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9" r:id="rId4"/>
    <p:sldId id="258" r:id="rId5"/>
    <p:sldId id="286" r:id="rId6"/>
    <p:sldId id="287" r:id="rId7"/>
    <p:sldId id="260" r:id="rId8"/>
    <p:sldId id="284" r:id="rId9"/>
    <p:sldId id="285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7" r:id="rId25"/>
    <p:sldId id="278" r:id="rId26"/>
    <p:sldId id="279" r:id="rId27"/>
    <p:sldId id="280" r:id="rId28"/>
    <p:sldId id="275" r:id="rId29"/>
    <p:sldId id="281" r:id="rId30"/>
    <p:sldId id="282" r:id="rId31"/>
  </p:sldIdLst>
  <p:sldSz cx="9144000" cy="6858000" type="screen4x3"/>
  <p:notesSz cx="7077075" cy="90709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438" y="0"/>
            <a:ext cx="30670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15363"/>
            <a:ext cx="30670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438" y="8615363"/>
            <a:ext cx="30670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0872926-0B19-402C-8FF6-348E29FD99C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438" y="0"/>
            <a:ext cx="30670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93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71588" y="681038"/>
            <a:ext cx="4533900" cy="3400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306888"/>
            <a:ext cx="5661025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15363"/>
            <a:ext cx="30670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38" y="8615363"/>
            <a:ext cx="30670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13539C1-7B3A-4DE9-B330-FF90879C05A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3E9CD1-DB30-4933-A4CC-6292F8B84789}" type="slidenum">
              <a:rPr lang="en-US"/>
              <a:pPr/>
              <a:t>24</a:t>
            </a:fld>
            <a:endParaRPr lang="en-US"/>
          </a:p>
        </p:txBody>
      </p:sp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4008438" y="8615363"/>
            <a:ext cx="30670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595FDC71-FD25-49D6-8C84-50CDAD244D7E}" type="slidenum">
              <a:rPr lang="en-US" sz="1200">
                <a:latin typeface="Calibri" pitchFamily="34" charset="0"/>
              </a:rPr>
              <a:pPr algn="r" eaLnBrk="1" hangingPunct="1"/>
              <a:t>24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2253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22532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 sz="2400">
                <a:latin typeface="Times New Roman" pitchFamily="18" charset="0"/>
              </a:endParaRPr>
            </a:p>
          </p:txBody>
        </p:sp>
      </p:grp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22534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25A1C120-2AE8-4939-B35A-FD313B0374C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254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CF9CE-90B9-455F-B023-A5F8A4AE5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276A5-87D9-4DA2-8C84-E4343FF0A0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82B237F2-54AC-4018-BBA1-317E28336E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8B1B4-22F8-4531-ADBC-4940E92F8F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DEB29-36AF-40CC-9764-C8CA4EABAA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C9650-C083-424B-A3AC-7F811A6C88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2AAC3-DE20-4A71-871E-177C830B89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6E8FE-B3E9-475E-8904-8683476067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72530-A6EB-4186-B86D-EDE95B9466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68FFE-81F9-4846-9DAE-F5A55E2BAD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B5FD7-F18A-4FE2-A429-BCE2B275EE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1507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150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0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1510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151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51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fld id="{3E61BC84-16B0-4AC6-8E4D-B1D871EE62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AutoShap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Pavement Maintenance and Microsurfacing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Board of Aldermen Discussion Session</a:t>
            </a:r>
          </a:p>
          <a:p>
            <a:r>
              <a:rPr lang="en-US"/>
              <a:t>January 26, 2010</a:t>
            </a:r>
          </a:p>
        </p:txBody>
      </p:sp>
      <p:pic>
        <p:nvPicPr>
          <p:cNvPr id="2058" name="Picture 10" descr="public work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0"/>
            <a:ext cx="2819400" cy="18970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Proactive Maintenance Strategy</a:t>
            </a:r>
            <a:br>
              <a:rPr lang="en-US" sz="3200"/>
            </a:br>
            <a:r>
              <a:rPr lang="en-US" sz="3200"/>
              <a:t>Years 0-7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chart" idx="1"/>
          </p:nvPr>
        </p:nvSpPr>
        <p:spPr/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66950"/>
            <a:ext cx="76962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1756" name="Group 12"/>
          <p:cNvGrpSpPr>
            <a:grpSpLocks/>
          </p:cNvGrpSpPr>
          <p:nvPr/>
        </p:nvGrpSpPr>
        <p:grpSpPr bwMode="auto">
          <a:xfrm>
            <a:off x="2895600" y="3352800"/>
            <a:ext cx="1600200" cy="1433513"/>
            <a:chOff x="1824" y="2112"/>
            <a:chExt cx="1008" cy="903"/>
          </a:xfrm>
        </p:grpSpPr>
        <p:sp>
          <p:nvSpPr>
            <p:cNvPr id="31754" name="AutoShape 10"/>
            <p:cNvSpPr>
              <a:spLocks noChangeArrowheads="1"/>
            </p:cNvSpPr>
            <p:nvPr/>
          </p:nvSpPr>
          <p:spPr bwMode="auto">
            <a:xfrm>
              <a:off x="2160" y="2112"/>
              <a:ext cx="288" cy="672"/>
            </a:xfrm>
            <a:prstGeom prst="up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1755" name="Text Box 11"/>
            <p:cNvSpPr txBox="1">
              <a:spLocks noChangeArrowheads="1"/>
            </p:cNvSpPr>
            <p:nvPr/>
          </p:nvSpPr>
          <p:spPr bwMode="auto">
            <a:xfrm>
              <a:off x="1824" y="2784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Microsurface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Proactive Maintenance Strategy</a:t>
            </a:r>
            <a:br>
              <a:rPr lang="en-US" sz="3200"/>
            </a:br>
            <a:r>
              <a:rPr lang="en-US" sz="3200"/>
              <a:t>Years 7-14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chart" idx="1"/>
          </p:nvPr>
        </p:nvSpPr>
        <p:spPr/>
      </p:sp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66950"/>
            <a:ext cx="76962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784" name="Group 16"/>
          <p:cNvGrpSpPr>
            <a:grpSpLocks/>
          </p:cNvGrpSpPr>
          <p:nvPr/>
        </p:nvGrpSpPr>
        <p:grpSpPr bwMode="auto">
          <a:xfrm>
            <a:off x="2895600" y="3352800"/>
            <a:ext cx="1600200" cy="1433513"/>
            <a:chOff x="1824" y="2112"/>
            <a:chExt cx="1008" cy="903"/>
          </a:xfrm>
        </p:grpSpPr>
        <p:sp>
          <p:nvSpPr>
            <p:cNvPr id="32785" name="AutoShape 17"/>
            <p:cNvSpPr>
              <a:spLocks noChangeArrowheads="1"/>
            </p:cNvSpPr>
            <p:nvPr/>
          </p:nvSpPr>
          <p:spPr bwMode="auto">
            <a:xfrm>
              <a:off x="2160" y="2112"/>
              <a:ext cx="288" cy="672"/>
            </a:xfrm>
            <a:prstGeom prst="up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2786" name="Text Box 18"/>
            <p:cNvSpPr txBox="1">
              <a:spLocks noChangeArrowheads="1"/>
            </p:cNvSpPr>
            <p:nvPr/>
          </p:nvSpPr>
          <p:spPr bwMode="auto">
            <a:xfrm>
              <a:off x="1824" y="2784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Microsurface</a:t>
              </a:r>
            </a:p>
          </p:txBody>
        </p:sp>
      </p:grpSp>
      <p:grpSp>
        <p:nvGrpSpPr>
          <p:cNvPr id="32787" name="Group 19"/>
          <p:cNvGrpSpPr>
            <a:grpSpLocks/>
          </p:cNvGrpSpPr>
          <p:nvPr/>
        </p:nvGrpSpPr>
        <p:grpSpPr bwMode="auto">
          <a:xfrm>
            <a:off x="4648200" y="3505200"/>
            <a:ext cx="1600200" cy="1433513"/>
            <a:chOff x="1824" y="2112"/>
            <a:chExt cx="1008" cy="903"/>
          </a:xfrm>
        </p:grpSpPr>
        <p:sp>
          <p:nvSpPr>
            <p:cNvPr id="32788" name="AutoShape 20"/>
            <p:cNvSpPr>
              <a:spLocks noChangeArrowheads="1"/>
            </p:cNvSpPr>
            <p:nvPr/>
          </p:nvSpPr>
          <p:spPr bwMode="auto">
            <a:xfrm>
              <a:off x="2160" y="2112"/>
              <a:ext cx="288" cy="672"/>
            </a:xfrm>
            <a:prstGeom prst="up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2789" name="Text Box 21"/>
            <p:cNvSpPr txBox="1">
              <a:spLocks noChangeArrowheads="1"/>
            </p:cNvSpPr>
            <p:nvPr/>
          </p:nvSpPr>
          <p:spPr bwMode="auto">
            <a:xfrm>
              <a:off x="1824" y="2784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Microsurface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Proactive Maintenance Strategy</a:t>
            </a:r>
            <a:br>
              <a:rPr lang="en-US" sz="3200"/>
            </a:br>
            <a:r>
              <a:rPr lang="en-US" sz="3200"/>
              <a:t>Years 14-20</a:t>
            </a:r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chart" idx="1"/>
          </p:nvPr>
        </p:nvSpPr>
        <p:spPr/>
      </p:sp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66950"/>
            <a:ext cx="76962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2895600" y="3352800"/>
            <a:ext cx="1600200" cy="1433513"/>
            <a:chOff x="1824" y="2112"/>
            <a:chExt cx="1008" cy="903"/>
          </a:xfrm>
        </p:grpSpPr>
        <p:sp>
          <p:nvSpPr>
            <p:cNvPr id="33807" name="AutoShape 15"/>
            <p:cNvSpPr>
              <a:spLocks noChangeArrowheads="1"/>
            </p:cNvSpPr>
            <p:nvPr/>
          </p:nvSpPr>
          <p:spPr bwMode="auto">
            <a:xfrm>
              <a:off x="2160" y="2112"/>
              <a:ext cx="288" cy="672"/>
            </a:xfrm>
            <a:prstGeom prst="up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3808" name="Text Box 16"/>
            <p:cNvSpPr txBox="1">
              <a:spLocks noChangeArrowheads="1"/>
            </p:cNvSpPr>
            <p:nvPr/>
          </p:nvSpPr>
          <p:spPr bwMode="auto">
            <a:xfrm>
              <a:off x="1824" y="2784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Microsurface</a:t>
              </a:r>
            </a:p>
          </p:txBody>
        </p:sp>
      </p:grpSp>
      <p:grpSp>
        <p:nvGrpSpPr>
          <p:cNvPr id="33809" name="Group 17"/>
          <p:cNvGrpSpPr>
            <a:grpSpLocks/>
          </p:cNvGrpSpPr>
          <p:nvPr/>
        </p:nvGrpSpPr>
        <p:grpSpPr bwMode="auto">
          <a:xfrm>
            <a:off x="4648200" y="3505200"/>
            <a:ext cx="1600200" cy="1433513"/>
            <a:chOff x="1824" y="2112"/>
            <a:chExt cx="1008" cy="903"/>
          </a:xfrm>
        </p:grpSpPr>
        <p:sp>
          <p:nvSpPr>
            <p:cNvPr id="33810" name="AutoShape 18"/>
            <p:cNvSpPr>
              <a:spLocks noChangeArrowheads="1"/>
            </p:cNvSpPr>
            <p:nvPr/>
          </p:nvSpPr>
          <p:spPr bwMode="auto">
            <a:xfrm>
              <a:off x="2160" y="2112"/>
              <a:ext cx="288" cy="672"/>
            </a:xfrm>
            <a:prstGeom prst="up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3811" name="Text Box 19"/>
            <p:cNvSpPr txBox="1">
              <a:spLocks noChangeArrowheads="1"/>
            </p:cNvSpPr>
            <p:nvPr/>
          </p:nvSpPr>
          <p:spPr bwMode="auto">
            <a:xfrm>
              <a:off x="1824" y="2784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Microsurface</a:t>
              </a:r>
            </a:p>
          </p:txBody>
        </p:sp>
      </p:grpSp>
      <p:grpSp>
        <p:nvGrpSpPr>
          <p:cNvPr id="33816" name="Group 24"/>
          <p:cNvGrpSpPr>
            <a:grpSpLocks/>
          </p:cNvGrpSpPr>
          <p:nvPr/>
        </p:nvGrpSpPr>
        <p:grpSpPr bwMode="auto">
          <a:xfrm>
            <a:off x="6324600" y="3429000"/>
            <a:ext cx="1219200" cy="1860550"/>
            <a:chOff x="3984" y="2160"/>
            <a:chExt cx="768" cy="1172"/>
          </a:xfrm>
        </p:grpSpPr>
        <p:sp>
          <p:nvSpPr>
            <p:cNvPr id="33813" name="AutoShape 21"/>
            <p:cNvSpPr>
              <a:spLocks noChangeArrowheads="1"/>
            </p:cNvSpPr>
            <p:nvPr/>
          </p:nvSpPr>
          <p:spPr bwMode="auto">
            <a:xfrm>
              <a:off x="4128" y="2160"/>
              <a:ext cx="480" cy="768"/>
            </a:xfrm>
            <a:prstGeom prst="upArrow">
              <a:avLst>
                <a:gd name="adj1" fmla="val 50000"/>
                <a:gd name="adj2" fmla="val 4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3814" name="Text Box 22"/>
            <p:cNvSpPr txBox="1">
              <a:spLocks noChangeArrowheads="1"/>
            </p:cNvSpPr>
            <p:nvPr/>
          </p:nvSpPr>
          <p:spPr bwMode="auto">
            <a:xfrm>
              <a:off x="3984" y="2928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Mill &amp; Overlay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Proactive Maintenance Strategy</a:t>
            </a:r>
            <a:br>
              <a:rPr lang="en-US" sz="3200"/>
            </a:br>
            <a:r>
              <a:rPr lang="en-US" sz="3200"/>
              <a:t>Years 20+</a:t>
            </a: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chart" idx="1"/>
          </p:nvPr>
        </p:nvSpPr>
        <p:spPr/>
      </p:sp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66950"/>
            <a:ext cx="76962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4827" name="Group 11"/>
          <p:cNvGrpSpPr>
            <a:grpSpLocks/>
          </p:cNvGrpSpPr>
          <p:nvPr/>
        </p:nvGrpSpPr>
        <p:grpSpPr bwMode="auto">
          <a:xfrm>
            <a:off x="2895600" y="3352800"/>
            <a:ext cx="1600200" cy="1433513"/>
            <a:chOff x="1824" y="2112"/>
            <a:chExt cx="1008" cy="903"/>
          </a:xfrm>
        </p:grpSpPr>
        <p:sp>
          <p:nvSpPr>
            <p:cNvPr id="34828" name="AutoShape 12"/>
            <p:cNvSpPr>
              <a:spLocks noChangeArrowheads="1"/>
            </p:cNvSpPr>
            <p:nvPr/>
          </p:nvSpPr>
          <p:spPr bwMode="auto">
            <a:xfrm>
              <a:off x="2160" y="2112"/>
              <a:ext cx="288" cy="672"/>
            </a:xfrm>
            <a:prstGeom prst="up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4829" name="Text Box 13"/>
            <p:cNvSpPr txBox="1">
              <a:spLocks noChangeArrowheads="1"/>
            </p:cNvSpPr>
            <p:nvPr/>
          </p:nvSpPr>
          <p:spPr bwMode="auto">
            <a:xfrm>
              <a:off x="1824" y="2784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Microsurface</a:t>
              </a:r>
            </a:p>
          </p:txBody>
        </p:sp>
      </p:grpSp>
      <p:grpSp>
        <p:nvGrpSpPr>
          <p:cNvPr id="34830" name="Group 14"/>
          <p:cNvGrpSpPr>
            <a:grpSpLocks/>
          </p:cNvGrpSpPr>
          <p:nvPr/>
        </p:nvGrpSpPr>
        <p:grpSpPr bwMode="auto">
          <a:xfrm>
            <a:off x="4648200" y="3505200"/>
            <a:ext cx="1600200" cy="1433513"/>
            <a:chOff x="1824" y="2112"/>
            <a:chExt cx="1008" cy="903"/>
          </a:xfrm>
        </p:grpSpPr>
        <p:sp>
          <p:nvSpPr>
            <p:cNvPr id="34831" name="AutoShape 15"/>
            <p:cNvSpPr>
              <a:spLocks noChangeArrowheads="1"/>
            </p:cNvSpPr>
            <p:nvPr/>
          </p:nvSpPr>
          <p:spPr bwMode="auto">
            <a:xfrm>
              <a:off x="2160" y="2112"/>
              <a:ext cx="288" cy="672"/>
            </a:xfrm>
            <a:prstGeom prst="up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4832" name="Text Box 16"/>
            <p:cNvSpPr txBox="1">
              <a:spLocks noChangeArrowheads="1"/>
            </p:cNvSpPr>
            <p:nvPr/>
          </p:nvSpPr>
          <p:spPr bwMode="auto">
            <a:xfrm>
              <a:off x="1824" y="2784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Microsurface</a:t>
              </a:r>
            </a:p>
          </p:txBody>
        </p:sp>
      </p:grpSp>
      <p:grpSp>
        <p:nvGrpSpPr>
          <p:cNvPr id="34836" name="Group 20"/>
          <p:cNvGrpSpPr>
            <a:grpSpLocks/>
          </p:cNvGrpSpPr>
          <p:nvPr/>
        </p:nvGrpSpPr>
        <p:grpSpPr bwMode="auto">
          <a:xfrm>
            <a:off x="6324600" y="3429000"/>
            <a:ext cx="1219200" cy="1860550"/>
            <a:chOff x="3984" y="2160"/>
            <a:chExt cx="768" cy="1172"/>
          </a:xfrm>
        </p:grpSpPr>
        <p:sp>
          <p:nvSpPr>
            <p:cNvPr id="34837" name="AutoShape 21"/>
            <p:cNvSpPr>
              <a:spLocks noChangeArrowheads="1"/>
            </p:cNvSpPr>
            <p:nvPr/>
          </p:nvSpPr>
          <p:spPr bwMode="auto">
            <a:xfrm>
              <a:off x="4128" y="2160"/>
              <a:ext cx="480" cy="768"/>
            </a:xfrm>
            <a:prstGeom prst="upArrow">
              <a:avLst>
                <a:gd name="adj1" fmla="val 50000"/>
                <a:gd name="adj2" fmla="val 4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4838" name="Text Box 22"/>
            <p:cNvSpPr txBox="1">
              <a:spLocks noChangeArrowheads="1"/>
            </p:cNvSpPr>
            <p:nvPr/>
          </p:nvSpPr>
          <p:spPr bwMode="auto">
            <a:xfrm>
              <a:off x="3984" y="2928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Mill &amp; Overlay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Proactive vs. Reactive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chart" idx="1"/>
          </p:nvPr>
        </p:nvSpPr>
        <p:spPr/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57425"/>
            <a:ext cx="770572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of a Proactive Program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Pavement maintained at higher level</a:t>
            </a:r>
          </a:p>
          <a:p>
            <a:r>
              <a:rPr lang="en-US"/>
              <a:t>Significant cost savings </a:t>
            </a:r>
          </a:p>
          <a:p>
            <a:r>
              <a:rPr lang="en-US"/>
              <a:t>Entire subdivisions treated at same time</a:t>
            </a:r>
          </a:p>
          <a:p>
            <a:r>
              <a:rPr lang="en-US"/>
              <a:t>Establishment of sequence</a:t>
            </a:r>
          </a:p>
          <a:p>
            <a:r>
              <a:rPr lang="en-US"/>
              <a:t>More predictable budget</a:t>
            </a:r>
          </a:p>
          <a:p>
            <a:r>
              <a:rPr lang="en-US"/>
              <a:t>Environmentally friendly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Microsurfacing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Thin layer, approximately ¼” thick</a:t>
            </a:r>
          </a:p>
          <a:p>
            <a:pPr lvl="1">
              <a:lnSpc>
                <a:spcPct val="90000"/>
              </a:lnSpc>
            </a:pPr>
            <a:r>
              <a:rPr lang="en-US"/>
              <a:t>Residential:  1 coat </a:t>
            </a:r>
          </a:p>
          <a:p>
            <a:pPr lvl="1">
              <a:lnSpc>
                <a:spcPct val="90000"/>
              </a:lnSpc>
            </a:pPr>
            <a:r>
              <a:rPr lang="en-US"/>
              <a:t>Arterial:  2 coats</a:t>
            </a:r>
          </a:p>
          <a:p>
            <a:pPr>
              <a:lnSpc>
                <a:spcPct val="90000"/>
              </a:lnSpc>
            </a:pPr>
            <a:r>
              <a:rPr lang="en-US"/>
              <a:t>Asphalt emulsion</a:t>
            </a:r>
          </a:p>
          <a:p>
            <a:pPr>
              <a:lnSpc>
                <a:spcPct val="90000"/>
              </a:lnSpc>
            </a:pPr>
            <a:r>
              <a:rPr lang="en-US"/>
              <a:t>Water</a:t>
            </a:r>
          </a:p>
          <a:p>
            <a:pPr>
              <a:lnSpc>
                <a:spcPct val="90000"/>
              </a:lnSpc>
            </a:pPr>
            <a:r>
              <a:rPr lang="en-US"/>
              <a:t>Aggregate (granite and/or slag)</a:t>
            </a:r>
          </a:p>
          <a:p>
            <a:pPr>
              <a:lnSpc>
                <a:spcPct val="90000"/>
              </a:lnSpc>
            </a:pPr>
            <a:r>
              <a:rPr lang="en-US"/>
              <a:t>Portland Cement</a:t>
            </a:r>
          </a:p>
          <a:p>
            <a:pPr>
              <a:lnSpc>
                <a:spcPct val="90000"/>
              </a:lnSpc>
            </a:pPr>
            <a:r>
              <a:rPr lang="en-US"/>
              <a:t>Polymer Binder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Microsurfacing</a:t>
            </a:r>
          </a:p>
        </p:txBody>
      </p:sp>
      <p:pic>
        <p:nvPicPr>
          <p:cNvPr id="38921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1863" y="2362200"/>
            <a:ext cx="4965700" cy="3724275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Microsurfacing</a:t>
            </a:r>
          </a:p>
        </p:txBody>
      </p:sp>
      <p:pic>
        <p:nvPicPr>
          <p:cNvPr id="4403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1863" y="2362200"/>
            <a:ext cx="4965700" cy="3724275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Microsurfacing</a:t>
            </a:r>
          </a:p>
        </p:txBody>
      </p:sp>
      <p:pic>
        <p:nvPicPr>
          <p:cNvPr id="4506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1863" y="2362200"/>
            <a:ext cx="4965700" cy="3724275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Pavement Maintenance Program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267200"/>
          </a:xfrm>
        </p:spPr>
        <p:txBody>
          <a:bodyPr/>
          <a:lstStyle/>
          <a:p>
            <a:r>
              <a:rPr lang="en-US"/>
              <a:t>Asphalt Streets </a:t>
            </a:r>
            <a:r>
              <a:rPr lang="en-US" sz="2400"/>
              <a:t>(entire subdivision)</a:t>
            </a:r>
          </a:p>
          <a:p>
            <a:pPr lvl="1"/>
            <a:r>
              <a:rPr lang="en-US"/>
              <a:t>Year 0-Asphalt Surface Installed</a:t>
            </a:r>
          </a:p>
          <a:p>
            <a:pPr lvl="1"/>
            <a:r>
              <a:rPr lang="en-US"/>
              <a:t>Year 7-Microsurfacing</a:t>
            </a:r>
          </a:p>
          <a:p>
            <a:pPr lvl="1"/>
            <a:r>
              <a:rPr lang="en-US"/>
              <a:t>Year 14-Microsurfacing</a:t>
            </a:r>
          </a:p>
          <a:p>
            <a:pPr lvl="1"/>
            <a:r>
              <a:rPr lang="en-US"/>
              <a:t>Year 20-Mill and Asphalt Overlay</a:t>
            </a:r>
          </a:p>
          <a:p>
            <a:pPr lvl="1"/>
            <a:endParaRPr lang="en-US"/>
          </a:p>
          <a:p>
            <a:pPr lvl="1"/>
            <a:r>
              <a:rPr lang="en-US"/>
              <a:t>Cracksealing every 2 years (east/west)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Microsurfacing</a:t>
            </a:r>
          </a:p>
        </p:txBody>
      </p:sp>
      <p:pic>
        <p:nvPicPr>
          <p:cNvPr id="4608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1863" y="2362200"/>
            <a:ext cx="4965700" cy="3724275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Microsurfacing</a:t>
            </a:r>
          </a:p>
        </p:txBody>
      </p:sp>
      <p:pic>
        <p:nvPicPr>
          <p:cNvPr id="491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1863" y="2362200"/>
            <a:ext cx="4965700" cy="3724275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Microsurfacing</a:t>
            </a:r>
          </a:p>
        </p:txBody>
      </p:sp>
      <p:pic>
        <p:nvPicPr>
          <p:cNvPr id="501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1863" y="2362200"/>
            <a:ext cx="4965700" cy="3724275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2010 Microsurfacing Project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Residential </a:t>
            </a:r>
          </a:p>
          <a:p>
            <a:pPr lvl="1"/>
            <a:r>
              <a:rPr lang="en-US"/>
              <a:t>1 coat (medium-duty treatment)</a:t>
            </a:r>
          </a:p>
          <a:p>
            <a:pPr lvl="1"/>
            <a:r>
              <a:rPr lang="en-US"/>
              <a:t>Clayshire, Country Club Estates, Hillcrest</a:t>
            </a:r>
          </a:p>
          <a:p>
            <a:pPr lvl="1"/>
            <a:r>
              <a:rPr lang="en-US"/>
              <a:t>Wednesdays, Thursdays, and Fridays</a:t>
            </a:r>
            <a:endParaRPr lang="en-US" sz="2000"/>
          </a:p>
          <a:p>
            <a:r>
              <a:rPr lang="en-US"/>
              <a:t>Central Business District </a:t>
            </a:r>
          </a:p>
          <a:p>
            <a:pPr lvl="1"/>
            <a:r>
              <a:rPr lang="en-US"/>
              <a:t>2 coats (heavy-duty treatment)</a:t>
            </a:r>
          </a:p>
          <a:p>
            <a:pPr lvl="1"/>
            <a:r>
              <a:rPr lang="en-US"/>
              <a:t>Saturdays and Sundays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20" name="Group 80"/>
          <p:cNvGraphicFramePr>
            <a:graphicFrameLocks noGrp="1"/>
          </p:cNvGraphicFramePr>
          <p:nvPr>
            <p:ph idx="4294967295"/>
          </p:nvPr>
        </p:nvGraphicFramePr>
        <p:xfrm>
          <a:off x="1143000" y="2362200"/>
          <a:ext cx="7543800" cy="3798888"/>
        </p:xfrm>
        <a:graphic>
          <a:graphicData uri="http://schemas.openxmlformats.org/drawingml/2006/table">
            <a:tbl>
              <a:tblPr/>
              <a:tblGrid>
                <a:gridCol w="1077913"/>
                <a:gridCol w="1077912"/>
                <a:gridCol w="1077913"/>
                <a:gridCol w="1076325"/>
                <a:gridCol w="1077912"/>
                <a:gridCol w="1077913"/>
                <a:gridCol w="107791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SUNDAY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MONDAY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TUESDAY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WEDNESDAY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THURSDAY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FRIDAY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SATURDAY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B4B4B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B4B4B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B4B4B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B4B4B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4B4B4B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5"/>
                    </a:solidFill>
                  </a:tcPr>
                </a:tc>
              </a:tr>
            </a:tbl>
          </a:graphicData>
        </a:graphic>
      </p:graphicFrame>
      <p:sp>
        <p:nvSpPr>
          <p:cNvPr id="61509" name="AutoShape 69"/>
          <p:cNvSpPr>
            <a:spLocks noChangeArrowheads="1"/>
          </p:cNvSpPr>
          <p:nvPr/>
        </p:nvSpPr>
        <p:spPr bwMode="auto">
          <a:xfrm>
            <a:off x="12192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eaLnBrk="1" hangingPunct="1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Project Schedule-June 2010</a:t>
            </a:r>
          </a:p>
        </p:txBody>
      </p:sp>
      <p:sp>
        <p:nvSpPr>
          <p:cNvPr id="61522" name="WordArt 82"/>
          <p:cNvSpPr>
            <a:spLocks noChangeArrowheads="1" noChangeShapeType="1" noTextEdit="1"/>
          </p:cNvSpPr>
          <p:nvPr/>
        </p:nvSpPr>
        <p:spPr bwMode="auto">
          <a:xfrm>
            <a:off x="4648200" y="2895600"/>
            <a:ext cx="29051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/>
              </a:rPr>
              <a:t>RESIDENTIAL</a:t>
            </a:r>
          </a:p>
        </p:txBody>
      </p:sp>
      <p:sp>
        <p:nvSpPr>
          <p:cNvPr id="61523" name="WordArt 83"/>
          <p:cNvSpPr>
            <a:spLocks noChangeArrowheads="1" noChangeShapeType="1" noTextEdit="1"/>
          </p:cNvSpPr>
          <p:nvPr/>
        </p:nvSpPr>
        <p:spPr bwMode="auto">
          <a:xfrm rot="5400000">
            <a:off x="7062788" y="3833812"/>
            <a:ext cx="2209800" cy="6381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CBD</a:t>
            </a:r>
          </a:p>
        </p:txBody>
      </p:sp>
      <p:sp>
        <p:nvSpPr>
          <p:cNvPr id="61524" name="WordArt 84"/>
          <p:cNvSpPr>
            <a:spLocks noChangeArrowheads="1" noChangeShapeType="1" noTextEdit="1"/>
          </p:cNvSpPr>
          <p:nvPr/>
        </p:nvSpPr>
        <p:spPr bwMode="auto">
          <a:xfrm rot="5400000">
            <a:off x="585788" y="4519612"/>
            <a:ext cx="2209800" cy="6381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CBD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2" grpId="0" animBg="1"/>
      <p:bldP spid="61523" grpId="0" animBg="1"/>
      <p:bldP spid="615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4" name="Picture 4" descr="Location Maps_Pag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1750" cy="6894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8" name="Picture 4" descr="Location Maps_Page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13"/>
            <a:ext cx="8921750" cy="6894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2" name="Picture 4" descr="Location Maps_Page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13"/>
            <a:ext cx="8921750" cy="6894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0"/>
            <a:ext cx="7924800" cy="1143000"/>
          </a:xfrm>
        </p:spPr>
        <p:txBody>
          <a:bodyPr/>
          <a:lstStyle/>
          <a:p>
            <a:r>
              <a:rPr lang="en-US"/>
              <a:t>2010 Microsurfacing Project</a:t>
            </a:r>
          </a:p>
        </p:txBody>
      </p:sp>
      <p:pic>
        <p:nvPicPr>
          <p:cNvPr id="56326" name="Picture 6" descr="Location Maps_Pag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688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Communications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r>
              <a:rPr lang="en-US"/>
              <a:t>Chamber of Commerce</a:t>
            </a:r>
          </a:p>
          <a:p>
            <a:r>
              <a:rPr lang="en-US"/>
              <a:t>Mailings</a:t>
            </a:r>
          </a:p>
          <a:p>
            <a:r>
              <a:rPr lang="en-US"/>
              <a:t>City Website</a:t>
            </a:r>
          </a:p>
          <a:p>
            <a:r>
              <a:rPr lang="en-US"/>
              <a:t>CityViews</a:t>
            </a:r>
          </a:p>
          <a:p>
            <a:r>
              <a:rPr lang="en-US"/>
              <a:t>Electronic Message Panels</a:t>
            </a:r>
          </a:p>
          <a:p>
            <a:r>
              <a:rPr lang="en-US"/>
              <a:t>Metro (bus re-routing at Transit Center)</a:t>
            </a:r>
          </a:p>
          <a:p>
            <a:r>
              <a:rPr lang="en-US"/>
              <a:t>No Parking Signage</a:t>
            </a:r>
          </a:p>
          <a:p>
            <a:r>
              <a:rPr lang="en-US"/>
              <a:t>Construction Signage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Pavement Maintenance Program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Concrete Streets and Alleys</a:t>
            </a:r>
          </a:p>
          <a:p>
            <a:pPr lvl="1"/>
            <a:r>
              <a:rPr lang="en-US"/>
              <a:t>Surface treatment on Carondelet Plaza in 2012</a:t>
            </a:r>
          </a:p>
          <a:p>
            <a:pPr lvl="1"/>
            <a:r>
              <a:rPr lang="en-US"/>
              <a:t>Replacement of Alleys every 25-30 years</a:t>
            </a:r>
          </a:p>
          <a:p>
            <a:pPr lvl="1"/>
            <a:r>
              <a:rPr lang="en-US"/>
              <a:t>Cracksealing every 2 years (east/west)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AutoShap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/>
              <a:t>Steve Meyer</a:t>
            </a:r>
          </a:p>
          <a:p>
            <a:r>
              <a:rPr lang="en-US" sz="2400"/>
              <a:t>Civil Engineer</a:t>
            </a:r>
          </a:p>
          <a:p>
            <a:r>
              <a:rPr lang="en-US" sz="2400"/>
              <a:t>290-8547</a:t>
            </a:r>
          </a:p>
          <a:p>
            <a:r>
              <a:rPr lang="en-US" sz="2400"/>
              <a:t>smeyer@ci.clayton.mo.us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Annual Pavement Evaluation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Performed in January each year</a:t>
            </a:r>
          </a:p>
          <a:p>
            <a:r>
              <a:rPr lang="en-US"/>
              <a:t>Each street/alley evaluated</a:t>
            </a:r>
          </a:p>
          <a:p>
            <a:r>
              <a:rPr lang="en-US"/>
              <a:t>Alley replacement prioritized based upon condition and budget</a:t>
            </a:r>
          </a:p>
          <a:p>
            <a:r>
              <a:rPr lang="en-US"/>
              <a:t>Streets follow predictable decline and improvement due to our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Pavement Condition Index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/>
              <a:t>5:</a:t>
            </a:r>
            <a:r>
              <a:rPr lang="en-US" sz="2400"/>
              <a:t> “Like New” condition</a:t>
            </a:r>
          </a:p>
          <a:p>
            <a:pPr>
              <a:buFont typeface="Wingdings" pitchFamily="2" charset="2"/>
              <a:buNone/>
            </a:pPr>
            <a:r>
              <a:rPr lang="en-US" sz="2400" b="1"/>
              <a:t>4:</a:t>
            </a:r>
            <a:r>
              <a:rPr lang="en-US" sz="2400"/>
              <a:t> Minor reflective cracks</a:t>
            </a:r>
          </a:p>
          <a:p>
            <a:pPr>
              <a:buFont typeface="Wingdings" pitchFamily="2" charset="2"/>
              <a:buNone/>
            </a:pPr>
            <a:r>
              <a:rPr lang="en-US" sz="2400" b="1"/>
              <a:t>3:</a:t>
            </a:r>
            <a:r>
              <a:rPr lang="en-US" sz="2400"/>
              <a:t> More extensive cracking, microsurfacing starting to deteriorate </a:t>
            </a:r>
          </a:p>
          <a:p>
            <a:pPr>
              <a:buFont typeface="Wingdings" pitchFamily="2" charset="2"/>
              <a:buNone/>
            </a:pPr>
            <a:r>
              <a:rPr lang="en-US" sz="2400" b="1"/>
              <a:t>2:</a:t>
            </a:r>
            <a:r>
              <a:rPr lang="en-US" sz="2400"/>
              <a:t> Significant cracking. Significant deterioration of microsurfacing, leaving up to 50% exposed asphalt.  Asphalt may be raveling. </a:t>
            </a:r>
          </a:p>
          <a:p>
            <a:pPr>
              <a:buFont typeface="Wingdings" pitchFamily="2" charset="2"/>
              <a:buNone/>
            </a:pPr>
            <a:r>
              <a:rPr lang="en-US" sz="2400" b="1"/>
              <a:t>1:</a:t>
            </a:r>
            <a:r>
              <a:rPr lang="en-US" sz="2400"/>
              <a:t> Significant cracking, potholes forming.  Nearly all microsurfacing gone.  In dire need of rehabilitation.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Pavement Condition Index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Scorecard goal:  85% of streets (by area) score 3 or better</a:t>
            </a:r>
          </a:p>
          <a:p>
            <a:pPr lvl="1"/>
            <a:r>
              <a:rPr lang="en-US"/>
              <a:t>2007: 83%</a:t>
            </a:r>
          </a:p>
          <a:p>
            <a:pPr lvl="1"/>
            <a:r>
              <a:rPr lang="en-US"/>
              <a:t>2008: 90%</a:t>
            </a:r>
          </a:p>
          <a:p>
            <a:pPr lvl="1"/>
            <a:r>
              <a:rPr lang="en-US"/>
              <a:t>2009: 72%</a:t>
            </a:r>
          </a:p>
          <a:p>
            <a:pPr lvl="1"/>
            <a:r>
              <a:rPr lang="en-US"/>
              <a:t>2010: 88% PROJECTED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Deterioration of Pavement</a:t>
            </a:r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chart" idx="1"/>
          </p:nvPr>
        </p:nvSpPr>
        <p:spPr/>
      </p:sp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66950"/>
            <a:ext cx="76962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57425"/>
            <a:ext cx="770572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Reactive Pavement Strategy</a:t>
            </a:r>
          </a:p>
        </p:txBody>
      </p:sp>
      <p:grpSp>
        <p:nvGrpSpPr>
          <p:cNvPr id="75786" name="Group 10"/>
          <p:cNvGrpSpPr>
            <a:grpSpLocks/>
          </p:cNvGrpSpPr>
          <p:nvPr/>
        </p:nvGrpSpPr>
        <p:grpSpPr bwMode="auto">
          <a:xfrm>
            <a:off x="6172200" y="2895600"/>
            <a:ext cx="1600200" cy="2652713"/>
            <a:chOff x="3888" y="1872"/>
            <a:chExt cx="1008" cy="1671"/>
          </a:xfrm>
        </p:grpSpPr>
        <p:sp>
          <p:nvSpPr>
            <p:cNvPr id="75787" name="AutoShape 11"/>
            <p:cNvSpPr>
              <a:spLocks noChangeArrowheads="1"/>
            </p:cNvSpPr>
            <p:nvPr/>
          </p:nvSpPr>
          <p:spPr bwMode="auto">
            <a:xfrm>
              <a:off x="3888" y="1872"/>
              <a:ext cx="864" cy="1440"/>
            </a:xfrm>
            <a:prstGeom prst="upArrow">
              <a:avLst>
                <a:gd name="adj1" fmla="val 50000"/>
                <a:gd name="adj2" fmla="val 41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5788" name="Text Box 12"/>
            <p:cNvSpPr txBox="1">
              <a:spLocks noChangeArrowheads="1"/>
            </p:cNvSpPr>
            <p:nvPr/>
          </p:nvSpPr>
          <p:spPr bwMode="auto">
            <a:xfrm>
              <a:off x="3888" y="3312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Reconstruct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Reactive Pavement Strategy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66950"/>
            <a:ext cx="76962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6806" name="Group 6"/>
          <p:cNvGrpSpPr>
            <a:grpSpLocks/>
          </p:cNvGrpSpPr>
          <p:nvPr/>
        </p:nvGrpSpPr>
        <p:grpSpPr bwMode="auto">
          <a:xfrm>
            <a:off x="6172200" y="2895600"/>
            <a:ext cx="1600200" cy="2652713"/>
            <a:chOff x="3888" y="1872"/>
            <a:chExt cx="1008" cy="1671"/>
          </a:xfrm>
        </p:grpSpPr>
        <p:sp>
          <p:nvSpPr>
            <p:cNvPr id="76807" name="AutoShape 7"/>
            <p:cNvSpPr>
              <a:spLocks noChangeArrowheads="1"/>
            </p:cNvSpPr>
            <p:nvPr/>
          </p:nvSpPr>
          <p:spPr bwMode="auto">
            <a:xfrm>
              <a:off x="3888" y="1872"/>
              <a:ext cx="864" cy="1440"/>
            </a:xfrm>
            <a:prstGeom prst="upArrow">
              <a:avLst>
                <a:gd name="adj1" fmla="val 50000"/>
                <a:gd name="adj2" fmla="val 41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6808" name="Text Box 8"/>
            <p:cNvSpPr txBox="1">
              <a:spLocks noChangeArrowheads="1"/>
            </p:cNvSpPr>
            <p:nvPr/>
          </p:nvSpPr>
          <p:spPr bwMode="auto">
            <a:xfrm>
              <a:off x="3888" y="3312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Reconstruct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573</TotalTime>
  <Words>416</Words>
  <Application>Microsoft Office PowerPoint</Application>
  <PresentationFormat>On-screen Show (4:3)</PresentationFormat>
  <Paragraphs>140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Wingdings</vt:lpstr>
      <vt:lpstr>Times New Roman</vt:lpstr>
      <vt:lpstr>Calibri</vt:lpstr>
      <vt:lpstr>Capsules</vt:lpstr>
      <vt:lpstr>Pavement Maintenance and Microsurfacing</vt:lpstr>
      <vt:lpstr>Pavement Maintenance Program</vt:lpstr>
      <vt:lpstr>Pavement Maintenance Program</vt:lpstr>
      <vt:lpstr>Annual Pavement Evaluation</vt:lpstr>
      <vt:lpstr>Pavement Condition Index</vt:lpstr>
      <vt:lpstr>Pavement Condition Index</vt:lpstr>
      <vt:lpstr>Deterioration of Pavement</vt:lpstr>
      <vt:lpstr>Reactive Pavement Strategy</vt:lpstr>
      <vt:lpstr>Reactive Pavement Strategy</vt:lpstr>
      <vt:lpstr>Proactive Maintenance Strategy Years 0-7</vt:lpstr>
      <vt:lpstr>Proactive Maintenance Strategy Years 7-14</vt:lpstr>
      <vt:lpstr>Proactive Maintenance Strategy Years 14-20</vt:lpstr>
      <vt:lpstr>Proactive Maintenance Strategy Years 20+</vt:lpstr>
      <vt:lpstr>Proactive vs. Reactive</vt:lpstr>
      <vt:lpstr>Benefits of a Proactive Program</vt:lpstr>
      <vt:lpstr>Microsurfacing</vt:lpstr>
      <vt:lpstr>Microsurfacing</vt:lpstr>
      <vt:lpstr>Microsurfacing</vt:lpstr>
      <vt:lpstr>Microsurfacing</vt:lpstr>
      <vt:lpstr>Microsurfacing</vt:lpstr>
      <vt:lpstr>Microsurfacing</vt:lpstr>
      <vt:lpstr>Microsurfacing</vt:lpstr>
      <vt:lpstr>2010 Microsurfacing Project</vt:lpstr>
      <vt:lpstr>Slide 24</vt:lpstr>
      <vt:lpstr>Slide 25</vt:lpstr>
      <vt:lpstr>Slide 26</vt:lpstr>
      <vt:lpstr>Slide 27</vt:lpstr>
      <vt:lpstr>2010 Microsurfacing Project</vt:lpstr>
      <vt:lpstr>Project Communications</vt:lpstr>
      <vt:lpstr>Questions</vt:lpstr>
    </vt:vector>
  </TitlesOfParts>
  <Company>City of Clayton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Pavement Maintenance and Microsurfacing</dc:title>
  <dc:creator>Steve Meyer</dc:creator>
  <cp:lastModifiedBy>dmcgrath</cp:lastModifiedBy>
  <cp:revision>28</cp:revision>
  <dcterms:created xsi:type="dcterms:W3CDTF">2009-12-16T16:09:40Z</dcterms:created>
  <dcterms:modified xsi:type="dcterms:W3CDTF">2010-03-01T21:15:16Z</dcterms:modified>
</cp:coreProperties>
</file>