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6858000" cx="12192000"/>
  <p:notesSz cx="6858000" cy="9144000"/>
  <p:embeddedFontLst>
    <p:embeddedFont>
      <p:font typeface="Lato"/>
      <p:regular r:id="rId40"/>
      <p:bold r:id="rId41"/>
      <p:italic r:id="rId42"/>
      <p:boldItalic r:id="rId43"/>
    </p:embeddedFont>
    <p:embeddedFont>
      <p:font typeface="Lato Black"/>
      <p:bold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6" roundtripDataSignature="AMtx7mhwwBGDFK/h5nsKpkz7BSSSGkG/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39" Type="http://schemas.openxmlformats.org/officeDocument/2006/relationships/slide" Target="slides/slide35.xml"/><Relationship Id="rId18" Type="http://schemas.openxmlformats.org/officeDocument/2006/relationships/slide" Target="slides/slide14.xml"/><Relationship Id="rId42" Type="http://schemas.openxmlformats.org/officeDocument/2006/relationships/font" Target="fonts/Lato-italic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7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40" Type="http://schemas.openxmlformats.org/officeDocument/2006/relationships/font" Target="fonts/Lato-regular.fntdata"/><Relationship Id="rId24" Type="http://schemas.openxmlformats.org/officeDocument/2006/relationships/slide" Target="slides/slide20.xml"/><Relationship Id="rId45" Type="http://schemas.openxmlformats.org/officeDocument/2006/relationships/font" Target="fonts/LatoBlack-boldItalic.fntdata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44" Type="http://schemas.openxmlformats.org/officeDocument/2006/relationships/font" Target="fonts/LatoBlack-bold.fntdata"/><Relationship Id="rId31" Type="http://schemas.openxmlformats.org/officeDocument/2006/relationships/slide" Target="slides/slide2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3" Type="http://schemas.openxmlformats.org/officeDocument/2006/relationships/font" Target="fonts/Lato-boldItalic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14" Type="http://schemas.openxmlformats.org/officeDocument/2006/relationships/slide" Target="slides/slide10.xml"/><Relationship Id="rId48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46" Type="http://customschemas.google.com/relationships/presentationmetadata" Target="metadata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d4653c4f1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d4653c4f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7e97a8ebd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7e97a8eb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80cc65d01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c80cc65d0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d4653c4f1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6d4653c4f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80cc65d01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c80cc65d01_1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d4653c4f1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d4653c4f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80cc65d0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80cc65d0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ability to improve socioeconomic outcomes as well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8b789da75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8b789da7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d4653c4f1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d4653c4f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8b789da75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8b789da7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8b789da75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c8b789da7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d4653c4f1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6d4653c4f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8b789da75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c8b789da7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8b789da75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c8b789da7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80cc65d01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c80cc65d0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8b789da75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c8b789da7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d4653c4f1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6d4653c4f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9b67188ad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c9b67188a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c8b789da75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c8b789da7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d4653c4f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6d4653c4f1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9b67188ad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c9b67188a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6d4653c4f1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6d4653c4f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6d4653c4f1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6d4653c4f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c9b67188ad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c9b67188a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9b67188ad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9b67188a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9b67188ad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9b67188a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7e97a8ebd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7e97a8ebd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7e97a8ebd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c7e97a8ebd_1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80cc65d01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80cc65d0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/>
          <p:nvPr>
            <p:ph type="title"/>
          </p:nvPr>
        </p:nvSpPr>
        <p:spPr>
          <a:xfrm>
            <a:off x="914400" y="2472098"/>
            <a:ext cx="10204704" cy="1551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 Black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10"/>
          <p:cNvSpPr txBox="1"/>
          <p:nvPr>
            <p:ph idx="1" type="body"/>
          </p:nvPr>
        </p:nvSpPr>
        <p:spPr>
          <a:xfrm>
            <a:off x="914400" y="4297680"/>
            <a:ext cx="10204704" cy="104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1" name="Google Shape;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322" y="701007"/>
            <a:ext cx="7567387" cy="177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5943600"/>
            <a:ext cx="1917127" cy="38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">
  <p:cSld name="section divider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943600"/>
            <a:ext cx="1917127" cy="38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7616" y="5760720"/>
            <a:ext cx="2921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1"/>
          <p:cNvSpPr txBox="1"/>
          <p:nvPr>
            <p:ph type="title"/>
          </p:nvPr>
        </p:nvSpPr>
        <p:spPr>
          <a:xfrm>
            <a:off x="914400" y="2377440"/>
            <a:ext cx="102047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914400" y="4297680"/>
            <a:ext cx="102047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dark background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0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" type="body"/>
          </p:nvPr>
        </p:nvSpPr>
        <p:spPr>
          <a:xfrm>
            <a:off x="914400" y="2377440"/>
            <a:ext cx="10204704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943600"/>
            <a:ext cx="1917127" cy="38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8243" y="5816198"/>
            <a:ext cx="2737757" cy="64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n white">
  <p:cSld name="title and content on white">
    <p:bg>
      <p:bgPr>
        <a:blipFill>
          <a:blip r:embed="rId2">
            <a:alphaModFix amt="25466"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993237"/>
            <a:ext cx="1789245" cy="29883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body"/>
          </p:nvPr>
        </p:nvSpPr>
        <p:spPr>
          <a:xfrm>
            <a:off x="914400" y="2377440"/>
            <a:ext cx="10204704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004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9912" y="5816847"/>
            <a:ext cx="2734889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left">
  <p:cSld name="title content left">
    <p:bg>
      <p:bgPr>
        <a:blipFill>
          <a:blip r:embed="rId2">
            <a:alphaModFix amt="25000"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914400" y="914400"/>
            <a:ext cx="4866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3600"/>
              <a:buFont typeface="Lato Black"/>
              <a:buNone/>
              <a:defRPr>
                <a:solidFill>
                  <a:srgbClr val="9820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914400" y="2377440"/>
            <a:ext cx="4866132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82068"/>
              </a:buClr>
              <a:buSzPts val="1600"/>
              <a:buFont typeface="Arial"/>
              <a:buChar char="•"/>
              <a:defRPr/>
            </a:lvl1pPr>
            <a:lvl2pPr indent="-3302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82068"/>
              </a:buClr>
              <a:buSzPts val="1600"/>
              <a:buFont typeface="Arial"/>
              <a:buChar char="•"/>
              <a:defRPr/>
            </a:lvl2pPr>
            <a:lvl3pPr indent="-3302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82068"/>
              </a:buClr>
              <a:buSzPts val="1600"/>
              <a:buFont typeface="Arial"/>
              <a:buChar char="•"/>
              <a:defRPr/>
            </a:lvl3pPr>
            <a:lvl4pPr indent="-3302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82068"/>
              </a:buClr>
              <a:buSzPts val="1600"/>
              <a:buFont typeface="Arial"/>
              <a:buChar char="•"/>
              <a:defRPr/>
            </a:lvl4pPr>
            <a:lvl5pPr indent="-3302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82068"/>
              </a:buClr>
              <a:buSzPts val="160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9912" y="5816847"/>
            <a:ext cx="2734889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5993237"/>
            <a:ext cx="1789245" cy="29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blocks content" type="twoObj">
  <p:cSld name="TWO_OBJECTS">
    <p:bg>
      <p:bgPr>
        <a:blipFill>
          <a:blip r:embed="rId2">
            <a:alphaModFix amt="25000"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3600"/>
              <a:buFont typeface="Lato Black"/>
              <a:buNone/>
              <a:defRPr>
                <a:solidFill>
                  <a:srgbClr val="9820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914400" y="2377440"/>
            <a:ext cx="4866132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004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248400" y="2377440"/>
            <a:ext cx="4866132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004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993237"/>
            <a:ext cx="1789245" cy="29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9912" y="5816847"/>
            <a:ext cx="2734889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 white">
  <p:cSld name="1_title on white">
    <p:bg>
      <p:bgPr>
        <a:blipFill>
          <a:blip r:embed="rId2">
            <a:alphaModFix amt="25000"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9912" y="5816847"/>
            <a:ext cx="2734889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5993237"/>
            <a:ext cx="1789245" cy="29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1">
  <p:cSld name="section divider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type="title"/>
          </p:nvPr>
        </p:nvSpPr>
        <p:spPr>
          <a:xfrm>
            <a:off x="914400" y="2377440"/>
            <a:ext cx="102047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914400" y="4297680"/>
            <a:ext cx="102047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943600"/>
            <a:ext cx="1917127" cy="38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8243" y="5816198"/>
            <a:ext cx="2737757" cy="64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white" type="titleOnly">
  <p:cSld name="TITLE_ONLY">
    <p:bg>
      <p:bgPr>
        <a:blipFill>
          <a:blip r:embed="rId2">
            <a:alphaModFix amt="25000"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3600"/>
              <a:buFont typeface="Lato Black"/>
              <a:buNone/>
              <a:defRPr>
                <a:solidFill>
                  <a:srgbClr val="9820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" name="Google Shape;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9912" y="5816847"/>
            <a:ext cx="2734889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5993237"/>
            <a:ext cx="1789245" cy="29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3600"/>
              <a:buFont typeface="Lato Black"/>
              <a:buNone/>
              <a:defRPr b="1" i="0" sz="3600" u="none" cap="none" strike="noStrike">
                <a:solidFill>
                  <a:srgbClr val="982068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642265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2265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2265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02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2265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020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2265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hyperlink" Target="mailto:Temilola@odenterprise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title"/>
          </p:nvPr>
        </p:nvSpPr>
        <p:spPr>
          <a:xfrm>
            <a:off x="914400" y="3093720"/>
            <a:ext cx="1020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Empowering Local Actors: Leveraging Data for Equitable Housing &amp; Workforce Equity</a:t>
            </a:r>
            <a:endParaRPr/>
          </a:p>
        </p:txBody>
      </p:sp>
      <p:sp>
        <p:nvSpPr>
          <p:cNvPr id="56" name="Google Shape;56;p1"/>
          <p:cNvSpPr txBox="1"/>
          <p:nvPr>
            <p:ph idx="1" type="body"/>
          </p:nvPr>
        </p:nvSpPr>
        <p:spPr>
          <a:xfrm>
            <a:off x="993600" y="4465330"/>
            <a:ext cx="102048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Temilola Afolabi,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Program Manager - Data for Equity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Center for Open Data Enterprise (CODE)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d4653c4f1_0_24"/>
          <p:cNvSpPr txBox="1"/>
          <p:nvPr>
            <p:ph type="title"/>
          </p:nvPr>
        </p:nvSpPr>
        <p:spPr>
          <a:xfrm>
            <a:off x="916800" y="525300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Federal Housing Mandates</a:t>
            </a:r>
            <a:endParaRPr/>
          </a:p>
        </p:txBody>
      </p:sp>
      <p:sp>
        <p:nvSpPr>
          <p:cNvPr id="115" name="Google Shape;115;g26d4653c4f1_0_24"/>
          <p:cNvSpPr txBox="1"/>
          <p:nvPr>
            <p:ph idx="1" type="body"/>
          </p:nvPr>
        </p:nvSpPr>
        <p:spPr>
          <a:xfrm>
            <a:off x="914400" y="1943090"/>
            <a:ext cx="102048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b="1" lang="en-US">
                <a:solidFill>
                  <a:srgbClr val="642265"/>
                </a:solidFill>
              </a:rPr>
              <a:t>Equal Credit Opportunity Act</a:t>
            </a:r>
            <a:r>
              <a:rPr b="1" lang="en-US"/>
              <a:t> </a:t>
            </a:r>
            <a:r>
              <a:rPr lang="en-US"/>
              <a:t>— Department of Justice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en-US"/>
              <a:t>Prohibits discrimination on the basis of race, color, religion, national origin, sex, marital status, age, receipt of public assistance 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b="1" lang="en-US">
                <a:solidFill>
                  <a:srgbClr val="642265"/>
                </a:solidFill>
              </a:rPr>
              <a:t>Community Reinvestment Act</a:t>
            </a:r>
            <a:r>
              <a:rPr lang="en-US"/>
              <a:t> — Federal Reserve Board, the Federal Deposit Insurance Corporation, &amp; the Office of the Comptroller of the Currency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en-US"/>
              <a:t>Requires federal banking regulators to encourage financial institutions to help meet the credit needs of the communities in which they do business,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b="1" lang="en-US">
                <a:solidFill>
                  <a:srgbClr val="642265"/>
                </a:solidFill>
              </a:rPr>
              <a:t>Fair Housing Act</a:t>
            </a:r>
            <a:r>
              <a:rPr lang="en-US">
                <a:solidFill>
                  <a:srgbClr val="642265"/>
                </a:solidFill>
              </a:rPr>
              <a:t> </a:t>
            </a:r>
            <a:r>
              <a:rPr lang="en-US"/>
              <a:t>— Department of Housing and Urban Development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1000"/>
              </a:spcAft>
              <a:buSzPts val="1440"/>
              <a:buChar char="○"/>
            </a:pPr>
            <a:r>
              <a:rPr lang="en-US"/>
              <a:t>Prohibits discrimination for those renting or buying a home, getting a mortgage, seeking housing assistance, or engaging in other housing-related activities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7e97a8ebd_1_0"/>
          <p:cNvSpPr txBox="1"/>
          <p:nvPr>
            <p:ph type="title"/>
          </p:nvPr>
        </p:nvSpPr>
        <p:spPr>
          <a:xfrm>
            <a:off x="914400" y="2377440"/>
            <a:ext cx="10204800" cy="164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Data-Driven Opportunities for Housing Equity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80cc65d01_0_14"/>
          <p:cNvSpPr txBox="1"/>
          <p:nvPr>
            <p:ph type="title"/>
          </p:nvPr>
        </p:nvSpPr>
        <p:spPr>
          <a:xfrm>
            <a:off x="916800" y="446975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Opportunity:</a:t>
            </a:r>
            <a:r>
              <a:rPr lang="en-US"/>
              <a:t> Combat discriminatory housing practices</a:t>
            </a:r>
            <a:endParaRPr/>
          </a:p>
        </p:txBody>
      </p:sp>
      <p:sp>
        <p:nvSpPr>
          <p:cNvPr id="126" name="Google Shape;126;g2c80cc65d01_0_14"/>
          <p:cNvSpPr txBox="1"/>
          <p:nvPr>
            <p:ph idx="1" type="body"/>
          </p:nvPr>
        </p:nvSpPr>
        <p:spPr>
          <a:xfrm>
            <a:off x="914400" y="1890552"/>
            <a:ext cx="10204800" cy="36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S</a:t>
            </a:r>
            <a:r>
              <a:rPr lang="en-US"/>
              <a:t>egregation indices using local &amp; demographic data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Averaging </a:t>
            </a:r>
            <a:r>
              <a:rPr lang="en-US"/>
              <a:t>hyperlocal</a:t>
            </a:r>
            <a:r>
              <a:rPr lang="en-US"/>
              <a:t> demographics to reveal segregation at larger geographic levels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>
                <a:solidFill>
                  <a:srgbClr val="642265"/>
                </a:solidFill>
              </a:rPr>
              <a:t>Dissimilarity and Isolation indices</a:t>
            </a:r>
            <a:r>
              <a:rPr lang="en-US"/>
              <a:t> — tool to measure demographics &amp; analyze segregation across geographic areas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u="sng"/>
              <a:t>Audience</a:t>
            </a:r>
            <a:r>
              <a:rPr i="1" lang="en-US"/>
              <a:t>:</a:t>
            </a:r>
            <a:r>
              <a:rPr lang="en-US"/>
              <a:t> Local housing </a:t>
            </a:r>
            <a:r>
              <a:rPr lang="en-US"/>
              <a:t>authorities</a:t>
            </a:r>
            <a:r>
              <a:rPr lang="en-US"/>
              <a:t>, state and local government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d4653c4f1_0_19"/>
          <p:cNvSpPr txBox="1"/>
          <p:nvPr>
            <p:ph type="title"/>
          </p:nvPr>
        </p:nvSpPr>
        <p:spPr>
          <a:xfrm>
            <a:off x="287575" y="-274175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sources &amp; resources</a:t>
            </a:r>
            <a:endParaRPr/>
          </a:p>
        </p:txBody>
      </p:sp>
      <p:sp>
        <p:nvSpPr>
          <p:cNvPr id="132" name="Google Shape;132;g26d4653c4f1_0_19"/>
          <p:cNvSpPr txBox="1"/>
          <p:nvPr>
            <p:ph idx="1" type="body"/>
          </p:nvPr>
        </p:nvSpPr>
        <p:spPr>
          <a:xfrm>
            <a:off x="287575" y="1434700"/>
            <a:ext cx="45363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Sample Data Sources</a:t>
            </a:r>
            <a:endParaRPr b="1" sz="1800"/>
          </a:p>
          <a:p>
            <a:pPr indent="-307340" lvl="0" marL="457200" rtl="0" algn="l">
              <a:spcBef>
                <a:spcPts val="1000"/>
              </a:spcBef>
              <a:spcAft>
                <a:spcPts val="0"/>
              </a:spcAft>
              <a:buSzPts val="1240"/>
              <a:buChar char="➢"/>
            </a:pPr>
            <a:r>
              <a:rPr lang="en-US" sz="1800">
                <a:solidFill>
                  <a:srgbClr val="982068"/>
                </a:solidFill>
              </a:rPr>
              <a:t>National Equity Atlas </a:t>
            </a:r>
            <a:r>
              <a:rPr lang="en-US" sz="1800"/>
              <a:t>—provides a diversity index for the nation, states, regions, &amp; cities</a:t>
            </a:r>
            <a:endParaRPr sz="1800"/>
          </a:p>
          <a:p>
            <a:pPr indent="-307340" lvl="0" marL="457200" rtl="0" algn="l">
              <a:spcBef>
                <a:spcPts val="1000"/>
              </a:spcBef>
              <a:spcAft>
                <a:spcPts val="0"/>
              </a:spcAft>
              <a:buSzPts val="1240"/>
              <a:buChar char="➢"/>
            </a:pPr>
            <a:r>
              <a:rPr lang="en-US" sz="1800">
                <a:solidFill>
                  <a:srgbClr val="982068"/>
                </a:solidFill>
              </a:rPr>
              <a:t>PolicyMap</a:t>
            </a:r>
            <a:r>
              <a:rPr lang="en-US" sz="1800"/>
              <a:t> —provides demographic data at neighborhood and ZIP level</a:t>
            </a:r>
            <a:endParaRPr sz="1800"/>
          </a:p>
          <a:p>
            <a:pPr indent="-307340" lvl="0" marL="457200" rtl="0" algn="l">
              <a:spcBef>
                <a:spcPts val="1000"/>
              </a:spcBef>
              <a:spcAft>
                <a:spcPts val="0"/>
              </a:spcAft>
              <a:buSzPts val="1240"/>
              <a:buChar char="➢"/>
            </a:pPr>
            <a:r>
              <a:rPr lang="en-US" sz="1800">
                <a:solidFill>
                  <a:srgbClr val="982068"/>
                </a:solidFill>
              </a:rPr>
              <a:t>DiversityData.org</a:t>
            </a:r>
            <a:r>
              <a:rPr lang="en-US" sz="1800"/>
              <a:t>—provides dissimilarity, isolation, and exposure indices for full population &amp; child population by metro area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33" name="Google Shape;133;g26d4653c4f1_0_19"/>
          <p:cNvPicPr preferRelativeResize="0"/>
          <p:nvPr/>
        </p:nvPicPr>
        <p:blipFill rotWithShape="1">
          <a:blip r:embed="rId3">
            <a:alphaModFix/>
          </a:blip>
          <a:srcRect b="0" l="5329" r="0" t="7441"/>
          <a:stretch/>
        </p:blipFill>
        <p:spPr>
          <a:xfrm>
            <a:off x="4823875" y="1336325"/>
            <a:ext cx="7236849" cy="400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6d4653c4f1_0_19"/>
          <p:cNvSpPr txBox="1"/>
          <p:nvPr/>
        </p:nvSpPr>
        <p:spPr>
          <a:xfrm>
            <a:off x="4778075" y="5286300"/>
            <a:ext cx="41148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42265"/>
                </a:solidFill>
                <a:latin typeface="Lato"/>
                <a:ea typeface="Lato"/>
                <a:cs typeface="Lato"/>
                <a:sym typeface="Lato"/>
              </a:rPr>
              <a:t>DiversityData.org — Child Opportunity Index </a:t>
            </a:r>
            <a:endParaRPr i="1" sz="1600">
              <a:solidFill>
                <a:srgbClr val="64226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>
            <p:ph type="title"/>
          </p:nvPr>
        </p:nvSpPr>
        <p:spPr>
          <a:xfrm>
            <a:off x="916688" y="405300"/>
            <a:ext cx="102000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3600"/>
              <a:buFont typeface="Lato Black"/>
              <a:buNone/>
            </a:pPr>
            <a:r>
              <a:rPr lang="en-US"/>
              <a:t>Opportunity: Systemically combat mortgage lending discrimination</a:t>
            </a:r>
            <a:endParaRPr/>
          </a:p>
        </p:txBody>
      </p:sp>
      <p:sp>
        <p:nvSpPr>
          <p:cNvPr id="140" name="Google Shape;140;p4"/>
          <p:cNvSpPr txBox="1"/>
          <p:nvPr>
            <p:ph idx="1" type="body"/>
          </p:nvPr>
        </p:nvSpPr>
        <p:spPr>
          <a:xfrm>
            <a:off x="914350" y="1943102"/>
            <a:ext cx="102048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Use Fair Housing Act guidance on key data types to understand an </a:t>
            </a:r>
            <a:r>
              <a:rPr lang="en-US"/>
              <a:t>area's</a:t>
            </a:r>
            <a:r>
              <a:rPr lang="en-US"/>
              <a:t> fair housing 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E</a:t>
            </a:r>
            <a:r>
              <a:rPr lang="en-US"/>
              <a:t>ngage communities in identifying barriers &amp; developing targeted solutions for fair housing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S</a:t>
            </a:r>
            <a:r>
              <a:rPr lang="en-US"/>
              <a:t>tate and local agencies should use HUD guidance to adhere to AFFH obligation &amp; receive funds</a:t>
            </a:r>
            <a:endParaRPr/>
          </a:p>
          <a:p>
            <a:pPr indent="-32004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Leverage HUD data to identify patterns, causes, &amp; impacts of housing discrimination</a:t>
            </a:r>
            <a:endParaRPr/>
          </a:p>
          <a:p>
            <a:pPr indent="-32004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Use HMDA data  on </a:t>
            </a:r>
            <a:r>
              <a:rPr lang="en-US"/>
              <a:t>homeownership</a:t>
            </a:r>
            <a:r>
              <a:rPr lang="en-US"/>
              <a:t> &amp; lending disparities by demographics to reveal patterns of discrimination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u="sng"/>
              <a:t>Audience</a:t>
            </a:r>
            <a:r>
              <a:rPr i="1" lang="en-US"/>
              <a:t>: </a:t>
            </a:r>
            <a:r>
              <a:rPr lang="en-US"/>
              <a:t>State and local government agencies, local housing authorities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80cc65d01_1_22"/>
          <p:cNvSpPr txBox="1"/>
          <p:nvPr>
            <p:ph type="title"/>
          </p:nvPr>
        </p:nvSpPr>
        <p:spPr>
          <a:xfrm>
            <a:off x="916688" y="405300"/>
            <a:ext cx="102000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3600"/>
              <a:buFont typeface="Lato Black"/>
              <a:buNone/>
            </a:pPr>
            <a:r>
              <a:rPr lang="en-US"/>
              <a:t>Data sources &amp; resources</a:t>
            </a:r>
            <a:endParaRPr b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g2c80cc65d01_1_22"/>
          <p:cNvSpPr txBox="1"/>
          <p:nvPr>
            <p:ph idx="1" type="body"/>
          </p:nvPr>
        </p:nvSpPr>
        <p:spPr>
          <a:xfrm>
            <a:off x="914350" y="1943090"/>
            <a:ext cx="10204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Sample Data Sources</a:t>
            </a:r>
            <a:endParaRPr/>
          </a:p>
          <a:p>
            <a:pPr indent="-32004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>
                <a:solidFill>
                  <a:srgbClr val="642265"/>
                </a:solidFill>
              </a:rPr>
              <a:t>Home Mortgage Disclosure Act</a:t>
            </a:r>
            <a:r>
              <a:rPr lang="en-US"/>
              <a:t> — data on disposition of home purchase &amp; refinanced mortgage applications, by race, gender, &amp; income; county and state level</a:t>
            </a:r>
            <a:endParaRPr/>
          </a:p>
          <a:p>
            <a:pPr indent="-32004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>
                <a:solidFill>
                  <a:srgbClr val="642265"/>
                </a:solidFill>
              </a:rPr>
              <a:t>American Community Survey</a:t>
            </a:r>
            <a:r>
              <a:rPr lang="en-US"/>
              <a:t> — data on mortgages by race, at state county, and place level</a:t>
            </a:r>
            <a:endParaRPr/>
          </a:p>
          <a:p>
            <a:pPr indent="-320040" lvl="0" marL="457200" rtl="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SzPts val="1440"/>
              <a:buChar char="➢"/>
            </a:pPr>
            <a:r>
              <a:rPr lang="en-US">
                <a:solidFill>
                  <a:srgbClr val="642265"/>
                </a:solidFill>
              </a:rPr>
              <a:t>State/Local Tax Assessors</a:t>
            </a:r>
            <a:r>
              <a:rPr lang="en-US"/>
              <a:t> (i.e., Maryland State Department of Assessments &amp; Taxation)—provides data on housing prices.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d4653c4f1_0_84"/>
          <p:cNvSpPr txBox="1"/>
          <p:nvPr>
            <p:ph type="title"/>
          </p:nvPr>
        </p:nvSpPr>
        <p:spPr>
          <a:xfrm>
            <a:off x="914400" y="426146"/>
            <a:ext cx="10204800" cy="99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u="sng"/>
              <a:t>Case Study</a:t>
            </a:r>
            <a:r>
              <a:rPr lang="en-US"/>
              <a:t>: EquiLoans, Seattle WA</a:t>
            </a:r>
            <a:endParaRPr/>
          </a:p>
        </p:txBody>
      </p:sp>
      <p:sp>
        <p:nvSpPr>
          <p:cNvPr id="152" name="Google Shape;152;g26d4653c4f1_0_84"/>
          <p:cNvSpPr txBox="1"/>
          <p:nvPr>
            <p:ph idx="1" type="body"/>
          </p:nvPr>
        </p:nvSpPr>
        <p:spPr>
          <a:xfrm>
            <a:off x="914400" y="1759175"/>
            <a:ext cx="10888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600"/>
              <a:t>In 2020, Seattle developed "EquiLoans," a program targeting mortgage lending discrimination using data-driven strategies. The initiative analyzed loan application outcomes, loan denial rates, &amp; interest rate differentials across demographic groups to identify disparities. Leveraging partnerships with local financial institutions and housing advocates, EquiLoans implemented targeted interventions including fair lending training, community outreach, and a dedicated fair housing hotline. These efforts resulted in tangible reductions in discriminatory practices and increased mortgage approvals for marginalized groups. </a:t>
            </a:r>
            <a:endParaRPr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80cc65d01_1_0"/>
          <p:cNvSpPr txBox="1"/>
          <p:nvPr>
            <p:ph type="title"/>
          </p:nvPr>
        </p:nvSpPr>
        <p:spPr>
          <a:xfrm>
            <a:off x="916800" y="302925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3600"/>
              <a:buFont typeface="Lato Black"/>
              <a:buNone/>
            </a:pPr>
            <a:r>
              <a:rPr lang="en-US"/>
              <a:t>Opportunity: Improve Home ownership &amp; affordability</a:t>
            </a:r>
            <a:endParaRPr/>
          </a:p>
        </p:txBody>
      </p:sp>
      <p:sp>
        <p:nvSpPr>
          <p:cNvPr id="158" name="Google Shape;158;g2c80cc65d01_1_0"/>
          <p:cNvSpPr txBox="1"/>
          <p:nvPr>
            <p:ph idx="1" type="body"/>
          </p:nvPr>
        </p:nvSpPr>
        <p:spPr>
          <a:xfrm>
            <a:off x="914400" y="1796540"/>
            <a:ext cx="102048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Assess state of fair housing &amp; opportunity to develop targeted interventions</a:t>
            </a:r>
            <a:endParaRPr b="1"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A</a:t>
            </a:r>
            <a:r>
              <a:rPr lang="en-US"/>
              <a:t>nalyze housing costs alongside household income levels 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Develop and use indicators to measure  housing affordability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Disaggregate cost burden data across demographic groups to assess fair housing &amp; opportunity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-US" u="sng"/>
              <a:t>Audience</a:t>
            </a:r>
            <a:r>
              <a:rPr lang="en-US"/>
              <a:t>: Policymakers, state &amp; local governments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8b789da75_0_9"/>
          <p:cNvSpPr txBox="1"/>
          <p:nvPr>
            <p:ph type="title"/>
          </p:nvPr>
        </p:nvSpPr>
        <p:spPr>
          <a:xfrm>
            <a:off x="272750" y="-365050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sources &amp; resources</a:t>
            </a:r>
            <a:endParaRPr/>
          </a:p>
        </p:txBody>
      </p:sp>
      <p:sp>
        <p:nvSpPr>
          <p:cNvPr id="164" name="Google Shape;164;g2c8b789da75_0_9"/>
          <p:cNvSpPr txBox="1"/>
          <p:nvPr>
            <p:ph idx="1" type="body"/>
          </p:nvPr>
        </p:nvSpPr>
        <p:spPr>
          <a:xfrm>
            <a:off x="150825" y="1292925"/>
            <a:ext cx="49539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7340" lvl="0" marL="457200" rtl="0" algn="l">
              <a:spcBef>
                <a:spcPts val="1000"/>
              </a:spcBef>
              <a:spcAft>
                <a:spcPts val="0"/>
              </a:spcAft>
              <a:buSzPts val="1240"/>
              <a:buChar char="➢"/>
            </a:pPr>
            <a:r>
              <a:rPr lang="en-US" sz="1800">
                <a:solidFill>
                  <a:srgbClr val="982068"/>
                </a:solidFill>
              </a:rPr>
              <a:t>American Community Survey</a:t>
            </a:r>
            <a:r>
              <a:rPr lang="en-US" sz="1800"/>
              <a:t> </a:t>
            </a:r>
            <a:endParaRPr sz="1800"/>
          </a:p>
          <a:p>
            <a:pPr indent="-307340" lvl="0" marL="457200" rtl="0" algn="l">
              <a:spcBef>
                <a:spcPts val="1000"/>
              </a:spcBef>
              <a:spcAft>
                <a:spcPts val="0"/>
              </a:spcAft>
              <a:buSzPts val="1240"/>
              <a:buChar char="➢"/>
            </a:pPr>
            <a:r>
              <a:rPr lang="en-US" sz="1800">
                <a:solidFill>
                  <a:srgbClr val="982068"/>
                </a:solidFill>
              </a:rPr>
              <a:t>The Comprehensive Housing Affordability Strategy</a:t>
            </a:r>
            <a:r>
              <a:rPr lang="en-US" sz="1800"/>
              <a:t> </a:t>
            </a:r>
            <a:endParaRPr sz="1800"/>
          </a:p>
          <a:p>
            <a:pPr indent="-307340" lvl="0" marL="457200" rtl="0" algn="l">
              <a:spcBef>
                <a:spcPts val="1000"/>
              </a:spcBef>
              <a:spcAft>
                <a:spcPts val="0"/>
              </a:spcAft>
              <a:buSzPts val="1240"/>
              <a:buChar char="➢"/>
            </a:pPr>
            <a:r>
              <a:rPr lang="en-US" sz="1800">
                <a:solidFill>
                  <a:srgbClr val="982068"/>
                </a:solidFill>
              </a:rPr>
              <a:t>HUD Affirmatively Furthering Fair Housing</a:t>
            </a:r>
            <a:r>
              <a:rPr lang="en-US" sz="1800"/>
              <a:t> — data on housing affordability at the census-tract level by race/ethnicity &amp; national origin.</a:t>
            </a:r>
            <a:endParaRPr sz="1800"/>
          </a:p>
          <a:p>
            <a:pPr indent="-307340" lvl="0" marL="457200" rtl="0" algn="l">
              <a:spcBef>
                <a:spcPts val="1000"/>
              </a:spcBef>
              <a:spcAft>
                <a:spcPts val="0"/>
              </a:spcAft>
              <a:buSzPts val="1240"/>
              <a:buChar char="➢"/>
            </a:pPr>
            <a:r>
              <a:rPr lang="en-US" sz="1800">
                <a:solidFill>
                  <a:srgbClr val="982068"/>
                </a:solidFill>
              </a:rPr>
              <a:t>Urban Institute Guidebook</a:t>
            </a:r>
            <a:r>
              <a:rPr lang="en-US" sz="1800"/>
              <a:t> — guidance on measuring housing affordability using granular housing cost  &amp; market trend indicators </a:t>
            </a:r>
            <a:endParaRPr sz="1800"/>
          </a:p>
          <a:p>
            <a:pPr indent="-294640" lvl="1" marL="914400" rtl="0" algn="l">
              <a:spcBef>
                <a:spcPts val="0"/>
              </a:spcBef>
              <a:spcAft>
                <a:spcPts val="0"/>
              </a:spcAft>
              <a:buSzPts val="1040"/>
              <a:buChar char="○"/>
            </a:pPr>
            <a:r>
              <a:rPr lang="en-US" sz="1600"/>
              <a:t>“Using Data to Assess Fair Housing and Improve Access to Opportunity”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65" name="Google Shape;165;g2c8b789da75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500" y="1181350"/>
            <a:ext cx="7143327" cy="38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c8b789da75_0_9"/>
          <p:cNvSpPr txBox="1"/>
          <p:nvPr/>
        </p:nvSpPr>
        <p:spPr>
          <a:xfrm>
            <a:off x="4907275" y="5019250"/>
            <a:ext cx="443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300">
                <a:solidFill>
                  <a:srgbClr val="642265"/>
                </a:solidFill>
                <a:latin typeface="Lato"/>
                <a:ea typeface="Lato"/>
                <a:cs typeface="Lato"/>
                <a:sym typeface="Lato"/>
              </a:rPr>
              <a:t>HUD Affirmatively Furthering Fair Housing Tool 2.0</a:t>
            </a:r>
            <a:endParaRPr i="1" sz="1300">
              <a:solidFill>
                <a:srgbClr val="64226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d4653c4f1_0_77"/>
          <p:cNvSpPr txBox="1"/>
          <p:nvPr>
            <p:ph type="title"/>
          </p:nvPr>
        </p:nvSpPr>
        <p:spPr>
          <a:xfrm>
            <a:off x="840275" y="815246"/>
            <a:ext cx="10204800" cy="99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u="sng"/>
              <a:t>Case Study</a:t>
            </a:r>
            <a:r>
              <a:rPr lang="en-US"/>
              <a:t>: New Haven, CN “I’M HOME” </a:t>
            </a:r>
            <a:r>
              <a:rPr lang="en-US"/>
              <a:t>initiative</a:t>
            </a:r>
            <a:endParaRPr/>
          </a:p>
        </p:txBody>
      </p:sp>
      <p:sp>
        <p:nvSpPr>
          <p:cNvPr id="172" name="Google Shape;172;g26d4653c4f1_0_77"/>
          <p:cNvSpPr txBox="1"/>
          <p:nvPr>
            <p:ph idx="1" type="body"/>
          </p:nvPr>
        </p:nvSpPr>
        <p:spPr>
          <a:xfrm>
            <a:off x="914400" y="2055650"/>
            <a:ext cx="10888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/>
              <a:t>By examining mortgage lending patterns, housing affordability metrics, &amp; demographic trends, the City of New Haven identified critical areas for intervention. Through collaboration w/ community stakeholders, policymakers crafted targeted solutions such as rental assistance and zero-interest forgivable loans to increase access to affordable housing &amp; promote homeownership among marginalized communities.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808150" y="182222"/>
            <a:ext cx="102048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62" name="Google Shape;62;p2"/>
          <p:cNvSpPr txBox="1"/>
          <p:nvPr>
            <p:ph idx="1" type="body"/>
          </p:nvPr>
        </p:nvSpPr>
        <p:spPr>
          <a:xfrm>
            <a:off x="808200" y="1688943"/>
            <a:ext cx="10204800" cy="3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08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➢"/>
            </a:pPr>
            <a:r>
              <a:rPr lang="en-US"/>
              <a:t>Open Data for Equity Program</a:t>
            </a:r>
            <a:endParaRPr/>
          </a:p>
          <a:p>
            <a:pPr indent="-3708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➢"/>
            </a:pPr>
            <a:r>
              <a:rPr lang="en-US"/>
              <a:t>Background of historical  housing &amp; workforce policies driving unequal outcomes</a:t>
            </a:r>
            <a:endParaRPr/>
          </a:p>
          <a:p>
            <a:pPr indent="-3708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➢"/>
            </a:pPr>
            <a:r>
              <a:rPr lang="en-US"/>
              <a:t>Overview of Esri StoryMaps tool</a:t>
            </a:r>
            <a:endParaRPr/>
          </a:p>
          <a:p>
            <a:pPr indent="-3708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➢"/>
            </a:pPr>
            <a:r>
              <a:rPr lang="en-US"/>
              <a:t>Present day issues driving inequity</a:t>
            </a:r>
            <a:endParaRPr/>
          </a:p>
          <a:p>
            <a:pPr indent="-3708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➢"/>
            </a:pPr>
            <a:r>
              <a:rPr lang="en-US"/>
              <a:t>Data-driven opportunities &amp; data sources</a:t>
            </a:r>
            <a:endParaRPr/>
          </a:p>
          <a:p>
            <a:pPr indent="-3708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➢"/>
            </a:pPr>
            <a:r>
              <a:rPr lang="en-US"/>
              <a:t>Case studies &amp; models</a:t>
            </a:r>
            <a:endParaRPr/>
          </a:p>
          <a:p>
            <a:pPr indent="-3708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40"/>
              <a:buChar char="➢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8b789da75_0_15"/>
          <p:cNvSpPr txBox="1"/>
          <p:nvPr>
            <p:ph type="title"/>
          </p:nvPr>
        </p:nvSpPr>
        <p:spPr>
          <a:xfrm>
            <a:off x="916800" y="229850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Opportunity: Improve housing for well-being &amp; environmental health</a:t>
            </a:r>
            <a:endParaRPr/>
          </a:p>
        </p:txBody>
      </p:sp>
      <p:sp>
        <p:nvSpPr>
          <p:cNvPr id="178" name="Google Shape;178;g2c8b789da75_0_15"/>
          <p:cNvSpPr txBox="1"/>
          <p:nvPr>
            <p:ph idx="1" type="body"/>
          </p:nvPr>
        </p:nvSpPr>
        <p:spPr>
          <a:xfrm>
            <a:off x="914400" y="1730950"/>
            <a:ext cx="10204800" cy="39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Analyze</a:t>
            </a:r>
            <a:r>
              <a:rPr lang="en-US"/>
              <a:t> public health surveillance data alongside community design decisions to improve public health Improve community design decision using Health Impact Assessments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Educate local decision makers on the health/wellness  implications associated w/ community design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Conduct research to identify the links between a localities health outcomes  and community design structure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-US" u="sng"/>
              <a:t>Audience</a:t>
            </a:r>
            <a:r>
              <a:rPr i="1" lang="en-US"/>
              <a:t>: </a:t>
            </a:r>
            <a:r>
              <a:rPr lang="en-US"/>
              <a:t>State &amp; local public health agencies, community planners, state academic </a:t>
            </a:r>
            <a:r>
              <a:rPr lang="en-US"/>
              <a:t>institutions</a:t>
            </a:r>
            <a:r>
              <a:rPr lang="en-US"/>
              <a:t>, policymakers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8b789da75_0_23"/>
          <p:cNvSpPr txBox="1"/>
          <p:nvPr>
            <p:ph type="title"/>
          </p:nvPr>
        </p:nvSpPr>
        <p:spPr>
          <a:xfrm>
            <a:off x="916800" y="52400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sources &amp; resources</a:t>
            </a:r>
            <a:endParaRPr/>
          </a:p>
        </p:txBody>
      </p:sp>
      <p:sp>
        <p:nvSpPr>
          <p:cNvPr id="184" name="Google Shape;184;g2c8b789da75_0_23"/>
          <p:cNvSpPr txBox="1"/>
          <p:nvPr>
            <p:ph idx="1" type="body"/>
          </p:nvPr>
        </p:nvSpPr>
        <p:spPr>
          <a:xfrm>
            <a:off x="914400" y="1629540"/>
            <a:ext cx="102048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b="1" lang="en-US"/>
              <a:t>Interdepartmental Health Equity Collaborative, HHS Office of Minority Health, CDC</a:t>
            </a:r>
            <a:endParaRPr b="1"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en-US">
                <a:solidFill>
                  <a:srgbClr val="642265"/>
                </a:solidFill>
              </a:rPr>
              <a:t>Healthy People 2030 Health Disparities Data </a:t>
            </a:r>
            <a:r>
              <a:rPr lang="en-US"/>
              <a:t>- nationally representative data at </a:t>
            </a:r>
            <a:r>
              <a:rPr lang="en-US"/>
              <a:t>granular</a:t>
            </a:r>
            <a:r>
              <a:rPr lang="en-US"/>
              <a:t> geographic levels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en-US">
                <a:solidFill>
                  <a:srgbClr val="642265"/>
                </a:solidFill>
              </a:rPr>
              <a:t>Minority Health Social Vulnerability Index</a:t>
            </a:r>
            <a:r>
              <a:rPr lang="en-US"/>
              <a:t> — identify communities that may need support before, during, &amp; after disasters; focus on minority racial, ethnic, language groups, &amp; medical vulnerability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b="1" lang="en-US"/>
              <a:t>PLACES: Local Data for Better Health </a:t>
            </a:r>
            <a:r>
              <a:rPr lang="en-US"/>
              <a:t>— provides small area estimates for chronic disease risk factors, health outcomes, health status, &amp; clinical preventive service use 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1000"/>
              </a:spcAft>
              <a:buSzPts val="1440"/>
              <a:buChar char="○"/>
            </a:pPr>
            <a:r>
              <a:rPr lang="en-US"/>
              <a:t>Counties, places, census tracts, &amp; ZIP Code Tabulation Areas across the U.S.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d4653c4f1_0_66"/>
          <p:cNvSpPr txBox="1"/>
          <p:nvPr>
            <p:ph type="title"/>
          </p:nvPr>
        </p:nvSpPr>
        <p:spPr>
          <a:xfrm>
            <a:off x="917400" y="612796"/>
            <a:ext cx="10204800" cy="90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u="sng"/>
              <a:t>Use Case:</a:t>
            </a:r>
            <a:r>
              <a:rPr lang="en-US"/>
              <a:t> CDC Health Impact Assessment (HIA) - Oregon</a:t>
            </a:r>
            <a:endParaRPr/>
          </a:p>
        </p:txBody>
      </p:sp>
      <p:sp>
        <p:nvSpPr>
          <p:cNvPr id="190" name="Google Shape;190;g26d4653c4f1_0_66"/>
          <p:cNvSpPr txBox="1"/>
          <p:nvPr>
            <p:ph idx="1" type="body"/>
          </p:nvPr>
        </p:nvSpPr>
        <p:spPr>
          <a:xfrm>
            <a:off x="917400" y="1666750"/>
            <a:ext cx="10718700" cy="213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2022, the CDC funded a HIA in Oregon for a proposed affordable housing project. </a:t>
            </a:r>
            <a:r>
              <a:rPr lang="en-US"/>
              <a:t>The assessment f</a:t>
            </a:r>
            <a:r>
              <a:rPr lang="en-US"/>
              <a:t>ocused on</a:t>
            </a:r>
            <a:r>
              <a:rPr lang="en-US"/>
              <a:t> the project's </a:t>
            </a:r>
            <a:r>
              <a:rPr lang="en-US"/>
              <a:t>potential health effects, such as stable housing, access to healthcare, &amp; neighborhood safety.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Through community engagement &amp; analysis, the HIA found that the housing initiative could reduce homelessness &amp; improve well-being by providing stable homes and proximity to healthcare. This information guided policymakers to prioritize health equity, leading to the successful implementation of the project with a focus on residents' health and quality of life.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8b789da75_0_34"/>
          <p:cNvSpPr txBox="1"/>
          <p:nvPr>
            <p:ph type="title"/>
          </p:nvPr>
        </p:nvSpPr>
        <p:spPr>
          <a:xfrm>
            <a:off x="916800" y="52400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d</a:t>
            </a:r>
            <a:r>
              <a:rPr lang="en-US"/>
              <a:t>ata sources &amp; resources</a:t>
            </a:r>
            <a:endParaRPr/>
          </a:p>
        </p:txBody>
      </p:sp>
      <p:sp>
        <p:nvSpPr>
          <p:cNvPr id="196" name="Google Shape;196;g2c8b789da75_0_34"/>
          <p:cNvSpPr txBox="1"/>
          <p:nvPr>
            <p:ph idx="1" type="body"/>
          </p:nvPr>
        </p:nvSpPr>
        <p:spPr>
          <a:xfrm>
            <a:off x="914400" y="1629551"/>
            <a:ext cx="10204800" cy="339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>
                <a:solidFill>
                  <a:srgbClr val="642265"/>
                </a:solidFill>
              </a:rPr>
              <a:t>Vulnerable Populations Footprint Tool</a:t>
            </a:r>
            <a:r>
              <a:rPr lang="en-US"/>
              <a:t>— creates maps and reports that identify geographic areas w/ high poverty rates &amp; low education levels. 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>
                <a:solidFill>
                  <a:srgbClr val="642265"/>
                </a:solidFill>
              </a:rPr>
              <a:t>U.S. Census Social Vulnerability Index</a:t>
            </a:r>
            <a:r>
              <a:rPr lang="en-US"/>
              <a:t> —uses 15 U.S. census variables to help local officials identify communities that may need support before, during, or after disasters. 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1000"/>
              </a:spcAft>
              <a:buSzPts val="1440"/>
              <a:buChar char="➢"/>
            </a:pPr>
            <a:r>
              <a:rPr lang="en-US">
                <a:solidFill>
                  <a:srgbClr val="642265"/>
                </a:solidFill>
              </a:rPr>
              <a:t>National Environmental Public Health Tracking Network</a:t>
            </a:r>
            <a:r>
              <a:rPr lang="en-US"/>
              <a:t> — Maps, tables, &amp; charts with data about environmental indicators.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8b789da75_0_40"/>
          <p:cNvSpPr txBox="1"/>
          <p:nvPr>
            <p:ph type="title"/>
          </p:nvPr>
        </p:nvSpPr>
        <p:spPr>
          <a:xfrm>
            <a:off x="914400" y="2377440"/>
            <a:ext cx="10204800" cy="164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Data-Driven </a:t>
            </a:r>
            <a:r>
              <a:rPr lang="en-US"/>
              <a:t>Opportunities for Workforce Equity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80cc65d01_1_5"/>
          <p:cNvSpPr txBox="1"/>
          <p:nvPr>
            <p:ph type="title"/>
          </p:nvPr>
        </p:nvSpPr>
        <p:spPr>
          <a:xfrm>
            <a:off x="916800" y="438150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 Day Impacts on Workforce Opportunity</a:t>
            </a:r>
            <a:endParaRPr/>
          </a:p>
        </p:txBody>
      </p:sp>
      <p:sp>
        <p:nvSpPr>
          <p:cNvPr id="207" name="Google Shape;207;g2c80cc65d01_1_5"/>
          <p:cNvSpPr txBox="1"/>
          <p:nvPr>
            <p:ph idx="1" type="body"/>
          </p:nvPr>
        </p:nvSpPr>
        <p:spPr>
          <a:xfrm>
            <a:off x="914400" y="2018340"/>
            <a:ext cx="102048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Unconscious bias in recruitment process and discriminative job requirements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Access to education and training to qualify for good jobs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Ineffective communication of employee skills and learning records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1000"/>
              </a:spcAft>
              <a:buSzPts val="1440"/>
              <a:buChar char="➢"/>
            </a:pPr>
            <a:r>
              <a:rPr lang="en-US"/>
              <a:t>Equitable data within federal sources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8b789da75_0_45"/>
          <p:cNvSpPr txBox="1"/>
          <p:nvPr>
            <p:ph type="title"/>
          </p:nvPr>
        </p:nvSpPr>
        <p:spPr>
          <a:xfrm>
            <a:off x="916800" y="445650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Opportunity: R</a:t>
            </a:r>
            <a:r>
              <a:rPr lang="en-US"/>
              <a:t>educe bias in recruitment process &amp; job requirements </a:t>
            </a:r>
            <a:endParaRPr/>
          </a:p>
        </p:txBody>
      </p:sp>
      <p:sp>
        <p:nvSpPr>
          <p:cNvPr id="213" name="Google Shape;213;g2c8b789da75_0_45"/>
          <p:cNvSpPr txBox="1"/>
          <p:nvPr>
            <p:ph idx="1" type="body"/>
          </p:nvPr>
        </p:nvSpPr>
        <p:spPr>
          <a:xfrm>
            <a:off x="914400" y="2048290"/>
            <a:ext cx="102048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Employ emerging technologies to identify unconscious bias in job requirements (e.g., machine learning algorithms)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Leverage d</a:t>
            </a:r>
            <a:r>
              <a:rPr lang="en-US"/>
              <a:t>iverse open source recruitment platforms (e.g., Jopwell)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1000"/>
              </a:spcAft>
              <a:buSzPts val="1440"/>
              <a:buChar char="➢"/>
            </a:pPr>
            <a:r>
              <a:rPr lang="en-US"/>
              <a:t>Partner w/ leaders of minority communities and minority serving institutions to improve hiring practices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d4653c4f1_0_46"/>
          <p:cNvSpPr txBox="1"/>
          <p:nvPr>
            <p:ph type="title"/>
          </p:nvPr>
        </p:nvSpPr>
        <p:spPr>
          <a:xfrm>
            <a:off x="916800" y="414100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sources &amp; resources  </a:t>
            </a:r>
            <a:endParaRPr/>
          </a:p>
        </p:txBody>
      </p:sp>
      <p:sp>
        <p:nvSpPr>
          <p:cNvPr id="219" name="Google Shape;219;g26d4653c4f1_0_46"/>
          <p:cNvSpPr txBox="1"/>
          <p:nvPr>
            <p:ph idx="1" type="body"/>
          </p:nvPr>
        </p:nvSpPr>
        <p:spPr>
          <a:xfrm>
            <a:off x="914400" y="1858640"/>
            <a:ext cx="102048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62890" lvl="0" marL="5715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>
                <a:solidFill>
                  <a:srgbClr val="642265"/>
                </a:solidFill>
              </a:rPr>
              <a:t>Exploring Equal Employment Opportunity Data Map</a:t>
            </a:r>
            <a:r>
              <a:rPr lang="en-US"/>
              <a:t>, </a:t>
            </a:r>
            <a:r>
              <a:rPr lang="en-US"/>
              <a:t>Department of Labor</a:t>
            </a:r>
            <a:r>
              <a:rPr lang="en-US"/>
              <a:t>— Earnings by Sex and Race</a:t>
            </a:r>
            <a:endParaRPr/>
          </a:p>
          <a:p>
            <a:pPr indent="-262890" lvl="0" marL="5715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>
                <a:solidFill>
                  <a:srgbClr val="642265"/>
                </a:solidFill>
              </a:rPr>
              <a:t>Jopwell</a:t>
            </a:r>
            <a:r>
              <a:rPr lang="en-US"/>
              <a:t> — job recruitment platform w/  talent pool of racially and ethnically diverse candidates.</a:t>
            </a:r>
            <a:endParaRPr/>
          </a:p>
          <a:p>
            <a:pPr indent="-262890" lvl="0" marL="5715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>
                <a:solidFill>
                  <a:srgbClr val="642265"/>
                </a:solidFill>
              </a:rPr>
              <a:t>Black Wealth Data Center</a:t>
            </a:r>
            <a:r>
              <a:rPr lang="en-US"/>
              <a:t> — provide and make relevant data available to experts and policymakers address racial wealth disparities.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2c9b67188ad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600" y="1016600"/>
            <a:ext cx="10402801" cy="584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c9b67188ad_0_4"/>
          <p:cNvSpPr txBox="1"/>
          <p:nvPr/>
        </p:nvSpPr>
        <p:spPr>
          <a:xfrm>
            <a:off x="1175875" y="-159575"/>
            <a:ext cx="10597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42265"/>
                </a:solidFill>
                <a:latin typeface="Lato"/>
                <a:ea typeface="Lato"/>
                <a:cs typeface="Lato"/>
                <a:sym typeface="Lato"/>
              </a:rPr>
              <a:t>Equal Employment Opportunity Data Map, U.S. DoL, Women’s Bureau</a:t>
            </a:r>
            <a:endParaRPr b="1" sz="3600">
              <a:solidFill>
                <a:srgbClr val="64226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c8b789da75_0_63"/>
          <p:cNvSpPr txBox="1"/>
          <p:nvPr>
            <p:ph type="title"/>
          </p:nvPr>
        </p:nvSpPr>
        <p:spPr>
          <a:xfrm>
            <a:off x="914400" y="609600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Opportunity: Improve access to education &amp; quality job training</a:t>
            </a:r>
            <a:endParaRPr/>
          </a:p>
        </p:txBody>
      </p:sp>
      <p:sp>
        <p:nvSpPr>
          <p:cNvPr id="231" name="Google Shape;231;g2c8b789da75_0_63"/>
          <p:cNvSpPr txBox="1"/>
          <p:nvPr>
            <p:ph idx="1" type="body"/>
          </p:nvPr>
        </p:nvSpPr>
        <p:spPr>
          <a:xfrm>
            <a:off x="914400" y="1996440"/>
            <a:ext cx="102048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Coordinate b/w  high school &amp; state college systems  to align coursework w/ admissions </a:t>
            </a:r>
            <a:r>
              <a:rPr lang="en-US"/>
              <a:t>requirements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Provide advanced courses in under-resourced schools in low-income neighborhoods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Develop  statewide transition intervention programs 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Invest substantially into skills and workforce training 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Improve</a:t>
            </a:r>
            <a:r>
              <a:rPr lang="en-US"/>
              <a:t> reporting of  </a:t>
            </a:r>
            <a:r>
              <a:rPr lang="en-US"/>
              <a:t>student-level information to state higher education agencies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Invest in data collection on public workforce training programs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u="sng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US" u="sng"/>
              <a:t>Audience</a:t>
            </a:r>
            <a:r>
              <a:rPr lang="en-US"/>
              <a:t>: Government, businesses, educators, &amp;</a:t>
            </a:r>
            <a:r>
              <a:rPr lang="en-US"/>
              <a:t> trainers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/>
          <p:nvPr>
            <p:ph type="title"/>
          </p:nvPr>
        </p:nvSpPr>
        <p:spPr>
          <a:xfrm>
            <a:off x="914400" y="495725"/>
            <a:ext cx="102000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Opportunity</a:t>
            </a:r>
            <a:endParaRPr/>
          </a:p>
        </p:txBody>
      </p:sp>
      <p:sp>
        <p:nvSpPr>
          <p:cNvPr id="68" name="Google Shape;68;p6"/>
          <p:cNvSpPr txBox="1"/>
          <p:nvPr>
            <p:ph idx="1" type="body"/>
          </p:nvPr>
        </p:nvSpPr>
        <p:spPr>
          <a:xfrm>
            <a:off x="914400" y="2148840"/>
            <a:ext cx="48660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Fair Housing</a:t>
            </a:r>
            <a:endParaRPr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Wealth creation &amp; intergenerational income mobility</a:t>
            </a:r>
            <a:endParaRPr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Labor market success</a:t>
            </a:r>
            <a:endParaRPr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40"/>
              <a:buChar char="➢"/>
            </a:pPr>
            <a:r>
              <a:rPr lang="en-US"/>
              <a:t>Access to credit</a:t>
            </a:r>
            <a:endParaRPr/>
          </a:p>
        </p:txBody>
      </p:sp>
      <p:sp>
        <p:nvSpPr>
          <p:cNvPr id="69" name="Google Shape;69;p6"/>
          <p:cNvSpPr txBox="1"/>
          <p:nvPr>
            <p:ph idx="2" type="body"/>
          </p:nvPr>
        </p:nvSpPr>
        <p:spPr>
          <a:xfrm>
            <a:off x="6248400" y="2148840"/>
            <a:ext cx="48660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Workforce Opportunity</a:t>
            </a:r>
            <a:endParaRPr/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Equitable and inclusive workforce system </a:t>
            </a:r>
            <a:endParaRPr/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Access to quality education and better jobs</a:t>
            </a:r>
            <a:endParaRPr/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40"/>
              <a:buChar char="➢"/>
            </a:pPr>
            <a:r>
              <a:rPr lang="en-US"/>
              <a:t>Economic opportunities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d4653c4f1_0_60"/>
          <p:cNvSpPr txBox="1"/>
          <p:nvPr>
            <p:ph type="title"/>
          </p:nvPr>
        </p:nvSpPr>
        <p:spPr>
          <a:xfrm>
            <a:off x="914400" y="-152400"/>
            <a:ext cx="102000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Data sources &amp; resources</a:t>
            </a:r>
            <a:endParaRPr/>
          </a:p>
        </p:txBody>
      </p:sp>
      <p:sp>
        <p:nvSpPr>
          <p:cNvPr id="237" name="Google Shape;237;g26d4653c4f1_0_60"/>
          <p:cNvSpPr txBox="1"/>
          <p:nvPr>
            <p:ph idx="1" type="body"/>
          </p:nvPr>
        </p:nvSpPr>
        <p:spPr>
          <a:xfrm>
            <a:off x="914400" y="1174290"/>
            <a:ext cx="48660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Data on post-secondary programs</a:t>
            </a:r>
            <a:endParaRPr b="1"/>
          </a:p>
          <a:p>
            <a:pPr indent="-205740" lvl="0" marL="62865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Program completion &amp;  graduation data</a:t>
            </a:r>
            <a:endParaRPr/>
          </a:p>
          <a:p>
            <a:pPr indent="-205740" lvl="0" marL="62865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Evidence of the competencies mastered</a:t>
            </a:r>
            <a:endParaRPr/>
          </a:p>
          <a:p>
            <a:pPr indent="-205740" lvl="0" marL="62865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Credential earned</a:t>
            </a:r>
            <a:endParaRPr/>
          </a:p>
          <a:p>
            <a:pPr indent="-205740" lvl="0" marL="62865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Student demographics </a:t>
            </a:r>
            <a:endParaRPr b="1"/>
          </a:p>
        </p:txBody>
      </p:sp>
      <p:sp>
        <p:nvSpPr>
          <p:cNvPr id="238" name="Google Shape;238;g26d4653c4f1_0_60"/>
          <p:cNvSpPr txBox="1"/>
          <p:nvPr>
            <p:ph idx="2" type="body"/>
          </p:nvPr>
        </p:nvSpPr>
        <p:spPr>
          <a:xfrm>
            <a:off x="6248400" y="1174290"/>
            <a:ext cx="48660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Credential attainment data</a:t>
            </a:r>
            <a:endParaRPr b="1"/>
          </a:p>
          <a:p>
            <a:pPr indent="-205740" lvl="0" marL="628650" rtl="0" algn="l">
              <a:spcBef>
                <a:spcPts val="6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Technical education data from community colleges </a:t>
            </a:r>
            <a:endParaRPr/>
          </a:p>
          <a:p>
            <a:pPr indent="-205740" lvl="0" marL="62865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Apprenticeships &amp; work-based learning on job sites </a:t>
            </a:r>
            <a:endParaRPr/>
          </a:p>
          <a:p>
            <a:pPr indent="-205740" lvl="0" marL="62865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Job training at community organizations</a:t>
            </a:r>
            <a:endParaRPr b="1"/>
          </a:p>
        </p:txBody>
      </p:sp>
      <p:sp>
        <p:nvSpPr>
          <p:cNvPr id="239" name="Google Shape;239;g26d4653c4f1_0_60"/>
          <p:cNvSpPr txBox="1"/>
          <p:nvPr>
            <p:ph idx="2" type="body"/>
          </p:nvPr>
        </p:nvSpPr>
        <p:spPr>
          <a:xfrm>
            <a:off x="914400" y="4298500"/>
            <a:ext cx="98160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u="sng"/>
              <a:t>Resources</a:t>
            </a:r>
            <a:r>
              <a:rPr b="1" lang="en-US"/>
              <a:t>: U.S. Chamber of Commerce Foundation T3 Innovation Network. </a:t>
            </a:r>
            <a:r>
              <a:rPr lang="en-US"/>
              <a:t> Promotes open access to structured data on skills, jobs, job openings, and related industry data.</a:t>
            </a:r>
            <a:r>
              <a:rPr b="1" lang="en-US"/>
              <a:t> </a:t>
            </a:r>
            <a:endParaRPr b="1"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b="1" lang="en-US"/>
              <a:t>Future of Data in K-12 Education initiative:</a:t>
            </a:r>
            <a:r>
              <a:rPr lang="en-US"/>
              <a:t> three-phase, multiyear effort exploring the effectiveness of data and assessments in America’s K-12 public schools.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b67188ad_0_22"/>
          <p:cNvSpPr txBox="1"/>
          <p:nvPr>
            <p:ph type="title"/>
          </p:nvPr>
        </p:nvSpPr>
        <p:spPr>
          <a:xfrm>
            <a:off x="595650" y="155050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300" u="sng"/>
              <a:t>Case Study</a:t>
            </a:r>
            <a:r>
              <a:rPr lang="en-US" sz="3300"/>
              <a:t>: Quality Postsecondary Credentials of Value, Louisiana (LA)</a:t>
            </a:r>
            <a:endParaRPr sz="3300"/>
          </a:p>
        </p:txBody>
      </p:sp>
      <p:sp>
        <p:nvSpPr>
          <p:cNvPr id="245" name="Google Shape;245;g2c9b67188ad_0_22"/>
          <p:cNvSpPr txBox="1"/>
          <p:nvPr>
            <p:ph idx="1" type="body"/>
          </p:nvPr>
        </p:nvSpPr>
        <p:spPr>
          <a:xfrm>
            <a:off x="595650" y="1602200"/>
            <a:ext cx="110007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/>
              <a:t>The LA Board of Regents adopted a standard definition for </a:t>
            </a:r>
            <a:r>
              <a:rPr i="1" lang="en-US" sz="1900" u="sng"/>
              <a:t>quality non-degree credentials</a:t>
            </a:r>
            <a:r>
              <a:rPr lang="en-US" sz="1900"/>
              <a:t> in 2020 to support its </a:t>
            </a:r>
            <a:r>
              <a:rPr b="1" lang="en-US" sz="1900"/>
              <a:t>Master Plan for Higher Education</a:t>
            </a:r>
            <a:r>
              <a:rPr lang="en-US" sz="1900"/>
              <a:t>. Proprietary &amp; licensed institutions—institutions that are licensed by the Board of Regents and adhere to rules &amp; regulations of state Proprietary School Advisory Commissions—must ensure their programs lead to successful equitable outcomes like better wages and attainment of good quality jobs. The requirements for a credential to be considered are: 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Provision of valid, reliable &amp; transparent evidence of competencies mastered, &amp; conferment by a business, industry, and/or State of LA entity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Alignment to in-demand occupations as defined by the LA Workforce Commission based on job demand, projected job growth &amp; earnings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Attainment of an occupation with a 20% wage premium over a high school diploma in LA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Provision of evidence for employment &amp; wage outcomes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Above criteria attainment as a standalone credential, independent of other credentials</a:t>
            </a:r>
            <a:endParaRPr sz="19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d4653c4f1_0_9"/>
          <p:cNvSpPr txBox="1"/>
          <p:nvPr>
            <p:ph type="title"/>
          </p:nvPr>
        </p:nvSpPr>
        <p:spPr>
          <a:xfrm>
            <a:off x="914400" y="914400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Opportunity: Improve communication of employee skills </a:t>
            </a:r>
            <a:endParaRPr/>
          </a:p>
        </p:txBody>
      </p:sp>
      <p:sp>
        <p:nvSpPr>
          <p:cNvPr id="251" name="Google Shape;251;g26d4653c4f1_0_9"/>
          <p:cNvSpPr txBox="1"/>
          <p:nvPr>
            <p:ph idx="1" type="body"/>
          </p:nvPr>
        </p:nvSpPr>
        <p:spPr>
          <a:xfrm>
            <a:off x="914400" y="2377440"/>
            <a:ext cx="102048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Invest in the development of structured skill and competency data 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Employ</a:t>
            </a:r>
            <a:r>
              <a:rPr lang="en-US"/>
              <a:t> learning algorithms to better match applicants’ skills to employers’ needs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Invest in the development and use of Learning and Employment Records (LERs)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-US" u="sng"/>
              <a:t>Audience</a:t>
            </a:r>
            <a:r>
              <a:rPr lang="en-US"/>
              <a:t>: Federal &amp; local government, job-seekers, employers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d4653c4f1_0_40"/>
          <p:cNvSpPr txBox="1"/>
          <p:nvPr>
            <p:ph type="title"/>
          </p:nvPr>
        </p:nvSpPr>
        <p:spPr>
          <a:xfrm>
            <a:off x="916800" y="445875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sources &amp; resources</a:t>
            </a:r>
            <a:endParaRPr/>
          </a:p>
        </p:txBody>
      </p:sp>
      <p:sp>
        <p:nvSpPr>
          <p:cNvPr id="257" name="Google Shape;257;g26d4653c4f1_0_40"/>
          <p:cNvSpPr txBox="1"/>
          <p:nvPr>
            <p:ph idx="1" type="body"/>
          </p:nvPr>
        </p:nvSpPr>
        <p:spPr>
          <a:xfrm>
            <a:off x="914400" y="2002715"/>
            <a:ext cx="102048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>
                <a:solidFill>
                  <a:srgbClr val="642265"/>
                </a:solidFill>
              </a:rPr>
              <a:t>The Occupational Information Network (</a:t>
            </a:r>
            <a:r>
              <a:rPr lang="en-US">
                <a:solidFill>
                  <a:srgbClr val="642265"/>
                </a:solidFill>
              </a:rPr>
              <a:t>O*NET)</a:t>
            </a:r>
            <a:r>
              <a:rPr lang="en-US"/>
              <a:t> — nation’s primary source of occupational information — U.S. Department of Labor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>
                <a:solidFill>
                  <a:srgbClr val="642265"/>
                </a:solidFill>
              </a:rPr>
              <a:t>Learning and Employment Records </a:t>
            </a:r>
            <a:r>
              <a:rPr lang="en-US"/>
              <a:t>— </a:t>
            </a:r>
            <a:r>
              <a:rPr lang="en-US"/>
              <a:t>digital records of an individual’s skills, credentials, diplomas, and employment history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2c9b67188ad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450" y="1111728"/>
            <a:ext cx="6497551" cy="381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c9b67188ad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82375"/>
            <a:ext cx="5694447" cy="397406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c9b67188ad_0_14"/>
          <p:cNvSpPr txBox="1"/>
          <p:nvPr/>
        </p:nvSpPr>
        <p:spPr>
          <a:xfrm>
            <a:off x="703700" y="5104725"/>
            <a:ext cx="59517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rgbClr val="642265"/>
                </a:solidFill>
                <a:latin typeface="Lato"/>
                <a:ea typeface="Lato"/>
                <a:cs typeface="Lato"/>
                <a:sym typeface="Lato"/>
              </a:rPr>
              <a:t>O*Net, Department of Labor</a:t>
            </a:r>
            <a:endParaRPr i="1" sz="1500">
              <a:solidFill>
                <a:srgbClr val="64226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 txBox="1"/>
          <p:nvPr>
            <p:ph type="title"/>
          </p:nvPr>
        </p:nvSpPr>
        <p:spPr>
          <a:xfrm>
            <a:off x="914400" y="914400"/>
            <a:ext cx="48661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3600"/>
              <a:buFont typeface="Lato Black"/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270" name="Google Shape;270;p7"/>
          <p:cNvSpPr txBox="1"/>
          <p:nvPr>
            <p:ph idx="1" type="body"/>
          </p:nvPr>
        </p:nvSpPr>
        <p:spPr>
          <a:xfrm>
            <a:off x="914400" y="2377440"/>
            <a:ext cx="4866132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716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Temilola</a:t>
            </a:r>
            <a:r>
              <a:rPr lang="en-US"/>
              <a:t> Afolabi, Program Manager — Data for Equity, Center for Open Data Enterprise</a:t>
            </a:r>
            <a:endParaRPr/>
          </a:p>
          <a:p>
            <a:pPr indent="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Temilola@odenterprise.org</a:t>
            </a:r>
            <a:r>
              <a:rPr lang="en-US"/>
              <a:t> </a:t>
            </a:r>
            <a:endParaRPr/>
          </a:p>
          <a:p>
            <a:pPr indent="-137160" lvl="0" marL="228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82068"/>
              </a:buClr>
              <a:buSzPts val="1600"/>
              <a:buFont typeface="Arial"/>
              <a:buChar char="•"/>
            </a:pPr>
            <a:r>
              <a:rPr lang="en-US"/>
              <a:t>The Urban Institute</a:t>
            </a:r>
            <a:endParaRPr/>
          </a:p>
          <a:p>
            <a:pPr indent="0" lvl="0" marL="228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9b67188ad_0_37"/>
          <p:cNvSpPr txBox="1"/>
          <p:nvPr>
            <p:ph type="title"/>
          </p:nvPr>
        </p:nvSpPr>
        <p:spPr>
          <a:xfrm>
            <a:off x="914400" y="152400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 Open Data for Equity Program</a:t>
            </a:r>
            <a:endParaRPr/>
          </a:p>
        </p:txBody>
      </p:sp>
      <p:sp>
        <p:nvSpPr>
          <p:cNvPr id="75" name="Google Shape;75;g2c9b67188ad_0_37"/>
          <p:cNvSpPr txBox="1"/>
          <p:nvPr>
            <p:ph idx="1" type="body"/>
          </p:nvPr>
        </p:nvSpPr>
        <p:spPr>
          <a:xfrm>
            <a:off x="914400" y="1767840"/>
            <a:ext cx="102048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1600"/>
              <a:buChar char="➢"/>
            </a:pPr>
            <a:r>
              <a:rPr b="1" lang="en-US">
                <a:solidFill>
                  <a:srgbClr val="642265"/>
                </a:solidFill>
              </a:rPr>
              <a:t>Aim</a:t>
            </a:r>
            <a:r>
              <a:rPr lang="en-US"/>
              <a:t>: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1600"/>
              <a:buChar char="○"/>
            </a:pPr>
            <a:r>
              <a:rPr lang="en-US"/>
              <a:t>Evaluate the landscape of racial equity data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1600"/>
              <a:buChar char="○"/>
            </a:pPr>
            <a:r>
              <a:rPr lang="en-US"/>
              <a:t>Improve data access &amp; usability for local actors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1600"/>
              <a:buChar char="○"/>
            </a:pPr>
            <a:r>
              <a:rPr lang="en-US"/>
              <a:t>Provide guidance on data use to improve equitable outcomes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982068"/>
              </a:buClr>
              <a:buSzPts val="1600"/>
              <a:buChar char="➢"/>
            </a:pPr>
            <a:r>
              <a:rPr lang="en-US"/>
              <a:t>Aligned with presidential priorities 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982068"/>
              </a:buClr>
              <a:buSzPts val="1600"/>
              <a:buChar char="➢"/>
            </a:pPr>
            <a:r>
              <a:rPr i="1" lang="en-US" u="sng">
                <a:solidFill>
                  <a:srgbClr val="642265"/>
                </a:solidFill>
              </a:rPr>
              <a:t>Priority Areas</a:t>
            </a:r>
            <a:r>
              <a:rPr lang="en-US"/>
              <a:t>: Workforce Opportunity, Fair Housing, Criminal Justice/Policing, Healthcare, &amp; Environmental Justice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9b67188ad_0_29"/>
          <p:cNvSpPr txBox="1"/>
          <p:nvPr>
            <p:ph type="title"/>
          </p:nvPr>
        </p:nvSpPr>
        <p:spPr>
          <a:xfrm>
            <a:off x="533400" y="222625"/>
            <a:ext cx="51444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From Data to Communities: </a:t>
            </a:r>
            <a:r>
              <a:rPr b="0" lang="en-US" sz="3100">
                <a:latin typeface="Lato"/>
                <a:ea typeface="Lato"/>
                <a:cs typeface="Lato"/>
                <a:sym typeface="Lato"/>
              </a:rPr>
              <a:t>Mapping Racial Equity</a:t>
            </a:r>
            <a:endParaRPr b="0" sz="3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g2c9b67188ad_0_29"/>
          <p:cNvSpPr txBox="1"/>
          <p:nvPr>
            <p:ph idx="1" type="body"/>
          </p:nvPr>
        </p:nvSpPr>
        <p:spPr>
          <a:xfrm>
            <a:off x="533400" y="1711602"/>
            <a:ext cx="4866000" cy="369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➢"/>
            </a:pPr>
            <a:r>
              <a:rPr lang="en-US"/>
              <a:t>E</a:t>
            </a:r>
            <a:r>
              <a:rPr lang="en-US"/>
              <a:t>xplores and visualizes how open data can be applied to improve equity in the 5 priority areas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➢"/>
            </a:pPr>
            <a:r>
              <a:rPr lang="en-US"/>
              <a:t>The website provides: data sources, interactive maps, dashboards, use cases, &amp; case studies for local &amp; Federal actors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➢"/>
            </a:pPr>
            <a:r>
              <a:rPr lang="en-US"/>
              <a:t>Developed using Esri StoryMaps</a:t>
            </a:r>
            <a:endParaRPr/>
          </a:p>
        </p:txBody>
      </p:sp>
      <p:pic>
        <p:nvPicPr>
          <p:cNvPr id="82" name="Google Shape;82;g2c9b67188ad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425" y="802725"/>
            <a:ext cx="6658324" cy="42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2c9b67188ad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9925" y="4787775"/>
            <a:ext cx="1816200" cy="178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c9b67188ad_0_29"/>
          <p:cNvSpPr txBox="1"/>
          <p:nvPr/>
        </p:nvSpPr>
        <p:spPr>
          <a:xfrm>
            <a:off x="4819750" y="6058900"/>
            <a:ext cx="29340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rPr>
              <a:t>Scan to access StoryMaps</a:t>
            </a:r>
            <a:endParaRPr i="1" sz="1600">
              <a:solidFill>
                <a:srgbClr val="50505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7e97a8ebd_1_25"/>
          <p:cNvSpPr txBox="1"/>
          <p:nvPr>
            <p:ph type="title"/>
          </p:nvPr>
        </p:nvSpPr>
        <p:spPr>
          <a:xfrm>
            <a:off x="914400" y="2377440"/>
            <a:ext cx="10204800" cy="164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Understanding Inequality in Fair Housing and Workforce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>
            <p:ph type="title"/>
          </p:nvPr>
        </p:nvSpPr>
        <p:spPr>
          <a:xfrm>
            <a:off x="916800" y="241075"/>
            <a:ext cx="102000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b="1" lang="en-US"/>
              <a:t>Background — Segregationist housing policies</a:t>
            </a:r>
            <a:endParaRPr/>
          </a:p>
        </p:txBody>
      </p:sp>
      <p:sp>
        <p:nvSpPr>
          <p:cNvPr id="95" name="Google Shape;95;p3"/>
          <p:cNvSpPr txBox="1"/>
          <p:nvPr>
            <p:ph idx="1" type="body"/>
          </p:nvPr>
        </p:nvSpPr>
        <p:spPr>
          <a:xfrm>
            <a:off x="914400" y="1835490"/>
            <a:ext cx="10204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270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Guaranteed mortgages  to White American but not their Black counterparts </a:t>
            </a:r>
            <a:r>
              <a:rPr baseline="30000" lang="en-US"/>
              <a:t>1</a:t>
            </a:r>
            <a:endParaRPr baseline="300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Segregated public housing </a:t>
            </a:r>
            <a:r>
              <a:rPr baseline="30000" lang="en-US"/>
              <a:t>2</a:t>
            </a:r>
            <a:endParaRPr baseline="300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Selective FHA financing of mass production builders who refused to sell homes to Black residents </a:t>
            </a:r>
            <a:r>
              <a:rPr baseline="30000" lang="en-US"/>
              <a:t>3</a:t>
            </a:r>
            <a:endParaRPr baseline="300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Redlining by HOLC </a:t>
            </a:r>
            <a:r>
              <a:rPr baseline="30000" lang="en-US"/>
              <a:t>4</a:t>
            </a:r>
            <a:endParaRPr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Steering — the use of words or actions to influence prospective consumers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aseline="30000"/>
          </a:p>
        </p:txBody>
      </p:sp>
      <p:sp>
        <p:nvSpPr>
          <p:cNvPr id="96" name="Google Shape;96;p3"/>
          <p:cNvSpPr txBox="1"/>
          <p:nvPr>
            <p:ph idx="1" type="body"/>
          </p:nvPr>
        </p:nvSpPr>
        <p:spPr>
          <a:xfrm>
            <a:off x="916800" y="4897925"/>
            <a:ext cx="86715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Walker, R. A. (2019, May 24). </a:t>
            </a:r>
            <a:r>
              <a:rPr i="1" lang="en-US" sz="1100">
                <a:solidFill>
                  <a:schemeClr val="dk1"/>
                </a:solidFill>
              </a:rPr>
              <a:t>Was the New Deal racist?</a:t>
            </a:r>
            <a:r>
              <a:rPr lang="en-US" sz="1100">
                <a:solidFill>
                  <a:schemeClr val="dk1"/>
                </a:solidFill>
              </a:rPr>
              <a:t> Living New Deal.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Gross, T. (2017, May 3). </a:t>
            </a:r>
            <a:r>
              <a:rPr i="1" lang="en-US" sz="1100">
                <a:solidFill>
                  <a:schemeClr val="dk1"/>
                </a:solidFill>
              </a:rPr>
              <a:t>A 'Forgotten history' of how the U.S. government segregated America</a:t>
            </a:r>
            <a:r>
              <a:rPr lang="en-US" sz="1100">
                <a:solidFill>
                  <a:schemeClr val="dk1"/>
                </a:solidFill>
              </a:rPr>
              <a:t>. NPR.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Gotham, K. F. (2000). Racialization and the state: The housing Act of 1934 and the creation of the federal housing administration. Sociological Perspectives, 43(2), 291-317.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Aaronson, D., Faber, J., Hartley, D., Mazumder, B., &amp; Sharkey, P. (2021). The long-run effects of the 1930s HOLC “Redlining” maps on place-based measures of economic opportunity and socioeconomic success. </a:t>
            </a:r>
            <a:r>
              <a:rPr i="1" lang="en-US" sz="1100">
                <a:solidFill>
                  <a:schemeClr val="dk1"/>
                </a:solidFill>
              </a:rPr>
              <a:t>Regional Science and Urban Economics,</a:t>
            </a:r>
            <a:r>
              <a:rPr lang="en-US" sz="1100">
                <a:solidFill>
                  <a:schemeClr val="dk1"/>
                </a:solidFill>
              </a:rPr>
              <a:t> 86.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7e97a8ebd_1_31"/>
          <p:cNvSpPr txBox="1"/>
          <p:nvPr>
            <p:ph type="title"/>
          </p:nvPr>
        </p:nvSpPr>
        <p:spPr>
          <a:xfrm>
            <a:off x="914400" y="914400"/>
            <a:ext cx="102000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b="1" lang="en-US"/>
              <a:t>Background — Historical </a:t>
            </a:r>
            <a:r>
              <a:rPr lang="en-US"/>
              <a:t>discriminatory workforce policies</a:t>
            </a:r>
            <a:endParaRPr/>
          </a:p>
        </p:txBody>
      </p:sp>
      <p:sp>
        <p:nvSpPr>
          <p:cNvPr id="102" name="Google Shape;102;g2c7e97a8ebd_1_31"/>
          <p:cNvSpPr txBox="1"/>
          <p:nvPr>
            <p:ph idx="1" type="body"/>
          </p:nvPr>
        </p:nvSpPr>
        <p:spPr>
          <a:xfrm>
            <a:off x="914400" y="2377450"/>
            <a:ext cx="108255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Exclusionary labor practices</a:t>
            </a:r>
            <a:endParaRPr b="1"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1913 - President Wilson authorizes racial discrimination in Federal departments </a:t>
            </a:r>
            <a:r>
              <a:rPr baseline="30000" lang="en-US"/>
              <a:t>2</a:t>
            </a:r>
            <a:endParaRPr baseline="30000"/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1920s - American Federation of Labor upholds racial &amp; ethnic discrimination in unions </a:t>
            </a:r>
            <a:r>
              <a:rPr baseline="30000" lang="en-US"/>
              <a:t>1</a:t>
            </a:r>
            <a:endParaRPr baseline="30000"/>
          </a:p>
          <a:p>
            <a: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1936 - Southern states bar participation of predominantly Black  agricultural &amp; domestic workers f</a:t>
            </a:r>
            <a:r>
              <a:rPr lang="en-US"/>
              <a:t>rom social security act </a:t>
            </a:r>
            <a:r>
              <a:rPr baseline="30000" lang="en-US"/>
              <a:t>3</a:t>
            </a:r>
            <a:endParaRPr baseline="30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Segregated educational and training programs</a:t>
            </a:r>
            <a:endParaRPr/>
          </a:p>
        </p:txBody>
      </p:sp>
      <p:sp>
        <p:nvSpPr>
          <p:cNvPr id="103" name="Google Shape;103;g2c7e97a8ebd_1_31"/>
          <p:cNvSpPr txBox="1"/>
          <p:nvPr>
            <p:ph idx="1" type="body"/>
          </p:nvPr>
        </p:nvSpPr>
        <p:spPr>
          <a:xfrm>
            <a:off x="1105200" y="5040500"/>
            <a:ext cx="90549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EFEFEF"/>
                </a:solidFill>
              </a:rPr>
              <a:t>1</a:t>
            </a:r>
            <a:r>
              <a:rPr lang="en-US" sz="1400">
                <a:solidFill>
                  <a:schemeClr val="dk1"/>
                </a:solidFill>
              </a:rPr>
              <a:t>Lehr, D. (2021, May 4). </a:t>
            </a:r>
            <a:r>
              <a:rPr i="1" lang="en-US" sz="1400">
                <a:solidFill>
                  <a:schemeClr val="dk1"/>
                </a:solidFill>
              </a:rPr>
              <a:t>The racist legacy of Woodrow Wilson. </a:t>
            </a:r>
            <a:r>
              <a:rPr lang="en-US" sz="1400">
                <a:solidFill>
                  <a:schemeClr val="dk1"/>
                </a:solidFill>
              </a:rPr>
              <a:t>The Atlantic.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chemeClr val="dk1"/>
                </a:solidFill>
              </a:rPr>
              <a:t>2</a:t>
            </a:r>
            <a:r>
              <a:rPr lang="en-US" sz="1400">
                <a:solidFill>
                  <a:schemeClr val="dk1"/>
                </a:solidFill>
              </a:rPr>
              <a:t>Moreno, P. (2010). Unions and Discrimination. </a:t>
            </a:r>
            <a:r>
              <a:rPr i="1" lang="en-US" sz="1400">
                <a:solidFill>
                  <a:schemeClr val="dk1"/>
                </a:solidFill>
              </a:rPr>
              <a:t>Cato Journal</a:t>
            </a:r>
            <a:r>
              <a:rPr lang="en-US" sz="1400">
                <a:solidFill>
                  <a:schemeClr val="dk1"/>
                </a:solidFill>
              </a:rPr>
              <a:t>, 30(1), 72-74.</a:t>
            </a:r>
            <a:endParaRPr sz="14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chemeClr val="dk1"/>
                </a:solidFill>
              </a:rPr>
              <a:t>3</a:t>
            </a:r>
            <a:r>
              <a:rPr lang="en-US" sz="1400">
                <a:solidFill>
                  <a:schemeClr val="dk1"/>
                </a:solidFill>
              </a:rPr>
              <a:t>DeWitt, L. (2010). </a:t>
            </a:r>
            <a:r>
              <a:rPr i="1" lang="en-US" sz="1400">
                <a:solidFill>
                  <a:schemeClr val="dk1"/>
                </a:solidFill>
              </a:rPr>
              <a:t>The decision to exclude agricultural and domestic workers from the 1935 Social Security Act, </a:t>
            </a:r>
            <a:r>
              <a:rPr lang="en-US" sz="1400">
                <a:solidFill>
                  <a:schemeClr val="dk1"/>
                </a:solidFill>
              </a:rPr>
              <a:t>70(4)</a:t>
            </a:r>
            <a:r>
              <a:rPr i="1" lang="en-US" sz="1400">
                <a:solidFill>
                  <a:schemeClr val="dk1"/>
                </a:solidFill>
              </a:rPr>
              <a:t>.</a:t>
            </a:r>
            <a:r>
              <a:rPr lang="en-US" sz="1400">
                <a:solidFill>
                  <a:schemeClr val="dk1"/>
                </a:solidFill>
              </a:rPr>
              <a:t> Social Security Administration Office of Retirement and Disability Policy.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80cc65d01_1_10"/>
          <p:cNvSpPr txBox="1"/>
          <p:nvPr>
            <p:ph type="title"/>
          </p:nvPr>
        </p:nvSpPr>
        <p:spPr>
          <a:xfrm>
            <a:off x="916800" y="454575"/>
            <a:ext cx="102000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 Day Impacts on Fair Housing</a:t>
            </a:r>
            <a:endParaRPr/>
          </a:p>
        </p:txBody>
      </p:sp>
      <p:sp>
        <p:nvSpPr>
          <p:cNvPr id="109" name="Google Shape;109;g2c80cc65d01_1_10"/>
          <p:cNvSpPr txBox="1"/>
          <p:nvPr>
            <p:ph idx="1" type="body"/>
          </p:nvPr>
        </p:nvSpPr>
        <p:spPr>
          <a:xfrm>
            <a:off x="914400" y="1851915"/>
            <a:ext cx="102048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C</a:t>
            </a:r>
            <a:r>
              <a:rPr lang="en-US"/>
              <a:t>reation of American “ghettos” due to redlining and New Deal policies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Mortgage lending discrimination against BIPOC &amp; inability to qualify for loans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Black homeownership the lowest among all races in U.S. &amp; lack of affordability by BIPOC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➢"/>
            </a:pPr>
            <a:r>
              <a:rPr lang="en-US"/>
              <a:t>Negative effects on wellbeing and environmental health</a:t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1000"/>
              </a:spcAft>
              <a:buSzPts val="1440"/>
              <a:buChar char="➢"/>
            </a:pPr>
            <a:r>
              <a:rPr lang="en-US"/>
              <a:t>Poorer socioeconomic outcomes for people of color in U.S.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8B32FF6251DE449F949A354172CD8D" ma:contentTypeVersion="15" ma:contentTypeDescription="Create a new document." ma:contentTypeScope="" ma:versionID="25bb791be3699443e2c0bdf55bc13fe2">
  <xsd:schema xmlns:xsd="http://www.w3.org/2001/XMLSchema" xmlns:xs="http://www.w3.org/2001/XMLSchema" xmlns:p="http://schemas.microsoft.com/office/2006/metadata/properties" xmlns:ns2="64ad4616-97f2-4068-9d2d-32c0785a70bb" xmlns:ns3="8ea85f5f-66b7-4bbb-bb47-fb473c0b4170" targetNamespace="http://schemas.microsoft.com/office/2006/metadata/properties" ma:root="true" ma:fieldsID="de5025866ed760a0a8c68a3d220249e1" ns2:_="" ns3:_="">
    <xsd:import namespace="64ad4616-97f2-4068-9d2d-32c0785a70bb"/>
    <xsd:import namespace="8ea85f5f-66b7-4bbb-bb47-fb473c0b4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d4616-97f2-4068-9d2d-32c0785a70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85f5f-66b7-4bbb-bb47-fb473c0b417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d14a62c-0427-4446-9800-56de90bcfa97}" ma:internalName="TaxCatchAll" ma:showField="CatchAllData" ma:web="8ea85f5f-66b7-4bbb-bb47-fb473c0b4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648CB-DE11-4064-A4D3-54641199F4E9}"/>
</file>

<file path=customXml/itemProps2.xml><?xml version="1.0" encoding="utf-8"?>
<ds:datastoreItem xmlns:ds="http://schemas.openxmlformats.org/officeDocument/2006/customXml" ds:itemID="{A0C30CF7-F69D-4052-A915-86A4E27BD688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2022-10-21T14:04:38Z</dcterms:created>
  <dc:creator>Delia Jones</dc:creator>
</cp:coreProperties>
</file>