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67" r:id="rId3"/>
    <p:sldId id="256" r:id="rId4"/>
    <p:sldId id="261" r:id="rId5"/>
    <p:sldId id="260" r:id="rId6"/>
    <p:sldId id="291" r:id="rId7"/>
    <p:sldId id="264" r:id="rId8"/>
    <p:sldId id="266" r:id="rId9"/>
    <p:sldId id="268" r:id="rId10"/>
    <p:sldId id="269" r:id="rId11"/>
    <p:sldId id="270" r:id="rId12"/>
    <p:sldId id="272" r:id="rId13"/>
    <p:sldId id="274" r:id="rId14"/>
    <p:sldId id="275" r:id="rId15"/>
    <p:sldId id="277" r:id="rId16"/>
    <p:sldId id="278" r:id="rId17"/>
    <p:sldId id="279" r:id="rId18"/>
    <p:sldId id="281" r:id="rId19"/>
    <p:sldId id="282" r:id="rId20"/>
    <p:sldId id="283" r:id="rId21"/>
    <p:sldId id="284" r:id="rId22"/>
    <p:sldId id="292" r:id="rId23"/>
    <p:sldId id="286" r:id="rId24"/>
    <p:sldId id="271" r:id="rId25"/>
    <p:sldId id="287" r:id="rId26"/>
    <p:sldId id="273" r:id="rId27"/>
    <p:sldId id="293" r:id="rId28"/>
    <p:sldId id="289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33"/>
    <a:srgbClr val="556633"/>
    <a:srgbClr val="982068"/>
    <a:srgbClr val="FFFFFF"/>
    <a:srgbClr val="642265"/>
    <a:srgbClr val="663399"/>
    <a:srgbClr val="28427C"/>
    <a:srgbClr val="1C82B8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5"/>
    <p:restoredTop sz="94671"/>
  </p:normalViewPr>
  <p:slideViewPr>
    <p:cSldViewPr snapToGrid="0">
      <p:cViewPr varScale="1">
        <p:scale>
          <a:sx n="108" d="100"/>
          <a:sy n="108" d="100"/>
        </p:scale>
        <p:origin x="7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71C19-8146-4BC4-A8AC-389019C6BE3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9F679-762B-4F41-90F1-FB442851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3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9F679-762B-4F41-90F1-FB44285172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2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9F679-762B-4F41-90F1-FB44285172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72098"/>
            <a:ext cx="10204704" cy="1551262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4621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1534A-7EE3-2606-CE96-B0108210D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944" y="694944"/>
            <a:ext cx="7580630" cy="1774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1AF1C-F847-990B-B70D-7DF63E1B8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A065-CAEA-DB78-386A-57A765AAD9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BB375-59AE-2331-47CF-E3EBECD966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8243" y="5816198"/>
            <a:ext cx="2737757" cy="6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A0DF7F-1CA5-FD66-F5B8-B12CBC9DF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EC718-5A6C-EE0A-1DCD-DEFBC186E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5AC90F-BA2E-C833-4A81-99403BF0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DAFD94-9B6D-982F-022F-1E37D56A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3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>
                <a:solidFill>
                  <a:schemeClr val="bg1"/>
                </a:solidFill>
                <a:latin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9AE22-784A-F130-D222-256E5305E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BB3D8-A3AB-D385-6E41-31B312DB96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7839" y="5815584"/>
            <a:ext cx="2745740" cy="6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white">
    <p:bg>
      <p:bgPr>
        <a:blipFill dpi="0" rotWithShape="1">
          <a:blip r:embed="rId2">
            <a:alphaModFix amt="2546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90439-9EBB-0974-AC6C-8AE8A263A4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9E40-732D-DC1E-71AE-2D6C15A586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locks conten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99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A0E56-C4A0-BF3E-196F-84D99E4C3BDD}"/>
              </a:ext>
            </a:extLst>
          </p:cNvPr>
          <p:cNvSpPr txBox="1"/>
          <p:nvPr userDrawn="1"/>
        </p:nvSpPr>
        <p:spPr>
          <a:xfrm>
            <a:off x="3049675" y="3246846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6.55"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C701EA-F45C-75FD-29C8-2757E9CFED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45EB44-82E0-BD4A-3B63-AC61AB9FB0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ef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66132" cy="118872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F99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>
            <a:lvl1pPr marL="2286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1pPr>
            <a:lvl2pPr marL="6858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2pPr>
            <a:lvl3pPr marL="11430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3pPr>
            <a:lvl4pPr marL="16002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4pPr>
            <a:lvl5pPr marL="20574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4D13A-C1AE-2903-C170-59CD0EF2D9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17F84F-9367-7F21-5370-F04542A7FA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8CFF-6142-FCF5-594F-85F8C6FC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D8A98-9345-BB26-4083-9B2C8EC109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91CA7C-1163-5AE9-9FAF-7D80FFF57E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whit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8D88B-B47D-6FD4-2F23-D69D268CD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126CE-6343-BAB9-20E2-D0BE840CE4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72AB5-2D61-E791-3C5A-2889D385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200132" cy="11887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004-5CF5-C111-0323-2D4DC3F0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77440"/>
            <a:ext cx="10204704" cy="32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3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5" r:id="rId3"/>
    <p:sldLayoutId id="2147483650" r:id="rId4"/>
    <p:sldLayoutId id="2147483656" r:id="rId5"/>
    <p:sldLayoutId id="2147483652" r:id="rId6"/>
    <p:sldLayoutId id="2147483659" r:id="rId7"/>
    <p:sldLayoutId id="2147483654" r:id="rId8"/>
    <p:sldLayoutId id="2147483663" r:id="rId9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1" i="0" kern="1200">
          <a:solidFill>
            <a:srgbClr val="FF9933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microsoft.com/office/2007/relationships/hdphoto" Target="../media/hdphoto6.wdp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6.wdp"/><Relationship Id="rId7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6.wdp"/><Relationship Id="rId7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microsoft.com/office/2007/relationships/hdphoto" Target="../media/hdphoto10.wdp"/><Relationship Id="rId5" Type="http://schemas.openxmlformats.org/officeDocument/2006/relationships/image" Target="../media/image16.png"/><Relationship Id="rId10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60320"/>
            <a:ext cx="10204704" cy="1371600"/>
          </a:xfrm>
        </p:spPr>
        <p:txBody>
          <a:bodyPr/>
          <a:lstStyle/>
          <a:p>
            <a:pPr algn="ctr"/>
            <a:r>
              <a:rPr lang="en-US" dirty="0"/>
              <a:t>Human Intelligence vs. Artificial Intelligence: The Connection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10590"/>
          </a:xfrm>
        </p:spPr>
        <p:txBody>
          <a:bodyPr/>
          <a:lstStyle/>
          <a:p>
            <a:r>
              <a:rPr lang="en-US" dirty="0"/>
              <a:t>Noel Bernal</a:t>
            </a:r>
          </a:p>
          <a:p>
            <a:r>
              <a:rPr lang="en-US" dirty="0"/>
              <a:t>County Manager, ICMA-CM</a:t>
            </a:r>
          </a:p>
        </p:txBody>
      </p:sp>
    </p:spTree>
    <p:extLst>
      <p:ext uri="{BB962C8B-B14F-4D97-AF65-F5344CB8AC3E}">
        <p14:creationId xmlns:p14="http://schemas.microsoft.com/office/powerpoint/2010/main" val="38753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B299B3C-2A76-5DCD-056B-19FB7447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75" y="0"/>
            <a:ext cx="10527450" cy="59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7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64E8DE-9F1E-9C49-BDCE-503912F60C19}"/>
              </a:ext>
            </a:extLst>
          </p:cNvPr>
          <p:cNvSpPr/>
          <p:nvPr/>
        </p:nvSpPr>
        <p:spPr>
          <a:xfrm>
            <a:off x="0" y="2618509"/>
            <a:ext cx="4954056" cy="1537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79A96-BE9B-89D9-D003-B0BC3C96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89" t="19351" r="13371" b="57345"/>
          <a:stretch/>
        </p:blipFill>
        <p:spPr>
          <a:xfrm>
            <a:off x="6564480" y="2485331"/>
            <a:ext cx="5810041" cy="18873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D50AF6-B1DD-E799-661C-B54744AB31CE}"/>
              </a:ext>
            </a:extLst>
          </p:cNvPr>
          <p:cNvGrpSpPr/>
          <p:nvPr/>
        </p:nvGrpSpPr>
        <p:grpSpPr>
          <a:xfrm>
            <a:off x="622363" y="2825115"/>
            <a:ext cx="4331693" cy="1207768"/>
            <a:chOff x="1336738" y="4301728"/>
            <a:chExt cx="4331693" cy="12077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772A9-7D06-9FBB-3D16-3C800FD14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6738" y="4301728"/>
              <a:ext cx="3451743" cy="862937"/>
            </a:xfrm>
            <a:prstGeom prst="rect">
              <a:avLst/>
            </a:prstGeom>
            <a:effectLst/>
          </p:spPr>
        </p:pic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21FAC153-1316-3885-CA35-D591E846407E}"/>
                </a:ext>
              </a:extLst>
            </p:cNvPr>
            <p:cNvSpPr txBox="1">
              <a:spLocks/>
            </p:cNvSpPr>
            <p:nvPr/>
          </p:nvSpPr>
          <p:spPr>
            <a:xfrm>
              <a:off x="2076881" y="5083708"/>
              <a:ext cx="3591550" cy="425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5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br>
                <a:rPr lang="en-US" sz="600" b="1" dirty="0">
                  <a:solidFill>
                    <a:srgbClr val="005330"/>
                  </a:solidFill>
                </a:rPr>
              </a:br>
              <a:r>
                <a:rPr lang="en-US" sz="1600" dirty="0">
                  <a:solidFill>
                    <a:srgbClr val="005330"/>
                  </a:solidFill>
                  <a:latin typeface="Biome Light" panose="020B0502040204020203" pitchFamily="34" charset="0"/>
                  <a:cs typeface="Biome Light" panose="020B0502040204020203" pitchFamily="34" charset="0"/>
                </a:rPr>
                <a:t>[DIGITAL] SERVICES GROUP</a:t>
              </a:r>
            </a:p>
            <a:p>
              <a:pPr marL="0" indent="0" defTabSz="914400">
                <a:buFont typeface="Arial" panose="020B0604020202020204" pitchFamily="34" charset="0"/>
                <a:buNone/>
              </a:pPr>
              <a:endParaRPr lang="en-US" sz="1600" b="1" dirty="0">
                <a:solidFill>
                  <a:srgbClr val="0053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73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rtificial Intelligence with solid fill">
            <a:extLst>
              <a:ext uri="{FF2B5EF4-FFF2-40B4-BE49-F238E27FC236}">
                <a16:creationId xmlns:a16="http://schemas.microsoft.com/office/drawing/2014/main" id="{AA0B9A67-1E34-E7AA-EC96-AC9554C2F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73957" y="1371725"/>
            <a:ext cx="1219200" cy="121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64D55-6DBF-5604-F1CA-3F7DDB3F8AA0}"/>
              </a:ext>
            </a:extLst>
          </p:cNvPr>
          <p:cNvSpPr txBox="1"/>
          <p:nvPr/>
        </p:nvSpPr>
        <p:spPr>
          <a:xfrm>
            <a:off x="6161393" y="2542578"/>
            <a:ext cx="5044332" cy="224676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377"/>
            <a:r>
              <a:rPr lang="en-US" sz="6600" b="1" dirty="0">
                <a:solidFill>
                  <a:srgbClr val="666666">
                    <a:lumMod val="75000"/>
                    <a:lumOff val="2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VALUE</a:t>
            </a:r>
            <a:br>
              <a:rPr lang="en-US" sz="5400" b="1" dirty="0">
                <a:solidFill>
                  <a:srgbClr val="666666">
                    <a:lumMod val="75000"/>
                    <a:lumOff val="25000"/>
                  </a:srgbClr>
                </a:solidFill>
                <a:latin typeface="Arial Nova Light"/>
                <a:cs typeface="Roboto"/>
              </a:rPr>
            </a:br>
            <a:r>
              <a:rPr lang="en-US" sz="4000" dirty="0">
                <a:solidFill>
                  <a:srgbClr val="2570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 Value for Constituents</a:t>
            </a:r>
            <a:endParaRPr lang="en-US" sz="5400" dirty="0">
              <a:solidFill>
                <a:srgbClr val="25709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9CA1E5-2C9B-221C-8BB8-CCAEEE3075E1}"/>
              </a:ext>
            </a:extLst>
          </p:cNvPr>
          <p:cNvGrpSpPr/>
          <p:nvPr/>
        </p:nvGrpSpPr>
        <p:grpSpPr>
          <a:xfrm>
            <a:off x="622363" y="2825115"/>
            <a:ext cx="4331693" cy="1207768"/>
            <a:chOff x="1336738" y="4301728"/>
            <a:chExt cx="4331693" cy="12077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5FED5E-13CC-1E2B-D1E2-151369108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6738" y="4301728"/>
              <a:ext cx="3451743" cy="862937"/>
            </a:xfrm>
            <a:prstGeom prst="rect">
              <a:avLst/>
            </a:prstGeom>
            <a:effectLst/>
          </p:spPr>
        </p:pic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C89A1E4A-6731-4F2D-EC35-8EC19F67E09E}"/>
                </a:ext>
              </a:extLst>
            </p:cNvPr>
            <p:cNvSpPr txBox="1">
              <a:spLocks/>
            </p:cNvSpPr>
            <p:nvPr/>
          </p:nvSpPr>
          <p:spPr>
            <a:xfrm>
              <a:off x="2076881" y="5083708"/>
              <a:ext cx="3591550" cy="425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5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br>
                <a:rPr lang="en-US" sz="600" b="1" dirty="0">
                  <a:solidFill>
                    <a:srgbClr val="005330"/>
                  </a:solidFill>
                </a:rPr>
              </a:br>
              <a:r>
                <a:rPr lang="en-US" sz="1600" dirty="0">
                  <a:solidFill>
                    <a:srgbClr val="005330"/>
                  </a:solidFill>
                  <a:latin typeface="Biome Light" panose="020B0502040204020203" pitchFamily="34" charset="0"/>
                  <a:cs typeface="Biome Light" panose="020B0502040204020203" pitchFamily="34" charset="0"/>
                </a:rPr>
                <a:t>[DIGITAL] SERVICES GROUP</a:t>
              </a:r>
            </a:p>
            <a:p>
              <a:pPr marL="0" indent="0" defTabSz="914400">
                <a:buFont typeface="Arial" panose="020B0604020202020204" pitchFamily="34" charset="0"/>
                <a:buNone/>
              </a:pPr>
              <a:endParaRPr lang="en-US" sz="1600" b="1" dirty="0">
                <a:solidFill>
                  <a:srgbClr val="0053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9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20000" decel="6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county&#10;&#10;Description automatically generated">
            <a:extLst>
              <a:ext uri="{FF2B5EF4-FFF2-40B4-BE49-F238E27FC236}">
                <a16:creationId xmlns:a16="http://schemas.microsoft.com/office/drawing/2014/main" id="{408C7DC4-2AAD-31E5-2A66-636C5CC85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" y="67350"/>
            <a:ext cx="1298445" cy="9144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F25516F6-E176-FC1D-1A55-83BA15C87A8C}"/>
              </a:ext>
            </a:extLst>
          </p:cNvPr>
          <p:cNvSpPr txBox="1">
            <a:spLocks/>
          </p:cNvSpPr>
          <p:nvPr/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dirty="0"/>
              <a:t>Value of AI for Constituents</a:t>
            </a:r>
          </a:p>
        </p:txBody>
      </p:sp>
      <p:pic>
        <p:nvPicPr>
          <p:cNvPr id="4" name="Picture Placeholder 11" descr="A close-up of a network&#10;&#10;Description automatically generated">
            <a:extLst>
              <a:ext uri="{FF2B5EF4-FFF2-40B4-BE49-F238E27FC236}">
                <a16:creationId xmlns:a16="http://schemas.microsoft.com/office/drawing/2014/main" id="{746C69F8-C0FD-3DA7-B29A-4FA90F7DC3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10595"/>
          <a:stretch>
            <a:fillRect/>
          </a:stretch>
        </p:blipFill>
        <p:spPr>
          <a:xfrm>
            <a:off x="785308" y="1371600"/>
            <a:ext cx="2790612" cy="2795025"/>
          </a:xfrm>
          <a:prstGeom prst="ellipse">
            <a:avLst/>
          </a:prstGeom>
        </p:spPr>
      </p:pic>
      <p:pic>
        <p:nvPicPr>
          <p:cNvPr id="5" name="Picture Placeholder 13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948C36B5-C516-7327-934D-0E7A31BEF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3525"/>
          <a:stretch/>
        </p:blipFill>
        <p:spPr>
          <a:xfrm>
            <a:off x="4586218" y="1371600"/>
            <a:ext cx="2826305" cy="2829320"/>
          </a:xfrm>
          <a:prstGeom prst="ellipse">
            <a:avLst/>
          </a:prstGeom>
        </p:spPr>
      </p:pic>
      <p:pic>
        <p:nvPicPr>
          <p:cNvPr id="6" name="Picture Placeholder 15" descr="A graph on a computer screen&#10;&#10;Description automatically generated">
            <a:extLst>
              <a:ext uri="{FF2B5EF4-FFF2-40B4-BE49-F238E27FC236}">
                <a16:creationId xmlns:a16="http://schemas.microsoft.com/office/drawing/2014/main" id="{05EFADCC-BE55-966D-4B9C-823548CEA41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>
          <a:xfrm>
            <a:off x="8387125" y="1371600"/>
            <a:ext cx="2843482" cy="2846467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06734D-6690-AA32-AFEA-F63EFF1D4DA0}"/>
              </a:ext>
            </a:extLst>
          </p:cNvPr>
          <p:cNvSpPr txBox="1"/>
          <p:nvPr/>
        </p:nvSpPr>
        <p:spPr>
          <a:xfrm>
            <a:off x="457200" y="4297680"/>
            <a:ext cx="350678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Enhanced Services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24/7 Services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Improved deflection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contact resolution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649F1-FA20-3BCC-D470-E15493C0A152}"/>
              </a:ext>
            </a:extLst>
          </p:cNvPr>
          <p:cNvSpPr txBox="1"/>
          <p:nvPr/>
        </p:nvSpPr>
        <p:spPr>
          <a:xfrm>
            <a:off x="4606657" y="4297680"/>
            <a:ext cx="29809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Predictive Models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Predictive policing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Traffic management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Resource management</a:t>
            </a:r>
          </a:p>
          <a:p>
            <a:pPr algn="ctr">
              <a:spcBef>
                <a:spcPts val="600"/>
              </a:spcBef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DD02F6-E2C1-FBDB-896B-8DD283E57C2B}"/>
              </a:ext>
            </a:extLst>
          </p:cNvPr>
          <p:cNvSpPr txBox="1"/>
          <p:nvPr/>
        </p:nvSpPr>
        <p:spPr>
          <a:xfrm>
            <a:off x="8397345" y="4297680"/>
            <a:ext cx="298094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"/>
              </a:spcBef>
              <a:spcAft>
                <a:spcPts val="50"/>
              </a:spcAft>
            </a:pPr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Communications</a:t>
            </a:r>
          </a:p>
          <a:p>
            <a:pPr algn="ctr">
              <a:spcBef>
                <a:spcPts val="50"/>
              </a:spcBef>
              <a:spcAft>
                <a:spcPts val="50"/>
              </a:spcAft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Personalized</a:t>
            </a:r>
          </a:p>
          <a:p>
            <a:pPr algn="ctr">
              <a:spcBef>
                <a:spcPts val="50"/>
              </a:spcBef>
              <a:spcAft>
                <a:spcPts val="50"/>
              </a:spcAft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Automated</a:t>
            </a:r>
          </a:p>
          <a:p>
            <a:pPr algn="ctr">
              <a:spcBef>
                <a:spcPts val="50"/>
              </a:spcBef>
              <a:spcAft>
                <a:spcPts val="50"/>
              </a:spcAft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Real-Time</a:t>
            </a:r>
          </a:p>
        </p:txBody>
      </p:sp>
    </p:spTree>
    <p:extLst>
      <p:ext uri="{BB962C8B-B14F-4D97-AF65-F5344CB8AC3E}">
        <p14:creationId xmlns:p14="http://schemas.microsoft.com/office/powerpoint/2010/main" val="22326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79A96-BE9B-89D9-D003-B0BC3C96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89" t="19351" r="13371" b="57345"/>
          <a:stretch/>
        </p:blipFill>
        <p:spPr>
          <a:xfrm>
            <a:off x="6564480" y="2485331"/>
            <a:ext cx="5810041" cy="18873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D7DCF7-83FD-AF88-2637-6B8F429B7C8E}"/>
              </a:ext>
            </a:extLst>
          </p:cNvPr>
          <p:cNvSpPr/>
          <p:nvPr/>
        </p:nvSpPr>
        <p:spPr>
          <a:xfrm>
            <a:off x="0" y="2618509"/>
            <a:ext cx="4954056" cy="1537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D50AF6-B1DD-E799-661C-B54744AB31CE}"/>
              </a:ext>
            </a:extLst>
          </p:cNvPr>
          <p:cNvGrpSpPr/>
          <p:nvPr/>
        </p:nvGrpSpPr>
        <p:grpSpPr>
          <a:xfrm>
            <a:off x="622363" y="2825115"/>
            <a:ext cx="4331693" cy="1207768"/>
            <a:chOff x="1336738" y="4301728"/>
            <a:chExt cx="4331693" cy="12077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772A9-7D06-9FBB-3D16-3C800FD14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6738" y="4301728"/>
              <a:ext cx="3451743" cy="862937"/>
            </a:xfrm>
            <a:prstGeom prst="rect">
              <a:avLst/>
            </a:prstGeom>
            <a:effectLst/>
          </p:spPr>
        </p:pic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21FAC153-1316-3885-CA35-D591E846407E}"/>
                </a:ext>
              </a:extLst>
            </p:cNvPr>
            <p:cNvSpPr txBox="1">
              <a:spLocks/>
            </p:cNvSpPr>
            <p:nvPr/>
          </p:nvSpPr>
          <p:spPr>
            <a:xfrm>
              <a:off x="2076881" y="5083708"/>
              <a:ext cx="3591550" cy="425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5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br>
                <a:rPr lang="en-US" sz="600" b="1" dirty="0">
                  <a:solidFill>
                    <a:srgbClr val="005330"/>
                  </a:solidFill>
                </a:rPr>
              </a:br>
              <a:r>
                <a:rPr lang="en-US" sz="1600" dirty="0">
                  <a:solidFill>
                    <a:srgbClr val="005330"/>
                  </a:solidFill>
                  <a:latin typeface="Biome Light" panose="020B0502040204020203" pitchFamily="34" charset="0"/>
                  <a:cs typeface="Biome Light" panose="020B0502040204020203" pitchFamily="34" charset="0"/>
                </a:rPr>
                <a:t>[DIGITAL] SERVICES GROUP</a:t>
              </a:r>
            </a:p>
            <a:p>
              <a:pPr marL="0" indent="0" defTabSz="914400">
                <a:buFont typeface="Arial" panose="020B0604020202020204" pitchFamily="34" charset="0"/>
                <a:buNone/>
              </a:pPr>
              <a:endParaRPr lang="en-US" sz="1600" b="1" dirty="0">
                <a:solidFill>
                  <a:srgbClr val="0053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611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county&#10;&#10;Description automatically generated">
            <a:extLst>
              <a:ext uri="{FF2B5EF4-FFF2-40B4-BE49-F238E27FC236}">
                <a16:creationId xmlns:a16="http://schemas.microsoft.com/office/drawing/2014/main" id="{972B296D-F1D7-61EF-87C5-8300691DE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" y="67350"/>
            <a:ext cx="1298445" cy="9144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B70FD39-B966-5C9D-8EBE-80201027D23F}"/>
              </a:ext>
            </a:extLst>
          </p:cNvPr>
          <p:cNvSpPr txBox="1">
            <a:spLocks/>
          </p:cNvSpPr>
          <p:nvPr/>
        </p:nvSpPr>
        <p:spPr>
          <a:xfrm>
            <a:off x="1644331" y="2098870"/>
            <a:ext cx="1986418" cy="46942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218806">
              <a:lnSpc>
                <a:spcPct val="120000"/>
              </a:lnSpc>
              <a:spcAft>
                <a:spcPts val="1333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/>
                <a:cs typeface="Roboto"/>
              </a:rPr>
              <a:t>STRATEGY</a:t>
            </a:r>
            <a:endParaRPr lang="en-US" sz="1800" dirty="0">
              <a:solidFill>
                <a:srgbClr val="999999"/>
              </a:solidFill>
              <a:latin typeface="Arial Nova Cond" panose="020F0502020204030204" pitchFamily="34" charset="0"/>
              <a:cs typeface="Roboto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01D7CA-82A1-B7B7-FA8D-505991D827A4}"/>
              </a:ext>
            </a:extLst>
          </p:cNvPr>
          <p:cNvGrpSpPr/>
          <p:nvPr/>
        </p:nvGrpSpPr>
        <p:grpSpPr>
          <a:xfrm>
            <a:off x="1644331" y="2098870"/>
            <a:ext cx="2062076" cy="2270402"/>
            <a:chOff x="1644331" y="2098870"/>
            <a:chExt cx="2062076" cy="2270402"/>
          </a:xfrm>
        </p:grpSpPr>
        <p:sp>
          <p:nvSpPr>
            <p:cNvPr id="7" name="Inhaltsplatzhalter 4">
              <a:extLst>
                <a:ext uri="{FF2B5EF4-FFF2-40B4-BE49-F238E27FC236}">
                  <a16:creationId xmlns:a16="http://schemas.microsoft.com/office/drawing/2014/main" id="{D4A50DC9-4133-C916-6989-01CD9AA5E544}"/>
                </a:ext>
              </a:extLst>
            </p:cNvPr>
            <p:cNvSpPr txBox="1">
              <a:spLocks/>
            </p:cNvSpPr>
            <p:nvPr/>
          </p:nvSpPr>
          <p:spPr>
            <a:xfrm>
              <a:off x="1644331" y="2098870"/>
              <a:ext cx="1986418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Arial"/>
                  <a:cs typeface="Roboto"/>
                </a:rPr>
                <a:t>STRATEGY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 Nova Cond" panose="020F0502020204030204" pitchFamily="34" charset="0"/>
                <a:cs typeface="Roboto"/>
              </a:endParaRPr>
            </a:p>
          </p:txBody>
        </p:sp>
        <p:sp>
          <p:nvSpPr>
            <p:cNvPr id="8" name="Inhaltsplatzhalter 4">
              <a:extLst>
                <a:ext uri="{FF2B5EF4-FFF2-40B4-BE49-F238E27FC236}">
                  <a16:creationId xmlns:a16="http://schemas.microsoft.com/office/drawing/2014/main" id="{B91F3278-8772-1ACC-764A-53F14C9021A9}"/>
                </a:ext>
              </a:extLst>
            </p:cNvPr>
            <p:cNvSpPr txBox="1">
              <a:spLocks/>
            </p:cNvSpPr>
            <p:nvPr/>
          </p:nvSpPr>
          <p:spPr>
            <a:xfrm>
              <a:off x="2395298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8000" b="1" dirty="0">
                  <a:solidFill>
                    <a:srgbClr val="954A25"/>
                  </a:solidFill>
                  <a:latin typeface="Arial"/>
                  <a:cs typeface="Roboto"/>
                </a:rPr>
                <a:t>02</a:t>
              </a:r>
              <a:endParaRPr lang="en-US" sz="6400" dirty="0">
                <a:solidFill>
                  <a:srgbClr val="954A25"/>
                </a:solidFill>
                <a:latin typeface="Arial Nova Light"/>
                <a:cs typeface="Roboto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54C48C2-99A7-29D1-94B8-765EA60498CA}"/>
                </a:ext>
              </a:extLst>
            </p:cNvPr>
            <p:cNvCxnSpPr/>
            <p:nvPr/>
          </p:nvCxnSpPr>
          <p:spPr>
            <a:xfrm>
              <a:off x="3706407" y="2150752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CAAD3F8B-3A0A-B5F8-1C63-048F2D1D3EF2}"/>
              </a:ext>
            </a:extLst>
          </p:cNvPr>
          <p:cNvSpPr txBox="1">
            <a:spLocks/>
          </p:cNvSpPr>
          <p:nvPr/>
        </p:nvSpPr>
        <p:spPr>
          <a:xfrm>
            <a:off x="408881" y="3028136"/>
            <a:ext cx="1298911" cy="13411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6">
              <a:lnSpc>
                <a:spcPct val="120000"/>
              </a:lnSpc>
              <a:spcAft>
                <a:spcPts val="1333"/>
              </a:spcAft>
              <a:buNone/>
            </a:pPr>
            <a:r>
              <a:rPr lang="en-US" sz="8000" b="1" dirty="0">
                <a:solidFill>
                  <a:srgbClr val="257095"/>
                </a:solidFill>
                <a:latin typeface="Arial"/>
                <a:cs typeface="Roboto"/>
              </a:rPr>
              <a:t>01</a:t>
            </a:r>
            <a:endParaRPr lang="en-US" sz="6400" dirty="0">
              <a:solidFill>
                <a:srgbClr val="257095"/>
              </a:solidFill>
              <a:latin typeface="Arial Nova Light"/>
              <a:cs typeface="Robot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B4935F-846C-0393-3DD4-7162CAC731EF}"/>
              </a:ext>
            </a:extLst>
          </p:cNvPr>
          <p:cNvGrpSpPr/>
          <p:nvPr/>
        </p:nvGrpSpPr>
        <p:grpSpPr>
          <a:xfrm>
            <a:off x="190229" y="3028136"/>
            <a:ext cx="1529760" cy="2268667"/>
            <a:chOff x="190229" y="3028136"/>
            <a:chExt cx="1529760" cy="2268667"/>
          </a:xfrm>
        </p:grpSpPr>
        <p:sp>
          <p:nvSpPr>
            <p:cNvPr id="12" name="Inhaltsplatzhalter 4">
              <a:extLst>
                <a:ext uri="{FF2B5EF4-FFF2-40B4-BE49-F238E27FC236}">
                  <a16:creationId xmlns:a16="http://schemas.microsoft.com/office/drawing/2014/main" id="{AE9CEC74-F805-34CC-F37C-DB0D1B8B89EC}"/>
                </a:ext>
              </a:extLst>
            </p:cNvPr>
            <p:cNvSpPr txBox="1">
              <a:spLocks/>
            </p:cNvSpPr>
            <p:nvPr/>
          </p:nvSpPr>
          <p:spPr>
            <a:xfrm>
              <a:off x="190229" y="4827379"/>
              <a:ext cx="1454101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Arial"/>
                  <a:cs typeface="Roboto"/>
                </a:rPr>
                <a:t>ASSESS</a:t>
              </a:r>
              <a:endParaRPr lang="en-US" sz="1333" dirty="0">
                <a:solidFill>
                  <a:schemeClr val="bg2">
                    <a:lumMod val="50000"/>
                  </a:schemeClr>
                </a:solidFill>
                <a:latin typeface="Arial Nova Light"/>
                <a:cs typeface="Roboto"/>
              </a:endParaRPr>
            </a:p>
          </p:txBody>
        </p:sp>
        <p:sp>
          <p:nvSpPr>
            <p:cNvPr id="13" name="Inhaltsplatzhalter 4">
              <a:extLst>
                <a:ext uri="{FF2B5EF4-FFF2-40B4-BE49-F238E27FC236}">
                  <a16:creationId xmlns:a16="http://schemas.microsoft.com/office/drawing/2014/main" id="{358A1809-BD5E-E1BD-055E-1A2AFDB43B11}"/>
                </a:ext>
              </a:extLst>
            </p:cNvPr>
            <p:cNvSpPr txBox="1">
              <a:spLocks/>
            </p:cNvSpPr>
            <p:nvPr/>
          </p:nvSpPr>
          <p:spPr>
            <a:xfrm>
              <a:off x="408881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8000" b="1" dirty="0">
                  <a:solidFill>
                    <a:srgbClr val="257095"/>
                  </a:solidFill>
                  <a:latin typeface="Arial"/>
                  <a:cs typeface="Roboto"/>
                </a:rPr>
                <a:t>01</a:t>
              </a:r>
              <a:endParaRPr lang="en-US" sz="6400" dirty="0">
                <a:solidFill>
                  <a:srgbClr val="257095"/>
                </a:solidFill>
                <a:latin typeface="Arial Nova Light"/>
                <a:cs typeface="Roboto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2B41C8-D662-34D9-9FB7-A8A22F07CC3C}"/>
                </a:ext>
              </a:extLst>
            </p:cNvPr>
            <p:cNvCxnSpPr/>
            <p:nvPr/>
          </p:nvCxnSpPr>
          <p:spPr>
            <a:xfrm>
              <a:off x="1719989" y="3345811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D1440A80-C5F5-4DBE-8B62-957D24F716A3}"/>
              </a:ext>
            </a:extLst>
          </p:cNvPr>
          <p:cNvSpPr txBox="1">
            <a:spLocks/>
          </p:cNvSpPr>
          <p:nvPr/>
        </p:nvSpPr>
        <p:spPr>
          <a:xfrm>
            <a:off x="4381715" y="3028136"/>
            <a:ext cx="1298911" cy="13411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6">
              <a:lnSpc>
                <a:spcPct val="120000"/>
              </a:lnSpc>
              <a:spcAft>
                <a:spcPts val="1333"/>
              </a:spcAft>
              <a:buNone/>
            </a:pPr>
            <a:r>
              <a:rPr lang="en-US" sz="8000" b="1" dirty="0">
                <a:solidFill>
                  <a:srgbClr val="958225"/>
                </a:solidFill>
                <a:latin typeface="Arial"/>
                <a:cs typeface="Roboto"/>
              </a:rPr>
              <a:t>03</a:t>
            </a:r>
            <a:endParaRPr lang="en-US" sz="6400" dirty="0">
              <a:solidFill>
                <a:srgbClr val="958225"/>
              </a:solidFill>
              <a:latin typeface="Arial Nova Light"/>
              <a:cs typeface="Roboto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02B718-6FB3-7AF7-0A82-1BC67E21265F}"/>
              </a:ext>
            </a:extLst>
          </p:cNvPr>
          <p:cNvGrpSpPr/>
          <p:nvPr/>
        </p:nvGrpSpPr>
        <p:grpSpPr>
          <a:xfrm>
            <a:off x="3985306" y="3028136"/>
            <a:ext cx="1707518" cy="2268667"/>
            <a:chOff x="3985306" y="3028136"/>
            <a:chExt cx="1707518" cy="2268667"/>
          </a:xfrm>
        </p:grpSpPr>
        <p:sp>
          <p:nvSpPr>
            <p:cNvPr id="17" name="Inhaltsplatzhalter 4">
              <a:extLst>
                <a:ext uri="{FF2B5EF4-FFF2-40B4-BE49-F238E27FC236}">
                  <a16:creationId xmlns:a16="http://schemas.microsoft.com/office/drawing/2014/main" id="{1AE68A1C-4854-083E-1886-D400F43C1674}"/>
                </a:ext>
              </a:extLst>
            </p:cNvPr>
            <p:cNvSpPr txBox="1">
              <a:spLocks/>
            </p:cNvSpPr>
            <p:nvPr/>
          </p:nvSpPr>
          <p:spPr>
            <a:xfrm>
              <a:off x="3985306" y="4827379"/>
              <a:ext cx="1631859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Arial"/>
                  <a:cs typeface="Roboto"/>
                </a:rPr>
                <a:t>ENGAGE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 Nova Light"/>
                <a:cs typeface="Roboto"/>
              </a:endParaRPr>
            </a:p>
          </p:txBody>
        </p:sp>
        <p:sp>
          <p:nvSpPr>
            <p:cNvPr id="18" name="Inhaltsplatzhalter 4">
              <a:extLst>
                <a:ext uri="{FF2B5EF4-FFF2-40B4-BE49-F238E27FC236}">
                  <a16:creationId xmlns:a16="http://schemas.microsoft.com/office/drawing/2014/main" id="{F09EAF8F-14D9-4602-E488-BE668C3BD648}"/>
                </a:ext>
              </a:extLst>
            </p:cNvPr>
            <p:cNvSpPr txBox="1">
              <a:spLocks/>
            </p:cNvSpPr>
            <p:nvPr/>
          </p:nvSpPr>
          <p:spPr>
            <a:xfrm>
              <a:off x="4381715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8000" b="1" dirty="0">
                  <a:solidFill>
                    <a:srgbClr val="958225"/>
                  </a:solidFill>
                  <a:latin typeface="Arial"/>
                  <a:cs typeface="Roboto"/>
                </a:rPr>
                <a:t>03</a:t>
              </a:r>
              <a:endParaRPr lang="en-US" sz="6400" dirty="0">
                <a:solidFill>
                  <a:srgbClr val="958225"/>
                </a:solidFill>
                <a:latin typeface="Arial Nova Light"/>
                <a:cs typeface="Roboto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ABB3147-8C26-4C3A-136C-BF3ED207EE3E}"/>
                </a:ext>
              </a:extLst>
            </p:cNvPr>
            <p:cNvCxnSpPr/>
            <p:nvPr/>
          </p:nvCxnSpPr>
          <p:spPr>
            <a:xfrm>
              <a:off x="5692824" y="3345811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Inhaltsplatzhalter 4">
            <a:extLst>
              <a:ext uri="{FF2B5EF4-FFF2-40B4-BE49-F238E27FC236}">
                <a16:creationId xmlns:a16="http://schemas.microsoft.com/office/drawing/2014/main" id="{85246505-CC4A-E3B4-A509-A28B468E01FA}"/>
              </a:ext>
            </a:extLst>
          </p:cNvPr>
          <p:cNvSpPr txBox="1">
            <a:spLocks/>
          </p:cNvSpPr>
          <p:nvPr/>
        </p:nvSpPr>
        <p:spPr>
          <a:xfrm>
            <a:off x="6374859" y="3028136"/>
            <a:ext cx="1298911" cy="13411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6">
              <a:lnSpc>
                <a:spcPct val="120000"/>
              </a:lnSpc>
              <a:spcAft>
                <a:spcPts val="1333"/>
              </a:spcAft>
              <a:buNone/>
            </a:pPr>
            <a:r>
              <a:rPr lang="en-US" sz="8000" b="1" dirty="0">
                <a:solidFill>
                  <a:srgbClr val="952538"/>
                </a:solidFill>
                <a:latin typeface="Arial"/>
                <a:cs typeface="Roboto"/>
              </a:rPr>
              <a:t>04</a:t>
            </a:r>
            <a:endParaRPr lang="en-US" sz="6400" dirty="0">
              <a:solidFill>
                <a:srgbClr val="952538"/>
              </a:solidFill>
              <a:latin typeface="Arial Nova Light"/>
              <a:cs typeface="Roboto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5454D4-FE6B-CADC-EC86-D9A2600F343D}"/>
              </a:ext>
            </a:extLst>
          </p:cNvPr>
          <p:cNvGrpSpPr/>
          <p:nvPr/>
        </p:nvGrpSpPr>
        <p:grpSpPr>
          <a:xfrm>
            <a:off x="6025902" y="2098870"/>
            <a:ext cx="1653339" cy="2270402"/>
            <a:chOff x="6025902" y="2098870"/>
            <a:chExt cx="1653339" cy="2270402"/>
          </a:xfrm>
        </p:grpSpPr>
        <p:sp>
          <p:nvSpPr>
            <p:cNvPr id="22" name="Inhaltsplatzhalter 4">
              <a:extLst>
                <a:ext uri="{FF2B5EF4-FFF2-40B4-BE49-F238E27FC236}">
                  <a16:creationId xmlns:a16="http://schemas.microsoft.com/office/drawing/2014/main" id="{DE71B9F4-9E50-6C8E-0EC4-B7C5A653A4A9}"/>
                </a:ext>
              </a:extLst>
            </p:cNvPr>
            <p:cNvSpPr txBox="1">
              <a:spLocks/>
            </p:cNvSpPr>
            <p:nvPr/>
          </p:nvSpPr>
          <p:spPr>
            <a:xfrm>
              <a:off x="6025902" y="2098870"/>
              <a:ext cx="1577682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Arial"/>
                  <a:cs typeface="Roboto"/>
                </a:rPr>
                <a:t>INVEST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 Nova Light"/>
                <a:cs typeface="Roboto"/>
              </a:endParaRPr>
            </a:p>
          </p:txBody>
        </p:sp>
        <p:sp>
          <p:nvSpPr>
            <p:cNvPr id="23" name="Inhaltsplatzhalter 4">
              <a:extLst>
                <a:ext uri="{FF2B5EF4-FFF2-40B4-BE49-F238E27FC236}">
                  <a16:creationId xmlns:a16="http://schemas.microsoft.com/office/drawing/2014/main" id="{09FAED60-54F7-0D2B-A557-41BFA41B7889}"/>
                </a:ext>
              </a:extLst>
            </p:cNvPr>
            <p:cNvSpPr txBox="1">
              <a:spLocks/>
            </p:cNvSpPr>
            <p:nvPr/>
          </p:nvSpPr>
          <p:spPr>
            <a:xfrm>
              <a:off x="6374859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8000" b="1" dirty="0">
                  <a:solidFill>
                    <a:srgbClr val="952538"/>
                  </a:solidFill>
                  <a:latin typeface="Arial"/>
                  <a:cs typeface="Roboto"/>
                </a:rPr>
                <a:t>04</a:t>
              </a:r>
              <a:endParaRPr lang="en-US" sz="6400" dirty="0">
                <a:solidFill>
                  <a:srgbClr val="952538"/>
                </a:solidFill>
                <a:latin typeface="Arial Nova Light"/>
                <a:cs typeface="Roboto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6EBE50-4F61-754A-392B-8E03098D2381}"/>
                </a:ext>
              </a:extLst>
            </p:cNvPr>
            <p:cNvCxnSpPr/>
            <p:nvPr/>
          </p:nvCxnSpPr>
          <p:spPr>
            <a:xfrm>
              <a:off x="7679241" y="2150752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EECF0A12-10DF-50E6-48EC-DF201F46FF38}"/>
              </a:ext>
            </a:extLst>
          </p:cNvPr>
          <p:cNvSpPr txBox="1">
            <a:spLocks/>
          </p:cNvSpPr>
          <p:nvPr/>
        </p:nvSpPr>
        <p:spPr>
          <a:xfrm>
            <a:off x="8357142" y="3028136"/>
            <a:ext cx="1298911" cy="13411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6">
              <a:lnSpc>
                <a:spcPct val="120000"/>
              </a:lnSpc>
              <a:spcAft>
                <a:spcPts val="1333"/>
              </a:spcAft>
              <a:buNone/>
            </a:pPr>
            <a:r>
              <a:rPr lang="en-US" sz="8000" b="1" dirty="0">
                <a:solidFill>
                  <a:srgbClr val="253895"/>
                </a:solidFill>
                <a:latin typeface="Arial"/>
                <a:cs typeface="Roboto"/>
              </a:rPr>
              <a:t>05</a:t>
            </a:r>
            <a:endParaRPr lang="en-US" sz="6400" dirty="0">
              <a:solidFill>
                <a:srgbClr val="253895"/>
              </a:solidFill>
              <a:latin typeface="Arial Nova Light"/>
              <a:cs typeface="Roboto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E2B543-3D4B-13E3-83EC-E7C2FC59ED3D}"/>
              </a:ext>
            </a:extLst>
          </p:cNvPr>
          <p:cNvGrpSpPr/>
          <p:nvPr/>
        </p:nvGrpSpPr>
        <p:grpSpPr>
          <a:xfrm>
            <a:off x="7958141" y="3028136"/>
            <a:ext cx="1707518" cy="2268667"/>
            <a:chOff x="7958141" y="3028136"/>
            <a:chExt cx="1707518" cy="2268667"/>
          </a:xfrm>
        </p:grpSpPr>
        <p:sp>
          <p:nvSpPr>
            <p:cNvPr id="27" name="Inhaltsplatzhalter 4">
              <a:extLst>
                <a:ext uri="{FF2B5EF4-FFF2-40B4-BE49-F238E27FC236}">
                  <a16:creationId xmlns:a16="http://schemas.microsoft.com/office/drawing/2014/main" id="{ADE7DDDF-E6F8-E8DB-FBC0-9C8F8D48A6F4}"/>
                </a:ext>
              </a:extLst>
            </p:cNvPr>
            <p:cNvSpPr txBox="1">
              <a:spLocks/>
            </p:cNvSpPr>
            <p:nvPr/>
          </p:nvSpPr>
          <p:spPr>
            <a:xfrm>
              <a:off x="7958141" y="4827379"/>
              <a:ext cx="1631858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Arial"/>
                  <a:cs typeface="Roboto"/>
                </a:rPr>
                <a:t>PILOT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 Nova Light"/>
                <a:cs typeface="Roboto"/>
              </a:endParaRPr>
            </a:p>
          </p:txBody>
        </p:sp>
        <p:sp>
          <p:nvSpPr>
            <p:cNvPr id="28" name="Inhaltsplatzhalter 4">
              <a:extLst>
                <a:ext uri="{FF2B5EF4-FFF2-40B4-BE49-F238E27FC236}">
                  <a16:creationId xmlns:a16="http://schemas.microsoft.com/office/drawing/2014/main" id="{911C7027-67DC-D2FF-0BB8-7F65F0FBAA5B}"/>
                </a:ext>
              </a:extLst>
            </p:cNvPr>
            <p:cNvSpPr txBox="1">
              <a:spLocks/>
            </p:cNvSpPr>
            <p:nvPr/>
          </p:nvSpPr>
          <p:spPr>
            <a:xfrm>
              <a:off x="8357142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8000" b="1" dirty="0">
                  <a:solidFill>
                    <a:srgbClr val="253895"/>
                  </a:solidFill>
                  <a:latin typeface="Arial"/>
                  <a:cs typeface="Roboto"/>
                </a:rPr>
                <a:t>05</a:t>
              </a:r>
              <a:endParaRPr lang="en-US" sz="6400" dirty="0">
                <a:solidFill>
                  <a:srgbClr val="253895"/>
                </a:solidFill>
                <a:latin typeface="Arial Nova Light"/>
                <a:cs typeface="Roboto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FB7B31-14D3-A5BE-B151-86E9CB785E81}"/>
                </a:ext>
              </a:extLst>
            </p:cNvPr>
            <p:cNvCxnSpPr/>
            <p:nvPr/>
          </p:nvCxnSpPr>
          <p:spPr>
            <a:xfrm>
              <a:off x="9665659" y="3345811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45B28435-6236-4F91-EDA5-9DA9B1B43C16}"/>
              </a:ext>
            </a:extLst>
          </p:cNvPr>
          <p:cNvSpPr txBox="1">
            <a:spLocks/>
          </p:cNvSpPr>
          <p:nvPr/>
        </p:nvSpPr>
        <p:spPr>
          <a:xfrm>
            <a:off x="10337259" y="3028136"/>
            <a:ext cx="1298911" cy="13411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6">
              <a:lnSpc>
                <a:spcPct val="120000"/>
              </a:lnSpc>
              <a:spcAft>
                <a:spcPts val="1333"/>
              </a:spcAft>
              <a:buNone/>
            </a:pPr>
            <a:r>
              <a:rPr lang="en-US" sz="8000" b="1" dirty="0">
                <a:solidFill>
                  <a:srgbClr val="259582"/>
                </a:solidFill>
                <a:latin typeface="Arial"/>
                <a:cs typeface="Roboto"/>
              </a:rPr>
              <a:t>06</a:t>
            </a:r>
            <a:endParaRPr lang="en-US" sz="6400" dirty="0">
              <a:solidFill>
                <a:srgbClr val="259582"/>
              </a:solidFill>
              <a:latin typeface="Arial Nova Light"/>
              <a:cs typeface="Roboto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BEA2AA4-0129-2E32-CC69-0658CE9C010F}"/>
              </a:ext>
            </a:extLst>
          </p:cNvPr>
          <p:cNvGrpSpPr/>
          <p:nvPr/>
        </p:nvGrpSpPr>
        <p:grpSpPr>
          <a:xfrm>
            <a:off x="9436610" y="2098870"/>
            <a:ext cx="2215466" cy="2270402"/>
            <a:chOff x="9436610" y="2098870"/>
            <a:chExt cx="2215466" cy="2270402"/>
          </a:xfrm>
        </p:grpSpPr>
        <p:sp>
          <p:nvSpPr>
            <p:cNvPr id="32" name="Inhaltsplatzhalter 4">
              <a:extLst>
                <a:ext uri="{FF2B5EF4-FFF2-40B4-BE49-F238E27FC236}">
                  <a16:creationId xmlns:a16="http://schemas.microsoft.com/office/drawing/2014/main" id="{A6FE5119-4833-148E-1FA0-AE523155CCF4}"/>
                </a:ext>
              </a:extLst>
            </p:cNvPr>
            <p:cNvSpPr txBox="1">
              <a:spLocks/>
            </p:cNvSpPr>
            <p:nvPr/>
          </p:nvSpPr>
          <p:spPr>
            <a:xfrm>
              <a:off x="9436610" y="2098870"/>
              <a:ext cx="2139808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Arial"/>
                  <a:cs typeface="Roboto"/>
                </a:rPr>
                <a:t>GOVERN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 Nova Light"/>
                <a:cs typeface="Roboto"/>
              </a:endParaRPr>
            </a:p>
          </p:txBody>
        </p:sp>
        <p:sp>
          <p:nvSpPr>
            <p:cNvPr id="33" name="Inhaltsplatzhalter 4">
              <a:extLst>
                <a:ext uri="{FF2B5EF4-FFF2-40B4-BE49-F238E27FC236}">
                  <a16:creationId xmlns:a16="http://schemas.microsoft.com/office/drawing/2014/main" id="{87EC6F8C-BEE3-61E6-90CE-F1DF5DABFFE5}"/>
                </a:ext>
              </a:extLst>
            </p:cNvPr>
            <p:cNvSpPr txBox="1">
              <a:spLocks/>
            </p:cNvSpPr>
            <p:nvPr/>
          </p:nvSpPr>
          <p:spPr>
            <a:xfrm>
              <a:off x="10337259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8000" b="1" dirty="0">
                  <a:solidFill>
                    <a:srgbClr val="259582"/>
                  </a:solidFill>
                  <a:latin typeface="Arial"/>
                  <a:cs typeface="Roboto"/>
                </a:rPr>
                <a:t>06</a:t>
              </a:r>
              <a:endParaRPr lang="en-US" sz="6400" dirty="0">
                <a:solidFill>
                  <a:srgbClr val="259582"/>
                </a:solidFill>
                <a:latin typeface="Arial Nova Light"/>
                <a:cs typeface="Roboto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CA5CF2-70EC-432E-9417-65A194E66059}"/>
                </a:ext>
              </a:extLst>
            </p:cNvPr>
            <p:cNvCxnSpPr/>
            <p:nvPr/>
          </p:nvCxnSpPr>
          <p:spPr>
            <a:xfrm>
              <a:off x="11652076" y="2150752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B5D9AF55-F842-026D-FB6D-06CD37C36201}"/>
              </a:ext>
            </a:extLst>
          </p:cNvPr>
          <p:cNvSpPr txBox="1">
            <a:spLocks/>
          </p:cNvSpPr>
          <p:nvPr/>
        </p:nvSpPr>
        <p:spPr>
          <a:xfrm>
            <a:off x="0" y="351304"/>
            <a:ext cx="12189039" cy="5616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sz="3200"/>
              <a:t>Roadmap: Prepare for AI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4022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county&#10;&#10;Description automatically generated">
            <a:extLst>
              <a:ext uri="{FF2B5EF4-FFF2-40B4-BE49-F238E27FC236}">
                <a16:creationId xmlns:a16="http://schemas.microsoft.com/office/drawing/2014/main" id="{BBE3F55E-F65C-1B6E-8BA3-70C2B1B50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" y="67350"/>
            <a:ext cx="1298445" cy="9144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117E982-EAC1-C729-33B5-73F13EA3985C}"/>
              </a:ext>
            </a:extLst>
          </p:cNvPr>
          <p:cNvSpPr txBox="1">
            <a:spLocks/>
          </p:cNvSpPr>
          <p:nvPr/>
        </p:nvSpPr>
        <p:spPr>
          <a:xfrm>
            <a:off x="1134729" y="1307234"/>
            <a:ext cx="1298911" cy="13411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80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257095"/>
                </a:solidFill>
                <a:effectLst/>
                <a:uLnTx/>
                <a:uFillTx/>
                <a:latin typeface="Arial"/>
                <a:ea typeface="+mn-ea"/>
                <a:cs typeface="Roboto"/>
              </a:rPr>
              <a:t>01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257095"/>
              </a:solidFill>
              <a:effectLst/>
              <a:uLnTx/>
              <a:uFillTx/>
              <a:latin typeface="Arial Nova Light"/>
              <a:ea typeface="+mn-ea"/>
              <a:cs typeface="Roboto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83C623-EB0F-6DE5-4BBF-4BAB2734B11D}"/>
              </a:ext>
            </a:extLst>
          </p:cNvPr>
          <p:cNvGrpSpPr/>
          <p:nvPr/>
        </p:nvGrpSpPr>
        <p:grpSpPr>
          <a:xfrm>
            <a:off x="916077" y="1307234"/>
            <a:ext cx="1529760" cy="2268667"/>
            <a:chOff x="190229" y="3028136"/>
            <a:chExt cx="1529760" cy="2268667"/>
          </a:xfrm>
        </p:grpSpPr>
        <p:sp>
          <p:nvSpPr>
            <p:cNvPr id="7" name="Inhaltsplatzhalter 4">
              <a:extLst>
                <a:ext uri="{FF2B5EF4-FFF2-40B4-BE49-F238E27FC236}">
                  <a16:creationId xmlns:a16="http://schemas.microsoft.com/office/drawing/2014/main" id="{6CE07052-BF8C-6967-0257-5A54552BF11F}"/>
                </a:ext>
              </a:extLst>
            </p:cNvPr>
            <p:cNvSpPr txBox="1">
              <a:spLocks/>
            </p:cNvSpPr>
            <p:nvPr/>
          </p:nvSpPr>
          <p:spPr>
            <a:xfrm>
              <a:off x="190229" y="4827379"/>
              <a:ext cx="1454101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ASSESS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 Nova Light"/>
                <a:ea typeface="+mn-ea"/>
                <a:cs typeface="Roboto"/>
              </a:endParaRPr>
            </a:p>
          </p:txBody>
        </p:sp>
        <p:sp>
          <p:nvSpPr>
            <p:cNvPr id="8" name="Inhaltsplatzhalter 4">
              <a:extLst>
                <a:ext uri="{FF2B5EF4-FFF2-40B4-BE49-F238E27FC236}">
                  <a16:creationId xmlns:a16="http://schemas.microsoft.com/office/drawing/2014/main" id="{7DB5D49E-BE62-7F06-90F7-81A86199E609}"/>
                </a:ext>
              </a:extLst>
            </p:cNvPr>
            <p:cNvSpPr txBox="1">
              <a:spLocks/>
            </p:cNvSpPr>
            <p:nvPr/>
          </p:nvSpPr>
          <p:spPr>
            <a:xfrm>
              <a:off x="408881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257095"/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01</a:t>
              </a:r>
              <a:endPara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57095"/>
                </a:solidFill>
                <a:effectLst/>
                <a:uLnTx/>
                <a:uFillTx/>
                <a:latin typeface="Arial Nova Light"/>
                <a:ea typeface="+mn-ea"/>
                <a:cs typeface="Roboto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CA5A5D-17DA-E4A5-3A23-84D318B2D284}"/>
                </a:ext>
              </a:extLst>
            </p:cNvPr>
            <p:cNvCxnSpPr/>
            <p:nvPr/>
          </p:nvCxnSpPr>
          <p:spPr>
            <a:xfrm>
              <a:off x="1719989" y="3345811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31A926-C039-6423-CB41-3E0F47A8CC41}"/>
              </a:ext>
            </a:extLst>
          </p:cNvPr>
          <p:cNvGrpSpPr/>
          <p:nvPr/>
        </p:nvGrpSpPr>
        <p:grpSpPr>
          <a:xfrm>
            <a:off x="4963079" y="1305499"/>
            <a:ext cx="2062076" cy="2270402"/>
            <a:chOff x="1644331" y="2098870"/>
            <a:chExt cx="2062076" cy="2270402"/>
          </a:xfrm>
        </p:grpSpPr>
        <p:sp>
          <p:nvSpPr>
            <p:cNvPr id="11" name="Inhaltsplatzhalter 4">
              <a:extLst>
                <a:ext uri="{FF2B5EF4-FFF2-40B4-BE49-F238E27FC236}">
                  <a16:creationId xmlns:a16="http://schemas.microsoft.com/office/drawing/2014/main" id="{93B79208-AD45-A86D-206D-E09AF6332491}"/>
                </a:ext>
              </a:extLst>
            </p:cNvPr>
            <p:cNvSpPr txBox="1">
              <a:spLocks/>
            </p:cNvSpPr>
            <p:nvPr/>
          </p:nvSpPr>
          <p:spPr>
            <a:xfrm>
              <a:off x="1644331" y="2098870"/>
              <a:ext cx="1986418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STRATEGY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 Nova Cond" panose="020F0502020204030204" pitchFamily="34" charset="0"/>
                <a:ea typeface="+mn-ea"/>
                <a:cs typeface="Roboto"/>
              </a:endParaRPr>
            </a:p>
          </p:txBody>
        </p:sp>
        <p:sp>
          <p:nvSpPr>
            <p:cNvPr id="12" name="Inhaltsplatzhalter 4">
              <a:extLst>
                <a:ext uri="{FF2B5EF4-FFF2-40B4-BE49-F238E27FC236}">
                  <a16:creationId xmlns:a16="http://schemas.microsoft.com/office/drawing/2014/main" id="{C0586C6B-E793-A82B-5775-247BD522FC61}"/>
                </a:ext>
              </a:extLst>
            </p:cNvPr>
            <p:cNvSpPr txBox="1">
              <a:spLocks/>
            </p:cNvSpPr>
            <p:nvPr/>
          </p:nvSpPr>
          <p:spPr>
            <a:xfrm>
              <a:off x="2395298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954A25"/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02</a:t>
              </a:r>
              <a:endPara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954A25"/>
                </a:solidFill>
                <a:effectLst/>
                <a:uLnTx/>
                <a:uFillTx/>
                <a:latin typeface="Arial Nova Light"/>
                <a:ea typeface="+mn-ea"/>
                <a:cs typeface="Roboto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6878C24-135D-BDE2-32ED-A10AC76674D5}"/>
                </a:ext>
              </a:extLst>
            </p:cNvPr>
            <p:cNvCxnSpPr/>
            <p:nvPr/>
          </p:nvCxnSpPr>
          <p:spPr>
            <a:xfrm>
              <a:off x="3706407" y="2150752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C3E3FA-0995-AD2E-FF3B-DD05E311232F}"/>
              </a:ext>
            </a:extLst>
          </p:cNvPr>
          <p:cNvGrpSpPr/>
          <p:nvPr/>
        </p:nvGrpSpPr>
        <p:grpSpPr>
          <a:xfrm>
            <a:off x="9401176" y="1256328"/>
            <a:ext cx="1670980" cy="2268667"/>
            <a:chOff x="4021844" y="3028136"/>
            <a:chExt cx="1670980" cy="2268667"/>
          </a:xfrm>
        </p:grpSpPr>
        <p:sp>
          <p:nvSpPr>
            <p:cNvPr id="15" name="Inhaltsplatzhalter 4">
              <a:extLst>
                <a:ext uri="{FF2B5EF4-FFF2-40B4-BE49-F238E27FC236}">
                  <a16:creationId xmlns:a16="http://schemas.microsoft.com/office/drawing/2014/main" id="{6BE21E70-F372-C3E8-1AAB-B447BD1CDD59}"/>
                </a:ext>
              </a:extLst>
            </p:cNvPr>
            <p:cNvSpPr txBox="1">
              <a:spLocks/>
            </p:cNvSpPr>
            <p:nvPr/>
          </p:nvSpPr>
          <p:spPr>
            <a:xfrm>
              <a:off x="4021844" y="4827379"/>
              <a:ext cx="1595322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ENGAGE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 Nova Light"/>
                <a:ea typeface="+mn-ea"/>
                <a:cs typeface="Roboto"/>
              </a:endParaRPr>
            </a:p>
          </p:txBody>
        </p:sp>
        <p:sp>
          <p:nvSpPr>
            <p:cNvPr id="16" name="Inhaltsplatzhalter 4">
              <a:extLst>
                <a:ext uri="{FF2B5EF4-FFF2-40B4-BE49-F238E27FC236}">
                  <a16:creationId xmlns:a16="http://schemas.microsoft.com/office/drawing/2014/main" id="{5ADF463D-EADA-0626-AC9D-720F89F92276}"/>
                </a:ext>
              </a:extLst>
            </p:cNvPr>
            <p:cNvSpPr txBox="1">
              <a:spLocks/>
            </p:cNvSpPr>
            <p:nvPr/>
          </p:nvSpPr>
          <p:spPr>
            <a:xfrm>
              <a:off x="4381715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958225"/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03</a:t>
              </a:r>
              <a:endPara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958225"/>
                </a:solidFill>
                <a:effectLst/>
                <a:uLnTx/>
                <a:uFillTx/>
                <a:latin typeface="Arial Nova Light"/>
                <a:ea typeface="+mn-ea"/>
                <a:cs typeface="Roboto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24A61F-D69A-9B1C-C542-D944E3FAFC11}"/>
                </a:ext>
              </a:extLst>
            </p:cNvPr>
            <p:cNvCxnSpPr/>
            <p:nvPr/>
          </p:nvCxnSpPr>
          <p:spPr>
            <a:xfrm>
              <a:off x="5692824" y="3345811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387FB2A-3F66-7A01-FFBB-EE1DA81D6269}"/>
              </a:ext>
            </a:extLst>
          </p:cNvPr>
          <p:cNvSpPr txBox="1"/>
          <p:nvPr/>
        </p:nvSpPr>
        <p:spPr>
          <a:xfrm>
            <a:off x="452272" y="3964301"/>
            <a:ext cx="266382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5709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 Assessment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Infrastructure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Skillsets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47EEC0-D701-BFAC-5F83-50F58015DCA6}"/>
              </a:ext>
            </a:extLst>
          </p:cNvPr>
          <p:cNvSpPr txBox="1"/>
          <p:nvPr/>
        </p:nvSpPr>
        <p:spPr>
          <a:xfrm>
            <a:off x="4580710" y="3964301"/>
            <a:ext cx="30305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5709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954A2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*Minimum Viable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Align with priorities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Resource plan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Technical uplift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942537-00C7-364C-04CB-7DCA41C43AA9}"/>
              </a:ext>
            </a:extLst>
          </p:cNvPr>
          <p:cNvSpPr txBox="1"/>
          <p:nvPr/>
        </p:nvSpPr>
        <p:spPr>
          <a:xfrm>
            <a:off x="8931748" y="3964301"/>
            <a:ext cx="295750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5709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Stakeholder Engagement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 trust &amp; support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AE5FAF0-FACA-F20C-57D2-ABA936826FBB}"/>
              </a:ext>
            </a:extLst>
          </p:cNvPr>
          <p:cNvSpPr txBox="1">
            <a:spLocks/>
          </p:cNvSpPr>
          <p:nvPr/>
        </p:nvSpPr>
        <p:spPr>
          <a:xfrm>
            <a:off x="0" y="351304"/>
            <a:ext cx="12189039" cy="5616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sz="3200"/>
              <a:t>Roadmap: Prepare for AI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100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f a county&#10;&#10;Description automatically generated">
            <a:extLst>
              <a:ext uri="{FF2B5EF4-FFF2-40B4-BE49-F238E27FC236}">
                <a16:creationId xmlns:a16="http://schemas.microsoft.com/office/drawing/2014/main" id="{4EDC3CB1-31C7-1EE3-AA10-C5765808D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" y="67350"/>
            <a:ext cx="1298445" cy="914400"/>
          </a:xfrm>
          <a:prstGeom prst="rect">
            <a:avLst/>
          </a:prstGeom>
        </p:spPr>
      </p:pic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0341E816-B81D-B520-FAF9-C559CA74DEB5}"/>
              </a:ext>
            </a:extLst>
          </p:cNvPr>
          <p:cNvSpPr txBox="1">
            <a:spLocks/>
          </p:cNvSpPr>
          <p:nvPr/>
        </p:nvSpPr>
        <p:spPr>
          <a:xfrm>
            <a:off x="1134729" y="1307234"/>
            <a:ext cx="1298911" cy="13411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80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257095"/>
                </a:solidFill>
                <a:effectLst/>
                <a:uLnTx/>
                <a:uFillTx/>
                <a:latin typeface="Arial"/>
                <a:ea typeface="+mn-ea"/>
                <a:cs typeface="Roboto"/>
              </a:rPr>
              <a:t>01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257095"/>
              </a:solidFill>
              <a:effectLst/>
              <a:uLnTx/>
              <a:uFillTx/>
              <a:latin typeface="Arial Nova Light"/>
              <a:ea typeface="+mn-ea"/>
              <a:cs typeface="Roboto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814C73-E7FC-0768-EBD7-DB8F8AD63C7B}"/>
              </a:ext>
            </a:extLst>
          </p:cNvPr>
          <p:cNvGrpSpPr/>
          <p:nvPr/>
        </p:nvGrpSpPr>
        <p:grpSpPr>
          <a:xfrm>
            <a:off x="916077" y="1307234"/>
            <a:ext cx="1529760" cy="2268667"/>
            <a:chOff x="190229" y="3028136"/>
            <a:chExt cx="1529760" cy="2268667"/>
          </a:xfrm>
        </p:grpSpPr>
        <p:sp>
          <p:nvSpPr>
            <p:cNvPr id="8" name="Inhaltsplatzhalter 4">
              <a:extLst>
                <a:ext uri="{FF2B5EF4-FFF2-40B4-BE49-F238E27FC236}">
                  <a16:creationId xmlns:a16="http://schemas.microsoft.com/office/drawing/2014/main" id="{AA54D141-9F6A-F67F-88B6-94D220C8CC36}"/>
                </a:ext>
              </a:extLst>
            </p:cNvPr>
            <p:cNvSpPr txBox="1">
              <a:spLocks/>
            </p:cNvSpPr>
            <p:nvPr/>
          </p:nvSpPr>
          <p:spPr>
            <a:xfrm>
              <a:off x="190229" y="4827379"/>
              <a:ext cx="1454101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ASSESS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 Nova Light"/>
                <a:ea typeface="+mn-ea"/>
                <a:cs typeface="Roboto"/>
              </a:endParaRPr>
            </a:p>
          </p:txBody>
        </p:sp>
        <p:sp>
          <p:nvSpPr>
            <p:cNvPr id="9" name="Inhaltsplatzhalter 4">
              <a:extLst>
                <a:ext uri="{FF2B5EF4-FFF2-40B4-BE49-F238E27FC236}">
                  <a16:creationId xmlns:a16="http://schemas.microsoft.com/office/drawing/2014/main" id="{4AC6B5CF-8EB9-3E11-90A7-E51FFD5DDE08}"/>
                </a:ext>
              </a:extLst>
            </p:cNvPr>
            <p:cNvSpPr txBox="1">
              <a:spLocks/>
            </p:cNvSpPr>
            <p:nvPr/>
          </p:nvSpPr>
          <p:spPr>
            <a:xfrm>
              <a:off x="408881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257095"/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01</a:t>
              </a:r>
              <a:endPara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57095"/>
                </a:solidFill>
                <a:effectLst/>
                <a:uLnTx/>
                <a:uFillTx/>
                <a:latin typeface="Arial Nova Light"/>
                <a:ea typeface="+mn-ea"/>
                <a:cs typeface="Roboto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EC273E-C37F-FADB-1E99-B36188B43F85}"/>
                </a:ext>
              </a:extLst>
            </p:cNvPr>
            <p:cNvCxnSpPr/>
            <p:nvPr/>
          </p:nvCxnSpPr>
          <p:spPr>
            <a:xfrm>
              <a:off x="1719989" y="3345811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D11388-B9A6-BB76-D5FF-1225C14A1C27}"/>
              </a:ext>
            </a:extLst>
          </p:cNvPr>
          <p:cNvGrpSpPr/>
          <p:nvPr/>
        </p:nvGrpSpPr>
        <p:grpSpPr>
          <a:xfrm>
            <a:off x="4963079" y="1305499"/>
            <a:ext cx="2062076" cy="2270402"/>
            <a:chOff x="1644331" y="2098870"/>
            <a:chExt cx="2062076" cy="2270402"/>
          </a:xfrm>
        </p:grpSpPr>
        <p:sp>
          <p:nvSpPr>
            <p:cNvPr id="12" name="Inhaltsplatzhalter 4">
              <a:extLst>
                <a:ext uri="{FF2B5EF4-FFF2-40B4-BE49-F238E27FC236}">
                  <a16:creationId xmlns:a16="http://schemas.microsoft.com/office/drawing/2014/main" id="{BA9467B8-DE0B-D0BB-3E8D-276C537C1FCF}"/>
                </a:ext>
              </a:extLst>
            </p:cNvPr>
            <p:cNvSpPr txBox="1">
              <a:spLocks/>
            </p:cNvSpPr>
            <p:nvPr/>
          </p:nvSpPr>
          <p:spPr>
            <a:xfrm>
              <a:off x="1644331" y="2098870"/>
              <a:ext cx="1986418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STRATEGY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 Nova Cond" panose="020F0502020204030204" pitchFamily="34" charset="0"/>
                <a:ea typeface="+mn-ea"/>
                <a:cs typeface="Roboto"/>
              </a:endParaRPr>
            </a:p>
          </p:txBody>
        </p:sp>
        <p:sp>
          <p:nvSpPr>
            <p:cNvPr id="13" name="Inhaltsplatzhalter 4">
              <a:extLst>
                <a:ext uri="{FF2B5EF4-FFF2-40B4-BE49-F238E27FC236}">
                  <a16:creationId xmlns:a16="http://schemas.microsoft.com/office/drawing/2014/main" id="{51154689-7BDC-729A-2C4C-52244C665F60}"/>
                </a:ext>
              </a:extLst>
            </p:cNvPr>
            <p:cNvSpPr txBox="1">
              <a:spLocks/>
            </p:cNvSpPr>
            <p:nvPr/>
          </p:nvSpPr>
          <p:spPr>
            <a:xfrm>
              <a:off x="2395298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954A25"/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02</a:t>
              </a:r>
              <a:endPara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954A25"/>
                </a:solidFill>
                <a:effectLst/>
                <a:uLnTx/>
                <a:uFillTx/>
                <a:latin typeface="Arial Nova Light"/>
                <a:ea typeface="+mn-ea"/>
                <a:cs typeface="Roboto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C1E7FC0-9754-4D75-7602-DBF9862AF507}"/>
                </a:ext>
              </a:extLst>
            </p:cNvPr>
            <p:cNvCxnSpPr/>
            <p:nvPr/>
          </p:nvCxnSpPr>
          <p:spPr>
            <a:xfrm>
              <a:off x="3706407" y="2150752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F6593D-6A04-730C-4F52-E93D1B68FC83}"/>
              </a:ext>
            </a:extLst>
          </p:cNvPr>
          <p:cNvGrpSpPr/>
          <p:nvPr/>
        </p:nvGrpSpPr>
        <p:grpSpPr>
          <a:xfrm>
            <a:off x="9401176" y="1256328"/>
            <a:ext cx="1670980" cy="2268667"/>
            <a:chOff x="4021844" y="3028136"/>
            <a:chExt cx="1670980" cy="2268667"/>
          </a:xfrm>
        </p:grpSpPr>
        <p:sp>
          <p:nvSpPr>
            <p:cNvPr id="16" name="Inhaltsplatzhalter 4">
              <a:extLst>
                <a:ext uri="{FF2B5EF4-FFF2-40B4-BE49-F238E27FC236}">
                  <a16:creationId xmlns:a16="http://schemas.microsoft.com/office/drawing/2014/main" id="{1046EAC5-D20C-96EA-C4E4-51A225A70C21}"/>
                </a:ext>
              </a:extLst>
            </p:cNvPr>
            <p:cNvSpPr txBox="1">
              <a:spLocks/>
            </p:cNvSpPr>
            <p:nvPr/>
          </p:nvSpPr>
          <p:spPr>
            <a:xfrm>
              <a:off x="4021844" y="4827379"/>
              <a:ext cx="1595322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ENGAGE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 Nova Light"/>
                <a:ea typeface="+mn-ea"/>
                <a:cs typeface="Roboto"/>
              </a:endParaRPr>
            </a:p>
          </p:txBody>
        </p:sp>
        <p:sp>
          <p:nvSpPr>
            <p:cNvPr id="17" name="Inhaltsplatzhalter 4">
              <a:extLst>
                <a:ext uri="{FF2B5EF4-FFF2-40B4-BE49-F238E27FC236}">
                  <a16:creationId xmlns:a16="http://schemas.microsoft.com/office/drawing/2014/main" id="{68C9A27E-D6EF-CDB7-80D4-AED9BBD0A5BF}"/>
                </a:ext>
              </a:extLst>
            </p:cNvPr>
            <p:cNvSpPr txBox="1">
              <a:spLocks/>
            </p:cNvSpPr>
            <p:nvPr/>
          </p:nvSpPr>
          <p:spPr>
            <a:xfrm>
              <a:off x="4381715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958225"/>
                  </a:solidFill>
                  <a:effectLst/>
                  <a:uLnTx/>
                  <a:uFillTx/>
                  <a:latin typeface="Arial"/>
                  <a:ea typeface="+mn-ea"/>
                  <a:cs typeface="Roboto"/>
                </a:rPr>
                <a:t>03</a:t>
              </a:r>
              <a:endPara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958225"/>
                </a:solidFill>
                <a:effectLst/>
                <a:uLnTx/>
                <a:uFillTx/>
                <a:latin typeface="Arial Nova Light"/>
                <a:ea typeface="+mn-ea"/>
                <a:cs typeface="Roboto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C0AFCBF-A5F0-CF7B-7A9D-A34699308202}"/>
                </a:ext>
              </a:extLst>
            </p:cNvPr>
            <p:cNvCxnSpPr/>
            <p:nvPr/>
          </p:nvCxnSpPr>
          <p:spPr>
            <a:xfrm>
              <a:off x="5692824" y="3345811"/>
              <a:ext cx="0" cy="188128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966D06B-A785-296E-BFB9-F3704803D6A9}"/>
              </a:ext>
            </a:extLst>
          </p:cNvPr>
          <p:cNvSpPr txBox="1"/>
          <p:nvPr/>
        </p:nvSpPr>
        <p:spPr>
          <a:xfrm>
            <a:off x="452272" y="3964301"/>
            <a:ext cx="266382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57095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AI Assessment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Data 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Infrastructure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Skillsets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6802E-1379-61BF-DED2-ED893BBE9A20}"/>
              </a:ext>
            </a:extLst>
          </p:cNvPr>
          <p:cNvSpPr txBox="1"/>
          <p:nvPr/>
        </p:nvSpPr>
        <p:spPr>
          <a:xfrm>
            <a:off x="4580710" y="3964301"/>
            <a:ext cx="30305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57095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AI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954A25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*Minimum Viable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Align with priorities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Resource plan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Technical uplift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DAC45A-433A-D3EF-57A7-A9AC66D76220}"/>
              </a:ext>
            </a:extLst>
          </p:cNvPr>
          <p:cNvSpPr txBox="1"/>
          <p:nvPr/>
        </p:nvSpPr>
        <p:spPr>
          <a:xfrm>
            <a:off x="8931748" y="3964301"/>
            <a:ext cx="295750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57095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Stakeholder Engagement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Present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Identify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Build trust &amp; support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B63862-1C9A-65D2-DBDE-2AEA1AD231CE}"/>
              </a:ext>
            </a:extLst>
          </p:cNvPr>
          <p:cNvSpPr/>
          <p:nvPr/>
        </p:nvSpPr>
        <p:spPr>
          <a:xfrm>
            <a:off x="302744" y="1256328"/>
            <a:ext cx="11586512" cy="4975856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Roboto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4C296-1246-5EC8-F5AF-235D6B1ACD84}"/>
              </a:ext>
            </a:extLst>
          </p:cNvPr>
          <p:cNvGrpSpPr/>
          <p:nvPr/>
        </p:nvGrpSpPr>
        <p:grpSpPr>
          <a:xfrm>
            <a:off x="1004337" y="2040388"/>
            <a:ext cx="2124075" cy="1257682"/>
            <a:chOff x="1356907" y="1632471"/>
            <a:chExt cx="2126797" cy="125768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BC76DF0-1F62-B8C2-7C6A-96252C9039E0}"/>
                </a:ext>
              </a:extLst>
            </p:cNvPr>
            <p:cNvSpPr/>
            <p:nvPr/>
          </p:nvSpPr>
          <p:spPr>
            <a:xfrm>
              <a:off x="1356907" y="1632471"/>
              <a:ext cx="2126797" cy="12576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Roboto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27212D4-284E-684A-5077-11122D63ABF2}"/>
                </a:ext>
              </a:extLst>
            </p:cNvPr>
            <p:cNvGrpSpPr/>
            <p:nvPr/>
          </p:nvGrpSpPr>
          <p:grpSpPr>
            <a:xfrm>
              <a:off x="1413358" y="1670090"/>
              <a:ext cx="2011680" cy="1179952"/>
              <a:chOff x="4099723" y="2058162"/>
              <a:chExt cx="2011680" cy="117995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0BB8DEE-086B-0242-F8B4-C85DFE4B6152}"/>
                  </a:ext>
                </a:extLst>
              </p:cNvPr>
              <p:cNvGrpSpPr/>
              <p:nvPr/>
            </p:nvGrpSpPr>
            <p:grpSpPr>
              <a:xfrm>
                <a:off x="4099723" y="2058162"/>
                <a:ext cx="2011680" cy="1179952"/>
                <a:chOff x="4099723" y="2058162"/>
                <a:chExt cx="2011680" cy="1179952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2ADFD6E3-9749-5447-FD30-F8CA914ECB66}"/>
                    </a:ext>
                  </a:extLst>
                </p:cNvPr>
                <p:cNvGrpSpPr/>
                <p:nvPr/>
              </p:nvGrpSpPr>
              <p:grpSpPr>
                <a:xfrm>
                  <a:off x="4099723" y="2163349"/>
                  <a:ext cx="2011680" cy="1074765"/>
                  <a:chOff x="1452496" y="1746045"/>
                  <a:chExt cx="2011680" cy="1074765"/>
                </a:xfrm>
                <a:solidFill>
                  <a:srgbClr val="00142A"/>
                </a:solidFill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0F4A8484-C43A-3BB1-4ABB-81A3A29D6A26}"/>
                      </a:ext>
                    </a:extLst>
                  </p:cNvPr>
                  <p:cNvSpPr/>
                  <p:nvPr/>
                </p:nvSpPr>
                <p:spPr>
                  <a:xfrm>
                    <a:off x="1478312" y="1746045"/>
                    <a:ext cx="1971950" cy="747361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Roboto"/>
                    </a:endParaRPr>
                  </a:p>
                </p:txBody>
              </p:sp>
              <p:sp>
                <p:nvSpPr>
                  <p:cNvPr id="32" name="Isosceles Triangle 31">
                    <a:extLst>
                      <a:ext uri="{FF2B5EF4-FFF2-40B4-BE49-F238E27FC236}">
                        <a16:creationId xmlns:a16="http://schemas.microsoft.com/office/drawing/2014/main" id="{CD53349F-293D-0AE4-7751-D3B2F002732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452496" y="2485679"/>
                    <a:ext cx="2011680" cy="335131"/>
                  </a:xfrm>
                  <a:prstGeom prst="triangl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Roboto"/>
                    </a:endParaRPr>
                  </a:p>
                </p:txBody>
              </p:sp>
            </p:grp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24B08B5B-5838-AC8D-24EF-F0406AE9C7AB}"/>
                    </a:ext>
                  </a:extLst>
                </p:cNvPr>
                <p:cNvSpPr/>
                <p:nvPr/>
              </p:nvSpPr>
              <p:spPr>
                <a:xfrm>
                  <a:off x="5006842" y="2058162"/>
                  <a:ext cx="182880" cy="182880"/>
                </a:xfrm>
                <a:prstGeom prst="ellipse">
                  <a:avLst/>
                </a:prstGeom>
                <a:solidFill>
                  <a:srgbClr val="E3520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all" spc="0" normalizeH="0" baseline="0" noProof="0" dirty="0">
                      <a:ln>
                        <a:noFill/>
                      </a:ln>
                      <a:solidFill>
                        <a:srgbClr val="00142A"/>
                      </a:solidFill>
                      <a:effectLst/>
                      <a:uLnTx/>
                      <a:uFillTx/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Roboto"/>
                    </a:rPr>
                    <a:t>1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6D1E381-B59E-C616-6872-A78D2558C1D8}"/>
                    </a:ext>
                  </a:extLst>
                </p:cNvPr>
                <p:cNvSpPr txBox="1"/>
                <p:nvPr/>
              </p:nvSpPr>
              <p:spPr>
                <a:xfrm>
                  <a:off x="4449100" y="2531854"/>
                  <a:ext cx="131292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Roboto"/>
                    </a:rPr>
                    <a:t>CONTEXT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53A9764-BC8D-46C4-555B-A3B21188901B}"/>
                  </a:ext>
                </a:extLst>
              </p:cNvPr>
              <p:cNvSpPr txBox="1"/>
              <p:nvPr/>
            </p:nvSpPr>
            <p:spPr>
              <a:xfrm>
                <a:off x="4244291" y="2277228"/>
                <a:ext cx="171861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5822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Roboto"/>
                  </a:rPr>
                  <a:t>Understand the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2C61E9-E376-D960-49C9-42BCD717EFCA}"/>
              </a:ext>
            </a:extLst>
          </p:cNvPr>
          <p:cNvGrpSpPr/>
          <p:nvPr/>
        </p:nvGrpSpPr>
        <p:grpSpPr>
          <a:xfrm>
            <a:off x="1004337" y="3467607"/>
            <a:ext cx="2124075" cy="1257682"/>
            <a:chOff x="1356907" y="1632471"/>
            <a:chExt cx="2126797" cy="125768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CF1AE0-1732-45C6-EEB0-300677DFA804}"/>
                </a:ext>
              </a:extLst>
            </p:cNvPr>
            <p:cNvSpPr/>
            <p:nvPr/>
          </p:nvSpPr>
          <p:spPr>
            <a:xfrm>
              <a:off x="1356907" y="1632471"/>
              <a:ext cx="2126797" cy="12576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Roboto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A55F756-1940-7140-BE2D-A0C7463FE7AF}"/>
                </a:ext>
              </a:extLst>
            </p:cNvPr>
            <p:cNvGrpSpPr/>
            <p:nvPr/>
          </p:nvGrpSpPr>
          <p:grpSpPr>
            <a:xfrm>
              <a:off x="1413358" y="1670090"/>
              <a:ext cx="2011680" cy="1179952"/>
              <a:chOff x="4099723" y="2058162"/>
              <a:chExt cx="2011680" cy="117995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09A97CD-2939-57E5-F6CE-C43E32B9F679}"/>
                  </a:ext>
                </a:extLst>
              </p:cNvPr>
              <p:cNvGrpSpPr/>
              <p:nvPr/>
            </p:nvGrpSpPr>
            <p:grpSpPr>
              <a:xfrm>
                <a:off x="4099723" y="2058162"/>
                <a:ext cx="2011680" cy="1179952"/>
                <a:chOff x="4099723" y="2058162"/>
                <a:chExt cx="2011680" cy="1179952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EEB348E8-F617-695A-3D8D-94584066B9B5}"/>
                    </a:ext>
                  </a:extLst>
                </p:cNvPr>
                <p:cNvGrpSpPr/>
                <p:nvPr/>
              </p:nvGrpSpPr>
              <p:grpSpPr>
                <a:xfrm>
                  <a:off x="4099723" y="2163349"/>
                  <a:ext cx="2011680" cy="1074765"/>
                  <a:chOff x="1452496" y="1746045"/>
                  <a:chExt cx="2011680" cy="1074765"/>
                </a:xfrm>
                <a:solidFill>
                  <a:srgbClr val="00142A"/>
                </a:solidFill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EF0A484E-59A8-2BC1-73C5-455DFBA03A92}"/>
                      </a:ext>
                    </a:extLst>
                  </p:cNvPr>
                  <p:cNvSpPr/>
                  <p:nvPr/>
                </p:nvSpPr>
                <p:spPr>
                  <a:xfrm>
                    <a:off x="1478312" y="1746045"/>
                    <a:ext cx="1971950" cy="747361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Roboto"/>
                    </a:endParaRPr>
                  </a:p>
                </p:txBody>
              </p:sp>
              <p:sp>
                <p:nvSpPr>
                  <p:cNvPr id="42" name="Isosceles Triangle 41">
                    <a:extLst>
                      <a:ext uri="{FF2B5EF4-FFF2-40B4-BE49-F238E27FC236}">
                        <a16:creationId xmlns:a16="http://schemas.microsoft.com/office/drawing/2014/main" id="{20F9C48E-D83F-8F6B-1C92-44AC632E218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452496" y="2485679"/>
                    <a:ext cx="2011680" cy="335131"/>
                  </a:xfrm>
                  <a:prstGeom prst="triangl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Roboto"/>
                    </a:endParaRPr>
                  </a:p>
                </p:txBody>
              </p:sp>
            </p:grp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6289AE7-0731-BB1A-70D0-147D1D27ADAD}"/>
                    </a:ext>
                  </a:extLst>
                </p:cNvPr>
                <p:cNvSpPr/>
                <p:nvPr/>
              </p:nvSpPr>
              <p:spPr>
                <a:xfrm>
                  <a:off x="5006842" y="2058162"/>
                  <a:ext cx="182880" cy="182880"/>
                </a:xfrm>
                <a:prstGeom prst="ellipse">
                  <a:avLst/>
                </a:prstGeom>
                <a:solidFill>
                  <a:srgbClr val="E3520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all" spc="0" normalizeH="0" baseline="0" noProof="0" dirty="0">
                      <a:ln>
                        <a:noFill/>
                      </a:ln>
                      <a:solidFill>
                        <a:srgbClr val="00142A"/>
                      </a:solidFill>
                      <a:effectLst/>
                      <a:uLnTx/>
                      <a:uFillTx/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Roboto"/>
                    </a:rPr>
                    <a:t>2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E4F20A3-E9F3-BB8F-A39C-3ED8CA4DEB6D}"/>
                    </a:ext>
                  </a:extLst>
                </p:cNvPr>
                <p:cNvSpPr txBox="1"/>
                <p:nvPr/>
              </p:nvSpPr>
              <p:spPr>
                <a:xfrm>
                  <a:off x="4355038" y="2527316"/>
                  <a:ext cx="150104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Roboto"/>
                    </a:rPr>
                    <a:t>DIRECTION</a:t>
                  </a: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FAFB6F6-10EF-11CD-69F1-7B16DC10AD39}"/>
                  </a:ext>
                </a:extLst>
              </p:cNvPr>
              <p:cNvSpPr txBox="1"/>
              <p:nvPr/>
            </p:nvSpPr>
            <p:spPr>
              <a:xfrm>
                <a:off x="4638272" y="2287620"/>
                <a:ext cx="9200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5822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Roboto"/>
                  </a:rPr>
                  <a:t>Set The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08C87D-51D9-2D30-51B9-23A39E0BA2C8}"/>
              </a:ext>
            </a:extLst>
          </p:cNvPr>
          <p:cNvGrpSpPr/>
          <p:nvPr/>
        </p:nvGrpSpPr>
        <p:grpSpPr>
          <a:xfrm>
            <a:off x="1004337" y="4894825"/>
            <a:ext cx="2124075" cy="1257682"/>
            <a:chOff x="1356907" y="1632471"/>
            <a:chExt cx="2126797" cy="125768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7D90893-E75F-68B3-08DB-60604A3AF96E}"/>
                </a:ext>
              </a:extLst>
            </p:cNvPr>
            <p:cNvSpPr/>
            <p:nvPr/>
          </p:nvSpPr>
          <p:spPr>
            <a:xfrm>
              <a:off x="1356907" y="1632471"/>
              <a:ext cx="2126797" cy="12576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Roboto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5A82213-B206-0E41-15F8-58F3510B5BD9}"/>
                </a:ext>
              </a:extLst>
            </p:cNvPr>
            <p:cNvGrpSpPr/>
            <p:nvPr/>
          </p:nvGrpSpPr>
          <p:grpSpPr>
            <a:xfrm>
              <a:off x="1413358" y="1670090"/>
              <a:ext cx="2011680" cy="1179952"/>
              <a:chOff x="4099723" y="2058162"/>
              <a:chExt cx="2011680" cy="117995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68C1DAA-E5C4-ED6B-33F1-087CEABDD0EE}"/>
                  </a:ext>
                </a:extLst>
              </p:cNvPr>
              <p:cNvGrpSpPr/>
              <p:nvPr/>
            </p:nvGrpSpPr>
            <p:grpSpPr>
              <a:xfrm>
                <a:off x="4099723" y="2058162"/>
                <a:ext cx="2011680" cy="1179952"/>
                <a:chOff x="4099723" y="2058162"/>
                <a:chExt cx="2011680" cy="1179952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F4E9F8AF-7DF7-0763-2895-DDE8D19219C5}"/>
                    </a:ext>
                  </a:extLst>
                </p:cNvPr>
                <p:cNvGrpSpPr/>
                <p:nvPr/>
              </p:nvGrpSpPr>
              <p:grpSpPr>
                <a:xfrm>
                  <a:off x="4099723" y="2163349"/>
                  <a:ext cx="2011680" cy="1074765"/>
                  <a:chOff x="1452496" y="1746045"/>
                  <a:chExt cx="2011680" cy="1074765"/>
                </a:xfrm>
                <a:solidFill>
                  <a:srgbClr val="00142A"/>
                </a:solidFill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56B19EDE-6532-C1A0-CE51-9EF7A311CAE8}"/>
                      </a:ext>
                    </a:extLst>
                  </p:cNvPr>
                  <p:cNvSpPr/>
                  <p:nvPr/>
                </p:nvSpPr>
                <p:spPr>
                  <a:xfrm>
                    <a:off x="1478312" y="1746045"/>
                    <a:ext cx="1971950" cy="747361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Roboto"/>
                    </a:endParaRPr>
                  </a:p>
                </p:txBody>
              </p:sp>
              <p:sp>
                <p:nvSpPr>
                  <p:cNvPr id="52" name="Isosceles Triangle 51">
                    <a:extLst>
                      <a:ext uri="{FF2B5EF4-FFF2-40B4-BE49-F238E27FC236}">
                        <a16:creationId xmlns:a16="http://schemas.microsoft.com/office/drawing/2014/main" id="{DA79A640-AAB7-6681-5990-37423F8B582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452496" y="2485679"/>
                    <a:ext cx="2011680" cy="335131"/>
                  </a:xfrm>
                  <a:prstGeom prst="triangl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Roboto"/>
                    </a:endParaRPr>
                  </a:p>
                </p:txBody>
              </p:sp>
            </p:grp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443B4170-3453-A19A-42EA-31EE612CCE41}"/>
                    </a:ext>
                  </a:extLst>
                </p:cNvPr>
                <p:cNvSpPr/>
                <p:nvPr/>
              </p:nvSpPr>
              <p:spPr>
                <a:xfrm>
                  <a:off x="5006842" y="2058162"/>
                  <a:ext cx="182880" cy="182880"/>
                </a:xfrm>
                <a:prstGeom prst="ellipse">
                  <a:avLst/>
                </a:prstGeom>
                <a:solidFill>
                  <a:srgbClr val="E3520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all" spc="0" normalizeH="0" baseline="0" noProof="0" dirty="0">
                      <a:ln>
                        <a:noFill/>
                      </a:ln>
                      <a:solidFill>
                        <a:srgbClr val="00142A"/>
                      </a:solidFill>
                      <a:effectLst/>
                      <a:uLnTx/>
                      <a:uFillTx/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Roboto"/>
                    </a:rPr>
                    <a:t>3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78A8CF8-8312-88E9-13CC-0FDF7E616598}"/>
                    </a:ext>
                  </a:extLst>
                </p:cNvPr>
                <p:cNvSpPr txBox="1"/>
                <p:nvPr/>
              </p:nvSpPr>
              <p:spPr>
                <a:xfrm>
                  <a:off x="4493014" y="2514067"/>
                  <a:ext cx="125656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Roboto"/>
                    </a:rPr>
                    <a:t>ACTIONS</a:t>
                  </a: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0A8ACEE-259F-EE45-7189-711570D24CFE}"/>
                  </a:ext>
                </a:extLst>
              </p:cNvPr>
              <p:cNvSpPr txBox="1"/>
              <p:nvPr/>
            </p:nvSpPr>
            <p:spPr>
              <a:xfrm>
                <a:off x="4500295" y="2279554"/>
                <a:ext cx="121053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5822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Roboto"/>
                  </a:rPr>
                  <a:t>Define the</a:t>
                </a:r>
              </a:p>
            </p:txBody>
          </p:sp>
        </p:grpSp>
      </p:grpSp>
      <p:sp>
        <p:nvSpPr>
          <p:cNvPr id="53" name="Arrow: Pentagon 52">
            <a:extLst>
              <a:ext uri="{FF2B5EF4-FFF2-40B4-BE49-F238E27FC236}">
                <a16:creationId xmlns:a16="http://schemas.microsoft.com/office/drawing/2014/main" id="{9D0BAE14-3512-C9C8-7EFE-0ADD054316E2}"/>
              </a:ext>
            </a:extLst>
          </p:cNvPr>
          <p:cNvSpPr/>
          <p:nvPr/>
        </p:nvSpPr>
        <p:spPr>
          <a:xfrm>
            <a:off x="1086499" y="1305499"/>
            <a:ext cx="2124073" cy="612266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Create Minimum Viable Strategy</a:t>
            </a:r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B8BF61F0-C146-0044-1C11-F3C69EA15CAA}"/>
              </a:ext>
            </a:extLst>
          </p:cNvPr>
          <p:cNvSpPr/>
          <p:nvPr/>
        </p:nvSpPr>
        <p:spPr>
          <a:xfrm>
            <a:off x="3128412" y="1305499"/>
            <a:ext cx="8297226" cy="612266"/>
          </a:xfrm>
          <a:prstGeom prst="chevr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Use Strategy Reviews to Evolve and Update the Strategy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74FDB422-2BA6-074E-37A7-FCF247063BF9}"/>
              </a:ext>
            </a:extLst>
          </p:cNvPr>
          <p:cNvSpPr/>
          <p:nvPr/>
        </p:nvSpPr>
        <p:spPr>
          <a:xfrm>
            <a:off x="3405351" y="2234508"/>
            <a:ext cx="7395148" cy="654279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CONTEXT SCANNING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AD5F5197-E4BB-0072-D55A-1073A3C0A1D9}"/>
              </a:ext>
            </a:extLst>
          </p:cNvPr>
          <p:cNvSpPr/>
          <p:nvPr/>
        </p:nvSpPr>
        <p:spPr>
          <a:xfrm>
            <a:off x="3370114" y="5093911"/>
            <a:ext cx="7395148" cy="65427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EXECUTION SCANNING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BA466FC-A918-A600-4103-C88F376A69A4}"/>
              </a:ext>
            </a:extLst>
          </p:cNvPr>
          <p:cNvSpPr/>
          <p:nvPr/>
        </p:nvSpPr>
        <p:spPr>
          <a:xfrm>
            <a:off x="3404834" y="3610413"/>
            <a:ext cx="1828800" cy="789051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Strategy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Review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C8C9859-3BB1-18F1-F5B8-D7F1D8BF96A6}"/>
              </a:ext>
            </a:extLst>
          </p:cNvPr>
          <p:cNvSpPr/>
          <p:nvPr/>
        </p:nvSpPr>
        <p:spPr>
          <a:xfrm>
            <a:off x="8499596" y="3604611"/>
            <a:ext cx="1828800" cy="789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Strategy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Review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92D4AEE-14CE-5D80-6B63-9FC6E56FE2A1}"/>
              </a:ext>
            </a:extLst>
          </p:cNvPr>
          <p:cNvSpPr/>
          <p:nvPr/>
        </p:nvSpPr>
        <p:spPr>
          <a:xfrm>
            <a:off x="5952215" y="3589567"/>
            <a:ext cx="1828800" cy="789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Strategy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Roboto"/>
              </a:rPr>
              <a:t>Review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E7101D1-B4C5-4E7F-55E9-D10DCC9909B5}"/>
              </a:ext>
            </a:extLst>
          </p:cNvPr>
          <p:cNvCxnSpPr>
            <a:cxnSpLocks/>
          </p:cNvCxnSpPr>
          <p:nvPr/>
        </p:nvCxnSpPr>
        <p:spPr>
          <a:xfrm>
            <a:off x="4258491" y="2717074"/>
            <a:ext cx="0" cy="887537"/>
          </a:xfrm>
          <a:prstGeom prst="straightConnector1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777AADD-84DC-9799-3B01-53B8934C7BF5}"/>
              </a:ext>
            </a:extLst>
          </p:cNvPr>
          <p:cNvCxnSpPr>
            <a:cxnSpLocks/>
          </p:cNvCxnSpPr>
          <p:nvPr/>
        </p:nvCxnSpPr>
        <p:spPr>
          <a:xfrm>
            <a:off x="6814457" y="2717074"/>
            <a:ext cx="0" cy="887537"/>
          </a:xfrm>
          <a:prstGeom prst="straightConnector1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DA809B3-79C7-E1AE-6BB6-5667F90810A6}"/>
              </a:ext>
            </a:extLst>
          </p:cNvPr>
          <p:cNvCxnSpPr>
            <a:cxnSpLocks/>
          </p:cNvCxnSpPr>
          <p:nvPr/>
        </p:nvCxnSpPr>
        <p:spPr>
          <a:xfrm>
            <a:off x="9401176" y="2717074"/>
            <a:ext cx="0" cy="887537"/>
          </a:xfrm>
          <a:prstGeom prst="straightConnector1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DE4046E-5FFA-A254-6A43-B6F8DC29D9C4}"/>
              </a:ext>
            </a:extLst>
          </p:cNvPr>
          <p:cNvCxnSpPr>
            <a:cxnSpLocks/>
          </p:cNvCxnSpPr>
          <p:nvPr/>
        </p:nvCxnSpPr>
        <p:spPr>
          <a:xfrm>
            <a:off x="4258491" y="4393662"/>
            <a:ext cx="0" cy="887537"/>
          </a:xfrm>
          <a:prstGeom prst="straightConnector1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4EF5805-3B0F-EB65-DAC8-2FD35C293070}"/>
              </a:ext>
            </a:extLst>
          </p:cNvPr>
          <p:cNvCxnSpPr>
            <a:cxnSpLocks/>
          </p:cNvCxnSpPr>
          <p:nvPr/>
        </p:nvCxnSpPr>
        <p:spPr>
          <a:xfrm>
            <a:off x="6814457" y="4393662"/>
            <a:ext cx="0" cy="887537"/>
          </a:xfrm>
          <a:prstGeom prst="straightConnector1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B8CBC72-C4EA-4310-3776-B4499A541ECE}"/>
              </a:ext>
            </a:extLst>
          </p:cNvPr>
          <p:cNvCxnSpPr>
            <a:cxnSpLocks/>
          </p:cNvCxnSpPr>
          <p:nvPr/>
        </p:nvCxnSpPr>
        <p:spPr>
          <a:xfrm>
            <a:off x="9401176" y="4393662"/>
            <a:ext cx="0" cy="887537"/>
          </a:xfrm>
          <a:prstGeom prst="straightConnector1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1D41F6D-F7A5-5A70-6504-620A8EB796DA}"/>
              </a:ext>
            </a:extLst>
          </p:cNvPr>
          <p:cNvSpPr txBox="1">
            <a:spLocks/>
          </p:cNvSpPr>
          <p:nvPr/>
        </p:nvSpPr>
        <p:spPr>
          <a:xfrm>
            <a:off x="0" y="351304"/>
            <a:ext cx="12189039" cy="5616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sz="3200"/>
              <a:t>Roadmap: Prepare for AI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078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1304"/>
            <a:ext cx="12189039" cy="561633"/>
          </a:xfrm>
        </p:spPr>
        <p:txBody>
          <a:bodyPr/>
          <a:lstStyle/>
          <a:p>
            <a:pPr algn="ctr"/>
            <a:r>
              <a:rPr lang="en-US" sz="3200" b="1" dirty="0"/>
              <a:t>Roadmap: Prepare for AI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3F545-281E-4F9B-34BF-D44CC2DB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9" y="182840"/>
            <a:ext cx="1298561" cy="9144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25BA0A-2C63-CC2B-873E-28885EA80625}"/>
              </a:ext>
            </a:extLst>
          </p:cNvPr>
          <p:cNvGrpSpPr/>
          <p:nvPr/>
        </p:nvGrpSpPr>
        <p:grpSpPr>
          <a:xfrm>
            <a:off x="1094481" y="1930975"/>
            <a:ext cx="1653339" cy="1498025"/>
            <a:chOff x="6025902" y="2098870"/>
            <a:chExt cx="1653339" cy="2005239"/>
          </a:xfrm>
        </p:grpSpPr>
        <p:sp>
          <p:nvSpPr>
            <p:cNvPr id="6" name="Inhaltsplatzhalter 4">
              <a:extLst>
                <a:ext uri="{FF2B5EF4-FFF2-40B4-BE49-F238E27FC236}">
                  <a16:creationId xmlns:a16="http://schemas.microsoft.com/office/drawing/2014/main" id="{103AFCF7-1DC7-18CF-0EAC-CFDAE511A127}"/>
                </a:ext>
              </a:extLst>
            </p:cNvPr>
            <p:cNvSpPr txBox="1">
              <a:spLocks/>
            </p:cNvSpPr>
            <p:nvPr/>
          </p:nvSpPr>
          <p:spPr>
            <a:xfrm>
              <a:off x="6025902" y="2098870"/>
              <a:ext cx="1577682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2800" b="1" dirty="0">
                  <a:solidFill>
                    <a:schemeClr val="tx1"/>
                  </a:solidFill>
                  <a:latin typeface="Arial"/>
                  <a:cs typeface="Roboto"/>
                </a:rPr>
                <a:t>INVEST</a:t>
              </a:r>
              <a:endParaRPr lang="en-US" sz="1800" dirty="0">
                <a:solidFill>
                  <a:srgbClr val="999999"/>
                </a:solidFill>
                <a:latin typeface="Arial Nova Light"/>
                <a:cs typeface="Roboto"/>
              </a:endParaRPr>
            </a:p>
          </p:txBody>
        </p:sp>
        <p:sp>
          <p:nvSpPr>
            <p:cNvPr id="7" name="Inhaltsplatzhalter 4">
              <a:extLst>
                <a:ext uri="{FF2B5EF4-FFF2-40B4-BE49-F238E27FC236}">
                  <a16:creationId xmlns:a16="http://schemas.microsoft.com/office/drawing/2014/main" id="{36A3E505-7A1A-C6A5-2BDE-13451B5D7B84}"/>
                </a:ext>
              </a:extLst>
            </p:cNvPr>
            <p:cNvSpPr txBox="1">
              <a:spLocks/>
            </p:cNvSpPr>
            <p:nvPr/>
          </p:nvSpPr>
          <p:spPr>
            <a:xfrm>
              <a:off x="6374859" y="2719152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8000" b="1" dirty="0">
                  <a:solidFill>
                    <a:srgbClr val="952538"/>
                  </a:solidFill>
                  <a:latin typeface="Arial"/>
                  <a:cs typeface="Roboto"/>
                </a:rPr>
                <a:t>04</a:t>
              </a:r>
              <a:endParaRPr lang="en-US" sz="6400" dirty="0">
                <a:solidFill>
                  <a:srgbClr val="952538"/>
                </a:solidFill>
                <a:latin typeface="Arial Nova Light"/>
                <a:cs typeface="Roboto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4D8531-F59E-EED2-5D49-5FF21D6EEABE}"/>
                </a:ext>
              </a:extLst>
            </p:cNvPr>
            <p:cNvCxnSpPr>
              <a:cxnSpLocks/>
            </p:cNvCxnSpPr>
            <p:nvPr/>
          </p:nvCxnSpPr>
          <p:spPr>
            <a:xfrm>
              <a:off x="7679241" y="2150752"/>
              <a:ext cx="0" cy="1953357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B7B29B-D3E0-08FC-C43D-0D52539AA621}"/>
              </a:ext>
            </a:extLst>
          </p:cNvPr>
          <p:cNvSpPr txBox="1"/>
          <p:nvPr/>
        </p:nvSpPr>
        <p:spPr>
          <a:xfrm>
            <a:off x="695440" y="3574309"/>
            <a:ext cx="266382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 Training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Educate staff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science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 ethics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09C0B-90F2-0908-621D-A6CA8EEAE8C5}"/>
              </a:ext>
            </a:extLst>
          </p:cNvPr>
          <p:cNvSpPr txBox="1"/>
          <p:nvPr/>
        </p:nvSpPr>
        <p:spPr>
          <a:xfrm>
            <a:off x="4646776" y="3563429"/>
            <a:ext cx="266382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Fail Fast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Internal IT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Internal Customers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Constituents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9FE381-0DD2-DE42-53FB-38317C2C26EB}"/>
              </a:ext>
            </a:extLst>
          </p:cNvPr>
          <p:cNvGrpSpPr/>
          <p:nvPr/>
        </p:nvGrpSpPr>
        <p:grpSpPr>
          <a:xfrm>
            <a:off x="4884471" y="1630405"/>
            <a:ext cx="1707518" cy="1860285"/>
            <a:chOff x="7958141" y="3028136"/>
            <a:chExt cx="1707518" cy="1860285"/>
          </a:xfrm>
        </p:grpSpPr>
        <p:sp>
          <p:nvSpPr>
            <p:cNvPr id="12" name="Inhaltsplatzhalter 4">
              <a:extLst>
                <a:ext uri="{FF2B5EF4-FFF2-40B4-BE49-F238E27FC236}">
                  <a16:creationId xmlns:a16="http://schemas.microsoft.com/office/drawing/2014/main" id="{A675DC93-0E43-3059-9DA0-B0ED252146DA}"/>
                </a:ext>
              </a:extLst>
            </p:cNvPr>
            <p:cNvSpPr txBox="1">
              <a:spLocks/>
            </p:cNvSpPr>
            <p:nvPr/>
          </p:nvSpPr>
          <p:spPr>
            <a:xfrm>
              <a:off x="7958141" y="4418997"/>
              <a:ext cx="1631858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2800" b="1" dirty="0">
                  <a:solidFill>
                    <a:srgbClr val="FFFFFF">
                      <a:lumMod val="50000"/>
                    </a:srgbClr>
                  </a:solidFill>
                  <a:latin typeface="Arial"/>
                  <a:cs typeface="Roboto"/>
                </a:rPr>
                <a:t>PILOT</a:t>
              </a:r>
              <a:endParaRPr lang="en-US" sz="1800" dirty="0">
                <a:solidFill>
                  <a:srgbClr val="FFFFFF">
                    <a:lumMod val="65000"/>
                  </a:srgbClr>
                </a:solidFill>
                <a:latin typeface="Arial Nova Light"/>
                <a:cs typeface="Roboto"/>
              </a:endParaRPr>
            </a:p>
          </p:txBody>
        </p:sp>
        <p:sp>
          <p:nvSpPr>
            <p:cNvPr id="13" name="Inhaltsplatzhalter 4">
              <a:extLst>
                <a:ext uri="{FF2B5EF4-FFF2-40B4-BE49-F238E27FC236}">
                  <a16:creationId xmlns:a16="http://schemas.microsoft.com/office/drawing/2014/main" id="{E61ECC69-5028-5C5A-6390-1465A3329F7B}"/>
                </a:ext>
              </a:extLst>
            </p:cNvPr>
            <p:cNvSpPr txBox="1">
              <a:spLocks/>
            </p:cNvSpPr>
            <p:nvPr/>
          </p:nvSpPr>
          <p:spPr>
            <a:xfrm>
              <a:off x="8357142" y="3028136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8000" b="1" dirty="0">
                  <a:solidFill>
                    <a:srgbClr val="253895"/>
                  </a:solidFill>
                  <a:latin typeface="Arial"/>
                  <a:cs typeface="Roboto"/>
                </a:rPr>
                <a:t>05</a:t>
              </a:r>
              <a:endParaRPr lang="en-US" sz="6400" dirty="0">
                <a:solidFill>
                  <a:srgbClr val="253895"/>
                </a:solidFill>
                <a:latin typeface="Arial Nova Light"/>
                <a:cs typeface="Roboto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34FA4C7-5C6B-1D22-C794-4BA4E4B65987}"/>
                </a:ext>
              </a:extLst>
            </p:cNvPr>
            <p:cNvCxnSpPr>
              <a:cxnSpLocks/>
            </p:cNvCxnSpPr>
            <p:nvPr/>
          </p:nvCxnSpPr>
          <p:spPr>
            <a:xfrm>
              <a:off x="9665659" y="3345811"/>
              <a:ext cx="0" cy="154261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74080B0-BDD2-9BB1-0E0B-4B7980913C46}"/>
              </a:ext>
            </a:extLst>
          </p:cNvPr>
          <p:cNvSpPr txBox="1"/>
          <p:nvPr/>
        </p:nvSpPr>
        <p:spPr>
          <a:xfrm>
            <a:off x="8427844" y="3447569"/>
            <a:ext cx="26638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Maintain Trust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Policies &amp; frameworks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privacy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Algorithmic transparency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AD4811-C5CC-A695-5A80-2D0B37DB420E}"/>
              </a:ext>
            </a:extLst>
          </p:cNvPr>
          <p:cNvGrpSpPr/>
          <p:nvPr/>
        </p:nvGrpSpPr>
        <p:grpSpPr>
          <a:xfrm>
            <a:off x="8427844" y="1923346"/>
            <a:ext cx="2215466" cy="1640083"/>
            <a:chOff x="9436610" y="2098870"/>
            <a:chExt cx="2215466" cy="1640083"/>
          </a:xfrm>
        </p:grpSpPr>
        <p:sp>
          <p:nvSpPr>
            <p:cNvPr id="17" name="Inhaltsplatzhalter 4">
              <a:extLst>
                <a:ext uri="{FF2B5EF4-FFF2-40B4-BE49-F238E27FC236}">
                  <a16:creationId xmlns:a16="http://schemas.microsoft.com/office/drawing/2014/main" id="{95735CE2-A103-AD13-4F66-BB064CEBE209}"/>
                </a:ext>
              </a:extLst>
            </p:cNvPr>
            <p:cNvSpPr txBox="1">
              <a:spLocks/>
            </p:cNvSpPr>
            <p:nvPr/>
          </p:nvSpPr>
          <p:spPr>
            <a:xfrm>
              <a:off x="9436610" y="2098870"/>
              <a:ext cx="2139808" cy="46942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2800" b="1" dirty="0">
                  <a:solidFill>
                    <a:srgbClr val="FFFFFF">
                      <a:lumMod val="50000"/>
                    </a:srgbClr>
                  </a:solidFill>
                  <a:latin typeface="Arial"/>
                  <a:cs typeface="Roboto"/>
                </a:rPr>
                <a:t>GOVERN</a:t>
              </a:r>
              <a:endParaRPr lang="en-US" sz="1800" dirty="0">
                <a:solidFill>
                  <a:srgbClr val="FFFFFF">
                    <a:lumMod val="65000"/>
                  </a:srgbClr>
                </a:solidFill>
                <a:latin typeface="Arial Nova Light"/>
                <a:cs typeface="Roboto"/>
              </a:endParaRPr>
            </a:p>
          </p:txBody>
        </p:sp>
        <p:sp>
          <p:nvSpPr>
            <p:cNvPr id="18" name="Inhaltsplatzhalter 4">
              <a:extLst>
                <a:ext uri="{FF2B5EF4-FFF2-40B4-BE49-F238E27FC236}">
                  <a16:creationId xmlns:a16="http://schemas.microsoft.com/office/drawing/2014/main" id="{E81F2326-D2B7-0B90-A3B2-47500DE225F2}"/>
                </a:ext>
              </a:extLst>
            </p:cNvPr>
            <p:cNvSpPr txBox="1">
              <a:spLocks/>
            </p:cNvSpPr>
            <p:nvPr/>
          </p:nvSpPr>
          <p:spPr>
            <a:xfrm>
              <a:off x="10337259" y="2397817"/>
              <a:ext cx="1298911" cy="134113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8806">
                <a:lnSpc>
                  <a:spcPct val="120000"/>
                </a:lnSpc>
                <a:spcAft>
                  <a:spcPts val="1333"/>
                </a:spcAft>
                <a:buNone/>
              </a:pPr>
              <a:r>
                <a:rPr lang="en-US" sz="8000" b="1" dirty="0">
                  <a:solidFill>
                    <a:srgbClr val="259582"/>
                  </a:solidFill>
                  <a:latin typeface="Arial"/>
                  <a:cs typeface="Roboto"/>
                </a:rPr>
                <a:t>06</a:t>
              </a:r>
              <a:endParaRPr lang="en-US" sz="6400" dirty="0">
                <a:solidFill>
                  <a:srgbClr val="259582"/>
                </a:solidFill>
                <a:latin typeface="Arial Nova Light"/>
                <a:cs typeface="Roboto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37F656-C386-1E7B-3E73-A7409910B701}"/>
                </a:ext>
              </a:extLst>
            </p:cNvPr>
            <p:cNvCxnSpPr>
              <a:cxnSpLocks/>
            </p:cNvCxnSpPr>
            <p:nvPr/>
          </p:nvCxnSpPr>
          <p:spPr>
            <a:xfrm>
              <a:off x="11652076" y="2150752"/>
              <a:ext cx="0" cy="142103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31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913"/>
            <a:ext cx="12192000" cy="607487"/>
          </a:xfrm>
        </p:spPr>
        <p:txBody>
          <a:bodyPr/>
          <a:lstStyle/>
          <a:p>
            <a:pPr algn="ctr"/>
            <a:r>
              <a:rPr lang="en-US" sz="3200" b="1" dirty="0"/>
              <a:t>Prepare Your People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3F545-281E-4F9B-34BF-D44CC2DB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9" y="182840"/>
            <a:ext cx="1298561" cy="914479"/>
          </a:xfrm>
          <a:prstGeom prst="rect">
            <a:avLst/>
          </a:prstGeom>
        </p:spPr>
      </p:pic>
      <p:pic>
        <p:nvPicPr>
          <p:cNvPr id="3" name="Picture Placeholder 13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76A59854-B6A1-08A3-D9D9-4CD07BF7D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3525"/>
          <a:stretch/>
        </p:blipFill>
        <p:spPr>
          <a:xfrm>
            <a:off x="4586217" y="1247009"/>
            <a:ext cx="3001384" cy="3004813"/>
          </a:xfrm>
          <a:prstGeom prst="ellipse">
            <a:avLst/>
          </a:prstGeom>
        </p:spPr>
      </p:pic>
      <p:pic>
        <p:nvPicPr>
          <p:cNvPr id="20" name="Picture Placeholder 11" descr="A close-up of a network&#10;&#10;Description automatically generated">
            <a:extLst>
              <a:ext uri="{FF2B5EF4-FFF2-40B4-BE49-F238E27FC236}">
                <a16:creationId xmlns:a16="http://schemas.microsoft.com/office/drawing/2014/main" id="{01A41015-B3A8-3A22-865E-C750FEE4184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10595"/>
          <a:stretch>
            <a:fillRect/>
          </a:stretch>
        </p:blipFill>
        <p:spPr>
          <a:xfrm>
            <a:off x="785308" y="1247009"/>
            <a:ext cx="3001384" cy="3004813"/>
          </a:xfrm>
          <a:prstGeom prst="ellipse">
            <a:avLst/>
          </a:prstGeom>
        </p:spPr>
      </p:pic>
      <p:pic>
        <p:nvPicPr>
          <p:cNvPr id="21" name="Picture Placeholder 15" descr="A graph on a computer screen&#10;&#10;Description automatically generated">
            <a:extLst>
              <a:ext uri="{FF2B5EF4-FFF2-40B4-BE49-F238E27FC236}">
                <a16:creationId xmlns:a16="http://schemas.microsoft.com/office/drawing/2014/main" id="{94876E8F-1FA9-FA63-0163-679F030FCC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>
          <a:xfrm>
            <a:off x="8387125" y="1247009"/>
            <a:ext cx="3001384" cy="3004813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FA2203-9EB5-DB25-C4AB-7751675FFE3C}"/>
              </a:ext>
            </a:extLst>
          </p:cNvPr>
          <p:cNvSpPr txBox="1"/>
          <p:nvPr/>
        </p:nvSpPr>
        <p:spPr>
          <a:xfrm>
            <a:off x="508001" y="4299484"/>
            <a:ext cx="350678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Upscale Culture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Foster creativity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Collaboration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Innovation labs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A21124-7F39-43E9-330F-D63EB26D46D9}"/>
              </a:ext>
            </a:extLst>
          </p:cNvPr>
          <p:cNvSpPr txBox="1"/>
          <p:nvPr/>
        </p:nvSpPr>
        <p:spPr>
          <a:xfrm>
            <a:off x="4216892" y="4298521"/>
            <a:ext cx="36309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Upskill/Reskill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analytics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Machine learning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Equip employees to succeed</a:t>
            </a:r>
          </a:p>
          <a:p>
            <a:pPr algn="ctr">
              <a:spcBef>
                <a:spcPts val="600"/>
              </a:spcBef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2EAB1A-92E2-D5B9-811F-61B1EFBB3BA3}"/>
              </a:ext>
            </a:extLst>
          </p:cNvPr>
          <p:cNvSpPr txBox="1"/>
          <p:nvPr/>
        </p:nvSpPr>
        <p:spPr>
          <a:xfrm>
            <a:off x="8397345" y="4298521"/>
            <a:ext cx="298094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Resistance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Open workshops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Responsible practices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Bias mitigation &amp; privacy</a:t>
            </a:r>
          </a:p>
        </p:txBody>
      </p:sp>
    </p:spTree>
    <p:extLst>
      <p:ext uri="{BB962C8B-B14F-4D97-AF65-F5344CB8AC3E}">
        <p14:creationId xmlns:p14="http://schemas.microsoft.com/office/powerpoint/2010/main" val="8697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of a county&#10;&#10;Description automatically generated">
            <a:extLst>
              <a:ext uri="{FF2B5EF4-FFF2-40B4-BE49-F238E27FC236}">
                <a16:creationId xmlns:a16="http://schemas.microsoft.com/office/drawing/2014/main" id="{9E345CE5-8A98-A83F-FE51-C9ABBC566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2" y="2214111"/>
            <a:ext cx="3450276" cy="2429777"/>
          </a:xfrm>
          <a:prstGeom prst="rect">
            <a:avLst/>
          </a:prstGeom>
        </p:spPr>
      </p:pic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89B435B9-0A9B-E836-75AD-3E916A201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4280036" y="1700784"/>
            <a:ext cx="3631928" cy="3631928"/>
          </a:xfrm>
          <a:custGeom>
            <a:avLst/>
            <a:gdLst>
              <a:gd name="connsiteX0" fmla="*/ 1263650 w 2527300"/>
              <a:gd name="connsiteY0" fmla="*/ 0 h 2527300"/>
              <a:gd name="connsiteX1" fmla="*/ 2527300 w 2527300"/>
              <a:gd name="connsiteY1" fmla="*/ 1263650 h 2527300"/>
              <a:gd name="connsiteX2" fmla="*/ 1263650 w 2527300"/>
              <a:gd name="connsiteY2" fmla="*/ 2527300 h 2527300"/>
              <a:gd name="connsiteX3" fmla="*/ 0 w 2527300"/>
              <a:gd name="connsiteY3" fmla="*/ 1263650 h 2527300"/>
              <a:gd name="connsiteX4" fmla="*/ 1263650 w 2527300"/>
              <a:gd name="connsiteY4" fmla="*/ 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300" h="2527300">
                <a:moveTo>
                  <a:pt x="1263650" y="0"/>
                </a:moveTo>
                <a:cubicBezTo>
                  <a:pt x="1961545" y="0"/>
                  <a:pt x="2527300" y="565755"/>
                  <a:pt x="2527300" y="1263650"/>
                </a:cubicBezTo>
                <a:cubicBezTo>
                  <a:pt x="2527300" y="1961545"/>
                  <a:pt x="1961545" y="2527300"/>
                  <a:pt x="1263650" y="2527300"/>
                </a:cubicBezTo>
                <a:cubicBezTo>
                  <a:pt x="565755" y="2527300"/>
                  <a:pt x="0" y="1961545"/>
                  <a:pt x="0" y="1263650"/>
                </a:cubicBezTo>
                <a:cubicBezTo>
                  <a:pt x="0" y="565755"/>
                  <a:pt x="565755" y="0"/>
                  <a:pt x="1263650" y="0"/>
                </a:cubicBezTo>
                <a:close/>
              </a:path>
            </a:pathLst>
          </a:cu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7D4B92-1E7B-C239-0FE3-C219602260EC}"/>
              </a:ext>
            </a:extLst>
          </p:cNvPr>
          <p:cNvSpPr txBox="1">
            <a:spLocks/>
          </p:cNvSpPr>
          <p:nvPr/>
        </p:nvSpPr>
        <p:spPr>
          <a:xfrm>
            <a:off x="8177952" y="2849236"/>
            <a:ext cx="3591550" cy="133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chemeClr val="bg1"/>
                </a:solidFill>
                <a:latin typeface="+mj-lt"/>
              </a:rPr>
              <a:t>Noel Bernal</a:t>
            </a:r>
            <a:br>
              <a:rPr lang="en-US" sz="2400" b="1" dirty="0">
                <a:solidFill>
                  <a:schemeClr val="bg1"/>
                </a:solidFill>
                <a:latin typeface="+mj-lt"/>
              </a:rPr>
            </a:b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County Manager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5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913"/>
            <a:ext cx="12192000" cy="607487"/>
          </a:xfrm>
        </p:spPr>
        <p:txBody>
          <a:bodyPr/>
          <a:lstStyle/>
          <a:p>
            <a:pPr algn="ctr"/>
            <a:r>
              <a:rPr lang="en-US" sz="3200" b="1" dirty="0"/>
              <a:t>Prepare Your Processes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3F545-281E-4F9B-34BF-D44CC2DB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9" y="182840"/>
            <a:ext cx="1298561" cy="914479"/>
          </a:xfrm>
          <a:prstGeom prst="rect">
            <a:avLst/>
          </a:prstGeom>
        </p:spPr>
      </p:pic>
      <p:pic>
        <p:nvPicPr>
          <p:cNvPr id="5" name="Picture Placeholder 13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6E4FBF33-00E5-48AC-C824-698FF3A5E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3525"/>
          <a:stretch/>
        </p:blipFill>
        <p:spPr>
          <a:xfrm>
            <a:off x="4586217" y="1256071"/>
            <a:ext cx="3001384" cy="3004813"/>
          </a:xfrm>
          <a:prstGeom prst="ellipse">
            <a:avLst/>
          </a:prstGeom>
        </p:spPr>
      </p:pic>
      <p:pic>
        <p:nvPicPr>
          <p:cNvPr id="6" name="Picture Placeholder 11" descr="A close-up of a network&#10;&#10;Description automatically generated">
            <a:extLst>
              <a:ext uri="{FF2B5EF4-FFF2-40B4-BE49-F238E27FC236}">
                <a16:creationId xmlns:a16="http://schemas.microsoft.com/office/drawing/2014/main" id="{004464B7-3BF5-88DA-F70C-177F63F3D7F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10595"/>
          <a:stretch>
            <a:fillRect/>
          </a:stretch>
        </p:blipFill>
        <p:spPr>
          <a:xfrm>
            <a:off x="785308" y="1256071"/>
            <a:ext cx="3001384" cy="3004813"/>
          </a:xfrm>
          <a:prstGeom prst="ellipse">
            <a:avLst/>
          </a:prstGeom>
        </p:spPr>
      </p:pic>
      <p:pic>
        <p:nvPicPr>
          <p:cNvPr id="7" name="Picture Placeholder 15" descr="A graph on a computer screen&#10;&#10;Description automatically generated">
            <a:extLst>
              <a:ext uri="{FF2B5EF4-FFF2-40B4-BE49-F238E27FC236}">
                <a16:creationId xmlns:a16="http://schemas.microsoft.com/office/drawing/2014/main" id="{3A7024DE-D435-CD62-1DEE-1D8E9D43981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>
          <a:xfrm>
            <a:off x="8387125" y="1256071"/>
            <a:ext cx="3001384" cy="3004813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30277-C9FB-4291-B7E2-DC54EC40899E}"/>
              </a:ext>
            </a:extLst>
          </p:cNvPr>
          <p:cNvSpPr txBox="1"/>
          <p:nvPr/>
        </p:nvSpPr>
        <p:spPr>
          <a:xfrm>
            <a:off x="508001" y="4308546"/>
            <a:ext cx="350678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Process Audit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Repetitive/Time consuming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Prioritize processes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 with highest impact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5E4B2-2B75-9C9E-38EC-901E975134CC}"/>
              </a:ext>
            </a:extLst>
          </p:cNvPr>
          <p:cNvSpPr txBox="1"/>
          <p:nvPr/>
        </p:nvSpPr>
        <p:spPr>
          <a:xfrm>
            <a:off x="4438835" y="4307583"/>
            <a:ext cx="32847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Redesign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Map workflow with AI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Ensure AI is the right tool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Validate integration</a:t>
            </a:r>
          </a:p>
          <a:p>
            <a:pPr algn="ctr">
              <a:spcBef>
                <a:spcPts val="600"/>
              </a:spcBef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4FEC7C-488D-89C5-966C-504FACE1A469}"/>
              </a:ext>
            </a:extLst>
          </p:cNvPr>
          <p:cNvSpPr txBox="1"/>
          <p:nvPr/>
        </p:nvSpPr>
        <p:spPr>
          <a:xfrm>
            <a:off x="8247355" y="4307583"/>
            <a:ext cx="328473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Measure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KPI’s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Transparency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Continuous improvement</a:t>
            </a:r>
          </a:p>
        </p:txBody>
      </p:sp>
    </p:spTree>
    <p:extLst>
      <p:ext uri="{BB962C8B-B14F-4D97-AF65-F5344CB8AC3E}">
        <p14:creationId xmlns:p14="http://schemas.microsoft.com/office/powerpoint/2010/main" val="36966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913"/>
            <a:ext cx="12192000" cy="607487"/>
          </a:xfrm>
        </p:spPr>
        <p:txBody>
          <a:bodyPr/>
          <a:lstStyle/>
          <a:p>
            <a:pPr algn="ctr"/>
            <a:r>
              <a:rPr lang="en-US" sz="3200" b="1" dirty="0"/>
              <a:t>Prepare Your Technology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3F545-281E-4F9B-34BF-D44CC2DB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9" y="182840"/>
            <a:ext cx="1298561" cy="914479"/>
          </a:xfrm>
          <a:prstGeom prst="rect">
            <a:avLst/>
          </a:prstGeom>
        </p:spPr>
      </p:pic>
      <p:pic>
        <p:nvPicPr>
          <p:cNvPr id="3" name="Picture Placeholder 13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B267B574-DC8F-5124-FAFD-B14E6BB8F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3525"/>
          <a:stretch/>
        </p:blipFill>
        <p:spPr>
          <a:xfrm>
            <a:off x="4586217" y="1256071"/>
            <a:ext cx="3001384" cy="3004813"/>
          </a:xfrm>
          <a:prstGeom prst="ellipse">
            <a:avLst/>
          </a:prstGeom>
        </p:spPr>
      </p:pic>
      <p:pic>
        <p:nvPicPr>
          <p:cNvPr id="11" name="Picture Placeholder 11" descr="A close-up of a network&#10;&#10;Description automatically generated">
            <a:extLst>
              <a:ext uri="{FF2B5EF4-FFF2-40B4-BE49-F238E27FC236}">
                <a16:creationId xmlns:a16="http://schemas.microsoft.com/office/drawing/2014/main" id="{712C5439-0D19-DFEA-396B-D71ECEBED59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10595"/>
          <a:stretch>
            <a:fillRect/>
          </a:stretch>
        </p:blipFill>
        <p:spPr>
          <a:xfrm>
            <a:off x="785308" y="1256071"/>
            <a:ext cx="3001384" cy="3004813"/>
          </a:xfrm>
          <a:prstGeom prst="ellipse">
            <a:avLst/>
          </a:prstGeom>
        </p:spPr>
      </p:pic>
      <p:pic>
        <p:nvPicPr>
          <p:cNvPr id="12" name="Picture Placeholder 15" descr="A graph on a computer screen&#10;&#10;Description automatically generated">
            <a:extLst>
              <a:ext uri="{FF2B5EF4-FFF2-40B4-BE49-F238E27FC236}">
                <a16:creationId xmlns:a16="http://schemas.microsoft.com/office/drawing/2014/main" id="{B3047302-AC72-4378-0F1E-3C4C8106E7B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>
          <a:xfrm>
            <a:off x="8387125" y="1256071"/>
            <a:ext cx="3001384" cy="3004813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95BA59-E6CD-1A72-3876-946F6BB62FE0}"/>
              </a:ext>
            </a:extLst>
          </p:cNvPr>
          <p:cNvSpPr txBox="1"/>
          <p:nvPr/>
        </p:nvSpPr>
        <p:spPr>
          <a:xfrm>
            <a:off x="508001" y="4308546"/>
            <a:ext cx="350678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Management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Policies &amp; guidelines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collection &amp; storage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quality &amp;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724A1-3B2A-6390-5557-5836B8AD3FB6}"/>
              </a:ext>
            </a:extLst>
          </p:cNvPr>
          <p:cNvSpPr txBox="1"/>
          <p:nvPr/>
        </p:nvSpPr>
        <p:spPr>
          <a:xfrm>
            <a:off x="4606657" y="4307583"/>
            <a:ext cx="29809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Scalable Resources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Cloud platforms (pr/pu)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Staffing is a resource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Resiliency</a:t>
            </a:r>
          </a:p>
          <a:p>
            <a:pPr algn="ctr">
              <a:spcBef>
                <a:spcPts val="600"/>
              </a:spcBef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E9DB6E-8D8C-0A43-7359-596A7F0A5A8E}"/>
              </a:ext>
            </a:extLst>
          </p:cNvPr>
          <p:cNvSpPr txBox="1"/>
          <p:nvPr/>
        </p:nvSpPr>
        <p:spPr>
          <a:xfrm>
            <a:off x="8397345" y="4307583"/>
            <a:ext cx="298094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Appropriate Tools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Get help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SaaS options vs. build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Focus on outcomes</a:t>
            </a:r>
          </a:p>
        </p:txBody>
      </p:sp>
    </p:spTree>
    <p:extLst>
      <p:ext uri="{BB962C8B-B14F-4D97-AF65-F5344CB8AC3E}">
        <p14:creationId xmlns:p14="http://schemas.microsoft.com/office/powerpoint/2010/main" val="421282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64E8DE-9F1E-9C49-BDCE-503912F60C19}"/>
              </a:ext>
            </a:extLst>
          </p:cNvPr>
          <p:cNvSpPr/>
          <p:nvPr/>
        </p:nvSpPr>
        <p:spPr>
          <a:xfrm>
            <a:off x="0" y="2618509"/>
            <a:ext cx="4954056" cy="1537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79A96-BE9B-89D9-D003-B0BC3C96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89" t="19351" r="13371" b="57345"/>
          <a:stretch/>
        </p:blipFill>
        <p:spPr>
          <a:xfrm>
            <a:off x="6564480" y="2485331"/>
            <a:ext cx="5810041" cy="18873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D50AF6-B1DD-E799-661C-B54744AB31CE}"/>
              </a:ext>
            </a:extLst>
          </p:cNvPr>
          <p:cNvGrpSpPr/>
          <p:nvPr/>
        </p:nvGrpSpPr>
        <p:grpSpPr>
          <a:xfrm>
            <a:off x="622363" y="2825115"/>
            <a:ext cx="4331693" cy="1207768"/>
            <a:chOff x="1336738" y="4301728"/>
            <a:chExt cx="4331693" cy="12077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772A9-7D06-9FBB-3D16-3C800FD14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6738" y="4301728"/>
              <a:ext cx="3451743" cy="862937"/>
            </a:xfrm>
            <a:prstGeom prst="rect">
              <a:avLst/>
            </a:prstGeom>
            <a:effectLst/>
          </p:spPr>
        </p:pic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21FAC153-1316-3885-CA35-D591E846407E}"/>
                </a:ext>
              </a:extLst>
            </p:cNvPr>
            <p:cNvSpPr txBox="1">
              <a:spLocks/>
            </p:cNvSpPr>
            <p:nvPr/>
          </p:nvSpPr>
          <p:spPr>
            <a:xfrm>
              <a:off x="2076881" y="5083708"/>
              <a:ext cx="3591550" cy="425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5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br>
                <a:rPr lang="en-US" sz="600" b="1" dirty="0">
                  <a:solidFill>
                    <a:srgbClr val="005330"/>
                  </a:solidFill>
                </a:rPr>
              </a:br>
              <a:r>
                <a:rPr lang="en-US" sz="1600" dirty="0">
                  <a:solidFill>
                    <a:srgbClr val="005330"/>
                  </a:solidFill>
                  <a:latin typeface="Biome Light" panose="020B0502040204020203" pitchFamily="34" charset="0"/>
                  <a:cs typeface="Biome Light" panose="020B0502040204020203" pitchFamily="34" charset="0"/>
                </a:rPr>
                <a:t>[DIGITAL] SERVICES GROUP</a:t>
              </a:r>
            </a:p>
            <a:p>
              <a:pPr marL="0" indent="0" defTabSz="914400">
                <a:buFont typeface="Arial" panose="020B0604020202020204" pitchFamily="34" charset="0"/>
                <a:buNone/>
              </a:pPr>
              <a:endParaRPr lang="en-US" sz="1600" b="1" dirty="0">
                <a:solidFill>
                  <a:srgbClr val="0053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726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 and small arrows">
            <a:extLst>
              <a:ext uri="{FF2B5EF4-FFF2-40B4-BE49-F238E27FC236}">
                <a16:creationId xmlns:a16="http://schemas.microsoft.com/office/drawing/2014/main" id="{75B9F4F7-570C-0BF2-DD54-1A633CFC01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A2886-FB55-07CB-31C5-D15D2E5AC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89" t="19351" r="13371" b="57345"/>
          <a:stretch/>
        </p:blipFill>
        <p:spPr>
          <a:xfrm>
            <a:off x="6564480" y="2485331"/>
            <a:ext cx="5810041" cy="18873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74F21F-8853-8519-A177-296715872F2E}"/>
              </a:ext>
            </a:extLst>
          </p:cNvPr>
          <p:cNvSpPr/>
          <p:nvPr/>
        </p:nvSpPr>
        <p:spPr>
          <a:xfrm>
            <a:off x="5719861" y="983395"/>
            <a:ext cx="5927392" cy="4891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rial Nova Light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1CB36-BD13-2DC2-3F72-C416FEAE68BC}"/>
              </a:ext>
            </a:extLst>
          </p:cNvPr>
          <p:cNvSpPr txBox="1"/>
          <p:nvPr/>
        </p:nvSpPr>
        <p:spPr>
          <a:xfrm>
            <a:off x="6161393" y="2542578"/>
            <a:ext cx="5044332" cy="224676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377"/>
            <a:r>
              <a:rPr lang="en-US" sz="6600" b="1" dirty="0">
                <a:solidFill>
                  <a:srgbClr val="666666">
                    <a:lumMod val="75000"/>
                    <a:lumOff val="2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Use Cases</a:t>
            </a:r>
            <a:br>
              <a:rPr lang="en-US" sz="5400" b="1" dirty="0">
                <a:solidFill>
                  <a:srgbClr val="666666">
                    <a:lumMod val="75000"/>
                    <a:lumOff val="25000"/>
                  </a:srgbClr>
                </a:solidFill>
                <a:latin typeface="Arial Nova Light"/>
                <a:cs typeface="Roboto"/>
              </a:rPr>
            </a:br>
            <a:r>
              <a:rPr lang="en-US" sz="4000" dirty="0">
                <a:solidFill>
                  <a:srgbClr val="2570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 Small</a:t>
            </a:r>
            <a:br>
              <a:rPr lang="en-US" sz="4000" dirty="0">
                <a:solidFill>
                  <a:srgbClr val="2570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4000" dirty="0">
                <a:solidFill>
                  <a:srgbClr val="2570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Fail Fast</a:t>
            </a:r>
            <a:endParaRPr lang="en-US" sz="5400" dirty="0">
              <a:solidFill>
                <a:srgbClr val="25709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82248B01-3990-BE78-3209-7DE8F8387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73957" y="1371725"/>
            <a:ext cx="1219200" cy="1219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FB6CD4-5482-C7F7-F409-E4A9DAE88089}"/>
              </a:ext>
            </a:extLst>
          </p:cNvPr>
          <p:cNvGrpSpPr/>
          <p:nvPr/>
        </p:nvGrpSpPr>
        <p:grpSpPr>
          <a:xfrm>
            <a:off x="622363" y="2825115"/>
            <a:ext cx="4331693" cy="1207768"/>
            <a:chOff x="1336738" y="4301728"/>
            <a:chExt cx="4331693" cy="12077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76E321-2F87-B578-BCDB-35CDC1E32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6738" y="4301728"/>
              <a:ext cx="3451743" cy="862937"/>
            </a:xfrm>
            <a:prstGeom prst="rect">
              <a:avLst/>
            </a:prstGeom>
            <a:effectLst/>
          </p:spPr>
        </p:pic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24CE784C-AC7B-6200-60B7-54482AC80CDE}"/>
                </a:ext>
              </a:extLst>
            </p:cNvPr>
            <p:cNvSpPr txBox="1">
              <a:spLocks/>
            </p:cNvSpPr>
            <p:nvPr/>
          </p:nvSpPr>
          <p:spPr>
            <a:xfrm>
              <a:off x="2076881" y="5083708"/>
              <a:ext cx="3591550" cy="425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5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br>
                <a:rPr lang="en-US" sz="600" b="1" dirty="0">
                  <a:solidFill>
                    <a:srgbClr val="005330"/>
                  </a:solidFill>
                </a:rPr>
              </a:br>
              <a:r>
                <a:rPr lang="en-US" sz="1600" dirty="0">
                  <a:solidFill>
                    <a:srgbClr val="005330"/>
                  </a:solidFill>
                  <a:latin typeface="Biome Light" panose="020B0502040204020203" pitchFamily="34" charset="0"/>
                  <a:cs typeface="Biome Light" panose="020B0502040204020203" pitchFamily="34" charset="0"/>
                </a:rPr>
                <a:t>[DIGITAL] SERVICES GROUP</a:t>
              </a:r>
            </a:p>
            <a:p>
              <a:pPr marL="0" indent="0" defTabSz="914400">
                <a:buFont typeface="Arial" panose="020B0604020202020204" pitchFamily="34" charset="0"/>
                <a:buNone/>
              </a:pPr>
              <a:endParaRPr lang="en-US" sz="1600" b="1" dirty="0">
                <a:solidFill>
                  <a:srgbClr val="0053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1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20000" decel="6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FBFCB34-6A98-399F-FA46-FFADB7AF4050}"/>
              </a:ext>
            </a:extLst>
          </p:cNvPr>
          <p:cNvGrpSpPr/>
          <p:nvPr/>
        </p:nvGrpSpPr>
        <p:grpSpPr>
          <a:xfrm>
            <a:off x="3286528" y="2985917"/>
            <a:ext cx="6627295" cy="1635167"/>
            <a:chOff x="3286528" y="2985917"/>
            <a:chExt cx="6627295" cy="1635167"/>
          </a:xfrm>
        </p:grpSpPr>
        <p:pic>
          <p:nvPicPr>
            <p:cNvPr id="11" name="Picture 4" descr="Internet connectivity problem chat with AI">
              <a:extLst>
                <a:ext uri="{FF2B5EF4-FFF2-40B4-BE49-F238E27FC236}">
                  <a16:creationId xmlns:a16="http://schemas.microsoft.com/office/drawing/2014/main" id="{D8EFB176-3593-49D9-72CC-B228FAF6D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528" y="2985917"/>
              <a:ext cx="3167421" cy="1635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C805FB-117B-F214-C0F7-C2AEAE266196}"/>
                </a:ext>
              </a:extLst>
            </p:cNvPr>
            <p:cNvSpPr txBox="1"/>
            <p:nvPr/>
          </p:nvSpPr>
          <p:spPr>
            <a:xfrm>
              <a:off x="6517758" y="3174043"/>
              <a:ext cx="3396065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Troubleshooting Assistance</a:t>
              </a:r>
            </a:p>
            <a:p>
              <a:r>
                <a:rPr lang="en-US" sz="1600" b="1" dirty="0">
                  <a:solidFill>
                    <a:schemeClr val="accent1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Recommended Actions</a:t>
              </a:r>
            </a:p>
            <a:p>
              <a:r>
                <a:rPr lang="en-US" sz="1600" b="1" dirty="0">
                  <a:solidFill>
                    <a:schemeClr val="accent1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Resolve Issues BEFORE ticket</a:t>
              </a:r>
            </a:p>
          </p:txBody>
        </p:sp>
      </p:grpSp>
      <p:pic>
        <p:nvPicPr>
          <p:cNvPr id="13" name="Picture Placeholder 28">
            <a:extLst>
              <a:ext uri="{FF2B5EF4-FFF2-40B4-BE49-F238E27FC236}">
                <a16:creationId xmlns:a16="http://schemas.microsoft.com/office/drawing/2014/main" id="{05FC5CE3-07FC-5ACF-F5FE-354B437995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88" r="3"/>
          <a:stretch/>
        </p:blipFill>
        <p:spPr>
          <a:xfrm>
            <a:off x="0" y="1055276"/>
            <a:ext cx="3208338" cy="51877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0177B02-56E0-DA24-D7AE-4A56249DE601}"/>
              </a:ext>
            </a:extLst>
          </p:cNvPr>
          <p:cNvGrpSpPr/>
          <p:nvPr/>
        </p:nvGrpSpPr>
        <p:grpSpPr>
          <a:xfrm>
            <a:off x="50403" y="6291173"/>
            <a:ext cx="1452054" cy="499477"/>
            <a:chOff x="50403" y="6291173"/>
            <a:chExt cx="1452054" cy="499477"/>
          </a:xfrm>
        </p:grpSpPr>
        <p:pic>
          <p:nvPicPr>
            <p:cNvPr id="16" name="Picture 15" descr="ICMA Local Government Reimagined Conferences Logo">
              <a:extLst>
                <a:ext uri="{FF2B5EF4-FFF2-40B4-BE49-F238E27FC236}">
                  <a16:creationId xmlns:a16="http://schemas.microsoft.com/office/drawing/2014/main" id="{2B1E8BAD-8A4B-2BB0-3D15-BD66E3B78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26"/>
            <a:stretch/>
          </p:blipFill>
          <p:spPr bwMode="auto">
            <a:xfrm>
              <a:off x="50403" y="6573460"/>
              <a:ext cx="1452054" cy="217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676170-3229-6CF3-C2E9-FB185FDDE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03" y="6291173"/>
              <a:ext cx="726027" cy="234144"/>
            </a:xfrm>
            <a:prstGeom prst="rect">
              <a:avLst/>
            </a:prstGeom>
          </p:spPr>
        </p:pic>
      </p:grpSp>
      <p:pic>
        <p:nvPicPr>
          <p:cNvPr id="18" name="Picture 17" descr="A logo of a county&#10;&#10;Description automatically generated">
            <a:extLst>
              <a:ext uri="{FF2B5EF4-FFF2-40B4-BE49-F238E27FC236}">
                <a16:creationId xmlns:a16="http://schemas.microsoft.com/office/drawing/2014/main" id="{F588B2D5-54F2-2B83-4876-557C4E0125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" y="67350"/>
            <a:ext cx="1298445" cy="914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7FD50F5-18BF-01C2-EAA6-9F3E19F4195D}"/>
              </a:ext>
            </a:extLst>
          </p:cNvPr>
          <p:cNvGrpSpPr/>
          <p:nvPr/>
        </p:nvGrpSpPr>
        <p:grpSpPr>
          <a:xfrm>
            <a:off x="7456043" y="3601222"/>
            <a:ext cx="4735957" cy="2329543"/>
            <a:chOff x="7456043" y="3601222"/>
            <a:chExt cx="4735957" cy="23295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190E7A6-73C8-B003-10D6-1C57BDD27106}"/>
                </a:ext>
              </a:extLst>
            </p:cNvPr>
            <p:cNvGrpSpPr/>
            <p:nvPr/>
          </p:nvGrpSpPr>
          <p:grpSpPr>
            <a:xfrm>
              <a:off x="7456043" y="3601222"/>
              <a:ext cx="4735957" cy="2329543"/>
              <a:chOff x="7456043" y="3601222"/>
              <a:chExt cx="4735957" cy="232954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5FCEE1C-49E1-9F02-E4DA-6C6685001813}"/>
                  </a:ext>
                </a:extLst>
              </p:cNvPr>
              <p:cNvGrpSpPr/>
              <p:nvPr/>
            </p:nvGrpSpPr>
            <p:grpSpPr>
              <a:xfrm>
                <a:off x="7456043" y="3601222"/>
                <a:ext cx="4735957" cy="2329543"/>
                <a:chOff x="7456043" y="3601222"/>
                <a:chExt cx="4735957" cy="2329543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43144814-14B3-5CFA-4B7A-AA144C893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8011" y="3601222"/>
                  <a:ext cx="2453989" cy="2329543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FA05EA4-6CEE-22F5-A4D6-3927F78B0EBD}"/>
                    </a:ext>
                  </a:extLst>
                </p:cNvPr>
                <p:cNvSpPr txBox="1"/>
                <p:nvPr/>
              </p:nvSpPr>
              <p:spPr>
                <a:xfrm>
                  <a:off x="7456043" y="4218626"/>
                  <a:ext cx="2379829" cy="9144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lang="en-US" sz="1600" b="1" dirty="0">
                      <a:latin typeface="Lato Black" panose="020F0502020204030203" pitchFamily="34" charset="0"/>
                      <a:ea typeface="Lato Black" panose="020F0502020204030203" pitchFamily="34" charset="0"/>
                      <a:cs typeface="Lato Black" panose="020F0502020204030203" pitchFamily="34" charset="0"/>
                    </a:rPr>
                    <a:t>Self-Service</a:t>
                  </a:r>
                </a:p>
                <a:p>
                  <a:pPr algn="r"/>
                  <a:r>
                    <a:rPr lang="en-US" sz="1600" b="1" dirty="0">
                      <a:latin typeface="Lato Black" panose="020F0502020204030203" pitchFamily="34" charset="0"/>
                      <a:ea typeface="Lato Black" panose="020F0502020204030203" pitchFamily="34" charset="0"/>
                      <a:cs typeface="Lato Black" panose="020F0502020204030203" pitchFamily="34" charset="0"/>
                    </a:rPr>
                    <a:t>Password Resets</a:t>
                  </a:r>
                </a:p>
                <a:p>
                  <a:pPr algn="r"/>
                  <a:r>
                    <a:rPr lang="en-US" sz="1600" b="1" dirty="0">
                      <a:latin typeface="Lato Black" panose="020F0502020204030203" pitchFamily="34" charset="0"/>
                      <a:ea typeface="Lato Black" panose="020F0502020204030203" pitchFamily="34" charset="0"/>
                      <a:cs typeface="Lato Black" panose="020F0502020204030203" pitchFamily="34" charset="0"/>
                    </a:rPr>
                    <a:t>Account Unlocks</a:t>
                  </a:r>
                </a:p>
                <a:p>
                  <a:pPr algn="r"/>
                  <a:endParaRPr lang="en-US" sz="1600" b="1" dirty="0"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F07BEE6-40AD-B48D-A6D5-5775BB617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7632" y="3975228"/>
                <a:ext cx="211952" cy="22244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252B035-05D9-CEB3-C575-8C5A20C88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7632" y="4634918"/>
                <a:ext cx="211952" cy="22244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2451A86-8050-A1A6-B20D-9F76DFF1A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7632" y="5282841"/>
                <a:ext cx="211952" cy="222446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AE70AD4-3F96-DAF4-EB2D-A5CD83EA7053}"/>
                </a:ext>
              </a:extLst>
            </p:cNvPr>
            <p:cNvSpPr/>
            <p:nvPr/>
          </p:nvSpPr>
          <p:spPr>
            <a:xfrm>
              <a:off x="11166475" y="3806825"/>
              <a:ext cx="171450" cy="79375"/>
            </a:xfrm>
            <a:prstGeom prst="rect">
              <a:avLst/>
            </a:prstGeom>
            <a:solidFill>
              <a:srgbClr val="D93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E6E3563-978A-41D5-FD84-BE8319D3D64A}"/>
              </a:ext>
            </a:extLst>
          </p:cNvPr>
          <p:cNvGrpSpPr/>
          <p:nvPr/>
        </p:nvGrpSpPr>
        <p:grpSpPr>
          <a:xfrm>
            <a:off x="3311236" y="1117768"/>
            <a:ext cx="5330434" cy="1902823"/>
            <a:chOff x="3311236" y="1117768"/>
            <a:chExt cx="5330434" cy="190282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9AD1D04-90D5-DAD3-BBD9-DE83F65BCF87}"/>
                </a:ext>
              </a:extLst>
            </p:cNvPr>
            <p:cNvGrpSpPr/>
            <p:nvPr/>
          </p:nvGrpSpPr>
          <p:grpSpPr>
            <a:xfrm>
              <a:off x="3311236" y="1117768"/>
              <a:ext cx="5330434" cy="1902823"/>
              <a:chOff x="3311236" y="1117768"/>
              <a:chExt cx="5330434" cy="190282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8D48B2D-796E-AF2A-0443-2F830BE3D361}"/>
                  </a:ext>
                </a:extLst>
              </p:cNvPr>
              <p:cNvGrpSpPr/>
              <p:nvPr/>
            </p:nvGrpSpPr>
            <p:grpSpPr>
              <a:xfrm>
                <a:off x="3311236" y="1117768"/>
                <a:ext cx="5330434" cy="1902823"/>
                <a:chOff x="3311236" y="1117768"/>
                <a:chExt cx="5330434" cy="1902823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C293F1F-D9D9-9E1B-3A74-C93A28C1B0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11236" y="1117768"/>
                  <a:ext cx="2299756" cy="1902823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A3809E3-3CFC-4C25-400E-BCAAFD0CD505}"/>
                    </a:ext>
                  </a:extLst>
                </p:cNvPr>
                <p:cNvSpPr txBox="1"/>
                <p:nvPr/>
              </p:nvSpPr>
              <p:spPr>
                <a:xfrm>
                  <a:off x="5515751" y="1215480"/>
                  <a:ext cx="3125919" cy="9144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lang="en-US" b="1" dirty="0">
                      <a:solidFill>
                        <a:schemeClr val="accent1"/>
                      </a:solidFill>
                      <a:latin typeface="Lato Black" panose="020F0502020204030203" pitchFamily="34" charset="0"/>
                      <a:ea typeface="Lato Black" panose="020F0502020204030203" pitchFamily="34" charset="0"/>
                      <a:cs typeface="Lato Black" panose="020F0502020204030203" pitchFamily="34" charset="0"/>
                    </a:rPr>
                    <a:t>Ticket triage &amp; issue resolution</a:t>
                  </a:r>
                </a:p>
                <a:p>
                  <a:r>
                    <a:rPr lang="en-US" b="1" dirty="0">
                      <a:solidFill>
                        <a:schemeClr val="accent1"/>
                      </a:solidFill>
                      <a:latin typeface="Lato Black" panose="020F0502020204030203" pitchFamily="34" charset="0"/>
                      <a:ea typeface="Lato Black" panose="020F0502020204030203" pitchFamily="34" charset="0"/>
                      <a:cs typeface="Lato Black" panose="020F0502020204030203" pitchFamily="34" charset="0"/>
                    </a:rPr>
                    <a:t>Repetitive task automation</a:t>
                  </a:r>
                </a:p>
              </p:txBody>
            </p:sp>
          </p:grp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9775BF7-3245-ACAD-B4F3-E92EAF2A7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20482" y="1462337"/>
                <a:ext cx="211952" cy="22244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F21B77F-38EA-E504-F249-D83D793B9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17971" y="2258020"/>
                <a:ext cx="211952" cy="222446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5170CC-B4A3-0879-0E3A-5033A9FCB9E3}"/>
                </a:ext>
              </a:extLst>
            </p:cNvPr>
            <p:cNvSpPr txBox="1"/>
            <p:nvPr/>
          </p:nvSpPr>
          <p:spPr>
            <a:xfrm>
              <a:off x="4533286" y="2417328"/>
              <a:ext cx="33695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" dirty="0"/>
                <a:t>abcdef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93A7892-341D-E338-1599-C03F3EE7FCD3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22" y="1135808"/>
            <a:ext cx="1720778" cy="600789"/>
          </a:xfrm>
          <a:prstGeom prst="rect">
            <a:avLst/>
          </a:prstGeom>
          <a:effectLst>
            <a:glow rad="101600">
              <a:srgbClr val="002B4A">
                <a:alpha val="60000"/>
              </a:srgb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FDB088-12E9-6C39-E9C6-ED206B159A7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50000"/>
          </a:blip>
          <a:stretch>
            <a:fillRect/>
          </a:stretch>
        </p:blipFill>
        <p:spPr>
          <a:xfrm>
            <a:off x="552502" y="1662011"/>
            <a:ext cx="1824618" cy="608206"/>
          </a:xfrm>
          <a:prstGeom prst="rect">
            <a:avLst/>
          </a:prstGeom>
          <a:effectLst>
            <a:glow rad="101600">
              <a:srgbClr val="002B4A">
                <a:alpha val="60000"/>
              </a:srgbClr>
            </a:glo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F6FA5AC-D8ED-B7EB-67FE-4D9EB5B7CBB8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049" y="2230538"/>
            <a:ext cx="1193525" cy="463077"/>
          </a:xfrm>
          <a:prstGeom prst="rect">
            <a:avLst/>
          </a:prstGeom>
          <a:effectLst>
            <a:glow rad="101600">
              <a:srgbClr val="002B4A">
                <a:alpha val="60000"/>
              </a:srgbClr>
            </a:glo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8E7AB7-2E55-B010-BA5C-E7CCCB3B257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323" y="2796420"/>
            <a:ext cx="1280977" cy="448342"/>
          </a:xfrm>
          <a:prstGeom prst="rect">
            <a:avLst/>
          </a:prstGeom>
          <a:effectLst>
            <a:glow rad="101600">
              <a:srgbClr val="002B4A">
                <a:alpha val="60000"/>
              </a:srgbClr>
            </a:glo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46320A9-186D-DDAB-B4E8-926E935105FE}"/>
              </a:ext>
            </a:extLst>
          </p:cNvPr>
          <p:cNvGrpSpPr/>
          <p:nvPr/>
        </p:nvGrpSpPr>
        <p:grpSpPr>
          <a:xfrm>
            <a:off x="6478673" y="1055276"/>
            <a:ext cx="5713327" cy="2259874"/>
            <a:chOff x="6478673" y="1055276"/>
            <a:chExt cx="5713327" cy="22598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F78F698-4622-7C35-D77D-46CD143E27AB}"/>
                </a:ext>
              </a:extLst>
            </p:cNvPr>
            <p:cNvGrpSpPr/>
            <p:nvPr/>
          </p:nvGrpSpPr>
          <p:grpSpPr>
            <a:xfrm>
              <a:off x="6478673" y="1055276"/>
              <a:ext cx="5713327" cy="2259874"/>
              <a:chOff x="6478673" y="1055276"/>
              <a:chExt cx="5713327" cy="2259874"/>
            </a:xfrm>
          </p:grpSpPr>
          <p:pic>
            <p:nvPicPr>
              <p:cNvPr id="44" name="Picture 2" descr="It solution with AI">
                <a:extLst>
                  <a:ext uri="{FF2B5EF4-FFF2-40B4-BE49-F238E27FC236}">
                    <a16:creationId xmlns:a16="http://schemas.microsoft.com/office/drawing/2014/main" id="{51C6C86E-4947-517B-1599-CE342CD7E0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35872" y="1055276"/>
                <a:ext cx="2356128" cy="2259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F2756A4-763F-B41E-B1DA-602C13DA1803}"/>
                  </a:ext>
                </a:extLst>
              </p:cNvPr>
              <p:cNvSpPr txBox="1"/>
              <p:nvPr/>
            </p:nvSpPr>
            <p:spPr>
              <a:xfrm>
                <a:off x="6478673" y="2099859"/>
                <a:ext cx="3396065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r"/>
                <a:r>
                  <a:rPr lang="en-US" sz="1600" b="1" dirty="0"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rPr>
                  <a:t>Software Approvals &amp; Provisioning</a:t>
                </a:r>
              </a:p>
              <a:p>
                <a:pPr algn="r"/>
                <a:r>
                  <a:rPr lang="en-US" sz="1600" b="1" dirty="0"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rPr>
                  <a:t>Repetitive task automation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3C3E2ED-1218-52C1-6CD4-C368CF5E0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83608" y="2119315"/>
              <a:ext cx="211952" cy="22244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3116ACA-B1F3-9FB2-B645-E7B7091A3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83608" y="1460981"/>
              <a:ext cx="211952" cy="222446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B21623B-F8B7-E70A-A467-DE893DA832FF}"/>
              </a:ext>
            </a:extLst>
          </p:cNvPr>
          <p:cNvGrpSpPr/>
          <p:nvPr/>
        </p:nvGrpSpPr>
        <p:grpSpPr>
          <a:xfrm>
            <a:off x="3504956" y="4598601"/>
            <a:ext cx="6408867" cy="1839589"/>
            <a:chOff x="3504956" y="4696259"/>
            <a:chExt cx="6408867" cy="183958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A83A7F5-BD8B-7129-90B8-27FE2B3BD28F}"/>
                </a:ext>
              </a:extLst>
            </p:cNvPr>
            <p:cNvGrpSpPr/>
            <p:nvPr/>
          </p:nvGrpSpPr>
          <p:grpSpPr>
            <a:xfrm>
              <a:off x="3504956" y="4696259"/>
              <a:ext cx="6408867" cy="1839589"/>
              <a:chOff x="3504956" y="4696259"/>
              <a:chExt cx="6408867" cy="1839589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37C70F40-A088-B2C2-66D5-2B25AC458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04956" y="4696259"/>
                <a:ext cx="2934851" cy="1839589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47157D-A6D9-DCF7-8949-BA24826616E6}"/>
                  </a:ext>
                </a:extLst>
              </p:cNvPr>
              <p:cNvSpPr txBox="1"/>
              <p:nvPr/>
            </p:nvSpPr>
            <p:spPr>
              <a:xfrm>
                <a:off x="6517758" y="5119664"/>
                <a:ext cx="3396065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1600" b="1" dirty="0">
                    <a:solidFill>
                      <a:schemeClr val="accent1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rPr>
                  <a:t>Proactive Measures</a:t>
                </a:r>
              </a:p>
              <a:p>
                <a:r>
                  <a:rPr lang="en-US" sz="1600" b="1" dirty="0">
                    <a:solidFill>
                      <a:schemeClr val="accent1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rPr>
                  <a:t>Org announcements</a:t>
                </a:r>
              </a:p>
              <a:p>
                <a:r>
                  <a:rPr lang="en-US" sz="1600" b="1" dirty="0">
                    <a:solidFill>
                      <a:schemeClr val="accent1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rPr>
                  <a:t>Scheduled Maintenance</a:t>
                </a:r>
              </a:p>
              <a:p>
                <a:r>
                  <a:rPr lang="en-US" sz="1600" b="1" dirty="0">
                    <a:solidFill>
                      <a:schemeClr val="accent1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rPr>
                  <a:t>Outages</a:t>
                </a:r>
              </a:p>
              <a:p>
                <a:r>
                  <a:rPr lang="en-US" sz="1600" b="1" dirty="0">
                    <a:solidFill>
                      <a:schemeClr val="accent1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rPr>
                  <a:t>Relevant Updates</a:t>
                </a: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C9FF647-3EFE-80AB-020F-BB0F6FCD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76477" y="5002132"/>
              <a:ext cx="211952" cy="22244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2A1675C-C6EE-EA0F-9903-8C3A0B25A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8971" y="5134382"/>
              <a:ext cx="211952" cy="22244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F77FA67-CD6F-7454-15C4-1C45360E1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52807" y="5556516"/>
              <a:ext cx="211952" cy="22244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4E91C69-BD8B-35DD-3617-68DA27F58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1553" y="6203217"/>
              <a:ext cx="211952" cy="2224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1F6886-EB05-E69E-887C-C0BE856E22DA}"/>
              </a:ext>
            </a:extLst>
          </p:cNvPr>
          <p:cNvSpPr txBox="1">
            <a:spLocks/>
          </p:cNvSpPr>
          <p:nvPr/>
        </p:nvSpPr>
        <p:spPr>
          <a:xfrm>
            <a:off x="0" y="306913"/>
            <a:ext cx="12192000" cy="607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sz="3200" dirty="0"/>
              <a:t>AITSM: AI Service Management</a:t>
            </a:r>
          </a:p>
        </p:txBody>
      </p:sp>
    </p:spTree>
    <p:extLst>
      <p:ext uri="{BB962C8B-B14F-4D97-AF65-F5344CB8AC3E}">
        <p14:creationId xmlns:p14="http://schemas.microsoft.com/office/powerpoint/2010/main" val="26261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8">
            <a:extLst>
              <a:ext uri="{FF2B5EF4-FFF2-40B4-BE49-F238E27FC236}">
                <a16:creationId xmlns:a16="http://schemas.microsoft.com/office/drawing/2014/main" id="{2C53011D-584C-E2AD-3F9C-5E7919774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88" r="3"/>
          <a:stretch/>
        </p:blipFill>
        <p:spPr>
          <a:xfrm>
            <a:off x="0" y="1055276"/>
            <a:ext cx="3208338" cy="5187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C555C6-3E8B-FD30-60C6-494C73715858}"/>
              </a:ext>
            </a:extLst>
          </p:cNvPr>
          <p:cNvGrpSpPr/>
          <p:nvPr/>
        </p:nvGrpSpPr>
        <p:grpSpPr>
          <a:xfrm>
            <a:off x="50403" y="6291173"/>
            <a:ext cx="1452054" cy="499477"/>
            <a:chOff x="50403" y="6291173"/>
            <a:chExt cx="1452054" cy="499477"/>
          </a:xfrm>
        </p:grpSpPr>
        <p:pic>
          <p:nvPicPr>
            <p:cNvPr id="5" name="Picture 4" descr="ICMA Local Government Reimagined Conferences Logo">
              <a:extLst>
                <a:ext uri="{FF2B5EF4-FFF2-40B4-BE49-F238E27FC236}">
                  <a16:creationId xmlns:a16="http://schemas.microsoft.com/office/drawing/2014/main" id="{2B6C86E2-B5F8-755F-8BDF-D54DD9EF6D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26"/>
            <a:stretch/>
          </p:blipFill>
          <p:spPr bwMode="auto">
            <a:xfrm>
              <a:off x="50403" y="6573460"/>
              <a:ext cx="1452054" cy="217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EF5B71-8144-45F6-C9EF-9F1CF33FB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03" y="6291173"/>
              <a:ext cx="726027" cy="234144"/>
            </a:xfrm>
            <a:prstGeom prst="rect">
              <a:avLst/>
            </a:prstGeom>
          </p:spPr>
        </p:pic>
      </p:grpSp>
      <p:pic>
        <p:nvPicPr>
          <p:cNvPr id="8" name="Picture 7" descr="A logo of a county&#10;&#10;Description automatically generated">
            <a:extLst>
              <a:ext uri="{FF2B5EF4-FFF2-40B4-BE49-F238E27FC236}">
                <a16:creationId xmlns:a16="http://schemas.microsoft.com/office/drawing/2014/main" id="{3390D34C-BD4C-4843-3E95-C5EEA7061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" y="67350"/>
            <a:ext cx="1298445" cy="914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E15806-CB2F-9352-055F-1553F07D988F}"/>
              </a:ext>
            </a:extLst>
          </p:cNvPr>
          <p:cNvGrpSpPr/>
          <p:nvPr/>
        </p:nvGrpSpPr>
        <p:grpSpPr>
          <a:xfrm>
            <a:off x="3525650" y="1316799"/>
            <a:ext cx="5328620" cy="1689195"/>
            <a:chOff x="-436750" y="662118"/>
            <a:chExt cx="5328620" cy="16891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604667-EA5A-F3F0-8EC0-99E47CDAE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36750" y="662118"/>
              <a:ext cx="5328620" cy="133684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FB681A5-DB2F-35DA-2FB6-18A2CC881DFE}"/>
                </a:ext>
              </a:extLst>
            </p:cNvPr>
            <p:cNvSpPr txBox="1"/>
            <p:nvPr/>
          </p:nvSpPr>
          <p:spPr>
            <a:xfrm>
              <a:off x="589350" y="2003932"/>
              <a:ext cx="2449941" cy="3473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600" dirty="0">
                  <a:solidFill>
                    <a:schemeClr val="accent1"/>
                  </a:solidFill>
                </a:rPr>
                <a:t>AI Engine Consumes Data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BD06060-957B-37B6-5AD9-2C84BB3315F0}"/>
              </a:ext>
            </a:extLst>
          </p:cNvPr>
          <p:cNvGrpSpPr/>
          <p:nvPr/>
        </p:nvGrpSpPr>
        <p:grpSpPr>
          <a:xfrm>
            <a:off x="3441824" y="2961283"/>
            <a:ext cx="4984263" cy="3012807"/>
            <a:chOff x="3441824" y="2961283"/>
            <a:chExt cx="4984263" cy="301280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CD1773B-5324-CB0C-4AE3-22BAD5046550}"/>
                </a:ext>
              </a:extLst>
            </p:cNvPr>
            <p:cNvGrpSpPr/>
            <p:nvPr/>
          </p:nvGrpSpPr>
          <p:grpSpPr>
            <a:xfrm>
              <a:off x="3441824" y="2961283"/>
              <a:ext cx="4984263" cy="3012807"/>
              <a:chOff x="3441824" y="2961283"/>
              <a:chExt cx="4984263" cy="301280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7B63453-42F9-2F6F-EECB-E208250FF82D}"/>
                  </a:ext>
                </a:extLst>
              </p:cNvPr>
              <p:cNvGrpSpPr/>
              <p:nvPr/>
            </p:nvGrpSpPr>
            <p:grpSpPr>
              <a:xfrm>
                <a:off x="3441824" y="2961283"/>
                <a:ext cx="4984263" cy="3012807"/>
                <a:chOff x="589351" y="2080556"/>
                <a:chExt cx="5612233" cy="3549251"/>
              </a:xfrm>
            </p:grpSpPr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486FD0F5-9FC7-8FC8-17CD-7453989F08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9351" y="2949261"/>
                  <a:ext cx="5612233" cy="2680546"/>
                </a:xfrm>
                <a:prstGeom prst="rect">
                  <a:avLst/>
                </a:prstGeom>
              </p:spPr>
            </p:pic>
            <p:sp>
              <p:nvSpPr>
                <p:cNvPr id="63" name="Arrow: Down 62">
                  <a:extLst>
                    <a:ext uri="{FF2B5EF4-FFF2-40B4-BE49-F238E27FC236}">
                      <a16:creationId xmlns:a16="http://schemas.microsoft.com/office/drawing/2014/main" id="{E086559A-6FD0-F03A-AA61-05C333EE7CC3}"/>
                    </a:ext>
                  </a:extLst>
                </p:cNvPr>
                <p:cNvSpPr/>
                <p:nvPr/>
              </p:nvSpPr>
              <p:spPr>
                <a:xfrm>
                  <a:off x="2899954" y="2080556"/>
                  <a:ext cx="783772" cy="845524"/>
                </a:xfrm>
                <a:prstGeom prst="down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5302263F-3058-C408-E9F2-FEBB17C06812}"/>
                    </a:ext>
                  </a:extLst>
                </p:cNvPr>
                <p:cNvSpPr txBox="1"/>
                <p:nvPr/>
              </p:nvSpPr>
              <p:spPr>
                <a:xfrm>
                  <a:off x="3640437" y="2613902"/>
                  <a:ext cx="2449941" cy="3473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l"/>
                  <a:r>
                    <a:rPr lang="en-US" sz="1600" dirty="0">
                      <a:solidFill>
                        <a:schemeClr val="accent1"/>
                      </a:solidFill>
                    </a:rPr>
                    <a:t>AI Engine Analyzes Data</a:t>
                  </a:r>
                </a:p>
              </p:txBody>
            </p:sp>
          </p:grp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43428D7-0BA6-FFA2-3DA7-57492DCD3961}"/>
                  </a:ext>
                </a:extLst>
              </p:cNvPr>
              <p:cNvSpPr/>
              <p:nvPr/>
            </p:nvSpPr>
            <p:spPr>
              <a:xfrm>
                <a:off x="3704556" y="4051035"/>
                <a:ext cx="1058612" cy="139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US" sz="800" b="1" dirty="0">
                    <a:solidFill>
                      <a:schemeClr val="tx1">
                        <a:lumMod val="75000"/>
                      </a:schemeClr>
                    </a:solidFill>
                    <a:latin typeface="Aptos" panose="020B0004020202020204" pitchFamily="34" charset="0"/>
                  </a:rPr>
                  <a:t>ADAMS-SRV-W2078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CB21C9E-E6AC-AD77-74D6-421825B1FC37}"/>
                  </a:ext>
                </a:extLst>
              </p:cNvPr>
              <p:cNvSpPr txBox="1"/>
              <p:nvPr/>
            </p:nvSpPr>
            <p:spPr>
              <a:xfrm>
                <a:off x="6343021" y="4343582"/>
                <a:ext cx="896399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/>
                  <a:t>admin@adamscounty.gov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A8FD41C-1BC1-A034-9E3B-F8CC1E4558B0}"/>
                  </a:ext>
                </a:extLst>
              </p:cNvPr>
              <p:cNvSpPr txBox="1"/>
              <p:nvPr/>
            </p:nvSpPr>
            <p:spPr>
              <a:xfrm>
                <a:off x="5841923" y="5365661"/>
                <a:ext cx="401715" cy="138499"/>
              </a:xfrm>
              <a:prstGeom prst="rect">
                <a:avLst/>
              </a:prstGeom>
              <a:solidFill>
                <a:srgbClr val="FE82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" b="1" dirty="0">
                    <a:solidFill>
                      <a:schemeClr val="bg1"/>
                    </a:solidFill>
                  </a:rPr>
                  <a:t>ENTR47356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69B40C-4D5F-979F-F6E5-21ED19A50D1F}"/>
                </a:ext>
              </a:extLst>
            </p:cNvPr>
            <p:cNvSpPr txBox="1"/>
            <p:nvPr/>
          </p:nvSpPr>
          <p:spPr>
            <a:xfrm>
              <a:off x="3647105" y="3709164"/>
              <a:ext cx="586757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500" b="1" dirty="0">
                  <a:solidFill>
                    <a:schemeClr val="tx1">
                      <a:lumMod val="50000"/>
                    </a:schemeClr>
                  </a:solidFill>
                </a:rPr>
                <a:t>ENTR47356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4FCB56-F2F8-44D2-F6DA-0DA6F9660030}"/>
              </a:ext>
            </a:extLst>
          </p:cNvPr>
          <p:cNvGrpSpPr/>
          <p:nvPr/>
        </p:nvGrpSpPr>
        <p:grpSpPr>
          <a:xfrm>
            <a:off x="7471954" y="2867014"/>
            <a:ext cx="4487746" cy="2916723"/>
            <a:chOff x="7471954" y="3156710"/>
            <a:chExt cx="4487746" cy="291672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B28E0D9-9E9E-EE17-1F56-D97CE595D1FD}"/>
                </a:ext>
              </a:extLst>
            </p:cNvPr>
            <p:cNvGrpSpPr/>
            <p:nvPr/>
          </p:nvGrpSpPr>
          <p:grpSpPr>
            <a:xfrm>
              <a:off x="7471954" y="3156710"/>
              <a:ext cx="4487746" cy="2916723"/>
              <a:chOff x="5616135" y="2145056"/>
              <a:chExt cx="6343565" cy="3928376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10CFAD06-A551-BCB4-745C-4436F0E55C9C}"/>
                  </a:ext>
                </a:extLst>
              </p:cNvPr>
              <p:cNvGrpSpPr/>
              <p:nvPr/>
            </p:nvGrpSpPr>
            <p:grpSpPr>
              <a:xfrm>
                <a:off x="7129851" y="2145056"/>
                <a:ext cx="4829849" cy="3928376"/>
                <a:chOff x="7129851" y="2145056"/>
                <a:chExt cx="4829849" cy="3928376"/>
              </a:xfrm>
            </p:grpSpPr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7F3AC023-7219-1B82-7EA3-A080E3212F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29851" y="2145056"/>
                  <a:ext cx="4829849" cy="3928376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78266A87-E4F5-C42F-EC01-2A7D97580B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10699" y="2173012"/>
                  <a:ext cx="299601" cy="299601"/>
                </a:xfrm>
                <a:prstGeom prst="rect">
                  <a:avLst/>
                </a:prstGeom>
              </p:spPr>
            </p:pic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F47042AE-2578-C740-BCA3-B37A68FB9C79}"/>
                    </a:ext>
                  </a:extLst>
                </p:cNvPr>
                <p:cNvSpPr txBox="1"/>
                <p:nvPr/>
              </p:nvSpPr>
              <p:spPr>
                <a:xfrm>
                  <a:off x="7876475" y="2435862"/>
                  <a:ext cx="361879" cy="16049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l"/>
                  <a:r>
                    <a:rPr lang="en-US" sz="800" b="1" dirty="0">
                      <a:solidFill>
                        <a:schemeClr val="accent5">
                          <a:lumMod val="25000"/>
                        </a:schemeClr>
                      </a:solidFill>
                      <a:latin typeface="Aptos" panose="020B0004020202020204" pitchFamily="34" charset="0"/>
                      <a:ea typeface="ADLaM Display" panose="02010000000000000000" pitchFamily="2" charset="0"/>
                      <a:cs typeface="ADLaM Display" panose="02010000000000000000" pitchFamily="2" charset="0"/>
                    </a:rPr>
                    <a:t>Merlin</a:t>
                  </a:r>
                </a:p>
              </p:txBody>
            </p:sp>
          </p:grpSp>
          <p:sp>
            <p:nvSpPr>
              <p:cNvPr id="70" name="Arrow: Down 69">
                <a:extLst>
                  <a:ext uri="{FF2B5EF4-FFF2-40B4-BE49-F238E27FC236}">
                    <a16:creationId xmlns:a16="http://schemas.microsoft.com/office/drawing/2014/main" id="{D1EC368C-79A4-3CE0-1C59-04781377577A}"/>
                  </a:ext>
                </a:extLst>
              </p:cNvPr>
              <p:cNvSpPr/>
              <p:nvPr/>
            </p:nvSpPr>
            <p:spPr>
              <a:xfrm rot="16200000">
                <a:off x="6477736" y="3608796"/>
                <a:ext cx="783772" cy="1281354"/>
              </a:xfrm>
              <a:prstGeom prst="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43592A9-B464-D117-C338-85B87D80F6A7}"/>
                  </a:ext>
                </a:extLst>
              </p:cNvPr>
              <p:cNvSpPr txBox="1"/>
              <p:nvPr/>
            </p:nvSpPr>
            <p:spPr>
              <a:xfrm>
                <a:off x="5616135" y="4627644"/>
                <a:ext cx="2449941" cy="347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AI Engine</a:t>
                </a:r>
                <a:br>
                  <a:rPr lang="en-US" sz="1600" dirty="0">
                    <a:solidFill>
                      <a:schemeClr val="accent1"/>
                    </a:solidFill>
                  </a:rPr>
                </a:br>
                <a:r>
                  <a:rPr lang="en-US" sz="1600" dirty="0">
                    <a:solidFill>
                      <a:schemeClr val="accent1"/>
                    </a:solidFill>
                  </a:rPr>
                  <a:t>Takes Action</a:t>
                </a: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2941DA3-5686-3FB4-1F7F-63A40CB51016}"/>
                </a:ext>
              </a:extLst>
            </p:cNvPr>
            <p:cNvSpPr/>
            <p:nvPr/>
          </p:nvSpPr>
          <p:spPr>
            <a:xfrm>
              <a:off x="9487570" y="4698745"/>
              <a:ext cx="799432" cy="139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700" b="1" dirty="0">
                  <a:solidFill>
                    <a:schemeClr val="tx1">
                      <a:lumMod val="75000"/>
                    </a:schemeClr>
                  </a:solidFill>
                  <a:latin typeface="Aptos" panose="020B0004020202020204" pitchFamily="34" charset="0"/>
                </a:rPr>
                <a:t>ADAMS-SRV-W2078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A4778C7-B8E9-5386-D1FE-BDCE394AAAA6}"/>
                </a:ext>
              </a:extLst>
            </p:cNvPr>
            <p:cNvSpPr/>
            <p:nvPr/>
          </p:nvSpPr>
          <p:spPr>
            <a:xfrm>
              <a:off x="10835357" y="3491787"/>
              <a:ext cx="942305" cy="139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700" b="1" dirty="0">
                  <a:solidFill>
                    <a:schemeClr val="tx1">
                      <a:lumMod val="75000"/>
                    </a:schemeClr>
                  </a:solidFill>
                  <a:latin typeface="Aptos" panose="020B0004020202020204" pitchFamily="34" charset="0"/>
                </a:rPr>
                <a:t>Adams County Portal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BBBF106-27FF-031A-1EBD-4BF110F9FE22}"/>
              </a:ext>
            </a:extLst>
          </p:cNvPr>
          <p:cNvSpPr txBox="1">
            <a:spLocks/>
          </p:cNvSpPr>
          <p:nvPr/>
        </p:nvSpPr>
        <p:spPr>
          <a:xfrm>
            <a:off x="0" y="306913"/>
            <a:ext cx="12192000" cy="607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sz="3200" dirty="0" err="1"/>
              <a:t>Alops</a:t>
            </a:r>
            <a:r>
              <a:rPr lang="en-US" sz="3200" dirty="0"/>
              <a:t>: AI Operations</a:t>
            </a:r>
          </a:p>
        </p:txBody>
      </p:sp>
    </p:spTree>
    <p:extLst>
      <p:ext uri="{BB962C8B-B14F-4D97-AF65-F5344CB8AC3E}">
        <p14:creationId xmlns:p14="http://schemas.microsoft.com/office/powerpoint/2010/main" val="394632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8">
            <a:extLst>
              <a:ext uri="{FF2B5EF4-FFF2-40B4-BE49-F238E27FC236}">
                <a16:creationId xmlns:a16="http://schemas.microsoft.com/office/drawing/2014/main" id="{658E0785-7D1F-06D0-419D-DC0BB1897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130" b="33667"/>
          <a:stretch/>
        </p:blipFill>
        <p:spPr>
          <a:xfrm>
            <a:off x="0" y="4708082"/>
            <a:ext cx="12192001" cy="16473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4134FF-F1A5-D572-4130-FBB39BAD26E0}"/>
              </a:ext>
            </a:extLst>
          </p:cNvPr>
          <p:cNvGrpSpPr/>
          <p:nvPr/>
        </p:nvGrpSpPr>
        <p:grpSpPr>
          <a:xfrm>
            <a:off x="50403" y="6385367"/>
            <a:ext cx="1452054" cy="499477"/>
            <a:chOff x="50403" y="6291173"/>
            <a:chExt cx="1452054" cy="499477"/>
          </a:xfrm>
        </p:grpSpPr>
        <p:pic>
          <p:nvPicPr>
            <p:cNvPr id="13" name="Picture 12" descr="ICMA Local Government Reimagined Conferences Logo">
              <a:extLst>
                <a:ext uri="{FF2B5EF4-FFF2-40B4-BE49-F238E27FC236}">
                  <a16:creationId xmlns:a16="http://schemas.microsoft.com/office/drawing/2014/main" id="{780B6C0E-F165-E64B-4ACF-C6D9A42385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26"/>
            <a:stretch/>
          </p:blipFill>
          <p:spPr bwMode="auto">
            <a:xfrm>
              <a:off x="50403" y="6573460"/>
              <a:ext cx="1452054" cy="217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C0EE82-EB3E-A7FD-1B65-0348080AC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03" y="6291173"/>
              <a:ext cx="726027" cy="234144"/>
            </a:xfrm>
            <a:prstGeom prst="rect">
              <a:avLst/>
            </a:prstGeom>
          </p:spPr>
        </p:pic>
      </p:grpSp>
      <p:pic>
        <p:nvPicPr>
          <p:cNvPr id="15" name="Picture 14" descr="A logo of a county&#10;&#10;Description automatically generated">
            <a:extLst>
              <a:ext uri="{FF2B5EF4-FFF2-40B4-BE49-F238E27FC236}">
                <a16:creationId xmlns:a16="http://schemas.microsoft.com/office/drawing/2014/main" id="{45A08284-0C5B-0EBE-4986-67C49C284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" y="67350"/>
            <a:ext cx="1298445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76BB98-4A3A-EFEA-4339-CB74A7BFC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078" y="1041466"/>
            <a:ext cx="6466116" cy="3372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4CA0C9-07C6-5481-2991-6156ADB4A6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16172" t="36218" r="17924" b="34389"/>
          <a:stretch/>
        </p:blipFill>
        <p:spPr>
          <a:xfrm>
            <a:off x="1477193" y="1144593"/>
            <a:ext cx="2865120" cy="7187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46ADD3-9C1D-E6EC-AF41-35E1B58A98A5}"/>
              </a:ext>
            </a:extLst>
          </p:cNvPr>
          <p:cNvSpPr txBox="1"/>
          <p:nvPr/>
        </p:nvSpPr>
        <p:spPr>
          <a:xfrm>
            <a:off x="1298015" y="1983303"/>
            <a:ext cx="3223476" cy="212489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Task plan generation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Risk Assessments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Status Reports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Task follow-ups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Resource Projections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Resource Planning</a:t>
            </a:r>
          </a:p>
          <a:p>
            <a:pPr algn="l"/>
            <a:endParaRPr lang="en-US" sz="2400" dirty="0">
              <a:solidFill>
                <a:schemeClr val="accen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1AA5A-5C9F-4D05-7CAD-A87849643734}"/>
              </a:ext>
            </a:extLst>
          </p:cNvPr>
          <p:cNvSpPr txBox="1">
            <a:spLocks/>
          </p:cNvSpPr>
          <p:nvPr/>
        </p:nvSpPr>
        <p:spPr>
          <a:xfrm>
            <a:off x="0" y="306913"/>
            <a:ext cx="12192000" cy="607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sz="3200" dirty="0"/>
              <a:t>AIPMO: AI in 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93110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64E8DE-9F1E-9C49-BDCE-503912F60C19}"/>
              </a:ext>
            </a:extLst>
          </p:cNvPr>
          <p:cNvSpPr/>
          <p:nvPr/>
        </p:nvSpPr>
        <p:spPr>
          <a:xfrm>
            <a:off x="0" y="2618509"/>
            <a:ext cx="4954056" cy="1537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79A96-BE9B-89D9-D003-B0BC3C96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89" t="19351" r="13371" b="57345"/>
          <a:stretch/>
        </p:blipFill>
        <p:spPr>
          <a:xfrm>
            <a:off x="6564480" y="2485331"/>
            <a:ext cx="5810041" cy="18873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D50AF6-B1DD-E799-661C-B54744AB31CE}"/>
              </a:ext>
            </a:extLst>
          </p:cNvPr>
          <p:cNvGrpSpPr/>
          <p:nvPr/>
        </p:nvGrpSpPr>
        <p:grpSpPr>
          <a:xfrm>
            <a:off x="622363" y="2825115"/>
            <a:ext cx="4331693" cy="1207768"/>
            <a:chOff x="1336738" y="4301728"/>
            <a:chExt cx="4331693" cy="12077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772A9-7D06-9FBB-3D16-3C800FD14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6738" y="4301728"/>
              <a:ext cx="3451743" cy="862937"/>
            </a:xfrm>
            <a:prstGeom prst="rect">
              <a:avLst/>
            </a:prstGeom>
            <a:effectLst/>
          </p:spPr>
        </p:pic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21FAC153-1316-3885-CA35-D591E846407E}"/>
                </a:ext>
              </a:extLst>
            </p:cNvPr>
            <p:cNvSpPr txBox="1">
              <a:spLocks/>
            </p:cNvSpPr>
            <p:nvPr/>
          </p:nvSpPr>
          <p:spPr>
            <a:xfrm>
              <a:off x="2076881" y="5083708"/>
              <a:ext cx="3591550" cy="425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5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br>
                <a:rPr lang="en-US" sz="600" b="1" dirty="0">
                  <a:solidFill>
                    <a:srgbClr val="005330"/>
                  </a:solidFill>
                </a:rPr>
              </a:br>
              <a:r>
                <a:rPr lang="en-US" sz="1600" dirty="0">
                  <a:solidFill>
                    <a:srgbClr val="005330"/>
                  </a:solidFill>
                  <a:latin typeface="Biome Light" panose="020B0502040204020203" pitchFamily="34" charset="0"/>
                  <a:cs typeface="Biome Light" panose="020B0502040204020203" pitchFamily="34" charset="0"/>
                </a:rPr>
                <a:t>[DIGITAL] SERVICES GROUP</a:t>
              </a:r>
            </a:p>
            <a:p>
              <a:pPr marL="0" indent="0" defTabSz="914400">
                <a:buFont typeface="Arial" panose="020B0604020202020204" pitchFamily="34" charset="0"/>
                <a:buNone/>
              </a:pPr>
              <a:endParaRPr lang="en-US" sz="1600" b="1" dirty="0">
                <a:solidFill>
                  <a:srgbClr val="0053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41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EB2DCE72-D5F3-3A4B-4947-5DB8964621F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C4D587C-B37D-8522-BECA-DDFC367BFE8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CAB7F92-D9EF-C7E4-D7E1-E39A1BC1ECB0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A181DD7A-903B-84C3-8988-97C4BC9B03A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8000"/>
                  <a:chOff x="0" y="0"/>
                  <a:chExt cx="12192000" cy="6858000"/>
                </a:xfrm>
              </p:grpSpPr>
              <p:pic>
                <p:nvPicPr>
                  <p:cNvPr id="86" name="Picture 85">
                    <a:extLst>
                      <a:ext uri="{FF2B5EF4-FFF2-40B4-BE49-F238E27FC236}">
                        <a16:creationId xmlns:a16="http://schemas.microsoft.com/office/drawing/2014/main" id="{65FF9D13-8B3F-3A22-CE01-A7FDC244E7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</p:spPr>
              </p:pic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D18887E4-BE21-9AA5-DBC1-3EC6419DDCFC}"/>
                      </a:ext>
                    </a:extLst>
                  </p:cNvPr>
                  <p:cNvSpPr/>
                  <p:nvPr/>
                </p:nvSpPr>
                <p:spPr>
                  <a:xfrm>
                    <a:off x="4727356" y="445273"/>
                    <a:ext cx="2910254" cy="530673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F17BCEB7-F384-99DE-0A47-C73DB89834EA}"/>
                      </a:ext>
                    </a:extLst>
                  </p:cNvPr>
                  <p:cNvSpPr/>
                  <p:nvPr/>
                </p:nvSpPr>
                <p:spPr>
                  <a:xfrm>
                    <a:off x="3343922" y="1507739"/>
                    <a:ext cx="896645" cy="239696"/>
                  </a:xfrm>
                  <a:prstGeom prst="roundRect">
                    <a:avLst/>
                  </a:prstGeom>
                  <a:solidFill>
                    <a:srgbClr val="F9FB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9FBFC"/>
                      </a:solidFill>
                    </a:endParaRPr>
                  </a:p>
                </p:txBody>
              </p:sp>
              <p:sp>
                <p:nvSpPr>
                  <p:cNvPr id="89" name="Rectangle: Rounded Corners 88">
                    <a:extLst>
                      <a:ext uri="{FF2B5EF4-FFF2-40B4-BE49-F238E27FC236}">
                        <a16:creationId xmlns:a16="http://schemas.microsoft.com/office/drawing/2014/main" id="{8A77A6B2-5BD0-86FE-5B6E-B9542A3C4460}"/>
                      </a:ext>
                    </a:extLst>
                  </p:cNvPr>
                  <p:cNvSpPr/>
                  <p:nvPr/>
                </p:nvSpPr>
                <p:spPr>
                  <a:xfrm>
                    <a:off x="3409025" y="2096612"/>
                    <a:ext cx="1828800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: Rounded Corners 89">
                    <a:extLst>
                      <a:ext uri="{FF2B5EF4-FFF2-40B4-BE49-F238E27FC236}">
                        <a16:creationId xmlns:a16="http://schemas.microsoft.com/office/drawing/2014/main" id="{D6F18539-17EA-9A60-757B-38A20FFF1FF2}"/>
                      </a:ext>
                    </a:extLst>
                  </p:cNvPr>
                  <p:cNvSpPr/>
                  <p:nvPr/>
                </p:nvSpPr>
                <p:spPr>
                  <a:xfrm>
                    <a:off x="6886112" y="2096612"/>
                    <a:ext cx="1760738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: Rounded Corners 90">
                    <a:extLst>
                      <a:ext uri="{FF2B5EF4-FFF2-40B4-BE49-F238E27FC236}">
                        <a16:creationId xmlns:a16="http://schemas.microsoft.com/office/drawing/2014/main" id="{2EF7F824-DE28-711D-8213-815ABD091A74}"/>
                      </a:ext>
                    </a:extLst>
                  </p:cNvPr>
                  <p:cNvSpPr/>
                  <p:nvPr/>
                </p:nvSpPr>
                <p:spPr>
                  <a:xfrm>
                    <a:off x="7966231" y="1583167"/>
                    <a:ext cx="751641" cy="174614"/>
                  </a:xfrm>
                  <a:prstGeom prst="roundRect">
                    <a:avLst/>
                  </a:prstGeom>
                  <a:solidFill>
                    <a:srgbClr val="F9FB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: Rounded Corners 91">
                    <a:extLst>
                      <a:ext uri="{FF2B5EF4-FFF2-40B4-BE49-F238E27FC236}">
                        <a16:creationId xmlns:a16="http://schemas.microsoft.com/office/drawing/2014/main" id="{AFF7D00A-E610-D9C6-309A-53D302061470}"/>
                      </a:ext>
                    </a:extLst>
                  </p:cNvPr>
                  <p:cNvSpPr/>
                  <p:nvPr/>
                </p:nvSpPr>
                <p:spPr>
                  <a:xfrm>
                    <a:off x="3329125" y="2614476"/>
                    <a:ext cx="1908699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: Rounded Corners 92">
                    <a:extLst>
                      <a:ext uri="{FF2B5EF4-FFF2-40B4-BE49-F238E27FC236}">
                        <a16:creationId xmlns:a16="http://schemas.microsoft.com/office/drawing/2014/main" id="{20023FF5-B120-CA4D-66C1-9335C2F515EB}"/>
                      </a:ext>
                    </a:extLst>
                  </p:cNvPr>
                  <p:cNvSpPr/>
                  <p:nvPr/>
                </p:nvSpPr>
                <p:spPr>
                  <a:xfrm>
                    <a:off x="6954177" y="2613598"/>
                    <a:ext cx="1908699" cy="239696"/>
                  </a:xfrm>
                  <a:prstGeom prst="roundRect">
                    <a:avLst/>
                  </a:prstGeom>
                  <a:solidFill>
                    <a:srgbClr val="60C3E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ectangle: Rounded Corners 93">
                    <a:extLst>
                      <a:ext uri="{FF2B5EF4-FFF2-40B4-BE49-F238E27FC236}">
                        <a16:creationId xmlns:a16="http://schemas.microsoft.com/office/drawing/2014/main" id="{41FB9379-09C3-F1EF-FFA6-502367B19775}"/>
                      </a:ext>
                    </a:extLst>
                  </p:cNvPr>
                  <p:cNvSpPr/>
                  <p:nvPr/>
                </p:nvSpPr>
                <p:spPr>
                  <a:xfrm>
                    <a:off x="3082030" y="3309152"/>
                    <a:ext cx="1862831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: Rounded Corners 94">
                    <a:extLst>
                      <a:ext uri="{FF2B5EF4-FFF2-40B4-BE49-F238E27FC236}">
                        <a16:creationId xmlns:a16="http://schemas.microsoft.com/office/drawing/2014/main" id="{B591C237-F668-DEF5-4B07-095D2A27605F}"/>
                      </a:ext>
                    </a:extLst>
                  </p:cNvPr>
                  <p:cNvSpPr/>
                  <p:nvPr/>
                </p:nvSpPr>
                <p:spPr>
                  <a:xfrm>
                    <a:off x="7000045" y="3217278"/>
                    <a:ext cx="1862831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: Rounded Corners 95">
                    <a:extLst>
                      <a:ext uri="{FF2B5EF4-FFF2-40B4-BE49-F238E27FC236}">
                        <a16:creationId xmlns:a16="http://schemas.microsoft.com/office/drawing/2014/main" id="{3A2CF172-404B-FC0F-7BB7-2B59F5483E47}"/>
                      </a:ext>
                    </a:extLst>
                  </p:cNvPr>
                  <p:cNvSpPr/>
                  <p:nvPr/>
                </p:nvSpPr>
                <p:spPr>
                  <a:xfrm>
                    <a:off x="3012489" y="4149204"/>
                    <a:ext cx="2092171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: Rounded Corners 96">
                    <a:extLst>
                      <a:ext uri="{FF2B5EF4-FFF2-40B4-BE49-F238E27FC236}">
                        <a16:creationId xmlns:a16="http://schemas.microsoft.com/office/drawing/2014/main" id="{1B1DAAA1-0126-66AD-B9A2-A58D675F89DA}"/>
                      </a:ext>
                    </a:extLst>
                  </p:cNvPr>
                  <p:cNvSpPr/>
                  <p:nvPr/>
                </p:nvSpPr>
                <p:spPr>
                  <a:xfrm>
                    <a:off x="7087342" y="3870365"/>
                    <a:ext cx="1994514" cy="399794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: Rounded Corners 97">
                    <a:extLst>
                      <a:ext uri="{FF2B5EF4-FFF2-40B4-BE49-F238E27FC236}">
                        <a16:creationId xmlns:a16="http://schemas.microsoft.com/office/drawing/2014/main" id="{D9DE4986-9023-8DAB-AD67-61624E929FC8}"/>
                      </a:ext>
                    </a:extLst>
                  </p:cNvPr>
                  <p:cNvSpPr/>
                  <p:nvPr/>
                </p:nvSpPr>
                <p:spPr>
                  <a:xfrm>
                    <a:off x="3241829" y="4797275"/>
                    <a:ext cx="1862831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: Rounded Corners 98">
                    <a:extLst>
                      <a:ext uri="{FF2B5EF4-FFF2-40B4-BE49-F238E27FC236}">
                        <a16:creationId xmlns:a16="http://schemas.microsoft.com/office/drawing/2014/main" id="{22DE4412-0183-097D-BE5E-0C0A83212534}"/>
                      </a:ext>
                    </a:extLst>
                  </p:cNvPr>
                  <p:cNvSpPr/>
                  <p:nvPr/>
                </p:nvSpPr>
                <p:spPr>
                  <a:xfrm>
                    <a:off x="7087343" y="4726463"/>
                    <a:ext cx="1928672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: Rounded Corners 99">
                    <a:extLst>
                      <a:ext uri="{FF2B5EF4-FFF2-40B4-BE49-F238E27FC236}">
                        <a16:creationId xmlns:a16="http://schemas.microsoft.com/office/drawing/2014/main" id="{0A713F8C-3563-913B-6FC1-74B3D34B0008}"/>
                      </a:ext>
                    </a:extLst>
                  </p:cNvPr>
                  <p:cNvSpPr/>
                  <p:nvPr/>
                </p:nvSpPr>
                <p:spPr>
                  <a:xfrm>
                    <a:off x="3678314" y="5159591"/>
                    <a:ext cx="858176" cy="239696"/>
                  </a:xfrm>
                  <a:prstGeom prst="roundRect">
                    <a:avLst/>
                  </a:prstGeom>
                  <a:solidFill>
                    <a:srgbClr val="F9FB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: Rounded Corners 100">
                    <a:extLst>
                      <a:ext uri="{FF2B5EF4-FFF2-40B4-BE49-F238E27FC236}">
                        <a16:creationId xmlns:a16="http://schemas.microsoft.com/office/drawing/2014/main" id="{BF4AB557-2E58-D13C-217A-51A5D5685715}"/>
                      </a:ext>
                    </a:extLst>
                  </p:cNvPr>
                  <p:cNvSpPr/>
                  <p:nvPr/>
                </p:nvSpPr>
                <p:spPr>
                  <a:xfrm>
                    <a:off x="7557856" y="5130738"/>
                    <a:ext cx="760522" cy="239696"/>
                  </a:xfrm>
                  <a:prstGeom prst="roundRect">
                    <a:avLst/>
                  </a:prstGeom>
                  <a:solidFill>
                    <a:srgbClr val="F9FB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: Rounded Corners 101">
                    <a:extLst>
                      <a:ext uri="{FF2B5EF4-FFF2-40B4-BE49-F238E27FC236}">
                        <a16:creationId xmlns:a16="http://schemas.microsoft.com/office/drawing/2014/main" id="{E3D7BDFE-CAD6-C026-B83D-6D1854B5ED8F}"/>
                      </a:ext>
                    </a:extLst>
                  </p:cNvPr>
                  <p:cNvSpPr/>
                  <p:nvPr/>
                </p:nvSpPr>
                <p:spPr>
                  <a:xfrm>
                    <a:off x="7219025" y="5628144"/>
                    <a:ext cx="1643851" cy="199425"/>
                  </a:xfrm>
                  <a:prstGeom prst="roundRect">
                    <a:avLst/>
                  </a:prstGeom>
                  <a:solidFill>
                    <a:srgbClr val="F9FB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0EA03FCA-1C4C-52B4-1A9A-388A16F691CB}"/>
                      </a:ext>
                    </a:extLst>
                  </p:cNvPr>
                  <p:cNvSpPr/>
                  <p:nvPr/>
                </p:nvSpPr>
                <p:spPr>
                  <a:xfrm>
                    <a:off x="5843588" y="4433888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33137CA7-6F87-6B13-8F23-8BB0F956F1FE}"/>
                      </a:ext>
                    </a:extLst>
                  </p:cNvPr>
                  <p:cNvSpPr/>
                  <p:nvPr/>
                </p:nvSpPr>
                <p:spPr>
                  <a:xfrm>
                    <a:off x="8281987" y="2076382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B78E3BD6-10D5-06FF-96A0-B62BEDB205A7}"/>
                      </a:ext>
                    </a:extLst>
                  </p:cNvPr>
                  <p:cNvSpPr/>
                  <p:nvPr/>
                </p:nvSpPr>
                <p:spPr>
                  <a:xfrm>
                    <a:off x="3338003" y="2088935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6FF4130C-6C9F-F882-01DB-B3A5B3601F38}"/>
                      </a:ext>
                    </a:extLst>
                  </p:cNvPr>
                  <p:cNvSpPr/>
                  <p:nvPr/>
                </p:nvSpPr>
                <p:spPr>
                  <a:xfrm>
                    <a:off x="4894114" y="2103917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E6671BD2-F164-BD3C-1310-E0B4CAE138F4}"/>
                      </a:ext>
                    </a:extLst>
                  </p:cNvPr>
                  <p:cNvSpPr/>
                  <p:nvPr/>
                </p:nvSpPr>
                <p:spPr>
                  <a:xfrm>
                    <a:off x="4894113" y="2599217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9E2C2ED9-4D3B-6C6F-1532-6951C66938E5}"/>
                      </a:ext>
                    </a:extLst>
                  </p:cNvPr>
                  <p:cNvSpPr/>
                  <p:nvPr/>
                </p:nvSpPr>
                <p:spPr>
                  <a:xfrm>
                    <a:off x="6815088" y="2097340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3F70BFC5-EACF-85E8-D222-68BED9E12877}"/>
                      </a:ext>
                    </a:extLst>
                  </p:cNvPr>
                  <p:cNvSpPr/>
                  <p:nvPr/>
                </p:nvSpPr>
                <p:spPr>
                  <a:xfrm>
                    <a:off x="6869399" y="2599217"/>
                    <a:ext cx="435885" cy="247650"/>
                  </a:xfrm>
                  <a:prstGeom prst="ellipse">
                    <a:avLst/>
                  </a:prstGeom>
                  <a:solidFill>
                    <a:srgbClr val="60C3E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465BF37A-91BC-E7DC-7F1D-B43A8B65E174}"/>
                      </a:ext>
                    </a:extLst>
                  </p:cNvPr>
                  <p:cNvSpPr/>
                  <p:nvPr/>
                </p:nvSpPr>
                <p:spPr>
                  <a:xfrm>
                    <a:off x="6811256" y="3244684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7D549ABE-55E0-46AE-5F29-6FBE947E4EDD}"/>
                      </a:ext>
                    </a:extLst>
                  </p:cNvPr>
                  <p:cNvSpPr/>
                  <p:nvPr/>
                </p:nvSpPr>
                <p:spPr>
                  <a:xfrm>
                    <a:off x="5162550" y="4118959"/>
                    <a:ext cx="167448" cy="239696"/>
                  </a:xfrm>
                  <a:prstGeom prst="rect">
                    <a:avLst/>
                  </a:prstGeom>
                  <a:solidFill>
                    <a:srgbClr val="A3BBC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840D1318-EAEA-DFCB-CA98-FA92BBF3D15E}"/>
                      </a:ext>
                    </a:extLst>
                  </p:cNvPr>
                  <p:cNvSpPr/>
                  <p:nvPr/>
                </p:nvSpPr>
                <p:spPr>
                  <a:xfrm>
                    <a:off x="5054550" y="3259578"/>
                    <a:ext cx="234206" cy="232756"/>
                  </a:xfrm>
                  <a:prstGeom prst="ellipse">
                    <a:avLst/>
                  </a:prstGeom>
                  <a:solidFill>
                    <a:srgbClr val="B9C7C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27047BBE-DCB5-230B-44CD-D291BCB3542D}"/>
                      </a:ext>
                    </a:extLst>
                  </p:cNvPr>
                  <p:cNvSpPr/>
                  <p:nvPr/>
                </p:nvSpPr>
                <p:spPr>
                  <a:xfrm>
                    <a:off x="6836479" y="3950414"/>
                    <a:ext cx="167448" cy="239696"/>
                  </a:xfrm>
                  <a:prstGeom prst="rect">
                    <a:avLst/>
                  </a:prstGeom>
                  <a:solidFill>
                    <a:srgbClr val="ADC1C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02EB277C-90F2-79A8-4D68-A774EE72360B}"/>
                      </a:ext>
                    </a:extLst>
                  </p:cNvPr>
                  <p:cNvSpPr/>
                  <p:nvPr/>
                </p:nvSpPr>
                <p:spPr>
                  <a:xfrm>
                    <a:off x="5139814" y="4765393"/>
                    <a:ext cx="190184" cy="239696"/>
                  </a:xfrm>
                  <a:prstGeom prst="rect">
                    <a:avLst/>
                  </a:prstGeom>
                  <a:solidFill>
                    <a:srgbClr val="AABEB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66B1781C-6F93-6035-07AD-7185D197D483}"/>
                      </a:ext>
                    </a:extLst>
                  </p:cNvPr>
                  <p:cNvSpPr/>
                  <p:nvPr/>
                </p:nvSpPr>
                <p:spPr>
                  <a:xfrm>
                    <a:off x="6811256" y="4726463"/>
                    <a:ext cx="190184" cy="239696"/>
                  </a:xfrm>
                  <a:prstGeom prst="rect">
                    <a:avLst/>
                  </a:prstGeom>
                  <a:solidFill>
                    <a:srgbClr val="AFC4C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07FC9EE6-2804-11B7-71E7-1F539D3D1AE3}"/>
                      </a:ext>
                    </a:extLst>
                  </p:cNvPr>
                  <p:cNvSpPr/>
                  <p:nvPr/>
                </p:nvSpPr>
                <p:spPr>
                  <a:xfrm>
                    <a:off x="4974431" y="3224534"/>
                    <a:ext cx="351635" cy="32060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413637CD-64D4-7FDF-9DD5-DF1A3938849C}"/>
                      </a:ext>
                    </a:extLst>
                  </p:cNvPr>
                  <p:cNvSpPr/>
                  <p:nvPr/>
                </p:nvSpPr>
                <p:spPr>
                  <a:xfrm>
                    <a:off x="4810389" y="3220678"/>
                    <a:ext cx="435885" cy="315578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ABAF8F08-2D20-61F1-D09B-8137091CE437}"/>
                      </a:ext>
                    </a:extLst>
                  </p:cNvPr>
                  <p:cNvSpPr/>
                  <p:nvPr/>
                </p:nvSpPr>
                <p:spPr>
                  <a:xfrm>
                    <a:off x="4613688" y="3344503"/>
                    <a:ext cx="435885" cy="247650"/>
                  </a:xfrm>
                  <a:prstGeom prst="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47FE6EE5-267E-C7BD-78FC-918D20B211F1}"/>
                      </a:ext>
                    </a:extLst>
                  </p:cNvPr>
                  <p:cNvSpPr/>
                  <p:nvPr/>
                </p:nvSpPr>
                <p:spPr>
                  <a:xfrm>
                    <a:off x="4944861" y="4045744"/>
                    <a:ext cx="393507" cy="387176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C7FEF8B3-F0F6-E4A5-CD6B-510FC1F81C7E}"/>
                      </a:ext>
                    </a:extLst>
                  </p:cNvPr>
                  <p:cNvSpPr/>
                  <p:nvPr/>
                </p:nvSpPr>
                <p:spPr>
                  <a:xfrm>
                    <a:off x="6838860" y="3870366"/>
                    <a:ext cx="393507" cy="409318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0C6B4518-61C2-23F3-6BB9-8F5FE7BB2365}"/>
                      </a:ext>
                    </a:extLst>
                  </p:cNvPr>
                  <p:cNvSpPr/>
                  <p:nvPr/>
                </p:nvSpPr>
                <p:spPr>
                  <a:xfrm>
                    <a:off x="4963415" y="4735133"/>
                    <a:ext cx="325341" cy="309528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18096821-BA0D-89CC-0F87-1D30E8323D36}"/>
                      </a:ext>
                    </a:extLst>
                  </p:cNvPr>
                  <p:cNvSpPr/>
                  <p:nvPr/>
                </p:nvSpPr>
                <p:spPr>
                  <a:xfrm>
                    <a:off x="6869399" y="4705350"/>
                    <a:ext cx="349626" cy="331621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23" name="Picture 122">
                    <a:extLst>
                      <a:ext uri="{FF2B5EF4-FFF2-40B4-BE49-F238E27FC236}">
                        <a16:creationId xmlns:a16="http://schemas.microsoft.com/office/drawing/2014/main" id="{863344D3-93DD-8232-04C3-0702467AB2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2943486" y="3535185"/>
                    <a:ext cx="2161174" cy="64900"/>
                  </a:xfrm>
                  <a:prstGeom prst="rect">
                    <a:avLst/>
                  </a:prstGeom>
                </p:spPr>
              </p:pic>
              <p:pic>
                <p:nvPicPr>
                  <p:cNvPr id="124" name="Picture 123">
                    <a:extLst>
                      <a:ext uri="{FF2B5EF4-FFF2-40B4-BE49-F238E27FC236}">
                        <a16:creationId xmlns:a16="http://schemas.microsoft.com/office/drawing/2014/main" id="{166CEFEA-D80C-D208-446D-57821B34C6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2986087" y="3580361"/>
                    <a:ext cx="2531269" cy="81979"/>
                  </a:xfrm>
                  <a:prstGeom prst="rect">
                    <a:avLst/>
                  </a:prstGeom>
                  <a:effectLst>
                    <a:softEdge rad="12700"/>
                  </a:effectLst>
                </p:spPr>
              </p:pic>
              <p:pic>
                <p:nvPicPr>
                  <p:cNvPr id="125" name="Picture 124">
                    <a:extLst>
                      <a:ext uri="{FF2B5EF4-FFF2-40B4-BE49-F238E27FC236}">
                        <a16:creationId xmlns:a16="http://schemas.microsoft.com/office/drawing/2014/main" id="{49D19BE0-DCBD-AFA9-4347-152A1395DDB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2945867" y="3198785"/>
                    <a:ext cx="2194560" cy="73152"/>
                  </a:xfrm>
                  <a:prstGeom prst="rect">
                    <a:avLst/>
                  </a:prstGeom>
                  <a:effectLst>
                    <a:softEdge rad="12700"/>
                  </a:effectLst>
                </p:spPr>
              </p:pic>
              <p:pic>
                <p:nvPicPr>
                  <p:cNvPr id="126" name="Picture 125">
                    <a:extLst>
                      <a:ext uri="{FF2B5EF4-FFF2-40B4-BE49-F238E27FC236}">
                        <a16:creationId xmlns:a16="http://schemas.microsoft.com/office/drawing/2014/main" id="{AAF2A2C4-749E-738B-BC70-B815DA15B79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2945867" y="3545221"/>
                    <a:ext cx="2560320" cy="5486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6B79CBDB-8A8C-900C-6AD0-0680E28CED8E}"/>
                    </a:ext>
                  </a:extLst>
                </p:cNvPr>
                <p:cNvSpPr/>
                <p:nvPr/>
              </p:nvSpPr>
              <p:spPr>
                <a:xfrm>
                  <a:off x="6982305" y="3215655"/>
                  <a:ext cx="1908699" cy="292608"/>
                </a:xfrm>
                <a:prstGeom prst="roundRect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8BA9516C-9C40-9414-C93E-19803249AB17}"/>
                    </a:ext>
                  </a:extLst>
                </p:cNvPr>
                <p:cNvSpPr/>
                <p:nvPr/>
              </p:nvSpPr>
              <p:spPr>
                <a:xfrm>
                  <a:off x="6826601" y="3215656"/>
                  <a:ext cx="284196" cy="293196"/>
                </a:xfrm>
                <a:prstGeom prst="ellipse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C569A455-E357-361C-36B5-2700BB83456B}"/>
                    </a:ext>
                  </a:extLst>
                </p:cNvPr>
                <p:cNvSpPr/>
                <p:nvPr/>
              </p:nvSpPr>
              <p:spPr>
                <a:xfrm>
                  <a:off x="7025103" y="2584501"/>
                  <a:ext cx="1908699" cy="292608"/>
                </a:xfrm>
                <a:prstGeom prst="roundRect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EC2763E2-87AB-FBF4-D37F-61667E6BCE48}"/>
                    </a:ext>
                  </a:extLst>
                </p:cNvPr>
                <p:cNvSpPr/>
                <p:nvPr/>
              </p:nvSpPr>
              <p:spPr>
                <a:xfrm>
                  <a:off x="6869399" y="2584502"/>
                  <a:ext cx="284196" cy="293196"/>
                </a:xfrm>
                <a:prstGeom prst="ellipse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: Rounded Corners 81">
                  <a:extLst>
                    <a:ext uri="{FF2B5EF4-FFF2-40B4-BE49-F238E27FC236}">
                      <a16:creationId xmlns:a16="http://schemas.microsoft.com/office/drawing/2014/main" id="{578360EC-4D75-BAC6-0B3A-16130FCAAF0C}"/>
                    </a:ext>
                  </a:extLst>
                </p:cNvPr>
                <p:cNvSpPr/>
                <p:nvPr/>
              </p:nvSpPr>
              <p:spPr>
                <a:xfrm>
                  <a:off x="7041946" y="3927440"/>
                  <a:ext cx="2034624" cy="292608"/>
                </a:xfrm>
                <a:prstGeom prst="roundRect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849846DE-C14A-BD4A-9A32-71231EC02279}"/>
                    </a:ext>
                  </a:extLst>
                </p:cNvPr>
                <p:cNvSpPr/>
                <p:nvPr/>
              </p:nvSpPr>
              <p:spPr>
                <a:xfrm>
                  <a:off x="6886242" y="3927441"/>
                  <a:ext cx="284196" cy="293196"/>
                </a:xfrm>
                <a:prstGeom prst="ellipse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78C32BCC-5B89-2F8F-3B72-31F237589340}"/>
                    </a:ext>
                  </a:extLst>
                </p:cNvPr>
                <p:cNvSpPr/>
                <p:nvPr/>
              </p:nvSpPr>
              <p:spPr>
                <a:xfrm>
                  <a:off x="7082056" y="4726620"/>
                  <a:ext cx="1994514" cy="292608"/>
                </a:xfrm>
                <a:prstGeom prst="roundRect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7F5951AA-1CE5-D7AF-6992-A8CB0AC41FB4}"/>
                    </a:ext>
                  </a:extLst>
                </p:cNvPr>
                <p:cNvSpPr/>
                <p:nvPr/>
              </p:nvSpPr>
              <p:spPr>
                <a:xfrm>
                  <a:off x="6926352" y="4726621"/>
                  <a:ext cx="284196" cy="293196"/>
                </a:xfrm>
                <a:prstGeom prst="ellipse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8118EC1E-DBFE-8939-5C04-FBFA23080519}"/>
                  </a:ext>
                </a:extLst>
              </p:cNvPr>
              <p:cNvSpPr/>
              <p:nvPr/>
            </p:nvSpPr>
            <p:spPr>
              <a:xfrm>
                <a:off x="7080665" y="2581742"/>
                <a:ext cx="1862831" cy="279274"/>
              </a:xfrm>
              <a:prstGeom prst="roundRect">
                <a:avLst/>
              </a:prstGeom>
              <a:solidFill>
                <a:srgbClr val="FFFD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C925C2D-E55E-2CA1-EFE8-B1757B677676}"/>
                  </a:ext>
                </a:extLst>
              </p:cNvPr>
              <p:cNvSpPr/>
              <p:nvPr/>
            </p:nvSpPr>
            <p:spPr>
              <a:xfrm>
                <a:off x="6862004" y="2573241"/>
                <a:ext cx="348544" cy="292608"/>
              </a:xfrm>
              <a:prstGeom prst="ellipse">
                <a:avLst/>
              </a:prstGeom>
              <a:solidFill>
                <a:srgbClr val="FFFD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5C3D2E2-C26F-4A66-BD54-F4289A61B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3891" y="5745763"/>
              <a:ext cx="384417" cy="4786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7A7AD3E-F366-86C5-97ED-498FF9257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38105" y="5745763"/>
              <a:ext cx="384417" cy="4786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A66EE5E-DE7D-658B-ACAF-4B8C382B8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71660" y="5752113"/>
              <a:ext cx="384417" cy="4786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E030055-E263-045D-4CBE-B6664F873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1112" y="5752112"/>
              <a:ext cx="384417" cy="4786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CFD61D8-10A5-CCD5-A25D-CD76F418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32380" y="5755289"/>
              <a:ext cx="384417" cy="47865"/>
            </a:xfrm>
            <a:prstGeom prst="rect">
              <a:avLst/>
            </a:prstGeom>
          </p:spPr>
        </p:pic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DB4E9683-CF10-FE2B-D76E-4DCE38E9CB9E}"/>
              </a:ext>
            </a:extLst>
          </p:cNvPr>
          <p:cNvSpPr txBox="1"/>
          <p:nvPr/>
        </p:nvSpPr>
        <p:spPr>
          <a:xfrm>
            <a:off x="4859924" y="447720"/>
            <a:ext cx="247215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Embracing AI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 Local Government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FD2ED1C-3275-3FFA-E52D-E43B883E6CE1}"/>
              </a:ext>
            </a:extLst>
          </p:cNvPr>
          <p:cNvSpPr txBox="1"/>
          <p:nvPr/>
        </p:nvSpPr>
        <p:spPr>
          <a:xfrm>
            <a:off x="3255267" y="1534075"/>
            <a:ext cx="107753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INTRODUCTION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788A28B-3A4F-964D-BDB7-3FC75DA7FE71}"/>
              </a:ext>
            </a:extLst>
          </p:cNvPr>
          <p:cNvSpPr txBox="1"/>
          <p:nvPr/>
        </p:nvSpPr>
        <p:spPr>
          <a:xfrm>
            <a:off x="3572689" y="2653463"/>
            <a:ext cx="135806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Value of AI Internally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6C51971-603E-5B08-4792-2DDF2CB1923A}"/>
              </a:ext>
            </a:extLst>
          </p:cNvPr>
          <p:cNvSpPr txBox="1"/>
          <p:nvPr/>
        </p:nvSpPr>
        <p:spPr>
          <a:xfrm>
            <a:off x="3255267" y="3319081"/>
            <a:ext cx="1717138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Value of AI for Constituents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0654998-BD09-5AEC-04A5-663E967D5F67}"/>
              </a:ext>
            </a:extLst>
          </p:cNvPr>
          <p:cNvSpPr txBox="1"/>
          <p:nvPr/>
        </p:nvSpPr>
        <p:spPr>
          <a:xfrm>
            <a:off x="3037440" y="4180306"/>
            <a:ext cx="200086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Prepare Your Organization for AI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FA0D5EA-3E17-CF47-5105-40ABE0002997}"/>
              </a:ext>
            </a:extLst>
          </p:cNvPr>
          <p:cNvSpPr txBox="1"/>
          <p:nvPr/>
        </p:nvSpPr>
        <p:spPr>
          <a:xfrm>
            <a:off x="3444152" y="4816888"/>
            <a:ext cx="1415772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People Considerations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03900BE-A1E0-3D14-DE0F-EFF55B554FAE}"/>
              </a:ext>
            </a:extLst>
          </p:cNvPr>
          <p:cNvSpPr txBox="1"/>
          <p:nvPr/>
        </p:nvSpPr>
        <p:spPr>
          <a:xfrm>
            <a:off x="7033030" y="2130266"/>
            <a:ext cx="145424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Process Considerations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54FE684-201B-A3DB-A1F7-7D020D57BA7E}"/>
              </a:ext>
            </a:extLst>
          </p:cNvPr>
          <p:cNvSpPr txBox="1"/>
          <p:nvPr/>
        </p:nvSpPr>
        <p:spPr>
          <a:xfrm>
            <a:off x="7025103" y="2626339"/>
            <a:ext cx="1680268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Technology Considerations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951EEB7-037B-18E7-D428-5A79FA98BF64}"/>
              </a:ext>
            </a:extLst>
          </p:cNvPr>
          <p:cNvSpPr txBox="1"/>
          <p:nvPr/>
        </p:nvSpPr>
        <p:spPr>
          <a:xfrm>
            <a:off x="3569455" y="2123148"/>
            <a:ext cx="152317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Adams County Colorado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B06902-08AE-93D5-47E5-D100ABB384F3}"/>
              </a:ext>
            </a:extLst>
          </p:cNvPr>
          <p:cNvSpPr txBox="1"/>
          <p:nvPr/>
        </p:nvSpPr>
        <p:spPr>
          <a:xfrm>
            <a:off x="7219066" y="3275566"/>
            <a:ext cx="1292341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USE CASE #1: AITSM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10B7D72-EEAC-F319-E9FA-1637DD69E787}"/>
              </a:ext>
            </a:extLst>
          </p:cNvPr>
          <p:cNvSpPr txBox="1"/>
          <p:nvPr/>
        </p:nvSpPr>
        <p:spPr>
          <a:xfrm>
            <a:off x="7341496" y="3994867"/>
            <a:ext cx="125867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USE CASE #2: AIops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AEE04C3-2A3C-D5A5-8230-642DC875F1B2}"/>
              </a:ext>
            </a:extLst>
          </p:cNvPr>
          <p:cNvSpPr txBox="1"/>
          <p:nvPr/>
        </p:nvSpPr>
        <p:spPr>
          <a:xfrm>
            <a:off x="7304827" y="4794842"/>
            <a:ext cx="1329210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USE CASE #3: AIPMO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316607E-342B-E3A4-9898-AA604736F956}"/>
              </a:ext>
            </a:extLst>
          </p:cNvPr>
          <p:cNvSpPr txBox="1"/>
          <p:nvPr/>
        </p:nvSpPr>
        <p:spPr>
          <a:xfrm>
            <a:off x="7529626" y="5194589"/>
            <a:ext cx="785793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Questions?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6E640AA4-E73B-92A0-64E9-1BC18B047A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89" t="19351" r="13371" b="57345"/>
          <a:stretch/>
        </p:blipFill>
        <p:spPr>
          <a:xfrm>
            <a:off x="106532" y="111528"/>
            <a:ext cx="1843015" cy="59868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14127AAF-8C24-00CA-3093-121EC15ACB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32" y="6391924"/>
            <a:ext cx="1500326" cy="375082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7EEEED1-C259-372E-3618-88B9F0CF7B2C}"/>
              </a:ext>
            </a:extLst>
          </p:cNvPr>
          <p:cNvGrpSpPr/>
          <p:nvPr/>
        </p:nvGrpSpPr>
        <p:grpSpPr>
          <a:xfrm>
            <a:off x="10100545" y="6492969"/>
            <a:ext cx="1988539" cy="274037"/>
            <a:chOff x="122598" y="6482716"/>
            <a:chExt cx="1988539" cy="274037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8D9EEFB-4519-B807-75F8-0ADD4F21643C}"/>
                </a:ext>
              </a:extLst>
            </p:cNvPr>
            <p:cNvSpPr/>
            <p:nvPr/>
          </p:nvSpPr>
          <p:spPr>
            <a:xfrm>
              <a:off x="122598" y="6483857"/>
              <a:ext cx="216912" cy="259363"/>
            </a:xfrm>
            <a:custGeom>
              <a:avLst/>
              <a:gdLst>
                <a:gd name="connsiteX0" fmla="*/ 178300 w 216912"/>
                <a:gd name="connsiteY0" fmla="*/ 126597 h 259363"/>
                <a:gd name="connsiteX1" fmla="*/ 176867 w 216912"/>
                <a:gd name="connsiteY1" fmla="*/ 124564 h 259363"/>
                <a:gd name="connsiteX2" fmla="*/ 183154 w 216912"/>
                <a:gd name="connsiteY2" fmla="*/ 120689 h 259363"/>
                <a:gd name="connsiteX3" fmla="*/ 205717 w 216912"/>
                <a:gd name="connsiteY3" fmla="*/ 94378 h 259363"/>
                <a:gd name="connsiteX4" fmla="*/ 174706 w 216912"/>
                <a:gd name="connsiteY4" fmla="*/ 11851 h 259363"/>
                <a:gd name="connsiteX5" fmla="*/ 119907 w 216912"/>
                <a:gd name="connsiteY5" fmla="*/ 75 h 259363"/>
                <a:gd name="connsiteX6" fmla="*/ 0 w 216912"/>
                <a:gd name="connsiteY6" fmla="*/ 0 h 259363"/>
                <a:gd name="connsiteX7" fmla="*/ 14694 w 216912"/>
                <a:gd name="connsiteY7" fmla="*/ 42829 h 259363"/>
                <a:gd name="connsiteX8" fmla="*/ 118462 w 216912"/>
                <a:gd name="connsiteY8" fmla="*/ 43048 h 259363"/>
                <a:gd name="connsiteX9" fmla="*/ 142043 w 216912"/>
                <a:gd name="connsiteY9" fmla="*/ 47639 h 259363"/>
                <a:gd name="connsiteX10" fmla="*/ 161376 w 216912"/>
                <a:gd name="connsiteY10" fmla="*/ 79963 h 259363"/>
                <a:gd name="connsiteX11" fmla="*/ 131931 w 216912"/>
                <a:gd name="connsiteY11" fmla="*/ 103814 h 259363"/>
                <a:gd name="connsiteX12" fmla="*/ 58301 w 216912"/>
                <a:gd name="connsiteY12" fmla="*/ 104727 h 259363"/>
                <a:gd name="connsiteX13" fmla="*/ 58301 w 216912"/>
                <a:gd name="connsiteY13" fmla="*/ 70353 h 259363"/>
                <a:gd name="connsiteX14" fmla="*/ 15456 w 216912"/>
                <a:gd name="connsiteY14" fmla="*/ 70353 h 259363"/>
                <a:gd name="connsiteX15" fmla="*/ 15578 w 216912"/>
                <a:gd name="connsiteY15" fmla="*/ 259362 h 259363"/>
                <a:gd name="connsiteX16" fmla="*/ 122981 w 216912"/>
                <a:gd name="connsiteY16" fmla="*/ 259351 h 259363"/>
                <a:gd name="connsiteX17" fmla="*/ 171436 w 216912"/>
                <a:gd name="connsiteY17" fmla="*/ 251774 h 259363"/>
                <a:gd name="connsiteX18" fmla="*/ 213171 w 216912"/>
                <a:gd name="connsiteY18" fmla="*/ 210389 h 259363"/>
                <a:gd name="connsiteX19" fmla="*/ 178300 w 216912"/>
                <a:gd name="connsiteY19" fmla="*/ 126591 h 259363"/>
                <a:gd name="connsiteX20" fmla="*/ 59012 w 216912"/>
                <a:gd name="connsiteY20" fmla="*/ 144188 h 259363"/>
                <a:gd name="connsiteX21" fmla="*/ 59012 w 216912"/>
                <a:gd name="connsiteY21" fmla="*/ 144292 h 259363"/>
                <a:gd name="connsiteX22" fmla="*/ 59012 w 216912"/>
                <a:gd name="connsiteY22" fmla="*/ 144188 h 259363"/>
                <a:gd name="connsiteX23" fmla="*/ 153073 w 216912"/>
                <a:gd name="connsiteY23" fmla="*/ 207894 h 259363"/>
                <a:gd name="connsiteX24" fmla="*/ 123362 w 216912"/>
                <a:gd name="connsiteY24" fmla="*/ 215021 h 259363"/>
                <a:gd name="connsiteX25" fmla="*/ 59017 w 216912"/>
                <a:gd name="connsiteY25" fmla="*/ 215431 h 259363"/>
                <a:gd name="connsiteX26" fmla="*/ 59017 w 216912"/>
                <a:gd name="connsiteY26" fmla="*/ 146412 h 259363"/>
                <a:gd name="connsiteX27" fmla="*/ 135525 w 216912"/>
                <a:gd name="connsiteY27" fmla="*/ 148739 h 259363"/>
                <a:gd name="connsiteX28" fmla="*/ 161532 w 216912"/>
                <a:gd name="connsiteY28" fmla="*/ 161023 h 259363"/>
                <a:gd name="connsiteX29" fmla="*/ 153079 w 216912"/>
                <a:gd name="connsiteY29" fmla="*/ 207894 h 25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12" h="259363">
                  <a:moveTo>
                    <a:pt x="178300" y="126597"/>
                  </a:moveTo>
                  <a:cubicBezTo>
                    <a:pt x="177774" y="126412"/>
                    <a:pt x="177503" y="125500"/>
                    <a:pt x="176867" y="124564"/>
                  </a:cubicBezTo>
                  <a:cubicBezTo>
                    <a:pt x="179051" y="123213"/>
                    <a:pt x="181091" y="121931"/>
                    <a:pt x="183154" y="120689"/>
                  </a:cubicBezTo>
                  <a:cubicBezTo>
                    <a:pt x="193595" y="114417"/>
                    <a:pt x="201545" y="105893"/>
                    <a:pt x="205717" y="94378"/>
                  </a:cubicBezTo>
                  <a:cubicBezTo>
                    <a:pt x="214234" y="70873"/>
                    <a:pt x="208566" y="29500"/>
                    <a:pt x="174706" y="11851"/>
                  </a:cubicBezTo>
                  <a:cubicBezTo>
                    <a:pt x="157412" y="2836"/>
                    <a:pt x="139009" y="98"/>
                    <a:pt x="119907" y="75"/>
                  </a:cubicBezTo>
                  <a:cubicBezTo>
                    <a:pt x="81841" y="35"/>
                    <a:pt x="0" y="0"/>
                    <a:pt x="0" y="0"/>
                  </a:cubicBezTo>
                  <a:cubicBezTo>
                    <a:pt x="4975" y="14507"/>
                    <a:pt x="9881" y="28783"/>
                    <a:pt x="14694" y="42829"/>
                  </a:cubicBezTo>
                  <a:cubicBezTo>
                    <a:pt x="19039" y="42829"/>
                    <a:pt x="87769" y="42528"/>
                    <a:pt x="118462" y="43048"/>
                  </a:cubicBezTo>
                  <a:cubicBezTo>
                    <a:pt x="126372" y="43181"/>
                    <a:pt x="134647" y="44815"/>
                    <a:pt x="142043" y="47639"/>
                  </a:cubicBezTo>
                  <a:cubicBezTo>
                    <a:pt x="155471" y="52768"/>
                    <a:pt x="162751" y="66045"/>
                    <a:pt x="161376" y="79963"/>
                  </a:cubicBezTo>
                  <a:cubicBezTo>
                    <a:pt x="160261" y="91247"/>
                    <a:pt x="149300" y="103658"/>
                    <a:pt x="131931" y="103814"/>
                  </a:cubicBezTo>
                  <a:cubicBezTo>
                    <a:pt x="112216" y="103987"/>
                    <a:pt x="81119" y="104473"/>
                    <a:pt x="58301" y="104727"/>
                  </a:cubicBezTo>
                  <a:lnTo>
                    <a:pt x="58301" y="70353"/>
                  </a:lnTo>
                  <a:lnTo>
                    <a:pt x="15456" y="70353"/>
                  </a:lnTo>
                  <a:cubicBezTo>
                    <a:pt x="15456" y="133423"/>
                    <a:pt x="15578" y="196286"/>
                    <a:pt x="15578" y="259362"/>
                  </a:cubicBezTo>
                  <a:cubicBezTo>
                    <a:pt x="15578" y="259362"/>
                    <a:pt x="89335" y="259368"/>
                    <a:pt x="122981" y="259351"/>
                  </a:cubicBezTo>
                  <a:cubicBezTo>
                    <a:pt x="139523" y="259345"/>
                    <a:pt x="155771" y="257370"/>
                    <a:pt x="171436" y="251774"/>
                  </a:cubicBezTo>
                  <a:cubicBezTo>
                    <a:pt x="191803" y="244497"/>
                    <a:pt x="206520" y="231399"/>
                    <a:pt x="213171" y="210389"/>
                  </a:cubicBezTo>
                  <a:cubicBezTo>
                    <a:pt x="224889" y="173370"/>
                    <a:pt x="207936" y="137091"/>
                    <a:pt x="178300" y="126591"/>
                  </a:cubicBezTo>
                  <a:close/>
                  <a:moveTo>
                    <a:pt x="59012" y="144188"/>
                  </a:moveTo>
                  <a:cubicBezTo>
                    <a:pt x="59179" y="144096"/>
                    <a:pt x="59150" y="144154"/>
                    <a:pt x="59012" y="144292"/>
                  </a:cubicBezTo>
                  <a:lnTo>
                    <a:pt x="59012" y="144188"/>
                  </a:lnTo>
                  <a:close/>
                  <a:moveTo>
                    <a:pt x="153073" y="207894"/>
                  </a:moveTo>
                  <a:cubicBezTo>
                    <a:pt x="143915" y="212012"/>
                    <a:pt x="133404" y="214449"/>
                    <a:pt x="123362" y="215021"/>
                  </a:cubicBezTo>
                  <a:cubicBezTo>
                    <a:pt x="106074" y="216002"/>
                    <a:pt x="78703" y="215564"/>
                    <a:pt x="59017" y="215431"/>
                  </a:cubicBezTo>
                  <a:lnTo>
                    <a:pt x="59017" y="146412"/>
                  </a:lnTo>
                  <a:cubicBezTo>
                    <a:pt x="83401" y="145881"/>
                    <a:pt x="114406" y="145678"/>
                    <a:pt x="135525" y="148739"/>
                  </a:cubicBezTo>
                  <a:cubicBezTo>
                    <a:pt x="145134" y="150131"/>
                    <a:pt x="154107" y="152343"/>
                    <a:pt x="161532" y="161023"/>
                  </a:cubicBezTo>
                  <a:cubicBezTo>
                    <a:pt x="175168" y="176974"/>
                    <a:pt x="172175" y="199306"/>
                    <a:pt x="153079" y="20789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B0822EF9-4C75-E7DA-1DE7-0CB90EB602CE}"/>
                </a:ext>
              </a:extLst>
            </p:cNvPr>
            <p:cNvSpPr/>
            <p:nvPr/>
          </p:nvSpPr>
          <p:spPr>
            <a:xfrm>
              <a:off x="305942" y="6483545"/>
              <a:ext cx="507200" cy="273208"/>
            </a:xfrm>
            <a:custGeom>
              <a:avLst/>
              <a:gdLst>
                <a:gd name="connsiteX0" fmla="*/ 459479 w 507200"/>
                <a:gd name="connsiteY0" fmla="*/ 232098 h 273208"/>
                <a:gd name="connsiteX1" fmla="*/ 328264 w 507200"/>
                <a:gd name="connsiteY1" fmla="*/ 236943 h 273208"/>
                <a:gd name="connsiteX2" fmla="*/ 202048 w 507200"/>
                <a:gd name="connsiteY2" fmla="*/ 171002 h 273208"/>
                <a:gd name="connsiteX3" fmla="*/ 75624 w 507200"/>
                <a:gd name="connsiteY3" fmla="*/ 29095 h 273208"/>
                <a:gd name="connsiteX4" fmla="*/ 56180 w 507200"/>
                <a:gd name="connsiteY4" fmla="*/ 0 h 273208"/>
                <a:gd name="connsiteX5" fmla="*/ 0 w 507200"/>
                <a:gd name="connsiteY5" fmla="*/ 0 h 273208"/>
                <a:gd name="connsiteX6" fmla="*/ 39424 w 507200"/>
                <a:gd name="connsiteY6" fmla="*/ 58416 h 273208"/>
                <a:gd name="connsiteX7" fmla="*/ 20275 w 507200"/>
                <a:gd name="connsiteY7" fmla="*/ 124189 h 273208"/>
                <a:gd name="connsiteX8" fmla="*/ 48103 w 507200"/>
                <a:gd name="connsiteY8" fmla="*/ 194473 h 273208"/>
                <a:gd name="connsiteX9" fmla="*/ 7772 w 507200"/>
                <a:gd name="connsiteY9" fmla="*/ 259391 h 273208"/>
                <a:gd name="connsiteX10" fmla="*/ 65506 w 507200"/>
                <a:gd name="connsiteY10" fmla="*/ 259391 h 273208"/>
                <a:gd name="connsiteX11" fmla="*/ 65506 w 507200"/>
                <a:gd name="connsiteY11" fmla="*/ 92512 h 273208"/>
                <a:gd name="connsiteX12" fmla="*/ 71192 w 507200"/>
                <a:gd name="connsiteY12" fmla="*/ 99870 h 273208"/>
                <a:gd name="connsiteX13" fmla="*/ 125119 w 507200"/>
                <a:gd name="connsiteY13" fmla="*/ 163114 h 273208"/>
                <a:gd name="connsiteX14" fmla="*/ 297537 w 507200"/>
                <a:gd name="connsiteY14" fmla="*/ 263330 h 273208"/>
                <a:gd name="connsiteX15" fmla="*/ 422869 w 507200"/>
                <a:gd name="connsiteY15" fmla="*/ 266980 h 273208"/>
                <a:gd name="connsiteX16" fmla="*/ 507200 w 507200"/>
                <a:gd name="connsiteY16" fmla="*/ 203892 h 273208"/>
                <a:gd name="connsiteX17" fmla="*/ 459496 w 507200"/>
                <a:gd name="connsiteY17" fmla="*/ 232104 h 27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00" h="273208">
                  <a:moveTo>
                    <a:pt x="459479" y="232098"/>
                  </a:moveTo>
                  <a:cubicBezTo>
                    <a:pt x="416322" y="247541"/>
                    <a:pt x="372426" y="247841"/>
                    <a:pt x="328264" y="236943"/>
                  </a:cubicBezTo>
                  <a:cubicBezTo>
                    <a:pt x="280855" y="225243"/>
                    <a:pt x="239686" y="201386"/>
                    <a:pt x="202048" y="171002"/>
                  </a:cubicBezTo>
                  <a:cubicBezTo>
                    <a:pt x="152096" y="130680"/>
                    <a:pt x="111713" y="81782"/>
                    <a:pt x="75624" y="29095"/>
                  </a:cubicBezTo>
                  <a:cubicBezTo>
                    <a:pt x="68985" y="19399"/>
                    <a:pt x="62559" y="9558"/>
                    <a:pt x="56180" y="0"/>
                  </a:cubicBezTo>
                  <a:lnTo>
                    <a:pt x="0" y="0"/>
                  </a:lnTo>
                  <a:cubicBezTo>
                    <a:pt x="23031" y="14138"/>
                    <a:pt x="35373" y="33611"/>
                    <a:pt x="39424" y="58416"/>
                  </a:cubicBezTo>
                  <a:cubicBezTo>
                    <a:pt x="43480" y="83284"/>
                    <a:pt x="38754" y="105720"/>
                    <a:pt x="20275" y="124189"/>
                  </a:cubicBezTo>
                  <a:cubicBezTo>
                    <a:pt x="40787" y="143542"/>
                    <a:pt x="50645" y="166648"/>
                    <a:pt x="48103" y="194473"/>
                  </a:cubicBezTo>
                  <a:cubicBezTo>
                    <a:pt x="45589" y="221962"/>
                    <a:pt x="33444" y="243868"/>
                    <a:pt x="7772" y="259391"/>
                  </a:cubicBezTo>
                  <a:lnTo>
                    <a:pt x="65506" y="259391"/>
                  </a:lnTo>
                  <a:lnTo>
                    <a:pt x="65506" y="92512"/>
                  </a:lnTo>
                  <a:cubicBezTo>
                    <a:pt x="67326" y="95019"/>
                    <a:pt x="69389" y="97352"/>
                    <a:pt x="71192" y="99870"/>
                  </a:cubicBezTo>
                  <a:cubicBezTo>
                    <a:pt x="87370" y="122485"/>
                    <a:pt x="105196" y="143697"/>
                    <a:pt x="125119" y="163114"/>
                  </a:cubicBezTo>
                  <a:cubicBezTo>
                    <a:pt x="174192" y="210943"/>
                    <a:pt x="230782" y="245976"/>
                    <a:pt x="297537" y="263330"/>
                  </a:cubicBezTo>
                  <a:cubicBezTo>
                    <a:pt x="338971" y="274101"/>
                    <a:pt x="380816" y="277156"/>
                    <a:pt x="422869" y="266980"/>
                  </a:cubicBezTo>
                  <a:cubicBezTo>
                    <a:pt x="450384" y="260321"/>
                    <a:pt x="492478" y="230625"/>
                    <a:pt x="507200" y="203892"/>
                  </a:cubicBezTo>
                  <a:cubicBezTo>
                    <a:pt x="490796" y="218313"/>
                    <a:pt x="468204" y="228985"/>
                    <a:pt x="459496" y="232104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F163E8F-2D49-308F-ABBE-0B099E7DFED6}"/>
                </a:ext>
              </a:extLst>
            </p:cNvPr>
            <p:cNvSpPr/>
            <p:nvPr/>
          </p:nvSpPr>
          <p:spPr>
            <a:xfrm>
              <a:off x="561835" y="6482716"/>
              <a:ext cx="244147" cy="229588"/>
            </a:xfrm>
            <a:custGeom>
              <a:avLst/>
              <a:gdLst>
                <a:gd name="connsiteX0" fmla="*/ 99863 w 244147"/>
                <a:gd name="connsiteY0" fmla="*/ 229589 h 229588"/>
                <a:gd name="connsiteX1" fmla="*/ 68055 w 244147"/>
                <a:gd name="connsiteY1" fmla="*/ 86047 h 229588"/>
                <a:gd name="connsiteX2" fmla="*/ 121947 w 244147"/>
                <a:gd name="connsiteY2" fmla="*/ 51679 h 229588"/>
                <a:gd name="connsiteX3" fmla="*/ 212403 w 244147"/>
                <a:gd name="connsiteY3" fmla="*/ 75750 h 229588"/>
                <a:gd name="connsiteX4" fmla="*/ 244148 w 244147"/>
                <a:gd name="connsiteY4" fmla="*/ 41284 h 229588"/>
                <a:gd name="connsiteX5" fmla="*/ 65108 w 244147"/>
                <a:gd name="connsiteY5" fmla="*/ 20875 h 229588"/>
                <a:gd name="connsiteX6" fmla="*/ 9552 w 244147"/>
                <a:gd name="connsiteY6" fmla="*/ 198524 h 229588"/>
                <a:gd name="connsiteX7" fmla="*/ 99863 w 244147"/>
                <a:gd name="connsiteY7" fmla="*/ 229589 h 22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147" h="229588">
                  <a:moveTo>
                    <a:pt x="99863" y="229589"/>
                  </a:moveTo>
                  <a:cubicBezTo>
                    <a:pt x="41782" y="201244"/>
                    <a:pt x="40967" y="122616"/>
                    <a:pt x="68055" y="86047"/>
                  </a:cubicBezTo>
                  <a:cubicBezTo>
                    <a:pt x="81726" y="67596"/>
                    <a:pt x="99598" y="55913"/>
                    <a:pt x="121947" y="51679"/>
                  </a:cubicBezTo>
                  <a:cubicBezTo>
                    <a:pt x="155292" y="45361"/>
                    <a:pt x="185778" y="51552"/>
                    <a:pt x="212403" y="75750"/>
                  </a:cubicBezTo>
                  <a:cubicBezTo>
                    <a:pt x="223220" y="64009"/>
                    <a:pt x="233666" y="52661"/>
                    <a:pt x="244148" y="41284"/>
                  </a:cubicBezTo>
                  <a:cubicBezTo>
                    <a:pt x="197761" y="-8885"/>
                    <a:pt x="117250" y="-10352"/>
                    <a:pt x="65108" y="20875"/>
                  </a:cubicBezTo>
                  <a:cubicBezTo>
                    <a:pt x="-641" y="60244"/>
                    <a:pt x="-11139" y="143782"/>
                    <a:pt x="9552" y="198524"/>
                  </a:cubicBezTo>
                  <a:cubicBezTo>
                    <a:pt x="37772" y="213909"/>
                    <a:pt x="67263" y="224767"/>
                    <a:pt x="99863" y="229589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1B0FDDC-63EF-1A9F-AF3B-8F6F3CF4A2FD}"/>
                </a:ext>
              </a:extLst>
            </p:cNvPr>
            <p:cNvSpPr/>
            <p:nvPr/>
          </p:nvSpPr>
          <p:spPr>
            <a:xfrm>
              <a:off x="490702" y="6483932"/>
              <a:ext cx="46785" cy="176269"/>
            </a:xfrm>
            <a:custGeom>
              <a:avLst/>
              <a:gdLst>
                <a:gd name="connsiteX0" fmla="*/ 46785 w 46785"/>
                <a:gd name="connsiteY0" fmla="*/ 0 h 176269"/>
                <a:gd name="connsiteX1" fmla="*/ 0 w 46785"/>
                <a:gd name="connsiteY1" fmla="*/ 0 h 176269"/>
                <a:gd name="connsiteX2" fmla="*/ 0 w 46785"/>
                <a:gd name="connsiteY2" fmla="*/ 138038 h 176269"/>
                <a:gd name="connsiteX3" fmla="*/ 46785 w 46785"/>
                <a:gd name="connsiteY3" fmla="*/ 176269 h 176269"/>
                <a:gd name="connsiteX4" fmla="*/ 46785 w 46785"/>
                <a:gd name="connsiteY4" fmla="*/ 0 h 17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5" h="176269">
                  <a:moveTo>
                    <a:pt x="46785" y="0"/>
                  </a:moveTo>
                  <a:lnTo>
                    <a:pt x="0" y="0"/>
                  </a:lnTo>
                  <a:lnTo>
                    <a:pt x="0" y="138038"/>
                  </a:lnTo>
                  <a:cubicBezTo>
                    <a:pt x="14855" y="150177"/>
                    <a:pt x="30271" y="162779"/>
                    <a:pt x="46785" y="176269"/>
                  </a:cubicBezTo>
                  <a:lnTo>
                    <a:pt x="46785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6EC379E-92C3-4DE0-B8D7-29F7E6CC082C}"/>
                </a:ext>
              </a:extLst>
            </p:cNvPr>
            <p:cNvSpPr/>
            <p:nvPr/>
          </p:nvSpPr>
          <p:spPr>
            <a:xfrm>
              <a:off x="869426" y="6490603"/>
              <a:ext cx="227852" cy="258265"/>
            </a:xfrm>
            <a:custGeom>
              <a:avLst/>
              <a:gdLst>
                <a:gd name="connsiteX0" fmla="*/ 192387 w 227852"/>
                <a:gd name="connsiteY0" fmla="*/ 67021 h 258265"/>
                <a:gd name="connsiteX1" fmla="*/ 129897 w 227852"/>
                <a:gd name="connsiteY1" fmla="*/ 42459 h 258265"/>
                <a:gd name="connsiteX2" fmla="*/ 45283 w 227852"/>
                <a:gd name="connsiteY2" fmla="*/ 132990 h 258265"/>
                <a:gd name="connsiteX3" fmla="*/ 129897 w 227852"/>
                <a:gd name="connsiteY3" fmla="*/ 215102 h 258265"/>
                <a:gd name="connsiteX4" fmla="*/ 185367 w 227852"/>
                <a:gd name="connsiteY4" fmla="*/ 195449 h 258265"/>
                <a:gd name="connsiteX5" fmla="*/ 185367 w 227852"/>
                <a:gd name="connsiteY5" fmla="*/ 151939 h 258265"/>
                <a:gd name="connsiteX6" fmla="*/ 122524 w 227852"/>
                <a:gd name="connsiteY6" fmla="*/ 151939 h 258265"/>
                <a:gd name="connsiteX7" fmla="*/ 122524 w 227852"/>
                <a:gd name="connsiteY7" fmla="*/ 110531 h 258265"/>
                <a:gd name="connsiteX8" fmla="*/ 227853 w 227852"/>
                <a:gd name="connsiteY8" fmla="*/ 110531 h 258265"/>
                <a:gd name="connsiteX9" fmla="*/ 227853 w 227852"/>
                <a:gd name="connsiteY9" fmla="*/ 214050 h 258265"/>
                <a:gd name="connsiteX10" fmla="*/ 129903 w 227852"/>
                <a:gd name="connsiteY10" fmla="*/ 258265 h 258265"/>
                <a:gd name="connsiteX11" fmla="*/ 0 w 227852"/>
                <a:gd name="connsiteY11" fmla="*/ 132990 h 258265"/>
                <a:gd name="connsiteX12" fmla="*/ 129903 w 227852"/>
                <a:gd name="connsiteY12" fmla="*/ 0 h 258265"/>
                <a:gd name="connsiteX13" fmla="*/ 221185 w 227852"/>
                <a:gd name="connsiteY13" fmla="*/ 37544 h 258265"/>
                <a:gd name="connsiteX14" fmla="*/ 192393 w 227852"/>
                <a:gd name="connsiteY14" fmla="*/ 67021 h 2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852" h="258265">
                  <a:moveTo>
                    <a:pt x="192387" y="67021"/>
                  </a:moveTo>
                  <a:cubicBezTo>
                    <a:pt x="175885" y="51231"/>
                    <a:pt x="151311" y="42459"/>
                    <a:pt x="129897" y="42459"/>
                  </a:cubicBezTo>
                  <a:cubicBezTo>
                    <a:pt x="77236" y="42459"/>
                    <a:pt x="45283" y="82463"/>
                    <a:pt x="45283" y="132990"/>
                  </a:cubicBezTo>
                  <a:cubicBezTo>
                    <a:pt x="45283" y="173347"/>
                    <a:pt x="68805" y="215102"/>
                    <a:pt x="129897" y="215102"/>
                  </a:cubicBezTo>
                  <a:cubicBezTo>
                    <a:pt x="149207" y="215102"/>
                    <a:pt x="166056" y="210891"/>
                    <a:pt x="185367" y="195449"/>
                  </a:cubicBezTo>
                  <a:lnTo>
                    <a:pt x="185367" y="151939"/>
                  </a:lnTo>
                  <a:lnTo>
                    <a:pt x="122524" y="151939"/>
                  </a:lnTo>
                  <a:lnTo>
                    <a:pt x="122524" y="110531"/>
                  </a:lnTo>
                  <a:lnTo>
                    <a:pt x="227853" y="110531"/>
                  </a:lnTo>
                  <a:lnTo>
                    <a:pt x="227853" y="214050"/>
                  </a:lnTo>
                  <a:cubicBezTo>
                    <a:pt x="203631" y="241771"/>
                    <a:pt x="173082" y="258265"/>
                    <a:pt x="129903" y="258265"/>
                  </a:cubicBezTo>
                  <a:cubicBezTo>
                    <a:pt x="37569" y="258265"/>
                    <a:pt x="0" y="197557"/>
                    <a:pt x="0" y="132990"/>
                  </a:cubicBezTo>
                  <a:cubicBezTo>
                    <a:pt x="0" y="63862"/>
                    <a:pt x="43180" y="0"/>
                    <a:pt x="129903" y="0"/>
                  </a:cubicBezTo>
                  <a:cubicBezTo>
                    <a:pt x="162907" y="0"/>
                    <a:pt x="195906" y="12630"/>
                    <a:pt x="221185" y="37544"/>
                  </a:cubicBezTo>
                  <a:lnTo>
                    <a:pt x="192393" y="67021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7021C9F-634D-60F9-5617-11CE92CCDED9}"/>
                </a:ext>
              </a:extLst>
            </p:cNvPr>
            <p:cNvSpPr/>
            <p:nvPr/>
          </p:nvSpPr>
          <p:spPr>
            <a:xfrm>
              <a:off x="1132023" y="6497267"/>
              <a:ext cx="217677" cy="245987"/>
            </a:xfrm>
            <a:custGeom>
              <a:avLst/>
              <a:gdLst>
                <a:gd name="connsiteX0" fmla="*/ 217678 w 217677"/>
                <a:gd name="connsiteY0" fmla="*/ 245987 h 245987"/>
                <a:gd name="connsiteX1" fmla="*/ 162555 w 217677"/>
                <a:gd name="connsiteY1" fmla="*/ 245987 h 245987"/>
                <a:gd name="connsiteX2" fmla="*/ 90935 w 217677"/>
                <a:gd name="connsiteY2" fmla="*/ 163876 h 245987"/>
                <a:gd name="connsiteX3" fmla="*/ 46346 w 217677"/>
                <a:gd name="connsiteY3" fmla="*/ 163876 h 245987"/>
                <a:gd name="connsiteX4" fmla="*/ 46346 w 217677"/>
                <a:gd name="connsiteY4" fmla="*/ 245987 h 245987"/>
                <a:gd name="connsiteX5" fmla="*/ 0 w 217677"/>
                <a:gd name="connsiteY5" fmla="*/ 245987 h 245987"/>
                <a:gd name="connsiteX6" fmla="*/ 0 w 217677"/>
                <a:gd name="connsiteY6" fmla="*/ 0 h 245987"/>
                <a:gd name="connsiteX7" fmla="*/ 116914 w 217677"/>
                <a:gd name="connsiteY7" fmla="*/ 352 h 245987"/>
                <a:gd name="connsiteX8" fmla="*/ 205388 w 217677"/>
                <a:gd name="connsiteY8" fmla="*/ 81765 h 245987"/>
                <a:gd name="connsiteX9" fmla="*/ 143244 w 217677"/>
                <a:gd name="connsiteY9" fmla="*/ 158961 h 245987"/>
                <a:gd name="connsiteX10" fmla="*/ 217672 w 217677"/>
                <a:gd name="connsiteY10" fmla="*/ 242828 h 245987"/>
                <a:gd name="connsiteX11" fmla="*/ 217672 w 217677"/>
                <a:gd name="connsiteY11" fmla="*/ 245987 h 245987"/>
                <a:gd name="connsiteX12" fmla="*/ 46346 w 217677"/>
                <a:gd name="connsiteY12" fmla="*/ 43516 h 245987"/>
                <a:gd name="connsiteX13" fmla="*/ 46346 w 217677"/>
                <a:gd name="connsiteY13" fmla="*/ 122121 h 245987"/>
                <a:gd name="connsiteX14" fmla="*/ 116914 w 217677"/>
                <a:gd name="connsiteY14" fmla="*/ 122121 h 245987"/>
                <a:gd name="connsiteX15" fmla="*/ 159042 w 217677"/>
                <a:gd name="connsiteY15" fmla="*/ 82822 h 245987"/>
                <a:gd name="connsiteX16" fmla="*/ 116914 w 217677"/>
                <a:gd name="connsiteY16" fmla="*/ 43522 h 245987"/>
                <a:gd name="connsiteX17" fmla="*/ 46346 w 217677"/>
                <a:gd name="connsiteY17" fmla="*/ 43522 h 24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677" h="245987">
                  <a:moveTo>
                    <a:pt x="217678" y="245987"/>
                  </a:moveTo>
                  <a:lnTo>
                    <a:pt x="162555" y="245987"/>
                  </a:lnTo>
                  <a:lnTo>
                    <a:pt x="90935" y="163876"/>
                  </a:lnTo>
                  <a:lnTo>
                    <a:pt x="46346" y="163876"/>
                  </a:lnTo>
                  <a:lnTo>
                    <a:pt x="46346" y="245987"/>
                  </a:lnTo>
                  <a:lnTo>
                    <a:pt x="0" y="245987"/>
                  </a:lnTo>
                  <a:lnTo>
                    <a:pt x="0" y="0"/>
                  </a:lnTo>
                  <a:cubicBezTo>
                    <a:pt x="38973" y="0"/>
                    <a:pt x="77941" y="352"/>
                    <a:pt x="116914" y="352"/>
                  </a:cubicBezTo>
                  <a:cubicBezTo>
                    <a:pt x="174845" y="705"/>
                    <a:pt x="205388" y="39306"/>
                    <a:pt x="205388" y="81765"/>
                  </a:cubicBezTo>
                  <a:cubicBezTo>
                    <a:pt x="205388" y="115451"/>
                    <a:pt x="189937" y="149490"/>
                    <a:pt x="143244" y="158961"/>
                  </a:cubicBezTo>
                  <a:lnTo>
                    <a:pt x="217672" y="242828"/>
                  </a:lnTo>
                  <a:lnTo>
                    <a:pt x="217672" y="245987"/>
                  </a:lnTo>
                  <a:close/>
                  <a:moveTo>
                    <a:pt x="46346" y="43516"/>
                  </a:moveTo>
                  <a:lnTo>
                    <a:pt x="46346" y="122121"/>
                  </a:lnTo>
                  <a:lnTo>
                    <a:pt x="116914" y="122121"/>
                  </a:lnTo>
                  <a:cubicBezTo>
                    <a:pt x="146405" y="122121"/>
                    <a:pt x="159042" y="102469"/>
                    <a:pt x="159042" y="82822"/>
                  </a:cubicBezTo>
                  <a:cubicBezTo>
                    <a:pt x="159042" y="63174"/>
                    <a:pt x="146053" y="43522"/>
                    <a:pt x="116914" y="43522"/>
                  </a:cubicBezTo>
                  <a:lnTo>
                    <a:pt x="46346" y="43522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35FC4ED-AF80-F528-8C0A-3840B2629316}"/>
                </a:ext>
              </a:extLst>
            </p:cNvPr>
            <p:cNvSpPr/>
            <p:nvPr/>
          </p:nvSpPr>
          <p:spPr>
            <a:xfrm>
              <a:off x="1357767" y="6492705"/>
              <a:ext cx="252441" cy="256162"/>
            </a:xfrm>
            <a:custGeom>
              <a:avLst/>
              <a:gdLst>
                <a:gd name="connsiteX0" fmla="*/ 252433 w 252441"/>
                <a:gd name="connsiteY0" fmla="*/ 129138 h 256162"/>
                <a:gd name="connsiteX1" fmla="*/ 126390 w 252441"/>
                <a:gd name="connsiteY1" fmla="*/ 256163 h 256162"/>
                <a:gd name="connsiteX2" fmla="*/ 0 w 252441"/>
                <a:gd name="connsiteY2" fmla="*/ 129485 h 256162"/>
                <a:gd name="connsiteX3" fmla="*/ 126390 w 252441"/>
                <a:gd name="connsiteY3" fmla="*/ 0 h 256162"/>
                <a:gd name="connsiteX4" fmla="*/ 252433 w 252441"/>
                <a:gd name="connsiteY4" fmla="*/ 129133 h 256162"/>
                <a:gd name="connsiteX5" fmla="*/ 45641 w 252441"/>
                <a:gd name="connsiteY5" fmla="*/ 130189 h 256162"/>
                <a:gd name="connsiteX6" fmla="*/ 126390 w 252441"/>
                <a:gd name="connsiteY6" fmla="*/ 213704 h 256162"/>
                <a:gd name="connsiteX7" fmla="*/ 206786 w 252441"/>
                <a:gd name="connsiteY7" fmla="*/ 129837 h 256162"/>
                <a:gd name="connsiteX8" fmla="*/ 126390 w 252441"/>
                <a:gd name="connsiteY8" fmla="*/ 42107 h 256162"/>
                <a:gd name="connsiteX9" fmla="*/ 45641 w 252441"/>
                <a:gd name="connsiteY9" fmla="*/ 130184 h 25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441" h="256162">
                  <a:moveTo>
                    <a:pt x="252433" y="129138"/>
                  </a:moveTo>
                  <a:cubicBezTo>
                    <a:pt x="251728" y="192654"/>
                    <a:pt x="212761" y="256163"/>
                    <a:pt x="126390" y="256163"/>
                  </a:cubicBezTo>
                  <a:cubicBezTo>
                    <a:pt x="40019" y="256163"/>
                    <a:pt x="0" y="194051"/>
                    <a:pt x="0" y="129485"/>
                  </a:cubicBezTo>
                  <a:cubicBezTo>
                    <a:pt x="0" y="64919"/>
                    <a:pt x="41429" y="0"/>
                    <a:pt x="126390" y="0"/>
                  </a:cubicBezTo>
                  <a:cubicBezTo>
                    <a:pt x="211351" y="0"/>
                    <a:pt x="253132" y="64919"/>
                    <a:pt x="252433" y="129133"/>
                  </a:cubicBezTo>
                  <a:close/>
                  <a:moveTo>
                    <a:pt x="45641" y="130189"/>
                  </a:moveTo>
                  <a:cubicBezTo>
                    <a:pt x="46693" y="170540"/>
                    <a:pt x="68464" y="213704"/>
                    <a:pt x="126390" y="213704"/>
                  </a:cubicBezTo>
                  <a:cubicBezTo>
                    <a:pt x="184315" y="213704"/>
                    <a:pt x="206087" y="170194"/>
                    <a:pt x="206786" y="129837"/>
                  </a:cubicBezTo>
                  <a:cubicBezTo>
                    <a:pt x="207491" y="88429"/>
                    <a:pt x="184315" y="42107"/>
                    <a:pt x="126390" y="42107"/>
                  </a:cubicBezTo>
                  <a:cubicBezTo>
                    <a:pt x="68464" y="42107"/>
                    <a:pt x="44590" y="88782"/>
                    <a:pt x="45641" y="130184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DC5598F-208D-F39F-16CE-0139EC2AFBD8}"/>
                </a:ext>
              </a:extLst>
            </p:cNvPr>
            <p:cNvSpPr/>
            <p:nvPr/>
          </p:nvSpPr>
          <p:spPr>
            <a:xfrm>
              <a:off x="1644244" y="6497972"/>
              <a:ext cx="215568" cy="250543"/>
            </a:xfrm>
            <a:custGeom>
              <a:avLst/>
              <a:gdLst>
                <a:gd name="connsiteX0" fmla="*/ 215569 w 215568"/>
                <a:gd name="connsiteY0" fmla="*/ 0 h 250543"/>
                <a:gd name="connsiteX1" fmla="*/ 215569 w 215568"/>
                <a:gd name="connsiteY1" fmla="*/ 140712 h 250543"/>
                <a:gd name="connsiteX2" fmla="*/ 109188 w 215568"/>
                <a:gd name="connsiteY2" fmla="*/ 250544 h 250543"/>
                <a:gd name="connsiteX3" fmla="*/ 0 w 215568"/>
                <a:gd name="connsiteY3" fmla="*/ 140712 h 250543"/>
                <a:gd name="connsiteX4" fmla="*/ 0 w 215568"/>
                <a:gd name="connsiteY4" fmla="*/ 0 h 250543"/>
                <a:gd name="connsiteX5" fmla="*/ 45994 w 215568"/>
                <a:gd name="connsiteY5" fmla="*/ 0 h 250543"/>
                <a:gd name="connsiteX6" fmla="*/ 45994 w 215568"/>
                <a:gd name="connsiteY6" fmla="*/ 140712 h 250543"/>
                <a:gd name="connsiteX7" fmla="*/ 109541 w 215568"/>
                <a:gd name="connsiteY7" fmla="*/ 208437 h 250543"/>
                <a:gd name="connsiteX8" fmla="*/ 169575 w 215568"/>
                <a:gd name="connsiteY8" fmla="*/ 140712 h 250543"/>
                <a:gd name="connsiteX9" fmla="*/ 169575 w 215568"/>
                <a:gd name="connsiteY9" fmla="*/ 0 h 250543"/>
                <a:gd name="connsiteX10" fmla="*/ 215569 w 215568"/>
                <a:gd name="connsiteY10" fmla="*/ 0 h 25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5568" h="250543">
                  <a:moveTo>
                    <a:pt x="215569" y="0"/>
                  </a:moveTo>
                  <a:lnTo>
                    <a:pt x="215569" y="140712"/>
                  </a:lnTo>
                  <a:cubicBezTo>
                    <a:pt x="215569" y="213346"/>
                    <a:pt x="170979" y="250544"/>
                    <a:pt x="109188" y="250544"/>
                  </a:cubicBezTo>
                  <a:cubicBezTo>
                    <a:pt x="47398" y="250544"/>
                    <a:pt x="0" y="214749"/>
                    <a:pt x="0" y="140712"/>
                  </a:cubicBezTo>
                  <a:lnTo>
                    <a:pt x="0" y="0"/>
                  </a:lnTo>
                  <a:lnTo>
                    <a:pt x="45994" y="0"/>
                  </a:lnTo>
                  <a:lnTo>
                    <a:pt x="45994" y="140712"/>
                  </a:lnTo>
                  <a:cubicBezTo>
                    <a:pt x="45994" y="184926"/>
                    <a:pt x="71273" y="208437"/>
                    <a:pt x="109541" y="208437"/>
                  </a:cubicBezTo>
                  <a:cubicBezTo>
                    <a:pt x="147809" y="208437"/>
                    <a:pt x="169575" y="182824"/>
                    <a:pt x="169575" y="140712"/>
                  </a:cubicBezTo>
                  <a:lnTo>
                    <a:pt x="169575" y="0"/>
                  </a:lnTo>
                  <a:lnTo>
                    <a:pt x="215569" y="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E9ACBE0-6337-1347-8D42-FD894601CB2C}"/>
                </a:ext>
              </a:extLst>
            </p:cNvPr>
            <p:cNvSpPr/>
            <p:nvPr/>
          </p:nvSpPr>
          <p:spPr>
            <a:xfrm>
              <a:off x="1905095" y="6497267"/>
              <a:ext cx="206042" cy="245987"/>
            </a:xfrm>
            <a:custGeom>
              <a:avLst/>
              <a:gdLst>
                <a:gd name="connsiteX0" fmla="*/ 115862 w 206042"/>
                <a:gd name="connsiteY0" fmla="*/ 173699 h 245987"/>
                <a:gd name="connsiteX1" fmla="*/ 46346 w 206042"/>
                <a:gd name="connsiteY1" fmla="*/ 173699 h 245987"/>
                <a:gd name="connsiteX2" fmla="*/ 46346 w 206042"/>
                <a:gd name="connsiteY2" fmla="*/ 245987 h 245987"/>
                <a:gd name="connsiteX3" fmla="*/ 0 w 206042"/>
                <a:gd name="connsiteY3" fmla="*/ 245987 h 245987"/>
                <a:gd name="connsiteX4" fmla="*/ 0 w 206042"/>
                <a:gd name="connsiteY4" fmla="*/ 352 h 245987"/>
                <a:gd name="connsiteX5" fmla="*/ 115856 w 206042"/>
                <a:gd name="connsiteY5" fmla="*/ 0 h 245987"/>
                <a:gd name="connsiteX6" fmla="*/ 115856 w 206042"/>
                <a:gd name="connsiteY6" fmla="*/ 173699 h 245987"/>
                <a:gd name="connsiteX7" fmla="*/ 46346 w 206042"/>
                <a:gd name="connsiteY7" fmla="*/ 131240 h 245987"/>
                <a:gd name="connsiteX8" fmla="*/ 115862 w 206042"/>
                <a:gd name="connsiteY8" fmla="*/ 131240 h 245987"/>
                <a:gd name="connsiteX9" fmla="*/ 115862 w 206042"/>
                <a:gd name="connsiteY9" fmla="*/ 44215 h 245987"/>
                <a:gd name="connsiteX10" fmla="*/ 46346 w 206042"/>
                <a:gd name="connsiteY10" fmla="*/ 44215 h 245987"/>
                <a:gd name="connsiteX11" fmla="*/ 46346 w 206042"/>
                <a:gd name="connsiteY11" fmla="*/ 131240 h 24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042" h="245987">
                  <a:moveTo>
                    <a:pt x="115862" y="173699"/>
                  </a:moveTo>
                  <a:lnTo>
                    <a:pt x="46346" y="173699"/>
                  </a:lnTo>
                  <a:lnTo>
                    <a:pt x="46346" y="245987"/>
                  </a:lnTo>
                  <a:lnTo>
                    <a:pt x="0" y="245987"/>
                  </a:lnTo>
                  <a:lnTo>
                    <a:pt x="0" y="352"/>
                  </a:lnTo>
                  <a:cubicBezTo>
                    <a:pt x="38621" y="352"/>
                    <a:pt x="77236" y="0"/>
                    <a:pt x="115856" y="0"/>
                  </a:cubicBezTo>
                  <a:cubicBezTo>
                    <a:pt x="235931" y="0"/>
                    <a:pt x="236277" y="173699"/>
                    <a:pt x="115856" y="173699"/>
                  </a:cubicBezTo>
                  <a:close/>
                  <a:moveTo>
                    <a:pt x="46346" y="131240"/>
                  </a:moveTo>
                  <a:lnTo>
                    <a:pt x="115862" y="131240"/>
                  </a:lnTo>
                  <a:cubicBezTo>
                    <a:pt x="175197" y="131240"/>
                    <a:pt x="174845" y="44215"/>
                    <a:pt x="115862" y="44215"/>
                  </a:cubicBezTo>
                  <a:lnTo>
                    <a:pt x="46346" y="44215"/>
                  </a:lnTo>
                  <a:lnTo>
                    <a:pt x="46346" y="13124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2" name="Picture 151">
            <a:extLst>
              <a:ext uri="{FF2B5EF4-FFF2-40B4-BE49-F238E27FC236}">
                <a16:creationId xmlns:a16="http://schemas.microsoft.com/office/drawing/2014/main" id="{A35D5CC6-79DC-EEB0-B3D7-0CD6AAA182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7287"/>
          <a:stretch/>
        </p:blipFill>
        <p:spPr>
          <a:xfrm>
            <a:off x="10593773" y="135443"/>
            <a:ext cx="507200" cy="455831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E3C3A19F-2D05-645E-FE44-2FC695B2803F}"/>
              </a:ext>
            </a:extLst>
          </p:cNvPr>
          <p:cNvSpPr txBox="1"/>
          <p:nvPr/>
        </p:nvSpPr>
        <p:spPr>
          <a:xfrm>
            <a:off x="11037647" y="162834"/>
            <a:ext cx="1115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ptos Display" panose="020B0004020202020204" pitchFamily="34" charset="0"/>
              </a:rPr>
              <a:t>ChatGPT</a:t>
            </a:r>
          </a:p>
        </p:txBody>
      </p:sp>
    </p:spTree>
    <p:extLst>
      <p:ext uri="{BB962C8B-B14F-4D97-AF65-F5344CB8AC3E}">
        <p14:creationId xmlns:p14="http://schemas.microsoft.com/office/powerpoint/2010/main" val="50132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2377"/>
            <a:ext cx="12192000" cy="932155"/>
          </a:xfrm>
        </p:spPr>
        <p:txBody>
          <a:bodyPr/>
          <a:lstStyle/>
          <a:p>
            <a:pPr algn="ctr"/>
            <a:r>
              <a:rPr lang="en-US" dirty="0"/>
              <a:t>Human Intelligence vs. Artificial Intelligence: The Connection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10590"/>
          </a:xfrm>
        </p:spPr>
        <p:txBody>
          <a:bodyPr/>
          <a:lstStyle/>
          <a:p>
            <a:r>
              <a:rPr lang="en-US"/>
              <a:t>Speaker Name, Title, Credits</a:t>
            </a:r>
          </a:p>
        </p:txBody>
      </p:sp>
      <p:pic>
        <p:nvPicPr>
          <p:cNvPr id="18" name="Picture 17" descr="A blue circuit board">
            <a:extLst>
              <a:ext uri="{FF2B5EF4-FFF2-40B4-BE49-F238E27FC236}">
                <a16:creationId xmlns:a16="http://schemas.microsoft.com/office/drawing/2014/main" id="{95E66177-9D62-B89C-ABCF-38EDE67E1E8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6" b="31816"/>
          <a:stretch/>
        </p:blipFill>
        <p:spPr>
          <a:xfrm>
            <a:off x="0" y="3904418"/>
            <a:ext cx="12192000" cy="29535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C5024E-7FC5-B6A3-EDD7-7155F228D40B}"/>
              </a:ext>
            </a:extLst>
          </p:cNvPr>
          <p:cNvSpPr/>
          <p:nvPr/>
        </p:nvSpPr>
        <p:spPr>
          <a:xfrm>
            <a:off x="5528624" y="4583623"/>
            <a:ext cx="6610793" cy="13828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 defTabSz="914377">
              <a:lnSpc>
                <a:spcPct val="130000"/>
              </a:lnSpc>
            </a:pP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ight" panose="02000000000000000000" pitchFamily="2" charset="0"/>
                <a:cs typeface="Roboto"/>
              </a:rPr>
              <a:t>QUESTIONS?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2A5611-C258-9276-1E71-07DF8EF896B0}"/>
              </a:ext>
            </a:extLst>
          </p:cNvPr>
          <p:cNvGrpSpPr>
            <a:grpSpLocks noChangeAspect="1"/>
          </p:cNvGrpSpPr>
          <p:nvPr/>
        </p:nvGrpSpPr>
        <p:grpSpPr>
          <a:xfrm>
            <a:off x="1484622" y="5966437"/>
            <a:ext cx="3219406" cy="457200"/>
            <a:chOff x="870195" y="5821678"/>
            <a:chExt cx="3863287" cy="54864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0768006-347F-F2F8-2ECD-DEF3213985EF}"/>
                </a:ext>
              </a:extLst>
            </p:cNvPr>
            <p:cNvSpPr/>
            <p:nvPr/>
          </p:nvSpPr>
          <p:spPr>
            <a:xfrm>
              <a:off x="870195" y="5823962"/>
              <a:ext cx="421411" cy="519262"/>
            </a:xfrm>
            <a:custGeom>
              <a:avLst/>
              <a:gdLst>
                <a:gd name="connsiteX0" fmla="*/ 153148 w 186313"/>
                <a:gd name="connsiteY0" fmla="*/ 108738 h 222775"/>
                <a:gd name="connsiteX1" fmla="*/ 151917 w 186313"/>
                <a:gd name="connsiteY1" fmla="*/ 106992 h 222775"/>
                <a:gd name="connsiteX2" fmla="*/ 157317 w 186313"/>
                <a:gd name="connsiteY2" fmla="*/ 103664 h 222775"/>
                <a:gd name="connsiteX3" fmla="*/ 176698 w 186313"/>
                <a:gd name="connsiteY3" fmla="*/ 81064 h 222775"/>
                <a:gd name="connsiteX4" fmla="*/ 150061 w 186313"/>
                <a:gd name="connsiteY4" fmla="*/ 10179 h 222775"/>
                <a:gd name="connsiteX5" fmla="*/ 102992 w 186313"/>
                <a:gd name="connsiteY5" fmla="*/ 64 h 222775"/>
                <a:gd name="connsiteX6" fmla="*/ 0 w 186313"/>
                <a:gd name="connsiteY6" fmla="*/ 0 h 222775"/>
                <a:gd name="connsiteX7" fmla="*/ 12621 w 186313"/>
                <a:gd name="connsiteY7" fmla="*/ 36787 h 222775"/>
                <a:gd name="connsiteX8" fmla="*/ 101751 w 186313"/>
                <a:gd name="connsiteY8" fmla="*/ 36975 h 222775"/>
                <a:gd name="connsiteX9" fmla="*/ 122005 w 186313"/>
                <a:gd name="connsiteY9" fmla="*/ 40919 h 222775"/>
                <a:gd name="connsiteX10" fmla="*/ 138612 w 186313"/>
                <a:gd name="connsiteY10" fmla="*/ 68683 h 222775"/>
                <a:gd name="connsiteX11" fmla="*/ 113320 w 186313"/>
                <a:gd name="connsiteY11" fmla="*/ 89169 h 222775"/>
                <a:gd name="connsiteX12" fmla="*/ 50077 w 186313"/>
                <a:gd name="connsiteY12" fmla="*/ 89953 h 222775"/>
                <a:gd name="connsiteX13" fmla="*/ 50077 w 186313"/>
                <a:gd name="connsiteY13" fmla="*/ 60428 h 222775"/>
                <a:gd name="connsiteX14" fmla="*/ 13276 w 186313"/>
                <a:gd name="connsiteY14" fmla="*/ 60428 h 222775"/>
                <a:gd name="connsiteX15" fmla="*/ 13380 w 186313"/>
                <a:gd name="connsiteY15" fmla="*/ 222774 h 222775"/>
                <a:gd name="connsiteX16" fmla="*/ 105633 w 186313"/>
                <a:gd name="connsiteY16" fmla="*/ 222764 h 222775"/>
                <a:gd name="connsiteX17" fmla="*/ 147252 w 186313"/>
                <a:gd name="connsiteY17" fmla="*/ 216256 h 222775"/>
                <a:gd name="connsiteX18" fmla="*/ 183100 w 186313"/>
                <a:gd name="connsiteY18" fmla="*/ 180710 h 222775"/>
                <a:gd name="connsiteX19" fmla="*/ 153148 w 186313"/>
                <a:gd name="connsiteY19" fmla="*/ 108733 h 222775"/>
                <a:gd name="connsiteX20" fmla="*/ 50687 w 186313"/>
                <a:gd name="connsiteY20" fmla="*/ 123848 h 222775"/>
                <a:gd name="connsiteX21" fmla="*/ 50687 w 186313"/>
                <a:gd name="connsiteY21" fmla="*/ 123937 h 222775"/>
                <a:gd name="connsiteX22" fmla="*/ 50687 w 186313"/>
                <a:gd name="connsiteY22" fmla="*/ 123848 h 222775"/>
                <a:gd name="connsiteX23" fmla="*/ 131480 w 186313"/>
                <a:gd name="connsiteY23" fmla="*/ 178567 h 222775"/>
                <a:gd name="connsiteX24" fmla="*/ 105960 w 186313"/>
                <a:gd name="connsiteY24" fmla="*/ 184688 h 222775"/>
                <a:gd name="connsiteX25" fmla="*/ 50692 w 186313"/>
                <a:gd name="connsiteY25" fmla="*/ 185040 h 222775"/>
                <a:gd name="connsiteX26" fmla="*/ 50692 w 186313"/>
                <a:gd name="connsiteY26" fmla="*/ 125758 h 222775"/>
                <a:gd name="connsiteX27" fmla="*/ 116407 w 186313"/>
                <a:gd name="connsiteY27" fmla="*/ 127757 h 222775"/>
                <a:gd name="connsiteX28" fmla="*/ 138746 w 186313"/>
                <a:gd name="connsiteY28" fmla="*/ 138308 h 222775"/>
                <a:gd name="connsiteX29" fmla="*/ 131485 w 186313"/>
                <a:gd name="connsiteY29" fmla="*/ 178567 h 22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6313" h="222775">
                  <a:moveTo>
                    <a:pt x="153148" y="108738"/>
                  </a:moveTo>
                  <a:cubicBezTo>
                    <a:pt x="152697" y="108580"/>
                    <a:pt x="152463" y="107796"/>
                    <a:pt x="151917" y="106992"/>
                  </a:cubicBezTo>
                  <a:cubicBezTo>
                    <a:pt x="153793" y="105831"/>
                    <a:pt x="155545" y="104730"/>
                    <a:pt x="157317" y="103664"/>
                  </a:cubicBezTo>
                  <a:cubicBezTo>
                    <a:pt x="166285" y="98277"/>
                    <a:pt x="173114" y="90955"/>
                    <a:pt x="176698" y="81064"/>
                  </a:cubicBezTo>
                  <a:cubicBezTo>
                    <a:pt x="184013" y="60875"/>
                    <a:pt x="179144" y="25338"/>
                    <a:pt x="150061" y="10179"/>
                  </a:cubicBezTo>
                  <a:cubicBezTo>
                    <a:pt x="135207" y="2436"/>
                    <a:pt x="119400" y="84"/>
                    <a:pt x="102992" y="64"/>
                  </a:cubicBezTo>
                  <a:cubicBezTo>
                    <a:pt x="70296" y="30"/>
                    <a:pt x="0" y="0"/>
                    <a:pt x="0" y="0"/>
                  </a:cubicBezTo>
                  <a:cubicBezTo>
                    <a:pt x="4273" y="12461"/>
                    <a:pt x="8487" y="24723"/>
                    <a:pt x="12621" y="36787"/>
                  </a:cubicBezTo>
                  <a:cubicBezTo>
                    <a:pt x="16353" y="36787"/>
                    <a:pt x="75388" y="36529"/>
                    <a:pt x="101751" y="36975"/>
                  </a:cubicBezTo>
                  <a:cubicBezTo>
                    <a:pt x="108546" y="37089"/>
                    <a:pt x="115653" y="38493"/>
                    <a:pt x="122005" y="40919"/>
                  </a:cubicBezTo>
                  <a:cubicBezTo>
                    <a:pt x="133539" y="45324"/>
                    <a:pt x="139793" y="56728"/>
                    <a:pt x="138612" y="68683"/>
                  </a:cubicBezTo>
                  <a:cubicBezTo>
                    <a:pt x="137654" y="78375"/>
                    <a:pt x="128239" y="89035"/>
                    <a:pt x="113320" y="89169"/>
                  </a:cubicBezTo>
                  <a:cubicBezTo>
                    <a:pt x="96386" y="89318"/>
                    <a:pt x="69676" y="89735"/>
                    <a:pt x="50077" y="89953"/>
                  </a:cubicBezTo>
                  <a:lnTo>
                    <a:pt x="50077" y="60428"/>
                  </a:lnTo>
                  <a:lnTo>
                    <a:pt x="13276" y="60428"/>
                  </a:lnTo>
                  <a:cubicBezTo>
                    <a:pt x="13276" y="114602"/>
                    <a:pt x="13380" y="168596"/>
                    <a:pt x="13380" y="222774"/>
                  </a:cubicBezTo>
                  <a:cubicBezTo>
                    <a:pt x="13380" y="222774"/>
                    <a:pt x="76733" y="222779"/>
                    <a:pt x="105633" y="222764"/>
                  </a:cubicBezTo>
                  <a:cubicBezTo>
                    <a:pt x="119842" y="222760"/>
                    <a:pt x="133798" y="221063"/>
                    <a:pt x="147252" y="216256"/>
                  </a:cubicBezTo>
                  <a:cubicBezTo>
                    <a:pt x="164747" y="210006"/>
                    <a:pt x="177388" y="198756"/>
                    <a:pt x="183100" y="180710"/>
                  </a:cubicBezTo>
                  <a:cubicBezTo>
                    <a:pt x="193165" y="148913"/>
                    <a:pt x="178604" y="117751"/>
                    <a:pt x="153148" y="108733"/>
                  </a:cubicBezTo>
                  <a:close/>
                  <a:moveTo>
                    <a:pt x="50687" y="123848"/>
                  </a:moveTo>
                  <a:cubicBezTo>
                    <a:pt x="50831" y="123769"/>
                    <a:pt x="50806" y="123818"/>
                    <a:pt x="50687" y="123937"/>
                  </a:cubicBezTo>
                  <a:lnTo>
                    <a:pt x="50687" y="123848"/>
                  </a:lnTo>
                  <a:close/>
                  <a:moveTo>
                    <a:pt x="131480" y="178567"/>
                  </a:moveTo>
                  <a:cubicBezTo>
                    <a:pt x="123613" y="182104"/>
                    <a:pt x="114586" y="184197"/>
                    <a:pt x="105960" y="184688"/>
                  </a:cubicBezTo>
                  <a:cubicBezTo>
                    <a:pt x="91111" y="185531"/>
                    <a:pt x="67601" y="185154"/>
                    <a:pt x="50692" y="185040"/>
                  </a:cubicBezTo>
                  <a:lnTo>
                    <a:pt x="50692" y="125758"/>
                  </a:lnTo>
                  <a:cubicBezTo>
                    <a:pt x="71636" y="125301"/>
                    <a:pt x="98267" y="125128"/>
                    <a:pt x="116407" y="127757"/>
                  </a:cubicBezTo>
                  <a:cubicBezTo>
                    <a:pt x="124661" y="128952"/>
                    <a:pt x="132368" y="130852"/>
                    <a:pt x="138746" y="138308"/>
                  </a:cubicBezTo>
                  <a:cubicBezTo>
                    <a:pt x="150458" y="152008"/>
                    <a:pt x="147888" y="171191"/>
                    <a:pt x="131485" y="178567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  <a:effectLst>
              <a:glow rad="101600">
                <a:schemeClr val="accent1">
                  <a:alpha val="60000"/>
                </a:schemeClr>
              </a:glow>
            </a:effectLst>
          </p:spPr>
          <p:txBody>
            <a:bodyPr rtlCol="0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12FFB47-8546-281E-4CFF-CECC5710E19C}"/>
                </a:ext>
              </a:extLst>
            </p:cNvPr>
            <p:cNvSpPr/>
            <p:nvPr/>
          </p:nvSpPr>
          <p:spPr>
            <a:xfrm>
              <a:off x="1226390" y="5823338"/>
              <a:ext cx="985376" cy="546980"/>
            </a:xfrm>
            <a:custGeom>
              <a:avLst/>
              <a:gdLst>
                <a:gd name="connsiteX0" fmla="*/ 394663 w 435652"/>
                <a:gd name="connsiteY0" fmla="*/ 199356 h 234667"/>
                <a:gd name="connsiteX1" fmla="*/ 281958 w 435652"/>
                <a:gd name="connsiteY1" fmla="*/ 203518 h 234667"/>
                <a:gd name="connsiteX2" fmla="*/ 173546 w 435652"/>
                <a:gd name="connsiteY2" fmla="*/ 146879 h 234667"/>
                <a:gd name="connsiteX3" fmla="*/ 64956 w 435652"/>
                <a:gd name="connsiteY3" fmla="*/ 24991 h 234667"/>
                <a:gd name="connsiteX4" fmla="*/ 48255 w 435652"/>
                <a:gd name="connsiteY4" fmla="*/ 0 h 234667"/>
                <a:gd name="connsiteX5" fmla="*/ 0 w 435652"/>
                <a:gd name="connsiteY5" fmla="*/ 0 h 234667"/>
                <a:gd name="connsiteX6" fmla="*/ 33863 w 435652"/>
                <a:gd name="connsiteY6" fmla="*/ 50175 h 234667"/>
                <a:gd name="connsiteX7" fmla="*/ 17415 w 435652"/>
                <a:gd name="connsiteY7" fmla="*/ 106670 h 234667"/>
                <a:gd name="connsiteX8" fmla="*/ 41317 w 435652"/>
                <a:gd name="connsiteY8" fmla="*/ 167039 h 234667"/>
                <a:gd name="connsiteX9" fmla="*/ 6675 w 435652"/>
                <a:gd name="connsiteY9" fmla="*/ 222799 h 234667"/>
                <a:gd name="connsiteX10" fmla="*/ 56266 w 435652"/>
                <a:gd name="connsiteY10" fmla="*/ 222799 h 234667"/>
                <a:gd name="connsiteX11" fmla="*/ 56266 w 435652"/>
                <a:gd name="connsiteY11" fmla="*/ 79462 h 234667"/>
                <a:gd name="connsiteX12" fmla="*/ 61149 w 435652"/>
                <a:gd name="connsiteY12" fmla="*/ 85781 h 234667"/>
                <a:gd name="connsiteX13" fmla="*/ 107469 w 435652"/>
                <a:gd name="connsiteY13" fmla="*/ 140103 h 234667"/>
                <a:gd name="connsiteX14" fmla="*/ 255565 w 435652"/>
                <a:gd name="connsiteY14" fmla="*/ 226182 h 234667"/>
                <a:gd name="connsiteX15" fmla="*/ 363217 w 435652"/>
                <a:gd name="connsiteY15" fmla="*/ 229317 h 234667"/>
                <a:gd name="connsiteX16" fmla="*/ 435652 w 435652"/>
                <a:gd name="connsiteY16" fmla="*/ 175129 h 234667"/>
                <a:gd name="connsiteX17" fmla="*/ 394678 w 435652"/>
                <a:gd name="connsiteY17" fmla="*/ 199361 h 23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5652" h="234667">
                  <a:moveTo>
                    <a:pt x="394663" y="199356"/>
                  </a:moveTo>
                  <a:cubicBezTo>
                    <a:pt x="357594" y="212620"/>
                    <a:pt x="319890" y="212878"/>
                    <a:pt x="281958" y="203518"/>
                  </a:cubicBezTo>
                  <a:cubicBezTo>
                    <a:pt x="241237" y="193468"/>
                    <a:pt x="205875" y="172976"/>
                    <a:pt x="173546" y="146879"/>
                  </a:cubicBezTo>
                  <a:cubicBezTo>
                    <a:pt x="130641" y="112245"/>
                    <a:pt x="95955" y="70245"/>
                    <a:pt x="64956" y="24991"/>
                  </a:cubicBezTo>
                  <a:cubicBezTo>
                    <a:pt x="59253" y="16662"/>
                    <a:pt x="53734" y="8210"/>
                    <a:pt x="48255" y="0"/>
                  </a:cubicBezTo>
                  <a:lnTo>
                    <a:pt x="0" y="0"/>
                  </a:lnTo>
                  <a:cubicBezTo>
                    <a:pt x="19783" y="12143"/>
                    <a:pt x="30383" y="28870"/>
                    <a:pt x="33863" y="50175"/>
                  </a:cubicBezTo>
                  <a:cubicBezTo>
                    <a:pt x="37347" y="71535"/>
                    <a:pt x="33287" y="90806"/>
                    <a:pt x="17415" y="106670"/>
                  </a:cubicBezTo>
                  <a:cubicBezTo>
                    <a:pt x="35034" y="123292"/>
                    <a:pt x="43501" y="143139"/>
                    <a:pt x="41317" y="167039"/>
                  </a:cubicBezTo>
                  <a:cubicBezTo>
                    <a:pt x="39158" y="190650"/>
                    <a:pt x="28726" y="209465"/>
                    <a:pt x="6675" y="222799"/>
                  </a:cubicBezTo>
                  <a:lnTo>
                    <a:pt x="56266" y="222799"/>
                  </a:lnTo>
                  <a:lnTo>
                    <a:pt x="56266" y="79462"/>
                  </a:lnTo>
                  <a:cubicBezTo>
                    <a:pt x="57829" y="81615"/>
                    <a:pt x="59601" y="83619"/>
                    <a:pt x="61149" y="85781"/>
                  </a:cubicBezTo>
                  <a:cubicBezTo>
                    <a:pt x="75046" y="105206"/>
                    <a:pt x="90356" y="123426"/>
                    <a:pt x="107469" y="140103"/>
                  </a:cubicBezTo>
                  <a:cubicBezTo>
                    <a:pt x="149620" y="181186"/>
                    <a:pt x="198227" y="211276"/>
                    <a:pt x="255565" y="226182"/>
                  </a:cubicBezTo>
                  <a:cubicBezTo>
                    <a:pt x="291154" y="235434"/>
                    <a:pt x="327097" y="238058"/>
                    <a:pt x="363217" y="229317"/>
                  </a:cubicBezTo>
                  <a:cubicBezTo>
                    <a:pt x="386851" y="223598"/>
                    <a:pt x="423007" y="198091"/>
                    <a:pt x="435652" y="175129"/>
                  </a:cubicBezTo>
                  <a:cubicBezTo>
                    <a:pt x="421562" y="187515"/>
                    <a:pt x="402157" y="196682"/>
                    <a:pt x="394678" y="19936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glow rad="101600">
                <a:schemeClr val="accent1">
                  <a:alpha val="60000"/>
                </a:schemeClr>
              </a:glo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EE3AFF6-50BE-0C08-26A6-0BB9996E13BC}"/>
                </a:ext>
              </a:extLst>
            </p:cNvPr>
            <p:cNvSpPr/>
            <p:nvPr/>
          </p:nvSpPr>
          <p:spPr>
            <a:xfrm>
              <a:off x="1723534" y="5821678"/>
              <a:ext cx="474324" cy="459652"/>
            </a:xfrm>
            <a:custGeom>
              <a:avLst/>
              <a:gdLst>
                <a:gd name="connsiteX0" fmla="*/ 85776 w 209707"/>
                <a:gd name="connsiteY0" fmla="*/ 197201 h 197201"/>
                <a:gd name="connsiteX1" fmla="*/ 58455 w 209707"/>
                <a:gd name="connsiteY1" fmla="*/ 73909 h 197201"/>
                <a:gd name="connsiteX2" fmla="*/ 104745 w 209707"/>
                <a:gd name="connsiteY2" fmla="*/ 44389 h 197201"/>
                <a:gd name="connsiteX3" fmla="*/ 182441 w 209707"/>
                <a:gd name="connsiteY3" fmla="*/ 65064 h 197201"/>
                <a:gd name="connsiteX4" fmla="*/ 209707 w 209707"/>
                <a:gd name="connsiteY4" fmla="*/ 35460 h 197201"/>
                <a:gd name="connsiteX5" fmla="*/ 55924 w 209707"/>
                <a:gd name="connsiteY5" fmla="*/ 17930 h 197201"/>
                <a:gd name="connsiteX6" fmla="*/ 8204 w 209707"/>
                <a:gd name="connsiteY6" fmla="*/ 170519 h 197201"/>
                <a:gd name="connsiteX7" fmla="*/ 85776 w 209707"/>
                <a:gd name="connsiteY7" fmla="*/ 197201 h 1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707" h="197201">
                  <a:moveTo>
                    <a:pt x="85776" y="197201"/>
                  </a:moveTo>
                  <a:cubicBezTo>
                    <a:pt x="35888" y="172855"/>
                    <a:pt x="35188" y="105318"/>
                    <a:pt x="58455" y="73909"/>
                  </a:cubicBezTo>
                  <a:cubicBezTo>
                    <a:pt x="70197" y="58060"/>
                    <a:pt x="85548" y="48025"/>
                    <a:pt x="104745" y="44389"/>
                  </a:cubicBezTo>
                  <a:cubicBezTo>
                    <a:pt x="133386" y="38962"/>
                    <a:pt x="159571" y="44280"/>
                    <a:pt x="182441" y="65064"/>
                  </a:cubicBezTo>
                  <a:cubicBezTo>
                    <a:pt x="191731" y="54980"/>
                    <a:pt x="200704" y="45232"/>
                    <a:pt x="209707" y="35460"/>
                  </a:cubicBezTo>
                  <a:cubicBezTo>
                    <a:pt x="169864" y="-7631"/>
                    <a:pt x="100710" y="-8891"/>
                    <a:pt x="55924" y="17930"/>
                  </a:cubicBezTo>
                  <a:cubicBezTo>
                    <a:pt x="-550" y="51745"/>
                    <a:pt x="-9568" y="123498"/>
                    <a:pt x="8204" y="170519"/>
                  </a:cubicBezTo>
                  <a:cubicBezTo>
                    <a:pt x="32444" y="183733"/>
                    <a:pt x="57775" y="193059"/>
                    <a:pt x="85776" y="19720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glow rad="101600">
                <a:schemeClr val="accent1">
                  <a:alpha val="60000"/>
                </a:schemeClr>
              </a:glo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84410C4-2223-42BE-4FB4-63F29492F501}"/>
                </a:ext>
              </a:extLst>
            </p:cNvPr>
            <p:cNvSpPr/>
            <p:nvPr/>
          </p:nvSpPr>
          <p:spPr>
            <a:xfrm>
              <a:off x="1585337" y="5824111"/>
              <a:ext cx="90892" cy="352902"/>
            </a:xfrm>
            <a:custGeom>
              <a:avLst/>
              <a:gdLst>
                <a:gd name="connsiteX0" fmla="*/ 40185 w 40185"/>
                <a:gd name="connsiteY0" fmla="*/ 0 h 151403"/>
                <a:gd name="connsiteX1" fmla="*/ 0 w 40185"/>
                <a:gd name="connsiteY1" fmla="*/ 0 h 151403"/>
                <a:gd name="connsiteX2" fmla="*/ 0 w 40185"/>
                <a:gd name="connsiteY2" fmla="*/ 118565 h 151403"/>
                <a:gd name="connsiteX3" fmla="*/ 40185 w 40185"/>
                <a:gd name="connsiteY3" fmla="*/ 151403 h 151403"/>
                <a:gd name="connsiteX4" fmla="*/ 40185 w 40185"/>
                <a:gd name="connsiteY4" fmla="*/ 0 h 1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85" h="151403">
                  <a:moveTo>
                    <a:pt x="40185" y="0"/>
                  </a:moveTo>
                  <a:lnTo>
                    <a:pt x="0" y="0"/>
                  </a:lnTo>
                  <a:lnTo>
                    <a:pt x="0" y="118565"/>
                  </a:lnTo>
                  <a:cubicBezTo>
                    <a:pt x="12760" y="128992"/>
                    <a:pt x="26001" y="139816"/>
                    <a:pt x="40185" y="151403"/>
                  </a:cubicBezTo>
                  <a:lnTo>
                    <a:pt x="40185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  <a:effectLst>
              <a:glow rad="101600">
                <a:schemeClr val="accent1">
                  <a:alpha val="60000"/>
                </a:schemeClr>
              </a:glow>
            </a:effectLst>
          </p:spPr>
          <p:txBody>
            <a:bodyPr rtlCol="0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6A158F-9751-7DE0-6F43-7059A695BEC1}"/>
                </a:ext>
              </a:extLst>
            </p:cNvPr>
            <p:cNvSpPr/>
            <p:nvPr/>
          </p:nvSpPr>
          <p:spPr>
            <a:xfrm>
              <a:off x="2321115" y="5837467"/>
              <a:ext cx="442665" cy="517061"/>
            </a:xfrm>
            <a:custGeom>
              <a:avLst/>
              <a:gdLst>
                <a:gd name="connsiteX0" fmla="*/ 165248 w 195710"/>
                <a:gd name="connsiteY0" fmla="*/ 57566 h 221831"/>
                <a:gd name="connsiteX1" fmla="*/ 111573 w 195710"/>
                <a:gd name="connsiteY1" fmla="*/ 36469 h 221831"/>
                <a:gd name="connsiteX2" fmla="*/ 38895 w 195710"/>
                <a:gd name="connsiteY2" fmla="*/ 114230 h 221831"/>
                <a:gd name="connsiteX3" fmla="*/ 111573 w 195710"/>
                <a:gd name="connsiteY3" fmla="*/ 184757 h 221831"/>
                <a:gd name="connsiteX4" fmla="*/ 159218 w 195710"/>
                <a:gd name="connsiteY4" fmla="*/ 167877 h 221831"/>
                <a:gd name="connsiteX5" fmla="*/ 159218 w 195710"/>
                <a:gd name="connsiteY5" fmla="*/ 130505 h 221831"/>
                <a:gd name="connsiteX6" fmla="*/ 105240 w 195710"/>
                <a:gd name="connsiteY6" fmla="*/ 130505 h 221831"/>
                <a:gd name="connsiteX7" fmla="*/ 105240 w 195710"/>
                <a:gd name="connsiteY7" fmla="*/ 94938 h 221831"/>
                <a:gd name="connsiteX8" fmla="*/ 195711 w 195710"/>
                <a:gd name="connsiteY8" fmla="*/ 94938 h 221831"/>
                <a:gd name="connsiteX9" fmla="*/ 195711 w 195710"/>
                <a:gd name="connsiteY9" fmla="*/ 183855 h 221831"/>
                <a:gd name="connsiteX10" fmla="*/ 111578 w 195710"/>
                <a:gd name="connsiteY10" fmla="*/ 221832 h 221831"/>
                <a:gd name="connsiteX11" fmla="*/ 0 w 195710"/>
                <a:gd name="connsiteY11" fmla="*/ 114230 h 221831"/>
                <a:gd name="connsiteX12" fmla="*/ 111578 w 195710"/>
                <a:gd name="connsiteY12" fmla="*/ 0 h 221831"/>
                <a:gd name="connsiteX13" fmla="*/ 189984 w 195710"/>
                <a:gd name="connsiteY13" fmla="*/ 32248 h 221831"/>
                <a:gd name="connsiteX14" fmla="*/ 165253 w 195710"/>
                <a:gd name="connsiteY14" fmla="*/ 57566 h 22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10" h="221831">
                  <a:moveTo>
                    <a:pt x="165248" y="57566"/>
                  </a:moveTo>
                  <a:cubicBezTo>
                    <a:pt x="151074" y="44004"/>
                    <a:pt x="129966" y="36469"/>
                    <a:pt x="111573" y="36469"/>
                  </a:cubicBezTo>
                  <a:cubicBezTo>
                    <a:pt x="66340" y="36469"/>
                    <a:pt x="38895" y="70830"/>
                    <a:pt x="38895" y="114230"/>
                  </a:cubicBezTo>
                  <a:cubicBezTo>
                    <a:pt x="38895" y="148893"/>
                    <a:pt x="59099" y="184757"/>
                    <a:pt x="111573" y="184757"/>
                  </a:cubicBezTo>
                  <a:cubicBezTo>
                    <a:pt x="128160" y="184757"/>
                    <a:pt x="142632" y="181141"/>
                    <a:pt x="159218" y="167877"/>
                  </a:cubicBezTo>
                  <a:lnTo>
                    <a:pt x="159218" y="130505"/>
                  </a:lnTo>
                  <a:lnTo>
                    <a:pt x="105240" y="130505"/>
                  </a:lnTo>
                  <a:lnTo>
                    <a:pt x="105240" y="94938"/>
                  </a:lnTo>
                  <a:lnTo>
                    <a:pt x="195711" y="94938"/>
                  </a:lnTo>
                  <a:lnTo>
                    <a:pt x="195711" y="183855"/>
                  </a:lnTo>
                  <a:cubicBezTo>
                    <a:pt x="174906" y="207665"/>
                    <a:pt x="148667" y="221832"/>
                    <a:pt x="111578" y="221832"/>
                  </a:cubicBezTo>
                  <a:cubicBezTo>
                    <a:pt x="32269" y="221832"/>
                    <a:pt x="0" y="169688"/>
                    <a:pt x="0" y="114230"/>
                  </a:cubicBezTo>
                  <a:cubicBezTo>
                    <a:pt x="0" y="54853"/>
                    <a:pt x="37088" y="0"/>
                    <a:pt x="111578" y="0"/>
                  </a:cubicBezTo>
                  <a:cubicBezTo>
                    <a:pt x="139927" y="0"/>
                    <a:pt x="168271" y="10849"/>
                    <a:pt x="189984" y="32248"/>
                  </a:cubicBezTo>
                  <a:lnTo>
                    <a:pt x="165253" y="5756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glow rad="101600">
                <a:schemeClr val="accent1">
                  <a:alpha val="60000"/>
                </a:schemeClr>
              </a:glo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03CE8C8-6DDD-DBAC-4CDB-2BFBE90712B9}"/>
                </a:ext>
              </a:extLst>
            </p:cNvPr>
            <p:cNvSpPr/>
            <p:nvPr/>
          </p:nvSpPr>
          <p:spPr>
            <a:xfrm>
              <a:off x="2831282" y="5850809"/>
              <a:ext cx="422899" cy="492480"/>
            </a:xfrm>
            <a:custGeom>
              <a:avLst/>
              <a:gdLst>
                <a:gd name="connsiteX0" fmla="*/ 186971 w 186971"/>
                <a:gd name="connsiteY0" fmla="*/ 211286 h 211285"/>
                <a:gd name="connsiteX1" fmla="*/ 139624 w 186971"/>
                <a:gd name="connsiteY1" fmla="*/ 211286 h 211285"/>
                <a:gd name="connsiteX2" fmla="*/ 78108 w 186971"/>
                <a:gd name="connsiteY2" fmla="*/ 140758 h 211285"/>
                <a:gd name="connsiteX3" fmla="*/ 39808 w 186971"/>
                <a:gd name="connsiteY3" fmla="*/ 140758 h 211285"/>
                <a:gd name="connsiteX4" fmla="*/ 39808 w 186971"/>
                <a:gd name="connsiteY4" fmla="*/ 211286 h 211285"/>
                <a:gd name="connsiteX5" fmla="*/ 0 w 186971"/>
                <a:gd name="connsiteY5" fmla="*/ 211286 h 211285"/>
                <a:gd name="connsiteX6" fmla="*/ 0 w 186971"/>
                <a:gd name="connsiteY6" fmla="*/ 0 h 211285"/>
                <a:gd name="connsiteX7" fmla="*/ 100421 w 186971"/>
                <a:gd name="connsiteY7" fmla="*/ 303 h 211285"/>
                <a:gd name="connsiteX8" fmla="*/ 176415 w 186971"/>
                <a:gd name="connsiteY8" fmla="*/ 70230 h 211285"/>
                <a:gd name="connsiteX9" fmla="*/ 123038 w 186971"/>
                <a:gd name="connsiteY9" fmla="*/ 136537 h 211285"/>
                <a:gd name="connsiteX10" fmla="*/ 186966 w 186971"/>
                <a:gd name="connsiteY10" fmla="*/ 208573 h 211285"/>
                <a:gd name="connsiteX11" fmla="*/ 186966 w 186971"/>
                <a:gd name="connsiteY11" fmla="*/ 211286 h 211285"/>
                <a:gd name="connsiteX12" fmla="*/ 39808 w 186971"/>
                <a:gd name="connsiteY12" fmla="*/ 37377 h 211285"/>
                <a:gd name="connsiteX13" fmla="*/ 39808 w 186971"/>
                <a:gd name="connsiteY13" fmla="*/ 104894 h 211285"/>
                <a:gd name="connsiteX14" fmla="*/ 100421 w 186971"/>
                <a:gd name="connsiteY14" fmla="*/ 104894 h 211285"/>
                <a:gd name="connsiteX15" fmla="*/ 136607 w 186971"/>
                <a:gd name="connsiteY15" fmla="*/ 71138 h 211285"/>
                <a:gd name="connsiteX16" fmla="*/ 100421 w 186971"/>
                <a:gd name="connsiteY16" fmla="*/ 37382 h 211285"/>
                <a:gd name="connsiteX17" fmla="*/ 39808 w 186971"/>
                <a:gd name="connsiteY17" fmla="*/ 37382 h 21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971" h="211285">
                  <a:moveTo>
                    <a:pt x="186971" y="211286"/>
                  </a:moveTo>
                  <a:lnTo>
                    <a:pt x="139624" y="211286"/>
                  </a:lnTo>
                  <a:lnTo>
                    <a:pt x="78108" y="140758"/>
                  </a:lnTo>
                  <a:lnTo>
                    <a:pt x="39808" y="140758"/>
                  </a:lnTo>
                  <a:lnTo>
                    <a:pt x="39808" y="211286"/>
                  </a:lnTo>
                  <a:lnTo>
                    <a:pt x="0" y="211286"/>
                  </a:lnTo>
                  <a:lnTo>
                    <a:pt x="0" y="0"/>
                  </a:lnTo>
                  <a:cubicBezTo>
                    <a:pt x="33475" y="0"/>
                    <a:pt x="66946" y="303"/>
                    <a:pt x="100421" y="303"/>
                  </a:cubicBezTo>
                  <a:cubicBezTo>
                    <a:pt x="150180" y="605"/>
                    <a:pt x="176415" y="33761"/>
                    <a:pt x="176415" y="70230"/>
                  </a:cubicBezTo>
                  <a:cubicBezTo>
                    <a:pt x="176415" y="99165"/>
                    <a:pt x="163144" y="128402"/>
                    <a:pt x="123038" y="136537"/>
                  </a:cubicBezTo>
                  <a:lnTo>
                    <a:pt x="186966" y="208573"/>
                  </a:lnTo>
                  <a:lnTo>
                    <a:pt x="186966" y="211286"/>
                  </a:lnTo>
                  <a:close/>
                  <a:moveTo>
                    <a:pt x="39808" y="37377"/>
                  </a:moveTo>
                  <a:lnTo>
                    <a:pt x="39808" y="104894"/>
                  </a:lnTo>
                  <a:lnTo>
                    <a:pt x="100421" y="104894"/>
                  </a:lnTo>
                  <a:cubicBezTo>
                    <a:pt x="125753" y="104894"/>
                    <a:pt x="136607" y="88013"/>
                    <a:pt x="136607" y="71138"/>
                  </a:cubicBezTo>
                  <a:cubicBezTo>
                    <a:pt x="136607" y="54263"/>
                    <a:pt x="125450" y="37382"/>
                    <a:pt x="100421" y="37382"/>
                  </a:cubicBezTo>
                  <a:lnTo>
                    <a:pt x="39808" y="37382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glow rad="101600">
                <a:schemeClr val="accent1">
                  <a:alpha val="60000"/>
                </a:schemeClr>
              </a:glo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6A3FB4D-F0DC-A71A-0475-DEFFB177C3A2}"/>
                </a:ext>
              </a:extLst>
            </p:cNvPr>
            <p:cNvSpPr/>
            <p:nvPr/>
          </p:nvSpPr>
          <p:spPr>
            <a:xfrm>
              <a:off x="3269851" y="5841675"/>
              <a:ext cx="490437" cy="512854"/>
            </a:xfrm>
            <a:custGeom>
              <a:avLst/>
              <a:gdLst>
                <a:gd name="connsiteX0" fmla="*/ 216824 w 216831"/>
                <a:gd name="connsiteY0" fmla="*/ 110921 h 220026"/>
                <a:gd name="connsiteX1" fmla="*/ 108561 w 216831"/>
                <a:gd name="connsiteY1" fmla="*/ 220026 h 220026"/>
                <a:gd name="connsiteX2" fmla="*/ 0 w 216831"/>
                <a:gd name="connsiteY2" fmla="*/ 111219 h 220026"/>
                <a:gd name="connsiteX3" fmla="*/ 108561 w 216831"/>
                <a:gd name="connsiteY3" fmla="*/ 0 h 220026"/>
                <a:gd name="connsiteX4" fmla="*/ 216824 w 216831"/>
                <a:gd name="connsiteY4" fmla="*/ 110916 h 220026"/>
                <a:gd name="connsiteX5" fmla="*/ 39203 w 216831"/>
                <a:gd name="connsiteY5" fmla="*/ 111824 h 220026"/>
                <a:gd name="connsiteX6" fmla="*/ 108561 w 216831"/>
                <a:gd name="connsiteY6" fmla="*/ 183557 h 220026"/>
                <a:gd name="connsiteX7" fmla="*/ 177616 w 216831"/>
                <a:gd name="connsiteY7" fmla="*/ 111521 h 220026"/>
                <a:gd name="connsiteX8" fmla="*/ 108561 w 216831"/>
                <a:gd name="connsiteY8" fmla="*/ 36167 h 220026"/>
                <a:gd name="connsiteX9" fmla="*/ 39203 w 216831"/>
                <a:gd name="connsiteY9" fmla="*/ 111819 h 2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831" h="220026">
                  <a:moveTo>
                    <a:pt x="216824" y="110921"/>
                  </a:moveTo>
                  <a:cubicBezTo>
                    <a:pt x="216218" y="165476"/>
                    <a:pt x="182748" y="220026"/>
                    <a:pt x="108561" y="220026"/>
                  </a:cubicBezTo>
                  <a:cubicBezTo>
                    <a:pt x="34374" y="220026"/>
                    <a:pt x="0" y="166677"/>
                    <a:pt x="0" y="111219"/>
                  </a:cubicBezTo>
                  <a:cubicBezTo>
                    <a:pt x="0" y="55761"/>
                    <a:pt x="35585" y="0"/>
                    <a:pt x="108561" y="0"/>
                  </a:cubicBezTo>
                  <a:cubicBezTo>
                    <a:pt x="181537" y="0"/>
                    <a:pt x="217424" y="55761"/>
                    <a:pt x="216824" y="110916"/>
                  </a:cubicBezTo>
                  <a:close/>
                  <a:moveTo>
                    <a:pt x="39203" y="111824"/>
                  </a:moveTo>
                  <a:cubicBezTo>
                    <a:pt x="40106" y="146482"/>
                    <a:pt x="58807" y="183557"/>
                    <a:pt x="108561" y="183557"/>
                  </a:cubicBezTo>
                  <a:cubicBezTo>
                    <a:pt x="158315" y="183557"/>
                    <a:pt x="177015" y="146185"/>
                    <a:pt x="177616" y="111521"/>
                  </a:cubicBezTo>
                  <a:cubicBezTo>
                    <a:pt x="178221" y="75955"/>
                    <a:pt x="158315" y="36167"/>
                    <a:pt x="108561" y="36167"/>
                  </a:cubicBezTo>
                  <a:cubicBezTo>
                    <a:pt x="58807" y="36167"/>
                    <a:pt x="38300" y="76257"/>
                    <a:pt x="39203" y="111819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glow rad="101600">
                <a:schemeClr val="accent1">
                  <a:alpha val="60000"/>
                </a:schemeClr>
              </a:glo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B335BBB-68AD-EA3A-FDD2-CF316C66FDC8}"/>
                </a:ext>
              </a:extLst>
            </p:cNvPr>
            <p:cNvSpPr/>
            <p:nvPr/>
          </p:nvSpPr>
          <p:spPr>
            <a:xfrm>
              <a:off x="3826413" y="5852220"/>
              <a:ext cx="418800" cy="501603"/>
            </a:xfrm>
            <a:custGeom>
              <a:avLst/>
              <a:gdLst>
                <a:gd name="connsiteX0" fmla="*/ 185160 w 185159"/>
                <a:gd name="connsiteY0" fmla="*/ 0 h 215199"/>
                <a:gd name="connsiteX1" fmla="*/ 185160 w 185159"/>
                <a:gd name="connsiteY1" fmla="*/ 120862 h 215199"/>
                <a:gd name="connsiteX2" fmla="*/ 93786 w 185159"/>
                <a:gd name="connsiteY2" fmla="*/ 215200 h 215199"/>
                <a:gd name="connsiteX3" fmla="*/ 0 w 185159"/>
                <a:gd name="connsiteY3" fmla="*/ 120862 h 215199"/>
                <a:gd name="connsiteX4" fmla="*/ 0 w 185159"/>
                <a:gd name="connsiteY4" fmla="*/ 0 h 215199"/>
                <a:gd name="connsiteX5" fmla="*/ 39506 w 185159"/>
                <a:gd name="connsiteY5" fmla="*/ 0 h 215199"/>
                <a:gd name="connsiteX6" fmla="*/ 39506 w 185159"/>
                <a:gd name="connsiteY6" fmla="*/ 120862 h 215199"/>
                <a:gd name="connsiteX7" fmla="*/ 94089 w 185159"/>
                <a:gd name="connsiteY7" fmla="*/ 179033 h 215199"/>
                <a:gd name="connsiteX8" fmla="*/ 145654 w 185159"/>
                <a:gd name="connsiteY8" fmla="*/ 120862 h 215199"/>
                <a:gd name="connsiteX9" fmla="*/ 145654 w 185159"/>
                <a:gd name="connsiteY9" fmla="*/ 0 h 215199"/>
                <a:gd name="connsiteX10" fmla="*/ 185160 w 185159"/>
                <a:gd name="connsiteY10" fmla="*/ 0 h 215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159" h="215199">
                  <a:moveTo>
                    <a:pt x="185160" y="0"/>
                  </a:moveTo>
                  <a:lnTo>
                    <a:pt x="185160" y="120862"/>
                  </a:lnTo>
                  <a:cubicBezTo>
                    <a:pt x="185160" y="183249"/>
                    <a:pt x="146860" y="215200"/>
                    <a:pt x="93786" y="215200"/>
                  </a:cubicBezTo>
                  <a:cubicBezTo>
                    <a:pt x="40712" y="215200"/>
                    <a:pt x="0" y="184455"/>
                    <a:pt x="0" y="120862"/>
                  </a:cubicBezTo>
                  <a:lnTo>
                    <a:pt x="0" y="0"/>
                  </a:lnTo>
                  <a:lnTo>
                    <a:pt x="39506" y="0"/>
                  </a:lnTo>
                  <a:lnTo>
                    <a:pt x="39506" y="120862"/>
                  </a:lnTo>
                  <a:cubicBezTo>
                    <a:pt x="39506" y="158839"/>
                    <a:pt x="61219" y="179033"/>
                    <a:pt x="94089" y="179033"/>
                  </a:cubicBezTo>
                  <a:cubicBezTo>
                    <a:pt x="126959" y="179033"/>
                    <a:pt x="145654" y="157033"/>
                    <a:pt x="145654" y="120862"/>
                  </a:cubicBezTo>
                  <a:lnTo>
                    <a:pt x="145654" y="0"/>
                  </a:lnTo>
                  <a:lnTo>
                    <a:pt x="185160" y="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glow rad="101600">
                <a:schemeClr val="accent1">
                  <a:alpha val="60000"/>
                </a:schemeClr>
              </a:glo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CE989B5-A040-B603-0630-7133A7478AEE}"/>
                </a:ext>
              </a:extLst>
            </p:cNvPr>
            <p:cNvSpPr/>
            <p:nvPr/>
          </p:nvSpPr>
          <p:spPr>
            <a:xfrm>
              <a:off x="4333190" y="5850809"/>
              <a:ext cx="400292" cy="492480"/>
            </a:xfrm>
            <a:custGeom>
              <a:avLst/>
              <a:gdLst>
                <a:gd name="connsiteX0" fmla="*/ 99518 w 176976"/>
                <a:gd name="connsiteY0" fmla="*/ 149196 h 211285"/>
                <a:gd name="connsiteX1" fmla="*/ 39808 w 176976"/>
                <a:gd name="connsiteY1" fmla="*/ 149196 h 211285"/>
                <a:gd name="connsiteX2" fmla="*/ 39808 w 176976"/>
                <a:gd name="connsiteY2" fmla="*/ 211286 h 211285"/>
                <a:gd name="connsiteX3" fmla="*/ 0 w 176976"/>
                <a:gd name="connsiteY3" fmla="*/ 211286 h 211285"/>
                <a:gd name="connsiteX4" fmla="*/ 0 w 176976"/>
                <a:gd name="connsiteY4" fmla="*/ 303 h 211285"/>
                <a:gd name="connsiteX5" fmla="*/ 99513 w 176976"/>
                <a:gd name="connsiteY5" fmla="*/ 0 h 211285"/>
                <a:gd name="connsiteX6" fmla="*/ 99513 w 176976"/>
                <a:gd name="connsiteY6" fmla="*/ 149196 h 211285"/>
                <a:gd name="connsiteX7" fmla="*/ 39808 w 176976"/>
                <a:gd name="connsiteY7" fmla="*/ 112727 h 211285"/>
                <a:gd name="connsiteX8" fmla="*/ 99518 w 176976"/>
                <a:gd name="connsiteY8" fmla="*/ 112727 h 211285"/>
                <a:gd name="connsiteX9" fmla="*/ 99518 w 176976"/>
                <a:gd name="connsiteY9" fmla="*/ 37977 h 211285"/>
                <a:gd name="connsiteX10" fmla="*/ 39808 w 176976"/>
                <a:gd name="connsiteY10" fmla="*/ 37977 h 211285"/>
                <a:gd name="connsiteX11" fmla="*/ 39808 w 176976"/>
                <a:gd name="connsiteY11" fmla="*/ 112727 h 21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976" h="211285">
                  <a:moveTo>
                    <a:pt x="99518" y="149196"/>
                  </a:moveTo>
                  <a:lnTo>
                    <a:pt x="39808" y="149196"/>
                  </a:lnTo>
                  <a:lnTo>
                    <a:pt x="39808" y="211286"/>
                  </a:lnTo>
                  <a:lnTo>
                    <a:pt x="0" y="211286"/>
                  </a:lnTo>
                  <a:lnTo>
                    <a:pt x="0" y="303"/>
                  </a:lnTo>
                  <a:cubicBezTo>
                    <a:pt x="33173" y="303"/>
                    <a:pt x="66341" y="0"/>
                    <a:pt x="99513" y="0"/>
                  </a:cubicBezTo>
                  <a:cubicBezTo>
                    <a:pt x="202649" y="0"/>
                    <a:pt x="202947" y="149196"/>
                    <a:pt x="99513" y="149196"/>
                  </a:cubicBezTo>
                  <a:close/>
                  <a:moveTo>
                    <a:pt x="39808" y="112727"/>
                  </a:moveTo>
                  <a:lnTo>
                    <a:pt x="99518" y="112727"/>
                  </a:lnTo>
                  <a:cubicBezTo>
                    <a:pt x="150483" y="112727"/>
                    <a:pt x="150180" y="37977"/>
                    <a:pt x="99518" y="37977"/>
                  </a:cubicBezTo>
                  <a:lnTo>
                    <a:pt x="39808" y="37977"/>
                  </a:lnTo>
                  <a:lnTo>
                    <a:pt x="39808" y="112727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glow rad="101600">
                <a:schemeClr val="accent1">
                  <a:alpha val="60000"/>
                </a:schemeClr>
              </a:glo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992F03-D3CE-E332-C5C0-42AD006C197C}"/>
              </a:ext>
            </a:extLst>
          </p:cNvPr>
          <p:cNvGrpSpPr/>
          <p:nvPr/>
        </p:nvGrpSpPr>
        <p:grpSpPr>
          <a:xfrm>
            <a:off x="1336738" y="4301728"/>
            <a:ext cx="4331693" cy="1207768"/>
            <a:chOff x="1336738" y="4301728"/>
            <a:chExt cx="4331693" cy="120776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7F5E0E0-2534-9850-8618-E9935A81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6738" y="4301728"/>
              <a:ext cx="3451743" cy="862937"/>
            </a:xfrm>
            <a:prstGeom prst="rect">
              <a:avLst/>
            </a:prstGeom>
            <a:effectLst/>
          </p:spPr>
        </p:pic>
        <p:sp>
          <p:nvSpPr>
            <p:cNvPr id="32" name="Text Placeholder 2">
              <a:extLst>
                <a:ext uri="{FF2B5EF4-FFF2-40B4-BE49-F238E27FC236}">
                  <a16:creationId xmlns:a16="http://schemas.microsoft.com/office/drawing/2014/main" id="{5EA549C2-70A2-B430-D9A1-933D673D2472}"/>
                </a:ext>
              </a:extLst>
            </p:cNvPr>
            <p:cNvSpPr txBox="1">
              <a:spLocks/>
            </p:cNvSpPr>
            <p:nvPr/>
          </p:nvSpPr>
          <p:spPr>
            <a:xfrm>
              <a:off x="2076881" y="5083708"/>
              <a:ext cx="3591550" cy="425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5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br>
                <a:rPr lang="en-US" sz="600" b="1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  <a:latin typeface="Biome Light" panose="020B0502040204020203" pitchFamily="34" charset="0"/>
                  <a:cs typeface="Biome Light" panose="020B0502040204020203" pitchFamily="34" charset="0"/>
                </a:rPr>
                <a:t>[DIGITAL] SERVICES GROUP</a:t>
              </a:r>
            </a:p>
            <a:p>
              <a:pPr marL="0" indent="0" defTabSz="914400">
                <a:buFont typeface="Arial" panose="020B0604020202020204" pitchFamily="34" charset="0"/>
                <a:buNone/>
              </a:pP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61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uffalo in a field&#10;&#10;Description automatically generated with low confidence">
            <a:extLst>
              <a:ext uri="{FF2B5EF4-FFF2-40B4-BE49-F238E27FC236}">
                <a16:creationId xmlns:a16="http://schemas.microsoft.com/office/drawing/2014/main" id="{C1483C5E-DD78-AB14-98C2-AD889D26F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2" t="2420" r="14869" b="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0A9231C-7489-ABCA-7F9D-72C1C1F94434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/>
            <a:r>
              <a:rPr lang="en-US" sz="1700" b="1" dirty="0">
                <a:solidFill>
                  <a:schemeClr val="bg1"/>
                </a:solidFill>
              </a:rPr>
              <a:t>Background &amp; Context</a:t>
            </a:r>
          </a:p>
          <a:p>
            <a:pPr lvl="1" indent="-228600" defTabSz="914400"/>
            <a:r>
              <a:rPr lang="en-US" sz="1700" dirty="0">
                <a:solidFill>
                  <a:schemeClr val="bg1"/>
                </a:solidFill>
              </a:rPr>
              <a:t>525,000 Population, Operating Budget of $841 million, and 2700 Employees</a:t>
            </a:r>
          </a:p>
          <a:p>
            <a:pPr lvl="1" indent="-228600" defTabSz="914400"/>
            <a:r>
              <a:rPr lang="en-US" sz="1700" dirty="0">
                <a:solidFill>
                  <a:schemeClr val="bg1"/>
                </a:solidFill>
              </a:rPr>
              <a:t>10 cities and towns</a:t>
            </a:r>
          </a:p>
          <a:p>
            <a:pPr lvl="1" indent="-228600" defTabSz="914400"/>
            <a:r>
              <a:rPr lang="en-US" sz="1700" dirty="0">
                <a:solidFill>
                  <a:schemeClr val="bg1"/>
                </a:solidFill>
              </a:rPr>
              <a:t>1200 sq. miles of rural, urban, and suburban</a:t>
            </a:r>
          </a:p>
          <a:p>
            <a:pPr lvl="1" indent="-228600" defTabSz="914400"/>
            <a:r>
              <a:rPr lang="en-US" sz="1700" dirty="0">
                <a:solidFill>
                  <a:schemeClr val="bg1"/>
                </a:solidFill>
              </a:rPr>
              <a:t>High-Growth, currently 5</a:t>
            </a:r>
            <a:r>
              <a:rPr lang="en-US" sz="1700" baseline="30000" dirty="0">
                <a:solidFill>
                  <a:schemeClr val="bg1"/>
                </a:solidFill>
              </a:rPr>
              <a:t>th</a:t>
            </a:r>
            <a:r>
              <a:rPr lang="en-US" sz="1700" dirty="0">
                <a:solidFill>
                  <a:schemeClr val="bg1"/>
                </a:solidFill>
              </a:rPr>
              <a:t> largest County in Colorado</a:t>
            </a:r>
          </a:p>
          <a:p>
            <a:pPr lvl="1" indent="-228600" defTabSz="914400"/>
            <a:r>
              <a:rPr lang="en-US" sz="1700" dirty="0">
                <a:solidFill>
                  <a:schemeClr val="bg1"/>
                </a:solidFill>
              </a:rPr>
              <a:t>Next to Denver International Airport (DIA), 3</a:t>
            </a:r>
            <a:r>
              <a:rPr lang="en-US" sz="1700" baseline="30000" dirty="0">
                <a:solidFill>
                  <a:schemeClr val="bg1"/>
                </a:solidFill>
              </a:rPr>
              <a:t>rd</a:t>
            </a:r>
            <a:r>
              <a:rPr lang="en-US" sz="1700" dirty="0">
                <a:solidFill>
                  <a:schemeClr val="bg1"/>
                </a:solidFill>
              </a:rPr>
              <a:t> busiest airport in the world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284C0A3-E3C6-86E3-0339-76BE366B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" y="148930"/>
            <a:ext cx="2810002" cy="19663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B035C5-B084-BD9A-251A-504537D71FD3}"/>
              </a:ext>
            </a:extLst>
          </p:cNvPr>
          <p:cNvSpPr/>
          <p:nvPr/>
        </p:nvSpPr>
        <p:spPr>
          <a:xfrm>
            <a:off x="304800" y="735106"/>
            <a:ext cx="782271" cy="37633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8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0643D8-5E9B-024B-863C-49C562375B3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873FDB-95F9-B832-785C-E6755BAC1A2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AF8D008-FAA0-EA15-BEE1-432F402AD66F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DF7AB1B2-87C5-7C3E-1B06-57576A83D23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8000"/>
                  <a:chOff x="0" y="0"/>
                  <a:chExt cx="12192000" cy="6858000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06D490F4-9286-F3C2-1044-1A183B133F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</p:spPr>
              </p:pic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4A54D148-361D-2305-A212-4717FD6319A8}"/>
                      </a:ext>
                    </a:extLst>
                  </p:cNvPr>
                  <p:cNvSpPr/>
                  <p:nvPr/>
                </p:nvSpPr>
                <p:spPr>
                  <a:xfrm>
                    <a:off x="4727356" y="445273"/>
                    <a:ext cx="2910254" cy="530673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05C05D73-247C-61CA-6333-99D4E448068F}"/>
                      </a:ext>
                    </a:extLst>
                  </p:cNvPr>
                  <p:cNvSpPr/>
                  <p:nvPr/>
                </p:nvSpPr>
                <p:spPr>
                  <a:xfrm>
                    <a:off x="3343922" y="1507739"/>
                    <a:ext cx="896645" cy="239696"/>
                  </a:xfrm>
                  <a:prstGeom prst="roundRect">
                    <a:avLst/>
                  </a:prstGeom>
                  <a:solidFill>
                    <a:srgbClr val="F9FB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9FBFC"/>
                      </a:solidFill>
                    </a:endParaRPr>
                  </a:p>
                </p:txBody>
              </p:sp>
              <p:sp>
                <p:nvSpPr>
                  <p:cNvPr id="30" name="Rectangle: Rounded Corners 29">
                    <a:extLst>
                      <a:ext uri="{FF2B5EF4-FFF2-40B4-BE49-F238E27FC236}">
                        <a16:creationId xmlns:a16="http://schemas.microsoft.com/office/drawing/2014/main" id="{40249991-8E33-61D0-B1A9-45FA94188844}"/>
                      </a:ext>
                    </a:extLst>
                  </p:cNvPr>
                  <p:cNvSpPr/>
                  <p:nvPr/>
                </p:nvSpPr>
                <p:spPr>
                  <a:xfrm>
                    <a:off x="3409025" y="2096612"/>
                    <a:ext cx="1828800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1DECD1DF-6EDE-9EDA-29E3-A90847CC6011}"/>
                      </a:ext>
                    </a:extLst>
                  </p:cNvPr>
                  <p:cNvSpPr/>
                  <p:nvPr/>
                </p:nvSpPr>
                <p:spPr>
                  <a:xfrm>
                    <a:off x="6859139" y="2125480"/>
                    <a:ext cx="1760738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2499C1AB-B67B-A19A-16F6-78EE1C988E81}"/>
                      </a:ext>
                    </a:extLst>
                  </p:cNvPr>
                  <p:cNvSpPr/>
                  <p:nvPr/>
                </p:nvSpPr>
                <p:spPr>
                  <a:xfrm>
                    <a:off x="7966231" y="1583167"/>
                    <a:ext cx="751641" cy="174614"/>
                  </a:xfrm>
                  <a:prstGeom prst="roundRect">
                    <a:avLst/>
                  </a:prstGeom>
                  <a:solidFill>
                    <a:srgbClr val="F9FB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CB3E72DB-6ED4-7AC2-3686-CB23429702D5}"/>
                      </a:ext>
                    </a:extLst>
                  </p:cNvPr>
                  <p:cNvSpPr/>
                  <p:nvPr/>
                </p:nvSpPr>
                <p:spPr>
                  <a:xfrm>
                    <a:off x="3329125" y="2614476"/>
                    <a:ext cx="1908699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: Rounded Corners 33">
                    <a:extLst>
                      <a:ext uri="{FF2B5EF4-FFF2-40B4-BE49-F238E27FC236}">
                        <a16:creationId xmlns:a16="http://schemas.microsoft.com/office/drawing/2014/main" id="{478BF048-2BFF-14DE-90FC-6A28DD79BCF8}"/>
                      </a:ext>
                    </a:extLst>
                  </p:cNvPr>
                  <p:cNvSpPr/>
                  <p:nvPr/>
                </p:nvSpPr>
                <p:spPr>
                  <a:xfrm>
                    <a:off x="6954177" y="2613598"/>
                    <a:ext cx="1908699" cy="239696"/>
                  </a:xfrm>
                  <a:prstGeom prst="roundRect">
                    <a:avLst/>
                  </a:prstGeom>
                  <a:solidFill>
                    <a:srgbClr val="60C3E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432F9625-8B28-8F38-7F5C-8AB4F1316793}"/>
                      </a:ext>
                    </a:extLst>
                  </p:cNvPr>
                  <p:cNvSpPr/>
                  <p:nvPr/>
                </p:nvSpPr>
                <p:spPr>
                  <a:xfrm>
                    <a:off x="3082030" y="3309152"/>
                    <a:ext cx="1862831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: Rounded Corners 35">
                    <a:extLst>
                      <a:ext uri="{FF2B5EF4-FFF2-40B4-BE49-F238E27FC236}">
                        <a16:creationId xmlns:a16="http://schemas.microsoft.com/office/drawing/2014/main" id="{0C6CCCD3-38D8-E4A0-097C-A1BD573517E4}"/>
                      </a:ext>
                    </a:extLst>
                  </p:cNvPr>
                  <p:cNvSpPr/>
                  <p:nvPr/>
                </p:nvSpPr>
                <p:spPr>
                  <a:xfrm>
                    <a:off x="7000045" y="3217278"/>
                    <a:ext cx="1862831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9F0EE18D-F691-466A-AEE0-0798BC37A653}"/>
                      </a:ext>
                    </a:extLst>
                  </p:cNvPr>
                  <p:cNvSpPr/>
                  <p:nvPr/>
                </p:nvSpPr>
                <p:spPr>
                  <a:xfrm>
                    <a:off x="3012489" y="4149204"/>
                    <a:ext cx="2092171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DFB35861-E236-8D77-3496-DA1D7A81098D}"/>
                      </a:ext>
                    </a:extLst>
                  </p:cNvPr>
                  <p:cNvSpPr/>
                  <p:nvPr/>
                </p:nvSpPr>
                <p:spPr>
                  <a:xfrm>
                    <a:off x="7087342" y="3870365"/>
                    <a:ext cx="1994514" cy="399794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8A7050A4-ED5D-0AF4-F32A-F1036283139C}"/>
                      </a:ext>
                    </a:extLst>
                  </p:cNvPr>
                  <p:cNvSpPr/>
                  <p:nvPr/>
                </p:nvSpPr>
                <p:spPr>
                  <a:xfrm>
                    <a:off x="3241829" y="4797275"/>
                    <a:ext cx="1862831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: Rounded Corners 39">
                    <a:extLst>
                      <a:ext uri="{FF2B5EF4-FFF2-40B4-BE49-F238E27FC236}">
                        <a16:creationId xmlns:a16="http://schemas.microsoft.com/office/drawing/2014/main" id="{92C4D4B7-FBED-899C-2763-E940BBE1220B}"/>
                      </a:ext>
                    </a:extLst>
                  </p:cNvPr>
                  <p:cNvSpPr/>
                  <p:nvPr/>
                </p:nvSpPr>
                <p:spPr>
                  <a:xfrm>
                    <a:off x="7087343" y="4726463"/>
                    <a:ext cx="1928672" cy="239696"/>
                  </a:xfrm>
                  <a:prstGeom prst="round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ED22876D-CF64-88D1-C256-EF3D39CFC78D}"/>
                      </a:ext>
                    </a:extLst>
                  </p:cNvPr>
                  <p:cNvSpPr/>
                  <p:nvPr/>
                </p:nvSpPr>
                <p:spPr>
                  <a:xfrm>
                    <a:off x="3678314" y="5159591"/>
                    <a:ext cx="858176" cy="239696"/>
                  </a:xfrm>
                  <a:prstGeom prst="roundRect">
                    <a:avLst/>
                  </a:prstGeom>
                  <a:solidFill>
                    <a:srgbClr val="F9FB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D8D3C159-9737-1323-7B19-4FDC9E14D630}"/>
                      </a:ext>
                    </a:extLst>
                  </p:cNvPr>
                  <p:cNvSpPr/>
                  <p:nvPr/>
                </p:nvSpPr>
                <p:spPr>
                  <a:xfrm>
                    <a:off x="7557856" y="5130738"/>
                    <a:ext cx="760522" cy="239696"/>
                  </a:xfrm>
                  <a:prstGeom prst="roundRect">
                    <a:avLst/>
                  </a:prstGeom>
                  <a:solidFill>
                    <a:srgbClr val="F9FB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9E0CE8AE-CEEE-9DC7-CD30-707DE5C05CF3}"/>
                      </a:ext>
                    </a:extLst>
                  </p:cNvPr>
                  <p:cNvSpPr/>
                  <p:nvPr/>
                </p:nvSpPr>
                <p:spPr>
                  <a:xfrm>
                    <a:off x="7219025" y="5628144"/>
                    <a:ext cx="1643851" cy="199425"/>
                  </a:xfrm>
                  <a:prstGeom prst="roundRect">
                    <a:avLst/>
                  </a:prstGeom>
                  <a:solidFill>
                    <a:srgbClr val="F9FB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40009C1A-ACB0-A144-83ED-B1E2433E02AE}"/>
                      </a:ext>
                    </a:extLst>
                  </p:cNvPr>
                  <p:cNvSpPr/>
                  <p:nvPr/>
                </p:nvSpPr>
                <p:spPr>
                  <a:xfrm>
                    <a:off x="5843588" y="4433888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43970D38-BF65-EBE8-FE24-47450E25E9C2}"/>
                      </a:ext>
                    </a:extLst>
                  </p:cNvPr>
                  <p:cNvSpPr/>
                  <p:nvPr/>
                </p:nvSpPr>
                <p:spPr>
                  <a:xfrm>
                    <a:off x="8281987" y="2076382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0A1FCDB2-A1BB-EF8F-D5EC-F8F292A91F76}"/>
                      </a:ext>
                    </a:extLst>
                  </p:cNvPr>
                  <p:cNvSpPr/>
                  <p:nvPr/>
                </p:nvSpPr>
                <p:spPr>
                  <a:xfrm>
                    <a:off x="3338003" y="2088935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2088804F-4057-328B-FD33-DC43B4B8D9DC}"/>
                      </a:ext>
                    </a:extLst>
                  </p:cNvPr>
                  <p:cNvSpPr/>
                  <p:nvPr/>
                </p:nvSpPr>
                <p:spPr>
                  <a:xfrm>
                    <a:off x="4894114" y="2103917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F388EAEE-2C79-371B-E40E-82F2CBDE9C62}"/>
                      </a:ext>
                    </a:extLst>
                  </p:cNvPr>
                  <p:cNvSpPr/>
                  <p:nvPr/>
                </p:nvSpPr>
                <p:spPr>
                  <a:xfrm>
                    <a:off x="4894113" y="2599217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C186254-3771-CA46-A73D-BDD56E91CD69}"/>
                      </a:ext>
                    </a:extLst>
                  </p:cNvPr>
                  <p:cNvSpPr/>
                  <p:nvPr/>
                </p:nvSpPr>
                <p:spPr>
                  <a:xfrm>
                    <a:off x="6815088" y="2097340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0D74BED-BD56-9D07-34C4-5BD8A6D2EA6C}"/>
                      </a:ext>
                    </a:extLst>
                  </p:cNvPr>
                  <p:cNvSpPr/>
                  <p:nvPr/>
                </p:nvSpPr>
                <p:spPr>
                  <a:xfrm>
                    <a:off x="6869399" y="2599217"/>
                    <a:ext cx="435885" cy="247650"/>
                  </a:xfrm>
                  <a:prstGeom prst="ellipse">
                    <a:avLst/>
                  </a:prstGeom>
                  <a:solidFill>
                    <a:srgbClr val="60C3E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9C94E5F4-D5EA-F1BD-DEC6-127CB07EF922}"/>
                      </a:ext>
                    </a:extLst>
                  </p:cNvPr>
                  <p:cNvSpPr/>
                  <p:nvPr/>
                </p:nvSpPr>
                <p:spPr>
                  <a:xfrm>
                    <a:off x="6811256" y="3244684"/>
                    <a:ext cx="435885" cy="24765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F4F99BBE-4B90-F60C-C762-085876841597}"/>
                      </a:ext>
                    </a:extLst>
                  </p:cNvPr>
                  <p:cNvSpPr/>
                  <p:nvPr/>
                </p:nvSpPr>
                <p:spPr>
                  <a:xfrm>
                    <a:off x="5162550" y="4118959"/>
                    <a:ext cx="167448" cy="239696"/>
                  </a:xfrm>
                  <a:prstGeom prst="rect">
                    <a:avLst/>
                  </a:prstGeom>
                  <a:solidFill>
                    <a:srgbClr val="A3BBC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F188299B-C235-EF78-FB9E-754D223A2F6A}"/>
                      </a:ext>
                    </a:extLst>
                  </p:cNvPr>
                  <p:cNvSpPr/>
                  <p:nvPr/>
                </p:nvSpPr>
                <p:spPr>
                  <a:xfrm>
                    <a:off x="5054550" y="3259578"/>
                    <a:ext cx="234206" cy="232756"/>
                  </a:xfrm>
                  <a:prstGeom prst="ellipse">
                    <a:avLst/>
                  </a:prstGeom>
                  <a:solidFill>
                    <a:srgbClr val="B9C7C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71CA9444-6791-D2BB-5272-84CB8CDA86AF}"/>
                      </a:ext>
                    </a:extLst>
                  </p:cNvPr>
                  <p:cNvSpPr/>
                  <p:nvPr/>
                </p:nvSpPr>
                <p:spPr>
                  <a:xfrm>
                    <a:off x="6836479" y="3950414"/>
                    <a:ext cx="167448" cy="239696"/>
                  </a:xfrm>
                  <a:prstGeom prst="rect">
                    <a:avLst/>
                  </a:prstGeom>
                  <a:solidFill>
                    <a:srgbClr val="ADC1C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5D12BC2D-12E2-6348-5FEA-1F5B67C1FBD0}"/>
                      </a:ext>
                    </a:extLst>
                  </p:cNvPr>
                  <p:cNvSpPr/>
                  <p:nvPr/>
                </p:nvSpPr>
                <p:spPr>
                  <a:xfrm>
                    <a:off x="5139814" y="4765393"/>
                    <a:ext cx="190184" cy="239696"/>
                  </a:xfrm>
                  <a:prstGeom prst="rect">
                    <a:avLst/>
                  </a:prstGeom>
                  <a:solidFill>
                    <a:srgbClr val="AABEB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DA189674-BBC2-C384-F28F-35B1EB3D42CC}"/>
                      </a:ext>
                    </a:extLst>
                  </p:cNvPr>
                  <p:cNvSpPr/>
                  <p:nvPr/>
                </p:nvSpPr>
                <p:spPr>
                  <a:xfrm>
                    <a:off x="6811256" y="4726463"/>
                    <a:ext cx="190184" cy="239696"/>
                  </a:xfrm>
                  <a:prstGeom prst="rect">
                    <a:avLst/>
                  </a:prstGeom>
                  <a:solidFill>
                    <a:srgbClr val="AFC4C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24137296-AFDE-B75E-5BA5-E04B1CE81368}"/>
                      </a:ext>
                    </a:extLst>
                  </p:cNvPr>
                  <p:cNvSpPr/>
                  <p:nvPr/>
                </p:nvSpPr>
                <p:spPr>
                  <a:xfrm>
                    <a:off x="4974431" y="3224534"/>
                    <a:ext cx="351635" cy="320600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18802D11-0893-B4AC-577A-E8100C5DA684}"/>
                      </a:ext>
                    </a:extLst>
                  </p:cNvPr>
                  <p:cNvSpPr/>
                  <p:nvPr/>
                </p:nvSpPr>
                <p:spPr>
                  <a:xfrm>
                    <a:off x="4810389" y="3220678"/>
                    <a:ext cx="435885" cy="315578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BEB020CC-E055-3641-592D-06BA508FDB5E}"/>
                      </a:ext>
                    </a:extLst>
                  </p:cNvPr>
                  <p:cNvSpPr/>
                  <p:nvPr/>
                </p:nvSpPr>
                <p:spPr>
                  <a:xfrm>
                    <a:off x="4613688" y="3344503"/>
                    <a:ext cx="435885" cy="247650"/>
                  </a:xfrm>
                  <a:prstGeom prst="rect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697CCCC1-3B5D-F238-9056-0D3840F452CE}"/>
                      </a:ext>
                    </a:extLst>
                  </p:cNvPr>
                  <p:cNvSpPr/>
                  <p:nvPr/>
                </p:nvSpPr>
                <p:spPr>
                  <a:xfrm>
                    <a:off x="4944861" y="4045744"/>
                    <a:ext cx="393507" cy="387176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32258B3E-2B67-613E-ED6B-C13F9CB95B0B}"/>
                      </a:ext>
                    </a:extLst>
                  </p:cNvPr>
                  <p:cNvSpPr/>
                  <p:nvPr/>
                </p:nvSpPr>
                <p:spPr>
                  <a:xfrm>
                    <a:off x="6838860" y="3870366"/>
                    <a:ext cx="393507" cy="409318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C8B8A9AE-1AEE-7CEA-2EB5-6EDC41B3868E}"/>
                      </a:ext>
                    </a:extLst>
                  </p:cNvPr>
                  <p:cNvSpPr/>
                  <p:nvPr/>
                </p:nvSpPr>
                <p:spPr>
                  <a:xfrm>
                    <a:off x="4963415" y="4735133"/>
                    <a:ext cx="325341" cy="309528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667428DB-872B-8AE7-994C-E19BF6BBB9B6}"/>
                      </a:ext>
                    </a:extLst>
                  </p:cNvPr>
                  <p:cNvSpPr/>
                  <p:nvPr/>
                </p:nvSpPr>
                <p:spPr>
                  <a:xfrm>
                    <a:off x="6869399" y="4705350"/>
                    <a:ext cx="349626" cy="331621"/>
                  </a:xfrm>
                  <a:prstGeom prst="ellipse">
                    <a:avLst/>
                  </a:prstGeom>
                  <a:solidFill>
                    <a:srgbClr val="FFFD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64" name="Picture 63">
                    <a:extLst>
                      <a:ext uri="{FF2B5EF4-FFF2-40B4-BE49-F238E27FC236}">
                        <a16:creationId xmlns:a16="http://schemas.microsoft.com/office/drawing/2014/main" id="{BC76D63E-612A-7177-617A-B337A9A4FA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2943486" y="3535185"/>
                    <a:ext cx="2161174" cy="64900"/>
                  </a:xfrm>
                  <a:prstGeom prst="rect">
                    <a:avLst/>
                  </a:prstGeom>
                </p:spPr>
              </p:pic>
              <p:pic>
                <p:nvPicPr>
                  <p:cNvPr id="65" name="Picture 64">
                    <a:extLst>
                      <a:ext uri="{FF2B5EF4-FFF2-40B4-BE49-F238E27FC236}">
                        <a16:creationId xmlns:a16="http://schemas.microsoft.com/office/drawing/2014/main" id="{9145BA63-8492-8784-9FA9-28270FC1B6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2986087" y="3580361"/>
                    <a:ext cx="2531269" cy="81979"/>
                  </a:xfrm>
                  <a:prstGeom prst="rect">
                    <a:avLst/>
                  </a:prstGeom>
                  <a:effectLst>
                    <a:softEdge rad="12700"/>
                  </a:effectLst>
                </p:spPr>
              </p:pic>
              <p:pic>
                <p:nvPicPr>
                  <p:cNvPr id="66" name="Picture 65">
                    <a:extLst>
                      <a:ext uri="{FF2B5EF4-FFF2-40B4-BE49-F238E27FC236}">
                        <a16:creationId xmlns:a16="http://schemas.microsoft.com/office/drawing/2014/main" id="{CBBECFF7-325A-2309-9BE9-8404F629EBC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2945867" y="3198785"/>
                    <a:ext cx="2194560" cy="73152"/>
                  </a:xfrm>
                  <a:prstGeom prst="rect">
                    <a:avLst/>
                  </a:prstGeom>
                  <a:effectLst>
                    <a:softEdge rad="12700"/>
                  </a:effectLst>
                </p:spPr>
              </p:pic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id="{2605538B-BAFC-BDB8-92D7-536DBAB20B9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2945867" y="3545221"/>
                    <a:ext cx="2560320" cy="5486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4A378408-0774-253B-006F-63542EDAF15A}"/>
                    </a:ext>
                  </a:extLst>
                </p:cNvPr>
                <p:cNvSpPr/>
                <p:nvPr/>
              </p:nvSpPr>
              <p:spPr>
                <a:xfrm>
                  <a:off x="6982305" y="3215655"/>
                  <a:ext cx="1908699" cy="292608"/>
                </a:xfrm>
                <a:prstGeom prst="roundRect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1DED2F1-D770-5391-3C92-93B7E25701DB}"/>
                    </a:ext>
                  </a:extLst>
                </p:cNvPr>
                <p:cNvSpPr/>
                <p:nvPr/>
              </p:nvSpPr>
              <p:spPr>
                <a:xfrm>
                  <a:off x="6826601" y="3215656"/>
                  <a:ext cx="284196" cy="293196"/>
                </a:xfrm>
                <a:prstGeom prst="ellipse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EBD04686-6A3C-5A39-2ED1-13E2FB21F2AF}"/>
                    </a:ext>
                  </a:extLst>
                </p:cNvPr>
                <p:cNvSpPr/>
                <p:nvPr/>
              </p:nvSpPr>
              <p:spPr>
                <a:xfrm>
                  <a:off x="7025103" y="2584501"/>
                  <a:ext cx="1908699" cy="292608"/>
                </a:xfrm>
                <a:prstGeom prst="roundRect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9E42C3A-C819-379C-667D-0D993CDE95E1}"/>
                    </a:ext>
                  </a:extLst>
                </p:cNvPr>
                <p:cNvSpPr/>
                <p:nvPr/>
              </p:nvSpPr>
              <p:spPr>
                <a:xfrm>
                  <a:off x="6869399" y="2584502"/>
                  <a:ext cx="284196" cy="293196"/>
                </a:xfrm>
                <a:prstGeom prst="ellipse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F766610B-8012-3847-EDCA-EF43F59E9CA7}"/>
                    </a:ext>
                  </a:extLst>
                </p:cNvPr>
                <p:cNvSpPr/>
                <p:nvPr/>
              </p:nvSpPr>
              <p:spPr>
                <a:xfrm>
                  <a:off x="7041946" y="3927440"/>
                  <a:ext cx="2034624" cy="292608"/>
                </a:xfrm>
                <a:prstGeom prst="roundRect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21BEE83F-90C5-2C01-85EE-787FAD5A23FB}"/>
                    </a:ext>
                  </a:extLst>
                </p:cNvPr>
                <p:cNvSpPr/>
                <p:nvPr/>
              </p:nvSpPr>
              <p:spPr>
                <a:xfrm>
                  <a:off x="6886242" y="3927441"/>
                  <a:ext cx="284196" cy="293196"/>
                </a:xfrm>
                <a:prstGeom prst="ellipse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7CD2160A-4703-2528-396C-335EFB2B860F}"/>
                    </a:ext>
                  </a:extLst>
                </p:cNvPr>
                <p:cNvSpPr/>
                <p:nvPr/>
              </p:nvSpPr>
              <p:spPr>
                <a:xfrm>
                  <a:off x="7082056" y="4726620"/>
                  <a:ext cx="1994514" cy="292608"/>
                </a:xfrm>
                <a:prstGeom prst="roundRect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CB0FB784-70C3-659C-E717-33E9B29C801E}"/>
                    </a:ext>
                  </a:extLst>
                </p:cNvPr>
                <p:cNvSpPr/>
                <p:nvPr/>
              </p:nvSpPr>
              <p:spPr>
                <a:xfrm>
                  <a:off x="6926352" y="4726621"/>
                  <a:ext cx="284196" cy="293196"/>
                </a:xfrm>
                <a:prstGeom prst="ellipse">
                  <a:avLst/>
                </a:prstGeom>
                <a:solidFill>
                  <a:srgbClr val="60C3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1292AE4-3FFE-9E78-4552-7C4DE75CA678}"/>
                  </a:ext>
                </a:extLst>
              </p:cNvPr>
              <p:cNvSpPr/>
              <p:nvPr/>
            </p:nvSpPr>
            <p:spPr>
              <a:xfrm>
                <a:off x="7080665" y="2581742"/>
                <a:ext cx="1862831" cy="279274"/>
              </a:xfrm>
              <a:prstGeom prst="roundRect">
                <a:avLst/>
              </a:prstGeom>
              <a:solidFill>
                <a:srgbClr val="FFFD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8EBD873-94CD-8D95-3A20-A9C558C1154C}"/>
                  </a:ext>
                </a:extLst>
              </p:cNvPr>
              <p:cNvSpPr/>
              <p:nvPr/>
            </p:nvSpPr>
            <p:spPr>
              <a:xfrm>
                <a:off x="6862004" y="2573241"/>
                <a:ext cx="348544" cy="292608"/>
              </a:xfrm>
              <a:prstGeom prst="ellipse">
                <a:avLst/>
              </a:prstGeom>
              <a:solidFill>
                <a:srgbClr val="FFFD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E9EC44-D4C5-746B-A089-B1292BF20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3891" y="5745763"/>
              <a:ext cx="384417" cy="4786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9A50E9-1037-CCE8-BD9D-9ED5A2819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8105" y="5745763"/>
              <a:ext cx="384417" cy="478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97AD74-28D7-6DCD-2CC0-F7EB31968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1660" y="5752113"/>
              <a:ext cx="384417" cy="478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C0FD813-B3B9-72EF-6A82-2B232F52D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1112" y="5752112"/>
              <a:ext cx="384417" cy="478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10A023-7DA6-90EE-492F-FA5AD931E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32380" y="5755289"/>
              <a:ext cx="384417" cy="47865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01D7166-9805-FDE5-10AF-ED48161B418C}"/>
              </a:ext>
            </a:extLst>
          </p:cNvPr>
          <p:cNvSpPr txBox="1"/>
          <p:nvPr/>
        </p:nvSpPr>
        <p:spPr>
          <a:xfrm>
            <a:off x="4859924" y="447720"/>
            <a:ext cx="247215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Embracing AI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 Local Government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F684A-87B7-3034-94C3-ECE0CD8C9838}"/>
              </a:ext>
            </a:extLst>
          </p:cNvPr>
          <p:cNvSpPr txBox="1"/>
          <p:nvPr/>
        </p:nvSpPr>
        <p:spPr>
          <a:xfrm>
            <a:off x="3569455" y="2123148"/>
            <a:ext cx="152317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Adams County Colorado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AF457-647C-C9A9-E5E5-04DC08999446}"/>
              </a:ext>
            </a:extLst>
          </p:cNvPr>
          <p:cNvSpPr txBox="1"/>
          <p:nvPr/>
        </p:nvSpPr>
        <p:spPr>
          <a:xfrm>
            <a:off x="3572689" y="2662341"/>
            <a:ext cx="135806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Value of AI Internally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4E91C00-D6A7-EA46-4F8A-ED20DD328DCD}"/>
              </a:ext>
            </a:extLst>
          </p:cNvPr>
          <p:cNvSpPr txBox="1"/>
          <p:nvPr/>
        </p:nvSpPr>
        <p:spPr>
          <a:xfrm>
            <a:off x="3255267" y="3345715"/>
            <a:ext cx="1717138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Value of AI for Constituents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B464F58-D1C9-693F-4596-2A5ECD2BF656}"/>
              </a:ext>
            </a:extLst>
          </p:cNvPr>
          <p:cNvSpPr txBox="1"/>
          <p:nvPr/>
        </p:nvSpPr>
        <p:spPr>
          <a:xfrm>
            <a:off x="3037440" y="4189184"/>
            <a:ext cx="200086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Prepare Your Organization for AI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6EB856D-BF74-D242-5E1A-2D152A3C16F0}"/>
              </a:ext>
            </a:extLst>
          </p:cNvPr>
          <p:cNvSpPr txBox="1"/>
          <p:nvPr/>
        </p:nvSpPr>
        <p:spPr>
          <a:xfrm>
            <a:off x="3444152" y="4816888"/>
            <a:ext cx="1415772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People Considerations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D7A4CC9-69D7-36D8-8B32-C2B5A704CDE1}"/>
              </a:ext>
            </a:extLst>
          </p:cNvPr>
          <p:cNvSpPr txBox="1"/>
          <p:nvPr/>
        </p:nvSpPr>
        <p:spPr>
          <a:xfrm>
            <a:off x="7033030" y="2130266"/>
            <a:ext cx="145424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Process Considerations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CCA1AD1-E308-AB28-3B05-CF62BC4460BE}"/>
              </a:ext>
            </a:extLst>
          </p:cNvPr>
          <p:cNvSpPr txBox="1"/>
          <p:nvPr/>
        </p:nvSpPr>
        <p:spPr>
          <a:xfrm>
            <a:off x="7025103" y="2617461"/>
            <a:ext cx="1680268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Technology Considerations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A1FA52F-3886-5B42-ACD9-0E827B566479}"/>
              </a:ext>
            </a:extLst>
          </p:cNvPr>
          <p:cNvSpPr txBox="1"/>
          <p:nvPr/>
        </p:nvSpPr>
        <p:spPr>
          <a:xfrm>
            <a:off x="7219066" y="3266688"/>
            <a:ext cx="1292341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USE CASE #1: AITSM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ACCDFA-CB29-37B1-D72B-5795D2379798}"/>
              </a:ext>
            </a:extLst>
          </p:cNvPr>
          <p:cNvSpPr txBox="1"/>
          <p:nvPr/>
        </p:nvSpPr>
        <p:spPr>
          <a:xfrm>
            <a:off x="7341496" y="3994867"/>
            <a:ext cx="125867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USE CASE #2: AIops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9A02ABB-A6B4-F42B-BE8E-A0550BD00B87}"/>
              </a:ext>
            </a:extLst>
          </p:cNvPr>
          <p:cNvSpPr txBox="1"/>
          <p:nvPr/>
        </p:nvSpPr>
        <p:spPr>
          <a:xfrm>
            <a:off x="7304827" y="4794842"/>
            <a:ext cx="1329210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USE CASE #3: AIPMO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D732753-621E-086F-2D9D-448096B722AB}"/>
              </a:ext>
            </a:extLst>
          </p:cNvPr>
          <p:cNvSpPr txBox="1"/>
          <p:nvPr/>
        </p:nvSpPr>
        <p:spPr>
          <a:xfrm>
            <a:off x="7529626" y="5194589"/>
            <a:ext cx="785793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Questions?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DF1BF2-AA2C-EEA0-9856-591CCE78DCFE}"/>
              </a:ext>
            </a:extLst>
          </p:cNvPr>
          <p:cNvGrpSpPr/>
          <p:nvPr/>
        </p:nvGrpSpPr>
        <p:grpSpPr>
          <a:xfrm>
            <a:off x="10100545" y="6492969"/>
            <a:ext cx="1988539" cy="274037"/>
            <a:chOff x="122598" y="6482716"/>
            <a:chExt cx="1988539" cy="274037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6361F80-FFE9-BF33-E870-17B2707BB44B}"/>
                </a:ext>
              </a:extLst>
            </p:cNvPr>
            <p:cNvSpPr/>
            <p:nvPr/>
          </p:nvSpPr>
          <p:spPr>
            <a:xfrm>
              <a:off x="122598" y="6483857"/>
              <a:ext cx="216912" cy="259363"/>
            </a:xfrm>
            <a:custGeom>
              <a:avLst/>
              <a:gdLst>
                <a:gd name="connsiteX0" fmla="*/ 178300 w 216912"/>
                <a:gd name="connsiteY0" fmla="*/ 126597 h 259363"/>
                <a:gd name="connsiteX1" fmla="*/ 176867 w 216912"/>
                <a:gd name="connsiteY1" fmla="*/ 124564 h 259363"/>
                <a:gd name="connsiteX2" fmla="*/ 183154 w 216912"/>
                <a:gd name="connsiteY2" fmla="*/ 120689 h 259363"/>
                <a:gd name="connsiteX3" fmla="*/ 205717 w 216912"/>
                <a:gd name="connsiteY3" fmla="*/ 94378 h 259363"/>
                <a:gd name="connsiteX4" fmla="*/ 174706 w 216912"/>
                <a:gd name="connsiteY4" fmla="*/ 11851 h 259363"/>
                <a:gd name="connsiteX5" fmla="*/ 119907 w 216912"/>
                <a:gd name="connsiteY5" fmla="*/ 75 h 259363"/>
                <a:gd name="connsiteX6" fmla="*/ 0 w 216912"/>
                <a:gd name="connsiteY6" fmla="*/ 0 h 259363"/>
                <a:gd name="connsiteX7" fmla="*/ 14694 w 216912"/>
                <a:gd name="connsiteY7" fmla="*/ 42829 h 259363"/>
                <a:gd name="connsiteX8" fmla="*/ 118462 w 216912"/>
                <a:gd name="connsiteY8" fmla="*/ 43048 h 259363"/>
                <a:gd name="connsiteX9" fmla="*/ 142043 w 216912"/>
                <a:gd name="connsiteY9" fmla="*/ 47639 h 259363"/>
                <a:gd name="connsiteX10" fmla="*/ 161376 w 216912"/>
                <a:gd name="connsiteY10" fmla="*/ 79963 h 259363"/>
                <a:gd name="connsiteX11" fmla="*/ 131931 w 216912"/>
                <a:gd name="connsiteY11" fmla="*/ 103814 h 259363"/>
                <a:gd name="connsiteX12" fmla="*/ 58301 w 216912"/>
                <a:gd name="connsiteY12" fmla="*/ 104727 h 259363"/>
                <a:gd name="connsiteX13" fmla="*/ 58301 w 216912"/>
                <a:gd name="connsiteY13" fmla="*/ 70353 h 259363"/>
                <a:gd name="connsiteX14" fmla="*/ 15456 w 216912"/>
                <a:gd name="connsiteY14" fmla="*/ 70353 h 259363"/>
                <a:gd name="connsiteX15" fmla="*/ 15578 w 216912"/>
                <a:gd name="connsiteY15" fmla="*/ 259362 h 259363"/>
                <a:gd name="connsiteX16" fmla="*/ 122981 w 216912"/>
                <a:gd name="connsiteY16" fmla="*/ 259351 h 259363"/>
                <a:gd name="connsiteX17" fmla="*/ 171436 w 216912"/>
                <a:gd name="connsiteY17" fmla="*/ 251774 h 259363"/>
                <a:gd name="connsiteX18" fmla="*/ 213171 w 216912"/>
                <a:gd name="connsiteY18" fmla="*/ 210389 h 259363"/>
                <a:gd name="connsiteX19" fmla="*/ 178300 w 216912"/>
                <a:gd name="connsiteY19" fmla="*/ 126591 h 259363"/>
                <a:gd name="connsiteX20" fmla="*/ 59012 w 216912"/>
                <a:gd name="connsiteY20" fmla="*/ 144188 h 259363"/>
                <a:gd name="connsiteX21" fmla="*/ 59012 w 216912"/>
                <a:gd name="connsiteY21" fmla="*/ 144292 h 259363"/>
                <a:gd name="connsiteX22" fmla="*/ 59012 w 216912"/>
                <a:gd name="connsiteY22" fmla="*/ 144188 h 259363"/>
                <a:gd name="connsiteX23" fmla="*/ 153073 w 216912"/>
                <a:gd name="connsiteY23" fmla="*/ 207894 h 259363"/>
                <a:gd name="connsiteX24" fmla="*/ 123362 w 216912"/>
                <a:gd name="connsiteY24" fmla="*/ 215021 h 259363"/>
                <a:gd name="connsiteX25" fmla="*/ 59017 w 216912"/>
                <a:gd name="connsiteY25" fmla="*/ 215431 h 259363"/>
                <a:gd name="connsiteX26" fmla="*/ 59017 w 216912"/>
                <a:gd name="connsiteY26" fmla="*/ 146412 h 259363"/>
                <a:gd name="connsiteX27" fmla="*/ 135525 w 216912"/>
                <a:gd name="connsiteY27" fmla="*/ 148739 h 259363"/>
                <a:gd name="connsiteX28" fmla="*/ 161532 w 216912"/>
                <a:gd name="connsiteY28" fmla="*/ 161023 h 259363"/>
                <a:gd name="connsiteX29" fmla="*/ 153079 w 216912"/>
                <a:gd name="connsiteY29" fmla="*/ 207894 h 25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12" h="259363">
                  <a:moveTo>
                    <a:pt x="178300" y="126597"/>
                  </a:moveTo>
                  <a:cubicBezTo>
                    <a:pt x="177774" y="126412"/>
                    <a:pt x="177503" y="125500"/>
                    <a:pt x="176867" y="124564"/>
                  </a:cubicBezTo>
                  <a:cubicBezTo>
                    <a:pt x="179051" y="123213"/>
                    <a:pt x="181091" y="121931"/>
                    <a:pt x="183154" y="120689"/>
                  </a:cubicBezTo>
                  <a:cubicBezTo>
                    <a:pt x="193595" y="114417"/>
                    <a:pt x="201545" y="105893"/>
                    <a:pt x="205717" y="94378"/>
                  </a:cubicBezTo>
                  <a:cubicBezTo>
                    <a:pt x="214234" y="70873"/>
                    <a:pt x="208566" y="29500"/>
                    <a:pt x="174706" y="11851"/>
                  </a:cubicBezTo>
                  <a:cubicBezTo>
                    <a:pt x="157412" y="2836"/>
                    <a:pt x="139009" y="98"/>
                    <a:pt x="119907" y="75"/>
                  </a:cubicBezTo>
                  <a:cubicBezTo>
                    <a:pt x="81841" y="35"/>
                    <a:pt x="0" y="0"/>
                    <a:pt x="0" y="0"/>
                  </a:cubicBezTo>
                  <a:cubicBezTo>
                    <a:pt x="4975" y="14507"/>
                    <a:pt x="9881" y="28783"/>
                    <a:pt x="14694" y="42829"/>
                  </a:cubicBezTo>
                  <a:cubicBezTo>
                    <a:pt x="19039" y="42829"/>
                    <a:pt x="87769" y="42528"/>
                    <a:pt x="118462" y="43048"/>
                  </a:cubicBezTo>
                  <a:cubicBezTo>
                    <a:pt x="126372" y="43181"/>
                    <a:pt x="134647" y="44815"/>
                    <a:pt x="142043" y="47639"/>
                  </a:cubicBezTo>
                  <a:cubicBezTo>
                    <a:pt x="155471" y="52768"/>
                    <a:pt x="162751" y="66045"/>
                    <a:pt x="161376" y="79963"/>
                  </a:cubicBezTo>
                  <a:cubicBezTo>
                    <a:pt x="160261" y="91247"/>
                    <a:pt x="149300" y="103658"/>
                    <a:pt x="131931" y="103814"/>
                  </a:cubicBezTo>
                  <a:cubicBezTo>
                    <a:pt x="112216" y="103987"/>
                    <a:pt x="81119" y="104473"/>
                    <a:pt x="58301" y="104727"/>
                  </a:cubicBezTo>
                  <a:lnTo>
                    <a:pt x="58301" y="70353"/>
                  </a:lnTo>
                  <a:lnTo>
                    <a:pt x="15456" y="70353"/>
                  </a:lnTo>
                  <a:cubicBezTo>
                    <a:pt x="15456" y="133423"/>
                    <a:pt x="15578" y="196286"/>
                    <a:pt x="15578" y="259362"/>
                  </a:cubicBezTo>
                  <a:cubicBezTo>
                    <a:pt x="15578" y="259362"/>
                    <a:pt x="89335" y="259368"/>
                    <a:pt x="122981" y="259351"/>
                  </a:cubicBezTo>
                  <a:cubicBezTo>
                    <a:pt x="139523" y="259345"/>
                    <a:pt x="155771" y="257370"/>
                    <a:pt x="171436" y="251774"/>
                  </a:cubicBezTo>
                  <a:cubicBezTo>
                    <a:pt x="191803" y="244497"/>
                    <a:pt x="206520" y="231399"/>
                    <a:pt x="213171" y="210389"/>
                  </a:cubicBezTo>
                  <a:cubicBezTo>
                    <a:pt x="224889" y="173370"/>
                    <a:pt x="207936" y="137091"/>
                    <a:pt x="178300" y="126591"/>
                  </a:cubicBezTo>
                  <a:close/>
                  <a:moveTo>
                    <a:pt x="59012" y="144188"/>
                  </a:moveTo>
                  <a:cubicBezTo>
                    <a:pt x="59179" y="144096"/>
                    <a:pt x="59150" y="144154"/>
                    <a:pt x="59012" y="144292"/>
                  </a:cubicBezTo>
                  <a:lnTo>
                    <a:pt x="59012" y="144188"/>
                  </a:lnTo>
                  <a:close/>
                  <a:moveTo>
                    <a:pt x="153073" y="207894"/>
                  </a:moveTo>
                  <a:cubicBezTo>
                    <a:pt x="143915" y="212012"/>
                    <a:pt x="133404" y="214449"/>
                    <a:pt x="123362" y="215021"/>
                  </a:cubicBezTo>
                  <a:cubicBezTo>
                    <a:pt x="106074" y="216002"/>
                    <a:pt x="78703" y="215564"/>
                    <a:pt x="59017" y="215431"/>
                  </a:cubicBezTo>
                  <a:lnTo>
                    <a:pt x="59017" y="146412"/>
                  </a:lnTo>
                  <a:cubicBezTo>
                    <a:pt x="83401" y="145881"/>
                    <a:pt x="114406" y="145678"/>
                    <a:pt x="135525" y="148739"/>
                  </a:cubicBezTo>
                  <a:cubicBezTo>
                    <a:pt x="145134" y="150131"/>
                    <a:pt x="154107" y="152343"/>
                    <a:pt x="161532" y="161023"/>
                  </a:cubicBezTo>
                  <a:cubicBezTo>
                    <a:pt x="175168" y="176974"/>
                    <a:pt x="172175" y="199306"/>
                    <a:pt x="153079" y="20789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DE1173B-5F62-D837-5A36-6A17602CEE2A}"/>
                </a:ext>
              </a:extLst>
            </p:cNvPr>
            <p:cNvSpPr/>
            <p:nvPr/>
          </p:nvSpPr>
          <p:spPr>
            <a:xfrm>
              <a:off x="305942" y="6483545"/>
              <a:ext cx="507200" cy="273208"/>
            </a:xfrm>
            <a:custGeom>
              <a:avLst/>
              <a:gdLst>
                <a:gd name="connsiteX0" fmla="*/ 459479 w 507200"/>
                <a:gd name="connsiteY0" fmla="*/ 232098 h 273208"/>
                <a:gd name="connsiteX1" fmla="*/ 328264 w 507200"/>
                <a:gd name="connsiteY1" fmla="*/ 236943 h 273208"/>
                <a:gd name="connsiteX2" fmla="*/ 202048 w 507200"/>
                <a:gd name="connsiteY2" fmla="*/ 171002 h 273208"/>
                <a:gd name="connsiteX3" fmla="*/ 75624 w 507200"/>
                <a:gd name="connsiteY3" fmla="*/ 29095 h 273208"/>
                <a:gd name="connsiteX4" fmla="*/ 56180 w 507200"/>
                <a:gd name="connsiteY4" fmla="*/ 0 h 273208"/>
                <a:gd name="connsiteX5" fmla="*/ 0 w 507200"/>
                <a:gd name="connsiteY5" fmla="*/ 0 h 273208"/>
                <a:gd name="connsiteX6" fmla="*/ 39424 w 507200"/>
                <a:gd name="connsiteY6" fmla="*/ 58416 h 273208"/>
                <a:gd name="connsiteX7" fmla="*/ 20275 w 507200"/>
                <a:gd name="connsiteY7" fmla="*/ 124189 h 273208"/>
                <a:gd name="connsiteX8" fmla="*/ 48103 w 507200"/>
                <a:gd name="connsiteY8" fmla="*/ 194473 h 273208"/>
                <a:gd name="connsiteX9" fmla="*/ 7772 w 507200"/>
                <a:gd name="connsiteY9" fmla="*/ 259391 h 273208"/>
                <a:gd name="connsiteX10" fmla="*/ 65506 w 507200"/>
                <a:gd name="connsiteY10" fmla="*/ 259391 h 273208"/>
                <a:gd name="connsiteX11" fmla="*/ 65506 w 507200"/>
                <a:gd name="connsiteY11" fmla="*/ 92512 h 273208"/>
                <a:gd name="connsiteX12" fmla="*/ 71192 w 507200"/>
                <a:gd name="connsiteY12" fmla="*/ 99870 h 273208"/>
                <a:gd name="connsiteX13" fmla="*/ 125119 w 507200"/>
                <a:gd name="connsiteY13" fmla="*/ 163114 h 273208"/>
                <a:gd name="connsiteX14" fmla="*/ 297537 w 507200"/>
                <a:gd name="connsiteY14" fmla="*/ 263330 h 273208"/>
                <a:gd name="connsiteX15" fmla="*/ 422869 w 507200"/>
                <a:gd name="connsiteY15" fmla="*/ 266980 h 273208"/>
                <a:gd name="connsiteX16" fmla="*/ 507200 w 507200"/>
                <a:gd name="connsiteY16" fmla="*/ 203892 h 273208"/>
                <a:gd name="connsiteX17" fmla="*/ 459496 w 507200"/>
                <a:gd name="connsiteY17" fmla="*/ 232104 h 27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00" h="273208">
                  <a:moveTo>
                    <a:pt x="459479" y="232098"/>
                  </a:moveTo>
                  <a:cubicBezTo>
                    <a:pt x="416322" y="247541"/>
                    <a:pt x="372426" y="247841"/>
                    <a:pt x="328264" y="236943"/>
                  </a:cubicBezTo>
                  <a:cubicBezTo>
                    <a:pt x="280855" y="225243"/>
                    <a:pt x="239686" y="201386"/>
                    <a:pt x="202048" y="171002"/>
                  </a:cubicBezTo>
                  <a:cubicBezTo>
                    <a:pt x="152096" y="130680"/>
                    <a:pt x="111713" y="81782"/>
                    <a:pt x="75624" y="29095"/>
                  </a:cubicBezTo>
                  <a:cubicBezTo>
                    <a:pt x="68985" y="19399"/>
                    <a:pt x="62559" y="9558"/>
                    <a:pt x="56180" y="0"/>
                  </a:cubicBezTo>
                  <a:lnTo>
                    <a:pt x="0" y="0"/>
                  </a:lnTo>
                  <a:cubicBezTo>
                    <a:pt x="23031" y="14138"/>
                    <a:pt x="35373" y="33611"/>
                    <a:pt x="39424" y="58416"/>
                  </a:cubicBezTo>
                  <a:cubicBezTo>
                    <a:pt x="43480" y="83284"/>
                    <a:pt x="38754" y="105720"/>
                    <a:pt x="20275" y="124189"/>
                  </a:cubicBezTo>
                  <a:cubicBezTo>
                    <a:pt x="40787" y="143542"/>
                    <a:pt x="50645" y="166648"/>
                    <a:pt x="48103" y="194473"/>
                  </a:cubicBezTo>
                  <a:cubicBezTo>
                    <a:pt x="45589" y="221962"/>
                    <a:pt x="33444" y="243868"/>
                    <a:pt x="7772" y="259391"/>
                  </a:cubicBezTo>
                  <a:lnTo>
                    <a:pt x="65506" y="259391"/>
                  </a:lnTo>
                  <a:lnTo>
                    <a:pt x="65506" y="92512"/>
                  </a:lnTo>
                  <a:cubicBezTo>
                    <a:pt x="67326" y="95019"/>
                    <a:pt x="69389" y="97352"/>
                    <a:pt x="71192" y="99870"/>
                  </a:cubicBezTo>
                  <a:cubicBezTo>
                    <a:pt x="87370" y="122485"/>
                    <a:pt x="105196" y="143697"/>
                    <a:pt x="125119" y="163114"/>
                  </a:cubicBezTo>
                  <a:cubicBezTo>
                    <a:pt x="174192" y="210943"/>
                    <a:pt x="230782" y="245976"/>
                    <a:pt x="297537" y="263330"/>
                  </a:cubicBezTo>
                  <a:cubicBezTo>
                    <a:pt x="338971" y="274101"/>
                    <a:pt x="380816" y="277156"/>
                    <a:pt x="422869" y="266980"/>
                  </a:cubicBezTo>
                  <a:cubicBezTo>
                    <a:pt x="450384" y="260321"/>
                    <a:pt x="492478" y="230625"/>
                    <a:pt x="507200" y="203892"/>
                  </a:cubicBezTo>
                  <a:cubicBezTo>
                    <a:pt x="490796" y="218313"/>
                    <a:pt x="468204" y="228985"/>
                    <a:pt x="459496" y="232104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20D72A6-1605-D00D-9EC5-1183A849A435}"/>
                </a:ext>
              </a:extLst>
            </p:cNvPr>
            <p:cNvSpPr/>
            <p:nvPr/>
          </p:nvSpPr>
          <p:spPr>
            <a:xfrm>
              <a:off x="561835" y="6482716"/>
              <a:ext cx="244147" cy="229588"/>
            </a:xfrm>
            <a:custGeom>
              <a:avLst/>
              <a:gdLst>
                <a:gd name="connsiteX0" fmla="*/ 99863 w 244147"/>
                <a:gd name="connsiteY0" fmla="*/ 229589 h 229588"/>
                <a:gd name="connsiteX1" fmla="*/ 68055 w 244147"/>
                <a:gd name="connsiteY1" fmla="*/ 86047 h 229588"/>
                <a:gd name="connsiteX2" fmla="*/ 121947 w 244147"/>
                <a:gd name="connsiteY2" fmla="*/ 51679 h 229588"/>
                <a:gd name="connsiteX3" fmla="*/ 212403 w 244147"/>
                <a:gd name="connsiteY3" fmla="*/ 75750 h 229588"/>
                <a:gd name="connsiteX4" fmla="*/ 244148 w 244147"/>
                <a:gd name="connsiteY4" fmla="*/ 41284 h 229588"/>
                <a:gd name="connsiteX5" fmla="*/ 65108 w 244147"/>
                <a:gd name="connsiteY5" fmla="*/ 20875 h 229588"/>
                <a:gd name="connsiteX6" fmla="*/ 9552 w 244147"/>
                <a:gd name="connsiteY6" fmla="*/ 198524 h 229588"/>
                <a:gd name="connsiteX7" fmla="*/ 99863 w 244147"/>
                <a:gd name="connsiteY7" fmla="*/ 229589 h 22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147" h="229588">
                  <a:moveTo>
                    <a:pt x="99863" y="229589"/>
                  </a:moveTo>
                  <a:cubicBezTo>
                    <a:pt x="41782" y="201244"/>
                    <a:pt x="40967" y="122616"/>
                    <a:pt x="68055" y="86047"/>
                  </a:cubicBezTo>
                  <a:cubicBezTo>
                    <a:pt x="81726" y="67596"/>
                    <a:pt x="99598" y="55913"/>
                    <a:pt x="121947" y="51679"/>
                  </a:cubicBezTo>
                  <a:cubicBezTo>
                    <a:pt x="155292" y="45361"/>
                    <a:pt x="185778" y="51552"/>
                    <a:pt x="212403" y="75750"/>
                  </a:cubicBezTo>
                  <a:cubicBezTo>
                    <a:pt x="223220" y="64009"/>
                    <a:pt x="233666" y="52661"/>
                    <a:pt x="244148" y="41284"/>
                  </a:cubicBezTo>
                  <a:cubicBezTo>
                    <a:pt x="197761" y="-8885"/>
                    <a:pt x="117250" y="-10352"/>
                    <a:pt x="65108" y="20875"/>
                  </a:cubicBezTo>
                  <a:cubicBezTo>
                    <a:pt x="-641" y="60244"/>
                    <a:pt x="-11139" y="143782"/>
                    <a:pt x="9552" y="198524"/>
                  </a:cubicBezTo>
                  <a:cubicBezTo>
                    <a:pt x="37772" y="213909"/>
                    <a:pt x="67263" y="224767"/>
                    <a:pt x="99863" y="229589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83AA0F1-F563-0D16-C492-D1F0CE54216D}"/>
                </a:ext>
              </a:extLst>
            </p:cNvPr>
            <p:cNvSpPr/>
            <p:nvPr/>
          </p:nvSpPr>
          <p:spPr>
            <a:xfrm>
              <a:off x="490702" y="6483932"/>
              <a:ext cx="46785" cy="176269"/>
            </a:xfrm>
            <a:custGeom>
              <a:avLst/>
              <a:gdLst>
                <a:gd name="connsiteX0" fmla="*/ 46785 w 46785"/>
                <a:gd name="connsiteY0" fmla="*/ 0 h 176269"/>
                <a:gd name="connsiteX1" fmla="*/ 0 w 46785"/>
                <a:gd name="connsiteY1" fmla="*/ 0 h 176269"/>
                <a:gd name="connsiteX2" fmla="*/ 0 w 46785"/>
                <a:gd name="connsiteY2" fmla="*/ 138038 h 176269"/>
                <a:gd name="connsiteX3" fmla="*/ 46785 w 46785"/>
                <a:gd name="connsiteY3" fmla="*/ 176269 h 176269"/>
                <a:gd name="connsiteX4" fmla="*/ 46785 w 46785"/>
                <a:gd name="connsiteY4" fmla="*/ 0 h 17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5" h="176269">
                  <a:moveTo>
                    <a:pt x="46785" y="0"/>
                  </a:moveTo>
                  <a:lnTo>
                    <a:pt x="0" y="0"/>
                  </a:lnTo>
                  <a:lnTo>
                    <a:pt x="0" y="138038"/>
                  </a:lnTo>
                  <a:cubicBezTo>
                    <a:pt x="14855" y="150177"/>
                    <a:pt x="30271" y="162779"/>
                    <a:pt x="46785" y="176269"/>
                  </a:cubicBezTo>
                  <a:lnTo>
                    <a:pt x="46785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9189216-2151-5189-4ABA-19A5DD7E3D73}"/>
                </a:ext>
              </a:extLst>
            </p:cNvPr>
            <p:cNvSpPr/>
            <p:nvPr/>
          </p:nvSpPr>
          <p:spPr>
            <a:xfrm>
              <a:off x="869426" y="6490603"/>
              <a:ext cx="227852" cy="258265"/>
            </a:xfrm>
            <a:custGeom>
              <a:avLst/>
              <a:gdLst>
                <a:gd name="connsiteX0" fmla="*/ 192387 w 227852"/>
                <a:gd name="connsiteY0" fmla="*/ 67021 h 258265"/>
                <a:gd name="connsiteX1" fmla="*/ 129897 w 227852"/>
                <a:gd name="connsiteY1" fmla="*/ 42459 h 258265"/>
                <a:gd name="connsiteX2" fmla="*/ 45283 w 227852"/>
                <a:gd name="connsiteY2" fmla="*/ 132990 h 258265"/>
                <a:gd name="connsiteX3" fmla="*/ 129897 w 227852"/>
                <a:gd name="connsiteY3" fmla="*/ 215102 h 258265"/>
                <a:gd name="connsiteX4" fmla="*/ 185367 w 227852"/>
                <a:gd name="connsiteY4" fmla="*/ 195449 h 258265"/>
                <a:gd name="connsiteX5" fmla="*/ 185367 w 227852"/>
                <a:gd name="connsiteY5" fmla="*/ 151939 h 258265"/>
                <a:gd name="connsiteX6" fmla="*/ 122524 w 227852"/>
                <a:gd name="connsiteY6" fmla="*/ 151939 h 258265"/>
                <a:gd name="connsiteX7" fmla="*/ 122524 w 227852"/>
                <a:gd name="connsiteY7" fmla="*/ 110531 h 258265"/>
                <a:gd name="connsiteX8" fmla="*/ 227853 w 227852"/>
                <a:gd name="connsiteY8" fmla="*/ 110531 h 258265"/>
                <a:gd name="connsiteX9" fmla="*/ 227853 w 227852"/>
                <a:gd name="connsiteY9" fmla="*/ 214050 h 258265"/>
                <a:gd name="connsiteX10" fmla="*/ 129903 w 227852"/>
                <a:gd name="connsiteY10" fmla="*/ 258265 h 258265"/>
                <a:gd name="connsiteX11" fmla="*/ 0 w 227852"/>
                <a:gd name="connsiteY11" fmla="*/ 132990 h 258265"/>
                <a:gd name="connsiteX12" fmla="*/ 129903 w 227852"/>
                <a:gd name="connsiteY12" fmla="*/ 0 h 258265"/>
                <a:gd name="connsiteX13" fmla="*/ 221185 w 227852"/>
                <a:gd name="connsiteY13" fmla="*/ 37544 h 258265"/>
                <a:gd name="connsiteX14" fmla="*/ 192393 w 227852"/>
                <a:gd name="connsiteY14" fmla="*/ 67021 h 2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852" h="258265">
                  <a:moveTo>
                    <a:pt x="192387" y="67021"/>
                  </a:moveTo>
                  <a:cubicBezTo>
                    <a:pt x="175885" y="51231"/>
                    <a:pt x="151311" y="42459"/>
                    <a:pt x="129897" y="42459"/>
                  </a:cubicBezTo>
                  <a:cubicBezTo>
                    <a:pt x="77236" y="42459"/>
                    <a:pt x="45283" y="82463"/>
                    <a:pt x="45283" y="132990"/>
                  </a:cubicBezTo>
                  <a:cubicBezTo>
                    <a:pt x="45283" y="173347"/>
                    <a:pt x="68805" y="215102"/>
                    <a:pt x="129897" y="215102"/>
                  </a:cubicBezTo>
                  <a:cubicBezTo>
                    <a:pt x="149207" y="215102"/>
                    <a:pt x="166056" y="210891"/>
                    <a:pt x="185367" y="195449"/>
                  </a:cubicBezTo>
                  <a:lnTo>
                    <a:pt x="185367" y="151939"/>
                  </a:lnTo>
                  <a:lnTo>
                    <a:pt x="122524" y="151939"/>
                  </a:lnTo>
                  <a:lnTo>
                    <a:pt x="122524" y="110531"/>
                  </a:lnTo>
                  <a:lnTo>
                    <a:pt x="227853" y="110531"/>
                  </a:lnTo>
                  <a:lnTo>
                    <a:pt x="227853" y="214050"/>
                  </a:lnTo>
                  <a:cubicBezTo>
                    <a:pt x="203631" y="241771"/>
                    <a:pt x="173082" y="258265"/>
                    <a:pt x="129903" y="258265"/>
                  </a:cubicBezTo>
                  <a:cubicBezTo>
                    <a:pt x="37569" y="258265"/>
                    <a:pt x="0" y="197557"/>
                    <a:pt x="0" y="132990"/>
                  </a:cubicBezTo>
                  <a:cubicBezTo>
                    <a:pt x="0" y="63862"/>
                    <a:pt x="43180" y="0"/>
                    <a:pt x="129903" y="0"/>
                  </a:cubicBezTo>
                  <a:cubicBezTo>
                    <a:pt x="162907" y="0"/>
                    <a:pt x="195906" y="12630"/>
                    <a:pt x="221185" y="37544"/>
                  </a:cubicBezTo>
                  <a:lnTo>
                    <a:pt x="192393" y="67021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049685E-AD41-F4CD-11B0-44804765867F}"/>
                </a:ext>
              </a:extLst>
            </p:cNvPr>
            <p:cNvSpPr/>
            <p:nvPr/>
          </p:nvSpPr>
          <p:spPr>
            <a:xfrm>
              <a:off x="1132023" y="6497267"/>
              <a:ext cx="217677" cy="245987"/>
            </a:xfrm>
            <a:custGeom>
              <a:avLst/>
              <a:gdLst>
                <a:gd name="connsiteX0" fmla="*/ 217678 w 217677"/>
                <a:gd name="connsiteY0" fmla="*/ 245987 h 245987"/>
                <a:gd name="connsiteX1" fmla="*/ 162555 w 217677"/>
                <a:gd name="connsiteY1" fmla="*/ 245987 h 245987"/>
                <a:gd name="connsiteX2" fmla="*/ 90935 w 217677"/>
                <a:gd name="connsiteY2" fmla="*/ 163876 h 245987"/>
                <a:gd name="connsiteX3" fmla="*/ 46346 w 217677"/>
                <a:gd name="connsiteY3" fmla="*/ 163876 h 245987"/>
                <a:gd name="connsiteX4" fmla="*/ 46346 w 217677"/>
                <a:gd name="connsiteY4" fmla="*/ 245987 h 245987"/>
                <a:gd name="connsiteX5" fmla="*/ 0 w 217677"/>
                <a:gd name="connsiteY5" fmla="*/ 245987 h 245987"/>
                <a:gd name="connsiteX6" fmla="*/ 0 w 217677"/>
                <a:gd name="connsiteY6" fmla="*/ 0 h 245987"/>
                <a:gd name="connsiteX7" fmla="*/ 116914 w 217677"/>
                <a:gd name="connsiteY7" fmla="*/ 352 h 245987"/>
                <a:gd name="connsiteX8" fmla="*/ 205388 w 217677"/>
                <a:gd name="connsiteY8" fmla="*/ 81765 h 245987"/>
                <a:gd name="connsiteX9" fmla="*/ 143244 w 217677"/>
                <a:gd name="connsiteY9" fmla="*/ 158961 h 245987"/>
                <a:gd name="connsiteX10" fmla="*/ 217672 w 217677"/>
                <a:gd name="connsiteY10" fmla="*/ 242828 h 245987"/>
                <a:gd name="connsiteX11" fmla="*/ 217672 w 217677"/>
                <a:gd name="connsiteY11" fmla="*/ 245987 h 245987"/>
                <a:gd name="connsiteX12" fmla="*/ 46346 w 217677"/>
                <a:gd name="connsiteY12" fmla="*/ 43516 h 245987"/>
                <a:gd name="connsiteX13" fmla="*/ 46346 w 217677"/>
                <a:gd name="connsiteY13" fmla="*/ 122121 h 245987"/>
                <a:gd name="connsiteX14" fmla="*/ 116914 w 217677"/>
                <a:gd name="connsiteY14" fmla="*/ 122121 h 245987"/>
                <a:gd name="connsiteX15" fmla="*/ 159042 w 217677"/>
                <a:gd name="connsiteY15" fmla="*/ 82822 h 245987"/>
                <a:gd name="connsiteX16" fmla="*/ 116914 w 217677"/>
                <a:gd name="connsiteY16" fmla="*/ 43522 h 245987"/>
                <a:gd name="connsiteX17" fmla="*/ 46346 w 217677"/>
                <a:gd name="connsiteY17" fmla="*/ 43522 h 24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677" h="245987">
                  <a:moveTo>
                    <a:pt x="217678" y="245987"/>
                  </a:moveTo>
                  <a:lnTo>
                    <a:pt x="162555" y="245987"/>
                  </a:lnTo>
                  <a:lnTo>
                    <a:pt x="90935" y="163876"/>
                  </a:lnTo>
                  <a:lnTo>
                    <a:pt x="46346" y="163876"/>
                  </a:lnTo>
                  <a:lnTo>
                    <a:pt x="46346" y="245987"/>
                  </a:lnTo>
                  <a:lnTo>
                    <a:pt x="0" y="245987"/>
                  </a:lnTo>
                  <a:lnTo>
                    <a:pt x="0" y="0"/>
                  </a:lnTo>
                  <a:cubicBezTo>
                    <a:pt x="38973" y="0"/>
                    <a:pt x="77941" y="352"/>
                    <a:pt x="116914" y="352"/>
                  </a:cubicBezTo>
                  <a:cubicBezTo>
                    <a:pt x="174845" y="705"/>
                    <a:pt x="205388" y="39306"/>
                    <a:pt x="205388" y="81765"/>
                  </a:cubicBezTo>
                  <a:cubicBezTo>
                    <a:pt x="205388" y="115451"/>
                    <a:pt x="189937" y="149490"/>
                    <a:pt x="143244" y="158961"/>
                  </a:cubicBezTo>
                  <a:lnTo>
                    <a:pt x="217672" y="242828"/>
                  </a:lnTo>
                  <a:lnTo>
                    <a:pt x="217672" y="245987"/>
                  </a:lnTo>
                  <a:close/>
                  <a:moveTo>
                    <a:pt x="46346" y="43516"/>
                  </a:moveTo>
                  <a:lnTo>
                    <a:pt x="46346" y="122121"/>
                  </a:lnTo>
                  <a:lnTo>
                    <a:pt x="116914" y="122121"/>
                  </a:lnTo>
                  <a:cubicBezTo>
                    <a:pt x="146405" y="122121"/>
                    <a:pt x="159042" y="102469"/>
                    <a:pt x="159042" y="82822"/>
                  </a:cubicBezTo>
                  <a:cubicBezTo>
                    <a:pt x="159042" y="63174"/>
                    <a:pt x="146053" y="43522"/>
                    <a:pt x="116914" y="43522"/>
                  </a:cubicBezTo>
                  <a:lnTo>
                    <a:pt x="46346" y="43522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C261123-768A-0371-307A-4CA9E71A9C37}"/>
                </a:ext>
              </a:extLst>
            </p:cNvPr>
            <p:cNvSpPr/>
            <p:nvPr/>
          </p:nvSpPr>
          <p:spPr>
            <a:xfrm>
              <a:off x="1357767" y="6492705"/>
              <a:ext cx="252441" cy="256162"/>
            </a:xfrm>
            <a:custGeom>
              <a:avLst/>
              <a:gdLst>
                <a:gd name="connsiteX0" fmla="*/ 252433 w 252441"/>
                <a:gd name="connsiteY0" fmla="*/ 129138 h 256162"/>
                <a:gd name="connsiteX1" fmla="*/ 126390 w 252441"/>
                <a:gd name="connsiteY1" fmla="*/ 256163 h 256162"/>
                <a:gd name="connsiteX2" fmla="*/ 0 w 252441"/>
                <a:gd name="connsiteY2" fmla="*/ 129485 h 256162"/>
                <a:gd name="connsiteX3" fmla="*/ 126390 w 252441"/>
                <a:gd name="connsiteY3" fmla="*/ 0 h 256162"/>
                <a:gd name="connsiteX4" fmla="*/ 252433 w 252441"/>
                <a:gd name="connsiteY4" fmla="*/ 129133 h 256162"/>
                <a:gd name="connsiteX5" fmla="*/ 45641 w 252441"/>
                <a:gd name="connsiteY5" fmla="*/ 130189 h 256162"/>
                <a:gd name="connsiteX6" fmla="*/ 126390 w 252441"/>
                <a:gd name="connsiteY6" fmla="*/ 213704 h 256162"/>
                <a:gd name="connsiteX7" fmla="*/ 206786 w 252441"/>
                <a:gd name="connsiteY7" fmla="*/ 129837 h 256162"/>
                <a:gd name="connsiteX8" fmla="*/ 126390 w 252441"/>
                <a:gd name="connsiteY8" fmla="*/ 42107 h 256162"/>
                <a:gd name="connsiteX9" fmla="*/ 45641 w 252441"/>
                <a:gd name="connsiteY9" fmla="*/ 130184 h 25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441" h="256162">
                  <a:moveTo>
                    <a:pt x="252433" y="129138"/>
                  </a:moveTo>
                  <a:cubicBezTo>
                    <a:pt x="251728" y="192654"/>
                    <a:pt x="212761" y="256163"/>
                    <a:pt x="126390" y="256163"/>
                  </a:cubicBezTo>
                  <a:cubicBezTo>
                    <a:pt x="40019" y="256163"/>
                    <a:pt x="0" y="194051"/>
                    <a:pt x="0" y="129485"/>
                  </a:cubicBezTo>
                  <a:cubicBezTo>
                    <a:pt x="0" y="64919"/>
                    <a:pt x="41429" y="0"/>
                    <a:pt x="126390" y="0"/>
                  </a:cubicBezTo>
                  <a:cubicBezTo>
                    <a:pt x="211351" y="0"/>
                    <a:pt x="253132" y="64919"/>
                    <a:pt x="252433" y="129133"/>
                  </a:cubicBezTo>
                  <a:close/>
                  <a:moveTo>
                    <a:pt x="45641" y="130189"/>
                  </a:moveTo>
                  <a:cubicBezTo>
                    <a:pt x="46693" y="170540"/>
                    <a:pt x="68464" y="213704"/>
                    <a:pt x="126390" y="213704"/>
                  </a:cubicBezTo>
                  <a:cubicBezTo>
                    <a:pt x="184315" y="213704"/>
                    <a:pt x="206087" y="170194"/>
                    <a:pt x="206786" y="129837"/>
                  </a:cubicBezTo>
                  <a:cubicBezTo>
                    <a:pt x="207491" y="88429"/>
                    <a:pt x="184315" y="42107"/>
                    <a:pt x="126390" y="42107"/>
                  </a:cubicBezTo>
                  <a:cubicBezTo>
                    <a:pt x="68464" y="42107"/>
                    <a:pt x="44590" y="88782"/>
                    <a:pt x="45641" y="130184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9ACD56F-8273-10DA-7A6F-34D0D33F5D49}"/>
                </a:ext>
              </a:extLst>
            </p:cNvPr>
            <p:cNvSpPr/>
            <p:nvPr/>
          </p:nvSpPr>
          <p:spPr>
            <a:xfrm>
              <a:off x="1644244" y="6497972"/>
              <a:ext cx="215568" cy="250543"/>
            </a:xfrm>
            <a:custGeom>
              <a:avLst/>
              <a:gdLst>
                <a:gd name="connsiteX0" fmla="*/ 215569 w 215568"/>
                <a:gd name="connsiteY0" fmla="*/ 0 h 250543"/>
                <a:gd name="connsiteX1" fmla="*/ 215569 w 215568"/>
                <a:gd name="connsiteY1" fmla="*/ 140712 h 250543"/>
                <a:gd name="connsiteX2" fmla="*/ 109188 w 215568"/>
                <a:gd name="connsiteY2" fmla="*/ 250544 h 250543"/>
                <a:gd name="connsiteX3" fmla="*/ 0 w 215568"/>
                <a:gd name="connsiteY3" fmla="*/ 140712 h 250543"/>
                <a:gd name="connsiteX4" fmla="*/ 0 w 215568"/>
                <a:gd name="connsiteY4" fmla="*/ 0 h 250543"/>
                <a:gd name="connsiteX5" fmla="*/ 45994 w 215568"/>
                <a:gd name="connsiteY5" fmla="*/ 0 h 250543"/>
                <a:gd name="connsiteX6" fmla="*/ 45994 w 215568"/>
                <a:gd name="connsiteY6" fmla="*/ 140712 h 250543"/>
                <a:gd name="connsiteX7" fmla="*/ 109541 w 215568"/>
                <a:gd name="connsiteY7" fmla="*/ 208437 h 250543"/>
                <a:gd name="connsiteX8" fmla="*/ 169575 w 215568"/>
                <a:gd name="connsiteY8" fmla="*/ 140712 h 250543"/>
                <a:gd name="connsiteX9" fmla="*/ 169575 w 215568"/>
                <a:gd name="connsiteY9" fmla="*/ 0 h 250543"/>
                <a:gd name="connsiteX10" fmla="*/ 215569 w 215568"/>
                <a:gd name="connsiteY10" fmla="*/ 0 h 25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5568" h="250543">
                  <a:moveTo>
                    <a:pt x="215569" y="0"/>
                  </a:moveTo>
                  <a:lnTo>
                    <a:pt x="215569" y="140712"/>
                  </a:lnTo>
                  <a:cubicBezTo>
                    <a:pt x="215569" y="213346"/>
                    <a:pt x="170979" y="250544"/>
                    <a:pt x="109188" y="250544"/>
                  </a:cubicBezTo>
                  <a:cubicBezTo>
                    <a:pt x="47398" y="250544"/>
                    <a:pt x="0" y="214749"/>
                    <a:pt x="0" y="140712"/>
                  </a:cubicBezTo>
                  <a:lnTo>
                    <a:pt x="0" y="0"/>
                  </a:lnTo>
                  <a:lnTo>
                    <a:pt x="45994" y="0"/>
                  </a:lnTo>
                  <a:lnTo>
                    <a:pt x="45994" y="140712"/>
                  </a:lnTo>
                  <a:cubicBezTo>
                    <a:pt x="45994" y="184926"/>
                    <a:pt x="71273" y="208437"/>
                    <a:pt x="109541" y="208437"/>
                  </a:cubicBezTo>
                  <a:cubicBezTo>
                    <a:pt x="147809" y="208437"/>
                    <a:pt x="169575" y="182824"/>
                    <a:pt x="169575" y="140712"/>
                  </a:cubicBezTo>
                  <a:lnTo>
                    <a:pt x="169575" y="0"/>
                  </a:lnTo>
                  <a:lnTo>
                    <a:pt x="215569" y="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DEBD165-9E44-D48D-D15C-22FBE1B95CDB}"/>
                </a:ext>
              </a:extLst>
            </p:cNvPr>
            <p:cNvSpPr/>
            <p:nvPr/>
          </p:nvSpPr>
          <p:spPr>
            <a:xfrm>
              <a:off x="1905095" y="6497267"/>
              <a:ext cx="206042" cy="245987"/>
            </a:xfrm>
            <a:custGeom>
              <a:avLst/>
              <a:gdLst>
                <a:gd name="connsiteX0" fmla="*/ 115862 w 206042"/>
                <a:gd name="connsiteY0" fmla="*/ 173699 h 245987"/>
                <a:gd name="connsiteX1" fmla="*/ 46346 w 206042"/>
                <a:gd name="connsiteY1" fmla="*/ 173699 h 245987"/>
                <a:gd name="connsiteX2" fmla="*/ 46346 w 206042"/>
                <a:gd name="connsiteY2" fmla="*/ 245987 h 245987"/>
                <a:gd name="connsiteX3" fmla="*/ 0 w 206042"/>
                <a:gd name="connsiteY3" fmla="*/ 245987 h 245987"/>
                <a:gd name="connsiteX4" fmla="*/ 0 w 206042"/>
                <a:gd name="connsiteY4" fmla="*/ 352 h 245987"/>
                <a:gd name="connsiteX5" fmla="*/ 115856 w 206042"/>
                <a:gd name="connsiteY5" fmla="*/ 0 h 245987"/>
                <a:gd name="connsiteX6" fmla="*/ 115856 w 206042"/>
                <a:gd name="connsiteY6" fmla="*/ 173699 h 245987"/>
                <a:gd name="connsiteX7" fmla="*/ 46346 w 206042"/>
                <a:gd name="connsiteY7" fmla="*/ 131240 h 245987"/>
                <a:gd name="connsiteX8" fmla="*/ 115862 w 206042"/>
                <a:gd name="connsiteY8" fmla="*/ 131240 h 245987"/>
                <a:gd name="connsiteX9" fmla="*/ 115862 w 206042"/>
                <a:gd name="connsiteY9" fmla="*/ 44215 h 245987"/>
                <a:gd name="connsiteX10" fmla="*/ 46346 w 206042"/>
                <a:gd name="connsiteY10" fmla="*/ 44215 h 245987"/>
                <a:gd name="connsiteX11" fmla="*/ 46346 w 206042"/>
                <a:gd name="connsiteY11" fmla="*/ 131240 h 24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042" h="245987">
                  <a:moveTo>
                    <a:pt x="115862" y="173699"/>
                  </a:moveTo>
                  <a:lnTo>
                    <a:pt x="46346" y="173699"/>
                  </a:lnTo>
                  <a:lnTo>
                    <a:pt x="46346" y="245987"/>
                  </a:lnTo>
                  <a:lnTo>
                    <a:pt x="0" y="245987"/>
                  </a:lnTo>
                  <a:lnTo>
                    <a:pt x="0" y="352"/>
                  </a:lnTo>
                  <a:cubicBezTo>
                    <a:pt x="38621" y="352"/>
                    <a:pt x="77236" y="0"/>
                    <a:pt x="115856" y="0"/>
                  </a:cubicBezTo>
                  <a:cubicBezTo>
                    <a:pt x="235931" y="0"/>
                    <a:pt x="236277" y="173699"/>
                    <a:pt x="115856" y="173699"/>
                  </a:cubicBezTo>
                  <a:close/>
                  <a:moveTo>
                    <a:pt x="46346" y="131240"/>
                  </a:moveTo>
                  <a:lnTo>
                    <a:pt x="115862" y="131240"/>
                  </a:lnTo>
                  <a:cubicBezTo>
                    <a:pt x="175197" y="131240"/>
                    <a:pt x="174845" y="44215"/>
                    <a:pt x="115862" y="44215"/>
                  </a:cubicBezTo>
                  <a:lnTo>
                    <a:pt x="46346" y="44215"/>
                  </a:lnTo>
                  <a:lnTo>
                    <a:pt x="46346" y="13124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5A65D94-2F5F-C288-6547-28F8340D0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32" y="6391924"/>
            <a:ext cx="1500326" cy="3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BB4313-050C-F701-2EE8-D94DF81655CD}"/>
              </a:ext>
            </a:extLst>
          </p:cNvPr>
          <p:cNvSpPr txBox="1"/>
          <p:nvPr/>
        </p:nvSpPr>
        <p:spPr>
          <a:xfrm>
            <a:off x="-2225040" y="-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B5A34-D603-1F5A-5B34-CFA75EE665A7}"/>
              </a:ext>
            </a:extLst>
          </p:cNvPr>
          <p:cNvSpPr txBox="1"/>
          <p:nvPr/>
        </p:nvSpPr>
        <p:spPr>
          <a:xfrm>
            <a:off x="438912" y="731602"/>
            <a:ext cx="3745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Adams County is the most innovative and inclusive</a:t>
            </a:r>
          </a:p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county in America for all families and businesses.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A382D78-1EF9-8D56-E69C-4302A44A54FE}"/>
              </a:ext>
            </a:extLst>
          </p:cNvPr>
          <p:cNvSpPr txBox="1">
            <a:spLocks/>
          </p:cNvSpPr>
          <p:nvPr/>
        </p:nvSpPr>
        <p:spPr>
          <a:xfrm>
            <a:off x="438912" y="1508760"/>
            <a:ext cx="3429000" cy="28986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sz="4000" dirty="0">
                <a:latin typeface="+mj-lt"/>
                <a:ea typeface="+mj-ea"/>
                <a:cs typeface="+mj-cs"/>
              </a:rPr>
              <a:t>OUR WHY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0A5D280-9286-615C-ECDE-3762F9E78D2B}"/>
              </a:ext>
            </a:extLst>
          </p:cNvPr>
          <p:cNvSpPr txBox="1">
            <a:spLocks/>
          </p:cNvSpPr>
          <p:nvPr/>
        </p:nvSpPr>
        <p:spPr>
          <a:xfrm>
            <a:off x="438912" y="4773168"/>
            <a:ext cx="3591550" cy="13350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>
                <a:solidFill>
                  <a:srgbClr val="005330"/>
                </a:solidFill>
              </a:rPr>
              <a:t>Adams County</a:t>
            </a:r>
            <a:br>
              <a:rPr lang="en-US" b="1">
                <a:solidFill>
                  <a:srgbClr val="005330"/>
                </a:solidFill>
              </a:rPr>
            </a:br>
            <a:br>
              <a:rPr lang="en-US" sz="800" b="1"/>
            </a:br>
            <a:r>
              <a:rPr lang="en-US">
                <a:solidFill>
                  <a:schemeClr val="accent1"/>
                </a:solidFill>
                <a:latin typeface="Biome Light" panose="020B0502040204020203" pitchFamily="34" charset="0"/>
                <a:cs typeface="Biome Light" panose="020B0502040204020203" pitchFamily="34" charset="0"/>
              </a:rPr>
              <a:t>[DIGITAL] </a:t>
            </a:r>
            <a:r>
              <a:rPr lang="en-US">
                <a:solidFill>
                  <a:srgbClr val="005330"/>
                </a:solidFill>
                <a:latin typeface="Biome Light" panose="020B0502040204020203" pitchFamily="34" charset="0"/>
                <a:cs typeface="Biome Light" panose="020B0502040204020203" pitchFamily="34" charset="0"/>
              </a:rPr>
              <a:t>SERVICES GROUP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87ED55-B8B8-F0A8-6D3B-7D2AB57ED42F}"/>
              </a:ext>
            </a:extLst>
          </p:cNvPr>
          <p:cNvSpPr txBox="1"/>
          <p:nvPr/>
        </p:nvSpPr>
        <p:spPr>
          <a:xfrm>
            <a:off x="4612713" y="625683"/>
            <a:ext cx="6963401" cy="5656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dirty="0">
                <a:latin typeface="Arial Nova Cond Light" panose="020F0502020204030204" pitchFamily="34" charset="0"/>
              </a:rPr>
              <a:t>"To empower county agencies with innovative, value-focused IT solutions and responsive support, enabling them to adapt to evolving needs and effectively deliver essential services that create lasting value for the community."</a:t>
            </a:r>
          </a:p>
        </p:txBody>
      </p:sp>
    </p:spTree>
    <p:extLst>
      <p:ext uri="{BB962C8B-B14F-4D97-AF65-F5344CB8AC3E}">
        <p14:creationId xmlns:p14="http://schemas.microsoft.com/office/powerpoint/2010/main" val="87396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uild="p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64E8DE-9F1E-9C49-BDCE-503912F60C19}"/>
              </a:ext>
            </a:extLst>
          </p:cNvPr>
          <p:cNvSpPr/>
          <p:nvPr/>
        </p:nvSpPr>
        <p:spPr>
          <a:xfrm>
            <a:off x="0" y="2618509"/>
            <a:ext cx="4954056" cy="1537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79A96-BE9B-89D9-D003-B0BC3C96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89" t="19351" r="13371" b="57345"/>
          <a:stretch/>
        </p:blipFill>
        <p:spPr>
          <a:xfrm>
            <a:off x="6564480" y="2485331"/>
            <a:ext cx="5810041" cy="18873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D50AF6-B1DD-E799-661C-B54744AB31CE}"/>
              </a:ext>
            </a:extLst>
          </p:cNvPr>
          <p:cNvGrpSpPr/>
          <p:nvPr/>
        </p:nvGrpSpPr>
        <p:grpSpPr>
          <a:xfrm>
            <a:off x="622363" y="2825115"/>
            <a:ext cx="4331693" cy="1207768"/>
            <a:chOff x="1336738" y="4301728"/>
            <a:chExt cx="4331693" cy="12077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772A9-7D06-9FBB-3D16-3C800FD14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6738" y="4301728"/>
              <a:ext cx="3451743" cy="862937"/>
            </a:xfrm>
            <a:prstGeom prst="rect">
              <a:avLst/>
            </a:prstGeom>
            <a:effectLst/>
          </p:spPr>
        </p:pic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21FAC153-1316-3885-CA35-D591E846407E}"/>
                </a:ext>
              </a:extLst>
            </p:cNvPr>
            <p:cNvSpPr txBox="1">
              <a:spLocks/>
            </p:cNvSpPr>
            <p:nvPr/>
          </p:nvSpPr>
          <p:spPr>
            <a:xfrm>
              <a:off x="2076881" y="5083708"/>
              <a:ext cx="3591550" cy="425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5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br>
                <a:rPr lang="en-US" sz="600" b="1" dirty="0">
                  <a:solidFill>
                    <a:srgbClr val="005330"/>
                  </a:solidFill>
                </a:rPr>
              </a:br>
              <a:r>
                <a:rPr lang="en-US" sz="1600" dirty="0">
                  <a:solidFill>
                    <a:srgbClr val="005330"/>
                  </a:solidFill>
                  <a:latin typeface="Biome Light" panose="020B0502040204020203" pitchFamily="34" charset="0"/>
                  <a:cs typeface="Biome Light" panose="020B0502040204020203" pitchFamily="34" charset="0"/>
                </a:rPr>
                <a:t>[DIGITAL] SERVICES GROUP</a:t>
              </a:r>
            </a:p>
            <a:p>
              <a:pPr marL="0" indent="0" defTabSz="914400">
                <a:buFont typeface="Arial" panose="020B0604020202020204" pitchFamily="34" charset="0"/>
                <a:buNone/>
              </a:pPr>
              <a:endParaRPr lang="en-US" sz="1600" b="1" dirty="0">
                <a:solidFill>
                  <a:srgbClr val="0053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965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g and small arrows">
            <a:extLst>
              <a:ext uri="{FF2B5EF4-FFF2-40B4-BE49-F238E27FC236}">
                <a16:creationId xmlns:a16="http://schemas.microsoft.com/office/drawing/2014/main" id="{8F054A94-EA65-1845-268D-04A08DA637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2CE2BF8-1FFD-3EB4-AA4F-7E99FD26551E}"/>
              </a:ext>
            </a:extLst>
          </p:cNvPr>
          <p:cNvGrpSpPr/>
          <p:nvPr/>
        </p:nvGrpSpPr>
        <p:grpSpPr>
          <a:xfrm>
            <a:off x="622363" y="2825115"/>
            <a:ext cx="4331693" cy="1207768"/>
            <a:chOff x="1336738" y="4301728"/>
            <a:chExt cx="4331693" cy="12077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B5DC7A-E489-D9B9-FFC0-125BE84FE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6738" y="4301728"/>
              <a:ext cx="3451743" cy="862937"/>
            </a:xfrm>
            <a:prstGeom prst="rect">
              <a:avLst/>
            </a:prstGeom>
            <a:effectLst/>
          </p:spPr>
        </p:pic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990A2103-F05E-8595-3A48-443BA8E9FCE9}"/>
                </a:ext>
              </a:extLst>
            </p:cNvPr>
            <p:cNvSpPr txBox="1">
              <a:spLocks/>
            </p:cNvSpPr>
            <p:nvPr/>
          </p:nvSpPr>
          <p:spPr>
            <a:xfrm>
              <a:off x="2076881" y="5083708"/>
              <a:ext cx="3591550" cy="425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5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br>
                <a:rPr lang="en-US" sz="600" b="1" dirty="0">
                  <a:solidFill>
                    <a:srgbClr val="005330"/>
                  </a:solidFill>
                </a:rPr>
              </a:br>
              <a:r>
                <a:rPr lang="en-US" sz="1600" dirty="0">
                  <a:solidFill>
                    <a:srgbClr val="005330"/>
                  </a:solidFill>
                  <a:latin typeface="Biome Light" panose="020B0502040204020203" pitchFamily="34" charset="0"/>
                  <a:cs typeface="Biome Light" panose="020B0502040204020203" pitchFamily="34" charset="0"/>
                </a:rPr>
                <a:t>[DIGITAL] SERVICES GROUP</a:t>
              </a:r>
            </a:p>
            <a:p>
              <a:pPr marL="0" indent="0" defTabSz="914400">
                <a:buFont typeface="Arial" panose="020B0604020202020204" pitchFamily="34" charset="0"/>
                <a:buNone/>
              </a:pPr>
              <a:endParaRPr lang="en-US" sz="1600" b="1" dirty="0">
                <a:solidFill>
                  <a:srgbClr val="005330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74D65C7-F7DF-9098-9DE2-F0194B9CB9E4}"/>
              </a:ext>
            </a:extLst>
          </p:cNvPr>
          <p:cNvSpPr/>
          <p:nvPr/>
        </p:nvSpPr>
        <p:spPr>
          <a:xfrm>
            <a:off x="5719861" y="983395"/>
            <a:ext cx="5927392" cy="4891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rial Nova Light"/>
              <a:cs typeface="Roboto"/>
            </a:endParaRPr>
          </a:p>
        </p:txBody>
      </p:sp>
      <p:pic>
        <p:nvPicPr>
          <p:cNvPr id="13" name="Graphic 12" descr="Artificial Intelligence with solid fill">
            <a:extLst>
              <a:ext uri="{FF2B5EF4-FFF2-40B4-BE49-F238E27FC236}">
                <a16:creationId xmlns:a16="http://schemas.microsoft.com/office/drawing/2014/main" id="{B1E47103-5DD8-2966-B152-5BFB7CBBF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02532" y="1362200"/>
            <a:ext cx="1219200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8E22F7-035C-4181-79CA-00327E02CE44}"/>
              </a:ext>
            </a:extLst>
          </p:cNvPr>
          <p:cNvSpPr txBox="1"/>
          <p:nvPr/>
        </p:nvSpPr>
        <p:spPr>
          <a:xfrm>
            <a:off x="6161393" y="2850354"/>
            <a:ext cx="5044332" cy="16312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377"/>
            <a:r>
              <a:rPr lang="en-US" sz="6600" b="1" dirty="0">
                <a:solidFill>
                  <a:srgbClr val="666666">
                    <a:lumMod val="75000"/>
                    <a:lumOff val="2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VALUE</a:t>
            </a:r>
            <a:br>
              <a:rPr lang="en-US" sz="5400" b="1" dirty="0">
                <a:solidFill>
                  <a:srgbClr val="666666">
                    <a:lumMod val="75000"/>
                    <a:lumOff val="25000"/>
                  </a:srgbClr>
                </a:solidFill>
                <a:latin typeface="Arial Nova Light"/>
                <a:cs typeface="Roboto"/>
              </a:rPr>
            </a:br>
            <a:r>
              <a:rPr lang="en-US" sz="4000" dirty="0">
                <a:solidFill>
                  <a:srgbClr val="2570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 Value Internally</a:t>
            </a:r>
            <a:endParaRPr lang="en-US" sz="5400" dirty="0">
              <a:solidFill>
                <a:srgbClr val="25709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5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20000" decel="6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79287D53-9CB8-C118-A7CA-BB9499A39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3525"/>
          <a:stretch/>
        </p:blipFill>
        <p:spPr>
          <a:xfrm>
            <a:off x="4795620" y="1416491"/>
            <a:ext cx="2729851" cy="2732970"/>
          </a:xfrm>
          <a:prstGeom prst="ellipse">
            <a:avLst/>
          </a:prstGeom>
        </p:spPr>
      </p:pic>
      <p:pic>
        <p:nvPicPr>
          <p:cNvPr id="3" name="Picture Placeholder 11" descr="A close-up of a network&#10;&#10;Description automatically generated">
            <a:extLst>
              <a:ext uri="{FF2B5EF4-FFF2-40B4-BE49-F238E27FC236}">
                <a16:creationId xmlns:a16="http://schemas.microsoft.com/office/drawing/2014/main" id="{46410D59-8B31-BBE3-649C-81F91DBCF0B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10595"/>
          <a:stretch>
            <a:fillRect/>
          </a:stretch>
        </p:blipFill>
        <p:spPr>
          <a:xfrm>
            <a:off x="1056841" y="1477017"/>
            <a:ext cx="2730936" cy="2734056"/>
          </a:xfrm>
          <a:prstGeom prst="ellipse">
            <a:avLst/>
          </a:prstGeom>
        </p:spPr>
      </p:pic>
      <p:pic>
        <p:nvPicPr>
          <p:cNvPr id="4" name="Picture Placeholder 15" descr="A graph on a computer screen&#10;&#10;Description automatically generated">
            <a:extLst>
              <a:ext uri="{FF2B5EF4-FFF2-40B4-BE49-F238E27FC236}">
                <a16:creationId xmlns:a16="http://schemas.microsoft.com/office/drawing/2014/main" id="{493B58EF-E6DC-D67E-A7D8-DBB61A188C8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>
          <a:xfrm>
            <a:off x="8465767" y="1362153"/>
            <a:ext cx="2730935" cy="2734056"/>
          </a:xfrm>
          <a:prstGeom prst="ellipse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5657DC2-E2F8-F5FA-CCAA-7A96F9932C22}"/>
              </a:ext>
            </a:extLst>
          </p:cNvPr>
          <p:cNvSpPr txBox="1">
            <a:spLocks/>
          </p:cNvSpPr>
          <p:nvPr/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dirty="0"/>
              <a:t>Value of AI Internally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25314-D5D5-9623-3F42-D12547CC276D}"/>
              </a:ext>
            </a:extLst>
          </p:cNvPr>
          <p:cNvSpPr txBox="1"/>
          <p:nvPr/>
        </p:nvSpPr>
        <p:spPr>
          <a:xfrm>
            <a:off x="785307" y="4209987"/>
            <a:ext cx="314553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Decision Effectiveness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Faster decision making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Break down complexities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Predictive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5729A-825C-BFB0-05FF-3905844F985F}"/>
              </a:ext>
            </a:extLst>
          </p:cNvPr>
          <p:cNvSpPr txBox="1"/>
          <p:nvPr/>
        </p:nvSpPr>
        <p:spPr>
          <a:xfrm>
            <a:off x="4670073" y="4213363"/>
            <a:ext cx="2980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Operational Excellence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Avoid outages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Resolve incidents faster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End “Alert Fatigue”</a:t>
            </a:r>
          </a:p>
          <a:p>
            <a:pPr algn="ctr">
              <a:spcBef>
                <a:spcPts val="600"/>
              </a:spcBef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 descr="A logo of a county&#10;&#10;Description automatically generated">
            <a:extLst>
              <a:ext uri="{FF2B5EF4-FFF2-40B4-BE49-F238E27FC236}">
                <a16:creationId xmlns:a16="http://schemas.microsoft.com/office/drawing/2014/main" id="{E51A4C44-2345-49EA-32C8-D98A1E2EB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" y="67350"/>
            <a:ext cx="1298445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845B0C-0CA6-C71A-0750-73283B6676FA}"/>
              </a:ext>
            </a:extLst>
          </p:cNvPr>
          <p:cNvSpPr txBox="1"/>
          <p:nvPr/>
        </p:nvSpPr>
        <p:spPr>
          <a:xfrm>
            <a:off x="7830105" y="4216028"/>
            <a:ext cx="400382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Resource Management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“Practice to the Level of The License”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Drive Automation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Improved Efficiency</a:t>
            </a:r>
          </a:p>
        </p:txBody>
      </p:sp>
    </p:spTree>
    <p:extLst>
      <p:ext uri="{BB962C8B-B14F-4D97-AF65-F5344CB8AC3E}">
        <p14:creationId xmlns:p14="http://schemas.microsoft.com/office/powerpoint/2010/main" val="12619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0D91AB5-D720-33C5-8FE9-9E4416206EE7}"/>
              </a:ext>
            </a:extLst>
          </p:cNvPr>
          <p:cNvSpPr/>
          <p:nvPr/>
        </p:nvSpPr>
        <p:spPr>
          <a:xfrm>
            <a:off x="10356165" y="6312054"/>
            <a:ext cx="1835835" cy="545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Roboto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8D733B67-29A2-1547-852F-F5A381D48125}"/>
              </a:ext>
            </a:extLst>
          </p:cNvPr>
          <p:cNvSpPr txBox="1">
            <a:spLocks/>
          </p:cNvSpPr>
          <p:nvPr/>
        </p:nvSpPr>
        <p:spPr>
          <a:xfrm>
            <a:off x="517091" y="193350"/>
            <a:ext cx="11157817" cy="54594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dirty="0" err="1"/>
              <a:t>GenAI</a:t>
            </a:r>
            <a:r>
              <a:rPr lang="en-US" dirty="0"/>
              <a:t> Use Cases by Industry &amp; Capability</a:t>
            </a:r>
          </a:p>
        </p:txBody>
      </p:sp>
      <p:pic>
        <p:nvPicPr>
          <p:cNvPr id="18" name="Picture 17" descr="A logo of a county&#10;&#10;Description automatically generated">
            <a:extLst>
              <a:ext uri="{FF2B5EF4-FFF2-40B4-BE49-F238E27FC236}">
                <a16:creationId xmlns:a16="http://schemas.microsoft.com/office/drawing/2014/main" id="{59309CA3-BF51-DAF2-6283-F9818B6C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" y="67350"/>
            <a:ext cx="1298445" cy="914400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BF8E02B6-998D-E5F1-13F4-405AF9E42F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131" y="6443951"/>
            <a:ext cx="1411684" cy="324798"/>
          </a:xfrm>
          <a:prstGeom prst="rect">
            <a:avLst/>
          </a:prstGeom>
        </p:spPr>
      </p:pic>
      <p:pic>
        <p:nvPicPr>
          <p:cNvPr id="20" name="Picture 2" descr="The top GenAI use cases per industry and capability area are content discovery in healthcare and life science, energy and utilities, and government, regulatory and compliance; content creation in financial service and insurance; simulation in retail and manufacturing; and conversational AI in healthcare and U.S. payer.">
            <a:extLst>
              <a:ext uri="{FF2B5EF4-FFF2-40B4-BE49-F238E27FC236}">
                <a16:creationId xmlns:a16="http://schemas.microsoft.com/office/drawing/2014/main" id="{BFD33B0F-6A0F-5887-336F-69556307C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 b="16667"/>
          <a:stretch/>
        </p:blipFill>
        <p:spPr bwMode="auto">
          <a:xfrm>
            <a:off x="2055017" y="669899"/>
            <a:ext cx="7872413" cy="52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410E44B-B971-35FB-5CAF-9213A040D70E}"/>
              </a:ext>
            </a:extLst>
          </p:cNvPr>
          <p:cNvSpPr/>
          <p:nvPr/>
        </p:nvSpPr>
        <p:spPr>
          <a:xfrm>
            <a:off x="2159792" y="3090672"/>
            <a:ext cx="7240240" cy="11521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0588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777</Words>
  <Application>Microsoft Office PowerPoint</Application>
  <PresentationFormat>Widescreen</PresentationFormat>
  <Paragraphs>257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Microsoft YaHei UI</vt:lpstr>
      <vt:lpstr>ADLaM Display</vt:lpstr>
      <vt:lpstr>Aptos</vt:lpstr>
      <vt:lpstr>Aptos Display</vt:lpstr>
      <vt:lpstr>Arial</vt:lpstr>
      <vt:lpstr>Arial Nova Cond</vt:lpstr>
      <vt:lpstr>Arial Nova Cond Light</vt:lpstr>
      <vt:lpstr>Arial Nova Light</vt:lpstr>
      <vt:lpstr>Biome Light</vt:lpstr>
      <vt:lpstr>Calibri</vt:lpstr>
      <vt:lpstr>Calibri Light</vt:lpstr>
      <vt:lpstr>Lato</vt:lpstr>
      <vt:lpstr>Lato Black</vt:lpstr>
      <vt:lpstr>Wingdings</vt:lpstr>
      <vt:lpstr>Office Theme</vt:lpstr>
      <vt:lpstr>Human Intelligence vs. Artificial Intelligence: The Connection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Roadmap: Prepare for AI</vt:lpstr>
      <vt:lpstr>Prepare Your People</vt:lpstr>
      <vt:lpstr>Prepare Your Processes</vt:lpstr>
      <vt:lpstr>Prepare Your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Intelligence vs. Artificial Intelligence: The Connection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Delia Jones</dc:creator>
  <cp:lastModifiedBy>Noel Bernal</cp:lastModifiedBy>
  <cp:revision>50</cp:revision>
  <dcterms:created xsi:type="dcterms:W3CDTF">2022-10-21T14:04:38Z</dcterms:created>
  <dcterms:modified xsi:type="dcterms:W3CDTF">2024-06-01T00:17:11Z</dcterms:modified>
</cp:coreProperties>
</file>