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comments/modernComment_12D_7825001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7_B7ECFF11.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comments/modernComment_12E_DCBB7559.xml" ContentType="application/vnd.ms-powerpoint.comments+xml"/>
  <Override PartName="/ppt/notesSlides/notesSlide8.xml" ContentType="application/vnd.openxmlformats-officedocument.presentationml.notesSlide+xml"/>
  <Override PartName="/ppt/comments/modernComment_133_5E3F66DD.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7" r:id="rId5"/>
    <p:sldId id="270" r:id="rId6"/>
    <p:sldId id="298" r:id="rId7"/>
    <p:sldId id="271" r:id="rId8"/>
    <p:sldId id="308" r:id="rId9"/>
    <p:sldId id="256" r:id="rId10"/>
    <p:sldId id="273" r:id="rId11"/>
    <p:sldId id="261" r:id="rId12"/>
    <p:sldId id="297" r:id="rId13"/>
    <p:sldId id="299" r:id="rId14"/>
    <p:sldId id="291" r:id="rId15"/>
    <p:sldId id="306" r:id="rId16"/>
    <p:sldId id="301" r:id="rId17"/>
    <p:sldId id="300" r:id="rId18"/>
    <p:sldId id="295" r:id="rId19"/>
    <p:sldId id="302" r:id="rId20"/>
    <p:sldId id="307" r:id="rId21"/>
    <p:sldId id="309" r:id="rId22"/>
    <p:sldId id="303" r:id="rId23"/>
    <p:sldId id="304" r:id="rId24"/>
    <p:sldId id="305" r:id="rId25"/>
    <p:sldId id="290" r:id="rId26"/>
    <p:sldId id="284" r:id="rId27"/>
    <p:sldId id="285" r:id="rId28"/>
    <p:sldId id="282" r:id="rId29"/>
    <p:sldId id="2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6154854-1B51-4F6D-A246-2F3F34BAEA2F}">
          <p14:sldIdLst>
            <p14:sldId id="257"/>
            <p14:sldId id="270"/>
            <p14:sldId id="298"/>
            <p14:sldId id="271"/>
            <p14:sldId id="308"/>
            <p14:sldId id="256"/>
          </p14:sldIdLst>
        </p14:section>
        <p14:section name="Lessons Learned" id="{C439AAA2-412A-45BB-942D-BB9DA4DB6AE6}">
          <p14:sldIdLst>
            <p14:sldId id="273"/>
            <p14:sldId id="261"/>
          </p14:sldIdLst>
        </p14:section>
        <p14:section name="AI Process Definition" id="{209CF381-5E3A-424F-B90A-2DE9D0B64937}">
          <p14:sldIdLst>
            <p14:sldId id="297"/>
            <p14:sldId id="299"/>
            <p14:sldId id="291"/>
          </p14:sldIdLst>
        </p14:section>
        <p14:section name="AI As A Tool" id="{F16138F3-792C-49F2-ACA4-55564938B76B}">
          <p14:sldIdLst>
            <p14:sldId id="306"/>
            <p14:sldId id="301"/>
            <p14:sldId id="300"/>
            <p14:sldId id="295"/>
            <p14:sldId id="302"/>
            <p14:sldId id="307"/>
            <p14:sldId id="309"/>
            <p14:sldId id="303"/>
            <p14:sldId id="304"/>
          </p14:sldIdLst>
        </p14:section>
        <p14:section name="Ethics" id="{D1425764-4DA7-42B3-A12B-F4BBD0201372}">
          <p14:sldIdLst>
            <p14:sldId id="305"/>
            <p14:sldId id="290"/>
          </p14:sldIdLst>
        </p14:section>
        <p14:section name="Takeaways" id="{9F2C0F8D-FA97-4F19-A315-1162F027697D}">
          <p14:sldIdLst>
            <p14:sldId id="284"/>
            <p14:sldId id="285"/>
            <p14:sldId id="282"/>
            <p14:sldId id="265"/>
          </p14:sldIdLst>
        </p14:section>
        <p14:section name="Extra" id="{35C12B6F-645E-4133-9CF3-A1586E59771E}">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64AE09-3416-C9CC-5F12-D8BFD29B3815}" name="Roger Gwinn" initials="RG" userId="S::rgwinn@tfgnet.com::2c7c7168-57f9-469a-8ad8-b94a4031b491" providerId="AD"/>
  <p188:author id="{7DB55712-6849-160A-7C76-4A4373F26755}" name="Nicole Sibilski" initials="NS" userId="S::Nsibliski@tfgnet.com::4d02b9ed-6598-4493-8aa3-8d78f29031d4" providerId="AD"/>
  <p188:author id="{73EC2E6A-7F36-49D2-D09C-409A17FC71E1}" name="Alexandra  Yiannoutsos" initials="AY" userId="S::AYiannoutsos@TFGNET.com::0d05025c-9c7f-4a06-b5ee-fb7161341c3a" providerId="AD"/>
  <p188:author id="{719E507C-AEB2-FA79-0D28-1192877181A5}" name="Jennifer Imo" initials="JI" userId="S::jimo@TFGNET.COM::4869f5eb-75c4-428d-af03-058f973aadbc" providerId="AD"/>
  <p188:author id="{94EF48A5-E568-3BAF-1114-9AFA3D3BCC0F}" name="Jennifer Imo" initials="" userId="S::JImo@tfgnet.com::4869f5eb-75c4-428d-af03-058f973aadbc" providerId="AD"/>
  <p188:author id="{F699B0DE-F86F-393C-A0F4-1EA53BAF6D40}" name="Nicole Sibilski" initials="NS" userId="S::nsibilski@tfgnet.com::4d02b9ed-6598-4493-8aa3-8d78f29031d4" providerId="AD"/>
  <p188:author id="{EB68FDEB-2851-532C-CD98-CAA4F1643636}" name="Heidi Schott" initials="HS" userId="S::heidi@TFGNET.COM::ad2bcbe7-2803-4e9d-b1f3-f22ff8da9fd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33"/>
    <a:srgbClr val="556633"/>
    <a:srgbClr val="982068"/>
    <a:srgbClr val="FFFFFF"/>
    <a:srgbClr val="642265"/>
    <a:srgbClr val="663399"/>
    <a:srgbClr val="28427C"/>
    <a:srgbClr val="1C82B8"/>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28EE5-FCF8-44ED-90DA-84E8D5B38C72}" v="11" dt="2024-05-31T18:39:23.112"/>
    <p1510:client id="{15B1FBB2-3422-459A-BAC6-F66A6866866B}" v="1107" dt="2024-05-30T20:35:46.747"/>
    <p1510:client id="{51FA1ED7-B3EC-82E1-51A3-0AD15C81D33C}" v="37" dt="2024-05-31T19:04:25.995"/>
    <p1510:client id="{780AA7BA-4431-4B8B-83DF-68674D0BFE7E}" v="252" dt="2024-05-31T07:22:28.907"/>
    <p1510:client id="{95A6507C-F4D4-09BC-808B-FFF1ED78E857}" v="2" dt="2024-05-30T18:59:53.641"/>
    <p1510:client id="{AEBEB4E2-6B8C-757A-90BE-CE2234408C77}" v="127" dt="2024-05-31T13:22:27.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27_B7ECFF11.xml><?xml version="1.0" encoding="utf-8"?>
<p188:cmLst xmlns:a="http://schemas.openxmlformats.org/drawingml/2006/main" xmlns:r="http://schemas.openxmlformats.org/officeDocument/2006/relationships" xmlns:p188="http://schemas.microsoft.com/office/powerpoint/2018/8/main">
  <p188:cm id="{5E47B6B6-DC31-42EC-8299-AB0E512B706B}" authorId="{F864AE09-3416-C9CC-5F12-D8BFD29B3815}" status="resolved" created="2024-05-30T04:52:41.134" complete="100000">
    <ac:txMkLst xmlns:ac="http://schemas.microsoft.com/office/drawing/2013/main/command">
      <pc:docMk xmlns:pc="http://schemas.microsoft.com/office/powerpoint/2013/main/command"/>
      <pc:sldMk xmlns:pc="http://schemas.microsoft.com/office/powerpoint/2013/main/command" cId="3085762321" sldId="295"/>
      <ac:spMk id="2" creationId="{BAE8F822-2137-103B-0767-ADFCDDF2CDBE}"/>
      <ac:txMk cp="0">
        <ac:context len="32" hash="2541146172"/>
      </ac:txMk>
    </ac:txMkLst>
    <p188:pos x="1172854" y="934075"/>
    <p188:txBody>
      <a:bodyPr/>
      <a:lstStyle/>
      <a:p>
        <a:r>
          <a:rPr lang="en-US"/>
          <a:t>I think we get rid of all references to "TFG".  We should list these as "AI Solution #1" or something else similarly on topic and generic.  They may be our solutions, but in this context we will be presenting them as AI solutions or potential solutions.  We may be able to develop a more precise compliance matrix with our AI tools than the participants can using off-the shelf AI tools, but even off the shelf AI can help a local government understand the key metrics and requirements of the grant application… and help them develop a more compelling grant application in less time with fewer internal resources.  </a:t>
        </a:r>
      </a:p>
    </p188:txBody>
  </p188:cm>
</p188:cmLst>
</file>

<file path=ppt/comments/modernComment_12D_78250011.xml><?xml version="1.0" encoding="utf-8"?>
<p188:cmLst xmlns:a="http://schemas.openxmlformats.org/drawingml/2006/main" xmlns:r="http://schemas.openxmlformats.org/officeDocument/2006/relationships" xmlns:p188="http://schemas.microsoft.com/office/powerpoint/2018/8/main">
  <p188:cm id="{F835F67A-4913-4609-A36F-EF5C38CAE0CD}" authorId="{F864AE09-3416-C9CC-5F12-D8BFD29B3815}" status="resolved" created="2024-05-30T04:45:26.679" complete="100000">
    <ac:txMkLst xmlns:ac="http://schemas.microsoft.com/office/drawing/2013/main/command">
      <pc:docMk xmlns:pc="http://schemas.microsoft.com/office/powerpoint/2013/main/command"/>
      <pc:sldMk xmlns:pc="http://schemas.microsoft.com/office/powerpoint/2013/main/command" cId="2015690769" sldId="301"/>
      <ac:spMk id="3" creationId="{61BB91C6-C1A1-4D0B-3D5A-17F256D19FA1}"/>
      <ac:txMk cp="29" len="220">
        <ac:context len="285" hash="3996215184"/>
      </ac:txMk>
    </ac:txMkLst>
    <p188:pos x="6438314" y="553329"/>
    <p188:replyLst>
      <p188:reply id="{4F268DFA-6A6A-4B7C-B798-EC678193D1EC}" authorId="{F864AE09-3416-C9CC-5F12-D8BFD29B3815}" created="2024-05-30T04:46:57.369">
        <p188:txBody>
          <a:bodyPr/>
          <a:lstStyle/>
          <a:p>
            <a:r>
              <a:rPr lang="en-US"/>
              <a:t>Also, should we mention anything about grant program identification to match up with community priorities… AI can do that better that key word searches of Grants.Gov or eCivis.</a:t>
            </a:r>
          </a:p>
        </p188:txBody>
      </p188:reply>
    </p188:replyLst>
    <p188:txBody>
      <a:bodyPr/>
      <a:lstStyle/>
      <a:p>
        <a:r>
          <a:rPr lang="en-US"/>
          <a:t>Perhaps this is where you can reference things like stakeholder engagement -- individualized support letters from key community stakeholders, beneficiaries.</a:t>
        </a:r>
      </a:p>
    </p188:txBody>
  </p188:cm>
</p188:cmLst>
</file>

<file path=ppt/comments/modernComment_12E_DCBB7559.xml><?xml version="1.0" encoding="utf-8"?>
<p188:cmLst xmlns:a="http://schemas.openxmlformats.org/drawingml/2006/main" xmlns:r="http://schemas.openxmlformats.org/officeDocument/2006/relationships" xmlns:p188="http://schemas.microsoft.com/office/powerpoint/2018/8/main">
  <p188:cm id="{186DB587-2980-4217-A086-4745829E4E0D}" authorId="{F864AE09-3416-C9CC-5F12-D8BFD29B3815}" created="2024-05-30T04:56:21.071">
    <ac:txMkLst xmlns:ac="http://schemas.microsoft.com/office/drawing/2013/main/command">
      <pc:docMk xmlns:pc="http://schemas.microsoft.com/office/powerpoint/2013/main/command"/>
      <pc:sldMk xmlns:pc="http://schemas.microsoft.com/office/powerpoint/2013/main/command" cId="3703272793" sldId="302"/>
      <ac:spMk id="3" creationId="{02EF8347-112E-DC62-5B1C-8CF6BABB0525}"/>
      <ac:txMk cp="51" len="55">
        <ac:context len="423" hash="1559671885"/>
      </ac:txMk>
    </ac:txMkLst>
    <p188:pos x="5162844" y="1553895"/>
    <p188:txBody>
      <a:bodyPr/>
      <a:lstStyle/>
      <a:p>
        <a:r>
          <a:rPr lang="en-US"/>
          <a:t>I think we may need to build out another slide or two providing examples of what this really looks like…. An example of the kind of back and forth that can occur to generate an improved product.</a:t>
        </a:r>
      </a:p>
    </p188:txBody>
  </p188:cm>
  <p188:cm id="{18922D2A-24E7-42EB-AAAD-9DB4F9B6A81F}" authorId="{F864AE09-3416-C9CC-5F12-D8BFD29B3815}" created="2024-05-30T05:02:03.966" startDate="2024-05-31T12:21:58.526" dueDate="2024-05-31T12:21:58.526" assignedTo="{F864AE09-3416-C9CC-5F12-D8BFD29B3815}" title="@Roger Gwinn what do you think?">
    <ac:txMkLst xmlns:ac="http://schemas.microsoft.com/office/drawing/2013/main/command">
      <pc:docMk xmlns:pc="http://schemas.microsoft.com/office/powerpoint/2013/main/command"/>
      <pc:sldMk xmlns:pc="http://schemas.microsoft.com/office/powerpoint/2013/main/command" cId="3703272793" sldId="302"/>
      <ac:spMk id="3" creationId="{02EF8347-112E-DC62-5B1C-8CF6BABB0525}"/>
      <ac:txMk cp="249" len="74">
        <ac:context len="423" hash="1559671885"/>
      </ac:txMk>
    </ac:txMkLst>
    <p188:pos x="4600136" y="3809415"/>
    <p188:replyLst>
      <p188:reply id="{2FF47CD2-DDB3-4891-B5A1-C05A0B808D75}" authorId="{73EC2E6A-7F36-49D2-D09C-409A17FC71E1}" created="2024-05-30T20:32:25.155">
        <p188:txBody>
          <a:bodyPr/>
          <a:lstStyle/>
          <a:p>
            <a:r>
              <a:rPr lang="en-US"/>
              <a:t>[@Nicole Sibilski] </a:t>
            </a:r>
          </a:p>
        </p188:txBody>
      </p188:reply>
      <p188:reply id="{7CC1BB61-2105-4C10-A02F-F448FD7D912D}" authorId="{F699B0DE-F86F-393C-A0F4-1EA53BAF6D40}" created="2024-05-31T12:21:58.526">
        <p188:txBody>
          <a:bodyPr/>
          <a:lstStyle/>
          <a:p>
            <a:r>
              <a:rPr lang="en-US"/>
              <a:t>[@Roger Gwinn] what do you think?</a:t>
            </a:r>
          </a:p>
        </p188:txBody>
      </p188:reply>
    </p188:replyLst>
    <p188:txBody>
      <a:bodyPr/>
      <a:lstStyle/>
      <a:p>
        <a:r>
          <a:rPr lang="en-US"/>
          <a:t>I am not sure what this means… is it just identification of the metrics and providing assistance with describing how a project can meet those requirements… </a:t>
        </a:r>
      </a:p>
    </p188:txBody>
    <p188:extLst>
      <p:ext xmlns:p="http://schemas.openxmlformats.org/presentationml/2006/main" uri="{5BB2D875-25FF-4072-B9AC-8F64D62656EB}">
        <p228:taskDetails xmlns:p228="http://schemas.microsoft.com/office/powerpoint/2022/08/main">
          <p228:history>
            <p228:event time="2024-05-31T12:21:58.526" id="{ECD97A2B-0EE7-4259-BE8E-B1E3C87B2D0D}">
              <p228:atrbtn authorId="{F699B0DE-F86F-393C-A0F4-1EA53BAF6D40}"/>
              <p228:anchr>
                <p228:comment id="{7CC1BB61-2105-4C10-A02F-F448FD7D912D}"/>
              </p228:anchr>
              <p228:add/>
            </p228:event>
            <p228:event time="2024-05-31T12:21:58.526" id="{804D13B8-0208-4057-8F6B-80BFC6D81314}">
              <p228:atrbtn authorId="{F699B0DE-F86F-393C-A0F4-1EA53BAF6D40}"/>
              <p228:anchr>
                <p228:comment id="{7CC1BB61-2105-4C10-A02F-F448FD7D912D}"/>
              </p228:anchr>
              <p228:asgn authorId="{F864AE09-3416-C9CC-5F12-D8BFD29B3815}"/>
            </p228:event>
            <p228:event time="2024-05-31T12:21:58.526" id="{8B75EE22-6A27-4A48-9C70-D08D66EB5A23}">
              <p228:atrbtn authorId="{F699B0DE-F86F-393C-A0F4-1EA53BAF6D40}"/>
              <p228:anchr>
                <p228:comment id="{7CC1BB61-2105-4C10-A02F-F448FD7D912D}"/>
              </p228:anchr>
              <p228:date stDt="2024-05-31T12:21:58.526" endDt="2024-05-31T12:21:58.526"/>
            </p228:event>
            <p228:event time="2024-05-31T12:21:58.526" id="{2C1644A2-13FF-4C71-AE39-5F74C3F13259}">
              <p228:atrbtn authorId="{F699B0DE-F86F-393C-A0F4-1EA53BAF6D40}"/>
              <p228:anchr>
                <p228:comment id="{7CC1BB61-2105-4C10-A02F-F448FD7D912D}"/>
              </p228:anchr>
              <p228:title val="@Roger Gwinn what do you think?"/>
            </p228:event>
          </p228:history>
        </p228:taskDetails>
      </p:ext>
    </p188:extLst>
  </p188:cm>
</p188:cmLst>
</file>

<file path=ppt/comments/modernComment_133_5E3F66DD.xml><?xml version="1.0" encoding="utf-8"?>
<p188:cmLst xmlns:a="http://schemas.openxmlformats.org/drawingml/2006/main" xmlns:r="http://schemas.openxmlformats.org/officeDocument/2006/relationships" xmlns:p188="http://schemas.microsoft.com/office/powerpoint/2018/8/main">
  <p188:cm id="{C90686DB-2279-43B8-8B37-7B67A6DE34A9}" authorId="{F864AE09-3416-C9CC-5F12-D8BFD29B3815}" created="2024-05-30T04:56:21.071" startDate="2024-05-31T13:15:54.091" dueDate="2024-05-31T13:15:54.091" assignedTo="{F864AE09-3416-C9CC-5F12-D8BFD29B3815}" title="@Roger Gwinn What do you think of this? Abbreviated response on next slide">
    <ac:txMkLst xmlns:ac="http://schemas.microsoft.com/office/drawing/2013/main/command">
      <pc:docMk xmlns:pc="http://schemas.microsoft.com/office/powerpoint/2013/main/command"/>
      <pc:sldMk xmlns:pc="http://schemas.microsoft.com/office/powerpoint/2013/main/command" cId="1581213405" sldId="307"/>
      <ac:spMk id="3" creationId="{02EF8347-112E-DC62-5B1C-8CF6BABB0525}"/>
      <ac:txMk cp="17">
        <ac:context len="213" hash="3329726494"/>
      </ac:txMk>
    </ac:txMkLst>
    <p188:pos x="5162844" y="1553895"/>
    <p188:replyLst>
      <p188:reply id="{E167EED7-D431-436F-88A1-60AECE4AC0AD}" authorId="{F699B0DE-F86F-393C-A0F4-1EA53BAF6D40}" created="2024-05-31T13:15:54.091">
        <p188:txBody>
          <a:bodyPr/>
          <a:lstStyle/>
          <a:p>
            <a:r>
              <a:rPr lang="en-US"/>
              <a:t>[@Roger Gwinn] What do you think of this? Abbreviated response on next slide </a:t>
            </a:r>
          </a:p>
        </p188:txBody>
      </p188:reply>
    </p188:replyLst>
    <p188:txBody>
      <a:bodyPr/>
      <a:lstStyle/>
      <a:p>
        <a:r>
          <a:rPr lang="en-US"/>
          <a:t>I think we may need to build out another slide or two providing examples of what this really looks like…. An example of the kind of back and forth that can occur to generate an improved product.</a:t>
        </a:r>
      </a:p>
    </p188:txBody>
    <p188:extLst>
      <p:ext xmlns:p="http://schemas.openxmlformats.org/presentationml/2006/main" uri="{5BB2D875-25FF-4072-B9AC-8F64D62656EB}">
        <p228:taskDetails xmlns:p228="http://schemas.microsoft.com/office/powerpoint/2022/08/main">
          <p228:history>
            <p228:event time="2024-05-31T13:15:54.091" id="{B6BDA2CF-7AFC-4C78-9890-6AE335656B38}">
              <p228:atrbtn authorId="{F699B0DE-F86F-393C-A0F4-1EA53BAF6D40}"/>
              <p228:anchr>
                <p228:comment id="{E167EED7-D431-436F-88A1-60AECE4AC0AD}"/>
              </p228:anchr>
              <p228:add/>
            </p228:event>
            <p228:event time="2024-05-31T13:15:54.091" id="{E5646C8E-3C7A-4F29-B9EA-385B911A2CAB}">
              <p228:atrbtn authorId="{F699B0DE-F86F-393C-A0F4-1EA53BAF6D40}"/>
              <p228:anchr>
                <p228:comment id="{E167EED7-D431-436F-88A1-60AECE4AC0AD}"/>
              </p228:anchr>
              <p228:asgn authorId="{F864AE09-3416-C9CC-5F12-D8BFD29B3815}"/>
            </p228:event>
            <p228:event time="2024-05-31T13:15:54.091" id="{6BF151D4-2BCF-4EF4-9F80-F37DE5A59979}">
              <p228:atrbtn authorId="{F699B0DE-F86F-393C-A0F4-1EA53BAF6D40}"/>
              <p228:anchr>
                <p228:comment id="{E167EED7-D431-436F-88A1-60AECE4AC0AD}"/>
              </p228:anchr>
              <p228:date stDt="2024-05-31T13:15:54.091" endDt="2024-05-31T13:15:54.091"/>
            </p228:event>
            <p228:event time="2024-05-31T13:15:54.091" id="{BF6E72C6-CE40-4CC3-B804-23CBD3B6E57C}">
              <p228:atrbtn authorId="{F699B0DE-F86F-393C-A0F4-1EA53BAF6D40}"/>
              <p228:anchr>
                <p228:comment id="{E167EED7-D431-436F-88A1-60AECE4AC0AD}"/>
              </p228:anchr>
              <p228:title val="@Roger Gwinn What do you think of this? Abbreviated response on next slide"/>
            </p228:event>
          </p228:history>
        </p228:taskDetails>
      </p:ext>
    </p188:extLst>
  </p188:cm>
</p188:cmLst>
</file>

<file path=ppt/diagrams/_rels/data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16645B-3392-4424-83A6-EDE9C7617D54}" type="doc">
      <dgm:prSet loTypeId="urn:microsoft.com/office/officeart/2005/8/layout/hList6" loCatId="list" qsTypeId="urn:microsoft.com/office/officeart/2005/8/quickstyle/simple5" qsCatId="simple" csTypeId="urn:microsoft.com/office/officeart/2005/8/colors/accent2_2" csCatId="accent2" phldr="1"/>
      <dgm:spPr/>
      <dgm:t>
        <a:bodyPr/>
        <a:lstStyle/>
        <a:p>
          <a:endParaRPr lang="en-US"/>
        </a:p>
      </dgm:t>
    </dgm:pt>
    <dgm:pt modelId="{C5049884-B3DE-43EC-B9AD-8D9DD174DAFC}">
      <dgm:prSet/>
      <dgm:spPr/>
      <dgm:t>
        <a:bodyPr/>
        <a:lstStyle/>
        <a:p>
          <a:r>
            <a:rPr lang="en-US" b="0" i="0"/>
            <a:t>TFG founded eCivis in 2000</a:t>
          </a:r>
          <a:endParaRPr lang="en-US"/>
        </a:p>
      </dgm:t>
    </dgm:pt>
    <dgm:pt modelId="{842FCB35-B6A4-433A-810F-D0F42805530B}" type="parTrans" cxnId="{13FD0760-15BC-4E3F-841E-A1E69380E0D3}">
      <dgm:prSet/>
      <dgm:spPr/>
      <dgm:t>
        <a:bodyPr/>
        <a:lstStyle/>
        <a:p>
          <a:endParaRPr lang="en-US"/>
        </a:p>
      </dgm:t>
    </dgm:pt>
    <dgm:pt modelId="{3862C793-395B-4121-AA2E-621B26F88517}" type="sibTrans" cxnId="{13FD0760-15BC-4E3F-841E-A1E69380E0D3}">
      <dgm:prSet/>
      <dgm:spPr/>
      <dgm:t>
        <a:bodyPr/>
        <a:lstStyle/>
        <a:p>
          <a:endParaRPr lang="en-US"/>
        </a:p>
      </dgm:t>
    </dgm:pt>
    <dgm:pt modelId="{D1EE026F-8BFB-42BA-BDAC-C4B9810187E1}">
      <dgm:prSet/>
      <dgm:spPr/>
      <dgm:t>
        <a:bodyPr/>
        <a:lstStyle/>
        <a:p>
          <a:pPr rtl="0"/>
          <a:r>
            <a:rPr lang="en-US" b="0" i="0"/>
            <a:t>TFG Grants Division launched in 2015</a:t>
          </a:r>
          <a:endParaRPr lang="en-US"/>
        </a:p>
      </dgm:t>
    </dgm:pt>
    <dgm:pt modelId="{6608BD8F-63F2-4496-8CFD-F627CB1C94B2}" type="parTrans" cxnId="{88E3941B-0557-41A7-9819-7B9C1FEBE414}">
      <dgm:prSet/>
      <dgm:spPr/>
      <dgm:t>
        <a:bodyPr/>
        <a:lstStyle/>
        <a:p>
          <a:endParaRPr lang="en-US"/>
        </a:p>
      </dgm:t>
    </dgm:pt>
    <dgm:pt modelId="{11B3C1D3-C348-48EE-95DE-3E355C112476}" type="sibTrans" cxnId="{88E3941B-0557-41A7-9819-7B9C1FEBE414}">
      <dgm:prSet/>
      <dgm:spPr/>
      <dgm:t>
        <a:bodyPr/>
        <a:lstStyle/>
        <a:p>
          <a:endParaRPr lang="en-US"/>
        </a:p>
      </dgm:t>
    </dgm:pt>
    <dgm:pt modelId="{DAE8235D-9ACB-4583-A437-8F9B6220F07D}">
      <dgm:prSet/>
      <dgm:spPr/>
      <dgm:t>
        <a:bodyPr/>
        <a:lstStyle/>
        <a:p>
          <a:pPr rtl="0"/>
          <a:r>
            <a:rPr lang="en-US" b="0" i="0"/>
            <a:t>In 2023, TFG Grants Division submitted over 215 state and federal grant applications</a:t>
          </a:r>
          <a:endParaRPr lang="en-US"/>
        </a:p>
      </dgm:t>
    </dgm:pt>
    <dgm:pt modelId="{68AD8E3A-EB53-4D50-81D1-139099984234}" type="parTrans" cxnId="{548FF028-873B-4FA1-BFDF-5BAEFF32BF23}">
      <dgm:prSet/>
      <dgm:spPr/>
      <dgm:t>
        <a:bodyPr/>
        <a:lstStyle/>
        <a:p>
          <a:endParaRPr lang="en-US"/>
        </a:p>
      </dgm:t>
    </dgm:pt>
    <dgm:pt modelId="{D6E882CF-C20B-4A09-B0A9-3081B3D579FD}" type="sibTrans" cxnId="{548FF028-873B-4FA1-BFDF-5BAEFF32BF23}">
      <dgm:prSet/>
      <dgm:spPr/>
      <dgm:t>
        <a:bodyPr/>
        <a:lstStyle/>
        <a:p>
          <a:endParaRPr lang="en-US"/>
        </a:p>
      </dgm:t>
    </dgm:pt>
    <dgm:pt modelId="{E9522DB9-E0AD-4353-A007-3E920244F9FD}">
      <dgm:prSet/>
      <dgm:spPr/>
      <dgm:t>
        <a:bodyPr/>
        <a:lstStyle/>
        <a:p>
          <a:r>
            <a:rPr lang="en-US" b="0" i="0"/>
            <a:t>The Division has grown from two to 17 people (+62 grant consultants) and helped secure over $4.75 billion.</a:t>
          </a:r>
          <a:endParaRPr lang="en-US"/>
        </a:p>
      </dgm:t>
    </dgm:pt>
    <dgm:pt modelId="{C2517650-C9A5-448D-A965-7CFC2A0F5E3F}" type="parTrans" cxnId="{F14880BD-C285-46C2-A573-C30E5862689E}">
      <dgm:prSet/>
      <dgm:spPr/>
      <dgm:t>
        <a:bodyPr/>
        <a:lstStyle/>
        <a:p>
          <a:endParaRPr lang="en-US"/>
        </a:p>
      </dgm:t>
    </dgm:pt>
    <dgm:pt modelId="{CF1010AA-D8D4-4F09-9B7F-987971B5F236}" type="sibTrans" cxnId="{F14880BD-C285-46C2-A573-C30E5862689E}">
      <dgm:prSet/>
      <dgm:spPr/>
      <dgm:t>
        <a:bodyPr/>
        <a:lstStyle/>
        <a:p>
          <a:endParaRPr lang="en-US"/>
        </a:p>
      </dgm:t>
    </dgm:pt>
    <dgm:pt modelId="{2590466A-0D84-4D78-B637-C9D0D192F6A8}">
      <dgm:prSet/>
      <dgm:spPr/>
      <dgm:t>
        <a:bodyPr/>
        <a:lstStyle/>
        <a:p>
          <a:r>
            <a:rPr lang="en-US"/>
            <a:t>TFG has provided grant services since its founding in 1982</a:t>
          </a:r>
        </a:p>
      </dgm:t>
    </dgm:pt>
    <dgm:pt modelId="{9E12767C-7360-415F-B79B-5D046E52D5C8}" type="parTrans" cxnId="{5BF15468-2E3D-4515-8DE3-097A3BD7E9A0}">
      <dgm:prSet/>
      <dgm:spPr/>
      <dgm:t>
        <a:bodyPr/>
        <a:lstStyle/>
        <a:p>
          <a:endParaRPr lang="en-US"/>
        </a:p>
      </dgm:t>
    </dgm:pt>
    <dgm:pt modelId="{83A04DD4-7B9E-4C60-ABB1-C6D0DA3DF8A6}" type="sibTrans" cxnId="{5BF15468-2E3D-4515-8DE3-097A3BD7E9A0}">
      <dgm:prSet/>
      <dgm:spPr/>
      <dgm:t>
        <a:bodyPr/>
        <a:lstStyle/>
        <a:p>
          <a:endParaRPr lang="en-US"/>
        </a:p>
      </dgm:t>
    </dgm:pt>
    <dgm:pt modelId="{FA6032F2-271A-4A46-8E62-604C411374A6}" type="pres">
      <dgm:prSet presAssocID="{D016645B-3392-4424-83A6-EDE9C7617D54}" presName="Name0" presStyleCnt="0">
        <dgm:presLayoutVars>
          <dgm:dir/>
          <dgm:resizeHandles val="exact"/>
        </dgm:presLayoutVars>
      </dgm:prSet>
      <dgm:spPr/>
    </dgm:pt>
    <dgm:pt modelId="{A98732B6-B05D-47BE-9578-31605B091A59}" type="pres">
      <dgm:prSet presAssocID="{2590466A-0D84-4D78-B637-C9D0D192F6A8}" presName="node" presStyleLbl="node1" presStyleIdx="0" presStyleCnt="5">
        <dgm:presLayoutVars>
          <dgm:bulletEnabled val="1"/>
        </dgm:presLayoutVars>
      </dgm:prSet>
      <dgm:spPr/>
    </dgm:pt>
    <dgm:pt modelId="{ADA33BED-55F0-4805-BADD-9FE6CD4A1A3A}" type="pres">
      <dgm:prSet presAssocID="{83A04DD4-7B9E-4C60-ABB1-C6D0DA3DF8A6}" presName="sibTrans" presStyleCnt="0"/>
      <dgm:spPr/>
    </dgm:pt>
    <dgm:pt modelId="{2DAAF563-385D-4421-91B8-B46C9EF2A752}" type="pres">
      <dgm:prSet presAssocID="{C5049884-B3DE-43EC-B9AD-8D9DD174DAFC}" presName="node" presStyleLbl="node1" presStyleIdx="1" presStyleCnt="5">
        <dgm:presLayoutVars>
          <dgm:bulletEnabled val="1"/>
        </dgm:presLayoutVars>
      </dgm:prSet>
      <dgm:spPr/>
    </dgm:pt>
    <dgm:pt modelId="{4C7C791A-4278-4259-9D27-D1DE6921C1A2}" type="pres">
      <dgm:prSet presAssocID="{3862C793-395B-4121-AA2E-621B26F88517}" presName="sibTrans" presStyleCnt="0"/>
      <dgm:spPr/>
    </dgm:pt>
    <dgm:pt modelId="{8B07B762-9179-40E3-904F-8222FBA33A15}" type="pres">
      <dgm:prSet presAssocID="{D1EE026F-8BFB-42BA-BDAC-C4B9810187E1}" presName="node" presStyleLbl="node1" presStyleIdx="2" presStyleCnt="5">
        <dgm:presLayoutVars>
          <dgm:bulletEnabled val="1"/>
        </dgm:presLayoutVars>
      </dgm:prSet>
      <dgm:spPr/>
    </dgm:pt>
    <dgm:pt modelId="{2BC22C47-5654-464A-9DB1-4ECB84970F6E}" type="pres">
      <dgm:prSet presAssocID="{11B3C1D3-C348-48EE-95DE-3E355C112476}" presName="sibTrans" presStyleCnt="0"/>
      <dgm:spPr/>
    </dgm:pt>
    <dgm:pt modelId="{24500F76-5884-4646-B301-9ACA2F80425D}" type="pres">
      <dgm:prSet presAssocID="{DAE8235D-9ACB-4583-A437-8F9B6220F07D}" presName="node" presStyleLbl="node1" presStyleIdx="3" presStyleCnt="5">
        <dgm:presLayoutVars>
          <dgm:bulletEnabled val="1"/>
        </dgm:presLayoutVars>
      </dgm:prSet>
      <dgm:spPr/>
    </dgm:pt>
    <dgm:pt modelId="{861F19D1-A732-4B1A-B429-AB3951763779}" type="pres">
      <dgm:prSet presAssocID="{D6E882CF-C20B-4A09-B0A9-3081B3D579FD}" presName="sibTrans" presStyleCnt="0"/>
      <dgm:spPr/>
    </dgm:pt>
    <dgm:pt modelId="{32A80D76-4F49-4FAA-B227-464EC63E27CF}" type="pres">
      <dgm:prSet presAssocID="{E9522DB9-E0AD-4353-A007-3E920244F9FD}" presName="node" presStyleLbl="node1" presStyleIdx="4" presStyleCnt="5">
        <dgm:presLayoutVars>
          <dgm:bulletEnabled val="1"/>
        </dgm:presLayoutVars>
      </dgm:prSet>
      <dgm:spPr/>
    </dgm:pt>
  </dgm:ptLst>
  <dgm:cxnLst>
    <dgm:cxn modelId="{88E3941B-0557-41A7-9819-7B9C1FEBE414}" srcId="{D016645B-3392-4424-83A6-EDE9C7617D54}" destId="{D1EE026F-8BFB-42BA-BDAC-C4B9810187E1}" srcOrd="2" destOrd="0" parTransId="{6608BD8F-63F2-4496-8CFD-F627CB1C94B2}" sibTransId="{11B3C1D3-C348-48EE-95DE-3E355C112476}"/>
    <dgm:cxn modelId="{CF58001F-2B39-47D5-9024-D3C68B2E6055}" type="presOf" srcId="{2590466A-0D84-4D78-B637-C9D0D192F6A8}" destId="{A98732B6-B05D-47BE-9578-31605B091A59}" srcOrd="0" destOrd="0" presId="urn:microsoft.com/office/officeart/2005/8/layout/hList6"/>
    <dgm:cxn modelId="{051B0525-A659-4E5B-ADC5-F66BEEF2DC9F}" type="presOf" srcId="{E9522DB9-E0AD-4353-A007-3E920244F9FD}" destId="{32A80D76-4F49-4FAA-B227-464EC63E27CF}" srcOrd="0" destOrd="0" presId="urn:microsoft.com/office/officeart/2005/8/layout/hList6"/>
    <dgm:cxn modelId="{548FF028-873B-4FA1-BFDF-5BAEFF32BF23}" srcId="{D016645B-3392-4424-83A6-EDE9C7617D54}" destId="{DAE8235D-9ACB-4583-A437-8F9B6220F07D}" srcOrd="3" destOrd="0" parTransId="{68AD8E3A-EB53-4D50-81D1-139099984234}" sibTransId="{D6E882CF-C20B-4A09-B0A9-3081B3D579FD}"/>
    <dgm:cxn modelId="{13FD0760-15BC-4E3F-841E-A1E69380E0D3}" srcId="{D016645B-3392-4424-83A6-EDE9C7617D54}" destId="{C5049884-B3DE-43EC-B9AD-8D9DD174DAFC}" srcOrd="1" destOrd="0" parTransId="{842FCB35-B6A4-433A-810F-D0F42805530B}" sibTransId="{3862C793-395B-4121-AA2E-621B26F88517}"/>
    <dgm:cxn modelId="{5BF15468-2E3D-4515-8DE3-097A3BD7E9A0}" srcId="{D016645B-3392-4424-83A6-EDE9C7617D54}" destId="{2590466A-0D84-4D78-B637-C9D0D192F6A8}" srcOrd="0" destOrd="0" parTransId="{9E12767C-7360-415F-B79B-5D046E52D5C8}" sibTransId="{83A04DD4-7B9E-4C60-ABB1-C6D0DA3DF8A6}"/>
    <dgm:cxn modelId="{9B92A592-B94E-4F2A-9DB6-17622CF793C3}" type="presOf" srcId="{D016645B-3392-4424-83A6-EDE9C7617D54}" destId="{FA6032F2-271A-4A46-8E62-604C411374A6}" srcOrd="0" destOrd="0" presId="urn:microsoft.com/office/officeart/2005/8/layout/hList6"/>
    <dgm:cxn modelId="{79A3B9B9-F9A3-45BE-B657-E0B80254A82F}" type="presOf" srcId="{DAE8235D-9ACB-4583-A437-8F9B6220F07D}" destId="{24500F76-5884-4646-B301-9ACA2F80425D}" srcOrd="0" destOrd="0" presId="urn:microsoft.com/office/officeart/2005/8/layout/hList6"/>
    <dgm:cxn modelId="{F14880BD-C285-46C2-A573-C30E5862689E}" srcId="{D016645B-3392-4424-83A6-EDE9C7617D54}" destId="{E9522DB9-E0AD-4353-A007-3E920244F9FD}" srcOrd="4" destOrd="0" parTransId="{C2517650-C9A5-448D-A965-7CFC2A0F5E3F}" sibTransId="{CF1010AA-D8D4-4F09-9B7F-987971B5F236}"/>
    <dgm:cxn modelId="{D02BCEE9-8380-4287-92CF-0B4C42DB926C}" type="presOf" srcId="{C5049884-B3DE-43EC-B9AD-8D9DD174DAFC}" destId="{2DAAF563-385D-4421-91B8-B46C9EF2A752}" srcOrd="0" destOrd="0" presId="urn:microsoft.com/office/officeart/2005/8/layout/hList6"/>
    <dgm:cxn modelId="{03065DF9-4B73-4CC6-9007-B910B8558CAA}" type="presOf" srcId="{D1EE026F-8BFB-42BA-BDAC-C4B9810187E1}" destId="{8B07B762-9179-40E3-904F-8222FBA33A15}" srcOrd="0" destOrd="0" presId="urn:microsoft.com/office/officeart/2005/8/layout/hList6"/>
    <dgm:cxn modelId="{6F37CD35-8F38-4795-B07E-9A3A2E239BB8}" type="presParOf" srcId="{FA6032F2-271A-4A46-8E62-604C411374A6}" destId="{A98732B6-B05D-47BE-9578-31605B091A59}" srcOrd="0" destOrd="0" presId="urn:microsoft.com/office/officeart/2005/8/layout/hList6"/>
    <dgm:cxn modelId="{77896728-1BCA-4ED0-B256-E14E840499F0}" type="presParOf" srcId="{FA6032F2-271A-4A46-8E62-604C411374A6}" destId="{ADA33BED-55F0-4805-BADD-9FE6CD4A1A3A}" srcOrd="1" destOrd="0" presId="urn:microsoft.com/office/officeart/2005/8/layout/hList6"/>
    <dgm:cxn modelId="{739BBB77-75BF-4B88-8CFE-7CEAC4FB53DF}" type="presParOf" srcId="{FA6032F2-271A-4A46-8E62-604C411374A6}" destId="{2DAAF563-385D-4421-91B8-B46C9EF2A752}" srcOrd="2" destOrd="0" presId="urn:microsoft.com/office/officeart/2005/8/layout/hList6"/>
    <dgm:cxn modelId="{889C4ECE-4949-4F03-8A0B-CFCE37B68053}" type="presParOf" srcId="{FA6032F2-271A-4A46-8E62-604C411374A6}" destId="{4C7C791A-4278-4259-9D27-D1DE6921C1A2}" srcOrd="3" destOrd="0" presId="urn:microsoft.com/office/officeart/2005/8/layout/hList6"/>
    <dgm:cxn modelId="{48D1157B-2606-45C5-9503-041C150D78B8}" type="presParOf" srcId="{FA6032F2-271A-4A46-8E62-604C411374A6}" destId="{8B07B762-9179-40E3-904F-8222FBA33A15}" srcOrd="4" destOrd="0" presId="urn:microsoft.com/office/officeart/2005/8/layout/hList6"/>
    <dgm:cxn modelId="{BA18402B-7C71-4366-8D95-C100374FDBCE}" type="presParOf" srcId="{FA6032F2-271A-4A46-8E62-604C411374A6}" destId="{2BC22C47-5654-464A-9DB1-4ECB84970F6E}" srcOrd="5" destOrd="0" presId="urn:microsoft.com/office/officeart/2005/8/layout/hList6"/>
    <dgm:cxn modelId="{FC0074F9-A259-4C58-A509-E18B4D29A9BA}" type="presParOf" srcId="{FA6032F2-271A-4A46-8E62-604C411374A6}" destId="{24500F76-5884-4646-B301-9ACA2F80425D}" srcOrd="6" destOrd="0" presId="urn:microsoft.com/office/officeart/2005/8/layout/hList6"/>
    <dgm:cxn modelId="{9B44B2C7-1E3A-4B94-9E8A-9FDD2273FA7F}" type="presParOf" srcId="{FA6032F2-271A-4A46-8E62-604C411374A6}" destId="{861F19D1-A732-4B1A-B429-AB3951763779}" srcOrd="7" destOrd="0" presId="urn:microsoft.com/office/officeart/2005/8/layout/hList6"/>
    <dgm:cxn modelId="{832922F0-B3BE-4191-9FEC-0F29F19790B5}" type="presParOf" srcId="{FA6032F2-271A-4A46-8E62-604C411374A6}" destId="{32A80D76-4F49-4FAA-B227-464EC63E27CF}"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16645B-3392-4424-83A6-EDE9C7617D54}" type="doc">
      <dgm:prSet loTypeId="urn:microsoft.com/office/officeart/2005/8/layout/hList6" loCatId="list" qsTypeId="urn:microsoft.com/office/officeart/2005/8/quickstyle/simple5" qsCatId="simple" csTypeId="urn:microsoft.com/office/officeart/2005/8/colors/accent2_2" csCatId="accent2" phldr="1"/>
      <dgm:spPr/>
      <dgm:t>
        <a:bodyPr/>
        <a:lstStyle/>
        <a:p>
          <a:endParaRPr lang="en-US"/>
        </a:p>
      </dgm:t>
    </dgm:pt>
    <dgm:pt modelId="{C5049884-B3DE-43EC-B9AD-8D9DD174DAFC}">
      <dgm:prSet/>
      <dgm:spPr/>
      <dgm:t>
        <a:bodyPr/>
        <a:lstStyle/>
        <a:p>
          <a:r>
            <a:rPr lang="en-US" b="0" i="0"/>
            <a:t>The dedicated TFG Grants Division launched in 2015</a:t>
          </a:r>
          <a:endParaRPr lang="en-US"/>
        </a:p>
      </dgm:t>
    </dgm:pt>
    <dgm:pt modelId="{842FCB35-B6A4-433A-810F-D0F42805530B}" type="parTrans" cxnId="{13FD0760-15BC-4E3F-841E-A1E69380E0D3}">
      <dgm:prSet/>
      <dgm:spPr/>
      <dgm:t>
        <a:bodyPr/>
        <a:lstStyle/>
        <a:p>
          <a:endParaRPr lang="en-US"/>
        </a:p>
      </dgm:t>
    </dgm:pt>
    <dgm:pt modelId="{3862C793-395B-4121-AA2E-621B26F88517}" type="sibTrans" cxnId="{13FD0760-15BC-4E3F-841E-A1E69380E0D3}">
      <dgm:prSet/>
      <dgm:spPr/>
      <dgm:t>
        <a:bodyPr/>
        <a:lstStyle/>
        <a:p>
          <a:endParaRPr lang="en-US"/>
        </a:p>
      </dgm:t>
    </dgm:pt>
    <dgm:pt modelId="{D1EE026F-8BFB-42BA-BDAC-C4B9810187E1}">
      <dgm:prSet/>
      <dgm:spPr/>
      <dgm:t>
        <a:bodyPr/>
        <a:lstStyle/>
        <a:p>
          <a:pPr rtl="0"/>
          <a:r>
            <a:rPr lang="en-US" b="0" i="0"/>
            <a:t>In 2023, TFG Grants Division submitted over </a:t>
          </a:r>
          <a:r>
            <a:rPr lang="en-US" b="0" i="0">
              <a:latin typeface="Calibri Light" panose="020F0302020204030204"/>
            </a:rPr>
            <a:t>215 state</a:t>
          </a:r>
          <a:r>
            <a:rPr lang="en-US" b="0" i="0"/>
            <a:t> and federal grant applications</a:t>
          </a:r>
          <a:endParaRPr lang="en-US"/>
        </a:p>
      </dgm:t>
    </dgm:pt>
    <dgm:pt modelId="{6608BD8F-63F2-4496-8CFD-F627CB1C94B2}" type="parTrans" cxnId="{88E3941B-0557-41A7-9819-7B9C1FEBE414}">
      <dgm:prSet/>
      <dgm:spPr/>
      <dgm:t>
        <a:bodyPr/>
        <a:lstStyle/>
        <a:p>
          <a:endParaRPr lang="en-US"/>
        </a:p>
      </dgm:t>
    </dgm:pt>
    <dgm:pt modelId="{11B3C1D3-C348-48EE-95DE-3E355C112476}" type="sibTrans" cxnId="{88E3941B-0557-41A7-9819-7B9C1FEBE414}">
      <dgm:prSet/>
      <dgm:spPr/>
      <dgm:t>
        <a:bodyPr/>
        <a:lstStyle/>
        <a:p>
          <a:endParaRPr lang="en-US"/>
        </a:p>
      </dgm:t>
    </dgm:pt>
    <dgm:pt modelId="{DAE8235D-9ACB-4583-A437-8F9B6220F07D}">
      <dgm:prSet/>
      <dgm:spPr/>
      <dgm:t>
        <a:bodyPr/>
        <a:lstStyle/>
        <a:p>
          <a:pPr rtl="0"/>
          <a:r>
            <a:rPr lang="en-US" b="0" i="0"/>
            <a:t>In 2024, TFG Grants Division </a:t>
          </a:r>
          <a:r>
            <a:rPr lang="en-US" b="0" i="0">
              <a:latin typeface="Calibri Light" panose="020F0302020204030204"/>
            </a:rPr>
            <a:t>has submitted 88 state and federal grant</a:t>
          </a:r>
          <a:r>
            <a:rPr lang="en-US" b="0" i="0"/>
            <a:t> applications</a:t>
          </a:r>
          <a:endParaRPr lang="en-US"/>
        </a:p>
      </dgm:t>
    </dgm:pt>
    <dgm:pt modelId="{68AD8E3A-EB53-4D50-81D1-139099984234}" type="parTrans" cxnId="{548FF028-873B-4FA1-BFDF-5BAEFF32BF23}">
      <dgm:prSet/>
      <dgm:spPr/>
      <dgm:t>
        <a:bodyPr/>
        <a:lstStyle/>
        <a:p>
          <a:endParaRPr lang="en-US"/>
        </a:p>
      </dgm:t>
    </dgm:pt>
    <dgm:pt modelId="{D6E882CF-C20B-4A09-B0A9-3081B3D579FD}" type="sibTrans" cxnId="{548FF028-873B-4FA1-BFDF-5BAEFF32BF23}">
      <dgm:prSet/>
      <dgm:spPr/>
      <dgm:t>
        <a:bodyPr/>
        <a:lstStyle/>
        <a:p>
          <a:endParaRPr lang="en-US"/>
        </a:p>
      </dgm:t>
    </dgm:pt>
    <dgm:pt modelId="{E9522DB9-E0AD-4353-A007-3E920244F9FD}">
      <dgm:prSet/>
      <dgm:spPr/>
      <dgm:t>
        <a:bodyPr/>
        <a:lstStyle/>
        <a:p>
          <a:r>
            <a:rPr lang="en-US" b="0" i="0"/>
            <a:t>The Division has grown from two to 17 people and helped secure over $4.75 billion.</a:t>
          </a:r>
          <a:endParaRPr lang="en-US"/>
        </a:p>
      </dgm:t>
    </dgm:pt>
    <dgm:pt modelId="{C2517650-C9A5-448D-A965-7CFC2A0F5E3F}" type="parTrans" cxnId="{F14880BD-C285-46C2-A573-C30E5862689E}">
      <dgm:prSet/>
      <dgm:spPr/>
      <dgm:t>
        <a:bodyPr/>
        <a:lstStyle/>
        <a:p>
          <a:endParaRPr lang="en-US"/>
        </a:p>
      </dgm:t>
    </dgm:pt>
    <dgm:pt modelId="{CF1010AA-D8D4-4F09-9B7F-987971B5F236}" type="sibTrans" cxnId="{F14880BD-C285-46C2-A573-C30E5862689E}">
      <dgm:prSet/>
      <dgm:spPr/>
      <dgm:t>
        <a:bodyPr/>
        <a:lstStyle/>
        <a:p>
          <a:endParaRPr lang="en-US"/>
        </a:p>
      </dgm:t>
    </dgm:pt>
    <dgm:pt modelId="{2590466A-0D84-4D78-B637-C9D0D192F6A8}">
      <dgm:prSet/>
      <dgm:spPr/>
      <dgm:t>
        <a:bodyPr/>
        <a:lstStyle/>
        <a:p>
          <a:r>
            <a:rPr lang="en-US"/>
            <a:t>TFG has provided grants services since its founding in 1982</a:t>
          </a:r>
        </a:p>
      </dgm:t>
    </dgm:pt>
    <dgm:pt modelId="{9E12767C-7360-415F-B79B-5D046E52D5C8}" type="parTrans" cxnId="{5BF15468-2E3D-4515-8DE3-097A3BD7E9A0}">
      <dgm:prSet/>
      <dgm:spPr/>
      <dgm:t>
        <a:bodyPr/>
        <a:lstStyle/>
        <a:p>
          <a:endParaRPr lang="en-US"/>
        </a:p>
      </dgm:t>
    </dgm:pt>
    <dgm:pt modelId="{83A04DD4-7B9E-4C60-ABB1-C6D0DA3DF8A6}" type="sibTrans" cxnId="{5BF15468-2E3D-4515-8DE3-097A3BD7E9A0}">
      <dgm:prSet/>
      <dgm:spPr/>
      <dgm:t>
        <a:bodyPr/>
        <a:lstStyle/>
        <a:p>
          <a:endParaRPr lang="en-US"/>
        </a:p>
      </dgm:t>
    </dgm:pt>
    <dgm:pt modelId="{FA6032F2-271A-4A46-8E62-604C411374A6}" type="pres">
      <dgm:prSet presAssocID="{D016645B-3392-4424-83A6-EDE9C7617D54}" presName="Name0" presStyleCnt="0">
        <dgm:presLayoutVars>
          <dgm:dir/>
          <dgm:resizeHandles val="exact"/>
        </dgm:presLayoutVars>
      </dgm:prSet>
      <dgm:spPr/>
    </dgm:pt>
    <dgm:pt modelId="{A98732B6-B05D-47BE-9578-31605B091A59}" type="pres">
      <dgm:prSet presAssocID="{2590466A-0D84-4D78-B637-C9D0D192F6A8}" presName="node" presStyleLbl="node1" presStyleIdx="0" presStyleCnt="5">
        <dgm:presLayoutVars>
          <dgm:bulletEnabled val="1"/>
        </dgm:presLayoutVars>
      </dgm:prSet>
      <dgm:spPr/>
    </dgm:pt>
    <dgm:pt modelId="{ADA33BED-55F0-4805-BADD-9FE6CD4A1A3A}" type="pres">
      <dgm:prSet presAssocID="{83A04DD4-7B9E-4C60-ABB1-C6D0DA3DF8A6}" presName="sibTrans" presStyleCnt="0"/>
      <dgm:spPr/>
    </dgm:pt>
    <dgm:pt modelId="{2DAAF563-385D-4421-91B8-B46C9EF2A752}" type="pres">
      <dgm:prSet presAssocID="{C5049884-B3DE-43EC-B9AD-8D9DD174DAFC}" presName="node" presStyleLbl="node1" presStyleIdx="1" presStyleCnt="5">
        <dgm:presLayoutVars>
          <dgm:bulletEnabled val="1"/>
        </dgm:presLayoutVars>
      </dgm:prSet>
      <dgm:spPr/>
    </dgm:pt>
    <dgm:pt modelId="{4C7C791A-4278-4259-9D27-D1DE6921C1A2}" type="pres">
      <dgm:prSet presAssocID="{3862C793-395B-4121-AA2E-621B26F88517}" presName="sibTrans" presStyleCnt="0"/>
      <dgm:spPr/>
    </dgm:pt>
    <dgm:pt modelId="{8B07B762-9179-40E3-904F-8222FBA33A15}" type="pres">
      <dgm:prSet presAssocID="{D1EE026F-8BFB-42BA-BDAC-C4B9810187E1}" presName="node" presStyleLbl="node1" presStyleIdx="2" presStyleCnt="5">
        <dgm:presLayoutVars>
          <dgm:bulletEnabled val="1"/>
        </dgm:presLayoutVars>
      </dgm:prSet>
      <dgm:spPr/>
    </dgm:pt>
    <dgm:pt modelId="{2BC22C47-5654-464A-9DB1-4ECB84970F6E}" type="pres">
      <dgm:prSet presAssocID="{11B3C1D3-C348-48EE-95DE-3E355C112476}" presName="sibTrans" presStyleCnt="0"/>
      <dgm:spPr/>
    </dgm:pt>
    <dgm:pt modelId="{24500F76-5884-4646-B301-9ACA2F80425D}" type="pres">
      <dgm:prSet presAssocID="{DAE8235D-9ACB-4583-A437-8F9B6220F07D}" presName="node" presStyleLbl="node1" presStyleIdx="3" presStyleCnt="5">
        <dgm:presLayoutVars>
          <dgm:bulletEnabled val="1"/>
        </dgm:presLayoutVars>
      </dgm:prSet>
      <dgm:spPr/>
    </dgm:pt>
    <dgm:pt modelId="{861F19D1-A732-4B1A-B429-AB3951763779}" type="pres">
      <dgm:prSet presAssocID="{D6E882CF-C20B-4A09-B0A9-3081B3D579FD}" presName="sibTrans" presStyleCnt="0"/>
      <dgm:spPr/>
    </dgm:pt>
    <dgm:pt modelId="{32A80D76-4F49-4FAA-B227-464EC63E27CF}" type="pres">
      <dgm:prSet presAssocID="{E9522DB9-E0AD-4353-A007-3E920244F9FD}" presName="node" presStyleLbl="node1" presStyleIdx="4" presStyleCnt="5">
        <dgm:presLayoutVars>
          <dgm:bulletEnabled val="1"/>
        </dgm:presLayoutVars>
      </dgm:prSet>
      <dgm:spPr/>
    </dgm:pt>
  </dgm:ptLst>
  <dgm:cxnLst>
    <dgm:cxn modelId="{88E3941B-0557-41A7-9819-7B9C1FEBE414}" srcId="{D016645B-3392-4424-83A6-EDE9C7617D54}" destId="{D1EE026F-8BFB-42BA-BDAC-C4B9810187E1}" srcOrd="2" destOrd="0" parTransId="{6608BD8F-63F2-4496-8CFD-F627CB1C94B2}" sibTransId="{11B3C1D3-C348-48EE-95DE-3E355C112476}"/>
    <dgm:cxn modelId="{CF58001F-2B39-47D5-9024-D3C68B2E6055}" type="presOf" srcId="{2590466A-0D84-4D78-B637-C9D0D192F6A8}" destId="{A98732B6-B05D-47BE-9578-31605B091A59}" srcOrd="0" destOrd="0" presId="urn:microsoft.com/office/officeart/2005/8/layout/hList6"/>
    <dgm:cxn modelId="{051B0525-A659-4E5B-ADC5-F66BEEF2DC9F}" type="presOf" srcId="{E9522DB9-E0AD-4353-A007-3E920244F9FD}" destId="{32A80D76-4F49-4FAA-B227-464EC63E27CF}" srcOrd="0" destOrd="0" presId="urn:microsoft.com/office/officeart/2005/8/layout/hList6"/>
    <dgm:cxn modelId="{548FF028-873B-4FA1-BFDF-5BAEFF32BF23}" srcId="{D016645B-3392-4424-83A6-EDE9C7617D54}" destId="{DAE8235D-9ACB-4583-A437-8F9B6220F07D}" srcOrd="3" destOrd="0" parTransId="{68AD8E3A-EB53-4D50-81D1-139099984234}" sibTransId="{D6E882CF-C20B-4A09-B0A9-3081B3D579FD}"/>
    <dgm:cxn modelId="{13FD0760-15BC-4E3F-841E-A1E69380E0D3}" srcId="{D016645B-3392-4424-83A6-EDE9C7617D54}" destId="{C5049884-B3DE-43EC-B9AD-8D9DD174DAFC}" srcOrd="1" destOrd="0" parTransId="{842FCB35-B6A4-433A-810F-D0F42805530B}" sibTransId="{3862C793-395B-4121-AA2E-621B26F88517}"/>
    <dgm:cxn modelId="{5BF15468-2E3D-4515-8DE3-097A3BD7E9A0}" srcId="{D016645B-3392-4424-83A6-EDE9C7617D54}" destId="{2590466A-0D84-4D78-B637-C9D0D192F6A8}" srcOrd="0" destOrd="0" parTransId="{9E12767C-7360-415F-B79B-5D046E52D5C8}" sibTransId="{83A04DD4-7B9E-4C60-ABB1-C6D0DA3DF8A6}"/>
    <dgm:cxn modelId="{9B92A592-B94E-4F2A-9DB6-17622CF793C3}" type="presOf" srcId="{D016645B-3392-4424-83A6-EDE9C7617D54}" destId="{FA6032F2-271A-4A46-8E62-604C411374A6}" srcOrd="0" destOrd="0" presId="urn:microsoft.com/office/officeart/2005/8/layout/hList6"/>
    <dgm:cxn modelId="{79A3B9B9-F9A3-45BE-B657-E0B80254A82F}" type="presOf" srcId="{DAE8235D-9ACB-4583-A437-8F9B6220F07D}" destId="{24500F76-5884-4646-B301-9ACA2F80425D}" srcOrd="0" destOrd="0" presId="urn:microsoft.com/office/officeart/2005/8/layout/hList6"/>
    <dgm:cxn modelId="{F14880BD-C285-46C2-A573-C30E5862689E}" srcId="{D016645B-3392-4424-83A6-EDE9C7617D54}" destId="{E9522DB9-E0AD-4353-A007-3E920244F9FD}" srcOrd="4" destOrd="0" parTransId="{C2517650-C9A5-448D-A965-7CFC2A0F5E3F}" sibTransId="{CF1010AA-D8D4-4F09-9B7F-987971B5F236}"/>
    <dgm:cxn modelId="{D02BCEE9-8380-4287-92CF-0B4C42DB926C}" type="presOf" srcId="{C5049884-B3DE-43EC-B9AD-8D9DD174DAFC}" destId="{2DAAF563-385D-4421-91B8-B46C9EF2A752}" srcOrd="0" destOrd="0" presId="urn:microsoft.com/office/officeart/2005/8/layout/hList6"/>
    <dgm:cxn modelId="{03065DF9-4B73-4CC6-9007-B910B8558CAA}" type="presOf" srcId="{D1EE026F-8BFB-42BA-BDAC-C4B9810187E1}" destId="{8B07B762-9179-40E3-904F-8222FBA33A15}" srcOrd="0" destOrd="0" presId="urn:microsoft.com/office/officeart/2005/8/layout/hList6"/>
    <dgm:cxn modelId="{6F37CD35-8F38-4795-B07E-9A3A2E239BB8}" type="presParOf" srcId="{FA6032F2-271A-4A46-8E62-604C411374A6}" destId="{A98732B6-B05D-47BE-9578-31605B091A59}" srcOrd="0" destOrd="0" presId="urn:microsoft.com/office/officeart/2005/8/layout/hList6"/>
    <dgm:cxn modelId="{77896728-1BCA-4ED0-B256-E14E840499F0}" type="presParOf" srcId="{FA6032F2-271A-4A46-8E62-604C411374A6}" destId="{ADA33BED-55F0-4805-BADD-9FE6CD4A1A3A}" srcOrd="1" destOrd="0" presId="urn:microsoft.com/office/officeart/2005/8/layout/hList6"/>
    <dgm:cxn modelId="{739BBB77-75BF-4B88-8CFE-7CEAC4FB53DF}" type="presParOf" srcId="{FA6032F2-271A-4A46-8E62-604C411374A6}" destId="{2DAAF563-385D-4421-91B8-B46C9EF2A752}" srcOrd="2" destOrd="0" presId="urn:microsoft.com/office/officeart/2005/8/layout/hList6"/>
    <dgm:cxn modelId="{889C4ECE-4949-4F03-8A0B-CFCE37B68053}" type="presParOf" srcId="{FA6032F2-271A-4A46-8E62-604C411374A6}" destId="{4C7C791A-4278-4259-9D27-D1DE6921C1A2}" srcOrd="3" destOrd="0" presId="urn:microsoft.com/office/officeart/2005/8/layout/hList6"/>
    <dgm:cxn modelId="{48D1157B-2606-45C5-9503-041C150D78B8}" type="presParOf" srcId="{FA6032F2-271A-4A46-8E62-604C411374A6}" destId="{8B07B762-9179-40E3-904F-8222FBA33A15}" srcOrd="4" destOrd="0" presId="urn:microsoft.com/office/officeart/2005/8/layout/hList6"/>
    <dgm:cxn modelId="{BA18402B-7C71-4366-8D95-C100374FDBCE}" type="presParOf" srcId="{FA6032F2-271A-4A46-8E62-604C411374A6}" destId="{2BC22C47-5654-464A-9DB1-4ECB84970F6E}" srcOrd="5" destOrd="0" presId="urn:microsoft.com/office/officeart/2005/8/layout/hList6"/>
    <dgm:cxn modelId="{FC0074F9-A259-4C58-A509-E18B4D29A9BA}" type="presParOf" srcId="{FA6032F2-271A-4A46-8E62-604C411374A6}" destId="{24500F76-5884-4646-B301-9ACA2F80425D}" srcOrd="6" destOrd="0" presId="urn:microsoft.com/office/officeart/2005/8/layout/hList6"/>
    <dgm:cxn modelId="{9B44B2C7-1E3A-4B94-9E8A-9FDD2273FA7F}" type="presParOf" srcId="{FA6032F2-271A-4A46-8E62-604C411374A6}" destId="{861F19D1-A732-4B1A-B429-AB3951763779}" srcOrd="7" destOrd="0" presId="urn:microsoft.com/office/officeart/2005/8/layout/hList6"/>
    <dgm:cxn modelId="{832922F0-B3BE-4191-9FEC-0F29F19790B5}" type="presParOf" srcId="{FA6032F2-271A-4A46-8E62-604C411374A6}" destId="{32A80D76-4F49-4FAA-B227-464EC63E27CF}"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5873D7-A278-4919-901C-6B4B7A9D1FF9}" type="doc">
      <dgm:prSet loTypeId="urn:microsoft.com/office/officeart/2005/8/layout/chevronAccent+Icon" loCatId="process" qsTypeId="urn:microsoft.com/office/officeart/2005/8/quickstyle/simple5" qsCatId="simple" csTypeId="urn:microsoft.com/office/officeart/2005/8/colors/accent2_2" csCatId="accent2" phldr="1"/>
      <dgm:spPr/>
    </dgm:pt>
    <dgm:pt modelId="{A2157255-D4FD-4B7A-A85D-EF52DFD8AB7F}">
      <dgm:prSet phldrT="[Text]" custT="1"/>
      <dgm:spPr/>
      <dgm:t>
        <a:bodyPr/>
        <a:lstStyle/>
        <a:p>
          <a:pPr algn="ctr">
            <a:buFont typeface="Courier New" panose="020B0604020202020204" pitchFamily="34" charset="0"/>
            <a:buChar char="o"/>
          </a:pPr>
          <a:r>
            <a:rPr lang="en-US" sz="1600" i="0" u="none">
              <a:latin typeface="Lato SemiBold"/>
              <a:ea typeface="Lato SemiBold"/>
              <a:cs typeface="Lato SemiBold"/>
            </a:rPr>
            <a:t>RFP Analysis and Eligibility Review</a:t>
          </a:r>
          <a:endParaRPr lang="en-US" sz="1600" b="1" i="0" u="none">
            <a:latin typeface="Lato SemiBold"/>
            <a:ea typeface="Lato SemiBold"/>
            <a:cs typeface="Lato SemiBold"/>
          </a:endParaRPr>
        </a:p>
      </dgm:t>
    </dgm:pt>
    <dgm:pt modelId="{F8F0A9C7-EE7B-4C08-AF2A-CC976C8A79C3}" type="parTrans" cxnId="{61D792D5-EBBB-4432-BE5F-B4C63B00596D}">
      <dgm:prSet/>
      <dgm:spPr/>
      <dgm:t>
        <a:bodyPr/>
        <a:lstStyle/>
        <a:p>
          <a:pPr algn="ctr"/>
          <a:endParaRPr lang="en-US"/>
        </a:p>
      </dgm:t>
    </dgm:pt>
    <dgm:pt modelId="{7F6A362E-D30A-47C9-BD5B-DD62F672EDF9}" type="sibTrans" cxnId="{61D792D5-EBBB-4432-BE5F-B4C63B00596D}">
      <dgm:prSet/>
      <dgm:spPr/>
      <dgm:t>
        <a:bodyPr/>
        <a:lstStyle/>
        <a:p>
          <a:pPr algn="ctr"/>
          <a:endParaRPr lang="en-US"/>
        </a:p>
      </dgm:t>
    </dgm:pt>
    <dgm:pt modelId="{275CBA87-45F6-47CC-8B3B-957550F861CE}">
      <dgm:prSet custT="1"/>
      <dgm:spPr/>
      <dgm:t>
        <a:bodyPr/>
        <a:lstStyle/>
        <a:p>
          <a:pPr algn="ctr"/>
          <a:r>
            <a:rPr lang="en-US" sz="1600" i="0" u="none">
              <a:latin typeface="Lato SemiBold"/>
              <a:ea typeface="Lato SemiBold"/>
              <a:cs typeface="Lato SemiBold"/>
            </a:rPr>
            <a:t>Needs List</a:t>
          </a:r>
        </a:p>
      </dgm:t>
    </dgm:pt>
    <dgm:pt modelId="{957AEF23-1FF4-4779-A609-5102465EC7B2}" type="parTrans" cxnId="{8F2F7063-57A1-49DC-BF63-6C2647D38EFE}">
      <dgm:prSet/>
      <dgm:spPr/>
      <dgm:t>
        <a:bodyPr/>
        <a:lstStyle/>
        <a:p>
          <a:pPr algn="ctr"/>
          <a:endParaRPr lang="en-US"/>
        </a:p>
      </dgm:t>
    </dgm:pt>
    <dgm:pt modelId="{3C3902BC-1D82-42D2-A8AF-812836571EA0}" type="sibTrans" cxnId="{8F2F7063-57A1-49DC-BF63-6C2647D38EFE}">
      <dgm:prSet/>
      <dgm:spPr/>
      <dgm:t>
        <a:bodyPr/>
        <a:lstStyle/>
        <a:p>
          <a:pPr algn="ctr"/>
          <a:endParaRPr lang="en-US"/>
        </a:p>
      </dgm:t>
    </dgm:pt>
    <dgm:pt modelId="{8A33A115-745D-427B-8314-A313CE52330B}">
      <dgm:prSet custT="1"/>
      <dgm:spPr/>
      <dgm:t>
        <a:bodyPr/>
        <a:lstStyle/>
        <a:p>
          <a:pPr algn="ctr"/>
          <a:r>
            <a:rPr lang="en-US" sz="1600" i="0" u="none">
              <a:latin typeface="Lato SemiBold"/>
              <a:ea typeface="Lato SemiBold"/>
              <a:cs typeface="Lato SemiBold"/>
            </a:rPr>
            <a:t>Information Collection</a:t>
          </a:r>
        </a:p>
      </dgm:t>
    </dgm:pt>
    <dgm:pt modelId="{2AF050AE-D520-4C79-842C-154A2F76CDB7}" type="parTrans" cxnId="{91E4E6A5-2EF8-49A7-B426-79B427F8D463}">
      <dgm:prSet/>
      <dgm:spPr/>
      <dgm:t>
        <a:bodyPr/>
        <a:lstStyle/>
        <a:p>
          <a:pPr algn="ctr"/>
          <a:endParaRPr lang="en-US"/>
        </a:p>
      </dgm:t>
    </dgm:pt>
    <dgm:pt modelId="{171A26CC-DFC5-4ABB-9647-183A95F31BC0}" type="sibTrans" cxnId="{91E4E6A5-2EF8-49A7-B426-79B427F8D463}">
      <dgm:prSet/>
      <dgm:spPr/>
      <dgm:t>
        <a:bodyPr/>
        <a:lstStyle/>
        <a:p>
          <a:pPr algn="ctr"/>
          <a:endParaRPr lang="en-US"/>
        </a:p>
      </dgm:t>
    </dgm:pt>
    <dgm:pt modelId="{E31A5ECC-CF67-4007-BEBF-247FB6B95F81}">
      <dgm:prSet custT="1"/>
      <dgm:spPr/>
      <dgm:t>
        <a:bodyPr/>
        <a:lstStyle/>
        <a:p>
          <a:pPr algn="ctr" rtl="0"/>
          <a:r>
            <a:rPr lang="en-US" sz="1600" i="0" u="none">
              <a:latin typeface="Lato SemiBold"/>
              <a:ea typeface="Lato SemiBold"/>
              <a:cs typeface="Lato SemiBold"/>
            </a:rPr>
            <a:t>Drafting </a:t>
          </a:r>
        </a:p>
      </dgm:t>
    </dgm:pt>
    <dgm:pt modelId="{EFBA341D-0902-42F1-B22B-4D3A1236A28A}" type="parTrans" cxnId="{983CA731-FEF7-4311-BC8A-2B2A384010D8}">
      <dgm:prSet/>
      <dgm:spPr/>
      <dgm:t>
        <a:bodyPr/>
        <a:lstStyle/>
        <a:p>
          <a:pPr algn="ctr"/>
          <a:endParaRPr lang="en-US"/>
        </a:p>
      </dgm:t>
    </dgm:pt>
    <dgm:pt modelId="{B8E16AA8-1953-47C0-8226-6BD257DDA3F9}" type="sibTrans" cxnId="{983CA731-FEF7-4311-BC8A-2B2A384010D8}">
      <dgm:prSet/>
      <dgm:spPr/>
      <dgm:t>
        <a:bodyPr/>
        <a:lstStyle/>
        <a:p>
          <a:pPr algn="ctr"/>
          <a:endParaRPr lang="en-US"/>
        </a:p>
      </dgm:t>
    </dgm:pt>
    <dgm:pt modelId="{C699535D-619A-4436-B021-839782A44B14}">
      <dgm:prSet custT="1"/>
      <dgm:spPr/>
      <dgm:t>
        <a:bodyPr/>
        <a:lstStyle/>
        <a:p>
          <a:pPr algn="ctr"/>
          <a:r>
            <a:rPr lang="en-US" sz="1600" i="0" u="none">
              <a:latin typeface="Lato SemiBold"/>
              <a:ea typeface="Lato SemiBold"/>
              <a:cs typeface="Lato SemiBold"/>
            </a:rPr>
            <a:t>Editing</a:t>
          </a:r>
        </a:p>
      </dgm:t>
    </dgm:pt>
    <dgm:pt modelId="{2372F899-16B9-443C-B652-A67971E93691}" type="parTrans" cxnId="{7FB4853D-18A6-4120-B579-B5554C7C909C}">
      <dgm:prSet/>
      <dgm:spPr/>
      <dgm:t>
        <a:bodyPr/>
        <a:lstStyle/>
        <a:p>
          <a:pPr algn="ctr"/>
          <a:endParaRPr lang="en-US"/>
        </a:p>
      </dgm:t>
    </dgm:pt>
    <dgm:pt modelId="{9251ED42-D7C7-47E0-8004-936A75553A8C}" type="sibTrans" cxnId="{7FB4853D-18A6-4120-B579-B5554C7C909C}">
      <dgm:prSet/>
      <dgm:spPr/>
      <dgm:t>
        <a:bodyPr/>
        <a:lstStyle/>
        <a:p>
          <a:pPr algn="ctr"/>
          <a:endParaRPr lang="en-US"/>
        </a:p>
      </dgm:t>
    </dgm:pt>
    <dgm:pt modelId="{C120B32B-A6D1-4424-B6B6-EFA37C3375AE}">
      <dgm:prSet custT="1"/>
      <dgm:spPr/>
      <dgm:t>
        <a:bodyPr/>
        <a:lstStyle/>
        <a:p>
          <a:pPr algn="ctr"/>
          <a:r>
            <a:rPr lang="en-US" sz="1600" i="0" u="none">
              <a:latin typeface="Lato SemiBold"/>
              <a:ea typeface="Lato SemiBold"/>
              <a:cs typeface="Lato SemiBold"/>
            </a:rPr>
            <a:t>Compliance</a:t>
          </a:r>
        </a:p>
      </dgm:t>
    </dgm:pt>
    <dgm:pt modelId="{63E5F00E-E2DD-46B3-A44C-F30EF5CB018A}" type="parTrans" cxnId="{0CDEB514-AF76-4BE4-8D20-4B5F8E95F4F1}">
      <dgm:prSet/>
      <dgm:spPr/>
      <dgm:t>
        <a:bodyPr/>
        <a:lstStyle/>
        <a:p>
          <a:pPr algn="ctr"/>
          <a:endParaRPr lang="en-US"/>
        </a:p>
      </dgm:t>
    </dgm:pt>
    <dgm:pt modelId="{D1E6B576-C24D-432A-BFA2-5A8F78562C50}" type="sibTrans" cxnId="{0CDEB514-AF76-4BE4-8D20-4B5F8E95F4F1}">
      <dgm:prSet/>
      <dgm:spPr/>
      <dgm:t>
        <a:bodyPr/>
        <a:lstStyle/>
        <a:p>
          <a:pPr algn="ctr"/>
          <a:endParaRPr lang="en-US"/>
        </a:p>
      </dgm:t>
    </dgm:pt>
    <dgm:pt modelId="{BEE8F8D4-21CA-4DD1-9931-7D8C53937B22}" type="pres">
      <dgm:prSet presAssocID="{AF5873D7-A278-4919-901C-6B4B7A9D1FF9}" presName="Name0" presStyleCnt="0">
        <dgm:presLayoutVars>
          <dgm:dir/>
          <dgm:resizeHandles val="exact"/>
        </dgm:presLayoutVars>
      </dgm:prSet>
      <dgm:spPr/>
    </dgm:pt>
    <dgm:pt modelId="{06C86FDF-E142-40F4-8E97-8938853FD8C8}" type="pres">
      <dgm:prSet presAssocID="{A2157255-D4FD-4B7A-A85D-EF52DFD8AB7F}" presName="composite" presStyleCnt="0"/>
      <dgm:spPr/>
    </dgm:pt>
    <dgm:pt modelId="{768C6A28-1F81-4A42-B652-2F32D9C43EB5}" type="pres">
      <dgm:prSet presAssocID="{A2157255-D4FD-4B7A-A85D-EF52DFD8AB7F}" presName="bgChev" presStyleLbl="node1" presStyleIdx="0" presStyleCnt="6"/>
      <dgm:spPr/>
    </dgm:pt>
    <dgm:pt modelId="{5EBE9203-5621-430B-BDA8-11D5039FB266}" type="pres">
      <dgm:prSet presAssocID="{A2157255-D4FD-4B7A-A85D-EF52DFD8AB7F}" presName="txNode" presStyleLbl="fgAcc1" presStyleIdx="0" presStyleCnt="6" custScaleX="132192">
        <dgm:presLayoutVars>
          <dgm:bulletEnabled val="1"/>
        </dgm:presLayoutVars>
      </dgm:prSet>
      <dgm:spPr/>
    </dgm:pt>
    <dgm:pt modelId="{6766011C-9803-477D-8122-206273CFCDE4}" type="pres">
      <dgm:prSet presAssocID="{7F6A362E-D30A-47C9-BD5B-DD62F672EDF9}" presName="compositeSpace" presStyleCnt="0"/>
      <dgm:spPr/>
    </dgm:pt>
    <dgm:pt modelId="{0C942AD3-F425-45EA-BFFC-FB2A34BEFC42}" type="pres">
      <dgm:prSet presAssocID="{275CBA87-45F6-47CC-8B3B-957550F861CE}" presName="composite" presStyleCnt="0"/>
      <dgm:spPr/>
    </dgm:pt>
    <dgm:pt modelId="{324CF125-AE8F-452F-8EDF-3A779B9FE3C8}" type="pres">
      <dgm:prSet presAssocID="{275CBA87-45F6-47CC-8B3B-957550F861CE}" presName="bgChev" presStyleLbl="node1" presStyleIdx="1" presStyleCnt="6"/>
      <dgm:spPr/>
    </dgm:pt>
    <dgm:pt modelId="{CF4A144A-2C6E-4A92-AE51-68B20927E01E}" type="pres">
      <dgm:prSet presAssocID="{275CBA87-45F6-47CC-8B3B-957550F861CE}" presName="txNode" presStyleLbl="fgAcc1" presStyleIdx="1" presStyleCnt="6">
        <dgm:presLayoutVars>
          <dgm:bulletEnabled val="1"/>
        </dgm:presLayoutVars>
      </dgm:prSet>
      <dgm:spPr/>
    </dgm:pt>
    <dgm:pt modelId="{6F0D195F-0CBB-450A-A072-4A816FF1904E}" type="pres">
      <dgm:prSet presAssocID="{3C3902BC-1D82-42D2-A8AF-812836571EA0}" presName="compositeSpace" presStyleCnt="0"/>
      <dgm:spPr/>
    </dgm:pt>
    <dgm:pt modelId="{5CDA657C-6CE1-4377-8959-A949F1882A65}" type="pres">
      <dgm:prSet presAssocID="{8A33A115-745D-427B-8314-A313CE52330B}" presName="composite" presStyleCnt="0"/>
      <dgm:spPr/>
    </dgm:pt>
    <dgm:pt modelId="{931495E9-C9C8-4500-807E-055CAF2F097E}" type="pres">
      <dgm:prSet presAssocID="{8A33A115-745D-427B-8314-A313CE52330B}" presName="bgChev" presStyleLbl="node1" presStyleIdx="2" presStyleCnt="6"/>
      <dgm:spPr/>
    </dgm:pt>
    <dgm:pt modelId="{9FD4103A-E970-4AD0-AAB9-2CA7888B487E}" type="pres">
      <dgm:prSet presAssocID="{8A33A115-745D-427B-8314-A313CE52330B}" presName="txNode" presStyleLbl="fgAcc1" presStyleIdx="2" presStyleCnt="6">
        <dgm:presLayoutVars>
          <dgm:bulletEnabled val="1"/>
        </dgm:presLayoutVars>
      </dgm:prSet>
      <dgm:spPr/>
    </dgm:pt>
    <dgm:pt modelId="{3323E68C-1E78-4C54-94B8-94ACBF2C1351}" type="pres">
      <dgm:prSet presAssocID="{171A26CC-DFC5-4ABB-9647-183A95F31BC0}" presName="compositeSpace" presStyleCnt="0"/>
      <dgm:spPr/>
    </dgm:pt>
    <dgm:pt modelId="{EB03C1BF-325A-4889-8746-FF80A80691B0}" type="pres">
      <dgm:prSet presAssocID="{E31A5ECC-CF67-4007-BEBF-247FB6B95F81}" presName="composite" presStyleCnt="0"/>
      <dgm:spPr/>
    </dgm:pt>
    <dgm:pt modelId="{0A4ACB00-6C77-4808-9E15-082C5BF72055}" type="pres">
      <dgm:prSet presAssocID="{E31A5ECC-CF67-4007-BEBF-247FB6B95F81}" presName="bgChev" presStyleLbl="node1" presStyleIdx="3" presStyleCnt="6"/>
      <dgm:spPr/>
    </dgm:pt>
    <dgm:pt modelId="{0A9E8A52-F509-40F9-8FEC-5D78296024F6}" type="pres">
      <dgm:prSet presAssocID="{E31A5ECC-CF67-4007-BEBF-247FB6B95F81}" presName="txNode" presStyleLbl="fgAcc1" presStyleIdx="3" presStyleCnt="6">
        <dgm:presLayoutVars>
          <dgm:bulletEnabled val="1"/>
        </dgm:presLayoutVars>
      </dgm:prSet>
      <dgm:spPr/>
    </dgm:pt>
    <dgm:pt modelId="{B71C5E52-5306-4A7A-860B-CE7C3FA3092C}" type="pres">
      <dgm:prSet presAssocID="{B8E16AA8-1953-47C0-8226-6BD257DDA3F9}" presName="compositeSpace" presStyleCnt="0"/>
      <dgm:spPr/>
    </dgm:pt>
    <dgm:pt modelId="{17DB5B1B-838D-4E8E-A278-E18E0C143448}" type="pres">
      <dgm:prSet presAssocID="{C699535D-619A-4436-B021-839782A44B14}" presName="composite" presStyleCnt="0"/>
      <dgm:spPr/>
    </dgm:pt>
    <dgm:pt modelId="{68733244-2818-41C6-A494-3546977D81CC}" type="pres">
      <dgm:prSet presAssocID="{C699535D-619A-4436-B021-839782A44B14}" presName="bgChev" presStyleLbl="node1" presStyleIdx="4" presStyleCnt="6"/>
      <dgm:spPr/>
    </dgm:pt>
    <dgm:pt modelId="{72A832DD-A988-41D5-A40A-D1B98A73848F}" type="pres">
      <dgm:prSet presAssocID="{C699535D-619A-4436-B021-839782A44B14}" presName="txNode" presStyleLbl="fgAcc1" presStyleIdx="4" presStyleCnt="6">
        <dgm:presLayoutVars>
          <dgm:bulletEnabled val="1"/>
        </dgm:presLayoutVars>
      </dgm:prSet>
      <dgm:spPr/>
    </dgm:pt>
    <dgm:pt modelId="{B0584B66-1521-40B8-A815-180617CA2BE9}" type="pres">
      <dgm:prSet presAssocID="{9251ED42-D7C7-47E0-8004-936A75553A8C}" presName="compositeSpace" presStyleCnt="0"/>
      <dgm:spPr/>
    </dgm:pt>
    <dgm:pt modelId="{4E63DD24-96E4-4C7E-AD08-9B6B474E8CC8}" type="pres">
      <dgm:prSet presAssocID="{C120B32B-A6D1-4424-B6B6-EFA37C3375AE}" presName="composite" presStyleCnt="0"/>
      <dgm:spPr/>
    </dgm:pt>
    <dgm:pt modelId="{6DB21FBB-EB08-4C84-9189-4FCE063E8327}" type="pres">
      <dgm:prSet presAssocID="{C120B32B-A6D1-4424-B6B6-EFA37C3375AE}" presName="bgChev" presStyleLbl="node1" presStyleIdx="5" presStyleCnt="6"/>
      <dgm:spPr/>
    </dgm:pt>
    <dgm:pt modelId="{2E3DE42B-38C1-4002-AF25-6717FCA9070C}" type="pres">
      <dgm:prSet presAssocID="{C120B32B-A6D1-4424-B6B6-EFA37C3375AE}" presName="txNode" presStyleLbl="fgAcc1" presStyleIdx="5" presStyleCnt="6" custScaleX="103804">
        <dgm:presLayoutVars>
          <dgm:bulletEnabled val="1"/>
        </dgm:presLayoutVars>
      </dgm:prSet>
      <dgm:spPr/>
    </dgm:pt>
  </dgm:ptLst>
  <dgm:cxnLst>
    <dgm:cxn modelId="{0CDEB514-AF76-4BE4-8D20-4B5F8E95F4F1}" srcId="{AF5873D7-A278-4919-901C-6B4B7A9D1FF9}" destId="{C120B32B-A6D1-4424-B6B6-EFA37C3375AE}" srcOrd="5" destOrd="0" parTransId="{63E5F00E-E2DD-46B3-A44C-F30EF5CB018A}" sibTransId="{D1E6B576-C24D-432A-BFA2-5A8F78562C50}"/>
    <dgm:cxn modelId="{7F2B8F20-A34C-40B4-BE62-6331DA3C0554}" type="presOf" srcId="{C699535D-619A-4436-B021-839782A44B14}" destId="{72A832DD-A988-41D5-A40A-D1B98A73848F}" srcOrd="0" destOrd="0" presId="urn:microsoft.com/office/officeart/2005/8/layout/chevronAccent+Icon"/>
    <dgm:cxn modelId="{983CA731-FEF7-4311-BC8A-2B2A384010D8}" srcId="{AF5873D7-A278-4919-901C-6B4B7A9D1FF9}" destId="{E31A5ECC-CF67-4007-BEBF-247FB6B95F81}" srcOrd="3" destOrd="0" parTransId="{EFBA341D-0902-42F1-B22B-4D3A1236A28A}" sibTransId="{B8E16AA8-1953-47C0-8226-6BD257DDA3F9}"/>
    <dgm:cxn modelId="{7FB4853D-18A6-4120-B579-B5554C7C909C}" srcId="{AF5873D7-A278-4919-901C-6B4B7A9D1FF9}" destId="{C699535D-619A-4436-B021-839782A44B14}" srcOrd="4" destOrd="0" parTransId="{2372F899-16B9-443C-B652-A67971E93691}" sibTransId="{9251ED42-D7C7-47E0-8004-936A75553A8C}"/>
    <dgm:cxn modelId="{6BDE9862-2A08-4706-8669-C1D7AE91E15D}" type="presOf" srcId="{E31A5ECC-CF67-4007-BEBF-247FB6B95F81}" destId="{0A9E8A52-F509-40F9-8FEC-5D78296024F6}" srcOrd="0" destOrd="0" presId="urn:microsoft.com/office/officeart/2005/8/layout/chevronAccent+Icon"/>
    <dgm:cxn modelId="{8F2F7063-57A1-49DC-BF63-6C2647D38EFE}" srcId="{AF5873D7-A278-4919-901C-6B4B7A9D1FF9}" destId="{275CBA87-45F6-47CC-8B3B-957550F861CE}" srcOrd="1" destOrd="0" parTransId="{957AEF23-1FF4-4779-A609-5102465EC7B2}" sibTransId="{3C3902BC-1D82-42D2-A8AF-812836571EA0}"/>
    <dgm:cxn modelId="{58E98468-B262-40E0-B9FF-18E6BE43AFCA}" type="presOf" srcId="{A2157255-D4FD-4B7A-A85D-EF52DFD8AB7F}" destId="{5EBE9203-5621-430B-BDA8-11D5039FB266}" srcOrd="0" destOrd="0" presId="urn:microsoft.com/office/officeart/2005/8/layout/chevronAccent+Icon"/>
    <dgm:cxn modelId="{CF3C414B-6B7C-4CD9-884B-795F96B988D4}" type="presOf" srcId="{AF5873D7-A278-4919-901C-6B4B7A9D1FF9}" destId="{BEE8F8D4-21CA-4DD1-9931-7D8C53937B22}" srcOrd="0" destOrd="0" presId="urn:microsoft.com/office/officeart/2005/8/layout/chevronAccent+Icon"/>
    <dgm:cxn modelId="{5DD6F150-3729-45ED-8489-900D5A341775}" type="presOf" srcId="{C120B32B-A6D1-4424-B6B6-EFA37C3375AE}" destId="{2E3DE42B-38C1-4002-AF25-6717FCA9070C}" srcOrd="0" destOrd="0" presId="urn:microsoft.com/office/officeart/2005/8/layout/chevronAccent+Icon"/>
    <dgm:cxn modelId="{27C3B652-A7CE-44AD-AE41-4F5E3E54E76C}" type="presOf" srcId="{275CBA87-45F6-47CC-8B3B-957550F861CE}" destId="{CF4A144A-2C6E-4A92-AE51-68B20927E01E}" srcOrd="0" destOrd="0" presId="urn:microsoft.com/office/officeart/2005/8/layout/chevronAccent+Icon"/>
    <dgm:cxn modelId="{91E4E6A5-2EF8-49A7-B426-79B427F8D463}" srcId="{AF5873D7-A278-4919-901C-6B4B7A9D1FF9}" destId="{8A33A115-745D-427B-8314-A313CE52330B}" srcOrd="2" destOrd="0" parTransId="{2AF050AE-D520-4C79-842C-154A2F76CDB7}" sibTransId="{171A26CC-DFC5-4ABB-9647-183A95F31BC0}"/>
    <dgm:cxn modelId="{DBD74BD5-A125-49C9-B20C-2FF14C9769C1}" type="presOf" srcId="{8A33A115-745D-427B-8314-A313CE52330B}" destId="{9FD4103A-E970-4AD0-AAB9-2CA7888B487E}" srcOrd="0" destOrd="0" presId="urn:microsoft.com/office/officeart/2005/8/layout/chevronAccent+Icon"/>
    <dgm:cxn modelId="{61D792D5-EBBB-4432-BE5F-B4C63B00596D}" srcId="{AF5873D7-A278-4919-901C-6B4B7A9D1FF9}" destId="{A2157255-D4FD-4B7A-A85D-EF52DFD8AB7F}" srcOrd="0" destOrd="0" parTransId="{F8F0A9C7-EE7B-4C08-AF2A-CC976C8A79C3}" sibTransId="{7F6A362E-D30A-47C9-BD5B-DD62F672EDF9}"/>
    <dgm:cxn modelId="{B8F11EC3-9D55-4531-8E78-5F44514D8917}" type="presParOf" srcId="{BEE8F8D4-21CA-4DD1-9931-7D8C53937B22}" destId="{06C86FDF-E142-40F4-8E97-8938853FD8C8}" srcOrd="0" destOrd="0" presId="urn:microsoft.com/office/officeart/2005/8/layout/chevronAccent+Icon"/>
    <dgm:cxn modelId="{80E71F26-5A38-47E7-9D5F-042E7464E7BA}" type="presParOf" srcId="{06C86FDF-E142-40F4-8E97-8938853FD8C8}" destId="{768C6A28-1F81-4A42-B652-2F32D9C43EB5}" srcOrd="0" destOrd="0" presId="urn:microsoft.com/office/officeart/2005/8/layout/chevronAccent+Icon"/>
    <dgm:cxn modelId="{EFC009DC-D380-40C5-9089-5441214C860C}" type="presParOf" srcId="{06C86FDF-E142-40F4-8E97-8938853FD8C8}" destId="{5EBE9203-5621-430B-BDA8-11D5039FB266}" srcOrd="1" destOrd="0" presId="urn:microsoft.com/office/officeart/2005/8/layout/chevronAccent+Icon"/>
    <dgm:cxn modelId="{116D260D-34F2-44C3-A052-15F2F0384FCB}" type="presParOf" srcId="{BEE8F8D4-21CA-4DD1-9931-7D8C53937B22}" destId="{6766011C-9803-477D-8122-206273CFCDE4}" srcOrd="1" destOrd="0" presId="urn:microsoft.com/office/officeart/2005/8/layout/chevronAccent+Icon"/>
    <dgm:cxn modelId="{4489C471-E24F-4EC0-886F-26D48CAAF261}" type="presParOf" srcId="{BEE8F8D4-21CA-4DD1-9931-7D8C53937B22}" destId="{0C942AD3-F425-45EA-BFFC-FB2A34BEFC42}" srcOrd="2" destOrd="0" presId="urn:microsoft.com/office/officeart/2005/8/layout/chevronAccent+Icon"/>
    <dgm:cxn modelId="{8FF8A0A6-EF67-485A-944A-DEAE5E9FEBB5}" type="presParOf" srcId="{0C942AD3-F425-45EA-BFFC-FB2A34BEFC42}" destId="{324CF125-AE8F-452F-8EDF-3A779B9FE3C8}" srcOrd="0" destOrd="0" presId="urn:microsoft.com/office/officeart/2005/8/layout/chevronAccent+Icon"/>
    <dgm:cxn modelId="{017D2DCB-7B5F-4E85-9614-D9EBFD21C829}" type="presParOf" srcId="{0C942AD3-F425-45EA-BFFC-FB2A34BEFC42}" destId="{CF4A144A-2C6E-4A92-AE51-68B20927E01E}" srcOrd="1" destOrd="0" presId="urn:microsoft.com/office/officeart/2005/8/layout/chevronAccent+Icon"/>
    <dgm:cxn modelId="{4988CEE7-0472-46A9-BC05-F67A94C2CB62}" type="presParOf" srcId="{BEE8F8D4-21CA-4DD1-9931-7D8C53937B22}" destId="{6F0D195F-0CBB-450A-A072-4A816FF1904E}" srcOrd="3" destOrd="0" presId="urn:microsoft.com/office/officeart/2005/8/layout/chevronAccent+Icon"/>
    <dgm:cxn modelId="{0C5EE253-E176-4249-8EE4-578CA53C1DED}" type="presParOf" srcId="{BEE8F8D4-21CA-4DD1-9931-7D8C53937B22}" destId="{5CDA657C-6CE1-4377-8959-A949F1882A65}" srcOrd="4" destOrd="0" presId="urn:microsoft.com/office/officeart/2005/8/layout/chevronAccent+Icon"/>
    <dgm:cxn modelId="{C2155B39-D853-4E3C-8F73-337C59AB16F2}" type="presParOf" srcId="{5CDA657C-6CE1-4377-8959-A949F1882A65}" destId="{931495E9-C9C8-4500-807E-055CAF2F097E}" srcOrd="0" destOrd="0" presId="urn:microsoft.com/office/officeart/2005/8/layout/chevronAccent+Icon"/>
    <dgm:cxn modelId="{9795FFD8-AF39-4E97-8095-BD257B8B724E}" type="presParOf" srcId="{5CDA657C-6CE1-4377-8959-A949F1882A65}" destId="{9FD4103A-E970-4AD0-AAB9-2CA7888B487E}" srcOrd="1" destOrd="0" presId="urn:microsoft.com/office/officeart/2005/8/layout/chevronAccent+Icon"/>
    <dgm:cxn modelId="{5D515CB8-9FC3-49F9-8E94-49D9A70F0BAE}" type="presParOf" srcId="{BEE8F8D4-21CA-4DD1-9931-7D8C53937B22}" destId="{3323E68C-1E78-4C54-94B8-94ACBF2C1351}" srcOrd="5" destOrd="0" presId="urn:microsoft.com/office/officeart/2005/8/layout/chevronAccent+Icon"/>
    <dgm:cxn modelId="{211B7B53-5502-4E38-9A0E-D276F7D8D4D5}" type="presParOf" srcId="{BEE8F8D4-21CA-4DD1-9931-7D8C53937B22}" destId="{EB03C1BF-325A-4889-8746-FF80A80691B0}" srcOrd="6" destOrd="0" presId="urn:microsoft.com/office/officeart/2005/8/layout/chevronAccent+Icon"/>
    <dgm:cxn modelId="{4817D506-A6C6-4036-AAC0-2799C167D7BF}" type="presParOf" srcId="{EB03C1BF-325A-4889-8746-FF80A80691B0}" destId="{0A4ACB00-6C77-4808-9E15-082C5BF72055}" srcOrd="0" destOrd="0" presId="urn:microsoft.com/office/officeart/2005/8/layout/chevronAccent+Icon"/>
    <dgm:cxn modelId="{7D9D0982-2709-4179-B1DC-9B1E8BA198EF}" type="presParOf" srcId="{EB03C1BF-325A-4889-8746-FF80A80691B0}" destId="{0A9E8A52-F509-40F9-8FEC-5D78296024F6}" srcOrd="1" destOrd="0" presId="urn:microsoft.com/office/officeart/2005/8/layout/chevronAccent+Icon"/>
    <dgm:cxn modelId="{850214B2-F222-4BEC-8D23-860C6A2D481B}" type="presParOf" srcId="{BEE8F8D4-21CA-4DD1-9931-7D8C53937B22}" destId="{B71C5E52-5306-4A7A-860B-CE7C3FA3092C}" srcOrd="7" destOrd="0" presId="urn:microsoft.com/office/officeart/2005/8/layout/chevronAccent+Icon"/>
    <dgm:cxn modelId="{FB6822DC-70D4-40A1-AE20-AC8951C30547}" type="presParOf" srcId="{BEE8F8D4-21CA-4DD1-9931-7D8C53937B22}" destId="{17DB5B1B-838D-4E8E-A278-E18E0C143448}" srcOrd="8" destOrd="0" presId="urn:microsoft.com/office/officeart/2005/8/layout/chevronAccent+Icon"/>
    <dgm:cxn modelId="{4F0F7B10-DAEC-4909-A0AB-58995DB6BD57}" type="presParOf" srcId="{17DB5B1B-838D-4E8E-A278-E18E0C143448}" destId="{68733244-2818-41C6-A494-3546977D81CC}" srcOrd="0" destOrd="0" presId="urn:microsoft.com/office/officeart/2005/8/layout/chevronAccent+Icon"/>
    <dgm:cxn modelId="{22923E94-688B-4358-BC57-F3B5FCF80B29}" type="presParOf" srcId="{17DB5B1B-838D-4E8E-A278-E18E0C143448}" destId="{72A832DD-A988-41D5-A40A-D1B98A73848F}" srcOrd="1" destOrd="0" presId="urn:microsoft.com/office/officeart/2005/8/layout/chevronAccent+Icon"/>
    <dgm:cxn modelId="{F93E870A-A65C-4B71-87D0-166220592490}" type="presParOf" srcId="{BEE8F8D4-21CA-4DD1-9931-7D8C53937B22}" destId="{B0584B66-1521-40B8-A815-180617CA2BE9}" srcOrd="9" destOrd="0" presId="urn:microsoft.com/office/officeart/2005/8/layout/chevronAccent+Icon"/>
    <dgm:cxn modelId="{01698264-F966-48E4-9F48-3388B36026A7}" type="presParOf" srcId="{BEE8F8D4-21CA-4DD1-9931-7D8C53937B22}" destId="{4E63DD24-96E4-4C7E-AD08-9B6B474E8CC8}" srcOrd="10" destOrd="0" presId="urn:microsoft.com/office/officeart/2005/8/layout/chevronAccent+Icon"/>
    <dgm:cxn modelId="{21E9A502-BCB2-440E-8D1B-D0883396E7AB}" type="presParOf" srcId="{4E63DD24-96E4-4C7E-AD08-9B6B474E8CC8}" destId="{6DB21FBB-EB08-4C84-9189-4FCE063E8327}" srcOrd="0" destOrd="0" presId="urn:microsoft.com/office/officeart/2005/8/layout/chevronAccent+Icon"/>
    <dgm:cxn modelId="{CF641DF9-596D-4FCB-8963-FC455D22B118}" type="presParOf" srcId="{4E63DD24-96E4-4C7E-AD08-9B6B474E8CC8}" destId="{2E3DE42B-38C1-4002-AF25-6717FCA9070C}" srcOrd="1" destOrd="0" presId="urn:microsoft.com/office/officeart/2005/8/layout/chevronAccent+Icon"/>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A71E25-D3BE-4CB8-A0E1-D6808EF7CC22}" type="doc">
      <dgm:prSet loTypeId="urn:microsoft.com/office/officeart/2018/2/layout/IconLabelList" loCatId="icon" qsTypeId="urn:microsoft.com/office/officeart/2005/8/quickstyle/simple4" qsCatId="simple" csTypeId="urn:microsoft.com/office/officeart/2005/8/colors/accent2_2" csCatId="accent2" phldr="1"/>
      <dgm:spPr/>
      <dgm:t>
        <a:bodyPr/>
        <a:lstStyle/>
        <a:p>
          <a:endParaRPr lang="en-US"/>
        </a:p>
      </dgm:t>
    </dgm:pt>
    <dgm:pt modelId="{2FB01874-9095-41F5-9610-106460E01072}">
      <dgm:prSet custT="1"/>
      <dgm:spPr/>
      <dgm:t>
        <a:bodyPr/>
        <a:lstStyle/>
        <a:p>
          <a:pPr>
            <a:lnSpc>
              <a:spcPct val="100000"/>
            </a:lnSpc>
          </a:pPr>
          <a:r>
            <a:rPr lang="en-US" sz="1800" b="1"/>
            <a:t>Time-Consuming Research:</a:t>
          </a:r>
          <a:r>
            <a:rPr lang="en-US" sz="1800"/>
            <a:t> Gathering necessary information.</a:t>
          </a:r>
        </a:p>
      </dgm:t>
    </dgm:pt>
    <dgm:pt modelId="{45FA9D8A-D3F5-43BC-BD8C-D082B7D2F848}" type="parTrans" cxnId="{8256FA34-6A66-4BC4-88B6-6A834ECFE53B}">
      <dgm:prSet/>
      <dgm:spPr/>
      <dgm:t>
        <a:bodyPr/>
        <a:lstStyle/>
        <a:p>
          <a:endParaRPr lang="en-US"/>
        </a:p>
      </dgm:t>
    </dgm:pt>
    <dgm:pt modelId="{26174E40-82AC-450A-B896-DFDE978EC73D}" type="sibTrans" cxnId="{8256FA34-6A66-4BC4-88B6-6A834ECFE53B}">
      <dgm:prSet/>
      <dgm:spPr/>
      <dgm:t>
        <a:bodyPr/>
        <a:lstStyle/>
        <a:p>
          <a:endParaRPr lang="en-US"/>
        </a:p>
      </dgm:t>
    </dgm:pt>
    <dgm:pt modelId="{B782781F-95FA-48A6-BA76-D57F6134C893}">
      <dgm:prSet custT="1"/>
      <dgm:spPr/>
      <dgm:t>
        <a:bodyPr/>
        <a:lstStyle/>
        <a:p>
          <a:pPr>
            <a:lnSpc>
              <a:spcPct val="100000"/>
            </a:lnSpc>
          </a:pPr>
          <a:r>
            <a:rPr lang="en-US" sz="1800" b="1"/>
            <a:t>Complex Guidelines:</a:t>
          </a:r>
          <a:r>
            <a:rPr lang="en-US" sz="1800"/>
            <a:t> Confusing funder-specific rules and requirements.</a:t>
          </a:r>
        </a:p>
      </dgm:t>
    </dgm:pt>
    <dgm:pt modelId="{8370BBA1-834C-4357-B3AE-3F7998A574FC}" type="parTrans" cxnId="{13BDB8E5-58B9-481A-AC99-BBDA4A2B8767}">
      <dgm:prSet/>
      <dgm:spPr/>
      <dgm:t>
        <a:bodyPr/>
        <a:lstStyle/>
        <a:p>
          <a:endParaRPr lang="en-US"/>
        </a:p>
      </dgm:t>
    </dgm:pt>
    <dgm:pt modelId="{EC3B479B-4228-4AF2-A2E5-13B75E93902E}" type="sibTrans" cxnId="{13BDB8E5-58B9-481A-AC99-BBDA4A2B8767}">
      <dgm:prSet/>
      <dgm:spPr/>
      <dgm:t>
        <a:bodyPr/>
        <a:lstStyle/>
        <a:p>
          <a:endParaRPr lang="en-US"/>
        </a:p>
      </dgm:t>
    </dgm:pt>
    <dgm:pt modelId="{19321B51-5A55-4C80-BB81-DA186576CB4D}">
      <dgm:prSet custT="1"/>
      <dgm:spPr/>
      <dgm:t>
        <a:bodyPr/>
        <a:lstStyle/>
        <a:p>
          <a:pPr>
            <a:lnSpc>
              <a:spcPct val="100000"/>
            </a:lnSpc>
          </a:pPr>
          <a:r>
            <a:rPr lang="en-US" sz="1800" b="1"/>
            <a:t>Compelling Narrative:</a:t>
          </a:r>
          <a:r>
            <a:rPr lang="en-US" sz="1800"/>
            <a:t> Crafting a persuasive project story.</a:t>
          </a:r>
        </a:p>
      </dgm:t>
    </dgm:pt>
    <dgm:pt modelId="{CB165D9F-449B-4F24-94B9-78366B0FB2D2}" type="parTrans" cxnId="{B86D116C-2409-4196-B645-201F261DFCEB}">
      <dgm:prSet/>
      <dgm:spPr/>
      <dgm:t>
        <a:bodyPr/>
        <a:lstStyle/>
        <a:p>
          <a:endParaRPr lang="en-US"/>
        </a:p>
      </dgm:t>
    </dgm:pt>
    <dgm:pt modelId="{04F5C2A8-C0E7-4AF2-9033-79E0A79EB092}" type="sibTrans" cxnId="{B86D116C-2409-4196-B645-201F261DFCEB}">
      <dgm:prSet/>
      <dgm:spPr/>
      <dgm:t>
        <a:bodyPr/>
        <a:lstStyle/>
        <a:p>
          <a:endParaRPr lang="en-US"/>
        </a:p>
      </dgm:t>
    </dgm:pt>
    <dgm:pt modelId="{EAC659F6-EF4D-4039-9A41-D35F5AB2F91D}">
      <dgm:prSet custT="1"/>
      <dgm:spPr/>
      <dgm:t>
        <a:bodyPr/>
        <a:lstStyle/>
        <a:p>
          <a:pPr>
            <a:lnSpc>
              <a:spcPct val="100000"/>
            </a:lnSpc>
          </a:pPr>
          <a:r>
            <a:rPr lang="en-US" sz="1800" b="1"/>
            <a:t>Documentation and Compliance:</a:t>
          </a:r>
          <a:r>
            <a:rPr lang="en-US" sz="1800"/>
            <a:t> Organizing required documents.</a:t>
          </a:r>
        </a:p>
      </dgm:t>
    </dgm:pt>
    <dgm:pt modelId="{123D0ED2-FA55-4E3B-8CB1-5C49CC74F411}" type="parTrans" cxnId="{FA03A70D-5857-40E7-A3FB-E2E6A420C752}">
      <dgm:prSet/>
      <dgm:spPr/>
      <dgm:t>
        <a:bodyPr/>
        <a:lstStyle/>
        <a:p>
          <a:endParaRPr lang="en-US"/>
        </a:p>
      </dgm:t>
    </dgm:pt>
    <dgm:pt modelId="{9F80054C-3025-4A2C-ACA5-4457CDFAAF32}" type="sibTrans" cxnId="{FA03A70D-5857-40E7-A3FB-E2E6A420C752}">
      <dgm:prSet/>
      <dgm:spPr/>
      <dgm:t>
        <a:bodyPr/>
        <a:lstStyle/>
        <a:p>
          <a:endParaRPr lang="en-US"/>
        </a:p>
      </dgm:t>
    </dgm:pt>
    <dgm:pt modelId="{4AC3143C-2A9D-4CB9-AF14-70A9704B48F3}">
      <dgm:prSet custT="1"/>
      <dgm:spPr/>
      <dgm:t>
        <a:bodyPr/>
        <a:lstStyle/>
        <a:p>
          <a:pPr>
            <a:lnSpc>
              <a:spcPct val="100000"/>
            </a:lnSpc>
          </a:pPr>
          <a:r>
            <a:rPr lang="en-US" sz="1800" b="1"/>
            <a:t>Meeting Deadlines:</a:t>
          </a:r>
          <a:r>
            <a:rPr lang="en-US" sz="1800"/>
            <a:t> Adhering to strict submission timelines.</a:t>
          </a:r>
        </a:p>
      </dgm:t>
    </dgm:pt>
    <dgm:pt modelId="{192DCA16-C0FB-4EE9-B423-ADC5D6659C27}" type="parTrans" cxnId="{67E216D2-D9A2-4C10-A32F-22C84DCBF80F}">
      <dgm:prSet/>
      <dgm:spPr/>
      <dgm:t>
        <a:bodyPr/>
        <a:lstStyle/>
        <a:p>
          <a:endParaRPr lang="en-US"/>
        </a:p>
      </dgm:t>
    </dgm:pt>
    <dgm:pt modelId="{FD3A0C32-B2A0-4101-9062-A2F0DA428BA4}" type="sibTrans" cxnId="{67E216D2-D9A2-4C10-A32F-22C84DCBF80F}">
      <dgm:prSet/>
      <dgm:spPr/>
      <dgm:t>
        <a:bodyPr/>
        <a:lstStyle/>
        <a:p>
          <a:endParaRPr lang="en-US"/>
        </a:p>
      </dgm:t>
    </dgm:pt>
    <dgm:pt modelId="{D587862F-CF59-4C4A-9F48-1E32E12039F0}">
      <dgm:prSet custT="1"/>
      <dgm:spPr/>
      <dgm:t>
        <a:bodyPr/>
        <a:lstStyle/>
        <a:p>
          <a:pPr>
            <a:lnSpc>
              <a:spcPct val="100000"/>
            </a:lnSpc>
          </a:pPr>
          <a:r>
            <a:rPr lang="en-US" sz="1800" b="1"/>
            <a:t>Review and Feedback:</a:t>
          </a:r>
          <a:r>
            <a:rPr lang="en-US" sz="1800"/>
            <a:t> Obtaining constructive draft reviews.</a:t>
          </a:r>
        </a:p>
      </dgm:t>
    </dgm:pt>
    <dgm:pt modelId="{14476CF6-FCA4-4DE5-AE29-BBA0A96BA5D0}" type="parTrans" cxnId="{74F45681-CBA8-411B-B23A-C36C295FC459}">
      <dgm:prSet/>
      <dgm:spPr/>
      <dgm:t>
        <a:bodyPr/>
        <a:lstStyle/>
        <a:p>
          <a:endParaRPr lang="en-US"/>
        </a:p>
      </dgm:t>
    </dgm:pt>
    <dgm:pt modelId="{F76E64D7-16D0-440E-86AF-ED96470DAB66}" type="sibTrans" cxnId="{74F45681-CBA8-411B-B23A-C36C295FC459}">
      <dgm:prSet/>
      <dgm:spPr/>
      <dgm:t>
        <a:bodyPr/>
        <a:lstStyle/>
        <a:p>
          <a:endParaRPr lang="en-US"/>
        </a:p>
      </dgm:t>
    </dgm:pt>
    <dgm:pt modelId="{0814DBEF-EEE8-400E-9D79-BE5726874902}" type="pres">
      <dgm:prSet presAssocID="{71A71E25-D3BE-4CB8-A0E1-D6808EF7CC22}" presName="root" presStyleCnt="0">
        <dgm:presLayoutVars>
          <dgm:dir/>
          <dgm:resizeHandles val="exact"/>
        </dgm:presLayoutVars>
      </dgm:prSet>
      <dgm:spPr/>
    </dgm:pt>
    <dgm:pt modelId="{EB5BF900-ADC9-4C0F-8B1D-0CB6DA9DBC63}" type="pres">
      <dgm:prSet presAssocID="{2FB01874-9095-41F5-9610-106460E01072}" presName="compNode" presStyleCnt="0"/>
      <dgm:spPr/>
    </dgm:pt>
    <dgm:pt modelId="{EE31BA1A-B084-4FE8-AC1D-24512C54A9E3}" type="pres">
      <dgm:prSet presAssocID="{2FB01874-9095-41F5-9610-106460E0107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croscope"/>
        </a:ext>
      </dgm:extLst>
    </dgm:pt>
    <dgm:pt modelId="{DCBA1AD7-3121-4590-963D-F58A86091F1C}" type="pres">
      <dgm:prSet presAssocID="{2FB01874-9095-41F5-9610-106460E01072}" presName="spaceRect" presStyleCnt="0"/>
      <dgm:spPr/>
    </dgm:pt>
    <dgm:pt modelId="{F340F1B2-B047-4BE4-8B24-536E3032B9B9}" type="pres">
      <dgm:prSet presAssocID="{2FB01874-9095-41F5-9610-106460E01072}" presName="textRect" presStyleLbl="revTx" presStyleIdx="0" presStyleCnt="6" custScaleX="100000">
        <dgm:presLayoutVars>
          <dgm:chMax val="1"/>
          <dgm:chPref val="1"/>
        </dgm:presLayoutVars>
      </dgm:prSet>
      <dgm:spPr/>
    </dgm:pt>
    <dgm:pt modelId="{E60927C7-1E4D-4FCE-9107-3B953F417C1B}" type="pres">
      <dgm:prSet presAssocID="{26174E40-82AC-450A-B896-DFDE978EC73D}" presName="sibTrans" presStyleCnt="0"/>
      <dgm:spPr/>
    </dgm:pt>
    <dgm:pt modelId="{CF690AC0-8B6A-4054-A3C9-892EDFD037CB}" type="pres">
      <dgm:prSet presAssocID="{B782781F-95FA-48A6-BA76-D57F6134C893}" presName="compNode" presStyleCnt="0"/>
      <dgm:spPr/>
    </dgm:pt>
    <dgm:pt modelId="{C464DF05-9518-47D2-B690-870A9C3F79F5}" type="pres">
      <dgm:prSet presAssocID="{B782781F-95FA-48A6-BA76-D57F6134C893}" presName="iconRect" presStyleLbl="node1" presStyleIdx="1" presStyleCnt="6"/>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hought with solid fill"/>
        </a:ext>
      </dgm:extLst>
    </dgm:pt>
    <dgm:pt modelId="{2081515D-2EC4-48BB-85D7-66909B7483E0}" type="pres">
      <dgm:prSet presAssocID="{B782781F-95FA-48A6-BA76-D57F6134C893}" presName="spaceRect" presStyleCnt="0"/>
      <dgm:spPr/>
    </dgm:pt>
    <dgm:pt modelId="{9612EE5D-01B7-4F24-AE83-B9311F018628}" type="pres">
      <dgm:prSet presAssocID="{B782781F-95FA-48A6-BA76-D57F6134C893}" presName="textRect" presStyleLbl="revTx" presStyleIdx="1" presStyleCnt="6" custScaleX="100000">
        <dgm:presLayoutVars>
          <dgm:chMax val="1"/>
          <dgm:chPref val="1"/>
        </dgm:presLayoutVars>
      </dgm:prSet>
      <dgm:spPr/>
    </dgm:pt>
    <dgm:pt modelId="{04CF36AD-FB0F-4F53-B9B7-1B5D0C1456A7}" type="pres">
      <dgm:prSet presAssocID="{EC3B479B-4228-4AF2-A2E5-13B75E93902E}" presName="sibTrans" presStyleCnt="0"/>
      <dgm:spPr/>
    </dgm:pt>
    <dgm:pt modelId="{0D3B49FC-5BD9-4DC3-A551-C2B569FD7E42}" type="pres">
      <dgm:prSet presAssocID="{19321B51-5A55-4C80-BB81-DA186576CB4D}" presName="compNode" presStyleCnt="0"/>
      <dgm:spPr/>
    </dgm:pt>
    <dgm:pt modelId="{24C3140E-81AE-4779-8EA7-BC18AF34B740}" type="pres">
      <dgm:prSet presAssocID="{19321B51-5A55-4C80-BB81-DA186576CB4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pper board"/>
        </a:ext>
      </dgm:extLst>
    </dgm:pt>
    <dgm:pt modelId="{D1B2C5DA-6542-491D-ABE1-DB2652A1D901}" type="pres">
      <dgm:prSet presAssocID="{19321B51-5A55-4C80-BB81-DA186576CB4D}" presName="spaceRect" presStyleCnt="0"/>
      <dgm:spPr/>
    </dgm:pt>
    <dgm:pt modelId="{1EAFB142-C1CA-4B54-B5FF-D64ED873747E}" type="pres">
      <dgm:prSet presAssocID="{19321B51-5A55-4C80-BB81-DA186576CB4D}" presName="textRect" presStyleLbl="revTx" presStyleIdx="2" presStyleCnt="6" custScaleX="100000">
        <dgm:presLayoutVars>
          <dgm:chMax val="1"/>
          <dgm:chPref val="1"/>
        </dgm:presLayoutVars>
      </dgm:prSet>
      <dgm:spPr/>
    </dgm:pt>
    <dgm:pt modelId="{C27707E7-32AC-4021-AD8E-9B2774FF461E}" type="pres">
      <dgm:prSet presAssocID="{04F5C2A8-C0E7-4AF2-9033-79E0A79EB092}" presName="sibTrans" presStyleCnt="0"/>
      <dgm:spPr/>
    </dgm:pt>
    <dgm:pt modelId="{4B31A52C-B007-4C98-8FCB-6A15F669F610}" type="pres">
      <dgm:prSet presAssocID="{EAC659F6-EF4D-4039-9A41-D35F5AB2F91D}" presName="compNode" presStyleCnt="0"/>
      <dgm:spPr/>
    </dgm:pt>
    <dgm:pt modelId="{CE2DCF73-FDD1-4739-A02A-C691CFB96F4E}" type="pres">
      <dgm:prSet presAssocID="{EAC659F6-EF4D-4039-9A41-D35F5AB2F91D}"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ument"/>
        </a:ext>
      </dgm:extLst>
    </dgm:pt>
    <dgm:pt modelId="{24D582D4-0EE3-4097-B3C7-0E839A102638}" type="pres">
      <dgm:prSet presAssocID="{EAC659F6-EF4D-4039-9A41-D35F5AB2F91D}" presName="spaceRect" presStyleCnt="0"/>
      <dgm:spPr/>
    </dgm:pt>
    <dgm:pt modelId="{EEABDB18-7C93-4318-A3CF-38EEE0264DEB}" type="pres">
      <dgm:prSet presAssocID="{EAC659F6-EF4D-4039-9A41-D35F5AB2F91D}" presName="textRect" presStyleLbl="revTx" presStyleIdx="3" presStyleCnt="6" custScaleX="100000">
        <dgm:presLayoutVars>
          <dgm:chMax val="1"/>
          <dgm:chPref val="1"/>
        </dgm:presLayoutVars>
      </dgm:prSet>
      <dgm:spPr/>
    </dgm:pt>
    <dgm:pt modelId="{6EF8F9C2-B162-4174-809C-E9C9B71E5297}" type="pres">
      <dgm:prSet presAssocID="{9F80054C-3025-4A2C-ACA5-4457CDFAAF32}" presName="sibTrans" presStyleCnt="0"/>
      <dgm:spPr/>
    </dgm:pt>
    <dgm:pt modelId="{A6D0A1BA-EB8B-494B-B729-90EFDE217A5D}" type="pres">
      <dgm:prSet presAssocID="{4AC3143C-2A9D-4CB9-AF14-70A9704B48F3}" presName="compNode" presStyleCnt="0"/>
      <dgm:spPr/>
    </dgm:pt>
    <dgm:pt modelId="{60436551-0EC0-478F-8D2F-63C8FB6ACEAE}" type="pres">
      <dgm:prSet presAssocID="{4AC3143C-2A9D-4CB9-AF14-70A9704B48F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topwatch"/>
        </a:ext>
      </dgm:extLst>
    </dgm:pt>
    <dgm:pt modelId="{DC4DF014-BEAA-4551-B5DA-52E4FD3A2D50}" type="pres">
      <dgm:prSet presAssocID="{4AC3143C-2A9D-4CB9-AF14-70A9704B48F3}" presName="spaceRect" presStyleCnt="0"/>
      <dgm:spPr/>
    </dgm:pt>
    <dgm:pt modelId="{41F2728C-74A3-4D65-996A-4E3220E85102}" type="pres">
      <dgm:prSet presAssocID="{4AC3143C-2A9D-4CB9-AF14-70A9704B48F3}" presName="textRect" presStyleLbl="revTx" presStyleIdx="4" presStyleCnt="6" custScaleX="100000">
        <dgm:presLayoutVars>
          <dgm:chMax val="1"/>
          <dgm:chPref val="1"/>
        </dgm:presLayoutVars>
      </dgm:prSet>
      <dgm:spPr/>
    </dgm:pt>
    <dgm:pt modelId="{A8D3C52C-40EE-4B63-8540-220DA5AE4B89}" type="pres">
      <dgm:prSet presAssocID="{FD3A0C32-B2A0-4101-9062-A2F0DA428BA4}" presName="sibTrans" presStyleCnt="0"/>
      <dgm:spPr/>
    </dgm:pt>
    <dgm:pt modelId="{96F4E363-5895-4256-B159-32ACABF92B52}" type="pres">
      <dgm:prSet presAssocID="{D587862F-CF59-4C4A-9F48-1E32E12039F0}" presName="compNode" presStyleCnt="0"/>
      <dgm:spPr/>
    </dgm:pt>
    <dgm:pt modelId="{E2A4A9F6-2638-4F99-8FE6-F35351D830E2}" type="pres">
      <dgm:prSet presAssocID="{D587862F-CF59-4C4A-9F48-1E32E12039F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oard Room"/>
        </a:ext>
      </dgm:extLst>
    </dgm:pt>
    <dgm:pt modelId="{E6D01806-C954-4704-9F5D-6D987998746E}" type="pres">
      <dgm:prSet presAssocID="{D587862F-CF59-4C4A-9F48-1E32E12039F0}" presName="spaceRect" presStyleCnt="0"/>
      <dgm:spPr/>
    </dgm:pt>
    <dgm:pt modelId="{2AC2D2F3-7DB1-4F88-A0ED-05BA74EEC0F0}" type="pres">
      <dgm:prSet presAssocID="{D587862F-CF59-4C4A-9F48-1E32E12039F0}" presName="textRect" presStyleLbl="revTx" presStyleIdx="5" presStyleCnt="6" custScaleX="100000">
        <dgm:presLayoutVars>
          <dgm:chMax val="1"/>
          <dgm:chPref val="1"/>
        </dgm:presLayoutVars>
      </dgm:prSet>
      <dgm:spPr/>
    </dgm:pt>
  </dgm:ptLst>
  <dgm:cxnLst>
    <dgm:cxn modelId="{FA03A70D-5857-40E7-A3FB-E2E6A420C752}" srcId="{71A71E25-D3BE-4CB8-A0E1-D6808EF7CC22}" destId="{EAC659F6-EF4D-4039-9A41-D35F5AB2F91D}" srcOrd="3" destOrd="0" parTransId="{123D0ED2-FA55-4E3B-8CB1-5C49CC74F411}" sibTransId="{9F80054C-3025-4A2C-ACA5-4457CDFAAF32}"/>
    <dgm:cxn modelId="{8256FA34-6A66-4BC4-88B6-6A834ECFE53B}" srcId="{71A71E25-D3BE-4CB8-A0E1-D6808EF7CC22}" destId="{2FB01874-9095-41F5-9610-106460E01072}" srcOrd="0" destOrd="0" parTransId="{45FA9D8A-D3F5-43BC-BD8C-D082B7D2F848}" sibTransId="{26174E40-82AC-450A-B896-DFDE978EC73D}"/>
    <dgm:cxn modelId="{D7AA983F-902C-4540-AD9F-B9E82C1E8CCD}" type="presOf" srcId="{4AC3143C-2A9D-4CB9-AF14-70A9704B48F3}" destId="{41F2728C-74A3-4D65-996A-4E3220E85102}" srcOrd="0" destOrd="0" presId="urn:microsoft.com/office/officeart/2018/2/layout/IconLabelList"/>
    <dgm:cxn modelId="{EF58BA65-B2AB-44CE-8DD3-4F90A444D538}" type="presOf" srcId="{71A71E25-D3BE-4CB8-A0E1-D6808EF7CC22}" destId="{0814DBEF-EEE8-400E-9D79-BE5726874902}" srcOrd="0" destOrd="0" presId="urn:microsoft.com/office/officeart/2018/2/layout/IconLabelList"/>
    <dgm:cxn modelId="{B86D116C-2409-4196-B645-201F261DFCEB}" srcId="{71A71E25-D3BE-4CB8-A0E1-D6808EF7CC22}" destId="{19321B51-5A55-4C80-BB81-DA186576CB4D}" srcOrd="2" destOrd="0" parTransId="{CB165D9F-449B-4F24-94B9-78366B0FB2D2}" sibTransId="{04F5C2A8-C0E7-4AF2-9033-79E0A79EB092}"/>
    <dgm:cxn modelId="{74F45681-CBA8-411B-B23A-C36C295FC459}" srcId="{71A71E25-D3BE-4CB8-A0E1-D6808EF7CC22}" destId="{D587862F-CF59-4C4A-9F48-1E32E12039F0}" srcOrd="5" destOrd="0" parTransId="{14476CF6-FCA4-4DE5-AE29-BBA0A96BA5D0}" sibTransId="{F76E64D7-16D0-440E-86AF-ED96470DAB66}"/>
    <dgm:cxn modelId="{78083488-4BCE-4805-B8EA-EF58F0116183}" type="presOf" srcId="{19321B51-5A55-4C80-BB81-DA186576CB4D}" destId="{1EAFB142-C1CA-4B54-B5FF-D64ED873747E}" srcOrd="0" destOrd="0" presId="urn:microsoft.com/office/officeart/2018/2/layout/IconLabelList"/>
    <dgm:cxn modelId="{8079E4AA-1DF3-49D0-BD78-4BA52C759C65}" type="presOf" srcId="{2FB01874-9095-41F5-9610-106460E01072}" destId="{F340F1B2-B047-4BE4-8B24-536E3032B9B9}" srcOrd="0" destOrd="0" presId="urn:microsoft.com/office/officeart/2018/2/layout/IconLabelList"/>
    <dgm:cxn modelId="{C57A55B4-789B-494D-A229-B95F850FC8C5}" type="presOf" srcId="{D587862F-CF59-4C4A-9F48-1E32E12039F0}" destId="{2AC2D2F3-7DB1-4F88-A0ED-05BA74EEC0F0}" srcOrd="0" destOrd="0" presId="urn:microsoft.com/office/officeart/2018/2/layout/IconLabelList"/>
    <dgm:cxn modelId="{67E216D2-D9A2-4C10-A32F-22C84DCBF80F}" srcId="{71A71E25-D3BE-4CB8-A0E1-D6808EF7CC22}" destId="{4AC3143C-2A9D-4CB9-AF14-70A9704B48F3}" srcOrd="4" destOrd="0" parTransId="{192DCA16-C0FB-4EE9-B423-ADC5D6659C27}" sibTransId="{FD3A0C32-B2A0-4101-9062-A2F0DA428BA4}"/>
    <dgm:cxn modelId="{AD74ECD2-B0D7-4240-BDA4-FFE6D26DEADA}" type="presOf" srcId="{EAC659F6-EF4D-4039-9A41-D35F5AB2F91D}" destId="{EEABDB18-7C93-4318-A3CF-38EEE0264DEB}" srcOrd="0" destOrd="0" presId="urn:microsoft.com/office/officeart/2018/2/layout/IconLabelList"/>
    <dgm:cxn modelId="{13BDB8E5-58B9-481A-AC99-BBDA4A2B8767}" srcId="{71A71E25-D3BE-4CB8-A0E1-D6808EF7CC22}" destId="{B782781F-95FA-48A6-BA76-D57F6134C893}" srcOrd="1" destOrd="0" parTransId="{8370BBA1-834C-4357-B3AE-3F7998A574FC}" sibTransId="{EC3B479B-4228-4AF2-A2E5-13B75E93902E}"/>
    <dgm:cxn modelId="{5F91BAFE-CF72-4D9E-B2C8-7BBAC0242986}" type="presOf" srcId="{B782781F-95FA-48A6-BA76-D57F6134C893}" destId="{9612EE5D-01B7-4F24-AE83-B9311F018628}" srcOrd="0" destOrd="0" presId="urn:microsoft.com/office/officeart/2018/2/layout/IconLabelList"/>
    <dgm:cxn modelId="{43A337B5-E6B9-4E93-BDAE-F2FCB6F3F9C1}" type="presParOf" srcId="{0814DBEF-EEE8-400E-9D79-BE5726874902}" destId="{EB5BF900-ADC9-4C0F-8B1D-0CB6DA9DBC63}" srcOrd="0" destOrd="0" presId="urn:microsoft.com/office/officeart/2018/2/layout/IconLabelList"/>
    <dgm:cxn modelId="{BC27B509-88EC-412F-9341-6992DE87C6F0}" type="presParOf" srcId="{EB5BF900-ADC9-4C0F-8B1D-0CB6DA9DBC63}" destId="{EE31BA1A-B084-4FE8-AC1D-24512C54A9E3}" srcOrd="0" destOrd="0" presId="urn:microsoft.com/office/officeart/2018/2/layout/IconLabelList"/>
    <dgm:cxn modelId="{F15169BE-70C5-45C9-AD77-A3FB9D6E9DE7}" type="presParOf" srcId="{EB5BF900-ADC9-4C0F-8B1D-0CB6DA9DBC63}" destId="{DCBA1AD7-3121-4590-963D-F58A86091F1C}" srcOrd="1" destOrd="0" presId="urn:microsoft.com/office/officeart/2018/2/layout/IconLabelList"/>
    <dgm:cxn modelId="{831A6EF5-D46F-47B0-A7EF-D4BAD2AEFB76}" type="presParOf" srcId="{EB5BF900-ADC9-4C0F-8B1D-0CB6DA9DBC63}" destId="{F340F1B2-B047-4BE4-8B24-536E3032B9B9}" srcOrd="2" destOrd="0" presId="urn:microsoft.com/office/officeart/2018/2/layout/IconLabelList"/>
    <dgm:cxn modelId="{FC337B48-44F7-40D8-8D4E-C73095155D9F}" type="presParOf" srcId="{0814DBEF-EEE8-400E-9D79-BE5726874902}" destId="{E60927C7-1E4D-4FCE-9107-3B953F417C1B}" srcOrd="1" destOrd="0" presId="urn:microsoft.com/office/officeart/2018/2/layout/IconLabelList"/>
    <dgm:cxn modelId="{7945FBAD-DC49-4D07-B85A-5C055369C8D4}" type="presParOf" srcId="{0814DBEF-EEE8-400E-9D79-BE5726874902}" destId="{CF690AC0-8B6A-4054-A3C9-892EDFD037CB}" srcOrd="2" destOrd="0" presId="urn:microsoft.com/office/officeart/2018/2/layout/IconLabelList"/>
    <dgm:cxn modelId="{8EB265D5-B196-4C03-8ECF-45113045601C}" type="presParOf" srcId="{CF690AC0-8B6A-4054-A3C9-892EDFD037CB}" destId="{C464DF05-9518-47D2-B690-870A9C3F79F5}" srcOrd="0" destOrd="0" presId="urn:microsoft.com/office/officeart/2018/2/layout/IconLabelList"/>
    <dgm:cxn modelId="{9C49CB21-C964-4257-8A13-C877005DFD0E}" type="presParOf" srcId="{CF690AC0-8B6A-4054-A3C9-892EDFD037CB}" destId="{2081515D-2EC4-48BB-85D7-66909B7483E0}" srcOrd="1" destOrd="0" presId="urn:microsoft.com/office/officeart/2018/2/layout/IconLabelList"/>
    <dgm:cxn modelId="{B7E12E54-43C0-4D28-8599-CEAABA565B89}" type="presParOf" srcId="{CF690AC0-8B6A-4054-A3C9-892EDFD037CB}" destId="{9612EE5D-01B7-4F24-AE83-B9311F018628}" srcOrd="2" destOrd="0" presId="urn:microsoft.com/office/officeart/2018/2/layout/IconLabelList"/>
    <dgm:cxn modelId="{2CD5B103-AB05-4E35-81F0-762F0BC81652}" type="presParOf" srcId="{0814DBEF-EEE8-400E-9D79-BE5726874902}" destId="{04CF36AD-FB0F-4F53-B9B7-1B5D0C1456A7}" srcOrd="3" destOrd="0" presId="urn:microsoft.com/office/officeart/2018/2/layout/IconLabelList"/>
    <dgm:cxn modelId="{A54DA82D-5D78-4F31-AE45-D0E2350320C1}" type="presParOf" srcId="{0814DBEF-EEE8-400E-9D79-BE5726874902}" destId="{0D3B49FC-5BD9-4DC3-A551-C2B569FD7E42}" srcOrd="4" destOrd="0" presId="urn:microsoft.com/office/officeart/2018/2/layout/IconLabelList"/>
    <dgm:cxn modelId="{D874FC30-D864-4B89-B29F-F109E6845E59}" type="presParOf" srcId="{0D3B49FC-5BD9-4DC3-A551-C2B569FD7E42}" destId="{24C3140E-81AE-4779-8EA7-BC18AF34B740}" srcOrd="0" destOrd="0" presId="urn:microsoft.com/office/officeart/2018/2/layout/IconLabelList"/>
    <dgm:cxn modelId="{6758B25B-A332-4297-8811-33352F0B441F}" type="presParOf" srcId="{0D3B49FC-5BD9-4DC3-A551-C2B569FD7E42}" destId="{D1B2C5DA-6542-491D-ABE1-DB2652A1D901}" srcOrd="1" destOrd="0" presId="urn:microsoft.com/office/officeart/2018/2/layout/IconLabelList"/>
    <dgm:cxn modelId="{D67DBEBD-D1F3-4DEB-8023-154E22C68D6A}" type="presParOf" srcId="{0D3B49FC-5BD9-4DC3-A551-C2B569FD7E42}" destId="{1EAFB142-C1CA-4B54-B5FF-D64ED873747E}" srcOrd="2" destOrd="0" presId="urn:microsoft.com/office/officeart/2018/2/layout/IconLabelList"/>
    <dgm:cxn modelId="{84A7B3A8-3064-4C77-BF21-B1CD147F8FCC}" type="presParOf" srcId="{0814DBEF-EEE8-400E-9D79-BE5726874902}" destId="{C27707E7-32AC-4021-AD8E-9B2774FF461E}" srcOrd="5" destOrd="0" presId="urn:microsoft.com/office/officeart/2018/2/layout/IconLabelList"/>
    <dgm:cxn modelId="{F950154E-107F-45F7-8624-07CE1E9AC0AD}" type="presParOf" srcId="{0814DBEF-EEE8-400E-9D79-BE5726874902}" destId="{4B31A52C-B007-4C98-8FCB-6A15F669F610}" srcOrd="6" destOrd="0" presId="urn:microsoft.com/office/officeart/2018/2/layout/IconLabelList"/>
    <dgm:cxn modelId="{630279F1-BDC8-4777-80C9-D2E0A4189EDC}" type="presParOf" srcId="{4B31A52C-B007-4C98-8FCB-6A15F669F610}" destId="{CE2DCF73-FDD1-4739-A02A-C691CFB96F4E}" srcOrd="0" destOrd="0" presId="urn:microsoft.com/office/officeart/2018/2/layout/IconLabelList"/>
    <dgm:cxn modelId="{3B5E2D94-3B4C-4124-BFEC-9D9F0EB5EFA0}" type="presParOf" srcId="{4B31A52C-B007-4C98-8FCB-6A15F669F610}" destId="{24D582D4-0EE3-4097-B3C7-0E839A102638}" srcOrd="1" destOrd="0" presId="urn:microsoft.com/office/officeart/2018/2/layout/IconLabelList"/>
    <dgm:cxn modelId="{0E41DBC6-06BE-41A8-9EDD-811D4576551F}" type="presParOf" srcId="{4B31A52C-B007-4C98-8FCB-6A15F669F610}" destId="{EEABDB18-7C93-4318-A3CF-38EEE0264DEB}" srcOrd="2" destOrd="0" presId="urn:microsoft.com/office/officeart/2018/2/layout/IconLabelList"/>
    <dgm:cxn modelId="{B75470AA-08DC-4CCF-912F-530B6D426BB8}" type="presParOf" srcId="{0814DBEF-EEE8-400E-9D79-BE5726874902}" destId="{6EF8F9C2-B162-4174-809C-E9C9B71E5297}" srcOrd="7" destOrd="0" presId="urn:microsoft.com/office/officeart/2018/2/layout/IconLabelList"/>
    <dgm:cxn modelId="{C6C034C7-B80F-4D89-BCF3-CEE5AD6DC00C}" type="presParOf" srcId="{0814DBEF-EEE8-400E-9D79-BE5726874902}" destId="{A6D0A1BA-EB8B-494B-B729-90EFDE217A5D}" srcOrd="8" destOrd="0" presId="urn:microsoft.com/office/officeart/2018/2/layout/IconLabelList"/>
    <dgm:cxn modelId="{A5C0F96F-FDDC-4CB8-950E-39C2C636AA79}" type="presParOf" srcId="{A6D0A1BA-EB8B-494B-B729-90EFDE217A5D}" destId="{60436551-0EC0-478F-8D2F-63C8FB6ACEAE}" srcOrd="0" destOrd="0" presId="urn:microsoft.com/office/officeart/2018/2/layout/IconLabelList"/>
    <dgm:cxn modelId="{7CEAC3C9-3734-4085-A180-CC7940C95F22}" type="presParOf" srcId="{A6D0A1BA-EB8B-494B-B729-90EFDE217A5D}" destId="{DC4DF014-BEAA-4551-B5DA-52E4FD3A2D50}" srcOrd="1" destOrd="0" presId="urn:microsoft.com/office/officeart/2018/2/layout/IconLabelList"/>
    <dgm:cxn modelId="{3EE22237-4F4F-49DA-8DC1-F6666843DC17}" type="presParOf" srcId="{A6D0A1BA-EB8B-494B-B729-90EFDE217A5D}" destId="{41F2728C-74A3-4D65-996A-4E3220E85102}" srcOrd="2" destOrd="0" presId="urn:microsoft.com/office/officeart/2018/2/layout/IconLabelList"/>
    <dgm:cxn modelId="{A6D1DB68-1B01-4E44-A339-17DEBE8CAD7A}" type="presParOf" srcId="{0814DBEF-EEE8-400E-9D79-BE5726874902}" destId="{A8D3C52C-40EE-4B63-8540-220DA5AE4B89}" srcOrd="9" destOrd="0" presId="urn:microsoft.com/office/officeart/2018/2/layout/IconLabelList"/>
    <dgm:cxn modelId="{0F54CEBD-52A5-472C-8D10-DBA2EDE6C7C6}" type="presParOf" srcId="{0814DBEF-EEE8-400E-9D79-BE5726874902}" destId="{96F4E363-5895-4256-B159-32ACABF92B52}" srcOrd="10" destOrd="0" presId="urn:microsoft.com/office/officeart/2018/2/layout/IconLabelList"/>
    <dgm:cxn modelId="{DE393866-C38C-4762-8618-1F2837F2A4B2}" type="presParOf" srcId="{96F4E363-5895-4256-B159-32ACABF92B52}" destId="{E2A4A9F6-2638-4F99-8FE6-F35351D830E2}" srcOrd="0" destOrd="0" presId="urn:microsoft.com/office/officeart/2018/2/layout/IconLabelList"/>
    <dgm:cxn modelId="{AD29F6AD-0628-479C-9B2B-C52D027257BF}" type="presParOf" srcId="{96F4E363-5895-4256-B159-32ACABF92B52}" destId="{E6D01806-C954-4704-9F5D-6D987998746E}" srcOrd="1" destOrd="0" presId="urn:microsoft.com/office/officeart/2018/2/layout/IconLabelList"/>
    <dgm:cxn modelId="{065EA277-7F00-4293-89AF-DC72A231F970}" type="presParOf" srcId="{96F4E363-5895-4256-B159-32ACABF92B52}" destId="{2AC2D2F3-7DB1-4F88-A0ED-05BA74EEC0F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470B50-DEA5-40A2-8579-764051D58F2D}" type="doc">
      <dgm:prSet loTypeId="urn:diagrams.loki3.com/BracketList" loCatId="list" qsTypeId="urn:microsoft.com/office/officeart/2005/8/quickstyle/simple4" qsCatId="simple" csTypeId="urn:microsoft.com/office/officeart/2005/8/colors/accent2_2" csCatId="accent2" phldr="1"/>
      <dgm:spPr/>
      <dgm:t>
        <a:bodyPr/>
        <a:lstStyle/>
        <a:p>
          <a:endParaRPr lang="en-US"/>
        </a:p>
      </dgm:t>
    </dgm:pt>
    <dgm:pt modelId="{E0A8E3A7-F021-4BC4-961A-85E038EB4E4A}">
      <dgm:prSet phldrT="[Text]" custT="1"/>
      <dgm:spPr/>
      <dgm:t>
        <a:bodyPr/>
        <a:lstStyle/>
        <a:p>
          <a:r>
            <a:rPr lang="en-US" sz="1600">
              <a:latin typeface="Lato SemiBold" panose="020F0502020204030203" pitchFamily="34" charset="0"/>
              <a:ea typeface="Lato SemiBold" panose="020F0502020204030203" pitchFamily="34" charset="0"/>
              <a:cs typeface="Lato SemiBold" panose="020F0502020204030203" pitchFamily="34" charset="0"/>
            </a:rPr>
            <a:t>The process</a:t>
          </a:r>
          <a:endParaRPr lang="en-US" sz="1600"/>
        </a:p>
      </dgm:t>
    </dgm:pt>
    <dgm:pt modelId="{0A2D3FE0-FFBE-4349-A0C8-4C7A84824665}" type="parTrans" cxnId="{36E9A238-375C-47B2-8209-F34F2F11BF50}">
      <dgm:prSet/>
      <dgm:spPr/>
      <dgm:t>
        <a:bodyPr/>
        <a:lstStyle/>
        <a:p>
          <a:endParaRPr lang="en-US"/>
        </a:p>
      </dgm:t>
    </dgm:pt>
    <dgm:pt modelId="{ED25F8C2-6B2F-419A-8754-4CE29F713936}" type="sibTrans" cxnId="{36E9A238-375C-47B2-8209-F34F2F11BF50}">
      <dgm:prSet/>
      <dgm:spPr/>
      <dgm:t>
        <a:bodyPr/>
        <a:lstStyle/>
        <a:p>
          <a:endParaRPr lang="en-US"/>
        </a:p>
      </dgm:t>
    </dgm:pt>
    <dgm:pt modelId="{55CF08A3-7A2A-46B8-9A7E-AFB2B4715F64}">
      <dgm:prSet phldrT="[Text]" custT="1"/>
      <dgm:spPr/>
      <dgm:t>
        <a:bodyPr/>
        <a:lstStyle/>
        <a:p>
          <a:r>
            <a:rPr lang="en-US" sz="1400" b="1">
              <a:latin typeface="Lato" panose="020F0502020204030203" pitchFamily="34" charset="0"/>
              <a:ea typeface="Lato" panose="020F0502020204030203" pitchFamily="34" charset="0"/>
              <a:cs typeface="Lato" panose="020F0502020204030203" pitchFamily="34" charset="0"/>
            </a:rPr>
            <a:t>Begins and ends with the NOFO</a:t>
          </a:r>
        </a:p>
      </dgm:t>
    </dgm:pt>
    <dgm:pt modelId="{99B6AE46-E84A-465C-8699-E6BD5EA63004}" type="parTrans" cxnId="{FBF655D6-9904-44FA-AFA1-135F394EDAE8}">
      <dgm:prSet/>
      <dgm:spPr/>
      <dgm:t>
        <a:bodyPr/>
        <a:lstStyle/>
        <a:p>
          <a:endParaRPr lang="en-US"/>
        </a:p>
      </dgm:t>
    </dgm:pt>
    <dgm:pt modelId="{1318EB97-BED4-4884-A94A-29FAB2B60A07}" type="sibTrans" cxnId="{FBF655D6-9904-44FA-AFA1-135F394EDAE8}">
      <dgm:prSet/>
      <dgm:spPr/>
      <dgm:t>
        <a:bodyPr/>
        <a:lstStyle/>
        <a:p>
          <a:endParaRPr lang="en-US"/>
        </a:p>
      </dgm:t>
    </dgm:pt>
    <dgm:pt modelId="{116FBE2B-8B85-44E8-BB82-9FAE29B33DF8}">
      <dgm:prSet custT="1"/>
      <dgm:spPr/>
      <dgm:t>
        <a:bodyPr/>
        <a:lstStyle/>
        <a:p>
          <a:r>
            <a:rPr lang="en-US" sz="1400">
              <a:latin typeface="Lato SemiBold" panose="020F0502020204030203" pitchFamily="34" charset="0"/>
              <a:ea typeface="Lato SemiBold" panose="020F0502020204030203" pitchFamily="34" charset="0"/>
              <a:cs typeface="Lato SemiBold" panose="020F0502020204030203" pitchFamily="34" charset="0"/>
            </a:rPr>
            <a:t>What are the NOFO requirements?</a:t>
          </a:r>
        </a:p>
      </dgm:t>
    </dgm:pt>
    <dgm:pt modelId="{1276E0C6-51D0-448B-8ED2-DE79CAD16911}" type="parTrans" cxnId="{F3BDED70-9ACB-42EF-A723-F9C174968E6C}">
      <dgm:prSet/>
      <dgm:spPr/>
      <dgm:t>
        <a:bodyPr/>
        <a:lstStyle/>
        <a:p>
          <a:endParaRPr lang="en-US"/>
        </a:p>
      </dgm:t>
    </dgm:pt>
    <dgm:pt modelId="{EE025432-5C49-482D-8804-B4115B5ED339}" type="sibTrans" cxnId="{F3BDED70-9ACB-42EF-A723-F9C174968E6C}">
      <dgm:prSet/>
      <dgm:spPr/>
      <dgm:t>
        <a:bodyPr/>
        <a:lstStyle/>
        <a:p>
          <a:endParaRPr lang="en-US"/>
        </a:p>
      </dgm:t>
    </dgm:pt>
    <dgm:pt modelId="{08C43986-3C75-4410-AE63-0AAA204BE8D6}">
      <dgm:prSet custT="1"/>
      <dgm:spPr/>
      <dgm:t>
        <a:bodyPr/>
        <a:lstStyle/>
        <a:p>
          <a:r>
            <a:rPr lang="en-US" sz="1400" i="0">
              <a:latin typeface="Lato SemiBold" panose="020F0502020204030203" pitchFamily="34" charset="0"/>
              <a:ea typeface="Lato SemiBold" panose="020F0502020204030203" pitchFamily="34" charset="0"/>
              <a:cs typeface="Lato SemiBold" panose="020F0502020204030203" pitchFamily="34" charset="0"/>
            </a:rPr>
            <a:t>Build charts, checklists, workplans, and assignments</a:t>
          </a:r>
        </a:p>
      </dgm:t>
    </dgm:pt>
    <dgm:pt modelId="{AFA5D9BE-CBA3-4141-A81A-63B8B794BF7A}" type="parTrans" cxnId="{18BCA995-C373-4E4D-A8C2-062A60D6FA38}">
      <dgm:prSet/>
      <dgm:spPr/>
      <dgm:t>
        <a:bodyPr/>
        <a:lstStyle/>
        <a:p>
          <a:endParaRPr lang="en-US"/>
        </a:p>
      </dgm:t>
    </dgm:pt>
    <dgm:pt modelId="{74D828F9-126A-41D2-8558-A14C1982366F}" type="sibTrans" cxnId="{18BCA995-C373-4E4D-A8C2-062A60D6FA38}">
      <dgm:prSet/>
      <dgm:spPr/>
      <dgm:t>
        <a:bodyPr/>
        <a:lstStyle/>
        <a:p>
          <a:endParaRPr lang="en-US"/>
        </a:p>
      </dgm:t>
    </dgm:pt>
    <dgm:pt modelId="{709864A5-5300-4247-8613-773D07A8B805}">
      <dgm:prSet custT="1"/>
      <dgm:spPr/>
      <dgm:t>
        <a:bodyPr/>
        <a:lstStyle/>
        <a:p>
          <a:r>
            <a:rPr lang="en-US" sz="1600">
              <a:latin typeface="Lato SemiBold" panose="020F0502020204030203" pitchFamily="34" charset="0"/>
              <a:ea typeface="Lato SemiBold" panose="020F0502020204030203" pitchFamily="34" charset="0"/>
              <a:cs typeface="Lato SemiBold" panose="020F0502020204030203" pitchFamily="34" charset="0"/>
            </a:rPr>
            <a:t>What are the required documents?</a:t>
          </a:r>
        </a:p>
      </dgm:t>
    </dgm:pt>
    <dgm:pt modelId="{94D46F35-718D-4632-9382-E38387AFFD04}" type="parTrans" cxnId="{E59DD682-6F48-415A-89DC-55AAEF71D9E3}">
      <dgm:prSet/>
      <dgm:spPr/>
      <dgm:t>
        <a:bodyPr/>
        <a:lstStyle/>
        <a:p>
          <a:endParaRPr lang="en-US"/>
        </a:p>
      </dgm:t>
    </dgm:pt>
    <dgm:pt modelId="{B9576698-1F6B-4450-807C-2708740E5BDE}" type="sibTrans" cxnId="{E59DD682-6F48-415A-89DC-55AAEF71D9E3}">
      <dgm:prSet/>
      <dgm:spPr/>
      <dgm:t>
        <a:bodyPr/>
        <a:lstStyle/>
        <a:p>
          <a:endParaRPr lang="en-US"/>
        </a:p>
      </dgm:t>
    </dgm:pt>
    <dgm:pt modelId="{D2776178-AFB5-49AB-A6B7-9C30B001C4A9}">
      <dgm:prSet custT="1"/>
      <dgm:spPr/>
      <dgm:t>
        <a:bodyPr/>
        <a:lstStyle/>
        <a:p>
          <a:r>
            <a:rPr lang="en-US" sz="1400" i="0">
              <a:latin typeface="Lato SemiBold" panose="020F0502020204030203" pitchFamily="34" charset="0"/>
              <a:ea typeface="Lato SemiBold" panose="020F0502020204030203" pitchFamily="34" charset="0"/>
              <a:cs typeface="Lato SemiBold" panose="020F0502020204030203" pitchFamily="34" charset="0"/>
            </a:rPr>
            <a:t>Build narrative, budget, and attachment templates</a:t>
          </a:r>
        </a:p>
      </dgm:t>
    </dgm:pt>
    <dgm:pt modelId="{0E58EC3C-3E89-4C66-A481-6465CA7982AA}" type="parTrans" cxnId="{0740734D-DE6B-4F09-8355-83D3C01A12F9}">
      <dgm:prSet/>
      <dgm:spPr/>
      <dgm:t>
        <a:bodyPr/>
        <a:lstStyle/>
        <a:p>
          <a:endParaRPr lang="en-US"/>
        </a:p>
      </dgm:t>
    </dgm:pt>
    <dgm:pt modelId="{4C82529B-62B9-4967-818A-58622A2BCBBD}" type="sibTrans" cxnId="{0740734D-DE6B-4F09-8355-83D3C01A12F9}">
      <dgm:prSet/>
      <dgm:spPr/>
      <dgm:t>
        <a:bodyPr/>
        <a:lstStyle/>
        <a:p>
          <a:endParaRPr lang="en-US"/>
        </a:p>
      </dgm:t>
    </dgm:pt>
    <dgm:pt modelId="{D3445E81-F809-4900-A41C-4E20F85A93C6}">
      <dgm:prSet custT="1"/>
      <dgm:spPr/>
      <dgm:t>
        <a:bodyPr/>
        <a:lstStyle/>
        <a:p>
          <a:r>
            <a:rPr lang="en-US" sz="1600">
              <a:latin typeface="Lato SemiBold" panose="020F0502020204030203" pitchFamily="34" charset="0"/>
              <a:ea typeface="Lato SemiBold" panose="020F0502020204030203" pitchFamily="34" charset="0"/>
              <a:cs typeface="Lato SemiBold" panose="020F0502020204030203" pitchFamily="34" charset="0"/>
            </a:rPr>
            <a:t>What are the funders goals and objectives? </a:t>
          </a:r>
        </a:p>
      </dgm:t>
    </dgm:pt>
    <dgm:pt modelId="{29CEE301-CF44-4FB5-877B-B90E117C3FBC}" type="parTrans" cxnId="{1D55E1FA-A6B6-48C1-994E-980432967CB3}">
      <dgm:prSet/>
      <dgm:spPr/>
      <dgm:t>
        <a:bodyPr/>
        <a:lstStyle/>
        <a:p>
          <a:endParaRPr lang="en-US"/>
        </a:p>
      </dgm:t>
    </dgm:pt>
    <dgm:pt modelId="{9F8468DB-A178-4320-ACA2-65E3A772E36F}" type="sibTrans" cxnId="{1D55E1FA-A6B6-48C1-994E-980432967CB3}">
      <dgm:prSet/>
      <dgm:spPr/>
      <dgm:t>
        <a:bodyPr/>
        <a:lstStyle/>
        <a:p>
          <a:endParaRPr lang="en-US"/>
        </a:p>
      </dgm:t>
    </dgm:pt>
    <dgm:pt modelId="{17067DC5-00BE-4F85-8574-60F001028B44}">
      <dgm:prSet custT="1"/>
      <dgm:spPr/>
      <dgm:t>
        <a:bodyPr/>
        <a:lstStyle/>
        <a:p>
          <a:r>
            <a:rPr lang="en-US" sz="1400" i="0">
              <a:latin typeface="Lato SemiBold" panose="020F0502020204030203" pitchFamily="34" charset="0"/>
              <a:ea typeface="Lato SemiBold" panose="020F0502020204030203" pitchFamily="34" charset="0"/>
              <a:cs typeface="Lato SemiBold" panose="020F0502020204030203" pitchFamily="34" charset="0"/>
            </a:rPr>
            <a:t>Identify buzzwords and funder intention for stronger win strategy</a:t>
          </a:r>
        </a:p>
      </dgm:t>
    </dgm:pt>
    <dgm:pt modelId="{078BF1D5-74E5-4031-857B-5DB58DEBB9BA}" type="parTrans" cxnId="{EE2362B7-5CE7-467C-ABA9-E96BF112561B}">
      <dgm:prSet/>
      <dgm:spPr/>
      <dgm:t>
        <a:bodyPr/>
        <a:lstStyle/>
        <a:p>
          <a:endParaRPr lang="en-US"/>
        </a:p>
      </dgm:t>
    </dgm:pt>
    <dgm:pt modelId="{93766FA7-798C-410D-8A49-1F2AA1A825C7}" type="sibTrans" cxnId="{EE2362B7-5CE7-467C-ABA9-E96BF112561B}">
      <dgm:prSet/>
      <dgm:spPr/>
      <dgm:t>
        <a:bodyPr/>
        <a:lstStyle/>
        <a:p>
          <a:endParaRPr lang="en-US"/>
        </a:p>
      </dgm:t>
    </dgm:pt>
    <dgm:pt modelId="{F8644225-4901-4AC2-BCF5-C62A9244BF0A}">
      <dgm:prSet custT="1"/>
      <dgm:spPr/>
      <dgm:t>
        <a:bodyPr/>
        <a:lstStyle/>
        <a:p>
          <a:r>
            <a:rPr lang="en-US" sz="1600">
              <a:latin typeface="Lato SemiBold" panose="020F0502020204030203" pitchFamily="34" charset="0"/>
              <a:ea typeface="Lato SemiBold" panose="020F0502020204030203" pitchFamily="34" charset="0"/>
              <a:cs typeface="Lato SemiBold" panose="020F0502020204030203" pitchFamily="34" charset="0"/>
            </a:rPr>
            <a:t>How will the funder score your application? </a:t>
          </a:r>
        </a:p>
      </dgm:t>
    </dgm:pt>
    <dgm:pt modelId="{75C824F1-6647-4D59-8C0B-A702351DF477}" type="parTrans" cxnId="{59ACC2C8-FF7B-4484-AF3B-F997B92654D7}">
      <dgm:prSet/>
      <dgm:spPr/>
      <dgm:t>
        <a:bodyPr/>
        <a:lstStyle/>
        <a:p>
          <a:endParaRPr lang="en-US"/>
        </a:p>
      </dgm:t>
    </dgm:pt>
    <dgm:pt modelId="{92CA45DC-3AC4-41D5-981F-EB7ABDCC95CD}" type="sibTrans" cxnId="{59ACC2C8-FF7B-4484-AF3B-F997B92654D7}">
      <dgm:prSet/>
      <dgm:spPr/>
      <dgm:t>
        <a:bodyPr/>
        <a:lstStyle/>
        <a:p>
          <a:endParaRPr lang="en-US"/>
        </a:p>
      </dgm:t>
    </dgm:pt>
    <dgm:pt modelId="{D65F9B3C-9F7B-424B-979E-C94BE0C9A8DA}">
      <dgm:prSet custT="1"/>
      <dgm:spPr/>
      <dgm:t>
        <a:bodyPr/>
        <a:lstStyle/>
        <a:p>
          <a:r>
            <a:rPr lang="en-US" sz="1400" i="0">
              <a:latin typeface="Lato SemiBold" panose="020F0502020204030203" pitchFamily="34" charset="0"/>
              <a:ea typeface="Lato SemiBold" panose="020F0502020204030203" pitchFamily="34" charset="0"/>
              <a:cs typeface="Lato SemiBold" panose="020F0502020204030203" pitchFamily="34" charset="0"/>
            </a:rPr>
            <a:t>Create compliance matrix for mock review and scoring</a:t>
          </a:r>
        </a:p>
      </dgm:t>
    </dgm:pt>
    <dgm:pt modelId="{ED034999-2CFE-413B-ADCF-B57D6B36AD4E}" type="parTrans" cxnId="{0BFD0FD4-EAC8-4393-B228-9B4C1080C369}">
      <dgm:prSet/>
      <dgm:spPr/>
      <dgm:t>
        <a:bodyPr/>
        <a:lstStyle/>
        <a:p>
          <a:endParaRPr lang="en-US"/>
        </a:p>
      </dgm:t>
    </dgm:pt>
    <dgm:pt modelId="{4C2CDB3C-D8BB-40C0-971F-85B582BA0D15}" type="sibTrans" cxnId="{0BFD0FD4-EAC8-4393-B228-9B4C1080C369}">
      <dgm:prSet/>
      <dgm:spPr/>
      <dgm:t>
        <a:bodyPr/>
        <a:lstStyle/>
        <a:p>
          <a:endParaRPr lang="en-US"/>
        </a:p>
      </dgm:t>
    </dgm:pt>
    <dgm:pt modelId="{53A21A13-C668-492D-B512-D6FAD4B3E040}" type="pres">
      <dgm:prSet presAssocID="{67470B50-DEA5-40A2-8579-764051D58F2D}" presName="Name0" presStyleCnt="0">
        <dgm:presLayoutVars>
          <dgm:dir/>
          <dgm:animLvl val="lvl"/>
          <dgm:resizeHandles val="exact"/>
        </dgm:presLayoutVars>
      </dgm:prSet>
      <dgm:spPr/>
    </dgm:pt>
    <dgm:pt modelId="{9D059AFD-D0BF-48FE-9F8E-96D4D0C209F8}" type="pres">
      <dgm:prSet presAssocID="{E0A8E3A7-F021-4BC4-961A-85E038EB4E4A}" presName="linNode" presStyleCnt="0"/>
      <dgm:spPr/>
    </dgm:pt>
    <dgm:pt modelId="{D0697E9F-2E62-47BF-BF40-2A07EE1659DA}" type="pres">
      <dgm:prSet presAssocID="{E0A8E3A7-F021-4BC4-961A-85E038EB4E4A}" presName="parTx" presStyleLbl="revTx" presStyleIdx="0" presStyleCnt="5">
        <dgm:presLayoutVars>
          <dgm:chMax val="1"/>
          <dgm:bulletEnabled val="1"/>
        </dgm:presLayoutVars>
      </dgm:prSet>
      <dgm:spPr/>
    </dgm:pt>
    <dgm:pt modelId="{7DE730BC-FDD6-4B0A-96C6-FD1F30D41C50}" type="pres">
      <dgm:prSet presAssocID="{E0A8E3A7-F021-4BC4-961A-85E038EB4E4A}" presName="bracket" presStyleLbl="parChTrans1D1" presStyleIdx="0" presStyleCnt="5"/>
      <dgm:spPr/>
    </dgm:pt>
    <dgm:pt modelId="{0FFB1DDF-EA8C-419B-9DEE-65243D139FF7}" type="pres">
      <dgm:prSet presAssocID="{E0A8E3A7-F021-4BC4-961A-85E038EB4E4A}" presName="spH" presStyleCnt="0"/>
      <dgm:spPr/>
    </dgm:pt>
    <dgm:pt modelId="{41A45DA6-E2C3-497C-884B-95FC266CB41B}" type="pres">
      <dgm:prSet presAssocID="{E0A8E3A7-F021-4BC4-961A-85E038EB4E4A}" presName="desTx" presStyleLbl="node1" presStyleIdx="0" presStyleCnt="5">
        <dgm:presLayoutVars>
          <dgm:bulletEnabled val="1"/>
        </dgm:presLayoutVars>
      </dgm:prSet>
      <dgm:spPr/>
    </dgm:pt>
    <dgm:pt modelId="{2F6AD66D-FC74-4154-A986-29A1D123C784}" type="pres">
      <dgm:prSet presAssocID="{ED25F8C2-6B2F-419A-8754-4CE29F713936}" presName="spV" presStyleCnt="0"/>
      <dgm:spPr/>
    </dgm:pt>
    <dgm:pt modelId="{5888AC4A-8F9B-4C03-93A7-24CF526B70D9}" type="pres">
      <dgm:prSet presAssocID="{116FBE2B-8B85-44E8-BB82-9FAE29B33DF8}" presName="linNode" presStyleCnt="0"/>
      <dgm:spPr/>
    </dgm:pt>
    <dgm:pt modelId="{2556ADE9-F3AB-4EC9-B53E-0BF5EA4EF0E8}" type="pres">
      <dgm:prSet presAssocID="{116FBE2B-8B85-44E8-BB82-9FAE29B33DF8}" presName="parTx" presStyleLbl="revTx" presStyleIdx="1" presStyleCnt="5">
        <dgm:presLayoutVars>
          <dgm:chMax val="1"/>
          <dgm:bulletEnabled val="1"/>
        </dgm:presLayoutVars>
      </dgm:prSet>
      <dgm:spPr/>
    </dgm:pt>
    <dgm:pt modelId="{243F29CE-5589-46CA-8460-B8B2792D7E79}" type="pres">
      <dgm:prSet presAssocID="{116FBE2B-8B85-44E8-BB82-9FAE29B33DF8}" presName="bracket" presStyleLbl="parChTrans1D1" presStyleIdx="1" presStyleCnt="5"/>
      <dgm:spPr/>
    </dgm:pt>
    <dgm:pt modelId="{C4B9205A-16FF-4150-9F1F-D24892DA9DCD}" type="pres">
      <dgm:prSet presAssocID="{116FBE2B-8B85-44E8-BB82-9FAE29B33DF8}" presName="spH" presStyleCnt="0"/>
      <dgm:spPr/>
    </dgm:pt>
    <dgm:pt modelId="{EA1321E3-E6BF-4F71-B8C9-9A58944843A2}" type="pres">
      <dgm:prSet presAssocID="{116FBE2B-8B85-44E8-BB82-9FAE29B33DF8}" presName="desTx" presStyleLbl="node1" presStyleIdx="1" presStyleCnt="5">
        <dgm:presLayoutVars>
          <dgm:bulletEnabled val="1"/>
        </dgm:presLayoutVars>
      </dgm:prSet>
      <dgm:spPr/>
    </dgm:pt>
    <dgm:pt modelId="{A6E602ED-B5C3-4922-8FDC-5BBA30B765D7}" type="pres">
      <dgm:prSet presAssocID="{EE025432-5C49-482D-8804-B4115B5ED339}" presName="spV" presStyleCnt="0"/>
      <dgm:spPr/>
    </dgm:pt>
    <dgm:pt modelId="{9E24A31E-E781-4F50-AFAC-15ADFCEA88E2}" type="pres">
      <dgm:prSet presAssocID="{709864A5-5300-4247-8613-773D07A8B805}" presName="linNode" presStyleCnt="0"/>
      <dgm:spPr/>
    </dgm:pt>
    <dgm:pt modelId="{8C5E5201-21C0-462F-A26D-212B690DA9CA}" type="pres">
      <dgm:prSet presAssocID="{709864A5-5300-4247-8613-773D07A8B805}" presName="parTx" presStyleLbl="revTx" presStyleIdx="2" presStyleCnt="5">
        <dgm:presLayoutVars>
          <dgm:chMax val="1"/>
          <dgm:bulletEnabled val="1"/>
        </dgm:presLayoutVars>
      </dgm:prSet>
      <dgm:spPr/>
    </dgm:pt>
    <dgm:pt modelId="{C9C0BBA9-5E7F-4348-926A-D94F2E85D872}" type="pres">
      <dgm:prSet presAssocID="{709864A5-5300-4247-8613-773D07A8B805}" presName="bracket" presStyleLbl="parChTrans1D1" presStyleIdx="2" presStyleCnt="5"/>
      <dgm:spPr/>
    </dgm:pt>
    <dgm:pt modelId="{B0F284B1-C01B-4FF3-851B-BF9D03BE0198}" type="pres">
      <dgm:prSet presAssocID="{709864A5-5300-4247-8613-773D07A8B805}" presName="spH" presStyleCnt="0"/>
      <dgm:spPr/>
    </dgm:pt>
    <dgm:pt modelId="{F4768D02-A721-43D4-94E0-E35D585CD974}" type="pres">
      <dgm:prSet presAssocID="{709864A5-5300-4247-8613-773D07A8B805}" presName="desTx" presStyleLbl="node1" presStyleIdx="2" presStyleCnt="5">
        <dgm:presLayoutVars>
          <dgm:bulletEnabled val="1"/>
        </dgm:presLayoutVars>
      </dgm:prSet>
      <dgm:spPr/>
    </dgm:pt>
    <dgm:pt modelId="{58E417BE-19DA-4829-A4A4-3901716695D2}" type="pres">
      <dgm:prSet presAssocID="{B9576698-1F6B-4450-807C-2708740E5BDE}" presName="spV" presStyleCnt="0"/>
      <dgm:spPr/>
    </dgm:pt>
    <dgm:pt modelId="{B18DDDBD-E32D-4124-BD91-4CAB7D7F2DEB}" type="pres">
      <dgm:prSet presAssocID="{D3445E81-F809-4900-A41C-4E20F85A93C6}" presName="linNode" presStyleCnt="0"/>
      <dgm:spPr/>
    </dgm:pt>
    <dgm:pt modelId="{D50D062B-B740-466D-A763-C4DCA46868E6}" type="pres">
      <dgm:prSet presAssocID="{D3445E81-F809-4900-A41C-4E20F85A93C6}" presName="parTx" presStyleLbl="revTx" presStyleIdx="3" presStyleCnt="5">
        <dgm:presLayoutVars>
          <dgm:chMax val="1"/>
          <dgm:bulletEnabled val="1"/>
        </dgm:presLayoutVars>
      </dgm:prSet>
      <dgm:spPr/>
    </dgm:pt>
    <dgm:pt modelId="{9B3C4A38-E113-4E0F-8456-B67211662976}" type="pres">
      <dgm:prSet presAssocID="{D3445E81-F809-4900-A41C-4E20F85A93C6}" presName="bracket" presStyleLbl="parChTrans1D1" presStyleIdx="3" presStyleCnt="5"/>
      <dgm:spPr/>
    </dgm:pt>
    <dgm:pt modelId="{F2FD3416-7538-4C6E-82AA-980F85665B2A}" type="pres">
      <dgm:prSet presAssocID="{D3445E81-F809-4900-A41C-4E20F85A93C6}" presName="spH" presStyleCnt="0"/>
      <dgm:spPr/>
    </dgm:pt>
    <dgm:pt modelId="{82764F90-BE41-40B6-8716-C7F9D6B46F1D}" type="pres">
      <dgm:prSet presAssocID="{D3445E81-F809-4900-A41C-4E20F85A93C6}" presName="desTx" presStyleLbl="node1" presStyleIdx="3" presStyleCnt="5">
        <dgm:presLayoutVars>
          <dgm:bulletEnabled val="1"/>
        </dgm:presLayoutVars>
      </dgm:prSet>
      <dgm:spPr/>
    </dgm:pt>
    <dgm:pt modelId="{35D239B3-A6F7-4E28-8706-2264B506D47B}" type="pres">
      <dgm:prSet presAssocID="{9F8468DB-A178-4320-ACA2-65E3A772E36F}" presName="spV" presStyleCnt="0"/>
      <dgm:spPr/>
    </dgm:pt>
    <dgm:pt modelId="{EFCBC8B8-60FA-4273-82EE-C0A523035DB3}" type="pres">
      <dgm:prSet presAssocID="{F8644225-4901-4AC2-BCF5-C62A9244BF0A}" presName="linNode" presStyleCnt="0"/>
      <dgm:spPr/>
    </dgm:pt>
    <dgm:pt modelId="{134BB43D-5278-43C6-B8D2-A47291E1FC6E}" type="pres">
      <dgm:prSet presAssocID="{F8644225-4901-4AC2-BCF5-C62A9244BF0A}" presName="parTx" presStyleLbl="revTx" presStyleIdx="4" presStyleCnt="5">
        <dgm:presLayoutVars>
          <dgm:chMax val="1"/>
          <dgm:bulletEnabled val="1"/>
        </dgm:presLayoutVars>
      </dgm:prSet>
      <dgm:spPr/>
    </dgm:pt>
    <dgm:pt modelId="{EDC5C500-492C-4C5E-8E89-EEA5B3950FE5}" type="pres">
      <dgm:prSet presAssocID="{F8644225-4901-4AC2-BCF5-C62A9244BF0A}" presName="bracket" presStyleLbl="parChTrans1D1" presStyleIdx="4" presStyleCnt="5"/>
      <dgm:spPr/>
    </dgm:pt>
    <dgm:pt modelId="{D0A6A2A8-C1B9-47F5-886F-BE2C2C2C4A52}" type="pres">
      <dgm:prSet presAssocID="{F8644225-4901-4AC2-BCF5-C62A9244BF0A}" presName="spH" presStyleCnt="0"/>
      <dgm:spPr/>
    </dgm:pt>
    <dgm:pt modelId="{BCF6B549-70D4-48A3-9EC9-E70E8DCA4EB8}" type="pres">
      <dgm:prSet presAssocID="{F8644225-4901-4AC2-BCF5-C62A9244BF0A}" presName="desTx" presStyleLbl="node1" presStyleIdx="4" presStyleCnt="5">
        <dgm:presLayoutVars>
          <dgm:bulletEnabled val="1"/>
        </dgm:presLayoutVars>
      </dgm:prSet>
      <dgm:spPr/>
    </dgm:pt>
  </dgm:ptLst>
  <dgm:cxnLst>
    <dgm:cxn modelId="{623B9816-C6D8-4068-9286-B0225DD45EE7}" type="presOf" srcId="{67470B50-DEA5-40A2-8579-764051D58F2D}" destId="{53A21A13-C668-492D-B512-D6FAD4B3E040}" srcOrd="0" destOrd="0" presId="urn:diagrams.loki3.com/BracketList"/>
    <dgm:cxn modelId="{6FD2922A-8FA9-43AA-AB37-926429F21B3E}" type="presOf" srcId="{F8644225-4901-4AC2-BCF5-C62A9244BF0A}" destId="{134BB43D-5278-43C6-B8D2-A47291E1FC6E}" srcOrd="0" destOrd="0" presId="urn:diagrams.loki3.com/BracketList"/>
    <dgm:cxn modelId="{36E9A238-375C-47B2-8209-F34F2F11BF50}" srcId="{67470B50-DEA5-40A2-8579-764051D58F2D}" destId="{E0A8E3A7-F021-4BC4-961A-85E038EB4E4A}" srcOrd="0" destOrd="0" parTransId="{0A2D3FE0-FFBE-4349-A0C8-4C7A84824665}" sibTransId="{ED25F8C2-6B2F-419A-8754-4CE29F713936}"/>
    <dgm:cxn modelId="{1C17933E-2FCC-45C1-A18B-17D94E6440FA}" type="presOf" srcId="{08C43986-3C75-4410-AE63-0AAA204BE8D6}" destId="{EA1321E3-E6BF-4F71-B8C9-9A58944843A2}" srcOrd="0" destOrd="0" presId="urn:diagrams.loki3.com/BracketList"/>
    <dgm:cxn modelId="{9CA3EE5C-62A1-46E4-87AB-5C5D046DFE69}" type="presOf" srcId="{E0A8E3A7-F021-4BC4-961A-85E038EB4E4A}" destId="{D0697E9F-2E62-47BF-BF40-2A07EE1659DA}" srcOrd="0" destOrd="0" presId="urn:diagrams.loki3.com/BracketList"/>
    <dgm:cxn modelId="{E52EEF62-0523-44DF-B9BB-B4017817F99F}" type="presOf" srcId="{55CF08A3-7A2A-46B8-9A7E-AFB2B4715F64}" destId="{41A45DA6-E2C3-497C-884B-95FC266CB41B}" srcOrd="0" destOrd="0" presId="urn:diagrams.loki3.com/BracketList"/>
    <dgm:cxn modelId="{0740734D-DE6B-4F09-8355-83D3C01A12F9}" srcId="{709864A5-5300-4247-8613-773D07A8B805}" destId="{D2776178-AFB5-49AB-A6B7-9C30B001C4A9}" srcOrd="0" destOrd="0" parTransId="{0E58EC3C-3E89-4C66-A481-6465CA7982AA}" sibTransId="{4C82529B-62B9-4967-818A-58622A2BCBBD}"/>
    <dgm:cxn modelId="{A3EAEC6F-BA8D-4D14-AEDC-E4CC1DB2BAA1}" type="presOf" srcId="{17067DC5-00BE-4F85-8574-60F001028B44}" destId="{82764F90-BE41-40B6-8716-C7F9D6B46F1D}" srcOrd="0" destOrd="0" presId="urn:diagrams.loki3.com/BracketList"/>
    <dgm:cxn modelId="{F3BDED70-9ACB-42EF-A723-F9C174968E6C}" srcId="{67470B50-DEA5-40A2-8579-764051D58F2D}" destId="{116FBE2B-8B85-44E8-BB82-9FAE29B33DF8}" srcOrd="1" destOrd="0" parTransId="{1276E0C6-51D0-448B-8ED2-DE79CAD16911}" sibTransId="{EE025432-5C49-482D-8804-B4115B5ED339}"/>
    <dgm:cxn modelId="{E59DD682-6F48-415A-89DC-55AAEF71D9E3}" srcId="{67470B50-DEA5-40A2-8579-764051D58F2D}" destId="{709864A5-5300-4247-8613-773D07A8B805}" srcOrd="2" destOrd="0" parTransId="{94D46F35-718D-4632-9382-E38387AFFD04}" sibTransId="{B9576698-1F6B-4450-807C-2708740E5BDE}"/>
    <dgm:cxn modelId="{8C512584-D51C-40DE-BF2D-2F94E983ED5F}" type="presOf" srcId="{D2776178-AFB5-49AB-A6B7-9C30B001C4A9}" destId="{F4768D02-A721-43D4-94E0-E35D585CD974}" srcOrd="0" destOrd="0" presId="urn:diagrams.loki3.com/BracketList"/>
    <dgm:cxn modelId="{C70D9F86-A873-4C7C-81E2-8A4C48F5A01C}" type="presOf" srcId="{709864A5-5300-4247-8613-773D07A8B805}" destId="{8C5E5201-21C0-462F-A26D-212B690DA9CA}" srcOrd="0" destOrd="0" presId="urn:diagrams.loki3.com/BracketList"/>
    <dgm:cxn modelId="{18BCA995-C373-4E4D-A8C2-062A60D6FA38}" srcId="{116FBE2B-8B85-44E8-BB82-9FAE29B33DF8}" destId="{08C43986-3C75-4410-AE63-0AAA204BE8D6}" srcOrd="0" destOrd="0" parTransId="{AFA5D9BE-CBA3-4141-A81A-63B8B794BF7A}" sibTransId="{74D828F9-126A-41D2-8558-A14C1982366F}"/>
    <dgm:cxn modelId="{EE2362B7-5CE7-467C-ABA9-E96BF112561B}" srcId="{D3445E81-F809-4900-A41C-4E20F85A93C6}" destId="{17067DC5-00BE-4F85-8574-60F001028B44}" srcOrd="0" destOrd="0" parTransId="{078BF1D5-74E5-4031-857B-5DB58DEBB9BA}" sibTransId="{93766FA7-798C-410D-8A49-1F2AA1A825C7}"/>
    <dgm:cxn modelId="{59ACC2C8-FF7B-4484-AF3B-F997B92654D7}" srcId="{67470B50-DEA5-40A2-8579-764051D58F2D}" destId="{F8644225-4901-4AC2-BCF5-C62A9244BF0A}" srcOrd="4" destOrd="0" parTransId="{75C824F1-6647-4D59-8C0B-A702351DF477}" sibTransId="{92CA45DC-3AC4-41D5-981F-EB7ABDCC95CD}"/>
    <dgm:cxn modelId="{92A8F7CB-7376-4A01-A3DE-30ED4F44E049}" type="presOf" srcId="{D3445E81-F809-4900-A41C-4E20F85A93C6}" destId="{D50D062B-B740-466D-A763-C4DCA46868E6}" srcOrd="0" destOrd="0" presId="urn:diagrams.loki3.com/BracketList"/>
    <dgm:cxn modelId="{0BFD0FD4-EAC8-4393-B228-9B4C1080C369}" srcId="{F8644225-4901-4AC2-BCF5-C62A9244BF0A}" destId="{D65F9B3C-9F7B-424B-979E-C94BE0C9A8DA}" srcOrd="0" destOrd="0" parTransId="{ED034999-2CFE-413B-ADCF-B57D6B36AD4E}" sibTransId="{4C2CDB3C-D8BB-40C0-971F-85B582BA0D15}"/>
    <dgm:cxn modelId="{FBF655D6-9904-44FA-AFA1-135F394EDAE8}" srcId="{E0A8E3A7-F021-4BC4-961A-85E038EB4E4A}" destId="{55CF08A3-7A2A-46B8-9A7E-AFB2B4715F64}" srcOrd="0" destOrd="0" parTransId="{99B6AE46-E84A-465C-8699-E6BD5EA63004}" sibTransId="{1318EB97-BED4-4884-A94A-29FAB2B60A07}"/>
    <dgm:cxn modelId="{C9680BEA-E1A4-480B-B2B0-C65E09D382B4}" type="presOf" srcId="{D65F9B3C-9F7B-424B-979E-C94BE0C9A8DA}" destId="{BCF6B549-70D4-48A3-9EC9-E70E8DCA4EB8}" srcOrd="0" destOrd="0" presId="urn:diagrams.loki3.com/BracketList"/>
    <dgm:cxn modelId="{CF8411F8-26FD-4CFC-B298-EA74DB532B6B}" type="presOf" srcId="{116FBE2B-8B85-44E8-BB82-9FAE29B33DF8}" destId="{2556ADE9-F3AB-4EC9-B53E-0BF5EA4EF0E8}" srcOrd="0" destOrd="0" presId="urn:diagrams.loki3.com/BracketList"/>
    <dgm:cxn modelId="{1D55E1FA-A6B6-48C1-994E-980432967CB3}" srcId="{67470B50-DEA5-40A2-8579-764051D58F2D}" destId="{D3445E81-F809-4900-A41C-4E20F85A93C6}" srcOrd="3" destOrd="0" parTransId="{29CEE301-CF44-4FB5-877B-B90E117C3FBC}" sibTransId="{9F8468DB-A178-4320-ACA2-65E3A772E36F}"/>
    <dgm:cxn modelId="{2A82CF67-904B-4BD2-864E-A80CC0AEB7A7}" type="presParOf" srcId="{53A21A13-C668-492D-B512-D6FAD4B3E040}" destId="{9D059AFD-D0BF-48FE-9F8E-96D4D0C209F8}" srcOrd="0" destOrd="0" presId="urn:diagrams.loki3.com/BracketList"/>
    <dgm:cxn modelId="{1BF0F589-981E-4976-9EF3-346790656E3A}" type="presParOf" srcId="{9D059AFD-D0BF-48FE-9F8E-96D4D0C209F8}" destId="{D0697E9F-2E62-47BF-BF40-2A07EE1659DA}" srcOrd="0" destOrd="0" presId="urn:diagrams.loki3.com/BracketList"/>
    <dgm:cxn modelId="{6F884FEE-EABE-4BEB-8F6D-A6B9460AEBB9}" type="presParOf" srcId="{9D059AFD-D0BF-48FE-9F8E-96D4D0C209F8}" destId="{7DE730BC-FDD6-4B0A-96C6-FD1F30D41C50}" srcOrd="1" destOrd="0" presId="urn:diagrams.loki3.com/BracketList"/>
    <dgm:cxn modelId="{662171F6-2DC9-4F3C-9490-7438DB59E0FF}" type="presParOf" srcId="{9D059AFD-D0BF-48FE-9F8E-96D4D0C209F8}" destId="{0FFB1DDF-EA8C-419B-9DEE-65243D139FF7}" srcOrd="2" destOrd="0" presId="urn:diagrams.loki3.com/BracketList"/>
    <dgm:cxn modelId="{78A41273-6F4C-4FDC-A19E-C7D2ED8FE519}" type="presParOf" srcId="{9D059AFD-D0BF-48FE-9F8E-96D4D0C209F8}" destId="{41A45DA6-E2C3-497C-884B-95FC266CB41B}" srcOrd="3" destOrd="0" presId="urn:diagrams.loki3.com/BracketList"/>
    <dgm:cxn modelId="{6537F912-A4AB-4905-A109-E6D4C61908A3}" type="presParOf" srcId="{53A21A13-C668-492D-B512-D6FAD4B3E040}" destId="{2F6AD66D-FC74-4154-A986-29A1D123C784}" srcOrd="1" destOrd="0" presId="urn:diagrams.loki3.com/BracketList"/>
    <dgm:cxn modelId="{2CFF071A-BD37-4F04-9ED2-5D968E5FDBBE}" type="presParOf" srcId="{53A21A13-C668-492D-B512-D6FAD4B3E040}" destId="{5888AC4A-8F9B-4C03-93A7-24CF526B70D9}" srcOrd="2" destOrd="0" presId="urn:diagrams.loki3.com/BracketList"/>
    <dgm:cxn modelId="{D3EC5F97-93B1-4B09-A8F6-2806E9ACF50C}" type="presParOf" srcId="{5888AC4A-8F9B-4C03-93A7-24CF526B70D9}" destId="{2556ADE9-F3AB-4EC9-B53E-0BF5EA4EF0E8}" srcOrd="0" destOrd="0" presId="urn:diagrams.loki3.com/BracketList"/>
    <dgm:cxn modelId="{CFF46BA8-001B-4075-8478-5C47526C523F}" type="presParOf" srcId="{5888AC4A-8F9B-4C03-93A7-24CF526B70D9}" destId="{243F29CE-5589-46CA-8460-B8B2792D7E79}" srcOrd="1" destOrd="0" presId="urn:diagrams.loki3.com/BracketList"/>
    <dgm:cxn modelId="{5AA59FE5-D18A-4EB0-AA43-E17A5179EAEC}" type="presParOf" srcId="{5888AC4A-8F9B-4C03-93A7-24CF526B70D9}" destId="{C4B9205A-16FF-4150-9F1F-D24892DA9DCD}" srcOrd="2" destOrd="0" presId="urn:diagrams.loki3.com/BracketList"/>
    <dgm:cxn modelId="{842F32D5-BF2B-408A-AAA8-F8BD32B4E24F}" type="presParOf" srcId="{5888AC4A-8F9B-4C03-93A7-24CF526B70D9}" destId="{EA1321E3-E6BF-4F71-B8C9-9A58944843A2}" srcOrd="3" destOrd="0" presId="urn:diagrams.loki3.com/BracketList"/>
    <dgm:cxn modelId="{0416E7AC-73FD-41BF-8C80-D5AEC61AA3EB}" type="presParOf" srcId="{53A21A13-C668-492D-B512-D6FAD4B3E040}" destId="{A6E602ED-B5C3-4922-8FDC-5BBA30B765D7}" srcOrd="3" destOrd="0" presId="urn:diagrams.loki3.com/BracketList"/>
    <dgm:cxn modelId="{EAA29DE1-EEB5-4EBC-BCF1-BBEEE18C139B}" type="presParOf" srcId="{53A21A13-C668-492D-B512-D6FAD4B3E040}" destId="{9E24A31E-E781-4F50-AFAC-15ADFCEA88E2}" srcOrd="4" destOrd="0" presId="urn:diagrams.loki3.com/BracketList"/>
    <dgm:cxn modelId="{CD74E33D-05D4-42F7-AAB2-84EA5BD5A62D}" type="presParOf" srcId="{9E24A31E-E781-4F50-AFAC-15ADFCEA88E2}" destId="{8C5E5201-21C0-462F-A26D-212B690DA9CA}" srcOrd="0" destOrd="0" presId="urn:diagrams.loki3.com/BracketList"/>
    <dgm:cxn modelId="{E8E0DF68-9D32-4D8E-9ADC-F110B895C85B}" type="presParOf" srcId="{9E24A31E-E781-4F50-AFAC-15ADFCEA88E2}" destId="{C9C0BBA9-5E7F-4348-926A-D94F2E85D872}" srcOrd="1" destOrd="0" presId="urn:diagrams.loki3.com/BracketList"/>
    <dgm:cxn modelId="{049061BE-8AB6-4092-98AC-60B52220A00F}" type="presParOf" srcId="{9E24A31E-E781-4F50-AFAC-15ADFCEA88E2}" destId="{B0F284B1-C01B-4FF3-851B-BF9D03BE0198}" srcOrd="2" destOrd="0" presId="urn:diagrams.loki3.com/BracketList"/>
    <dgm:cxn modelId="{477ECB0A-5A2C-4FA3-9FB7-D7685071711B}" type="presParOf" srcId="{9E24A31E-E781-4F50-AFAC-15ADFCEA88E2}" destId="{F4768D02-A721-43D4-94E0-E35D585CD974}" srcOrd="3" destOrd="0" presId="urn:diagrams.loki3.com/BracketList"/>
    <dgm:cxn modelId="{CE155E17-867B-4165-AED0-CDBDD11E344B}" type="presParOf" srcId="{53A21A13-C668-492D-B512-D6FAD4B3E040}" destId="{58E417BE-19DA-4829-A4A4-3901716695D2}" srcOrd="5" destOrd="0" presId="urn:diagrams.loki3.com/BracketList"/>
    <dgm:cxn modelId="{54F29349-46FA-40CD-8DBF-6810CD33545E}" type="presParOf" srcId="{53A21A13-C668-492D-B512-D6FAD4B3E040}" destId="{B18DDDBD-E32D-4124-BD91-4CAB7D7F2DEB}" srcOrd="6" destOrd="0" presId="urn:diagrams.loki3.com/BracketList"/>
    <dgm:cxn modelId="{75284B82-0E40-44CB-A2A2-FEEBEBA166E1}" type="presParOf" srcId="{B18DDDBD-E32D-4124-BD91-4CAB7D7F2DEB}" destId="{D50D062B-B740-466D-A763-C4DCA46868E6}" srcOrd="0" destOrd="0" presId="urn:diagrams.loki3.com/BracketList"/>
    <dgm:cxn modelId="{A19ED1EE-5B8F-4F67-A0FB-68C6AC084A7D}" type="presParOf" srcId="{B18DDDBD-E32D-4124-BD91-4CAB7D7F2DEB}" destId="{9B3C4A38-E113-4E0F-8456-B67211662976}" srcOrd="1" destOrd="0" presId="urn:diagrams.loki3.com/BracketList"/>
    <dgm:cxn modelId="{B84BB38D-89A8-46D6-B4FE-B5587D340425}" type="presParOf" srcId="{B18DDDBD-E32D-4124-BD91-4CAB7D7F2DEB}" destId="{F2FD3416-7538-4C6E-82AA-980F85665B2A}" srcOrd="2" destOrd="0" presId="urn:diagrams.loki3.com/BracketList"/>
    <dgm:cxn modelId="{BA29ABE1-D34B-4D6C-849C-BB08372DF95E}" type="presParOf" srcId="{B18DDDBD-E32D-4124-BD91-4CAB7D7F2DEB}" destId="{82764F90-BE41-40B6-8716-C7F9D6B46F1D}" srcOrd="3" destOrd="0" presId="urn:diagrams.loki3.com/BracketList"/>
    <dgm:cxn modelId="{E2C83EE7-E1A6-407A-80F5-D3AA8F790D55}" type="presParOf" srcId="{53A21A13-C668-492D-B512-D6FAD4B3E040}" destId="{35D239B3-A6F7-4E28-8706-2264B506D47B}" srcOrd="7" destOrd="0" presId="urn:diagrams.loki3.com/BracketList"/>
    <dgm:cxn modelId="{9D1DB4A8-50D6-4A28-938E-19CB9526A70C}" type="presParOf" srcId="{53A21A13-C668-492D-B512-D6FAD4B3E040}" destId="{EFCBC8B8-60FA-4273-82EE-C0A523035DB3}" srcOrd="8" destOrd="0" presId="urn:diagrams.loki3.com/BracketList"/>
    <dgm:cxn modelId="{A728EBAD-167B-426A-996C-F86DD613C591}" type="presParOf" srcId="{EFCBC8B8-60FA-4273-82EE-C0A523035DB3}" destId="{134BB43D-5278-43C6-B8D2-A47291E1FC6E}" srcOrd="0" destOrd="0" presId="urn:diagrams.loki3.com/BracketList"/>
    <dgm:cxn modelId="{D328498C-7431-49DE-B062-2013E168BBEC}" type="presParOf" srcId="{EFCBC8B8-60FA-4273-82EE-C0A523035DB3}" destId="{EDC5C500-492C-4C5E-8E89-EEA5B3950FE5}" srcOrd="1" destOrd="0" presId="urn:diagrams.loki3.com/BracketList"/>
    <dgm:cxn modelId="{5BAF1804-FC4B-4D08-B781-B94A783F007F}" type="presParOf" srcId="{EFCBC8B8-60FA-4273-82EE-C0A523035DB3}" destId="{D0A6A2A8-C1B9-47F5-886F-BE2C2C2C4A52}" srcOrd="2" destOrd="0" presId="urn:diagrams.loki3.com/BracketList"/>
    <dgm:cxn modelId="{E75AD3BA-934D-4A11-822E-0D192A5293D0}" type="presParOf" srcId="{EFCBC8B8-60FA-4273-82EE-C0A523035DB3}" destId="{BCF6B549-70D4-48A3-9EC9-E70E8DCA4EB8}"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C9836B8-5E74-4F4C-B7C1-8569A7635024}" type="doc">
      <dgm:prSet loTypeId="urn:microsoft.com/office/officeart/2005/8/layout/chevronAccent+Icon" loCatId="process" qsTypeId="urn:microsoft.com/office/officeart/2005/8/quickstyle/simple5" qsCatId="simple" csTypeId="urn:microsoft.com/office/officeart/2005/8/colors/accent2_2" csCatId="accent2" phldr="1"/>
      <dgm:spPr/>
    </dgm:pt>
    <dgm:pt modelId="{13F5536E-FEBC-43FB-B5A9-D757104BD6EB}">
      <dgm:prSet phldrT="[Text]"/>
      <dgm:spPr/>
      <dgm:t>
        <a:bodyPr/>
        <a:lstStyle/>
        <a:p>
          <a:r>
            <a:rPr lang="en-US">
              <a:latin typeface="Lato SemiBold" panose="020F0502020204030203" pitchFamily="34" charset="0"/>
              <a:ea typeface="Lato SemiBold" panose="020F0502020204030203" pitchFamily="34" charset="0"/>
              <a:cs typeface="Lato SemiBold" panose="020F0502020204030203" pitchFamily="34" charset="0"/>
            </a:rPr>
            <a:t>Define the process</a:t>
          </a:r>
          <a:endParaRPr lang="en-US"/>
        </a:p>
      </dgm:t>
    </dgm:pt>
    <dgm:pt modelId="{2B60DD5A-CEAD-49F0-8A08-C5D407B3644D}" type="parTrans" cxnId="{A81AF2D6-F0DE-40B3-9D6B-A93D987E5B76}">
      <dgm:prSet/>
      <dgm:spPr/>
      <dgm:t>
        <a:bodyPr/>
        <a:lstStyle/>
        <a:p>
          <a:endParaRPr lang="en-US"/>
        </a:p>
      </dgm:t>
    </dgm:pt>
    <dgm:pt modelId="{16931FA0-15FD-4648-A361-357A32308C11}" type="sibTrans" cxnId="{A81AF2D6-F0DE-40B3-9D6B-A93D987E5B76}">
      <dgm:prSet/>
      <dgm:spPr/>
      <dgm:t>
        <a:bodyPr/>
        <a:lstStyle/>
        <a:p>
          <a:endParaRPr lang="en-US"/>
        </a:p>
      </dgm:t>
    </dgm:pt>
    <dgm:pt modelId="{152FA817-528F-4D08-B398-0EA22320E0DD}">
      <dgm:prSet/>
      <dgm:spPr/>
      <dgm:t>
        <a:bodyPr/>
        <a:lstStyle/>
        <a:p>
          <a:r>
            <a:rPr lang="en-US">
              <a:latin typeface="Lato SemiBold" panose="020F0502020204030203" pitchFamily="34" charset="0"/>
              <a:ea typeface="Lato SemiBold" panose="020F0502020204030203" pitchFamily="34" charset="0"/>
              <a:cs typeface="Lato SemiBold" panose="020F0502020204030203" pitchFamily="34" charset="0"/>
            </a:rPr>
            <a:t>Determine your pain points</a:t>
          </a:r>
        </a:p>
      </dgm:t>
    </dgm:pt>
    <dgm:pt modelId="{ECE00D09-5360-48E4-A893-3810FD6C9410}" type="parTrans" cxnId="{607F4208-AEFB-490C-B383-8083EF49D26D}">
      <dgm:prSet/>
      <dgm:spPr/>
      <dgm:t>
        <a:bodyPr/>
        <a:lstStyle/>
        <a:p>
          <a:endParaRPr lang="en-US"/>
        </a:p>
      </dgm:t>
    </dgm:pt>
    <dgm:pt modelId="{E4ED9BFD-01E5-46AC-99D6-626F8CE52A1B}" type="sibTrans" cxnId="{607F4208-AEFB-490C-B383-8083EF49D26D}">
      <dgm:prSet/>
      <dgm:spPr/>
      <dgm:t>
        <a:bodyPr/>
        <a:lstStyle/>
        <a:p>
          <a:endParaRPr lang="en-US"/>
        </a:p>
      </dgm:t>
    </dgm:pt>
    <dgm:pt modelId="{7759A25F-809D-4DB5-A655-44C1422D2667}">
      <dgm:prSet/>
      <dgm:spPr/>
      <dgm:t>
        <a:bodyPr/>
        <a:lstStyle/>
        <a:p>
          <a:r>
            <a:rPr lang="en-US">
              <a:latin typeface="Lato SemiBold" panose="020F0502020204030203" pitchFamily="34" charset="0"/>
              <a:ea typeface="Lato SemiBold" panose="020F0502020204030203" pitchFamily="34" charset="0"/>
              <a:cs typeface="Lato SemiBold" panose="020F0502020204030203" pitchFamily="34" charset="0"/>
            </a:rPr>
            <a:t>Use the proper AI solutions to solve your problems</a:t>
          </a:r>
        </a:p>
      </dgm:t>
    </dgm:pt>
    <dgm:pt modelId="{90C61290-349D-4977-8482-7528F4712017}" type="parTrans" cxnId="{599FB44D-CE14-4255-B926-5701BF4FECFB}">
      <dgm:prSet/>
      <dgm:spPr/>
      <dgm:t>
        <a:bodyPr/>
        <a:lstStyle/>
        <a:p>
          <a:endParaRPr lang="en-US"/>
        </a:p>
      </dgm:t>
    </dgm:pt>
    <dgm:pt modelId="{F76B6E27-F9E2-4846-B364-14885D7326D1}" type="sibTrans" cxnId="{599FB44D-CE14-4255-B926-5701BF4FECFB}">
      <dgm:prSet/>
      <dgm:spPr/>
      <dgm:t>
        <a:bodyPr/>
        <a:lstStyle/>
        <a:p>
          <a:endParaRPr lang="en-US"/>
        </a:p>
      </dgm:t>
    </dgm:pt>
    <dgm:pt modelId="{251560BC-2A1C-42D3-9315-ADB573FF9DFE}" type="pres">
      <dgm:prSet presAssocID="{2C9836B8-5E74-4F4C-B7C1-8569A7635024}" presName="Name0" presStyleCnt="0">
        <dgm:presLayoutVars>
          <dgm:dir/>
          <dgm:resizeHandles val="exact"/>
        </dgm:presLayoutVars>
      </dgm:prSet>
      <dgm:spPr/>
    </dgm:pt>
    <dgm:pt modelId="{93EBED2F-2930-46CC-AC15-B8F0CE161E91}" type="pres">
      <dgm:prSet presAssocID="{13F5536E-FEBC-43FB-B5A9-D757104BD6EB}" presName="composite" presStyleCnt="0"/>
      <dgm:spPr/>
    </dgm:pt>
    <dgm:pt modelId="{00C8B796-EF9B-4BE4-BE23-6C31AE1B6DAD}" type="pres">
      <dgm:prSet presAssocID="{13F5536E-FEBC-43FB-B5A9-D757104BD6EB}" presName="bgChev" presStyleLbl="node1" presStyleIdx="0" presStyleCnt="3"/>
      <dgm:spPr/>
    </dgm:pt>
    <dgm:pt modelId="{5A97E1C0-65F5-4827-A251-3DF5731B6BD2}" type="pres">
      <dgm:prSet presAssocID="{13F5536E-FEBC-43FB-B5A9-D757104BD6EB}" presName="txNode" presStyleLbl="fgAcc1" presStyleIdx="0" presStyleCnt="3">
        <dgm:presLayoutVars>
          <dgm:bulletEnabled val="1"/>
        </dgm:presLayoutVars>
      </dgm:prSet>
      <dgm:spPr/>
    </dgm:pt>
    <dgm:pt modelId="{71F1C2CC-976C-4A9E-A8A9-C35503BB5C94}" type="pres">
      <dgm:prSet presAssocID="{16931FA0-15FD-4648-A361-357A32308C11}" presName="compositeSpace" presStyleCnt="0"/>
      <dgm:spPr/>
    </dgm:pt>
    <dgm:pt modelId="{9D0B9146-191F-43C1-B552-B1D05AD57042}" type="pres">
      <dgm:prSet presAssocID="{152FA817-528F-4D08-B398-0EA22320E0DD}" presName="composite" presStyleCnt="0"/>
      <dgm:spPr/>
    </dgm:pt>
    <dgm:pt modelId="{1B4E0005-D25A-476C-BC86-ABD2A5996A6E}" type="pres">
      <dgm:prSet presAssocID="{152FA817-528F-4D08-B398-0EA22320E0DD}" presName="bgChev" presStyleLbl="node1" presStyleIdx="1" presStyleCnt="3"/>
      <dgm:spPr/>
    </dgm:pt>
    <dgm:pt modelId="{670045A3-5DEB-4033-98CE-DFEFB4804688}" type="pres">
      <dgm:prSet presAssocID="{152FA817-528F-4D08-B398-0EA22320E0DD}" presName="txNode" presStyleLbl="fgAcc1" presStyleIdx="1" presStyleCnt="3">
        <dgm:presLayoutVars>
          <dgm:bulletEnabled val="1"/>
        </dgm:presLayoutVars>
      </dgm:prSet>
      <dgm:spPr/>
    </dgm:pt>
    <dgm:pt modelId="{7BFBFF42-01C2-4EB6-A00A-FABB34BA9DC4}" type="pres">
      <dgm:prSet presAssocID="{E4ED9BFD-01E5-46AC-99D6-626F8CE52A1B}" presName="compositeSpace" presStyleCnt="0"/>
      <dgm:spPr/>
    </dgm:pt>
    <dgm:pt modelId="{AEAEC7B4-8C3C-4841-8768-7CD445561DB4}" type="pres">
      <dgm:prSet presAssocID="{7759A25F-809D-4DB5-A655-44C1422D2667}" presName="composite" presStyleCnt="0"/>
      <dgm:spPr/>
    </dgm:pt>
    <dgm:pt modelId="{7890CB6E-B318-4F7C-A773-F5577EF2A50B}" type="pres">
      <dgm:prSet presAssocID="{7759A25F-809D-4DB5-A655-44C1422D2667}" presName="bgChev" presStyleLbl="node1" presStyleIdx="2" presStyleCnt="3"/>
      <dgm:spPr/>
    </dgm:pt>
    <dgm:pt modelId="{F2F0693E-85FD-4717-8B57-BA6EF28539CB}" type="pres">
      <dgm:prSet presAssocID="{7759A25F-809D-4DB5-A655-44C1422D2667}" presName="txNode" presStyleLbl="fgAcc1" presStyleIdx="2" presStyleCnt="3">
        <dgm:presLayoutVars>
          <dgm:bulletEnabled val="1"/>
        </dgm:presLayoutVars>
      </dgm:prSet>
      <dgm:spPr/>
    </dgm:pt>
  </dgm:ptLst>
  <dgm:cxnLst>
    <dgm:cxn modelId="{607F4208-AEFB-490C-B383-8083EF49D26D}" srcId="{2C9836B8-5E74-4F4C-B7C1-8569A7635024}" destId="{152FA817-528F-4D08-B398-0EA22320E0DD}" srcOrd="1" destOrd="0" parTransId="{ECE00D09-5360-48E4-A893-3810FD6C9410}" sibTransId="{E4ED9BFD-01E5-46AC-99D6-626F8CE52A1B}"/>
    <dgm:cxn modelId="{78BE1265-3EEB-4F4F-B4A1-B87962FF2E28}" type="presOf" srcId="{152FA817-528F-4D08-B398-0EA22320E0DD}" destId="{670045A3-5DEB-4033-98CE-DFEFB4804688}" srcOrd="0" destOrd="0" presId="urn:microsoft.com/office/officeart/2005/8/layout/chevronAccent+Icon"/>
    <dgm:cxn modelId="{27A98847-C8FF-43BB-90CC-E8650CB8F0CB}" type="presOf" srcId="{13F5536E-FEBC-43FB-B5A9-D757104BD6EB}" destId="{5A97E1C0-65F5-4827-A251-3DF5731B6BD2}" srcOrd="0" destOrd="0" presId="urn:microsoft.com/office/officeart/2005/8/layout/chevronAccent+Icon"/>
    <dgm:cxn modelId="{599FB44D-CE14-4255-B926-5701BF4FECFB}" srcId="{2C9836B8-5E74-4F4C-B7C1-8569A7635024}" destId="{7759A25F-809D-4DB5-A655-44C1422D2667}" srcOrd="2" destOrd="0" parTransId="{90C61290-349D-4977-8482-7528F4712017}" sibTransId="{F76B6E27-F9E2-4846-B364-14885D7326D1}"/>
    <dgm:cxn modelId="{9A1DB283-3CEE-45C4-8CEA-2628050CA090}" type="presOf" srcId="{2C9836B8-5E74-4F4C-B7C1-8569A7635024}" destId="{251560BC-2A1C-42D3-9315-ADB573FF9DFE}" srcOrd="0" destOrd="0" presId="urn:microsoft.com/office/officeart/2005/8/layout/chevronAccent+Icon"/>
    <dgm:cxn modelId="{A81AF2D6-F0DE-40B3-9D6B-A93D987E5B76}" srcId="{2C9836B8-5E74-4F4C-B7C1-8569A7635024}" destId="{13F5536E-FEBC-43FB-B5A9-D757104BD6EB}" srcOrd="0" destOrd="0" parTransId="{2B60DD5A-CEAD-49F0-8A08-C5D407B3644D}" sibTransId="{16931FA0-15FD-4648-A361-357A32308C11}"/>
    <dgm:cxn modelId="{C77335F2-5DD8-41C4-869F-9DBD7B9098E4}" type="presOf" srcId="{7759A25F-809D-4DB5-A655-44C1422D2667}" destId="{F2F0693E-85FD-4717-8B57-BA6EF28539CB}" srcOrd="0" destOrd="0" presId="urn:microsoft.com/office/officeart/2005/8/layout/chevronAccent+Icon"/>
    <dgm:cxn modelId="{BB34F880-5DAC-4398-9F86-FD78D46182FF}" type="presParOf" srcId="{251560BC-2A1C-42D3-9315-ADB573FF9DFE}" destId="{93EBED2F-2930-46CC-AC15-B8F0CE161E91}" srcOrd="0" destOrd="0" presId="urn:microsoft.com/office/officeart/2005/8/layout/chevronAccent+Icon"/>
    <dgm:cxn modelId="{E9D93FBF-482A-4D63-A95E-BF2C84AE21BB}" type="presParOf" srcId="{93EBED2F-2930-46CC-AC15-B8F0CE161E91}" destId="{00C8B796-EF9B-4BE4-BE23-6C31AE1B6DAD}" srcOrd="0" destOrd="0" presId="urn:microsoft.com/office/officeart/2005/8/layout/chevronAccent+Icon"/>
    <dgm:cxn modelId="{1F549700-4082-4F7D-A8F1-074B57EF6FA0}" type="presParOf" srcId="{93EBED2F-2930-46CC-AC15-B8F0CE161E91}" destId="{5A97E1C0-65F5-4827-A251-3DF5731B6BD2}" srcOrd="1" destOrd="0" presId="urn:microsoft.com/office/officeart/2005/8/layout/chevronAccent+Icon"/>
    <dgm:cxn modelId="{CFA475D8-DD68-4A98-803A-02D55E490113}" type="presParOf" srcId="{251560BC-2A1C-42D3-9315-ADB573FF9DFE}" destId="{71F1C2CC-976C-4A9E-A8A9-C35503BB5C94}" srcOrd="1" destOrd="0" presId="urn:microsoft.com/office/officeart/2005/8/layout/chevronAccent+Icon"/>
    <dgm:cxn modelId="{DC4D6815-4D7D-4D28-A24A-103C38A25A13}" type="presParOf" srcId="{251560BC-2A1C-42D3-9315-ADB573FF9DFE}" destId="{9D0B9146-191F-43C1-B552-B1D05AD57042}" srcOrd="2" destOrd="0" presId="urn:microsoft.com/office/officeart/2005/8/layout/chevronAccent+Icon"/>
    <dgm:cxn modelId="{AE39D285-6100-4A7F-9531-968D37BE7363}" type="presParOf" srcId="{9D0B9146-191F-43C1-B552-B1D05AD57042}" destId="{1B4E0005-D25A-476C-BC86-ABD2A5996A6E}" srcOrd="0" destOrd="0" presId="urn:microsoft.com/office/officeart/2005/8/layout/chevronAccent+Icon"/>
    <dgm:cxn modelId="{3407D3BA-CC68-4A59-AD9C-8E902BA12258}" type="presParOf" srcId="{9D0B9146-191F-43C1-B552-B1D05AD57042}" destId="{670045A3-5DEB-4033-98CE-DFEFB4804688}" srcOrd="1" destOrd="0" presId="urn:microsoft.com/office/officeart/2005/8/layout/chevronAccent+Icon"/>
    <dgm:cxn modelId="{72DC2158-7E65-4D3C-802D-643E73748071}" type="presParOf" srcId="{251560BC-2A1C-42D3-9315-ADB573FF9DFE}" destId="{7BFBFF42-01C2-4EB6-A00A-FABB34BA9DC4}" srcOrd="3" destOrd="0" presId="urn:microsoft.com/office/officeart/2005/8/layout/chevronAccent+Icon"/>
    <dgm:cxn modelId="{3A288DA2-9535-4389-BF91-28A1AFEF16CA}" type="presParOf" srcId="{251560BC-2A1C-42D3-9315-ADB573FF9DFE}" destId="{AEAEC7B4-8C3C-4841-8768-7CD445561DB4}" srcOrd="4" destOrd="0" presId="urn:microsoft.com/office/officeart/2005/8/layout/chevronAccent+Icon"/>
    <dgm:cxn modelId="{907B3DD9-9400-418A-BB32-704DB7B22796}" type="presParOf" srcId="{AEAEC7B4-8C3C-4841-8768-7CD445561DB4}" destId="{7890CB6E-B318-4F7C-A773-F5577EF2A50B}" srcOrd="0" destOrd="0" presId="urn:microsoft.com/office/officeart/2005/8/layout/chevronAccent+Icon"/>
    <dgm:cxn modelId="{903686F2-C53A-4D39-99E2-CC008B0692FD}" type="presParOf" srcId="{AEAEC7B4-8C3C-4841-8768-7CD445561DB4}" destId="{F2F0693E-85FD-4717-8B57-BA6EF28539CB}"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32B6-B05D-47BE-9578-31605B091A59}">
      <dsp:nvSpPr>
        <dsp:cNvPr id="0" name=""/>
        <dsp:cNvSpPr/>
      </dsp:nvSpPr>
      <dsp:spPr>
        <a:xfrm rot="16200000">
          <a:off x="-284917"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41" bIns="0" numCol="1" spcCol="1270" anchor="ctr" anchorCtr="0">
          <a:noAutofit/>
        </a:bodyPr>
        <a:lstStyle/>
        <a:p>
          <a:pPr marL="0" lvl="0" indent="0" algn="ctr" defTabSz="755650">
            <a:lnSpc>
              <a:spcPct val="90000"/>
            </a:lnSpc>
            <a:spcBef>
              <a:spcPct val="0"/>
            </a:spcBef>
            <a:spcAft>
              <a:spcPct val="35000"/>
            </a:spcAft>
            <a:buNone/>
          </a:pPr>
          <a:r>
            <a:rPr lang="en-US" sz="1700" kern="1200"/>
            <a:t>TFG has provided grant services since its founding in 1982</a:t>
          </a:r>
        </a:p>
      </dsp:txBody>
      <dsp:txXfrm rot="5400000">
        <a:off x="5227" y="482802"/>
        <a:ext cx="1833729" cy="1448410"/>
      </dsp:txXfrm>
    </dsp:sp>
    <dsp:sp modelId="{2DAAF563-385D-4421-91B8-B46C9EF2A752}">
      <dsp:nvSpPr>
        <dsp:cNvPr id="0" name=""/>
        <dsp:cNvSpPr/>
      </dsp:nvSpPr>
      <dsp:spPr>
        <a:xfrm rot="16200000">
          <a:off x="1686341"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41" bIns="0" numCol="1" spcCol="1270" anchor="ctr" anchorCtr="0">
          <a:noAutofit/>
        </a:bodyPr>
        <a:lstStyle/>
        <a:p>
          <a:pPr marL="0" lvl="0" indent="0" algn="ctr" defTabSz="755650">
            <a:lnSpc>
              <a:spcPct val="90000"/>
            </a:lnSpc>
            <a:spcBef>
              <a:spcPct val="0"/>
            </a:spcBef>
            <a:spcAft>
              <a:spcPct val="35000"/>
            </a:spcAft>
            <a:buNone/>
          </a:pPr>
          <a:r>
            <a:rPr lang="en-US" sz="1700" b="0" i="0" kern="1200"/>
            <a:t>TFG founded eCivis in 2000</a:t>
          </a:r>
          <a:endParaRPr lang="en-US" sz="1700" kern="1200"/>
        </a:p>
      </dsp:txBody>
      <dsp:txXfrm rot="5400000">
        <a:off x="1976485" y="482802"/>
        <a:ext cx="1833729" cy="1448410"/>
      </dsp:txXfrm>
    </dsp:sp>
    <dsp:sp modelId="{8B07B762-9179-40E3-904F-8222FBA33A15}">
      <dsp:nvSpPr>
        <dsp:cNvPr id="0" name=""/>
        <dsp:cNvSpPr/>
      </dsp:nvSpPr>
      <dsp:spPr>
        <a:xfrm rot="16200000">
          <a:off x="3657600"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41" bIns="0" numCol="1" spcCol="1270" anchor="ctr" anchorCtr="0">
          <a:noAutofit/>
        </a:bodyPr>
        <a:lstStyle/>
        <a:p>
          <a:pPr marL="0" lvl="0" indent="0" algn="ctr" defTabSz="755650" rtl="0">
            <a:lnSpc>
              <a:spcPct val="90000"/>
            </a:lnSpc>
            <a:spcBef>
              <a:spcPct val="0"/>
            </a:spcBef>
            <a:spcAft>
              <a:spcPct val="35000"/>
            </a:spcAft>
            <a:buNone/>
          </a:pPr>
          <a:r>
            <a:rPr lang="en-US" sz="1700" b="0" i="0" kern="1200"/>
            <a:t>TFG Grants Division launched in 2015</a:t>
          </a:r>
          <a:endParaRPr lang="en-US" sz="1700" kern="1200"/>
        </a:p>
      </dsp:txBody>
      <dsp:txXfrm rot="5400000">
        <a:off x="3947744" y="482802"/>
        <a:ext cx="1833729" cy="1448410"/>
      </dsp:txXfrm>
    </dsp:sp>
    <dsp:sp modelId="{24500F76-5884-4646-B301-9ACA2F80425D}">
      <dsp:nvSpPr>
        <dsp:cNvPr id="0" name=""/>
        <dsp:cNvSpPr/>
      </dsp:nvSpPr>
      <dsp:spPr>
        <a:xfrm rot="16200000">
          <a:off x="5628858"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41" bIns="0" numCol="1" spcCol="1270" anchor="ctr" anchorCtr="0">
          <a:noAutofit/>
        </a:bodyPr>
        <a:lstStyle/>
        <a:p>
          <a:pPr marL="0" lvl="0" indent="0" algn="ctr" defTabSz="755650" rtl="0">
            <a:lnSpc>
              <a:spcPct val="90000"/>
            </a:lnSpc>
            <a:spcBef>
              <a:spcPct val="0"/>
            </a:spcBef>
            <a:spcAft>
              <a:spcPct val="35000"/>
            </a:spcAft>
            <a:buNone/>
          </a:pPr>
          <a:r>
            <a:rPr lang="en-US" sz="1700" b="0" i="0" kern="1200"/>
            <a:t>In 2023, TFG Grants Division submitted over 215 state and federal grant applications</a:t>
          </a:r>
          <a:endParaRPr lang="en-US" sz="1700" kern="1200"/>
        </a:p>
      </dsp:txBody>
      <dsp:txXfrm rot="5400000">
        <a:off x="5919002" y="482802"/>
        <a:ext cx="1833729" cy="1448410"/>
      </dsp:txXfrm>
    </dsp:sp>
    <dsp:sp modelId="{32A80D76-4F49-4FAA-B227-464EC63E27CF}">
      <dsp:nvSpPr>
        <dsp:cNvPr id="0" name=""/>
        <dsp:cNvSpPr/>
      </dsp:nvSpPr>
      <dsp:spPr>
        <a:xfrm rot="16200000">
          <a:off x="7600117"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41" bIns="0" numCol="1" spcCol="1270" anchor="ctr" anchorCtr="0">
          <a:noAutofit/>
        </a:bodyPr>
        <a:lstStyle/>
        <a:p>
          <a:pPr marL="0" lvl="0" indent="0" algn="ctr" defTabSz="755650">
            <a:lnSpc>
              <a:spcPct val="90000"/>
            </a:lnSpc>
            <a:spcBef>
              <a:spcPct val="0"/>
            </a:spcBef>
            <a:spcAft>
              <a:spcPct val="35000"/>
            </a:spcAft>
            <a:buNone/>
          </a:pPr>
          <a:r>
            <a:rPr lang="en-US" sz="1700" b="0" i="0" kern="1200"/>
            <a:t>The Division has grown from two to 17 people (+62 grant consultants) and helped secure over $4.75 billion.</a:t>
          </a:r>
          <a:endParaRPr lang="en-US" sz="1700" kern="1200"/>
        </a:p>
      </dsp:txBody>
      <dsp:txXfrm rot="5400000">
        <a:off x="7890261" y="482802"/>
        <a:ext cx="1833729" cy="14484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732B6-B05D-47BE-9578-31605B091A59}">
      <dsp:nvSpPr>
        <dsp:cNvPr id="0" name=""/>
        <dsp:cNvSpPr/>
      </dsp:nvSpPr>
      <dsp:spPr>
        <a:xfrm rot="16200000">
          <a:off x="-284917"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68" bIns="0" numCol="1" spcCol="1270" anchor="ctr" anchorCtr="0">
          <a:noAutofit/>
        </a:bodyPr>
        <a:lstStyle/>
        <a:p>
          <a:pPr marL="0" lvl="0" indent="0" algn="ctr" defTabSz="755650">
            <a:lnSpc>
              <a:spcPct val="90000"/>
            </a:lnSpc>
            <a:spcBef>
              <a:spcPct val="0"/>
            </a:spcBef>
            <a:spcAft>
              <a:spcPct val="35000"/>
            </a:spcAft>
            <a:buNone/>
          </a:pPr>
          <a:r>
            <a:rPr lang="en-US" sz="1700" kern="1200"/>
            <a:t>TFG has provided grants services since its founding in 1982</a:t>
          </a:r>
        </a:p>
      </dsp:txBody>
      <dsp:txXfrm rot="5400000">
        <a:off x="5227" y="482802"/>
        <a:ext cx="1833729" cy="1448410"/>
      </dsp:txXfrm>
    </dsp:sp>
    <dsp:sp modelId="{2DAAF563-385D-4421-91B8-B46C9EF2A752}">
      <dsp:nvSpPr>
        <dsp:cNvPr id="0" name=""/>
        <dsp:cNvSpPr/>
      </dsp:nvSpPr>
      <dsp:spPr>
        <a:xfrm rot="16200000">
          <a:off x="1686341"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68" bIns="0" numCol="1" spcCol="1270" anchor="ctr" anchorCtr="0">
          <a:noAutofit/>
        </a:bodyPr>
        <a:lstStyle/>
        <a:p>
          <a:pPr marL="0" lvl="0" indent="0" algn="ctr" defTabSz="755650">
            <a:lnSpc>
              <a:spcPct val="90000"/>
            </a:lnSpc>
            <a:spcBef>
              <a:spcPct val="0"/>
            </a:spcBef>
            <a:spcAft>
              <a:spcPct val="35000"/>
            </a:spcAft>
            <a:buNone/>
          </a:pPr>
          <a:r>
            <a:rPr lang="en-US" sz="1700" b="0" i="0" kern="1200"/>
            <a:t>The dedicated TFG Grants Division launched in 2015</a:t>
          </a:r>
          <a:endParaRPr lang="en-US" sz="1700" kern="1200"/>
        </a:p>
      </dsp:txBody>
      <dsp:txXfrm rot="5400000">
        <a:off x="1976485" y="482802"/>
        <a:ext cx="1833729" cy="1448410"/>
      </dsp:txXfrm>
    </dsp:sp>
    <dsp:sp modelId="{8B07B762-9179-40E3-904F-8222FBA33A15}">
      <dsp:nvSpPr>
        <dsp:cNvPr id="0" name=""/>
        <dsp:cNvSpPr/>
      </dsp:nvSpPr>
      <dsp:spPr>
        <a:xfrm rot="16200000">
          <a:off x="3657600"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68" bIns="0" numCol="1" spcCol="1270" anchor="ctr" anchorCtr="0">
          <a:noAutofit/>
        </a:bodyPr>
        <a:lstStyle/>
        <a:p>
          <a:pPr marL="0" lvl="0" indent="0" algn="ctr" defTabSz="755650" rtl="0">
            <a:lnSpc>
              <a:spcPct val="90000"/>
            </a:lnSpc>
            <a:spcBef>
              <a:spcPct val="0"/>
            </a:spcBef>
            <a:spcAft>
              <a:spcPct val="35000"/>
            </a:spcAft>
            <a:buNone/>
          </a:pPr>
          <a:r>
            <a:rPr lang="en-US" sz="1700" b="0" i="0" kern="1200"/>
            <a:t>In 2023, TFG Grants Division submitted over </a:t>
          </a:r>
          <a:r>
            <a:rPr lang="en-US" sz="1700" b="0" i="0" kern="1200">
              <a:latin typeface="Calibri Light" panose="020F0302020204030204"/>
            </a:rPr>
            <a:t>215 state</a:t>
          </a:r>
          <a:r>
            <a:rPr lang="en-US" sz="1700" b="0" i="0" kern="1200"/>
            <a:t> and federal grant applications</a:t>
          </a:r>
          <a:endParaRPr lang="en-US" sz="1700" kern="1200"/>
        </a:p>
      </dsp:txBody>
      <dsp:txXfrm rot="5400000">
        <a:off x="3947744" y="482802"/>
        <a:ext cx="1833729" cy="1448410"/>
      </dsp:txXfrm>
    </dsp:sp>
    <dsp:sp modelId="{24500F76-5884-4646-B301-9ACA2F80425D}">
      <dsp:nvSpPr>
        <dsp:cNvPr id="0" name=""/>
        <dsp:cNvSpPr/>
      </dsp:nvSpPr>
      <dsp:spPr>
        <a:xfrm rot="16200000">
          <a:off x="5628858"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68" bIns="0" numCol="1" spcCol="1270" anchor="ctr" anchorCtr="0">
          <a:noAutofit/>
        </a:bodyPr>
        <a:lstStyle/>
        <a:p>
          <a:pPr marL="0" lvl="0" indent="0" algn="ctr" defTabSz="755650" rtl="0">
            <a:lnSpc>
              <a:spcPct val="90000"/>
            </a:lnSpc>
            <a:spcBef>
              <a:spcPct val="0"/>
            </a:spcBef>
            <a:spcAft>
              <a:spcPct val="35000"/>
            </a:spcAft>
            <a:buNone/>
          </a:pPr>
          <a:r>
            <a:rPr lang="en-US" sz="1700" b="0" i="0" kern="1200"/>
            <a:t>In 2024, TFG Grants Division </a:t>
          </a:r>
          <a:r>
            <a:rPr lang="en-US" sz="1700" b="0" i="0" kern="1200">
              <a:latin typeface="Calibri Light" panose="020F0302020204030204"/>
            </a:rPr>
            <a:t>has submitted 88 state and federal grant</a:t>
          </a:r>
          <a:r>
            <a:rPr lang="en-US" sz="1700" b="0" i="0" kern="1200"/>
            <a:t> applications</a:t>
          </a:r>
          <a:endParaRPr lang="en-US" sz="1700" kern="1200"/>
        </a:p>
      </dsp:txBody>
      <dsp:txXfrm rot="5400000">
        <a:off x="5919002" y="482802"/>
        <a:ext cx="1833729" cy="1448410"/>
      </dsp:txXfrm>
    </dsp:sp>
    <dsp:sp modelId="{32A80D76-4F49-4FAA-B227-464EC63E27CF}">
      <dsp:nvSpPr>
        <dsp:cNvPr id="0" name=""/>
        <dsp:cNvSpPr/>
      </dsp:nvSpPr>
      <dsp:spPr>
        <a:xfrm rot="16200000">
          <a:off x="7600117" y="290143"/>
          <a:ext cx="2414016" cy="1833729"/>
        </a:xfrm>
        <a:prstGeom prst="flowChartManualOperati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7950" tIns="0" rIns="105468" bIns="0" numCol="1" spcCol="1270" anchor="ctr" anchorCtr="0">
          <a:noAutofit/>
        </a:bodyPr>
        <a:lstStyle/>
        <a:p>
          <a:pPr marL="0" lvl="0" indent="0" algn="ctr" defTabSz="755650">
            <a:lnSpc>
              <a:spcPct val="90000"/>
            </a:lnSpc>
            <a:spcBef>
              <a:spcPct val="0"/>
            </a:spcBef>
            <a:spcAft>
              <a:spcPct val="35000"/>
            </a:spcAft>
            <a:buNone/>
          </a:pPr>
          <a:r>
            <a:rPr lang="en-US" sz="1700" b="0" i="0" kern="1200"/>
            <a:t>The Division has grown from two to 17 people and helped secure over $4.75 billion.</a:t>
          </a:r>
          <a:endParaRPr lang="en-US" sz="1700" kern="1200"/>
        </a:p>
      </dsp:txBody>
      <dsp:txXfrm rot="5400000">
        <a:off x="7890261" y="482802"/>
        <a:ext cx="1833729" cy="14484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C6A28-1F81-4A42-B652-2F32D9C43EB5}">
      <dsp:nvSpPr>
        <dsp:cNvPr id="0" name=""/>
        <dsp:cNvSpPr/>
      </dsp:nvSpPr>
      <dsp:spPr>
        <a:xfrm>
          <a:off x="5156" y="1114355"/>
          <a:ext cx="1711168" cy="660510"/>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EBE9203-5621-430B-BDA8-11D5039FB266}">
      <dsp:nvSpPr>
        <dsp:cNvPr id="0" name=""/>
        <dsp:cNvSpPr/>
      </dsp:nvSpPr>
      <dsp:spPr>
        <a:xfrm>
          <a:off x="228882" y="1279483"/>
          <a:ext cx="1910156" cy="6605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Font typeface="Courier New" panose="020B0604020202020204" pitchFamily="34" charset="0"/>
            <a:buNone/>
          </a:pPr>
          <a:r>
            <a:rPr lang="en-US" sz="1600" i="0" u="none" kern="1200">
              <a:latin typeface="Lato SemiBold"/>
              <a:ea typeface="Lato SemiBold"/>
              <a:cs typeface="Lato SemiBold"/>
            </a:rPr>
            <a:t>RFP Analysis and Eligibility Review</a:t>
          </a:r>
          <a:endParaRPr lang="en-US" sz="1600" b="1" i="0" u="none" kern="1200">
            <a:latin typeface="Lato SemiBold"/>
            <a:ea typeface="Lato SemiBold"/>
            <a:cs typeface="Lato SemiBold"/>
          </a:endParaRPr>
        </a:p>
      </dsp:txBody>
      <dsp:txXfrm>
        <a:off x="248228" y="1298829"/>
        <a:ext cx="1871464" cy="621818"/>
      </dsp:txXfrm>
    </dsp:sp>
    <dsp:sp modelId="{324CF125-AE8F-452F-8EDF-3A779B9FE3C8}">
      <dsp:nvSpPr>
        <dsp:cNvPr id="0" name=""/>
        <dsp:cNvSpPr/>
      </dsp:nvSpPr>
      <dsp:spPr>
        <a:xfrm>
          <a:off x="2192275" y="1114355"/>
          <a:ext cx="1711168" cy="660510"/>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F4A144A-2C6E-4A92-AE51-68B20927E01E}">
      <dsp:nvSpPr>
        <dsp:cNvPr id="0" name=""/>
        <dsp:cNvSpPr/>
      </dsp:nvSpPr>
      <dsp:spPr>
        <a:xfrm>
          <a:off x="2648586" y="1279483"/>
          <a:ext cx="1444986" cy="6605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u="none" kern="1200">
              <a:latin typeface="Lato SemiBold"/>
              <a:ea typeface="Lato SemiBold"/>
              <a:cs typeface="Lato SemiBold"/>
            </a:rPr>
            <a:t>Needs List</a:t>
          </a:r>
        </a:p>
      </dsp:txBody>
      <dsp:txXfrm>
        <a:off x="2667932" y="1298829"/>
        <a:ext cx="1406294" cy="621818"/>
      </dsp:txXfrm>
    </dsp:sp>
    <dsp:sp modelId="{931495E9-C9C8-4500-807E-055CAF2F097E}">
      <dsp:nvSpPr>
        <dsp:cNvPr id="0" name=""/>
        <dsp:cNvSpPr/>
      </dsp:nvSpPr>
      <dsp:spPr>
        <a:xfrm>
          <a:off x="4146809" y="1114355"/>
          <a:ext cx="1711168" cy="660510"/>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FD4103A-E970-4AD0-AAB9-2CA7888B487E}">
      <dsp:nvSpPr>
        <dsp:cNvPr id="0" name=""/>
        <dsp:cNvSpPr/>
      </dsp:nvSpPr>
      <dsp:spPr>
        <a:xfrm>
          <a:off x="4603121" y="1279483"/>
          <a:ext cx="1444986" cy="6605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u="none" kern="1200">
              <a:latin typeface="Lato SemiBold"/>
              <a:ea typeface="Lato SemiBold"/>
              <a:cs typeface="Lato SemiBold"/>
            </a:rPr>
            <a:t>Information Collection</a:t>
          </a:r>
        </a:p>
      </dsp:txBody>
      <dsp:txXfrm>
        <a:off x="4622467" y="1298829"/>
        <a:ext cx="1406294" cy="621818"/>
      </dsp:txXfrm>
    </dsp:sp>
    <dsp:sp modelId="{0A4ACB00-6C77-4808-9E15-082C5BF72055}">
      <dsp:nvSpPr>
        <dsp:cNvPr id="0" name=""/>
        <dsp:cNvSpPr/>
      </dsp:nvSpPr>
      <dsp:spPr>
        <a:xfrm>
          <a:off x="6101343" y="1114355"/>
          <a:ext cx="1711168" cy="660510"/>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A9E8A52-F509-40F9-8FEC-5D78296024F6}">
      <dsp:nvSpPr>
        <dsp:cNvPr id="0" name=""/>
        <dsp:cNvSpPr/>
      </dsp:nvSpPr>
      <dsp:spPr>
        <a:xfrm>
          <a:off x="6557655" y="1279483"/>
          <a:ext cx="1444986" cy="6605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rtl="0">
            <a:lnSpc>
              <a:spcPct val="90000"/>
            </a:lnSpc>
            <a:spcBef>
              <a:spcPct val="0"/>
            </a:spcBef>
            <a:spcAft>
              <a:spcPct val="35000"/>
            </a:spcAft>
            <a:buNone/>
          </a:pPr>
          <a:r>
            <a:rPr lang="en-US" sz="1600" i="0" u="none" kern="1200">
              <a:latin typeface="Lato SemiBold"/>
              <a:ea typeface="Lato SemiBold"/>
              <a:cs typeface="Lato SemiBold"/>
            </a:rPr>
            <a:t>Drafting </a:t>
          </a:r>
        </a:p>
      </dsp:txBody>
      <dsp:txXfrm>
        <a:off x="6577001" y="1298829"/>
        <a:ext cx="1406294" cy="621818"/>
      </dsp:txXfrm>
    </dsp:sp>
    <dsp:sp modelId="{68733244-2818-41C6-A494-3546977D81CC}">
      <dsp:nvSpPr>
        <dsp:cNvPr id="0" name=""/>
        <dsp:cNvSpPr/>
      </dsp:nvSpPr>
      <dsp:spPr>
        <a:xfrm>
          <a:off x="8055878" y="1114355"/>
          <a:ext cx="1711168" cy="660510"/>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2A832DD-A988-41D5-A40A-D1B98A73848F}">
      <dsp:nvSpPr>
        <dsp:cNvPr id="0" name=""/>
        <dsp:cNvSpPr/>
      </dsp:nvSpPr>
      <dsp:spPr>
        <a:xfrm>
          <a:off x="8512189" y="1279483"/>
          <a:ext cx="1444986" cy="6605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u="none" kern="1200">
              <a:latin typeface="Lato SemiBold"/>
              <a:ea typeface="Lato SemiBold"/>
              <a:cs typeface="Lato SemiBold"/>
            </a:rPr>
            <a:t>Editing</a:t>
          </a:r>
        </a:p>
      </dsp:txBody>
      <dsp:txXfrm>
        <a:off x="8531535" y="1298829"/>
        <a:ext cx="1406294" cy="621818"/>
      </dsp:txXfrm>
    </dsp:sp>
    <dsp:sp modelId="{6DB21FBB-EB08-4C84-9189-4FCE063E8327}">
      <dsp:nvSpPr>
        <dsp:cNvPr id="0" name=""/>
        <dsp:cNvSpPr/>
      </dsp:nvSpPr>
      <dsp:spPr>
        <a:xfrm>
          <a:off x="10010412" y="1114355"/>
          <a:ext cx="1711168" cy="660510"/>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E3DE42B-38C1-4002-AF25-6717FCA9070C}">
      <dsp:nvSpPr>
        <dsp:cNvPr id="0" name=""/>
        <dsp:cNvSpPr/>
      </dsp:nvSpPr>
      <dsp:spPr>
        <a:xfrm>
          <a:off x="10439240" y="1279483"/>
          <a:ext cx="1499953" cy="660510"/>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i="0" u="none" kern="1200">
              <a:latin typeface="Lato SemiBold"/>
              <a:ea typeface="Lato SemiBold"/>
              <a:cs typeface="Lato SemiBold"/>
            </a:rPr>
            <a:t>Compliance</a:t>
          </a:r>
        </a:p>
      </dsp:txBody>
      <dsp:txXfrm>
        <a:off x="10458586" y="1298829"/>
        <a:ext cx="1461261" cy="6218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1BA1A-B084-4FE8-AC1D-24512C54A9E3}">
      <dsp:nvSpPr>
        <dsp:cNvPr id="0" name=""/>
        <dsp:cNvSpPr/>
      </dsp:nvSpPr>
      <dsp:spPr>
        <a:xfrm>
          <a:off x="410359" y="405899"/>
          <a:ext cx="667617" cy="6676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F340F1B2-B047-4BE4-8B24-536E3032B9B9}">
      <dsp:nvSpPr>
        <dsp:cNvPr id="0" name=""/>
        <dsp:cNvSpPr/>
      </dsp:nvSpPr>
      <dsp:spPr>
        <a:xfrm>
          <a:off x="2371" y="1397570"/>
          <a:ext cx="1483593" cy="116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Time-Consuming Research:</a:t>
          </a:r>
          <a:r>
            <a:rPr lang="en-US" sz="1800" kern="1200"/>
            <a:t> Gathering necessary information.</a:t>
          </a:r>
        </a:p>
      </dsp:txBody>
      <dsp:txXfrm>
        <a:off x="2371" y="1397570"/>
        <a:ext cx="1483593" cy="1168330"/>
      </dsp:txXfrm>
    </dsp:sp>
    <dsp:sp modelId="{C464DF05-9518-47D2-B690-870A9C3F79F5}">
      <dsp:nvSpPr>
        <dsp:cNvPr id="0" name=""/>
        <dsp:cNvSpPr/>
      </dsp:nvSpPr>
      <dsp:spPr>
        <a:xfrm>
          <a:off x="2153582" y="405899"/>
          <a:ext cx="667617" cy="66761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612EE5D-01B7-4F24-AE83-B9311F018628}">
      <dsp:nvSpPr>
        <dsp:cNvPr id="0" name=""/>
        <dsp:cNvSpPr/>
      </dsp:nvSpPr>
      <dsp:spPr>
        <a:xfrm>
          <a:off x="1745594" y="1397570"/>
          <a:ext cx="1483593" cy="116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Complex Guidelines:</a:t>
          </a:r>
          <a:r>
            <a:rPr lang="en-US" sz="1800" kern="1200"/>
            <a:t> Confusing funder-specific rules and requirements.</a:t>
          </a:r>
        </a:p>
      </dsp:txBody>
      <dsp:txXfrm>
        <a:off x="1745594" y="1397570"/>
        <a:ext cx="1483593" cy="1168330"/>
      </dsp:txXfrm>
    </dsp:sp>
    <dsp:sp modelId="{24C3140E-81AE-4779-8EA7-BC18AF34B740}">
      <dsp:nvSpPr>
        <dsp:cNvPr id="0" name=""/>
        <dsp:cNvSpPr/>
      </dsp:nvSpPr>
      <dsp:spPr>
        <a:xfrm>
          <a:off x="3896805" y="405899"/>
          <a:ext cx="667617" cy="6676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EAFB142-C1CA-4B54-B5FF-D64ED873747E}">
      <dsp:nvSpPr>
        <dsp:cNvPr id="0" name=""/>
        <dsp:cNvSpPr/>
      </dsp:nvSpPr>
      <dsp:spPr>
        <a:xfrm>
          <a:off x="3488816" y="1397570"/>
          <a:ext cx="1483593" cy="116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Compelling Narrative:</a:t>
          </a:r>
          <a:r>
            <a:rPr lang="en-US" sz="1800" kern="1200"/>
            <a:t> Crafting a persuasive project story.</a:t>
          </a:r>
        </a:p>
      </dsp:txBody>
      <dsp:txXfrm>
        <a:off x="3488816" y="1397570"/>
        <a:ext cx="1483593" cy="1168330"/>
      </dsp:txXfrm>
    </dsp:sp>
    <dsp:sp modelId="{CE2DCF73-FDD1-4739-A02A-C691CFB96F4E}">
      <dsp:nvSpPr>
        <dsp:cNvPr id="0" name=""/>
        <dsp:cNvSpPr/>
      </dsp:nvSpPr>
      <dsp:spPr>
        <a:xfrm>
          <a:off x="5640027" y="405899"/>
          <a:ext cx="667617" cy="6676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EABDB18-7C93-4318-A3CF-38EEE0264DEB}">
      <dsp:nvSpPr>
        <dsp:cNvPr id="0" name=""/>
        <dsp:cNvSpPr/>
      </dsp:nvSpPr>
      <dsp:spPr>
        <a:xfrm>
          <a:off x="5232039" y="1397570"/>
          <a:ext cx="1483593" cy="116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Documentation and Compliance:</a:t>
          </a:r>
          <a:r>
            <a:rPr lang="en-US" sz="1800" kern="1200"/>
            <a:t> Organizing required documents.</a:t>
          </a:r>
        </a:p>
      </dsp:txBody>
      <dsp:txXfrm>
        <a:off x="5232039" y="1397570"/>
        <a:ext cx="1483593" cy="1168330"/>
      </dsp:txXfrm>
    </dsp:sp>
    <dsp:sp modelId="{60436551-0EC0-478F-8D2F-63C8FB6ACEAE}">
      <dsp:nvSpPr>
        <dsp:cNvPr id="0" name=""/>
        <dsp:cNvSpPr/>
      </dsp:nvSpPr>
      <dsp:spPr>
        <a:xfrm>
          <a:off x="7383250" y="405899"/>
          <a:ext cx="667617" cy="6676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1F2728C-74A3-4D65-996A-4E3220E85102}">
      <dsp:nvSpPr>
        <dsp:cNvPr id="0" name=""/>
        <dsp:cNvSpPr/>
      </dsp:nvSpPr>
      <dsp:spPr>
        <a:xfrm>
          <a:off x="6975262" y="1397570"/>
          <a:ext cx="1483593" cy="116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Meeting Deadlines:</a:t>
          </a:r>
          <a:r>
            <a:rPr lang="en-US" sz="1800" kern="1200"/>
            <a:t> Adhering to strict submission timelines.</a:t>
          </a:r>
        </a:p>
      </dsp:txBody>
      <dsp:txXfrm>
        <a:off x="6975262" y="1397570"/>
        <a:ext cx="1483593" cy="1168330"/>
      </dsp:txXfrm>
    </dsp:sp>
    <dsp:sp modelId="{E2A4A9F6-2638-4F99-8FE6-F35351D830E2}">
      <dsp:nvSpPr>
        <dsp:cNvPr id="0" name=""/>
        <dsp:cNvSpPr/>
      </dsp:nvSpPr>
      <dsp:spPr>
        <a:xfrm>
          <a:off x="9126473" y="405899"/>
          <a:ext cx="667617" cy="6676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2AC2D2F3-7DB1-4F88-A0ED-05BA74EEC0F0}">
      <dsp:nvSpPr>
        <dsp:cNvPr id="0" name=""/>
        <dsp:cNvSpPr/>
      </dsp:nvSpPr>
      <dsp:spPr>
        <a:xfrm>
          <a:off x="8718484" y="1397570"/>
          <a:ext cx="1483593" cy="1168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b="1" kern="1200"/>
            <a:t>Review and Feedback:</a:t>
          </a:r>
          <a:r>
            <a:rPr lang="en-US" sz="1800" kern="1200"/>
            <a:t> Obtaining constructive draft reviews.</a:t>
          </a:r>
        </a:p>
      </dsp:txBody>
      <dsp:txXfrm>
        <a:off x="8718484" y="1397570"/>
        <a:ext cx="1483593" cy="11683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97E9F-2E62-47BF-BF40-2A07EE1659DA}">
      <dsp:nvSpPr>
        <dsp:cNvPr id="0" name=""/>
        <dsp:cNvSpPr/>
      </dsp:nvSpPr>
      <dsp:spPr>
        <a:xfrm>
          <a:off x="0" y="6534"/>
          <a:ext cx="1609725"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Lato SemiBold" panose="020F0502020204030203" pitchFamily="34" charset="0"/>
              <a:ea typeface="Lato SemiBold" panose="020F0502020204030203" pitchFamily="34" charset="0"/>
              <a:cs typeface="Lato SemiBold" panose="020F0502020204030203" pitchFamily="34" charset="0"/>
            </a:rPr>
            <a:t>The process</a:t>
          </a:r>
          <a:endParaRPr lang="en-US" sz="1600" kern="1200"/>
        </a:p>
      </dsp:txBody>
      <dsp:txXfrm>
        <a:off x="0" y="6534"/>
        <a:ext cx="1609725" cy="693000"/>
      </dsp:txXfrm>
    </dsp:sp>
    <dsp:sp modelId="{7DE730BC-FDD6-4B0A-96C6-FD1F30D41C50}">
      <dsp:nvSpPr>
        <dsp:cNvPr id="0" name=""/>
        <dsp:cNvSpPr/>
      </dsp:nvSpPr>
      <dsp:spPr>
        <a:xfrm>
          <a:off x="1609725" y="6534"/>
          <a:ext cx="321945" cy="693000"/>
        </a:xfrm>
        <a:prstGeom prst="leftBrace">
          <a:avLst>
            <a:gd name="adj1" fmla="val 35000"/>
            <a:gd name="adj2" fmla="val 50000"/>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1A45DA6-E2C3-497C-884B-95FC266CB41B}">
      <dsp:nvSpPr>
        <dsp:cNvPr id="0" name=""/>
        <dsp:cNvSpPr/>
      </dsp:nvSpPr>
      <dsp:spPr>
        <a:xfrm>
          <a:off x="2060448" y="6534"/>
          <a:ext cx="4378452" cy="693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b="1" kern="1200">
              <a:latin typeface="Lato" panose="020F0502020204030203" pitchFamily="34" charset="0"/>
              <a:ea typeface="Lato" panose="020F0502020204030203" pitchFamily="34" charset="0"/>
              <a:cs typeface="Lato" panose="020F0502020204030203" pitchFamily="34" charset="0"/>
            </a:rPr>
            <a:t>Begins and ends with the NOFO</a:t>
          </a:r>
        </a:p>
      </dsp:txBody>
      <dsp:txXfrm>
        <a:off x="2060448" y="6534"/>
        <a:ext cx="4378452" cy="693000"/>
      </dsp:txXfrm>
    </dsp:sp>
    <dsp:sp modelId="{2556ADE9-F3AB-4EC9-B53E-0BF5EA4EF0E8}">
      <dsp:nvSpPr>
        <dsp:cNvPr id="0" name=""/>
        <dsp:cNvSpPr/>
      </dsp:nvSpPr>
      <dsp:spPr>
        <a:xfrm>
          <a:off x="0" y="825534"/>
          <a:ext cx="1609725" cy="693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a:latin typeface="Lato SemiBold" panose="020F0502020204030203" pitchFamily="34" charset="0"/>
              <a:ea typeface="Lato SemiBold" panose="020F0502020204030203" pitchFamily="34" charset="0"/>
              <a:cs typeface="Lato SemiBold" panose="020F0502020204030203" pitchFamily="34" charset="0"/>
            </a:rPr>
            <a:t>What are the NOFO requirements?</a:t>
          </a:r>
        </a:p>
      </dsp:txBody>
      <dsp:txXfrm>
        <a:off x="0" y="825534"/>
        <a:ext cx="1609725" cy="693000"/>
      </dsp:txXfrm>
    </dsp:sp>
    <dsp:sp modelId="{243F29CE-5589-46CA-8460-B8B2792D7E79}">
      <dsp:nvSpPr>
        <dsp:cNvPr id="0" name=""/>
        <dsp:cNvSpPr/>
      </dsp:nvSpPr>
      <dsp:spPr>
        <a:xfrm>
          <a:off x="1609725" y="825534"/>
          <a:ext cx="321945" cy="693000"/>
        </a:xfrm>
        <a:prstGeom prst="leftBrace">
          <a:avLst>
            <a:gd name="adj1" fmla="val 35000"/>
            <a:gd name="adj2" fmla="val 50000"/>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A1321E3-E6BF-4F71-B8C9-9A58944843A2}">
      <dsp:nvSpPr>
        <dsp:cNvPr id="0" name=""/>
        <dsp:cNvSpPr/>
      </dsp:nvSpPr>
      <dsp:spPr>
        <a:xfrm>
          <a:off x="2060448" y="825534"/>
          <a:ext cx="4378452" cy="6930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i="0" kern="1200">
              <a:latin typeface="Lato SemiBold" panose="020F0502020204030203" pitchFamily="34" charset="0"/>
              <a:ea typeface="Lato SemiBold" panose="020F0502020204030203" pitchFamily="34" charset="0"/>
              <a:cs typeface="Lato SemiBold" panose="020F0502020204030203" pitchFamily="34" charset="0"/>
            </a:rPr>
            <a:t>Build charts, checklists, workplans, and assignments</a:t>
          </a:r>
        </a:p>
      </dsp:txBody>
      <dsp:txXfrm>
        <a:off x="2060448" y="825534"/>
        <a:ext cx="4378452" cy="693000"/>
      </dsp:txXfrm>
    </dsp:sp>
    <dsp:sp modelId="{8C5E5201-21C0-462F-A26D-212B690DA9CA}">
      <dsp:nvSpPr>
        <dsp:cNvPr id="0" name=""/>
        <dsp:cNvSpPr/>
      </dsp:nvSpPr>
      <dsp:spPr>
        <a:xfrm>
          <a:off x="0" y="1644534"/>
          <a:ext cx="1609725" cy="75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Lato SemiBold" panose="020F0502020204030203" pitchFamily="34" charset="0"/>
              <a:ea typeface="Lato SemiBold" panose="020F0502020204030203" pitchFamily="34" charset="0"/>
              <a:cs typeface="Lato SemiBold" panose="020F0502020204030203" pitchFamily="34" charset="0"/>
            </a:rPr>
            <a:t>What are the required documents?</a:t>
          </a:r>
        </a:p>
      </dsp:txBody>
      <dsp:txXfrm>
        <a:off x="0" y="1644534"/>
        <a:ext cx="1609725" cy="757968"/>
      </dsp:txXfrm>
    </dsp:sp>
    <dsp:sp modelId="{C9C0BBA9-5E7F-4348-926A-D94F2E85D872}">
      <dsp:nvSpPr>
        <dsp:cNvPr id="0" name=""/>
        <dsp:cNvSpPr/>
      </dsp:nvSpPr>
      <dsp:spPr>
        <a:xfrm>
          <a:off x="1609725" y="1644534"/>
          <a:ext cx="321945" cy="757968"/>
        </a:xfrm>
        <a:prstGeom prst="leftBrace">
          <a:avLst>
            <a:gd name="adj1" fmla="val 35000"/>
            <a:gd name="adj2" fmla="val 50000"/>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4768D02-A721-43D4-94E0-E35D585CD974}">
      <dsp:nvSpPr>
        <dsp:cNvPr id="0" name=""/>
        <dsp:cNvSpPr/>
      </dsp:nvSpPr>
      <dsp:spPr>
        <a:xfrm>
          <a:off x="2060448" y="1644534"/>
          <a:ext cx="4378452" cy="75796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i="0" kern="1200">
              <a:latin typeface="Lato SemiBold" panose="020F0502020204030203" pitchFamily="34" charset="0"/>
              <a:ea typeface="Lato SemiBold" panose="020F0502020204030203" pitchFamily="34" charset="0"/>
              <a:cs typeface="Lato SemiBold" panose="020F0502020204030203" pitchFamily="34" charset="0"/>
            </a:rPr>
            <a:t>Build narrative, budget, and attachment templates</a:t>
          </a:r>
        </a:p>
      </dsp:txBody>
      <dsp:txXfrm>
        <a:off x="2060448" y="1644534"/>
        <a:ext cx="4378452" cy="757968"/>
      </dsp:txXfrm>
    </dsp:sp>
    <dsp:sp modelId="{D50D062B-B740-466D-A763-C4DCA46868E6}">
      <dsp:nvSpPr>
        <dsp:cNvPr id="0" name=""/>
        <dsp:cNvSpPr/>
      </dsp:nvSpPr>
      <dsp:spPr>
        <a:xfrm>
          <a:off x="0" y="2528503"/>
          <a:ext cx="1609725" cy="97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Lato SemiBold" panose="020F0502020204030203" pitchFamily="34" charset="0"/>
              <a:ea typeface="Lato SemiBold" panose="020F0502020204030203" pitchFamily="34" charset="0"/>
              <a:cs typeface="Lato SemiBold" panose="020F0502020204030203" pitchFamily="34" charset="0"/>
            </a:rPr>
            <a:t>What are the funders goals and objectives? </a:t>
          </a:r>
        </a:p>
      </dsp:txBody>
      <dsp:txXfrm>
        <a:off x="0" y="2528503"/>
        <a:ext cx="1609725" cy="974531"/>
      </dsp:txXfrm>
    </dsp:sp>
    <dsp:sp modelId="{9B3C4A38-E113-4E0F-8456-B67211662976}">
      <dsp:nvSpPr>
        <dsp:cNvPr id="0" name=""/>
        <dsp:cNvSpPr/>
      </dsp:nvSpPr>
      <dsp:spPr>
        <a:xfrm>
          <a:off x="1609725" y="2528503"/>
          <a:ext cx="321945" cy="974531"/>
        </a:xfrm>
        <a:prstGeom prst="leftBrace">
          <a:avLst>
            <a:gd name="adj1" fmla="val 35000"/>
            <a:gd name="adj2" fmla="val 50000"/>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2764F90-BE41-40B6-8716-C7F9D6B46F1D}">
      <dsp:nvSpPr>
        <dsp:cNvPr id="0" name=""/>
        <dsp:cNvSpPr/>
      </dsp:nvSpPr>
      <dsp:spPr>
        <a:xfrm>
          <a:off x="2060448" y="2528503"/>
          <a:ext cx="4378452" cy="9745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i="0" kern="1200">
              <a:latin typeface="Lato SemiBold" panose="020F0502020204030203" pitchFamily="34" charset="0"/>
              <a:ea typeface="Lato SemiBold" panose="020F0502020204030203" pitchFamily="34" charset="0"/>
              <a:cs typeface="Lato SemiBold" panose="020F0502020204030203" pitchFamily="34" charset="0"/>
            </a:rPr>
            <a:t>Identify buzzwords and funder intention for stronger win strategy</a:t>
          </a:r>
        </a:p>
      </dsp:txBody>
      <dsp:txXfrm>
        <a:off x="2060448" y="2528503"/>
        <a:ext cx="4378452" cy="974531"/>
      </dsp:txXfrm>
    </dsp:sp>
    <dsp:sp modelId="{134BB43D-5278-43C6-B8D2-A47291E1FC6E}">
      <dsp:nvSpPr>
        <dsp:cNvPr id="0" name=""/>
        <dsp:cNvSpPr/>
      </dsp:nvSpPr>
      <dsp:spPr>
        <a:xfrm>
          <a:off x="0" y="3629034"/>
          <a:ext cx="1609725" cy="974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marL="0" lvl="0" indent="0" algn="r" defTabSz="711200">
            <a:lnSpc>
              <a:spcPct val="90000"/>
            </a:lnSpc>
            <a:spcBef>
              <a:spcPct val="0"/>
            </a:spcBef>
            <a:spcAft>
              <a:spcPct val="35000"/>
            </a:spcAft>
            <a:buNone/>
          </a:pPr>
          <a:r>
            <a:rPr lang="en-US" sz="1600" kern="1200">
              <a:latin typeface="Lato SemiBold" panose="020F0502020204030203" pitchFamily="34" charset="0"/>
              <a:ea typeface="Lato SemiBold" panose="020F0502020204030203" pitchFamily="34" charset="0"/>
              <a:cs typeface="Lato SemiBold" panose="020F0502020204030203" pitchFamily="34" charset="0"/>
            </a:rPr>
            <a:t>How will the funder score your application? </a:t>
          </a:r>
        </a:p>
      </dsp:txBody>
      <dsp:txXfrm>
        <a:off x="0" y="3629034"/>
        <a:ext cx="1609725" cy="974531"/>
      </dsp:txXfrm>
    </dsp:sp>
    <dsp:sp modelId="{EDC5C500-492C-4C5E-8E89-EEA5B3950FE5}">
      <dsp:nvSpPr>
        <dsp:cNvPr id="0" name=""/>
        <dsp:cNvSpPr/>
      </dsp:nvSpPr>
      <dsp:spPr>
        <a:xfrm>
          <a:off x="1609725" y="3629034"/>
          <a:ext cx="321945" cy="974531"/>
        </a:xfrm>
        <a:prstGeom prst="leftBrace">
          <a:avLst>
            <a:gd name="adj1" fmla="val 35000"/>
            <a:gd name="adj2" fmla="val 50000"/>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CF6B549-70D4-48A3-9EC9-E70E8DCA4EB8}">
      <dsp:nvSpPr>
        <dsp:cNvPr id="0" name=""/>
        <dsp:cNvSpPr/>
      </dsp:nvSpPr>
      <dsp:spPr>
        <a:xfrm>
          <a:off x="2060448" y="3629034"/>
          <a:ext cx="4378452" cy="9745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i="0" kern="1200">
              <a:latin typeface="Lato SemiBold" panose="020F0502020204030203" pitchFamily="34" charset="0"/>
              <a:ea typeface="Lato SemiBold" panose="020F0502020204030203" pitchFamily="34" charset="0"/>
              <a:cs typeface="Lato SemiBold" panose="020F0502020204030203" pitchFamily="34" charset="0"/>
            </a:rPr>
            <a:t>Create compliance matrix for mock review and scoring</a:t>
          </a:r>
        </a:p>
      </dsp:txBody>
      <dsp:txXfrm>
        <a:off x="2060448" y="3629034"/>
        <a:ext cx="4378452" cy="974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C8B796-EF9B-4BE4-BE23-6C31AE1B6DAD}">
      <dsp:nvSpPr>
        <dsp:cNvPr id="0" name=""/>
        <dsp:cNvSpPr/>
      </dsp:nvSpPr>
      <dsp:spPr>
        <a:xfrm>
          <a:off x="1187" y="829917"/>
          <a:ext cx="2983630" cy="1151681"/>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A97E1C0-65F5-4827-A251-3DF5731B6BD2}">
      <dsp:nvSpPr>
        <dsp:cNvPr id="0" name=""/>
        <dsp:cNvSpPr/>
      </dsp:nvSpPr>
      <dsp:spPr>
        <a:xfrm>
          <a:off x="796822" y="1117837"/>
          <a:ext cx="2519509" cy="115168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Lato SemiBold" panose="020F0502020204030203" pitchFamily="34" charset="0"/>
              <a:ea typeface="Lato SemiBold" panose="020F0502020204030203" pitchFamily="34" charset="0"/>
              <a:cs typeface="Lato SemiBold" panose="020F0502020204030203" pitchFamily="34" charset="0"/>
            </a:rPr>
            <a:t>Define the process</a:t>
          </a:r>
          <a:endParaRPr lang="en-US" sz="1900" kern="1200"/>
        </a:p>
      </dsp:txBody>
      <dsp:txXfrm>
        <a:off x="830554" y="1151569"/>
        <a:ext cx="2452045" cy="1084217"/>
      </dsp:txXfrm>
    </dsp:sp>
    <dsp:sp modelId="{1B4E0005-D25A-476C-BC86-ABD2A5996A6E}">
      <dsp:nvSpPr>
        <dsp:cNvPr id="0" name=""/>
        <dsp:cNvSpPr/>
      </dsp:nvSpPr>
      <dsp:spPr>
        <a:xfrm>
          <a:off x="3409156" y="829917"/>
          <a:ext cx="2983630" cy="1151681"/>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70045A3-5DEB-4033-98CE-DFEFB4804688}">
      <dsp:nvSpPr>
        <dsp:cNvPr id="0" name=""/>
        <dsp:cNvSpPr/>
      </dsp:nvSpPr>
      <dsp:spPr>
        <a:xfrm>
          <a:off x="4204790" y="1117837"/>
          <a:ext cx="2519509" cy="115168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Lato SemiBold" panose="020F0502020204030203" pitchFamily="34" charset="0"/>
              <a:ea typeface="Lato SemiBold" panose="020F0502020204030203" pitchFamily="34" charset="0"/>
              <a:cs typeface="Lato SemiBold" panose="020F0502020204030203" pitchFamily="34" charset="0"/>
            </a:rPr>
            <a:t>Determine your pain points</a:t>
          </a:r>
        </a:p>
      </dsp:txBody>
      <dsp:txXfrm>
        <a:off x="4238522" y="1151569"/>
        <a:ext cx="2452045" cy="1084217"/>
      </dsp:txXfrm>
    </dsp:sp>
    <dsp:sp modelId="{7890CB6E-B318-4F7C-A773-F5577EF2A50B}">
      <dsp:nvSpPr>
        <dsp:cNvPr id="0" name=""/>
        <dsp:cNvSpPr/>
      </dsp:nvSpPr>
      <dsp:spPr>
        <a:xfrm>
          <a:off x="6817124" y="829917"/>
          <a:ext cx="2983630" cy="1151681"/>
        </a:xfrm>
        <a:prstGeom prst="chevron">
          <a:avLst>
            <a:gd name="adj" fmla="val 4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2F0693E-85FD-4717-8B57-BA6EF28539CB}">
      <dsp:nvSpPr>
        <dsp:cNvPr id="0" name=""/>
        <dsp:cNvSpPr/>
      </dsp:nvSpPr>
      <dsp:spPr>
        <a:xfrm>
          <a:off x="7612759" y="1117837"/>
          <a:ext cx="2519509" cy="115168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latin typeface="Lato SemiBold" panose="020F0502020204030203" pitchFamily="34" charset="0"/>
              <a:ea typeface="Lato SemiBold" panose="020F0502020204030203" pitchFamily="34" charset="0"/>
              <a:cs typeface="Lato SemiBold" panose="020F0502020204030203" pitchFamily="34" charset="0"/>
            </a:rPr>
            <a:t>Use the proper AI solutions to solve your problems</a:t>
          </a:r>
        </a:p>
      </dsp:txBody>
      <dsp:txXfrm>
        <a:off x="7646491" y="1151569"/>
        <a:ext cx="2452045" cy="1084217"/>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DAD88D-4F1D-4F66-B41D-A0FC972877A1}"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2FEB70-FB4A-4A08-8FD1-BA06FDF5D407}" type="slidenum">
              <a:rPr lang="en-US" smtClean="0"/>
              <a:t>‹#›</a:t>
            </a:fld>
            <a:endParaRPr lang="en-US"/>
          </a:p>
        </p:txBody>
      </p:sp>
    </p:spTree>
    <p:extLst>
      <p:ext uri="{BB962C8B-B14F-4D97-AF65-F5344CB8AC3E}">
        <p14:creationId xmlns:p14="http://schemas.microsoft.com/office/powerpoint/2010/main" val="58899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Segoe UI" panose="020B0502040204020203" pitchFamily="34" charset="0"/>
              </a:rPr>
              <a:t>Who liked writing grants?</a:t>
            </a:r>
            <a:br>
              <a:rPr lang="en-US" sz="1200">
                <a:effectLst/>
                <a:latin typeface="Segoe UI" panose="020B0502040204020203" pitchFamily="34" charset="0"/>
              </a:rPr>
            </a:br>
            <a:br>
              <a:rPr lang="en-US" sz="1200">
                <a:effectLst/>
                <a:latin typeface="Segoe UI" panose="020B0502040204020203" pitchFamily="34" charset="0"/>
              </a:rPr>
            </a:br>
            <a:r>
              <a:rPr lang="en-US" sz="1200">
                <a:effectLst/>
                <a:latin typeface="Segoe UI" panose="020B0502040204020203" pitchFamily="34" charset="0"/>
              </a:rPr>
              <a:t>How many of you have tried AI in the process?</a:t>
            </a: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3</a:t>
            </a:fld>
            <a:endParaRPr lang="en-US"/>
          </a:p>
        </p:txBody>
      </p:sp>
    </p:spTree>
    <p:extLst>
      <p:ext uri="{BB962C8B-B14F-4D97-AF65-F5344CB8AC3E}">
        <p14:creationId xmlns:p14="http://schemas.microsoft.com/office/powerpoint/2010/main" val="349044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u="sng">
                <a:latin typeface="Lato SemiBold" panose="020F0502020204030203" pitchFamily="34" charset="0"/>
                <a:ea typeface="Lato SemiBold" panose="020F0502020204030203" pitchFamily="34" charset="0"/>
                <a:cs typeface="Lato SemiBold" panose="020F0502020204030203" pitchFamily="34" charset="0"/>
              </a:rPr>
              <a:t>Basic prompt engineering</a:t>
            </a:r>
            <a:r>
              <a:rPr lang="en-US" sz="1200">
                <a:latin typeface="Lato SemiBold" panose="020F0502020204030203" pitchFamily="34" charset="0"/>
                <a:ea typeface="Lato SemiBold" panose="020F0502020204030203" pitchFamily="34" charset="0"/>
                <a:cs typeface="Lato SemiBold" panose="020F0502020204030203" pitchFamily="34" charset="0"/>
              </a:rPr>
              <a:t> - "Respond to this prompt. Use this information."</a:t>
            </a:r>
          </a:p>
          <a:p>
            <a:pPr>
              <a:lnSpc>
                <a:spcPct val="100000"/>
              </a:lnSpc>
            </a:pPr>
            <a:r>
              <a:rPr lang="en-US" sz="1200" u="sng">
                <a:latin typeface="Lato SemiBold" panose="020F0502020204030203" pitchFamily="34" charset="0"/>
                <a:ea typeface="Lato SemiBold" panose="020F0502020204030203" pitchFamily="34" charset="0"/>
                <a:cs typeface="Lato SemiBold" panose="020F0502020204030203" pitchFamily="34" charset="0"/>
              </a:rPr>
              <a:t>Continued refinement</a:t>
            </a:r>
            <a:r>
              <a:rPr lang="en-US" sz="1200">
                <a:latin typeface="Lato SemiBold" panose="020F0502020204030203" pitchFamily="34" charset="0"/>
                <a:ea typeface="Lato SemiBold" panose="020F0502020204030203" pitchFamily="34" charset="0"/>
                <a:cs typeface="Lato SemiBold" panose="020F0502020204030203" pitchFamily="34" charset="0"/>
              </a:rPr>
              <a:t> - "How does this align with funder objective XYZ?" "Can you rewrite and cite sources?" "Can you focus more on XX and less on YY?" "Can you reduce that to 1500 characters?"</a:t>
            </a:r>
          </a:p>
          <a:p>
            <a:pPr>
              <a:lnSpc>
                <a:spcPct val="100000"/>
              </a:lnSpc>
            </a:pPr>
            <a:r>
              <a:rPr lang="en-US" sz="1200" u="sng">
                <a:latin typeface="Lato SemiBold" panose="020F0502020204030203" pitchFamily="34" charset="0"/>
                <a:ea typeface="Lato SemiBold" panose="020F0502020204030203" pitchFamily="34" charset="0"/>
                <a:cs typeface="Lato SemiBold" panose="020F0502020204030203" pitchFamily="34" charset="0"/>
              </a:rPr>
              <a:t>Compare review criteria to the output</a:t>
            </a:r>
            <a:r>
              <a:rPr lang="en-US" sz="1200">
                <a:latin typeface="Lato SemiBold" panose="020F0502020204030203" pitchFamily="34" charset="0"/>
                <a:ea typeface="Lato SemiBold" panose="020F0502020204030203" pitchFamily="34" charset="0"/>
                <a:cs typeface="Lato SemiBold" panose="020F0502020204030203" pitchFamily="34" charset="0"/>
              </a:rPr>
              <a:t>. "What information is missing? What can be added to increase points?"</a:t>
            </a:r>
          </a:p>
          <a:p>
            <a:pPr>
              <a:lnSpc>
                <a:spcPct val="100000"/>
              </a:lnSpc>
            </a:pPr>
            <a:r>
              <a:rPr lang="en-US" sz="1200" u="sng">
                <a:latin typeface="Lato SemiBold" panose="020F0502020204030203" pitchFamily="34" charset="0"/>
                <a:ea typeface="Lato SemiBold" panose="020F0502020204030203" pitchFamily="34" charset="0"/>
                <a:cs typeface="Lato SemiBold" panose="020F0502020204030203" pitchFamily="34" charset="0"/>
              </a:rPr>
              <a:t>The human touch</a:t>
            </a:r>
            <a:r>
              <a:rPr lang="en-US" sz="1200">
                <a:latin typeface="Lato SemiBold" panose="020F0502020204030203" pitchFamily="34" charset="0"/>
                <a:ea typeface="Lato SemiBold" panose="020F0502020204030203" pitchFamily="34" charset="0"/>
                <a:cs typeface="Lato SemiBold" panose="020F0502020204030203" pitchFamily="34" charset="0"/>
              </a:rPr>
              <a:t> – Edit for clarity, persuasiveness, and continuity</a:t>
            </a:r>
          </a:p>
        </p:txBody>
      </p:sp>
      <p:sp>
        <p:nvSpPr>
          <p:cNvPr id="4" name="Slide Number Placeholder 3"/>
          <p:cNvSpPr>
            <a:spLocks noGrp="1"/>
          </p:cNvSpPr>
          <p:nvPr>
            <p:ph type="sldNum" sz="quarter" idx="5"/>
          </p:nvPr>
        </p:nvSpPr>
        <p:spPr/>
        <p:txBody>
          <a:bodyPr/>
          <a:lstStyle/>
          <a:p>
            <a:fld id="{AD2FEB70-FB4A-4A08-8FD1-BA06FDF5D407}" type="slidenum">
              <a:rPr lang="en-US" smtClean="0"/>
              <a:t>19</a:t>
            </a:fld>
            <a:endParaRPr lang="en-US"/>
          </a:p>
        </p:txBody>
      </p:sp>
    </p:spTree>
    <p:extLst>
      <p:ext uri="{BB962C8B-B14F-4D97-AF65-F5344CB8AC3E}">
        <p14:creationId xmlns:p14="http://schemas.microsoft.com/office/powerpoint/2010/main" val="3892830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20</a:t>
            </a:fld>
            <a:endParaRPr lang="en-US"/>
          </a:p>
        </p:txBody>
      </p:sp>
    </p:spTree>
    <p:extLst>
      <p:ext uri="{BB962C8B-B14F-4D97-AF65-F5344CB8AC3E}">
        <p14:creationId xmlns:p14="http://schemas.microsoft.com/office/powerpoint/2010/main" val="400458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a:solidFill>
                  <a:schemeClr val="tx1"/>
                </a:solidFill>
                <a:latin typeface="Lato SemiBold"/>
                <a:ea typeface="Lato SemiBold"/>
                <a:cs typeface="Lato SemiBold"/>
              </a:rPr>
              <a:t>AI</a:t>
            </a:r>
            <a:r>
              <a:rPr lang="en-US" sz="1200" b="0" i="1">
                <a:solidFill>
                  <a:schemeClr val="tx1"/>
                </a:solidFill>
                <a:latin typeface="Lato SemiBold"/>
                <a:ea typeface="Lato SemiBold"/>
                <a:cs typeface="Lato SemiBold"/>
              </a:rPr>
              <a:t> serves </a:t>
            </a:r>
            <a:r>
              <a:rPr lang="en-US" sz="1200" b="0" i="0">
                <a:solidFill>
                  <a:schemeClr val="tx1"/>
                </a:solidFill>
                <a:latin typeface="Lato SemiBold"/>
                <a:ea typeface="Lato SemiBold"/>
                <a:cs typeface="Lato SemiBold"/>
              </a:rPr>
              <a:t>the process, it is </a:t>
            </a:r>
            <a:r>
              <a:rPr lang="en-US" sz="1200" b="0" i="1">
                <a:solidFill>
                  <a:schemeClr val="tx1"/>
                </a:solidFill>
                <a:latin typeface="Lato SemiBold"/>
                <a:ea typeface="Lato SemiBold"/>
                <a:cs typeface="Lato SemiBold"/>
              </a:rPr>
              <a:t>not</a:t>
            </a:r>
            <a:r>
              <a:rPr lang="en-US" sz="1200" b="0" i="0">
                <a:solidFill>
                  <a:schemeClr val="tx1"/>
                </a:solidFill>
                <a:latin typeface="Lato SemiBold"/>
                <a:ea typeface="Lato SemiBold"/>
                <a:cs typeface="Lato SemiBold"/>
              </a:rPr>
              <a:t> the process</a:t>
            </a:r>
            <a:r>
              <a:rPr lang="en-US" sz="1200">
                <a:solidFill>
                  <a:schemeClr val="tx1"/>
                </a:solidFill>
                <a:latin typeface="Lato SemiBold"/>
                <a:ea typeface="Lato SemiBold"/>
                <a:cs typeface="Lato SemiBold"/>
              </a:rPr>
              <a:t> – Generative AI cannot replace the humans</a:t>
            </a:r>
            <a:endParaRPr lang="en-US" sz="1200">
              <a:solidFill>
                <a:schemeClr val="tx1"/>
              </a:solidFill>
              <a:latin typeface="Lato SemiBold" panose="020F0502020204030203" pitchFamily="34" charset="0"/>
              <a:ea typeface="Lato SemiBold" panose="020F0502020204030203" pitchFamily="34" charset="0"/>
              <a:cs typeface="Lato SemiBold" panose="020F0502020204030203" pitchFamily="34" charset="0"/>
            </a:endParaRPr>
          </a:p>
          <a:p>
            <a:r>
              <a:rPr lang="en-US" sz="1200" b="0" i="0">
                <a:solidFill>
                  <a:schemeClr val="tx1"/>
                </a:solidFill>
                <a:latin typeface="Lato SemiBold"/>
                <a:ea typeface="Lato SemiBold"/>
                <a:cs typeface="Lato SemiBold"/>
              </a:rPr>
              <a:t>Define your </a:t>
            </a:r>
            <a:r>
              <a:rPr lang="en-US" sz="1200">
                <a:solidFill>
                  <a:schemeClr val="tx1"/>
                </a:solidFill>
                <a:latin typeface="Lato SemiBold"/>
                <a:ea typeface="Lato SemiBold"/>
                <a:cs typeface="Lato SemiBold"/>
              </a:rPr>
              <a:t>organizations protocols</a:t>
            </a:r>
            <a:r>
              <a:rPr lang="en-US" sz="1200" b="0" i="0">
                <a:solidFill>
                  <a:schemeClr val="tx1"/>
                </a:solidFill>
                <a:latin typeface="Lato SemiBold"/>
                <a:ea typeface="Lato SemiBold"/>
                <a:cs typeface="Lato SemiBold"/>
              </a:rPr>
              <a:t> and </a:t>
            </a:r>
            <a:r>
              <a:rPr lang="en-US" sz="1200">
                <a:solidFill>
                  <a:schemeClr val="tx1"/>
                </a:solidFill>
                <a:latin typeface="Lato SemiBold"/>
                <a:ea typeface="Lato SemiBold"/>
                <a:cs typeface="Lato SemiBold"/>
              </a:rPr>
              <a:t>processes for the federal funding process</a:t>
            </a:r>
          </a:p>
          <a:p>
            <a:r>
              <a:rPr lang="en-US" sz="1200" b="0" i="0">
                <a:solidFill>
                  <a:schemeClr val="tx1"/>
                </a:solidFill>
                <a:latin typeface="Lato SemiBold"/>
                <a:ea typeface="Lato SemiBold"/>
                <a:cs typeface="Lato SemiBold"/>
              </a:rPr>
              <a:t>Know your weaknesses</a:t>
            </a:r>
            <a:r>
              <a:rPr lang="en-US" sz="1200">
                <a:solidFill>
                  <a:schemeClr val="tx1"/>
                </a:solidFill>
                <a:latin typeface="Lato SemiBold"/>
                <a:ea typeface="Lato SemiBold"/>
                <a:cs typeface="Lato SemiBold"/>
              </a:rPr>
              <a:t> – what parts of the process are the hardest and most time consuming</a:t>
            </a:r>
            <a:endParaRPr lang="en-US" sz="1200">
              <a:solidFill>
                <a:schemeClr val="tx1"/>
              </a:solidFill>
              <a:latin typeface="Lato SemiBold" panose="020F0502020204030203" pitchFamily="34" charset="0"/>
              <a:ea typeface="Lato SemiBold" panose="020F0502020204030203" pitchFamily="34" charset="0"/>
              <a:cs typeface="Lato SemiBold" panose="020F0502020204030203" pitchFamily="34" charset="0"/>
            </a:endParaRPr>
          </a:p>
          <a:p>
            <a:pPr lvl="0"/>
            <a:r>
              <a:rPr lang="en-US" sz="1200" b="0" i="0">
                <a:solidFill>
                  <a:schemeClr val="tx1"/>
                </a:solidFill>
                <a:latin typeface="Lato SemiBold"/>
                <a:ea typeface="Lato SemiBold"/>
                <a:cs typeface="Lato SemiBold"/>
              </a:rPr>
              <a:t>Embrace multiple tools – One size does not fit all</a:t>
            </a:r>
          </a:p>
          <a:p>
            <a:pPr lvl="0"/>
            <a:r>
              <a:rPr lang="en-US" sz="1200" b="0" i="0">
                <a:solidFill>
                  <a:schemeClr val="tx1"/>
                </a:solidFill>
                <a:latin typeface="Lato SemiBold"/>
                <a:ea typeface="Lato SemiBold"/>
                <a:cs typeface="Lato SemiBold"/>
              </a:rPr>
              <a:t>Your tools are only as good as </a:t>
            </a:r>
            <a:r>
              <a:rPr lang="en-US" sz="1200">
                <a:solidFill>
                  <a:schemeClr val="tx1"/>
                </a:solidFill>
                <a:latin typeface="Lato SemiBold"/>
                <a:ea typeface="Lato SemiBold"/>
                <a:cs typeface="Lato SemiBold"/>
              </a:rPr>
              <a:t>the information you provide</a:t>
            </a:r>
          </a:p>
          <a:p>
            <a:r>
              <a:rPr lang="en-US" sz="1200">
                <a:solidFill>
                  <a:schemeClr val="tx1"/>
                </a:solidFill>
                <a:latin typeface="Lato SemiBold"/>
                <a:ea typeface="Lato SemiBold"/>
                <a:cs typeface="Lato SemiBold"/>
              </a:rPr>
              <a:t>Embrace the mess – Using AI is a system of trial and error</a:t>
            </a:r>
          </a:p>
          <a:p>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8</a:t>
            </a:fld>
            <a:endParaRPr lang="en-US"/>
          </a:p>
        </p:txBody>
      </p:sp>
    </p:spTree>
    <p:extLst>
      <p:ext uri="{BB962C8B-B14F-4D97-AF65-F5344CB8AC3E}">
        <p14:creationId xmlns:p14="http://schemas.microsoft.com/office/powerpoint/2010/main" val="4032336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Support letters are key and should be included in the attachments whenever possible!</a:t>
            </a:r>
          </a:p>
        </p:txBody>
      </p:sp>
      <p:sp>
        <p:nvSpPr>
          <p:cNvPr id="4" name="Slide Number Placeholder 3"/>
          <p:cNvSpPr>
            <a:spLocks noGrp="1"/>
          </p:cNvSpPr>
          <p:nvPr>
            <p:ph type="sldNum" sz="quarter" idx="5"/>
          </p:nvPr>
        </p:nvSpPr>
        <p:spPr/>
        <p:txBody>
          <a:bodyPr/>
          <a:lstStyle/>
          <a:p>
            <a:fld id="{AD2FEB70-FB4A-4A08-8FD1-BA06FDF5D407}" type="slidenum">
              <a:rPr lang="en-US" smtClean="0"/>
              <a:t>10</a:t>
            </a:fld>
            <a:endParaRPr lang="en-US"/>
          </a:p>
        </p:txBody>
      </p:sp>
    </p:spTree>
    <p:extLst>
      <p:ext uri="{BB962C8B-B14F-4D97-AF65-F5344CB8AC3E}">
        <p14:creationId xmlns:p14="http://schemas.microsoft.com/office/powerpoint/2010/main" val="151680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AI can help </a:t>
            </a:r>
            <a:r>
              <a:rPr lang="en-US" sz="1800">
                <a:effectLst/>
                <a:latin typeface="Segoe UI" panose="020B0502040204020203" pitchFamily="34" charset="0"/>
              </a:rPr>
              <a:t>match up grant opportunities with community priorities… AI can do that better that key word searches of </a:t>
            </a:r>
            <a:r>
              <a:rPr lang="en-US" sz="1800" err="1">
                <a:effectLst/>
                <a:latin typeface="Segoe UI" panose="020B0502040204020203" pitchFamily="34" charset="0"/>
              </a:rPr>
              <a:t>Grants.Gov</a:t>
            </a:r>
            <a:r>
              <a:rPr lang="en-US" sz="1800">
                <a:effectLst/>
                <a:latin typeface="Segoe UI" panose="020B0502040204020203"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800">
                <a:effectLst/>
                <a:latin typeface="Segoe UI" panose="020B0502040204020203" pitchFamily="34" charset="0"/>
              </a:rPr>
              <a:t>Half of the prompt engineering work is done for you! Live and breathe through the 4 corners of the NOFO to begin your "journey"</a:t>
            </a:r>
            <a:endParaRPr lang="en-US"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sz="1800">
                <a:effectLst/>
                <a:latin typeface="Segoe UI" panose="020B0502040204020203" pitchFamily="34" charset="0"/>
              </a:rPr>
              <a:t>Create master documents for all application components - narrative, budget, attachments, support letters</a:t>
            </a:r>
            <a:endParaRPr lang="en-US" sz="1800">
              <a:effectLst/>
              <a:latin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Segoe UI" panose="020B0502040204020203" pitchFamily="34" charset="0"/>
              </a:rPr>
              <a:t>This goes back to leading with the NOFO - Don't stray from their wants, needs, and buzzwords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Segoe UI" panose="020B0502040204020203" pitchFamily="34" charset="0"/>
              </a:rPr>
              <a:t>AI will give you a VERY honest opinion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a:effectLst/>
                <a:latin typeface="Segoe UI" panose="020B0502040204020203" pitchFamily="34" charset="0"/>
              </a:rPr>
              <a:t>AI can help draft individualized support letters from key community stakeholders and beneficiaries</a:t>
            </a:r>
            <a:endParaRPr lang="en-US" sz="1800">
              <a:effectLst/>
              <a:latin typeface="Arial" panose="020B0604020202020204" pitchFamily="34" charset="0"/>
            </a:endParaRPr>
          </a:p>
          <a:p>
            <a:r>
              <a:rPr lang="en-US"/>
              <a:t> </a:t>
            </a:r>
          </a:p>
        </p:txBody>
      </p:sp>
      <p:sp>
        <p:nvSpPr>
          <p:cNvPr id="4" name="Slide Number Placeholder 3"/>
          <p:cNvSpPr>
            <a:spLocks noGrp="1"/>
          </p:cNvSpPr>
          <p:nvPr>
            <p:ph type="sldNum" sz="quarter" idx="5"/>
          </p:nvPr>
        </p:nvSpPr>
        <p:spPr/>
        <p:txBody>
          <a:bodyPr/>
          <a:lstStyle/>
          <a:p>
            <a:fld id="{AD2FEB70-FB4A-4A08-8FD1-BA06FDF5D407}" type="slidenum">
              <a:rPr lang="en-US" smtClean="0"/>
              <a:t>13</a:t>
            </a:fld>
            <a:endParaRPr lang="en-US"/>
          </a:p>
        </p:txBody>
      </p:sp>
    </p:spTree>
    <p:extLst>
      <p:ext uri="{BB962C8B-B14F-4D97-AF65-F5344CB8AC3E}">
        <p14:creationId xmlns:p14="http://schemas.microsoft.com/office/powerpoint/2010/main" val="351706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14</a:t>
            </a:fld>
            <a:endParaRPr lang="en-US"/>
          </a:p>
        </p:txBody>
      </p:sp>
    </p:spTree>
    <p:extLst>
      <p:ext uri="{BB962C8B-B14F-4D97-AF65-F5344CB8AC3E}">
        <p14:creationId xmlns:p14="http://schemas.microsoft.com/office/powerpoint/2010/main" val="1575669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AI can help a local government understand the key metrics and requirements of the grant application… and help you develop a more compelling grant application in less time with fewer internal resources. </a:t>
            </a:r>
            <a:endParaRPr lang="en-US" sz="180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15</a:t>
            </a:fld>
            <a:endParaRPr lang="en-US"/>
          </a:p>
        </p:txBody>
      </p:sp>
    </p:spTree>
    <p:extLst>
      <p:ext uri="{BB962C8B-B14F-4D97-AF65-F5344CB8AC3E}">
        <p14:creationId xmlns:p14="http://schemas.microsoft.com/office/powerpoint/2010/main" val="3053498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Tx/>
              <a:buChar char="-"/>
            </a:pPr>
            <a:r>
              <a:rPr lang="en-US" sz="1600" b="1">
                <a:latin typeface="Lato SemiBold" panose="020F0502020204030203" pitchFamily="34" charset="0"/>
                <a:ea typeface="Lato SemiBold" panose="020F0502020204030203" pitchFamily="34" charset="0"/>
                <a:cs typeface="Lato SemiBold" panose="020F0502020204030203" pitchFamily="34" charset="0"/>
              </a:rPr>
              <a:t>Writing doesn't win grants – </a:t>
            </a:r>
            <a:r>
              <a:rPr lang="en-US" sz="1600" b="1" i="1">
                <a:latin typeface="Lato SemiBold" panose="020F0502020204030203" pitchFamily="34" charset="0"/>
                <a:ea typeface="Lato SemiBold" panose="020F0502020204030203" pitchFamily="34" charset="0"/>
                <a:cs typeface="Lato SemiBold" panose="020F0502020204030203" pitchFamily="34" charset="0"/>
              </a:rPr>
              <a:t>research wins grants</a:t>
            </a:r>
            <a:r>
              <a:rPr lang="en-US" sz="1600" b="1">
                <a:latin typeface="Lato SemiBold" panose="020F0502020204030203" pitchFamily="34" charset="0"/>
                <a:ea typeface="Lato SemiBold" panose="020F0502020204030203" pitchFamily="34" charset="0"/>
                <a:cs typeface="Lato SemiBold" panose="020F0502020204030203" pitchFamily="34" charset="0"/>
              </a:rPr>
              <a:t>!</a:t>
            </a:r>
            <a:endParaRPr lang="en-US" sz="1600" b="1" i="1">
              <a:latin typeface="Lato SemiBold" panose="020F0502020204030203" pitchFamily="34" charset="0"/>
              <a:ea typeface="Lato SemiBold" panose="020F0502020204030203" pitchFamily="34" charset="0"/>
              <a:cs typeface="Lato SemiBold" panose="020F0502020204030203" pitchFamily="34" charset="0"/>
            </a:endParaRP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After you breakdown the NOFO, start talking to your AI </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"What information do I need to fully answer this question?" Go prompt by prompt. Don't forget attachments and budgets.</a:t>
            </a:r>
          </a:p>
          <a:p>
            <a:pPr marL="285750" lvl="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Use AI to generate a meaningful list of questions for SMEs, financial team, and leadership</a:t>
            </a:r>
          </a:p>
          <a:p>
            <a:pPr marL="285750" lvl="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Chat with your AI to gather corroborating evidence</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 (</a:t>
            </a:r>
            <a:r>
              <a:rPr lang="en-US" sz="1600" i="1">
                <a:latin typeface="Lato SemiBold" panose="020F0502020204030203" pitchFamily="34" charset="0"/>
                <a:ea typeface="Lato SemiBold" panose="020F0502020204030203" pitchFamily="34" charset="0"/>
                <a:cs typeface="Lato SemiBold" panose="020F0502020204030203" pitchFamily="34" charset="0"/>
              </a:rPr>
              <a:t>If you can't cite it, you can't say it</a:t>
            </a:r>
            <a:r>
              <a:rPr lang="en-US" sz="1600">
                <a:latin typeface="Lato SemiBold" panose="020F0502020204030203" pitchFamily="34" charset="0"/>
                <a:ea typeface="Lato SemiBold" panose="020F0502020204030203" pitchFamily="34" charset="0"/>
                <a:cs typeface="Lato SemiBold" panose="020F0502020204030203" pitchFamily="34" charset="0"/>
              </a:rPr>
              <a:t>) - US Census, Bureau of Labor Statistics, Journal Articles, Newspaper Articles</a:t>
            </a:r>
          </a:p>
          <a:p>
            <a:pPr marL="742950" lvl="1" indent="-285750">
              <a:lnSpc>
                <a:spcPct val="100000"/>
              </a:lnSpc>
              <a:buFontTx/>
              <a:buChar char="-"/>
            </a:pPr>
            <a:r>
              <a:rPr lang="en-US" sz="1800">
                <a:effectLst/>
                <a:latin typeface="Segoe UI" panose="020B0502040204020203" pitchFamily="34" charset="0"/>
              </a:rPr>
              <a:t>Data Integration: AI can help integrate relevant data and statistics into the proposal, making it more compelling and evidence-based…. I have used AI to develop compelling narratives based upon project characteristics and priorities for earmark accounts. That same benefit, I am sure, is being used by the grants team and would be an easy use of AI to improve the competitiveness of competitive grant applications.</a:t>
            </a:r>
            <a:endParaRPr lang="en-US" sz="1600">
              <a:latin typeface="Lato SemiBold" panose="020F0502020204030203" pitchFamily="34" charset="0"/>
              <a:ea typeface="Lato SemiBold" panose="020F0502020204030203" pitchFamily="34" charset="0"/>
              <a:cs typeface="Lato SemiBold" panose="020F0502020204030203" pitchFamily="34" charset="0"/>
            </a:endParaRPr>
          </a:p>
          <a:p>
            <a:pPr marL="28575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Challenge your AI to define a win strategy </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"Why is this important? Is this industry standard? Can you prove it?" "Why is this project innovative?"</a:t>
            </a:r>
            <a:endParaRPr lang="en-US" sz="1600" i="1">
              <a:latin typeface="Lato SemiBold" panose="020F0502020204030203" pitchFamily="34" charset="0"/>
              <a:ea typeface="Lato SemiBold" panose="020F0502020204030203" pitchFamily="34" charset="0"/>
              <a:cs typeface="Lato SemiBold"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16</a:t>
            </a:fld>
            <a:endParaRPr lang="en-US"/>
          </a:p>
        </p:txBody>
      </p:sp>
    </p:spTree>
    <p:extLst>
      <p:ext uri="{BB962C8B-B14F-4D97-AF65-F5344CB8AC3E}">
        <p14:creationId xmlns:p14="http://schemas.microsoft.com/office/powerpoint/2010/main" val="2341444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Tx/>
              <a:buChar char="-"/>
            </a:pPr>
            <a:r>
              <a:rPr lang="en-US" sz="1600" b="1">
                <a:latin typeface="Lato SemiBold" panose="020F0502020204030203" pitchFamily="34" charset="0"/>
                <a:ea typeface="Lato SemiBold" panose="020F0502020204030203" pitchFamily="34" charset="0"/>
                <a:cs typeface="Lato SemiBold" panose="020F0502020204030203" pitchFamily="34" charset="0"/>
              </a:rPr>
              <a:t>Writing doesn't win grants – </a:t>
            </a:r>
            <a:r>
              <a:rPr lang="en-US" sz="1600" b="1" i="1">
                <a:latin typeface="Lato SemiBold" panose="020F0502020204030203" pitchFamily="34" charset="0"/>
                <a:ea typeface="Lato SemiBold" panose="020F0502020204030203" pitchFamily="34" charset="0"/>
                <a:cs typeface="Lato SemiBold" panose="020F0502020204030203" pitchFamily="34" charset="0"/>
              </a:rPr>
              <a:t>research wins grants</a:t>
            </a:r>
            <a:r>
              <a:rPr lang="en-US" sz="1600" b="1">
                <a:latin typeface="Lato SemiBold" panose="020F0502020204030203" pitchFamily="34" charset="0"/>
                <a:ea typeface="Lato SemiBold" panose="020F0502020204030203" pitchFamily="34" charset="0"/>
                <a:cs typeface="Lato SemiBold" panose="020F0502020204030203" pitchFamily="34" charset="0"/>
              </a:rPr>
              <a:t>!</a:t>
            </a:r>
            <a:endParaRPr lang="en-US" sz="1600" b="1" i="1">
              <a:latin typeface="Lato SemiBold" panose="020F0502020204030203" pitchFamily="34" charset="0"/>
              <a:ea typeface="Lato SemiBold" panose="020F0502020204030203" pitchFamily="34" charset="0"/>
              <a:cs typeface="Lato SemiBold" panose="020F0502020204030203" pitchFamily="34" charset="0"/>
            </a:endParaRP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After you breakdown the NOFO, start talking to your AI </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"What information do I need to fully answer this question?" Go prompt by prompt. Don't forget attachments and budgets.</a:t>
            </a:r>
          </a:p>
          <a:p>
            <a:pPr marL="285750" lvl="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Use AI to generate a meaningful list of questions for SMEs, financial team, and leadership</a:t>
            </a:r>
          </a:p>
          <a:p>
            <a:pPr marL="285750" lvl="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Chat with your AI to gather corroborating evidence</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 (</a:t>
            </a:r>
            <a:r>
              <a:rPr lang="en-US" sz="1600" i="1">
                <a:latin typeface="Lato SemiBold" panose="020F0502020204030203" pitchFamily="34" charset="0"/>
                <a:ea typeface="Lato SemiBold" panose="020F0502020204030203" pitchFamily="34" charset="0"/>
                <a:cs typeface="Lato SemiBold" panose="020F0502020204030203" pitchFamily="34" charset="0"/>
              </a:rPr>
              <a:t>If you can't cite it, you can't say it</a:t>
            </a:r>
            <a:r>
              <a:rPr lang="en-US" sz="1600">
                <a:latin typeface="Lato SemiBold" panose="020F0502020204030203" pitchFamily="34" charset="0"/>
                <a:ea typeface="Lato SemiBold" panose="020F0502020204030203" pitchFamily="34" charset="0"/>
                <a:cs typeface="Lato SemiBold" panose="020F0502020204030203" pitchFamily="34" charset="0"/>
              </a:rPr>
              <a:t>) - US Census, Bureau of Labor Statistics, Journal Articles, Newspaper Articles</a:t>
            </a:r>
          </a:p>
          <a:p>
            <a:pPr marL="742950" lvl="1" indent="-285750">
              <a:lnSpc>
                <a:spcPct val="100000"/>
              </a:lnSpc>
              <a:buFontTx/>
              <a:buChar char="-"/>
            </a:pPr>
            <a:r>
              <a:rPr lang="en-US" sz="1800">
                <a:effectLst/>
                <a:latin typeface="Segoe UI" panose="020B0502040204020203" pitchFamily="34" charset="0"/>
              </a:rPr>
              <a:t>Data Integration: AI can help integrate relevant data and statistics into the proposal, making it more compelling and evidence-based…. I have used AI to develop compelling narratives based upon project characteristics and priorities for earmark accounts. That same benefit, I am sure, is being used by the grants team and would be an easy use of AI to improve the competitiveness of competitive grant applications.</a:t>
            </a:r>
            <a:endParaRPr lang="en-US" sz="1600">
              <a:latin typeface="Lato SemiBold" panose="020F0502020204030203" pitchFamily="34" charset="0"/>
              <a:ea typeface="Lato SemiBold" panose="020F0502020204030203" pitchFamily="34" charset="0"/>
              <a:cs typeface="Lato SemiBold" panose="020F0502020204030203" pitchFamily="34" charset="0"/>
            </a:endParaRPr>
          </a:p>
          <a:p>
            <a:pPr marL="28575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Challenge your AI to define a win strategy </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"Why is this important? Is this industry standard? Can you prove it?" "Why is this project innovative?"</a:t>
            </a:r>
            <a:endParaRPr lang="en-US" sz="1600" i="1">
              <a:latin typeface="Lato SemiBold" panose="020F0502020204030203" pitchFamily="34" charset="0"/>
              <a:ea typeface="Lato SemiBold" panose="020F0502020204030203" pitchFamily="34" charset="0"/>
              <a:cs typeface="Lato SemiBold"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17</a:t>
            </a:fld>
            <a:endParaRPr lang="en-US"/>
          </a:p>
        </p:txBody>
      </p:sp>
    </p:spTree>
    <p:extLst>
      <p:ext uri="{BB962C8B-B14F-4D97-AF65-F5344CB8AC3E}">
        <p14:creationId xmlns:p14="http://schemas.microsoft.com/office/powerpoint/2010/main" val="2817553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0000"/>
              </a:lnSpc>
              <a:buFontTx/>
              <a:buChar char="-"/>
            </a:pPr>
            <a:r>
              <a:rPr lang="en-US" sz="1600" b="1">
                <a:latin typeface="Lato SemiBold" panose="020F0502020204030203" pitchFamily="34" charset="0"/>
                <a:ea typeface="Lato SemiBold" panose="020F0502020204030203" pitchFamily="34" charset="0"/>
                <a:cs typeface="Lato SemiBold" panose="020F0502020204030203" pitchFamily="34" charset="0"/>
              </a:rPr>
              <a:t>Writing doesn't win grants – </a:t>
            </a:r>
            <a:r>
              <a:rPr lang="en-US" sz="1600" b="1" i="1">
                <a:latin typeface="Lato SemiBold" panose="020F0502020204030203" pitchFamily="34" charset="0"/>
                <a:ea typeface="Lato SemiBold" panose="020F0502020204030203" pitchFamily="34" charset="0"/>
                <a:cs typeface="Lato SemiBold" panose="020F0502020204030203" pitchFamily="34" charset="0"/>
              </a:rPr>
              <a:t>research wins grants</a:t>
            </a:r>
            <a:r>
              <a:rPr lang="en-US" sz="1600" b="1">
                <a:latin typeface="Lato SemiBold" panose="020F0502020204030203" pitchFamily="34" charset="0"/>
                <a:ea typeface="Lato SemiBold" panose="020F0502020204030203" pitchFamily="34" charset="0"/>
                <a:cs typeface="Lato SemiBold" panose="020F0502020204030203" pitchFamily="34" charset="0"/>
              </a:rPr>
              <a:t>!</a:t>
            </a:r>
            <a:endParaRPr lang="en-US" sz="1600" b="1" i="1">
              <a:latin typeface="Lato SemiBold" panose="020F0502020204030203" pitchFamily="34" charset="0"/>
              <a:ea typeface="Lato SemiBold" panose="020F0502020204030203" pitchFamily="34" charset="0"/>
              <a:cs typeface="Lato SemiBold" panose="020F0502020204030203" pitchFamily="34" charset="0"/>
            </a:endParaRP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After you breakdown the NOFO, start talking to your AI </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"What information do I need to fully answer this question?" Go prompt by prompt. Don't forget attachments and budgets.</a:t>
            </a:r>
          </a:p>
          <a:p>
            <a:pPr marL="285750" lvl="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Use AI to generate a meaningful list of questions for SMEs, financial team, and leadership</a:t>
            </a:r>
          </a:p>
          <a:p>
            <a:pPr marL="285750" lvl="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Chat with your AI to gather corroborating evidence</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 (</a:t>
            </a:r>
            <a:r>
              <a:rPr lang="en-US" sz="1600" i="1">
                <a:latin typeface="Lato SemiBold" panose="020F0502020204030203" pitchFamily="34" charset="0"/>
                <a:ea typeface="Lato SemiBold" panose="020F0502020204030203" pitchFamily="34" charset="0"/>
                <a:cs typeface="Lato SemiBold" panose="020F0502020204030203" pitchFamily="34" charset="0"/>
              </a:rPr>
              <a:t>If you can't cite it, you can't say it</a:t>
            </a:r>
            <a:r>
              <a:rPr lang="en-US" sz="1600">
                <a:latin typeface="Lato SemiBold" panose="020F0502020204030203" pitchFamily="34" charset="0"/>
                <a:ea typeface="Lato SemiBold" panose="020F0502020204030203" pitchFamily="34" charset="0"/>
                <a:cs typeface="Lato SemiBold" panose="020F0502020204030203" pitchFamily="34" charset="0"/>
              </a:rPr>
              <a:t>) - US Census, Bureau of Labor Statistics, Journal Articles, Newspaper Articles</a:t>
            </a:r>
          </a:p>
          <a:p>
            <a:pPr marL="742950" lvl="1" indent="-285750">
              <a:lnSpc>
                <a:spcPct val="100000"/>
              </a:lnSpc>
              <a:buFontTx/>
              <a:buChar char="-"/>
            </a:pPr>
            <a:r>
              <a:rPr lang="en-US" sz="1800">
                <a:effectLst/>
                <a:latin typeface="Segoe UI" panose="020B0502040204020203" pitchFamily="34" charset="0"/>
              </a:rPr>
              <a:t>Data Integration: AI can help integrate relevant data and statistics into the proposal, making it more compelling and evidence-based…. I have used AI to develop compelling narratives based upon project characteristics and priorities for earmark accounts. That same benefit, I am sure, is being used by the grants team and would be an easy use of AI to improve the competitiveness of competitive grant applications.</a:t>
            </a:r>
            <a:endParaRPr lang="en-US" sz="1600">
              <a:latin typeface="Lato SemiBold" panose="020F0502020204030203" pitchFamily="34" charset="0"/>
              <a:ea typeface="Lato SemiBold" panose="020F0502020204030203" pitchFamily="34" charset="0"/>
              <a:cs typeface="Lato SemiBold" panose="020F0502020204030203" pitchFamily="34" charset="0"/>
            </a:endParaRPr>
          </a:p>
          <a:p>
            <a:pPr marL="285750"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Challenge your AI to define a win strategy </a:t>
            </a:r>
          </a:p>
          <a:p>
            <a:pPr marL="742950" lvl="1" indent="-285750">
              <a:lnSpc>
                <a:spcPct val="100000"/>
              </a:lnSpc>
              <a:buFontTx/>
              <a:buChar char="-"/>
            </a:pPr>
            <a:r>
              <a:rPr lang="en-US" sz="1600">
                <a:latin typeface="Lato SemiBold" panose="020F0502020204030203" pitchFamily="34" charset="0"/>
                <a:ea typeface="Lato SemiBold" panose="020F0502020204030203" pitchFamily="34" charset="0"/>
                <a:cs typeface="Lato SemiBold" panose="020F0502020204030203" pitchFamily="34" charset="0"/>
              </a:rPr>
              <a:t>"Why is this important? Is this industry standard? Can you prove it?" "Why is this project innovative?"</a:t>
            </a:r>
            <a:endParaRPr lang="en-US" sz="1600" i="1">
              <a:latin typeface="Lato SemiBold" panose="020F0502020204030203" pitchFamily="34" charset="0"/>
              <a:ea typeface="Lato SemiBold" panose="020F0502020204030203" pitchFamily="34" charset="0"/>
              <a:cs typeface="Lato SemiBold"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2FEB70-FB4A-4A08-8FD1-BA06FDF5D407}" type="slidenum">
              <a:rPr lang="en-US" smtClean="0"/>
              <a:t>18</a:t>
            </a:fld>
            <a:endParaRPr lang="en-US"/>
          </a:p>
        </p:txBody>
      </p:sp>
    </p:spTree>
    <p:extLst>
      <p:ext uri="{BB962C8B-B14F-4D97-AF65-F5344CB8AC3E}">
        <p14:creationId xmlns:p14="http://schemas.microsoft.com/office/powerpoint/2010/main" val="22413902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472098"/>
            <a:ext cx="10204704" cy="1551262"/>
          </a:xfrm>
        </p:spPr>
        <p:txBody>
          <a:bodyPr anchor="b"/>
          <a:lstStyle>
            <a:lvl1pPr>
              <a:defRPr sz="44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046216"/>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60A1534A-7EE3-2606-CE96-B0108210D36B}"/>
              </a:ext>
            </a:extLst>
          </p:cNvPr>
          <p:cNvPicPr>
            <a:picLocks noChangeAspect="1"/>
          </p:cNvPicPr>
          <p:nvPr userDrawn="1"/>
        </p:nvPicPr>
        <p:blipFill>
          <a:blip r:embed="rId3"/>
          <a:stretch>
            <a:fillRect/>
          </a:stretch>
        </p:blipFill>
        <p:spPr>
          <a:xfrm>
            <a:off x="694944" y="694944"/>
            <a:ext cx="7580630" cy="1774190"/>
          </a:xfrm>
          <a:prstGeom prst="rect">
            <a:avLst/>
          </a:prstGeom>
        </p:spPr>
      </p:pic>
      <p:pic>
        <p:nvPicPr>
          <p:cNvPr id="9" name="Picture 8">
            <a:extLst>
              <a:ext uri="{FF2B5EF4-FFF2-40B4-BE49-F238E27FC236}">
                <a16:creationId xmlns:a16="http://schemas.microsoft.com/office/drawing/2014/main" id="{C4E1AF1C-F847-990B-B70D-7DF63E1B8803}"/>
              </a:ext>
            </a:extLst>
          </p:cNvPr>
          <p:cNvPicPr>
            <a:picLocks noChangeAspect="1"/>
          </p:cNvPicPr>
          <p:nvPr userDrawn="1"/>
        </p:nvPicPr>
        <p:blipFill>
          <a:blip r:embed="rId4"/>
          <a:stretch>
            <a:fillRect/>
          </a:stretch>
        </p:blipFill>
        <p:spPr>
          <a:xfrm>
            <a:off x="914400" y="5943600"/>
            <a:ext cx="1917127" cy="385948"/>
          </a:xfrm>
          <a:prstGeom prst="rect">
            <a:avLst/>
          </a:prstGeom>
        </p:spPr>
      </p:pic>
    </p:spTree>
    <p:extLst>
      <p:ext uri="{BB962C8B-B14F-4D97-AF65-F5344CB8AC3E}">
        <p14:creationId xmlns:p14="http://schemas.microsoft.com/office/powerpoint/2010/main" val="143013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divid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AB0A-ABEA-3973-1A86-A3AA2E9F3DFB}"/>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F3D066A-62BE-F642-164A-7DBDE8329B59}"/>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7247A065-CAEA-DB78-386A-57A765AAD95D}"/>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19EBB375-59AE-2331-47CF-E3EBECD96638}"/>
              </a:ext>
            </a:extLst>
          </p:cNvPr>
          <p:cNvPicPr>
            <a:picLocks noChangeAspect="1"/>
          </p:cNvPicPr>
          <p:nvPr userDrawn="1"/>
        </p:nvPicPr>
        <p:blipFill>
          <a:blip r:embed="rId4"/>
          <a:stretch>
            <a:fillRect/>
          </a:stretch>
        </p:blipFill>
        <p:spPr>
          <a:xfrm>
            <a:off x="8438243" y="5816198"/>
            <a:ext cx="2737757" cy="640752"/>
          </a:xfrm>
          <a:prstGeom prst="rect">
            <a:avLst/>
          </a:prstGeom>
        </p:spPr>
      </p:pic>
    </p:spTree>
    <p:extLst>
      <p:ext uri="{BB962C8B-B14F-4D97-AF65-F5344CB8AC3E}">
        <p14:creationId xmlns:p14="http://schemas.microsoft.com/office/powerpoint/2010/main" val="164309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0DF7F-1CA5-FD66-F5B8-B12CBC9DF3EB}"/>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5" name="Picture 4">
            <a:extLst>
              <a:ext uri="{FF2B5EF4-FFF2-40B4-BE49-F238E27FC236}">
                <a16:creationId xmlns:a16="http://schemas.microsoft.com/office/drawing/2014/main" id="{253EC718-5A6C-EE0A-1DCD-DEFBC186EB22}"/>
              </a:ext>
            </a:extLst>
          </p:cNvPr>
          <p:cNvPicPr>
            <a:picLocks noChangeAspect="1"/>
          </p:cNvPicPr>
          <p:nvPr userDrawn="1"/>
        </p:nvPicPr>
        <p:blipFill>
          <a:blip r:embed="rId4"/>
          <a:stretch>
            <a:fillRect/>
          </a:stretch>
        </p:blipFill>
        <p:spPr>
          <a:xfrm>
            <a:off x="8357616" y="5760720"/>
            <a:ext cx="2921000" cy="762000"/>
          </a:xfrm>
          <a:prstGeom prst="rect">
            <a:avLst/>
          </a:prstGeom>
        </p:spPr>
      </p:pic>
      <p:sp>
        <p:nvSpPr>
          <p:cNvPr id="3" name="Title 1">
            <a:extLst>
              <a:ext uri="{FF2B5EF4-FFF2-40B4-BE49-F238E27FC236}">
                <a16:creationId xmlns:a16="http://schemas.microsoft.com/office/drawing/2014/main" id="{335AC90F-BA2E-C833-4A81-99403BF05688}"/>
              </a:ext>
            </a:extLst>
          </p:cNvPr>
          <p:cNvSpPr>
            <a:spLocks noGrp="1"/>
          </p:cNvSpPr>
          <p:nvPr>
            <p:ph type="title"/>
          </p:nvPr>
        </p:nvSpPr>
        <p:spPr>
          <a:xfrm>
            <a:off x="914400" y="2377440"/>
            <a:ext cx="10204704" cy="1645920"/>
          </a:xfrm>
        </p:spPr>
        <p:txBody>
          <a:bodyPr anchor="b"/>
          <a:lstStyle>
            <a:lvl1pPr>
              <a:defRPr sz="3600">
                <a:solidFill>
                  <a:schemeClr val="bg1"/>
                </a:solidFill>
              </a:defRPr>
            </a:lvl1pPr>
          </a:lstStyle>
          <a:p>
            <a:r>
              <a:rPr lang="en-US"/>
              <a:t>Click to edit Master title style</a:t>
            </a:r>
          </a:p>
        </p:txBody>
      </p:sp>
      <p:sp>
        <p:nvSpPr>
          <p:cNvPr id="4" name="Text Placeholder 2">
            <a:extLst>
              <a:ext uri="{FF2B5EF4-FFF2-40B4-BE49-F238E27FC236}">
                <a16:creationId xmlns:a16="http://schemas.microsoft.com/office/drawing/2014/main" id="{5DDAFD94-9B6D-982F-022F-1E37D56AF4B6}"/>
              </a:ext>
            </a:extLst>
          </p:cNvPr>
          <p:cNvSpPr>
            <a:spLocks noGrp="1"/>
          </p:cNvSpPr>
          <p:nvPr>
            <p:ph type="body" idx="1"/>
          </p:nvPr>
        </p:nvSpPr>
        <p:spPr>
          <a:xfrm>
            <a:off x="914400" y="4297680"/>
            <a:ext cx="10204704" cy="1371600"/>
          </a:xfrm>
        </p:spPr>
        <p:txBody>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413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lvl1pPr>
              <a:defRPr b="0" i="0" baseline="0">
                <a:solidFill>
                  <a:schemeClr val="bg1"/>
                </a:solidFill>
                <a:latin typeface="Lato Black" panose="020F0502020204030203"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6289AE22-784A-F130-D222-256E5305E9C1}"/>
              </a:ext>
            </a:extLst>
          </p:cNvPr>
          <p:cNvPicPr>
            <a:picLocks noChangeAspect="1"/>
          </p:cNvPicPr>
          <p:nvPr userDrawn="1"/>
        </p:nvPicPr>
        <p:blipFill>
          <a:blip r:embed="rId3"/>
          <a:stretch>
            <a:fillRect/>
          </a:stretch>
        </p:blipFill>
        <p:spPr>
          <a:xfrm>
            <a:off x="914400" y="5943600"/>
            <a:ext cx="1917127" cy="385948"/>
          </a:xfrm>
          <a:prstGeom prst="rect">
            <a:avLst/>
          </a:prstGeom>
        </p:spPr>
      </p:pic>
      <p:pic>
        <p:nvPicPr>
          <p:cNvPr id="6" name="Picture 5">
            <a:extLst>
              <a:ext uri="{FF2B5EF4-FFF2-40B4-BE49-F238E27FC236}">
                <a16:creationId xmlns:a16="http://schemas.microsoft.com/office/drawing/2014/main" id="{C5DBB3D8-A3AB-D385-6E41-31B312DB965C}"/>
              </a:ext>
            </a:extLst>
          </p:cNvPr>
          <p:cNvPicPr>
            <a:picLocks noChangeAspect="1"/>
          </p:cNvPicPr>
          <p:nvPr userDrawn="1"/>
        </p:nvPicPr>
        <p:blipFill>
          <a:blip r:embed="rId4"/>
          <a:stretch>
            <a:fillRect/>
          </a:stretch>
        </p:blipFill>
        <p:spPr>
          <a:xfrm>
            <a:off x="8417839" y="5815584"/>
            <a:ext cx="2745740" cy="642620"/>
          </a:xfrm>
          <a:prstGeom prst="rect">
            <a:avLst/>
          </a:prstGeom>
        </p:spPr>
      </p:pic>
    </p:spTree>
    <p:extLst>
      <p:ext uri="{BB962C8B-B14F-4D97-AF65-F5344CB8AC3E}">
        <p14:creationId xmlns:p14="http://schemas.microsoft.com/office/powerpoint/2010/main" val="1848765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on white">
    <p:bg>
      <p:bgPr>
        <a:blipFill dpi="0" rotWithShape="1">
          <a:blip r:embed="rId2">
            <a:alphaModFix amt="25466"/>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E76-E34B-0A7F-FE8B-892C636DCF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76E-821F-3D15-EFAB-D8397D2A59D0}"/>
              </a:ext>
            </a:extLst>
          </p:cNvPr>
          <p:cNvSpPr>
            <a:spLocks noGrp="1"/>
          </p:cNvSpPr>
          <p:nvPr>
            <p:ph idx="1"/>
          </p:nvPr>
        </p:nvSpPr>
        <p:spPr>
          <a:xfrm>
            <a:off x="914400" y="2377440"/>
            <a:ext cx="10204704"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FD90439-9EBB-0974-AC6C-8AE8A263A451}"/>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B4A09E40-732D-DC1E-71AE-2D6C15A5862A}"/>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25997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two blocks conten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p:txBody>
          <a:bodyPr/>
          <a:lstStyle>
            <a:lvl1pPr>
              <a:defRPr baseline="0">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061839-701E-49D1-765D-9055617C8968}"/>
              </a:ext>
            </a:extLst>
          </p:cNvPr>
          <p:cNvSpPr>
            <a:spLocks noGrp="1"/>
          </p:cNvSpPr>
          <p:nvPr>
            <p:ph sz="half" idx="2"/>
          </p:nvPr>
        </p:nvSpPr>
        <p:spPr>
          <a:xfrm>
            <a:off x="6248400" y="2377440"/>
            <a:ext cx="4866132"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0EDA0E56-C4A0-BF3E-196F-84D99E4C3BDD}"/>
              </a:ext>
            </a:extLst>
          </p:cNvPr>
          <p:cNvSpPr txBox="1"/>
          <p:nvPr userDrawn="1"/>
        </p:nvSpPr>
        <p:spPr>
          <a:xfrm>
            <a:off x="3049675" y="3246846"/>
            <a:ext cx="6099348" cy="369332"/>
          </a:xfrm>
          <a:prstGeom prst="rect">
            <a:avLst/>
          </a:prstGeom>
          <a:noFill/>
        </p:spPr>
        <p:txBody>
          <a:bodyPr wrap="square">
            <a:spAutoFit/>
          </a:bodyPr>
          <a:lstStyle/>
          <a:p>
            <a:r>
              <a:rPr lang="en-US"/>
              <a:t>6.55"</a:t>
            </a:r>
          </a:p>
        </p:txBody>
      </p:sp>
      <p:pic>
        <p:nvPicPr>
          <p:cNvPr id="10" name="Picture 9">
            <a:extLst>
              <a:ext uri="{FF2B5EF4-FFF2-40B4-BE49-F238E27FC236}">
                <a16:creationId xmlns:a16="http://schemas.microsoft.com/office/drawing/2014/main" id="{50C701EA-F45C-75FD-29C8-2757E9CFED3F}"/>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11" name="Picture 10">
            <a:extLst>
              <a:ext uri="{FF2B5EF4-FFF2-40B4-BE49-F238E27FC236}">
                <a16:creationId xmlns:a16="http://schemas.microsoft.com/office/drawing/2014/main" id="{3545EB44-82E0-BD4A-3B63-AC61AB9FB0C9}"/>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078900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left">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A6CB-1115-E3F6-9A68-2E81A61D9315}"/>
              </a:ext>
            </a:extLst>
          </p:cNvPr>
          <p:cNvSpPr>
            <a:spLocks noGrp="1"/>
          </p:cNvSpPr>
          <p:nvPr>
            <p:ph type="title"/>
          </p:nvPr>
        </p:nvSpPr>
        <p:spPr>
          <a:xfrm>
            <a:off x="914400" y="914400"/>
            <a:ext cx="4866132" cy="1188720"/>
          </a:xfrm>
        </p:spPr>
        <p:txBody>
          <a:bodyPr/>
          <a:lstStyle>
            <a:lvl1pPr>
              <a:lnSpc>
                <a:spcPct val="100000"/>
              </a:lnSpc>
              <a:defRPr>
                <a:solidFill>
                  <a:srgbClr val="FF993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315A43F7-FDBC-39D1-C8DA-A8E027F9ACD2}"/>
              </a:ext>
            </a:extLst>
          </p:cNvPr>
          <p:cNvSpPr>
            <a:spLocks noGrp="1"/>
          </p:cNvSpPr>
          <p:nvPr>
            <p:ph sz="half" idx="1"/>
          </p:nvPr>
        </p:nvSpPr>
        <p:spPr>
          <a:xfrm>
            <a:off x="914400" y="2377440"/>
            <a:ext cx="4866132" cy="2971800"/>
          </a:xfrm>
        </p:spPr>
        <p:txBody>
          <a:bodyPr/>
          <a:lstStyle>
            <a:lvl1pPr marL="228600" indent="-137160">
              <a:buClr>
                <a:srgbClr val="982068"/>
              </a:buClr>
              <a:buFont typeface="Arial" panose="020B0604020202020204" pitchFamily="34" charset="0"/>
              <a:buChar char="•"/>
              <a:defRPr/>
            </a:lvl1pPr>
            <a:lvl2pPr marL="685800" indent="-137160">
              <a:buClr>
                <a:srgbClr val="982068"/>
              </a:buClr>
              <a:buFont typeface="Arial" panose="020B0604020202020204" pitchFamily="34" charset="0"/>
              <a:buChar char="•"/>
              <a:defRPr/>
            </a:lvl2pPr>
            <a:lvl3pPr marL="1143000" indent="-137160">
              <a:buClr>
                <a:srgbClr val="982068"/>
              </a:buClr>
              <a:buFont typeface="Arial" panose="020B0604020202020204" pitchFamily="34" charset="0"/>
              <a:buChar char="•"/>
              <a:defRPr/>
            </a:lvl3pPr>
            <a:lvl4pPr marL="1600200" indent="-137160">
              <a:buClr>
                <a:srgbClr val="982068"/>
              </a:buClr>
              <a:buFont typeface="Arial" panose="020B0604020202020204" pitchFamily="34" charset="0"/>
              <a:buChar char="•"/>
              <a:defRPr/>
            </a:lvl4pPr>
            <a:lvl5pPr marL="2057400" indent="-137160">
              <a:buClr>
                <a:srgbClr val="982068"/>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24E4D13A-C1AE-2903-C170-59CD0EF2D9E0}"/>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8" name="Picture 7">
            <a:extLst>
              <a:ext uri="{FF2B5EF4-FFF2-40B4-BE49-F238E27FC236}">
                <a16:creationId xmlns:a16="http://schemas.microsoft.com/office/drawing/2014/main" id="{4217F84F-9367-7F21-5370-F04542A7FA13}"/>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42814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A8CFF-6142-FCF5-594F-85F8C6FC1CC9}"/>
              </a:ext>
            </a:extLst>
          </p:cNvPr>
          <p:cNvSpPr>
            <a:spLocks noGrp="1"/>
          </p:cNvSpPr>
          <p:nvPr>
            <p:ph type="title"/>
          </p:nvPr>
        </p:nvSpPr>
        <p:spPr/>
        <p:txBody>
          <a:bodyPr/>
          <a:lstStyle>
            <a:lvl1pPr>
              <a:defRPr>
                <a:solidFill>
                  <a:srgbClr val="FF9933"/>
                </a:solidFill>
              </a:defRPr>
            </a:lvl1pPr>
          </a:lstStyle>
          <a:p>
            <a:r>
              <a:rPr lang="en-US"/>
              <a:t>Click to edit Master title style</a:t>
            </a:r>
          </a:p>
        </p:txBody>
      </p:sp>
      <p:pic>
        <p:nvPicPr>
          <p:cNvPr id="5" name="Picture 4">
            <a:extLst>
              <a:ext uri="{FF2B5EF4-FFF2-40B4-BE49-F238E27FC236}">
                <a16:creationId xmlns:a16="http://schemas.microsoft.com/office/drawing/2014/main" id="{089D8A98-9345-BB26-4083-9B2C8EC109A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9" name="Picture 8">
            <a:extLst>
              <a:ext uri="{FF2B5EF4-FFF2-40B4-BE49-F238E27FC236}">
                <a16:creationId xmlns:a16="http://schemas.microsoft.com/office/drawing/2014/main" id="{F191CA7C-1163-5AE9-9FAF-7D80FFF57E7E}"/>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2745517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 white">
    <p:bg>
      <p:bgPr>
        <a:blipFill dpi="0" rotWithShape="1">
          <a:blip r:embed="rId2">
            <a:alphaModFix amt="25000"/>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F38D88B-B47D-6FD4-2F23-D69D268CDDCD}"/>
              </a:ext>
            </a:extLst>
          </p:cNvPr>
          <p:cNvPicPr>
            <a:picLocks noChangeAspect="1"/>
          </p:cNvPicPr>
          <p:nvPr userDrawn="1"/>
        </p:nvPicPr>
        <p:blipFill>
          <a:blip r:embed="rId3"/>
          <a:stretch>
            <a:fillRect/>
          </a:stretch>
        </p:blipFill>
        <p:spPr>
          <a:xfrm>
            <a:off x="8439912" y="5815584"/>
            <a:ext cx="2745740" cy="642620"/>
          </a:xfrm>
          <a:prstGeom prst="rect">
            <a:avLst/>
          </a:prstGeom>
        </p:spPr>
      </p:pic>
      <p:pic>
        <p:nvPicPr>
          <p:cNvPr id="7" name="Picture 6">
            <a:extLst>
              <a:ext uri="{FF2B5EF4-FFF2-40B4-BE49-F238E27FC236}">
                <a16:creationId xmlns:a16="http://schemas.microsoft.com/office/drawing/2014/main" id="{E9D126CE-6343-BAB9-20E2-D0BE840CE45D}"/>
              </a:ext>
            </a:extLst>
          </p:cNvPr>
          <p:cNvPicPr>
            <a:picLocks noChangeAspect="1"/>
          </p:cNvPicPr>
          <p:nvPr userDrawn="1"/>
        </p:nvPicPr>
        <p:blipFill>
          <a:blip r:embed="rId4"/>
          <a:stretch>
            <a:fillRect/>
          </a:stretch>
        </p:blipFill>
        <p:spPr>
          <a:xfrm>
            <a:off x="914400" y="5989320"/>
            <a:ext cx="1802130" cy="300990"/>
          </a:xfrm>
          <a:prstGeom prst="rect">
            <a:avLst/>
          </a:prstGeom>
        </p:spPr>
      </p:pic>
    </p:spTree>
    <p:extLst>
      <p:ext uri="{BB962C8B-B14F-4D97-AF65-F5344CB8AC3E}">
        <p14:creationId xmlns:p14="http://schemas.microsoft.com/office/powerpoint/2010/main" val="31322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A72AB5-2D61-E791-3C5A-2889D3855DD7}"/>
              </a:ext>
            </a:extLst>
          </p:cNvPr>
          <p:cNvSpPr>
            <a:spLocks noGrp="1"/>
          </p:cNvSpPr>
          <p:nvPr>
            <p:ph type="title"/>
          </p:nvPr>
        </p:nvSpPr>
        <p:spPr>
          <a:xfrm>
            <a:off x="914400" y="914400"/>
            <a:ext cx="10200132" cy="1188720"/>
          </a:xfrm>
          <a:prstGeom prst="rect">
            <a:avLst/>
          </a:prstGeom>
        </p:spPr>
        <p:txBody>
          <a:bodyPr vert="horz"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4B622004-5CF5-C111-0323-2D4DC3F09205}"/>
              </a:ext>
            </a:extLst>
          </p:cNvPr>
          <p:cNvSpPr>
            <a:spLocks noGrp="1"/>
          </p:cNvSpPr>
          <p:nvPr>
            <p:ph type="body" idx="1"/>
          </p:nvPr>
        </p:nvSpPr>
        <p:spPr>
          <a:xfrm>
            <a:off x="914400" y="2377440"/>
            <a:ext cx="10204704" cy="32004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5389375"/>
      </p:ext>
    </p:extLst>
  </p:cSld>
  <p:clrMap bg1="lt1" tx1="dk1" bg2="lt2" tx2="dk2" accent1="accent1" accent2="accent2" accent3="accent3" accent4="accent4" accent5="accent5" accent6="accent6" hlink="hlink" folHlink="folHlink"/>
  <p:sldLayoutIdLst>
    <p:sldLayoutId id="2147483651" r:id="rId1"/>
    <p:sldLayoutId id="2147483661" r:id="rId2"/>
    <p:sldLayoutId id="2147483655" r:id="rId3"/>
    <p:sldLayoutId id="2147483650" r:id="rId4"/>
    <p:sldLayoutId id="2147483656" r:id="rId5"/>
    <p:sldLayoutId id="2147483652" r:id="rId6"/>
    <p:sldLayoutId id="2147483659" r:id="rId7"/>
    <p:sldLayoutId id="2147483654" r:id="rId8"/>
    <p:sldLayoutId id="2147483663" r:id="rId9"/>
  </p:sldLayoutIdLst>
  <p:txStyles>
    <p:titleStyle>
      <a:lvl1pPr algn="l" defTabSz="914400" rtl="0" eaLnBrk="1" latinLnBrk="0" hangingPunct="1">
        <a:lnSpc>
          <a:spcPct val="110000"/>
        </a:lnSpc>
        <a:spcBef>
          <a:spcPct val="0"/>
        </a:spcBef>
        <a:buNone/>
        <a:defRPr sz="3600" b="1" i="0" kern="1200">
          <a:solidFill>
            <a:srgbClr val="FF9933"/>
          </a:solidFill>
          <a:latin typeface="Lato Black" panose="020F0502020204030203" pitchFamily="34" charset="0"/>
          <a:ea typeface="Lato Black" panose="020F0502020204030203" pitchFamily="34" charset="0"/>
          <a:cs typeface="Lato Black" panose="020F0502020204030203" pitchFamily="34" charset="0"/>
        </a:defRPr>
      </a:lvl1pPr>
    </p:titleStyle>
    <p:bodyStyle>
      <a:lvl1pPr marL="228600" indent="-137160" algn="l" defTabSz="914400" rtl="0" eaLnBrk="1" latinLnBrk="0" hangingPunct="1">
        <a:lnSpc>
          <a:spcPct val="110000"/>
        </a:lnSpc>
        <a:spcBef>
          <a:spcPts val="10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1pPr>
      <a:lvl2pPr marL="6858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2pPr>
      <a:lvl3pPr marL="11430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3pPr>
      <a:lvl4pPr marL="16002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4pPr>
      <a:lvl5pPr marL="2057400" indent="-137160" algn="l" defTabSz="914400" rtl="0" eaLnBrk="1" latinLnBrk="0" hangingPunct="1">
        <a:lnSpc>
          <a:spcPct val="110000"/>
        </a:lnSpc>
        <a:spcBef>
          <a:spcPts val="500"/>
        </a:spcBef>
        <a:spcAft>
          <a:spcPts val="600"/>
        </a:spcAft>
        <a:buClr>
          <a:srgbClr val="642265"/>
        </a:buClr>
        <a:buSzPct val="80000"/>
        <a:buFont typeface="Arial" panose="020B0604020202020204" pitchFamily="34" charset="0"/>
        <a:buChar char="•"/>
        <a:defRPr sz="2000" b="0" i="0" kern="1200">
          <a:solidFill>
            <a:srgbClr val="505050"/>
          </a:solidFill>
          <a:latin typeface="Lato" panose="020F0502020204030203" pitchFamily="34" charset="0"/>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2D_78250011.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27_B7ECFF11.xml"/><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6.xml.rels><?xml version="1.0" encoding="UTF-8" standalone="yes"?>
<Relationships xmlns="http://schemas.openxmlformats.org/package/2006/relationships"><Relationship Id="rId3" Type="http://schemas.microsoft.com/office/2018/10/relationships/comments" Target="../comments/modernComment_12E_DCBB7559.xm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5.sv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18/10/relationships/comments" Target="../comments/modernComment_133_5E3F66DD.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Rgwinn@tfgnet.com" TargetMode="External"/><Relationship Id="rId2" Type="http://schemas.openxmlformats.org/officeDocument/2006/relationships/image" Target="../media/image28.png"/><Relationship Id="rId1" Type="http://schemas.openxmlformats.org/officeDocument/2006/relationships/slideLayout" Target="../slideLayouts/slideLayout3.xml"/><Relationship Id="rId4" Type="http://schemas.openxmlformats.org/officeDocument/2006/relationships/hyperlink" Target="mailto:Nsibilski@tfgnet.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087A8-7650-D4F0-9EDB-4B95E777F372}"/>
              </a:ext>
            </a:extLst>
          </p:cNvPr>
          <p:cNvSpPr>
            <a:spLocks noGrp="1"/>
          </p:cNvSpPr>
          <p:nvPr>
            <p:ph type="title"/>
          </p:nvPr>
        </p:nvSpPr>
        <p:spPr>
          <a:xfrm>
            <a:off x="914400" y="2560320"/>
            <a:ext cx="10204704" cy="1371600"/>
          </a:xfrm>
        </p:spPr>
        <p:txBody>
          <a:bodyPr/>
          <a:lstStyle/>
          <a:p>
            <a:br>
              <a:rPr lang="en-US"/>
            </a:br>
            <a:br>
              <a:rPr lang="en-US"/>
            </a:br>
            <a:r>
              <a:rPr lang="en-US" sz="3200"/>
              <a:t>Prompt Engineering: How Local Governments Should Utilize AI as Part of a Federal Funding Strategy</a:t>
            </a:r>
          </a:p>
        </p:txBody>
      </p:sp>
      <p:sp>
        <p:nvSpPr>
          <p:cNvPr id="3" name="Text Placeholder 2">
            <a:extLst>
              <a:ext uri="{FF2B5EF4-FFF2-40B4-BE49-F238E27FC236}">
                <a16:creationId xmlns:a16="http://schemas.microsoft.com/office/drawing/2014/main" id="{22B506AA-AA05-1CC8-9D9A-F47235C90F53}"/>
              </a:ext>
            </a:extLst>
          </p:cNvPr>
          <p:cNvSpPr>
            <a:spLocks noGrp="1"/>
          </p:cNvSpPr>
          <p:nvPr>
            <p:ph type="body" idx="1"/>
          </p:nvPr>
        </p:nvSpPr>
        <p:spPr>
          <a:xfrm>
            <a:off x="914400" y="4297680"/>
            <a:ext cx="10204704" cy="1010590"/>
          </a:xfrm>
        </p:spPr>
        <p:txBody>
          <a:bodyPr/>
          <a:lstStyle/>
          <a:p>
            <a:pPr>
              <a:lnSpc>
                <a:spcPct val="100000"/>
              </a:lnSpc>
              <a:spcBef>
                <a:spcPts val="600"/>
              </a:spcBef>
            </a:pPr>
            <a:r>
              <a:rPr lang="en-US"/>
              <a:t>Roger Gwinn, TFG CEO</a:t>
            </a:r>
          </a:p>
          <a:p>
            <a:pPr>
              <a:lnSpc>
                <a:spcPct val="100000"/>
              </a:lnSpc>
              <a:spcBef>
                <a:spcPts val="600"/>
              </a:spcBef>
            </a:pPr>
            <a:r>
              <a:rPr lang="en-US"/>
              <a:t>Nicole Sibilski, TFG Senior Grants Specialist</a:t>
            </a:r>
          </a:p>
        </p:txBody>
      </p:sp>
      <p:pic>
        <p:nvPicPr>
          <p:cNvPr id="5" name="Picture 4">
            <a:extLst>
              <a:ext uri="{FF2B5EF4-FFF2-40B4-BE49-F238E27FC236}">
                <a16:creationId xmlns:a16="http://schemas.microsoft.com/office/drawing/2014/main" id="{C51E78B4-A458-CC62-4BA8-3E93EC7282FF}"/>
              </a:ext>
            </a:extLst>
          </p:cNvPr>
          <p:cNvPicPr>
            <a:picLocks noChangeAspect="1"/>
          </p:cNvPicPr>
          <p:nvPr/>
        </p:nvPicPr>
        <p:blipFill>
          <a:blip r:embed="rId2"/>
          <a:srcRect/>
          <a:stretch/>
        </p:blipFill>
        <p:spPr>
          <a:xfrm>
            <a:off x="9291825" y="548640"/>
            <a:ext cx="1825757" cy="1828800"/>
          </a:xfrm>
          <a:prstGeom prst="rect">
            <a:avLst/>
          </a:prstGeom>
        </p:spPr>
      </p:pic>
    </p:spTree>
    <p:extLst>
      <p:ext uri="{BB962C8B-B14F-4D97-AF65-F5344CB8AC3E}">
        <p14:creationId xmlns:p14="http://schemas.microsoft.com/office/powerpoint/2010/main" val="3875376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a:latin typeface="Lato Black"/>
                <a:ea typeface="Lato Black"/>
                <a:cs typeface="Lato Black"/>
              </a:rPr>
              <a:t>How Do YOU Get the Job Done?</a:t>
            </a:r>
            <a:endParaRPr lang="en-US"/>
          </a:p>
        </p:txBody>
      </p:sp>
      <p:graphicFrame>
        <p:nvGraphicFramePr>
          <p:cNvPr id="3" name="Content Placeholder 2">
            <a:extLst>
              <a:ext uri="{FF2B5EF4-FFF2-40B4-BE49-F238E27FC236}">
                <a16:creationId xmlns:a16="http://schemas.microsoft.com/office/drawing/2014/main" id="{7ADCB6D9-5CAA-3E39-3AC3-CFA91E1E3EBB}"/>
              </a:ext>
            </a:extLst>
          </p:cNvPr>
          <p:cNvGraphicFramePr>
            <a:graphicFrameLocks noGrp="1"/>
          </p:cNvGraphicFramePr>
          <p:nvPr>
            <p:ph idx="1"/>
            <p:extLst>
              <p:ext uri="{D42A27DB-BD31-4B8C-83A1-F6EECF244321}">
                <p14:modId xmlns:p14="http://schemas.microsoft.com/office/powerpoint/2010/main" val="1866948104"/>
              </p:ext>
            </p:extLst>
          </p:nvPr>
        </p:nvGraphicFramePr>
        <p:xfrm>
          <a:off x="123825" y="2295525"/>
          <a:ext cx="11944350" cy="3054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F604CA1C-FEEB-61F4-6E34-7ECEE9364A02}"/>
              </a:ext>
            </a:extLst>
          </p:cNvPr>
          <p:cNvGrpSpPr/>
          <p:nvPr/>
        </p:nvGrpSpPr>
        <p:grpSpPr>
          <a:xfrm>
            <a:off x="7650867" y="0"/>
            <a:ext cx="4541134" cy="3194613"/>
            <a:chOff x="5629876" y="370390"/>
            <a:chExt cx="3343276" cy="2647950"/>
          </a:xfrm>
        </p:grpSpPr>
        <p:pic>
          <p:nvPicPr>
            <p:cNvPr id="4" name="Graphic 3" descr="Speech with solid fill">
              <a:extLst>
                <a:ext uri="{FF2B5EF4-FFF2-40B4-BE49-F238E27FC236}">
                  <a16:creationId xmlns:a16="http://schemas.microsoft.com/office/drawing/2014/main" id="{BDC999A7-1EC5-E285-0724-6A18FC726CC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flipH="1">
              <a:off x="5629876" y="370390"/>
              <a:ext cx="3343276" cy="2647950"/>
            </a:xfrm>
            <a:prstGeom prst="rect">
              <a:avLst/>
            </a:prstGeom>
          </p:spPr>
        </p:pic>
        <p:sp>
          <p:nvSpPr>
            <p:cNvPr id="5" name="TextBox 4">
              <a:extLst>
                <a:ext uri="{FF2B5EF4-FFF2-40B4-BE49-F238E27FC236}">
                  <a16:creationId xmlns:a16="http://schemas.microsoft.com/office/drawing/2014/main" id="{E3C0335E-0CFD-02CD-2E2B-AEECA84D5302}"/>
                </a:ext>
              </a:extLst>
            </p:cNvPr>
            <p:cNvSpPr txBox="1"/>
            <p:nvPr/>
          </p:nvSpPr>
          <p:spPr>
            <a:xfrm>
              <a:off x="6215605" y="914400"/>
              <a:ext cx="2152891" cy="1096972"/>
            </a:xfrm>
            <a:prstGeom prst="rect">
              <a:avLst/>
            </a:prstGeom>
            <a:noFill/>
          </p:spPr>
          <p:txBody>
            <a:bodyPr wrap="square" lIns="91440" tIns="45720" rIns="91440" bIns="45720" rtlCol="0" anchor="t">
              <a:spAutoFit/>
            </a:bodyPr>
            <a:lstStyle/>
            <a:p>
              <a:pPr algn="ctr"/>
              <a:r>
                <a:rPr lang="en-US" sz="2000" b="1" dirty="0">
                  <a:solidFill>
                    <a:schemeClr val="bg1"/>
                  </a:solidFill>
                </a:rPr>
                <a:t>Don’t forget: Letters of support and budgets are a key component of the grants process!</a:t>
              </a:r>
            </a:p>
          </p:txBody>
        </p:sp>
      </p:grpSp>
    </p:spTree>
    <p:extLst>
      <p:ext uri="{BB962C8B-B14F-4D97-AF65-F5344CB8AC3E}">
        <p14:creationId xmlns:p14="http://schemas.microsoft.com/office/powerpoint/2010/main" val="18916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p:txBody>
          <a:bodyPr/>
          <a:lstStyle/>
          <a:p>
            <a:r>
              <a:rPr lang="en-US">
                <a:latin typeface="Lato Black"/>
                <a:ea typeface="Lato Black"/>
                <a:cs typeface="Lato Black"/>
              </a:rPr>
              <a:t>Identifying Pain Points in the Process</a:t>
            </a:r>
            <a:endParaRPr lang="en-US"/>
          </a:p>
        </p:txBody>
      </p:sp>
      <p:graphicFrame>
        <p:nvGraphicFramePr>
          <p:cNvPr id="5" name="Content Placeholder 2">
            <a:extLst>
              <a:ext uri="{FF2B5EF4-FFF2-40B4-BE49-F238E27FC236}">
                <a16:creationId xmlns:a16="http://schemas.microsoft.com/office/drawing/2014/main" id="{08E53733-0698-0036-9DBA-D2FD7021F0F9}"/>
              </a:ext>
            </a:extLst>
          </p:cNvPr>
          <p:cNvGraphicFramePr>
            <a:graphicFrameLocks noGrp="1"/>
          </p:cNvGraphicFramePr>
          <p:nvPr>
            <p:ph idx="1"/>
            <p:extLst>
              <p:ext uri="{D42A27DB-BD31-4B8C-83A1-F6EECF244321}">
                <p14:modId xmlns:p14="http://schemas.microsoft.com/office/powerpoint/2010/main" val="1401380221"/>
              </p:ext>
            </p:extLst>
          </p:nvPr>
        </p:nvGraphicFramePr>
        <p:xfrm>
          <a:off x="993775" y="2378075"/>
          <a:ext cx="1020445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25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198B-A3B5-D832-741E-52EA5068DB6E}"/>
              </a:ext>
            </a:extLst>
          </p:cNvPr>
          <p:cNvSpPr>
            <a:spLocks noGrp="1"/>
          </p:cNvSpPr>
          <p:nvPr>
            <p:ph type="title"/>
          </p:nvPr>
        </p:nvSpPr>
        <p:spPr/>
        <p:txBody>
          <a:bodyPr/>
          <a:lstStyle/>
          <a:p>
            <a:r>
              <a:rPr lang="en-US" sz="3600" b="1">
                <a:latin typeface="Lato Black"/>
                <a:ea typeface="Lato Black"/>
                <a:cs typeface="Lato Black"/>
              </a:rPr>
              <a:t>AI as a Solution</a:t>
            </a:r>
            <a:endParaRPr lang="en-US"/>
          </a:p>
        </p:txBody>
      </p:sp>
      <p:sp>
        <p:nvSpPr>
          <p:cNvPr id="3" name="Text Placeholder 2">
            <a:extLst>
              <a:ext uri="{FF2B5EF4-FFF2-40B4-BE49-F238E27FC236}">
                <a16:creationId xmlns:a16="http://schemas.microsoft.com/office/drawing/2014/main" id="{BEC62380-AF3F-B257-FA63-AEDB4CD873D8}"/>
              </a:ext>
            </a:extLst>
          </p:cNvPr>
          <p:cNvSpPr>
            <a:spLocks noGrp="1"/>
          </p:cNvSpPr>
          <p:nvPr>
            <p:ph type="body" idx="1"/>
          </p:nvPr>
        </p:nvSpPr>
        <p:spPr/>
        <p:txBody>
          <a:bodyPr/>
          <a:lstStyle/>
          <a:p>
            <a:endParaRPr lang="en-US"/>
          </a:p>
          <a:p>
            <a:endParaRPr lang="en-US"/>
          </a:p>
        </p:txBody>
      </p:sp>
    </p:spTree>
    <p:extLst>
      <p:ext uri="{BB962C8B-B14F-4D97-AF65-F5344CB8AC3E}">
        <p14:creationId xmlns:p14="http://schemas.microsoft.com/office/powerpoint/2010/main" val="12071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p:txBody>
          <a:bodyPr anchor="b">
            <a:normAutofit/>
          </a:bodyPr>
          <a:lstStyle/>
          <a:p>
            <a:r>
              <a:rPr lang="en-US" sz="4000">
                <a:latin typeface="Lato Black"/>
                <a:ea typeface="Lato Black"/>
                <a:cs typeface="Lato Black"/>
              </a:rPr>
              <a:t>AI Solutions for Pain Points</a:t>
            </a:r>
          </a:p>
        </p:txBody>
      </p:sp>
      <p:sp>
        <p:nvSpPr>
          <p:cNvPr id="3" name="Content Placeholder 2">
            <a:extLst>
              <a:ext uri="{FF2B5EF4-FFF2-40B4-BE49-F238E27FC236}">
                <a16:creationId xmlns:a16="http://schemas.microsoft.com/office/drawing/2014/main" id="{61BB91C6-C1A1-4D0B-3D5A-17F256D19FA1}"/>
              </a:ext>
            </a:extLst>
          </p:cNvPr>
          <p:cNvSpPr>
            <a:spLocks noGrp="1"/>
          </p:cNvSpPr>
          <p:nvPr>
            <p:ph idx="1"/>
          </p:nvPr>
        </p:nvSpPr>
        <p:spPr/>
        <p:txBody>
          <a:bodyPr anchor="ctr">
            <a:normAutofit/>
          </a:bodyPr>
          <a:lstStyle/>
          <a:p>
            <a:pPr>
              <a:spcBef>
                <a:spcPts val="0"/>
              </a:spcBef>
              <a:spcAft>
                <a:spcPts val="0"/>
              </a:spcAft>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Grant program identification</a:t>
            </a:r>
          </a:p>
          <a:p>
            <a:pPr>
              <a:spcBef>
                <a:spcPts val="0"/>
              </a:spcBef>
              <a:spcAft>
                <a:spcPts val="0"/>
              </a:spcAft>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Breakdown rules and requirements of a NOFO </a:t>
            </a:r>
          </a:p>
          <a:p>
            <a:pPr>
              <a:spcBef>
                <a:spcPts val="0"/>
              </a:spcBef>
              <a:spcAft>
                <a:spcPts val="0"/>
              </a:spcAft>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Chatting with AI to guide research, sources, and win strategy</a:t>
            </a:r>
          </a:p>
          <a:p>
            <a:pPr>
              <a:spcBef>
                <a:spcPts val="0"/>
              </a:spcBef>
              <a:spcAft>
                <a:spcPts val="0"/>
              </a:spcAft>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Create workable first drafts for editing and refinement</a:t>
            </a:r>
          </a:p>
          <a:p>
            <a:pPr>
              <a:spcBef>
                <a:spcPts val="0"/>
              </a:spcBef>
              <a:spcAft>
                <a:spcPts val="0"/>
              </a:spcAft>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Create mock scoring and compliance matrix for final review</a:t>
            </a:r>
          </a:p>
          <a:p>
            <a:pPr>
              <a:spcBef>
                <a:spcPts val="0"/>
              </a:spcBef>
              <a:spcAft>
                <a:spcPts val="0"/>
              </a:spcAft>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Simplifying stakeholder engagement</a:t>
            </a:r>
          </a:p>
        </p:txBody>
      </p:sp>
    </p:spTree>
    <p:extLst>
      <p:ext uri="{BB962C8B-B14F-4D97-AF65-F5344CB8AC3E}">
        <p14:creationId xmlns:p14="http://schemas.microsoft.com/office/powerpoint/2010/main" val="2015690769"/>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p:txBody>
          <a:bodyPr anchor="b">
            <a:normAutofit/>
          </a:bodyPr>
          <a:lstStyle/>
          <a:p>
            <a:r>
              <a:rPr lang="en-US" sz="4000">
                <a:latin typeface="Lato Black"/>
                <a:ea typeface="Lato Black"/>
                <a:cs typeface="Lato Black"/>
              </a:rPr>
              <a:t>AI Solutions in Federal Funding</a:t>
            </a:r>
          </a:p>
        </p:txBody>
      </p:sp>
      <p:sp>
        <p:nvSpPr>
          <p:cNvPr id="3" name="Content Placeholder 2">
            <a:extLst>
              <a:ext uri="{FF2B5EF4-FFF2-40B4-BE49-F238E27FC236}">
                <a16:creationId xmlns:a16="http://schemas.microsoft.com/office/drawing/2014/main" id="{61BB91C6-C1A1-4D0B-3D5A-17F256D19FA1}"/>
              </a:ext>
            </a:extLst>
          </p:cNvPr>
          <p:cNvSpPr>
            <a:spLocks noGrp="1"/>
          </p:cNvSpPr>
          <p:nvPr>
            <p:ph idx="1"/>
          </p:nvPr>
        </p:nvSpPr>
        <p:spPr/>
        <p:txBody>
          <a:bodyPr anchor="ctr">
            <a:normAutofit/>
          </a:bodyPr>
          <a:lstStyle/>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Effective AI solutions in federal funding requires mastering the art of </a:t>
            </a:r>
            <a:r>
              <a:rPr lang="en-US" sz="1800" i="1">
                <a:solidFill>
                  <a:schemeClr val="tx1"/>
                </a:solidFill>
                <a:latin typeface="Lato SemiBold" panose="020F0502020204030203" pitchFamily="34" charset="0"/>
                <a:ea typeface="Lato SemiBold" panose="020F0502020204030203" pitchFamily="34" charset="0"/>
                <a:cs typeface="Lato SemiBold" panose="020F0502020204030203" pitchFamily="34" charset="0"/>
              </a:rPr>
              <a:t>Prompt Engineering</a:t>
            </a:r>
            <a:endPar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endParaRP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Prompt engineering is the </a:t>
            </a:r>
            <a:r>
              <a:rPr lang="en-US" sz="1800" u="sng">
                <a:solidFill>
                  <a:schemeClr val="tx1"/>
                </a:solidFill>
                <a:latin typeface="Lato SemiBold" panose="020F0502020204030203" pitchFamily="34" charset="0"/>
                <a:ea typeface="Lato SemiBold" panose="020F0502020204030203" pitchFamily="34" charset="0"/>
                <a:cs typeface="Lato SemiBold" panose="020F0502020204030203" pitchFamily="34" charset="0"/>
              </a:rPr>
              <a:t>art </a:t>
            </a: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and </a:t>
            </a:r>
            <a:r>
              <a:rPr lang="en-US" sz="1800" u="sng">
                <a:solidFill>
                  <a:schemeClr val="tx1"/>
                </a:solidFill>
                <a:latin typeface="Lato SemiBold" panose="020F0502020204030203" pitchFamily="34" charset="0"/>
                <a:ea typeface="Lato SemiBold" panose="020F0502020204030203" pitchFamily="34" charset="0"/>
                <a:cs typeface="Lato SemiBold" panose="020F0502020204030203" pitchFamily="34" charset="0"/>
              </a:rPr>
              <a:t>science </a:t>
            </a: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of </a:t>
            </a:r>
            <a:r>
              <a:rPr lang="en-US" sz="1800" u="sng">
                <a:solidFill>
                  <a:schemeClr val="tx1"/>
                </a:solidFill>
                <a:latin typeface="Lato SemiBold" panose="020F0502020204030203" pitchFamily="34" charset="0"/>
                <a:ea typeface="Lato SemiBold" panose="020F0502020204030203" pitchFamily="34" charset="0"/>
                <a:cs typeface="Lato SemiBold" panose="020F0502020204030203" pitchFamily="34" charset="0"/>
              </a:rPr>
              <a:t>crafting meaningful inputs</a:t>
            </a: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 (prompts) that guide an AI model to </a:t>
            </a:r>
            <a:r>
              <a:rPr lang="en-US" sz="1800" u="sng">
                <a:solidFill>
                  <a:schemeClr val="tx1"/>
                </a:solidFill>
                <a:latin typeface="Lato SemiBold" panose="020F0502020204030203" pitchFamily="34" charset="0"/>
                <a:ea typeface="Lato SemiBold" panose="020F0502020204030203" pitchFamily="34" charset="0"/>
                <a:cs typeface="Lato SemiBold" panose="020F0502020204030203" pitchFamily="34" charset="0"/>
              </a:rPr>
              <a:t>generate the desired output</a:t>
            </a: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 </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Well-defined inputs will create a stronger, more effective, and competitive federal funding application.</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In federal funding, a meaningful input requires detail, context, specificity, and strategy</a:t>
            </a:r>
          </a:p>
        </p:txBody>
      </p:sp>
    </p:spTree>
    <p:extLst>
      <p:ext uri="{BB962C8B-B14F-4D97-AF65-F5344CB8AC3E}">
        <p14:creationId xmlns:p14="http://schemas.microsoft.com/office/powerpoint/2010/main" val="109954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674703" y="1649691"/>
            <a:ext cx="4211621" cy="3596295"/>
          </a:xfrm>
        </p:spPr>
        <p:txBody>
          <a:bodyPr anchor="ctr">
            <a:normAutofit/>
          </a:bodyPr>
          <a:lstStyle/>
          <a:p>
            <a:pPr algn="ctr"/>
            <a:r>
              <a:rPr lang="en-US" sz="4000">
                <a:latin typeface="Lato Black"/>
                <a:ea typeface="Lato Black"/>
                <a:cs typeface="Lato Black"/>
              </a:rPr>
              <a:t>AI Solution #1: </a:t>
            </a:r>
            <a:br>
              <a:rPr lang="en-US" sz="4000">
                <a:latin typeface="Lato Black"/>
                <a:ea typeface="Lato Black"/>
                <a:cs typeface="Lato Black"/>
              </a:rPr>
            </a:br>
            <a:r>
              <a:rPr lang="en-US" sz="4000">
                <a:latin typeface="Lato Black"/>
                <a:ea typeface="Lato Black"/>
                <a:cs typeface="Lato Black"/>
              </a:rPr>
              <a:t>NOFO Breakdown</a:t>
            </a:r>
          </a:p>
        </p:txBody>
      </p:sp>
      <p:graphicFrame>
        <p:nvGraphicFramePr>
          <p:cNvPr id="5" name="Content Placeholder 4">
            <a:extLst>
              <a:ext uri="{FF2B5EF4-FFF2-40B4-BE49-F238E27FC236}">
                <a16:creationId xmlns:a16="http://schemas.microsoft.com/office/drawing/2014/main" id="{7D466043-83EB-C5FA-A537-07A8541B1EBC}"/>
              </a:ext>
            </a:extLst>
          </p:cNvPr>
          <p:cNvGraphicFramePr>
            <a:graphicFrameLocks noGrp="1"/>
          </p:cNvGraphicFramePr>
          <p:nvPr>
            <p:ph idx="1"/>
            <p:extLst>
              <p:ext uri="{D42A27DB-BD31-4B8C-83A1-F6EECF244321}">
                <p14:modId xmlns:p14="http://schemas.microsoft.com/office/powerpoint/2010/main" val="3539857542"/>
              </p:ext>
            </p:extLst>
          </p:nvPr>
        </p:nvGraphicFramePr>
        <p:xfrm>
          <a:off x="5429249" y="971549"/>
          <a:ext cx="6438901" cy="46101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8576232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674703" y="1649691"/>
            <a:ext cx="4211621" cy="3596295"/>
          </a:xfrm>
        </p:spPr>
        <p:txBody>
          <a:bodyPr anchor="ctr">
            <a:normAutofit/>
          </a:bodyPr>
          <a:lstStyle/>
          <a:p>
            <a:pPr algn="ctr"/>
            <a:r>
              <a:rPr lang="en-US" sz="4000">
                <a:latin typeface="Lato Black"/>
                <a:ea typeface="Lato Black"/>
                <a:cs typeface="Lato Black"/>
              </a:rPr>
              <a:t>AI Solution #2: </a:t>
            </a:r>
            <a:br>
              <a:rPr lang="en-US" sz="4000">
                <a:latin typeface="Lato Black"/>
                <a:ea typeface="Lato Black"/>
                <a:cs typeface="Lato Black"/>
              </a:rPr>
            </a:br>
            <a:r>
              <a:rPr lang="en-US" sz="4000">
                <a:latin typeface="Lato Black"/>
                <a:ea typeface="Lato Black"/>
                <a:cs typeface="Lato Black"/>
              </a:rPr>
              <a:t>Chatting with Your AI</a:t>
            </a:r>
          </a:p>
        </p:txBody>
      </p:sp>
      <p:sp>
        <p:nvSpPr>
          <p:cNvPr id="3" name="Content Placeholder 2">
            <a:extLst>
              <a:ext uri="{FF2B5EF4-FFF2-40B4-BE49-F238E27FC236}">
                <a16:creationId xmlns:a16="http://schemas.microsoft.com/office/drawing/2014/main" id="{02EF8347-112E-DC62-5B1C-8CF6BABB0525}"/>
              </a:ext>
            </a:extLst>
          </p:cNvPr>
          <p:cNvSpPr>
            <a:spLocks noGrp="1"/>
          </p:cNvSpPr>
          <p:nvPr>
            <p:ph idx="1"/>
          </p:nvPr>
        </p:nvSpPr>
        <p:spPr>
          <a:xfrm>
            <a:off x="6095999" y="495299"/>
            <a:ext cx="5286375" cy="5191125"/>
          </a:xfrm>
        </p:spPr>
        <p:txBody>
          <a:bodyPr anchor="ctr"/>
          <a:lstStyle/>
          <a:p>
            <a:pPr>
              <a:lnSpc>
                <a:spcPct val="100000"/>
              </a:lnSpc>
            </a:pPr>
            <a:r>
              <a:rPr lang="en-US" sz="1800" b="1">
                <a:latin typeface="Lato SemiBold"/>
                <a:ea typeface="Lato SemiBold"/>
                <a:cs typeface="Lato SemiBold"/>
              </a:rPr>
              <a:t>Writing doesn't win grants – </a:t>
            </a:r>
            <a:r>
              <a:rPr lang="en-US" sz="1800" b="1" i="1">
                <a:latin typeface="Lato SemiBold"/>
                <a:ea typeface="Lato SemiBold"/>
                <a:cs typeface="Lato SemiBold"/>
              </a:rPr>
              <a:t>research wins grants</a:t>
            </a:r>
            <a:r>
              <a:rPr lang="en-US" sz="1800" b="1">
                <a:latin typeface="Lato SemiBold"/>
                <a:ea typeface="Lato SemiBold"/>
                <a:cs typeface="Lato SemiBold"/>
              </a:rPr>
              <a:t>!</a:t>
            </a:r>
            <a:endParaRPr lang="en-US" sz="1800" b="1" i="1">
              <a:latin typeface="Lato SemiBold"/>
              <a:ea typeface="Lato SemiBold"/>
              <a:cs typeface="Lato SemiBold"/>
            </a:endParaRPr>
          </a:p>
          <a:p>
            <a:pPr>
              <a:lnSpc>
                <a:spcPct val="100000"/>
              </a:lnSpc>
            </a:pPr>
            <a:r>
              <a:rPr lang="en-US" sz="1800">
                <a:latin typeface="Lato SemiBold"/>
                <a:ea typeface="Lato SemiBold"/>
                <a:cs typeface="Lato SemiBold"/>
              </a:rPr>
              <a:t>After you breakdown the NOFO, start talking to your AI </a:t>
            </a:r>
            <a:endParaRPr lang="en-US" sz="1800">
              <a:latin typeface="Lato SemiBold" panose="020F0502020204030203" pitchFamily="34" charset="0"/>
              <a:ea typeface="Lato SemiBold" panose="020F0502020204030203" pitchFamily="34" charset="0"/>
              <a:cs typeface="Lato SemiBold" panose="020F0502020204030203" pitchFamily="34" charset="0"/>
            </a:endParaRPr>
          </a:p>
          <a:p>
            <a:pPr indent="-136525">
              <a:lnSpc>
                <a:spcPct val="100000"/>
              </a:lnSpc>
              <a:tabLst>
                <a:tab pos="57150" algn="l"/>
              </a:tabLst>
            </a:pPr>
            <a:r>
              <a:rPr lang="en-US" sz="1800">
                <a:latin typeface="Lato SemiBold"/>
                <a:ea typeface="Lato SemiBold"/>
                <a:cs typeface="Lato SemiBold"/>
              </a:rPr>
              <a:t>Use AI to generate a meaningful list of questions for SMEs, financial team, and leadership</a:t>
            </a:r>
          </a:p>
          <a:p>
            <a:pPr>
              <a:lnSpc>
                <a:spcPct val="100000"/>
              </a:lnSpc>
            </a:pPr>
            <a:r>
              <a:rPr lang="en-US" sz="1800">
                <a:latin typeface="Lato SemiBold"/>
                <a:ea typeface="Lato SemiBold"/>
                <a:cs typeface="Lato SemiBold"/>
              </a:rPr>
              <a:t>Chat with your AI to gather corroborating evidence</a:t>
            </a:r>
          </a:p>
          <a:p>
            <a:pPr>
              <a:lnSpc>
                <a:spcPct val="100000"/>
              </a:lnSpc>
            </a:pPr>
            <a:r>
              <a:rPr lang="en-US" sz="1800">
                <a:latin typeface="Lato SemiBold"/>
                <a:ea typeface="Lato SemiBold"/>
                <a:cs typeface="Lato SemiBold"/>
              </a:rPr>
              <a:t>Challenge your AI to define a winning strategy – what makes this project special? </a:t>
            </a:r>
          </a:p>
          <a:p>
            <a:pPr>
              <a:lnSpc>
                <a:spcPct val="100000"/>
              </a:lnSpc>
            </a:pPr>
            <a:r>
              <a:rPr lang="en-US" sz="1800">
                <a:latin typeface="Lato SemiBold"/>
                <a:ea typeface="Lato SemiBold"/>
                <a:cs typeface="Lato SemiBold"/>
              </a:rPr>
              <a:t>Data integration is key to your winning strategy - </a:t>
            </a:r>
            <a:r>
              <a:rPr lang="en-US" sz="1800" i="1">
                <a:latin typeface="Lato SemiBold"/>
                <a:ea typeface="Lato SemiBold"/>
                <a:cs typeface="Lato SemiBold"/>
              </a:rPr>
              <a:t>If you can't cite it, you can't say it!</a:t>
            </a:r>
            <a:endParaRPr lang="en-US" sz="1800">
              <a:latin typeface="Lato SemiBold" panose="020F0502020204030203" pitchFamily="34" charset="0"/>
              <a:ea typeface="Lato SemiBold" panose="020F0502020204030203" pitchFamily="34" charset="0"/>
              <a:cs typeface="Lato SemiBold" panose="020F0502020204030203" pitchFamily="34" charset="0"/>
            </a:endParaRPr>
          </a:p>
        </p:txBody>
      </p:sp>
      <p:grpSp>
        <p:nvGrpSpPr>
          <p:cNvPr id="8" name="Group 7">
            <a:extLst>
              <a:ext uri="{FF2B5EF4-FFF2-40B4-BE49-F238E27FC236}">
                <a16:creationId xmlns:a16="http://schemas.microsoft.com/office/drawing/2014/main" id="{E7FA3C25-F07D-5DE0-E585-4AAA4699746C}"/>
              </a:ext>
            </a:extLst>
          </p:cNvPr>
          <p:cNvGrpSpPr/>
          <p:nvPr/>
        </p:nvGrpSpPr>
        <p:grpSpPr>
          <a:xfrm>
            <a:off x="2990849" y="0"/>
            <a:ext cx="3343276" cy="2647950"/>
            <a:chOff x="5638799" y="2971799"/>
            <a:chExt cx="3248025" cy="3248025"/>
          </a:xfrm>
        </p:grpSpPr>
        <p:pic>
          <p:nvPicPr>
            <p:cNvPr id="6" name="Graphic 5" descr="Speech with solid fill">
              <a:extLst>
                <a:ext uri="{FF2B5EF4-FFF2-40B4-BE49-F238E27FC236}">
                  <a16:creationId xmlns:a16="http://schemas.microsoft.com/office/drawing/2014/main" id="{1F4A6543-0D21-CF57-75B1-8FBB9EBB8A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799" y="2971799"/>
              <a:ext cx="3248025" cy="3248025"/>
            </a:xfrm>
            <a:prstGeom prst="rect">
              <a:avLst/>
            </a:prstGeom>
          </p:spPr>
        </p:pic>
        <p:sp>
          <p:nvSpPr>
            <p:cNvPr id="7" name="TextBox 6">
              <a:extLst>
                <a:ext uri="{FF2B5EF4-FFF2-40B4-BE49-F238E27FC236}">
                  <a16:creationId xmlns:a16="http://schemas.microsoft.com/office/drawing/2014/main" id="{1BF23E2C-559F-0827-F645-23103A40C81D}"/>
                </a:ext>
              </a:extLst>
            </p:cNvPr>
            <p:cNvSpPr txBox="1"/>
            <p:nvPr/>
          </p:nvSpPr>
          <p:spPr>
            <a:xfrm>
              <a:off x="6210298" y="3801329"/>
              <a:ext cx="2105025" cy="923330"/>
            </a:xfrm>
            <a:prstGeom prst="rect">
              <a:avLst/>
            </a:prstGeom>
            <a:noFill/>
          </p:spPr>
          <p:txBody>
            <a:bodyPr wrap="square" rtlCol="0">
              <a:spAutoFit/>
            </a:bodyPr>
            <a:lstStyle/>
            <a:p>
              <a:pPr marL="91440" indent="0" algn="ctr">
                <a:lnSpc>
                  <a:spcPct val="100000"/>
                </a:lnSpc>
                <a:buNone/>
              </a:pPr>
              <a:r>
                <a:rPr lang="en-US" sz="1800" b="1" i="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This process will </a:t>
              </a:r>
              <a:r>
                <a:rPr lang="en-US" sz="1800" b="1" i="1" u="sng">
                  <a:solidFill>
                    <a:schemeClr val="bg1"/>
                  </a:solidFill>
                  <a:latin typeface="Lato SemiBold" panose="020F0502020204030203" pitchFamily="34" charset="0"/>
                  <a:ea typeface="Lato SemiBold" panose="020F0502020204030203" pitchFamily="34" charset="0"/>
                  <a:cs typeface="Lato SemiBold" panose="020F0502020204030203" pitchFamily="34" charset="0"/>
                </a:rPr>
                <a:t>drastically</a:t>
              </a:r>
              <a:r>
                <a:rPr lang="en-US" sz="1800" b="1" i="1">
                  <a:solidFill>
                    <a:schemeClr val="bg1"/>
                  </a:solidFill>
                  <a:latin typeface="Lato SemiBold" panose="020F0502020204030203" pitchFamily="34" charset="0"/>
                  <a:ea typeface="Lato SemiBold" panose="020F0502020204030203" pitchFamily="34" charset="0"/>
                  <a:cs typeface="Lato SemiBold" panose="020F0502020204030203" pitchFamily="34" charset="0"/>
                </a:rPr>
                <a:t> improve your inputs!</a:t>
              </a:r>
              <a:endParaRPr lang="en-US" sz="1800" b="1">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grpSp>
    </p:spTree>
    <p:extLst>
      <p:ext uri="{BB962C8B-B14F-4D97-AF65-F5344CB8AC3E}">
        <p14:creationId xmlns:p14="http://schemas.microsoft.com/office/powerpoint/2010/main" val="370327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674703" y="1649691"/>
            <a:ext cx="4211621" cy="3596295"/>
          </a:xfrm>
        </p:spPr>
        <p:txBody>
          <a:bodyPr anchor="ctr">
            <a:normAutofit/>
          </a:bodyPr>
          <a:lstStyle/>
          <a:p>
            <a:pPr algn="ctr"/>
            <a:r>
              <a:rPr lang="en-US" sz="4000">
                <a:latin typeface="Lato Black"/>
                <a:ea typeface="Lato Black"/>
                <a:cs typeface="Lato Black"/>
              </a:rPr>
              <a:t>Solution #2: </a:t>
            </a:r>
            <a:br>
              <a:rPr lang="en-US" sz="4000">
                <a:latin typeface="Lato Black"/>
                <a:ea typeface="Lato Black"/>
                <a:cs typeface="Lato Black"/>
              </a:rPr>
            </a:br>
            <a:r>
              <a:rPr lang="en-US" sz="4000">
                <a:latin typeface="Lato Black"/>
                <a:ea typeface="Lato Black"/>
                <a:cs typeface="Lato Black"/>
              </a:rPr>
              <a:t>Chatting with Your AI</a:t>
            </a:r>
          </a:p>
        </p:txBody>
      </p:sp>
      <p:sp>
        <p:nvSpPr>
          <p:cNvPr id="3" name="Content Placeholder 2">
            <a:extLst>
              <a:ext uri="{FF2B5EF4-FFF2-40B4-BE49-F238E27FC236}">
                <a16:creationId xmlns:a16="http://schemas.microsoft.com/office/drawing/2014/main" id="{02EF8347-112E-DC62-5B1C-8CF6BABB0525}"/>
              </a:ext>
            </a:extLst>
          </p:cNvPr>
          <p:cNvSpPr>
            <a:spLocks noGrp="1"/>
          </p:cNvSpPr>
          <p:nvPr>
            <p:ph idx="1"/>
          </p:nvPr>
        </p:nvSpPr>
        <p:spPr>
          <a:xfrm>
            <a:off x="6095999" y="495299"/>
            <a:ext cx="5286375" cy="5191125"/>
          </a:xfrm>
        </p:spPr>
        <p:txBody>
          <a:bodyPr anchor="ctr"/>
          <a:lstStyle/>
          <a:p>
            <a:pPr marL="91440" indent="0">
              <a:lnSpc>
                <a:spcPct val="100000"/>
              </a:lnSpc>
              <a:buNone/>
            </a:pPr>
            <a:r>
              <a:rPr lang="en-US" sz="1800">
                <a:latin typeface="Lato SemiBold"/>
                <a:ea typeface="Lato SemiBold"/>
                <a:cs typeface="Lato SemiBold"/>
              </a:rPr>
              <a:t>Example Prompt: </a:t>
            </a:r>
            <a:endParaRPr lang="en-US"/>
          </a:p>
          <a:p>
            <a:pPr marL="91440" indent="0">
              <a:lnSpc>
                <a:spcPct val="100000"/>
              </a:lnSpc>
              <a:buNone/>
            </a:pPr>
            <a:endParaRPr lang="en-US" sz="1800" b="1">
              <a:latin typeface="Lato SemiBold"/>
              <a:ea typeface="Lato SemiBold"/>
              <a:cs typeface="Lato SemiBold"/>
            </a:endParaRPr>
          </a:p>
          <a:p>
            <a:pPr marL="91440" indent="0">
              <a:lnSpc>
                <a:spcPct val="100000"/>
              </a:lnSpc>
              <a:buNone/>
            </a:pPr>
            <a:r>
              <a:rPr lang="en-US" sz="1800" b="1" i="1">
                <a:latin typeface="Lato SemiBold"/>
                <a:ea typeface="Lato SemiBold"/>
                <a:cs typeface="Lato SemiBold"/>
              </a:rPr>
              <a:t>"Why are composite poles better than wood or steel poles to increase resiliency for southeastern US grid systems? Please cite sources with an emphasis on what DOE, NETL, or NRECA has to say."</a:t>
            </a:r>
            <a:endParaRPr lang="en-US" i="1"/>
          </a:p>
          <a:p>
            <a:pPr marL="91440" indent="0">
              <a:lnSpc>
                <a:spcPct val="100000"/>
              </a:lnSpc>
              <a:buNone/>
            </a:pPr>
            <a:endParaRPr lang="en-US"/>
          </a:p>
          <a:p>
            <a:pPr marL="91440" indent="0">
              <a:lnSpc>
                <a:spcPct val="100000"/>
              </a:lnSpc>
              <a:buNone/>
            </a:pPr>
            <a:br>
              <a:rPr lang="en-US"/>
            </a:br>
            <a:endParaRPr lang="en-US"/>
          </a:p>
        </p:txBody>
      </p:sp>
    </p:spTree>
    <p:extLst>
      <p:ext uri="{BB962C8B-B14F-4D97-AF65-F5344CB8AC3E}">
        <p14:creationId xmlns:p14="http://schemas.microsoft.com/office/powerpoint/2010/main" val="1581213405"/>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674703" y="1649691"/>
            <a:ext cx="4211621" cy="3596295"/>
          </a:xfrm>
        </p:spPr>
        <p:txBody>
          <a:bodyPr anchor="ctr">
            <a:normAutofit/>
          </a:bodyPr>
          <a:lstStyle/>
          <a:p>
            <a:pPr algn="ctr"/>
            <a:r>
              <a:rPr lang="en-US" sz="4000">
                <a:latin typeface="Lato Black"/>
                <a:ea typeface="Lato Black"/>
                <a:cs typeface="Lato Black"/>
              </a:rPr>
              <a:t>Solution #2: </a:t>
            </a:r>
            <a:br>
              <a:rPr lang="en-US" sz="4000">
                <a:latin typeface="Lato Black"/>
                <a:ea typeface="Lato Black"/>
                <a:cs typeface="Lato Black"/>
              </a:rPr>
            </a:br>
            <a:r>
              <a:rPr lang="en-US" sz="4000">
                <a:latin typeface="Lato Black"/>
                <a:ea typeface="Lato Black"/>
                <a:cs typeface="Lato Black"/>
              </a:rPr>
              <a:t>Chatting with Your AI</a:t>
            </a:r>
          </a:p>
        </p:txBody>
      </p:sp>
      <p:sp>
        <p:nvSpPr>
          <p:cNvPr id="3" name="Content Placeholder 2">
            <a:extLst>
              <a:ext uri="{FF2B5EF4-FFF2-40B4-BE49-F238E27FC236}">
                <a16:creationId xmlns:a16="http://schemas.microsoft.com/office/drawing/2014/main" id="{02EF8347-112E-DC62-5B1C-8CF6BABB0525}"/>
              </a:ext>
            </a:extLst>
          </p:cNvPr>
          <p:cNvSpPr>
            <a:spLocks noGrp="1"/>
          </p:cNvSpPr>
          <p:nvPr>
            <p:ph idx="1"/>
          </p:nvPr>
        </p:nvSpPr>
        <p:spPr>
          <a:xfrm>
            <a:off x="4872507" y="495299"/>
            <a:ext cx="6509867" cy="5191125"/>
          </a:xfrm>
        </p:spPr>
        <p:txBody>
          <a:bodyPr anchor="ctr"/>
          <a:lstStyle/>
          <a:p>
            <a:pPr marL="262890" indent="-171450">
              <a:lnSpc>
                <a:spcPct val="100000"/>
              </a:lnSpc>
            </a:pPr>
            <a:endParaRPr lang="en-US" sz="1200">
              <a:latin typeface="Lato SemiBold"/>
              <a:ea typeface="Lato SemiBold"/>
              <a:cs typeface="Lato SemiBold"/>
            </a:endParaRPr>
          </a:p>
          <a:p>
            <a:pPr marL="91440" indent="0">
              <a:lnSpc>
                <a:spcPct val="100000"/>
              </a:lnSpc>
              <a:buNone/>
            </a:pPr>
            <a:r>
              <a:rPr lang="en-US" sz="1600" b="1">
                <a:latin typeface="Lato SemiBold"/>
                <a:ea typeface="Lato SemiBold"/>
                <a:cs typeface="Lato SemiBold"/>
              </a:rPr>
              <a:t>Example AI Response: </a:t>
            </a:r>
          </a:p>
          <a:p>
            <a:pPr marL="262890" indent="-171450">
              <a:lnSpc>
                <a:spcPct val="100000"/>
              </a:lnSpc>
            </a:pPr>
            <a:r>
              <a:rPr lang="en-US" sz="1200">
                <a:latin typeface="Lato SemiBold"/>
                <a:ea typeface="Lato SemiBold"/>
                <a:cs typeface="Lato SemiBold"/>
              </a:rPr>
              <a:t>Benefits of Composite Poles for Grid Resiliency Durability and Longevity; No rot, warping, or insect damage; Outlasts wood by 2x12; Weather Resistance; Non-conductive and fire-resistant; Withstands high winds and heavy loads34; Ease of Installation and Maintenance; Lighter, faster to install; Low maintenance reduces long-term costs Environmental Sustainability; Made from recycled materials; Smaller ecological footprint7</a:t>
            </a:r>
          </a:p>
          <a:p>
            <a:pPr marL="262890" indent="-171450">
              <a:lnSpc>
                <a:spcPct val="100000"/>
              </a:lnSpc>
            </a:pPr>
            <a:r>
              <a:rPr lang="en-US" sz="1200">
                <a:latin typeface="Lato SemiBold"/>
                <a:ea typeface="Lato SemiBold"/>
                <a:cs typeface="Lato SemiBold"/>
              </a:rPr>
              <a:t>Industry Support: Endorsed by DOE and NRECA for enhanced strength and durability89</a:t>
            </a:r>
          </a:p>
          <a:p>
            <a:pPr marL="262890" indent="-171450">
              <a:lnSpc>
                <a:spcPct val="100000"/>
              </a:lnSpc>
            </a:pPr>
            <a:r>
              <a:rPr lang="en-US" sz="1200">
                <a:latin typeface="Lato SemiBold"/>
                <a:ea typeface="Lato SemiBold"/>
                <a:cs typeface="Lato SemiBold"/>
              </a:rPr>
              <a:t>Footnotes</a:t>
            </a:r>
          </a:p>
          <a:p>
            <a:pPr marL="91440" indent="0">
              <a:lnSpc>
                <a:spcPct val="100000"/>
              </a:lnSpc>
              <a:spcBef>
                <a:spcPts val="500"/>
              </a:spcBef>
              <a:buNone/>
            </a:pPr>
            <a:r>
              <a:rPr lang="en-US" sz="1200">
                <a:latin typeface="Lato SemiBold"/>
                <a:ea typeface="Lato SemiBold"/>
                <a:cs typeface="Lato SemiBold"/>
                <a:hlinkClick r:id="rId3"/>
              </a:rPr>
              <a:t>Electricity system hardening ↩</a:t>
            </a:r>
            <a:endParaRPr lang="en-US" sz="1200">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Composite Poles Stand Up to Gigafires ↩</a:t>
            </a:r>
            <a:br>
              <a:rPr lang="en-US">
                <a:latin typeface="Lato SemiBold"/>
                <a:ea typeface="Lato SemiBold"/>
                <a:cs typeface="Lato SemiBold"/>
                <a:hlinkClick r:id="rId3"/>
              </a:rPr>
            </a:br>
            <a:r>
              <a:rPr lang="en-US" sz="1200">
                <a:latin typeface="Lato SemiBold"/>
                <a:ea typeface="Lato SemiBold"/>
                <a:cs typeface="Lato SemiBold"/>
                <a:hlinkClick r:id="rId3"/>
              </a:rPr>
              <a:t>Assessment of Composite Power Pole Performance ↩</a:t>
            </a:r>
            <a:endParaRPr lang="en-US" sz="1200">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Utility poles market ↩</a:t>
            </a:r>
            <a:endParaRPr lang="en-US" sz="1200">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Why composite poles are better in storm zones ↩</a:t>
            </a:r>
            <a:endParaRPr lang="en-US" sz="1200">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Climate Change Adaptation Pathway ↩</a:t>
            </a:r>
            <a:endParaRPr lang="en-US" sz="1200">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Utility Poles Market Growth ↩</a:t>
            </a:r>
            <a:endParaRPr lang="en-US">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Composite Poles and Gigafires ↩</a:t>
            </a:r>
            <a:endParaRPr lang="en-US" sz="1200">
              <a:latin typeface="Lato SemiBold"/>
              <a:ea typeface="Lato SemiBold"/>
              <a:cs typeface="Lato SemiBold"/>
            </a:endParaRPr>
          </a:p>
          <a:p>
            <a:pPr marL="91440" indent="0">
              <a:lnSpc>
                <a:spcPct val="100000"/>
              </a:lnSpc>
              <a:spcBef>
                <a:spcPts val="500"/>
              </a:spcBef>
              <a:buNone/>
            </a:pPr>
            <a:r>
              <a:rPr lang="en-US" sz="1200">
                <a:latin typeface="Lato SemiBold"/>
                <a:ea typeface="Lato SemiBold"/>
                <a:cs typeface="Lato SemiBold"/>
                <a:hlinkClick r:id="rId3"/>
              </a:rPr>
              <a:t>Composite Pole Performance ↩</a:t>
            </a:r>
            <a:endParaRPr lang="en-US" sz="1200">
              <a:latin typeface="Lato SemiBold"/>
              <a:ea typeface="Lato SemiBold"/>
              <a:cs typeface="Lato SemiBold"/>
            </a:endParaRPr>
          </a:p>
        </p:txBody>
      </p:sp>
    </p:spTree>
    <p:extLst>
      <p:ext uri="{BB962C8B-B14F-4D97-AF65-F5344CB8AC3E}">
        <p14:creationId xmlns:p14="http://schemas.microsoft.com/office/powerpoint/2010/main" val="2697967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674703" y="1649691"/>
            <a:ext cx="4211621" cy="3596295"/>
          </a:xfrm>
        </p:spPr>
        <p:txBody>
          <a:bodyPr anchor="ctr">
            <a:normAutofit/>
          </a:bodyPr>
          <a:lstStyle/>
          <a:p>
            <a:pPr algn="ctr"/>
            <a:r>
              <a:rPr lang="en-US" sz="4000">
                <a:latin typeface="Lato Black"/>
                <a:ea typeface="Lato Black"/>
                <a:cs typeface="Lato Black"/>
              </a:rPr>
              <a:t>Solution #3: Use AI to Create First Drafts </a:t>
            </a:r>
          </a:p>
        </p:txBody>
      </p:sp>
      <p:sp>
        <p:nvSpPr>
          <p:cNvPr id="3" name="Content Placeholder 2">
            <a:extLst>
              <a:ext uri="{FF2B5EF4-FFF2-40B4-BE49-F238E27FC236}">
                <a16:creationId xmlns:a16="http://schemas.microsoft.com/office/drawing/2014/main" id="{02EF8347-112E-DC62-5B1C-8CF6BABB0525}"/>
              </a:ext>
            </a:extLst>
          </p:cNvPr>
          <p:cNvSpPr>
            <a:spLocks noGrp="1"/>
          </p:cNvSpPr>
          <p:nvPr>
            <p:ph idx="1"/>
          </p:nvPr>
        </p:nvSpPr>
        <p:spPr>
          <a:xfrm>
            <a:off x="6095999" y="1181100"/>
            <a:ext cx="5286375" cy="4505324"/>
          </a:xfrm>
        </p:spPr>
        <p:txBody>
          <a:bodyPr anchor="ctr"/>
          <a:lstStyle/>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Basic prompt engineering</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Continued refinement</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Compare review criteria to the output.</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The human touch</a:t>
            </a:r>
          </a:p>
        </p:txBody>
      </p:sp>
      <p:grpSp>
        <p:nvGrpSpPr>
          <p:cNvPr id="8" name="Group 7">
            <a:extLst>
              <a:ext uri="{FF2B5EF4-FFF2-40B4-BE49-F238E27FC236}">
                <a16:creationId xmlns:a16="http://schemas.microsoft.com/office/drawing/2014/main" id="{E7FA3C25-F07D-5DE0-E585-4AAA4699746C}"/>
              </a:ext>
            </a:extLst>
          </p:cNvPr>
          <p:cNvGrpSpPr/>
          <p:nvPr/>
        </p:nvGrpSpPr>
        <p:grpSpPr>
          <a:xfrm>
            <a:off x="2217754" y="0"/>
            <a:ext cx="4692332" cy="3055716"/>
            <a:chOff x="5712259" y="2971799"/>
            <a:chExt cx="3248025" cy="3248025"/>
          </a:xfrm>
        </p:grpSpPr>
        <p:pic>
          <p:nvPicPr>
            <p:cNvPr id="6" name="Graphic 5" descr="Speech with solid fill">
              <a:extLst>
                <a:ext uri="{FF2B5EF4-FFF2-40B4-BE49-F238E27FC236}">
                  <a16:creationId xmlns:a16="http://schemas.microsoft.com/office/drawing/2014/main" id="{1F4A6543-0D21-CF57-75B1-8FBB9EBB8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12259" y="2971799"/>
              <a:ext cx="3248025" cy="3248025"/>
            </a:xfrm>
            <a:prstGeom prst="rect">
              <a:avLst/>
            </a:prstGeom>
          </p:spPr>
        </p:pic>
        <p:sp>
          <p:nvSpPr>
            <p:cNvPr id="7" name="TextBox 6">
              <a:extLst>
                <a:ext uri="{FF2B5EF4-FFF2-40B4-BE49-F238E27FC236}">
                  <a16:creationId xmlns:a16="http://schemas.microsoft.com/office/drawing/2014/main" id="{1BF23E2C-559F-0827-F645-23103A40C81D}"/>
                </a:ext>
              </a:extLst>
            </p:cNvPr>
            <p:cNvSpPr txBox="1"/>
            <p:nvPr/>
          </p:nvSpPr>
          <p:spPr>
            <a:xfrm>
              <a:off x="6283758" y="3573118"/>
              <a:ext cx="2105025" cy="1406729"/>
            </a:xfrm>
            <a:prstGeom prst="rect">
              <a:avLst/>
            </a:prstGeom>
            <a:noFill/>
          </p:spPr>
          <p:txBody>
            <a:bodyPr wrap="square" lIns="91440" tIns="45720" rIns="91440" bIns="45720" rtlCol="0" anchor="t">
              <a:spAutoFit/>
            </a:bodyPr>
            <a:lstStyle/>
            <a:p>
              <a:pPr marL="91440" algn="ctr"/>
              <a:r>
                <a:rPr lang="en-US" sz="1600" b="1" i="1" dirty="0">
                  <a:solidFill>
                    <a:schemeClr val="bg1"/>
                  </a:solidFill>
                  <a:latin typeface="Lato"/>
                  <a:ea typeface="Lato"/>
                  <a:cs typeface="Lato"/>
                </a:rPr>
                <a:t>Bad news:  AI is a bad writer. </a:t>
              </a:r>
              <a:endParaRPr lang="en-US"/>
            </a:p>
            <a:p>
              <a:pPr marL="91440" indent="0" algn="ctr">
                <a:lnSpc>
                  <a:spcPct val="100000"/>
                </a:lnSpc>
                <a:buNone/>
              </a:pPr>
              <a:endParaRPr lang="en-US" sz="1600" b="1" i="1" dirty="0">
                <a:solidFill>
                  <a:schemeClr val="bg1"/>
                </a:solidFill>
                <a:latin typeface="Lato"/>
                <a:ea typeface="Lato"/>
                <a:cs typeface="Lato"/>
              </a:endParaRPr>
            </a:p>
            <a:p>
              <a:pPr marL="91440" indent="0" algn="ctr">
                <a:lnSpc>
                  <a:spcPct val="100000"/>
                </a:lnSpc>
                <a:buNone/>
              </a:pPr>
              <a:r>
                <a:rPr lang="en-US" sz="1600" b="1" i="1" dirty="0">
                  <a:solidFill>
                    <a:schemeClr val="bg1"/>
                  </a:solidFill>
                  <a:latin typeface="Lato"/>
                  <a:ea typeface="Lato"/>
                  <a:cs typeface="Lato"/>
                </a:rPr>
                <a:t>Good news: Solutions #1-2 will radically improve your first drafts!</a:t>
              </a:r>
              <a:endParaRPr lang="en-US" sz="1600" b="1" i="1" dirty="0">
                <a:solidFill>
                  <a:schemeClr val="bg1"/>
                </a:solidFill>
              </a:endParaRPr>
            </a:p>
          </p:txBody>
        </p:sp>
      </p:grpSp>
    </p:spTree>
    <p:extLst>
      <p:ext uri="{BB962C8B-B14F-4D97-AF65-F5344CB8AC3E}">
        <p14:creationId xmlns:p14="http://schemas.microsoft.com/office/powerpoint/2010/main" val="379453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0C30C-8F08-3A80-0730-6C1C97F4035C}"/>
              </a:ext>
            </a:extLst>
          </p:cNvPr>
          <p:cNvSpPr>
            <a:spLocks noGrp="1"/>
          </p:cNvSpPr>
          <p:nvPr>
            <p:ph type="title"/>
          </p:nvPr>
        </p:nvSpPr>
        <p:spPr>
          <a:xfrm>
            <a:off x="914400" y="0"/>
            <a:ext cx="2898648" cy="6858000"/>
          </a:xfrm>
        </p:spPr>
        <p:txBody>
          <a:bodyPr anchor="ctr"/>
          <a:lstStyle/>
          <a:p>
            <a:r>
              <a:rPr lang="en-US"/>
              <a:t>Who We Are</a:t>
            </a:r>
          </a:p>
        </p:txBody>
      </p:sp>
      <p:pic>
        <p:nvPicPr>
          <p:cNvPr id="5" name="Content Placeholder 4" descr="A person with long hair wearing glasses&#10;&#10;Description automatically generated">
            <a:extLst>
              <a:ext uri="{FF2B5EF4-FFF2-40B4-BE49-F238E27FC236}">
                <a16:creationId xmlns:a16="http://schemas.microsoft.com/office/drawing/2014/main" id="{DBAA2468-DA2D-C0C9-A6A7-8EECF099A49A}"/>
              </a:ext>
            </a:extLst>
          </p:cNvPr>
          <p:cNvPicPr>
            <a:picLocks noGrp="1" noChangeAspect="1"/>
          </p:cNvPicPr>
          <p:nvPr>
            <p:ph idx="1"/>
          </p:nvPr>
        </p:nvPicPr>
        <p:blipFill rotWithShape="1">
          <a:blip r:embed="rId2"/>
          <a:srcRect l="12690" t="2987" r="12664" b="22368"/>
          <a:stretch/>
        </p:blipFill>
        <p:spPr>
          <a:xfrm>
            <a:off x="4671060" y="3505490"/>
            <a:ext cx="2286000" cy="2286000"/>
          </a:xfrm>
          <a:prstGeom prst="ellipse">
            <a:avLst/>
          </a:prstGeom>
        </p:spPr>
      </p:pic>
      <p:grpSp>
        <p:nvGrpSpPr>
          <p:cNvPr id="11" name="Group 10">
            <a:extLst>
              <a:ext uri="{FF2B5EF4-FFF2-40B4-BE49-F238E27FC236}">
                <a16:creationId xmlns:a16="http://schemas.microsoft.com/office/drawing/2014/main" id="{70739CF2-A5A7-F10F-FB68-A32687718668}"/>
              </a:ext>
            </a:extLst>
          </p:cNvPr>
          <p:cNvGrpSpPr/>
          <p:nvPr/>
        </p:nvGrpSpPr>
        <p:grpSpPr>
          <a:xfrm>
            <a:off x="4671060" y="722375"/>
            <a:ext cx="6522720" cy="2286000"/>
            <a:chOff x="-57912" y="2615183"/>
            <a:chExt cx="6522720" cy="2286000"/>
          </a:xfrm>
        </p:grpSpPr>
        <p:pic>
          <p:nvPicPr>
            <p:cNvPr id="7" name="Picture 6" descr="A person in a suit and tie&#10;&#10;Description automatically generated">
              <a:extLst>
                <a:ext uri="{FF2B5EF4-FFF2-40B4-BE49-F238E27FC236}">
                  <a16:creationId xmlns:a16="http://schemas.microsoft.com/office/drawing/2014/main" id="{B38A7913-C096-03F1-4DF1-BF4D5D0E599D}"/>
                </a:ext>
              </a:extLst>
            </p:cNvPr>
            <p:cNvPicPr>
              <a:picLocks noChangeAspect="1"/>
            </p:cNvPicPr>
            <p:nvPr/>
          </p:nvPicPr>
          <p:blipFill rotWithShape="1">
            <a:blip r:embed="rId3"/>
            <a:srcRect l="14000" t="24000" r="19333" b="9333"/>
            <a:stretch/>
          </p:blipFill>
          <p:spPr>
            <a:xfrm>
              <a:off x="-57912" y="2615183"/>
              <a:ext cx="2286000" cy="2286000"/>
            </a:xfrm>
            <a:prstGeom prst="ellipse">
              <a:avLst/>
            </a:prstGeom>
          </p:spPr>
        </p:pic>
        <p:sp>
          <p:nvSpPr>
            <p:cNvPr id="8" name="TextBox 7">
              <a:extLst>
                <a:ext uri="{FF2B5EF4-FFF2-40B4-BE49-F238E27FC236}">
                  <a16:creationId xmlns:a16="http://schemas.microsoft.com/office/drawing/2014/main" id="{A359ADF3-0BEF-A570-9DFC-7BF26096F844}"/>
                </a:ext>
              </a:extLst>
            </p:cNvPr>
            <p:cNvSpPr txBox="1"/>
            <p:nvPr/>
          </p:nvSpPr>
          <p:spPr>
            <a:xfrm>
              <a:off x="2478024" y="3158019"/>
              <a:ext cx="3986784" cy="1138773"/>
            </a:xfrm>
            <a:prstGeom prst="rect">
              <a:avLst/>
            </a:prstGeom>
            <a:noFill/>
          </p:spPr>
          <p:txBody>
            <a:bodyPr wrap="square" rtlCol="0">
              <a:spAutoFit/>
            </a:bodyPr>
            <a:lstStyle/>
            <a:p>
              <a:r>
                <a:rPr lang="en-US" sz="3600" b="1">
                  <a:solidFill>
                    <a:schemeClr val="bg1"/>
                  </a:solidFill>
                  <a:latin typeface="Lato Black" panose="020F0502020204030203" pitchFamily="34" charset="0"/>
                  <a:ea typeface="Lato Black" panose="020F0502020204030203" pitchFamily="34" charset="0"/>
                  <a:cs typeface="Lato Black" panose="020F0502020204030203" pitchFamily="34" charset="0"/>
                </a:rPr>
                <a:t>Roger Gwinn </a:t>
              </a:r>
            </a:p>
            <a:p>
              <a:r>
                <a:rPr lang="en-US" sz="3200">
                  <a:solidFill>
                    <a:schemeClr val="bg1"/>
                  </a:solidFill>
                  <a:latin typeface="Lato" panose="020F0502020204030203" pitchFamily="34" charset="0"/>
                  <a:ea typeface="Lato" panose="020F0502020204030203" pitchFamily="34" charset="0"/>
                  <a:cs typeface="Lato" panose="020F0502020204030203" pitchFamily="34" charset="0"/>
                </a:rPr>
                <a:t>CEO</a:t>
              </a:r>
            </a:p>
          </p:txBody>
        </p:sp>
      </p:grpSp>
      <p:sp>
        <p:nvSpPr>
          <p:cNvPr id="10" name="TextBox 9">
            <a:extLst>
              <a:ext uri="{FF2B5EF4-FFF2-40B4-BE49-F238E27FC236}">
                <a16:creationId xmlns:a16="http://schemas.microsoft.com/office/drawing/2014/main" id="{04DEFCB4-8C32-7461-CD87-3BF77DF4B1FD}"/>
              </a:ext>
            </a:extLst>
          </p:cNvPr>
          <p:cNvSpPr txBox="1"/>
          <p:nvPr/>
        </p:nvSpPr>
        <p:spPr>
          <a:xfrm>
            <a:off x="7206996" y="4048325"/>
            <a:ext cx="4904232" cy="1138773"/>
          </a:xfrm>
          <a:prstGeom prst="rect">
            <a:avLst/>
          </a:prstGeom>
          <a:noFill/>
        </p:spPr>
        <p:txBody>
          <a:bodyPr wrap="square" rtlCol="0">
            <a:spAutoFit/>
          </a:bodyPr>
          <a:lstStyle/>
          <a:p>
            <a:r>
              <a:rPr lang="en-US" sz="3600" b="1">
                <a:solidFill>
                  <a:schemeClr val="bg1"/>
                </a:solidFill>
                <a:latin typeface="Lato Black" panose="020F0502020204030203" pitchFamily="34" charset="0"/>
                <a:ea typeface="Lato Black" panose="020F0502020204030203" pitchFamily="34" charset="0"/>
                <a:cs typeface="Lato Black" panose="020F0502020204030203" pitchFamily="34" charset="0"/>
              </a:rPr>
              <a:t>Nicole Sibilski</a:t>
            </a:r>
          </a:p>
          <a:p>
            <a:r>
              <a:rPr lang="en-US" sz="3200">
                <a:solidFill>
                  <a:schemeClr val="bg1"/>
                </a:solidFill>
                <a:latin typeface="Lato" panose="020F0502020204030203" pitchFamily="34" charset="0"/>
                <a:ea typeface="Lato" panose="020F0502020204030203" pitchFamily="34" charset="0"/>
                <a:cs typeface="Lato" panose="020F0502020204030203" pitchFamily="34" charset="0"/>
              </a:rPr>
              <a:t>Senior Grants Specialist</a:t>
            </a:r>
          </a:p>
        </p:txBody>
      </p:sp>
    </p:spTree>
    <p:extLst>
      <p:ext uri="{BB962C8B-B14F-4D97-AF65-F5344CB8AC3E}">
        <p14:creationId xmlns:p14="http://schemas.microsoft.com/office/powerpoint/2010/main" val="800703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674703" y="1649691"/>
            <a:ext cx="4211621" cy="3596295"/>
          </a:xfrm>
        </p:spPr>
        <p:txBody>
          <a:bodyPr anchor="ctr">
            <a:normAutofit/>
          </a:bodyPr>
          <a:lstStyle/>
          <a:p>
            <a:pPr algn="ctr"/>
            <a:r>
              <a:rPr lang="en-US" sz="4000">
                <a:latin typeface="Lato Black"/>
                <a:ea typeface="Lato Black"/>
                <a:cs typeface="Lato Black"/>
              </a:rPr>
              <a:t>Solution #4: </a:t>
            </a:r>
            <a:br>
              <a:rPr lang="en-US" sz="4000">
                <a:latin typeface="Lato Black"/>
                <a:ea typeface="Lato Black"/>
                <a:cs typeface="Lato Black"/>
              </a:rPr>
            </a:br>
            <a:r>
              <a:rPr lang="en-US" sz="4000">
                <a:latin typeface="Lato Black"/>
                <a:ea typeface="Lato Black"/>
                <a:cs typeface="Lato Black"/>
              </a:rPr>
              <a:t>Review and Score Your Application</a:t>
            </a:r>
          </a:p>
        </p:txBody>
      </p:sp>
      <p:sp>
        <p:nvSpPr>
          <p:cNvPr id="3" name="Content Placeholder 2">
            <a:extLst>
              <a:ext uri="{FF2B5EF4-FFF2-40B4-BE49-F238E27FC236}">
                <a16:creationId xmlns:a16="http://schemas.microsoft.com/office/drawing/2014/main" id="{02EF8347-112E-DC62-5B1C-8CF6BABB0525}"/>
              </a:ext>
            </a:extLst>
          </p:cNvPr>
          <p:cNvSpPr>
            <a:spLocks noGrp="1"/>
          </p:cNvSpPr>
          <p:nvPr>
            <p:ph idx="1"/>
          </p:nvPr>
        </p:nvSpPr>
        <p:spPr>
          <a:xfrm>
            <a:off x="6095999" y="1333501"/>
            <a:ext cx="5286375" cy="4190999"/>
          </a:xfrm>
        </p:spPr>
        <p:txBody>
          <a:bodyPr anchor="ctr"/>
          <a:lstStyle/>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Use the compliance matrix you created to review your application</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Ideally, mock review should be done by at least 3 people; this will do in a pinch</a:t>
            </a:r>
          </a:p>
          <a:p>
            <a:pPr>
              <a:lnSpc>
                <a:spcPct val="100000"/>
              </a:lnSpc>
            </a:pPr>
            <a:r>
              <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rPr>
              <a:t>Refine and rewrite sections based upon the response</a:t>
            </a:r>
          </a:p>
        </p:txBody>
      </p:sp>
      <p:grpSp>
        <p:nvGrpSpPr>
          <p:cNvPr id="8" name="Group 7">
            <a:extLst>
              <a:ext uri="{FF2B5EF4-FFF2-40B4-BE49-F238E27FC236}">
                <a16:creationId xmlns:a16="http://schemas.microsoft.com/office/drawing/2014/main" id="{E7FA3C25-F07D-5DE0-E585-4AAA4699746C}"/>
              </a:ext>
            </a:extLst>
          </p:cNvPr>
          <p:cNvGrpSpPr/>
          <p:nvPr/>
        </p:nvGrpSpPr>
        <p:grpSpPr>
          <a:xfrm>
            <a:off x="323850" y="-323851"/>
            <a:ext cx="6981828" cy="3209925"/>
            <a:chOff x="5934148" y="2971798"/>
            <a:chExt cx="6782914" cy="3937354"/>
          </a:xfrm>
        </p:grpSpPr>
        <p:pic>
          <p:nvPicPr>
            <p:cNvPr id="6" name="Graphic 5" descr="Speech with solid fill">
              <a:extLst>
                <a:ext uri="{FF2B5EF4-FFF2-40B4-BE49-F238E27FC236}">
                  <a16:creationId xmlns:a16="http://schemas.microsoft.com/office/drawing/2014/main" id="{1F4A6543-0D21-CF57-75B1-8FBB9EBB8A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4148" y="2971798"/>
              <a:ext cx="6782914" cy="3937354"/>
            </a:xfrm>
            <a:prstGeom prst="rect">
              <a:avLst/>
            </a:prstGeom>
          </p:spPr>
        </p:pic>
        <p:sp>
          <p:nvSpPr>
            <p:cNvPr id="7" name="TextBox 6">
              <a:extLst>
                <a:ext uri="{FF2B5EF4-FFF2-40B4-BE49-F238E27FC236}">
                  <a16:creationId xmlns:a16="http://schemas.microsoft.com/office/drawing/2014/main" id="{1BF23E2C-559F-0827-F645-23103A40C81D}"/>
                </a:ext>
              </a:extLst>
            </p:cNvPr>
            <p:cNvSpPr txBox="1"/>
            <p:nvPr/>
          </p:nvSpPr>
          <p:spPr>
            <a:xfrm>
              <a:off x="7044585" y="3769226"/>
              <a:ext cx="4562040" cy="1623355"/>
            </a:xfrm>
            <a:prstGeom prst="rect">
              <a:avLst/>
            </a:prstGeom>
            <a:noFill/>
          </p:spPr>
          <p:txBody>
            <a:bodyPr wrap="square" lIns="91440" tIns="45720" rIns="91440" bIns="45720" rtlCol="0" anchor="t">
              <a:spAutoFit/>
            </a:bodyPr>
            <a:lstStyle/>
            <a:p>
              <a:pPr algn="ctr">
                <a:lnSpc>
                  <a:spcPct val="100000"/>
                </a:lnSpc>
              </a:pPr>
              <a:r>
                <a:rPr lang="en-US" sz="1600" b="1" dirty="0">
                  <a:solidFill>
                    <a:schemeClr val="bg1"/>
                  </a:solidFill>
                  <a:latin typeface="Lato"/>
                  <a:ea typeface="Lato"/>
                  <a:cs typeface="Lato"/>
                </a:rPr>
                <a:t>Prompt example: </a:t>
              </a:r>
              <a:r>
                <a:rPr lang="en-US" sz="1600" b="1" dirty="0">
                  <a:solidFill>
                    <a:schemeClr val="bg1"/>
                  </a:solidFill>
                  <a:latin typeface="Lato SemiBold"/>
                  <a:ea typeface="Lato SemiBold"/>
                  <a:cs typeface="Lato SemiBold"/>
                </a:rPr>
                <a:t>"Review this section [</a:t>
              </a:r>
              <a:r>
                <a:rPr lang="en-US" sz="1600" b="1" i="1" dirty="0">
                  <a:solidFill>
                    <a:schemeClr val="bg1"/>
                  </a:solidFill>
                  <a:latin typeface="Lato SemiBold"/>
                  <a:ea typeface="Lato SemiBold"/>
                  <a:cs typeface="Lato SemiBold"/>
                </a:rPr>
                <a:t>input final draft response</a:t>
              </a:r>
              <a:r>
                <a:rPr lang="en-US" sz="1600" b="1" dirty="0">
                  <a:solidFill>
                    <a:schemeClr val="bg1"/>
                  </a:solidFill>
                  <a:latin typeface="Lato SemiBold"/>
                  <a:ea typeface="Lato SemiBold"/>
                  <a:cs typeface="Lato SemiBold"/>
                </a:rPr>
                <a:t>]. Use this scoring criteria </a:t>
              </a:r>
              <a:r>
                <a:rPr lang="en-US" sz="1600" b="1" i="1" dirty="0">
                  <a:solidFill>
                    <a:schemeClr val="bg1"/>
                  </a:solidFill>
                  <a:latin typeface="Lato SemiBold"/>
                  <a:ea typeface="Lato SemiBold"/>
                  <a:cs typeface="Lato SemiBold"/>
                </a:rPr>
                <a:t>[input scoring criteria from NOFO</a:t>
              </a:r>
              <a:r>
                <a:rPr lang="en-US" sz="1600" b="1" dirty="0">
                  <a:solidFill>
                    <a:schemeClr val="bg1"/>
                  </a:solidFill>
                  <a:latin typeface="Lato SemiBold"/>
                  <a:ea typeface="Lato SemiBold"/>
                  <a:cs typeface="Lato SemiBold"/>
                </a:rPr>
                <a:t>]. Assign a score for each criterion, provide a brief justification for the score, and offer </a:t>
              </a:r>
              <a:r>
                <a:rPr lang="en-US" sz="1600" b="1" u="sng" dirty="0">
                  <a:solidFill>
                    <a:schemeClr val="bg1"/>
                  </a:solidFill>
                  <a:latin typeface="Lato SemiBold"/>
                  <a:ea typeface="Lato SemiBold"/>
                  <a:cs typeface="Lato SemiBold"/>
                </a:rPr>
                <a:t>constructive </a:t>
              </a:r>
              <a:r>
                <a:rPr lang="en-US" sz="1600" b="1" dirty="0">
                  <a:solidFill>
                    <a:schemeClr val="bg1"/>
                  </a:solidFill>
                  <a:latin typeface="Lato SemiBold"/>
                  <a:ea typeface="Lato SemiBold"/>
                  <a:cs typeface="Lato SemiBold"/>
                </a:rPr>
                <a:t>feedback."</a:t>
              </a:r>
            </a:p>
          </p:txBody>
        </p:sp>
      </p:grpSp>
    </p:spTree>
    <p:extLst>
      <p:ext uri="{BB962C8B-B14F-4D97-AF65-F5344CB8AC3E}">
        <p14:creationId xmlns:p14="http://schemas.microsoft.com/office/powerpoint/2010/main" val="3611666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7B7F-5AD5-88CA-C2A7-F36348CD0455}"/>
              </a:ext>
            </a:extLst>
          </p:cNvPr>
          <p:cNvSpPr>
            <a:spLocks noGrp="1"/>
          </p:cNvSpPr>
          <p:nvPr>
            <p:ph type="title"/>
          </p:nvPr>
        </p:nvSpPr>
        <p:spPr/>
        <p:txBody>
          <a:bodyPr/>
          <a:lstStyle/>
          <a:p>
            <a:r>
              <a:rPr lang="en-US"/>
              <a:t>Ethics</a:t>
            </a:r>
          </a:p>
        </p:txBody>
      </p:sp>
    </p:spTree>
    <p:extLst>
      <p:ext uri="{BB962C8B-B14F-4D97-AF65-F5344CB8AC3E}">
        <p14:creationId xmlns:p14="http://schemas.microsoft.com/office/powerpoint/2010/main" val="4207696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F822-2137-103B-0767-ADFCDDF2CDBE}"/>
              </a:ext>
            </a:extLst>
          </p:cNvPr>
          <p:cNvSpPr>
            <a:spLocks noGrp="1"/>
          </p:cNvSpPr>
          <p:nvPr>
            <p:ph type="title"/>
          </p:nvPr>
        </p:nvSpPr>
        <p:spPr>
          <a:xfrm>
            <a:off x="876693" y="741391"/>
            <a:ext cx="4597747" cy="1616203"/>
          </a:xfrm>
        </p:spPr>
        <p:txBody>
          <a:bodyPr anchor="b">
            <a:normAutofit/>
          </a:bodyPr>
          <a:lstStyle/>
          <a:p>
            <a:r>
              <a:rPr lang="en-US" sz="3200"/>
              <a:t>AI Ethics, Security, and Verification</a:t>
            </a:r>
          </a:p>
        </p:txBody>
      </p:sp>
      <p:sp>
        <p:nvSpPr>
          <p:cNvPr id="3" name="Content Placeholder 2">
            <a:extLst>
              <a:ext uri="{FF2B5EF4-FFF2-40B4-BE49-F238E27FC236}">
                <a16:creationId xmlns:a16="http://schemas.microsoft.com/office/drawing/2014/main" id="{61BB91C6-C1A1-4D0B-3D5A-17F256D19FA1}"/>
              </a:ext>
            </a:extLst>
          </p:cNvPr>
          <p:cNvSpPr>
            <a:spLocks noGrp="1"/>
          </p:cNvSpPr>
          <p:nvPr>
            <p:ph idx="1"/>
          </p:nvPr>
        </p:nvSpPr>
        <p:spPr>
          <a:xfrm>
            <a:off x="876693" y="2533476"/>
            <a:ext cx="4597746" cy="3447832"/>
          </a:xfrm>
        </p:spPr>
        <p:txBody>
          <a:bodyPr anchor="t">
            <a:normAutofit/>
          </a:bodyPr>
          <a:lstStyle/>
          <a:p>
            <a:r>
              <a:rPr lang="en-US" sz="1800">
                <a:solidFill>
                  <a:schemeClr val="tx1"/>
                </a:solidFill>
                <a:latin typeface="Lato SemiBold"/>
                <a:ea typeface="Lato SemiBold"/>
                <a:cs typeface="Lato SemiBold"/>
              </a:rPr>
              <a:t>Consider security, ethics, and proprietary information when choosing AI solutions </a:t>
            </a:r>
            <a:endParaRPr lang="en-US" sz="1800">
              <a:solidFill>
                <a:schemeClr val="tx1"/>
              </a:solidFill>
            </a:endParaRPr>
          </a:p>
        </p:txBody>
      </p:sp>
      <p:grpSp>
        <p:nvGrpSpPr>
          <p:cNvPr id="10" name="Group 9">
            <a:extLst>
              <a:ext uri="{FF2B5EF4-FFF2-40B4-BE49-F238E27FC236}">
                <a16:creationId xmlns:a16="http://schemas.microsoft.com/office/drawing/2014/main" id="{1FD67D68-9B83-C338-8342-3348D8F223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11" name="Rectangle 10">
              <a:extLst>
                <a:ext uri="{FF2B5EF4-FFF2-40B4-BE49-F238E27FC236}">
                  <a16:creationId xmlns:a16="http://schemas.microsoft.com/office/drawing/2014/main" id="{1E397F34-6B84-0D3B-0F29-B1D134B3B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BD98075-BFC1-BE9C-7FB7-23FE55E43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Table 4">
            <a:extLst>
              <a:ext uri="{FF2B5EF4-FFF2-40B4-BE49-F238E27FC236}">
                <a16:creationId xmlns:a16="http://schemas.microsoft.com/office/drawing/2014/main" id="{393BE474-F2E6-1364-D37C-EC7E5742211C}"/>
              </a:ext>
            </a:extLst>
          </p:cNvPr>
          <p:cNvGraphicFramePr>
            <a:graphicFrameLocks noGrp="1"/>
          </p:cNvGraphicFramePr>
          <p:nvPr>
            <p:extLst>
              <p:ext uri="{D42A27DB-BD31-4B8C-83A1-F6EECF244321}">
                <p14:modId xmlns:p14="http://schemas.microsoft.com/office/powerpoint/2010/main" val="2406357909"/>
              </p:ext>
            </p:extLst>
          </p:nvPr>
        </p:nvGraphicFramePr>
        <p:xfrm>
          <a:off x="6096001" y="666750"/>
          <a:ext cx="5319063" cy="4694598"/>
        </p:xfrm>
        <a:graphic>
          <a:graphicData uri="http://schemas.openxmlformats.org/drawingml/2006/table">
            <a:tbl>
              <a:tblPr bandRow="1">
                <a:solidFill>
                  <a:schemeClr val="bg1">
                    <a:lumMod val="95000"/>
                  </a:schemeClr>
                </a:solidFill>
                <a:tableStyleId>{5C22544A-7EE6-4342-B048-85BDC9FD1C3A}</a:tableStyleId>
              </a:tblPr>
              <a:tblGrid>
                <a:gridCol w="1237124">
                  <a:extLst>
                    <a:ext uri="{9D8B030D-6E8A-4147-A177-3AD203B41FA5}">
                      <a16:colId xmlns:a16="http://schemas.microsoft.com/office/drawing/2014/main" val="1020153938"/>
                    </a:ext>
                  </a:extLst>
                </a:gridCol>
                <a:gridCol w="2004213">
                  <a:extLst>
                    <a:ext uri="{9D8B030D-6E8A-4147-A177-3AD203B41FA5}">
                      <a16:colId xmlns:a16="http://schemas.microsoft.com/office/drawing/2014/main" val="2978676274"/>
                    </a:ext>
                  </a:extLst>
                </a:gridCol>
                <a:gridCol w="2077726">
                  <a:extLst>
                    <a:ext uri="{9D8B030D-6E8A-4147-A177-3AD203B41FA5}">
                      <a16:colId xmlns:a16="http://schemas.microsoft.com/office/drawing/2014/main" val="226272262"/>
                    </a:ext>
                  </a:extLst>
                </a:gridCol>
              </a:tblGrid>
              <a:tr h="449716">
                <a:tc>
                  <a:txBody>
                    <a:bodyPr/>
                    <a:lstStyle/>
                    <a:p>
                      <a:pPr algn="l"/>
                      <a:r>
                        <a:rPr lang="en-US" sz="1200" b="1" cap="none" spc="0">
                          <a:solidFill>
                            <a:schemeClr val="tx1"/>
                          </a:solidFill>
                          <a:effectLst/>
                        </a:rPr>
                        <a:t>Aspect</a:t>
                      </a:r>
                      <a:endParaRPr lang="en-US" sz="1200" cap="none" spc="0">
                        <a:solidFill>
                          <a:schemeClr val="tx1"/>
                        </a:solidFill>
                        <a:effectLst/>
                      </a:endParaRPr>
                    </a:p>
                  </a:txBody>
                  <a:tcPr marL="64435" marR="92051" marT="18410" marB="138076" anchor="ctr">
                    <a:lnL w="12700" cap="flat" cmpd="sng" algn="ctr">
                      <a:solidFill>
                        <a:schemeClr val="accent1"/>
                      </a:solidFill>
                      <a:prstDash val="solid"/>
                    </a:lnL>
                    <a:lnR w="12700" cmpd="sng">
                      <a:noFill/>
                      <a:prstDash val="solid"/>
                    </a:lnR>
                    <a:lnT w="9525" cap="flat" cmpd="sng" algn="ctr">
                      <a:noFill/>
                      <a:prstDash val="solid"/>
                    </a:lnT>
                    <a:lnB w="9525" cap="flat" cmpd="sng" algn="ctr">
                      <a:noFill/>
                      <a:prstDash val="solid"/>
                    </a:lnB>
                    <a:solidFill>
                      <a:schemeClr val="bg1">
                        <a:lumMod val="95000"/>
                      </a:schemeClr>
                    </a:solidFill>
                  </a:tcPr>
                </a:tc>
                <a:tc>
                  <a:txBody>
                    <a:bodyPr/>
                    <a:lstStyle/>
                    <a:p>
                      <a:pPr algn="l"/>
                      <a:r>
                        <a:rPr lang="en-US" sz="1200" b="1" cap="none" spc="0">
                          <a:solidFill>
                            <a:schemeClr val="tx1"/>
                          </a:solidFill>
                          <a:effectLst/>
                        </a:rPr>
                        <a:t>Open AI</a:t>
                      </a:r>
                      <a:endParaRPr lang="en-US" sz="1200" cap="none" spc="0">
                        <a:solidFill>
                          <a:schemeClr val="tx1"/>
                        </a:solidFill>
                        <a:effectLst/>
                      </a:endParaRPr>
                    </a:p>
                  </a:txBody>
                  <a:tcPr marL="64435" marR="92051" marT="18410" marB="138076" anchor="ctr">
                    <a:lnL w="12700" cmpd="sng">
                      <a:noFill/>
                      <a:prstDash val="solid"/>
                    </a:lnL>
                    <a:lnR w="12700" cmpd="sng">
                      <a:noFill/>
                      <a:prstDash val="solid"/>
                    </a:lnR>
                    <a:lnT w="9525" cap="flat" cmpd="sng" algn="ctr">
                      <a:noFill/>
                      <a:prstDash val="solid"/>
                    </a:lnT>
                    <a:lnB w="9525" cap="flat" cmpd="sng" algn="ctr">
                      <a:noFill/>
                      <a:prstDash val="solid"/>
                    </a:lnB>
                    <a:solidFill>
                      <a:schemeClr val="bg1">
                        <a:lumMod val="95000"/>
                      </a:schemeClr>
                    </a:solidFill>
                  </a:tcPr>
                </a:tc>
                <a:tc>
                  <a:txBody>
                    <a:bodyPr/>
                    <a:lstStyle/>
                    <a:p>
                      <a:pPr algn="l"/>
                      <a:r>
                        <a:rPr lang="en-US" sz="1200" b="1" cap="none" spc="0">
                          <a:solidFill>
                            <a:schemeClr val="tx1"/>
                          </a:solidFill>
                          <a:effectLst/>
                        </a:rPr>
                        <a:t>Closed AI</a:t>
                      </a:r>
                      <a:endParaRPr lang="en-US" sz="1200" cap="none" spc="0">
                        <a:solidFill>
                          <a:schemeClr val="tx1"/>
                        </a:solidFill>
                        <a:effectLst/>
                      </a:endParaRPr>
                    </a:p>
                  </a:txBody>
                  <a:tcPr marL="64435" marR="92051" marT="18410" marB="138076" anchor="ctr">
                    <a:lnL w="12700" cmpd="sng">
                      <a:noFill/>
                      <a:prstDash val="solid"/>
                    </a:lnL>
                    <a:lnR w="12700" cmpd="sng">
                      <a:noFill/>
                      <a:prstDash val="solid"/>
                    </a:lnR>
                    <a:lnT w="9525" cap="flat" cmpd="sng" algn="ctr">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056650592"/>
                  </a:ext>
                </a:extLst>
              </a:tr>
              <a:tr h="449716">
                <a:tc>
                  <a:txBody>
                    <a:bodyPr/>
                    <a:lstStyle/>
                    <a:p>
                      <a:pPr algn="l"/>
                      <a:r>
                        <a:rPr lang="en-US" sz="1200" cap="none" spc="0">
                          <a:solidFill>
                            <a:schemeClr val="tx1"/>
                          </a:solidFill>
                          <a:effectLst/>
                        </a:rPr>
                        <a:t>Source Code</a:t>
                      </a:r>
                    </a:p>
                  </a:txBody>
                  <a:tcPr marL="64435" marR="92051" marT="18410" marB="1380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Publicly accessible</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Proprietary and restricted</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03205935"/>
                  </a:ext>
                </a:extLst>
              </a:tr>
              <a:tr h="669090">
                <a:tc>
                  <a:txBody>
                    <a:bodyPr/>
                    <a:lstStyle/>
                    <a:p>
                      <a:pPr algn="l"/>
                      <a:r>
                        <a:rPr lang="en-US" sz="1200" cap="none" spc="0">
                          <a:solidFill>
                            <a:schemeClr val="tx1"/>
                          </a:solidFill>
                          <a:effectLst/>
                        </a:rPr>
                        <a:t>Development</a:t>
                      </a:r>
                    </a:p>
                  </a:txBody>
                  <a:tcPr marL="64435" marR="92051" marT="18410" marB="1380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a:solidFill>
                            <a:schemeClr val="tx1"/>
                          </a:solidFill>
                          <a:effectLst/>
                        </a:rPr>
                        <a:t>Community-driven</a:t>
                      </a:r>
                    </a:p>
                  </a:txBody>
                  <a:tcPr marL="64435" marR="92051" marT="18410" marB="138076"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a:solidFill>
                            <a:schemeClr val="tx1"/>
                          </a:solidFill>
                          <a:effectLst/>
                        </a:rPr>
                        <a:t>Developed by a single organization</a:t>
                      </a:r>
                    </a:p>
                  </a:txBody>
                  <a:tcPr marL="64435" marR="92051" marT="18410" marB="138076"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331743029"/>
                  </a:ext>
                </a:extLst>
              </a:tr>
              <a:tr h="669090">
                <a:tc>
                  <a:txBody>
                    <a:bodyPr/>
                    <a:lstStyle/>
                    <a:p>
                      <a:pPr algn="l"/>
                      <a:r>
                        <a:rPr lang="en-US" sz="1200" cap="none" spc="0">
                          <a:solidFill>
                            <a:schemeClr val="tx1"/>
                          </a:solidFill>
                          <a:effectLst/>
                        </a:rPr>
                        <a:t>Customization</a:t>
                      </a:r>
                    </a:p>
                  </a:txBody>
                  <a:tcPr marL="64435" marR="92051" marT="18410" marB="1380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High flexibility for modifications</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Limited to vendor-provided customization</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411278186"/>
                  </a:ext>
                </a:extLst>
              </a:tr>
              <a:tr h="669090">
                <a:tc>
                  <a:txBody>
                    <a:bodyPr/>
                    <a:lstStyle/>
                    <a:p>
                      <a:pPr algn="l"/>
                      <a:r>
                        <a:rPr lang="en-US" sz="1200" cap="none" spc="0">
                          <a:solidFill>
                            <a:schemeClr val="tx1"/>
                          </a:solidFill>
                          <a:effectLst/>
                        </a:rPr>
                        <a:t>Transparency</a:t>
                      </a:r>
                    </a:p>
                  </a:txBody>
                  <a:tcPr marL="64435" marR="92051" marT="18410" marB="1380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a:solidFill>
                            <a:schemeClr val="tx1"/>
                          </a:solidFill>
                          <a:effectLst/>
                        </a:rPr>
                        <a:t>High, as code is available for scrutiny</a:t>
                      </a:r>
                    </a:p>
                  </a:txBody>
                  <a:tcPr marL="64435" marR="92051" marT="18410" marB="138076"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a:solidFill>
                            <a:schemeClr val="tx1"/>
                          </a:solidFill>
                          <a:effectLst/>
                        </a:rPr>
                        <a:t>Low, as internal workings are not disclosed</a:t>
                      </a:r>
                    </a:p>
                  </a:txBody>
                  <a:tcPr marL="64435" marR="92051" marT="18410" marB="138076"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54353019"/>
                  </a:ext>
                </a:extLst>
              </a:tr>
              <a:tr h="669090">
                <a:tc>
                  <a:txBody>
                    <a:bodyPr/>
                    <a:lstStyle/>
                    <a:p>
                      <a:pPr algn="l"/>
                      <a:r>
                        <a:rPr lang="en-US" sz="1200" cap="none" spc="0">
                          <a:solidFill>
                            <a:schemeClr val="tx1"/>
                          </a:solidFill>
                          <a:effectLst/>
                        </a:rPr>
                        <a:t>Cost</a:t>
                      </a:r>
                    </a:p>
                  </a:txBody>
                  <a:tcPr marL="64435" marR="92051" marT="18410" marB="1380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Generally free or low cost</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Often involves licensing fees</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633849848"/>
                  </a:ext>
                </a:extLst>
              </a:tr>
              <a:tr h="669090">
                <a:tc>
                  <a:txBody>
                    <a:bodyPr/>
                    <a:lstStyle/>
                    <a:p>
                      <a:pPr algn="l"/>
                      <a:r>
                        <a:rPr lang="en-US" sz="1200" cap="none" spc="0">
                          <a:solidFill>
                            <a:schemeClr val="tx1"/>
                          </a:solidFill>
                          <a:effectLst/>
                        </a:rPr>
                        <a:t>Security</a:t>
                      </a:r>
                    </a:p>
                  </a:txBody>
                  <a:tcPr marL="64435" marR="92051" marT="18410" marB="1380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a:solidFill>
                            <a:schemeClr val="tx1"/>
                          </a:solidFill>
                          <a:effectLst/>
                        </a:rPr>
                        <a:t>Depends on implementation</a:t>
                      </a:r>
                    </a:p>
                  </a:txBody>
                  <a:tcPr marL="64435" marR="92051" marT="18410" marB="138076"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a:solidFill>
                            <a:schemeClr val="tx1"/>
                          </a:solidFill>
                          <a:effectLst/>
                        </a:rPr>
                        <a:t>Typically higher due to controlled access</a:t>
                      </a:r>
                    </a:p>
                  </a:txBody>
                  <a:tcPr marL="64435" marR="92051" marT="18410" marB="138076"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505855693"/>
                  </a:ext>
                </a:extLst>
              </a:tr>
              <a:tr h="449716">
                <a:tc>
                  <a:txBody>
                    <a:bodyPr/>
                    <a:lstStyle/>
                    <a:p>
                      <a:pPr algn="l"/>
                      <a:r>
                        <a:rPr lang="en-US" sz="1200" cap="none" spc="0">
                          <a:solidFill>
                            <a:schemeClr val="tx1"/>
                          </a:solidFill>
                          <a:effectLst/>
                        </a:rPr>
                        <a:t>Support</a:t>
                      </a:r>
                    </a:p>
                  </a:txBody>
                  <a:tcPr marL="64435" marR="92051" marT="18410" marB="1380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Community support</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a:solidFill>
                            <a:schemeClr val="tx1"/>
                          </a:solidFill>
                          <a:effectLst/>
                        </a:rPr>
                        <a:t>Dedicated customer support</a:t>
                      </a:r>
                    </a:p>
                  </a:txBody>
                  <a:tcPr marL="64435" marR="92051" marT="18410" marB="1380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37422816"/>
                  </a:ext>
                </a:extLst>
              </a:tr>
            </a:tbl>
          </a:graphicData>
        </a:graphic>
      </p:graphicFrame>
    </p:spTree>
    <p:extLst>
      <p:ext uri="{BB962C8B-B14F-4D97-AF65-F5344CB8AC3E}">
        <p14:creationId xmlns:p14="http://schemas.microsoft.com/office/powerpoint/2010/main" val="3754852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D7B7F-5AD5-88CA-C2A7-F36348CD0455}"/>
              </a:ext>
            </a:extLst>
          </p:cNvPr>
          <p:cNvSpPr>
            <a:spLocks noGrp="1"/>
          </p:cNvSpPr>
          <p:nvPr>
            <p:ph type="title"/>
          </p:nvPr>
        </p:nvSpPr>
        <p:spPr/>
        <p:txBody>
          <a:bodyPr/>
          <a:lstStyle/>
          <a:p>
            <a:r>
              <a:rPr lang="en-US"/>
              <a:t>Takeaways</a:t>
            </a:r>
          </a:p>
        </p:txBody>
      </p:sp>
    </p:spTree>
    <p:extLst>
      <p:ext uri="{BB962C8B-B14F-4D97-AF65-F5344CB8AC3E}">
        <p14:creationId xmlns:p14="http://schemas.microsoft.com/office/powerpoint/2010/main" val="3726305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929A-513A-3C48-C7CA-98E5CFADB886}"/>
              </a:ext>
            </a:extLst>
          </p:cNvPr>
          <p:cNvSpPr>
            <a:spLocks noGrp="1"/>
          </p:cNvSpPr>
          <p:nvPr>
            <p:ph type="title"/>
          </p:nvPr>
        </p:nvSpPr>
        <p:spPr/>
        <p:txBody>
          <a:bodyPr/>
          <a:lstStyle/>
          <a:p>
            <a:r>
              <a:rPr lang="en-US"/>
              <a:t>Key Points</a:t>
            </a:r>
          </a:p>
        </p:txBody>
      </p:sp>
      <p:graphicFrame>
        <p:nvGraphicFramePr>
          <p:cNvPr id="5" name="Diagram 4">
            <a:extLst>
              <a:ext uri="{FF2B5EF4-FFF2-40B4-BE49-F238E27FC236}">
                <a16:creationId xmlns:a16="http://schemas.microsoft.com/office/drawing/2014/main" id="{FDD7263A-D7F8-C9FE-2760-3C8FA0D31D06}"/>
              </a:ext>
            </a:extLst>
          </p:cNvPr>
          <p:cNvGraphicFramePr/>
          <p:nvPr>
            <p:extLst>
              <p:ext uri="{D42A27DB-BD31-4B8C-83A1-F6EECF244321}">
                <p14:modId xmlns:p14="http://schemas.microsoft.com/office/powerpoint/2010/main" val="4291393275"/>
              </p:ext>
            </p:extLst>
          </p:nvPr>
        </p:nvGraphicFramePr>
        <p:xfrm>
          <a:off x="1029271" y="2367915"/>
          <a:ext cx="10133457" cy="30994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187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0AAD-7F02-E884-00A3-E7AD8BA41087}"/>
              </a:ext>
            </a:extLst>
          </p:cNvPr>
          <p:cNvSpPr>
            <a:spLocks noGrp="1"/>
          </p:cNvSpPr>
          <p:nvPr>
            <p:ph type="title"/>
          </p:nvPr>
        </p:nvSpPr>
        <p:spPr/>
        <p:txBody>
          <a:bodyPr/>
          <a:lstStyle/>
          <a:p>
            <a:r>
              <a:rPr lang="en-US"/>
              <a:t>Discussion</a:t>
            </a:r>
          </a:p>
        </p:txBody>
      </p:sp>
    </p:spTree>
    <p:extLst>
      <p:ext uri="{BB962C8B-B14F-4D97-AF65-F5344CB8AC3E}">
        <p14:creationId xmlns:p14="http://schemas.microsoft.com/office/powerpoint/2010/main" val="96008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64DBB-F41B-D81F-D8B8-9CD48621EBDB}"/>
              </a:ext>
            </a:extLst>
          </p:cNvPr>
          <p:cNvSpPr>
            <a:spLocks noGrp="1"/>
          </p:cNvSpPr>
          <p:nvPr>
            <p:ph type="title"/>
          </p:nvPr>
        </p:nvSpPr>
        <p:spPr/>
        <p:txBody>
          <a:bodyPr/>
          <a:lstStyle/>
          <a:p>
            <a:r>
              <a:rPr lang="en-US"/>
              <a:t>Thank you!</a:t>
            </a:r>
          </a:p>
        </p:txBody>
      </p:sp>
      <p:sp>
        <p:nvSpPr>
          <p:cNvPr id="3" name="TextBox 2">
            <a:extLst>
              <a:ext uri="{FF2B5EF4-FFF2-40B4-BE49-F238E27FC236}">
                <a16:creationId xmlns:a16="http://schemas.microsoft.com/office/drawing/2014/main" id="{F1601DF9-97D3-CA67-18B1-EDC41F6C468F}"/>
              </a:ext>
            </a:extLst>
          </p:cNvPr>
          <p:cNvSpPr txBox="1"/>
          <p:nvPr/>
        </p:nvSpPr>
        <p:spPr>
          <a:xfrm>
            <a:off x="7458076" y="3429064"/>
            <a:ext cx="4442078" cy="707886"/>
          </a:xfrm>
          <a:prstGeom prst="rect">
            <a:avLst/>
          </a:prstGeom>
          <a:noFill/>
        </p:spPr>
        <p:txBody>
          <a:bodyPr wrap="square" rtlCol="0">
            <a:spAutoFit/>
          </a:bodyPr>
          <a:lstStyle/>
          <a:p>
            <a:r>
              <a:rPr lang="en-US" sz="2000">
                <a:solidFill>
                  <a:schemeClr val="bg1"/>
                </a:solidFill>
                <a:latin typeface="Lato" panose="020F0502020204030203" pitchFamily="34" charset="0"/>
                <a:ea typeface="Lato" panose="020F0502020204030203" pitchFamily="34" charset="0"/>
                <a:cs typeface="Lato" panose="020F0502020204030203" pitchFamily="34" charset="0"/>
              </a:rPr>
              <a:t>Scan the QR code to submit your questions and project ideas. </a:t>
            </a:r>
          </a:p>
        </p:txBody>
      </p:sp>
      <p:pic>
        <p:nvPicPr>
          <p:cNvPr id="6" name="Picture 5" descr="A qr code on a screen&#10;&#10;Description automatically generated">
            <a:extLst>
              <a:ext uri="{FF2B5EF4-FFF2-40B4-BE49-F238E27FC236}">
                <a16:creationId xmlns:a16="http://schemas.microsoft.com/office/drawing/2014/main" id="{0DA4FF16-5E12-C980-9C1E-49A3DD7E3379}"/>
              </a:ext>
            </a:extLst>
          </p:cNvPr>
          <p:cNvPicPr>
            <a:picLocks noChangeAspect="1"/>
          </p:cNvPicPr>
          <p:nvPr/>
        </p:nvPicPr>
        <p:blipFill rotWithShape="1">
          <a:blip r:embed="rId2"/>
          <a:srcRect l="24843" t="36267" r="24623" b="14667"/>
          <a:stretch/>
        </p:blipFill>
        <p:spPr>
          <a:xfrm>
            <a:off x="5362575" y="2800350"/>
            <a:ext cx="1810575" cy="1758026"/>
          </a:xfrm>
          <a:prstGeom prst="rect">
            <a:avLst/>
          </a:prstGeom>
        </p:spPr>
      </p:pic>
      <p:sp>
        <p:nvSpPr>
          <p:cNvPr id="8" name="TextBox 7">
            <a:extLst>
              <a:ext uri="{FF2B5EF4-FFF2-40B4-BE49-F238E27FC236}">
                <a16:creationId xmlns:a16="http://schemas.microsoft.com/office/drawing/2014/main" id="{2581D895-900E-C662-3CDE-4F680B4378D4}"/>
              </a:ext>
            </a:extLst>
          </p:cNvPr>
          <p:cNvSpPr txBox="1"/>
          <p:nvPr/>
        </p:nvSpPr>
        <p:spPr>
          <a:xfrm>
            <a:off x="5267325" y="861983"/>
            <a:ext cx="6924675" cy="1384995"/>
          </a:xfrm>
          <a:prstGeom prst="rect">
            <a:avLst/>
          </a:prstGeom>
          <a:noFill/>
        </p:spPr>
        <p:txBody>
          <a:bodyPr wrap="square">
            <a:spAutoFit/>
          </a:bodyPr>
          <a:lstStyle/>
          <a:p>
            <a:r>
              <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Roger Gwinn, </a:t>
            </a:r>
            <a:r>
              <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hlinkClick r:id="rId3">
                  <a:extLst>
                    <a:ext uri="{A12FA001-AC4F-418D-AE19-62706E023703}">
                      <ahyp:hlinkClr xmlns:ahyp="http://schemas.microsoft.com/office/drawing/2018/hyperlinkcolor" val="tx"/>
                    </a:ext>
                  </a:extLst>
                </a:hlinkClick>
              </a:rPr>
              <a:t>Rgwinn@tfgnet.com</a:t>
            </a:r>
            <a:endPar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p>
            <a:endPar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a:p>
            <a:r>
              <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rPr>
              <a:t>Nicole Sibilski, </a:t>
            </a:r>
            <a:r>
              <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hlinkClick r:id="rId4">
                  <a:extLst>
                    <a:ext uri="{A12FA001-AC4F-418D-AE19-62706E023703}">
                      <ahyp:hlinkClr xmlns:ahyp="http://schemas.microsoft.com/office/drawing/2018/hyperlinkcolor" val="tx"/>
                    </a:ext>
                  </a:extLst>
                </a:hlinkClick>
              </a:rPr>
              <a:t>Nsibilski@tfgnet.com</a:t>
            </a:r>
            <a:endParaRPr lang="en-US" sz="2800">
              <a:solidFill>
                <a:schemeClr val="bg1"/>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148702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929A-513A-3C48-C7CA-98E5CFADB886}"/>
              </a:ext>
            </a:extLst>
          </p:cNvPr>
          <p:cNvSpPr>
            <a:spLocks noGrp="1"/>
          </p:cNvSpPr>
          <p:nvPr>
            <p:ph type="title"/>
          </p:nvPr>
        </p:nvSpPr>
        <p:spPr>
          <a:xfrm>
            <a:off x="800100" y="2834640"/>
            <a:ext cx="4866132" cy="1188720"/>
          </a:xfrm>
        </p:spPr>
        <p:txBody>
          <a:bodyPr anchor="ctr"/>
          <a:lstStyle/>
          <a:p>
            <a:r>
              <a:rPr lang="en-US" sz="3600">
                <a:solidFill>
                  <a:schemeClr val="accent2"/>
                </a:solidFill>
              </a:rPr>
              <a:t>Today’s Agenda</a:t>
            </a:r>
            <a:endParaRPr lang="en-US"/>
          </a:p>
        </p:txBody>
      </p:sp>
      <p:sp>
        <p:nvSpPr>
          <p:cNvPr id="3" name="Content Placeholder 2">
            <a:extLst>
              <a:ext uri="{FF2B5EF4-FFF2-40B4-BE49-F238E27FC236}">
                <a16:creationId xmlns:a16="http://schemas.microsoft.com/office/drawing/2014/main" id="{F9D6F104-E593-3F1E-AD98-6A40EBCA94ED}"/>
              </a:ext>
            </a:extLst>
          </p:cNvPr>
          <p:cNvSpPr>
            <a:spLocks noGrp="1"/>
          </p:cNvSpPr>
          <p:nvPr>
            <p:ph sz="half" idx="1"/>
          </p:nvPr>
        </p:nvSpPr>
        <p:spPr>
          <a:xfrm>
            <a:off x="6411468" y="1343025"/>
            <a:ext cx="4866132" cy="4162425"/>
          </a:xfrm>
        </p:spPr>
        <p:txBody>
          <a:bodyPr/>
          <a:lstStyle/>
          <a:p>
            <a:pPr>
              <a:buClr>
                <a:schemeClr val="accent2"/>
              </a:buClr>
            </a:pPr>
            <a:r>
              <a:rPr lang="en-US" sz="1800">
                <a:solidFill>
                  <a:schemeClr val="tx1"/>
                </a:solidFill>
                <a:latin typeface="Lato SemiBold"/>
                <a:ea typeface="Lato SemiBold"/>
                <a:cs typeface="Lato SemiBold"/>
              </a:rPr>
              <a:t>TFG &amp; Grants</a:t>
            </a:r>
          </a:p>
          <a:p>
            <a:pPr>
              <a:buClr>
                <a:schemeClr val="accent2"/>
              </a:buClr>
            </a:pPr>
            <a:r>
              <a:rPr lang="en-US" sz="1800" b="1">
                <a:solidFill>
                  <a:schemeClr val="tx1"/>
                </a:solidFill>
                <a:latin typeface="Lato SemiBold"/>
                <a:ea typeface="Lato SemiBold"/>
                <a:cs typeface="Lato SemiBold"/>
              </a:rPr>
              <a:t>Lessons Learned</a:t>
            </a:r>
          </a:p>
          <a:p>
            <a:pPr>
              <a:buClr>
                <a:schemeClr val="accent2"/>
              </a:buClr>
            </a:pPr>
            <a:r>
              <a:rPr lang="en-US" sz="1800" b="1">
                <a:solidFill>
                  <a:schemeClr val="tx1"/>
                </a:solidFill>
                <a:latin typeface="Lato SemiBold"/>
                <a:ea typeface="Lato SemiBold"/>
                <a:cs typeface="Lato SemiBold"/>
              </a:rPr>
              <a:t>Defining the Application Process for Your Organization</a:t>
            </a:r>
          </a:p>
          <a:p>
            <a:pPr>
              <a:buClr>
                <a:schemeClr val="accent2"/>
              </a:buClr>
            </a:pPr>
            <a:r>
              <a:rPr lang="en-US" sz="1800" b="1">
                <a:solidFill>
                  <a:schemeClr val="tx1"/>
                </a:solidFill>
                <a:latin typeface="Lato SemiBold"/>
                <a:ea typeface="Lato SemiBold"/>
                <a:cs typeface="Lato SemiBold"/>
              </a:rPr>
              <a:t>AI as a Solution</a:t>
            </a:r>
          </a:p>
          <a:p>
            <a:pPr>
              <a:buClr>
                <a:schemeClr val="accent2"/>
              </a:buClr>
            </a:pPr>
            <a:r>
              <a:rPr lang="en-US" sz="1800" b="1">
                <a:solidFill>
                  <a:schemeClr val="tx1"/>
                </a:solidFill>
                <a:latin typeface="Lato SemiBold"/>
                <a:ea typeface="Lato SemiBold"/>
                <a:cs typeface="Lato SemiBold"/>
              </a:rPr>
              <a:t>Ethics</a:t>
            </a:r>
          </a:p>
          <a:p>
            <a:pPr>
              <a:buClr>
                <a:schemeClr val="accent2"/>
              </a:buClr>
            </a:pPr>
            <a:r>
              <a:rPr lang="en-US" sz="1800">
                <a:solidFill>
                  <a:schemeClr val="tx1"/>
                </a:solidFill>
                <a:latin typeface="Lato SemiBold"/>
                <a:ea typeface="Lato SemiBold"/>
                <a:cs typeface="Lato SemiBold"/>
              </a:rPr>
              <a:t>Takeaways</a:t>
            </a:r>
          </a:p>
          <a:p>
            <a:pPr>
              <a:buClr>
                <a:schemeClr val="accent2"/>
              </a:buClr>
            </a:pPr>
            <a:r>
              <a:rPr lang="en-US" sz="1800">
                <a:solidFill>
                  <a:schemeClr val="tx1"/>
                </a:solidFill>
                <a:latin typeface="Lato SemiBold"/>
                <a:ea typeface="Lato SemiBold"/>
                <a:cs typeface="Lato SemiBold"/>
              </a:rPr>
              <a:t>Discussion</a:t>
            </a:r>
            <a:endPar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55658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58567EE-6175-9DB1-7B66-5D72F5FDF5FC}"/>
              </a:ext>
            </a:extLst>
          </p:cNvPr>
          <p:cNvSpPr>
            <a:spLocks noGrp="1"/>
          </p:cNvSpPr>
          <p:nvPr>
            <p:ph idx="1"/>
          </p:nvPr>
        </p:nvSpPr>
        <p:spPr>
          <a:xfrm>
            <a:off x="5398009" y="728182"/>
            <a:ext cx="6007608" cy="4529618"/>
          </a:xfrm>
        </p:spPr>
        <p:txBody>
          <a:bodyPr anchor="ctr"/>
          <a:lstStyle/>
          <a:p>
            <a:pPr marL="91440" indent="0" algn="l" rtl="0" fontAlgn="base">
              <a:buNone/>
            </a:pPr>
            <a:r>
              <a:rPr lang="en-US" b="0" i="0" u="none" strike="noStrike">
                <a:solidFill>
                  <a:srgbClr val="505050"/>
                </a:solidFill>
                <a:effectLst/>
                <a:latin typeface="Arial"/>
                <a:cs typeface="Arial"/>
              </a:rPr>
              <a:t>Founded in 1982, </a:t>
            </a:r>
            <a:r>
              <a:rPr lang="en-US" b="1" i="0" u="none" strike="noStrike">
                <a:solidFill>
                  <a:srgbClr val="505050"/>
                </a:solidFill>
                <a:effectLst/>
                <a:latin typeface="Arial"/>
                <a:cs typeface="Arial"/>
              </a:rPr>
              <a:t>The Ferguson Group, LLC (TFG) </a:t>
            </a:r>
            <a:r>
              <a:rPr lang="en-US">
                <a:solidFill>
                  <a:srgbClr val="505050"/>
                </a:solidFill>
                <a:latin typeface="Arial"/>
                <a:cs typeface="Arial"/>
              </a:rPr>
              <a:t>provides</a:t>
            </a:r>
            <a:r>
              <a:rPr lang="en-US" b="0" i="0" u="none" strike="noStrike">
                <a:solidFill>
                  <a:srgbClr val="505050"/>
                </a:solidFill>
                <a:effectLst/>
                <a:latin typeface="Arial"/>
                <a:cs typeface="Arial"/>
              </a:rPr>
              <a:t> federal advocacy and grant services to over 200 entities in </a:t>
            </a:r>
            <a:r>
              <a:rPr lang="en-US">
                <a:solidFill>
                  <a:srgbClr val="505050"/>
                </a:solidFill>
                <a:latin typeface="Arial"/>
                <a:cs typeface="Arial"/>
              </a:rPr>
              <a:t>31</a:t>
            </a:r>
            <a:r>
              <a:rPr lang="en-US" b="0" i="0" u="none" strike="noStrike">
                <a:solidFill>
                  <a:srgbClr val="505050"/>
                </a:solidFill>
                <a:effectLst/>
                <a:latin typeface="Arial"/>
                <a:cs typeface="Arial"/>
              </a:rPr>
              <a:t> states, including cities, counties, </a:t>
            </a:r>
            <a:r>
              <a:rPr lang="en-US">
                <a:solidFill>
                  <a:srgbClr val="505050"/>
                </a:solidFill>
                <a:latin typeface="Arial"/>
                <a:cs typeface="Arial"/>
              </a:rPr>
              <a:t>special districts, and public and private agencies</a:t>
            </a:r>
            <a:r>
              <a:rPr lang="en-US" b="0" i="0" u="none" strike="noStrike">
                <a:solidFill>
                  <a:srgbClr val="505050"/>
                </a:solidFill>
                <a:effectLst/>
                <a:latin typeface="Arial"/>
                <a:cs typeface="Arial"/>
              </a:rPr>
              <a:t>. </a:t>
            </a:r>
            <a:endParaRPr lang="en-US" b="0" i="0">
              <a:solidFill>
                <a:srgbClr val="000000"/>
              </a:solidFill>
              <a:effectLst/>
              <a:latin typeface="Arial"/>
              <a:cs typeface="Arial"/>
            </a:endParaRPr>
          </a:p>
        </p:txBody>
      </p:sp>
      <p:pic>
        <p:nvPicPr>
          <p:cNvPr id="9" name="Picture 8">
            <a:extLst>
              <a:ext uri="{FF2B5EF4-FFF2-40B4-BE49-F238E27FC236}">
                <a16:creationId xmlns:a16="http://schemas.microsoft.com/office/drawing/2014/main" id="{3BC0FF4F-34C2-A702-6B64-0BD8BF484EFC}"/>
              </a:ext>
            </a:extLst>
          </p:cNvPr>
          <p:cNvPicPr>
            <a:picLocks noChangeAspect="1"/>
          </p:cNvPicPr>
          <p:nvPr/>
        </p:nvPicPr>
        <p:blipFill>
          <a:blip r:embed="rId2"/>
          <a:srcRect/>
          <a:stretch/>
        </p:blipFill>
        <p:spPr>
          <a:xfrm>
            <a:off x="786383" y="1164191"/>
            <a:ext cx="3657600" cy="3657600"/>
          </a:xfrm>
          <a:prstGeom prst="rect">
            <a:avLst/>
          </a:prstGeom>
        </p:spPr>
      </p:pic>
    </p:spTree>
    <p:extLst>
      <p:ext uri="{BB962C8B-B14F-4D97-AF65-F5344CB8AC3E}">
        <p14:creationId xmlns:p14="http://schemas.microsoft.com/office/powerpoint/2010/main" val="297963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a:t>TFG &amp; Grants</a:t>
            </a:r>
          </a:p>
        </p:txBody>
      </p:sp>
      <p:graphicFrame>
        <p:nvGraphicFramePr>
          <p:cNvPr id="7" name="Content Placeholder 4">
            <a:extLst>
              <a:ext uri="{FF2B5EF4-FFF2-40B4-BE49-F238E27FC236}">
                <a16:creationId xmlns:a16="http://schemas.microsoft.com/office/drawing/2014/main" id="{51F1D6B0-CCF7-C249-C206-1C2015E91B88}"/>
              </a:ext>
            </a:extLst>
          </p:cNvPr>
          <p:cNvGraphicFramePr>
            <a:graphicFrameLocks noGrp="1"/>
          </p:cNvGraphicFramePr>
          <p:nvPr>
            <p:ph idx="1"/>
            <p:extLst>
              <p:ext uri="{D42A27DB-BD31-4B8C-83A1-F6EECF244321}">
                <p14:modId xmlns:p14="http://schemas.microsoft.com/office/powerpoint/2010/main" val="2471813579"/>
              </p:ext>
            </p:extLst>
          </p:nvPr>
        </p:nvGraphicFramePr>
        <p:xfrm>
          <a:off x="1231392" y="2473559"/>
          <a:ext cx="9729216" cy="2414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3979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29E69B-B357-7E8D-AFC4-65E7742E9D46}"/>
              </a:ext>
            </a:extLst>
          </p:cNvPr>
          <p:cNvSpPr>
            <a:spLocks noGrp="1"/>
          </p:cNvSpPr>
          <p:nvPr>
            <p:ph type="title"/>
          </p:nvPr>
        </p:nvSpPr>
        <p:spPr/>
        <p:txBody>
          <a:bodyPr/>
          <a:lstStyle/>
          <a:p>
            <a:r>
              <a:rPr lang="en-US" b="1"/>
              <a:t>TFG Grants Division and AI – A Story of Growth </a:t>
            </a:r>
          </a:p>
        </p:txBody>
      </p:sp>
      <p:graphicFrame>
        <p:nvGraphicFramePr>
          <p:cNvPr id="7" name="Content Placeholder 4">
            <a:extLst>
              <a:ext uri="{FF2B5EF4-FFF2-40B4-BE49-F238E27FC236}">
                <a16:creationId xmlns:a16="http://schemas.microsoft.com/office/drawing/2014/main" id="{51F1D6B0-CCF7-C249-C206-1C2015E91B88}"/>
              </a:ext>
            </a:extLst>
          </p:cNvPr>
          <p:cNvGraphicFramePr>
            <a:graphicFrameLocks noGrp="1"/>
          </p:cNvGraphicFramePr>
          <p:nvPr>
            <p:ph idx="1"/>
            <p:extLst>
              <p:ext uri="{D42A27DB-BD31-4B8C-83A1-F6EECF244321}">
                <p14:modId xmlns:p14="http://schemas.microsoft.com/office/powerpoint/2010/main" val="2494767501"/>
              </p:ext>
            </p:extLst>
          </p:nvPr>
        </p:nvGraphicFramePr>
        <p:xfrm>
          <a:off x="1231392" y="2473559"/>
          <a:ext cx="9729216" cy="2414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a:extLst>
              <a:ext uri="{FF2B5EF4-FFF2-40B4-BE49-F238E27FC236}">
                <a16:creationId xmlns:a16="http://schemas.microsoft.com/office/drawing/2014/main" id="{3738931F-2AF7-0D8C-8A10-A8E45F1A66EA}"/>
              </a:ext>
            </a:extLst>
          </p:cNvPr>
          <p:cNvSpPr txBox="1"/>
          <p:nvPr/>
        </p:nvSpPr>
        <p:spPr>
          <a:xfrm>
            <a:off x="1088305" y="5218745"/>
            <a:ext cx="10254444" cy="461665"/>
          </a:xfrm>
          <a:prstGeom prst="rect">
            <a:avLst/>
          </a:prstGeom>
          <a:noFill/>
        </p:spPr>
        <p:txBody>
          <a:bodyPr wrap="square" lIns="91440" tIns="45720" rIns="91440" bIns="45720" rtlCol="0" anchor="t">
            <a:spAutoFit/>
          </a:bodyPr>
          <a:lstStyle/>
          <a:p>
            <a:r>
              <a:rPr lang="en-US" sz="2400" b="0" i="0">
                <a:solidFill>
                  <a:schemeClr val="bg1"/>
                </a:solidFill>
                <a:latin typeface="Lato Black"/>
                <a:ea typeface="Lato Black"/>
                <a:cs typeface="Lato Black"/>
              </a:rPr>
              <a:t>How did TFG scale without sacrificing quality</a:t>
            </a:r>
            <a:r>
              <a:rPr lang="en-US" sz="2400">
                <a:solidFill>
                  <a:schemeClr val="bg1"/>
                </a:solidFill>
                <a:latin typeface="Lato Black"/>
                <a:ea typeface="Lato Black"/>
                <a:cs typeface="Lato Black"/>
              </a:rPr>
              <a:t>, ethics, or best practices?</a:t>
            </a:r>
          </a:p>
        </p:txBody>
      </p:sp>
    </p:spTree>
    <p:extLst>
      <p:ext uri="{BB962C8B-B14F-4D97-AF65-F5344CB8AC3E}">
        <p14:creationId xmlns:p14="http://schemas.microsoft.com/office/powerpoint/2010/main" val="8979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ABF9-4CEF-D423-C6BB-93A4AF96A8BC}"/>
              </a:ext>
            </a:extLst>
          </p:cNvPr>
          <p:cNvSpPr>
            <a:spLocks noGrp="1"/>
          </p:cNvSpPr>
          <p:nvPr>
            <p:ph type="title"/>
          </p:nvPr>
        </p:nvSpPr>
        <p:spPr/>
        <p:txBody>
          <a:bodyPr/>
          <a:lstStyle/>
          <a:p>
            <a:r>
              <a:rPr lang="en-US">
                <a:latin typeface="Lato Black"/>
                <a:ea typeface="Lato Black"/>
                <a:cs typeface="Lato Black"/>
              </a:rPr>
              <a:t>Lessons Learned</a:t>
            </a:r>
            <a:endParaRPr lang="en-US"/>
          </a:p>
        </p:txBody>
      </p:sp>
    </p:spTree>
    <p:extLst>
      <p:ext uri="{BB962C8B-B14F-4D97-AF65-F5344CB8AC3E}">
        <p14:creationId xmlns:p14="http://schemas.microsoft.com/office/powerpoint/2010/main" val="1962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7AA39-9877-62FC-95B2-6C445A958120}"/>
              </a:ext>
            </a:extLst>
          </p:cNvPr>
          <p:cNvSpPr>
            <a:spLocks noGrp="1"/>
          </p:cNvSpPr>
          <p:nvPr>
            <p:ph type="title"/>
          </p:nvPr>
        </p:nvSpPr>
        <p:spPr/>
        <p:txBody>
          <a:bodyPr/>
          <a:lstStyle/>
          <a:p>
            <a:r>
              <a:rPr lang="en-US">
                <a:latin typeface="Lato Black"/>
                <a:ea typeface="Lato Black"/>
                <a:cs typeface="Lato Black"/>
              </a:rPr>
              <a:t>Our Experience</a:t>
            </a:r>
            <a:endParaRPr lang="en-US"/>
          </a:p>
        </p:txBody>
      </p:sp>
      <p:sp>
        <p:nvSpPr>
          <p:cNvPr id="4" name="Content Placeholder 3">
            <a:extLst>
              <a:ext uri="{FF2B5EF4-FFF2-40B4-BE49-F238E27FC236}">
                <a16:creationId xmlns:a16="http://schemas.microsoft.com/office/drawing/2014/main" id="{38210A90-58EA-FCEC-F464-231B61785739}"/>
              </a:ext>
            </a:extLst>
          </p:cNvPr>
          <p:cNvSpPr>
            <a:spLocks noGrp="1"/>
          </p:cNvSpPr>
          <p:nvPr>
            <p:ph idx="1"/>
          </p:nvPr>
        </p:nvSpPr>
        <p:spPr>
          <a:xfrm>
            <a:off x="914400" y="2198700"/>
            <a:ext cx="10195297" cy="3150540"/>
          </a:xfrm>
        </p:spPr>
        <p:txBody>
          <a:bodyPr/>
          <a:lstStyle/>
          <a:p>
            <a:r>
              <a:rPr lang="en-US" sz="1800" b="0" i="0">
                <a:solidFill>
                  <a:schemeClr val="tx1"/>
                </a:solidFill>
                <a:latin typeface="Lato SemiBold"/>
                <a:ea typeface="Lato SemiBold"/>
                <a:cs typeface="Lato SemiBold"/>
              </a:rPr>
              <a:t>AI</a:t>
            </a:r>
            <a:r>
              <a:rPr lang="en-US" sz="1800" b="0" i="1">
                <a:solidFill>
                  <a:schemeClr val="tx1"/>
                </a:solidFill>
                <a:latin typeface="Lato SemiBold"/>
                <a:ea typeface="Lato SemiBold"/>
                <a:cs typeface="Lato SemiBold"/>
              </a:rPr>
              <a:t> serves </a:t>
            </a:r>
            <a:r>
              <a:rPr lang="en-US" sz="1800" b="0" i="0">
                <a:solidFill>
                  <a:schemeClr val="tx1"/>
                </a:solidFill>
                <a:latin typeface="Lato SemiBold"/>
                <a:ea typeface="Lato SemiBold"/>
                <a:cs typeface="Lato SemiBold"/>
              </a:rPr>
              <a:t>the process, it is </a:t>
            </a:r>
            <a:r>
              <a:rPr lang="en-US" sz="1800" b="0" i="1">
                <a:solidFill>
                  <a:schemeClr val="tx1"/>
                </a:solidFill>
                <a:latin typeface="Lato SemiBold"/>
                <a:ea typeface="Lato SemiBold"/>
                <a:cs typeface="Lato SemiBold"/>
              </a:rPr>
              <a:t>not</a:t>
            </a:r>
            <a:r>
              <a:rPr lang="en-US" sz="1800" b="0" i="0">
                <a:solidFill>
                  <a:schemeClr val="tx1"/>
                </a:solidFill>
                <a:latin typeface="Lato SemiBold"/>
                <a:ea typeface="Lato SemiBold"/>
                <a:cs typeface="Lato SemiBold"/>
              </a:rPr>
              <a:t> the process</a:t>
            </a:r>
            <a:r>
              <a:rPr lang="en-US" sz="1800">
                <a:solidFill>
                  <a:schemeClr val="tx1"/>
                </a:solidFill>
                <a:latin typeface="Lato SemiBold"/>
                <a:ea typeface="Lato SemiBold"/>
                <a:cs typeface="Lato SemiBold"/>
              </a:rPr>
              <a:t> </a:t>
            </a:r>
          </a:p>
          <a:p>
            <a:r>
              <a:rPr lang="en-US" sz="1800" b="0" i="0">
                <a:solidFill>
                  <a:schemeClr val="tx1"/>
                </a:solidFill>
                <a:latin typeface="Lato SemiBold"/>
                <a:ea typeface="Lato SemiBold"/>
                <a:cs typeface="Lato SemiBold"/>
              </a:rPr>
              <a:t>Define your </a:t>
            </a:r>
            <a:r>
              <a:rPr lang="en-US" sz="1800">
                <a:solidFill>
                  <a:schemeClr val="tx1"/>
                </a:solidFill>
                <a:latin typeface="Lato SemiBold"/>
                <a:ea typeface="Lato SemiBold"/>
                <a:cs typeface="Lato SemiBold"/>
              </a:rPr>
              <a:t>organization’s protocols</a:t>
            </a:r>
            <a:r>
              <a:rPr lang="en-US" sz="1800" b="0" i="0">
                <a:solidFill>
                  <a:schemeClr val="tx1"/>
                </a:solidFill>
                <a:latin typeface="Lato SemiBold"/>
                <a:ea typeface="Lato SemiBold"/>
                <a:cs typeface="Lato SemiBold"/>
              </a:rPr>
              <a:t> and </a:t>
            </a:r>
            <a:r>
              <a:rPr lang="en-US" sz="1800">
                <a:solidFill>
                  <a:schemeClr val="tx1"/>
                </a:solidFill>
                <a:latin typeface="Lato SemiBold"/>
                <a:ea typeface="Lato SemiBold"/>
                <a:cs typeface="Lato SemiBold"/>
              </a:rPr>
              <a:t>processes for participating in the federal funding process</a:t>
            </a:r>
          </a:p>
          <a:p>
            <a:r>
              <a:rPr lang="en-US" sz="1800" b="0" i="0">
                <a:solidFill>
                  <a:schemeClr val="tx1"/>
                </a:solidFill>
                <a:latin typeface="Lato SemiBold"/>
                <a:ea typeface="Lato SemiBold"/>
                <a:cs typeface="Lato SemiBold"/>
              </a:rPr>
              <a:t>Know your weaknesses</a:t>
            </a:r>
            <a:endParaRPr lang="en-US" sz="1800">
              <a:solidFill>
                <a:schemeClr val="tx1"/>
              </a:solidFill>
              <a:latin typeface="Lato SemiBold" panose="020F0502020204030203" pitchFamily="34" charset="0"/>
              <a:ea typeface="Lato SemiBold" panose="020F0502020204030203" pitchFamily="34" charset="0"/>
              <a:cs typeface="Lato SemiBold" panose="020F0502020204030203" pitchFamily="34" charset="0"/>
            </a:endParaRPr>
          </a:p>
          <a:p>
            <a:pPr lvl="0"/>
            <a:r>
              <a:rPr lang="en-US" sz="1800" b="0" i="0">
                <a:solidFill>
                  <a:schemeClr val="tx1"/>
                </a:solidFill>
                <a:latin typeface="Lato SemiBold"/>
                <a:ea typeface="Lato SemiBold"/>
                <a:cs typeface="Lato SemiBold"/>
              </a:rPr>
              <a:t>Embrace multiple tools </a:t>
            </a:r>
          </a:p>
          <a:p>
            <a:pPr lvl="0"/>
            <a:r>
              <a:rPr lang="en-US" sz="1800" b="0" i="0">
                <a:solidFill>
                  <a:schemeClr val="tx1"/>
                </a:solidFill>
                <a:latin typeface="Lato SemiBold"/>
                <a:ea typeface="Lato SemiBold"/>
                <a:cs typeface="Lato SemiBold"/>
              </a:rPr>
              <a:t>Information input is key</a:t>
            </a:r>
            <a:endParaRPr lang="en-US" sz="1800">
              <a:solidFill>
                <a:schemeClr val="tx1"/>
              </a:solidFill>
              <a:latin typeface="Lato SemiBold"/>
              <a:ea typeface="Lato SemiBold"/>
              <a:cs typeface="Lato SemiBold"/>
            </a:endParaRPr>
          </a:p>
          <a:p>
            <a:r>
              <a:rPr lang="en-US" sz="1800">
                <a:solidFill>
                  <a:schemeClr val="tx1"/>
                </a:solidFill>
                <a:latin typeface="Lato SemiBold"/>
                <a:ea typeface="Lato SemiBold"/>
                <a:cs typeface="Lato SemiBold"/>
              </a:rPr>
              <a:t>Using AI is a system of trial and error</a:t>
            </a:r>
          </a:p>
        </p:txBody>
      </p:sp>
    </p:spTree>
    <p:extLst>
      <p:ext uri="{BB962C8B-B14F-4D97-AF65-F5344CB8AC3E}">
        <p14:creationId xmlns:p14="http://schemas.microsoft.com/office/powerpoint/2010/main" val="22723979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1198B-A3B5-D832-741E-52EA5068DB6E}"/>
              </a:ext>
            </a:extLst>
          </p:cNvPr>
          <p:cNvSpPr>
            <a:spLocks noGrp="1"/>
          </p:cNvSpPr>
          <p:nvPr>
            <p:ph type="title"/>
          </p:nvPr>
        </p:nvSpPr>
        <p:spPr/>
        <p:txBody>
          <a:bodyPr/>
          <a:lstStyle/>
          <a:p>
            <a:r>
              <a:rPr lang="en-US" sz="3600" b="1">
                <a:latin typeface="Lato Black"/>
                <a:ea typeface="Lato Black"/>
                <a:cs typeface="Lato Black"/>
              </a:rPr>
              <a:t>Set the Foundation: Defining</a:t>
            </a:r>
            <a:r>
              <a:rPr lang="en-US" sz="3600" b="1" kern="1200">
                <a:latin typeface="Lato Black"/>
                <a:ea typeface="Lato Black"/>
                <a:cs typeface="Lato Black"/>
              </a:rPr>
              <a:t> the </a:t>
            </a:r>
            <a:r>
              <a:rPr lang="en-US" sz="3600" b="1">
                <a:latin typeface="Lato Black"/>
                <a:ea typeface="Lato Black"/>
                <a:cs typeface="Lato Black"/>
              </a:rPr>
              <a:t>Application  </a:t>
            </a:r>
            <a:br>
              <a:rPr lang="en-US" sz="3600" b="1">
                <a:latin typeface="Lato Black"/>
                <a:ea typeface="Lato Black"/>
                <a:cs typeface="Lato Black"/>
              </a:rPr>
            </a:br>
            <a:r>
              <a:rPr lang="en-US" sz="3600" b="1">
                <a:latin typeface="Lato Black"/>
                <a:ea typeface="Lato Black"/>
                <a:cs typeface="Lato Black"/>
              </a:rPr>
              <a:t>Process for Your Organization</a:t>
            </a:r>
            <a:endParaRPr lang="en-US"/>
          </a:p>
        </p:txBody>
      </p:sp>
      <p:sp>
        <p:nvSpPr>
          <p:cNvPr id="3" name="Text Placeholder 2">
            <a:extLst>
              <a:ext uri="{FF2B5EF4-FFF2-40B4-BE49-F238E27FC236}">
                <a16:creationId xmlns:a16="http://schemas.microsoft.com/office/drawing/2014/main" id="{BEC62380-AF3F-B257-FA63-AEDB4CD873D8}"/>
              </a:ext>
            </a:extLst>
          </p:cNvPr>
          <p:cNvSpPr>
            <a:spLocks noGrp="1"/>
          </p:cNvSpPr>
          <p:nvPr>
            <p:ph type="body" idx="1"/>
          </p:nvPr>
        </p:nvSpPr>
        <p:spPr/>
        <p:txBody>
          <a:bodyPr/>
          <a:lstStyle/>
          <a:p>
            <a:endParaRPr lang="en-US"/>
          </a:p>
          <a:p>
            <a:endParaRPr lang="en-US"/>
          </a:p>
        </p:txBody>
      </p:sp>
    </p:spTree>
    <p:extLst>
      <p:ext uri="{BB962C8B-B14F-4D97-AF65-F5344CB8AC3E}">
        <p14:creationId xmlns:p14="http://schemas.microsoft.com/office/powerpoint/2010/main" val="1740692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E9AEBB1DF4394D86202C8A162BC672" ma:contentTypeVersion="18" ma:contentTypeDescription="Create a new document." ma:contentTypeScope="" ma:versionID="dda253bfae92d6e8d3a1e56d3772593a">
  <xsd:schema xmlns:xsd="http://www.w3.org/2001/XMLSchema" xmlns:xs="http://www.w3.org/2001/XMLSchema" xmlns:p="http://schemas.microsoft.com/office/2006/metadata/properties" xmlns:ns2="3702e958-1d47-40c5-863a-09ca6a649773" xmlns:ns3="7c0ee81e-6e27-4cde-8e7a-87cdd600093a" xmlns:ns4="9264c93f-4ef3-422a-8c80-06016c46aab8" targetNamespace="http://schemas.microsoft.com/office/2006/metadata/properties" ma:root="true" ma:fieldsID="0da275de0967d266cb3e40f992ab5dd0" ns2:_="" ns3:_="" ns4:_="">
    <xsd:import namespace="3702e958-1d47-40c5-863a-09ca6a649773"/>
    <xsd:import namespace="7c0ee81e-6e27-4cde-8e7a-87cdd600093a"/>
    <xsd:import namespace="9264c93f-4ef3-422a-8c80-06016c46aab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element ref="ns2:lcf76f155ced4ddcb4097134ff3c332f" minOccurs="0"/>
                <xsd:element ref="ns4: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702e958-1d47-40c5-863a-09ca6a649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f688b9-75c5-493f-b5ba-f58bf15cfb48"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ee81e-6e27-4cde-8e7a-87cdd60009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64c93f-4ef3-422a-8c80-06016c46aab8"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c32bc1a-5b99-4620-b72a-35e3a7318f13}" ma:internalName="TaxCatchAll" ma:showField="CatchAllData" ma:web="7c0ee81e-6e27-4cde-8e7a-87cdd60009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702e958-1d47-40c5-863a-09ca6a649773">
      <Terms xmlns="http://schemas.microsoft.com/office/infopath/2007/PartnerControls"/>
    </lcf76f155ced4ddcb4097134ff3c332f>
    <TaxCatchAll xmlns="9264c93f-4ef3-422a-8c80-06016c46aab8" xsi:nil="true"/>
  </documentManagement>
</p:properties>
</file>

<file path=customXml/itemProps1.xml><?xml version="1.0" encoding="utf-8"?>
<ds:datastoreItem xmlns:ds="http://schemas.openxmlformats.org/officeDocument/2006/customXml" ds:itemID="{AE7EB359-9366-4BE9-997F-467D82103BED}">
  <ds:schemaRefs>
    <ds:schemaRef ds:uri="http://schemas.microsoft.com/sharepoint/v3/contenttype/forms"/>
  </ds:schemaRefs>
</ds:datastoreItem>
</file>

<file path=customXml/itemProps2.xml><?xml version="1.0" encoding="utf-8"?>
<ds:datastoreItem xmlns:ds="http://schemas.openxmlformats.org/officeDocument/2006/customXml" ds:itemID="{8F8D64F6-B22F-427F-8FA6-19F5CF0FAC32}">
  <ds:schemaRefs>
    <ds:schemaRef ds:uri="3702e958-1d47-40c5-863a-09ca6a649773"/>
    <ds:schemaRef ds:uri="7c0ee81e-6e27-4cde-8e7a-87cdd600093a"/>
    <ds:schemaRef ds:uri="9264c93f-4ef3-422a-8c80-06016c46aab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7AA0D10-F62A-4598-8B88-81A53663C507}">
  <ds:schemaRefs>
    <ds:schemaRef ds:uri="3702e958-1d47-40c5-863a-09ca6a649773"/>
    <ds:schemaRef ds:uri="7c0ee81e-6e27-4cde-8e7a-87cdd600093a"/>
    <ds:schemaRef ds:uri="9264c93f-4ef3-422a-8c80-06016c46aab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11</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  Prompt Engineering: How Local Governments Should Utilize AI as Part of a Federal Funding Strategy</vt:lpstr>
      <vt:lpstr>Who We Are</vt:lpstr>
      <vt:lpstr>Today’s Agenda</vt:lpstr>
      <vt:lpstr>PowerPoint Presentation</vt:lpstr>
      <vt:lpstr>TFG &amp; Grants</vt:lpstr>
      <vt:lpstr>TFG Grants Division and AI – A Story of Growth </vt:lpstr>
      <vt:lpstr>Lessons Learned</vt:lpstr>
      <vt:lpstr>Our Experience</vt:lpstr>
      <vt:lpstr>Set the Foundation: Defining the Application   Process for Your Organization</vt:lpstr>
      <vt:lpstr>How Do YOU Get the Job Done?</vt:lpstr>
      <vt:lpstr>Identifying Pain Points in the Process</vt:lpstr>
      <vt:lpstr>AI as a Solution</vt:lpstr>
      <vt:lpstr>AI Solutions for Pain Points</vt:lpstr>
      <vt:lpstr>AI Solutions in Federal Funding</vt:lpstr>
      <vt:lpstr>AI Solution #1:  NOFO Breakdown</vt:lpstr>
      <vt:lpstr>AI Solution #2:  Chatting with Your AI</vt:lpstr>
      <vt:lpstr>Solution #2:  Chatting with Your AI</vt:lpstr>
      <vt:lpstr>Solution #2:  Chatting with Your AI</vt:lpstr>
      <vt:lpstr>Solution #3: Use AI to Create First Drafts </vt:lpstr>
      <vt:lpstr>Solution #4:  Review and Score Your Application</vt:lpstr>
      <vt:lpstr>Ethics</vt:lpstr>
      <vt:lpstr>AI Ethics, Security, and Verification</vt:lpstr>
      <vt:lpstr>Takeaways</vt:lpstr>
      <vt:lpstr>Key Points</vt:lpstr>
      <vt:lpstr>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Delia Jones</dc:creator>
  <cp:revision>21</cp:revision>
  <dcterms:created xsi:type="dcterms:W3CDTF">2022-10-21T14:04:38Z</dcterms:created>
  <dcterms:modified xsi:type="dcterms:W3CDTF">2024-05-31T19:04:57Z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0x0101009AE9AEBB1DF4394D86202C8A162BC672</vt:lpwstr>
  </property>
  <property fmtid="{D5CDD505-2E9C-101B-9397-08002B2CF9AE}" pid="3" name="MediaServiceImageTags">
    <vt:lpwstr/>
  </property>
</Properties>
</file>