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7" r:id="rId2"/>
    <p:sldId id="261" r:id="rId3"/>
    <p:sldId id="268" r:id="rId4"/>
    <p:sldId id="722" r:id="rId5"/>
    <p:sldId id="269" r:id="rId6"/>
    <p:sldId id="265" r:id="rId7"/>
    <p:sldId id="277" r:id="rId8"/>
    <p:sldId id="256" r:id="rId9"/>
    <p:sldId id="276" r:id="rId10"/>
    <p:sldId id="278" r:id="rId11"/>
    <p:sldId id="279" r:id="rId12"/>
    <p:sldId id="280" r:id="rId13"/>
    <p:sldId id="281" r:id="rId14"/>
    <p:sldId id="723" r:id="rId15"/>
    <p:sldId id="272" r:id="rId16"/>
    <p:sldId id="282" r:id="rId17"/>
    <p:sldId id="283" r:id="rId18"/>
    <p:sldId id="284" r:id="rId19"/>
    <p:sldId id="725" r:id="rId20"/>
    <p:sldId id="285" r:id="rId21"/>
    <p:sldId id="286" r:id="rId22"/>
    <p:sldId id="287" r:id="rId23"/>
    <p:sldId id="271" r:id="rId24"/>
    <p:sldId id="288" r:id="rId25"/>
    <p:sldId id="289" r:id="rId26"/>
    <p:sldId id="290" r:id="rId27"/>
    <p:sldId id="291" r:id="rId28"/>
    <p:sldId id="293" r:id="rId29"/>
    <p:sldId id="270" r:id="rId30"/>
    <p:sldId id="294" r:id="rId31"/>
    <p:sldId id="295" r:id="rId32"/>
    <p:sldId id="296" r:id="rId33"/>
    <p:sldId id="297" r:id="rId34"/>
    <p:sldId id="298" r:id="rId35"/>
    <p:sldId id="300" r:id="rId36"/>
    <p:sldId id="299" r:id="rId37"/>
    <p:sldId id="301" r:id="rId38"/>
    <p:sldId id="720" r:id="rId39"/>
    <p:sldId id="267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2E24"/>
    <a:srgbClr val="7F93AA"/>
    <a:srgbClr val="2D4D5A"/>
    <a:srgbClr val="002856"/>
    <a:srgbClr val="642265"/>
    <a:srgbClr val="9F3B62"/>
    <a:srgbClr val="982068"/>
    <a:srgbClr val="FF9933"/>
    <a:srgbClr val="FF6633"/>
    <a:srgbClr val="55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A7BD5C-B3E3-4DFB-919B-F21FE9A5FEC0}" v="715" dt="2024-06-07T14:45:49.8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31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FC69B-5EAE-42CF-A38A-ABCF5241EE2E}" type="datetimeFigureOut">
              <a:rPr lang="en-US" smtClean="0"/>
              <a:t>6/6/2024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3B06E-2FA4-44F0-B4EE-A05EBAF0E5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682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03B06E-2FA4-44F0-B4EE-A05EBAF0E5C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91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0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089" y="4479450"/>
            <a:ext cx="5618923" cy="4235572"/>
          </a:xfrm>
        </p:spPr>
        <p:txBody>
          <a:bodyPr/>
          <a:lstStyle/>
          <a:p>
            <a:endParaRPr lang="en-US" sz="2000" dirty="0"/>
          </a:p>
          <a:p>
            <a:pPr marL="342900" indent="-342900" defTabSz="475397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 defTabSz="475397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 defTabSz="475397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 defTabSz="475397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 defTabSz="475397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 defTabSz="475397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 defTabSz="475397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marL="342900" indent="-342900" defTabSz="475397">
              <a:buFont typeface="Arial" panose="020B0604020202020204" pitchFamily="34" charset="0"/>
              <a:buChar char="•"/>
              <a:defRPr/>
            </a:pPr>
            <a:endParaRPr lang="en-US" sz="2000" dirty="0"/>
          </a:p>
          <a:p>
            <a:pPr defTabSz="475397">
              <a:defRPr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F1735-B850-4B65-840D-8DCB718094F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6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472098"/>
            <a:ext cx="10204704" cy="1551262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46216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A1534A-7EE3-2606-CE96-B0108210D3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44" y="694944"/>
            <a:ext cx="7580630" cy="17741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E1AF1C-F847-990B-B70D-7DF63E1B88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135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15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9145"/>
            <a:ext cx="12191999" cy="68575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398901" y="4883185"/>
            <a:ext cx="4004292" cy="564120"/>
          </a:xfrm>
        </p:spPr>
        <p:txBody>
          <a:bodyPr lIns="0" tIns="0" rIns="0" bIns="0"/>
          <a:lstStyle>
            <a:lvl1pPr>
              <a:defRPr sz="3578" b="1" i="0">
                <a:solidFill>
                  <a:schemeClr val="bg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</a:lstStyle>
          <a:p>
            <a:r>
              <a:rPr lang="en-US"/>
              <a:t>TITLE SLIDE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7BAE4-85F9-46DD-B0DE-DA6E61770163}"/>
              </a:ext>
            </a:extLst>
          </p:cNvPr>
          <p:cNvSpPr/>
          <p:nvPr userDrawn="1"/>
        </p:nvSpPr>
        <p:spPr>
          <a:xfrm>
            <a:off x="-3850" y="5462141"/>
            <a:ext cx="4407043" cy="138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92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C957CF-EEF9-43B3-8D3F-B4C0BE8334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2092" y="1296762"/>
            <a:ext cx="6991007" cy="7281024"/>
          </a:xfrm>
          <a:prstGeom prst="ellipse">
            <a:avLst/>
          </a:prstGeom>
          <a:solidFill>
            <a:schemeClr val="bg1">
              <a:lumMod val="65000"/>
            </a:schemeClr>
          </a:solidFill>
          <a:ln w="215900">
            <a:solidFill>
              <a:schemeClr val="bg2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143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AB0A-ABEA-3973-1A86-A3AA2E9F3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D066A-62BE-F642-164A-7DBDE8329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47A065-CAEA-DB78-386A-57A765AAD9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EBB375-59AE-2331-47CF-E3EBECD966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243" y="5816198"/>
            <a:ext cx="2737757" cy="64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90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A0DF7F-1CA5-FD66-F5B8-B12CBC9DF3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3EC718-5A6C-EE0A-1DCD-DEFBC186EB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6" y="5760720"/>
            <a:ext cx="2921000" cy="762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35AC90F-BA2E-C833-4A81-99403BF05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377440"/>
            <a:ext cx="10204704" cy="164592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DAFD94-9B6D-982F-022F-1E37D56A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3716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13094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 backgroun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solidFill>
                  <a:schemeClr val="bg1"/>
                </a:solidFill>
                <a:latin typeface="Lato Black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89AE22-784A-F130-D222-256E5305E9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43600"/>
            <a:ext cx="1917127" cy="385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DBB3D8-A3AB-D385-6E41-31B312DB96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7839" y="5815584"/>
            <a:ext cx="2745740" cy="64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65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n white">
    <p:bg>
      <p:bgPr>
        <a:blipFill dpi="0" rotWithShape="1">
          <a:blip r:embed="rId2" cstate="email">
            <a:alphaModFix amt="25466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EE76-E34B-0A7F-FE8B-892C636DC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76E-821F-3D15-EFAB-D8397D2A5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377440"/>
            <a:ext cx="10204704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D90439-9EBB-0974-AC6C-8AE8A263A4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912" y="5815584"/>
            <a:ext cx="2745740" cy="642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A09E40-732D-DC1E-71AE-2D6C15A5862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8932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03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two blocks content"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61839-701E-49D1-765D-9055617C8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2377440"/>
            <a:ext cx="486613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C701EA-F45C-75FD-29C8-2757E9CFE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912" y="5815584"/>
            <a:ext cx="2745740" cy="6426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45EB44-82E0-BD4A-3B63-AC61AB9FB0C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8932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00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left"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3A6CB-1115-E3F6-9A68-2E81A61D9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4866132" cy="1188720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A43F7-FDBC-39D1-C8DA-A8E027F9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377440"/>
            <a:ext cx="4866132" cy="2971800"/>
          </a:xfrm>
        </p:spPr>
        <p:txBody>
          <a:bodyPr/>
          <a:lstStyle>
            <a:lvl1pPr marL="2286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1pPr>
            <a:lvl2pPr marL="6858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2pPr>
            <a:lvl3pPr marL="11430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3pPr>
            <a:lvl4pPr marL="16002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4pPr>
            <a:lvl5pPr marL="2057400" indent="-137160">
              <a:buClr>
                <a:srgbClr val="982068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4D13A-C1AE-2903-C170-59CD0EF2D9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912" y="5815584"/>
            <a:ext cx="2745740" cy="6426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17F84F-9367-7F21-5370-F04542A7FA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8932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83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white"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8CFF-6142-FCF5-594F-85F8C6FC1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9D8A98-9345-BB26-4083-9B2C8EC109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912" y="5815584"/>
            <a:ext cx="2745740" cy="6426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191CA7C-1163-5AE9-9FAF-7D80FFF57E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8932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17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 white">
    <p:bg>
      <p:bgPr>
        <a:blipFill dpi="0" rotWithShape="1">
          <a:blip r:embed="rId2" cstate="email">
            <a:alphaModFix amt="2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38D88B-B47D-6FD4-2F23-D69D268CDD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9912" y="5815584"/>
            <a:ext cx="2745740" cy="6426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D126CE-6343-BAB9-20E2-D0BE840CE4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5989320"/>
            <a:ext cx="1802130" cy="3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51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2AB5-2D61-E791-3C5A-2889D385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11887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622004-5CF5-C111-0323-2D4DC3F09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377440"/>
            <a:ext cx="10204704" cy="320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538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1" r:id="rId2"/>
    <p:sldLayoutId id="2147483655" r:id="rId3"/>
    <p:sldLayoutId id="2147483650" r:id="rId4"/>
    <p:sldLayoutId id="2147483656" r:id="rId5"/>
    <p:sldLayoutId id="2147483652" r:id="rId6"/>
    <p:sldLayoutId id="2147483659" r:id="rId7"/>
    <p:sldLayoutId id="2147483654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600" b="1" i="0" kern="1200">
          <a:solidFill>
            <a:srgbClr val="FF9933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228600" indent="-13716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13716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rgbClr val="642265"/>
        </a:buClr>
        <a:buSzPct val="80000"/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6-vjDH6HWHA?feature=oembe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Relationship Id="rId9" Type="http://schemas.openxmlformats.org/officeDocument/2006/relationships/image" Target="../media/image45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3" Type="http://schemas.openxmlformats.org/officeDocument/2006/relationships/image" Target="../media/image47.svg"/><Relationship Id="rId21" Type="http://schemas.openxmlformats.org/officeDocument/2006/relationships/image" Target="../media/image65.png"/><Relationship Id="rId7" Type="http://schemas.openxmlformats.org/officeDocument/2006/relationships/image" Target="../media/image51.svg"/><Relationship Id="rId12" Type="http://schemas.openxmlformats.org/officeDocument/2006/relationships/image" Target="../media/image56.svg"/><Relationship Id="rId17" Type="http://schemas.openxmlformats.org/officeDocument/2006/relationships/image" Target="../media/image61.svg"/><Relationship Id="rId2" Type="http://schemas.openxmlformats.org/officeDocument/2006/relationships/image" Target="../media/image46.png"/><Relationship Id="rId16" Type="http://schemas.openxmlformats.org/officeDocument/2006/relationships/image" Target="../media/image60.svg"/><Relationship Id="rId20" Type="http://schemas.openxmlformats.org/officeDocument/2006/relationships/image" Target="../media/image64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svg"/><Relationship Id="rId15" Type="http://schemas.openxmlformats.org/officeDocument/2006/relationships/image" Target="../media/image59.png"/><Relationship Id="rId10" Type="http://schemas.openxmlformats.org/officeDocument/2006/relationships/image" Target="../media/image54.svg"/><Relationship Id="rId19" Type="http://schemas.openxmlformats.org/officeDocument/2006/relationships/image" Target="../media/image63.svg"/><Relationship Id="rId4" Type="http://schemas.openxmlformats.org/officeDocument/2006/relationships/image" Target="../media/image48.png"/><Relationship Id="rId9" Type="http://schemas.openxmlformats.org/officeDocument/2006/relationships/image" Target="../media/image53.svg"/><Relationship Id="rId14" Type="http://schemas.openxmlformats.org/officeDocument/2006/relationships/image" Target="../media/image58.svg"/><Relationship Id="rId22" Type="http://schemas.openxmlformats.org/officeDocument/2006/relationships/image" Target="../media/image6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svg"/><Relationship Id="rId18" Type="http://schemas.openxmlformats.org/officeDocument/2006/relationships/image" Target="../media/image83.png"/><Relationship Id="rId3" Type="http://schemas.openxmlformats.org/officeDocument/2006/relationships/image" Target="../media/image68.svg"/><Relationship Id="rId21" Type="http://schemas.openxmlformats.org/officeDocument/2006/relationships/image" Target="../media/image86.svg"/><Relationship Id="rId7" Type="http://schemas.openxmlformats.org/officeDocument/2006/relationships/image" Target="../media/image72.svg"/><Relationship Id="rId12" Type="http://schemas.openxmlformats.org/officeDocument/2006/relationships/image" Target="../media/image77.png"/><Relationship Id="rId17" Type="http://schemas.openxmlformats.org/officeDocument/2006/relationships/image" Target="../media/image82.sv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png"/><Relationship Id="rId11" Type="http://schemas.openxmlformats.org/officeDocument/2006/relationships/image" Target="../media/image76.svg"/><Relationship Id="rId5" Type="http://schemas.openxmlformats.org/officeDocument/2006/relationships/image" Target="../media/image70.svg"/><Relationship Id="rId15" Type="http://schemas.openxmlformats.org/officeDocument/2006/relationships/image" Target="../media/image80.svg"/><Relationship Id="rId10" Type="http://schemas.openxmlformats.org/officeDocument/2006/relationships/image" Target="../media/image75.png"/><Relationship Id="rId19" Type="http://schemas.openxmlformats.org/officeDocument/2006/relationships/image" Target="../media/image84.svg"/><Relationship Id="rId4" Type="http://schemas.openxmlformats.org/officeDocument/2006/relationships/image" Target="../media/image69.png"/><Relationship Id="rId9" Type="http://schemas.openxmlformats.org/officeDocument/2006/relationships/image" Target="../media/image74.svg"/><Relationship Id="rId1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QiUjB_aE8R0?feature=oembed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svg"/><Relationship Id="rId7" Type="http://schemas.openxmlformats.org/officeDocument/2006/relationships/image" Target="../media/image93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2.png"/><Relationship Id="rId11" Type="http://schemas.openxmlformats.org/officeDocument/2006/relationships/image" Target="../media/image97.svg"/><Relationship Id="rId5" Type="http://schemas.openxmlformats.org/officeDocument/2006/relationships/image" Target="../media/image91.svg"/><Relationship Id="rId10" Type="http://schemas.openxmlformats.org/officeDocument/2006/relationships/image" Target="../media/image96.png"/><Relationship Id="rId4" Type="http://schemas.openxmlformats.org/officeDocument/2006/relationships/image" Target="../media/image90.png"/><Relationship Id="rId9" Type="http://schemas.openxmlformats.org/officeDocument/2006/relationships/image" Target="../media/image9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svg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" Type="http://schemas.openxmlformats.org/officeDocument/2006/relationships/image" Target="../media/image99.svg"/><Relationship Id="rId21" Type="http://schemas.openxmlformats.org/officeDocument/2006/relationships/image" Target="../media/image117.svg"/><Relationship Id="rId7" Type="http://schemas.openxmlformats.org/officeDocument/2006/relationships/image" Target="../media/image103.svg"/><Relationship Id="rId12" Type="http://schemas.openxmlformats.org/officeDocument/2006/relationships/image" Target="../media/image108.png"/><Relationship Id="rId17" Type="http://schemas.openxmlformats.org/officeDocument/2006/relationships/image" Target="../media/image113.svg"/><Relationship Id="rId25" Type="http://schemas.openxmlformats.org/officeDocument/2006/relationships/image" Target="../media/image121.sv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29" Type="http://schemas.openxmlformats.org/officeDocument/2006/relationships/image" Target="../media/image125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2.png"/><Relationship Id="rId11" Type="http://schemas.openxmlformats.org/officeDocument/2006/relationships/image" Target="../media/image107.svg"/><Relationship Id="rId24" Type="http://schemas.openxmlformats.org/officeDocument/2006/relationships/image" Target="../media/image120.png"/><Relationship Id="rId5" Type="http://schemas.openxmlformats.org/officeDocument/2006/relationships/image" Target="../media/image101.svg"/><Relationship Id="rId15" Type="http://schemas.openxmlformats.org/officeDocument/2006/relationships/image" Target="../media/image111.svg"/><Relationship Id="rId23" Type="http://schemas.openxmlformats.org/officeDocument/2006/relationships/image" Target="../media/image119.svg"/><Relationship Id="rId28" Type="http://schemas.openxmlformats.org/officeDocument/2006/relationships/image" Target="../media/image124.png"/><Relationship Id="rId10" Type="http://schemas.openxmlformats.org/officeDocument/2006/relationships/image" Target="../media/image106.png"/><Relationship Id="rId19" Type="http://schemas.openxmlformats.org/officeDocument/2006/relationships/image" Target="../media/image115.svg"/><Relationship Id="rId4" Type="http://schemas.openxmlformats.org/officeDocument/2006/relationships/image" Target="../media/image100.png"/><Relationship Id="rId9" Type="http://schemas.openxmlformats.org/officeDocument/2006/relationships/image" Target="../media/image105.sv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sv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E7axAsRQM4s?feature=oembed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sv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0.svg"/><Relationship Id="rId4" Type="http://schemas.openxmlformats.org/officeDocument/2006/relationships/image" Target="../media/image1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5.png"/><Relationship Id="rId5" Type="http://schemas.openxmlformats.org/officeDocument/2006/relationships/image" Target="../media/image134.png"/><Relationship Id="rId4" Type="http://schemas.openxmlformats.org/officeDocument/2006/relationships/image" Target="../media/image13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59kn8IKOZqA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egif.com/es/gifs-de-agua/" TargetMode="External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87A8-7650-D4F0-9EDB-4B95E777F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60320"/>
            <a:ext cx="10204704" cy="1371600"/>
          </a:xfrm>
        </p:spPr>
        <p:txBody>
          <a:bodyPr/>
          <a:lstStyle/>
          <a:p>
            <a:r>
              <a:rPr lang="en-US" dirty="0"/>
              <a:t>Tech-Savvy Governance: </a:t>
            </a:r>
            <a:br>
              <a:rPr lang="en-US" dirty="0"/>
            </a:br>
            <a:r>
              <a:rPr lang="en-US" dirty="0"/>
              <a:t>Mastering Data in the Digital Era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506AA-AA05-1CC8-9D9A-F47235C9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297680"/>
            <a:ext cx="10204704" cy="1010590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Kiersten Farmer, Data Scientist, City of Henderson</a:t>
            </a:r>
          </a:p>
        </p:txBody>
      </p:sp>
    </p:spTree>
    <p:extLst>
      <p:ext uri="{BB962C8B-B14F-4D97-AF65-F5344CB8AC3E}">
        <p14:creationId xmlns:p14="http://schemas.microsoft.com/office/powerpoint/2010/main" val="3875376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EFF8-DB26-AA25-BB31-D945C11A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34" y="766124"/>
            <a:ext cx="10200132" cy="472028"/>
          </a:xfrm>
        </p:spPr>
        <p:txBody>
          <a:bodyPr/>
          <a:lstStyle/>
          <a:p>
            <a:r>
              <a:rPr lang="en-US" dirty="0"/>
              <a:t>Privacy in the Municipal Context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AF017F2-40EB-BB13-1EA2-BF868639BEF8}"/>
              </a:ext>
            </a:extLst>
          </p:cNvPr>
          <p:cNvSpPr/>
          <p:nvPr/>
        </p:nvSpPr>
        <p:spPr>
          <a:xfrm>
            <a:off x="320532" y="1353753"/>
            <a:ext cx="5523119" cy="2128305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DB7D0FF-5FCE-AAAF-7D43-074ABA69D7FE}"/>
              </a:ext>
            </a:extLst>
          </p:cNvPr>
          <p:cNvSpPr/>
          <p:nvPr/>
        </p:nvSpPr>
        <p:spPr>
          <a:xfrm>
            <a:off x="606211" y="1574678"/>
            <a:ext cx="4954331" cy="6732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52"/>
              </a:lnSpc>
              <a:buNone/>
            </a:pPr>
            <a:r>
              <a:rPr lang="en-US" sz="2550" b="1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Public Right to Information vs. Individual Privacy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C2537E4-3BC8-0718-F467-40D019E70126}"/>
              </a:ext>
            </a:extLst>
          </p:cNvPr>
          <p:cNvSpPr/>
          <p:nvPr/>
        </p:nvSpPr>
        <p:spPr>
          <a:xfrm>
            <a:off x="606212" y="2424452"/>
            <a:ext cx="4954330" cy="49517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50"/>
              </a:lnSpc>
              <a:spcBef>
                <a:spcPts val="1363"/>
              </a:spcBef>
              <a:buNone/>
            </a:pPr>
            <a:r>
              <a:rPr lang="en-US" sz="1875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Balancing the public's right to information with individual privacy concerns in data-driven cities.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14DD55BA-B018-5D61-326E-8B0BEC99E08C}"/>
              </a:ext>
            </a:extLst>
          </p:cNvPr>
          <p:cNvSpPr/>
          <p:nvPr/>
        </p:nvSpPr>
        <p:spPr>
          <a:xfrm>
            <a:off x="6034103" y="1353753"/>
            <a:ext cx="5523119" cy="2128305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2F6B4A2-1AB2-7218-B474-D576712DEF38}"/>
              </a:ext>
            </a:extLst>
          </p:cNvPr>
          <p:cNvSpPr/>
          <p:nvPr/>
        </p:nvSpPr>
        <p:spPr>
          <a:xfrm>
            <a:off x="6319783" y="1574678"/>
            <a:ext cx="5011364" cy="6732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52"/>
              </a:lnSpc>
              <a:buNone/>
            </a:pPr>
            <a:r>
              <a:rPr lang="en-US" sz="2550" b="1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Data Management Across Systems and Departments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14CB4021-A6AC-E066-E259-D9136C8185B1}"/>
              </a:ext>
            </a:extLst>
          </p:cNvPr>
          <p:cNvSpPr/>
          <p:nvPr/>
        </p:nvSpPr>
        <p:spPr>
          <a:xfrm>
            <a:off x="6319782" y="2424452"/>
            <a:ext cx="5551687" cy="7427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50"/>
              </a:lnSpc>
              <a:spcBef>
                <a:spcPts val="1363"/>
              </a:spcBef>
              <a:buNone/>
            </a:pPr>
            <a:r>
              <a:rPr lang="en-US" sz="1875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Ensuring seamless and secure data sharing and integration across various municipal systems and departments.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8B820CA1-6880-779D-E3A1-987D9ACDEE78}"/>
              </a:ext>
            </a:extLst>
          </p:cNvPr>
          <p:cNvSpPr/>
          <p:nvPr/>
        </p:nvSpPr>
        <p:spPr>
          <a:xfrm>
            <a:off x="320532" y="3672511"/>
            <a:ext cx="5523119" cy="2128305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AEDF129E-6EB6-B5E7-751A-DE5B76A042D9}"/>
              </a:ext>
            </a:extLst>
          </p:cNvPr>
          <p:cNvSpPr/>
          <p:nvPr/>
        </p:nvSpPr>
        <p:spPr>
          <a:xfrm>
            <a:off x="606211" y="3893435"/>
            <a:ext cx="5551687" cy="3366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52"/>
              </a:lnSpc>
              <a:buNone/>
            </a:pPr>
            <a:r>
              <a:rPr lang="en-US" sz="2550" b="1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Protecting Vulnerable Populations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EED4E560-A59E-F954-95D5-611794EDFCFB}"/>
              </a:ext>
            </a:extLst>
          </p:cNvPr>
          <p:cNvSpPr/>
          <p:nvPr/>
        </p:nvSpPr>
        <p:spPr>
          <a:xfrm>
            <a:off x="606211" y="4406585"/>
            <a:ext cx="4687149" cy="7427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50"/>
              </a:lnSpc>
              <a:spcBef>
                <a:spcPts val="1363"/>
              </a:spcBef>
              <a:buNone/>
            </a:pPr>
            <a:r>
              <a:rPr lang="en-US" sz="1875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Safeguarding the privacy and security of sensitive data belonging to vulnerable groups, such as minors, the elderly, and marginalized communities.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8087F9F1-271C-2E1B-BCCC-D0555D52A226}"/>
              </a:ext>
            </a:extLst>
          </p:cNvPr>
          <p:cNvSpPr/>
          <p:nvPr/>
        </p:nvSpPr>
        <p:spPr>
          <a:xfrm>
            <a:off x="6034103" y="3672511"/>
            <a:ext cx="5523119" cy="2128305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578BC8AB-EA43-C695-B734-D1990E19A629}"/>
              </a:ext>
            </a:extLst>
          </p:cNvPr>
          <p:cNvSpPr/>
          <p:nvPr/>
        </p:nvSpPr>
        <p:spPr>
          <a:xfrm>
            <a:off x="6319782" y="3893435"/>
            <a:ext cx="5011365" cy="67324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52"/>
              </a:lnSpc>
              <a:buNone/>
            </a:pPr>
            <a:r>
              <a:rPr lang="en-US" sz="2550" b="1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Building Public Trust Through Privacy-Protective Practices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DC014F58-0E07-F520-3614-D46BA69E4AEF}"/>
              </a:ext>
            </a:extLst>
          </p:cNvPr>
          <p:cNvSpPr/>
          <p:nvPr/>
        </p:nvSpPr>
        <p:spPr>
          <a:xfrm>
            <a:off x="6319782" y="4743210"/>
            <a:ext cx="5011365" cy="7427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50"/>
              </a:lnSpc>
              <a:spcBef>
                <a:spcPts val="1363"/>
              </a:spcBef>
              <a:buNone/>
            </a:pPr>
            <a:r>
              <a:rPr lang="en-US" sz="1875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Implementing transparent, privacy-preserving data governance policies to foster public trust in smart city initiatives.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72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F663-A790-A7E1-3012-E3CD5F566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84" y="737361"/>
            <a:ext cx="4866132" cy="1188720"/>
          </a:xfrm>
        </p:spPr>
        <p:txBody>
          <a:bodyPr/>
          <a:lstStyle/>
          <a:p>
            <a:r>
              <a:rPr lang="en-US" sz="3600" dirty="0">
                <a:solidFill>
                  <a:srgbClr val="00000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Privacy Pitfalls - Cautionary Tales</a:t>
            </a:r>
            <a:endParaRPr lang="en-US" dirty="0"/>
          </a:p>
        </p:txBody>
      </p:sp>
      <p:pic>
        <p:nvPicPr>
          <p:cNvPr id="6" name="Object 2" descr="preencoded.png">
            <a:extLst>
              <a:ext uri="{FF2B5EF4-FFF2-40B4-BE49-F238E27FC236}">
                <a16:creationId xmlns:a16="http://schemas.microsoft.com/office/drawing/2014/main" id="{D12A4757-C288-7D93-90FB-5705301D09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2772" y="734025"/>
            <a:ext cx="2180846" cy="2095170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7447A9FC-29B0-E70D-BBC3-01A94A5EB2D7}"/>
              </a:ext>
            </a:extLst>
          </p:cNvPr>
          <p:cNvSpPr/>
          <p:nvPr/>
        </p:nvSpPr>
        <p:spPr>
          <a:xfrm>
            <a:off x="4636712" y="389876"/>
            <a:ext cx="2932967" cy="36291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Seattle Surveillance Cameras</a:t>
            </a:r>
            <a:endParaRPr lang="en-US" dirty="0"/>
          </a:p>
        </p:txBody>
      </p:sp>
      <p:pic>
        <p:nvPicPr>
          <p:cNvPr id="10" name="Object 6" descr="preencoded.png">
            <a:extLst>
              <a:ext uri="{FF2B5EF4-FFF2-40B4-BE49-F238E27FC236}">
                <a16:creationId xmlns:a16="http://schemas.microsoft.com/office/drawing/2014/main" id="{E8E7A8E2-D93C-4ACC-0742-5020F039C0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7520" y="734025"/>
            <a:ext cx="2180846" cy="2095170"/>
          </a:xfrm>
          <a:prstGeom prst="rect">
            <a:avLst/>
          </a:prstGeom>
        </p:spPr>
      </p:pic>
      <p:sp>
        <p:nvSpPr>
          <p:cNvPr id="11" name="Object 7">
            <a:extLst>
              <a:ext uri="{FF2B5EF4-FFF2-40B4-BE49-F238E27FC236}">
                <a16:creationId xmlns:a16="http://schemas.microsoft.com/office/drawing/2014/main" id="{B9A7F5CB-76F5-5CDC-F21B-F2A399D91E71}"/>
              </a:ext>
            </a:extLst>
          </p:cNvPr>
          <p:cNvSpPr/>
          <p:nvPr/>
        </p:nvSpPr>
        <p:spPr>
          <a:xfrm>
            <a:off x="8381460" y="419684"/>
            <a:ext cx="2932967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Backlash and City Ordinance</a:t>
            </a:r>
            <a:endParaRPr lang="en-US" dirty="0"/>
          </a:p>
        </p:txBody>
      </p:sp>
      <p:pic>
        <p:nvPicPr>
          <p:cNvPr id="14" name="Object 10" descr="preencoded.png">
            <a:extLst>
              <a:ext uri="{FF2B5EF4-FFF2-40B4-BE49-F238E27FC236}">
                <a16:creationId xmlns:a16="http://schemas.microsoft.com/office/drawing/2014/main" id="{25FD24D2-D5F5-141C-B1ED-1B3CE553ED0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12772" y="3190651"/>
            <a:ext cx="2180846" cy="2095171"/>
          </a:xfrm>
          <a:prstGeom prst="rect">
            <a:avLst/>
          </a:prstGeom>
        </p:spPr>
      </p:pic>
      <p:sp>
        <p:nvSpPr>
          <p:cNvPr id="15" name="Object 11">
            <a:extLst>
              <a:ext uri="{FF2B5EF4-FFF2-40B4-BE49-F238E27FC236}">
                <a16:creationId xmlns:a16="http://schemas.microsoft.com/office/drawing/2014/main" id="{300799D8-410F-50F6-093A-F99534F0A9ED}"/>
              </a:ext>
            </a:extLst>
          </p:cNvPr>
          <p:cNvSpPr/>
          <p:nvPr/>
        </p:nvSpPr>
        <p:spPr>
          <a:xfrm>
            <a:off x="4629516" y="5461716"/>
            <a:ext cx="2932967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Uber Trip Data</a:t>
            </a:r>
            <a:endParaRPr lang="en-US" dirty="0"/>
          </a:p>
        </p:txBody>
      </p:sp>
      <p:pic>
        <p:nvPicPr>
          <p:cNvPr id="18" name="Object 14" descr="preencoded.png">
            <a:extLst>
              <a:ext uri="{FF2B5EF4-FFF2-40B4-BE49-F238E27FC236}">
                <a16:creationId xmlns:a16="http://schemas.microsoft.com/office/drawing/2014/main" id="{84A75085-CBFF-2AAB-26D3-4773674196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7520" y="3190652"/>
            <a:ext cx="2180846" cy="2095170"/>
          </a:xfrm>
          <a:prstGeom prst="rect">
            <a:avLst/>
          </a:prstGeom>
        </p:spPr>
      </p:pic>
      <p:sp>
        <p:nvSpPr>
          <p:cNvPr id="19" name="Object 15">
            <a:extLst>
              <a:ext uri="{FF2B5EF4-FFF2-40B4-BE49-F238E27FC236}">
                <a16:creationId xmlns:a16="http://schemas.microsoft.com/office/drawing/2014/main" id="{4F99B619-D102-9CA7-8B8F-33A32A063469}"/>
              </a:ext>
            </a:extLst>
          </p:cNvPr>
          <p:cNvSpPr/>
          <p:nvPr/>
        </p:nvSpPr>
        <p:spPr>
          <a:xfrm>
            <a:off x="8381460" y="5461716"/>
            <a:ext cx="2932967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Data Anonymization Limits</a:t>
            </a:r>
            <a:endParaRPr lang="en-US" dirty="0"/>
          </a:p>
        </p:txBody>
      </p:sp>
      <p:pic>
        <p:nvPicPr>
          <p:cNvPr id="4" name="Graphic 3" descr="Arrow: Slight curve with solid fill">
            <a:extLst>
              <a:ext uri="{FF2B5EF4-FFF2-40B4-BE49-F238E27FC236}">
                <a16:creationId xmlns:a16="http://schemas.microsoft.com/office/drawing/2014/main" id="{DBB5A8C3-D436-2845-EC49-BDF44BD65D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18369" y="1324410"/>
            <a:ext cx="914400" cy="914400"/>
          </a:xfrm>
          <a:prstGeom prst="rect">
            <a:avLst/>
          </a:prstGeom>
        </p:spPr>
      </p:pic>
      <p:pic>
        <p:nvPicPr>
          <p:cNvPr id="5" name="Graphic 4" descr="Arrow: Slight curve with solid fill">
            <a:extLst>
              <a:ext uri="{FF2B5EF4-FFF2-40B4-BE49-F238E27FC236}">
                <a16:creationId xmlns:a16="http://schemas.microsoft.com/office/drawing/2014/main" id="{0310DB17-82B0-048D-90F6-B7C3628FD2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67060" y="3781036"/>
            <a:ext cx="914400" cy="9144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61DFF98-146B-F95B-5B45-7035BDA4D766}"/>
              </a:ext>
            </a:extLst>
          </p:cNvPr>
          <p:cNvCxnSpPr>
            <a:cxnSpLocks/>
          </p:cNvCxnSpPr>
          <p:nvPr/>
        </p:nvCxnSpPr>
        <p:spPr>
          <a:xfrm flipH="1">
            <a:off x="5012772" y="3017520"/>
            <a:ext cx="582794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576D5F-6880-9004-A3DB-004E0629D3C6}"/>
              </a:ext>
            </a:extLst>
          </p:cNvPr>
          <p:cNvSpPr txBox="1"/>
          <p:nvPr/>
        </p:nvSpPr>
        <p:spPr>
          <a:xfrm>
            <a:off x="355600" y="2062480"/>
            <a:ext cx="400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Proactive Privacy Planning And Impact Assessments</a:t>
            </a:r>
            <a:endParaRPr lang="en-US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B00969-FF81-72F1-6DC0-75E883CC8B33}"/>
              </a:ext>
            </a:extLst>
          </p:cNvPr>
          <p:cNvSpPr txBox="1"/>
          <p:nvPr/>
        </p:nvSpPr>
        <p:spPr>
          <a:xfrm>
            <a:off x="355600" y="2782669"/>
            <a:ext cx="400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Transparency And Public Engagement Around Data Initiatives</a:t>
            </a:r>
            <a:endParaRPr lang="en-US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280FD8-1870-33D2-5D9F-1AB5947B7267}"/>
              </a:ext>
            </a:extLst>
          </p:cNvPr>
          <p:cNvSpPr txBox="1"/>
          <p:nvPr/>
        </p:nvSpPr>
        <p:spPr>
          <a:xfrm>
            <a:off x="353034" y="3797776"/>
            <a:ext cx="4003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Risks Of Re-identification And The Limitations Of Anonymization</a:t>
            </a:r>
            <a:endParaRPr lang="en-US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D78E38-A9AB-2199-EAAB-56159BFF19F6}"/>
              </a:ext>
            </a:extLst>
          </p:cNvPr>
          <p:cNvSpPr txBox="1"/>
          <p:nvPr/>
        </p:nvSpPr>
        <p:spPr>
          <a:xfrm>
            <a:off x="353034" y="4578040"/>
            <a:ext cx="4003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Criticality Of Strong Data Governance And Sharing Protocols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985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E58FAAA6-DC1F-C786-A629-0DC722061090}"/>
              </a:ext>
            </a:extLst>
          </p:cNvPr>
          <p:cNvSpPr txBox="1"/>
          <p:nvPr/>
        </p:nvSpPr>
        <p:spPr>
          <a:xfrm>
            <a:off x="504568" y="2126943"/>
            <a:ext cx="10058400" cy="1179576"/>
          </a:xfrm>
          <a:prstGeom prst="rect">
            <a:avLst/>
          </a:prstGeom>
          <a:solidFill>
            <a:srgbClr val="002856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FDA32F3-09F0-B6FC-C126-A39A073D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1"/>
            <a:ext cx="10200132" cy="593124"/>
          </a:xfrm>
        </p:spPr>
        <p:txBody>
          <a:bodyPr/>
          <a:lstStyle/>
          <a:p>
            <a:r>
              <a:rPr lang="en-US" dirty="0"/>
              <a:t>Operationalizing Privacy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45A5AB1-35E2-F786-98A0-AEDF3D3D59F7}"/>
              </a:ext>
            </a:extLst>
          </p:cNvPr>
          <p:cNvGrpSpPr/>
          <p:nvPr/>
        </p:nvGrpSpPr>
        <p:grpSpPr>
          <a:xfrm>
            <a:off x="476131" y="2120449"/>
            <a:ext cx="11242999" cy="3521464"/>
            <a:chOff x="476131" y="2120449"/>
            <a:chExt cx="11242999" cy="3521464"/>
          </a:xfrm>
        </p:grpSpPr>
        <p:pic>
          <p:nvPicPr>
            <p:cNvPr id="51" name="Object 1" descr="preencoded.png">
              <a:extLst>
                <a:ext uri="{FF2B5EF4-FFF2-40B4-BE49-F238E27FC236}">
                  <a16:creationId xmlns:a16="http://schemas.microsoft.com/office/drawing/2014/main" id="{548A9DC1-268F-2E2E-89D4-6B59624A3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6131" y="2120449"/>
              <a:ext cx="2037840" cy="1190327"/>
            </a:xfrm>
            <a:prstGeom prst="rect">
              <a:avLst/>
            </a:prstGeom>
          </p:spPr>
        </p:pic>
        <p:sp>
          <p:nvSpPr>
            <p:cNvPr id="52" name="Object 2">
              <a:extLst>
                <a:ext uri="{FF2B5EF4-FFF2-40B4-BE49-F238E27FC236}">
                  <a16:creationId xmlns:a16="http://schemas.microsoft.com/office/drawing/2014/main" id="{DFF1B907-9259-3968-179A-B414399F8C01}"/>
                </a:ext>
              </a:extLst>
            </p:cNvPr>
            <p:cNvSpPr/>
            <p:nvPr/>
          </p:nvSpPr>
          <p:spPr>
            <a:xfrm>
              <a:off x="598342" y="2443266"/>
              <a:ext cx="1501312" cy="534576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1404"/>
                </a:lnSpc>
                <a:buNone/>
              </a:pPr>
              <a:r>
                <a:rPr lang="en-US" sz="1350" b="1" dirty="0">
                  <a:solidFill>
                    <a:srgbClr val="FFFFFF"/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Conduct Data Inventory and Mapping</a:t>
              </a:r>
              <a:endParaRPr lang="en-US" dirty="0"/>
            </a:p>
          </p:txBody>
        </p:sp>
        <p:sp>
          <p:nvSpPr>
            <p:cNvPr id="53" name="Object 3">
              <a:extLst>
                <a:ext uri="{FF2B5EF4-FFF2-40B4-BE49-F238E27FC236}">
                  <a16:creationId xmlns:a16="http://schemas.microsoft.com/office/drawing/2014/main" id="{8B49244B-033A-2B28-19BE-EFDBF8E85046}"/>
                </a:ext>
              </a:extLst>
            </p:cNvPr>
            <p:cNvSpPr/>
            <p:nvPr/>
          </p:nvSpPr>
          <p:spPr>
            <a:xfrm>
              <a:off x="761810" y="3463138"/>
              <a:ext cx="1501312" cy="1386493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1560"/>
                </a:lnSpc>
                <a:buNone/>
              </a:pP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Document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what personal data is collected,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where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it's stored,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how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it's used, and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who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has access to it.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54" name="Object 4" descr="preencoded.png">
              <a:extLst>
                <a:ext uri="{FF2B5EF4-FFF2-40B4-BE49-F238E27FC236}">
                  <a16:creationId xmlns:a16="http://schemas.microsoft.com/office/drawing/2014/main" id="{6AEB09B0-CBF5-6CDB-AF0D-85D7428DF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17091" y="2120449"/>
              <a:ext cx="2037840" cy="1190327"/>
            </a:xfrm>
            <a:prstGeom prst="rect">
              <a:avLst/>
            </a:prstGeom>
          </p:spPr>
        </p:pic>
        <p:sp>
          <p:nvSpPr>
            <p:cNvPr id="55" name="Object 5">
              <a:extLst>
                <a:ext uri="{FF2B5EF4-FFF2-40B4-BE49-F238E27FC236}">
                  <a16:creationId xmlns:a16="http://schemas.microsoft.com/office/drawing/2014/main" id="{53F8D0A7-8FF8-713E-D63D-DDD7AEA13723}"/>
                </a:ext>
              </a:extLst>
            </p:cNvPr>
            <p:cNvSpPr/>
            <p:nvPr/>
          </p:nvSpPr>
          <p:spPr>
            <a:xfrm>
              <a:off x="2739344" y="2357562"/>
              <a:ext cx="1187066" cy="712768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1404"/>
                </a:lnSpc>
                <a:buNone/>
              </a:pPr>
              <a:r>
                <a:rPr lang="en-US" sz="1350" b="1" dirty="0">
                  <a:solidFill>
                    <a:srgbClr val="FFFFFF"/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Perform Privacy Impact Assessments (PIAs)</a:t>
              </a:r>
              <a:endParaRPr lang="en-US" dirty="0"/>
            </a:p>
          </p:txBody>
        </p:sp>
        <p:sp>
          <p:nvSpPr>
            <p:cNvPr id="56" name="Object 6">
              <a:extLst>
                <a:ext uri="{FF2B5EF4-FFF2-40B4-BE49-F238E27FC236}">
                  <a16:creationId xmlns:a16="http://schemas.microsoft.com/office/drawing/2014/main" id="{87F8285D-F95F-884E-7061-83694CEF7CFE}"/>
                </a:ext>
              </a:extLst>
            </p:cNvPr>
            <p:cNvSpPr/>
            <p:nvPr/>
          </p:nvSpPr>
          <p:spPr>
            <a:xfrm>
              <a:off x="2513971" y="3463138"/>
              <a:ext cx="1590190" cy="1584564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1560"/>
                </a:lnSpc>
                <a:buNone/>
              </a:pP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Evaluate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the privacy risks of data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systems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,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programs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, and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initiatives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, and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mitigation strategies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.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57" name="Object 7" descr="preencoded.png">
              <a:extLst>
                <a:ext uri="{FF2B5EF4-FFF2-40B4-BE49-F238E27FC236}">
                  <a16:creationId xmlns:a16="http://schemas.microsoft.com/office/drawing/2014/main" id="{5CF646EE-3CA6-A37A-1096-C1D294AEE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158171" y="2120449"/>
              <a:ext cx="2037840" cy="1190327"/>
            </a:xfrm>
            <a:prstGeom prst="rect">
              <a:avLst/>
            </a:prstGeom>
          </p:spPr>
        </p:pic>
        <p:sp>
          <p:nvSpPr>
            <p:cNvPr id="58" name="Object 8">
              <a:extLst>
                <a:ext uri="{FF2B5EF4-FFF2-40B4-BE49-F238E27FC236}">
                  <a16:creationId xmlns:a16="http://schemas.microsoft.com/office/drawing/2014/main" id="{2246F5F0-6D85-F678-D697-3687CA34D959}"/>
                </a:ext>
              </a:extLst>
            </p:cNvPr>
            <p:cNvSpPr/>
            <p:nvPr/>
          </p:nvSpPr>
          <p:spPr>
            <a:xfrm>
              <a:off x="4580384" y="2357562"/>
              <a:ext cx="1187066" cy="712768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1404"/>
                </a:lnSpc>
                <a:buNone/>
              </a:pPr>
              <a:r>
                <a:rPr lang="en-US" sz="1350" b="1" dirty="0">
                  <a:solidFill>
                    <a:srgbClr val="FFFFFF"/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Develop and Implement Privacy Policies</a:t>
              </a:r>
              <a:endParaRPr lang="en-US" dirty="0"/>
            </a:p>
          </p:txBody>
        </p:sp>
        <p:sp>
          <p:nvSpPr>
            <p:cNvPr id="59" name="Object 9">
              <a:extLst>
                <a:ext uri="{FF2B5EF4-FFF2-40B4-BE49-F238E27FC236}">
                  <a16:creationId xmlns:a16="http://schemas.microsoft.com/office/drawing/2014/main" id="{C441A524-E75C-10AC-8647-42B8C05DC314}"/>
                </a:ext>
              </a:extLst>
            </p:cNvPr>
            <p:cNvSpPr/>
            <p:nvPr/>
          </p:nvSpPr>
          <p:spPr>
            <a:xfrm>
              <a:off x="4443889" y="3463138"/>
              <a:ext cx="1501312" cy="2178775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1560"/>
                </a:lnSpc>
                <a:buNone/>
              </a:pP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Establish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clear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rules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for data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collection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, use, access,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sharing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, and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retention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.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60" name="Object 10" descr="preencoded.png">
              <a:extLst>
                <a:ext uri="{FF2B5EF4-FFF2-40B4-BE49-F238E27FC236}">
                  <a16:creationId xmlns:a16="http://schemas.microsoft.com/office/drawing/2014/main" id="{8AB65D2B-DA53-92B4-02BC-C10A103C1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999250" y="2120449"/>
              <a:ext cx="2037840" cy="1190327"/>
            </a:xfrm>
            <a:prstGeom prst="rect">
              <a:avLst/>
            </a:prstGeom>
          </p:spPr>
        </p:pic>
        <p:sp>
          <p:nvSpPr>
            <p:cNvPr id="61" name="Object 11">
              <a:extLst>
                <a:ext uri="{FF2B5EF4-FFF2-40B4-BE49-F238E27FC236}">
                  <a16:creationId xmlns:a16="http://schemas.microsoft.com/office/drawing/2014/main" id="{84678AFB-16B7-7F5A-8AAE-497BEB53E427}"/>
                </a:ext>
              </a:extLst>
            </p:cNvPr>
            <p:cNvSpPr/>
            <p:nvPr/>
          </p:nvSpPr>
          <p:spPr>
            <a:xfrm>
              <a:off x="6421423" y="2443266"/>
              <a:ext cx="1187066" cy="534576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1404"/>
                </a:lnSpc>
                <a:buNone/>
              </a:pPr>
              <a:r>
                <a:rPr lang="en-US" sz="1350" b="1" dirty="0">
                  <a:solidFill>
                    <a:srgbClr val="FFFFFF"/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Provide Privacy Training</a:t>
              </a:r>
              <a:endParaRPr lang="en-US" dirty="0"/>
            </a:p>
          </p:txBody>
        </p:sp>
        <p:sp>
          <p:nvSpPr>
            <p:cNvPr id="62" name="Object 12">
              <a:extLst>
                <a:ext uri="{FF2B5EF4-FFF2-40B4-BE49-F238E27FC236}">
                  <a16:creationId xmlns:a16="http://schemas.microsoft.com/office/drawing/2014/main" id="{24867925-B2A2-F6FA-90E7-EB95C6139284}"/>
                </a:ext>
              </a:extLst>
            </p:cNvPr>
            <p:cNvSpPr/>
            <p:nvPr/>
          </p:nvSpPr>
          <p:spPr>
            <a:xfrm>
              <a:off x="6284928" y="3463138"/>
              <a:ext cx="1501312" cy="1584564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1560"/>
                </a:lnSpc>
                <a:buNone/>
              </a:pP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Educate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staff on privacy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principles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and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policies. Implement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role-based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training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for those handling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sensitive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data.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63" name="Object 13" descr="preencoded.png">
              <a:extLst>
                <a:ext uri="{FF2B5EF4-FFF2-40B4-BE49-F238E27FC236}">
                  <a16:creationId xmlns:a16="http://schemas.microsoft.com/office/drawing/2014/main" id="{55CDEAEA-1C11-39B9-E04E-509ECF131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40210" y="2120449"/>
              <a:ext cx="2037840" cy="1190327"/>
            </a:xfrm>
            <a:prstGeom prst="rect">
              <a:avLst/>
            </a:prstGeom>
          </p:spPr>
        </p:pic>
        <p:sp>
          <p:nvSpPr>
            <p:cNvPr id="64" name="Object 14">
              <a:extLst>
                <a:ext uri="{FF2B5EF4-FFF2-40B4-BE49-F238E27FC236}">
                  <a16:creationId xmlns:a16="http://schemas.microsoft.com/office/drawing/2014/main" id="{4EA3E374-B367-68D0-F50F-981D0EAB7FFA}"/>
                </a:ext>
              </a:extLst>
            </p:cNvPr>
            <p:cNvSpPr/>
            <p:nvPr/>
          </p:nvSpPr>
          <p:spPr>
            <a:xfrm>
              <a:off x="8262463" y="2443266"/>
              <a:ext cx="1187066" cy="534576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1404"/>
                </a:lnSpc>
                <a:buNone/>
              </a:pPr>
              <a:r>
                <a:rPr lang="en-US" sz="1350" b="1" dirty="0">
                  <a:solidFill>
                    <a:srgbClr val="FFFFFF"/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Establish Data Governance Structures</a:t>
              </a:r>
              <a:endParaRPr lang="en-US" dirty="0"/>
            </a:p>
          </p:txBody>
        </p:sp>
        <p:sp>
          <p:nvSpPr>
            <p:cNvPr id="65" name="Object 15">
              <a:extLst>
                <a:ext uri="{FF2B5EF4-FFF2-40B4-BE49-F238E27FC236}">
                  <a16:creationId xmlns:a16="http://schemas.microsoft.com/office/drawing/2014/main" id="{FCA698A5-F46F-C53D-0040-E132F9EC54D2}"/>
                </a:ext>
              </a:extLst>
            </p:cNvPr>
            <p:cNvSpPr/>
            <p:nvPr/>
          </p:nvSpPr>
          <p:spPr>
            <a:xfrm>
              <a:off x="8125968" y="3463138"/>
              <a:ext cx="1501312" cy="1584564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1560"/>
                </a:lnSpc>
                <a:buNone/>
              </a:pP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Create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cross-functional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teams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to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oversee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data practices and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review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and update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policies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and procedures.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66" name="Object 16" descr="preencoded.png">
              <a:extLst>
                <a:ext uri="{FF2B5EF4-FFF2-40B4-BE49-F238E27FC236}">
                  <a16:creationId xmlns:a16="http://schemas.microsoft.com/office/drawing/2014/main" id="{0CC88806-2F90-DA6E-840F-6282262E5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681290" y="2120449"/>
              <a:ext cx="2037840" cy="1190327"/>
            </a:xfrm>
            <a:prstGeom prst="rect">
              <a:avLst/>
            </a:prstGeom>
          </p:spPr>
        </p:pic>
        <p:sp>
          <p:nvSpPr>
            <p:cNvPr id="67" name="Object 17">
              <a:extLst>
                <a:ext uri="{FF2B5EF4-FFF2-40B4-BE49-F238E27FC236}">
                  <a16:creationId xmlns:a16="http://schemas.microsoft.com/office/drawing/2014/main" id="{099FABED-D093-A039-C858-18DA9618E733}"/>
                </a:ext>
              </a:extLst>
            </p:cNvPr>
            <p:cNvSpPr/>
            <p:nvPr/>
          </p:nvSpPr>
          <p:spPr>
            <a:xfrm>
              <a:off x="10103502" y="2443266"/>
              <a:ext cx="1187066" cy="534576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1404"/>
                </a:lnSpc>
                <a:buNone/>
              </a:pPr>
              <a:r>
                <a:rPr lang="en-US" sz="1350" b="1" dirty="0">
                  <a:solidFill>
                    <a:srgbClr val="FFFFFF"/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Foster a Culture of Privacy</a:t>
              </a:r>
              <a:endParaRPr lang="en-US" dirty="0"/>
            </a:p>
          </p:txBody>
        </p:sp>
        <p:sp>
          <p:nvSpPr>
            <p:cNvPr id="68" name="Object 18">
              <a:extLst>
                <a:ext uri="{FF2B5EF4-FFF2-40B4-BE49-F238E27FC236}">
                  <a16:creationId xmlns:a16="http://schemas.microsoft.com/office/drawing/2014/main" id="{2857E31A-D5FB-CD87-08F1-841838006EFE}"/>
                </a:ext>
              </a:extLst>
            </p:cNvPr>
            <p:cNvSpPr/>
            <p:nvPr/>
          </p:nvSpPr>
          <p:spPr>
            <a:xfrm>
              <a:off x="9967008" y="3463138"/>
              <a:ext cx="1501312" cy="1782634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1560"/>
                </a:lnSpc>
                <a:buNone/>
              </a:pP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Emphasize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privacy as a core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value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and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responsibility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and encourage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proactive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identification and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remediation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 of privacy </a:t>
              </a:r>
              <a:r>
                <a:rPr lang="en-US" sz="1500" b="1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risks</a:t>
              </a:r>
              <a:r>
                <a:rPr lang="en-US" sz="1500" dirty="0">
                  <a:solidFill>
                    <a:schemeClr val="tx2">
                      <a:lumMod val="75000"/>
                    </a:schemeClr>
                  </a:solidFill>
                  <a:latin typeface="Carlito" pitchFamily="34" charset="0"/>
                  <a:ea typeface="Carlito" pitchFamily="34" charset="-122"/>
                  <a:cs typeface="Carlito" pitchFamily="34" charset="-120"/>
                </a:rPr>
                <a:t>.</a:t>
              </a:r>
              <a:endParaRPr lang="en-US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18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CEBC-2337-2F7D-9E8B-01F095963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Privacy in Action - Building a Privacy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4C48-FE2B-4871-B994-316EABF6D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 algn="ctr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Scenario: Your city is launching a new initiative to collect and analyze citizen energy usage data to inform sustainability programs. How would you build privacy into this initiative?</a:t>
            </a:r>
          </a:p>
        </p:txBody>
      </p:sp>
    </p:spTree>
    <p:extLst>
      <p:ext uri="{BB962C8B-B14F-4D97-AF65-F5344CB8AC3E}">
        <p14:creationId xmlns:p14="http://schemas.microsoft.com/office/powerpoint/2010/main" val="2450545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CEBC-2337-2F7D-9E8B-01F09596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240" y="426720"/>
            <a:ext cx="5516880" cy="1188720"/>
          </a:xfrm>
        </p:spPr>
        <p:txBody>
          <a:bodyPr/>
          <a:lstStyle/>
          <a:p>
            <a:r>
              <a:rPr lang="en-US" sz="3200" dirty="0"/>
              <a:t>Privacy in Action - Building a Privacy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4C48-FE2B-4871-B994-316EABF6D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40" y="2103120"/>
            <a:ext cx="5516880" cy="2971800"/>
          </a:xfrm>
        </p:spPr>
        <p:txBody>
          <a:bodyPr/>
          <a:lstStyle/>
          <a:p>
            <a:pPr marL="91440" indent="0">
              <a:buNone/>
            </a:pPr>
            <a:r>
              <a:rPr lang="en-US" sz="2800" dirty="0">
                <a:solidFill>
                  <a:schemeClr val="tx1"/>
                </a:solidFill>
              </a:rPr>
              <a:t>Scenario: Your city is launching a new initiative to collect and analyze citizen energy usage data to inform sustainability programs. How would you build privacy into this initiative?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7B782-BB66-3D54-D6F1-026FC821F22B}"/>
              </a:ext>
            </a:extLst>
          </p:cNvPr>
          <p:cNvSpPr txBox="1"/>
          <p:nvPr/>
        </p:nvSpPr>
        <p:spPr>
          <a:xfrm>
            <a:off x="5913120" y="672207"/>
            <a:ext cx="6055360" cy="5168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8325" marR="0" lvl="3" indent="-334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will you notify residents and obtain consent for data collection?</a:t>
            </a:r>
          </a:p>
          <a:p>
            <a:pPr marL="568325" marR="0" lvl="3" indent="-334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What data will you collect, and what will you exclude?</a:t>
            </a:r>
          </a:p>
          <a:p>
            <a:pPr marL="568325" marR="0" lvl="3" indent="-334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How will you use and share the data? What safeguards will you put in place?</a:t>
            </a:r>
          </a:p>
          <a:p>
            <a:pPr marL="568325" marR="0" lvl="3" indent="-334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How will you protect and secure the data?</a:t>
            </a:r>
          </a:p>
          <a:p>
            <a:pPr marL="568325" marR="0" lvl="3" indent="-33496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How long will you retain the data, and how will you dispose of it?</a:t>
            </a:r>
          </a:p>
          <a:p>
            <a:pPr marL="568325" marR="0" lvl="3" indent="-334963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How will you communicate about the program and engage the public?</a:t>
            </a:r>
          </a:p>
        </p:txBody>
      </p:sp>
    </p:spTree>
    <p:extLst>
      <p:ext uri="{BB962C8B-B14F-4D97-AF65-F5344CB8AC3E}">
        <p14:creationId xmlns:p14="http://schemas.microsoft.com/office/powerpoint/2010/main" val="2920135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4DBB-F41B-D81F-D8B8-9CD48621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Foundational Knowledge: </a:t>
            </a:r>
            <a:br>
              <a:rPr lang="en-US" dirty="0"/>
            </a:br>
            <a:r>
              <a:rPr lang="en-US" dirty="0"/>
              <a:t>Data Security</a:t>
            </a:r>
          </a:p>
        </p:txBody>
      </p:sp>
    </p:spTree>
    <p:extLst>
      <p:ext uri="{BB962C8B-B14F-4D97-AF65-F5344CB8AC3E}">
        <p14:creationId xmlns:p14="http://schemas.microsoft.com/office/powerpoint/2010/main" val="13913014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4DBB-F41B-D81F-D8B8-9CD48621EB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6156" y="469900"/>
            <a:ext cx="10199688" cy="593725"/>
          </a:xfrm>
        </p:spPr>
        <p:txBody>
          <a:bodyPr/>
          <a:lstStyle/>
          <a:p>
            <a:pPr algn="ctr"/>
            <a:r>
              <a:rPr lang="en-US" dirty="0"/>
              <a:t>Foundational Knowledge: Data Security</a:t>
            </a:r>
          </a:p>
        </p:txBody>
      </p:sp>
      <p:pic>
        <p:nvPicPr>
          <p:cNvPr id="3" name="Online Media 2" title="What is the Difference Between Privacy and Security? #cloudsecurity #compliance #gdpr">
            <a:hlinkClick r:id="" action="ppaction://media"/>
            <a:extLst>
              <a:ext uri="{FF2B5EF4-FFF2-40B4-BE49-F238E27FC236}">
                <a16:creationId xmlns:a16="http://schemas.microsoft.com/office/drawing/2014/main" id="{0C136DB7-39EC-C7F5-DA2A-6DE39F8AA44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32110" y="1334532"/>
            <a:ext cx="2727780" cy="4831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44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16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552023"/>
            <a:ext cx="952262" cy="132394"/>
          </a:xfrm>
          <a:prstGeom prst="rect">
            <a:avLst/>
          </a:prstGeom>
        </p:spPr>
      </p:pic>
      <p:sp>
        <p:nvSpPr>
          <p:cNvPr id="18" name="Object 17"/>
          <p:cNvSpPr/>
          <p:nvPr/>
        </p:nvSpPr>
        <p:spPr>
          <a:xfrm>
            <a:off x="11874706" y="6526803"/>
            <a:ext cx="123794" cy="178192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9" name="Object 18"/>
          <p:cNvSpPr/>
          <p:nvPr/>
        </p:nvSpPr>
        <p:spPr>
          <a:xfrm>
            <a:off x="38090" y="38090"/>
            <a:ext cx="12112771" cy="6780105"/>
          </a:xfrm>
          <a:prstGeom prst="rect">
            <a:avLst/>
          </a:prstGeom>
          <a:noFill/>
          <a:ln w="101600">
            <a:solidFill>
              <a:srgbClr val="FFFFFF"/>
            </a:solidFill>
            <a:prstDash val="solid"/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5D38D9F2-B967-77EF-CB97-F7A6DF23C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Data Security Fundamentals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391900" y="6515100"/>
            <a:ext cx="800100" cy="3000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17</a:t>
            </a:fld>
            <a:endParaRPr lang="en-US" dirty="0"/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118A152F-B66B-5A28-458D-3AA803750C30}"/>
              </a:ext>
            </a:extLst>
          </p:cNvPr>
          <p:cNvSpPr>
            <a:spLocks noChangeAspect="1"/>
          </p:cNvSpPr>
          <p:nvPr/>
        </p:nvSpPr>
        <p:spPr>
          <a:xfrm>
            <a:off x="4074697" y="388817"/>
            <a:ext cx="3969547" cy="3969547"/>
          </a:xfrm>
          <a:prstGeom prst="ellipse">
            <a:avLst/>
          </a:prstGeom>
          <a:solidFill>
            <a:srgbClr val="000000">
              <a:alpha val="3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846EE3E0-CB7A-CFC5-BBEE-F2A0E7E76CAE}"/>
              </a:ext>
            </a:extLst>
          </p:cNvPr>
          <p:cNvSpPr>
            <a:spLocks noChangeAspect="1"/>
          </p:cNvSpPr>
          <p:nvPr/>
        </p:nvSpPr>
        <p:spPr>
          <a:xfrm>
            <a:off x="4521486" y="1618353"/>
            <a:ext cx="2913651" cy="38131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592"/>
              </a:lnSpc>
              <a:buNone/>
            </a:pPr>
            <a:r>
              <a:rPr lang="en-US" sz="4000" dirty="0"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</a:t>
            </a:r>
            <a:r>
              <a:rPr lang="en-US" sz="2250" dirty="0">
                <a:solidFill>
                  <a:schemeClr val="bg1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onfidentiality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5FF4D5F6-1024-54F8-DDC8-5A9D60DBCD95}"/>
              </a:ext>
            </a:extLst>
          </p:cNvPr>
          <p:cNvSpPr>
            <a:spLocks noChangeAspect="1"/>
          </p:cNvSpPr>
          <p:nvPr/>
        </p:nvSpPr>
        <p:spPr>
          <a:xfrm>
            <a:off x="2808665" y="2296436"/>
            <a:ext cx="3969546" cy="3969547"/>
          </a:xfrm>
          <a:prstGeom prst="ellipse">
            <a:avLst/>
          </a:prstGeom>
          <a:solidFill>
            <a:srgbClr val="000000">
              <a:alpha val="3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7" name="Object 8">
            <a:extLst>
              <a:ext uri="{FF2B5EF4-FFF2-40B4-BE49-F238E27FC236}">
                <a16:creationId xmlns:a16="http://schemas.microsoft.com/office/drawing/2014/main" id="{A686645F-7CDB-2740-34B1-55EDDA645ECF}"/>
              </a:ext>
            </a:extLst>
          </p:cNvPr>
          <p:cNvSpPr>
            <a:spLocks noChangeAspect="1"/>
          </p:cNvSpPr>
          <p:nvPr/>
        </p:nvSpPr>
        <p:spPr>
          <a:xfrm>
            <a:off x="3484731" y="4314786"/>
            <a:ext cx="1723910" cy="3813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592"/>
              </a:lnSpc>
              <a:buNone/>
            </a:pPr>
            <a:r>
              <a:rPr lang="en-US" sz="4000" dirty="0"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I</a:t>
            </a:r>
            <a:r>
              <a:rPr lang="en-US" sz="2250" dirty="0">
                <a:solidFill>
                  <a:schemeClr val="bg1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ntegrity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Object 9">
            <a:extLst>
              <a:ext uri="{FF2B5EF4-FFF2-40B4-BE49-F238E27FC236}">
                <a16:creationId xmlns:a16="http://schemas.microsoft.com/office/drawing/2014/main" id="{93530372-950D-7C05-1D08-2EF4E450F47B}"/>
              </a:ext>
            </a:extLst>
          </p:cNvPr>
          <p:cNvSpPr>
            <a:spLocks noChangeAspect="1"/>
          </p:cNvSpPr>
          <p:nvPr/>
        </p:nvSpPr>
        <p:spPr>
          <a:xfrm>
            <a:off x="5446669" y="2286318"/>
            <a:ext cx="3969547" cy="3969547"/>
          </a:xfrm>
          <a:prstGeom prst="ellipse">
            <a:avLst/>
          </a:prstGeom>
          <a:solidFill>
            <a:srgbClr val="000000">
              <a:alpha val="30000"/>
            </a:srgb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0" name="Object 10">
            <a:extLst>
              <a:ext uri="{FF2B5EF4-FFF2-40B4-BE49-F238E27FC236}">
                <a16:creationId xmlns:a16="http://schemas.microsoft.com/office/drawing/2014/main" id="{798F1FB0-63BC-EFF0-F728-AA573900ECF7}"/>
              </a:ext>
            </a:extLst>
          </p:cNvPr>
          <p:cNvSpPr>
            <a:spLocks noChangeAspect="1"/>
          </p:cNvSpPr>
          <p:nvPr/>
        </p:nvSpPr>
        <p:spPr>
          <a:xfrm>
            <a:off x="6834555" y="4351364"/>
            <a:ext cx="2233799" cy="38131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2592"/>
              </a:lnSpc>
              <a:buNone/>
            </a:pPr>
            <a:r>
              <a:rPr lang="en-US" sz="4000" dirty="0"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</a:t>
            </a:r>
            <a:r>
              <a:rPr lang="en-US" sz="2250" dirty="0">
                <a:solidFill>
                  <a:schemeClr val="bg1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vailability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12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9B741AC-E96F-321C-8434-3877EDC4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594360"/>
          </a:xfrm>
        </p:spPr>
        <p:txBody>
          <a:bodyPr/>
          <a:lstStyle/>
          <a:p>
            <a:r>
              <a:rPr lang="en-US" sz="360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The Municipal Threat Landscape</a:t>
            </a:r>
            <a:endParaRPr lang="en-US" dirty="0"/>
          </a:p>
        </p:txBody>
      </p:sp>
      <p:sp>
        <p:nvSpPr>
          <p:cNvPr id="6" name="Object 1">
            <a:extLst>
              <a:ext uri="{FF2B5EF4-FFF2-40B4-BE49-F238E27FC236}">
                <a16:creationId xmlns:a16="http://schemas.microsoft.com/office/drawing/2014/main" id="{F5B81796-ED8F-8B30-2ADE-1B92B3BAD1FB}"/>
              </a:ext>
            </a:extLst>
          </p:cNvPr>
          <p:cNvSpPr/>
          <p:nvPr/>
        </p:nvSpPr>
        <p:spPr>
          <a:xfrm>
            <a:off x="987972" y="2410252"/>
            <a:ext cx="1428393" cy="1428393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92C50A1B-89FC-2109-7978-2E123B528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7391" y="2798041"/>
            <a:ext cx="685629" cy="657061"/>
          </a:xfrm>
          <a:prstGeom prst="rect">
            <a:avLst/>
          </a:prstGeom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809D52D7-2F39-BBAA-5151-465DB36845A4}"/>
              </a:ext>
            </a:extLst>
          </p:cNvPr>
          <p:cNvSpPr/>
          <p:nvPr/>
        </p:nvSpPr>
        <p:spPr>
          <a:xfrm>
            <a:off x="398045" y="3935776"/>
            <a:ext cx="2608245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Natural Disasters</a:t>
            </a:r>
            <a:endParaRPr lang="en-US" dirty="0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2E83F464-48A1-4F7F-4A83-9282590A9DBE}"/>
              </a:ext>
            </a:extLst>
          </p:cNvPr>
          <p:cNvSpPr/>
          <p:nvPr/>
        </p:nvSpPr>
        <p:spPr>
          <a:xfrm>
            <a:off x="398045" y="4282280"/>
            <a:ext cx="2608245" cy="7922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560"/>
              </a:lnSpc>
              <a:spcBef>
                <a:spcPts val="841"/>
              </a:spcBef>
              <a:buNone/>
            </a:pPr>
            <a:r>
              <a:rPr lang="en-US" sz="1500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Earthquakes, floods, and other natural disasters like COVID can disrupt municipal services and infrastructure.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D4E1EA84-CCDC-B837-C9A0-C60037CAE631}"/>
              </a:ext>
            </a:extLst>
          </p:cNvPr>
          <p:cNvSpPr/>
          <p:nvPr/>
        </p:nvSpPr>
        <p:spPr>
          <a:xfrm>
            <a:off x="3916177" y="2410252"/>
            <a:ext cx="1428393" cy="1428393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1" name="Object 6" descr="preencoded.png">
            <a:extLst>
              <a:ext uri="{FF2B5EF4-FFF2-40B4-BE49-F238E27FC236}">
                <a16:creationId xmlns:a16="http://schemas.microsoft.com/office/drawing/2014/main" id="{D8479A8C-329E-6A7D-A980-3C5BF4814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5597" y="2915210"/>
            <a:ext cx="685629" cy="428518"/>
          </a:xfrm>
          <a:prstGeom prst="rect">
            <a:avLst/>
          </a:prstGeom>
        </p:spPr>
      </p:pic>
      <p:sp>
        <p:nvSpPr>
          <p:cNvPr id="12" name="Object 7">
            <a:extLst>
              <a:ext uri="{FF2B5EF4-FFF2-40B4-BE49-F238E27FC236}">
                <a16:creationId xmlns:a16="http://schemas.microsoft.com/office/drawing/2014/main" id="{9F382DEA-D906-B78E-E31D-C6787977835D}"/>
              </a:ext>
            </a:extLst>
          </p:cNvPr>
          <p:cNvSpPr/>
          <p:nvPr/>
        </p:nvSpPr>
        <p:spPr>
          <a:xfrm>
            <a:off x="3404812" y="3935776"/>
            <a:ext cx="2451122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Cyber Attacks</a:t>
            </a:r>
            <a:endParaRPr lang="en-US" dirty="0"/>
          </a:p>
        </p:txBody>
      </p:sp>
      <p:sp>
        <p:nvSpPr>
          <p:cNvPr id="13" name="Object 8">
            <a:extLst>
              <a:ext uri="{FF2B5EF4-FFF2-40B4-BE49-F238E27FC236}">
                <a16:creationId xmlns:a16="http://schemas.microsoft.com/office/drawing/2014/main" id="{218DFAEF-B635-D5A5-86BF-87CA96DEB6B1}"/>
              </a:ext>
            </a:extLst>
          </p:cNvPr>
          <p:cNvSpPr/>
          <p:nvPr/>
        </p:nvSpPr>
        <p:spPr>
          <a:xfrm>
            <a:off x="3404812" y="4282280"/>
            <a:ext cx="2451122" cy="7922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560"/>
              </a:lnSpc>
              <a:spcBef>
                <a:spcPts val="841"/>
              </a:spcBef>
              <a:buNone/>
            </a:pPr>
            <a:r>
              <a:rPr lang="en-US" sz="1500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Ransomware, data breaches, and other cyber threats can compromise municipal networks and systems.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3343A0BA-F205-2614-7EBE-CF96CEE9CCFD}"/>
              </a:ext>
            </a:extLst>
          </p:cNvPr>
          <p:cNvSpPr/>
          <p:nvPr/>
        </p:nvSpPr>
        <p:spPr>
          <a:xfrm>
            <a:off x="6844382" y="2410252"/>
            <a:ext cx="1428393" cy="1428393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5" name="Object 10" descr="preencoded.png">
            <a:extLst>
              <a:ext uri="{FF2B5EF4-FFF2-40B4-BE49-F238E27FC236}">
                <a16:creationId xmlns:a16="http://schemas.microsoft.com/office/drawing/2014/main" id="{993DB4C1-C23F-E6C2-39B6-D64A430B68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57279" y="2839888"/>
            <a:ext cx="618970" cy="571357"/>
          </a:xfrm>
          <a:prstGeom prst="rect">
            <a:avLst/>
          </a:prstGeom>
        </p:spPr>
      </p:pic>
      <p:sp>
        <p:nvSpPr>
          <p:cNvPr id="16" name="Object 11">
            <a:extLst>
              <a:ext uri="{FF2B5EF4-FFF2-40B4-BE49-F238E27FC236}">
                <a16:creationId xmlns:a16="http://schemas.microsoft.com/office/drawing/2014/main" id="{D59C99F6-D868-0F69-1B3B-03B883C98816}"/>
              </a:ext>
            </a:extLst>
          </p:cNvPr>
          <p:cNvSpPr/>
          <p:nvPr/>
        </p:nvSpPr>
        <p:spPr>
          <a:xfrm>
            <a:off x="6353967" y="3935776"/>
            <a:ext cx="2409223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Infrastructure Failures</a:t>
            </a:r>
            <a:endParaRPr lang="en-US" dirty="0"/>
          </a:p>
        </p:txBody>
      </p:sp>
      <p:sp>
        <p:nvSpPr>
          <p:cNvPr id="17" name="Object 12">
            <a:extLst>
              <a:ext uri="{FF2B5EF4-FFF2-40B4-BE49-F238E27FC236}">
                <a16:creationId xmlns:a16="http://schemas.microsoft.com/office/drawing/2014/main" id="{EB3649F5-CC21-50D9-0C4C-0F1F69C4FA36}"/>
              </a:ext>
            </a:extLst>
          </p:cNvPr>
          <p:cNvSpPr/>
          <p:nvPr/>
        </p:nvSpPr>
        <p:spPr>
          <a:xfrm>
            <a:off x="6353967" y="4282280"/>
            <a:ext cx="2409223" cy="9903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560"/>
              </a:lnSpc>
              <a:spcBef>
                <a:spcPts val="841"/>
              </a:spcBef>
              <a:buNone/>
            </a:pPr>
            <a:r>
              <a:rPr lang="en-US" sz="1500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Aging or inadequate infrastructure such as water, power, and transportation systems can fail and impact public services.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bject 13">
            <a:extLst>
              <a:ext uri="{FF2B5EF4-FFF2-40B4-BE49-F238E27FC236}">
                <a16:creationId xmlns:a16="http://schemas.microsoft.com/office/drawing/2014/main" id="{90AF0283-E922-0CA3-8EA8-FBC1BCE344E5}"/>
              </a:ext>
            </a:extLst>
          </p:cNvPr>
          <p:cNvSpPr/>
          <p:nvPr/>
        </p:nvSpPr>
        <p:spPr>
          <a:xfrm>
            <a:off x="9772587" y="2410252"/>
            <a:ext cx="1428393" cy="1428393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19" name="Object 14" descr="preencoded.png">
            <a:extLst>
              <a:ext uri="{FF2B5EF4-FFF2-40B4-BE49-F238E27FC236}">
                <a16:creationId xmlns:a16="http://schemas.microsoft.com/office/drawing/2014/main" id="{0A87DA46-FE98-4ADC-3E05-8E8C0DFBD2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277546" y="2781300"/>
            <a:ext cx="418995" cy="685629"/>
          </a:xfrm>
          <a:prstGeom prst="rect">
            <a:avLst/>
          </a:prstGeom>
        </p:spPr>
      </p:pic>
      <p:sp>
        <p:nvSpPr>
          <p:cNvPr id="20" name="Object 15">
            <a:extLst>
              <a:ext uri="{FF2B5EF4-FFF2-40B4-BE49-F238E27FC236}">
                <a16:creationId xmlns:a16="http://schemas.microsoft.com/office/drawing/2014/main" id="{F4C3E9A0-D029-3565-EA4A-01253D9ACDB6}"/>
              </a:ext>
            </a:extLst>
          </p:cNvPr>
          <p:cNvSpPr/>
          <p:nvPr/>
        </p:nvSpPr>
        <p:spPr>
          <a:xfrm>
            <a:off x="9156474" y="3935776"/>
            <a:ext cx="2660620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Civil Unrest</a:t>
            </a:r>
            <a:endParaRPr lang="en-US" dirty="0"/>
          </a:p>
        </p:txBody>
      </p:sp>
      <p:sp>
        <p:nvSpPr>
          <p:cNvPr id="21" name="Object 16">
            <a:extLst>
              <a:ext uri="{FF2B5EF4-FFF2-40B4-BE49-F238E27FC236}">
                <a16:creationId xmlns:a16="http://schemas.microsoft.com/office/drawing/2014/main" id="{D5766091-D4CE-0556-0655-50D399E1584D}"/>
              </a:ext>
            </a:extLst>
          </p:cNvPr>
          <p:cNvSpPr/>
          <p:nvPr/>
        </p:nvSpPr>
        <p:spPr>
          <a:xfrm>
            <a:off x="9156474" y="4282280"/>
            <a:ext cx="2660620" cy="7922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560"/>
              </a:lnSpc>
              <a:spcBef>
                <a:spcPts val="841"/>
              </a:spcBef>
              <a:buNone/>
            </a:pPr>
            <a:r>
              <a:rPr lang="en-US" sz="1500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Protests, riots, and other forms of civil unrest can strain municipal resources and disrupt operations.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21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DEFF8-DB26-AA25-BB31-D945C11AC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34" y="766124"/>
            <a:ext cx="10200132" cy="472028"/>
          </a:xfrm>
        </p:spPr>
        <p:txBody>
          <a:bodyPr/>
          <a:lstStyle/>
          <a:p>
            <a:r>
              <a:rPr lang="en-US" dirty="0"/>
              <a:t>Key Threats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AF017F2-40EB-BB13-1EA2-BF868639BEF8}"/>
              </a:ext>
            </a:extLst>
          </p:cNvPr>
          <p:cNvSpPr/>
          <p:nvPr/>
        </p:nvSpPr>
        <p:spPr>
          <a:xfrm>
            <a:off x="320532" y="1353753"/>
            <a:ext cx="5523119" cy="2128305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DB7D0FF-5FCE-AAAF-7D43-074ABA69D7FE}"/>
              </a:ext>
            </a:extLst>
          </p:cNvPr>
          <p:cNvSpPr/>
          <p:nvPr/>
        </p:nvSpPr>
        <p:spPr>
          <a:xfrm>
            <a:off x="606211" y="1574679"/>
            <a:ext cx="4954331" cy="40652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52"/>
              </a:lnSpc>
              <a:buNone/>
            </a:pPr>
            <a:r>
              <a:rPr lang="en-US" sz="2550" b="1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Ransomware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C2537E4-3BC8-0718-F467-40D019E70126}"/>
              </a:ext>
            </a:extLst>
          </p:cNvPr>
          <p:cNvSpPr/>
          <p:nvPr/>
        </p:nvSpPr>
        <p:spPr>
          <a:xfrm>
            <a:off x="606212" y="1981200"/>
            <a:ext cx="4954330" cy="144779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50"/>
              </a:lnSpc>
              <a:spcBef>
                <a:spcPts val="1363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Atlanta (2018): Ransomware attack shut down city services, cost $17M</a:t>
            </a:r>
          </a:p>
          <a:p>
            <a:pPr marL="342900" indent="-342900" algn="l">
              <a:lnSpc>
                <a:spcPts val="1950"/>
              </a:lnSpc>
              <a:spcBef>
                <a:spcPts val="1363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Baltimore (2019): Ransomware attack froze city systems, cost $18M</a:t>
            </a:r>
          </a:p>
          <a:p>
            <a:pPr marL="285750" indent="-285750" algn="l">
              <a:lnSpc>
                <a:spcPts val="1950"/>
              </a:lnSpc>
              <a:spcBef>
                <a:spcPts val="1363"/>
              </a:spcBef>
              <a:buFontTx/>
              <a:buChar char="-"/>
            </a:pPr>
            <a:endParaRPr lang="en-US" sz="2000" dirty="0">
              <a:solidFill>
                <a:schemeClr val="bg1"/>
              </a:solidFill>
              <a:latin typeface="Carlito" pitchFamily="34" charset="0"/>
              <a:ea typeface="Carlito" pitchFamily="34" charset="-122"/>
              <a:cs typeface="Carlito" pitchFamily="34" charset="-12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14DD55BA-B018-5D61-326E-8B0BEC99E08C}"/>
              </a:ext>
            </a:extLst>
          </p:cNvPr>
          <p:cNvSpPr/>
          <p:nvPr/>
        </p:nvSpPr>
        <p:spPr>
          <a:xfrm>
            <a:off x="6034103" y="1353752"/>
            <a:ext cx="5523119" cy="13716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E2F6B4A2-1AB2-7218-B474-D576712DEF38}"/>
              </a:ext>
            </a:extLst>
          </p:cNvPr>
          <p:cNvSpPr/>
          <p:nvPr/>
        </p:nvSpPr>
        <p:spPr>
          <a:xfrm>
            <a:off x="6319783" y="1451794"/>
            <a:ext cx="5011364" cy="3444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52"/>
              </a:lnSpc>
              <a:buNone/>
            </a:pPr>
            <a:r>
              <a:rPr lang="en-US" sz="2550" b="1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Phishing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14CB4021-A6AC-E066-E259-D9136C8185B1}"/>
              </a:ext>
            </a:extLst>
          </p:cNvPr>
          <p:cNvSpPr/>
          <p:nvPr/>
        </p:nvSpPr>
        <p:spPr>
          <a:xfrm>
            <a:off x="6319783" y="1929317"/>
            <a:ext cx="4876284" cy="5497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50"/>
              </a:lnSpc>
              <a:spcBef>
                <a:spcPts val="1363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New Orleans (2019): Phishing attack led to </a:t>
            </a:r>
            <a:r>
              <a:rPr lang="en-US" sz="2000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</a:rPr>
              <a:t>declaration</a:t>
            </a:r>
            <a:r>
              <a:rPr lang="en-US" sz="2000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 of state of emergency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8B820CA1-6880-779D-E3A1-987D9ACDEE78}"/>
              </a:ext>
            </a:extLst>
          </p:cNvPr>
          <p:cNvSpPr/>
          <p:nvPr/>
        </p:nvSpPr>
        <p:spPr>
          <a:xfrm>
            <a:off x="320532" y="3672511"/>
            <a:ext cx="5523119" cy="2128305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4" name="Object 10">
            <a:extLst>
              <a:ext uri="{FF2B5EF4-FFF2-40B4-BE49-F238E27FC236}">
                <a16:creationId xmlns:a16="http://schemas.microsoft.com/office/drawing/2014/main" id="{AEDF129E-6EB6-B5E7-751A-DE5B76A042D9}"/>
              </a:ext>
            </a:extLst>
          </p:cNvPr>
          <p:cNvSpPr/>
          <p:nvPr/>
        </p:nvSpPr>
        <p:spPr>
          <a:xfrm>
            <a:off x="606211" y="3893435"/>
            <a:ext cx="5551687" cy="33662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52"/>
              </a:lnSpc>
              <a:buNone/>
            </a:pPr>
            <a:r>
              <a:rPr lang="en-US" sz="2550" b="1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SMART Cities Vulnerabilities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bject 11">
            <a:extLst>
              <a:ext uri="{FF2B5EF4-FFF2-40B4-BE49-F238E27FC236}">
                <a16:creationId xmlns:a16="http://schemas.microsoft.com/office/drawing/2014/main" id="{EED4E560-A59E-F954-95D5-611794EDFCFB}"/>
              </a:ext>
            </a:extLst>
          </p:cNvPr>
          <p:cNvSpPr/>
          <p:nvPr/>
        </p:nvSpPr>
        <p:spPr>
          <a:xfrm>
            <a:off x="606211" y="4406585"/>
            <a:ext cx="4687149" cy="7427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50"/>
              </a:lnSpc>
              <a:spcBef>
                <a:spcPts val="1363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Unsecured IoT devices and sensors can pose a threat.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6" name="Object 12">
            <a:extLst>
              <a:ext uri="{FF2B5EF4-FFF2-40B4-BE49-F238E27FC236}">
                <a16:creationId xmlns:a16="http://schemas.microsoft.com/office/drawing/2014/main" id="{8087F9F1-271C-2E1B-BCCC-D0555D52A226}"/>
              </a:ext>
            </a:extLst>
          </p:cNvPr>
          <p:cNvSpPr/>
          <p:nvPr/>
        </p:nvSpPr>
        <p:spPr>
          <a:xfrm>
            <a:off x="6034103" y="4412940"/>
            <a:ext cx="5523119" cy="13716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Object 13">
            <a:extLst>
              <a:ext uri="{FF2B5EF4-FFF2-40B4-BE49-F238E27FC236}">
                <a16:creationId xmlns:a16="http://schemas.microsoft.com/office/drawing/2014/main" id="{578BC8AB-EA43-C695-B734-D1990E19A629}"/>
              </a:ext>
            </a:extLst>
          </p:cNvPr>
          <p:cNvSpPr/>
          <p:nvPr/>
        </p:nvSpPr>
        <p:spPr>
          <a:xfrm>
            <a:off x="6289979" y="4572000"/>
            <a:ext cx="5011365" cy="4271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652"/>
              </a:lnSpc>
              <a:buNone/>
            </a:pPr>
            <a:r>
              <a:rPr lang="en-US" sz="2550" b="1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Legacy 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DC014F58-0E07-F520-3614-D46BA69E4AEF}"/>
              </a:ext>
            </a:extLst>
          </p:cNvPr>
          <p:cNvSpPr/>
          <p:nvPr/>
        </p:nvSpPr>
        <p:spPr>
          <a:xfrm>
            <a:off x="6319782" y="5007370"/>
            <a:ext cx="5011365" cy="7427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50"/>
              </a:lnSpc>
              <a:spcBef>
                <a:spcPts val="1363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Outdated technology with unpatched vulnerabilities 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Object 6">
            <a:extLst>
              <a:ext uri="{FF2B5EF4-FFF2-40B4-BE49-F238E27FC236}">
                <a16:creationId xmlns:a16="http://schemas.microsoft.com/office/drawing/2014/main" id="{685B91AA-1324-BFB1-27DD-A52EA08E491B}"/>
              </a:ext>
            </a:extLst>
          </p:cNvPr>
          <p:cNvSpPr/>
          <p:nvPr/>
        </p:nvSpPr>
        <p:spPr>
          <a:xfrm>
            <a:off x="6026845" y="2883346"/>
            <a:ext cx="5523119" cy="13716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Object 7">
            <a:extLst>
              <a:ext uri="{FF2B5EF4-FFF2-40B4-BE49-F238E27FC236}">
                <a16:creationId xmlns:a16="http://schemas.microsoft.com/office/drawing/2014/main" id="{D436ED42-5406-FF65-C451-E1059875835F}"/>
              </a:ext>
            </a:extLst>
          </p:cNvPr>
          <p:cNvSpPr/>
          <p:nvPr/>
        </p:nvSpPr>
        <p:spPr>
          <a:xfrm>
            <a:off x="6319783" y="3017398"/>
            <a:ext cx="5011364" cy="3444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>
              <a:lnSpc>
                <a:spcPts val="2652"/>
              </a:lnSpc>
            </a:pPr>
            <a:r>
              <a:rPr lang="en-US" sz="2550" b="1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</a:rPr>
              <a:t>Insider Breach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BC91EEAB-F7EA-1CA5-2A65-3C17E47A1F9E}"/>
              </a:ext>
            </a:extLst>
          </p:cNvPr>
          <p:cNvSpPr/>
          <p:nvPr/>
        </p:nvSpPr>
        <p:spPr>
          <a:xfrm>
            <a:off x="6299463" y="3453317"/>
            <a:ext cx="4876284" cy="54972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1950"/>
              </a:lnSpc>
              <a:spcBef>
                <a:spcPts val="1363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Former employee stole personal data of 65K Boston residents.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2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A4AFA3C-2C2E-E465-D79B-A98B46A7A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34" y="766119"/>
            <a:ext cx="11718132" cy="498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97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1AFC2F5-C904-37F9-F812-ECA3A7169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543697"/>
          </a:xfrm>
        </p:spPr>
        <p:txBody>
          <a:bodyPr/>
          <a:lstStyle/>
          <a:p>
            <a:pPr>
              <a:lnSpc>
                <a:spcPts val="3888"/>
              </a:lnSpc>
            </a:pPr>
            <a:r>
              <a:rPr lang="en-US" sz="3600" dirty="0">
                <a:solidFill>
                  <a:srgbClr val="000000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Anatomy of a Data Breach</a:t>
            </a:r>
            <a:endParaRPr lang="en-US" dirty="0"/>
          </a:p>
        </p:txBody>
      </p:sp>
      <p:pic>
        <p:nvPicPr>
          <p:cNvPr id="11" name="Object 1" descr="preencoded.png">
            <a:extLst>
              <a:ext uri="{FF2B5EF4-FFF2-40B4-BE49-F238E27FC236}">
                <a16:creationId xmlns:a16="http://schemas.microsoft.com/office/drawing/2014/main" id="{8E442EB3-B063-2E05-E3F5-C712328BA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9523" y="3568484"/>
            <a:ext cx="12217520" cy="38090"/>
          </a:xfrm>
          <a:prstGeom prst="rect">
            <a:avLst/>
          </a:prstGeom>
        </p:spPr>
      </p:pic>
      <p:pic>
        <p:nvPicPr>
          <p:cNvPr id="12" name="Object 2" descr="preencoded.png">
            <a:extLst>
              <a:ext uri="{FF2B5EF4-FFF2-40B4-BE49-F238E27FC236}">
                <a16:creationId xmlns:a16="http://schemas.microsoft.com/office/drawing/2014/main" id="{B15AAFFB-B5B9-40AE-7F47-BE3CC7D24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9416" y="2532899"/>
            <a:ext cx="9523" cy="1047488"/>
          </a:xfrm>
          <a:prstGeom prst="rect">
            <a:avLst/>
          </a:prstGeom>
        </p:spPr>
      </p:pic>
      <p:pic>
        <p:nvPicPr>
          <p:cNvPr id="13" name="Object 3" descr="preencoded.png">
            <a:extLst>
              <a:ext uri="{FF2B5EF4-FFF2-40B4-BE49-F238E27FC236}">
                <a16:creationId xmlns:a16="http://schemas.microsoft.com/office/drawing/2014/main" id="{A2E97DE9-D5ED-76BB-072A-50AFFEFE3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2281" y="3520871"/>
            <a:ext cx="123794" cy="123794"/>
          </a:xfrm>
          <a:prstGeom prst="rect">
            <a:avLst/>
          </a:prstGeom>
        </p:spPr>
      </p:pic>
      <p:pic>
        <p:nvPicPr>
          <p:cNvPr id="14" name="Object 4" descr="preencoded.png">
            <a:extLst>
              <a:ext uri="{FF2B5EF4-FFF2-40B4-BE49-F238E27FC236}">
                <a16:creationId xmlns:a16="http://schemas.microsoft.com/office/drawing/2014/main" id="{453A503E-1E81-9E73-D8A4-05F355FA96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38738" y="3578006"/>
            <a:ext cx="9523" cy="1047488"/>
          </a:xfrm>
          <a:prstGeom prst="rect">
            <a:avLst/>
          </a:prstGeom>
        </p:spPr>
      </p:pic>
      <p:pic>
        <p:nvPicPr>
          <p:cNvPr id="15" name="Object 5" descr="preencoded.png">
            <a:extLst>
              <a:ext uri="{FF2B5EF4-FFF2-40B4-BE49-F238E27FC236}">
                <a16:creationId xmlns:a16="http://schemas.microsoft.com/office/drawing/2014/main" id="{890B497C-2CA4-D7EC-80E0-4146A45A3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81602" y="3520871"/>
            <a:ext cx="123794" cy="123794"/>
          </a:xfrm>
          <a:prstGeom prst="rect">
            <a:avLst/>
          </a:prstGeom>
        </p:spPr>
      </p:pic>
      <p:pic>
        <p:nvPicPr>
          <p:cNvPr id="16" name="Object 6" descr="preencoded.png">
            <a:extLst>
              <a:ext uri="{FF2B5EF4-FFF2-40B4-BE49-F238E27FC236}">
                <a16:creationId xmlns:a16="http://schemas.microsoft.com/office/drawing/2014/main" id="{47DA2A1E-DC87-82BD-FB46-6D5795CFDD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858155" y="2532899"/>
            <a:ext cx="9523" cy="1047488"/>
          </a:xfrm>
          <a:prstGeom prst="rect">
            <a:avLst/>
          </a:prstGeom>
        </p:spPr>
      </p:pic>
      <p:pic>
        <p:nvPicPr>
          <p:cNvPr id="17" name="Object 7" descr="preencoded.png">
            <a:extLst>
              <a:ext uri="{FF2B5EF4-FFF2-40B4-BE49-F238E27FC236}">
                <a16:creationId xmlns:a16="http://schemas.microsoft.com/office/drawing/2014/main" id="{901E5D41-69A6-A0C4-003E-C0E9EF4D82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01019" y="3520871"/>
            <a:ext cx="123794" cy="123794"/>
          </a:xfrm>
          <a:prstGeom prst="rect">
            <a:avLst/>
          </a:prstGeom>
        </p:spPr>
      </p:pic>
      <p:pic>
        <p:nvPicPr>
          <p:cNvPr id="18" name="Object 8" descr="preencoded.png">
            <a:extLst>
              <a:ext uri="{FF2B5EF4-FFF2-40B4-BE49-F238E27FC236}">
                <a16:creationId xmlns:a16="http://schemas.microsoft.com/office/drawing/2014/main" id="{129C8830-9557-542A-A4BD-E067197579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77571" y="3578006"/>
            <a:ext cx="9523" cy="904649"/>
          </a:xfrm>
          <a:prstGeom prst="rect">
            <a:avLst/>
          </a:prstGeom>
        </p:spPr>
      </p:pic>
      <p:pic>
        <p:nvPicPr>
          <p:cNvPr id="19" name="Object 9" descr="preencoded.png">
            <a:extLst>
              <a:ext uri="{FF2B5EF4-FFF2-40B4-BE49-F238E27FC236}">
                <a16:creationId xmlns:a16="http://schemas.microsoft.com/office/drawing/2014/main" id="{59552CE4-BA38-46C6-2BBF-A0E78DF5665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420436" y="3520871"/>
            <a:ext cx="114271" cy="123794"/>
          </a:xfrm>
          <a:prstGeom prst="rect">
            <a:avLst/>
          </a:prstGeom>
        </p:spPr>
      </p:pic>
      <p:pic>
        <p:nvPicPr>
          <p:cNvPr id="20" name="Object 10" descr="preencoded.png">
            <a:extLst>
              <a:ext uri="{FF2B5EF4-FFF2-40B4-BE49-F238E27FC236}">
                <a16:creationId xmlns:a16="http://schemas.microsoft.com/office/drawing/2014/main" id="{E81C8E2C-495A-D3FD-58E7-E092BFF142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96988" y="2532899"/>
            <a:ext cx="9523" cy="1047488"/>
          </a:xfrm>
          <a:prstGeom prst="rect">
            <a:avLst/>
          </a:prstGeom>
        </p:spPr>
      </p:pic>
      <p:pic>
        <p:nvPicPr>
          <p:cNvPr id="21" name="Object 11" descr="preencoded.png">
            <a:extLst>
              <a:ext uri="{FF2B5EF4-FFF2-40B4-BE49-F238E27FC236}">
                <a16:creationId xmlns:a16="http://schemas.microsoft.com/office/drawing/2014/main" id="{DF39B7FE-AA32-F8E9-0C63-61BAFE2A0E7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039851" y="3520871"/>
            <a:ext cx="114271" cy="123794"/>
          </a:xfrm>
          <a:prstGeom prst="rect">
            <a:avLst/>
          </a:prstGeom>
        </p:spPr>
      </p:pic>
      <p:pic>
        <p:nvPicPr>
          <p:cNvPr id="22" name="Object 12" descr="preencoded.png">
            <a:extLst>
              <a:ext uri="{FF2B5EF4-FFF2-40B4-BE49-F238E27FC236}">
                <a16:creationId xmlns:a16="http://schemas.microsoft.com/office/drawing/2014/main" id="{7A7096A0-E005-D3C3-866D-5D631A752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16309" y="3578006"/>
            <a:ext cx="9523" cy="1047488"/>
          </a:xfrm>
          <a:prstGeom prst="rect">
            <a:avLst/>
          </a:prstGeom>
        </p:spPr>
      </p:pic>
      <p:pic>
        <p:nvPicPr>
          <p:cNvPr id="23" name="Object 13" descr="preencoded.png">
            <a:extLst>
              <a:ext uri="{FF2B5EF4-FFF2-40B4-BE49-F238E27FC236}">
                <a16:creationId xmlns:a16="http://schemas.microsoft.com/office/drawing/2014/main" id="{541AAE10-8CF9-4D14-EEF7-212B02B308C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659174" y="3520871"/>
            <a:ext cx="114271" cy="123794"/>
          </a:xfrm>
          <a:prstGeom prst="rect">
            <a:avLst/>
          </a:prstGeom>
        </p:spPr>
      </p:pic>
      <p:sp>
        <p:nvSpPr>
          <p:cNvPr id="24" name="Object 14">
            <a:extLst>
              <a:ext uri="{FF2B5EF4-FFF2-40B4-BE49-F238E27FC236}">
                <a16:creationId xmlns:a16="http://schemas.microsoft.com/office/drawing/2014/main" id="{4F76327B-CB11-E0F4-A6A2-A5DB1676DFDE}"/>
              </a:ext>
            </a:extLst>
          </p:cNvPr>
          <p:cNvSpPr/>
          <p:nvPr/>
        </p:nvSpPr>
        <p:spPr>
          <a:xfrm>
            <a:off x="1552663" y="2399582"/>
            <a:ext cx="133316" cy="133317"/>
          </a:xfrm>
          <a:prstGeom prst="ellipse">
            <a:avLst/>
          </a:prstGeom>
          <a:solidFill>
            <a:srgbClr val="00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5" name="Object 15">
            <a:extLst>
              <a:ext uri="{FF2B5EF4-FFF2-40B4-BE49-F238E27FC236}">
                <a16:creationId xmlns:a16="http://schemas.microsoft.com/office/drawing/2014/main" id="{CC520F45-3304-B5B6-E22E-A7CF1559446F}"/>
              </a:ext>
            </a:extLst>
          </p:cNvPr>
          <p:cNvSpPr/>
          <p:nvPr/>
        </p:nvSpPr>
        <p:spPr>
          <a:xfrm>
            <a:off x="1781274" y="2346256"/>
            <a:ext cx="1288410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March 2019</a:t>
            </a:r>
            <a:endParaRPr lang="en-US" dirty="0"/>
          </a:p>
        </p:txBody>
      </p:sp>
      <p:sp>
        <p:nvSpPr>
          <p:cNvPr id="26" name="Object 16">
            <a:extLst>
              <a:ext uri="{FF2B5EF4-FFF2-40B4-BE49-F238E27FC236}">
                <a16:creationId xmlns:a16="http://schemas.microsoft.com/office/drawing/2014/main" id="{14F2913F-96CF-495B-6830-DB44F04AC7FA}"/>
              </a:ext>
            </a:extLst>
          </p:cNvPr>
          <p:cNvSpPr/>
          <p:nvPr/>
        </p:nvSpPr>
        <p:spPr>
          <a:xfrm>
            <a:off x="1781274" y="2692760"/>
            <a:ext cx="1288410" cy="7922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  <a:spcBef>
                <a:spcPts val="841"/>
              </a:spcBef>
              <a:buNone/>
            </a:pPr>
            <a:r>
              <a:rPr lang="en-US" sz="150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City computers infected with RobbinHood ransomware</a:t>
            </a:r>
            <a:endParaRPr lang="en-US" dirty="0"/>
          </a:p>
        </p:txBody>
      </p:sp>
      <p:sp>
        <p:nvSpPr>
          <p:cNvPr id="27" name="Object 17">
            <a:extLst>
              <a:ext uri="{FF2B5EF4-FFF2-40B4-BE49-F238E27FC236}">
                <a16:creationId xmlns:a16="http://schemas.microsoft.com/office/drawing/2014/main" id="{5163FE62-BC05-84EF-7FE8-73815F61C37C}"/>
              </a:ext>
            </a:extLst>
          </p:cNvPr>
          <p:cNvSpPr/>
          <p:nvPr/>
        </p:nvSpPr>
        <p:spPr>
          <a:xfrm>
            <a:off x="3172104" y="4623114"/>
            <a:ext cx="133316" cy="133316"/>
          </a:xfrm>
          <a:prstGeom prst="ellipse">
            <a:avLst/>
          </a:prstGeom>
          <a:solidFill>
            <a:srgbClr val="00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8" name="Object 18">
            <a:extLst>
              <a:ext uri="{FF2B5EF4-FFF2-40B4-BE49-F238E27FC236}">
                <a16:creationId xmlns:a16="http://schemas.microsoft.com/office/drawing/2014/main" id="{869F6F67-954E-8155-A921-A7CEF11C2CBF}"/>
              </a:ext>
            </a:extLst>
          </p:cNvPr>
          <p:cNvSpPr/>
          <p:nvPr/>
        </p:nvSpPr>
        <p:spPr>
          <a:xfrm>
            <a:off x="3400663" y="4569787"/>
            <a:ext cx="1885479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March 2019</a:t>
            </a:r>
            <a:endParaRPr lang="en-US" dirty="0"/>
          </a:p>
        </p:txBody>
      </p:sp>
      <p:sp>
        <p:nvSpPr>
          <p:cNvPr id="29" name="Object 19">
            <a:extLst>
              <a:ext uri="{FF2B5EF4-FFF2-40B4-BE49-F238E27FC236}">
                <a16:creationId xmlns:a16="http://schemas.microsoft.com/office/drawing/2014/main" id="{C504FF6E-5676-F970-B262-C8BF7F235A94}"/>
              </a:ext>
            </a:extLst>
          </p:cNvPr>
          <p:cNvSpPr/>
          <p:nvPr/>
        </p:nvSpPr>
        <p:spPr>
          <a:xfrm>
            <a:off x="3400663" y="4916291"/>
            <a:ext cx="1885479" cy="5942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  <a:spcBef>
                <a:spcPts val="841"/>
              </a:spcBef>
              <a:buNone/>
            </a:pPr>
            <a:r>
              <a:rPr lang="en-US" sz="150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Attackers demanded 13 Bitcoin (~$100K) to unlock data</a:t>
            </a:r>
            <a:endParaRPr lang="en-US" dirty="0"/>
          </a:p>
        </p:txBody>
      </p:sp>
      <p:sp>
        <p:nvSpPr>
          <p:cNvPr id="30" name="Object 20">
            <a:extLst>
              <a:ext uri="{FF2B5EF4-FFF2-40B4-BE49-F238E27FC236}">
                <a16:creationId xmlns:a16="http://schemas.microsoft.com/office/drawing/2014/main" id="{96D09050-7659-4CFF-A30A-FBC357FCFCA2}"/>
              </a:ext>
            </a:extLst>
          </p:cNvPr>
          <p:cNvSpPr/>
          <p:nvPr/>
        </p:nvSpPr>
        <p:spPr>
          <a:xfrm>
            <a:off x="4791425" y="2399582"/>
            <a:ext cx="133317" cy="133317"/>
          </a:xfrm>
          <a:prstGeom prst="ellipse">
            <a:avLst/>
          </a:prstGeom>
          <a:solidFill>
            <a:srgbClr val="00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1" name="Object 21">
            <a:extLst>
              <a:ext uri="{FF2B5EF4-FFF2-40B4-BE49-F238E27FC236}">
                <a16:creationId xmlns:a16="http://schemas.microsoft.com/office/drawing/2014/main" id="{3AF0ED07-D492-9235-B01B-6DECB05C4B44}"/>
              </a:ext>
            </a:extLst>
          </p:cNvPr>
          <p:cNvSpPr/>
          <p:nvPr/>
        </p:nvSpPr>
        <p:spPr>
          <a:xfrm>
            <a:off x="5020053" y="2346256"/>
            <a:ext cx="1812154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March-April 2019</a:t>
            </a:r>
            <a:endParaRPr lang="en-US" dirty="0"/>
          </a:p>
        </p:txBody>
      </p:sp>
      <p:sp>
        <p:nvSpPr>
          <p:cNvPr id="32" name="Object 22">
            <a:extLst>
              <a:ext uri="{FF2B5EF4-FFF2-40B4-BE49-F238E27FC236}">
                <a16:creationId xmlns:a16="http://schemas.microsoft.com/office/drawing/2014/main" id="{5B0B2129-D4F8-07D9-0C7C-51CA8B413DD9}"/>
              </a:ext>
            </a:extLst>
          </p:cNvPr>
          <p:cNvSpPr/>
          <p:nvPr/>
        </p:nvSpPr>
        <p:spPr>
          <a:xfrm>
            <a:off x="5020053" y="2692760"/>
            <a:ext cx="1812154" cy="5942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  <a:spcBef>
                <a:spcPts val="841"/>
              </a:spcBef>
              <a:buNone/>
            </a:pPr>
            <a:r>
              <a:rPr lang="en-US" sz="150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City refused to pay; systems remained down for weeks</a:t>
            </a:r>
            <a:endParaRPr lang="en-US" dirty="0"/>
          </a:p>
        </p:txBody>
      </p:sp>
      <p:sp>
        <p:nvSpPr>
          <p:cNvPr id="33" name="Object 23">
            <a:extLst>
              <a:ext uri="{FF2B5EF4-FFF2-40B4-BE49-F238E27FC236}">
                <a16:creationId xmlns:a16="http://schemas.microsoft.com/office/drawing/2014/main" id="{6F64EB5C-542E-D6BF-35F0-DC53DBE2AA88}"/>
              </a:ext>
            </a:extLst>
          </p:cNvPr>
          <p:cNvSpPr/>
          <p:nvPr/>
        </p:nvSpPr>
        <p:spPr>
          <a:xfrm>
            <a:off x="6410865" y="4477894"/>
            <a:ext cx="133317" cy="133316"/>
          </a:xfrm>
          <a:prstGeom prst="ellipse">
            <a:avLst/>
          </a:prstGeom>
          <a:solidFill>
            <a:srgbClr val="00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4" name="Object 24">
            <a:extLst>
              <a:ext uri="{FF2B5EF4-FFF2-40B4-BE49-F238E27FC236}">
                <a16:creationId xmlns:a16="http://schemas.microsoft.com/office/drawing/2014/main" id="{85797FEB-C86A-CB03-14FB-B9D383E48100}"/>
              </a:ext>
            </a:extLst>
          </p:cNvPr>
          <p:cNvSpPr/>
          <p:nvPr/>
        </p:nvSpPr>
        <p:spPr>
          <a:xfrm>
            <a:off x="6639442" y="4424567"/>
            <a:ext cx="1812154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March-April 2019</a:t>
            </a:r>
            <a:endParaRPr lang="en-US" dirty="0"/>
          </a:p>
        </p:txBody>
      </p:sp>
      <p:sp>
        <p:nvSpPr>
          <p:cNvPr id="35" name="Object 25">
            <a:extLst>
              <a:ext uri="{FF2B5EF4-FFF2-40B4-BE49-F238E27FC236}">
                <a16:creationId xmlns:a16="http://schemas.microsoft.com/office/drawing/2014/main" id="{494508D0-468A-6B32-139E-11EEBC26DF44}"/>
              </a:ext>
            </a:extLst>
          </p:cNvPr>
          <p:cNvSpPr/>
          <p:nvPr/>
        </p:nvSpPr>
        <p:spPr>
          <a:xfrm>
            <a:off x="6639442" y="4771071"/>
            <a:ext cx="1812154" cy="99035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  <a:spcBef>
                <a:spcPts val="841"/>
              </a:spcBef>
              <a:buNone/>
            </a:pPr>
            <a:r>
              <a:rPr lang="en-US" sz="150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Services disrupted: Online payments, email, real estate transactions, water billing</a:t>
            </a:r>
            <a:endParaRPr lang="en-US" dirty="0"/>
          </a:p>
        </p:txBody>
      </p:sp>
      <p:sp>
        <p:nvSpPr>
          <p:cNvPr id="36" name="Object 26">
            <a:extLst>
              <a:ext uri="{FF2B5EF4-FFF2-40B4-BE49-F238E27FC236}">
                <a16:creationId xmlns:a16="http://schemas.microsoft.com/office/drawing/2014/main" id="{FFE32213-CB88-8E55-1C02-4BC46BD4E456}"/>
              </a:ext>
            </a:extLst>
          </p:cNvPr>
          <p:cNvSpPr/>
          <p:nvPr/>
        </p:nvSpPr>
        <p:spPr>
          <a:xfrm>
            <a:off x="8030186" y="2399582"/>
            <a:ext cx="133316" cy="133317"/>
          </a:xfrm>
          <a:prstGeom prst="ellipse">
            <a:avLst/>
          </a:prstGeom>
          <a:solidFill>
            <a:srgbClr val="00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7" name="Object 27">
            <a:extLst>
              <a:ext uri="{FF2B5EF4-FFF2-40B4-BE49-F238E27FC236}">
                <a16:creationId xmlns:a16="http://schemas.microsoft.com/office/drawing/2014/main" id="{39FF2045-DC3B-C4A7-449F-192B3B3DB316}"/>
              </a:ext>
            </a:extLst>
          </p:cNvPr>
          <p:cNvSpPr/>
          <p:nvPr/>
        </p:nvSpPr>
        <p:spPr>
          <a:xfrm>
            <a:off x="8258831" y="2346256"/>
            <a:ext cx="1875004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March-April 2019</a:t>
            </a:r>
            <a:endParaRPr lang="en-US" dirty="0"/>
          </a:p>
        </p:txBody>
      </p:sp>
      <p:sp>
        <p:nvSpPr>
          <p:cNvPr id="38" name="Object 28">
            <a:extLst>
              <a:ext uri="{FF2B5EF4-FFF2-40B4-BE49-F238E27FC236}">
                <a16:creationId xmlns:a16="http://schemas.microsoft.com/office/drawing/2014/main" id="{9710F1AA-6532-BA1E-0C50-6E001292C428}"/>
              </a:ext>
            </a:extLst>
          </p:cNvPr>
          <p:cNvSpPr/>
          <p:nvPr/>
        </p:nvSpPr>
        <p:spPr>
          <a:xfrm>
            <a:off x="8258831" y="2692760"/>
            <a:ext cx="1875004" cy="7922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  <a:spcBef>
                <a:spcPts val="841"/>
              </a:spcBef>
              <a:buNone/>
            </a:pPr>
            <a:r>
              <a:rPr lang="en-US" sz="150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Workarounds: Crews sent to physically shut off water for overdue accounts</a:t>
            </a:r>
            <a:endParaRPr lang="en-US" dirty="0"/>
          </a:p>
        </p:txBody>
      </p:sp>
      <p:sp>
        <p:nvSpPr>
          <p:cNvPr id="39" name="Object 29">
            <a:extLst>
              <a:ext uri="{FF2B5EF4-FFF2-40B4-BE49-F238E27FC236}">
                <a16:creationId xmlns:a16="http://schemas.microsoft.com/office/drawing/2014/main" id="{049EFF7E-5EA1-38A9-EF56-38ADCFF0A00E}"/>
              </a:ext>
            </a:extLst>
          </p:cNvPr>
          <p:cNvSpPr/>
          <p:nvPr/>
        </p:nvSpPr>
        <p:spPr>
          <a:xfrm>
            <a:off x="9649626" y="4623114"/>
            <a:ext cx="133316" cy="133316"/>
          </a:xfrm>
          <a:prstGeom prst="ellipse">
            <a:avLst/>
          </a:prstGeom>
          <a:solidFill>
            <a:srgbClr val="00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0" name="Object 30">
            <a:extLst>
              <a:ext uri="{FF2B5EF4-FFF2-40B4-BE49-F238E27FC236}">
                <a16:creationId xmlns:a16="http://schemas.microsoft.com/office/drawing/2014/main" id="{58AE62BE-8778-0CC6-7CDE-5F7565A724E6}"/>
              </a:ext>
            </a:extLst>
          </p:cNvPr>
          <p:cNvSpPr/>
          <p:nvPr/>
        </p:nvSpPr>
        <p:spPr>
          <a:xfrm>
            <a:off x="9878221" y="4569787"/>
            <a:ext cx="1613132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March 2019 - Present</a:t>
            </a:r>
            <a:endParaRPr lang="en-US" dirty="0"/>
          </a:p>
        </p:txBody>
      </p:sp>
      <p:sp>
        <p:nvSpPr>
          <p:cNvPr id="41" name="Object 31">
            <a:extLst>
              <a:ext uri="{FF2B5EF4-FFF2-40B4-BE49-F238E27FC236}">
                <a16:creationId xmlns:a16="http://schemas.microsoft.com/office/drawing/2014/main" id="{260C51B5-E45E-4286-961D-9E557E4A7EA6}"/>
              </a:ext>
            </a:extLst>
          </p:cNvPr>
          <p:cNvSpPr/>
          <p:nvPr/>
        </p:nvSpPr>
        <p:spPr>
          <a:xfrm>
            <a:off x="9878221" y="5153881"/>
            <a:ext cx="1613132" cy="59421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560"/>
              </a:lnSpc>
              <a:spcBef>
                <a:spcPts val="841"/>
              </a:spcBef>
              <a:buNone/>
            </a:pPr>
            <a:r>
              <a:rPr lang="en-US" sz="150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Recovery lasted months; cost estimated at $18M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428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68D8-2D32-0F8D-3A3F-878599F49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927" y="454859"/>
            <a:ext cx="11277600" cy="526372"/>
          </a:xfrm>
        </p:spPr>
        <p:txBody>
          <a:bodyPr/>
          <a:lstStyle/>
          <a:p>
            <a:r>
              <a:rPr lang="en-US" dirty="0"/>
              <a:t>Elements of a Strong Municipal Cybersecurity Program</a:t>
            </a:r>
          </a:p>
        </p:txBody>
      </p:sp>
      <p:pic>
        <p:nvPicPr>
          <p:cNvPr id="3" name="Object 1" descr="preencoded.png">
            <a:extLst>
              <a:ext uri="{FF2B5EF4-FFF2-40B4-BE49-F238E27FC236}">
                <a16:creationId xmlns:a16="http://schemas.microsoft.com/office/drawing/2014/main" id="{C1EE5BF5-D268-2A51-26FF-CD586AF5F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6131" y="1938652"/>
            <a:ext cx="2409223" cy="11903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E99A1F42-8BFE-6E46-9702-5D2DD7432B31}"/>
              </a:ext>
            </a:extLst>
          </p:cNvPr>
          <p:cNvSpPr/>
          <p:nvPr/>
        </p:nvSpPr>
        <p:spPr>
          <a:xfrm>
            <a:off x="579927" y="2411925"/>
            <a:ext cx="1906428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Governance</a:t>
            </a:r>
            <a:endParaRPr lang="en-US" dirty="0"/>
          </a:p>
        </p:txBody>
      </p:sp>
      <p:pic>
        <p:nvPicPr>
          <p:cNvPr id="6" name="Object 4" descr="preencoded.png">
            <a:extLst>
              <a:ext uri="{FF2B5EF4-FFF2-40B4-BE49-F238E27FC236}">
                <a16:creationId xmlns:a16="http://schemas.microsoft.com/office/drawing/2014/main" id="{3A8499FB-C764-FED4-5109-29FA488915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5379" y="1938652"/>
            <a:ext cx="2399700" cy="11903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Object 5">
            <a:extLst>
              <a:ext uri="{FF2B5EF4-FFF2-40B4-BE49-F238E27FC236}">
                <a16:creationId xmlns:a16="http://schemas.microsoft.com/office/drawing/2014/main" id="{739CE713-D3FF-1F41-C755-491345F88991}"/>
              </a:ext>
            </a:extLst>
          </p:cNvPr>
          <p:cNvSpPr/>
          <p:nvPr/>
        </p:nvSpPr>
        <p:spPr>
          <a:xfrm>
            <a:off x="3089138" y="2292893"/>
            <a:ext cx="1592182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Risk Management</a:t>
            </a:r>
            <a:endParaRPr lang="en-US" dirty="0"/>
          </a:p>
        </p:txBody>
      </p:sp>
      <p:pic>
        <p:nvPicPr>
          <p:cNvPr id="9" name="Object 7" descr="preencoded.png">
            <a:extLst>
              <a:ext uri="{FF2B5EF4-FFF2-40B4-BE49-F238E27FC236}">
                <a16:creationId xmlns:a16="http://schemas.microsoft.com/office/drawing/2014/main" id="{7B09C2FC-62D1-44D8-17BA-45B9F17AFD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94626" y="1938652"/>
            <a:ext cx="2409223" cy="11903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Object 8">
            <a:extLst>
              <a:ext uri="{FF2B5EF4-FFF2-40B4-BE49-F238E27FC236}">
                <a16:creationId xmlns:a16="http://schemas.microsoft.com/office/drawing/2014/main" id="{518E987F-E804-FBA7-81DB-E59800040364}"/>
              </a:ext>
            </a:extLst>
          </p:cNvPr>
          <p:cNvSpPr/>
          <p:nvPr/>
        </p:nvSpPr>
        <p:spPr>
          <a:xfrm>
            <a:off x="5298385" y="2292893"/>
            <a:ext cx="1592182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Access Management</a:t>
            </a:r>
            <a:endParaRPr lang="en-US" dirty="0"/>
          </a:p>
        </p:txBody>
      </p:sp>
      <p:pic>
        <p:nvPicPr>
          <p:cNvPr id="12" name="Object 10" descr="preencoded.png">
            <a:extLst>
              <a:ext uri="{FF2B5EF4-FFF2-40B4-BE49-F238E27FC236}">
                <a16:creationId xmlns:a16="http://schemas.microsoft.com/office/drawing/2014/main" id="{81FD4370-20D9-7EAC-8063-9D4584C8BA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03874" y="1938652"/>
            <a:ext cx="2409223" cy="11903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Object 11">
            <a:extLst>
              <a:ext uri="{FF2B5EF4-FFF2-40B4-BE49-F238E27FC236}">
                <a16:creationId xmlns:a16="http://schemas.microsoft.com/office/drawing/2014/main" id="{C27F63DF-BDF2-11AA-E76B-6BD6FDCA327C}"/>
              </a:ext>
            </a:extLst>
          </p:cNvPr>
          <p:cNvSpPr/>
          <p:nvPr/>
        </p:nvSpPr>
        <p:spPr>
          <a:xfrm>
            <a:off x="7507633" y="2292893"/>
            <a:ext cx="1592182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Data Protection</a:t>
            </a:r>
            <a:endParaRPr lang="en-US" dirty="0"/>
          </a:p>
        </p:txBody>
      </p:sp>
      <p:pic>
        <p:nvPicPr>
          <p:cNvPr id="15" name="Object 13" descr="preencoded.png">
            <a:extLst>
              <a:ext uri="{FF2B5EF4-FFF2-40B4-BE49-F238E27FC236}">
                <a16:creationId xmlns:a16="http://schemas.microsoft.com/office/drawing/2014/main" id="{F1EDCE59-6CF0-4E22-51D4-C4079B6CA24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13122" y="1938652"/>
            <a:ext cx="2409223" cy="11903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Object 14">
            <a:extLst>
              <a:ext uri="{FF2B5EF4-FFF2-40B4-BE49-F238E27FC236}">
                <a16:creationId xmlns:a16="http://schemas.microsoft.com/office/drawing/2014/main" id="{E845E805-B155-CEC7-3E6B-DE66E67CAA0F}"/>
              </a:ext>
            </a:extLst>
          </p:cNvPr>
          <p:cNvSpPr/>
          <p:nvPr/>
        </p:nvSpPr>
        <p:spPr>
          <a:xfrm>
            <a:off x="9716880" y="2292893"/>
            <a:ext cx="1592182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Network Security</a:t>
            </a:r>
            <a:endParaRPr lang="en-US" dirty="0"/>
          </a:p>
        </p:txBody>
      </p:sp>
      <p:pic>
        <p:nvPicPr>
          <p:cNvPr id="18" name="Object 16" descr="preencoded.png">
            <a:extLst>
              <a:ext uri="{FF2B5EF4-FFF2-40B4-BE49-F238E27FC236}">
                <a16:creationId xmlns:a16="http://schemas.microsoft.com/office/drawing/2014/main" id="{837EC116-6A01-96CD-3E70-38ABD0B7E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76131" y="3224205"/>
            <a:ext cx="2409223" cy="11903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Object 17">
            <a:extLst>
              <a:ext uri="{FF2B5EF4-FFF2-40B4-BE49-F238E27FC236}">
                <a16:creationId xmlns:a16="http://schemas.microsoft.com/office/drawing/2014/main" id="{1F5EF1F8-3AD7-5BA6-5279-BC666FDD4708}"/>
              </a:ext>
            </a:extLst>
          </p:cNvPr>
          <p:cNvSpPr/>
          <p:nvPr/>
        </p:nvSpPr>
        <p:spPr>
          <a:xfrm>
            <a:off x="879890" y="3578446"/>
            <a:ext cx="1592182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Endpoint Security</a:t>
            </a:r>
            <a:endParaRPr lang="en-US" dirty="0"/>
          </a:p>
        </p:txBody>
      </p:sp>
      <p:pic>
        <p:nvPicPr>
          <p:cNvPr id="21" name="Object 19" descr="preencoded.png">
            <a:extLst>
              <a:ext uri="{FF2B5EF4-FFF2-40B4-BE49-F238E27FC236}">
                <a16:creationId xmlns:a16="http://schemas.microsoft.com/office/drawing/2014/main" id="{760CC257-1855-CF6B-0628-AAE73F4F452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85379" y="3224205"/>
            <a:ext cx="2399700" cy="11903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2" name="Object 20">
            <a:extLst>
              <a:ext uri="{FF2B5EF4-FFF2-40B4-BE49-F238E27FC236}">
                <a16:creationId xmlns:a16="http://schemas.microsoft.com/office/drawing/2014/main" id="{8D0FAB38-BBFD-B971-3517-169010A7C8AF}"/>
              </a:ext>
            </a:extLst>
          </p:cNvPr>
          <p:cNvSpPr/>
          <p:nvPr/>
        </p:nvSpPr>
        <p:spPr>
          <a:xfrm>
            <a:off x="3089138" y="3578446"/>
            <a:ext cx="1592182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Application Security</a:t>
            </a:r>
            <a:endParaRPr lang="en-US" dirty="0"/>
          </a:p>
        </p:txBody>
      </p:sp>
      <p:pic>
        <p:nvPicPr>
          <p:cNvPr id="24" name="Object 22" descr="preencoded.png">
            <a:extLst>
              <a:ext uri="{FF2B5EF4-FFF2-40B4-BE49-F238E27FC236}">
                <a16:creationId xmlns:a16="http://schemas.microsoft.com/office/drawing/2014/main" id="{2C27CBEA-0113-FE91-6BCD-18E7782EE7B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894626" y="3224205"/>
            <a:ext cx="2409223" cy="11903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5" name="Object 23">
            <a:extLst>
              <a:ext uri="{FF2B5EF4-FFF2-40B4-BE49-F238E27FC236}">
                <a16:creationId xmlns:a16="http://schemas.microsoft.com/office/drawing/2014/main" id="{933965C1-73F8-EE51-C10E-973CE743E99D}"/>
              </a:ext>
            </a:extLst>
          </p:cNvPr>
          <p:cNvSpPr/>
          <p:nvPr/>
        </p:nvSpPr>
        <p:spPr>
          <a:xfrm>
            <a:off x="5298385" y="3578446"/>
            <a:ext cx="1592182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Incident Response</a:t>
            </a:r>
            <a:endParaRPr lang="en-US" dirty="0"/>
          </a:p>
        </p:txBody>
      </p:sp>
      <p:pic>
        <p:nvPicPr>
          <p:cNvPr id="27" name="Object 25" descr="preencoded.png">
            <a:extLst>
              <a:ext uri="{FF2B5EF4-FFF2-40B4-BE49-F238E27FC236}">
                <a16:creationId xmlns:a16="http://schemas.microsoft.com/office/drawing/2014/main" id="{CD47A2C9-8C91-99FF-4670-FF97D15A6FD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103874" y="3224205"/>
            <a:ext cx="2409223" cy="11903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Object 26">
            <a:extLst>
              <a:ext uri="{FF2B5EF4-FFF2-40B4-BE49-F238E27FC236}">
                <a16:creationId xmlns:a16="http://schemas.microsoft.com/office/drawing/2014/main" id="{BB7C8ECE-DC39-AE35-2B7B-3891FDA89C11}"/>
              </a:ext>
            </a:extLst>
          </p:cNvPr>
          <p:cNvSpPr/>
          <p:nvPr/>
        </p:nvSpPr>
        <p:spPr>
          <a:xfrm>
            <a:off x="7507633" y="3578446"/>
            <a:ext cx="1592182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Disaster Recovery</a:t>
            </a:r>
            <a:endParaRPr lang="en-US" dirty="0"/>
          </a:p>
        </p:txBody>
      </p:sp>
      <p:pic>
        <p:nvPicPr>
          <p:cNvPr id="30" name="Object 28" descr="preencoded.png">
            <a:extLst>
              <a:ext uri="{FF2B5EF4-FFF2-40B4-BE49-F238E27FC236}">
                <a16:creationId xmlns:a16="http://schemas.microsoft.com/office/drawing/2014/main" id="{9F969C58-B771-6658-7FED-280D616B067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313122" y="3224205"/>
            <a:ext cx="2409223" cy="11903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" name="Object 29">
            <a:extLst>
              <a:ext uri="{FF2B5EF4-FFF2-40B4-BE49-F238E27FC236}">
                <a16:creationId xmlns:a16="http://schemas.microsoft.com/office/drawing/2014/main" id="{22E17BBB-EF3A-35B3-6090-CC61B43D0559}"/>
              </a:ext>
            </a:extLst>
          </p:cNvPr>
          <p:cNvSpPr/>
          <p:nvPr/>
        </p:nvSpPr>
        <p:spPr>
          <a:xfrm>
            <a:off x="9716880" y="3578446"/>
            <a:ext cx="1592182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Training and Awareness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374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CEBC-2337-2F7D-9E8B-01F09596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03" y="914400"/>
            <a:ext cx="11145795" cy="1188720"/>
          </a:xfrm>
        </p:spPr>
        <p:txBody>
          <a:bodyPr/>
          <a:lstStyle/>
          <a:p>
            <a:pPr algn="ctr"/>
            <a:r>
              <a:rPr lang="en-US" dirty="0"/>
              <a:t>Cybersecurity in Action - Incident Response 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4C48-FE2B-4871-B994-316EABF6D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 algn="ctr">
              <a:buNone/>
            </a:pP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Scenario: Your city's public utility has been hit with ransomware. Customer data has been encrypted, the online payment portal is down, and the attacker is demanding a $500K ransom. What do you do?</a:t>
            </a:r>
          </a:p>
        </p:txBody>
      </p:sp>
    </p:spTree>
    <p:extLst>
      <p:ext uri="{BB962C8B-B14F-4D97-AF65-F5344CB8AC3E}">
        <p14:creationId xmlns:p14="http://schemas.microsoft.com/office/powerpoint/2010/main" val="3098904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4DBB-F41B-D81F-D8B8-9CD48621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Foundational Knowledge: </a:t>
            </a:r>
            <a:br>
              <a:rPr lang="en-US" dirty="0"/>
            </a:br>
            <a:r>
              <a:rPr lang="en-US" dirty="0"/>
              <a:t>Data Compliance</a:t>
            </a:r>
          </a:p>
        </p:txBody>
      </p:sp>
    </p:spTree>
    <p:extLst>
      <p:ext uri="{BB962C8B-B14F-4D97-AF65-F5344CB8AC3E}">
        <p14:creationId xmlns:p14="http://schemas.microsoft.com/office/powerpoint/2010/main" val="2395015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4DBB-F41B-D81F-D8B8-9CD48621EB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6156" y="469900"/>
            <a:ext cx="10199688" cy="593725"/>
          </a:xfrm>
        </p:spPr>
        <p:txBody>
          <a:bodyPr/>
          <a:lstStyle/>
          <a:p>
            <a:pPr algn="ctr"/>
            <a:r>
              <a:rPr lang="en-US" dirty="0"/>
              <a:t>Foundational Knowledge: Data Compliance</a:t>
            </a:r>
          </a:p>
        </p:txBody>
      </p:sp>
      <p:pic>
        <p:nvPicPr>
          <p:cNvPr id="4" name="Online Media 3" title="What is Data Compliance? #bpa #dataintegration #compliance #datacompliance">
            <a:hlinkClick r:id="" action="ppaction://media"/>
            <a:extLst>
              <a:ext uri="{FF2B5EF4-FFF2-40B4-BE49-F238E27FC236}">
                <a16:creationId xmlns:a16="http://schemas.microsoft.com/office/drawing/2014/main" id="{6AB98BBA-7A70-D98A-1D6E-196F728CB6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65568" y="1263565"/>
            <a:ext cx="2785556" cy="4933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9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6F24-0D1C-4B69-95E6-C9539588F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91974"/>
            <a:ext cx="10200132" cy="543697"/>
          </a:xfrm>
        </p:spPr>
        <p:txBody>
          <a:bodyPr/>
          <a:lstStyle/>
          <a:p>
            <a:r>
              <a:rPr lang="en-US" dirty="0"/>
              <a:t>The Regulatory Landscape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4F683C1-F51F-C136-37FC-21D5105BD2B5}"/>
              </a:ext>
            </a:extLst>
          </p:cNvPr>
          <p:cNvSpPr/>
          <p:nvPr/>
        </p:nvSpPr>
        <p:spPr>
          <a:xfrm>
            <a:off x="853406" y="1606942"/>
            <a:ext cx="5446938" cy="431315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246"/>
              </a:lnSpc>
              <a:buSzPct val="100000"/>
              <a:buChar char="•"/>
            </a:pPr>
            <a:r>
              <a:rPr lang="en-US" sz="216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Freedom of Information Act (FOIA) and state open records laws</a:t>
            </a:r>
          </a:p>
          <a:p>
            <a:pPr lvl="1" algn="l">
              <a:lnSpc>
                <a:spcPts val="1436"/>
              </a:lnSpc>
              <a:spcBef>
                <a:spcPts val="503"/>
              </a:spcBef>
              <a:buNone/>
            </a:pPr>
            <a:r>
              <a:rPr lang="en-US" sz="138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These laws require government agencies to disclose public records upon request, with some exceptions, ensuring transparency and accountability in municipal data management.</a:t>
            </a:r>
          </a:p>
          <a:p>
            <a:pPr marL="242900" indent="-242900" algn="l">
              <a:lnSpc>
                <a:spcPts val="2246"/>
              </a:lnSpc>
              <a:spcBef>
                <a:spcPts val="2260"/>
              </a:spcBef>
              <a:buSzPct val="100000"/>
              <a:buChar char="•"/>
            </a:pPr>
            <a:r>
              <a:rPr lang="en-US" sz="216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Health Insurance Portability and Accountability Act (HIPAA)</a:t>
            </a:r>
          </a:p>
          <a:p>
            <a:pPr lvl="1" algn="l">
              <a:lnSpc>
                <a:spcPts val="1436"/>
              </a:lnSpc>
              <a:spcBef>
                <a:spcPts val="503"/>
              </a:spcBef>
              <a:buNone/>
            </a:pPr>
            <a:r>
              <a:rPr lang="en-US" sz="138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HIPAA sets standards for the protection of sensitive patient health information, impacting the handling of medical data by municipal entities.</a:t>
            </a:r>
          </a:p>
          <a:p>
            <a:pPr marL="242900" indent="-242900" algn="l">
              <a:lnSpc>
                <a:spcPts val="2246"/>
              </a:lnSpc>
              <a:spcBef>
                <a:spcPts val="2260"/>
              </a:spcBef>
              <a:buSzPct val="100000"/>
              <a:buChar char="•"/>
            </a:pPr>
            <a:r>
              <a:rPr lang="en-US" sz="216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FBI Criminal Justice Information Services (CJIS) Security Policy</a:t>
            </a:r>
          </a:p>
          <a:p>
            <a:pPr lvl="1" algn="l">
              <a:lnSpc>
                <a:spcPts val="1436"/>
              </a:lnSpc>
              <a:spcBef>
                <a:spcPts val="503"/>
              </a:spcBef>
              <a:buNone/>
            </a:pPr>
            <a:r>
              <a:rPr lang="en-US" sz="138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This policy establishes security requirements for the access, transmission, and storage of criminal justice information by government agencies, including municipalities.</a:t>
            </a:r>
            <a:endParaRPr lang="en-U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62E041E-AAF2-F567-B61C-8538AB75C517}"/>
              </a:ext>
            </a:extLst>
          </p:cNvPr>
          <p:cNvSpPr/>
          <p:nvPr/>
        </p:nvSpPr>
        <p:spPr>
          <a:xfrm>
            <a:off x="6284928" y="1606942"/>
            <a:ext cx="5446938" cy="413103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242900" indent="-242900" algn="l">
              <a:lnSpc>
                <a:spcPts val="2246"/>
              </a:lnSpc>
              <a:buSzPct val="100000"/>
              <a:buChar char="•"/>
            </a:pPr>
            <a:r>
              <a:rPr lang="en-US" sz="216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Payment Card Industry Data Security Standard (PCI DSS)</a:t>
            </a:r>
          </a:p>
          <a:p>
            <a:pPr lvl="1" algn="l">
              <a:lnSpc>
                <a:spcPts val="1436"/>
              </a:lnSpc>
              <a:spcBef>
                <a:spcPts val="503"/>
              </a:spcBef>
              <a:buNone/>
            </a:pPr>
            <a:r>
              <a:rPr lang="en-US" sz="138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PCI DSS provides a set of requirements for ensuring the secure handling of payment card data, affecting municipalities that process credit/debit card payments.</a:t>
            </a:r>
          </a:p>
          <a:p>
            <a:pPr marL="242900" indent="-242900" algn="l">
              <a:lnSpc>
                <a:spcPts val="2246"/>
              </a:lnSpc>
              <a:spcBef>
                <a:spcPts val="2260"/>
              </a:spcBef>
              <a:buSzPct val="100000"/>
              <a:buChar char="•"/>
            </a:pPr>
            <a:r>
              <a:rPr lang="en-US" sz="216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Family Educational Rights and Privacy Act (FERPA)</a:t>
            </a:r>
          </a:p>
          <a:p>
            <a:pPr lvl="1" algn="l">
              <a:lnSpc>
                <a:spcPts val="1436"/>
              </a:lnSpc>
              <a:spcBef>
                <a:spcPts val="503"/>
              </a:spcBef>
              <a:buNone/>
            </a:pPr>
            <a:r>
              <a:rPr lang="en-US" sz="138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FERPA protects the privacy of student educational records, which municipalities may handle for public schools and other educational programs.</a:t>
            </a:r>
          </a:p>
          <a:p>
            <a:pPr marL="242900" indent="-242900" algn="l">
              <a:lnSpc>
                <a:spcPts val="2246"/>
              </a:lnSpc>
              <a:spcBef>
                <a:spcPts val="2260"/>
              </a:spcBef>
              <a:buSzPct val="100000"/>
              <a:buChar char="•"/>
            </a:pPr>
            <a:r>
              <a:rPr lang="en-US" sz="216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General Data Protection Regulation (GDPR) for international data</a:t>
            </a:r>
          </a:p>
          <a:p>
            <a:pPr lvl="1" algn="l">
              <a:lnSpc>
                <a:spcPts val="1436"/>
              </a:lnSpc>
              <a:spcBef>
                <a:spcPts val="503"/>
              </a:spcBef>
              <a:buNone/>
            </a:pPr>
            <a:r>
              <a:rPr lang="en-US" sz="138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GDPR is a comprehensive data privacy law that impacts the handling of personal data, including for municipalities with international data processing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665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49544-E882-A851-28E4-64CB0327A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6" y="716688"/>
            <a:ext cx="10200132" cy="548503"/>
          </a:xfrm>
        </p:spPr>
        <p:txBody>
          <a:bodyPr/>
          <a:lstStyle/>
          <a:p>
            <a:r>
              <a:rPr lang="en-US" dirty="0"/>
              <a:t>Compliance Program Maturity Model</a:t>
            </a:r>
          </a:p>
        </p:txBody>
      </p:sp>
      <p:pic>
        <p:nvPicPr>
          <p:cNvPr id="3" name="Object 1" descr="preencoded.png">
            <a:extLst>
              <a:ext uri="{FF2B5EF4-FFF2-40B4-BE49-F238E27FC236}">
                <a16:creationId xmlns:a16="http://schemas.microsoft.com/office/drawing/2014/main" id="{E2343DFC-8AFD-E1FC-165E-7F467C0BFA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002" y="1552187"/>
            <a:ext cx="1266508" cy="828468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9F4D2962-0797-AC21-1E5E-B67A42C100DF}"/>
              </a:ext>
            </a:extLst>
          </p:cNvPr>
          <p:cNvSpPr/>
          <p:nvPr/>
        </p:nvSpPr>
        <p:spPr>
          <a:xfrm>
            <a:off x="4810566" y="1741687"/>
            <a:ext cx="7435332" cy="1781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404"/>
              </a:lnSpc>
              <a:buNone/>
            </a:pPr>
            <a:r>
              <a:rPr lang="en-US" sz="1350" b="1" dirty="0">
                <a:solidFill>
                  <a:schemeClr val="tx2">
                    <a:lumMod val="50000"/>
                  </a:schemeClr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Level 1 - Ad Hoc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4AD89D09-9AE6-D447-7EA3-D9B4354F345B}"/>
              </a:ext>
            </a:extLst>
          </p:cNvPr>
          <p:cNvSpPr/>
          <p:nvPr/>
        </p:nvSpPr>
        <p:spPr>
          <a:xfrm>
            <a:off x="4810566" y="2029508"/>
            <a:ext cx="7435332" cy="1514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193"/>
              </a:lnSpc>
              <a:spcBef>
                <a:spcPts val="847"/>
              </a:spcBef>
              <a:buNone/>
            </a:pPr>
            <a:r>
              <a:rPr lang="en-US" sz="1148" dirty="0">
                <a:latin typeface="Carlito" pitchFamily="34" charset="0"/>
                <a:ea typeface="Carlito" pitchFamily="34" charset="-122"/>
                <a:cs typeface="Carlito" pitchFamily="34" charset="-120"/>
              </a:rPr>
              <a:t>- No formal policies or procedures - Reactive approach to compliance - Limited awareness and training</a:t>
            </a:r>
            <a:endParaRPr lang="en-US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6CFCD335-908C-351D-B490-671C2C7EE4C7}"/>
              </a:ext>
            </a:extLst>
          </p:cNvPr>
          <p:cNvSpPr/>
          <p:nvPr/>
        </p:nvSpPr>
        <p:spPr>
          <a:xfrm>
            <a:off x="3153992" y="1677885"/>
            <a:ext cx="1386220" cy="5485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320"/>
              </a:lnSpc>
              <a:buNone/>
            </a:pPr>
            <a:r>
              <a:rPr lang="en-US" sz="375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1</a:t>
            </a:r>
            <a:endParaRPr lang="en-US" dirty="0"/>
          </a:p>
        </p:txBody>
      </p:sp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C2E41174-2F40-8C45-915A-26FEEA8A7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42801" y="2437790"/>
            <a:ext cx="2609198" cy="828468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A4720396-A200-9A81-3B10-B48418B7D22E}"/>
              </a:ext>
            </a:extLst>
          </p:cNvPr>
          <p:cNvSpPr/>
          <p:nvPr/>
        </p:nvSpPr>
        <p:spPr>
          <a:xfrm>
            <a:off x="5484767" y="2551110"/>
            <a:ext cx="6693711" cy="1781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404"/>
              </a:lnSpc>
              <a:buNone/>
            </a:pPr>
            <a:r>
              <a:rPr lang="en-US" sz="1350" b="1" dirty="0">
                <a:solidFill>
                  <a:schemeClr val="tx2">
                    <a:lumMod val="50000"/>
                  </a:schemeClr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Level 2 - Developing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4150DA87-4B6A-70D7-EAB3-30F42B6C526A}"/>
              </a:ext>
            </a:extLst>
          </p:cNvPr>
          <p:cNvSpPr/>
          <p:nvPr/>
        </p:nvSpPr>
        <p:spPr>
          <a:xfrm>
            <a:off x="5484767" y="2838931"/>
            <a:ext cx="6693711" cy="3028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193"/>
              </a:lnSpc>
              <a:spcBef>
                <a:spcPts val="847"/>
              </a:spcBef>
              <a:buNone/>
            </a:pPr>
            <a:r>
              <a:rPr lang="en-US" sz="1148" dirty="0">
                <a:latin typeface="Carlito" pitchFamily="34" charset="0"/>
                <a:ea typeface="Carlito" pitchFamily="34" charset="-122"/>
                <a:cs typeface="Carlito" pitchFamily="34" charset="-120"/>
              </a:rPr>
              <a:t>- Basic policies in place - Some compliance responsibilities assigned - Compliance considered in new projects</a:t>
            </a:r>
            <a:endParaRPr lang="en-US"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AD4C9669-7AE9-1986-798E-FD367CD279C2}"/>
              </a:ext>
            </a:extLst>
          </p:cNvPr>
          <p:cNvSpPr/>
          <p:nvPr/>
        </p:nvSpPr>
        <p:spPr>
          <a:xfrm>
            <a:off x="2412370" y="2563489"/>
            <a:ext cx="2869463" cy="5485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320"/>
              </a:lnSpc>
              <a:buNone/>
            </a:pPr>
            <a:r>
              <a:rPr lang="en-US" sz="375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2</a:t>
            </a:r>
            <a:endParaRPr lang="en-US" dirty="0"/>
          </a:p>
        </p:txBody>
      </p:sp>
      <p:pic>
        <p:nvPicPr>
          <p:cNvPr id="11" name="Object 9" descr="preencoded.png">
            <a:extLst>
              <a:ext uri="{FF2B5EF4-FFF2-40B4-BE49-F238E27FC236}">
                <a16:creationId xmlns:a16="http://schemas.microsoft.com/office/drawing/2014/main" id="{B2559CE2-8BCB-870F-F58A-118909BECF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68599" y="3323394"/>
            <a:ext cx="3961409" cy="837990"/>
          </a:xfrm>
          <a:prstGeom prst="rect">
            <a:avLst/>
          </a:prstGeom>
        </p:spPr>
      </p:pic>
      <p:sp>
        <p:nvSpPr>
          <p:cNvPr id="12" name="Object 10">
            <a:extLst>
              <a:ext uri="{FF2B5EF4-FFF2-40B4-BE49-F238E27FC236}">
                <a16:creationId xmlns:a16="http://schemas.microsoft.com/office/drawing/2014/main" id="{B02931A8-A855-90CC-45C5-92FBD124A29C}"/>
              </a:ext>
            </a:extLst>
          </p:cNvPr>
          <p:cNvSpPr/>
          <p:nvPr/>
        </p:nvSpPr>
        <p:spPr>
          <a:xfrm>
            <a:off x="6158968" y="3436713"/>
            <a:ext cx="5952089" cy="1781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404"/>
              </a:lnSpc>
              <a:buNone/>
            </a:pPr>
            <a:r>
              <a:rPr lang="en-US" sz="1350" b="1" dirty="0">
                <a:solidFill>
                  <a:schemeClr val="tx2">
                    <a:lumMod val="50000"/>
                  </a:schemeClr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Level 3 - Defined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0631310C-1FCE-6345-37E0-BD02C30FE156}"/>
              </a:ext>
            </a:extLst>
          </p:cNvPr>
          <p:cNvSpPr/>
          <p:nvPr/>
        </p:nvSpPr>
        <p:spPr>
          <a:xfrm>
            <a:off x="6158968" y="3724534"/>
            <a:ext cx="5952089" cy="3028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193"/>
              </a:lnSpc>
              <a:spcBef>
                <a:spcPts val="847"/>
              </a:spcBef>
              <a:buNone/>
            </a:pPr>
            <a:r>
              <a:rPr lang="en-US" sz="1148" dirty="0">
                <a:latin typeface="Carlito" pitchFamily="34" charset="0"/>
                <a:ea typeface="Carlito" pitchFamily="34" charset="-122"/>
                <a:cs typeface="Carlito" pitchFamily="34" charset="-120"/>
              </a:rPr>
              <a:t>- Comprehensive policies and procedures - Dedicated compliance team - Regular compliance assessments</a:t>
            </a:r>
            <a:endParaRPr lang="en-US" dirty="0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AD9FD5BB-C0B0-9D80-0AA7-DFC2B91B9B0E}"/>
              </a:ext>
            </a:extLst>
          </p:cNvPr>
          <p:cNvSpPr/>
          <p:nvPr/>
        </p:nvSpPr>
        <p:spPr>
          <a:xfrm>
            <a:off x="1670749" y="3449093"/>
            <a:ext cx="4352706" cy="5485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320"/>
              </a:lnSpc>
              <a:buNone/>
            </a:pPr>
            <a:r>
              <a:rPr lang="en-US" sz="375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3</a:t>
            </a:r>
            <a:endParaRPr lang="en-US" dirty="0"/>
          </a:p>
        </p:txBody>
      </p:sp>
      <p:pic>
        <p:nvPicPr>
          <p:cNvPr id="15" name="Object 13" descr="preencoded.png">
            <a:extLst>
              <a:ext uri="{FF2B5EF4-FFF2-40B4-BE49-F238E27FC236}">
                <a16:creationId xmlns:a16="http://schemas.microsoft.com/office/drawing/2014/main" id="{648B046E-130D-3400-792A-7C3C8EB5BD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94398" y="4208997"/>
            <a:ext cx="5313621" cy="837990"/>
          </a:xfrm>
          <a:prstGeom prst="rect">
            <a:avLst/>
          </a:prstGeom>
        </p:spPr>
      </p:pic>
      <p:sp>
        <p:nvSpPr>
          <p:cNvPr id="16" name="Object 14">
            <a:extLst>
              <a:ext uri="{FF2B5EF4-FFF2-40B4-BE49-F238E27FC236}">
                <a16:creationId xmlns:a16="http://schemas.microsoft.com/office/drawing/2014/main" id="{AD260C81-9921-C09C-9F9B-A448C74679A3}"/>
              </a:ext>
            </a:extLst>
          </p:cNvPr>
          <p:cNvSpPr/>
          <p:nvPr/>
        </p:nvSpPr>
        <p:spPr>
          <a:xfrm>
            <a:off x="6833170" y="4322317"/>
            <a:ext cx="5210468" cy="1781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404"/>
              </a:lnSpc>
              <a:buNone/>
            </a:pPr>
            <a:r>
              <a:rPr lang="en-US" sz="1350" b="1" dirty="0">
                <a:solidFill>
                  <a:schemeClr val="tx2">
                    <a:lumMod val="50000"/>
                  </a:schemeClr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Level 4 - Managed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BDEB0987-AEFF-05FF-DB73-6408C6FF974A}"/>
              </a:ext>
            </a:extLst>
          </p:cNvPr>
          <p:cNvSpPr/>
          <p:nvPr/>
        </p:nvSpPr>
        <p:spPr>
          <a:xfrm>
            <a:off x="6833170" y="4610138"/>
            <a:ext cx="5210468" cy="3028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193"/>
              </a:lnSpc>
              <a:spcBef>
                <a:spcPts val="847"/>
              </a:spcBef>
              <a:buNone/>
            </a:pPr>
            <a:r>
              <a:rPr lang="en-US" sz="1148" dirty="0">
                <a:latin typeface="Carlito" pitchFamily="34" charset="0"/>
                <a:ea typeface="Carlito" pitchFamily="34" charset="-122"/>
                <a:cs typeface="Carlito" pitchFamily="34" charset="-120"/>
              </a:rPr>
              <a:t>- Compliance integrated into all operations - Extensive training and awareness - Compliance metrics tracked and reported</a:t>
            </a:r>
            <a:endParaRPr lang="en-US" dirty="0"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0FD9E138-17AD-C327-B82E-D2B057396881}"/>
              </a:ext>
            </a:extLst>
          </p:cNvPr>
          <p:cNvSpPr/>
          <p:nvPr/>
        </p:nvSpPr>
        <p:spPr>
          <a:xfrm>
            <a:off x="929127" y="4334696"/>
            <a:ext cx="5835949" cy="5485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320"/>
              </a:lnSpc>
              <a:buNone/>
            </a:pPr>
            <a:r>
              <a:rPr lang="en-US" sz="375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4</a:t>
            </a:r>
            <a:endParaRPr lang="en-US" dirty="0"/>
          </a:p>
        </p:txBody>
      </p:sp>
      <p:pic>
        <p:nvPicPr>
          <p:cNvPr id="19" name="Object 17" descr="preencoded.png">
            <a:extLst>
              <a:ext uri="{FF2B5EF4-FFF2-40B4-BE49-F238E27FC236}">
                <a16:creationId xmlns:a16="http://schemas.microsoft.com/office/drawing/2014/main" id="{EA6B8197-8C37-3AC1-4248-BA47E9E22E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0196" y="5094601"/>
            <a:ext cx="6656311" cy="837990"/>
          </a:xfrm>
          <a:prstGeom prst="rect">
            <a:avLst/>
          </a:prstGeom>
        </p:spPr>
      </p:pic>
      <p:sp>
        <p:nvSpPr>
          <p:cNvPr id="20" name="Object 18">
            <a:extLst>
              <a:ext uri="{FF2B5EF4-FFF2-40B4-BE49-F238E27FC236}">
                <a16:creationId xmlns:a16="http://schemas.microsoft.com/office/drawing/2014/main" id="{062D85F1-3CCF-5342-A9D3-7367C7B3B6C9}"/>
              </a:ext>
            </a:extLst>
          </p:cNvPr>
          <p:cNvSpPr/>
          <p:nvPr/>
        </p:nvSpPr>
        <p:spPr>
          <a:xfrm>
            <a:off x="7507371" y="5207920"/>
            <a:ext cx="4468846" cy="17819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404"/>
              </a:lnSpc>
              <a:buNone/>
            </a:pPr>
            <a:r>
              <a:rPr lang="en-US" sz="1350" b="1" dirty="0">
                <a:solidFill>
                  <a:schemeClr val="tx2">
                    <a:lumMod val="50000"/>
                  </a:schemeClr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Level 5 - Optimized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89AD74E5-4F9A-7FED-8B5B-0C1D20A1E3BA}"/>
              </a:ext>
            </a:extLst>
          </p:cNvPr>
          <p:cNvSpPr/>
          <p:nvPr/>
        </p:nvSpPr>
        <p:spPr>
          <a:xfrm>
            <a:off x="7507371" y="5495741"/>
            <a:ext cx="4468846" cy="30281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193"/>
              </a:lnSpc>
              <a:spcBef>
                <a:spcPts val="847"/>
              </a:spcBef>
              <a:buNone/>
            </a:pPr>
            <a:r>
              <a:rPr lang="en-US" sz="1148" dirty="0">
                <a:latin typeface="Carlito" pitchFamily="34" charset="0"/>
                <a:ea typeface="Carlito" pitchFamily="34" charset="-122"/>
                <a:cs typeface="Carlito" pitchFamily="34" charset="-120"/>
              </a:rPr>
              <a:t>- Compliance as a core value - Proactive improvement of compliance posture - Compliance enabling business objectives</a:t>
            </a:r>
            <a:endParaRPr lang="en-US" dirty="0"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CF041989-8FE1-1124-463D-5777C0179594}"/>
              </a:ext>
            </a:extLst>
          </p:cNvPr>
          <p:cNvSpPr/>
          <p:nvPr/>
        </p:nvSpPr>
        <p:spPr>
          <a:xfrm>
            <a:off x="187506" y="5220300"/>
            <a:ext cx="7319192" cy="5485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4320"/>
              </a:lnSpc>
              <a:buNone/>
            </a:pPr>
            <a:r>
              <a:rPr lang="en-US" sz="3750" dirty="0">
                <a:solidFill>
                  <a:srgbClr val="FF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06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AA229-D9E2-E908-E212-E5E11C6B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21269"/>
            <a:ext cx="10200132" cy="543697"/>
          </a:xfrm>
        </p:spPr>
        <p:txBody>
          <a:bodyPr/>
          <a:lstStyle/>
          <a:p>
            <a:r>
              <a:rPr lang="en-US" dirty="0"/>
              <a:t>Operationalizing Compliance</a:t>
            </a:r>
          </a:p>
        </p:txBody>
      </p:sp>
      <p:pic>
        <p:nvPicPr>
          <p:cNvPr id="3" name="Object 1" descr="preencoded.png">
            <a:extLst>
              <a:ext uri="{FF2B5EF4-FFF2-40B4-BE49-F238E27FC236}">
                <a16:creationId xmlns:a16="http://schemas.microsoft.com/office/drawing/2014/main" id="{340C7E4B-9BBD-144A-6A42-1E1BBBB3C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35291" y="2566799"/>
            <a:ext cx="1552187" cy="114271"/>
          </a:xfrm>
          <a:prstGeom prst="rect">
            <a:avLst/>
          </a:prstGeom>
        </p:spPr>
      </p:pic>
      <p:pic>
        <p:nvPicPr>
          <p:cNvPr id="4" name="Object 2" descr="preencoded.png">
            <a:extLst>
              <a:ext uri="{FF2B5EF4-FFF2-40B4-BE49-F238E27FC236}">
                <a16:creationId xmlns:a16="http://schemas.microsoft.com/office/drawing/2014/main" id="{549744BB-02A7-DBB0-55BE-B68ECACA65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58338" y="2608318"/>
            <a:ext cx="152362" cy="142839"/>
          </a:xfrm>
          <a:prstGeom prst="rect">
            <a:avLst/>
          </a:prstGeom>
        </p:spPr>
      </p:pic>
      <p:pic>
        <p:nvPicPr>
          <p:cNvPr id="5" name="Object 3" descr="preencoded.png">
            <a:extLst>
              <a:ext uri="{FF2B5EF4-FFF2-40B4-BE49-F238E27FC236}">
                <a16:creationId xmlns:a16="http://schemas.microsoft.com/office/drawing/2014/main" id="{16D54F0C-C61B-71FD-79D5-5CA28EA04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81949" y="2819530"/>
            <a:ext cx="1209373" cy="780855"/>
          </a:xfrm>
          <a:prstGeom prst="rect">
            <a:avLst/>
          </a:prstGeom>
        </p:spPr>
      </p:pic>
      <p:pic>
        <p:nvPicPr>
          <p:cNvPr id="6" name="Object 4" descr="preencoded.png">
            <a:extLst>
              <a:ext uri="{FF2B5EF4-FFF2-40B4-BE49-F238E27FC236}">
                <a16:creationId xmlns:a16="http://schemas.microsoft.com/office/drawing/2014/main" id="{EC9EC253-52F1-2178-61FC-71B2D37181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89431" y="3557342"/>
            <a:ext cx="133317" cy="161885"/>
          </a:xfrm>
          <a:prstGeom prst="rect">
            <a:avLst/>
          </a:prstGeom>
        </p:spPr>
      </p:pic>
      <p:pic>
        <p:nvPicPr>
          <p:cNvPr id="7" name="Object 5" descr="preencoded.png">
            <a:extLst>
              <a:ext uri="{FF2B5EF4-FFF2-40B4-BE49-F238E27FC236}">
                <a16:creationId xmlns:a16="http://schemas.microsoft.com/office/drawing/2014/main" id="{98A0D060-73EC-69C8-956F-F261762AB0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774646" y="4016333"/>
            <a:ext cx="1514096" cy="314246"/>
          </a:xfrm>
          <a:prstGeom prst="rect">
            <a:avLst/>
          </a:prstGeom>
        </p:spPr>
      </p:pic>
      <p:pic>
        <p:nvPicPr>
          <p:cNvPr id="8" name="Object 6" descr="preencoded.png">
            <a:extLst>
              <a:ext uri="{FF2B5EF4-FFF2-40B4-BE49-F238E27FC236}">
                <a16:creationId xmlns:a16="http://schemas.microsoft.com/office/drawing/2014/main" id="{D5D3B56E-C9B5-C153-6F4F-119BF03379D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46854" y="4251065"/>
            <a:ext cx="152362" cy="142839"/>
          </a:xfrm>
          <a:prstGeom prst="rect">
            <a:avLst/>
          </a:prstGeom>
        </p:spPr>
      </p:pic>
      <p:pic>
        <p:nvPicPr>
          <p:cNvPr id="9" name="Object 7" descr="preencoded.png">
            <a:extLst>
              <a:ext uri="{FF2B5EF4-FFF2-40B4-BE49-F238E27FC236}">
                <a16:creationId xmlns:a16="http://schemas.microsoft.com/office/drawing/2014/main" id="{4EAFFDC1-28DA-9CAB-C4A8-2836EA3CEA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81042" y="4390952"/>
            <a:ext cx="1561709" cy="28568"/>
          </a:xfrm>
          <a:prstGeom prst="rect">
            <a:avLst/>
          </a:prstGeom>
        </p:spPr>
      </p:pic>
      <p:pic>
        <p:nvPicPr>
          <p:cNvPr id="10" name="Object 8" descr="preencoded.png">
            <a:extLst>
              <a:ext uri="{FF2B5EF4-FFF2-40B4-BE49-F238E27FC236}">
                <a16:creationId xmlns:a16="http://schemas.microsoft.com/office/drawing/2014/main" id="{69CC5657-8947-42B2-B0C1-704BC087A17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52676" y="4325817"/>
            <a:ext cx="152362" cy="142839"/>
          </a:xfrm>
          <a:prstGeom prst="rect">
            <a:avLst/>
          </a:prstGeom>
        </p:spPr>
      </p:pic>
      <p:pic>
        <p:nvPicPr>
          <p:cNvPr id="11" name="Object 9" descr="preencoded.png">
            <a:extLst>
              <a:ext uri="{FF2B5EF4-FFF2-40B4-BE49-F238E27FC236}">
                <a16:creationId xmlns:a16="http://schemas.microsoft.com/office/drawing/2014/main" id="{818991E9-DFBC-AAFA-E24E-95F4FA5C9D4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24574" y="4055851"/>
            <a:ext cx="1523619" cy="285679"/>
          </a:xfrm>
          <a:prstGeom prst="rect">
            <a:avLst/>
          </a:prstGeom>
        </p:spPr>
      </p:pic>
      <p:pic>
        <p:nvPicPr>
          <p:cNvPr id="12" name="Object 10" descr="preencoded.png">
            <a:extLst>
              <a:ext uri="{FF2B5EF4-FFF2-40B4-BE49-F238E27FC236}">
                <a16:creationId xmlns:a16="http://schemas.microsoft.com/office/drawing/2014/main" id="{7561FDD0-5983-F59D-4F68-9CFBC624845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900971" y="3986908"/>
            <a:ext cx="161885" cy="142839"/>
          </a:xfrm>
          <a:prstGeom prst="rect">
            <a:avLst/>
          </a:prstGeom>
        </p:spPr>
      </p:pic>
      <p:pic>
        <p:nvPicPr>
          <p:cNvPr id="13" name="Object 11" descr="preencoded.png">
            <a:extLst>
              <a:ext uri="{FF2B5EF4-FFF2-40B4-BE49-F238E27FC236}">
                <a16:creationId xmlns:a16="http://schemas.microsoft.com/office/drawing/2014/main" id="{19A547F5-22AB-A6AD-9D63-186905E5D92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205153" y="2849336"/>
            <a:ext cx="1085579" cy="857036"/>
          </a:xfrm>
          <a:prstGeom prst="rect">
            <a:avLst/>
          </a:prstGeom>
        </p:spPr>
      </p:pic>
      <p:pic>
        <p:nvPicPr>
          <p:cNvPr id="14" name="Object 12" descr="preencoded.png">
            <a:extLst>
              <a:ext uri="{FF2B5EF4-FFF2-40B4-BE49-F238E27FC236}">
                <a16:creationId xmlns:a16="http://schemas.microsoft.com/office/drawing/2014/main" id="{04FCA791-99B9-08A9-D0C4-816C1CD4C54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3253783" y="2779630"/>
            <a:ext cx="161885" cy="142839"/>
          </a:xfrm>
          <a:prstGeom prst="rect">
            <a:avLst/>
          </a:prstGeom>
        </p:spPr>
      </p:pic>
      <p:pic>
        <p:nvPicPr>
          <p:cNvPr id="15" name="Object 13" descr="preencoded.png">
            <a:extLst>
              <a:ext uri="{FF2B5EF4-FFF2-40B4-BE49-F238E27FC236}">
                <a16:creationId xmlns:a16="http://schemas.microsoft.com/office/drawing/2014/main" id="{11D5CB92-CF68-81C0-B339-6E5253673C1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081585" y="2570037"/>
            <a:ext cx="1552187" cy="133317"/>
          </a:xfrm>
          <a:prstGeom prst="rect">
            <a:avLst/>
          </a:prstGeom>
        </p:spPr>
      </p:pic>
      <p:pic>
        <p:nvPicPr>
          <p:cNvPr id="16" name="Object 14" descr="preencoded.png">
            <a:extLst>
              <a:ext uri="{FF2B5EF4-FFF2-40B4-BE49-F238E27FC236}">
                <a16:creationId xmlns:a16="http://schemas.microsoft.com/office/drawing/2014/main" id="{CBE10736-8B3E-8F2D-506F-C857E99E4B8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609299" y="2498618"/>
            <a:ext cx="152362" cy="142839"/>
          </a:xfrm>
          <a:prstGeom prst="rect">
            <a:avLst/>
          </a:prstGeom>
        </p:spPr>
      </p:pic>
      <p:sp>
        <p:nvSpPr>
          <p:cNvPr id="17" name="Object 15">
            <a:extLst>
              <a:ext uri="{FF2B5EF4-FFF2-40B4-BE49-F238E27FC236}">
                <a16:creationId xmlns:a16="http://schemas.microsoft.com/office/drawing/2014/main" id="{85997526-D060-41E9-99B6-F12D3C4B2E95}"/>
              </a:ext>
            </a:extLst>
          </p:cNvPr>
          <p:cNvSpPr/>
          <p:nvPr/>
        </p:nvSpPr>
        <p:spPr>
          <a:xfrm>
            <a:off x="5856411" y="2325211"/>
            <a:ext cx="476131" cy="476131"/>
          </a:xfrm>
          <a:prstGeom prst="ellipse">
            <a:avLst/>
          </a:prstGeom>
          <a:solidFill>
            <a:srgbClr val="5E98A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3BB7D177-BC06-E334-345C-EFE66632EDF9}"/>
              </a:ext>
            </a:extLst>
          </p:cNvPr>
          <p:cNvSpPr/>
          <p:nvPr/>
        </p:nvSpPr>
        <p:spPr>
          <a:xfrm>
            <a:off x="5832604" y="2410914"/>
            <a:ext cx="523744" cy="29710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34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1</a:t>
            </a:r>
            <a:endParaRPr lang="en-US" dirty="0"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6D299D92-6AF7-C0C3-9C8D-788FE478622C}"/>
              </a:ext>
            </a:extLst>
          </p:cNvPr>
          <p:cNvSpPr/>
          <p:nvPr/>
        </p:nvSpPr>
        <p:spPr>
          <a:xfrm>
            <a:off x="4675871" y="1260419"/>
            <a:ext cx="2715566" cy="38019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498"/>
              </a:lnSpc>
              <a:buNone/>
            </a:pPr>
            <a:r>
              <a:rPr lang="en-US" sz="144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Assign Compliance Responsibilities</a:t>
            </a:r>
            <a:endParaRPr lang="en-US" dirty="0"/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EFD00A0B-53AD-6DF1-FC7B-E01B7457C26F}"/>
              </a:ext>
            </a:extLst>
          </p:cNvPr>
          <p:cNvSpPr/>
          <p:nvPr/>
        </p:nvSpPr>
        <p:spPr>
          <a:xfrm>
            <a:off x="5022828" y="1575185"/>
            <a:ext cx="2021652" cy="63373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248"/>
              </a:lnSpc>
              <a:spcBef>
                <a:spcPts val="673"/>
              </a:spcBef>
              <a:buNone/>
            </a:pPr>
            <a:r>
              <a:rPr lang="en-US" sz="120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Designate a Chief Compliance Officer and establish a cross-functional compliance committee</a:t>
            </a:r>
            <a:endParaRPr lang="en-US" dirty="0"/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8603A04C-1049-7A53-166A-483B9F142A09}"/>
              </a:ext>
            </a:extLst>
          </p:cNvPr>
          <p:cNvSpPr/>
          <p:nvPr/>
        </p:nvSpPr>
        <p:spPr>
          <a:xfrm>
            <a:off x="8207903" y="2513376"/>
            <a:ext cx="476131" cy="476131"/>
          </a:xfrm>
          <a:prstGeom prst="ellipse">
            <a:avLst/>
          </a:prstGeom>
          <a:solidFill>
            <a:srgbClr val="5E98A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2E870E87-8C96-A3E1-7E13-426444F7454D}"/>
              </a:ext>
            </a:extLst>
          </p:cNvPr>
          <p:cNvSpPr/>
          <p:nvPr/>
        </p:nvSpPr>
        <p:spPr>
          <a:xfrm>
            <a:off x="8184096" y="2599079"/>
            <a:ext cx="523744" cy="29710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34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2</a:t>
            </a:r>
            <a:endParaRPr lang="en-US" dirty="0"/>
          </a:p>
        </p:txBody>
      </p:sp>
      <p:sp>
        <p:nvSpPr>
          <p:cNvPr id="23" name="Object 21">
            <a:extLst>
              <a:ext uri="{FF2B5EF4-FFF2-40B4-BE49-F238E27FC236}">
                <a16:creationId xmlns:a16="http://schemas.microsoft.com/office/drawing/2014/main" id="{24922D95-B09C-3577-385D-B544913A1E1F}"/>
              </a:ext>
            </a:extLst>
          </p:cNvPr>
          <p:cNvSpPr/>
          <p:nvPr/>
        </p:nvSpPr>
        <p:spPr>
          <a:xfrm>
            <a:off x="8779260" y="1308586"/>
            <a:ext cx="1895953" cy="38019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498"/>
              </a:lnSpc>
              <a:buNone/>
            </a:pPr>
            <a:r>
              <a:rPr lang="en-US" sz="144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Conduct a Data Inventory</a:t>
            </a:r>
            <a:endParaRPr lang="en-US" dirty="0"/>
          </a:p>
        </p:txBody>
      </p:sp>
      <p:sp>
        <p:nvSpPr>
          <p:cNvPr id="24" name="Object 22">
            <a:extLst>
              <a:ext uri="{FF2B5EF4-FFF2-40B4-BE49-F238E27FC236}">
                <a16:creationId xmlns:a16="http://schemas.microsoft.com/office/drawing/2014/main" id="{C05537BF-B96A-F3D4-519A-12DB8248F483}"/>
              </a:ext>
            </a:extLst>
          </p:cNvPr>
          <p:cNvSpPr/>
          <p:nvPr/>
        </p:nvSpPr>
        <p:spPr>
          <a:xfrm>
            <a:off x="8779260" y="1775908"/>
            <a:ext cx="1895953" cy="9505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248"/>
              </a:lnSpc>
              <a:spcBef>
                <a:spcPts val="673"/>
              </a:spcBef>
              <a:buNone/>
            </a:pPr>
            <a:r>
              <a:rPr lang="en-US" sz="120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Map the flow of data across the organization to identify all regulated data and the applicable compliance requirements for handling that data.</a:t>
            </a:r>
            <a:endParaRPr lang="en-US" dirty="0"/>
          </a:p>
        </p:txBody>
      </p:sp>
      <p:sp>
        <p:nvSpPr>
          <p:cNvPr id="25" name="Object 23">
            <a:extLst>
              <a:ext uri="{FF2B5EF4-FFF2-40B4-BE49-F238E27FC236}">
                <a16:creationId xmlns:a16="http://schemas.microsoft.com/office/drawing/2014/main" id="{AB845FB3-0362-C449-AE56-521ADC7F5614}"/>
              </a:ext>
            </a:extLst>
          </p:cNvPr>
          <p:cNvSpPr/>
          <p:nvPr/>
        </p:nvSpPr>
        <p:spPr>
          <a:xfrm>
            <a:off x="9358057" y="3652484"/>
            <a:ext cx="476131" cy="476131"/>
          </a:xfrm>
          <a:prstGeom prst="ellipse">
            <a:avLst/>
          </a:prstGeom>
          <a:solidFill>
            <a:srgbClr val="5E98A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26" name="Object 24">
            <a:extLst>
              <a:ext uri="{FF2B5EF4-FFF2-40B4-BE49-F238E27FC236}">
                <a16:creationId xmlns:a16="http://schemas.microsoft.com/office/drawing/2014/main" id="{F3C6460D-5D35-0F73-FA9A-C456C59C5FF2}"/>
              </a:ext>
            </a:extLst>
          </p:cNvPr>
          <p:cNvSpPr/>
          <p:nvPr/>
        </p:nvSpPr>
        <p:spPr>
          <a:xfrm>
            <a:off x="9334251" y="3738187"/>
            <a:ext cx="523744" cy="29710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34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3</a:t>
            </a:r>
            <a:endParaRPr lang="en-US" dirty="0"/>
          </a:p>
        </p:txBody>
      </p:sp>
      <p:sp>
        <p:nvSpPr>
          <p:cNvPr id="27" name="Object 25">
            <a:extLst>
              <a:ext uri="{FF2B5EF4-FFF2-40B4-BE49-F238E27FC236}">
                <a16:creationId xmlns:a16="http://schemas.microsoft.com/office/drawing/2014/main" id="{B453B07C-B996-8980-2D4E-E1D8F14147CA}"/>
              </a:ext>
            </a:extLst>
          </p:cNvPr>
          <p:cNvSpPr/>
          <p:nvPr/>
        </p:nvSpPr>
        <p:spPr>
          <a:xfrm>
            <a:off x="9929414" y="3794585"/>
            <a:ext cx="1969278" cy="38019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498"/>
              </a:lnSpc>
              <a:buNone/>
            </a:pPr>
            <a:r>
              <a:rPr lang="en-US" sz="144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Develop Policies and Procedures</a:t>
            </a:r>
            <a:endParaRPr lang="en-US" dirty="0"/>
          </a:p>
        </p:txBody>
      </p:sp>
      <p:sp>
        <p:nvSpPr>
          <p:cNvPr id="28" name="Object 26">
            <a:extLst>
              <a:ext uri="{FF2B5EF4-FFF2-40B4-BE49-F238E27FC236}">
                <a16:creationId xmlns:a16="http://schemas.microsoft.com/office/drawing/2014/main" id="{6E6C1A6A-CFE6-6A9A-E5DB-116EB4A33E98}"/>
              </a:ext>
            </a:extLst>
          </p:cNvPr>
          <p:cNvSpPr/>
          <p:nvPr/>
        </p:nvSpPr>
        <p:spPr>
          <a:xfrm>
            <a:off x="9929414" y="4261908"/>
            <a:ext cx="1969278" cy="12674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248"/>
              </a:lnSpc>
              <a:spcBef>
                <a:spcPts val="673"/>
              </a:spcBef>
              <a:buNone/>
            </a:pPr>
            <a:r>
              <a:rPr lang="en-US" sz="120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Translate legal requirements into operational policies that can be consistently applied across the organization. Develop standard operating procedures for handling data in compliance with those policies.</a:t>
            </a:r>
            <a:endParaRPr lang="en-US" dirty="0"/>
          </a:p>
        </p:txBody>
      </p:sp>
      <p:sp>
        <p:nvSpPr>
          <p:cNvPr id="29" name="Object 27">
            <a:extLst>
              <a:ext uri="{FF2B5EF4-FFF2-40B4-BE49-F238E27FC236}">
                <a16:creationId xmlns:a16="http://schemas.microsoft.com/office/drawing/2014/main" id="{EF7D3EEB-D0B2-A873-D9D7-132A9C44E869}"/>
              </a:ext>
            </a:extLst>
          </p:cNvPr>
          <p:cNvSpPr/>
          <p:nvPr/>
        </p:nvSpPr>
        <p:spPr>
          <a:xfrm>
            <a:off x="7058283" y="4129509"/>
            <a:ext cx="476131" cy="476131"/>
          </a:xfrm>
          <a:prstGeom prst="ellipse">
            <a:avLst/>
          </a:prstGeom>
          <a:solidFill>
            <a:srgbClr val="5E98A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0" name="Object 28">
            <a:extLst>
              <a:ext uri="{FF2B5EF4-FFF2-40B4-BE49-F238E27FC236}">
                <a16:creationId xmlns:a16="http://schemas.microsoft.com/office/drawing/2014/main" id="{3411F958-E949-1D1A-6F77-8F7E5499C737}"/>
              </a:ext>
            </a:extLst>
          </p:cNvPr>
          <p:cNvSpPr/>
          <p:nvPr/>
        </p:nvSpPr>
        <p:spPr>
          <a:xfrm>
            <a:off x="7034476" y="4215213"/>
            <a:ext cx="523744" cy="29710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34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4</a:t>
            </a:r>
            <a:endParaRPr lang="en-US" dirty="0"/>
          </a:p>
        </p:txBody>
      </p:sp>
      <p:sp>
        <p:nvSpPr>
          <p:cNvPr id="31" name="Object 29">
            <a:extLst>
              <a:ext uri="{FF2B5EF4-FFF2-40B4-BE49-F238E27FC236}">
                <a16:creationId xmlns:a16="http://schemas.microsoft.com/office/drawing/2014/main" id="{319E42E4-A85C-DF48-CED1-1C518E777D01}"/>
              </a:ext>
            </a:extLst>
          </p:cNvPr>
          <p:cNvSpPr/>
          <p:nvPr/>
        </p:nvSpPr>
        <p:spPr>
          <a:xfrm>
            <a:off x="6837793" y="4605249"/>
            <a:ext cx="1979752" cy="38019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498"/>
              </a:lnSpc>
              <a:buNone/>
            </a:pPr>
            <a:r>
              <a:rPr lang="en-US" sz="144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Implement Technical Controls</a:t>
            </a:r>
            <a:endParaRPr lang="en-US" dirty="0"/>
          </a:p>
        </p:txBody>
      </p:sp>
      <p:sp>
        <p:nvSpPr>
          <p:cNvPr id="32" name="Object 30">
            <a:extLst>
              <a:ext uri="{FF2B5EF4-FFF2-40B4-BE49-F238E27FC236}">
                <a16:creationId xmlns:a16="http://schemas.microsoft.com/office/drawing/2014/main" id="{27D16245-F874-7B7F-4CAC-E6F94DB74C83}"/>
              </a:ext>
            </a:extLst>
          </p:cNvPr>
          <p:cNvSpPr/>
          <p:nvPr/>
        </p:nvSpPr>
        <p:spPr>
          <a:xfrm>
            <a:off x="6837793" y="5072572"/>
            <a:ext cx="2499745" cy="9505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248"/>
              </a:lnSpc>
              <a:spcBef>
                <a:spcPts val="673"/>
              </a:spcBef>
              <a:buNone/>
            </a:pPr>
            <a:r>
              <a:rPr lang="en-US" sz="120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Configure systems to enforce compliance policies, such as access controls and logging. Implement compliance-supporting tools like consent management systems.</a:t>
            </a:r>
            <a:endParaRPr lang="en-US" dirty="0"/>
          </a:p>
        </p:txBody>
      </p:sp>
      <p:sp>
        <p:nvSpPr>
          <p:cNvPr id="33" name="Object 31">
            <a:extLst>
              <a:ext uri="{FF2B5EF4-FFF2-40B4-BE49-F238E27FC236}">
                <a16:creationId xmlns:a16="http://schemas.microsoft.com/office/drawing/2014/main" id="{93CA5C74-950A-012F-E465-E69B62A56B09}"/>
              </a:ext>
            </a:extLst>
          </p:cNvPr>
          <p:cNvSpPr/>
          <p:nvPr/>
        </p:nvSpPr>
        <p:spPr>
          <a:xfrm>
            <a:off x="4654538" y="4129509"/>
            <a:ext cx="476131" cy="476131"/>
          </a:xfrm>
          <a:prstGeom prst="ellipse">
            <a:avLst/>
          </a:prstGeom>
          <a:solidFill>
            <a:srgbClr val="5E98A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4" name="Object 32">
            <a:extLst>
              <a:ext uri="{FF2B5EF4-FFF2-40B4-BE49-F238E27FC236}">
                <a16:creationId xmlns:a16="http://schemas.microsoft.com/office/drawing/2014/main" id="{831586EC-14EA-DB61-38D7-D7E441F9E828}"/>
              </a:ext>
            </a:extLst>
          </p:cNvPr>
          <p:cNvSpPr/>
          <p:nvPr/>
        </p:nvSpPr>
        <p:spPr>
          <a:xfrm>
            <a:off x="4630732" y="4215213"/>
            <a:ext cx="523744" cy="29710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34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5</a:t>
            </a:r>
            <a:endParaRPr lang="en-US" dirty="0"/>
          </a:p>
        </p:txBody>
      </p:sp>
      <p:sp>
        <p:nvSpPr>
          <p:cNvPr id="35" name="Object 33">
            <a:extLst>
              <a:ext uri="{FF2B5EF4-FFF2-40B4-BE49-F238E27FC236}">
                <a16:creationId xmlns:a16="http://schemas.microsoft.com/office/drawing/2014/main" id="{63C47DDA-7D97-65C7-09CD-35733EF3AEBB}"/>
              </a:ext>
            </a:extLst>
          </p:cNvPr>
          <p:cNvSpPr/>
          <p:nvPr/>
        </p:nvSpPr>
        <p:spPr>
          <a:xfrm>
            <a:off x="2811642" y="4617596"/>
            <a:ext cx="1895953" cy="38019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r">
              <a:lnSpc>
                <a:spcPts val="1498"/>
              </a:lnSpc>
              <a:buNone/>
            </a:pPr>
            <a:r>
              <a:rPr lang="en-US" sz="144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Train and Raise Awareness</a:t>
            </a:r>
            <a:endParaRPr lang="en-US" dirty="0"/>
          </a:p>
        </p:txBody>
      </p:sp>
      <p:sp>
        <p:nvSpPr>
          <p:cNvPr id="36" name="Object 34">
            <a:extLst>
              <a:ext uri="{FF2B5EF4-FFF2-40B4-BE49-F238E27FC236}">
                <a16:creationId xmlns:a16="http://schemas.microsoft.com/office/drawing/2014/main" id="{74608F4C-361F-B951-BFBB-EA6CA44BF134}"/>
              </a:ext>
            </a:extLst>
          </p:cNvPr>
          <p:cNvSpPr/>
          <p:nvPr/>
        </p:nvSpPr>
        <p:spPr>
          <a:xfrm>
            <a:off x="2811642" y="5084919"/>
            <a:ext cx="1895953" cy="79216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248"/>
              </a:lnSpc>
              <a:spcBef>
                <a:spcPts val="673"/>
              </a:spcBef>
              <a:buNone/>
            </a:pPr>
            <a:r>
              <a:rPr lang="en-US" sz="120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Train all staff on compliance policies and procedures, with targeted training for roles that handle sensitive data.</a:t>
            </a:r>
            <a:endParaRPr lang="en-US" dirty="0"/>
          </a:p>
        </p:txBody>
      </p:sp>
      <p:sp>
        <p:nvSpPr>
          <p:cNvPr id="37" name="Object 35">
            <a:extLst>
              <a:ext uri="{FF2B5EF4-FFF2-40B4-BE49-F238E27FC236}">
                <a16:creationId xmlns:a16="http://schemas.microsoft.com/office/drawing/2014/main" id="{D08E51C9-0BD4-C26C-5104-85B744B827E0}"/>
              </a:ext>
            </a:extLst>
          </p:cNvPr>
          <p:cNvSpPr/>
          <p:nvPr/>
        </p:nvSpPr>
        <p:spPr>
          <a:xfrm>
            <a:off x="2354764" y="3652484"/>
            <a:ext cx="476131" cy="476131"/>
          </a:xfrm>
          <a:prstGeom prst="ellipse">
            <a:avLst/>
          </a:prstGeom>
          <a:solidFill>
            <a:srgbClr val="5E98A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8" name="Object 36">
            <a:extLst>
              <a:ext uri="{FF2B5EF4-FFF2-40B4-BE49-F238E27FC236}">
                <a16:creationId xmlns:a16="http://schemas.microsoft.com/office/drawing/2014/main" id="{02ABC7FE-60A8-88C9-7CDA-87A63C5D15EA}"/>
              </a:ext>
            </a:extLst>
          </p:cNvPr>
          <p:cNvSpPr/>
          <p:nvPr/>
        </p:nvSpPr>
        <p:spPr>
          <a:xfrm>
            <a:off x="2330957" y="3738187"/>
            <a:ext cx="523744" cy="29710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34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6</a:t>
            </a:r>
            <a:endParaRPr lang="en-US" dirty="0"/>
          </a:p>
        </p:txBody>
      </p:sp>
      <p:sp>
        <p:nvSpPr>
          <p:cNvPr id="39" name="Object 37">
            <a:extLst>
              <a:ext uri="{FF2B5EF4-FFF2-40B4-BE49-F238E27FC236}">
                <a16:creationId xmlns:a16="http://schemas.microsoft.com/office/drawing/2014/main" id="{EDD33F59-F9AF-A084-9F6A-35AAFA728ECD}"/>
              </a:ext>
            </a:extLst>
          </p:cNvPr>
          <p:cNvSpPr/>
          <p:nvPr/>
        </p:nvSpPr>
        <p:spPr>
          <a:xfrm>
            <a:off x="290260" y="3794585"/>
            <a:ext cx="1969278" cy="1900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r">
              <a:lnSpc>
                <a:spcPts val="1498"/>
              </a:lnSpc>
              <a:buNone/>
            </a:pPr>
            <a:r>
              <a:rPr lang="en-US" sz="144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Monitor and Audit</a:t>
            </a:r>
            <a:endParaRPr lang="en-US" dirty="0"/>
          </a:p>
        </p:txBody>
      </p:sp>
      <p:sp>
        <p:nvSpPr>
          <p:cNvPr id="40" name="Object 38">
            <a:extLst>
              <a:ext uri="{FF2B5EF4-FFF2-40B4-BE49-F238E27FC236}">
                <a16:creationId xmlns:a16="http://schemas.microsoft.com/office/drawing/2014/main" id="{2255F6DA-32F9-03EA-F73D-8EC88594CE8D}"/>
              </a:ext>
            </a:extLst>
          </p:cNvPr>
          <p:cNvSpPr/>
          <p:nvPr/>
        </p:nvSpPr>
        <p:spPr>
          <a:xfrm>
            <a:off x="440448" y="4054584"/>
            <a:ext cx="1969278" cy="79216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248"/>
              </a:lnSpc>
              <a:spcBef>
                <a:spcPts val="673"/>
              </a:spcBef>
              <a:buNone/>
            </a:pPr>
            <a:r>
              <a:rPr lang="en-US" sz="120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Regularly assess the organization's compliance posture through internal and external audits. Identify areas for improvement.</a:t>
            </a:r>
            <a:endParaRPr lang="en-US" dirty="0"/>
          </a:p>
        </p:txBody>
      </p:sp>
      <p:sp>
        <p:nvSpPr>
          <p:cNvPr id="41" name="Object 39">
            <a:extLst>
              <a:ext uri="{FF2B5EF4-FFF2-40B4-BE49-F238E27FC236}">
                <a16:creationId xmlns:a16="http://schemas.microsoft.com/office/drawing/2014/main" id="{17636A81-FE66-FAD3-E622-5B25E452D0F0}"/>
              </a:ext>
            </a:extLst>
          </p:cNvPr>
          <p:cNvSpPr/>
          <p:nvPr/>
        </p:nvSpPr>
        <p:spPr>
          <a:xfrm>
            <a:off x="3504918" y="2513376"/>
            <a:ext cx="476131" cy="476131"/>
          </a:xfrm>
          <a:prstGeom prst="ellipse">
            <a:avLst/>
          </a:prstGeom>
          <a:solidFill>
            <a:srgbClr val="5E98A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2" name="Object 40">
            <a:extLst>
              <a:ext uri="{FF2B5EF4-FFF2-40B4-BE49-F238E27FC236}">
                <a16:creationId xmlns:a16="http://schemas.microsoft.com/office/drawing/2014/main" id="{9B49EBF1-A359-B74F-7BD2-EF423E5ADA18}"/>
              </a:ext>
            </a:extLst>
          </p:cNvPr>
          <p:cNvSpPr/>
          <p:nvPr/>
        </p:nvSpPr>
        <p:spPr>
          <a:xfrm>
            <a:off x="3481112" y="2599079"/>
            <a:ext cx="523744" cy="29710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>
              <a:lnSpc>
                <a:spcPts val="234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7</a:t>
            </a:r>
            <a:endParaRPr lang="en-US" dirty="0"/>
          </a:p>
        </p:txBody>
      </p:sp>
      <p:sp>
        <p:nvSpPr>
          <p:cNvPr id="43" name="Object 41">
            <a:extLst>
              <a:ext uri="{FF2B5EF4-FFF2-40B4-BE49-F238E27FC236}">
                <a16:creationId xmlns:a16="http://schemas.microsoft.com/office/drawing/2014/main" id="{EBD9399D-0DDB-4F87-79B7-131CE736F2BA}"/>
              </a:ext>
            </a:extLst>
          </p:cNvPr>
          <p:cNvSpPr/>
          <p:nvPr/>
        </p:nvSpPr>
        <p:spPr>
          <a:xfrm>
            <a:off x="1477486" y="1320933"/>
            <a:ext cx="1969278" cy="1900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r">
              <a:lnSpc>
                <a:spcPts val="1498"/>
              </a:lnSpc>
              <a:buNone/>
            </a:pPr>
            <a:r>
              <a:rPr lang="en-US" sz="144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Respond and Improve</a:t>
            </a:r>
            <a:endParaRPr lang="en-US" dirty="0"/>
          </a:p>
        </p:txBody>
      </p:sp>
      <p:sp>
        <p:nvSpPr>
          <p:cNvPr id="44" name="Object 42">
            <a:extLst>
              <a:ext uri="{FF2B5EF4-FFF2-40B4-BE49-F238E27FC236}">
                <a16:creationId xmlns:a16="http://schemas.microsoft.com/office/drawing/2014/main" id="{E7E9A521-9C7C-C70E-655A-75E582BE5A4D}"/>
              </a:ext>
            </a:extLst>
          </p:cNvPr>
          <p:cNvSpPr/>
          <p:nvPr/>
        </p:nvSpPr>
        <p:spPr>
          <a:xfrm>
            <a:off x="1610462" y="1616589"/>
            <a:ext cx="1969278" cy="95059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248"/>
              </a:lnSpc>
              <a:spcBef>
                <a:spcPts val="673"/>
              </a:spcBef>
              <a:buNone/>
            </a:pPr>
            <a:r>
              <a:rPr lang="en-US" sz="1200" dirty="0">
                <a:solidFill>
                  <a:srgbClr val="002856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Develop incident response plans to address compliance failures. Continuously review and improve policies and procedures based on lessons learned.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238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CEBC-2337-2F7D-9E8B-01F09596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03" y="914400"/>
            <a:ext cx="11145795" cy="1188720"/>
          </a:xfrm>
        </p:spPr>
        <p:txBody>
          <a:bodyPr/>
          <a:lstStyle/>
          <a:p>
            <a:pPr algn="ctr"/>
            <a:r>
              <a:rPr lang="en-US" dirty="0"/>
              <a:t>Compliance in Action - Data Sharing Agreement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4C48-FE2B-4871-B994-316EABF6D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 algn="ctr">
              <a:buNone/>
            </a:pP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 Scenario: Your city's health department wants to share COVID-19 case data with the county to support contact tracing efforts. Draft a data sharing agreement that ensures compliance with relevant regulations.</a:t>
            </a:r>
          </a:p>
        </p:txBody>
      </p:sp>
    </p:spTree>
    <p:extLst>
      <p:ext uri="{BB962C8B-B14F-4D97-AF65-F5344CB8AC3E}">
        <p14:creationId xmlns:p14="http://schemas.microsoft.com/office/powerpoint/2010/main" val="38207626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4DBB-F41B-D81F-D8B8-9CD48621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Strategy: </a:t>
            </a:r>
            <a:br>
              <a:rPr lang="en-US" dirty="0"/>
            </a:br>
            <a:r>
              <a:rPr lang="en-US" dirty="0"/>
              <a:t>Leveraging Data for Decision-making</a:t>
            </a:r>
          </a:p>
        </p:txBody>
      </p:sp>
    </p:spTree>
    <p:extLst>
      <p:ext uri="{BB962C8B-B14F-4D97-AF65-F5344CB8AC3E}">
        <p14:creationId xmlns:p14="http://schemas.microsoft.com/office/powerpoint/2010/main" val="561996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7AA39-9877-62FC-95B2-6C445A958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487" y="914400"/>
            <a:ext cx="4144772" cy="754912"/>
          </a:xfrm>
        </p:spPr>
        <p:txBody>
          <a:bodyPr/>
          <a:lstStyle/>
          <a:p>
            <a:r>
              <a:rPr lang="en-US" b="1" dirty="0"/>
              <a:t>Learning Objectives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7B89-EFD5-29E0-5364-60C8A27A8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644" y="2208844"/>
            <a:ext cx="7282458" cy="259689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Gain foundational knowledge in data security, privacy, and compliance, tailored for municipal contexts.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Explore strategic applications of technology to enhance municipal operations and service delivery.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/>
                </a:solidFill>
              </a:rPr>
              <a:t>Develop a keen understanding of managing and leveraging data for visionary decision-making.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7EE9FF-B890-D9DD-6D10-351D6EBED963}"/>
              </a:ext>
            </a:extLst>
          </p:cNvPr>
          <p:cNvSpPr txBox="1"/>
          <p:nvPr/>
        </p:nvSpPr>
        <p:spPr>
          <a:xfrm>
            <a:off x="550898" y="2211008"/>
            <a:ext cx="3391182" cy="2669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514350">
              <a:lnSpc>
                <a:spcPct val="150000"/>
              </a:lnSpc>
              <a:spcBef>
                <a:spcPts val="10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Privacy</a:t>
            </a:r>
          </a:p>
          <a:p>
            <a:pPr marL="18288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Security</a:t>
            </a:r>
          </a:p>
          <a:p>
            <a:pPr marL="18288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Compliance</a:t>
            </a:r>
          </a:p>
          <a:p>
            <a:pPr marL="18288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Data Strategy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6118D25-CB2B-5E96-566E-FDEB504C8562}"/>
              </a:ext>
            </a:extLst>
          </p:cNvPr>
          <p:cNvSpPr txBox="1">
            <a:spLocks/>
          </p:cNvSpPr>
          <p:nvPr/>
        </p:nvSpPr>
        <p:spPr>
          <a:xfrm>
            <a:off x="1284365" y="914400"/>
            <a:ext cx="1662035" cy="75491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i="0" kern="1200">
                <a:solidFill>
                  <a:srgbClr val="FF993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Agenda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962914-5F99-0D71-8BCC-19BF0B7FA40D}"/>
              </a:ext>
            </a:extLst>
          </p:cNvPr>
          <p:cNvCxnSpPr>
            <a:cxnSpLocks/>
          </p:cNvCxnSpPr>
          <p:nvPr/>
        </p:nvCxnSpPr>
        <p:spPr>
          <a:xfrm>
            <a:off x="4084320" y="1544320"/>
            <a:ext cx="0" cy="447040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9438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4DBB-F41B-D81F-D8B8-9CD48621EB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6156" y="469900"/>
            <a:ext cx="10199688" cy="593725"/>
          </a:xfrm>
        </p:spPr>
        <p:txBody>
          <a:bodyPr/>
          <a:lstStyle/>
          <a:p>
            <a:pPr algn="ctr"/>
            <a:r>
              <a:rPr lang="en-US" dirty="0"/>
              <a:t>Leveraging Data for Decision-making</a:t>
            </a:r>
          </a:p>
        </p:txBody>
      </p:sp>
      <p:pic>
        <p:nvPicPr>
          <p:cNvPr id="3" name="Online Media 2" title="Data Strategy">
            <a:hlinkClick r:id="" action="ppaction://media"/>
            <a:extLst>
              <a:ext uri="{FF2B5EF4-FFF2-40B4-BE49-F238E27FC236}">
                <a16:creationId xmlns:a16="http://schemas.microsoft.com/office/drawing/2014/main" id="{A1228424-9903-0162-04CF-84F826429D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22804" y="1173892"/>
            <a:ext cx="2546393" cy="4510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68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99C6-AA03-B087-EC4A-12CA2A23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94269"/>
            <a:ext cx="10200132" cy="594360"/>
          </a:xfrm>
        </p:spPr>
        <p:txBody>
          <a:bodyPr/>
          <a:lstStyle/>
          <a:p>
            <a:r>
              <a:rPr lang="en-US" dirty="0"/>
              <a:t>From Compliance to Strategy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521C3EB-9E29-564A-1C62-06669D5C0C58}"/>
              </a:ext>
            </a:extLst>
          </p:cNvPr>
          <p:cNvSpPr/>
          <p:nvPr/>
        </p:nvSpPr>
        <p:spPr>
          <a:xfrm>
            <a:off x="476131" y="1342118"/>
            <a:ext cx="3618595" cy="212830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7185D33C-ABA6-C5C6-BB17-0EF978BEF437}"/>
              </a:ext>
            </a:extLst>
          </p:cNvPr>
          <p:cNvSpPr/>
          <p:nvPr/>
        </p:nvSpPr>
        <p:spPr>
          <a:xfrm>
            <a:off x="761810" y="1566376"/>
            <a:ext cx="3456711" cy="31984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19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Reactive Compliance</a:t>
            </a:r>
            <a:endParaRPr lang="en-US" dirty="0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E269EAEC-34BF-3DA0-207F-DA0DF277245E}"/>
              </a:ext>
            </a:extLst>
          </p:cNvPr>
          <p:cNvSpPr/>
          <p:nvPr/>
        </p:nvSpPr>
        <p:spPr>
          <a:xfrm>
            <a:off x="761810" y="2053934"/>
            <a:ext cx="3456711" cy="9408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852"/>
              </a:lnSpc>
              <a:spcBef>
                <a:spcPts val="1295"/>
              </a:spcBef>
              <a:buNone/>
            </a:pPr>
            <a:r>
              <a:rPr lang="en-US" sz="1781" dirty="0">
                <a:solidFill>
                  <a:srgbClr val="FF99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Data governance is seen as a necessary evil, with the focus on meeting the bare minimum legal requirements.</a:t>
            </a:r>
            <a:endParaRPr lang="en-US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1F9425FE-DAB5-482F-8E0D-84083ED75F6F}"/>
              </a:ext>
            </a:extLst>
          </p:cNvPr>
          <p:cNvSpPr/>
          <p:nvPr/>
        </p:nvSpPr>
        <p:spPr>
          <a:xfrm>
            <a:off x="4285178" y="1342118"/>
            <a:ext cx="3618595" cy="212830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6297683B-03D9-874D-D0C0-4B139A74A1F1}"/>
              </a:ext>
            </a:extLst>
          </p:cNvPr>
          <p:cNvSpPr/>
          <p:nvPr/>
        </p:nvSpPr>
        <p:spPr>
          <a:xfrm>
            <a:off x="4570857" y="1566376"/>
            <a:ext cx="3456711" cy="31984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19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Proactive Protection</a:t>
            </a:r>
            <a:endParaRPr lang="en-US"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7D3CACCB-2514-C612-0B31-659B535430DB}"/>
              </a:ext>
            </a:extLst>
          </p:cNvPr>
          <p:cNvSpPr/>
          <p:nvPr/>
        </p:nvSpPr>
        <p:spPr>
          <a:xfrm>
            <a:off x="4570857" y="2053934"/>
            <a:ext cx="3028823" cy="9408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852"/>
              </a:lnSpc>
              <a:spcBef>
                <a:spcPts val="1295"/>
              </a:spcBef>
              <a:buNone/>
            </a:pPr>
            <a:r>
              <a:rPr lang="en-US" sz="1781" dirty="0">
                <a:solidFill>
                  <a:srgbClr val="FF99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Data governance is viewed as a risk management practice, with the goal of preventing data breaches and violations.</a:t>
            </a:r>
            <a:endParaRPr lang="en-US" dirty="0"/>
          </a:p>
        </p:txBody>
      </p:sp>
      <p:sp>
        <p:nvSpPr>
          <p:cNvPr id="11" name="Object 9">
            <a:extLst>
              <a:ext uri="{FF2B5EF4-FFF2-40B4-BE49-F238E27FC236}">
                <a16:creationId xmlns:a16="http://schemas.microsoft.com/office/drawing/2014/main" id="{D6D6A101-15D8-6B3E-AB0D-75FADDC678E5}"/>
              </a:ext>
            </a:extLst>
          </p:cNvPr>
          <p:cNvSpPr/>
          <p:nvPr/>
        </p:nvSpPr>
        <p:spPr>
          <a:xfrm>
            <a:off x="8094226" y="1342118"/>
            <a:ext cx="3618595" cy="212830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E80A1F9B-66E5-FE0F-DA53-B6534EB918F5}"/>
              </a:ext>
            </a:extLst>
          </p:cNvPr>
          <p:cNvSpPr/>
          <p:nvPr/>
        </p:nvSpPr>
        <p:spPr>
          <a:xfrm>
            <a:off x="8379905" y="1566376"/>
            <a:ext cx="3456711" cy="31984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19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Ethical Data Practices</a:t>
            </a:r>
            <a:endParaRPr lang="en-US" dirty="0"/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FC938F8A-7005-4A0A-EC18-76FE71CDA844}"/>
              </a:ext>
            </a:extLst>
          </p:cNvPr>
          <p:cNvSpPr/>
          <p:nvPr/>
        </p:nvSpPr>
        <p:spPr>
          <a:xfrm>
            <a:off x="8379905" y="2053934"/>
            <a:ext cx="3131375" cy="9408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852"/>
              </a:lnSpc>
              <a:spcBef>
                <a:spcPts val="1295"/>
              </a:spcBef>
              <a:buNone/>
            </a:pPr>
            <a:r>
              <a:rPr lang="en-US" sz="1781" dirty="0">
                <a:solidFill>
                  <a:srgbClr val="FF99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Data governance is considered a moral imperative, emphasizing transparency, fairness, and social responsibility in data practices.</a:t>
            </a:r>
            <a:endParaRPr lang="en-US" dirty="0"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02CACC15-892F-B11E-393A-927DB4396259}"/>
              </a:ext>
            </a:extLst>
          </p:cNvPr>
          <p:cNvSpPr/>
          <p:nvPr/>
        </p:nvSpPr>
        <p:spPr>
          <a:xfrm>
            <a:off x="476131" y="3660876"/>
            <a:ext cx="5523119" cy="212830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DC14FE3A-DAC7-75C3-22FF-699EE8F9874A}"/>
              </a:ext>
            </a:extLst>
          </p:cNvPr>
          <p:cNvSpPr/>
          <p:nvPr/>
        </p:nvSpPr>
        <p:spPr>
          <a:xfrm>
            <a:off x="761810" y="3885133"/>
            <a:ext cx="5551687" cy="31984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19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Data as an Asset</a:t>
            </a:r>
            <a:endParaRPr lang="en-US" dirty="0"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6FBC0092-0256-F14C-F6AE-62658565C7A3}"/>
              </a:ext>
            </a:extLst>
          </p:cNvPr>
          <p:cNvSpPr/>
          <p:nvPr/>
        </p:nvSpPr>
        <p:spPr>
          <a:xfrm>
            <a:off x="761810" y="4372691"/>
            <a:ext cx="5551687" cy="70562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852"/>
              </a:lnSpc>
              <a:spcBef>
                <a:spcPts val="1295"/>
              </a:spcBef>
              <a:buNone/>
            </a:pPr>
            <a:r>
              <a:rPr lang="en-US" sz="1781" dirty="0">
                <a:solidFill>
                  <a:srgbClr val="FF99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Data governance is recognized as a value-creation opportunity, using data to drive insights and innovation.</a:t>
            </a:r>
            <a:endParaRPr lang="en-US" dirty="0"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369CF4DD-62B3-356A-0537-72B3FA56036C}"/>
              </a:ext>
            </a:extLst>
          </p:cNvPr>
          <p:cNvSpPr/>
          <p:nvPr/>
        </p:nvSpPr>
        <p:spPr>
          <a:xfrm>
            <a:off x="6189702" y="3660876"/>
            <a:ext cx="5523119" cy="2128305"/>
          </a:xfrm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F45E00BA-AB51-FC29-57C0-6540DC350BBF}"/>
              </a:ext>
            </a:extLst>
          </p:cNvPr>
          <p:cNvSpPr/>
          <p:nvPr/>
        </p:nvSpPr>
        <p:spPr>
          <a:xfrm>
            <a:off x="6475381" y="3885133"/>
            <a:ext cx="5551687" cy="31984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2519"/>
              </a:lnSpc>
              <a:buNone/>
            </a:pPr>
            <a:r>
              <a:rPr lang="en-US" sz="2423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Data-Driven Transformation</a:t>
            </a:r>
            <a:endParaRPr lang="en-US" dirty="0"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373D8C70-ED76-1B76-9383-8713BB7E9814}"/>
              </a:ext>
            </a:extLst>
          </p:cNvPr>
          <p:cNvSpPr/>
          <p:nvPr/>
        </p:nvSpPr>
        <p:spPr>
          <a:xfrm>
            <a:off x="6475382" y="4372691"/>
            <a:ext cx="4954808" cy="470417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852"/>
              </a:lnSpc>
              <a:spcBef>
                <a:spcPts val="1295"/>
              </a:spcBef>
              <a:buNone/>
            </a:pPr>
            <a:r>
              <a:rPr lang="en-US" sz="1781" dirty="0">
                <a:solidFill>
                  <a:srgbClr val="FF99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Data governance is a strategic enabler, with data woven into all decisions and operations.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4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8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42EEC-A994-E008-7F87-387D7B2E9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Building Blocks of a Data Strategy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92CD87B7-612E-0D5A-8711-16FC999ACDE2}"/>
              </a:ext>
            </a:extLst>
          </p:cNvPr>
          <p:cNvSpPr/>
          <p:nvPr/>
        </p:nvSpPr>
        <p:spPr>
          <a:xfrm>
            <a:off x="283090" y="2823456"/>
            <a:ext cx="2011680" cy="1904524"/>
          </a:xfrm>
          <a:prstGeom prst="rect">
            <a:avLst/>
          </a:prstGeom>
          <a:solidFill>
            <a:srgbClr val="5E98A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53781721-5B81-4BB0-4D4D-F005276D0E6A}"/>
              </a:ext>
            </a:extLst>
          </p:cNvPr>
          <p:cNvSpPr/>
          <p:nvPr/>
        </p:nvSpPr>
        <p:spPr>
          <a:xfrm>
            <a:off x="825223" y="3653829"/>
            <a:ext cx="1092006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Vision</a:t>
            </a:r>
            <a:endParaRPr lang="en-US" sz="1700" dirty="0"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12D402B9-6D52-22F0-3CE6-4D2D54F5C1DD}"/>
              </a:ext>
            </a:extLst>
          </p:cNvPr>
          <p:cNvSpPr/>
          <p:nvPr/>
        </p:nvSpPr>
        <p:spPr>
          <a:xfrm>
            <a:off x="2181281" y="2823456"/>
            <a:ext cx="2011680" cy="1904524"/>
          </a:xfrm>
          <a:prstGeom prst="rect">
            <a:avLst/>
          </a:prstGeom>
          <a:solidFill>
            <a:srgbClr val="4D345B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7101833-120F-0458-E1E6-54635C87DD46}"/>
              </a:ext>
            </a:extLst>
          </p:cNvPr>
          <p:cNvSpPr/>
          <p:nvPr/>
        </p:nvSpPr>
        <p:spPr>
          <a:xfrm>
            <a:off x="2692130" y="3653829"/>
            <a:ext cx="1060582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Principles</a:t>
            </a:r>
            <a:endParaRPr lang="en-US" sz="1700"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500D5C4A-E754-89F7-BD8C-086C43D4CBBD}"/>
              </a:ext>
            </a:extLst>
          </p:cNvPr>
          <p:cNvSpPr/>
          <p:nvPr/>
        </p:nvSpPr>
        <p:spPr>
          <a:xfrm>
            <a:off x="4079472" y="2823456"/>
            <a:ext cx="2011680" cy="1904524"/>
          </a:xfrm>
          <a:prstGeom prst="rect">
            <a:avLst/>
          </a:prstGeom>
          <a:solidFill>
            <a:srgbClr val="9F3B62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CF1D2F64-991B-6468-7442-B44BEE6B0674}"/>
              </a:ext>
            </a:extLst>
          </p:cNvPr>
          <p:cNvSpPr/>
          <p:nvPr/>
        </p:nvSpPr>
        <p:spPr>
          <a:xfrm>
            <a:off x="3933532" y="3653829"/>
            <a:ext cx="1879063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Priorities</a:t>
            </a:r>
            <a:endParaRPr lang="en-US" sz="1700" dirty="0"/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609C0C67-56EA-2D73-E1BF-AC703A427914}"/>
              </a:ext>
            </a:extLst>
          </p:cNvPr>
          <p:cNvSpPr/>
          <p:nvPr/>
        </p:nvSpPr>
        <p:spPr>
          <a:xfrm>
            <a:off x="5977663" y="2823456"/>
            <a:ext cx="2011680" cy="1904524"/>
          </a:xfrm>
          <a:prstGeom prst="rect">
            <a:avLst/>
          </a:prstGeom>
          <a:solidFill>
            <a:srgbClr val="BD4845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1705608B-9CD7-D988-0091-A43E52CA701E}"/>
              </a:ext>
            </a:extLst>
          </p:cNvPr>
          <p:cNvSpPr/>
          <p:nvPr/>
        </p:nvSpPr>
        <p:spPr>
          <a:xfrm>
            <a:off x="5925467" y="3653829"/>
            <a:ext cx="1973468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Initiatives</a:t>
            </a:r>
            <a:endParaRPr lang="en-US" sz="1700" dirty="0"/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9F98A7C6-1113-C35E-B0D1-F4D2D52FEAA8}"/>
              </a:ext>
            </a:extLst>
          </p:cNvPr>
          <p:cNvSpPr/>
          <p:nvPr/>
        </p:nvSpPr>
        <p:spPr>
          <a:xfrm>
            <a:off x="7875854" y="2823456"/>
            <a:ext cx="2011680" cy="1904524"/>
          </a:xfrm>
          <a:prstGeom prst="rect">
            <a:avLst/>
          </a:prstGeom>
          <a:solidFill>
            <a:srgbClr val="BA6628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F38EFF8D-0E86-70E9-A827-5B552EDA6889}"/>
              </a:ext>
            </a:extLst>
          </p:cNvPr>
          <p:cNvSpPr/>
          <p:nvPr/>
        </p:nvSpPr>
        <p:spPr>
          <a:xfrm>
            <a:off x="8055949" y="3534796"/>
            <a:ext cx="1816082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Governance Framework</a:t>
            </a:r>
            <a:endParaRPr lang="en-US" sz="1700" dirty="0"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A0D6FC6E-9650-2D9A-0A66-3378C162EECD}"/>
              </a:ext>
            </a:extLst>
          </p:cNvPr>
          <p:cNvSpPr/>
          <p:nvPr/>
        </p:nvSpPr>
        <p:spPr>
          <a:xfrm>
            <a:off x="9774047" y="2823456"/>
            <a:ext cx="2011680" cy="1904524"/>
          </a:xfrm>
          <a:prstGeom prst="rect">
            <a:avLst/>
          </a:prstGeom>
          <a:solidFill>
            <a:srgbClr val="737749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A4283A19-BFFA-9047-77A8-2F292C5B1D6A}"/>
              </a:ext>
            </a:extLst>
          </p:cNvPr>
          <p:cNvSpPr/>
          <p:nvPr/>
        </p:nvSpPr>
        <p:spPr>
          <a:xfrm>
            <a:off x="10111593" y="3653829"/>
            <a:ext cx="1501181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Enablers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319484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D8BE-B2D1-6EDD-A98F-E05B4F86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400"/>
            <a:ext cx="10200132" cy="594360"/>
          </a:xfrm>
        </p:spPr>
        <p:txBody>
          <a:bodyPr/>
          <a:lstStyle/>
          <a:p>
            <a:r>
              <a:rPr lang="en-US" dirty="0"/>
              <a:t>The Data Strategy Process</a:t>
            </a:r>
          </a:p>
        </p:txBody>
      </p:sp>
      <p:sp>
        <p:nvSpPr>
          <p:cNvPr id="4" name="Object 1">
            <a:extLst>
              <a:ext uri="{FF2B5EF4-FFF2-40B4-BE49-F238E27FC236}">
                <a16:creationId xmlns:a16="http://schemas.microsoft.com/office/drawing/2014/main" id="{71DF4A5F-F875-C7A9-2CA3-D51F31C78792}"/>
              </a:ext>
            </a:extLst>
          </p:cNvPr>
          <p:cNvSpPr/>
          <p:nvPr/>
        </p:nvSpPr>
        <p:spPr>
          <a:xfrm>
            <a:off x="952262" y="2002607"/>
            <a:ext cx="3491540" cy="315174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91440" bIns="0" rtlCol="0" anchor="t"/>
          <a:lstStyle/>
          <a:p>
            <a:pPr marL="242900" indent="-242900" algn="l">
              <a:lnSpc>
                <a:spcPts val="2808"/>
              </a:lnSpc>
              <a:buSzPct val="100000"/>
              <a:buChar char="•"/>
            </a:pPr>
            <a:r>
              <a:rPr lang="en-US" sz="2700" b="1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Assess</a:t>
            </a:r>
          </a:p>
          <a:p>
            <a:pPr lvl="1" algn="l">
              <a:lnSpc>
                <a:spcPts val="1560"/>
              </a:lnSpc>
              <a:spcBef>
                <a:spcPts val="673"/>
              </a:spcBef>
              <a:buNone/>
            </a:pPr>
            <a:r>
              <a:rPr lang="en-US" sz="1500" dirty="0">
                <a:solidFill>
                  <a:srgbClr val="FF99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Evaluate the current state of data practices, identify strengths, gaps, and opportunities to improve data management and utilization.</a:t>
            </a:r>
          </a:p>
          <a:p>
            <a:pPr marL="242900" indent="-242900" algn="l">
              <a:lnSpc>
                <a:spcPts val="2808"/>
              </a:lnSpc>
              <a:spcBef>
                <a:spcPts val="662"/>
              </a:spcBef>
              <a:buSzPct val="100000"/>
              <a:buChar char="•"/>
            </a:pPr>
            <a:r>
              <a:rPr lang="en-US" sz="2700" b="1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Engage</a:t>
            </a:r>
          </a:p>
          <a:p>
            <a:pPr lvl="1" algn="l">
              <a:lnSpc>
                <a:spcPts val="1560"/>
              </a:lnSpc>
              <a:spcBef>
                <a:spcPts val="673"/>
              </a:spcBef>
              <a:buNone/>
            </a:pPr>
            <a:r>
              <a:rPr lang="en-US" sz="1500" dirty="0">
                <a:solidFill>
                  <a:srgbClr val="FF99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Consult stakeholders across the city to gather input on priorities and needs, ensuring the data strategy aligns with the organization's goals and requirements.</a:t>
            </a:r>
            <a:endParaRPr lang="en-US"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5C52DA4C-DFD1-68EE-C3B1-30AAFEA576D0}"/>
              </a:ext>
            </a:extLst>
          </p:cNvPr>
          <p:cNvSpPr/>
          <p:nvPr/>
        </p:nvSpPr>
        <p:spPr>
          <a:xfrm>
            <a:off x="4507373" y="2002607"/>
            <a:ext cx="3491540" cy="3349819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91440" bIns="0" rtlCol="0" anchor="t"/>
          <a:lstStyle/>
          <a:p>
            <a:pPr marL="242900" indent="-242900" algn="l">
              <a:lnSpc>
                <a:spcPts val="2808"/>
              </a:lnSpc>
              <a:buSzPct val="100000"/>
              <a:buChar char="•"/>
            </a:pPr>
            <a:r>
              <a:rPr lang="en-US" sz="2700" b="1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Define</a:t>
            </a:r>
          </a:p>
          <a:p>
            <a:pPr lvl="1" algn="l">
              <a:lnSpc>
                <a:spcPts val="1560"/>
              </a:lnSpc>
              <a:spcBef>
                <a:spcPts val="673"/>
              </a:spcBef>
              <a:buNone/>
            </a:pPr>
            <a:r>
              <a:rPr lang="en-US" sz="1500" dirty="0">
                <a:solidFill>
                  <a:srgbClr val="FF99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Articulate a clear vision and principles for the data strategy, set priorities, and identify key initiatives to drive data-driven decision-making.</a:t>
            </a:r>
          </a:p>
          <a:p>
            <a:pPr marL="242900" indent="-242900" algn="l">
              <a:lnSpc>
                <a:spcPts val="2808"/>
              </a:lnSpc>
              <a:spcBef>
                <a:spcPts val="662"/>
              </a:spcBef>
              <a:buSzPct val="100000"/>
              <a:buChar char="•"/>
            </a:pPr>
            <a:r>
              <a:rPr lang="en-US" sz="2700" b="1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Plan</a:t>
            </a:r>
          </a:p>
          <a:p>
            <a:pPr lvl="1" algn="l">
              <a:lnSpc>
                <a:spcPts val="1560"/>
              </a:lnSpc>
              <a:spcBef>
                <a:spcPts val="673"/>
              </a:spcBef>
              <a:buNone/>
            </a:pPr>
            <a:r>
              <a:rPr lang="en-US" sz="1500" dirty="0">
                <a:solidFill>
                  <a:srgbClr val="FF99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Develop a governance framework to oversee the data strategy, and identify the necessary enablers and resources required to successfully implement the initiatives.</a:t>
            </a:r>
            <a:endParaRPr lang="en-US" dirty="0"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C6D44649-7ECA-8285-0EA4-8BF73DC3380B}"/>
              </a:ext>
            </a:extLst>
          </p:cNvPr>
          <p:cNvSpPr/>
          <p:nvPr/>
        </p:nvSpPr>
        <p:spPr>
          <a:xfrm>
            <a:off x="8062484" y="2002607"/>
            <a:ext cx="3491540" cy="3508252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91440" bIns="0" rtlCol="0" anchor="t"/>
          <a:lstStyle/>
          <a:p>
            <a:pPr marL="242900" indent="-242900" algn="l">
              <a:lnSpc>
                <a:spcPts val="2808"/>
              </a:lnSpc>
              <a:buSzPct val="100000"/>
              <a:buChar char="•"/>
            </a:pPr>
            <a:r>
              <a:rPr lang="en-US" sz="2700" b="1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Act</a:t>
            </a:r>
          </a:p>
          <a:p>
            <a:pPr lvl="1" algn="l">
              <a:lnSpc>
                <a:spcPts val="1560"/>
              </a:lnSpc>
              <a:spcBef>
                <a:spcPts val="673"/>
              </a:spcBef>
              <a:buNone/>
            </a:pPr>
            <a:r>
              <a:rPr lang="en-US" sz="1500" dirty="0">
                <a:solidFill>
                  <a:srgbClr val="FF99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Execute the identified initiatives, measure progress, and track the impact of the data strategy to ensure it delivers the desired outcomes.</a:t>
            </a:r>
          </a:p>
          <a:p>
            <a:pPr marL="242900" indent="-242900" algn="l">
              <a:lnSpc>
                <a:spcPts val="2808"/>
              </a:lnSpc>
              <a:spcBef>
                <a:spcPts val="662"/>
              </a:spcBef>
              <a:buSzPct val="100000"/>
              <a:buChar char="•"/>
            </a:pPr>
            <a:r>
              <a:rPr lang="en-US" sz="2700" b="1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Evaluate &amp; Iterate</a:t>
            </a:r>
          </a:p>
          <a:p>
            <a:pPr lvl="1" algn="l">
              <a:lnSpc>
                <a:spcPts val="1560"/>
              </a:lnSpc>
              <a:spcBef>
                <a:spcPts val="673"/>
              </a:spcBef>
              <a:buNone/>
            </a:pPr>
            <a:r>
              <a:rPr lang="en-US" sz="1500" dirty="0">
                <a:solidFill>
                  <a:srgbClr val="FF99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Assess the outcomes and lessons learned from the data strategy implementation, and refine the strategy based on new insights and evolving needs.</a:t>
            </a:r>
            <a:endParaRPr lang="en-US" dirty="0"/>
          </a:p>
        </p:txBody>
      </p:sp>
      <p:pic>
        <p:nvPicPr>
          <p:cNvPr id="9" name="Graphic 8" descr="Direction with solid fill">
            <a:extLst>
              <a:ext uri="{FF2B5EF4-FFF2-40B4-BE49-F238E27FC236}">
                <a16:creationId xmlns:a16="http://schemas.microsoft.com/office/drawing/2014/main" id="{E5F0BD29-5DA0-1A7F-5F01-D4B08723E3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70875">
            <a:off x="3719261" y="3200401"/>
            <a:ext cx="457200" cy="457200"/>
          </a:xfrm>
          <a:prstGeom prst="rect">
            <a:avLst/>
          </a:prstGeom>
        </p:spPr>
      </p:pic>
      <p:pic>
        <p:nvPicPr>
          <p:cNvPr id="10" name="Graphic 9" descr="Direction with solid fill">
            <a:extLst>
              <a:ext uri="{FF2B5EF4-FFF2-40B4-BE49-F238E27FC236}">
                <a16:creationId xmlns:a16="http://schemas.microsoft.com/office/drawing/2014/main" id="{D0F8BD1C-29F4-604F-2A13-4D5CD4683F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70875">
            <a:off x="7444019" y="3200401"/>
            <a:ext cx="457200" cy="457200"/>
          </a:xfrm>
          <a:prstGeom prst="rect">
            <a:avLst/>
          </a:prstGeom>
        </p:spPr>
      </p:pic>
      <p:pic>
        <p:nvPicPr>
          <p:cNvPr id="11" name="Graphic 10" descr="Direction with solid fill">
            <a:extLst>
              <a:ext uri="{FF2B5EF4-FFF2-40B4-BE49-F238E27FC236}">
                <a16:creationId xmlns:a16="http://schemas.microsoft.com/office/drawing/2014/main" id="{30062528-6D4B-A5C1-85B1-459A46DB8E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70875">
            <a:off x="10949965" y="3271521"/>
            <a:ext cx="457200" cy="457200"/>
          </a:xfrm>
          <a:prstGeom prst="rect">
            <a:avLst/>
          </a:prstGeom>
        </p:spPr>
      </p:pic>
      <p:pic>
        <p:nvPicPr>
          <p:cNvPr id="13" name="Graphic 12" descr="Star with solid fill">
            <a:extLst>
              <a:ext uri="{FF2B5EF4-FFF2-40B4-BE49-F238E27FC236}">
                <a16:creationId xmlns:a16="http://schemas.microsoft.com/office/drawing/2014/main" id="{783DD4BA-F872-CCA8-4A43-3C3847DD18B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8010" y="1604126"/>
            <a:ext cx="571064" cy="571064"/>
          </a:xfrm>
          <a:prstGeom prst="rect">
            <a:avLst/>
          </a:prstGeom>
        </p:spPr>
      </p:pic>
      <p:pic>
        <p:nvPicPr>
          <p:cNvPr id="14" name="Graphic 13" descr="Star with solid fill">
            <a:extLst>
              <a:ext uri="{FF2B5EF4-FFF2-40B4-BE49-F238E27FC236}">
                <a16:creationId xmlns:a16="http://schemas.microsoft.com/office/drawing/2014/main" id="{EA8642E0-2E4F-9CEC-9066-D4D600EE532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71082" y="1638763"/>
            <a:ext cx="571064" cy="571064"/>
          </a:xfrm>
          <a:prstGeom prst="rect">
            <a:avLst/>
          </a:prstGeom>
        </p:spPr>
      </p:pic>
      <p:pic>
        <p:nvPicPr>
          <p:cNvPr id="15" name="Graphic 14" descr="Star with solid fill">
            <a:extLst>
              <a:ext uri="{FF2B5EF4-FFF2-40B4-BE49-F238E27FC236}">
                <a16:creationId xmlns:a16="http://schemas.microsoft.com/office/drawing/2014/main" id="{81D6490A-364A-5061-AF90-77674FCA77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65274" y="1614286"/>
            <a:ext cx="571064" cy="57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8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CCEBC-2337-2F7D-9E8B-01F09596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03" y="914400"/>
            <a:ext cx="11145795" cy="1188720"/>
          </a:xfrm>
        </p:spPr>
        <p:txBody>
          <a:bodyPr/>
          <a:lstStyle/>
          <a:p>
            <a:pPr algn="ctr"/>
            <a:r>
              <a:rPr lang="en-US" dirty="0"/>
              <a:t>Data Strategy in Action - Making the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74C48-FE2B-4871-B994-316EABF6D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 algn="ctr">
              <a:buNone/>
            </a:pPr>
            <a:r>
              <a:rPr lang="en-US" sz="3400" dirty="0">
                <a:solidFill>
                  <a:schemeClr val="accent1">
                    <a:lumMod val="50000"/>
                  </a:schemeClr>
                </a:solidFill>
              </a:rPr>
              <a:t>Scenario: You've been tasked with making the case for investing in a citywide data strategy to senior leadership. Prepare an elevator pitch that outlines the key benefits and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760267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4DBB-F41B-D81F-D8B8-9CD48621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77049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A69E3-4057-FB2D-5E10-4C363CEE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036" y="540976"/>
            <a:ext cx="10200132" cy="595803"/>
          </a:xfrm>
        </p:spPr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4" name="Object 1">
            <a:extLst>
              <a:ext uri="{FF2B5EF4-FFF2-40B4-BE49-F238E27FC236}">
                <a16:creationId xmlns:a16="http://schemas.microsoft.com/office/drawing/2014/main" id="{45F11C17-75C4-E3F9-1805-E41DA6F59037}"/>
              </a:ext>
            </a:extLst>
          </p:cNvPr>
          <p:cNvSpPr/>
          <p:nvPr/>
        </p:nvSpPr>
        <p:spPr>
          <a:xfrm>
            <a:off x="476131" y="2020094"/>
            <a:ext cx="2094976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Object 2" descr="preencoded.png">
            <a:extLst>
              <a:ext uri="{FF2B5EF4-FFF2-40B4-BE49-F238E27FC236}">
                <a16:creationId xmlns:a16="http://schemas.microsoft.com/office/drawing/2014/main" id="{3C2A5CE8-AB37-5690-2D8C-CD2D36FA4E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31" y="2467134"/>
            <a:ext cx="2094976" cy="1371257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54B20418-6DC3-DD49-4550-91C5DF8C12B4}"/>
              </a:ext>
            </a:extLst>
          </p:cNvPr>
          <p:cNvSpPr/>
          <p:nvPr/>
        </p:nvSpPr>
        <p:spPr>
          <a:xfrm>
            <a:off x="371382" y="3983135"/>
            <a:ext cx="2304474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Data as a Strategic Asset</a:t>
            </a:r>
            <a:endParaRPr lang="en-US" dirty="0"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531ED24-B867-4301-138A-58C023B2D47F}"/>
              </a:ext>
            </a:extLst>
          </p:cNvPr>
          <p:cNvSpPr/>
          <p:nvPr/>
        </p:nvSpPr>
        <p:spPr>
          <a:xfrm>
            <a:off x="2761559" y="2020094"/>
            <a:ext cx="2094976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9" name="Object 6" descr="preencoded.png">
            <a:extLst>
              <a:ext uri="{FF2B5EF4-FFF2-40B4-BE49-F238E27FC236}">
                <a16:creationId xmlns:a16="http://schemas.microsoft.com/office/drawing/2014/main" id="{A1B3F644-9055-9701-51D6-7C73386A7BC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1559" y="2467134"/>
            <a:ext cx="2094976" cy="1371257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90D55A1D-CF09-71F6-0CCE-CE55D26A7F3F}"/>
              </a:ext>
            </a:extLst>
          </p:cNvPr>
          <p:cNvSpPr/>
          <p:nvPr/>
        </p:nvSpPr>
        <p:spPr>
          <a:xfrm>
            <a:off x="2656811" y="3983135"/>
            <a:ext cx="2304474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Privacy, Security, and Compliance</a:t>
            </a:r>
            <a:endParaRPr lang="en-US" dirty="0"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C873DB0A-B6A8-26CC-882D-392BCB1F5BE8}"/>
              </a:ext>
            </a:extLst>
          </p:cNvPr>
          <p:cNvSpPr/>
          <p:nvPr/>
        </p:nvSpPr>
        <p:spPr>
          <a:xfrm>
            <a:off x="5046988" y="2020094"/>
            <a:ext cx="2094976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13" name="Object 10" descr="preencoded.png">
            <a:extLst>
              <a:ext uri="{FF2B5EF4-FFF2-40B4-BE49-F238E27FC236}">
                <a16:creationId xmlns:a16="http://schemas.microsoft.com/office/drawing/2014/main" id="{64012F11-C50E-6752-96D6-67C75E53A2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988" y="2467134"/>
            <a:ext cx="2094976" cy="1371257"/>
          </a:xfrm>
          <a:prstGeom prst="rect">
            <a:avLst/>
          </a:prstGeom>
        </p:spPr>
      </p:pic>
      <p:sp>
        <p:nvSpPr>
          <p:cNvPr id="14" name="Object 11">
            <a:extLst>
              <a:ext uri="{FF2B5EF4-FFF2-40B4-BE49-F238E27FC236}">
                <a16:creationId xmlns:a16="http://schemas.microsoft.com/office/drawing/2014/main" id="{AE89B688-252E-3B63-01DE-BA05A910A6A6}"/>
              </a:ext>
            </a:extLst>
          </p:cNvPr>
          <p:cNvSpPr/>
          <p:nvPr/>
        </p:nvSpPr>
        <p:spPr>
          <a:xfrm>
            <a:off x="4942239" y="3983135"/>
            <a:ext cx="2304474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Effective Data Governance</a:t>
            </a:r>
            <a:endParaRPr lang="en-US" dirty="0"/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95BA8827-9DBA-5106-60AF-CB2A9E9AF067}"/>
              </a:ext>
            </a:extLst>
          </p:cNvPr>
          <p:cNvSpPr/>
          <p:nvPr/>
        </p:nvSpPr>
        <p:spPr>
          <a:xfrm>
            <a:off x="7332416" y="2020094"/>
            <a:ext cx="2094976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17" name="Object 14" descr="preencoded.png">
            <a:extLst>
              <a:ext uri="{FF2B5EF4-FFF2-40B4-BE49-F238E27FC236}">
                <a16:creationId xmlns:a16="http://schemas.microsoft.com/office/drawing/2014/main" id="{5CC3F025-D6BD-5831-F324-4577B46971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416" y="2467134"/>
            <a:ext cx="2094976" cy="1371257"/>
          </a:xfrm>
          <a:prstGeom prst="rect">
            <a:avLst/>
          </a:prstGeom>
        </p:spPr>
      </p:pic>
      <p:sp>
        <p:nvSpPr>
          <p:cNvPr id="18" name="Object 15">
            <a:extLst>
              <a:ext uri="{FF2B5EF4-FFF2-40B4-BE49-F238E27FC236}">
                <a16:creationId xmlns:a16="http://schemas.microsoft.com/office/drawing/2014/main" id="{1E3D0715-61BB-73F7-044C-74292CCF7141}"/>
              </a:ext>
            </a:extLst>
          </p:cNvPr>
          <p:cNvSpPr/>
          <p:nvPr/>
        </p:nvSpPr>
        <p:spPr>
          <a:xfrm>
            <a:off x="7227668" y="3983135"/>
            <a:ext cx="2304474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Aligning Data with City Priorities</a:t>
            </a:r>
            <a:endParaRPr lang="en-US" dirty="0"/>
          </a:p>
        </p:txBody>
      </p:sp>
      <p:sp>
        <p:nvSpPr>
          <p:cNvPr id="20" name="Object 17">
            <a:extLst>
              <a:ext uri="{FF2B5EF4-FFF2-40B4-BE49-F238E27FC236}">
                <a16:creationId xmlns:a16="http://schemas.microsoft.com/office/drawing/2014/main" id="{7A51FD61-4567-D669-36C8-A664993F2FC9}"/>
              </a:ext>
            </a:extLst>
          </p:cNvPr>
          <p:cNvSpPr/>
          <p:nvPr/>
        </p:nvSpPr>
        <p:spPr>
          <a:xfrm>
            <a:off x="9617845" y="2020094"/>
            <a:ext cx="2094976" cy="457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/>
          <a:lstStyle/>
          <a:p>
            <a:endParaRPr lang="en-US" dirty="0"/>
          </a:p>
        </p:txBody>
      </p:sp>
      <p:pic>
        <p:nvPicPr>
          <p:cNvPr id="21" name="Object 18" descr="preencoded.png">
            <a:extLst>
              <a:ext uri="{FF2B5EF4-FFF2-40B4-BE49-F238E27FC236}">
                <a16:creationId xmlns:a16="http://schemas.microsoft.com/office/drawing/2014/main" id="{7C8C412A-3F6E-A2DF-D355-F08257B470C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7845" y="2467134"/>
            <a:ext cx="2094976" cy="1371257"/>
          </a:xfrm>
          <a:prstGeom prst="rect">
            <a:avLst/>
          </a:prstGeom>
        </p:spPr>
      </p:pic>
      <p:sp>
        <p:nvSpPr>
          <p:cNvPr id="22" name="Object 19">
            <a:extLst>
              <a:ext uri="{FF2B5EF4-FFF2-40B4-BE49-F238E27FC236}">
                <a16:creationId xmlns:a16="http://schemas.microsoft.com/office/drawing/2014/main" id="{B9E1E46E-1B7E-C263-EB5A-F9A603CF8260}"/>
              </a:ext>
            </a:extLst>
          </p:cNvPr>
          <p:cNvSpPr/>
          <p:nvPr/>
        </p:nvSpPr>
        <p:spPr>
          <a:xfrm>
            <a:off x="9513096" y="3983135"/>
            <a:ext cx="2304474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Continuous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562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987E0-1CAC-67C8-3ACB-F9E86938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68404"/>
            <a:ext cx="10200132" cy="605481"/>
          </a:xfrm>
        </p:spPr>
        <p:txBody>
          <a:bodyPr/>
          <a:lstStyle/>
          <a:p>
            <a:r>
              <a:rPr lang="en-US" dirty="0"/>
              <a:t>A Call to Action</a:t>
            </a:r>
          </a:p>
        </p:txBody>
      </p:sp>
      <p:sp>
        <p:nvSpPr>
          <p:cNvPr id="4" name="Object 1">
            <a:extLst>
              <a:ext uri="{FF2B5EF4-FFF2-40B4-BE49-F238E27FC236}">
                <a16:creationId xmlns:a16="http://schemas.microsoft.com/office/drawing/2014/main" id="{3719E531-3386-641E-6D74-CE9E243F16FF}"/>
              </a:ext>
            </a:extLst>
          </p:cNvPr>
          <p:cNvSpPr/>
          <p:nvPr/>
        </p:nvSpPr>
        <p:spPr>
          <a:xfrm>
            <a:off x="476131" y="1317404"/>
            <a:ext cx="2094976" cy="3866183"/>
          </a:xfrm>
          <a:prstGeom prst="rect">
            <a:avLst/>
          </a:prstGeom>
          <a:solidFill>
            <a:srgbClr val="5E98AF"/>
          </a:solidFill>
        </p:spPr>
        <p:txBody>
          <a:bodyPr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Object 2" descr="preencoded.png">
            <a:extLst>
              <a:ext uri="{FF2B5EF4-FFF2-40B4-BE49-F238E27FC236}">
                <a16:creationId xmlns:a16="http://schemas.microsoft.com/office/drawing/2014/main" id="{4E69AC28-1DF3-8DBB-3D20-3C5B590565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131" y="1317404"/>
            <a:ext cx="2094976" cy="3866183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B4926149-52F0-ACD5-8E6B-E36971E79F82}"/>
              </a:ext>
            </a:extLst>
          </p:cNvPr>
          <p:cNvSpPr/>
          <p:nvPr/>
        </p:nvSpPr>
        <p:spPr>
          <a:xfrm>
            <a:off x="371382" y="5328331"/>
            <a:ext cx="2304474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Assess Current Data Practices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F1E47300-FC0B-5F72-6B52-98ABB0F27048}"/>
              </a:ext>
            </a:extLst>
          </p:cNvPr>
          <p:cNvSpPr/>
          <p:nvPr/>
        </p:nvSpPr>
        <p:spPr>
          <a:xfrm>
            <a:off x="2761559" y="1317404"/>
            <a:ext cx="2094976" cy="3866183"/>
          </a:xfrm>
          <a:prstGeom prst="rect">
            <a:avLst/>
          </a:prstGeom>
          <a:solidFill>
            <a:srgbClr val="5E98AF"/>
          </a:solidFill>
        </p:spPr>
        <p:txBody>
          <a:bodyPr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Object 5" descr="preencoded.png">
            <a:extLst>
              <a:ext uri="{FF2B5EF4-FFF2-40B4-BE49-F238E27FC236}">
                <a16:creationId xmlns:a16="http://schemas.microsoft.com/office/drawing/2014/main" id="{BDB145AE-912F-577A-9F32-DE5E6BB8ED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1559" y="1317404"/>
            <a:ext cx="2094976" cy="3866183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C6672112-67F7-69DE-D14A-03020827080A}"/>
              </a:ext>
            </a:extLst>
          </p:cNvPr>
          <p:cNvSpPr/>
          <p:nvPr/>
        </p:nvSpPr>
        <p:spPr>
          <a:xfrm>
            <a:off x="2656811" y="5328331"/>
            <a:ext cx="2304474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Engage Stakeholders 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51F0B9B6-B09D-4927-C442-598E4D75594B}"/>
              </a:ext>
            </a:extLst>
          </p:cNvPr>
          <p:cNvSpPr/>
          <p:nvPr/>
        </p:nvSpPr>
        <p:spPr>
          <a:xfrm>
            <a:off x="5046988" y="1317404"/>
            <a:ext cx="2094976" cy="3866183"/>
          </a:xfrm>
          <a:prstGeom prst="rect">
            <a:avLst/>
          </a:prstGeom>
          <a:solidFill>
            <a:srgbClr val="5E98AF"/>
          </a:solidFill>
        </p:spPr>
        <p:txBody>
          <a:bodyPr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1" name="Object 8" descr="preencoded.png">
            <a:extLst>
              <a:ext uri="{FF2B5EF4-FFF2-40B4-BE49-F238E27FC236}">
                <a16:creationId xmlns:a16="http://schemas.microsoft.com/office/drawing/2014/main" id="{3E93F725-DF31-DBDC-5FCB-E0C626FF4B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6988" y="1317404"/>
            <a:ext cx="2094976" cy="3866183"/>
          </a:xfrm>
          <a:prstGeom prst="rect">
            <a:avLst/>
          </a:prstGeom>
        </p:spPr>
      </p:pic>
      <p:sp>
        <p:nvSpPr>
          <p:cNvPr id="12" name="Object 9">
            <a:extLst>
              <a:ext uri="{FF2B5EF4-FFF2-40B4-BE49-F238E27FC236}">
                <a16:creationId xmlns:a16="http://schemas.microsoft.com/office/drawing/2014/main" id="{1C94D5B8-29BC-23F8-8EAC-41BCEAB1B354}"/>
              </a:ext>
            </a:extLst>
          </p:cNvPr>
          <p:cNvSpPr/>
          <p:nvPr/>
        </p:nvSpPr>
        <p:spPr>
          <a:xfrm>
            <a:off x="4942239" y="5328331"/>
            <a:ext cx="2304474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Develop A  Roadmap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B401A3E9-F25F-AE53-C8E0-EEEC58E46460}"/>
              </a:ext>
            </a:extLst>
          </p:cNvPr>
          <p:cNvSpPr/>
          <p:nvPr/>
        </p:nvSpPr>
        <p:spPr>
          <a:xfrm>
            <a:off x="7332416" y="1317404"/>
            <a:ext cx="2094976" cy="3866183"/>
          </a:xfrm>
          <a:prstGeom prst="rect">
            <a:avLst/>
          </a:prstGeom>
          <a:solidFill>
            <a:srgbClr val="5E98AF"/>
          </a:solidFill>
        </p:spPr>
        <p:txBody>
          <a:bodyPr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4" name="Object 11" descr="preencoded.png">
            <a:extLst>
              <a:ext uri="{FF2B5EF4-FFF2-40B4-BE49-F238E27FC236}">
                <a16:creationId xmlns:a16="http://schemas.microsoft.com/office/drawing/2014/main" id="{834891E9-21A2-1A14-6B33-23FB53F806A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2416" y="1317404"/>
            <a:ext cx="2094976" cy="3866183"/>
          </a:xfrm>
          <a:prstGeom prst="rect">
            <a:avLst/>
          </a:prstGeom>
        </p:spPr>
      </p:pic>
      <p:sp>
        <p:nvSpPr>
          <p:cNvPr id="15" name="Object 12">
            <a:extLst>
              <a:ext uri="{FF2B5EF4-FFF2-40B4-BE49-F238E27FC236}">
                <a16:creationId xmlns:a16="http://schemas.microsoft.com/office/drawing/2014/main" id="{8795619E-316A-4A1E-CD61-441D04780C8B}"/>
              </a:ext>
            </a:extLst>
          </p:cNvPr>
          <p:cNvSpPr/>
          <p:nvPr/>
        </p:nvSpPr>
        <p:spPr>
          <a:xfrm>
            <a:off x="7227668" y="5328331"/>
            <a:ext cx="2304474" cy="23758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One Concrete Action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663309C3-DE12-E31F-D756-40D531C2F16C}"/>
              </a:ext>
            </a:extLst>
          </p:cNvPr>
          <p:cNvSpPr/>
          <p:nvPr/>
        </p:nvSpPr>
        <p:spPr>
          <a:xfrm>
            <a:off x="9617845" y="1317404"/>
            <a:ext cx="2094976" cy="3866183"/>
          </a:xfrm>
          <a:prstGeom prst="rect">
            <a:avLst/>
          </a:prstGeom>
          <a:solidFill>
            <a:srgbClr val="5E98AF"/>
          </a:solidFill>
        </p:spPr>
        <p:txBody>
          <a:bodyPr/>
          <a:lstStyle/>
          <a:p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Object 14" descr="preencoded.png">
            <a:extLst>
              <a:ext uri="{FF2B5EF4-FFF2-40B4-BE49-F238E27FC236}">
                <a16:creationId xmlns:a16="http://schemas.microsoft.com/office/drawing/2014/main" id="{5CA5E754-B803-53C0-17D0-458F4062B4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17845" y="1317404"/>
            <a:ext cx="2094976" cy="3866183"/>
          </a:xfrm>
          <a:prstGeom prst="rect">
            <a:avLst/>
          </a:prstGeom>
        </p:spPr>
      </p:pic>
      <p:sp>
        <p:nvSpPr>
          <p:cNvPr id="18" name="Object 15">
            <a:extLst>
              <a:ext uri="{FF2B5EF4-FFF2-40B4-BE49-F238E27FC236}">
                <a16:creationId xmlns:a16="http://schemas.microsoft.com/office/drawing/2014/main" id="{2500D8C2-42F0-6741-0D1A-0F8A83FEECDD}"/>
              </a:ext>
            </a:extLst>
          </p:cNvPr>
          <p:cNvSpPr/>
          <p:nvPr/>
        </p:nvSpPr>
        <p:spPr>
          <a:xfrm>
            <a:off x="9513096" y="5328331"/>
            <a:ext cx="2304474" cy="475179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ctr">
              <a:lnSpc>
                <a:spcPts val="1872"/>
              </a:lnSpc>
              <a:buNone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Stay Engaged And Keep Learning</a:t>
            </a:r>
            <a:endParaRPr 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861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19AAD2-9674-5333-440D-CC512EF0F81C}"/>
              </a:ext>
            </a:extLst>
          </p:cNvPr>
          <p:cNvSpPr txBox="1">
            <a:spLocks/>
          </p:cNvSpPr>
          <p:nvPr/>
        </p:nvSpPr>
        <p:spPr>
          <a:xfrm>
            <a:off x="3571105" y="2621369"/>
            <a:ext cx="5049791" cy="3173498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defRPr sz="5900" b="1" i="0">
                <a:solidFill>
                  <a:schemeClr val="tx2"/>
                </a:solidFill>
                <a:latin typeface="Arial Black" panose="020B0A04020102020204" pitchFamily="34" charset="0"/>
                <a:ea typeface="+mj-ea"/>
                <a:cs typeface="Arial Black" panose="020B0A04020102020204" pitchFamily="34" charset="0"/>
              </a:defRPr>
            </a:lvl1pPr>
          </a:lstStyle>
          <a:p>
            <a:pPr algn="ctr">
              <a:lnSpc>
                <a:spcPct val="90000"/>
              </a:lnSpc>
              <a:spcAft>
                <a:spcPts val="364"/>
              </a:spcAft>
            </a:pPr>
            <a:r>
              <a:rPr lang="en-US" sz="6974" kern="0" dirty="0">
                <a:solidFill>
                  <a:schemeClr val="bg1"/>
                </a:solidFill>
              </a:rPr>
              <a:t>Questions</a:t>
            </a:r>
            <a:endParaRPr lang="en-US" sz="697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63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929E69B-B357-7E8D-AFC4-65E7742E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73680"/>
            <a:ext cx="10200132" cy="1188720"/>
          </a:xfrm>
        </p:spPr>
        <p:txBody>
          <a:bodyPr/>
          <a:lstStyle/>
          <a:p>
            <a:pPr algn="ctr"/>
            <a:r>
              <a:rPr lang="en-US" b="1" dirty="0"/>
              <a:t>Thank You</a:t>
            </a:r>
            <a:br>
              <a:rPr lang="en-US" b="1" dirty="0"/>
            </a:br>
            <a:r>
              <a:rPr lang="en-US" b="1" dirty="0"/>
              <a:t>Linkedin.com/in/kiersten-farmer/</a:t>
            </a:r>
          </a:p>
        </p:txBody>
      </p:sp>
    </p:spTree>
    <p:extLst>
      <p:ext uri="{BB962C8B-B14F-4D97-AF65-F5344CB8AC3E}">
        <p14:creationId xmlns:p14="http://schemas.microsoft.com/office/powerpoint/2010/main" val="111377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7813" y="2836170"/>
            <a:ext cx="3394032" cy="2218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Object 6" descr="preencoded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789" y="2836170"/>
            <a:ext cx="3836171" cy="2239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Object 9" descr="preencoded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0698" y="2836170"/>
            <a:ext cx="3395464" cy="2218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Object 10"/>
          <p:cNvSpPr/>
          <p:nvPr/>
        </p:nvSpPr>
        <p:spPr>
          <a:xfrm>
            <a:off x="38090" y="38090"/>
            <a:ext cx="12112771" cy="6780105"/>
          </a:xfrm>
          <a:prstGeom prst="rect">
            <a:avLst/>
          </a:prstGeom>
          <a:noFill/>
          <a:ln w="101600">
            <a:solidFill>
              <a:srgbClr val="D4D4D4"/>
            </a:solidFill>
            <a:prstDash val="solid"/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74B7A40-97DE-CFA9-E7E3-BC9464E4EBEB}"/>
              </a:ext>
            </a:extLst>
          </p:cNvPr>
          <p:cNvSpPr txBox="1">
            <a:spLocks/>
          </p:cNvSpPr>
          <p:nvPr/>
        </p:nvSpPr>
        <p:spPr>
          <a:xfrm>
            <a:off x="904240" y="1625600"/>
            <a:ext cx="10200132" cy="6299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i="0" kern="1200">
                <a:solidFill>
                  <a:srgbClr val="FF993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AI is YOUR Toddler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1808E-CEB0-8A39-8284-5076AA72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2"/>
                </a:solidFill>
              </a:rPr>
              <a:t>Tell me…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11AA5-60F2-DA15-A25E-C388EA9686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" indent="0" algn="ctr">
              <a:buNone/>
            </a:pPr>
            <a:r>
              <a:rPr lang="en-US" sz="3600" b="1" dirty="0">
                <a:solidFill>
                  <a:schemeClr val="tx1"/>
                </a:solidFill>
              </a:rPr>
              <a:t>If you could have one data-related superpower to improve your municipality, what would it be?</a:t>
            </a:r>
          </a:p>
        </p:txBody>
      </p:sp>
    </p:spTree>
    <p:extLst>
      <p:ext uri="{BB962C8B-B14F-4D97-AF65-F5344CB8AC3E}">
        <p14:creationId xmlns:p14="http://schemas.microsoft.com/office/powerpoint/2010/main" val="3424151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4DBB-F41B-D81F-D8B8-9CD48621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Foundational Knowledge: </a:t>
            </a:r>
            <a:br>
              <a:rPr lang="en-US" dirty="0"/>
            </a:br>
            <a:r>
              <a:rPr lang="en-US" dirty="0"/>
              <a:t>Data Privacy</a:t>
            </a:r>
          </a:p>
        </p:txBody>
      </p:sp>
    </p:spTree>
    <p:extLst>
      <p:ext uri="{BB962C8B-B14F-4D97-AF65-F5344CB8AC3E}">
        <p14:creationId xmlns:p14="http://schemas.microsoft.com/office/powerpoint/2010/main" val="2148702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4DBB-F41B-D81F-D8B8-9CD48621EBD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6156" y="358140"/>
            <a:ext cx="10199688" cy="593725"/>
          </a:xfrm>
        </p:spPr>
        <p:txBody>
          <a:bodyPr/>
          <a:lstStyle/>
          <a:p>
            <a:pPr algn="ctr"/>
            <a:r>
              <a:rPr lang="en-US" dirty="0"/>
              <a:t>Foundational Knowledge: Data Privacy</a:t>
            </a:r>
          </a:p>
        </p:txBody>
      </p:sp>
      <p:pic>
        <p:nvPicPr>
          <p:cNvPr id="7" name="Online Media 6" title="What is data privacy?">
            <a:hlinkClick r:id="" action="ppaction://media"/>
            <a:extLst>
              <a:ext uri="{FF2B5EF4-FFF2-40B4-BE49-F238E27FC236}">
                <a16:creationId xmlns:a16="http://schemas.microsoft.com/office/drawing/2014/main" id="{AEB16CF0-852C-1735-48EE-7207A362347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94398" y="1395686"/>
            <a:ext cx="7203204" cy="40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7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476131" y="1329761"/>
            <a:ext cx="3618595" cy="2128305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761810" y="1476489"/>
            <a:ext cx="3456711" cy="2360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89"/>
              </a:lnSpc>
              <a:buNone/>
            </a:pPr>
            <a:r>
              <a:rPr lang="en-US" sz="1913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Purpose Limitation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761810" y="1951707"/>
            <a:ext cx="3294825" cy="7427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463"/>
              </a:lnSpc>
              <a:spcBef>
                <a:spcPts val="1022"/>
              </a:spcBef>
              <a:buNone/>
            </a:pPr>
            <a:r>
              <a:rPr lang="en-US" sz="1406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Personal data must be collected for specified, explicit, and legitimate purposes, and not further processed in a manner that is incompatible with those purposes.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bject 4"/>
          <p:cNvSpPr/>
          <p:nvPr/>
        </p:nvSpPr>
        <p:spPr>
          <a:xfrm>
            <a:off x="4285178" y="1329761"/>
            <a:ext cx="3618595" cy="2128305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570857" y="1476489"/>
            <a:ext cx="3456711" cy="23608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89"/>
              </a:lnSpc>
              <a:buNone/>
            </a:pPr>
            <a:r>
              <a:rPr lang="en-US" sz="1913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Data Minimization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4570858" y="1951707"/>
            <a:ext cx="3332916" cy="7427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463"/>
              </a:lnSpc>
              <a:spcBef>
                <a:spcPts val="1022"/>
              </a:spcBef>
              <a:buNone/>
            </a:pPr>
            <a:r>
              <a:rPr lang="en-US" sz="1406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Personal data must be adequate, relevant, and limited to what is necessary in relation to the purposes for which they are processed.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bject 7"/>
          <p:cNvSpPr/>
          <p:nvPr/>
        </p:nvSpPr>
        <p:spPr>
          <a:xfrm>
            <a:off x="8094226" y="1329761"/>
            <a:ext cx="3618595" cy="2128305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476131" y="3648519"/>
            <a:ext cx="5523119" cy="2128305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761810" y="3881398"/>
            <a:ext cx="5551687" cy="252468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89"/>
              </a:lnSpc>
              <a:buNone/>
            </a:pPr>
            <a:r>
              <a:rPr lang="en-US" sz="1913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Integrity and Confidentiality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761811" y="4270465"/>
            <a:ext cx="5237440" cy="7427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463"/>
              </a:lnSpc>
              <a:spcBef>
                <a:spcPts val="1022"/>
              </a:spcBef>
              <a:buNone/>
            </a:pPr>
            <a:r>
              <a:rPr lang="en-US" sz="1406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Personal data must be processed in a manner that ensures appropriate security, including protection against unauthorized or unlawful processing and against accidental loss, destruction, or damage.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6189702" y="3648519"/>
            <a:ext cx="5523119" cy="2128305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8313248" y="1476458"/>
            <a:ext cx="3399574" cy="28479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89"/>
              </a:lnSpc>
              <a:buNone/>
            </a:pPr>
            <a:r>
              <a:rPr lang="en-US" sz="1913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Accountability</a:t>
            </a:r>
            <a:endParaRPr lang="en-US" dirty="0"/>
          </a:p>
        </p:txBody>
      </p:sp>
      <p:pic>
        <p:nvPicPr>
          <p:cNvPr id="17" name="Object 16" descr="preencode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39" y="6552023"/>
            <a:ext cx="952262" cy="132394"/>
          </a:xfrm>
          <a:prstGeom prst="rect">
            <a:avLst/>
          </a:prstGeom>
        </p:spPr>
      </p:pic>
      <p:sp>
        <p:nvSpPr>
          <p:cNvPr id="18" name="Object 17"/>
          <p:cNvSpPr/>
          <p:nvPr/>
        </p:nvSpPr>
        <p:spPr>
          <a:xfrm>
            <a:off x="11874706" y="6526803"/>
            <a:ext cx="123794" cy="178192"/>
          </a:xfrm>
          <a:prstGeom prst="rect">
            <a:avLst/>
          </a:prstGeo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19" name="Object 18"/>
          <p:cNvSpPr/>
          <p:nvPr/>
        </p:nvSpPr>
        <p:spPr>
          <a:xfrm>
            <a:off x="38090" y="38090"/>
            <a:ext cx="12112771" cy="6780105"/>
          </a:xfrm>
          <a:prstGeom prst="rect">
            <a:avLst/>
          </a:prstGeom>
          <a:noFill/>
          <a:ln w="101600">
            <a:solidFill>
              <a:srgbClr val="FFFFFF"/>
            </a:solidFill>
            <a:prstDash val="solid"/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11391900" y="6515100"/>
            <a:ext cx="800100" cy="30003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100"/>
            </a:lvl1pPr>
          </a:lstStyle>
          <a:p>
            <a:fld id="{F7021451-1387-4CA6-816F-3879F97B5CBC}" type="slidenum">
              <a:rPr lang="en-US" smtClean="0"/>
              <a:t>8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A6C12CB-DDF8-B303-C97E-6E741686352D}"/>
              </a:ext>
            </a:extLst>
          </p:cNvPr>
          <p:cNvSpPr txBox="1">
            <a:spLocks/>
          </p:cNvSpPr>
          <p:nvPr/>
        </p:nvSpPr>
        <p:spPr>
          <a:xfrm>
            <a:off x="365668" y="629209"/>
            <a:ext cx="10200132" cy="118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i="0" kern="1200">
                <a:solidFill>
                  <a:srgbClr val="FF993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Data Privacy Fundamentals</a:t>
            </a:r>
          </a:p>
        </p:txBody>
      </p:sp>
      <p:sp>
        <p:nvSpPr>
          <p:cNvPr id="10" name="Object 9"/>
          <p:cNvSpPr/>
          <p:nvPr/>
        </p:nvSpPr>
        <p:spPr>
          <a:xfrm>
            <a:off x="6570607" y="4270465"/>
            <a:ext cx="5007674" cy="742764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463"/>
              </a:lnSpc>
              <a:spcBef>
                <a:spcPts val="1022"/>
              </a:spcBef>
              <a:buNone/>
            </a:pPr>
            <a:r>
              <a:rPr lang="en-US" sz="1406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Personal data must be accurate and kept up-to-date. Data must not be kept for longer than is necessary for the purposes for which the personal data are processed.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8313248" y="1960441"/>
            <a:ext cx="2854988" cy="371382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463"/>
              </a:lnSpc>
              <a:spcBef>
                <a:spcPts val="1022"/>
              </a:spcBef>
              <a:buNone/>
            </a:pPr>
            <a:r>
              <a:rPr lang="en-US" sz="1406" dirty="0">
                <a:solidFill>
                  <a:schemeClr val="bg1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The data controller must be responsible for, and be able to demonstrate compliance with, the principles of data protection.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bject 8"/>
          <p:cNvSpPr/>
          <p:nvPr/>
        </p:nvSpPr>
        <p:spPr>
          <a:xfrm>
            <a:off x="6570607" y="3881399"/>
            <a:ext cx="5007674" cy="27275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>
              <a:lnSpc>
                <a:spcPts val="1989"/>
              </a:lnSpc>
              <a:buNone/>
            </a:pPr>
            <a:r>
              <a:rPr lang="en-US" sz="1913" b="1" dirty="0">
                <a:solidFill>
                  <a:srgbClr val="FFFFFF"/>
                </a:solidFill>
                <a:latin typeface="Carlito" pitchFamily="34" charset="0"/>
                <a:ea typeface="Carlito" pitchFamily="34" charset="-122"/>
                <a:cs typeface="Carlito" pitchFamily="34" charset="-120"/>
              </a:rPr>
              <a:t>Accuracy and Storage Limitation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2" grpId="0"/>
      <p:bldP spid="13" grpId="0"/>
      <p:bldP spid="15" grpId="0"/>
      <p:bldP spid="10" grpId="0"/>
      <p:bldP spid="1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CAECDBC-B125-593F-117C-ABE623CDB7F7}"/>
              </a:ext>
            </a:extLst>
          </p:cNvPr>
          <p:cNvSpPr txBox="1">
            <a:spLocks/>
          </p:cNvSpPr>
          <p:nvPr/>
        </p:nvSpPr>
        <p:spPr>
          <a:xfrm>
            <a:off x="365668" y="629209"/>
            <a:ext cx="10200132" cy="118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600" b="1" i="0" kern="1200">
                <a:solidFill>
                  <a:srgbClr val="FF9933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</a:rPr>
              <a:t>Imagine…</a:t>
            </a:r>
          </a:p>
        </p:txBody>
      </p:sp>
      <p:pic>
        <p:nvPicPr>
          <p:cNvPr id="11" name="Picture 10" descr="A faucet with water drops coming out of it&#10;&#10;Description automatically generated">
            <a:extLst>
              <a:ext uri="{FF2B5EF4-FFF2-40B4-BE49-F238E27FC236}">
                <a16:creationId xmlns:a16="http://schemas.microsoft.com/office/drawing/2014/main" id="{737C1239-E2EC-461A-E643-8240861136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5668" y="1524273"/>
            <a:ext cx="6079250" cy="36475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5AA19F-DADA-6097-8CF5-0C6B5DEA93B3}"/>
              </a:ext>
            </a:extLst>
          </p:cNvPr>
          <p:cNvSpPr txBox="1"/>
          <p:nvPr/>
        </p:nvSpPr>
        <p:spPr>
          <a:xfrm>
            <a:off x="2373524" y="638152"/>
            <a:ext cx="309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awfulness = Legal Basis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Ex. Municipal Mandate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C11B5EE-A4B7-21F0-4BE5-EDE90C9C26F2}"/>
              </a:ext>
            </a:extLst>
          </p:cNvPr>
          <p:cNvSpPr txBox="1"/>
          <p:nvPr/>
        </p:nvSpPr>
        <p:spPr>
          <a:xfrm>
            <a:off x="5730240" y="638152"/>
            <a:ext cx="517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Fairness &amp; </a:t>
            </a:r>
            <a:r>
              <a:rPr lang="en-US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ransparency = What  &amp; Why </a:t>
            </a:r>
          </a:p>
          <a:p>
            <a:pPr algn="ctr"/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Ex. 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Water Usage To Plan Infrastructure Upgrades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3B045D-7C2F-BF7D-F279-FEA38CAAA5C7}"/>
              </a:ext>
            </a:extLst>
          </p:cNvPr>
          <p:cNvSpPr txBox="1"/>
          <p:nvPr/>
        </p:nvSpPr>
        <p:spPr>
          <a:xfrm>
            <a:off x="6641011" y="1438321"/>
            <a:ext cx="3728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Purpose Limitation = Restrict Data</a:t>
            </a:r>
          </a:p>
          <a:p>
            <a:pPr algn="ctr"/>
            <a:r>
              <a:rPr lang="en-US" dirty="0"/>
              <a:t>Ex. Parks Pool Newsletter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344C3A-1E02-B612-221D-7DFDE039656A}"/>
              </a:ext>
            </a:extLst>
          </p:cNvPr>
          <p:cNvSpPr txBox="1"/>
          <p:nvPr/>
        </p:nvSpPr>
        <p:spPr>
          <a:xfrm>
            <a:off x="7609841" y="2238490"/>
            <a:ext cx="398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Data Minimization = Necessary Data</a:t>
            </a:r>
          </a:p>
          <a:p>
            <a:pPr algn="ctr"/>
            <a:r>
              <a:rPr lang="en-US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Ex. Social Security Numbers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D71822-AF1F-98CC-4103-46DE2AFA5C12}"/>
              </a:ext>
            </a:extLst>
          </p:cNvPr>
          <p:cNvSpPr txBox="1"/>
          <p:nvPr/>
        </p:nvSpPr>
        <p:spPr>
          <a:xfrm>
            <a:off x="6444918" y="2979716"/>
            <a:ext cx="398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Accuracy = Correct and Timely</a:t>
            </a:r>
          </a:p>
          <a:p>
            <a:pPr algn="ctr"/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Ex. </a:t>
            </a:r>
            <a:r>
              <a:rPr lang="en-US" dirty="0"/>
              <a:t>Daily Meter Readings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6D1BA1-8B68-9C8D-0E45-90166925B8D6}"/>
              </a:ext>
            </a:extLst>
          </p:cNvPr>
          <p:cNvSpPr txBox="1"/>
          <p:nvPr/>
        </p:nvSpPr>
        <p:spPr>
          <a:xfrm>
            <a:off x="7501558" y="3778812"/>
            <a:ext cx="3989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Storage Limitation = Delete The Data</a:t>
            </a:r>
            <a:r>
              <a:rPr lang="en-US" dirty="0"/>
              <a:t> Ex. Records Retention Policy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2096C9-CB1C-153C-411F-4C8CE5EC3E2D}"/>
              </a:ext>
            </a:extLst>
          </p:cNvPr>
          <p:cNvSpPr txBox="1"/>
          <p:nvPr/>
        </p:nvSpPr>
        <p:spPr>
          <a:xfrm>
            <a:off x="6360160" y="4425143"/>
            <a:ext cx="5130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Integrity And Confidentiality = Securing Data &amp; Training Staff</a:t>
            </a:r>
          </a:p>
          <a:p>
            <a:pPr algn="ctr"/>
            <a:r>
              <a:rPr lang="en-US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Ex. Encrypted Access Protocols</a:t>
            </a:r>
            <a:endParaRPr lang="en-US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2E48E2-C3B4-3B29-7793-137664D44A83}"/>
              </a:ext>
            </a:extLst>
          </p:cNvPr>
          <p:cNvSpPr txBox="1"/>
          <p:nvPr/>
        </p:nvSpPr>
        <p:spPr>
          <a:xfrm>
            <a:off x="802640" y="5411613"/>
            <a:ext cx="6969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7350" lvl="3" indent="-285750" algn="ctr">
              <a:buFont typeface="Wingdings" panose="05000000000000000000" pitchFamily="2" charset="2"/>
              <a:buChar char="ü"/>
            </a:pPr>
            <a:r>
              <a:rPr lang="en-US" b="1" dirty="0"/>
              <a:t>Accountability = Demonstrate Principles Followed</a:t>
            </a:r>
          </a:p>
          <a:p>
            <a:pPr lvl="3" algn="ctr"/>
            <a:r>
              <a:rPr lang="en-US" dirty="0"/>
              <a:t>Ex. Audit Trail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53729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COH 2024</Template>
  <TotalTime>1079</TotalTime>
  <Words>2054</Words>
  <Application>Microsoft Office PowerPoint</Application>
  <PresentationFormat>Widescreen</PresentationFormat>
  <Paragraphs>259</Paragraphs>
  <Slides>39</Slides>
  <Notes>5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Aptos</vt:lpstr>
      <vt:lpstr>Arial</vt:lpstr>
      <vt:lpstr>Arial Black</vt:lpstr>
      <vt:lpstr>Carlito</vt:lpstr>
      <vt:lpstr>Lato</vt:lpstr>
      <vt:lpstr>Lato Black</vt:lpstr>
      <vt:lpstr>Wingdings</vt:lpstr>
      <vt:lpstr>Office Theme</vt:lpstr>
      <vt:lpstr>Tech-Savvy Governance:  Mastering Data in the Digital Era</vt:lpstr>
      <vt:lpstr>PowerPoint Presentation</vt:lpstr>
      <vt:lpstr>Learning Objectives</vt:lpstr>
      <vt:lpstr>PowerPoint Presentation</vt:lpstr>
      <vt:lpstr>Tell me…</vt:lpstr>
      <vt:lpstr>Foundational Knowledge:  Data Privacy</vt:lpstr>
      <vt:lpstr>Foundational Knowledge: Data Privacy</vt:lpstr>
      <vt:lpstr>PowerPoint Presentation</vt:lpstr>
      <vt:lpstr>PowerPoint Presentation</vt:lpstr>
      <vt:lpstr>Privacy in the Municipal Context</vt:lpstr>
      <vt:lpstr>Privacy Pitfalls - Cautionary Tales</vt:lpstr>
      <vt:lpstr>Operationalizing Privacy</vt:lpstr>
      <vt:lpstr>Privacy in Action - Building a Privacy Program</vt:lpstr>
      <vt:lpstr>Privacy in Action - Building a Privacy Program</vt:lpstr>
      <vt:lpstr>Foundational Knowledge:  Data Security</vt:lpstr>
      <vt:lpstr>Foundational Knowledge: Data Security</vt:lpstr>
      <vt:lpstr>Data Security Fundamentals</vt:lpstr>
      <vt:lpstr>The Municipal Threat Landscape</vt:lpstr>
      <vt:lpstr>Key Threats</vt:lpstr>
      <vt:lpstr>Anatomy of a Data Breach</vt:lpstr>
      <vt:lpstr>Elements of a Strong Municipal Cybersecurity Program</vt:lpstr>
      <vt:lpstr>Cybersecurity in Action - Incident Response Exercise</vt:lpstr>
      <vt:lpstr>Foundational Knowledge:  Data Compliance</vt:lpstr>
      <vt:lpstr>Foundational Knowledge: Data Compliance</vt:lpstr>
      <vt:lpstr>The Regulatory Landscape</vt:lpstr>
      <vt:lpstr>Compliance Program Maturity Model</vt:lpstr>
      <vt:lpstr>Operationalizing Compliance</vt:lpstr>
      <vt:lpstr>Compliance in Action - Data Sharing Agreement</vt:lpstr>
      <vt:lpstr>Data Strategy:  Leveraging Data for Decision-making</vt:lpstr>
      <vt:lpstr>Leveraging Data for Decision-making</vt:lpstr>
      <vt:lpstr>From Compliance to Strategy</vt:lpstr>
      <vt:lpstr>The Building Blocks of a Data Strategy</vt:lpstr>
      <vt:lpstr>The Data Strategy Process</vt:lpstr>
      <vt:lpstr>Data Strategy in Action - Making the Case</vt:lpstr>
      <vt:lpstr>Conclusion</vt:lpstr>
      <vt:lpstr>Key Takeaways</vt:lpstr>
      <vt:lpstr>A Call to Action</vt:lpstr>
      <vt:lpstr>PowerPoint Presentation</vt:lpstr>
      <vt:lpstr>Thank You Linkedin.com/in/kiersten-farmer/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Delia Jones</dc:creator>
  <cp:lastModifiedBy>Mrs. Farmer</cp:lastModifiedBy>
  <cp:revision>3</cp:revision>
  <dcterms:created xsi:type="dcterms:W3CDTF">2022-10-21T14:04:38Z</dcterms:created>
  <dcterms:modified xsi:type="dcterms:W3CDTF">2024-06-07T14:46:15Z</dcterms:modified>
</cp:coreProperties>
</file>