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autoCompressPictures="0">
  <p:sldMasterIdLst>
    <p:sldMasterId id="2147483930" r:id="rId1"/>
  </p:sldMasterIdLst>
  <p:notesMasterIdLst>
    <p:notesMasterId r:id="rId11"/>
  </p:notesMasterIdLst>
  <p:handoutMasterIdLst>
    <p:handoutMasterId r:id="rId12"/>
  </p:handoutMasterIdLst>
  <p:sldIdLst>
    <p:sldId id="289" r:id="rId2"/>
    <p:sldId id="300" r:id="rId3"/>
    <p:sldId id="285" r:id="rId4"/>
    <p:sldId id="305" r:id="rId5"/>
    <p:sldId id="291" r:id="rId6"/>
    <p:sldId id="292" r:id="rId7"/>
    <p:sldId id="295" r:id="rId8"/>
    <p:sldId id="304" r:id="rId9"/>
    <p:sldId id="30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00"/>
    <a:srgbClr val="2842A0"/>
    <a:srgbClr val="28427C"/>
    <a:srgbClr val="CC3366"/>
    <a:srgbClr val="663399"/>
    <a:srgbClr val="1C82B8"/>
    <a:srgbClr val="505050"/>
    <a:srgbClr val="960048"/>
    <a:srgbClr val="00B28A"/>
    <a:srgbClr val="D446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9"/>
    <p:restoredTop sz="50842" autoAdjust="0"/>
  </p:normalViewPr>
  <p:slideViewPr>
    <p:cSldViewPr snapToGrid="0" snapToObjects="1">
      <p:cViewPr varScale="1">
        <p:scale>
          <a:sx n="54" d="100"/>
          <a:sy n="54" d="100"/>
        </p:scale>
        <p:origin x="19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7E6CC0-57A2-AD4D-BF40-3632271308EB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2D269C-44BE-4942-86A3-5119721C1AD8}">
      <dgm:prSet phldrT="[Text]"/>
      <dgm:spPr/>
      <dgm:t>
        <a:bodyPr/>
        <a:lstStyle/>
        <a:p>
          <a:pPr algn="ctr"/>
          <a:r>
            <a:rPr lang="en-US" dirty="0"/>
            <a:t>Policy Formulation</a:t>
          </a:r>
        </a:p>
      </dgm:t>
    </dgm:pt>
    <dgm:pt modelId="{31634C51-DC37-EC44-8E1A-8F7A791CBA51}" type="parTrans" cxnId="{3AAF019A-AC07-B741-9807-06339672F2C3}">
      <dgm:prSet/>
      <dgm:spPr/>
      <dgm:t>
        <a:bodyPr/>
        <a:lstStyle/>
        <a:p>
          <a:endParaRPr lang="en-US"/>
        </a:p>
      </dgm:t>
    </dgm:pt>
    <dgm:pt modelId="{889BA42C-333B-E24C-AFBE-498B3F3B33B6}" type="sibTrans" cxnId="{3AAF019A-AC07-B741-9807-06339672F2C3}">
      <dgm:prSet/>
      <dgm:spPr/>
      <dgm:t>
        <a:bodyPr/>
        <a:lstStyle/>
        <a:p>
          <a:endParaRPr lang="en-US"/>
        </a:p>
      </dgm:t>
    </dgm:pt>
    <dgm:pt modelId="{95EAC365-19FC-3346-AAAD-CA6804618661}">
      <dgm:prSet phldrT="[Text]"/>
      <dgm:spPr/>
      <dgm:t>
        <a:bodyPr/>
        <a:lstStyle/>
        <a:p>
          <a:r>
            <a:rPr lang="en-US" dirty="0"/>
            <a:t>Policy Adoption</a:t>
          </a:r>
        </a:p>
      </dgm:t>
    </dgm:pt>
    <dgm:pt modelId="{C8531695-7966-334C-957B-F938E28241DD}" type="parTrans" cxnId="{C416F778-E0DD-7A44-A3C0-65254D146FAE}">
      <dgm:prSet/>
      <dgm:spPr/>
      <dgm:t>
        <a:bodyPr/>
        <a:lstStyle/>
        <a:p>
          <a:endParaRPr lang="en-US"/>
        </a:p>
      </dgm:t>
    </dgm:pt>
    <dgm:pt modelId="{ADCDF569-9478-CA48-96CE-EAE038A5E062}" type="sibTrans" cxnId="{C416F778-E0DD-7A44-A3C0-65254D146FAE}">
      <dgm:prSet/>
      <dgm:spPr/>
      <dgm:t>
        <a:bodyPr/>
        <a:lstStyle/>
        <a:p>
          <a:endParaRPr lang="en-US"/>
        </a:p>
      </dgm:t>
    </dgm:pt>
    <dgm:pt modelId="{6FD8423A-14C9-B04B-998C-93749595AC50}">
      <dgm:prSet phldrT="[Text]"/>
      <dgm:spPr/>
      <dgm:t>
        <a:bodyPr/>
        <a:lstStyle/>
        <a:p>
          <a:r>
            <a:rPr lang="en-US" dirty="0"/>
            <a:t>Policy Implementation </a:t>
          </a:r>
        </a:p>
      </dgm:t>
    </dgm:pt>
    <dgm:pt modelId="{A09B498A-24ED-604B-99BB-4F9F1FB7FFCB}" type="parTrans" cxnId="{91BC4A29-0308-A446-A207-713CB337E117}">
      <dgm:prSet/>
      <dgm:spPr/>
      <dgm:t>
        <a:bodyPr/>
        <a:lstStyle/>
        <a:p>
          <a:endParaRPr lang="en-US"/>
        </a:p>
      </dgm:t>
    </dgm:pt>
    <dgm:pt modelId="{6417B26A-B312-D247-93E5-D871E64A4F58}" type="sibTrans" cxnId="{91BC4A29-0308-A446-A207-713CB337E117}">
      <dgm:prSet/>
      <dgm:spPr/>
      <dgm:t>
        <a:bodyPr/>
        <a:lstStyle/>
        <a:p>
          <a:endParaRPr lang="en-US"/>
        </a:p>
      </dgm:t>
    </dgm:pt>
    <dgm:pt modelId="{2669AD09-89E7-DD44-950B-A2DB898A92C0}">
      <dgm:prSet phldrT="[Text]"/>
      <dgm:spPr/>
      <dgm:t>
        <a:bodyPr/>
        <a:lstStyle/>
        <a:p>
          <a:r>
            <a:rPr lang="en-US" dirty="0"/>
            <a:t>Policy Evaluation </a:t>
          </a:r>
        </a:p>
      </dgm:t>
    </dgm:pt>
    <dgm:pt modelId="{47226280-140D-9F44-8F8E-2BA927B4A336}" type="parTrans" cxnId="{DA7D384B-63C2-444E-B10C-5813820524C2}">
      <dgm:prSet/>
      <dgm:spPr/>
      <dgm:t>
        <a:bodyPr/>
        <a:lstStyle/>
        <a:p>
          <a:endParaRPr lang="en-US"/>
        </a:p>
      </dgm:t>
    </dgm:pt>
    <dgm:pt modelId="{2D63A185-2C60-E247-BAF1-D5EC061BD448}" type="sibTrans" cxnId="{DA7D384B-63C2-444E-B10C-5813820524C2}">
      <dgm:prSet/>
      <dgm:spPr/>
      <dgm:t>
        <a:bodyPr/>
        <a:lstStyle/>
        <a:p>
          <a:endParaRPr lang="en-US"/>
        </a:p>
      </dgm:t>
    </dgm:pt>
    <dgm:pt modelId="{AAAF0FF5-9327-374F-AF33-36353FAFBE94}">
      <dgm:prSet phldrT="[Text]"/>
      <dgm:spPr/>
      <dgm:t>
        <a:bodyPr/>
        <a:lstStyle/>
        <a:p>
          <a:pPr algn="ctr"/>
          <a:r>
            <a:rPr lang="en-US" dirty="0"/>
            <a:t>Policy Agenda </a:t>
          </a:r>
        </a:p>
      </dgm:t>
    </dgm:pt>
    <dgm:pt modelId="{88433DD7-96CE-FB46-B728-3348D58A3F58}" type="sibTrans" cxnId="{B02D264F-164B-304B-AE5B-752CF5021D7D}">
      <dgm:prSet/>
      <dgm:spPr/>
      <dgm:t>
        <a:bodyPr/>
        <a:lstStyle/>
        <a:p>
          <a:endParaRPr lang="en-US"/>
        </a:p>
      </dgm:t>
    </dgm:pt>
    <dgm:pt modelId="{518AA01A-BD83-BC4D-A5AE-BC79FCE88005}" type="parTrans" cxnId="{B02D264F-164B-304B-AE5B-752CF5021D7D}">
      <dgm:prSet/>
      <dgm:spPr/>
      <dgm:t>
        <a:bodyPr/>
        <a:lstStyle/>
        <a:p>
          <a:endParaRPr lang="en-US"/>
        </a:p>
      </dgm:t>
    </dgm:pt>
    <dgm:pt modelId="{52273EA9-979B-FB4D-B071-AD24B27F8BA6}" type="pres">
      <dgm:prSet presAssocID="{D77E6CC0-57A2-AD4D-BF40-3632271308EB}" presName="cycle" presStyleCnt="0">
        <dgm:presLayoutVars>
          <dgm:dir/>
          <dgm:resizeHandles val="exact"/>
        </dgm:presLayoutVars>
      </dgm:prSet>
      <dgm:spPr/>
    </dgm:pt>
    <dgm:pt modelId="{9EFFAFDA-031E-D949-9CA1-FE9F1E0629A2}" type="pres">
      <dgm:prSet presAssocID="{AAAF0FF5-9327-374F-AF33-36353FAFBE94}" presName="node" presStyleLbl="node1" presStyleIdx="0" presStyleCnt="5" custRadScaleRad="103709" custRadScaleInc="5511">
        <dgm:presLayoutVars>
          <dgm:bulletEnabled val="1"/>
        </dgm:presLayoutVars>
      </dgm:prSet>
      <dgm:spPr/>
    </dgm:pt>
    <dgm:pt modelId="{AAD5C833-5225-A04A-8E09-8D87CC7F10AC}" type="pres">
      <dgm:prSet presAssocID="{88433DD7-96CE-FB46-B728-3348D58A3F58}" presName="sibTrans" presStyleLbl="sibTrans2D1" presStyleIdx="0" presStyleCnt="5"/>
      <dgm:spPr/>
    </dgm:pt>
    <dgm:pt modelId="{FE9DBB4A-9203-7549-9610-8AE535AB66DE}" type="pres">
      <dgm:prSet presAssocID="{88433DD7-96CE-FB46-B728-3348D58A3F58}" presName="connectorText" presStyleLbl="sibTrans2D1" presStyleIdx="0" presStyleCnt="5"/>
      <dgm:spPr/>
    </dgm:pt>
    <dgm:pt modelId="{A287CFD8-97D2-F949-BD81-EA783DC811A2}" type="pres">
      <dgm:prSet presAssocID="{132D269C-44BE-4942-86A3-5119721C1AD8}" presName="node" presStyleLbl="node1" presStyleIdx="1" presStyleCnt="5">
        <dgm:presLayoutVars>
          <dgm:bulletEnabled val="1"/>
        </dgm:presLayoutVars>
      </dgm:prSet>
      <dgm:spPr/>
    </dgm:pt>
    <dgm:pt modelId="{53EE3D9E-C6A7-2647-B067-B72272206F56}" type="pres">
      <dgm:prSet presAssocID="{889BA42C-333B-E24C-AFBE-498B3F3B33B6}" presName="sibTrans" presStyleLbl="sibTrans2D1" presStyleIdx="1" presStyleCnt="5"/>
      <dgm:spPr/>
    </dgm:pt>
    <dgm:pt modelId="{F1A5F6D4-816A-2B4F-B3D1-22095D67599C}" type="pres">
      <dgm:prSet presAssocID="{889BA42C-333B-E24C-AFBE-498B3F3B33B6}" presName="connectorText" presStyleLbl="sibTrans2D1" presStyleIdx="1" presStyleCnt="5"/>
      <dgm:spPr/>
    </dgm:pt>
    <dgm:pt modelId="{47F380F6-75B8-4C41-8E56-4EBB28038439}" type="pres">
      <dgm:prSet presAssocID="{95EAC365-19FC-3346-AAAD-CA6804618661}" presName="node" presStyleLbl="node1" presStyleIdx="2" presStyleCnt="5">
        <dgm:presLayoutVars>
          <dgm:bulletEnabled val="1"/>
        </dgm:presLayoutVars>
      </dgm:prSet>
      <dgm:spPr/>
    </dgm:pt>
    <dgm:pt modelId="{6F4F5AFB-12C3-4E40-8BFB-3CA501E4CEF0}" type="pres">
      <dgm:prSet presAssocID="{ADCDF569-9478-CA48-96CE-EAE038A5E062}" presName="sibTrans" presStyleLbl="sibTrans2D1" presStyleIdx="2" presStyleCnt="5"/>
      <dgm:spPr/>
    </dgm:pt>
    <dgm:pt modelId="{0189B48E-1060-5F4D-9070-0BF67A5AAEE8}" type="pres">
      <dgm:prSet presAssocID="{ADCDF569-9478-CA48-96CE-EAE038A5E062}" presName="connectorText" presStyleLbl="sibTrans2D1" presStyleIdx="2" presStyleCnt="5"/>
      <dgm:spPr/>
    </dgm:pt>
    <dgm:pt modelId="{727648EE-74DE-5047-9517-10677E824FDB}" type="pres">
      <dgm:prSet presAssocID="{6FD8423A-14C9-B04B-998C-93749595AC50}" presName="node" presStyleLbl="node1" presStyleIdx="3" presStyleCnt="5">
        <dgm:presLayoutVars>
          <dgm:bulletEnabled val="1"/>
        </dgm:presLayoutVars>
      </dgm:prSet>
      <dgm:spPr/>
    </dgm:pt>
    <dgm:pt modelId="{E208828F-7306-FB43-A2B8-E403C86FC88B}" type="pres">
      <dgm:prSet presAssocID="{6417B26A-B312-D247-93E5-D871E64A4F58}" presName="sibTrans" presStyleLbl="sibTrans2D1" presStyleIdx="3" presStyleCnt="5"/>
      <dgm:spPr/>
    </dgm:pt>
    <dgm:pt modelId="{C74B8621-A2A1-5749-9943-2A25222622AF}" type="pres">
      <dgm:prSet presAssocID="{6417B26A-B312-D247-93E5-D871E64A4F58}" presName="connectorText" presStyleLbl="sibTrans2D1" presStyleIdx="3" presStyleCnt="5"/>
      <dgm:spPr/>
    </dgm:pt>
    <dgm:pt modelId="{0286A8B4-973A-5841-8BA2-54FF3FA2A805}" type="pres">
      <dgm:prSet presAssocID="{2669AD09-89E7-DD44-950B-A2DB898A92C0}" presName="node" presStyleLbl="node1" presStyleIdx="4" presStyleCnt="5">
        <dgm:presLayoutVars>
          <dgm:bulletEnabled val="1"/>
        </dgm:presLayoutVars>
      </dgm:prSet>
      <dgm:spPr/>
    </dgm:pt>
    <dgm:pt modelId="{5069A1FA-340B-B74C-8ED2-8E9E1C921B02}" type="pres">
      <dgm:prSet presAssocID="{2D63A185-2C60-E247-BAF1-D5EC061BD448}" presName="sibTrans" presStyleLbl="sibTrans2D1" presStyleIdx="4" presStyleCnt="5"/>
      <dgm:spPr/>
    </dgm:pt>
    <dgm:pt modelId="{0D22E1A9-FD4B-0440-81F1-5BDE294E427F}" type="pres">
      <dgm:prSet presAssocID="{2D63A185-2C60-E247-BAF1-D5EC061BD448}" presName="connectorText" presStyleLbl="sibTrans2D1" presStyleIdx="4" presStyleCnt="5"/>
      <dgm:spPr/>
    </dgm:pt>
  </dgm:ptLst>
  <dgm:cxnLst>
    <dgm:cxn modelId="{FCC45B04-C026-9C4C-8E26-ACDF3AB6B3BC}" type="presOf" srcId="{2D63A185-2C60-E247-BAF1-D5EC061BD448}" destId="{5069A1FA-340B-B74C-8ED2-8E9E1C921B02}" srcOrd="0" destOrd="0" presId="urn:microsoft.com/office/officeart/2005/8/layout/cycle2"/>
    <dgm:cxn modelId="{E9C77305-21B0-4348-9DC9-A588720E3B98}" type="presOf" srcId="{889BA42C-333B-E24C-AFBE-498B3F3B33B6}" destId="{F1A5F6D4-816A-2B4F-B3D1-22095D67599C}" srcOrd="1" destOrd="0" presId="urn:microsoft.com/office/officeart/2005/8/layout/cycle2"/>
    <dgm:cxn modelId="{90152C08-779D-0447-9796-5689A1F9B39B}" type="presOf" srcId="{2669AD09-89E7-DD44-950B-A2DB898A92C0}" destId="{0286A8B4-973A-5841-8BA2-54FF3FA2A805}" srcOrd="0" destOrd="0" presId="urn:microsoft.com/office/officeart/2005/8/layout/cycle2"/>
    <dgm:cxn modelId="{F6F5490B-FF3D-2046-AA0E-D13CB319A6F8}" type="presOf" srcId="{2D63A185-2C60-E247-BAF1-D5EC061BD448}" destId="{0D22E1A9-FD4B-0440-81F1-5BDE294E427F}" srcOrd="1" destOrd="0" presId="urn:microsoft.com/office/officeart/2005/8/layout/cycle2"/>
    <dgm:cxn modelId="{9D370E11-6329-B64D-86E6-FF781FB0F507}" type="presOf" srcId="{88433DD7-96CE-FB46-B728-3348D58A3F58}" destId="{AAD5C833-5225-A04A-8E09-8D87CC7F10AC}" srcOrd="0" destOrd="0" presId="urn:microsoft.com/office/officeart/2005/8/layout/cycle2"/>
    <dgm:cxn modelId="{B45E0816-F4F1-BE41-B2A3-D32C4DAAA2D6}" type="presOf" srcId="{889BA42C-333B-E24C-AFBE-498B3F3B33B6}" destId="{53EE3D9E-C6A7-2647-B067-B72272206F56}" srcOrd="0" destOrd="0" presId="urn:microsoft.com/office/officeart/2005/8/layout/cycle2"/>
    <dgm:cxn modelId="{91BC4A29-0308-A446-A207-713CB337E117}" srcId="{D77E6CC0-57A2-AD4D-BF40-3632271308EB}" destId="{6FD8423A-14C9-B04B-998C-93749595AC50}" srcOrd="3" destOrd="0" parTransId="{A09B498A-24ED-604B-99BB-4F9F1FB7FFCB}" sibTransId="{6417B26A-B312-D247-93E5-D871E64A4F58}"/>
    <dgm:cxn modelId="{6C4CEF32-2EDD-6A43-824B-161F6E28E14F}" type="presOf" srcId="{95EAC365-19FC-3346-AAAD-CA6804618661}" destId="{47F380F6-75B8-4C41-8E56-4EBB28038439}" srcOrd="0" destOrd="0" presId="urn:microsoft.com/office/officeart/2005/8/layout/cycle2"/>
    <dgm:cxn modelId="{AD6C8C3E-F672-8342-8ADD-A8DF65FE7EF5}" type="presOf" srcId="{AAAF0FF5-9327-374F-AF33-36353FAFBE94}" destId="{9EFFAFDA-031E-D949-9CA1-FE9F1E0629A2}" srcOrd="0" destOrd="0" presId="urn:microsoft.com/office/officeart/2005/8/layout/cycle2"/>
    <dgm:cxn modelId="{DA7D384B-63C2-444E-B10C-5813820524C2}" srcId="{D77E6CC0-57A2-AD4D-BF40-3632271308EB}" destId="{2669AD09-89E7-DD44-950B-A2DB898A92C0}" srcOrd="4" destOrd="0" parTransId="{47226280-140D-9F44-8F8E-2BA927B4A336}" sibTransId="{2D63A185-2C60-E247-BAF1-D5EC061BD448}"/>
    <dgm:cxn modelId="{B02D264F-164B-304B-AE5B-752CF5021D7D}" srcId="{D77E6CC0-57A2-AD4D-BF40-3632271308EB}" destId="{AAAF0FF5-9327-374F-AF33-36353FAFBE94}" srcOrd="0" destOrd="0" parTransId="{518AA01A-BD83-BC4D-A5AE-BC79FCE88005}" sibTransId="{88433DD7-96CE-FB46-B728-3348D58A3F58}"/>
    <dgm:cxn modelId="{C4756457-A6C3-644F-8CEC-A8CF8F2362ED}" type="presOf" srcId="{ADCDF569-9478-CA48-96CE-EAE038A5E062}" destId="{6F4F5AFB-12C3-4E40-8BFB-3CA501E4CEF0}" srcOrd="0" destOrd="0" presId="urn:microsoft.com/office/officeart/2005/8/layout/cycle2"/>
    <dgm:cxn modelId="{67469570-31BC-7E4B-BDE7-C195426074E7}" type="presOf" srcId="{ADCDF569-9478-CA48-96CE-EAE038A5E062}" destId="{0189B48E-1060-5F4D-9070-0BF67A5AAEE8}" srcOrd="1" destOrd="0" presId="urn:microsoft.com/office/officeart/2005/8/layout/cycle2"/>
    <dgm:cxn modelId="{C416F778-E0DD-7A44-A3C0-65254D146FAE}" srcId="{D77E6CC0-57A2-AD4D-BF40-3632271308EB}" destId="{95EAC365-19FC-3346-AAAD-CA6804618661}" srcOrd="2" destOrd="0" parTransId="{C8531695-7966-334C-957B-F938E28241DD}" sibTransId="{ADCDF569-9478-CA48-96CE-EAE038A5E062}"/>
    <dgm:cxn modelId="{3AAF019A-AC07-B741-9807-06339672F2C3}" srcId="{D77E6CC0-57A2-AD4D-BF40-3632271308EB}" destId="{132D269C-44BE-4942-86A3-5119721C1AD8}" srcOrd="1" destOrd="0" parTransId="{31634C51-DC37-EC44-8E1A-8F7A791CBA51}" sibTransId="{889BA42C-333B-E24C-AFBE-498B3F3B33B6}"/>
    <dgm:cxn modelId="{CB5941AC-3E59-0B40-A17D-E8D6CC470D93}" type="presOf" srcId="{6417B26A-B312-D247-93E5-D871E64A4F58}" destId="{E208828F-7306-FB43-A2B8-E403C86FC88B}" srcOrd="0" destOrd="0" presId="urn:microsoft.com/office/officeart/2005/8/layout/cycle2"/>
    <dgm:cxn modelId="{B3DFC3BB-5873-7C42-AF1E-92F735FD6447}" type="presOf" srcId="{6FD8423A-14C9-B04B-998C-93749595AC50}" destId="{727648EE-74DE-5047-9517-10677E824FDB}" srcOrd="0" destOrd="0" presId="urn:microsoft.com/office/officeart/2005/8/layout/cycle2"/>
    <dgm:cxn modelId="{7EFC3EC2-8CEE-9946-A486-4AB7F280C0AF}" type="presOf" srcId="{D77E6CC0-57A2-AD4D-BF40-3632271308EB}" destId="{52273EA9-979B-FB4D-B071-AD24B27F8BA6}" srcOrd="0" destOrd="0" presId="urn:microsoft.com/office/officeart/2005/8/layout/cycle2"/>
    <dgm:cxn modelId="{2501D0CB-8CC1-3B4D-B64C-30D4CD3A8894}" type="presOf" srcId="{132D269C-44BE-4942-86A3-5119721C1AD8}" destId="{A287CFD8-97D2-F949-BD81-EA783DC811A2}" srcOrd="0" destOrd="0" presId="urn:microsoft.com/office/officeart/2005/8/layout/cycle2"/>
    <dgm:cxn modelId="{BD7195E3-BFBD-BC4A-8DEF-4DA6E0E34D03}" type="presOf" srcId="{6417B26A-B312-D247-93E5-D871E64A4F58}" destId="{C74B8621-A2A1-5749-9943-2A25222622AF}" srcOrd="1" destOrd="0" presId="urn:microsoft.com/office/officeart/2005/8/layout/cycle2"/>
    <dgm:cxn modelId="{5ECCC9FC-EAC7-F742-9AC4-5D756FD092E0}" type="presOf" srcId="{88433DD7-96CE-FB46-B728-3348D58A3F58}" destId="{FE9DBB4A-9203-7549-9610-8AE535AB66DE}" srcOrd="1" destOrd="0" presId="urn:microsoft.com/office/officeart/2005/8/layout/cycle2"/>
    <dgm:cxn modelId="{DEC99678-9153-E949-9F88-55F9E21CC606}" type="presParOf" srcId="{52273EA9-979B-FB4D-B071-AD24B27F8BA6}" destId="{9EFFAFDA-031E-D949-9CA1-FE9F1E0629A2}" srcOrd="0" destOrd="0" presId="urn:microsoft.com/office/officeart/2005/8/layout/cycle2"/>
    <dgm:cxn modelId="{C9BEC885-A281-FB47-815D-1B9E312C993B}" type="presParOf" srcId="{52273EA9-979B-FB4D-B071-AD24B27F8BA6}" destId="{AAD5C833-5225-A04A-8E09-8D87CC7F10AC}" srcOrd="1" destOrd="0" presId="urn:microsoft.com/office/officeart/2005/8/layout/cycle2"/>
    <dgm:cxn modelId="{C288CBC6-80C2-3749-9317-4F4FF1F25A79}" type="presParOf" srcId="{AAD5C833-5225-A04A-8E09-8D87CC7F10AC}" destId="{FE9DBB4A-9203-7549-9610-8AE535AB66DE}" srcOrd="0" destOrd="0" presId="urn:microsoft.com/office/officeart/2005/8/layout/cycle2"/>
    <dgm:cxn modelId="{5B520A4D-1917-A749-AFD2-36EDFDC6AD7E}" type="presParOf" srcId="{52273EA9-979B-FB4D-B071-AD24B27F8BA6}" destId="{A287CFD8-97D2-F949-BD81-EA783DC811A2}" srcOrd="2" destOrd="0" presId="urn:microsoft.com/office/officeart/2005/8/layout/cycle2"/>
    <dgm:cxn modelId="{8923BEB2-0379-1B48-998C-0297C6B94E33}" type="presParOf" srcId="{52273EA9-979B-FB4D-B071-AD24B27F8BA6}" destId="{53EE3D9E-C6A7-2647-B067-B72272206F56}" srcOrd="3" destOrd="0" presId="urn:microsoft.com/office/officeart/2005/8/layout/cycle2"/>
    <dgm:cxn modelId="{28CF874B-9B22-D447-B1ED-1ABD0FC461EC}" type="presParOf" srcId="{53EE3D9E-C6A7-2647-B067-B72272206F56}" destId="{F1A5F6D4-816A-2B4F-B3D1-22095D67599C}" srcOrd="0" destOrd="0" presId="urn:microsoft.com/office/officeart/2005/8/layout/cycle2"/>
    <dgm:cxn modelId="{D8C9560C-C46A-E24E-A58A-A4D85B3D7B39}" type="presParOf" srcId="{52273EA9-979B-FB4D-B071-AD24B27F8BA6}" destId="{47F380F6-75B8-4C41-8E56-4EBB28038439}" srcOrd="4" destOrd="0" presId="urn:microsoft.com/office/officeart/2005/8/layout/cycle2"/>
    <dgm:cxn modelId="{BC3800ED-74D0-D944-9450-42E919C15CE9}" type="presParOf" srcId="{52273EA9-979B-FB4D-B071-AD24B27F8BA6}" destId="{6F4F5AFB-12C3-4E40-8BFB-3CA501E4CEF0}" srcOrd="5" destOrd="0" presId="urn:microsoft.com/office/officeart/2005/8/layout/cycle2"/>
    <dgm:cxn modelId="{1312DE19-3F19-744D-B056-309D013AD5B7}" type="presParOf" srcId="{6F4F5AFB-12C3-4E40-8BFB-3CA501E4CEF0}" destId="{0189B48E-1060-5F4D-9070-0BF67A5AAEE8}" srcOrd="0" destOrd="0" presId="urn:microsoft.com/office/officeart/2005/8/layout/cycle2"/>
    <dgm:cxn modelId="{591E91DF-0D65-1B47-9BD3-EB9F0FDAF176}" type="presParOf" srcId="{52273EA9-979B-FB4D-B071-AD24B27F8BA6}" destId="{727648EE-74DE-5047-9517-10677E824FDB}" srcOrd="6" destOrd="0" presId="urn:microsoft.com/office/officeart/2005/8/layout/cycle2"/>
    <dgm:cxn modelId="{787F73DE-57FB-8D46-827B-9676460F96DD}" type="presParOf" srcId="{52273EA9-979B-FB4D-B071-AD24B27F8BA6}" destId="{E208828F-7306-FB43-A2B8-E403C86FC88B}" srcOrd="7" destOrd="0" presId="urn:microsoft.com/office/officeart/2005/8/layout/cycle2"/>
    <dgm:cxn modelId="{EE04F65A-5864-444A-8AC2-C3119E5FA3A7}" type="presParOf" srcId="{E208828F-7306-FB43-A2B8-E403C86FC88B}" destId="{C74B8621-A2A1-5749-9943-2A25222622AF}" srcOrd="0" destOrd="0" presId="urn:microsoft.com/office/officeart/2005/8/layout/cycle2"/>
    <dgm:cxn modelId="{536C63E3-A041-7048-BB8C-5B421AF93A3E}" type="presParOf" srcId="{52273EA9-979B-FB4D-B071-AD24B27F8BA6}" destId="{0286A8B4-973A-5841-8BA2-54FF3FA2A805}" srcOrd="8" destOrd="0" presId="urn:microsoft.com/office/officeart/2005/8/layout/cycle2"/>
    <dgm:cxn modelId="{F36FDB3C-1393-C64E-8F5F-AAB1F54C20CE}" type="presParOf" srcId="{52273EA9-979B-FB4D-B071-AD24B27F8BA6}" destId="{5069A1FA-340B-B74C-8ED2-8E9E1C921B02}" srcOrd="9" destOrd="0" presId="urn:microsoft.com/office/officeart/2005/8/layout/cycle2"/>
    <dgm:cxn modelId="{D0F7DBD3-0A90-994E-95BC-45DF1591F25F}" type="presParOf" srcId="{5069A1FA-340B-B74C-8ED2-8E9E1C921B02}" destId="{0D22E1A9-FD4B-0440-81F1-5BDE294E427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FAFDA-031E-D949-9CA1-FE9F1E0629A2}">
      <dsp:nvSpPr>
        <dsp:cNvPr id="0" name=""/>
        <dsp:cNvSpPr/>
      </dsp:nvSpPr>
      <dsp:spPr>
        <a:xfrm>
          <a:off x="4411127" y="0"/>
          <a:ext cx="1513640" cy="15136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Policy Agenda </a:t>
          </a:r>
        </a:p>
      </dsp:txBody>
      <dsp:txXfrm>
        <a:off x="4632794" y="221667"/>
        <a:ext cx="1070306" cy="1070306"/>
      </dsp:txXfrm>
    </dsp:sp>
    <dsp:sp modelId="{AAD5C833-5225-A04A-8E09-8D87CC7F10AC}">
      <dsp:nvSpPr>
        <dsp:cNvPr id="0" name=""/>
        <dsp:cNvSpPr/>
      </dsp:nvSpPr>
      <dsp:spPr>
        <a:xfrm rot="2224844">
          <a:off x="5857407" y="1163201"/>
          <a:ext cx="372437" cy="5108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5868704" y="1231688"/>
        <a:ext cx="260706" cy="306511"/>
      </dsp:txXfrm>
    </dsp:sp>
    <dsp:sp modelId="{A287CFD8-97D2-F949-BD81-EA783DC811A2}">
      <dsp:nvSpPr>
        <dsp:cNvPr id="0" name=""/>
        <dsp:cNvSpPr/>
      </dsp:nvSpPr>
      <dsp:spPr>
        <a:xfrm>
          <a:off x="6179304" y="1336326"/>
          <a:ext cx="1513640" cy="15136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Policy Formulation</a:t>
          </a:r>
        </a:p>
      </dsp:txBody>
      <dsp:txXfrm>
        <a:off x="6400971" y="1557993"/>
        <a:ext cx="1070306" cy="1070306"/>
      </dsp:txXfrm>
    </dsp:sp>
    <dsp:sp modelId="{53EE3D9E-C6A7-2647-B067-B72272206F56}">
      <dsp:nvSpPr>
        <dsp:cNvPr id="0" name=""/>
        <dsp:cNvSpPr/>
      </dsp:nvSpPr>
      <dsp:spPr>
        <a:xfrm rot="6480000">
          <a:off x="6387907" y="2906994"/>
          <a:ext cx="401577" cy="5108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6466758" y="2951877"/>
        <a:ext cx="281104" cy="306511"/>
      </dsp:txXfrm>
    </dsp:sp>
    <dsp:sp modelId="{47F380F6-75B8-4C41-8E56-4EBB28038439}">
      <dsp:nvSpPr>
        <dsp:cNvPr id="0" name=""/>
        <dsp:cNvSpPr/>
      </dsp:nvSpPr>
      <dsp:spPr>
        <a:xfrm>
          <a:off x="5477423" y="3496493"/>
          <a:ext cx="1513640" cy="15136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Policy Adoption</a:t>
          </a:r>
        </a:p>
      </dsp:txBody>
      <dsp:txXfrm>
        <a:off x="5699090" y="3718160"/>
        <a:ext cx="1070306" cy="1070306"/>
      </dsp:txXfrm>
    </dsp:sp>
    <dsp:sp modelId="{6F4F5AFB-12C3-4E40-8BFB-3CA501E4CEF0}">
      <dsp:nvSpPr>
        <dsp:cNvPr id="0" name=""/>
        <dsp:cNvSpPr/>
      </dsp:nvSpPr>
      <dsp:spPr>
        <a:xfrm rot="10800000">
          <a:off x="4909153" y="3997886"/>
          <a:ext cx="401577" cy="5108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5029626" y="4100057"/>
        <a:ext cx="281104" cy="306511"/>
      </dsp:txXfrm>
    </dsp:sp>
    <dsp:sp modelId="{727648EE-74DE-5047-9517-10677E824FDB}">
      <dsp:nvSpPr>
        <dsp:cNvPr id="0" name=""/>
        <dsp:cNvSpPr/>
      </dsp:nvSpPr>
      <dsp:spPr>
        <a:xfrm>
          <a:off x="3206090" y="3496493"/>
          <a:ext cx="1513640" cy="15136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Policy Implementation </a:t>
          </a:r>
        </a:p>
      </dsp:txBody>
      <dsp:txXfrm>
        <a:off x="3427757" y="3718160"/>
        <a:ext cx="1070306" cy="1070306"/>
      </dsp:txXfrm>
    </dsp:sp>
    <dsp:sp modelId="{E208828F-7306-FB43-A2B8-E403C86FC88B}">
      <dsp:nvSpPr>
        <dsp:cNvPr id="0" name=""/>
        <dsp:cNvSpPr/>
      </dsp:nvSpPr>
      <dsp:spPr>
        <a:xfrm rot="15120000">
          <a:off x="3414693" y="2928612"/>
          <a:ext cx="401577" cy="5108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10800000">
        <a:off x="3493544" y="3088071"/>
        <a:ext cx="281104" cy="306511"/>
      </dsp:txXfrm>
    </dsp:sp>
    <dsp:sp modelId="{0286A8B4-973A-5841-8BA2-54FF3FA2A805}">
      <dsp:nvSpPr>
        <dsp:cNvPr id="0" name=""/>
        <dsp:cNvSpPr/>
      </dsp:nvSpPr>
      <dsp:spPr>
        <a:xfrm>
          <a:off x="2504209" y="1336326"/>
          <a:ext cx="1513640" cy="15136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Policy Evaluation </a:t>
          </a:r>
        </a:p>
      </dsp:txBody>
      <dsp:txXfrm>
        <a:off x="2725876" y="1557993"/>
        <a:ext cx="1070306" cy="1070306"/>
      </dsp:txXfrm>
    </dsp:sp>
    <dsp:sp modelId="{5069A1FA-340B-B74C-8ED2-8E9E1C921B02}">
      <dsp:nvSpPr>
        <dsp:cNvPr id="0" name=""/>
        <dsp:cNvSpPr/>
      </dsp:nvSpPr>
      <dsp:spPr>
        <a:xfrm rot="19498683">
          <a:off x="3988529" y="1176571"/>
          <a:ext cx="431897" cy="5108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000259" y="1315921"/>
        <a:ext cx="302328" cy="306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5CAF12-AD1A-FE45-91FF-984ADEF034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0DD4D-1D12-F048-BE75-66E282078E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F8A21-C360-104F-885E-F4E5261A9025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C8B032-1B54-9E44-BE90-7FA75CA11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AB1A5-C952-AB4C-B470-FC834186FE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2023AB-F1AB-3B4D-B5ED-47A60A9D90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845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9F37C-19F7-EC43-B4ED-D009C180DD57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79148-7E22-1B4D-85D6-8D0A246C0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6820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94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35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74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77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88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61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57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9148-7E22-1B4D-85D6-8D0A246C06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48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6A2A73B2-E10B-AA43-8F5A-EB0678F11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757444"/>
            <a:ext cx="7915700" cy="1133060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F02F58-01A2-CC49-BFC9-F052B9776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77440" y="2754923"/>
            <a:ext cx="7915700" cy="1983654"/>
          </a:xfrm>
        </p:spPr>
        <p:txBody>
          <a:bodyPr anchor="t" anchorCtr="0">
            <a:noAutofit/>
          </a:bodyPr>
          <a:lstStyle>
            <a:lvl1pPr algn="l">
              <a:defRPr sz="5400" b="1" cap="none" baseline="0">
                <a:solidFill>
                  <a:srgbClr val="FFE6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0744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FD70D9E-5E34-6F44-BB8A-901354C613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7280" y="914400"/>
            <a:ext cx="10058400" cy="1737360"/>
          </a:xfrm>
        </p:spPr>
        <p:txBody>
          <a:bodyPr anchor="b">
            <a:noAutofit/>
          </a:bodyPr>
          <a:lstStyle>
            <a:lvl1pPr algn="l">
              <a:defRPr sz="4800" b="1" cap="none" baseline="0">
                <a:solidFill>
                  <a:srgbClr val="FFE6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0E27EA7-77EC-9341-82A3-14680BBE8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017520"/>
            <a:ext cx="10058400" cy="1913021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968746-8E40-755C-4679-70C52A41802B}"/>
              </a:ext>
            </a:extLst>
          </p:cNvPr>
          <p:cNvSpPr txBox="1"/>
          <p:nvPr userDrawn="1"/>
        </p:nvSpPr>
        <p:spPr>
          <a:xfrm>
            <a:off x="-2807746" y="-1635162"/>
            <a:ext cx="184731" cy="36933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961D47-06A8-3DB5-12EF-6EA07A7B26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78240" y="5760720"/>
            <a:ext cx="2384679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93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FD70D9E-5E34-6F44-BB8A-901354C613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7280" y="914400"/>
            <a:ext cx="10058400" cy="1828800"/>
          </a:xfrm>
        </p:spPr>
        <p:txBody>
          <a:bodyPr anchor="b">
            <a:noAutofit/>
          </a:bodyPr>
          <a:lstStyle>
            <a:lvl1pPr algn="l">
              <a:defRPr sz="4800" b="1" cap="none" baseline="0">
                <a:solidFill>
                  <a:srgbClr val="FFE6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0E27EA7-77EC-9341-82A3-14680BBE8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10058400" cy="1913021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2336E5-96ED-7700-9AA5-6C757ADB31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240" y="5760720"/>
            <a:ext cx="2384679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13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FD70D9E-5E34-6F44-BB8A-901354C613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7280" y="914400"/>
            <a:ext cx="10058400" cy="1828800"/>
          </a:xfrm>
        </p:spPr>
        <p:txBody>
          <a:bodyPr anchor="b">
            <a:noAutofit/>
          </a:bodyPr>
          <a:lstStyle>
            <a:lvl1pPr algn="l"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0E27EA7-77EC-9341-82A3-14680BBE8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10058400" cy="1913021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2336E5-96ED-7700-9AA5-6C757ADB31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240" y="5760720"/>
            <a:ext cx="2384679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76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FD70D9E-5E34-6F44-BB8A-901354C613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7280" y="914400"/>
            <a:ext cx="10058400" cy="1828800"/>
          </a:xfrm>
        </p:spPr>
        <p:txBody>
          <a:bodyPr anchor="b">
            <a:noAutofit/>
          </a:bodyPr>
          <a:lstStyle>
            <a:lvl1pPr algn="l">
              <a:defRPr sz="48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0E27EA7-77EC-9341-82A3-14680BBE8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108960"/>
            <a:ext cx="10058400" cy="1913021"/>
          </a:xfrm>
        </p:spPr>
        <p:txBody>
          <a:bodyPr>
            <a:norm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89ACF-98EE-01ED-05F6-760FEEE261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240" y="5760720"/>
            <a:ext cx="2384679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15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977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914399"/>
            <a:ext cx="10058400" cy="1062183"/>
          </a:xfrm>
        </p:spPr>
        <p:txBody>
          <a:bodyPr anchor="t" anchorCtr="0">
            <a:noAutofit/>
          </a:bodyPr>
          <a:lstStyle>
            <a:lvl1pPr>
              <a:defRPr sz="4000" cap="none" baseline="0">
                <a:solidFill>
                  <a:srgbClr val="FFE6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610E114-2A73-8345-A1A9-430F200DB0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7280" y="2247900"/>
            <a:ext cx="10058400" cy="3213330"/>
          </a:xfrm>
        </p:spPr>
        <p:txBody>
          <a:bodyPr lIns="0" tIns="0" rIns="0" bIns="0">
            <a:noAutofit/>
          </a:bodyPr>
          <a:lstStyle>
            <a:lvl1pPr marL="342900" indent="-342900">
              <a:spcBef>
                <a:spcPts val="0"/>
              </a:spcBef>
              <a:spcAft>
                <a:spcPts val="1400"/>
              </a:spcAft>
              <a:buClr>
                <a:srgbClr val="FFE600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15665-A99E-6614-B786-A84F5F44FD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240" y="5760720"/>
            <a:ext cx="2384679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8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914399"/>
            <a:ext cx="10058400" cy="1062183"/>
          </a:xfrm>
        </p:spPr>
        <p:txBody>
          <a:bodyPr anchor="t" anchorCtr="0">
            <a:noAutofit/>
          </a:bodyPr>
          <a:lstStyle>
            <a:lvl1pPr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610E114-2A73-8345-A1A9-430F200DB0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7280" y="2247900"/>
            <a:ext cx="10058400" cy="3213330"/>
          </a:xfrm>
        </p:spPr>
        <p:txBody>
          <a:bodyPr lIns="0" tIns="0" rIns="0" bIns="0">
            <a:noAutofit/>
          </a:bodyPr>
          <a:lstStyle>
            <a:lvl1pPr marL="342900" indent="-342900">
              <a:spcBef>
                <a:spcPts val="0"/>
              </a:spcBef>
              <a:spcAft>
                <a:spcPts val="1400"/>
              </a:spcAft>
              <a:buClr>
                <a:srgbClr val="FFE600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15665-A99E-6614-B786-A84F5F44FD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240" y="5760720"/>
            <a:ext cx="2384679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7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914399"/>
            <a:ext cx="10058400" cy="1062183"/>
          </a:xfrm>
        </p:spPr>
        <p:txBody>
          <a:bodyPr anchor="t" anchorCtr="0">
            <a:noAutofit/>
          </a:bodyPr>
          <a:lstStyle>
            <a:lvl1pPr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610E114-2A73-8345-A1A9-430F200DB0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7280" y="2247900"/>
            <a:ext cx="10058400" cy="3213330"/>
          </a:xfrm>
        </p:spPr>
        <p:txBody>
          <a:bodyPr lIns="0" tIns="0" rIns="0" bIns="0">
            <a:noAutofit/>
          </a:bodyPr>
          <a:lstStyle>
            <a:lvl1pPr marL="342900" indent="-342900">
              <a:spcBef>
                <a:spcPts val="0"/>
              </a:spcBef>
              <a:spcAft>
                <a:spcPts val="1400"/>
              </a:spcAft>
              <a:buClr>
                <a:srgbClr val="FFE600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15665-A99E-6614-B786-A84F5F44FD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240" y="5760720"/>
            <a:ext cx="2384679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910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914399"/>
            <a:ext cx="10058400" cy="1062183"/>
          </a:xfrm>
        </p:spPr>
        <p:txBody>
          <a:bodyPr anchor="t" anchorCtr="0">
            <a:noAutofit/>
          </a:bodyPr>
          <a:lstStyle>
            <a:lvl1pPr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610E114-2A73-8345-A1A9-430F200DB0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7280" y="2247900"/>
            <a:ext cx="10058400" cy="3213330"/>
          </a:xfrm>
        </p:spPr>
        <p:txBody>
          <a:bodyPr lIns="0" tIns="0" rIns="0" bIns="0">
            <a:noAutofit/>
          </a:bodyPr>
          <a:lstStyle>
            <a:lvl1pPr marL="342900" indent="-342900">
              <a:spcBef>
                <a:spcPts val="0"/>
              </a:spcBef>
              <a:spcAft>
                <a:spcPts val="1400"/>
              </a:spcAft>
              <a:buClr>
                <a:srgbClr val="FFE600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15665-A99E-6614-B786-A84F5F44FD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240" y="5760720"/>
            <a:ext cx="2384679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7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914399"/>
            <a:ext cx="10058400" cy="1062183"/>
          </a:xfrm>
        </p:spPr>
        <p:txBody>
          <a:bodyPr anchor="t" anchorCtr="0">
            <a:noAutofit/>
          </a:bodyPr>
          <a:lstStyle>
            <a:lvl1pPr>
              <a:defRPr sz="40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610E114-2A73-8345-A1A9-430F200DB0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7280" y="2247900"/>
            <a:ext cx="10058400" cy="3213330"/>
          </a:xfrm>
        </p:spPr>
        <p:txBody>
          <a:bodyPr lIns="0" tIns="0" rIns="0" bIns="0">
            <a:noAutofit/>
          </a:bodyPr>
          <a:lstStyle>
            <a:lvl1pPr marL="342900" indent="-342900">
              <a:spcBef>
                <a:spcPts val="0"/>
              </a:spcBef>
              <a:spcAft>
                <a:spcPts val="1400"/>
              </a:spcAft>
              <a:buClr>
                <a:srgbClr val="505050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7E129-26B0-F415-0AFD-3CBA62826A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240" y="5760720"/>
            <a:ext cx="2384679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0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914399"/>
            <a:ext cx="10058400" cy="1062183"/>
          </a:xfrm>
        </p:spPr>
        <p:txBody>
          <a:bodyPr anchor="t" anchorCtr="0">
            <a:noAutofit/>
          </a:bodyPr>
          <a:lstStyle>
            <a:lvl1pPr>
              <a:defRPr sz="4000" cap="none" baseline="0">
                <a:solidFill>
                  <a:srgbClr val="2842A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610E114-2A73-8345-A1A9-430F200DB0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7280" y="2247900"/>
            <a:ext cx="10058400" cy="3213330"/>
          </a:xfrm>
        </p:spPr>
        <p:txBody>
          <a:bodyPr lIns="0" tIns="0" rIns="0" bIns="0">
            <a:noAutofit/>
          </a:bodyPr>
          <a:lstStyle>
            <a:lvl1pPr marL="342900" indent="-342900">
              <a:spcBef>
                <a:spcPts val="0"/>
              </a:spcBef>
              <a:spcAft>
                <a:spcPts val="1400"/>
              </a:spcAft>
              <a:buClr>
                <a:srgbClr val="2842A0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A1145C-3030-EA2B-DC4A-17F83A47B9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240" y="5760720"/>
            <a:ext cx="2384679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er left on t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610E114-2A73-8345-A1A9-430F200DB0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161287"/>
            <a:ext cx="6217920" cy="3931920"/>
          </a:xfrm>
        </p:spPr>
        <p:txBody>
          <a:bodyPr lIns="0" tIns="0" rIns="0" bIns="0">
            <a:noAutofit/>
          </a:bodyPr>
          <a:lstStyle>
            <a:lvl1pPr marL="342900" indent="-342900">
              <a:spcBef>
                <a:spcPts val="0"/>
              </a:spcBef>
              <a:spcAft>
                <a:spcPts val="14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9BFDDA-FD80-2B00-1750-3FB242758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1161288"/>
            <a:ext cx="3474720" cy="2382253"/>
          </a:xfrm>
        </p:spPr>
        <p:txBody>
          <a:bodyPr anchor="t" anchorCtr="0">
            <a:noAutofit/>
          </a:bodyPr>
          <a:lstStyle>
            <a:lvl1pPr>
              <a:defRPr sz="4000" cap="none" baseline="0">
                <a:solidFill>
                  <a:srgbClr val="FFE6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1D0683F-A7AD-824D-4FB7-4F5500C861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7280" y="3846690"/>
            <a:ext cx="3474720" cy="1263650"/>
          </a:xfrm>
        </p:spPr>
        <p:txBody>
          <a:bodyPr lIns="0" tIns="0" rIns="0" bIns="0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 marL="530352" indent="0">
              <a:buFontTx/>
              <a:buNone/>
              <a:defRPr/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160F69-F288-BDAE-13B3-E83421755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240" y="5760720"/>
            <a:ext cx="2384679" cy="4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32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ith image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D618AC3-7E0E-0742-914A-6F000C9B0C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50355" y="0"/>
            <a:ext cx="6858000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C297535-4722-B150-422E-E9A367E1F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1161288"/>
            <a:ext cx="3474720" cy="2382253"/>
          </a:xfrm>
        </p:spPr>
        <p:txBody>
          <a:bodyPr anchor="t" anchorCtr="0">
            <a:noAutofit/>
          </a:bodyPr>
          <a:lstStyle>
            <a:lvl1pPr>
              <a:defRPr sz="4000" cap="none" baseline="0">
                <a:solidFill>
                  <a:srgbClr val="FFE6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97EFE2FA-0ED3-9E57-53CE-E39CCC5F22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7280" y="3846690"/>
            <a:ext cx="3474720" cy="1263650"/>
          </a:xfrm>
        </p:spPr>
        <p:txBody>
          <a:bodyPr lIns="0" tIns="0" rIns="0" bIns="0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 marL="530352" indent="0">
              <a:buFontTx/>
              <a:buNone/>
              <a:defRPr/>
            </a:lvl2pPr>
            <a:lvl3pPr marL="987552" indent="0">
              <a:buFontTx/>
              <a:buNone/>
              <a:defRPr/>
            </a:lvl3pPr>
            <a:lvl4pPr marL="1444752" indent="0">
              <a:buFontTx/>
              <a:buNone/>
              <a:defRPr/>
            </a:lvl4pPr>
            <a:lvl5pPr marL="1901952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779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60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400300"/>
            <a:ext cx="9601200" cy="3467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172200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baseline="0">
                <a:solidFill>
                  <a:srgbClr val="767679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5450" y="6172200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baseline="0">
                <a:solidFill>
                  <a:srgbClr val="767679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76508" y="6172200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 baseline="0">
                <a:solidFill>
                  <a:srgbClr val="767679"/>
                </a:solidFill>
                <a:latin typeface="Arial" panose="020B0604020202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58" r:id="rId2"/>
    <p:sldLayoutId id="2147483968" r:id="rId3"/>
    <p:sldLayoutId id="2147483967" r:id="rId4"/>
    <p:sldLayoutId id="2147483966" r:id="rId5"/>
    <p:sldLayoutId id="2147483964" r:id="rId6"/>
    <p:sldLayoutId id="2147483970" r:id="rId7"/>
    <p:sldLayoutId id="2147483960" r:id="rId8"/>
    <p:sldLayoutId id="2147483959" r:id="rId9"/>
    <p:sldLayoutId id="2147483946" r:id="rId10"/>
    <p:sldLayoutId id="2147483963" r:id="rId11"/>
    <p:sldLayoutId id="2147483972" r:id="rId12"/>
    <p:sldLayoutId id="2147483971" r:id="rId13"/>
    <p:sldLayoutId id="2147483950" r:id="rId14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3600" b="1" i="0" kern="1200" cap="none" spc="-10" baseline="0">
          <a:solidFill>
            <a:srgbClr val="2842A0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84048" indent="-20116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Clr>
          <a:srgbClr val="505050"/>
        </a:buClr>
        <a:buSzPct val="95000"/>
        <a:buFont typeface="Arial" panose="020B0604020202020204" pitchFamily="34" charset="0"/>
        <a:buChar char="•"/>
        <a:defRPr sz="2000" b="0" i="0" kern="1200" baseline="0">
          <a:solidFill>
            <a:srgbClr val="767679"/>
          </a:solidFill>
          <a:latin typeface="Arial" panose="020B0604020202020204" pitchFamily="34" charset="0"/>
          <a:ea typeface="+mn-ea"/>
          <a:cs typeface="+mn-cs"/>
        </a:defRPr>
      </a:lvl1pPr>
      <a:lvl2pPr marL="914400" indent="-20116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rgbClr val="505050"/>
        </a:buClr>
        <a:buSzPct val="95000"/>
        <a:buFont typeface="Arial" panose="020B0604020202020204" pitchFamily="34" charset="0"/>
        <a:buChar char="•"/>
        <a:defRPr sz="2000" b="0" i="0" kern="1200" baseline="0">
          <a:solidFill>
            <a:srgbClr val="767679"/>
          </a:solidFill>
          <a:latin typeface="Arial" panose="020B0604020202020204" pitchFamily="34" charset="0"/>
          <a:ea typeface="+mn-ea"/>
          <a:cs typeface="+mn-cs"/>
        </a:defRPr>
      </a:lvl2pPr>
      <a:lvl3pPr marL="1371600" indent="-20116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rgbClr val="505050"/>
        </a:buClr>
        <a:buSzPct val="95000"/>
        <a:buFont typeface="Arial" panose="020B0604020202020204" pitchFamily="34" charset="0"/>
        <a:buChar char="•"/>
        <a:defRPr sz="2000" b="0" i="0" kern="1200" baseline="0">
          <a:solidFill>
            <a:srgbClr val="767679"/>
          </a:solidFill>
          <a:latin typeface="Arial" panose="020B0604020202020204" pitchFamily="34" charset="0"/>
          <a:ea typeface="+mn-ea"/>
          <a:cs typeface="+mn-cs"/>
        </a:defRPr>
      </a:lvl3pPr>
      <a:lvl4pPr marL="1828800" indent="-20116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rgbClr val="505050"/>
        </a:buClr>
        <a:buSzPct val="95000"/>
        <a:buFont typeface="Arial" panose="020B0604020202020204" pitchFamily="34" charset="0"/>
        <a:buChar char="•"/>
        <a:defRPr sz="2000" b="0" i="0" kern="1200" baseline="0">
          <a:solidFill>
            <a:srgbClr val="767679"/>
          </a:solidFill>
          <a:latin typeface="Arial" panose="020B0604020202020204" pitchFamily="34" charset="0"/>
          <a:ea typeface="+mn-ea"/>
          <a:cs typeface="+mn-cs"/>
        </a:defRPr>
      </a:lvl4pPr>
      <a:lvl5pPr marL="2286000" indent="-20116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rgbClr val="505050"/>
        </a:buClr>
        <a:buSzPct val="95000"/>
        <a:buFont typeface="Arial" panose="020B0604020202020204" pitchFamily="34" charset="0"/>
        <a:buChar char="•"/>
        <a:defRPr sz="2000" b="0" i="0" kern="1200" baseline="0">
          <a:solidFill>
            <a:srgbClr val="767679"/>
          </a:solidFill>
          <a:latin typeface="Arial" panose="020B0604020202020204" pitchFamily="34" charset="0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bclosangeles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heguardian.c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722030-4F90-CC4C-C4ED-E51E33255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104" y="442061"/>
            <a:ext cx="5109381" cy="1005713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50BCD6F-7E2A-8824-9A9A-94DDA6736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8104" y="4498439"/>
            <a:ext cx="5188403" cy="1133060"/>
          </a:xfrm>
        </p:spPr>
        <p:txBody>
          <a:bodyPr/>
          <a:lstStyle/>
          <a:p>
            <a:r>
              <a:rPr lang="en-US" dirty="0"/>
              <a:t>Khamani (Gigi) Williamson </a:t>
            </a:r>
          </a:p>
          <a:p>
            <a:r>
              <a:rPr lang="en-US" dirty="0"/>
              <a:t>Clemson University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E2FF581-E64B-81BA-0760-FA9B5B023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8104" y="1447774"/>
            <a:ext cx="8357096" cy="2611482"/>
          </a:xfrm>
        </p:spPr>
        <p:txBody>
          <a:bodyPr/>
          <a:lstStyle/>
          <a:p>
            <a:r>
              <a:rPr lang="en-US" i="1" dirty="0">
                <a:latin typeface="Aptos" panose="020B0004020202020204" pitchFamily="34" charset="0"/>
              </a:rPr>
              <a:t>H</a:t>
            </a:r>
            <a:r>
              <a:rPr lang="en-US" b="1" i="1" dirty="0">
                <a:effectLst/>
                <a:latin typeface="Aptos" panose="020B0004020202020204" pitchFamily="34" charset="0"/>
              </a:rPr>
              <a:t>ow Policymakers Communicate Their Agendas and the Role of Social Media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C1FCFF-4512-D0FD-9B37-1823C1D90074}"/>
              </a:ext>
            </a:extLst>
          </p:cNvPr>
          <p:cNvSpPr txBox="1"/>
          <p:nvPr/>
        </p:nvSpPr>
        <p:spPr>
          <a:xfrm>
            <a:off x="15689179" y="41869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048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895D3-89BC-7487-2DEE-304E33F78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64696"/>
            <a:ext cx="10058400" cy="870922"/>
          </a:xfrm>
        </p:spPr>
        <p:txBody>
          <a:bodyPr/>
          <a:lstStyle/>
          <a:p>
            <a:pPr algn="ctr"/>
            <a:r>
              <a:rPr lang="en-US" sz="4400" dirty="0"/>
              <a:t>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CD879-6962-D027-445A-5EA526D4F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81149"/>
            <a:ext cx="10058400" cy="3695701"/>
          </a:xfrm>
        </p:spPr>
        <p:txBody>
          <a:bodyPr/>
          <a:lstStyle/>
          <a:p>
            <a:r>
              <a:rPr lang="en-US" sz="3600" dirty="0"/>
              <a:t>Policymaking Process</a:t>
            </a:r>
          </a:p>
          <a:p>
            <a:r>
              <a:rPr lang="en-US" sz="3600" dirty="0"/>
              <a:t>Theoretical Frameworks</a:t>
            </a:r>
          </a:p>
          <a:p>
            <a:r>
              <a:rPr lang="en-US" sz="3600" dirty="0"/>
              <a:t>Rhetorical Agenda</a:t>
            </a:r>
          </a:p>
          <a:p>
            <a:pPr lvl="1">
              <a:buClr>
                <a:srgbClr val="FFE600"/>
              </a:buClr>
            </a:pPr>
            <a:r>
              <a:rPr lang="en-US" sz="3600" dirty="0"/>
              <a:t>Game: Name That Agenda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Recommendations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597AA7-1D5D-C983-3F94-47F590934605}"/>
              </a:ext>
            </a:extLst>
          </p:cNvPr>
          <p:cNvSpPr txBox="1"/>
          <p:nvPr/>
        </p:nvSpPr>
        <p:spPr>
          <a:xfrm>
            <a:off x="11582400" y="28003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12209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21B8B-73D4-A655-762A-8CBCA6DD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8034"/>
            <a:ext cx="10058400" cy="846495"/>
          </a:xfrm>
        </p:spPr>
        <p:txBody>
          <a:bodyPr/>
          <a:lstStyle/>
          <a:p>
            <a:pPr algn="ctr"/>
            <a:r>
              <a:rPr lang="en-US" sz="4400" dirty="0"/>
              <a:t>Policymaking Process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A0D00C8-2062-1E1F-6C9C-EF00384C68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565480"/>
              </p:ext>
            </p:extLst>
          </p:nvPr>
        </p:nvGraphicFramePr>
        <p:xfrm>
          <a:off x="997423" y="1384244"/>
          <a:ext cx="10197154" cy="5011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Oval 9">
            <a:extLst>
              <a:ext uri="{FF2B5EF4-FFF2-40B4-BE49-F238E27FC236}">
                <a16:creationId xmlns:a16="http://schemas.microsoft.com/office/drawing/2014/main" id="{6CC6C4E0-627E-C39D-BAB9-FB9C0FD24DBA}"/>
              </a:ext>
            </a:extLst>
          </p:cNvPr>
          <p:cNvSpPr/>
          <p:nvPr/>
        </p:nvSpPr>
        <p:spPr>
          <a:xfrm rot="19673839">
            <a:off x="3940994" y="3550349"/>
            <a:ext cx="5385307" cy="276206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D069B4-54FF-BB25-E586-0ED72222FA42}"/>
              </a:ext>
            </a:extLst>
          </p:cNvPr>
          <p:cNvSpPr txBox="1"/>
          <p:nvPr/>
        </p:nvSpPr>
        <p:spPr>
          <a:xfrm>
            <a:off x="11582400" y="28003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37E7567-419A-F3AC-8E19-57DDA9FFC4C4}"/>
              </a:ext>
            </a:extLst>
          </p:cNvPr>
          <p:cNvSpPr/>
          <p:nvPr/>
        </p:nvSpPr>
        <p:spPr>
          <a:xfrm>
            <a:off x="4927600" y="1214529"/>
            <a:ext cx="2463800" cy="193507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0CBAB7-018B-E672-376B-E49B72EB8B13}"/>
              </a:ext>
            </a:extLst>
          </p:cNvPr>
          <p:cNvSpPr txBox="1"/>
          <p:nvPr/>
        </p:nvSpPr>
        <p:spPr>
          <a:xfrm>
            <a:off x="6633647" y="6450328"/>
            <a:ext cx="4491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Figure 1 </a:t>
            </a:r>
            <a:r>
              <a:rPr lang="en-US" sz="1400" i="1" dirty="0">
                <a:solidFill>
                  <a:schemeClr val="bg1"/>
                </a:solidFill>
              </a:rPr>
              <a:t>Policymaking Process Model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A5D194-E6D5-1571-7145-A3C81220DC21}"/>
              </a:ext>
            </a:extLst>
          </p:cNvPr>
          <p:cNvSpPr txBox="1"/>
          <p:nvPr/>
        </p:nvSpPr>
        <p:spPr>
          <a:xfrm>
            <a:off x="9947564" y="6377914"/>
            <a:ext cx="2139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Anderson (2015)</a:t>
            </a:r>
          </a:p>
        </p:txBody>
      </p:sp>
    </p:spTree>
    <p:extLst>
      <p:ext uri="{BB962C8B-B14F-4D97-AF65-F5344CB8AC3E}">
        <p14:creationId xmlns:p14="http://schemas.microsoft.com/office/powerpoint/2010/main" val="289026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53A64-13B5-724B-44DB-9B9477C5F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0" y="469299"/>
            <a:ext cx="9631680" cy="1062183"/>
          </a:xfrm>
        </p:spPr>
        <p:txBody>
          <a:bodyPr/>
          <a:lstStyle/>
          <a:p>
            <a:pPr algn="ctr"/>
            <a:r>
              <a:rPr lang="en-US" sz="3600" dirty="0"/>
              <a:t>Wicked Problem: Defining the Problem &amp; Keeping Attention 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37E112-001D-29E4-E0D9-E68CAC8BF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41" y="1645357"/>
            <a:ext cx="7958457" cy="2132335"/>
          </a:xfrm>
          <a:prstGeom prst="rect">
            <a:avLst/>
          </a:prstGeom>
        </p:spPr>
      </p:pic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C47936D-C30F-F835-C4D6-6DB6E960A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840" y="4199095"/>
            <a:ext cx="7958457" cy="20270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377E48-BE8A-9D37-5063-B9EBB1D68591}"/>
              </a:ext>
            </a:extLst>
          </p:cNvPr>
          <p:cNvSpPr txBox="1"/>
          <p:nvPr/>
        </p:nvSpPr>
        <p:spPr>
          <a:xfrm>
            <a:off x="11582400" y="28003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94A14-35CA-8117-8521-BD389A06F351}"/>
              </a:ext>
            </a:extLst>
          </p:cNvPr>
          <p:cNvSpPr txBox="1"/>
          <p:nvPr/>
        </p:nvSpPr>
        <p:spPr>
          <a:xfrm>
            <a:off x="552840" y="3783596"/>
            <a:ext cx="6157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Figure 2 </a:t>
            </a:r>
            <a:r>
              <a:rPr lang="en-US" sz="1200" i="1" dirty="0">
                <a:solidFill>
                  <a:schemeClr val="bg1"/>
                </a:solidFill>
              </a:rPr>
              <a:t>Headline from the Guardian about the homelessness crisis.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D7C33-9378-543A-E9ED-786C7B6F75A0}"/>
              </a:ext>
            </a:extLst>
          </p:cNvPr>
          <p:cNvSpPr txBox="1"/>
          <p:nvPr/>
        </p:nvSpPr>
        <p:spPr>
          <a:xfrm>
            <a:off x="552840" y="6226190"/>
            <a:ext cx="6318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Figure 3 </a:t>
            </a:r>
            <a:r>
              <a:rPr lang="en-US" sz="1200" i="1" dirty="0">
                <a:solidFill>
                  <a:schemeClr val="bg1"/>
                </a:solidFill>
              </a:rPr>
              <a:t>Headline from NBC Los Angeles about the homelessness crisis.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59C8CE-F977-F80B-8D4C-C355781F12CA}"/>
              </a:ext>
            </a:extLst>
          </p:cNvPr>
          <p:cNvSpPr txBox="1"/>
          <p:nvPr/>
        </p:nvSpPr>
        <p:spPr>
          <a:xfrm>
            <a:off x="6705651" y="6388701"/>
            <a:ext cx="5486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Levin (2023) &amp; Leong (2024)</a:t>
            </a:r>
          </a:p>
        </p:txBody>
      </p:sp>
    </p:spTree>
    <p:extLst>
      <p:ext uri="{BB962C8B-B14F-4D97-AF65-F5344CB8AC3E}">
        <p14:creationId xmlns:p14="http://schemas.microsoft.com/office/powerpoint/2010/main" val="59102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9ECA2-535D-256B-23AB-3D9F79A25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443" y="584044"/>
            <a:ext cx="7349113" cy="1062183"/>
          </a:xfrm>
        </p:spPr>
        <p:txBody>
          <a:bodyPr/>
          <a:lstStyle/>
          <a:p>
            <a:pPr algn="ctr"/>
            <a:r>
              <a:rPr lang="en-US" dirty="0"/>
              <a:t>Theoretical Frameworks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9BA80F-71A5-3BB3-2207-CC2E05C33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8" y="1335640"/>
            <a:ext cx="11019692" cy="46495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“Two Faces of Power” by (Bachrach &amp; Baratz,1962)</a:t>
            </a:r>
          </a:p>
          <a:p>
            <a:pPr lvl="1">
              <a:lnSpc>
                <a:spcPct val="100000"/>
              </a:lnSpc>
              <a:buClr>
                <a:srgbClr val="FFE600"/>
              </a:buClr>
            </a:pPr>
            <a:r>
              <a:rPr lang="en-US" dirty="0"/>
              <a:t>The First Face of Power (Visible Power)</a:t>
            </a:r>
          </a:p>
          <a:p>
            <a:pPr lvl="1">
              <a:lnSpc>
                <a:spcPct val="100000"/>
              </a:lnSpc>
              <a:buClr>
                <a:srgbClr val="FFE600"/>
              </a:buClr>
            </a:pPr>
            <a:r>
              <a:rPr lang="en-US" dirty="0"/>
              <a:t>The Second Face of Power (Hidden Power)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Multiple Streams Framework by (Kingdon,1984)</a:t>
            </a:r>
          </a:p>
          <a:p>
            <a:pPr lvl="1">
              <a:lnSpc>
                <a:spcPct val="100000"/>
              </a:lnSpc>
              <a:buClr>
                <a:srgbClr val="FFE600"/>
              </a:buClr>
            </a:pPr>
            <a:r>
              <a:rPr lang="en-US" dirty="0"/>
              <a:t>Problem Stream</a:t>
            </a:r>
          </a:p>
          <a:p>
            <a:pPr lvl="2">
              <a:lnSpc>
                <a:spcPct val="100000"/>
              </a:lnSpc>
              <a:buClr>
                <a:srgbClr val="FFE600"/>
              </a:buClr>
            </a:pPr>
            <a:r>
              <a:rPr lang="en-US" dirty="0"/>
              <a:t> Identification and recognition of issues</a:t>
            </a:r>
          </a:p>
          <a:p>
            <a:pPr lvl="1">
              <a:lnSpc>
                <a:spcPct val="100000"/>
              </a:lnSpc>
              <a:buClr>
                <a:srgbClr val="FFE600"/>
              </a:buClr>
            </a:pPr>
            <a:r>
              <a:rPr lang="en-US" dirty="0"/>
              <a:t>Policy Stream </a:t>
            </a:r>
          </a:p>
          <a:p>
            <a:pPr lvl="2">
              <a:lnSpc>
                <a:spcPct val="100000"/>
              </a:lnSpc>
              <a:buClr>
                <a:srgbClr val="FFE600"/>
              </a:buClr>
            </a:pPr>
            <a:r>
              <a:rPr lang="en-US" dirty="0"/>
              <a:t>Development and formulation of policy solutions/alternatives                                          </a:t>
            </a:r>
          </a:p>
          <a:p>
            <a:pPr lvl="1">
              <a:lnSpc>
                <a:spcPct val="100000"/>
              </a:lnSpc>
              <a:buClr>
                <a:srgbClr val="FFE600"/>
              </a:buClr>
            </a:pPr>
            <a:r>
              <a:rPr lang="en-US" dirty="0"/>
              <a:t>Politics Stream</a:t>
            </a:r>
          </a:p>
          <a:p>
            <a:pPr lvl="2">
              <a:lnSpc>
                <a:spcPct val="100000"/>
              </a:lnSpc>
              <a:buClr>
                <a:srgbClr val="FFE600"/>
              </a:buClr>
            </a:pPr>
            <a:r>
              <a:rPr lang="en-US" dirty="0"/>
              <a:t> Political factors can influence which issues are considered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6C68C44B-E63E-0B85-5A1D-737CB6D73776}"/>
              </a:ext>
            </a:extLst>
          </p:cNvPr>
          <p:cNvSpPr txBox="1">
            <a:spLocks/>
          </p:cNvSpPr>
          <p:nvPr/>
        </p:nvSpPr>
        <p:spPr>
          <a:xfrm>
            <a:off x="7824188" y="2858846"/>
            <a:ext cx="5319763" cy="1325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lnSpc>
                <a:spcPct val="94000"/>
              </a:lnSpc>
              <a:spcBef>
                <a:spcPts val="0"/>
              </a:spcBef>
              <a:spcAft>
                <a:spcPts val="1400"/>
              </a:spcAft>
              <a:buClr>
                <a:srgbClr val="FFE600"/>
              </a:buClr>
              <a:buSzPct val="100000"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14400" indent="-20116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505050"/>
              </a:buClr>
              <a:buSzPct val="95000"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71600" indent="-20116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505050"/>
              </a:buClr>
              <a:buSzPct val="95000"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828800" indent="-20116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505050"/>
              </a:buClr>
              <a:buSzPct val="95000"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86000" indent="-20116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505050"/>
              </a:buClr>
              <a:buSzPct val="95000"/>
              <a:buFont typeface="Arial" panose="020B0604020202020204" pitchFamily="34" charset="0"/>
              <a:buChar char="•"/>
              <a:defRPr sz="2000" b="0" i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27632" lvl="3" indent="0">
              <a:buClr>
                <a:srgbClr val="FFE600"/>
              </a:buClr>
              <a:buNone/>
            </a:pPr>
            <a:r>
              <a:rPr lang="en-US" sz="3200" b="1" dirty="0"/>
              <a:t>“Window of Opportunity”</a:t>
            </a:r>
            <a:r>
              <a:rPr lang="en-US" sz="2400" b="1" dirty="0"/>
              <a:t>	</a:t>
            </a:r>
            <a:r>
              <a:rPr lang="en-US" sz="1800" dirty="0"/>
              <a:t>	</a:t>
            </a:r>
            <a:endParaRPr lang="en-US" sz="2800" dirty="0"/>
          </a:p>
          <a:p>
            <a:pPr lvl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0E7451-E781-E86D-94F1-11469722BD4E}"/>
              </a:ext>
            </a:extLst>
          </p:cNvPr>
          <p:cNvSpPr txBox="1"/>
          <p:nvPr/>
        </p:nvSpPr>
        <p:spPr>
          <a:xfrm>
            <a:off x="11582400" y="28003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3BD26-73E6-95CF-9AB5-DA11D674380E}"/>
              </a:ext>
            </a:extLst>
          </p:cNvPr>
          <p:cNvSpPr txBox="1"/>
          <p:nvPr/>
        </p:nvSpPr>
        <p:spPr>
          <a:xfrm>
            <a:off x="6705651" y="6424081"/>
            <a:ext cx="5486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Bachrach &amp; </a:t>
            </a:r>
            <a:r>
              <a:rPr lang="en-US" sz="1400" dirty="0" err="1">
                <a:solidFill>
                  <a:schemeClr val="bg1"/>
                </a:solidFill>
              </a:rPr>
              <a:t>Baratz</a:t>
            </a:r>
            <a:r>
              <a:rPr lang="en-US" sz="1400" dirty="0">
                <a:solidFill>
                  <a:schemeClr val="bg1"/>
                </a:solidFill>
              </a:rPr>
              <a:t> (1962) &amp; </a:t>
            </a:r>
            <a:r>
              <a:rPr lang="en-US" sz="1400" dirty="0" err="1">
                <a:solidFill>
                  <a:schemeClr val="bg1"/>
                </a:solidFill>
              </a:rPr>
              <a:t>Kingdon</a:t>
            </a:r>
            <a:r>
              <a:rPr lang="en-US" sz="1400" dirty="0">
                <a:solidFill>
                  <a:schemeClr val="bg1"/>
                </a:solidFill>
              </a:rPr>
              <a:t> (1984)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ound Top Window">
                <a:extLst>
                  <a:ext uri="{FF2B5EF4-FFF2-40B4-BE49-F238E27FC236}">
                    <a16:creationId xmlns:a16="http://schemas.microsoft.com/office/drawing/2014/main" id="{2AB61271-E986-9CC1-E0AF-6174335AF96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79891863"/>
                  </p:ext>
                </p:extLst>
              </p:nvPr>
            </p:nvGraphicFramePr>
            <p:xfrm>
              <a:off x="10102913" y="3847292"/>
              <a:ext cx="1479487" cy="167506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479487" cy="1675067"/>
                    </a:xfrm>
                    <a:prstGeom prst="rect">
                      <a:avLst/>
                    </a:prstGeom>
                  </am3d:spPr>
                  <am3d:camera>
                    <am3d:pos x="0" y="0" z="631235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81214" d="1000000"/>
                    <am3d:preTrans dx="0" dy="-276932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1800000" az="6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0864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ound Top Window">
                <a:extLst>
                  <a:ext uri="{FF2B5EF4-FFF2-40B4-BE49-F238E27FC236}">
                    <a16:creationId xmlns:a16="http://schemas.microsoft.com/office/drawing/2014/main" id="{2AB61271-E986-9CC1-E0AF-6174335AF9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02913" y="3847292"/>
                <a:ext cx="1479487" cy="16750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119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FACD5-F9D2-01D8-93E1-5762846B7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71" y="630106"/>
            <a:ext cx="8319247" cy="817397"/>
          </a:xfrm>
        </p:spPr>
        <p:txBody>
          <a:bodyPr/>
          <a:lstStyle/>
          <a:p>
            <a:pPr algn="ctr"/>
            <a:r>
              <a:rPr lang="en-US" dirty="0"/>
              <a:t>Rhetorical 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8C4A4-7528-BC10-E684-05D234DA1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854" y="1672610"/>
            <a:ext cx="10717306" cy="1580994"/>
          </a:xfrm>
          <a:noFill/>
        </p:spPr>
        <p:txBody>
          <a:bodyPr/>
          <a:lstStyle/>
          <a:p>
            <a:r>
              <a:rPr lang="en-US" dirty="0"/>
              <a:t>How “Senators frame information and connect their public persona with their constituents […]”  (Russell, 2021)</a:t>
            </a:r>
          </a:p>
          <a:p>
            <a:r>
              <a:rPr lang="en-US" dirty="0"/>
              <a:t>Analyzed 180,000 tweets from 2013 and 2015 (Russell, 2021)</a:t>
            </a:r>
          </a:p>
          <a:p>
            <a:r>
              <a:rPr lang="en-US" dirty="0"/>
              <a:t>Rhetorical Agendas mirror legislative priorities, specifically bills introduced (Russell, 2021)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                                </a:t>
            </a:r>
          </a:p>
          <a:p>
            <a:pPr marL="0" indent="0" algn="ctr">
              <a:buNone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C3A0F35-A27C-ED6B-035F-C2A6FDC566F3}"/>
              </a:ext>
            </a:extLst>
          </p:cNvPr>
          <p:cNvSpPr/>
          <p:nvPr/>
        </p:nvSpPr>
        <p:spPr>
          <a:xfrm>
            <a:off x="2637554" y="3987710"/>
            <a:ext cx="1850780" cy="184057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Policy Wonk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A73F08-A37D-BDB5-3798-9F655EBF5311}"/>
              </a:ext>
            </a:extLst>
          </p:cNvPr>
          <p:cNvSpPr/>
          <p:nvPr/>
        </p:nvSpPr>
        <p:spPr>
          <a:xfrm>
            <a:off x="4722382" y="3972470"/>
            <a:ext cx="2002233" cy="184057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Constituent Servant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E9DC9A-96FE-026D-36A1-418E5C20C791}"/>
              </a:ext>
            </a:extLst>
          </p:cNvPr>
          <p:cNvSpPr/>
          <p:nvPr/>
        </p:nvSpPr>
        <p:spPr>
          <a:xfrm>
            <a:off x="6958662" y="3972469"/>
            <a:ext cx="1850781" cy="184057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Partisan Warrior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83140B-CB3C-5EA8-827E-3F29A837215C}"/>
              </a:ext>
            </a:extLst>
          </p:cNvPr>
          <p:cNvSpPr txBox="1"/>
          <p:nvPr/>
        </p:nvSpPr>
        <p:spPr>
          <a:xfrm>
            <a:off x="2972834" y="3372067"/>
            <a:ext cx="5501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</a:rPr>
              <a:t>Typology of Rhetorical Agenda</a:t>
            </a:r>
          </a:p>
        </p:txBody>
      </p:sp>
      <p:pic>
        <p:nvPicPr>
          <p:cNvPr id="5" name="Graphic 4" descr="Group of women with solid fill">
            <a:extLst>
              <a:ext uri="{FF2B5EF4-FFF2-40B4-BE49-F238E27FC236}">
                <a16:creationId xmlns:a16="http://schemas.microsoft.com/office/drawing/2014/main" id="{E0526F6F-4127-21FF-E0B5-5404A681A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6298" y="5185390"/>
            <a:ext cx="914400" cy="914400"/>
          </a:xfrm>
          <a:prstGeom prst="rect">
            <a:avLst/>
          </a:prstGeom>
        </p:spPr>
      </p:pic>
      <p:pic>
        <p:nvPicPr>
          <p:cNvPr id="9" name="Graphic 8" descr="Artificial Intelligence with solid fill">
            <a:extLst>
              <a:ext uri="{FF2B5EF4-FFF2-40B4-BE49-F238E27FC236}">
                <a16:creationId xmlns:a16="http://schemas.microsoft.com/office/drawing/2014/main" id="{095BAE80-B745-7586-0287-9CBA9FF61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24344" y="5185390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5244DF-55CF-66DF-7798-12852C89D462}"/>
              </a:ext>
            </a:extLst>
          </p:cNvPr>
          <p:cNvSpPr txBox="1"/>
          <p:nvPr/>
        </p:nvSpPr>
        <p:spPr>
          <a:xfrm>
            <a:off x="11582400" y="28003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D8F86E-30C8-AD23-0053-429AB23C7906}"/>
              </a:ext>
            </a:extLst>
          </p:cNvPr>
          <p:cNvSpPr txBox="1"/>
          <p:nvPr/>
        </p:nvSpPr>
        <p:spPr>
          <a:xfrm>
            <a:off x="6705651" y="6377915"/>
            <a:ext cx="5486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Russell (2021)</a:t>
            </a:r>
          </a:p>
        </p:txBody>
      </p:sp>
      <p:pic>
        <p:nvPicPr>
          <p:cNvPr id="6" name="Graphic 5" descr="Megaphone with solid fill">
            <a:extLst>
              <a:ext uri="{FF2B5EF4-FFF2-40B4-BE49-F238E27FC236}">
                <a16:creationId xmlns:a16="http://schemas.microsoft.com/office/drawing/2014/main" id="{51D72D67-A74C-0A7F-5CDB-367BE73EEB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1536" y="5065184"/>
            <a:ext cx="1125031" cy="112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7" grpId="0" animBg="1"/>
      <p:bldP spid="21" grpId="0" animBg="1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F880D-F88D-AC37-F406-9165CC883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49362"/>
            <a:ext cx="10058400" cy="1062183"/>
          </a:xfrm>
        </p:spPr>
        <p:txBody>
          <a:bodyPr/>
          <a:lstStyle/>
          <a:p>
            <a:pPr algn="ctr"/>
            <a:r>
              <a:rPr lang="en-US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14179-DAA3-FE5D-ED53-041297023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11545"/>
            <a:ext cx="10804438" cy="36957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“Keep the main thing, the main thing.”</a:t>
            </a:r>
          </a:p>
          <a:p>
            <a:pPr lvl="1">
              <a:lnSpc>
                <a:spcPct val="100000"/>
              </a:lnSpc>
              <a:buClr>
                <a:srgbClr val="FFE600"/>
              </a:buClr>
            </a:pPr>
            <a:r>
              <a:rPr lang="en-US" sz="2800" dirty="0"/>
              <a:t>Don’t get distracted.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Stay ready so you don’t have to get ready.” </a:t>
            </a:r>
          </a:p>
          <a:p>
            <a:pPr lvl="1">
              <a:lnSpc>
                <a:spcPct val="100000"/>
              </a:lnSpc>
              <a:buClr>
                <a:srgbClr val="FFE600"/>
              </a:buClr>
            </a:pPr>
            <a:r>
              <a:rPr lang="en-US" sz="2800" dirty="0"/>
              <a:t>Understand the “Two Faces of Power” (Bachrach &amp; Baratz,1962)</a:t>
            </a:r>
          </a:p>
          <a:p>
            <a:pPr lvl="1">
              <a:lnSpc>
                <a:spcPct val="100000"/>
              </a:lnSpc>
              <a:buClr>
                <a:srgbClr val="FFE600"/>
              </a:buClr>
            </a:pPr>
            <a:r>
              <a:rPr lang="en-US" sz="2800" dirty="0"/>
              <a:t>Use the “Window of Opportunity” (Kingdon,1984)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Consider effective ways to communicate your Wicked Problem</a:t>
            </a:r>
          </a:p>
          <a:p>
            <a:pPr lvl="1"/>
            <a:endParaRPr lang="en-US" dirty="0"/>
          </a:p>
          <a:p>
            <a:pPr marL="713232" lvl="1" indent="0">
              <a:buClr>
                <a:srgbClr val="FFE600"/>
              </a:buClr>
              <a:buNone/>
            </a:pPr>
            <a:endParaRPr lang="en-US" dirty="0"/>
          </a:p>
          <a:p>
            <a:pPr marL="713232" lvl="1" indent="0">
              <a:buNone/>
            </a:pPr>
            <a:endParaRPr lang="en-US" dirty="0"/>
          </a:p>
          <a:p>
            <a:pPr marL="713232" lvl="1" indent="0">
              <a:buNone/>
            </a:pPr>
            <a:endParaRPr lang="en-US" dirty="0"/>
          </a:p>
          <a:p>
            <a:pPr marL="713232" lvl="1" indent="0">
              <a:buNone/>
            </a:pPr>
            <a:endParaRPr lang="en-US" dirty="0"/>
          </a:p>
          <a:p>
            <a:pPr marL="713232" lvl="1" indent="0">
              <a:buNone/>
            </a:pPr>
            <a:endParaRPr lang="en-US" dirty="0"/>
          </a:p>
          <a:p>
            <a:pPr marL="713232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466967-4029-014C-C91B-4386A5CF7505}"/>
              </a:ext>
            </a:extLst>
          </p:cNvPr>
          <p:cNvSpPr txBox="1"/>
          <p:nvPr/>
        </p:nvSpPr>
        <p:spPr>
          <a:xfrm>
            <a:off x="11582400" y="359052"/>
            <a:ext cx="446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2654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2684F-0CEB-FE39-6C2C-244917AF5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65678"/>
            <a:ext cx="10058400" cy="1062183"/>
          </a:xfrm>
        </p:spPr>
        <p:txBody>
          <a:bodyPr/>
          <a:lstStyle/>
          <a:p>
            <a:pPr algn="ctr"/>
            <a:r>
              <a:rPr lang="en-US" dirty="0"/>
              <a:t>Work Cited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8D223-E997-CC22-80EC-67CB98E33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244" y="1676400"/>
            <a:ext cx="10796155" cy="4100945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Anderson, J. (2015). Public Policymaking Eight Edition. Cengage Learning.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cs typeface="Arial" panose="020B0604020202020204" pitchFamily="34" charset="0"/>
              </a:rPr>
              <a:t>Bachrach, P., &amp; </a:t>
            </a:r>
            <a:r>
              <a:rPr lang="en-US" sz="1800" dirty="0" err="1">
                <a:effectLst/>
                <a:cs typeface="Arial" panose="020B0604020202020204" pitchFamily="34" charset="0"/>
              </a:rPr>
              <a:t>Baratz</a:t>
            </a:r>
            <a:r>
              <a:rPr lang="en-US" sz="1800" dirty="0">
                <a:effectLst/>
                <a:cs typeface="Arial" panose="020B0604020202020204" pitchFamily="34" charset="0"/>
              </a:rPr>
              <a:t>, M. S. (1962). Two Faces of Power1. American Political Science			 Review, 56(4), 947-952.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cs typeface="Arial" panose="020B0604020202020204" pitchFamily="34" charset="0"/>
              </a:rPr>
              <a:t>Graham, Lindsey (2024). Democrats are managing everything poorly. [Tweet].X. </a:t>
            </a:r>
            <a:endParaRPr lang="en-US" sz="1800" dirty="0">
              <a:effectLst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800" dirty="0">
                <a:cs typeface="Arial" panose="020B0604020202020204" pitchFamily="34" charset="0"/>
              </a:rPr>
              <a:t>Kaine, Tim (2024, August 2). Whether it’s protecting Medicare and Social Security. [Tweet]. X.</a:t>
            </a:r>
            <a:endParaRPr lang="en-US" sz="1800" dirty="0">
              <a:effectLst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effectLst/>
                <a:cs typeface="Arial" panose="020B0604020202020204" pitchFamily="34" charset="0"/>
              </a:rPr>
              <a:t>Kingdon</a:t>
            </a:r>
            <a:r>
              <a:rPr lang="en-US" sz="1800" dirty="0">
                <a:effectLst/>
                <a:cs typeface="Arial" panose="020B0604020202020204" pitchFamily="34" charset="0"/>
              </a:rPr>
              <a:t>, J. W. (1984). Agendas, alternatives, and public policies. Brown and Company.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800" kern="100" dirty="0">
                <a:ea typeface="Aptos" panose="020B0004020202020204" pitchFamily="34" charset="0"/>
                <a:cs typeface="Arial" panose="020B0604020202020204" pitchFamily="34" charset="0"/>
              </a:rPr>
              <a:t>Leong, T. (2024, July 26). </a:t>
            </a:r>
            <a:r>
              <a:rPr lang="en-US" sz="1800" dirty="0">
                <a:cs typeface="Arial" panose="020B0604020202020204" pitchFamily="34" charset="0"/>
              </a:rPr>
              <a:t>California street homelessness among youth reaches record high. NBC Los	 Angeles. </a:t>
            </a:r>
            <a:r>
              <a:rPr lang="en-US" sz="1800" dirty="0"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https://www.nbclosangeles.com/</a:t>
            </a:r>
            <a:endParaRPr lang="en-US" sz="1800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00" dirty="0">
                <a:ea typeface="Aptos" panose="020B0004020202020204" pitchFamily="34" charset="0"/>
                <a:cs typeface="Arial" panose="020B0604020202020204" pitchFamily="34" charset="0"/>
              </a:rPr>
              <a:t>Levin, S. (2023, December 20). </a:t>
            </a:r>
            <a:r>
              <a:rPr lang="en-US" sz="1800" dirty="0">
                <a:cs typeface="Arial" panose="020B0604020202020204" pitchFamily="34" charset="0"/>
              </a:rPr>
              <a:t>California street homelessness among youth reaches record high. The	 Guardian. </a:t>
            </a:r>
            <a:r>
              <a:rPr lang="en-US" sz="1800" dirty="0"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https://www.theguardian.com/</a:t>
            </a:r>
            <a:endParaRPr lang="en-US" sz="1800" dirty="0"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800" dirty="0">
                <a:effectLst/>
                <a:cs typeface="Arial" panose="020B0604020202020204" pitchFamily="34" charset="0"/>
              </a:rPr>
              <a:t>M</a:t>
            </a:r>
            <a:r>
              <a:rPr lang="en-US" sz="1800" dirty="0">
                <a:cs typeface="Arial" panose="020B0604020202020204" pitchFamily="34" charset="0"/>
              </a:rPr>
              <a:t>urkowski, Lisa (2024, August 20). The U.S. Capitol Christmas Tree is a symbol [Tweet]. X. 	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800" dirty="0">
                <a:effectLst/>
                <a:cs typeface="Arial" panose="020B0604020202020204" pitchFamily="34" charset="0"/>
              </a:rPr>
              <a:t>M</a:t>
            </a:r>
            <a:r>
              <a:rPr lang="en-US" sz="1800" dirty="0">
                <a:cs typeface="Arial" panose="020B0604020202020204" pitchFamily="34" charset="0"/>
              </a:rPr>
              <a:t>urray, Patty (2015, December 2). News: House passes the Every Student Succeeds Act [Tweet].		 Twitter.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800" dirty="0">
                <a:effectLst/>
                <a:cs typeface="Arial" panose="020B0604020202020204" pitchFamily="34" charset="0"/>
              </a:rPr>
              <a:t>Russell, A. (2021). Tweeting is leading: how senators communicate and represent in the age of		 Twitter. Oxford University Press</a:t>
            </a:r>
          </a:p>
          <a:p>
            <a:pPr marL="0" indent="0">
              <a:spcAft>
                <a:spcPts val="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C85AE-DE78-CFF8-FD3D-CB8E38453AA8}"/>
              </a:ext>
            </a:extLst>
          </p:cNvPr>
          <p:cNvSpPr txBox="1"/>
          <p:nvPr/>
        </p:nvSpPr>
        <p:spPr>
          <a:xfrm>
            <a:off x="11582400" y="280030"/>
            <a:ext cx="449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428016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B2EB9-9EE4-6591-D929-BBEE0B227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075708"/>
            <a:ext cx="10058400" cy="1062183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FFE600"/>
                </a:solidFill>
              </a:rPr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2F7BD7-06C3-7264-C48D-FB6DEAE2B3DD}"/>
              </a:ext>
            </a:extLst>
          </p:cNvPr>
          <p:cNvSpPr txBox="1"/>
          <p:nvPr/>
        </p:nvSpPr>
        <p:spPr>
          <a:xfrm>
            <a:off x="11582400" y="28003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33267603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rop">
    <a:dk1>
      <a:sysClr val="windowText" lastClr="000000"/>
    </a:dk1>
    <a:lt1>
      <a:sysClr val="window" lastClr="FFFFFF"/>
    </a:lt1>
    <a:dk2>
      <a:srgbClr val="191B0E"/>
    </a:dk2>
    <a:lt2>
      <a:srgbClr val="EFEDE3"/>
    </a:lt2>
    <a:accent1>
      <a:srgbClr val="8C8D86"/>
    </a:accent1>
    <a:accent2>
      <a:srgbClr val="E6C069"/>
    </a:accent2>
    <a:accent3>
      <a:srgbClr val="897B61"/>
    </a:accent3>
    <a:accent4>
      <a:srgbClr val="8DAB8E"/>
    </a:accent4>
    <a:accent5>
      <a:srgbClr val="77A2BB"/>
    </a:accent5>
    <a:accent6>
      <a:srgbClr val="E28394"/>
    </a:accent6>
    <a:hlink>
      <a:srgbClr val="77A2BB"/>
    </a:hlink>
    <a:folHlink>
      <a:srgbClr val="957A99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EBF17A9-D87F-584E-AE30-20D87E8870F2}">
  <we:reference id="wa104178141" version="3.10.0.197" store="en-US" storeType="OMEX"/>
  <we:alternateReferences>
    <we:reference id="wa104178141" version="3.10.0.197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{47BDE2A6-9AA2-864F-BC56-52AF7CA18C34}tf10001072</Template>
  <TotalTime>8077</TotalTime>
  <Words>581</Words>
  <Application>Microsoft Macintosh PowerPoint</Application>
  <PresentationFormat>Widescreen</PresentationFormat>
  <Paragraphs>95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Arial</vt:lpstr>
      <vt:lpstr>Calibri</vt:lpstr>
      <vt:lpstr>Franklin Gothic Book</vt:lpstr>
      <vt:lpstr>Crop</vt:lpstr>
      <vt:lpstr>How Policymakers Communicate Their Agendas and the Role of Social Media</vt:lpstr>
      <vt:lpstr>Overview </vt:lpstr>
      <vt:lpstr>Policymaking Process </vt:lpstr>
      <vt:lpstr>Wicked Problem: Defining the Problem &amp; Keeping Attention </vt:lpstr>
      <vt:lpstr>Theoretical Frameworks</vt:lpstr>
      <vt:lpstr>Rhetorical Agenda </vt:lpstr>
      <vt:lpstr>Recommendations</vt:lpstr>
      <vt:lpstr>Work Cited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Pathways to the Future ICMA through Learning</dc:title>
  <dc:creator>Microsoft Office User</dc:creator>
  <cp:lastModifiedBy>Khamani Williamson</cp:lastModifiedBy>
  <cp:revision>184</cp:revision>
  <cp:lastPrinted>2024-09-16T13:48:38Z</cp:lastPrinted>
  <dcterms:created xsi:type="dcterms:W3CDTF">2020-04-22T22:51:03Z</dcterms:created>
  <dcterms:modified xsi:type="dcterms:W3CDTF">2024-09-18T11:19:56Z</dcterms:modified>
</cp:coreProperties>
</file>