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70" r:id="rId2"/>
    <p:sldId id="276" r:id="rId3"/>
    <p:sldId id="289" r:id="rId4"/>
    <p:sldId id="283" r:id="rId5"/>
    <p:sldId id="284" r:id="rId6"/>
    <p:sldId id="261" r:id="rId7"/>
    <p:sldId id="332" r:id="rId8"/>
    <p:sldId id="338" r:id="rId9"/>
    <p:sldId id="333" r:id="rId10"/>
    <p:sldId id="337" r:id="rId11"/>
    <p:sldId id="334" r:id="rId12"/>
    <p:sldId id="351" r:id="rId13"/>
    <p:sldId id="353" r:id="rId14"/>
    <p:sldId id="352" r:id="rId15"/>
    <p:sldId id="350" r:id="rId16"/>
    <p:sldId id="320" r:id="rId17"/>
    <p:sldId id="348" r:id="rId18"/>
    <p:sldId id="342" r:id="rId19"/>
    <p:sldId id="343" r:id="rId20"/>
    <p:sldId id="344" r:id="rId21"/>
    <p:sldId id="345" r:id="rId22"/>
    <p:sldId id="327" r:id="rId23"/>
    <p:sldId id="328" r:id="rId24"/>
    <p:sldId id="321" r:id="rId25"/>
    <p:sldId id="266" r:id="rId26"/>
    <p:sldId id="269" r:id="rId27"/>
    <p:sldId id="275" r:id="rId28"/>
    <p:sldId id="277" r:id="rId29"/>
    <p:sldId id="278" r:id="rId30"/>
    <p:sldId id="279" r:id="rId31"/>
    <p:sldId id="322" r:id="rId32"/>
    <p:sldId id="271" r:id="rId33"/>
    <p:sldId id="272" r:id="rId34"/>
    <p:sldId id="292" r:id="rId35"/>
    <p:sldId id="293" r:id="rId36"/>
    <p:sldId id="294" r:id="rId37"/>
    <p:sldId id="295" r:id="rId38"/>
    <p:sldId id="323" r:id="rId39"/>
    <p:sldId id="296" r:id="rId40"/>
    <p:sldId id="297" r:id="rId41"/>
    <p:sldId id="298" r:id="rId42"/>
    <p:sldId id="299" r:id="rId43"/>
    <p:sldId id="300" r:id="rId44"/>
    <p:sldId id="314" r:id="rId45"/>
    <p:sldId id="324" r:id="rId46"/>
    <p:sldId id="302" r:id="rId47"/>
    <p:sldId id="303" r:id="rId48"/>
    <p:sldId id="304" r:id="rId49"/>
    <p:sldId id="305" r:id="rId50"/>
    <p:sldId id="306" r:id="rId51"/>
    <p:sldId id="349" r:id="rId52"/>
    <p:sldId id="316" r:id="rId53"/>
    <p:sldId id="325" r:id="rId54"/>
    <p:sldId id="308" r:id="rId55"/>
    <p:sldId id="310" r:id="rId56"/>
    <p:sldId id="311" r:id="rId57"/>
    <p:sldId id="312" r:id="rId58"/>
    <p:sldId id="313" r:id="rId59"/>
    <p:sldId id="317" r:id="rId60"/>
    <p:sldId id="318" r:id="rId61"/>
    <p:sldId id="282" r:id="rId62"/>
  </p:sldIdLst>
  <p:sldSz cx="9144000" cy="6858000" type="screen4x3"/>
  <p:notesSz cx="6858000" cy="9296400"/>
  <p:embeddedFontLst>
    <p:embeddedFont>
      <p:font typeface="Calibri" pitchFamily="34" charset="0"/>
      <p:regular r:id="rId65"/>
      <p:bold r:id="rId66"/>
      <p:italic r:id="rId67"/>
      <p:boldItalic r:id="rId68"/>
    </p:embeddedFont>
    <p:embeddedFont>
      <p:font typeface="Franklin Gothic Demi" pitchFamily="34" charset="0"/>
      <p:regular r:id="rId69"/>
      <p:italic r:id="rId70"/>
    </p:embeddedFont>
    <p:embeddedFont>
      <p:font typeface="Franklin Gothic Demi Cond" pitchFamily="34" charset="0"/>
      <p:regular r:id="rId71"/>
    </p:embeddedFont>
    <p:embeddedFont>
      <p:font typeface="Franklin Gothic Book" pitchFamily="34" charset="0"/>
      <p:regular r:id="rId72"/>
      <p:italic r:id="rId73"/>
    </p:embeddedFont>
    <p:embeddedFont>
      <p:font typeface="Franklin Gothic Medium Cond" pitchFamily="34" charset="0"/>
      <p:regular r:id="rId74"/>
    </p:embeddedFont>
    <p:embeddedFont>
      <p:font typeface="Franklin Gothic Medium" pitchFamily="34" charset="0"/>
      <p:regular r:id="rId75"/>
      <p:italic r:id="rId76"/>
    </p:embeddedFont>
    <p:embeddedFont>
      <p:font typeface="Comic Sans MS" pitchFamily="66" charset="0"/>
      <p:regular r:id="rId77"/>
      <p:bold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4.fntdata"/><Relationship Id="rId76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font" Target="fonts/font10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font" Target="fonts/font14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font" Target="fonts/font5.fntdata"/><Relationship Id="rId77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1/8/2010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3E7C3-9703-430D-A682-D92837DF1C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1/8/2010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E06B7-A3B3-461B-B57D-6C1387C9A1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1D21-8B75-4D3D-9939-7BA708C96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1D21-8B75-4D3D-9939-7BA708C96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1D21-8B75-4D3D-9939-7BA708C96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1D21-8B75-4D3D-9939-7BA708C96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1D21-8B75-4D3D-9939-7BA708C96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1D21-8B75-4D3D-9939-7BA708C96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1D21-8B75-4D3D-9939-7BA708C96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1D21-8B75-4D3D-9939-7BA708C96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1D21-8B75-4D3D-9939-7BA708C96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1D21-8B75-4D3D-9939-7BA708C96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1/8/2010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1D21-8B75-4D3D-9939-7BA708C96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61D21-8B75-4D3D-9939-7BA708C96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485" y="106317"/>
            <a:ext cx="48562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Eugene Counts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16" name="Picture 15" descr="kesey expose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94914" y="1219200"/>
            <a:ext cx="1828800" cy="2743200"/>
          </a:xfrm>
          <a:prstGeom prst="rect">
            <a:avLst/>
          </a:prstGeom>
          <a:ln w="127000" cap="flat">
            <a:solidFill>
              <a:srgbClr val="EAECE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library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89320" y="543465"/>
            <a:ext cx="2743200" cy="1828800"/>
          </a:xfrm>
          <a:prstGeom prst="rect">
            <a:avLst/>
          </a:prstGeom>
          <a:ln w="127000" cap="flat">
            <a:solidFill>
              <a:srgbClr val="EAECE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grateful harvest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00400" y="4351371"/>
            <a:ext cx="2834640" cy="1846151"/>
          </a:xfrm>
          <a:prstGeom prst="rect">
            <a:avLst/>
          </a:prstGeom>
          <a:ln w="127000" cap="flat">
            <a:solidFill>
              <a:srgbClr val="EAECE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birkenstock small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446520" y="3032683"/>
            <a:ext cx="2286000" cy="3164839"/>
          </a:xfrm>
          <a:prstGeom prst="rect">
            <a:avLst/>
          </a:prstGeom>
          <a:ln w="127000" cap="flat">
            <a:solidFill>
              <a:srgbClr val="EAECE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small marche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85800" y="1981200"/>
            <a:ext cx="2103120" cy="2759294"/>
          </a:xfrm>
          <a:prstGeom prst="rect">
            <a:avLst/>
          </a:prstGeom>
          <a:ln w="127000" cap="flat">
            <a:solidFill>
              <a:srgbClr val="EAECE0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pic>
        <p:nvPicPr>
          <p:cNvPr id="14" name="Picture 13" descr="populated zip map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838200"/>
            <a:ext cx="5029200" cy="54538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524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+ targeted and event-based outreach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3810000" y="28194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800600" y="38100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3124200" y="16764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4114800" y="32766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581400" y="34290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505200" y="28956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505200" y="25908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819400" y="30480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3200400" y="26670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3276600" y="31242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419600" y="39624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4114800" y="35052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4495800" y="35052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3200400" y="39624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5791200" y="25146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5486400" y="48006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5334000" y="38100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5562600" y="48006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4495800" y="22860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5257800" y="30480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5334000" y="36576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5334000" y="40386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867400" y="32766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638800" y="35052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5638800" y="36576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5867400" y="37338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257800" y="35052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" y="23622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Uses and limitations of the findings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400" y="19812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Not in itself a priority-setting exercise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Use to help </a:t>
            </a:r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inform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 your priority setting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400" y="68580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Results identified are spontaneous mentions, rather than a list of pre-determined outcomes tested against each other </a:t>
            </a:r>
          </a:p>
          <a:p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Franklin Gothic Demi" pitchFamily="34" charset="0"/>
            </a:endParaRP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Thus, this does not precisely measure the </a:t>
            </a:r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importance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 of one outcome against another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400" y="19812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Vivid snapshot of what was foremost on minds of community members at the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1981200"/>
            <a:ext cx="876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Other useful sources of information to help guide your goal-setting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1981200"/>
            <a:ext cx="8763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What we heard about the </a:t>
            </a:r>
          </a:p>
          <a:p>
            <a:pPr algn="ctr"/>
            <a:r>
              <a:rPr lang="en-US" sz="4400" i="1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concrete results </a:t>
            </a:r>
          </a:p>
          <a:p>
            <a:pPr algn="ctr"/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participants sought from each of the five council goals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762000"/>
          <a:ext cx="8686800" cy="5865592"/>
        </p:xfrm>
        <a:graphic>
          <a:graphicData uri="http://schemas.openxmlformats.org/drawingml/2006/table">
            <a:tbl>
              <a:tblPr/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2743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Safe Community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Sustainable Development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Accessible and Thriving Culture and Recreation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Effective</a:t>
                      </a:r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, Accountable Municipal Government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Fair, Stable and Adequate Financial Resources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feel safe walking 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jobs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accessible to all incomes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responsive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600" b="0" i="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6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und public safety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visible police presence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infill/compact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already great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greater transparency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new revenue sources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decreased crime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thriving downtown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support local arts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serve all equally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fund infrastructure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decreased property crime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help small or local businesses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variety of programming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better </a:t>
                      </a:r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public engagement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prioritize spending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offenders kept locked up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mass transit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cater to broader tastes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effective communication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everyone pays fair share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safer downtown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good bike/</a:t>
                      </a:r>
                      <a:r>
                        <a:rPr lang="en-US" sz="6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ped</a:t>
                      </a:r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 infrastructure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parks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make and stick to decisions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greater transparency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all treated equitably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preserve natural resources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thriving downtown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produce results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fund education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fewer visible homeless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efficient and green energy use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bike-</a:t>
                      </a:r>
                      <a:r>
                        <a:rPr lang="en-US" sz="6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ped</a:t>
                      </a:r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 friendly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get things done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economic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homeless treated kindly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green building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more/better communication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cooperation within and between governments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progressive taxes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positive activities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cleaner air and water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support education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civil discourse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clear financial information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more public safety funding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reduce, reuse, recycle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culturally diverse activities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sound finances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live within means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decreased violent crime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strong green industry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funding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able to prioritize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jobs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social services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support alt modes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green spaces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clearly accountable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basic services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alternative transportation modes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thriving local food production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geographically dispersed recreation and arts resources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provide public safety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no subsidies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less panhandling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mixed-use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economic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economic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social services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people getting to know and looking out for each other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incentives for compact or green development and businesses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public safety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honest and trustworthy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fast response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social justice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this is a waste of money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well-maintained infrastructure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less drug use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less regulation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arts venues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wise use of tax dollars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street lighting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balance between environmental and economic issues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focus on youth 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thriving downtown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downtown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preserve green space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police oversight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safety from police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long-term, visionary planning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traffic safety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collaborative planning and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community policing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no automobiles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police/community relations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crime prevention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fewer young people behaving badly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pedestrian traffic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drug and alcohol treatment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152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Downtown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685800"/>
          <a:ext cx="8686800" cy="6334448"/>
        </p:xfrm>
        <a:graphic>
          <a:graphicData uri="http://schemas.openxmlformats.org/drawingml/2006/table">
            <a:tbl>
              <a:tblPr/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2743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Safe Community</a:t>
                      </a:r>
                      <a:endParaRPr lang="en-US" sz="1700" b="0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Sustainable Development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Accessible and Thriving Culture and Recreation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Effective</a:t>
                      </a:r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, Accountable Municipal Government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Fair, Stable and Adequate Financial Resources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feel safe </a:t>
                      </a:r>
                      <a:r>
                        <a:rPr lang="en-US" sz="6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walking</a:t>
                      </a:r>
                      <a:endParaRPr lang="en-US" sz="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latin typeface="Franklin Gothic Book" pitchFamily="34" charset="0"/>
                      </a:endParaRP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jobs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accessible to all incomes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responsive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und public safety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visible police presence</a:t>
                      </a:r>
                      <a:endParaRPr lang="en-US" sz="17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infill/compact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already great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greater transparency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new revenue sources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decreased crime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thriving downtown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support local arts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serve all equally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fund infrastructure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decreased property crime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help small or local businesses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variety of programming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better </a:t>
                      </a:r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public engagement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prioritize spending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offenders kept locked up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mass transit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cater to broader tastes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effective communication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everyone pays fair share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safer downtown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good bike/</a:t>
                      </a:r>
                      <a:r>
                        <a:rPr lang="en-US" sz="6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ped</a:t>
                      </a:r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 infrastructure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parks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make and stick to decisions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greater transparency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all treated equitably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preserve natural resources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thriving downtown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produce results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fund education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fewer visible homeless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efficient and green energy use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bike-</a:t>
                      </a:r>
                      <a:r>
                        <a:rPr lang="en-US" sz="6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ped</a:t>
                      </a:r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 friendly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get things done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economic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homeless treated kindly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green building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more/better communication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cooperation within and between governments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progressive taxes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positive activities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cleaner air and water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support education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civil discourse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clear financial information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more public safety </a:t>
                      </a:r>
                      <a:r>
                        <a:rPr lang="en-US" sz="17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 funding</a:t>
                      </a:r>
                      <a:endParaRPr lang="en-US" sz="17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Demi Cond" pitchFamily="34" charset="0"/>
                        <a:ea typeface="+mn-ea"/>
                        <a:cs typeface="+mn-cs"/>
                      </a:endParaRP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reduce, reuse, recycle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culturally diverse activities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sound finances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live within means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decreased violent crime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strong green industry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funding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able to prioritize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jobs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social services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support alt modes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green spaces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clearly accountable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basic services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alternative transportation modes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thriving local food production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geographically dispersed recreation and arts resources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provide public safety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no subsidies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less panhandling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mixed-use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economic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economic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social services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people getting to know and looking out for each other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incentives for compact or green development and businesses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public safety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honest and trustworthy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fast response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social justice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this is a waste of money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well-maintained infrastructure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less drug use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less regulation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arts venues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wise use of tax dollars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street lighting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balance between environmental and economic issues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focus on youth 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thriving downtown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downtown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preserve green space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police oversight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safety from police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long-term, visionary planning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traffic safety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collaborative planning and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community policing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no automobiles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police/community relations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crime prevention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fewer young people behaving badly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pedestrian traffic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drug and alcohol treatment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0" y="152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Public 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685800"/>
          <a:ext cx="8686800" cy="6048472"/>
        </p:xfrm>
        <a:graphic>
          <a:graphicData uri="http://schemas.openxmlformats.org/drawingml/2006/table">
            <a:tbl>
              <a:tblPr/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2743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Safe Community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Sustainable Development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Accessible and Thriving Culture and Recreation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Effective</a:t>
                      </a:r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, Accountable Municipal Government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Fair, Stable and Adequate Financial Resources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feel safe </a:t>
                      </a:r>
                      <a:r>
                        <a:rPr lang="en-US" sz="6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walking</a:t>
                      </a:r>
                      <a:endParaRPr lang="en-US" sz="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latin typeface="Franklin Gothic Book" pitchFamily="34" charset="0"/>
                      </a:endParaRP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more jobs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accessible to all incomes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more responsive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600" b="0" i="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6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und public safety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visible police presence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infill/compact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already great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greater transparency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new revenue sources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decreased crime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thriving downtown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support local arts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serve all equally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fund infrastructure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decreased property crime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help small or local businesses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variety of programming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better </a:t>
                      </a:r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public engagement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prioritize spending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offenders kept locked up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mass transit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cater to broader tastes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effective communication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everyone pays fair share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safer downtown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good bike/</a:t>
                      </a:r>
                      <a:r>
                        <a:rPr lang="en-US" sz="6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ped</a:t>
                      </a:r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 infrastructure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parks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make and stick to decisions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greater transparency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all treated equitably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preserve natural resources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thriving downtown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produce results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fund education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fewer visible homeless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efficient and green energy use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bike-</a:t>
                      </a:r>
                      <a:r>
                        <a:rPr lang="en-US" sz="6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ped</a:t>
                      </a:r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 friendly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get things done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economic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homeless treated kindly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green building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more/better communication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cooperation within and between governments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progressive taxes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positive activities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cleaner air and water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support education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civil discourse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clear financial information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more public safety funding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reduce, reuse, recycle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culturally diverse activities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sound finances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live within means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decreased violent crime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strong green industry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funding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able to prioritize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more jobs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social services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support alt modes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green spaces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clearly accountable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basic services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alternative transportation modes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thriving local food production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geographically dispersed recreation and arts resources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provide public safety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no subsidies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less panhandling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mixed-use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economic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economic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social services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people getting to know and looking out for each other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incentives for compact or green development and businesses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public safety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honest and trustworthy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fast response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social justice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this is a waste of money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well-maintained infrastructure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less drug use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less regulation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arts venues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wise use of tax dollars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street lighting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balance between environmental and economic issues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focus on youth 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thriving downtown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downtown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preserve green space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police oversight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safety from police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long-term, visionary planning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traffic safety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collaborative planning and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community policing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no automobiles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police/community relations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crime prevention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fewer young people behaving badly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pedestrian traffic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drug and alcohol treatment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152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Jobs and economic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400" y="19812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Eugene Counts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connects council goals to the </a:t>
            </a:r>
            <a:r>
              <a:rPr lang="en-US" sz="3200" i="1" dirty="0" smtClean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concrete results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community members most want, finding common aspirations from diverse perspectives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609600"/>
          <a:ext cx="8686800" cy="6132744"/>
        </p:xfrm>
        <a:graphic>
          <a:graphicData uri="http://schemas.openxmlformats.org/drawingml/2006/table">
            <a:tbl>
              <a:tblPr/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2743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Safe Community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Sustainable Development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Accessible and Thriving Culture and Recreation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Effective</a:t>
                      </a:r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, Accountable Municipal Government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Fair, Stable and Adequate Financial Resources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feel safe </a:t>
                      </a:r>
                      <a:r>
                        <a:rPr lang="en-US" sz="6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walking</a:t>
                      </a:r>
                      <a:endParaRPr lang="en-US" sz="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latin typeface="Franklin Gothic Book" pitchFamily="34" charset="0"/>
                      </a:endParaRP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jobs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accessible to all incomes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responsive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600" b="0" i="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6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und public safety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visible police presence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infill/compact development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already great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greater transparency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new revenue sources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decreased crime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thriving downtown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support local arts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serve all equally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fund infrastructure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decreased property crime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help small or local businesses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variety of programming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better public </a:t>
                      </a:r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engagement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prioritize spending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offenders kept locked up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mass transit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cater to broader tastes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more effective communication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everyone pays fair share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safer downtown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good bike/</a:t>
                      </a:r>
                      <a:r>
                        <a:rPr lang="en-US" sz="6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ped</a:t>
                      </a:r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 infrastructure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parks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make and stick to decisions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greater transparency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all treated equitably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preserve natural resources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thriving downtown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produce results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fund education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fewer visible homeless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efficient and green energy use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bike-</a:t>
                      </a:r>
                      <a:r>
                        <a:rPr lang="en-US" sz="6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ped</a:t>
                      </a:r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 friendly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get things done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economic development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homeless treated kindly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green building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more/better communication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cooperation within and between governments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progressive taxes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positive activities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cleaner air and water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support education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civil discourse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clear financial information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more public safety funding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reduce, reuse, recycle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culturally diverse activities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sound finances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live within means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decreased violent crime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strong green industry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funding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able to prioritize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jobs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social services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support alt modes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green spaces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clearly accountable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basic services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alternative transportation modes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thriving local food production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geographically dispersed recreation and arts resources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provide public safety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no subsidies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less panhandling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mixed-use development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economic development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economic development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social services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people getting to know and looking out for each other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incentives for compact or green development and businesses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public safety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honest and trustworthy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fast response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social justice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this is a waste of money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well-maintained infrastructure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less drug use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less regulation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arts venues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wise use of tax dollars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street lighting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balance between environmental and economic issues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focus on youth 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thriving downtown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downtown development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preserve green space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police oversight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safety from police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long-term, visionary planning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traffic safety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collaborative planning and development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community policing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no automobiles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police/community relations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crime prevention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fewer young people behaving badly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pedestrian traffic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drug and alcohol treatment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599" y="533400"/>
          <a:ext cx="8686800" cy="6258248"/>
        </p:xfrm>
        <a:graphic>
          <a:graphicData uri="http://schemas.openxmlformats.org/drawingml/2006/table">
            <a:tbl>
              <a:tblPr/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2743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Safe Community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Sustainable Development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Accessible and Thriving Culture and Recreation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Effective</a:t>
                      </a:r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, Accountable Municipal Government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Fair, Stable and Adequate Financial Resources</a:t>
                      </a:r>
                    </a:p>
                  </a:txBody>
                  <a:tcPr marL="3584"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feel safe </a:t>
                      </a:r>
                      <a:r>
                        <a:rPr lang="en-US" sz="6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walking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jobs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accessible to all incomes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responsive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600" b="0" i="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6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und public safety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visible police presence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infill/compact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already great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greater transparency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new revenue sources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decreased crime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thriving downtown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support local arts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serve all equally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fund infrastructure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decreased property crime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help small or local businesses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variety of programming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better </a:t>
                      </a:r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public engagement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prioritize spending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offenders kept locked up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mass transit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cater to broader tastes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effective communication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everyone pays fair share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safer downtown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good </a:t>
                      </a:r>
                      <a:r>
                        <a:rPr lang="en-US" sz="17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bike/</a:t>
                      </a:r>
                      <a:r>
                        <a:rPr lang="en-US" sz="1700" b="0" i="0" u="none" strike="noStrike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ped</a:t>
                      </a:r>
                      <a:r>
                        <a:rPr lang="en-US" sz="17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infrastructure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parks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make and stick to decisions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greater transparency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all treated equitably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preserve natural resources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thriving downtown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produce results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fund education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fewer visible homeless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efficient and green energy use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bike/</a:t>
                      </a:r>
                      <a:r>
                        <a:rPr lang="en-US" sz="1700" b="0" i="0" u="none" strike="noStrike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ped</a:t>
                      </a:r>
                      <a:r>
                        <a:rPr lang="en-US" sz="17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friendly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get things done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economic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homeless treated kindly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green building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more/better communication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cooperation within and between governments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progressive taxes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positive activities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cleaner air and water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support education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civil discourse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clear financial information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more public safety funding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reduce, reuse, recycle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culturally diverse activities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sound finances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live within means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decreased violent crime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strong green industry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funding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able to prioritize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jobs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social services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support alt modes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green spaces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clearly accountable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basic services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 Cond" pitchFamily="34" charset="0"/>
                          <a:ea typeface="+mn-ea"/>
                          <a:cs typeface="+mn-cs"/>
                        </a:rPr>
                        <a:t>alternative transportation modes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thriving local food production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geographically dispersed recreation and arts resources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provide public safety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no subsidies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less panhandling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mixed-use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economic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economic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social services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people getting to know and looking out for each other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incentives for compact or green development and businesses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600" b="0" i="0" u="none" strike="no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public safety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honest and trustworthy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fast response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social justice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this is a waste of money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well-maintained infrastructure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less drug use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less regulation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arts venues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wise use of tax dollars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more street lighting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balance between environmental and economic issues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focus on youth 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thriving downtown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downtown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preserve green space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police oversight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safety from police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long-term, visionary planning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traffic safety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collaborative planning and development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community policing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no automobiles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police/community relations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crime prevention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fewer young people behaving badly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pedestrian traffic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drug and alcohol treatment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Franklin Gothic Book" pitchFamily="34" charset="0"/>
                        </a:rPr>
                        <a:t> </a:t>
                      </a:r>
                    </a:p>
                  </a:txBody>
                  <a:tcPr marR="3584" marT="3584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Alternative transportation modes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rot="10800000" flipH="1" flipV="1">
            <a:off x="381000" y="3398520"/>
            <a:ext cx="8763000" cy="320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3010694" y="4304506"/>
            <a:ext cx="1752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5334000" y="2667000"/>
            <a:ext cx="1463040" cy="14630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16%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505200" y="4953000"/>
            <a:ext cx="731520" cy="7315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8%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0400" y="563880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year-round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local broccoli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124200" y="2590800"/>
            <a:ext cx="1554480" cy="15544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17%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81000" y="2286000"/>
            <a:ext cx="2194560" cy="21945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24%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7467600" y="27432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15%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1676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more sunny days in winter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0" y="1981200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year-round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local blueberries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10200" y="20574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decreased crankiness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91400" y="21336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more accessible chocolate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2600" y="3048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latin typeface="Franklin Gothic Medium Cond" pitchFamily="34" charset="0"/>
              </a:rPr>
              <a:t>annotated sample goal:</a:t>
            </a:r>
          </a:p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Blissful Community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77200" y="6324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Franklin Gothic Medium Cond" pitchFamily="34" charset="0"/>
              </a:rPr>
              <a:t>(n=450)</a:t>
            </a:r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2400" y="457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Franklin Gothic Medium Cond" pitchFamily="34" charset="0"/>
              </a:rPr>
              <a:t>desired results or outcomes spontaneously mentioned by  respondents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16200000" flipH="1">
            <a:off x="1143000" y="1524000"/>
            <a:ext cx="304800" cy="1524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781050" y="4095750"/>
            <a:ext cx="1066800" cy="1905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52400" y="48006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Franklin Gothic Medium Cond" pitchFamily="34" charset="0"/>
              </a:rPr>
              <a:t>% of people responding to the question who mentioned this outcome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00800" y="5562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Franklin Gothic Medium Cond" pitchFamily="34" charset="0"/>
              </a:rPr>
              <a:t># of individual respondents to this question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8077200" y="6019800"/>
            <a:ext cx="381000" cy="3048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495800" y="4343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Franklin Gothic Medium Cond" pitchFamily="34" charset="0"/>
              </a:rPr>
              <a:t>distinct but related ideas are tied together vertically</a:t>
            </a:r>
          </a:p>
        </p:txBody>
      </p:sp>
      <p:cxnSp>
        <p:nvCxnSpPr>
          <p:cNvPr id="100" name="Straight Arrow Connector 99"/>
          <p:cNvCxnSpPr>
            <a:stCxn id="99" idx="1"/>
          </p:cNvCxnSpPr>
          <p:nvPr/>
        </p:nvCxnSpPr>
        <p:spPr>
          <a:xfrm rot="10800000">
            <a:off x="4267200" y="4191006"/>
            <a:ext cx="228600" cy="47556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9" idx="1"/>
          </p:cNvCxnSpPr>
          <p:nvPr/>
        </p:nvCxnSpPr>
        <p:spPr>
          <a:xfrm rot="10800000" flipV="1">
            <a:off x="4267200" y="4666565"/>
            <a:ext cx="228600" cy="36263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endCxn id="55" idx="6"/>
          </p:cNvCxnSpPr>
          <p:nvPr/>
        </p:nvCxnSpPr>
        <p:spPr>
          <a:xfrm flipV="1">
            <a:off x="0" y="3413760"/>
            <a:ext cx="8503920" cy="152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0" y="2209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fewer Duck football games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7772400" y="3048000"/>
            <a:ext cx="731520" cy="7315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8%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696200" y="2438400"/>
            <a:ext cx="83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less fighting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77200" y="6324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Franklin Gothic Medium Cond" pitchFamily="34" charset="0"/>
              </a:rPr>
              <a:t>(n=450)</a:t>
            </a:r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2362200" y="2819400"/>
            <a:ext cx="1280160" cy="1280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14%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381000" y="2819400"/>
            <a:ext cx="1280160" cy="1280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14%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4267200" y="2895600"/>
            <a:ext cx="1188720" cy="11887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13%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6172200" y="29718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10%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4800" y="2209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more Duck football games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419600" y="2286000"/>
            <a:ext cx="83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world peace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172200" y="2362200"/>
            <a:ext cx="83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more roses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752600" y="304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  <a:latin typeface="Franklin Gothic Medium Cond" pitchFamily="34" charset="0"/>
              </a:rPr>
              <a:t>annotated sample goal: </a:t>
            </a:r>
          </a:p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Blissful Community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48200" y="44958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Franklin Gothic Medium Cond" pitchFamily="34" charset="0"/>
              </a:rPr>
              <a:t>percentages do not add up to 100% because individual respondents offered multiple  responses to the question, and all were counted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85800" y="1295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Franklin Gothic Medium Cond" pitchFamily="34" charset="0"/>
              </a:rPr>
              <a:t>data can sometime create more questions than answers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rot="5400000">
            <a:off x="1524000" y="1905000"/>
            <a:ext cx="457200" cy="4572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981200" y="1905000"/>
            <a:ext cx="457200" cy="45719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1981200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Safe Community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A community where all people are safe, valued and welcome.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>
              <a:solidFill>
                <a:schemeClr val="accent5">
                  <a:lumMod val="50000"/>
                </a:schemeClr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rot="5400000">
            <a:off x="5448300" y="4076700"/>
            <a:ext cx="1371600" cy="381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5943600" y="4038600"/>
            <a:ext cx="1752600" cy="838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5257800" y="4343400"/>
            <a:ext cx="1463040" cy="14630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16%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010400" y="5181600"/>
            <a:ext cx="731520" cy="7315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8%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05400" y="57912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ecreased property  crime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9400" y="5943600"/>
            <a:ext cx="1419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decreased violent  crime</a:t>
            </a:r>
            <a:endParaRPr lang="en-US" dirty="0">
              <a:latin typeface="Franklin Gothic Medium Cond" pitchFamily="34" charset="0"/>
            </a:endParaRPr>
          </a:p>
        </p:txBody>
      </p:sp>
      <p:cxnSp>
        <p:nvCxnSpPr>
          <p:cNvPr id="19" name="Straight Connector 18"/>
          <p:cNvCxnSpPr>
            <a:stCxn id="8" idx="2"/>
          </p:cNvCxnSpPr>
          <p:nvPr/>
        </p:nvCxnSpPr>
        <p:spPr>
          <a:xfrm rot="10800000" flipH="1" flipV="1">
            <a:off x="381000" y="3398520"/>
            <a:ext cx="8763000" cy="320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spect="1"/>
          </p:cNvSpPr>
          <p:nvPr/>
        </p:nvSpPr>
        <p:spPr>
          <a:xfrm>
            <a:off x="5638800" y="2667000"/>
            <a:ext cx="1554480" cy="15544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17%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124200" y="2362200"/>
            <a:ext cx="2194560" cy="21945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24%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81000" y="2209800"/>
            <a:ext cx="2377440" cy="23774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26%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7467600" y="27432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15%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1600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eople feel </a:t>
            </a:r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safe 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walking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81400" y="17526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v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isible police presence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20574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ecreased crime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91400" y="2133600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ffenders kept locked up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381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Safe Community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77200" y="6324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Franklin Gothic Medium Cond" pitchFamily="34" charset="0"/>
              </a:rPr>
              <a:t>(n=516)</a:t>
            </a:r>
            <a:endParaRPr lang="en-US" sz="16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endCxn id="55" idx="6"/>
          </p:cNvCxnSpPr>
          <p:nvPr/>
        </p:nvCxnSpPr>
        <p:spPr>
          <a:xfrm flipV="1">
            <a:off x="0" y="3413760"/>
            <a:ext cx="8503920" cy="152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828800" y="2362200"/>
            <a:ext cx="1524000" cy="1524000"/>
            <a:chOff x="1371600" y="2362200"/>
            <a:chExt cx="1524000" cy="152400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600200" y="2971800"/>
              <a:ext cx="9906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latin typeface="Franklin Gothic Medium Cond" pitchFamily="34" charset="0"/>
                </a:rPr>
                <a:t>10%</a:t>
              </a:r>
              <a:endParaRPr lang="en-US" b="1" dirty="0">
                <a:latin typeface="Franklin Gothic Medium Cond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71600" y="23622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Franklin Gothic Medium Cond" pitchFamily="34" charset="0"/>
                </a:rPr>
                <a:t>all treated equitably</a:t>
              </a:r>
              <a:endParaRPr lang="en-US" dirty="0">
                <a:latin typeface="Franklin Gothic Medium Cond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48000" y="381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Safe Community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172200" y="2438400"/>
            <a:ext cx="1371600" cy="1341120"/>
            <a:chOff x="5486400" y="2438400"/>
            <a:chExt cx="1371600" cy="1341120"/>
          </a:xfrm>
        </p:grpSpPr>
        <p:sp>
          <p:nvSpPr>
            <p:cNvPr id="24" name="Rectangle 23"/>
            <p:cNvSpPr/>
            <p:nvPr/>
          </p:nvSpPr>
          <p:spPr>
            <a:xfrm>
              <a:off x="5486400" y="2438400"/>
              <a:ext cx="1371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Franklin Gothic Medium Cond" pitchFamily="34" charset="0"/>
                </a:rPr>
                <a:t>positive activities</a:t>
              </a:r>
              <a:endParaRPr lang="en-US" dirty="0">
                <a:latin typeface="Franklin Gothic Medium Cond" pitchFamily="34" charset="0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791200" y="3048000"/>
              <a:ext cx="731520" cy="7315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latin typeface="Franklin Gothic Medium Cond" pitchFamily="34" charset="0"/>
                </a:rPr>
                <a:t>8%</a:t>
              </a:r>
              <a:endParaRPr lang="en-US" b="1" dirty="0">
                <a:latin typeface="Franklin Gothic Medium Cond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81000" y="2362200"/>
            <a:ext cx="1371600" cy="3770531"/>
            <a:chOff x="152400" y="2362200"/>
            <a:chExt cx="1371600" cy="3770531"/>
          </a:xfrm>
        </p:grpSpPr>
        <p:sp>
          <p:nvSpPr>
            <p:cNvPr id="26" name="Rectangle 25"/>
            <p:cNvSpPr/>
            <p:nvPr/>
          </p:nvSpPr>
          <p:spPr>
            <a:xfrm>
              <a:off x="228600" y="2362200"/>
              <a:ext cx="11150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Franklin Gothic Medium Cond" pitchFamily="34" charset="0"/>
                </a:rPr>
                <a:t>s</a:t>
              </a:r>
              <a:r>
                <a:rPr lang="en-US" dirty="0" smtClean="0">
                  <a:solidFill>
                    <a:srgbClr val="000000"/>
                  </a:solidFill>
                  <a:latin typeface="Franklin Gothic Medium Cond" pitchFamily="34" charset="0"/>
                </a:rPr>
                <a:t>afer downtown</a:t>
              </a:r>
              <a:endParaRPr lang="en-US" dirty="0">
                <a:latin typeface="Franklin Gothic Medium Cond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76994" y="4266406"/>
              <a:ext cx="15240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33400" y="4953000"/>
              <a:ext cx="548640" cy="5486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latin typeface="Franklin Gothic Medium Cond" pitchFamily="34" charset="0"/>
                </a:rPr>
                <a:t>6%</a:t>
              </a:r>
              <a:endParaRPr lang="en-US" b="1" dirty="0">
                <a:latin typeface="Franklin Gothic Medium Cond" pitchFamily="34" charset="0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304800" y="2971800"/>
              <a:ext cx="9906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latin typeface="Franklin Gothic Medium Cond" pitchFamily="34" charset="0"/>
                </a:rPr>
                <a:t>10%</a:t>
              </a:r>
              <a:endParaRPr lang="en-US" b="1" dirty="0">
                <a:latin typeface="Franklin Gothic Medium Cond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2400" y="5486400"/>
              <a:ext cx="1371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Franklin Gothic Medium Cond" pitchFamily="34" charset="0"/>
                </a:rPr>
                <a:t>d</a:t>
              </a:r>
              <a:r>
                <a:rPr lang="en-US" dirty="0" smtClean="0">
                  <a:solidFill>
                    <a:srgbClr val="000000"/>
                  </a:solidFill>
                  <a:latin typeface="Franklin Gothic Medium Cond" pitchFamily="34" charset="0"/>
                </a:rPr>
                <a:t>owntown development</a:t>
              </a:r>
              <a:endParaRPr lang="en-US" dirty="0">
                <a:latin typeface="Franklin Gothic Medium Cond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352800" y="2362200"/>
            <a:ext cx="1371600" cy="3389531"/>
            <a:chOff x="2667000" y="2438400"/>
            <a:chExt cx="1371600" cy="3389531"/>
          </a:xfrm>
        </p:grpSpPr>
        <p:sp>
          <p:nvSpPr>
            <p:cNvPr id="23" name="Rectangle 22"/>
            <p:cNvSpPr/>
            <p:nvPr/>
          </p:nvSpPr>
          <p:spPr>
            <a:xfrm>
              <a:off x="2743200" y="5181600"/>
              <a:ext cx="1295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Franklin Gothic Medium Cond" pitchFamily="34" charset="0"/>
                </a:rPr>
                <a:t>l</a:t>
              </a:r>
              <a:r>
                <a:rPr lang="en-US" dirty="0" smtClean="0">
                  <a:solidFill>
                    <a:srgbClr val="000000"/>
                  </a:solidFill>
                  <a:latin typeface="Franklin Gothic Medium Cond" pitchFamily="34" charset="0"/>
                </a:rPr>
                <a:t>ess panhandling</a:t>
              </a:r>
              <a:endParaRPr lang="en-US" dirty="0">
                <a:latin typeface="Franklin Gothic Medium Cond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2667000" y="2438400"/>
              <a:ext cx="1295400" cy="2773680"/>
              <a:chOff x="2667000" y="2438400"/>
              <a:chExt cx="1295400" cy="277368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rot="5400000">
                <a:off x="2667794" y="4266406"/>
                <a:ext cx="1371600" cy="1588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667000" y="2438400"/>
                <a:ext cx="1295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Franklin Gothic Medium Cond" pitchFamily="34" charset="0"/>
                  </a:rPr>
                  <a:t>f</a:t>
                </a:r>
                <a:r>
                  <a:rPr lang="en-US" dirty="0" smtClean="0">
                    <a:solidFill>
                      <a:srgbClr val="000000"/>
                    </a:solidFill>
                    <a:latin typeface="Franklin Gothic Medium Cond" pitchFamily="34" charset="0"/>
                  </a:rPr>
                  <a:t>ewer visible homeless</a:t>
                </a:r>
                <a:endParaRPr lang="en-US" dirty="0">
                  <a:latin typeface="Franklin Gothic Medium Cond" pitchFamily="34" charset="0"/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3048000" y="4572000"/>
                <a:ext cx="640080" cy="6400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 smtClean="0">
                    <a:latin typeface="Franklin Gothic Medium Cond" pitchFamily="34" charset="0"/>
                  </a:rPr>
                  <a:t>7%</a:t>
                </a:r>
                <a:endParaRPr lang="en-US" b="1" dirty="0">
                  <a:latin typeface="Franklin Gothic Medium Cond" pitchFamily="34" charset="0"/>
                </a:endParaRPr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2895600" y="3048000"/>
                <a:ext cx="822960" cy="8229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 smtClean="0">
                    <a:latin typeface="Franklin Gothic Medium Cond" pitchFamily="34" charset="0"/>
                  </a:rPr>
                  <a:t>9%</a:t>
                </a:r>
                <a:endParaRPr lang="en-US" b="1" dirty="0">
                  <a:latin typeface="Franklin Gothic Medium Cond" pitchFamily="34" charset="0"/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4648200" y="2362200"/>
            <a:ext cx="1600200" cy="3389531"/>
            <a:chOff x="3657600" y="2438400"/>
            <a:chExt cx="1600200" cy="3389531"/>
          </a:xfrm>
        </p:grpSpPr>
        <p:sp>
          <p:nvSpPr>
            <p:cNvPr id="51" name="Rectangle 50"/>
            <p:cNvSpPr/>
            <p:nvPr/>
          </p:nvSpPr>
          <p:spPr>
            <a:xfrm>
              <a:off x="3810000" y="5181600"/>
              <a:ext cx="1295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Franklin Gothic Medium Cond" pitchFamily="34" charset="0"/>
                </a:rPr>
                <a:t>m</a:t>
              </a:r>
              <a:r>
                <a:rPr lang="en-US" dirty="0" smtClean="0">
                  <a:solidFill>
                    <a:srgbClr val="000000"/>
                  </a:solidFill>
                  <a:latin typeface="Franklin Gothic Medium Cond" pitchFamily="34" charset="0"/>
                </a:rPr>
                <a:t>ore social services</a:t>
              </a:r>
              <a:endParaRPr lang="en-US" dirty="0">
                <a:latin typeface="Franklin Gothic Medium Cond" pitchFamily="34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657600" y="2438400"/>
              <a:ext cx="1600200" cy="2773680"/>
              <a:chOff x="3657600" y="2438400"/>
              <a:chExt cx="1600200" cy="277368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rot="5400000">
                <a:off x="3734594" y="4266406"/>
                <a:ext cx="1371600" cy="1588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/>
              <p:nvPr/>
            </p:nvSpPr>
            <p:spPr>
              <a:xfrm>
                <a:off x="3657600" y="2438400"/>
                <a:ext cx="16002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Franklin Gothic Medium Cond" pitchFamily="34" charset="0"/>
                  </a:rPr>
                  <a:t>h</a:t>
                </a:r>
                <a:r>
                  <a:rPr lang="en-US" dirty="0" smtClean="0">
                    <a:solidFill>
                      <a:srgbClr val="000000"/>
                    </a:solidFill>
                    <a:latin typeface="Franklin Gothic Medium Cond" pitchFamily="34" charset="0"/>
                  </a:rPr>
                  <a:t>omeless treated kindly</a:t>
                </a:r>
                <a:endParaRPr lang="en-US" dirty="0">
                  <a:latin typeface="Franklin Gothic Medium Cond" pitchFamily="34" charset="0"/>
                </a:endParaRPr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4114800" y="4572000"/>
                <a:ext cx="640080" cy="6400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 smtClean="0">
                    <a:latin typeface="Franklin Gothic Medium Cond" pitchFamily="34" charset="0"/>
                  </a:rPr>
                  <a:t>7%</a:t>
                </a:r>
                <a:endParaRPr lang="en-US" b="1" dirty="0">
                  <a:latin typeface="Franklin Gothic Medium Cond" pitchFamily="34" charset="0"/>
                </a:endParaRPr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4038600" y="3048000"/>
                <a:ext cx="822960" cy="8229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 smtClean="0">
                    <a:latin typeface="Franklin Gothic Medium Cond" pitchFamily="34" charset="0"/>
                  </a:rPr>
                  <a:t>9%</a:t>
                </a:r>
                <a:endParaRPr lang="en-US" b="1" dirty="0">
                  <a:latin typeface="Franklin Gothic Medium Cond" pitchFamily="34" charset="0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7467600" y="2438400"/>
            <a:ext cx="1371600" cy="1341120"/>
            <a:chOff x="6629400" y="2438400"/>
            <a:chExt cx="1371600" cy="1341120"/>
          </a:xfrm>
        </p:grpSpPr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6934200" y="3048000"/>
              <a:ext cx="731520" cy="7315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latin typeface="Franklin Gothic Medium Cond" pitchFamily="34" charset="0"/>
                </a:rPr>
                <a:t>8%</a:t>
              </a:r>
              <a:endParaRPr lang="en-US" b="1" dirty="0">
                <a:latin typeface="Franklin Gothic Medium Cond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29400" y="2438400"/>
              <a:ext cx="1371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Franklin Gothic Medium Cond" pitchFamily="34" charset="0"/>
                </a:rPr>
                <a:t>m</a:t>
              </a:r>
              <a:r>
                <a:rPr lang="en-US" dirty="0" smtClean="0">
                  <a:solidFill>
                    <a:srgbClr val="000000"/>
                  </a:solidFill>
                  <a:latin typeface="Franklin Gothic Medium Cond" pitchFamily="34" charset="0"/>
                </a:rPr>
                <a:t>ore public safety funding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077200" y="6324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Franklin Gothic Medium Cond" pitchFamily="34" charset="0"/>
              </a:rPr>
              <a:t>(n=516)</a:t>
            </a:r>
            <a:endParaRPr lang="en-US" sz="16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28800" y="2286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People feel safe walking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990600" y="2667000"/>
            <a:ext cx="4953000" cy="1600200"/>
          </a:xfrm>
          <a:prstGeom prst="wedgeRoundRectCallout">
            <a:avLst>
              <a:gd name="adj1" fmla="val -40622"/>
              <a:gd name="adj2" fmla="val 96611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“It's ok to walk alone. You don't feel like you always have to be with someone.”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733800" y="1219200"/>
            <a:ext cx="4419600" cy="1143000"/>
          </a:xfrm>
          <a:prstGeom prst="wedgeRoundRectCallout">
            <a:avLst>
              <a:gd name="adj1" fmla="val 52258"/>
              <a:gd name="adj2" fmla="val 78489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“People aren't afraid to walk alone downtown.”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3429000" y="4648200"/>
            <a:ext cx="4800600" cy="1143000"/>
          </a:xfrm>
          <a:prstGeom prst="wedgeRoundRectCallout">
            <a:avLst>
              <a:gd name="adj1" fmla="val 601"/>
              <a:gd name="adj2" fmla="val 73918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“You aren't afraid to visit all parts of the city.”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800" y="304800"/>
            <a:ext cx="621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Visible police presence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38200" y="2819400"/>
            <a:ext cx="4495800" cy="1447800"/>
          </a:xfrm>
          <a:prstGeom prst="wedgeRoundRectCallout">
            <a:avLst>
              <a:gd name="adj1" fmla="val -42765"/>
              <a:gd name="adj2" fmla="val 71853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“More observable police presence in community gathering spots.”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791200" y="3048000"/>
            <a:ext cx="3124200" cy="1447800"/>
          </a:xfrm>
          <a:prstGeom prst="wedgeRoundRectCallout">
            <a:avLst>
              <a:gd name="adj1" fmla="val 41909"/>
              <a:gd name="adj2" fmla="val 70001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“More police and volunteer vehicle patrols.”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886200" y="1066800"/>
            <a:ext cx="4800600" cy="1447800"/>
          </a:xfrm>
          <a:prstGeom prst="wedgeRoundRectCallout">
            <a:avLst>
              <a:gd name="adj1" fmla="val 58020"/>
              <a:gd name="adj2" fmla="val 74570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“Police officers who interact with both the goodies and the baddies.”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828800" y="4724400"/>
            <a:ext cx="5638800" cy="1447800"/>
          </a:xfrm>
          <a:prstGeom prst="wedgeRoundRectCallout">
            <a:avLst>
              <a:gd name="adj1" fmla="val 42614"/>
              <a:gd name="adj2" fmla="val 62055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“More walking and biking police all over the downtown, less use of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tasers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.”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1000" y="3048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Decreased crime (esp. property crime)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38200" y="2819400"/>
            <a:ext cx="3733800" cy="1828800"/>
          </a:xfrm>
          <a:prstGeom prst="wedgeRoundRectCallout">
            <a:avLst>
              <a:gd name="adj1" fmla="val -43023"/>
              <a:gd name="adj2" fmla="val 82450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“You aren't worried that your house and car will be broken into.”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429000" y="1143000"/>
            <a:ext cx="4876800" cy="1066800"/>
          </a:xfrm>
          <a:prstGeom prst="wedgeRoundRectCallout">
            <a:avLst>
              <a:gd name="adj1" fmla="val -37743"/>
              <a:gd name="adj2" fmla="val 74243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“Property crime is reduced to a rare occurrence.”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057400" y="5029200"/>
            <a:ext cx="4038600" cy="1066800"/>
          </a:xfrm>
          <a:prstGeom prst="wedgeRoundRectCallout">
            <a:avLst>
              <a:gd name="adj1" fmla="val -49571"/>
              <a:gd name="adj2" fmla="val 73591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“Fewer meth-related burglaries.”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5105400" y="2514600"/>
            <a:ext cx="3505200" cy="2286000"/>
          </a:xfrm>
          <a:prstGeom prst="wedgeRoundRectCallout">
            <a:avLst>
              <a:gd name="adj1" fmla="val 49597"/>
              <a:gd name="adj2" fmla="val 65975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“Reduction in property damage, theft, assault, rape and other violent crime.”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71600" y="1981200"/>
            <a:ext cx="64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Where we have been and where we are headed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800" y="304800"/>
            <a:ext cx="621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Offenders kept locked up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743200" y="4495800"/>
            <a:ext cx="5029200" cy="1600200"/>
          </a:xfrm>
          <a:prstGeom prst="wedgeRoundRectCallout">
            <a:avLst>
              <a:gd name="adj1" fmla="val -43887"/>
              <a:gd name="adj2" fmla="val 65917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“Dangerous individuals would not be released from custody to offend again.”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4648200" y="2667000"/>
            <a:ext cx="4114800" cy="1371600"/>
          </a:xfrm>
          <a:prstGeom prst="wedgeRoundRectCallout">
            <a:avLst>
              <a:gd name="adj1" fmla="val 52859"/>
              <a:gd name="adj2" fmla="val 71441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“Keep criminals behind bars for duration of their sentence.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4191000" y="1143000"/>
            <a:ext cx="4800600" cy="990600"/>
          </a:xfrm>
          <a:prstGeom prst="wedgeRoundRectCallout">
            <a:avLst>
              <a:gd name="adj1" fmla="val -43739"/>
              <a:gd name="adj2" fmla="val 80159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“People who commit crimes suffer the consequences.”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609600" y="2286000"/>
            <a:ext cx="3810000" cy="1905000"/>
          </a:xfrm>
          <a:prstGeom prst="wedgeRoundRectCallout">
            <a:avLst>
              <a:gd name="adj1" fmla="val -39426"/>
              <a:gd name="adj2" fmla="val 70506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“Keep criminals in jail rather than the current "catch and release" system.”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1981200"/>
            <a:ext cx="8001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Sustainable Development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A community that meets its present environmental, economic and social needs without compromising the ability of future generations to meet their own needs.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rot="5400000">
            <a:off x="2058194" y="4571206"/>
            <a:ext cx="1828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543800" y="4343400"/>
            <a:ext cx="1371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14800" y="2057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hriving downtown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5638800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upport alt modes</a:t>
            </a:r>
            <a:endParaRPr lang="en-US" dirty="0">
              <a:latin typeface="Franklin Gothic Medium Cond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 flipH="1" flipV="1">
            <a:off x="381000" y="3398520"/>
            <a:ext cx="8763000" cy="320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00" y="213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ore jobs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9800" y="2057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nfill/compact development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2057400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h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elp small or local  businesses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00" y="21336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ore mass transit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9800" y="3810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Sustainable Development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7696200" y="2819400"/>
            <a:ext cx="1097280" cy="10972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12%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5867400" y="27432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15%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228600" y="2514600"/>
            <a:ext cx="1554480" cy="15544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17%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4114800" y="27432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15%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2286000" y="274320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15%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7848600" y="4876800"/>
            <a:ext cx="731520" cy="7315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8%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2667000" y="5257800"/>
            <a:ext cx="640080" cy="64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7%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86000" y="594360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ixed-use development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77200" y="64008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Franklin Gothic Medium Cond" pitchFamily="34" charset="0"/>
              </a:rPr>
              <a:t>(n=458)</a:t>
            </a:r>
            <a:endParaRPr lang="en-US" sz="16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endCxn id="55" idx="6"/>
          </p:cNvCxnSpPr>
          <p:nvPr/>
        </p:nvCxnSpPr>
        <p:spPr>
          <a:xfrm flipV="1">
            <a:off x="0" y="3413760"/>
            <a:ext cx="8503920" cy="152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5400" y="2286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reserve natural resources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22860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ood bike/</a:t>
            </a:r>
            <a:r>
              <a:rPr lang="en-US" dirty="0" err="1" smtClean="0">
                <a:solidFill>
                  <a:srgbClr val="000000"/>
                </a:solidFill>
                <a:latin typeface="Franklin Gothic Medium Cond" pitchFamily="34" charset="0"/>
              </a:rPr>
              <a:t>ped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 infrastructure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524000" y="525780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educe, reuse, recycle</a:t>
            </a:r>
            <a:endParaRPr lang="en-US" dirty="0">
              <a:latin typeface="Franklin Gothic Medium Cond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1448594" y="4190206"/>
            <a:ext cx="1371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620000" y="2133600"/>
            <a:ext cx="121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hriving local food production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1752600" y="4495800"/>
            <a:ext cx="822960" cy="8229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9%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7772400" y="3048000"/>
            <a:ext cx="731520" cy="7315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8%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467600" y="24384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rgbClr val="000000"/>
              </a:solidFill>
              <a:latin typeface="Franklin Gothic Medium Con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09800" y="3810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Sustainable Development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6172994" y="4342606"/>
            <a:ext cx="1828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>
            <a:spLocks noChangeAspect="1"/>
          </p:cNvSpPr>
          <p:nvPr/>
        </p:nvSpPr>
        <p:spPr>
          <a:xfrm>
            <a:off x="4267200" y="29718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10%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971800" y="2895600"/>
            <a:ext cx="1005840" cy="1005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11%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1600200" y="2895600"/>
            <a:ext cx="1005840" cy="1005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11%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228600" y="2895600"/>
            <a:ext cx="1005840" cy="1005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11%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5486400" y="29718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10%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95600" y="1981200"/>
            <a:ext cx="114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fficient and green energy use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038600" y="236220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ore green building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10200" y="23622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leaner air and water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6705600" y="2971800"/>
            <a:ext cx="822960" cy="8229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9%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477000" y="23622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trong green industry</a:t>
            </a: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6781800" y="5029200"/>
            <a:ext cx="640080" cy="64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7%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867400" y="56388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ncentives for green business and development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77200" y="64008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Franklin Gothic Medium Cond" pitchFamily="34" charset="0"/>
              </a:rPr>
              <a:t>(n=458)</a:t>
            </a:r>
            <a:endParaRPr lang="en-US" sz="16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800" y="304800"/>
            <a:ext cx="621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More jobs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181600" y="2971800"/>
            <a:ext cx="3733800" cy="1066800"/>
          </a:xfrm>
          <a:prstGeom prst="wedgeRoundRectCallout">
            <a:avLst>
              <a:gd name="adj1" fmla="val 42527"/>
              <a:gd name="adj2" fmla="val 86733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“Jobs that pay a sustainable salary.”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048000" y="4648200"/>
            <a:ext cx="4648200" cy="1447800"/>
          </a:xfrm>
          <a:prstGeom prst="wedgeRoundRectCallout">
            <a:avLst>
              <a:gd name="adj1" fmla="val -47541"/>
              <a:gd name="adj2" fmla="val 68624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“Attract new business by making it easy to locate here and do business.”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33400" y="3048000"/>
            <a:ext cx="4267200" cy="1447800"/>
          </a:xfrm>
          <a:prstGeom prst="wedgeRoundRectCallout">
            <a:avLst>
              <a:gd name="adj1" fmla="val -41132"/>
              <a:gd name="adj2" fmla="val 75842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“Economic development that results in long term job growth.”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85800" y="1295400"/>
            <a:ext cx="3657600" cy="990600"/>
          </a:xfrm>
          <a:prstGeom prst="wedgeRoundRectCallout">
            <a:avLst>
              <a:gd name="adj1" fmla="val 46470"/>
              <a:gd name="adj2" fmla="val 88335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“Build our economy around green jobs.”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4800600" y="1524000"/>
            <a:ext cx="4114800" cy="990600"/>
          </a:xfrm>
          <a:prstGeom prst="wedgeRoundRectCallout">
            <a:avLst>
              <a:gd name="adj1" fmla="val -43887"/>
              <a:gd name="adj2" fmla="val 79104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“Become a competitive job market again.”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800" y="304800"/>
            <a:ext cx="621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Infill/compact development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33400" y="3352800"/>
            <a:ext cx="3200400" cy="1143000"/>
          </a:xfrm>
          <a:prstGeom prst="wedgeRoundRectCallout">
            <a:avLst>
              <a:gd name="adj1" fmla="val -35418"/>
              <a:gd name="adj2" fmla="val 79271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“More downtown housing options.”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943600" y="1066800"/>
            <a:ext cx="2895600" cy="1219200"/>
          </a:xfrm>
          <a:prstGeom prst="wedgeRoundRectCallout">
            <a:avLst>
              <a:gd name="adj1" fmla="val -41132"/>
              <a:gd name="adj2" fmla="val 75842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“Incentives for urban infill.”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410200" y="3048000"/>
            <a:ext cx="3352800" cy="1066800"/>
          </a:xfrm>
          <a:prstGeom prst="wedgeRoundRectCallout">
            <a:avLst>
              <a:gd name="adj1" fmla="val 51206"/>
              <a:gd name="adj2" fmla="val 90536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“Build the city up rather than out.”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3505200" y="4572000"/>
            <a:ext cx="4800600" cy="1447800"/>
          </a:xfrm>
          <a:prstGeom prst="wedgeRoundRectCallout">
            <a:avLst>
              <a:gd name="adj1" fmla="val -47391"/>
              <a:gd name="adj2" fmla="val 65917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“No development in the outer areas until the core of Eugene is rebuilt.”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85800" y="1371600"/>
            <a:ext cx="4800600" cy="1447800"/>
          </a:xfrm>
          <a:prstGeom prst="wedgeRoundRectCallout">
            <a:avLst>
              <a:gd name="adj1" fmla="val 37506"/>
              <a:gd name="adj2" fmla="val 68624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“Stop urban sprawl and bring a major retail store to downtown Eugene.”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800" y="228600"/>
            <a:ext cx="621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Thriving downtown</a:t>
            </a:r>
            <a:endParaRPr lang="en-US" sz="3600" dirty="0">
              <a:latin typeface="Franklin Gothic Medium Cond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09600" y="1066800"/>
            <a:ext cx="4419600" cy="1905000"/>
          </a:xfrm>
          <a:prstGeom prst="wedgeRoundRectCallout">
            <a:avLst>
              <a:gd name="adj1" fmla="val -37245"/>
              <a:gd name="adj2" fmla="val 67053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“Big attractive stores will bring people who will also discover the smaller local retailers.”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257800" y="1447800"/>
            <a:ext cx="3733800" cy="1143000"/>
          </a:xfrm>
          <a:prstGeom prst="wedgeRoundRectCallout">
            <a:avLst>
              <a:gd name="adj1" fmla="val 37506"/>
              <a:gd name="adj2" fmla="val 68624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“Less resistance to changing downtown.”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1905000" y="3276600"/>
            <a:ext cx="7086600" cy="1219200"/>
          </a:xfrm>
          <a:prstGeom prst="wedgeRoundRectCallout">
            <a:avLst>
              <a:gd name="adj1" fmla="val 39708"/>
              <a:gd name="adj2" fmla="val 79397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“More positive activity downtown: restaurants, shops and entertainment.”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1905000" y="4876800"/>
            <a:ext cx="4648200" cy="990600"/>
          </a:xfrm>
          <a:prstGeom prst="wedgeRoundRectCallout">
            <a:avLst>
              <a:gd name="adj1" fmla="val -47646"/>
              <a:gd name="adj2" fmla="val 80492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“Do something, anything, to promote downtown.”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800" y="304800"/>
            <a:ext cx="621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Help small or local businesses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181600" y="1066800"/>
            <a:ext cx="3810000" cy="1828800"/>
          </a:xfrm>
          <a:prstGeom prst="wedgeRoundRectCallout">
            <a:avLst>
              <a:gd name="adj1" fmla="val 38579"/>
              <a:gd name="adj2" fmla="val 80767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“More thriving small local businesses, especially in the core of the city.”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33400" y="3124200"/>
            <a:ext cx="6934200" cy="1447800"/>
          </a:xfrm>
          <a:prstGeom prst="wedgeRoundRectCallout">
            <a:avLst>
              <a:gd name="adj1" fmla="val -37622"/>
              <a:gd name="adj2" fmla="val 78782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“Small businesses encouraged and supported with as many incentives and breaks as the huge employers.”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33400" y="1371600"/>
            <a:ext cx="4495800" cy="1066800"/>
          </a:xfrm>
          <a:prstGeom prst="wedgeRoundRectCallout">
            <a:avLst>
              <a:gd name="adj1" fmla="val -35792"/>
              <a:gd name="adj2" fmla="val 70726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“More people patronizing local businesses.”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4343400" y="4800600"/>
            <a:ext cx="3962400" cy="1371600"/>
          </a:xfrm>
          <a:prstGeom prst="wedgeRoundRectCallout">
            <a:avLst>
              <a:gd name="adj1" fmla="val 44875"/>
              <a:gd name="adj2" fmla="val 66269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“More investment in small businesses that are home-grown.”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137160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Accessible and Thriving Culture and Recreation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A community where arts and outdoors are integral to our social and economic well-being and are available to all.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>
              <a:solidFill>
                <a:schemeClr val="accent5">
                  <a:lumMod val="50000"/>
                </a:schemeClr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rot="10800000" flipH="1" flipV="1">
            <a:off x="381000" y="3398520"/>
            <a:ext cx="8763000" cy="320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2000" y="1600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ccessible to all incomes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2800" y="1752600"/>
            <a:ext cx="9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already great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19812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upport local arts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48600" y="22860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ater to broad tastes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4600" y="381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Accessible and Thriving Culture and Recreation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5029200" y="2667000"/>
            <a:ext cx="1554480" cy="15544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17%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8001000" y="2971800"/>
            <a:ext cx="1005840" cy="1005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11%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819400" y="2438400"/>
            <a:ext cx="2011680" cy="2011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22%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152400" y="2209800"/>
            <a:ext cx="2468880" cy="24688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27%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6781800" y="2971800"/>
            <a:ext cx="1005840" cy="1005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11%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53200" y="228600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v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ariety of programming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7200" y="6324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Franklin Gothic Medium Cond" pitchFamily="34" charset="0"/>
              </a:rPr>
              <a:t>(n=384)</a:t>
            </a:r>
            <a:endParaRPr lang="en-US" sz="16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3276600" y="228600"/>
            <a:ext cx="2286000" cy="1143000"/>
            <a:chOff x="1828800" y="3124200"/>
            <a:chExt cx="2286000" cy="1143000"/>
          </a:xfrm>
        </p:grpSpPr>
        <p:sp>
          <p:nvSpPr>
            <p:cNvPr id="18" name="Rectangle 17"/>
            <p:cNvSpPr/>
            <p:nvPr/>
          </p:nvSpPr>
          <p:spPr>
            <a:xfrm>
              <a:off x="1828800" y="3124200"/>
              <a:ext cx="2286000" cy="11430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3276600"/>
              <a:ext cx="2286000" cy="46166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algn="ctr"/>
              <a:r>
                <a:rPr lang="en-US" sz="3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" pitchFamily="34" charset="0"/>
                </a:rPr>
                <a:t>community</a:t>
              </a:r>
              <a:endParaRPr lang="en-US" sz="3000" dirty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28800" y="3657600"/>
              <a:ext cx="2286000" cy="46166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algn="ctr"/>
              <a:r>
                <a:rPr lang="en-US" sz="3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" pitchFamily="34" charset="0"/>
                </a:rPr>
                <a:t>workshop</a:t>
              </a:r>
              <a:endParaRPr lang="en-US" sz="3000" dirty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endParaRPr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6705600" y="2590800"/>
            <a:ext cx="2286000" cy="1143000"/>
            <a:chOff x="1828800" y="3124200"/>
            <a:chExt cx="2286000" cy="1143000"/>
          </a:xfrm>
        </p:grpSpPr>
        <p:sp>
          <p:nvSpPr>
            <p:cNvPr id="30" name="Rectangle 29"/>
            <p:cNvSpPr/>
            <p:nvPr/>
          </p:nvSpPr>
          <p:spPr>
            <a:xfrm>
              <a:off x="1828800" y="3124200"/>
              <a:ext cx="2286000" cy="11430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28800" y="3276600"/>
              <a:ext cx="2286000" cy="46166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algn="ctr"/>
              <a:r>
                <a:rPr lang="en-US" sz="3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" pitchFamily="34" charset="0"/>
                </a:rPr>
                <a:t>event</a:t>
              </a:r>
              <a:endParaRPr lang="en-US" sz="3000" dirty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28800" y="3657600"/>
              <a:ext cx="2286000" cy="46166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algn="ctr"/>
              <a:r>
                <a:rPr lang="en-US" sz="3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" pitchFamily="34" charset="0"/>
                </a:rPr>
                <a:t>drop-ins</a:t>
              </a:r>
              <a:endParaRPr lang="en-US" sz="3000" dirty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457200" y="2514600"/>
            <a:ext cx="2286000" cy="1143000"/>
            <a:chOff x="1828800" y="3124200"/>
            <a:chExt cx="2286000" cy="1143000"/>
          </a:xfrm>
        </p:grpSpPr>
        <p:sp>
          <p:nvSpPr>
            <p:cNvPr id="34" name="Rectangle 33"/>
            <p:cNvSpPr/>
            <p:nvPr/>
          </p:nvSpPr>
          <p:spPr>
            <a:xfrm>
              <a:off x="1828800" y="3124200"/>
              <a:ext cx="2286000" cy="11430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828800" y="3276600"/>
              <a:ext cx="2286000" cy="46166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algn="ctr"/>
              <a:r>
                <a:rPr lang="en-US" sz="3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" pitchFamily="34" charset="0"/>
                </a:rPr>
                <a:t>panel</a:t>
              </a:r>
              <a:endParaRPr lang="en-US" sz="3000" dirty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828800" y="3657600"/>
              <a:ext cx="2286000" cy="46166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algn="ctr"/>
              <a:r>
                <a:rPr lang="en-US" sz="3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" pitchFamily="34" charset="0"/>
                </a:rPr>
                <a:t>discussions</a:t>
              </a:r>
              <a:endParaRPr lang="en-US" sz="3000" dirty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endParaRPr>
            </a:p>
          </p:txBody>
        </p:sp>
      </p:grpSp>
      <p:grpSp>
        <p:nvGrpSpPr>
          <p:cNvPr id="5" name="Group 126"/>
          <p:cNvGrpSpPr/>
          <p:nvPr/>
        </p:nvGrpSpPr>
        <p:grpSpPr>
          <a:xfrm>
            <a:off x="685800" y="914400"/>
            <a:ext cx="2286000" cy="1143000"/>
            <a:chOff x="685800" y="914400"/>
            <a:chExt cx="2286000" cy="1143000"/>
          </a:xfrm>
        </p:grpSpPr>
        <p:sp>
          <p:nvSpPr>
            <p:cNvPr id="38" name="Rectangle 37"/>
            <p:cNvSpPr/>
            <p:nvPr/>
          </p:nvSpPr>
          <p:spPr>
            <a:xfrm>
              <a:off x="685800" y="914400"/>
              <a:ext cx="2286000" cy="11430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85800" y="1219200"/>
              <a:ext cx="2286000" cy="46166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algn="ctr"/>
              <a:r>
                <a:rPr lang="en-US" sz="3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" pitchFamily="34" charset="0"/>
                </a:rPr>
                <a:t>surveys</a:t>
              </a:r>
              <a:endParaRPr lang="en-US" sz="3000" dirty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endParaRPr>
            </a:p>
          </p:txBody>
        </p:sp>
      </p:grpSp>
      <p:grpSp>
        <p:nvGrpSpPr>
          <p:cNvPr id="6" name="Group 40"/>
          <p:cNvGrpSpPr/>
          <p:nvPr/>
        </p:nvGrpSpPr>
        <p:grpSpPr>
          <a:xfrm>
            <a:off x="3505200" y="3124200"/>
            <a:ext cx="2286000" cy="1143000"/>
            <a:chOff x="1828800" y="3124200"/>
            <a:chExt cx="2286000" cy="1143000"/>
          </a:xfrm>
        </p:grpSpPr>
        <p:sp>
          <p:nvSpPr>
            <p:cNvPr id="42" name="Rectangle 41"/>
            <p:cNvSpPr/>
            <p:nvPr/>
          </p:nvSpPr>
          <p:spPr>
            <a:xfrm>
              <a:off x="1828800" y="3124200"/>
              <a:ext cx="2286000" cy="11430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828800" y="3276600"/>
              <a:ext cx="2286000" cy="46166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algn="ctr"/>
              <a:r>
                <a:rPr lang="en-US" sz="3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" pitchFamily="34" charset="0"/>
                </a:rPr>
                <a:t>integrated</a:t>
              </a:r>
              <a:endParaRPr lang="en-US" sz="3000" dirty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828800" y="3657600"/>
              <a:ext cx="2286000" cy="46166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algn="ctr"/>
              <a:r>
                <a:rPr lang="en-US" sz="3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" pitchFamily="34" charset="0"/>
                </a:rPr>
                <a:t>outreach</a:t>
              </a:r>
              <a:endParaRPr lang="en-US" sz="3000" dirty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endParaRPr>
            </a:p>
          </p:txBody>
        </p:sp>
      </p:grpSp>
      <p:grpSp>
        <p:nvGrpSpPr>
          <p:cNvPr id="7" name="Group 46"/>
          <p:cNvGrpSpPr/>
          <p:nvPr/>
        </p:nvGrpSpPr>
        <p:grpSpPr>
          <a:xfrm>
            <a:off x="3810000" y="1676400"/>
            <a:ext cx="2286000" cy="1143000"/>
            <a:chOff x="5943600" y="990600"/>
            <a:chExt cx="2286000" cy="1143000"/>
          </a:xfrm>
        </p:grpSpPr>
        <p:sp>
          <p:nvSpPr>
            <p:cNvPr id="48" name="Rectangle 47"/>
            <p:cNvSpPr/>
            <p:nvPr/>
          </p:nvSpPr>
          <p:spPr>
            <a:xfrm>
              <a:off x="5943600" y="990600"/>
              <a:ext cx="2286000" cy="11430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943600" y="1295400"/>
              <a:ext cx="2286000" cy="46166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algn="ctr"/>
              <a:r>
                <a:rPr lang="en-US" sz="3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" pitchFamily="34" charset="0"/>
                </a:rPr>
                <a:t>focus groups</a:t>
              </a:r>
              <a:endParaRPr lang="en-US" sz="3000" dirty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endParaRPr>
            </a:p>
          </p:txBody>
        </p:sp>
      </p:grpSp>
      <p:grpSp>
        <p:nvGrpSpPr>
          <p:cNvPr id="8" name="Group 49"/>
          <p:cNvGrpSpPr/>
          <p:nvPr/>
        </p:nvGrpSpPr>
        <p:grpSpPr>
          <a:xfrm>
            <a:off x="6400800" y="990600"/>
            <a:ext cx="2286000" cy="1143000"/>
            <a:chOff x="1828800" y="3124200"/>
            <a:chExt cx="2286000" cy="1143000"/>
          </a:xfrm>
        </p:grpSpPr>
        <p:sp>
          <p:nvSpPr>
            <p:cNvPr id="51" name="Rectangle 50"/>
            <p:cNvSpPr/>
            <p:nvPr/>
          </p:nvSpPr>
          <p:spPr>
            <a:xfrm>
              <a:off x="1828800" y="3124200"/>
              <a:ext cx="2286000" cy="11430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28800" y="3276600"/>
              <a:ext cx="2286000" cy="46166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algn="ctr"/>
              <a:r>
                <a:rPr lang="en-US" sz="3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" pitchFamily="34" charset="0"/>
                </a:rPr>
                <a:t>social</a:t>
              </a:r>
              <a:endParaRPr lang="en-US" sz="3000" dirty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828800" y="3657600"/>
              <a:ext cx="2286000" cy="46166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algn="ctr"/>
              <a:r>
                <a:rPr lang="en-US" sz="3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" pitchFamily="34" charset="0"/>
                </a:rPr>
                <a:t>networking</a:t>
              </a:r>
              <a:endParaRPr lang="en-US" sz="3000" dirty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2133600" y="4800600"/>
            <a:ext cx="4953000" cy="13716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286000" y="50292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qualitative analysis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286000" y="54864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methods</a:t>
            </a:r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1600200" y="3048000"/>
            <a:ext cx="3429000" cy="7620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H="1">
            <a:off x="1524000" y="3352800"/>
            <a:ext cx="2743200" cy="15240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H="1">
            <a:off x="1828800" y="4114800"/>
            <a:ext cx="1143000" cy="22860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2" idx="2"/>
          </p:cNvCxnSpPr>
          <p:nvPr/>
        </p:nvCxnSpPr>
        <p:spPr>
          <a:xfrm rot="5400000">
            <a:off x="4381500" y="4533900"/>
            <a:ext cx="533400" cy="158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4953000" y="3810000"/>
            <a:ext cx="1981200" cy="158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5181600" y="3352800"/>
            <a:ext cx="2667000" cy="22860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6438900" y="4152900"/>
            <a:ext cx="1066800" cy="22860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16200000" flipH="1">
            <a:off x="4229100" y="6515100"/>
            <a:ext cx="68580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V="1">
            <a:off x="0" y="3413760"/>
            <a:ext cx="8503920" cy="152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28600" y="2286000"/>
            <a:ext cx="76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more parks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14600" y="2362200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ike/</a:t>
            </a:r>
            <a:r>
              <a:rPr lang="en-US" dirty="0" err="1" smtClean="0">
                <a:solidFill>
                  <a:srgbClr val="000000"/>
                </a:solidFill>
                <a:latin typeface="Franklin Gothic Medium Cond" pitchFamily="34" charset="0"/>
              </a:rPr>
              <a:t>ped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 friendly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10400" y="2514600"/>
            <a:ext cx="83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ore funding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467600" y="24384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rgbClr val="000000"/>
              </a:solidFill>
              <a:latin typeface="Franklin Gothic Medium Con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09800" y="3810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Accessible and Thriving Culture and Recreation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152400" y="29718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10%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429000" y="2438400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more/better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communication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76800" y="24384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upport education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2667000" y="3048000"/>
            <a:ext cx="822960" cy="8229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9%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943600" y="2209800"/>
            <a:ext cx="106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culturally diverse activities</a:t>
            </a: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7162800" y="3124200"/>
            <a:ext cx="640080" cy="64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7%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71600" y="23622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hriving downtown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447800" y="3048000"/>
            <a:ext cx="822960" cy="8229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9%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029200" y="3048000"/>
            <a:ext cx="731520" cy="7315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8%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886200" y="3048000"/>
            <a:ext cx="731520" cy="7315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8%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172200" y="3124200"/>
            <a:ext cx="640080" cy="64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7%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8077200" y="3124200"/>
            <a:ext cx="640080" cy="64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7%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72400" y="2514600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ore green spaces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77200" y="6324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Franklin Gothic Medium Cond" pitchFamily="34" charset="0"/>
              </a:rPr>
              <a:t>(n=384)</a:t>
            </a:r>
            <a:endParaRPr lang="en-US" sz="16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810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800" y="304800"/>
            <a:ext cx="621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Accessible to all incomes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33400" y="1066800"/>
            <a:ext cx="4800600" cy="1905000"/>
          </a:xfrm>
          <a:prstGeom prst="wedgeRoundRectCallout">
            <a:avLst>
              <a:gd name="adj1" fmla="val -48195"/>
              <a:gd name="adj2" fmla="val 61117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“Cultural and recreational offerings that cost little to nothing as well as more expensive.”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486400" y="1447800"/>
            <a:ext cx="3505200" cy="1828800"/>
          </a:xfrm>
          <a:prstGeom prst="wedgeRoundRectCallout">
            <a:avLst>
              <a:gd name="adj1" fmla="val 44659"/>
              <a:gd name="adj2" fmla="val 63681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“More businesses and individuals would help sponsor these events.”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6172200" y="3733800"/>
            <a:ext cx="2743200" cy="1066800"/>
          </a:xfrm>
          <a:prstGeom prst="wedgeRoundRectCallout">
            <a:avLst>
              <a:gd name="adj1" fmla="val -47391"/>
              <a:gd name="adj2" fmla="val 65917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“Scholarship opportunities.”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066800" y="3352800"/>
            <a:ext cx="4495800" cy="1905000"/>
          </a:xfrm>
          <a:prstGeom prst="wedgeRoundRectCallout">
            <a:avLst>
              <a:gd name="adj1" fmla="val -33736"/>
              <a:gd name="adj2" fmla="val 62523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“More free cultural events; the symphony playing at Cuthbert this summer was super.”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4191000" y="5486400"/>
            <a:ext cx="4724400" cy="685800"/>
          </a:xfrm>
          <a:prstGeom prst="wedgeRoundRectCallout">
            <a:avLst>
              <a:gd name="adj1" fmla="val -47863"/>
              <a:gd name="adj2" fmla="val 72248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“Variety of price points.”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800" y="228600"/>
            <a:ext cx="621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Already great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457200" y="2743200"/>
            <a:ext cx="3657600" cy="2286000"/>
          </a:xfrm>
          <a:prstGeom prst="wedgeRoundRectCallout">
            <a:avLst>
              <a:gd name="adj1" fmla="val -39627"/>
              <a:gd name="adj2" fmla="val 61395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“It is a great strength of Eugene and needs to be cultivated and preserved.”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638800" y="1447800"/>
            <a:ext cx="3200400" cy="1905000"/>
          </a:xfrm>
          <a:prstGeom prst="wedgeRoundRectCallout">
            <a:avLst>
              <a:gd name="adj1" fmla="val -45677"/>
              <a:gd name="adj2" fmla="val 65799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“Our park and trail system is the best around. Keep it alive!”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495800" y="3886200"/>
            <a:ext cx="4495800" cy="1828800"/>
          </a:xfrm>
          <a:prstGeom prst="wedgeRoundRectCallout">
            <a:avLst>
              <a:gd name="adj1" fmla="val 45565"/>
              <a:gd name="adj2" fmla="val 69648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“Eugene is already an arts Mecca. We need to better promote what we already have.”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1981200" y="5334000"/>
            <a:ext cx="2438400" cy="914400"/>
          </a:xfrm>
          <a:prstGeom prst="wedgeRoundRectCallout">
            <a:avLst>
              <a:gd name="adj1" fmla="val -47437"/>
              <a:gd name="adj2" fmla="val 68093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“This our strong suit.”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09600" y="1066800"/>
            <a:ext cx="4876800" cy="1371600"/>
          </a:xfrm>
          <a:prstGeom prst="wedgeRoundRectCallout">
            <a:avLst>
              <a:gd name="adj1" fmla="val 41980"/>
              <a:gd name="adj2" fmla="val 76062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“Honestly, our community meets this goal. It is why I moved and live here.”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800" y="228600"/>
            <a:ext cx="621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Support local arts</a:t>
            </a:r>
            <a:endParaRPr lang="en-US" sz="3600" dirty="0">
              <a:latin typeface="Franklin Gothic Medium Cond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181600" y="3276600"/>
            <a:ext cx="3733800" cy="914400"/>
          </a:xfrm>
          <a:prstGeom prst="wedgeRoundRectCallout">
            <a:avLst>
              <a:gd name="adj1" fmla="val 44166"/>
              <a:gd name="adj2" fmla="val 93934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“Support local music like in Austin.”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609600" y="1219200"/>
            <a:ext cx="3581400" cy="2819400"/>
          </a:xfrm>
          <a:prstGeom prst="wedgeRoundRectCallout">
            <a:avLst>
              <a:gd name="adj1" fmla="val -45151"/>
              <a:gd name="adj2" fmla="val 65118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“The City should take the lead on communicating about the rich cultural resources in our community.”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1828800" y="4343400"/>
            <a:ext cx="5791200" cy="1828800"/>
          </a:xfrm>
          <a:prstGeom prst="wedgeRoundRectCallout">
            <a:avLst>
              <a:gd name="adj1" fmla="val -42466"/>
              <a:gd name="adj2" fmla="val 63934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“More support for local groups like the Eugene Concert Choir, Eugene Ballet, Mozart Players, Eugene Symphony.”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495800" y="1143000"/>
            <a:ext cx="4343400" cy="1828800"/>
          </a:xfrm>
          <a:prstGeom prst="wedgeRoundRectCallout">
            <a:avLst>
              <a:gd name="adj1" fmla="val -51277"/>
              <a:gd name="adj2" fmla="val 66077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“Resources to small arts groups including a facility for artists to create in.”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800" y="304800"/>
            <a:ext cx="621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Variety of programming, tastes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590800" y="1066800"/>
            <a:ext cx="5867400" cy="1828800"/>
          </a:xfrm>
          <a:prstGeom prst="wedgeRoundRectCallout">
            <a:avLst>
              <a:gd name="adj1" fmla="val -40813"/>
              <a:gd name="adj2" fmla="val 66077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“Activities and programs that meet the cultural needs of the entire community and not just those of the dominant culture.”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257800" y="3657600"/>
            <a:ext cx="3657600" cy="2286000"/>
          </a:xfrm>
          <a:prstGeom prst="wedgeRoundRectCallout">
            <a:avLst>
              <a:gd name="adj1" fmla="val -53064"/>
              <a:gd name="adj2" fmla="val 68602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“Wide variety of cultural events appealing to a wide cross-section of the population.”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533400" y="3352800"/>
            <a:ext cx="4495800" cy="1752600"/>
          </a:xfrm>
          <a:prstGeom prst="wedgeRoundRectCallout">
            <a:avLst>
              <a:gd name="adj1" fmla="val 42402"/>
              <a:gd name="adj2" fmla="val 76046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“Various types of recreation for differing interests throughout the community.”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1295400"/>
            <a:ext cx="8305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Effective, Accountable </a:t>
            </a:r>
          </a:p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Municipal Government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A government that works openly, collaboratively, and fairly with the community to achieve measurable and positive outcomes and provide effective, efficient services.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rot="10800000" flipH="1" flipV="1">
            <a:off x="381000" y="3398520"/>
            <a:ext cx="8763000" cy="320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" y="1905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ore responsive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9800" y="3810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Effective, Accountable Municipal Government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00" y="2209800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ake and stick to decisions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7924800" y="2895600"/>
            <a:ext cx="1005840" cy="1005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11%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3000" y="213360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etter public engagement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181600" y="2819400"/>
            <a:ext cx="1097280" cy="10972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12%</a:t>
            </a:r>
            <a:endParaRPr lang="en-US" b="1" dirty="0">
              <a:latin typeface="Franklin Gothic Medium Cond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733800" y="2133600"/>
            <a:ext cx="1188720" cy="1874520"/>
            <a:chOff x="4267200" y="2133600"/>
            <a:chExt cx="1188720" cy="1874520"/>
          </a:xfrm>
        </p:grpSpPr>
        <p:sp>
          <p:nvSpPr>
            <p:cNvPr id="23" name="Rectangle 22"/>
            <p:cNvSpPr/>
            <p:nvPr/>
          </p:nvSpPr>
          <p:spPr>
            <a:xfrm>
              <a:off x="4343400" y="2133600"/>
              <a:ext cx="1066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Franklin Gothic Medium Cond" pitchFamily="34" charset="0"/>
                </a:rPr>
                <a:t>serve all equally</a:t>
              </a:r>
              <a:endParaRPr lang="en-US" dirty="0">
                <a:latin typeface="Franklin Gothic Medium Cond" pitchFamily="34" charset="0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267200" y="2819400"/>
              <a:ext cx="1188720" cy="11887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Franklin Gothic Medium Cond" pitchFamily="34" charset="0"/>
                </a:rPr>
                <a:t>13%</a:t>
              </a:r>
              <a:endParaRPr lang="en-US" b="1" dirty="0">
                <a:latin typeface="Franklin Gothic Medium Cond" pitchFamily="34" charset="0"/>
              </a:endParaRPr>
            </a:p>
          </p:txBody>
        </p:sp>
      </p:grpSp>
      <p:sp>
        <p:nvSpPr>
          <p:cNvPr id="37" name="Oval 36"/>
          <p:cNvSpPr>
            <a:spLocks noChangeAspect="1"/>
          </p:cNvSpPr>
          <p:nvPr/>
        </p:nvSpPr>
        <p:spPr>
          <a:xfrm>
            <a:off x="152400" y="2514600"/>
            <a:ext cx="1828800" cy="182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20%</a:t>
            </a:r>
            <a:endParaRPr lang="en-US" b="1" dirty="0">
              <a:latin typeface="Franklin Gothic Medium Cond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133600" y="2133600"/>
            <a:ext cx="1447800" cy="4227731"/>
            <a:chOff x="2438400" y="2133600"/>
            <a:chExt cx="1447800" cy="4227731"/>
          </a:xfrm>
        </p:grpSpPr>
        <p:cxnSp>
          <p:nvCxnSpPr>
            <p:cNvPr id="48" name="Straight Connector 47"/>
            <p:cNvCxnSpPr/>
            <p:nvPr/>
          </p:nvCxnSpPr>
          <p:spPr>
            <a:xfrm rot="5400000">
              <a:off x="2210594" y="4418806"/>
              <a:ext cx="18288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438400" y="2133600"/>
              <a:ext cx="1447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Franklin Gothic Medium Cond" pitchFamily="34" charset="0"/>
                </a:rPr>
                <a:t>greater transparency</a:t>
              </a:r>
              <a:endParaRPr lang="en-US" dirty="0">
                <a:latin typeface="Franklin Gothic Medium Cond" pitchFamily="34" charset="0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2514600" y="2743200"/>
              <a:ext cx="1280160" cy="12801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Franklin Gothic Medium Cond" pitchFamily="34" charset="0"/>
                </a:rPr>
                <a:t>14%</a:t>
              </a:r>
              <a:endParaRPr lang="en-US" b="1" dirty="0">
                <a:latin typeface="Franklin Gothic Medium Cond" pitchFamily="34" charset="0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2819400" y="5181600"/>
              <a:ext cx="548640" cy="5486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latin typeface="Franklin Gothic Medium Cond" pitchFamily="34" charset="0"/>
                </a:rPr>
                <a:t>6%</a:t>
              </a:r>
              <a:endParaRPr lang="en-US" b="1" dirty="0">
                <a:latin typeface="Franklin Gothic Medium Cond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14600" y="5715000"/>
              <a:ext cx="1143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Franklin Gothic Medium Cond" pitchFamily="34" charset="0"/>
                </a:rPr>
                <a:t>h</a:t>
              </a:r>
              <a:r>
                <a:rPr lang="en-US" dirty="0" smtClean="0">
                  <a:solidFill>
                    <a:srgbClr val="000000"/>
                  </a:solidFill>
                  <a:latin typeface="Franklin Gothic Medium Cond" pitchFamily="34" charset="0"/>
                </a:rPr>
                <a:t>onest and trustworthy</a:t>
              </a:r>
              <a:endParaRPr lang="en-US" dirty="0">
                <a:latin typeface="Franklin Gothic Medium Cond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077200" y="6324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Franklin Gothic Medium Cond" pitchFamily="34" charset="0"/>
              </a:rPr>
              <a:t>(n=364)</a:t>
            </a:r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553200" y="2819400"/>
            <a:ext cx="1097280" cy="10972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12%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8400" y="2133600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more effective communication</a:t>
            </a:r>
            <a:endParaRPr lang="en-US" dirty="0">
              <a:latin typeface="Franklin Gothic Medium Con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 rot="5400000">
            <a:off x="991394" y="4418806"/>
            <a:ext cx="1828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0" y="3413760"/>
            <a:ext cx="8503920" cy="152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71600" y="2362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et things done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236220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produce results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858000" y="25146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clearly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accountable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4038600" y="3048000"/>
            <a:ext cx="822960" cy="8229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9%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09800" y="3810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Effective, Accountable Municipal Government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29200" y="2438400"/>
            <a:ext cx="99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ound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finances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19800" y="2514600"/>
            <a:ext cx="99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ble to prioritize</a:t>
            </a: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077200" y="3124200"/>
            <a:ext cx="640080" cy="64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7%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28600" y="29718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10%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743200" y="29718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10%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1447800" y="29718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10%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86000" y="2057400"/>
            <a:ext cx="182880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cooperation within and between governments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86200" y="2438400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ore civil discourse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5181600" y="3048000"/>
            <a:ext cx="731520" cy="7315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8%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7162800" y="3124200"/>
            <a:ext cx="640080" cy="64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7%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6248400" y="3124200"/>
            <a:ext cx="640080" cy="64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7%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01000" y="2209800"/>
            <a:ext cx="91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rovide public safety</a:t>
            </a: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1600200" y="5181600"/>
            <a:ext cx="548640" cy="5486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6%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219200" y="57150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conomic development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77200" y="6324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Franklin Gothic Medium Cond" pitchFamily="34" charset="0"/>
              </a:rPr>
              <a:t>(n=364)</a:t>
            </a:r>
            <a:endParaRPr lang="en-US" sz="16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800" y="304800"/>
            <a:ext cx="621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More responsive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5800" y="3733800"/>
            <a:ext cx="4191000" cy="1143000"/>
          </a:xfrm>
          <a:prstGeom prst="wedgeRoundRectCallout">
            <a:avLst>
              <a:gd name="adj1" fmla="val -44247"/>
              <a:gd name="adj2" fmla="val 74903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“Councilors that listen to us and each other.”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2819400" y="5105400"/>
            <a:ext cx="5867400" cy="914400"/>
          </a:xfrm>
          <a:prstGeom prst="wedgeRoundRectCallout">
            <a:avLst>
              <a:gd name="adj1" fmla="val 42402"/>
              <a:gd name="adj2" fmla="val 76046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“Really listening to public input—not just paying lip-service.”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57200" y="1295400"/>
            <a:ext cx="4495800" cy="1905000"/>
          </a:xfrm>
          <a:prstGeom prst="wedgeRoundRectCallout">
            <a:avLst>
              <a:gd name="adj1" fmla="val 47051"/>
              <a:gd name="adj2" fmla="val 65074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“Government that helps citizens accomplish what they want, not dictate what they should want.”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105400" y="1752600"/>
            <a:ext cx="3886200" cy="2362200"/>
          </a:xfrm>
          <a:prstGeom prst="wedgeRoundRectCallout">
            <a:avLst>
              <a:gd name="adj1" fmla="val -40287"/>
              <a:gd name="adj2" fmla="val 74387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“It is open to public opinion and it values decision-making and action over endless process.”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800" y="304800"/>
            <a:ext cx="621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Greater transparency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33400" y="1219200"/>
            <a:ext cx="4724400" cy="1905000"/>
          </a:xfrm>
          <a:prstGeom prst="wedgeRoundRectCallout">
            <a:avLst>
              <a:gd name="adj1" fmla="val -40867"/>
              <a:gd name="adj2" fmla="val 85646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“Transparency of council, city manager, police department decisions or actions/inactions.”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3200400" y="5029200"/>
            <a:ext cx="5715000" cy="1219200"/>
          </a:xfrm>
          <a:prstGeom prst="wedgeRoundRectCallout">
            <a:avLst>
              <a:gd name="adj1" fmla="val 47051"/>
              <a:gd name="adj2" fmla="val 65074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“Ability to acknowledge when a mistake or error was made.”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562600" y="1219200"/>
            <a:ext cx="3352800" cy="1905000"/>
          </a:xfrm>
          <a:prstGeom prst="wedgeRoundRectCallout">
            <a:avLst>
              <a:gd name="adj1" fmla="val 47051"/>
              <a:gd name="adj2" fmla="val 65074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“Decisive and able to articulate what led to the decision.”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2362200" y="3276600"/>
            <a:ext cx="4114800" cy="1447800"/>
          </a:xfrm>
          <a:prstGeom prst="wedgeRoundRectCallout">
            <a:avLst>
              <a:gd name="adj1" fmla="val -45330"/>
              <a:gd name="adj2" fmla="val 76804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“Transparency on processes and how expenditures happen.”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Straight Connector 120"/>
          <p:cNvCxnSpPr/>
          <p:nvPr/>
        </p:nvCxnSpPr>
        <p:spPr>
          <a:xfrm rot="5400000">
            <a:off x="4153694" y="418306"/>
            <a:ext cx="838200" cy="158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914400" y="835818"/>
            <a:ext cx="7315994" cy="688976"/>
            <a:chOff x="914400" y="835818"/>
            <a:chExt cx="7315994" cy="688976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914400" y="835818"/>
              <a:ext cx="7315200" cy="1588"/>
            </a:xfrm>
            <a:prstGeom prst="line">
              <a:avLst/>
            </a:prstGeom>
            <a:ln w="76200" cap="sq">
              <a:solidFill>
                <a:schemeClr val="accent5">
                  <a:lumMod val="50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71500" y="1181100"/>
              <a:ext cx="686594" cy="794"/>
            </a:xfrm>
            <a:prstGeom prst="line">
              <a:avLst/>
            </a:prstGeom>
            <a:ln w="76200" cap="sq">
              <a:solidFill>
                <a:schemeClr val="accent5">
                  <a:lumMod val="50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886700" y="1181100"/>
              <a:ext cx="686594" cy="794"/>
            </a:xfrm>
            <a:prstGeom prst="line">
              <a:avLst/>
            </a:prstGeom>
            <a:ln w="76200" cap="sq">
              <a:solidFill>
                <a:schemeClr val="accent5">
                  <a:lumMod val="50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2400300" y="1178718"/>
              <a:ext cx="686594" cy="794"/>
            </a:xfrm>
            <a:prstGeom prst="line">
              <a:avLst/>
            </a:prstGeom>
            <a:ln w="76200" cap="sq">
              <a:solidFill>
                <a:schemeClr val="accent5">
                  <a:lumMod val="50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4231482" y="1178718"/>
              <a:ext cx="686594" cy="794"/>
            </a:xfrm>
            <a:prstGeom prst="line">
              <a:avLst/>
            </a:prstGeom>
            <a:ln w="76200" cap="sq">
              <a:solidFill>
                <a:schemeClr val="accent5">
                  <a:lumMod val="50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6057106" y="1178718"/>
              <a:ext cx="686594" cy="794"/>
            </a:xfrm>
            <a:prstGeom prst="line">
              <a:avLst/>
            </a:prstGeom>
            <a:ln w="76200" cap="sq">
              <a:solidFill>
                <a:schemeClr val="accent5">
                  <a:lumMod val="50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94"/>
          <p:cNvGrpSpPr/>
          <p:nvPr/>
        </p:nvGrpSpPr>
        <p:grpSpPr>
          <a:xfrm>
            <a:off x="182880" y="1562497"/>
            <a:ext cx="1463040" cy="1142206"/>
            <a:chOff x="182880" y="1524794"/>
            <a:chExt cx="1463040" cy="1142206"/>
          </a:xfrm>
        </p:grpSpPr>
        <p:sp>
          <p:nvSpPr>
            <p:cNvPr id="83" name="Rectangle 82"/>
            <p:cNvSpPr/>
            <p:nvPr/>
          </p:nvSpPr>
          <p:spPr>
            <a:xfrm>
              <a:off x="182880" y="1524794"/>
              <a:ext cx="1463040" cy="1142206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82880" y="1818848"/>
              <a:ext cx="1463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rPr>
                <a:t>safe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  <a:latin typeface="Franklin Gothic Demi Cond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82880" y="1981200"/>
              <a:ext cx="1463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rPr>
                <a:t>community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  <a:latin typeface="Franklin Gothic Demi Cond" pitchFamily="34" charset="0"/>
              </a:endParaRPr>
            </a:p>
          </p:txBody>
        </p:sp>
      </p:grpSp>
      <p:grpSp>
        <p:nvGrpSpPr>
          <p:cNvPr id="3" name="Group 95"/>
          <p:cNvGrpSpPr/>
          <p:nvPr/>
        </p:nvGrpSpPr>
        <p:grpSpPr>
          <a:xfrm>
            <a:off x="2010489" y="1562497"/>
            <a:ext cx="1463834" cy="1142206"/>
            <a:chOff x="182880" y="1524794"/>
            <a:chExt cx="1463834" cy="1142206"/>
          </a:xfrm>
        </p:grpSpPr>
        <p:sp>
          <p:nvSpPr>
            <p:cNvPr id="97" name="Rectangle 96"/>
            <p:cNvSpPr/>
            <p:nvPr/>
          </p:nvSpPr>
          <p:spPr>
            <a:xfrm>
              <a:off x="182880" y="1524794"/>
              <a:ext cx="1463040" cy="1142206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82880" y="1781145"/>
              <a:ext cx="1463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rPr>
                <a:t>sustainable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  <a:latin typeface="Franklin Gothic Demi Cond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83674" y="1981200"/>
              <a:ext cx="1463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rPr>
                <a:t>development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  <a:latin typeface="Franklin Gothic Demi Cond" pitchFamily="34" charset="0"/>
              </a:endParaRPr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3843259" y="1562497"/>
            <a:ext cx="1463040" cy="114220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5668089" y="1562497"/>
            <a:ext cx="1463040" cy="114220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7497683" y="1552545"/>
            <a:ext cx="1463040" cy="114220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32"/>
          <p:cNvGrpSpPr/>
          <p:nvPr/>
        </p:nvGrpSpPr>
        <p:grpSpPr>
          <a:xfrm>
            <a:off x="3844053" y="1618793"/>
            <a:ext cx="1463040" cy="1085910"/>
            <a:chOff x="3844053" y="1618793"/>
            <a:chExt cx="1463040" cy="1085910"/>
          </a:xfrm>
        </p:grpSpPr>
        <p:sp>
          <p:nvSpPr>
            <p:cNvPr id="105" name="TextBox 104"/>
            <p:cNvSpPr txBox="1"/>
            <p:nvPr/>
          </p:nvSpPr>
          <p:spPr>
            <a:xfrm>
              <a:off x="3844053" y="1618793"/>
              <a:ext cx="1463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rPr>
                <a:t>accessible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844053" y="1856551"/>
              <a:ext cx="1463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rPr>
                <a:t>and thriving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844053" y="2094586"/>
              <a:ext cx="1463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rPr>
                <a:t>culture and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844053" y="2304593"/>
              <a:ext cx="1463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rPr>
                <a:t>recreation</a:t>
              </a:r>
            </a:p>
          </p:txBody>
        </p:sp>
      </p:grpSp>
      <p:grpSp>
        <p:nvGrpSpPr>
          <p:cNvPr id="5" name="Group 127"/>
          <p:cNvGrpSpPr/>
          <p:nvPr/>
        </p:nvGrpSpPr>
        <p:grpSpPr>
          <a:xfrm>
            <a:off x="5668089" y="1618793"/>
            <a:ext cx="1466613" cy="1075958"/>
            <a:chOff x="3840480" y="1675089"/>
            <a:chExt cx="1466613" cy="1075958"/>
          </a:xfrm>
        </p:grpSpPr>
        <p:sp>
          <p:nvSpPr>
            <p:cNvPr id="129" name="TextBox 128"/>
            <p:cNvSpPr txBox="1"/>
            <p:nvPr/>
          </p:nvSpPr>
          <p:spPr>
            <a:xfrm>
              <a:off x="3840480" y="1675089"/>
              <a:ext cx="1463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rPr>
                <a:t>effective and 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844053" y="1875144"/>
              <a:ext cx="1463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rPr>
                <a:t>accountable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844053" y="2112902"/>
              <a:ext cx="1463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rPr>
                <a:t>municipal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840480" y="2350937"/>
              <a:ext cx="1463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rPr>
                <a:t>government</a:t>
              </a:r>
            </a:p>
          </p:txBody>
        </p:sp>
      </p:grpSp>
      <p:grpSp>
        <p:nvGrpSpPr>
          <p:cNvPr id="6" name="Group 133"/>
          <p:cNvGrpSpPr/>
          <p:nvPr/>
        </p:nvGrpSpPr>
        <p:grpSpPr>
          <a:xfrm>
            <a:off x="7407235" y="1618793"/>
            <a:ext cx="1646317" cy="1085910"/>
            <a:chOff x="3752414" y="1715174"/>
            <a:chExt cx="1646317" cy="1085910"/>
          </a:xfrm>
        </p:grpSpPr>
        <p:sp>
          <p:nvSpPr>
            <p:cNvPr id="135" name="TextBox 134"/>
            <p:cNvSpPr txBox="1"/>
            <p:nvPr/>
          </p:nvSpPr>
          <p:spPr>
            <a:xfrm>
              <a:off x="3844053" y="1715174"/>
              <a:ext cx="1463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rPr>
                <a:t>fair, stable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752414" y="1952932"/>
              <a:ext cx="1646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rPr>
                <a:t>and adequate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842862" y="2190967"/>
              <a:ext cx="1463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rPr>
                <a:t>financial 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844053" y="2400974"/>
              <a:ext cx="1463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rPr>
                <a:t>resources</a:t>
              </a:r>
            </a:p>
          </p:txBody>
        </p:sp>
      </p:grpSp>
      <p:grpSp>
        <p:nvGrpSpPr>
          <p:cNvPr id="7" name="Group 164"/>
          <p:cNvGrpSpPr/>
          <p:nvPr/>
        </p:nvGrpSpPr>
        <p:grpSpPr>
          <a:xfrm>
            <a:off x="152400" y="2706807"/>
            <a:ext cx="1503048" cy="2992958"/>
            <a:chOff x="141284" y="3106917"/>
            <a:chExt cx="1503048" cy="2992958"/>
          </a:xfrm>
        </p:grpSpPr>
        <p:grpSp>
          <p:nvGrpSpPr>
            <p:cNvPr id="8" name="Group 139"/>
            <p:cNvGrpSpPr/>
            <p:nvPr/>
          </p:nvGrpSpPr>
          <p:grpSpPr>
            <a:xfrm>
              <a:off x="179704" y="3226827"/>
              <a:ext cx="1464628" cy="609600"/>
              <a:chOff x="182880" y="1637380"/>
              <a:chExt cx="1464628" cy="89141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182880" y="1637380"/>
                <a:ext cx="1463040" cy="89141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184468" y="1637380"/>
                <a:ext cx="1463040" cy="400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top-ranked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182880" y="1944470"/>
                <a:ext cx="1463040" cy="400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results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</p:grpSp>
        <p:grpSp>
          <p:nvGrpSpPr>
            <p:cNvPr id="9" name="Group 152"/>
            <p:cNvGrpSpPr/>
            <p:nvPr/>
          </p:nvGrpSpPr>
          <p:grpSpPr>
            <a:xfrm>
              <a:off x="141284" y="5490275"/>
              <a:ext cx="1493520" cy="609600"/>
              <a:chOff x="152400" y="1637380"/>
              <a:chExt cx="1493520" cy="891410"/>
            </a:xfrm>
          </p:grpSpPr>
          <p:sp>
            <p:nvSpPr>
              <p:cNvPr id="154" name="Rectangle 153"/>
              <p:cNvSpPr/>
              <p:nvPr/>
            </p:nvSpPr>
            <p:spPr>
              <a:xfrm>
                <a:off x="182880" y="1637380"/>
                <a:ext cx="1463040" cy="89141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152400" y="1771084"/>
                <a:ext cx="1463040" cy="585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measures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</p:grpSp>
        <p:grpSp>
          <p:nvGrpSpPr>
            <p:cNvPr id="10" name="Group 156"/>
            <p:cNvGrpSpPr/>
            <p:nvPr/>
          </p:nvGrpSpPr>
          <p:grpSpPr>
            <a:xfrm>
              <a:off x="173352" y="4358551"/>
              <a:ext cx="1464628" cy="609600"/>
              <a:chOff x="182880" y="1637380"/>
              <a:chExt cx="1464628" cy="891410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182880" y="1637380"/>
                <a:ext cx="1463040" cy="89141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184468" y="1637380"/>
                <a:ext cx="1463040" cy="585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</p:grpSp>
        <p:cxnSp>
          <p:nvCxnSpPr>
            <p:cNvPr id="162" name="Straight Arrow Connector 161"/>
            <p:cNvCxnSpPr/>
            <p:nvPr/>
          </p:nvCxnSpPr>
          <p:spPr>
            <a:xfrm rot="5400000">
              <a:off x="831818" y="3167268"/>
              <a:ext cx="122289" cy="158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rot="5400000">
              <a:off x="651750" y="4096695"/>
              <a:ext cx="522124" cy="158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rot="5400000">
              <a:off x="654926" y="5228419"/>
              <a:ext cx="522124" cy="158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37"/>
          <p:cNvGrpSpPr/>
          <p:nvPr/>
        </p:nvGrpSpPr>
        <p:grpSpPr>
          <a:xfrm>
            <a:off x="1981200" y="2706807"/>
            <a:ext cx="1493123" cy="2992958"/>
            <a:chOff x="151209" y="3106917"/>
            <a:chExt cx="1493123" cy="2992958"/>
          </a:xfrm>
        </p:grpSpPr>
        <p:grpSp>
          <p:nvGrpSpPr>
            <p:cNvPr id="12" name="Group 139"/>
            <p:cNvGrpSpPr/>
            <p:nvPr/>
          </p:nvGrpSpPr>
          <p:grpSpPr>
            <a:xfrm>
              <a:off x="179704" y="3226827"/>
              <a:ext cx="1464628" cy="609600"/>
              <a:chOff x="182880" y="1637380"/>
              <a:chExt cx="1464628" cy="891410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182880" y="1637380"/>
                <a:ext cx="1463040" cy="89141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>
                <a:off x="184468" y="1637380"/>
                <a:ext cx="1463040" cy="400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top-ranked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182880" y="1944470"/>
                <a:ext cx="1463040" cy="400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results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</p:grpSp>
        <p:grpSp>
          <p:nvGrpSpPr>
            <p:cNvPr id="13" name="Group 152"/>
            <p:cNvGrpSpPr/>
            <p:nvPr/>
          </p:nvGrpSpPr>
          <p:grpSpPr>
            <a:xfrm>
              <a:off x="151209" y="5490275"/>
              <a:ext cx="1485183" cy="609600"/>
              <a:chOff x="162325" y="1637380"/>
              <a:chExt cx="1485183" cy="891410"/>
            </a:xfrm>
          </p:grpSpPr>
          <p:sp>
            <p:nvSpPr>
              <p:cNvPr id="248" name="Rectangle 247"/>
              <p:cNvSpPr/>
              <p:nvPr/>
            </p:nvSpPr>
            <p:spPr>
              <a:xfrm>
                <a:off x="182880" y="1637380"/>
                <a:ext cx="1463040" cy="89141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184468" y="1637380"/>
                <a:ext cx="1463040" cy="585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>
                <a:off x="162325" y="1771084"/>
                <a:ext cx="1463040" cy="585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measures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</p:grpSp>
        <p:grpSp>
          <p:nvGrpSpPr>
            <p:cNvPr id="14" name="Group 156"/>
            <p:cNvGrpSpPr/>
            <p:nvPr/>
          </p:nvGrpSpPr>
          <p:grpSpPr>
            <a:xfrm>
              <a:off x="173352" y="4358551"/>
              <a:ext cx="1464628" cy="610117"/>
              <a:chOff x="182880" y="1637380"/>
              <a:chExt cx="1464628" cy="892166"/>
            </a:xfrm>
          </p:grpSpPr>
          <p:sp>
            <p:nvSpPr>
              <p:cNvPr id="245" name="Rectangle 244"/>
              <p:cNvSpPr/>
              <p:nvPr/>
            </p:nvSpPr>
            <p:spPr>
              <a:xfrm>
                <a:off x="182880" y="1637380"/>
                <a:ext cx="1463040" cy="89141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184468" y="1637380"/>
                <a:ext cx="1463040" cy="585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3-5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182880" y="1944470"/>
                <a:ext cx="1463040" cy="585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outcomes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</p:grpSp>
        <p:cxnSp>
          <p:nvCxnSpPr>
            <p:cNvPr id="242" name="Straight Arrow Connector 241"/>
            <p:cNvCxnSpPr/>
            <p:nvPr/>
          </p:nvCxnSpPr>
          <p:spPr>
            <a:xfrm rot="5400000">
              <a:off x="831818" y="3167268"/>
              <a:ext cx="122289" cy="158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/>
            <p:nvPr/>
          </p:nvCxnSpPr>
          <p:spPr>
            <a:xfrm rot="5400000">
              <a:off x="651750" y="4096695"/>
              <a:ext cx="522124" cy="158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/>
            <p:nvPr/>
          </p:nvCxnSpPr>
          <p:spPr>
            <a:xfrm rot="5400000">
              <a:off x="654926" y="5228419"/>
              <a:ext cx="522124" cy="158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53"/>
          <p:cNvGrpSpPr/>
          <p:nvPr/>
        </p:nvGrpSpPr>
        <p:grpSpPr>
          <a:xfrm>
            <a:off x="3810000" y="2706807"/>
            <a:ext cx="1506621" cy="2992958"/>
            <a:chOff x="137711" y="3106917"/>
            <a:chExt cx="1506621" cy="2992958"/>
          </a:xfrm>
        </p:grpSpPr>
        <p:grpSp>
          <p:nvGrpSpPr>
            <p:cNvPr id="16" name="Group 139"/>
            <p:cNvGrpSpPr/>
            <p:nvPr/>
          </p:nvGrpSpPr>
          <p:grpSpPr>
            <a:xfrm>
              <a:off x="179704" y="3226827"/>
              <a:ext cx="1464628" cy="609600"/>
              <a:chOff x="182880" y="1637380"/>
              <a:chExt cx="1464628" cy="891410"/>
            </a:xfrm>
          </p:grpSpPr>
          <p:sp>
            <p:nvSpPr>
              <p:cNvPr id="267" name="Rectangle 266"/>
              <p:cNvSpPr/>
              <p:nvPr/>
            </p:nvSpPr>
            <p:spPr>
              <a:xfrm>
                <a:off x="182880" y="1637380"/>
                <a:ext cx="1463040" cy="89141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TextBox 267"/>
              <p:cNvSpPr txBox="1"/>
              <p:nvPr/>
            </p:nvSpPr>
            <p:spPr>
              <a:xfrm>
                <a:off x="184468" y="1637380"/>
                <a:ext cx="1463040" cy="400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top-ranked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  <p:sp>
            <p:nvSpPr>
              <p:cNvPr id="269" name="TextBox 268"/>
              <p:cNvSpPr txBox="1"/>
              <p:nvPr/>
            </p:nvSpPr>
            <p:spPr>
              <a:xfrm>
                <a:off x="182880" y="1944470"/>
                <a:ext cx="1463040" cy="400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results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</p:grpSp>
        <p:grpSp>
          <p:nvGrpSpPr>
            <p:cNvPr id="17" name="Group 152"/>
            <p:cNvGrpSpPr/>
            <p:nvPr/>
          </p:nvGrpSpPr>
          <p:grpSpPr>
            <a:xfrm>
              <a:off x="137711" y="5490275"/>
              <a:ext cx="1497093" cy="609600"/>
              <a:chOff x="148827" y="1637380"/>
              <a:chExt cx="1497093" cy="891410"/>
            </a:xfrm>
          </p:grpSpPr>
          <p:sp>
            <p:nvSpPr>
              <p:cNvPr id="264" name="Rectangle 263"/>
              <p:cNvSpPr/>
              <p:nvPr/>
            </p:nvSpPr>
            <p:spPr>
              <a:xfrm>
                <a:off x="182880" y="1637380"/>
                <a:ext cx="1463040" cy="89141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148827" y="1771084"/>
                <a:ext cx="1463040" cy="585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measures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</p:grpSp>
        <p:grpSp>
          <p:nvGrpSpPr>
            <p:cNvPr id="18" name="Group 156"/>
            <p:cNvGrpSpPr/>
            <p:nvPr/>
          </p:nvGrpSpPr>
          <p:grpSpPr>
            <a:xfrm>
              <a:off x="173352" y="4358551"/>
              <a:ext cx="1464628" cy="610117"/>
              <a:chOff x="182880" y="1637380"/>
              <a:chExt cx="1464628" cy="892166"/>
            </a:xfrm>
          </p:grpSpPr>
          <p:sp>
            <p:nvSpPr>
              <p:cNvPr id="261" name="Rectangle 260"/>
              <p:cNvSpPr/>
              <p:nvPr/>
            </p:nvSpPr>
            <p:spPr>
              <a:xfrm>
                <a:off x="182880" y="1637380"/>
                <a:ext cx="1463040" cy="89141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184468" y="1637380"/>
                <a:ext cx="1463040" cy="585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3-5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182880" y="1944470"/>
                <a:ext cx="1463040" cy="585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outcomes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</p:grpSp>
        <p:cxnSp>
          <p:nvCxnSpPr>
            <p:cNvPr id="258" name="Straight Arrow Connector 257"/>
            <p:cNvCxnSpPr/>
            <p:nvPr/>
          </p:nvCxnSpPr>
          <p:spPr>
            <a:xfrm rot="5400000">
              <a:off x="831818" y="3167268"/>
              <a:ext cx="122289" cy="158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/>
            <p:cNvCxnSpPr/>
            <p:nvPr/>
          </p:nvCxnSpPr>
          <p:spPr>
            <a:xfrm rot="5400000">
              <a:off x="651750" y="4096695"/>
              <a:ext cx="522124" cy="158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rot="5400000">
              <a:off x="654926" y="5228419"/>
              <a:ext cx="522124" cy="158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269"/>
          <p:cNvGrpSpPr/>
          <p:nvPr/>
        </p:nvGrpSpPr>
        <p:grpSpPr>
          <a:xfrm>
            <a:off x="5638800" y="2694751"/>
            <a:ext cx="1495902" cy="2992958"/>
            <a:chOff x="148430" y="3106917"/>
            <a:chExt cx="1495902" cy="2992958"/>
          </a:xfrm>
        </p:grpSpPr>
        <p:grpSp>
          <p:nvGrpSpPr>
            <p:cNvPr id="20" name="Group 139"/>
            <p:cNvGrpSpPr/>
            <p:nvPr/>
          </p:nvGrpSpPr>
          <p:grpSpPr>
            <a:xfrm>
              <a:off x="179704" y="3226827"/>
              <a:ext cx="1464628" cy="609600"/>
              <a:chOff x="182880" y="1637380"/>
              <a:chExt cx="1464628" cy="891410"/>
            </a:xfrm>
          </p:grpSpPr>
          <p:sp>
            <p:nvSpPr>
              <p:cNvPr id="283" name="Rectangle 282"/>
              <p:cNvSpPr/>
              <p:nvPr/>
            </p:nvSpPr>
            <p:spPr>
              <a:xfrm>
                <a:off x="182880" y="1637380"/>
                <a:ext cx="1463040" cy="89141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184468" y="1637380"/>
                <a:ext cx="1463040" cy="400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top-ranked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  <p:sp>
            <p:nvSpPr>
              <p:cNvPr id="285" name="TextBox 284"/>
              <p:cNvSpPr txBox="1"/>
              <p:nvPr/>
            </p:nvSpPr>
            <p:spPr>
              <a:xfrm>
                <a:off x="182880" y="1944470"/>
                <a:ext cx="1463040" cy="400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results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</p:grpSp>
        <p:grpSp>
          <p:nvGrpSpPr>
            <p:cNvPr id="21" name="Group 152"/>
            <p:cNvGrpSpPr/>
            <p:nvPr/>
          </p:nvGrpSpPr>
          <p:grpSpPr>
            <a:xfrm>
              <a:off x="148430" y="5490275"/>
              <a:ext cx="1486374" cy="609600"/>
              <a:chOff x="159546" y="1637380"/>
              <a:chExt cx="1486374" cy="891410"/>
            </a:xfrm>
          </p:grpSpPr>
          <p:sp>
            <p:nvSpPr>
              <p:cNvPr id="280" name="Rectangle 279"/>
              <p:cNvSpPr/>
              <p:nvPr/>
            </p:nvSpPr>
            <p:spPr>
              <a:xfrm>
                <a:off x="182880" y="1637380"/>
                <a:ext cx="1463040" cy="89141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159546" y="1788714"/>
                <a:ext cx="1463040" cy="585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measures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</p:grpSp>
        <p:grpSp>
          <p:nvGrpSpPr>
            <p:cNvPr id="22" name="Group 156"/>
            <p:cNvGrpSpPr/>
            <p:nvPr/>
          </p:nvGrpSpPr>
          <p:grpSpPr>
            <a:xfrm>
              <a:off x="173352" y="4358551"/>
              <a:ext cx="1464628" cy="610117"/>
              <a:chOff x="182880" y="1637380"/>
              <a:chExt cx="1464628" cy="892166"/>
            </a:xfrm>
          </p:grpSpPr>
          <p:sp>
            <p:nvSpPr>
              <p:cNvPr id="277" name="Rectangle 276"/>
              <p:cNvSpPr/>
              <p:nvPr/>
            </p:nvSpPr>
            <p:spPr>
              <a:xfrm>
                <a:off x="182880" y="1637380"/>
                <a:ext cx="1463040" cy="89141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184468" y="1637380"/>
                <a:ext cx="1463040" cy="585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3-5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182880" y="1944470"/>
                <a:ext cx="1463040" cy="585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outcomes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</p:grpSp>
        <p:cxnSp>
          <p:nvCxnSpPr>
            <p:cNvPr id="274" name="Straight Arrow Connector 273"/>
            <p:cNvCxnSpPr/>
            <p:nvPr/>
          </p:nvCxnSpPr>
          <p:spPr>
            <a:xfrm rot="5400000">
              <a:off x="831818" y="3167268"/>
              <a:ext cx="122289" cy="158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rot="5400000">
              <a:off x="651750" y="4096695"/>
              <a:ext cx="522124" cy="158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rot="5400000">
              <a:off x="654926" y="5228419"/>
              <a:ext cx="522124" cy="158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85"/>
          <p:cNvGrpSpPr/>
          <p:nvPr/>
        </p:nvGrpSpPr>
        <p:grpSpPr>
          <a:xfrm>
            <a:off x="7467600" y="2706807"/>
            <a:ext cx="1503842" cy="2992958"/>
            <a:chOff x="140490" y="3106917"/>
            <a:chExt cx="1503842" cy="2992958"/>
          </a:xfrm>
        </p:grpSpPr>
        <p:grpSp>
          <p:nvGrpSpPr>
            <p:cNvPr id="24" name="Group 139"/>
            <p:cNvGrpSpPr/>
            <p:nvPr/>
          </p:nvGrpSpPr>
          <p:grpSpPr>
            <a:xfrm>
              <a:off x="179704" y="3226827"/>
              <a:ext cx="1464628" cy="609600"/>
              <a:chOff x="182880" y="1637380"/>
              <a:chExt cx="1464628" cy="891410"/>
            </a:xfrm>
          </p:grpSpPr>
          <p:sp>
            <p:nvSpPr>
              <p:cNvPr id="299" name="Rectangle 298"/>
              <p:cNvSpPr/>
              <p:nvPr/>
            </p:nvSpPr>
            <p:spPr>
              <a:xfrm>
                <a:off x="182880" y="1637380"/>
                <a:ext cx="1463040" cy="89141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>
                <a:off x="184468" y="1637380"/>
                <a:ext cx="1463040" cy="400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top-ranked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182880" y="1944470"/>
                <a:ext cx="1463040" cy="400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results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</p:grpSp>
        <p:grpSp>
          <p:nvGrpSpPr>
            <p:cNvPr id="25" name="Group 152"/>
            <p:cNvGrpSpPr/>
            <p:nvPr/>
          </p:nvGrpSpPr>
          <p:grpSpPr>
            <a:xfrm>
              <a:off x="140490" y="5490275"/>
              <a:ext cx="1494314" cy="609600"/>
              <a:chOff x="151606" y="1637380"/>
              <a:chExt cx="1494314" cy="891410"/>
            </a:xfrm>
          </p:grpSpPr>
          <p:sp>
            <p:nvSpPr>
              <p:cNvPr id="296" name="Rectangle 295"/>
              <p:cNvSpPr/>
              <p:nvPr/>
            </p:nvSpPr>
            <p:spPr>
              <a:xfrm>
                <a:off x="182880" y="1637380"/>
                <a:ext cx="1463040" cy="89141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>
                <a:off x="151606" y="1659658"/>
                <a:ext cx="1463040" cy="585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measures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</p:grpSp>
        <p:grpSp>
          <p:nvGrpSpPr>
            <p:cNvPr id="26" name="Group 156"/>
            <p:cNvGrpSpPr/>
            <p:nvPr/>
          </p:nvGrpSpPr>
          <p:grpSpPr>
            <a:xfrm>
              <a:off x="173352" y="4358551"/>
              <a:ext cx="1464628" cy="610117"/>
              <a:chOff x="182880" y="1637380"/>
              <a:chExt cx="1464628" cy="892166"/>
            </a:xfrm>
          </p:grpSpPr>
          <p:sp>
            <p:nvSpPr>
              <p:cNvPr id="293" name="Rectangle 292"/>
              <p:cNvSpPr/>
              <p:nvPr/>
            </p:nvSpPr>
            <p:spPr>
              <a:xfrm>
                <a:off x="182880" y="1637380"/>
                <a:ext cx="1463040" cy="89141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>
                <a:off x="184468" y="1637380"/>
                <a:ext cx="1463040" cy="585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3-5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182880" y="1944470"/>
                <a:ext cx="1463040" cy="585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  <a:latin typeface="Franklin Gothic Demi Cond" pitchFamily="34" charset="0"/>
                  </a:rPr>
                  <a:t>outcomes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  <a:latin typeface="Franklin Gothic Demi Cond" pitchFamily="34" charset="0"/>
                </a:endParaRPr>
              </a:p>
            </p:txBody>
          </p:sp>
        </p:grpSp>
        <p:cxnSp>
          <p:nvCxnSpPr>
            <p:cNvPr id="290" name="Straight Arrow Connector 289"/>
            <p:cNvCxnSpPr/>
            <p:nvPr/>
          </p:nvCxnSpPr>
          <p:spPr>
            <a:xfrm rot="5400000">
              <a:off x="831818" y="3167268"/>
              <a:ext cx="122289" cy="158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 rot="5400000">
              <a:off x="651750" y="4096695"/>
              <a:ext cx="522124" cy="158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 rot="5400000">
              <a:off x="654926" y="5228419"/>
              <a:ext cx="522124" cy="158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 flipV="1">
            <a:off x="914400" y="5715000"/>
            <a:ext cx="7315994" cy="688976"/>
            <a:chOff x="914400" y="835818"/>
            <a:chExt cx="7315994" cy="688976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914400" y="835818"/>
              <a:ext cx="7315200" cy="1588"/>
            </a:xfrm>
            <a:prstGeom prst="line">
              <a:avLst/>
            </a:prstGeom>
            <a:ln w="76200" cap="sq">
              <a:solidFill>
                <a:schemeClr val="accent5">
                  <a:lumMod val="50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>
              <a:off x="571500" y="1181100"/>
              <a:ext cx="686594" cy="794"/>
            </a:xfrm>
            <a:prstGeom prst="line">
              <a:avLst/>
            </a:prstGeom>
            <a:ln w="76200" cap="sq">
              <a:solidFill>
                <a:schemeClr val="accent5">
                  <a:lumMod val="50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>
              <a:off x="7886700" y="1181100"/>
              <a:ext cx="686594" cy="794"/>
            </a:xfrm>
            <a:prstGeom prst="line">
              <a:avLst/>
            </a:prstGeom>
            <a:ln w="76200" cap="sq">
              <a:solidFill>
                <a:schemeClr val="accent5">
                  <a:lumMod val="50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>
              <a:off x="2400300" y="1178718"/>
              <a:ext cx="686594" cy="794"/>
            </a:xfrm>
            <a:prstGeom prst="line">
              <a:avLst/>
            </a:prstGeom>
            <a:ln w="76200" cap="sq">
              <a:solidFill>
                <a:schemeClr val="accent5">
                  <a:lumMod val="50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>
              <a:off x="4231482" y="1178718"/>
              <a:ext cx="686594" cy="794"/>
            </a:xfrm>
            <a:prstGeom prst="line">
              <a:avLst/>
            </a:prstGeom>
            <a:ln w="76200" cap="sq">
              <a:solidFill>
                <a:schemeClr val="accent5">
                  <a:lumMod val="50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>
              <a:off x="6057106" y="1178718"/>
              <a:ext cx="686594" cy="794"/>
            </a:xfrm>
            <a:prstGeom prst="line">
              <a:avLst/>
            </a:prstGeom>
            <a:ln w="76200" cap="sq">
              <a:solidFill>
                <a:schemeClr val="accent5">
                  <a:lumMod val="50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/>
          <p:cNvCxnSpPr/>
          <p:nvPr/>
        </p:nvCxnSpPr>
        <p:spPr>
          <a:xfrm rot="5400000">
            <a:off x="4153694" y="6438106"/>
            <a:ext cx="838200" cy="158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152400" y="3962400"/>
            <a:ext cx="146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Franklin Gothic Demi Cond" pitchFamily="34" charset="0"/>
              </a:rPr>
              <a:t>3-5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52400" y="4191000"/>
            <a:ext cx="146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Franklin Gothic Demi Cond" pitchFamily="34" charset="0"/>
              </a:rPr>
              <a:t>outcomes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800" y="304800"/>
            <a:ext cx="621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Serve all equally</a:t>
            </a:r>
            <a:endParaRPr lang="en-US" sz="3600" dirty="0">
              <a:latin typeface="Franklin Gothic Medium Cond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33400" y="1143000"/>
            <a:ext cx="5943600" cy="1447800"/>
          </a:xfrm>
          <a:prstGeom prst="wedgeRoundRectCallout">
            <a:avLst>
              <a:gd name="adj1" fmla="val 7923"/>
              <a:gd name="adj2" fmla="val 70780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“Represent the interests of all reasonable individuals, not just those with monetary clout.”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334000" y="2743200"/>
            <a:ext cx="3429000" cy="990600"/>
          </a:xfrm>
          <a:prstGeom prst="wedgeRoundRectCallout">
            <a:avLst>
              <a:gd name="adj1" fmla="val 47051"/>
              <a:gd name="adj2" fmla="val 65074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“No catering to special interests.”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685800" y="2971800"/>
            <a:ext cx="3505200" cy="2286000"/>
          </a:xfrm>
          <a:prstGeom prst="wedgeRoundRectCallout">
            <a:avLst>
              <a:gd name="adj1" fmla="val 43809"/>
              <a:gd name="adj2" fmla="val 83728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“More benefits to north and west Eugene such as parks, library branches.”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495800" y="3962400"/>
            <a:ext cx="3810000" cy="2209800"/>
          </a:xfrm>
          <a:prstGeom prst="wedgeRoundRectCallout">
            <a:avLst>
              <a:gd name="adj1" fmla="val -46872"/>
              <a:gd name="adj2" fmla="val 61910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“Go to underserved populations and get their input on the decision-making process.”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800" y="228600"/>
            <a:ext cx="621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Better public engagement</a:t>
            </a:r>
            <a:endParaRPr lang="en-US" sz="3600" dirty="0">
              <a:latin typeface="Franklin Gothic Medium Cond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09600" y="3352800"/>
            <a:ext cx="2590800" cy="1524000"/>
          </a:xfrm>
          <a:prstGeom prst="wedgeRoundRectCallout">
            <a:avLst>
              <a:gd name="adj1" fmla="val 2516"/>
              <a:gd name="adj2" fmla="val 77307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“Blogs. </a:t>
            </a:r>
          </a:p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Town halls on Facebook.”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33400" y="1066800"/>
            <a:ext cx="4876800" cy="1752600"/>
          </a:xfrm>
          <a:prstGeom prst="wedgeRoundRectCallout">
            <a:avLst>
              <a:gd name="adj1" fmla="val -47374"/>
              <a:gd name="adj2" fmla="val 67666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“Wider participation in government—not just the same old people making all the decisions.”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3352800" y="4800600"/>
            <a:ext cx="3810000" cy="1371600"/>
          </a:xfrm>
          <a:prstGeom prst="wedgeRoundRectCallout">
            <a:avLst>
              <a:gd name="adj1" fmla="val -41603"/>
              <a:gd name="adj2" fmla="val 64662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“Closer relationship between government and its people.”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562600" y="1295400"/>
            <a:ext cx="3581400" cy="1295400"/>
          </a:xfrm>
          <a:prstGeom prst="wedgeRoundRectCallout">
            <a:avLst>
              <a:gd name="adj1" fmla="val -45732"/>
              <a:gd name="adj2" fmla="val 68075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“Attempts like this to get broad public opinion.”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3505200" y="2971800"/>
            <a:ext cx="5257800" cy="1447800"/>
          </a:xfrm>
          <a:prstGeom prst="wedgeRoundRectCallout">
            <a:avLst>
              <a:gd name="adj1" fmla="val 45850"/>
              <a:gd name="adj2" fmla="val 83120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“Go out into the community.  Don't expect us to come downtown to a meeting.”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800" y="304800"/>
            <a:ext cx="621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More effective communication</a:t>
            </a:r>
            <a:endParaRPr lang="en-US" sz="3600" dirty="0">
              <a:latin typeface="Franklin Gothic Medium Cond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514600" y="4648200"/>
            <a:ext cx="5715000" cy="1371600"/>
          </a:xfrm>
          <a:prstGeom prst="wedgeRoundRectCallout">
            <a:avLst>
              <a:gd name="adj1" fmla="val -43918"/>
              <a:gd name="adj2" fmla="val 69941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“Goals that are clear. Plans to reach these goals. Benchmarks that are public.”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609600" y="2971800"/>
            <a:ext cx="3124200" cy="1371600"/>
          </a:xfrm>
          <a:prstGeom prst="wedgeRoundRectCallout">
            <a:avLst>
              <a:gd name="adj1" fmla="val -45330"/>
              <a:gd name="adj2" fmla="val 76804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“Better, easier-to-navigate city website.”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648200" y="2819400"/>
            <a:ext cx="4191000" cy="1371600"/>
          </a:xfrm>
          <a:prstGeom prst="wedgeRoundRectCallout">
            <a:avLst>
              <a:gd name="adj1" fmla="val 47284"/>
              <a:gd name="adj2" fmla="val 71231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“More communication about what positive things the City does.”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066800" y="1295400"/>
            <a:ext cx="5486400" cy="990600"/>
          </a:xfrm>
          <a:prstGeom prst="wedgeRoundRectCallout">
            <a:avLst>
              <a:gd name="adj1" fmla="val -4218"/>
              <a:gd name="adj2" fmla="val 68710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“Leadership speaking publicly about what the City is up to.”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1371600"/>
            <a:ext cx="8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Fair, Stable and Adequate Financial Resources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A government whose ongoing financial resources are based on a fair and equitable system of revenues and are adequate to maintain and deliver municipal services.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>
              <a:solidFill>
                <a:schemeClr val="accent5">
                  <a:lumMod val="50000"/>
                </a:schemeClr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/>
          <p:cNvCxnSpPr/>
          <p:nvPr/>
        </p:nvCxnSpPr>
        <p:spPr>
          <a:xfrm rot="5400000">
            <a:off x="3963194" y="4571206"/>
            <a:ext cx="21336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-570706" y="4914106"/>
            <a:ext cx="2667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705600" y="2514600"/>
            <a:ext cx="121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rogressive taxes</a:t>
            </a:r>
            <a:endParaRPr lang="en-US" dirty="0">
              <a:latin typeface="Franklin Gothic Medium Cond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81000" y="3398520"/>
            <a:ext cx="8001000" cy="304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5400" y="4343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fund </a:t>
            </a:r>
          </a:p>
          <a:p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public safety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10200" y="2438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economic development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72400" y="25146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live within means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67200" y="24384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reater transparency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9800" y="3810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Fair, Stable and Adequate Financial Resources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5867400" y="3048000"/>
            <a:ext cx="640080" cy="64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7%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00200" y="22860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new revenue sources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352800" y="3048000"/>
            <a:ext cx="731520" cy="7315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8%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752600" y="2895600"/>
            <a:ext cx="1005840" cy="1005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11%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04800" y="51054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10%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228600" y="3962400"/>
            <a:ext cx="1097280" cy="10972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12%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304800" y="2971800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10%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4648200" y="3048000"/>
            <a:ext cx="731520" cy="7315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8%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457200" y="6096000"/>
            <a:ext cx="640080" cy="64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7%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4724400" y="5410200"/>
            <a:ext cx="548640" cy="5486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6%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7010400" y="3124200"/>
            <a:ext cx="548640" cy="5486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6%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400" y="2362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prioritize spending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48000" y="2438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veryone pays fair share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95400" y="6096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fund education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95400" y="5257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Franklin Gothic Medium Cond" pitchFamily="34" charset="0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und infrastructure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267200" y="5943600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clear financial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Franklin Gothic Medium Cond" pitchFamily="34" charset="0"/>
              </a:rPr>
              <a:t>information</a:t>
            </a:r>
            <a:endParaRPr lang="en-US" dirty="0">
              <a:latin typeface="Franklin Gothic Medium Cond" pitchFamily="34" charset="0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8001000" y="3124200"/>
            <a:ext cx="548640" cy="5486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latin typeface="Franklin Gothic Medium Cond" pitchFamily="34" charset="0"/>
              </a:rPr>
              <a:t>6%</a:t>
            </a:r>
            <a:endParaRPr lang="en-US" b="1" dirty="0">
              <a:latin typeface="Franklin Gothic Medium Con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77200" y="6324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Franklin Gothic Medium Cond" pitchFamily="34" charset="0"/>
              </a:rPr>
              <a:t>(n=311)</a:t>
            </a:r>
            <a:endParaRPr lang="en-US" sz="16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800" y="304800"/>
            <a:ext cx="621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Prioritize spending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334000" y="3505200"/>
            <a:ext cx="3505200" cy="1371600"/>
          </a:xfrm>
          <a:prstGeom prst="wedgeRoundRectCallout">
            <a:avLst>
              <a:gd name="adj1" fmla="val -38803"/>
              <a:gd name="adj2" fmla="val 85517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“Highest values in community receive full funding.”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609600" y="1219200"/>
            <a:ext cx="5334000" cy="1371600"/>
          </a:xfrm>
          <a:prstGeom prst="wedgeRoundRectCallout">
            <a:avLst>
              <a:gd name="adj1" fmla="val -42839"/>
              <a:gd name="adj2" fmla="val 113136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“Find the expenditures that are necessary and don't cut corners on those.”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1676400" y="3200400"/>
            <a:ext cx="3429000" cy="2743200"/>
          </a:xfrm>
          <a:prstGeom prst="wedgeRoundRectCallout">
            <a:avLst>
              <a:gd name="adj1" fmla="val 49570"/>
              <a:gd name="adj2" fmla="val 64089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“Sustain the core governmental responsibilities as they are defined by the elected officials.”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248400" y="1371600"/>
            <a:ext cx="2133600" cy="1066800"/>
          </a:xfrm>
          <a:prstGeom prst="wedgeRoundRectCallout">
            <a:avLst>
              <a:gd name="adj1" fmla="val 38713"/>
              <a:gd name="adj2" fmla="val 70006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“Focus on priorities.”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800" y="228600"/>
            <a:ext cx="621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New revenue sources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914400" y="2895600"/>
            <a:ext cx="6705600" cy="1752600"/>
          </a:xfrm>
          <a:prstGeom prst="wedgeRoundRectCallout">
            <a:avLst>
              <a:gd name="adj1" fmla="val -43089"/>
              <a:gd name="adj2" fmla="val 75828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“Link taxes to outcomes, issues on the ballot. We're able to accomplish virtually anything if the community is willing to pay for it.”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4800600" y="4876800"/>
            <a:ext cx="3581400" cy="1295400"/>
          </a:xfrm>
          <a:prstGeom prst="wedgeRoundRectCallout">
            <a:avLst>
              <a:gd name="adj1" fmla="val -506"/>
              <a:gd name="adj2" fmla="val 66469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“Revenue sources that aren't prone to fickle markets.”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495800" y="1143000"/>
            <a:ext cx="4419600" cy="1371600"/>
          </a:xfrm>
          <a:prstGeom prst="wedgeRoundRectCallout">
            <a:avLst>
              <a:gd name="adj1" fmla="val 42182"/>
              <a:gd name="adj2" fmla="val 88374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“A sales tax would provide some stability to financial resources.”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33400" y="1371600"/>
            <a:ext cx="3429000" cy="990600"/>
          </a:xfrm>
          <a:prstGeom prst="wedgeRoundRectCallout">
            <a:avLst>
              <a:gd name="adj1" fmla="val -38803"/>
              <a:gd name="adj2" fmla="val 85517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“Seek out new revenue streams.”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800" y="304800"/>
            <a:ext cx="621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Everyone pays fair share</a:t>
            </a:r>
            <a:endParaRPr lang="en-US" sz="3600" dirty="0">
              <a:latin typeface="Franklin Gothic Medium Cond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267200" y="4648200"/>
            <a:ext cx="4191000" cy="1371600"/>
          </a:xfrm>
          <a:prstGeom prst="wedgeRoundRectCallout">
            <a:avLst>
              <a:gd name="adj1" fmla="val -43167"/>
              <a:gd name="adj2" fmla="val 75041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“Fewer tax breaks for large out of state corporations.”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1752600" y="3048000"/>
            <a:ext cx="4495800" cy="1371600"/>
          </a:xfrm>
          <a:prstGeom prst="wedgeRoundRectCallout">
            <a:avLst>
              <a:gd name="adj1" fmla="val -50135"/>
              <a:gd name="adj2" fmla="val 84565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“A revenue system that is progressive.”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943600" y="1447800"/>
            <a:ext cx="2971800" cy="1066800"/>
          </a:xfrm>
          <a:prstGeom prst="wedgeRoundRectCallout">
            <a:avLst>
              <a:gd name="adj1" fmla="val 3834"/>
              <a:gd name="adj2" fmla="val 94088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“Industry pays its fair share.”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685800" y="1219200"/>
            <a:ext cx="4267200" cy="1371600"/>
          </a:xfrm>
          <a:prstGeom prst="wedgeRoundRectCallout">
            <a:avLst>
              <a:gd name="adj1" fmla="val -38803"/>
              <a:gd name="adj2" fmla="val 85517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“A wide tax base with everyone paying their fair share of taxes.”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800" y="304800"/>
            <a:ext cx="621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Greater transparency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495800" y="4114800"/>
            <a:ext cx="4495800" cy="1447800"/>
          </a:xfrm>
          <a:prstGeom prst="wedgeRoundRectCallout">
            <a:avLst>
              <a:gd name="adj1" fmla="val -50258"/>
              <a:gd name="adj2" fmla="val 92019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“Educational campaign to help citizens understand trade-offs.”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715000" y="1371600"/>
            <a:ext cx="3200400" cy="1828800"/>
          </a:xfrm>
          <a:prstGeom prst="wedgeRoundRectCallout">
            <a:avLst>
              <a:gd name="adj1" fmla="val -38803"/>
              <a:gd name="adj2" fmla="val 85517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“The budget needs to be really clear and understandable.”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33400" y="1066800"/>
            <a:ext cx="4953000" cy="1752600"/>
          </a:xfrm>
          <a:prstGeom prst="wedgeRoundRectCallout">
            <a:avLst>
              <a:gd name="adj1" fmla="val 46718"/>
              <a:gd name="adj2" fmla="val 79502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“Confidence that money voted for new initiatives was being spent on those projects.”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33400" y="3048000"/>
            <a:ext cx="3657600" cy="2209800"/>
          </a:xfrm>
          <a:prstGeom prst="wedgeRoundRectCallout">
            <a:avLst>
              <a:gd name="adj1" fmla="val 45097"/>
              <a:gd name="adj2" fmla="val 78886"/>
              <a:gd name="adj3" fmla="val 16667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“We want to see how our dollars are spent and that they are handled effectively.”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3352800"/>
            <a:ext cx="9144000" cy="1588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86594" y="3352006"/>
            <a:ext cx="304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487194" y="3352006"/>
            <a:ext cx="304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8382794" y="3352006"/>
            <a:ext cx="304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011194" y="3352006"/>
            <a:ext cx="304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886994" y="3352006"/>
            <a:ext cx="304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286794" y="3352006"/>
            <a:ext cx="304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2514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  <a:t>January 8 goal session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" y="3657600"/>
            <a:ext cx="152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  <a:t>Council views, discusses  Eugene Counts results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514600" y="4724400"/>
            <a:ext cx="3085171" cy="1581328"/>
            <a:chOff x="2971800" y="4953001"/>
            <a:chExt cx="3085171" cy="1581328"/>
          </a:xfrm>
        </p:grpSpPr>
        <p:cxnSp>
          <p:nvCxnSpPr>
            <p:cNvPr id="27" name="Straight Connector 26"/>
            <p:cNvCxnSpPr/>
            <p:nvPr/>
          </p:nvCxnSpPr>
          <p:spPr>
            <a:xfrm rot="16200000" flipH="1">
              <a:off x="4569070" y="4879732"/>
              <a:ext cx="399871" cy="5464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4495800" y="5334000"/>
              <a:ext cx="156117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itchFamily="34" charset="0"/>
                </a:rPr>
                <a:t>Outcomes guide staff work on  measures for each outcome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3871331" y="4953002"/>
              <a:ext cx="624468" cy="3998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2971800" y="5334000"/>
              <a:ext cx="156117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  <a:latin typeface="Franklin Gothic Medium Cond" pitchFamily="34" charset="0"/>
                </a:rPr>
                <a:t>Outcomes help inform staff work on budget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352800" y="2514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  <a:t>January 23 goal session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152400" y="1600200"/>
            <a:ext cx="1371600" cy="838993"/>
            <a:chOff x="0" y="1524000"/>
            <a:chExt cx="1371600" cy="838993"/>
          </a:xfrm>
        </p:grpSpPr>
        <p:cxnSp>
          <p:nvCxnSpPr>
            <p:cNvPr id="97" name="Straight Arrow Connector 96"/>
            <p:cNvCxnSpPr>
              <a:stCxn id="101" idx="2"/>
            </p:cNvCxnSpPr>
            <p:nvPr/>
          </p:nvCxnSpPr>
          <p:spPr>
            <a:xfrm rot="5400000">
              <a:off x="443672" y="2120071"/>
              <a:ext cx="484257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0" y="1524000"/>
              <a:ext cx="1371600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700" dirty="0">
                  <a:solidFill>
                    <a:srgbClr val="FF0000"/>
                  </a:solidFill>
                  <a:latin typeface="Franklin Gothic Medium Cond" pitchFamily="34" charset="0"/>
                </a:rPr>
                <a:t>y</a:t>
              </a:r>
              <a:r>
                <a:rPr lang="en-US" sz="1700" dirty="0" smtClean="0">
                  <a:solidFill>
                    <a:srgbClr val="FF0000"/>
                  </a:solidFill>
                  <a:latin typeface="Franklin Gothic Medium Cond" pitchFamily="34" charset="0"/>
                </a:rPr>
                <a:t>ou are here</a:t>
              </a:r>
              <a:endParaRPr lang="en-US" sz="1700" dirty="0">
                <a:solidFill>
                  <a:srgbClr val="FF0000"/>
                </a:solidFill>
                <a:latin typeface="Franklin Gothic Medium Cond" pitchFamily="34" charset="0"/>
              </a:endParaRP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7924800" y="28194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  <a:t>Summer ’10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924800" y="3581400"/>
            <a:ext cx="121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  <a:t>Online dashboard launches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00200" y="3657600"/>
            <a:ext cx="175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  <a:t>Councilors review community survey, other information to  aid goal-setting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52800" y="3733800"/>
            <a:ext cx="144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  <a:t>Council selects 3-5 outcomes per goal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24400" y="3657600"/>
            <a:ext cx="182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  <a:t>Chosen outcomes help inform exec manager work on proposed budget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24600" y="3657600"/>
            <a:ext cx="167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  <a:t>FY11 budget process</a:t>
            </a: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2819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</a:rPr>
              <a:t>Spring ‘10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rot="5400000">
            <a:off x="3542506" y="1028700"/>
            <a:ext cx="2058194" cy="794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09600" y="2286000"/>
            <a:ext cx="7924800" cy="27432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2743200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7CCA62">
                    <a:lumMod val="50000"/>
                  </a:srgbClr>
                </a:solidFill>
                <a:latin typeface="Franklin Gothic Demi" pitchFamily="34" charset="0"/>
              </a:rPr>
              <a:t>Accountability for results by tracking and transparently reporting progress toward the highest-priority outcomes </a:t>
            </a:r>
            <a:endParaRPr lang="en-US" sz="3600" dirty="0">
              <a:solidFill>
                <a:srgbClr val="7CCA62">
                  <a:lumMod val="50000"/>
                </a:srgbClr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400" y="1981200"/>
            <a:ext cx="838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Eugene Counts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next step: select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as a group 3-5 outcomes per goal (15-25 total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).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0" y="2286000"/>
            <a:ext cx="60960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More Information: </a:t>
            </a:r>
            <a:endParaRPr lang="en-US" sz="3200" dirty="0" smtClean="0">
              <a:solidFill>
                <a:schemeClr val="accent5">
                  <a:lumMod val="75000"/>
                </a:schemeClr>
              </a:solidFill>
              <a:latin typeface="Franklin Gothic Dem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terrie.e.monroe@ci.eugene.or.us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Terrie Monroe at 682-5412</a:t>
            </a:r>
          </a:p>
          <a:p>
            <a:endParaRPr lang="en-US" sz="3200" dirty="0" smtClean="0">
              <a:solidFill>
                <a:schemeClr val="accent5">
                  <a:lumMod val="75000"/>
                </a:schemeClr>
              </a:solidFill>
              <a:latin typeface="Franklin Gothic Demi" pitchFamily="34" charset="0"/>
            </a:endParaRPr>
          </a:p>
          <a:p>
            <a:endParaRPr lang="en-US" sz="3200" dirty="0">
              <a:solidFill>
                <a:schemeClr val="accent5">
                  <a:lumMod val="50000"/>
                </a:schemeClr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3622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Who we heard from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400" y="23622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Results represent 1,000 respondents who participated in Eugene Counts from August to November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 flipH="1">
            <a:off x="4549140" y="19278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3429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 flipH="1">
            <a:off x="4514851" y="2122169"/>
            <a:ext cx="114300" cy="914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flipH="1">
            <a:off x="114300" y="0"/>
            <a:ext cx="1143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266700" y="0"/>
            <a:ext cx="45719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 flipH="1">
            <a:off x="4549140" y="2004059"/>
            <a:ext cx="45719" cy="91440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olor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334000"/>
            <a:ext cx="1047750" cy="1081012"/>
          </a:xfrm>
          <a:prstGeom prst="rect">
            <a:avLst/>
          </a:prstGeom>
        </p:spPr>
      </p:pic>
      <p:pic>
        <p:nvPicPr>
          <p:cNvPr id="14" name="Picture 13" descr="populated zip map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838200"/>
            <a:ext cx="5029200" cy="54538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1000" y="152400"/>
            <a:ext cx="876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Geographic distribution of online survey responses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4467</TotalTime>
  <Words>3860</Words>
  <Application>Microsoft Office PowerPoint</Application>
  <PresentationFormat>On-screen Show (4:3)</PresentationFormat>
  <Paragraphs>1183</Paragraphs>
  <Slides>61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Calibri</vt:lpstr>
      <vt:lpstr>Franklin Gothic Demi</vt:lpstr>
      <vt:lpstr>Franklin Gothic Demi Cond</vt:lpstr>
      <vt:lpstr>Franklin Gothic Book</vt:lpstr>
      <vt:lpstr>Franklin Gothic Medium Cond</vt:lpstr>
      <vt:lpstr>Franklin Gothic Medium</vt:lpstr>
      <vt:lpstr>Comic Sans MS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>City of Eugene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 User</dc:creator>
  <cp:lastModifiedBy>Gerald Young</cp:lastModifiedBy>
  <cp:revision>364</cp:revision>
  <dcterms:created xsi:type="dcterms:W3CDTF">2009-12-13T18:35:06Z</dcterms:created>
  <dcterms:modified xsi:type="dcterms:W3CDTF">2010-07-09T19:16:59Z</dcterms:modified>
</cp:coreProperties>
</file>