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diagrams/colors11.xml" ContentType="application/vnd.openxmlformats-officedocument.drawingml.diagramColors+xml"/>
  <Override PartName="/ppt/notesSlides/notesSlide38.xml" ContentType="application/vnd.openxmlformats-officedocument.presentationml.notesSlide+xml"/>
  <Override PartName="/ppt/diagrams/data24.xml" ContentType="application/vnd.openxmlformats-officedocument.drawingml.diagramData+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diagrams/data71.xml" ContentType="application/vnd.openxmlformats-officedocument.drawingml.diagramData+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quickStyle28.xml" ContentType="application/vnd.openxmlformats-officedocument.drawingml.diagramStyle+xml"/>
  <Override PartName="/ppt/diagrams/drawing29.xml" ContentType="application/vnd.ms-office.drawingml.diagramDrawing+xml"/>
  <Default Extension="xml" ContentType="application/xml"/>
  <Override PartName="/ppt/slides/slide50.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diagrams/layout39.xml" ContentType="application/vnd.openxmlformats-officedocument.drawingml.diagramLayout+xml"/>
  <Override PartName="/ppt/notesSlides/notesSlide41.xml" ContentType="application/vnd.openxmlformats-officedocument.presentationml.notesSlide+xml"/>
  <Override PartName="/ppt/diagrams/layout17.xml" ContentType="application/vnd.openxmlformats-officedocument.drawingml.diagramLayout+xml"/>
  <Override PartName="/ppt/diagrams/colors49.xml" ContentType="application/vnd.openxmlformats-officedocument.drawingml.diagramColors+xml"/>
  <Override PartName="/ppt/diagrams/quickStyle53.xml" ContentType="application/vnd.openxmlformats-officedocument.drawingml.diagramStyle+xml"/>
  <Override PartName="/ppt/diagrams/drawing54.xml" ContentType="application/vnd.ms-office.drawingml.diagramDrawing+xml"/>
  <Override PartName="/ppt/diagrams/layout64.xml" ContentType="application/vnd.openxmlformats-officedocument.drawingml.diagramLayout+xml"/>
  <Override PartName="/ppt/diagrams/quickStyle31.xml" ContentType="application/vnd.openxmlformats-officedocument.drawingml.diagramStyle+xml"/>
  <Override PartName="/ppt/diagrams/drawing32.xml" ContentType="application/vnd.ms-office.drawingml.diagramDrawing+xml"/>
  <Override PartName="/ppt/slides/slide136.xml" ContentType="application/vnd.openxmlformats-officedocument.presentationml.slide+xml"/>
  <Override PartName="/ppt/notesSlides/notesSlide7.xml" ContentType="application/vnd.openxmlformats-officedocument.presentationml.notesSlide+xml"/>
  <Override PartName="/ppt/diagrams/data2.xml" ContentType="application/vnd.openxmlformats-officedocument.drawingml.diagramData+xml"/>
  <Override PartName="/ppt/diagrams/colors27.xml" ContentType="application/vnd.openxmlformats-officedocument.drawingml.diagramColors+xml"/>
  <Override PartName="/ppt/diagrams/layout42.xml" ContentType="application/vnd.openxmlformats-officedocument.drawingml.diagramLayout+xml"/>
  <Override PartName="/ppt/diagrams/colors74.xml" ContentType="application/vnd.openxmlformats-officedocument.drawingml.diagramColors+xml"/>
  <Override PartName="/ppt/notesSlides/notesSlide157.xml" ContentType="application/vnd.openxmlformats-officedocument.presentationml.notesSlide+xml"/>
  <Override PartName="/ppt/slides/slide88.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diagrams/data18.xml" ContentType="application/vnd.openxmlformats-officedocument.drawingml.diagramData+xml"/>
  <Override PartName="/ppt/diagrams/colors52.xml" ContentType="application/vnd.openxmlformats-officedocument.drawingml.diagramColors+xml"/>
  <Override PartName="/ppt/diagrams/data65.xml" ContentType="application/vnd.openxmlformats-officedocument.drawingml.diagramData+xml"/>
  <Override PartName="/ppt/notesSlides/notesSlide135.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Default Extension="png" ContentType="image/png"/>
  <Override PartName="/ppt/diagrams/layout20.xml" ContentType="application/vnd.openxmlformats-officedocument.drawingml.diagramLayout+xml"/>
  <Override PartName="/ppt/notesSlides/notesSlide79.xml" ContentType="application/vnd.openxmlformats-officedocument.presentationml.notesSlide+xml"/>
  <Override PartName="/ppt/theme/theme2.xml" ContentType="application/vnd.openxmlformats-officedocument.theme+xml"/>
  <Override PartName="/ppt/diagrams/quickStyle3.xml" ContentType="application/vnd.openxmlformats-officedocument.drawingml.diagramStyle+xml"/>
  <Override PartName="/ppt/notesSlides/notesSlide57.xml" ContentType="application/vnd.openxmlformats-officedocument.presentationml.notesSlide+xml"/>
  <Override PartName="/ppt/diagrams/colors30.xml" ContentType="application/vnd.openxmlformats-officedocument.drawingml.diagramColors+xml"/>
  <Override PartName="/ppt/diagrams/data43.xml" ContentType="application/vnd.openxmlformats-officedocument.drawingml.diagramData+xml"/>
  <Override PartName="/ppt/notesSlides/notesSlide113.xml" ContentType="application/vnd.openxmlformats-officedocument.presentationml.notesSlide+xml"/>
  <Override PartName="/ppt/diagrams/quickStyle69.xml" ContentType="application/vnd.openxmlformats-officedocument.drawingml.diagramStyle+xml"/>
  <Override PartName="/ppt/slides/slide44.xml" ContentType="application/vnd.openxmlformats-officedocument.presentationml.slide+xml"/>
  <Override PartName="/ppt/slides/slide91.xml" ContentType="application/vnd.openxmlformats-officedocument.presentationml.slide+xml"/>
  <Default Extension="emf" ContentType="image/x-emf"/>
  <Override PartName="/ppt/diagrams/data21.xml" ContentType="application/vnd.openxmlformats-officedocument.drawingml.diagramData+xml"/>
  <Override PartName="/ppt/diagrams/quickStyle47.xml" ContentType="application/vnd.openxmlformats-officedocument.drawingml.diagramStyle+xml"/>
  <Override PartName="/ppt/diagrams/drawing48.xml" ContentType="application/vnd.ms-office.drawingml.diagramDrawing+xml"/>
  <Override PartName="/ppt/slides/slide22.xml" ContentType="application/vnd.openxmlformats-officedocument.presentationml.slide+xml"/>
  <Override PartName="/ppt/diagrams/layout6.xml" ContentType="application/vnd.openxmlformats-officedocument.drawingml.diagramLayout+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diagrams/layout58.xml" ContentType="application/vnd.openxmlformats-officedocument.drawingml.diagram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diagrams/quickStyle25.xml" ContentType="application/vnd.openxmlformats-officedocument.drawingml.diagramStyle+xml"/>
  <Override PartName="/ppt/diagrams/drawing26.xml" ContentType="application/vnd.ms-office.drawingml.diagramDrawing+xml"/>
  <Override PartName="/ppt/diagrams/layout36.xml" ContentType="application/vnd.openxmlformats-officedocument.drawingml.diagramLayout+xml"/>
  <Override PartName="/ppt/diagrams/colors68.xml" ContentType="application/vnd.openxmlformats-officedocument.drawingml.diagramColors+xml"/>
  <Override PartName="/ppt/diagrams/quickStyle72.xml" ContentType="application/vnd.openxmlformats-officedocument.drawingml.diagramStyle+xml"/>
  <Override PartName="/ppt/diagrams/drawing73.xml" ContentType="application/vnd.ms-office.drawingml.diagramDrawing+xml"/>
  <Override PartName="/ppt/diagrams/drawing8.xml" ContentType="application/vnd.ms-office.drawingml.diagramDrawing+xml"/>
  <Override PartName="/ppt/diagrams/quickStyle50.xml" ContentType="application/vnd.openxmlformats-officedocument.drawingml.diagramStyle+xml"/>
  <Override PartName="/ppt/diagrams/drawing51.xml" ContentType="application/vnd.ms-office.drawingml.diagramDrawing+xml"/>
  <Override PartName="/ppt/notesSlides/notesSlide129.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diagrams/layout14.xml" ContentType="application/vnd.openxmlformats-officedocument.drawingml.diagramLayout+xml"/>
  <Override PartName="/ppt/diagrams/colors46.xml" ContentType="application/vnd.openxmlformats-officedocument.drawingml.diagramColors+xml"/>
  <Override PartName="/ppt/diagrams/data59.xml" ContentType="application/vnd.openxmlformats-officedocument.drawingml.diagramData+xml"/>
  <Override PartName="/ppt/diagrams/layout61.xml" ContentType="application/vnd.openxmlformats-officedocument.drawingml.diagramLayout+xml"/>
  <Override PartName="/ppt/notesSlides/notesSlide4.xml" ContentType="application/vnd.openxmlformats-officedocument.presentationml.notesSlide+xml"/>
  <Override PartName="/ppt/diagrams/colors24.xml" ContentType="application/vnd.openxmlformats-officedocument.drawingml.diagramColors+xml"/>
  <Override PartName="/ppt/diagrams/data37.xml" ContentType="application/vnd.openxmlformats-officedocument.drawingml.diagramData+xml"/>
  <Override PartName="/ppt/notesSlides/notesSlide107.xml" ContentType="application/vnd.openxmlformats-officedocument.presentationml.notesSlide+xml"/>
  <Override PartName="/ppt/diagrams/colors71.xml" ContentType="application/vnd.openxmlformats-officedocument.drawingml.diagramColors+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diagrams/colors1.xml" ContentType="application/vnd.openxmlformats-officedocument.drawingml.diagramColors+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111.xml" ContentType="application/vnd.openxmlformats-officedocument.presentationml.slide+xml"/>
  <Override PartName="/ppt/notesSlides/notesSlide29.xml" ContentType="application/vnd.openxmlformats-officedocument.presentationml.notesSlide+xml"/>
  <Override PartName="/ppt/diagrams/data15.xml" ContentType="application/vnd.openxmlformats-officedocument.drawingml.diagramData+xml"/>
  <Override PartName="/ppt/notesSlides/notesSlide76.xml" ContentType="application/vnd.openxmlformats-officedocument.presentationml.notesSlide+xml"/>
  <Override PartName="/ppt/diagrams/data62.xml" ContentType="application/vnd.openxmlformats-officedocument.drawingml.diagramData+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diagrams/quickStyle19.xml" ContentType="application/vnd.openxmlformats-officedocument.drawingml.diagramStyle+xml"/>
  <Override PartName="/ppt/diagrams/data40.xml" ContentType="application/vnd.openxmlformats-officedocument.drawingml.diagramData+xml"/>
  <Override PartName="/ppt/notesSlides/notesSlide110.xml" ContentType="application/vnd.openxmlformats-officedocument.presentationml.notesSlide+xml"/>
  <Override PartName="/ppt/diagrams/quickStyle66.xml" ContentType="application/vnd.openxmlformats-officedocument.drawingml.diagramStyle+xml"/>
  <Override PartName="/ppt/diagrams/drawing67.xml" ContentType="application/vnd.ms-office.drawingml.diagramDrawing+xml"/>
  <Override PartName="/ppt/slides/slide41.xml" ContentType="application/vnd.openxmlformats-officedocument.presentationml.slide+xml"/>
  <Override PartName="/ppt/notesSlides/notesSlide54.xml" ContentType="application/vnd.openxmlformats-officedocument.presentationml.notesSlide+xml"/>
  <Override PartName="/ppt/slides/slide149.xml" ContentType="application/vnd.openxmlformats-officedocument.presentationml.slide+xml"/>
  <Override PartName="/ppt/notesSlides/notesSlide32.xml" ContentType="application/vnd.openxmlformats-officedocument.presentationml.notesSlide+xml"/>
  <Override PartName="/ppt/diagrams/quickStyle44.xml" ContentType="application/vnd.openxmlformats-officedocument.drawingml.diagramStyle+xml"/>
  <Override PartName="/ppt/diagrams/drawing45.xml" ContentType="application/vnd.ms-office.drawingml.diagramDrawing+xml"/>
  <Override PartName="/ppt/diagrams/layout55.xml" ContentType="application/vnd.openxmlformats-officedocument.drawingml.diagramLayout+xml"/>
  <Override PartName="/ppt/diagrams/layout3.xml" ContentType="application/vnd.openxmlformats-officedocument.drawingml.diagramLayout+xml"/>
  <Override PartName="/ppt/diagrams/quickStyle22.xml" ContentType="application/vnd.openxmlformats-officedocument.drawingml.diagramStyle+xml"/>
  <Override PartName="/ppt/diagrams/drawing23.xml" ContentType="application/vnd.ms-office.drawingml.diagramDrawing+xml"/>
  <Override PartName="/ppt/diagrams/drawing70.xml" ContentType="application/vnd.ms-office.drawingml.diagramDrawing+xml"/>
  <Override PartName="/ppt/notesSlides/notesSlide148.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diagrams/colors18.xml" ContentType="application/vnd.openxmlformats-officedocument.drawingml.diagramColors+xml"/>
  <Override PartName="/ppt/diagrams/layout33.xml" ContentType="application/vnd.openxmlformats-officedocument.drawingml.diagramLayout+xml"/>
  <Override PartName="/ppt/diagrams/colors65.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diagrams/colors43.xml" ContentType="application/vnd.openxmlformats-officedocument.drawingml.diagramColors+xml"/>
  <Override PartName="/ppt/diagrams/data56.xml" ContentType="application/vnd.openxmlformats-officedocument.drawingml.diagramData+xml"/>
  <Override PartName="/ppt/notesSlides/notesSlide126.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diagrams/data34.xml" ContentType="application/vnd.openxmlformats-officedocument.drawingml.diagramData+xml"/>
  <Override PartName="/ppt/notesSlides/notesSlide104.xml" ContentType="application/vnd.openxmlformats-officedocument.presentationml.notesSlide+xml"/>
  <Override PartName="/ppt/notesSlides/notesSlide151.xml" ContentType="application/vnd.openxmlformats-officedocument.presentationml.notesSlide+xml"/>
  <Override PartName="/ppt/slides/slide130.xml" ContentType="application/vnd.openxmlformats-officedocument.presentationml.slide+xml"/>
  <Override PartName="/ppt/notesSlides/notesSlide48.xml" ContentType="application/vnd.openxmlformats-officedocument.presentationml.notesSlide+xml"/>
  <Override PartName="/ppt/diagrams/colors21.xml" ContentType="application/vnd.openxmlformats-officedocument.drawingml.diagramColors+xml"/>
  <Override PartName="/ppt/notesSlides/notesSlide95.xml" ContentType="application/vnd.openxmlformats-officedocument.presentationml.notesSlide+xml"/>
  <Override PartName="/ppt/slides/slide35.xml" ContentType="application/vnd.openxmlformats-officedocument.presentationml.slide+xml"/>
  <Override PartName="/ppt/slides/slide82.xml" ContentType="application/vnd.openxmlformats-officedocument.presentationml.slide+xml"/>
  <Override PartName="/ppt/diagrams/data12.xml" ContentType="application/vnd.openxmlformats-officedocument.drawingml.diagramData+xml"/>
  <Override PartName="/ppt/diagrams/quickStyle38.xml" ContentType="application/vnd.openxmlformats-officedocument.drawingml.diagramStyle+xml"/>
  <Override PartName="/ppt/diagrams/drawing39.xml" ContentType="application/vnd.ms-office.drawingml.diagramDrawing+xml"/>
  <Override PartName="/ppt/slides/slide13.xml" ContentType="application/vnd.openxmlformats-officedocument.presentationml.slide+xml"/>
  <Override PartName="/ppt/slides/slide60.xml" ContentType="application/vnd.openxmlformats-officedocument.presentationml.slide+xml"/>
  <Override PartName="/ppt/diagrams/data9.xml" ContentType="application/vnd.openxmlformats-officedocument.drawingml.diagramData+xml"/>
  <Override PartName="/ppt/notesSlides/notesSlide26.xml" ContentType="application/vnd.openxmlformats-officedocument.presentationml.notesSlide+xml"/>
  <Override PartName="/ppt/diagrams/quickStyle16.xml" ContentType="application/vnd.openxmlformats-officedocument.drawingml.diagramStyle+xml"/>
  <Override PartName="/ppt/diagrams/drawing17.xml" ContentType="application/vnd.ms-office.drawingml.diagramDrawing+xml"/>
  <Override PartName="/ppt/notesSlides/notesSlide73.xml" ContentType="application/vnd.openxmlformats-officedocument.presentationml.notesSlide+xml"/>
  <Override PartName="/ppt/diagrams/layout49.xml" ContentType="application/vnd.openxmlformats-officedocument.drawingml.diagramLayout+xml"/>
  <Override PartName="/ppt/diagrams/drawing64.xml" ContentType="application/vnd.ms-office.drawingml.diagramDrawing+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diagrams/layout27.xml" ContentType="application/vnd.openxmlformats-officedocument.drawingml.diagramLayout+xml"/>
  <Override PartName="/ppt/diagrams/colors59.xml" ContentType="application/vnd.openxmlformats-officedocument.drawingml.diagramColors+xml"/>
  <Override PartName="/ppt/diagrams/quickStyle63.xml" ContentType="application/vnd.openxmlformats-officedocument.drawingml.diagramStyle+xml"/>
  <Override PartName="/ppt/diagrams/layout74.xml" ContentType="application/vnd.openxmlformats-officedocument.drawingml.diagramLayout+xml"/>
  <Override PartName="/ppt/diagrams/colors37.xml" ContentType="application/vnd.openxmlformats-officedocument.drawingml.diagramColors+xml"/>
  <Override PartName="/ppt/diagrams/quickStyle41.xml" ContentType="application/vnd.openxmlformats-officedocument.drawingml.diagramStyle+xml"/>
  <Override PartName="/ppt/diagrams/drawing42.xml" ContentType="application/vnd.ms-office.drawingml.diagramDrawing+xml"/>
  <Override PartName="/ppt/slides/slide98.xml" ContentType="application/vnd.openxmlformats-officedocument.presentationml.slide+xml"/>
  <Override PartName="/ppt/slides/slide146.xml" ContentType="application/vnd.openxmlformats-officedocument.presentationml.slide+xml"/>
  <Override PartName="/ppt/diagrams/drawing20.xml" ContentType="application/vnd.ms-office.drawingml.diagramDrawing+xml"/>
  <Override PartName="/ppt/diagrams/layout52.xml" ContentType="application/vnd.openxmlformats-officedocument.drawingml.diagramLayout+xml"/>
  <Override PartName="/ppt/slides/slide124.xml" ContentType="application/vnd.openxmlformats-officedocument.presentationml.slide+xml"/>
  <Override PartName="/ppt/diagrams/colors15.xml" ContentType="application/vnd.openxmlformats-officedocument.drawingml.diagramColors+xml"/>
  <Override PartName="/ppt/diagrams/data28.xml" ContentType="application/vnd.openxmlformats-officedocument.drawingml.diagramData+xml"/>
  <Override PartName="/ppt/diagrams/layout30.xml" ContentType="application/vnd.openxmlformats-officedocument.drawingml.diagramLayout+xml"/>
  <Override PartName="/ppt/notesSlides/notesSlide89.xml" ContentType="application/vnd.openxmlformats-officedocument.presentationml.notesSlide+xml"/>
  <Override PartName="/ppt/diagrams/colors62.xml" ContentType="application/vnd.openxmlformats-officedocument.drawingml.diagramColors+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diagrams/data53.xml" ContentType="application/vnd.openxmlformats-officedocument.drawingml.diagramData+xml"/>
  <Override PartName="/ppt/notesSlides/notesSlide123.xml" ContentType="application/vnd.openxmlformats-officedocument.presentationml.notesSlide+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diagrams/colors40.xml" ContentType="application/vnd.openxmlformats-officedocument.drawingml.diagramColors+xml"/>
  <Override PartName="/ppt/notesSlides/notesSlide45.xml" ContentType="application/vnd.openxmlformats-officedocument.presentationml.notesSlide+xml"/>
  <Override PartName="/ppt/diagrams/data31.xml" ContentType="application/vnd.openxmlformats-officedocument.drawingml.diagramData+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diagrams/quickStyle57.xml" ContentType="application/vnd.openxmlformats-officedocument.drawingml.diagramStyle+xml"/>
  <Override PartName="/ppt/diagrams/drawing58.xml" ContentType="application/vnd.ms-office.drawingml.diagramDrawing+xml"/>
  <Override PartName="/ppt/slides/slide32.xml" ContentType="application/vnd.openxmlformats-officedocument.presentationml.slide+xml"/>
  <Override PartName="/ppt/diagrams/quickStyle35.xml" ContentType="application/vnd.openxmlformats-officedocument.drawingml.diagramStyle+xml"/>
  <Override PartName="/ppt/diagrams/drawing36.xml" ContentType="application/vnd.ms-office.drawingml.diagramDrawing+xml"/>
  <Override PartName="/ppt/diagrams/layout68.xml" ContentType="application/vnd.openxmlformats-officedocument.drawingml.diagramLayout+xml"/>
  <Override PartName="/ppt/slides/slide10.xml" ContentType="application/vnd.openxmlformats-officedocument.presentationml.slide+xml"/>
  <Override PartName="/ppt/diagrams/data6.xml" ContentType="application/vnd.openxmlformats-officedocument.drawingml.diagramData+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diagrams/layout46.xml" ContentType="application/vnd.openxmlformats-officedocument.drawingml.diagramLayout+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colors56.xml" ContentType="application/vnd.openxmlformats-officedocument.drawingml.diagramColors+xml"/>
  <Override PartName="/ppt/diagrams/quickStyle60.xml" ContentType="application/vnd.openxmlformats-officedocument.drawingml.diagramStyle+xml"/>
  <Override PartName="/ppt/diagrams/drawing61.xml" ContentType="application/vnd.ms-office.drawingml.diagramDrawing+xml"/>
  <Override PartName="/ppt/notesSlides/notesSlide139.xml" ContentType="application/vnd.openxmlformats-officedocument.presentationml.notesSlide+xml"/>
  <Override PartName="/ppt/diagrams/data69.xml" ContentType="application/vnd.openxmlformats-officedocument.drawingml.diagramData+xml"/>
  <Override PartName="/ppt/slides/slide118.xml" ContentType="application/vnd.openxmlformats-officedocument.presentationml.slide+xml"/>
  <Override PartName="/ppt/diagrams/layout24.xml" ContentType="application/vnd.openxmlformats-officedocument.drawingml.diagramLayout+xml"/>
  <Override PartName="/ppt/diagrams/layout71.xml" ContentType="application/vnd.openxmlformats-officedocument.drawingml.diagramLayout+xml"/>
  <Override PartName="/ppt/slides/slide143.xml" ContentType="application/vnd.openxmlformats-officedocument.presentationml.slide+xml"/>
  <Override PartName="/ppt/diagrams/quickStyle7.xml" ContentType="application/vnd.openxmlformats-officedocument.drawingml.diagramStyle+xml"/>
  <Override PartName="/ppt/diagrams/colors34.xml" ContentType="application/vnd.openxmlformats-officedocument.drawingml.diagramColors+xml"/>
  <Override PartName="/ppt/diagrams/data47.xml" ContentType="application/vnd.openxmlformats-officedocument.drawingml.diagramData+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diagrams/colors12.xml" ContentType="application/vnd.openxmlformats-officedocument.drawingml.diagramColors+xml"/>
  <Override PartName="/ppt/diagrams/data25.xml" ContentType="application/vnd.openxmlformats-officedocument.drawingml.diagramData+xml"/>
  <Override PartName="/ppt/notesSlides/notesSlide142.xml" ContentType="application/vnd.openxmlformats-officedocument.presentationml.notesSlide+xml"/>
  <Override PartName="/ppt/diagrams/data72.xml" ContentType="application/vnd.openxmlformats-officedocument.drawingml.diagramData+xml"/>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64.xml" ContentType="application/vnd.openxmlformats-officedocument.presentationml.notesSlide+xml"/>
  <Override PartName="/ppt/diagrams/quickStyle29.xml" ContentType="application/vnd.openxmlformats-officedocument.drawingml.diagramStyle+xml"/>
  <Override PartName="/ppt/diagrams/data50.xml" ContentType="application/vnd.openxmlformats-officedocument.drawingml.diagramData+xml"/>
  <Override PartName="/ppt/notesSlides/notesSlide120.xml" ContentType="application/vnd.openxmlformats-officedocument.presentationml.notesSlide+xml"/>
  <Override PartName="/ppt/slides/slide51.xml" ContentType="application/vnd.openxmlformats-officedocument.presentationml.slide+xml"/>
  <Override PartName="/ppt/diagrams/quickStyle54.xml" ContentType="application/vnd.openxmlformats-officedocument.drawingml.diagramStyle+xml"/>
  <Override PartName="/ppt/diagrams/drawing55.xml" ContentType="application/vnd.ms-office.drawingml.diagramDrawing+xml"/>
  <Override PartName="/ppt/notesSlides/notesSlide42.xml" ContentType="application/vnd.openxmlformats-officedocument.presentationml.notesSlide+xml"/>
  <Override PartName="/ppt/diagrams/layout18.xml" ContentType="application/vnd.openxmlformats-officedocument.drawingml.diagramLayout+xml"/>
  <Override PartName="/ppt/diagrams/layout65.xml" ContentType="application/vnd.openxmlformats-officedocument.drawingml.diagram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diagrams/colors28.xml" ContentType="application/vnd.openxmlformats-officedocument.drawingml.diagramColors+xml"/>
  <Default Extension="gif" ContentType="image/gif"/>
  <Override PartName="/ppt/diagrams/quickStyle32.xml" ContentType="application/vnd.openxmlformats-officedocument.drawingml.diagramStyle+xml"/>
  <Override PartName="/ppt/diagrams/drawing33.xml" ContentType="application/vnd.ms-office.drawingml.diagramDrawing+xml"/>
  <Override PartName="/ppt/slides/slide89.xml" ContentType="application/vnd.openxmlformats-officedocument.presentationml.slide+xml"/>
  <Override PartName="/ppt/slides/slide137.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diagrams/layout43.xml" ContentType="application/vnd.openxmlformats-officedocument.drawingml.diagramLayout+xml"/>
  <Override PartName="/ppt/slides/slide115.xml" ContentType="application/vnd.openxmlformats-officedocument.presentationml.slide+xml"/>
  <Override PartName="/ppt/handoutMasters/handoutMaster1.xml" ContentType="application/vnd.openxmlformats-officedocument.presentationml.handoutMaster+xml"/>
  <Override PartName="/ppt/diagrams/data19.xml" ContentType="application/vnd.openxmlformats-officedocument.drawingml.diagramData+xml"/>
  <Override PartName="/ppt/diagrams/layout21.xml" ContentType="application/vnd.openxmlformats-officedocument.drawingml.diagramLayout+xml"/>
  <Override PartName="/ppt/diagrams/colors53.xml" ContentType="application/vnd.openxmlformats-officedocument.drawingml.diagramColors+xml"/>
  <Override PartName="/ppt/diagrams/data66.xml" ContentType="application/vnd.openxmlformats-officedocument.drawingml.diagramData+xml"/>
  <Override PartName="/ppt/notesSlides/notesSlide136.xml" ContentType="application/vnd.openxmlformats-officedocument.presentationml.notesSlide+xml"/>
  <Override PartName="/ppt/slides/slide67.xml" ContentType="application/vnd.openxmlformats-officedocument.presentationml.slide+xml"/>
  <Override PartName="/ppt/diagrams/quickStyle4.xml" ContentType="application/vnd.openxmlformats-officedocument.drawingml.diagramStyle+xml"/>
  <Override PartName="/ppt/diagrams/colors31.xml" ContentType="application/vnd.openxmlformats-officedocument.drawingml.diagramColors+xml"/>
  <Override PartName="/ppt/diagrams/data44.xml" ContentType="application/vnd.openxmlformats-officedocument.drawingml.diagramData+xml"/>
  <Override PartName="/ppt/notesSlides/notesSlide114.xml" ContentType="application/vnd.openxmlformats-officedocument.presentationml.notesSlide+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58.xml" ContentType="application/vnd.openxmlformats-officedocument.presentationml.notesSlide+xml"/>
  <Override PartName="/ppt/notesSlides/notesSlide36.xml" ContentType="application/vnd.openxmlformats-officedocument.presentationml.notesSlide+xml"/>
  <Default Extension="xls" ContentType="application/vnd.ms-excel"/>
  <Override PartName="/ppt/diagrams/data22.xml" ContentType="application/vnd.openxmlformats-officedocument.drawingml.diagramData+xml"/>
  <Override PartName="/ppt/notesSlides/notesSlide83.xml" ContentType="application/vnd.openxmlformats-officedocument.presentationml.notesSlide+xml"/>
  <Override PartName="/ppt/diagrams/quickStyle48.xml" ContentType="application/vnd.openxmlformats-officedocument.drawingml.diagramStyle+xml"/>
  <Override PartName="/ppt/diagrams/drawing49.xml" ContentType="application/vnd.ms-office.drawingml.diagramDrawing+xml"/>
  <Override PartName="/ppt/diagrams/layout59.xml" ContentType="application/vnd.openxmlformats-officedocument.drawingml.diagramLayout+xml"/>
  <Override PartName="/ppt/slides/slide23.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quickStyle26.xml" ContentType="application/vnd.openxmlformats-officedocument.drawingml.diagramStyle+xml"/>
  <Override PartName="/ppt/diagrams/drawing27.xml" ContentType="application/vnd.ms-office.drawingml.diagramDrawing+xml"/>
  <Override PartName="/ppt/diagrams/quickStyle73.xml" ContentType="application/vnd.openxmlformats-officedocument.drawingml.diagramStyle+xml"/>
  <Override PartName="/ppt/diagrams/drawing74.xml" ContentType="application/vnd.ms-office.drawingml.diagramDrawing+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diagrams/layout37.xml" ContentType="application/vnd.openxmlformats-officedocument.drawingml.diagramLayout+xml"/>
  <Override PartName="/ppt/diagrams/colors69.xml" ContentType="application/vnd.openxmlformats-officedocument.drawingml.diagramColors+xml"/>
  <Override PartName="/ppt/diagrams/drawing9.xml" ContentType="application/vnd.ms-office.drawingml.diagramDrawing+xml"/>
  <Override PartName="/ppt/diagrams/layout15.xml" ContentType="application/vnd.openxmlformats-officedocument.drawingml.diagramLayout+xml"/>
  <Override PartName="/ppt/diagrams/colors47.xml" ContentType="application/vnd.openxmlformats-officedocument.drawingml.diagramColors+xml"/>
  <Override PartName="/ppt/diagrams/quickStyle51.xml" ContentType="application/vnd.openxmlformats-officedocument.drawingml.diagramStyle+xml"/>
  <Override PartName="/ppt/diagrams/drawing52.xml" ContentType="application/vnd.ms-office.drawingml.diagramDrawing+xml"/>
  <Override PartName="/ppt/diagrams/layout62.xml" ContentType="application/vnd.openxmlformats-officedocument.drawingml.diagramLayout+xml"/>
  <Override PartName="/ppt/slides/slide109.xml" ContentType="application/vnd.openxmlformats-officedocument.presentationml.slide+xml"/>
  <Override PartName="/ppt/slides/slide156.xml" ContentType="application/vnd.openxmlformats-officedocument.presentationml.slide+xml"/>
  <Override PartName="/ppt/diagrams/drawing30.xml" ContentType="application/vnd.ms-office.drawingml.diagramDrawing+xml"/>
  <Override PartName="/ppt/notesSlides/notesSlide108.xml" ContentType="application/vnd.openxmlformats-officedocument.presentationml.notesSlide+xml"/>
  <Override PartName="/ppt/notesSlides/notesSlide155.xml" ContentType="application/vnd.openxmlformats-officedocument.presentationml.notesSlide+xml"/>
  <Override PartName="/ppt/slides/slide134.xml" ContentType="application/vnd.openxmlformats-officedocument.presentationml.slide+xml"/>
  <Override PartName="/ppt/notesSlides/notesSlide5.xml" ContentType="application/vnd.openxmlformats-officedocument.presentationml.notesSlide+xml"/>
  <Override PartName="/ppt/diagrams/colors25.xml" ContentType="application/vnd.openxmlformats-officedocument.drawingml.diagramColors+xml"/>
  <Override PartName="/ppt/diagrams/data38.xml" ContentType="application/vnd.openxmlformats-officedocument.drawingml.diagramData+xml"/>
  <Override PartName="/ppt/diagrams/layout40.xml" ContentType="application/vnd.openxmlformats-officedocument.drawingml.diagramLayout+xml"/>
  <Override PartName="/ppt/notesSlides/notesSlide99.xml" ContentType="application/vnd.openxmlformats-officedocument.presentationml.notesSlide+xml"/>
  <Override PartName="/ppt/diagrams/colors72.xml" ContentType="application/vnd.openxmlformats-officedocument.drawingml.diagramColors+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diagrams/colors2.xml" ContentType="application/vnd.openxmlformats-officedocument.drawingml.diagramColors+xml"/>
  <Override PartName="/ppt/diagrams/data16.xml" ContentType="application/vnd.openxmlformats-officedocument.drawingml.diagramData+xml"/>
  <Override PartName="/ppt/notesSlides/notesSlide88.xml" ContentType="application/vnd.openxmlformats-officedocument.presentationml.notesSlide+xml"/>
  <Override PartName="/ppt/diagrams/colors50.xml" ContentType="application/vnd.openxmlformats-officedocument.drawingml.diagramColors+xml"/>
  <Override PartName="/ppt/diagrams/data63.xml" ContentType="application/vnd.openxmlformats-officedocument.drawingml.diagramData+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diagrams/data52.xml" ContentType="application/vnd.openxmlformats-officedocument.drawingml.diagramData+xml"/>
  <Override PartName="/ppt/notesSlides/notesSlide122.xml" ContentType="application/vnd.openxmlformats-officedocument.presentationml.notes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55.xml" ContentType="application/vnd.openxmlformats-officedocument.presentationml.notesSlide+xml"/>
  <Override PartName="/ppt/diagrams/data30.xml" ContentType="application/vnd.openxmlformats-officedocument.drawingml.diagramData+xml"/>
  <Override PartName="/ppt/diagrams/data41.xml" ContentType="application/vnd.openxmlformats-officedocument.drawingml.diagramData+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diagrams/quickStyle56.xml" ContentType="application/vnd.openxmlformats-officedocument.drawingml.diagramStyle+xml"/>
  <Override PartName="/ppt/diagrams/drawing57.xml" ContentType="application/vnd.ms-office.drawingml.diagramDrawing+xml"/>
  <Override PartName="/ppt/diagrams/quickStyle67.xml" ContentType="application/vnd.openxmlformats-officedocument.drawingml.diagramStyle+xml"/>
  <Override PartName="/ppt/diagrams/drawing68.xml" ContentType="application/vnd.ms-office.drawingml.diagramDrawing+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diagrams/quickStyle45.xml" ContentType="application/vnd.openxmlformats-officedocument.drawingml.diagramStyle+xml"/>
  <Override PartName="/ppt/diagrams/drawing46.xml" ContentType="application/vnd.ms-office.drawingml.diagramDrawing+xml"/>
  <Override PartName="/ppt/diagrams/layout67.xml" ContentType="application/vnd.openxmlformats-officedocument.drawingml.diagramLayout+xml"/>
  <Override PartName="/ppt/slides/slide20.xml" ContentType="application/vnd.openxmlformats-officedocument.presentationml.slide+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diagrams/quickStyle34.xml" ContentType="application/vnd.openxmlformats-officedocument.drawingml.diagramStyle+xml"/>
  <Override PartName="/ppt/diagrams/drawing35.xml" ContentType="application/vnd.ms-office.drawingml.diagramDrawing+xml"/>
  <Override PartName="/ppt/diagrams/layout56.xml" ContentType="application/vnd.openxmlformats-officedocument.drawingml.diagramLayout+xml"/>
  <Override PartName="/ppt/slides/slide139.xml" ContentType="application/vnd.openxmlformats-officedocument.presentationml.slide+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diagrams/colors19.xml" ContentType="application/vnd.openxmlformats-officedocument.drawingml.diagramColors+xml"/>
  <Override PartName="/ppt/diagrams/quickStyle23.xml" ContentType="application/vnd.openxmlformats-officedocument.drawingml.diagramStyle+xml"/>
  <Override PartName="/ppt/diagrams/drawing24.xml" ContentType="application/vnd.ms-office.drawingml.diagramDrawing+xml"/>
  <Override PartName="/ppt/diagrams/layout34.xml" ContentType="application/vnd.openxmlformats-officedocument.drawingml.diagramLayout+xml"/>
  <Override PartName="/ppt/diagrams/layout45.xml" ContentType="application/vnd.openxmlformats-officedocument.drawingml.diagramLayout+xml"/>
  <Override PartName="/ppt/diagrams/drawing60.xml" ContentType="application/vnd.ms-office.drawingml.diagramDrawing+xml"/>
  <Override PartName="/ppt/diagrams/colors66.xml" ContentType="application/vnd.openxmlformats-officedocument.drawingml.diagramColors+xml"/>
  <Override PartName="/ppt/diagrams/quickStyle70.xml" ContentType="application/vnd.openxmlformats-officedocument.drawingml.diagramStyle+xml"/>
  <Override PartName="/ppt/diagrams/drawing71.xml" ContentType="application/vnd.ms-office.drawingml.diagramDrawing+xml"/>
  <Override PartName="/ppt/notesSlides/notesSlide149.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diagrams/drawing6.xml" ContentType="application/vnd.ms-office.drawingml.diagramDrawing+xml"/>
  <Override PartName="/ppt/diagrams/layout23.xml" ContentType="application/vnd.openxmlformats-officedocument.drawingml.diagramLayout+xml"/>
  <Override PartName="/ppt/diagrams/colors55.xml" ContentType="application/vnd.openxmlformats-officedocument.drawingml.diagramColors+xml"/>
  <Override PartName="/ppt/diagrams/data57.xml" ContentType="application/vnd.openxmlformats-officedocument.drawingml.diagramData+xml"/>
  <Override PartName="/ppt/notesSlides/notesSlide127.xml" ContentType="application/vnd.openxmlformats-officedocument.presentationml.notesSlide+xml"/>
  <Override PartName="/ppt/diagrams/data68.xml" ContentType="application/vnd.openxmlformats-officedocument.drawingml.diagramData+xml"/>
  <Override PartName="/ppt/notesSlides/notesSlide138.xml" ContentType="application/vnd.openxmlformats-officedocument.presentationml.notesSlide+xml"/>
  <Override PartName="/ppt/diagrams/layout70.xml" ContentType="application/vnd.openxmlformats-officedocument.drawingml.diagramLayout+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diagrams/quickStyle6.xml" ContentType="application/vnd.openxmlformats-officedocument.drawingml.diagramStyle+xml"/>
  <Override PartName="/ppt/diagrams/layout12.xml" ContentType="application/vnd.openxmlformats-officedocument.drawingml.diagramLayout+xml"/>
  <Override PartName="/ppt/diagrams/colors33.xml" ContentType="application/vnd.openxmlformats-officedocument.drawingml.diagramColors+xml"/>
  <Override PartName="/ppt/diagrams/colors44.xml" ContentType="application/vnd.openxmlformats-officedocument.drawingml.diagramColors+xml"/>
  <Override PartName="/ppt/diagrams/data46.xml" ContentType="application/vnd.openxmlformats-officedocument.drawingml.diagramData+xml"/>
  <Override PartName="/ppt/notesSlides/notesSlide116.xml" ContentType="application/vnd.openxmlformats-officedocument.presentationml.notesSlide+xml"/>
  <Override PartName="/ppt/slides/slide58.xml" ContentType="application/vnd.openxmlformats-officedocument.presentationml.slide+xml"/>
  <Override PartName="/ppt/notesSlides/notesSlide2.xml" ContentType="application/vnd.openxmlformats-officedocument.presentationml.notesSlide+xml"/>
  <Override PartName="/ppt/diagrams/colors22.xml" ContentType="application/vnd.openxmlformats-officedocument.drawingml.diagramColors+xml"/>
  <Override PartName="/ppt/diagrams/data35.xml" ContentType="application/vnd.openxmlformats-officedocument.drawingml.diagramData+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diagrams/quickStyle39.xml" ContentType="application/vnd.openxmlformats-officedocument.drawingml.diagramStyl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diagrams/data13.xml" ContentType="application/vnd.openxmlformats-officedocument.drawingml.diagramData+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diagrams/data60.xml" ContentType="application/vnd.openxmlformats-officedocument.drawingml.diagramData+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diagrams/quickStyle17.xml" ContentType="application/vnd.openxmlformats-officedocument.drawingml.diagramStyle+xml"/>
  <Override PartName="/ppt/diagrams/drawing18.xml" ContentType="application/vnd.ms-office.drawingml.diagramDrawing+xml"/>
  <Override PartName="/ppt/diagrams/quickStyle64.xml" ContentType="application/vnd.openxmlformats-officedocument.drawingml.diagramStyle+xml"/>
  <Override PartName="/ppt/diagrams/drawing65.xml" ContentType="application/vnd.ms-office.drawingml.diagramDrawing+xml"/>
  <Override PartName="/ppt/tableStyles.xml" ContentType="application/vnd.openxmlformats-officedocument.presentationml.tableStyles+xml"/>
  <Override PartName="/ppt/notesSlides/notesSlide52.xml" ContentType="application/vnd.openxmlformats-officedocument.presentationml.notesSlide+xml"/>
  <Override PartName="/ppt/diagrams/layout28.xml" ContentType="application/vnd.openxmlformats-officedocument.drawingml.diagramLayout+xml"/>
  <Override PartName="/ppt/diagrams/drawing43.xml" ContentType="application/vnd.ms-office.drawingml.diagramDrawing+xml"/>
  <Override PartName="/ppt/slides/slide147.xml" ContentType="application/vnd.openxmlformats-officedocument.presentationml.slide+xml"/>
  <Override PartName="/ppt/notesSlides/notesSlide30.xml" ContentType="application/vnd.openxmlformats-officedocument.presentationml.notesSlide+xml"/>
  <Override PartName="/ppt/diagrams/colors38.xml" ContentType="application/vnd.openxmlformats-officedocument.drawingml.diagramColors+xml"/>
  <Override PartName="/ppt/diagrams/quickStyle42.xml" ContentType="application/vnd.openxmlformats-officedocument.drawingml.diagramStyle+xml"/>
  <Override PartName="/ppt/diagrams/layout53.xml" ContentType="application/vnd.openxmlformats-officedocument.drawingml.diagramLayout+xml"/>
  <Override PartName="/ppt/slides/slide99.xml" ContentType="application/vnd.openxmlformats-officedocument.presentationml.slide+xml"/>
  <Override PartName="/ppt/diagrams/layout1.xml" ContentType="application/vnd.openxmlformats-officedocument.drawingml.diagramLayout+xml"/>
  <Override PartName="/ppt/diagrams/quickStyle20.xml" ContentType="application/vnd.openxmlformats-officedocument.drawingml.diagramStyle+xml"/>
  <Override PartName="/ppt/diagrams/drawing21.xml" ContentType="application/vnd.ms-office.drawingml.diagramDrawing+xml"/>
  <Override PartName="/ppt/diagrams/data29.xml" ContentType="application/vnd.openxmlformats-officedocument.drawingml.diagramData+xml"/>
  <Override PartName="/ppt/notesSlides/notesSlide146.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diagrams/colors16.xml" ContentType="application/vnd.openxmlformats-officedocument.drawingml.diagramColors+xml"/>
  <Override PartName="/ppt/diagrams/layout31.xml" ContentType="application/vnd.openxmlformats-officedocument.drawingml.diagramLayout+xml"/>
  <Override PartName="/ppt/diagrams/colors63.xml" ContentType="application/vnd.openxmlformats-officedocument.drawingml.diagramColors+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diagrams/drawing3.xml" ContentType="application/vnd.ms-office.drawingml.diagramDrawing+xml"/>
  <Override PartName="/ppt/notesSlides/notesSlide68.xml" ContentType="application/vnd.openxmlformats-officedocument.presentationml.notesSlide+xml"/>
  <Override PartName="/ppt/diagrams/colors41.xml" ContentType="application/vnd.openxmlformats-officedocument.drawingml.diagramColors+xml"/>
  <Override PartName="/ppt/diagrams/data54.xml" ContentType="application/vnd.openxmlformats-officedocument.drawingml.diagramData+xml"/>
  <Override PartName="/ppt/notesSlides/notesSlide124.xml" ContentType="application/vnd.openxmlformats-officedocument.presentationml.notesSlide+xml"/>
  <Override PartName="/ppt/slides/slide55.xml" ContentType="application/vnd.openxmlformats-officedocument.presentationml.slide+xml"/>
  <Override PartName="/ppt/diagrams/data32.xml" ContentType="application/vnd.openxmlformats-officedocument.drawingml.diagramData+xml"/>
  <Override PartName="/ppt/notesSlides/notesSlide102.xml" ContentType="application/vnd.openxmlformats-officedocument.presentationml.notesSlide+xml"/>
  <Override PartName="/ppt/diagrams/quickStyle58.xml" ContentType="application/vnd.openxmlformats-officedocument.drawingml.diagramStyle+xml"/>
  <Override PartName="/ppt/diagrams/drawing59.xml" ContentType="application/vnd.ms-office.drawingml.diagramDrawing+xml"/>
  <Override PartName="/ppt/slides/slide33.xml" ContentType="application/vnd.openxmlformats-officedocument.presentationml.slide+xml"/>
  <Override PartName="/ppt/slides/slide80.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diagrams/layout69.xml" ContentType="application/vnd.openxmlformats-officedocument.drawingml.diagramLayout+xml"/>
  <Override PartName="/ppt/presentation.xml" ContentType="application/vnd.openxmlformats-officedocument.presentationml.presentation.main+xml"/>
  <Override PartName="/ppt/diagrams/data10.xml" ContentType="application/vnd.openxmlformats-officedocument.drawingml.diagramData+xml"/>
  <Override PartName="/ppt/notesSlides/notesSlide24.xml" ContentType="application/vnd.openxmlformats-officedocument.presentationml.notesSlide+xml"/>
  <Override PartName="/ppt/notesSlides/notesSlide71.xml" ContentType="application/vnd.openxmlformats-officedocument.presentationml.notesSlide+xml"/>
  <Override PartName="/ppt/diagrams/quickStyle36.xml" ContentType="application/vnd.openxmlformats-officedocument.drawingml.diagramStyle+xml"/>
  <Override PartName="/ppt/diagrams/drawing37.xml" ContentType="application/vnd.ms-office.drawingml.diagramDrawing+xml"/>
  <Override PartName="/docProps/app.xml" ContentType="application/vnd.openxmlformats-officedocument.extended-properties+xml"/>
  <Override PartName="/ppt/slides/slide11.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diagrams/layout47.xml" ContentType="application/vnd.openxmlformats-officedocument.drawingml.diagramLayout+xml"/>
  <Override PartName="/ppt/diagrams/quickStyle61.xml" ContentType="application/vnd.openxmlformats-officedocument.drawingml.diagramStyle+xml"/>
  <Override PartName="/ppt/diagrams/drawing62.xml" ContentType="application/vnd.ms-office.drawingml.diagramDrawing+xml"/>
  <Override PartName="/ppt/slides/slide119.xml" ContentType="application/vnd.openxmlformats-officedocument.presentationml.slide+xml"/>
  <Override PartName="/ppt/slideLayouts/slideLayout10.xml" ContentType="application/vnd.openxmlformats-officedocument.presentationml.slideLayout+xml"/>
  <Override PartName="/ppt/diagrams/layout25.xml" ContentType="application/vnd.openxmlformats-officedocument.drawingml.diagramLayout+xml"/>
  <Override PartName="/ppt/diagrams/colors57.xml" ContentType="application/vnd.openxmlformats-officedocument.drawingml.diagramColors+xml"/>
  <Override PartName="/ppt/diagrams/layout72.xml" ContentType="application/vnd.openxmlformats-officedocument.drawingml.diagramLayout+xml"/>
  <Override PartName="/ppt/diagrams/quickStyle8.xml" ContentType="application/vnd.openxmlformats-officedocument.drawingml.diagramStyle+xml"/>
  <Override PartName="/ppt/diagrams/colors35.xml" ContentType="application/vnd.openxmlformats-officedocument.drawingml.diagramColors+xml"/>
  <Override PartName="/ppt/diagrams/drawing40.xml" ContentType="application/vnd.ms-office.drawingml.diagramDrawing+xml"/>
  <Override PartName="/ppt/diagrams/data48.xml" ContentType="application/vnd.openxmlformats-officedocument.drawingml.diagramData+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diagrams/layout50.xml" ContentType="application/vnd.openxmlformats-officedocument.drawingml.diagramLayout+xml"/>
  <Override PartName="/ppt/slides/slide122.xml" ContentType="application/vnd.openxmlformats-officedocument.presentationml.slide+xml"/>
  <Override PartName="/ppt/diagrams/colors13.xml" ContentType="application/vnd.openxmlformats-officedocument.drawingml.diagramColors+xml"/>
  <Override PartName="/ppt/diagrams/data26.xml" ContentType="application/vnd.openxmlformats-officedocument.drawingml.diagramData+xml"/>
  <Override PartName="/ppt/notesSlides/notesSlide87.xml" ContentType="application/vnd.openxmlformats-officedocument.presentationml.notesSlide+xml"/>
  <Override PartName="/ppt/diagrams/colors60.xml" ContentType="application/vnd.openxmlformats-officedocument.drawingml.diagramColors+xml"/>
  <Override PartName="/ppt/notesSlides/notesSlide143.xml" ContentType="application/vnd.openxmlformats-officedocument.presentationml.notesSlide+xml"/>
  <Override PartName="/ppt/diagrams/data73.xml" ContentType="application/vnd.openxmlformats-officedocument.drawingml.diagramData+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diagrams/data51.xml" ContentType="application/vnd.openxmlformats-officedocument.drawingml.diagramData+xml"/>
  <Override PartName="/ppt/notesSlides/notesSlide121.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diagrams/quickStyle55.xml" ContentType="application/vnd.openxmlformats-officedocument.drawingml.diagramStyle+xml"/>
  <Override PartName="/ppt/diagrams/drawing56.xml" ContentType="application/vnd.ms-office.drawingml.diagramDrawing+xml"/>
  <Override PartName="/ppt/slides/slide30.xml" ContentType="application/vnd.openxmlformats-officedocument.presentationml.slide+xml"/>
  <Override PartName="/ppt/diagrams/layout19.xml" ContentType="application/vnd.openxmlformats-officedocument.drawingml.diagramLayout+xml"/>
  <Override PartName="/ppt/diagrams/quickStyle33.xml" ContentType="application/vnd.openxmlformats-officedocument.drawingml.diagramStyle+xml"/>
  <Override PartName="/ppt/diagrams/drawing34.xml" ContentType="application/vnd.ms-office.drawingml.diagramDrawing+xml"/>
  <Override PartName="/ppt/diagrams/layout66.xml" ContentType="application/vnd.openxmlformats-officedocument.drawingml.diagramLayout+xml"/>
  <Override PartName="/ppt/slides/slide138.xml" ContentType="application/vnd.openxmlformats-officedocument.presentationml.slide+xml"/>
  <Override PartName="/ppt/notesSlides/notesSlide9.xml" ContentType="application/vnd.openxmlformats-officedocument.presentationml.notesSlide+xml"/>
  <Override PartName="/ppt/diagrams/data4.xml" ContentType="application/vnd.openxmlformats-officedocument.drawingml.diagramData+xml"/>
  <Override PartName="/ppt/notesSlides/notesSlide21.xml" ContentType="application/vnd.openxmlformats-officedocument.presentationml.notesSlide+xml"/>
  <Override PartName="/ppt/diagrams/colors29.xml" ContentType="application/vnd.openxmlformats-officedocument.drawingml.diagramColors+xml"/>
  <Override PartName="/ppt/diagrams/layout44.xml" ContentType="application/vnd.openxmlformats-officedocument.drawingml.diagramLayout+xml"/>
  <Override PartName="/ppt/diagrams/colors6.xml" ContentType="application/vnd.openxmlformats-officedocument.drawingml.diagramColors+xml"/>
  <Override PartName="/ppt/diagrams/quickStyle11.xml" ContentType="application/vnd.openxmlformats-officedocument.drawingml.diagramStyle+xml"/>
  <Override PartName="/ppt/diagrams/drawing12.xml" ContentType="application/vnd.ms-office.drawingml.diagramDrawing+xml"/>
  <Override PartName="/ppt/diagrams/colors54.xml" ContentType="application/vnd.openxmlformats-officedocument.drawingml.diagramColors+xml"/>
  <Override PartName="/ppt/diagrams/data67.xml" ContentType="application/vnd.openxmlformats-officedocument.drawingml.diagramData+xml"/>
  <Override PartName="/ppt/notesSlides/notesSlide137.xml" ContentType="application/vnd.openxmlformats-officedocument.presentationml.notesSlide+xml"/>
  <Override PartName="/ppt/slides/slide68.xml" ContentType="application/vnd.openxmlformats-officedocument.presentationml.slide+xml"/>
  <Override PartName="/ppt/slides/slide116.xml" ContentType="application/vnd.openxmlformats-officedocument.presentationml.slide+xml"/>
  <Override PartName="/ppt/diagrams/layout22.xml" ContentType="application/vnd.openxmlformats-officedocument.drawingml.diagramLayout+xml"/>
  <Override PartName="/ppt/slides/slide141.xml" ContentType="application/vnd.openxmlformats-officedocument.presentationml.slide+xml"/>
  <Override PartName="/ppt/diagrams/quickStyle5.xml" ContentType="application/vnd.openxmlformats-officedocument.drawingml.diagramStyle+xml"/>
  <Override PartName="/ppt/notesSlides/notesSlide59.xml" ContentType="application/vnd.openxmlformats-officedocument.presentationml.notesSlide+xml"/>
  <Override PartName="/ppt/diagrams/colors32.xml" ContentType="application/vnd.openxmlformats-officedocument.drawingml.diagramColors+xml"/>
  <Override PartName="/ppt/diagrams/data45.xml" ContentType="application/vnd.openxmlformats-officedocument.drawingml.diagramData+xml"/>
  <Override PartName="/ppt/notesSlides/notesSlide115.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diagrams/colors10.xml" ContentType="application/vnd.openxmlformats-officedocument.drawingml.diagramColors+xml"/>
  <Override PartName="/ppt/diagrams/data23.xml" ContentType="application/vnd.openxmlformats-officedocument.drawingml.diagramData+xml"/>
  <Override PartName="/ppt/diagrams/quickStyle49.xml" ContentType="application/vnd.openxmlformats-officedocument.drawingml.diagramStyle+xml"/>
  <Override PartName="/ppt/notesSlides/notesSlide140.xml" ContentType="application/vnd.openxmlformats-officedocument.presentationml.notesSlide+xml"/>
  <Override PartName="/ppt/diagrams/data70.xml" ContentType="application/vnd.openxmlformats-officedocument.drawingml.diagramData+xml"/>
  <Override PartName="/ppt/slides/slide24.xml" ContentType="application/vnd.openxmlformats-officedocument.presentationml.slide+xml"/>
  <Override PartName="/ppt/slides/slide71.xml" ContentType="application/vnd.openxmlformats-officedocument.presentationml.slide+xml"/>
  <Override PartName="/ppt/diagrams/layout8.xml" ContentType="application/vnd.openxmlformats-officedocument.drawingml.diagram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diagrams/quickStyle27.xml" ContentType="application/vnd.openxmlformats-officedocument.drawingml.diagramStyle+xml"/>
  <Override PartName="/ppt/diagrams/drawing28.xml" ContentType="application/vnd.ms-office.drawingml.diagramDrawing+xml"/>
  <Override PartName="/ppt/diagrams/layout38.xml" ContentType="application/vnd.openxmlformats-officedocument.drawingml.diagramLayout+xml"/>
  <Override PartName="/ppt/diagrams/quickStyle74.xml" ContentType="application/vnd.openxmlformats-officedocument.drawingml.diagramStyle+xml"/>
  <Override PartName="/ppt/diagrams/quickStyle52.xml" ContentType="application/vnd.openxmlformats-officedocument.drawingml.diagramStyle+xml"/>
  <Override PartName="/ppt/diagrams/drawing53.xml" ContentType="application/vnd.ms-office.drawingml.diagramDrawing+xml"/>
  <Override PartName="/ppt/slides/slide157.xml" ContentType="application/vnd.openxmlformats-officedocument.presentationml.slide+xml"/>
  <Override PartName="/ppt/notesSlides/notesSlide40.xml" ContentType="application/vnd.openxmlformats-officedocument.presentationml.notesSlide+xml"/>
  <Override PartName="/ppt/diagrams/layout16.xml" ContentType="application/vnd.openxmlformats-officedocument.drawingml.diagramLayout+xml"/>
  <Override PartName="/ppt/diagrams/colors48.xml" ContentType="application/vnd.openxmlformats-officedocument.drawingml.diagramColors+xml"/>
  <Override PartName="/ppt/diagrams/layout63.xml" ContentType="application/vnd.openxmlformats-officedocument.drawingml.diagramLayout+xml"/>
  <Override PartName="/ppt/notesSlides/notesSlide6.xml" ContentType="application/vnd.openxmlformats-officedocument.presentationml.notesSlide+xml"/>
  <Override PartName="/ppt/diagrams/colors26.xml" ContentType="application/vnd.openxmlformats-officedocument.drawingml.diagramColors+xml"/>
  <Override PartName="/ppt/diagrams/quickStyle30.xml" ContentType="application/vnd.openxmlformats-officedocument.drawingml.diagramStyle+xml"/>
  <Override PartName="/ppt/diagrams/drawing31.xml" ContentType="application/vnd.ms-office.drawingml.diagramDrawing+xml"/>
  <Override PartName="/ppt/diagrams/data39.xml" ContentType="application/vnd.openxmlformats-officedocument.drawingml.diagramData+xml"/>
  <Override PartName="/ppt/diagrams/layout41.xml" ContentType="application/vnd.openxmlformats-officedocument.drawingml.diagramLayout+xml"/>
  <Override PartName="/ppt/notesSlides/notesSlide109.xml" ContentType="application/vnd.openxmlformats-officedocument.presentationml.notesSlide+xml"/>
  <Override PartName="/ppt/diagrams/colors73.xml" ContentType="application/vnd.openxmlformats-officedocument.drawingml.diagramColors+xml"/>
  <Override PartName="/ppt/notesSlides/notesSlide156.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slides/slide113.xml" ContentType="application/vnd.openxmlformats-officedocument.presentationml.slide+xml"/>
  <Override PartName="/ppt/diagrams/data17.xml" ContentType="application/vnd.openxmlformats-officedocument.drawingml.diagramData+xml"/>
  <Override PartName="/ppt/notesSlides/notesSlide78.xml" ContentType="application/vnd.openxmlformats-officedocument.presentationml.notesSlide+xml"/>
  <Override PartName="/ppt/diagrams/colors51.xml" ContentType="application/vnd.openxmlformats-officedocument.drawingml.diagramColors+xml"/>
  <Override PartName="/ppt/diagrams/data64.xml" ContentType="application/vnd.openxmlformats-officedocument.drawingml.diagramData+xml"/>
  <Override PartName="/ppt/notesSlides/notesSlide134.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diagrams/quickStyle2.xml" ContentType="application/vnd.openxmlformats-officedocument.drawingml.diagramStyle+xml"/>
  <Override PartName="/ppt/diagrams/data42.xml" ContentType="application/vnd.openxmlformats-officedocument.drawingml.diagramData+xml"/>
  <Override PartName="/ppt/notesSlides/notesSlide112.xml" ContentType="application/vnd.openxmlformats-officedocument.presentationml.notesSlide+xml"/>
  <Override PartName="/ppt/diagrams/quickStyle68.xml" ContentType="application/vnd.openxmlformats-officedocument.drawingml.diagramStyle+xml"/>
  <Override PartName="/ppt/diagrams/drawing69.xml" ContentType="application/vnd.ms-office.drawingml.diagramDrawing+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56.xml" ContentType="application/vnd.openxmlformats-officedocument.presentationml.notesSlide+xml"/>
  <Override PartName="/ppt/notesSlides/notesSlide34.xml" ContentType="application/vnd.openxmlformats-officedocument.presentationml.notesSlide+xml"/>
  <Override PartName="/ppt/diagrams/data20.xml" ContentType="application/vnd.openxmlformats-officedocument.drawingml.diagramData+xml"/>
  <Override PartName="/ppt/notesSlides/notesSlide81.xml" ContentType="application/vnd.openxmlformats-officedocument.presentationml.notesSlide+xml"/>
  <Override PartName="/ppt/diagrams/quickStyle46.xml" ContentType="application/vnd.openxmlformats-officedocument.drawingml.diagramStyle+xml"/>
  <Override PartName="/ppt/diagrams/drawing47.xml" ContentType="application/vnd.ms-office.drawingml.diagramDrawing+xml"/>
  <Override PartName="/ppt/diagrams/layout57.xml" ContentType="application/vnd.openxmlformats-officedocument.drawingml.diagramLayout+xml"/>
  <Override PartName="/ppt/slides/slide21.xml" ContentType="application/vnd.openxmlformats-officedocument.presentationml.slide+xml"/>
  <Override PartName="/ppt/diagrams/layout5.xml" ContentType="application/vnd.openxmlformats-officedocument.drawingml.diagramLayout+xml"/>
  <Override PartName="/ppt/diagrams/quickStyle24.xml" ContentType="application/vnd.openxmlformats-officedocument.drawingml.diagramStyle+xml"/>
  <Override PartName="/ppt/diagrams/drawing25.xml" ContentType="application/vnd.ms-office.drawingml.diagramDrawing+xml"/>
  <Override PartName="/ppt/diagrams/quickStyle71.xml" ContentType="application/vnd.openxmlformats-officedocument.drawingml.diagramStyle+xml"/>
  <Override PartName="/ppt/diagrams/drawing72.xml" ContentType="application/vnd.ms-office.drawingml.diagramDrawing+xml"/>
  <Override PartName="/ppt/slides/slide129.xml" ContentType="application/vnd.openxmlformats-officedocument.presentationml.slide+xml"/>
  <Override PartName="/ppt/notesSlides/notesSlide12.xml" ContentType="application/vnd.openxmlformats-officedocument.presentationml.notesSlide+xml"/>
  <Override PartName="/ppt/diagrams/layout35.xml" ContentType="application/vnd.openxmlformats-officedocument.drawingml.diagramLayout+xml"/>
  <Override PartName="/ppt/diagrams/colors67.xml" ContentType="application/vnd.openxmlformats-officedocument.drawingml.diagramColors+xml"/>
  <Override PartName="/ppt/diagrams/drawing7.xml" ContentType="application/vnd.ms-office.drawingml.diagramDrawing+xml"/>
  <Override PartName="/ppt/diagrams/layout13.xml" ContentType="application/vnd.openxmlformats-officedocument.drawingml.diagramLayout+xml"/>
  <Override PartName="/ppt/diagrams/colors45.xml" ContentType="application/vnd.openxmlformats-officedocument.drawingml.diagramColors+xml"/>
  <Override PartName="/ppt/diagrams/drawing50.xml" ContentType="application/vnd.ms-office.drawingml.diagramDrawing+xml"/>
  <Override PartName="/ppt/diagrams/data58.xml" ContentType="application/vnd.openxmlformats-officedocument.drawingml.diagramData+xml"/>
  <Override PartName="/ppt/diagrams/layout60.xml" ContentType="application/vnd.openxmlformats-officedocument.drawingml.diagramLayout+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53.xml" ContentType="application/vnd.openxmlformats-officedocument.presentationml.notesSlide+xml"/>
  <Override PartName="/ppt/slides/slide132.xml" ContentType="application/vnd.openxmlformats-officedocument.presentationml.slide+xml"/>
  <Override PartName="/ppt/notesSlides/notesSlide3.xml" ContentType="application/vnd.openxmlformats-officedocument.presentationml.notesSlide+xml"/>
  <Override PartName="/ppt/diagrams/colors23.xml" ContentType="application/vnd.openxmlformats-officedocument.drawingml.diagramColors+xml"/>
  <Override PartName="/ppt/diagrams/data36.xml" ContentType="application/vnd.openxmlformats-officedocument.drawingml.diagramData+xml"/>
  <Override PartName="/ppt/notesSlides/notesSlide97.xml" ContentType="application/vnd.openxmlformats-officedocument.presentationml.notesSlide+xml"/>
  <Override PartName="/ppt/diagrams/colors70.xml" ContentType="application/vnd.openxmlformats-officedocument.drawingml.diagramColors+xml"/>
  <Override PartName="/ppt/slides/slide37.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diagrams/data14.xml" ContentType="application/vnd.openxmlformats-officedocument.drawingml.diagramData+xml"/>
  <Override PartName="/ppt/diagrams/data61.xml" ContentType="application/vnd.openxmlformats-officedocument.drawingml.diagramData+xml"/>
  <Override PartName="/ppt/notesSlides/notesSlide131.xml" ContentType="application/vnd.openxmlformats-officedocument.presentationml.notes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notesSlides/notesSlide28.xml" ContentType="application/vnd.openxmlformats-officedocument.presentationml.notesSlide+xml"/>
  <Override PartName="/ppt/diagrams/drawing19.xml" ContentType="application/vnd.ms-office.drawingml.diagramDrawing+xml"/>
  <Override PartName="/ppt/notesSlides/notesSlide75.xml" ContentType="application/vnd.openxmlformats-officedocument.presentationml.notesSlide+xml"/>
  <Override PartName="/ppt/diagrams/drawing66.xml" ContentType="application/vnd.ms-office.drawingml.diagramDrawing+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diagrams/quickStyle18.xml" ContentType="application/vnd.openxmlformats-officedocument.drawingml.diagramStyle+xml"/>
  <Override PartName="/ppt/diagrams/layout29.xml" ContentType="application/vnd.openxmlformats-officedocument.drawingml.diagramLayout+xml"/>
  <Override PartName="/ppt/diagrams/quickStyle65.xml" ContentType="application/vnd.openxmlformats-officedocument.drawingml.diagramStyle+xml"/>
  <Override PartName="/ppt/slides/slide40.xml" ContentType="application/vnd.openxmlformats-officedocument.presentationml.slide+xml"/>
  <Override PartName="/ppt/diagrams/quickStyle43.xml" ContentType="application/vnd.openxmlformats-officedocument.drawingml.diagramStyle+xml"/>
  <Override PartName="/ppt/diagrams/drawing44.xml" ContentType="application/vnd.ms-office.drawingml.diagramDrawing+xml"/>
  <Override PartName="/ppt/slides/slide148.xml" ContentType="application/vnd.openxmlformats-officedocument.presentationml.slide+xml"/>
  <Override PartName="/ppt/diagrams/layout2.xml" ContentType="application/vnd.openxmlformats-officedocument.drawingml.diagramLayout+xml"/>
  <Override PartName="/ppt/notesSlides/notesSlide31.xml" ContentType="application/vnd.openxmlformats-officedocument.presentationml.notesSlide+xml"/>
  <Default Extension="vml" ContentType="application/vnd.openxmlformats-officedocument.vmlDrawing"/>
  <Override PartName="/ppt/diagrams/colors39.xml" ContentType="application/vnd.openxmlformats-officedocument.drawingml.diagramColors+xml"/>
  <Override PartName="/ppt/diagrams/layout54.xml" ContentType="application/vnd.openxmlformats-officedocument.drawingml.diagramLayout+xml"/>
  <Override PartName="/ppt/slides/slide126.xml" ContentType="application/vnd.openxmlformats-officedocument.presentationml.slide+xml"/>
  <Override PartName="/ppt/diagrams/colors17.xml" ContentType="application/vnd.openxmlformats-officedocument.drawingml.diagramColors+xml"/>
  <Override PartName="/ppt/diagrams/quickStyle21.xml" ContentType="application/vnd.openxmlformats-officedocument.drawingml.diagramStyle+xml"/>
  <Override PartName="/ppt/diagrams/drawing22.xml" ContentType="application/vnd.ms-office.drawingml.diagramDrawing+xml"/>
  <Override PartName="/ppt/diagrams/layout32.xml" ContentType="application/vnd.openxmlformats-officedocument.drawingml.diagramLayout+xml"/>
  <Override PartName="/ppt/diagrams/colors64.xml" ContentType="application/vnd.openxmlformats-officedocument.drawingml.diagramColors+xml"/>
  <Override PartName="/ppt/notesSlides/notesSlide147.xml" ContentType="application/vnd.openxmlformats-officedocument.presentationml.notesSlide+xml"/>
  <Override PartName="/ppt/slides/slide78.xml" ContentType="application/vnd.openxmlformats-officedocument.presentationml.slide+xml"/>
  <Override PartName="/ppt/diagrams/drawing4.xml" ContentType="application/vnd.ms-office.drawingml.diagramDrawing+xml"/>
  <Override PartName="/ppt/diagrams/data55.xml" ContentType="application/vnd.openxmlformats-officedocument.drawingml.diagramData+xml"/>
  <Override PartName="/ppt/notesSlides/notesSlide125.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diagrams/layout10.xml" ContentType="application/vnd.openxmlformats-officedocument.drawingml.diagramLayout+xml"/>
  <Override PartName="/ppt/notesSlides/notesSlide69.xml" ContentType="application/vnd.openxmlformats-officedocument.presentationml.notesSlide+xml"/>
  <Override PartName="/ppt/diagrams/colors42.xml" ContentType="application/vnd.openxmlformats-officedocument.drawingml.diagramColors+xml"/>
  <Override PartName="/ppt/slideMasters/slideMaster1.xml" ContentType="application/vnd.openxmlformats-officedocument.presentationml.slideMaster+xml"/>
  <Override PartName="/ppt/notesSlides/notesSlide47.xml" ContentType="application/vnd.openxmlformats-officedocument.presentationml.notesSlide+xml"/>
  <Override PartName="/ppt/diagrams/colors20.xml" ContentType="application/vnd.openxmlformats-officedocument.drawingml.diagramColors+xml"/>
  <Override PartName="/ppt/diagrams/data33.xml" ContentType="application/vnd.openxmlformats-officedocument.drawingml.diagramData+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diagrams/quickStyle59.xml" ContentType="application/vnd.openxmlformats-officedocument.drawingml.diagramStyl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diagrams/data11.xml" ContentType="application/vnd.openxmlformats-officedocument.drawingml.diagramData+xml"/>
  <Override PartName="/ppt/diagrams/quickStyle37.xml" ContentType="application/vnd.openxmlformats-officedocument.drawingml.diagramStyle+xml"/>
  <Override PartName="/ppt/diagrams/drawing38.xml" ContentType="application/vnd.ms-office.drawingml.diagramDrawing+xml"/>
  <Default Extension="rels" ContentType="application/vnd.openxmlformats-package.relationships+xml"/>
  <Override PartName="/ppt/diagrams/data8.xml" ContentType="application/vnd.openxmlformats-officedocument.drawingml.diagramData+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diagrams/layout48.xml" ContentType="application/vnd.openxmlformats-officedocument.drawingml.diagramLayout+xml"/>
  <Override PartName="/ppt/slides/slide12.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drawing16.xml" ContentType="application/vnd.ms-office.drawingml.diagramDrawing+xml"/>
  <Override PartName="/ppt/diagrams/colors58.xml" ContentType="application/vnd.openxmlformats-officedocument.drawingml.diagramColors+xml"/>
  <Override PartName="/ppt/diagrams/quickStyle62.xml" ContentType="application/vnd.openxmlformats-officedocument.drawingml.diagramStyle+xml"/>
  <Override PartName="/ppt/diagrams/drawing63.xml" ContentType="application/vnd.ms-office.drawingml.diagramDrawing+xml"/>
  <Override PartName="/ppt/notesSlides/notesSlide50.xml" ContentType="application/vnd.openxmlformats-officedocument.presentationml.notesSlide+xml"/>
  <Override PartName="/ppt/diagrams/layout26.xml" ContentType="application/vnd.openxmlformats-officedocument.drawingml.diagramLayout+xml"/>
  <Override PartName="/ppt/diagrams/drawing41.xml" ContentType="application/vnd.ms-office.drawingml.diagramDrawing+xml"/>
  <Override PartName="/ppt/diagrams/layout73.xml" ContentType="application/vnd.openxmlformats-officedocument.drawingml.diagramLayout+xml"/>
  <Override PartName="/ppt/slides/slide145.xml" ContentType="application/vnd.openxmlformats-officedocument.presentationml.slide+xml"/>
  <Override PartName="/ppt/diagrams/quickStyle9.xml" ContentType="application/vnd.openxmlformats-officedocument.drawingml.diagramStyle+xml"/>
  <Override PartName="/ppt/diagrams/colors36.xml" ContentType="application/vnd.openxmlformats-officedocument.drawingml.diagramColors+xml"/>
  <Override PartName="/ppt/diagrams/quickStyle40.xml" ContentType="application/vnd.openxmlformats-officedocument.drawingml.diagramStyle+xml"/>
  <Override PartName="/ppt/diagrams/data49.xml" ContentType="application/vnd.openxmlformats-officedocument.drawingml.diagramData+xml"/>
  <Override PartName="/ppt/diagrams/layout51.xml" ContentType="application/vnd.openxmlformats-officedocument.drawingml.diagramLayout+xml"/>
  <Override PartName="/ppt/notesSlides/notesSlide119.xml" ContentType="application/vnd.openxmlformats-officedocument.presentationml.notesSlide+xml"/>
  <Override PartName="/ppt/slides/slide97.xml" ContentType="application/vnd.openxmlformats-officedocument.presentationml.slide+xml"/>
  <Override PartName="/ppt/diagrams/colors14.xml" ContentType="application/vnd.openxmlformats-officedocument.drawingml.diagramColors+xml"/>
  <Override PartName="/ppt/diagrams/data27.xml" ContentType="application/vnd.openxmlformats-officedocument.drawingml.diagramData+xml"/>
  <Override PartName="/ppt/diagrams/colors61.xml" ContentType="application/vnd.openxmlformats-officedocument.drawingml.diagramColors+xml"/>
  <Override PartName="/ppt/notesSlides/notesSlide144.xml" ContentType="application/vnd.openxmlformats-officedocument.presentationml.notesSlide+xml"/>
  <Override PartName="/ppt/diagrams/data74.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3" r:id="rId1"/>
  </p:sldMasterIdLst>
  <p:notesMasterIdLst>
    <p:notesMasterId r:id="rId159"/>
  </p:notesMasterIdLst>
  <p:handoutMasterIdLst>
    <p:handoutMasterId r:id="rId160"/>
  </p:handoutMasterIdLst>
  <p:sldIdLst>
    <p:sldId id="801" r:id="rId2"/>
    <p:sldId id="763" r:id="rId3"/>
    <p:sldId id="836" r:id="rId4"/>
    <p:sldId id="828" r:id="rId5"/>
    <p:sldId id="800" r:id="rId6"/>
    <p:sldId id="802" r:id="rId7"/>
    <p:sldId id="794" r:id="rId8"/>
    <p:sldId id="764" r:id="rId9"/>
    <p:sldId id="767" r:id="rId10"/>
    <p:sldId id="569" r:id="rId11"/>
    <p:sldId id="570" r:id="rId12"/>
    <p:sldId id="837" r:id="rId13"/>
    <p:sldId id="768" r:id="rId14"/>
    <p:sldId id="574" r:id="rId15"/>
    <p:sldId id="878" r:id="rId16"/>
    <p:sldId id="879" r:id="rId17"/>
    <p:sldId id="880" r:id="rId18"/>
    <p:sldId id="881" r:id="rId19"/>
    <p:sldId id="882" r:id="rId20"/>
    <p:sldId id="883" r:id="rId21"/>
    <p:sldId id="884" r:id="rId22"/>
    <p:sldId id="885" r:id="rId23"/>
    <p:sldId id="886" r:id="rId24"/>
    <p:sldId id="887" r:id="rId25"/>
    <p:sldId id="888" r:id="rId26"/>
    <p:sldId id="889" r:id="rId27"/>
    <p:sldId id="838" r:id="rId28"/>
    <p:sldId id="839" r:id="rId29"/>
    <p:sldId id="840" r:id="rId30"/>
    <p:sldId id="841" r:id="rId31"/>
    <p:sldId id="842" r:id="rId32"/>
    <p:sldId id="843" r:id="rId33"/>
    <p:sldId id="844" r:id="rId34"/>
    <p:sldId id="845" r:id="rId35"/>
    <p:sldId id="846" r:id="rId36"/>
    <p:sldId id="847" r:id="rId37"/>
    <p:sldId id="848" r:id="rId38"/>
    <p:sldId id="849" r:id="rId39"/>
    <p:sldId id="850" r:id="rId40"/>
    <p:sldId id="851" r:id="rId41"/>
    <p:sldId id="852" r:id="rId42"/>
    <p:sldId id="853" r:id="rId43"/>
    <p:sldId id="854" r:id="rId44"/>
    <p:sldId id="855" r:id="rId45"/>
    <p:sldId id="856" r:id="rId46"/>
    <p:sldId id="857" r:id="rId47"/>
    <p:sldId id="858" r:id="rId48"/>
    <p:sldId id="859" r:id="rId49"/>
    <p:sldId id="860" r:id="rId50"/>
    <p:sldId id="861" r:id="rId51"/>
    <p:sldId id="862" r:id="rId52"/>
    <p:sldId id="951" r:id="rId53"/>
    <p:sldId id="864" r:id="rId54"/>
    <p:sldId id="865" r:id="rId55"/>
    <p:sldId id="866" r:id="rId56"/>
    <p:sldId id="867" r:id="rId57"/>
    <p:sldId id="868" r:id="rId58"/>
    <p:sldId id="869" r:id="rId59"/>
    <p:sldId id="870" r:id="rId60"/>
    <p:sldId id="871" r:id="rId61"/>
    <p:sldId id="872" r:id="rId62"/>
    <p:sldId id="873" r:id="rId63"/>
    <p:sldId id="874" r:id="rId64"/>
    <p:sldId id="875" r:id="rId65"/>
    <p:sldId id="876" r:id="rId66"/>
    <p:sldId id="877" r:id="rId67"/>
    <p:sldId id="952" r:id="rId68"/>
    <p:sldId id="953" r:id="rId69"/>
    <p:sldId id="954" r:id="rId70"/>
    <p:sldId id="955" r:id="rId71"/>
    <p:sldId id="956" r:id="rId72"/>
    <p:sldId id="957" r:id="rId73"/>
    <p:sldId id="958" r:id="rId74"/>
    <p:sldId id="959" r:id="rId75"/>
    <p:sldId id="960" r:id="rId76"/>
    <p:sldId id="961" r:id="rId77"/>
    <p:sldId id="962" r:id="rId78"/>
    <p:sldId id="963" r:id="rId79"/>
    <p:sldId id="964" r:id="rId80"/>
    <p:sldId id="965" r:id="rId81"/>
    <p:sldId id="966" r:id="rId82"/>
    <p:sldId id="967" r:id="rId83"/>
    <p:sldId id="968" r:id="rId84"/>
    <p:sldId id="969" r:id="rId85"/>
    <p:sldId id="970" r:id="rId86"/>
    <p:sldId id="971" r:id="rId87"/>
    <p:sldId id="972" r:id="rId88"/>
    <p:sldId id="973" r:id="rId89"/>
    <p:sldId id="974" r:id="rId90"/>
    <p:sldId id="890" r:id="rId91"/>
    <p:sldId id="891" r:id="rId92"/>
    <p:sldId id="892" r:id="rId93"/>
    <p:sldId id="893" r:id="rId94"/>
    <p:sldId id="894" r:id="rId95"/>
    <p:sldId id="895" r:id="rId96"/>
    <p:sldId id="896" r:id="rId97"/>
    <p:sldId id="897" r:id="rId98"/>
    <p:sldId id="898" r:id="rId99"/>
    <p:sldId id="899" r:id="rId100"/>
    <p:sldId id="900" r:id="rId101"/>
    <p:sldId id="901" r:id="rId102"/>
    <p:sldId id="902" r:id="rId103"/>
    <p:sldId id="903" r:id="rId104"/>
    <p:sldId id="904" r:id="rId105"/>
    <p:sldId id="905" r:id="rId106"/>
    <p:sldId id="906" r:id="rId107"/>
    <p:sldId id="907" r:id="rId108"/>
    <p:sldId id="908" r:id="rId109"/>
    <p:sldId id="909" r:id="rId110"/>
    <p:sldId id="910" r:id="rId111"/>
    <p:sldId id="911" r:id="rId112"/>
    <p:sldId id="913" r:id="rId113"/>
    <p:sldId id="914" r:id="rId114"/>
    <p:sldId id="915" r:id="rId115"/>
    <p:sldId id="916" r:id="rId116"/>
    <p:sldId id="917" r:id="rId117"/>
    <p:sldId id="918" r:id="rId118"/>
    <p:sldId id="919" r:id="rId119"/>
    <p:sldId id="920" r:id="rId120"/>
    <p:sldId id="921" r:id="rId121"/>
    <p:sldId id="922" r:id="rId122"/>
    <p:sldId id="923" r:id="rId123"/>
    <p:sldId id="924" r:id="rId124"/>
    <p:sldId id="925" r:id="rId125"/>
    <p:sldId id="926" r:id="rId126"/>
    <p:sldId id="927" r:id="rId127"/>
    <p:sldId id="928" r:id="rId128"/>
    <p:sldId id="929" r:id="rId129"/>
    <p:sldId id="930" r:id="rId130"/>
    <p:sldId id="931" r:id="rId131"/>
    <p:sldId id="932" r:id="rId132"/>
    <p:sldId id="933" r:id="rId133"/>
    <p:sldId id="934" r:id="rId134"/>
    <p:sldId id="935" r:id="rId135"/>
    <p:sldId id="949" r:id="rId136"/>
    <p:sldId id="936" r:id="rId137"/>
    <p:sldId id="937" r:id="rId138"/>
    <p:sldId id="938" r:id="rId139"/>
    <p:sldId id="939" r:id="rId140"/>
    <p:sldId id="940" r:id="rId141"/>
    <p:sldId id="941" r:id="rId142"/>
    <p:sldId id="950" r:id="rId143"/>
    <p:sldId id="942" r:id="rId144"/>
    <p:sldId id="943" r:id="rId145"/>
    <p:sldId id="944" r:id="rId146"/>
    <p:sldId id="945" r:id="rId147"/>
    <p:sldId id="946" r:id="rId148"/>
    <p:sldId id="947" r:id="rId149"/>
    <p:sldId id="948" r:id="rId150"/>
    <p:sldId id="975" r:id="rId151"/>
    <p:sldId id="976" r:id="rId152"/>
    <p:sldId id="977" r:id="rId153"/>
    <p:sldId id="978" r:id="rId154"/>
    <p:sldId id="979" r:id="rId155"/>
    <p:sldId id="980" r:id="rId156"/>
    <p:sldId id="981" r:id="rId157"/>
    <p:sldId id="982" r:id="rId158"/>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Arial"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8064A2"/>
    <a:srgbClr val="C0504D"/>
    <a:srgbClr val="C0C0C0"/>
    <a:srgbClr val="B2B2B2"/>
    <a:srgbClr val="808080"/>
    <a:srgbClr val="969696"/>
    <a:srgbClr val="FF3300"/>
    <a:srgbClr val="4F81B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42" autoAdjust="0"/>
    <p:restoredTop sz="82862" autoAdjust="0"/>
  </p:normalViewPr>
  <p:slideViewPr>
    <p:cSldViewPr snapToGrid="0">
      <p:cViewPr varScale="1">
        <p:scale>
          <a:sx n="93" d="100"/>
          <a:sy n="93" d="100"/>
        </p:scale>
        <p:origin x="-1764" y="-102"/>
      </p:cViewPr>
      <p:guideLst>
        <p:guide orient="horz" pos="2160"/>
        <p:guide pos="2880"/>
      </p:guideLst>
    </p:cSldViewPr>
  </p:slideViewPr>
  <p:notesTextViewPr>
    <p:cViewPr>
      <p:scale>
        <a:sx n="100" d="100"/>
        <a:sy n="100" d="100"/>
      </p:scale>
      <p:origin x="0" y="0"/>
    </p:cViewPr>
  </p:notesTextViewPr>
  <p:sorterViewPr>
    <p:cViewPr>
      <p:scale>
        <a:sx n="25" d="100"/>
        <a:sy n="25" d="100"/>
      </p:scale>
      <p:origin x="0" y="4128"/>
    </p:cViewPr>
  </p:sorterViewPr>
  <p:notesViewPr>
    <p:cSldViewPr snapToGrid="0">
      <p:cViewPr varScale="1">
        <p:scale>
          <a:sx n="77" d="100"/>
          <a:sy n="77" d="100"/>
        </p:scale>
        <p:origin x="-3924" y="-114"/>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iagrams/_rels/data30.xml.rels><?xml version="1.0" encoding="UTF-8" standalone="yes"?>
<Relationships xmlns="http://schemas.openxmlformats.org/package/2006/relationships"><Relationship Id="rId1" Type="http://schemas.openxmlformats.org/officeDocument/2006/relationships/hyperlink" Target="http://www.dsireusa.org/" TargetMode="Externa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1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9">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1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26">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27">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1#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colorful1#10">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colorful1#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17">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colorful1#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1_2#1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2#14">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1_2#15">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colorful1#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colorful1#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1_2#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colorful1#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478B43-235A-43C6-AFDE-7B77348D4FA5}" type="doc">
      <dgm:prSet loTypeId="urn:microsoft.com/office/officeart/2005/8/layout/default#19" loCatId="list" qsTypeId="urn:microsoft.com/office/officeart/2005/8/quickstyle/simple1#39" qsCatId="simple" csTypeId="urn:microsoft.com/office/officeart/2005/8/colors/colorful3" csCatId="colorful"/>
      <dgm:spPr/>
      <dgm:t>
        <a:bodyPr/>
        <a:lstStyle/>
        <a:p>
          <a:endParaRPr lang="en-US"/>
        </a:p>
      </dgm:t>
    </dgm:pt>
    <dgm:pt modelId="{09D19F3B-5359-48DD-BFF9-D80A1FD00A03}">
      <dgm:prSet/>
      <dgm:spPr/>
      <dgm:t>
        <a:bodyPr/>
        <a:lstStyle/>
        <a:p>
          <a:pPr rtl="0"/>
          <a:r>
            <a:rPr lang="en-US" smtClean="0"/>
            <a:t>Global PV demand likely to grow well in 2011</a:t>
          </a:r>
          <a:endParaRPr lang="en-US"/>
        </a:p>
      </dgm:t>
    </dgm:pt>
    <dgm:pt modelId="{6B4D56CA-6A91-42E2-BE5C-58FD75473CC6}" type="parTrans" cxnId="{46EF8DDE-17E2-4066-A6CC-DC9D762139EF}">
      <dgm:prSet/>
      <dgm:spPr/>
      <dgm:t>
        <a:bodyPr/>
        <a:lstStyle/>
        <a:p>
          <a:endParaRPr lang="en-US"/>
        </a:p>
      </dgm:t>
    </dgm:pt>
    <dgm:pt modelId="{68A260B9-B71B-493B-BF47-D5421A7D87AC}" type="sibTrans" cxnId="{46EF8DDE-17E2-4066-A6CC-DC9D762139EF}">
      <dgm:prSet/>
      <dgm:spPr/>
      <dgm:t>
        <a:bodyPr/>
        <a:lstStyle/>
        <a:p>
          <a:endParaRPr lang="en-US"/>
        </a:p>
      </dgm:t>
    </dgm:pt>
    <dgm:pt modelId="{DB36A0B8-2D88-4EF0-B808-AC6D0370A6FF}">
      <dgm:prSet/>
      <dgm:spPr/>
      <dgm:t>
        <a:bodyPr/>
        <a:lstStyle/>
        <a:p>
          <a:pPr rtl="0"/>
          <a:r>
            <a:rPr lang="en-US" smtClean="0"/>
            <a:t>U.S. installed PV capacity could double from 2010</a:t>
          </a:r>
          <a:endParaRPr lang="en-US"/>
        </a:p>
      </dgm:t>
    </dgm:pt>
    <dgm:pt modelId="{2B4DE3EB-C9FC-4D20-9C3B-F2EA57819104}" type="parTrans" cxnId="{952E1C85-4AED-4705-B5A2-DAB866EC90DA}">
      <dgm:prSet/>
      <dgm:spPr/>
      <dgm:t>
        <a:bodyPr/>
        <a:lstStyle/>
        <a:p>
          <a:endParaRPr lang="en-US"/>
        </a:p>
      </dgm:t>
    </dgm:pt>
    <dgm:pt modelId="{AC7EE331-AA06-48AF-872C-AD011A185032}" type="sibTrans" cxnId="{952E1C85-4AED-4705-B5A2-DAB866EC90DA}">
      <dgm:prSet/>
      <dgm:spPr/>
      <dgm:t>
        <a:bodyPr/>
        <a:lstStyle/>
        <a:p>
          <a:endParaRPr lang="en-US"/>
        </a:p>
      </dgm:t>
    </dgm:pt>
    <dgm:pt modelId="{2723D58A-17B1-4B7A-9005-45B4AC4A227D}">
      <dgm:prSet/>
      <dgm:spPr/>
      <dgm:t>
        <a:bodyPr/>
        <a:lstStyle/>
        <a:p>
          <a:pPr rtl="0"/>
          <a:r>
            <a:rPr lang="en-US" smtClean="0"/>
            <a:t>U.S. predicted to be 3rd largest in total installed capacity</a:t>
          </a:r>
          <a:endParaRPr lang="en-US"/>
        </a:p>
      </dgm:t>
    </dgm:pt>
    <dgm:pt modelId="{12A6EA0D-AA41-4A74-8381-CBE7B53245B2}" type="parTrans" cxnId="{295193A0-FB87-49B6-BFA4-3A9979B53EBF}">
      <dgm:prSet/>
      <dgm:spPr/>
      <dgm:t>
        <a:bodyPr/>
        <a:lstStyle/>
        <a:p>
          <a:endParaRPr lang="en-US"/>
        </a:p>
      </dgm:t>
    </dgm:pt>
    <dgm:pt modelId="{C58BDF7A-0CFC-4BC6-B682-A43EE29E52B7}" type="sibTrans" cxnId="{295193A0-FB87-49B6-BFA4-3A9979B53EBF}">
      <dgm:prSet/>
      <dgm:spPr/>
      <dgm:t>
        <a:bodyPr/>
        <a:lstStyle/>
        <a:p>
          <a:endParaRPr lang="en-US"/>
        </a:p>
      </dgm:t>
    </dgm:pt>
    <dgm:pt modelId="{F0981643-EBE5-4495-9FAB-CD6417EE1AEA}">
      <dgm:prSet/>
      <dgm:spPr/>
      <dgm:t>
        <a:bodyPr/>
        <a:lstStyle/>
        <a:p>
          <a:pPr rtl="0"/>
          <a:r>
            <a:rPr lang="en-US" smtClean="0"/>
            <a:t>Expansion of utility-scale systems in the U.S.</a:t>
          </a:r>
          <a:endParaRPr lang="en-US"/>
        </a:p>
      </dgm:t>
    </dgm:pt>
    <dgm:pt modelId="{27588150-D9C1-49C2-93E2-76509DB0FD6F}" type="parTrans" cxnId="{FF05D3BA-8369-42C7-AF2D-A4F19775E090}">
      <dgm:prSet/>
      <dgm:spPr/>
      <dgm:t>
        <a:bodyPr/>
        <a:lstStyle/>
        <a:p>
          <a:endParaRPr lang="en-US"/>
        </a:p>
      </dgm:t>
    </dgm:pt>
    <dgm:pt modelId="{9A9B43EF-1936-4610-BBB4-5FBD47B358C0}" type="sibTrans" cxnId="{FF05D3BA-8369-42C7-AF2D-A4F19775E090}">
      <dgm:prSet/>
      <dgm:spPr/>
      <dgm:t>
        <a:bodyPr/>
        <a:lstStyle/>
        <a:p>
          <a:endParaRPr lang="en-US"/>
        </a:p>
      </dgm:t>
    </dgm:pt>
    <dgm:pt modelId="{3D19D493-3CFF-4CC2-8AC5-3F93653389BD}">
      <dgm:prSet/>
      <dgm:spPr/>
      <dgm:t>
        <a:bodyPr/>
        <a:lstStyle/>
        <a:p>
          <a:pPr rtl="0"/>
          <a:r>
            <a:rPr lang="en-US" smtClean="0"/>
            <a:t>Strong expansion of solar development in U.S. states</a:t>
          </a:r>
          <a:endParaRPr lang="en-US"/>
        </a:p>
      </dgm:t>
    </dgm:pt>
    <dgm:pt modelId="{9229CE67-8DF9-43BC-9F3B-BDE400AFB03E}" type="parTrans" cxnId="{10F299FB-53C7-4997-A0AA-A2E50AFFF4BB}">
      <dgm:prSet/>
      <dgm:spPr/>
      <dgm:t>
        <a:bodyPr/>
        <a:lstStyle/>
        <a:p>
          <a:endParaRPr lang="en-US"/>
        </a:p>
      </dgm:t>
    </dgm:pt>
    <dgm:pt modelId="{797DAEB2-7388-4BEF-89D1-A587800C0C8C}" type="sibTrans" cxnId="{10F299FB-53C7-4997-A0AA-A2E50AFFF4BB}">
      <dgm:prSet/>
      <dgm:spPr/>
      <dgm:t>
        <a:bodyPr/>
        <a:lstStyle/>
        <a:p>
          <a:endParaRPr lang="en-US"/>
        </a:p>
      </dgm:t>
    </dgm:pt>
    <dgm:pt modelId="{A9657355-D8AB-438D-9678-FA4DB47D027C}">
      <dgm:prSet/>
      <dgm:spPr/>
      <dgm:t>
        <a:bodyPr/>
        <a:lstStyle/>
        <a:p>
          <a:pPr rtl="0"/>
          <a:r>
            <a:rPr lang="en-US" smtClean="0"/>
            <a:t>25% increase in number of Americans employed in solar industry in 2011</a:t>
          </a:r>
          <a:endParaRPr lang="en-US"/>
        </a:p>
      </dgm:t>
    </dgm:pt>
    <dgm:pt modelId="{5DC21DB5-739E-47A6-8DCD-543FD0E5565F}" type="parTrans" cxnId="{07C13DBE-DFA0-4D09-B565-7086757BF698}">
      <dgm:prSet/>
      <dgm:spPr/>
      <dgm:t>
        <a:bodyPr/>
        <a:lstStyle/>
        <a:p>
          <a:endParaRPr lang="en-US"/>
        </a:p>
      </dgm:t>
    </dgm:pt>
    <dgm:pt modelId="{BA5C1C19-D6EA-47F6-A1DE-5F7DF90E8524}" type="sibTrans" cxnId="{07C13DBE-DFA0-4D09-B565-7086757BF698}">
      <dgm:prSet/>
      <dgm:spPr/>
      <dgm:t>
        <a:bodyPr/>
        <a:lstStyle/>
        <a:p>
          <a:endParaRPr lang="en-US"/>
        </a:p>
      </dgm:t>
    </dgm:pt>
    <dgm:pt modelId="{0A60F669-A401-4145-ABD8-9BE795477BCB}" type="pres">
      <dgm:prSet presAssocID="{EA478B43-235A-43C6-AFDE-7B77348D4FA5}" presName="diagram" presStyleCnt="0">
        <dgm:presLayoutVars>
          <dgm:dir/>
          <dgm:resizeHandles val="exact"/>
        </dgm:presLayoutVars>
      </dgm:prSet>
      <dgm:spPr/>
      <dgm:t>
        <a:bodyPr/>
        <a:lstStyle/>
        <a:p>
          <a:endParaRPr lang="en-US"/>
        </a:p>
      </dgm:t>
    </dgm:pt>
    <dgm:pt modelId="{98642CAF-2D3B-45CD-BA11-3634D9C91484}" type="pres">
      <dgm:prSet presAssocID="{09D19F3B-5359-48DD-BFF9-D80A1FD00A03}" presName="node" presStyleLbl="node1" presStyleIdx="0" presStyleCnt="6">
        <dgm:presLayoutVars>
          <dgm:bulletEnabled val="1"/>
        </dgm:presLayoutVars>
      </dgm:prSet>
      <dgm:spPr/>
      <dgm:t>
        <a:bodyPr/>
        <a:lstStyle/>
        <a:p>
          <a:endParaRPr lang="en-US"/>
        </a:p>
      </dgm:t>
    </dgm:pt>
    <dgm:pt modelId="{1F87C15D-2AE7-41FC-945B-5F8DC53D3169}" type="pres">
      <dgm:prSet presAssocID="{68A260B9-B71B-493B-BF47-D5421A7D87AC}" presName="sibTrans" presStyleCnt="0"/>
      <dgm:spPr/>
    </dgm:pt>
    <dgm:pt modelId="{974DD2F6-AA34-42DD-9112-ABF0E0333AF9}" type="pres">
      <dgm:prSet presAssocID="{DB36A0B8-2D88-4EF0-B808-AC6D0370A6FF}" presName="node" presStyleLbl="node1" presStyleIdx="1" presStyleCnt="6">
        <dgm:presLayoutVars>
          <dgm:bulletEnabled val="1"/>
        </dgm:presLayoutVars>
      </dgm:prSet>
      <dgm:spPr/>
      <dgm:t>
        <a:bodyPr/>
        <a:lstStyle/>
        <a:p>
          <a:endParaRPr lang="en-US"/>
        </a:p>
      </dgm:t>
    </dgm:pt>
    <dgm:pt modelId="{57033055-59BD-4AD7-B4DA-9B689D87FDA7}" type="pres">
      <dgm:prSet presAssocID="{AC7EE331-AA06-48AF-872C-AD011A185032}" presName="sibTrans" presStyleCnt="0"/>
      <dgm:spPr/>
    </dgm:pt>
    <dgm:pt modelId="{7560E202-9497-4C67-AE93-1248365F38F8}" type="pres">
      <dgm:prSet presAssocID="{2723D58A-17B1-4B7A-9005-45B4AC4A227D}" presName="node" presStyleLbl="node1" presStyleIdx="2" presStyleCnt="6">
        <dgm:presLayoutVars>
          <dgm:bulletEnabled val="1"/>
        </dgm:presLayoutVars>
      </dgm:prSet>
      <dgm:spPr/>
      <dgm:t>
        <a:bodyPr/>
        <a:lstStyle/>
        <a:p>
          <a:endParaRPr lang="en-US"/>
        </a:p>
      </dgm:t>
    </dgm:pt>
    <dgm:pt modelId="{313E7942-B521-4B0E-B430-4895A99D251A}" type="pres">
      <dgm:prSet presAssocID="{C58BDF7A-0CFC-4BC6-B682-A43EE29E52B7}" presName="sibTrans" presStyleCnt="0"/>
      <dgm:spPr/>
    </dgm:pt>
    <dgm:pt modelId="{C757642D-8315-4DD2-94FC-2803363C79F1}" type="pres">
      <dgm:prSet presAssocID="{F0981643-EBE5-4495-9FAB-CD6417EE1AEA}" presName="node" presStyleLbl="node1" presStyleIdx="3" presStyleCnt="6">
        <dgm:presLayoutVars>
          <dgm:bulletEnabled val="1"/>
        </dgm:presLayoutVars>
      </dgm:prSet>
      <dgm:spPr/>
      <dgm:t>
        <a:bodyPr/>
        <a:lstStyle/>
        <a:p>
          <a:endParaRPr lang="en-US"/>
        </a:p>
      </dgm:t>
    </dgm:pt>
    <dgm:pt modelId="{B1DACF11-653F-46CF-AE31-320D2B7CADB3}" type="pres">
      <dgm:prSet presAssocID="{9A9B43EF-1936-4610-BBB4-5FBD47B358C0}" presName="sibTrans" presStyleCnt="0"/>
      <dgm:spPr/>
    </dgm:pt>
    <dgm:pt modelId="{4DA883B2-912F-4F57-90F3-68594CC655CE}" type="pres">
      <dgm:prSet presAssocID="{3D19D493-3CFF-4CC2-8AC5-3F93653389BD}" presName="node" presStyleLbl="node1" presStyleIdx="4" presStyleCnt="6">
        <dgm:presLayoutVars>
          <dgm:bulletEnabled val="1"/>
        </dgm:presLayoutVars>
      </dgm:prSet>
      <dgm:spPr/>
      <dgm:t>
        <a:bodyPr/>
        <a:lstStyle/>
        <a:p>
          <a:endParaRPr lang="en-US"/>
        </a:p>
      </dgm:t>
    </dgm:pt>
    <dgm:pt modelId="{EAEB3038-ED22-4EC5-AC57-F38460814C66}" type="pres">
      <dgm:prSet presAssocID="{797DAEB2-7388-4BEF-89D1-A587800C0C8C}" presName="sibTrans" presStyleCnt="0"/>
      <dgm:spPr/>
    </dgm:pt>
    <dgm:pt modelId="{E83BCEEE-DA27-47F5-82EB-49A316218C23}" type="pres">
      <dgm:prSet presAssocID="{A9657355-D8AB-438D-9678-FA4DB47D027C}" presName="node" presStyleLbl="node1" presStyleIdx="5" presStyleCnt="6">
        <dgm:presLayoutVars>
          <dgm:bulletEnabled val="1"/>
        </dgm:presLayoutVars>
      </dgm:prSet>
      <dgm:spPr/>
      <dgm:t>
        <a:bodyPr/>
        <a:lstStyle/>
        <a:p>
          <a:endParaRPr lang="en-US"/>
        </a:p>
      </dgm:t>
    </dgm:pt>
  </dgm:ptLst>
  <dgm:cxnLst>
    <dgm:cxn modelId="{183B7077-6388-41F2-AFAF-1D8861075F26}" type="presOf" srcId="{F0981643-EBE5-4495-9FAB-CD6417EE1AEA}" destId="{C757642D-8315-4DD2-94FC-2803363C79F1}" srcOrd="0" destOrd="0" presId="urn:microsoft.com/office/officeart/2005/8/layout/default#19"/>
    <dgm:cxn modelId="{55FBD64C-C253-4499-BCFF-DAA8CF81F742}" type="presOf" srcId="{09D19F3B-5359-48DD-BFF9-D80A1FD00A03}" destId="{98642CAF-2D3B-45CD-BA11-3634D9C91484}" srcOrd="0" destOrd="0" presId="urn:microsoft.com/office/officeart/2005/8/layout/default#19"/>
    <dgm:cxn modelId="{4BFA1DAE-5E91-40BB-9651-7A81E98F55FE}" type="presOf" srcId="{2723D58A-17B1-4B7A-9005-45B4AC4A227D}" destId="{7560E202-9497-4C67-AE93-1248365F38F8}" srcOrd="0" destOrd="0" presId="urn:microsoft.com/office/officeart/2005/8/layout/default#19"/>
    <dgm:cxn modelId="{952E1C85-4AED-4705-B5A2-DAB866EC90DA}" srcId="{EA478B43-235A-43C6-AFDE-7B77348D4FA5}" destId="{DB36A0B8-2D88-4EF0-B808-AC6D0370A6FF}" srcOrd="1" destOrd="0" parTransId="{2B4DE3EB-C9FC-4D20-9C3B-F2EA57819104}" sibTransId="{AC7EE331-AA06-48AF-872C-AD011A185032}"/>
    <dgm:cxn modelId="{10F299FB-53C7-4997-A0AA-A2E50AFFF4BB}" srcId="{EA478B43-235A-43C6-AFDE-7B77348D4FA5}" destId="{3D19D493-3CFF-4CC2-8AC5-3F93653389BD}" srcOrd="4" destOrd="0" parTransId="{9229CE67-8DF9-43BC-9F3B-BDE400AFB03E}" sibTransId="{797DAEB2-7388-4BEF-89D1-A587800C0C8C}"/>
    <dgm:cxn modelId="{46EF8DDE-17E2-4066-A6CC-DC9D762139EF}" srcId="{EA478B43-235A-43C6-AFDE-7B77348D4FA5}" destId="{09D19F3B-5359-48DD-BFF9-D80A1FD00A03}" srcOrd="0" destOrd="0" parTransId="{6B4D56CA-6A91-42E2-BE5C-58FD75473CC6}" sibTransId="{68A260B9-B71B-493B-BF47-D5421A7D87AC}"/>
    <dgm:cxn modelId="{F60B0EFA-46EA-438C-A8AD-6BCCFF161EE7}" type="presOf" srcId="{3D19D493-3CFF-4CC2-8AC5-3F93653389BD}" destId="{4DA883B2-912F-4F57-90F3-68594CC655CE}" srcOrd="0" destOrd="0" presId="urn:microsoft.com/office/officeart/2005/8/layout/default#19"/>
    <dgm:cxn modelId="{9E245B92-5161-461A-A6FF-BEED4523A60C}" type="presOf" srcId="{EA478B43-235A-43C6-AFDE-7B77348D4FA5}" destId="{0A60F669-A401-4145-ABD8-9BE795477BCB}" srcOrd="0" destOrd="0" presId="urn:microsoft.com/office/officeart/2005/8/layout/default#19"/>
    <dgm:cxn modelId="{9DADE2C1-6438-48A1-86F6-F8DB76CD7D2C}" type="presOf" srcId="{DB36A0B8-2D88-4EF0-B808-AC6D0370A6FF}" destId="{974DD2F6-AA34-42DD-9112-ABF0E0333AF9}" srcOrd="0" destOrd="0" presId="urn:microsoft.com/office/officeart/2005/8/layout/default#19"/>
    <dgm:cxn modelId="{FF05D3BA-8369-42C7-AF2D-A4F19775E090}" srcId="{EA478B43-235A-43C6-AFDE-7B77348D4FA5}" destId="{F0981643-EBE5-4495-9FAB-CD6417EE1AEA}" srcOrd="3" destOrd="0" parTransId="{27588150-D9C1-49C2-93E2-76509DB0FD6F}" sibTransId="{9A9B43EF-1936-4610-BBB4-5FBD47B358C0}"/>
    <dgm:cxn modelId="{DEFD9E55-AEBA-4EAF-9300-570B73292F97}" type="presOf" srcId="{A9657355-D8AB-438D-9678-FA4DB47D027C}" destId="{E83BCEEE-DA27-47F5-82EB-49A316218C23}" srcOrd="0" destOrd="0" presId="urn:microsoft.com/office/officeart/2005/8/layout/default#19"/>
    <dgm:cxn modelId="{07C13DBE-DFA0-4D09-B565-7086757BF698}" srcId="{EA478B43-235A-43C6-AFDE-7B77348D4FA5}" destId="{A9657355-D8AB-438D-9678-FA4DB47D027C}" srcOrd="5" destOrd="0" parTransId="{5DC21DB5-739E-47A6-8DCD-543FD0E5565F}" sibTransId="{BA5C1C19-D6EA-47F6-A1DE-5F7DF90E8524}"/>
    <dgm:cxn modelId="{295193A0-FB87-49B6-BFA4-3A9979B53EBF}" srcId="{EA478B43-235A-43C6-AFDE-7B77348D4FA5}" destId="{2723D58A-17B1-4B7A-9005-45B4AC4A227D}" srcOrd="2" destOrd="0" parTransId="{12A6EA0D-AA41-4A74-8381-CBE7B53245B2}" sibTransId="{C58BDF7A-0CFC-4BC6-B682-A43EE29E52B7}"/>
    <dgm:cxn modelId="{30A8C281-56D0-46BC-A1C6-58E64FE1A6F6}" type="presParOf" srcId="{0A60F669-A401-4145-ABD8-9BE795477BCB}" destId="{98642CAF-2D3B-45CD-BA11-3634D9C91484}" srcOrd="0" destOrd="0" presId="urn:microsoft.com/office/officeart/2005/8/layout/default#19"/>
    <dgm:cxn modelId="{BC201490-6EBA-4B49-A7C6-5B23F45BC859}" type="presParOf" srcId="{0A60F669-A401-4145-ABD8-9BE795477BCB}" destId="{1F87C15D-2AE7-41FC-945B-5F8DC53D3169}" srcOrd="1" destOrd="0" presId="urn:microsoft.com/office/officeart/2005/8/layout/default#19"/>
    <dgm:cxn modelId="{97C89180-A91B-4E44-AB5C-025B4380E2A5}" type="presParOf" srcId="{0A60F669-A401-4145-ABD8-9BE795477BCB}" destId="{974DD2F6-AA34-42DD-9112-ABF0E0333AF9}" srcOrd="2" destOrd="0" presId="urn:microsoft.com/office/officeart/2005/8/layout/default#19"/>
    <dgm:cxn modelId="{DCCC610F-7D91-408F-AB08-965CAFEC4F67}" type="presParOf" srcId="{0A60F669-A401-4145-ABD8-9BE795477BCB}" destId="{57033055-59BD-4AD7-B4DA-9B689D87FDA7}" srcOrd="3" destOrd="0" presId="urn:microsoft.com/office/officeart/2005/8/layout/default#19"/>
    <dgm:cxn modelId="{7822ACBC-B94D-4BDC-AF92-58D56B9840AE}" type="presParOf" srcId="{0A60F669-A401-4145-ABD8-9BE795477BCB}" destId="{7560E202-9497-4C67-AE93-1248365F38F8}" srcOrd="4" destOrd="0" presId="urn:microsoft.com/office/officeart/2005/8/layout/default#19"/>
    <dgm:cxn modelId="{AD8A8F3D-6025-4332-B3F0-71FC91FCB04A}" type="presParOf" srcId="{0A60F669-A401-4145-ABD8-9BE795477BCB}" destId="{313E7942-B521-4B0E-B430-4895A99D251A}" srcOrd="5" destOrd="0" presId="urn:microsoft.com/office/officeart/2005/8/layout/default#19"/>
    <dgm:cxn modelId="{7BF07099-DD4C-4291-B797-1A29B1F8D2B6}" type="presParOf" srcId="{0A60F669-A401-4145-ABD8-9BE795477BCB}" destId="{C757642D-8315-4DD2-94FC-2803363C79F1}" srcOrd="6" destOrd="0" presId="urn:microsoft.com/office/officeart/2005/8/layout/default#19"/>
    <dgm:cxn modelId="{34F55F78-E24F-43F4-A34A-F4DC4167C783}" type="presParOf" srcId="{0A60F669-A401-4145-ABD8-9BE795477BCB}" destId="{B1DACF11-653F-46CF-AE31-320D2B7CADB3}" srcOrd="7" destOrd="0" presId="urn:microsoft.com/office/officeart/2005/8/layout/default#19"/>
    <dgm:cxn modelId="{7195031F-47D3-495E-BEF6-24772DD1623B}" type="presParOf" srcId="{0A60F669-A401-4145-ABD8-9BE795477BCB}" destId="{4DA883B2-912F-4F57-90F3-68594CC655CE}" srcOrd="8" destOrd="0" presId="urn:microsoft.com/office/officeart/2005/8/layout/default#19"/>
    <dgm:cxn modelId="{7ECB39CE-C5D8-4E66-BB59-F6BCC0B8CA54}" type="presParOf" srcId="{0A60F669-A401-4145-ABD8-9BE795477BCB}" destId="{EAEB3038-ED22-4EC5-AC57-F38460814C66}" srcOrd="9" destOrd="0" presId="urn:microsoft.com/office/officeart/2005/8/layout/default#19"/>
    <dgm:cxn modelId="{837F4B70-3A39-4D5D-8B33-6196A0563496}" type="presParOf" srcId="{0A60F669-A401-4145-ABD8-9BE795477BCB}" destId="{E83BCEEE-DA27-47F5-82EB-49A316218C23}" srcOrd="10" destOrd="0" presId="urn:microsoft.com/office/officeart/2005/8/layout/default#1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4177502-EDF5-4416-887E-9D64F017D5C8}" type="doc">
      <dgm:prSet loTypeId="urn:microsoft.com/office/officeart/2005/8/layout/default#3" loCatId="list" qsTypeId="urn:microsoft.com/office/officeart/2005/8/quickstyle/simple1#62" qsCatId="simple" csTypeId="urn:microsoft.com/office/officeart/2005/8/colors/colorful1#2" csCatId="colorful" phldr="1"/>
      <dgm:spPr/>
      <dgm:t>
        <a:bodyPr/>
        <a:lstStyle/>
        <a:p>
          <a:endParaRPr lang="en-US"/>
        </a:p>
      </dgm:t>
    </dgm:pt>
    <dgm:pt modelId="{0117B1DD-023B-4FAF-9B68-ACA5BF22223C}">
      <dgm:prSet/>
      <dgm:spPr/>
      <dgm:t>
        <a:bodyPr/>
        <a:lstStyle/>
        <a:p>
          <a:pPr rtl="0"/>
          <a:r>
            <a:rPr lang="en-US" dirty="0" smtClean="0"/>
            <a:t>Modularity </a:t>
          </a:r>
          <a:endParaRPr lang="en-US" dirty="0"/>
        </a:p>
      </dgm:t>
    </dgm:pt>
    <dgm:pt modelId="{8CFE5329-5D58-4FF8-865B-139517284143}" type="parTrans" cxnId="{C744D3E8-73A6-4E0F-850F-CE338B10E860}">
      <dgm:prSet/>
      <dgm:spPr/>
      <dgm:t>
        <a:bodyPr/>
        <a:lstStyle/>
        <a:p>
          <a:endParaRPr lang="en-US"/>
        </a:p>
      </dgm:t>
    </dgm:pt>
    <dgm:pt modelId="{FB0F096A-A582-49EA-BA65-5382653A549E}" type="sibTrans" cxnId="{C744D3E8-73A6-4E0F-850F-CE338B10E860}">
      <dgm:prSet/>
      <dgm:spPr/>
      <dgm:t>
        <a:bodyPr/>
        <a:lstStyle/>
        <a:p>
          <a:endParaRPr lang="en-US"/>
        </a:p>
      </dgm:t>
    </dgm:pt>
    <dgm:pt modelId="{9C62457A-4769-4443-A747-A9D9E230D8DB}">
      <dgm:prSet/>
      <dgm:spPr/>
      <dgm:t>
        <a:bodyPr/>
        <a:lstStyle/>
        <a:p>
          <a:pPr rtl="0"/>
          <a:r>
            <a:rPr lang="en-US" dirty="0" smtClean="0"/>
            <a:t>Mitigates fuel price volatility</a:t>
          </a:r>
          <a:endParaRPr lang="en-US" dirty="0"/>
        </a:p>
      </dgm:t>
    </dgm:pt>
    <dgm:pt modelId="{AB2B31CE-8275-4E93-B5E5-7EA2EF350CF4}" type="parTrans" cxnId="{30A50C01-72EB-45F5-8502-DF639AB409EA}">
      <dgm:prSet/>
      <dgm:spPr/>
      <dgm:t>
        <a:bodyPr/>
        <a:lstStyle/>
        <a:p>
          <a:endParaRPr lang="en-US"/>
        </a:p>
      </dgm:t>
    </dgm:pt>
    <dgm:pt modelId="{FBA769D2-AF66-4A72-9B05-D677A8E4D85D}" type="sibTrans" cxnId="{30A50C01-72EB-45F5-8502-DF639AB409EA}">
      <dgm:prSet/>
      <dgm:spPr/>
      <dgm:t>
        <a:bodyPr/>
        <a:lstStyle/>
        <a:p>
          <a:endParaRPr lang="en-US"/>
        </a:p>
      </dgm:t>
    </dgm:pt>
    <dgm:pt modelId="{2BBB3653-3AF9-45CA-8C22-120B22946FA2}">
      <dgm:prSet/>
      <dgm:spPr/>
      <dgm:t>
        <a:bodyPr/>
        <a:lstStyle/>
        <a:p>
          <a:pPr rtl="0"/>
          <a:r>
            <a:rPr lang="en-US" dirty="0" smtClean="0"/>
            <a:t>Low environmental impact, no GHGs</a:t>
          </a:r>
          <a:endParaRPr lang="en-US" dirty="0"/>
        </a:p>
      </dgm:t>
    </dgm:pt>
    <dgm:pt modelId="{7CBEB54B-65F3-43F5-B428-7695DA6B9158}" type="parTrans" cxnId="{57527EB8-2B7F-4D70-900B-9E64DC52D79D}">
      <dgm:prSet/>
      <dgm:spPr/>
      <dgm:t>
        <a:bodyPr/>
        <a:lstStyle/>
        <a:p>
          <a:endParaRPr lang="en-US"/>
        </a:p>
      </dgm:t>
    </dgm:pt>
    <dgm:pt modelId="{DF291B9D-5B57-4805-803E-8CCB72B4CCA5}" type="sibTrans" cxnId="{57527EB8-2B7F-4D70-900B-9E64DC52D79D}">
      <dgm:prSet/>
      <dgm:spPr/>
      <dgm:t>
        <a:bodyPr/>
        <a:lstStyle/>
        <a:p>
          <a:endParaRPr lang="en-US"/>
        </a:p>
      </dgm:t>
    </dgm:pt>
    <dgm:pt modelId="{1DE3E8A0-7AFF-40F3-99DF-060B91F45F9F}">
      <dgm:prSet/>
      <dgm:spPr/>
      <dgm:t>
        <a:bodyPr/>
        <a:lstStyle/>
        <a:p>
          <a:pPr rtl="0"/>
          <a:r>
            <a:rPr lang="en-US" dirty="0" smtClean="0"/>
            <a:t>Supports grid infrastructure</a:t>
          </a:r>
          <a:endParaRPr lang="en-US" dirty="0"/>
        </a:p>
      </dgm:t>
    </dgm:pt>
    <dgm:pt modelId="{BBD1D56A-671D-4627-8F1A-E27F8A9614AA}" type="parTrans" cxnId="{5843BF30-2110-44CA-A177-956399DE2777}">
      <dgm:prSet/>
      <dgm:spPr/>
      <dgm:t>
        <a:bodyPr/>
        <a:lstStyle/>
        <a:p>
          <a:endParaRPr lang="en-US"/>
        </a:p>
      </dgm:t>
    </dgm:pt>
    <dgm:pt modelId="{C8274959-B896-4811-873E-D027FEB641B4}" type="sibTrans" cxnId="{5843BF30-2110-44CA-A177-956399DE2777}">
      <dgm:prSet/>
      <dgm:spPr/>
      <dgm:t>
        <a:bodyPr/>
        <a:lstStyle/>
        <a:p>
          <a:endParaRPr lang="en-US"/>
        </a:p>
      </dgm:t>
    </dgm:pt>
    <dgm:pt modelId="{199CF748-691B-4777-80A5-9901AEDF0DFB}">
      <dgm:prSet/>
      <dgm:spPr/>
      <dgm:t>
        <a:bodyPr/>
        <a:lstStyle/>
        <a:p>
          <a:pPr rtl="0"/>
          <a:r>
            <a:rPr lang="en-US" dirty="0" smtClean="0"/>
            <a:t>Economic development potential</a:t>
          </a:r>
          <a:endParaRPr lang="en-US" dirty="0"/>
        </a:p>
      </dgm:t>
    </dgm:pt>
    <dgm:pt modelId="{C5F3DAC6-AD79-4197-8A9D-FF969FE322BE}" type="parTrans" cxnId="{93BFC8B8-5AAA-4D77-9288-05D4B26A9BE6}">
      <dgm:prSet/>
      <dgm:spPr/>
      <dgm:t>
        <a:bodyPr/>
        <a:lstStyle/>
        <a:p>
          <a:endParaRPr lang="en-US"/>
        </a:p>
      </dgm:t>
    </dgm:pt>
    <dgm:pt modelId="{4D09C944-E1CE-4681-86BD-94973D317719}" type="sibTrans" cxnId="{93BFC8B8-5AAA-4D77-9288-05D4B26A9BE6}">
      <dgm:prSet/>
      <dgm:spPr/>
      <dgm:t>
        <a:bodyPr/>
        <a:lstStyle/>
        <a:p>
          <a:endParaRPr lang="en-US"/>
        </a:p>
      </dgm:t>
    </dgm:pt>
    <dgm:pt modelId="{7CB1F299-FACE-4573-926B-12CD28FA6CD0}">
      <dgm:prSet/>
      <dgm:spPr/>
      <dgm:t>
        <a:bodyPr/>
        <a:lstStyle/>
        <a:p>
          <a:pPr rtl="0"/>
          <a:r>
            <a:rPr lang="en-US" dirty="0" smtClean="0"/>
            <a:t>Can act independently from the grid</a:t>
          </a:r>
          <a:endParaRPr lang="en-US" dirty="0"/>
        </a:p>
      </dgm:t>
    </dgm:pt>
    <dgm:pt modelId="{CE378648-814A-4509-B56F-2D6CE419EB19}" type="parTrans" cxnId="{E324A99B-6B7A-4672-9CB7-BEE5326C9922}">
      <dgm:prSet/>
      <dgm:spPr/>
      <dgm:t>
        <a:bodyPr/>
        <a:lstStyle/>
        <a:p>
          <a:endParaRPr lang="en-US"/>
        </a:p>
      </dgm:t>
    </dgm:pt>
    <dgm:pt modelId="{94C0254E-13EE-4379-848F-D080C8FE5CCA}" type="sibTrans" cxnId="{E324A99B-6B7A-4672-9CB7-BEE5326C9922}">
      <dgm:prSet/>
      <dgm:spPr/>
      <dgm:t>
        <a:bodyPr/>
        <a:lstStyle/>
        <a:p>
          <a:endParaRPr lang="en-US"/>
        </a:p>
      </dgm:t>
    </dgm:pt>
    <dgm:pt modelId="{3CC89FA8-F9DF-453D-9932-1746B35454A9}" type="pres">
      <dgm:prSet presAssocID="{F4177502-EDF5-4416-887E-9D64F017D5C8}" presName="diagram" presStyleCnt="0">
        <dgm:presLayoutVars>
          <dgm:dir/>
          <dgm:resizeHandles val="exact"/>
        </dgm:presLayoutVars>
      </dgm:prSet>
      <dgm:spPr/>
      <dgm:t>
        <a:bodyPr/>
        <a:lstStyle/>
        <a:p>
          <a:endParaRPr lang="en-US"/>
        </a:p>
      </dgm:t>
    </dgm:pt>
    <dgm:pt modelId="{2F8D2204-6694-44F8-B66B-0B5750382FB5}" type="pres">
      <dgm:prSet presAssocID="{0117B1DD-023B-4FAF-9B68-ACA5BF22223C}" presName="node" presStyleLbl="node1" presStyleIdx="0" presStyleCnt="6">
        <dgm:presLayoutVars>
          <dgm:bulletEnabled val="1"/>
        </dgm:presLayoutVars>
      </dgm:prSet>
      <dgm:spPr/>
      <dgm:t>
        <a:bodyPr/>
        <a:lstStyle/>
        <a:p>
          <a:endParaRPr lang="en-US"/>
        </a:p>
      </dgm:t>
    </dgm:pt>
    <dgm:pt modelId="{08BA9B21-BA28-4F5B-AFB5-27F5AD96358B}" type="pres">
      <dgm:prSet presAssocID="{FB0F096A-A582-49EA-BA65-5382653A549E}" presName="sibTrans" presStyleCnt="0"/>
      <dgm:spPr/>
      <dgm:t>
        <a:bodyPr/>
        <a:lstStyle/>
        <a:p>
          <a:endParaRPr lang="en-US"/>
        </a:p>
      </dgm:t>
    </dgm:pt>
    <dgm:pt modelId="{628EF782-47B2-4938-9E4D-6A0CE71ECD71}" type="pres">
      <dgm:prSet presAssocID="{9C62457A-4769-4443-A747-A9D9E230D8DB}" presName="node" presStyleLbl="node1" presStyleIdx="1" presStyleCnt="6">
        <dgm:presLayoutVars>
          <dgm:bulletEnabled val="1"/>
        </dgm:presLayoutVars>
      </dgm:prSet>
      <dgm:spPr/>
      <dgm:t>
        <a:bodyPr/>
        <a:lstStyle/>
        <a:p>
          <a:endParaRPr lang="en-US"/>
        </a:p>
      </dgm:t>
    </dgm:pt>
    <dgm:pt modelId="{3EEFD366-E237-4972-8B54-DE56709E05F9}" type="pres">
      <dgm:prSet presAssocID="{FBA769D2-AF66-4A72-9B05-D677A8E4D85D}" presName="sibTrans" presStyleCnt="0"/>
      <dgm:spPr/>
      <dgm:t>
        <a:bodyPr/>
        <a:lstStyle/>
        <a:p>
          <a:endParaRPr lang="en-US"/>
        </a:p>
      </dgm:t>
    </dgm:pt>
    <dgm:pt modelId="{0711BF57-9BA7-48FA-AACC-CFA1F54DD924}" type="pres">
      <dgm:prSet presAssocID="{2BBB3653-3AF9-45CA-8C22-120B22946FA2}" presName="node" presStyleLbl="node1" presStyleIdx="2" presStyleCnt="6">
        <dgm:presLayoutVars>
          <dgm:bulletEnabled val="1"/>
        </dgm:presLayoutVars>
      </dgm:prSet>
      <dgm:spPr/>
      <dgm:t>
        <a:bodyPr/>
        <a:lstStyle/>
        <a:p>
          <a:endParaRPr lang="en-US"/>
        </a:p>
      </dgm:t>
    </dgm:pt>
    <dgm:pt modelId="{226FD06B-29AD-45D3-9578-520DE8A03AAA}" type="pres">
      <dgm:prSet presAssocID="{DF291B9D-5B57-4805-803E-8CCB72B4CCA5}" presName="sibTrans" presStyleCnt="0"/>
      <dgm:spPr/>
      <dgm:t>
        <a:bodyPr/>
        <a:lstStyle/>
        <a:p>
          <a:endParaRPr lang="en-US"/>
        </a:p>
      </dgm:t>
    </dgm:pt>
    <dgm:pt modelId="{A881774C-9D70-4E36-8DB7-E27CA3F21554}" type="pres">
      <dgm:prSet presAssocID="{1DE3E8A0-7AFF-40F3-99DF-060B91F45F9F}" presName="node" presStyleLbl="node1" presStyleIdx="3" presStyleCnt="6">
        <dgm:presLayoutVars>
          <dgm:bulletEnabled val="1"/>
        </dgm:presLayoutVars>
      </dgm:prSet>
      <dgm:spPr/>
      <dgm:t>
        <a:bodyPr/>
        <a:lstStyle/>
        <a:p>
          <a:endParaRPr lang="en-US"/>
        </a:p>
      </dgm:t>
    </dgm:pt>
    <dgm:pt modelId="{FB1D19A5-55FF-4071-AA76-2A6BD97A3A0D}" type="pres">
      <dgm:prSet presAssocID="{C8274959-B896-4811-873E-D027FEB641B4}" presName="sibTrans" presStyleCnt="0"/>
      <dgm:spPr/>
      <dgm:t>
        <a:bodyPr/>
        <a:lstStyle/>
        <a:p>
          <a:endParaRPr lang="en-US"/>
        </a:p>
      </dgm:t>
    </dgm:pt>
    <dgm:pt modelId="{3059A7A2-3609-416A-B0C6-AEB301D026E2}" type="pres">
      <dgm:prSet presAssocID="{199CF748-691B-4777-80A5-9901AEDF0DFB}" presName="node" presStyleLbl="node1" presStyleIdx="4" presStyleCnt="6">
        <dgm:presLayoutVars>
          <dgm:bulletEnabled val="1"/>
        </dgm:presLayoutVars>
      </dgm:prSet>
      <dgm:spPr/>
      <dgm:t>
        <a:bodyPr/>
        <a:lstStyle/>
        <a:p>
          <a:endParaRPr lang="en-US"/>
        </a:p>
      </dgm:t>
    </dgm:pt>
    <dgm:pt modelId="{74F778C4-8469-4B05-A1BE-1BD0888B3380}" type="pres">
      <dgm:prSet presAssocID="{4D09C944-E1CE-4681-86BD-94973D317719}" presName="sibTrans" presStyleCnt="0"/>
      <dgm:spPr/>
      <dgm:t>
        <a:bodyPr/>
        <a:lstStyle/>
        <a:p>
          <a:endParaRPr lang="en-US"/>
        </a:p>
      </dgm:t>
    </dgm:pt>
    <dgm:pt modelId="{6EFD547A-84C6-490F-86CA-366613AFD591}" type="pres">
      <dgm:prSet presAssocID="{7CB1F299-FACE-4573-926B-12CD28FA6CD0}" presName="node" presStyleLbl="node1" presStyleIdx="5" presStyleCnt="6">
        <dgm:presLayoutVars>
          <dgm:bulletEnabled val="1"/>
        </dgm:presLayoutVars>
      </dgm:prSet>
      <dgm:spPr/>
      <dgm:t>
        <a:bodyPr/>
        <a:lstStyle/>
        <a:p>
          <a:endParaRPr lang="en-US"/>
        </a:p>
      </dgm:t>
    </dgm:pt>
  </dgm:ptLst>
  <dgm:cxnLst>
    <dgm:cxn modelId="{D9F572F2-10D6-442C-AB1A-37828E68856B}" type="presOf" srcId="{9C62457A-4769-4443-A747-A9D9E230D8DB}" destId="{628EF782-47B2-4938-9E4D-6A0CE71ECD71}" srcOrd="0" destOrd="0" presId="urn:microsoft.com/office/officeart/2005/8/layout/default#3"/>
    <dgm:cxn modelId="{73740967-F08F-4FE4-B6CA-0E8C10F498BF}" type="presOf" srcId="{7CB1F299-FACE-4573-926B-12CD28FA6CD0}" destId="{6EFD547A-84C6-490F-86CA-366613AFD591}" srcOrd="0" destOrd="0" presId="urn:microsoft.com/office/officeart/2005/8/layout/default#3"/>
    <dgm:cxn modelId="{21444446-068F-410F-B8D0-2BB8B441CA0F}" type="presOf" srcId="{199CF748-691B-4777-80A5-9901AEDF0DFB}" destId="{3059A7A2-3609-416A-B0C6-AEB301D026E2}" srcOrd="0" destOrd="0" presId="urn:microsoft.com/office/officeart/2005/8/layout/default#3"/>
    <dgm:cxn modelId="{E324A99B-6B7A-4672-9CB7-BEE5326C9922}" srcId="{F4177502-EDF5-4416-887E-9D64F017D5C8}" destId="{7CB1F299-FACE-4573-926B-12CD28FA6CD0}" srcOrd="5" destOrd="0" parTransId="{CE378648-814A-4509-B56F-2D6CE419EB19}" sibTransId="{94C0254E-13EE-4379-848F-D080C8FE5CCA}"/>
    <dgm:cxn modelId="{AB0B41CB-2FDE-4C06-9E65-FEECA508CD8B}" type="presOf" srcId="{2BBB3653-3AF9-45CA-8C22-120B22946FA2}" destId="{0711BF57-9BA7-48FA-AACC-CFA1F54DD924}" srcOrd="0" destOrd="0" presId="urn:microsoft.com/office/officeart/2005/8/layout/default#3"/>
    <dgm:cxn modelId="{93BFC8B8-5AAA-4D77-9288-05D4B26A9BE6}" srcId="{F4177502-EDF5-4416-887E-9D64F017D5C8}" destId="{199CF748-691B-4777-80A5-9901AEDF0DFB}" srcOrd="4" destOrd="0" parTransId="{C5F3DAC6-AD79-4197-8A9D-FF969FE322BE}" sibTransId="{4D09C944-E1CE-4681-86BD-94973D317719}"/>
    <dgm:cxn modelId="{5843BF30-2110-44CA-A177-956399DE2777}" srcId="{F4177502-EDF5-4416-887E-9D64F017D5C8}" destId="{1DE3E8A0-7AFF-40F3-99DF-060B91F45F9F}" srcOrd="3" destOrd="0" parTransId="{BBD1D56A-671D-4627-8F1A-E27F8A9614AA}" sibTransId="{C8274959-B896-4811-873E-D027FEB641B4}"/>
    <dgm:cxn modelId="{30A50C01-72EB-45F5-8502-DF639AB409EA}" srcId="{F4177502-EDF5-4416-887E-9D64F017D5C8}" destId="{9C62457A-4769-4443-A747-A9D9E230D8DB}" srcOrd="1" destOrd="0" parTransId="{AB2B31CE-8275-4E93-B5E5-7EA2EF350CF4}" sibTransId="{FBA769D2-AF66-4A72-9B05-D677A8E4D85D}"/>
    <dgm:cxn modelId="{57527EB8-2B7F-4D70-900B-9E64DC52D79D}" srcId="{F4177502-EDF5-4416-887E-9D64F017D5C8}" destId="{2BBB3653-3AF9-45CA-8C22-120B22946FA2}" srcOrd="2" destOrd="0" parTransId="{7CBEB54B-65F3-43F5-B428-7695DA6B9158}" sibTransId="{DF291B9D-5B57-4805-803E-8CCB72B4CCA5}"/>
    <dgm:cxn modelId="{61B22FBB-065C-4C68-B0C0-8495C1810DBA}" type="presOf" srcId="{1DE3E8A0-7AFF-40F3-99DF-060B91F45F9F}" destId="{A881774C-9D70-4E36-8DB7-E27CA3F21554}" srcOrd="0" destOrd="0" presId="urn:microsoft.com/office/officeart/2005/8/layout/default#3"/>
    <dgm:cxn modelId="{C744D3E8-73A6-4E0F-850F-CE338B10E860}" srcId="{F4177502-EDF5-4416-887E-9D64F017D5C8}" destId="{0117B1DD-023B-4FAF-9B68-ACA5BF22223C}" srcOrd="0" destOrd="0" parTransId="{8CFE5329-5D58-4FF8-865B-139517284143}" sibTransId="{FB0F096A-A582-49EA-BA65-5382653A549E}"/>
    <dgm:cxn modelId="{8FEDABFC-A680-4736-930E-959B0CAAF232}" type="presOf" srcId="{F4177502-EDF5-4416-887E-9D64F017D5C8}" destId="{3CC89FA8-F9DF-453D-9932-1746B35454A9}" srcOrd="0" destOrd="0" presId="urn:microsoft.com/office/officeart/2005/8/layout/default#3"/>
    <dgm:cxn modelId="{235DC60E-FD68-46F7-B63F-00EF6C7A3EE5}" type="presOf" srcId="{0117B1DD-023B-4FAF-9B68-ACA5BF22223C}" destId="{2F8D2204-6694-44F8-B66B-0B5750382FB5}" srcOrd="0" destOrd="0" presId="urn:microsoft.com/office/officeart/2005/8/layout/default#3"/>
    <dgm:cxn modelId="{E84CBCFD-4636-4ADA-B898-8F20F5E848FC}" type="presParOf" srcId="{3CC89FA8-F9DF-453D-9932-1746B35454A9}" destId="{2F8D2204-6694-44F8-B66B-0B5750382FB5}" srcOrd="0" destOrd="0" presId="urn:microsoft.com/office/officeart/2005/8/layout/default#3"/>
    <dgm:cxn modelId="{98C946CE-4262-43BD-82F2-9140E13D8126}" type="presParOf" srcId="{3CC89FA8-F9DF-453D-9932-1746B35454A9}" destId="{08BA9B21-BA28-4F5B-AFB5-27F5AD96358B}" srcOrd="1" destOrd="0" presId="urn:microsoft.com/office/officeart/2005/8/layout/default#3"/>
    <dgm:cxn modelId="{AE4089FB-F382-4493-9D2A-46B8C4CC6F51}" type="presParOf" srcId="{3CC89FA8-F9DF-453D-9932-1746B35454A9}" destId="{628EF782-47B2-4938-9E4D-6A0CE71ECD71}" srcOrd="2" destOrd="0" presId="urn:microsoft.com/office/officeart/2005/8/layout/default#3"/>
    <dgm:cxn modelId="{615D0836-6500-42AB-9D1D-275E3B9DA349}" type="presParOf" srcId="{3CC89FA8-F9DF-453D-9932-1746B35454A9}" destId="{3EEFD366-E237-4972-8B54-DE56709E05F9}" srcOrd="3" destOrd="0" presId="urn:microsoft.com/office/officeart/2005/8/layout/default#3"/>
    <dgm:cxn modelId="{FB4B37DE-1C6A-4534-8223-8448AA7ACD48}" type="presParOf" srcId="{3CC89FA8-F9DF-453D-9932-1746B35454A9}" destId="{0711BF57-9BA7-48FA-AACC-CFA1F54DD924}" srcOrd="4" destOrd="0" presId="urn:microsoft.com/office/officeart/2005/8/layout/default#3"/>
    <dgm:cxn modelId="{D38A9342-5560-4C99-B97E-BF13935A8D5F}" type="presParOf" srcId="{3CC89FA8-F9DF-453D-9932-1746B35454A9}" destId="{226FD06B-29AD-45D3-9578-520DE8A03AAA}" srcOrd="5" destOrd="0" presId="urn:microsoft.com/office/officeart/2005/8/layout/default#3"/>
    <dgm:cxn modelId="{32B41CB6-4489-4258-BCEC-47A02F61F8DB}" type="presParOf" srcId="{3CC89FA8-F9DF-453D-9932-1746B35454A9}" destId="{A881774C-9D70-4E36-8DB7-E27CA3F21554}" srcOrd="6" destOrd="0" presId="urn:microsoft.com/office/officeart/2005/8/layout/default#3"/>
    <dgm:cxn modelId="{938032B2-CF4D-4E52-8A9F-A4913717CCE3}" type="presParOf" srcId="{3CC89FA8-F9DF-453D-9932-1746B35454A9}" destId="{FB1D19A5-55FF-4071-AA76-2A6BD97A3A0D}" srcOrd="7" destOrd="0" presId="urn:microsoft.com/office/officeart/2005/8/layout/default#3"/>
    <dgm:cxn modelId="{A23BFD08-FEFB-4F52-93D0-EBA882C76B00}" type="presParOf" srcId="{3CC89FA8-F9DF-453D-9932-1746B35454A9}" destId="{3059A7A2-3609-416A-B0C6-AEB301D026E2}" srcOrd="8" destOrd="0" presId="urn:microsoft.com/office/officeart/2005/8/layout/default#3"/>
    <dgm:cxn modelId="{F28424C3-65B2-4506-9F67-2274C077F208}" type="presParOf" srcId="{3CC89FA8-F9DF-453D-9932-1746B35454A9}" destId="{74F778C4-8469-4B05-A1BE-1BD0888B3380}" srcOrd="9" destOrd="0" presId="urn:microsoft.com/office/officeart/2005/8/layout/default#3"/>
    <dgm:cxn modelId="{A82F0B3D-494C-4505-87CB-389E8896370D}" type="presParOf" srcId="{3CC89FA8-F9DF-453D-9932-1746B35454A9}" destId="{6EFD547A-84C6-490F-86CA-366613AFD591}" srcOrd="10" destOrd="0" presId="urn:microsoft.com/office/officeart/2005/8/layout/default#3"/>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6E717BA-28D1-4F3B-85DC-FB0538810F19}" type="doc">
      <dgm:prSet loTypeId="urn:microsoft.com/office/officeart/2005/8/layout/default#4" loCatId="list" qsTypeId="urn:microsoft.com/office/officeart/2005/8/quickstyle/simple1#63" qsCatId="simple" csTypeId="urn:microsoft.com/office/officeart/2005/8/colors/colorful1#3" csCatId="colorful" phldr="1"/>
      <dgm:spPr/>
      <dgm:t>
        <a:bodyPr/>
        <a:lstStyle/>
        <a:p>
          <a:endParaRPr lang="en-US"/>
        </a:p>
      </dgm:t>
    </dgm:pt>
    <dgm:pt modelId="{D2C1F237-EAB6-4701-84FC-9F1B839127A1}">
      <dgm:prSet/>
      <dgm:spPr/>
      <dgm:t>
        <a:bodyPr/>
        <a:lstStyle/>
        <a:p>
          <a:pPr rtl="0"/>
          <a:r>
            <a:rPr lang="en-US" dirty="0" smtClean="0"/>
            <a:t>Project processing</a:t>
          </a:r>
          <a:endParaRPr lang="en-US" dirty="0"/>
        </a:p>
      </dgm:t>
    </dgm:pt>
    <dgm:pt modelId="{F4958C33-6867-4769-A5B4-0823C1DB4835}" type="parTrans" cxnId="{8E33302A-D5D2-4542-8F02-54DFA2E068C7}">
      <dgm:prSet/>
      <dgm:spPr/>
      <dgm:t>
        <a:bodyPr/>
        <a:lstStyle/>
        <a:p>
          <a:endParaRPr lang="en-US"/>
        </a:p>
      </dgm:t>
    </dgm:pt>
    <dgm:pt modelId="{E968490E-DF87-4C51-BF11-D2BE0ED923D8}" type="sibTrans" cxnId="{8E33302A-D5D2-4542-8F02-54DFA2E068C7}">
      <dgm:prSet/>
      <dgm:spPr/>
      <dgm:t>
        <a:bodyPr/>
        <a:lstStyle/>
        <a:p>
          <a:endParaRPr lang="en-US"/>
        </a:p>
      </dgm:t>
    </dgm:pt>
    <dgm:pt modelId="{8DF6CC2D-4713-46B9-9DAF-00C4FC184B18}">
      <dgm:prSet/>
      <dgm:spPr/>
      <dgm:t>
        <a:bodyPr/>
        <a:lstStyle/>
        <a:p>
          <a:pPr rtl="0"/>
          <a:r>
            <a:rPr lang="en-US" dirty="0" smtClean="0"/>
            <a:t>Costs relative to grid</a:t>
          </a:r>
          <a:endParaRPr lang="en-US" dirty="0"/>
        </a:p>
      </dgm:t>
    </dgm:pt>
    <dgm:pt modelId="{5CBB207E-5F60-4948-9FA9-796792595405}" type="parTrans" cxnId="{7D4F5E7A-654B-496F-9DE9-EF0408DE8D22}">
      <dgm:prSet/>
      <dgm:spPr/>
      <dgm:t>
        <a:bodyPr/>
        <a:lstStyle/>
        <a:p>
          <a:endParaRPr lang="en-US"/>
        </a:p>
      </dgm:t>
    </dgm:pt>
    <dgm:pt modelId="{7AB49665-985C-4FFB-96EB-814F23B197D8}" type="sibTrans" cxnId="{7D4F5E7A-654B-496F-9DE9-EF0408DE8D22}">
      <dgm:prSet/>
      <dgm:spPr/>
      <dgm:t>
        <a:bodyPr/>
        <a:lstStyle/>
        <a:p>
          <a:endParaRPr lang="en-US"/>
        </a:p>
      </dgm:t>
    </dgm:pt>
    <dgm:pt modelId="{1B0A641B-2A84-4EAC-997D-E13FF25DDF7F}">
      <dgm:prSet/>
      <dgm:spPr/>
      <dgm:t>
        <a:bodyPr/>
        <a:lstStyle/>
        <a:p>
          <a:pPr rtl="0"/>
          <a:r>
            <a:rPr lang="en-US" dirty="0" smtClean="0"/>
            <a:t>Variability</a:t>
          </a:r>
          <a:endParaRPr lang="en-US" dirty="0"/>
        </a:p>
      </dgm:t>
    </dgm:pt>
    <dgm:pt modelId="{0F2B3AF0-54FC-4A27-B62C-865501ACA63D}" type="parTrans" cxnId="{F2CA83FC-D3CB-4496-8D79-2D13CA723BD3}">
      <dgm:prSet/>
      <dgm:spPr/>
      <dgm:t>
        <a:bodyPr/>
        <a:lstStyle/>
        <a:p>
          <a:endParaRPr lang="en-US"/>
        </a:p>
      </dgm:t>
    </dgm:pt>
    <dgm:pt modelId="{96066D3C-0A5A-4C56-BD0E-0E21C82E70D7}" type="sibTrans" cxnId="{F2CA83FC-D3CB-4496-8D79-2D13CA723BD3}">
      <dgm:prSet/>
      <dgm:spPr/>
      <dgm:t>
        <a:bodyPr/>
        <a:lstStyle/>
        <a:p>
          <a:endParaRPr lang="en-US"/>
        </a:p>
      </dgm:t>
    </dgm:pt>
    <dgm:pt modelId="{F8CC7820-95B4-4A44-9CA0-6CF7D1952F95}">
      <dgm:prSet/>
      <dgm:spPr/>
      <dgm:t>
        <a:bodyPr/>
        <a:lstStyle/>
        <a:p>
          <a:pPr rtl="0"/>
          <a:r>
            <a:rPr lang="en-US" dirty="0" smtClean="0"/>
            <a:t>Public awareness</a:t>
          </a:r>
          <a:endParaRPr lang="en-US" dirty="0"/>
        </a:p>
      </dgm:t>
    </dgm:pt>
    <dgm:pt modelId="{ABB57DC8-F823-43AA-91B7-9E738A10EF1B}" type="parTrans" cxnId="{70A41714-8805-4E02-A5C8-70BD1AEBF0AB}">
      <dgm:prSet/>
      <dgm:spPr/>
      <dgm:t>
        <a:bodyPr/>
        <a:lstStyle/>
        <a:p>
          <a:endParaRPr lang="en-US"/>
        </a:p>
      </dgm:t>
    </dgm:pt>
    <dgm:pt modelId="{C9010810-C973-4F7A-A0E9-C59CC53AF4F3}" type="sibTrans" cxnId="{70A41714-8805-4E02-A5C8-70BD1AEBF0AB}">
      <dgm:prSet/>
      <dgm:spPr/>
      <dgm:t>
        <a:bodyPr/>
        <a:lstStyle/>
        <a:p>
          <a:endParaRPr lang="en-US"/>
        </a:p>
      </dgm:t>
    </dgm:pt>
    <dgm:pt modelId="{2B591E3C-44EF-4E7F-A8C8-7196C3F59598}">
      <dgm:prSet/>
      <dgm:spPr/>
      <dgm:t>
        <a:bodyPr/>
        <a:lstStyle/>
        <a:p>
          <a:pPr rtl="0"/>
          <a:r>
            <a:rPr lang="en-US" dirty="0" smtClean="0"/>
            <a:t>Aesthetics – HOA</a:t>
          </a:r>
          <a:endParaRPr lang="en-US" dirty="0"/>
        </a:p>
      </dgm:t>
    </dgm:pt>
    <dgm:pt modelId="{52C835A7-850E-4723-A340-EAD8635716EC}" type="parTrans" cxnId="{6464C158-A405-4205-987F-AAE029055803}">
      <dgm:prSet/>
      <dgm:spPr/>
      <dgm:t>
        <a:bodyPr/>
        <a:lstStyle/>
        <a:p>
          <a:endParaRPr lang="en-US"/>
        </a:p>
      </dgm:t>
    </dgm:pt>
    <dgm:pt modelId="{8815BA1C-892A-4ED7-967E-627F446264D9}" type="sibTrans" cxnId="{6464C158-A405-4205-987F-AAE029055803}">
      <dgm:prSet/>
      <dgm:spPr/>
      <dgm:t>
        <a:bodyPr/>
        <a:lstStyle/>
        <a:p>
          <a:endParaRPr lang="en-US"/>
        </a:p>
      </dgm:t>
    </dgm:pt>
    <dgm:pt modelId="{268965A9-E9B4-4176-A2C0-75921434988F}">
      <dgm:prSet/>
      <dgm:spPr/>
      <dgm:t>
        <a:bodyPr/>
        <a:lstStyle/>
        <a:p>
          <a:pPr rtl="0"/>
          <a:r>
            <a:rPr lang="en-US" dirty="0" smtClean="0"/>
            <a:t>Requires persistent load</a:t>
          </a:r>
          <a:endParaRPr lang="en-US" dirty="0"/>
        </a:p>
      </dgm:t>
    </dgm:pt>
    <dgm:pt modelId="{0976C8F9-77F9-4783-B5B3-5011B067A229}" type="parTrans" cxnId="{09B5BC11-A22D-415E-AF51-371206E371AD}">
      <dgm:prSet/>
      <dgm:spPr/>
      <dgm:t>
        <a:bodyPr/>
        <a:lstStyle/>
        <a:p>
          <a:endParaRPr lang="en-US"/>
        </a:p>
      </dgm:t>
    </dgm:pt>
    <dgm:pt modelId="{6E01D97F-CB4E-44DC-93BD-A54A95696CFC}" type="sibTrans" cxnId="{09B5BC11-A22D-415E-AF51-371206E371AD}">
      <dgm:prSet/>
      <dgm:spPr/>
      <dgm:t>
        <a:bodyPr/>
        <a:lstStyle/>
        <a:p>
          <a:endParaRPr lang="en-US"/>
        </a:p>
      </dgm:t>
    </dgm:pt>
    <dgm:pt modelId="{448062DF-7C8D-49B0-8273-69A04193A46C}">
      <dgm:prSet/>
      <dgm:spPr/>
      <dgm:t>
        <a:bodyPr/>
        <a:lstStyle/>
        <a:p>
          <a:pPr rtl="0"/>
          <a:r>
            <a:rPr lang="en-US" dirty="0" smtClean="0"/>
            <a:t>Lack of consumer education</a:t>
          </a:r>
          <a:endParaRPr lang="en-US" dirty="0"/>
        </a:p>
      </dgm:t>
    </dgm:pt>
    <dgm:pt modelId="{B043E16A-AFE8-4CC5-9C8C-CE0CFD474257}" type="parTrans" cxnId="{AA9D03D9-36DE-4A65-8867-002371017041}">
      <dgm:prSet/>
      <dgm:spPr/>
      <dgm:t>
        <a:bodyPr/>
        <a:lstStyle/>
        <a:p>
          <a:endParaRPr lang="en-US"/>
        </a:p>
      </dgm:t>
    </dgm:pt>
    <dgm:pt modelId="{05431691-AE51-4694-BCA6-5DA8FEC42260}" type="sibTrans" cxnId="{AA9D03D9-36DE-4A65-8867-002371017041}">
      <dgm:prSet/>
      <dgm:spPr/>
      <dgm:t>
        <a:bodyPr/>
        <a:lstStyle/>
        <a:p>
          <a:endParaRPr lang="en-US"/>
        </a:p>
      </dgm:t>
    </dgm:pt>
    <dgm:pt modelId="{66BF6DA4-5FE0-4777-BB52-BBBA2377A09E}">
      <dgm:prSet/>
      <dgm:spPr/>
      <dgm:t>
        <a:bodyPr/>
        <a:lstStyle/>
        <a:p>
          <a:pPr rtl="0"/>
          <a:r>
            <a:rPr lang="en-US" dirty="0" smtClean="0"/>
            <a:t>Shortage of skilled workers</a:t>
          </a:r>
          <a:endParaRPr lang="en-US" dirty="0"/>
        </a:p>
      </dgm:t>
    </dgm:pt>
    <dgm:pt modelId="{37D3A74D-32FB-4D44-A30E-2A6EBEFB4B6D}" type="parTrans" cxnId="{A62499FD-94CF-4FBF-9717-1F92E8FB839C}">
      <dgm:prSet/>
      <dgm:spPr/>
      <dgm:t>
        <a:bodyPr/>
        <a:lstStyle/>
        <a:p>
          <a:endParaRPr lang="en-US"/>
        </a:p>
      </dgm:t>
    </dgm:pt>
    <dgm:pt modelId="{E7B36B90-5392-4A3D-B013-900E55C5CE4B}" type="sibTrans" cxnId="{A62499FD-94CF-4FBF-9717-1F92E8FB839C}">
      <dgm:prSet/>
      <dgm:spPr/>
      <dgm:t>
        <a:bodyPr/>
        <a:lstStyle/>
        <a:p>
          <a:endParaRPr lang="en-US"/>
        </a:p>
      </dgm:t>
    </dgm:pt>
    <dgm:pt modelId="{F328A941-3221-4466-9AD8-7BBD20E65755}" type="pres">
      <dgm:prSet presAssocID="{A6E717BA-28D1-4F3B-85DC-FB0538810F19}" presName="diagram" presStyleCnt="0">
        <dgm:presLayoutVars>
          <dgm:dir/>
          <dgm:resizeHandles val="exact"/>
        </dgm:presLayoutVars>
      </dgm:prSet>
      <dgm:spPr/>
      <dgm:t>
        <a:bodyPr/>
        <a:lstStyle/>
        <a:p>
          <a:endParaRPr lang="en-US"/>
        </a:p>
      </dgm:t>
    </dgm:pt>
    <dgm:pt modelId="{8A3BEE05-6E7E-4000-ACAD-51C76C42E07B}" type="pres">
      <dgm:prSet presAssocID="{D2C1F237-EAB6-4701-84FC-9F1B839127A1}" presName="node" presStyleLbl="node1" presStyleIdx="0" presStyleCnt="8">
        <dgm:presLayoutVars>
          <dgm:bulletEnabled val="1"/>
        </dgm:presLayoutVars>
      </dgm:prSet>
      <dgm:spPr/>
      <dgm:t>
        <a:bodyPr/>
        <a:lstStyle/>
        <a:p>
          <a:endParaRPr lang="en-US"/>
        </a:p>
      </dgm:t>
    </dgm:pt>
    <dgm:pt modelId="{C7CCB10B-318F-4260-80A6-610F8FBB6E3D}" type="pres">
      <dgm:prSet presAssocID="{E968490E-DF87-4C51-BF11-D2BE0ED923D8}" presName="sibTrans" presStyleCnt="0"/>
      <dgm:spPr/>
      <dgm:t>
        <a:bodyPr/>
        <a:lstStyle/>
        <a:p>
          <a:endParaRPr lang="en-US"/>
        </a:p>
      </dgm:t>
    </dgm:pt>
    <dgm:pt modelId="{601AD6FB-31E5-4D16-9552-2A8D86E2DB3B}" type="pres">
      <dgm:prSet presAssocID="{8DF6CC2D-4713-46B9-9DAF-00C4FC184B18}" presName="node" presStyleLbl="node1" presStyleIdx="1" presStyleCnt="8">
        <dgm:presLayoutVars>
          <dgm:bulletEnabled val="1"/>
        </dgm:presLayoutVars>
      </dgm:prSet>
      <dgm:spPr/>
      <dgm:t>
        <a:bodyPr/>
        <a:lstStyle/>
        <a:p>
          <a:endParaRPr lang="en-US"/>
        </a:p>
      </dgm:t>
    </dgm:pt>
    <dgm:pt modelId="{B41C88D8-5A82-4124-86BD-7BED3DAED618}" type="pres">
      <dgm:prSet presAssocID="{7AB49665-985C-4FFB-96EB-814F23B197D8}" presName="sibTrans" presStyleCnt="0"/>
      <dgm:spPr/>
      <dgm:t>
        <a:bodyPr/>
        <a:lstStyle/>
        <a:p>
          <a:endParaRPr lang="en-US"/>
        </a:p>
      </dgm:t>
    </dgm:pt>
    <dgm:pt modelId="{7A076881-7637-47BB-92BB-FE11EFCF715A}" type="pres">
      <dgm:prSet presAssocID="{1B0A641B-2A84-4EAC-997D-E13FF25DDF7F}" presName="node" presStyleLbl="node1" presStyleIdx="2" presStyleCnt="8">
        <dgm:presLayoutVars>
          <dgm:bulletEnabled val="1"/>
        </dgm:presLayoutVars>
      </dgm:prSet>
      <dgm:spPr/>
      <dgm:t>
        <a:bodyPr/>
        <a:lstStyle/>
        <a:p>
          <a:endParaRPr lang="en-US"/>
        </a:p>
      </dgm:t>
    </dgm:pt>
    <dgm:pt modelId="{B1B3A1F9-AEAB-438C-8B84-3623FAF0660F}" type="pres">
      <dgm:prSet presAssocID="{96066D3C-0A5A-4C56-BD0E-0E21C82E70D7}" presName="sibTrans" presStyleCnt="0"/>
      <dgm:spPr/>
      <dgm:t>
        <a:bodyPr/>
        <a:lstStyle/>
        <a:p>
          <a:endParaRPr lang="en-US"/>
        </a:p>
      </dgm:t>
    </dgm:pt>
    <dgm:pt modelId="{C6FE0310-8707-4E91-ACBB-10B06E95587E}" type="pres">
      <dgm:prSet presAssocID="{F8CC7820-95B4-4A44-9CA0-6CF7D1952F95}" presName="node" presStyleLbl="node1" presStyleIdx="3" presStyleCnt="8">
        <dgm:presLayoutVars>
          <dgm:bulletEnabled val="1"/>
        </dgm:presLayoutVars>
      </dgm:prSet>
      <dgm:spPr/>
      <dgm:t>
        <a:bodyPr/>
        <a:lstStyle/>
        <a:p>
          <a:endParaRPr lang="en-US"/>
        </a:p>
      </dgm:t>
    </dgm:pt>
    <dgm:pt modelId="{8CB50A63-D333-4099-A111-F6A8E28373F4}" type="pres">
      <dgm:prSet presAssocID="{C9010810-C973-4F7A-A0E9-C59CC53AF4F3}" presName="sibTrans" presStyleCnt="0"/>
      <dgm:spPr/>
      <dgm:t>
        <a:bodyPr/>
        <a:lstStyle/>
        <a:p>
          <a:endParaRPr lang="en-US"/>
        </a:p>
      </dgm:t>
    </dgm:pt>
    <dgm:pt modelId="{368426D2-1099-45BE-8839-4B0FCD450D4B}" type="pres">
      <dgm:prSet presAssocID="{2B591E3C-44EF-4E7F-A8C8-7196C3F59598}" presName="node" presStyleLbl="node1" presStyleIdx="4" presStyleCnt="8">
        <dgm:presLayoutVars>
          <dgm:bulletEnabled val="1"/>
        </dgm:presLayoutVars>
      </dgm:prSet>
      <dgm:spPr/>
      <dgm:t>
        <a:bodyPr/>
        <a:lstStyle/>
        <a:p>
          <a:endParaRPr lang="en-US"/>
        </a:p>
      </dgm:t>
    </dgm:pt>
    <dgm:pt modelId="{76AAFB2B-F44A-4323-B8A4-B91D4714607D}" type="pres">
      <dgm:prSet presAssocID="{8815BA1C-892A-4ED7-967E-627F446264D9}" presName="sibTrans" presStyleCnt="0"/>
      <dgm:spPr/>
      <dgm:t>
        <a:bodyPr/>
        <a:lstStyle/>
        <a:p>
          <a:endParaRPr lang="en-US"/>
        </a:p>
      </dgm:t>
    </dgm:pt>
    <dgm:pt modelId="{9237049C-36FF-450B-9F08-9EB8534FCE8A}" type="pres">
      <dgm:prSet presAssocID="{268965A9-E9B4-4176-A2C0-75921434988F}" presName="node" presStyleLbl="node1" presStyleIdx="5" presStyleCnt="8">
        <dgm:presLayoutVars>
          <dgm:bulletEnabled val="1"/>
        </dgm:presLayoutVars>
      </dgm:prSet>
      <dgm:spPr/>
      <dgm:t>
        <a:bodyPr/>
        <a:lstStyle/>
        <a:p>
          <a:endParaRPr lang="en-US"/>
        </a:p>
      </dgm:t>
    </dgm:pt>
    <dgm:pt modelId="{A931FB25-B062-4D44-B7F7-D57AAEC543FF}" type="pres">
      <dgm:prSet presAssocID="{6E01D97F-CB4E-44DC-93BD-A54A95696CFC}" presName="sibTrans" presStyleCnt="0"/>
      <dgm:spPr/>
      <dgm:t>
        <a:bodyPr/>
        <a:lstStyle/>
        <a:p>
          <a:endParaRPr lang="en-US"/>
        </a:p>
      </dgm:t>
    </dgm:pt>
    <dgm:pt modelId="{FC566D69-D349-48F4-B53C-5C554E65DFA9}" type="pres">
      <dgm:prSet presAssocID="{448062DF-7C8D-49B0-8273-69A04193A46C}" presName="node" presStyleLbl="node1" presStyleIdx="6" presStyleCnt="8">
        <dgm:presLayoutVars>
          <dgm:bulletEnabled val="1"/>
        </dgm:presLayoutVars>
      </dgm:prSet>
      <dgm:spPr/>
      <dgm:t>
        <a:bodyPr/>
        <a:lstStyle/>
        <a:p>
          <a:endParaRPr lang="en-US"/>
        </a:p>
      </dgm:t>
    </dgm:pt>
    <dgm:pt modelId="{F4B114E8-1AAA-4F1F-B1B0-E33613A22776}" type="pres">
      <dgm:prSet presAssocID="{05431691-AE51-4694-BCA6-5DA8FEC42260}" presName="sibTrans" presStyleCnt="0"/>
      <dgm:spPr/>
      <dgm:t>
        <a:bodyPr/>
        <a:lstStyle/>
        <a:p>
          <a:endParaRPr lang="en-US"/>
        </a:p>
      </dgm:t>
    </dgm:pt>
    <dgm:pt modelId="{DC12B50B-3B77-4D79-9653-6664ABCD37CD}" type="pres">
      <dgm:prSet presAssocID="{66BF6DA4-5FE0-4777-BB52-BBBA2377A09E}" presName="node" presStyleLbl="node1" presStyleIdx="7" presStyleCnt="8">
        <dgm:presLayoutVars>
          <dgm:bulletEnabled val="1"/>
        </dgm:presLayoutVars>
      </dgm:prSet>
      <dgm:spPr/>
      <dgm:t>
        <a:bodyPr/>
        <a:lstStyle/>
        <a:p>
          <a:endParaRPr lang="en-US"/>
        </a:p>
      </dgm:t>
    </dgm:pt>
  </dgm:ptLst>
  <dgm:cxnLst>
    <dgm:cxn modelId="{A62499FD-94CF-4FBF-9717-1F92E8FB839C}" srcId="{A6E717BA-28D1-4F3B-85DC-FB0538810F19}" destId="{66BF6DA4-5FE0-4777-BB52-BBBA2377A09E}" srcOrd="7" destOrd="0" parTransId="{37D3A74D-32FB-4D44-A30E-2A6EBEFB4B6D}" sibTransId="{E7B36B90-5392-4A3D-B013-900E55C5CE4B}"/>
    <dgm:cxn modelId="{6464C158-A405-4205-987F-AAE029055803}" srcId="{A6E717BA-28D1-4F3B-85DC-FB0538810F19}" destId="{2B591E3C-44EF-4E7F-A8C8-7196C3F59598}" srcOrd="4" destOrd="0" parTransId="{52C835A7-850E-4723-A340-EAD8635716EC}" sibTransId="{8815BA1C-892A-4ED7-967E-627F446264D9}"/>
    <dgm:cxn modelId="{FD3A33BA-DB30-40FC-9A0D-835413AEDA1C}" type="presOf" srcId="{D2C1F237-EAB6-4701-84FC-9F1B839127A1}" destId="{8A3BEE05-6E7E-4000-ACAD-51C76C42E07B}" srcOrd="0" destOrd="0" presId="urn:microsoft.com/office/officeart/2005/8/layout/default#4"/>
    <dgm:cxn modelId="{F2CA83FC-D3CB-4496-8D79-2D13CA723BD3}" srcId="{A6E717BA-28D1-4F3B-85DC-FB0538810F19}" destId="{1B0A641B-2A84-4EAC-997D-E13FF25DDF7F}" srcOrd="2" destOrd="0" parTransId="{0F2B3AF0-54FC-4A27-B62C-865501ACA63D}" sibTransId="{96066D3C-0A5A-4C56-BD0E-0E21C82E70D7}"/>
    <dgm:cxn modelId="{564BBEB4-D482-46AD-AE99-CE6CFA2B207C}" type="presOf" srcId="{448062DF-7C8D-49B0-8273-69A04193A46C}" destId="{FC566D69-D349-48F4-B53C-5C554E65DFA9}" srcOrd="0" destOrd="0" presId="urn:microsoft.com/office/officeart/2005/8/layout/default#4"/>
    <dgm:cxn modelId="{A85404EF-8B2F-4F10-B856-13FC7B5A3635}" type="presOf" srcId="{F8CC7820-95B4-4A44-9CA0-6CF7D1952F95}" destId="{C6FE0310-8707-4E91-ACBB-10B06E95587E}" srcOrd="0" destOrd="0" presId="urn:microsoft.com/office/officeart/2005/8/layout/default#4"/>
    <dgm:cxn modelId="{09B5BC11-A22D-415E-AF51-371206E371AD}" srcId="{A6E717BA-28D1-4F3B-85DC-FB0538810F19}" destId="{268965A9-E9B4-4176-A2C0-75921434988F}" srcOrd="5" destOrd="0" parTransId="{0976C8F9-77F9-4783-B5B3-5011B067A229}" sibTransId="{6E01D97F-CB4E-44DC-93BD-A54A95696CFC}"/>
    <dgm:cxn modelId="{66ECD695-32C4-4E83-A241-25523C6AE54D}" type="presOf" srcId="{66BF6DA4-5FE0-4777-BB52-BBBA2377A09E}" destId="{DC12B50B-3B77-4D79-9653-6664ABCD37CD}" srcOrd="0" destOrd="0" presId="urn:microsoft.com/office/officeart/2005/8/layout/default#4"/>
    <dgm:cxn modelId="{AA9D03D9-36DE-4A65-8867-002371017041}" srcId="{A6E717BA-28D1-4F3B-85DC-FB0538810F19}" destId="{448062DF-7C8D-49B0-8273-69A04193A46C}" srcOrd="6" destOrd="0" parTransId="{B043E16A-AFE8-4CC5-9C8C-CE0CFD474257}" sibTransId="{05431691-AE51-4694-BCA6-5DA8FEC42260}"/>
    <dgm:cxn modelId="{7D4F5E7A-654B-496F-9DE9-EF0408DE8D22}" srcId="{A6E717BA-28D1-4F3B-85DC-FB0538810F19}" destId="{8DF6CC2D-4713-46B9-9DAF-00C4FC184B18}" srcOrd="1" destOrd="0" parTransId="{5CBB207E-5F60-4948-9FA9-796792595405}" sibTransId="{7AB49665-985C-4FFB-96EB-814F23B197D8}"/>
    <dgm:cxn modelId="{93DEA936-64BF-42C2-931E-B0CA351CFAC0}" type="presOf" srcId="{2B591E3C-44EF-4E7F-A8C8-7196C3F59598}" destId="{368426D2-1099-45BE-8839-4B0FCD450D4B}" srcOrd="0" destOrd="0" presId="urn:microsoft.com/office/officeart/2005/8/layout/default#4"/>
    <dgm:cxn modelId="{D62E060A-3CA8-4B5B-A29C-22BD3E5987D2}" type="presOf" srcId="{1B0A641B-2A84-4EAC-997D-E13FF25DDF7F}" destId="{7A076881-7637-47BB-92BB-FE11EFCF715A}" srcOrd="0" destOrd="0" presId="urn:microsoft.com/office/officeart/2005/8/layout/default#4"/>
    <dgm:cxn modelId="{8E33302A-D5D2-4542-8F02-54DFA2E068C7}" srcId="{A6E717BA-28D1-4F3B-85DC-FB0538810F19}" destId="{D2C1F237-EAB6-4701-84FC-9F1B839127A1}" srcOrd="0" destOrd="0" parTransId="{F4958C33-6867-4769-A5B4-0823C1DB4835}" sibTransId="{E968490E-DF87-4C51-BF11-D2BE0ED923D8}"/>
    <dgm:cxn modelId="{37492FE5-B97D-41EB-BDF2-6537048D0BF6}" type="presOf" srcId="{268965A9-E9B4-4176-A2C0-75921434988F}" destId="{9237049C-36FF-450B-9F08-9EB8534FCE8A}" srcOrd="0" destOrd="0" presId="urn:microsoft.com/office/officeart/2005/8/layout/default#4"/>
    <dgm:cxn modelId="{57B19238-4408-4370-846D-0E000255403C}" type="presOf" srcId="{8DF6CC2D-4713-46B9-9DAF-00C4FC184B18}" destId="{601AD6FB-31E5-4D16-9552-2A8D86E2DB3B}" srcOrd="0" destOrd="0" presId="urn:microsoft.com/office/officeart/2005/8/layout/default#4"/>
    <dgm:cxn modelId="{7C97D439-34AE-4B2C-8D51-3C47E7F02706}" type="presOf" srcId="{A6E717BA-28D1-4F3B-85DC-FB0538810F19}" destId="{F328A941-3221-4466-9AD8-7BBD20E65755}" srcOrd="0" destOrd="0" presId="urn:microsoft.com/office/officeart/2005/8/layout/default#4"/>
    <dgm:cxn modelId="{70A41714-8805-4E02-A5C8-70BD1AEBF0AB}" srcId="{A6E717BA-28D1-4F3B-85DC-FB0538810F19}" destId="{F8CC7820-95B4-4A44-9CA0-6CF7D1952F95}" srcOrd="3" destOrd="0" parTransId="{ABB57DC8-F823-43AA-91B7-9E738A10EF1B}" sibTransId="{C9010810-C973-4F7A-A0E9-C59CC53AF4F3}"/>
    <dgm:cxn modelId="{240E2211-4F14-4228-9CB8-B84752D293BF}" type="presParOf" srcId="{F328A941-3221-4466-9AD8-7BBD20E65755}" destId="{8A3BEE05-6E7E-4000-ACAD-51C76C42E07B}" srcOrd="0" destOrd="0" presId="urn:microsoft.com/office/officeart/2005/8/layout/default#4"/>
    <dgm:cxn modelId="{94C7F0A7-E374-4958-9FDF-409A3D6ECE87}" type="presParOf" srcId="{F328A941-3221-4466-9AD8-7BBD20E65755}" destId="{C7CCB10B-318F-4260-80A6-610F8FBB6E3D}" srcOrd="1" destOrd="0" presId="urn:microsoft.com/office/officeart/2005/8/layout/default#4"/>
    <dgm:cxn modelId="{5D345F8F-1A2D-4F98-BC50-8FAD7D84C246}" type="presParOf" srcId="{F328A941-3221-4466-9AD8-7BBD20E65755}" destId="{601AD6FB-31E5-4D16-9552-2A8D86E2DB3B}" srcOrd="2" destOrd="0" presId="urn:microsoft.com/office/officeart/2005/8/layout/default#4"/>
    <dgm:cxn modelId="{57B91B12-2AF9-460C-BADE-C3D4AEA75D4C}" type="presParOf" srcId="{F328A941-3221-4466-9AD8-7BBD20E65755}" destId="{B41C88D8-5A82-4124-86BD-7BED3DAED618}" srcOrd="3" destOrd="0" presId="urn:microsoft.com/office/officeart/2005/8/layout/default#4"/>
    <dgm:cxn modelId="{F34EF8BE-A188-414C-A6EF-A670EF16BD03}" type="presParOf" srcId="{F328A941-3221-4466-9AD8-7BBD20E65755}" destId="{7A076881-7637-47BB-92BB-FE11EFCF715A}" srcOrd="4" destOrd="0" presId="urn:microsoft.com/office/officeart/2005/8/layout/default#4"/>
    <dgm:cxn modelId="{2F4349A1-A7A5-40D2-9EE9-42A0EE1BF22D}" type="presParOf" srcId="{F328A941-3221-4466-9AD8-7BBD20E65755}" destId="{B1B3A1F9-AEAB-438C-8B84-3623FAF0660F}" srcOrd="5" destOrd="0" presId="urn:microsoft.com/office/officeart/2005/8/layout/default#4"/>
    <dgm:cxn modelId="{4BC8880B-BF3B-4846-AF3F-2D4404922163}" type="presParOf" srcId="{F328A941-3221-4466-9AD8-7BBD20E65755}" destId="{C6FE0310-8707-4E91-ACBB-10B06E95587E}" srcOrd="6" destOrd="0" presId="urn:microsoft.com/office/officeart/2005/8/layout/default#4"/>
    <dgm:cxn modelId="{A6DA175F-87A0-433E-ADE0-98C57C623E87}" type="presParOf" srcId="{F328A941-3221-4466-9AD8-7BBD20E65755}" destId="{8CB50A63-D333-4099-A111-F6A8E28373F4}" srcOrd="7" destOrd="0" presId="urn:microsoft.com/office/officeart/2005/8/layout/default#4"/>
    <dgm:cxn modelId="{CF876432-1A2C-4984-B667-968A63F6DC19}" type="presParOf" srcId="{F328A941-3221-4466-9AD8-7BBD20E65755}" destId="{368426D2-1099-45BE-8839-4B0FCD450D4B}" srcOrd="8" destOrd="0" presId="urn:microsoft.com/office/officeart/2005/8/layout/default#4"/>
    <dgm:cxn modelId="{FDB4E6B3-B221-4DA2-A0A2-F3A89CDE7458}" type="presParOf" srcId="{F328A941-3221-4466-9AD8-7BBD20E65755}" destId="{76AAFB2B-F44A-4323-B8A4-B91D4714607D}" srcOrd="9" destOrd="0" presId="urn:microsoft.com/office/officeart/2005/8/layout/default#4"/>
    <dgm:cxn modelId="{93F70900-B217-483B-9B68-B75D0566E6E9}" type="presParOf" srcId="{F328A941-3221-4466-9AD8-7BBD20E65755}" destId="{9237049C-36FF-450B-9F08-9EB8534FCE8A}" srcOrd="10" destOrd="0" presId="urn:microsoft.com/office/officeart/2005/8/layout/default#4"/>
    <dgm:cxn modelId="{0D8B260F-3629-4430-914B-BF55D40F3A7F}" type="presParOf" srcId="{F328A941-3221-4466-9AD8-7BBD20E65755}" destId="{A931FB25-B062-4D44-B7F7-D57AAEC543FF}" srcOrd="11" destOrd="0" presId="urn:microsoft.com/office/officeart/2005/8/layout/default#4"/>
    <dgm:cxn modelId="{E3583A08-530A-48EC-8679-B9B7672D83CB}" type="presParOf" srcId="{F328A941-3221-4466-9AD8-7BBD20E65755}" destId="{FC566D69-D349-48F4-B53C-5C554E65DFA9}" srcOrd="12" destOrd="0" presId="urn:microsoft.com/office/officeart/2005/8/layout/default#4"/>
    <dgm:cxn modelId="{B727614B-2445-4645-9D02-3970218A2D59}" type="presParOf" srcId="{F328A941-3221-4466-9AD8-7BBD20E65755}" destId="{F4B114E8-1AAA-4F1F-B1B0-E33613A22776}" srcOrd="13" destOrd="0" presId="urn:microsoft.com/office/officeart/2005/8/layout/default#4"/>
    <dgm:cxn modelId="{1349EF46-36C9-4348-8D41-A28AEE0D41F7}" type="presParOf" srcId="{F328A941-3221-4466-9AD8-7BBD20E65755}" destId="{DC12B50B-3B77-4D79-9653-6664ABCD37CD}" srcOrd="14" destOrd="0" presId="urn:microsoft.com/office/officeart/2005/8/layout/default#4"/>
  </dgm:cxnLst>
  <dgm:bg/>
  <dgm:whole/>
  <dgm:extLst>
    <a:ext uri="http://schemas.microsoft.com/office/drawing/2008/diagram">
      <dsp:dataModelExt xmlns:dsp="http://schemas.microsoft.com/office/drawing/2008/diagram" xmlns="" relId="rId1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1CD9BF2-D9E7-4FB6-99D7-DB31582722CF}" type="doc">
      <dgm:prSet loTypeId="urn:microsoft.com/office/officeart/2005/8/layout/radial3" loCatId="cycle" qsTypeId="urn:microsoft.com/office/officeart/2005/8/quickstyle/simple1#8" qsCatId="simple" csTypeId="urn:microsoft.com/office/officeart/2005/8/colors/accent1_2#12" csCatId="accent1" phldr="1"/>
      <dgm:spPr/>
      <dgm:t>
        <a:bodyPr/>
        <a:lstStyle/>
        <a:p>
          <a:endParaRPr lang="en-US"/>
        </a:p>
      </dgm:t>
    </dgm:pt>
    <dgm:pt modelId="{180296C6-F83E-44B4-8F19-1ABFC8CB026A}">
      <dgm:prSet phldrT="[Text]" custT="1"/>
      <dgm:spPr/>
      <dgm:t>
        <a:bodyPr/>
        <a:lstStyle/>
        <a:p>
          <a:r>
            <a:rPr lang="en-US" sz="4400" dirty="0" smtClean="0"/>
            <a:t>Planning for Solar</a:t>
          </a:r>
          <a:endParaRPr lang="en-US" sz="4400" dirty="0"/>
        </a:p>
      </dgm:t>
    </dgm:pt>
    <dgm:pt modelId="{14573E5C-9903-46F1-B9B1-B7C795F3341D}" type="parTrans" cxnId="{D367B59F-F008-40EC-BD5A-8D5A571A0214}">
      <dgm:prSet/>
      <dgm:spPr/>
      <dgm:t>
        <a:bodyPr/>
        <a:lstStyle/>
        <a:p>
          <a:endParaRPr lang="en-US"/>
        </a:p>
      </dgm:t>
    </dgm:pt>
    <dgm:pt modelId="{745E77DB-A88B-493D-BDBE-144230892330}" type="sibTrans" cxnId="{D367B59F-F008-40EC-BD5A-8D5A571A0214}">
      <dgm:prSet/>
      <dgm:spPr/>
      <dgm:t>
        <a:bodyPr/>
        <a:lstStyle/>
        <a:p>
          <a:endParaRPr lang="en-US"/>
        </a:p>
      </dgm:t>
    </dgm:pt>
    <dgm:pt modelId="{8A751DEF-9E6B-4BFA-BF79-A2F89473DA4F}">
      <dgm:prSet phldrT="[Text]" custT="1"/>
      <dgm:spPr/>
      <dgm:t>
        <a:bodyPr/>
        <a:lstStyle/>
        <a:p>
          <a:r>
            <a:rPr lang="en-US" sz="1600" b="1" dirty="0" smtClean="0"/>
            <a:t>Visioning and long-range goal setting</a:t>
          </a:r>
          <a:endParaRPr lang="en-US" sz="1600" b="1" dirty="0"/>
        </a:p>
      </dgm:t>
    </dgm:pt>
    <dgm:pt modelId="{BD4AD1F1-4620-4A80-A941-78A85B569711}" type="parTrans" cxnId="{06CD200A-8FC7-4F0B-B8CD-858526891F64}">
      <dgm:prSet/>
      <dgm:spPr/>
      <dgm:t>
        <a:bodyPr/>
        <a:lstStyle/>
        <a:p>
          <a:endParaRPr lang="en-US"/>
        </a:p>
      </dgm:t>
    </dgm:pt>
    <dgm:pt modelId="{B2CF1DD0-CC1D-42EE-A1FD-452E374307CE}" type="sibTrans" cxnId="{06CD200A-8FC7-4F0B-B8CD-858526891F64}">
      <dgm:prSet/>
      <dgm:spPr/>
      <dgm:t>
        <a:bodyPr/>
        <a:lstStyle/>
        <a:p>
          <a:endParaRPr lang="en-US"/>
        </a:p>
      </dgm:t>
    </dgm:pt>
    <dgm:pt modelId="{AA817BCF-A35F-41FA-8852-4EB053A13512}">
      <dgm:prSet phldrT="[Text]" custT="1"/>
      <dgm:spPr/>
      <dgm:t>
        <a:bodyPr/>
        <a:lstStyle/>
        <a:p>
          <a:r>
            <a:rPr lang="en-US" sz="1600" b="1" dirty="0" smtClean="0"/>
            <a:t>Plan making</a:t>
          </a:r>
          <a:endParaRPr lang="en-US" sz="1600" b="1" dirty="0"/>
        </a:p>
      </dgm:t>
    </dgm:pt>
    <dgm:pt modelId="{DB034832-1985-4FEF-B1E2-FDC4192C8608}" type="parTrans" cxnId="{04627788-6457-454B-A916-5012B0EBF25E}">
      <dgm:prSet/>
      <dgm:spPr/>
      <dgm:t>
        <a:bodyPr/>
        <a:lstStyle/>
        <a:p>
          <a:endParaRPr lang="en-US"/>
        </a:p>
      </dgm:t>
    </dgm:pt>
    <dgm:pt modelId="{DF5E1D30-0974-4964-9571-9AAF55BAAA4B}" type="sibTrans" cxnId="{04627788-6457-454B-A916-5012B0EBF25E}">
      <dgm:prSet/>
      <dgm:spPr/>
      <dgm:t>
        <a:bodyPr/>
        <a:lstStyle/>
        <a:p>
          <a:endParaRPr lang="en-US"/>
        </a:p>
      </dgm:t>
    </dgm:pt>
    <dgm:pt modelId="{347F5D66-9F4B-4D14-A3FA-7F484B78056F}">
      <dgm:prSet phldrT="[Text]" custT="1"/>
      <dgm:spPr/>
      <dgm:t>
        <a:bodyPr/>
        <a:lstStyle/>
        <a:p>
          <a:r>
            <a:rPr lang="en-US" sz="1600" b="1" dirty="0" smtClean="0"/>
            <a:t>Regulations and incentives</a:t>
          </a:r>
          <a:endParaRPr lang="en-US" sz="1600" b="1" dirty="0"/>
        </a:p>
      </dgm:t>
    </dgm:pt>
    <dgm:pt modelId="{6DD9E263-D969-43AC-8228-4B441DDDF652}" type="parTrans" cxnId="{6493484B-7062-42C0-9B94-465BAAA3AD7C}">
      <dgm:prSet/>
      <dgm:spPr/>
      <dgm:t>
        <a:bodyPr/>
        <a:lstStyle/>
        <a:p>
          <a:endParaRPr lang="en-US"/>
        </a:p>
      </dgm:t>
    </dgm:pt>
    <dgm:pt modelId="{09E6E359-667C-4BCE-84F4-652D435D0C25}" type="sibTrans" cxnId="{6493484B-7062-42C0-9B94-465BAAA3AD7C}">
      <dgm:prSet/>
      <dgm:spPr/>
      <dgm:t>
        <a:bodyPr/>
        <a:lstStyle/>
        <a:p>
          <a:endParaRPr lang="en-US"/>
        </a:p>
      </dgm:t>
    </dgm:pt>
    <dgm:pt modelId="{FD0A9BCA-A942-446F-ADD8-4FB16BC3E496}">
      <dgm:prSet phldrT="[Text]" custT="1"/>
      <dgm:spPr/>
      <dgm:t>
        <a:bodyPr/>
        <a:lstStyle/>
        <a:p>
          <a:r>
            <a:rPr lang="en-US" sz="1600" b="1" spc="-150" dirty="0" smtClean="0"/>
            <a:t>Development</a:t>
          </a:r>
          <a:r>
            <a:rPr lang="en-US" sz="1600" b="1" dirty="0" smtClean="0"/>
            <a:t> work</a:t>
          </a:r>
          <a:endParaRPr lang="en-US" sz="1600" b="1" dirty="0"/>
        </a:p>
      </dgm:t>
    </dgm:pt>
    <dgm:pt modelId="{FB820D73-6A14-4680-865D-F7AB407369FA}" type="parTrans" cxnId="{7637278F-75B8-4BE1-8CC4-A82CE0B63578}">
      <dgm:prSet/>
      <dgm:spPr/>
      <dgm:t>
        <a:bodyPr/>
        <a:lstStyle/>
        <a:p>
          <a:endParaRPr lang="en-US"/>
        </a:p>
      </dgm:t>
    </dgm:pt>
    <dgm:pt modelId="{CBEC127C-F62F-4446-B5E5-482752CC20D9}" type="sibTrans" cxnId="{7637278F-75B8-4BE1-8CC4-A82CE0B63578}">
      <dgm:prSet/>
      <dgm:spPr/>
      <dgm:t>
        <a:bodyPr/>
        <a:lstStyle/>
        <a:p>
          <a:endParaRPr lang="en-US"/>
        </a:p>
      </dgm:t>
    </dgm:pt>
    <dgm:pt modelId="{5C072628-35E4-488A-8F70-A5D8A157D19C}">
      <dgm:prSet phldrT="[Text]" custT="1"/>
      <dgm:spPr/>
      <dgm:t>
        <a:bodyPr/>
        <a:lstStyle/>
        <a:p>
          <a:r>
            <a:rPr lang="en-US" sz="1800" b="1" dirty="0" smtClean="0"/>
            <a:t>Public </a:t>
          </a:r>
          <a:r>
            <a:rPr lang="en-US" sz="1800" b="1" spc="-150" dirty="0" smtClean="0"/>
            <a:t>investment</a:t>
          </a:r>
          <a:endParaRPr lang="en-US" sz="1800" b="1" spc="-150" dirty="0"/>
        </a:p>
      </dgm:t>
    </dgm:pt>
    <dgm:pt modelId="{A0724B5F-C647-4ECA-AC76-E3286FF3869C}" type="parTrans" cxnId="{099FE9B8-2149-4696-93B7-2C39EB798EA0}">
      <dgm:prSet/>
      <dgm:spPr/>
      <dgm:t>
        <a:bodyPr/>
        <a:lstStyle/>
        <a:p>
          <a:endParaRPr lang="en-US"/>
        </a:p>
      </dgm:t>
    </dgm:pt>
    <dgm:pt modelId="{DEBC367E-F497-44BA-A4FF-92ECF75C361B}" type="sibTrans" cxnId="{099FE9B8-2149-4696-93B7-2C39EB798EA0}">
      <dgm:prSet/>
      <dgm:spPr/>
      <dgm:t>
        <a:bodyPr/>
        <a:lstStyle/>
        <a:p>
          <a:endParaRPr lang="en-US"/>
        </a:p>
      </dgm:t>
    </dgm:pt>
    <dgm:pt modelId="{F3CAA47F-E9FF-47FB-8FA5-2C7966CD60BA}" type="pres">
      <dgm:prSet presAssocID="{F1CD9BF2-D9E7-4FB6-99D7-DB31582722CF}" presName="composite" presStyleCnt="0">
        <dgm:presLayoutVars>
          <dgm:chMax val="1"/>
          <dgm:dir/>
          <dgm:resizeHandles val="exact"/>
        </dgm:presLayoutVars>
      </dgm:prSet>
      <dgm:spPr/>
      <dgm:t>
        <a:bodyPr/>
        <a:lstStyle/>
        <a:p>
          <a:endParaRPr lang="en-US"/>
        </a:p>
      </dgm:t>
    </dgm:pt>
    <dgm:pt modelId="{E05AFE3E-E8D3-4760-B327-0A1F7CB6AFF1}" type="pres">
      <dgm:prSet presAssocID="{F1CD9BF2-D9E7-4FB6-99D7-DB31582722CF}" presName="radial" presStyleCnt="0">
        <dgm:presLayoutVars>
          <dgm:animLvl val="ctr"/>
        </dgm:presLayoutVars>
      </dgm:prSet>
      <dgm:spPr/>
    </dgm:pt>
    <dgm:pt modelId="{C5F048F7-0656-4799-9DFB-C0E0223D6953}" type="pres">
      <dgm:prSet presAssocID="{180296C6-F83E-44B4-8F19-1ABFC8CB026A}" presName="centerShape" presStyleLbl="vennNode1" presStyleIdx="0" presStyleCnt="6"/>
      <dgm:spPr/>
      <dgm:t>
        <a:bodyPr/>
        <a:lstStyle/>
        <a:p>
          <a:endParaRPr lang="en-US"/>
        </a:p>
      </dgm:t>
    </dgm:pt>
    <dgm:pt modelId="{592C2254-A200-4B70-A686-446E5A0E5486}" type="pres">
      <dgm:prSet presAssocID="{8A751DEF-9E6B-4BFA-BF79-A2F89473DA4F}" presName="node" presStyleLbl="vennNode1" presStyleIdx="1" presStyleCnt="6">
        <dgm:presLayoutVars>
          <dgm:bulletEnabled val="1"/>
        </dgm:presLayoutVars>
      </dgm:prSet>
      <dgm:spPr/>
      <dgm:t>
        <a:bodyPr/>
        <a:lstStyle/>
        <a:p>
          <a:endParaRPr lang="en-US"/>
        </a:p>
      </dgm:t>
    </dgm:pt>
    <dgm:pt modelId="{7FC44E99-B30A-4484-B862-5F00940F7D86}" type="pres">
      <dgm:prSet presAssocID="{AA817BCF-A35F-41FA-8852-4EB053A13512}" presName="node" presStyleLbl="vennNode1" presStyleIdx="2" presStyleCnt="6">
        <dgm:presLayoutVars>
          <dgm:bulletEnabled val="1"/>
        </dgm:presLayoutVars>
      </dgm:prSet>
      <dgm:spPr/>
      <dgm:t>
        <a:bodyPr/>
        <a:lstStyle/>
        <a:p>
          <a:endParaRPr lang="en-US"/>
        </a:p>
      </dgm:t>
    </dgm:pt>
    <dgm:pt modelId="{5D53389C-3328-44E7-9E0B-106DB0C79C73}" type="pres">
      <dgm:prSet presAssocID="{347F5D66-9F4B-4D14-A3FA-7F484B78056F}" presName="node" presStyleLbl="vennNode1" presStyleIdx="3" presStyleCnt="6">
        <dgm:presLayoutVars>
          <dgm:bulletEnabled val="1"/>
        </dgm:presLayoutVars>
      </dgm:prSet>
      <dgm:spPr/>
      <dgm:t>
        <a:bodyPr/>
        <a:lstStyle/>
        <a:p>
          <a:endParaRPr lang="en-US"/>
        </a:p>
      </dgm:t>
    </dgm:pt>
    <dgm:pt modelId="{546145BF-DD6F-4BD4-A705-FFAEB7B063C7}" type="pres">
      <dgm:prSet presAssocID="{FD0A9BCA-A942-446F-ADD8-4FB16BC3E496}" presName="node" presStyleLbl="vennNode1" presStyleIdx="4" presStyleCnt="6">
        <dgm:presLayoutVars>
          <dgm:bulletEnabled val="1"/>
        </dgm:presLayoutVars>
      </dgm:prSet>
      <dgm:spPr/>
      <dgm:t>
        <a:bodyPr/>
        <a:lstStyle/>
        <a:p>
          <a:endParaRPr lang="en-US"/>
        </a:p>
      </dgm:t>
    </dgm:pt>
    <dgm:pt modelId="{02AD17E6-BC79-4654-8FD1-BF35DEA8A92C}" type="pres">
      <dgm:prSet presAssocID="{5C072628-35E4-488A-8F70-A5D8A157D19C}" presName="node" presStyleLbl="vennNode1" presStyleIdx="5" presStyleCnt="6">
        <dgm:presLayoutVars>
          <dgm:bulletEnabled val="1"/>
        </dgm:presLayoutVars>
      </dgm:prSet>
      <dgm:spPr/>
      <dgm:t>
        <a:bodyPr/>
        <a:lstStyle/>
        <a:p>
          <a:endParaRPr lang="en-US"/>
        </a:p>
      </dgm:t>
    </dgm:pt>
  </dgm:ptLst>
  <dgm:cxnLst>
    <dgm:cxn modelId="{7C616CD8-6CF4-4ACD-96F3-2C3D3319E956}" type="presOf" srcId="{180296C6-F83E-44B4-8F19-1ABFC8CB026A}" destId="{C5F048F7-0656-4799-9DFB-C0E0223D6953}" srcOrd="0" destOrd="0" presId="urn:microsoft.com/office/officeart/2005/8/layout/radial3"/>
    <dgm:cxn modelId="{1E42EE71-09FC-4CF7-89EA-7E86883FFD34}" type="presOf" srcId="{AA817BCF-A35F-41FA-8852-4EB053A13512}" destId="{7FC44E99-B30A-4484-B862-5F00940F7D86}" srcOrd="0" destOrd="0" presId="urn:microsoft.com/office/officeart/2005/8/layout/radial3"/>
    <dgm:cxn modelId="{CB26C058-66A2-4A7C-B580-47AC9E28D747}" type="presOf" srcId="{FD0A9BCA-A942-446F-ADD8-4FB16BC3E496}" destId="{546145BF-DD6F-4BD4-A705-FFAEB7B063C7}" srcOrd="0" destOrd="0" presId="urn:microsoft.com/office/officeart/2005/8/layout/radial3"/>
    <dgm:cxn modelId="{E411BCEC-37BE-483F-B1DE-0462384D7121}" type="presOf" srcId="{347F5D66-9F4B-4D14-A3FA-7F484B78056F}" destId="{5D53389C-3328-44E7-9E0B-106DB0C79C73}" srcOrd="0" destOrd="0" presId="urn:microsoft.com/office/officeart/2005/8/layout/radial3"/>
    <dgm:cxn modelId="{099FE9B8-2149-4696-93B7-2C39EB798EA0}" srcId="{180296C6-F83E-44B4-8F19-1ABFC8CB026A}" destId="{5C072628-35E4-488A-8F70-A5D8A157D19C}" srcOrd="4" destOrd="0" parTransId="{A0724B5F-C647-4ECA-AC76-E3286FF3869C}" sibTransId="{DEBC367E-F497-44BA-A4FF-92ECF75C361B}"/>
    <dgm:cxn modelId="{061A41C6-403F-4973-9F4A-9CCD4A290D39}" type="presOf" srcId="{F1CD9BF2-D9E7-4FB6-99D7-DB31582722CF}" destId="{F3CAA47F-E9FF-47FB-8FA5-2C7966CD60BA}" srcOrd="0" destOrd="0" presId="urn:microsoft.com/office/officeart/2005/8/layout/radial3"/>
    <dgm:cxn modelId="{7637278F-75B8-4BE1-8CC4-A82CE0B63578}" srcId="{180296C6-F83E-44B4-8F19-1ABFC8CB026A}" destId="{FD0A9BCA-A942-446F-ADD8-4FB16BC3E496}" srcOrd="3" destOrd="0" parTransId="{FB820D73-6A14-4680-865D-F7AB407369FA}" sibTransId="{CBEC127C-F62F-4446-B5E5-482752CC20D9}"/>
    <dgm:cxn modelId="{04627788-6457-454B-A916-5012B0EBF25E}" srcId="{180296C6-F83E-44B4-8F19-1ABFC8CB026A}" destId="{AA817BCF-A35F-41FA-8852-4EB053A13512}" srcOrd="1" destOrd="0" parTransId="{DB034832-1985-4FEF-B1E2-FDC4192C8608}" sibTransId="{DF5E1D30-0974-4964-9571-9AAF55BAAA4B}"/>
    <dgm:cxn modelId="{D367B59F-F008-40EC-BD5A-8D5A571A0214}" srcId="{F1CD9BF2-D9E7-4FB6-99D7-DB31582722CF}" destId="{180296C6-F83E-44B4-8F19-1ABFC8CB026A}" srcOrd="0" destOrd="0" parTransId="{14573E5C-9903-46F1-B9B1-B7C795F3341D}" sibTransId="{745E77DB-A88B-493D-BDBE-144230892330}"/>
    <dgm:cxn modelId="{6493484B-7062-42C0-9B94-465BAAA3AD7C}" srcId="{180296C6-F83E-44B4-8F19-1ABFC8CB026A}" destId="{347F5D66-9F4B-4D14-A3FA-7F484B78056F}" srcOrd="2" destOrd="0" parTransId="{6DD9E263-D969-43AC-8228-4B441DDDF652}" sibTransId="{09E6E359-667C-4BCE-84F4-652D435D0C25}"/>
    <dgm:cxn modelId="{6B605AB4-1751-44B2-9817-746F44A1A5A0}" type="presOf" srcId="{5C072628-35E4-488A-8F70-A5D8A157D19C}" destId="{02AD17E6-BC79-4654-8FD1-BF35DEA8A92C}" srcOrd="0" destOrd="0" presId="urn:microsoft.com/office/officeart/2005/8/layout/radial3"/>
    <dgm:cxn modelId="{4F3BCA25-BDF9-4C84-898A-5E0AA6F77088}" type="presOf" srcId="{8A751DEF-9E6B-4BFA-BF79-A2F89473DA4F}" destId="{592C2254-A200-4B70-A686-446E5A0E5486}" srcOrd="0" destOrd="0" presId="urn:microsoft.com/office/officeart/2005/8/layout/radial3"/>
    <dgm:cxn modelId="{06CD200A-8FC7-4F0B-B8CD-858526891F64}" srcId="{180296C6-F83E-44B4-8F19-1ABFC8CB026A}" destId="{8A751DEF-9E6B-4BFA-BF79-A2F89473DA4F}" srcOrd="0" destOrd="0" parTransId="{BD4AD1F1-4620-4A80-A941-78A85B569711}" sibTransId="{B2CF1DD0-CC1D-42EE-A1FD-452E374307CE}"/>
    <dgm:cxn modelId="{0BB8D4A6-224D-434E-AF25-89AA170BBB46}" type="presParOf" srcId="{F3CAA47F-E9FF-47FB-8FA5-2C7966CD60BA}" destId="{E05AFE3E-E8D3-4760-B327-0A1F7CB6AFF1}" srcOrd="0" destOrd="0" presId="urn:microsoft.com/office/officeart/2005/8/layout/radial3"/>
    <dgm:cxn modelId="{7B3C594E-6F88-40A2-A75F-40E76A92A960}" type="presParOf" srcId="{E05AFE3E-E8D3-4760-B327-0A1F7CB6AFF1}" destId="{C5F048F7-0656-4799-9DFB-C0E0223D6953}" srcOrd="0" destOrd="0" presId="urn:microsoft.com/office/officeart/2005/8/layout/radial3"/>
    <dgm:cxn modelId="{ED5F0064-EFAC-44D9-BDC9-A4BB8DE7E054}" type="presParOf" srcId="{E05AFE3E-E8D3-4760-B327-0A1F7CB6AFF1}" destId="{592C2254-A200-4B70-A686-446E5A0E5486}" srcOrd="1" destOrd="0" presId="urn:microsoft.com/office/officeart/2005/8/layout/radial3"/>
    <dgm:cxn modelId="{467969CB-2D33-4028-A24F-E4B102561C50}" type="presParOf" srcId="{E05AFE3E-E8D3-4760-B327-0A1F7CB6AFF1}" destId="{7FC44E99-B30A-4484-B862-5F00940F7D86}" srcOrd="2" destOrd="0" presId="urn:microsoft.com/office/officeart/2005/8/layout/radial3"/>
    <dgm:cxn modelId="{6D7A8D65-BBB2-4F2B-A644-04DAA9E82832}" type="presParOf" srcId="{E05AFE3E-E8D3-4760-B327-0A1F7CB6AFF1}" destId="{5D53389C-3328-44E7-9E0B-106DB0C79C73}" srcOrd="3" destOrd="0" presId="urn:microsoft.com/office/officeart/2005/8/layout/radial3"/>
    <dgm:cxn modelId="{18A95D6E-CA65-412B-B72B-865A8018D2A3}" type="presParOf" srcId="{E05AFE3E-E8D3-4760-B327-0A1F7CB6AFF1}" destId="{546145BF-DD6F-4BD4-A705-FFAEB7B063C7}" srcOrd="4" destOrd="0" presId="urn:microsoft.com/office/officeart/2005/8/layout/radial3"/>
    <dgm:cxn modelId="{E6D1F6D6-D21F-4658-BF79-2DC37C1B8F45}" type="presParOf" srcId="{E05AFE3E-E8D3-4760-B327-0A1F7CB6AFF1}" destId="{02AD17E6-BC79-4654-8FD1-BF35DEA8A92C}" srcOrd="5" destOrd="0" presId="urn:microsoft.com/office/officeart/2005/8/layout/radial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ECC5277-0D17-4594-9C07-F7147A47C042}" type="doc">
      <dgm:prSet loTypeId="urn:microsoft.com/office/officeart/2005/8/layout/default#32" loCatId="list" qsTypeId="urn:microsoft.com/office/officeart/2005/8/quickstyle/simple1#64" qsCatId="simple" csTypeId="urn:microsoft.com/office/officeart/2005/8/colors/colorful1#7" csCatId="colorful"/>
      <dgm:spPr/>
      <dgm:t>
        <a:bodyPr/>
        <a:lstStyle/>
        <a:p>
          <a:endParaRPr lang="en-US"/>
        </a:p>
      </dgm:t>
    </dgm:pt>
    <dgm:pt modelId="{40945F8A-80AB-4F61-9C9D-5960EBF166B6}">
      <dgm:prSet/>
      <dgm:spPr/>
      <dgm:t>
        <a:bodyPr/>
        <a:lstStyle/>
        <a:p>
          <a:pPr rtl="0"/>
          <a:r>
            <a:rPr lang="en-US" dirty="0" smtClean="0"/>
            <a:t>How much solar energy reaches the Earth?</a:t>
          </a:r>
          <a:endParaRPr lang="en-US" dirty="0"/>
        </a:p>
      </dgm:t>
    </dgm:pt>
    <dgm:pt modelId="{8FE2D13C-6774-4AB8-AF31-54B9EDB818C4}" type="parTrans" cxnId="{06FE7464-6003-46A3-9A5C-58DFF9D3CAD1}">
      <dgm:prSet/>
      <dgm:spPr/>
      <dgm:t>
        <a:bodyPr/>
        <a:lstStyle/>
        <a:p>
          <a:endParaRPr lang="en-US"/>
        </a:p>
      </dgm:t>
    </dgm:pt>
    <dgm:pt modelId="{95C9C34F-4E16-46BC-A31A-7F7244A1B6F9}" type="sibTrans" cxnId="{06FE7464-6003-46A3-9A5C-58DFF9D3CAD1}">
      <dgm:prSet/>
      <dgm:spPr/>
      <dgm:t>
        <a:bodyPr/>
        <a:lstStyle/>
        <a:p>
          <a:endParaRPr lang="en-US"/>
        </a:p>
      </dgm:t>
    </dgm:pt>
    <dgm:pt modelId="{338A87A1-3DE8-4045-9FD0-233AC0AB5C48}">
      <dgm:prSet/>
      <dgm:spPr/>
      <dgm:t>
        <a:bodyPr/>
        <a:lstStyle/>
        <a:p>
          <a:pPr rtl="0"/>
          <a:r>
            <a:rPr lang="en-US" dirty="0" smtClean="0"/>
            <a:t>PV and CSP produce what kind of power?</a:t>
          </a:r>
          <a:endParaRPr lang="en-US" dirty="0"/>
        </a:p>
      </dgm:t>
    </dgm:pt>
    <dgm:pt modelId="{E7C09E87-4356-4BB6-AFD2-7FC89AF94773}" type="parTrans" cxnId="{3FFFAB81-7351-4089-8691-B6A4AB98C1F5}">
      <dgm:prSet/>
      <dgm:spPr/>
      <dgm:t>
        <a:bodyPr/>
        <a:lstStyle/>
        <a:p>
          <a:endParaRPr lang="en-US"/>
        </a:p>
      </dgm:t>
    </dgm:pt>
    <dgm:pt modelId="{E68792AE-CC81-4390-8EF7-B3037831C3C8}" type="sibTrans" cxnId="{3FFFAB81-7351-4089-8691-B6A4AB98C1F5}">
      <dgm:prSet/>
      <dgm:spPr/>
      <dgm:t>
        <a:bodyPr/>
        <a:lstStyle/>
        <a:p>
          <a:endParaRPr lang="en-US"/>
        </a:p>
      </dgm:t>
    </dgm:pt>
    <dgm:pt modelId="{D94ED20E-AE77-4C94-A204-D4953F34DB78}">
      <dgm:prSet/>
      <dgm:spPr/>
      <dgm:t>
        <a:bodyPr/>
        <a:lstStyle/>
        <a:p>
          <a:pPr rtl="0"/>
          <a:r>
            <a:rPr lang="en-US" dirty="0" smtClean="0"/>
            <a:t>Why does CSP work best in the US southwest?</a:t>
          </a:r>
          <a:endParaRPr lang="en-US" dirty="0"/>
        </a:p>
      </dgm:t>
    </dgm:pt>
    <dgm:pt modelId="{6430D711-03DE-43EC-97FB-8C91A3E4F640}" type="parTrans" cxnId="{1156ADB4-9A39-47A2-A1F2-BA4349C3508D}">
      <dgm:prSet/>
      <dgm:spPr/>
      <dgm:t>
        <a:bodyPr/>
        <a:lstStyle/>
        <a:p>
          <a:endParaRPr lang="en-US"/>
        </a:p>
      </dgm:t>
    </dgm:pt>
    <dgm:pt modelId="{AB4E61CC-A165-4B6F-9443-38C7334AD1F3}" type="sibTrans" cxnId="{1156ADB4-9A39-47A2-A1F2-BA4349C3508D}">
      <dgm:prSet/>
      <dgm:spPr/>
      <dgm:t>
        <a:bodyPr/>
        <a:lstStyle/>
        <a:p>
          <a:endParaRPr lang="en-US"/>
        </a:p>
      </dgm:t>
    </dgm:pt>
    <dgm:pt modelId="{1C60F965-77BF-455F-A8B2-78A35147491D}">
      <dgm:prSet/>
      <dgm:spPr/>
      <dgm:t>
        <a:bodyPr/>
        <a:lstStyle/>
        <a:p>
          <a:pPr rtl="0"/>
          <a:r>
            <a:rPr lang="en-US" dirty="0" smtClean="0"/>
            <a:t>Name and explain 2 strengths and 2 challenges of solar energy.</a:t>
          </a:r>
          <a:endParaRPr lang="en-US" dirty="0"/>
        </a:p>
      </dgm:t>
    </dgm:pt>
    <dgm:pt modelId="{A64192E3-5341-4EA1-999E-E926A6DA067A}" type="parTrans" cxnId="{DC75BC82-768E-4E6D-BE25-25C0E2A68657}">
      <dgm:prSet/>
      <dgm:spPr/>
      <dgm:t>
        <a:bodyPr/>
        <a:lstStyle/>
        <a:p>
          <a:endParaRPr lang="en-US"/>
        </a:p>
      </dgm:t>
    </dgm:pt>
    <dgm:pt modelId="{B05E1B1A-94DC-4CFC-803C-CE5C3A984DFF}" type="sibTrans" cxnId="{DC75BC82-768E-4E6D-BE25-25C0E2A68657}">
      <dgm:prSet/>
      <dgm:spPr/>
      <dgm:t>
        <a:bodyPr/>
        <a:lstStyle/>
        <a:p>
          <a:endParaRPr lang="en-US"/>
        </a:p>
      </dgm:t>
    </dgm:pt>
    <dgm:pt modelId="{08404139-1C6C-4D41-B979-1217A5FB8D0F}" type="pres">
      <dgm:prSet presAssocID="{9ECC5277-0D17-4594-9C07-F7147A47C042}" presName="diagram" presStyleCnt="0">
        <dgm:presLayoutVars>
          <dgm:dir/>
          <dgm:resizeHandles val="exact"/>
        </dgm:presLayoutVars>
      </dgm:prSet>
      <dgm:spPr/>
      <dgm:t>
        <a:bodyPr/>
        <a:lstStyle/>
        <a:p>
          <a:endParaRPr lang="en-US"/>
        </a:p>
      </dgm:t>
    </dgm:pt>
    <dgm:pt modelId="{577A96D4-CC7B-42F3-A799-701BE8C024D4}" type="pres">
      <dgm:prSet presAssocID="{40945F8A-80AB-4F61-9C9D-5960EBF166B6}" presName="node" presStyleLbl="node1" presStyleIdx="0" presStyleCnt="4">
        <dgm:presLayoutVars>
          <dgm:bulletEnabled val="1"/>
        </dgm:presLayoutVars>
      </dgm:prSet>
      <dgm:spPr/>
      <dgm:t>
        <a:bodyPr/>
        <a:lstStyle/>
        <a:p>
          <a:endParaRPr lang="en-US"/>
        </a:p>
      </dgm:t>
    </dgm:pt>
    <dgm:pt modelId="{F8893C5F-9E2D-4B6F-A094-C78FD9541BE4}" type="pres">
      <dgm:prSet presAssocID="{95C9C34F-4E16-46BC-A31A-7F7244A1B6F9}" presName="sibTrans" presStyleCnt="0"/>
      <dgm:spPr/>
    </dgm:pt>
    <dgm:pt modelId="{3893B235-4EEA-4DC5-B50D-6F18F192F613}" type="pres">
      <dgm:prSet presAssocID="{338A87A1-3DE8-4045-9FD0-233AC0AB5C48}" presName="node" presStyleLbl="node1" presStyleIdx="1" presStyleCnt="4">
        <dgm:presLayoutVars>
          <dgm:bulletEnabled val="1"/>
        </dgm:presLayoutVars>
      </dgm:prSet>
      <dgm:spPr/>
      <dgm:t>
        <a:bodyPr/>
        <a:lstStyle/>
        <a:p>
          <a:endParaRPr lang="en-US"/>
        </a:p>
      </dgm:t>
    </dgm:pt>
    <dgm:pt modelId="{FF04708C-04C7-4033-9A18-FC912EAC6C55}" type="pres">
      <dgm:prSet presAssocID="{E68792AE-CC81-4390-8EF7-B3037831C3C8}" presName="sibTrans" presStyleCnt="0"/>
      <dgm:spPr/>
    </dgm:pt>
    <dgm:pt modelId="{2CD1D44A-51AB-420D-B650-E36CF2631942}" type="pres">
      <dgm:prSet presAssocID="{D94ED20E-AE77-4C94-A204-D4953F34DB78}" presName="node" presStyleLbl="node1" presStyleIdx="2" presStyleCnt="4">
        <dgm:presLayoutVars>
          <dgm:bulletEnabled val="1"/>
        </dgm:presLayoutVars>
      </dgm:prSet>
      <dgm:spPr/>
      <dgm:t>
        <a:bodyPr/>
        <a:lstStyle/>
        <a:p>
          <a:endParaRPr lang="en-US"/>
        </a:p>
      </dgm:t>
    </dgm:pt>
    <dgm:pt modelId="{A0ACF843-9DB9-4690-B1F0-E4F864A28019}" type="pres">
      <dgm:prSet presAssocID="{AB4E61CC-A165-4B6F-9443-38C7334AD1F3}" presName="sibTrans" presStyleCnt="0"/>
      <dgm:spPr/>
    </dgm:pt>
    <dgm:pt modelId="{31B49BA5-EC5A-40BB-93EA-EB228DFEB32D}" type="pres">
      <dgm:prSet presAssocID="{1C60F965-77BF-455F-A8B2-78A35147491D}" presName="node" presStyleLbl="node1" presStyleIdx="3" presStyleCnt="4">
        <dgm:presLayoutVars>
          <dgm:bulletEnabled val="1"/>
        </dgm:presLayoutVars>
      </dgm:prSet>
      <dgm:spPr/>
      <dgm:t>
        <a:bodyPr/>
        <a:lstStyle/>
        <a:p>
          <a:endParaRPr lang="en-US"/>
        </a:p>
      </dgm:t>
    </dgm:pt>
  </dgm:ptLst>
  <dgm:cxnLst>
    <dgm:cxn modelId="{1156ADB4-9A39-47A2-A1F2-BA4349C3508D}" srcId="{9ECC5277-0D17-4594-9C07-F7147A47C042}" destId="{D94ED20E-AE77-4C94-A204-D4953F34DB78}" srcOrd="2" destOrd="0" parTransId="{6430D711-03DE-43EC-97FB-8C91A3E4F640}" sibTransId="{AB4E61CC-A165-4B6F-9443-38C7334AD1F3}"/>
    <dgm:cxn modelId="{0039D883-C6EE-465A-B84D-E259365D536B}" type="presOf" srcId="{D94ED20E-AE77-4C94-A204-D4953F34DB78}" destId="{2CD1D44A-51AB-420D-B650-E36CF2631942}" srcOrd="0" destOrd="0" presId="urn:microsoft.com/office/officeart/2005/8/layout/default#32"/>
    <dgm:cxn modelId="{DC75BC82-768E-4E6D-BE25-25C0E2A68657}" srcId="{9ECC5277-0D17-4594-9C07-F7147A47C042}" destId="{1C60F965-77BF-455F-A8B2-78A35147491D}" srcOrd="3" destOrd="0" parTransId="{A64192E3-5341-4EA1-999E-E926A6DA067A}" sibTransId="{B05E1B1A-94DC-4CFC-803C-CE5C3A984DFF}"/>
    <dgm:cxn modelId="{361AF5B2-5A5D-4161-B233-F53371DC43FE}" type="presOf" srcId="{40945F8A-80AB-4F61-9C9D-5960EBF166B6}" destId="{577A96D4-CC7B-42F3-A799-701BE8C024D4}" srcOrd="0" destOrd="0" presId="urn:microsoft.com/office/officeart/2005/8/layout/default#32"/>
    <dgm:cxn modelId="{36526B2B-C530-47AC-A129-74A59AB33234}" type="presOf" srcId="{338A87A1-3DE8-4045-9FD0-233AC0AB5C48}" destId="{3893B235-4EEA-4DC5-B50D-6F18F192F613}" srcOrd="0" destOrd="0" presId="urn:microsoft.com/office/officeart/2005/8/layout/default#32"/>
    <dgm:cxn modelId="{8179DC5C-784A-4ADF-8B47-072A9FE80334}" type="presOf" srcId="{9ECC5277-0D17-4594-9C07-F7147A47C042}" destId="{08404139-1C6C-4D41-B979-1217A5FB8D0F}" srcOrd="0" destOrd="0" presId="urn:microsoft.com/office/officeart/2005/8/layout/default#32"/>
    <dgm:cxn modelId="{D10DEDBE-0B1A-4704-BB7B-229F363452BA}" type="presOf" srcId="{1C60F965-77BF-455F-A8B2-78A35147491D}" destId="{31B49BA5-EC5A-40BB-93EA-EB228DFEB32D}" srcOrd="0" destOrd="0" presId="urn:microsoft.com/office/officeart/2005/8/layout/default#32"/>
    <dgm:cxn modelId="{3FFFAB81-7351-4089-8691-B6A4AB98C1F5}" srcId="{9ECC5277-0D17-4594-9C07-F7147A47C042}" destId="{338A87A1-3DE8-4045-9FD0-233AC0AB5C48}" srcOrd="1" destOrd="0" parTransId="{E7C09E87-4356-4BB6-AFD2-7FC89AF94773}" sibTransId="{E68792AE-CC81-4390-8EF7-B3037831C3C8}"/>
    <dgm:cxn modelId="{06FE7464-6003-46A3-9A5C-58DFF9D3CAD1}" srcId="{9ECC5277-0D17-4594-9C07-F7147A47C042}" destId="{40945F8A-80AB-4F61-9C9D-5960EBF166B6}" srcOrd="0" destOrd="0" parTransId="{8FE2D13C-6774-4AB8-AF31-54B9EDB818C4}" sibTransId="{95C9C34F-4E16-46BC-A31A-7F7244A1B6F9}"/>
    <dgm:cxn modelId="{092A0D1E-DE81-429F-A195-A2910A94D7D0}" type="presParOf" srcId="{08404139-1C6C-4D41-B979-1217A5FB8D0F}" destId="{577A96D4-CC7B-42F3-A799-701BE8C024D4}" srcOrd="0" destOrd="0" presId="urn:microsoft.com/office/officeart/2005/8/layout/default#32"/>
    <dgm:cxn modelId="{3E4C1BA1-8DB4-4BEF-8478-8DAD6389B8B5}" type="presParOf" srcId="{08404139-1C6C-4D41-B979-1217A5FB8D0F}" destId="{F8893C5F-9E2D-4B6F-A094-C78FD9541BE4}" srcOrd="1" destOrd="0" presId="urn:microsoft.com/office/officeart/2005/8/layout/default#32"/>
    <dgm:cxn modelId="{00A5DBA0-0F35-48C0-9D06-CCFE0CB5FC57}" type="presParOf" srcId="{08404139-1C6C-4D41-B979-1217A5FB8D0F}" destId="{3893B235-4EEA-4DC5-B50D-6F18F192F613}" srcOrd="2" destOrd="0" presId="urn:microsoft.com/office/officeart/2005/8/layout/default#32"/>
    <dgm:cxn modelId="{3B6DF226-3DC9-49C9-AAA7-B80EDCDA5F2B}" type="presParOf" srcId="{08404139-1C6C-4D41-B979-1217A5FB8D0F}" destId="{FF04708C-04C7-4033-9A18-FC912EAC6C55}" srcOrd="3" destOrd="0" presId="urn:microsoft.com/office/officeart/2005/8/layout/default#32"/>
    <dgm:cxn modelId="{E31605F2-C0F9-40A6-B6E8-60695795D0F8}" type="presParOf" srcId="{08404139-1C6C-4D41-B979-1217A5FB8D0F}" destId="{2CD1D44A-51AB-420D-B650-E36CF2631942}" srcOrd="4" destOrd="0" presId="urn:microsoft.com/office/officeart/2005/8/layout/default#32"/>
    <dgm:cxn modelId="{7647F76A-4724-43DD-BC89-655D5FDFB5A3}" type="presParOf" srcId="{08404139-1C6C-4D41-B979-1217A5FB8D0F}" destId="{A0ACF843-9DB9-4690-B1F0-E4F864A28019}" srcOrd="5" destOrd="0" presId="urn:microsoft.com/office/officeart/2005/8/layout/default#32"/>
    <dgm:cxn modelId="{D5EB08F0-E741-4C96-9862-92BF8F0913EA}" type="presParOf" srcId="{08404139-1C6C-4D41-B979-1217A5FB8D0F}" destId="{31B49BA5-EC5A-40BB-93EA-EB228DFEB32D}" srcOrd="6" destOrd="0" presId="urn:microsoft.com/office/officeart/2005/8/layout/default#3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43459C7-B2C6-4133-B030-00B40B9C052A}" type="doc">
      <dgm:prSet loTypeId="urn:microsoft.com/office/officeart/2005/8/layout/default#13" loCatId="list" qsTypeId="urn:microsoft.com/office/officeart/2005/8/quickstyle/simple1#86" qsCatId="simple" csTypeId="urn:microsoft.com/office/officeart/2005/8/colors/colorful2" csCatId="colorful" phldr="1"/>
      <dgm:spPr/>
      <dgm:t>
        <a:bodyPr/>
        <a:lstStyle/>
        <a:p>
          <a:endParaRPr lang="en-US"/>
        </a:p>
      </dgm:t>
    </dgm:pt>
    <dgm:pt modelId="{5F8420E0-2C86-45FE-B463-A089695EEC04}">
      <dgm:prSet/>
      <dgm:spPr/>
      <dgm:t>
        <a:bodyPr/>
        <a:lstStyle/>
        <a:p>
          <a:pPr rtl="0"/>
          <a:r>
            <a:rPr lang="en-US" dirty="0" smtClean="0"/>
            <a:t>Life expectancies of solar systems are now 25-30 years</a:t>
          </a:r>
          <a:endParaRPr lang="en-US" dirty="0"/>
        </a:p>
      </dgm:t>
    </dgm:pt>
    <dgm:pt modelId="{02141812-22C0-4D38-B6CC-3902C2D34A0F}" type="parTrans" cxnId="{21281BEE-00EB-4F91-BD5A-4C3AF5D340CF}">
      <dgm:prSet/>
      <dgm:spPr/>
      <dgm:t>
        <a:bodyPr/>
        <a:lstStyle/>
        <a:p>
          <a:endParaRPr lang="en-US"/>
        </a:p>
      </dgm:t>
    </dgm:pt>
    <dgm:pt modelId="{02565B08-3E12-454D-AF52-D457C9F1A0E6}" type="sibTrans" cxnId="{21281BEE-00EB-4F91-BD5A-4C3AF5D340CF}">
      <dgm:prSet/>
      <dgm:spPr/>
      <dgm:t>
        <a:bodyPr/>
        <a:lstStyle/>
        <a:p>
          <a:endParaRPr lang="en-US"/>
        </a:p>
      </dgm:t>
    </dgm:pt>
    <dgm:pt modelId="{9BCCA293-95FA-435A-B57B-E7956D0E1E9E}">
      <dgm:prSet/>
      <dgm:spPr/>
      <dgm:t>
        <a:bodyPr/>
        <a:lstStyle/>
        <a:p>
          <a:pPr rtl="0"/>
          <a:r>
            <a:rPr lang="en-US" dirty="0" smtClean="0"/>
            <a:t>Solar heating technology has achieved vast improvements</a:t>
          </a:r>
          <a:endParaRPr lang="en-US" dirty="0"/>
        </a:p>
      </dgm:t>
    </dgm:pt>
    <dgm:pt modelId="{934ED384-BB4A-442B-B569-0D9DAF1B49E7}" type="parTrans" cxnId="{63083DCD-BE75-4B6D-AA19-0EE9C4485359}">
      <dgm:prSet/>
      <dgm:spPr/>
      <dgm:t>
        <a:bodyPr/>
        <a:lstStyle/>
        <a:p>
          <a:endParaRPr lang="en-US"/>
        </a:p>
      </dgm:t>
    </dgm:pt>
    <dgm:pt modelId="{C1803F9C-1D0F-45B6-8A51-8B6D63F3589B}" type="sibTrans" cxnId="{63083DCD-BE75-4B6D-AA19-0EE9C4485359}">
      <dgm:prSet/>
      <dgm:spPr/>
      <dgm:t>
        <a:bodyPr/>
        <a:lstStyle/>
        <a:p>
          <a:endParaRPr lang="en-US"/>
        </a:p>
      </dgm:t>
    </dgm:pt>
    <dgm:pt modelId="{C1B6967E-6FED-4FCA-B63B-1EFDBFD62B31}" type="pres">
      <dgm:prSet presAssocID="{543459C7-B2C6-4133-B030-00B40B9C052A}" presName="diagram" presStyleCnt="0">
        <dgm:presLayoutVars>
          <dgm:dir/>
          <dgm:resizeHandles val="exact"/>
        </dgm:presLayoutVars>
      </dgm:prSet>
      <dgm:spPr/>
      <dgm:t>
        <a:bodyPr/>
        <a:lstStyle/>
        <a:p>
          <a:endParaRPr lang="en-US"/>
        </a:p>
      </dgm:t>
    </dgm:pt>
    <dgm:pt modelId="{DA8990DF-00B3-4DE2-A0FD-371779C63F51}" type="pres">
      <dgm:prSet presAssocID="{5F8420E0-2C86-45FE-B463-A089695EEC04}" presName="node" presStyleLbl="node1" presStyleIdx="0" presStyleCnt="2">
        <dgm:presLayoutVars>
          <dgm:bulletEnabled val="1"/>
        </dgm:presLayoutVars>
      </dgm:prSet>
      <dgm:spPr/>
      <dgm:t>
        <a:bodyPr/>
        <a:lstStyle/>
        <a:p>
          <a:endParaRPr lang="en-US"/>
        </a:p>
      </dgm:t>
    </dgm:pt>
    <dgm:pt modelId="{C77077F9-4FAC-4453-8F20-FCA0DE8A990B}" type="pres">
      <dgm:prSet presAssocID="{02565B08-3E12-454D-AF52-D457C9F1A0E6}" presName="sibTrans" presStyleCnt="0"/>
      <dgm:spPr/>
    </dgm:pt>
    <dgm:pt modelId="{BEDE0CF8-E558-4E59-8B48-CBC1B56957DF}" type="pres">
      <dgm:prSet presAssocID="{9BCCA293-95FA-435A-B57B-E7956D0E1E9E}" presName="node" presStyleLbl="node1" presStyleIdx="1" presStyleCnt="2">
        <dgm:presLayoutVars>
          <dgm:bulletEnabled val="1"/>
        </dgm:presLayoutVars>
      </dgm:prSet>
      <dgm:spPr/>
      <dgm:t>
        <a:bodyPr/>
        <a:lstStyle/>
        <a:p>
          <a:endParaRPr lang="en-US"/>
        </a:p>
      </dgm:t>
    </dgm:pt>
  </dgm:ptLst>
  <dgm:cxnLst>
    <dgm:cxn modelId="{6163ECFE-F14F-4392-AB38-42024B61E3CF}" type="presOf" srcId="{543459C7-B2C6-4133-B030-00B40B9C052A}" destId="{C1B6967E-6FED-4FCA-B63B-1EFDBFD62B31}" srcOrd="0" destOrd="0" presId="urn:microsoft.com/office/officeart/2005/8/layout/default#13"/>
    <dgm:cxn modelId="{1AC5DBDA-7C28-4CB5-B9A9-49FAF379C749}" type="presOf" srcId="{9BCCA293-95FA-435A-B57B-E7956D0E1E9E}" destId="{BEDE0CF8-E558-4E59-8B48-CBC1B56957DF}" srcOrd="0" destOrd="0" presId="urn:microsoft.com/office/officeart/2005/8/layout/default#13"/>
    <dgm:cxn modelId="{9CAEE853-8FAD-4092-A87A-E07CF3C8EEA1}" type="presOf" srcId="{5F8420E0-2C86-45FE-B463-A089695EEC04}" destId="{DA8990DF-00B3-4DE2-A0FD-371779C63F51}" srcOrd="0" destOrd="0" presId="urn:microsoft.com/office/officeart/2005/8/layout/default#13"/>
    <dgm:cxn modelId="{63083DCD-BE75-4B6D-AA19-0EE9C4485359}" srcId="{543459C7-B2C6-4133-B030-00B40B9C052A}" destId="{9BCCA293-95FA-435A-B57B-E7956D0E1E9E}" srcOrd="1" destOrd="0" parTransId="{934ED384-BB4A-442B-B569-0D9DAF1B49E7}" sibTransId="{C1803F9C-1D0F-45B6-8A51-8B6D63F3589B}"/>
    <dgm:cxn modelId="{21281BEE-00EB-4F91-BD5A-4C3AF5D340CF}" srcId="{543459C7-B2C6-4133-B030-00B40B9C052A}" destId="{5F8420E0-2C86-45FE-B463-A089695EEC04}" srcOrd="0" destOrd="0" parTransId="{02141812-22C0-4D38-B6CC-3902C2D34A0F}" sibTransId="{02565B08-3E12-454D-AF52-D457C9F1A0E6}"/>
    <dgm:cxn modelId="{16827FCD-800D-4E71-BB62-698E69F7EF3D}" type="presParOf" srcId="{C1B6967E-6FED-4FCA-B63B-1EFDBFD62B31}" destId="{DA8990DF-00B3-4DE2-A0FD-371779C63F51}" srcOrd="0" destOrd="0" presId="urn:microsoft.com/office/officeart/2005/8/layout/default#13"/>
    <dgm:cxn modelId="{51CCB5F8-1A67-45A2-B1FF-3A96D4E920B8}" type="presParOf" srcId="{C1B6967E-6FED-4FCA-B63B-1EFDBFD62B31}" destId="{C77077F9-4FAC-4453-8F20-FCA0DE8A990B}" srcOrd="1" destOrd="0" presId="urn:microsoft.com/office/officeart/2005/8/layout/default#13"/>
    <dgm:cxn modelId="{111989E5-276A-47FD-8DC9-4FFE0FE211B1}" type="presParOf" srcId="{C1B6967E-6FED-4FCA-B63B-1EFDBFD62B31}" destId="{BEDE0CF8-E558-4E59-8B48-CBC1B56957DF}" srcOrd="2" destOrd="0" presId="urn:microsoft.com/office/officeart/2005/8/layout/default#1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E1088AD-A194-4910-83BF-BA0CF522593C}" type="doc">
      <dgm:prSet loTypeId="urn:microsoft.com/office/officeart/2005/8/layout/default#43" loCatId="list" qsTypeId="urn:microsoft.com/office/officeart/2005/8/quickstyle/simple1#87" qsCatId="simple" csTypeId="urn:microsoft.com/office/officeart/2005/8/colors/colorful1#6" csCatId="colorful"/>
      <dgm:spPr/>
      <dgm:t>
        <a:bodyPr/>
        <a:lstStyle/>
        <a:p>
          <a:endParaRPr lang="en-US"/>
        </a:p>
      </dgm:t>
    </dgm:pt>
    <dgm:pt modelId="{5CFFF0CF-EDD0-454F-854F-659818EF7119}">
      <dgm:prSet/>
      <dgm:spPr/>
      <dgm:t>
        <a:bodyPr/>
        <a:lstStyle/>
        <a:p>
          <a:pPr rtl="0"/>
          <a:r>
            <a:rPr lang="en-US" smtClean="0"/>
            <a:t>Adds jobs</a:t>
          </a:r>
          <a:endParaRPr lang="en-US"/>
        </a:p>
      </dgm:t>
    </dgm:pt>
    <dgm:pt modelId="{7B3250D3-213F-477D-85CB-A1A8BA356756}" type="parTrans" cxnId="{1B7E7278-61F3-427E-B7D8-A2C660B593C9}">
      <dgm:prSet/>
      <dgm:spPr/>
      <dgm:t>
        <a:bodyPr/>
        <a:lstStyle/>
        <a:p>
          <a:endParaRPr lang="en-US"/>
        </a:p>
      </dgm:t>
    </dgm:pt>
    <dgm:pt modelId="{CB7F5C9D-1025-4116-802D-9361FBA21CFE}" type="sibTrans" cxnId="{1B7E7278-61F3-427E-B7D8-A2C660B593C9}">
      <dgm:prSet/>
      <dgm:spPr/>
      <dgm:t>
        <a:bodyPr/>
        <a:lstStyle/>
        <a:p>
          <a:endParaRPr lang="en-US"/>
        </a:p>
      </dgm:t>
    </dgm:pt>
    <dgm:pt modelId="{1344D763-FE94-4FEA-9713-6D66BAA1254B}">
      <dgm:prSet/>
      <dgm:spPr/>
      <dgm:t>
        <a:bodyPr/>
        <a:lstStyle/>
        <a:p>
          <a:pPr rtl="0"/>
          <a:r>
            <a:rPr lang="en-US" smtClean="0"/>
            <a:t>Improves national and local economies</a:t>
          </a:r>
          <a:endParaRPr lang="en-US"/>
        </a:p>
      </dgm:t>
    </dgm:pt>
    <dgm:pt modelId="{D9654361-82D2-4A40-AE93-563EF8780068}" type="parTrans" cxnId="{5B3DFEFE-0FEA-4A11-9323-34226996383B}">
      <dgm:prSet/>
      <dgm:spPr/>
      <dgm:t>
        <a:bodyPr/>
        <a:lstStyle/>
        <a:p>
          <a:endParaRPr lang="en-US"/>
        </a:p>
      </dgm:t>
    </dgm:pt>
    <dgm:pt modelId="{2FF514F0-9B1C-43B6-909C-8A8922561299}" type="sibTrans" cxnId="{5B3DFEFE-0FEA-4A11-9323-34226996383B}">
      <dgm:prSet/>
      <dgm:spPr/>
      <dgm:t>
        <a:bodyPr/>
        <a:lstStyle/>
        <a:p>
          <a:endParaRPr lang="en-US"/>
        </a:p>
      </dgm:t>
    </dgm:pt>
    <dgm:pt modelId="{10304458-1236-4BB3-B8D0-D78329189A76}">
      <dgm:prSet/>
      <dgm:spPr/>
      <dgm:t>
        <a:bodyPr/>
        <a:lstStyle/>
        <a:p>
          <a:pPr rtl="0"/>
          <a:r>
            <a:rPr lang="en-US" smtClean="0"/>
            <a:t>Yields positive investment returns</a:t>
          </a:r>
          <a:endParaRPr lang="en-US"/>
        </a:p>
      </dgm:t>
    </dgm:pt>
    <dgm:pt modelId="{63533AA7-3F49-486B-8D8A-57750625C293}" type="parTrans" cxnId="{7DDC2E97-3A03-46BC-A51B-13BCC82BC285}">
      <dgm:prSet/>
      <dgm:spPr/>
      <dgm:t>
        <a:bodyPr/>
        <a:lstStyle/>
        <a:p>
          <a:endParaRPr lang="en-US"/>
        </a:p>
      </dgm:t>
    </dgm:pt>
    <dgm:pt modelId="{4ED24F5F-CC20-479F-AC3A-1701407EFE55}" type="sibTrans" cxnId="{7DDC2E97-3A03-46BC-A51B-13BCC82BC285}">
      <dgm:prSet/>
      <dgm:spPr/>
      <dgm:t>
        <a:bodyPr/>
        <a:lstStyle/>
        <a:p>
          <a:endParaRPr lang="en-US"/>
        </a:p>
      </dgm:t>
    </dgm:pt>
    <dgm:pt modelId="{59E2D8D7-BFB1-4367-AC5A-C3083082A118}">
      <dgm:prSet/>
      <dgm:spPr/>
      <dgm:t>
        <a:bodyPr/>
        <a:lstStyle/>
        <a:p>
          <a:pPr rtl="0"/>
          <a:r>
            <a:rPr lang="en-US" smtClean="0"/>
            <a:t>Helps achieve environmental, energy goals</a:t>
          </a:r>
          <a:endParaRPr lang="en-US"/>
        </a:p>
      </dgm:t>
    </dgm:pt>
    <dgm:pt modelId="{ED567A61-A2BF-4333-A810-7FBE7CDD307D}" type="parTrans" cxnId="{1752E9BE-3F7F-4A31-9376-5DF27D78E642}">
      <dgm:prSet/>
      <dgm:spPr/>
      <dgm:t>
        <a:bodyPr/>
        <a:lstStyle/>
        <a:p>
          <a:endParaRPr lang="en-US"/>
        </a:p>
      </dgm:t>
    </dgm:pt>
    <dgm:pt modelId="{075D8243-5255-4D04-8F9A-642B52D9CFAC}" type="sibTrans" cxnId="{1752E9BE-3F7F-4A31-9376-5DF27D78E642}">
      <dgm:prSet/>
      <dgm:spPr/>
      <dgm:t>
        <a:bodyPr/>
        <a:lstStyle/>
        <a:p>
          <a:endParaRPr lang="en-US"/>
        </a:p>
      </dgm:t>
    </dgm:pt>
    <dgm:pt modelId="{BC688E00-98F4-4250-A02C-F40DED69A63C}">
      <dgm:prSet/>
      <dgm:spPr/>
      <dgm:t>
        <a:bodyPr/>
        <a:lstStyle/>
        <a:p>
          <a:pPr rtl="0"/>
          <a:r>
            <a:rPr lang="en-US" smtClean="0"/>
            <a:t>Mitigates land use issues</a:t>
          </a:r>
          <a:endParaRPr lang="en-US"/>
        </a:p>
      </dgm:t>
    </dgm:pt>
    <dgm:pt modelId="{E70408FC-D462-4B8D-931C-D2EF302C61B5}" type="parTrans" cxnId="{46D597B0-DC75-43ED-AD04-7AF9FF1A128F}">
      <dgm:prSet/>
      <dgm:spPr/>
      <dgm:t>
        <a:bodyPr/>
        <a:lstStyle/>
        <a:p>
          <a:endParaRPr lang="en-US"/>
        </a:p>
      </dgm:t>
    </dgm:pt>
    <dgm:pt modelId="{F47FE4AE-FF5A-42D3-92A0-1E2D38BBEC0D}" type="sibTrans" cxnId="{46D597B0-DC75-43ED-AD04-7AF9FF1A128F}">
      <dgm:prSet/>
      <dgm:spPr/>
      <dgm:t>
        <a:bodyPr/>
        <a:lstStyle/>
        <a:p>
          <a:endParaRPr lang="en-US"/>
        </a:p>
      </dgm:t>
    </dgm:pt>
    <dgm:pt modelId="{B4C0F0ED-A6D0-4984-B179-68BF6700B80C}">
      <dgm:prSet/>
      <dgm:spPr/>
      <dgm:t>
        <a:bodyPr/>
        <a:lstStyle/>
        <a:p>
          <a:pPr rtl="0"/>
          <a:r>
            <a:rPr lang="en-US" smtClean="0"/>
            <a:t>Can integrate with clean transportation infrastructure</a:t>
          </a:r>
          <a:endParaRPr lang="en-US"/>
        </a:p>
      </dgm:t>
    </dgm:pt>
    <dgm:pt modelId="{4E64230E-9B87-45F9-93D5-D2252C9345CA}" type="parTrans" cxnId="{24CEFB2F-28EE-4938-905C-E32616AB1236}">
      <dgm:prSet/>
      <dgm:spPr/>
      <dgm:t>
        <a:bodyPr/>
        <a:lstStyle/>
        <a:p>
          <a:endParaRPr lang="en-US"/>
        </a:p>
      </dgm:t>
    </dgm:pt>
    <dgm:pt modelId="{28CB0180-6801-49AE-8950-F64988CFAC38}" type="sibTrans" cxnId="{24CEFB2F-28EE-4938-905C-E32616AB1236}">
      <dgm:prSet/>
      <dgm:spPr/>
      <dgm:t>
        <a:bodyPr/>
        <a:lstStyle/>
        <a:p>
          <a:endParaRPr lang="en-US"/>
        </a:p>
      </dgm:t>
    </dgm:pt>
    <dgm:pt modelId="{46D0B4F3-67B3-4B86-9D9D-8EDCE03BFBFC}">
      <dgm:prSet/>
      <dgm:spPr/>
      <dgm:t>
        <a:bodyPr/>
        <a:lstStyle/>
        <a:p>
          <a:pPr rtl="0"/>
          <a:r>
            <a:rPr lang="en-US" smtClean="0"/>
            <a:t>Strengthens energy infrastructure</a:t>
          </a:r>
          <a:endParaRPr lang="en-US"/>
        </a:p>
      </dgm:t>
    </dgm:pt>
    <dgm:pt modelId="{594D7C78-AF90-4077-A31D-553FC1FA865C}" type="parTrans" cxnId="{4D1E382E-E428-4AF7-A613-EF4321DBA9DF}">
      <dgm:prSet/>
      <dgm:spPr/>
      <dgm:t>
        <a:bodyPr/>
        <a:lstStyle/>
        <a:p>
          <a:endParaRPr lang="en-US"/>
        </a:p>
      </dgm:t>
    </dgm:pt>
    <dgm:pt modelId="{8F653AA6-3292-4029-83B8-44CB68195227}" type="sibTrans" cxnId="{4D1E382E-E428-4AF7-A613-EF4321DBA9DF}">
      <dgm:prSet/>
      <dgm:spPr/>
      <dgm:t>
        <a:bodyPr/>
        <a:lstStyle/>
        <a:p>
          <a:endParaRPr lang="en-US"/>
        </a:p>
      </dgm:t>
    </dgm:pt>
    <dgm:pt modelId="{476B1B0E-8BA0-49F0-B962-A56693286642}" type="pres">
      <dgm:prSet presAssocID="{7E1088AD-A194-4910-83BF-BA0CF522593C}" presName="diagram" presStyleCnt="0">
        <dgm:presLayoutVars>
          <dgm:dir/>
          <dgm:resizeHandles val="exact"/>
        </dgm:presLayoutVars>
      </dgm:prSet>
      <dgm:spPr/>
      <dgm:t>
        <a:bodyPr/>
        <a:lstStyle/>
        <a:p>
          <a:endParaRPr lang="en-US"/>
        </a:p>
      </dgm:t>
    </dgm:pt>
    <dgm:pt modelId="{DDEA7190-F41F-45B0-82A3-742112667DFD}" type="pres">
      <dgm:prSet presAssocID="{5CFFF0CF-EDD0-454F-854F-659818EF7119}" presName="node" presStyleLbl="node1" presStyleIdx="0" presStyleCnt="7">
        <dgm:presLayoutVars>
          <dgm:bulletEnabled val="1"/>
        </dgm:presLayoutVars>
      </dgm:prSet>
      <dgm:spPr/>
      <dgm:t>
        <a:bodyPr/>
        <a:lstStyle/>
        <a:p>
          <a:endParaRPr lang="en-US"/>
        </a:p>
      </dgm:t>
    </dgm:pt>
    <dgm:pt modelId="{8CE011B6-2F02-409D-9F55-B5265CF62CB1}" type="pres">
      <dgm:prSet presAssocID="{CB7F5C9D-1025-4116-802D-9361FBA21CFE}" presName="sibTrans" presStyleCnt="0"/>
      <dgm:spPr/>
    </dgm:pt>
    <dgm:pt modelId="{5E95003D-9425-44D6-AF9E-0625CE695E1A}" type="pres">
      <dgm:prSet presAssocID="{1344D763-FE94-4FEA-9713-6D66BAA1254B}" presName="node" presStyleLbl="node1" presStyleIdx="1" presStyleCnt="7">
        <dgm:presLayoutVars>
          <dgm:bulletEnabled val="1"/>
        </dgm:presLayoutVars>
      </dgm:prSet>
      <dgm:spPr/>
      <dgm:t>
        <a:bodyPr/>
        <a:lstStyle/>
        <a:p>
          <a:endParaRPr lang="en-US"/>
        </a:p>
      </dgm:t>
    </dgm:pt>
    <dgm:pt modelId="{22190066-8D87-463A-B907-2D183C6643F9}" type="pres">
      <dgm:prSet presAssocID="{2FF514F0-9B1C-43B6-909C-8A8922561299}" presName="sibTrans" presStyleCnt="0"/>
      <dgm:spPr/>
    </dgm:pt>
    <dgm:pt modelId="{01F96D5C-F1EA-4C0C-AF9F-2DC08A9CC20C}" type="pres">
      <dgm:prSet presAssocID="{10304458-1236-4BB3-B8D0-D78329189A76}" presName="node" presStyleLbl="node1" presStyleIdx="2" presStyleCnt="7">
        <dgm:presLayoutVars>
          <dgm:bulletEnabled val="1"/>
        </dgm:presLayoutVars>
      </dgm:prSet>
      <dgm:spPr/>
      <dgm:t>
        <a:bodyPr/>
        <a:lstStyle/>
        <a:p>
          <a:endParaRPr lang="en-US"/>
        </a:p>
      </dgm:t>
    </dgm:pt>
    <dgm:pt modelId="{D2E48E6C-9810-4757-920F-029DD9A7503A}" type="pres">
      <dgm:prSet presAssocID="{4ED24F5F-CC20-479F-AC3A-1701407EFE55}" presName="sibTrans" presStyleCnt="0"/>
      <dgm:spPr/>
    </dgm:pt>
    <dgm:pt modelId="{8170C6C1-D983-47A0-96BE-887C7E9930DE}" type="pres">
      <dgm:prSet presAssocID="{59E2D8D7-BFB1-4367-AC5A-C3083082A118}" presName="node" presStyleLbl="node1" presStyleIdx="3" presStyleCnt="7">
        <dgm:presLayoutVars>
          <dgm:bulletEnabled val="1"/>
        </dgm:presLayoutVars>
      </dgm:prSet>
      <dgm:spPr/>
      <dgm:t>
        <a:bodyPr/>
        <a:lstStyle/>
        <a:p>
          <a:endParaRPr lang="en-US"/>
        </a:p>
      </dgm:t>
    </dgm:pt>
    <dgm:pt modelId="{EF060332-5F3E-465C-9702-AD9764F18F6E}" type="pres">
      <dgm:prSet presAssocID="{075D8243-5255-4D04-8F9A-642B52D9CFAC}" presName="sibTrans" presStyleCnt="0"/>
      <dgm:spPr/>
    </dgm:pt>
    <dgm:pt modelId="{1EA42CB1-C20A-43C0-89C6-A8A8A703E3F0}" type="pres">
      <dgm:prSet presAssocID="{BC688E00-98F4-4250-A02C-F40DED69A63C}" presName="node" presStyleLbl="node1" presStyleIdx="4" presStyleCnt="7">
        <dgm:presLayoutVars>
          <dgm:bulletEnabled val="1"/>
        </dgm:presLayoutVars>
      </dgm:prSet>
      <dgm:spPr/>
      <dgm:t>
        <a:bodyPr/>
        <a:lstStyle/>
        <a:p>
          <a:endParaRPr lang="en-US"/>
        </a:p>
      </dgm:t>
    </dgm:pt>
    <dgm:pt modelId="{107B85BD-6FAC-4380-80F6-22666F9BE7CD}" type="pres">
      <dgm:prSet presAssocID="{F47FE4AE-FF5A-42D3-92A0-1E2D38BBEC0D}" presName="sibTrans" presStyleCnt="0"/>
      <dgm:spPr/>
    </dgm:pt>
    <dgm:pt modelId="{00B1C0DC-E33C-454A-AEFC-E3EFF1329CF3}" type="pres">
      <dgm:prSet presAssocID="{B4C0F0ED-A6D0-4984-B179-68BF6700B80C}" presName="node" presStyleLbl="node1" presStyleIdx="5" presStyleCnt="7">
        <dgm:presLayoutVars>
          <dgm:bulletEnabled val="1"/>
        </dgm:presLayoutVars>
      </dgm:prSet>
      <dgm:spPr/>
      <dgm:t>
        <a:bodyPr/>
        <a:lstStyle/>
        <a:p>
          <a:endParaRPr lang="en-US"/>
        </a:p>
      </dgm:t>
    </dgm:pt>
    <dgm:pt modelId="{47E403C3-082E-40D1-91F9-12CCDA01761E}" type="pres">
      <dgm:prSet presAssocID="{28CB0180-6801-49AE-8950-F64988CFAC38}" presName="sibTrans" presStyleCnt="0"/>
      <dgm:spPr/>
    </dgm:pt>
    <dgm:pt modelId="{18D75EC2-E935-4221-A6E6-B8AE8CF1467F}" type="pres">
      <dgm:prSet presAssocID="{46D0B4F3-67B3-4B86-9D9D-8EDCE03BFBFC}" presName="node" presStyleLbl="node1" presStyleIdx="6" presStyleCnt="7">
        <dgm:presLayoutVars>
          <dgm:bulletEnabled val="1"/>
        </dgm:presLayoutVars>
      </dgm:prSet>
      <dgm:spPr/>
      <dgm:t>
        <a:bodyPr/>
        <a:lstStyle/>
        <a:p>
          <a:endParaRPr lang="en-US"/>
        </a:p>
      </dgm:t>
    </dgm:pt>
  </dgm:ptLst>
  <dgm:cxnLst>
    <dgm:cxn modelId="{4D1E382E-E428-4AF7-A613-EF4321DBA9DF}" srcId="{7E1088AD-A194-4910-83BF-BA0CF522593C}" destId="{46D0B4F3-67B3-4B86-9D9D-8EDCE03BFBFC}" srcOrd="6" destOrd="0" parTransId="{594D7C78-AF90-4077-A31D-553FC1FA865C}" sibTransId="{8F653AA6-3292-4029-83B8-44CB68195227}"/>
    <dgm:cxn modelId="{76A53610-EF70-4A41-A8D2-E31C2A7585D5}" type="presOf" srcId="{BC688E00-98F4-4250-A02C-F40DED69A63C}" destId="{1EA42CB1-C20A-43C0-89C6-A8A8A703E3F0}" srcOrd="0" destOrd="0" presId="urn:microsoft.com/office/officeart/2005/8/layout/default#43"/>
    <dgm:cxn modelId="{B7473F32-FE03-492D-B697-F38C481BE206}" type="presOf" srcId="{1344D763-FE94-4FEA-9713-6D66BAA1254B}" destId="{5E95003D-9425-44D6-AF9E-0625CE695E1A}" srcOrd="0" destOrd="0" presId="urn:microsoft.com/office/officeart/2005/8/layout/default#43"/>
    <dgm:cxn modelId="{7DDC2E97-3A03-46BC-A51B-13BCC82BC285}" srcId="{7E1088AD-A194-4910-83BF-BA0CF522593C}" destId="{10304458-1236-4BB3-B8D0-D78329189A76}" srcOrd="2" destOrd="0" parTransId="{63533AA7-3F49-486B-8D8A-57750625C293}" sibTransId="{4ED24F5F-CC20-479F-AC3A-1701407EFE55}"/>
    <dgm:cxn modelId="{4015518A-D69F-4542-934F-FEB0A2A76D0D}" type="presOf" srcId="{B4C0F0ED-A6D0-4984-B179-68BF6700B80C}" destId="{00B1C0DC-E33C-454A-AEFC-E3EFF1329CF3}" srcOrd="0" destOrd="0" presId="urn:microsoft.com/office/officeart/2005/8/layout/default#43"/>
    <dgm:cxn modelId="{D37A1DDF-DAF4-4035-A5D7-1D2330D13995}" type="presOf" srcId="{7E1088AD-A194-4910-83BF-BA0CF522593C}" destId="{476B1B0E-8BA0-49F0-B962-A56693286642}" srcOrd="0" destOrd="0" presId="urn:microsoft.com/office/officeart/2005/8/layout/default#43"/>
    <dgm:cxn modelId="{1752E9BE-3F7F-4A31-9376-5DF27D78E642}" srcId="{7E1088AD-A194-4910-83BF-BA0CF522593C}" destId="{59E2D8D7-BFB1-4367-AC5A-C3083082A118}" srcOrd="3" destOrd="0" parTransId="{ED567A61-A2BF-4333-A810-7FBE7CDD307D}" sibTransId="{075D8243-5255-4D04-8F9A-642B52D9CFAC}"/>
    <dgm:cxn modelId="{5B3DFEFE-0FEA-4A11-9323-34226996383B}" srcId="{7E1088AD-A194-4910-83BF-BA0CF522593C}" destId="{1344D763-FE94-4FEA-9713-6D66BAA1254B}" srcOrd="1" destOrd="0" parTransId="{D9654361-82D2-4A40-AE93-563EF8780068}" sibTransId="{2FF514F0-9B1C-43B6-909C-8A8922561299}"/>
    <dgm:cxn modelId="{ED0AF8AA-27FF-43C9-B012-06644D1F19A7}" type="presOf" srcId="{46D0B4F3-67B3-4B86-9D9D-8EDCE03BFBFC}" destId="{18D75EC2-E935-4221-A6E6-B8AE8CF1467F}" srcOrd="0" destOrd="0" presId="urn:microsoft.com/office/officeart/2005/8/layout/default#43"/>
    <dgm:cxn modelId="{B3B11CD4-310D-4849-A5DE-B9B57F80CB84}" type="presOf" srcId="{10304458-1236-4BB3-B8D0-D78329189A76}" destId="{01F96D5C-F1EA-4C0C-AF9F-2DC08A9CC20C}" srcOrd="0" destOrd="0" presId="urn:microsoft.com/office/officeart/2005/8/layout/default#43"/>
    <dgm:cxn modelId="{1B7E7278-61F3-427E-B7D8-A2C660B593C9}" srcId="{7E1088AD-A194-4910-83BF-BA0CF522593C}" destId="{5CFFF0CF-EDD0-454F-854F-659818EF7119}" srcOrd="0" destOrd="0" parTransId="{7B3250D3-213F-477D-85CB-A1A8BA356756}" sibTransId="{CB7F5C9D-1025-4116-802D-9361FBA21CFE}"/>
    <dgm:cxn modelId="{3328A955-C57A-436E-BBB5-F6E8F5E5B7B3}" type="presOf" srcId="{5CFFF0CF-EDD0-454F-854F-659818EF7119}" destId="{DDEA7190-F41F-45B0-82A3-742112667DFD}" srcOrd="0" destOrd="0" presId="urn:microsoft.com/office/officeart/2005/8/layout/default#43"/>
    <dgm:cxn modelId="{24CEFB2F-28EE-4938-905C-E32616AB1236}" srcId="{7E1088AD-A194-4910-83BF-BA0CF522593C}" destId="{B4C0F0ED-A6D0-4984-B179-68BF6700B80C}" srcOrd="5" destOrd="0" parTransId="{4E64230E-9B87-45F9-93D5-D2252C9345CA}" sibTransId="{28CB0180-6801-49AE-8950-F64988CFAC38}"/>
    <dgm:cxn modelId="{A9A09FA1-BDCD-4453-88E9-B7F65D647487}" type="presOf" srcId="{59E2D8D7-BFB1-4367-AC5A-C3083082A118}" destId="{8170C6C1-D983-47A0-96BE-887C7E9930DE}" srcOrd="0" destOrd="0" presId="urn:microsoft.com/office/officeart/2005/8/layout/default#43"/>
    <dgm:cxn modelId="{46D597B0-DC75-43ED-AD04-7AF9FF1A128F}" srcId="{7E1088AD-A194-4910-83BF-BA0CF522593C}" destId="{BC688E00-98F4-4250-A02C-F40DED69A63C}" srcOrd="4" destOrd="0" parTransId="{E70408FC-D462-4B8D-931C-D2EF302C61B5}" sibTransId="{F47FE4AE-FF5A-42D3-92A0-1E2D38BBEC0D}"/>
    <dgm:cxn modelId="{979DCEA7-8CF1-4FD9-9E24-6DFC0286AFF8}" type="presParOf" srcId="{476B1B0E-8BA0-49F0-B962-A56693286642}" destId="{DDEA7190-F41F-45B0-82A3-742112667DFD}" srcOrd="0" destOrd="0" presId="urn:microsoft.com/office/officeart/2005/8/layout/default#43"/>
    <dgm:cxn modelId="{95DE0D8B-CE63-4C89-8BF9-01E00C764FB3}" type="presParOf" srcId="{476B1B0E-8BA0-49F0-B962-A56693286642}" destId="{8CE011B6-2F02-409D-9F55-B5265CF62CB1}" srcOrd="1" destOrd="0" presId="urn:microsoft.com/office/officeart/2005/8/layout/default#43"/>
    <dgm:cxn modelId="{5BDF69AC-D7B8-41B9-B705-E29C56AC58AC}" type="presParOf" srcId="{476B1B0E-8BA0-49F0-B962-A56693286642}" destId="{5E95003D-9425-44D6-AF9E-0625CE695E1A}" srcOrd="2" destOrd="0" presId="urn:microsoft.com/office/officeart/2005/8/layout/default#43"/>
    <dgm:cxn modelId="{2DC120B9-A3F0-43DE-A92F-BFF9E4B2EB2E}" type="presParOf" srcId="{476B1B0E-8BA0-49F0-B962-A56693286642}" destId="{22190066-8D87-463A-B907-2D183C6643F9}" srcOrd="3" destOrd="0" presId="urn:microsoft.com/office/officeart/2005/8/layout/default#43"/>
    <dgm:cxn modelId="{3DBAC2DC-2F53-436D-B4D3-1566C3AD0999}" type="presParOf" srcId="{476B1B0E-8BA0-49F0-B962-A56693286642}" destId="{01F96D5C-F1EA-4C0C-AF9F-2DC08A9CC20C}" srcOrd="4" destOrd="0" presId="urn:microsoft.com/office/officeart/2005/8/layout/default#43"/>
    <dgm:cxn modelId="{24EAC385-B2E9-4055-BA94-5895D68AEEA1}" type="presParOf" srcId="{476B1B0E-8BA0-49F0-B962-A56693286642}" destId="{D2E48E6C-9810-4757-920F-029DD9A7503A}" srcOrd="5" destOrd="0" presId="urn:microsoft.com/office/officeart/2005/8/layout/default#43"/>
    <dgm:cxn modelId="{601A41C1-A387-4BCA-A864-6D825D97E528}" type="presParOf" srcId="{476B1B0E-8BA0-49F0-B962-A56693286642}" destId="{8170C6C1-D983-47A0-96BE-887C7E9930DE}" srcOrd="6" destOrd="0" presId="urn:microsoft.com/office/officeart/2005/8/layout/default#43"/>
    <dgm:cxn modelId="{6BE1D491-49BF-4569-B3E5-BECE8B2DFB9A}" type="presParOf" srcId="{476B1B0E-8BA0-49F0-B962-A56693286642}" destId="{EF060332-5F3E-465C-9702-AD9764F18F6E}" srcOrd="7" destOrd="0" presId="urn:microsoft.com/office/officeart/2005/8/layout/default#43"/>
    <dgm:cxn modelId="{86A6271D-B912-4FEA-A93E-211703D8C0BC}" type="presParOf" srcId="{476B1B0E-8BA0-49F0-B962-A56693286642}" destId="{1EA42CB1-C20A-43C0-89C6-A8A8A703E3F0}" srcOrd="8" destOrd="0" presId="urn:microsoft.com/office/officeart/2005/8/layout/default#43"/>
    <dgm:cxn modelId="{C40F4E91-150A-41B4-AAA8-8954A0599BD9}" type="presParOf" srcId="{476B1B0E-8BA0-49F0-B962-A56693286642}" destId="{107B85BD-6FAC-4380-80F6-22666F9BE7CD}" srcOrd="9" destOrd="0" presId="urn:microsoft.com/office/officeart/2005/8/layout/default#43"/>
    <dgm:cxn modelId="{2049EEBC-1EAC-4F39-85C3-4FE7BE2BC408}" type="presParOf" srcId="{476B1B0E-8BA0-49F0-B962-A56693286642}" destId="{00B1C0DC-E33C-454A-AEFC-E3EFF1329CF3}" srcOrd="10" destOrd="0" presId="urn:microsoft.com/office/officeart/2005/8/layout/default#43"/>
    <dgm:cxn modelId="{1AB65916-0312-41E4-86B1-255BD93A8192}" type="presParOf" srcId="{476B1B0E-8BA0-49F0-B962-A56693286642}" destId="{47E403C3-082E-40D1-91F9-12CCDA01761E}" srcOrd="11" destOrd="0" presId="urn:microsoft.com/office/officeart/2005/8/layout/default#43"/>
    <dgm:cxn modelId="{64F754DF-2F42-4210-BCBF-57EF4A248AC3}" type="presParOf" srcId="{476B1B0E-8BA0-49F0-B962-A56693286642}" destId="{18D75EC2-E935-4221-A6E6-B8AE8CF1467F}" srcOrd="12" destOrd="0" presId="urn:microsoft.com/office/officeart/2005/8/layout/default#4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87F952D-D939-40B4-848B-3CB8AD2E6815}" type="doc">
      <dgm:prSet loTypeId="urn:microsoft.com/office/officeart/2005/8/layout/vList5" loCatId="list" qsTypeId="urn:microsoft.com/office/officeart/2005/8/quickstyle/simple2" qsCatId="simple" csTypeId="urn:microsoft.com/office/officeart/2005/8/colors/colorful1#8" csCatId="colorful"/>
      <dgm:spPr/>
      <dgm:t>
        <a:bodyPr/>
        <a:lstStyle/>
        <a:p>
          <a:endParaRPr lang="en-US"/>
        </a:p>
      </dgm:t>
    </dgm:pt>
    <dgm:pt modelId="{0D24219B-7300-4C0D-8D93-9F20AD79EDB1}">
      <dgm:prSet custT="1"/>
      <dgm:spPr/>
      <dgm:t>
        <a:bodyPr/>
        <a:lstStyle/>
        <a:p>
          <a:pPr rtl="0"/>
          <a:r>
            <a:rPr lang="en-US" sz="1800" dirty="0" smtClean="0"/>
            <a:t>Property taxes from solar farms </a:t>
          </a:r>
          <a:endParaRPr lang="en-US" sz="1800" dirty="0"/>
        </a:p>
      </dgm:t>
    </dgm:pt>
    <dgm:pt modelId="{9673AB2B-0192-4BE9-BA69-A610990179A4}" type="parTrans" cxnId="{FA994F9A-6F85-4FC9-BBDC-9319A33FDF35}">
      <dgm:prSet/>
      <dgm:spPr/>
      <dgm:t>
        <a:bodyPr/>
        <a:lstStyle/>
        <a:p>
          <a:endParaRPr lang="en-US"/>
        </a:p>
      </dgm:t>
    </dgm:pt>
    <dgm:pt modelId="{1F1588FF-3E29-4823-8078-73B0A9F3F0FB}" type="sibTrans" cxnId="{FA994F9A-6F85-4FC9-BBDC-9319A33FDF35}">
      <dgm:prSet/>
      <dgm:spPr/>
      <dgm:t>
        <a:bodyPr/>
        <a:lstStyle/>
        <a:p>
          <a:endParaRPr lang="en-US"/>
        </a:p>
      </dgm:t>
    </dgm:pt>
    <dgm:pt modelId="{98163DC5-1216-4BDB-9339-89811A0D0D7A}">
      <dgm:prSet/>
      <dgm:spPr/>
      <dgm:t>
        <a:bodyPr/>
        <a:lstStyle/>
        <a:p>
          <a:pPr rtl="0"/>
          <a:r>
            <a:rPr lang="en-US" dirty="0" smtClean="0"/>
            <a:t>Improves regional economic competitiveness</a:t>
          </a:r>
          <a:endParaRPr lang="en-US" dirty="0"/>
        </a:p>
      </dgm:t>
    </dgm:pt>
    <dgm:pt modelId="{A0B1372A-7596-49DC-BAA0-3695898A6C11}" type="parTrans" cxnId="{19AEC98A-EE5B-41C5-8E2F-E6FC4A39AC75}">
      <dgm:prSet/>
      <dgm:spPr/>
      <dgm:t>
        <a:bodyPr/>
        <a:lstStyle/>
        <a:p>
          <a:endParaRPr lang="en-US"/>
        </a:p>
      </dgm:t>
    </dgm:pt>
    <dgm:pt modelId="{E2A42C3D-7E4A-4B85-8096-D7FD0B896804}" type="sibTrans" cxnId="{19AEC98A-EE5B-41C5-8E2F-E6FC4A39AC75}">
      <dgm:prSet/>
      <dgm:spPr/>
      <dgm:t>
        <a:bodyPr/>
        <a:lstStyle/>
        <a:p>
          <a:endParaRPr lang="en-US"/>
        </a:p>
      </dgm:t>
    </dgm:pt>
    <dgm:pt modelId="{C51E0CAA-2554-483F-8891-8598E551C32C}">
      <dgm:prSet custT="1"/>
      <dgm:spPr/>
      <dgm:t>
        <a:bodyPr/>
        <a:lstStyle/>
        <a:p>
          <a:pPr rtl="0"/>
          <a:r>
            <a:rPr lang="en-US" sz="1800" smtClean="0"/>
            <a:t>Induces private capital investment </a:t>
          </a:r>
          <a:endParaRPr lang="en-US" sz="1800"/>
        </a:p>
      </dgm:t>
    </dgm:pt>
    <dgm:pt modelId="{4DB33C8E-ABC0-4901-B25F-88C1D36EEA0A}" type="parTrans" cxnId="{6158B0E0-9C72-494A-9004-B159595EC5AC}">
      <dgm:prSet/>
      <dgm:spPr/>
      <dgm:t>
        <a:bodyPr/>
        <a:lstStyle/>
        <a:p>
          <a:endParaRPr lang="en-US"/>
        </a:p>
      </dgm:t>
    </dgm:pt>
    <dgm:pt modelId="{B6BA2D2E-603C-4591-88F4-6D92417E0C72}" type="sibTrans" cxnId="{6158B0E0-9C72-494A-9004-B159595EC5AC}">
      <dgm:prSet/>
      <dgm:spPr/>
      <dgm:t>
        <a:bodyPr/>
        <a:lstStyle/>
        <a:p>
          <a:endParaRPr lang="en-US"/>
        </a:p>
      </dgm:t>
    </dgm:pt>
    <dgm:pt modelId="{CEBCEA5D-3C88-4BFE-848E-44A75A9C7F1B}">
      <dgm:prSet custT="1"/>
      <dgm:spPr/>
      <dgm:t>
        <a:bodyPr/>
        <a:lstStyle/>
        <a:p>
          <a:pPr rtl="0"/>
          <a:r>
            <a:rPr lang="en-US" sz="1800" dirty="0" smtClean="0"/>
            <a:t>Serves as a catalyst for other clean-tech companies and investments</a:t>
          </a:r>
          <a:endParaRPr lang="en-US" sz="1800" dirty="0"/>
        </a:p>
      </dgm:t>
    </dgm:pt>
    <dgm:pt modelId="{EC978B09-44B7-42B5-A12B-C0DF1D057CE3}" type="parTrans" cxnId="{65EA8D3F-91AA-4053-8423-AD4AF2490B16}">
      <dgm:prSet/>
      <dgm:spPr/>
      <dgm:t>
        <a:bodyPr/>
        <a:lstStyle/>
        <a:p>
          <a:endParaRPr lang="en-US"/>
        </a:p>
      </dgm:t>
    </dgm:pt>
    <dgm:pt modelId="{57CB9065-081A-45EE-A2BA-CB0BE3C03820}" type="sibTrans" cxnId="{65EA8D3F-91AA-4053-8423-AD4AF2490B16}">
      <dgm:prSet/>
      <dgm:spPr/>
      <dgm:t>
        <a:bodyPr/>
        <a:lstStyle/>
        <a:p>
          <a:endParaRPr lang="en-US"/>
        </a:p>
      </dgm:t>
    </dgm:pt>
    <dgm:pt modelId="{A67F3EA5-1329-4A62-B66D-880EC6367FF2}">
      <dgm:prSet custT="1"/>
      <dgm:spPr/>
      <dgm:t>
        <a:bodyPr/>
        <a:lstStyle/>
        <a:p>
          <a:pPr rtl="0"/>
          <a:r>
            <a:rPr lang="en-US" sz="1800" dirty="0" smtClean="0"/>
            <a:t>Stabilizes long-term energy prices </a:t>
          </a:r>
          <a:endParaRPr lang="en-US" sz="1800" dirty="0"/>
        </a:p>
      </dgm:t>
    </dgm:pt>
    <dgm:pt modelId="{760F8281-FC66-4513-954E-F6ED0D72B14D}" type="parTrans" cxnId="{D3C77A99-A7D3-417C-A318-F7F52C3107C0}">
      <dgm:prSet/>
      <dgm:spPr/>
      <dgm:t>
        <a:bodyPr/>
        <a:lstStyle/>
        <a:p>
          <a:endParaRPr lang="en-US"/>
        </a:p>
      </dgm:t>
    </dgm:pt>
    <dgm:pt modelId="{480B179D-905A-490D-93D1-508D975D482E}" type="sibTrans" cxnId="{D3C77A99-A7D3-417C-A318-F7F52C3107C0}">
      <dgm:prSet/>
      <dgm:spPr/>
      <dgm:t>
        <a:bodyPr/>
        <a:lstStyle/>
        <a:p>
          <a:endParaRPr lang="en-US"/>
        </a:p>
      </dgm:t>
    </dgm:pt>
    <dgm:pt modelId="{C896277E-604C-4B00-9927-38A7024FD01C}">
      <dgm:prSet custT="1"/>
      <dgm:spPr/>
      <dgm:t>
        <a:bodyPr/>
        <a:lstStyle/>
        <a:p>
          <a:pPr rtl="0"/>
          <a:r>
            <a:rPr lang="en-US" sz="1800" smtClean="0"/>
            <a:t>Enables the region to avoid additional costly environmental controls on other industries</a:t>
          </a:r>
          <a:endParaRPr lang="en-US" sz="1800"/>
        </a:p>
      </dgm:t>
    </dgm:pt>
    <dgm:pt modelId="{13E0DDCB-BA89-40EE-8D62-ACA160C4F6C5}" type="parTrans" cxnId="{17EB57FA-343B-4724-A6FD-434FD55C4D04}">
      <dgm:prSet/>
      <dgm:spPr/>
      <dgm:t>
        <a:bodyPr/>
        <a:lstStyle/>
        <a:p>
          <a:endParaRPr lang="en-US"/>
        </a:p>
      </dgm:t>
    </dgm:pt>
    <dgm:pt modelId="{C6BCD2C2-3E35-4DC1-8C07-DA2798F905D6}" type="sibTrans" cxnId="{17EB57FA-343B-4724-A6FD-434FD55C4D04}">
      <dgm:prSet/>
      <dgm:spPr/>
      <dgm:t>
        <a:bodyPr/>
        <a:lstStyle/>
        <a:p>
          <a:endParaRPr lang="en-US"/>
        </a:p>
      </dgm:t>
    </dgm:pt>
    <dgm:pt modelId="{FDCBDA66-8EDC-4CF2-83EE-18E171EA0E24}">
      <dgm:prSet custT="1"/>
      <dgm:spPr/>
      <dgm:t>
        <a:bodyPr/>
        <a:lstStyle/>
        <a:p>
          <a:pPr rtl="0"/>
          <a:r>
            <a:rPr lang="en-US" sz="1800" dirty="0" smtClean="0"/>
            <a:t>Decreases reliance on energy imports, saving ratepayers’ money</a:t>
          </a:r>
          <a:endParaRPr lang="en-US" sz="1800" dirty="0"/>
        </a:p>
      </dgm:t>
    </dgm:pt>
    <dgm:pt modelId="{643C6EE2-76FC-4D9B-83EC-0BB731CD1D0D}" type="parTrans" cxnId="{92442EB9-90CF-4908-8CD8-408CFBA5FF08}">
      <dgm:prSet/>
      <dgm:spPr/>
      <dgm:t>
        <a:bodyPr/>
        <a:lstStyle/>
        <a:p>
          <a:endParaRPr lang="en-US"/>
        </a:p>
      </dgm:t>
    </dgm:pt>
    <dgm:pt modelId="{6C5B86E5-4F1B-447C-91BD-004A2461A18C}" type="sibTrans" cxnId="{92442EB9-90CF-4908-8CD8-408CFBA5FF08}">
      <dgm:prSet/>
      <dgm:spPr/>
      <dgm:t>
        <a:bodyPr/>
        <a:lstStyle/>
        <a:p>
          <a:endParaRPr lang="en-US"/>
        </a:p>
      </dgm:t>
    </dgm:pt>
    <dgm:pt modelId="{D664B08A-F772-4501-9E8D-E5967A9AD4E7}">
      <dgm:prSet custT="1"/>
      <dgm:spPr/>
      <dgm:t>
        <a:bodyPr/>
        <a:lstStyle/>
        <a:p>
          <a:pPr rtl="0"/>
          <a:r>
            <a:rPr lang="en-US" sz="1800" smtClean="0"/>
            <a:t>Land leases for solar farms</a:t>
          </a:r>
          <a:endParaRPr lang="en-US" sz="1800"/>
        </a:p>
      </dgm:t>
    </dgm:pt>
    <dgm:pt modelId="{4349466E-9452-48C7-892F-68FA9B420CC0}" type="sibTrans" cxnId="{708FCE9C-A08E-4582-A2D4-9592D7515B03}">
      <dgm:prSet/>
      <dgm:spPr/>
      <dgm:t>
        <a:bodyPr/>
        <a:lstStyle/>
        <a:p>
          <a:endParaRPr lang="en-US"/>
        </a:p>
      </dgm:t>
    </dgm:pt>
    <dgm:pt modelId="{85266D73-4105-4486-9FE1-8C4FC6CC5367}" type="parTrans" cxnId="{708FCE9C-A08E-4582-A2D4-9592D7515B03}">
      <dgm:prSet/>
      <dgm:spPr/>
      <dgm:t>
        <a:bodyPr/>
        <a:lstStyle/>
        <a:p>
          <a:endParaRPr lang="en-US"/>
        </a:p>
      </dgm:t>
    </dgm:pt>
    <dgm:pt modelId="{BF3BFCDB-B9DA-4E9B-B54F-F4E6000B7BA7}">
      <dgm:prSet/>
      <dgm:spPr/>
      <dgm:t>
        <a:bodyPr/>
        <a:lstStyle/>
        <a:p>
          <a:pPr rtl="0"/>
          <a:r>
            <a:rPr lang="en-US" dirty="0" smtClean="0"/>
            <a:t>Increased revenue opportunities for landowners</a:t>
          </a:r>
          <a:endParaRPr lang="en-US" dirty="0"/>
        </a:p>
      </dgm:t>
    </dgm:pt>
    <dgm:pt modelId="{24BC57AB-811C-44BD-B4AF-AD2804528A96}" type="sibTrans" cxnId="{F197A16B-8A1E-4D18-BB51-635646532355}">
      <dgm:prSet/>
      <dgm:spPr/>
      <dgm:t>
        <a:bodyPr/>
        <a:lstStyle/>
        <a:p>
          <a:endParaRPr lang="en-US"/>
        </a:p>
      </dgm:t>
    </dgm:pt>
    <dgm:pt modelId="{9B009471-26D3-4354-8AB4-3629129B56C1}" type="parTrans" cxnId="{F197A16B-8A1E-4D18-BB51-635646532355}">
      <dgm:prSet/>
      <dgm:spPr/>
      <dgm:t>
        <a:bodyPr/>
        <a:lstStyle/>
        <a:p>
          <a:endParaRPr lang="en-US"/>
        </a:p>
      </dgm:t>
    </dgm:pt>
    <dgm:pt modelId="{1751C446-78CD-4A48-862B-5740E43DDF27}" type="pres">
      <dgm:prSet presAssocID="{887F952D-D939-40B4-848B-3CB8AD2E6815}" presName="Name0" presStyleCnt="0">
        <dgm:presLayoutVars>
          <dgm:dir/>
          <dgm:animLvl val="lvl"/>
          <dgm:resizeHandles val="exact"/>
        </dgm:presLayoutVars>
      </dgm:prSet>
      <dgm:spPr/>
      <dgm:t>
        <a:bodyPr/>
        <a:lstStyle/>
        <a:p>
          <a:endParaRPr lang="en-US"/>
        </a:p>
      </dgm:t>
    </dgm:pt>
    <dgm:pt modelId="{D7C6EA21-F581-4A30-B447-341B3BB64DC6}" type="pres">
      <dgm:prSet presAssocID="{BF3BFCDB-B9DA-4E9B-B54F-F4E6000B7BA7}" presName="linNode" presStyleCnt="0"/>
      <dgm:spPr/>
    </dgm:pt>
    <dgm:pt modelId="{831EB592-B0EA-424A-ACA7-CA7F6803EB3D}" type="pres">
      <dgm:prSet presAssocID="{BF3BFCDB-B9DA-4E9B-B54F-F4E6000B7BA7}" presName="parentText" presStyleLbl="node1" presStyleIdx="0" presStyleCnt="2">
        <dgm:presLayoutVars>
          <dgm:chMax val="1"/>
          <dgm:bulletEnabled val="1"/>
        </dgm:presLayoutVars>
      </dgm:prSet>
      <dgm:spPr/>
      <dgm:t>
        <a:bodyPr/>
        <a:lstStyle/>
        <a:p>
          <a:endParaRPr lang="en-US"/>
        </a:p>
      </dgm:t>
    </dgm:pt>
    <dgm:pt modelId="{EC515E93-DCEA-4CE0-A2D5-65F1AEEFF556}" type="pres">
      <dgm:prSet presAssocID="{BF3BFCDB-B9DA-4E9B-B54F-F4E6000B7BA7}" presName="descendantText" presStyleLbl="alignAccFollowNode1" presStyleIdx="0" presStyleCnt="2">
        <dgm:presLayoutVars>
          <dgm:bulletEnabled val="1"/>
        </dgm:presLayoutVars>
      </dgm:prSet>
      <dgm:spPr/>
      <dgm:t>
        <a:bodyPr/>
        <a:lstStyle/>
        <a:p>
          <a:endParaRPr lang="en-US"/>
        </a:p>
      </dgm:t>
    </dgm:pt>
    <dgm:pt modelId="{AF5D15E1-8D1D-4BF2-9DB2-4A24E5485960}" type="pres">
      <dgm:prSet presAssocID="{24BC57AB-811C-44BD-B4AF-AD2804528A96}" presName="sp" presStyleCnt="0"/>
      <dgm:spPr/>
    </dgm:pt>
    <dgm:pt modelId="{3B6EF797-6CF2-47B9-B858-48F45E501DFF}" type="pres">
      <dgm:prSet presAssocID="{98163DC5-1216-4BDB-9339-89811A0D0D7A}" presName="linNode" presStyleCnt="0"/>
      <dgm:spPr/>
    </dgm:pt>
    <dgm:pt modelId="{D1EEFE14-A3A4-4F6F-B59C-2755953400D2}" type="pres">
      <dgm:prSet presAssocID="{98163DC5-1216-4BDB-9339-89811A0D0D7A}" presName="parentText" presStyleLbl="node1" presStyleIdx="1" presStyleCnt="2">
        <dgm:presLayoutVars>
          <dgm:chMax val="1"/>
          <dgm:bulletEnabled val="1"/>
        </dgm:presLayoutVars>
      </dgm:prSet>
      <dgm:spPr/>
      <dgm:t>
        <a:bodyPr/>
        <a:lstStyle/>
        <a:p>
          <a:endParaRPr lang="en-US"/>
        </a:p>
      </dgm:t>
    </dgm:pt>
    <dgm:pt modelId="{83B57102-8B15-4347-966C-569CE7251F8D}" type="pres">
      <dgm:prSet presAssocID="{98163DC5-1216-4BDB-9339-89811A0D0D7A}" presName="descendantText" presStyleLbl="alignAccFollowNode1" presStyleIdx="1" presStyleCnt="2">
        <dgm:presLayoutVars>
          <dgm:bulletEnabled val="1"/>
        </dgm:presLayoutVars>
      </dgm:prSet>
      <dgm:spPr/>
      <dgm:t>
        <a:bodyPr/>
        <a:lstStyle/>
        <a:p>
          <a:endParaRPr lang="en-US"/>
        </a:p>
      </dgm:t>
    </dgm:pt>
  </dgm:ptLst>
  <dgm:cxnLst>
    <dgm:cxn modelId="{6158B0E0-9C72-494A-9004-B159595EC5AC}" srcId="{98163DC5-1216-4BDB-9339-89811A0D0D7A}" destId="{C51E0CAA-2554-483F-8891-8598E551C32C}" srcOrd="0" destOrd="0" parTransId="{4DB33C8E-ABC0-4901-B25F-88C1D36EEA0A}" sibTransId="{B6BA2D2E-603C-4591-88F4-6D92417E0C72}"/>
    <dgm:cxn modelId="{92442EB9-90CF-4908-8CD8-408CFBA5FF08}" srcId="{98163DC5-1216-4BDB-9339-89811A0D0D7A}" destId="{FDCBDA66-8EDC-4CF2-83EE-18E171EA0E24}" srcOrd="4" destOrd="0" parTransId="{643C6EE2-76FC-4D9B-83EC-0BB731CD1D0D}" sibTransId="{6C5B86E5-4F1B-447C-91BD-004A2461A18C}"/>
    <dgm:cxn modelId="{708FCE9C-A08E-4582-A2D4-9592D7515B03}" srcId="{BF3BFCDB-B9DA-4E9B-B54F-F4E6000B7BA7}" destId="{D664B08A-F772-4501-9E8D-E5967A9AD4E7}" srcOrd="0" destOrd="0" parTransId="{85266D73-4105-4486-9FE1-8C4FC6CC5367}" sibTransId="{4349466E-9452-48C7-892F-68FA9B420CC0}"/>
    <dgm:cxn modelId="{D3C77A99-A7D3-417C-A318-F7F52C3107C0}" srcId="{98163DC5-1216-4BDB-9339-89811A0D0D7A}" destId="{A67F3EA5-1329-4A62-B66D-880EC6367FF2}" srcOrd="2" destOrd="0" parTransId="{760F8281-FC66-4513-954E-F6ED0D72B14D}" sibTransId="{480B179D-905A-490D-93D1-508D975D482E}"/>
    <dgm:cxn modelId="{59AEEE80-46A1-45DC-9608-5398A4355DE5}" type="presOf" srcId="{A67F3EA5-1329-4A62-B66D-880EC6367FF2}" destId="{83B57102-8B15-4347-966C-569CE7251F8D}" srcOrd="0" destOrd="2" presId="urn:microsoft.com/office/officeart/2005/8/layout/vList5"/>
    <dgm:cxn modelId="{17EB57FA-343B-4724-A6FD-434FD55C4D04}" srcId="{98163DC5-1216-4BDB-9339-89811A0D0D7A}" destId="{C896277E-604C-4B00-9927-38A7024FD01C}" srcOrd="3" destOrd="0" parTransId="{13E0DDCB-BA89-40EE-8D62-ACA160C4F6C5}" sibTransId="{C6BCD2C2-3E35-4DC1-8C07-DA2798F905D6}"/>
    <dgm:cxn modelId="{E662F921-C3BD-4CC0-860D-7123A7C79D2C}" type="presOf" srcId="{D664B08A-F772-4501-9E8D-E5967A9AD4E7}" destId="{EC515E93-DCEA-4CE0-A2D5-65F1AEEFF556}" srcOrd="0" destOrd="0" presId="urn:microsoft.com/office/officeart/2005/8/layout/vList5"/>
    <dgm:cxn modelId="{65EA8D3F-91AA-4053-8423-AD4AF2490B16}" srcId="{98163DC5-1216-4BDB-9339-89811A0D0D7A}" destId="{CEBCEA5D-3C88-4BFE-848E-44A75A9C7F1B}" srcOrd="1" destOrd="0" parTransId="{EC978B09-44B7-42B5-A12B-C0DF1D057CE3}" sibTransId="{57CB9065-081A-45EE-A2BA-CB0BE3C03820}"/>
    <dgm:cxn modelId="{271B2E15-F75B-4D34-BC80-B492129C676E}" type="presOf" srcId="{C896277E-604C-4B00-9927-38A7024FD01C}" destId="{83B57102-8B15-4347-966C-569CE7251F8D}" srcOrd="0" destOrd="3" presId="urn:microsoft.com/office/officeart/2005/8/layout/vList5"/>
    <dgm:cxn modelId="{BBCAB531-949A-4083-BBCD-0FB2E34B1DC3}" type="presOf" srcId="{CEBCEA5D-3C88-4BFE-848E-44A75A9C7F1B}" destId="{83B57102-8B15-4347-966C-569CE7251F8D}" srcOrd="0" destOrd="1" presId="urn:microsoft.com/office/officeart/2005/8/layout/vList5"/>
    <dgm:cxn modelId="{FA994F9A-6F85-4FC9-BBDC-9319A33FDF35}" srcId="{BF3BFCDB-B9DA-4E9B-B54F-F4E6000B7BA7}" destId="{0D24219B-7300-4C0D-8D93-9F20AD79EDB1}" srcOrd="1" destOrd="0" parTransId="{9673AB2B-0192-4BE9-BA69-A610990179A4}" sibTransId="{1F1588FF-3E29-4823-8078-73B0A9F3F0FB}"/>
    <dgm:cxn modelId="{6D662374-995E-46B4-9E09-040F0F348530}" type="presOf" srcId="{0D24219B-7300-4C0D-8D93-9F20AD79EDB1}" destId="{EC515E93-DCEA-4CE0-A2D5-65F1AEEFF556}" srcOrd="0" destOrd="1" presId="urn:microsoft.com/office/officeart/2005/8/layout/vList5"/>
    <dgm:cxn modelId="{F197A16B-8A1E-4D18-BB51-635646532355}" srcId="{887F952D-D939-40B4-848B-3CB8AD2E6815}" destId="{BF3BFCDB-B9DA-4E9B-B54F-F4E6000B7BA7}" srcOrd="0" destOrd="0" parTransId="{9B009471-26D3-4354-8AB4-3629129B56C1}" sibTransId="{24BC57AB-811C-44BD-B4AF-AD2804528A96}"/>
    <dgm:cxn modelId="{19AEC98A-EE5B-41C5-8E2F-E6FC4A39AC75}" srcId="{887F952D-D939-40B4-848B-3CB8AD2E6815}" destId="{98163DC5-1216-4BDB-9339-89811A0D0D7A}" srcOrd="1" destOrd="0" parTransId="{A0B1372A-7596-49DC-BAA0-3695898A6C11}" sibTransId="{E2A42C3D-7E4A-4B85-8096-D7FD0B896804}"/>
    <dgm:cxn modelId="{048E7B09-CE06-4FFF-874A-E960E1298EB0}" type="presOf" srcId="{C51E0CAA-2554-483F-8891-8598E551C32C}" destId="{83B57102-8B15-4347-966C-569CE7251F8D}" srcOrd="0" destOrd="0" presId="urn:microsoft.com/office/officeart/2005/8/layout/vList5"/>
    <dgm:cxn modelId="{5DAC81C4-0A8C-4C2F-B6EA-383B2AB126D7}" type="presOf" srcId="{887F952D-D939-40B4-848B-3CB8AD2E6815}" destId="{1751C446-78CD-4A48-862B-5740E43DDF27}" srcOrd="0" destOrd="0" presId="urn:microsoft.com/office/officeart/2005/8/layout/vList5"/>
    <dgm:cxn modelId="{7D9D80FD-F26E-421F-8011-AF1A358CDFCF}" type="presOf" srcId="{98163DC5-1216-4BDB-9339-89811A0D0D7A}" destId="{D1EEFE14-A3A4-4F6F-B59C-2755953400D2}" srcOrd="0" destOrd="0" presId="urn:microsoft.com/office/officeart/2005/8/layout/vList5"/>
    <dgm:cxn modelId="{11F7CCDF-B898-465E-B379-1A258F292F72}" type="presOf" srcId="{FDCBDA66-8EDC-4CF2-83EE-18E171EA0E24}" destId="{83B57102-8B15-4347-966C-569CE7251F8D}" srcOrd="0" destOrd="4" presId="urn:microsoft.com/office/officeart/2005/8/layout/vList5"/>
    <dgm:cxn modelId="{079F2008-3F92-464B-8177-DFD99F8E8B7C}" type="presOf" srcId="{BF3BFCDB-B9DA-4E9B-B54F-F4E6000B7BA7}" destId="{831EB592-B0EA-424A-ACA7-CA7F6803EB3D}" srcOrd="0" destOrd="0" presId="urn:microsoft.com/office/officeart/2005/8/layout/vList5"/>
    <dgm:cxn modelId="{A34BD15D-BCA4-46A3-B230-10454BEF8206}" type="presParOf" srcId="{1751C446-78CD-4A48-862B-5740E43DDF27}" destId="{D7C6EA21-F581-4A30-B447-341B3BB64DC6}" srcOrd="0" destOrd="0" presId="urn:microsoft.com/office/officeart/2005/8/layout/vList5"/>
    <dgm:cxn modelId="{9430E7F5-DDFE-4EA2-8BFD-F53227BB1D63}" type="presParOf" srcId="{D7C6EA21-F581-4A30-B447-341B3BB64DC6}" destId="{831EB592-B0EA-424A-ACA7-CA7F6803EB3D}" srcOrd="0" destOrd="0" presId="urn:microsoft.com/office/officeart/2005/8/layout/vList5"/>
    <dgm:cxn modelId="{B78E09E6-3F71-4B40-ABD4-55415A9CCC0D}" type="presParOf" srcId="{D7C6EA21-F581-4A30-B447-341B3BB64DC6}" destId="{EC515E93-DCEA-4CE0-A2D5-65F1AEEFF556}" srcOrd="1" destOrd="0" presId="urn:microsoft.com/office/officeart/2005/8/layout/vList5"/>
    <dgm:cxn modelId="{43A4007D-FF70-461B-910F-F519FF5E0B67}" type="presParOf" srcId="{1751C446-78CD-4A48-862B-5740E43DDF27}" destId="{AF5D15E1-8D1D-4BF2-9DB2-4A24E5485960}" srcOrd="1" destOrd="0" presId="urn:microsoft.com/office/officeart/2005/8/layout/vList5"/>
    <dgm:cxn modelId="{70DA818C-E8C9-4604-BAB5-79525275BEDC}" type="presParOf" srcId="{1751C446-78CD-4A48-862B-5740E43DDF27}" destId="{3B6EF797-6CF2-47B9-B858-48F45E501DFF}" srcOrd="2" destOrd="0" presId="urn:microsoft.com/office/officeart/2005/8/layout/vList5"/>
    <dgm:cxn modelId="{F8419C43-4792-473C-A8A3-7ECDF29C001E}" type="presParOf" srcId="{3B6EF797-6CF2-47B9-B858-48F45E501DFF}" destId="{D1EEFE14-A3A4-4F6F-B59C-2755953400D2}" srcOrd="0" destOrd="0" presId="urn:microsoft.com/office/officeart/2005/8/layout/vList5"/>
    <dgm:cxn modelId="{75BEAF5C-E74B-4FC3-A677-292EB6B80EF0}" type="presParOf" srcId="{3B6EF797-6CF2-47B9-B858-48F45E501DFF}" destId="{83B57102-8B15-4347-966C-569CE7251F8D}"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F69E78C-A9D7-4F37-BEEA-89AFCB017F7F}" type="doc">
      <dgm:prSet loTypeId="urn:microsoft.com/office/officeart/2005/8/layout/pyramid1" loCatId="pyramid" qsTypeId="urn:microsoft.com/office/officeart/2005/8/quickstyle/3d2" qsCatId="3D" csTypeId="urn:microsoft.com/office/officeart/2005/8/colors/colorful3" csCatId="colorful" phldr="1"/>
      <dgm:spPr/>
    </dgm:pt>
    <dgm:pt modelId="{462CBB9E-1C43-4975-832E-B4D851C5B2FD}">
      <dgm:prSet phldrT="[Text]"/>
      <dgm:spPr/>
      <dgm:t>
        <a:bodyPr/>
        <a:lstStyle/>
        <a:p>
          <a:r>
            <a:rPr lang="en-US" dirty="0" smtClean="0"/>
            <a:t>It is a proven technology</a:t>
          </a:r>
          <a:endParaRPr lang="en-US" dirty="0"/>
        </a:p>
      </dgm:t>
    </dgm:pt>
    <dgm:pt modelId="{955B18E8-83DE-45B7-8CD7-50437FBF4C36}" type="parTrans" cxnId="{0C715BBB-A0A4-4751-B099-9FCEFB7AAAA3}">
      <dgm:prSet/>
      <dgm:spPr/>
      <dgm:t>
        <a:bodyPr/>
        <a:lstStyle/>
        <a:p>
          <a:endParaRPr lang="en-US"/>
        </a:p>
      </dgm:t>
    </dgm:pt>
    <dgm:pt modelId="{133E1A9A-A790-4237-839B-1708DB2F5D80}" type="sibTrans" cxnId="{0C715BBB-A0A4-4751-B099-9FCEFB7AAAA3}">
      <dgm:prSet/>
      <dgm:spPr/>
      <dgm:t>
        <a:bodyPr/>
        <a:lstStyle/>
        <a:p>
          <a:endParaRPr lang="en-US"/>
        </a:p>
      </dgm:t>
    </dgm:pt>
    <dgm:pt modelId="{A6F79E54-8FE0-405D-B844-20C5623604C5}">
      <dgm:prSet phldrT="[Text]"/>
      <dgm:spPr/>
      <dgm:t>
        <a:bodyPr/>
        <a:lstStyle/>
        <a:p>
          <a:r>
            <a:rPr lang="en-US" dirty="0" smtClean="0"/>
            <a:t>Prices for modules are decreasing, while energy costs are increasing</a:t>
          </a:r>
          <a:endParaRPr lang="en-US" dirty="0"/>
        </a:p>
      </dgm:t>
    </dgm:pt>
    <dgm:pt modelId="{E161C801-FD47-4D54-88AF-896BA36E35E0}" type="parTrans" cxnId="{3231B33C-18C0-4063-B0C7-044CF1FE1CEF}">
      <dgm:prSet/>
      <dgm:spPr/>
      <dgm:t>
        <a:bodyPr/>
        <a:lstStyle/>
        <a:p>
          <a:endParaRPr lang="en-US"/>
        </a:p>
      </dgm:t>
    </dgm:pt>
    <dgm:pt modelId="{28B8CF26-8505-4229-BBD0-4D64607A31CA}" type="sibTrans" cxnId="{3231B33C-18C0-4063-B0C7-044CF1FE1CEF}">
      <dgm:prSet/>
      <dgm:spPr/>
      <dgm:t>
        <a:bodyPr/>
        <a:lstStyle/>
        <a:p>
          <a:endParaRPr lang="en-US"/>
        </a:p>
      </dgm:t>
    </dgm:pt>
    <dgm:pt modelId="{4697F8C9-E9A5-4414-8BA7-98FAC9BCF0E4}">
      <dgm:prSet phldrT="[Text]"/>
      <dgm:spPr/>
      <dgm:t>
        <a:bodyPr/>
        <a:lstStyle/>
        <a:p>
          <a:r>
            <a:rPr lang="en-US" dirty="0" smtClean="0"/>
            <a:t>Rebates, grants and incentives are available to increase return on investment</a:t>
          </a:r>
          <a:endParaRPr lang="en-US" dirty="0"/>
        </a:p>
      </dgm:t>
    </dgm:pt>
    <dgm:pt modelId="{8B0307DD-6DCE-4B5D-8A25-C5413DA71AA4}" type="parTrans" cxnId="{3408C119-8209-4D4C-805F-447BFFBB3A41}">
      <dgm:prSet/>
      <dgm:spPr/>
      <dgm:t>
        <a:bodyPr/>
        <a:lstStyle/>
        <a:p>
          <a:endParaRPr lang="en-US"/>
        </a:p>
      </dgm:t>
    </dgm:pt>
    <dgm:pt modelId="{F22EFB1B-05AF-490A-AC32-8646F4D90218}" type="sibTrans" cxnId="{3408C119-8209-4D4C-805F-447BFFBB3A41}">
      <dgm:prSet/>
      <dgm:spPr/>
      <dgm:t>
        <a:bodyPr/>
        <a:lstStyle/>
        <a:p>
          <a:endParaRPr lang="en-US"/>
        </a:p>
      </dgm:t>
    </dgm:pt>
    <dgm:pt modelId="{F301F2CF-88C1-4BDB-9231-FF196764D3FB}" type="pres">
      <dgm:prSet presAssocID="{2F69E78C-A9D7-4F37-BEEA-89AFCB017F7F}" presName="Name0" presStyleCnt="0">
        <dgm:presLayoutVars>
          <dgm:dir/>
          <dgm:animLvl val="lvl"/>
          <dgm:resizeHandles val="exact"/>
        </dgm:presLayoutVars>
      </dgm:prSet>
      <dgm:spPr/>
    </dgm:pt>
    <dgm:pt modelId="{46646E00-5E82-4D2B-9AA6-F7CE41D8AF4F}" type="pres">
      <dgm:prSet presAssocID="{462CBB9E-1C43-4975-832E-B4D851C5B2FD}" presName="Name8" presStyleCnt="0"/>
      <dgm:spPr/>
    </dgm:pt>
    <dgm:pt modelId="{D9E17401-9B96-450B-BEEA-36AE44A5DCB6}" type="pres">
      <dgm:prSet presAssocID="{462CBB9E-1C43-4975-832E-B4D851C5B2FD}" presName="level" presStyleLbl="node1" presStyleIdx="0" presStyleCnt="3">
        <dgm:presLayoutVars>
          <dgm:chMax val="1"/>
          <dgm:bulletEnabled val="1"/>
        </dgm:presLayoutVars>
      </dgm:prSet>
      <dgm:spPr/>
      <dgm:t>
        <a:bodyPr/>
        <a:lstStyle/>
        <a:p>
          <a:endParaRPr lang="en-US"/>
        </a:p>
      </dgm:t>
    </dgm:pt>
    <dgm:pt modelId="{20E30B20-328E-4271-BCF2-24D3ED3DBDC4}" type="pres">
      <dgm:prSet presAssocID="{462CBB9E-1C43-4975-832E-B4D851C5B2FD}" presName="levelTx" presStyleLbl="revTx" presStyleIdx="0" presStyleCnt="0">
        <dgm:presLayoutVars>
          <dgm:chMax val="1"/>
          <dgm:bulletEnabled val="1"/>
        </dgm:presLayoutVars>
      </dgm:prSet>
      <dgm:spPr/>
      <dgm:t>
        <a:bodyPr/>
        <a:lstStyle/>
        <a:p>
          <a:endParaRPr lang="en-US"/>
        </a:p>
      </dgm:t>
    </dgm:pt>
    <dgm:pt modelId="{613A4663-1089-4068-AC33-EA4BB7801631}" type="pres">
      <dgm:prSet presAssocID="{A6F79E54-8FE0-405D-B844-20C5623604C5}" presName="Name8" presStyleCnt="0"/>
      <dgm:spPr/>
    </dgm:pt>
    <dgm:pt modelId="{72F46220-BFBA-441F-9A15-2191C74AC599}" type="pres">
      <dgm:prSet presAssocID="{A6F79E54-8FE0-405D-B844-20C5623604C5}" presName="level" presStyleLbl="node1" presStyleIdx="1" presStyleCnt="3">
        <dgm:presLayoutVars>
          <dgm:chMax val="1"/>
          <dgm:bulletEnabled val="1"/>
        </dgm:presLayoutVars>
      </dgm:prSet>
      <dgm:spPr/>
      <dgm:t>
        <a:bodyPr/>
        <a:lstStyle/>
        <a:p>
          <a:endParaRPr lang="en-US"/>
        </a:p>
      </dgm:t>
    </dgm:pt>
    <dgm:pt modelId="{EEE17B4C-2A48-4CA9-9BC1-E9C62A5BA6D4}" type="pres">
      <dgm:prSet presAssocID="{A6F79E54-8FE0-405D-B844-20C5623604C5}" presName="levelTx" presStyleLbl="revTx" presStyleIdx="0" presStyleCnt="0">
        <dgm:presLayoutVars>
          <dgm:chMax val="1"/>
          <dgm:bulletEnabled val="1"/>
        </dgm:presLayoutVars>
      </dgm:prSet>
      <dgm:spPr/>
      <dgm:t>
        <a:bodyPr/>
        <a:lstStyle/>
        <a:p>
          <a:endParaRPr lang="en-US"/>
        </a:p>
      </dgm:t>
    </dgm:pt>
    <dgm:pt modelId="{0867A0AA-D5D8-4A34-87EC-33FFB95141A3}" type="pres">
      <dgm:prSet presAssocID="{4697F8C9-E9A5-4414-8BA7-98FAC9BCF0E4}" presName="Name8" presStyleCnt="0"/>
      <dgm:spPr/>
    </dgm:pt>
    <dgm:pt modelId="{17A07733-32A0-4016-8B8B-B0D3E072C0EC}" type="pres">
      <dgm:prSet presAssocID="{4697F8C9-E9A5-4414-8BA7-98FAC9BCF0E4}" presName="level" presStyleLbl="node1" presStyleIdx="2" presStyleCnt="3">
        <dgm:presLayoutVars>
          <dgm:chMax val="1"/>
          <dgm:bulletEnabled val="1"/>
        </dgm:presLayoutVars>
      </dgm:prSet>
      <dgm:spPr/>
      <dgm:t>
        <a:bodyPr/>
        <a:lstStyle/>
        <a:p>
          <a:endParaRPr lang="en-US"/>
        </a:p>
      </dgm:t>
    </dgm:pt>
    <dgm:pt modelId="{8292D41D-EBBC-49F1-BAA4-79184C02746E}" type="pres">
      <dgm:prSet presAssocID="{4697F8C9-E9A5-4414-8BA7-98FAC9BCF0E4}" presName="levelTx" presStyleLbl="revTx" presStyleIdx="0" presStyleCnt="0">
        <dgm:presLayoutVars>
          <dgm:chMax val="1"/>
          <dgm:bulletEnabled val="1"/>
        </dgm:presLayoutVars>
      </dgm:prSet>
      <dgm:spPr/>
      <dgm:t>
        <a:bodyPr/>
        <a:lstStyle/>
        <a:p>
          <a:endParaRPr lang="en-US"/>
        </a:p>
      </dgm:t>
    </dgm:pt>
  </dgm:ptLst>
  <dgm:cxnLst>
    <dgm:cxn modelId="{CA0292E8-AA24-40BB-9895-AE760936D23F}" type="presOf" srcId="{A6F79E54-8FE0-405D-B844-20C5623604C5}" destId="{EEE17B4C-2A48-4CA9-9BC1-E9C62A5BA6D4}" srcOrd="1" destOrd="0" presId="urn:microsoft.com/office/officeart/2005/8/layout/pyramid1"/>
    <dgm:cxn modelId="{91C93017-6499-48B4-9C1D-6B33F301FA5B}" type="presOf" srcId="{462CBB9E-1C43-4975-832E-B4D851C5B2FD}" destId="{20E30B20-328E-4271-BCF2-24D3ED3DBDC4}" srcOrd="1" destOrd="0" presId="urn:microsoft.com/office/officeart/2005/8/layout/pyramid1"/>
    <dgm:cxn modelId="{0C715BBB-A0A4-4751-B099-9FCEFB7AAAA3}" srcId="{2F69E78C-A9D7-4F37-BEEA-89AFCB017F7F}" destId="{462CBB9E-1C43-4975-832E-B4D851C5B2FD}" srcOrd="0" destOrd="0" parTransId="{955B18E8-83DE-45B7-8CD7-50437FBF4C36}" sibTransId="{133E1A9A-A790-4237-839B-1708DB2F5D80}"/>
    <dgm:cxn modelId="{1AC7B6A6-163D-431D-9015-2381C39A1217}" type="presOf" srcId="{4697F8C9-E9A5-4414-8BA7-98FAC9BCF0E4}" destId="{17A07733-32A0-4016-8B8B-B0D3E072C0EC}" srcOrd="0" destOrd="0" presId="urn:microsoft.com/office/officeart/2005/8/layout/pyramid1"/>
    <dgm:cxn modelId="{3408C119-8209-4D4C-805F-447BFFBB3A41}" srcId="{2F69E78C-A9D7-4F37-BEEA-89AFCB017F7F}" destId="{4697F8C9-E9A5-4414-8BA7-98FAC9BCF0E4}" srcOrd="2" destOrd="0" parTransId="{8B0307DD-6DCE-4B5D-8A25-C5413DA71AA4}" sibTransId="{F22EFB1B-05AF-490A-AC32-8646F4D90218}"/>
    <dgm:cxn modelId="{37B2EFB9-BA7F-4A82-BE05-5FB5CE92B8FD}" type="presOf" srcId="{A6F79E54-8FE0-405D-B844-20C5623604C5}" destId="{72F46220-BFBA-441F-9A15-2191C74AC599}" srcOrd="0" destOrd="0" presId="urn:microsoft.com/office/officeart/2005/8/layout/pyramid1"/>
    <dgm:cxn modelId="{09DB4045-7527-488B-BD6C-F79FA3438E7E}" type="presOf" srcId="{2F69E78C-A9D7-4F37-BEEA-89AFCB017F7F}" destId="{F301F2CF-88C1-4BDB-9231-FF196764D3FB}" srcOrd="0" destOrd="0" presId="urn:microsoft.com/office/officeart/2005/8/layout/pyramid1"/>
    <dgm:cxn modelId="{91BFCEFC-6C00-428E-B1B4-2CCC041E3FED}" type="presOf" srcId="{4697F8C9-E9A5-4414-8BA7-98FAC9BCF0E4}" destId="{8292D41D-EBBC-49F1-BAA4-79184C02746E}" srcOrd="1" destOrd="0" presId="urn:microsoft.com/office/officeart/2005/8/layout/pyramid1"/>
    <dgm:cxn modelId="{3231B33C-18C0-4063-B0C7-044CF1FE1CEF}" srcId="{2F69E78C-A9D7-4F37-BEEA-89AFCB017F7F}" destId="{A6F79E54-8FE0-405D-B844-20C5623604C5}" srcOrd="1" destOrd="0" parTransId="{E161C801-FD47-4D54-88AF-896BA36E35E0}" sibTransId="{28B8CF26-8505-4229-BBD0-4D64607A31CA}"/>
    <dgm:cxn modelId="{0BA8AC28-404D-4DF6-B6BD-F5F4E2B59D36}" type="presOf" srcId="{462CBB9E-1C43-4975-832E-B4D851C5B2FD}" destId="{D9E17401-9B96-450B-BEEA-36AE44A5DCB6}" srcOrd="0" destOrd="0" presId="urn:microsoft.com/office/officeart/2005/8/layout/pyramid1"/>
    <dgm:cxn modelId="{15F6DAE0-7ED2-41CF-8DC5-FA315C47374D}" type="presParOf" srcId="{F301F2CF-88C1-4BDB-9231-FF196764D3FB}" destId="{46646E00-5E82-4D2B-9AA6-F7CE41D8AF4F}" srcOrd="0" destOrd="0" presId="urn:microsoft.com/office/officeart/2005/8/layout/pyramid1"/>
    <dgm:cxn modelId="{DD34435A-ADCB-43AE-AFC7-CA935CDF94F1}" type="presParOf" srcId="{46646E00-5E82-4D2B-9AA6-F7CE41D8AF4F}" destId="{D9E17401-9B96-450B-BEEA-36AE44A5DCB6}" srcOrd="0" destOrd="0" presId="urn:microsoft.com/office/officeart/2005/8/layout/pyramid1"/>
    <dgm:cxn modelId="{70906783-1DEE-49B4-A135-867096A0C0D3}" type="presParOf" srcId="{46646E00-5E82-4D2B-9AA6-F7CE41D8AF4F}" destId="{20E30B20-328E-4271-BCF2-24D3ED3DBDC4}" srcOrd="1" destOrd="0" presId="urn:microsoft.com/office/officeart/2005/8/layout/pyramid1"/>
    <dgm:cxn modelId="{B3EF4441-5447-4F37-B5F7-3D124002D09F}" type="presParOf" srcId="{F301F2CF-88C1-4BDB-9231-FF196764D3FB}" destId="{613A4663-1089-4068-AC33-EA4BB7801631}" srcOrd="1" destOrd="0" presId="urn:microsoft.com/office/officeart/2005/8/layout/pyramid1"/>
    <dgm:cxn modelId="{1EA99B4E-F11D-4AFF-8E57-6DE2E42C4E1D}" type="presParOf" srcId="{613A4663-1089-4068-AC33-EA4BB7801631}" destId="{72F46220-BFBA-441F-9A15-2191C74AC599}" srcOrd="0" destOrd="0" presId="urn:microsoft.com/office/officeart/2005/8/layout/pyramid1"/>
    <dgm:cxn modelId="{C82CAA45-1AB3-46A9-ADC0-05233770B678}" type="presParOf" srcId="{613A4663-1089-4068-AC33-EA4BB7801631}" destId="{EEE17B4C-2A48-4CA9-9BC1-E9C62A5BA6D4}" srcOrd="1" destOrd="0" presId="urn:microsoft.com/office/officeart/2005/8/layout/pyramid1"/>
    <dgm:cxn modelId="{9E807210-DD3E-4651-8992-9A6072A9793E}" type="presParOf" srcId="{F301F2CF-88C1-4BDB-9231-FF196764D3FB}" destId="{0867A0AA-D5D8-4A34-87EC-33FFB95141A3}" srcOrd="2" destOrd="0" presId="urn:microsoft.com/office/officeart/2005/8/layout/pyramid1"/>
    <dgm:cxn modelId="{899663CC-029D-433E-83BB-DAC78E0532B2}" type="presParOf" srcId="{0867A0AA-D5D8-4A34-87EC-33FFB95141A3}" destId="{17A07733-32A0-4016-8B8B-B0D3E072C0EC}" srcOrd="0" destOrd="0" presId="urn:microsoft.com/office/officeart/2005/8/layout/pyramid1"/>
    <dgm:cxn modelId="{D867318D-BBD9-4FDD-9C8F-F7D38F7806B1}" type="presParOf" srcId="{0867A0AA-D5D8-4A34-87EC-33FFB95141A3}" destId="{8292D41D-EBBC-49F1-BAA4-79184C02746E}" srcOrd="1" destOrd="0" presId="urn:microsoft.com/office/officeart/2005/8/layout/pyramid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48099C4-301F-4C87-87DD-411E2C47450E}" type="doc">
      <dgm:prSet loTypeId="urn:microsoft.com/office/officeart/2005/8/layout/matrix3" loCatId="matrix" qsTypeId="urn:microsoft.com/office/officeart/2005/8/quickstyle/simple1#88" qsCatId="simple" csTypeId="urn:microsoft.com/office/officeart/2005/8/colors/colorful1#9" csCatId="colorful" phldr="1"/>
      <dgm:spPr/>
      <dgm:t>
        <a:bodyPr/>
        <a:lstStyle/>
        <a:p>
          <a:endParaRPr lang="en-US"/>
        </a:p>
      </dgm:t>
    </dgm:pt>
    <dgm:pt modelId="{A83D1C18-3985-40D1-9DD2-2DD28C944A19}">
      <dgm:prSet phldrT="[Text]" custT="1"/>
      <dgm:spPr/>
      <dgm:t>
        <a:bodyPr/>
        <a:lstStyle/>
        <a:p>
          <a:r>
            <a:rPr lang="en-US" sz="1600" dirty="0" smtClean="0"/>
            <a:t>Renewable energy procurement requirements for utilities</a:t>
          </a:r>
          <a:endParaRPr lang="en-US" sz="1600" dirty="0"/>
        </a:p>
      </dgm:t>
    </dgm:pt>
    <dgm:pt modelId="{DA417742-AD01-4443-848E-7376B38DE6D3}" type="parTrans" cxnId="{F3C7AC7C-FF5A-4049-A4D8-5360C1F17510}">
      <dgm:prSet/>
      <dgm:spPr/>
      <dgm:t>
        <a:bodyPr/>
        <a:lstStyle/>
        <a:p>
          <a:endParaRPr lang="en-US"/>
        </a:p>
      </dgm:t>
    </dgm:pt>
    <dgm:pt modelId="{B3775983-CA73-43EF-90BB-CD7FB9329CC1}" type="sibTrans" cxnId="{F3C7AC7C-FF5A-4049-A4D8-5360C1F17510}">
      <dgm:prSet/>
      <dgm:spPr/>
      <dgm:t>
        <a:bodyPr/>
        <a:lstStyle/>
        <a:p>
          <a:endParaRPr lang="en-US"/>
        </a:p>
      </dgm:t>
    </dgm:pt>
    <dgm:pt modelId="{71824BE0-C465-4D8D-AA22-A8D4C3E8D08F}">
      <dgm:prSet phldrT="[Text]" custT="1"/>
      <dgm:spPr/>
      <dgm:t>
        <a:bodyPr/>
        <a:lstStyle/>
        <a:p>
          <a:r>
            <a:rPr lang="en-US" sz="1600" dirty="0" smtClean="0"/>
            <a:t>Northeast, West, and Midwest states exploring carbon emission caps</a:t>
          </a:r>
          <a:endParaRPr lang="en-US" sz="1600" dirty="0"/>
        </a:p>
      </dgm:t>
    </dgm:pt>
    <dgm:pt modelId="{8ED75EAD-28C8-4438-B0E8-0F2CEAFB89A0}" type="parTrans" cxnId="{B05984CF-FAF0-471A-8DDA-4873A3265362}">
      <dgm:prSet/>
      <dgm:spPr/>
      <dgm:t>
        <a:bodyPr/>
        <a:lstStyle/>
        <a:p>
          <a:endParaRPr lang="en-US"/>
        </a:p>
      </dgm:t>
    </dgm:pt>
    <dgm:pt modelId="{6E17FB0E-372C-4421-A7DD-8D1270E137B7}" type="sibTrans" cxnId="{B05984CF-FAF0-471A-8DDA-4873A3265362}">
      <dgm:prSet/>
      <dgm:spPr/>
      <dgm:t>
        <a:bodyPr/>
        <a:lstStyle/>
        <a:p>
          <a:endParaRPr lang="en-US"/>
        </a:p>
      </dgm:t>
    </dgm:pt>
    <dgm:pt modelId="{1E46777D-3DBA-4AD6-8D22-BD4E62992D19}">
      <dgm:prSet phldrT="[Text]" custT="1"/>
      <dgm:spPr/>
      <dgm:t>
        <a:bodyPr/>
        <a:lstStyle/>
        <a:p>
          <a:r>
            <a:rPr lang="en-US" sz="1600" dirty="0" smtClean="0"/>
            <a:t>State energy plan goals </a:t>
          </a:r>
        </a:p>
      </dgm:t>
    </dgm:pt>
    <dgm:pt modelId="{9EF8395A-FB43-4BDE-B1E5-B935F084CDA0}" type="parTrans" cxnId="{4714AD83-412A-473B-9AB8-62C9255539FB}">
      <dgm:prSet/>
      <dgm:spPr/>
      <dgm:t>
        <a:bodyPr/>
        <a:lstStyle/>
        <a:p>
          <a:endParaRPr lang="en-US"/>
        </a:p>
      </dgm:t>
    </dgm:pt>
    <dgm:pt modelId="{6E6F2175-2D45-4752-9F20-A2E4DD65B7C4}" type="sibTrans" cxnId="{4714AD83-412A-473B-9AB8-62C9255539FB}">
      <dgm:prSet/>
      <dgm:spPr/>
      <dgm:t>
        <a:bodyPr/>
        <a:lstStyle/>
        <a:p>
          <a:endParaRPr lang="en-US"/>
        </a:p>
      </dgm:t>
    </dgm:pt>
    <dgm:pt modelId="{A693991E-D76F-4937-A4EF-AA847054344E}">
      <dgm:prSet phldrT="[Text]" custT="1"/>
      <dgm:spPr/>
      <dgm:t>
        <a:bodyPr/>
        <a:lstStyle/>
        <a:p>
          <a:r>
            <a:rPr lang="en-US" sz="1600" dirty="0" smtClean="0"/>
            <a:t>Other environmental issues linked with fossil fuel electricity generation</a:t>
          </a:r>
          <a:endParaRPr lang="en-US" sz="1600" dirty="0"/>
        </a:p>
      </dgm:t>
    </dgm:pt>
    <dgm:pt modelId="{F92E87C5-F365-4EC6-BA2B-715F1CF25C77}" type="parTrans" cxnId="{FE0426EE-FF9C-48DA-B9BF-DC1FD88897F5}">
      <dgm:prSet/>
      <dgm:spPr/>
      <dgm:t>
        <a:bodyPr/>
        <a:lstStyle/>
        <a:p>
          <a:endParaRPr lang="en-US"/>
        </a:p>
      </dgm:t>
    </dgm:pt>
    <dgm:pt modelId="{23574FF5-EA37-423E-AB2F-08906EE07677}" type="sibTrans" cxnId="{FE0426EE-FF9C-48DA-B9BF-DC1FD88897F5}">
      <dgm:prSet/>
      <dgm:spPr/>
      <dgm:t>
        <a:bodyPr/>
        <a:lstStyle/>
        <a:p>
          <a:endParaRPr lang="en-US"/>
        </a:p>
      </dgm:t>
    </dgm:pt>
    <dgm:pt modelId="{4C029053-E7AA-4B79-8D09-E7BC2D9A2DF6}" type="pres">
      <dgm:prSet presAssocID="{448099C4-301F-4C87-87DD-411E2C47450E}" presName="matrix" presStyleCnt="0">
        <dgm:presLayoutVars>
          <dgm:chMax val="1"/>
          <dgm:dir/>
          <dgm:resizeHandles val="exact"/>
        </dgm:presLayoutVars>
      </dgm:prSet>
      <dgm:spPr/>
      <dgm:t>
        <a:bodyPr/>
        <a:lstStyle/>
        <a:p>
          <a:endParaRPr lang="en-US"/>
        </a:p>
      </dgm:t>
    </dgm:pt>
    <dgm:pt modelId="{012A3CFA-0377-4174-AAB5-D9E7965C2B8D}" type="pres">
      <dgm:prSet presAssocID="{448099C4-301F-4C87-87DD-411E2C47450E}" presName="diamond" presStyleLbl="bgShp" presStyleIdx="0" presStyleCnt="1"/>
      <dgm:spPr/>
    </dgm:pt>
    <dgm:pt modelId="{CBF59E13-B832-4CD6-9B58-EE5BE64B2D9D}" type="pres">
      <dgm:prSet presAssocID="{448099C4-301F-4C87-87DD-411E2C47450E}" presName="quad1" presStyleLbl="node1" presStyleIdx="0" presStyleCnt="4">
        <dgm:presLayoutVars>
          <dgm:chMax val="0"/>
          <dgm:chPref val="0"/>
          <dgm:bulletEnabled val="1"/>
        </dgm:presLayoutVars>
      </dgm:prSet>
      <dgm:spPr/>
      <dgm:t>
        <a:bodyPr/>
        <a:lstStyle/>
        <a:p>
          <a:endParaRPr lang="en-US"/>
        </a:p>
      </dgm:t>
    </dgm:pt>
    <dgm:pt modelId="{68246B5A-B8F5-42F0-8616-DECF6F4B66C9}" type="pres">
      <dgm:prSet presAssocID="{448099C4-301F-4C87-87DD-411E2C47450E}" presName="quad2" presStyleLbl="node1" presStyleIdx="1" presStyleCnt="4">
        <dgm:presLayoutVars>
          <dgm:chMax val="0"/>
          <dgm:chPref val="0"/>
          <dgm:bulletEnabled val="1"/>
        </dgm:presLayoutVars>
      </dgm:prSet>
      <dgm:spPr/>
      <dgm:t>
        <a:bodyPr/>
        <a:lstStyle/>
        <a:p>
          <a:endParaRPr lang="en-US"/>
        </a:p>
      </dgm:t>
    </dgm:pt>
    <dgm:pt modelId="{98CDFF65-3E38-4658-9D5F-D92D2D40EC1E}" type="pres">
      <dgm:prSet presAssocID="{448099C4-301F-4C87-87DD-411E2C47450E}" presName="quad3" presStyleLbl="node1" presStyleIdx="2" presStyleCnt="4">
        <dgm:presLayoutVars>
          <dgm:chMax val="0"/>
          <dgm:chPref val="0"/>
          <dgm:bulletEnabled val="1"/>
        </dgm:presLayoutVars>
      </dgm:prSet>
      <dgm:spPr/>
      <dgm:t>
        <a:bodyPr/>
        <a:lstStyle/>
        <a:p>
          <a:endParaRPr lang="en-US"/>
        </a:p>
      </dgm:t>
    </dgm:pt>
    <dgm:pt modelId="{E9D84CD5-3823-4018-AF53-7DA6EA0E714D}" type="pres">
      <dgm:prSet presAssocID="{448099C4-301F-4C87-87DD-411E2C47450E}" presName="quad4" presStyleLbl="node1" presStyleIdx="3" presStyleCnt="4">
        <dgm:presLayoutVars>
          <dgm:chMax val="0"/>
          <dgm:chPref val="0"/>
          <dgm:bulletEnabled val="1"/>
        </dgm:presLayoutVars>
      </dgm:prSet>
      <dgm:spPr/>
      <dgm:t>
        <a:bodyPr/>
        <a:lstStyle/>
        <a:p>
          <a:endParaRPr lang="en-US"/>
        </a:p>
      </dgm:t>
    </dgm:pt>
  </dgm:ptLst>
  <dgm:cxnLst>
    <dgm:cxn modelId="{FE0426EE-FF9C-48DA-B9BF-DC1FD88897F5}" srcId="{448099C4-301F-4C87-87DD-411E2C47450E}" destId="{A693991E-D76F-4937-A4EF-AA847054344E}" srcOrd="3" destOrd="0" parTransId="{F92E87C5-F365-4EC6-BA2B-715F1CF25C77}" sibTransId="{23574FF5-EA37-423E-AB2F-08906EE07677}"/>
    <dgm:cxn modelId="{AC05B0C2-8CEF-4AA1-BE6A-3F1363F385A9}" type="presOf" srcId="{A693991E-D76F-4937-A4EF-AA847054344E}" destId="{E9D84CD5-3823-4018-AF53-7DA6EA0E714D}" srcOrd="0" destOrd="0" presId="urn:microsoft.com/office/officeart/2005/8/layout/matrix3"/>
    <dgm:cxn modelId="{4714AD83-412A-473B-9AB8-62C9255539FB}" srcId="{448099C4-301F-4C87-87DD-411E2C47450E}" destId="{1E46777D-3DBA-4AD6-8D22-BD4E62992D19}" srcOrd="2" destOrd="0" parTransId="{9EF8395A-FB43-4BDE-B1E5-B935F084CDA0}" sibTransId="{6E6F2175-2D45-4752-9F20-A2E4DD65B7C4}"/>
    <dgm:cxn modelId="{35D3F6AF-8176-4C72-962C-A3836C047921}" type="presOf" srcId="{71824BE0-C465-4D8D-AA22-A8D4C3E8D08F}" destId="{68246B5A-B8F5-42F0-8616-DECF6F4B66C9}" srcOrd="0" destOrd="0" presId="urn:microsoft.com/office/officeart/2005/8/layout/matrix3"/>
    <dgm:cxn modelId="{B05984CF-FAF0-471A-8DDA-4873A3265362}" srcId="{448099C4-301F-4C87-87DD-411E2C47450E}" destId="{71824BE0-C465-4D8D-AA22-A8D4C3E8D08F}" srcOrd="1" destOrd="0" parTransId="{8ED75EAD-28C8-4438-B0E8-0F2CEAFB89A0}" sibTransId="{6E17FB0E-372C-4421-A7DD-8D1270E137B7}"/>
    <dgm:cxn modelId="{5801D06F-9169-4F89-96DB-D443F0EE161C}" type="presOf" srcId="{1E46777D-3DBA-4AD6-8D22-BD4E62992D19}" destId="{98CDFF65-3E38-4658-9D5F-D92D2D40EC1E}" srcOrd="0" destOrd="0" presId="urn:microsoft.com/office/officeart/2005/8/layout/matrix3"/>
    <dgm:cxn modelId="{F2794465-435F-4893-A6CA-A6A36A4591AE}" type="presOf" srcId="{448099C4-301F-4C87-87DD-411E2C47450E}" destId="{4C029053-E7AA-4B79-8D09-E7BC2D9A2DF6}" srcOrd="0" destOrd="0" presId="urn:microsoft.com/office/officeart/2005/8/layout/matrix3"/>
    <dgm:cxn modelId="{96FA4039-7FB7-49DC-BC9D-6BA58E1B8D78}" type="presOf" srcId="{A83D1C18-3985-40D1-9DD2-2DD28C944A19}" destId="{CBF59E13-B832-4CD6-9B58-EE5BE64B2D9D}" srcOrd="0" destOrd="0" presId="urn:microsoft.com/office/officeart/2005/8/layout/matrix3"/>
    <dgm:cxn modelId="{F3C7AC7C-FF5A-4049-A4D8-5360C1F17510}" srcId="{448099C4-301F-4C87-87DD-411E2C47450E}" destId="{A83D1C18-3985-40D1-9DD2-2DD28C944A19}" srcOrd="0" destOrd="0" parTransId="{DA417742-AD01-4443-848E-7376B38DE6D3}" sibTransId="{B3775983-CA73-43EF-90BB-CD7FB9329CC1}"/>
    <dgm:cxn modelId="{CE7D4F34-A87E-4A95-8CCB-333F953F5385}" type="presParOf" srcId="{4C029053-E7AA-4B79-8D09-E7BC2D9A2DF6}" destId="{012A3CFA-0377-4174-AAB5-D9E7965C2B8D}" srcOrd="0" destOrd="0" presId="urn:microsoft.com/office/officeart/2005/8/layout/matrix3"/>
    <dgm:cxn modelId="{91B06FD5-EEEA-492C-A79E-5BA751DD4532}" type="presParOf" srcId="{4C029053-E7AA-4B79-8D09-E7BC2D9A2DF6}" destId="{CBF59E13-B832-4CD6-9B58-EE5BE64B2D9D}" srcOrd="1" destOrd="0" presId="urn:microsoft.com/office/officeart/2005/8/layout/matrix3"/>
    <dgm:cxn modelId="{C3387F2C-F039-4338-AAAD-1CE0D89FB658}" type="presParOf" srcId="{4C029053-E7AA-4B79-8D09-E7BC2D9A2DF6}" destId="{68246B5A-B8F5-42F0-8616-DECF6F4B66C9}" srcOrd="2" destOrd="0" presId="urn:microsoft.com/office/officeart/2005/8/layout/matrix3"/>
    <dgm:cxn modelId="{9F79CC95-FB40-424F-A47C-B2ED43720DF6}" type="presParOf" srcId="{4C029053-E7AA-4B79-8D09-E7BC2D9A2DF6}" destId="{98CDFF65-3E38-4658-9D5F-D92D2D40EC1E}" srcOrd="3" destOrd="0" presId="urn:microsoft.com/office/officeart/2005/8/layout/matrix3"/>
    <dgm:cxn modelId="{DA573B0C-9948-4624-B520-889F08FBD13B}" type="presParOf" srcId="{4C029053-E7AA-4B79-8D09-E7BC2D9A2DF6}" destId="{E9D84CD5-3823-4018-AF53-7DA6EA0E714D}" srcOrd="4" destOrd="0" presId="urn:microsoft.com/office/officeart/2005/8/layout/matrix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AE2235F-0DB2-4611-A912-E2C52153001D}" type="doc">
      <dgm:prSet loTypeId="urn:microsoft.com/office/officeart/2005/8/layout/hList3" loCatId="list" qsTypeId="urn:microsoft.com/office/officeart/2005/8/quickstyle/simple1#12" qsCatId="simple" csTypeId="urn:microsoft.com/office/officeart/2005/8/colors/colorful5" csCatId="colorful" phldr="1"/>
      <dgm:spPr/>
      <dgm:t>
        <a:bodyPr/>
        <a:lstStyle/>
        <a:p>
          <a:endParaRPr lang="en-US"/>
        </a:p>
      </dgm:t>
    </dgm:pt>
    <dgm:pt modelId="{918125E8-BC4D-40E4-BE0E-4D5E8B3034CF}">
      <dgm:prSet phldrT="[Text]"/>
      <dgm:spPr/>
      <dgm:t>
        <a:bodyPr/>
        <a:lstStyle/>
        <a:p>
          <a:r>
            <a:rPr lang="en-US" dirty="0" smtClean="0"/>
            <a:t>Solar Mitigates Land Use Issues</a:t>
          </a:r>
          <a:endParaRPr lang="en-US" dirty="0"/>
        </a:p>
      </dgm:t>
    </dgm:pt>
    <dgm:pt modelId="{C8F69580-E3AC-4D15-A47C-CDA8845AF527}" type="parTrans" cxnId="{BFB9F0DD-A430-47F4-A4BC-3086344ADC4C}">
      <dgm:prSet/>
      <dgm:spPr/>
      <dgm:t>
        <a:bodyPr/>
        <a:lstStyle/>
        <a:p>
          <a:endParaRPr lang="en-US"/>
        </a:p>
      </dgm:t>
    </dgm:pt>
    <dgm:pt modelId="{A3450BF7-1699-4B1D-A753-4306CBF5D145}" type="sibTrans" cxnId="{BFB9F0DD-A430-47F4-A4BC-3086344ADC4C}">
      <dgm:prSet/>
      <dgm:spPr/>
      <dgm:t>
        <a:bodyPr/>
        <a:lstStyle/>
        <a:p>
          <a:endParaRPr lang="en-US"/>
        </a:p>
      </dgm:t>
    </dgm:pt>
    <dgm:pt modelId="{B282C009-8628-4FF4-BA87-464F34425986}">
      <dgm:prSet phldrT="[Text]" custT="1"/>
      <dgm:spPr/>
      <dgm:t>
        <a:bodyPr/>
        <a:lstStyle/>
        <a:p>
          <a:r>
            <a:rPr lang="en-US" sz="2300" dirty="0" smtClean="0"/>
            <a:t>A flexible technology:</a:t>
          </a:r>
        </a:p>
        <a:p>
          <a:r>
            <a:rPr lang="en-US" sz="1800" dirty="0" smtClean="0"/>
            <a:t>Rooftop</a:t>
          </a:r>
        </a:p>
        <a:p>
          <a:r>
            <a:rPr lang="en-US" sz="1800" dirty="0" smtClean="0"/>
            <a:t>Building integrated</a:t>
          </a:r>
        </a:p>
        <a:p>
          <a:r>
            <a:rPr lang="en-US" sz="1800" dirty="0" smtClean="0"/>
            <a:t>Ground mounted</a:t>
          </a:r>
          <a:endParaRPr lang="en-US" sz="1800" dirty="0"/>
        </a:p>
      </dgm:t>
    </dgm:pt>
    <dgm:pt modelId="{16BCC24B-F051-4D17-8314-59B6371B7715}" type="parTrans" cxnId="{49388A60-1448-4E38-AAFE-D9FA1B383326}">
      <dgm:prSet/>
      <dgm:spPr/>
      <dgm:t>
        <a:bodyPr/>
        <a:lstStyle/>
        <a:p>
          <a:endParaRPr lang="en-US"/>
        </a:p>
      </dgm:t>
    </dgm:pt>
    <dgm:pt modelId="{E0F098BF-37EB-46DB-9309-71848F4FECE4}" type="sibTrans" cxnId="{49388A60-1448-4E38-AAFE-D9FA1B383326}">
      <dgm:prSet/>
      <dgm:spPr/>
      <dgm:t>
        <a:bodyPr/>
        <a:lstStyle/>
        <a:p>
          <a:endParaRPr lang="en-US"/>
        </a:p>
      </dgm:t>
    </dgm:pt>
    <dgm:pt modelId="{08E70133-E966-4A00-86F9-D0A2909212BD}">
      <dgm:prSet phldrT="[Text]"/>
      <dgm:spPr/>
      <dgm:t>
        <a:bodyPr/>
        <a:lstStyle/>
        <a:p>
          <a:r>
            <a:rPr lang="en-US" dirty="0" smtClean="0"/>
            <a:t>Don’t have to tear up Main Street to upgrade the grid</a:t>
          </a:r>
          <a:endParaRPr lang="en-US" dirty="0"/>
        </a:p>
      </dgm:t>
    </dgm:pt>
    <dgm:pt modelId="{1862ACE4-5963-44DF-81C3-51BFB13F82FF}" type="parTrans" cxnId="{5C966C54-42B0-48DC-8201-A044D7681480}">
      <dgm:prSet/>
      <dgm:spPr/>
      <dgm:t>
        <a:bodyPr/>
        <a:lstStyle/>
        <a:p>
          <a:endParaRPr lang="en-US"/>
        </a:p>
      </dgm:t>
    </dgm:pt>
    <dgm:pt modelId="{C36A43A8-8847-47F2-872B-68AB8364DFF9}" type="sibTrans" cxnId="{5C966C54-42B0-48DC-8201-A044D7681480}">
      <dgm:prSet/>
      <dgm:spPr/>
      <dgm:t>
        <a:bodyPr/>
        <a:lstStyle/>
        <a:p>
          <a:endParaRPr lang="en-US"/>
        </a:p>
      </dgm:t>
    </dgm:pt>
    <dgm:pt modelId="{63C2FCED-0B35-4D1F-93F6-FC08753BDF74}">
      <dgm:prSet phldrT="[Text]"/>
      <dgm:spPr/>
      <dgm:t>
        <a:bodyPr/>
        <a:lstStyle/>
        <a:p>
          <a:r>
            <a:rPr lang="en-US" dirty="0" smtClean="0"/>
            <a:t>A sustainable and green redevelopment strategy</a:t>
          </a:r>
          <a:endParaRPr lang="en-US" dirty="0"/>
        </a:p>
      </dgm:t>
    </dgm:pt>
    <dgm:pt modelId="{2536A9F2-CCCF-4544-93AF-E9E5D817A945}" type="parTrans" cxnId="{36EBACF4-7F2F-40E3-95D5-947EA8D854E8}">
      <dgm:prSet/>
      <dgm:spPr/>
      <dgm:t>
        <a:bodyPr/>
        <a:lstStyle/>
        <a:p>
          <a:endParaRPr lang="en-US"/>
        </a:p>
      </dgm:t>
    </dgm:pt>
    <dgm:pt modelId="{B35AE740-8A31-4E00-87FE-AA7409850762}" type="sibTrans" cxnId="{36EBACF4-7F2F-40E3-95D5-947EA8D854E8}">
      <dgm:prSet/>
      <dgm:spPr/>
      <dgm:t>
        <a:bodyPr/>
        <a:lstStyle/>
        <a:p>
          <a:endParaRPr lang="en-US"/>
        </a:p>
      </dgm:t>
    </dgm:pt>
    <dgm:pt modelId="{94CB2483-BB63-46ED-ACC4-1D43985C6923}" type="pres">
      <dgm:prSet presAssocID="{9AE2235F-0DB2-4611-A912-E2C52153001D}" presName="composite" presStyleCnt="0">
        <dgm:presLayoutVars>
          <dgm:chMax val="1"/>
          <dgm:dir/>
          <dgm:resizeHandles val="exact"/>
        </dgm:presLayoutVars>
      </dgm:prSet>
      <dgm:spPr/>
      <dgm:t>
        <a:bodyPr/>
        <a:lstStyle/>
        <a:p>
          <a:endParaRPr lang="en-US"/>
        </a:p>
      </dgm:t>
    </dgm:pt>
    <dgm:pt modelId="{BAD3FF90-FF8F-43EC-A481-8B0513DC91AA}" type="pres">
      <dgm:prSet presAssocID="{918125E8-BC4D-40E4-BE0E-4D5E8B3034CF}" presName="roof" presStyleLbl="dkBgShp" presStyleIdx="0" presStyleCnt="2"/>
      <dgm:spPr/>
      <dgm:t>
        <a:bodyPr/>
        <a:lstStyle/>
        <a:p>
          <a:endParaRPr lang="en-US"/>
        </a:p>
      </dgm:t>
    </dgm:pt>
    <dgm:pt modelId="{BF4CA32E-2C69-426D-9E3A-BCB78C13BB80}" type="pres">
      <dgm:prSet presAssocID="{918125E8-BC4D-40E4-BE0E-4D5E8B3034CF}" presName="pillars" presStyleCnt="0"/>
      <dgm:spPr/>
      <dgm:t>
        <a:bodyPr/>
        <a:lstStyle/>
        <a:p>
          <a:endParaRPr lang="en-US"/>
        </a:p>
      </dgm:t>
    </dgm:pt>
    <dgm:pt modelId="{C2D7D2FB-919E-4CE1-AE02-24CA4D88291F}" type="pres">
      <dgm:prSet presAssocID="{918125E8-BC4D-40E4-BE0E-4D5E8B3034CF}" presName="pillar1" presStyleLbl="node1" presStyleIdx="0" presStyleCnt="3">
        <dgm:presLayoutVars>
          <dgm:bulletEnabled val="1"/>
        </dgm:presLayoutVars>
      </dgm:prSet>
      <dgm:spPr/>
      <dgm:t>
        <a:bodyPr/>
        <a:lstStyle/>
        <a:p>
          <a:endParaRPr lang="en-US"/>
        </a:p>
      </dgm:t>
    </dgm:pt>
    <dgm:pt modelId="{56268944-7CBD-4A25-A64D-B45F7117FE24}" type="pres">
      <dgm:prSet presAssocID="{08E70133-E966-4A00-86F9-D0A2909212BD}" presName="pillarX" presStyleLbl="node1" presStyleIdx="1" presStyleCnt="3">
        <dgm:presLayoutVars>
          <dgm:bulletEnabled val="1"/>
        </dgm:presLayoutVars>
      </dgm:prSet>
      <dgm:spPr/>
      <dgm:t>
        <a:bodyPr/>
        <a:lstStyle/>
        <a:p>
          <a:endParaRPr lang="en-US"/>
        </a:p>
      </dgm:t>
    </dgm:pt>
    <dgm:pt modelId="{7D1ABADF-BD17-4D72-80CB-628E39803D46}" type="pres">
      <dgm:prSet presAssocID="{63C2FCED-0B35-4D1F-93F6-FC08753BDF74}" presName="pillarX" presStyleLbl="node1" presStyleIdx="2" presStyleCnt="3">
        <dgm:presLayoutVars>
          <dgm:bulletEnabled val="1"/>
        </dgm:presLayoutVars>
      </dgm:prSet>
      <dgm:spPr/>
      <dgm:t>
        <a:bodyPr/>
        <a:lstStyle/>
        <a:p>
          <a:endParaRPr lang="en-US"/>
        </a:p>
      </dgm:t>
    </dgm:pt>
    <dgm:pt modelId="{5B48AE32-AE77-42C6-817D-3CD0934B8556}" type="pres">
      <dgm:prSet presAssocID="{918125E8-BC4D-40E4-BE0E-4D5E8B3034CF}" presName="base" presStyleLbl="dkBgShp" presStyleIdx="1" presStyleCnt="2"/>
      <dgm:spPr/>
      <dgm:t>
        <a:bodyPr/>
        <a:lstStyle/>
        <a:p>
          <a:endParaRPr lang="en-US"/>
        </a:p>
      </dgm:t>
    </dgm:pt>
  </dgm:ptLst>
  <dgm:cxnLst>
    <dgm:cxn modelId="{C4C76687-0BF6-4F5F-A1A1-255536C4CEBC}" type="presOf" srcId="{918125E8-BC4D-40E4-BE0E-4D5E8B3034CF}" destId="{BAD3FF90-FF8F-43EC-A481-8B0513DC91AA}" srcOrd="0" destOrd="0" presId="urn:microsoft.com/office/officeart/2005/8/layout/hList3"/>
    <dgm:cxn modelId="{CE358FBA-BB73-4A4D-BB6B-65726E720DBC}" type="presOf" srcId="{9AE2235F-0DB2-4611-A912-E2C52153001D}" destId="{94CB2483-BB63-46ED-ACC4-1D43985C6923}" srcOrd="0" destOrd="0" presId="urn:microsoft.com/office/officeart/2005/8/layout/hList3"/>
    <dgm:cxn modelId="{55E2C1CE-0C8A-4B90-A04C-A9D4DA939012}" type="presOf" srcId="{B282C009-8628-4FF4-BA87-464F34425986}" destId="{C2D7D2FB-919E-4CE1-AE02-24CA4D88291F}" srcOrd="0" destOrd="0" presId="urn:microsoft.com/office/officeart/2005/8/layout/hList3"/>
    <dgm:cxn modelId="{36EBACF4-7F2F-40E3-95D5-947EA8D854E8}" srcId="{918125E8-BC4D-40E4-BE0E-4D5E8B3034CF}" destId="{63C2FCED-0B35-4D1F-93F6-FC08753BDF74}" srcOrd="2" destOrd="0" parTransId="{2536A9F2-CCCF-4544-93AF-E9E5D817A945}" sibTransId="{B35AE740-8A31-4E00-87FE-AA7409850762}"/>
    <dgm:cxn modelId="{5C966C54-42B0-48DC-8201-A044D7681480}" srcId="{918125E8-BC4D-40E4-BE0E-4D5E8B3034CF}" destId="{08E70133-E966-4A00-86F9-D0A2909212BD}" srcOrd="1" destOrd="0" parTransId="{1862ACE4-5963-44DF-81C3-51BFB13F82FF}" sibTransId="{C36A43A8-8847-47F2-872B-68AB8364DFF9}"/>
    <dgm:cxn modelId="{BFB9F0DD-A430-47F4-A4BC-3086344ADC4C}" srcId="{9AE2235F-0DB2-4611-A912-E2C52153001D}" destId="{918125E8-BC4D-40E4-BE0E-4D5E8B3034CF}" srcOrd="0" destOrd="0" parTransId="{C8F69580-E3AC-4D15-A47C-CDA8845AF527}" sibTransId="{A3450BF7-1699-4B1D-A753-4306CBF5D145}"/>
    <dgm:cxn modelId="{9A01B263-F973-4AE8-9896-0A91275DF82D}" type="presOf" srcId="{63C2FCED-0B35-4D1F-93F6-FC08753BDF74}" destId="{7D1ABADF-BD17-4D72-80CB-628E39803D46}" srcOrd="0" destOrd="0" presId="urn:microsoft.com/office/officeart/2005/8/layout/hList3"/>
    <dgm:cxn modelId="{E9F9BB7C-47CA-46DA-A6BE-0BAA987C6D9F}" type="presOf" srcId="{08E70133-E966-4A00-86F9-D0A2909212BD}" destId="{56268944-7CBD-4A25-A64D-B45F7117FE24}" srcOrd="0" destOrd="0" presId="urn:microsoft.com/office/officeart/2005/8/layout/hList3"/>
    <dgm:cxn modelId="{49388A60-1448-4E38-AAFE-D9FA1B383326}" srcId="{918125E8-BC4D-40E4-BE0E-4D5E8B3034CF}" destId="{B282C009-8628-4FF4-BA87-464F34425986}" srcOrd="0" destOrd="0" parTransId="{16BCC24B-F051-4D17-8314-59B6371B7715}" sibTransId="{E0F098BF-37EB-46DB-9309-71848F4FECE4}"/>
    <dgm:cxn modelId="{886A911A-3B0D-4510-B3FB-52B0EDF180E2}" type="presParOf" srcId="{94CB2483-BB63-46ED-ACC4-1D43985C6923}" destId="{BAD3FF90-FF8F-43EC-A481-8B0513DC91AA}" srcOrd="0" destOrd="0" presId="urn:microsoft.com/office/officeart/2005/8/layout/hList3"/>
    <dgm:cxn modelId="{A28DD140-001B-4154-9A82-5F4952A0839E}" type="presParOf" srcId="{94CB2483-BB63-46ED-ACC4-1D43985C6923}" destId="{BF4CA32E-2C69-426D-9E3A-BCB78C13BB80}" srcOrd="1" destOrd="0" presId="urn:microsoft.com/office/officeart/2005/8/layout/hList3"/>
    <dgm:cxn modelId="{DC62B9C7-8AE4-4F84-9D6D-5928E0B5B011}" type="presParOf" srcId="{BF4CA32E-2C69-426D-9E3A-BCB78C13BB80}" destId="{C2D7D2FB-919E-4CE1-AE02-24CA4D88291F}" srcOrd="0" destOrd="0" presId="urn:microsoft.com/office/officeart/2005/8/layout/hList3"/>
    <dgm:cxn modelId="{B16DE0CD-8487-488E-B899-FB9C8984D6E2}" type="presParOf" srcId="{BF4CA32E-2C69-426D-9E3A-BCB78C13BB80}" destId="{56268944-7CBD-4A25-A64D-B45F7117FE24}" srcOrd="1" destOrd="0" presId="urn:microsoft.com/office/officeart/2005/8/layout/hList3"/>
    <dgm:cxn modelId="{D9DDE613-9D9E-45B7-B948-71FD441AD55C}" type="presParOf" srcId="{BF4CA32E-2C69-426D-9E3A-BCB78C13BB80}" destId="{7D1ABADF-BD17-4D72-80CB-628E39803D46}" srcOrd="2" destOrd="0" presId="urn:microsoft.com/office/officeart/2005/8/layout/hList3"/>
    <dgm:cxn modelId="{19697A27-9C4C-4891-BF28-DC1B6050580B}" type="presParOf" srcId="{94CB2483-BB63-46ED-ACC4-1D43985C6923}" destId="{5B48AE32-AE77-42C6-817D-3CD0934B8556}" srcOrd="2" destOrd="0" presId="urn:microsoft.com/office/officeart/2005/8/layout/hLis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DB0402-A59D-4037-9CC3-97DFD5C6C0AF}" type="doc">
      <dgm:prSet loTypeId="urn:microsoft.com/office/officeart/2005/8/layout/hList6" loCatId="list" qsTypeId="urn:microsoft.com/office/officeart/2005/8/quickstyle/3d7" qsCatId="3D" csTypeId="urn:microsoft.com/office/officeart/2005/8/colors/colorful1#1" csCatId="colorful" phldr="1"/>
      <dgm:spPr/>
      <dgm:t>
        <a:bodyPr/>
        <a:lstStyle/>
        <a:p>
          <a:endParaRPr lang="en-US"/>
        </a:p>
      </dgm:t>
    </dgm:pt>
    <dgm:pt modelId="{6CC7DA9D-333B-4C31-8776-A2A5C8E293D0}">
      <dgm:prSet phldrT="[Text]"/>
      <dgm:spPr/>
      <dgm:t>
        <a:bodyPr/>
        <a:lstStyle/>
        <a:p>
          <a:r>
            <a:rPr lang="en-US" dirty="0" smtClean="0"/>
            <a:t>Half- to full-day training events for local government, community and business stakeholders focused on strategies for bringing more solar PV to their communities</a:t>
          </a:r>
          <a:endParaRPr lang="en-US" dirty="0"/>
        </a:p>
      </dgm:t>
    </dgm:pt>
    <dgm:pt modelId="{4D50557B-76D2-48F0-9005-A43BF241F83A}" type="parTrans" cxnId="{1665A30B-3F1E-4AED-A2FC-15CD9950AD8B}">
      <dgm:prSet/>
      <dgm:spPr/>
      <dgm:t>
        <a:bodyPr/>
        <a:lstStyle/>
        <a:p>
          <a:endParaRPr lang="en-US"/>
        </a:p>
      </dgm:t>
    </dgm:pt>
    <dgm:pt modelId="{48135FE5-75C9-4834-B3E9-5B564B520006}" type="sibTrans" cxnId="{1665A30B-3F1E-4AED-A2FC-15CD9950AD8B}">
      <dgm:prSet/>
      <dgm:spPr/>
      <dgm:t>
        <a:bodyPr/>
        <a:lstStyle/>
        <a:p>
          <a:endParaRPr lang="en-US"/>
        </a:p>
      </dgm:t>
    </dgm:pt>
    <dgm:pt modelId="{3E53EF29-F5C9-4A57-96DF-28E7453B9286}">
      <dgm:prSet phldrT="[Text]"/>
      <dgm:spPr/>
      <dgm:t>
        <a:bodyPr/>
        <a:lstStyle/>
        <a:p>
          <a:r>
            <a:rPr lang="en-US" dirty="0" smtClean="0"/>
            <a:t>Training modules developed by ICLEI Team with input from all project partners</a:t>
          </a:r>
          <a:endParaRPr lang="en-US" dirty="0"/>
        </a:p>
      </dgm:t>
    </dgm:pt>
    <dgm:pt modelId="{AB9C3252-4507-48D5-A62D-8E940E8A3116}" type="parTrans" cxnId="{5B085305-E81B-447E-B50B-DBA9957EA41A}">
      <dgm:prSet/>
      <dgm:spPr/>
      <dgm:t>
        <a:bodyPr/>
        <a:lstStyle/>
        <a:p>
          <a:endParaRPr lang="en-US"/>
        </a:p>
      </dgm:t>
    </dgm:pt>
    <dgm:pt modelId="{A092F077-4699-4A2C-9242-4A1CE6CC8BFA}" type="sibTrans" cxnId="{5B085305-E81B-447E-B50B-DBA9957EA41A}">
      <dgm:prSet/>
      <dgm:spPr/>
      <dgm:t>
        <a:bodyPr/>
        <a:lstStyle/>
        <a:p>
          <a:endParaRPr lang="en-US"/>
        </a:p>
      </dgm:t>
    </dgm:pt>
    <dgm:pt modelId="{A3805912-3DF5-4271-8DDE-395869107CDE}">
      <dgm:prSet phldrT="[Text]"/>
      <dgm:spPr/>
      <dgm:t>
        <a:bodyPr/>
        <a:lstStyle/>
        <a:p>
          <a:r>
            <a:rPr lang="en-US" dirty="0" smtClean="0"/>
            <a:t>Workshops held in conjunction with:</a:t>
          </a:r>
          <a:endParaRPr lang="en-US" dirty="0"/>
        </a:p>
      </dgm:t>
    </dgm:pt>
    <dgm:pt modelId="{609E653D-DBED-4F38-9FAB-084177F60E35}" type="parTrans" cxnId="{0F523A67-3525-4C95-89F9-33162D3F31BD}">
      <dgm:prSet/>
      <dgm:spPr/>
      <dgm:t>
        <a:bodyPr/>
        <a:lstStyle/>
        <a:p>
          <a:endParaRPr lang="en-US"/>
        </a:p>
      </dgm:t>
    </dgm:pt>
    <dgm:pt modelId="{F972CDF3-189F-4935-9E1B-3FBC3846FC0F}" type="sibTrans" cxnId="{0F523A67-3525-4C95-89F9-33162D3F31BD}">
      <dgm:prSet/>
      <dgm:spPr/>
      <dgm:t>
        <a:bodyPr/>
        <a:lstStyle/>
        <a:p>
          <a:endParaRPr lang="en-US"/>
        </a:p>
      </dgm:t>
    </dgm:pt>
    <dgm:pt modelId="{9A2B1560-18AE-4434-B334-5E46330710C4}">
      <dgm:prSet phldrT="[Text]"/>
      <dgm:spPr/>
      <dgm:t>
        <a:bodyPr/>
        <a:lstStyle/>
        <a:p>
          <a:r>
            <a:rPr lang="en-US" dirty="0" smtClean="0"/>
            <a:t>National, state, regional conferences and other large events</a:t>
          </a:r>
          <a:endParaRPr lang="en-US" dirty="0"/>
        </a:p>
      </dgm:t>
    </dgm:pt>
    <dgm:pt modelId="{B253EBA5-B0B7-42B5-8235-AC6301A13258}" type="parTrans" cxnId="{1C2B9E9E-8FA2-41B8-B051-AF2BF2734D81}">
      <dgm:prSet/>
      <dgm:spPr/>
      <dgm:t>
        <a:bodyPr/>
        <a:lstStyle/>
        <a:p>
          <a:endParaRPr lang="en-US"/>
        </a:p>
      </dgm:t>
    </dgm:pt>
    <dgm:pt modelId="{90F3805E-BC23-4C3F-B4DC-9EBFB6B52BA7}" type="sibTrans" cxnId="{1C2B9E9E-8FA2-41B8-B051-AF2BF2734D81}">
      <dgm:prSet/>
      <dgm:spPr/>
      <dgm:t>
        <a:bodyPr/>
        <a:lstStyle/>
        <a:p>
          <a:endParaRPr lang="en-US"/>
        </a:p>
      </dgm:t>
    </dgm:pt>
    <dgm:pt modelId="{532CE2CF-30E3-4E87-ADEB-EACE983B96E9}">
      <dgm:prSet phldrT="[Text]"/>
      <dgm:spPr/>
      <dgm:t>
        <a:bodyPr/>
        <a:lstStyle/>
        <a:p>
          <a:r>
            <a:rPr lang="en-US" dirty="0" smtClean="0"/>
            <a:t>Regional councils (COGS) in targeted areas around the country</a:t>
          </a:r>
          <a:endParaRPr lang="en-US" dirty="0"/>
        </a:p>
      </dgm:t>
    </dgm:pt>
    <dgm:pt modelId="{BCDA13B9-F8EE-4E50-B0E2-8BD5544E1E2E}" type="parTrans" cxnId="{41F0879F-0B70-41E7-90C1-240131A49099}">
      <dgm:prSet/>
      <dgm:spPr/>
      <dgm:t>
        <a:bodyPr/>
        <a:lstStyle/>
        <a:p>
          <a:endParaRPr lang="en-US"/>
        </a:p>
      </dgm:t>
    </dgm:pt>
    <dgm:pt modelId="{8D257350-EE04-4CC5-AF24-D3EFCE10295D}" type="sibTrans" cxnId="{41F0879F-0B70-41E7-90C1-240131A49099}">
      <dgm:prSet/>
      <dgm:spPr/>
      <dgm:t>
        <a:bodyPr/>
        <a:lstStyle/>
        <a:p>
          <a:endParaRPr lang="en-US"/>
        </a:p>
      </dgm:t>
    </dgm:pt>
    <dgm:pt modelId="{8E197D80-87AD-4C06-8670-DA0E7F42D5FF}" type="pres">
      <dgm:prSet presAssocID="{53DB0402-A59D-4037-9CC3-97DFD5C6C0AF}" presName="Name0" presStyleCnt="0">
        <dgm:presLayoutVars>
          <dgm:dir/>
          <dgm:resizeHandles val="exact"/>
        </dgm:presLayoutVars>
      </dgm:prSet>
      <dgm:spPr/>
      <dgm:t>
        <a:bodyPr/>
        <a:lstStyle/>
        <a:p>
          <a:endParaRPr lang="en-US"/>
        </a:p>
      </dgm:t>
    </dgm:pt>
    <dgm:pt modelId="{23F7E660-4CDF-4352-B0AD-BF1C8305C538}" type="pres">
      <dgm:prSet presAssocID="{6CC7DA9D-333B-4C31-8776-A2A5C8E293D0}" presName="node" presStyleLbl="node1" presStyleIdx="0" presStyleCnt="3" custLinFactNeighborY="313">
        <dgm:presLayoutVars>
          <dgm:bulletEnabled val="1"/>
        </dgm:presLayoutVars>
      </dgm:prSet>
      <dgm:spPr/>
      <dgm:t>
        <a:bodyPr/>
        <a:lstStyle/>
        <a:p>
          <a:endParaRPr lang="en-US"/>
        </a:p>
      </dgm:t>
    </dgm:pt>
    <dgm:pt modelId="{FC9E4880-5778-44D2-BC75-E662C8BF0A67}" type="pres">
      <dgm:prSet presAssocID="{48135FE5-75C9-4834-B3E9-5B564B520006}" presName="sibTrans" presStyleCnt="0"/>
      <dgm:spPr/>
      <dgm:t>
        <a:bodyPr/>
        <a:lstStyle/>
        <a:p>
          <a:endParaRPr lang="en-US"/>
        </a:p>
      </dgm:t>
    </dgm:pt>
    <dgm:pt modelId="{6D7290FC-9B8F-43B9-8362-6987C24E60A3}" type="pres">
      <dgm:prSet presAssocID="{3E53EF29-F5C9-4A57-96DF-28E7453B9286}" presName="node" presStyleLbl="node1" presStyleIdx="1" presStyleCnt="3">
        <dgm:presLayoutVars>
          <dgm:bulletEnabled val="1"/>
        </dgm:presLayoutVars>
      </dgm:prSet>
      <dgm:spPr/>
      <dgm:t>
        <a:bodyPr/>
        <a:lstStyle/>
        <a:p>
          <a:endParaRPr lang="en-US"/>
        </a:p>
      </dgm:t>
    </dgm:pt>
    <dgm:pt modelId="{22F644BF-B8C2-4595-A936-49546E6EE053}" type="pres">
      <dgm:prSet presAssocID="{A092F077-4699-4A2C-9242-4A1CE6CC8BFA}" presName="sibTrans" presStyleCnt="0"/>
      <dgm:spPr/>
      <dgm:t>
        <a:bodyPr/>
        <a:lstStyle/>
        <a:p>
          <a:endParaRPr lang="en-US"/>
        </a:p>
      </dgm:t>
    </dgm:pt>
    <dgm:pt modelId="{5C94BB31-68EA-4C26-B2DC-E0D673A12A73}" type="pres">
      <dgm:prSet presAssocID="{A3805912-3DF5-4271-8DDE-395869107CDE}" presName="node" presStyleLbl="node1" presStyleIdx="2" presStyleCnt="3" custLinFactNeighborX="7832">
        <dgm:presLayoutVars>
          <dgm:bulletEnabled val="1"/>
        </dgm:presLayoutVars>
      </dgm:prSet>
      <dgm:spPr/>
      <dgm:t>
        <a:bodyPr/>
        <a:lstStyle/>
        <a:p>
          <a:endParaRPr lang="en-US"/>
        </a:p>
      </dgm:t>
    </dgm:pt>
  </dgm:ptLst>
  <dgm:cxnLst>
    <dgm:cxn modelId="{5B085305-E81B-447E-B50B-DBA9957EA41A}" srcId="{53DB0402-A59D-4037-9CC3-97DFD5C6C0AF}" destId="{3E53EF29-F5C9-4A57-96DF-28E7453B9286}" srcOrd="1" destOrd="0" parTransId="{AB9C3252-4507-48D5-A62D-8E940E8A3116}" sibTransId="{A092F077-4699-4A2C-9242-4A1CE6CC8BFA}"/>
    <dgm:cxn modelId="{A02E6C48-8CD8-4752-A18F-C2F9DE8F749E}" type="presOf" srcId="{6CC7DA9D-333B-4C31-8776-A2A5C8E293D0}" destId="{23F7E660-4CDF-4352-B0AD-BF1C8305C538}" srcOrd="0" destOrd="0" presId="urn:microsoft.com/office/officeart/2005/8/layout/hList6"/>
    <dgm:cxn modelId="{7AE96032-CE92-4860-B1FF-E64CC80BC904}" type="presOf" srcId="{53DB0402-A59D-4037-9CC3-97DFD5C6C0AF}" destId="{8E197D80-87AD-4C06-8670-DA0E7F42D5FF}" srcOrd="0" destOrd="0" presId="urn:microsoft.com/office/officeart/2005/8/layout/hList6"/>
    <dgm:cxn modelId="{1665A30B-3F1E-4AED-A2FC-15CD9950AD8B}" srcId="{53DB0402-A59D-4037-9CC3-97DFD5C6C0AF}" destId="{6CC7DA9D-333B-4C31-8776-A2A5C8E293D0}" srcOrd="0" destOrd="0" parTransId="{4D50557B-76D2-48F0-9005-A43BF241F83A}" sibTransId="{48135FE5-75C9-4834-B3E9-5B564B520006}"/>
    <dgm:cxn modelId="{1C2B9E9E-8FA2-41B8-B051-AF2BF2734D81}" srcId="{A3805912-3DF5-4271-8DDE-395869107CDE}" destId="{9A2B1560-18AE-4434-B334-5E46330710C4}" srcOrd="0" destOrd="0" parTransId="{B253EBA5-B0B7-42B5-8235-AC6301A13258}" sibTransId="{90F3805E-BC23-4C3F-B4DC-9EBFB6B52BA7}"/>
    <dgm:cxn modelId="{70D6AA9F-F675-488C-A520-20AF5B5A7164}" type="presOf" srcId="{532CE2CF-30E3-4E87-ADEB-EACE983B96E9}" destId="{5C94BB31-68EA-4C26-B2DC-E0D673A12A73}" srcOrd="0" destOrd="2" presId="urn:microsoft.com/office/officeart/2005/8/layout/hList6"/>
    <dgm:cxn modelId="{A77F2962-7D04-425F-BB78-F039CA62C7F1}" type="presOf" srcId="{3E53EF29-F5C9-4A57-96DF-28E7453B9286}" destId="{6D7290FC-9B8F-43B9-8362-6987C24E60A3}" srcOrd="0" destOrd="0" presId="urn:microsoft.com/office/officeart/2005/8/layout/hList6"/>
    <dgm:cxn modelId="{ED1BBEBB-B06F-4300-90A9-70641A15560B}" type="presOf" srcId="{9A2B1560-18AE-4434-B334-5E46330710C4}" destId="{5C94BB31-68EA-4C26-B2DC-E0D673A12A73}" srcOrd="0" destOrd="1" presId="urn:microsoft.com/office/officeart/2005/8/layout/hList6"/>
    <dgm:cxn modelId="{0F523A67-3525-4C95-89F9-33162D3F31BD}" srcId="{53DB0402-A59D-4037-9CC3-97DFD5C6C0AF}" destId="{A3805912-3DF5-4271-8DDE-395869107CDE}" srcOrd="2" destOrd="0" parTransId="{609E653D-DBED-4F38-9FAB-084177F60E35}" sibTransId="{F972CDF3-189F-4935-9E1B-3FBC3846FC0F}"/>
    <dgm:cxn modelId="{41F0879F-0B70-41E7-90C1-240131A49099}" srcId="{A3805912-3DF5-4271-8DDE-395869107CDE}" destId="{532CE2CF-30E3-4E87-ADEB-EACE983B96E9}" srcOrd="1" destOrd="0" parTransId="{BCDA13B9-F8EE-4E50-B0E2-8BD5544E1E2E}" sibTransId="{8D257350-EE04-4CC5-AF24-D3EFCE10295D}"/>
    <dgm:cxn modelId="{F18C3493-A38B-40CC-AC9E-25BE95CEE58C}" type="presOf" srcId="{A3805912-3DF5-4271-8DDE-395869107CDE}" destId="{5C94BB31-68EA-4C26-B2DC-E0D673A12A73}" srcOrd="0" destOrd="0" presId="urn:microsoft.com/office/officeart/2005/8/layout/hList6"/>
    <dgm:cxn modelId="{08D1653F-0896-4282-8459-C759F1A8636B}" type="presParOf" srcId="{8E197D80-87AD-4C06-8670-DA0E7F42D5FF}" destId="{23F7E660-4CDF-4352-B0AD-BF1C8305C538}" srcOrd="0" destOrd="0" presId="urn:microsoft.com/office/officeart/2005/8/layout/hList6"/>
    <dgm:cxn modelId="{72B5CDBF-F9EA-4738-BD78-BB2ADE2281A9}" type="presParOf" srcId="{8E197D80-87AD-4C06-8670-DA0E7F42D5FF}" destId="{FC9E4880-5778-44D2-BC75-E662C8BF0A67}" srcOrd="1" destOrd="0" presId="urn:microsoft.com/office/officeart/2005/8/layout/hList6"/>
    <dgm:cxn modelId="{9FAE5D11-F282-46AF-ADED-FD00C4D7C6D3}" type="presParOf" srcId="{8E197D80-87AD-4C06-8670-DA0E7F42D5FF}" destId="{6D7290FC-9B8F-43B9-8362-6987C24E60A3}" srcOrd="2" destOrd="0" presId="urn:microsoft.com/office/officeart/2005/8/layout/hList6"/>
    <dgm:cxn modelId="{DE5CE83A-D1AE-4458-B82F-6E44ED33C6B2}" type="presParOf" srcId="{8E197D80-87AD-4C06-8670-DA0E7F42D5FF}" destId="{22F644BF-B8C2-4595-A936-49546E6EE053}" srcOrd="3" destOrd="0" presId="urn:microsoft.com/office/officeart/2005/8/layout/hList6"/>
    <dgm:cxn modelId="{F0C964D2-0DEF-4255-A367-6D9FE340C9EC}" type="presParOf" srcId="{8E197D80-87AD-4C06-8670-DA0E7F42D5FF}" destId="{5C94BB31-68EA-4C26-B2DC-E0D673A12A73}" srcOrd="4" destOrd="0" presId="urn:microsoft.com/office/officeart/2005/8/layout/h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DB2C0E9-04A7-4732-B017-107959C3E36D}" type="doc">
      <dgm:prSet loTypeId="urn:microsoft.com/office/officeart/2005/8/layout/matrix3" loCatId="matrix" qsTypeId="urn:microsoft.com/office/officeart/2005/8/quickstyle/3d3" qsCatId="3D" csTypeId="urn:microsoft.com/office/officeart/2005/8/colors/colorful1#9" csCatId="colorful" phldr="1"/>
      <dgm:spPr/>
      <dgm:t>
        <a:bodyPr/>
        <a:lstStyle/>
        <a:p>
          <a:endParaRPr lang="en-US"/>
        </a:p>
      </dgm:t>
    </dgm:pt>
    <dgm:pt modelId="{C592D514-3514-4CD0-8409-1F1E8DB39D20}">
      <dgm:prSet custT="1"/>
      <dgm:spPr/>
      <dgm:t>
        <a:bodyPr/>
        <a:lstStyle/>
        <a:p>
          <a:pPr rtl="0"/>
          <a:r>
            <a:rPr lang="en-US" sz="1600" dirty="0" smtClean="0"/>
            <a:t>Increases portfolio diversity, reliability</a:t>
          </a:r>
          <a:endParaRPr lang="en-US" sz="1600" dirty="0"/>
        </a:p>
      </dgm:t>
    </dgm:pt>
    <dgm:pt modelId="{725D1E73-A639-41CC-A156-AE8CA4CF358F}" type="parTrans" cxnId="{4E274AE2-32E6-4BC2-9092-FF4DC47565A5}">
      <dgm:prSet/>
      <dgm:spPr/>
      <dgm:t>
        <a:bodyPr/>
        <a:lstStyle/>
        <a:p>
          <a:endParaRPr lang="en-US"/>
        </a:p>
      </dgm:t>
    </dgm:pt>
    <dgm:pt modelId="{349D979C-9538-4403-9E5B-627DDF919919}" type="sibTrans" cxnId="{4E274AE2-32E6-4BC2-9092-FF4DC47565A5}">
      <dgm:prSet/>
      <dgm:spPr/>
      <dgm:t>
        <a:bodyPr/>
        <a:lstStyle/>
        <a:p>
          <a:endParaRPr lang="en-US"/>
        </a:p>
      </dgm:t>
    </dgm:pt>
    <dgm:pt modelId="{0719A5BD-3F8D-4BBD-BC58-92C68E9B9DA2}">
      <dgm:prSet custT="1"/>
      <dgm:spPr/>
      <dgm:t>
        <a:bodyPr/>
        <a:lstStyle/>
        <a:p>
          <a:pPr rtl="0"/>
          <a:r>
            <a:rPr lang="en-US" sz="1600" dirty="0" smtClean="0"/>
            <a:t>Decreases </a:t>
          </a:r>
          <a:r>
            <a:rPr lang="en-US" sz="1600" spc="-150" dirty="0" smtClean="0"/>
            <a:t>environmental</a:t>
          </a:r>
          <a:r>
            <a:rPr lang="en-US" sz="1600" dirty="0" smtClean="0"/>
            <a:t> risks to utilities</a:t>
          </a:r>
          <a:endParaRPr lang="en-US" sz="1600" dirty="0"/>
        </a:p>
      </dgm:t>
    </dgm:pt>
    <dgm:pt modelId="{A117856C-8D91-42FB-9132-D7BF18096775}" type="parTrans" cxnId="{A3FE4F11-BEA5-4860-9D31-408DDBA9770B}">
      <dgm:prSet/>
      <dgm:spPr/>
      <dgm:t>
        <a:bodyPr/>
        <a:lstStyle/>
        <a:p>
          <a:endParaRPr lang="en-US"/>
        </a:p>
      </dgm:t>
    </dgm:pt>
    <dgm:pt modelId="{F48AC548-F392-484B-A5D2-E4FA4746A843}" type="sibTrans" cxnId="{A3FE4F11-BEA5-4860-9D31-408DDBA9770B}">
      <dgm:prSet/>
      <dgm:spPr/>
      <dgm:t>
        <a:bodyPr/>
        <a:lstStyle/>
        <a:p>
          <a:endParaRPr lang="en-US"/>
        </a:p>
      </dgm:t>
    </dgm:pt>
    <dgm:pt modelId="{3648D2C7-AA62-400A-952B-359BEC7966A2}">
      <dgm:prSet custT="1"/>
      <dgm:spPr/>
      <dgm:t>
        <a:bodyPr/>
        <a:lstStyle/>
        <a:p>
          <a:pPr rtl="0"/>
          <a:r>
            <a:rPr lang="en-US" sz="1600" dirty="0" smtClean="0"/>
            <a:t>Reduces utility investment risk</a:t>
          </a:r>
          <a:endParaRPr lang="en-US" sz="1600" dirty="0"/>
        </a:p>
      </dgm:t>
    </dgm:pt>
    <dgm:pt modelId="{0F0DE450-F80E-4019-BEF6-F16749AE5A4A}" type="parTrans" cxnId="{96438C3A-9D3F-405B-9191-67C284C299AF}">
      <dgm:prSet/>
      <dgm:spPr/>
      <dgm:t>
        <a:bodyPr/>
        <a:lstStyle/>
        <a:p>
          <a:endParaRPr lang="en-US"/>
        </a:p>
      </dgm:t>
    </dgm:pt>
    <dgm:pt modelId="{25E5EF64-6AC4-46E7-AE6A-D2628E3C0320}" type="sibTrans" cxnId="{96438C3A-9D3F-405B-9191-67C284C299AF}">
      <dgm:prSet/>
      <dgm:spPr/>
      <dgm:t>
        <a:bodyPr/>
        <a:lstStyle/>
        <a:p>
          <a:endParaRPr lang="en-US"/>
        </a:p>
      </dgm:t>
    </dgm:pt>
    <dgm:pt modelId="{2EA13185-F98F-4CD4-B5AF-8873EF0FF57B}">
      <dgm:prSet custT="1"/>
      <dgm:spPr/>
      <dgm:t>
        <a:bodyPr/>
        <a:lstStyle/>
        <a:p>
          <a:pPr rtl="0"/>
          <a:r>
            <a:rPr lang="en-US" sz="1600" dirty="0" smtClean="0"/>
            <a:t>Can support a strained grid</a:t>
          </a:r>
          <a:endParaRPr lang="en-US" sz="1600" dirty="0"/>
        </a:p>
      </dgm:t>
    </dgm:pt>
    <dgm:pt modelId="{7B73FF9A-89BB-4F66-B4F1-A26F7E525B2D}" type="parTrans" cxnId="{4FD2090B-2E1A-40DA-86B5-2D4D1166C944}">
      <dgm:prSet/>
      <dgm:spPr/>
      <dgm:t>
        <a:bodyPr/>
        <a:lstStyle/>
        <a:p>
          <a:endParaRPr lang="en-US"/>
        </a:p>
      </dgm:t>
    </dgm:pt>
    <dgm:pt modelId="{69DC909C-9038-4E0D-8C2F-B2753630CC20}" type="sibTrans" cxnId="{4FD2090B-2E1A-40DA-86B5-2D4D1166C944}">
      <dgm:prSet/>
      <dgm:spPr/>
      <dgm:t>
        <a:bodyPr/>
        <a:lstStyle/>
        <a:p>
          <a:endParaRPr lang="en-US"/>
        </a:p>
      </dgm:t>
    </dgm:pt>
    <dgm:pt modelId="{A4671091-35BB-4E94-813B-B1087AF73BF0}" type="pres">
      <dgm:prSet presAssocID="{1DB2C0E9-04A7-4732-B017-107959C3E36D}" presName="matrix" presStyleCnt="0">
        <dgm:presLayoutVars>
          <dgm:chMax val="1"/>
          <dgm:dir/>
          <dgm:resizeHandles val="exact"/>
        </dgm:presLayoutVars>
      </dgm:prSet>
      <dgm:spPr/>
      <dgm:t>
        <a:bodyPr/>
        <a:lstStyle/>
        <a:p>
          <a:endParaRPr lang="en-US"/>
        </a:p>
      </dgm:t>
    </dgm:pt>
    <dgm:pt modelId="{DA097871-3FD2-4878-9219-1EDCE01B0B7B}" type="pres">
      <dgm:prSet presAssocID="{1DB2C0E9-04A7-4732-B017-107959C3E36D}" presName="diamond" presStyleLbl="bgShp" presStyleIdx="0" presStyleCnt="1"/>
      <dgm:spPr/>
      <dgm:t>
        <a:bodyPr/>
        <a:lstStyle/>
        <a:p>
          <a:endParaRPr lang="en-US"/>
        </a:p>
      </dgm:t>
    </dgm:pt>
    <dgm:pt modelId="{29FCFF49-9E32-48E8-8F3E-1DDC8F383247}" type="pres">
      <dgm:prSet presAssocID="{1DB2C0E9-04A7-4732-B017-107959C3E36D}" presName="quad1" presStyleLbl="node1" presStyleIdx="0" presStyleCnt="4">
        <dgm:presLayoutVars>
          <dgm:chMax val="0"/>
          <dgm:chPref val="0"/>
          <dgm:bulletEnabled val="1"/>
        </dgm:presLayoutVars>
      </dgm:prSet>
      <dgm:spPr/>
      <dgm:t>
        <a:bodyPr/>
        <a:lstStyle/>
        <a:p>
          <a:endParaRPr lang="en-US"/>
        </a:p>
      </dgm:t>
    </dgm:pt>
    <dgm:pt modelId="{5E0FC4AA-4E65-4372-93B5-AB02354C4F30}" type="pres">
      <dgm:prSet presAssocID="{1DB2C0E9-04A7-4732-B017-107959C3E36D}" presName="quad2" presStyleLbl="node1" presStyleIdx="1" presStyleCnt="4">
        <dgm:presLayoutVars>
          <dgm:chMax val="0"/>
          <dgm:chPref val="0"/>
          <dgm:bulletEnabled val="1"/>
        </dgm:presLayoutVars>
      </dgm:prSet>
      <dgm:spPr/>
      <dgm:t>
        <a:bodyPr/>
        <a:lstStyle/>
        <a:p>
          <a:endParaRPr lang="en-US"/>
        </a:p>
      </dgm:t>
    </dgm:pt>
    <dgm:pt modelId="{D30BC0C5-A555-4214-93FB-0E5D65E5D55D}" type="pres">
      <dgm:prSet presAssocID="{1DB2C0E9-04A7-4732-B017-107959C3E36D}" presName="quad3" presStyleLbl="node1" presStyleIdx="2" presStyleCnt="4">
        <dgm:presLayoutVars>
          <dgm:chMax val="0"/>
          <dgm:chPref val="0"/>
          <dgm:bulletEnabled val="1"/>
        </dgm:presLayoutVars>
      </dgm:prSet>
      <dgm:spPr/>
      <dgm:t>
        <a:bodyPr/>
        <a:lstStyle/>
        <a:p>
          <a:endParaRPr lang="en-US"/>
        </a:p>
      </dgm:t>
    </dgm:pt>
    <dgm:pt modelId="{4159C043-7028-400F-BF3D-06AD30D766DF}" type="pres">
      <dgm:prSet presAssocID="{1DB2C0E9-04A7-4732-B017-107959C3E36D}" presName="quad4" presStyleLbl="node1" presStyleIdx="3" presStyleCnt="4">
        <dgm:presLayoutVars>
          <dgm:chMax val="0"/>
          <dgm:chPref val="0"/>
          <dgm:bulletEnabled val="1"/>
        </dgm:presLayoutVars>
      </dgm:prSet>
      <dgm:spPr/>
      <dgm:t>
        <a:bodyPr/>
        <a:lstStyle/>
        <a:p>
          <a:endParaRPr lang="en-US"/>
        </a:p>
      </dgm:t>
    </dgm:pt>
  </dgm:ptLst>
  <dgm:cxnLst>
    <dgm:cxn modelId="{29ACBB33-53B5-4394-B150-597A44CE3D76}" type="presOf" srcId="{0719A5BD-3F8D-4BBD-BC58-92C68E9B9DA2}" destId="{5E0FC4AA-4E65-4372-93B5-AB02354C4F30}" srcOrd="0" destOrd="0" presId="urn:microsoft.com/office/officeart/2005/8/layout/matrix3"/>
    <dgm:cxn modelId="{47338521-7B04-4B5C-804C-29C46F11A18E}" type="presOf" srcId="{3648D2C7-AA62-400A-952B-359BEC7966A2}" destId="{D30BC0C5-A555-4214-93FB-0E5D65E5D55D}" srcOrd="0" destOrd="0" presId="urn:microsoft.com/office/officeart/2005/8/layout/matrix3"/>
    <dgm:cxn modelId="{96438C3A-9D3F-405B-9191-67C284C299AF}" srcId="{1DB2C0E9-04A7-4732-B017-107959C3E36D}" destId="{3648D2C7-AA62-400A-952B-359BEC7966A2}" srcOrd="2" destOrd="0" parTransId="{0F0DE450-F80E-4019-BEF6-F16749AE5A4A}" sibTransId="{25E5EF64-6AC4-46E7-AE6A-D2628E3C0320}"/>
    <dgm:cxn modelId="{D1AD0D4F-7C96-49F4-ADF2-69DD11D67F3F}" type="presOf" srcId="{2EA13185-F98F-4CD4-B5AF-8873EF0FF57B}" destId="{4159C043-7028-400F-BF3D-06AD30D766DF}" srcOrd="0" destOrd="0" presId="urn:microsoft.com/office/officeart/2005/8/layout/matrix3"/>
    <dgm:cxn modelId="{D191C915-7FE9-4BB2-AC2F-7E57656021E8}" type="presOf" srcId="{C592D514-3514-4CD0-8409-1F1E8DB39D20}" destId="{29FCFF49-9E32-48E8-8F3E-1DDC8F383247}" srcOrd="0" destOrd="0" presId="urn:microsoft.com/office/officeart/2005/8/layout/matrix3"/>
    <dgm:cxn modelId="{BF72260C-3FE3-4D17-9367-2C75432CA70C}" type="presOf" srcId="{1DB2C0E9-04A7-4732-B017-107959C3E36D}" destId="{A4671091-35BB-4E94-813B-B1087AF73BF0}" srcOrd="0" destOrd="0" presId="urn:microsoft.com/office/officeart/2005/8/layout/matrix3"/>
    <dgm:cxn modelId="{4E274AE2-32E6-4BC2-9092-FF4DC47565A5}" srcId="{1DB2C0E9-04A7-4732-B017-107959C3E36D}" destId="{C592D514-3514-4CD0-8409-1F1E8DB39D20}" srcOrd="0" destOrd="0" parTransId="{725D1E73-A639-41CC-A156-AE8CA4CF358F}" sibTransId="{349D979C-9538-4403-9E5B-627DDF919919}"/>
    <dgm:cxn modelId="{4FD2090B-2E1A-40DA-86B5-2D4D1166C944}" srcId="{1DB2C0E9-04A7-4732-B017-107959C3E36D}" destId="{2EA13185-F98F-4CD4-B5AF-8873EF0FF57B}" srcOrd="3" destOrd="0" parTransId="{7B73FF9A-89BB-4F66-B4F1-A26F7E525B2D}" sibTransId="{69DC909C-9038-4E0D-8C2F-B2753630CC20}"/>
    <dgm:cxn modelId="{A3FE4F11-BEA5-4860-9D31-408DDBA9770B}" srcId="{1DB2C0E9-04A7-4732-B017-107959C3E36D}" destId="{0719A5BD-3F8D-4BBD-BC58-92C68E9B9DA2}" srcOrd="1" destOrd="0" parTransId="{A117856C-8D91-42FB-9132-D7BF18096775}" sibTransId="{F48AC548-F392-484B-A5D2-E4FA4746A843}"/>
    <dgm:cxn modelId="{A56A3D98-C03B-485A-BB53-BD9712ECE452}" type="presParOf" srcId="{A4671091-35BB-4E94-813B-B1087AF73BF0}" destId="{DA097871-3FD2-4878-9219-1EDCE01B0B7B}" srcOrd="0" destOrd="0" presId="urn:microsoft.com/office/officeart/2005/8/layout/matrix3"/>
    <dgm:cxn modelId="{29D46D00-B0DB-452A-84AF-7C7ABAE809CA}" type="presParOf" srcId="{A4671091-35BB-4E94-813B-B1087AF73BF0}" destId="{29FCFF49-9E32-48E8-8F3E-1DDC8F383247}" srcOrd="1" destOrd="0" presId="urn:microsoft.com/office/officeart/2005/8/layout/matrix3"/>
    <dgm:cxn modelId="{7F050662-778E-4DA2-B83A-E02347B413A3}" type="presParOf" srcId="{A4671091-35BB-4E94-813B-B1087AF73BF0}" destId="{5E0FC4AA-4E65-4372-93B5-AB02354C4F30}" srcOrd="2" destOrd="0" presId="urn:microsoft.com/office/officeart/2005/8/layout/matrix3"/>
    <dgm:cxn modelId="{7D894F0D-2796-4CC2-B792-CBA268EA458A}" type="presParOf" srcId="{A4671091-35BB-4E94-813B-B1087AF73BF0}" destId="{D30BC0C5-A555-4214-93FB-0E5D65E5D55D}" srcOrd="3" destOrd="0" presId="urn:microsoft.com/office/officeart/2005/8/layout/matrix3"/>
    <dgm:cxn modelId="{86372755-8DB8-4A10-9820-916064FA028C}" type="presParOf" srcId="{A4671091-35BB-4E94-813B-B1087AF73BF0}" destId="{4159C043-7028-400F-BF3D-06AD30D766DF}" srcOrd="4" destOrd="0" presId="urn:microsoft.com/office/officeart/2005/8/layout/matrix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C21E6FC-9B29-49E5-8E68-AC7D602218F2}" type="doc">
      <dgm:prSet loTypeId="urn:microsoft.com/office/officeart/2005/8/layout/vList2" loCatId="list" qsTypeId="urn:microsoft.com/office/officeart/2005/8/quickstyle/simple1#92" qsCatId="simple" csTypeId="urn:microsoft.com/office/officeart/2005/8/colors/colorful1#10" csCatId="colorful" phldr="1"/>
      <dgm:spPr/>
      <dgm:t>
        <a:bodyPr/>
        <a:lstStyle/>
        <a:p>
          <a:endParaRPr lang="en-US"/>
        </a:p>
      </dgm:t>
    </dgm:pt>
    <dgm:pt modelId="{E1C5B45F-A6D1-4967-81E2-7AD6FAEA7DB3}">
      <dgm:prSet/>
      <dgm:spPr/>
      <dgm:t>
        <a:bodyPr/>
        <a:lstStyle/>
        <a:p>
          <a:pPr rtl="0"/>
          <a:r>
            <a:rPr lang="en-US" dirty="0" smtClean="0"/>
            <a:t>Three types of regulating codes that affect solar?</a:t>
          </a:r>
          <a:endParaRPr lang="en-US" dirty="0"/>
        </a:p>
      </dgm:t>
    </dgm:pt>
    <dgm:pt modelId="{0AFFE3B6-498B-48D9-A135-AA7531C84299}" type="parTrans" cxnId="{7F8A3BF2-0DEC-4747-A6AD-8A5CB0D7ABAD}">
      <dgm:prSet/>
      <dgm:spPr/>
      <dgm:t>
        <a:bodyPr/>
        <a:lstStyle/>
        <a:p>
          <a:endParaRPr lang="en-US"/>
        </a:p>
      </dgm:t>
    </dgm:pt>
    <dgm:pt modelId="{178DFA8F-DB6A-4B77-91C0-6C9D1FAF8911}" type="sibTrans" cxnId="{7F8A3BF2-0DEC-4747-A6AD-8A5CB0D7ABAD}">
      <dgm:prSet/>
      <dgm:spPr/>
      <dgm:t>
        <a:bodyPr/>
        <a:lstStyle/>
        <a:p>
          <a:endParaRPr lang="en-US"/>
        </a:p>
      </dgm:t>
    </dgm:pt>
    <dgm:pt modelId="{B26908A6-77B7-4FDF-8A07-F4C9EBEED48D}">
      <dgm:prSet/>
      <dgm:spPr/>
      <dgm:t>
        <a:bodyPr/>
        <a:lstStyle/>
        <a:p>
          <a:pPr rtl="0"/>
          <a:r>
            <a:rPr lang="en-US" dirty="0" smtClean="0"/>
            <a:t>Two ways to implement Solar Ready design of buildings?</a:t>
          </a:r>
          <a:endParaRPr lang="en-US" dirty="0"/>
        </a:p>
      </dgm:t>
    </dgm:pt>
    <dgm:pt modelId="{E2393902-D7B1-4DEC-AD26-09CDC03BAF53}" type="parTrans" cxnId="{A1ABD188-89A6-4672-89CE-702270E23CDA}">
      <dgm:prSet/>
      <dgm:spPr/>
      <dgm:t>
        <a:bodyPr/>
        <a:lstStyle/>
        <a:p>
          <a:endParaRPr lang="en-US"/>
        </a:p>
      </dgm:t>
    </dgm:pt>
    <dgm:pt modelId="{B99E0927-E1C3-4EEB-8C09-58BBBA989769}" type="sibTrans" cxnId="{A1ABD188-89A6-4672-89CE-702270E23CDA}">
      <dgm:prSet/>
      <dgm:spPr/>
      <dgm:t>
        <a:bodyPr/>
        <a:lstStyle/>
        <a:p>
          <a:endParaRPr lang="en-US"/>
        </a:p>
      </dgm:t>
    </dgm:pt>
    <dgm:pt modelId="{2464213B-0EA9-4C8A-BF72-AC1BBE3D5CEC}">
      <dgm:prSet/>
      <dgm:spPr/>
      <dgm:t>
        <a:bodyPr/>
        <a:lstStyle/>
        <a:p>
          <a:pPr rtl="0"/>
          <a:r>
            <a:rPr lang="en-US" dirty="0" smtClean="0"/>
            <a:t>One question you have about how to incorporate solar into your community’s codes and ordinances?</a:t>
          </a:r>
          <a:endParaRPr lang="en-US" dirty="0"/>
        </a:p>
      </dgm:t>
    </dgm:pt>
    <dgm:pt modelId="{3BDC4164-1BB2-438F-B034-B7DADEF24573}" type="parTrans" cxnId="{15C80191-9455-4081-8DB5-0CDCEB81AC6B}">
      <dgm:prSet/>
      <dgm:spPr/>
      <dgm:t>
        <a:bodyPr/>
        <a:lstStyle/>
        <a:p>
          <a:endParaRPr lang="en-US"/>
        </a:p>
      </dgm:t>
    </dgm:pt>
    <dgm:pt modelId="{ACC41CE6-98CC-4A28-A75D-E1E27175E2DA}" type="sibTrans" cxnId="{15C80191-9455-4081-8DB5-0CDCEB81AC6B}">
      <dgm:prSet/>
      <dgm:spPr/>
      <dgm:t>
        <a:bodyPr/>
        <a:lstStyle/>
        <a:p>
          <a:endParaRPr lang="en-US"/>
        </a:p>
      </dgm:t>
    </dgm:pt>
    <dgm:pt modelId="{8F8C1346-30F5-4320-A461-8D11D6182775}" type="pres">
      <dgm:prSet presAssocID="{BC21E6FC-9B29-49E5-8E68-AC7D602218F2}" presName="linear" presStyleCnt="0">
        <dgm:presLayoutVars>
          <dgm:animLvl val="lvl"/>
          <dgm:resizeHandles val="exact"/>
        </dgm:presLayoutVars>
      </dgm:prSet>
      <dgm:spPr/>
      <dgm:t>
        <a:bodyPr/>
        <a:lstStyle/>
        <a:p>
          <a:endParaRPr lang="en-US"/>
        </a:p>
      </dgm:t>
    </dgm:pt>
    <dgm:pt modelId="{4A37ADB7-0E3B-47A3-9ABF-8E2D20705753}" type="pres">
      <dgm:prSet presAssocID="{E1C5B45F-A6D1-4967-81E2-7AD6FAEA7DB3}" presName="parentText" presStyleLbl="node1" presStyleIdx="0" presStyleCnt="3">
        <dgm:presLayoutVars>
          <dgm:chMax val="0"/>
          <dgm:bulletEnabled val="1"/>
        </dgm:presLayoutVars>
      </dgm:prSet>
      <dgm:spPr/>
      <dgm:t>
        <a:bodyPr/>
        <a:lstStyle/>
        <a:p>
          <a:endParaRPr lang="en-US"/>
        </a:p>
      </dgm:t>
    </dgm:pt>
    <dgm:pt modelId="{11001336-CFD0-47C0-B269-D6323EDDA150}" type="pres">
      <dgm:prSet presAssocID="{178DFA8F-DB6A-4B77-91C0-6C9D1FAF8911}" presName="spacer" presStyleCnt="0"/>
      <dgm:spPr/>
    </dgm:pt>
    <dgm:pt modelId="{6B1190A3-A8FA-4D2F-B890-FD911D9FF176}" type="pres">
      <dgm:prSet presAssocID="{B26908A6-77B7-4FDF-8A07-F4C9EBEED48D}" presName="parentText" presStyleLbl="node1" presStyleIdx="1" presStyleCnt="3">
        <dgm:presLayoutVars>
          <dgm:chMax val="0"/>
          <dgm:bulletEnabled val="1"/>
        </dgm:presLayoutVars>
      </dgm:prSet>
      <dgm:spPr/>
      <dgm:t>
        <a:bodyPr/>
        <a:lstStyle/>
        <a:p>
          <a:endParaRPr lang="en-US"/>
        </a:p>
      </dgm:t>
    </dgm:pt>
    <dgm:pt modelId="{993D47C9-38FA-410A-B0BA-DF52A8F94E42}" type="pres">
      <dgm:prSet presAssocID="{B99E0927-E1C3-4EEB-8C09-58BBBA989769}" presName="spacer" presStyleCnt="0"/>
      <dgm:spPr/>
    </dgm:pt>
    <dgm:pt modelId="{D77FAE0A-7B7C-423B-9B05-D2B8AA5F276C}" type="pres">
      <dgm:prSet presAssocID="{2464213B-0EA9-4C8A-BF72-AC1BBE3D5CEC}" presName="parentText" presStyleLbl="node1" presStyleIdx="2" presStyleCnt="3">
        <dgm:presLayoutVars>
          <dgm:chMax val="0"/>
          <dgm:bulletEnabled val="1"/>
        </dgm:presLayoutVars>
      </dgm:prSet>
      <dgm:spPr/>
      <dgm:t>
        <a:bodyPr/>
        <a:lstStyle/>
        <a:p>
          <a:endParaRPr lang="en-US"/>
        </a:p>
      </dgm:t>
    </dgm:pt>
  </dgm:ptLst>
  <dgm:cxnLst>
    <dgm:cxn modelId="{A1ABD188-89A6-4672-89CE-702270E23CDA}" srcId="{BC21E6FC-9B29-49E5-8E68-AC7D602218F2}" destId="{B26908A6-77B7-4FDF-8A07-F4C9EBEED48D}" srcOrd="1" destOrd="0" parTransId="{E2393902-D7B1-4DEC-AD26-09CDC03BAF53}" sibTransId="{B99E0927-E1C3-4EEB-8C09-58BBBA989769}"/>
    <dgm:cxn modelId="{6436387C-42B0-4245-AD4F-970831136F2E}" type="presOf" srcId="{BC21E6FC-9B29-49E5-8E68-AC7D602218F2}" destId="{8F8C1346-30F5-4320-A461-8D11D6182775}" srcOrd="0" destOrd="0" presId="urn:microsoft.com/office/officeart/2005/8/layout/vList2"/>
    <dgm:cxn modelId="{D5170EAB-8248-48CF-8A91-1C6B5E38D29E}" type="presOf" srcId="{B26908A6-77B7-4FDF-8A07-F4C9EBEED48D}" destId="{6B1190A3-A8FA-4D2F-B890-FD911D9FF176}" srcOrd="0" destOrd="0" presId="urn:microsoft.com/office/officeart/2005/8/layout/vList2"/>
    <dgm:cxn modelId="{7F8A3BF2-0DEC-4747-A6AD-8A5CB0D7ABAD}" srcId="{BC21E6FC-9B29-49E5-8E68-AC7D602218F2}" destId="{E1C5B45F-A6D1-4967-81E2-7AD6FAEA7DB3}" srcOrd="0" destOrd="0" parTransId="{0AFFE3B6-498B-48D9-A135-AA7531C84299}" sibTransId="{178DFA8F-DB6A-4B77-91C0-6C9D1FAF8911}"/>
    <dgm:cxn modelId="{15C80191-9455-4081-8DB5-0CDCEB81AC6B}" srcId="{BC21E6FC-9B29-49E5-8E68-AC7D602218F2}" destId="{2464213B-0EA9-4C8A-BF72-AC1BBE3D5CEC}" srcOrd="2" destOrd="0" parTransId="{3BDC4164-1BB2-438F-B034-B7DADEF24573}" sibTransId="{ACC41CE6-98CC-4A28-A75D-E1E27175E2DA}"/>
    <dgm:cxn modelId="{B7FD5CF2-FD5D-4685-BD2D-8707ACB3BC99}" type="presOf" srcId="{2464213B-0EA9-4C8A-BF72-AC1BBE3D5CEC}" destId="{D77FAE0A-7B7C-423B-9B05-D2B8AA5F276C}" srcOrd="0" destOrd="0" presId="urn:microsoft.com/office/officeart/2005/8/layout/vList2"/>
    <dgm:cxn modelId="{16105751-667C-4A20-9975-B82392AD4E02}" type="presOf" srcId="{E1C5B45F-A6D1-4967-81E2-7AD6FAEA7DB3}" destId="{4A37ADB7-0E3B-47A3-9ABF-8E2D20705753}" srcOrd="0" destOrd="0" presId="urn:microsoft.com/office/officeart/2005/8/layout/vList2"/>
    <dgm:cxn modelId="{CB56AB32-63CF-4C10-B801-156C50DCBBAF}" type="presParOf" srcId="{8F8C1346-30F5-4320-A461-8D11D6182775}" destId="{4A37ADB7-0E3B-47A3-9ABF-8E2D20705753}" srcOrd="0" destOrd="0" presId="urn:microsoft.com/office/officeart/2005/8/layout/vList2"/>
    <dgm:cxn modelId="{2D43E9F4-9B06-42F7-92AE-B49E399873F8}" type="presParOf" srcId="{8F8C1346-30F5-4320-A461-8D11D6182775}" destId="{11001336-CFD0-47C0-B269-D6323EDDA150}" srcOrd="1" destOrd="0" presId="urn:microsoft.com/office/officeart/2005/8/layout/vList2"/>
    <dgm:cxn modelId="{DEBF311F-49AD-4EE1-A182-E4B4A18A6091}" type="presParOf" srcId="{8F8C1346-30F5-4320-A461-8D11D6182775}" destId="{6B1190A3-A8FA-4D2F-B890-FD911D9FF176}" srcOrd="2" destOrd="0" presId="urn:microsoft.com/office/officeart/2005/8/layout/vList2"/>
    <dgm:cxn modelId="{1B315150-447F-48DA-BFE7-9F1E9A3F5F90}" type="presParOf" srcId="{8F8C1346-30F5-4320-A461-8D11D6182775}" destId="{993D47C9-38FA-410A-B0BA-DF52A8F94E42}" srcOrd="3" destOrd="0" presId="urn:microsoft.com/office/officeart/2005/8/layout/vList2"/>
    <dgm:cxn modelId="{87A1E644-E8D0-45F5-AA9C-50B688FF5280}" type="presParOf" srcId="{8F8C1346-30F5-4320-A461-8D11D6182775}" destId="{D77FAE0A-7B7C-423B-9B05-D2B8AA5F276C}" srcOrd="4"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38F68192-1B68-4534-9232-94C4AF027B08}" type="doc">
      <dgm:prSet loTypeId="urn:microsoft.com/office/officeart/2005/8/layout/radial6" loCatId="cycle" qsTypeId="urn:microsoft.com/office/officeart/2005/8/quickstyle/simple1#16" qsCatId="simple" csTypeId="urn:microsoft.com/office/officeart/2005/8/colors/colorful1#11" csCatId="colorful" phldr="1"/>
      <dgm:spPr/>
      <dgm:t>
        <a:bodyPr/>
        <a:lstStyle/>
        <a:p>
          <a:endParaRPr lang="en-US"/>
        </a:p>
      </dgm:t>
    </dgm:pt>
    <dgm:pt modelId="{774264EB-E977-4B3C-BC54-1FC50166F258}">
      <dgm:prSet custT="1"/>
      <dgm:spPr/>
      <dgm:t>
        <a:bodyPr/>
        <a:lstStyle/>
        <a:p>
          <a:pPr rtl="0"/>
          <a:r>
            <a:rPr lang="en-US" sz="1600" dirty="0" smtClean="0"/>
            <a:t>Visioning and long-range goal setting</a:t>
          </a:r>
          <a:endParaRPr lang="en-US" sz="1600" dirty="0"/>
        </a:p>
      </dgm:t>
    </dgm:pt>
    <dgm:pt modelId="{908D8ECC-F0F7-47A7-A0D1-F191FA62CB45}" type="parTrans" cxnId="{893AF35C-5299-4901-966A-D24020E26972}">
      <dgm:prSet/>
      <dgm:spPr/>
      <dgm:t>
        <a:bodyPr/>
        <a:lstStyle/>
        <a:p>
          <a:endParaRPr lang="en-US"/>
        </a:p>
      </dgm:t>
    </dgm:pt>
    <dgm:pt modelId="{AD076DAE-0E06-4C77-9525-BF6219C312F8}" type="sibTrans" cxnId="{893AF35C-5299-4901-966A-D24020E26972}">
      <dgm:prSet/>
      <dgm:spPr/>
      <dgm:t>
        <a:bodyPr/>
        <a:lstStyle/>
        <a:p>
          <a:endParaRPr lang="en-US"/>
        </a:p>
      </dgm:t>
    </dgm:pt>
    <dgm:pt modelId="{1192DE8F-E3F9-4D1A-983E-2715A2E56C4D}">
      <dgm:prSet custT="1"/>
      <dgm:spPr/>
      <dgm:t>
        <a:bodyPr/>
        <a:lstStyle/>
        <a:p>
          <a:pPr rtl="0"/>
          <a:r>
            <a:rPr lang="en-US" sz="1600" dirty="0" smtClean="0"/>
            <a:t>Plan making</a:t>
          </a:r>
          <a:endParaRPr lang="en-US" sz="1600" dirty="0"/>
        </a:p>
      </dgm:t>
    </dgm:pt>
    <dgm:pt modelId="{7934B4BD-BC1E-4E30-BF4B-BFF312751898}" type="parTrans" cxnId="{1F1AF9F3-FD7D-4EE5-A3C6-4CFFCFE5004B}">
      <dgm:prSet/>
      <dgm:spPr/>
      <dgm:t>
        <a:bodyPr/>
        <a:lstStyle/>
        <a:p>
          <a:endParaRPr lang="en-US"/>
        </a:p>
      </dgm:t>
    </dgm:pt>
    <dgm:pt modelId="{DFC9FC0B-3A4A-4255-AA07-05233EBD8AFF}" type="sibTrans" cxnId="{1F1AF9F3-FD7D-4EE5-A3C6-4CFFCFE5004B}">
      <dgm:prSet/>
      <dgm:spPr/>
      <dgm:t>
        <a:bodyPr/>
        <a:lstStyle/>
        <a:p>
          <a:endParaRPr lang="en-US"/>
        </a:p>
      </dgm:t>
    </dgm:pt>
    <dgm:pt modelId="{1AA7D74C-5686-4D07-9515-ECCECF2397E9}">
      <dgm:prSet custT="1"/>
      <dgm:spPr/>
      <dgm:t>
        <a:bodyPr/>
        <a:lstStyle/>
        <a:p>
          <a:pPr rtl="0"/>
          <a:r>
            <a:rPr lang="en-US" sz="1600" spc="-150" dirty="0" smtClean="0"/>
            <a:t>Regulations</a:t>
          </a:r>
          <a:r>
            <a:rPr lang="en-US" sz="1600" dirty="0" smtClean="0"/>
            <a:t> and incentives</a:t>
          </a:r>
          <a:endParaRPr lang="en-US" sz="1600" dirty="0"/>
        </a:p>
      </dgm:t>
    </dgm:pt>
    <dgm:pt modelId="{EBBC9F5C-E7DC-441A-A54F-1FE8B7BF9E2F}" type="parTrans" cxnId="{E17DE6A0-60C8-4500-9062-CA7F220CA96A}">
      <dgm:prSet/>
      <dgm:spPr/>
      <dgm:t>
        <a:bodyPr/>
        <a:lstStyle/>
        <a:p>
          <a:endParaRPr lang="en-US"/>
        </a:p>
      </dgm:t>
    </dgm:pt>
    <dgm:pt modelId="{CC902389-E98B-46A6-9C0E-FBC96385ADF2}" type="sibTrans" cxnId="{E17DE6A0-60C8-4500-9062-CA7F220CA96A}">
      <dgm:prSet/>
      <dgm:spPr/>
      <dgm:t>
        <a:bodyPr/>
        <a:lstStyle/>
        <a:p>
          <a:endParaRPr lang="en-US"/>
        </a:p>
      </dgm:t>
    </dgm:pt>
    <dgm:pt modelId="{8122A210-5F35-4CC1-B63E-772878387215}">
      <dgm:prSet custT="1"/>
      <dgm:spPr/>
      <dgm:t>
        <a:bodyPr/>
        <a:lstStyle/>
        <a:p>
          <a:pPr rtl="0"/>
          <a:r>
            <a:rPr lang="en-US" sz="1600" spc="-150" dirty="0" smtClean="0"/>
            <a:t>Development</a:t>
          </a:r>
          <a:r>
            <a:rPr lang="en-US" sz="1600" dirty="0" smtClean="0"/>
            <a:t> work</a:t>
          </a:r>
          <a:endParaRPr lang="en-US" sz="1600" dirty="0"/>
        </a:p>
      </dgm:t>
    </dgm:pt>
    <dgm:pt modelId="{9884F39D-FFA2-4768-85FD-E4A4E99BD910}" type="parTrans" cxnId="{48FEE99F-425C-43C3-B704-23725159F14F}">
      <dgm:prSet/>
      <dgm:spPr/>
      <dgm:t>
        <a:bodyPr/>
        <a:lstStyle/>
        <a:p>
          <a:endParaRPr lang="en-US"/>
        </a:p>
      </dgm:t>
    </dgm:pt>
    <dgm:pt modelId="{6B468234-3486-4E26-8388-40174AD9FB47}" type="sibTrans" cxnId="{48FEE99F-425C-43C3-B704-23725159F14F}">
      <dgm:prSet/>
      <dgm:spPr/>
      <dgm:t>
        <a:bodyPr/>
        <a:lstStyle/>
        <a:p>
          <a:endParaRPr lang="en-US"/>
        </a:p>
      </dgm:t>
    </dgm:pt>
    <dgm:pt modelId="{0E3513F7-DD51-42C5-837B-89DDB6076B8B}">
      <dgm:prSet custT="1"/>
      <dgm:spPr/>
      <dgm:t>
        <a:bodyPr/>
        <a:lstStyle/>
        <a:p>
          <a:pPr rtl="0"/>
          <a:r>
            <a:rPr lang="en-US" sz="1600" dirty="0" smtClean="0"/>
            <a:t>Public </a:t>
          </a:r>
          <a:r>
            <a:rPr lang="en-US" sz="1600" spc="-150" dirty="0" smtClean="0"/>
            <a:t>investment</a:t>
          </a:r>
          <a:endParaRPr lang="en-US" sz="1600" spc="-150" dirty="0"/>
        </a:p>
      </dgm:t>
    </dgm:pt>
    <dgm:pt modelId="{E1C0F7AE-4859-4528-839C-72613C84C212}" type="parTrans" cxnId="{BACF3D32-8005-4084-8820-21F056F4C8EE}">
      <dgm:prSet/>
      <dgm:spPr/>
      <dgm:t>
        <a:bodyPr/>
        <a:lstStyle/>
        <a:p>
          <a:endParaRPr lang="en-US"/>
        </a:p>
      </dgm:t>
    </dgm:pt>
    <dgm:pt modelId="{49880712-F659-4A16-8712-345B4DD27FC0}" type="sibTrans" cxnId="{BACF3D32-8005-4084-8820-21F056F4C8EE}">
      <dgm:prSet/>
      <dgm:spPr/>
      <dgm:t>
        <a:bodyPr/>
        <a:lstStyle/>
        <a:p>
          <a:endParaRPr lang="en-US"/>
        </a:p>
      </dgm:t>
    </dgm:pt>
    <dgm:pt modelId="{4BC076B6-493A-4FB5-A0E2-4FA2F3FD0BAE}">
      <dgm:prSet/>
      <dgm:spPr/>
      <dgm:t>
        <a:bodyPr/>
        <a:lstStyle/>
        <a:p>
          <a:pPr rtl="0"/>
          <a:r>
            <a:rPr lang="en-US" dirty="0" smtClean="0"/>
            <a:t>Planning for Solar</a:t>
          </a:r>
          <a:endParaRPr lang="en-US" dirty="0"/>
        </a:p>
      </dgm:t>
    </dgm:pt>
    <dgm:pt modelId="{51B8C6CD-1D8C-4AB5-A077-59850986A72E}" type="parTrans" cxnId="{2F2956C0-B349-4521-A613-6A596A93E990}">
      <dgm:prSet/>
      <dgm:spPr/>
      <dgm:t>
        <a:bodyPr/>
        <a:lstStyle/>
        <a:p>
          <a:endParaRPr lang="en-US"/>
        </a:p>
      </dgm:t>
    </dgm:pt>
    <dgm:pt modelId="{BAC2AB02-299E-410E-9106-363C5E9A87DB}" type="sibTrans" cxnId="{2F2956C0-B349-4521-A613-6A596A93E990}">
      <dgm:prSet/>
      <dgm:spPr/>
      <dgm:t>
        <a:bodyPr/>
        <a:lstStyle/>
        <a:p>
          <a:endParaRPr lang="en-US"/>
        </a:p>
      </dgm:t>
    </dgm:pt>
    <dgm:pt modelId="{9BDB7F77-7B60-4102-B5D3-6E5ADB401E56}" type="pres">
      <dgm:prSet presAssocID="{38F68192-1B68-4534-9232-94C4AF027B08}" presName="Name0" presStyleCnt="0">
        <dgm:presLayoutVars>
          <dgm:chMax val="1"/>
          <dgm:dir/>
          <dgm:animLvl val="ctr"/>
          <dgm:resizeHandles val="exact"/>
        </dgm:presLayoutVars>
      </dgm:prSet>
      <dgm:spPr/>
      <dgm:t>
        <a:bodyPr/>
        <a:lstStyle/>
        <a:p>
          <a:endParaRPr lang="en-US"/>
        </a:p>
      </dgm:t>
    </dgm:pt>
    <dgm:pt modelId="{82DCC488-03F1-42C0-9DFE-FEA9E05CA3C5}" type="pres">
      <dgm:prSet presAssocID="{4BC076B6-493A-4FB5-A0E2-4FA2F3FD0BAE}" presName="centerShape" presStyleLbl="node0" presStyleIdx="0" presStyleCnt="1"/>
      <dgm:spPr/>
      <dgm:t>
        <a:bodyPr/>
        <a:lstStyle/>
        <a:p>
          <a:endParaRPr lang="en-US"/>
        </a:p>
      </dgm:t>
    </dgm:pt>
    <dgm:pt modelId="{141EECB1-30BB-4024-AA78-94F616074C05}" type="pres">
      <dgm:prSet presAssocID="{774264EB-E977-4B3C-BC54-1FC50166F258}" presName="node" presStyleLbl="node1" presStyleIdx="0" presStyleCnt="5">
        <dgm:presLayoutVars>
          <dgm:bulletEnabled val="1"/>
        </dgm:presLayoutVars>
      </dgm:prSet>
      <dgm:spPr/>
      <dgm:t>
        <a:bodyPr/>
        <a:lstStyle/>
        <a:p>
          <a:endParaRPr lang="en-US"/>
        </a:p>
      </dgm:t>
    </dgm:pt>
    <dgm:pt modelId="{58B68A9D-D3D2-4CD2-9734-9987BA491664}" type="pres">
      <dgm:prSet presAssocID="{774264EB-E977-4B3C-BC54-1FC50166F258}" presName="dummy" presStyleCnt="0"/>
      <dgm:spPr/>
      <dgm:t>
        <a:bodyPr/>
        <a:lstStyle/>
        <a:p>
          <a:endParaRPr lang="en-US"/>
        </a:p>
      </dgm:t>
    </dgm:pt>
    <dgm:pt modelId="{99024084-FFDA-4731-AE7F-370110DD77B7}" type="pres">
      <dgm:prSet presAssocID="{AD076DAE-0E06-4C77-9525-BF6219C312F8}" presName="sibTrans" presStyleLbl="sibTrans2D1" presStyleIdx="0" presStyleCnt="5"/>
      <dgm:spPr/>
      <dgm:t>
        <a:bodyPr/>
        <a:lstStyle/>
        <a:p>
          <a:endParaRPr lang="en-US"/>
        </a:p>
      </dgm:t>
    </dgm:pt>
    <dgm:pt modelId="{47A3500A-9DA9-44B7-A4D5-6EFAED1494F4}" type="pres">
      <dgm:prSet presAssocID="{1192DE8F-E3F9-4D1A-983E-2715A2E56C4D}" presName="node" presStyleLbl="node1" presStyleIdx="1" presStyleCnt="5">
        <dgm:presLayoutVars>
          <dgm:bulletEnabled val="1"/>
        </dgm:presLayoutVars>
      </dgm:prSet>
      <dgm:spPr/>
      <dgm:t>
        <a:bodyPr/>
        <a:lstStyle/>
        <a:p>
          <a:endParaRPr lang="en-US"/>
        </a:p>
      </dgm:t>
    </dgm:pt>
    <dgm:pt modelId="{ED988D87-FB1D-4195-A2D2-23B4FD48D03D}" type="pres">
      <dgm:prSet presAssocID="{1192DE8F-E3F9-4D1A-983E-2715A2E56C4D}" presName="dummy" presStyleCnt="0"/>
      <dgm:spPr/>
      <dgm:t>
        <a:bodyPr/>
        <a:lstStyle/>
        <a:p>
          <a:endParaRPr lang="en-US"/>
        </a:p>
      </dgm:t>
    </dgm:pt>
    <dgm:pt modelId="{CC40A46F-304C-4249-8FB5-923B0A800F30}" type="pres">
      <dgm:prSet presAssocID="{DFC9FC0B-3A4A-4255-AA07-05233EBD8AFF}" presName="sibTrans" presStyleLbl="sibTrans2D1" presStyleIdx="1" presStyleCnt="5"/>
      <dgm:spPr/>
      <dgm:t>
        <a:bodyPr/>
        <a:lstStyle/>
        <a:p>
          <a:endParaRPr lang="en-US"/>
        </a:p>
      </dgm:t>
    </dgm:pt>
    <dgm:pt modelId="{A0125B5A-A717-4307-BCE7-790D760B1D64}" type="pres">
      <dgm:prSet presAssocID="{1AA7D74C-5686-4D07-9515-ECCECF2397E9}" presName="node" presStyleLbl="node1" presStyleIdx="2" presStyleCnt="5">
        <dgm:presLayoutVars>
          <dgm:bulletEnabled val="1"/>
        </dgm:presLayoutVars>
      </dgm:prSet>
      <dgm:spPr/>
      <dgm:t>
        <a:bodyPr/>
        <a:lstStyle/>
        <a:p>
          <a:endParaRPr lang="en-US"/>
        </a:p>
      </dgm:t>
    </dgm:pt>
    <dgm:pt modelId="{AFFEF1FD-4CDE-4D60-82B9-7F9E1D1663F2}" type="pres">
      <dgm:prSet presAssocID="{1AA7D74C-5686-4D07-9515-ECCECF2397E9}" presName="dummy" presStyleCnt="0"/>
      <dgm:spPr/>
      <dgm:t>
        <a:bodyPr/>
        <a:lstStyle/>
        <a:p>
          <a:endParaRPr lang="en-US"/>
        </a:p>
      </dgm:t>
    </dgm:pt>
    <dgm:pt modelId="{A11C7AD0-E083-4A88-A707-6E76EF7495FA}" type="pres">
      <dgm:prSet presAssocID="{CC902389-E98B-46A6-9C0E-FBC96385ADF2}" presName="sibTrans" presStyleLbl="sibTrans2D1" presStyleIdx="2" presStyleCnt="5"/>
      <dgm:spPr/>
      <dgm:t>
        <a:bodyPr/>
        <a:lstStyle/>
        <a:p>
          <a:endParaRPr lang="en-US"/>
        </a:p>
      </dgm:t>
    </dgm:pt>
    <dgm:pt modelId="{3ADEB0F4-F1B4-4E3F-8376-74CBF77724A4}" type="pres">
      <dgm:prSet presAssocID="{8122A210-5F35-4CC1-B63E-772878387215}" presName="node" presStyleLbl="node1" presStyleIdx="3" presStyleCnt="5">
        <dgm:presLayoutVars>
          <dgm:bulletEnabled val="1"/>
        </dgm:presLayoutVars>
      </dgm:prSet>
      <dgm:spPr/>
      <dgm:t>
        <a:bodyPr/>
        <a:lstStyle/>
        <a:p>
          <a:endParaRPr lang="en-US"/>
        </a:p>
      </dgm:t>
    </dgm:pt>
    <dgm:pt modelId="{143BCFDA-2B59-4B85-91A3-26606E57D323}" type="pres">
      <dgm:prSet presAssocID="{8122A210-5F35-4CC1-B63E-772878387215}" presName="dummy" presStyleCnt="0"/>
      <dgm:spPr/>
      <dgm:t>
        <a:bodyPr/>
        <a:lstStyle/>
        <a:p>
          <a:endParaRPr lang="en-US"/>
        </a:p>
      </dgm:t>
    </dgm:pt>
    <dgm:pt modelId="{2726C3EB-E586-4B01-A775-BC2867F6E016}" type="pres">
      <dgm:prSet presAssocID="{6B468234-3486-4E26-8388-40174AD9FB47}" presName="sibTrans" presStyleLbl="sibTrans2D1" presStyleIdx="3" presStyleCnt="5"/>
      <dgm:spPr/>
      <dgm:t>
        <a:bodyPr/>
        <a:lstStyle/>
        <a:p>
          <a:endParaRPr lang="en-US"/>
        </a:p>
      </dgm:t>
    </dgm:pt>
    <dgm:pt modelId="{8D294103-9CA8-4953-93D4-FE5D71BA275D}" type="pres">
      <dgm:prSet presAssocID="{0E3513F7-DD51-42C5-837B-89DDB6076B8B}" presName="node" presStyleLbl="node1" presStyleIdx="4" presStyleCnt="5">
        <dgm:presLayoutVars>
          <dgm:bulletEnabled val="1"/>
        </dgm:presLayoutVars>
      </dgm:prSet>
      <dgm:spPr/>
      <dgm:t>
        <a:bodyPr/>
        <a:lstStyle/>
        <a:p>
          <a:endParaRPr lang="en-US"/>
        </a:p>
      </dgm:t>
    </dgm:pt>
    <dgm:pt modelId="{68C4E745-C894-4FDB-86FB-758195FDAA26}" type="pres">
      <dgm:prSet presAssocID="{0E3513F7-DD51-42C5-837B-89DDB6076B8B}" presName="dummy" presStyleCnt="0"/>
      <dgm:spPr/>
      <dgm:t>
        <a:bodyPr/>
        <a:lstStyle/>
        <a:p>
          <a:endParaRPr lang="en-US"/>
        </a:p>
      </dgm:t>
    </dgm:pt>
    <dgm:pt modelId="{406D1651-3B13-46A0-9005-B99B1808E52A}" type="pres">
      <dgm:prSet presAssocID="{49880712-F659-4A16-8712-345B4DD27FC0}" presName="sibTrans" presStyleLbl="sibTrans2D1" presStyleIdx="4" presStyleCnt="5"/>
      <dgm:spPr/>
      <dgm:t>
        <a:bodyPr/>
        <a:lstStyle/>
        <a:p>
          <a:endParaRPr lang="en-US"/>
        </a:p>
      </dgm:t>
    </dgm:pt>
  </dgm:ptLst>
  <dgm:cxnLst>
    <dgm:cxn modelId="{2F2956C0-B349-4521-A613-6A596A93E990}" srcId="{38F68192-1B68-4534-9232-94C4AF027B08}" destId="{4BC076B6-493A-4FB5-A0E2-4FA2F3FD0BAE}" srcOrd="0" destOrd="0" parTransId="{51B8C6CD-1D8C-4AB5-A077-59850986A72E}" sibTransId="{BAC2AB02-299E-410E-9106-363C5E9A87DB}"/>
    <dgm:cxn modelId="{6C326D8A-98AE-4D52-9EA9-CFF4DB582779}" type="presOf" srcId="{4BC076B6-493A-4FB5-A0E2-4FA2F3FD0BAE}" destId="{82DCC488-03F1-42C0-9DFE-FEA9E05CA3C5}" srcOrd="0" destOrd="0" presId="urn:microsoft.com/office/officeart/2005/8/layout/radial6"/>
    <dgm:cxn modelId="{A94681F4-E672-4FAF-83AD-44ACE3D72B63}" type="presOf" srcId="{38F68192-1B68-4534-9232-94C4AF027B08}" destId="{9BDB7F77-7B60-4102-B5D3-6E5ADB401E56}" srcOrd="0" destOrd="0" presId="urn:microsoft.com/office/officeart/2005/8/layout/radial6"/>
    <dgm:cxn modelId="{1F1AF9F3-FD7D-4EE5-A3C6-4CFFCFE5004B}" srcId="{4BC076B6-493A-4FB5-A0E2-4FA2F3FD0BAE}" destId="{1192DE8F-E3F9-4D1A-983E-2715A2E56C4D}" srcOrd="1" destOrd="0" parTransId="{7934B4BD-BC1E-4E30-BF4B-BFF312751898}" sibTransId="{DFC9FC0B-3A4A-4255-AA07-05233EBD8AFF}"/>
    <dgm:cxn modelId="{CCC27927-3C9C-495E-9B27-C3FB9EEE730C}" type="presOf" srcId="{774264EB-E977-4B3C-BC54-1FC50166F258}" destId="{141EECB1-30BB-4024-AA78-94F616074C05}" srcOrd="0" destOrd="0" presId="urn:microsoft.com/office/officeart/2005/8/layout/radial6"/>
    <dgm:cxn modelId="{E2786214-FF30-4AB1-A600-0D0E8CE7FE69}" type="presOf" srcId="{CC902389-E98B-46A6-9C0E-FBC96385ADF2}" destId="{A11C7AD0-E083-4A88-A707-6E76EF7495FA}" srcOrd="0" destOrd="0" presId="urn:microsoft.com/office/officeart/2005/8/layout/radial6"/>
    <dgm:cxn modelId="{48FEE99F-425C-43C3-B704-23725159F14F}" srcId="{4BC076B6-493A-4FB5-A0E2-4FA2F3FD0BAE}" destId="{8122A210-5F35-4CC1-B63E-772878387215}" srcOrd="3" destOrd="0" parTransId="{9884F39D-FFA2-4768-85FD-E4A4E99BD910}" sibTransId="{6B468234-3486-4E26-8388-40174AD9FB47}"/>
    <dgm:cxn modelId="{C9C6E437-16A1-4254-8389-0DDB83A76485}" type="presOf" srcId="{AD076DAE-0E06-4C77-9525-BF6219C312F8}" destId="{99024084-FFDA-4731-AE7F-370110DD77B7}" srcOrd="0" destOrd="0" presId="urn:microsoft.com/office/officeart/2005/8/layout/radial6"/>
    <dgm:cxn modelId="{F45323FB-FF90-4940-AC3A-06B05914C272}" type="presOf" srcId="{1AA7D74C-5686-4D07-9515-ECCECF2397E9}" destId="{A0125B5A-A717-4307-BCE7-790D760B1D64}" srcOrd="0" destOrd="0" presId="urn:microsoft.com/office/officeart/2005/8/layout/radial6"/>
    <dgm:cxn modelId="{893AF35C-5299-4901-966A-D24020E26972}" srcId="{4BC076B6-493A-4FB5-A0E2-4FA2F3FD0BAE}" destId="{774264EB-E977-4B3C-BC54-1FC50166F258}" srcOrd="0" destOrd="0" parTransId="{908D8ECC-F0F7-47A7-A0D1-F191FA62CB45}" sibTransId="{AD076DAE-0E06-4C77-9525-BF6219C312F8}"/>
    <dgm:cxn modelId="{40C25D6B-0B35-40D9-8BD7-87CA1C38BBFD}" type="presOf" srcId="{49880712-F659-4A16-8712-345B4DD27FC0}" destId="{406D1651-3B13-46A0-9005-B99B1808E52A}" srcOrd="0" destOrd="0" presId="urn:microsoft.com/office/officeart/2005/8/layout/radial6"/>
    <dgm:cxn modelId="{BACF3D32-8005-4084-8820-21F056F4C8EE}" srcId="{4BC076B6-493A-4FB5-A0E2-4FA2F3FD0BAE}" destId="{0E3513F7-DD51-42C5-837B-89DDB6076B8B}" srcOrd="4" destOrd="0" parTransId="{E1C0F7AE-4859-4528-839C-72613C84C212}" sibTransId="{49880712-F659-4A16-8712-345B4DD27FC0}"/>
    <dgm:cxn modelId="{E17DE6A0-60C8-4500-9062-CA7F220CA96A}" srcId="{4BC076B6-493A-4FB5-A0E2-4FA2F3FD0BAE}" destId="{1AA7D74C-5686-4D07-9515-ECCECF2397E9}" srcOrd="2" destOrd="0" parTransId="{EBBC9F5C-E7DC-441A-A54F-1FE8B7BF9E2F}" sibTransId="{CC902389-E98B-46A6-9C0E-FBC96385ADF2}"/>
    <dgm:cxn modelId="{9432DFE5-F801-4FE0-87A6-7F25D19F472B}" type="presOf" srcId="{6B468234-3486-4E26-8388-40174AD9FB47}" destId="{2726C3EB-E586-4B01-A775-BC2867F6E016}" srcOrd="0" destOrd="0" presId="urn:microsoft.com/office/officeart/2005/8/layout/radial6"/>
    <dgm:cxn modelId="{4AC01B7B-3061-4A5C-9751-6286F566AB72}" type="presOf" srcId="{1192DE8F-E3F9-4D1A-983E-2715A2E56C4D}" destId="{47A3500A-9DA9-44B7-A4D5-6EFAED1494F4}" srcOrd="0" destOrd="0" presId="urn:microsoft.com/office/officeart/2005/8/layout/radial6"/>
    <dgm:cxn modelId="{4D2750A9-8409-47D7-AD41-AA36CFE4FE3E}" type="presOf" srcId="{DFC9FC0B-3A4A-4255-AA07-05233EBD8AFF}" destId="{CC40A46F-304C-4249-8FB5-923B0A800F30}" srcOrd="0" destOrd="0" presId="urn:microsoft.com/office/officeart/2005/8/layout/radial6"/>
    <dgm:cxn modelId="{5C988737-A9D4-4B41-A949-776A325AC639}" type="presOf" srcId="{0E3513F7-DD51-42C5-837B-89DDB6076B8B}" destId="{8D294103-9CA8-4953-93D4-FE5D71BA275D}" srcOrd="0" destOrd="0" presId="urn:microsoft.com/office/officeart/2005/8/layout/radial6"/>
    <dgm:cxn modelId="{6CABC144-6137-4E5B-9B32-7516941B5BC9}" type="presOf" srcId="{8122A210-5F35-4CC1-B63E-772878387215}" destId="{3ADEB0F4-F1B4-4E3F-8376-74CBF77724A4}" srcOrd="0" destOrd="0" presId="urn:microsoft.com/office/officeart/2005/8/layout/radial6"/>
    <dgm:cxn modelId="{5B46D02F-8437-4A75-AF05-600608F06B5B}" type="presParOf" srcId="{9BDB7F77-7B60-4102-B5D3-6E5ADB401E56}" destId="{82DCC488-03F1-42C0-9DFE-FEA9E05CA3C5}" srcOrd="0" destOrd="0" presId="urn:microsoft.com/office/officeart/2005/8/layout/radial6"/>
    <dgm:cxn modelId="{6EB1321B-678B-47CD-B483-2E3ACBAC17EB}" type="presParOf" srcId="{9BDB7F77-7B60-4102-B5D3-6E5ADB401E56}" destId="{141EECB1-30BB-4024-AA78-94F616074C05}" srcOrd="1" destOrd="0" presId="urn:microsoft.com/office/officeart/2005/8/layout/radial6"/>
    <dgm:cxn modelId="{FB33C065-E83F-4920-9DE2-9B416C4BEBE9}" type="presParOf" srcId="{9BDB7F77-7B60-4102-B5D3-6E5ADB401E56}" destId="{58B68A9D-D3D2-4CD2-9734-9987BA491664}" srcOrd="2" destOrd="0" presId="urn:microsoft.com/office/officeart/2005/8/layout/radial6"/>
    <dgm:cxn modelId="{D360C5C7-32DF-44A8-A725-5D1AC91A8B8B}" type="presParOf" srcId="{9BDB7F77-7B60-4102-B5D3-6E5ADB401E56}" destId="{99024084-FFDA-4731-AE7F-370110DD77B7}" srcOrd="3" destOrd="0" presId="urn:microsoft.com/office/officeart/2005/8/layout/radial6"/>
    <dgm:cxn modelId="{C461D811-2D96-4FCB-A08B-16CBC700F4B1}" type="presParOf" srcId="{9BDB7F77-7B60-4102-B5D3-6E5ADB401E56}" destId="{47A3500A-9DA9-44B7-A4D5-6EFAED1494F4}" srcOrd="4" destOrd="0" presId="urn:microsoft.com/office/officeart/2005/8/layout/radial6"/>
    <dgm:cxn modelId="{D0D94F4B-BB9D-4DC5-BD8E-D68BB7CB5CE0}" type="presParOf" srcId="{9BDB7F77-7B60-4102-B5D3-6E5ADB401E56}" destId="{ED988D87-FB1D-4195-A2D2-23B4FD48D03D}" srcOrd="5" destOrd="0" presId="urn:microsoft.com/office/officeart/2005/8/layout/radial6"/>
    <dgm:cxn modelId="{244E9CE6-6BE7-4112-953B-7E1A2E4E75D4}" type="presParOf" srcId="{9BDB7F77-7B60-4102-B5D3-6E5ADB401E56}" destId="{CC40A46F-304C-4249-8FB5-923B0A800F30}" srcOrd="6" destOrd="0" presId="urn:microsoft.com/office/officeart/2005/8/layout/radial6"/>
    <dgm:cxn modelId="{493938CE-ACAD-4713-82A7-805D52ACBB9C}" type="presParOf" srcId="{9BDB7F77-7B60-4102-B5D3-6E5ADB401E56}" destId="{A0125B5A-A717-4307-BCE7-790D760B1D64}" srcOrd="7" destOrd="0" presId="urn:microsoft.com/office/officeart/2005/8/layout/radial6"/>
    <dgm:cxn modelId="{4C6B5793-E154-4A60-89B0-DFDC78AA7F94}" type="presParOf" srcId="{9BDB7F77-7B60-4102-B5D3-6E5ADB401E56}" destId="{AFFEF1FD-4CDE-4D60-82B9-7F9E1D1663F2}" srcOrd="8" destOrd="0" presId="urn:microsoft.com/office/officeart/2005/8/layout/radial6"/>
    <dgm:cxn modelId="{4A86CD1E-D182-41CB-9C68-7EEAA551CEEF}" type="presParOf" srcId="{9BDB7F77-7B60-4102-B5D3-6E5ADB401E56}" destId="{A11C7AD0-E083-4A88-A707-6E76EF7495FA}" srcOrd="9" destOrd="0" presId="urn:microsoft.com/office/officeart/2005/8/layout/radial6"/>
    <dgm:cxn modelId="{2B06219F-6055-4EDA-B66B-FBBB1889A712}" type="presParOf" srcId="{9BDB7F77-7B60-4102-B5D3-6E5ADB401E56}" destId="{3ADEB0F4-F1B4-4E3F-8376-74CBF77724A4}" srcOrd="10" destOrd="0" presId="urn:microsoft.com/office/officeart/2005/8/layout/radial6"/>
    <dgm:cxn modelId="{EEE4E0AD-DE2C-4700-8538-3BB4EEE82B4D}" type="presParOf" srcId="{9BDB7F77-7B60-4102-B5D3-6E5ADB401E56}" destId="{143BCFDA-2B59-4B85-91A3-26606E57D323}" srcOrd="11" destOrd="0" presId="urn:microsoft.com/office/officeart/2005/8/layout/radial6"/>
    <dgm:cxn modelId="{2648F43D-FA45-429D-9F79-6CED8EF2A80A}" type="presParOf" srcId="{9BDB7F77-7B60-4102-B5D3-6E5ADB401E56}" destId="{2726C3EB-E586-4B01-A775-BC2867F6E016}" srcOrd="12" destOrd="0" presId="urn:microsoft.com/office/officeart/2005/8/layout/radial6"/>
    <dgm:cxn modelId="{6EFA66B5-359B-4C28-93CC-74CC4711385F}" type="presParOf" srcId="{9BDB7F77-7B60-4102-B5D3-6E5ADB401E56}" destId="{8D294103-9CA8-4953-93D4-FE5D71BA275D}" srcOrd="13" destOrd="0" presId="urn:microsoft.com/office/officeart/2005/8/layout/radial6"/>
    <dgm:cxn modelId="{DE37B3FC-FB61-47A9-A0A1-84FD336C9F84}" type="presParOf" srcId="{9BDB7F77-7B60-4102-B5D3-6E5ADB401E56}" destId="{68C4E745-C894-4FDB-86FB-758195FDAA26}" srcOrd="14" destOrd="0" presId="urn:microsoft.com/office/officeart/2005/8/layout/radial6"/>
    <dgm:cxn modelId="{DA892BDC-991B-4CED-B2C2-24F3D2C48BB5}" type="presParOf" srcId="{9BDB7F77-7B60-4102-B5D3-6E5ADB401E56}" destId="{406D1651-3B13-46A0-9005-B99B1808E52A}" srcOrd="15"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FFB782F5-76CC-474F-92C1-C4F072A5571E}" type="doc">
      <dgm:prSet loTypeId="urn:microsoft.com/office/officeart/2005/8/layout/default#10" loCatId="list" qsTypeId="urn:microsoft.com/office/officeart/2005/8/quickstyle/3d3" qsCatId="3D" csTypeId="urn:microsoft.com/office/officeart/2005/8/colors/accent4_4" csCatId="accent4"/>
      <dgm:spPr/>
      <dgm:t>
        <a:bodyPr/>
        <a:lstStyle/>
        <a:p>
          <a:endParaRPr lang="en-US"/>
        </a:p>
      </dgm:t>
    </dgm:pt>
    <dgm:pt modelId="{74A185E8-8EA4-4E8C-AA6E-F8264A49000C}">
      <dgm:prSet/>
      <dgm:spPr/>
      <dgm:t>
        <a:bodyPr/>
        <a:lstStyle/>
        <a:p>
          <a:pPr rtl="0"/>
          <a:r>
            <a:rPr lang="en-US" dirty="0" smtClean="0"/>
            <a:t>Zoning ordinances</a:t>
          </a:r>
          <a:endParaRPr lang="en-US" dirty="0"/>
        </a:p>
      </dgm:t>
    </dgm:pt>
    <dgm:pt modelId="{0B4C0BB4-123B-4363-8310-D0E97D8EB092}" type="parTrans" cxnId="{3DE4DAA8-287E-4EA1-A5FB-D3DE60870302}">
      <dgm:prSet/>
      <dgm:spPr/>
      <dgm:t>
        <a:bodyPr/>
        <a:lstStyle/>
        <a:p>
          <a:endParaRPr lang="en-US"/>
        </a:p>
      </dgm:t>
    </dgm:pt>
    <dgm:pt modelId="{525B691B-B90B-4AD5-9CE4-82EA9B46928E}" type="sibTrans" cxnId="{3DE4DAA8-287E-4EA1-A5FB-D3DE60870302}">
      <dgm:prSet/>
      <dgm:spPr/>
      <dgm:t>
        <a:bodyPr/>
        <a:lstStyle/>
        <a:p>
          <a:endParaRPr lang="en-US"/>
        </a:p>
      </dgm:t>
    </dgm:pt>
    <dgm:pt modelId="{7B2EDC54-B691-4212-B794-8F9730C3665B}">
      <dgm:prSet/>
      <dgm:spPr/>
      <dgm:t>
        <a:bodyPr/>
        <a:lstStyle/>
        <a:p>
          <a:pPr rtl="0"/>
          <a:r>
            <a:rPr lang="en-US" dirty="0" smtClean="0"/>
            <a:t>Subdivision ordinances or regulations</a:t>
          </a:r>
          <a:endParaRPr lang="en-US" dirty="0"/>
        </a:p>
      </dgm:t>
    </dgm:pt>
    <dgm:pt modelId="{05DD202C-4AF1-4BFB-BA81-4DF2D4F6AC29}" type="parTrans" cxnId="{6DE5EE73-9586-4105-8724-BFB0ADA18708}">
      <dgm:prSet/>
      <dgm:spPr/>
      <dgm:t>
        <a:bodyPr/>
        <a:lstStyle/>
        <a:p>
          <a:endParaRPr lang="en-US"/>
        </a:p>
      </dgm:t>
    </dgm:pt>
    <dgm:pt modelId="{01AD1F19-C7B2-4E0D-A4B9-29228B8FDF0E}" type="sibTrans" cxnId="{6DE5EE73-9586-4105-8724-BFB0ADA18708}">
      <dgm:prSet/>
      <dgm:spPr/>
      <dgm:t>
        <a:bodyPr/>
        <a:lstStyle/>
        <a:p>
          <a:endParaRPr lang="en-US"/>
        </a:p>
      </dgm:t>
    </dgm:pt>
    <dgm:pt modelId="{4E7FCCAB-AE7E-4027-AFFD-B65620C01948}">
      <dgm:prSet/>
      <dgm:spPr/>
      <dgm:t>
        <a:bodyPr/>
        <a:lstStyle/>
        <a:p>
          <a:pPr rtl="0"/>
          <a:r>
            <a:rPr lang="en-US" dirty="0" smtClean="0"/>
            <a:t>Form based codes</a:t>
          </a:r>
          <a:endParaRPr lang="en-US" dirty="0"/>
        </a:p>
      </dgm:t>
    </dgm:pt>
    <dgm:pt modelId="{53989AA5-3368-4D15-BEC8-E00C0E0B877E}" type="parTrans" cxnId="{C4BE63BE-F9AB-438C-B6AA-4D2318EEA490}">
      <dgm:prSet/>
      <dgm:spPr/>
      <dgm:t>
        <a:bodyPr/>
        <a:lstStyle/>
        <a:p>
          <a:endParaRPr lang="en-US"/>
        </a:p>
      </dgm:t>
    </dgm:pt>
    <dgm:pt modelId="{23BD20B5-6090-41E2-AA6E-84BF9909A659}" type="sibTrans" cxnId="{C4BE63BE-F9AB-438C-B6AA-4D2318EEA490}">
      <dgm:prSet/>
      <dgm:spPr/>
      <dgm:t>
        <a:bodyPr/>
        <a:lstStyle/>
        <a:p>
          <a:endParaRPr lang="en-US"/>
        </a:p>
      </dgm:t>
    </dgm:pt>
    <dgm:pt modelId="{F8E2A92A-9202-4C3E-ADE6-136C9DB0F54B}">
      <dgm:prSet/>
      <dgm:spPr/>
      <dgm:t>
        <a:bodyPr/>
        <a:lstStyle/>
        <a:p>
          <a:pPr rtl="0"/>
          <a:r>
            <a:rPr lang="en-US" dirty="0" smtClean="0"/>
            <a:t>Planned unit development/ planned residential development ordinances</a:t>
          </a:r>
          <a:endParaRPr lang="en-US" dirty="0"/>
        </a:p>
      </dgm:t>
    </dgm:pt>
    <dgm:pt modelId="{F38C5917-F19C-4497-909F-F7553D2F7D3A}" type="parTrans" cxnId="{EF63EE2A-8E56-4C8B-89A2-8C062E1AE90E}">
      <dgm:prSet/>
      <dgm:spPr/>
      <dgm:t>
        <a:bodyPr/>
        <a:lstStyle/>
        <a:p>
          <a:endParaRPr lang="en-US"/>
        </a:p>
      </dgm:t>
    </dgm:pt>
    <dgm:pt modelId="{8718E118-07B9-4A20-AF50-F3CF5EE8C9A7}" type="sibTrans" cxnId="{EF63EE2A-8E56-4C8B-89A2-8C062E1AE90E}">
      <dgm:prSet/>
      <dgm:spPr/>
      <dgm:t>
        <a:bodyPr/>
        <a:lstStyle/>
        <a:p>
          <a:endParaRPr lang="en-US"/>
        </a:p>
      </dgm:t>
    </dgm:pt>
    <dgm:pt modelId="{134CE504-846A-4B99-BB56-A3737AD5E8F6}">
      <dgm:prSet/>
      <dgm:spPr/>
      <dgm:t>
        <a:bodyPr/>
        <a:lstStyle/>
        <a:p>
          <a:pPr rtl="0"/>
          <a:r>
            <a:rPr lang="en-US" dirty="0" smtClean="0"/>
            <a:t>Transit oriented development regulations and guidelines</a:t>
          </a:r>
          <a:endParaRPr lang="en-US" dirty="0"/>
        </a:p>
      </dgm:t>
    </dgm:pt>
    <dgm:pt modelId="{B3AE368B-554E-4ABC-B840-EB2F7DEBE4A6}" type="parTrans" cxnId="{73C0B33B-5C58-4460-8F8C-CB851DC15E22}">
      <dgm:prSet/>
      <dgm:spPr/>
      <dgm:t>
        <a:bodyPr/>
        <a:lstStyle/>
        <a:p>
          <a:endParaRPr lang="en-US"/>
        </a:p>
      </dgm:t>
    </dgm:pt>
    <dgm:pt modelId="{39CECA9A-F22F-4087-8715-C972F5033E84}" type="sibTrans" cxnId="{73C0B33B-5C58-4460-8F8C-CB851DC15E22}">
      <dgm:prSet/>
      <dgm:spPr/>
      <dgm:t>
        <a:bodyPr/>
        <a:lstStyle/>
        <a:p>
          <a:endParaRPr lang="en-US"/>
        </a:p>
      </dgm:t>
    </dgm:pt>
    <dgm:pt modelId="{6E14F14F-BBF7-438F-AA76-10B7DAC09360}">
      <dgm:prSet/>
      <dgm:spPr/>
      <dgm:t>
        <a:bodyPr/>
        <a:lstStyle/>
        <a:p>
          <a:pPr rtl="0"/>
          <a:r>
            <a:rPr lang="en-US" dirty="0" smtClean="0"/>
            <a:t>Historic district architectural or design guidelines</a:t>
          </a:r>
          <a:endParaRPr lang="en-US" dirty="0"/>
        </a:p>
      </dgm:t>
    </dgm:pt>
    <dgm:pt modelId="{552EF731-8401-4FE6-AD9E-6B588EE714E3}" type="parTrans" cxnId="{43933714-49C4-421D-A07E-49F2D6E5CEA3}">
      <dgm:prSet/>
      <dgm:spPr/>
      <dgm:t>
        <a:bodyPr/>
        <a:lstStyle/>
        <a:p>
          <a:endParaRPr lang="en-US"/>
        </a:p>
      </dgm:t>
    </dgm:pt>
    <dgm:pt modelId="{0415423F-50F4-4794-AFE0-B514E8A2FE48}" type="sibTrans" cxnId="{43933714-49C4-421D-A07E-49F2D6E5CEA3}">
      <dgm:prSet/>
      <dgm:spPr/>
      <dgm:t>
        <a:bodyPr/>
        <a:lstStyle/>
        <a:p>
          <a:endParaRPr lang="en-US"/>
        </a:p>
      </dgm:t>
    </dgm:pt>
    <dgm:pt modelId="{8FAE0D1F-4285-439C-B263-7994FEBD9A08}">
      <dgm:prSet/>
      <dgm:spPr/>
      <dgm:t>
        <a:bodyPr/>
        <a:lstStyle/>
        <a:p>
          <a:pPr rtl="0"/>
          <a:r>
            <a:rPr lang="en-US" dirty="0" smtClean="0"/>
            <a:t>Transfer of development rights</a:t>
          </a:r>
          <a:endParaRPr lang="en-US" dirty="0"/>
        </a:p>
      </dgm:t>
    </dgm:pt>
    <dgm:pt modelId="{E998CD5C-DC18-4BAF-A11D-DE7B1C17EE80}" type="parTrans" cxnId="{7E2634D5-462B-4AB7-82C6-D034CB3392D0}">
      <dgm:prSet/>
      <dgm:spPr/>
      <dgm:t>
        <a:bodyPr/>
        <a:lstStyle/>
        <a:p>
          <a:endParaRPr lang="en-US"/>
        </a:p>
      </dgm:t>
    </dgm:pt>
    <dgm:pt modelId="{7A25D3C5-AA59-4619-8F19-EFF578554A5C}" type="sibTrans" cxnId="{7E2634D5-462B-4AB7-82C6-D034CB3392D0}">
      <dgm:prSet/>
      <dgm:spPr/>
      <dgm:t>
        <a:bodyPr/>
        <a:lstStyle/>
        <a:p>
          <a:endParaRPr lang="en-US"/>
        </a:p>
      </dgm:t>
    </dgm:pt>
    <dgm:pt modelId="{87FC5F88-0338-4B3F-AE49-835EF245CE3D}">
      <dgm:prSet/>
      <dgm:spPr/>
      <dgm:t>
        <a:bodyPr/>
        <a:lstStyle/>
        <a:p>
          <a:pPr rtl="0"/>
          <a:r>
            <a:rPr lang="en-US" dirty="0" smtClean="0"/>
            <a:t>Wetlands ordinances</a:t>
          </a:r>
          <a:endParaRPr lang="en-US" dirty="0"/>
        </a:p>
      </dgm:t>
    </dgm:pt>
    <dgm:pt modelId="{7D7E7F63-5908-4155-8734-65B7CF04800F}" type="parTrans" cxnId="{3500F4E5-A311-4689-B5B8-89D16F06FB07}">
      <dgm:prSet/>
      <dgm:spPr/>
      <dgm:t>
        <a:bodyPr/>
        <a:lstStyle/>
        <a:p>
          <a:endParaRPr lang="en-US"/>
        </a:p>
      </dgm:t>
    </dgm:pt>
    <dgm:pt modelId="{5F77AE08-4925-4AB2-BD15-F7B771F5B66E}" type="sibTrans" cxnId="{3500F4E5-A311-4689-B5B8-89D16F06FB07}">
      <dgm:prSet/>
      <dgm:spPr/>
      <dgm:t>
        <a:bodyPr/>
        <a:lstStyle/>
        <a:p>
          <a:endParaRPr lang="en-US"/>
        </a:p>
      </dgm:t>
    </dgm:pt>
    <dgm:pt modelId="{00C83176-D18B-4EBC-A284-0771E6D74564}">
      <dgm:prSet/>
      <dgm:spPr/>
      <dgm:t>
        <a:bodyPr/>
        <a:lstStyle/>
        <a:p>
          <a:pPr rtl="0"/>
          <a:r>
            <a:rPr lang="en-US" dirty="0" smtClean="0"/>
            <a:t>Tree ordinances</a:t>
          </a:r>
          <a:endParaRPr lang="en-US" dirty="0"/>
        </a:p>
      </dgm:t>
    </dgm:pt>
    <dgm:pt modelId="{5B48C3D1-89AA-48F1-BD2E-2C556060C941}" type="parTrans" cxnId="{8BE2DF87-F81D-4C47-861B-B4A8DD46F81A}">
      <dgm:prSet/>
      <dgm:spPr/>
      <dgm:t>
        <a:bodyPr/>
        <a:lstStyle/>
        <a:p>
          <a:endParaRPr lang="en-US"/>
        </a:p>
      </dgm:t>
    </dgm:pt>
    <dgm:pt modelId="{360B0EA0-1D24-42C2-8CF6-7967F44F4EDA}" type="sibTrans" cxnId="{8BE2DF87-F81D-4C47-861B-B4A8DD46F81A}">
      <dgm:prSet/>
      <dgm:spPr/>
      <dgm:t>
        <a:bodyPr/>
        <a:lstStyle/>
        <a:p>
          <a:endParaRPr lang="en-US"/>
        </a:p>
      </dgm:t>
    </dgm:pt>
    <dgm:pt modelId="{B1D7841E-DC3F-4124-8C53-73BC1F75DB87}" type="pres">
      <dgm:prSet presAssocID="{FFB782F5-76CC-474F-92C1-C4F072A5571E}" presName="diagram" presStyleCnt="0">
        <dgm:presLayoutVars>
          <dgm:dir/>
          <dgm:resizeHandles val="exact"/>
        </dgm:presLayoutVars>
      </dgm:prSet>
      <dgm:spPr/>
      <dgm:t>
        <a:bodyPr/>
        <a:lstStyle/>
        <a:p>
          <a:endParaRPr lang="en-US"/>
        </a:p>
      </dgm:t>
    </dgm:pt>
    <dgm:pt modelId="{3CFFC2C5-06EF-42F0-B4C2-BAB486C021E6}" type="pres">
      <dgm:prSet presAssocID="{74A185E8-8EA4-4E8C-AA6E-F8264A49000C}" presName="node" presStyleLbl="node1" presStyleIdx="0" presStyleCnt="9">
        <dgm:presLayoutVars>
          <dgm:bulletEnabled val="1"/>
        </dgm:presLayoutVars>
      </dgm:prSet>
      <dgm:spPr/>
      <dgm:t>
        <a:bodyPr/>
        <a:lstStyle/>
        <a:p>
          <a:endParaRPr lang="en-US"/>
        </a:p>
      </dgm:t>
    </dgm:pt>
    <dgm:pt modelId="{A2DB1E95-603B-4F4C-9A15-6667F3D83343}" type="pres">
      <dgm:prSet presAssocID="{525B691B-B90B-4AD5-9CE4-82EA9B46928E}" presName="sibTrans" presStyleCnt="0"/>
      <dgm:spPr/>
      <dgm:t>
        <a:bodyPr/>
        <a:lstStyle/>
        <a:p>
          <a:endParaRPr lang="en-US"/>
        </a:p>
      </dgm:t>
    </dgm:pt>
    <dgm:pt modelId="{B6670A5C-219F-4EF5-AFDB-94FFD950DFD7}" type="pres">
      <dgm:prSet presAssocID="{7B2EDC54-B691-4212-B794-8F9730C3665B}" presName="node" presStyleLbl="node1" presStyleIdx="1" presStyleCnt="9">
        <dgm:presLayoutVars>
          <dgm:bulletEnabled val="1"/>
        </dgm:presLayoutVars>
      </dgm:prSet>
      <dgm:spPr/>
      <dgm:t>
        <a:bodyPr/>
        <a:lstStyle/>
        <a:p>
          <a:endParaRPr lang="en-US"/>
        </a:p>
      </dgm:t>
    </dgm:pt>
    <dgm:pt modelId="{ABD73F5C-7465-4C18-83D6-D428231827AE}" type="pres">
      <dgm:prSet presAssocID="{01AD1F19-C7B2-4E0D-A4B9-29228B8FDF0E}" presName="sibTrans" presStyleCnt="0"/>
      <dgm:spPr/>
      <dgm:t>
        <a:bodyPr/>
        <a:lstStyle/>
        <a:p>
          <a:endParaRPr lang="en-US"/>
        </a:p>
      </dgm:t>
    </dgm:pt>
    <dgm:pt modelId="{F0A883E1-63FA-429D-941C-2DFE0B1BBC98}" type="pres">
      <dgm:prSet presAssocID="{4E7FCCAB-AE7E-4027-AFFD-B65620C01948}" presName="node" presStyleLbl="node1" presStyleIdx="2" presStyleCnt="9">
        <dgm:presLayoutVars>
          <dgm:bulletEnabled val="1"/>
        </dgm:presLayoutVars>
      </dgm:prSet>
      <dgm:spPr/>
      <dgm:t>
        <a:bodyPr/>
        <a:lstStyle/>
        <a:p>
          <a:endParaRPr lang="en-US"/>
        </a:p>
      </dgm:t>
    </dgm:pt>
    <dgm:pt modelId="{03BDFFFB-B038-4834-9B1B-03E2FC898AF2}" type="pres">
      <dgm:prSet presAssocID="{23BD20B5-6090-41E2-AA6E-84BF9909A659}" presName="sibTrans" presStyleCnt="0"/>
      <dgm:spPr/>
      <dgm:t>
        <a:bodyPr/>
        <a:lstStyle/>
        <a:p>
          <a:endParaRPr lang="en-US"/>
        </a:p>
      </dgm:t>
    </dgm:pt>
    <dgm:pt modelId="{5C20FAC6-95C6-4150-B3C6-D43195D7428B}" type="pres">
      <dgm:prSet presAssocID="{F8E2A92A-9202-4C3E-ADE6-136C9DB0F54B}" presName="node" presStyleLbl="node1" presStyleIdx="3" presStyleCnt="9">
        <dgm:presLayoutVars>
          <dgm:bulletEnabled val="1"/>
        </dgm:presLayoutVars>
      </dgm:prSet>
      <dgm:spPr/>
      <dgm:t>
        <a:bodyPr/>
        <a:lstStyle/>
        <a:p>
          <a:endParaRPr lang="en-US"/>
        </a:p>
      </dgm:t>
    </dgm:pt>
    <dgm:pt modelId="{DAFC4504-7CA9-4A21-A4CA-6FF274740F7C}" type="pres">
      <dgm:prSet presAssocID="{8718E118-07B9-4A20-AF50-F3CF5EE8C9A7}" presName="sibTrans" presStyleCnt="0"/>
      <dgm:spPr/>
      <dgm:t>
        <a:bodyPr/>
        <a:lstStyle/>
        <a:p>
          <a:endParaRPr lang="en-US"/>
        </a:p>
      </dgm:t>
    </dgm:pt>
    <dgm:pt modelId="{D23E8824-2680-48BC-8292-75FADED4E02B}" type="pres">
      <dgm:prSet presAssocID="{134CE504-846A-4B99-BB56-A3737AD5E8F6}" presName="node" presStyleLbl="node1" presStyleIdx="4" presStyleCnt="9">
        <dgm:presLayoutVars>
          <dgm:bulletEnabled val="1"/>
        </dgm:presLayoutVars>
      </dgm:prSet>
      <dgm:spPr/>
      <dgm:t>
        <a:bodyPr/>
        <a:lstStyle/>
        <a:p>
          <a:endParaRPr lang="en-US"/>
        </a:p>
      </dgm:t>
    </dgm:pt>
    <dgm:pt modelId="{302F7ADB-F326-46BC-AB79-4CE90D0070F6}" type="pres">
      <dgm:prSet presAssocID="{39CECA9A-F22F-4087-8715-C972F5033E84}" presName="sibTrans" presStyleCnt="0"/>
      <dgm:spPr/>
      <dgm:t>
        <a:bodyPr/>
        <a:lstStyle/>
        <a:p>
          <a:endParaRPr lang="en-US"/>
        </a:p>
      </dgm:t>
    </dgm:pt>
    <dgm:pt modelId="{48C8D86E-242B-446B-8BF9-ACC78DF12CC3}" type="pres">
      <dgm:prSet presAssocID="{6E14F14F-BBF7-438F-AA76-10B7DAC09360}" presName="node" presStyleLbl="node1" presStyleIdx="5" presStyleCnt="9">
        <dgm:presLayoutVars>
          <dgm:bulletEnabled val="1"/>
        </dgm:presLayoutVars>
      </dgm:prSet>
      <dgm:spPr/>
      <dgm:t>
        <a:bodyPr/>
        <a:lstStyle/>
        <a:p>
          <a:endParaRPr lang="en-US"/>
        </a:p>
      </dgm:t>
    </dgm:pt>
    <dgm:pt modelId="{A7473EF2-F77F-4F32-851D-6FAD7B3799C5}" type="pres">
      <dgm:prSet presAssocID="{0415423F-50F4-4794-AFE0-B514E8A2FE48}" presName="sibTrans" presStyleCnt="0"/>
      <dgm:spPr/>
      <dgm:t>
        <a:bodyPr/>
        <a:lstStyle/>
        <a:p>
          <a:endParaRPr lang="en-US"/>
        </a:p>
      </dgm:t>
    </dgm:pt>
    <dgm:pt modelId="{D2ABCE8B-D32E-4326-BC3D-6CD746BAA79A}" type="pres">
      <dgm:prSet presAssocID="{8FAE0D1F-4285-439C-B263-7994FEBD9A08}" presName="node" presStyleLbl="node1" presStyleIdx="6" presStyleCnt="9">
        <dgm:presLayoutVars>
          <dgm:bulletEnabled val="1"/>
        </dgm:presLayoutVars>
      </dgm:prSet>
      <dgm:spPr/>
      <dgm:t>
        <a:bodyPr/>
        <a:lstStyle/>
        <a:p>
          <a:endParaRPr lang="en-US"/>
        </a:p>
      </dgm:t>
    </dgm:pt>
    <dgm:pt modelId="{2583E313-1432-4AEE-9D6B-433ACF2FE940}" type="pres">
      <dgm:prSet presAssocID="{7A25D3C5-AA59-4619-8F19-EFF578554A5C}" presName="sibTrans" presStyleCnt="0"/>
      <dgm:spPr/>
      <dgm:t>
        <a:bodyPr/>
        <a:lstStyle/>
        <a:p>
          <a:endParaRPr lang="en-US"/>
        </a:p>
      </dgm:t>
    </dgm:pt>
    <dgm:pt modelId="{582CBD0A-7FF4-4A7E-AE1F-546899D41415}" type="pres">
      <dgm:prSet presAssocID="{87FC5F88-0338-4B3F-AE49-835EF245CE3D}" presName="node" presStyleLbl="node1" presStyleIdx="7" presStyleCnt="9">
        <dgm:presLayoutVars>
          <dgm:bulletEnabled val="1"/>
        </dgm:presLayoutVars>
      </dgm:prSet>
      <dgm:spPr/>
      <dgm:t>
        <a:bodyPr/>
        <a:lstStyle/>
        <a:p>
          <a:endParaRPr lang="en-US"/>
        </a:p>
      </dgm:t>
    </dgm:pt>
    <dgm:pt modelId="{93CEAB69-F510-49D2-8C31-C32FE8A42AAD}" type="pres">
      <dgm:prSet presAssocID="{5F77AE08-4925-4AB2-BD15-F7B771F5B66E}" presName="sibTrans" presStyleCnt="0"/>
      <dgm:spPr/>
      <dgm:t>
        <a:bodyPr/>
        <a:lstStyle/>
        <a:p>
          <a:endParaRPr lang="en-US"/>
        </a:p>
      </dgm:t>
    </dgm:pt>
    <dgm:pt modelId="{2C898B8A-D593-450D-BE75-15BE46B1AEA3}" type="pres">
      <dgm:prSet presAssocID="{00C83176-D18B-4EBC-A284-0771E6D74564}" presName="node" presStyleLbl="node1" presStyleIdx="8" presStyleCnt="9">
        <dgm:presLayoutVars>
          <dgm:bulletEnabled val="1"/>
        </dgm:presLayoutVars>
      </dgm:prSet>
      <dgm:spPr/>
      <dgm:t>
        <a:bodyPr/>
        <a:lstStyle/>
        <a:p>
          <a:endParaRPr lang="en-US"/>
        </a:p>
      </dgm:t>
    </dgm:pt>
  </dgm:ptLst>
  <dgm:cxnLst>
    <dgm:cxn modelId="{8BE2DF87-F81D-4C47-861B-B4A8DD46F81A}" srcId="{FFB782F5-76CC-474F-92C1-C4F072A5571E}" destId="{00C83176-D18B-4EBC-A284-0771E6D74564}" srcOrd="8" destOrd="0" parTransId="{5B48C3D1-89AA-48F1-BD2E-2C556060C941}" sibTransId="{360B0EA0-1D24-42C2-8CF6-7967F44F4EDA}"/>
    <dgm:cxn modelId="{3DE4DAA8-287E-4EA1-A5FB-D3DE60870302}" srcId="{FFB782F5-76CC-474F-92C1-C4F072A5571E}" destId="{74A185E8-8EA4-4E8C-AA6E-F8264A49000C}" srcOrd="0" destOrd="0" parTransId="{0B4C0BB4-123B-4363-8310-D0E97D8EB092}" sibTransId="{525B691B-B90B-4AD5-9CE4-82EA9B46928E}"/>
    <dgm:cxn modelId="{C85CFCDB-DA45-4379-8D47-59A2A047F16D}" type="presOf" srcId="{8FAE0D1F-4285-439C-B263-7994FEBD9A08}" destId="{D2ABCE8B-D32E-4326-BC3D-6CD746BAA79A}" srcOrd="0" destOrd="0" presId="urn:microsoft.com/office/officeart/2005/8/layout/default#10"/>
    <dgm:cxn modelId="{73C0B33B-5C58-4460-8F8C-CB851DC15E22}" srcId="{FFB782F5-76CC-474F-92C1-C4F072A5571E}" destId="{134CE504-846A-4B99-BB56-A3737AD5E8F6}" srcOrd="4" destOrd="0" parTransId="{B3AE368B-554E-4ABC-B840-EB2F7DEBE4A6}" sibTransId="{39CECA9A-F22F-4087-8715-C972F5033E84}"/>
    <dgm:cxn modelId="{F79B9D91-0EF4-41F3-8226-346E64609FB4}" type="presOf" srcId="{FFB782F5-76CC-474F-92C1-C4F072A5571E}" destId="{B1D7841E-DC3F-4124-8C53-73BC1F75DB87}" srcOrd="0" destOrd="0" presId="urn:microsoft.com/office/officeart/2005/8/layout/default#10"/>
    <dgm:cxn modelId="{BF59D99B-5ADC-4D8F-B9F8-4B3AAEDE243B}" type="presOf" srcId="{6E14F14F-BBF7-438F-AA76-10B7DAC09360}" destId="{48C8D86E-242B-446B-8BF9-ACC78DF12CC3}" srcOrd="0" destOrd="0" presId="urn:microsoft.com/office/officeart/2005/8/layout/default#10"/>
    <dgm:cxn modelId="{0D23C61C-BB21-48D9-B6FA-1BF615B6A261}" type="presOf" srcId="{00C83176-D18B-4EBC-A284-0771E6D74564}" destId="{2C898B8A-D593-450D-BE75-15BE46B1AEA3}" srcOrd="0" destOrd="0" presId="urn:microsoft.com/office/officeart/2005/8/layout/default#10"/>
    <dgm:cxn modelId="{0F512A9F-8960-471F-A8C1-98F88F21CE99}" type="presOf" srcId="{7B2EDC54-B691-4212-B794-8F9730C3665B}" destId="{B6670A5C-219F-4EF5-AFDB-94FFD950DFD7}" srcOrd="0" destOrd="0" presId="urn:microsoft.com/office/officeart/2005/8/layout/default#10"/>
    <dgm:cxn modelId="{43933714-49C4-421D-A07E-49F2D6E5CEA3}" srcId="{FFB782F5-76CC-474F-92C1-C4F072A5571E}" destId="{6E14F14F-BBF7-438F-AA76-10B7DAC09360}" srcOrd="5" destOrd="0" parTransId="{552EF731-8401-4FE6-AD9E-6B588EE714E3}" sibTransId="{0415423F-50F4-4794-AFE0-B514E8A2FE48}"/>
    <dgm:cxn modelId="{EBED473F-8CA4-497D-BC82-FEC0A527BE94}" type="presOf" srcId="{87FC5F88-0338-4B3F-AE49-835EF245CE3D}" destId="{582CBD0A-7FF4-4A7E-AE1F-546899D41415}" srcOrd="0" destOrd="0" presId="urn:microsoft.com/office/officeart/2005/8/layout/default#10"/>
    <dgm:cxn modelId="{B297BE6A-5897-4F80-B7F4-8D9B9746286C}" type="presOf" srcId="{134CE504-846A-4B99-BB56-A3737AD5E8F6}" destId="{D23E8824-2680-48BC-8292-75FADED4E02B}" srcOrd="0" destOrd="0" presId="urn:microsoft.com/office/officeart/2005/8/layout/default#10"/>
    <dgm:cxn modelId="{C4BE63BE-F9AB-438C-B6AA-4D2318EEA490}" srcId="{FFB782F5-76CC-474F-92C1-C4F072A5571E}" destId="{4E7FCCAB-AE7E-4027-AFFD-B65620C01948}" srcOrd="2" destOrd="0" parTransId="{53989AA5-3368-4D15-BEC8-E00C0E0B877E}" sibTransId="{23BD20B5-6090-41E2-AA6E-84BF9909A659}"/>
    <dgm:cxn modelId="{7E2634D5-462B-4AB7-82C6-D034CB3392D0}" srcId="{FFB782F5-76CC-474F-92C1-C4F072A5571E}" destId="{8FAE0D1F-4285-439C-B263-7994FEBD9A08}" srcOrd="6" destOrd="0" parTransId="{E998CD5C-DC18-4BAF-A11D-DE7B1C17EE80}" sibTransId="{7A25D3C5-AA59-4619-8F19-EFF578554A5C}"/>
    <dgm:cxn modelId="{24661A93-B25A-4C25-82A2-B6AE81F43F4C}" type="presOf" srcId="{74A185E8-8EA4-4E8C-AA6E-F8264A49000C}" destId="{3CFFC2C5-06EF-42F0-B4C2-BAB486C021E6}" srcOrd="0" destOrd="0" presId="urn:microsoft.com/office/officeart/2005/8/layout/default#10"/>
    <dgm:cxn modelId="{3500F4E5-A311-4689-B5B8-89D16F06FB07}" srcId="{FFB782F5-76CC-474F-92C1-C4F072A5571E}" destId="{87FC5F88-0338-4B3F-AE49-835EF245CE3D}" srcOrd="7" destOrd="0" parTransId="{7D7E7F63-5908-4155-8734-65B7CF04800F}" sibTransId="{5F77AE08-4925-4AB2-BD15-F7B771F5B66E}"/>
    <dgm:cxn modelId="{EF63EE2A-8E56-4C8B-89A2-8C062E1AE90E}" srcId="{FFB782F5-76CC-474F-92C1-C4F072A5571E}" destId="{F8E2A92A-9202-4C3E-ADE6-136C9DB0F54B}" srcOrd="3" destOrd="0" parTransId="{F38C5917-F19C-4497-909F-F7553D2F7D3A}" sibTransId="{8718E118-07B9-4A20-AF50-F3CF5EE8C9A7}"/>
    <dgm:cxn modelId="{6DE5EE73-9586-4105-8724-BFB0ADA18708}" srcId="{FFB782F5-76CC-474F-92C1-C4F072A5571E}" destId="{7B2EDC54-B691-4212-B794-8F9730C3665B}" srcOrd="1" destOrd="0" parTransId="{05DD202C-4AF1-4BFB-BA81-4DF2D4F6AC29}" sibTransId="{01AD1F19-C7B2-4E0D-A4B9-29228B8FDF0E}"/>
    <dgm:cxn modelId="{F38F787E-0448-48CA-8DAB-170FE2E12EB6}" type="presOf" srcId="{4E7FCCAB-AE7E-4027-AFFD-B65620C01948}" destId="{F0A883E1-63FA-429D-941C-2DFE0B1BBC98}" srcOrd="0" destOrd="0" presId="urn:microsoft.com/office/officeart/2005/8/layout/default#10"/>
    <dgm:cxn modelId="{A6424094-4F93-4B1F-A39D-6A67885C487E}" type="presOf" srcId="{F8E2A92A-9202-4C3E-ADE6-136C9DB0F54B}" destId="{5C20FAC6-95C6-4150-B3C6-D43195D7428B}" srcOrd="0" destOrd="0" presId="urn:microsoft.com/office/officeart/2005/8/layout/default#10"/>
    <dgm:cxn modelId="{BCD0C405-92FD-4FB1-8BD8-299C28D56585}" type="presParOf" srcId="{B1D7841E-DC3F-4124-8C53-73BC1F75DB87}" destId="{3CFFC2C5-06EF-42F0-B4C2-BAB486C021E6}" srcOrd="0" destOrd="0" presId="urn:microsoft.com/office/officeart/2005/8/layout/default#10"/>
    <dgm:cxn modelId="{593812DB-7AE4-44EE-85E0-D5BB2460F485}" type="presParOf" srcId="{B1D7841E-DC3F-4124-8C53-73BC1F75DB87}" destId="{A2DB1E95-603B-4F4C-9A15-6667F3D83343}" srcOrd="1" destOrd="0" presId="urn:microsoft.com/office/officeart/2005/8/layout/default#10"/>
    <dgm:cxn modelId="{B5B33251-45B1-4D9D-BB33-C797F4331A95}" type="presParOf" srcId="{B1D7841E-DC3F-4124-8C53-73BC1F75DB87}" destId="{B6670A5C-219F-4EF5-AFDB-94FFD950DFD7}" srcOrd="2" destOrd="0" presId="urn:microsoft.com/office/officeart/2005/8/layout/default#10"/>
    <dgm:cxn modelId="{5CA1EA41-BDEF-4F6C-A90E-F7939CDD0AC0}" type="presParOf" srcId="{B1D7841E-DC3F-4124-8C53-73BC1F75DB87}" destId="{ABD73F5C-7465-4C18-83D6-D428231827AE}" srcOrd="3" destOrd="0" presId="urn:microsoft.com/office/officeart/2005/8/layout/default#10"/>
    <dgm:cxn modelId="{AD73F1A3-EA87-4C58-BF12-217EF7E19E9E}" type="presParOf" srcId="{B1D7841E-DC3F-4124-8C53-73BC1F75DB87}" destId="{F0A883E1-63FA-429D-941C-2DFE0B1BBC98}" srcOrd="4" destOrd="0" presId="urn:microsoft.com/office/officeart/2005/8/layout/default#10"/>
    <dgm:cxn modelId="{8D3AE206-39A3-448C-BF25-ABDA19586D1E}" type="presParOf" srcId="{B1D7841E-DC3F-4124-8C53-73BC1F75DB87}" destId="{03BDFFFB-B038-4834-9B1B-03E2FC898AF2}" srcOrd="5" destOrd="0" presId="urn:microsoft.com/office/officeart/2005/8/layout/default#10"/>
    <dgm:cxn modelId="{C3870D4C-3BA6-48E4-97D3-381DBE7FB152}" type="presParOf" srcId="{B1D7841E-DC3F-4124-8C53-73BC1F75DB87}" destId="{5C20FAC6-95C6-4150-B3C6-D43195D7428B}" srcOrd="6" destOrd="0" presId="urn:microsoft.com/office/officeart/2005/8/layout/default#10"/>
    <dgm:cxn modelId="{F0AA04C9-E426-4D94-BB94-A24A6C732A51}" type="presParOf" srcId="{B1D7841E-DC3F-4124-8C53-73BC1F75DB87}" destId="{DAFC4504-7CA9-4A21-A4CA-6FF274740F7C}" srcOrd="7" destOrd="0" presId="urn:microsoft.com/office/officeart/2005/8/layout/default#10"/>
    <dgm:cxn modelId="{0717E61D-EBB6-488D-96C6-D74DFB6EC72C}" type="presParOf" srcId="{B1D7841E-DC3F-4124-8C53-73BC1F75DB87}" destId="{D23E8824-2680-48BC-8292-75FADED4E02B}" srcOrd="8" destOrd="0" presId="urn:microsoft.com/office/officeart/2005/8/layout/default#10"/>
    <dgm:cxn modelId="{B1F72F4A-B422-4230-ADFE-F9480325F2F7}" type="presParOf" srcId="{B1D7841E-DC3F-4124-8C53-73BC1F75DB87}" destId="{302F7ADB-F326-46BC-AB79-4CE90D0070F6}" srcOrd="9" destOrd="0" presId="urn:microsoft.com/office/officeart/2005/8/layout/default#10"/>
    <dgm:cxn modelId="{DE483AEC-D6F3-4EA4-A3DF-3F73FF18CD7B}" type="presParOf" srcId="{B1D7841E-DC3F-4124-8C53-73BC1F75DB87}" destId="{48C8D86E-242B-446B-8BF9-ACC78DF12CC3}" srcOrd="10" destOrd="0" presId="urn:microsoft.com/office/officeart/2005/8/layout/default#10"/>
    <dgm:cxn modelId="{4AAD3BC9-7BA3-4316-9AD2-5B5AF030BAF0}" type="presParOf" srcId="{B1D7841E-DC3F-4124-8C53-73BC1F75DB87}" destId="{A7473EF2-F77F-4F32-851D-6FAD7B3799C5}" srcOrd="11" destOrd="0" presId="urn:microsoft.com/office/officeart/2005/8/layout/default#10"/>
    <dgm:cxn modelId="{A98E40E0-20D1-4C0A-8D83-C51E72D0CB86}" type="presParOf" srcId="{B1D7841E-DC3F-4124-8C53-73BC1F75DB87}" destId="{D2ABCE8B-D32E-4326-BC3D-6CD746BAA79A}" srcOrd="12" destOrd="0" presId="urn:microsoft.com/office/officeart/2005/8/layout/default#10"/>
    <dgm:cxn modelId="{01F2B429-7D69-4668-844D-B20BF534904F}" type="presParOf" srcId="{B1D7841E-DC3F-4124-8C53-73BC1F75DB87}" destId="{2583E313-1432-4AEE-9D6B-433ACF2FE940}" srcOrd="13" destOrd="0" presId="urn:microsoft.com/office/officeart/2005/8/layout/default#10"/>
    <dgm:cxn modelId="{3982CD47-75B6-4125-86B4-F98620727767}" type="presParOf" srcId="{B1D7841E-DC3F-4124-8C53-73BC1F75DB87}" destId="{582CBD0A-7FF4-4A7E-AE1F-546899D41415}" srcOrd="14" destOrd="0" presId="urn:microsoft.com/office/officeart/2005/8/layout/default#10"/>
    <dgm:cxn modelId="{99892779-8BAA-415A-A8C9-076957EB2A22}" type="presParOf" srcId="{B1D7841E-DC3F-4124-8C53-73BC1F75DB87}" destId="{93CEAB69-F510-49D2-8C31-C32FE8A42AAD}" srcOrd="15" destOrd="0" presId="urn:microsoft.com/office/officeart/2005/8/layout/default#10"/>
    <dgm:cxn modelId="{16E0A7BE-D247-4913-9FEC-4DC008459632}" type="presParOf" srcId="{B1D7841E-DC3F-4124-8C53-73BC1F75DB87}" destId="{2C898B8A-D593-450D-BE75-15BE46B1AEA3}" srcOrd="16" destOrd="0" presId="urn:microsoft.com/office/officeart/2005/8/layout/default#10"/>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E8CCAE7-893B-4A00-9BCA-18AB262A2A68}" type="doc">
      <dgm:prSet loTypeId="urn:microsoft.com/office/officeart/2005/8/layout/default#1" loCatId="list" qsTypeId="urn:microsoft.com/office/officeart/2005/8/quickstyle/simple1#1" qsCatId="simple" csTypeId="urn:microsoft.com/office/officeart/2005/8/colors/colorful4" csCatId="colorful"/>
      <dgm:spPr/>
      <dgm:t>
        <a:bodyPr/>
        <a:lstStyle/>
        <a:p>
          <a:endParaRPr lang="en-US"/>
        </a:p>
      </dgm:t>
    </dgm:pt>
    <dgm:pt modelId="{0E7AD805-1C6F-4CD9-BFE1-D250AB05B869}">
      <dgm:prSet/>
      <dgm:spPr/>
      <dgm:t>
        <a:bodyPr/>
        <a:lstStyle/>
        <a:p>
          <a:pPr rtl="0"/>
          <a:r>
            <a:rPr lang="en-US" smtClean="0"/>
            <a:t>Increase/improve building energy standards</a:t>
          </a:r>
          <a:endParaRPr lang="en-US"/>
        </a:p>
      </dgm:t>
    </dgm:pt>
    <dgm:pt modelId="{E9ED050F-7888-49E3-A668-82444E93AF56}" type="parTrans" cxnId="{03652CE0-14F6-4CDC-A5F7-7264FA116601}">
      <dgm:prSet/>
      <dgm:spPr/>
      <dgm:t>
        <a:bodyPr/>
        <a:lstStyle/>
        <a:p>
          <a:endParaRPr lang="en-US"/>
        </a:p>
      </dgm:t>
    </dgm:pt>
    <dgm:pt modelId="{FA55FA12-534F-4B1F-9010-F8A60DCFF9CB}" type="sibTrans" cxnId="{03652CE0-14F6-4CDC-A5F7-7264FA116601}">
      <dgm:prSet/>
      <dgm:spPr/>
      <dgm:t>
        <a:bodyPr/>
        <a:lstStyle/>
        <a:p>
          <a:endParaRPr lang="en-US"/>
        </a:p>
      </dgm:t>
    </dgm:pt>
    <dgm:pt modelId="{03EF8166-F3E4-4479-A260-BCCAE61F0637}">
      <dgm:prSet/>
      <dgm:spPr/>
      <dgm:t>
        <a:bodyPr/>
        <a:lstStyle/>
        <a:p>
          <a:pPr rtl="0"/>
          <a:r>
            <a:rPr lang="en-US" smtClean="0"/>
            <a:t>Require solar-ready construction</a:t>
          </a:r>
          <a:endParaRPr lang="en-US"/>
        </a:p>
      </dgm:t>
    </dgm:pt>
    <dgm:pt modelId="{2BF73DC9-4CD2-4A80-94DC-89CF178E2CE7}" type="parTrans" cxnId="{5B852F00-15D5-40E0-AE55-2DCE22B8DED5}">
      <dgm:prSet/>
      <dgm:spPr/>
      <dgm:t>
        <a:bodyPr/>
        <a:lstStyle/>
        <a:p>
          <a:endParaRPr lang="en-US"/>
        </a:p>
      </dgm:t>
    </dgm:pt>
    <dgm:pt modelId="{E0A5F726-62BE-477B-A263-2423C3E3351B}" type="sibTrans" cxnId="{5B852F00-15D5-40E0-AE55-2DCE22B8DED5}">
      <dgm:prSet/>
      <dgm:spPr/>
      <dgm:t>
        <a:bodyPr/>
        <a:lstStyle/>
        <a:p>
          <a:endParaRPr lang="en-US"/>
        </a:p>
      </dgm:t>
    </dgm:pt>
    <dgm:pt modelId="{7B6D09CB-BADB-427C-8FAC-21043B00E3C7}">
      <dgm:prSet/>
      <dgm:spPr/>
      <dgm:t>
        <a:bodyPr/>
        <a:lstStyle/>
        <a:p>
          <a:pPr rtl="0"/>
          <a:r>
            <a:rPr lang="en-US" smtClean="0"/>
            <a:t>Add flexibility to height limits and roof coverage limits</a:t>
          </a:r>
          <a:endParaRPr lang="en-US"/>
        </a:p>
      </dgm:t>
    </dgm:pt>
    <dgm:pt modelId="{E2F86917-A65F-4482-ADF2-E91E81BF68CF}" type="parTrans" cxnId="{88B5007F-CE40-4E35-A844-C31E8266CC9E}">
      <dgm:prSet/>
      <dgm:spPr/>
      <dgm:t>
        <a:bodyPr/>
        <a:lstStyle/>
        <a:p>
          <a:endParaRPr lang="en-US"/>
        </a:p>
      </dgm:t>
    </dgm:pt>
    <dgm:pt modelId="{F12DE4AE-8390-459B-B7E4-A552C99977F8}" type="sibTrans" cxnId="{88B5007F-CE40-4E35-A844-C31E8266CC9E}">
      <dgm:prSet/>
      <dgm:spPr/>
      <dgm:t>
        <a:bodyPr/>
        <a:lstStyle/>
        <a:p>
          <a:endParaRPr lang="en-US"/>
        </a:p>
      </dgm:t>
    </dgm:pt>
    <dgm:pt modelId="{5567C1B6-A221-4C3C-BF85-EC6844834F8B}">
      <dgm:prSet/>
      <dgm:spPr/>
      <dgm:t>
        <a:bodyPr/>
        <a:lstStyle/>
        <a:p>
          <a:pPr rtl="0"/>
          <a:r>
            <a:rPr lang="en-US" smtClean="0"/>
            <a:t>Develop or refine definitions in the table of uses to ensure that solar energy projects are not unnecessarily prohibited</a:t>
          </a:r>
          <a:endParaRPr lang="en-US"/>
        </a:p>
      </dgm:t>
    </dgm:pt>
    <dgm:pt modelId="{1DCC55F8-D79B-4100-83E7-AADA56EC2934}" type="parTrans" cxnId="{2E3B02A9-EB36-42A6-82C8-67C3D8340E7B}">
      <dgm:prSet/>
      <dgm:spPr/>
      <dgm:t>
        <a:bodyPr/>
        <a:lstStyle/>
        <a:p>
          <a:endParaRPr lang="en-US"/>
        </a:p>
      </dgm:t>
    </dgm:pt>
    <dgm:pt modelId="{30DC92B5-8D7F-460B-988D-9C18AA76D7F4}" type="sibTrans" cxnId="{2E3B02A9-EB36-42A6-82C8-67C3D8340E7B}">
      <dgm:prSet/>
      <dgm:spPr/>
      <dgm:t>
        <a:bodyPr/>
        <a:lstStyle/>
        <a:p>
          <a:endParaRPr lang="en-US"/>
        </a:p>
      </dgm:t>
    </dgm:pt>
    <dgm:pt modelId="{EEB5E1A0-ED13-496E-87FD-8906CEAD7997}">
      <dgm:prSet/>
      <dgm:spPr/>
      <dgm:t>
        <a:bodyPr/>
        <a:lstStyle/>
        <a:p>
          <a:pPr rtl="0"/>
          <a:r>
            <a:rPr lang="en-US" smtClean="0"/>
            <a:t>Implement a solar access ordinance</a:t>
          </a:r>
          <a:endParaRPr lang="en-US"/>
        </a:p>
      </dgm:t>
    </dgm:pt>
    <dgm:pt modelId="{3DE8E023-CFEE-41BE-8838-F52A72D03EB6}" type="parTrans" cxnId="{8755330A-E856-4D00-9A26-AE5F6DBEDBE9}">
      <dgm:prSet/>
      <dgm:spPr/>
      <dgm:t>
        <a:bodyPr/>
        <a:lstStyle/>
        <a:p>
          <a:endParaRPr lang="en-US"/>
        </a:p>
      </dgm:t>
    </dgm:pt>
    <dgm:pt modelId="{943D3919-A436-4B7F-B82F-E268A08750CF}" type="sibTrans" cxnId="{8755330A-E856-4D00-9A26-AE5F6DBEDBE9}">
      <dgm:prSet/>
      <dgm:spPr/>
      <dgm:t>
        <a:bodyPr/>
        <a:lstStyle/>
        <a:p>
          <a:endParaRPr lang="en-US"/>
        </a:p>
      </dgm:t>
    </dgm:pt>
    <dgm:pt modelId="{41B33594-62D4-47C8-BC93-0EAD7FE9D730}">
      <dgm:prSet/>
      <dgm:spPr/>
      <dgm:t>
        <a:bodyPr/>
        <a:lstStyle/>
        <a:p>
          <a:pPr rtl="0"/>
          <a:r>
            <a:rPr lang="en-US" smtClean="0"/>
            <a:t>Increase focus on commercial and industrial land use/development</a:t>
          </a:r>
          <a:endParaRPr lang="en-US"/>
        </a:p>
      </dgm:t>
    </dgm:pt>
    <dgm:pt modelId="{D05297D3-483C-4DAE-B614-B34F95BE02D2}" type="parTrans" cxnId="{19930B31-C074-4E14-933C-5B654845F8F0}">
      <dgm:prSet/>
      <dgm:spPr/>
      <dgm:t>
        <a:bodyPr/>
        <a:lstStyle/>
        <a:p>
          <a:endParaRPr lang="en-US"/>
        </a:p>
      </dgm:t>
    </dgm:pt>
    <dgm:pt modelId="{5F69C358-4DBF-46EB-AB40-DA9A575276F8}" type="sibTrans" cxnId="{19930B31-C074-4E14-933C-5B654845F8F0}">
      <dgm:prSet/>
      <dgm:spPr/>
      <dgm:t>
        <a:bodyPr/>
        <a:lstStyle/>
        <a:p>
          <a:endParaRPr lang="en-US"/>
        </a:p>
      </dgm:t>
    </dgm:pt>
    <dgm:pt modelId="{F3C84591-E5D4-4FD9-A49F-7F1D0B24DAA9}" type="pres">
      <dgm:prSet presAssocID="{5E8CCAE7-893B-4A00-9BCA-18AB262A2A68}" presName="diagram" presStyleCnt="0">
        <dgm:presLayoutVars>
          <dgm:dir/>
          <dgm:resizeHandles val="exact"/>
        </dgm:presLayoutVars>
      </dgm:prSet>
      <dgm:spPr/>
      <dgm:t>
        <a:bodyPr/>
        <a:lstStyle/>
        <a:p>
          <a:endParaRPr lang="en-US"/>
        </a:p>
      </dgm:t>
    </dgm:pt>
    <dgm:pt modelId="{A0FF83BE-9577-460B-A4BC-75D7D9C174D9}" type="pres">
      <dgm:prSet presAssocID="{0E7AD805-1C6F-4CD9-BFE1-D250AB05B869}" presName="node" presStyleLbl="node1" presStyleIdx="0" presStyleCnt="6">
        <dgm:presLayoutVars>
          <dgm:bulletEnabled val="1"/>
        </dgm:presLayoutVars>
      </dgm:prSet>
      <dgm:spPr/>
      <dgm:t>
        <a:bodyPr/>
        <a:lstStyle/>
        <a:p>
          <a:endParaRPr lang="en-US"/>
        </a:p>
      </dgm:t>
    </dgm:pt>
    <dgm:pt modelId="{4E599A96-DC55-489C-845A-8DD2D9B641CC}" type="pres">
      <dgm:prSet presAssocID="{FA55FA12-534F-4B1F-9010-F8A60DCFF9CB}" presName="sibTrans" presStyleCnt="0"/>
      <dgm:spPr/>
    </dgm:pt>
    <dgm:pt modelId="{66B63744-9534-46A3-A19F-1BF843FC3144}" type="pres">
      <dgm:prSet presAssocID="{03EF8166-F3E4-4479-A260-BCCAE61F0637}" presName="node" presStyleLbl="node1" presStyleIdx="1" presStyleCnt="6">
        <dgm:presLayoutVars>
          <dgm:bulletEnabled val="1"/>
        </dgm:presLayoutVars>
      </dgm:prSet>
      <dgm:spPr/>
      <dgm:t>
        <a:bodyPr/>
        <a:lstStyle/>
        <a:p>
          <a:endParaRPr lang="en-US"/>
        </a:p>
      </dgm:t>
    </dgm:pt>
    <dgm:pt modelId="{13586E24-3248-453F-A6BD-446FB6BF7441}" type="pres">
      <dgm:prSet presAssocID="{E0A5F726-62BE-477B-A263-2423C3E3351B}" presName="sibTrans" presStyleCnt="0"/>
      <dgm:spPr/>
    </dgm:pt>
    <dgm:pt modelId="{99DD0E89-8BE2-478A-93B8-A7A84F426F7F}" type="pres">
      <dgm:prSet presAssocID="{7B6D09CB-BADB-427C-8FAC-21043B00E3C7}" presName="node" presStyleLbl="node1" presStyleIdx="2" presStyleCnt="6">
        <dgm:presLayoutVars>
          <dgm:bulletEnabled val="1"/>
        </dgm:presLayoutVars>
      </dgm:prSet>
      <dgm:spPr/>
      <dgm:t>
        <a:bodyPr/>
        <a:lstStyle/>
        <a:p>
          <a:endParaRPr lang="en-US"/>
        </a:p>
      </dgm:t>
    </dgm:pt>
    <dgm:pt modelId="{AD809705-B840-46F9-AFC3-BC895C52CE86}" type="pres">
      <dgm:prSet presAssocID="{F12DE4AE-8390-459B-B7E4-A552C99977F8}" presName="sibTrans" presStyleCnt="0"/>
      <dgm:spPr/>
    </dgm:pt>
    <dgm:pt modelId="{20D32BBC-251F-4A35-A220-EB9A55A86284}" type="pres">
      <dgm:prSet presAssocID="{5567C1B6-A221-4C3C-BF85-EC6844834F8B}" presName="node" presStyleLbl="node1" presStyleIdx="3" presStyleCnt="6">
        <dgm:presLayoutVars>
          <dgm:bulletEnabled val="1"/>
        </dgm:presLayoutVars>
      </dgm:prSet>
      <dgm:spPr/>
      <dgm:t>
        <a:bodyPr/>
        <a:lstStyle/>
        <a:p>
          <a:endParaRPr lang="en-US"/>
        </a:p>
      </dgm:t>
    </dgm:pt>
    <dgm:pt modelId="{C8B0DB31-D622-42F0-B5B1-F45C542E769B}" type="pres">
      <dgm:prSet presAssocID="{30DC92B5-8D7F-460B-988D-9C18AA76D7F4}" presName="sibTrans" presStyleCnt="0"/>
      <dgm:spPr/>
    </dgm:pt>
    <dgm:pt modelId="{827B110A-FE03-491A-A85E-1D48E6B94AFD}" type="pres">
      <dgm:prSet presAssocID="{EEB5E1A0-ED13-496E-87FD-8906CEAD7997}" presName="node" presStyleLbl="node1" presStyleIdx="4" presStyleCnt="6">
        <dgm:presLayoutVars>
          <dgm:bulletEnabled val="1"/>
        </dgm:presLayoutVars>
      </dgm:prSet>
      <dgm:spPr/>
      <dgm:t>
        <a:bodyPr/>
        <a:lstStyle/>
        <a:p>
          <a:endParaRPr lang="en-US"/>
        </a:p>
      </dgm:t>
    </dgm:pt>
    <dgm:pt modelId="{67362402-A447-4B33-BB75-9D87BFFA5D18}" type="pres">
      <dgm:prSet presAssocID="{943D3919-A436-4B7F-B82F-E268A08750CF}" presName="sibTrans" presStyleCnt="0"/>
      <dgm:spPr/>
    </dgm:pt>
    <dgm:pt modelId="{01D952DC-BDD3-47D2-A546-CDAF173F8968}" type="pres">
      <dgm:prSet presAssocID="{41B33594-62D4-47C8-BC93-0EAD7FE9D730}" presName="node" presStyleLbl="node1" presStyleIdx="5" presStyleCnt="6">
        <dgm:presLayoutVars>
          <dgm:bulletEnabled val="1"/>
        </dgm:presLayoutVars>
      </dgm:prSet>
      <dgm:spPr/>
      <dgm:t>
        <a:bodyPr/>
        <a:lstStyle/>
        <a:p>
          <a:endParaRPr lang="en-US"/>
        </a:p>
      </dgm:t>
    </dgm:pt>
  </dgm:ptLst>
  <dgm:cxnLst>
    <dgm:cxn modelId="{BF4345B0-B2AA-4543-96DF-C3600F3E6B4A}" type="presOf" srcId="{7B6D09CB-BADB-427C-8FAC-21043B00E3C7}" destId="{99DD0E89-8BE2-478A-93B8-A7A84F426F7F}" srcOrd="0" destOrd="0" presId="urn:microsoft.com/office/officeart/2005/8/layout/default#1"/>
    <dgm:cxn modelId="{67FB7A4F-C2BA-4154-87C0-F9548FC5CC4A}" type="presOf" srcId="{5E8CCAE7-893B-4A00-9BCA-18AB262A2A68}" destId="{F3C84591-E5D4-4FD9-A49F-7F1D0B24DAA9}" srcOrd="0" destOrd="0" presId="urn:microsoft.com/office/officeart/2005/8/layout/default#1"/>
    <dgm:cxn modelId="{19930B31-C074-4E14-933C-5B654845F8F0}" srcId="{5E8CCAE7-893B-4A00-9BCA-18AB262A2A68}" destId="{41B33594-62D4-47C8-BC93-0EAD7FE9D730}" srcOrd="5" destOrd="0" parTransId="{D05297D3-483C-4DAE-B614-B34F95BE02D2}" sibTransId="{5F69C358-4DBF-46EB-AB40-DA9A575276F8}"/>
    <dgm:cxn modelId="{7F9B5C06-27F6-4638-8A9D-8159EC87CB88}" type="presOf" srcId="{5567C1B6-A221-4C3C-BF85-EC6844834F8B}" destId="{20D32BBC-251F-4A35-A220-EB9A55A86284}" srcOrd="0" destOrd="0" presId="urn:microsoft.com/office/officeart/2005/8/layout/default#1"/>
    <dgm:cxn modelId="{5B852F00-15D5-40E0-AE55-2DCE22B8DED5}" srcId="{5E8CCAE7-893B-4A00-9BCA-18AB262A2A68}" destId="{03EF8166-F3E4-4479-A260-BCCAE61F0637}" srcOrd="1" destOrd="0" parTransId="{2BF73DC9-4CD2-4A80-94DC-89CF178E2CE7}" sibTransId="{E0A5F726-62BE-477B-A263-2423C3E3351B}"/>
    <dgm:cxn modelId="{AE42EF31-9ACF-44FE-ACF6-304ED3043C29}" type="presOf" srcId="{41B33594-62D4-47C8-BC93-0EAD7FE9D730}" destId="{01D952DC-BDD3-47D2-A546-CDAF173F8968}" srcOrd="0" destOrd="0" presId="urn:microsoft.com/office/officeart/2005/8/layout/default#1"/>
    <dgm:cxn modelId="{2E3B02A9-EB36-42A6-82C8-67C3D8340E7B}" srcId="{5E8CCAE7-893B-4A00-9BCA-18AB262A2A68}" destId="{5567C1B6-A221-4C3C-BF85-EC6844834F8B}" srcOrd="3" destOrd="0" parTransId="{1DCC55F8-D79B-4100-83E7-AADA56EC2934}" sibTransId="{30DC92B5-8D7F-460B-988D-9C18AA76D7F4}"/>
    <dgm:cxn modelId="{2E799089-970B-449C-8909-FC4A9147BAF5}" type="presOf" srcId="{03EF8166-F3E4-4479-A260-BCCAE61F0637}" destId="{66B63744-9534-46A3-A19F-1BF843FC3144}" srcOrd="0" destOrd="0" presId="urn:microsoft.com/office/officeart/2005/8/layout/default#1"/>
    <dgm:cxn modelId="{9FC5CFE2-EE41-4C62-B5E8-60E9A300A629}" type="presOf" srcId="{EEB5E1A0-ED13-496E-87FD-8906CEAD7997}" destId="{827B110A-FE03-491A-A85E-1D48E6B94AFD}" srcOrd="0" destOrd="0" presId="urn:microsoft.com/office/officeart/2005/8/layout/default#1"/>
    <dgm:cxn modelId="{88B5007F-CE40-4E35-A844-C31E8266CC9E}" srcId="{5E8CCAE7-893B-4A00-9BCA-18AB262A2A68}" destId="{7B6D09CB-BADB-427C-8FAC-21043B00E3C7}" srcOrd="2" destOrd="0" parTransId="{E2F86917-A65F-4482-ADF2-E91E81BF68CF}" sibTransId="{F12DE4AE-8390-459B-B7E4-A552C99977F8}"/>
    <dgm:cxn modelId="{8755330A-E856-4D00-9A26-AE5F6DBEDBE9}" srcId="{5E8CCAE7-893B-4A00-9BCA-18AB262A2A68}" destId="{EEB5E1A0-ED13-496E-87FD-8906CEAD7997}" srcOrd="4" destOrd="0" parTransId="{3DE8E023-CFEE-41BE-8838-F52A72D03EB6}" sibTransId="{943D3919-A436-4B7F-B82F-E268A08750CF}"/>
    <dgm:cxn modelId="{03652CE0-14F6-4CDC-A5F7-7264FA116601}" srcId="{5E8CCAE7-893B-4A00-9BCA-18AB262A2A68}" destId="{0E7AD805-1C6F-4CD9-BFE1-D250AB05B869}" srcOrd="0" destOrd="0" parTransId="{E9ED050F-7888-49E3-A668-82444E93AF56}" sibTransId="{FA55FA12-534F-4B1F-9010-F8A60DCFF9CB}"/>
    <dgm:cxn modelId="{20BFB632-C94A-431B-ADA0-97DB3043C616}" type="presOf" srcId="{0E7AD805-1C6F-4CD9-BFE1-D250AB05B869}" destId="{A0FF83BE-9577-460B-A4BC-75D7D9C174D9}" srcOrd="0" destOrd="0" presId="urn:microsoft.com/office/officeart/2005/8/layout/default#1"/>
    <dgm:cxn modelId="{977D8951-2C9A-4AE0-BCAF-091AEE525EF6}" type="presParOf" srcId="{F3C84591-E5D4-4FD9-A49F-7F1D0B24DAA9}" destId="{A0FF83BE-9577-460B-A4BC-75D7D9C174D9}" srcOrd="0" destOrd="0" presId="urn:microsoft.com/office/officeart/2005/8/layout/default#1"/>
    <dgm:cxn modelId="{E118C398-98DD-4556-8A06-647E24A24240}" type="presParOf" srcId="{F3C84591-E5D4-4FD9-A49F-7F1D0B24DAA9}" destId="{4E599A96-DC55-489C-845A-8DD2D9B641CC}" srcOrd="1" destOrd="0" presId="urn:microsoft.com/office/officeart/2005/8/layout/default#1"/>
    <dgm:cxn modelId="{78FD3248-2C5A-4A2E-88E5-8EEA6329B5EC}" type="presParOf" srcId="{F3C84591-E5D4-4FD9-A49F-7F1D0B24DAA9}" destId="{66B63744-9534-46A3-A19F-1BF843FC3144}" srcOrd="2" destOrd="0" presId="urn:microsoft.com/office/officeart/2005/8/layout/default#1"/>
    <dgm:cxn modelId="{AAEEF349-D1AD-48E5-93C3-4E4485C4D648}" type="presParOf" srcId="{F3C84591-E5D4-4FD9-A49F-7F1D0B24DAA9}" destId="{13586E24-3248-453F-A6BD-446FB6BF7441}" srcOrd="3" destOrd="0" presId="urn:microsoft.com/office/officeart/2005/8/layout/default#1"/>
    <dgm:cxn modelId="{7DA35F88-2527-4211-B80B-B0197F34F756}" type="presParOf" srcId="{F3C84591-E5D4-4FD9-A49F-7F1D0B24DAA9}" destId="{99DD0E89-8BE2-478A-93B8-A7A84F426F7F}" srcOrd="4" destOrd="0" presId="urn:microsoft.com/office/officeart/2005/8/layout/default#1"/>
    <dgm:cxn modelId="{A3B13BA0-FE0C-46DD-948D-7402AC3488DB}" type="presParOf" srcId="{F3C84591-E5D4-4FD9-A49F-7F1D0B24DAA9}" destId="{AD809705-B840-46F9-AFC3-BC895C52CE86}" srcOrd="5" destOrd="0" presId="urn:microsoft.com/office/officeart/2005/8/layout/default#1"/>
    <dgm:cxn modelId="{08802EA3-217E-4DF4-831E-F1699844C00F}" type="presParOf" srcId="{F3C84591-E5D4-4FD9-A49F-7F1D0B24DAA9}" destId="{20D32BBC-251F-4A35-A220-EB9A55A86284}" srcOrd="6" destOrd="0" presId="urn:microsoft.com/office/officeart/2005/8/layout/default#1"/>
    <dgm:cxn modelId="{96C67FA0-81C3-476A-9890-2188A133379F}" type="presParOf" srcId="{F3C84591-E5D4-4FD9-A49F-7F1D0B24DAA9}" destId="{C8B0DB31-D622-42F0-B5B1-F45C542E769B}" srcOrd="7" destOrd="0" presId="urn:microsoft.com/office/officeart/2005/8/layout/default#1"/>
    <dgm:cxn modelId="{F6559C0E-2228-4557-BAE6-C831D0B52CDD}" type="presParOf" srcId="{F3C84591-E5D4-4FD9-A49F-7F1D0B24DAA9}" destId="{827B110A-FE03-491A-A85E-1D48E6B94AFD}" srcOrd="8" destOrd="0" presId="urn:microsoft.com/office/officeart/2005/8/layout/default#1"/>
    <dgm:cxn modelId="{690A80D3-C6AB-4A4E-9133-EA8D6376D5E5}" type="presParOf" srcId="{F3C84591-E5D4-4FD9-A49F-7F1D0B24DAA9}" destId="{67362402-A447-4B33-BB75-9D87BFFA5D18}" srcOrd="9" destOrd="0" presId="urn:microsoft.com/office/officeart/2005/8/layout/default#1"/>
    <dgm:cxn modelId="{FC5CE886-D409-4FD5-BC72-BB9C8043116F}" type="presParOf" srcId="{F3C84591-E5D4-4FD9-A49F-7F1D0B24DAA9}" destId="{01D952DC-BDD3-47D2-A546-CDAF173F8968}" srcOrd="10" destOrd="0" presId="urn:microsoft.com/office/officeart/2005/8/layout/defaul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2642A319-4E45-49DE-9852-CE419588F03F}" type="doc">
      <dgm:prSet loTypeId="urn:microsoft.com/office/officeart/2005/8/layout/pyramid2" loCatId="pyramid" qsTypeId="urn:microsoft.com/office/officeart/2005/8/quickstyle/simple1#17" qsCatId="simple" csTypeId="urn:microsoft.com/office/officeart/2005/8/colors/colorful5" csCatId="colorful" phldr="1"/>
      <dgm:spPr/>
      <dgm:t>
        <a:bodyPr/>
        <a:lstStyle/>
        <a:p>
          <a:endParaRPr lang="en-US"/>
        </a:p>
      </dgm:t>
    </dgm:pt>
    <dgm:pt modelId="{E848C4AF-1580-4341-A62D-2F5401B17911}">
      <dgm:prSet custT="1"/>
      <dgm:spPr/>
      <dgm:t>
        <a:bodyPr/>
        <a:lstStyle/>
        <a:p>
          <a:pPr rtl="0"/>
          <a:r>
            <a:rPr lang="en-US" sz="2000" smtClean="0"/>
            <a:t>Review and approval of development projects</a:t>
          </a:r>
          <a:endParaRPr lang="en-US" sz="2000" dirty="0"/>
        </a:p>
      </dgm:t>
    </dgm:pt>
    <dgm:pt modelId="{0ABD7B01-3559-45B9-8EE2-9D2C926C8449}" type="parTrans" cxnId="{6B0C272E-AC54-4FF6-B75E-CA7F7C68E3C3}">
      <dgm:prSet/>
      <dgm:spPr/>
      <dgm:t>
        <a:bodyPr/>
        <a:lstStyle/>
        <a:p>
          <a:endParaRPr lang="en-US"/>
        </a:p>
      </dgm:t>
    </dgm:pt>
    <dgm:pt modelId="{A5D53AD4-C471-44CE-8CCB-9ABB64B88A4D}" type="sibTrans" cxnId="{6B0C272E-AC54-4FF6-B75E-CA7F7C68E3C3}">
      <dgm:prSet/>
      <dgm:spPr/>
      <dgm:t>
        <a:bodyPr/>
        <a:lstStyle/>
        <a:p>
          <a:endParaRPr lang="en-US"/>
        </a:p>
      </dgm:t>
    </dgm:pt>
    <dgm:pt modelId="{1E4699F8-D4A9-4F1D-B926-6F4E5B4D4719}">
      <dgm:prSet custT="1"/>
      <dgm:spPr/>
      <dgm:t>
        <a:bodyPr/>
        <a:lstStyle/>
        <a:p>
          <a:pPr rtl="0"/>
          <a:r>
            <a:rPr lang="en-US" sz="2000" dirty="0" smtClean="0"/>
            <a:t>Public-private development and redevelopment projects</a:t>
          </a:r>
          <a:endParaRPr lang="en-US" sz="2000" dirty="0"/>
        </a:p>
      </dgm:t>
    </dgm:pt>
    <dgm:pt modelId="{1F2E6F0B-F4EF-4E26-B450-022DAC6C5EE6}" type="parTrans" cxnId="{3A611208-0D46-4EAE-9FE4-DFA98BC2336F}">
      <dgm:prSet/>
      <dgm:spPr/>
      <dgm:t>
        <a:bodyPr/>
        <a:lstStyle/>
        <a:p>
          <a:endParaRPr lang="en-US"/>
        </a:p>
      </dgm:t>
    </dgm:pt>
    <dgm:pt modelId="{4B8D763B-0D2A-49AB-ABF9-1EFEC227523B}" type="sibTrans" cxnId="{3A611208-0D46-4EAE-9FE4-DFA98BC2336F}">
      <dgm:prSet/>
      <dgm:spPr/>
      <dgm:t>
        <a:bodyPr/>
        <a:lstStyle/>
        <a:p>
          <a:endParaRPr lang="en-US"/>
        </a:p>
      </dgm:t>
    </dgm:pt>
    <dgm:pt modelId="{E3377C4E-54E4-491E-8319-8BD5AA27B2E6}">
      <dgm:prSet custT="1"/>
      <dgm:spPr/>
      <dgm:t>
        <a:bodyPr/>
        <a:lstStyle/>
        <a:p>
          <a:pPr rtl="0"/>
          <a:r>
            <a:rPr lang="en-US" sz="2000" dirty="0" smtClean="0"/>
            <a:t>Development agreements</a:t>
          </a:r>
          <a:endParaRPr lang="en-US" sz="2000" dirty="0"/>
        </a:p>
      </dgm:t>
    </dgm:pt>
    <dgm:pt modelId="{96AF594E-34D5-43D6-B7E4-53EB4CEF18B9}" type="parTrans" cxnId="{81030091-BD61-44B7-8289-9AEE8BDEB44C}">
      <dgm:prSet/>
      <dgm:spPr/>
      <dgm:t>
        <a:bodyPr/>
        <a:lstStyle/>
        <a:p>
          <a:endParaRPr lang="en-US"/>
        </a:p>
      </dgm:t>
    </dgm:pt>
    <dgm:pt modelId="{589CF2CB-40FF-4223-AC6D-5F7F5BD03929}" type="sibTrans" cxnId="{81030091-BD61-44B7-8289-9AEE8BDEB44C}">
      <dgm:prSet/>
      <dgm:spPr/>
      <dgm:t>
        <a:bodyPr/>
        <a:lstStyle/>
        <a:p>
          <a:endParaRPr lang="en-US"/>
        </a:p>
      </dgm:t>
    </dgm:pt>
    <dgm:pt modelId="{A173D167-9FC6-435D-99A2-7A365435807F}" type="pres">
      <dgm:prSet presAssocID="{2642A319-4E45-49DE-9852-CE419588F03F}" presName="compositeShape" presStyleCnt="0">
        <dgm:presLayoutVars>
          <dgm:dir/>
          <dgm:resizeHandles/>
        </dgm:presLayoutVars>
      </dgm:prSet>
      <dgm:spPr/>
      <dgm:t>
        <a:bodyPr/>
        <a:lstStyle/>
        <a:p>
          <a:endParaRPr lang="en-US"/>
        </a:p>
      </dgm:t>
    </dgm:pt>
    <dgm:pt modelId="{3E937E17-BBA6-4623-B913-171C46F6D4DE}" type="pres">
      <dgm:prSet presAssocID="{2642A319-4E45-49DE-9852-CE419588F03F}" presName="pyramid" presStyleLbl="node1" presStyleIdx="0" presStyleCnt="1"/>
      <dgm:spPr/>
      <dgm:t>
        <a:bodyPr/>
        <a:lstStyle/>
        <a:p>
          <a:endParaRPr lang="en-US"/>
        </a:p>
      </dgm:t>
    </dgm:pt>
    <dgm:pt modelId="{09296BD2-9DA6-4891-8CB0-A6DC1CBB049A}" type="pres">
      <dgm:prSet presAssocID="{2642A319-4E45-49DE-9852-CE419588F03F}" presName="theList" presStyleCnt="0"/>
      <dgm:spPr/>
      <dgm:t>
        <a:bodyPr/>
        <a:lstStyle/>
        <a:p>
          <a:endParaRPr lang="en-US"/>
        </a:p>
      </dgm:t>
    </dgm:pt>
    <dgm:pt modelId="{2A6E6005-69E2-4B12-BD81-AF205A33E710}" type="pres">
      <dgm:prSet presAssocID="{E848C4AF-1580-4341-A62D-2F5401B17911}" presName="aNode" presStyleLbl="fgAcc1" presStyleIdx="0" presStyleCnt="3">
        <dgm:presLayoutVars>
          <dgm:bulletEnabled val="1"/>
        </dgm:presLayoutVars>
      </dgm:prSet>
      <dgm:spPr/>
      <dgm:t>
        <a:bodyPr/>
        <a:lstStyle/>
        <a:p>
          <a:endParaRPr lang="en-US"/>
        </a:p>
      </dgm:t>
    </dgm:pt>
    <dgm:pt modelId="{30F01055-CC8E-4438-9CCC-E4294E620F0A}" type="pres">
      <dgm:prSet presAssocID="{E848C4AF-1580-4341-A62D-2F5401B17911}" presName="aSpace" presStyleCnt="0"/>
      <dgm:spPr/>
      <dgm:t>
        <a:bodyPr/>
        <a:lstStyle/>
        <a:p>
          <a:endParaRPr lang="en-US"/>
        </a:p>
      </dgm:t>
    </dgm:pt>
    <dgm:pt modelId="{56752E9E-3662-40FC-B11C-CFA7B00630D4}" type="pres">
      <dgm:prSet presAssocID="{1E4699F8-D4A9-4F1D-B926-6F4E5B4D4719}" presName="aNode" presStyleLbl="fgAcc1" presStyleIdx="1" presStyleCnt="3">
        <dgm:presLayoutVars>
          <dgm:bulletEnabled val="1"/>
        </dgm:presLayoutVars>
      </dgm:prSet>
      <dgm:spPr/>
      <dgm:t>
        <a:bodyPr/>
        <a:lstStyle/>
        <a:p>
          <a:endParaRPr lang="en-US"/>
        </a:p>
      </dgm:t>
    </dgm:pt>
    <dgm:pt modelId="{77D8C94E-3A4E-4D4E-A248-A1EB5446A824}" type="pres">
      <dgm:prSet presAssocID="{1E4699F8-D4A9-4F1D-B926-6F4E5B4D4719}" presName="aSpace" presStyleCnt="0"/>
      <dgm:spPr/>
      <dgm:t>
        <a:bodyPr/>
        <a:lstStyle/>
        <a:p>
          <a:endParaRPr lang="en-US"/>
        </a:p>
      </dgm:t>
    </dgm:pt>
    <dgm:pt modelId="{BD1EB947-2799-42E9-BB9B-236C8A93EC31}" type="pres">
      <dgm:prSet presAssocID="{E3377C4E-54E4-491E-8319-8BD5AA27B2E6}" presName="aNode" presStyleLbl="fgAcc1" presStyleIdx="2" presStyleCnt="3">
        <dgm:presLayoutVars>
          <dgm:bulletEnabled val="1"/>
        </dgm:presLayoutVars>
      </dgm:prSet>
      <dgm:spPr/>
      <dgm:t>
        <a:bodyPr/>
        <a:lstStyle/>
        <a:p>
          <a:endParaRPr lang="en-US"/>
        </a:p>
      </dgm:t>
    </dgm:pt>
    <dgm:pt modelId="{65CF9DFD-2017-4915-BAB9-D6784472B366}" type="pres">
      <dgm:prSet presAssocID="{E3377C4E-54E4-491E-8319-8BD5AA27B2E6}" presName="aSpace" presStyleCnt="0"/>
      <dgm:spPr/>
      <dgm:t>
        <a:bodyPr/>
        <a:lstStyle/>
        <a:p>
          <a:endParaRPr lang="en-US"/>
        </a:p>
      </dgm:t>
    </dgm:pt>
  </dgm:ptLst>
  <dgm:cxnLst>
    <dgm:cxn modelId="{A52097A5-34C4-492B-A59A-07058F139B08}" type="presOf" srcId="{E848C4AF-1580-4341-A62D-2F5401B17911}" destId="{2A6E6005-69E2-4B12-BD81-AF205A33E710}" srcOrd="0" destOrd="0" presId="urn:microsoft.com/office/officeart/2005/8/layout/pyramid2"/>
    <dgm:cxn modelId="{6B0C272E-AC54-4FF6-B75E-CA7F7C68E3C3}" srcId="{2642A319-4E45-49DE-9852-CE419588F03F}" destId="{E848C4AF-1580-4341-A62D-2F5401B17911}" srcOrd="0" destOrd="0" parTransId="{0ABD7B01-3559-45B9-8EE2-9D2C926C8449}" sibTransId="{A5D53AD4-C471-44CE-8CCB-9ABB64B88A4D}"/>
    <dgm:cxn modelId="{E3D0D5E1-DE3A-461B-9BA2-B4ECA709CD12}" type="presOf" srcId="{2642A319-4E45-49DE-9852-CE419588F03F}" destId="{A173D167-9FC6-435D-99A2-7A365435807F}" srcOrd="0" destOrd="0" presId="urn:microsoft.com/office/officeart/2005/8/layout/pyramid2"/>
    <dgm:cxn modelId="{BBFF5E16-EE3A-4BAF-8071-03B1B1F5FA04}" type="presOf" srcId="{E3377C4E-54E4-491E-8319-8BD5AA27B2E6}" destId="{BD1EB947-2799-42E9-BB9B-236C8A93EC31}" srcOrd="0" destOrd="0" presId="urn:microsoft.com/office/officeart/2005/8/layout/pyramid2"/>
    <dgm:cxn modelId="{3A611208-0D46-4EAE-9FE4-DFA98BC2336F}" srcId="{2642A319-4E45-49DE-9852-CE419588F03F}" destId="{1E4699F8-D4A9-4F1D-B926-6F4E5B4D4719}" srcOrd="1" destOrd="0" parTransId="{1F2E6F0B-F4EF-4E26-B450-022DAC6C5EE6}" sibTransId="{4B8D763B-0D2A-49AB-ABF9-1EFEC227523B}"/>
    <dgm:cxn modelId="{6237DFBA-551D-4BEB-92BA-1E99FDEF600D}" type="presOf" srcId="{1E4699F8-D4A9-4F1D-B926-6F4E5B4D4719}" destId="{56752E9E-3662-40FC-B11C-CFA7B00630D4}" srcOrd="0" destOrd="0" presId="urn:microsoft.com/office/officeart/2005/8/layout/pyramid2"/>
    <dgm:cxn modelId="{81030091-BD61-44B7-8289-9AEE8BDEB44C}" srcId="{2642A319-4E45-49DE-9852-CE419588F03F}" destId="{E3377C4E-54E4-491E-8319-8BD5AA27B2E6}" srcOrd="2" destOrd="0" parTransId="{96AF594E-34D5-43D6-B7E4-53EB4CEF18B9}" sibTransId="{589CF2CB-40FF-4223-AC6D-5F7F5BD03929}"/>
    <dgm:cxn modelId="{98AF5EF3-4450-4A2C-8106-204D8E09BDF9}" type="presParOf" srcId="{A173D167-9FC6-435D-99A2-7A365435807F}" destId="{3E937E17-BBA6-4623-B913-171C46F6D4DE}" srcOrd="0" destOrd="0" presId="urn:microsoft.com/office/officeart/2005/8/layout/pyramid2"/>
    <dgm:cxn modelId="{9D0FB1BE-0D64-44E8-8917-A9B63EEFDFD1}" type="presParOf" srcId="{A173D167-9FC6-435D-99A2-7A365435807F}" destId="{09296BD2-9DA6-4891-8CB0-A6DC1CBB049A}" srcOrd="1" destOrd="0" presId="urn:microsoft.com/office/officeart/2005/8/layout/pyramid2"/>
    <dgm:cxn modelId="{66871EF7-E354-4541-B444-09D4FF74EF4C}" type="presParOf" srcId="{09296BD2-9DA6-4891-8CB0-A6DC1CBB049A}" destId="{2A6E6005-69E2-4B12-BD81-AF205A33E710}" srcOrd="0" destOrd="0" presId="urn:microsoft.com/office/officeart/2005/8/layout/pyramid2"/>
    <dgm:cxn modelId="{4AECF3E4-EC4C-4982-A6B0-31FA1CE52DD5}" type="presParOf" srcId="{09296BD2-9DA6-4891-8CB0-A6DC1CBB049A}" destId="{30F01055-CC8E-4438-9CCC-E4294E620F0A}" srcOrd="1" destOrd="0" presId="urn:microsoft.com/office/officeart/2005/8/layout/pyramid2"/>
    <dgm:cxn modelId="{2F4058E3-8C44-4F93-AB3C-9F88DFF89772}" type="presParOf" srcId="{09296BD2-9DA6-4891-8CB0-A6DC1CBB049A}" destId="{56752E9E-3662-40FC-B11C-CFA7B00630D4}" srcOrd="2" destOrd="0" presId="urn:microsoft.com/office/officeart/2005/8/layout/pyramid2"/>
    <dgm:cxn modelId="{A2468820-89E7-47D1-9E40-F71EC2B8C9F2}" type="presParOf" srcId="{09296BD2-9DA6-4891-8CB0-A6DC1CBB049A}" destId="{77D8C94E-3A4E-4D4E-A248-A1EB5446A824}" srcOrd="3" destOrd="0" presId="urn:microsoft.com/office/officeart/2005/8/layout/pyramid2"/>
    <dgm:cxn modelId="{31D745B8-B11E-4F70-9815-0837703B68F8}" type="presParOf" srcId="{09296BD2-9DA6-4891-8CB0-A6DC1CBB049A}" destId="{BD1EB947-2799-42E9-BB9B-236C8A93EC31}" srcOrd="4" destOrd="0" presId="urn:microsoft.com/office/officeart/2005/8/layout/pyramid2"/>
    <dgm:cxn modelId="{2DCBBCF0-F401-403C-AD1A-2330794698B9}" type="presParOf" srcId="{09296BD2-9DA6-4891-8CB0-A6DC1CBB049A}" destId="{65CF9DFD-2017-4915-BAB9-D6784472B366}" srcOrd="5" destOrd="0" presId="urn:microsoft.com/office/officeart/2005/8/layout/pyramid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288E8B8F-5269-4F83-AC23-814DFC715900}" type="doc">
      <dgm:prSet loTypeId="urn:microsoft.com/office/officeart/2005/8/layout/vList2" loCatId="list" qsTypeId="urn:microsoft.com/office/officeart/2005/8/quickstyle/3d7" qsCatId="3D" csTypeId="urn:microsoft.com/office/officeart/2005/8/colors/accent5_4" csCatId="accent5"/>
      <dgm:spPr/>
      <dgm:t>
        <a:bodyPr/>
        <a:lstStyle/>
        <a:p>
          <a:endParaRPr lang="en-US"/>
        </a:p>
      </dgm:t>
    </dgm:pt>
    <dgm:pt modelId="{A7BD2141-A69C-461D-A297-E1F7BD049B2C}">
      <dgm:prSet/>
      <dgm:spPr/>
      <dgm:t>
        <a:bodyPr/>
        <a:lstStyle/>
        <a:p>
          <a:pPr algn="ctr" rtl="0"/>
          <a:r>
            <a:rPr lang="en-US" dirty="0" smtClean="0"/>
            <a:t>Administrative procedures and review criteria for land use actions</a:t>
          </a:r>
          <a:endParaRPr lang="en-US" dirty="0"/>
        </a:p>
      </dgm:t>
    </dgm:pt>
    <dgm:pt modelId="{CE31513D-8A9B-4860-8659-65EB4A88AB96}" type="parTrans" cxnId="{EA7FFBD5-5D62-4003-8A42-988D24951DAB}">
      <dgm:prSet/>
      <dgm:spPr/>
      <dgm:t>
        <a:bodyPr/>
        <a:lstStyle/>
        <a:p>
          <a:pPr algn="ctr"/>
          <a:endParaRPr lang="en-US"/>
        </a:p>
      </dgm:t>
    </dgm:pt>
    <dgm:pt modelId="{E066D4F1-C235-42E9-81A6-D351D9415C01}" type="sibTrans" cxnId="{EA7FFBD5-5D62-4003-8A42-988D24951DAB}">
      <dgm:prSet/>
      <dgm:spPr/>
      <dgm:t>
        <a:bodyPr/>
        <a:lstStyle/>
        <a:p>
          <a:pPr algn="ctr"/>
          <a:endParaRPr lang="en-US"/>
        </a:p>
      </dgm:t>
    </dgm:pt>
    <dgm:pt modelId="{726928BD-19E4-4A7F-8506-3F9D699A3E1B}">
      <dgm:prSet/>
      <dgm:spPr/>
      <dgm:t>
        <a:bodyPr/>
        <a:lstStyle/>
        <a:p>
          <a:pPr algn="ctr" rtl="0"/>
          <a:r>
            <a:rPr lang="en-US" smtClean="0"/>
            <a:t>Provisions for new development or intensification of existing development</a:t>
          </a:r>
          <a:endParaRPr lang="en-US"/>
        </a:p>
      </dgm:t>
    </dgm:pt>
    <dgm:pt modelId="{221490DE-713D-4D63-91E6-03657F97ECF8}" type="parTrans" cxnId="{07C733D2-857C-4635-88DC-D66B93956659}">
      <dgm:prSet/>
      <dgm:spPr/>
      <dgm:t>
        <a:bodyPr/>
        <a:lstStyle/>
        <a:p>
          <a:pPr algn="ctr"/>
          <a:endParaRPr lang="en-US"/>
        </a:p>
      </dgm:t>
    </dgm:pt>
    <dgm:pt modelId="{3F766A5E-AC75-4DB2-BE79-6AA54F3261BE}" type="sibTrans" cxnId="{07C733D2-857C-4635-88DC-D66B93956659}">
      <dgm:prSet/>
      <dgm:spPr/>
      <dgm:t>
        <a:bodyPr/>
        <a:lstStyle/>
        <a:p>
          <a:pPr algn="ctr"/>
          <a:endParaRPr lang="en-US"/>
        </a:p>
      </dgm:t>
    </dgm:pt>
    <dgm:pt modelId="{5430DC78-DF6C-4A91-845B-28810BA01959}" type="pres">
      <dgm:prSet presAssocID="{288E8B8F-5269-4F83-AC23-814DFC715900}" presName="linear" presStyleCnt="0">
        <dgm:presLayoutVars>
          <dgm:animLvl val="lvl"/>
          <dgm:resizeHandles val="exact"/>
        </dgm:presLayoutVars>
      </dgm:prSet>
      <dgm:spPr/>
      <dgm:t>
        <a:bodyPr/>
        <a:lstStyle/>
        <a:p>
          <a:endParaRPr lang="en-US"/>
        </a:p>
      </dgm:t>
    </dgm:pt>
    <dgm:pt modelId="{126EC67C-FCD1-4F46-A626-5154061F07E5}" type="pres">
      <dgm:prSet presAssocID="{A7BD2141-A69C-461D-A297-E1F7BD049B2C}" presName="parentText" presStyleLbl="node1" presStyleIdx="0" presStyleCnt="2">
        <dgm:presLayoutVars>
          <dgm:chMax val="0"/>
          <dgm:bulletEnabled val="1"/>
        </dgm:presLayoutVars>
      </dgm:prSet>
      <dgm:spPr/>
      <dgm:t>
        <a:bodyPr/>
        <a:lstStyle/>
        <a:p>
          <a:endParaRPr lang="en-US"/>
        </a:p>
      </dgm:t>
    </dgm:pt>
    <dgm:pt modelId="{50B96A50-8B6B-4A6E-A203-0CF7162AAD22}" type="pres">
      <dgm:prSet presAssocID="{E066D4F1-C235-42E9-81A6-D351D9415C01}" presName="spacer" presStyleCnt="0"/>
      <dgm:spPr/>
    </dgm:pt>
    <dgm:pt modelId="{71040145-CCAE-432A-A3E3-702860675DA0}" type="pres">
      <dgm:prSet presAssocID="{726928BD-19E4-4A7F-8506-3F9D699A3E1B}" presName="parentText" presStyleLbl="node1" presStyleIdx="1" presStyleCnt="2">
        <dgm:presLayoutVars>
          <dgm:chMax val="0"/>
          <dgm:bulletEnabled val="1"/>
        </dgm:presLayoutVars>
      </dgm:prSet>
      <dgm:spPr/>
      <dgm:t>
        <a:bodyPr/>
        <a:lstStyle/>
        <a:p>
          <a:endParaRPr lang="en-US"/>
        </a:p>
      </dgm:t>
    </dgm:pt>
  </dgm:ptLst>
  <dgm:cxnLst>
    <dgm:cxn modelId="{07C733D2-857C-4635-88DC-D66B93956659}" srcId="{288E8B8F-5269-4F83-AC23-814DFC715900}" destId="{726928BD-19E4-4A7F-8506-3F9D699A3E1B}" srcOrd="1" destOrd="0" parTransId="{221490DE-713D-4D63-91E6-03657F97ECF8}" sibTransId="{3F766A5E-AC75-4DB2-BE79-6AA54F3261BE}"/>
    <dgm:cxn modelId="{7115B027-C466-4C92-86D6-1C84C5B8F4CE}" type="presOf" srcId="{726928BD-19E4-4A7F-8506-3F9D699A3E1B}" destId="{71040145-CCAE-432A-A3E3-702860675DA0}" srcOrd="0" destOrd="0" presId="urn:microsoft.com/office/officeart/2005/8/layout/vList2"/>
    <dgm:cxn modelId="{7DBE9B4B-F38E-442F-BCE4-CCBFB0162D90}" type="presOf" srcId="{A7BD2141-A69C-461D-A297-E1F7BD049B2C}" destId="{126EC67C-FCD1-4F46-A626-5154061F07E5}" srcOrd="0" destOrd="0" presId="urn:microsoft.com/office/officeart/2005/8/layout/vList2"/>
    <dgm:cxn modelId="{EA7FFBD5-5D62-4003-8A42-988D24951DAB}" srcId="{288E8B8F-5269-4F83-AC23-814DFC715900}" destId="{A7BD2141-A69C-461D-A297-E1F7BD049B2C}" srcOrd="0" destOrd="0" parTransId="{CE31513D-8A9B-4860-8659-65EB4A88AB96}" sibTransId="{E066D4F1-C235-42E9-81A6-D351D9415C01}"/>
    <dgm:cxn modelId="{789B696C-25A6-417C-A6D3-C668D8F509CF}" type="presOf" srcId="{288E8B8F-5269-4F83-AC23-814DFC715900}" destId="{5430DC78-DF6C-4A91-845B-28810BA01959}" srcOrd="0" destOrd="0" presId="urn:microsoft.com/office/officeart/2005/8/layout/vList2"/>
    <dgm:cxn modelId="{70934ACF-2E28-47F9-A6B2-50F1390EB50D}" type="presParOf" srcId="{5430DC78-DF6C-4A91-845B-28810BA01959}" destId="{126EC67C-FCD1-4F46-A626-5154061F07E5}" srcOrd="0" destOrd="0" presId="urn:microsoft.com/office/officeart/2005/8/layout/vList2"/>
    <dgm:cxn modelId="{E62B9ADC-3FFF-4542-8B0C-0776E58F507A}" type="presParOf" srcId="{5430DC78-DF6C-4A91-845B-28810BA01959}" destId="{50B96A50-8B6B-4A6E-A203-0CF7162AAD22}" srcOrd="1" destOrd="0" presId="urn:microsoft.com/office/officeart/2005/8/layout/vList2"/>
    <dgm:cxn modelId="{B4CC592F-7AE0-4D80-81FE-A8CF6A00E466}" type="presParOf" srcId="{5430DC78-DF6C-4A91-845B-28810BA01959}" destId="{71040145-CCAE-432A-A3E3-702860675DA0}" srcOrd="2"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475CD887-083E-451A-8BB1-39358C416AD5}" type="doc">
      <dgm:prSet loTypeId="urn:microsoft.com/office/officeart/2005/8/layout/hList1" loCatId="list" qsTypeId="urn:microsoft.com/office/officeart/2005/8/quickstyle/simple1#18" qsCatId="simple" csTypeId="urn:microsoft.com/office/officeart/2005/8/colors/accent6_2" csCatId="accent6" phldr="1"/>
      <dgm:spPr/>
      <dgm:t>
        <a:bodyPr/>
        <a:lstStyle/>
        <a:p>
          <a:endParaRPr lang="en-US"/>
        </a:p>
      </dgm:t>
    </dgm:pt>
    <dgm:pt modelId="{57F9B9F9-51A9-43A0-9373-F015E6D37778}">
      <dgm:prSet/>
      <dgm:spPr/>
      <dgm:t>
        <a:bodyPr/>
        <a:lstStyle/>
        <a:p>
          <a:pPr rtl="0"/>
          <a:r>
            <a:rPr lang="en-US" dirty="0" smtClean="0"/>
            <a:t>Infrastructure</a:t>
          </a:r>
          <a:endParaRPr lang="en-US" dirty="0"/>
        </a:p>
      </dgm:t>
    </dgm:pt>
    <dgm:pt modelId="{D566F760-C556-4D84-8715-07DD6CAD4485}" type="parTrans" cxnId="{F507B099-F022-449C-8984-50B275FB4FF1}">
      <dgm:prSet/>
      <dgm:spPr/>
      <dgm:t>
        <a:bodyPr/>
        <a:lstStyle/>
        <a:p>
          <a:endParaRPr lang="en-US"/>
        </a:p>
      </dgm:t>
    </dgm:pt>
    <dgm:pt modelId="{B3B72246-8963-4A8B-8571-64F709D8C2C8}" type="sibTrans" cxnId="{F507B099-F022-449C-8984-50B275FB4FF1}">
      <dgm:prSet/>
      <dgm:spPr/>
      <dgm:t>
        <a:bodyPr/>
        <a:lstStyle/>
        <a:p>
          <a:endParaRPr lang="en-US"/>
        </a:p>
      </dgm:t>
    </dgm:pt>
    <dgm:pt modelId="{F0E4B276-4DF9-417C-B507-65E31E24586A}">
      <dgm:prSet/>
      <dgm:spPr/>
      <dgm:t>
        <a:bodyPr/>
        <a:lstStyle/>
        <a:p>
          <a:pPr rtl="0"/>
          <a:r>
            <a:rPr lang="en-US" dirty="0" smtClean="0"/>
            <a:t>Streets</a:t>
          </a:r>
          <a:endParaRPr lang="en-US" dirty="0"/>
        </a:p>
      </dgm:t>
    </dgm:pt>
    <dgm:pt modelId="{4F76EF9C-AA91-4DB3-B438-22B4EC674365}" type="parTrans" cxnId="{CFDFA77B-4836-4992-8A0A-66839DFA9C7E}">
      <dgm:prSet/>
      <dgm:spPr/>
      <dgm:t>
        <a:bodyPr/>
        <a:lstStyle/>
        <a:p>
          <a:endParaRPr lang="en-US"/>
        </a:p>
      </dgm:t>
    </dgm:pt>
    <dgm:pt modelId="{8AC24EFB-EA9A-485B-8051-C11830F54AB7}" type="sibTrans" cxnId="{CFDFA77B-4836-4992-8A0A-66839DFA9C7E}">
      <dgm:prSet/>
      <dgm:spPr/>
      <dgm:t>
        <a:bodyPr/>
        <a:lstStyle/>
        <a:p>
          <a:endParaRPr lang="en-US"/>
        </a:p>
      </dgm:t>
    </dgm:pt>
    <dgm:pt modelId="{C943A738-EBDC-47D0-A7D3-21903BFA7AB6}">
      <dgm:prSet/>
      <dgm:spPr/>
      <dgm:t>
        <a:bodyPr/>
        <a:lstStyle/>
        <a:p>
          <a:pPr rtl="0"/>
          <a:r>
            <a:rPr lang="en-US" dirty="0" smtClean="0"/>
            <a:t>Community facilities</a:t>
          </a:r>
          <a:endParaRPr lang="en-US" dirty="0"/>
        </a:p>
      </dgm:t>
    </dgm:pt>
    <dgm:pt modelId="{E138F0A6-13BC-4C37-830B-FC63F8004466}" type="parTrans" cxnId="{0256BA4E-2658-44BC-8395-194FAAC37956}">
      <dgm:prSet/>
      <dgm:spPr/>
      <dgm:t>
        <a:bodyPr/>
        <a:lstStyle/>
        <a:p>
          <a:endParaRPr lang="en-US"/>
        </a:p>
      </dgm:t>
    </dgm:pt>
    <dgm:pt modelId="{893B048E-348B-4F1A-A385-C7D82DD6A872}" type="sibTrans" cxnId="{0256BA4E-2658-44BC-8395-194FAAC37956}">
      <dgm:prSet/>
      <dgm:spPr/>
      <dgm:t>
        <a:bodyPr/>
        <a:lstStyle/>
        <a:p>
          <a:endParaRPr lang="en-US"/>
        </a:p>
      </dgm:t>
    </dgm:pt>
    <dgm:pt modelId="{3C8CF506-10CC-410B-969F-C8F1D5B7E634}">
      <dgm:prSet/>
      <dgm:spPr/>
      <dgm:t>
        <a:bodyPr/>
        <a:lstStyle/>
        <a:p>
          <a:pPr rtl="0"/>
          <a:r>
            <a:rPr lang="en-US" dirty="0" smtClean="0"/>
            <a:t>Schools</a:t>
          </a:r>
          <a:endParaRPr lang="en-US" dirty="0"/>
        </a:p>
      </dgm:t>
    </dgm:pt>
    <dgm:pt modelId="{DFEF8240-49AE-490E-A911-648D115D29A6}" type="parTrans" cxnId="{3B5F6CCA-AAA3-434B-8459-B8812BFA5350}">
      <dgm:prSet/>
      <dgm:spPr/>
      <dgm:t>
        <a:bodyPr/>
        <a:lstStyle/>
        <a:p>
          <a:endParaRPr lang="en-US"/>
        </a:p>
      </dgm:t>
    </dgm:pt>
    <dgm:pt modelId="{A167FEB9-A5D3-4807-86A2-77E5769DEC5B}" type="sibTrans" cxnId="{3B5F6CCA-AAA3-434B-8459-B8812BFA5350}">
      <dgm:prSet/>
      <dgm:spPr/>
      <dgm:t>
        <a:bodyPr/>
        <a:lstStyle/>
        <a:p>
          <a:endParaRPr lang="en-US"/>
        </a:p>
      </dgm:t>
    </dgm:pt>
    <dgm:pt modelId="{3B5FD8EA-3A4A-4E16-B22B-AF36507C29C0}">
      <dgm:prSet/>
      <dgm:spPr/>
      <dgm:t>
        <a:bodyPr/>
        <a:lstStyle/>
        <a:p>
          <a:pPr rtl="0"/>
          <a:r>
            <a:rPr lang="en-US" dirty="0" smtClean="0"/>
            <a:t>Bike paths</a:t>
          </a:r>
          <a:endParaRPr lang="en-US" dirty="0"/>
        </a:p>
      </dgm:t>
    </dgm:pt>
    <dgm:pt modelId="{A60EBE81-1B7F-400B-B473-D4776DB63C44}" type="parTrans" cxnId="{0F4AEBC3-181D-4D43-8D3A-47023F24555D}">
      <dgm:prSet/>
      <dgm:spPr/>
      <dgm:t>
        <a:bodyPr/>
        <a:lstStyle/>
        <a:p>
          <a:endParaRPr lang="en-US"/>
        </a:p>
      </dgm:t>
    </dgm:pt>
    <dgm:pt modelId="{C3A84D03-05F9-474D-B79A-249BAA809476}" type="sibTrans" cxnId="{0F4AEBC3-181D-4D43-8D3A-47023F24555D}">
      <dgm:prSet/>
      <dgm:spPr/>
      <dgm:t>
        <a:bodyPr/>
        <a:lstStyle/>
        <a:p>
          <a:endParaRPr lang="en-US"/>
        </a:p>
      </dgm:t>
    </dgm:pt>
    <dgm:pt modelId="{C1912FB5-0699-40EF-9F9C-A5B2A36D1E43}">
      <dgm:prSet/>
      <dgm:spPr/>
      <dgm:t>
        <a:bodyPr/>
        <a:lstStyle/>
        <a:p>
          <a:pPr rtl="0"/>
          <a:r>
            <a:rPr lang="en-US" dirty="0" smtClean="0"/>
            <a:t>Water systems</a:t>
          </a:r>
          <a:endParaRPr lang="en-US" dirty="0"/>
        </a:p>
      </dgm:t>
    </dgm:pt>
    <dgm:pt modelId="{CB8176D7-B4BA-488E-84D1-1D90AA1DF482}" type="parTrans" cxnId="{6C78521F-F37C-401C-8F7C-3BC1313114EE}">
      <dgm:prSet/>
      <dgm:spPr/>
      <dgm:t>
        <a:bodyPr/>
        <a:lstStyle/>
        <a:p>
          <a:endParaRPr lang="en-US"/>
        </a:p>
      </dgm:t>
    </dgm:pt>
    <dgm:pt modelId="{3F8090E2-7BD1-4F05-B71B-820B3DED320B}" type="sibTrans" cxnId="{6C78521F-F37C-401C-8F7C-3BC1313114EE}">
      <dgm:prSet/>
      <dgm:spPr/>
      <dgm:t>
        <a:bodyPr/>
        <a:lstStyle/>
        <a:p>
          <a:endParaRPr lang="en-US"/>
        </a:p>
      </dgm:t>
    </dgm:pt>
    <dgm:pt modelId="{C302D1ED-1BB0-459C-B6A6-C616D244B6B2}">
      <dgm:prSet/>
      <dgm:spPr/>
      <dgm:t>
        <a:bodyPr/>
        <a:lstStyle/>
        <a:p>
          <a:pPr rtl="0"/>
          <a:r>
            <a:rPr lang="en-US" dirty="0" smtClean="0"/>
            <a:t>Transit…</a:t>
          </a:r>
          <a:endParaRPr lang="en-US" dirty="0"/>
        </a:p>
      </dgm:t>
    </dgm:pt>
    <dgm:pt modelId="{2BCE1515-1852-4E42-B743-5E0AFC4961C6}" type="parTrans" cxnId="{399FA984-CDA7-4403-B758-79D9E7AA3101}">
      <dgm:prSet/>
      <dgm:spPr/>
      <dgm:t>
        <a:bodyPr/>
        <a:lstStyle/>
        <a:p>
          <a:endParaRPr lang="en-US"/>
        </a:p>
      </dgm:t>
    </dgm:pt>
    <dgm:pt modelId="{FA21B029-5DFA-469C-A839-BE3A2D34B3FE}" type="sibTrans" cxnId="{399FA984-CDA7-4403-B758-79D9E7AA3101}">
      <dgm:prSet/>
      <dgm:spPr/>
      <dgm:t>
        <a:bodyPr/>
        <a:lstStyle/>
        <a:p>
          <a:endParaRPr lang="en-US"/>
        </a:p>
      </dgm:t>
    </dgm:pt>
    <dgm:pt modelId="{E5370493-4868-4609-960E-CA850671AE46}">
      <dgm:prSet/>
      <dgm:spPr/>
      <dgm:t>
        <a:bodyPr/>
        <a:lstStyle/>
        <a:p>
          <a:pPr rtl="0"/>
          <a:r>
            <a:rPr lang="en-US" dirty="0" smtClean="0"/>
            <a:t>Libraries</a:t>
          </a:r>
          <a:endParaRPr lang="en-US" dirty="0"/>
        </a:p>
      </dgm:t>
    </dgm:pt>
    <dgm:pt modelId="{EB8A15FD-4FD1-4508-9271-FA85149959DE}" type="parTrans" cxnId="{CB1CC3DA-6609-41D2-8E3D-6AABE3FBA99A}">
      <dgm:prSet/>
      <dgm:spPr/>
      <dgm:t>
        <a:bodyPr/>
        <a:lstStyle/>
        <a:p>
          <a:endParaRPr lang="en-US"/>
        </a:p>
      </dgm:t>
    </dgm:pt>
    <dgm:pt modelId="{D31B7B0E-A2BC-4498-8305-43159DC1B1E3}" type="sibTrans" cxnId="{CB1CC3DA-6609-41D2-8E3D-6AABE3FBA99A}">
      <dgm:prSet/>
      <dgm:spPr/>
      <dgm:t>
        <a:bodyPr/>
        <a:lstStyle/>
        <a:p>
          <a:endParaRPr lang="en-US"/>
        </a:p>
      </dgm:t>
    </dgm:pt>
    <dgm:pt modelId="{320BF0E3-C0DB-40EC-B7E5-E9CF77DB020D}">
      <dgm:prSet/>
      <dgm:spPr/>
      <dgm:t>
        <a:bodyPr/>
        <a:lstStyle/>
        <a:p>
          <a:pPr rtl="0"/>
          <a:r>
            <a:rPr lang="en-US" dirty="0" smtClean="0"/>
            <a:t>Municipal buildings…</a:t>
          </a:r>
          <a:endParaRPr lang="en-US" dirty="0"/>
        </a:p>
      </dgm:t>
    </dgm:pt>
    <dgm:pt modelId="{FB607711-FC29-4308-A492-4ACE49EC91DB}" type="parTrans" cxnId="{D68A9BCD-00CA-4E9B-8F1A-F612F8BE4B62}">
      <dgm:prSet/>
      <dgm:spPr/>
      <dgm:t>
        <a:bodyPr/>
        <a:lstStyle/>
        <a:p>
          <a:endParaRPr lang="en-US"/>
        </a:p>
      </dgm:t>
    </dgm:pt>
    <dgm:pt modelId="{97FDE928-8180-4DDF-B82E-4D00250C7E8C}" type="sibTrans" cxnId="{D68A9BCD-00CA-4E9B-8F1A-F612F8BE4B62}">
      <dgm:prSet/>
      <dgm:spPr/>
      <dgm:t>
        <a:bodyPr/>
        <a:lstStyle/>
        <a:p>
          <a:endParaRPr lang="en-US"/>
        </a:p>
      </dgm:t>
    </dgm:pt>
    <dgm:pt modelId="{9F839B69-0E4F-497F-AD6D-34143AD686E4}" type="pres">
      <dgm:prSet presAssocID="{475CD887-083E-451A-8BB1-39358C416AD5}" presName="Name0" presStyleCnt="0">
        <dgm:presLayoutVars>
          <dgm:dir/>
          <dgm:animLvl val="lvl"/>
          <dgm:resizeHandles val="exact"/>
        </dgm:presLayoutVars>
      </dgm:prSet>
      <dgm:spPr/>
      <dgm:t>
        <a:bodyPr/>
        <a:lstStyle/>
        <a:p>
          <a:endParaRPr lang="en-US"/>
        </a:p>
      </dgm:t>
    </dgm:pt>
    <dgm:pt modelId="{37FA0DE9-F3EB-4298-A291-18E3BD533E48}" type="pres">
      <dgm:prSet presAssocID="{57F9B9F9-51A9-43A0-9373-F015E6D37778}" presName="composite" presStyleCnt="0"/>
      <dgm:spPr/>
      <dgm:t>
        <a:bodyPr/>
        <a:lstStyle/>
        <a:p>
          <a:endParaRPr lang="en-US"/>
        </a:p>
      </dgm:t>
    </dgm:pt>
    <dgm:pt modelId="{7CE22C98-DE47-4378-ADD9-5EBEA3EB5C97}" type="pres">
      <dgm:prSet presAssocID="{57F9B9F9-51A9-43A0-9373-F015E6D37778}" presName="parTx" presStyleLbl="alignNode1" presStyleIdx="0" presStyleCnt="2" custLinFactNeighborX="-4712">
        <dgm:presLayoutVars>
          <dgm:chMax val="0"/>
          <dgm:chPref val="0"/>
          <dgm:bulletEnabled val="1"/>
        </dgm:presLayoutVars>
      </dgm:prSet>
      <dgm:spPr/>
      <dgm:t>
        <a:bodyPr/>
        <a:lstStyle/>
        <a:p>
          <a:endParaRPr lang="en-US"/>
        </a:p>
      </dgm:t>
    </dgm:pt>
    <dgm:pt modelId="{E0CEE40E-3C25-452D-B999-E8404CDEAF9F}" type="pres">
      <dgm:prSet presAssocID="{57F9B9F9-51A9-43A0-9373-F015E6D37778}" presName="desTx" presStyleLbl="alignAccFollowNode1" presStyleIdx="0" presStyleCnt="2" custLinFactNeighborX="-4712">
        <dgm:presLayoutVars>
          <dgm:bulletEnabled val="1"/>
        </dgm:presLayoutVars>
      </dgm:prSet>
      <dgm:spPr/>
      <dgm:t>
        <a:bodyPr/>
        <a:lstStyle/>
        <a:p>
          <a:endParaRPr lang="en-US"/>
        </a:p>
      </dgm:t>
    </dgm:pt>
    <dgm:pt modelId="{4F866F82-F090-457B-8A1A-3A3CDAD5C5FC}" type="pres">
      <dgm:prSet presAssocID="{B3B72246-8963-4A8B-8571-64F709D8C2C8}" presName="space" presStyleCnt="0"/>
      <dgm:spPr/>
      <dgm:t>
        <a:bodyPr/>
        <a:lstStyle/>
        <a:p>
          <a:endParaRPr lang="en-US"/>
        </a:p>
      </dgm:t>
    </dgm:pt>
    <dgm:pt modelId="{E6581309-7A6D-4AE1-8755-9430F12638CC}" type="pres">
      <dgm:prSet presAssocID="{C943A738-EBDC-47D0-A7D3-21903BFA7AB6}" presName="composite" presStyleCnt="0"/>
      <dgm:spPr/>
      <dgm:t>
        <a:bodyPr/>
        <a:lstStyle/>
        <a:p>
          <a:endParaRPr lang="en-US"/>
        </a:p>
      </dgm:t>
    </dgm:pt>
    <dgm:pt modelId="{D5F064BB-2363-4AF2-9EE2-E7A13474D19A}" type="pres">
      <dgm:prSet presAssocID="{C943A738-EBDC-47D0-A7D3-21903BFA7AB6}" presName="parTx" presStyleLbl="alignNode1" presStyleIdx="1" presStyleCnt="2" custLinFactY="-30134" custLinFactNeighborY="-100000">
        <dgm:presLayoutVars>
          <dgm:chMax val="0"/>
          <dgm:chPref val="0"/>
          <dgm:bulletEnabled val="1"/>
        </dgm:presLayoutVars>
      </dgm:prSet>
      <dgm:spPr/>
      <dgm:t>
        <a:bodyPr/>
        <a:lstStyle/>
        <a:p>
          <a:endParaRPr lang="en-US"/>
        </a:p>
      </dgm:t>
    </dgm:pt>
    <dgm:pt modelId="{8AAD9EC7-C77A-46AD-8C57-917B69A8116D}" type="pres">
      <dgm:prSet presAssocID="{C943A738-EBDC-47D0-A7D3-21903BFA7AB6}" presName="desTx" presStyleLbl="alignAccFollowNode1" presStyleIdx="1" presStyleCnt="2" custLinFactNeighborY="-55317">
        <dgm:presLayoutVars>
          <dgm:bulletEnabled val="1"/>
        </dgm:presLayoutVars>
      </dgm:prSet>
      <dgm:spPr/>
      <dgm:t>
        <a:bodyPr/>
        <a:lstStyle/>
        <a:p>
          <a:endParaRPr lang="en-US"/>
        </a:p>
      </dgm:t>
    </dgm:pt>
  </dgm:ptLst>
  <dgm:cxnLst>
    <dgm:cxn modelId="{3B5F6CCA-AAA3-434B-8459-B8812BFA5350}" srcId="{C943A738-EBDC-47D0-A7D3-21903BFA7AB6}" destId="{3C8CF506-10CC-410B-969F-C8F1D5B7E634}" srcOrd="0" destOrd="0" parTransId="{DFEF8240-49AE-490E-A911-648D115D29A6}" sibTransId="{A167FEB9-A5D3-4807-86A2-77E5769DEC5B}"/>
    <dgm:cxn modelId="{E66E54E2-0DEA-4EB4-B24E-7A064DF2C3E6}" type="presOf" srcId="{320BF0E3-C0DB-40EC-B7E5-E9CF77DB020D}" destId="{8AAD9EC7-C77A-46AD-8C57-917B69A8116D}" srcOrd="0" destOrd="2" presId="urn:microsoft.com/office/officeart/2005/8/layout/hList1"/>
    <dgm:cxn modelId="{9EDA65A8-9822-4C64-915F-1526AAE34946}" type="presOf" srcId="{C302D1ED-1BB0-459C-B6A6-C616D244B6B2}" destId="{E0CEE40E-3C25-452D-B999-E8404CDEAF9F}" srcOrd="0" destOrd="3" presId="urn:microsoft.com/office/officeart/2005/8/layout/hList1"/>
    <dgm:cxn modelId="{ABA6AC94-38B2-4E65-B3C0-08185D32825C}" type="presOf" srcId="{E5370493-4868-4609-960E-CA850671AE46}" destId="{8AAD9EC7-C77A-46AD-8C57-917B69A8116D}" srcOrd="0" destOrd="1" presId="urn:microsoft.com/office/officeart/2005/8/layout/hList1"/>
    <dgm:cxn modelId="{C6CE1872-D62C-4A91-A436-AD80CC7F258D}" type="presOf" srcId="{3C8CF506-10CC-410B-969F-C8F1D5B7E634}" destId="{8AAD9EC7-C77A-46AD-8C57-917B69A8116D}" srcOrd="0" destOrd="0" presId="urn:microsoft.com/office/officeart/2005/8/layout/hList1"/>
    <dgm:cxn modelId="{F507B099-F022-449C-8984-50B275FB4FF1}" srcId="{475CD887-083E-451A-8BB1-39358C416AD5}" destId="{57F9B9F9-51A9-43A0-9373-F015E6D37778}" srcOrd="0" destOrd="0" parTransId="{D566F760-C556-4D84-8715-07DD6CAD4485}" sibTransId="{B3B72246-8963-4A8B-8571-64F709D8C2C8}"/>
    <dgm:cxn modelId="{CB1CC3DA-6609-41D2-8E3D-6AABE3FBA99A}" srcId="{C943A738-EBDC-47D0-A7D3-21903BFA7AB6}" destId="{E5370493-4868-4609-960E-CA850671AE46}" srcOrd="1" destOrd="0" parTransId="{EB8A15FD-4FD1-4508-9271-FA85149959DE}" sibTransId="{D31B7B0E-A2BC-4498-8305-43159DC1B1E3}"/>
    <dgm:cxn modelId="{82251F23-AEF2-45CA-BCB9-B65880F438D2}" type="presOf" srcId="{F0E4B276-4DF9-417C-B507-65E31E24586A}" destId="{E0CEE40E-3C25-452D-B999-E8404CDEAF9F}" srcOrd="0" destOrd="0" presId="urn:microsoft.com/office/officeart/2005/8/layout/hList1"/>
    <dgm:cxn modelId="{CFDFA77B-4836-4992-8A0A-66839DFA9C7E}" srcId="{57F9B9F9-51A9-43A0-9373-F015E6D37778}" destId="{F0E4B276-4DF9-417C-B507-65E31E24586A}" srcOrd="0" destOrd="0" parTransId="{4F76EF9C-AA91-4DB3-B438-22B4EC674365}" sibTransId="{8AC24EFB-EA9A-485B-8051-C11830F54AB7}"/>
    <dgm:cxn modelId="{0F4AEBC3-181D-4D43-8D3A-47023F24555D}" srcId="{57F9B9F9-51A9-43A0-9373-F015E6D37778}" destId="{3B5FD8EA-3A4A-4E16-B22B-AF36507C29C0}" srcOrd="1" destOrd="0" parTransId="{A60EBE81-1B7F-400B-B473-D4776DB63C44}" sibTransId="{C3A84D03-05F9-474D-B79A-249BAA809476}"/>
    <dgm:cxn modelId="{659C7BE4-9419-48EB-824A-BEDC972DF279}" type="presOf" srcId="{C943A738-EBDC-47D0-A7D3-21903BFA7AB6}" destId="{D5F064BB-2363-4AF2-9EE2-E7A13474D19A}" srcOrd="0" destOrd="0" presId="urn:microsoft.com/office/officeart/2005/8/layout/hList1"/>
    <dgm:cxn modelId="{AC27E5DC-A594-4519-BBAD-27386747873C}" type="presOf" srcId="{3B5FD8EA-3A4A-4E16-B22B-AF36507C29C0}" destId="{E0CEE40E-3C25-452D-B999-E8404CDEAF9F}" srcOrd="0" destOrd="1" presId="urn:microsoft.com/office/officeart/2005/8/layout/hList1"/>
    <dgm:cxn modelId="{399FA984-CDA7-4403-B758-79D9E7AA3101}" srcId="{57F9B9F9-51A9-43A0-9373-F015E6D37778}" destId="{C302D1ED-1BB0-459C-B6A6-C616D244B6B2}" srcOrd="3" destOrd="0" parTransId="{2BCE1515-1852-4E42-B743-5E0AFC4961C6}" sibTransId="{FA21B029-5DFA-469C-A839-BE3A2D34B3FE}"/>
    <dgm:cxn modelId="{6C78521F-F37C-401C-8F7C-3BC1313114EE}" srcId="{57F9B9F9-51A9-43A0-9373-F015E6D37778}" destId="{C1912FB5-0699-40EF-9F9C-A5B2A36D1E43}" srcOrd="2" destOrd="0" parTransId="{CB8176D7-B4BA-488E-84D1-1D90AA1DF482}" sibTransId="{3F8090E2-7BD1-4F05-B71B-820B3DED320B}"/>
    <dgm:cxn modelId="{209189AB-139E-4E22-BD64-9577C955DC14}" type="presOf" srcId="{57F9B9F9-51A9-43A0-9373-F015E6D37778}" destId="{7CE22C98-DE47-4378-ADD9-5EBEA3EB5C97}" srcOrd="0" destOrd="0" presId="urn:microsoft.com/office/officeart/2005/8/layout/hList1"/>
    <dgm:cxn modelId="{5499A65F-1C5D-4E03-8A65-11A5CA344658}" type="presOf" srcId="{C1912FB5-0699-40EF-9F9C-A5B2A36D1E43}" destId="{E0CEE40E-3C25-452D-B999-E8404CDEAF9F}" srcOrd="0" destOrd="2" presId="urn:microsoft.com/office/officeart/2005/8/layout/hList1"/>
    <dgm:cxn modelId="{0256BA4E-2658-44BC-8395-194FAAC37956}" srcId="{475CD887-083E-451A-8BB1-39358C416AD5}" destId="{C943A738-EBDC-47D0-A7D3-21903BFA7AB6}" srcOrd="1" destOrd="0" parTransId="{E138F0A6-13BC-4C37-830B-FC63F8004466}" sibTransId="{893B048E-348B-4F1A-A385-C7D82DD6A872}"/>
    <dgm:cxn modelId="{D68A9BCD-00CA-4E9B-8F1A-F612F8BE4B62}" srcId="{C943A738-EBDC-47D0-A7D3-21903BFA7AB6}" destId="{320BF0E3-C0DB-40EC-B7E5-E9CF77DB020D}" srcOrd="2" destOrd="0" parTransId="{FB607711-FC29-4308-A492-4ACE49EC91DB}" sibTransId="{97FDE928-8180-4DDF-B82E-4D00250C7E8C}"/>
    <dgm:cxn modelId="{A6556C15-B4F0-43B8-8D91-C7CA285F685E}" type="presOf" srcId="{475CD887-083E-451A-8BB1-39358C416AD5}" destId="{9F839B69-0E4F-497F-AD6D-34143AD686E4}" srcOrd="0" destOrd="0" presId="urn:microsoft.com/office/officeart/2005/8/layout/hList1"/>
    <dgm:cxn modelId="{14B805FE-4CDE-455B-B3CE-214CBC8A7D67}" type="presParOf" srcId="{9F839B69-0E4F-497F-AD6D-34143AD686E4}" destId="{37FA0DE9-F3EB-4298-A291-18E3BD533E48}" srcOrd="0" destOrd="0" presId="urn:microsoft.com/office/officeart/2005/8/layout/hList1"/>
    <dgm:cxn modelId="{01BD1D0F-6004-4A16-9B09-233C88C9F726}" type="presParOf" srcId="{37FA0DE9-F3EB-4298-A291-18E3BD533E48}" destId="{7CE22C98-DE47-4378-ADD9-5EBEA3EB5C97}" srcOrd="0" destOrd="0" presId="urn:microsoft.com/office/officeart/2005/8/layout/hList1"/>
    <dgm:cxn modelId="{C717AE27-0702-490C-858C-89683D7CF38A}" type="presParOf" srcId="{37FA0DE9-F3EB-4298-A291-18E3BD533E48}" destId="{E0CEE40E-3C25-452D-B999-E8404CDEAF9F}" srcOrd="1" destOrd="0" presId="urn:microsoft.com/office/officeart/2005/8/layout/hList1"/>
    <dgm:cxn modelId="{35BF2476-729D-4B8B-BACB-81C91B76115C}" type="presParOf" srcId="{9F839B69-0E4F-497F-AD6D-34143AD686E4}" destId="{4F866F82-F090-457B-8A1A-3A3CDAD5C5FC}" srcOrd="1" destOrd="0" presId="urn:microsoft.com/office/officeart/2005/8/layout/hList1"/>
    <dgm:cxn modelId="{D3465C3A-18EE-4182-BD47-D22C13E67001}" type="presParOf" srcId="{9F839B69-0E4F-497F-AD6D-34143AD686E4}" destId="{E6581309-7A6D-4AE1-8755-9430F12638CC}" srcOrd="2" destOrd="0" presId="urn:microsoft.com/office/officeart/2005/8/layout/hList1"/>
    <dgm:cxn modelId="{5D4E3431-0745-4FE0-BC10-4AF48949542D}" type="presParOf" srcId="{E6581309-7A6D-4AE1-8755-9430F12638CC}" destId="{D5F064BB-2363-4AF2-9EE2-E7A13474D19A}" srcOrd="0" destOrd="0" presId="urn:microsoft.com/office/officeart/2005/8/layout/hList1"/>
    <dgm:cxn modelId="{A7562DCC-3000-4776-858E-99072F76DDC5}" type="presParOf" srcId="{E6581309-7A6D-4AE1-8755-9430F12638CC}" destId="{8AAD9EC7-C77A-46AD-8C57-917B69A8116D}" srcOrd="1" destOrd="0" presId="urn:microsoft.com/office/officeart/2005/8/layout/h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38F68192-1B68-4534-9232-94C4AF027B08}" type="doc">
      <dgm:prSet loTypeId="urn:microsoft.com/office/officeart/2005/8/layout/radial6" loCatId="cycle" qsTypeId="urn:microsoft.com/office/officeart/2005/8/quickstyle/simple1#16" qsCatId="simple" csTypeId="urn:microsoft.com/office/officeart/2005/8/colors/colorful1#5" csCatId="colorful" phldr="1"/>
      <dgm:spPr/>
      <dgm:t>
        <a:bodyPr/>
        <a:lstStyle/>
        <a:p>
          <a:endParaRPr lang="en-US"/>
        </a:p>
      </dgm:t>
    </dgm:pt>
    <dgm:pt modelId="{774264EB-E977-4B3C-BC54-1FC50166F258}">
      <dgm:prSet custT="1"/>
      <dgm:spPr/>
      <dgm:t>
        <a:bodyPr/>
        <a:lstStyle/>
        <a:p>
          <a:pPr rtl="0"/>
          <a:r>
            <a:rPr lang="en-US" sz="1600" dirty="0" smtClean="0"/>
            <a:t>Visioning and long-range goal setting</a:t>
          </a:r>
          <a:endParaRPr lang="en-US" sz="1600" dirty="0"/>
        </a:p>
      </dgm:t>
    </dgm:pt>
    <dgm:pt modelId="{908D8ECC-F0F7-47A7-A0D1-F191FA62CB45}" type="parTrans" cxnId="{893AF35C-5299-4901-966A-D24020E26972}">
      <dgm:prSet/>
      <dgm:spPr/>
      <dgm:t>
        <a:bodyPr/>
        <a:lstStyle/>
        <a:p>
          <a:endParaRPr lang="en-US"/>
        </a:p>
      </dgm:t>
    </dgm:pt>
    <dgm:pt modelId="{AD076DAE-0E06-4C77-9525-BF6219C312F8}" type="sibTrans" cxnId="{893AF35C-5299-4901-966A-D24020E26972}">
      <dgm:prSet/>
      <dgm:spPr/>
      <dgm:t>
        <a:bodyPr/>
        <a:lstStyle/>
        <a:p>
          <a:endParaRPr lang="en-US"/>
        </a:p>
      </dgm:t>
    </dgm:pt>
    <dgm:pt modelId="{1192DE8F-E3F9-4D1A-983E-2715A2E56C4D}">
      <dgm:prSet custT="1"/>
      <dgm:spPr/>
      <dgm:t>
        <a:bodyPr/>
        <a:lstStyle/>
        <a:p>
          <a:pPr rtl="0"/>
          <a:r>
            <a:rPr lang="en-US" sz="1600" dirty="0" smtClean="0"/>
            <a:t>Plan making</a:t>
          </a:r>
          <a:endParaRPr lang="en-US" sz="1600" dirty="0"/>
        </a:p>
      </dgm:t>
    </dgm:pt>
    <dgm:pt modelId="{7934B4BD-BC1E-4E30-BF4B-BFF312751898}" type="parTrans" cxnId="{1F1AF9F3-FD7D-4EE5-A3C6-4CFFCFE5004B}">
      <dgm:prSet/>
      <dgm:spPr/>
      <dgm:t>
        <a:bodyPr/>
        <a:lstStyle/>
        <a:p>
          <a:endParaRPr lang="en-US"/>
        </a:p>
      </dgm:t>
    </dgm:pt>
    <dgm:pt modelId="{DFC9FC0B-3A4A-4255-AA07-05233EBD8AFF}" type="sibTrans" cxnId="{1F1AF9F3-FD7D-4EE5-A3C6-4CFFCFE5004B}">
      <dgm:prSet/>
      <dgm:spPr/>
      <dgm:t>
        <a:bodyPr/>
        <a:lstStyle/>
        <a:p>
          <a:endParaRPr lang="en-US"/>
        </a:p>
      </dgm:t>
    </dgm:pt>
    <dgm:pt modelId="{1AA7D74C-5686-4D07-9515-ECCECF2397E9}">
      <dgm:prSet custT="1"/>
      <dgm:spPr/>
      <dgm:t>
        <a:bodyPr/>
        <a:lstStyle/>
        <a:p>
          <a:pPr rtl="0"/>
          <a:r>
            <a:rPr lang="en-US" sz="1600" spc="-150" dirty="0" smtClean="0"/>
            <a:t>Regulations</a:t>
          </a:r>
          <a:r>
            <a:rPr lang="en-US" sz="1600" dirty="0" smtClean="0"/>
            <a:t> and incentives</a:t>
          </a:r>
          <a:endParaRPr lang="en-US" sz="1600" dirty="0"/>
        </a:p>
      </dgm:t>
    </dgm:pt>
    <dgm:pt modelId="{EBBC9F5C-E7DC-441A-A54F-1FE8B7BF9E2F}" type="parTrans" cxnId="{E17DE6A0-60C8-4500-9062-CA7F220CA96A}">
      <dgm:prSet/>
      <dgm:spPr/>
      <dgm:t>
        <a:bodyPr/>
        <a:lstStyle/>
        <a:p>
          <a:endParaRPr lang="en-US"/>
        </a:p>
      </dgm:t>
    </dgm:pt>
    <dgm:pt modelId="{CC902389-E98B-46A6-9C0E-FBC96385ADF2}" type="sibTrans" cxnId="{E17DE6A0-60C8-4500-9062-CA7F220CA96A}">
      <dgm:prSet/>
      <dgm:spPr/>
      <dgm:t>
        <a:bodyPr/>
        <a:lstStyle/>
        <a:p>
          <a:endParaRPr lang="en-US"/>
        </a:p>
      </dgm:t>
    </dgm:pt>
    <dgm:pt modelId="{8122A210-5F35-4CC1-B63E-772878387215}">
      <dgm:prSet custT="1"/>
      <dgm:spPr/>
      <dgm:t>
        <a:bodyPr/>
        <a:lstStyle/>
        <a:p>
          <a:pPr rtl="0"/>
          <a:r>
            <a:rPr lang="en-US" sz="1600" spc="-150" dirty="0" smtClean="0"/>
            <a:t>Development</a:t>
          </a:r>
          <a:r>
            <a:rPr lang="en-US" sz="1600" dirty="0" smtClean="0"/>
            <a:t> work</a:t>
          </a:r>
          <a:endParaRPr lang="en-US" sz="1600" dirty="0"/>
        </a:p>
      </dgm:t>
    </dgm:pt>
    <dgm:pt modelId="{9884F39D-FFA2-4768-85FD-E4A4E99BD910}" type="parTrans" cxnId="{48FEE99F-425C-43C3-B704-23725159F14F}">
      <dgm:prSet/>
      <dgm:spPr/>
      <dgm:t>
        <a:bodyPr/>
        <a:lstStyle/>
        <a:p>
          <a:endParaRPr lang="en-US"/>
        </a:p>
      </dgm:t>
    </dgm:pt>
    <dgm:pt modelId="{6B468234-3486-4E26-8388-40174AD9FB47}" type="sibTrans" cxnId="{48FEE99F-425C-43C3-B704-23725159F14F}">
      <dgm:prSet/>
      <dgm:spPr/>
      <dgm:t>
        <a:bodyPr/>
        <a:lstStyle/>
        <a:p>
          <a:endParaRPr lang="en-US"/>
        </a:p>
      </dgm:t>
    </dgm:pt>
    <dgm:pt modelId="{0E3513F7-DD51-42C5-837B-89DDB6076B8B}">
      <dgm:prSet custT="1"/>
      <dgm:spPr/>
      <dgm:t>
        <a:bodyPr/>
        <a:lstStyle/>
        <a:p>
          <a:pPr rtl="0"/>
          <a:r>
            <a:rPr lang="en-US" sz="1600" dirty="0" smtClean="0"/>
            <a:t>Public </a:t>
          </a:r>
          <a:r>
            <a:rPr lang="en-US" sz="1600" spc="-150" dirty="0" smtClean="0"/>
            <a:t>investment</a:t>
          </a:r>
          <a:endParaRPr lang="en-US" sz="1600" spc="-150" dirty="0"/>
        </a:p>
      </dgm:t>
    </dgm:pt>
    <dgm:pt modelId="{E1C0F7AE-4859-4528-839C-72613C84C212}" type="parTrans" cxnId="{BACF3D32-8005-4084-8820-21F056F4C8EE}">
      <dgm:prSet/>
      <dgm:spPr/>
      <dgm:t>
        <a:bodyPr/>
        <a:lstStyle/>
        <a:p>
          <a:endParaRPr lang="en-US"/>
        </a:p>
      </dgm:t>
    </dgm:pt>
    <dgm:pt modelId="{49880712-F659-4A16-8712-345B4DD27FC0}" type="sibTrans" cxnId="{BACF3D32-8005-4084-8820-21F056F4C8EE}">
      <dgm:prSet/>
      <dgm:spPr/>
      <dgm:t>
        <a:bodyPr/>
        <a:lstStyle/>
        <a:p>
          <a:endParaRPr lang="en-US"/>
        </a:p>
      </dgm:t>
    </dgm:pt>
    <dgm:pt modelId="{4BC076B6-493A-4FB5-A0E2-4FA2F3FD0BAE}">
      <dgm:prSet/>
      <dgm:spPr/>
      <dgm:t>
        <a:bodyPr/>
        <a:lstStyle/>
        <a:p>
          <a:pPr rtl="0"/>
          <a:r>
            <a:rPr lang="en-US" dirty="0" smtClean="0"/>
            <a:t>Planning for Solar</a:t>
          </a:r>
          <a:endParaRPr lang="en-US" dirty="0"/>
        </a:p>
      </dgm:t>
    </dgm:pt>
    <dgm:pt modelId="{51B8C6CD-1D8C-4AB5-A077-59850986A72E}" type="parTrans" cxnId="{2F2956C0-B349-4521-A613-6A596A93E990}">
      <dgm:prSet/>
      <dgm:spPr/>
      <dgm:t>
        <a:bodyPr/>
        <a:lstStyle/>
        <a:p>
          <a:endParaRPr lang="en-US"/>
        </a:p>
      </dgm:t>
    </dgm:pt>
    <dgm:pt modelId="{BAC2AB02-299E-410E-9106-363C5E9A87DB}" type="sibTrans" cxnId="{2F2956C0-B349-4521-A613-6A596A93E990}">
      <dgm:prSet/>
      <dgm:spPr/>
      <dgm:t>
        <a:bodyPr/>
        <a:lstStyle/>
        <a:p>
          <a:endParaRPr lang="en-US"/>
        </a:p>
      </dgm:t>
    </dgm:pt>
    <dgm:pt modelId="{9BDB7F77-7B60-4102-B5D3-6E5ADB401E56}" type="pres">
      <dgm:prSet presAssocID="{38F68192-1B68-4534-9232-94C4AF027B08}" presName="Name0" presStyleCnt="0">
        <dgm:presLayoutVars>
          <dgm:chMax val="1"/>
          <dgm:dir/>
          <dgm:animLvl val="ctr"/>
          <dgm:resizeHandles val="exact"/>
        </dgm:presLayoutVars>
      </dgm:prSet>
      <dgm:spPr/>
      <dgm:t>
        <a:bodyPr/>
        <a:lstStyle/>
        <a:p>
          <a:endParaRPr lang="en-US"/>
        </a:p>
      </dgm:t>
    </dgm:pt>
    <dgm:pt modelId="{82DCC488-03F1-42C0-9DFE-FEA9E05CA3C5}" type="pres">
      <dgm:prSet presAssocID="{4BC076B6-493A-4FB5-A0E2-4FA2F3FD0BAE}" presName="centerShape" presStyleLbl="node0" presStyleIdx="0" presStyleCnt="1"/>
      <dgm:spPr/>
      <dgm:t>
        <a:bodyPr/>
        <a:lstStyle/>
        <a:p>
          <a:endParaRPr lang="en-US"/>
        </a:p>
      </dgm:t>
    </dgm:pt>
    <dgm:pt modelId="{141EECB1-30BB-4024-AA78-94F616074C05}" type="pres">
      <dgm:prSet presAssocID="{774264EB-E977-4B3C-BC54-1FC50166F258}" presName="node" presStyleLbl="node1" presStyleIdx="0" presStyleCnt="5">
        <dgm:presLayoutVars>
          <dgm:bulletEnabled val="1"/>
        </dgm:presLayoutVars>
      </dgm:prSet>
      <dgm:spPr/>
      <dgm:t>
        <a:bodyPr/>
        <a:lstStyle/>
        <a:p>
          <a:endParaRPr lang="en-US"/>
        </a:p>
      </dgm:t>
    </dgm:pt>
    <dgm:pt modelId="{58B68A9D-D3D2-4CD2-9734-9987BA491664}" type="pres">
      <dgm:prSet presAssocID="{774264EB-E977-4B3C-BC54-1FC50166F258}" presName="dummy" presStyleCnt="0"/>
      <dgm:spPr/>
      <dgm:t>
        <a:bodyPr/>
        <a:lstStyle/>
        <a:p>
          <a:endParaRPr lang="en-US"/>
        </a:p>
      </dgm:t>
    </dgm:pt>
    <dgm:pt modelId="{99024084-FFDA-4731-AE7F-370110DD77B7}" type="pres">
      <dgm:prSet presAssocID="{AD076DAE-0E06-4C77-9525-BF6219C312F8}" presName="sibTrans" presStyleLbl="sibTrans2D1" presStyleIdx="0" presStyleCnt="5"/>
      <dgm:spPr/>
      <dgm:t>
        <a:bodyPr/>
        <a:lstStyle/>
        <a:p>
          <a:endParaRPr lang="en-US"/>
        </a:p>
      </dgm:t>
    </dgm:pt>
    <dgm:pt modelId="{47A3500A-9DA9-44B7-A4D5-6EFAED1494F4}" type="pres">
      <dgm:prSet presAssocID="{1192DE8F-E3F9-4D1A-983E-2715A2E56C4D}" presName="node" presStyleLbl="node1" presStyleIdx="1" presStyleCnt="5">
        <dgm:presLayoutVars>
          <dgm:bulletEnabled val="1"/>
        </dgm:presLayoutVars>
      </dgm:prSet>
      <dgm:spPr/>
      <dgm:t>
        <a:bodyPr/>
        <a:lstStyle/>
        <a:p>
          <a:endParaRPr lang="en-US"/>
        </a:p>
      </dgm:t>
    </dgm:pt>
    <dgm:pt modelId="{ED988D87-FB1D-4195-A2D2-23B4FD48D03D}" type="pres">
      <dgm:prSet presAssocID="{1192DE8F-E3F9-4D1A-983E-2715A2E56C4D}" presName="dummy" presStyleCnt="0"/>
      <dgm:spPr/>
      <dgm:t>
        <a:bodyPr/>
        <a:lstStyle/>
        <a:p>
          <a:endParaRPr lang="en-US"/>
        </a:p>
      </dgm:t>
    </dgm:pt>
    <dgm:pt modelId="{CC40A46F-304C-4249-8FB5-923B0A800F30}" type="pres">
      <dgm:prSet presAssocID="{DFC9FC0B-3A4A-4255-AA07-05233EBD8AFF}" presName="sibTrans" presStyleLbl="sibTrans2D1" presStyleIdx="1" presStyleCnt="5"/>
      <dgm:spPr/>
      <dgm:t>
        <a:bodyPr/>
        <a:lstStyle/>
        <a:p>
          <a:endParaRPr lang="en-US"/>
        </a:p>
      </dgm:t>
    </dgm:pt>
    <dgm:pt modelId="{A0125B5A-A717-4307-BCE7-790D760B1D64}" type="pres">
      <dgm:prSet presAssocID="{1AA7D74C-5686-4D07-9515-ECCECF2397E9}" presName="node" presStyleLbl="node1" presStyleIdx="2" presStyleCnt="5">
        <dgm:presLayoutVars>
          <dgm:bulletEnabled val="1"/>
        </dgm:presLayoutVars>
      </dgm:prSet>
      <dgm:spPr/>
      <dgm:t>
        <a:bodyPr/>
        <a:lstStyle/>
        <a:p>
          <a:endParaRPr lang="en-US"/>
        </a:p>
      </dgm:t>
    </dgm:pt>
    <dgm:pt modelId="{AFFEF1FD-4CDE-4D60-82B9-7F9E1D1663F2}" type="pres">
      <dgm:prSet presAssocID="{1AA7D74C-5686-4D07-9515-ECCECF2397E9}" presName="dummy" presStyleCnt="0"/>
      <dgm:spPr/>
      <dgm:t>
        <a:bodyPr/>
        <a:lstStyle/>
        <a:p>
          <a:endParaRPr lang="en-US"/>
        </a:p>
      </dgm:t>
    </dgm:pt>
    <dgm:pt modelId="{A11C7AD0-E083-4A88-A707-6E76EF7495FA}" type="pres">
      <dgm:prSet presAssocID="{CC902389-E98B-46A6-9C0E-FBC96385ADF2}" presName="sibTrans" presStyleLbl="sibTrans2D1" presStyleIdx="2" presStyleCnt="5"/>
      <dgm:spPr/>
      <dgm:t>
        <a:bodyPr/>
        <a:lstStyle/>
        <a:p>
          <a:endParaRPr lang="en-US"/>
        </a:p>
      </dgm:t>
    </dgm:pt>
    <dgm:pt modelId="{3ADEB0F4-F1B4-4E3F-8376-74CBF77724A4}" type="pres">
      <dgm:prSet presAssocID="{8122A210-5F35-4CC1-B63E-772878387215}" presName="node" presStyleLbl="node1" presStyleIdx="3" presStyleCnt="5">
        <dgm:presLayoutVars>
          <dgm:bulletEnabled val="1"/>
        </dgm:presLayoutVars>
      </dgm:prSet>
      <dgm:spPr/>
      <dgm:t>
        <a:bodyPr/>
        <a:lstStyle/>
        <a:p>
          <a:endParaRPr lang="en-US"/>
        </a:p>
      </dgm:t>
    </dgm:pt>
    <dgm:pt modelId="{143BCFDA-2B59-4B85-91A3-26606E57D323}" type="pres">
      <dgm:prSet presAssocID="{8122A210-5F35-4CC1-B63E-772878387215}" presName="dummy" presStyleCnt="0"/>
      <dgm:spPr/>
      <dgm:t>
        <a:bodyPr/>
        <a:lstStyle/>
        <a:p>
          <a:endParaRPr lang="en-US"/>
        </a:p>
      </dgm:t>
    </dgm:pt>
    <dgm:pt modelId="{2726C3EB-E586-4B01-A775-BC2867F6E016}" type="pres">
      <dgm:prSet presAssocID="{6B468234-3486-4E26-8388-40174AD9FB47}" presName="sibTrans" presStyleLbl="sibTrans2D1" presStyleIdx="3" presStyleCnt="5"/>
      <dgm:spPr/>
      <dgm:t>
        <a:bodyPr/>
        <a:lstStyle/>
        <a:p>
          <a:endParaRPr lang="en-US"/>
        </a:p>
      </dgm:t>
    </dgm:pt>
    <dgm:pt modelId="{8D294103-9CA8-4953-93D4-FE5D71BA275D}" type="pres">
      <dgm:prSet presAssocID="{0E3513F7-DD51-42C5-837B-89DDB6076B8B}" presName="node" presStyleLbl="node1" presStyleIdx="4" presStyleCnt="5">
        <dgm:presLayoutVars>
          <dgm:bulletEnabled val="1"/>
        </dgm:presLayoutVars>
      </dgm:prSet>
      <dgm:spPr/>
      <dgm:t>
        <a:bodyPr/>
        <a:lstStyle/>
        <a:p>
          <a:endParaRPr lang="en-US"/>
        </a:p>
      </dgm:t>
    </dgm:pt>
    <dgm:pt modelId="{68C4E745-C894-4FDB-86FB-758195FDAA26}" type="pres">
      <dgm:prSet presAssocID="{0E3513F7-DD51-42C5-837B-89DDB6076B8B}" presName="dummy" presStyleCnt="0"/>
      <dgm:spPr/>
      <dgm:t>
        <a:bodyPr/>
        <a:lstStyle/>
        <a:p>
          <a:endParaRPr lang="en-US"/>
        </a:p>
      </dgm:t>
    </dgm:pt>
    <dgm:pt modelId="{406D1651-3B13-46A0-9005-B99B1808E52A}" type="pres">
      <dgm:prSet presAssocID="{49880712-F659-4A16-8712-345B4DD27FC0}" presName="sibTrans" presStyleLbl="sibTrans2D1" presStyleIdx="4" presStyleCnt="5"/>
      <dgm:spPr/>
      <dgm:t>
        <a:bodyPr/>
        <a:lstStyle/>
        <a:p>
          <a:endParaRPr lang="en-US"/>
        </a:p>
      </dgm:t>
    </dgm:pt>
  </dgm:ptLst>
  <dgm:cxnLst>
    <dgm:cxn modelId="{3317A82A-CD8E-4E57-8437-1536E325FA62}" type="presOf" srcId="{8122A210-5F35-4CC1-B63E-772878387215}" destId="{3ADEB0F4-F1B4-4E3F-8376-74CBF77724A4}" srcOrd="0" destOrd="0" presId="urn:microsoft.com/office/officeart/2005/8/layout/radial6"/>
    <dgm:cxn modelId="{2F2956C0-B349-4521-A613-6A596A93E990}" srcId="{38F68192-1B68-4534-9232-94C4AF027B08}" destId="{4BC076B6-493A-4FB5-A0E2-4FA2F3FD0BAE}" srcOrd="0" destOrd="0" parTransId="{51B8C6CD-1D8C-4AB5-A077-59850986A72E}" sibTransId="{BAC2AB02-299E-410E-9106-363C5E9A87DB}"/>
    <dgm:cxn modelId="{EFADE1CA-39F9-4345-A627-36548DB0C16E}" type="presOf" srcId="{49880712-F659-4A16-8712-345B4DD27FC0}" destId="{406D1651-3B13-46A0-9005-B99B1808E52A}" srcOrd="0" destOrd="0" presId="urn:microsoft.com/office/officeart/2005/8/layout/radial6"/>
    <dgm:cxn modelId="{AD08CF91-9E0F-4255-B58C-BF691B8482C8}" type="presOf" srcId="{0E3513F7-DD51-42C5-837B-89DDB6076B8B}" destId="{8D294103-9CA8-4953-93D4-FE5D71BA275D}" srcOrd="0" destOrd="0" presId="urn:microsoft.com/office/officeart/2005/8/layout/radial6"/>
    <dgm:cxn modelId="{9090600D-7747-4221-AC37-F2C848C11FF0}" type="presOf" srcId="{CC902389-E98B-46A6-9C0E-FBC96385ADF2}" destId="{A11C7AD0-E083-4A88-A707-6E76EF7495FA}" srcOrd="0" destOrd="0" presId="urn:microsoft.com/office/officeart/2005/8/layout/radial6"/>
    <dgm:cxn modelId="{C2C9FC99-BF9F-4A41-B89D-D5A74961B69F}" type="presOf" srcId="{4BC076B6-493A-4FB5-A0E2-4FA2F3FD0BAE}" destId="{82DCC488-03F1-42C0-9DFE-FEA9E05CA3C5}" srcOrd="0" destOrd="0" presId="urn:microsoft.com/office/officeart/2005/8/layout/radial6"/>
    <dgm:cxn modelId="{1F1AF9F3-FD7D-4EE5-A3C6-4CFFCFE5004B}" srcId="{4BC076B6-493A-4FB5-A0E2-4FA2F3FD0BAE}" destId="{1192DE8F-E3F9-4D1A-983E-2715A2E56C4D}" srcOrd="1" destOrd="0" parTransId="{7934B4BD-BC1E-4E30-BF4B-BFF312751898}" sibTransId="{DFC9FC0B-3A4A-4255-AA07-05233EBD8AFF}"/>
    <dgm:cxn modelId="{17FEBCC7-2062-404E-86DA-D94A416375E5}" type="presOf" srcId="{38F68192-1B68-4534-9232-94C4AF027B08}" destId="{9BDB7F77-7B60-4102-B5D3-6E5ADB401E56}" srcOrd="0" destOrd="0" presId="urn:microsoft.com/office/officeart/2005/8/layout/radial6"/>
    <dgm:cxn modelId="{48FEE99F-425C-43C3-B704-23725159F14F}" srcId="{4BC076B6-493A-4FB5-A0E2-4FA2F3FD0BAE}" destId="{8122A210-5F35-4CC1-B63E-772878387215}" srcOrd="3" destOrd="0" parTransId="{9884F39D-FFA2-4768-85FD-E4A4E99BD910}" sibTransId="{6B468234-3486-4E26-8388-40174AD9FB47}"/>
    <dgm:cxn modelId="{869D919C-90AB-4B5F-A741-5D4373F10E43}" type="presOf" srcId="{6B468234-3486-4E26-8388-40174AD9FB47}" destId="{2726C3EB-E586-4B01-A775-BC2867F6E016}" srcOrd="0" destOrd="0" presId="urn:microsoft.com/office/officeart/2005/8/layout/radial6"/>
    <dgm:cxn modelId="{893AF35C-5299-4901-966A-D24020E26972}" srcId="{4BC076B6-493A-4FB5-A0E2-4FA2F3FD0BAE}" destId="{774264EB-E977-4B3C-BC54-1FC50166F258}" srcOrd="0" destOrd="0" parTransId="{908D8ECC-F0F7-47A7-A0D1-F191FA62CB45}" sibTransId="{AD076DAE-0E06-4C77-9525-BF6219C312F8}"/>
    <dgm:cxn modelId="{9B3B1B8F-6554-4E65-A341-0237915D94CE}" type="presOf" srcId="{774264EB-E977-4B3C-BC54-1FC50166F258}" destId="{141EECB1-30BB-4024-AA78-94F616074C05}" srcOrd="0" destOrd="0" presId="urn:microsoft.com/office/officeart/2005/8/layout/radial6"/>
    <dgm:cxn modelId="{BACF3D32-8005-4084-8820-21F056F4C8EE}" srcId="{4BC076B6-493A-4FB5-A0E2-4FA2F3FD0BAE}" destId="{0E3513F7-DD51-42C5-837B-89DDB6076B8B}" srcOrd="4" destOrd="0" parTransId="{E1C0F7AE-4859-4528-839C-72613C84C212}" sibTransId="{49880712-F659-4A16-8712-345B4DD27FC0}"/>
    <dgm:cxn modelId="{7A3D3FC6-B3CD-472B-83B4-F3DDAC5A36AD}" type="presOf" srcId="{AD076DAE-0E06-4C77-9525-BF6219C312F8}" destId="{99024084-FFDA-4731-AE7F-370110DD77B7}" srcOrd="0" destOrd="0" presId="urn:microsoft.com/office/officeart/2005/8/layout/radial6"/>
    <dgm:cxn modelId="{E7AE09F3-3A95-40E7-93E7-929E00E94F82}" type="presOf" srcId="{DFC9FC0B-3A4A-4255-AA07-05233EBD8AFF}" destId="{CC40A46F-304C-4249-8FB5-923B0A800F30}" srcOrd="0" destOrd="0" presId="urn:microsoft.com/office/officeart/2005/8/layout/radial6"/>
    <dgm:cxn modelId="{E17DE6A0-60C8-4500-9062-CA7F220CA96A}" srcId="{4BC076B6-493A-4FB5-A0E2-4FA2F3FD0BAE}" destId="{1AA7D74C-5686-4D07-9515-ECCECF2397E9}" srcOrd="2" destOrd="0" parTransId="{EBBC9F5C-E7DC-441A-A54F-1FE8B7BF9E2F}" sibTransId="{CC902389-E98B-46A6-9C0E-FBC96385ADF2}"/>
    <dgm:cxn modelId="{7FA68EC5-F00E-4556-A87A-AA3A6B8FEFE2}" type="presOf" srcId="{1AA7D74C-5686-4D07-9515-ECCECF2397E9}" destId="{A0125B5A-A717-4307-BCE7-790D760B1D64}" srcOrd="0" destOrd="0" presId="urn:microsoft.com/office/officeart/2005/8/layout/radial6"/>
    <dgm:cxn modelId="{EA705F36-25B8-491D-8B10-42AC748A38CA}" type="presOf" srcId="{1192DE8F-E3F9-4D1A-983E-2715A2E56C4D}" destId="{47A3500A-9DA9-44B7-A4D5-6EFAED1494F4}" srcOrd="0" destOrd="0" presId="urn:microsoft.com/office/officeart/2005/8/layout/radial6"/>
    <dgm:cxn modelId="{2AE7347A-7DED-4E6A-A351-DEE69B0C8DD2}" type="presParOf" srcId="{9BDB7F77-7B60-4102-B5D3-6E5ADB401E56}" destId="{82DCC488-03F1-42C0-9DFE-FEA9E05CA3C5}" srcOrd="0" destOrd="0" presId="urn:microsoft.com/office/officeart/2005/8/layout/radial6"/>
    <dgm:cxn modelId="{EC9D6E6B-85C7-433E-9A38-E8C9112C9748}" type="presParOf" srcId="{9BDB7F77-7B60-4102-B5D3-6E5ADB401E56}" destId="{141EECB1-30BB-4024-AA78-94F616074C05}" srcOrd="1" destOrd="0" presId="urn:microsoft.com/office/officeart/2005/8/layout/radial6"/>
    <dgm:cxn modelId="{5C0E2857-673B-4AFB-8154-5A368E912325}" type="presParOf" srcId="{9BDB7F77-7B60-4102-B5D3-6E5ADB401E56}" destId="{58B68A9D-D3D2-4CD2-9734-9987BA491664}" srcOrd="2" destOrd="0" presId="urn:microsoft.com/office/officeart/2005/8/layout/radial6"/>
    <dgm:cxn modelId="{6A72545B-D19A-4FEB-9853-333F1B0A37B3}" type="presParOf" srcId="{9BDB7F77-7B60-4102-B5D3-6E5ADB401E56}" destId="{99024084-FFDA-4731-AE7F-370110DD77B7}" srcOrd="3" destOrd="0" presId="urn:microsoft.com/office/officeart/2005/8/layout/radial6"/>
    <dgm:cxn modelId="{9F84CE01-BD21-4010-A7AA-0C6936087B2B}" type="presParOf" srcId="{9BDB7F77-7B60-4102-B5D3-6E5ADB401E56}" destId="{47A3500A-9DA9-44B7-A4D5-6EFAED1494F4}" srcOrd="4" destOrd="0" presId="urn:microsoft.com/office/officeart/2005/8/layout/radial6"/>
    <dgm:cxn modelId="{01919D33-1FAA-4E37-BA65-52DC5591C5E0}" type="presParOf" srcId="{9BDB7F77-7B60-4102-B5D3-6E5ADB401E56}" destId="{ED988D87-FB1D-4195-A2D2-23B4FD48D03D}" srcOrd="5" destOrd="0" presId="urn:microsoft.com/office/officeart/2005/8/layout/radial6"/>
    <dgm:cxn modelId="{7A9700C3-E901-46E3-9339-86EA21948814}" type="presParOf" srcId="{9BDB7F77-7B60-4102-B5D3-6E5ADB401E56}" destId="{CC40A46F-304C-4249-8FB5-923B0A800F30}" srcOrd="6" destOrd="0" presId="urn:microsoft.com/office/officeart/2005/8/layout/radial6"/>
    <dgm:cxn modelId="{7A1E426A-4111-4ADA-8488-6B967AEEC54D}" type="presParOf" srcId="{9BDB7F77-7B60-4102-B5D3-6E5ADB401E56}" destId="{A0125B5A-A717-4307-BCE7-790D760B1D64}" srcOrd="7" destOrd="0" presId="urn:microsoft.com/office/officeart/2005/8/layout/radial6"/>
    <dgm:cxn modelId="{6F3711CF-CBF1-4A1D-9B33-CAEB758F7629}" type="presParOf" srcId="{9BDB7F77-7B60-4102-B5D3-6E5ADB401E56}" destId="{AFFEF1FD-4CDE-4D60-82B9-7F9E1D1663F2}" srcOrd="8" destOrd="0" presId="urn:microsoft.com/office/officeart/2005/8/layout/radial6"/>
    <dgm:cxn modelId="{DA41ED8A-B8AD-4630-A786-73A5EA2285DF}" type="presParOf" srcId="{9BDB7F77-7B60-4102-B5D3-6E5ADB401E56}" destId="{A11C7AD0-E083-4A88-A707-6E76EF7495FA}" srcOrd="9" destOrd="0" presId="urn:microsoft.com/office/officeart/2005/8/layout/radial6"/>
    <dgm:cxn modelId="{F2E36C51-79A2-491A-B7D5-42AE3212B6EB}" type="presParOf" srcId="{9BDB7F77-7B60-4102-B5D3-6E5ADB401E56}" destId="{3ADEB0F4-F1B4-4E3F-8376-74CBF77724A4}" srcOrd="10" destOrd="0" presId="urn:microsoft.com/office/officeart/2005/8/layout/radial6"/>
    <dgm:cxn modelId="{395167DD-F8CC-4B08-9ED8-AA95E3A7AA7E}" type="presParOf" srcId="{9BDB7F77-7B60-4102-B5D3-6E5ADB401E56}" destId="{143BCFDA-2B59-4B85-91A3-26606E57D323}" srcOrd="11" destOrd="0" presId="urn:microsoft.com/office/officeart/2005/8/layout/radial6"/>
    <dgm:cxn modelId="{ED4EA8D2-37B5-431A-A51F-99F7EBD758F4}" type="presParOf" srcId="{9BDB7F77-7B60-4102-B5D3-6E5ADB401E56}" destId="{2726C3EB-E586-4B01-A775-BC2867F6E016}" srcOrd="12" destOrd="0" presId="urn:microsoft.com/office/officeart/2005/8/layout/radial6"/>
    <dgm:cxn modelId="{CEE6317B-E94C-4560-A4CF-4BF791F070CB}" type="presParOf" srcId="{9BDB7F77-7B60-4102-B5D3-6E5ADB401E56}" destId="{8D294103-9CA8-4953-93D4-FE5D71BA275D}" srcOrd="13" destOrd="0" presId="urn:microsoft.com/office/officeart/2005/8/layout/radial6"/>
    <dgm:cxn modelId="{25A7E984-8D4A-40E7-926E-A2D55DF67FF0}" type="presParOf" srcId="{9BDB7F77-7B60-4102-B5D3-6E5ADB401E56}" destId="{68C4E745-C894-4FDB-86FB-758195FDAA26}" srcOrd="14" destOrd="0" presId="urn:microsoft.com/office/officeart/2005/8/layout/radial6"/>
    <dgm:cxn modelId="{0B258071-B585-4BCD-9679-A001F7E0D61C}" type="presParOf" srcId="{9BDB7F77-7B60-4102-B5D3-6E5ADB401E56}" destId="{406D1651-3B13-46A0-9005-B99B1808E52A}" srcOrd="15"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548F8FA3-A879-421F-84D5-033733405AD8}" type="doc">
      <dgm:prSet loTypeId="urn:microsoft.com/office/officeart/2005/8/layout/hProcess9" loCatId="process" qsTypeId="urn:microsoft.com/office/officeart/2005/8/quickstyle/simple1#19" qsCatId="simple" csTypeId="urn:microsoft.com/office/officeart/2005/8/colors/colorful1#12" csCatId="colorful"/>
      <dgm:spPr/>
      <dgm:t>
        <a:bodyPr/>
        <a:lstStyle/>
        <a:p>
          <a:endParaRPr lang="en-US"/>
        </a:p>
      </dgm:t>
    </dgm:pt>
    <dgm:pt modelId="{0898D8AA-9DCE-45A7-A1CD-5A936FD0DD61}">
      <dgm:prSet/>
      <dgm:spPr/>
      <dgm:t>
        <a:bodyPr/>
        <a:lstStyle/>
        <a:p>
          <a:pPr rtl="0"/>
          <a:r>
            <a:rPr lang="en-US" dirty="0" smtClean="0"/>
            <a:t>Educate yourself</a:t>
          </a:r>
          <a:endParaRPr lang="en-US" dirty="0"/>
        </a:p>
      </dgm:t>
    </dgm:pt>
    <dgm:pt modelId="{98779707-B7CE-4D40-A83F-97226CB3E08E}" type="parTrans" cxnId="{FFA5C0E3-884E-4B07-AAC8-A961E024E1DF}">
      <dgm:prSet/>
      <dgm:spPr/>
      <dgm:t>
        <a:bodyPr/>
        <a:lstStyle/>
        <a:p>
          <a:endParaRPr lang="en-US"/>
        </a:p>
      </dgm:t>
    </dgm:pt>
    <dgm:pt modelId="{3D312338-653A-406D-9DFA-ABFE4119F3BC}" type="sibTrans" cxnId="{FFA5C0E3-884E-4B07-AAC8-A961E024E1DF}">
      <dgm:prSet/>
      <dgm:spPr/>
      <dgm:t>
        <a:bodyPr/>
        <a:lstStyle/>
        <a:p>
          <a:endParaRPr lang="en-US"/>
        </a:p>
      </dgm:t>
    </dgm:pt>
    <dgm:pt modelId="{E1C1368D-6ED9-468A-8AB9-0AF241778EA2}">
      <dgm:prSet/>
      <dgm:spPr/>
      <dgm:t>
        <a:bodyPr/>
        <a:lstStyle/>
        <a:p>
          <a:pPr rtl="0"/>
          <a:r>
            <a:rPr lang="en-US" dirty="0" smtClean="0"/>
            <a:t>Assess the site for solar</a:t>
          </a:r>
          <a:endParaRPr lang="en-US" dirty="0"/>
        </a:p>
      </dgm:t>
    </dgm:pt>
    <dgm:pt modelId="{CDCD2C41-F170-4F16-BA89-44A02C70B852}" type="parTrans" cxnId="{381C4DFA-D2F2-469B-BBB2-9A92127439AC}">
      <dgm:prSet/>
      <dgm:spPr/>
      <dgm:t>
        <a:bodyPr/>
        <a:lstStyle/>
        <a:p>
          <a:endParaRPr lang="en-US"/>
        </a:p>
      </dgm:t>
    </dgm:pt>
    <dgm:pt modelId="{AA6905B9-E424-4644-8E08-B73523BB5AC5}" type="sibTrans" cxnId="{381C4DFA-D2F2-469B-BBB2-9A92127439AC}">
      <dgm:prSet/>
      <dgm:spPr/>
      <dgm:t>
        <a:bodyPr/>
        <a:lstStyle/>
        <a:p>
          <a:endParaRPr lang="en-US"/>
        </a:p>
      </dgm:t>
    </dgm:pt>
    <dgm:pt modelId="{9835D99D-4134-49DC-AC29-82BCC977FA01}">
      <dgm:prSet/>
      <dgm:spPr/>
      <dgm:t>
        <a:bodyPr/>
        <a:lstStyle/>
        <a:p>
          <a:pPr rtl="0"/>
          <a:r>
            <a:rPr lang="en-US" dirty="0" smtClean="0"/>
            <a:t>Develop RFP</a:t>
          </a:r>
          <a:endParaRPr lang="en-US" dirty="0"/>
        </a:p>
      </dgm:t>
    </dgm:pt>
    <dgm:pt modelId="{6B135BC1-D784-4879-BCE7-9C319D8E8EAA}" type="parTrans" cxnId="{3A1AC04C-9B0F-4328-A8EA-83D7AC049BBF}">
      <dgm:prSet/>
      <dgm:spPr/>
      <dgm:t>
        <a:bodyPr/>
        <a:lstStyle/>
        <a:p>
          <a:endParaRPr lang="en-US"/>
        </a:p>
      </dgm:t>
    </dgm:pt>
    <dgm:pt modelId="{621AF219-1969-42F8-94F2-DFE5932EA84C}" type="sibTrans" cxnId="{3A1AC04C-9B0F-4328-A8EA-83D7AC049BBF}">
      <dgm:prSet/>
      <dgm:spPr/>
      <dgm:t>
        <a:bodyPr/>
        <a:lstStyle/>
        <a:p>
          <a:endParaRPr lang="en-US"/>
        </a:p>
      </dgm:t>
    </dgm:pt>
    <dgm:pt modelId="{73E566E0-6107-4F70-9B02-56749BF2E3DC}">
      <dgm:prSet/>
      <dgm:spPr/>
      <dgm:t>
        <a:bodyPr/>
        <a:lstStyle/>
        <a:p>
          <a:pPr rtl="0"/>
          <a:r>
            <a:rPr lang="en-US" dirty="0" smtClean="0"/>
            <a:t>Decide on contractor</a:t>
          </a:r>
          <a:endParaRPr lang="en-US" dirty="0"/>
        </a:p>
      </dgm:t>
    </dgm:pt>
    <dgm:pt modelId="{553FF0FC-4353-4FD7-9C11-6A346182D794}" type="parTrans" cxnId="{7D90FDCF-DC6A-4DDB-A3AC-E9B9542565DD}">
      <dgm:prSet/>
      <dgm:spPr/>
      <dgm:t>
        <a:bodyPr/>
        <a:lstStyle/>
        <a:p>
          <a:endParaRPr lang="en-US"/>
        </a:p>
      </dgm:t>
    </dgm:pt>
    <dgm:pt modelId="{3B5D084D-2006-446F-8180-BEEF2760FC89}" type="sibTrans" cxnId="{7D90FDCF-DC6A-4DDB-A3AC-E9B9542565DD}">
      <dgm:prSet/>
      <dgm:spPr/>
      <dgm:t>
        <a:bodyPr/>
        <a:lstStyle/>
        <a:p>
          <a:endParaRPr lang="en-US"/>
        </a:p>
      </dgm:t>
    </dgm:pt>
    <dgm:pt modelId="{E39D25C6-2A70-4AD8-A787-639D4E28A864}">
      <dgm:prSet/>
      <dgm:spPr/>
      <dgm:t>
        <a:bodyPr/>
        <a:lstStyle/>
        <a:p>
          <a:pPr rtl="0"/>
          <a:r>
            <a:rPr lang="en-US" dirty="0" smtClean="0"/>
            <a:t>Make it happen</a:t>
          </a:r>
          <a:endParaRPr lang="en-US" dirty="0"/>
        </a:p>
      </dgm:t>
    </dgm:pt>
    <dgm:pt modelId="{A53EDC39-BF2A-4912-B9C3-91EE91B4E394}" type="parTrans" cxnId="{C50641D7-424A-416F-811B-34FC0F689797}">
      <dgm:prSet/>
      <dgm:spPr/>
      <dgm:t>
        <a:bodyPr/>
        <a:lstStyle/>
        <a:p>
          <a:endParaRPr lang="en-US"/>
        </a:p>
      </dgm:t>
    </dgm:pt>
    <dgm:pt modelId="{64996DBB-B7D6-4D13-A35B-BBFE6611CD68}" type="sibTrans" cxnId="{C50641D7-424A-416F-811B-34FC0F689797}">
      <dgm:prSet/>
      <dgm:spPr/>
      <dgm:t>
        <a:bodyPr/>
        <a:lstStyle/>
        <a:p>
          <a:endParaRPr lang="en-US"/>
        </a:p>
      </dgm:t>
    </dgm:pt>
    <dgm:pt modelId="{26A471FC-06E7-4194-AC1B-C516416ECA40}" type="pres">
      <dgm:prSet presAssocID="{548F8FA3-A879-421F-84D5-033733405AD8}" presName="CompostProcess" presStyleCnt="0">
        <dgm:presLayoutVars>
          <dgm:dir/>
          <dgm:resizeHandles val="exact"/>
        </dgm:presLayoutVars>
      </dgm:prSet>
      <dgm:spPr/>
      <dgm:t>
        <a:bodyPr/>
        <a:lstStyle/>
        <a:p>
          <a:endParaRPr lang="en-US"/>
        </a:p>
      </dgm:t>
    </dgm:pt>
    <dgm:pt modelId="{BE3D75E4-70C6-43DD-8031-1E67CB4B15C1}" type="pres">
      <dgm:prSet presAssocID="{548F8FA3-A879-421F-84D5-033733405AD8}" presName="arrow" presStyleLbl="bgShp" presStyleIdx="0" presStyleCnt="1"/>
      <dgm:spPr/>
      <dgm:t>
        <a:bodyPr/>
        <a:lstStyle/>
        <a:p>
          <a:endParaRPr lang="en-US"/>
        </a:p>
      </dgm:t>
    </dgm:pt>
    <dgm:pt modelId="{28443A88-4F67-420A-B100-A23A2C850586}" type="pres">
      <dgm:prSet presAssocID="{548F8FA3-A879-421F-84D5-033733405AD8}" presName="linearProcess" presStyleCnt="0"/>
      <dgm:spPr/>
      <dgm:t>
        <a:bodyPr/>
        <a:lstStyle/>
        <a:p>
          <a:endParaRPr lang="en-US"/>
        </a:p>
      </dgm:t>
    </dgm:pt>
    <dgm:pt modelId="{34CF7613-CAFD-4E47-BB6B-A80C744571FA}" type="pres">
      <dgm:prSet presAssocID="{0898D8AA-9DCE-45A7-A1CD-5A936FD0DD61}" presName="textNode" presStyleLbl="node1" presStyleIdx="0" presStyleCnt="5">
        <dgm:presLayoutVars>
          <dgm:bulletEnabled val="1"/>
        </dgm:presLayoutVars>
      </dgm:prSet>
      <dgm:spPr/>
      <dgm:t>
        <a:bodyPr/>
        <a:lstStyle/>
        <a:p>
          <a:endParaRPr lang="en-US"/>
        </a:p>
      </dgm:t>
    </dgm:pt>
    <dgm:pt modelId="{623F6926-135D-4929-A2C8-4A0107802D1C}" type="pres">
      <dgm:prSet presAssocID="{3D312338-653A-406D-9DFA-ABFE4119F3BC}" presName="sibTrans" presStyleCnt="0"/>
      <dgm:spPr/>
      <dgm:t>
        <a:bodyPr/>
        <a:lstStyle/>
        <a:p>
          <a:endParaRPr lang="en-US"/>
        </a:p>
      </dgm:t>
    </dgm:pt>
    <dgm:pt modelId="{AD5B0CEF-87E9-4ADB-B286-ABD644E53B95}" type="pres">
      <dgm:prSet presAssocID="{E1C1368D-6ED9-468A-8AB9-0AF241778EA2}" presName="textNode" presStyleLbl="node1" presStyleIdx="1" presStyleCnt="5">
        <dgm:presLayoutVars>
          <dgm:bulletEnabled val="1"/>
        </dgm:presLayoutVars>
      </dgm:prSet>
      <dgm:spPr/>
      <dgm:t>
        <a:bodyPr/>
        <a:lstStyle/>
        <a:p>
          <a:endParaRPr lang="en-US"/>
        </a:p>
      </dgm:t>
    </dgm:pt>
    <dgm:pt modelId="{D1456D5A-87B0-4F00-8F67-3CA4D0E90CDB}" type="pres">
      <dgm:prSet presAssocID="{AA6905B9-E424-4644-8E08-B73523BB5AC5}" presName="sibTrans" presStyleCnt="0"/>
      <dgm:spPr/>
      <dgm:t>
        <a:bodyPr/>
        <a:lstStyle/>
        <a:p>
          <a:endParaRPr lang="en-US"/>
        </a:p>
      </dgm:t>
    </dgm:pt>
    <dgm:pt modelId="{DE6AFB64-17D2-4151-B6ED-68B0D16E56F8}" type="pres">
      <dgm:prSet presAssocID="{9835D99D-4134-49DC-AC29-82BCC977FA01}" presName="textNode" presStyleLbl="node1" presStyleIdx="2" presStyleCnt="5">
        <dgm:presLayoutVars>
          <dgm:bulletEnabled val="1"/>
        </dgm:presLayoutVars>
      </dgm:prSet>
      <dgm:spPr/>
      <dgm:t>
        <a:bodyPr/>
        <a:lstStyle/>
        <a:p>
          <a:endParaRPr lang="en-US"/>
        </a:p>
      </dgm:t>
    </dgm:pt>
    <dgm:pt modelId="{D8EF6F5C-4405-4380-9B4C-43F3674D358A}" type="pres">
      <dgm:prSet presAssocID="{621AF219-1969-42F8-94F2-DFE5932EA84C}" presName="sibTrans" presStyleCnt="0"/>
      <dgm:spPr/>
      <dgm:t>
        <a:bodyPr/>
        <a:lstStyle/>
        <a:p>
          <a:endParaRPr lang="en-US"/>
        </a:p>
      </dgm:t>
    </dgm:pt>
    <dgm:pt modelId="{B761948B-96BD-4065-8212-D8186B33A304}" type="pres">
      <dgm:prSet presAssocID="{73E566E0-6107-4F70-9B02-56749BF2E3DC}" presName="textNode" presStyleLbl="node1" presStyleIdx="3" presStyleCnt="5">
        <dgm:presLayoutVars>
          <dgm:bulletEnabled val="1"/>
        </dgm:presLayoutVars>
      </dgm:prSet>
      <dgm:spPr/>
      <dgm:t>
        <a:bodyPr/>
        <a:lstStyle/>
        <a:p>
          <a:endParaRPr lang="en-US"/>
        </a:p>
      </dgm:t>
    </dgm:pt>
    <dgm:pt modelId="{C4307230-F641-40A0-8533-DDC416CB9179}" type="pres">
      <dgm:prSet presAssocID="{3B5D084D-2006-446F-8180-BEEF2760FC89}" presName="sibTrans" presStyleCnt="0"/>
      <dgm:spPr/>
      <dgm:t>
        <a:bodyPr/>
        <a:lstStyle/>
        <a:p>
          <a:endParaRPr lang="en-US"/>
        </a:p>
      </dgm:t>
    </dgm:pt>
    <dgm:pt modelId="{76E992A9-FDBA-4495-869F-2E579755925B}" type="pres">
      <dgm:prSet presAssocID="{E39D25C6-2A70-4AD8-A787-639D4E28A864}" presName="textNode" presStyleLbl="node1" presStyleIdx="4" presStyleCnt="5">
        <dgm:presLayoutVars>
          <dgm:bulletEnabled val="1"/>
        </dgm:presLayoutVars>
      </dgm:prSet>
      <dgm:spPr/>
      <dgm:t>
        <a:bodyPr/>
        <a:lstStyle/>
        <a:p>
          <a:endParaRPr lang="en-US"/>
        </a:p>
      </dgm:t>
    </dgm:pt>
  </dgm:ptLst>
  <dgm:cxnLst>
    <dgm:cxn modelId="{7D90FDCF-DC6A-4DDB-A3AC-E9B9542565DD}" srcId="{548F8FA3-A879-421F-84D5-033733405AD8}" destId="{73E566E0-6107-4F70-9B02-56749BF2E3DC}" srcOrd="3" destOrd="0" parTransId="{553FF0FC-4353-4FD7-9C11-6A346182D794}" sibTransId="{3B5D084D-2006-446F-8180-BEEF2760FC89}"/>
    <dgm:cxn modelId="{0DBE1683-DAC0-4242-884C-CB4F614C719B}" type="presOf" srcId="{0898D8AA-9DCE-45A7-A1CD-5A936FD0DD61}" destId="{34CF7613-CAFD-4E47-BB6B-A80C744571FA}" srcOrd="0" destOrd="0" presId="urn:microsoft.com/office/officeart/2005/8/layout/hProcess9"/>
    <dgm:cxn modelId="{891C4DC3-C3B5-478C-A40C-C6D299265A76}" type="presOf" srcId="{E39D25C6-2A70-4AD8-A787-639D4E28A864}" destId="{76E992A9-FDBA-4495-869F-2E579755925B}" srcOrd="0" destOrd="0" presId="urn:microsoft.com/office/officeart/2005/8/layout/hProcess9"/>
    <dgm:cxn modelId="{050BA106-C438-47B8-9520-93C2FEB8385C}" type="presOf" srcId="{73E566E0-6107-4F70-9B02-56749BF2E3DC}" destId="{B761948B-96BD-4065-8212-D8186B33A304}" srcOrd="0" destOrd="0" presId="urn:microsoft.com/office/officeart/2005/8/layout/hProcess9"/>
    <dgm:cxn modelId="{C50641D7-424A-416F-811B-34FC0F689797}" srcId="{548F8FA3-A879-421F-84D5-033733405AD8}" destId="{E39D25C6-2A70-4AD8-A787-639D4E28A864}" srcOrd="4" destOrd="0" parTransId="{A53EDC39-BF2A-4912-B9C3-91EE91B4E394}" sibTransId="{64996DBB-B7D6-4D13-A35B-BBFE6611CD68}"/>
    <dgm:cxn modelId="{5A4407C2-CC19-46C8-8FEF-4EFFD3315213}" type="presOf" srcId="{9835D99D-4134-49DC-AC29-82BCC977FA01}" destId="{DE6AFB64-17D2-4151-B6ED-68B0D16E56F8}" srcOrd="0" destOrd="0" presId="urn:microsoft.com/office/officeart/2005/8/layout/hProcess9"/>
    <dgm:cxn modelId="{3A1AC04C-9B0F-4328-A8EA-83D7AC049BBF}" srcId="{548F8FA3-A879-421F-84D5-033733405AD8}" destId="{9835D99D-4134-49DC-AC29-82BCC977FA01}" srcOrd="2" destOrd="0" parTransId="{6B135BC1-D784-4879-BCE7-9C319D8E8EAA}" sibTransId="{621AF219-1969-42F8-94F2-DFE5932EA84C}"/>
    <dgm:cxn modelId="{381C4DFA-D2F2-469B-BBB2-9A92127439AC}" srcId="{548F8FA3-A879-421F-84D5-033733405AD8}" destId="{E1C1368D-6ED9-468A-8AB9-0AF241778EA2}" srcOrd="1" destOrd="0" parTransId="{CDCD2C41-F170-4F16-BA89-44A02C70B852}" sibTransId="{AA6905B9-E424-4644-8E08-B73523BB5AC5}"/>
    <dgm:cxn modelId="{C6922745-8F99-450B-8724-896373551BE3}" type="presOf" srcId="{548F8FA3-A879-421F-84D5-033733405AD8}" destId="{26A471FC-06E7-4194-AC1B-C516416ECA40}" srcOrd="0" destOrd="0" presId="urn:microsoft.com/office/officeart/2005/8/layout/hProcess9"/>
    <dgm:cxn modelId="{FFA5C0E3-884E-4B07-AAC8-A961E024E1DF}" srcId="{548F8FA3-A879-421F-84D5-033733405AD8}" destId="{0898D8AA-9DCE-45A7-A1CD-5A936FD0DD61}" srcOrd="0" destOrd="0" parTransId="{98779707-B7CE-4D40-A83F-97226CB3E08E}" sibTransId="{3D312338-653A-406D-9DFA-ABFE4119F3BC}"/>
    <dgm:cxn modelId="{4060D8D1-FD0B-4F19-A93B-6DA44BAB7E45}" type="presOf" srcId="{E1C1368D-6ED9-468A-8AB9-0AF241778EA2}" destId="{AD5B0CEF-87E9-4ADB-B286-ABD644E53B95}" srcOrd="0" destOrd="0" presId="urn:microsoft.com/office/officeart/2005/8/layout/hProcess9"/>
    <dgm:cxn modelId="{82965578-B0A1-41BC-A5A3-CDD00662B6FB}" type="presParOf" srcId="{26A471FC-06E7-4194-AC1B-C516416ECA40}" destId="{BE3D75E4-70C6-43DD-8031-1E67CB4B15C1}" srcOrd="0" destOrd="0" presId="urn:microsoft.com/office/officeart/2005/8/layout/hProcess9"/>
    <dgm:cxn modelId="{2FF952F0-2716-46F7-96F2-C6B024A1A9F2}" type="presParOf" srcId="{26A471FC-06E7-4194-AC1B-C516416ECA40}" destId="{28443A88-4F67-420A-B100-A23A2C850586}" srcOrd="1" destOrd="0" presId="urn:microsoft.com/office/officeart/2005/8/layout/hProcess9"/>
    <dgm:cxn modelId="{EC958082-EA43-4C39-B6FC-73884D1EDBA6}" type="presParOf" srcId="{28443A88-4F67-420A-B100-A23A2C850586}" destId="{34CF7613-CAFD-4E47-BB6B-A80C744571FA}" srcOrd="0" destOrd="0" presId="urn:microsoft.com/office/officeart/2005/8/layout/hProcess9"/>
    <dgm:cxn modelId="{CF3D4140-68E0-4237-99AF-A8AE856A739A}" type="presParOf" srcId="{28443A88-4F67-420A-B100-A23A2C850586}" destId="{623F6926-135D-4929-A2C8-4A0107802D1C}" srcOrd="1" destOrd="0" presId="urn:microsoft.com/office/officeart/2005/8/layout/hProcess9"/>
    <dgm:cxn modelId="{E6EECA8D-63E8-4DF3-890D-A4A71C46168B}" type="presParOf" srcId="{28443A88-4F67-420A-B100-A23A2C850586}" destId="{AD5B0CEF-87E9-4ADB-B286-ABD644E53B95}" srcOrd="2" destOrd="0" presId="urn:microsoft.com/office/officeart/2005/8/layout/hProcess9"/>
    <dgm:cxn modelId="{AD55D8DB-DE70-439E-83BD-007D67390633}" type="presParOf" srcId="{28443A88-4F67-420A-B100-A23A2C850586}" destId="{D1456D5A-87B0-4F00-8F67-3CA4D0E90CDB}" srcOrd="3" destOrd="0" presId="urn:microsoft.com/office/officeart/2005/8/layout/hProcess9"/>
    <dgm:cxn modelId="{87DF0D53-3D03-4DC6-9BD8-CC3830FBAD42}" type="presParOf" srcId="{28443A88-4F67-420A-B100-A23A2C850586}" destId="{DE6AFB64-17D2-4151-B6ED-68B0D16E56F8}" srcOrd="4" destOrd="0" presId="urn:microsoft.com/office/officeart/2005/8/layout/hProcess9"/>
    <dgm:cxn modelId="{4D8D53ED-43CB-4ED8-A350-14F8BB5E591F}" type="presParOf" srcId="{28443A88-4F67-420A-B100-A23A2C850586}" destId="{D8EF6F5C-4405-4380-9B4C-43F3674D358A}" srcOrd="5" destOrd="0" presId="urn:microsoft.com/office/officeart/2005/8/layout/hProcess9"/>
    <dgm:cxn modelId="{40B73D60-4C90-4711-8198-53B6779F2FA0}" type="presParOf" srcId="{28443A88-4F67-420A-B100-A23A2C850586}" destId="{B761948B-96BD-4065-8212-D8186B33A304}" srcOrd="6" destOrd="0" presId="urn:microsoft.com/office/officeart/2005/8/layout/hProcess9"/>
    <dgm:cxn modelId="{CA601F6E-94B9-4EF9-AA2B-7B345B0D581C}" type="presParOf" srcId="{28443A88-4F67-420A-B100-A23A2C850586}" destId="{C4307230-F641-40A0-8533-DDC416CB9179}" srcOrd="7" destOrd="0" presId="urn:microsoft.com/office/officeart/2005/8/layout/hProcess9"/>
    <dgm:cxn modelId="{684969F9-9B61-4FA2-A9D5-4FE62CD0E0C7}" type="presParOf" srcId="{28443A88-4F67-420A-B100-A23A2C850586}" destId="{76E992A9-FDBA-4495-869F-2E579755925B}" srcOrd="8"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E2A45C-6A06-4613-ADFC-9A9B79F29452}" type="doc">
      <dgm:prSet loTypeId="urn:microsoft.com/office/officeart/2005/8/layout/pyramid2" loCatId="list" qsTypeId="urn:microsoft.com/office/officeart/2005/8/quickstyle/3d7" qsCatId="3D" csTypeId="urn:microsoft.com/office/officeart/2005/8/colors/colorful1#2" csCatId="colorful" phldr="1"/>
      <dgm:spPr/>
    </dgm:pt>
    <dgm:pt modelId="{9946B620-4491-4765-A732-C18487982CD5}">
      <dgm:prSet phldrT="[Text]"/>
      <dgm:spPr/>
      <dgm:t>
        <a:bodyPr/>
        <a:lstStyle/>
        <a:p>
          <a:r>
            <a:rPr lang="en-US" b="1" dirty="0" smtClean="0"/>
            <a:t>Define common solar terminology</a:t>
          </a:r>
          <a:endParaRPr lang="en-US" b="1" dirty="0"/>
        </a:p>
      </dgm:t>
    </dgm:pt>
    <dgm:pt modelId="{6FC2CC64-92A2-4426-AD9A-742070486929}" type="parTrans" cxnId="{14643765-8D07-4DA1-9155-A571105BF406}">
      <dgm:prSet/>
      <dgm:spPr/>
      <dgm:t>
        <a:bodyPr/>
        <a:lstStyle/>
        <a:p>
          <a:endParaRPr lang="en-US"/>
        </a:p>
      </dgm:t>
    </dgm:pt>
    <dgm:pt modelId="{236FCCA8-F932-4F72-8773-CC042F919200}" type="sibTrans" cxnId="{14643765-8D07-4DA1-9155-A571105BF406}">
      <dgm:prSet/>
      <dgm:spPr/>
      <dgm:t>
        <a:bodyPr/>
        <a:lstStyle/>
        <a:p>
          <a:endParaRPr lang="en-US"/>
        </a:p>
      </dgm:t>
    </dgm:pt>
    <dgm:pt modelId="{D4B177A6-1AB5-44CB-B3AB-1D1474D2BD9B}">
      <dgm:prSet phldrT="[Text]"/>
      <dgm:spPr/>
      <dgm:t>
        <a:bodyPr/>
        <a:lstStyle/>
        <a:p>
          <a:r>
            <a:rPr lang="en-US" b="1" dirty="0" smtClean="0"/>
            <a:t>Counter common arguments against going solar</a:t>
          </a:r>
          <a:endParaRPr lang="en-US" b="1" dirty="0"/>
        </a:p>
      </dgm:t>
    </dgm:pt>
    <dgm:pt modelId="{87A67C5B-77AD-4880-A62D-0B81789AB67B}" type="parTrans" cxnId="{6E3D148E-4C9B-4D88-8D8C-2EFD0C7BF35B}">
      <dgm:prSet/>
      <dgm:spPr/>
      <dgm:t>
        <a:bodyPr/>
        <a:lstStyle/>
        <a:p>
          <a:endParaRPr lang="en-US"/>
        </a:p>
      </dgm:t>
    </dgm:pt>
    <dgm:pt modelId="{5A14B55A-D89A-4C58-A19E-EA7BE30F42CA}" type="sibTrans" cxnId="{6E3D148E-4C9B-4D88-8D8C-2EFD0C7BF35B}">
      <dgm:prSet/>
      <dgm:spPr/>
      <dgm:t>
        <a:bodyPr/>
        <a:lstStyle/>
        <a:p>
          <a:endParaRPr lang="en-US"/>
        </a:p>
      </dgm:t>
    </dgm:pt>
    <dgm:pt modelId="{BF3380E6-4E7D-4BBE-823C-0282C1ACF294}">
      <dgm:prSet phldrT="[Text]"/>
      <dgm:spPr/>
      <dgm:t>
        <a:bodyPr/>
        <a:lstStyle/>
        <a:p>
          <a:r>
            <a:rPr lang="en-US" b="1" dirty="0" smtClean="0"/>
            <a:t>Start working to make your community become more “solar-friendly”</a:t>
          </a:r>
          <a:endParaRPr lang="en-US" b="1" dirty="0"/>
        </a:p>
      </dgm:t>
    </dgm:pt>
    <dgm:pt modelId="{566840FE-17C0-4F04-AB5E-B76D96472220}" type="parTrans" cxnId="{B2A2EED9-EAFF-4DBC-BEC1-A831AF1CF473}">
      <dgm:prSet/>
      <dgm:spPr/>
      <dgm:t>
        <a:bodyPr/>
        <a:lstStyle/>
        <a:p>
          <a:endParaRPr lang="en-US"/>
        </a:p>
      </dgm:t>
    </dgm:pt>
    <dgm:pt modelId="{85B54C43-7C42-48CD-ACCF-3241A023DD61}" type="sibTrans" cxnId="{B2A2EED9-EAFF-4DBC-BEC1-A831AF1CF473}">
      <dgm:prSet/>
      <dgm:spPr/>
      <dgm:t>
        <a:bodyPr/>
        <a:lstStyle/>
        <a:p>
          <a:endParaRPr lang="en-US"/>
        </a:p>
      </dgm:t>
    </dgm:pt>
    <dgm:pt modelId="{1AF77D37-E8B6-4951-AA78-C9B42AB3E3C3}">
      <dgm:prSet phldrT="[Text]"/>
      <dgm:spPr/>
      <dgm:t>
        <a:bodyPr/>
        <a:lstStyle/>
        <a:p>
          <a:r>
            <a:rPr lang="en-US" b="1" dirty="0" smtClean="0"/>
            <a:t>Identify where to go for more “go solar” information</a:t>
          </a:r>
          <a:endParaRPr lang="en-US" b="1" dirty="0"/>
        </a:p>
      </dgm:t>
    </dgm:pt>
    <dgm:pt modelId="{904AA8AA-2336-4DFB-A8A6-0FC054ECFC0A}" type="parTrans" cxnId="{FE4DE77F-A784-4BDC-84D3-AC76492C3BFF}">
      <dgm:prSet/>
      <dgm:spPr/>
      <dgm:t>
        <a:bodyPr/>
        <a:lstStyle/>
        <a:p>
          <a:endParaRPr lang="en-US"/>
        </a:p>
      </dgm:t>
    </dgm:pt>
    <dgm:pt modelId="{C8A766EC-7B41-4E62-9DE7-CE6911B3327E}" type="sibTrans" cxnId="{FE4DE77F-A784-4BDC-84D3-AC76492C3BFF}">
      <dgm:prSet/>
      <dgm:spPr/>
      <dgm:t>
        <a:bodyPr/>
        <a:lstStyle/>
        <a:p>
          <a:endParaRPr lang="en-US"/>
        </a:p>
      </dgm:t>
    </dgm:pt>
    <dgm:pt modelId="{830A7EA8-BBFB-447A-9189-1E85A95976D8}" type="pres">
      <dgm:prSet presAssocID="{2BE2A45C-6A06-4613-ADFC-9A9B79F29452}" presName="compositeShape" presStyleCnt="0">
        <dgm:presLayoutVars>
          <dgm:dir/>
          <dgm:resizeHandles/>
        </dgm:presLayoutVars>
      </dgm:prSet>
      <dgm:spPr/>
    </dgm:pt>
    <dgm:pt modelId="{ABEF9F43-B63C-4735-898B-0798C63171B2}" type="pres">
      <dgm:prSet presAssocID="{2BE2A45C-6A06-4613-ADFC-9A9B79F29452}" presName="pyramid" presStyleLbl="node1" presStyleIdx="0" presStyleCnt="1" custLinFactNeighborX="-9800"/>
      <dgm:spPr/>
      <dgm:t>
        <a:bodyPr/>
        <a:lstStyle/>
        <a:p>
          <a:endParaRPr lang="en-US"/>
        </a:p>
      </dgm:t>
    </dgm:pt>
    <dgm:pt modelId="{3EDFA63A-25BF-46BF-968C-E2A84C2F3435}" type="pres">
      <dgm:prSet presAssocID="{2BE2A45C-6A06-4613-ADFC-9A9B79F29452}" presName="theList" presStyleCnt="0"/>
      <dgm:spPr/>
    </dgm:pt>
    <dgm:pt modelId="{FD43AA52-FFF0-412E-B97E-79ECE139D011}" type="pres">
      <dgm:prSet presAssocID="{9946B620-4491-4765-A732-C18487982CD5}" presName="aNode" presStyleLbl="fgAcc1" presStyleIdx="0" presStyleCnt="4" custScaleX="171478" custLinFactNeighborX="17931">
        <dgm:presLayoutVars>
          <dgm:bulletEnabled val="1"/>
        </dgm:presLayoutVars>
      </dgm:prSet>
      <dgm:spPr/>
      <dgm:t>
        <a:bodyPr/>
        <a:lstStyle/>
        <a:p>
          <a:endParaRPr lang="en-US"/>
        </a:p>
      </dgm:t>
    </dgm:pt>
    <dgm:pt modelId="{2D274627-453D-4716-A1CB-3BAC744C00EC}" type="pres">
      <dgm:prSet presAssocID="{9946B620-4491-4765-A732-C18487982CD5}" presName="aSpace" presStyleCnt="0"/>
      <dgm:spPr/>
    </dgm:pt>
    <dgm:pt modelId="{A044CE54-AE08-48D6-BC6E-A90337F917C5}" type="pres">
      <dgm:prSet presAssocID="{D4B177A6-1AB5-44CB-B3AB-1D1474D2BD9B}" presName="aNode" presStyleLbl="fgAcc1" presStyleIdx="1" presStyleCnt="4" custScaleX="171478" custLinFactNeighborX="17931">
        <dgm:presLayoutVars>
          <dgm:bulletEnabled val="1"/>
        </dgm:presLayoutVars>
      </dgm:prSet>
      <dgm:spPr/>
      <dgm:t>
        <a:bodyPr/>
        <a:lstStyle/>
        <a:p>
          <a:endParaRPr lang="en-US"/>
        </a:p>
      </dgm:t>
    </dgm:pt>
    <dgm:pt modelId="{70E3CD89-08CC-4733-AA96-3F2DD6D6102F}" type="pres">
      <dgm:prSet presAssocID="{D4B177A6-1AB5-44CB-B3AB-1D1474D2BD9B}" presName="aSpace" presStyleCnt="0"/>
      <dgm:spPr/>
    </dgm:pt>
    <dgm:pt modelId="{8E3D600C-3D4F-4653-9AA3-7DC12537FC1E}" type="pres">
      <dgm:prSet presAssocID="{BF3380E6-4E7D-4BBE-823C-0282C1ACF294}" presName="aNode" presStyleLbl="fgAcc1" presStyleIdx="2" presStyleCnt="4" custScaleX="171478" custLinFactNeighborX="17931">
        <dgm:presLayoutVars>
          <dgm:bulletEnabled val="1"/>
        </dgm:presLayoutVars>
      </dgm:prSet>
      <dgm:spPr/>
      <dgm:t>
        <a:bodyPr/>
        <a:lstStyle/>
        <a:p>
          <a:endParaRPr lang="en-US"/>
        </a:p>
      </dgm:t>
    </dgm:pt>
    <dgm:pt modelId="{1274D83C-1DC3-433B-9C25-A069E7404800}" type="pres">
      <dgm:prSet presAssocID="{BF3380E6-4E7D-4BBE-823C-0282C1ACF294}" presName="aSpace" presStyleCnt="0"/>
      <dgm:spPr/>
    </dgm:pt>
    <dgm:pt modelId="{B9DB69DB-20DB-4099-BE8B-302DBF8969CB}" type="pres">
      <dgm:prSet presAssocID="{1AF77D37-E8B6-4951-AA78-C9B42AB3E3C3}" presName="aNode" presStyleLbl="fgAcc1" presStyleIdx="3" presStyleCnt="4" custScaleX="171478" custLinFactNeighborX="17931">
        <dgm:presLayoutVars>
          <dgm:bulletEnabled val="1"/>
        </dgm:presLayoutVars>
      </dgm:prSet>
      <dgm:spPr/>
      <dgm:t>
        <a:bodyPr/>
        <a:lstStyle/>
        <a:p>
          <a:endParaRPr lang="en-US"/>
        </a:p>
      </dgm:t>
    </dgm:pt>
    <dgm:pt modelId="{CFFF4E58-391B-490E-8415-7738635D8518}" type="pres">
      <dgm:prSet presAssocID="{1AF77D37-E8B6-4951-AA78-C9B42AB3E3C3}" presName="aSpace" presStyleCnt="0"/>
      <dgm:spPr/>
    </dgm:pt>
  </dgm:ptLst>
  <dgm:cxnLst>
    <dgm:cxn modelId="{FEA9681B-BA2A-4CBD-8D55-4317FC9D8E3E}" type="presOf" srcId="{2BE2A45C-6A06-4613-ADFC-9A9B79F29452}" destId="{830A7EA8-BBFB-447A-9189-1E85A95976D8}" srcOrd="0" destOrd="0" presId="urn:microsoft.com/office/officeart/2005/8/layout/pyramid2"/>
    <dgm:cxn modelId="{14643765-8D07-4DA1-9155-A571105BF406}" srcId="{2BE2A45C-6A06-4613-ADFC-9A9B79F29452}" destId="{9946B620-4491-4765-A732-C18487982CD5}" srcOrd="0" destOrd="0" parTransId="{6FC2CC64-92A2-4426-AD9A-742070486929}" sibTransId="{236FCCA8-F932-4F72-8773-CC042F919200}"/>
    <dgm:cxn modelId="{63F7209A-923A-48EB-83CF-34526D6CD409}" type="presOf" srcId="{9946B620-4491-4765-A732-C18487982CD5}" destId="{FD43AA52-FFF0-412E-B97E-79ECE139D011}" srcOrd="0" destOrd="0" presId="urn:microsoft.com/office/officeart/2005/8/layout/pyramid2"/>
    <dgm:cxn modelId="{777FBF0A-30E0-4E4D-9D04-4885EEECDF13}" type="presOf" srcId="{BF3380E6-4E7D-4BBE-823C-0282C1ACF294}" destId="{8E3D600C-3D4F-4653-9AA3-7DC12537FC1E}" srcOrd="0" destOrd="0" presId="urn:microsoft.com/office/officeart/2005/8/layout/pyramid2"/>
    <dgm:cxn modelId="{6E3D148E-4C9B-4D88-8D8C-2EFD0C7BF35B}" srcId="{2BE2A45C-6A06-4613-ADFC-9A9B79F29452}" destId="{D4B177A6-1AB5-44CB-B3AB-1D1474D2BD9B}" srcOrd="1" destOrd="0" parTransId="{87A67C5B-77AD-4880-A62D-0B81789AB67B}" sibTransId="{5A14B55A-D89A-4C58-A19E-EA7BE30F42CA}"/>
    <dgm:cxn modelId="{B2A2EED9-EAFF-4DBC-BEC1-A831AF1CF473}" srcId="{2BE2A45C-6A06-4613-ADFC-9A9B79F29452}" destId="{BF3380E6-4E7D-4BBE-823C-0282C1ACF294}" srcOrd="2" destOrd="0" parTransId="{566840FE-17C0-4F04-AB5E-B76D96472220}" sibTransId="{85B54C43-7C42-48CD-ACCF-3241A023DD61}"/>
    <dgm:cxn modelId="{63F11E4F-F3D3-45D4-B43C-5170F7195844}" type="presOf" srcId="{1AF77D37-E8B6-4951-AA78-C9B42AB3E3C3}" destId="{B9DB69DB-20DB-4099-BE8B-302DBF8969CB}" srcOrd="0" destOrd="0" presId="urn:microsoft.com/office/officeart/2005/8/layout/pyramid2"/>
    <dgm:cxn modelId="{3268E932-548C-4A28-B9E9-2CC559BF7EF2}" type="presOf" srcId="{D4B177A6-1AB5-44CB-B3AB-1D1474D2BD9B}" destId="{A044CE54-AE08-48D6-BC6E-A90337F917C5}" srcOrd="0" destOrd="0" presId="urn:microsoft.com/office/officeart/2005/8/layout/pyramid2"/>
    <dgm:cxn modelId="{FE4DE77F-A784-4BDC-84D3-AC76492C3BFF}" srcId="{2BE2A45C-6A06-4613-ADFC-9A9B79F29452}" destId="{1AF77D37-E8B6-4951-AA78-C9B42AB3E3C3}" srcOrd="3" destOrd="0" parTransId="{904AA8AA-2336-4DFB-A8A6-0FC054ECFC0A}" sibTransId="{C8A766EC-7B41-4E62-9DE7-CE6911B3327E}"/>
    <dgm:cxn modelId="{469F6DA7-6159-4F8B-B944-57D970FC8B33}" type="presParOf" srcId="{830A7EA8-BBFB-447A-9189-1E85A95976D8}" destId="{ABEF9F43-B63C-4735-898B-0798C63171B2}" srcOrd="0" destOrd="0" presId="urn:microsoft.com/office/officeart/2005/8/layout/pyramid2"/>
    <dgm:cxn modelId="{1715C63A-5CE2-4FBE-80CB-DE824B8D9810}" type="presParOf" srcId="{830A7EA8-BBFB-447A-9189-1E85A95976D8}" destId="{3EDFA63A-25BF-46BF-968C-E2A84C2F3435}" srcOrd="1" destOrd="0" presId="urn:microsoft.com/office/officeart/2005/8/layout/pyramid2"/>
    <dgm:cxn modelId="{82955595-ACE8-4C87-BF80-130FBC8338C5}" type="presParOf" srcId="{3EDFA63A-25BF-46BF-968C-E2A84C2F3435}" destId="{FD43AA52-FFF0-412E-B97E-79ECE139D011}" srcOrd="0" destOrd="0" presId="urn:microsoft.com/office/officeart/2005/8/layout/pyramid2"/>
    <dgm:cxn modelId="{AC1B7DA8-B516-4E0F-BE68-867CFDF7C242}" type="presParOf" srcId="{3EDFA63A-25BF-46BF-968C-E2A84C2F3435}" destId="{2D274627-453D-4716-A1CB-3BAC744C00EC}" srcOrd="1" destOrd="0" presId="urn:microsoft.com/office/officeart/2005/8/layout/pyramid2"/>
    <dgm:cxn modelId="{438C93EA-B232-47F5-BF3C-D7699DD35D86}" type="presParOf" srcId="{3EDFA63A-25BF-46BF-968C-E2A84C2F3435}" destId="{A044CE54-AE08-48D6-BC6E-A90337F917C5}" srcOrd="2" destOrd="0" presId="urn:microsoft.com/office/officeart/2005/8/layout/pyramid2"/>
    <dgm:cxn modelId="{22B22799-A75A-47C1-A9FD-77820B96DAEE}" type="presParOf" srcId="{3EDFA63A-25BF-46BF-968C-E2A84C2F3435}" destId="{70E3CD89-08CC-4733-AA96-3F2DD6D6102F}" srcOrd="3" destOrd="0" presId="urn:microsoft.com/office/officeart/2005/8/layout/pyramid2"/>
    <dgm:cxn modelId="{D3E8C26E-876D-4DE8-8ED1-24A942CAB08B}" type="presParOf" srcId="{3EDFA63A-25BF-46BF-968C-E2A84C2F3435}" destId="{8E3D600C-3D4F-4653-9AA3-7DC12537FC1E}" srcOrd="4" destOrd="0" presId="urn:microsoft.com/office/officeart/2005/8/layout/pyramid2"/>
    <dgm:cxn modelId="{E63264AD-993E-4F80-988F-8E22DEEC837A}" type="presParOf" srcId="{3EDFA63A-25BF-46BF-968C-E2A84C2F3435}" destId="{1274D83C-1DC3-433B-9C25-A069E7404800}" srcOrd="5" destOrd="0" presId="urn:microsoft.com/office/officeart/2005/8/layout/pyramid2"/>
    <dgm:cxn modelId="{A7E8B388-4A99-4151-B01A-DB7E4552D237}" type="presParOf" srcId="{3EDFA63A-25BF-46BF-968C-E2A84C2F3435}" destId="{B9DB69DB-20DB-4099-BE8B-302DBF8969CB}" srcOrd="6" destOrd="0" presId="urn:microsoft.com/office/officeart/2005/8/layout/pyramid2"/>
    <dgm:cxn modelId="{6C636BC3-7432-4109-93A6-62E3AB596E2E}" type="presParOf" srcId="{3EDFA63A-25BF-46BF-968C-E2A84C2F3435}" destId="{CFFF4E58-391B-490E-8415-7738635D8518}" srcOrd="7" destOrd="0" presId="urn:microsoft.com/office/officeart/2005/8/layout/pyramid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08BB0564-93F7-4E7D-89CC-22C2DFC87E76}" type="doc">
      <dgm:prSet loTypeId="urn:microsoft.com/office/officeart/2005/8/layout/arrow2" loCatId="process" qsTypeId="urn:microsoft.com/office/officeart/2005/8/quickstyle/simple1#20" qsCatId="simple" csTypeId="urn:microsoft.com/office/officeart/2005/8/colors/accent1_2#26" csCatId="accent1" phldr="1"/>
      <dgm:spPr/>
      <dgm:t>
        <a:bodyPr/>
        <a:lstStyle/>
        <a:p>
          <a:endParaRPr lang="en-US"/>
        </a:p>
      </dgm:t>
    </dgm:pt>
    <dgm:pt modelId="{3371E945-8D4D-49B9-B1EA-C6951494F31C}">
      <dgm:prSet custT="1"/>
      <dgm:spPr/>
      <dgm:t>
        <a:bodyPr/>
        <a:lstStyle/>
        <a:p>
          <a:pPr rtl="0"/>
          <a:r>
            <a:rPr lang="en-US" sz="2000" dirty="0" smtClean="0"/>
            <a:t>Evaluate your solar potential</a:t>
          </a:r>
          <a:endParaRPr lang="en-US" sz="2000" dirty="0"/>
        </a:p>
      </dgm:t>
    </dgm:pt>
    <dgm:pt modelId="{3A422981-75DE-41C0-A998-26B60D35E2CA}" type="parTrans" cxnId="{53345A0F-27F9-4D70-8D26-954F748914A2}">
      <dgm:prSet/>
      <dgm:spPr/>
      <dgm:t>
        <a:bodyPr/>
        <a:lstStyle/>
        <a:p>
          <a:endParaRPr lang="en-US"/>
        </a:p>
      </dgm:t>
    </dgm:pt>
    <dgm:pt modelId="{838298BB-DDD3-4631-8251-F5C059276B0B}" type="sibTrans" cxnId="{53345A0F-27F9-4D70-8D26-954F748914A2}">
      <dgm:prSet/>
      <dgm:spPr/>
      <dgm:t>
        <a:bodyPr/>
        <a:lstStyle/>
        <a:p>
          <a:endParaRPr lang="en-US"/>
        </a:p>
      </dgm:t>
    </dgm:pt>
    <dgm:pt modelId="{C51A7CD1-6BF9-4CC7-9026-1903BAB9B7EC}">
      <dgm:prSet custT="1"/>
      <dgm:spPr/>
      <dgm:t>
        <a:bodyPr/>
        <a:lstStyle/>
        <a:p>
          <a:pPr rtl="0"/>
          <a:r>
            <a:rPr lang="en-US" sz="2000" dirty="0" smtClean="0"/>
            <a:t>Consider the type of solar you are interested in</a:t>
          </a:r>
          <a:endParaRPr lang="en-US" sz="2000" dirty="0"/>
        </a:p>
      </dgm:t>
    </dgm:pt>
    <dgm:pt modelId="{A48A6D90-5A42-460E-B0E7-6ACCF7C7928F}" type="parTrans" cxnId="{0B2FD18A-8165-428A-834C-56CDB539F8C4}">
      <dgm:prSet/>
      <dgm:spPr/>
      <dgm:t>
        <a:bodyPr/>
        <a:lstStyle/>
        <a:p>
          <a:endParaRPr lang="en-US"/>
        </a:p>
      </dgm:t>
    </dgm:pt>
    <dgm:pt modelId="{4BA85E76-D12C-4F3A-9C47-3D95A8285569}" type="sibTrans" cxnId="{0B2FD18A-8165-428A-834C-56CDB539F8C4}">
      <dgm:prSet/>
      <dgm:spPr/>
      <dgm:t>
        <a:bodyPr/>
        <a:lstStyle/>
        <a:p>
          <a:endParaRPr lang="en-US"/>
        </a:p>
      </dgm:t>
    </dgm:pt>
    <dgm:pt modelId="{3FC3968F-FF8E-43B0-8950-7B9FE372A3B5}">
      <dgm:prSet custT="1"/>
      <dgm:spPr/>
      <dgm:t>
        <a:bodyPr/>
        <a:lstStyle/>
        <a:p>
          <a:pPr rtl="0"/>
          <a:r>
            <a:rPr lang="en-US" sz="2000" dirty="0" smtClean="0"/>
            <a:t>Utilize DSIRE </a:t>
          </a:r>
          <a:r>
            <a:rPr lang="en-US" sz="1400" dirty="0" smtClean="0">
              <a:hlinkClick xmlns:r="http://schemas.openxmlformats.org/officeDocument/2006/relationships" r:id="rId1"/>
            </a:rPr>
            <a:t>www.dsireusa.org</a:t>
          </a:r>
          <a:endParaRPr lang="en-US" sz="1400" dirty="0"/>
        </a:p>
      </dgm:t>
    </dgm:pt>
    <dgm:pt modelId="{EC232812-3E1D-499A-A300-D37CBDF9493D}" type="parTrans" cxnId="{1CBFFE48-0422-4DE8-A9C9-AD00636E38E1}">
      <dgm:prSet/>
      <dgm:spPr/>
      <dgm:t>
        <a:bodyPr/>
        <a:lstStyle/>
        <a:p>
          <a:endParaRPr lang="en-US"/>
        </a:p>
      </dgm:t>
    </dgm:pt>
    <dgm:pt modelId="{3F859C4A-A3CB-45BA-B65D-BE7EC1667524}" type="sibTrans" cxnId="{1CBFFE48-0422-4DE8-A9C9-AD00636E38E1}">
      <dgm:prSet/>
      <dgm:spPr/>
      <dgm:t>
        <a:bodyPr/>
        <a:lstStyle/>
        <a:p>
          <a:endParaRPr lang="en-US"/>
        </a:p>
      </dgm:t>
    </dgm:pt>
    <dgm:pt modelId="{524BFA15-9DB3-44B1-9B4C-3F7C28AA7859}" type="pres">
      <dgm:prSet presAssocID="{08BB0564-93F7-4E7D-89CC-22C2DFC87E76}" presName="arrowDiagram" presStyleCnt="0">
        <dgm:presLayoutVars>
          <dgm:chMax val="5"/>
          <dgm:dir/>
          <dgm:resizeHandles val="exact"/>
        </dgm:presLayoutVars>
      </dgm:prSet>
      <dgm:spPr/>
      <dgm:t>
        <a:bodyPr/>
        <a:lstStyle/>
        <a:p>
          <a:endParaRPr lang="en-US"/>
        </a:p>
      </dgm:t>
    </dgm:pt>
    <dgm:pt modelId="{7EEEC0D6-1BDD-4637-BE5C-3377465ADB15}" type="pres">
      <dgm:prSet presAssocID="{08BB0564-93F7-4E7D-89CC-22C2DFC87E76}" presName="arrow" presStyleLbl="bgShp" presStyleIdx="0" presStyleCnt="1" custScaleY="151946"/>
      <dgm:spPr/>
    </dgm:pt>
    <dgm:pt modelId="{5C14A930-D88D-4D9D-82F0-A20BA5734011}" type="pres">
      <dgm:prSet presAssocID="{08BB0564-93F7-4E7D-89CC-22C2DFC87E76}" presName="arrowDiagram3" presStyleCnt="0"/>
      <dgm:spPr/>
    </dgm:pt>
    <dgm:pt modelId="{626BF19D-87D1-41A5-A973-193771A68450}" type="pres">
      <dgm:prSet presAssocID="{3371E945-8D4D-49B9-B1EA-C6951494F31C}" presName="bullet3a" presStyleLbl="node1" presStyleIdx="0" presStyleCnt="3" custLinFactX="8207" custLinFactNeighborX="100000" custLinFactNeighborY="88533"/>
      <dgm:spPr/>
    </dgm:pt>
    <dgm:pt modelId="{74243A32-35C4-4230-8F72-2DB72AC35578}" type="pres">
      <dgm:prSet presAssocID="{3371E945-8D4D-49B9-B1EA-C6951494F31C}" presName="textBox3a" presStyleLbl="revTx" presStyleIdx="0" presStyleCnt="3" custScaleX="165219" custLinFactNeighborX="52933" custLinFactNeighborY="-10934">
        <dgm:presLayoutVars>
          <dgm:bulletEnabled val="1"/>
        </dgm:presLayoutVars>
      </dgm:prSet>
      <dgm:spPr/>
      <dgm:t>
        <a:bodyPr/>
        <a:lstStyle/>
        <a:p>
          <a:endParaRPr lang="en-US"/>
        </a:p>
      </dgm:t>
    </dgm:pt>
    <dgm:pt modelId="{26BF4E97-DE9A-4763-82DC-2A47069C3CC0}" type="pres">
      <dgm:prSet presAssocID="{C51A7CD1-6BF9-4CC7-9026-1903BAB9B7EC}" presName="bullet3b" presStyleLbl="node1" presStyleIdx="1" presStyleCnt="3" custLinFactNeighborY="-54420"/>
      <dgm:spPr/>
    </dgm:pt>
    <dgm:pt modelId="{B8FD6D44-BEF2-492F-AE62-AF4CC7D4906C}" type="pres">
      <dgm:prSet presAssocID="{C51A7CD1-6BF9-4CC7-9026-1903BAB9B7EC}" presName="textBox3b" presStyleLbl="revTx" presStyleIdx="1" presStyleCnt="3" custScaleX="166101" custLinFactNeighborX="38869" custLinFactNeighborY="-25740">
        <dgm:presLayoutVars>
          <dgm:bulletEnabled val="1"/>
        </dgm:presLayoutVars>
      </dgm:prSet>
      <dgm:spPr/>
      <dgm:t>
        <a:bodyPr/>
        <a:lstStyle/>
        <a:p>
          <a:endParaRPr lang="en-US"/>
        </a:p>
      </dgm:t>
    </dgm:pt>
    <dgm:pt modelId="{D2FE7CD8-91A3-4274-A2D2-CD3665FDBF88}" type="pres">
      <dgm:prSet presAssocID="{3FC3968F-FF8E-43B0-8950-7B9FE372A3B5}" presName="bullet3c" presStyleLbl="node1" presStyleIdx="2" presStyleCnt="3" custLinFactY="-10180" custLinFactNeighborY="-100000"/>
      <dgm:spPr/>
    </dgm:pt>
    <dgm:pt modelId="{23F94F30-01D5-4CEC-B4D0-C1C5DCD421D8}" type="pres">
      <dgm:prSet presAssocID="{3FC3968F-FF8E-43B0-8950-7B9FE372A3B5}" presName="textBox3c" presStyleLbl="revTx" presStyleIdx="2" presStyleCnt="3" custScaleX="134949" custLinFactNeighborX="22109" custLinFactNeighborY="-29777">
        <dgm:presLayoutVars>
          <dgm:bulletEnabled val="1"/>
        </dgm:presLayoutVars>
      </dgm:prSet>
      <dgm:spPr/>
      <dgm:t>
        <a:bodyPr/>
        <a:lstStyle/>
        <a:p>
          <a:endParaRPr lang="en-US"/>
        </a:p>
      </dgm:t>
    </dgm:pt>
  </dgm:ptLst>
  <dgm:cxnLst>
    <dgm:cxn modelId="{40425E9E-BF71-440B-9415-CA0B7770526B}" type="presOf" srcId="{3FC3968F-FF8E-43B0-8950-7B9FE372A3B5}" destId="{23F94F30-01D5-4CEC-B4D0-C1C5DCD421D8}" srcOrd="0" destOrd="0" presId="urn:microsoft.com/office/officeart/2005/8/layout/arrow2"/>
    <dgm:cxn modelId="{53345A0F-27F9-4D70-8D26-954F748914A2}" srcId="{08BB0564-93F7-4E7D-89CC-22C2DFC87E76}" destId="{3371E945-8D4D-49B9-B1EA-C6951494F31C}" srcOrd="0" destOrd="0" parTransId="{3A422981-75DE-41C0-A998-26B60D35E2CA}" sibTransId="{838298BB-DDD3-4631-8251-F5C059276B0B}"/>
    <dgm:cxn modelId="{0B2FD18A-8165-428A-834C-56CDB539F8C4}" srcId="{08BB0564-93F7-4E7D-89CC-22C2DFC87E76}" destId="{C51A7CD1-6BF9-4CC7-9026-1903BAB9B7EC}" srcOrd="1" destOrd="0" parTransId="{A48A6D90-5A42-460E-B0E7-6ACCF7C7928F}" sibTransId="{4BA85E76-D12C-4F3A-9C47-3D95A8285569}"/>
    <dgm:cxn modelId="{FCC6EDC1-6819-41DB-83DE-91CE33314865}" type="presOf" srcId="{3371E945-8D4D-49B9-B1EA-C6951494F31C}" destId="{74243A32-35C4-4230-8F72-2DB72AC35578}" srcOrd="0" destOrd="0" presId="urn:microsoft.com/office/officeart/2005/8/layout/arrow2"/>
    <dgm:cxn modelId="{C9FDADED-769D-42EA-A209-675E98CD5B21}" type="presOf" srcId="{08BB0564-93F7-4E7D-89CC-22C2DFC87E76}" destId="{524BFA15-9DB3-44B1-9B4C-3F7C28AA7859}" srcOrd="0" destOrd="0" presId="urn:microsoft.com/office/officeart/2005/8/layout/arrow2"/>
    <dgm:cxn modelId="{1CBFFE48-0422-4DE8-A9C9-AD00636E38E1}" srcId="{08BB0564-93F7-4E7D-89CC-22C2DFC87E76}" destId="{3FC3968F-FF8E-43B0-8950-7B9FE372A3B5}" srcOrd="2" destOrd="0" parTransId="{EC232812-3E1D-499A-A300-D37CBDF9493D}" sibTransId="{3F859C4A-A3CB-45BA-B65D-BE7EC1667524}"/>
    <dgm:cxn modelId="{85821A50-F94E-4235-A82A-DE291D07C2D6}" type="presOf" srcId="{C51A7CD1-6BF9-4CC7-9026-1903BAB9B7EC}" destId="{B8FD6D44-BEF2-492F-AE62-AF4CC7D4906C}" srcOrd="0" destOrd="0" presId="urn:microsoft.com/office/officeart/2005/8/layout/arrow2"/>
    <dgm:cxn modelId="{7D330EAC-0EEE-4D32-9543-5283D7EFFDA4}" type="presParOf" srcId="{524BFA15-9DB3-44B1-9B4C-3F7C28AA7859}" destId="{7EEEC0D6-1BDD-4637-BE5C-3377465ADB15}" srcOrd="0" destOrd="0" presId="urn:microsoft.com/office/officeart/2005/8/layout/arrow2"/>
    <dgm:cxn modelId="{28554341-4911-4B26-B444-A0F10CA10876}" type="presParOf" srcId="{524BFA15-9DB3-44B1-9B4C-3F7C28AA7859}" destId="{5C14A930-D88D-4D9D-82F0-A20BA5734011}" srcOrd="1" destOrd="0" presId="urn:microsoft.com/office/officeart/2005/8/layout/arrow2"/>
    <dgm:cxn modelId="{E548B77F-A52B-4E47-AE8D-AE1D1937F9E2}" type="presParOf" srcId="{5C14A930-D88D-4D9D-82F0-A20BA5734011}" destId="{626BF19D-87D1-41A5-A973-193771A68450}" srcOrd="0" destOrd="0" presId="urn:microsoft.com/office/officeart/2005/8/layout/arrow2"/>
    <dgm:cxn modelId="{AACEBB48-AA52-45D6-8F4A-82ECC258ECD1}" type="presParOf" srcId="{5C14A930-D88D-4D9D-82F0-A20BA5734011}" destId="{74243A32-35C4-4230-8F72-2DB72AC35578}" srcOrd="1" destOrd="0" presId="urn:microsoft.com/office/officeart/2005/8/layout/arrow2"/>
    <dgm:cxn modelId="{E6F30F83-86F3-4BBA-9AFC-706AC606C2FC}" type="presParOf" srcId="{5C14A930-D88D-4D9D-82F0-A20BA5734011}" destId="{26BF4E97-DE9A-4763-82DC-2A47069C3CC0}" srcOrd="2" destOrd="0" presId="urn:microsoft.com/office/officeart/2005/8/layout/arrow2"/>
    <dgm:cxn modelId="{94946C24-F109-4AFD-9206-BF79E955EB41}" type="presParOf" srcId="{5C14A930-D88D-4D9D-82F0-A20BA5734011}" destId="{B8FD6D44-BEF2-492F-AE62-AF4CC7D4906C}" srcOrd="3" destOrd="0" presId="urn:microsoft.com/office/officeart/2005/8/layout/arrow2"/>
    <dgm:cxn modelId="{5EDA41ED-342B-447C-BACD-4334B21AE021}" type="presParOf" srcId="{5C14A930-D88D-4D9D-82F0-A20BA5734011}" destId="{D2FE7CD8-91A3-4274-A2D2-CD3665FDBF88}" srcOrd="4" destOrd="0" presId="urn:microsoft.com/office/officeart/2005/8/layout/arrow2"/>
    <dgm:cxn modelId="{778DCCB2-0CD3-47CE-BCA0-3502E95E1424}" type="presParOf" srcId="{5C14A930-D88D-4D9D-82F0-A20BA5734011}" destId="{23F94F30-01D5-4CEC-B4D0-C1C5DCD421D8}" srcOrd="5" destOrd="0" presId="urn:microsoft.com/office/officeart/2005/8/layout/arrow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910B5D60-1354-4DC7-97B2-8AEDBBCCEBA4}" type="doc">
      <dgm:prSet loTypeId="urn:microsoft.com/office/officeart/2005/8/layout/default#11" loCatId="list" qsTypeId="urn:microsoft.com/office/officeart/2005/8/quickstyle/3d3" qsCatId="3D" csTypeId="urn:microsoft.com/office/officeart/2005/8/colors/accent3_4" csCatId="accent3" phldr="1"/>
      <dgm:spPr/>
      <dgm:t>
        <a:bodyPr/>
        <a:lstStyle/>
        <a:p>
          <a:endParaRPr lang="en-US"/>
        </a:p>
      </dgm:t>
    </dgm:pt>
    <dgm:pt modelId="{1969CA08-3A9A-45B8-A63B-CFD88CDFB797}">
      <dgm:prSet phldrT="[Text]"/>
      <dgm:spPr/>
      <dgm:t>
        <a:bodyPr/>
        <a:lstStyle/>
        <a:p>
          <a:r>
            <a:rPr lang="en-US" dirty="0" smtClean="0"/>
            <a:t>Size of system needed</a:t>
          </a:r>
          <a:endParaRPr lang="en-US" dirty="0"/>
        </a:p>
      </dgm:t>
    </dgm:pt>
    <dgm:pt modelId="{4395D1EB-B4AF-4393-8F60-D29E94EEB079}" type="parTrans" cxnId="{126E7E74-6611-4341-B068-EF2C26AE0B97}">
      <dgm:prSet/>
      <dgm:spPr/>
      <dgm:t>
        <a:bodyPr/>
        <a:lstStyle/>
        <a:p>
          <a:endParaRPr lang="en-US"/>
        </a:p>
      </dgm:t>
    </dgm:pt>
    <dgm:pt modelId="{3C5D2E7C-E4D8-416C-A547-22F082FA9F75}" type="sibTrans" cxnId="{126E7E74-6611-4341-B068-EF2C26AE0B97}">
      <dgm:prSet/>
      <dgm:spPr/>
      <dgm:t>
        <a:bodyPr/>
        <a:lstStyle/>
        <a:p>
          <a:endParaRPr lang="en-US"/>
        </a:p>
      </dgm:t>
    </dgm:pt>
    <dgm:pt modelId="{23B39EF1-ED7C-491B-903B-6ACEA2205AAD}">
      <dgm:prSet phldrT="[Text]"/>
      <dgm:spPr/>
      <dgm:t>
        <a:bodyPr/>
        <a:lstStyle/>
        <a:p>
          <a:r>
            <a:rPr lang="en-US" dirty="0" smtClean="0"/>
            <a:t>Energy production</a:t>
          </a:r>
          <a:endParaRPr lang="en-US" dirty="0"/>
        </a:p>
      </dgm:t>
    </dgm:pt>
    <dgm:pt modelId="{2DEC85F5-DDFD-4134-8A4D-D135C136ED21}" type="parTrans" cxnId="{7AEB3722-61F0-43FD-BA54-D337F30F7BC5}">
      <dgm:prSet/>
      <dgm:spPr/>
      <dgm:t>
        <a:bodyPr/>
        <a:lstStyle/>
        <a:p>
          <a:endParaRPr lang="en-US"/>
        </a:p>
      </dgm:t>
    </dgm:pt>
    <dgm:pt modelId="{EAAB28DF-8C25-4B2E-91BE-1E25D9E8003B}" type="sibTrans" cxnId="{7AEB3722-61F0-43FD-BA54-D337F30F7BC5}">
      <dgm:prSet/>
      <dgm:spPr/>
      <dgm:t>
        <a:bodyPr/>
        <a:lstStyle/>
        <a:p>
          <a:endParaRPr lang="en-US"/>
        </a:p>
      </dgm:t>
    </dgm:pt>
    <dgm:pt modelId="{386989F0-C519-4CD2-BE77-E4883F7A8761}">
      <dgm:prSet phldrT="[Text]"/>
      <dgm:spPr/>
      <dgm:t>
        <a:bodyPr/>
        <a:lstStyle/>
        <a:p>
          <a:r>
            <a:rPr lang="en-US" dirty="0" smtClean="0"/>
            <a:t>Best placement</a:t>
          </a:r>
          <a:endParaRPr lang="en-US" dirty="0"/>
        </a:p>
      </dgm:t>
    </dgm:pt>
    <dgm:pt modelId="{576A4890-C987-40C4-805E-BD811C32F69B}" type="parTrans" cxnId="{C674103F-07C8-4B06-AF0A-0BE603A63C47}">
      <dgm:prSet/>
      <dgm:spPr/>
      <dgm:t>
        <a:bodyPr/>
        <a:lstStyle/>
        <a:p>
          <a:endParaRPr lang="en-US"/>
        </a:p>
      </dgm:t>
    </dgm:pt>
    <dgm:pt modelId="{B5126E4E-B3D1-4527-935D-EA2B288766AF}" type="sibTrans" cxnId="{C674103F-07C8-4B06-AF0A-0BE603A63C47}">
      <dgm:prSet/>
      <dgm:spPr/>
      <dgm:t>
        <a:bodyPr/>
        <a:lstStyle/>
        <a:p>
          <a:endParaRPr lang="en-US"/>
        </a:p>
      </dgm:t>
    </dgm:pt>
    <dgm:pt modelId="{BF101F57-A3ED-44D5-9B9C-C4F1FD7127C1}">
      <dgm:prSet phldrT="[Text]"/>
      <dgm:spPr/>
      <dgm:t>
        <a:bodyPr/>
        <a:lstStyle/>
        <a:p>
          <a:r>
            <a:rPr lang="en-US" dirty="0" smtClean="0"/>
            <a:t>Cost and payback</a:t>
          </a:r>
          <a:endParaRPr lang="en-US" dirty="0"/>
        </a:p>
      </dgm:t>
    </dgm:pt>
    <dgm:pt modelId="{3BF1316F-78FF-4BFA-83FB-E11D8D30CE2A}" type="parTrans" cxnId="{136A4E7B-0D7E-4BC3-8305-615A40EEE09E}">
      <dgm:prSet/>
      <dgm:spPr/>
      <dgm:t>
        <a:bodyPr/>
        <a:lstStyle/>
        <a:p>
          <a:endParaRPr lang="en-US"/>
        </a:p>
      </dgm:t>
    </dgm:pt>
    <dgm:pt modelId="{72EBAC4C-CE9E-4E76-B358-1FDEEA4714E7}" type="sibTrans" cxnId="{136A4E7B-0D7E-4BC3-8305-615A40EEE09E}">
      <dgm:prSet/>
      <dgm:spPr/>
      <dgm:t>
        <a:bodyPr/>
        <a:lstStyle/>
        <a:p>
          <a:endParaRPr lang="en-US"/>
        </a:p>
      </dgm:t>
    </dgm:pt>
    <dgm:pt modelId="{49F3BEF4-CAF8-40A2-8225-F680342612C1}">
      <dgm:prSet phldrT="[Text]"/>
      <dgm:spPr/>
      <dgm:t>
        <a:bodyPr/>
        <a:lstStyle/>
        <a:p>
          <a:r>
            <a:rPr lang="en-US" dirty="0" smtClean="0">
              <a:solidFill>
                <a:schemeClr val="accent3">
                  <a:lumMod val="50000"/>
                </a:schemeClr>
              </a:solidFill>
            </a:rPr>
            <a:t>Technology type</a:t>
          </a:r>
          <a:endParaRPr lang="en-US" dirty="0">
            <a:solidFill>
              <a:schemeClr val="accent3">
                <a:lumMod val="50000"/>
              </a:schemeClr>
            </a:solidFill>
          </a:endParaRPr>
        </a:p>
      </dgm:t>
    </dgm:pt>
    <dgm:pt modelId="{2C8A9A19-B8A0-4E9B-8A6C-913CD3950A9F}" type="parTrans" cxnId="{4EFE8E36-3902-4C7D-8FC3-E433D5111EAD}">
      <dgm:prSet/>
      <dgm:spPr/>
      <dgm:t>
        <a:bodyPr/>
        <a:lstStyle/>
        <a:p>
          <a:endParaRPr lang="en-US"/>
        </a:p>
      </dgm:t>
    </dgm:pt>
    <dgm:pt modelId="{BF0C199A-D40F-44AD-B32E-E16B92CAACA8}" type="sibTrans" cxnId="{4EFE8E36-3902-4C7D-8FC3-E433D5111EAD}">
      <dgm:prSet/>
      <dgm:spPr/>
      <dgm:t>
        <a:bodyPr/>
        <a:lstStyle/>
        <a:p>
          <a:endParaRPr lang="en-US"/>
        </a:p>
      </dgm:t>
    </dgm:pt>
    <dgm:pt modelId="{CA5E458F-A0A7-4786-B6E4-88980B6896F5}">
      <dgm:prSet phldrT="[Text]"/>
      <dgm:spPr/>
      <dgm:t>
        <a:bodyPr/>
        <a:lstStyle/>
        <a:p>
          <a:r>
            <a:rPr lang="en-US" dirty="0" smtClean="0">
              <a:solidFill>
                <a:schemeClr val="accent3">
                  <a:lumMod val="50000"/>
                </a:schemeClr>
              </a:solidFill>
            </a:rPr>
            <a:t>Distance to transmission lines</a:t>
          </a:r>
          <a:endParaRPr lang="en-US" dirty="0">
            <a:solidFill>
              <a:schemeClr val="accent3">
                <a:lumMod val="50000"/>
              </a:schemeClr>
            </a:solidFill>
          </a:endParaRPr>
        </a:p>
      </dgm:t>
    </dgm:pt>
    <dgm:pt modelId="{6C9730E2-41F0-4174-BE70-562836A69D56}" type="parTrans" cxnId="{122FB87F-C07E-479B-B309-279AA0A97715}">
      <dgm:prSet/>
      <dgm:spPr/>
      <dgm:t>
        <a:bodyPr/>
        <a:lstStyle/>
        <a:p>
          <a:endParaRPr lang="en-US"/>
        </a:p>
      </dgm:t>
    </dgm:pt>
    <dgm:pt modelId="{D75AAA5F-2FC8-48B4-AC1E-E5C6F9AB9C9C}" type="sibTrans" cxnId="{122FB87F-C07E-479B-B309-279AA0A97715}">
      <dgm:prSet/>
      <dgm:spPr/>
      <dgm:t>
        <a:bodyPr/>
        <a:lstStyle/>
        <a:p>
          <a:endParaRPr lang="en-US"/>
        </a:p>
      </dgm:t>
    </dgm:pt>
    <dgm:pt modelId="{C15DCF8D-CD71-4571-B2AB-4A58C794922C}">
      <dgm:prSet phldrT="[Text]"/>
      <dgm:spPr/>
      <dgm:t>
        <a:bodyPr/>
        <a:lstStyle/>
        <a:p>
          <a:r>
            <a:rPr lang="en-US" dirty="0" smtClean="0">
              <a:solidFill>
                <a:schemeClr val="accent3">
                  <a:lumMod val="50000"/>
                </a:schemeClr>
              </a:solidFill>
            </a:rPr>
            <a:t>Distance to graded roads</a:t>
          </a:r>
          <a:endParaRPr lang="en-US" dirty="0">
            <a:solidFill>
              <a:schemeClr val="accent3">
                <a:lumMod val="50000"/>
              </a:schemeClr>
            </a:solidFill>
          </a:endParaRPr>
        </a:p>
      </dgm:t>
    </dgm:pt>
    <dgm:pt modelId="{D4B8D948-791B-44DE-B786-EBADD8510356}" type="parTrans" cxnId="{4268672E-B88F-4BC4-A05D-3D657FB5250D}">
      <dgm:prSet/>
      <dgm:spPr/>
      <dgm:t>
        <a:bodyPr/>
        <a:lstStyle/>
        <a:p>
          <a:endParaRPr lang="en-US"/>
        </a:p>
      </dgm:t>
    </dgm:pt>
    <dgm:pt modelId="{83726A2C-448A-4AE4-A556-43F1CA6C12DF}" type="sibTrans" cxnId="{4268672E-B88F-4BC4-A05D-3D657FB5250D}">
      <dgm:prSet/>
      <dgm:spPr/>
      <dgm:t>
        <a:bodyPr/>
        <a:lstStyle/>
        <a:p>
          <a:endParaRPr lang="en-US"/>
        </a:p>
      </dgm:t>
    </dgm:pt>
    <dgm:pt modelId="{A7A7200E-BED0-40EC-AD61-AC7FDF4CACF9}">
      <dgm:prSet phldrT="[Text]"/>
      <dgm:spPr/>
      <dgm:t>
        <a:bodyPr/>
        <a:lstStyle/>
        <a:p>
          <a:r>
            <a:rPr lang="en-US" dirty="0" smtClean="0"/>
            <a:t>Conservation areas</a:t>
          </a:r>
          <a:endParaRPr lang="en-US" dirty="0"/>
        </a:p>
      </dgm:t>
    </dgm:pt>
    <dgm:pt modelId="{7E61A2AF-5C24-413A-B302-994833C540CB}" type="parTrans" cxnId="{9CEC0263-6240-4880-9F10-372EB023F50B}">
      <dgm:prSet/>
      <dgm:spPr/>
      <dgm:t>
        <a:bodyPr/>
        <a:lstStyle/>
        <a:p>
          <a:endParaRPr lang="en-US"/>
        </a:p>
      </dgm:t>
    </dgm:pt>
    <dgm:pt modelId="{7BFE643F-4AAB-4BAF-A08C-40EEB1467547}" type="sibTrans" cxnId="{9CEC0263-6240-4880-9F10-372EB023F50B}">
      <dgm:prSet/>
      <dgm:spPr/>
      <dgm:t>
        <a:bodyPr/>
        <a:lstStyle/>
        <a:p>
          <a:endParaRPr lang="en-US"/>
        </a:p>
      </dgm:t>
    </dgm:pt>
    <dgm:pt modelId="{29B218BA-C2E9-4960-A11C-CC9E10C1D018}">
      <dgm:prSet phldrT="[Text]"/>
      <dgm:spPr/>
      <dgm:t>
        <a:bodyPr/>
        <a:lstStyle/>
        <a:p>
          <a:r>
            <a:rPr lang="en-US" dirty="0" smtClean="0"/>
            <a:t>Usable acreage</a:t>
          </a:r>
          <a:endParaRPr lang="en-US" dirty="0"/>
        </a:p>
      </dgm:t>
    </dgm:pt>
    <dgm:pt modelId="{F9425E34-D712-4788-A67D-9583EF01D36D}" type="parTrans" cxnId="{5A6A5888-ABB8-468C-9DDF-6F5698B0E7B5}">
      <dgm:prSet/>
      <dgm:spPr/>
      <dgm:t>
        <a:bodyPr/>
        <a:lstStyle/>
        <a:p>
          <a:endParaRPr lang="en-US"/>
        </a:p>
      </dgm:t>
    </dgm:pt>
    <dgm:pt modelId="{41F7AF99-96B4-4246-9D8D-3282875CF0B0}" type="sibTrans" cxnId="{5A6A5888-ABB8-468C-9DDF-6F5698B0E7B5}">
      <dgm:prSet/>
      <dgm:spPr/>
      <dgm:t>
        <a:bodyPr/>
        <a:lstStyle/>
        <a:p>
          <a:endParaRPr lang="en-US"/>
        </a:p>
      </dgm:t>
    </dgm:pt>
    <dgm:pt modelId="{096A4B00-1284-4AB8-91CB-EC5F4CB8BD2C}">
      <dgm:prSet phldrT="[Text]"/>
      <dgm:spPr/>
      <dgm:t>
        <a:bodyPr/>
        <a:lstStyle/>
        <a:p>
          <a:r>
            <a:rPr lang="en-US" dirty="0" smtClean="0"/>
            <a:t>Slope</a:t>
          </a:r>
          <a:endParaRPr lang="en-US" dirty="0"/>
        </a:p>
      </dgm:t>
    </dgm:pt>
    <dgm:pt modelId="{CBCE99EC-CCC6-4D64-98CA-0B6082D74090}" type="parTrans" cxnId="{B3DBD6AE-CD1F-4DA6-A5A2-8418FC493014}">
      <dgm:prSet/>
      <dgm:spPr/>
      <dgm:t>
        <a:bodyPr/>
        <a:lstStyle/>
        <a:p>
          <a:endParaRPr lang="en-US"/>
        </a:p>
      </dgm:t>
    </dgm:pt>
    <dgm:pt modelId="{E325A23D-70EA-4CEB-8667-6896FCD44CAB}" type="sibTrans" cxnId="{B3DBD6AE-CD1F-4DA6-A5A2-8418FC493014}">
      <dgm:prSet/>
      <dgm:spPr/>
      <dgm:t>
        <a:bodyPr/>
        <a:lstStyle/>
        <a:p>
          <a:endParaRPr lang="en-US"/>
        </a:p>
      </dgm:t>
    </dgm:pt>
    <dgm:pt modelId="{8E3172D3-E844-4286-A4F3-36964EF22FE3}" type="pres">
      <dgm:prSet presAssocID="{910B5D60-1354-4DC7-97B2-8AEDBBCCEBA4}" presName="diagram" presStyleCnt="0">
        <dgm:presLayoutVars>
          <dgm:dir/>
          <dgm:resizeHandles val="exact"/>
        </dgm:presLayoutVars>
      </dgm:prSet>
      <dgm:spPr/>
      <dgm:t>
        <a:bodyPr/>
        <a:lstStyle/>
        <a:p>
          <a:endParaRPr lang="en-US"/>
        </a:p>
      </dgm:t>
    </dgm:pt>
    <dgm:pt modelId="{5D495712-31F5-4D8F-BF99-B1095E19A889}" type="pres">
      <dgm:prSet presAssocID="{1969CA08-3A9A-45B8-A63B-CFD88CDFB797}" presName="node" presStyleLbl="node1" presStyleIdx="0" presStyleCnt="10" custLinFactX="10728" custLinFactNeighborX="100000">
        <dgm:presLayoutVars>
          <dgm:bulletEnabled val="1"/>
        </dgm:presLayoutVars>
      </dgm:prSet>
      <dgm:spPr/>
      <dgm:t>
        <a:bodyPr/>
        <a:lstStyle/>
        <a:p>
          <a:endParaRPr lang="en-US"/>
        </a:p>
      </dgm:t>
    </dgm:pt>
    <dgm:pt modelId="{C4B999E3-BB3C-459B-B9DA-9282EFD21FF4}" type="pres">
      <dgm:prSet presAssocID="{3C5D2E7C-E4D8-416C-A547-22F082FA9F75}" presName="sibTrans" presStyleCnt="0"/>
      <dgm:spPr/>
      <dgm:t>
        <a:bodyPr/>
        <a:lstStyle/>
        <a:p>
          <a:endParaRPr lang="en-US"/>
        </a:p>
      </dgm:t>
    </dgm:pt>
    <dgm:pt modelId="{BA346A4A-87FC-4266-BA84-DFBE39EFA353}" type="pres">
      <dgm:prSet presAssocID="{23B39EF1-ED7C-491B-903B-6ACEA2205AAD}" presName="node" presStyleLbl="node1" presStyleIdx="1" presStyleCnt="10" custLinFactX="-10727" custLinFactY="17056" custLinFactNeighborX="-100000" custLinFactNeighborY="100000">
        <dgm:presLayoutVars>
          <dgm:bulletEnabled val="1"/>
        </dgm:presLayoutVars>
      </dgm:prSet>
      <dgm:spPr/>
      <dgm:t>
        <a:bodyPr/>
        <a:lstStyle/>
        <a:p>
          <a:endParaRPr lang="en-US"/>
        </a:p>
      </dgm:t>
    </dgm:pt>
    <dgm:pt modelId="{74A4E167-E99D-40F9-A935-1DA7A5E32A42}" type="pres">
      <dgm:prSet presAssocID="{EAAB28DF-8C25-4B2E-91BE-1E25D9E8003B}" presName="sibTrans" presStyleCnt="0"/>
      <dgm:spPr/>
      <dgm:t>
        <a:bodyPr/>
        <a:lstStyle/>
        <a:p>
          <a:endParaRPr lang="en-US"/>
        </a:p>
      </dgm:t>
    </dgm:pt>
    <dgm:pt modelId="{BB468046-3417-4FB8-9D41-FBC57EB6D00B}" type="pres">
      <dgm:prSet presAssocID="{386989F0-C519-4CD2-BE77-E4883F7A8761}" presName="node" presStyleLbl="node1" presStyleIdx="2" presStyleCnt="10" custLinFactX="-9055" custLinFactY="17063" custLinFactNeighborX="-100000" custLinFactNeighborY="100000">
        <dgm:presLayoutVars>
          <dgm:bulletEnabled val="1"/>
        </dgm:presLayoutVars>
      </dgm:prSet>
      <dgm:spPr/>
      <dgm:t>
        <a:bodyPr/>
        <a:lstStyle/>
        <a:p>
          <a:endParaRPr lang="en-US"/>
        </a:p>
      </dgm:t>
    </dgm:pt>
    <dgm:pt modelId="{9150DA5A-1A18-4FAD-AA77-FE45B09BFDE3}" type="pres">
      <dgm:prSet presAssocID="{B5126E4E-B3D1-4527-935D-EA2B288766AF}" presName="sibTrans" presStyleCnt="0"/>
      <dgm:spPr/>
      <dgm:t>
        <a:bodyPr/>
        <a:lstStyle/>
        <a:p>
          <a:endParaRPr lang="en-US"/>
        </a:p>
      </dgm:t>
    </dgm:pt>
    <dgm:pt modelId="{A6B38C9F-B8BF-4E5C-BD06-CED24FF34D52}" type="pres">
      <dgm:prSet presAssocID="{BF101F57-A3ED-44D5-9B9C-C4F1FD7127C1}" presName="node" presStyleLbl="node1" presStyleIdx="3" presStyleCnt="10" custLinFactX="100000" custLinFactNeighborX="119803">
        <dgm:presLayoutVars>
          <dgm:bulletEnabled val="1"/>
        </dgm:presLayoutVars>
      </dgm:prSet>
      <dgm:spPr/>
      <dgm:t>
        <a:bodyPr/>
        <a:lstStyle/>
        <a:p>
          <a:endParaRPr lang="en-US"/>
        </a:p>
      </dgm:t>
    </dgm:pt>
    <dgm:pt modelId="{BE210AB4-BE40-4F29-A021-147AB9E96E8F}" type="pres">
      <dgm:prSet presAssocID="{72EBAC4C-CE9E-4E76-B358-1FDEEA4714E7}" presName="sibTrans" presStyleCnt="0"/>
      <dgm:spPr/>
      <dgm:t>
        <a:bodyPr/>
        <a:lstStyle/>
        <a:p>
          <a:endParaRPr lang="en-US"/>
        </a:p>
      </dgm:t>
    </dgm:pt>
    <dgm:pt modelId="{40CDB5BF-81E2-422A-A85E-746CE8F70286}" type="pres">
      <dgm:prSet presAssocID="{49F3BEF4-CAF8-40A2-8225-F680342612C1}" presName="node" presStyleLbl="node1" presStyleIdx="4" presStyleCnt="10" custLinFactX="-10728" custLinFactY="15682" custLinFactNeighborX="-100000" custLinFactNeighborY="100000">
        <dgm:presLayoutVars>
          <dgm:bulletEnabled val="1"/>
        </dgm:presLayoutVars>
      </dgm:prSet>
      <dgm:spPr/>
      <dgm:t>
        <a:bodyPr/>
        <a:lstStyle/>
        <a:p>
          <a:endParaRPr lang="en-US"/>
        </a:p>
      </dgm:t>
    </dgm:pt>
    <dgm:pt modelId="{032256A5-0CDF-426A-980E-427EDBCF7F13}" type="pres">
      <dgm:prSet presAssocID="{BF0C199A-D40F-44AD-B32E-E16B92CAACA8}" presName="sibTrans" presStyleCnt="0"/>
      <dgm:spPr/>
      <dgm:t>
        <a:bodyPr/>
        <a:lstStyle/>
        <a:p>
          <a:endParaRPr lang="en-US"/>
        </a:p>
      </dgm:t>
    </dgm:pt>
    <dgm:pt modelId="{DDECCDBB-539B-4A18-9464-F285E2889F71}" type="pres">
      <dgm:prSet presAssocID="{CA5E458F-A0A7-4786-B6E4-88980B6896F5}" presName="node" presStyleLbl="node1" presStyleIdx="5" presStyleCnt="10" custLinFactX="-9111" custLinFactY="15686" custLinFactNeighborX="-100000" custLinFactNeighborY="100000">
        <dgm:presLayoutVars>
          <dgm:bulletEnabled val="1"/>
        </dgm:presLayoutVars>
      </dgm:prSet>
      <dgm:spPr/>
      <dgm:t>
        <a:bodyPr/>
        <a:lstStyle/>
        <a:p>
          <a:endParaRPr lang="en-US"/>
        </a:p>
      </dgm:t>
    </dgm:pt>
    <dgm:pt modelId="{EB061085-26BA-4D32-8751-59FE48D50F27}" type="pres">
      <dgm:prSet presAssocID="{D75AAA5F-2FC8-48B4-AC1E-E5C6F9AB9C9C}" presName="sibTrans" presStyleCnt="0"/>
      <dgm:spPr/>
      <dgm:t>
        <a:bodyPr/>
        <a:lstStyle/>
        <a:p>
          <a:endParaRPr lang="en-US"/>
        </a:p>
      </dgm:t>
    </dgm:pt>
    <dgm:pt modelId="{317DE4A1-D05D-405E-87A5-AF9B7ABE5E9E}" type="pres">
      <dgm:prSet presAssocID="{C15DCF8D-CD71-4571-B2AB-4A58C794922C}" presName="node" presStyleLbl="node1" presStyleIdx="6" presStyleCnt="10" custLinFactX="100000" custLinFactNeighborX="119759" custLinFactNeighborY="-1377">
        <dgm:presLayoutVars>
          <dgm:bulletEnabled val="1"/>
        </dgm:presLayoutVars>
      </dgm:prSet>
      <dgm:spPr/>
      <dgm:t>
        <a:bodyPr/>
        <a:lstStyle/>
        <a:p>
          <a:endParaRPr lang="en-US"/>
        </a:p>
      </dgm:t>
    </dgm:pt>
    <dgm:pt modelId="{83CF2311-9190-4475-9DBF-CF425CB8480B}" type="pres">
      <dgm:prSet presAssocID="{83726A2C-448A-4AE4-A556-43F1CA6C12DF}" presName="sibTrans" presStyleCnt="0"/>
      <dgm:spPr/>
      <dgm:t>
        <a:bodyPr/>
        <a:lstStyle/>
        <a:p>
          <a:endParaRPr lang="en-US"/>
        </a:p>
      </dgm:t>
    </dgm:pt>
    <dgm:pt modelId="{7E291A8D-67AA-4403-832A-CD0FA19495F7}" type="pres">
      <dgm:prSet presAssocID="{A7A7200E-BED0-40EC-AD61-AC7FDF4CACF9}" presName="node" presStyleLbl="node1" presStyleIdx="7" presStyleCnt="10" custLinFactX="-10728" custLinFactY="15686" custLinFactNeighborX="-100000" custLinFactNeighborY="100000">
        <dgm:presLayoutVars>
          <dgm:bulletEnabled val="1"/>
        </dgm:presLayoutVars>
      </dgm:prSet>
      <dgm:spPr/>
      <dgm:t>
        <a:bodyPr/>
        <a:lstStyle/>
        <a:p>
          <a:endParaRPr lang="en-US"/>
        </a:p>
      </dgm:t>
    </dgm:pt>
    <dgm:pt modelId="{0947951E-1AF0-485C-AAEB-42E1759187FB}" type="pres">
      <dgm:prSet presAssocID="{7BFE643F-4AAB-4BAF-A08C-40EEB1467547}" presName="sibTrans" presStyleCnt="0"/>
      <dgm:spPr/>
      <dgm:t>
        <a:bodyPr/>
        <a:lstStyle/>
        <a:p>
          <a:endParaRPr lang="en-US"/>
        </a:p>
      </dgm:t>
    </dgm:pt>
    <dgm:pt modelId="{03637244-CB07-40FA-860E-C8B1163F0389}" type="pres">
      <dgm:prSet presAssocID="{29B218BA-C2E9-4960-A11C-CC9E10C1D018}" presName="node" presStyleLbl="node1" presStyleIdx="8" presStyleCnt="10" custLinFactX="-9076" custLinFactY="15686" custLinFactNeighborX="-100000" custLinFactNeighborY="100000">
        <dgm:presLayoutVars>
          <dgm:bulletEnabled val="1"/>
        </dgm:presLayoutVars>
      </dgm:prSet>
      <dgm:spPr/>
      <dgm:t>
        <a:bodyPr/>
        <a:lstStyle/>
        <a:p>
          <a:endParaRPr lang="en-US"/>
        </a:p>
      </dgm:t>
    </dgm:pt>
    <dgm:pt modelId="{E5A2CB69-97A2-4EEB-9994-5A829F79F768}" type="pres">
      <dgm:prSet presAssocID="{41F7AF99-96B4-4246-9D8D-3282875CF0B0}" presName="sibTrans" presStyleCnt="0"/>
      <dgm:spPr/>
      <dgm:t>
        <a:bodyPr/>
        <a:lstStyle/>
        <a:p>
          <a:endParaRPr lang="en-US"/>
        </a:p>
      </dgm:t>
    </dgm:pt>
    <dgm:pt modelId="{1251249A-7483-4EE1-ABE2-3AA87288A853}" type="pres">
      <dgm:prSet presAssocID="{096A4B00-1284-4AB8-91CB-EC5F4CB8BD2C}" presName="node" presStyleLbl="node1" presStyleIdx="9" presStyleCnt="10" custLinFactX="9901" custLinFactNeighborX="100000" custLinFactNeighborY="-1377">
        <dgm:presLayoutVars>
          <dgm:bulletEnabled val="1"/>
        </dgm:presLayoutVars>
      </dgm:prSet>
      <dgm:spPr/>
      <dgm:t>
        <a:bodyPr/>
        <a:lstStyle/>
        <a:p>
          <a:endParaRPr lang="en-US"/>
        </a:p>
      </dgm:t>
    </dgm:pt>
  </dgm:ptLst>
  <dgm:cxnLst>
    <dgm:cxn modelId="{E482F746-4C5D-4511-B3C8-12985E64EFE0}" type="presOf" srcId="{1969CA08-3A9A-45B8-A63B-CFD88CDFB797}" destId="{5D495712-31F5-4D8F-BF99-B1095E19A889}" srcOrd="0" destOrd="0" presId="urn:microsoft.com/office/officeart/2005/8/layout/default#11"/>
    <dgm:cxn modelId="{78617DD2-922A-4044-9882-66503F0807E7}" type="presOf" srcId="{910B5D60-1354-4DC7-97B2-8AEDBBCCEBA4}" destId="{8E3172D3-E844-4286-A4F3-36964EF22FE3}" srcOrd="0" destOrd="0" presId="urn:microsoft.com/office/officeart/2005/8/layout/default#11"/>
    <dgm:cxn modelId="{7AEB3722-61F0-43FD-BA54-D337F30F7BC5}" srcId="{910B5D60-1354-4DC7-97B2-8AEDBBCCEBA4}" destId="{23B39EF1-ED7C-491B-903B-6ACEA2205AAD}" srcOrd="1" destOrd="0" parTransId="{2DEC85F5-DDFD-4134-8A4D-D135C136ED21}" sibTransId="{EAAB28DF-8C25-4B2E-91BE-1E25D9E8003B}"/>
    <dgm:cxn modelId="{5A42AD71-7220-472E-9A3C-21C81B1B179F}" type="presOf" srcId="{CA5E458F-A0A7-4786-B6E4-88980B6896F5}" destId="{DDECCDBB-539B-4A18-9464-F285E2889F71}" srcOrd="0" destOrd="0" presId="urn:microsoft.com/office/officeart/2005/8/layout/default#11"/>
    <dgm:cxn modelId="{45B9011D-1F37-4B20-9D1B-D4AF64B35C6F}" type="presOf" srcId="{23B39EF1-ED7C-491B-903B-6ACEA2205AAD}" destId="{BA346A4A-87FC-4266-BA84-DFBE39EFA353}" srcOrd="0" destOrd="0" presId="urn:microsoft.com/office/officeart/2005/8/layout/default#11"/>
    <dgm:cxn modelId="{B2D2B4E6-9577-4BC7-A1FC-4307CA14AE77}" type="presOf" srcId="{49F3BEF4-CAF8-40A2-8225-F680342612C1}" destId="{40CDB5BF-81E2-422A-A85E-746CE8F70286}" srcOrd="0" destOrd="0" presId="urn:microsoft.com/office/officeart/2005/8/layout/default#11"/>
    <dgm:cxn modelId="{915B6222-0EE7-49F4-9A92-165193B71648}" type="presOf" srcId="{BF101F57-A3ED-44D5-9B9C-C4F1FD7127C1}" destId="{A6B38C9F-B8BF-4E5C-BD06-CED24FF34D52}" srcOrd="0" destOrd="0" presId="urn:microsoft.com/office/officeart/2005/8/layout/default#11"/>
    <dgm:cxn modelId="{FE6EFA9F-B0D3-4D50-855C-8C327DAEDF82}" type="presOf" srcId="{386989F0-C519-4CD2-BE77-E4883F7A8761}" destId="{BB468046-3417-4FB8-9D41-FBC57EB6D00B}" srcOrd="0" destOrd="0" presId="urn:microsoft.com/office/officeart/2005/8/layout/default#11"/>
    <dgm:cxn modelId="{091BA3AC-A171-4582-AD70-CE00818138A2}" type="presOf" srcId="{A7A7200E-BED0-40EC-AD61-AC7FDF4CACF9}" destId="{7E291A8D-67AA-4403-832A-CD0FA19495F7}" srcOrd="0" destOrd="0" presId="urn:microsoft.com/office/officeart/2005/8/layout/default#11"/>
    <dgm:cxn modelId="{C173FD22-C25E-4829-9809-960823FD915E}" type="presOf" srcId="{096A4B00-1284-4AB8-91CB-EC5F4CB8BD2C}" destId="{1251249A-7483-4EE1-ABE2-3AA87288A853}" srcOrd="0" destOrd="0" presId="urn:microsoft.com/office/officeart/2005/8/layout/default#11"/>
    <dgm:cxn modelId="{9CEC0263-6240-4880-9F10-372EB023F50B}" srcId="{910B5D60-1354-4DC7-97B2-8AEDBBCCEBA4}" destId="{A7A7200E-BED0-40EC-AD61-AC7FDF4CACF9}" srcOrd="7" destOrd="0" parTransId="{7E61A2AF-5C24-413A-B302-994833C540CB}" sibTransId="{7BFE643F-4AAB-4BAF-A08C-40EEB1467547}"/>
    <dgm:cxn modelId="{B3DBD6AE-CD1F-4DA6-A5A2-8418FC493014}" srcId="{910B5D60-1354-4DC7-97B2-8AEDBBCCEBA4}" destId="{096A4B00-1284-4AB8-91CB-EC5F4CB8BD2C}" srcOrd="9" destOrd="0" parTransId="{CBCE99EC-CCC6-4D64-98CA-0B6082D74090}" sibTransId="{E325A23D-70EA-4CEB-8667-6896FCD44CAB}"/>
    <dgm:cxn modelId="{5A6A5888-ABB8-468C-9DDF-6F5698B0E7B5}" srcId="{910B5D60-1354-4DC7-97B2-8AEDBBCCEBA4}" destId="{29B218BA-C2E9-4960-A11C-CC9E10C1D018}" srcOrd="8" destOrd="0" parTransId="{F9425E34-D712-4788-A67D-9583EF01D36D}" sibTransId="{41F7AF99-96B4-4246-9D8D-3282875CF0B0}"/>
    <dgm:cxn modelId="{76AC09C0-3DFC-41F7-B0C0-510C7BD0B9FE}" type="presOf" srcId="{29B218BA-C2E9-4960-A11C-CC9E10C1D018}" destId="{03637244-CB07-40FA-860E-C8B1163F0389}" srcOrd="0" destOrd="0" presId="urn:microsoft.com/office/officeart/2005/8/layout/default#11"/>
    <dgm:cxn modelId="{649A58DE-CA2B-4B73-91C2-A298E59C6501}" type="presOf" srcId="{C15DCF8D-CD71-4571-B2AB-4A58C794922C}" destId="{317DE4A1-D05D-405E-87A5-AF9B7ABE5E9E}" srcOrd="0" destOrd="0" presId="urn:microsoft.com/office/officeart/2005/8/layout/default#11"/>
    <dgm:cxn modelId="{122FB87F-C07E-479B-B309-279AA0A97715}" srcId="{910B5D60-1354-4DC7-97B2-8AEDBBCCEBA4}" destId="{CA5E458F-A0A7-4786-B6E4-88980B6896F5}" srcOrd="5" destOrd="0" parTransId="{6C9730E2-41F0-4174-BE70-562836A69D56}" sibTransId="{D75AAA5F-2FC8-48B4-AC1E-E5C6F9AB9C9C}"/>
    <dgm:cxn modelId="{C674103F-07C8-4B06-AF0A-0BE603A63C47}" srcId="{910B5D60-1354-4DC7-97B2-8AEDBBCCEBA4}" destId="{386989F0-C519-4CD2-BE77-E4883F7A8761}" srcOrd="2" destOrd="0" parTransId="{576A4890-C987-40C4-805E-BD811C32F69B}" sibTransId="{B5126E4E-B3D1-4527-935D-EA2B288766AF}"/>
    <dgm:cxn modelId="{4268672E-B88F-4BC4-A05D-3D657FB5250D}" srcId="{910B5D60-1354-4DC7-97B2-8AEDBBCCEBA4}" destId="{C15DCF8D-CD71-4571-B2AB-4A58C794922C}" srcOrd="6" destOrd="0" parTransId="{D4B8D948-791B-44DE-B786-EBADD8510356}" sibTransId="{83726A2C-448A-4AE4-A556-43F1CA6C12DF}"/>
    <dgm:cxn modelId="{126E7E74-6611-4341-B068-EF2C26AE0B97}" srcId="{910B5D60-1354-4DC7-97B2-8AEDBBCCEBA4}" destId="{1969CA08-3A9A-45B8-A63B-CFD88CDFB797}" srcOrd="0" destOrd="0" parTransId="{4395D1EB-B4AF-4393-8F60-D29E94EEB079}" sibTransId="{3C5D2E7C-E4D8-416C-A547-22F082FA9F75}"/>
    <dgm:cxn modelId="{4EFE8E36-3902-4C7D-8FC3-E433D5111EAD}" srcId="{910B5D60-1354-4DC7-97B2-8AEDBBCCEBA4}" destId="{49F3BEF4-CAF8-40A2-8225-F680342612C1}" srcOrd="4" destOrd="0" parTransId="{2C8A9A19-B8A0-4E9B-8A6C-913CD3950A9F}" sibTransId="{BF0C199A-D40F-44AD-B32E-E16B92CAACA8}"/>
    <dgm:cxn modelId="{136A4E7B-0D7E-4BC3-8305-615A40EEE09E}" srcId="{910B5D60-1354-4DC7-97B2-8AEDBBCCEBA4}" destId="{BF101F57-A3ED-44D5-9B9C-C4F1FD7127C1}" srcOrd="3" destOrd="0" parTransId="{3BF1316F-78FF-4BFA-83FB-E11D8D30CE2A}" sibTransId="{72EBAC4C-CE9E-4E76-B358-1FDEEA4714E7}"/>
    <dgm:cxn modelId="{D31F3519-26E1-4E41-8D68-A449AC31A729}" type="presParOf" srcId="{8E3172D3-E844-4286-A4F3-36964EF22FE3}" destId="{5D495712-31F5-4D8F-BF99-B1095E19A889}" srcOrd="0" destOrd="0" presId="urn:microsoft.com/office/officeart/2005/8/layout/default#11"/>
    <dgm:cxn modelId="{6307FCC4-10F3-4EC2-9B9B-DF1074DD249B}" type="presParOf" srcId="{8E3172D3-E844-4286-A4F3-36964EF22FE3}" destId="{C4B999E3-BB3C-459B-B9DA-9282EFD21FF4}" srcOrd="1" destOrd="0" presId="urn:microsoft.com/office/officeart/2005/8/layout/default#11"/>
    <dgm:cxn modelId="{11C6BCFA-C09A-4DEB-9C1A-57D4CEABD873}" type="presParOf" srcId="{8E3172D3-E844-4286-A4F3-36964EF22FE3}" destId="{BA346A4A-87FC-4266-BA84-DFBE39EFA353}" srcOrd="2" destOrd="0" presId="urn:microsoft.com/office/officeart/2005/8/layout/default#11"/>
    <dgm:cxn modelId="{027D2948-9719-4521-A600-D9C6C9F55CB8}" type="presParOf" srcId="{8E3172D3-E844-4286-A4F3-36964EF22FE3}" destId="{74A4E167-E99D-40F9-A935-1DA7A5E32A42}" srcOrd="3" destOrd="0" presId="urn:microsoft.com/office/officeart/2005/8/layout/default#11"/>
    <dgm:cxn modelId="{BB90ADDF-9149-4CA1-8E0D-1FF8EB2BC43D}" type="presParOf" srcId="{8E3172D3-E844-4286-A4F3-36964EF22FE3}" destId="{BB468046-3417-4FB8-9D41-FBC57EB6D00B}" srcOrd="4" destOrd="0" presId="urn:microsoft.com/office/officeart/2005/8/layout/default#11"/>
    <dgm:cxn modelId="{BEF502C7-DC57-4410-B1EB-4807C07C92AB}" type="presParOf" srcId="{8E3172D3-E844-4286-A4F3-36964EF22FE3}" destId="{9150DA5A-1A18-4FAD-AA77-FE45B09BFDE3}" srcOrd="5" destOrd="0" presId="urn:microsoft.com/office/officeart/2005/8/layout/default#11"/>
    <dgm:cxn modelId="{F499196F-253D-4022-9571-2A4DEF597FFD}" type="presParOf" srcId="{8E3172D3-E844-4286-A4F3-36964EF22FE3}" destId="{A6B38C9F-B8BF-4E5C-BD06-CED24FF34D52}" srcOrd="6" destOrd="0" presId="urn:microsoft.com/office/officeart/2005/8/layout/default#11"/>
    <dgm:cxn modelId="{E4E32554-083A-466F-AD75-3C1A11199AF9}" type="presParOf" srcId="{8E3172D3-E844-4286-A4F3-36964EF22FE3}" destId="{BE210AB4-BE40-4F29-A021-147AB9E96E8F}" srcOrd="7" destOrd="0" presId="urn:microsoft.com/office/officeart/2005/8/layout/default#11"/>
    <dgm:cxn modelId="{EF62921E-F9AC-4BF9-BB37-4562114A6920}" type="presParOf" srcId="{8E3172D3-E844-4286-A4F3-36964EF22FE3}" destId="{40CDB5BF-81E2-422A-A85E-746CE8F70286}" srcOrd="8" destOrd="0" presId="urn:microsoft.com/office/officeart/2005/8/layout/default#11"/>
    <dgm:cxn modelId="{69DD5906-F99E-4D56-BADD-5ED799E4779C}" type="presParOf" srcId="{8E3172D3-E844-4286-A4F3-36964EF22FE3}" destId="{032256A5-0CDF-426A-980E-427EDBCF7F13}" srcOrd="9" destOrd="0" presId="urn:microsoft.com/office/officeart/2005/8/layout/default#11"/>
    <dgm:cxn modelId="{A8DE8A4D-58A8-4D24-8828-A4303396ED3F}" type="presParOf" srcId="{8E3172D3-E844-4286-A4F3-36964EF22FE3}" destId="{DDECCDBB-539B-4A18-9464-F285E2889F71}" srcOrd="10" destOrd="0" presId="urn:microsoft.com/office/officeart/2005/8/layout/default#11"/>
    <dgm:cxn modelId="{1D938139-6E9A-4162-9BAE-008E086B46E8}" type="presParOf" srcId="{8E3172D3-E844-4286-A4F3-36964EF22FE3}" destId="{EB061085-26BA-4D32-8751-59FE48D50F27}" srcOrd="11" destOrd="0" presId="urn:microsoft.com/office/officeart/2005/8/layout/default#11"/>
    <dgm:cxn modelId="{D77278A2-78DE-4825-8AA9-A4B313D90B3B}" type="presParOf" srcId="{8E3172D3-E844-4286-A4F3-36964EF22FE3}" destId="{317DE4A1-D05D-405E-87A5-AF9B7ABE5E9E}" srcOrd="12" destOrd="0" presId="urn:microsoft.com/office/officeart/2005/8/layout/default#11"/>
    <dgm:cxn modelId="{8458B8DF-868F-41AD-9E49-4C7D5C31B0EF}" type="presParOf" srcId="{8E3172D3-E844-4286-A4F3-36964EF22FE3}" destId="{83CF2311-9190-4475-9DBF-CF425CB8480B}" srcOrd="13" destOrd="0" presId="urn:microsoft.com/office/officeart/2005/8/layout/default#11"/>
    <dgm:cxn modelId="{357A0D45-C664-4F22-912F-C24FCFF0D1C4}" type="presParOf" srcId="{8E3172D3-E844-4286-A4F3-36964EF22FE3}" destId="{7E291A8D-67AA-4403-832A-CD0FA19495F7}" srcOrd="14" destOrd="0" presId="urn:microsoft.com/office/officeart/2005/8/layout/default#11"/>
    <dgm:cxn modelId="{30484730-178D-4E40-9B43-F7EB5A8348D6}" type="presParOf" srcId="{8E3172D3-E844-4286-A4F3-36964EF22FE3}" destId="{0947951E-1AF0-485C-AAEB-42E1759187FB}" srcOrd="15" destOrd="0" presId="urn:microsoft.com/office/officeart/2005/8/layout/default#11"/>
    <dgm:cxn modelId="{1FD7815C-2487-4770-8685-8FC41DE32E36}" type="presParOf" srcId="{8E3172D3-E844-4286-A4F3-36964EF22FE3}" destId="{03637244-CB07-40FA-860E-C8B1163F0389}" srcOrd="16" destOrd="0" presId="urn:microsoft.com/office/officeart/2005/8/layout/default#11"/>
    <dgm:cxn modelId="{7E8EA534-E87B-4B93-A1D1-AD9069F15752}" type="presParOf" srcId="{8E3172D3-E844-4286-A4F3-36964EF22FE3}" destId="{E5A2CB69-97A2-4EEB-9994-5A829F79F768}" srcOrd="17" destOrd="0" presId="urn:microsoft.com/office/officeart/2005/8/layout/default#11"/>
    <dgm:cxn modelId="{D7FEC3D7-B74E-46A3-8B03-701A2C299970}" type="presParOf" srcId="{8E3172D3-E844-4286-A4F3-36964EF22FE3}" destId="{1251249A-7483-4EE1-ABE2-3AA87288A853}" srcOrd="18" destOrd="0" presId="urn:microsoft.com/office/officeart/2005/8/layout/default#1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910B5D60-1354-4DC7-97B2-8AEDBBCCEBA4}" type="doc">
      <dgm:prSet loTypeId="urn:microsoft.com/office/officeart/2005/8/layout/default#11" loCatId="list" qsTypeId="urn:microsoft.com/office/officeart/2005/8/quickstyle/3d3" qsCatId="3D" csTypeId="urn:microsoft.com/office/officeart/2005/8/colors/accent3_4" csCatId="accent3" phldr="1"/>
      <dgm:spPr/>
      <dgm:t>
        <a:bodyPr/>
        <a:lstStyle/>
        <a:p>
          <a:endParaRPr lang="en-US"/>
        </a:p>
      </dgm:t>
    </dgm:pt>
    <dgm:pt modelId="{1969CA08-3A9A-45B8-A63B-CFD88CDFB797}">
      <dgm:prSet phldrT="[Text]"/>
      <dgm:spPr/>
      <dgm:t>
        <a:bodyPr/>
        <a:lstStyle/>
        <a:p>
          <a:r>
            <a:rPr lang="en-US" dirty="0" smtClean="0"/>
            <a:t>Solar Access Rights</a:t>
          </a:r>
          <a:endParaRPr lang="en-US" dirty="0"/>
        </a:p>
      </dgm:t>
    </dgm:pt>
    <dgm:pt modelId="{4395D1EB-B4AF-4393-8F60-D29E94EEB079}" type="parTrans" cxnId="{126E7E74-6611-4341-B068-EF2C26AE0B97}">
      <dgm:prSet/>
      <dgm:spPr/>
      <dgm:t>
        <a:bodyPr/>
        <a:lstStyle/>
        <a:p>
          <a:endParaRPr lang="en-US"/>
        </a:p>
      </dgm:t>
    </dgm:pt>
    <dgm:pt modelId="{3C5D2E7C-E4D8-416C-A547-22F082FA9F75}" type="sibTrans" cxnId="{126E7E74-6611-4341-B068-EF2C26AE0B97}">
      <dgm:prSet/>
      <dgm:spPr/>
      <dgm:t>
        <a:bodyPr/>
        <a:lstStyle/>
        <a:p>
          <a:endParaRPr lang="en-US"/>
        </a:p>
      </dgm:t>
    </dgm:pt>
    <dgm:pt modelId="{23B39EF1-ED7C-491B-903B-6ACEA2205AAD}">
      <dgm:prSet phldrT="[Text]"/>
      <dgm:spPr/>
      <dgm:t>
        <a:bodyPr/>
        <a:lstStyle/>
        <a:p>
          <a:r>
            <a:rPr lang="en-US" dirty="0" smtClean="0"/>
            <a:t>Interconnection, area networks</a:t>
          </a:r>
          <a:endParaRPr lang="en-US" dirty="0"/>
        </a:p>
      </dgm:t>
    </dgm:pt>
    <dgm:pt modelId="{2DEC85F5-DDFD-4134-8A4D-D135C136ED21}" type="parTrans" cxnId="{7AEB3722-61F0-43FD-BA54-D337F30F7BC5}">
      <dgm:prSet/>
      <dgm:spPr/>
      <dgm:t>
        <a:bodyPr/>
        <a:lstStyle/>
        <a:p>
          <a:endParaRPr lang="en-US"/>
        </a:p>
      </dgm:t>
    </dgm:pt>
    <dgm:pt modelId="{EAAB28DF-8C25-4B2E-91BE-1E25D9E8003B}" type="sibTrans" cxnId="{7AEB3722-61F0-43FD-BA54-D337F30F7BC5}">
      <dgm:prSet/>
      <dgm:spPr/>
      <dgm:t>
        <a:bodyPr/>
        <a:lstStyle/>
        <a:p>
          <a:endParaRPr lang="en-US"/>
        </a:p>
      </dgm:t>
    </dgm:pt>
    <dgm:pt modelId="{386989F0-C519-4CD2-BE77-E4883F7A8761}">
      <dgm:prSet phldrT="[Text]"/>
      <dgm:spPr/>
      <dgm:t>
        <a:bodyPr/>
        <a:lstStyle/>
        <a:p>
          <a:r>
            <a:rPr lang="en-US" dirty="0" smtClean="0"/>
            <a:t>Best placement</a:t>
          </a:r>
          <a:endParaRPr lang="en-US" dirty="0"/>
        </a:p>
      </dgm:t>
    </dgm:pt>
    <dgm:pt modelId="{576A4890-C987-40C4-805E-BD811C32F69B}" type="parTrans" cxnId="{C674103F-07C8-4B06-AF0A-0BE603A63C47}">
      <dgm:prSet/>
      <dgm:spPr/>
      <dgm:t>
        <a:bodyPr/>
        <a:lstStyle/>
        <a:p>
          <a:endParaRPr lang="en-US"/>
        </a:p>
      </dgm:t>
    </dgm:pt>
    <dgm:pt modelId="{B5126E4E-B3D1-4527-935D-EA2B288766AF}" type="sibTrans" cxnId="{C674103F-07C8-4B06-AF0A-0BE603A63C47}">
      <dgm:prSet/>
      <dgm:spPr/>
      <dgm:t>
        <a:bodyPr/>
        <a:lstStyle/>
        <a:p>
          <a:endParaRPr lang="en-US"/>
        </a:p>
      </dgm:t>
    </dgm:pt>
    <dgm:pt modelId="{BF101F57-A3ED-44D5-9B9C-C4F1FD7127C1}">
      <dgm:prSet phldrT="[Text]"/>
      <dgm:spPr/>
      <dgm:t>
        <a:bodyPr/>
        <a:lstStyle/>
        <a:p>
          <a:r>
            <a:rPr lang="en-US" dirty="0" smtClean="0"/>
            <a:t>Wind loading</a:t>
          </a:r>
          <a:endParaRPr lang="en-US" dirty="0"/>
        </a:p>
      </dgm:t>
    </dgm:pt>
    <dgm:pt modelId="{3BF1316F-78FF-4BFA-83FB-E11D8D30CE2A}" type="parTrans" cxnId="{136A4E7B-0D7E-4BC3-8305-615A40EEE09E}">
      <dgm:prSet/>
      <dgm:spPr/>
      <dgm:t>
        <a:bodyPr/>
        <a:lstStyle/>
        <a:p>
          <a:endParaRPr lang="en-US"/>
        </a:p>
      </dgm:t>
    </dgm:pt>
    <dgm:pt modelId="{72EBAC4C-CE9E-4E76-B358-1FDEEA4714E7}" type="sibTrans" cxnId="{136A4E7B-0D7E-4BC3-8305-615A40EEE09E}">
      <dgm:prSet/>
      <dgm:spPr/>
      <dgm:t>
        <a:bodyPr/>
        <a:lstStyle/>
        <a:p>
          <a:endParaRPr lang="en-US"/>
        </a:p>
      </dgm:t>
    </dgm:pt>
    <dgm:pt modelId="{49F3BEF4-CAF8-40A2-8225-F680342612C1}">
      <dgm:prSet phldrT="[Text]"/>
      <dgm:spPr/>
      <dgm:t>
        <a:bodyPr/>
        <a:lstStyle/>
        <a:p>
          <a:r>
            <a:rPr lang="en-US" dirty="0" smtClean="0">
              <a:solidFill>
                <a:schemeClr val="accent3">
                  <a:lumMod val="50000"/>
                </a:schemeClr>
              </a:solidFill>
            </a:rPr>
            <a:t>Technology type</a:t>
          </a:r>
          <a:endParaRPr lang="en-US" dirty="0">
            <a:solidFill>
              <a:schemeClr val="accent3">
                <a:lumMod val="50000"/>
              </a:schemeClr>
            </a:solidFill>
          </a:endParaRPr>
        </a:p>
      </dgm:t>
    </dgm:pt>
    <dgm:pt modelId="{2C8A9A19-B8A0-4E9B-8A6C-913CD3950A9F}" type="parTrans" cxnId="{4EFE8E36-3902-4C7D-8FC3-E433D5111EAD}">
      <dgm:prSet/>
      <dgm:spPr/>
      <dgm:t>
        <a:bodyPr/>
        <a:lstStyle/>
        <a:p>
          <a:endParaRPr lang="en-US"/>
        </a:p>
      </dgm:t>
    </dgm:pt>
    <dgm:pt modelId="{BF0C199A-D40F-44AD-B32E-E16B92CAACA8}" type="sibTrans" cxnId="{4EFE8E36-3902-4C7D-8FC3-E433D5111EAD}">
      <dgm:prSet/>
      <dgm:spPr/>
      <dgm:t>
        <a:bodyPr/>
        <a:lstStyle/>
        <a:p>
          <a:endParaRPr lang="en-US"/>
        </a:p>
      </dgm:t>
    </dgm:pt>
    <dgm:pt modelId="{CA5E458F-A0A7-4786-B6E4-88980B6896F5}">
      <dgm:prSet phldrT="[Text]"/>
      <dgm:spPr/>
      <dgm:t>
        <a:bodyPr/>
        <a:lstStyle/>
        <a:p>
          <a:r>
            <a:rPr lang="en-US" dirty="0" smtClean="0">
              <a:solidFill>
                <a:schemeClr val="accent3">
                  <a:lumMod val="50000"/>
                </a:schemeClr>
              </a:solidFill>
            </a:rPr>
            <a:t>Building energy load</a:t>
          </a:r>
          <a:endParaRPr lang="en-US" dirty="0">
            <a:solidFill>
              <a:schemeClr val="accent3">
                <a:lumMod val="50000"/>
              </a:schemeClr>
            </a:solidFill>
          </a:endParaRPr>
        </a:p>
      </dgm:t>
    </dgm:pt>
    <dgm:pt modelId="{6C9730E2-41F0-4174-BE70-562836A69D56}" type="parTrans" cxnId="{122FB87F-C07E-479B-B309-279AA0A97715}">
      <dgm:prSet/>
      <dgm:spPr/>
      <dgm:t>
        <a:bodyPr/>
        <a:lstStyle/>
        <a:p>
          <a:endParaRPr lang="en-US"/>
        </a:p>
      </dgm:t>
    </dgm:pt>
    <dgm:pt modelId="{D75AAA5F-2FC8-48B4-AC1E-E5C6F9AB9C9C}" type="sibTrans" cxnId="{122FB87F-C07E-479B-B309-279AA0A97715}">
      <dgm:prSet/>
      <dgm:spPr/>
      <dgm:t>
        <a:bodyPr/>
        <a:lstStyle/>
        <a:p>
          <a:endParaRPr lang="en-US"/>
        </a:p>
      </dgm:t>
    </dgm:pt>
    <dgm:pt modelId="{C15DCF8D-CD71-4571-B2AB-4A58C794922C}">
      <dgm:prSet phldrT="[Text]"/>
      <dgm:spPr/>
      <dgm:t>
        <a:bodyPr/>
        <a:lstStyle/>
        <a:p>
          <a:r>
            <a:rPr lang="en-US" dirty="0" smtClean="0">
              <a:solidFill>
                <a:schemeClr val="accent3">
                  <a:lumMod val="50000"/>
                </a:schemeClr>
              </a:solidFill>
            </a:rPr>
            <a:t>Roof age, type, &amp; warranty</a:t>
          </a:r>
          <a:endParaRPr lang="en-US" dirty="0">
            <a:solidFill>
              <a:schemeClr val="accent3">
                <a:lumMod val="50000"/>
              </a:schemeClr>
            </a:solidFill>
          </a:endParaRPr>
        </a:p>
      </dgm:t>
    </dgm:pt>
    <dgm:pt modelId="{D4B8D948-791B-44DE-B786-EBADD8510356}" type="parTrans" cxnId="{4268672E-B88F-4BC4-A05D-3D657FB5250D}">
      <dgm:prSet/>
      <dgm:spPr/>
      <dgm:t>
        <a:bodyPr/>
        <a:lstStyle/>
        <a:p>
          <a:endParaRPr lang="en-US"/>
        </a:p>
      </dgm:t>
    </dgm:pt>
    <dgm:pt modelId="{83726A2C-448A-4AE4-A556-43F1CA6C12DF}" type="sibTrans" cxnId="{4268672E-B88F-4BC4-A05D-3D657FB5250D}">
      <dgm:prSet/>
      <dgm:spPr/>
      <dgm:t>
        <a:bodyPr/>
        <a:lstStyle/>
        <a:p>
          <a:endParaRPr lang="en-US"/>
        </a:p>
      </dgm:t>
    </dgm:pt>
    <dgm:pt modelId="{A7A7200E-BED0-40EC-AD61-AC7FDF4CACF9}">
      <dgm:prSet phldrT="[Text]"/>
      <dgm:spPr/>
      <dgm:t>
        <a:bodyPr/>
        <a:lstStyle/>
        <a:p>
          <a:r>
            <a:rPr lang="en-US" dirty="0" smtClean="0"/>
            <a:t>Electrical configuration</a:t>
          </a:r>
          <a:endParaRPr lang="en-US" dirty="0"/>
        </a:p>
      </dgm:t>
    </dgm:pt>
    <dgm:pt modelId="{7E61A2AF-5C24-413A-B302-994833C540CB}" type="parTrans" cxnId="{9CEC0263-6240-4880-9F10-372EB023F50B}">
      <dgm:prSet/>
      <dgm:spPr/>
      <dgm:t>
        <a:bodyPr/>
        <a:lstStyle/>
        <a:p>
          <a:endParaRPr lang="en-US"/>
        </a:p>
      </dgm:t>
    </dgm:pt>
    <dgm:pt modelId="{7BFE643F-4AAB-4BAF-A08C-40EEB1467547}" type="sibTrans" cxnId="{9CEC0263-6240-4880-9F10-372EB023F50B}">
      <dgm:prSet/>
      <dgm:spPr/>
      <dgm:t>
        <a:bodyPr/>
        <a:lstStyle/>
        <a:p>
          <a:endParaRPr lang="en-US"/>
        </a:p>
      </dgm:t>
    </dgm:pt>
    <dgm:pt modelId="{29B218BA-C2E9-4960-A11C-CC9E10C1D018}">
      <dgm:prSet phldrT="[Text]"/>
      <dgm:spPr/>
      <dgm:t>
        <a:bodyPr/>
        <a:lstStyle/>
        <a:p>
          <a:r>
            <a:rPr lang="en-US" dirty="0" smtClean="0"/>
            <a:t>Optimal conduit paths</a:t>
          </a:r>
          <a:endParaRPr lang="en-US" dirty="0"/>
        </a:p>
      </dgm:t>
    </dgm:pt>
    <dgm:pt modelId="{F9425E34-D712-4788-A67D-9583EF01D36D}" type="parTrans" cxnId="{5A6A5888-ABB8-468C-9DDF-6F5698B0E7B5}">
      <dgm:prSet/>
      <dgm:spPr/>
      <dgm:t>
        <a:bodyPr/>
        <a:lstStyle/>
        <a:p>
          <a:endParaRPr lang="en-US"/>
        </a:p>
      </dgm:t>
    </dgm:pt>
    <dgm:pt modelId="{41F7AF99-96B4-4246-9D8D-3282875CF0B0}" type="sibTrans" cxnId="{5A6A5888-ABB8-468C-9DDF-6F5698B0E7B5}">
      <dgm:prSet/>
      <dgm:spPr/>
      <dgm:t>
        <a:bodyPr/>
        <a:lstStyle/>
        <a:p>
          <a:endParaRPr lang="en-US"/>
        </a:p>
      </dgm:t>
    </dgm:pt>
    <dgm:pt modelId="{096A4B00-1284-4AB8-91CB-EC5F4CB8BD2C}">
      <dgm:prSet phldrT="[Text]"/>
      <dgm:spPr/>
      <dgm:t>
        <a:bodyPr/>
        <a:lstStyle/>
        <a:p>
          <a:r>
            <a:rPr lang="en-US" dirty="0" smtClean="0"/>
            <a:t>Slope, shading, orientation</a:t>
          </a:r>
          <a:endParaRPr lang="en-US" dirty="0"/>
        </a:p>
      </dgm:t>
    </dgm:pt>
    <dgm:pt modelId="{CBCE99EC-CCC6-4D64-98CA-0B6082D74090}" type="parTrans" cxnId="{B3DBD6AE-CD1F-4DA6-A5A2-8418FC493014}">
      <dgm:prSet/>
      <dgm:spPr/>
      <dgm:t>
        <a:bodyPr/>
        <a:lstStyle/>
        <a:p>
          <a:endParaRPr lang="en-US"/>
        </a:p>
      </dgm:t>
    </dgm:pt>
    <dgm:pt modelId="{E325A23D-70EA-4CEB-8667-6896FCD44CAB}" type="sibTrans" cxnId="{B3DBD6AE-CD1F-4DA6-A5A2-8418FC493014}">
      <dgm:prSet/>
      <dgm:spPr/>
      <dgm:t>
        <a:bodyPr/>
        <a:lstStyle/>
        <a:p>
          <a:endParaRPr lang="en-US"/>
        </a:p>
      </dgm:t>
    </dgm:pt>
    <dgm:pt modelId="{8E3172D3-E844-4286-A4F3-36964EF22FE3}" type="pres">
      <dgm:prSet presAssocID="{910B5D60-1354-4DC7-97B2-8AEDBBCCEBA4}" presName="diagram" presStyleCnt="0">
        <dgm:presLayoutVars>
          <dgm:dir/>
          <dgm:resizeHandles val="exact"/>
        </dgm:presLayoutVars>
      </dgm:prSet>
      <dgm:spPr/>
      <dgm:t>
        <a:bodyPr/>
        <a:lstStyle/>
        <a:p>
          <a:endParaRPr lang="en-US"/>
        </a:p>
      </dgm:t>
    </dgm:pt>
    <dgm:pt modelId="{5D495712-31F5-4D8F-BF99-B1095E19A889}" type="pres">
      <dgm:prSet presAssocID="{1969CA08-3A9A-45B8-A63B-CFD88CDFB797}" presName="node" presStyleLbl="node1" presStyleIdx="0" presStyleCnt="10" custLinFactX="10728" custLinFactNeighborX="100000">
        <dgm:presLayoutVars>
          <dgm:bulletEnabled val="1"/>
        </dgm:presLayoutVars>
      </dgm:prSet>
      <dgm:spPr/>
      <dgm:t>
        <a:bodyPr/>
        <a:lstStyle/>
        <a:p>
          <a:endParaRPr lang="en-US"/>
        </a:p>
      </dgm:t>
    </dgm:pt>
    <dgm:pt modelId="{C4B999E3-BB3C-459B-B9DA-9282EFD21FF4}" type="pres">
      <dgm:prSet presAssocID="{3C5D2E7C-E4D8-416C-A547-22F082FA9F75}" presName="sibTrans" presStyleCnt="0"/>
      <dgm:spPr/>
      <dgm:t>
        <a:bodyPr/>
        <a:lstStyle/>
        <a:p>
          <a:endParaRPr lang="en-US"/>
        </a:p>
      </dgm:t>
    </dgm:pt>
    <dgm:pt modelId="{BA346A4A-87FC-4266-BA84-DFBE39EFA353}" type="pres">
      <dgm:prSet presAssocID="{23B39EF1-ED7C-491B-903B-6ACEA2205AAD}" presName="node" presStyleLbl="node1" presStyleIdx="1" presStyleCnt="10" custLinFactX="-10727" custLinFactY="17056" custLinFactNeighborX="-100000" custLinFactNeighborY="100000">
        <dgm:presLayoutVars>
          <dgm:bulletEnabled val="1"/>
        </dgm:presLayoutVars>
      </dgm:prSet>
      <dgm:spPr/>
      <dgm:t>
        <a:bodyPr/>
        <a:lstStyle/>
        <a:p>
          <a:endParaRPr lang="en-US"/>
        </a:p>
      </dgm:t>
    </dgm:pt>
    <dgm:pt modelId="{74A4E167-E99D-40F9-A935-1DA7A5E32A42}" type="pres">
      <dgm:prSet presAssocID="{EAAB28DF-8C25-4B2E-91BE-1E25D9E8003B}" presName="sibTrans" presStyleCnt="0"/>
      <dgm:spPr/>
      <dgm:t>
        <a:bodyPr/>
        <a:lstStyle/>
        <a:p>
          <a:endParaRPr lang="en-US"/>
        </a:p>
      </dgm:t>
    </dgm:pt>
    <dgm:pt modelId="{BB468046-3417-4FB8-9D41-FBC57EB6D00B}" type="pres">
      <dgm:prSet presAssocID="{386989F0-C519-4CD2-BE77-E4883F7A8761}" presName="node" presStyleLbl="node1" presStyleIdx="2" presStyleCnt="10" custLinFactX="-9055" custLinFactY="17063" custLinFactNeighborX="-100000" custLinFactNeighborY="100000">
        <dgm:presLayoutVars>
          <dgm:bulletEnabled val="1"/>
        </dgm:presLayoutVars>
      </dgm:prSet>
      <dgm:spPr/>
      <dgm:t>
        <a:bodyPr/>
        <a:lstStyle/>
        <a:p>
          <a:endParaRPr lang="en-US"/>
        </a:p>
      </dgm:t>
    </dgm:pt>
    <dgm:pt modelId="{9150DA5A-1A18-4FAD-AA77-FE45B09BFDE3}" type="pres">
      <dgm:prSet presAssocID="{B5126E4E-B3D1-4527-935D-EA2B288766AF}" presName="sibTrans" presStyleCnt="0"/>
      <dgm:spPr/>
      <dgm:t>
        <a:bodyPr/>
        <a:lstStyle/>
        <a:p>
          <a:endParaRPr lang="en-US"/>
        </a:p>
      </dgm:t>
    </dgm:pt>
    <dgm:pt modelId="{A6B38C9F-B8BF-4E5C-BD06-CED24FF34D52}" type="pres">
      <dgm:prSet presAssocID="{BF101F57-A3ED-44D5-9B9C-C4F1FD7127C1}" presName="node" presStyleLbl="node1" presStyleIdx="3" presStyleCnt="10" custLinFactX="100000" custLinFactNeighborX="119803">
        <dgm:presLayoutVars>
          <dgm:bulletEnabled val="1"/>
        </dgm:presLayoutVars>
      </dgm:prSet>
      <dgm:spPr/>
      <dgm:t>
        <a:bodyPr/>
        <a:lstStyle/>
        <a:p>
          <a:endParaRPr lang="en-US"/>
        </a:p>
      </dgm:t>
    </dgm:pt>
    <dgm:pt modelId="{BE210AB4-BE40-4F29-A021-147AB9E96E8F}" type="pres">
      <dgm:prSet presAssocID="{72EBAC4C-CE9E-4E76-B358-1FDEEA4714E7}" presName="sibTrans" presStyleCnt="0"/>
      <dgm:spPr/>
      <dgm:t>
        <a:bodyPr/>
        <a:lstStyle/>
        <a:p>
          <a:endParaRPr lang="en-US"/>
        </a:p>
      </dgm:t>
    </dgm:pt>
    <dgm:pt modelId="{40CDB5BF-81E2-422A-A85E-746CE8F70286}" type="pres">
      <dgm:prSet presAssocID="{49F3BEF4-CAF8-40A2-8225-F680342612C1}" presName="node" presStyleLbl="node1" presStyleIdx="4" presStyleCnt="10" custLinFactX="-10728" custLinFactY="15682" custLinFactNeighborX="-100000" custLinFactNeighborY="100000">
        <dgm:presLayoutVars>
          <dgm:bulletEnabled val="1"/>
        </dgm:presLayoutVars>
      </dgm:prSet>
      <dgm:spPr/>
      <dgm:t>
        <a:bodyPr/>
        <a:lstStyle/>
        <a:p>
          <a:endParaRPr lang="en-US"/>
        </a:p>
      </dgm:t>
    </dgm:pt>
    <dgm:pt modelId="{032256A5-0CDF-426A-980E-427EDBCF7F13}" type="pres">
      <dgm:prSet presAssocID="{BF0C199A-D40F-44AD-B32E-E16B92CAACA8}" presName="sibTrans" presStyleCnt="0"/>
      <dgm:spPr/>
      <dgm:t>
        <a:bodyPr/>
        <a:lstStyle/>
        <a:p>
          <a:endParaRPr lang="en-US"/>
        </a:p>
      </dgm:t>
    </dgm:pt>
    <dgm:pt modelId="{DDECCDBB-539B-4A18-9464-F285E2889F71}" type="pres">
      <dgm:prSet presAssocID="{CA5E458F-A0A7-4786-B6E4-88980B6896F5}" presName="node" presStyleLbl="node1" presStyleIdx="5" presStyleCnt="10" custLinFactX="-9111" custLinFactY="15686" custLinFactNeighborX="-100000" custLinFactNeighborY="100000">
        <dgm:presLayoutVars>
          <dgm:bulletEnabled val="1"/>
        </dgm:presLayoutVars>
      </dgm:prSet>
      <dgm:spPr/>
      <dgm:t>
        <a:bodyPr/>
        <a:lstStyle/>
        <a:p>
          <a:endParaRPr lang="en-US"/>
        </a:p>
      </dgm:t>
    </dgm:pt>
    <dgm:pt modelId="{EB061085-26BA-4D32-8751-59FE48D50F27}" type="pres">
      <dgm:prSet presAssocID="{D75AAA5F-2FC8-48B4-AC1E-E5C6F9AB9C9C}" presName="sibTrans" presStyleCnt="0"/>
      <dgm:spPr/>
      <dgm:t>
        <a:bodyPr/>
        <a:lstStyle/>
        <a:p>
          <a:endParaRPr lang="en-US"/>
        </a:p>
      </dgm:t>
    </dgm:pt>
    <dgm:pt modelId="{317DE4A1-D05D-405E-87A5-AF9B7ABE5E9E}" type="pres">
      <dgm:prSet presAssocID="{C15DCF8D-CD71-4571-B2AB-4A58C794922C}" presName="node" presStyleLbl="node1" presStyleIdx="6" presStyleCnt="10" custLinFactX="100000" custLinFactNeighborX="119759" custLinFactNeighborY="-1377">
        <dgm:presLayoutVars>
          <dgm:bulletEnabled val="1"/>
        </dgm:presLayoutVars>
      </dgm:prSet>
      <dgm:spPr/>
      <dgm:t>
        <a:bodyPr/>
        <a:lstStyle/>
        <a:p>
          <a:endParaRPr lang="en-US"/>
        </a:p>
      </dgm:t>
    </dgm:pt>
    <dgm:pt modelId="{83CF2311-9190-4475-9DBF-CF425CB8480B}" type="pres">
      <dgm:prSet presAssocID="{83726A2C-448A-4AE4-A556-43F1CA6C12DF}" presName="sibTrans" presStyleCnt="0"/>
      <dgm:spPr/>
      <dgm:t>
        <a:bodyPr/>
        <a:lstStyle/>
        <a:p>
          <a:endParaRPr lang="en-US"/>
        </a:p>
      </dgm:t>
    </dgm:pt>
    <dgm:pt modelId="{7E291A8D-67AA-4403-832A-CD0FA19495F7}" type="pres">
      <dgm:prSet presAssocID="{A7A7200E-BED0-40EC-AD61-AC7FDF4CACF9}" presName="node" presStyleLbl="node1" presStyleIdx="7" presStyleCnt="10" custLinFactX="-10728" custLinFactY="15686" custLinFactNeighborX="-100000" custLinFactNeighborY="100000">
        <dgm:presLayoutVars>
          <dgm:bulletEnabled val="1"/>
        </dgm:presLayoutVars>
      </dgm:prSet>
      <dgm:spPr/>
      <dgm:t>
        <a:bodyPr/>
        <a:lstStyle/>
        <a:p>
          <a:endParaRPr lang="en-US"/>
        </a:p>
      </dgm:t>
    </dgm:pt>
    <dgm:pt modelId="{0947951E-1AF0-485C-AAEB-42E1759187FB}" type="pres">
      <dgm:prSet presAssocID="{7BFE643F-4AAB-4BAF-A08C-40EEB1467547}" presName="sibTrans" presStyleCnt="0"/>
      <dgm:spPr/>
      <dgm:t>
        <a:bodyPr/>
        <a:lstStyle/>
        <a:p>
          <a:endParaRPr lang="en-US"/>
        </a:p>
      </dgm:t>
    </dgm:pt>
    <dgm:pt modelId="{03637244-CB07-40FA-860E-C8B1163F0389}" type="pres">
      <dgm:prSet presAssocID="{29B218BA-C2E9-4960-A11C-CC9E10C1D018}" presName="node" presStyleLbl="node1" presStyleIdx="8" presStyleCnt="10" custLinFactX="-9076" custLinFactY="15686" custLinFactNeighborX="-100000" custLinFactNeighborY="100000">
        <dgm:presLayoutVars>
          <dgm:bulletEnabled val="1"/>
        </dgm:presLayoutVars>
      </dgm:prSet>
      <dgm:spPr/>
      <dgm:t>
        <a:bodyPr/>
        <a:lstStyle/>
        <a:p>
          <a:endParaRPr lang="en-US"/>
        </a:p>
      </dgm:t>
    </dgm:pt>
    <dgm:pt modelId="{E5A2CB69-97A2-4EEB-9994-5A829F79F768}" type="pres">
      <dgm:prSet presAssocID="{41F7AF99-96B4-4246-9D8D-3282875CF0B0}" presName="sibTrans" presStyleCnt="0"/>
      <dgm:spPr/>
      <dgm:t>
        <a:bodyPr/>
        <a:lstStyle/>
        <a:p>
          <a:endParaRPr lang="en-US"/>
        </a:p>
      </dgm:t>
    </dgm:pt>
    <dgm:pt modelId="{1251249A-7483-4EE1-ABE2-3AA87288A853}" type="pres">
      <dgm:prSet presAssocID="{096A4B00-1284-4AB8-91CB-EC5F4CB8BD2C}" presName="node" presStyleLbl="node1" presStyleIdx="9" presStyleCnt="10" custLinFactX="9901" custLinFactNeighborX="100000" custLinFactNeighborY="-1377">
        <dgm:presLayoutVars>
          <dgm:bulletEnabled val="1"/>
        </dgm:presLayoutVars>
      </dgm:prSet>
      <dgm:spPr/>
      <dgm:t>
        <a:bodyPr/>
        <a:lstStyle/>
        <a:p>
          <a:endParaRPr lang="en-US"/>
        </a:p>
      </dgm:t>
    </dgm:pt>
  </dgm:ptLst>
  <dgm:cxnLst>
    <dgm:cxn modelId="{7AEB3722-61F0-43FD-BA54-D337F30F7BC5}" srcId="{910B5D60-1354-4DC7-97B2-8AEDBBCCEBA4}" destId="{23B39EF1-ED7C-491B-903B-6ACEA2205AAD}" srcOrd="1" destOrd="0" parTransId="{2DEC85F5-DDFD-4134-8A4D-D135C136ED21}" sibTransId="{EAAB28DF-8C25-4B2E-91BE-1E25D9E8003B}"/>
    <dgm:cxn modelId="{9CEC0263-6240-4880-9F10-372EB023F50B}" srcId="{910B5D60-1354-4DC7-97B2-8AEDBBCCEBA4}" destId="{A7A7200E-BED0-40EC-AD61-AC7FDF4CACF9}" srcOrd="7" destOrd="0" parTransId="{7E61A2AF-5C24-413A-B302-994833C540CB}" sibTransId="{7BFE643F-4AAB-4BAF-A08C-40EEB1467547}"/>
    <dgm:cxn modelId="{07B2396C-BF7A-456F-8B98-EECF624D7DCB}" type="presOf" srcId="{C15DCF8D-CD71-4571-B2AB-4A58C794922C}" destId="{317DE4A1-D05D-405E-87A5-AF9B7ABE5E9E}" srcOrd="0" destOrd="0" presId="urn:microsoft.com/office/officeart/2005/8/layout/default#11"/>
    <dgm:cxn modelId="{B3DBD6AE-CD1F-4DA6-A5A2-8418FC493014}" srcId="{910B5D60-1354-4DC7-97B2-8AEDBBCCEBA4}" destId="{096A4B00-1284-4AB8-91CB-EC5F4CB8BD2C}" srcOrd="9" destOrd="0" parTransId="{CBCE99EC-CCC6-4D64-98CA-0B6082D74090}" sibTransId="{E325A23D-70EA-4CEB-8667-6896FCD44CAB}"/>
    <dgm:cxn modelId="{5A6A5888-ABB8-468C-9DDF-6F5698B0E7B5}" srcId="{910B5D60-1354-4DC7-97B2-8AEDBBCCEBA4}" destId="{29B218BA-C2E9-4960-A11C-CC9E10C1D018}" srcOrd="8" destOrd="0" parTransId="{F9425E34-D712-4788-A67D-9583EF01D36D}" sibTransId="{41F7AF99-96B4-4246-9D8D-3282875CF0B0}"/>
    <dgm:cxn modelId="{255E5954-12E7-4676-A1F5-96799C82D747}" type="presOf" srcId="{096A4B00-1284-4AB8-91CB-EC5F4CB8BD2C}" destId="{1251249A-7483-4EE1-ABE2-3AA87288A853}" srcOrd="0" destOrd="0" presId="urn:microsoft.com/office/officeart/2005/8/layout/default#11"/>
    <dgm:cxn modelId="{AE670795-3BE3-4CD2-A9F5-EF4D9AB6774A}" type="presOf" srcId="{A7A7200E-BED0-40EC-AD61-AC7FDF4CACF9}" destId="{7E291A8D-67AA-4403-832A-CD0FA19495F7}" srcOrd="0" destOrd="0" presId="urn:microsoft.com/office/officeart/2005/8/layout/default#11"/>
    <dgm:cxn modelId="{4B76B5B2-DB52-4104-895F-FB07C3E68DE7}" type="presOf" srcId="{BF101F57-A3ED-44D5-9B9C-C4F1FD7127C1}" destId="{A6B38C9F-B8BF-4E5C-BD06-CED24FF34D52}" srcOrd="0" destOrd="0" presId="urn:microsoft.com/office/officeart/2005/8/layout/default#11"/>
    <dgm:cxn modelId="{122FB87F-C07E-479B-B309-279AA0A97715}" srcId="{910B5D60-1354-4DC7-97B2-8AEDBBCCEBA4}" destId="{CA5E458F-A0A7-4786-B6E4-88980B6896F5}" srcOrd="5" destOrd="0" parTransId="{6C9730E2-41F0-4174-BE70-562836A69D56}" sibTransId="{D75AAA5F-2FC8-48B4-AC1E-E5C6F9AB9C9C}"/>
    <dgm:cxn modelId="{41600D79-4509-4AD4-B5D7-EDABDF923A47}" type="presOf" srcId="{1969CA08-3A9A-45B8-A63B-CFD88CDFB797}" destId="{5D495712-31F5-4D8F-BF99-B1095E19A889}" srcOrd="0" destOrd="0" presId="urn:microsoft.com/office/officeart/2005/8/layout/default#11"/>
    <dgm:cxn modelId="{C674103F-07C8-4B06-AF0A-0BE603A63C47}" srcId="{910B5D60-1354-4DC7-97B2-8AEDBBCCEBA4}" destId="{386989F0-C519-4CD2-BE77-E4883F7A8761}" srcOrd="2" destOrd="0" parTransId="{576A4890-C987-40C4-805E-BD811C32F69B}" sibTransId="{B5126E4E-B3D1-4527-935D-EA2B288766AF}"/>
    <dgm:cxn modelId="{4268672E-B88F-4BC4-A05D-3D657FB5250D}" srcId="{910B5D60-1354-4DC7-97B2-8AEDBBCCEBA4}" destId="{C15DCF8D-CD71-4571-B2AB-4A58C794922C}" srcOrd="6" destOrd="0" parTransId="{D4B8D948-791B-44DE-B786-EBADD8510356}" sibTransId="{83726A2C-448A-4AE4-A556-43F1CA6C12DF}"/>
    <dgm:cxn modelId="{86A0859A-CE3E-4CB1-8EE8-76D7C08331D4}" type="presOf" srcId="{49F3BEF4-CAF8-40A2-8225-F680342612C1}" destId="{40CDB5BF-81E2-422A-A85E-746CE8F70286}" srcOrd="0" destOrd="0" presId="urn:microsoft.com/office/officeart/2005/8/layout/default#11"/>
    <dgm:cxn modelId="{1F6037FB-D079-4898-830C-8C48CFFA17C2}" type="presOf" srcId="{386989F0-C519-4CD2-BE77-E4883F7A8761}" destId="{BB468046-3417-4FB8-9D41-FBC57EB6D00B}" srcOrd="0" destOrd="0" presId="urn:microsoft.com/office/officeart/2005/8/layout/default#11"/>
    <dgm:cxn modelId="{4958BBA6-745E-48F7-93F5-A4F14F8EF07D}" type="presOf" srcId="{CA5E458F-A0A7-4786-B6E4-88980B6896F5}" destId="{DDECCDBB-539B-4A18-9464-F285E2889F71}" srcOrd="0" destOrd="0" presId="urn:microsoft.com/office/officeart/2005/8/layout/default#11"/>
    <dgm:cxn modelId="{BB88EF9D-59AA-47B8-93F2-8817C2E86A62}" type="presOf" srcId="{29B218BA-C2E9-4960-A11C-CC9E10C1D018}" destId="{03637244-CB07-40FA-860E-C8B1163F0389}" srcOrd="0" destOrd="0" presId="urn:microsoft.com/office/officeart/2005/8/layout/default#11"/>
    <dgm:cxn modelId="{126E7E74-6611-4341-B068-EF2C26AE0B97}" srcId="{910B5D60-1354-4DC7-97B2-8AEDBBCCEBA4}" destId="{1969CA08-3A9A-45B8-A63B-CFD88CDFB797}" srcOrd="0" destOrd="0" parTransId="{4395D1EB-B4AF-4393-8F60-D29E94EEB079}" sibTransId="{3C5D2E7C-E4D8-416C-A547-22F082FA9F75}"/>
    <dgm:cxn modelId="{4EFE8E36-3902-4C7D-8FC3-E433D5111EAD}" srcId="{910B5D60-1354-4DC7-97B2-8AEDBBCCEBA4}" destId="{49F3BEF4-CAF8-40A2-8225-F680342612C1}" srcOrd="4" destOrd="0" parTransId="{2C8A9A19-B8A0-4E9B-8A6C-913CD3950A9F}" sibTransId="{BF0C199A-D40F-44AD-B32E-E16B92CAACA8}"/>
    <dgm:cxn modelId="{49471907-307D-44AF-8508-C92AD24C4E4F}" type="presOf" srcId="{910B5D60-1354-4DC7-97B2-8AEDBBCCEBA4}" destId="{8E3172D3-E844-4286-A4F3-36964EF22FE3}" srcOrd="0" destOrd="0" presId="urn:microsoft.com/office/officeart/2005/8/layout/default#11"/>
    <dgm:cxn modelId="{A132490F-FAE7-4609-9606-85A973AECCED}" type="presOf" srcId="{23B39EF1-ED7C-491B-903B-6ACEA2205AAD}" destId="{BA346A4A-87FC-4266-BA84-DFBE39EFA353}" srcOrd="0" destOrd="0" presId="urn:microsoft.com/office/officeart/2005/8/layout/default#11"/>
    <dgm:cxn modelId="{136A4E7B-0D7E-4BC3-8305-615A40EEE09E}" srcId="{910B5D60-1354-4DC7-97B2-8AEDBBCCEBA4}" destId="{BF101F57-A3ED-44D5-9B9C-C4F1FD7127C1}" srcOrd="3" destOrd="0" parTransId="{3BF1316F-78FF-4BFA-83FB-E11D8D30CE2A}" sibTransId="{72EBAC4C-CE9E-4E76-B358-1FDEEA4714E7}"/>
    <dgm:cxn modelId="{554D50AD-29FD-47AE-84E2-48EB0BA88E97}" type="presParOf" srcId="{8E3172D3-E844-4286-A4F3-36964EF22FE3}" destId="{5D495712-31F5-4D8F-BF99-B1095E19A889}" srcOrd="0" destOrd="0" presId="urn:microsoft.com/office/officeart/2005/8/layout/default#11"/>
    <dgm:cxn modelId="{F04F6EF9-757B-46C4-8C31-52F7AE2DBBDC}" type="presParOf" srcId="{8E3172D3-E844-4286-A4F3-36964EF22FE3}" destId="{C4B999E3-BB3C-459B-B9DA-9282EFD21FF4}" srcOrd="1" destOrd="0" presId="urn:microsoft.com/office/officeart/2005/8/layout/default#11"/>
    <dgm:cxn modelId="{D9BF43C5-EDF1-401F-AE50-8B7A01087D3E}" type="presParOf" srcId="{8E3172D3-E844-4286-A4F3-36964EF22FE3}" destId="{BA346A4A-87FC-4266-BA84-DFBE39EFA353}" srcOrd="2" destOrd="0" presId="urn:microsoft.com/office/officeart/2005/8/layout/default#11"/>
    <dgm:cxn modelId="{ADE99AAB-09EC-457D-BF8E-2E9E2A22ADAD}" type="presParOf" srcId="{8E3172D3-E844-4286-A4F3-36964EF22FE3}" destId="{74A4E167-E99D-40F9-A935-1DA7A5E32A42}" srcOrd="3" destOrd="0" presId="urn:microsoft.com/office/officeart/2005/8/layout/default#11"/>
    <dgm:cxn modelId="{EBC85AE9-1D64-4C73-BB77-C0E37CBFA866}" type="presParOf" srcId="{8E3172D3-E844-4286-A4F3-36964EF22FE3}" destId="{BB468046-3417-4FB8-9D41-FBC57EB6D00B}" srcOrd="4" destOrd="0" presId="urn:microsoft.com/office/officeart/2005/8/layout/default#11"/>
    <dgm:cxn modelId="{B6173E98-C3B9-4B5A-9B33-1CB84CE09BE3}" type="presParOf" srcId="{8E3172D3-E844-4286-A4F3-36964EF22FE3}" destId="{9150DA5A-1A18-4FAD-AA77-FE45B09BFDE3}" srcOrd="5" destOrd="0" presId="urn:microsoft.com/office/officeart/2005/8/layout/default#11"/>
    <dgm:cxn modelId="{BFE1FC18-069D-4FD4-9B5F-BBE5CF96B5AE}" type="presParOf" srcId="{8E3172D3-E844-4286-A4F3-36964EF22FE3}" destId="{A6B38C9F-B8BF-4E5C-BD06-CED24FF34D52}" srcOrd="6" destOrd="0" presId="urn:microsoft.com/office/officeart/2005/8/layout/default#11"/>
    <dgm:cxn modelId="{71FD1761-5DE4-4234-A2F9-C23243BB4E72}" type="presParOf" srcId="{8E3172D3-E844-4286-A4F3-36964EF22FE3}" destId="{BE210AB4-BE40-4F29-A021-147AB9E96E8F}" srcOrd="7" destOrd="0" presId="urn:microsoft.com/office/officeart/2005/8/layout/default#11"/>
    <dgm:cxn modelId="{65BD255F-8316-44CC-8C8B-BFC2302A3ED4}" type="presParOf" srcId="{8E3172D3-E844-4286-A4F3-36964EF22FE3}" destId="{40CDB5BF-81E2-422A-A85E-746CE8F70286}" srcOrd="8" destOrd="0" presId="urn:microsoft.com/office/officeart/2005/8/layout/default#11"/>
    <dgm:cxn modelId="{83C207BE-E90E-4099-9E02-60BF0CC3F9DB}" type="presParOf" srcId="{8E3172D3-E844-4286-A4F3-36964EF22FE3}" destId="{032256A5-0CDF-426A-980E-427EDBCF7F13}" srcOrd="9" destOrd="0" presId="urn:microsoft.com/office/officeart/2005/8/layout/default#11"/>
    <dgm:cxn modelId="{85CAE78C-A550-4C63-B143-FD2F9D573008}" type="presParOf" srcId="{8E3172D3-E844-4286-A4F3-36964EF22FE3}" destId="{DDECCDBB-539B-4A18-9464-F285E2889F71}" srcOrd="10" destOrd="0" presId="urn:microsoft.com/office/officeart/2005/8/layout/default#11"/>
    <dgm:cxn modelId="{EF5AC567-747C-4764-9327-2C10C43975C3}" type="presParOf" srcId="{8E3172D3-E844-4286-A4F3-36964EF22FE3}" destId="{EB061085-26BA-4D32-8751-59FE48D50F27}" srcOrd="11" destOrd="0" presId="urn:microsoft.com/office/officeart/2005/8/layout/default#11"/>
    <dgm:cxn modelId="{4FEE9CB0-3F38-4A2C-99AD-09F96B966D46}" type="presParOf" srcId="{8E3172D3-E844-4286-A4F3-36964EF22FE3}" destId="{317DE4A1-D05D-405E-87A5-AF9B7ABE5E9E}" srcOrd="12" destOrd="0" presId="urn:microsoft.com/office/officeart/2005/8/layout/default#11"/>
    <dgm:cxn modelId="{F9DC8BAA-6DCE-4325-BCD6-81ABEC7CBD8E}" type="presParOf" srcId="{8E3172D3-E844-4286-A4F3-36964EF22FE3}" destId="{83CF2311-9190-4475-9DBF-CF425CB8480B}" srcOrd="13" destOrd="0" presId="urn:microsoft.com/office/officeart/2005/8/layout/default#11"/>
    <dgm:cxn modelId="{1A4EFDDA-EC74-40E3-8C14-EB62ED55C993}" type="presParOf" srcId="{8E3172D3-E844-4286-A4F3-36964EF22FE3}" destId="{7E291A8D-67AA-4403-832A-CD0FA19495F7}" srcOrd="14" destOrd="0" presId="urn:microsoft.com/office/officeart/2005/8/layout/default#11"/>
    <dgm:cxn modelId="{46559CF1-32F1-4033-86A7-B43EC3974EE1}" type="presParOf" srcId="{8E3172D3-E844-4286-A4F3-36964EF22FE3}" destId="{0947951E-1AF0-485C-AAEB-42E1759187FB}" srcOrd="15" destOrd="0" presId="urn:microsoft.com/office/officeart/2005/8/layout/default#11"/>
    <dgm:cxn modelId="{568883FF-C350-4F61-B021-82BA90B2BB8D}" type="presParOf" srcId="{8E3172D3-E844-4286-A4F3-36964EF22FE3}" destId="{03637244-CB07-40FA-860E-C8B1163F0389}" srcOrd="16" destOrd="0" presId="urn:microsoft.com/office/officeart/2005/8/layout/default#11"/>
    <dgm:cxn modelId="{FCEA7F5A-A51C-480F-8FB8-AE546F252472}" type="presParOf" srcId="{8E3172D3-E844-4286-A4F3-36964EF22FE3}" destId="{E5A2CB69-97A2-4EEB-9994-5A829F79F768}" srcOrd="17" destOrd="0" presId="urn:microsoft.com/office/officeart/2005/8/layout/default#11"/>
    <dgm:cxn modelId="{3FD64616-8681-49CE-B59C-E6468947BD36}" type="presParOf" srcId="{8E3172D3-E844-4286-A4F3-36964EF22FE3}" destId="{1251249A-7483-4EE1-ABE2-3AA87288A853}" srcOrd="18" destOrd="0" presId="urn:microsoft.com/office/officeart/2005/8/layout/default#1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15EBDAE5-B738-488B-B992-A9FA17AC9D2B}" type="doc">
      <dgm:prSet loTypeId="urn:microsoft.com/office/officeart/2005/8/layout/pyramid2" loCatId="pyramid" qsTypeId="urn:microsoft.com/office/officeart/2005/8/quickstyle/simple1#21" qsCatId="simple" csTypeId="urn:microsoft.com/office/officeart/2005/8/colors/accent1_2#27" csCatId="accent1" phldr="1"/>
      <dgm:spPr/>
      <dgm:t>
        <a:bodyPr/>
        <a:lstStyle/>
        <a:p>
          <a:endParaRPr lang="en-US"/>
        </a:p>
      </dgm:t>
    </dgm:pt>
    <dgm:pt modelId="{38E52D86-518B-4395-AE9C-1A63C22200D6}">
      <dgm:prSet/>
      <dgm:spPr>
        <a:solidFill>
          <a:srgbClr val="FFFF00">
            <a:alpha val="90000"/>
          </a:srgbClr>
        </a:solidFill>
        <a:ln>
          <a:solidFill>
            <a:schemeClr val="accent4">
              <a:lumMod val="60000"/>
              <a:lumOff val="40000"/>
            </a:schemeClr>
          </a:solidFill>
        </a:ln>
      </dgm:spPr>
      <dgm:t>
        <a:bodyPr/>
        <a:lstStyle/>
        <a:p>
          <a:pPr rtl="0"/>
          <a:r>
            <a:rPr lang="en-US" dirty="0" smtClean="0"/>
            <a:t>RFP specifications are too restrictive or too unstructured</a:t>
          </a:r>
          <a:endParaRPr lang="en-US" dirty="0"/>
        </a:p>
      </dgm:t>
    </dgm:pt>
    <dgm:pt modelId="{28E825E7-EE65-4FD8-9154-3EFB99C92FEB}" type="parTrans" cxnId="{9847F182-7C00-4040-9B54-41F79995581A}">
      <dgm:prSet/>
      <dgm:spPr/>
      <dgm:t>
        <a:bodyPr/>
        <a:lstStyle/>
        <a:p>
          <a:endParaRPr lang="en-US"/>
        </a:p>
      </dgm:t>
    </dgm:pt>
    <dgm:pt modelId="{9174E9D1-5F22-4019-A23A-027D0FC11336}" type="sibTrans" cxnId="{9847F182-7C00-4040-9B54-41F79995581A}">
      <dgm:prSet/>
      <dgm:spPr/>
      <dgm:t>
        <a:bodyPr/>
        <a:lstStyle/>
        <a:p>
          <a:endParaRPr lang="en-US"/>
        </a:p>
      </dgm:t>
    </dgm:pt>
    <dgm:pt modelId="{0F93C26A-3586-4BA9-8F76-7E42E4E3100E}">
      <dgm:prSet/>
      <dgm:spPr>
        <a:solidFill>
          <a:srgbClr val="FFFF00">
            <a:alpha val="90000"/>
          </a:srgbClr>
        </a:solidFill>
        <a:ln>
          <a:solidFill>
            <a:schemeClr val="accent4">
              <a:lumMod val="60000"/>
              <a:lumOff val="40000"/>
            </a:schemeClr>
          </a:solidFill>
        </a:ln>
      </dgm:spPr>
      <dgm:t>
        <a:bodyPr/>
        <a:lstStyle/>
        <a:p>
          <a:pPr rtl="0"/>
          <a:r>
            <a:rPr lang="en-US" dirty="0" smtClean="0"/>
            <a:t>Competing measures of system efficiency</a:t>
          </a:r>
          <a:endParaRPr lang="en-US" dirty="0"/>
        </a:p>
      </dgm:t>
    </dgm:pt>
    <dgm:pt modelId="{7FC9F062-753D-44E9-A58F-5E77D8432FF0}" type="parTrans" cxnId="{3954DC56-3C5F-4A61-9DCF-13643C8BE91C}">
      <dgm:prSet/>
      <dgm:spPr/>
      <dgm:t>
        <a:bodyPr/>
        <a:lstStyle/>
        <a:p>
          <a:endParaRPr lang="en-US"/>
        </a:p>
      </dgm:t>
    </dgm:pt>
    <dgm:pt modelId="{848829DE-65FB-40D5-97C7-664B09EABA8A}" type="sibTrans" cxnId="{3954DC56-3C5F-4A61-9DCF-13643C8BE91C}">
      <dgm:prSet/>
      <dgm:spPr/>
      <dgm:t>
        <a:bodyPr/>
        <a:lstStyle/>
        <a:p>
          <a:endParaRPr lang="en-US"/>
        </a:p>
      </dgm:t>
    </dgm:pt>
    <dgm:pt modelId="{A5106983-162D-4E66-83C3-DD36AB1351F4}">
      <dgm:prSet/>
      <dgm:spPr>
        <a:solidFill>
          <a:srgbClr val="FFFF00">
            <a:alpha val="90000"/>
          </a:srgbClr>
        </a:solidFill>
        <a:ln>
          <a:solidFill>
            <a:schemeClr val="accent4">
              <a:lumMod val="60000"/>
              <a:lumOff val="40000"/>
            </a:schemeClr>
          </a:solidFill>
        </a:ln>
      </dgm:spPr>
      <dgm:t>
        <a:bodyPr/>
        <a:lstStyle/>
        <a:p>
          <a:pPr rtl="0"/>
          <a:r>
            <a:rPr lang="en-US" dirty="0" smtClean="0"/>
            <a:t>Finding sufficient number of qualified contractors (bidders)</a:t>
          </a:r>
          <a:endParaRPr lang="en-US" dirty="0"/>
        </a:p>
      </dgm:t>
    </dgm:pt>
    <dgm:pt modelId="{5B87A571-A0DF-48D1-9527-E5F9C868B4A7}" type="parTrans" cxnId="{4A59589C-C7B7-4283-BFE9-EB76DFA7C988}">
      <dgm:prSet/>
      <dgm:spPr/>
      <dgm:t>
        <a:bodyPr/>
        <a:lstStyle/>
        <a:p>
          <a:endParaRPr lang="en-US"/>
        </a:p>
      </dgm:t>
    </dgm:pt>
    <dgm:pt modelId="{91001376-4C0F-4B0B-8F7D-C5CC457638E8}" type="sibTrans" cxnId="{4A59589C-C7B7-4283-BFE9-EB76DFA7C988}">
      <dgm:prSet/>
      <dgm:spPr/>
      <dgm:t>
        <a:bodyPr/>
        <a:lstStyle/>
        <a:p>
          <a:endParaRPr lang="en-US"/>
        </a:p>
      </dgm:t>
    </dgm:pt>
    <dgm:pt modelId="{924644C9-450C-4A23-8C20-17CB572CB15D}">
      <dgm:prSet/>
      <dgm:spPr>
        <a:solidFill>
          <a:srgbClr val="FFFF00">
            <a:alpha val="90000"/>
          </a:srgbClr>
        </a:solidFill>
        <a:ln>
          <a:solidFill>
            <a:schemeClr val="accent4">
              <a:lumMod val="60000"/>
              <a:lumOff val="40000"/>
            </a:schemeClr>
          </a:solidFill>
        </a:ln>
      </dgm:spPr>
      <dgm:t>
        <a:bodyPr/>
        <a:lstStyle/>
        <a:p>
          <a:pPr rtl="0"/>
          <a:r>
            <a:rPr lang="en-US" dirty="0" smtClean="0"/>
            <a:t>Lack of effective O&amp;M program</a:t>
          </a:r>
          <a:endParaRPr lang="en-US" dirty="0"/>
        </a:p>
      </dgm:t>
    </dgm:pt>
    <dgm:pt modelId="{032547C8-29B1-4FBC-BDEA-DFE8A45FF9DC}" type="parTrans" cxnId="{076C4320-BDBA-4207-BD49-FC7947C7D221}">
      <dgm:prSet/>
      <dgm:spPr/>
      <dgm:t>
        <a:bodyPr/>
        <a:lstStyle/>
        <a:p>
          <a:endParaRPr lang="en-US"/>
        </a:p>
      </dgm:t>
    </dgm:pt>
    <dgm:pt modelId="{D8BF34A5-0B12-4595-BB73-842CB8D6376C}" type="sibTrans" cxnId="{076C4320-BDBA-4207-BD49-FC7947C7D221}">
      <dgm:prSet/>
      <dgm:spPr/>
      <dgm:t>
        <a:bodyPr/>
        <a:lstStyle/>
        <a:p>
          <a:endParaRPr lang="en-US"/>
        </a:p>
      </dgm:t>
    </dgm:pt>
    <dgm:pt modelId="{1D14A993-BBAC-4958-9EE3-1F4CD0323509}">
      <dgm:prSet/>
      <dgm:spPr>
        <a:solidFill>
          <a:srgbClr val="FFFF00">
            <a:alpha val="90000"/>
          </a:srgbClr>
        </a:solidFill>
        <a:ln>
          <a:solidFill>
            <a:schemeClr val="accent4">
              <a:lumMod val="60000"/>
              <a:lumOff val="40000"/>
            </a:schemeClr>
          </a:solidFill>
        </a:ln>
      </dgm:spPr>
      <dgm:t>
        <a:bodyPr/>
        <a:lstStyle/>
        <a:p>
          <a:pPr rtl="0"/>
          <a:r>
            <a:rPr lang="en-US" dirty="0" smtClean="0"/>
            <a:t>Lack of strong monitoring program</a:t>
          </a:r>
          <a:endParaRPr lang="en-US" dirty="0"/>
        </a:p>
      </dgm:t>
    </dgm:pt>
    <dgm:pt modelId="{8B5A1894-9248-416B-949C-9CF639A95D72}" type="parTrans" cxnId="{38517561-A2C4-4D83-AD6C-10D91693781E}">
      <dgm:prSet/>
      <dgm:spPr/>
      <dgm:t>
        <a:bodyPr/>
        <a:lstStyle/>
        <a:p>
          <a:endParaRPr lang="en-US"/>
        </a:p>
      </dgm:t>
    </dgm:pt>
    <dgm:pt modelId="{F84F6A71-5027-4A0B-AF26-9E85DB0D5C4C}" type="sibTrans" cxnId="{38517561-A2C4-4D83-AD6C-10D91693781E}">
      <dgm:prSet/>
      <dgm:spPr/>
      <dgm:t>
        <a:bodyPr/>
        <a:lstStyle/>
        <a:p>
          <a:endParaRPr lang="en-US"/>
        </a:p>
      </dgm:t>
    </dgm:pt>
    <dgm:pt modelId="{D80D2CCD-B746-4E95-AA21-2B0E19B37748}" type="pres">
      <dgm:prSet presAssocID="{15EBDAE5-B738-488B-B992-A9FA17AC9D2B}" presName="compositeShape" presStyleCnt="0">
        <dgm:presLayoutVars>
          <dgm:dir/>
          <dgm:resizeHandles/>
        </dgm:presLayoutVars>
      </dgm:prSet>
      <dgm:spPr/>
      <dgm:t>
        <a:bodyPr/>
        <a:lstStyle/>
        <a:p>
          <a:endParaRPr lang="en-US"/>
        </a:p>
      </dgm:t>
    </dgm:pt>
    <dgm:pt modelId="{3E682CDB-5F8D-4543-90DD-73C43114001C}" type="pres">
      <dgm:prSet presAssocID="{15EBDAE5-B738-488B-B992-A9FA17AC9D2B}" presName="pyramid" presStyleLbl="node1" presStyleIdx="0" presStyleCnt="1"/>
      <dgm:spPr>
        <a:solidFill>
          <a:schemeClr val="accent4"/>
        </a:solidFill>
      </dgm:spPr>
      <dgm:t>
        <a:bodyPr/>
        <a:lstStyle/>
        <a:p>
          <a:endParaRPr lang="en-US"/>
        </a:p>
      </dgm:t>
    </dgm:pt>
    <dgm:pt modelId="{754F4241-7535-4DCE-AEEC-10156834006A}" type="pres">
      <dgm:prSet presAssocID="{15EBDAE5-B738-488B-B992-A9FA17AC9D2B}" presName="theList" presStyleCnt="0"/>
      <dgm:spPr/>
    </dgm:pt>
    <dgm:pt modelId="{2B1AE895-95DF-443A-9E31-0C593128E7C8}" type="pres">
      <dgm:prSet presAssocID="{38E52D86-518B-4395-AE9C-1A63C22200D6}" presName="aNode" presStyleLbl="fgAcc1" presStyleIdx="0" presStyleCnt="5">
        <dgm:presLayoutVars>
          <dgm:bulletEnabled val="1"/>
        </dgm:presLayoutVars>
      </dgm:prSet>
      <dgm:spPr/>
      <dgm:t>
        <a:bodyPr/>
        <a:lstStyle/>
        <a:p>
          <a:endParaRPr lang="en-US"/>
        </a:p>
      </dgm:t>
    </dgm:pt>
    <dgm:pt modelId="{BAE5DCD8-1D0C-4B31-B447-2C508C95B75A}" type="pres">
      <dgm:prSet presAssocID="{38E52D86-518B-4395-AE9C-1A63C22200D6}" presName="aSpace" presStyleCnt="0"/>
      <dgm:spPr/>
    </dgm:pt>
    <dgm:pt modelId="{40E4C8C2-1826-4DFE-9766-6239FDBB0292}" type="pres">
      <dgm:prSet presAssocID="{0F93C26A-3586-4BA9-8F76-7E42E4E3100E}" presName="aNode" presStyleLbl="fgAcc1" presStyleIdx="1" presStyleCnt="5">
        <dgm:presLayoutVars>
          <dgm:bulletEnabled val="1"/>
        </dgm:presLayoutVars>
      </dgm:prSet>
      <dgm:spPr/>
      <dgm:t>
        <a:bodyPr/>
        <a:lstStyle/>
        <a:p>
          <a:endParaRPr lang="en-US"/>
        </a:p>
      </dgm:t>
    </dgm:pt>
    <dgm:pt modelId="{B2B845F0-8A72-47A6-8809-42E285611263}" type="pres">
      <dgm:prSet presAssocID="{0F93C26A-3586-4BA9-8F76-7E42E4E3100E}" presName="aSpace" presStyleCnt="0"/>
      <dgm:spPr/>
    </dgm:pt>
    <dgm:pt modelId="{83274CCD-D927-40B9-BDA7-ACBB39D558E2}" type="pres">
      <dgm:prSet presAssocID="{A5106983-162D-4E66-83C3-DD36AB1351F4}" presName="aNode" presStyleLbl="fgAcc1" presStyleIdx="2" presStyleCnt="5">
        <dgm:presLayoutVars>
          <dgm:bulletEnabled val="1"/>
        </dgm:presLayoutVars>
      </dgm:prSet>
      <dgm:spPr/>
      <dgm:t>
        <a:bodyPr/>
        <a:lstStyle/>
        <a:p>
          <a:endParaRPr lang="en-US"/>
        </a:p>
      </dgm:t>
    </dgm:pt>
    <dgm:pt modelId="{729AA3A7-1594-4D7B-B9CA-A6341C7D3EA0}" type="pres">
      <dgm:prSet presAssocID="{A5106983-162D-4E66-83C3-DD36AB1351F4}" presName="aSpace" presStyleCnt="0"/>
      <dgm:spPr/>
    </dgm:pt>
    <dgm:pt modelId="{7E15AB82-27CA-4CE5-9250-C2688B52616C}" type="pres">
      <dgm:prSet presAssocID="{924644C9-450C-4A23-8C20-17CB572CB15D}" presName="aNode" presStyleLbl="fgAcc1" presStyleIdx="3" presStyleCnt="5">
        <dgm:presLayoutVars>
          <dgm:bulletEnabled val="1"/>
        </dgm:presLayoutVars>
      </dgm:prSet>
      <dgm:spPr/>
      <dgm:t>
        <a:bodyPr/>
        <a:lstStyle/>
        <a:p>
          <a:endParaRPr lang="en-US"/>
        </a:p>
      </dgm:t>
    </dgm:pt>
    <dgm:pt modelId="{EC784FC0-360F-400B-B61A-709DF93CECFF}" type="pres">
      <dgm:prSet presAssocID="{924644C9-450C-4A23-8C20-17CB572CB15D}" presName="aSpace" presStyleCnt="0"/>
      <dgm:spPr/>
    </dgm:pt>
    <dgm:pt modelId="{D2C9AF2F-484C-4DE4-83A6-8E80104720EC}" type="pres">
      <dgm:prSet presAssocID="{1D14A993-BBAC-4958-9EE3-1F4CD0323509}" presName="aNode" presStyleLbl="fgAcc1" presStyleIdx="4" presStyleCnt="5">
        <dgm:presLayoutVars>
          <dgm:bulletEnabled val="1"/>
        </dgm:presLayoutVars>
      </dgm:prSet>
      <dgm:spPr/>
      <dgm:t>
        <a:bodyPr/>
        <a:lstStyle/>
        <a:p>
          <a:endParaRPr lang="en-US"/>
        </a:p>
      </dgm:t>
    </dgm:pt>
    <dgm:pt modelId="{FC313FF4-79C0-4889-8C5A-550768156CDF}" type="pres">
      <dgm:prSet presAssocID="{1D14A993-BBAC-4958-9EE3-1F4CD0323509}" presName="aSpace" presStyleCnt="0"/>
      <dgm:spPr/>
    </dgm:pt>
  </dgm:ptLst>
  <dgm:cxnLst>
    <dgm:cxn modelId="{C79D6529-AE2A-4CFA-BD12-1CBD4224D2AB}" type="presOf" srcId="{15EBDAE5-B738-488B-B992-A9FA17AC9D2B}" destId="{D80D2CCD-B746-4E95-AA21-2B0E19B37748}" srcOrd="0" destOrd="0" presId="urn:microsoft.com/office/officeart/2005/8/layout/pyramid2"/>
    <dgm:cxn modelId="{17B461A1-977E-4A5D-8ACF-1A0C642B8442}" type="presOf" srcId="{38E52D86-518B-4395-AE9C-1A63C22200D6}" destId="{2B1AE895-95DF-443A-9E31-0C593128E7C8}" srcOrd="0" destOrd="0" presId="urn:microsoft.com/office/officeart/2005/8/layout/pyramid2"/>
    <dgm:cxn modelId="{DE11E1DC-205F-4A87-AE1E-070169709198}" type="presOf" srcId="{A5106983-162D-4E66-83C3-DD36AB1351F4}" destId="{83274CCD-D927-40B9-BDA7-ACBB39D558E2}" srcOrd="0" destOrd="0" presId="urn:microsoft.com/office/officeart/2005/8/layout/pyramid2"/>
    <dgm:cxn modelId="{3954DC56-3C5F-4A61-9DCF-13643C8BE91C}" srcId="{15EBDAE5-B738-488B-B992-A9FA17AC9D2B}" destId="{0F93C26A-3586-4BA9-8F76-7E42E4E3100E}" srcOrd="1" destOrd="0" parTransId="{7FC9F062-753D-44E9-A58F-5E77D8432FF0}" sibTransId="{848829DE-65FB-40D5-97C7-664B09EABA8A}"/>
    <dgm:cxn modelId="{9847F182-7C00-4040-9B54-41F79995581A}" srcId="{15EBDAE5-B738-488B-B992-A9FA17AC9D2B}" destId="{38E52D86-518B-4395-AE9C-1A63C22200D6}" srcOrd="0" destOrd="0" parTransId="{28E825E7-EE65-4FD8-9154-3EFB99C92FEB}" sibTransId="{9174E9D1-5F22-4019-A23A-027D0FC11336}"/>
    <dgm:cxn modelId="{1F0D2E71-4B48-4E1D-9878-D039515AA7BC}" type="presOf" srcId="{924644C9-450C-4A23-8C20-17CB572CB15D}" destId="{7E15AB82-27CA-4CE5-9250-C2688B52616C}" srcOrd="0" destOrd="0" presId="urn:microsoft.com/office/officeart/2005/8/layout/pyramid2"/>
    <dgm:cxn modelId="{4EE4CC8B-BEE7-4C9B-8EF0-33280FAA42EF}" type="presOf" srcId="{1D14A993-BBAC-4958-9EE3-1F4CD0323509}" destId="{D2C9AF2F-484C-4DE4-83A6-8E80104720EC}" srcOrd="0" destOrd="0" presId="urn:microsoft.com/office/officeart/2005/8/layout/pyramid2"/>
    <dgm:cxn modelId="{076C4320-BDBA-4207-BD49-FC7947C7D221}" srcId="{15EBDAE5-B738-488B-B992-A9FA17AC9D2B}" destId="{924644C9-450C-4A23-8C20-17CB572CB15D}" srcOrd="3" destOrd="0" parTransId="{032547C8-29B1-4FBC-BDEA-DFE8A45FF9DC}" sibTransId="{D8BF34A5-0B12-4595-BB73-842CB8D6376C}"/>
    <dgm:cxn modelId="{393FF33B-FCE8-4835-BBDD-33656F39A2C3}" type="presOf" srcId="{0F93C26A-3586-4BA9-8F76-7E42E4E3100E}" destId="{40E4C8C2-1826-4DFE-9766-6239FDBB0292}" srcOrd="0" destOrd="0" presId="urn:microsoft.com/office/officeart/2005/8/layout/pyramid2"/>
    <dgm:cxn modelId="{38517561-A2C4-4D83-AD6C-10D91693781E}" srcId="{15EBDAE5-B738-488B-B992-A9FA17AC9D2B}" destId="{1D14A993-BBAC-4958-9EE3-1F4CD0323509}" srcOrd="4" destOrd="0" parTransId="{8B5A1894-9248-416B-949C-9CF639A95D72}" sibTransId="{F84F6A71-5027-4A0B-AF26-9E85DB0D5C4C}"/>
    <dgm:cxn modelId="{4A59589C-C7B7-4283-BFE9-EB76DFA7C988}" srcId="{15EBDAE5-B738-488B-B992-A9FA17AC9D2B}" destId="{A5106983-162D-4E66-83C3-DD36AB1351F4}" srcOrd="2" destOrd="0" parTransId="{5B87A571-A0DF-48D1-9527-E5F9C868B4A7}" sibTransId="{91001376-4C0F-4B0B-8F7D-C5CC457638E8}"/>
    <dgm:cxn modelId="{E8C0C48D-24DC-4B6E-A25A-691622154300}" type="presParOf" srcId="{D80D2CCD-B746-4E95-AA21-2B0E19B37748}" destId="{3E682CDB-5F8D-4543-90DD-73C43114001C}" srcOrd="0" destOrd="0" presId="urn:microsoft.com/office/officeart/2005/8/layout/pyramid2"/>
    <dgm:cxn modelId="{B6828B4B-3EE5-4E75-9ECA-B93234999434}" type="presParOf" srcId="{D80D2CCD-B746-4E95-AA21-2B0E19B37748}" destId="{754F4241-7535-4DCE-AEEC-10156834006A}" srcOrd="1" destOrd="0" presId="urn:microsoft.com/office/officeart/2005/8/layout/pyramid2"/>
    <dgm:cxn modelId="{A44EDBC1-923C-4CFA-94E0-FD2484E951E0}" type="presParOf" srcId="{754F4241-7535-4DCE-AEEC-10156834006A}" destId="{2B1AE895-95DF-443A-9E31-0C593128E7C8}" srcOrd="0" destOrd="0" presId="urn:microsoft.com/office/officeart/2005/8/layout/pyramid2"/>
    <dgm:cxn modelId="{7ED0444E-EAE6-4ABA-B2E7-9E8AA14F4937}" type="presParOf" srcId="{754F4241-7535-4DCE-AEEC-10156834006A}" destId="{BAE5DCD8-1D0C-4B31-B447-2C508C95B75A}" srcOrd="1" destOrd="0" presId="urn:microsoft.com/office/officeart/2005/8/layout/pyramid2"/>
    <dgm:cxn modelId="{03611B0B-50D1-458A-986B-A77A4373D15F}" type="presParOf" srcId="{754F4241-7535-4DCE-AEEC-10156834006A}" destId="{40E4C8C2-1826-4DFE-9766-6239FDBB0292}" srcOrd="2" destOrd="0" presId="urn:microsoft.com/office/officeart/2005/8/layout/pyramid2"/>
    <dgm:cxn modelId="{47D518DB-F210-4D9A-86D2-B7AFE45323CE}" type="presParOf" srcId="{754F4241-7535-4DCE-AEEC-10156834006A}" destId="{B2B845F0-8A72-47A6-8809-42E285611263}" srcOrd="3" destOrd="0" presId="urn:microsoft.com/office/officeart/2005/8/layout/pyramid2"/>
    <dgm:cxn modelId="{56871809-F4AD-4B45-BFC3-7CA3D29402AA}" type="presParOf" srcId="{754F4241-7535-4DCE-AEEC-10156834006A}" destId="{83274CCD-D927-40B9-BDA7-ACBB39D558E2}" srcOrd="4" destOrd="0" presId="urn:microsoft.com/office/officeart/2005/8/layout/pyramid2"/>
    <dgm:cxn modelId="{6318AF21-E27E-4FF9-B649-4D35DD115D35}" type="presParOf" srcId="{754F4241-7535-4DCE-AEEC-10156834006A}" destId="{729AA3A7-1594-4D7B-B9CA-A6341C7D3EA0}" srcOrd="5" destOrd="0" presId="urn:microsoft.com/office/officeart/2005/8/layout/pyramid2"/>
    <dgm:cxn modelId="{A3841E38-107F-43F7-B74B-B2F238489915}" type="presParOf" srcId="{754F4241-7535-4DCE-AEEC-10156834006A}" destId="{7E15AB82-27CA-4CE5-9250-C2688B52616C}" srcOrd="6" destOrd="0" presId="urn:microsoft.com/office/officeart/2005/8/layout/pyramid2"/>
    <dgm:cxn modelId="{96862B55-889C-4E88-A8E8-D91B232D8202}" type="presParOf" srcId="{754F4241-7535-4DCE-AEEC-10156834006A}" destId="{EC784FC0-360F-400B-B61A-709DF93CECFF}" srcOrd="7" destOrd="0" presId="urn:microsoft.com/office/officeart/2005/8/layout/pyramid2"/>
    <dgm:cxn modelId="{94D09F2B-58E3-4960-8A51-B5FF13DE0C3C}" type="presParOf" srcId="{754F4241-7535-4DCE-AEEC-10156834006A}" destId="{D2C9AF2F-484C-4DE4-83A6-8E80104720EC}" srcOrd="8" destOrd="0" presId="urn:microsoft.com/office/officeart/2005/8/layout/pyramid2"/>
    <dgm:cxn modelId="{91178BD5-20B7-4134-927D-437B23D5D7F5}" type="presParOf" srcId="{754F4241-7535-4DCE-AEEC-10156834006A}" destId="{FC313FF4-79C0-4889-8C5A-550768156CDF}" srcOrd="9" destOrd="0" presId="urn:microsoft.com/office/officeart/2005/8/layout/pyramid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EFD390F3-0A6D-4C0C-83C3-18EDAA4814E7}" type="doc">
      <dgm:prSet loTypeId="urn:microsoft.com/office/officeart/2005/8/layout/default#2" loCatId="list" qsTypeId="urn:microsoft.com/office/officeart/2005/8/quickstyle/simple1#2" qsCatId="simple" csTypeId="urn:microsoft.com/office/officeart/2005/8/colors/accent4_3" csCatId="accent4" phldr="1"/>
      <dgm:spPr/>
      <dgm:t>
        <a:bodyPr/>
        <a:lstStyle/>
        <a:p>
          <a:endParaRPr lang="en-US"/>
        </a:p>
      </dgm:t>
    </dgm:pt>
    <dgm:pt modelId="{73F9083C-1D11-478D-85D1-F5A5E74FF107}">
      <dgm:prSet/>
      <dgm:spPr/>
      <dgm:t>
        <a:bodyPr/>
        <a:lstStyle/>
        <a:p>
          <a:pPr rtl="0"/>
          <a:r>
            <a:rPr lang="en-US" smtClean="0"/>
            <a:t>Energy cost reductions of 10‐15%</a:t>
          </a:r>
          <a:endParaRPr lang="en-US"/>
        </a:p>
      </dgm:t>
    </dgm:pt>
    <dgm:pt modelId="{5A6D141F-059E-4A78-BDE2-B5AA2CA6388D}" type="parTrans" cxnId="{1C8BE128-D6EF-435A-96E3-FB3ADF51F9E8}">
      <dgm:prSet/>
      <dgm:spPr/>
      <dgm:t>
        <a:bodyPr/>
        <a:lstStyle/>
        <a:p>
          <a:endParaRPr lang="en-US"/>
        </a:p>
      </dgm:t>
    </dgm:pt>
    <dgm:pt modelId="{EB9E5919-3E7A-47A8-96AB-63D7C667B405}" type="sibTrans" cxnId="{1C8BE128-D6EF-435A-96E3-FB3ADF51F9E8}">
      <dgm:prSet/>
      <dgm:spPr/>
      <dgm:t>
        <a:bodyPr/>
        <a:lstStyle/>
        <a:p>
          <a:endParaRPr lang="en-US"/>
        </a:p>
      </dgm:t>
    </dgm:pt>
    <dgm:pt modelId="{A58BEF97-0540-4A61-9B29-A284B3114D2A}">
      <dgm:prSet/>
      <dgm:spPr/>
      <dgm:t>
        <a:bodyPr/>
        <a:lstStyle/>
        <a:p>
          <a:pPr rtl="0"/>
          <a:r>
            <a:rPr lang="en-US" smtClean="0"/>
            <a:t>Market‐leading contract terms</a:t>
          </a:r>
          <a:endParaRPr lang="en-US"/>
        </a:p>
      </dgm:t>
    </dgm:pt>
    <dgm:pt modelId="{A3A90FDE-419B-4412-8889-D5FC6E0F3D42}" type="parTrans" cxnId="{13A77271-1DEF-4CDB-86C5-F32C4D15289A}">
      <dgm:prSet/>
      <dgm:spPr/>
      <dgm:t>
        <a:bodyPr/>
        <a:lstStyle/>
        <a:p>
          <a:endParaRPr lang="en-US"/>
        </a:p>
      </dgm:t>
    </dgm:pt>
    <dgm:pt modelId="{826ABB9C-DD97-4534-A6D2-013AD570E05A}" type="sibTrans" cxnId="{13A77271-1DEF-4CDB-86C5-F32C4D15289A}">
      <dgm:prSet/>
      <dgm:spPr/>
      <dgm:t>
        <a:bodyPr/>
        <a:lstStyle/>
        <a:p>
          <a:endParaRPr lang="en-US"/>
        </a:p>
      </dgm:t>
    </dgm:pt>
    <dgm:pt modelId="{06821720-2030-4B99-B40F-9DE1E4A05DF8}">
      <dgm:prSet/>
      <dgm:spPr/>
      <dgm:t>
        <a:bodyPr/>
        <a:lstStyle/>
        <a:p>
          <a:pPr rtl="0"/>
          <a:r>
            <a:rPr lang="en-US" smtClean="0"/>
            <a:t>Early achievement of GHG goals</a:t>
          </a:r>
          <a:endParaRPr lang="en-US"/>
        </a:p>
      </dgm:t>
    </dgm:pt>
    <dgm:pt modelId="{96EFFA00-57CD-414D-92AC-033750D9DA17}" type="parTrans" cxnId="{A09FE4BC-A494-47FF-8069-097976423A68}">
      <dgm:prSet/>
      <dgm:spPr/>
      <dgm:t>
        <a:bodyPr/>
        <a:lstStyle/>
        <a:p>
          <a:endParaRPr lang="en-US"/>
        </a:p>
      </dgm:t>
    </dgm:pt>
    <dgm:pt modelId="{0E595BDF-235F-4539-B208-384575F00259}" type="sibTrans" cxnId="{A09FE4BC-A494-47FF-8069-097976423A68}">
      <dgm:prSet/>
      <dgm:spPr/>
      <dgm:t>
        <a:bodyPr/>
        <a:lstStyle/>
        <a:p>
          <a:endParaRPr lang="en-US"/>
        </a:p>
      </dgm:t>
    </dgm:pt>
    <dgm:pt modelId="{48A3A221-8F73-441D-AD51-D5B90F9EBFE0}">
      <dgm:prSet/>
      <dgm:spPr/>
      <dgm:t>
        <a:bodyPr/>
        <a:lstStyle/>
        <a:p>
          <a:pPr rtl="0"/>
          <a:r>
            <a:rPr lang="en-US" dirty="0" smtClean="0"/>
            <a:t>50% savings in administrative and transaction costs</a:t>
          </a:r>
          <a:endParaRPr lang="en-US" dirty="0"/>
        </a:p>
      </dgm:t>
    </dgm:pt>
    <dgm:pt modelId="{CB29376C-8F75-42B2-ABAD-6FE5F181744D}" type="parTrans" cxnId="{187DFA41-BFF4-4BB3-ABA2-9436F05EB40D}">
      <dgm:prSet/>
      <dgm:spPr/>
      <dgm:t>
        <a:bodyPr/>
        <a:lstStyle/>
        <a:p>
          <a:endParaRPr lang="en-US"/>
        </a:p>
      </dgm:t>
    </dgm:pt>
    <dgm:pt modelId="{06D1BC07-DA96-4C13-8673-D03707613106}" type="sibTrans" cxnId="{187DFA41-BFF4-4BB3-ABA2-9436F05EB40D}">
      <dgm:prSet/>
      <dgm:spPr/>
      <dgm:t>
        <a:bodyPr/>
        <a:lstStyle/>
        <a:p>
          <a:endParaRPr lang="en-US"/>
        </a:p>
      </dgm:t>
    </dgm:pt>
    <dgm:pt modelId="{35E5B814-2614-490C-BA5A-6F0939D1B0C4}">
      <dgm:prSet/>
      <dgm:spPr/>
      <dgm:t>
        <a:bodyPr/>
        <a:lstStyle/>
        <a:p>
          <a:pPr rtl="0"/>
          <a:r>
            <a:rPr lang="en-US" dirty="0" smtClean="0"/>
            <a:t>Stabilized cost of electrical energy</a:t>
          </a:r>
          <a:endParaRPr lang="en-US" dirty="0"/>
        </a:p>
      </dgm:t>
    </dgm:pt>
    <dgm:pt modelId="{F89E88E8-3ADB-4080-93D6-7D6F05C4C611}" type="parTrans" cxnId="{EED26FB1-ECF3-424D-BDD4-91EBBF8FBC61}">
      <dgm:prSet/>
      <dgm:spPr/>
      <dgm:t>
        <a:bodyPr/>
        <a:lstStyle/>
        <a:p>
          <a:endParaRPr lang="en-US"/>
        </a:p>
      </dgm:t>
    </dgm:pt>
    <dgm:pt modelId="{250D5983-3A0E-412A-8CAD-E573AC2FDEA4}" type="sibTrans" cxnId="{EED26FB1-ECF3-424D-BDD4-91EBBF8FBC61}">
      <dgm:prSet/>
      <dgm:spPr/>
      <dgm:t>
        <a:bodyPr/>
        <a:lstStyle/>
        <a:p>
          <a:endParaRPr lang="en-US"/>
        </a:p>
      </dgm:t>
    </dgm:pt>
    <dgm:pt modelId="{01D9D763-1891-4449-89A7-60D7A08CDDCF}">
      <dgm:prSet/>
      <dgm:spPr/>
      <dgm:t>
        <a:bodyPr/>
        <a:lstStyle/>
        <a:p>
          <a:pPr rtl="0"/>
          <a:r>
            <a:rPr lang="en-US" dirty="0" smtClean="0"/>
            <a:t>Reduced cost of PV through volume purchasing</a:t>
          </a:r>
          <a:endParaRPr lang="en-US" dirty="0"/>
        </a:p>
      </dgm:t>
    </dgm:pt>
    <dgm:pt modelId="{40CE465D-4466-4928-8190-0959519B8D64}" type="parTrans" cxnId="{450E369A-E42E-4816-987E-DCEDBB34088E}">
      <dgm:prSet/>
      <dgm:spPr/>
      <dgm:t>
        <a:bodyPr/>
        <a:lstStyle/>
        <a:p>
          <a:endParaRPr lang="en-US"/>
        </a:p>
      </dgm:t>
    </dgm:pt>
    <dgm:pt modelId="{9AA98BFD-C606-4625-AD71-D28DBD41602A}" type="sibTrans" cxnId="{450E369A-E42E-4816-987E-DCEDBB34088E}">
      <dgm:prSet/>
      <dgm:spPr/>
      <dgm:t>
        <a:bodyPr/>
        <a:lstStyle/>
        <a:p>
          <a:endParaRPr lang="en-US"/>
        </a:p>
      </dgm:t>
    </dgm:pt>
    <dgm:pt modelId="{8A6138C1-1456-410E-8BB9-B41B62BE661A}">
      <dgm:prSet/>
      <dgm:spPr/>
      <dgm:t>
        <a:bodyPr/>
        <a:lstStyle/>
        <a:p>
          <a:pPr rtl="0"/>
          <a:r>
            <a:rPr lang="en-US" dirty="0" smtClean="0"/>
            <a:t>Reduced vendor costs through economies of scale</a:t>
          </a:r>
          <a:endParaRPr lang="en-US" dirty="0"/>
        </a:p>
      </dgm:t>
    </dgm:pt>
    <dgm:pt modelId="{7A210C79-F2FC-4767-B0B5-D1365228B24A}" type="parTrans" cxnId="{4F1E818D-76D0-49C1-BE1C-066D6FD2171E}">
      <dgm:prSet/>
      <dgm:spPr/>
      <dgm:t>
        <a:bodyPr/>
        <a:lstStyle/>
        <a:p>
          <a:endParaRPr lang="en-US"/>
        </a:p>
      </dgm:t>
    </dgm:pt>
    <dgm:pt modelId="{2E751573-B983-496E-961C-BEB0F6A072CE}" type="sibTrans" cxnId="{4F1E818D-76D0-49C1-BE1C-066D6FD2171E}">
      <dgm:prSet/>
      <dgm:spPr/>
      <dgm:t>
        <a:bodyPr/>
        <a:lstStyle/>
        <a:p>
          <a:endParaRPr lang="en-US"/>
        </a:p>
      </dgm:t>
    </dgm:pt>
    <dgm:pt modelId="{51643E8E-F401-481D-820B-9FD79E317E7B}">
      <dgm:prSet/>
      <dgm:spPr/>
      <dgm:t>
        <a:bodyPr/>
        <a:lstStyle/>
        <a:p>
          <a:pPr rtl="0"/>
          <a:r>
            <a:rPr lang="en-US" dirty="0" smtClean="0"/>
            <a:t>Help smaller cities leverage technical expertise</a:t>
          </a:r>
          <a:endParaRPr lang="en-US" dirty="0"/>
        </a:p>
      </dgm:t>
    </dgm:pt>
    <dgm:pt modelId="{136F2C19-5267-47DE-A966-955F9A2E4B27}" type="parTrans" cxnId="{626736DE-711E-4A9C-80EA-AAEF3EC14758}">
      <dgm:prSet/>
      <dgm:spPr/>
      <dgm:t>
        <a:bodyPr/>
        <a:lstStyle/>
        <a:p>
          <a:endParaRPr lang="en-US"/>
        </a:p>
      </dgm:t>
    </dgm:pt>
    <dgm:pt modelId="{82E4786E-9C59-4247-B607-2B1763F9FA2C}" type="sibTrans" cxnId="{626736DE-711E-4A9C-80EA-AAEF3EC14758}">
      <dgm:prSet/>
      <dgm:spPr/>
      <dgm:t>
        <a:bodyPr/>
        <a:lstStyle/>
        <a:p>
          <a:endParaRPr lang="en-US"/>
        </a:p>
      </dgm:t>
    </dgm:pt>
    <dgm:pt modelId="{1809D719-E99F-4D9B-9680-0CCC05BD149D}">
      <dgm:prSet/>
      <dgm:spPr/>
      <dgm:t>
        <a:bodyPr/>
        <a:lstStyle/>
        <a:p>
          <a:pPr rtl="0"/>
          <a:r>
            <a:rPr lang="en-US" dirty="0" smtClean="0"/>
            <a:t>Stimulate creation of local clean tech jobs</a:t>
          </a:r>
          <a:endParaRPr lang="en-US" dirty="0"/>
        </a:p>
      </dgm:t>
    </dgm:pt>
    <dgm:pt modelId="{746AADDA-A603-4369-BEF1-F41D8B04323C}" type="parTrans" cxnId="{9F77C4EC-796A-4765-81C5-4E3A92A0A7CA}">
      <dgm:prSet/>
      <dgm:spPr/>
      <dgm:t>
        <a:bodyPr/>
        <a:lstStyle/>
        <a:p>
          <a:endParaRPr lang="en-US"/>
        </a:p>
      </dgm:t>
    </dgm:pt>
    <dgm:pt modelId="{7C10A2B6-E6B7-4BD1-813A-91D8D10E56B1}" type="sibTrans" cxnId="{9F77C4EC-796A-4765-81C5-4E3A92A0A7CA}">
      <dgm:prSet/>
      <dgm:spPr/>
      <dgm:t>
        <a:bodyPr/>
        <a:lstStyle/>
        <a:p>
          <a:endParaRPr lang="en-US"/>
        </a:p>
      </dgm:t>
    </dgm:pt>
    <dgm:pt modelId="{9EABE748-D52D-4DAD-A9FF-7E79B2A813A0}">
      <dgm:prSet/>
      <dgm:spPr/>
      <dgm:t>
        <a:bodyPr/>
        <a:lstStyle/>
        <a:p>
          <a:pPr rtl="0"/>
          <a:r>
            <a:rPr lang="en-US" dirty="0" smtClean="0"/>
            <a:t>Encourage use of local technologies and resources</a:t>
          </a:r>
          <a:endParaRPr lang="en-US" dirty="0"/>
        </a:p>
      </dgm:t>
    </dgm:pt>
    <dgm:pt modelId="{8B9667EA-7678-4772-AD3D-913FCB13418A}" type="parTrans" cxnId="{881C9742-31F2-407A-9160-66B43F083A4B}">
      <dgm:prSet/>
      <dgm:spPr/>
      <dgm:t>
        <a:bodyPr/>
        <a:lstStyle/>
        <a:p>
          <a:endParaRPr lang="en-US"/>
        </a:p>
      </dgm:t>
    </dgm:pt>
    <dgm:pt modelId="{99539968-9D6B-4F81-B076-8302696248D8}" type="sibTrans" cxnId="{881C9742-31F2-407A-9160-66B43F083A4B}">
      <dgm:prSet/>
      <dgm:spPr/>
      <dgm:t>
        <a:bodyPr/>
        <a:lstStyle/>
        <a:p>
          <a:endParaRPr lang="en-US"/>
        </a:p>
      </dgm:t>
    </dgm:pt>
    <dgm:pt modelId="{F9A42343-D137-45FC-ACC8-91C24BB476ED}" type="pres">
      <dgm:prSet presAssocID="{EFD390F3-0A6D-4C0C-83C3-18EDAA4814E7}" presName="diagram" presStyleCnt="0">
        <dgm:presLayoutVars>
          <dgm:dir/>
          <dgm:resizeHandles val="exact"/>
        </dgm:presLayoutVars>
      </dgm:prSet>
      <dgm:spPr/>
      <dgm:t>
        <a:bodyPr/>
        <a:lstStyle/>
        <a:p>
          <a:endParaRPr lang="en-US"/>
        </a:p>
      </dgm:t>
    </dgm:pt>
    <dgm:pt modelId="{39C0819E-17B5-49B1-988E-F0A502A1A430}" type="pres">
      <dgm:prSet presAssocID="{73F9083C-1D11-478D-85D1-F5A5E74FF107}" presName="node" presStyleLbl="node1" presStyleIdx="0" presStyleCnt="10" custLinFactY="18319" custLinFactNeighborY="100000">
        <dgm:presLayoutVars>
          <dgm:bulletEnabled val="1"/>
        </dgm:presLayoutVars>
      </dgm:prSet>
      <dgm:spPr/>
      <dgm:t>
        <a:bodyPr/>
        <a:lstStyle/>
        <a:p>
          <a:endParaRPr lang="en-US"/>
        </a:p>
      </dgm:t>
    </dgm:pt>
    <dgm:pt modelId="{172B3977-2820-4AD8-AD85-68B94E524B85}" type="pres">
      <dgm:prSet presAssocID="{EB9E5919-3E7A-47A8-96AB-63D7C667B405}" presName="sibTrans" presStyleCnt="0"/>
      <dgm:spPr/>
    </dgm:pt>
    <dgm:pt modelId="{3DA03A49-B8F0-447E-9A10-7AB0E53EC327}" type="pres">
      <dgm:prSet presAssocID="{A58BEF97-0540-4A61-9B29-A284B3114D2A}" presName="node" presStyleLbl="node1" presStyleIdx="1" presStyleCnt="10">
        <dgm:presLayoutVars>
          <dgm:bulletEnabled val="1"/>
        </dgm:presLayoutVars>
      </dgm:prSet>
      <dgm:spPr/>
      <dgm:t>
        <a:bodyPr/>
        <a:lstStyle/>
        <a:p>
          <a:endParaRPr lang="en-US"/>
        </a:p>
      </dgm:t>
    </dgm:pt>
    <dgm:pt modelId="{47EB17A9-2129-4C2B-B180-47D1DA1DBBDE}" type="pres">
      <dgm:prSet presAssocID="{826ABB9C-DD97-4534-A6D2-013AD570E05A}" presName="sibTrans" presStyleCnt="0"/>
      <dgm:spPr/>
    </dgm:pt>
    <dgm:pt modelId="{7A9038AF-1643-4E6E-AFCF-738C165F7687}" type="pres">
      <dgm:prSet presAssocID="{06821720-2030-4B99-B40F-9DE1E4A05DF8}" presName="node" presStyleLbl="node1" presStyleIdx="2" presStyleCnt="10">
        <dgm:presLayoutVars>
          <dgm:bulletEnabled val="1"/>
        </dgm:presLayoutVars>
      </dgm:prSet>
      <dgm:spPr/>
      <dgm:t>
        <a:bodyPr/>
        <a:lstStyle/>
        <a:p>
          <a:endParaRPr lang="en-US"/>
        </a:p>
      </dgm:t>
    </dgm:pt>
    <dgm:pt modelId="{48124BA7-8A52-4B16-BFB7-8FC66C417988}" type="pres">
      <dgm:prSet presAssocID="{0E595BDF-235F-4539-B208-384575F00259}" presName="sibTrans" presStyleCnt="0"/>
      <dgm:spPr/>
    </dgm:pt>
    <dgm:pt modelId="{BDF6B6EE-5B51-444D-8A55-A014463197FA}" type="pres">
      <dgm:prSet presAssocID="{48A3A221-8F73-441D-AD51-D5B90F9EBFE0}" presName="node" presStyleLbl="node1" presStyleIdx="3" presStyleCnt="10">
        <dgm:presLayoutVars>
          <dgm:bulletEnabled val="1"/>
        </dgm:presLayoutVars>
      </dgm:prSet>
      <dgm:spPr/>
      <dgm:t>
        <a:bodyPr/>
        <a:lstStyle/>
        <a:p>
          <a:endParaRPr lang="en-US"/>
        </a:p>
      </dgm:t>
    </dgm:pt>
    <dgm:pt modelId="{C5C51938-0DD4-4066-A946-D3F10B6CBEE4}" type="pres">
      <dgm:prSet presAssocID="{06D1BC07-DA96-4C13-8673-D03707613106}" presName="sibTrans" presStyleCnt="0"/>
      <dgm:spPr/>
    </dgm:pt>
    <dgm:pt modelId="{FE840C1E-0761-4D81-B49B-924EDD131656}" type="pres">
      <dgm:prSet presAssocID="{35E5B814-2614-490C-BA5A-6F0939D1B0C4}" presName="node" presStyleLbl="node1" presStyleIdx="4" presStyleCnt="10" custLinFactY="16755" custLinFactNeighborX="53586" custLinFactNeighborY="100000">
        <dgm:presLayoutVars>
          <dgm:bulletEnabled val="1"/>
        </dgm:presLayoutVars>
      </dgm:prSet>
      <dgm:spPr/>
      <dgm:t>
        <a:bodyPr/>
        <a:lstStyle/>
        <a:p>
          <a:endParaRPr lang="en-US"/>
        </a:p>
      </dgm:t>
    </dgm:pt>
    <dgm:pt modelId="{1D57EAB1-B459-4C5B-B254-C9C54BBDEF94}" type="pres">
      <dgm:prSet presAssocID="{250D5983-3A0E-412A-8CAD-E573AC2FDEA4}" presName="sibTrans" presStyleCnt="0"/>
      <dgm:spPr/>
    </dgm:pt>
    <dgm:pt modelId="{49E70883-64CB-4218-AB2A-B5DBBF816C69}" type="pres">
      <dgm:prSet presAssocID="{01D9D763-1891-4449-89A7-60D7A08CDDCF}" presName="node" presStyleLbl="node1" presStyleIdx="5" presStyleCnt="10">
        <dgm:presLayoutVars>
          <dgm:bulletEnabled val="1"/>
        </dgm:presLayoutVars>
      </dgm:prSet>
      <dgm:spPr/>
      <dgm:t>
        <a:bodyPr/>
        <a:lstStyle/>
        <a:p>
          <a:endParaRPr lang="en-US"/>
        </a:p>
      </dgm:t>
    </dgm:pt>
    <dgm:pt modelId="{6FCC56E1-0798-498F-BA7C-2335A12F8928}" type="pres">
      <dgm:prSet presAssocID="{9AA98BFD-C606-4625-AD71-D28DBD41602A}" presName="sibTrans" presStyleCnt="0"/>
      <dgm:spPr/>
    </dgm:pt>
    <dgm:pt modelId="{3DE37182-292C-4CA3-8794-24024C0B9E58}" type="pres">
      <dgm:prSet presAssocID="{8A6138C1-1456-410E-8BB9-B41B62BE661A}" presName="node" presStyleLbl="node1" presStyleIdx="6" presStyleCnt="10">
        <dgm:presLayoutVars>
          <dgm:bulletEnabled val="1"/>
        </dgm:presLayoutVars>
      </dgm:prSet>
      <dgm:spPr/>
      <dgm:t>
        <a:bodyPr/>
        <a:lstStyle/>
        <a:p>
          <a:endParaRPr lang="en-US"/>
        </a:p>
      </dgm:t>
    </dgm:pt>
    <dgm:pt modelId="{045117ED-CDA0-4329-B5C8-5B31171EB3EB}" type="pres">
      <dgm:prSet presAssocID="{2E751573-B983-496E-961C-BEB0F6A072CE}" presName="sibTrans" presStyleCnt="0"/>
      <dgm:spPr/>
    </dgm:pt>
    <dgm:pt modelId="{5EBF14C2-D591-4705-8696-CC527975BB46}" type="pres">
      <dgm:prSet presAssocID="{51643E8E-F401-481D-820B-9FD79E317E7B}" presName="node" presStyleLbl="node1" presStyleIdx="7" presStyleCnt="10">
        <dgm:presLayoutVars>
          <dgm:bulletEnabled val="1"/>
        </dgm:presLayoutVars>
      </dgm:prSet>
      <dgm:spPr/>
      <dgm:t>
        <a:bodyPr/>
        <a:lstStyle/>
        <a:p>
          <a:endParaRPr lang="en-US"/>
        </a:p>
      </dgm:t>
    </dgm:pt>
    <dgm:pt modelId="{223D1C88-2A2D-4B91-84FD-FAA7F6BFB6AA}" type="pres">
      <dgm:prSet presAssocID="{82E4786E-9C59-4247-B607-2B1763F9FA2C}" presName="sibTrans" presStyleCnt="0"/>
      <dgm:spPr/>
    </dgm:pt>
    <dgm:pt modelId="{F6A9977F-AAA8-4A5C-B686-85F55F7E4F24}" type="pres">
      <dgm:prSet presAssocID="{1809D719-E99F-4D9B-9680-0CCC05BD149D}" presName="node" presStyleLbl="node1" presStyleIdx="8" presStyleCnt="10" custLinFactNeighborX="53348">
        <dgm:presLayoutVars>
          <dgm:bulletEnabled val="1"/>
        </dgm:presLayoutVars>
      </dgm:prSet>
      <dgm:spPr/>
      <dgm:t>
        <a:bodyPr/>
        <a:lstStyle/>
        <a:p>
          <a:endParaRPr lang="en-US"/>
        </a:p>
      </dgm:t>
    </dgm:pt>
    <dgm:pt modelId="{D9C09B77-BFCF-4B1C-A90D-AE362021223D}" type="pres">
      <dgm:prSet presAssocID="{7C10A2B6-E6B7-4BD1-813A-91D8D10E56B1}" presName="sibTrans" presStyleCnt="0"/>
      <dgm:spPr/>
    </dgm:pt>
    <dgm:pt modelId="{A7D24E49-50F6-4F3E-BC31-96B09400B274}" type="pres">
      <dgm:prSet presAssocID="{9EABE748-D52D-4DAD-A9FF-7E79B2A813A0}" presName="node" presStyleLbl="node1" presStyleIdx="9" presStyleCnt="10" custLinFactNeighborX="53109">
        <dgm:presLayoutVars>
          <dgm:bulletEnabled val="1"/>
        </dgm:presLayoutVars>
      </dgm:prSet>
      <dgm:spPr/>
      <dgm:t>
        <a:bodyPr/>
        <a:lstStyle/>
        <a:p>
          <a:endParaRPr lang="en-US"/>
        </a:p>
      </dgm:t>
    </dgm:pt>
  </dgm:ptLst>
  <dgm:cxnLst>
    <dgm:cxn modelId="{450E369A-E42E-4816-987E-DCEDBB34088E}" srcId="{EFD390F3-0A6D-4C0C-83C3-18EDAA4814E7}" destId="{01D9D763-1891-4449-89A7-60D7A08CDDCF}" srcOrd="5" destOrd="0" parTransId="{40CE465D-4466-4928-8190-0959519B8D64}" sibTransId="{9AA98BFD-C606-4625-AD71-D28DBD41602A}"/>
    <dgm:cxn modelId="{9599CD6E-E229-4DCD-A5F8-A590DBEF3193}" type="presOf" srcId="{8A6138C1-1456-410E-8BB9-B41B62BE661A}" destId="{3DE37182-292C-4CA3-8794-24024C0B9E58}" srcOrd="0" destOrd="0" presId="urn:microsoft.com/office/officeart/2005/8/layout/default#2"/>
    <dgm:cxn modelId="{657E985B-2353-4625-B788-971DDE54BD75}" type="presOf" srcId="{51643E8E-F401-481D-820B-9FD79E317E7B}" destId="{5EBF14C2-D591-4705-8696-CC527975BB46}" srcOrd="0" destOrd="0" presId="urn:microsoft.com/office/officeart/2005/8/layout/default#2"/>
    <dgm:cxn modelId="{626736DE-711E-4A9C-80EA-AAEF3EC14758}" srcId="{EFD390F3-0A6D-4C0C-83C3-18EDAA4814E7}" destId="{51643E8E-F401-481D-820B-9FD79E317E7B}" srcOrd="7" destOrd="0" parTransId="{136F2C19-5267-47DE-A966-955F9A2E4B27}" sibTransId="{82E4786E-9C59-4247-B607-2B1763F9FA2C}"/>
    <dgm:cxn modelId="{13A77271-1DEF-4CDB-86C5-F32C4D15289A}" srcId="{EFD390F3-0A6D-4C0C-83C3-18EDAA4814E7}" destId="{A58BEF97-0540-4A61-9B29-A284B3114D2A}" srcOrd="1" destOrd="0" parTransId="{A3A90FDE-419B-4412-8889-D5FC6E0F3D42}" sibTransId="{826ABB9C-DD97-4534-A6D2-013AD570E05A}"/>
    <dgm:cxn modelId="{1405EBF9-4902-4FE4-91C5-59FB6177E294}" type="presOf" srcId="{35E5B814-2614-490C-BA5A-6F0939D1B0C4}" destId="{FE840C1E-0761-4D81-B49B-924EDD131656}" srcOrd="0" destOrd="0" presId="urn:microsoft.com/office/officeart/2005/8/layout/default#2"/>
    <dgm:cxn modelId="{3CA17F0E-9757-4B99-89B0-7FFA8A659749}" type="presOf" srcId="{73F9083C-1D11-478D-85D1-F5A5E74FF107}" destId="{39C0819E-17B5-49B1-988E-F0A502A1A430}" srcOrd="0" destOrd="0" presId="urn:microsoft.com/office/officeart/2005/8/layout/default#2"/>
    <dgm:cxn modelId="{1730E8C5-9AC2-4209-B2BE-9D41A96C3CCC}" type="presOf" srcId="{48A3A221-8F73-441D-AD51-D5B90F9EBFE0}" destId="{BDF6B6EE-5B51-444D-8A55-A014463197FA}" srcOrd="0" destOrd="0" presId="urn:microsoft.com/office/officeart/2005/8/layout/default#2"/>
    <dgm:cxn modelId="{A09FE4BC-A494-47FF-8069-097976423A68}" srcId="{EFD390F3-0A6D-4C0C-83C3-18EDAA4814E7}" destId="{06821720-2030-4B99-B40F-9DE1E4A05DF8}" srcOrd="2" destOrd="0" parTransId="{96EFFA00-57CD-414D-92AC-033750D9DA17}" sibTransId="{0E595BDF-235F-4539-B208-384575F00259}"/>
    <dgm:cxn modelId="{EED26FB1-ECF3-424D-BDD4-91EBBF8FBC61}" srcId="{EFD390F3-0A6D-4C0C-83C3-18EDAA4814E7}" destId="{35E5B814-2614-490C-BA5A-6F0939D1B0C4}" srcOrd="4" destOrd="0" parTransId="{F89E88E8-3ADB-4080-93D6-7D6F05C4C611}" sibTransId="{250D5983-3A0E-412A-8CAD-E573AC2FDEA4}"/>
    <dgm:cxn modelId="{989FA43F-3AC8-4CB4-9ADB-2311CF921222}" type="presOf" srcId="{A58BEF97-0540-4A61-9B29-A284B3114D2A}" destId="{3DA03A49-B8F0-447E-9A10-7AB0E53EC327}" srcOrd="0" destOrd="0" presId="urn:microsoft.com/office/officeart/2005/8/layout/default#2"/>
    <dgm:cxn modelId="{34276BD4-BC63-4B34-9BDF-8B2706AE40F4}" type="presOf" srcId="{01D9D763-1891-4449-89A7-60D7A08CDDCF}" destId="{49E70883-64CB-4218-AB2A-B5DBBF816C69}" srcOrd="0" destOrd="0" presId="urn:microsoft.com/office/officeart/2005/8/layout/default#2"/>
    <dgm:cxn modelId="{986D0068-E679-4265-A823-A5D1C8F16A27}" type="presOf" srcId="{06821720-2030-4B99-B40F-9DE1E4A05DF8}" destId="{7A9038AF-1643-4E6E-AFCF-738C165F7687}" srcOrd="0" destOrd="0" presId="urn:microsoft.com/office/officeart/2005/8/layout/default#2"/>
    <dgm:cxn modelId="{E0ADC893-B6B8-41D1-BA05-2F8529A8D108}" type="presOf" srcId="{EFD390F3-0A6D-4C0C-83C3-18EDAA4814E7}" destId="{F9A42343-D137-45FC-ACC8-91C24BB476ED}" srcOrd="0" destOrd="0" presId="urn:microsoft.com/office/officeart/2005/8/layout/default#2"/>
    <dgm:cxn modelId="{881C9742-31F2-407A-9160-66B43F083A4B}" srcId="{EFD390F3-0A6D-4C0C-83C3-18EDAA4814E7}" destId="{9EABE748-D52D-4DAD-A9FF-7E79B2A813A0}" srcOrd="9" destOrd="0" parTransId="{8B9667EA-7678-4772-AD3D-913FCB13418A}" sibTransId="{99539968-9D6B-4F81-B076-8302696248D8}"/>
    <dgm:cxn modelId="{187DFA41-BFF4-4BB3-ABA2-9436F05EB40D}" srcId="{EFD390F3-0A6D-4C0C-83C3-18EDAA4814E7}" destId="{48A3A221-8F73-441D-AD51-D5B90F9EBFE0}" srcOrd="3" destOrd="0" parTransId="{CB29376C-8F75-42B2-ABAD-6FE5F181744D}" sibTransId="{06D1BC07-DA96-4C13-8673-D03707613106}"/>
    <dgm:cxn modelId="{1C8BE128-D6EF-435A-96E3-FB3ADF51F9E8}" srcId="{EFD390F3-0A6D-4C0C-83C3-18EDAA4814E7}" destId="{73F9083C-1D11-478D-85D1-F5A5E74FF107}" srcOrd="0" destOrd="0" parTransId="{5A6D141F-059E-4A78-BDE2-B5AA2CA6388D}" sibTransId="{EB9E5919-3E7A-47A8-96AB-63D7C667B405}"/>
    <dgm:cxn modelId="{126D35A5-EB92-4F8A-A526-58585BF7E2FE}" type="presOf" srcId="{1809D719-E99F-4D9B-9680-0CCC05BD149D}" destId="{F6A9977F-AAA8-4A5C-B686-85F55F7E4F24}" srcOrd="0" destOrd="0" presId="urn:microsoft.com/office/officeart/2005/8/layout/default#2"/>
    <dgm:cxn modelId="{9235086C-AA6B-46DA-AD5A-7FFC159BB6D6}" type="presOf" srcId="{9EABE748-D52D-4DAD-A9FF-7E79B2A813A0}" destId="{A7D24E49-50F6-4F3E-BC31-96B09400B274}" srcOrd="0" destOrd="0" presId="urn:microsoft.com/office/officeart/2005/8/layout/default#2"/>
    <dgm:cxn modelId="{9F77C4EC-796A-4765-81C5-4E3A92A0A7CA}" srcId="{EFD390F3-0A6D-4C0C-83C3-18EDAA4814E7}" destId="{1809D719-E99F-4D9B-9680-0CCC05BD149D}" srcOrd="8" destOrd="0" parTransId="{746AADDA-A603-4369-BEF1-F41D8B04323C}" sibTransId="{7C10A2B6-E6B7-4BD1-813A-91D8D10E56B1}"/>
    <dgm:cxn modelId="{4F1E818D-76D0-49C1-BE1C-066D6FD2171E}" srcId="{EFD390F3-0A6D-4C0C-83C3-18EDAA4814E7}" destId="{8A6138C1-1456-410E-8BB9-B41B62BE661A}" srcOrd="6" destOrd="0" parTransId="{7A210C79-F2FC-4767-B0B5-D1365228B24A}" sibTransId="{2E751573-B983-496E-961C-BEB0F6A072CE}"/>
    <dgm:cxn modelId="{A75F5B6F-8A2D-45F6-AEAB-F59193D32070}" type="presParOf" srcId="{F9A42343-D137-45FC-ACC8-91C24BB476ED}" destId="{39C0819E-17B5-49B1-988E-F0A502A1A430}" srcOrd="0" destOrd="0" presId="urn:microsoft.com/office/officeart/2005/8/layout/default#2"/>
    <dgm:cxn modelId="{DC7745C1-AB14-4688-A030-F0BC56B4F29A}" type="presParOf" srcId="{F9A42343-D137-45FC-ACC8-91C24BB476ED}" destId="{172B3977-2820-4AD8-AD85-68B94E524B85}" srcOrd="1" destOrd="0" presId="urn:microsoft.com/office/officeart/2005/8/layout/default#2"/>
    <dgm:cxn modelId="{11B01FA0-22F4-406B-9AEA-1162807C9C24}" type="presParOf" srcId="{F9A42343-D137-45FC-ACC8-91C24BB476ED}" destId="{3DA03A49-B8F0-447E-9A10-7AB0E53EC327}" srcOrd="2" destOrd="0" presId="urn:microsoft.com/office/officeart/2005/8/layout/default#2"/>
    <dgm:cxn modelId="{B1B9368D-4007-4AAA-93A7-01BDF6B25B93}" type="presParOf" srcId="{F9A42343-D137-45FC-ACC8-91C24BB476ED}" destId="{47EB17A9-2129-4C2B-B180-47D1DA1DBBDE}" srcOrd="3" destOrd="0" presId="urn:microsoft.com/office/officeart/2005/8/layout/default#2"/>
    <dgm:cxn modelId="{A531BB4B-1A60-4312-8C34-2D5DF51357F2}" type="presParOf" srcId="{F9A42343-D137-45FC-ACC8-91C24BB476ED}" destId="{7A9038AF-1643-4E6E-AFCF-738C165F7687}" srcOrd="4" destOrd="0" presId="urn:microsoft.com/office/officeart/2005/8/layout/default#2"/>
    <dgm:cxn modelId="{8573B6F3-267E-4F04-86BE-FE3B15203CAD}" type="presParOf" srcId="{F9A42343-D137-45FC-ACC8-91C24BB476ED}" destId="{48124BA7-8A52-4B16-BFB7-8FC66C417988}" srcOrd="5" destOrd="0" presId="urn:microsoft.com/office/officeart/2005/8/layout/default#2"/>
    <dgm:cxn modelId="{07E752AE-7DB0-4A95-8BC9-0186E040C6AB}" type="presParOf" srcId="{F9A42343-D137-45FC-ACC8-91C24BB476ED}" destId="{BDF6B6EE-5B51-444D-8A55-A014463197FA}" srcOrd="6" destOrd="0" presId="urn:microsoft.com/office/officeart/2005/8/layout/default#2"/>
    <dgm:cxn modelId="{AABCD63C-3E13-424F-B1B5-357CFD381FE8}" type="presParOf" srcId="{F9A42343-D137-45FC-ACC8-91C24BB476ED}" destId="{C5C51938-0DD4-4066-A946-D3F10B6CBEE4}" srcOrd="7" destOrd="0" presId="urn:microsoft.com/office/officeart/2005/8/layout/default#2"/>
    <dgm:cxn modelId="{ACCDD1EC-BE06-4FC2-AE93-7B8C246EEE5A}" type="presParOf" srcId="{F9A42343-D137-45FC-ACC8-91C24BB476ED}" destId="{FE840C1E-0761-4D81-B49B-924EDD131656}" srcOrd="8" destOrd="0" presId="urn:microsoft.com/office/officeart/2005/8/layout/default#2"/>
    <dgm:cxn modelId="{DAC5E211-CA8B-4361-9B09-02A2707A51E7}" type="presParOf" srcId="{F9A42343-D137-45FC-ACC8-91C24BB476ED}" destId="{1D57EAB1-B459-4C5B-B254-C9C54BBDEF94}" srcOrd="9" destOrd="0" presId="urn:microsoft.com/office/officeart/2005/8/layout/default#2"/>
    <dgm:cxn modelId="{D3496811-5C73-4251-BE96-A388CD21701B}" type="presParOf" srcId="{F9A42343-D137-45FC-ACC8-91C24BB476ED}" destId="{49E70883-64CB-4218-AB2A-B5DBBF816C69}" srcOrd="10" destOrd="0" presId="urn:microsoft.com/office/officeart/2005/8/layout/default#2"/>
    <dgm:cxn modelId="{ACBD2C42-E12C-4FE8-B4F3-9AF59AFEC0A4}" type="presParOf" srcId="{F9A42343-D137-45FC-ACC8-91C24BB476ED}" destId="{6FCC56E1-0798-498F-BA7C-2335A12F8928}" srcOrd="11" destOrd="0" presId="urn:microsoft.com/office/officeart/2005/8/layout/default#2"/>
    <dgm:cxn modelId="{B3B6F297-ED02-4704-9B81-C5D8E91924CC}" type="presParOf" srcId="{F9A42343-D137-45FC-ACC8-91C24BB476ED}" destId="{3DE37182-292C-4CA3-8794-24024C0B9E58}" srcOrd="12" destOrd="0" presId="urn:microsoft.com/office/officeart/2005/8/layout/default#2"/>
    <dgm:cxn modelId="{02356E3F-B662-4810-8D06-4201961AD2B3}" type="presParOf" srcId="{F9A42343-D137-45FC-ACC8-91C24BB476ED}" destId="{045117ED-CDA0-4329-B5C8-5B31171EB3EB}" srcOrd="13" destOrd="0" presId="urn:microsoft.com/office/officeart/2005/8/layout/default#2"/>
    <dgm:cxn modelId="{4653F224-34F1-46A5-BC25-44F2F4E13D98}" type="presParOf" srcId="{F9A42343-D137-45FC-ACC8-91C24BB476ED}" destId="{5EBF14C2-D591-4705-8696-CC527975BB46}" srcOrd="14" destOrd="0" presId="urn:microsoft.com/office/officeart/2005/8/layout/default#2"/>
    <dgm:cxn modelId="{AB7452A0-D125-4513-8626-BC2875555403}" type="presParOf" srcId="{F9A42343-D137-45FC-ACC8-91C24BB476ED}" destId="{223D1C88-2A2D-4B91-84FD-FAA7F6BFB6AA}" srcOrd="15" destOrd="0" presId="urn:microsoft.com/office/officeart/2005/8/layout/default#2"/>
    <dgm:cxn modelId="{A8F4B315-8C74-49F6-B7C8-B041BEFA4A83}" type="presParOf" srcId="{F9A42343-D137-45FC-ACC8-91C24BB476ED}" destId="{F6A9977F-AAA8-4A5C-B686-85F55F7E4F24}" srcOrd="16" destOrd="0" presId="urn:microsoft.com/office/officeart/2005/8/layout/default#2"/>
    <dgm:cxn modelId="{F14550CC-9444-4173-92BE-458021E09671}" type="presParOf" srcId="{F9A42343-D137-45FC-ACC8-91C24BB476ED}" destId="{D9C09B77-BFCF-4B1C-A90D-AE362021223D}" srcOrd="17" destOrd="0" presId="urn:microsoft.com/office/officeart/2005/8/layout/default#2"/>
    <dgm:cxn modelId="{346AD628-B778-4C49-BFDA-155E0BF81601}" type="presParOf" srcId="{F9A42343-D137-45FC-ACC8-91C24BB476ED}" destId="{A7D24E49-50F6-4F3E-BC31-96B09400B274}" srcOrd="18" destOrd="0" presId="urn:microsoft.com/office/officeart/2005/8/layout/defaul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72D5E6E6-CD5E-4E17-BBBE-52166E2FFDD0}" type="doc">
      <dgm:prSet loTypeId="urn:microsoft.com/office/officeart/2005/8/layout/radial6" loCatId="relationship" qsTypeId="urn:microsoft.com/office/officeart/2005/8/quickstyle/simple1#22" qsCatId="simple" csTypeId="urn:microsoft.com/office/officeart/2005/8/colors/colorful3" csCatId="colorful" phldr="1"/>
      <dgm:spPr/>
      <dgm:t>
        <a:bodyPr/>
        <a:lstStyle/>
        <a:p>
          <a:endParaRPr lang="en-US"/>
        </a:p>
      </dgm:t>
    </dgm:pt>
    <dgm:pt modelId="{D460DFB6-FEF1-4967-B776-D370B6BB6313}">
      <dgm:prSet/>
      <dgm:spPr/>
      <dgm:t>
        <a:bodyPr/>
        <a:lstStyle/>
        <a:p>
          <a:pPr rtl="0"/>
          <a:r>
            <a:rPr lang="en-US" dirty="0" smtClean="0"/>
            <a:t>RFP Writing Best Practices</a:t>
          </a:r>
          <a:endParaRPr lang="en-US" dirty="0"/>
        </a:p>
      </dgm:t>
    </dgm:pt>
    <dgm:pt modelId="{9280A9E3-38D0-45A1-89EB-83964C39C26B}" type="parTrans" cxnId="{40277500-4B66-46FA-AC5D-4F3A1C9E90B5}">
      <dgm:prSet/>
      <dgm:spPr/>
      <dgm:t>
        <a:bodyPr/>
        <a:lstStyle/>
        <a:p>
          <a:endParaRPr lang="en-US"/>
        </a:p>
      </dgm:t>
    </dgm:pt>
    <dgm:pt modelId="{C762AA58-DDF2-4621-95A7-360EB69B0F40}" type="sibTrans" cxnId="{40277500-4B66-46FA-AC5D-4F3A1C9E90B5}">
      <dgm:prSet/>
      <dgm:spPr/>
      <dgm:t>
        <a:bodyPr/>
        <a:lstStyle/>
        <a:p>
          <a:endParaRPr lang="en-US"/>
        </a:p>
      </dgm:t>
    </dgm:pt>
    <dgm:pt modelId="{BE21C3A8-C78C-4E2C-A6DB-286098442631}">
      <dgm:prSet custT="1"/>
      <dgm:spPr/>
      <dgm:t>
        <a:bodyPr/>
        <a:lstStyle/>
        <a:p>
          <a:pPr rtl="0"/>
          <a:r>
            <a:rPr lang="en-US" sz="1400" dirty="0" smtClean="0"/>
            <a:t>Develop bid weights according to agency priorities</a:t>
          </a:r>
          <a:endParaRPr lang="en-US" sz="1400" dirty="0"/>
        </a:p>
      </dgm:t>
    </dgm:pt>
    <dgm:pt modelId="{B42F7282-2629-4CDF-AAEB-C4172A984C1A}" type="parTrans" cxnId="{F94F1C80-484A-454D-A6B8-DD1B4B147F0D}">
      <dgm:prSet/>
      <dgm:spPr/>
      <dgm:t>
        <a:bodyPr/>
        <a:lstStyle/>
        <a:p>
          <a:endParaRPr lang="en-US"/>
        </a:p>
      </dgm:t>
    </dgm:pt>
    <dgm:pt modelId="{4B7B65E5-4DC3-4FF6-9488-61DD5204E4C0}" type="sibTrans" cxnId="{F94F1C80-484A-454D-A6B8-DD1B4B147F0D}">
      <dgm:prSet/>
      <dgm:spPr/>
      <dgm:t>
        <a:bodyPr/>
        <a:lstStyle/>
        <a:p>
          <a:endParaRPr lang="en-US"/>
        </a:p>
      </dgm:t>
    </dgm:pt>
    <dgm:pt modelId="{AD61AB46-8B75-4C7F-AD70-EE1A041EC026}">
      <dgm:prSet custT="1"/>
      <dgm:spPr/>
      <dgm:t>
        <a:bodyPr/>
        <a:lstStyle/>
        <a:p>
          <a:pPr rtl="0"/>
          <a:r>
            <a:rPr lang="en-US" sz="1400" dirty="0" smtClean="0"/>
            <a:t>Consider requirements for new roofing or structural enhancements</a:t>
          </a:r>
          <a:endParaRPr lang="en-US" sz="1400" dirty="0"/>
        </a:p>
      </dgm:t>
    </dgm:pt>
    <dgm:pt modelId="{F88D5725-E4E1-4E7A-9A75-B6B8199AB0E7}" type="parTrans" cxnId="{5607A785-57D4-4EA3-8077-0A1148BBD484}">
      <dgm:prSet/>
      <dgm:spPr/>
      <dgm:t>
        <a:bodyPr/>
        <a:lstStyle/>
        <a:p>
          <a:endParaRPr lang="en-US"/>
        </a:p>
      </dgm:t>
    </dgm:pt>
    <dgm:pt modelId="{3314F956-C60F-4870-858C-E1D7B46933E6}" type="sibTrans" cxnId="{5607A785-57D4-4EA3-8077-0A1148BBD484}">
      <dgm:prSet/>
      <dgm:spPr/>
      <dgm:t>
        <a:bodyPr/>
        <a:lstStyle/>
        <a:p>
          <a:endParaRPr lang="en-US"/>
        </a:p>
      </dgm:t>
    </dgm:pt>
    <dgm:pt modelId="{9C80DCC7-660B-4487-8679-F857B0A3119A}">
      <dgm:prSet custT="1"/>
      <dgm:spPr/>
      <dgm:t>
        <a:bodyPr/>
        <a:lstStyle/>
        <a:p>
          <a:pPr rtl="0"/>
          <a:r>
            <a:rPr lang="en-US" sz="1400" dirty="0" smtClean="0"/>
            <a:t>Attempt broad qualified bidder participation (at least 3)</a:t>
          </a:r>
          <a:endParaRPr lang="en-US" sz="1400" dirty="0"/>
        </a:p>
      </dgm:t>
    </dgm:pt>
    <dgm:pt modelId="{40E5261B-5E90-4857-82AB-AB97E5D7F3AE}" type="parTrans" cxnId="{B9792324-EECD-4FD0-881A-46F9F5913FFF}">
      <dgm:prSet/>
      <dgm:spPr/>
      <dgm:t>
        <a:bodyPr/>
        <a:lstStyle/>
        <a:p>
          <a:endParaRPr lang="en-US"/>
        </a:p>
      </dgm:t>
    </dgm:pt>
    <dgm:pt modelId="{42458044-ADE3-4230-B7F9-1ED7E5A985A1}" type="sibTrans" cxnId="{B9792324-EECD-4FD0-881A-46F9F5913FFF}">
      <dgm:prSet/>
      <dgm:spPr/>
      <dgm:t>
        <a:bodyPr/>
        <a:lstStyle/>
        <a:p>
          <a:endParaRPr lang="en-US"/>
        </a:p>
      </dgm:t>
    </dgm:pt>
    <dgm:pt modelId="{7121650E-8F00-4557-8241-E95E6A8762F6}">
      <dgm:prSet custT="1"/>
      <dgm:spPr/>
      <dgm:t>
        <a:bodyPr/>
        <a:lstStyle/>
        <a:p>
          <a:pPr rtl="0"/>
          <a:r>
            <a:rPr lang="en-US" sz="1400" dirty="0" smtClean="0"/>
            <a:t>Show bidders your site homework</a:t>
          </a:r>
          <a:endParaRPr lang="en-US" sz="1400" dirty="0"/>
        </a:p>
      </dgm:t>
    </dgm:pt>
    <dgm:pt modelId="{DCEFA2B0-AD06-4B29-953C-6518F73C993C}" type="parTrans" cxnId="{AC4F3360-CE66-442F-BB4C-18A6CDBB4AC9}">
      <dgm:prSet/>
      <dgm:spPr/>
      <dgm:t>
        <a:bodyPr/>
        <a:lstStyle/>
        <a:p>
          <a:endParaRPr lang="en-US"/>
        </a:p>
      </dgm:t>
    </dgm:pt>
    <dgm:pt modelId="{4F3401A6-C1A7-47D9-889C-B3AF8AC4C2EA}" type="sibTrans" cxnId="{AC4F3360-CE66-442F-BB4C-18A6CDBB4AC9}">
      <dgm:prSet/>
      <dgm:spPr/>
      <dgm:t>
        <a:bodyPr/>
        <a:lstStyle/>
        <a:p>
          <a:endParaRPr lang="en-US"/>
        </a:p>
      </dgm:t>
    </dgm:pt>
    <dgm:pt modelId="{CA25AB37-1E46-46DE-B546-0E92A8A0E419}">
      <dgm:prSet custT="1"/>
      <dgm:spPr/>
      <dgm:t>
        <a:bodyPr/>
        <a:lstStyle/>
        <a:p>
          <a:pPr rtl="0"/>
          <a:r>
            <a:rPr lang="en-US" sz="1400" dirty="0" smtClean="0"/>
            <a:t>Conduct apples-to-apples comparisons among bidders</a:t>
          </a:r>
          <a:endParaRPr lang="en-US" sz="1400" dirty="0"/>
        </a:p>
      </dgm:t>
    </dgm:pt>
    <dgm:pt modelId="{C8D91735-B002-4AFB-8D7A-5950A0FCC57B}" type="parTrans" cxnId="{D495E536-3608-4DA6-B638-E496E81EB9C4}">
      <dgm:prSet/>
      <dgm:spPr/>
      <dgm:t>
        <a:bodyPr/>
        <a:lstStyle/>
        <a:p>
          <a:endParaRPr lang="en-US"/>
        </a:p>
      </dgm:t>
    </dgm:pt>
    <dgm:pt modelId="{2674080D-9395-4D40-9241-2AE33FFD48CA}" type="sibTrans" cxnId="{D495E536-3608-4DA6-B638-E496E81EB9C4}">
      <dgm:prSet/>
      <dgm:spPr/>
      <dgm:t>
        <a:bodyPr/>
        <a:lstStyle/>
        <a:p>
          <a:endParaRPr lang="en-US"/>
        </a:p>
      </dgm:t>
    </dgm:pt>
    <dgm:pt modelId="{F7AB6104-61E7-4CD8-9F92-1AE8FCC67121}">
      <dgm:prSet custT="1"/>
      <dgm:spPr/>
      <dgm:t>
        <a:bodyPr/>
        <a:lstStyle/>
        <a:p>
          <a:pPr rtl="0"/>
          <a:r>
            <a:rPr lang="en-US" sz="1400" dirty="0" smtClean="0"/>
            <a:t>Require bidder performance in contract</a:t>
          </a:r>
          <a:endParaRPr lang="en-US" sz="1400" dirty="0"/>
        </a:p>
      </dgm:t>
    </dgm:pt>
    <dgm:pt modelId="{60693E8F-1894-4EBB-BBBE-C90A6B263156}" type="parTrans" cxnId="{0CC28BD4-AC11-4B96-A0BC-6E92A586AEA4}">
      <dgm:prSet/>
      <dgm:spPr/>
      <dgm:t>
        <a:bodyPr/>
        <a:lstStyle/>
        <a:p>
          <a:endParaRPr lang="en-US"/>
        </a:p>
      </dgm:t>
    </dgm:pt>
    <dgm:pt modelId="{261E3092-922C-4F2E-BEAD-7F146E631789}" type="sibTrans" cxnId="{0CC28BD4-AC11-4B96-A0BC-6E92A586AEA4}">
      <dgm:prSet/>
      <dgm:spPr/>
      <dgm:t>
        <a:bodyPr/>
        <a:lstStyle/>
        <a:p>
          <a:endParaRPr lang="en-US"/>
        </a:p>
      </dgm:t>
    </dgm:pt>
    <dgm:pt modelId="{3B10D161-15D4-45B0-9E4B-3264F27FD61F}">
      <dgm:prSet custT="1"/>
      <dgm:spPr/>
      <dgm:t>
        <a:bodyPr/>
        <a:lstStyle/>
        <a:p>
          <a:pPr rtl="0"/>
          <a:r>
            <a:rPr lang="en-US" sz="1400" dirty="0" smtClean="0"/>
            <a:t>Establish precedents for future renewable investments </a:t>
          </a:r>
          <a:endParaRPr lang="en-US" sz="1400" dirty="0"/>
        </a:p>
      </dgm:t>
    </dgm:pt>
    <dgm:pt modelId="{4715B4BA-263D-407A-B14F-A7ABBB00B2C1}" type="parTrans" cxnId="{30CE5561-65AB-4704-A190-7DE89E945F1C}">
      <dgm:prSet/>
      <dgm:spPr/>
      <dgm:t>
        <a:bodyPr/>
        <a:lstStyle/>
        <a:p>
          <a:endParaRPr lang="en-US"/>
        </a:p>
      </dgm:t>
    </dgm:pt>
    <dgm:pt modelId="{A5302543-CB3D-406A-B60D-BB711ADEF7F2}" type="sibTrans" cxnId="{30CE5561-65AB-4704-A190-7DE89E945F1C}">
      <dgm:prSet/>
      <dgm:spPr/>
      <dgm:t>
        <a:bodyPr/>
        <a:lstStyle/>
        <a:p>
          <a:endParaRPr lang="en-US"/>
        </a:p>
      </dgm:t>
    </dgm:pt>
    <dgm:pt modelId="{E0462D06-9833-4A7C-A831-788D9D2C00ED}">
      <dgm:prSet custT="1"/>
      <dgm:spPr/>
      <dgm:t>
        <a:bodyPr/>
        <a:lstStyle/>
        <a:p>
          <a:pPr rtl="0"/>
          <a:r>
            <a:rPr lang="en-US" sz="1400" dirty="0" smtClean="0"/>
            <a:t>Involve necessary internal stakeholders/ departments</a:t>
          </a:r>
          <a:endParaRPr lang="en-US" sz="1400" dirty="0"/>
        </a:p>
      </dgm:t>
    </dgm:pt>
    <dgm:pt modelId="{EEDE9B0E-B39F-443E-8888-A31E1642BF92}" type="parTrans" cxnId="{28499CCF-D050-45CA-ABDD-41A8EC84BB49}">
      <dgm:prSet/>
      <dgm:spPr/>
      <dgm:t>
        <a:bodyPr/>
        <a:lstStyle/>
        <a:p>
          <a:endParaRPr lang="en-US"/>
        </a:p>
      </dgm:t>
    </dgm:pt>
    <dgm:pt modelId="{423B4583-FFEB-4321-A174-E3D2CD6C4772}" type="sibTrans" cxnId="{28499CCF-D050-45CA-ABDD-41A8EC84BB49}">
      <dgm:prSet/>
      <dgm:spPr/>
      <dgm:t>
        <a:bodyPr/>
        <a:lstStyle/>
        <a:p>
          <a:endParaRPr lang="en-US"/>
        </a:p>
      </dgm:t>
    </dgm:pt>
    <dgm:pt modelId="{E359DFDB-2464-4BA1-BF17-D4DDC6A5C120}" type="pres">
      <dgm:prSet presAssocID="{72D5E6E6-CD5E-4E17-BBBE-52166E2FFDD0}" presName="Name0" presStyleCnt="0">
        <dgm:presLayoutVars>
          <dgm:chMax val="1"/>
          <dgm:dir/>
          <dgm:animLvl val="ctr"/>
          <dgm:resizeHandles val="exact"/>
        </dgm:presLayoutVars>
      </dgm:prSet>
      <dgm:spPr/>
      <dgm:t>
        <a:bodyPr/>
        <a:lstStyle/>
        <a:p>
          <a:endParaRPr lang="en-US"/>
        </a:p>
      </dgm:t>
    </dgm:pt>
    <dgm:pt modelId="{D68B21A6-4765-43EA-97A3-DF9536460F26}" type="pres">
      <dgm:prSet presAssocID="{D460DFB6-FEF1-4967-B776-D370B6BB6313}" presName="centerShape" presStyleLbl="node0" presStyleIdx="0" presStyleCnt="1" custScaleX="115453" custScaleY="115639"/>
      <dgm:spPr/>
      <dgm:t>
        <a:bodyPr/>
        <a:lstStyle/>
        <a:p>
          <a:endParaRPr lang="en-US"/>
        </a:p>
      </dgm:t>
    </dgm:pt>
    <dgm:pt modelId="{334329AE-5AC0-4831-8267-5DA16612DDFC}" type="pres">
      <dgm:prSet presAssocID="{E0462D06-9833-4A7C-A831-788D9D2C00ED}" presName="node" presStyleLbl="node1" presStyleIdx="0" presStyleCnt="8" custScaleX="110132">
        <dgm:presLayoutVars>
          <dgm:bulletEnabled val="1"/>
        </dgm:presLayoutVars>
      </dgm:prSet>
      <dgm:spPr/>
      <dgm:t>
        <a:bodyPr/>
        <a:lstStyle/>
        <a:p>
          <a:endParaRPr lang="en-US"/>
        </a:p>
      </dgm:t>
    </dgm:pt>
    <dgm:pt modelId="{EDDAAF95-656B-4CFB-9F42-EDE060FA5510}" type="pres">
      <dgm:prSet presAssocID="{E0462D06-9833-4A7C-A831-788D9D2C00ED}" presName="dummy" presStyleCnt="0"/>
      <dgm:spPr/>
    </dgm:pt>
    <dgm:pt modelId="{780BC683-1D56-41FB-B271-2E1591A817DA}" type="pres">
      <dgm:prSet presAssocID="{423B4583-FFEB-4321-A174-E3D2CD6C4772}" presName="sibTrans" presStyleLbl="sibTrans2D1" presStyleIdx="0" presStyleCnt="8"/>
      <dgm:spPr/>
      <dgm:t>
        <a:bodyPr/>
        <a:lstStyle/>
        <a:p>
          <a:endParaRPr lang="en-US"/>
        </a:p>
      </dgm:t>
    </dgm:pt>
    <dgm:pt modelId="{F6287147-4646-465C-8432-50EEA4D6B54D}" type="pres">
      <dgm:prSet presAssocID="{BE21C3A8-C78C-4E2C-A6DB-286098442631}" presName="node" presStyleLbl="node1" presStyleIdx="1" presStyleCnt="8">
        <dgm:presLayoutVars>
          <dgm:bulletEnabled val="1"/>
        </dgm:presLayoutVars>
      </dgm:prSet>
      <dgm:spPr/>
      <dgm:t>
        <a:bodyPr/>
        <a:lstStyle/>
        <a:p>
          <a:endParaRPr lang="en-US"/>
        </a:p>
      </dgm:t>
    </dgm:pt>
    <dgm:pt modelId="{7B64A99F-4717-4111-80CB-8A52608B712A}" type="pres">
      <dgm:prSet presAssocID="{BE21C3A8-C78C-4E2C-A6DB-286098442631}" presName="dummy" presStyleCnt="0"/>
      <dgm:spPr/>
    </dgm:pt>
    <dgm:pt modelId="{2D797BFF-605D-4197-9B4D-8DB635B3B6CB}" type="pres">
      <dgm:prSet presAssocID="{4B7B65E5-4DC3-4FF6-9488-61DD5204E4C0}" presName="sibTrans" presStyleLbl="sibTrans2D1" presStyleIdx="1" presStyleCnt="8"/>
      <dgm:spPr/>
      <dgm:t>
        <a:bodyPr/>
        <a:lstStyle/>
        <a:p>
          <a:endParaRPr lang="en-US"/>
        </a:p>
      </dgm:t>
    </dgm:pt>
    <dgm:pt modelId="{31C60599-1716-47A7-8486-DE7627439D0C}" type="pres">
      <dgm:prSet presAssocID="{AD61AB46-8B75-4C7F-AD70-EE1A041EC026}" presName="node" presStyleLbl="node1" presStyleIdx="2" presStyleCnt="8" custScaleX="123480">
        <dgm:presLayoutVars>
          <dgm:bulletEnabled val="1"/>
        </dgm:presLayoutVars>
      </dgm:prSet>
      <dgm:spPr/>
      <dgm:t>
        <a:bodyPr/>
        <a:lstStyle/>
        <a:p>
          <a:endParaRPr lang="en-US"/>
        </a:p>
      </dgm:t>
    </dgm:pt>
    <dgm:pt modelId="{89FD2F6A-517B-485D-8CFA-C8608D2C4E22}" type="pres">
      <dgm:prSet presAssocID="{AD61AB46-8B75-4C7F-AD70-EE1A041EC026}" presName="dummy" presStyleCnt="0"/>
      <dgm:spPr/>
    </dgm:pt>
    <dgm:pt modelId="{852476DC-4065-4011-AF79-5A2F4B79729B}" type="pres">
      <dgm:prSet presAssocID="{3314F956-C60F-4870-858C-E1D7B46933E6}" presName="sibTrans" presStyleLbl="sibTrans2D1" presStyleIdx="2" presStyleCnt="8"/>
      <dgm:spPr/>
      <dgm:t>
        <a:bodyPr/>
        <a:lstStyle/>
        <a:p>
          <a:endParaRPr lang="en-US"/>
        </a:p>
      </dgm:t>
    </dgm:pt>
    <dgm:pt modelId="{0F907B0C-3BA5-48EC-A4EA-BFFD74AF935A}" type="pres">
      <dgm:prSet presAssocID="{9C80DCC7-660B-4487-8679-F857B0A3119A}" presName="node" presStyleLbl="node1" presStyleIdx="3" presStyleCnt="8" custScaleX="109469">
        <dgm:presLayoutVars>
          <dgm:bulletEnabled val="1"/>
        </dgm:presLayoutVars>
      </dgm:prSet>
      <dgm:spPr/>
      <dgm:t>
        <a:bodyPr/>
        <a:lstStyle/>
        <a:p>
          <a:endParaRPr lang="en-US"/>
        </a:p>
      </dgm:t>
    </dgm:pt>
    <dgm:pt modelId="{661C343E-3ADC-427B-ABAC-1B1237316D8B}" type="pres">
      <dgm:prSet presAssocID="{9C80DCC7-660B-4487-8679-F857B0A3119A}" presName="dummy" presStyleCnt="0"/>
      <dgm:spPr/>
    </dgm:pt>
    <dgm:pt modelId="{AE8D9B68-7F23-4718-99E9-FE366F24DB18}" type="pres">
      <dgm:prSet presAssocID="{42458044-ADE3-4230-B7F9-1ED7E5A985A1}" presName="sibTrans" presStyleLbl="sibTrans2D1" presStyleIdx="3" presStyleCnt="8"/>
      <dgm:spPr/>
      <dgm:t>
        <a:bodyPr/>
        <a:lstStyle/>
        <a:p>
          <a:endParaRPr lang="en-US"/>
        </a:p>
      </dgm:t>
    </dgm:pt>
    <dgm:pt modelId="{CE705EB1-3D0F-443B-AEC9-D45F65A0BC10}" type="pres">
      <dgm:prSet presAssocID="{7121650E-8F00-4557-8241-E95E6A8762F6}" presName="node" presStyleLbl="node1" presStyleIdx="4" presStyleCnt="8">
        <dgm:presLayoutVars>
          <dgm:bulletEnabled val="1"/>
        </dgm:presLayoutVars>
      </dgm:prSet>
      <dgm:spPr/>
      <dgm:t>
        <a:bodyPr/>
        <a:lstStyle/>
        <a:p>
          <a:endParaRPr lang="en-US"/>
        </a:p>
      </dgm:t>
    </dgm:pt>
    <dgm:pt modelId="{68D93D4D-6045-45A6-8074-3306442E94BC}" type="pres">
      <dgm:prSet presAssocID="{7121650E-8F00-4557-8241-E95E6A8762F6}" presName="dummy" presStyleCnt="0"/>
      <dgm:spPr/>
    </dgm:pt>
    <dgm:pt modelId="{F42E8EAE-95B3-4CFC-8517-B1A9E237C6ED}" type="pres">
      <dgm:prSet presAssocID="{4F3401A6-C1A7-47D9-889C-B3AF8AC4C2EA}" presName="sibTrans" presStyleLbl="sibTrans2D1" presStyleIdx="4" presStyleCnt="8"/>
      <dgm:spPr/>
      <dgm:t>
        <a:bodyPr/>
        <a:lstStyle/>
        <a:p>
          <a:endParaRPr lang="en-US"/>
        </a:p>
      </dgm:t>
    </dgm:pt>
    <dgm:pt modelId="{082BE238-9288-4735-9667-C3FA6F3C378F}" type="pres">
      <dgm:prSet presAssocID="{CA25AB37-1E46-46DE-B546-0E92A8A0E419}" presName="node" presStyleLbl="node1" presStyleIdx="5" presStyleCnt="8" custScaleX="103894">
        <dgm:presLayoutVars>
          <dgm:bulletEnabled val="1"/>
        </dgm:presLayoutVars>
      </dgm:prSet>
      <dgm:spPr/>
      <dgm:t>
        <a:bodyPr/>
        <a:lstStyle/>
        <a:p>
          <a:endParaRPr lang="en-US"/>
        </a:p>
      </dgm:t>
    </dgm:pt>
    <dgm:pt modelId="{A753D37E-A5DD-46CD-95A2-5C2FCC276B23}" type="pres">
      <dgm:prSet presAssocID="{CA25AB37-1E46-46DE-B546-0E92A8A0E419}" presName="dummy" presStyleCnt="0"/>
      <dgm:spPr/>
    </dgm:pt>
    <dgm:pt modelId="{01D99A87-B26C-43DF-AE2D-02234024EDB1}" type="pres">
      <dgm:prSet presAssocID="{2674080D-9395-4D40-9241-2AE33FFD48CA}" presName="sibTrans" presStyleLbl="sibTrans2D1" presStyleIdx="5" presStyleCnt="8"/>
      <dgm:spPr/>
      <dgm:t>
        <a:bodyPr/>
        <a:lstStyle/>
        <a:p>
          <a:endParaRPr lang="en-US"/>
        </a:p>
      </dgm:t>
    </dgm:pt>
    <dgm:pt modelId="{40D81941-8FD1-4305-AFD7-AEDF1DF073D6}" type="pres">
      <dgm:prSet presAssocID="{F7AB6104-61E7-4CD8-9F92-1AE8FCC67121}" presName="node" presStyleLbl="node1" presStyleIdx="6" presStyleCnt="8" custScaleX="112619">
        <dgm:presLayoutVars>
          <dgm:bulletEnabled val="1"/>
        </dgm:presLayoutVars>
      </dgm:prSet>
      <dgm:spPr/>
      <dgm:t>
        <a:bodyPr/>
        <a:lstStyle/>
        <a:p>
          <a:endParaRPr lang="en-US"/>
        </a:p>
      </dgm:t>
    </dgm:pt>
    <dgm:pt modelId="{6FFFD1F0-6DDD-41AF-B046-E78C5497EFB1}" type="pres">
      <dgm:prSet presAssocID="{F7AB6104-61E7-4CD8-9F92-1AE8FCC67121}" presName="dummy" presStyleCnt="0"/>
      <dgm:spPr/>
    </dgm:pt>
    <dgm:pt modelId="{99226822-7A8D-49BC-B535-C0C7332B2714}" type="pres">
      <dgm:prSet presAssocID="{261E3092-922C-4F2E-BEAD-7F146E631789}" presName="sibTrans" presStyleLbl="sibTrans2D1" presStyleIdx="6" presStyleCnt="8"/>
      <dgm:spPr/>
      <dgm:t>
        <a:bodyPr/>
        <a:lstStyle/>
        <a:p>
          <a:endParaRPr lang="en-US"/>
        </a:p>
      </dgm:t>
    </dgm:pt>
    <dgm:pt modelId="{D509E0D4-A0B7-4B3B-B7C4-371B71CB68FB}" type="pres">
      <dgm:prSet presAssocID="{3B10D161-15D4-45B0-9E4B-3264F27FD61F}" presName="node" presStyleLbl="node1" presStyleIdx="7" presStyleCnt="8">
        <dgm:presLayoutVars>
          <dgm:bulletEnabled val="1"/>
        </dgm:presLayoutVars>
      </dgm:prSet>
      <dgm:spPr/>
      <dgm:t>
        <a:bodyPr/>
        <a:lstStyle/>
        <a:p>
          <a:endParaRPr lang="en-US"/>
        </a:p>
      </dgm:t>
    </dgm:pt>
    <dgm:pt modelId="{6ECF511D-1AFC-4068-AE07-79CA611ECB97}" type="pres">
      <dgm:prSet presAssocID="{3B10D161-15D4-45B0-9E4B-3264F27FD61F}" presName="dummy" presStyleCnt="0"/>
      <dgm:spPr/>
    </dgm:pt>
    <dgm:pt modelId="{215F7644-EF2D-4637-860A-C02B8E0D5C2F}" type="pres">
      <dgm:prSet presAssocID="{A5302543-CB3D-406A-B60D-BB711ADEF7F2}" presName="sibTrans" presStyleLbl="sibTrans2D1" presStyleIdx="7" presStyleCnt="8"/>
      <dgm:spPr/>
      <dgm:t>
        <a:bodyPr/>
        <a:lstStyle/>
        <a:p>
          <a:endParaRPr lang="en-US"/>
        </a:p>
      </dgm:t>
    </dgm:pt>
  </dgm:ptLst>
  <dgm:cxnLst>
    <dgm:cxn modelId="{89D87562-82C3-48D2-AE84-D070CBDC1716}" type="presOf" srcId="{42458044-ADE3-4230-B7F9-1ED7E5A985A1}" destId="{AE8D9B68-7F23-4718-99E9-FE366F24DB18}" srcOrd="0" destOrd="0" presId="urn:microsoft.com/office/officeart/2005/8/layout/radial6"/>
    <dgm:cxn modelId="{FD91CB3E-03C4-4CFC-B694-E4C51E3A8E85}" type="presOf" srcId="{7121650E-8F00-4557-8241-E95E6A8762F6}" destId="{CE705EB1-3D0F-443B-AEC9-D45F65A0BC10}" srcOrd="0" destOrd="0" presId="urn:microsoft.com/office/officeart/2005/8/layout/radial6"/>
    <dgm:cxn modelId="{40277500-4B66-46FA-AC5D-4F3A1C9E90B5}" srcId="{72D5E6E6-CD5E-4E17-BBBE-52166E2FFDD0}" destId="{D460DFB6-FEF1-4967-B776-D370B6BB6313}" srcOrd="0" destOrd="0" parTransId="{9280A9E3-38D0-45A1-89EB-83964C39C26B}" sibTransId="{C762AA58-DDF2-4621-95A7-360EB69B0F40}"/>
    <dgm:cxn modelId="{28499CCF-D050-45CA-ABDD-41A8EC84BB49}" srcId="{D460DFB6-FEF1-4967-B776-D370B6BB6313}" destId="{E0462D06-9833-4A7C-A831-788D9D2C00ED}" srcOrd="0" destOrd="0" parTransId="{EEDE9B0E-B39F-443E-8888-A31E1642BF92}" sibTransId="{423B4583-FFEB-4321-A174-E3D2CD6C4772}"/>
    <dgm:cxn modelId="{8B6A92CD-C68F-44A6-8C88-FC2F57F37376}" type="presOf" srcId="{E0462D06-9833-4A7C-A831-788D9D2C00ED}" destId="{334329AE-5AC0-4831-8267-5DA16612DDFC}" srcOrd="0" destOrd="0" presId="urn:microsoft.com/office/officeart/2005/8/layout/radial6"/>
    <dgm:cxn modelId="{0CC28BD4-AC11-4B96-A0BC-6E92A586AEA4}" srcId="{D460DFB6-FEF1-4967-B776-D370B6BB6313}" destId="{F7AB6104-61E7-4CD8-9F92-1AE8FCC67121}" srcOrd="6" destOrd="0" parTransId="{60693E8F-1894-4EBB-BBBE-C90A6B263156}" sibTransId="{261E3092-922C-4F2E-BEAD-7F146E631789}"/>
    <dgm:cxn modelId="{732A6EE3-B21D-43E8-888F-5CFBD47B27EC}" type="presOf" srcId="{4B7B65E5-4DC3-4FF6-9488-61DD5204E4C0}" destId="{2D797BFF-605D-4197-9B4D-8DB635B3B6CB}" srcOrd="0" destOrd="0" presId="urn:microsoft.com/office/officeart/2005/8/layout/radial6"/>
    <dgm:cxn modelId="{43AEDC50-F8A4-467B-8E26-860B6492AEAF}" type="presOf" srcId="{BE21C3A8-C78C-4E2C-A6DB-286098442631}" destId="{F6287147-4646-465C-8432-50EEA4D6B54D}" srcOrd="0" destOrd="0" presId="urn:microsoft.com/office/officeart/2005/8/layout/radial6"/>
    <dgm:cxn modelId="{5607A785-57D4-4EA3-8077-0A1148BBD484}" srcId="{D460DFB6-FEF1-4967-B776-D370B6BB6313}" destId="{AD61AB46-8B75-4C7F-AD70-EE1A041EC026}" srcOrd="2" destOrd="0" parTransId="{F88D5725-E4E1-4E7A-9A75-B6B8199AB0E7}" sibTransId="{3314F956-C60F-4870-858C-E1D7B46933E6}"/>
    <dgm:cxn modelId="{93482309-3878-4158-9470-AB616ED8F9F0}" type="presOf" srcId="{AD61AB46-8B75-4C7F-AD70-EE1A041EC026}" destId="{31C60599-1716-47A7-8486-DE7627439D0C}" srcOrd="0" destOrd="0" presId="urn:microsoft.com/office/officeart/2005/8/layout/radial6"/>
    <dgm:cxn modelId="{6FE3A04E-084F-4380-85AC-2DF2E863C270}" type="presOf" srcId="{2674080D-9395-4D40-9241-2AE33FFD48CA}" destId="{01D99A87-B26C-43DF-AE2D-02234024EDB1}" srcOrd="0" destOrd="0" presId="urn:microsoft.com/office/officeart/2005/8/layout/radial6"/>
    <dgm:cxn modelId="{6A4C99C9-2FB2-4847-BBF0-6187D5DCD7A9}" type="presOf" srcId="{9C80DCC7-660B-4487-8679-F857B0A3119A}" destId="{0F907B0C-3BA5-48EC-A4EA-BFFD74AF935A}" srcOrd="0" destOrd="0" presId="urn:microsoft.com/office/officeart/2005/8/layout/radial6"/>
    <dgm:cxn modelId="{0CA65EB3-FB07-469D-92BD-A6815337A8EE}" type="presOf" srcId="{F7AB6104-61E7-4CD8-9F92-1AE8FCC67121}" destId="{40D81941-8FD1-4305-AFD7-AEDF1DF073D6}" srcOrd="0" destOrd="0" presId="urn:microsoft.com/office/officeart/2005/8/layout/radial6"/>
    <dgm:cxn modelId="{D495E536-3608-4DA6-B638-E496E81EB9C4}" srcId="{D460DFB6-FEF1-4967-B776-D370B6BB6313}" destId="{CA25AB37-1E46-46DE-B546-0E92A8A0E419}" srcOrd="5" destOrd="0" parTransId="{C8D91735-B002-4AFB-8D7A-5950A0FCC57B}" sibTransId="{2674080D-9395-4D40-9241-2AE33FFD48CA}"/>
    <dgm:cxn modelId="{30CE5561-65AB-4704-A190-7DE89E945F1C}" srcId="{D460DFB6-FEF1-4967-B776-D370B6BB6313}" destId="{3B10D161-15D4-45B0-9E4B-3264F27FD61F}" srcOrd="7" destOrd="0" parTransId="{4715B4BA-263D-407A-B14F-A7ABBB00B2C1}" sibTransId="{A5302543-CB3D-406A-B60D-BB711ADEF7F2}"/>
    <dgm:cxn modelId="{AC4F3360-CE66-442F-BB4C-18A6CDBB4AC9}" srcId="{D460DFB6-FEF1-4967-B776-D370B6BB6313}" destId="{7121650E-8F00-4557-8241-E95E6A8762F6}" srcOrd="4" destOrd="0" parTransId="{DCEFA2B0-AD06-4B29-953C-6518F73C993C}" sibTransId="{4F3401A6-C1A7-47D9-889C-B3AF8AC4C2EA}"/>
    <dgm:cxn modelId="{6E0D8A51-3391-461C-B3E3-73318D693255}" type="presOf" srcId="{423B4583-FFEB-4321-A174-E3D2CD6C4772}" destId="{780BC683-1D56-41FB-B271-2E1591A817DA}" srcOrd="0" destOrd="0" presId="urn:microsoft.com/office/officeart/2005/8/layout/radial6"/>
    <dgm:cxn modelId="{B9792324-EECD-4FD0-881A-46F9F5913FFF}" srcId="{D460DFB6-FEF1-4967-B776-D370B6BB6313}" destId="{9C80DCC7-660B-4487-8679-F857B0A3119A}" srcOrd="3" destOrd="0" parTransId="{40E5261B-5E90-4857-82AB-AB97E5D7F3AE}" sibTransId="{42458044-ADE3-4230-B7F9-1ED7E5A985A1}"/>
    <dgm:cxn modelId="{73525772-BED5-463F-BD08-28404048E0CA}" type="presOf" srcId="{3B10D161-15D4-45B0-9E4B-3264F27FD61F}" destId="{D509E0D4-A0B7-4B3B-B7C4-371B71CB68FB}" srcOrd="0" destOrd="0" presId="urn:microsoft.com/office/officeart/2005/8/layout/radial6"/>
    <dgm:cxn modelId="{333D2BBD-6A00-4D79-8F28-180C2769309C}" type="presOf" srcId="{3314F956-C60F-4870-858C-E1D7B46933E6}" destId="{852476DC-4065-4011-AF79-5A2F4B79729B}" srcOrd="0" destOrd="0" presId="urn:microsoft.com/office/officeart/2005/8/layout/radial6"/>
    <dgm:cxn modelId="{483CD65C-2F6D-48D6-B6E2-C91A26F65783}" type="presOf" srcId="{A5302543-CB3D-406A-B60D-BB711ADEF7F2}" destId="{215F7644-EF2D-4637-860A-C02B8E0D5C2F}" srcOrd="0" destOrd="0" presId="urn:microsoft.com/office/officeart/2005/8/layout/radial6"/>
    <dgm:cxn modelId="{628262EA-92EB-4413-AFBE-E5ED8B521DC9}" type="presOf" srcId="{261E3092-922C-4F2E-BEAD-7F146E631789}" destId="{99226822-7A8D-49BC-B535-C0C7332B2714}" srcOrd="0" destOrd="0" presId="urn:microsoft.com/office/officeart/2005/8/layout/radial6"/>
    <dgm:cxn modelId="{1724C247-7E17-40A6-AD5D-607A9499BCC7}" type="presOf" srcId="{CA25AB37-1E46-46DE-B546-0E92A8A0E419}" destId="{082BE238-9288-4735-9667-C3FA6F3C378F}" srcOrd="0" destOrd="0" presId="urn:microsoft.com/office/officeart/2005/8/layout/radial6"/>
    <dgm:cxn modelId="{7FA78495-0259-4FDC-8677-5A648BE28222}" type="presOf" srcId="{72D5E6E6-CD5E-4E17-BBBE-52166E2FFDD0}" destId="{E359DFDB-2464-4BA1-BF17-D4DDC6A5C120}" srcOrd="0" destOrd="0" presId="urn:microsoft.com/office/officeart/2005/8/layout/radial6"/>
    <dgm:cxn modelId="{797A7D60-1EB4-4C09-8AE1-FACE7A9131C3}" type="presOf" srcId="{4F3401A6-C1A7-47D9-889C-B3AF8AC4C2EA}" destId="{F42E8EAE-95B3-4CFC-8517-B1A9E237C6ED}" srcOrd="0" destOrd="0" presId="urn:microsoft.com/office/officeart/2005/8/layout/radial6"/>
    <dgm:cxn modelId="{5B8B2628-1FD1-46D7-AAEB-7277648DBB6F}" type="presOf" srcId="{D460DFB6-FEF1-4967-B776-D370B6BB6313}" destId="{D68B21A6-4765-43EA-97A3-DF9536460F26}" srcOrd="0" destOrd="0" presId="urn:microsoft.com/office/officeart/2005/8/layout/radial6"/>
    <dgm:cxn modelId="{F94F1C80-484A-454D-A6B8-DD1B4B147F0D}" srcId="{D460DFB6-FEF1-4967-B776-D370B6BB6313}" destId="{BE21C3A8-C78C-4E2C-A6DB-286098442631}" srcOrd="1" destOrd="0" parTransId="{B42F7282-2629-4CDF-AAEB-C4172A984C1A}" sibTransId="{4B7B65E5-4DC3-4FF6-9488-61DD5204E4C0}"/>
    <dgm:cxn modelId="{1454118F-F294-4695-B92C-D3231D50B55E}" type="presParOf" srcId="{E359DFDB-2464-4BA1-BF17-D4DDC6A5C120}" destId="{D68B21A6-4765-43EA-97A3-DF9536460F26}" srcOrd="0" destOrd="0" presId="urn:microsoft.com/office/officeart/2005/8/layout/radial6"/>
    <dgm:cxn modelId="{E4EC09C5-6139-4D34-848F-4E33AD274323}" type="presParOf" srcId="{E359DFDB-2464-4BA1-BF17-D4DDC6A5C120}" destId="{334329AE-5AC0-4831-8267-5DA16612DDFC}" srcOrd="1" destOrd="0" presId="urn:microsoft.com/office/officeart/2005/8/layout/radial6"/>
    <dgm:cxn modelId="{043FDE36-F38C-4EA5-8C2E-603CE33F4B8B}" type="presParOf" srcId="{E359DFDB-2464-4BA1-BF17-D4DDC6A5C120}" destId="{EDDAAF95-656B-4CFB-9F42-EDE060FA5510}" srcOrd="2" destOrd="0" presId="urn:microsoft.com/office/officeart/2005/8/layout/radial6"/>
    <dgm:cxn modelId="{89B2012C-4E91-4CB3-99D5-5715AA67135B}" type="presParOf" srcId="{E359DFDB-2464-4BA1-BF17-D4DDC6A5C120}" destId="{780BC683-1D56-41FB-B271-2E1591A817DA}" srcOrd="3" destOrd="0" presId="urn:microsoft.com/office/officeart/2005/8/layout/radial6"/>
    <dgm:cxn modelId="{F87B144E-0FC8-4BD4-9168-48EC3DC6EF9B}" type="presParOf" srcId="{E359DFDB-2464-4BA1-BF17-D4DDC6A5C120}" destId="{F6287147-4646-465C-8432-50EEA4D6B54D}" srcOrd="4" destOrd="0" presId="urn:microsoft.com/office/officeart/2005/8/layout/radial6"/>
    <dgm:cxn modelId="{75A95943-E129-449A-8F57-A8359D048A18}" type="presParOf" srcId="{E359DFDB-2464-4BA1-BF17-D4DDC6A5C120}" destId="{7B64A99F-4717-4111-80CB-8A52608B712A}" srcOrd="5" destOrd="0" presId="urn:microsoft.com/office/officeart/2005/8/layout/radial6"/>
    <dgm:cxn modelId="{F55F9369-477E-46D5-96DD-A2BBEBADEA70}" type="presParOf" srcId="{E359DFDB-2464-4BA1-BF17-D4DDC6A5C120}" destId="{2D797BFF-605D-4197-9B4D-8DB635B3B6CB}" srcOrd="6" destOrd="0" presId="urn:microsoft.com/office/officeart/2005/8/layout/radial6"/>
    <dgm:cxn modelId="{BAEA33A5-A9F7-4F95-828F-46288011C397}" type="presParOf" srcId="{E359DFDB-2464-4BA1-BF17-D4DDC6A5C120}" destId="{31C60599-1716-47A7-8486-DE7627439D0C}" srcOrd="7" destOrd="0" presId="urn:microsoft.com/office/officeart/2005/8/layout/radial6"/>
    <dgm:cxn modelId="{40B0870C-C521-4BAA-B67C-1B8A8354181E}" type="presParOf" srcId="{E359DFDB-2464-4BA1-BF17-D4DDC6A5C120}" destId="{89FD2F6A-517B-485D-8CFA-C8608D2C4E22}" srcOrd="8" destOrd="0" presId="urn:microsoft.com/office/officeart/2005/8/layout/radial6"/>
    <dgm:cxn modelId="{AF8451CF-9C2B-4212-8191-571BA2912799}" type="presParOf" srcId="{E359DFDB-2464-4BA1-BF17-D4DDC6A5C120}" destId="{852476DC-4065-4011-AF79-5A2F4B79729B}" srcOrd="9" destOrd="0" presId="urn:microsoft.com/office/officeart/2005/8/layout/radial6"/>
    <dgm:cxn modelId="{0D4976C4-83FC-443E-97A8-A652D2C9B49B}" type="presParOf" srcId="{E359DFDB-2464-4BA1-BF17-D4DDC6A5C120}" destId="{0F907B0C-3BA5-48EC-A4EA-BFFD74AF935A}" srcOrd="10" destOrd="0" presId="urn:microsoft.com/office/officeart/2005/8/layout/radial6"/>
    <dgm:cxn modelId="{24492B9B-AB24-4FEA-8BF1-E0BB45E11C6A}" type="presParOf" srcId="{E359DFDB-2464-4BA1-BF17-D4DDC6A5C120}" destId="{661C343E-3ADC-427B-ABAC-1B1237316D8B}" srcOrd="11" destOrd="0" presId="urn:microsoft.com/office/officeart/2005/8/layout/radial6"/>
    <dgm:cxn modelId="{F539981F-E704-42CB-8C75-D43781A581C8}" type="presParOf" srcId="{E359DFDB-2464-4BA1-BF17-D4DDC6A5C120}" destId="{AE8D9B68-7F23-4718-99E9-FE366F24DB18}" srcOrd="12" destOrd="0" presId="urn:microsoft.com/office/officeart/2005/8/layout/radial6"/>
    <dgm:cxn modelId="{B9499B9F-0359-4378-897E-F03DFDEAFBB9}" type="presParOf" srcId="{E359DFDB-2464-4BA1-BF17-D4DDC6A5C120}" destId="{CE705EB1-3D0F-443B-AEC9-D45F65A0BC10}" srcOrd="13" destOrd="0" presId="urn:microsoft.com/office/officeart/2005/8/layout/radial6"/>
    <dgm:cxn modelId="{74AEA792-3EE7-473C-9EE8-61DAE811E8D7}" type="presParOf" srcId="{E359DFDB-2464-4BA1-BF17-D4DDC6A5C120}" destId="{68D93D4D-6045-45A6-8074-3306442E94BC}" srcOrd="14" destOrd="0" presId="urn:microsoft.com/office/officeart/2005/8/layout/radial6"/>
    <dgm:cxn modelId="{94136A7E-52DA-483A-8742-4B0C3F4B700B}" type="presParOf" srcId="{E359DFDB-2464-4BA1-BF17-D4DDC6A5C120}" destId="{F42E8EAE-95B3-4CFC-8517-B1A9E237C6ED}" srcOrd="15" destOrd="0" presId="urn:microsoft.com/office/officeart/2005/8/layout/radial6"/>
    <dgm:cxn modelId="{82128A60-6571-4C31-B24C-2938BE2AF559}" type="presParOf" srcId="{E359DFDB-2464-4BA1-BF17-D4DDC6A5C120}" destId="{082BE238-9288-4735-9667-C3FA6F3C378F}" srcOrd="16" destOrd="0" presId="urn:microsoft.com/office/officeart/2005/8/layout/radial6"/>
    <dgm:cxn modelId="{FBF0DCFE-27A4-4DEF-BE3F-44CE9328BD64}" type="presParOf" srcId="{E359DFDB-2464-4BA1-BF17-D4DDC6A5C120}" destId="{A753D37E-A5DD-46CD-95A2-5C2FCC276B23}" srcOrd="17" destOrd="0" presId="urn:microsoft.com/office/officeart/2005/8/layout/radial6"/>
    <dgm:cxn modelId="{73B68108-5D50-4AC0-96DC-E66CD6FA869D}" type="presParOf" srcId="{E359DFDB-2464-4BA1-BF17-D4DDC6A5C120}" destId="{01D99A87-B26C-43DF-AE2D-02234024EDB1}" srcOrd="18" destOrd="0" presId="urn:microsoft.com/office/officeart/2005/8/layout/radial6"/>
    <dgm:cxn modelId="{6D24CC4C-1FEA-4DA9-9CB8-237736E85EFE}" type="presParOf" srcId="{E359DFDB-2464-4BA1-BF17-D4DDC6A5C120}" destId="{40D81941-8FD1-4305-AFD7-AEDF1DF073D6}" srcOrd="19" destOrd="0" presId="urn:microsoft.com/office/officeart/2005/8/layout/radial6"/>
    <dgm:cxn modelId="{680E4CDF-7920-4FE3-808A-CF60FC41BF50}" type="presParOf" srcId="{E359DFDB-2464-4BA1-BF17-D4DDC6A5C120}" destId="{6FFFD1F0-6DDD-41AF-B046-E78C5497EFB1}" srcOrd="20" destOrd="0" presId="urn:microsoft.com/office/officeart/2005/8/layout/radial6"/>
    <dgm:cxn modelId="{E2EF8BC1-9756-4CC0-B64F-3A528C3CD7BA}" type="presParOf" srcId="{E359DFDB-2464-4BA1-BF17-D4DDC6A5C120}" destId="{99226822-7A8D-49BC-B535-C0C7332B2714}" srcOrd="21" destOrd="0" presId="urn:microsoft.com/office/officeart/2005/8/layout/radial6"/>
    <dgm:cxn modelId="{E3213F53-7195-49A5-A5A4-4D2D3157623D}" type="presParOf" srcId="{E359DFDB-2464-4BA1-BF17-D4DDC6A5C120}" destId="{D509E0D4-A0B7-4B3B-B7C4-371B71CB68FB}" srcOrd="22" destOrd="0" presId="urn:microsoft.com/office/officeart/2005/8/layout/radial6"/>
    <dgm:cxn modelId="{9A11C652-81D1-4E94-9E74-22423BBA6FC2}" type="presParOf" srcId="{E359DFDB-2464-4BA1-BF17-D4DDC6A5C120}" destId="{6ECF511D-1AFC-4068-AE07-79CA611ECB97}" srcOrd="23" destOrd="0" presId="urn:microsoft.com/office/officeart/2005/8/layout/radial6"/>
    <dgm:cxn modelId="{81F343B2-6A8D-43CD-9F51-5446EF205BE5}" type="presParOf" srcId="{E359DFDB-2464-4BA1-BF17-D4DDC6A5C120}" destId="{215F7644-EF2D-4637-860A-C02B8E0D5C2F}" srcOrd="24"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2FAD5630-A7FD-4408-8926-CAF2C4B9796A}" type="doc">
      <dgm:prSet loTypeId="urn:microsoft.com/office/officeart/2005/8/layout/radial3" loCatId="cycle" qsTypeId="urn:microsoft.com/office/officeart/2005/8/quickstyle/simple2" qsCatId="simple" csTypeId="urn:microsoft.com/office/officeart/2005/8/colors/colorful5" csCatId="colorful" phldr="1"/>
      <dgm:spPr/>
      <dgm:t>
        <a:bodyPr/>
        <a:lstStyle/>
        <a:p>
          <a:endParaRPr lang="en-US"/>
        </a:p>
      </dgm:t>
    </dgm:pt>
    <dgm:pt modelId="{D96FBAC7-0001-4581-A1B4-0E9D89F604F6}">
      <dgm:prSet/>
      <dgm:spPr/>
      <dgm:t>
        <a:bodyPr/>
        <a:lstStyle/>
        <a:p>
          <a:pPr rtl="0"/>
          <a:r>
            <a:rPr lang="en-US" dirty="0" smtClean="0"/>
            <a:t>References?</a:t>
          </a:r>
          <a:endParaRPr lang="en-US" dirty="0"/>
        </a:p>
      </dgm:t>
    </dgm:pt>
    <dgm:pt modelId="{D7D782D1-7480-4FFA-AD45-63A11ABF2412}" type="parTrans" cxnId="{E3573A9D-7D80-49C1-95B2-8845D81A3E71}">
      <dgm:prSet/>
      <dgm:spPr/>
      <dgm:t>
        <a:bodyPr/>
        <a:lstStyle/>
        <a:p>
          <a:endParaRPr lang="en-US"/>
        </a:p>
      </dgm:t>
    </dgm:pt>
    <dgm:pt modelId="{10D53B4D-6C3B-4B61-ABC0-BDF1B89BF958}" type="sibTrans" cxnId="{E3573A9D-7D80-49C1-95B2-8845D81A3E71}">
      <dgm:prSet/>
      <dgm:spPr/>
      <dgm:t>
        <a:bodyPr/>
        <a:lstStyle/>
        <a:p>
          <a:endParaRPr lang="en-US"/>
        </a:p>
      </dgm:t>
    </dgm:pt>
    <dgm:pt modelId="{523F4D5E-2374-4EFB-A7EA-D0FF8A2C8607}">
      <dgm:prSet/>
      <dgm:spPr/>
      <dgm:t>
        <a:bodyPr/>
        <a:lstStyle/>
        <a:p>
          <a:pPr rtl="0"/>
          <a:r>
            <a:rPr lang="en-US" dirty="0" smtClean="0"/>
            <a:t>Timeline?</a:t>
          </a:r>
          <a:endParaRPr lang="en-US" dirty="0"/>
        </a:p>
      </dgm:t>
    </dgm:pt>
    <dgm:pt modelId="{3E1CAC0E-574D-4C54-A7F5-9DF296B47213}" type="parTrans" cxnId="{5235626D-8EA3-40C7-8253-8D5C652D19DC}">
      <dgm:prSet/>
      <dgm:spPr/>
      <dgm:t>
        <a:bodyPr/>
        <a:lstStyle/>
        <a:p>
          <a:endParaRPr lang="en-US"/>
        </a:p>
      </dgm:t>
    </dgm:pt>
    <dgm:pt modelId="{320F615A-D525-46CE-8636-447A81A9253C}" type="sibTrans" cxnId="{5235626D-8EA3-40C7-8253-8D5C652D19DC}">
      <dgm:prSet/>
      <dgm:spPr/>
      <dgm:t>
        <a:bodyPr/>
        <a:lstStyle/>
        <a:p>
          <a:endParaRPr lang="en-US"/>
        </a:p>
      </dgm:t>
    </dgm:pt>
    <dgm:pt modelId="{919A6F3B-F0AF-4CEB-B770-0497701BCEC7}">
      <dgm:prSet/>
      <dgm:spPr/>
      <dgm:t>
        <a:bodyPr/>
        <a:lstStyle/>
        <a:p>
          <a:pPr rtl="0"/>
          <a:r>
            <a:rPr lang="en-US" dirty="0" smtClean="0"/>
            <a:t>Guarantee or Warranty?</a:t>
          </a:r>
          <a:endParaRPr lang="en-US" dirty="0"/>
        </a:p>
      </dgm:t>
    </dgm:pt>
    <dgm:pt modelId="{5D92476E-7E4D-4127-A06B-E3A65E9FA893}" type="parTrans" cxnId="{5F2817F8-153B-4B43-A7C0-54F62237D529}">
      <dgm:prSet/>
      <dgm:spPr/>
      <dgm:t>
        <a:bodyPr/>
        <a:lstStyle/>
        <a:p>
          <a:endParaRPr lang="en-US"/>
        </a:p>
      </dgm:t>
    </dgm:pt>
    <dgm:pt modelId="{FA9CD567-ACB1-4FB9-BCDC-6084D97AB3CB}" type="sibTrans" cxnId="{5F2817F8-153B-4B43-A7C0-54F62237D529}">
      <dgm:prSet/>
      <dgm:spPr/>
      <dgm:t>
        <a:bodyPr/>
        <a:lstStyle/>
        <a:p>
          <a:endParaRPr lang="en-US"/>
        </a:p>
      </dgm:t>
    </dgm:pt>
    <dgm:pt modelId="{BDC9F319-C2C7-4E67-8DCF-05902A688A14}">
      <dgm:prSet/>
      <dgm:spPr/>
      <dgm:t>
        <a:bodyPr/>
        <a:lstStyle/>
        <a:p>
          <a:pPr rtl="0"/>
          <a:r>
            <a:rPr lang="en-US" dirty="0" smtClean="0"/>
            <a:t>Number of similar systems installed?</a:t>
          </a:r>
          <a:endParaRPr lang="en-US" dirty="0"/>
        </a:p>
      </dgm:t>
    </dgm:pt>
    <dgm:pt modelId="{B49C9013-7470-4D1F-9B4A-D1E12D89C3B7}" type="parTrans" cxnId="{D1529F60-43A0-4618-937F-961AF8426910}">
      <dgm:prSet/>
      <dgm:spPr/>
      <dgm:t>
        <a:bodyPr/>
        <a:lstStyle/>
        <a:p>
          <a:endParaRPr lang="en-US"/>
        </a:p>
      </dgm:t>
    </dgm:pt>
    <dgm:pt modelId="{44BED443-EAF3-4F1F-B101-953837574D36}" type="sibTrans" cxnId="{D1529F60-43A0-4618-937F-961AF8426910}">
      <dgm:prSet/>
      <dgm:spPr/>
      <dgm:t>
        <a:bodyPr/>
        <a:lstStyle/>
        <a:p>
          <a:endParaRPr lang="en-US"/>
        </a:p>
      </dgm:t>
    </dgm:pt>
    <dgm:pt modelId="{D9FC0C10-B20D-4ADE-B20B-9F5106AF5EBB}">
      <dgm:prSet/>
      <dgm:spPr/>
      <dgm:t>
        <a:bodyPr/>
        <a:lstStyle/>
        <a:p>
          <a:pPr rtl="0"/>
          <a:r>
            <a:rPr lang="en-US" dirty="0" smtClean="0"/>
            <a:t>Does it does repairs? At what rates?</a:t>
          </a:r>
          <a:endParaRPr lang="en-US" dirty="0"/>
        </a:p>
      </dgm:t>
    </dgm:pt>
    <dgm:pt modelId="{3A164570-B5C1-4FDC-BB92-7957F6FE1942}" type="parTrans" cxnId="{0C2FBB80-02D0-473E-A33B-660A087ECF53}">
      <dgm:prSet/>
      <dgm:spPr/>
      <dgm:t>
        <a:bodyPr/>
        <a:lstStyle/>
        <a:p>
          <a:endParaRPr lang="en-US"/>
        </a:p>
      </dgm:t>
    </dgm:pt>
    <dgm:pt modelId="{14B5BDD6-C975-4692-BE12-FC19FC2E3B1B}" type="sibTrans" cxnId="{0C2FBB80-02D0-473E-A33B-660A087ECF53}">
      <dgm:prSet/>
      <dgm:spPr/>
      <dgm:t>
        <a:bodyPr/>
        <a:lstStyle/>
        <a:p>
          <a:endParaRPr lang="en-US"/>
        </a:p>
      </dgm:t>
    </dgm:pt>
    <dgm:pt modelId="{3B9B5516-6D26-4B6C-AFEB-4D896C9A6A8B}">
      <dgm:prSet/>
      <dgm:spPr/>
      <dgm:t>
        <a:bodyPr/>
        <a:lstStyle/>
        <a:p>
          <a:pPr rtl="0"/>
          <a:r>
            <a:rPr lang="en-US" dirty="0" smtClean="0"/>
            <a:t>Will it provide system O&amp;M training?</a:t>
          </a:r>
          <a:endParaRPr lang="en-US" dirty="0"/>
        </a:p>
      </dgm:t>
    </dgm:pt>
    <dgm:pt modelId="{EAB52D4C-D65A-456A-B0BE-D8F523C7893D}" type="parTrans" cxnId="{0EC6E42F-9818-4F3F-83E1-C90973A7FDE9}">
      <dgm:prSet/>
      <dgm:spPr/>
      <dgm:t>
        <a:bodyPr/>
        <a:lstStyle/>
        <a:p>
          <a:endParaRPr lang="en-US"/>
        </a:p>
      </dgm:t>
    </dgm:pt>
    <dgm:pt modelId="{772907D6-BD1B-4B4D-9139-C92799833E80}" type="sibTrans" cxnId="{0EC6E42F-9818-4F3F-83E1-C90973A7FDE9}">
      <dgm:prSet/>
      <dgm:spPr/>
      <dgm:t>
        <a:bodyPr/>
        <a:lstStyle/>
        <a:p>
          <a:endParaRPr lang="en-US"/>
        </a:p>
      </dgm:t>
    </dgm:pt>
    <dgm:pt modelId="{1ABF9744-2984-482F-A57F-D08B781985F0}">
      <dgm:prSet/>
      <dgm:spPr/>
      <dgm:t>
        <a:bodyPr/>
        <a:lstStyle/>
        <a:p>
          <a:pPr rtl="0"/>
          <a:r>
            <a:rPr lang="en-US" dirty="0" smtClean="0"/>
            <a:t>Questions to ask</a:t>
          </a:r>
          <a:endParaRPr lang="en-US" dirty="0"/>
        </a:p>
      </dgm:t>
    </dgm:pt>
    <dgm:pt modelId="{8D3B7186-8E8C-48EB-A701-09882C0D01A5}" type="parTrans" cxnId="{E3AB4767-38F6-44AA-9D36-9F532DFB0A30}">
      <dgm:prSet/>
      <dgm:spPr/>
      <dgm:t>
        <a:bodyPr/>
        <a:lstStyle/>
        <a:p>
          <a:endParaRPr lang="en-US"/>
        </a:p>
      </dgm:t>
    </dgm:pt>
    <dgm:pt modelId="{270ED68A-231C-47C9-B7AB-80C307074EF4}" type="sibTrans" cxnId="{E3AB4767-38F6-44AA-9D36-9F532DFB0A30}">
      <dgm:prSet/>
      <dgm:spPr/>
      <dgm:t>
        <a:bodyPr/>
        <a:lstStyle/>
        <a:p>
          <a:endParaRPr lang="en-US"/>
        </a:p>
      </dgm:t>
    </dgm:pt>
    <dgm:pt modelId="{4B5C1971-2D4A-4D4A-9CDA-3F7B8AD668BD}" type="pres">
      <dgm:prSet presAssocID="{2FAD5630-A7FD-4408-8926-CAF2C4B9796A}" presName="composite" presStyleCnt="0">
        <dgm:presLayoutVars>
          <dgm:chMax val="1"/>
          <dgm:dir/>
          <dgm:resizeHandles val="exact"/>
        </dgm:presLayoutVars>
      </dgm:prSet>
      <dgm:spPr/>
      <dgm:t>
        <a:bodyPr/>
        <a:lstStyle/>
        <a:p>
          <a:endParaRPr lang="en-US"/>
        </a:p>
      </dgm:t>
    </dgm:pt>
    <dgm:pt modelId="{B17B910A-AB01-4BF7-B271-D9B62C43F9CF}" type="pres">
      <dgm:prSet presAssocID="{2FAD5630-A7FD-4408-8926-CAF2C4B9796A}" presName="radial" presStyleCnt="0">
        <dgm:presLayoutVars>
          <dgm:animLvl val="ctr"/>
        </dgm:presLayoutVars>
      </dgm:prSet>
      <dgm:spPr/>
    </dgm:pt>
    <dgm:pt modelId="{7D15E6F9-5D44-4BB9-814A-5B82318A6790}" type="pres">
      <dgm:prSet presAssocID="{1ABF9744-2984-482F-A57F-D08B781985F0}" presName="centerShape" presStyleLbl="vennNode1" presStyleIdx="0" presStyleCnt="7"/>
      <dgm:spPr/>
      <dgm:t>
        <a:bodyPr/>
        <a:lstStyle/>
        <a:p>
          <a:endParaRPr lang="en-US"/>
        </a:p>
      </dgm:t>
    </dgm:pt>
    <dgm:pt modelId="{5BAB087E-2810-4935-9DFA-950FB72700B1}" type="pres">
      <dgm:prSet presAssocID="{D96FBAC7-0001-4581-A1B4-0E9D89F604F6}" presName="node" presStyleLbl="vennNode1" presStyleIdx="1" presStyleCnt="7">
        <dgm:presLayoutVars>
          <dgm:bulletEnabled val="1"/>
        </dgm:presLayoutVars>
      </dgm:prSet>
      <dgm:spPr/>
      <dgm:t>
        <a:bodyPr/>
        <a:lstStyle/>
        <a:p>
          <a:endParaRPr lang="en-US"/>
        </a:p>
      </dgm:t>
    </dgm:pt>
    <dgm:pt modelId="{732AD6AA-FDA0-4001-9478-45BC47C2E608}" type="pres">
      <dgm:prSet presAssocID="{523F4D5E-2374-4EFB-A7EA-D0FF8A2C8607}" presName="node" presStyleLbl="vennNode1" presStyleIdx="2" presStyleCnt="7">
        <dgm:presLayoutVars>
          <dgm:bulletEnabled val="1"/>
        </dgm:presLayoutVars>
      </dgm:prSet>
      <dgm:spPr/>
      <dgm:t>
        <a:bodyPr/>
        <a:lstStyle/>
        <a:p>
          <a:endParaRPr lang="en-US"/>
        </a:p>
      </dgm:t>
    </dgm:pt>
    <dgm:pt modelId="{8D4E48A8-EED2-4277-8E4A-C1BED12E9754}" type="pres">
      <dgm:prSet presAssocID="{919A6F3B-F0AF-4CEB-B770-0497701BCEC7}" presName="node" presStyleLbl="vennNode1" presStyleIdx="3" presStyleCnt="7">
        <dgm:presLayoutVars>
          <dgm:bulletEnabled val="1"/>
        </dgm:presLayoutVars>
      </dgm:prSet>
      <dgm:spPr/>
      <dgm:t>
        <a:bodyPr/>
        <a:lstStyle/>
        <a:p>
          <a:endParaRPr lang="en-US"/>
        </a:p>
      </dgm:t>
    </dgm:pt>
    <dgm:pt modelId="{7B7225AF-F313-48EA-8ACF-7FDFDCA60167}" type="pres">
      <dgm:prSet presAssocID="{BDC9F319-C2C7-4E67-8DCF-05902A688A14}" presName="node" presStyleLbl="vennNode1" presStyleIdx="4" presStyleCnt="7">
        <dgm:presLayoutVars>
          <dgm:bulletEnabled val="1"/>
        </dgm:presLayoutVars>
      </dgm:prSet>
      <dgm:spPr/>
      <dgm:t>
        <a:bodyPr/>
        <a:lstStyle/>
        <a:p>
          <a:endParaRPr lang="en-US"/>
        </a:p>
      </dgm:t>
    </dgm:pt>
    <dgm:pt modelId="{3823196B-11C4-4738-BEB0-F82BBB682CAA}" type="pres">
      <dgm:prSet presAssocID="{D9FC0C10-B20D-4ADE-B20B-9F5106AF5EBB}" presName="node" presStyleLbl="vennNode1" presStyleIdx="5" presStyleCnt="7">
        <dgm:presLayoutVars>
          <dgm:bulletEnabled val="1"/>
        </dgm:presLayoutVars>
      </dgm:prSet>
      <dgm:spPr/>
      <dgm:t>
        <a:bodyPr/>
        <a:lstStyle/>
        <a:p>
          <a:endParaRPr lang="en-US"/>
        </a:p>
      </dgm:t>
    </dgm:pt>
    <dgm:pt modelId="{5FEB5B1A-3506-47AB-98B1-5D2487A1D6AB}" type="pres">
      <dgm:prSet presAssocID="{3B9B5516-6D26-4B6C-AFEB-4D896C9A6A8B}" presName="node" presStyleLbl="vennNode1" presStyleIdx="6" presStyleCnt="7">
        <dgm:presLayoutVars>
          <dgm:bulletEnabled val="1"/>
        </dgm:presLayoutVars>
      </dgm:prSet>
      <dgm:spPr/>
      <dgm:t>
        <a:bodyPr/>
        <a:lstStyle/>
        <a:p>
          <a:endParaRPr lang="en-US"/>
        </a:p>
      </dgm:t>
    </dgm:pt>
  </dgm:ptLst>
  <dgm:cxnLst>
    <dgm:cxn modelId="{01086D3B-4AF8-4F3F-859C-82ADC84F0FE4}" type="presOf" srcId="{919A6F3B-F0AF-4CEB-B770-0497701BCEC7}" destId="{8D4E48A8-EED2-4277-8E4A-C1BED12E9754}" srcOrd="0" destOrd="0" presId="urn:microsoft.com/office/officeart/2005/8/layout/radial3"/>
    <dgm:cxn modelId="{E3AB4767-38F6-44AA-9D36-9F532DFB0A30}" srcId="{2FAD5630-A7FD-4408-8926-CAF2C4B9796A}" destId="{1ABF9744-2984-482F-A57F-D08B781985F0}" srcOrd="0" destOrd="0" parTransId="{8D3B7186-8E8C-48EB-A701-09882C0D01A5}" sibTransId="{270ED68A-231C-47C9-B7AB-80C307074EF4}"/>
    <dgm:cxn modelId="{543AEC30-5D4B-4960-8686-08339AC8A98B}" type="presOf" srcId="{D9FC0C10-B20D-4ADE-B20B-9F5106AF5EBB}" destId="{3823196B-11C4-4738-BEB0-F82BBB682CAA}" srcOrd="0" destOrd="0" presId="urn:microsoft.com/office/officeart/2005/8/layout/radial3"/>
    <dgm:cxn modelId="{D1529F60-43A0-4618-937F-961AF8426910}" srcId="{1ABF9744-2984-482F-A57F-D08B781985F0}" destId="{BDC9F319-C2C7-4E67-8DCF-05902A688A14}" srcOrd="3" destOrd="0" parTransId="{B49C9013-7470-4D1F-9B4A-D1E12D89C3B7}" sibTransId="{44BED443-EAF3-4F1F-B101-953837574D36}"/>
    <dgm:cxn modelId="{0C2FBB80-02D0-473E-A33B-660A087ECF53}" srcId="{1ABF9744-2984-482F-A57F-D08B781985F0}" destId="{D9FC0C10-B20D-4ADE-B20B-9F5106AF5EBB}" srcOrd="4" destOrd="0" parTransId="{3A164570-B5C1-4FDC-BB92-7957F6FE1942}" sibTransId="{14B5BDD6-C975-4692-BE12-FC19FC2E3B1B}"/>
    <dgm:cxn modelId="{5235626D-8EA3-40C7-8253-8D5C652D19DC}" srcId="{1ABF9744-2984-482F-A57F-D08B781985F0}" destId="{523F4D5E-2374-4EFB-A7EA-D0FF8A2C8607}" srcOrd="1" destOrd="0" parTransId="{3E1CAC0E-574D-4C54-A7F5-9DF296B47213}" sibTransId="{320F615A-D525-46CE-8636-447A81A9253C}"/>
    <dgm:cxn modelId="{283C3492-B391-4C11-99F3-B21A05E73129}" type="presOf" srcId="{3B9B5516-6D26-4B6C-AFEB-4D896C9A6A8B}" destId="{5FEB5B1A-3506-47AB-98B1-5D2487A1D6AB}" srcOrd="0" destOrd="0" presId="urn:microsoft.com/office/officeart/2005/8/layout/radial3"/>
    <dgm:cxn modelId="{94F81C5F-3A6A-420D-8593-777393D32795}" type="presOf" srcId="{BDC9F319-C2C7-4E67-8DCF-05902A688A14}" destId="{7B7225AF-F313-48EA-8ACF-7FDFDCA60167}" srcOrd="0" destOrd="0" presId="urn:microsoft.com/office/officeart/2005/8/layout/radial3"/>
    <dgm:cxn modelId="{E678FD54-B2D6-4976-AED6-BC50741D314A}" type="presOf" srcId="{D96FBAC7-0001-4581-A1B4-0E9D89F604F6}" destId="{5BAB087E-2810-4935-9DFA-950FB72700B1}" srcOrd="0" destOrd="0" presId="urn:microsoft.com/office/officeart/2005/8/layout/radial3"/>
    <dgm:cxn modelId="{0EC6E42F-9818-4F3F-83E1-C90973A7FDE9}" srcId="{1ABF9744-2984-482F-A57F-D08B781985F0}" destId="{3B9B5516-6D26-4B6C-AFEB-4D896C9A6A8B}" srcOrd="5" destOrd="0" parTransId="{EAB52D4C-D65A-456A-B0BE-D8F523C7893D}" sibTransId="{772907D6-BD1B-4B4D-9139-C92799833E80}"/>
    <dgm:cxn modelId="{6D7399E2-C472-4F86-884E-B281AAB3FF44}" type="presOf" srcId="{1ABF9744-2984-482F-A57F-D08B781985F0}" destId="{7D15E6F9-5D44-4BB9-814A-5B82318A6790}" srcOrd="0" destOrd="0" presId="urn:microsoft.com/office/officeart/2005/8/layout/radial3"/>
    <dgm:cxn modelId="{5C9200C9-0811-4F53-8A55-4A509CD98376}" type="presOf" srcId="{523F4D5E-2374-4EFB-A7EA-D0FF8A2C8607}" destId="{732AD6AA-FDA0-4001-9478-45BC47C2E608}" srcOrd="0" destOrd="0" presId="urn:microsoft.com/office/officeart/2005/8/layout/radial3"/>
    <dgm:cxn modelId="{ABA4CF72-61BA-424A-978C-A325549724C2}" type="presOf" srcId="{2FAD5630-A7FD-4408-8926-CAF2C4B9796A}" destId="{4B5C1971-2D4A-4D4A-9CDA-3F7B8AD668BD}" srcOrd="0" destOrd="0" presId="urn:microsoft.com/office/officeart/2005/8/layout/radial3"/>
    <dgm:cxn modelId="{E3573A9D-7D80-49C1-95B2-8845D81A3E71}" srcId="{1ABF9744-2984-482F-A57F-D08B781985F0}" destId="{D96FBAC7-0001-4581-A1B4-0E9D89F604F6}" srcOrd="0" destOrd="0" parTransId="{D7D782D1-7480-4FFA-AD45-63A11ABF2412}" sibTransId="{10D53B4D-6C3B-4B61-ABC0-BDF1B89BF958}"/>
    <dgm:cxn modelId="{5F2817F8-153B-4B43-A7C0-54F62237D529}" srcId="{1ABF9744-2984-482F-A57F-D08B781985F0}" destId="{919A6F3B-F0AF-4CEB-B770-0497701BCEC7}" srcOrd="2" destOrd="0" parTransId="{5D92476E-7E4D-4127-A06B-E3A65E9FA893}" sibTransId="{FA9CD567-ACB1-4FB9-BCDC-6084D97AB3CB}"/>
    <dgm:cxn modelId="{0E0DECB3-23D0-4DA9-9D45-1DAE00BE4E30}" type="presParOf" srcId="{4B5C1971-2D4A-4D4A-9CDA-3F7B8AD668BD}" destId="{B17B910A-AB01-4BF7-B271-D9B62C43F9CF}" srcOrd="0" destOrd="0" presId="urn:microsoft.com/office/officeart/2005/8/layout/radial3"/>
    <dgm:cxn modelId="{24860A08-5150-4333-8E33-83574B70CE52}" type="presParOf" srcId="{B17B910A-AB01-4BF7-B271-D9B62C43F9CF}" destId="{7D15E6F9-5D44-4BB9-814A-5B82318A6790}" srcOrd="0" destOrd="0" presId="urn:microsoft.com/office/officeart/2005/8/layout/radial3"/>
    <dgm:cxn modelId="{177E7B06-724B-40B9-8018-697A1FCB3B69}" type="presParOf" srcId="{B17B910A-AB01-4BF7-B271-D9B62C43F9CF}" destId="{5BAB087E-2810-4935-9DFA-950FB72700B1}" srcOrd="1" destOrd="0" presId="urn:microsoft.com/office/officeart/2005/8/layout/radial3"/>
    <dgm:cxn modelId="{8075EDF3-E9F3-4609-8EC5-9BA01928ADA8}" type="presParOf" srcId="{B17B910A-AB01-4BF7-B271-D9B62C43F9CF}" destId="{732AD6AA-FDA0-4001-9478-45BC47C2E608}" srcOrd="2" destOrd="0" presId="urn:microsoft.com/office/officeart/2005/8/layout/radial3"/>
    <dgm:cxn modelId="{188B65EB-7768-46CC-8B57-052F85ACA900}" type="presParOf" srcId="{B17B910A-AB01-4BF7-B271-D9B62C43F9CF}" destId="{8D4E48A8-EED2-4277-8E4A-C1BED12E9754}" srcOrd="3" destOrd="0" presId="urn:microsoft.com/office/officeart/2005/8/layout/radial3"/>
    <dgm:cxn modelId="{6C3E0D63-6500-4CE3-A7A8-8905E926AEEE}" type="presParOf" srcId="{B17B910A-AB01-4BF7-B271-D9B62C43F9CF}" destId="{7B7225AF-F313-48EA-8ACF-7FDFDCA60167}" srcOrd="4" destOrd="0" presId="urn:microsoft.com/office/officeart/2005/8/layout/radial3"/>
    <dgm:cxn modelId="{70F902DB-FB67-478C-A9E2-864561CFAB79}" type="presParOf" srcId="{B17B910A-AB01-4BF7-B271-D9B62C43F9CF}" destId="{3823196B-11C4-4738-BEB0-F82BBB682CAA}" srcOrd="5" destOrd="0" presId="urn:microsoft.com/office/officeart/2005/8/layout/radial3"/>
    <dgm:cxn modelId="{3D49FBDB-C135-455A-9E1C-59D98FE12460}" type="presParOf" srcId="{B17B910A-AB01-4BF7-B271-D9B62C43F9CF}" destId="{5FEB5B1A-3506-47AB-98B1-5D2487A1D6AB}" srcOrd="6" destOrd="0" presId="urn:microsoft.com/office/officeart/2005/8/layout/radial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418286B2-990C-4082-B307-F61513D2A987}" type="doc">
      <dgm:prSet loTypeId="urn:microsoft.com/office/officeart/2005/8/layout/radial1" loCatId="relationship" qsTypeId="urn:microsoft.com/office/officeart/2005/8/quickstyle/simple4" qsCatId="simple" csTypeId="urn:microsoft.com/office/officeart/2005/8/colors/colorful1#13" csCatId="colorful" phldr="1"/>
      <dgm:spPr/>
      <dgm:t>
        <a:bodyPr/>
        <a:lstStyle/>
        <a:p>
          <a:endParaRPr lang="en-US"/>
        </a:p>
      </dgm:t>
    </dgm:pt>
    <dgm:pt modelId="{0B1A9CF0-6D13-4ED5-8062-F14FCEB26D66}">
      <dgm:prSet/>
      <dgm:spPr/>
      <dgm:t>
        <a:bodyPr/>
        <a:lstStyle/>
        <a:p>
          <a:pPr rtl="0"/>
          <a:r>
            <a:rPr lang="en-US" dirty="0" smtClean="0"/>
            <a:t>Types of Regulating Codes</a:t>
          </a:r>
          <a:endParaRPr lang="en-US" dirty="0"/>
        </a:p>
      </dgm:t>
    </dgm:pt>
    <dgm:pt modelId="{AC68B001-283B-42C2-A289-2BF7DF91D7CC}" type="parTrans" cxnId="{4BA217E2-AED2-46DB-9DB9-71E65B55DC33}">
      <dgm:prSet/>
      <dgm:spPr/>
      <dgm:t>
        <a:bodyPr/>
        <a:lstStyle/>
        <a:p>
          <a:endParaRPr lang="en-US"/>
        </a:p>
      </dgm:t>
    </dgm:pt>
    <dgm:pt modelId="{0ADE864B-4CA0-4EC4-8645-76F40C439905}" type="sibTrans" cxnId="{4BA217E2-AED2-46DB-9DB9-71E65B55DC33}">
      <dgm:prSet/>
      <dgm:spPr/>
      <dgm:t>
        <a:bodyPr/>
        <a:lstStyle/>
        <a:p>
          <a:endParaRPr lang="en-US"/>
        </a:p>
      </dgm:t>
    </dgm:pt>
    <dgm:pt modelId="{5FA205A3-B345-4D83-AEE5-CB1AB0570723}">
      <dgm:prSet/>
      <dgm:spPr/>
      <dgm:t>
        <a:bodyPr/>
        <a:lstStyle/>
        <a:p>
          <a:pPr rtl="0"/>
          <a:r>
            <a:rPr lang="en-US" dirty="0" smtClean="0">
              <a:solidFill>
                <a:schemeClr val="tx2">
                  <a:lumMod val="75000"/>
                </a:schemeClr>
              </a:solidFill>
            </a:rPr>
            <a:t>Codes that affect </a:t>
          </a:r>
          <a:r>
            <a:rPr lang="en-US" b="1" i="1" dirty="0" smtClean="0">
              <a:solidFill>
                <a:schemeClr val="tx2">
                  <a:lumMod val="75000"/>
                </a:schemeClr>
              </a:solidFill>
            </a:rPr>
            <a:t>facility placement on buildings</a:t>
          </a:r>
          <a:endParaRPr lang="en-US" b="1" i="1" dirty="0">
            <a:solidFill>
              <a:schemeClr val="tx2">
                <a:lumMod val="75000"/>
              </a:schemeClr>
            </a:solidFill>
          </a:endParaRPr>
        </a:p>
      </dgm:t>
    </dgm:pt>
    <dgm:pt modelId="{0E1C2053-D421-4BC5-BD34-06F41BE4B55F}" type="parTrans" cxnId="{A8E72169-FE04-4D0D-9B80-194CA49DD4B7}">
      <dgm:prSet/>
      <dgm:spPr/>
      <dgm:t>
        <a:bodyPr/>
        <a:lstStyle/>
        <a:p>
          <a:endParaRPr lang="en-US" dirty="0"/>
        </a:p>
      </dgm:t>
    </dgm:pt>
    <dgm:pt modelId="{45A49748-7DFE-4419-9DE3-D01A35E1E946}" type="sibTrans" cxnId="{A8E72169-FE04-4D0D-9B80-194CA49DD4B7}">
      <dgm:prSet/>
      <dgm:spPr/>
      <dgm:t>
        <a:bodyPr/>
        <a:lstStyle/>
        <a:p>
          <a:endParaRPr lang="en-US"/>
        </a:p>
      </dgm:t>
    </dgm:pt>
    <dgm:pt modelId="{3931CFFD-6E2D-468F-A2B8-B84308DB22F1}">
      <dgm:prSet/>
      <dgm:spPr/>
      <dgm:t>
        <a:bodyPr/>
        <a:lstStyle/>
        <a:p>
          <a:pPr rtl="0"/>
          <a:r>
            <a:rPr lang="en-US" dirty="0" smtClean="0"/>
            <a:t>Codes that affect </a:t>
          </a:r>
          <a:r>
            <a:rPr lang="en-US" b="1" i="1" dirty="0" smtClean="0"/>
            <a:t>facility placement on the ground</a:t>
          </a:r>
          <a:endParaRPr lang="en-US" b="1" i="1" dirty="0"/>
        </a:p>
      </dgm:t>
    </dgm:pt>
    <dgm:pt modelId="{5C018684-1CDA-4E48-A1B3-728BB09C7BDE}" type="parTrans" cxnId="{FDB19C18-2AEF-4FF7-BB21-F4C5A9A449D1}">
      <dgm:prSet/>
      <dgm:spPr/>
      <dgm:t>
        <a:bodyPr/>
        <a:lstStyle/>
        <a:p>
          <a:endParaRPr lang="en-US" dirty="0"/>
        </a:p>
      </dgm:t>
    </dgm:pt>
    <dgm:pt modelId="{D2E24C92-B1CC-41B0-B613-3BE5B604E3E4}" type="sibTrans" cxnId="{FDB19C18-2AEF-4FF7-BB21-F4C5A9A449D1}">
      <dgm:prSet/>
      <dgm:spPr/>
      <dgm:t>
        <a:bodyPr/>
        <a:lstStyle/>
        <a:p>
          <a:endParaRPr lang="en-US"/>
        </a:p>
      </dgm:t>
    </dgm:pt>
    <dgm:pt modelId="{1344BEFF-191F-43FE-894D-AACBD60A75D2}">
      <dgm:prSet/>
      <dgm:spPr/>
      <dgm:t>
        <a:bodyPr/>
        <a:lstStyle/>
        <a:p>
          <a:pPr rtl="0"/>
          <a:r>
            <a:rPr lang="en-US" dirty="0" smtClean="0">
              <a:solidFill>
                <a:schemeClr val="tx2">
                  <a:lumMod val="75000"/>
                </a:schemeClr>
              </a:solidFill>
            </a:rPr>
            <a:t>Codes that affect </a:t>
          </a:r>
          <a:r>
            <a:rPr lang="en-US" b="1" i="1" dirty="0" smtClean="0">
              <a:solidFill>
                <a:schemeClr val="tx2">
                  <a:lumMod val="75000"/>
                </a:schemeClr>
              </a:solidFill>
            </a:rPr>
            <a:t>specific trades</a:t>
          </a:r>
          <a:endParaRPr lang="en-US" b="1" i="1" dirty="0">
            <a:solidFill>
              <a:schemeClr val="tx2">
                <a:lumMod val="75000"/>
              </a:schemeClr>
            </a:solidFill>
          </a:endParaRPr>
        </a:p>
      </dgm:t>
    </dgm:pt>
    <dgm:pt modelId="{A0750631-39B4-4451-B6C9-C5E51198B8A8}" type="parTrans" cxnId="{D263DF3C-16F3-499E-A8EC-B957DC9815AB}">
      <dgm:prSet/>
      <dgm:spPr/>
      <dgm:t>
        <a:bodyPr/>
        <a:lstStyle/>
        <a:p>
          <a:endParaRPr lang="en-US" dirty="0"/>
        </a:p>
      </dgm:t>
    </dgm:pt>
    <dgm:pt modelId="{472E6AB9-15D5-4B0F-8028-C3E84E8F1BE3}" type="sibTrans" cxnId="{D263DF3C-16F3-499E-A8EC-B957DC9815AB}">
      <dgm:prSet/>
      <dgm:spPr/>
      <dgm:t>
        <a:bodyPr/>
        <a:lstStyle/>
        <a:p>
          <a:endParaRPr lang="en-US"/>
        </a:p>
      </dgm:t>
    </dgm:pt>
    <dgm:pt modelId="{4A9E8A76-7D79-4792-BDD7-9B7B5CE2C7FF}">
      <dgm:prSet/>
      <dgm:spPr/>
      <dgm:t>
        <a:bodyPr/>
        <a:lstStyle/>
        <a:p>
          <a:pPr rtl="0"/>
          <a:r>
            <a:rPr lang="en-US" dirty="0" smtClean="0"/>
            <a:t>Local regulations that affect </a:t>
          </a:r>
          <a:r>
            <a:rPr lang="en-US" b="1" i="1" dirty="0" smtClean="0"/>
            <a:t>solar access</a:t>
          </a:r>
          <a:endParaRPr lang="en-US" b="1" i="1" dirty="0"/>
        </a:p>
      </dgm:t>
    </dgm:pt>
    <dgm:pt modelId="{09459C37-FB81-4DD2-BE8C-B093514376AB}" type="parTrans" cxnId="{FE4CC8D0-D3B8-4286-87D4-D8AE30EF7EB7}">
      <dgm:prSet/>
      <dgm:spPr/>
      <dgm:t>
        <a:bodyPr/>
        <a:lstStyle/>
        <a:p>
          <a:endParaRPr lang="en-US" dirty="0"/>
        </a:p>
      </dgm:t>
    </dgm:pt>
    <dgm:pt modelId="{6D8CB583-0C63-4FD5-9B0C-2B61FC1388FB}" type="sibTrans" cxnId="{FE4CC8D0-D3B8-4286-87D4-D8AE30EF7EB7}">
      <dgm:prSet/>
      <dgm:spPr/>
      <dgm:t>
        <a:bodyPr/>
        <a:lstStyle/>
        <a:p>
          <a:endParaRPr lang="en-US"/>
        </a:p>
      </dgm:t>
    </dgm:pt>
    <dgm:pt modelId="{23EB2729-6923-416B-A007-D40BC75BD663}" type="pres">
      <dgm:prSet presAssocID="{418286B2-990C-4082-B307-F61513D2A987}" presName="cycle" presStyleCnt="0">
        <dgm:presLayoutVars>
          <dgm:chMax val="1"/>
          <dgm:dir/>
          <dgm:animLvl val="ctr"/>
          <dgm:resizeHandles val="exact"/>
        </dgm:presLayoutVars>
      </dgm:prSet>
      <dgm:spPr/>
      <dgm:t>
        <a:bodyPr/>
        <a:lstStyle/>
        <a:p>
          <a:endParaRPr lang="en-US"/>
        </a:p>
      </dgm:t>
    </dgm:pt>
    <dgm:pt modelId="{38FA9D5F-A395-491F-AA9D-959582DDB55E}" type="pres">
      <dgm:prSet presAssocID="{0B1A9CF0-6D13-4ED5-8062-F14FCEB26D66}" presName="centerShape" presStyleLbl="node0" presStyleIdx="0" presStyleCnt="1"/>
      <dgm:spPr/>
      <dgm:t>
        <a:bodyPr/>
        <a:lstStyle/>
        <a:p>
          <a:endParaRPr lang="en-US"/>
        </a:p>
      </dgm:t>
    </dgm:pt>
    <dgm:pt modelId="{40E80C56-B348-4920-89D6-0957249D2D34}" type="pres">
      <dgm:prSet presAssocID="{09459C37-FB81-4DD2-BE8C-B093514376AB}" presName="Name9" presStyleLbl="parChTrans1D2" presStyleIdx="0" presStyleCnt="4"/>
      <dgm:spPr/>
      <dgm:t>
        <a:bodyPr/>
        <a:lstStyle/>
        <a:p>
          <a:endParaRPr lang="en-US"/>
        </a:p>
      </dgm:t>
    </dgm:pt>
    <dgm:pt modelId="{2AED6BAD-2CA1-4145-8A99-41EB1147E2C7}" type="pres">
      <dgm:prSet presAssocID="{09459C37-FB81-4DD2-BE8C-B093514376AB}" presName="connTx" presStyleLbl="parChTrans1D2" presStyleIdx="0" presStyleCnt="4"/>
      <dgm:spPr/>
      <dgm:t>
        <a:bodyPr/>
        <a:lstStyle/>
        <a:p>
          <a:endParaRPr lang="en-US"/>
        </a:p>
      </dgm:t>
    </dgm:pt>
    <dgm:pt modelId="{2BB95B7E-53DC-4F47-8D06-C8EB51A612C9}" type="pres">
      <dgm:prSet presAssocID="{4A9E8A76-7D79-4792-BDD7-9B7B5CE2C7FF}" presName="node" presStyleLbl="node1" presStyleIdx="0" presStyleCnt="4">
        <dgm:presLayoutVars>
          <dgm:bulletEnabled val="1"/>
        </dgm:presLayoutVars>
      </dgm:prSet>
      <dgm:spPr/>
      <dgm:t>
        <a:bodyPr/>
        <a:lstStyle/>
        <a:p>
          <a:endParaRPr lang="en-US"/>
        </a:p>
      </dgm:t>
    </dgm:pt>
    <dgm:pt modelId="{189A1793-70C0-42D3-8FB5-57CC8E0BF19E}" type="pres">
      <dgm:prSet presAssocID="{0E1C2053-D421-4BC5-BD34-06F41BE4B55F}" presName="Name9" presStyleLbl="parChTrans1D2" presStyleIdx="1" presStyleCnt="4"/>
      <dgm:spPr/>
      <dgm:t>
        <a:bodyPr/>
        <a:lstStyle/>
        <a:p>
          <a:endParaRPr lang="en-US"/>
        </a:p>
      </dgm:t>
    </dgm:pt>
    <dgm:pt modelId="{9638B92C-9BEB-4B56-9B01-F93B099A7D06}" type="pres">
      <dgm:prSet presAssocID="{0E1C2053-D421-4BC5-BD34-06F41BE4B55F}" presName="connTx" presStyleLbl="parChTrans1D2" presStyleIdx="1" presStyleCnt="4"/>
      <dgm:spPr/>
      <dgm:t>
        <a:bodyPr/>
        <a:lstStyle/>
        <a:p>
          <a:endParaRPr lang="en-US"/>
        </a:p>
      </dgm:t>
    </dgm:pt>
    <dgm:pt modelId="{BDB12B7E-3C56-4B87-8511-3F5DA11B4BF8}" type="pres">
      <dgm:prSet presAssocID="{5FA205A3-B345-4D83-AEE5-CB1AB0570723}" presName="node" presStyleLbl="node1" presStyleIdx="1" presStyleCnt="4">
        <dgm:presLayoutVars>
          <dgm:bulletEnabled val="1"/>
        </dgm:presLayoutVars>
      </dgm:prSet>
      <dgm:spPr/>
      <dgm:t>
        <a:bodyPr/>
        <a:lstStyle/>
        <a:p>
          <a:endParaRPr lang="en-US"/>
        </a:p>
      </dgm:t>
    </dgm:pt>
    <dgm:pt modelId="{B12CF4FE-F300-4198-825D-8905E1ACE69F}" type="pres">
      <dgm:prSet presAssocID="{5C018684-1CDA-4E48-A1B3-728BB09C7BDE}" presName="Name9" presStyleLbl="parChTrans1D2" presStyleIdx="2" presStyleCnt="4"/>
      <dgm:spPr/>
      <dgm:t>
        <a:bodyPr/>
        <a:lstStyle/>
        <a:p>
          <a:endParaRPr lang="en-US"/>
        </a:p>
      </dgm:t>
    </dgm:pt>
    <dgm:pt modelId="{764DDD7F-F131-49BC-BA64-E858C030B3AD}" type="pres">
      <dgm:prSet presAssocID="{5C018684-1CDA-4E48-A1B3-728BB09C7BDE}" presName="connTx" presStyleLbl="parChTrans1D2" presStyleIdx="2" presStyleCnt="4"/>
      <dgm:spPr/>
      <dgm:t>
        <a:bodyPr/>
        <a:lstStyle/>
        <a:p>
          <a:endParaRPr lang="en-US"/>
        </a:p>
      </dgm:t>
    </dgm:pt>
    <dgm:pt modelId="{F107AA7B-C47E-4BB9-AE20-74AAB92B4988}" type="pres">
      <dgm:prSet presAssocID="{3931CFFD-6E2D-468F-A2B8-B84308DB22F1}" presName="node" presStyleLbl="node1" presStyleIdx="2" presStyleCnt="4">
        <dgm:presLayoutVars>
          <dgm:bulletEnabled val="1"/>
        </dgm:presLayoutVars>
      </dgm:prSet>
      <dgm:spPr/>
      <dgm:t>
        <a:bodyPr/>
        <a:lstStyle/>
        <a:p>
          <a:endParaRPr lang="en-US"/>
        </a:p>
      </dgm:t>
    </dgm:pt>
    <dgm:pt modelId="{AE466782-01B0-427D-B73B-75CBF1241D99}" type="pres">
      <dgm:prSet presAssocID="{A0750631-39B4-4451-B6C9-C5E51198B8A8}" presName="Name9" presStyleLbl="parChTrans1D2" presStyleIdx="3" presStyleCnt="4"/>
      <dgm:spPr/>
      <dgm:t>
        <a:bodyPr/>
        <a:lstStyle/>
        <a:p>
          <a:endParaRPr lang="en-US"/>
        </a:p>
      </dgm:t>
    </dgm:pt>
    <dgm:pt modelId="{D01550F6-FC11-4CA6-9E35-F182E4C568CF}" type="pres">
      <dgm:prSet presAssocID="{A0750631-39B4-4451-B6C9-C5E51198B8A8}" presName="connTx" presStyleLbl="parChTrans1D2" presStyleIdx="3" presStyleCnt="4"/>
      <dgm:spPr/>
      <dgm:t>
        <a:bodyPr/>
        <a:lstStyle/>
        <a:p>
          <a:endParaRPr lang="en-US"/>
        </a:p>
      </dgm:t>
    </dgm:pt>
    <dgm:pt modelId="{63C8AC93-8F66-4007-AECE-F46CF463C441}" type="pres">
      <dgm:prSet presAssocID="{1344BEFF-191F-43FE-894D-AACBD60A75D2}" presName="node" presStyleLbl="node1" presStyleIdx="3" presStyleCnt="4">
        <dgm:presLayoutVars>
          <dgm:bulletEnabled val="1"/>
        </dgm:presLayoutVars>
      </dgm:prSet>
      <dgm:spPr/>
      <dgm:t>
        <a:bodyPr/>
        <a:lstStyle/>
        <a:p>
          <a:endParaRPr lang="en-US"/>
        </a:p>
      </dgm:t>
    </dgm:pt>
  </dgm:ptLst>
  <dgm:cxnLst>
    <dgm:cxn modelId="{EC6F9BDC-61D8-45D7-B023-C0E982DDA4B6}" type="presOf" srcId="{5FA205A3-B345-4D83-AEE5-CB1AB0570723}" destId="{BDB12B7E-3C56-4B87-8511-3F5DA11B4BF8}" srcOrd="0" destOrd="0" presId="urn:microsoft.com/office/officeart/2005/8/layout/radial1"/>
    <dgm:cxn modelId="{43EDD26B-81B6-4A44-95D3-F96FF07EB5BC}" type="presOf" srcId="{418286B2-990C-4082-B307-F61513D2A987}" destId="{23EB2729-6923-416B-A007-D40BC75BD663}" srcOrd="0" destOrd="0" presId="urn:microsoft.com/office/officeart/2005/8/layout/radial1"/>
    <dgm:cxn modelId="{AFCAC9F9-DA58-468D-99C7-6E0B6BA083D9}" type="presOf" srcId="{09459C37-FB81-4DD2-BE8C-B093514376AB}" destId="{40E80C56-B348-4920-89D6-0957249D2D34}" srcOrd="0" destOrd="0" presId="urn:microsoft.com/office/officeart/2005/8/layout/radial1"/>
    <dgm:cxn modelId="{FAADB7CA-2633-4C41-9E3F-B3FE0FD38E5C}" type="presOf" srcId="{0B1A9CF0-6D13-4ED5-8062-F14FCEB26D66}" destId="{38FA9D5F-A395-491F-AA9D-959582DDB55E}" srcOrd="0" destOrd="0" presId="urn:microsoft.com/office/officeart/2005/8/layout/radial1"/>
    <dgm:cxn modelId="{FDB19C18-2AEF-4FF7-BB21-F4C5A9A449D1}" srcId="{0B1A9CF0-6D13-4ED5-8062-F14FCEB26D66}" destId="{3931CFFD-6E2D-468F-A2B8-B84308DB22F1}" srcOrd="2" destOrd="0" parTransId="{5C018684-1CDA-4E48-A1B3-728BB09C7BDE}" sibTransId="{D2E24C92-B1CC-41B0-B613-3BE5B604E3E4}"/>
    <dgm:cxn modelId="{7BAF8C87-1C1D-483F-B365-9169E8202C61}" type="presOf" srcId="{5C018684-1CDA-4E48-A1B3-728BB09C7BDE}" destId="{B12CF4FE-F300-4198-825D-8905E1ACE69F}" srcOrd="0" destOrd="0" presId="urn:microsoft.com/office/officeart/2005/8/layout/radial1"/>
    <dgm:cxn modelId="{D263DF3C-16F3-499E-A8EC-B957DC9815AB}" srcId="{0B1A9CF0-6D13-4ED5-8062-F14FCEB26D66}" destId="{1344BEFF-191F-43FE-894D-AACBD60A75D2}" srcOrd="3" destOrd="0" parTransId="{A0750631-39B4-4451-B6C9-C5E51198B8A8}" sibTransId="{472E6AB9-15D5-4B0F-8028-C3E84E8F1BE3}"/>
    <dgm:cxn modelId="{105EEB13-57D1-4115-A367-8324238A41BD}" type="presOf" srcId="{0E1C2053-D421-4BC5-BD34-06F41BE4B55F}" destId="{189A1793-70C0-42D3-8FB5-57CC8E0BF19E}" srcOrd="0" destOrd="0" presId="urn:microsoft.com/office/officeart/2005/8/layout/radial1"/>
    <dgm:cxn modelId="{8AD79972-7E11-486E-8667-850D11FBC4DB}" type="presOf" srcId="{3931CFFD-6E2D-468F-A2B8-B84308DB22F1}" destId="{F107AA7B-C47E-4BB9-AE20-74AAB92B4988}" srcOrd="0" destOrd="0" presId="urn:microsoft.com/office/officeart/2005/8/layout/radial1"/>
    <dgm:cxn modelId="{FE4CC8D0-D3B8-4286-87D4-D8AE30EF7EB7}" srcId="{0B1A9CF0-6D13-4ED5-8062-F14FCEB26D66}" destId="{4A9E8A76-7D79-4792-BDD7-9B7B5CE2C7FF}" srcOrd="0" destOrd="0" parTransId="{09459C37-FB81-4DD2-BE8C-B093514376AB}" sibTransId="{6D8CB583-0C63-4FD5-9B0C-2B61FC1388FB}"/>
    <dgm:cxn modelId="{7EF288C6-1026-49E4-9B39-2542FAFBFCE3}" type="presOf" srcId="{5C018684-1CDA-4E48-A1B3-728BB09C7BDE}" destId="{764DDD7F-F131-49BC-BA64-E858C030B3AD}" srcOrd="1" destOrd="0" presId="urn:microsoft.com/office/officeart/2005/8/layout/radial1"/>
    <dgm:cxn modelId="{1B34B126-EC33-43FA-89AA-5B2BE3AFD15C}" type="presOf" srcId="{09459C37-FB81-4DD2-BE8C-B093514376AB}" destId="{2AED6BAD-2CA1-4145-8A99-41EB1147E2C7}" srcOrd="1" destOrd="0" presId="urn:microsoft.com/office/officeart/2005/8/layout/radial1"/>
    <dgm:cxn modelId="{266437B2-ABB0-4E5E-8644-ABFB1662B7DF}" type="presOf" srcId="{1344BEFF-191F-43FE-894D-AACBD60A75D2}" destId="{63C8AC93-8F66-4007-AECE-F46CF463C441}" srcOrd="0" destOrd="0" presId="urn:microsoft.com/office/officeart/2005/8/layout/radial1"/>
    <dgm:cxn modelId="{4BA217E2-AED2-46DB-9DB9-71E65B55DC33}" srcId="{418286B2-990C-4082-B307-F61513D2A987}" destId="{0B1A9CF0-6D13-4ED5-8062-F14FCEB26D66}" srcOrd="0" destOrd="0" parTransId="{AC68B001-283B-42C2-A289-2BF7DF91D7CC}" sibTransId="{0ADE864B-4CA0-4EC4-8645-76F40C439905}"/>
    <dgm:cxn modelId="{A8E72169-FE04-4D0D-9B80-194CA49DD4B7}" srcId="{0B1A9CF0-6D13-4ED5-8062-F14FCEB26D66}" destId="{5FA205A3-B345-4D83-AEE5-CB1AB0570723}" srcOrd="1" destOrd="0" parTransId="{0E1C2053-D421-4BC5-BD34-06F41BE4B55F}" sibTransId="{45A49748-7DFE-4419-9DE3-D01A35E1E946}"/>
    <dgm:cxn modelId="{D8B56F9B-C167-40FD-97BF-F9CD0F9BD8DA}" type="presOf" srcId="{0E1C2053-D421-4BC5-BD34-06F41BE4B55F}" destId="{9638B92C-9BEB-4B56-9B01-F93B099A7D06}" srcOrd="1" destOrd="0" presId="urn:microsoft.com/office/officeart/2005/8/layout/radial1"/>
    <dgm:cxn modelId="{633AA39A-B34B-4FF7-87BE-8F5DF7CD35EA}" type="presOf" srcId="{A0750631-39B4-4451-B6C9-C5E51198B8A8}" destId="{AE466782-01B0-427D-B73B-75CBF1241D99}" srcOrd="0" destOrd="0" presId="urn:microsoft.com/office/officeart/2005/8/layout/radial1"/>
    <dgm:cxn modelId="{4EEB2366-A6E1-42DC-9414-2977004C28CF}" type="presOf" srcId="{4A9E8A76-7D79-4792-BDD7-9B7B5CE2C7FF}" destId="{2BB95B7E-53DC-4F47-8D06-C8EB51A612C9}" srcOrd="0" destOrd="0" presId="urn:microsoft.com/office/officeart/2005/8/layout/radial1"/>
    <dgm:cxn modelId="{BEC7EA30-F9E9-4926-B3F8-F56AB71F376C}" type="presOf" srcId="{A0750631-39B4-4451-B6C9-C5E51198B8A8}" destId="{D01550F6-FC11-4CA6-9E35-F182E4C568CF}" srcOrd="1" destOrd="0" presId="urn:microsoft.com/office/officeart/2005/8/layout/radial1"/>
    <dgm:cxn modelId="{61B7CC84-6BC7-4F85-8CF4-B3DD77501ABB}" type="presParOf" srcId="{23EB2729-6923-416B-A007-D40BC75BD663}" destId="{38FA9D5F-A395-491F-AA9D-959582DDB55E}" srcOrd="0" destOrd="0" presId="urn:microsoft.com/office/officeart/2005/8/layout/radial1"/>
    <dgm:cxn modelId="{4F54E2AE-0A42-4406-9BD1-59255D13D8DA}" type="presParOf" srcId="{23EB2729-6923-416B-A007-D40BC75BD663}" destId="{40E80C56-B348-4920-89D6-0957249D2D34}" srcOrd="1" destOrd="0" presId="urn:microsoft.com/office/officeart/2005/8/layout/radial1"/>
    <dgm:cxn modelId="{6DF8CE4D-F336-4813-B450-1B881D824A43}" type="presParOf" srcId="{40E80C56-B348-4920-89D6-0957249D2D34}" destId="{2AED6BAD-2CA1-4145-8A99-41EB1147E2C7}" srcOrd="0" destOrd="0" presId="urn:microsoft.com/office/officeart/2005/8/layout/radial1"/>
    <dgm:cxn modelId="{1E0493E6-AD09-4C64-BE3C-FC6205E46223}" type="presParOf" srcId="{23EB2729-6923-416B-A007-D40BC75BD663}" destId="{2BB95B7E-53DC-4F47-8D06-C8EB51A612C9}" srcOrd="2" destOrd="0" presId="urn:microsoft.com/office/officeart/2005/8/layout/radial1"/>
    <dgm:cxn modelId="{4C526A95-5190-4A22-839B-B724CFA49EA8}" type="presParOf" srcId="{23EB2729-6923-416B-A007-D40BC75BD663}" destId="{189A1793-70C0-42D3-8FB5-57CC8E0BF19E}" srcOrd="3" destOrd="0" presId="urn:microsoft.com/office/officeart/2005/8/layout/radial1"/>
    <dgm:cxn modelId="{8E710023-7C48-4289-982E-792FF904341E}" type="presParOf" srcId="{189A1793-70C0-42D3-8FB5-57CC8E0BF19E}" destId="{9638B92C-9BEB-4B56-9B01-F93B099A7D06}" srcOrd="0" destOrd="0" presId="urn:microsoft.com/office/officeart/2005/8/layout/radial1"/>
    <dgm:cxn modelId="{9C7E9510-F393-45FE-A7CC-88873115EF83}" type="presParOf" srcId="{23EB2729-6923-416B-A007-D40BC75BD663}" destId="{BDB12B7E-3C56-4B87-8511-3F5DA11B4BF8}" srcOrd="4" destOrd="0" presId="urn:microsoft.com/office/officeart/2005/8/layout/radial1"/>
    <dgm:cxn modelId="{DA157350-5F56-4DF8-A038-538160046CA3}" type="presParOf" srcId="{23EB2729-6923-416B-A007-D40BC75BD663}" destId="{B12CF4FE-F300-4198-825D-8905E1ACE69F}" srcOrd="5" destOrd="0" presId="urn:microsoft.com/office/officeart/2005/8/layout/radial1"/>
    <dgm:cxn modelId="{4B94A844-4865-4812-8F43-F6A801BD572C}" type="presParOf" srcId="{B12CF4FE-F300-4198-825D-8905E1ACE69F}" destId="{764DDD7F-F131-49BC-BA64-E858C030B3AD}" srcOrd="0" destOrd="0" presId="urn:microsoft.com/office/officeart/2005/8/layout/radial1"/>
    <dgm:cxn modelId="{6526EEAB-0001-49A9-8EF5-043B752A6DCF}" type="presParOf" srcId="{23EB2729-6923-416B-A007-D40BC75BD663}" destId="{F107AA7B-C47E-4BB9-AE20-74AAB92B4988}" srcOrd="6" destOrd="0" presId="urn:microsoft.com/office/officeart/2005/8/layout/radial1"/>
    <dgm:cxn modelId="{69476559-B51E-457A-9B6B-1568AE617367}" type="presParOf" srcId="{23EB2729-6923-416B-A007-D40BC75BD663}" destId="{AE466782-01B0-427D-B73B-75CBF1241D99}" srcOrd="7" destOrd="0" presId="urn:microsoft.com/office/officeart/2005/8/layout/radial1"/>
    <dgm:cxn modelId="{1BCE33D1-08A6-4017-B0AA-53108E17B186}" type="presParOf" srcId="{AE466782-01B0-427D-B73B-75CBF1241D99}" destId="{D01550F6-FC11-4CA6-9E35-F182E4C568CF}" srcOrd="0" destOrd="0" presId="urn:microsoft.com/office/officeart/2005/8/layout/radial1"/>
    <dgm:cxn modelId="{DEF95ACE-1E3D-4661-B389-189A8D373F16}" type="presParOf" srcId="{23EB2729-6923-416B-A007-D40BC75BD663}" destId="{63C8AC93-8F66-4007-AECE-F46CF463C441}" srcOrd="8" destOrd="0" presId="urn:microsoft.com/office/officeart/2005/8/layout/radial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86D4DF4F-EABA-405F-B1AF-89C13018B30C}" type="doc">
      <dgm:prSet loTypeId="urn:microsoft.com/office/officeart/2005/8/layout/default#12" loCatId="list" qsTypeId="urn:microsoft.com/office/officeart/2005/8/quickstyle/simple2" qsCatId="simple" csTypeId="urn:microsoft.com/office/officeart/2005/8/colors/colorful2" csCatId="colorful"/>
      <dgm:spPr/>
      <dgm:t>
        <a:bodyPr/>
        <a:lstStyle/>
        <a:p>
          <a:endParaRPr lang="en-US"/>
        </a:p>
      </dgm:t>
    </dgm:pt>
    <dgm:pt modelId="{B7AF637C-3702-417D-8574-742AA6A17BE5}">
      <dgm:prSet/>
      <dgm:spPr/>
      <dgm:t>
        <a:bodyPr/>
        <a:lstStyle/>
        <a:p>
          <a:pPr rtl="0"/>
          <a:r>
            <a:rPr lang="en-US" dirty="0" smtClean="0"/>
            <a:t>Zoning ordinances</a:t>
          </a:r>
          <a:endParaRPr lang="en-US" dirty="0"/>
        </a:p>
      </dgm:t>
    </dgm:pt>
    <dgm:pt modelId="{AC83EA18-9987-4CFE-ACFA-D44D0AAE433B}" type="parTrans" cxnId="{8B2A7CA3-494D-4183-802E-849EFB45ED04}">
      <dgm:prSet/>
      <dgm:spPr/>
      <dgm:t>
        <a:bodyPr/>
        <a:lstStyle/>
        <a:p>
          <a:endParaRPr lang="en-US"/>
        </a:p>
      </dgm:t>
    </dgm:pt>
    <dgm:pt modelId="{82D491C3-5FDC-4FD2-AF20-A31E305E4BFA}" type="sibTrans" cxnId="{8B2A7CA3-494D-4183-802E-849EFB45ED04}">
      <dgm:prSet/>
      <dgm:spPr/>
      <dgm:t>
        <a:bodyPr/>
        <a:lstStyle/>
        <a:p>
          <a:endParaRPr lang="en-US"/>
        </a:p>
      </dgm:t>
    </dgm:pt>
    <dgm:pt modelId="{6B7D845E-560A-43F6-9D3A-95670739C3CB}">
      <dgm:prSet/>
      <dgm:spPr/>
      <dgm:t>
        <a:bodyPr/>
        <a:lstStyle/>
        <a:p>
          <a:pPr rtl="0"/>
          <a:r>
            <a:rPr lang="en-US" dirty="0" smtClean="0"/>
            <a:t>Subdivision ordinances</a:t>
          </a:r>
          <a:endParaRPr lang="en-US" dirty="0"/>
        </a:p>
      </dgm:t>
    </dgm:pt>
    <dgm:pt modelId="{D38756FD-0A8E-4814-AE4A-DCFA478866B9}" type="parTrans" cxnId="{5CF47C33-2922-40C7-8CBD-5C21914B099A}">
      <dgm:prSet/>
      <dgm:spPr/>
      <dgm:t>
        <a:bodyPr/>
        <a:lstStyle/>
        <a:p>
          <a:endParaRPr lang="en-US"/>
        </a:p>
      </dgm:t>
    </dgm:pt>
    <dgm:pt modelId="{B86BD136-E5BD-428A-B89E-68E8EB8519FF}" type="sibTrans" cxnId="{5CF47C33-2922-40C7-8CBD-5C21914B099A}">
      <dgm:prSet/>
      <dgm:spPr/>
      <dgm:t>
        <a:bodyPr/>
        <a:lstStyle/>
        <a:p>
          <a:endParaRPr lang="en-US"/>
        </a:p>
      </dgm:t>
    </dgm:pt>
    <dgm:pt modelId="{8318A77E-0903-44CA-9D90-E17F1EA8B3C2}">
      <dgm:prSet/>
      <dgm:spPr/>
      <dgm:t>
        <a:bodyPr/>
        <a:lstStyle/>
        <a:p>
          <a:pPr rtl="0"/>
          <a:r>
            <a:rPr lang="en-US" dirty="0" smtClean="0"/>
            <a:t>Planned unit development (PUD) laws</a:t>
          </a:r>
          <a:endParaRPr lang="en-US" dirty="0"/>
        </a:p>
      </dgm:t>
    </dgm:pt>
    <dgm:pt modelId="{0A7D3E4C-AD12-40B1-9769-15A1D2A67651}" type="parTrans" cxnId="{FCD5270E-503D-4AA3-ABC3-76DA0689E592}">
      <dgm:prSet/>
      <dgm:spPr/>
      <dgm:t>
        <a:bodyPr/>
        <a:lstStyle/>
        <a:p>
          <a:endParaRPr lang="en-US"/>
        </a:p>
      </dgm:t>
    </dgm:pt>
    <dgm:pt modelId="{7C29693B-2CD6-4D9E-A84C-1814C6ADEEC0}" type="sibTrans" cxnId="{FCD5270E-503D-4AA3-ABC3-76DA0689E592}">
      <dgm:prSet/>
      <dgm:spPr/>
      <dgm:t>
        <a:bodyPr/>
        <a:lstStyle/>
        <a:p>
          <a:endParaRPr lang="en-US"/>
        </a:p>
      </dgm:t>
    </dgm:pt>
    <dgm:pt modelId="{4BB47C20-E25A-4706-90CD-AC98B0751858}">
      <dgm:prSet/>
      <dgm:spPr/>
      <dgm:t>
        <a:bodyPr/>
        <a:lstStyle/>
        <a:p>
          <a:pPr rtl="0"/>
          <a:r>
            <a:rPr lang="en-US" dirty="0" smtClean="0"/>
            <a:t>Historic district regulations</a:t>
          </a:r>
          <a:endParaRPr lang="en-US" dirty="0"/>
        </a:p>
      </dgm:t>
    </dgm:pt>
    <dgm:pt modelId="{9AABF64F-CF05-488E-A694-AA5A62642E73}" type="parTrans" cxnId="{1F2FF269-7C96-44AB-AC9C-025B5B082E2A}">
      <dgm:prSet/>
      <dgm:spPr/>
      <dgm:t>
        <a:bodyPr/>
        <a:lstStyle/>
        <a:p>
          <a:endParaRPr lang="en-US"/>
        </a:p>
      </dgm:t>
    </dgm:pt>
    <dgm:pt modelId="{CA96D53F-0C5A-4E42-8770-8284C7636EBE}" type="sibTrans" cxnId="{1F2FF269-7C96-44AB-AC9C-025B5B082E2A}">
      <dgm:prSet/>
      <dgm:spPr/>
      <dgm:t>
        <a:bodyPr/>
        <a:lstStyle/>
        <a:p>
          <a:endParaRPr lang="en-US"/>
        </a:p>
      </dgm:t>
    </dgm:pt>
    <dgm:pt modelId="{15EC7EDE-97E0-4B19-98CD-8ADDA23AD929}">
      <dgm:prSet/>
      <dgm:spPr/>
      <dgm:t>
        <a:bodyPr/>
        <a:lstStyle/>
        <a:p>
          <a:pPr rtl="0"/>
          <a:r>
            <a:rPr lang="en-US" dirty="0" smtClean="0"/>
            <a:t>Specific plans that detail policies and regulations for an area</a:t>
          </a:r>
          <a:endParaRPr lang="en-US" dirty="0"/>
        </a:p>
      </dgm:t>
    </dgm:pt>
    <dgm:pt modelId="{531F4731-0902-4240-A1C9-A8CC9356B059}" type="parTrans" cxnId="{EEB527B0-8ACA-4F38-9976-541B64E32944}">
      <dgm:prSet/>
      <dgm:spPr/>
      <dgm:t>
        <a:bodyPr/>
        <a:lstStyle/>
        <a:p>
          <a:endParaRPr lang="en-US"/>
        </a:p>
      </dgm:t>
    </dgm:pt>
    <dgm:pt modelId="{61686C95-F740-4265-AEB1-21E500B75CB2}" type="sibTrans" cxnId="{EEB527B0-8ACA-4F38-9976-541B64E32944}">
      <dgm:prSet/>
      <dgm:spPr/>
      <dgm:t>
        <a:bodyPr/>
        <a:lstStyle/>
        <a:p>
          <a:endParaRPr lang="en-US"/>
        </a:p>
      </dgm:t>
    </dgm:pt>
    <dgm:pt modelId="{7F2958BE-D1C1-4430-9355-FC5757407B33}">
      <dgm:prSet/>
      <dgm:spPr/>
      <dgm:t>
        <a:bodyPr/>
        <a:lstStyle/>
        <a:p>
          <a:pPr rtl="0"/>
          <a:r>
            <a:rPr lang="en-US" dirty="0" smtClean="0"/>
            <a:t>Development agreements</a:t>
          </a:r>
          <a:endParaRPr lang="en-US" dirty="0"/>
        </a:p>
      </dgm:t>
    </dgm:pt>
    <dgm:pt modelId="{29FA67D7-5F67-43E6-8AF1-3BCF9D4829C7}" type="parTrans" cxnId="{C12B7B7C-CB4F-4FC8-BDA9-791752152188}">
      <dgm:prSet/>
      <dgm:spPr/>
      <dgm:t>
        <a:bodyPr/>
        <a:lstStyle/>
        <a:p>
          <a:endParaRPr lang="en-US"/>
        </a:p>
      </dgm:t>
    </dgm:pt>
    <dgm:pt modelId="{818A3F59-4BE6-462A-94CC-69387D62C63D}" type="sibTrans" cxnId="{C12B7B7C-CB4F-4FC8-BDA9-791752152188}">
      <dgm:prSet/>
      <dgm:spPr/>
      <dgm:t>
        <a:bodyPr/>
        <a:lstStyle/>
        <a:p>
          <a:endParaRPr lang="en-US"/>
        </a:p>
      </dgm:t>
    </dgm:pt>
    <dgm:pt modelId="{3273DDFD-9F4D-4F43-826C-5C5405589BCE}">
      <dgm:prSet/>
      <dgm:spPr/>
      <dgm:t>
        <a:bodyPr/>
        <a:lstStyle/>
        <a:p>
          <a:pPr rtl="0"/>
          <a:r>
            <a:rPr lang="en-US" dirty="0" smtClean="0"/>
            <a:t>Property tax abatements</a:t>
          </a:r>
          <a:endParaRPr lang="en-US" dirty="0"/>
        </a:p>
      </dgm:t>
    </dgm:pt>
    <dgm:pt modelId="{B052AA25-E479-4594-80B4-4C11A834637D}" type="parTrans" cxnId="{7FDD41D3-11A9-4550-A3C5-21C9BAD5D2A1}">
      <dgm:prSet/>
      <dgm:spPr/>
      <dgm:t>
        <a:bodyPr/>
        <a:lstStyle/>
        <a:p>
          <a:endParaRPr lang="en-US"/>
        </a:p>
      </dgm:t>
    </dgm:pt>
    <dgm:pt modelId="{4B9CF81A-29B9-44AD-B81D-9E28DF7580FD}" type="sibTrans" cxnId="{7FDD41D3-11A9-4550-A3C5-21C9BAD5D2A1}">
      <dgm:prSet/>
      <dgm:spPr/>
      <dgm:t>
        <a:bodyPr/>
        <a:lstStyle/>
        <a:p>
          <a:endParaRPr lang="en-US"/>
        </a:p>
      </dgm:t>
    </dgm:pt>
    <dgm:pt modelId="{631506CB-1B85-4E1A-B358-7E0758A300A6}" type="pres">
      <dgm:prSet presAssocID="{86D4DF4F-EABA-405F-B1AF-89C13018B30C}" presName="diagram" presStyleCnt="0">
        <dgm:presLayoutVars>
          <dgm:dir/>
          <dgm:resizeHandles val="exact"/>
        </dgm:presLayoutVars>
      </dgm:prSet>
      <dgm:spPr/>
      <dgm:t>
        <a:bodyPr/>
        <a:lstStyle/>
        <a:p>
          <a:endParaRPr lang="en-US"/>
        </a:p>
      </dgm:t>
    </dgm:pt>
    <dgm:pt modelId="{1EED1327-A686-4899-AE1D-70046D0A85C4}" type="pres">
      <dgm:prSet presAssocID="{B7AF637C-3702-417D-8574-742AA6A17BE5}" presName="node" presStyleLbl="node1" presStyleIdx="0" presStyleCnt="7" custLinFactNeighborX="54648">
        <dgm:presLayoutVars>
          <dgm:bulletEnabled val="1"/>
        </dgm:presLayoutVars>
      </dgm:prSet>
      <dgm:spPr/>
      <dgm:t>
        <a:bodyPr/>
        <a:lstStyle/>
        <a:p>
          <a:endParaRPr lang="en-US"/>
        </a:p>
      </dgm:t>
    </dgm:pt>
    <dgm:pt modelId="{FAABD282-B3FD-47FE-B6D1-ED7C84A5FA3B}" type="pres">
      <dgm:prSet presAssocID="{82D491C3-5FDC-4FD2-AF20-A31E305E4BFA}" presName="sibTrans" presStyleCnt="0"/>
      <dgm:spPr/>
      <dgm:t>
        <a:bodyPr/>
        <a:lstStyle/>
        <a:p>
          <a:endParaRPr lang="en-US"/>
        </a:p>
      </dgm:t>
    </dgm:pt>
    <dgm:pt modelId="{EC72763A-85A3-47FD-B4C3-9A348C796416}" type="pres">
      <dgm:prSet presAssocID="{6B7D845E-560A-43F6-9D3A-95670739C3CB}" presName="node" presStyleLbl="node1" presStyleIdx="1" presStyleCnt="7" custLinFactNeighborX="54648">
        <dgm:presLayoutVars>
          <dgm:bulletEnabled val="1"/>
        </dgm:presLayoutVars>
      </dgm:prSet>
      <dgm:spPr/>
      <dgm:t>
        <a:bodyPr/>
        <a:lstStyle/>
        <a:p>
          <a:endParaRPr lang="en-US"/>
        </a:p>
      </dgm:t>
    </dgm:pt>
    <dgm:pt modelId="{CCE0F9A7-F15B-49C3-9A6D-EF73A933A3C0}" type="pres">
      <dgm:prSet presAssocID="{B86BD136-E5BD-428A-B89E-68E8EB8519FF}" presName="sibTrans" presStyleCnt="0"/>
      <dgm:spPr/>
      <dgm:t>
        <a:bodyPr/>
        <a:lstStyle/>
        <a:p>
          <a:endParaRPr lang="en-US"/>
        </a:p>
      </dgm:t>
    </dgm:pt>
    <dgm:pt modelId="{A2615930-3AD1-4CCB-B5EE-44CC9A1D5E9E}" type="pres">
      <dgm:prSet presAssocID="{8318A77E-0903-44CA-9D90-E17F1EA8B3C2}" presName="node" presStyleLbl="node1" presStyleIdx="2" presStyleCnt="7" custLinFactX="-65352" custLinFactY="100000" custLinFactNeighborX="-100000" custLinFactNeighborY="132528">
        <dgm:presLayoutVars>
          <dgm:bulletEnabled val="1"/>
        </dgm:presLayoutVars>
      </dgm:prSet>
      <dgm:spPr/>
      <dgm:t>
        <a:bodyPr/>
        <a:lstStyle/>
        <a:p>
          <a:endParaRPr lang="en-US"/>
        </a:p>
      </dgm:t>
    </dgm:pt>
    <dgm:pt modelId="{716DCA43-4667-4296-8377-02F0AAA05E2F}" type="pres">
      <dgm:prSet presAssocID="{7C29693B-2CD6-4D9E-A84C-1814C6ADEEC0}" presName="sibTrans" presStyleCnt="0"/>
      <dgm:spPr/>
      <dgm:t>
        <a:bodyPr/>
        <a:lstStyle/>
        <a:p>
          <a:endParaRPr lang="en-US"/>
        </a:p>
      </dgm:t>
    </dgm:pt>
    <dgm:pt modelId="{E7D42806-AE50-4754-94C2-E7C97D5AF610}" type="pres">
      <dgm:prSet presAssocID="{4BB47C20-E25A-4706-90CD-AC98B0751858}" presName="node" presStyleLbl="node1" presStyleIdx="3" presStyleCnt="7">
        <dgm:presLayoutVars>
          <dgm:bulletEnabled val="1"/>
        </dgm:presLayoutVars>
      </dgm:prSet>
      <dgm:spPr/>
      <dgm:t>
        <a:bodyPr/>
        <a:lstStyle/>
        <a:p>
          <a:endParaRPr lang="en-US"/>
        </a:p>
      </dgm:t>
    </dgm:pt>
    <dgm:pt modelId="{5BB78844-8191-4509-A4F0-11F359AC4A89}" type="pres">
      <dgm:prSet presAssocID="{CA96D53F-0C5A-4E42-8770-8284C7636EBE}" presName="sibTrans" presStyleCnt="0"/>
      <dgm:spPr/>
      <dgm:t>
        <a:bodyPr/>
        <a:lstStyle/>
        <a:p>
          <a:endParaRPr lang="en-US"/>
        </a:p>
      </dgm:t>
    </dgm:pt>
    <dgm:pt modelId="{E978099D-ECCF-45B8-A30E-49F756385F09}" type="pres">
      <dgm:prSet presAssocID="{15EC7EDE-97E0-4B19-98CD-8ADDA23AD929}" presName="node" presStyleLbl="node1" presStyleIdx="4" presStyleCnt="7">
        <dgm:presLayoutVars>
          <dgm:bulletEnabled val="1"/>
        </dgm:presLayoutVars>
      </dgm:prSet>
      <dgm:spPr/>
      <dgm:t>
        <a:bodyPr/>
        <a:lstStyle/>
        <a:p>
          <a:endParaRPr lang="en-US"/>
        </a:p>
      </dgm:t>
    </dgm:pt>
    <dgm:pt modelId="{ABBC4BBD-65E0-4CB0-920A-4160F95ED878}" type="pres">
      <dgm:prSet presAssocID="{61686C95-F740-4265-AEB1-21E500B75CB2}" presName="sibTrans" presStyleCnt="0"/>
      <dgm:spPr/>
      <dgm:t>
        <a:bodyPr/>
        <a:lstStyle/>
        <a:p>
          <a:endParaRPr lang="en-US"/>
        </a:p>
      </dgm:t>
    </dgm:pt>
    <dgm:pt modelId="{D287956A-136E-451A-98BB-CC8422A5E690}" type="pres">
      <dgm:prSet presAssocID="{7F2958BE-D1C1-4430-9355-FC5757407B33}" presName="node" presStyleLbl="node1" presStyleIdx="5" presStyleCnt="7">
        <dgm:presLayoutVars>
          <dgm:bulletEnabled val="1"/>
        </dgm:presLayoutVars>
      </dgm:prSet>
      <dgm:spPr/>
      <dgm:t>
        <a:bodyPr/>
        <a:lstStyle/>
        <a:p>
          <a:endParaRPr lang="en-US"/>
        </a:p>
      </dgm:t>
    </dgm:pt>
    <dgm:pt modelId="{2B995962-B9BA-40B8-9126-550B405736FC}" type="pres">
      <dgm:prSet presAssocID="{818A3F59-4BE6-462A-94CC-69387D62C63D}" presName="sibTrans" presStyleCnt="0"/>
      <dgm:spPr/>
      <dgm:t>
        <a:bodyPr/>
        <a:lstStyle/>
        <a:p>
          <a:endParaRPr lang="en-US"/>
        </a:p>
      </dgm:t>
    </dgm:pt>
    <dgm:pt modelId="{B9B98B2A-42B1-4BB0-BDAE-36AC5DB2C767}" type="pres">
      <dgm:prSet presAssocID="{3273DDFD-9F4D-4F43-826C-5C5405589BCE}" presName="node" presStyleLbl="node1" presStyleIdx="6" presStyleCnt="7" custLinFactNeighborX="54648">
        <dgm:presLayoutVars>
          <dgm:bulletEnabled val="1"/>
        </dgm:presLayoutVars>
      </dgm:prSet>
      <dgm:spPr/>
      <dgm:t>
        <a:bodyPr/>
        <a:lstStyle/>
        <a:p>
          <a:endParaRPr lang="en-US"/>
        </a:p>
      </dgm:t>
    </dgm:pt>
  </dgm:ptLst>
  <dgm:cxnLst>
    <dgm:cxn modelId="{BBC72854-A6EA-465C-9A79-32E15DA9E473}" type="presOf" srcId="{7F2958BE-D1C1-4430-9355-FC5757407B33}" destId="{D287956A-136E-451A-98BB-CC8422A5E690}" srcOrd="0" destOrd="0" presId="urn:microsoft.com/office/officeart/2005/8/layout/default#12"/>
    <dgm:cxn modelId="{EEB527B0-8ACA-4F38-9976-541B64E32944}" srcId="{86D4DF4F-EABA-405F-B1AF-89C13018B30C}" destId="{15EC7EDE-97E0-4B19-98CD-8ADDA23AD929}" srcOrd="4" destOrd="0" parTransId="{531F4731-0902-4240-A1C9-A8CC9356B059}" sibTransId="{61686C95-F740-4265-AEB1-21E500B75CB2}"/>
    <dgm:cxn modelId="{863E2A64-D420-48F3-B457-A65BA4016259}" type="presOf" srcId="{15EC7EDE-97E0-4B19-98CD-8ADDA23AD929}" destId="{E978099D-ECCF-45B8-A30E-49F756385F09}" srcOrd="0" destOrd="0" presId="urn:microsoft.com/office/officeart/2005/8/layout/default#12"/>
    <dgm:cxn modelId="{C12B7B7C-CB4F-4FC8-BDA9-791752152188}" srcId="{86D4DF4F-EABA-405F-B1AF-89C13018B30C}" destId="{7F2958BE-D1C1-4430-9355-FC5757407B33}" srcOrd="5" destOrd="0" parTransId="{29FA67D7-5F67-43E6-8AF1-3BCF9D4829C7}" sibTransId="{818A3F59-4BE6-462A-94CC-69387D62C63D}"/>
    <dgm:cxn modelId="{69CF1D8A-0E44-435F-9BA9-47716F8C4317}" type="presOf" srcId="{4BB47C20-E25A-4706-90CD-AC98B0751858}" destId="{E7D42806-AE50-4754-94C2-E7C97D5AF610}" srcOrd="0" destOrd="0" presId="urn:microsoft.com/office/officeart/2005/8/layout/default#12"/>
    <dgm:cxn modelId="{1F2FF269-7C96-44AB-AC9C-025B5B082E2A}" srcId="{86D4DF4F-EABA-405F-B1AF-89C13018B30C}" destId="{4BB47C20-E25A-4706-90CD-AC98B0751858}" srcOrd="3" destOrd="0" parTransId="{9AABF64F-CF05-488E-A694-AA5A62642E73}" sibTransId="{CA96D53F-0C5A-4E42-8770-8284C7636EBE}"/>
    <dgm:cxn modelId="{8762ECD0-B464-488D-A9FA-F2D179ACD176}" type="presOf" srcId="{B7AF637C-3702-417D-8574-742AA6A17BE5}" destId="{1EED1327-A686-4899-AE1D-70046D0A85C4}" srcOrd="0" destOrd="0" presId="urn:microsoft.com/office/officeart/2005/8/layout/default#12"/>
    <dgm:cxn modelId="{5CF47C33-2922-40C7-8CBD-5C21914B099A}" srcId="{86D4DF4F-EABA-405F-B1AF-89C13018B30C}" destId="{6B7D845E-560A-43F6-9D3A-95670739C3CB}" srcOrd="1" destOrd="0" parTransId="{D38756FD-0A8E-4814-AE4A-DCFA478866B9}" sibTransId="{B86BD136-E5BD-428A-B89E-68E8EB8519FF}"/>
    <dgm:cxn modelId="{7FDD41D3-11A9-4550-A3C5-21C9BAD5D2A1}" srcId="{86D4DF4F-EABA-405F-B1AF-89C13018B30C}" destId="{3273DDFD-9F4D-4F43-826C-5C5405589BCE}" srcOrd="6" destOrd="0" parTransId="{B052AA25-E479-4594-80B4-4C11A834637D}" sibTransId="{4B9CF81A-29B9-44AD-B81D-9E28DF7580FD}"/>
    <dgm:cxn modelId="{565FD4C0-F860-47EF-8510-7CB5F23C9AD7}" type="presOf" srcId="{8318A77E-0903-44CA-9D90-E17F1EA8B3C2}" destId="{A2615930-3AD1-4CCB-B5EE-44CC9A1D5E9E}" srcOrd="0" destOrd="0" presId="urn:microsoft.com/office/officeart/2005/8/layout/default#12"/>
    <dgm:cxn modelId="{822FE53C-6190-4677-9E6B-C027328088E1}" type="presOf" srcId="{6B7D845E-560A-43F6-9D3A-95670739C3CB}" destId="{EC72763A-85A3-47FD-B4C3-9A348C796416}" srcOrd="0" destOrd="0" presId="urn:microsoft.com/office/officeart/2005/8/layout/default#12"/>
    <dgm:cxn modelId="{FCD5270E-503D-4AA3-ABC3-76DA0689E592}" srcId="{86D4DF4F-EABA-405F-B1AF-89C13018B30C}" destId="{8318A77E-0903-44CA-9D90-E17F1EA8B3C2}" srcOrd="2" destOrd="0" parTransId="{0A7D3E4C-AD12-40B1-9769-15A1D2A67651}" sibTransId="{7C29693B-2CD6-4D9E-A84C-1814C6ADEEC0}"/>
    <dgm:cxn modelId="{8B2A7CA3-494D-4183-802E-849EFB45ED04}" srcId="{86D4DF4F-EABA-405F-B1AF-89C13018B30C}" destId="{B7AF637C-3702-417D-8574-742AA6A17BE5}" srcOrd="0" destOrd="0" parTransId="{AC83EA18-9987-4CFE-ACFA-D44D0AAE433B}" sibTransId="{82D491C3-5FDC-4FD2-AF20-A31E305E4BFA}"/>
    <dgm:cxn modelId="{E24B2801-01E1-44FC-896C-0D89EB539327}" type="presOf" srcId="{86D4DF4F-EABA-405F-B1AF-89C13018B30C}" destId="{631506CB-1B85-4E1A-B358-7E0758A300A6}" srcOrd="0" destOrd="0" presId="urn:microsoft.com/office/officeart/2005/8/layout/default#12"/>
    <dgm:cxn modelId="{098AF8DC-0828-49AE-84B2-EB7F2D914BC7}" type="presOf" srcId="{3273DDFD-9F4D-4F43-826C-5C5405589BCE}" destId="{B9B98B2A-42B1-4BB0-BDAE-36AC5DB2C767}" srcOrd="0" destOrd="0" presId="urn:microsoft.com/office/officeart/2005/8/layout/default#12"/>
    <dgm:cxn modelId="{8F753470-7E3E-4A48-BE96-1C62D01C7149}" type="presParOf" srcId="{631506CB-1B85-4E1A-B358-7E0758A300A6}" destId="{1EED1327-A686-4899-AE1D-70046D0A85C4}" srcOrd="0" destOrd="0" presId="urn:microsoft.com/office/officeart/2005/8/layout/default#12"/>
    <dgm:cxn modelId="{9EAD64B8-86CA-4C1A-9D6F-95CC377A914E}" type="presParOf" srcId="{631506CB-1B85-4E1A-B358-7E0758A300A6}" destId="{FAABD282-B3FD-47FE-B6D1-ED7C84A5FA3B}" srcOrd="1" destOrd="0" presId="urn:microsoft.com/office/officeart/2005/8/layout/default#12"/>
    <dgm:cxn modelId="{7EC348C8-F2D2-4264-88D8-C02AB92F3565}" type="presParOf" srcId="{631506CB-1B85-4E1A-B358-7E0758A300A6}" destId="{EC72763A-85A3-47FD-B4C3-9A348C796416}" srcOrd="2" destOrd="0" presId="urn:microsoft.com/office/officeart/2005/8/layout/default#12"/>
    <dgm:cxn modelId="{3A7E20B9-812D-4FBC-87E4-2FD12960B9D5}" type="presParOf" srcId="{631506CB-1B85-4E1A-B358-7E0758A300A6}" destId="{CCE0F9A7-F15B-49C3-9A6D-EF73A933A3C0}" srcOrd="3" destOrd="0" presId="urn:microsoft.com/office/officeart/2005/8/layout/default#12"/>
    <dgm:cxn modelId="{FEE83D93-82D2-4BB8-B905-6DFD31519285}" type="presParOf" srcId="{631506CB-1B85-4E1A-B358-7E0758A300A6}" destId="{A2615930-3AD1-4CCB-B5EE-44CC9A1D5E9E}" srcOrd="4" destOrd="0" presId="urn:microsoft.com/office/officeart/2005/8/layout/default#12"/>
    <dgm:cxn modelId="{C61365AB-2C14-4D48-B090-C89A6208552C}" type="presParOf" srcId="{631506CB-1B85-4E1A-B358-7E0758A300A6}" destId="{716DCA43-4667-4296-8377-02F0AAA05E2F}" srcOrd="5" destOrd="0" presId="urn:microsoft.com/office/officeart/2005/8/layout/default#12"/>
    <dgm:cxn modelId="{92F6924C-E1CD-4D98-929F-716A8DED3CFB}" type="presParOf" srcId="{631506CB-1B85-4E1A-B358-7E0758A300A6}" destId="{E7D42806-AE50-4754-94C2-E7C97D5AF610}" srcOrd="6" destOrd="0" presId="urn:microsoft.com/office/officeart/2005/8/layout/default#12"/>
    <dgm:cxn modelId="{627C47AB-51B2-41FA-90F7-963989D23D83}" type="presParOf" srcId="{631506CB-1B85-4E1A-B358-7E0758A300A6}" destId="{5BB78844-8191-4509-A4F0-11F359AC4A89}" srcOrd="7" destOrd="0" presId="urn:microsoft.com/office/officeart/2005/8/layout/default#12"/>
    <dgm:cxn modelId="{803C2244-8377-4E01-8C60-EDA2D97CBA58}" type="presParOf" srcId="{631506CB-1B85-4E1A-B358-7E0758A300A6}" destId="{E978099D-ECCF-45B8-A30E-49F756385F09}" srcOrd="8" destOrd="0" presId="urn:microsoft.com/office/officeart/2005/8/layout/default#12"/>
    <dgm:cxn modelId="{D8614202-7942-4F80-A716-8D36DA77D1FA}" type="presParOf" srcId="{631506CB-1B85-4E1A-B358-7E0758A300A6}" destId="{ABBC4BBD-65E0-4CB0-920A-4160F95ED878}" srcOrd="9" destOrd="0" presId="urn:microsoft.com/office/officeart/2005/8/layout/default#12"/>
    <dgm:cxn modelId="{D5C23AD3-EC02-401A-9E9B-94D1BE3C02DD}" type="presParOf" srcId="{631506CB-1B85-4E1A-B358-7E0758A300A6}" destId="{D287956A-136E-451A-98BB-CC8422A5E690}" srcOrd="10" destOrd="0" presId="urn:microsoft.com/office/officeart/2005/8/layout/default#12"/>
    <dgm:cxn modelId="{0D445E9B-A4FC-4C9E-A7EC-BBD47BFD7BFA}" type="presParOf" srcId="{631506CB-1B85-4E1A-B358-7E0758A300A6}" destId="{2B995962-B9BA-40B8-9126-550B405736FC}" srcOrd="11" destOrd="0" presId="urn:microsoft.com/office/officeart/2005/8/layout/default#12"/>
    <dgm:cxn modelId="{B12C2D7D-194F-4E2F-8E3C-70CDFA399F80}" type="presParOf" srcId="{631506CB-1B85-4E1A-B358-7E0758A300A6}" destId="{B9B98B2A-42B1-4BB0-BDAE-36AC5DB2C767}" srcOrd="12" destOrd="0" presId="urn:microsoft.com/office/officeart/2005/8/layout/default#1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F940101B-3EFD-47A2-8922-E0621BB5EBBC}" type="doc">
      <dgm:prSet loTypeId="urn:microsoft.com/office/officeart/2005/8/layout/vList2" loCatId="list" qsTypeId="urn:microsoft.com/office/officeart/2005/8/quickstyle/simple4" qsCatId="simple" csTypeId="urn:microsoft.com/office/officeart/2005/8/colors/accent2_4" csCatId="accent2"/>
      <dgm:spPr/>
      <dgm:t>
        <a:bodyPr/>
        <a:lstStyle/>
        <a:p>
          <a:endParaRPr lang="en-US"/>
        </a:p>
      </dgm:t>
    </dgm:pt>
    <dgm:pt modelId="{77C3DC42-D7AC-489F-B4BF-C428712ACE7A}">
      <dgm:prSet/>
      <dgm:spPr/>
      <dgm:t>
        <a:bodyPr/>
        <a:lstStyle/>
        <a:p>
          <a:pPr rtl="0"/>
          <a:r>
            <a:rPr lang="en-US" b="1" dirty="0" smtClean="0"/>
            <a:t>Solar Access Laws exist in 38 states and the USVI, but people are often unaware of their rights.</a:t>
          </a:r>
          <a:endParaRPr lang="en-US" dirty="0"/>
        </a:p>
      </dgm:t>
    </dgm:pt>
    <dgm:pt modelId="{43AAE41E-0D1E-4320-942A-EA94B72B203D}" type="parTrans" cxnId="{6BF80384-6F8E-4D74-A758-A9F964D3152F}">
      <dgm:prSet/>
      <dgm:spPr/>
      <dgm:t>
        <a:bodyPr/>
        <a:lstStyle/>
        <a:p>
          <a:endParaRPr lang="en-US"/>
        </a:p>
      </dgm:t>
    </dgm:pt>
    <dgm:pt modelId="{8F205458-D022-4BC3-B656-0D1B3C3B982F}" type="sibTrans" cxnId="{6BF80384-6F8E-4D74-A758-A9F964D3152F}">
      <dgm:prSet/>
      <dgm:spPr/>
      <dgm:t>
        <a:bodyPr/>
        <a:lstStyle/>
        <a:p>
          <a:endParaRPr lang="en-US"/>
        </a:p>
      </dgm:t>
    </dgm:pt>
    <dgm:pt modelId="{02D9DCC4-9756-4F6D-945C-BC061F2954F4}" type="pres">
      <dgm:prSet presAssocID="{F940101B-3EFD-47A2-8922-E0621BB5EBBC}" presName="linear" presStyleCnt="0">
        <dgm:presLayoutVars>
          <dgm:animLvl val="lvl"/>
          <dgm:resizeHandles val="exact"/>
        </dgm:presLayoutVars>
      </dgm:prSet>
      <dgm:spPr/>
      <dgm:t>
        <a:bodyPr/>
        <a:lstStyle/>
        <a:p>
          <a:endParaRPr lang="en-US"/>
        </a:p>
      </dgm:t>
    </dgm:pt>
    <dgm:pt modelId="{76BEAFBC-6D94-461D-8710-2B3482EAFCDE}" type="pres">
      <dgm:prSet presAssocID="{77C3DC42-D7AC-489F-B4BF-C428712ACE7A}" presName="parentText" presStyleLbl="node1" presStyleIdx="0" presStyleCnt="1" custLinFactNeighborX="-1136" custLinFactNeighborY="87250">
        <dgm:presLayoutVars>
          <dgm:chMax val="0"/>
          <dgm:bulletEnabled val="1"/>
        </dgm:presLayoutVars>
      </dgm:prSet>
      <dgm:spPr/>
      <dgm:t>
        <a:bodyPr/>
        <a:lstStyle/>
        <a:p>
          <a:endParaRPr lang="en-US"/>
        </a:p>
      </dgm:t>
    </dgm:pt>
  </dgm:ptLst>
  <dgm:cxnLst>
    <dgm:cxn modelId="{DABA04A4-F1F5-496D-891A-ED4940F3FA3C}" type="presOf" srcId="{F940101B-3EFD-47A2-8922-E0621BB5EBBC}" destId="{02D9DCC4-9756-4F6D-945C-BC061F2954F4}" srcOrd="0" destOrd="0" presId="urn:microsoft.com/office/officeart/2005/8/layout/vList2"/>
    <dgm:cxn modelId="{ACDC0D11-F671-40B6-B222-24B7D826B7E9}" type="presOf" srcId="{77C3DC42-D7AC-489F-B4BF-C428712ACE7A}" destId="{76BEAFBC-6D94-461D-8710-2B3482EAFCDE}" srcOrd="0" destOrd="0" presId="urn:microsoft.com/office/officeart/2005/8/layout/vList2"/>
    <dgm:cxn modelId="{6BF80384-6F8E-4D74-A758-A9F964D3152F}" srcId="{F940101B-3EFD-47A2-8922-E0621BB5EBBC}" destId="{77C3DC42-D7AC-489F-B4BF-C428712ACE7A}" srcOrd="0" destOrd="0" parTransId="{43AAE41E-0D1E-4320-942A-EA94B72B203D}" sibTransId="{8F205458-D022-4BC3-B656-0D1B3C3B982F}"/>
    <dgm:cxn modelId="{EF19124E-7466-47BD-AD4C-91F424DC0EBA}" type="presParOf" srcId="{02D9DCC4-9756-4F6D-945C-BC061F2954F4}" destId="{76BEAFBC-6D94-461D-8710-2B3482EAFCDE}" srcOrd="0" destOrd="0" presId="urn:microsoft.com/office/officeart/2005/8/layout/vList2"/>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1032AA-1D58-4512-8921-84D747007079}" type="doc">
      <dgm:prSet loTypeId="urn:microsoft.com/office/officeart/2005/8/layout/bProcess3" loCatId="process" qsTypeId="urn:microsoft.com/office/officeart/2005/8/quickstyle/3d3" qsCatId="3D" csTypeId="urn:microsoft.com/office/officeart/2005/8/colors/colorful1#3" csCatId="colorful" phldr="1"/>
      <dgm:spPr/>
      <dgm:t>
        <a:bodyPr/>
        <a:lstStyle/>
        <a:p>
          <a:endParaRPr lang="en-US"/>
        </a:p>
      </dgm:t>
    </dgm:pt>
    <dgm:pt modelId="{D4050679-3915-40D7-9018-20D33ABC038F}">
      <dgm:prSet phldrT="[Text]" custT="1"/>
      <dgm:spPr/>
      <dgm:t>
        <a:bodyPr/>
        <a:lstStyle/>
        <a:p>
          <a:pPr algn="ctr"/>
          <a:r>
            <a:rPr lang="en-US" sz="2000" b="1" dirty="0" smtClean="0"/>
            <a:t>Introductions</a:t>
          </a:r>
          <a:endParaRPr lang="en-US" sz="2000" b="1" dirty="0"/>
        </a:p>
      </dgm:t>
    </dgm:pt>
    <dgm:pt modelId="{AD01C1AA-117C-49DD-BBB9-2F8F2FDB7839}" type="parTrans" cxnId="{391F1415-194B-44C9-8C3D-86F66272DFFD}">
      <dgm:prSet/>
      <dgm:spPr/>
      <dgm:t>
        <a:bodyPr/>
        <a:lstStyle/>
        <a:p>
          <a:endParaRPr lang="en-US"/>
        </a:p>
      </dgm:t>
    </dgm:pt>
    <dgm:pt modelId="{6EDFA7A7-EB44-4CAA-9C0A-FD873B3847F3}" type="sibTrans" cxnId="{391F1415-194B-44C9-8C3D-86F66272DFFD}">
      <dgm:prSet/>
      <dgm:spPr/>
      <dgm:t>
        <a:bodyPr/>
        <a:lstStyle/>
        <a:p>
          <a:endParaRPr lang="en-US"/>
        </a:p>
      </dgm:t>
    </dgm:pt>
    <dgm:pt modelId="{D6A0DB8E-7138-4480-92E9-F17397BE91C8}">
      <dgm:prSet phldrT="[Text]" custT="1"/>
      <dgm:spPr/>
      <dgm:t>
        <a:bodyPr/>
        <a:lstStyle/>
        <a:p>
          <a:pPr algn="ctr"/>
          <a:r>
            <a:rPr lang="en-US" sz="2000" b="1" dirty="0" smtClean="0"/>
            <a:t>Overview:  Solar Technologies; Planning for Solar</a:t>
          </a:r>
          <a:endParaRPr lang="en-US" sz="2000" b="1" dirty="0"/>
        </a:p>
      </dgm:t>
    </dgm:pt>
    <dgm:pt modelId="{A5FD82BD-DBF0-42E0-9942-C8372F4450D6}" type="parTrans" cxnId="{AFCE7156-C5FC-4C78-9B3C-FA487AD2856C}">
      <dgm:prSet/>
      <dgm:spPr/>
      <dgm:t>
        <a:bodyPr/>
        <a:lstStyle/>
        <a:p>
          <a:endParaRPr lang="en-US"/>
        </a:p>
      </dgm:t>
    </dgm:pt>
    <dgm:pt modelId="{09A2E827-3EE5-4D41-9312-98DE82284191}" type="sibTrans" cxnId="{AFCE7156-C5FC-4C78-9B3C-FA487AD2856C}">
      <dgm:prSet/>
      <dgm:spPr/>
      <dgm:t>
        <a:bodyPr/>
        <a:lstStyle/>
        <a:p>
          <a:endParaRPr lang="en-US"/>
        </a:p>
      </dgm:t>
    </dgm:pt>
    <dgm:pt modelId="{54865D42-45C1-4AC5-AA9C-967F97244D8D}">
      <dgm:prSet phldrT="[Text]" custT="1"/>
      <dgm:spPr/>
      <dgm:t>
        <a:bodyPr/>
        <a:lstStyle/>
        <a:p>
          <a:pPr algn="ctr"/>
          <a:r>
            <a:rPr lang="en-US" sz="2000" b="1" dirty="0" smtClean="0"/>
            <a:t>Dispelling the Myths and Communicating the Benefits of Going Solar</a:t>
          </a:r>
          <a:endParaRPr lang="en-US" sz="2000" b="1" dirty="0"/>
        </a:p>
      </dgm:t>
    </dgm:pt>
    <dgm:pt modelId="{ABCDDC1D-8D5F-4700-B35A-9607E1EE2E81}" type="parTrans" cxnId="{3A511A45-2FF2-4F38-8DFD-CCC079263F6D}">
      <dgm:prSet/>
      <dgm:spPr/>
      <dgm:t>
        <a:bodyPr/>
        <a:lstStyle/>
        <a:p>
          <a:endParaRPr lang="en-US"/>
        </a:p>
      </dgm:t>
    </dgm:pt>
    <dgm:pt modelId="{D46DB6F3-C5CE-4465-BA65-379BA0C006B8}" type="sibTrans" cxnId="{3A511A45-2FF2-4F38-8DFD-CCC079263F6D}">
      <dgm:prSet/>
      <dgm:spPr/>
      <dgm:t>
        <a:bodyPr/>
        <a:lstStyle/>
        <a:p>
          <a:endParaRPr lang="en-US"/>
        </a:p>
      </dgm:t>
    </dgm:pt>
    <dgm:pt modelId="{B2A7CA80-286E-4279-B3F6-5AC08CEE1676}">
      <dgm:prSet phldrT="[Text]" custT="1"/>
      <dgm:spPr/>
      <dgm:t>
        <a:bodyPr/>
        <a:lstStyle/>
        <a:p>
          <a:pPr algn="ctr"/>
          <a:r>
            <a:rPr lang="en-US" sz="2000" b="1" dirty="0" smtClean="0"/>
            <a:t>How and Where to Consider Solar in the Planning Process</a:t>
          </a:r>
          <a:endParaRPr lang="en-US" sz="2000" b="1" dirty="0"/>
        </a:p>
      </dgm:t>
    </dgm:pt>
    <dgm:pt modelId="{420AC767-1131-4F5C-B963-9589558AA6AE}" type="parTrans" cxnId="{3F2A189B-3AF2-47B2-948C-99455CFC4AA0}">
      <dgm:prSet/>
      <dgm:spPr/>
      <dgm:t>
        <a:bodyPr/>
        <a:lstStyle/>
        <a:p>
          <a:endParaRPr lang="en-US"/>
        </a:p>
      </dgm:t>
    </dgm:pt>
    <dgm:pt modelId="{F2B3C2FF-67BD-4C1C-82CE-0FC0EBD4E473}" type="sibTrans" cxnId="{3F2A189B-3AF2-47B2-948C-99455CFC4AA0}">
      <dgm:prSet/>
      <dgm:spPr/>
      <dgm:t>
        <a:bodyPr/>
        <a:lstStyle/>
        <a:p>
          <a:endParaRPr lang="en-US"/>
        </a:p>
      </dgm:t>
    </dgm:pt>
    <dgm:pt modelId="{0DAB4F60-24B3-42B7-81D5-2766757E4E67}">
      <dgm:prSet phldrT="[Text]" custT="1"/>
      <dgm:spPr/>
      <dgm:t>
        <a:bodyPr/>
        <a:lstStyle/>
        <a:p>
          <a:pPr algn="ctr"/>
          <a:r>
            <a:rPr lang="en-US" sz="2000" b="1" dirty="0" smtClean="0"/>
            <a:t>Incorporating Solar into Codes and Ordinances</a:t>
          </a:r>
          <a:endParaRPr lang="en-US" sz="2000" b="1" dirty="0"/>
        </a:p>
      </dgm:t>
    </dgm:pt>
    <dgm:pt modelId="{28889D35-ED2E-49CD-B540-A8CB42B6C506}" type="parTrans" cxnId="{7DDD1C3A-7879-4871-B076-D5AF321EA00B}">
      <dgm:prSet/>
      <dgm:spPr/>
      <dgm:t>
        <a:bodyPr/>
        <a:lstStyle/>
        <a:p>
          <a:endParaRPr lang="en-US"/>
        </a:p>
      </dgm:t>
    </dgm:pt>
    <dgm:pt modelId="{940B1A31-1BB0-468A-8B45-CCC896AB5975}" type="sibTrans" cxnId="{7DDD1C3A-7879-4871-B076-D5AF321EA00B}">
      <dgm:prSet/>
      <dgm:spPr/>
      <dgm:t>
        <a:bodyPr/>
        <a:lstStyle/>
        <a:p>
          <a:endParaRPr lang="en-US"/>
        </a:p>
      </dgm:t>
    </dgm:pt>
    <dgm:pt modelId="{C69A4129-40D3-4CDA-8B38-ACAD88BD1DD9}">
      <dgm:prSet phldrT="[Text]" custT="1"/>
      <dgm:spPr/>
      <dgm:t>
        <a:bodyPr/>
        <a:lstStyle/>
        <a:p>
          <a:pPr algn="ctr"/>
          <a:r>
            <a:rPr lang="en-US" sz="2000" b="1" dirty="0" smtClean="0"/>
            <a:t>Other Actions Local Governments Can Take to Go Solar</a:t>
          </a:r>
          <a:endParaRPr lang="en-US" sz="2000" b="1" dirty="0"/>
        </a:p>
      </dgm:t>
    </dgm:pt>
    <dgm:pt modelId="{4F6BE375-AAE4-496E-B71C-59438410E3E0}" type="parTrans" cxnId="{546163C4-EFC4-4AC8-B2FC-A4C1C9D0A336}">
      <dgm:prSet/>
      <dgm:spPr/>
      <dgm:t>
        <a:bodyPr/>
        <a:lstStyle/>
        <a:p>
          <a:endParaRPr lang="en-US"/>
        </a:p>
      </dgm:t>
    </dgm:pt>
    <dgm:pt modelId="{758870FB-BA4F-4EBE-951F-ED18B3FB0E51}" type="sibTrans" cxnId="{546163C4-EFC4-4AC8-B2FC-A4C1C9D0A336}">
      <dgm:prSet/>
      <dgm:spPr/>
      <dgm:t>
        <a:bodyPr/>
        <a:lstStyle/>
        <a:p>
          <a:endParaRPr lang="en-US"/>
        </a:p>
      </dgm:t>
    </dgm:pt>
    <dgm:pt modelId="{5808DDAA-9370-4725-9650-C9ABB9B826A4}" type="pres">
      <dgm:prSet presAssocID="{971032AA-1D58-4512-8921-84D747007079}" presName="Name0" presStyleCnt="0">
        <dgm:presLayoutVars>
          <dgm:dir/>
          <dgm:resizeHandles val="exact"/>
        </dgm:presLayoutVars>
      </dgm:prSet>
      <dgm:spPr/>
      <dgm:t>
        <a:bodyPr/>
        <a:lstStyle/>
        <a:p>
          <a:endParaRPr lang="en-US"/>
        </a:p>
      </dgm:t>
    </dgm:pt>
    <dgm:pt modelId="{73245DA1-F670-40A4-96AC-390E2B72751B}" type="pres">
      <dgm:prSet presAssocID="{D4050679-3915-40D7-9018-20D33ABC038F}" presName="node" presStyleLbl="node1" presStyleIdx="0" presStyleCnt="6">
        <dgm:presLayoutVars>
          <dgm:bulletEnabled val="1"/>
        </dgm:presLayoutVars>
      </dgm:prSet>
      <dgm:spPr/>
      <dgm:t>
        <a:bodyPr/>
        <a:lstStyle/>
        <a:p>
          <a:endParaRPr lang="en-US"/>
        </a:p>
      </dgm:t>
    </dgm:pt>
    <dgm:pt modelId="{E399AA24-48F7-4698-82E5-611ADC384B82}" type="pres">
      <dgm:prSet presAssocID="{6EDFA7A7-EB44-4CAA-9C0A-FD873B3847F3}" presName="sibTrans" presStyleLbl="sibTrans1D1" presStyleIdx="0" presStyleCnt="5"/>
      <dgm:spPr/>
      <dgm:t>
        <a:bodyPr/>
        <a:lstStyle/>
        <a:p>
          <a:endParaRPr lang="en-US"/>
        </a:p>
      </dgm:t>
    </dgm:pt>
    <dgm:pt modelId="{02A8A69D-8250-41CB-9754-F6C465B3B87F}" type="pres">
      <dgm:prSet presAssocID="{6EDFA7A7-EB44-4CAA-9C0A-FD873B3847F3}" presName="connectorText" presStyleLbl="sibTrans1D1" presStyleIdx="0" presStyleCnt="5"/>
      <dgm:spPr/>
      <dgm:t>
        <a:bodyPr/>
        <a:lstStyle/>
        <a:p>
          <a:endParaRPr lang="en-US"/>
        </a:p>
      </dgm:t>
    </dgm:pt>
    <dgm:pt modelId="{8CEAE6C4-ADDE-4B82-9E44-B988554775F0}" type="pres">
      <dgm:prSet presAssocID="{D6A0DB8E-7138-4480-92E9-F17397BE91C8}" presName="node" presStyleLbl="node1" presStyleIdx="1" presStyleCnt="6">
        <dgm:presLayoutVars>
          <dgm:bulletEnabled val="1"/>
        </dgm:presLayoutVars>
      </dgm:prSet>
      <dgm:spPr/>
      <dgm:t>
        <a:bodyPr/>
        <a:lstStyle/>
        <a:p>
          <a:endParaRPr lang="en-US"/>
        </a:p>
      </dgm:t>
    </dgm:pt>
    <dgm:pt modelId="{BFB04949-068B-4F26-86A1-576FB390F0C8}" type="pres">
      <dgm:prSet presAssocID="{09A2E827-3EE5-4D41-9312-98DE82284191}" presName="sibTrans" presStyleLbl="sibTrans1D1" presStyleIdx="1" presStyleCnt="5"/>
      <dgm:spPr/>
      <dgm:t>
        <a:bodyPr/>
        <a:lstStyle/>
        <a:p>
          <a:endParaRPr lang="en-US"/>
        </a:p>
      </dgm:t>
    </dgm:pt>
    <dgm:pt modelId="{121454D7-E412-401E-822B-70083C17EB9F}" type="pres">
      <dgm:prSet presAssocID="{09A2E827-3EE5-4D41-9312-98DE82284191}" presName="connectorText" presStyleLbl="sibTrans1D1" presStyleIdx="1" presStyleCnt="5"/>
      <dgm:spPr/>
      <dgm:t>
        <a:bodyPr/>
        <a:lstStyle/>
        <a:p>
          <a:endParaRPr lang="en-US"/>
        </a:p>
      </dgm:t>
    </dgm:pt>
    <dgm:pt modelId="{1635CFCA-6BCA-42A4-B0A3-A18646F9BDA3}" type="pres">
      <dgm:prSet presAssocID="{54865D42-45C1-4AC5-AA9C-967F97244D8D}" presName="node" presStyleLbl="node1" presStyleIdx="2" presStyleCnt="6">
        <dgm:presLayoutVars>
          <dgm:bulletEnabled val="1"/>
        </dgm:presLayoutVars>
      </dgm:prSet>
      <dgm:spPr/>
      <dgm:t>
        <a:bodyPr/>
        <a:lstStyle/>
        <a:p>
          <a:endParaRPr lang="en-US"/>
        </a:p>
      </dgm:t>
    </dgm:pt>
    <dgm:pt modelId="{F282F96B-6C23-4790-97ED-EA9AE5AEEA2C}" type="pres">
      <dgm:prSet presAssocID="{D46DB6F3-C5CE-4465-BA65-379BA0C006B8}" presName="sibTrans" presStyleLbl="sibTrans1D1" presStyleIdx="2" presStyleCnt="5"/>
      <dgm:spPr/>
      <dgm:t>
        <a:bodyPr/>
        <a:lstStyle/>
        <a:p>
          <a:endParaRPr lang="en-US"/>
        </a:p>
      </dgm:t>
    </dgm:pt>
    <dgm:pt modelId="{59CE0944-BAB6-40ED-9FDD-D232814461ED}" type="pres">
      <dgm:prSet presAssocID="{D46DB6F3-C5CE-4465-BA65-379BA0C006B8}" presName="connectorText" presStyleLbl="sibTrans1D1" presStyleIdx="2" presStyleCnt="5"/>
      <dgm:spPr/>
      <dgm:t>
        <a:bodyPr/>
        <a:lstStyle/>
        <a:p>
          <a:endParaRPr lang="en-US"/>
        </a:p>
      </dgm:t>
    </dgm:pt>
    <dgm:pt modelId="{50861809-2420-4548-BA3D-1865AA5C8610}" type="pres">
      <dgm:prSet presAssocID="{B2A7CA80-286E-4279-B3F6-5AC08CEE1676}" presName="node" presStyleLbl="node1" presStyleIdx="3" presStyleCnt="6">
        <dgm:presLayoutVars>
          <dgm:bulletEnabled val="1"/>
        </dgm:presLayoutVars>
      </dgm:prSet>
      <dgm:spPr/>
      <dgm:t>
        <a:bodyPr/>
        <a:lstStyle/>
        <a:p>
          <a:endParaRPr lang="en-US"/>
        </a:p>
      </dgm:t>
    </dgm:pt>
    <dgm:pt modelId="{CDF3DA73-47F4-4CAE-94AE-0478B952F65C}" type="pres">
      <dgm:prSet presAssocID="{F2B3C2FF-67BD-4C1C-82CE-0FC0EBD4E473}" presName="sibTrans" presStyleLbl="sibTrans1D1" presStyleIdx="3" presStyleCnt="5"/>
      <dgm:spPr/>
      <dgm:t>
        <a:bodyPr/>
        <a:lstStyle/>
        <a:p>
          <a:endParaRPr lang="en-US"/>
        </a:p>
      </dgm:t>
    </dgm:pt>
    <dgm:pt modelId="{3515ACF0-1082-490A-95AF-6E4732E80F18}" type="pres">
      <dgm:prSet presAssocID="{F2B3C2FF-67BD-4C1C-82CE-0FC0EBD4E473}" presName="connectorText" presStyleLbl="sibTrans1D1" presStyleIdx="3" presStyleCnt="5"/>
      <dgm:spPr/>
      <dgm:t>
        <a:bodyPr/>
        <a:lstStyle/>
        <a:p>
          <a:endParaRPr lang="en-US"/>
        </a:p>
      </dgm:t>
    </dgm:pt>
    <dgm:pt modelId="{016F3060-E14E-43D9-80B5-F2A6C71DC9FD}" type="pres">
      <dgm:prSet presAssocID="{0DAB4F60-24B3-42B7-81D5-2766757E4E67}" presName="node" presStyleLbl="node1" presStyleIdx="4" presStyleCnt="6">
        <dgm:presLayoutVars>
          <dgm:bulletEnabled val="1"/>
        </dgm:presLayoutVars>
      </dgm:prSet>
      <dgm:spPr/>
      <dgm:t>
        <a:bodyPr/>
        <a:lstStyle/>
        <a:p>
          <a:endParaRPr lang="en-US"/>
        </a:p>
      </dgm:t>
    </dgm:pt>
    <dgm:pt modelId="{3C660286-6B57-4E59-9606-E031A4E9A118}" type="pres">
      <dgm:prSet presAssocID="{940B1A31-1BB0-468A-8B45-CCC896AB5975}" presName="sibTrans" presStyleLbl="sibTrans1D1" presStyleIdx="4" presStyleCnt="5"/>
      <dgm:spPr/>
      <dgm:t>
        <a:bodyPr/>
        <a:lstStyle/>
        <a:p>
          <a:endParaRPr lang="en-US"/>
        </a:p>
      </dgm:t>
    </dgm:pt>
    <dgm:pt modelId="{E438478C-80F3-49E0-A434-A357BCE6C01D}" type="pres">
      <dgm:prSet presAssocID="{940B1A31-1BB0-468A-8B45-CCC896AB5975}" presName="connectorText" presStyleLbl="sibTrans1D1" presStyleIdx="4" presStyleCnt="5"/>
      <dgm:spPr/>
      <dgm:t>
        <a:bodyPr/>
        <a:lstStyle/>
        <a:p>
          <a:endParaRPr lang="en-US"/>
        </a:p>
      </dgm:t>
    </dgm:pt>
    <dgm:pt modelId="{E5DD3D9E-5541-410D-88AE-F9E2D895C81C}" type="pres">
      <dgm:prSet presAssocID="{C69A4129-40D3-4CDA-8B38-ACAD88BD1DD9}" presName="node" presStyleLbl="node1" presStyleIdx="5" presStyleCnt="6">
        <dgm:presLayoutVars>
          <dgm:bulletEnabled val="1"/>
        </dgm:presLayoutVars>
      </dgm:prSet>
      <dgm:spPr/>
      <dgm:t>
        <a:bodyPr/>
        <a:lstStyle/>
        <a:p>
          <a:endParaRPr lang="en-US"/>
        </a:p>
      </dgm:t>
    </dgm:pt>
  </dgm:ptLst>
  <dgm:cxnLst>
    <dgm:cxn modelId="{7DDD1C3A-7879-4871-B076-D5AF321EA00B}" srcId="{971032AA-1D58-4512-8921-84D747007079}" destId="{0DAB4F60-24B3-42B7-81D5-2766757E4E67}" srcOrd="4" destOrd="0" parTransId="{28889D35-ED2E-49CD-B540-A8CB42B6C506}" sibTransId="{940B1A31-1BB0-468A-8B45-CCC896AB5975}"/>
    <dgm:cxn modelId="{8509581E-6002-4A93-8796-23C19C4B439E}" type="presOf" srcId="{940B1A31-1BB0-468A-8B45-CCC896AB5975}" destId="{E438478C-80F3-49E0-A434-A357BCE6C01D}" srcOrd="1" destOrd="0" presId="urn:microsoft.com/office/officeart/2005/8/layout/bProcess3"/>
    <dgm:cxn modelId="{EF370E8A-5BE7-4BED-AECA-164F09DE0EDA}" type="presOf" srcId="{6EDFA7A7-EB44-4CAA-9C0A-FD873B3847F3}" destId="{E399AA24-48F7-4698-82E5-611ADC384B82}" srcOrd="0" destOrd="0" presId="urn:microsoft.com/office/officeart/2005/8/layout/bProcess3"/>
    <dgm:cxn modelId="{3A511A45-2FF2-4F38-8DFD-CCC079263F6D}" srcId="{971032AA-1D58-4512-8921-84D747007079}" destId="{54865D42-45C1-4AC5-AA9C-967F97244D8D}" srcOrd="2" destOrd="0" parTransId="{ABCDDC1D-8D5F-4700-B35A-9607E1EE2E81}" sibTransId="{D46DB6F3-C5CE-4465-BA65-379BA0C006B8}"/>
    <dgm:cxn modelId="{391F1415-194B-44C9-8C3D-86F66272DFFD}" srcId="{971032AA-1D58-4512-8921-84D747007079}" destId="{D4050679-3915-40D7-9018-20D33ABC038F}" srcOrd="0" destOrd="0" parTransId="{AD01C1AA-117C-49DD-BBB9-2F8F2FDB7839}" sibTransId="{6EDFA7A7-EB44-4CAA-9C0A-FD873B3847F3}"/>
    <dgm:cxn modelId="{546163C4-EFC4-4AC8-B2FC-A4C1C9D0A336}" srcId="{971032AA-1D58-4512-8921-84D747007079}" destId="{C69A4129-40D3-4CDA-8B38-ACAD88BD1DD9}" srcOrd="5" destOrd="0" parTransId="{4F6BE375-AAE4-496E-B71C-59438410E3E0}" sibTransId="{758870FB-BA4F-4EBE-951F-ED18B3FB0E51}"/>
    <dgm:cxn modelId="{BA218D74-0334-4E10-80D5-9D31683E192A}" type="presOf" srcId="{D46DB6F3-C5CE-4465-BA65-379BA0C006B8}" destId="{F282F96B-6C23-4790-97ED-EA9AE5AEEA2C}" srcOrd="0" destOrd="0" presId="urn:microsoft.com/office/officeart/2005/8/layout/bProcess3"/>
    <dgm:cxn modelId="{AFCE7156-C5FC-4C78-9B3C-FA487AD2856C}" srcId="{971032AA-1D58-4512-8921-84D747007079}" destId="{D6A0DB8E-7138-4480-92E9-F17397BE91C8}" srcOrd="1" destOrd="0" parTransId="{A5FD82BD-DBF0-42E0-9942-C8372F4450D6}" sibTransId="{09A2E827-3EE5-4D41-9312-98DE82284191}"/>
    <dgm:cxn modelId="{33665905-9E57-4EA6-A6BC-177AC3BBB0A7}" type="presOf" srcId="{0DAB4F60-24B3-42B7-81D5-2766757E4E67}" destId="{016F3060-E14E-43D9-80B5-F2A6C71DC9FD}" srcOrd="0" destOrd="0" presId="urn:microsoft.com/office/officeart/2005/8/layout/bProcess3"/>
    <dgm:cxn modelId="{9A14EC58-7341-441E-AB9A-0A54EFB70789}" type="presOf" srcId="{6EDFA7A7-EB44-4CAA-9C0A-FD873B3847F3}" destId="{02A8A69D-8250-41CB-9754-F6C465B3B87F}" srcOrd="1" destOrd="0" presId="urn:microsoft.com/office/officeart/2005/8/layout/bProcess3"/>
    <dgm:cxn modelId="{1EEBD972-73B9-47FD-A915-C1205B282B6D}" type="presOf" srcId="{C69A4129-40D3-4CDA-8B38-ACAD88BD1DD9}" destId="{E5DD3D9E-5541-410D-88AE-F9E2D895C81C}" srcOrd="0" destOrd="0" presId="urn:microsoft.com/office/officeart/2005/8/layout/bProcess3"/>
    <dgm:cxn modelId="{42E19CCF-01EB-4697-B400-65EC0CCDD9FC}" type="presOf" srcId="{F2B3C2FF-67BD-4C1C-82CE-0FC0EBD4E473}" destId="{3515ACF0-1082-490A-95AF-6E4732E80F18}" srcOrd="1" destOrd="0" presId="urn:microsoft.com/office/officeart/2005/8/layout/bProcess3"/>
    <dgm:cxn modelId="{3F2A189B-3AF2-47B2-948C-99455CFC4AA0}" srcId="{971032AA-1D58-4512-8921-84D747007079}" destId="{B2A7CA80-286E-4279-B3F6-5AC08CEE1676}" srcOrd="3" destOrd="0" parTransId="{420AC767-1131-4F5C-B963-9589558AA6AE}" sibTransId="{F2B3C2FF-67BD-4C1C-82CE-0FC0EBD4E473}"/>
    <dgm:cxn modelId="{D73293CB-51E1-4A26-8087-ABB599CCB892}" type="presOf" srcId="{D6A0DB8E-7138-4480-92E9-F17397BE91C8}" destId="{8CEAE6C4-ADDE-4B82-9E44-B988554775F0}" srcOrd="0" destOrd="0" presId="urn:microsoft.com/office/officeart/2005/8/layout/bProcess3"/>
    <dgm:cxn modelId="{3AED8FD1-D862-45F5-8EAB-037F451DA50C}" type="presOf" srcId="{09A2E827-3EE5-4D41-9312-98DE82284191}" destId="{BFB04949-068B-4F26-86A1-576FB390F0C8}" srcOrd="0" destOrd="0" presId="urn:microsoft.com/office/officeart/2005/8/layout/bProcess3"/>
    <dgm:cxn modelId="{F3A69DC0-FB99-4E98-95A2-124B89089C41}" type="presOf" srcId="{B2A7CA80-286E-4279-B3F6-5AC08CEE1676}" destId="{50861809-2420-4548-BA3D-1865AA5C8610}" srcOrd="0" destOrd="0" presId="urn:microsoft.com/office/officeart/2005/8/layout/bProcess3"/>
    <dgm:cxn modelId="{89CE1C79-35C7-4C60-9459-FCFCCA49BA9F}" type="presOf" srcId="{971032AA-1D58-4512-8921-84D747007079}" destId="{5808DDAA-9370-4725-9650-C9ABB9B826A4}" srcOrd="0" destOrd="0" presId="urn:microsoft.com/office/officeart/2005/8/layout/bProcess3"/>
    <dgm:cxn modelId="{245EDD15-F724-459E-AE81-8F1DBF6B340F}" type="presOf" srcId="{D4050679-3915-40D7-9018-20D33ABC038F}" destId="{73245DA1-F670-40A4-96AC-390E2B72751B}" srcOrd="0" destOrd="0" presId="urn:microsoft.com/office/officeart/2005/8/layout/bProcess3"/>
    <dgm:cxn modelId="{2B2F7FDE-1EE8-4DAD-834D-F88B149B8106}" type="presOf" srcId="{D46DB6F3-C5CE-4465-BA65-379BA0C006B8}" destId="{59CE0944-BAB6-40ED-9FDD-D232814461ED}" srcOrd="1" destOrd="0" presId="urn:microsoft.com/office/officeart/2005/8/layout/bProcess3"/>
    <dgm:cxn modelId="{428DE86A-4113-4B8D-A99D-2FD47DA4CF4B}" type="presOf" srcId="{940B1A31-1BB0-468A-8B45-CCC896AB5975}" destId="{3C660286-6B57-4E59-9606-E031A4E9A118}" srcOrd="0" destOrd="0" presId="urn:microsoft.com/office/officeart/2005/8/layout/bProcess3"/>
    <dgm:cxn modelId="{15411366-C4BE-4F9C-800C-692A2B8753E6}" type="presOf" srcId="{F2B3C2FF-67BD-4C1C-82CE-0FC0EBD4E473}" destId="{CDF3DA73-47F4-4CAE-94AE-0478B952F65C}" srcOrd="0" destOrd="0" presId="urn:microsoft.com/office/officeart/2005/8/layout/bProcess3"/>
    <dgm:cxn modelId="{6F4B8012-A1FD-41F1-864D-B4531FD1B2FB}" type="presOf" srcId="{09A2E827-3EE5-4D41-9312-98DE82284191}" destId="{121454D7-E412-401E-822B-70083C17EB9F}" srcOrd="1" destOrd="0" presId="urn:microsoft.com/office/officeart/2005/8/layout/bProcess3"/>
    <dgm:cxn modelId="{EB71D2B6-5341-4882-B37C-724B12B25779}" type="presOf" srcId="{54865D42-45C1-4AC5-AA9C-967F97244D8D}" destId="{1635CFCA-6BCA-42A4-B0A3-A18646F9BDA3}" srcOrd="0" destOrd="0" presId="urn:microsoft.com/office/officeart/2005/8/layout/bProcess3"/>
    <dgm:cxn modelId="{F6583CCB-1D65-4B03-BFCD-9533A0923179}" type="presParOf" srcId="{5808DDAA-9370-4725-9650-C9ABB9B826A4}" destId="{73245DA1-F670-40A4-96AC-390E2B72751B}" srcOrd="0" destOrd="0" presId="urn:microsoft.com/office/officeart/2005/8/layout/bProcess3"/>
    <dgm:cxn modelId="{2B33FBF9-2B1B-446C-88A1-7AE29F4C6357}" type="presParOf" srcId="{5808DDAA-9370-4725-9650-C9ABB9B826A4}" destId="{E399AA24-48F7-4698-82E5-611ADC384B82}" srcOrd="1" destOrd="0" presId="urn:microsoft.com/office/officeart/2005/8/layout/bProcess3"/>
    <dgm:cxn modelId="{DC5439A6-0CA0-4EA6-AC19-F54B8A59D121}" type="presParOf" srcId="{E399AA24-48F7-4698-82E5-611ADC384B82}" destId="{02A8A69D-8250-41CB-9754-F6C465B3B87F}" srcOrd="0" destOrd="0" presId="urn:microsoft.com/office/officeart/2005/8/layout/bProcess3"/>
    <dgm:cxn modelId="{937C6FC2-9239-4AC2-B9A2-9E8C7ECBFCAE}" type="presParOf" srcId="{5808DDAA-9370-4725-9650-C9ABB9B826A4}" destId="{8CEAE6C4-ADDE-4B82-9E44-B988554775F0}" srcOrd="2" destOrd="0" presId="urn:microsoft.com/office/officeart/2005/8/layout/bProcess3"/>
    <dgm:cxn modelId="{95CA9879-C754-4CDE-A47A-3AA60B49E7B3}" type="presParOf" srcId="{5808DDAA-9370-4725-9650-C9ABB9B826A4}" destId="{BFB04949-068B-4F26-86A1-576FB390F0C8}" srcOrd="3" destOrd="0" presId="urn:microsoft.com/office/officeart/2005/8/layout/bProcess3"/>
    <dgm:cxn modelId="{F1E36715-B932-48CF-AFA6-85BB8FC60F24}" type="presParOf" srcId="{BFB04949-068B-4F26-86A1-576FB390F0C8}" destId="{121454D7-E412-401E-822B-70083C17EB9F}" srcOrd="0" destOrd="0" presId="urn:microsoft.com/office/officeart/2005/8/layout/bProcess3"/>
    <dgm:cxn modelId="{7A96CE86-D251-4412-86A4-30FFEBB7DFEC}" type="presParOf" srcId="{5808DDAA-9370-4725-9650-C9ABB9B826A4}" destId="{1635CFCA-6BCA-42A4-B0A3-A18646F9BDA3}" srcOrd="4" destOrd="0" presId="urn:microsoft.com/office/officeart/2005/8/layout/bProcess3"/>
    <dgm:cxn modelId="{A5FF08BA-D8D3-41C8-871F-97FD0EEB19D0}" type="presParOf" srcId="{5808DDAA-9370-4725-9650-C9ABB9B826A4}" destId="{F282F96B-6C23-4790-97ED-EA9AE5AEEA2C}" srcOrd="5" destOrd="0" presId="urn:microsoft.com/office/officeart/2005/8/layout/bProcess3"/>
    <dgm:cxn modelId="{8C165E94-0645-4285-A5E1-FD4E8F445DCE}" type="presParOf" srcId="{F282F96B-6C23-4790-97ED-EA9AE5AEEA2C}" destId="{59CE0944-BAB6-40ED-9FDD-D232814461ED}" srcOrd="0" destOrd="0" presId="urn:microsoft.com/office/officeart/2005/8/layout/bProcess3"/>
    <dgm:cxn modelId="{D104FBD1-D21B-4FD9-B86D-9A114A045B49}" type="presParOf" srcId="{5808DDAA-9370-4725-9650-C9ABB9B826A4}" destId="{50861809-2420-4548-BA3D-1865AA5C8610}" srcOrd="6" destOrd="0" presId="urn:microsoft.com/office/officeart/2005/8/layout/bProcess3"/>
    <dgm:cxn modelId="{B52CCC00-98D9-46C4-B3DA-0F1F4223E05C}" type="presParOf" srcId="{5808DDAA-9370-4725-9650-C9ABB9B826A4}" destId="{CDF3DA73-47F4-4CAE-94AE-0478B952F65C}" srcOrd="7" destOrd="0" presId="urn:microsoft.com/office/officeart/2005/8/layout/bProcess3"/>
    <dgm:cxn modelId="{847CCA34-AB3C-4B42-96CD-8427962B944B}" type="presParOf" srcId="{CDF3DA73-47F4-4CAE-94AE-0478B952F65C}" destId="{3515ACF0-1082-490A-95AF-6E4732E80F18}" srcOrd="0" destOrd="0" presId="urn:microsoft.com/office/officeart/2005/8/layout/bProcess3"/>
    <dgm:cxn modelId="{C70032B5-47CC-48E9-89A1-DE7C7B8428FB}" type="presParOf" srcId="{5808DDAA-9370-4725-9650-C9ABB9B826A4}" destId="{016F3060-E14E-43D9-80B5-F2A6C71DC9FD}" srcOrd="8" destOrd="0" presId="urn:microsoft.com/office/officeart/2005/8/layout/bProcess3"/>
    <dgm:cxn modelId="{9C544BB5-5316-438B-A31C-16EAD684AF11}" type="presParOf" srcId="{5808DDAA-9370-4725-9650-C9ABB9B826A4}" destId="{3C660286-6B57-4E59-9606-E031A4E9A118}" srcOrd="9" destOrd="0" presId="urn:microsoft.com/office/officeart/2005/8/layout/bProcess3"/>
    <dgm:cxn modelId="{667B971D-CAA4-42C6-A502-E58B4ABCCBFF}" type="presParOf" srcId="{3C660286-6B57-4E59-9606-E031A4E9A118}" destId="{E438478C-80F3-49E0-A434-A357BCE6C01D}" srcOrd="0" destOrd="0" presId="urn:microsoft.com/office/officeart/2005/8/layout/bProcess3"/>
    <dgm:cxn modelId="{CECF380E-AAD3-47A1-9AE8-675C63EFA412}" type="presParOf" srcId="{5808DDAA-9370-4725-9650-C9ABB9B826A4}" destId="{E5DD3D9E-5541-410D-88AE-F9E2D895C81C}" srcOrd="10" destOrd="0" presId="urn:microsoft.com/office/officeart/2005/8/layout/bProcess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FA150D0B-5BDC-45A4-93A9-FA0374BE4506}" type="doc">
      <dgm:prSet loTypeId="urn:microsoft.com/office/officeart/2005/8/layout/cycle7" loCatId="cycle" qsTypeId="urn:microsoft.com/office/officeart/2005/8/quickstyle/simple1#26" qsCatId="simple" csTypeId="urn:microsoft.com/office/officeart/2005/8/colors/accent2_2" csCatId="accent2" phldr="1"/>
      <dgm:spPr/>
      <dgm:t>
        <a:bodyPr/>
        <a:lstStyle/>
        <a:p>
          <a:endParaRPr lang="en-US"/>
        </a:p>
      </dgm:t>
    </dgm:pt>
    <dgm:pt modelId="{B6C20287-1585-413A-AB91-FC4E5100BE4C}">
      <dgm:prSet custT="1"/>
      <dgm:spPr/>
      <dgm:t>
        <a:bodyPr/>
        <a:lstStyle/>
        <a:p>
          <a:pPr rtl="0"/>
          <a:r>
            <a:rPr lang="en-US" sz="1800" dirty="0" smtClean="0"/>
            <a:t>Rights to install solar, access to sunlight</a:t>
          </a:r>
          <a:endParaRPr lang="en-US" sz="1800" dirty="0"/>
        </a:p>
      </dgm:t>
    </dgm:pt>
    <dgm:pt modelId="{CB826780-2167-4971-8352-1A947E350637}" type="parTrans" cxnId="{8E577B05-B6A5-46E0-8F23-348746751514}">
      <dgm:prSet/>
      <dgm:spPr/>
      <dgm:t>
        <a:bodyPr/>
        <a:lstStyle/>
        <a:p>
          <a:endParaRPr lang="en-US"/>
        </a:p>
      </dgm:t>
    </dgm:pt>
    <dgm:pt modelId="{CF28E69C-2810-447C-B1FD-C0FC0391C566}" type="sibTrans" cxnId="{8E577B05-B6A5-46E0-8F23-348746751514}">
      <dgm:prSet/>
      <dgm:spPr/>
      <dgm:t>
        <a:bodyPr/>
        <a:lstStyle/>
        <a:p>
          <a:endParaRPr lang="en-US" dirty="0"/>
        </a:p>
      </dgm:t>
    </dgm:pt>
    <dgm:pt modelId="{7234D154-BF09-4CB4-9BE9-26051F95E6BF}">
      <dgm:prSet custT="1"/>
      <dgm:spPr/>
      <dgm:t>
        <a:bodyPr/>
        <a:lstStyle/>
        <a:p>
          <a:pPr rtl="0"/>
          <a:r>
            <a:rPr lang="en-US" sz="1100" dirty="0" smtClean="0"/>
            <a:t>Can be protected with solar easements</a:t>
          </a:r>
          <a:endParaRPr lang="en-US" sz="1100" dirty="0"/>
        </a:p>
      </dgm:t>
    </dgm:pt>
    <dgm:pt modelId="{696547D5-D132-4A4E-B945-4B6D7BDE7CAE}" type="parTrans" cxnId="{4AF87B9C-33F3-427B-8066-5E497EB689CD}">
      <dgm:prSet/>
      <dgm:spPr/>
      <dgm:t>
        <a:bodyPr/>
        <a:lstStyle/>
        <a:p>
          <a:endParaRPr lang="en-US"/>
        </a:p>
      </dgm:t>
    </dgm:pt>
    <dgm:pt modelId="{F85D1398-305F-48EB-B8E3-1FB2DA59A1CE}" type="sibTrans" cxnId="{4AF87B9C-33F3-427B-8066-5E497EB689CD}">
      <dgm:prSet/>
      <dgm:spPr/>
      <dgm:t>
        <a:bodyPr/>
        <a:lstStyle/>
        <a:p>
          <a:endParaRPr lang="en-US"/>
        </a:p>
      </dgm:t>
    </dgm:pt>
    <dgm:pt modelId="{2C83CF0E-E3AA-47C9-B443-03398C50D1D0}">
      <dgm:prSet/>
      <dgm:spPr/>
      <dgm:t>
        <a:bodyPr/>
        <a:lstStyle/>
        <a:p>
          <a:pPr rtl="0"/>
          <a:r>
            <a:rPr lang="en-US" dirty="0" smtClean="0"/>
            <a:t>Many state level laws exist, but local governments can supplement and build upon state policies</a:t>
          </a:r>
          <a:endParaRPr lang="en-US" dirty="0"/>
        </a:p>
      </dgm:t>
    </dgm:pt>
    <dgm:pt modelId="{A995BA6D-FF36-43EB-BD51-62C221B9F0E5}" type="parTrans" cxnId="{766E5AD9-3CA7-4C0E-B29D-55285E46DDE2}">
      <dgm:prSet/>
      <dgm:spPr/>
      <dgm:t>
        <a:bodyPr/>
        <a:lstStyle/>
        <a:p>
          <a:endParaRPr lang="en-US"/>
        </a:p>
      </dgm:t>
    </dgm:pt>
    <dgm:pt modelId="{C7D0A5BA-1564-4582-BB61-C2AF84305051}" type="sibTrans" cxnId="{766E5AD9-3CA7-4C0E-B29D-55285E46DDE2}">
      <dgm:prSet/>
      <dgm:spPr/>
      <dgm:t>
        <a:bodyPr/>
        <a:lstStyle/>
        <a:p>
          <a:endParaRPr lang="en-US" dirty="0"/>
        </a:p>
      </dgm:t>
    </dgm:pt>
    <dgm:pt modelId="{061E1B3B-506F-479A-97DE-F83DAF64A759}">
      <dgm:prSet/>
      <dgm:spPr/>
      <dgm:t>
        <a:bodyPr/>
        <a:lstStyle/>
        <a:p>
          <a:pPr rtl="0"/>
          <a:r>
            <a:rPr lang="en-US" dirty="0" smtClean="0"/>
            <a:t>May involve planning elements in addition to specific resident protections</a:t>
          </a:r>
          <a:endParaRPr lang="en-US" dirty="0"/>
        </a:p>
      </dgm:t>
    </dgm:pt>
    <dgm:pt modelId="{CC828749-6B70-44F7-968E-E0B0B2CBC16E}" type="parTrans" cxnId="{20FB680B-EB27-4FDB-9699-8295FBBE632E}">
      <dgm:prSet/>
      <dgm:spPr/>
      <dgm:t>
        <a:bodyPr/>
        <a:lstStyle/>
        <a:p>
          <a:endParaRPr lang="en-US"/>
        </a:p>
      </dgm:t>
    </dgm:pt>
    <dgm:pt modelId="{DAC91F4D-3BF4-4013-B840-4D123731E424}" type="sibTrans" cxnId="{20FB680B-EB27-4FDB-9699-8295FBBE632E}">
      <dgm:prSet/>
      <dgm:spPr/>
      <dgm:t>
        <a:bodyPr/>
        <a:lstStyle/>
        <a:p>
          <a:endParaRPr lang="en-US" dirty="0"/>
        </a:p>
      </dgm:t>
    </dgm:pt>
    <dgm:pt modelId="{DF74BF76-4A30-4613-AA66-11F7A2DCFC00}" type="pres">
      <dgm:prSet presAssocID="{FA150D0B-5BDC-45A4-93A9-FA0374BE4506}" presName="Name0" presStyleCnt="0">
        <dgm:presLayoutVars>
          <dgm:dir/>
          <dgm:resizeHandles val="exact"/>
        </dgm:presLayoutVars>
      </dgm:prSet>
      <dgm:spPr/>
      <dgm:t>
        <a:bodyPr/>
        <a:lstStyle/>
        <a:p>
          <a:endParaRPr lang="en-US"/>
        </a:p>
      </dgm:t>
    </dgm:pt>
    <dgm:pt modelId="{8213190C-1056-47EE-B1B9-8DD3124447F6}" type="pres">
      <dgm:prSet presAssocID="{B6C20287-1585-413A-AB91-FC4E5100BE4C}" presName="node" presStyleLbl="node1" presStyleIdx="0" presStyleCnt="3" custRadScaleRad="74951">
        <dgm:presLayoutVars>
          <dgm:bulletEnabled val="1"/>
        </dgm:presLayoutVars>
      </dgm:prSet>
      <dgm:spPr/>
      <dgm:t>
        <a:bodyPr/>
        <a:lstStyle/>
        <a:p>
          <a:endParaRPr lang="en-US"/>
        </a:p>
      </dgm:t>
    </dgm:pt>
    <dgm:pt modelId="{945A190E-E10C-4F10-BCB1-9D554490D785}" type="pres">
      <dgm:prSet presAssocID="{CF28E69C-2810-447C-B1FD-C0FC0391C566}" presName="sibTrans" presStyleLbl="sibTrans2D1" presStyleIdx="0" presStyleCnt="3"/>
      <dgm:spPr/>
      <dgm:t>
        <a:bodyPr/>
        <a:lstStyle/>
        <a:p>
          <a:endParaRPr lang="en-US"/>
        </a:p>
      </dgm:t>
    </dgm:pt>
    <dgm:pt modelId="{9747F8B6-19E0-4E53-96E3-A85C71B17A8A}" type="pres">
      <dgm:prSet presAssocID="{CF28E69C-2810-447C-B1FD-C0FC0391C566}" presName="connectorText" presStyleLbl="sibTrans2D1" presStyleIdx="0" presStyleCnt="3"/>
      <dgm:spPr/>
      <dgm:t>
        <a:bodyPr/>
        <a:lstStyle/>
        <a:p>
          <a:endParaRPr lang="en-US"/>
        </a:p>
      </dgm:t>
    </dgm:pt>
    <dgm:pt modelId="{78728EFF-5973-4856-894E-A1E98570F3E1}" type="pres">
      <dgm:prSet presAssocID="{2C83CF0E-E3AA-47C9-B443-03398C50D1D0}" presName="node" presStyleLbl="node1" presStyleIdx="1" presStyleCnt="3" custRadScaleRad="96490" custRadScaleInc="-6392">
        <dgm:presLayoutVars>
          <dgm:bulletEnabled val="1"/>
        </dgm:presLayoutVars>
      </dgm:prSet>
      <dgm:spPr/>
      <dgm:t>
        <a:bodyPr/>
        <a:lstStyle/>
        <a:p>
          <a:endParaRPr lang="en-US"/>
        </a:p>
      </dgm:t>
    </dgm:pt>
    <dgm:pt modelId="{9937835D-2040-4C75-83EB-86EB6964A3FB}" type="pres">
      <dgm:prSet presAssocID="{C7D0A5BA-1564-4582-BB61-C2AF84305051}" presName="sibTrans" presStyleLbl="sibTrans2D1" presStyleIdx="1" presStyleCnt="3"/>
      <dgm:spPr/>
      <dgm:t>
        <a:bodyPr/>
        <a:lstStyle/>
        <a:p>
          <a:endParaRPr lang="en-US"/>
        </a:p>
      </dgm:t>
    </dgm:pt>
    <dgm:pt modelId="{EF9AB47F-92C2-4DCF-A50D-432081A6FF40}" type="pres">
      <dgm:prSet presAssocID="{C7D0A5BA-1564-4582-BB61-C2AF84305051}" presName="connectorText" presStyleLbl="sibTrans2D1" presStyleIdx="1" presStyleCnt="3"/>
      <dgm:spPr/>
      <dgm:t>
        <a:bodyPr/>
        <a:lstStyle/>
        <a:p>
          <a:endParaRPr lang="en-US"/>
        </a:p>
      </dgm:t>
    </dgm:pt>
    <dgm:pt modelId="{2FA1F34D-6197-4EE1-9B5C-F85AD77D34CA}" type="pres">
      <dgm:prSet presAssocID="{061E1B3B-506F-479A-97DE-F83DAF64A759}" presName="node" presStyleLbl="node1" presStyleIdx="2" presStyleCnt="3" custRadScaleRad="96490" custRadScaleInc="6392">
        <dgm:presLayoutVars>
          <dgm:bulletEnabled val="1"/>
        </dgm:presLayoutVars>
      </dgm:prSet>
      <dgm:spPr/>
      <dgm:t>
        <a:bodyPr/>
        <a:lstStyle/>
        <a:p>
          <a:endParaRPr lang="en-US"/>
        </a:p>
      </dgm:t>
    </dgm:pt>
    <dgm:pt modelId="{A0CBF8F9-0DFB-4C8D-B115-3112DAEA3BD3}" type="pres">
      <dgm:prSet presAssocID="{DAC91F4D-3BF4-4013-B840-4D123731E424}" presName="sibTrans" presStyleLbl="sibTrans2D1" presStyleIdx="2" presStyleCnt="3"/>
      <dgm:spPr/>
      <dgm:t>
        <a:bodyPr/>
        <a:lstStyle/>
        <a:p>
          <a:endParaRPr lang="en-US"/>
        </a:p>
      </dgm:t>
    </dgm:pt>
    <dgm:pt modelId="{8B347C17-2B9B-410F-93E8-D0F8865BA328}" type="pres">
      <dgm:prSet presAssocID="{DAC91F4D-3BF4-4013-B840-4D123731E424}" presName="connectorText" presStyleLbl="sibTrans2D1" presStyleIdx="2" presStyleCnt="3"/>
      <dgm:spPr/>
      <dgm:t>
        <a:bodyPr/>
        <a:lstStyle/>
        <a:p>
          <a:endParaRPr lang="en-US"/>
        </a:p>
      </dgm:t>
    </dgm:pt>
  </dgm:ptLst>
  <dgm:cxnLst>
    <dgm:cxn modelId="{8E577B05-B6A5-46E0-8F23-348746751514}" srcId="{FA150D0B-5BDC-45A4-93A9-FA0374BE4506}" destId="{B6C20287-1585-413A-AB91-FC4E5100BE4C}" srcOrd="0" destOrd="0" parTransId="{CB826780-2167-4971-8352-1A947E350637}" sibTransId="{CF28E69C-2810-447C-B1FD-C0FC0391C566}"/>
    <dgm:cxn modelId="{BA5DC893-614E-40A7-951B-7F50A4FF62DF}" type="presOf" srcId="{FA150D0B-5BDC-45A4-93A9-FA0374BE4506}" destId="{DF74BF76-4A30-4613-AA66-11F7A2DCFC00}" srcOrd="0" destOrd="0" presId="urn:microsoft.com/office/officeart/2005/8/layout/cycle7"/>
    <dgm:cxn modelId="{2EE3F4DF-247E-4DFA-AB33-9EB9EA5AA99A}" type="presOf" srcId="{7234D154-BF09-4CB4-9BE9-26051F95E6BF}" destId="{8213190C-1056-47EE-B1B9-8DD3124447F6}" srcOrd="0" destOrd="1" presId="urn:microsoft.com/office/officeart/2005/8/layout/cycle7"/>
    <dgm:cxn modelId="{CDA6A520-C4CE-4451-8149-6E385BC147B7}" type="presOf" srcId="{C7D0A5BA-1564-4582-BB61-C2AF84305051}" destId="{9937835D-2040-4C75-83EB-86EB6964A3FB}" srcOrd="0" destOrd="0" presId="urn:microsoft.com/office/officeart/2005/8/layout/cycle7"/>
    <dgm:cxn modelId="{C622521D-8704-487F-8338-5E3A8CB4CBF2}" type="presOf" srcId="{B6C20287-1585-413A-AB91-FC4E5100BE4C}" destId="{8213190C-1056-47EE-B1B9-8DD3124447F6}" srcOrd="0" destOrd="0" presId="urn:microsoft.com/office/officeart/2005/8/layout/cycle7"/>
    <dgm:cxn modelId="{4AF87B9C-33F3-427B-8066-5E497EB689CD}" srcId="{B6C20287-1585-413A-AB91-FC4E5100BE4C}" destId="{7234D154-BF09-4CB4-9BE9-26051F95E6BF}" srcOrd="0" destOrd="0" parTransId="{696547D5-D132-4A4E-B945-4B6D7BDE7CAE}" sibTransId="{F85D1398-305F-48EB-B8E3-1FB2DA59A1CE}"/>
    <dgm:cxn modelId="{766E5AD9-3CA7-4C0E-B29D-55285E46DDE2}" srcId="{FA150D0B-5BDC-45A4-93A9-FA0374BE4506}" destId="{2C83CF0E-E3AA-47C9-B443-03398C50D1D0}" srcOrd="1" destOrd="0" parTransId="{A995BA6D-FF36-43EB-BD51-62C221B9F0E5}" sibTransId="{C7D0A5BA-1564-4582-BB61-C2AF84305051}"/>
    <dgm:cxn modelId="{D914F3F1-0B70-4E08-9025-84AC99B67ED3}" type="presOf" srcId="{C7D0A5BA-1564-4582-BB61-C2AF84305051}" destId="{EF9AB47F-92C2-4DCF-A50D-432081A6FF40}" srcOrd="1" destOrd="0" presId="urn:microsoft.com/office/officeart/2005/8/layout/cycle7"/>
    <dgm:cxn modelId="{AA7F9AC2-F53E-4C4F-9377-3802B5C9BF39}" type="presOf" srcId="{DAC91F4D-3BF4-4013-B840-4D123731E424}" destId="{8B347C17-2B9B-410F-93E8-D0F8865BA328}" srcOrd="1" destOrd="0" presId="urn:microsoft.com/office/officeart/2005/8/layout/cycle7"/>
    <dgm:cxn modelId="{6C5E465E-6899-47A4-ADD9-6BE0E5756EAE}" type="presOf" srcId="{CF28E69C-2810-447C-B1FD-C0FC0391C566}" destId="{945A190E-E10C-4F10-BCB1-9D554490D785}" srcOrd="0" destOrd="0" presId="urn:microsoft.com/office/officeart/2005/8/layout/cycle7"/>
    <dgm:cxn modelId="{20FB680B-EB27-4FDB-9699-8295FBBE632E}" srcId="{FA150D0B-5BDC-45A4-93A9-FA0374BE4506}" destId="{061E1B3B-506F-479A-97DE-F83DAF64A759}" srcOrd="2" destOrd="0" parTransId="{CC828749-6B70-44F7-968E-E0B0B2CBC16E}" sibTransId="{DAC91F4D-3BF4-4013-B840-4D123731E424}"/>
    <dgm:cxn modelId="{44289D43-34BB-4979-8646-82C0E9D43B2E}" type="presOf" srcId="{061E1B3B-506F-479A-97DE-F83DAF64A759}" destId="{2FA1F34D-6197-4EE1-9B5C-F85AD77D34CA}" srcOrd="0" destOrd="0" presId="urn:microsoft.com/office/officeart/2005/8/layout/cycle7"/>
    <dgm:cxn modelId="{37035F40-1E9C-46C4-8DA5-4F3703F5927E}" type="presOf" srcId="{2C83CF0E-E3AA-47C9-B443-03398C50D1D0}" destId="{78728EFF-5973-4856-894E-A1E98570F3E1}" srcOrd="0" destOrd="0" presId="urn:microsoft.com/office/officeart/2005/8/layout/cycle7"/>
    <dgm:cxn modelId="{26B508F0-DBB3-472D-85E2-4AF4AB1B05AE}" type="presOf" srcId="{CF28E69C-2810-447C-B1FD-C0FC0391C566}" destId="{9747F8B6-19E0-4E53-96E3-A85C71B17A8A}" srcOrd="1" destOrd="0" presId="urn:microsoft.com/office/officeart/2005/8/layout/cycle7"/>
    <dgm:cxn modelId="{B6EA5D25-8DA6-4C4C-BC02-D525F4A705D9}" type="presOf" srcId="{DAC91F4D-3BF4-4013-B840-4D123731E424}" destId="{A0CBF8F9-0DFB-4C8D-B115-3112DAEA3BD3}" srcOrd="0" destOrd="0" presId="urn:microsoft.com/office/officeart/2005/8/layout/cycle7"/>
    <dgm:cxn modelId="{4080EDFD-D08B-4951-82A5-2E774C727C75}" type="presParOf" srcId="{DF74BF76-4A30-4613-AA66-11F7A2DCFC00}" destId="{8213190C-1056-47EE-B1B9-8DD3124447F6}" srcOrd="0" destOrd="0" presId="urn:microsoft.com/office/officeart/2005/8/layout/cycle7"/>
    <dgm:cxn modelId="{D3E33A2C-72EC-4626-9060-309F06A11A41}" type="presParOf" srcId="{DF74BF76-4A30-4613-AA66-11F7A2DCFC00}" destId="{945A190E-E10C-4F10-BCB1-9D554490D785}" srcOrd="1" destOrd="0" presId="urn:microsoft.com/office/officeart/2005/8/layout/cycle7"/>
    <dgm:cxn modelId="{AECF9B3A-48B6-45E7-808F-FCDED8425601}" type="presParOf" srcId="{945A190E-E10C-4F10-BCB1-9D554490D785}" destId="{9747F8B6-19E0-4E53-96E3-A85C71B17A8A}" srcOrd="0" destOrd="0" presId="urn:microsoft.com/office/officeart/2005/8/layout/cycle7"/>
    <dgm:cxn modelId="{86DDD243-AB10-4CE1-B3C0-DC8C1F837703}" type="presParOf" srcId="{DF74BF76-4A30-4613-AA66-11F7A2DCFC00}" destId="{78728EFF-5973-4856-894E-A1E98570F3E1}" srcOrd="2" destOrd="0" presId="urn:microsoft.com/office/officeart/2005/8/layout/cycle7"/>
    <dgm:cxn modelId="{717CFADA-F308-4EAE-8CC2-8E725A0B9FE0}" type="presParOf" srcId="{DF74BF76-4A30-4613-AA66-11F7A2DCFC00}" destId="{9937835D-2040-4C75-83EB-86EB6964A3FB}" srcOrd="3" destOrd="0" presId="urn:microsoft.com/office/officeart/2005/8/layout/cycle7"/>
    <dgm:cxn modelId="{01C4B9E6-540B-45A9-9239-847625B2F91C}" type="presParOf" srcId="{9937835D-2040-4C75-83EB-86EB6964A3FB}" destId="{EF9AB47F-92C2-4DCF-A50D-432081A6FF40}" srcOrd="0" destOrd="0" presId="urn:microsoft.com/office/officeart/2005/8/layout/cycle7"/>
    <dgm:cxn modelId="{26771A33-E1E8-4695-B527-4F538FF4D963}" type="presParOf" srcId="{DF74BF76-4A30-4613-AA66-11F7A2DCFC00}" destId="{2FA1F34D-6197-4EE1-9B5C-F85AD77D34CA}" srcOrd="4" destOrd="0" presId="urn:microsoft.com/office/officeart/2005/8/layout/cycle7"/>
    <dgm:cxn modelId="{0701DA29-73AF-4E02-97EA-41F4AEFC4C54}" type="presParOf" srcId="{DF74BF76-4A30-4613-AA66-11F7A2DCFC00}" destId="{A0CBF8F9-0DFB-4C8D-B115-3112DAEA3BD3}" srcOrd="5" destOrd="0" presId="urn:microsoft.com/office/officeart/2005/8/layout/cycle7"/>
    <dgm:cxn modelId="{E70FC7BF-3853-4F3F-AB7D-0B60D54BEDC1}" type="presParOf" srcId="{A0CBF8F9-0DFB-4C8D-B115-3112DAEA3BD3}" destId="{8B347C17-2B9B-410F-93E8-D0F8865BA328}" srcOrd="0" destOrd="0" presId="urn:microsoft.com/office/officeart/2005/8/layout/cycle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F1030623-15F2-4E8B-A744-13A621F76F4C}" type="doc">
      <dgm:prSet loTypeId="urn:microsoft.com/office/officeart/2005/8/layout/vList2" loCatId="list" qsTypeId="urn:microsoft.com/office/officeart/2005/8/quickstyle/simple1#27" qsCatId="simple" csTypeId="urn:microsoft.com/office/officeart/2005/8/colors/accent2_3" csCatId="accent2" phldr="1"/>
      <dgm:spPr/>
      <dgm:t>
        <a:bodyPr/>
        <a:lstStyle/>
        <a:p>
          <a:endParaRPr lang="en-US"/>
        </a:p>
      </dgm:t>
    </dgm:pt>
    <dgm:pt modelId="{BA13D767-0E09-454A-879A-AE06B821DD86}">
      <dgm:prSet/>
      <dgm:spPr/>
      <dgm:t>
        <a:bodyPr/>
        <a:lstStyle/>
        <a:p>
          <a:pPr rtl="0"/>
          <a:r>
            <a:rPr lang="en-US" dirty="0" smtClean="0"/>
            <a:t>Identify and revise any local ordinances that pose unintended obstacles </a:t>
          </a:r>
          <a:endParaRPr lang="en-US" dirty="0"/>
        </a:p>
      </dgm:t>
    </dgm:pt>
    <dgm:pt modelId="{E63F0C8A-601E-4982-8E44-E8C858482727}" type="parTrans" cxnId="{26D6B0AC-11E0-47B8-8E01-7C2DE9E8D0E8}">
      <dgm:prSet/>
      <dgm:spPr/>
      <dgm:t>
        <a:bodyPr/>
        <a:lstStyle/>
        <a:p>
          <a:endParaRPr lang="en-US"/>
        </a:p>
      </dgm:t>
    </dgm:pt>
    <dgm:pt modelId="{3D73DE70-4F59-452A-AE52-C0A11AA8857B}" type="sibTrans" cxnId="{26D6B0AC-11E0-47B8-8E01-7C2DE9E8D0E8}">
      <dgm:prSet/>
      <dgm:spPr/>
      <dgm:t>
        <a:bodyPr/>
        <a:lstStyle/>
        <a:p>
          <a:endParaRPr lang="en-US"/>
        </a:p>
      </dgm:t>
    </dgm:pt>
    <dgm:pt modelId="{D6722228-AB18-4EE2-9058-5C906D564447}">
      <dgm:prSet/>
      <dgm:spPr/>
      <dgm:t>
        <a:bodyPr/>
        <a:lstStyle/>
        <a:p>
          <a:pPr rtl="0"/>
          <a:r>
            <a:rPr lang="en-US" dirty="0" smtClean="0"/>
            <a:t>Consider linking solar permits to solar easements </a:t>
          </a:r>
          <a:endParaRPr lang="en-US" dirty="0"/>
        </a:p>
      </dgm:t>
    </dgm:pt>
    <dgm:pt modelId="{443B33AF-480A-459A-A4B0-39C8F0EB9E91}" type="parTrans" cxnId="{9D399C30-5D58-47EC-A2D8-6580F99B6588}">
      <dgm:prSet/>
      <dgm:spPr/>
      <dgm:t>
        <a:bodyPr/>
        <a:lstStyle/>
        <a:p>
          <a:endParaRPr lang="en-US"/>
        </a:p>
      </dgm:t>
    </dgm:pt>
    <dgm:pt modelId="{6CD16FA8-1B01-4EAD-BDC0-D7D7DA5D9A1C}" type="sibTrans" cxnId="{9D399C30-5D58-47EC-A2D8-6580F99B6588}">
      <dgm:prSet/>
      <dgm:spPr/>
      <dgm:t>
        <a:bodyPr/>
        <a:lstStyle/>
        <a:p>
          <a:endParaRPr lang="en-US"/>
        </a:p>
      </dgm:t>
    </dgm:pt>
    <dgm:pt modelId="{3DD9C7B4-C8E0-4F4D-B9CC-F6800E234C16}">
      <dgm:prSet/>
      <dgm:spPr/>
      <dgm:t>
        <a:bodyPr/>
        <a:lstStyle/>
        <a:p>
          <a:pPr rtl="0"/>
          <a:r>
            <a:rPr lang="en-US" dirty="0" smtClean="0"/>
            <a:t>Set standards for new construction that are “solar friendly”</a:t>
          </a:r>
          <a:endParaRPr lang="en-US" dirty="0"/>
        </a:p>
      </dgm:t>
    </dgm:pt>
    <dgm:pt modelId="{A692ABC1-D0E5-4893-995D-39A8FB411229}" type="parTrans" cxnId="{C350001C-E236-4D50-91CD-63DC0481D455}">
      <dgm:prSet/>
      <dgm:spPr/>
      <dgm:t>
        <a:bodyPr/>
        <a:lstStyle/>
        <a:p>
          <a:endParaRPr lang="en-US"/>
        </a:p>
      </dgm:t>
    </dgm:pt>
    <dgm:pt modelId="{67C5D061-BF55-4EBD-885D-9585B035647D}" type="sibTrans" cxnId="{C350001C-E236-4D50-91CD-63DC0481D455}">
      <dgm:prSet/>
      <dgm:spPr/>
      <dgm:t>
        <a:bodyPr/>
        <a:lstStyle/>
        <a:p>
          <a:endParaRPr lang="en-US"/>
        </a:p>
      </dgm:t>
    </dgm:pt>
    <dgm:pt modelId="{0AE0EE19-38D1-46B9-B3B4-921C8AA632ED}">
      <dgm:prSet/>
      <dgm:spPr/>
      <dgm:t>
        <a:bodyPr/>
        <a:lstStyle/>
        <a:p>
          <a:pPr rtl="0"/>
          <a:r>
            <a:rPr lang="en-US" dirty="0" smtClean="0"/>
            <a:t>Establish solar access protections for commercial properties in addition to residential buildings</a:t>
          </a:r>
          <a:endParaRPr lang="en-US" dirty="0"/>
        </a:p>
      </dgm:t>
    </dgm:pt>
    <dgm:pt modelId="{B38FDE40-2B5E-4F1F-B57A-B66E82035AE1}" type="parTrans" cxnId="{D5805EFD-8786-46F9-8E67-14CB7E6DBBAD}">
      <dgm:prSet/>
      <dgm:spPr/>
      <dgm:t>
        <a:bodyPr/>
        <a:lstStyle/>
        <a:p>
          <a:endParaRPr lang="en-US"/>
        </a:p>
      </dgm:t>
    </dgm:pt>
    <dgm:pt modelId="{5B1D5D8D-6BB8-4D2E-B236-1A8A0065856C}" type="sibTrans" cxnId="{D5805EFD-8786-46F9-8E67-14CB7E6DBBAD}">
      <dgm:prSet/>
      <dgm:spPr/>
      <dgm:t>
        <a:bodyPr/>
        <a:lstStyle/>
        <a:p>
          <a:endParaRPr lang="en-US"/>
        </a:p>
      </dgm:t>
    </dgm:pt>
    <dgm:pt modelId="{798A18E2-BF37-4E0A-82BC-4EBA3FE59C0B}">
      <dgm:prSet/>
      <dgm:spPr/>
      <dgm:t>
        <a:bodyPr/>
        <a:lstStyle/>
        <a:p>
          <a:pPr rtl="0"/>
          <a:r>
            <a:rPr lang="en-US" dirty="0" smtClean="0"/>
            <a:t>Publish ordinances, standards, and related information online</a:t>
          </a:r>
          <a:endParaRPr lang="en-US" dirty="0"/>
        </a:p>
      </dgm:t>
    </dgm:pt>
    <dgm:pt modelId="{9F916E7E-9F78-40E1-9094-62AC8C7C0DD3}" type="parTrans" cxnId="{8767A31A-5745-48C8-B9FB-E7AA6B09B90F}">
      <dgm:prSet/>
      <dgm:spPr/>
      <dgm:t>
        <a:bodyPr/>
        <a:lstStyle/>
        <a:p>
          <a:endParaRPr lang="en-US"/>
        </a:p>
      </dgm:t>
    </dgm:pt>
    <dgm:pt modelId="{A07B8CAF-6F32-42BB-8177-076A9FA441B3}" type="sibTrans" cxnId="{8767A31A-5745-48C8-B9FB-E7AA6B09B90F}">
      <dgm:prSet/>
      <dgm:spPr/>
      <dgm:t>
        <a:bodyPr/>
        <a:lstStyle/>
        <a:p>
          <a:endParaRPr lang="en-US"/>
        </a:p>
      </dgm:t>
    </dgm:pt>
    <dgm:pt modelId="{692EFA3C-9A9F-4AE0-B26B-12A2A9C4C953}" type="pres">
      <dgm:prSet presAssocID="{F1030623-15F2-4E8B-A744-13A621F76F4C}" presName="linear" presStyleCnt="0">
        <dgm:presLayoutVars>
          <dgm:animLvl val="lvl"/>
          <dgm:resizeHandles val="exact"/>
        </dgm:presLayoutVars>
      </dgm:prSet>
      <dgm:spPr/>
      <dgm:t>
        <a:bodyPr/>
        <a:lstStyle/>
        <a:p>
          <a:endParaRPr lang="en-US"/>
        </a:p>
      </dgm:t>
    </dgm:pt>
    <dgm:pt modelId="{C5623216-A378-401B-B7BD-396E5842BE76}" type="pres">
      <dgm:prSet presAssocID="{BA13D767-0E09-454A-879A-AE06B821DD86}" presName="parentText" presStyleLbl="node1" presStyleIdx="0" presStyleCnt="4">
        <dgm:presLayoutVars>
          <dgm:chMax val="0"/>
          <dgm:bulletEnabled val="1"/>
        </dgm:presLayoutVars>
      </dgm:prSet>
      <dgm:spPr/>
      <dgm:t>
        <a:bodyPr/>
        <a:lstStyle/>
        <a:p>
          <a:endParaRPr lang="en-US"/>
        </a:p>
      </dgm:t>
    </dgm:pt>
    <dgm:pt modelId="{D5598316-3751-4CF5-8D38-B44A8BF61128}" type="pres">
      <dgm:prSet presAssocID="{BA13D767-0E09-454A-879A-AE06B821DD86}" presName="childText" presStyleLbl="revTx" presStyleIdx="0" presStyleCnt="1">
        <dgm:presLayoutVars>
          <dgm:bulletEnabled val="1"/>
        </dgm:presLayoutVars>
      </dgm:prSet>
      <dgm:spPr/>
      <dgm:t>
        <a:bodyPr/>
        <a:lstStyle/>
        <a:p>
          <a:endParaRPr lang="en-US"/>
        </a:p>
      </dgm:t>
    </dgm:pt>
    <dgm:pt modelId="{42B5A226-EC58-447D-8820-0623A726C4B0}" type="pres">
      <dgm:prSet presAssocID="{0AE0EE19-38D1-46B9-B3B4-921C8AA632ED}" presName="parentText" presStyleLbl="node1" presStyleIdx="1" presStyleCnt="4">
        <dgm:presLayoutVars>
          <dgm:chMax val="0"/>
          <dgm:bulletEnabled val="1"/>
        </dgm:presLayoutVars>
      </dgm:prSet>
      <dgm:spPr/>
      <dgm:t>
        <a:bodyPr/>
        <a:lstStyle/>
        <a:p>
          <a:endParaRPr lang="en-US"/>
        </a:p>
      </dgm:t>
    </dgm:pt>
    <dgm:pt modelId="{38068536-B40C-49CD-9ACF-02DA51CF83D8}" type="pres">
      <dgm:prSet presAssocID="{5B1D5D8D-6BB8-4D2E-B236-1A8A0065856C}" presName="spacer" presStyleCnt="0"/>
      <dgm:spPr/>
    </dgm:pt>
    <dgm:pt modelId="{3D6FC158-3A43-4FD2-B199-FF97347637D6}" type="pres">
      <dgm:prSet presAssocID="{3DD9C7B4-C8E0-4F4D-B9CC-F6800E234C16}" presName="parentText" presStyleLbl="node1" presStyleIdx="2" presStyleCnt="4" custLinFactNeighborY="42074">
        <dgm:presLayoutVars>
          <dgm:chMax val="0"/>
          <dgm:bulletEnabled val="1"/>
        </dgm:presLayoutVars>
      </dgm:prSet>
      <dgm:spPr/>
      <dgm:t>
        <a:bodyPr/>
        <a:lstStyle/>
        <a:p>
          <a:endParaRPr lang="en-US"/>
        </a:p>
      </dgm:t>
    </dgm:pt>
    <dgm:pt modelId="{39164A3B-BB80-44AA-BA1C-5C55172D3BBB}" type="pres">
      <dgm:prSet presAssocID="{67C5D061-BF55-4EBD-885D-9585B035647D}" presName="spacer" presStyleCnt="0"/>
      <dgm:spPr/>
    </dgm:pt>
    <dgm:pt modelId="{E73B71BB-117B-4CF4-A2CC-5BE347430F75}" type="pres">
      <dgm:prSet presAssocID="{798A18E2-BF37-4E0A-82BC-4EBA3FE59C0B}" presName="parentText" presStyleLbl="node1" presStyleIdx="3" presStyleCnt="4">
        <dgm:presLayoutVars>
          <dgm:chMax val="0"/>
          <dgm:bulletEnabled val="1"/>
        </dgm:presLayoutVars>
      </dgm:prSet>
      <dgm:spPr/>
      <dgm:t>
        <a:bodyPr/>
        <a:lstStyle/>
        <a:p>
          <a:endParaRPr lang="en-US"/>
        </a:p>
      </dgm:t>
    </dgm:pt>
  </dgm:ptLst>
  <dgm:cxnLst>
    <dgm:cxn modelId="{9D399C30-5D58-47EC-A2D8-6580F99B6588}" srcId="{BA13D767-0E09-454A-879A-AE06B821DD86}" destId="{D6722228-AB18-4EE2-9058-5C906D564447}" srcOrd="0" destOrd="0" parTransId="{443B33AF-480A-459A-A4B0-39C8F0EB9E91}" sibTransId="{6CD16FA8-1B01-4EAD-BDC0-D7D7DA5D9A1C}"/>
    <dgm:cxn modelId="{8767A31A-5745-48C8-B9FB-E7AA6B09B90F}" srcId="{F1030623-15F2-4E8B-A744-13A621F76F4C}" destId="{798A18E2-BF37-4E0A-82BC-4EBA3FE59C0B}" srcOrd="3" destOrd="0" parTransId="{9F916E7E-9F78-40E1-9094-62AC8C7C0DD3}" sibTransId="{A07B8CAF-6F32-42BB-8177-076A9FA441B3}"/>
    <dgm:cxn modelId="{5641C06E-DFA2-481C-88B6-CFBB4515BA73}" type="presOf" srcId="{F1030623-15F2-4E8B-A744-13A621F76F4C}" destId="{692EFA3C-9A9F-4AE0-B26B-12A2A9C4C953}" srcOrd="0" destOrd="0" presId="urn:microsoft.com/office/officeart/2005/8/layout/vList2"/>
    <dgm:cxn modelId="{C2F2AAF4-4A29-4EDB-961B-062A6A81E7BC}" type="presOf" srcId="{3DD9C7B4-C8E0-4F4D-B9CC-F6800E234C16}" destId="{3D6FC158-3A43-4FD2-B199-FF97347637D6}" srcOrd="0" destOrd="0" presId="urn:microsoft.com/office/officeart/2005/8/layout/vList2"/>
    <dgm:cxn modelId="{79FB1D1E-4228-4A39-B60A-64BADD0D5F77}" type="presOf" srcId="{0AE0EE19-38D1-46B9-B3B4-921C8AA632ED}" destId="{42B5A226-EC58-447D-8820-0623A726C4B0}" srcOrd="0" destOrd="0" presId="urn:microsoft.com/office/officeart/2005/8/layout/vList2"/>
    <dgm:cxn modelId="{D5805EFD-8786-46F9-8E67-14CB7E6DBBAD}" srcId="{F1030623-15F2-4E8B-A744-13A621F76F4C}" destId="{0AE0EE19-38D1-46B9-B3B4-921C8AA632ED}" srcOrd="1" destOrd="0" parTransId="{B38FDE40-2B5E-4F1F-B57A-B66E82035AE1}" sibTransId="{5B1D5D8D-6BB8-4D2E-B236-1A8A0065856C}"/>
    <dgm:cxn modelId="{7AC6A5A6-3CF1-412F-9486-9A107A65C725}" type="presOf" srcId="{798A18E2-BF37-4E0A-82BC-4EBA3FE59C0B}" destId="{E73B71BB-117B-4CF4-A2CC-5BE347430F75}" srcOrd="0" destOrd="0" presId="urn:microsoft.com/office/officeart/2005/8/layout/vList2"/>
    <dgm:cxn modelId="{C350001C-E236-4D50-91CD-63DC0481D455}" srcId="{F1030623-15F2-4E8B-A744-13A621F76F4C}" destId="{3DD9C7B4-C8E0-4F4D-B9CC-F6800E234C16}" srcOrd="2" destOrd="0" parTransId="{A692ABC1-D0E5-4893-995D-39A8FB411229}" sibTransId="{67C5D061-BF55-4EBD-885D-9585B035647D}"/>
    <dgm:cxn modelId="{4EBDE604-7AE3-461D-AA09-2120AB7ED9C4}" type="presOf" srcId="{BA13D767-0E09-454A-879A-AE06B821DD86}" destId="{C5623216-A378-401B-B7BD-396E5842BE76}" srcOrd="0" destOrd="0" presId="urn:microsoft.com/office/officeart/2005/8/layout/vList2"/>
    <dgm:cxn modelId="{26D6B0AC-11E0-47B8-8E01-7C2DE9E8D0E8}" srcId="{F1030623-15F2-4E8B-A744-13A621F76F4C}" destId="{BA13D767-0E09-454A-879A-AE06B821DD86}" srcOrd="0" destOrd="0" parTransId="{E63F0C8A-601E-4982-8E44-E8C858482727}" sibTransId="{3D73DE70-4F59-452A-AE52-C0A11AA8857B}"/>
    <dgm:cxn modelId="{54CE7C0A-3625-4382-A3CD-0E9F52A20A9D}" type="presOf" srcId="{D6722228-AB18-4EE2-9058-5C906D564447}" destId="{D5598316-3751-4CF5-8D38-B44A8BF61128}" srcOrd="0" destOrd="0" presId="urn:microsoft.com/office/officeart/2005/8/layout/vList2"/>
    <dgm:cxn modelId="{C089E5F9-FB1A-44B9-8343-49238CD3005A}" type="presParOf" srcId="{692EFA3C-9A9F-4AE0-B26B-12A2A9C4C953}" destId="{C5623216-A378-401B-B7BD-396E5842BE76}" srcOrd="0" destOrd="0" presId="urn:microsoft.com/office/officeart/2005/8/layout/vList2"/>
    <dgm:cxn modelId="{1A952521-1E2B-4603-B618-2C60C9038260}" type="presParOf" srcId="{692EFA3C-9A9F-4AE0-B26B-12A2A9C4C953}" destId="{D5598316-3751-4CF5-8D38-B44A8BF61128}" srcOrd="1" destOrd="0" presId="urn:microsoft.com/office/officeart/2005/8/layout/vList2"/>
    <dgm:cxn modelId="{A2885FCF-15F0-4A25-96AA-B1DE35DB43AA}" type="presParOf" srcId="{692EFA3C-9A9F-4AE0-B26B-12A2A9C4C953}" destId="{42B5A226-EC58-447D-8820-0623A726C4B0}" srcOrd="2" destOrd="0" presId="urn:microsoft.com/office/officeart/2005/8/layout/vList2"/>
    <dgm:cxn modelId="{ABD997BD-7BC1-4AA5-9F33-7095D6B6089E}" type="presParOf" srcId="{692EFA3C-9A9F-4AE0-B26B-12A2A9C4C953}" destId="{38068536-B40C-49CD-9ACF-02DA51CF83D8}" srcOrd="3" destOrd="0" presId="urn:microsoft.com/office/officeart/2005/8/layout/vList2"/>
    <dgm:cxn modelId="{EB2A6097-CF56-42DA-A052-E759C9C503B3}" type="presParOf" srcId="{692EFA3C-9A9F-4AE0-B26B-12A2A9C4C953}" destId="{3D6FC158-3A43-4FD2-B199-FF97347637D6}" srcOrd="4" destOrd="0" presId="urn:microsoft.com/office/officeart/2005/8/layout/vList2"/>
    <dgm:cxn modelId="{1AE53163-8F4B-4FB7-823C-279779A50406}" type="presParOf" srcId="{692EFA3C-9A9F-4AE0-B26B-12A2A9C4C953}" destId="{39164A3B-BB80-44AA-BA1C-5C55172D3BBB}" srcOrd="5" destOrd="0" presId="urn:microsoft.com/office/officeart/2005/8/layout/vList2"/>
    <dgm:cxn modelId="{43CD30CB-5FDD-4647-9B81-D147535F9306}" type="presParOf" srcId="{692EFA3C-9A9F-4AE0-B26B-12A2A9C4C953}" destId="{E73B71BB-117B-4CF4-A2CC-5BE347430F75}" srcOrd="6"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16171D1B-12D9-41C0-85DD-DE5F64EB7388}" type="doc">
      <dgm:prSet loTypeId="urn:microsoft.com/office/officeart/2005/8/layout/venn1" loCatId="relationship" qsTypeId="urn:microsoft.com/office/officeart/2005/8/quickstyle/simple5" qsCatId="simple" csTypeId="urn:microsoft.com/office/officeart/2005/8/colors/accent3_5" csCatId="accent3" phldr="1"/>
      <dgm:spPr/>
      <dgm:t>
        <a:bodyPr/>
        <a:lstStyle/>
        <a:p>
          <a:endParaRPr lang="en-US"/>
        </a:p>
      </dgm:t>
    </dgm:pt>
    <dgm:pt modelId="{B1EF4E08-1E2C-481C-B8AB-C0DA6B8CAF8F}">
      <dgm:prSet/>
      <dgm:spPr/>
      <dgm:t>
        <a:bodyPr/>
        <a:lstStyle/>
        <a:p>
          <a:pPr rtl="0"/>
          <a:r>
            <a:rPr lang="en-US" dirty="0" smtClean="0"/>
            <a:t>Historic district roof pitch and materials requirements</a:t>
          </a:r>
          <a:endParaRPr lang="en-US" dirty="0"/>
        </a:p>
      </dgm:t>
    </dgm:pt>
    <dgm:pt modelId="{3AE9532F-56AF-40D1-A43F-87A48242C04F}" type="parTrans" cxnId="{3791076E-019E-4690-A956-8B6FAB4C3702}">
      <dgm:prSet/>
      <dgm:spPr/>
      <dgm:t>
        <a:bodyPr/>
        <a:lstStyle/>
        <a:p>
          <a:endParaRPr lang="en-US"/>
        </a:p>
      </dgm:t>
    </dgm:pt>
    <dgm:pt modelId="{C2B46439-FFE3-450E-AE84-E33BF1D21699}" type="sibTrans" cxnId="{3791076E-019E-4690-A956-8B6FAB4C3702}">
      <dgm:prSet/>
      <dgm:spPr/>
      <dgm:t>
        <a:bodyPr/>
        <a:lstStyle/>
        <a:p>
          <a:endParaRPr lang="en-US"/>
        </a:p>
      </dgm:t>
    </dgm:pt>
    <dgm:pt modelId="{0B46E9C6-0D38-4E32-B8FE-6E02FB5E66DB}">
      <dgm:prSet/>
      <dgm:spPr/>
      <dgm:t>
        <a:bodyPr/>
        <a:lstStyle/>
        <a:p>
          <a:pPr rtl="0"/>
          <a:r>
            <a:rPr lang="en-US" dirty="0" smtClean="0"/>
            <a:t>State building codes administered by local building department</a:t>
          </a:r>
          <a:endParaRPr lang="en-US" dirty="0"/>
        </a:p>
      </dgm:t>
    </dgm:pt>
    <dgm:pt modelId="{76AF21E4-EF42-4882-98C9-37398DCC8576}" type="parTrans" cxnId="{5FC62C21-81CD-4F8B-A4B4-604A68FC0CDD}">
      <dgm:prSet/>
      <dgm:spPr/>
      <dgm:t>
        <a:bodyPr/>
        <a:lstStyle/>
        <a:p>
          <a:endParaRPr lang="en-US"/>
        </a:p>
      </dgm:t>
    </dgm:pt>
    <dgm:pt modelId="{163CD77C-CB1A-4F4E-B687-72AE1AA02AC7}" type="sibTrans" cxnId="{5FC62C21-81CD-4F8B-A4B4-604A68FC0CDD}">
      <dgm:prSet/>
      <dgm:spPr/>
      <dgm:t>
        <a:bodyPr/>
        <a:lstStyle/>
        <a:p>
          <a:endParaRPr lang="en-US"/>
        </a:p>
      </dgm:t>
    </dgm:pt>
    <dgm:pt modelId="{37AFB72D-3FF7-497F-BD6A-92CB29D0B17B}">
      <dgm:prSet/>
      <dgm:spPr/>
      <dgm:t>
        <a:bodyPr/>
        <a:lstStyle/>
        <a:p>
          <a:pPr rtl="0"/>
          <a:r>
            <a:rPr lang="en-US" dirty="0" smtClean="0"/>
            <a:t>Zoning standards</a:t>
          </a:r>
          <a:endParaRPr lang="en-US" dirty="0"/>
        </a:p>
      </dgm:t>
    </dgm:pt>
    <dgm:pt modelId="{E5925603-B680-42DD-B838-D9DDBA57A220}" type="parTrans" cxnId="{B6BF4A3D-EB43-4FCE-BD1C-BE5DEA81721A}">
      <dgm:prSet/>
      <dgm:spPr/>
      <dgm:t>
        <a:bodyPr/>
        <a:lstStyle/>
        <a:p>
          <a:endParaRPr lang="en-US"/>
        </a:p>
      </dgm:t>
    </dgm:pt>
    <dgm:pt modelId="{6E16F36F-9A09-45FD-9CC4-AA0105CBFD2A}" type="sibTrans" cxnId="{B6BF4A3D-EB43-4FCE-BD1C-BE5DEA81721A}">
      <dgm:prSet/>
      <dgm:spPr/>
      <dgm:t>
        <a:bodyPr/>
        <a:lstStyle/>
        <a:p>
          <a:endParaRPr lang="en-US"/>
        </a:p>
      </dgm:t>
    </dgm:pt>
    <dgm:pt modelId="{48F0BDDA-EE59-45E3-BEB9-0478D43D919F}" type="pres">
      <dgm:prSet presAssocID="{16171D1B-12D9-41C0-85DD-DE5F64EB7388}" presName="compositeShape" presStyleCnt="0">
        <dgm:presLayoutVars>
          <dgm:chMax val="7"/>
          <dgm:dir/>
          <dgm:resizeHandles val="exact"/>
        </dgm:presLayoutVars>
      </dgm:prSet>
      <dgm:spPr/>
      <dgm:t>
        <a:bodyPr/>
        <a:lstStyle/>
        <a:p>
          <a:endParaRPr lang="en-US"/>
        </a:p>
      </dgm:t>
    </dgm:pt>
    <dgm:pt modelId="{179108D8-D85F-43E3-B1B0-86B85663EB65}" type="pres">
      <dgm:prSet presAssocID="{B1EF4E08-1E2C-481C-B8AB-C0DA6B8CAF8F}" presName="circ1" presStyleLbl="vennNode1" presStyleIdx="0" presStyleCnt="3"/>
      <dgm:spPr/>
      <dgm:t>
        <a:bodyPr/>
        <a:lstStyle/>
        <a:p>
          <a:endParaRPr lang="en-US"/>
        </a:p>
      </dgm:t>
    </dgm:pt>
    <dgm:pt modelId="{CD894962-29EB-42D2-A1B3-D38F59073E47}" type="pres">
      <dgm:prSet presAssocID="{B1EF4E08-1E2C-481C-B8AB-C0DA6B8CAF8F}" presName="circ1Tx" presStyleLbl="revTx" presStyleIdx="0" presStyleCnt="0">
        <dgm:presLayoutVars>
          <dgm:chMax val="0"/>
          <dgm:chPref val="0"/>
          <dgm:bulletEnabled val="1"/>
        </dgm:presLayoutVars>
      </dgm:prSet>
      <dgm:spPr/>
      <dgm:t>
        <a:bodyPr/>
        <a:lstStyle/>
        <a:p>
          <a:endParaRPr lang="en-US"/>
        </a:p>
      </dgm:t>
    </dgm:pt>
    <dgm:pt modelId="{8C93AB86-9865-4834-9E78-A20382BA4D62}" type="pres">
      <dgm:prSet presAssocID="{0B46E9C6-0D38-4E32-B8FE-6E02FB5E66DB}" presName="circ2" presStyleLbl="vennNode1" presStyleIdx="1" presStyleCnt="3"/>
      <dgm:spPr/>
      <dgm:t>
        <a:bodyPr/>
        <a:lstStyle/>
        <a:p>
          <a:endParaRPr lang="en-US"/>
        </a:p>
      </dgm:t>
    </dgm:pt>
    <dgm:pt modelId="{A5921F78-7CB0-4E0A-8F64-C044EB28C321}" type="pres">
      <dgm:prSet presAssocID="{0B46E9C6-0D38-4E32-B8FE-6E02FB5E66DB}" presName="circ2Tx" presStyleLbl="revTx" presStyleIdx="0" presStyleCnt="0">
        <dgm:presLayoutVars>
          <dgm:chMax val="0"/>
          <dgm:chPref val="0"/>
          <dgm:bulletEnabled val="1"/>
        </dgm:presLayoutVars>
      </dgm:prSet>
      <dgm:spPr/>
      <dgm:t>
        <a:bodyPr/>
        <a:lstStyle/>
        <a:p>
          <a:endParaRPr lang="en-US"/>
        </a:p>
      </dgm:t>
    </dgm:pt>
    <dgm:pt modelId="{EE2EEB1B-4881-4DE0-9C19-82A35D24DBC6}" type="pres">
      <dgm:prSet presAssocID="{37AFB72D-3FF7-497F-BD6A-92CB29D0B17B}" presName="circ3" presStyleLbl="vennNode1" presStyleIdx="2" presStyleCnt="3"/>
      <dgm:spPr/>
      <dgm:t>
        <a:bodyPr/>
        <a:lstStyle/>
        <a:p>
          <a:endParaRPr lang="en-US"/>
        </a:p>
      </dgm:t>
    </dgm:pt>
    <dgm:pt modelId="{BB47FB59-97D3-45A1-BC39-438A4CCC51FA}" type="pres">
      <dgm:prSet presAssocID="{37AFB72D-3FF7-497F-BD6A-92CB29D0B17B}" presName="circ3Tx" presStyleLbl="revTx" presStyleIdx="0" presStyleCnt="0">
        <dgm:presLayoutVars>
          <dgm:chMax val="0"/>
          <dgm:chPref val="0"/>
          <dgm:bulletEnabled val="1"/>
        </dgm:presLayoutVars>
      </dgm:prSet>
      <dgm:spPr/>
      <dgm:t>
        <a:bodyPr/>
        <a:lstStyle/>
        <a:p>
          <a:endParaRPr lang="en-US"/>
        </a:p>
      </dgm:t>
    </dgm:pt>
  </dgm:ptLst>
  <dgm:cxnLst>
    <dgm:cxn modelId="{3791076E-019E-4690-A956-8B6FAB4C3702}" srcId="{16171D1B-12D9-41C0-85DD-DE5F64EB7388}" destId="{B1EF4E08-1E2C-481C-B8AB-C0DA6B8CAF8F}" srcOrd="0" destOrd="0" parTransId="{3AE9532F-56AF-40D1-A43F-87A48242C04F}" sibTransId="{C2B46439-FFE3-450E-AE84-E33BF1D21699}"/>
    <dgm:cxn modelId="{B02B8DA6-3188-4FE6-841B-DE9B1AA2EA89}" type="presOf" srcId="{37AFB72D-3FF7-497F-BD6A-92CB29D0B17B}" destId="{BB47FB59-97D3-45A1-BC39-438A4CCC51FA}" srcOrd="1" destOrd="0" presId="urn:microsoft.com/office/officeart/2005/8/layout/venn1"/>
    <dgm:cxn modelId="{57B640C1-F0ED-4B70-8286-66D389FC35C4}" type="presOf" srcId="{B1EF4E08-1E2C-481C-B8AB-C0DA6B8CAF8F}" destId="{CD894962-29EB-42D2-A1B3-D38F59073E47}" srcOrd="1" destOrd="0" presId="urn:microsoft.com/office/officeart/2005/8/layout/venn1"/>
    <dgm:cxn modelId="{93C31243-EDD8-4E3D-B724-293F5C99A699}" type="presOf" srcId="{0B46E9C6-0D38-4E32-B8FE-6E02FB5E66DB}" destId="{A5921F78-7CB0-4E0A-8F64-C044EB28C321}" srcOrd="1" destOrd="0" presId="urn:microsoft.com/office/officeart/2005/8/layout/venn1"/>
    <dgm:cxn modelId="{5FC62C21-81CD-4F8B-A4B4-604A68FC0CDD}" srcId="{16171D1B-12D9-41C0-85DD-DE5F64EB7388}" destId="{0B46E9C6-0D38-4E32-B8FE-6E02FB5E66DB}" srcOrd="1" destOrd="0" parTransId="{76AF21E4-EF42-4882-98C9-37398DCC8576}" sibTransId="{163CD77C-CB1A-4F4E-B687-72AE1AA02AC7}"/>
    <dgm:cxn modelId="{C69AC38B-C500-452B-858A-801C1C7DDD48}" type="presOf" srcId="{B1EF4E08-1E2C-481C-B8AB-C0DA6B8CAF8F}" destId="{179108D8-D85F-43E3-B1B0-86B85663EB65}" srcOrd="0" destOrd="0" presId="urn:microsoft.com/office/officeart/2005/8/layout/venn1"/>
    <dgm:cxn modelId="{B6BF4A3D-EB43-4FCE-BD1C-BE5DEA81721A}" srcId="{16171D1B-12D9-41C0-85DD-DE5F64EB7388}" destId="{37AFB72D-3FF7-497F-BD6A-92CB29D0B17B}" srcOrd="2" destOrd="0" parTransId="{E5925603-B680-42DD-B838-D9DDBA57A220}" sibTransId="{6E16F36F-9A09-45FD-9CC4-AA0105CBFD2A}"/>
    <dgm:cxn modelId="{AF8DE7B7-85EC-4475-B652-D0327C28BA84}" type="presOf" srcId="{16171D1B-12D9-41C0-85DD-DE5F64EB7388}" destId="{48F0BDDA-EE59-45E3-BEB9-0478D43D919F}" srcOrd="0" destOrd="0" presId="urn:microsoft.com/office/officeart/2005/8/layout/venn1"/>
    <dgm:cxn modelId="{AD9D7E2D-495D-4F84-AD95-C70B83995023}" type="presOf" srcId="{37AFB72D-3FF7-497F-BD6A-92CB29D0B17B}" destId="{EE2EEB1B-4881-4DE0-9C19-82A35D24DBC6}" srcOrd="0" destOrd="0" presId="urn:microsoft.com/office/officeart/2005/8/layout/venn1"/>
    <dgm:cxn modelId="{0306B88B-5F60-41BD-855F-FFFADD61CFA2}" type="presOf" srcId="{0B46E9C6-0D38-4E32-B8FE-6E02FB5E66DB}" destId="{8C93AB86-9865-4834-9E78-A20382BA4D62}" srcOrd="0" destOrd="0" presId="urn:microsoft.com/office/officeart/2005/8/layout/venn1"/>
    <dgm:cxn modelId="{E02E1A58-3CC1-4370-A216-964A383425B2}" type="presParOf" srcId="{48F0BDDA-EE59-45E3-BEB9-0478D43D919F}" destId="{179108D8-D85F-43E3-B1B0-86B85663EB65}" srcOrd="0" destOrd="0" presId="urn:microsoft.com/office/officeart/2005/8/layout/venn1"/>
    <dgm:cxn modelId="{F5F79924-A1CD-47E0-A139-D30C91F9E43E}" type="presParOf" srcId="{48F0BDDA-EE59-45E3-BEB9-0478D43D919F}" destId="{CD894962-29EB-42D2-A1B3-D38F59073E47}" srcOrd="1" destOrd="0" presId="urn:microsoft.com/office/officeart/2005/8/layout/venn1"/>
    <dgm:cxn modelId="{AA3E3528-D4E4-4D54-9DC2-59FC5E536562}" type="presParOf" srcId="{48F0BDDA-EE59-45E3-BEB9-0478D43D919F}" destId="{8C93AB86-9865-4834-9E78-A20382BA4D62}" srcOrd="2" destOrd="0" presId="urn:microsoft.com/office/officeart/2005/8/layout/venn1"/>
    <dgm:cxn modelId="{8389E222-5290-4EF4-A0C2-2FA7946777F9}" type="presParOf" srcId="{48F0BDDA-EE59-45E3-BEB9-0478D43D919F}" destId="{A5921F78-7CB0-4E0A-8F64-C044EB28C321}" srcOrd="3" destOrd="0" presId="urn:microsoft.com/office/officeart/2005/8/layout/venn1"/>
    <dgm:cxn modelId="{783A9A74-4875-44FE-B044-22D02C319F4B}" type="presParOf" srcId="{48F0BDDA-EE59-45E3-BEB9-0478D43D919F}" destId="{EE2EEB1B-4881-4DE0-9C19-82A35D24DBC6}" srcOrd="4" destOrd="0" presId="urn:microsoft.com/office/officeart/2005/8/layout/venn1"/>
    <dgm:cxn modelId="{9F90D897-2D2E-45A8-9FD6-9980D2DDDA3D}" type="presParOf" srcId="{48F0BDDA-EE59-45E3-BEB9-0478D43D919F}" destId="{BB47FB59-97D3-45A1-BC39-438A4CCC51FA}" srcOrd="5" destOrd="0" presId="urn:microsoft.com/office/officeart/2005/8/layout/ven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432053CD-6B6A-4A9B-BAFA-C0A573C7AE8D}" type="doc">
      <dgm:prSet loTypeId="urn:microsoft.com/office/officeart/2005/8/layout/vList2" loCatId="list" qsTypeId="urn:microsoft.com/office/officeart/2005/8/quickstyle/simple1#28" qsCatId="simple" csTypeId="urn:microsoft.com/office/officeart/2005/8/colors/accent3_4" csCatId="accent3" phldr="1"/>
      <dgm:spPr/>
      <dgm:t>
        <a:bodyPr/>
        <a:lstStyle/>
        <a:p>
          <a:endParaRPr lang="en-US"/>
        </a:p>
      </dgm:t>
    </dgm:pt>
    <dgm:pt modelId="{65682FCC-4850-4495-A6C7-3E1A58097099}">
      <dgm:prSet/>
      <dgm:spPr/>
      <dgm:t>
        <a:bodyPr/>
        <a:lstStyle/>
        <a:p>
          <a:pPr rtl="0"/>
          <a:r>
            <a:rPr lang="en-US" dirty="0" smtClean="0"/>
            <a:t>Historic district regulations may severely limit the size and scope of a solar installation</a:t>
          </a:r>
          <a:endParaRPr lang="en-US" dirty="0"/>
        </a:p>
      </dgm:t>
    </dgm:pt>
    <dgm:pt modelId="{DFE15509-5A39-469F-B691-8ED09A975F72}" type="parTrans" cxnId="{BEA15BBC-30A6-4F75-96B2-EA123F2F84F1}">
      <dgm:prSet/>
      <dgm:spPr/>
      <dgm:t>
        <a:bodyPr/>
        <a:lstStyle/>
        <a:p>
          <a:endParaRPr lang="en-US"/>
        </a:p>
      </dgm:t>
    </dgm:pt>
    <dgm:pt modelId="{775AE211-3707-452D-B8C9-11E8AB5AE91E}" type="sibTrans" cxnId="{BEA15BBC-30A6-4F75-96B2-EA123F2F84F1}">
      <dgm:prSet/>
      <dgm:spPr/>
      <dgm:t>
        <a:bodyPr/>
        <a:lstStyle/>
        <a:p>
          <a:endParaRPr lang="en-US"/>
        </a:p>
      </dgm:t>
    </dgm:pt>
    <dgm:pt modelId="{DF14F98C-0D09-4A67-B35A-AD6062A0C68B}">
      <dgm:prSet/>
      <dgm:spPr/>
      <dgm:t>
        <a:bodyPr/>
        <a:lstStyle/>
        <a:p>
          <a:pPr rtl="0"/>
          <a:r>
            <a:rPr lang="en-US" dirty="0" smtClean="0"/>
            <a:t>The requirement for public hearings when a solar system is installed on a historic building may have significant economic impacts</a:t>
          </a:r>
          <a:endParaRPr lang="en-US" dirty="0"/>
        </a:p>
      </dgm:t>
    </dgm:pt>
    <dgm:pt modelId="{146DF3C5-001A-4EB6-9CDC-B80089B8D6C4}" type="parTrans" cxnId="{126BE5B6-C5D2-45A7-9F91-73CDDBE9464B}">
      <dgm:prSet/>
      <dgm:spPr/>
      <dgm:t>
        <a:bodyPr/>
        <a:lstStyle/>
        <a:p>
          <a:endParaRPr lang="en-US"/>
        </a:p>
      </dgm:t>
    </dgm:pt>
    <dgm:pt modelId="{220FA2E6-B2E3-46F3-9C9D-4C2AA788513A}" type="sibTrans" cxnId="{126BE5B6-C5D2-45A7-9F91-73CDDBE9464B}">
      <dgm:prSet/>
      <dgm:spPr/>
      <dgm:t>
        <a:bodyPr/>
        <a:lstStyle/>
        <a:p>
          <a:endParaRPr lang="en-US"/>
        </a:p>
      </dgm:t>
    </dgm:pt>
    <dgm:pt modelId="{DA5A1BBB-E262-4972-B6A7-2E22F552BDE6}">
      <dgm:prSet/>
      <dgm:spPr/>
      <dgm:t>
        <a:bodyPr/>
        <a:lstStyle/>
        <a:p>
          <a:pPr rtl="0"/>
          <a:r>
            <a:rPr lang="en-US" dirty="0" smtClean="0">
              <a:solidFill>
                <a:schemeClr val="tx2">
                  <a:lumMod val="75000"/>
                </a:schemeClr>
              </a:solidFill>
            </a:rPr>
            <a:t>Zoning regulations regarding property use may restrict the size of a PV installation</a:t>
          </a:r>
          <a:endParaRPr lang="en-US" dirty="0">
            <a:solidFill>
              <a:schemeClr val="tx2">
                <a:lumMod val="75000"/>
              </a:schemeClr>
            </a:solidFill>
          </a:endParaRPr>
        </a:p>
      </dgm:t>
    </dgm:pt>
    <dgm:pt modelId="{1AF2D895-4B17-4EF1-A149-776D44B7ADC0}" type="parTrans" cxnId="{CD4CDA90-F9FE-4CF5-A0AA-83F1FEEAAB78}">
      <dgm:prSet/>
      <dgm:spPr/>
      <dgm:t>
        <a:bodyPr/>
        <a:lstStyle/>
        <a:p>
          <a:endParaRPr lang="en-US"/>
        </a:p>
      </dgm:t>
    </dgm:pt>
    <dgm:pt modelId="{0A3F58E5-9BFE-44E0-911F-9438539D7C24}" type="sibTrans" cxnId="{CD4CDA90-F9FE-4CF5-A0AA-83F1FEEAAB78}">
      <dgm:prSet/>
      <dgm:spPr/>
      <dgm:t>
        <a:bodyPr/>
        <a:lstStyle/>
        <a:p>
          <a:endParaRPr lang="en-US"/>
        </a:p>
      </dgm:t>
    </dgm:pt>
    <dgm:pt modelId="{4E85288F-EB3C-44A2-9F25-AD525D0E35D0}">
      <dgm:prSet/>
      <dgm:spPr/>
      <dgm:t>
        <a:bodyPr/>
        <a:lstStyle/>
        <a:p>
          <a:pPr rtl="0"/>
          <a:r>
            <a:rPr lang="en-US" dirty="0" smtClean="0">
              <a:solidFill>
                <a:schemeClr val="tx2">
                  <a:lumMod val="75000"/>
                </a:schemeClr>
              </a:solidFill>
            </a:rPr>
            <a:t>Height restrictions may impact the pitch of solar collectors that are roof mounted</a:t>
          </a:r>
          <a:endParaRPr lang="en-US" dirty="0">
            <a:solidFill>
              <a:schemeClr val="tx2">
                <a:lumMod val="75000"/>
              </a:schemeClr>
            </a:solidFill>
          </a:endParaRPr>
        </a:p>
      </dgm:t>
    </dgm:pt>
    <dgm:pt modelId="{C9A1A26A-5051-4005-9405-D683D1494C29}" type="parTrans" cxnId="{549F61AF-AF0D-42F2-8730-4400B6731E2D}">
      <dgm:prSet/>
      <dgm:spPr/>
      <dgm:t>
        <a:bodyPr/>
        <a:lstStyle/>
        <a:p>
          <a:endParaRPr lang="en-US"/>
        </a:p>
      </dgm:t>
    </dgm:pt>
    <dgm:pt modelId="{C1049B8A-9394-48BD-B549-73DCCACDB9FE}" type="sibTrans" cxnId="{549F61AF-AF0D-42F2-8730-4400B6731E2D}">
      <dgm:prSet/>
      <dgm:spPr/>
      <dgm:t>
        <a:bodyPr/>
        <a:lstStyle/>
        <a:p>
          <a:endParaRPr lang="en-US"/>
        </a:p>
      </dgm:t>
    </dgm:pt>
    <dgm:pt modelId="{99B99906-E832-4139-8CFE-1729AB5BFA96}">
      <dgm:prSet/>
      <dgm:spPr/>
      <dgm:t>
        <a:bodyPr/>
        <a:lstStyle/>
        <a:p>
          <a:pPr rtl="0"/>
          <a:r>
            <a:rPr lang="en-US" dirty="0" smtClean="0"/>
            <a:t>Landscape ordinances may prohibit the removal of trees that have the potential to shade roof mounted solar collectors</a:t>
          </a:r>
          <a:endParaRPr lang="en-US" dirty="0"/>
        </a:p>
      </dgm:t>
    </dgm:pt>
    <dgm:pt modelId="{9B471D7D-1D7F-4EFC-B568-45E8C5104682}" type="parTrans" cxnId="{FACF7878-883C-4C81-8096-6063744D6560}">
      <dgm:prSet/>
      <dgm:spPr/>
      <dgm:t>
        <a:bodyPr/>
        <a:lstStyle/>
        <a:p>
          <a:endParaRPr lang="en-US"/>
        </a:p>
      </dgm:t>
    </dgm:pt>
    <dgm:pt modelId="{79F29CB5-56A9-4560-A79A-F783D62056B0}" type="sibTrans" cxnId="{FACF7878-883C-4C81-8096-6063744D6560}">
      <dgm:prSet/>
      <dgm:spPr/>
      <dgm:t>
        <a:bodyPr/>
        <a:lstStyle/>
        <a:p>
          <a:endParaRPr lang="en-US"/>
        </a:p>
      </dgm:t>
    </dgm:pt>
    <dgm:pt modelId="{D6EF34D1-BD5F-45B5-ACEA-6DF23743D8C0}" type="pres">
      <dgm:prSet presAssocID="{432053CD-6B6A-4A9B-BAFA-C0A573C7AE8D}" presName="linear" presStyleCnt="0">
        <dgm:presLayoutVars>
          <dgm:animLvl val="lvl"/>
          <dgm:resizeHandles val="exact"/>
        </dgm:presLayoutVars>
      </dgm:prSet>
      <dgm:spPr/>
      <dgm:t>
        <a:bodyPr/>
        <a:lstStyle/>
        <a:p>
          <a:endParaRPr lang="en-US"/>
        </a:p>
      </dgm:t>
    </dgm:pt>
    <dgm:pt modelId="{E62F5BEB-5033-48C8-A72C-616FD886217D}" type="pres">
      <dgm:prSet presAssocID="{65682FCC-4850-4495-A6C7-3E1A58097099}" presName="parentText" presStyleLbl="node1" presStyleIdx="0" presStyleCnt="5">
        <dgm:presLayoutVars>
          <dgm:chMax val="0"/>
          <dgm:bulletEnabled val="1"/>
        </dgm:presLayoutVars>
      </dgm:prSet>
      <dgm:spPr/>
      <dgm:t>
        <a:bodyPr/>
        <a:lstStyle/>
        <a:p>
          <a:endParaRPr lang="en-US"/>
        </a:p>
      </dgm:t>
    </dgm:pt>
    <dgm:pt modelId="{4FA5AB57-5A62-4B25-B26D-8734A1FB84FB}" type="pres">
      <dgm:prSet presAssocID="{775AE211-3707-452D-B8C9-11E8AB5AE91E}" presName="spacer" presStyleCnt="0"/>
      <dgm:spPr/>
      <dgm:t>
        <a:bodyPr/>
        <a:lstStyle/>
        <a:p>
          <a:endParaRPr lang="en-US"/>
        </a:p>
      </dgm:t>
    </dgm:pt>
    <dgm:pt modelId="{904C0393-002F-4A09-AD20-6CB71D3002A9}" type="pres">
      <dgm:prSet presAssocID="{DF14F98C-0D09-4A67-B35A-AD6062A0C68B}" presName="parentText" presStyleLbl="node1" presStyleIdx="1" presStyleCnt="5">
        <dgm:presLayoutVars>
          <dgm:chMax val="0"/>
          <dgm:bulletEnabled val="1"/>
        </dgm:presLayoutVars>
      </dgm:prSet>
      <dgm:spPr/>
      <dgm:t>
        <a:bodyPr/>
        <a:lstStyle/>
        <a:p>
          <a:endParaRPr lang="en-US"/>
        </a:p>
      </dgm:t>
    </dgm:pt>
    <dgm:pt modelId="{6F321B68-9871-41C1-8632-985C1F1DDF54}" type="pres">
      <dgm:prSet presAssocID="{220FA2E6-B2E3-46F3-9C9D-4C2AA788513A}" presName="spacer" presStyleCnt="0"/>
      <dgm:spPr/>
      <dgm:t>
        <a:bodyPr/>
        <a:lstStyle/>
        <a:p>
          <a:endParaRPr lang="en-US"/>
        </a:p>
      </dgm:t>
    </dgm:pt>
    <dgm:pt modelId="{65C9FCC3-AD84-4EE2-9DEB-8926018C7004}" type="pres">
      <dgm:prSet presAssocID="{DA5A1BBB-E262-4972-B6A7-2E22F552BDE6}" presName="parentText" presStyleLbl="node1" presStyleIdx="2" presStyleCnt="5">
        <dgm:presLayoutVars>
          <dgm:chMax val="0"/>
          <dgm:bulletEnabled val="1"/>
        </dgm:presLayoutVars>
      </dgm:prSet>
      <dgm:spPr/>
      <dgm:t>
        <a:bodyPr/>
        <a:lstStyle/>
        <a:p>
          <a:endParaRPr lang="en-US"/>
        </a:p>
      </dgm:t>
    </dgm:pt>
    <dgm:pt modelId="{1B5A3D99-5ADE-4DA4-8E45-B34E6E0C7553}" type="pres">
      <dgm:prSet presAssocID="{0A3F58E5-9BFE-44E0-911F-9438539D7C24}" presName="spacer" presStyleCnt="0"/>
      <dgm:spPr/>
      <dgm:t>
        <a:bodyPr/>
        <a:lstStyle/>
        <a:p>
          <a:endParaRPr lang="en-US"/>
        </a:p>
      </dgm:t>
    </dgm:pt>
    <dgm:pt modelId="{B3116D3B-896C-4A7E-BD88-AD0B9743E2B7}" type="pres">
      <dgm:prSet presAssocID="{4E85288F-EB3C-44A2-9F25-AD525D0E35D0}" presName="parentText" presStyleLbl="node1" presStyleIdx="3" presStyleCnt="5">
        <dgm:presLayoutVars>
          <dgm:chMax val="0"/>
          <dgm:bulletEnabled val="1"/>
        </dgm:presLayoutVars>
      </dgm:prSet>
      <dgm:spPr/>
      <dgm:t>
        <a:bodyPr/>
        <a:lstStyle/>
        <a:p>
          <a:endParaRPr lang="en-US"/>
        </a:p>
      </dgm:t>
    </dgm:pt>
    <dgm:pt modelId="{E88D6B5E-B572-4590-87EC-AFFDFD897814}" type="pres">
      <dgm:prSet presAssocID="{C1049B8A-9394-48BD-B549-73DCCACDB9FE}" presName="spacer" presStyleCnt="0"/>
      <dgm:spPr/>
      <dgm:t>
        <a:bodyPr/>
        <a:lstStyle/>
        <a:p>
          <a:endParaRPr lang="en-US"/>
        </a:p>
      </dgm:t>
    </dgm:pt>
    <dgm:pt modelId="{4194C0C6-3EA9-4010-9995-BE0B3264B033}" type="pres">
      <dgm:prSet presAssocID="{99B99906-E832-4139-8CFE-1729AB5BFA96}" presName="parentText" presStyleLbl="node1" presStyleIdx="4" presStyleCnt="5">
        <dgm:presLayoutVars>
          <dgm:chMax val="0"/>
          <dgm:bulletEnabled val="1"/>
        </dgm:presLayoutVars>
      </dgm:prSet>
      <dgm:spPr/>
      <dgm:t>
        <a:bodyPr/>
        <a:lstStyle/>
        <a:p>
          <a:endParaRPr lang="en-US"/>
        </a:p>
      </dgm:t>
    </dgm:pt>
  </dgm:ptLst>
  <dgm:cxnLst>
    <dgm:cxn modelId="{BEA15BBC-30A6-4F75-96B2-EA123F2F84F1}" srcId="{432053CD-6B6A-4A9B-BAFA-C0A573C7AE8D}" destId="{65682FCC-4850-4495-A6C7-3E1A58097099}" srcOrd="0" destOrd="0" parTransId="{DFE15509-5A39-469F-B691-8ED09A975F72}" sibTransId="{775AE211-3707-452D-B8C9-11E8AB5AE91E}"/>
    <dgm:cxn modelId="{549F61AF-AF0D-42F2-8730-4400B6731E2D}" srcId="{432053CD-6B6A-4A9B-BAFA-C0A573C7AE8D}" destId="{4E85288F-EB3C-44A2-9F25-AD525D0E35D0}" srcOrd="3" destOrd="0" parTransId="{C9A1A26A-5051-4005-9405-D683D1494C29}" sibTransId="{C1049B8A-9394-48BD-B549-73DCCACDB9FE}"/>
    <dgm:cxn modelId="{CD4CDA90-F9FE-4CF5-A0AA-83F1FEEAAB78}" srcId="{432053CD-6B6A-4A9B-BAFA-C0A573C7AE8D}" destId="{DA5A1BBB-E262-4972-B6A7-2E22F552BDE6}" srcOrd="2" destOrd="0" parTransId="{1AF2D895-4B17-4EF1-A149-776D44B7ADC0}" sibTransId="{0A3F58E5-9BFE-44E0-911F-9438539D7C24}"/>
    <dgm:cxn modelId="{748B9E44-0E51-486D-861F-700206178258}" type="presOf" srcId="{DA5A1BBB-E262-4972-B6A7-2E22F552BDE6}" destId="{65C9FCC3-AD84-4EE2-9DEB-8926018C7004}" srcOrd="0" destOrd="0" presId="urn:microsoft.com/office/officeart/2005/8/layout/vList2"/>
    <dgm:cxn modelId="{0671531B-42E8-4F0F-9069-FAB2D8F2A53C}" type="presOf" srcId="{4E85288F-EB3C-44A2-9F25-AD525D0E35D0}" destId="{B3116D3B-896C-4A7E-BD88-AD0B9743E2B7}" srcOrd="0" destOrd="0" presId="urn:microsoft.com/office/officeart/2005/8/layout/vList2"/>
    <dgm:cxn modelId="{C75242B7-BA29-4276-A3C1-0BD2FC72B45A}" type="presOf" srcId="{432053CD-6B6A-4A9B-BAFA-C0A573C7AE8D}" destId="{D6EF34D1-BD5F-45B5-ACEA-6DF23743D8C0}" srcOrd="0" destOrd="0" presId="urn:microsoft.com/office/officeart/2005/8/layout/vList2"/>
    <dgm:cxn modelId="{FACF7878-883C-4C81-8096-6063744D6560}" srcId="{432053CD-6B6A-4A9B-BAFA-C0A573C7AE8D}" destId="{99B99906-E832-4139-8CFE-1729AB5BFA96}" srcOrd="4" destOrd="0" parTransId="{9B471D7D-1D7F-4EFC-B568-45E8C5104682}" sibTransId="{79F29CB5-56A9-4560-A79A-F783D62056B0}"/>
    <dgm:cxn modelId="{3686EB42-AFD1-4FDD-A297-9533CD05BDD4}" type="presOf" srcId="{DF14F98C-0D09-4A67-B35A-AD6062A0C68B}" destId="{904C0393-002F-4A09-AD20-6CB71D3002A9}" srcOrd="0" destOrd="0" presId="urn:microsoft.com/office/officeart/2005/8/layout/vList2"/>
    <dgm:cxn modelId="{126BE5B6-C5D2-45A7-9F91-73CDDBE9464B}" srcId="{432053CD-6B6A-4A9B-BAFA-C0A573C7AE8D}" destId="{DF14F98C-0D09-4A67-B35A-AD6062A0C68B}" srcOrd="1" destOrd="0" parTransId="{146DF3C5-001A-4EB6-9CDC-B80089B8D6C4}" sibTransId="{220FA2E6-B2E3-46F3-9C9D-4C2AA788513A}"/>
    <dgm:cxn modelId="{4438E0F9-90AF-4E66-9608-0D6CC04EE53E}" type="presOf" srcId="{99B99906-E832-4139-8CFE-1729AB5BFA96}" destId="{4194C0C6-3EA9-4010-9995-BE0B3264B033}" srcOrd="0" destOrd="0" presId="urn:microsoft.com/office/officeart/2005/8/layout/vList2"/>
    <dgm:cxn modelId="{350D3698-51AE-4F93-958A-7750D2640A1C}" type="presOf" srcId="{65682FCC-4850-4495-A6C7-3E1A58097099}" destId="{E62F5BEB-5033-48C8-A72C-616FD886217D}" srcOrd="0" destOrd="0" presId="urn:microsoft.com/office/officeart/2005/8/layout/vList2"/>
    <dgm:cxn modelId="{A4BBEDB6-31EA-464B-BBD3-F6C851F2C6AB}" type="presParOf" srcId="{D6EF34D1-BD5F-45B5-ACEA-6DF23743D8C0}" destId="{E62F5BEB-5033-48C8-A72C-616FD886217D}" srcOrd="0" destOrd="0" presId="urn:microsoft.com/office/officeart/2005/8/layout/vList2"/>
    <dgm:cxn modelId="{140AEFE5-B12C-4757-BB59-5230DA960BBC}" type="presParOf" srcId="{D6EF34D1-BD5F-45B5-ACEA-6DF23743D8C0}" destId="{4FA5AB57-5A62-4B25-B26D-8734A1FB84FB}" srcOrd="1" destOrd="0" presId="urn:microsoft.com/office/officeart/2005/8/layout/vList2"/>
    <dgm:cxn modelId="{0E38AAA2-9A46-4B97-BEB9-8093BC543949}" type="presParOf" srcId="{D6EF34D1-BD5F-45B5-ACEA-6DF23743D8C0}" destId="{904C0393-002F-4A09-AD20-6CB71D3002A9}" srcOrd="2" destOrd="0" presId="urn:microsoft.com/office/officeart/2005/8/layout/vList2"/>
    <dgm:cxn modelId="{58B01885-1B2F-4955-888F-5068190E07C9}" type="presParOf" srcId="{D6EF34D1-BD5F-45B5-ACEA-6DF23743D8C0}" destId="{6F321B68-9871-41C1-8632-985C1F1DDF54}" srcOrd="3" destOrd="0" presId="urn:microsoft.com/office/officeart/2005/8/layout/vList2"/>
    <dgm:cxn modelId="{EE22FD2D-AFDC-4A0F-B6D0-FCD2DB023D54}" type="presParOf" srcId="{D6EF34D1-BD5F-45B5-ACEA-6DF23743D8C0}" destId="{65C9FCC3-AD84-4EE2-9DEB-8926018C7004}" srcOrd="4" destOrd="0" presId="urn:microsoft.com/office/officeart/2005/8/layout/vList2"/>
    <dgm:cxn modelId="{8CCA302B-B29C-4AFA-A956-A4910ACBBA5E}" type="presParOf" srcId="{D6EF34D1-BD5F-45B5-ACEA-6DF23743D8C0}" destId="{1B5A3D99-5ADE-4DA4-8E45-B34E6E0C7553}" srcOrd="5" destOrd="0" presId="urn:microsoft.com/office/officeart/2005/8/layout/vList2"/>
    <dgm:cxn modelId="{EFA4C5C1-4C74-426F-BDB8-B5A815CBFC84}" type="presParOf" srcId="{D6EF34D1-BD5F-45B5-ACEA-6DF23743D8C0}" destId="{B3116D3B-896C-4A7E-BD88-AD0B9743E2B7}" srcOrd="6" destOrd="0" presId="urn:microsoft.com/office/officeart/2005/8/layout/vList2"/>
    <dgm:cxn modelId="{906EEA17-7A51-4268-AB11-95F540D429E9}" type="presParOf" srcId="{D6EF34D1-BD5F-45B5-ACEA-6DF23743D8C0}" destId="{E88D6B5E-B572-4590-87EC-AFFDFD897814}" srcOrd="7" destOrd="0" presId="urn:microsoft.com/office/officeart/2005/8/layout/vList2"/>
    <dgm:cxn modelId="{823578AB-079C-48FA-8F4D-FBBD3A5B8B6F}" type="presParOf" srcId="{D6EF34D1-BD5F-45B5-ACEA-6DF23743D8C0}" destId="{4194C0C6-3EA9-4010-9995-BE0B3264B033}" srcOrd="8"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432053CD-6B6A-4A9B-BAFA-C0A573C7AE8D}" type="doc">
      <dgm:prSet loTypeId="urn:microsoft.com/office/officeart/2005/8/layout/vList2" loCatId="list" qsTypeId="urn:microsoft.com/office/officeart/2005/8/quickstyle/simple1#28" qsCatId="simple" csTypeId="urn:microsoft.com/office/officeart/2005/8/colors/accent3_4" csCatId="accent3" phldr="1"/>
      <dgm:spPr/>
      <dgm:t>
        <a:bodyPr/>
        <a:lstStyle/>
        <a:p>
          <a:endParaRPr lang="en-US"/>
        </a:p>
      </dgm:t>
    </dgm:pt>
    <dgm:pt modelId="{65682FCC-4850-4495-A6C7-3E1A58097099}">
      <dgm:prSet/>
      <dgm:spPr/>
      <dgm:t>
        <a:bodyPr/>
        <a:lstStyle/>
        <a:p>
          <a:pPr rtl="0"/>
          <a:r>
            <a:rPr lang="en-US" dirty="0" smtClean="0"/>
            <a:t>Permits can require a PV system to meet unnecessary requirements</a:t>
          </a:r>
          <a:endParaRPr lang="en-US" dirty="0"/>
        </a:p>
      </dgm:t>
    </dgm:pt>
    <dgm:pt modelId="{DFE15509-5A39-469F-B691-8ED09A975F72}" type="parTrans" cxnId="{BEA15BBC-30A6-4F75-96B2-EA123F2F84F1}">
      <dgm:prSet/>
      <dgm:spPr/>
      <dgm:t>
        <a:bodyPr/>
        <a:lstStyle/>
        <a:p>
          <a:endParaRPr lang="en-US"/>
        </a:p>
      </dgm:t>
    </dgm:pt>
    <dgm:pt modelId="{775AE211-3707-452D-B8C9-11E8AB5AE91E}" type="sibTrans" cxnId="{BEA15BBC-30A6-4F75-96B2-EA123F2F84F1}">
      <dgm:prSet/>
      <dgm:spPr/>
      <dgm:t>
        <a:bodyPr/>
        <a:lstStyle/>
        <a:p>
          <a:endParaRPr lang="en-US"/>
        </a:p>
      </dgm:t>
    </dgm:pt>
    <dgm:pt modelId="{DF14F98C-0D09-4A67-B35A-AD6062A0C68B}">
      <dgm:prSet/>
      <dgm:spPr/>
      <dgm:t>
        <a:bodyPr/>
        <a:lstStyle/>
        <a:p>
          <a:pPr rtl="0"/>
          <a:r>
            <a:rPr lang="en-US" dirty="0" smtClean="0"/>
            <a:t>PV may not be identified in existing permitting requirements</a:t>
          </a:r>
          <a:endParaRPr lang="en-US" dirty="0"/>
        </a:p>
      </dgm:t>
    </dgm:pt>
    <dgm:pt modelId="{146DF3C5-001A-4EB6-9CDC-B80089B8D6C4}" type="parTrans" cxnId="{126BE5B6-C5D2-45A7-9F91-73CDDBE9464B}">
      <dgm:prSet/>
      <dgm:spPr/>
      <dgm:t>
        <a:bodyPr/>
        <a:lstStyle/>
        <a:p>
          <a:endParaRPr lang="en-US"/>
        </a:p>
      </dgm:t>
    </dgm:pt>
    <dgm:pt modelId="{220FA2E6-B2E3-46F3-9C9D-4C2AA788513A}" type="sibTrans" cxnId="{126BE5B6-C5D2-45A7-9F91-73CDDBE9464B}">
      <dgm:prSet/>
      <dgm:spPr/>
      <dgm:t>
        <a:bodyPr/>
        <a:lstStyle/>
        <a:p>
          <a:endParaRPr lang="en-US"/>
        </a:p>
      </dgm:t>
    </dgm:pt>
    <dgm:pt modelId="{DA5A1BBB-E262-4972-B6A7-2E22F552BDE6}">
      <dgm:prSet/>
      <dgm:spPr/>
      <dgm:t>
        <a:bodyPr/>
        <a:lstStyle/>
        <a:p>
          <a:pPr rtl="0"/>
          <a:r>
            <a:rPr lang="en-US" dirty="0" smtClean="0">
              <a:solidFill>
                <a:schemeClr val="tx2">
                  <a:lumMod val="75000"/>
                </a:schemeClr>
              </a:solidFill>
            </a:rPr>
            <a:t>Inspections can take up several days to complete</a:t>
          </a:r>
          <a:endParaRPr lang="en-US" dirty="0">
            <a:solidFill>
              <a:schemeClr val="tx2">
                <a:lumMod val="75000"/>
              </a:schemeClr>
            </a:solidFill>
          </a:endParaRPr>
        </a:p>
      </dgm:t>
    </dgm:pt>
    <dgm:pt modelId="{1AF2D895-4B17-4EF1-A149-776D44B7ADC0}" type="parTrans" cxnId="{CD4CDA90-F9FE-4CF5-A0AA-83F1FEEAAB78}">
      <dgm:prSet/>
      <dgm:spPr/>
      <dgm:t>
        <a:bodyPr/>
        <a:lstStyle/>
        <a:p>
          <a:endParaRPr lang="en-US"/>
        </a:p>
      </dgm:t>
    </dgm:pt>
    <dgm:pt modelId="{0A3F58E5-9BFE-44E0-911F-9438539D7C24}" type="sibTrans" cxnId="{CD4CDA90-F9FE-4CF5-A0AA-83F1FEEAAB78}">
      <dgm:prSet/>
      <dgm:spPr/>
      <dgm:t>
        <a:bodyPr/>
        <a:lstStyle/>
        <a:p>
          <a:endParaRPr lang="en-US"/>
        </a:p>
      </dgm:t>
    </dgm:pt>
    <dgm:pt modelId="{4E85288F-EB3C-44A2-9F25-AD525D0E35D0}">
      <dgm:prSet/>
      <dgm:spPr/>
      <dgm:t>
        <a:bodyPr/>
        <a:lstStyle/>
        <a:p>
          <a:pPr rtl="0"/>
          <a:r>
            <a:rPr lang="en-US" dirty="0" smtClean="0">
              <a:solidFill>
                <a:schemeClr val="tx2">
                  <a:lumMod val="75000"/>
                </a:schemeClr>
              </a:solidFill>
            </a:rPr>
            <a:t>Permit costs vary, may not be tied to the size or complexity of the PV system</a:t>
          </a:r>
          <a:endParaRPr lang="en-US" dirty="0">
            <a:solidFill>
              <a:schemeClr val="tx2">
                <a:lumMod val="75000"/>
              </a:schemeClr>
            </a:solidFill>
          </a:endParaRPr>
        </a:p>
      </dgm:t>
    </dgm:pt>
    <dgm:pt modelId="{C9A1A26A-5051-4005-9405-D683D1494C29}" type="parTrans" cxnId="{549F61AF-AF0D-42F2-8730-4400B6731E2D}">
      <dgm:prSet/>
      <dgm:spPr/>
      <dgm:t>
        <a:bodyPr/>
        <a:lstStyle/>
        <a:p>
          <a:endParaRPr lang="en-US"/>
        </a:p>
      </dgm:t>
    </dgm:pt>
    <dgm:pt modelId="{C1049B8A-9394-48BD-B549-73DCCACDB9FE}" type="sibTrans" cxnId="{549F61AF-AF0D-42F2-8730-4400B6731E2D}">
      <dgm:prSet/>
      <dgm:spPr/>
      <dgm:t>
        <a:bodyPr/>
        <a:lstStyle/>
        <a:p>
          <a:endParaRPr lang="en-US"/>
        </a:p>
      </dgm:t>
    </dgm:pt>
    <dgm:pt modelId="{99B99906-E832-4139-8CFE-1729AB5BFA96}">
      <dgm:prSet/>
      <dgm:spPr/>
      <dgm:t>
        <a:bodyPr/>
        <a:lstStyle/>
        <a:p>
          <a:pPr rtl="0"/>
          <a:r>
            <a:rPr lang="en-US" dirty="0" smtClean="0"/>
            <a:t>In many states, solar requires more than one permit “pulled” by a licensed contractor</a:t>
          </a:r>
          <a:endParaRPr lang="en-US" dirty="0"/>
        </a:p>
      </dgm:t>
    </dgm:pt>
    <dgm:pt modelId="{9B471D7D-1D7F-4EFC-B568-45E8C5104682}" type="parTrans" cxnId="{FACF7878-883C-4C81-8096-6063744D6560}">
      <dgm:prSet/>
      <dgm:spPr/>
      <dgm:t>
        <a:bodyPr/>
        <a:lstStyle/>
        <a:p>
          <a:endParaRPr lang="en-US"/>
        </a:p>
      </dgm:t>
    </dgm:pt>
    <dgm:pt modelId="{79F29CB5-56A9-4560-A79A-F783D62056B0}" type="sibTrans" cxnId="{FACF7878-883C-4C81-8096-6063744D6560}">
      <dgm:prSet/>
      <dgm:spPr/>
      <dgm:t>
        <a:bodyPr/>
        <a:lstStyle/>
        <a:p>
          <a:endParaRPr lang="en-US"/>
        </a:p>
      </dgm:t>
    </dgm:pt>
    <dgm:pt modelId="{D6EF34D1-BD5F-45B5-ACEA-6DF23743D8C0}" type="pres">
      <dgm:prSet presAssocID="{432053CD-6B6A-4A9B-BAFA-C0A573C7AE8D}" presName="linear" presStyleCnt="0">
        <dgm:presLayoutVars>
          <dgm:animLvl val="lvl"/>
          <dgm:resizeHandles val="exact"/>
        </dgm:presLayoutVars>
      </dgm:prSet>
      <dgm:spPr/>
      <dgm:t>
        <a:bodyPr/>
        <a:lstStyle/>
        <a:p>
          <a:endParaRPr lang="en-US"/>
        </a:p>
      </dgm:t>
    </dgm:pt>
    <dgm:pt modelId="{E62F5BEB-5033-48C8-A72C-616FD886217D}" type="pres">
      <dgm:prSet presAssocID="{65682FCC-4850-4495-A6C7-3E1A58097099}" presName="parentText" presStyleLbl="node1" presStyleIdx="0" presStyleCnt="5">
        <dgm:presLayoutVars>
          <dgm:chMax val="0"/>
          <dgm:bulletEnabled val="1"/>
        </dgm:presLayoutVars>
      </dgm:prSet>
      <dgm:spPr/>
      <dgm:t>
        <a:bodyPr/>
        <a:lstStyle/>
        <a:p>
          <a:endParaRPr lang="en-US"/>
        </a:p>
      </dgm:t>
    </dgm:pt>
    <dgm:pt modelId="{4FA5AB57-5A62-4B25-B26D-8734A1FB84FB}" type="pres">
      <dgm:prSet presAssocID="{775AE211-3707-452D-B8C9-11E8AB5AE91E}" presName="spacer" presStyleCnt="0"/>
      <dgm:spPr/>
      <dgm:t>
        <a:bodyPr/>
        <a:lstStyle/>
        <a:p>
          <a:endParaRPr lang="en-US"/>
        </a:p>
      </dgm:t>
    </dgm:pt>
    <dgm:pt modelId="{904C0393-002F-4A09-AD20-6CB71D3002A9}" type="pres">
      <dgm:prSet presAssocID="{DF14F98C-0D09-4A67-B35A-AD6062A0C68B}" presName="parentText" presStyleLbl="node1" presStyleIdx="1" presStyleCnt="5">
        <dgm:presLayoutVars>
          <dgm:chMax val="0"/>
          <dgm:bulletEnabled val="1"/>
        </dgm:presLayoutVars>
      </dgm:prSet>
      <dgm:spPr/>
      <dgm:t>
        <a:bodyPr/>
        <a:lstStyle/>
        <a:p>
          <a:endParaRPr lang="en-US"/>
        </a:p>
      </dgm:t>
    </dgm:pt>
    <dgm:pt modelId="{6F321B68-9871-41C1-8632-985C1F1DDF54}" type="pres">
      <dgm:prSet presAssocID="{220FA2E6-B2E3-46F3-9C9D-4C2AA788513A}" presName="spacer" presStyleCnt="0"/>
      <dgm:spPr/>
      <dgm:t>
        <a:bodyPr/>
        <a:lstStyle/>
        <a:p>
          <a:endParaRPr lang="en-US"/>
        </a:p>
      </dgm:t>
    </dgm:pt>
    <dgm:pt modelId="{65C9FCC3-AD84-4EE2-9DEB-8926018C7004}" type="pres">
      <dgm:prSet presAssocID="{DA5A1BBB-E262-4972-B6A7-2E22F552BDE6}" presName="parentText" presStyleLbl="node1" presStyleIdx="2" presStyleCnt="5" custLinFactY="100000" custLinFactNeighborX="49" custLinFactNeighborY="139228">
        <dgm:presLayoutVars>
          <dgm:chMax val="0"/>
          <dgm:bulletEnabled val="1"/>
        </dgm:presLayoutVars>
      </dgm:prSet>
      <dgm:spPr/>
      <dgm:t>
        <a:bodyPr/>
        <a:lstStyle/>
        <a:p>
          <a:endParaRPr lang="en-US"/>
        </a:p>
      </dgm:t>
    </dgm:pt>
    <dgm:pt modelId="{1B5A3D99-5ADE-4DA4-8E45-B34E6E0C7553}" type="pres">
      <dgm:prSet presAssocID="{0A3F58E5-9BFE-44E0-911F-9438539D7C24}" presName="spacer" presStyleCnt="0"/>
      <dgm:spPr/>
      <dgm:t>
        <a:bodyPr/>
        <a:lstStyle/>
        <a:p>
          <a:endParaRPr lang="en-US"/>
        </a:p>
      </dgm:t>
    </dgm:pt>
    <dgm:pt modelId="{B3116D3B-896C-4A7E-BD88-AD0B9743E2B7}" type="pres">
      <dgm:prSet presAssocID="{4E85288F-EB3C-44A2-9F25-AD525D0E35D0}" presName="parentText" presStyleLbl="node1" presStyleIdx="3" presStyleCnt="5" custLinFactY="100000" custLinFactNeighborX="49" custLinFactNeighborY="191680">
        <dgm:presLayoutVars>
          <dgm:chMax val="0"/>
          <dgm:bulletEnabled val="1"/>
        </dgm:presLayoutVars>
      </dgm:prSet>
      <dgm:spPr/>
      <dgm:t>
        <a:bodyPr/>
        <a:lstStyle/>
        <a:p>
          <a:endParaRPr lang="en-US"/>
        </a:p>
      </dgm:t>
    </dgm:pt>
    <dgm:pt modelId="{E88D6B5E-B572-4590-87EC-AFFDFD897814}" type="pres">
      <dgm:prSet presAssocID="{C1049B8A-9394-48BD-B549-73DCCACDB9FE}" presName="spacer" presStyleCnt="0"/>
      <dgm:spPr/>
      <dgm:t>
        <a:bodyPr/>
        <a:lstStyle/>
        <a:p>
          <a:endParaRPr lang="en-US"/>
        </a:p>
      </dgm:t>
    </dgm:pt>
    <dgm:pt modelId="{4194C0C6-3EA9-4010-9995-BE0B3264B033}" type="pres">
      <dgm:prSet presAssocID="{99B99906-E832-4139-8CFE-1729AB5BFA96}" presName="parentText" presStyleLbl="node1" presStyleIdx="4" presStyleCnt="5" custLinFactY="-200000" custLinFactNeighborX="-975" custLinFactNeighborY="-213224">
        <dgm:presLayoutVars>
          <dgm:chMax val="0"/>
          <dgm:bulletEnabled val="1"/>
        </dgm:presLayoutVars>
      </dgm:prSet>
      <dgm:spPr/>
      <dgm:t>
        <a:bodyPr/>
        <a:lstStyle/>
        <a:p>
          <a:endParaRPr lang="en-US"/>
        </a:p>
      </dgm:t>
    </dgm:pt>
  </dgm:ptLst>
  <dgm:cxnLst>
    <dgm:cxn modelId="{8534EEAC-842B-4BDC-8875-58400B8C2D32}" type="presOf" srcId="{99B99906-E832-4139-8CFE-1729AB5BFA96}" destId="{4194C0C6-3EA9-4010-9995-BE0B3264B033}" srcOrd="0" destOrd="0" presId="urn:microsoft.com/office/officeart/2005/8/layout/vList2"/>
    <dgm:cxn modelId="{BEA15BBC-30A6-4F75-96B2-EA123F2F84F1}" srcId="{432053CD-6B6A-4A9B-BAFA-C0A573C7AE8D}" destId="{65682FCC-4850-4495-A6C7-3E1A58097099}" srcOrd="0" destOrd="0" parTransId="{DFE15509-5A39-469F-B691-8ED09A975F72}" sibTransId="{775AE211-3707-452D-B8C9-11E8AB5AE91E}"/>
    <dgm:cxn modelId="{549F61AF-AF0D-42F2-8730-4400B6731E2D}" srcId="{432053CD-6B6A-4A9B-BAFA-C0A573C7AE8D}" destId="{4E85288F-EB3C-44A2-9F25-AD525D0E35D0}" srcOrd="3" destOrd="0" parTransId="{C9A1A26A-5051-4005-9405-D683D1494C29}" sibTransId="{C1049B8A-9394-48BD-B549-73DCCACDB9FE}"/>
    <dgm:cxn modelId="{CD4CDA90-F9FE-4CF5-A0AA-83F1FEEAAB78}" srcId="{432053CD-6B6A-4A9B-BAFA-C0A573C7AE8D}" destId="{DA5A1BBB-E262-4972-B6A7-2E22F552BDE6}" srcOrd="2" destOrd="0" parTransId="{1AF2D895-4B17-4EF1-A149-776D44B7ADC0}" sibTransId="{0A3F58E5-9BFE-44E0-911F-9438539D7C24}"/>
    <dgm:cxn modelId="{AD060B63-F05B-436D-848A-70357F1B8DFC}" type="presOf" srcId="{DA5A1BBB-E262-4972-B6A7-2E22F552BDE6}" destId="{65C9FCC3-AD84-4EE2-9DEB-8926018C7004}" srcOrd="0" destOrd="0" presId="urn:microsoft.com/office/officeart/2005/8/layout/vList2"/>
    <dgm:cxn modelId="{B699CE5B-83C9-42C5-8225-57123C883617}" type="presOf" srcId="{4E85288F-EB3C-44A2-9F25-AD525D0E35D0}" destId="{B3116D3B-896C-4A7E-BD88-AD0B9743E2B7}" srcOrd="0" destOrd="0" presId="urn:microsoft.com/office/officeart/2005/8/layout/vList2"/>
    <dgm:cxn modelId="{FACF7878-883C-4C81-8096-6063744D6560}" srcId="{432053CD-6B6A-4A9B-BAFA-C0A573C7AE8D}" destId="{99B99906-E832-4139-8CFE-1729AB5BFA96}" srcOrd="4" destOrd="0" parTransId="{9B471D7D-1D7F-4EFC-B568-45E8C5104682}" sibTransId="{79F29CB5-56A9-4560-A79A-F783D62056B0}"/>
    <dgm:cxn modelId="{DAB55341-5C58-465C-BF7A-DCF93096A847}" type="presOf" srcId="{65682FCC-4850-4495-A6C7-3E1A58097099}" destId="{E62F5BEB-5033-48C8-A72C-616FD886217D}" srcOrd="0" destOrd="0" presId="urn:microsoft.com/office/officeart/2005/8/layout/vList2"/>
    <dgm:cxn modelId="{FC84AB56-65F3-4550-90AA-81315802B0B5}" type="presOf" srcId="{432053CD-6B6A-4A9B-BAFA-C0A573C7AE8D}" destId="{D6EF34D1-BD5F-45B5-ACEA-6DF23743D8C0}" srcOrd="0" destOrd="0" presId="urn:microsoft.com/office/officeart/2005/8/layout/vList2"/>
    <dgm:cxn modelId="{B1F6B76E-5A56-4D3B-A0D5-1DB2422F9DFD}" type="presOf" srcId="{DF14F98C-0D09-4A67-B35A-AD6062A0C68B}" destId="{904C0393-002F-4A09-AD20-6CB71D3002A9}" srcOrd="0" destOrd="0" presId="urn:microsoft.com/office/officeart/2005/8/layout/vList2"/>
    <dgm:cxn modelId="{126BE5B6-C5D2-45A7-9F91-73CDDBE9464B}" srcId="{432053CD-6B6A-4A9B-BAFA-C0A573C7AE8D}" destId="{DF14F98C-0D09-4A67-B35A-AD6062A0C68B}" srcOrd="1" destOrd="0" parTransId="{146DF3C5-001A-4EB6-9CDC-B80089B8D6C4}" sibTransId="{220FA2E6-B2E3-46F3-9C9D-4C2AA788513A}"/>
    <dgm:cxn modelId="{1F1F96E2-C952-45E9-BEAB-A7D45A324153}" type="presParOf" srcId="{D6EF34D1-BD5F-45B5-ACEA-6DF23743D8C0}" destId="{E62F5BEB-5033-48C8-A72C-616FD886217D}" srcOrd="0" destOrd="0" presId="urn:microsoft.com/office/officeart/2005/8/layout/vList2"/>
    <dgm:cxn modelId="{4430155D-F589-4C8E-B8FD-A4B7389E25C5}" type="presParOf" srcId="{D6EF34D1-BD5F-45B5-ACEA-6DF23743D8C0}" destId="{4FA5AB57-5A62-4B25-B26D-8734A1FB84FB}" srcOrd="1" destOrd="0" presId="urn:microsoft.com/office/officeart/2005/8/layout/vList2"/>
    <dgm:cxn modelId="{5052C8BB-0CD0-4F4B-BC6E-D40CCAC81050}" type="presParOf" srcId="{D6EF34D1-BD5F-45B5-ACEA-6DF23743D8C0}" destId="{904C0393-002F-4A09-AD20-6CB71D3002A9}" srcOrd="2" destOrd="0" presId="urn:microsoft.com/office/officeart/2005/8/layout/vList2"/>
    <dgm:cxn modelId="{67C729E0-0146-4A25-9556-79158C8A46CC}" type="presParOf" srcId="{D6EF34D1-BD5F-45B5-ACEA-6DF23743D8C0}" destId="{6F321B68-9871-41C1-8632-985C1F1DDF54}" srcOrd="3" destOrd="0" presId="urn:microsoft.com/office/officeart/2005/8/layout/vList2"/>
    <dgm:cxn modelId="{64CCAB69-E41E-43F6-A1F5-B827937D3347}" type="presParOf" srcId="{D6EF34D1-BD5F-45B5-ACEA-6DF23743D8C0}" destId="{65C9FCC3-AD84-4EE2-9DEB-8926018C7004}" srcOrd="4" destOrd="0" presId="urn:microsoft.com/office/officeart/2005/8/layout/vList2"/>
    <dgm:cxn modelId="{10A467B7-3DF7-4993-B4BC-8A8F6CBB7042}" type="presParOf" srcId="{D6EF34D1-BD5F-45B5-ACEA-6DF23743D8C0}" destId="{1B5A3D99-5ADE-4DA4-8E45-B34E6E0C7553}" srcOrd="5" destOrd="0" presId="urn:microsoft.com/office/officeart/2005/8/layout/vList2"/>
    <dgm:cxn modelId="{CB7713C9-6BF7-43B4-9CC6-F961BD299D9E}" type="presParOf" srcId="{D6EF34D1-BD5F-45B5-ACEA-6DF23743D8C0}" destId="{B3116D3B-896C-4A7E-BD88-AD0B9743E2B7}" srcOrd="6" destOrd="0" presId="urn:microsoft.com/office/officeart/2005/8/layout/vList2"/>
    <dgm:cxn modelId="{50F2A382-35ED-44FD-B98C-7B3E354B69FF}" type="presParOf" srcId="{D6EF34D1-BD5F-45B5-ACEA-6DF23743D8C0}" destId="{E88D6B5E-B572-4590-87EC-AFFDFD897814}" srcOrd="7" destOrd="0" presId="urn:microsoft.com/office/officeart/2005/8/layout/vList2"/>
    <dgm:cxn modelId="{5329B793-42A4-4949-A2CF-9544D5592921}" type="presParOf" srcId="{D6EF34D1-BD5F-45B5-ACEA-6DF23743D8C0}" destId="{4194C0C6-3EA9-4010-9995-BE0B3264B033}" srcOrd="8"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DA86A82F-E3CF-4A72-B8C8-C30B3D1CD68D}" type="doc">
      <dgm:prSet loTypeId="urn:microsoft.com/office/officeart/2005/8/layout/vList2" loCatId="list" qsTypeId="urn:microsoft.com/office/officeart/2005/8/quickstyle/simple1#29" qsCatId="simple" csTypeId="urn:microsoft.com/office/officeart/2005/8/colors/accent3_4" csCatId="accent3" phldr="1"/>
      <dgm:spPr/>
      <dgm:t>
        <a:bodyPr/>
        <a:lstStyle/>
        <a:p>
          <a:endParaRPr lang="en-US"/>
        </a:p>
      </dgm:t>
    </dgm:pt>
    <dgm:pt modelId="{CA06438E-F89B-4C9C-A177-4B974425F4F3}">
      <dgm:prSet/>
      <dgm:spPr/>
      <dgm:t>
        <a:bodyPr/>
        <a:lstStyle/>
        <a:p>
          <a:pPr rtl="0"/>
          <a:r>
            <a:rPr lang="en-US" dirty="0" smtClean="0"/>
            <a:t>Encourage or require design of solar-ready buildings</a:t>
          </a:r>
          <a:endParaRPr lang="en-US" dirty="0"/>
        </a:p>
      </dgm:t>
    </dgm:pt>
    <dgm:pt modelId="{666042AF-E1A6-40FB-97C1-C8E3A5FE1ED8}" type="parTrans" cxnId="{ED157546-6B42-4BAC-8386-1EC3D6A39C4F}">
      <dgm:prSet/>
      <dgm:spPr/>
      <dgm:t>
        <a:bodyPr/>
        <a:lstStyle/>
        <a:p>
          <a:endParaRPr lang="en-US"/>
        </a:p>
      </dgm:t>
    </dgm:pt>
    <dgm:pt modelId="{4D472E83-71DE-470A-B374-09120439E97A}" type="sibTrans" cxnId="{ED157546-6B42-4BAC-8386-1EC3D6A39C4F}">
      <dgm:prSet/>
      <dgm:spPr/>
      <dgm:t>
        <a:bodyPr/>
        <a:lstStyle/>
        <a:p>
          <a:endParaRPr lang="en-US"/>
        </a:p>
      </dgm:t>
    </dgm:pt>
    <dgm:pt modelId="{D72CBA07-3535-4F51-95EC-AB50FF16B7B0}">
      <dgm:prSet/>
      <dgm:spPr/>
      <dgm:t>
        <a:bodyPr/>
        <a:lstStyle/>
        <a:p>
          <a:pPr rtl="0"/>
          <a:r>
            <a:rPr lang="en-US" dirty="0" smtClean="0"/>
            <a:t>Improve building energy standards and policies for local government facilities</a:t>
          </a:r>
          <a:endParaRPr lang="en-US" dirty="0"/>
        </a:p>
      </dgm:t>
    </dgm:pt>
    <dgm:pt modelId="{D8CFC76F-570E-4CB3-80DC-4B141C38AD5C}" type="parTrans" cxnId="{1F8E95DE-EA5C-4FD1-A342-4980B80E48B7}">
      <dgm:prSet/>
      <dgm:spPr/>
      <dgm:t>
        <a:bodyPr/>
        <a:lstStyle/>
        <a:p>
          <a:endParaRPr lang="en-US"/>
        </a:p>
      </dgm:t>
    </dgm:pt>
    <dgm:pt modelId="{A56AD4F8-858B-4279-B971-324A01CEB643}" type="sibTrans" cxnId="{1F8E95DE-EA5C-4FD1-A342-4980B80E48B7}">
      <dgm:prSet/>
      <dgm:spPr/>
      <dgm:t>
        <a:bodyPr/>
        <a:lstStyle/>
        <a:p>
          <a:endParaRPr lang="en-US"/>
        </a:p>
      </dgm:t>
    </dgm:pt>
    <dgm:pt modelId="{0149452C-4599-41D0-9091-82A382FB0A74}">
      <dgm:prSet/>
      <dgm:spPr/>
      <dgm:t>
        <a:bodyPr/>
        <a:lstStyle/>
        <a:p>
          <a:pPr rtl="0"/>
          <a:r>
            <a:rPr lang="en-US" dirty="0" smtClean="0">
              <a:solidFill>
                <a:schemeClr val="tx2">
                  <a:lumMod val="75000"/>
                </a:schemeClr>
              </a:solidFill>
            </a:rPr>
            <a:t>Exempt roof-top PV systems from building height limitations</a:t>
          </a:r>
          <a:endParaRPr lang="en-US" dirty="0">
            <a:solidFill>
              <a:schemeClr val="tx2">
                <a:lumMod val="75000"/>
              </a:schemeClr>
            </a:solidFill>
          </a:endParaRPr>
        </a:p>
      </dgm:t>
    </dgm:pt>
    <dgm:pt modelId="{652E0797-CE93-49D7-8E3A-DFEFC611B50B}" type="parTrans" cxnId="{EDDE342D-03B0-48AE-B595-E904D3951DD0}">
      <dgm:prSet/>
      <dgm:spPr/>
      <dgm:t>
        <a:bodyPr/>
        <a:lstStyle/>
        <a:p>
          <a:endParaRPr lang="en-US"/>
        </a:p>
      </dgm:t>
    </dgm:pt>
    <dgm:pt modelId="{FBA52E6E-C102-42BB-9ABB-3BA9EFC0D7A7}" type="sibTrans" cxnId="{EDDE342D-03B0-48AE-B595-E904D3951DD0}">
      <dgm:prSet/>
      <dgm:spPr/>
      <dgm:t>
        <a:bodyPr/>
        <a:lstStyle/>
        <a:p>
          <a:endParaRPr lang="en-US"/>
        </a:p>
      </dgm:t>
    </dgm:pt>
    <dgm:pt modelId="{B7912EA1-8B32-438B-89E7-4B9977EF1262}">
      <dgm:prSet/>
      <dgm:spPr/>
      <dgm:t>
        <a:bodyPr/>
        <a:lstStyle/>
        <a:p>
          <a:pPr rtl="0"/>
          <a:r>
            <a:rPr lang="en-US" dirty="0" smtClean="0"/>
            <a:t>Exempt roof-top PV systems from landscape preservation codes</a:t>
          </a:r>
          <a:endParaRPr lang="en-US" dirty="0"/>
        </a:p>
      </dgm:t>
    </dgm:pt>
    <dgm:pt modelId="{0F1A1D82-AAD2-425B-AEEA-5D674E854917}" type="parTrans" cxnId="{5418FBED-9CED-461C-A14E-8585A4FCF1CB}">
      <dgm:prSet/>
      <dgm:spPr/>
      <dgm:t>
        <a:bodyPr/>
        <a:lstStyle/>
        <a:p>
          <a:endParaRPr lang="en-US"/>
        </a:p>
      </dgm:t>
    </dgm:pt>
    <dgm:pt modelId="{F17C71A8-4EF5-4E45-8A73-D654D9DC06F5}" type="sibTrans" cxnId="{5418FBED-9CED-461C-A14E-8585A4FCF1CB}">
      <dgm:prSet/>
      <dgm:spPr/>
      <dgm:t>
        <a:bodyPr/>
        <a:lstStyle/>
        <a:p>
          <a:endParaRPr lang="en-US"/>
        </a:p>
      </dgm:t>
    </dgm:pt>
    <dgm:pt modelId="{567C2F6A-A289-498F-8E09-AF76407B4486}" type="pres">
      <dgm:prSet presAssocID="{DA86A82F-E3CF-4A72-B8C8-C30B3D1CD68D}" presName="linear" presStyleCnt="0">
        <dgm:presLayoutVars>
          <dgm:animLvl val="lvl"/>
          <dgm:resizeHandles val="exact"/>
        </dgm:presLayoutVars>
      </dgm:prSet>
      <dgm:spPr/>
      <dgm:t>
        <a:bodyPr/>
        <a:lstStyle/>
        <a:p>
          <a:endParaRPr lang="en-US"/>
        </a:p>
      </dgm:t>
    </dgm:pt>
    <dgm:pt modelId="{8D4222C4-EE09-419D-88F5-EA34B6688BD5}" type="pres">
      <dgm:prSet presAssocID="{CA06438E-F89B-4C9C-A177-4B974425F4F3}" presName="parentText" presStyleLbl="node1" presStyleIdx="0" presStyleCnt="4">
        <dgm:presLayoutVars>
          <dgm:chMax val="0"/>
          <dgm:bulletEnabled val="1"/>
        </dgm:presLayoutVars>
      </dgm:prSet>
      <dgm:spPr/>
      <dgm:t>
        <a:bodyPr/>
        <a:lstStyle/>
        <a:p>
          <a:endParaRPr lang="en-US"/>
        </a:p>
      </dgm:t>
    </dgm:pt>
    <dgm:pt modelId="{F510A6C3-22EF-4043-BA72-ED23B00118AF}" type="pres">
      <dgm:prSet presAssocID="{4D472E83-71DE-470A-B374-09120439E97A}" presName="spacer" presStyleCnt="0"/>
      <dgm:spPr/>
      <dgm:t>
        <a:bodyPr/>
        <a:lstStyle/>
        <a:p>
          <a:endParaRPr lang="en-US"/>
        </a:p>
      </dgm:t>
    </dgm:pt>
    <dgm:pt modelId="{2D5DE972-5F54-45B9-9CD9-CFD93907AAFA}" type="pres">
      <dgm:prSet presAssocID="{D72CBA07-3535-4F51-95EC-AB50FF16B7B0}" presName="parentText" presStyleLbl="node1" presStyleIdx="1" presStyleCnt="4">
        <dgm:presLayoutVars>
          <dgm:chMax val="0"/>
          <dgm:bulletEnabled val="1"/>
        </dgm:presLayoutVars>
      </dgm:prSet>
      <dgm:spPr/>
      <dgm:t>
        <a:bodyPr/>
        <a:lstStyle/>
        <a:p>
          <a:endParaRPr lang="en-US"/>
        </a:p>
      </dgm:t>
    </dgm:pt>
    <dgm:pt modelId="{893CA7A1-D558-4EA8-85A2-D7C422ADD182}" type="pres">
      <dgm:prSet presAssocID="{A56AD4F8-858B-4279-B971-324A01CEB643}" presName="spacer" presStyleCnt="0"/>
      <dgm:spPr/>
      <dgm:t>
        <a:bodyPr/>
        <a:lstStyle/>
        <a:p>
          <a:endParaRPr lang="en-US"/>
        </a:p>
      </dgm:t>
    </dgm:pt>
    <dgm:pt modelId="{0ECC693B-9A48-4E82-8CC8-3BEF0897D042}" type="pres">
      <dgm:prSet presAssocID="{0149452C-4599-41D0-9091-82A382FB0A74}" presName="parentText" presStyleLbl="node1" presStyleIdx="2" presStyleCnt="4">
        <dgm:presLayoutVars>
          <dgm:chMax val="0"/>
          <dgm:bulletEnabled val="1"/>
        </dgm:presLayoutVars>
      </dgm:prSet>
      <dgm:spPr/>
      <dgm:t>
        <a:bodyPr/>
        <a:lstStyle/>
        <a:p>
          <a:endParaRPr lang="en-US"/>
        </a:p>
      </dgm:t>
    </dgm:pt>
    <dgm:pt modelId="{94441C5D-7709-45AD-AA93-AD27F4D6C106}" type="pres">
      <dgm:prSet presAssocID="{FBA52E6E-C102-42BB-9ABB-3BA9EFC0D7A7}" presName="spacer" presStyleCnt="0"/>
      <dgm:spPr/>
      <dgm:t>
        <a:bodyPr/>
        <a:lstStyle/>
        <a:p>
          <a:endParaRPr lang="en-US"/>
        </a:p>
      </dgm:t>
    </dgm:pt>
    <dgm:pt modelId="{17045D99-78B9-4B84-A148-67579B7476A8}" type="pres">
      <dgm:prSet presAssocID="{B7912EA1-8B32-438B-89E7-4B9977EF1262}" presName="parentText" presStyleLbl="node1" presStyleIdx="3" presStyleCnt="4">
        <dgm:presLayoutVars>
          <dgm:chMax val="0"/>
          <dgm:bulletEnabled val="1"/>
        </dgm:presLayoutVars>
      </dgm:prSet>
      <dgm:spPr/>
      <dgm:t>
        <a:bodyPr/>
        <a:lstStyle/>
        <a:p>
          <a:endParaRPr lang="en-US"/>
        </a:p>
      </dgm:t>
    </dgm:pt>
  </dgm:ptLst>
  <dgm:cxnLst>
    <dgm:cxn modelId="{5418FBED-9CED-461C-A14E-8585A4FCF1CB}" srcId="{DA86A82F-E3CF-4A72-B8C8-C30B3D1CD68D}" destId="{B7912EA1-8B32-438B-89E7-4B9977EF1262}" srcOrd="3" destOrd="0" parTransId="{0F1A1D82-AAD2-425B-AEEA-5D674E854917}" sibTransId="{F17C71A8-4EF5-4E45-8A73-D654D9DC06F5}"/>
    <dgm:cxn modelId="{1F8E95DE-EA5C-4FD1-A342-4980B80E48B7}" srcId="{DA86A82F-E3CF-4A72-B8C8-C30B3D1CD68D}" destId="{D72CBA07-3535-4F51-95EC-AB50FF16B7B0}" srcOrd="1" destOrd="0" parTransId="{D8CFC76F-570E-4CB3-80DC-4B141C38AD5C}" sibTransId="{A56AD4F8-858B-4279-B971-324A01CEB643}"/>
    <dgm:cxn modelId="{58DE611D-5B91-4B81-A82F-C98CE449EEB2}" type="presOf" srcId="{B7912EA1-8B32-438B-89E7-4B9977EF1262}" destId="{17045D99-78B9-4B84-A148-67579B7476A8}" srcOrd="0" destOrd="0" presId="urn:microsoft.com/office/officeart/2005/8/layout/vList2"/>
    <dgm:cxn modelId="{FEE39AC2-D42C-4380-A7BF-A27F3F5B4D4B}" type="presOf" srcId="{CA06438E-F89B-4C9C-A177-4B974425F4F3}" destId="{8D4222C4-EE09-419D-88F5-EA34B6688BD5}" srcOrd="0" destOrd="0" presId="urn:microsoft.com/office/officeart/2005/8/layout/vList2"/>
    <dgm:cxn modelId="{E4B68D94-19A2-479D-AEC7-250FB2421BA1}" type="presOf" srcId="{0149452C-4599-41D0-9091-82A382FB0A74}" destId="{0ECC693B-9A48-4E82-8CC8-3BEF0897D042}" srcOrd="0" destOrd="0" presId="urn:microsoft.com/office/officeart/2005/8/layout/vList2"/>
    <dgm:cxn modelId="{ED157546-6B42-4BAC-8386-1EC3D6A39C4F}" srcId="{DA86A82F-E3CF-4A72-B8C8-C30B3D1CD68D}" destId="{CA06438E-F89B-4C9C-A177-4B974425F4F3}" srcOrd="0" destOrd="0" parTransId="{666042AF-E1A6-40FB-97C1-C8E3A5FE1ED8}" sibTransId="{4D472E83-71DE-470A-B374-09120439E97A}"/>
    <dgm:cxn modelId="{EDDE342D-03B0-48AE-B595-E904D3951DD0}" srcId="{DA86A82F-E3CF-4A72-B8C8-C30B3D1CD68D}" destId="{0149452C-4599-41D0-9091-82A382FB0A74}" srcOrd="2" destOrd="0" parTransId="{652E0797-CE93-49D7-8E3A-DFEFC611B50B}" sibTransId="{FBA52E6E-C102-42BB-9ABB-3BA9EFC0D7A7}"/>
    <dgm:cxn modelId="{9CA245ED-E79F-429A-A1AB-C9595889A114}" type="presOf" srcId="{DA86A82F-E3CF-4A72-B8C8-C30B3D1CD68D}" destId="{567C2F6A-A289-498F-8E09-AF76407B4486}" srcOrd="0" destOrd="0" presId="urn:microsoft.com/office/officeart/2005/8/layout/vList2"/>
    <dgm:cxn modelId="{FEBEF8E8-1A94-4F66-BF7B-4F84BEBAD432}" type="presOf" srcId="{D72CBA07-3535-4F51-95EC-AB50FF16B7B0}" destId="{2D5DE972-5F54-45B9-9CD9-CFD93907AAFA}" srcOrd="0" destOrd="0" presId="urn:microsoft.com/office/officeart/2005/8/layout/vList2"/>
    <dgm:cxn modelId="{0A35D841-E989-4BC6-94F7-68F9AECAE8E9}" type="presParOf" srcId="{567C2F6A-A289-498F-8E09-AF76407B4486}" destId="{8D4222C4-EE09-419D-88F5-EA34B6688BD5}" srcOrd="0" destOrd="0" presId="urn:microsoft.com/office/officeart/2005/8/layout/vList2"/>
    <dgm:cxn modelId="{9DD2DB9A-DF83-4A00-999E-7FE87A3E7B83}" type="presParOf" srcId="{567C2F6A-A289-498F-8E09-AF76407B4486}" destId="{F510A6C3-22EF-4043-BA72-ED23B00118AF}" srcOrd="1" destOrd="0" presId="urn:microsoft.com/office/officeart/2005/8/layout/vList2"/>
    <dgm:cxn modelId="{9C717ADD-0F6A-421B-865A-7663D8D9BB45}" type="presParOf" srcId="{567C2F6A-A289-498F-8E09-AF76407B4486}" destId="{2D5DE972-5F54-45B9-9CD9-CFD93907AAFA}" srcOrd="2" destOrd="0" presId="urn:microsoft.com/office/officeart/2005/8/layout/vList2"/>
    <dgm:cxn modelId="{04705C0D-130F-402F-8067-7A699AB954A2}" type="presParOf" srcId="{567C2F6A-A289-498F-8E09-AF76407B4486}" destId="{893CA7A1-D558-4EA8-85A2-D7C422ADD182}" srcOrd="3" destOrd="0" presId="urn:microsoft.com/office/officeart/2005/8/layout/vList2"/>
    <dgm:cxn modelId="{92A2325E-21F1-44F7-A673-2BADED88CFA2}" type="presParOf" srcId="{567C2F6A-A289-498F-8E09-AF76407B4486}" destId="{0ECC693B-9A48-4E82-8CC8-3BEF0897D042}" srcOrd="4" destOrd="0" presId="urn:microsoft.com/office/officeart/2005/8/layout/vList2"/>
    <dgm:cxn modelId="{B0FC7AD3-DC8F-4CBF-BB57-24EC48974939}" type="presParOf" srcId="{567C2F6A-A289-498F-8E09-AF76407B4486}" destId="{94441C5D-7709-45AD-AA93-AD27F4D6C106}" srcOrd="5" destOrd="0" presId="urn:microsoft.com/office/officeart/2005/8/layout/vList2"/>
    <dgm:cxn modelId="{D7B103C3-5EFF-4B6F-98C0-AEE202D46989}" type="presParOf" srcId="{567C2F6A-A289-498F-8E09-AF76407B4486}" destId="{17045D99-78B9-4B84-A148-67579B7476A8}" srcOrd="6"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91C104F3-F227-4EC1-9EA5-A3A03B8A8231}" type="doc">
      <dgm:prSet loTypeId="urn:diagrams.loki3.com/TabbedArc+Icon" loCatId="officeonline" qsTypeId="urn:microsoft.com/office/officeart/2005/8/quickstyle/3d2" qsCatId="3D" csTypeId="urn:microsoft.com/office/officeart/2005/8/colors/accent3_2" csCatId="accent3" phldr="1"/>
      <dgm:spPr/>
    </dgm:pt>
    <dgm:pt modelId="{11C2583F-BDEA-4F40-8B80-5C725404F3D5}">
      <dgm:prSet phldrT="[Text]"/>
      <dgm:spPr/>
      <dgm:t>
        <a:bodyPr/>
        <a:lstStyle/>
        <a:p>
          <a:r>
            <a:rPr lang="en-US" b="1" dirty="0" smtClean="0">
              <a:solidFill>
                <a:schemeClr val="tx2"/>
              </a:solidFill>
            </a:rPr>
            <a:t>Legislation</a:t>
          </a:r>
          <a:endParaRPr lang="en-US" b="1" dirty="0">
            <a:solidFill>
              <a:schemeClr val="tx2"/>
            </a:solidFill>
          </a:endParaRPr>
        </a:p>
      </dgm:t>
    </dgm:pt>
    <dgm:pt modelId="{53799BCA-86A6-4C47-987F-D7A053E29A70}" type="parTrans" cxnId="{C77C5CBB-BD21-426E-824B-851EBFEEA754}">
      <dgm:prSet/>
      <dgm:spPr/>
      <dgm:t>
        <a:bodyPr/>
        <a:lstStyle/>
        <a:p>
          <a:endParaRPr lang="en-US"/>
        </a:p>
      </dgm:t>
    </dgm:pt>
    <dgm:pt modelId="{F466638E-210F-42A2-AB44-47966602B01E}" type="sibTrans" cxnId="{C77C5CBB-BD21-426E-824B-851EBFEEA754}">
      <dgm:prSet/>
      <dgm:spPr/>
      <dgm:t>
        <a:bodyPr/>
        <a:lstStyle/>
        <a:p>
          <a:endParaRPr lang="en-US"/>
        </a:p>
      </dgm:t>
    </dgm:pt>
    <dgm:pt modelId="{42872DD4-FA27-4380-9D6A-DC771FEF201A}">
      <dgm:prSet phldrT="[Text]"/>
      <dgm:spPr/>
      <dgm:t>
        <a:bodyPr/>
        <a:lstStyle/>
        <a:p>
          <a:r>
            <a:rPr lang="en-US" b="1" dirty="0" smtClean="0">
              <a:solidFill>
                <a:schemeClr val="tx2"/>
              </a:solidFill>
            </a:rPr>
            <a:t>Stakeholder education</a:t>
          </a:r>
          <a:endParaRPr lang="en-US" b="1" dirty="0">
            <a:solidFill>
              <a:schemeClr val="tx2"/>
            </a:solidFill>
          </a:endParaRPr>
        </a:p>
      </dgm:t>
    </dgm:pt>
    <dgm:pt modelId="{A1C180C6-F2BF-48FD-8A49-45ADE2FCA7EE}" type="parTrans" cxnId="{4EE73AD2-2DD2-4A9C-ADA0-E4783755943C}">
      <dgm:prSet/>
      <dgm:spPr/>
      <dgm:t>
        <a:bodyPr/>
        <a:lstStyle/>
        <a:p>
          <a:endParaRPr lang="en-US"/>
        </a:p>
      </dgm:t>
    </dgm:pt>
    <dgm:pt modelId="{23DF384F-ED41-427D-90EF-4301B35374E7}" type="sibTrans" cxnId="{4EE73AD2-2DD2-4A9C-ADA0-E4783755943C}">
      <dgm:prSet/>
      <dgm:spPr/>
      <dgm:t>
        <a:bodyPr/>
        <a:lstStyle/>
        <a:p>
          <a:endParaRPr lang="en-US"/>
        </a:p>
      </dgm:t>
    </dgm:pt>
    <dgm:pt modelId="{3864DD67-01CC-48A4-A800-DF310D82DFA8}">
      <dgm:prSet phldrT="[Text]"/>
      <dgm:spPr/>
      <dgm:t>
        <a:bodyPr/>
        <a:lstStyle/>
        <a:p>
          <a:r>
            <a:rPr lang="en-US" b="1" dirty="0" smtClean="0">
              <a:solidFill>
                <a:schemeClr val="tx2"/>
              </a:solidFill>
            </a:rPr>
            <a:t>Certification programs for design &amp; construction</a:t>
          </a:r>
          <a:endParaRPr lang="en-US" b="1" dirty="0">
            <a:solidFill>
              <a:schemeClr val="tx2"/>
            </a:solidFill>
          </a:endParaRPr>
        </a:p>
      </dgm:t>
    </dgm:pt>
    <dgm:pt modelId="{86219DE0-E41C-4900-A2D9-929216681FB0}" type="parTrans" cxnId="{9077FAF3-5FA5-436E-ABCE-6C34C08BEADB}">
      <dgm:prSet/>
      <dgm:spPr/>
      <dgm:t>
        <a:bodyPr/>
        <a:lstStyle/>
        <a:p>
          <a:endParaRPr lang="en-US"/>
        </a:p>
      </dgm:t>
    </dgm:pt>
    <dgm:pt modelId="{F8EDD4A5-E893-4A8D-9985-9B292F0C596E}" type="sibTrans" cxnId="{9077FAF3-5FA5-436E-ABCE-6C34C08BEADB}">
      <dgm:prSet/>
      <dgm:spPr/>
      <dgm:t>
        <a:bodyPr/>
        <a:lstStyle/>
        <a:p>
          <a:endParaRPr lang="en-US"/>
        </a:p>
      </dgm:t>
    </dgm:pt>
    <dgm:pt modelId="{4679DCE8-4BBB-43A1-83F7-1449D231E3E4}" type="pres">
      <dgm:prSet presAssocID="{91C104F3-F227-4EC1-9EA5-A3A03B8A8231}" presName="Name0" presStyleCnt="0">
        <dgm:presLayoutVars>
          <dgm:dir/>
          <dgm:resizeHandles val="exact"/>
        </dgm:presLayoutVars>
      </dgm:prSet>
      <dgm:spPr/>
    </dgm:pt>
    <dgm:pt modelId="{896EA7DA-6D3A-4415-AB05-290D4EB71570}" type="pres">
      <dgm:prSet presAssocID="{11C2583F-BDEA-4F40-8B80-5C725404F3D5}" presName="twoplus" presStyleLbl="node1" presStyleIdx="0" presStyleCnt="3">
        <dgm:presLayoutVars>
          <dgm:bulletEnabled val="1"/>
        </dgm:presLayoutVars>
      </dgm:prSet>
      <dgm:spPr/>
      <dgm:t>
        <a:bodyPr/>
        <a:lstStyle/>
        <a:p>
          <a:endParaRPr lang="en-US"/>
        </a:p>
      </dgm:t>
    </dgm:pt>
    <dgm:pt modelId="{A0073282-BD05-4E85-BB13-64B5129AA1EB}" type="pres">
      <dgm:prSet presAssocID="{3864DD67-01CC-48A4-A800-DF310D82DFA8}" presName="twoplus" presStyleLbl="node1" presStyleIdx="1" presStyleCnt="3">
        <dgm:presLayoutVars>
          <dgm:bulletEnabled val="1"/>
        </dgm:presLayoutVars>
      </dgm:prSet>
      <dgm:spPr/>
      <dgm:t>
        <a:bodyPr/>
        <a:lstStyle/>
        <a:p>
          <a:endParaRPr lang="en-US"/>
        </a:p>
      </dgm:t>
    </dgm:pt>
    <dgm:pt modelId="{F3C26B40-8443-43AF-981C-24DA83CFCB02}" type="pres">
      <dgm:prSet presAssocID="{42872DD4-FA27-4380-9D6A-DC771FEF201A}" presName="twoplus" presStyleLbl="node1" presStyleIdx="2" presStyleCnt="3">
        <dgm:presLayoutVars>
          <dgm:bulletEnabled val="1"/>
        </dgm:presLayoutVars>
      </dgm:prSet>
      <dgm:spPr/>
      <dgm:t>
        <a:bodyPr/>
        <a:lstStyle/>
        <a:p>
          <a:endParaRPr lang="en-US"/>
        </a:p>
      </dgm:t>
    </dgm:pt>
  </dgm:ptLst>
  <dgm:cxnLst>
    <dgm:cxn modelId="{C77C5CBB-BD21-426E-824B-851EBFEEA754}" srcId="{91C104F3-F227-4EC1-9EA5-A3A03B8A8231}" destId="{11C2583F-BDEA-4F40-8B80-5C725404F3D5}" srcOrd="0" destOrd="0" parTransId="{53799BCA-86A6-4C47-987F-D7A053E29A70}" sibTransId="{F466638E-210F-42A2-AB44-47966602B01E}"/>
    <dgm:cxn modelId="{354615FC-F6A0-42A1-8083-4137FF708F7F}" type="presOf" srcId="{91C104F3-F227-4EC1-9EA5-A3A03B8A8231}" destId="{4679DCE8-4BBB-43A1-83F7-1449D231E3E4}" srcOrd="0" destOrd="0" presId="urn:diagrams.loki3.com/TabbedArc+Icon"/>
    <dgm:cxn modelId="{73A4FC64-0B6A-4CF4-94C4-B61AC0C2A32E}" type="presOf" srcId="{3864DD67-01CC-48A4-A800-DF310D82DFA8}" destId="{A0073282-BD05-4E85-BB13-64B5129AA1EB}" srcOrd="0" destOrd="0" presId="urn:diagrams.loki3.com/TabbedArc+Icon"/>
    <dgm:cxn modelId="{4EE73AD2-2DD2-4A9C-ADA0-E4783755943C}" srcId="{91C104F3-F227-4EC1-9EA5-A3A03B8A8231}" destId="{42872DD4-FA27-4380-9D6A-DC771FEF201A}" srcOrd="2" destOrd="0" parTransId="{A1C180C6-F2BF-48FD-8A49-45ADE2FCA7EE}" sibTransId="{23DF384F-ED41-427D-90EF-4301B35374E7}"/>
    <dgm:cxn modelId="{A783AE3E-CA5D-43BB-9A5D-20CE69F3108C}" type="presOf" srcId="{42872DD4-FA27-4380-9D6A-DC771FEF201A}" destId="{F3C26B40-8443-43AF-981C-24DA83CFCB02}" srcOrd="0" destOrd="0" presId="urn:diagrams.loki3.com/TabbedArc+Icon"/>
    <dgm:cxn modelId="{D029492D-F9A7-42FD-B430-663EBADD0027}" type="presOf" srcId="{11C2583F-BDEA-4F40-8B80-5C725404F3D5}" destId="{896EA7DA-6D3A-4415-AB05-290D4EB71570}" srcOrd="0" destOrd="0" presId="urn:diagrams.loki3.com/TabbedArc+Icon"/>
    <dgm:cxn modelId="{9077FAF3-5FA5-436E-ABCE-6C34C08BEADB}" srcId="{91C104F3-F227-4EC1-9EA5-A3A03B8A8231}" destId="{3864DD67-01CC-48A4-A800-DF310D82DFA8}" srcOrd="1" destOrd="0" parTransId="{86219DE0-E41C-4900-A2D9-929216681FB0}" sibTransId="{F8EDD4A5-E893-4A8D-9985-9B292F0C596E}"/>
    <dgm:cxn modelId="{CE89C86D-EA45-4A9E-B891-E5380FB16A96}" type="presParOf" srcId="{4679DCE8-4BBB-43A1-83F7-1449D231E3E4}" destId="{896EA7DA-6D3A-4415-AB05-290D4EB71570}" srcOrd="0" destOrd="0" presId="urn:diagrams.loki3.com/TabbedArc+Icon"/>
    <dgm:cxn modelId="{0C686579-7F7A-4387-BE32-8AC685F066E0}" type="presParOf" srcId="{4679DCE8-4BBB-43A1-83F7-1449D231E3E4}" destId="{A0073282-BD05-4E85-BB13-64B5129AA1EB}" srcOrd="1" destOrd="0" presId="urn:diagrams.loki3.com/TabbedArc+Icon"/>
    <dgm:cxn modelId="{60CF04AB-7E46-4F65-ABD9-539BE2440A9B}" type="presParOf" srcId="{4679DCE8-4BBB-43A1-83F7-1449D231E3E4}" destId="{F3C26B40-8443-43AF-981C-24DA83CFCB02}" srcOrd="2" destOrd="0" presId="urn:diagrams.loki3.com/TabbedArc+Icon"/>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B71DDE22-1360-4E4B-90EE-3225FB039864}" type="doc">
      <dgm:prSet loTypeId="urn:microsoft.com/office/officeart/2005/8/layout/chevron1" loCatId="process" qsTypeId="urn:microsoft.com/office/officeart/2005/8/quickstyle/simple1#70" qsCatId="simple" csTypeId="urn:microsoft.com/office/officeart/2005/8/colors/accent3_2" csCatId="accent3" phldr="1"/>
      <dgm:spPr/>
    </dgm:pt>
    <dgm:pt modelId="{A3F9D069-F81A-4D6F-80EB-E179FD60C9FE}">
      <dgm:prSet phldrT="[Text]"/>
      <dgm:spPr/>
      <dgm:t>
        <a:bodyPr/>
        <a:lstStyle/>
        <a:p>
          <a:r>
            <a:rPr lang="en-US" dirty="0" smtClean="0"/>
            <a:t>Consider Solar Ready Model Legislation</a:t>
          </a:r>
          <a:endParaRPr lang="en-US" dirty="0"/>
        </a:p>
      </dgm:t>
    </dgm:pt>
    <dgm:pt modelId="{58BD7E1E-93D9-40A2-9190-AB46181C1D3B}" type="parTrans" cxnId="{B2D5E374-B338-4275-B13C-CEBFB63E2080}">
      <dgm:prSet/>
      <dgm:spPr/>
      <dgm:t>
        <a:bodyPr/>
        <a:lstStyle/>
        <a:p>
          <a:endParaRPr lang="en-US"/>
        </a:p>
      </dgm:t>
    </dgm:pt>
    <dgm:pt modelId="{DEA38059-1F1E-49C1-92EB-B69BB5165A5F}" type="sibTrans" cxnId="{B2D5E374-B338-4275-B13C-CEBFB63E2080}">
      <dgm:prSet/>
      <dgm:spPr/>
      <dgm:t>
        <a:bodyPr/>
        <a:lstStyle/>
        <a:p>
          <a:endParaRPr lang="en-US"/>
        </a:p>
      </dgm:t>
    </dgm:pt>
    <dgm:pt modelId="{612B26DB-0281-4ED5-9922-287A7AF9423D}">
      <dgm:prSet phldrT="[Text]"/>
      <dgm:spPr/>
      <dgm:t>
        <a:bodyPr/>
        <a:lstStyle/>
        <a:p>
          <a:r>
            <a:rPr lang="en-US" dirty="0" smtClean="0"/>
            <a:t>Incorporate into existing green building codes</a:t>
          </a:r>
          <a:endParaRPr lang="en-US" dirty="0"/>
        </a:p>
      </dgm:t>
    </dgm:pt>
    <dgm:pt modelId="{5BA84A1E-FF87-490F-9505-7EF4074B0357}" type="parTrans" cxnId="{0156D680-9EFF-4F40-B544-5D7C4C3D7052}">
      <dgm:prSet/>
      <dgm:spPr/>
      <dgm:t>
        <a:bodyPr/>
        <a:lstStyle/>
        <a:p>
          <a:endParaRPr lang="en-US"/>
        </a:p>
      </dgm:t>
    </dgm:pt>
    <dgm:pt modelId="{6CD4352E-F18E-4678-8B6D-F3EC7DF966DD}" type="sibTrans" cxnId="{0156D680-9EFF-4F40-B544-5D7C4C3D7052}">
      <dgm:prSet/>
      <dgm:spPr/>
      <dgm:t>
        <a:bodyPr/>
        <a:lstStyle/>
        <a:p>
          <a:endParaRPr lang="en-US"/>
        </a:p>
      </dgm:t>
    </dgm:pt>
    <dgm:pt modelId="{061E7430-4CAA-40B8-8A43-7827067E02DB}">
      <dgm:prSet phldrT="[Text]"/>
      <dgm:spPr/>
      <dgm:t>
        <a:bodyPr/>
        <a:lstStyle/>
        <a:p>
          <a:r>
            <a:rPr lang="en-US" dirty="0" smtClean="0"/>
            <a:t>Create financial incentives</a:t>
          </a:r>
          <a:endParaRPr lang="en-US" dirty="0"/>
        </a:p>
      </dgm:t>
    </dgm:pt>
    <dgm:pt modelId="{87681F42-4181-4332-870E-5DEC16DE2D40}" type="parTrans" cxnId="{09A5BCB7-8590-407E-811F-3055B6D083FC}">
      <dgm:prSet/>
      <dgm:spPr/>
      <dgm:t>
        <a:bodyPr/>
        <a:lstStyle/>
        <a:p>
          <a:endParaRPr lang="en-US"/>
        </a:p>
      </dgm:t>
    </dgm:pt>
    <dgm:pt modelId="{2AD95DD1-143E-49BE-8DFB-2C3C55CE2354}" type="sibTrans" cxnId="{09A5BCB7-8590-407E-811F-3055B6D083FC}">
      <dgm:prSet/>
      <dgm:spPr/>
      <dgm:t>
        <a:bodyPr/>
        <a:lstStyle/>
        <a:p>
          <a:endParaRPr lang="en-US"/>
        </a:p>
      </dgm:t>
    </dgm:pt>
    <dgm:pt modelId="{DA93AA03-600D-4052-8C72-0ED31D20711A}" type="pres">
      <dgm:prSet presAssocID="{B71DDE22-1360-4E4B-90EE-3225FB039864}" presName="Name0" presStyleCnt="0">
        <dgm:presLayoutVars>
          <dgm:dir/>
          <dgm:animLvl val="lvl"/>
          <dgm:resizeHandles val="exact"/>
        </dgm:presLayoutVars>
      </dgm:prSet>
      <dgm:spPr/>
    </dgm:pt>
    <dgm:pt modelId="{A3C45EC5-67E2-4D7B-A378-F14CB3E88990}" type="pres">
      <dgm:prSet presAssocID="{A3F9D069-F81A-4D6F-80EB-E179FD60C9FE}" presName="parTxOnly" presStyleLbl="node1" presStyleIdx="0" presStyleCnt="3">
        <dgm:presLayoutVars>
          <dgm:chMax val="0"/>
          <dgm:chPref val="0"/>
          <dgm:bulletEnabled val="1"/>
        </dgm:presLayoutVars>
      </dgm:prSet>
      <dgm:spPr/>
      <dgm:t>
        <a:bodyPr/>
        <a:lstStyle/>
        <a:p>
          <a:endParaRPr lang="en-US"/>
        </a:p>
      </dgm:t>
    </dgm:pt>
    <dgm:pt modelId="{2188E0F0-94EA-4A72-97D3-D4117CDB810B}" type="pres">
      <dgm:prSet presAssocID="{DEA38059-1F1E-49C1-92EB-B69BB5165A5F}" presName="parTxOnlySpace" presStyleCnt="0"/>
      <dgm:spPr/>
    </dgm:pt>
    <dgm:pt modelId="{71789E98-6845-4362-B021-51E3480A1E80}" type="pres">
      <dgm:prSet presAssocID="{612B26DB-0281-4ED5-9922-287A7AF9423D}" presName="parTxOnly" presStyleLbl="node1" presStyleIdx="1" presStyleCnt="3">
        <dgm:presLayoutVars>
          <dgm:chMax val="0"/>
          <dgm:chPref val="0"/>
          <dgm:bulletEnabled val="1"/>
        </dgm:presLayoutVars>
      </dgm:prSet>
      <dgm:spPr/>
      <dgm:t>
        <a:bodyPr/>
        <a:lstStyle/>
        <a:p>
          <a:endParaRPr lang="en-US"/>
        </a:p>
      </dgm:t>
    </dgm:pt>
    <dgm:pt modelId="{E9065BB5-29DF-4C4F-BEC6-4C978EC4781E}" type="pres">
      <dgm:prSet presAssocID="{6CD4352E-F18E-4678-8B6D-F3EC7DF966DD}" presName="parTxOnlySpace" presStyleCnt="0"/>
      <dgm:spPr/>
    </dgm:pt>
    <dgm:pt modelId="{66597859-2A0D-4E32-B938-00C7C5DD724A}" type="pres">
      <dgm:prSet presAssocID="{061E7430-4CAA-40B8-8A43-7827067E02DB}" presName="parTxOnly" presStyleLbl="node1" presStyleIdx="2" presStyleCnt="3">
        <dgm:presLayoutVars>
          <dgm:chMax val="0"/>
          <dgm:chPref val="0"/>
          <dgm:bulletEnabled val="1"/>
        </dgm:presLayoutVars>
      </dgm:prSet>
      <dgm:spPr/>
      <dgm:t>
        <a:bodyPr/>
        <a:lstStyle/>
        <a:p>
          <a:endParaRPr lang="en-US"/>
        </a:p>
      </dgm:t>
    </dgm:pt>
  </dgm:ptLst>
  <dgm:cxnLst>
    <dgm:cxn modelId="{836F27B2-6747-4087-B042-076641DC2A83}" type="presOf" srcId="{A3F9D069-F81A-4D6F-80EB-E179FD60C9FE}" destId="{A3C45EC5-67E2-4D7B-A378-F14CB3E88990}" srcOrd="0" destOrd="0" presId="urn:microsoft.com/office/officeart/2005/8/layout/chevron1"/>
    <dgm:cxn modelId="{3BA4BC19-12D3-4D56-AA0C-5CE0F65E87FA}" type="presOf" srcId="{612B26DB-0281-4ED5-9922-287A7AF9423D}" destId="{71789E98-6845-4362-B021-51E3480A1E80}" srcOrd="0" destOrd="0" presId="urn:microsoft.com/office/officeart/2005/8/layout/chevron1"/>
    <dgm:cxn modelId="{4563B7B0-28E7-4508-B8AA-D7A6E516C18B}" type="presOf" srcId="{061E7430-4CAA-40B8-8A43-7827067E02DB}" destId="{66597859-2A0D-4E32-B938-00C7C5DD724A}" srcOrd="0" destOrd="0" presId="urn:microsoft.com/office/officeart/2005/8/layout/chevron1"/>
    <dgm:cxn modelId="{0156D680-9EFF-4F40-B544-5D7C4C3D7052}" srcId="{B71DDE22-1360-4E4B-90EE-3225FB039864}" destId="{612B26DB-0281-4ED5-9922-287A7AF9423D}" srcOrd="1" destOrd="0" parTransId="{5BA84A1E-FF87-490F-9505-7EF4074B0357}" sibTransId="{6CD4352E-F18E-4678-8B6D-F3EC7DF966DD}"/>
    <dgm:cxn modelId="{09A5BCB7-8590-407E-811F-3055B6D083FC}" srcId="{B71DDE22-1360-4E4B-90EE-3225FB039864}" destId="{061E7430-4CAA-40B8-8A43-7827067E02DB}" srcOrd="2" destOrd="0" parTransId="{87681F42-4181-4332-870E-5DEC16DE2D40}" sibTransId="{2AD95DD1-143E-49BE-8DFB-2C3C55CE2354}"/>
    <dgm:cxn modelId="{5F626C8A-9FA4-4807-B474-AFF3F49EFB34}" type="presOf" srcId="{B71DDE22-1360-4E4B-90EE-3225FB039864}" destId="{DA93AA03-600D-4052-8C72-0ED31D20711A}" srcOrd="0" destOrd="0" presId="urn:microsoft.com/office/officeart/2005/8/layout/chevron1"/>
    <dgm:cxn modelId="{B2D5E374-B338-4275-B13C-CEBFB63E2080}" srcId="{B71DDE22-1360-4E4B-90EE-3225FB039864}" destId="{A3F9D069-F81A-4D6F-80EB-E179FD60C9FE}" srcOrd="0" destOrd="0" parTransId="{58BD7E1E-93D9-40A2-9190-AB46181C1D3B}" sibTransId="{DEA38059-1F1E-49C1-92EB-B69BB5165A5F}"/>
    <dgm:cxn modelId="{7D9DFA8A-3A99-4AF9-892C-619D3D9B4997}" type="presParOf" srcId="{DA93AA03-600D-4052-8C72-0ED31D20711A}" destId="{A3C45EC5-67E2-4D7B-A378-F14CB3E88990}" srcOrd="0" destOrd="0" presId="urn:microsoft.com/office/officeart/2005/8/layout/chevron1"/>
    <dgm:cxn modelId="{5DC32D78-617C-432D-BAFD-64881207B0E0}" type="presParOf" srcId="{DA93AA03-600D-4052-8C72-0ED31D20711A}" destId="{2188E0F0-94EA-4A72-97D3-D4117CDB810B}" srcOrd="1" destOrd="0" presId="urn:microsoft.com/office/officeart/2005/8/layout/chevron1"/>
    <dgm:cxn modelId="{17A9FF9B-A097-4FBC-BF7A-855A53EBAD57}" type="presParOf" srcId="{DA93AA03-600D-4052-8C72-0ED31D20711A}" destId="{71789E98-6845-4362-B021-51E3480A1E80}" srcOrd="2" destOrd="0" presId="urn:microsoft.com/office/officeart/2005/8/layout/chevron1"/>
    <dgm:cxn modelId="{4111D56A-4836-43DE-B2E3-14C21DD20FE6}" type="presParOf" srcId="{DA93AA03-600D-4052-8C72-0ED31D20711A}" destId="{E9065BB5-29DF-4C4F-BEC6-4C978EC4781E}" srcOrd="3" destOrd="0" presId="urn:microsoft.com/office/officeart/2005/8/layout/chevron1"/>
    <dgm:cxn modelId="{C954A15E-EE4D-48B6-9502-651493011D88}" type="presParOf" srcId="{DA93AA03-600D-4052-8C72-0ED31D20711A}" destId="{66597859-2A0D-4E32-B938-00C7C5DD724A}" srcOrd="4"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6E5FF3A6-96E6-4C7F-8297-6F4026EDE9FA}" type="doc">
      <dgm:prSet loTypeId="urn:microsoft.com/office/officeart/2005/8/layout/vList2" loCatId="list" qsTypeId="urn:microsoft.com/office/officeart/2005/8/quickstyle/simple2" qsCatId="simple" csTypeId="urn:microsoft.com/office/officeart/2005/8/colors/colorful4" csCatId="colorful" phldr="1"/>
      <dgm:spPr/>
      <dgm:t>
        <a:bodyPr/>
        <a:lstStyle/>
        <a:p>
          <a:endParaRPr lang="en-US"/>
        </a:p>
      </dgm:t>
    </dgm:pt>
    <dgm:pt modelId="{F53B6FF2-9966-4178-ACCF-EB74A01DDCB4}">
      <dgm:prSet/>
      <dgm:spPr/>
      <dgm:t>
        <a:bodyPr/>
        <a:lstStyle/>
        <a:p>
          <a:pPr rtl="0"/>
          <a:r>
            <a:rPr lang="en-US" b="0" dirty="0" smtClean="0"/>
            <a:t>Site Planning/Building Orientation Standards</a:t>
          </a:r>
          <a:endParaRPr lang="en-US" b="0" dirty="0"/>
        </a:p>
      </dgm:t>
    </dgm:pt>
    <dgm:pt modelId="{4E884CB2-785F-4F6B-A9F4-BA61E553E684}" type="parTrans" cxnId="{089B9341-9E49-46B1-8043-695C3E51A8C3}">
      <dgm:prSet/>
      <dgm:spPr/>
      <dgm:t>
        <a:bodyPr/>
        <a:lstStyle/>
        <a:p>
          <a:endParaRPr lang="en-US"/>
        </a:p>
      </dgm:t>
    </dgm:pt>
    <dgm:pt modelId="{D09326F6-12C6-4E18-AAAE-36576B439FA0}" type="sibTrans" cxnId="{089B9341-9E49-46B1-8043-695C3E51A8C3}">
      <dgm:prSet/>
      <dgm:spPr/>
      <dgm:t>
        <a:bodyPr/>
        <a:lstStyle/>
        <a:p>
          <a:endParaRPr lang="en-US"/>
        </a:p>
      </dgm:t>
    </dgm:pt>
    <dgm:pt modelId="{5F548E43-EAE9-434F-AAA5-DF9D82BD2445}">
      <dgm:prSet/>
      <dgm:spPr/>
      <dgm:t>
        <a:bodyPr/>
        <a:lstStyle/>
        <a:p>
          <a:pPr rtl="0"/>
          <a:r>
            <a:rPr lang="en-US" dirty="0" smtClean="0"/>
            <a:t>Structural, Trenching, Electrical and Fire Codes</a:t>
          </a:r>
          <a:endParaRPr lang="en-US" dirty="0"/>
        </a:p>
      </dgm:t>
    </dgm:pt>
    <dgm:pt modelId="{7E2B0A95-7218-4D9F-8943-E8D83AFBD221}" type="parTrans" cxnId="{4533B577-3275-4847-8032-8649470FD2FA}">
      <dgm:prSet/>
      <dgm:spPr/>
      <dgm:t>
        <a:bodyPr/>
        <a:lstStyle/>
        <a:p>
          <a:endParaRPr lang="en-US"/>
        </a:p>
      </dgm:t>
    </dgm:pt>
    <dgm:pt modelId="{F12A613C-99C4-4E1D-931A-B623C6FD7950}" type="sibTrans" cxnId="{4533B577-3275-4847-8032-8649470FD2FA}">
      <dgm:prSet/>
      <dgm:spPr/>
      <dgm:t>
        <a:bodyPr/>
        <a:lstStyle/>
        <a:p>
          <a:endParaRPr lang="en-US"/>
        </a:p>
      </dgm:t>
    </dgm:pt>
    <dgm:pt modelId="{CAF023D7-AFE1-4E30-A937-D7DB75B62AB1}">
      <dgm:prSet/>
      <dgm:spPr/>
      <dgm:t>
        <a:bodyPr/>
        <a:lstStyle/>
        <a:p>
          <a:pPr rtl="0"/>
          <a:r>
            <a:rPr lang="en-US" b="0" dirty="0" smtClean="0"/>
            <a:t>Permitted Accessory Use Standards</a:t>
          </a:r>
          <a:endParaRPr lang="en-US" b="0" dirty="0"/>
        </a:p>
      </dgm:t>
    </dgm:pt>
    <dgm:pt modelId="{EE49F512-C4E5-4D6D-B39C-938E53859DA1}" type="parTrans" cxnId="{B6796689-3AF8-43A5-B87D-5E7A9322C00D}">
      <dgm:prSet/>
      <dgm:spPr/>
      <dgm:t>
        <a:bodyPr/>
        <a:lstStyle/>
        <a:p>
          <a:endParaRPr lang="en-US"/>
        </a:p>
      </dgm:t>
    </dgm:pt>
    <dgm:pt modelId="{17161EE4-C607-467F-A92B-58EBFFB67AB6}" type="sibTrans" cxnId="{B6796689-3AF8-43A5-B87D-5E7A9322C00D}">
      <dgm:prSet/>
      <dgm:spPr/>
      <dgm:t>
        <a:bodyPr/>
        <a:lstStyle/>
        <a:p>
          <a:endParaRPr lang="en-US"/>
        </a:p>
      </dgm:t>
    </dgm:pt>
    <dgm:pt modelId="{B7D448E0-192A-4309-9AAF-61F06580FF7B}">
      <dgm:prSet/>
      <dgm:spPr/>
      <dgm:t>
        <a:bodyPr/>
        <a:lstStyle/>
        <a:p>
          <a:pPr rtl="0"/>
          <a:r>
            <a:rPr lang="en-US" b="0" dirty="0" smtClean="0"/>
            <a:t>Conditional Use Standards</a:t>
          </a:r>
          <a:endParaRPr lang="en-US" b="0" dirty="0"/>
        </a:p>
      </dgm:t>
    </dgm:pt>
    <dgm:pt modelId="{89143E64-7780-4692-86B0-0439A13DD26F}" type="parTrans" cxnId="{B6A7DBC9-C741-470E-B3D6-077A956F67A4}">
      <dgm:prSet/>
      <dgm:spPr/>
      <dgm:t>
        <a:bodyPr/>
        <a:lstStyle/>
        <a:p>
          <a:endParaRPr lang="en-US"/>
        </a:p>
      </dgm:t>
    </dgm:pt>
    <dgm:pt modelId="{906DA40F-458E-4AA0-AA3C-265802F1D522}" type="sibTrans" cxnId="{B6A7DBC9-C741-470E-B3D6-077A956F67A4}">
      <dgm:prSet/>
      <dgm:spPr/>
      <dgm:t>
        <a:bodyPr/>
        <a:lstStyle/>
        <a:p>
          <a:endParaRPr lang="en-US"/>
        </a:p>
      </dgm:t>
    </dgm:pt>
    <dgm:pt modelId="{0173F4E3-09B1-4D6A-8BEE-04EF5D35179A}" type="pres">
      <dgm:prSet presAssocID="{6E5FF3A6-96E6-4C7F-8297-6F4026EDE9FA}" presName="linear" presStyleCnt="0">
        <dgm:presLayoutVars>
          <dgm:animLvl val="lvl"/>
          <dgm:resizeHandles val="exact"/>
        </dgm:presLayoutVars>
      </dgm:prSet>
      <dgm:spPr/>
      <dgm:t>
        <a:bodyPr/>
        <a:lstStyle/>
        <a:p>
          <a:endParaRPr lang="en-US"/>
        </a:p>
      </dgm:t>
    </dgm:pt>
    <dgm:pt modelId="{E1B10890-5EF0-4C4D-B814-32D9E5045E73}" type="pres">
      <dgm:prSet presAssocID="{F53B6FF2-9966-4178-ACCF-EB74A01DDCB4}" presName="parentText" presStyleLbl="node1" presStyleIdx="0" presStyleCnt="4">
        <dgm:presLayoutVars>
          <dgm:chMax val="0"/>
          <dgm:bulletEnabled val="1"/>
        </dgm:presLayoutVars>
      </dgm:prSet>
      <dgm:spPr/>
      <dgm:t>
        <a:bodyPr/>
        <a:lstStyle/>
        <a:p>
          <a:endParaRPr lang="en-US"/>
        </a:p>
      </dgm:t>
    </dgm:pt>
    <dgm:pt modelId="{EAAA1EDA-1304-4157-AA9B-4362AA809C7F}" type="pres">
      <dgm:prSet presAssocID="{D09326F6-12C6-4E18-AAAE-36576B439FA0}" presName="spacer" presStyleCnt="0"/>
      <dgm:spPr/>
    </dgm:pt>
    <dgm:pt modelId="{C7C2015E-E4A9-4997-AA86-B8972EEBDB58}" type="pres">
      <dgm:prSet presAssocID="{5F548E43-EAE9-434F-AAA5-DF9D82BD2445}" presName="parentText" presStyleLbl="node1" presStyleIdx="1" presStyleCnt="4">
        <dgm:presLayoutVars>
          <dgm:chMax val="0"/>
          <dgm:bulletEnabled val="1"/>
        </dgm:presLayoutVars>
      </dgm:prSet>
      <dgm:spPr/>
      <dgm:t>
        <a:bodyPr/>
        <a:lstStyle/>
        <a:p>
          <a:endParaRPr lang="en-US"/>
        </a:p>
      </dgm:t>
    </dgm:pt>
    <dgm:pt modelId="{CEECF4DE-57C0-4FB4-B557-3FA2EDFDD516}" type="pres">
      <dgm:prSet presAssocID="{F12A613C-99C4-4E1D-931A-B623C6FD7950}" presName="spacer" presStyleCnt="0"/>
      <dgm:spPr/>
    </dgm:pt>
    <dgm:pt modelId="{1F37A330-0DD7-475C-94E8-501702DF94C2}" type="pres">
      <dgm:prSet presAssocID="{CAF023D7-AFE1-4E30-A937-D7DB75B62AB1}" presName="parentText" presStyleLbl="node1" presStyleIdx="2" presStyleCnt="4">
        <dgm:presLayoutVars>
          <dgm:chMax val="0"/>
          <dgm:bulletEnabled val="1"/>
        </dgm:presLayoutVars>
      </dgm:prSet>
      <dgm:spPr/>
      <dgm:t>
        <a:bodyPr/>
        <a:lstStyle/>
        <a:p>
          <a:endParaRPr lang="en-US"/>
        </a:p>
      </dgm:t>
    </dgm:pt>
    <dgm:pt modelId="{AA119EFA-3955-4799-BCA2-8E9F8C290810}" type="pres">
      <dgm:prSet presAssocID="{17161EE4-C607-467F-A92B-58EBFFB67AB6}" presName="spacer" presStyleCnt="0"/>
      <dgm:spPr/>
    </dgm:pt>
    <dgm:pt modelId="{AE81177F-2DF6-4BB5-BAF7-88E99A75EA18}" type="pres">
      <dgm:prSet presAssocID="{B7D448E0-192A-4309-9AAF-61F06580FF7B}" presName="parentText" presStyleLbl="node1" presStyleIdx="3" presStyleCnt="4">
        <dgm:presLayoutVars>
          <dgm:chMax val="0"/>
          <dgm:bulletEnabled val="1"/>
        </dgm:presLayoutVars>
      </dgm:prSet>
      <dgm:spPr/>
      <dgm:t>
        <a:bodyPr/>
        <a:lstStyle/>
        <a:p>
          <a:endParaRPr lang="en-US"/>
        </a:p>
      </dgm:t>
    </dgm:pt>
  </dgm:ptLst>
  <dgm:cxnLst>
    <dgm:cxn modelId="{089B9341-9E49-46B1-8043-695C3E51A8C3}" srcId="{6E5FF3A6-96E6-4C7F-8297-6F4026EDE9FA}" destId="{F53B6FF2-9966-4178-ACCF-EB74A01DDCB4}" srcOrd="0" destOrd="0" parTransId="{4E884CB2-785F-4F6B-A9F4-BA61E553E684}" sibTransId="{D09326F6-12C6-4E18-AAAE-36576B439FA0}"/>
    <dgm:cxn modelId="{24FD5FD9-1B6D-4E40-873F-690352578831}" type="presOf" srcId="{5F548E43-EAE9-434F-AAA5-DF9D82BD2445}" destId="{C7C2015E-E4A9-4997-AA86-B8972EEBDB58}" srcOrd="0" destOrd="0" presId="urn:microsoft.com/office/officeart/2005/8/layout/vList2"/>
    <dgm:cxn modelId="{B6796689-3AF8-43A5-B87D-5E7A9322C00D}" srcId="{6E5FF3A6-96E6-4C7F-8297-6F4026EDE9FA}" destId="{CAF023D7-AFE1-4E30-A937-D7DB75B62AB1}" srcOrd="2" destOrd="0" parTransId="{EE49F512-C4E5-4D6D-B39C-938E53859DA1}" sibTransId="{17161EE4-C607-467F-A92B-58EBFFB67AB6}"/>
    <dgm:cxn modelId="{1D671771-6292-4956-B3B9-7A36CDACB93B}" type="presOf" srcId="{B7D448E0-192A-4309-9AAF-61F06580FF7B}" destId="{AE81177F-2DF6-4BB5-BAF7-88E99A75EA18}" srcOrd="0" destOrd="0" presId="urn:microsoft.com/office/officeart/2005/8/layout/vList2"/>
    <dgm:cxn modelId="{B6A7DBC9-C741-470E-B3D6-077A956F67A4}" srcId="{6E5FF3A6-96E6-4C7F-8297-6F4026EDE9FA}" destId="{B7D448E0-192A-4309-9AAF-61F06580FF7B}" srcOrd="3" destOrd="0" parTransId="{89143E64-7780-4692-86B0-0439A13DD26F}" sibTransId="{906DA40F-458E-4AA0-AA3C-265802F1D522}"/>
    <dgm:cxn modelId="{345EFE96-AF41-4C20-A051-4DF722C6BE81}" type="presOf" srcId="{F53B6FF2-9966-4178-ACCF-EB74A01DDCB4}" destId="{E1B10890-5EF0-4C4D-B814-32D9E5045E73}" srcOrd="0" destOrd="0" presId="urn:microsoft.com/office/officeart/2005/8/layout/vList2"/>
    <dgm:cxn modelId="{6BFFB849-B8FA-4BF0-A447-18178A618184}" type="presOf" srcId="{6E5FF3A6-96E6-4C7F-8297-6F4026EDE9FA}" destId="{0173F4E3-09B1-4D6A-8BEE-04EF5D35179A}" srcOrd="0" destOrd="0" presId="urn:microsoft.com/office/officeart/2005/8/layout/vList2"/>
    <dgm:cxn modelId="{881DDD70-E2C7-4291-868D-42F7CF5E65CD}" type="presOf" srcId="{CAF023D7-AFE1-4E30-A937-D7DB75B62AB1}" destId="{1F37A330-0DD7-475C-94E8-501702DF94C2}" srcOrd="0" destOrd="0" presId="urn:microsoft.com/office/officeart/2005/8/layout/vList2"/>
    <dgm:cxn modelId="{4533B577-3275-4847-8032-8649470FD2FA}" srcId="{6E5FF3A6-96E6-4C7F-8297-6F4026EDE9FA}" destId="{5F548E43-EAE9-434F-AAA5-DF9D82BD2445}" srcOrd="1" destOrd="0" parTransId="{7E2B0A95-7218-4D9F-8943-E8D83AFBD221}" sibTransId="{F12A613C-99C4-4E1D-931A-B623C6FD7950}"/>
    <dgm:cxn modelId="{68B51145-2B5E-4944-A228-0C8EE1552FA5}" type="presParOf" srcId="{0173F4E3-09B1-4D6A-8BEE-04EF5D35179A}" destId="{E1B10890-5EF0-4C4D-B814-32D9E5045E73}" srcOrd="0" destOrd="0" presId="urn:microsoft.com/office/officeart/2005/8/layout/vList2"/>
    <dgm:cxn modelId="{F3BD42C7-E792-4168-B15A-E47B7BB0367E}" type="presParOf" srcId="{0173F4E3-09B1-4D6A-8BEE-04EF5D35179A}" destId="{EAAA1EDA-1304-4157-AA9B-4362AA809C7F}" srcOrd="1" destOrd="0" presId="urn:microsoft.com/office/officeart/2005/8/layout/vList2"/>
    <dgm:cxn modelId="{C3D9EE09-04EF-4BE5-B201-422127E39166}" type="presParOf" srcId="{0173F4E3-09B1-4D6A-8BEE-04EF5D35179A}" destId="{C7C2015E-E4A9-4997-AA86-B8972EEBDB58}" srcOrd="2" destOrd="0" presId="urn:microsoft.com/office/officeart/2005/8/layout/vList2"/>
    <dgm:cxn modelId="{CD6C97B5-2902-4607-92E9-D7B87FCF31D8}" type="presParOf" srcId="{0173F4E3-09B1-4D6A-8BEE-04EF5D35179A}" destId="{CEECF4DE-57C0-4FB4-B557-3FA2EDFDD516}" srcOrd="3" destOrd="0" presId="urn:microsoft.com/office/officeart/2005/8/layout/vList2"/>
    <dgm:cxn modelId="{25A3A998-E0CC-425B-BA32-60E378BCAC44}" type="presParOf" srcId="{0173F4E3-09B1-4D6A-8BEE-04EF5D35179A}" destId="{1F37A330-0DD7-475C-94E8-501702DF94C2}" srcOrd="4" destOrd="0" presId="urn:microsoft.com/office/officeart/2005/8/layout/vList2"/>
    <dgm:cxn modelId="{76BB3E39-546D-4F01-8FDC-A1BC7DC29425}" type="presParOf" srcId="{0173F4E3-09B1-4D6A-8BEE-04EF5D35179A}" destId="{AA119EFA-3955-4799-BCA2-8E9F8C290810}" srcOrd="5" destOrd="0" presId="urn:microsoft.com/office/officeart/2005/8/layout/vList2"/>
    <dgm:cxn modelId="{798E582A-2664-41A7-8A74-691FF4C6D01A}" type="presParOf" srcId="{0173F4E3-09B1-4D6A-8BEE-04EF5D35179A}" destId="{AE81177F-2DF6-4BB5-BAF7-88E99A75EA18}" srcOrd="6"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DA86A82F-E3CF-4A72-B8C8-C30B3D1CD68D}" type="doc">
      <dgm:prSet loTypeId="urn:microsoft.com/office/officeart/2005/8/layout/vList2" loCatId="list" qsTypeId="urn:microsoft.com/office/officeart/2005/8/quickstyle/simple1#29" qsCatId="simple" csTypeId="urn:microsoft.com/office/officeart/2005/8/colors/colorful4" csCatId="colorful" phldr="1"/>
      <dgm:spPr/>
      <dgm:t>
        <a:bodyPr/>
        <a:lstStyle/>
        <a:p>
          <a:endParaRPr lang="en-US"/>
        </a:p>
      </dgm:t>
    </dgm:pt>
    <dgm:pt modelId="{CA06438E-F89B-4C9C-A177-4B974425F4F3}">
      <dgm:prSet/>
      <dgm:spPr/>
      <dgm:t>
        <a:bodyPr/>
        <a:lstStyle/>
        <a:p>
          <a:pPr rtl="0"/>
          <a:r>
            <a:rPr lang="en-US" dirty="0" smtClean="0"/>
            <a:t>Encourage or require design of solar-ready developments</a:t>
          </a:r>
          <a:endParaRPr lang="en-US" dirty="0"/>
        </a:p>
      </dgm:t>
    </dgm:pt>
    <dgm:pt modelId="{666042AF-E1A6-40FB-97C1-C8E3A5FE1ED8}" type="parTrans" cxnId="{ED157546-6B42-4BAC-8386-1EC3D6A39C4F}">
      <dgm:prSet/>
      <dgm:spPr/>
      <dgm:t>
        <a:bodyPr/>
        <a:lstStyle/>
        <a:p>
          <a:endParaRPr lang="en-US"/>
        </a:p>
      </dgm:t>
    </dgm:pt>
    <dgm:pt modelId="{4D472E83-71DE-470A-B374-09120439E97A}" type="sibTrans" cxnId="{ED157546-6B42-4BAC-8386-1EC3D6A39C4F}">
      <dgm:prSet/>
      <dgm:spPr/>
      <dgm:t>
        <a:bodyPr/>
        <a:lstStyle/>
        <a:p>
          <a:endParaRPr lang="en-US"/>
        </a:p>
      </dgm:t>
    </dgm:pt>
    <dgm:pt modelId="{D72CBA07-3535-4F51-95EC-AB50FF16B7B0}">
      <dgm:prSet/>
      <dgm:spPr/>
      <dgm:t>
        <a:bodyPr/>
        <a:lstStyle/>
        <a:p>
          <a:pPr rtl="0"/>
          <a:r>
            <a:rPr lang="en-US" dirty="0" smtClean="0"/>
            <a:t>Amend zoning regulations to specifically address solar</a:t>
          </a:r>
          <a:endParaRPr lang="en-US" dirty="0"/>
        </a:p>
      </dgm:t>
    </dgm:pt>
    <dgm:pt modelId="{D8CFC76F-570E-4CB3-80DC-4B141C38AD5C}" type="parTrans" cxnId="{1F8E95DE-EA5C-4FD1-A342-4980B80E48B7}">
      <dgm:prSet/>
      <dgm:spPr/>
      <dgm:t>
        <a:bodyPr/>
        <a:lstStyle/>
        <a:p>
          <a:endParaRPr lang="en-US"/>
        </a:p>
      </dgm:t>
    </dgm:pt>
    <dgm:pt modelId="{A56AD4F8-858B-4279-B971-324A01CEB643}" type="sibTrans" cxnId="{1F8E95DE-EA5C-4FD1-A342-4980B80E48B7}">
      <dgm:prSet/>
      <dgm:spPr/>
      <dgm:t>
        <a:bodyPr/>
        <a:lstStyle/>
        <a:p>
          <a:endParaRPr lang="en-US"/>
        </a:p>
      </dgm:t>
    </dgm:pt>
    <dgm:pt modelId="{0149452C-4599-41D0-9091-82A382FB0A74}">
      <dgm:prSet/>
      <dgm:spPr/>
      <dgm:t>
        <a:bodyPr/>
        <a:lstStyle/>
        <a:p>
          <a:pPr rtl="0"/>
          <a:r>
            <a:rPr lang="en-US" dirty="0" smtClean="0"/>
            <a:t>Ideally, solar is a permitted or accessory use in most or all zoning districts </a:t>
          </a:r>
          <a:endParaRPr lang="en-US" dirty="0"/>
        </a:p>
      </dgm:t>
    </dgm:pt>
    <dgm:pt modelId="{652E0797-CE93-49D7-8E3A-DFEFC611B50B}" type="parTrans" cxnId="{EDDE342D-03B0-48AE-B595-E904D3951DD0}">
      <dgm:prSet/>
      <dgm:spPr/>
      <dgm:t>
        <a:bodyPr/>
        <a:lstStyle/>
        <a:p>
          <a:endParaRPr lang="en-US"/>
        </a:p>
      </dgm:t>
    </dgm:pt>
    <dgm:pt modelId="{FBA52E6E-C102-42BB-9ABB-3BA9EFC0D7A7}" type="sibTrans" cxnId="{EDDE342D-03B0-48AE-B595-E904D3951DD0}">
      <dgm:prSet/>
      <dgm:spPr/>
      <dgm:t>
        <a:bodyPr/>
        <a:lstStyle/>
        <a:p>
          <a:endParaRPr lang="en-US"/>
        </a:p>
      </dgm:t>
    </dgm:pt>
    <dgm:pt modelId="{B7912EA1-8B32-438B-89E7-4B9977EF1262}">
      <dgm:prSet/>
      <dgm:spPr/>
      <dgm:t>
        <a:bodyPr/>
        <a:lstStyle/>
        <a:p>
          <a:pPr rtl="0"/>
          <a:r>
            <a:rPr lang="en-US" dirty="0" smtClean="0"/>
            <a:t>Adopt flat fees or fee waivers for PV system permits</a:t>
          </a:r>
          <a:endParaRPr lang="en-US" dirty="0"/>
        </a:p>
      </dgm:t>
    </dgm:pt>
    <dgm:pt modelId="{0F1A1D82-AAD2-425B-AEEA-5D674E854917}" type="parTrans" cxnId="{5418FBED-9CED-461C-A14E-8585A4FCF1CB}">
      <dgm:prSet/>
      <dgm:spPr/>
      <dgm:t>
        <a:bodyPr/>
        <a:lstStyle/>
        <a:p>
          <a:endParaRPr lang="en-US"/>
        </a:p>
      </dgm:t>
    </dgm:pt>
    <dgm:pt modelId="{F17C71A8-4EF5-4E45-8A73-D654D9DC06F5}" type="sibTrans" cxnId="{5418FBED-9CED-461C-A14E-8585A4FCF1CB}">
      <dgm:prSet/>
      <dgm:spPr/>
      <dgm:t>
        <a:bodyPr/>
        <a:lstStyle/>
        <a:p>
          <a:endParaRPr lang="en-US"/>
        </a:p>
      </dgm:t>
    </dgm:pt>
    <dgm:pt modelId="{567C2F6A-A289-498F-8E09-AF76407B4486}" type="pres">
      <dgm:prSet presAssocID="{DA86A82F-E3CF-4A72-B8C8-C30B3D1CD68D}" presName="linear" presStyleCnt="0">
        <dgm:presLayoutVars>
          <dgm:animLvl val="lvl"/>
          <dgm:resizeHandles val="exact"/>
        </dgm:presLayoutVars>
      </dgm:prSet>
      <dgm:spPr/>
      <dgm:t>
        <a:bodyPr/>
        <a:lstStyle/>
        <a:p>
          <a:endParaRPr lang="en-US"/>
        </a:p>
      </dgm:t>
    </dgm:pt>
    <dgm:pt modelId="{8D4222C4-EE09-419D-88F5-EA34B6688BD5}" type="pres">
      <dgm:prSet presAssocID="{CA06438E-F89B-4C9C-A177-4B974425F4F3}" presName="parentText" presStyleLbl="node1" presStyleIdx="0" presStyleCnt="4">
        <dgm:presLayoutVars>
          <dgm:chMax val="0"/>
          <dgm:bulletEnabled val="1"/>
        </dgm:presLayoutVars>
      </dgm:prSet>
      <dgm:spPr/>
      <dgm:t>
        <a:bodyPr/>
        <a:lstStyle/>
        <a:p>
          <a:endParaRPr lang="en-US"/>
        </a:p>
      </dgm:t>
    </dgm:pt>
    <dgm:pt modelId="{F510A6C3-22EF-4043-BA72-ED23B00118AF}" type="pres">
      <dgm:prSet presAssocID="{4D472E83-71DE-470A-B374-09120439E97A}" presName="spacer" presStyleCnt="0"/>
      <dgm:spPr/>
      <dgm:t>
        <a:bodyPr/>
        <a:lstStyle/>
        <a:p>
          <a:endParaRPr lang="en-US"/>
        </a:p>
      </dgm:t>
    </dgm:pt>
    <dgm:pt modelId="{2D5DE972-5F54-45B9-9CD9-CFD93907AAFA}" type="pres">
      <dgm:prSet presAssocID="{D72CBA07-3535-4F51-95EC-AB50FF16B7B0}" presName="parentText" presStyleLbl="node1" presStyleIdx="1" presStyleCnt="4">
        <dgm:presLayoutVars>
          <dgm:chMax val="0"/>
          <dgm:bulletEnabled val="1"/>
        </dgm:presLayoutVars>
      </dgm:prSet>
      <dgm:spPr/>
      <dgm:t>
        <a:bodyPr/>
        <a:lstStyle/>
        <a:p>
          <a:endParaRPr lang="en-US"/>
        </a:p>
      </dgm:t>
    </dgm:pt>
    <dgm:pt modelId="{893CA7A1-D558-4EA8-85A2-D7C422ADD182}" type="pres">
      <dgm:prSet presAssocID="{A56AD4F8-858B-4279-B971-324A01CEB643}" presName="spacer" presStyleCnt="0"/>
      <dgm:spPr/>
      <dgm:t>
        <a:bodyPr/>
        <a:lstStyle/>
        <a:p>
          <a:endParaRPr lang="en-US"/>
        </a:p>
      </dgm:t>
    </dgm:pt>
    <dgm:pt modelId="{0ECC693B-9A48-4E82-8CC8-3BEF0897D042}" type="pres">
      <dgm:prSet presAssocID="{0149452C-4599-41D0-9091-82A382FB0A74}" presName="parentText" presStyleLbl="node1" presStyleIdx="2" presStyleCnt="4">
        <dgm:presLayoutVars>
          <dgm:chMax val="0"/>
          <dgm:bulletEnabled val="1"/>
        </dgm:presLayoutVars>
      </dgm:prSet>
      <dgm:spPr/>
      <dgm:t>
        <a:bodyPr/>
        <a:lstStyle/>
        <a:p>
          <a:endParaRPr lang="en-US"/>
        </a:p>
      </dgm:t>
    </dgm:pt>
    <dgm:pt modelId="{94441C5D-7709-45AD-AA93-AD27F4D6C106}" type="pres">
      <dgm:prSet presAssocID="{FBA52E6E-C102-42BB-9ABB-3BA9EFC0D7A7}" presName="spacer" presStyleCnt="0"/>
      <dgm:spPr/>
      <dgm:t>
        <a:bodyPr/>
        <a:lstStyle/>
        <a:p>
          <a:endParaRPr lang="en-US"/>
        </a:p>
      </dgm:t>
    </dgm:pt>
    <dgm:pt modelId="{17045D99-78B9-4B84-A148-67579B7476A8}" type="pres">
      <dgm:prSet presAssocID="{B7912EA1-8B32-438B-89E7-4B9977EF1262}" presName="parentText" presStyleLbl="node1" presStyleIdx="3" presStyleCnt="4">
        <dgm:presLayoutVars>
          <dgm:chMax val="0"/>
          <dgm:bulletEnabled val="1"/>
        </dgm:presLayoutVars>
      </dgm:prSet>
      <dgm:spPr/>
      <dgm:t>
        <a:bodyPr/>
        <a:lstStyle/>
        <a:p>
          <a:endParaRPr lang="en-US"/>
        </a:p>
      </dgm:t>
    </dgm:pt>
  </dgm:ptLst>
  <dgm:cxnLst>
    <dgm:cxn modelId="{5418FBED-9CED-461C-A14E-8585A4FCF1CB}" srcId="{DA86A82F-E3CF-4A72-B8C8-C30B3D1CD68D}" destId="{B7912EA1-8B32-438B-89E7-4B9977EF1262}" srcOrd="3" destOrd="0" parTransId="{0F1A1D82-AAD2-425B-AEEA-5D674E854917}" sibTransId="{F17C71A8-4EF5-4E45-8A73-D654D9DC06F5}"/>
    <dgm:cxn modelId="{1F8E95DE-EA5C-4FD1-A342-4980B80E48B7}" srcId="{DA86A82F-E3CF-4A72-B8C8-C30B3D1CD68D}" destId="{D72CBA07-3535-4F51-95EC-AB50FF16B7B0}" srcOrd="1" destOrd="0" parTransId="{D8CFC76F-570E-4CB3-80DC-4B141C38AD5C}" sibTransId="{A56AD4F8-858B-4279-B971-324A01CEB643}"/>
    <dgm:cxn modelId="{9D5B36D2-7BAB-41A4-B15A-DAF0E51ED9E5}" type="presOf" srcId="{CA06438E-F89B-4C9C-A177-4B974425F4F3}" destId="{8D4222C4-EE09-419D-88F5-EA34B6688BD5}" srcOrd="0" destOrd="0" presId="urn:microsoft.com/office/officeart/2005/8/layout/vList2"/>
    <dgm:cxn modelId="{E67B7C79-1BD9-4F27-9DE5-597306F2F4FC}" type="presOf" srcId="{DA86A82F-E3CF-4A72-B8C8-C30B3D1CD68D}" destId="{567C2F6A-A289-498F-8E09-AF76407B4486}" srcOrd="0" destOrd="0" presId="urn:microsoft.com/office/officeart/2005/8/layout/vList2"/>
    <dgm:cxn modelId="{85E930B9-4770-4F45-BF0A-67CDA74DB3F0}" type="presOf" srcId="{0149452C-4599-41D0-9091-82A382FB0A74}" destId="{0ECC693B-9A48-4E82-8CC8-3BEF0897D042}" srcOrd="0" destOrd="0" presId="urn:microsoft.com/office/officeart/2005/8/layout/vList2"/>
    <dgm:cxn modelId="{ED157546-6B42-4BAC-8386-1EC3D6A39C4F}" srcId="{DA86A82F-E3CF-4A72-B8C8-C30B3D1CD68D}" destId="{CA06438E-F89B-4C9C-A177-4B974425F4F3}" srcOrd="0" destOrd="0" parTransId="{666042AF-E1A6-40FB-97C1-C8E3A5FE1ED8}" sibTransId="{4D472E83-71DE-470A-B374-09120439E97A}"/>
    <dgm:cxn modelId="{665976CB-D1C1-4CA4-AA65-68B44DA90C1D}" type="presOf" srcId="{B7912EA1-8B32-438B-89E7-4B9977EF1262}" destId="{17045D99-78B9-4B84-A148-67579B7476A8}" srcOrd="0" destOrd="0" presId="urn:microsoft.com/office/officeart/2005/8/layout/vList2"/>
    <dgm:cxn modelId="{EDDE342D-03B0-48AE-B595-E904D3951DD0}" srcId="{DA86A82F-E3CF-4A72-B8C8-C30B3D1CD68D}" destId="{0149452C-4599-41D0-9091-82A382FB0A74}" srcOrd="2" destOrd="0" parTransId="{652E0797-CE93-49D7-8E3A-DFEFC611B50B}" sibTransId="{FBA52E6E-C102-42BB-9ABB-3BA9EFC0D7A7}"/>
    <dgm:cxn modelId="{1F03E778-ED8A-4D9B-9968-CD691C72233C}" type="presOf" srcId="{D72CBA07-3535-4F51-95EC-AB50FF16B7B0}" destId="{2D5DE972-5F54-45B9-9CD9-CFD93907AAFA}" srcOrd="0" destOrd="0" presId="urn:microsoft.com/office/officeart/2005/8/layout/vList2"/>
    <dgm:cxn modelId="{80B2272D-ADF5-4701-8988-94F40E607284}" type="presParOf" srcId="{567C2F6A-A289-498F-8E09-AF76407B4486}" destId="{8D4222C4-EE09-419D-88F5-EA34B6688BD5}" srcOrd="0" destOrd="0" presId="urn:microsoft.com/office/officeart/2005/8/layout/vList2"/>
    <dgm:cxn modelId="{BE9B5AF6-2CBC-4A3D-9D9D-CEE18373B7D2}" type="presParOf" srcId="{567C2F6A-A289-498F-8E09-AF76407B4486}" destId="{F510A6C3-22EF-4043-BA72-ED23B00118AF}" srcOrd="1" destOrd="0" presId="urn:microsoft.com/office/officeart/2005/8/layout/vList2"/>
    <dgm:cxn modelId="{5F7DCA13-8F8D-466C-8C67-E8D0E86FDB08}" type="presParOf" srcId="{567C2F6A-A289-498F-8E09-AF76407B4486}" destId="{2D5DE972-5F54-45B9-9CD9-CFD93907AAFA}" srcOrd="2" destOrd="0" presId="urn:microsoft.com/office/officeart/2005/8/layout/vList2"/>
    <dgm:cxn modelId="{63F700C6-8487-415E-BB23-69C31E857D82}" type="presParOf" srcId="{567C2F6A-A289-498F-8E09-AF76407B4486}" destId="{893CA7A1-D558-4EA8-85A2-D7C422ADD182}" srcOrd="3" destOrd="0" presId="urn:microsoft.com/office/officeart/2005/8/layout/vList2"/>
    <dgm:cxn modelId="{806DF6D8-6B1B-48E2-97F2-95D2131FEF0F}" type="presParOf" srcId="{567C2F6A-A289-498F-8E09-AF76407B4486}" destId="{0ECC693B-9A48-4E82-8CC8-3BEF0897D042}" srcOrd="4" destOrd="0" presId="urn:microsoft.com/office/officeart/2005/8/layout/vList2"/>
    <dgm:cxn modelId="{FEF76C1C-3074-438F-9B57-430C91796DD9}" type="presParOf" srcId="{567C2F6A-A289-498F-8E09-AF76407B4486}" destId="{94441C5D-7709-45AD-AA93-AD27F4D6C106}" srcOrd="5" destOrd="0" presId="urn:microsoft.com/office/officeart/2005/8/layout/vList2"/>
    <dgm:cxn modelId="{57E079D2-5271-41D0-B781-771DED48F783}" type="presParOf" srcId="{567C2F6A-A289-498F-8E09-AF76407B4486}" destId="{17045D99-78B9-4B84-A148-67579B7476A8}" srcOrd="6"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51E71AC-3757-47E4-ABDA-FD248B9DFD5C}" type="doc">
      <dgm:prSet loTypeId="urn:microsoft.com/office/officeart/2005/8/layout/default#20" loCatId="list" qsTypeId="urn:microsoft.com/office/officeart/2005/8/quickstyle/simple1#40" qsCatId="simple" csTypeId="urn:microsoft.com/office/officeart/2005/8/colors/colorful1#4" csCatId="colorful" phldr="1"/>
      <dgm:spPr/>
      <dgm:t>
        <a:bodyPr/>
        <a:lstStyle/>
        <a:p>
          <a:endParaRPr lang="en-US"/>
        </a:p>
      </dgm:t>
    </dgm:pt>
    <dgm:pt modelId="{A9C281F3-C4BE-4797-8014-A27CDA938962}">
      <dgm:prSet phldrT="[Text]"/>
      <dgm:spPr/>
      <dgm:t>
        <a:bodyPr/>
        <a:lstStyle/>
        <a:p>
          <a:r>
            <a:rPr lang="en-US" smtClean="0"/>
            <a:t>What is your name?</a:t>
          </a:r>
          <a:endParaRPr lang="en-US"/>
        </a:p>
      </dgm:t>
    </dgm:pt>
    <dgm:pt modelId="{6E824995-2132-456A-ABCA-8DF16370E833}" type="parTrans" cxnId="{D40D61CA-771B-4594-A9AC-1A62986FA27C}">
      <dgm:prSet/>
      <dgm:spPr/>
      <dgm:t>
        <a:bodyPr/>
        <a:lstStyle/>
        <a:p>
          <a:endParaRPr lang="en-US"/>
        </a:p>
      </dgm:t>
    </dgm:pt>
    <dgm:pt modelId="{1BB65A7B-3C56-4E6B-9F23-FD986DD75A99}" type="sibTrans" cxnId="{D40D61CA-771B-4594-A9AC-1A62986FA27C}">
      <dgm:prSet/>
      <dgm:spPr/>
      <dgm:t>
        <a:bodyPr/>
        <a:lstStyle/>
        <a:p>
          <a:endParaRPr lang="en-US"/>
        </a:p>
      </dgm:t>
    </dgm:pt>
    <dgm:pt modelId="{E7265219-DEC4-4E7A-AB39-7BD70CE21EBA}">
      <dgm:prSet/>
      <dgm:spPr/>
      <dgm:t>
        <a:bodyPr/>
        <a:lstStyle/>
        <a:p>
          <a:r>
            <a:rPr lang="en-US" smtClean="0"/>
            <a:t>Where do you live?</a:t>
          </a:r>
          <a:endParaRPr lang="en-US" dirty="0" smtClean="0"/>
        </a:p>
      </dgm:t>
    </dgm:pt>
    <dgm:pt modelId="{45DD11D5-8583-4F68-9D0F-8126D574125D}" type="parTrans" cxnId="{7FBFE54E-32BA-4B42-8888-E633B112CC1D}">
      <dgm:prSet/>
      <dgm:spPr/>
      <dgm:t>
        <a:bodyPr/>
        <a:lstStyle/>
        <a:p>
          <a:endParaRPr lang="en-US"/>
        </a:p>
      </dgm:t>
    </dgm:pt>
    <dgm:pt modelId="{653707C7-78B2-443F-AF6B-1CF74E07A12A}" type="sibTrans" cxnId="{7FBFE54E-32BA-4B42-8888-E633B112CC1D}">
      <dgm:prSet/>
      <dgm:spPr/>
      <dgm:t>
        <a:bodyPr/>
        <a:lstStyle/>
        <a:p>
          <a:endParaRPr lang="en-US"/>
        </a:p>
      </dgm:t>
    </dgm:pt>
    <dgm:pt modelId="{12BD069D-6102-4E6A-96C5-0901675608C6}">
      <dgm:prSet/>
      <dgm:spPr/>
      <dgm:t>
        <a:bodyPr/>
        <a:lstStyle/>
        <a:p>
          <a:r>
            <a:rPr lang="en-US" dirty="0" smtClean="0"/>
            <a:t>For what agency/organization do you work?</a:t>
          </a:r>
        </a:p>
      </dgm:t>
    </dgm:pt>
    <dgm:pt modelId="{55497968-C9E2-42C0-9EA6-02D389B33BD0}" type="parTrans" cxnId="{F23D8051-0DC7-4099-9AD6-958E7CC5704D}">
      <dgm:prSet/>
      <dgm:spPr/>
      <dgm:t>
        <a:bodyPr/>
        <a:lstStyle/>
        <a:p>
          <a:endParaRPr lang="en-US"/>
        </a:p>
      </dgm:t>
    </dgm:pt>
    <dgm:pt modelId="{ECD3368E-9E82-428B-9556-BA3725608253}" type="sibTrans" cxnId="{F23D8051-0DC7-4099-9AD6-958E7CC5704D}">
      <dgm:prSet/>
      <dgm:spPr/>
      <dgm:t>
        <a:bodyPr/>
        <a:lstStyle/>
        <a:p>
          <a:endParaRPr lang="en-US"/>
        </a:p>
      </dgm:t>
    </dgm:pt>
    <dgm:pt modelId="{7D238C29-C024-4D3B-8F93-1DD20F3FB787}">
      <dgm:prSet/>
      <dgm:spPr/>
      <dgm:t>
        <a:bodyPr/>
        <a:lstStyle/>
        <a:p>
          <a:r>
            <a:rPr lang="en-US" smtClean="0"/>
            <a:t>Why did you choose to enroll in today’s workshop?</a:t>
          </a:r>
          <a:endParaRPr lang="en-US" dirty="0" smtClean="0"/>
        </a:p>
      </dgm:t>
    </dgm:pt>
    <dgm:pt modelId="{A8E732BD-449D-490B-B9CE-9E164C060DAC}" type="parTrans" cxnId="{1BEABFAC-063E-49E8-8FD5-827ECFDE8911}">
      <dgm:prSet/>
      <dgm:spPr/>
      <dgm:t>
        <a:bodyPr/>
        <a:lstStyle/>
        <a:p>
          <a:endParaRPr lang="en-US"/>
        </a:p>
      </dgm:t>
    </dgm:pt>
    <dgm:pt modelId="{205C55B8-0231-4797-B07E-28371C1266AC}" type="sibTrans" cxnId="{1BEABFAC-063E-49E8-8FD5-827ECFDE8911}">
      <dgm:prSet/>
      <dgm:spPr/>
      <dgm:t>
        <a:bodyPr/>
        <a:lstStyle/>
        <a:p>
          <a:endParaRPr lang="en-US"/>
        </a:p>
      </dgm:t>
    </dgm:pt>
    <dgm:pt modelId="{E850F0C0-DA46-49D8-A8F0-C1F58AB1CFB1}">
      <dgm:prSet/>
      <dgm:spPr/>
      <dgm:t>
        <a:bodyPr/>
        <a:lstStyle/>
        <a:p>
          <a:r>
            <a:rPr lang="en-US" dirty="0" smtClean="0"/>
            <a:t>What is the biggest challenge you believe you face in making your community more solar-friendly?</a:t>
          </a:r>
        </a:p>
      </dgm:t>
    </dgm:pt>
    <dgm:pt modelId="{E91C98F9-90E7-4562-BE26-1F9A7AE23476}" type="parTrans" cxnId="{5609166C-93E6-4234-8B16-5E34AFD3EE00}">
      <dgm:prSet/>
      <dgm:spPr/>
      <dgm:t>
        <a:bodyPr/>
        <a:lstStyle/>
        <a:p>
          <a:endParaRPr lang="en-US"/>
        </a:p>
      </dgm:t>
    </dgm:pt>
    <dgm:pt modelId="{F7CDF728-9A3D-4135-A7CF-C311DC2961B1}" type="sibTrans" cxnId="{5609166C-93E6-4234-8B16-5E34AFD3EE00}">
      <dgm:prSet/>
      <dgm:spPr/>
      <dgm:t>
        <a:bodyPr/>
        <a:lstStyle/>
        <a:p>
          <a:endParaRPr lang="en-US"/>
        </a:p>
      </dgm:t>
    </dgm:pt>
    <dgm:pt modelId="{31EAE93A-A47D-46E6-B79C-B1B7402CEE86}" type="pres">
      <dgm:prSet presAssocID="{151E71AC-3757-47E4-ABDA-FD248B9DFD5C}" presName="diagram" presStyleCnt="0">
        <dgm:presLayoutVars>
          <dgm:dir/>
          <dgm:resizeHandles val="exact"/>
        </dgm:presLayoutVars>
      </dgm:prSet>
      <dgm:spPr/>
      <dgm:t>
        <a:bodyPr/>
        <a:lstStyle/>
        <a:p>
          <a:endParaRPr lang="en-US"/>
        </a:p>
      </dgm:t>
    </dgm:pt>
    <dgm:pt modelId="{3B0D5A33-30B8-46E0-86BE-5C6472EC6B6F}" type="pres">
      <dgm:prSet presAssocID="{A9C281F3-C4BE-4797-8014-A27CDA938962}" presName="node" presStyleLbl="node1" presStyleIdx="0" presStyleCnt="5">
        <dgm:presLayoutVars>
          <dgm:bulletEnabled val="1"/>
        </dgm:presLayoutVars>
      </dgm:prSet>
      <dgm:spPr/>
      <dgm:t>
        <a:bodyPr/>
        <a:lstStyle/>
        <a:p>
          <a:endParaRPr lang="en-US"/>
        </a:p>
      </dgm:t>
    </dgm:pt>
    <dgm:pt modelId="{A4EB5DF6-E9D9-4B15-9EFA-A85149990AE5}" type="pres">
      <dgm:prSet presAssocID="{1BB65A7B-3C56-4E6B-9F23-FD986DD75A99}" presName="sibTrans" presStyleCnt="0"/>
      <dgm:spPr/>
    </dgm:pt>
    <dgm:pt modelId="{C78B5D2E-59C7-46F1-9CA1-2AD6FAE71549}" type="pres">
      <dgm:prSet presAssocID="{E7265219-DEC4-4E7A-AB39-7BD70CE21EBA}" presName="node" presStyleLbl="node1" presStyleIdx="1" presStyleCnt="5">
        <dgm:presLayoutVars>
          <dgm:bulletEnabled val="1"/>
        </dgm:presLayoutVars>
      </dgm:prSet>
      <dgm:spPr/>
      <dgm:t>
        <a:bodyPr/>
        <a:lstStyle/>
        <a:p>
          <a:endParaRPr lang="en-US"/>
        </a:p>
      </dgm:t>
    </dgm:pt>
    <dgm:pt modelId="{B34ADDF8-9086-4527-AC2B-C949CC335F26}" type="pres">
      <dgm:prSet presAssocID="{653707C7-78B2-443F-AF6B-1CF74E07A12A}" presName="sibTrans" presStyleCnt="0"/>
      <dgm:spPr/>
    </dgm:pt>
    <dgm:pt modelId="{16FB572D-5AB7-4421-8B5E-F170EB387236}" type="pres">
      <dgm:prSet presAssocID="{12BD069D-6102-4E6A-96C5-0901675608C6}" presName="node" presStyleLbl="node1" presStyleIdx="2" presStyleCnt="5">
        <dgm:presLayoutVars>
          <dgm:bulletEnabled val="1"/>
        </dgm:presLayoutVars>
      </dgm:prSet>
      <dgm:spPr/>
      <dgm:t>
        <a:bodyPr/>
        <a:lstStyle/>
        <a:p>
          <a:endParaRPr lang="en-US"/>
        </a:p>
      </dgm:t>
    </dgm:pt>
    <dgm:pt modelId="{7D99C67A-E11A-40DD-B54B-273BF5F439DB}" type="pres">
      <dgm:prSet presAssocID="{ECD3368E-9E82-428B-9556-BA3725608253}" presName="sibTrans" presStyleCnt="0"/>
      <dgm:spPr/>
    </dgm:pt>
    <dgm:pt modelId="{B83DE979-0EE5-45CD-9F48-315FDBA9736B}" type="pres">
      <dgm:prSet presAssocID="{7D238C29-C024-4D3B-8F93-1DD20F3FB787}" presName="node" presStyleLbl="node1" presStyleIdx="3" presStyleCnt="5">
        <dgm:presLayoutVars>
          <dgm:bulletEnabled val="1"/>
        </dgm:presLayoutVars>
      </dgm:prSet>
      <dgm:spPr/>
      <dgm:t>
        <a:bodyPr/>
        <a:lstStyle/>
        <a:p>
          <a:endParaRPr lang="en-US"/>
        </a:p>
      </dgm:t>
    </dgm:pt>
    <dgm:pt modelId="{4CBE446A-D6E2-421B-815C-AEC46CE0360A}" type="pres">
      <dgm:prSet presAssocID="{205C55B8-0231-4797-B07E-28371C1266AC}" presName="sibTrans" presStyleCnt="0"/>
      <dgm:spPr/>
    </dgm:pt>
    <dgm:pt modelId="{8C714B16-D2BB-4707-91BC-E4B0D7E3319B}" type="pres">
      <dgm:prSet presAssocID="{E850F0C0-DA46-49D8-A8F0-C1F58AB1CFB1}" presName="node" presStyleLbl="node1" presStyleIdx="4" presStyleCnt="5">
        <dgm:presLayoutVars>
          <dgm:bulletEnabled val="1"/>
        </dgm:presLayoutVars>
      </dgm:prSet>
      <dgm:spPr/>
      <dgm:t>
        <a:bodyPr/>
        <a:lstStyle/>
        <a:p>
          <a:endParaRPr lang="en-US"/>
        </a:p>
      </dgm:t>
    </dgm:pt>
  </dgm:ptLst>
  <dgm:cxnLst>
    <dgm:cxn modelId="{04BEB211-925A-4A3F-A642-1AC05A8B592F}" type="presOf" srcId="{E7265219-DEC4-4E7A-AB39-7BD70CE21EBA}" destId="{C78B5D2E-59C7-46F1-9CA1-2AD6FAE71549}" srcOrd="0" destOrd="0" presId="urn:microsoft.com/office/officeart/2005/8/layout/default#20"/>
    <dgm:cxn modelId="{6FE580EF-EB32-40B8-91DF-BF44B75EA3C7}" type="presOf" srcId="{7D238C29-C024-4D3B-8F93-1DD20F3FB787}" destId="{B83DE979-0EE5-45CD-9F48-315FDBA9736B}" srcOrd="0" destOrd="0" presId="urn:microsoft.com/office/officeart/2005/8/layout/default#20"/>
    <dgm:cxn modelId="{5609166C-93E6-4234-8B16-5E34AFD3EE00}" srcId="{151E71AC-3757-47E4-ABDA-FD248B9DFD5C}" destId="{E850F0C0-DA46-49D8-A8F0-C1F58AB1CFB1}" srcOrd="4" destOrd="0" parTransId="{E91C98F9-90E7-4562-BE26-1F9A7AE23476}" sibTransId="{F7CDF728-9A3D-4135-A7CF-C311DC2961B1}"/>
    <dgm:cxn modelId="{7FBFE54E-32BA-4B42-8888-E633B112CC1D}" srcId="{151E71AC-3757-47E4-ABDA-FD248B9DFD5C}" destId="{E7265219-DEC4-4E7A-AB39-7BD70CE21EBA}" srcOrd="1" destOrd="0" parTransId="{45DD11D5-8583-4F68-9D0F-8126D574125D}" sibTransId="{653707C7-78B2-443F-AF6B-1CF74E07A12A}"/>
    <dgm:cxn modelId="{F23D8051-0DC7-4099-9AD6-958E7CC5704D}" srcId="{151E71AC-3757-47E4-ABDA-FD248B9DFD5C}" destId="{12BD069D-6102-4E6A-96C5-0901675608C6}" srcOrd="2" destOrd="0" parTransId="{55497968-C9E2-42C0-9EA6-02D389B33BD0}" sibTransId="{ECD3368E-9E82-428B-9556-BA3725608253}"/>
    <dgm:cxn modelId="{745D55C4-DEC9-4E44-9F97-C35231B014FE}" type="presOf" srcId="{A9C281F3-C4BE-4797-8014-A27CDA938962}" destId="{3B0D5A33-30B8-46E0-86BE-5C6472EC6B6F}" srcOrd="0" destOrd="0" presId="urn:microsoft.com/office/officeart/2005/8/layout/default#20"/>
    <dgm:cxn modelId="{26F7D1CA-640A-4E31-B7FF-F0DDD8E19B18}" type="presOf" srcId="{E850F0C0-DA46-49D8-A8F0-C1F58AB1CFB1}" destId="{8C714B16-D2BB-4707-91BC-E4B0D7E3319B}" srcOrd="0" destOrd="0" presId="urn:microsoft.com/office/officeart/2005/8/layout/default#20"/>
    <dgm:cxn modelId="{B0242541-9C61-4F52-AC73-7FAEF364F374}" type="presOf" srcId="{151E71AC-3757-47E4-ABDA-FD248B9DFD5C}" destId="{31EAE93A-A47D-46E6-B79C-B1B7402CEE86}" srcOrd="0" destOrd="0" presId="urn:microsoft.com/office/officeart/2005/8/layout/default#20"/>
    <dgm:cxn modelId="{D40D61CA-771B-4594-A9AC-1A62986FA27C}" srcId="{151E71AC-3757-47E4-ABDA-FD248B9DFD5C}" destId="{A9C281F3-C4BE-4797-8014-A27CDA938962}" srcOrd="0" destOrd="0" parTransId="{6E824995-2132-456A-ABCA-8DF16370E833}" sibTransId="{1BB65A7B-3C56-4E6B-9F23-FD986DD75A99}"/>
    <dgm:cxn modelId="{1BEABFAC-063E-49E8-8FD5-827ECFDE8911}" srcId="{151E71AC-3757-47E4-ABDA-FD248B9DFD5C}" destId="{7D238C29-C024-4D3B-8F93-1DD20F3FB787}" srcOrd="3" destOrd="0" parTransId="{A8E732BD-449D-490B-B9CE-9E164C060DAC}" sibTransId="{205C55B8-0231-4797-B07E-28371C1266AC}"/>
    <dgm:cxn modelId="{FF58227F-D73E-4788-B25E-5FF3A34F0031}" type="presOf" srcId="{12BD069D-6102-4E6A-96C5-0901675608C6}" destId="{16FB572D-5AB7-4421-8B5E-F170EB387236}" srcOrd="0" destOrd="0" presId="urn:microsoft.com/office/officeart/2005/8/layout/default#20"/>
    <dgm:cxn modelId="{61D76B70-480F-414F-BCDF-A9B47C68CEF5}" type="presParOf" srcId="{31EAE93A-A47D-46E6-B79C-B1B7402CEE86}" destId="{3B0D5A33-30B8-46E0-86BE-5C6472EC6B6F}" srcOrd="0" destOrd="0" presId="urn:microsoft.com/office/officeart/2005/8/layout/default#20"/>
    <dgm:cxn modelId="{C07F4F54-70E9-42DD-82F2-FD6C9A67DB74}" type="presParOf" srcId="{31EAE93A-A47D-46E6-B79C-B1B7402CEE86}" destId="{A4EB5DF6-E9D9-4B15-9EFA-A85149990AE5}" srcOrd="1" destOrd="0" presId="urn:microsoft.com/office/officeart/2005/8/layout/default#20"/>
    <dgm:cxn modelId="{631720B8-7D05-4A47-8300-1E90CA5885A9}" type="presParOf" srcId="{31EAE93A-A47D-46E6-B79C-B1B7402CEE86}" destId="{C78B5D2E-59C7-46F1-9CA1-2AD6FAE71549}" srcOrd="2" destOrd="0" presId="urn:microsoft.com/office/officeart/2005/8/layout/default#20"/>
    <dgm:cxn modelId="{16E34DEB-B12B-4EF7-A3C9-F66CE8DDE9CA}" type="presParOf" srcId="{31EAE93A-A47D-46E6-B79C-B1B7402CEE86}" destId="{B34ADDF8-9086-4527-AC2B-C949CC335F26}" srcOrd="3" destOrd="0" presId="urn:microsoft.com/office/officeart/2005/8/layout/default#20"/>
    <dgm:cxn modelId="{BB4F5D15-CCFC-4142-B18D-28FBE9A68558}" type="presParOf" srcId="{31EAE93A-A47D-46E6-B79C-B1B7402CEE86}" destId="{16FB572D-5AB7-4421-8B5E-F170EB387236}" srcOrd="4" destOrd="0" presId="urn:microsoft.com/office/officeart/2005/8/layout/default#20"/>
    <dgm:cxn modelId="{78DDA1E3-27B0-4481-8B8E-78B29419F0F5}" type="presParOf" srcId="{31EAE93A-A47D-46E6-B79C-B1B7402CEE86}" destId="{7D99C67A-E11A-40DD-B54B-273BF5F439DB}" srcOrd="5" destOrd="0" presId="urn:microsoft.com/office/officeart/2005/8/layout/default#20"/>
    <dgm:cxn modelId="{DB196721-4B62-4C9B-B1BF-F43D1EA5C403}" type="presParOf" srcId="{31EAE93A-A47D-46E6-B79C-B1B7402CEE86}" destId="{B83DE979-0EE5-45CD-9F48-315FDBA9736B}" srcOrd="6" destOrd="0" presId="urn:microsoft.com/office/officeart/2005/8/layout/default#20"/>
    <dgm:cxn modelId="{87D065CE-CDA8-46C3-A991-12EB7D9EA571}" type="presParOf" srcId="{31EAE93A-A47D-46E6-B79C-B1B7402CEE86}" destId="{4CBE446A-D6E2-421B-815C-AEC46CE0360A}" srcOrd="7" destOrd="0" presId="urn:microsoft.com/office/officeart/2005/8/layout/default#20"/>
    <dgm:cxn modelId="{9D7489FB-170E-45AE-9191-7E97F873A686}" type="presParOf" srcId="{31EAE93A-A47D-46E6-B79C-B1B7402CEE86}" destId="{8C714B16-D2BB-4707-91BC-E4B0D7E3319B}" srcOrd="8" destOrd="0" presId="urn:microsoft.com/office/officeart/2005/8/layout/default#20"/>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BC21E6FC-9B29-49E5-8E68-AC7D602218F2}" type="doc">
      <dgm:prSet loTypeId="urn:microsoft.com/office/officeart/2005/8/layout/vList2" loCatId="list" qsTypeId="urn:microsoft.com/office/officeart/2005/8/quickstyle/simple1#71" qsCatId="simple" csTypeId="urn:microsoft.com/office/officeart/2005/8/colors/colorful1#10" csCatId="colorful" phldr="1"/>
      <dgm:spPr/>
      <dgm:t>
        <a:bodyPr/>
        <a:lstStyle/>
        <a:p>
          <a:endParaRPr lang="en-US"/>
        </a:p>
      </dgm:t>
    </dgm:pt>
    <dgm:pt modelId="{E1C5B45F-A6D1-4967-81E2-7AD6FAEA7DB3}">
      <dgm:prSet/>
      <dgm:spPr/>
      <dgm:t>
        <a:bodyPr/>
        <a:lstStyle/>
        <a:p>
          <a:pPr rtl="0"/>
          <a:r>
            <a:rPr lang="en-US" dirty="0" smtClean="0"/>
            <a:t>Three types of regulating codes that affect solar?</a:t>
          </a:r>
          <a:endParaRPr lang="en-US" dirty="0"/>
        </a:p>
      </dgm:t>
    </dgm:pt>
    <dgm:pt modelId="{0AFFE3B6-498B-48D9-A135-AA7531C84299}" type="parTrans" cxnId="{7F8A3BF2-0DEC-4747-A6AD-8A5CB0D7ABAD}">
      <dgm:prSet/>
      <dgm:spPr/>
      <dgm:t>
        <a:bodyPr/>
        <a:lstStyle/>
        <a:p>
          <a:endParaRPr lang="en-US"/>
        </a:p>
      </dgm:t>
    </dgm:pt>
    <dgm:pt modelId="{178DFA8F-DB6A-4B77-91C0-6C9D1FAF8911}" type="sibTrans" cxnId="{7F8A3BF2-0DEC-4747-A6AD-8A5CB0D7ABAD}">
      <dgm:prSet/>
      <dgm:spPr/>
      <dgm:t>
        <a:bodyPr/>
        <a:lstStyle/>
        <a:p>
          <a:endParaRPr lang="en-US"/>
        </a:p>
      </dgm:t>
    </dgm:pt>
    <dgm:pt modelId="{B26908A6-77B7-4FDF-8A07-F4C9EBEED48D}">
      <dgm:prSet/>
      <dgm:spPr/>
      <dgm:t>
        <a:bodyPr/>
        <a:lstStyle/>
        <a:p>
          <a:pPr rtl="0"/>
          <a:r>
            <a:rPr lang="en-US" dirty="0" smtClean="0"/>
            <a:t>Two ways to implement Solar Ready design of buildings?</a:t>
          </a:r>
          <a:endParaRPr lang="en-US" dirty="0"/>
        </a:p>
      </dgm:t>
    </dgm:pt>
    <dgm:pt modelId="{E2393902-D7B1-4DEC-AD26-09CDC03BAF53}" type="parTrans" cxnId="{A1ABD188-89A6-4672-89CE-702270E23CDA}">
      <dgm:prSet/>
      <dgm:spPr/>
      <dgm:t>
        <a:bodyPr/>
        <a:lstStyle/>
        <a:p>
          <a:endParaRPr lang="en-US"/>
        </a:p>
      </dgm:t>
    </dgm:pt>
    <dgm:pt modelId="{B99E0927-E1C3-4EEB-8C09-58BBBA989769}" type="sibTrans" cxnId="{A1ABD188-89A6-4672-89CE-702270E23CDA}">
      <dgm:prSet/>
      <dgm:spPr/>
      <dgm:t>
        <a:bodyPr/>
        <a:lstStyle/>
        <a:p>
          <a:endParaRPr lang="en-US"/>
        </a:p>
      </dgm:t>
    </dgm:pt>
    <dgm:pt modelId="{2464213B-0EA9-4C8A-BF72-AC1BBE3D5CEC}">
      <dgm:prSet/>
      <dgm:spPr/>
      <dgm:t>
        <a:bodyPr/>
        <a:lstStyle/>
        <a:p>
          <a:pPr rtl="0"/>
          <a:r>
            <a:rPr lang="en-US" dirty="0" smtClean="0"/>
            <a:t>One question you have about how to incorporate solar into your community’s codes and ordinances?</a:t>
          </a:r>
          <a:endParaRPr lang="en-US" dirty="0"/>
        </a:p>
      </dgm:t>
    </dgm:pt>
    <dgm:pt modelId="{3BDC4164-1BB2-438F-B034-B7DADEF24573}" type="parTrans" cxnId="{15C80191-9455-4081-8DB5-0CDCEB81AC6B}">
      <dgm:prSet/>
      <dgm:spPr/>
      <dgm:t>
        <a:bodyPr/>
        <a:lstStyle/>
        <a:p>
          <a:endParaRPr lang="en-US"/>
        </a:p>
      </dgm:t>
    </dgm:pt>
    <dgm:pt modelId="{ACC41CE6-98CC-4A28-A75D-E1E27175E2DA}" type="sibTrans" cxnId="{15C80191-9455-4081-8DB5-0CDCEB81AC6B}">
      <dgm:prSet/>
      <dgm:spPr/>
      <dgm:t>
        <a:bodyPr/>
        <a:lstStyle/>
        <a:p>
          <a:endParaRPr lang="en-US"/>
        </a:p>
      </dgm:t>
    </dgm:pt>
    <dgm:pt modelId="{8F8C1346-30F5-4320-A461-8D11D6182775}" type="pres">
      <dgm:prSet presAssocID="{BC21E6FC-9B29-49E5-8E68-AC7D602218F2}" presName="linear" presStyleCnt="0">
        <dgm:presLayoutVars>
          <dgm:animLvl val="lvl"/>
          <dgm:resizeHandles val="exact"/>
        </dgm:presLayoutVars>
      </dgm:prSet>
      <dgm:spPr/>
      <dgm:t>
        <a:bodyPr/>
        <a:lstStyle/>
        <a:p>
          <a:endParaRPr lang="en-US"/>
        </a:p>
      </dgm:t>
    </dgm:pt>
    <dgm:pt modelId="{4A37ADB7-0E3B-47A3-9ABF-8E2D20705753}" type="pres">
      <dgm:prSet presAssocID="{E1C5B45F-A6D1-4967-81E2-7AD6FAEA7DB3}" presName="parentText" presStyleLbl="node1" presStyleIdx="0" presStyleCnt="3">
        <dgm:presLayoutVars>
          <dgm:chMax val="0"/>
          <dgm:bulletEnabled val="1"/>
        </dgm:presLayoutVars>
      </dgm:prSet>
      <dgm:spPr/>
      <dgm:t>
        <a:bodyPr/>
        <a:lstStyle/>
        <a:p>
          <a:endParaRPr lang="en-US"/>
        </a:p>
      </dgm:t>
    </dgm:pt>
    <dgm:pt modelId="{11001336-CFD0-47C0-B269-D6323EDDA150}" type="pres">
      <dgm:prSet presAssocID="{178DFA8F-DB6A-4B77-91C0-6C9D1FAF8911}" presName="spacer" presStyleCnt="0"/>
      <dgm:spPr/>
    </dgm:pt>
    <dgm:pt modelId="{6B1190A3-A8FA-4D2F-B890-FD911D9FF176}" type="pres">
      <dgm:prSet presAssocID="{B26908A6-77B7-4FDF-8A07-F4C9EBEED48D}" presName="parentText" presStyleLbl="node1" presStyleIdx="1" presStyleCnt="3">
        <dgm:presLayoutVars>
          <dgm:chMax val="0"/>
          <dgm:bulletEnabled val="1"/>
        </dgm:presLayoutVars>
      </dgm:prSet>
      <dgm:spPr/>
      <dgm:t>
        <a:bodyPr/>
        <a:lstStyle/>
        <a:p>
          <a:endParaRPr lang="en-US"/>
        </a:p>
      </dgm:t>
    </dgm:pt>
    <dgm:pt modelId="{993D47C9-38FA-410A-B0BA-DF52A8F94E42}" type="pres">
      <dgm:prSet presAssocID="{B99E0927-E1C3-4EEB-8C09-58BBBA989769}" presName="spacer" presStyleCnt="0"/>
      <dgm:spPr/>
    </dgm:pt>
    <dgm:pt modelId="{D77FAE0A-7B7C-423B-9B05-D2B8AA5F276C}" type="pres">
      <dgm:prSet presAssocID="{2464213B-0EA9-4C8A-BF72-AC1BBE3D5CEC}" presName="parentText" presStyleLbl="node1" presStyleIdx="2" presStyleCnt="3">
        <dgm:presLayoutVars>
          <dgm:chMax val="0"/>
          <dgm:bulletEnabled val="1"/>
        </dgm:presLayoutVars>
      </dgm:prSet>
      <dgm:spPr/>
      <dgm:t>
        <a:bodyPr/>
        <a:lstStyle/>
        <a:p>
          <a:endParaRPr lang="en-US"/>
        </a:p>
      </dgm:t>
    </dgm:pt>
  </dgm:ptLst>
  <dgm:cxnLst>
    <dgm:cxn modelId="{A1ABD188-89A6-4672-89CE-702270E23CDA}" srcId="{BC21E6FC-9B29-49E5-8E68-AC7D602218F2}" destId="{B26908A6-77B7-4FDF-8A07-F4C9EBEED48D}" srcOrd="1" destOrd="0" parTransId="{E2393902-D7B1-4DEC-AD26-09CDC03BAF53}" sibTransId="{B99E0927-E1C3-4EEB-8C09-58BBBA989769}"/>
    <dgm:cxn modelId="{6436387C-42B0-4245-AD4F-970831136F2E}" type="presOf" srcId="{BC21E6FC-9B29-49E5-8E68-AC7D602218F2}" destId="{8F8C1346-30F5-4320-A461-8D11D6182775}" srcOrd="0" destOrd="0" presId="urn:microsoft.com/office/officeart/2005/8/layout/vList2"/>
    <dgm:cxn modelId="{D5170EAB-8248-48CF-8A91-1C6B5E38D29E}" type="presOf" srcId="{B26908A6-77B7-4FDF-8A07-F4C9EBEED48D}" destId="{6B1190A3-A8FA-4D2F-B890-FD911D9FF176}" srcOrd="0" destOrd="0" presId="urn:microsoft.com/office/officeart/2005/8/layout/vList2"/>
    <dgm:cxn modelId="{7F8A3BF2-0DEC-4747-A6AD-8A5CB0D7ABAD}" srcId="{BC21E6FC-9B29-49E5-8E68-AC7D602218F2}" destId="{E1C5B45F-A6D1-4967-81E2-7AD6FAEA7DB3}" srcOrd="0" destOrd="0" parTransId="{0AFFE3B6-498B-48D9-A135-AA7531C84299}" sibTransId="{178DFA8F-DB6A-4B77-91C0-6C9D1FAF8911}"/>
    <dgm:cxn modelId="{15C80191-9455-4081-8DB5-0CDCEB81AC6B}" srcId="{BC21E6FC-9B29-49E5-8E68-AC7D602218F2}" destId="{2464213B-0EA9-4C8A-BF72-AC1BBE3D5CEC}" srcOrd="2" destOrd="0" parTransId="{3BDC4164-1BB2-438F-B034-B7DADEF24573}" sibTransId="{ACC41CE6-98CC-4A28-A75D-E1E27175E2DA}"/>
    <dgm:cxn modelId="{B7FD5CF2-FD5D-4685-BD2D-8707ACB3BC99}" type="presOf" srcId="{2464213B-0EA9-4C8A-BF72-AC1BBE3D5CEC}" destId="{D77FAE0A-7B7C-423B-9B05-D2B8AA5F276C}" srcOrd="0" destOrd="0" presId="urn:microsoft.com/office/officeart/2005/8/layout/vList2"/>
    <dgm:cxn modelId="{16105751-667C-4A20-9975-B82392AD4E02}" type="presOf" srcId="{E1C5B45F-A6D1-4967-81E2-7AD6FAEA7DB3}" destId="{4A37ADB7-0E3B-47A3-9ABF-8E2D20705753}" srcOrd="0" destOrd="0" presId="urn:microsoft.com/office/officeart/2005/8/layout/vList2"/>
    <dgm:cxn modelId="{CB56AB32-63CF-4C10-B801-156C50DCBBAF}" type="presParOf" srcId="{8F8C1346-30F5-4320-A461-8D11D6182775}" destId="{4A37ADB7-0E3B-47A3-9ABF-8E2D20705753}" srcOrd="0" destOrd="0" presId="urn:microsoft.com/office/officeart/2005/8/layout/vList2"/>
    <dgm:cxn modelId="{2D43E9F4-9B06-42F7-92AE-B49E399873F8}" type="presParOf" srcId="{8F8C1346-30F5-4320-A461-8D11D6182775}" destId="{11001336-CFD0-47C0-B269-D6323EDDA150}" srcOrd="1" destOrd="0" presId="urn:microsoft.com/office/officeart/2005/8/layout/vList2"/>
    <dgm:cxn modelId="{DEBF311F-49AD-4EE1-A182-E4B4A18A6091}" type="presParOf" srcId="{8F8C1346-30F5-4320-A461-8D11D6182775}" destId="{6B1190A3-A8FA-4D2F-B890-FD911D9FF176}" srcOrd="2" destOrd="0" presId="urn:microsoft.com/office/officeart/2005/8/layout/vList2"/>
    <dgm:cxn modelId="{1B315150-447F-48DA-BFE7-9F1E9A3F5F90}" type="presParOf" srcId="{8F8C1346-30F5-4320-A461-8D11D6182775}" destId="{993D47C9-38FA-410A-B0BA-DF52A8F94E42}" srcOrd="3" destOrd="0" presId="urn:microsoft.com/office/officeart/2005/8/layout/vList2"/>
    <dgm:cxn modelId="{87A1E644-E8D0-45F5-AA9C-50B688FF5280}" type="presParOf" srcId="{8F8C1346-30F5-4320-A461-8D11D6182775}" destId="{D77FAE0A-7B7C-423B-9B05-D2B8AA5F276C}" srcOrd="4"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BC21E6FC-9B29-49E5-8E68-AC7D602218F2}" type="doc">
      <dgm:prSet loTypeId="urn:microsoft.com/office/officeart/2005/8/layout/vList2" loCatId="list" qsTypeId="urn:microsoft.com/office/officeart/2005/8/quickstyle/simple1#92" qsCatId="simple" csTypeId="urn:microsoft.com/office/officeart/2005/8/colors/colorful1#14" csCatId="colorful" phldr="1"/>
      <dgm:spPr/>
      <dgm:t>
        <a:bodyPr/>
        <a:lstStyle/>
        <a:p>
          <a:endParaRPr lang="en-US"/>
        </a:p>
      </dgm:t>
    </dgm:pt>
    <dgm:pt modelId="{E1C5B45F-A6D1-4967-81E2-7AD6FAEA7DB3}">
      <dgm:prSet/>
      <dgm:spPr/>
      <dgm:t>
        <a:bodyPr/>
        <a:lstStyle/>
        <a:p>
          <a:pPr rtl="0"/>
          <a:r>
            <a:rPr lang="en-US" dirty="0" smtClean="0"/>
            <a:t>Three types of regulating codes that affect solar?</a:t>
          </a:r>
          <a:endParaRPr lang="en-US" dirty="0"/>
        </a:p>
      </dgm:t>
    </dgm:pt>
    <dgm:pt modelId="{0AFFE3B6-498B-48D9-A135-AA7531C84299}" type="parTrans" cxnId="{7F8A3BF2-0DEC-4747-A6AD-8A5CB0D7ABAD}">
      <dgm:prSet/>
      <dgm:spPr/>
      <dgm:t>
        <a:bodyPr/>
        <a:lstStyle/>
        <a:p>
          <a:endParaRPr lang="en-US"/>
        </a:p>
      </dgm:t>
    </dgm:pt>
    <dgm:pt modelId="{178DFA8F-DB6A-4B77-91C0-6C9D1FAF8911}" type="sibTrans" cxnId="{7F8A3BF2-0DEC-4747-A6AD-8A5CB0D7ABAD}">
      <dgm:prSet/>
      <dgm:spPr/>
      <dgm:t>
        <a:bodyPr/>
        <a:lstStyle/>
        <a:p>
          <a:endParaRPr lang="en-US"/>
        </a:p>
      </dgm:t>
    </dgm:pt>
    <dgm:pt modelId="{B26908A6-77B7-4FDF-8A07-F4C9EBEED48D}">
      <dgm:prSet/>
      <dgm:spPr/>
      <dgm:t>
        <a:bodyPr/>
        <a:lstStyle/>
        <a:p>
          <a:pPr rtl="0"/>
          <a:r>
            <a:rPr lang="en-US" dirty="0" smtClean="0"/>
            <a:t>Two ways to implement Solar Ready design of buildings?</a:t>
          </a:r>
          <a:endParaRPr lang="en-US" dirty="0"/>
        </a:p>
      </dgm:t>
    </dgm:pt>
    <dgm:pt modelId="{E2393902-D7B1-4DEC-AD26-09CDC03BAF53}" type="parTrans" cxnId="{A1ABD188-89A6-4672-89CE-702270E23CDA}">
      <dgm:prSet/>
      <dgm:spPr/>
      <dgm:t>
        <a:bodyPr/>
        <a:lstStyle/>
        <a:p>
          <a:endParaRPr lang="en-US"/>
        </a:p>
      </dgm:t>
    </dgm:pt>
    <dgm:pt modelId="{B99E0927-E1C3-4EEB-8C09-58BBBA989769}" type="sibTrans" cxnId="{A1ABD188-89A6-4672-89CE-702270E23CDA}">
      <dgm:prSet/>
      <dgm:spPr/>
      <dgm:t>
        <a:bodyPr/>
        <a:lstStyle/>
        <a:p>
          <a:endParaRPr lang="en-US"/>
        </a:p>
      </dgm:t>
    </dgm:pt>
    <dgm:pt modelId="{2464213B-0EA9-4C8A-BF72-AC1BBE3D5CEC}">
      <dgm:prSet/>
      <dgm:spPr/>
      <dgm:t>
        <a:bodyPr/>
        <a:lstStyle/>
        <a:p>
          <a:pPr rtl="0"/>
          <a:r>
            <a:rPr lang="en-US" dirty="0" smtClean="0"/>
            <a:t>One question you have about how to incorporate solar into your community’s codes and ordinances?</a:t>
          </a:r>
          <a:endParaRPr lang="en-US" dirty="0"/>
        </a:p>
      </dgm:t>
    </dgm:pt>
    <dgm:pt modelId="{3BDC4164-1BB2-438F-B034-B7DADEF24573}" type="parTrans" cxnId="{15C80191-9455-4081-8DB5-0CDCEB81AC6B}">
      <dgm:prSet/>
      <dgm:spPr/>
      <dgm:t>
        <a:bodyPr/>
        <a:lstStyle/>
        <a:p>
          <a:endParaRPr lang="en-US"/>
        </a:p>
      </dgm:t>
    </dgm:pt>
    <dgm:pt modelId="{ACC41CE6-98CC-4A28-A75D-E1E27175E2DA}" type="sibTrans" cxnId="{15C80191-9455-4081-8DB5-0CDCEB81AC6B}">
      <dgm:prSet/>
      <dgm:spPr/>
      <dgm:t>
        <a:bodyPr/>
        <a:lstStyle/>
        <a:p>
          <a:endParaRPr lang="en-US"/>
        </a:p>
      </dgm:t>
    </dgm:pt>
    <dgm:pt modelId="{8F8C1346-30F5-4320-A461-8D11D6182775}" type="pres">
      <dgm:prSet presAssocID="{BC21E6FC-9B29-49E5-8E68-AC7D602218F2}" presName="linear" presStyleCnt="0">
        <dgm:presLayoutVars>
          <dgm:animLvl val="lvl"/>
          <dgm:resizeHandles val="exact"/>
        </dgm:presLayoutVars>
      </dgm:prSet>
      <dgm:spPr/>
      <dgm:t>
        <a:bodyPr/>
        <a:lstStyle/>
        <a:p>
          <a:endParaRPr lang="en-US"/>
        </a:p>
      </dgm:t>
    </dgm:pt>
    <dgm:pt modelId="{4A37ADB7-0E3B-47A3-9ABF-8E2D20705753}" type="pres">
      <dgm:prSet presAssocID="{E1C5B45F-A6D1-4967-81E2-7AD6FAEA7DB3}" presName="parentText" presStyleLbl="node1" presStyleIdx="0" presStyleCnt="3">
        <dgm:presLayoutVars>
          <dgm:chMax val="0"/>
          <dgm:bulletEnabled val="1"/>
        </dgm:presLayoutVars>
      </dgm:prSet>
      <dgm:spPr/>
      <dgm:t>
        <a:bodyPr/>
        <a:lstStyle/>
        <a:p>
          <a:endParaRPr lang="en-US"/>
        </a:p>
      </dgm:t>
    </dgm:pt>
    <dgm:pt modelId="{11001336-CFD0-47C0-B269-D6323EDDA150}" type="pres">
      <dgm:prSet presAssocID="{178DFA8F-DB6A-4B77-91C0-6C9D1FAF8911}" presName="spacer" presStyleCnt="0"/>
      <dgm:spPr/>
    </dgm:pt>
    <dgm:pt modelId="{6B1190A3-A8FA-4D2F-B890-FD911D9FF176}" type="pres">
      <dgm:prSet presAssocID="{B26908A6-77B7-4FDF-8A07-F4C9EBEED48D}" presName="parentText" presStyleLbl="node1" presStyleIdx="1" presStyleCnt="3">
        <dgm:presLayoutVars>
          <dgm:chMax val="0"/>
          <dgm:bulletEnabled val="1"/>
        </dgm:presLayoutVars>
      </dgm:prSet>
      <dgm:spPr/>
      <dgm:t>
        <a:bodyPr/>
        <a:lstStyle/>
        <a:p>
          <a:endParaRPr lang="en-US"/>
        </a:p>
      </dgm:t>
    </dgm:pt>
    <dgm:pt modelId="{993D47C9-38FA-410A-B0BA-DF52A8F94E42}" type="pres">
      <dgm:prSet presAssocID="{B99E0927-E1C3-4EEB-8C09-58BBBA989769}" presName="spacer" presStyleCnt="0"/>
      <dgm:spPr/>
    </dgm:pt>
    <dgm:pt modelId="{D77FAE0A-7B7C-423B-9B05-D2B8AA5F276C}" type="pres">
      <dgm:prSet presAssocID="{2464213B-0EA9-4C8A-BF72-AC1BBE3D5CEC}" presName="parentText" presStyleLbl="node1" presStyleIdx="2" presStyleCnt="3">
        <dgm:presLayoutVars>
          <dgm:chMax val="0"/>
          <dgm:bulletEnabled val="1"/>
        </dgm:presLayoutVars>
      </dgm:prSet>
      <dgm:spPr/>
      <dgm:t>
        <a:bodyPr/>
        <a:lstStyle/>
        <a:p>
          <a:endParaRPr lang="en-US"/>
        </a:p>
      </dgm:t>
    </dgm:pt>
  </dgm:ptLst>
  <dgm:cxnLst>
    <dgm:cxn modelId="{A1ABD188-89A6-4672-89CE-702270E23CDA}" srcId="{BC21E6FC-9B29-49E5-8E68-AC7D602218F2}" destId="{B26908A6-77B7-4FDF-8A07-F4C9EBEED48D}" srcOrd="1" destOrd="0" parTransId="{E2393902-D7B1-4DEC-AD26-09CDC03BAF53}" sibTransId="{B99E0927-E1C3-4EEB-8C09-58BBBA989769}"/>
    <dgm:cxn modelId="{6436387C-42B0-4245-AD4F-970831136F2E}" type="presOf" srcId="{BC21E6FC-9B29-49E5-8E68-AC7D602218F2}" destId="{8F8C1346-30F5-4320-A461-8D11D6182775}" srcOrd="0" destOrd="0" presId="urn:microsoft.com/office/officeart/2005/8/layout/vList2"/>
    <dgm:cxn modelId="{D5170EAB-8248-48CF-8A91-1C6B5E38D29E}" type="presOf" srcId="{B26908A6-77B7-4FDF-8A07-F4C9EBEED48D}" destId="{6B1190A3-A8FA-4D2F-B890-FD911D9FF176}" srcOrd="0" destOrd="0" presId="urn:microsoft.com/office/officeart/2005/8/layout/vList2"/>
    <dgm:cxn modelId="{7F8A3BF2-0DEC-4747-A6AD-8A5CB0D7ABAD}" srcId="{BC21E6FC-9B29-49E5-8E68-AC7D602218F2}" destId="{E1C5B45F-A6D1-4967-81E2-7AD6FAEA7DB3}" srcOrd="0" destOrd="0" parTransId="{0AFFE3B6-498B-48D9-A135-AA7531C84299}" sibTransId="{178DFA8F-DB6A-4B77-91C0-6C9D1FAF8911}"/>
    <dgm:cxn modelId="{15C80191-9455-4081-8DB5-0CDCEB81AC6B}" srcId="{BC21E6FC-9B29-49E5-8E68-AC7D602218F2}" destId="{2464213B-0EA9-4C8A-BF72-AC1BBE3D5CEC}" srcOrd="2" destOrd="0" parTransId="{3BDC4164-1BB2-438F-B034-B7DADEF24573}" sibTransId="{ACC41CE6-98CC-4A28-A75D-E1E27175E2DA}"/>
    <dgm:cxn modelId="{B7FD5CF2-FD5D-4685-BD2D-8707ACB3BC99}" type="presOf" srcId="{2464213B-0EA9-4C8A-BF72-AC1BBE3D5CEC}" destId="{D77FAE0A-7B7C-423B-9B05-D2B8AA5F276C}" srcOrd="0" destOrd="0" presId="urn:microsoft.com/office/officeart/2005/8/layout/vList2"/>
    <dgm:cxn modelId="{16105751-667C-4A20-9975-B82392AD4E02}" type="presOf" srcId="{E1C5B45F-A6D1-4967-81E2-7AD6FAEA7DB3}" destId="{4A37ADB7-0E3B-47A3-9ABF-8E2D20705753}" srcOrd="0" destOrd="0" presId="urn:microsoft.com/office/officeart/2005/8/layout/vList2"/>
    <dgm:cxn modelId="{CB56AB32-63CF-4C10-B801-156C50DCBBAF}" type="presParOf" srcId="{8F8C1346-30F5-4320-A461-8D11D6182775}" destId="{4A37ADB7-0E3B-47A3-9ABF-8E2D20705753}" srcOrd="0" destOrd="0" presId="urn:microsoft.com/office/officeart/2005/8/layout/vList2"/>
    <dgm:cxn modelId="{2D43E9F4-9B06-42F7-92AE-B49E399873F8}" type="presParOf" srcId="{8F8C1346-30F5-4320-A461-8D11D6182775}" destId="{11001336-CFD0-47C0-B269-D6323EDDA150}" srcOrd="1" destOrd="0" presId="urn:microsoft.com/office/officeart/2005/8/layout/vList2"/>
    <dgm:cxn modelId="{DEBF311F-49AD-4EE1-A182-E4B4A18A6091}" type="presParOf" srcId="{8F8C1346-30F5-4320-A461-8D11D6182775}" destId="{6B1190A3-A8FA-4D2F-B890-FD911D9FF176}" srcOrd="2" destOrd="0" presId="urn:microsoft.com/office/officeart/2005/8/layout/vList2"/>
    <dgm:cxn modelId="{1B315150-447F-48DA-BFE7-9F1E9A3F5F90}" type="presParOf" srcId="{8F8C1346-30F5-4320-A461-8D11D6182775}" destId="{993D47C9-38FA-410A-B0BA-DF52A8F94E42}" srcOrd="3" destOrd="0" presId="urn:microsoft.com/office/officeart/2005/8/layout/vList2"/>
    <dgm:cxn modelId="{87A1E644-E8D0-45F5-AA9C-50B688FF5280}" type="presParOf" srcId="{8F8C1346-30F5-4320-A461-8D11D6182775}" destId="{D77FAE0A-7B7C-423B-9B05-D2B8AA5F276C}" srcOrd="4"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A2D4E817-D62A-4690-ABA6-CAFAF314DC9C}" type="doc">
      <dgm:prSet loTypeId="urn:microsoft.com/office/officeart/2005/8/layout/list1" loCatId="list" qsTypeId="urn:microsoft.com/office/officeart/2005/8/quickstyle/simple1#31" qsCatId="simple" csTypeId="urn:microsoft.com/office/officeart/2005/8/colors/accent6_5" csCatId="accent6" phldr="1"/>
      <dgm:spPr/>
      <dgm:t>
        <a:bodyPr/>
        <a:lstStyle/>
        <a:p>
          <a:endParaRPr lang="en-US"/>
        </a:p>
      </dgm:t>
    </dgm:pt>
    <dgm:pt modelId="{8DCDCBE3-3356-45A5-A5C7-77608FA7E91C}">
      <dgm:prSet custT="1"/>
      <dgm:spPr/>
      <dgm:t>
        <a:bodyPr/>
        <a:lstStyle/>
        <a:p>
          <a:pPr rtl="0"/>
          <a:r>
            <a:rPr lang="en-US" sz="1600" dirty="0" smtClean="0">
              <a:solidFill>
                <a:schemeClr val="tx2">
                  <a:lumMod val="75000"/>
                </a:schemeClr>
              </a:solidFill>
            </a:rPr>
            <a:t>Understand the entire permitting and inspection process. </a:t>
          </a:r>
          <a:endParaRPr lang="en-US" sz="1600" dirty="0">
            <a:solidFill>
              <a:schemeClr val="tx2">
                <a:lumMod val="75000"/>
              </a:schemeClr>
            </a:solidFill>
          </a:endParaRPr>
        </a:p>
      </dgm:t>
    </dgm:pt>
    <dgm:pt modelId="{AAC48174-A2F8-4B38-A410-E8E94B505EB8}" type="parTrans" cxnId="{A765F53E-CD9B-4083-8E9B-14AFAB435077}">
      <dgm:prSet/>
      <dgm:spPr/>
      <dgm:t>
        <a:bodyPr/>
        <a:lstStyle/>
        <a:p>
          <a:endParaRPr lang="en-US"/>
        </a:p>
      </dgm:t>
    </dgm:pt>
    <dgm:pt modelId="{BEB14D36-068C-41F3-965B-C8256728EC48}" type="sibTrans" cxnId="{A765F53E-CD9B-4083-8E9B-14AFAB435077}">
      <dgm:prSet/>
      <dgm:spPr/>
      <dgm:t>
        <a:bodyPr/>
        <a:lstStyle/>
        <a:p>
          <a:endParaRPr lang="en-US"/>
        </a:p>
      </dgm:t>
    </dgm:pt>
    <dgm:pt modelId="{D3492951-C8AA-4F9B-8F60-1B4F167757E7}">
      <dgm:prSet custT="1"/>
      <dgm:spPr/>
      <dgm:t>
        <a:bodyPr/>
        <a:lstStyle/>
        <a:p>
          <a:pPr rtl="0"/>
          <a:r>
            <a:rPr lang="en-US" sz="1600" dirty="0" smtClean="0">
              <a:solidFill>
                <a:schemeClr val="tx2">
                  <a:lumMod val="75000"/>
                </a:schemeClr>
              </a:solidFill>
            </a:rPr>
            <a:t>Simplify permit application forms and review processes. </a:t>
          </a:r>
          <a:endParaRPr lang="en-US" sz="1600" dirty="0">
            <a:solidFill>
              <a:schemeClr val="tx2">
                <a:lumMod val="75000"/>
              </a:schemeClr>
            </a:solidFill>
          </a:endParaRPr>
        </a:p>
      </dgm:t>
    </dgm:pt>
    <dgm:pt modelId="{CF552502-3C63-47CC-AB4C-3A07DAC1ACB2}" type="parTrans" cxnId="{C021B752-659A-4E0E-9C72-12B2E41D801D}">
      <dgm:prSet/>
      <dgm:spPr/>
      <dgm:t>
        <a:bodyPr/>
        <a:lstStyle/>
        <a:p>
          <a:endParaRPr lang="en-US"/>
        </a:p>
      </dgm:t>
    </dgm:pt>
    <dgm:pt modelId="{3F3DF529-EE4E-46E6-BD72-ADC407B13C72}" type="sibTrans" cxnId="{C021B752-659A-4E0E-9C72-12B2E41D801D}">
      <dgm:prSet/>
      <dgm:spPr/>
      <dgm:t>
        <a:bodyPr/>
        <a:lstStyle/>
        <a:p>
          <a:endParaRPr lang="en-US"/>
        </a:p>
      </dgm:t>
    </dgm:pt>
    <dgm:pt modelId="{72E8F23A-183A-46F2-A32C-73A1DA2607D1}">
      <dgm:prSet custT="1"/>
      <dgm:spPr/>
      <dgm:t>
        <a:bodyPr/>
        <a:lstStyle/>
        <a:p>
          <a:pPr rtl="0"/>
          <a:r>
            <a:rPr lang="en-US" sz="1600" dirty="0" smtClean="0">
              <a:solidFill>
                <a:schemeClr val="tx2">
                  <a:lumMod val="75000"/>
                </a:schemeClr>
              </a:solidFill>
            </a:rPr>
            <a:t>Coordinate permitting procedures with nearby jurisdictions.</a:t>
          </a:r>
          <a:endParaRPr lang="en-US" sz="1600" dirty="0">
            <a:solidFill>
              <a:schemeClr val="tx2">
                <a:lumMod val="75000"/>
              </a:schemeClr>
            </a:solidFill>
          </a:endParaRPr>
        </a:p>
      </dgm:t>
    </dgm:pt>
    <dgm:pt modelId="{09B1B340-370F-4295-B295-E60C8CFF7C3D}" type="parTrans" cxnId="{D03B6950-2598-4E66-A0F8-26A40E7C0527}">
      <dgm:prSet/>
      <dgm:spPr/>
      <dgm:t>
        <a:bodyPr/>
        <a:lstStyle/>
        <a:p>
          <a:endParaRPr lang="en-US"/>
        </a:p>
      </dgm:t>
    </dgm:pt>
    <dgm:pt modelId="{3C556682-FDCC-452E-B1F5-84DFC9D68C14}" type="sibTrans" cxnId="{D03B6950-2598-4E66-A0F8-26A40E7C0527}">
      <dgm:prSet/>
      <dgm:spPr/>
      <dgm:t>
        <a:bodyPr/>
        <a:lstStyle/>
        <a:p>
          <a:endParaRPr lang="en-US"/>
        </a:p>
      </dgm:t>
    </dgm:pt>
    <dgm:pt modelId="{B769002A-EF76-410F-AF0A-E1FEE88C4019}">
      <dgm:prSet custT="1"/>
      <dgm:spPr/>
      <dgm:t>
        <a:bodyPr/>
        <a:lstStyle/>
        <a:p>
          <a:pPr rtl="0"/>
          <a:r>
            <a:rPr lang="en-US" sz="1600" dirty="0" smtClean="0">
              <a:solidFill>
                <a:schemeClr val="tx2">
                  <a:lumMod val="75000"/>
                </a:schemeClr>
              </a:solidFill>
            </a:rPr>
            <a:t>Allow online or over-the-counter building permits.</a:t>
          </a:r>
          <a:endParaRPr lang="en-US" sz="1600" dirty="0">
            <a:solidFill>
              <a:schemeClr val="tx2">
                <a:lumMod val="75000"/>
              </a:schemeClr>
            </a:solidFill>
          </a:endParaRPr>
        </a:p>
      </dgm:t>
    </dgm:pt>
    <dgm:pt modelId="{377DA570-2B38-4189-9167-195388901087}" type="parTrans" cxnId="{EEEA1775-B7D4-4BE9-9ED2-EF3DEE8D09A2}">
      <dgm:prSet/>
      <dgm:spPr/>
      <dgm:t>
        <a:bodyPr/>
        <a:lstStyle/>
        <a:p>
          <a:endParaRPr lang="en-US"/>
        </a:p>
      </dgm:t>
    </dgm:pt>
    <dgm:pt modelId="{7B3B4237-564B-4B11-AFF8-986483CB797B}" type="sibTrans" cxnId="{EEEA1775-B7D4-4BE9-9ED2-EF3DEE8D09A2}">
      <dgm:prSet/>
      <dgm:spPr/>
      <dgm:t>
        <a:bodyPr/>
        <a:lstStyle/>
        <a:p>
          <a:endParaRPr lang="en-US"/>
        </a:p>
      </dgm:t>
    </dgm:pt>
    <dgm:pt modelId="{01243683-4569-4A36-8308-752FEBE42464}">
      <dgm:prSet custT="1"/>
      <dgm:spPr/>
      <dgm:t>
        <a:bodyPr/>
        <a:lstStyle/>
        <a:p>
          <a:pPr rtl="0"/>
          <a:r>
            <a:rPr lang="en-US" sz="1600" dirty="0" smtClean="0">
              <a:solidFill>
                <a:schemeClr val="tx2">
                  <a:lumMod val="75000"/>
                </a:schemeClr>
              </a:solidFill>
            </a:rPr>
            <a:t>Provide training to building and electrical inspectors.</a:t>
          </a:r>
          <a:endParaRPr lang="en-US" sz="1600" dirty="0">
            <a:solidFill>
              <a:schemeClr val="tx2">
                <a:lumMod val="75000"/>
              </a:schemeClr>
            </a:solidFill>
          </a:endParaRPr>
        </a:p>
      </dgm:t>
    </dgm:pt>
    <dgm:pt modelId="{682E7D7D-285D-4AC8-A55B-0DCF33644F30}" type="parTrans" cxnId="{AA16BD6C-CDDE-404A-BC8E-4B5788E07926}">
      <dgm:prSet/>
      <dgm:spPr/>
      <dgm:t>
        <a:bodyPr/>
        <a:lstStyle/>
        <a:p>
          <a:endParaRPr lang="en-US"/>
        </a:p>
      </dgm:t>
    </dgm:pt>
    <dgm:pt modelId="{B046DB25-5655-4607-9CF2-216CA67A21E5}" type="sibTrans" cxnId="{AA16BD6C-CDDE-404A-BC8E-4B5788E07926}">
      <dgm:prSet/>
      <dgm:spPr/>
      <dgm:t>
        <a:bodyPr/>
        <a:lstStyle/>
        <a:p>
          <a:endParaRPr lang="en-US"/>
        </a:p>
      </dgm:t>
    </dgm:pt>
    <dgm:pt modelId="{1C34B301-7236-483A-810E-4ABB2519530F}" type="pres">
      <dgm:prSet presAssocID="{A2D4E817-D62A-4690-ABA6-CAFAF314DC9C}" presName="linear" presStyleCnt="0">
        <dgm:presLayoutVars>
          <dgm:dir/>
          <dgm:animLvl val="lvl"/>
          <dgm:resizeHandles val="exact"/>
        </dgm:presLayoutVars>
      </dgm:prSet>
      <dgm:spPr/>
      <dgm:t>
        <a:bodyPr/>
        <a:lstStyle/>
        <a:p>
          <a:endParaRPr lang="en-US"/>
        </a:p>
      </dgm:t>
    </dgm:pt>
    <dgm:pt modelId="{CF55D3B3-3152-42F6-871A-6D2510038125}" type="pres">
      <dgm:prSet presAssocID="{8DCDCBE3-3356-45A5-A5C7-77608FA7E91C}" presName="parentLin" presStyleCnt="0"/>
      <dgm:spPr/>
      <dgm:t>
        <a:bodyPr/>
        <a:lstStyle/>
        <a:p>
          <a:endParaRPr lang="en-US"/>
        </a:p>
      </dgm:t>
    </dgm:pt>
    <dgm:pt modelId="{E0E94664-846E-4083-8096-6A800D101D08}" type="pres">
      <dgm:prSet presAssocID="{8DCDCBE3-3356-45A5-A5C7-77608FA7E91C}" presName="parentLeftMargin" presStyleLbl="node1" presStyleIdx="0" presStyleCnt="5"/>
      <dgm:spPr/>
      <dgm:t>
        <a:bodyPr/>
        <a:lstStyle/>
        <a:p>
          <a:endParaRPr lang="en-US"/>
        </a:p>
      </dgm:t>
    </dgm:pt>
    <dgm:pt modelId="{2FE82B85-8BFD-4692-8A17-57C77CDBE766}" type="pres">
      <dgm:prSet presAssocID="{8DCDCBE3-3356-45A5-A5C7-77608FA7E91C}" presName="parentText" presStyleLbl="node1" presStyleIdx="0" presStyleCnt="5" custScaleX="141706" custScaleY="98419">
        <dgm:presLayoutVars>
          <dgm:chMax val="0"/>
          <dgm:bulletEnabled val="1"/>
        </dgm:presLayoutVars>
      </dgm:prSet>
      <dgm:spPr/>
      <dgm:t>
        <a:bodyPr/>
        <a:lstStyle/>
        <a:p>
          <a:endParaRPr lang="en-US"/>
        </a:p>
      </dgm:t>
    </dgm:pt>
    <dgm:pt modelId="{17E27821-F225-4AC0-BABB-B1C934F39B73}" type="pres">
      <dgm:prSet presAssocID="{8DCDCBE3-3356-45A5-A5C7-77608FA7E91C}" presName="negativeSpace" presStyleCnt="0"/>
      <dgm:spPr/>
      <dgm:t>
        <a:bodyPr/>
        <a:lstStyle/>
        <a:p>
          <a:endParaRPr lang="en-US"/>
        </a:p>
      </dgm:t>
    </dgm:pt>
    <dgm:pt modelId="{22E0AECE-D988-4E26-9EFA-1C4ACB021304}" type="pres">
      <dgm:prSet presAssocID="{8DCDCBE3-3356-45A5-A5C7-77608FA7E91C}" presName="childText" presStyleLbl="conFgAcc1" presStyleIdx="0" presStyleCnt="5">
        <dgm:presLayoutVars>
          <dgm:bulletEnabled val="1"/>
        </dgm:presLayoutVars>
      </dgm:prSet>
      <dgm:spPr/>
      <dgm:t>
        <a:bodyPr/>
        <a:lstStyle/>
        <a:p>
          <a:endParaRPr lang="en-US"/>
        </a:p>
      </dgm:t>
    </dgm:pt>
    <dgm:pt modelId="{F9D43CFC-4741-4455-9C66-1075D306ADE3}" type="pres">
      <dgm:prSet presAssocID="{BEB14D36-068C-41F3-965B-C8256728EC48}" presName="spaceBetweenRectangles" presStyleCnt="0"/>
      <dgm:spPr/>
      <dgm:t>
        <a:bodyPr/>
        <a:lstStyle/>
        <a:p>
          <a:endParaRPr lang="en-US"/>
        </a:p>
      </dgm:t>
    </dgm:pt>
    <dgm:pt modelId="{37E2E8D7-BA26-400D-9632-81E34F5214E5}" type="pres">
      <dgm:prSet presAssocID="{D3492951-C8AA-4F9B-8F60-1B4F167757E7}" presName="parentLin" presStyleCnt="0"/>
      <dgm:spPr/>
      <dgm:t>
        <a:bodyPr/>
        <a:lstStyle/>
        <a:p>
          <a:endParaRPr lang="en-US"/>
        </a:p>
      </dgm:t>
    </dgm:pt>
    <dgm:pt modelId="{B512E03C-7020-4F2C-A017-D14658997802}" type="pres">
      <dgm:prSet presAssocID="{D3492951-C8AA-4F9B-8F60-1B4F167757E7}" presName="parentLeftMargin" presStyleLbl="node1" presStyleIdx="0" presStyleCnt="5"/>
      <dgm:spPr/>
      <dgm:t>
        <a:bodyPr/>
        <a:lstStyle/>
        <a:p>
          <a:endParaRPr lang="en-US"/>
        </a:p>
      </dgm:t>
    </dgm:pt>
    <dgm:pt modelId="{1EF4ACC1-23BC-49CF-A884-95652A9F8D92}" type="pres">
      <dgm:prSet presAssocID="{D3492951-C8AA-4F9B-8F60-1B4F167757E7}" presName="parentText" presStyleLbl="node1" presStyleIdx="1" presStyleCnt="5" custScaleX="143982">
        <dgm:presLayoutVars>
          <dgm:chMax val="0"/>
          <dgm:bulletEnabled val="1"/>
        </dgm:presLayoutVars>
      </dgm:prSet>
      <dgm:spPr/>
      <dgm:t>
        <a:bodyPr/>
        <a:lstStyle/>
        <a:p>
          <a:endParaRPr lang="en-US"/>
        </a:p>
      </dgm:t>
    </dgm:pt>
    <dgm:pt modelId="{A84B1E1D-B6E9-4EA3-AF01-8C517F8309DD}" type="pres">
      <dgm:prSet presAssocID="{D3492951-C8AA-4F9B-8F60-1B4F167757E7}" presName="negativeSpace" presStyleCnt="0"/>
      <dgm:spPr/>
      <dgm:t>
        <a:bodyPr/>
        <a:lstStyle/>
        <a:p>
          <a:endParaRPr lang="en-US"/>
        </a:p>
      </dgm:t>
    </dgm:pt>
    <dgm:pt modelId="{128EC6AA-A8D6-4D8D-9EC1-24B702A5A7B7}" type="pres">
      <dgm:prSet presAssocID="{D3492951-C8AA-4F9B-8F60-1B4F167757E7}" presName="childText" presStyleLbl="conFgAcc1" presStyleIdx="1" presStyleCnt="5">
        <dgm:presLayoutVars>
          <dgm:bulletEnabled val="1"/>
        </dgm:presLayoutVars>
      </dgm:prSet>
      <dgm:spPr/>
      <dgm:t>
        <a:bodyPr/>
        <a:lstStyle/>
        <a:p>
          <a:endParaRPr lang="en-US"/>
        </a:p>
      </dgm:t>
    </dgm:pt>
    <dgm:pt modelId="{D55E22E2-9FDC-46D9-B479-D66EED1DA0FB}" type="pres">
      <dgm:prSet presAssocID="{3F3DF529-EE4E-46E6-BD72-ADC407B13C72}" presName="spaceBetweenRectangles" presStyleCnt="0"/>
      <dgm:spPr/>
      <dgm:t>
        <a:bodyPr/>
        <a:lstStyle/>
        <a:p>
          <a:endParaRPr lang="en-US"/>
        </a:p>
      </dgm:t>
    </dgm:pt>
    <dgm:pt modelId="{CCC964AD-3EA3-459A-ADDB-67379098F2F6}" type="pres">
      <dgm:prSet presAssocID="{72E8F23A-183A-46F2-A32C-73A1DA2607D1}" presName="parentLin" presStyleCnt="0"/>
      <dgm:spPr/>
      <dgm:t>
        <a:bodyPr/>
        <a:lstStyle/>
        <a:p>
          <a:endParaRPr lang="en-US"/>
        </a:p>
      </dgm:t>
    </dgm:pt>
    <dgm:pt modelId="{9FC02C5D-8154-4228-AC86-7592F34C4363}" type="pres">
      <dgm:prSet presAssocID="{72E8F23A-183A-46F2-A32C-73A1DA2607D1}" presName="parentLeftMargin" presStyleLbl="node1" presStyleIdx="1" presStyleCnt="5"/>
      <dgm:spPr/>
      <dgm:t>
        <a:bodyPr/>
        <a:lstStyle/>
        <a:p>
          <a:endParaRPr lang="en-US"/>
        </a:p>
      </dgm:t>
    </dgm:pt>
    <dgm:pt modelId="{E86E42C7-5D9E-4E46-BBD6-ECFB06A3D292}" type="pres">
      <dgm:prSet presAssocID="{72E8F23A-183A-46F2-A32C-73A1DA2607D1}" presName="parentText" presStyleLbl="node1" presStyleIdx="2" presStyleCnt="5" custScaleX="143982">
        <dgm:presLayoutVars>
          <dgm:chMax val="0"/>
          <dgm:bulletEnabled val="1"/>
        </dgm:presLayoutVars>
      </dgm:prSet>
      <dgm:spPr/>
      <dgm:t>
        <a:bodyPr/>
        <a:lstStyle/>
        <a:p>
          <a:endParaRPr lang="en-US"/>
        </a:p>
      </dgm:t>
    </dgm:pt>
    <dgm:pt modelId="{B726F531-EA8C-4CCB-810F-A67FDFA74BB0}" type="pres">
      <dgm:prSet presAssocID="{72E8F23A-183A-46F2-A32C-73A1DA2607D1}" presName="negativeSpace" presStyleCnt="0"/>
      <dgm:spPr/>
      <dgm:t>
        <a:bodyPr/>
        <a:lstStyle/>
        <a:p>
          <a:endParaRPr lang="en-US"/>
        </a:p>
      </dgm:t>
    </dgm:pt>
    <dgm:pt modelId="{40044332-D788-4DD2-8AC1-C2CF5669FB32}" type="pres">
      <dgm:prSet presAssocID="{72E8F23A-183A-46F2-A32C-73A1DA2607D1}" presName="childText" presStyleLbl="conFgAcc1" presStyleIdx="2" presStyleCnt="5">
        <dgm:presLayoutVars>
          <dgm:bulletEnabled val="1"/>
        </dgm:presLayoutVars>
      </dgm:prSet>
      <dgm:spPr/>
      <dgm:t>
        <a:bodyPr/>
        <a:lstStyle/>
        <a:p>
          <a:endParaRPr lang="en-US"/>
        </a:p>
      </dgm:t>
    </dgm:pt>
    <dgm:pt modelId="{725F2593-F23A-43FC-8857-069D95456F9C}" type="pres">
      <dgm:prSet presAssocID="{3C556682-FDCC-452E-B1F5-84DFC9D68C14}" presName="spaceBetweenRectangles" presStyleCnt="0"/>
      <dgm:spPr/>
      <dgm:t>
        <a:bodyPr/>
        <a:lstStyle/>
        <a:p>
          <a:endParaRPr lang="en-US"/>
        </a:p>
      </dgm:t>
    </dgm:pt>
    <dgm:pt modelId="{D58CD178-C356-44CA-A5B6-D9B37B53A74F}" type="pres">
      <dgm:prSet presAssocID="{01243683-4569-4A36-8308-752FEBE42464}" presName="parentLin" presStyleCnt="0"/>
      <dgm:spPr/>
      <dgm:t>
        <a:bodyPr/>
        <a:lstStyle/>
        <a:p>
          <a:endParaRPr lang="en-US"/>
        </a:p>
      </dgm:t>
    </dgm:pt>
    <dgm:pt modelId="{2714D5B1-D525-41BB-AB54-FFF2389C8CE5}" type="pres">
      <dgm:prSet presAssocID="{01243683-4569-4A36-8308-752FEBE42464}" presName="parentLeftMargin" presStyleLbl="node1" presStyleIdx="2" presStyleCnt="5"/>
      <dgm:spPr/>
      <dgm:t>
        <a:bodyPr/>
        <a:lstStyle/>
        <a:p>
          <a:endParaRPr lang="en-US"/>
        </a:p>
      </dgm:t>
    </dgm:pt>
    <dgm:pt modelId="{3FFE307A-A9D1-42AB-94FF-D1C56572B161}" type="pres">
      <dgm:prSet presAssocID="{01243683-4569-4A36-8308-752FEBE42464}" presName="parentText" presStyleLbl="node1" presStyleIdx="3" presStyleCnt="5" custScaleX="142857" custLinFactNeighborX="4699">
        <dgm:presLayoutVars>
          <dgm:chMax val="0"/>
          <dgm:bulletEnabled val="1"/>
        </dgm:presLayoutVars>
      </dgm:prSet>
      <dgm:spPr/>
      <dgm:t>
        <a:bodyPr/>
        <a:lstStyle/>
        <a:p>
          <a:endParaRPr lang="en-US"/>
        </a:p>
      </dgm:t>
    </dgm:pt>
    <dgm:pt modelId="{CDF1EF1B-C351-4EFB-9034-19DE20039C16}" type="pres">
      <dgm:prSet presAssocID="{01243683-4569-4A36-8308-752FEBE42464}" presName="negativeSpace" presStyleCnt="0"/>
      <dgm:spPr/>
      <dgm:t>
        <a:bodyPr/>
        <a:lstStyle/>
        <a:p>
          <a:endParaRPr lang="en-US"/>
        </a:p>
      </dgm:t>
    </dgm:pt>
    <dgm:pt modelId="{E0CC344D-8015-4AAB-8990-AF9F6DF5056D}" type="pres">
      <dgm:prSet presAssocID="{01243683-4569-4A36-8308-752FEBE42464}" presName="childText" presStyleLbl="conFgAcc1" presStyleIdx="3" presStyleCnt="5">
        <dgm:presLayoutVars>
          <dgm:bulletEnabled val="1"/>
        </dgm:presLayoutVars>
      </dgm:prSet>
      <dgm:spPr/>
      <dgm:t>
        <a:bodyPr/>
        <a:lstStyle/>
        <a:p>
          <a:endParaRPr lang="en-US"/>
        </a:p>
      </dgm:t>
    </dgm:pt>
    <dgm:pt modelId="{087837AA-BBC3-40EC-A7AE-471918E40181}" type="pres">
      <dgm:prSet presAssocID="{B046DB25-5655-4607-9CF2-216CA67A21E5}" presName="spaceBetweenRectangles" presStyleCnt="0"/>
      <dgm:spPr/>
      <dgm:t>
        <a:bodyPr/>
        <a:lstStyle/>
        <a:p>
          <a:endParaRPr lang="en-US"/>
        </a:p>
      </dgm:t>
    </dgm:pt>
    <dgm:pt modelId="{891C61BE-8421-4D5E-8CAC-3E549EA3658F}" type="pres">
      <dgm:prSet presAssocID="{B769002A-EF76-410F-AF0A-E1FEE88C4019}" presName="parentLin" presStyleCnt="0"/>
      <dgm:spPr/>
      <dgm:t>
        <a:bodyPr/>
        <a:lstStyle/>
        <a:p>
          <a:endParaRPr lang="en-US"/>
        </a:p>
      </dgm:t>
    </dgm:pt>
    <dgm:pt modelId="{16C60D51-5B6A-480B-A936-C0C5C622034B}" type="pres">
      <dgm:prSet presAssocID="{B769002A-EF76-410F-AF0A-E1FEE88C4019}" presName="parentLeftMargin" presStyleLbl="node1" presStyleIdx="3" presStyleCnt="5"/>
      <dgm:spPr/>
      <dgm:t>
        <a:bodyPr/>
        <a:lstStyle/>
        <a:p>
          <a:endParaRPr lang="en-US"/>
        </a:p>
      </dgm:t>
    </dgm:pt>
    <dgm:pt modelId="{8B7A39B2-999D-4589-B578-B5321B6BAC82}" type="pres">
      <dgm:prSet presAssocID="{B769002A-EF76-410F-AF0A-E1FEE88C4019}" presName="parentText" presStyleLbl="node1" presStyleIdx="4" presStyleCnt="5" custScaleX="143982">
        <dgm:presLayoutVars>
          <dgm:chMax val="0"/>
          <dgm:bulletEnabled val="1"/>
        </dgm:presLayoutVars>
      </dgm:prSet>
      <dgm:spPr/>
      <dgm:t>
        <a:bodyPr/>
        <a:lstStyle/>
        <a:p>
          <a:endParaRPr lang="en-US"/>
        </a:p>
      </dgm:t>
    </dgm:pt>
    <dgm:pt modelId="{87E055FF-EF9C-4326-8142-710F0F0B9448}" type="pres">
      <dgm:prSet presAssocID="{B769002A-EF76-410F-AF0A-E1FEE88C4019}" presName="negativeSpace" presStyleCnt="0"/>
      <dgm:spPr/>
      <dgm:t>
        <a:bodyPr/>
        <a:lstStyle/>
        <a:p>
          <a:endParaRPr lang="en-US"/>
        </a:p>
      </dgm:t>
    </dgm:pt>
    <dgm:pt modelId="{470BFA67-A4B4-4342-BB1A-8A57D993CB42}" type="pres">
      <dgm:prSet presAssocID="{B769002A-EF76-410F-AF0A-E1FEE88C4019}" presName="childText" presStyleLbl="conFgAcc1" presStyleIdx="4" presStyleCnt="5">
        <dgm:presLayoutVars>
          <dgm:bulletEnabled val="1"/>
        </dgm:presLayoutVars>
      </dgm:prSet>
      <dgm:spPr/>
      <dgm:t>
        <a:bodyPr/>
        <a:lstStyle/>
        <a:p>
          <a:endParaRPr lang="en-US"/>
        </a:p>
      </dgm:t>
    </dgm:pt>
  </dgm:ptLst>
  <dgm:cxnLst>
    <dgm:cxn modelId="{D8F209B0-4BC6-4C04-A0C4-936440861AE4}" type="presOf" srcId="{8DCDCBE3-3356-45A5-A5C7-77608FA7E91C}" destId="{2FE82B85-8BFD-4692-8A17-57C77CDBE766}" srcOrd="1" destOrd="0" presId="urn:microsoft.com/office/officeart/2005/8/layout/list1"/>
    <dgm:cxn modelId="{C021B752-659A-4E0E-9C72-12B2E41D801D}" srcId="{A2D4E817-D62A-4690-ABA6-CAFAF314DC9C}" destId="{D3492951-C8AA-4F9B-8F60-1B4F167757E7}" srcOrd="1" destOrd="0" parTransId="{CF552502-3C63-47CC-AB4C-3A07DAC1ACB2}" sibTransId="{3F3DF529-EE4E-46E6-BD72-ADC407B13C72}"/>
    <dgm:cxn modelId="{EEEA1775-B7D4-4BE9-9ED2-EF3DEE8D09A2}" srcId="{A2D4E817-D62A-4690-ABA6-CAFAF314DC9C}" destId="{B769002A-EF76-410F-AF0A-E1FEE88C4019}" srcOrd="4" destOrd="0" parTransId="{377DA570-2B38-4189-9167-195388901087}" sibTransId="{7B3B4237-564B-4B11-AFF8-986483CB797B}"/>
    <dgm:cxn modelId="{CFBFA250-F590-4ADC-93E6-D3223E233764}" type="presOf" srcId="{72E8F23A-183A-46F2-A32C-73A1DA2607D1}" destId="{9FC02C5D-8154-4228-AC86-7592F34C4363}" srcOrd="0" destOrd="0" presId="urn:microsoft.com/office/officeart/2005/8/layout/list1"/>
    <dgm:cxn modelId="{880D4077-711C-4E80-89FB-44590EC4518D}" type="presOf" srcId="{B769002A-EF76-410F-AF0A-E1FEE88C4019}" destId="{16C60D51-5B6A-480B-A936-C0C5C622034B}" srcOrd="0" destOrd="0" presId="urn:microsoft.com/office/officeart/2005/8/layout/list1"/>
    <dgm:cxn modelId="{6EB2493A-3ADB-4E38-90DA-135B6AA61434}" type="presOf" srcId="{D3492951-C8AA-4F9B-8F60-1B4F167757E7}" destId="{B512E03C-7020-4F2C-A017-D14658997802}" srcOrd="0" destOrd="0" presId="urn:microsoft.com/office/officeart/2005/8/layout/list1"/>
    <dgm:cxn modelId="{905EFEF3-DCAA-44B9-9792-D6485AD987DC}" type="presOf" srcId="{72E8F23A-183A-46F2-A32C-73A1DA2607D1}" destId="{E86E42C7-5D9E-4E46-BBD6-ECFB06A3D292}" srcOrd="1" destOrd="0" presId="urn:microsoft.com/office/officeart/2005/8/layout/list1"/>
    <dgm:cxn modelId="{F93F638B-7A9F-49E5-B6E6-9636FA4424B9}" type="presOf" srcId="{A2D4E817-D62A-4690-ABA6-CAFAF314DC9C}" destId="{1C34B301-7236-483A-810E-4ABB2519530F}" srcOrd="0" destOrd="0" presId="urn:microsoft.com/office/officeart/2005/8/layout/list1"/>
    <dgm:cxn modelId="{D03B6950-2598-4E66-A0F8-26A40E7C0527}" srcId="{A2D4E817-D62A-4690-ABA6-CAFAF314DC9C}" destId="{72E8F23A-183A-46F2-A32C-73A1DA2607D1}" srcOrd="2" destOrd="0" parTransId="{09B1B340-370F-4295-B295-E60C8CFF7C3D}" sibTransId="{3C556682-FDCC-452E-B1F5-84DFC9D68C14}"/>
    <dgm:cxn modelId="{4CDE7671-0B52-4D36-B9D3-8F56CED78516}" type="presOf" srcId="{01243683-4569-4A36-8308-752FEBE42464}" destId="{2714D5B1-D525-41BB-AB54-FFF2389C8CE5}" srcOrd="0" destOrd="0" presId="urn:microsoft.com/office/officeart/2005/8/layout/list1"/>
    <dgm:cxn modelId="{B443E8E0-8EE7-4BD0-9CEE-5A372D80E802}" type="presOf" srcId="{01243683-4569-4A36-8308-752FEBE42464}" destId="{3FFE307A-A9D1-42AB-94FF-D1C56572B161}" srcOrd="1" destOrd="0" presId="urn:microsoft.com/office/officeart/2005/8/layout/list1"/>
    <dgm:cxn modelId="{AA16BD6C-CDDE-404A-BC8E-4B5788E07926}" srcId="{A2D4E817-D62A-4690-ABA6-CAFAF314DC9C}" destId="{01243683-4569-4A36-8308-752FEBE42464}" srcOrd="3" destOrd="0" parTransId="{682E7D7D-285D-4AC8-A55B-0DCF33644F30}" sibTransId="{B046DB25-5655-4607-9CF2-216CA67A21E5}"/>
    <dgm:cxn modelId="{A765F53E-CD9B-4083-8E9B-14AFAB435077}" srcId="{A2D4E817-D62A-4690-ABA6-CAFAF314DC9C}" destId="{8DCDCBE3-3356-45A5-A5C7-77608FA7E91C}" srcOrd="0" destOrd="0" parTransId="{AAC48174-A2F8-4B38-A410-E8E94B505EB8}" sibTransId="{BEB14D36-068C-41F3-965B-C8256728EC48}"/>
    <dgm:cxn modelId="{CC779B33-CB76-4CC1-BE4E-4A4074934299}" type="presOf" srcId="{B769002A-EF76-410F-AF0A-E1FEE88C4019}" destId="{8B7A39B2-999D-4589-B578-B5321B6BAC82}" srcOrd="1" destOrd="0" presId="urn:microsoft.com/office/officeart/2005/8/layout/list1"/>
    <dgm:cxn modelId="{392EBBA0-23CD-4E3E-A9E7-79969AB0D554}" type="presOf" srcId="{D3492951-C8AA-4F9B-8F60-1B4F167757E7}" destId="{1EF4ACC1-23BC-49CF-A884-95652A9F8D92}" srcOrd="1" destOrd="0" presId="urn:microsoft.com/office/officeart/2005/8/layout/list1"/>
    <dgm:cxn modelId="{390DCA1E-64D7-443A-8F3A-D1BFCCCB7EC5}" type="presOf" srcId="{8DCDCBE3-3356-45A5-A5C7-77608FA7E91C}" destId="{E0E94664-846E-4083-8096-6A800D101D08}" srcOrd="0" destOrd="0" presId="urn:microsoft.com/office/officeart/2005/8/layout/list1"/>
    <dgm:cxn modelId="{E93DEEC6-FE50-4221-B615-54C0CE220204}" type="presParOf" srcId="{1C34B301-7236-483A-810E-4ABB2519530F}" destId="{CF55D3B3-3152-42F6-871A-6D2510038125}" srcOrd="0" destOrd="0" presId="urn:microsoft.com/office/officeart/2005/8/layout/list1"/>
    <dgm:cxn modelId="{65AF6511-B77D-4E2A-9161-CD7505979D6E}" type="presParOf" srcId="{CF55D3B3-3152-42F6-871A-6D2510038125}" destId="{E0E94664-846E-4083-8096-6A800D101D08}" srcOrd="0" destOrd="0" presId="urn:microsoft.com/office/officeart/2005/8/layout/list1"/>
    <dgm:cxn modelId="{58A337D6-6BDA-4FC2-A93E-139EEC19418C}" type="presParOf" srcId="{CF55D3B3-3152-42F6-871A-6D2510038125}" destId="{2FE82B85-8BFD-4692-8A17-57C77CDBE766}" srcOrd="1" destOrd="0" presId="urn:microsoft.com/office/officeart/2005/8/layout/list1"/>
    <dgm:cxn modelId="{71C1E766-35FE-4CDC-88E6-874A6A460624}" type="presParOf" srcId="{1C34B301-7236-483A-810E-4ABB2519530F}" destId="{17E27821-F225-4AC0-BABB-B1C934F39B73}" srcOrd="1" destOrd="0" presId="urn:microsoft.com/office/officeart/2005/8/layout/list1"/>
    <dgm:cxn modelId="{8CBD5D35-A259-4CF0-82C1-7FFE0C47A289}" type="presParOf" srcId="{1C34B301-7236-483A-810E-4ABB2519530F}" destId="{22E0AECE-D988-4E26-9EFA-1C4ACB021304}" srcOrd="2" destOrd="0" presId="urn:microsoft.com/office/officeart/2005/8/layout/list1"/>
    <dgm:cxn modelId="{E684974F-3FCB-43C2-B544-B86615B32AAD}" type="presParOf" srcId="{1C34B301-7236-483A-810E-4ABB2519530F}" destId="{F9D43CFC-4741-4455-9C66-1075D306ADE3}" srcOrd="3" destOrd="0" presId="urn:microsoft.com/office/officeart/2005/8/layout/list1"/>
    <dgm:cxn modelId="{D7F7B8BD-B7C2-4260-B9AA-7A2DD1E13DDE}" type="presParOf" srcId="{1C34B301-7236-483A-810E-4ABB2519530F}" destId="{37E2E8D7-BA26-400D-9632-81E34F5214E5}" srcOrd="4" destOrd="0" presId="urn:microsoft.com/office/officeart/2005/8/layout/list1"/>
    <dgm:cxn modelId="{641269FB-B0F2-4330-9130-B930AAE348FC}" type="presParOf" srcId="{37E2E8D7-BA26-400D-9632-81E34F5214E5}" destId="{B512E03C-7020-4F2C-A017-D14658997802}" srcOrd="0" destOrd="0" presId="urn:microsoft.com/office/officeart/2005/8/layout/list1"/>
    <dgm:cxn modelId="{6BEFAA9B-B82B-4640-BDE7-4F8993160BFC}" type="presParOf" srcId="{37E2E8D7-BA26-400D-9632-81E34F5214E5}" destId="{1EF4ACC1-23BC-49CF-A884-95652A9F8D92}" srcOrd="1" destOrd="0" presId="urn:microsoft.com/office/officeart/2005/8/layout/list1"/>
    <dgm:cxn modelId="{C4624E36-7BD4-427A-B08D-1D00DE20C87C}" type="presParOf" srcId="{1C34B301-7236-483A-810E-4ABB2519530F}" destId="{A84B1E1D-B6E9-4EA3-AF01-8C517F8309DD}" srcOrd="5" destOrd="0" presId="urn:microsoft.com/office/officeart/2005/8/layout/list1"/>
    <dgm:cxn modelId="{2B3FBDD4-A916-48E0-9E6E-9753A5A0FBDF}" type="presParOf" srcId="{1C34B301-7236-483A-810E-4ABB2519530F}" destId="{128EC6AA-A8D6-4D8D-9EC1-24B702A5A7B7}" srcOrd="6" destOrd="0" presId="urn:microsoft.com/office/officeart/2005/8/layout/list1"/>
    <dgm:cxn modelId="{6441AD0F-24F8-4FDD-9CAA-07D78348F9D7}" type="presParOf" srcId="{1C34B301-7236-483A-810E-4ABB2519530F}" destId="{D55E22E2-9FDC-46D9-B479-D66EED1DA0FB}" srcOrd="7" destOrd="0" presId="urn:microsoft.com/office/officeart/2005/8/layout/list1"/>
    <dgm:cxn modelId="{20930CD8-A927-419F-969E-C9244A79134A}" type="presParOf" srcId="{1C34B301-7236-483A-810E-4ABB2519530F}" destId="{CCC964AD-3EA3-459A-ADDB-67379098F2F6}" srcOrd="8" destOrd="0" presId="urn:microsoft.com/office/officeart/2005/8/layout/list1"/>
    <dgm:cxn modelId="{41ACD3A0-2A4B-4812-89C2-6C0788C1CE63}" type="presParOf" srcId="{CCC964AD-3EA3-459A-ADDB-67379098F2F6}" destId="{9FC02C5D-8154-4228-AC86-7592F34C4363}" srcOrd="0" destOrd="0" presId="urn:microsoft.com/office/officeart/2005/8/layout/list1"/>
    <dgm:cxn modelId="{47C33BA5-BC82-43D5-AE39-7DBFB0683D1B}" type="presParOf" srcId="{CCC964AD-3EA3-459A-ADDB-67379098F2F6}" destId="{E86E42C7-5D9E-4E46-BBD6-ECFB06A3D292}" srcOrd="1" destOrd="0" presId="urn:microsoft.com/office/officeart/2005/8/layout/list1"/>
    <dgm:cxn modelId="{43CC7084-A6C9-4143-A3FA-5398EC9A7C18}" type="presParOf" srcId="{1C34B301-7236-483A-810E-4ABB2519530F}" destId="{B726F531-EA8C-4CCB-810F-A67FDFA74BB0}" srcOrd="9" destOrd="0" presId="urn:microsoft.com/office/officeart/2005/8/layout/list1"/>
    <dgm:cxn modelId="{ED7D6984-8291-4BBB-9ED3-9CB2B19170EC}" type="presParOf" srcId="{1C34B301-7236-483A-810E-4ABB2519530F}" destId="{40044332-D788-4DD2-8AC1-C2CF5669FB32}" srcOrd="10" destOrd="0" presId="urn:microsoft.com/office/officeart/2005/8/layout/list1"/>
    <dgm:cxn modelId="{5EB4A0F4-6908-457C-AF7D-08849F84ADFB}" type="presParOf" srcId="{1C34B301-7236-483A-810E-4ABB2519530F}" destId="{725F2593-F23A-43FC-8857-069D95456F9C}" srcOrd="11" destOrd="0" presId="urn:microsoft.com/office/officeart/2005/8/layout/list1"/>
    <dgm:cxn modelId="{1ED41363-E65F-4BC4-A2CE-B8DA760B1E05}" type="presParOf" srcId="{1C34B301-7236-483A-810E-4ABB2519530F}" destId="{D58CD178-C356-44CA-A5B6-D9B37B53A74F}" srcOrd="12" destOrd="0" presId="urn:microsoft.com/office/officeart/2005/8/layout/list1"/>
    <dgm:cxn modelId="{BEC90590-E8A5-42E2-BF81-09C5D3DE86CD}" type="presParOf" srcId="{D58CD178-C356-44CA-A5B6-D9B37B53A74F}" destId="{2714D5B1-D525-41BB-AB54-FFF2389C8CE5}" srcOrd="0" destOrd="0" presId="urn:microsoft.com/office/officeart/2005/8/layout/list1"/>
    <dgm:cxn modelId="{8C6E2FAD-366E-4311-BDE4-D3A43F6120F0}" type="presParOf" srcId="{D58CD178-C356-44CA-A5B6-D9B37B53A74F}" destId="{3FFE307A-A9D1-42AB-94FF-D1C56572B161}" srcOrd="1" destOrd="0" presId="urn:microsoft.com/office/officeart/2005/8/layout/list1"/>
    <dgm:cxn modelId="{B36E9634-1401-4D70-B174-780A99C9B358}" type="presParOf" srcId="{1C34B301-7236-483A-810E-4ABB2519530F}" destId="{CDF1EF1B-C351-4EFB-9034-19DE20039C16}" srcOrd="13" destOrd="0" presId="urn:microsoft.com/office/officeart/2005/8/layout/list1"/>
    <dgm:cxn modelId="{8D3098BD-F68C-4DF1-99F7-133A081BD22B}" type="presParOf" srcId="{1C34B301-7236-483A-810E-4ABB2519530F}" destId="{E0CC344D-8015-4AAB-8990-AF9F6DF5056D}" srcOrd="14" destOrd="0" presId="urn:microsoft.com/office/officeart/2005/8/layout/list1"/>
    <dgm:cxn modelId="{829B4A49-6519-424D-A6F8-609D5B346624}" type="presParOf" srcId="{1C34B301-7236-483A-810E-4ABB2519530F}" destId="{087837AA-BBC3-40EC-A7AE-471918E40181}" srcOrd="15" destOrd="0" presId="urn:microsoft.com/office/officeart/2005/8/layout/list1"/>
    <dgm:cxn modelId="{062C1294-D66A-43B2-901E-02C49886B47E}" type="presParOf" srcId="{1C34B301-7236-483A-810E-4ABB2519530F}" destId="{891C61BE-8421-4D5E-8CAC-3E549EA3658F}" srcOrd="16" destOrd="0" presId="urn:microsoft.com/office/officeart/2005/8/layout/list1"/>
    <dgm:cxn modelId="{4E84501D-5EE6-425C-AE2B-CC2CF2696A2A}" type="presParOf" srcId="{891C61BE-8421-4D5E-8CAC-3E549EA3658F}" destId="{16C60D51-5B6A-480B-A936-C0C5C622034B}" srcOrd="0" destOrd="0" presId="urn:microsoft.com/office/officeart/2005/8/layout/list1"/>
    <dgm:cxn modelId="{61C2111B-08C2-43A3-A89F-F12CA1DEC4A1}" type="presParOf" srcId="{891C61BE-8421-4D5E-8CAC-3E549EA3658F}" destId="{8B7A39B2-999D-4589-B578-B5321B6BAC82}" srcOrd="1" destOrd="0" presId="urn:microsoft.com/office/officeart/2005/8/layout/list1"/>
    <dgm:cxn modelId="{D3F1DDFB-7959-458F-8B7E-B407947B6C1F}" type="presParOf" srcId="{1C34B301-7236-483A-810E-4ABB2519530F}" destId="{87E055FF-EF9C-4326-8142-710F0F0B9448}" srcOrd="17" destOrd="0" presId="urn:microsoft.com/office/officeart/2005/8/layout/list1"/>
    <dgm:cxn modelId="{663EA59A-8F97-4B60-91E7-7972D8DE84CC}" type="presParOf" srcId="{1C34B301-7236-483A-810E-4ABB2519530F}" destId="{470BFA67-A4B4-4342-BB1A-8A57D993CB42}" srcOrd="18"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38A5C9DA-DF83-4FEA-90CF-80A1B5D4315D}" type="doc">
      <dgm:prSet loTypeId="urn:microsoft.com/office/officeart/2005/8/layout/list1" loCatId="list" qsTypeId="urn:microsoft.com/office/officeart/2005/8/quickstyle/simple1#32" qsCatId="simple" csTypeId="urn:microsoft.com/office/officeart/2005/8/colors/accent6_5" csCatId="accent6" phldr="1"/>
      <dgm:spPr/>
      <dgm:t>
        <a:bodyPr/>
        <a:lstStyle/>
        <a:p>
          <a:endParaRPr lang="en-US"/>
        </a:p>
      </dgm:t>
    </dgm:pt>
    <dgm:pt modelId="{1ED7CD59-6BC9-414D-A81A-79D74FF191F3}">
      <dgm:prSet custT="1"/>
      <dgm:spPr/>
      <dgm:t>
        <a:bodyPr/>
        <a:lstStyle/>
        <a:p>
          <a:pPr rtl="0"/>
          <a:r>
            <a:rPr lang="en-US" sz="1600" dirty="0" smtClean="0">
              <a:solidFill>
                <a:schemeClr val="tx2">
                  <a:lumMod val="75000"/>
                </a:schemeClr>
              </a:solidFill>
            </a:rPr>
            <a:t>Publicize the fee structure on the permitting agency’s Web site.</a:t>
          </a:r>
          <a:endParaRPr lang="en-US" sz="1600" dirty="0">
            <a:solidFill>
              <a:schemeClr val="tx2">
                <a:lumMod val="75000"/>
              </a:schemeClr>
            </a:solidFill>
          </a:endParaRPr>
        </a:p>
      </dgm:t>
    </dgm:pt>
    <dgm:pt modelId="{067EB6CA-F710-4118-8940-4DDE18974834}" type="parTrans" cxnId="{FD71C644-B309-4CA7-A57D-706BDA4F2581}">
      <dgm:prSet/>
      <dgm:spPr/>
      <dgm:t>
        <a:bodyPr/>
        <a:lstStyle/>
        <a:p>
          <a:endParaRPr lang="en-US"/>
        </a:p>
      </dgm:t>
    </dgm:pt>
    <dgm:pt modelId="{89E5AFCE-2E11-4759-8EFC-7136B4E4E481}" type="sibTrans" cxnId="{FD71C644-B309-4CA7-A57D-706BDA4F2581}">
      <dgm:prSet/>
      <dgm:spPr/>
      <dgm:t>
        <a:bodyPr/>
        <a:lstStyle/>
        <a:p>
          <a:endParaRPr lang="en-US"/>
        </a:p>
      </dgm:t>
    </dgm:pt>
    <dgm:pt modelId="{259323CA-DA0A-4472-993F-8528F39EBBC7}">
      <dgm:prSet custT="1"/>
      <dgm:spPr/>
      <dgm:t>
        <a:bodyPr/>
        <a:lstStyle/>
        <a:p>
          <a:pPr rtl="0"/>
          <a:r>
            <a:rPr lang="en-US" sz="1600" dirty="0" smtClean="0">
              <a:solidFill>
                <a:schemeClr val="tx2">
                  <a:lumMod val="75000"/>
                </a:schemeClr>
              </a:solidFill>
            </a:rPr>
            <a:t>Allow document exchanges to be conducted by company representatives, not just the licensed electrician. </a:t>
          </a:r>
          <a:endParaRPr lang="en-US" sz="1600" dirty="0">
            <a:solidFill>
              <a:schemeClr val="tx2">
                <a:lumMod val="75000"/>
              </a:schemeClr>
            </a:solidFill>
          </a:endParaRPr>
        </a:p>
      </dgm:t>
    </dgm:pt>
    <dgm:pt modelId="{9C7795AB-750A-4AD7-BF8C-5FC3BC0DB984}" type="parTrans" cxnId="{07D8E4C4-1293-4203-9866-54053342B343}">
      <dgm:prSet/>
      <dgm:spPr/>
      <dgm:t>
        <a:bodyPr/>
        <a:lstStyle/>
        <a:p>
          <a:endParaRPr lang="en-US"/>
        </a:p>
      </dgm:t>
    </dgm:pt>
    <dgm:pt modelId="{E8F6C546-8F00-48D0-AC5E-AFF611FB8457}" type="sibTrans" cxnId="{07D8E4C4-1293-4203-9866-54053342B343}">
      <dgm:prSet/>
      <dgm:spPr/>
      <dgm:t>
        <a:bodyPr/>
        <a:lstStyle/>
        <a:p>
          <a:endParaRPr lang="en-US"/>
        </a:p>
      </dgm:t>
    </dgm:pt>
    <dgm:pt modelId="{E8EA8D19-3B64-450E-9D67-2814407A6C85}">
      <dgm:prSet custT="1"/>
      <dgm:spPr/>
      <dgm:t>
        <a:bodyPr/>
        <a:lstStyle/>
        <a:p>
          <a:pPr rtl="0"/>
          <a:r>
            <a:rPr lang="en-US" sz="1600" dirty="0" smtClean="0">
              <a:solidFill>
                <a:schemeClr val="tx2">
                  <a:lumMod val="75000"/>
                </a:schemeClr>
              </a:solidFill>
            </a:rPr>
            <a:t>Fast-track solar permits to the extent appropriate.</a:t>
          </a:r>
          <a:endParaRPr lang="en-US" sz="1600" dirty="0">
            <a:solidFill>
              <a:schemeClr val="tx2">
                <a:lumMod val="75000"/>
              </a:schemeClr>
            </a:solidFill>
          </a:endParaRPr>
        </a:p>
      </dgm:t>
    </dgm:pt>
    <dgm:pt modelId="{A7E27722-FE1E-4855-8840-752E3F72FB1A}" type="parTrans" cxnId="{86F9F63D-EC97-4760-8B20-ACAFF88F8B3D}">
      <dgm:prSet/>
      <dgm:spPr/>
      <dgm:t>
        <a:bodyPr/>
        <a:lstStyle/>
        <a:p>
          <a:endParaRPr lang="en-US"/>
        </a:p>
      </dgm:t>
    </dgm:pt>
    <dgm:pt modelId="{AE7C12E9-2B2D-4D7F-A4B0-1449785442A9}" type="sibTrans" cxnId="{86F9F63D-EC97-4760-8B20-ACAFF88F8B3D}">
      <dgm:prSet/>
      <dgm:spPr/>
      <dgm:t>
        <a:bodyPr/>
        <a:lstStyle/>
        <a:p>
          <a:endParaRPr lang="en-US"/>
        </a:p>
      </dgm:t>
    </dgm:pt>
    <dgm:pt modelId="{A43F2FCA-21E9-4154-8A45-F27A5DDC9E6C}">
      <dgm:prSet custT="1"/>
      <dgm:spPr/>
      <dgm:t>
        <a:bodyPr/>
        <a:lstStyle/>
        <a:p>
          <a:pPr rtl="0"/>
          <a:r>
            <a:rPr lang="en-US" sz="1600" dirty="0" smtClean="0">
              <a:solidFill>
                <a:schemeClr val="tx2">
                  <a:lumMod val="75000"/>
                </a:schemeClr>
              </a:solidFill>
            </a:rPr>
            <a:t>Establish a clear path for communications between code enforcement offices and the local utility provider. </a:t>
          </a:r>
          <a:endParaRPr lang="en-US" sz="1600" dirty="0">
            <a:solidFill>
              <a:schemeClr val="tx2">
                <a:lumMod val="75000"/>
              </a:schemeClr>
            </a:solidFill>
          </a:endParaRPr>
        </a:p>
      </dgm:t>
    </dgm:pt>
    <dgm:pt modelId="{E5247F78-D845-477D-BC65-565C0ED0A03D}" type="parTrans" cxnId="{914BC1AC-6954-43E0-8002-21A900D176CF}">
      <dgm:prSet/>
      <dgm:spPr/>
      <dgm:t>
        <a:bodyPr/>
        <a:lstStyle/>
        <a:p>
          <a:endParaRPr lang="en-US"/>
        </a:p>
      </dgm:t>
    </dgm:pt>
    <dgm:pt modelId="{A33E8033-4145-4B55-878E-4B4CB2EA9560}" type="sibTrans" cxnId="{914BC1AC-6954-43E0-8002-21A900D176CF}">
      <dgm:prSet/>
      <dgm:spPr/>
      <dgm:t>
        <a:bodyPr/>
        <a:lstStyle/>
        <a:p>
          <a:endParaRPr lang="en-US"/>
        </a:p>
      </dgm:t>
    </dgm:pt>
    <dgm:pt modelId="{F9D627C5-556F-46C6-A3DB-1953B5604045}" type="pres">
      <dgm:prSet presAssocID="{38A5C9DA-DF83-4FEA-90CF-80A1B5D4315D}" presName="linear" presStyleCnt="0">
        <dgm:presLayoutVars>
          <dgm:dir/>
          <dgm:animLvl val="lvl"/>
          <dgm:resizeHandles val="exact"/>
        </dgm:presLayoutVars>
      </dgm:prSet>
      <dgm:spPr/>
      <dgm:t>
        <a:bodyPr/>
        <a:lstStyle/>
        <a:p>
          <a:endParaRPr lang="en-US"/>
        </a:p>
      </dgm:t>
    </dgm:pt>
    <dgm:pt modelId="{B23642D8-F14E-433D-BCF2-8B993E8CA202}" type="pres">
      <dgm:prSet presAssocID="{1ED7CD59-6BC9-414D-A81A-79D74FF191F3}" presName="parentLin" presStyleCnt="0"/>
      <dgm:spPr/>
      <dgm:t>
        <a:bodyPr/>
        <a:lstStyle/>
        <a:p>
          <a:endParaRPr lang="en-US"/>
        </a:p>
      </dgm:t>
    </dgm:pt>
    <dgm:pt modelId="{A1E0DC57-B99C-4B6A-ACD3-DA08499F4B69}" type="pres">
      <dgm:prSet presAssocID="{1ED7CD59-6BC9-414D-A81A-79D74FF191F3}" presName="parentLeftMargin" presStyleLbl="node1" presStyleIdx="0" presStyleCnt="4"/>
      <dgm:spPr/>
      <dgm:t>
        <a:bodyPr/>
        <a:lstStyle/>
        <a:p>
          <a:endParaRPr lang="en-US"/>
        </a:p>
      </dgm:t>
    </dgm:pt>
    <dgm:pt modelId="{2A1565D8-DB69-4BCB-AEC0-2C2A63710789}" type="pres">
      <dgm:prSet presAssocID="{1ED7CD59-6BC9-414D-A81A-79D74FF191F3}" presName="parentText" presStyleLbl="node1" presStyleIdx="0" presStyleCnt="4" custScaleX="142328">
        <dgm:presLayoutVars>
          <dgm:chMax val="0"/>
          <dgm:bulletEnabled val="1"/>
        </dgm:presLayoutVars>
      </dgm:prSet>
      <dgm:spPr/>
      <dgm:t>
        <a:bodyPr/>
        <a:lstStyle/>
        <a:p>
          <a:endParaRPr lang="en-US"/>
        </a:p>
      </dgm:t>
    </dgm:pt>
    <dgm:pt modelId="{77254663-4D99-42CF-8C37-F1AB31D7421B}" type="pres">
      <dgm:prSet presAssocID="{1ED7CD59-6BC9-414D-A81A-79D74FF191F3}" presName="negativeSpace" presStyleCnt="0"/>
      <dgm:spPr/>
      <dgm:t>
        <a:bodyPr/>
        <a:lstStyle/>
        <a:p>
          <a:endParaRPr lang="en-US"/>
        </a:p>
      </dgm:t>
    </dgm:pt>
    <dgm:pt modelId="{01143BB6-10C4-4CAB-9D59-4511802A46E6}" type="pres">
      <dgm:prSet presAssocID="{1ED7CD59-6BC9-414D-A81A-79D74FF191F3}" presName="childText" presStyleLbl="conFgAcc1" presStyleIdx="0" presStyleCnt="4">
        <dgm:presLayoutVars>
          <dgm:bulletEnabled val="1"/>
        </dgm:presLayoutVars>
      </dgm:prSet>
      <dgm:spPr/>
      <dgm:t>
        <a:bodyPr/>
        <a:lstStyle/>
        <a:p>
          <a:endParaRPr lang="en-US"/>
        </a:p>
      </dgm:t>
    </dgm:pt>
    <dgm:pt modelId="{9BA28027-D106-4655-A376-727F384E25F8}" type="pres">
      <dgm:prSet presAssocID="{89E5AFCE-2E11-4759-8EFC-7136B4E4E481}" presName="spaceBetweenRectangles" presStyleCnt="0"/>
      <dgm:spPr/>
      <dgm:t>
        <a:bodyPr/>
        <a:lstStyle/>
        <a:p>
          <a:endParaRPr lang="en-US"/>
        </a:p>
      </dgm:t>
    </dgm:pt>
    <dgm:pt modelId="{B816A295-040E-487C-9A46-6425A4A96257}" type="pres">
      <dgm:prSet presAssocID="{259323CA-DA0A-4472-993F-8528F39EBBC7}" presName="parentLin" presStyleCnt="0"/>
      <dgm:spPr/>
      <dgm:t>
        <a:bodyPr/>
        <a:lstStyle/>
        <a:p>
          <a:endParaRPr lang="en-US"/>
        </a:p>
      </dgm:t>
    </dgm:pt>
    <dgm:pt modelId="{61E033DC-8490-4247-8977-7B9611EBA518}" type="pres">
      <dgm:prSet presAssocID="{259323CA-DA0A-4472-993F-8528F39EBBC7}" presName="parentLeftMargin" presStyleLbl="node1" presStyleIdx="0" presStyleCnt="4"/>
      <dgm:spPr/>
      <dgm:t>
        <a:bodyPr/>
        <a:lstStyle/>
        <a:p>
          <a:endParaRPr lang="en-US"/>
        </a:p>
      </dgm:t>
    </dgm:pt>
    <dgm:pt modelId="{57FDCFB8-422D-4BCD-A629-C651FD55C3A4}" type="pres">
      <dgm:prSet presAssocID="{259323CA-DA0A-4472-993F-8528F39EBBC7}" presName="parentText" presStyleLbl="node1" presStyleIdx="1" presStyleCnt="4" custScaleX="142328">
        <dgm:presLayoutVars>
          <dgm:chMax val="0"/>
          <dgm:bulletEnabled val="1"/>
        </dgm:presLayoutVars>
      </dgm:prSet>
      <dgm:spPr/>
      <dgm:t>
        <a:bodyPr/>
        <a:lstStyle/>
        <a:p>
          <a:endParaRPr lang="en-US"/>
        </a:p>
      </dgm:t>
    </dgm:pt>
    <dgm:pt modelId="{DE93B085-DFFF-4AAD-8BD2-8CAC80203001}" type="pres">
      <dgm:prSet presAssocID="{259323CA-DA0A-4472-993F-8528F39EBBC7}" presName="negativeSpace" presStyleCnt="0"/>
      <dgm:spPr/>
      <dgm:t>
        <a:bodyPr/>
        <a:lstStyle/>
        <a:p>
          <a:endParaRPr lang="en-US"/>
        </a:p>
      </dgm:t>
    </dgm:pt>
    <dgm:pt modelId="{0B2D96F5-5D61-4DB8-BB0E-BEC5D7655394}" type="pres">
      <dgm:prSet presAssocID="{259323CA-DA0A-4472-993F-8528F39EBBC7}" presName="childText" presStyleLbl="conFgAcc1" presStyleIdx="1" presStyleCnt="4">
        <dgm:presLayoutVars>
          <dgm:bulletEnabled val="1"/>
        </dgm:presLayoutVars>
      </dgm:prSet>
      <dgm:spPr/>
      <dgm:t>
        <a:bodyPr/>
        <a:lstStyle/>
        <a:p>
          <a:endParaRPr lang="en-US"/>
        </a:p>
      </dgm:t>
    </dgm:pt>
    <dgm:pt modelId="{E29C22E2-7E79-433B-9975-E463D6D859D3}" type="pres">
      <dgm:prSet presAssocID="{E8F6C546-8F00-48D0-AC5E-AFF611FB8457}" presName="spaceBetweenRectangles" presStyleCnt="0"/>
      <dgm:spPr/>
      <dgm:t>
        <a:bodyPr/>
        <a:lstStyle/>
        <a:p>
          <a:endParaRPr lang="en-US"/>
        </a:p>
      </dgm:t>
    </dgm:pt>
    <dgm:pt modelId="{F2E8D5CD-11A4-4410-BC09-9F54A4C36520}" type="pres">
      <dgm:prSet presAssocID="{E8EA8D19-3B64-450E-9D67-2814407A6C85}" presName="parentLin" presStyleCnt="0"/>
      <dgm:spPr/>
      <dgm:t>
        <a:bodyPr/>
        <a:lstStyle/>
        <a:p>
          <a:endParaRPr lang="en-US"/>
        </a:p>
      </dgm:t>
    </dgm:pt>
    <dgm:pt modelId="{83832949-8C52-43B8-8323-8E89147EA5D8}" type="pres">
      <dgm:prSet presAssocID="{E8EA8D19-3B64-450E-9D67-2814407A6C85}" presName="parentLeftMargin" presStyleLbl="node1" presStyleIdx="1" presStyleCnt="4"/>
      <dgm:spPr/>
      <dgm:t>
        <a:bodyPr/>
        <a:lstStyle/>
        <a:p>
          <a:endParaRPr lang="en-US"/>
        </a:p>
      </dgm:t>
    </dgm:pt>
    <dgm:pt modelId="{1D4CE25C-5B96-48D7-ADF0-36A69B3AAA3D}" type="pres">
      <dgm:prSet presAssocID="{E8EA8D19-3B64-450E-9D67-2814407A6C85}" presName="parentText" presStyleLbl="node1" presStyleIdx="2" presStyleCnt="4" custScaleX="142328">
        <dgm:presLayoutVars>
          <dgm:chMax val="0"/>
          <dgm:bulletEnabled val="1"/>
        </dgm:presLayoutVars>
      </dgm:prSet>
      <dgm:spPr/>
      <dgm:t>
        <a:bodyPr/>
        <a:lstStyle/>
        <a:p>
          <a:endParaRPr lang="en-US"/>
        </a:p>
      </dgm:t>
    </dgm:pt>
    <dgm:pt modelId="{E70D91C7-05CE-4488-A602-F670EF52B301}" type="pres">
      <dgm:prSet presAssocID="{E8EA8D19-3B64-450E-9D67-2814407A6C85}" presName="negativeSpace" presStyleCnt="0"/>
      <dgm:spPr/>
      <dgm:t>
        <a:bodyPr/>
        <a:lstStyle/>
        <a:p>
          <a:endParaRPr lang="en-US"/>
        </a:p>
      </dgm:t>
    </dgm:pt>
    <dgm:pt modelId="{CE7D65F2-FECA-4F76-B3F9-43BBA93EAD87}" type="pres">
      <dgm:prSet presAssocID="{E8EA8D19-3B64-450E-9D67-2814407A6C85}" presName="childText" presStyleLbl="conFgAcc1" presStyleIdx="2" presStyleCnt="4">
        <dgm:presLayoutVars>
          <dgm:bulletEnabled val="1"/>
        </dgm:presLayoutVars>
      </dgm:prSet>
      <dgm:spPr/>
      <dgm:t>
        <a:bodyPr/>
        <a:lstStyle/>
        <a:p>
          <a:endParaRPr lang="en-US"/>
        </a:p>
      </dgm:t>
    </dgm:pt>
    <dgm:pt modelId="{46B2C022-64E4-445B-ADFD-421CD53AFEF8}" type="pres">
      <dgm:prSet presAssocID="{AE7C12E9-2B2D-4D7F-A4B0-1449785442A9}" presName="spaceBetweenRectangles" presStyleCnt="0"/>
      <dgm:spPr/>
      <dgm:t>
        <a:bodyPr/>
        <a:lstStyle/>
        <a:p>
          <a:endParaRPr lang="en-US"/>
        </a:p>
      </dgm:t>
    </dgm:pt>
    <dgm:pt modelId="{3B4FAED5-E281-488E-84E8-0A6C1C1963C5}" type="pres">
      <dgm:prSet presAssocID="{A43F2FCA-21E9-4154-8A45-F27A5DDC9E6C}" presName="parentLin" presStyleCnt="0"/>
      <dgm:spPr/>
      <dgm:t>
        <a:bodyPr/>
        <a:lstStyle/>
        <a:p>
          <a:endParaRPr lang="en-US"/>
        </a:p>
      </dgm:t>
    </dgm:pt>
    <dgm:pt modelId="{422865D8-9BAD-471D-8A2A-6E04AD636F1F}" type="pres">
      <dgm:prSet presAssocID="{A43F2FCA-21E9-4154-8A45-F27A5DDC9E6C}" presName="parentLeftMargin" presStyleLbl="node1" presStyleIdx="2" presStyleCnt="4"/>
      <dgm:spPr/>
      <dgm:t>
        <a:bodyPr/>
        <a:lstStyle/>
        <a:p>
          <a:endParaRPr lang="en-US"/>
        </a:p>
      </dgm:t>
    </dgm:pt>
    <dgm:pt modelId="{4EEF3188-777F-4959-877B-14939CF68F03}" type="pres">
      <dgm:prSet presAssocID="{A43F2FCA-21E9-4154-8A45-F27A5DDC9E6C}" presName="parentText" presStyleLbl="node1" presStyleIdx="3" presStyleCnt="4" custScaleX="142328">
        <dgm:presLayoutVars>
          <dgm:chMax val="0"/>
          <dgm:bulletEnabled val="1"/>
        </dgm:presLayoutVars>
      </dgm:prSet>
      <dgm:spPr/>
      <dgm:t>
        <a:bodyPr/>
        <a:lstStyle/>
        <a:p>
          <a:endParaRPr lang="en-US"/>
        </a:p>
      </dgm:t>
    </dgm:pt>
    <dgm:pt modelId="{58DD55F7-CDC8-4588-852C-C5D841277EBA}" type="pres">
      <dgm:prSet presAssocID="{A43F2FCA-21E9-4154-8A45-F27A5DDC9E6C}" presName="negativeSpace" presStyleCnt="0"/>
      <dgm:spPr/>
      <dgm:t>
        <a:bodyPr/>
        <a:lstStyle/>
        <a:p>
          <a:endParaRPr lang="en-US"/>
        </a:p>
      </dgm:t>
    </dgm:pt>
    <dgm:pt modelId="{4A8A9EC2-1C14-4B7B-9E08-9682476D4212}" type="pres">
      <dgm:prSet presAssocID="{A43F2FCA-21E9-4154-8A45-F27A5DDC9E6C}" presName="childText" presStyleLbl="conFgAcc1" presStyleIdx="3" presStyleCnt="4">
        <dgm:presLayoutVars>
          <dgm:bulletEnabled val="1"/>
        </dgm:presLayoutVars>
      </dgm:prSet>
      <dgm:spPr/>
      <dgm:t>
        <a:bodyPr/>
        <a:lstStyle/>
        <a:p>
          <a:endParaRPr lang="en-US"/>
        </a:p>
      </dgm:t>
    </dgm:pt>
  </dgm:ptLst>
  <dgm:cxnLst>
    <dgm:cxn modelId="{C285E8DD-3575-455F-9B6E-17C71266ADE8}" type="presOf" srcId="{38A5C9DA-DF83-4FEA-90CF-80A1B5D4315D}" destId="{F9D627C5-556F-46C6-A3DB-1953B5604045}" srcOrd="0" destOrd="0" presId="urn:microsoft.com/office/officeart/2005/8/layout/list1"/>
    <dgm:cxn modelId="{86F9F63D-EC97-4760-8B20-ACAFF88F8B3D}" srcId="{38A5C9DA-DF83-4FEA-90CF-80A1B5D4315D}" destId="{E8EA8D19-3B64-450E-9D67-2814407A6C85}" srcOrd="2" destOrd="0" parTransId="{A7E27722-FE1E-4855-8840-752E3F72FB1A}" sibTransId="{AE7C12E9-2B2D-4D7F-A4B0-1449785442A9}"/>
    <dgm:cxn modelId="{8464FCAD-C25C-4764-B67C-7F950F39E30A}" type="presOf" srcId="{1ED7CD59-6BC9-414D-A81A-79D74FF191F3}" destId="{A1E0DC57-B99C-4B6A-ACD3-DA08499F4B69}" srcOrd="0" destOrd="0" presId="urn:microsoft.com/office/officeart/2005/8/layout/list1"/>
    <dgm:cxn modelId="{7247D6B1-F684-41CA-903F-58D42603EF51}" type="presOf" srcId="{E8EA8D19-3B64-450E-9D67-2814407A6C85}" destId="{83832949-8C52-43B8-8323-8E89147EA5D8}" srcOrd="0" destOrd="0" presId="urn:microsoft.com/office/officeart/2005/8/layout/list1"/>
    <dgm:cxn modelId="{C7BBC728-ADCE-4907-9A7C-69E94DA05FD1}" type="presOf" srcId="{259323CA-DA0A-4472-993F-8528F39EBBC7}" destId="{61E033DC-8490-4247-8977-7B9611EBA518}" srcOrd="0" destOrd="0" presId="urn:microsoft.com/office/officeart/2005/8/layout/list1"/>
    <dgm:cxn modelId="{FD71C644-B309-4CA7-A57D-706BDA4F2581}" srcId="{38A5C9DA-DF83-4FEA-90CF-80A1B5D4315D}" destId="{1ED7CD59-6BC9-414D-A81A-79D74FF191F3}" srcOrd="0" destOrd="0" parTransId="{067EB6CA-F710-4118-8940-4DDE18974834}" sibTransId="{89E5AFCE-2E11-4759-8EFC-7136B4E4E481}"/>
    <dgm:cxn modelId="{DA2248F5-5C18-4389-9BA5-C4BE60F10090}" type="presOf" srcId="{A43F2FCA-21E9-4154-8A45-F27A5DDC9E6C}" destId="{4EEF3188-777F-4959-877B-14939CF68F03}" srcOrd="1" destOrd="0" presId="urn:microsoft.com/office/officeart/2005/8/layout/list1"/>
    <dgm:cxn modelId="{54499658-0C5D-4BB2-A1D5-AE87C8BDD37C}" type="presOf" srcId="{A43F2FCA-21E9-4154-8A45-F27A5DDC9E6C}" destId="{422865D8-9BAD-471D-8A2A-6E04AD636F1F}" srcOrd="0" destOrd="0" presId="urn:microsoft.com/office/officeart/2005/8/layout/list1"/>
    <dgm:cxn modelId="{6F0FD6E6-1331-4593-B13C-6E201696DEE6}" type="presOf" srcId="{259323CA-DA0A-4472-993F-8528F39EBBC7}" destId="{57FDCFB8-422D-4BCD-A629-C651FD55C3A4}" srcOrd="1" destOrd="0" presId="urn:microsoft.com/office/officeart/2005/8/layout/list1"/>
    <dgm:cxn modelId="{914BC1AC-6954-43E0-8002-21A900D176CF}" srcId="{38A5C9DA-DF83-4FEA-90CF-80A1B5D4315D}" destId="{A43F2FCA-21E9-4154-8A45-F27A5DDC9E6C}" srcOrd="3" destOrd="0" parTransId="{E5247F78-D845-477D-BC65-565C0ED0A03D}" sibTransId="{A33E8033-4145-4B55-878E-4B4CB2EA9560}"/>
    <dgm:cxn modelId="{9B52A7E4-85B3-4101-8ACA-2790BA1DDDD9}" type="presOf" srcId="{1ED7CD59-6BC9-414D-A81A-79D74FF191F3}" destId="{2A1565D8-DB69-4BCB-AEC0-2C2A63710789}" srcOrd="1" destOrd="0" presId="urn:microsoft.com/office/officeart/2005/8/layout/list1"/>
    <dgm:cxn modelId="{5A21D867-1F3F-4820-92AD-BE2E6E735E8B}" type="presOf" srcId="{E8EA8D19-3B64-450E-9D67-2814407A6C85}" destId="{1D4CE25C-5B96-48D7-ADF0-36A69B3AAA3D}" srcOrd="1" destOrd="0" presId="urn:microsoft.com/office/officeart/2005/8/layout/list1"/>
    <dgm:cxn modelId="{07D8E4C4-1293-4203-9866-54053342B343}" srcId="{38A5C9DA-DF83-4FEA-90CF-80A1B5D4315D}" destId="{259323CA-DA0A-4472-993F-8528F39EBBC7}" srcOrd="1" destOrd="0" parTransId="{9C7795AB-750A-4AD7-BF8C-5FC3BC0DB984}" sibTransId="{E8F6C546-8F00-48D0-AC5E-AFF611FB8457}"/>
    <dgm:cxn modelId="{D949EB53-E2B4-4BF3-80CE-46C1D5F34AE7}" type="presParOf" srcId="{F9D627C5-556F-46C6-A3DB-1953B5604045}" destId="{B23642D8-F14E-433D-BCF2-8B993E8CA202}" srcOrd="0" destOrd="0" presId="urn:microsoft.com/office/officeart/2005/8/layout/list1"/>
    <dgm:cxn modelId="{471EF386-72AF-4D9D-AAA7-32BA5095DF27}" type="presParOf" srcId="{B23642D8-F14E-433D-BCF2-8B993E8CA202}" destId="{A1E0DC57-B99C-4B6A-ACD3-DA08499F4B69}" srcOrd="0" destOrd="0" presId="urn:microsoft.com/office/officeart/2005/8/layout/list1"/>
    <dgm:cxn modelId="{72EF9AE6-2266-4D2C-B9B0-3F73AB4E79F7}" type="presParOf" srcId="{B23642D8-F14E-433D-BCF2-8B993E8CA202}" destId="{2A1565D8-DB69-4BCB-AEC0-2C2A63710789}" srcOrd="1" destOrd="0" presId="urn:microsoft.com/office/officeart/2005/8/layout/list1"/>
    <dgm:cxn modelId="{EF70A6D1-072F-4717-B8D5-D881DA1F291F}" type="presParOf" srcId="{F9D627C5-556F-46C6-A3DB-1953B5604045}" destId="{77254663-4D99-42CF-8C37-F1AB31D7421B}" srcOrd="1" destOrd="0" presId="urn:microsoft.com/office/officeart/2005/8/layout/list1"/>
    <dgm:cxn modelId="{46C6567F-0C64-40EF-9C79-D8D5DFA26DB8}" type="presParOf" srcId="{F9D627C5-556F-46C6-A3DB-1953B5604045}" destId="{01143BB6-10C4-4CAB-9D59-4511802A46E6}" srcOrd="2" destOrd="0" presId="urn:microsoft.com/office/officeart/2005/8/layout/list1"/>
    <dgm:cxn modelId="{F84B3798-AB82-4983-B8E3-98AA23401A13}" type="presParOf" srcId="{F9D627C5-556F-46C6-A3DB-1953B5604045}" destId="{9BA28027-D106-4655-A376-727F384E25F8}" srcOrd="3" destOrd="0" presId="urn:microsoft.com/office/officeart/2005/8/layout/list1"/>
    <dgm:cxn modelId="{A1B3884E-1FC6-4E2E-AAF0-EBD7969617D7}" type="presParOf" srcId="{F9D627C5-556F-46C6-A3DB-1953B5604045}" destId="{B816A295-040E-487C-9A46-6425A4A96257}" srcOrd="4" destOrd="0" presId="urn:microsoft.com/office/officeart/2005/8/layout/list1"/>
    <dgm:cxn modelId="{B9D64089-B9FA-4D0B-9CF3-40EFB33D84D7}" type="presParOf" srcId="{B816A295-040E-487C-9A46-6425A4A96257}" destId="{61E033DC-8490-4247-8977-7B9611EBA518}" srcOrd="0" destOrd="0" presId="urn:microsoft.com/office/officeart/2005/8/layout/list1"/>
    <dgm:cxn modelId="{60BF32F9-FBA6-4576-B1F7-9B75CEEA2C33}" type="presParOf" srcId="{B816A295-040E-487C-9A46-6425A4A96257}" destId="{57FDCFB8-422D-4BCD-A629-C651FD55C3A4}" srcOrd="1" destOrd="0" presId="urn:microsoft.com/office/officeart/2005/8/layout/list1"/>
    <dgm:cxn modelId="{DB52FDAE-2B99-43B2-8967-3C424A3E098A}" type="presParOf" srcId="{F9D627C5-556F-46C6-A3DB-1953B5604045}" destId="{DE93B085-DFFF-4AAD-8BD2-8CAC80203001}" srcOrd="5" destOrd="0" presId="urn:microsoft.com/office/officeart/2005/8/layout/list1"/>
    <dgm:cxn modelId="{DF036006-3027-4C1C-A4D6-06F491468627}" type="presParOf" srcId="{F9D627C5-556F-46C6-A3DB-1953B5604045}" destId="{0B2D96F5-5D61-4DB8-BB0E-BEC5D7655394}" srcOrd="6" destOrd="0" presId="urn:microsoft.com/office/officeart/2005/8/layout/list1"/>
    <dgm:cxn modelId="{69EA5177-348F-483F-A1C6-221435CBD129}" type="presParOf" srcId="{F9D627C5-556F-46C6-A3DB-1953B5604045}" destId="{E29C22E2-7E79-433B-9975-E463D6D859D3}" srcOrd="7" destOrd="0" presId="urn:microsoft.com/office/officeart/2005/8/layout/list1"/>
    <dgm:cxn modelId="{41CE26C1-0DCC-44E5-9713-F05BE2582166}" type="presParOf" srcId="{F9D627C5-556F-46C6-A3DB-1953B5604045}" destId="{F2E8D5CD-11A4-4410-BC09-9F54A4C36520}" srcOrd="8" destOrd="0" presId="urn:microsoft.com/office/officeart/2005/8/layout/list1"/>
    <dgm:cxn modelId="{9BCAAA06-E2F9-4925-9CA5-A74EEF02A887}" type="presParOf" srcId="{F2E8D5CD-11A4-4410-BC09-9F54A4C36520}" destId="{83832949-8C52-43B8-8323-8E89147EA5D8}" srcOrd="0" destOrd="0" presId="urn:microsoft.com/office/officeart/2005/8/layout/list1"/>
    <dgm:cxn modelId="{D17373E0-D6E0-4654-9101-09AB2545B8B1}" type="presParOf" srcId="{F2E8D5CD-11A4-4410-BC09-9F54A4C36520}" destId="{1D4CE25C-5B96-48D7-ADF0-36A69B3AAA3D}" srcOrd="1" destOrd="0" presId="urn:microsoft.com/office/officeart/2005/8/layout/list1"/>
    <dgm:cxn modelId="{1C0455F5-3AE7-4B93-B7B6-577A7A0697C4}" type="presParOf" srcId="{F9D627C5-556F-46C6-A3DB-1953B5604045}" destId="{E70D91C7-05CE-4488-A602-F670EF52B301}" srcOrd="9" destOrd="0" presId="urn:microsoft.com/office/officeart/2005/8/layout/list1"/>
    <dgm:cxn modelId="{ABE0067C-CD05-412C-BDC8-264748E81BE9}" type="presParOf" srcId="{F9D627C5-556F-46C6-A3DB-1953B5604045}" destId="{CE7D65F2-FECA-4F76-B3F9-43BBA93EAD87}" srcOrd="10" destOrd="0" presId="urn:microsoft.com/office/officeart/2005/8/layout/list1"/>
    <dgm:cxn modelId="{125614DC-AF22-4B8D-B10F-B0DBE1119FD5}" type="presParOf" srcId="{F9D627C5-556F-46C6-A3DB-1953B5604045}" destId="{46B2C022-64E4-445B-ADFD-421CD53AFEF8}" srcOrd="11" destOrd="0" presId="urn:microsoft.com/office/officeart/2005/8/layout/list1"/>
    <dgm:cxn modelId="{523C2327-BBF8-4092-9056-488A3947224D}" type="presParOf" srcId="{F9D627C5-556F-46C6-A3DB-1953B5604045}" destId="{3B4FAED5-E281-488E-84E8-0A6C1C1963C5}" srcOrd="12" destOrd="0" presId="urn:microsoft.com/office/officeart/2005/8/layout/list1"/>
    <dgm:cxn modelId="{B7747887-46F5-43FC-A590-24F3A132B1DC}" type="presParOf" srcId="{3B4FAED5-E281-488E-84E8-0A6C1C1963C5}" destId="{422865D8-9BAD-471D-8A2A-6E04AD636F1F}" srcOrd="0" destOrd="0" presId="urn:microsoft.com/office/officeart/2005/8/layout/list1"/>
    <dgm:cxn modelId="{AD89B1BE-0290-40D6-A740-65501AFF0686}" type="presParOf" srcId="{3B4FAED5-E281-488E-84E8-0A6C1C1963C5}" destId="{4EEF3188-777F-4959-877B-14939CF68F03}" srcOrd="1" destOrd="0" presId="urn:microsoft.com/office/officeart/2005/8/layout/list1"/>
    <dgm:cxn modelId="{4716A291-EA8B-4179-97AD-1C2E136301B5}" type="presParOf" srcId="{F9D627C5-556F-46C6-A3DB-1953B5604045}" destId="{58DD55F7-CDC8-4588-852C-C5D841277EBA}" srcOrd="13" destOrd="0" presId="urn:microsoft.com/office/officeart/2005/8/layout/list1"/>
    <dgm:cxn modelId="{CB5C518F-2476-4CC0-800E-AF95C315CFA1}" type="presParOf" srcId="{F9D627C5-556F-46C6-A3DB-1953B5604045}" destId="{4A8A9EC2-1C14-4B7B-9E08-9682476D4212}" srcOrd="14"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CF138D03-499B-472A-9BC0-C1031E7D0B62}" type="doc">
      <dgm:prSet loTypeId="urn:microsoft.com/office/officeart/2005/8/layout/vList2" loCatId="list" qsTypeId="urn:microsoft.com/office/officeart/2005/8/quickstyle/3d2" qsCatId="3D" csTypeId="urn:microsoft.com/office/officeart/2005/8/colors/accent6_5" csCatId="accent6"/>
      <dgm:spPr/>
      <dgm:t>
        <a:bodyPr/>
        <a:lstStyle/>
        <a:p>
          <a:endParaRPr lang="en-US"/>
        </a:p>
      </dgm:t>
    </dgm:pt>
    <dgm:pt modelId="{47C96F64-3BD8-4608-AE9F-EA2452CC95B5}">
      <dgm:prSet/>
      <dgm:spPr/>
      <dgm:t>
        <a:bodyPr/>
        <a:lstStyle/>
        <a:p>
          <a:pPr rtl="0"/>
          <a:r>
            <a:rPr lang="en-US" dirty="0" smtClean="0">
              <a:solidFill>
                <a:schemeClr val="tx2"/>
              </a:solidFill>
            </a:rPr>
            <a:t>PV modules, utility-interactive inverters, and combiner boxes are identified for use in PV systems</a:t>
          </a:r>
          <a:endParaRPr lang="en-US" dirty="0">
            <a:solidFill>
              <a:schemeClr val="tx2"/>
            </a:solidFill>
          </a:endParaRPr>
        </a:p>
      </dgm:t>
    </dgm:pt>
    <dgm:pt modelId="{AD79F8E4-1ECB-4264-943A-AB2C4474F7F4}" type="parTrans" cxnId="{4900E41D-98F1-4E52-A0A3-9BB4131301D5}">
      <dgm:prSet/>
      <dgm:spPr/>
      <dgm:t>
        <a:bodyPr/>
        <a:lstStyle/>
        <a:p>
          <a:endParaRPr lang="en-US"/>
        </a:p>
      </dgm:t>
    </dgm:pt>
    <dgm:pt modelId="{FD6FD8D8-F56C-4F06-ACD9-9AA6D921E64E}" type="sibTrans" cxnId="{4900E41D-98F1-4E52-A0A3-9BB4131301D5}">
      <dgm:prSet/>
      <dgm:spPr/>
      <dgm:t>
        <a:bodyPr/>
        <a:lstStyle/>
        <a:p>
          <a:endParaRPr lang="en-US"/>
        </a:p>
      </dgm:t>
    </dgm:pt>
    <dgm:pt modelId="{128721CF-FA6D-461D-8BF1-2F9580A4D672}">
      <dgm:prSet/>
      <dgm:spPr/>
      <dgm:t>
        <a:bodyPr/>
        <a:lstStyle/>
        <a:p>
          <a:pPr rtl="0"/>
          <a:r>
            <a:rPr lang="en-US" dirty="0" smtClean="0">
              <a:solidFill>
                <a:schemeClr val="tx2"/>
              </a:solidFill>
            </a:rPr>
            <a:t>The PV array is composed of 4 series strings or less per inverter, and 15 </a:t>
          </a:r>
          <a:r>
            <a:rPr lang="en-US" dirty="0" err="1" smtClean="0">
              <a:solidFill>
                <a:schemeClr val="tx2"/>
              </a:solidFill>
            </a:rPr>
            <a:t>kWSTC</a:t>
          </a:r>
          <a:r>
            <a:rPr lang="en-US" dirty="0" smtClean="0">
              <a:solidFill>
                <a:schemeClr val="tx2"/>
              </a:solidFill>
            </a:rPr>
            <a:t> or less.</a:t>
          </a:r>
          <a:endParaRPr lang="en-US" dirty="0">
            <a:solidFill>
              <a:schemeClr val="tx2"/>
            </a:solidFill>
          </a:endParaRPr>
        </a:p>
      </dgm:t>
    </dgm:pt>
    <dgm:pt modelId="{367A35AF-70D6-43BC-B5C0-70596A6A86CB}" type="parTrans" cxnId="{A44004C4-829D-4F92-86CB-26AFE56F1D0B}">
      <dgm:prSet/>
      <dgm:spPr/>
      <dgm:t>
        <a:bodyPr/>
        <a:lstStyle/>
        <a:p>
          <a:endParaRPr lang="en-US"/>
        </a:p>
      </dgm:t>
    </dgm:pt>
    <dgm:pt modelId="{DEF30679-B4E2-4550-8DC2-347D1B0D2D0D}" type="sibTrans" cxnId="{A44004C4-829D-4F92-86CB-26AFE56F1D0B}">
      <dgm:prSet/>
      <dgm:spPr/>
      <dgm:t>
        <a:bodyPr/>
        <a:lstStyle/>
        <a:p>
          <a:endParaRPr lang="en-US"/>
        </a:p>
      </dgm:t>
    </dgm:pt>
    <dgm:pt modelId="{AEAC17FE-C4CA-4460-B4EF-02E0A5A6FAF0}">
      <dgm:prSet/>
      <dgm:spPr/>
      <dgm:t>
        <a:bodyPr/>
        <a:lstStyle/>
        <a:p>
          <a:pPr rtl="0"/>
          <a:r>
            <a:rPr lang="en-US" dirty="0" smtClean="0">
              <a:solidFill>
                <a:schemeClr val="tx2"/>
              </a:solidFill>
            </a:rPr>
            <a:t>The total inverter capacity has a continuous ac power output 13,440 Watts or less</a:t>
          </a:r>
          <a:endParaRPr lang="en-US" dirty="0">
            <a:solidFill>
              <a:schemeClr val="tx2"/>
            </a:solidFill>
          </a:endParaRPr>
        </a:p>
      </dgm:t>
    </dgm:pt>
    <dgm:pt modelId="{1E850BC6-0A7C-4FFA-83C2-E6C57D094F54}" type="parTrans" cxnId="{E63948CB-C58D-4022-845B-10CDD79C8231}">
      <dgm:prSet/>
      <dgm:spPr/>
      <dgm:t>
        <a:bodyPr/>
        <a:lstStyle/>
        <a:p>
          <a:endParaRPr lang="en-US"/>
        </a:p>
      </dgm:t>
    </dgm:pt>
    <dgm:pt modelId="{5283BA3E-61BC-467A-AD31-FB88B799DCA9}" type="sibTrans" cxnId="{E63948CB-C58D-4022-845B-10CDD79C8231}">
      <dgm:prSet/>
      <dgm:spPr/>
      <dgm:t>
        <a:bodyPr/>
        <a:lstStyle/>
        <a:p>
          <a:endParaRPr lang="en-US"/>
        </a:p>
      </dgm:t>
    </dgm:pt>
    <dgm:pt modelId="{92FC988A-0120-477B-AB6C-DEE5AE03F830}">
      <dgm:prSet/>
      <dgm:spPr/>
      <dgm:t>
        <a:bodyPr/>
        <a:lstStyle/>
        <a:p>
          <a:pPr rtl="0"/>
          <a:r>
            <a:rPr lang="en-US" dirty="0" smtClean="0">
              <a:solidFill>
                <a:schemeClr val="tx2"/>
              </a:solidFill>
            </a:rPr>
            <a:t>The ac interconnection point is on the load side of service disconnecting means (690.64(B)).</a:t>
          </a:r>
          <a:endParaRPr lang="en-US" dirty="0">
            <a:solidFill>
              <a:schemeClr val="tx2"/>
            </a:solidFill>
          </a:endParaRPr>
        </a:p>
      </dgm:t>
    </dgm:pt>
    <dgm:pt modelId="{E09D9C51-22AF-45A5-9F5B-97B264D0620D}" type="parTrans" cxnId="{0AC05FB3-F111-49D4-B39D-1D392C055916}">
      <dgm:prSet/>
      <dgm:spPr/>
      <dgm:t>
        <a:bodyPr/>
        <a:lstStyle/>
        <a:p>
          <a:endParaRPr lang="en-US"/>
        </a:p>
      </dgm:t>
    </dgm:pt>
    <dgm:pt modelId="{F25F9E48-61BE-421B-9524-45C919B90B41}" type="sibTrans" cxnId="{0AC05FB3-F111-49D4-B39D-1D392C055916}">
      <dgm:prSet/>
      <dgm:spPr/>
      <dgm:t>
        <a:bodyPr/>
        <a:lstStyle/>
        <a:p>
          <a:endParaRPr lang="en-US"/>
        </a:p>
      </dgm:t>
    </dgm:pt>
    <dgm:pt modelId="{37262CFF-B9B5-40DE-BA95-5841701E7BE6}">
      <dgm:prSet/>
      <dgm:spPr/>
      <dgm:t>
        <a:bodyPr/>
        <a:lstStyle/>
        <a:p>
          <a:pPr rtl="0"/>
          <a:r>
            <a:rPr lang="en-US" dirty="0" smtClean="0">
              <a:solidFill>
                <a:schemeClr val="tx2"/>
              </a:solidFill>
            </a:rPr>
            <a:t>The electrical diagram (E1.1) can be used to accurately represent the PV system.</a:t>
          </a:r>
          <a:endParaRPr lang="en-US" dirty="0">
            <a:solidFill>
              <a:schemeClr val="tx2"/>
            </a:solidFill>
          </a:endParaRPr>
        </a:p>
      </dgm:t>
    </dgm:pt>
    <dgm:pt modelId="{D0E78F90-F4E8-4164-AA3D-D1A9F905DF4F}" type="parTrans" cxnId="{A6D59559-7422-4FC5-B668-4AF3EB49A747}">
      <dgm:prSet/>
      <dgm:spPr/>
      <dgm:t>
        <a:bodyPr/>
        <a:lstStyle/>
        <a:p>
          <a:endParaRPr lang="en-US"/>
        </a:p>
      </dgm:t>
    </dgm:pt>
    <dgm:pt modelId="{56F0237A-7C29-4A48-BAF9-7EFD012B459D}" type="sibTrans" cxnId="{A6D59559-7422-4FC5-B668-4AF3EB49A747}">
      <dgm:prSet/>
      <dgm:spPr/>
      <dgm:t>
        <a:bodyPr/>
        <a:lstStyle/>
        <a:p>
          <a:endParaRPr lang="en-US"/>
        </a:p>
      </dgm:t>
    </dgm:pt>
    <dgm:pt modelId="{3E801E97-7A99-429A-B8FC-094AD7A6D258}" type="pres">
      <dgm:prSet presAssocID="{CF138D03-499B-472A-9BC0-C1031E7D0B62}" presName="linear" presStyleCnt="0">
        <dgm:presLayoutVars>
          <dgm:animLvl val="lvl"/>
          <dgm:resizeHandles val="exact"/>
        </dgm:presLayoutVars>
      </dgm:prSet>
      <dgm:spPr/>
      <dgm:t>
        <a:bodyPr/>
        <a:lstStyle/>
        <a:p>
          <a:endParaRPr lang="en-US"/>
        </a:p>
      </dgm:t>
    </dgm:pt>
    <dgm:pt modelId="{A8843C03-B936-4DCC-BF3D-77ED552E99A4}" type="pres">
      <dgm:prSet presAssocID="{47C96F64-3BD8-4608-AE9F-EA2452CC95B5}" presName="parentText" presStyleLbl="node1" presStyleIdx="0" presStyleCnt="5">
        <dgm:presLayoutVars>
          <dgm:chMax val="0"/>
          <dgm:bulletEnabled val="1"/>
        </dgm:presLayoutVars>
      </dgm:prSet>
      <dgm:spPr/>
      <dgm:t>
        <a:bodyPr/>
        <a:lstStyle/>
        <a:p>
          <a:endParaRPr lang="en-US"/>
        </a:p>
      </dgm:t>
    </dgm:pt>
    <dgm:pt modelId="{FDAD8F91-DEE0-4CEF-88DE-345D73CE7B4C}" type="pres">
      <dgm:prSet presAssocID="{FD6FD8D8-F56C-4F06-ACD9-9AA6D921E64E}" presName="spacer" presStyleCnt="0"/>
      <dgm:spPr/>
    </dgm:pt>
    <dgm:pt modelId="{4ED66ADA-44FC-4E97-BDDD-4CD9CF8FA5C9}" type="pres">
      <dgm:prSet presAssocID="{128721CF-FA6D-461D-8BF1-2F9580A4D672}" presName="parentText" presStyleLbl="node1" presStyleIdx="1" presStyleCnt="5">
        <dgm:presLayoutVars>
          <dgm:chMax val="0"/>
          <dgm:bulletEnabled val="1"/>
        </dgm:presLayoutVars>
      </dgm:prSet>
      <dgm:spPr/>
      <dgm:t>
        <a:bodyPr/>
        <a:lstStyle/>
        <a:p>
          <a:endParaRPr lang="en-US"/>
        </a:p>
      </dgm:t>
    </dgm:pt>
    <dgm:pt modelId="{6AE35E3D-A48E-49F0-AB32-B877DAB2B480}" type="pres">
      <dgm:prSet presAssocID="{DEF30679-B4E2-4550-8DC2-347D1B0D2D0D}" presName="spacer" presStyleCnt="0"/>
      <dgm:spPr/>
    </dgm:pt>
    <dgm:pt modelId="{5752F7F9-BB7E-4A09-94E0-67ECD68EA66E}" type="pres">
      <dgm:prSet presAssocID="{AEAC17FE-C4CA-4460-B4EF-02E0A5A6FAF0}" presName="parentText" presStyleLbl="node1" presStyleIdx="2" presStyleCnt="5">
        <dgm:presLayoutVars>
          <dgm:chMax val="0"/>
          <dgm:bulletEnabled val="1"/>
        </dgm:presLayoutVars>
      </dgm:prSet>
      <dgm:spPr/>
      <dgm:t>
        <a:bodyPr/>
        <a:lstStyle/>
        <a:p>
          <a:endParaRPr lang="en-US"/>
        </a:p>
      </dgm:t>
    </dgm:pt>
    <dgm:pt modelId="{B04C0FDE-CD22-42B6-8A71-50A396F75A76}" type="pres">
      <dgm:prSet presAssocID="{5283BA3E-61BC-467A-AD31-FB88B799DCA9}" presName="spacer" presStyleCnt="0"/>
      <dgm:spPr/>
    </dgm:pt>
    <dgm:pt modelId="{06767460-D423-4CB4-864A-54E4E29DC265}" type="pres">
      <dgm:prSet presAssocID="{92FC988A-0120-477B-AB6C-DEE5AE03F830}" presName="parentText" presStyleLbl="node1" presStyleIdx="3" presStyleCnt="5">
        <dgm:presLayoutVars>
          <dgm:chMax val="0"/>
          <dgm:bulletEnabled val="1"/>
        </dgm:presLayoutVars>
      </dgm:prSet>
      <dgm:spPr/>
      <dgm:t>
        <a:bodyPr/>
        <a:lstStyle/>
        <a:p>
          <a:endParaRPr lang="en-US"/>
        </a:p>
      </dgm:t>
    </dgm:pt>
    <dgm:pt modelId="{40D0434D-E318-4A8A-994B-D3E05B6CED19}" type="pres">
      <dgm:prSet presAssocID="{F25F9E48-61BE-421B-9524-45C919B90B41}" presName="spacer" presStyleCnt="0"/>
      <dgm:spPr/>
    </dgm:pt>
    <dgm:pt modelId="{0886BAE3-24E4-48AF-BBEE-6E7C0BE46184}" type="pres">
      <dgm:prSet presAssocID="{37262CFF-B9B5-40DE-BA95-5841701E7BE6}" presName="parentText" presStyleLbl="node1" presStyleIdx="4" presStyleCnt="5">
        <dgm:presLayoutVars>
          <dgm:chMax val="0"/>
          <dgm:bulletEnabled val="1"/>
        </dgm:presLayoutVars>
      </dgm:prSet>
      <dgm:spPr/>
      <dgm:t>
        <a:bodyPr/>
        <a:lstStyle/>
        <a:p>
          <a:endParaRPr lang="en-US"/>
        </a:p>
      </dgm:t>
    </dgm:pt>
  </dgm:ptLst>
  <dgm:cxnLst>
    <dgm:cxn modelId="{0AC05FB3-F111-49D4-B39D-1D392C055916}" srcId="{CF138D03-499B-472A-9BC0-C1031E7D0B62}" destId="{92FC988A-0120-477B-AB6C-DEE5AE03F830}" srcOrd="3" destOrd="0" parTransId="{E09D9C51-22AF-45A5-9F5B-97B264D0620D}" sibTransId="{F25F9E48-61BE-421B-9524-45C919B90B41}"/>
    <dgm:cxn modelId="{6173BB87-E021-41B5-A7B5-46C3895DCC7A}" type="presOf" srcId="{37262CFF-B9B5-40DE-BA95-5841701E7BE6}" destId="{0886BAE3-24E4-48AF-BBEE-6E7C0BE46184}" srcOrd="0" destOrd="0" presId="urn:microsoft.com/office/officeart/2005/8/layout/vList2"/>
    <dgm:cxn modelId="{1E140805-5A1E-4A69-BF70-72916C671550}" type="presOf" srcId="{AEAC17FE-C4CA-4460-B4EF-02E0A5A6FAF0}" destId="{5752F7F9-BB7E-4A09-94E0-67ECD68EA66E}" srcOrd="0" destOrd="0" presId="urn:microsoft.com/office/officeart/2005/8/layout/vList2"/>
    <dgm:cxn modelId="{E63948CB-C58D-4022-845B-10CDD79C8231}" srcId="{CF138D03-499B-472A-9BC0-C1031E7D0B62}" destId="{AEAC17FE-C4CA-4460-B4EF-02E0A5A6FAF0}" srcOrd="2" destOrd="0" parTransId="{1E850BC6-0A7C-4FFA-83C2-E6C57D094F54}" sibTransId="{5283BA3E-61BC-467A-AD31-FB88B799DCA9}"/>
    <dgm:cxn modelId="{A6D59559-7422-4FC5-B668-4AF3EB49A747}" srcId="{CF138D03-499B-472A-9BC0-C1031E7D0B62}" destId="{37262CFF-B9B5-40DE-BA95-5841701E7BE6}" srcOrd="4" destOrd="0" parTransId="{D0E78F90-F4E8-4164-AA3D-D1A9F905DF4F}" sibTransId="{56F0237A-7C29-4A48-BAF9-7EFD012B459D}"/>
    <dgm:cxn modelId="{55A5A6AE-6D3A-4094-9CF2-1911B06B7119}" type="presOf" srcId="{92FC988A-0120-477B-AB6C-DEE5AE03F830}" destId="{06767460-D423-4CB4-864A-54E4E29DC265}" srcOrd="0" destOrd="0" presId="urn:microsoft.com/office/officeart/2005/8/layout/vList2"/>
    <dgm:cxn modelId="{79941DCB-0078-4EEB-9228-E1CFC0B40801}" type="presOf" srcId="{128721CF-FA6D-461D-8BF1-2F9580A4D672}" destId="{4ED66ADA-44FC-4E97-BDDD-4CD9CF8FA5C9}" srcOrd="0" destOrd="0" presId="urn:microsoft.com/office/officeart/2005/8/layout/vList2"/>
    <dgm:cxn modelId="{A44004C4-829D-4F92-86CB-26AFE56F1D0B}" srcId="{CF138D03-499B-472A-9BC0-C1031E7D0B62}" destId="{128721CF-FA6D-461D-8BF1-2F9580A4D672}" srcOrd="1" destOrd="0" parTransId="{367A35AF-70D6-43BC-B5C0-70596A6A86CB}" sibTransId="{DEF30679-B4E2-4550-8DC2-347D1B0D2D0D}"/>
    <dgm:cxn modelId="{B9BF4AE9-11FA-4B9F-AB27-EEC80DC30003}" type="presOf" srcId="{CF138D03-499B-472A-9BC0-C1031E7D0B62}" destId="{3E801E97-7A99-429A-B8FC-094AD7A6D258}" srcOrd="0" destOrd="0" presId="urn:microsoft.com/office/officeart/2005/8/layout/vList2"/>
    <dgm:cxn modelId="{4900E41D-98F1-4E52-A0A3-9BB4131301D5}" srcId="{CF138D03-499B-472A-9BC0-C1031E7D0B62}" destId="{47C96F64-3BD8-4608-AE9F-EA2452CC95B5}" srcOrd="0" destOrd="0" parTransId="{AD79F8E4-1ECB-4264-943A-AB2C4474F7F4}" sibTransId="{FD6FD8D8-F56C-4F06-ACD9-9AA6D921E64E}"/>
    <dgm:cxn modelId="{596E433A-C787-4202-B6E8-69AC5A836E8E}" type="presOf" srcId="{47C96F64-3BD8-4608-AE9F-EA2452CC95B5}" destId="{A8843C03-B936-4DCC-BF3D-77ED552E99A4}" srcOrd="0" destOrd="0" presId="urn:microsoft.com/office/officeart/2005/8/layout/vList2"/>
    <dgm:cxn modelId="{798E768B-004F-48D0-8151-19867B5C6943}" type="presParOf" srcId="{3E801E97-7A99-429A-B8FC-094AD7A6D258}" destId="{A8843C03-B936-4DCC-BF3D-77ED552E99A4}" srcOrd="0" destOrd="0" presId="urn:microsoft.com/office/officeart/2005/8/layout/vList2"/>
    <dgm:cxn modelId="{54D8DB2E-FA09-4E33-BB3B-8583324B0343}" type="presParOf" srcId="{3E801E97-7A99-429A-B8FC-094AD7A6D258}" destId="{FDAD8F91-DEE0-4CEF-88DE-345D73CE7B4C}" srcOrd="1" destOrd="0" presId="urn:microsoft.com/office/officeart/2005/8/layout/vList2"/>
    <dgm:cxn modelId="{CD24AB1E-35E0-49D1-8745-2ED06071DA66}" type="presParOf" srcId="{3E801E97-7A99-429A-B8FC-094AD7A6D258}" destId="{4ED66ADA-44FC-4E97-BDDD-4CD9CF8FA5C9}" srcOrd="2" destOrd="0" presId="urn:microsoft.com/office/officeart/2005/8/layout/vList2"/>
    <dgm:cxn modelId="{0F89AAF5-70F4-4FD4-BC1F-472485E601D7}" type="presParOf" srcId="{3E801E97-7A99-429A-B8FC-094AD7A6D258}" destId="{6AE35E3D-A48E-49F0-AB32-B877DAB2B480}" srcOrd="3" destOrd="0" presId="urn:microsoft.com/office/officeart/2005/8/layout/vList2"/>
    <dgm:cxn modelId="{44A5B429-E128-4B61-ADD6-5AEA96088E27}" type="presParOf" srcId="{3E801E97-7A99-429A-B8FC-094AD7A6D258}" destId="{5752F7F9-BB7E-4A09-94E0-67ECD68EA66E}" srcOrd="4" destOrd="0" presId="urn:microsoft.com/office/officeart/2005/8/layout/vList2"/>
    <dgm:cxn modelId="{146023B4-DC7B-4824-8D5A-BC07CD826524}" type="presParOf" srcId="{3E801E97-7A99-429A-B8FC-094AD7A6D258}" destId="{B04C0FDE-CD22-42B6-8A71-50A396F75A76}" srcOrd="5" destOrd="0" presId="urn:microsoft.com/office/officeart/2005/8/layout/vList2"/>
    <dgm:cxn modelId="{B637A18B-888D-44E3-9911-DEF578B4BE6C}" type="presParOf" srcId="{3E801E97-7A99-429A-B8FC-094AD7A6D258}" destId="{06767460-D423-4CB4-864A-54E4E29DC265}" srcOrd="6" destOrd="0" presId="urn:microsoft.com/office/officeart/2005/8/layout/vList2"/>
    <dgm:cxn modelId="{2DE8E587-64C2-4094-B044-3C6E428E5CB5}" type="presParOf" srcId="{3E801E97-7A99-429A-B8FC-094AD7A6D258}" destId="{40D0434D-E318-4A8A-994B-D3E05B6CED19}" srcOrd="7" destOrd="0" presId="urn:microsoft.com/office/officeart/2005/8/layout/vList2"/>
    <dgm:cxn modelId="{34311B43-F881-42E6-AB61-BB501E77416E}" type="presParOf" srcId="{3E801E97-7A99-429A-B8FC-094AD7A6D258}" destId="{0886BAE3-24E4-48AF-BBEE-6E7C0BE46184}" srcOrd="8"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362EA716-C56F-403A-8708-4E27F6708C6B}" type="doc">
      <dgm:prSet loTypeId="urn:microsoft.com/office/officeart/2005/8/layout/default#46" loCatId="list" qsTypeId="urn:microsoft.com/office/officeart/2005/8/quickstyle/simple1#93" qsCatId="simple" csTypeId="urn:microsoft.com/office/officeart/2005/8/colors/accent1_2#17" csCatId="accent1" phldr="1"/>
      <dgm:spPr/>
      <dgm:t>
        <a:bodyPr/>
        <a:lstStyle/>
        <a:p>
          <a:endParaRPr lang="en-US"/>
        </a:p>
      </dgm:t>
    </dgm:pt>
    <dgm:pt modelId="{86AC26CC-9602-448F-B56D-D9018E6644C6}">
      <dgm:prSet phldrT="[Text]"/>
      <dgm:spPr/>
      <dgm:t>
        <a:bodyPr/>
        <a:lstStyle/>
        <a:p>
          <a:r>
            <a:rPr lang="en-US" dirty="0" smtClean="0"/>
            <a:t>Simplifies technical requirements for PV applications</a:t>
          </a:r>
          <a:endParaRPr lang="en-US" dirty="0"/>
        </a:p>
      </dgm:t>
    </dgm:pt>
    <dgm:pt modelId="{F8C6B095-FF81-4647-BA31-3E285D05F3E9}" type="parTrans" cxnId="{87CFD05C-6225-4B22-9301-790AF7EDB451}">
      <dgm:prSet/>
      <dgm:spPr/>
      <dgm:t>
        <a:bodyPr/>
        <a:lstStyle/>
        <a:p>
          <a:endParaRPr lang="en-US"/>
        </a:p>
      </dgm:t>
    </dgm:pt>
    <dgm:pt modelId="{E9B36F4B-177D-4509-A276-2DBA23FA9705}" type="sibTrans" cxnId="{87CFD05C-6225-4B22-9301-790AF7EDB451}">
      <dgm:prSet/>
      <dgm:spPr/>
      <dgm:t>
        <a:bodyPr/>
        <a:lstStyle/>
        <a:p>
          <a:endParaRPr lang="en-US"/>
        </a:p>
      </dgm:t>
    </dgm:pt>
    <dgm:pt modelId="{B9FD7DE1-6BBE-48AF-8613-1DB4512C9042}">
      <dgm:prSet phldrT="[Text]"/>
      <dgm:spPr/>
      <dgm:t>
        <a:bodyPr/>
        <a:lstStyle/>
        <a:p>
          <a:r>
            <a:rPr lang="en-US" dirty="0" smtClean="0"/>
            <a:t>Facilitates efficient review of content</a:t>
          </a:r>
          <a:endParaRPr lang="en-US" dirty="0"/>
        </a:p>
      </dgm:t>
    </dgm:pt>
    <dgm:pt modelId="{41B4B75E-A1E0-4F01-9115-B13F659B937D}" type="parTrans" cxnId="{01A788BB-7D98-4292-AC42-BCF203D52F64}">
      <dgm:prSet/>
      <dgm:spPr/>
      <dgm:t>
        <a:bodyPr/>
        <a:lstStyle/>
        <a:p>
          <a:endParaRPr lang="en-US"/>
        </a:p>
      </dgm:t>
    </dgm:pt>
    <dgm:pt modelId="{268B70B3-8C90-4EC6-AFA9-F41040B5F79D}" type="sibTrans" cxnId="{01A788BB-7D98-4292-AC42-BCF203D52F64}">
      <dgm:prSet/>
      <dgm:spPr/>
      <dgm:t>
        <a:bodyPr/>
        <a:lstStyle/>
        <a:p>
          <a:endParaRPr lang="en-US"/>
        </a:p>
      </dgm:t>
    </dgm:pt>
    <dgm:pt modelId="{C49D3C95-5E9E-4C48-9CA2-7DEA51FB956A}">
      <dgm:prSet phldrT="[Text]"/>
      <dgm:spPr/>
      <dgm:t>
        <a:bodyPr/>
        <a:lstStyle/>
        <a:p>
          <a:r>
            <a:rPr lang="en-US" dirty="0" smtClean="0"/>
            <a:t>Minimize need for detailed studies and unnecessary delays</a:t>
          </a:r>
          <a:endParaRPr lang="en-US" dirty="0"/>
        </a:p>
      </dgm:t>
    </dgm:pt>
    <dgm:pt modelId="{B5FD0257-3029-4054-98C3-B63739EAF590}" type="parTrans" cxnId="{CA864DC2-84A3-4F03-98F3-6260D0F75D94}">
      <dgm:prSet/>
      <dgm:spPr/>
      <dgm:t>
        <a:bodyPr/>
        <a:lstStyle/>
        <a:p>
          <a:endParaRPr lang="en-US"/>
        </a:p>
      </dgm:t>
    </dgm:pt>
    <dgm:pt modelId="{719EBB7B-D52D-4967-8313-468639C7E0B7}" type="sibTrans" cxnId="{CA864DC2-84A3-4F03-98F3-6260D0F75D94}">
      <dgm:prSet/>
      <dgm:spPr/>
      <dgm:t>
        <a:bodyPr/>
        <a:lstStyle/>
        <a:p>
          <a:endParaRPr lang="en-US"/>
        </a:p>
      </dgm:t>
    </dgm:pt>
    <dgm:pt modelId="{BB5F3EA9-BA3A-4FDF-A311-1371158B20B8}" type="pres">
      <dgm:prSet presAssocID="{362EA716-C56F-403A-8708-4E27F6708C6B}" presName="diagram" presStyleCnt="0">
        <dgm:presLayoutVars>
          <dgm:dir/>
          <dgm:resizeHandles val="exact"/>
        </dgm:presLayoutVars>
      </dgm:prSet>
      <dgm:spPr/>
      <dgm:t>
        <a:bodyPr/>
        <a:lstStyle/>
        <a:p>
          <a:endParaRPr lang="en-US"/>
        </a:p>
      </dgm:t>
    </dgm:pt>
    <dgm:pt modelId="{E8A12C07-DFB7-4096-88FF-33CD3B3789DA}" type="pres">
      <dgm:prSet presAssocID="{86AC26CC-9602-448F-B56D-D9018E6644C6}" presName="node" presStyleLbl="node1" presStyleIdx="0" presStyleCnt="3">
        <dgm:presLayoutVars>
          <dgm:bulletEnabled val="1"/>
        </dgm:presLayoutVars>
      </dgm:prSet>
      <dgm:spPr/>
      <dgm:t>
        <a:bodyPr/>
        <a:lstStyle/>
        <a:p>
          <a:endParaRPr lang="en-US"/>
        </a:p>
      </dgm:t>
    </dgm:pt>
    <dgm:pt modelId="{B922538C-D64E-4474-B70A-F7C996CF4767}" type="pres">
      <dgm:prSet presAssocID="{E9B36F4B-177D-4509-A276-2DBA23FA9705}" presName="sibTrans" presStyleCnt="0"/>
      <dgm:spPr/>
    </dgm:pt>
    <dgm:pt modelId="{17DDC7F2-0AD5-4685-9854-13C5641234CE}" type="pres">
      <dgm:prSet presAssocID="{B9FD7DE1-6BBE-48AF-8613-1DB4512C9042}" presName="node" presStyleLbl="node1" presStyleIdx="1" presStyleCnt="3">
        <dgm:presLayoutVars>
          <dgm:bulletEnabled val="1"/>
        </dgm:presLayoutVars>
      </dgm:prSet>
      <dgm:spPr/>
      <dgm:t>
        <a:bodyPr/>
        <a:lstStyle/>
        <a:p>
          <a:endParaRPr lang="en-US"/>
        </a:p>
      </dgm:t>
    </dgm:pt>
    <dgm:pt modelId="{2FEC15CE-31BB-443D-B29C-397AF2C46653}" type="pres">
      <dgm:prSet presAssocID="{268B70B3-8C90-4EC6-AFA9-F41040B5F79D}" presName="sibTrans" presStyleCnt="0"/>
      <dgm:spPr/>
    </dgm:pt>
    <dgm:pt modelId="{52D087EF-825C-47C9-959E-752AE53FD737}" type="pres">
      <dgm:prSet presAssocID="{C49D3C95-5E9E-4C48-9CA2-7DEA51FB956A}" presName="node" presStyleLbl="node1" presStyleIdx="2" presStyleCnt="3">
        <dgm:presLayoutVars>
          <dgm:bulletEnabled val="1"/>
        </dgm:presLayoutVars>
      </dgm:prSet>
      <dgm:spPr/>
      <dgm:t>
        <a:bodyPr/>
        <a:lstStyle/>
        <a:p>
          <a:endParaRPr lang="en-US"/>
        </a:p>
      </dgm:t>
    </dgm:pt>
  </dgm:ptLst>
  <dgm:cxnLst>
    <dgm:cxn modelId="{CA864DC2-84A3-4F03-98F3-6260D0F75D94}" srcId="{362EA716-C56F-403A-8708-4E27F6708C6B}" destId="{C49D3C95-5E9E-4C48-9CA2-7DEA51FB956A}" srcOrd="2" destOrd="0" parTransId="{B5FD0257-3029-4054-98C3-B63739EAF590}" sibTransId="{719EBB7B-D52D-4967-8313-468639C7E0B7}"/>
    <dgm:cxn modelId="{71467F7F-E403-463C-94B4-92B4F533B7D2}" type="presOf" srcId="{B9FD7DE1-6BBE-48AF-8613-1DB4512C9042}" destId="{17DDC7F2-0AD5-4685-9854-13C5641234CE}" srcOrd="0" destOrd="0" presId="urn:microsoft.com/office/officeart/2005/8/layout/default#46"/>
    <dgm:cxn modelId="{91D88DFE-223B-4C0D-AB34-095528C34E51}" type="presOf" srcId="{C49D3C95-5E9E-4C48-9CA2-7DEA51FB956A}" destId="{52D087EF-825C-47C9-959E-752AE53FD737}" srcOrd="0" destOrd="0" presId="urn:microsoft.com/office/officeart/2005/8/layout/default#46"/>
    <dgm:cxn modelId="{01A788BB-7D98-4292-AC42-BCF203D52F64}" srcId="{362EA716-C56F-403A-8708-4E27F6708C6B}" destId="{B9FD7DE1-6BBE-48AF-8613-1DB4512C9042}" srcOrd="1" destOrd="0" parTransId="{41B4B75E-A1E0-4F01-9115-B13F659B937D}" sibTransId="{268B70B3-8C90-4EC6-AFA9-F41040B5F79D}"/>
    <dgm:cxn modelId="{13A55C3A-B773-408A-B7E9-C4969C2CB358}" type="presOf" srcId="{86AC26CC-9602-448F-B56D-D9018E6644C6}" destId="{E8A12C07-DFB7-4096-88FF-33CD3B3789DA}" srcOrd="0" destOrd="0" presId="urn:microsoft.com/office/officeart/2005/8/layout/default#46"/>
    <dgm:cxn modelId="{87CFD05C-6225-4B22-9301-790AF7EDB451}" srcId="{362EA716-C56F-403A-8708-4E27F6708C6B}" destId="{86AC26CC-9602-448F-B56D-D9018E6644C6}" srcOrd="0" destOrd="0" parTransId="{F8C6B095-FF81-4647-BA31-3E285D05F3E9}" sibTransId="{E9B36F4B-177D-4509-A276-2DBA23FA9705}"/>
    <dgm:cxn modelId="{F6BFD98C-B027-47ED-BE17-6911F296837A}" type="presOf" srcId="{362EA716-C56F-403A-8708-4E27F6708C6B}" destId="{BB5F3EA9-BA3A-4FDF-A311-1371158B20B8}" srcOrd="0" destOrd="0" presId="urn:microsoft.com/office/officeart/2005/8/layout/default#46"/>
    <dgm:cxn modelId="{3A985657-75B5-45C4-95A2-0EA0F048A606}" type="presParOf" srcId="{BB5F3EA9-BA3A-4FDF-A311-1371158B20B8}" destId="{E8A12C07-DFB7-4096-88FF-33CD3B3789DA}" srcOrd="0" destOrd="0" presId="urn:microsoft.com/office/officeart/2005/8/layout/default#46"/>
    <dgm:cxn modelId="{02DAB4A5-5566-4D80-B512-88AC9F35445A}" type="presParOf" srcId="{BB5F3EA9-BA3A-4FDF-A311-1371158B20B8}" destId="{B922538C-D64E-4474-B70A-F7C996CF4767}" srcOrd="1" destOrd="0" presId="urn:microsoft.com/office/officeart/2005/8/layout/default#46"/>
    <dgm:cxn modelId="{A7BBB4D3-6E07-4F6C-AAD9-F71F66ADDE4E}" type="presParOf" srcId="{BB5F3EA9-BA3A-4FDF-A311-1371158B20B8}" destId="{17DDC7F2-0AD5-4685-9854-13C5641234CE}" srcOrd="2" destOrd="0" presId="urn:microsoft.com/office/officeart/2005/8/layout/default#46"/>
    <dgm:cxn modelId="{3F107086-9852-4BD8-86FA-AFF8A93FA367}" type="presParOf" srcId="{BB5F3EA9-BA3A-4FDF-A311-1371158B20B8}" destId="{2FEC15CE-31BB-443D-B29C-397AF2C46653}" srcOrd="3" destOrd="0" presId="urn:microsoft.com/office/officeart/2005/8/layout/default#46"/>
    <dgm:cxn modelId="{63A620E5-5371-4AE5-BC97-4581ECF415F0}" type="presParOf" srcId="{BB5F3EA9-BA3A-4FDF-A311-1371158B20B8}" destId="{52D087EF-825C-47C9-959E-752AE53FD737}" srcOrd="4" destOrd="0" presId="urn:microsoft.com/office/officeart/2005/8/layout/default#46"/>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19896EF1-376A-4A65-9232-C1AD81E4E5B9}" type="doc">
      <dgm:prSet loTypeId="urn:microsoft.com/office/officeart/2008/layout/PictureStrips" loCatId="list" qsTypeId="urn:microsoft.com/office/officeart/2005/8/quickstyle/3d3" qsCatId="3D" csTypeId="urn:microsoft.com/office/officeart/2005/8/colors/colorful5" csCatId="colorful" phldr="1"/>
      <dgm:spPr/>
      <dgm:t>
        <a:bodyPr/>
        <a:lstStyle/>
        <a:p>
          <a:endParaRPr lang="en-US"/>
        </a:p>
      </dgm:t>
    </dgm:pt>
    <dgm:pt modelId="{46E2DD7B-A748-4FF6-A036-D342FD0F1BDE}">
      <dgm:prSet phldrT="[Text]" custT="1"/>
      <dgm:spPr/>
      <dgm:t>
        <a:bodyPr/>
        <a:lstStyle/>
        <a:p>
          <a:pPr algn="ctr"/>
          <a:r>
            <a:rPr lang="en-US" sz="1800" dirty="0" err="1" smtClean="0"/>
            <a:t>Avg</a:t>
          </a:r>
          <a:r>
            <a:rPr lang="en-US" sz="1800" dirty="0" smtClean="0"/>
            <a:t> # days to complete (1) permitting, and (2) interconnection processes</a:t>
          </a:r>
          <a:endParaRPr lang="en-US" sz="1800" dirty="0"/>
        </a:p>
      </dgm:t>
    </dgm:pt>
    <dgm:pt modelId="{41E1B527-0782-4272-A896-63CD64F6C354}" type="parTrans" cxnId="{2A428E55-6D07-4E20-93ED-76F876A751F5}">
      <dgm:prSet/>
      <dgm:spPr/>
      <dgm:t>
        <a:bodyPr/>
        <a:lstStyle/>
        <a:p>
          <a:endParaRPr lang="en-US"/>
        </a:p>
      </dgm:t>
    </dgm:pt>
    <dgm:pt modelId="{32B65F85-6153-477E-9953-3D0E28254168}" type="sibTrans" cxnId="{2A428E55-6D07-4E20-93ED-76F876A751F5}">
      <dgm:prSet/>
      <dgm:spPr/>
      <dgm:t>
        <a:bodyPr/>
        <a:lstStyle/>
        <a:p>
          <a:endParaRPr lang="en-US"/>
        </a:p>
      </dgm:t>
    </dgm:pt>
    <dgm:pt modelId="{8636A3AC-874B-410B-885C-B9E55C3FED6D}">
      <dgm:prSet phldrT="[Text]" custT="1"/>
      <dgm:spPr/>
      <dgm:t>
        <a:bodyPr/>
        <a:lstStyle/>
        <a:p>
          <a:pPr algn="ctr"/>
          <a:r>
            <a:rPr lang="en-US" sz="1800" dirty="0" smtClean="0"/>
            <a:t># local departments requiring separate applications from installer</a:t>
          </a:r>
          <a:endParaRPr lang="en-US" sz="1800" dirty="0"/>
        </a:p>
      </dgm:t>
    </dgm:pt>
    <dgm:pt modelId="{4E0FAA74-2ED9-4DB9-8BA0-055C8C31B97A}" type="parTrans" cxnId="{EB41EAAB-1AAB-4808-BAB2-83009FAC3937}">
      <dgm:prSet/>
      <dgm:spPr/>
      <dgm:t>
        <a:bodyPr/>
        <a:lstStyle/>
        <a:p>
          <a:endParaRPr lang="en-US"/>
        </a:p>
      </dgm:t>
    </dgm:pt>
    <dgm:pt modelId="{DAA288A8-B00A-4959-86BF-2074B0638934}" type="sibTrans" cxnId="{EB41EAAB-1AAB-4808-BAB2-83009FAC3937}">
      <dgm:prSet/>
      <dgm:spPr/>
      <dgm:t>
        <a:bodyPr/>
        <a:lstStyle/>
        <a:p>
          <a:endParaRPr lang="en-US"/>
        </a:p>
      </dgm:t>
    </dgm:pt>
    <dgm:pt modelId="{24B2D5A1-AEDD-4E7B-A0AB-D9476C473F61}">
      <dgm:prSet phldrT="[Text]" custT="1"/>
      <dgm:spPr/>
      <dgm:t>
        <a:bodyPr/>
        <a:lstStyle/>
        <a:p>
          <a:pPr algn="ctr"/>
          <a:r>
            <a:rPr lang="en-US" sz="1800" dirty="0" smtClean="0"/>
            <a:t>How local code and inspection requirements are made available and visible</a:t>
          </a:r>
          <a:endParaRPr lang="en-US" sz="1800" dirty="0"/>
        </a:p>
      </dgm:t>
    </dgm:pt>
    <dgm:pt modelId="{C040E7FA-DA39-4A4F-A1AF-F460065CE9B0}" type="parTrans" cxnId="{53D40291-785E-481B-8483-B3684F43E9C5}">
      <dgm:prSet/>
      <dgm:spPr/>
      <dgm:t>
        <a:bodyPr/>
        <a:lstStyle/>
        <a:p>
          <a:endParaRPr lang="en-US"/>
        </a:p>
      </dgm:t>
    </dgm:pt>
    <dgm:pt modelId="{3F61D31C-DDE8-40CB-8159-B9784E425EB5}" type="sibTrans" cxnId="{53D40291-785E-481B-8483-B3684F43E9C5}">
      <dgm:prSet/>
      <dgm:spPr/>
      <dgm:t>
        <a:bodyPr/>
        <a:lstStyle/>
        <a:p>
          <a:endParaRPr lang="en-US"/>
        </a:p>
      </dgm:t>
    </dgm:pt>
    <dgm:pt modelId="{18DBDF0D-64CB-4DC9-BC01-AFDD591C8A8E}">
      <dgm:prSet phldrT="[Text]" custT="1"/>
      <dgm:spPr/>
      <dgm:t>
        <a:bodyPr/>
        <a:lstStyle/>
        <a:p>
          <a:pPr algn="ctr"/>
          <a:r>
            <a:rPr lang="en-US" sz="1800" dirty="0" smtClean="0"/>
            <a:t>Online options for applying and tracking status of applications</a:t>
          </a:r>
          <a:endParaRPr lang="en-US" sz="1800" dirty="0"/>
        </a:p>
      </dgm:t>
    </dgm:pt>
    <dgm:pt modelId="{514F2936-9478-4D42-A464-9AE80E72B35B}" type="parTrans" cxnId="{9D23AA15-5436-49C7-B1A7-D82357B3066A}">
      <dgm:prSet/>
      <dgm:spPr/>
      <dgm:t>
        <a:bodyPr/>
        <a:lstStyle/>
        <a:p>
          <a:endParaRPr lang="en-US"/>
        </a:p>
      </dgm:t>
    </dgm:pt>
    <dgm:pt modelId="{DD242225-B1E0-4580-8813-4899341ACB55}" type="sibTrans" cxnId="{9D23AA15-5436-49C7-B1A7-D82357B3066A}">
      <dgm:prSet/>
      <dgm:spPr/>
      <dgm:t>
        <a:bodyPr/>
        <a:lstStyle/>
        <a:p>
          <a:endParaRPr lang="en-US"/>
        </a:p>
      </dgm:t>
    </dgm:pt>
    <dgm:pt modelId="{9B21AEC1-2D36-4B3B-A882-CDA96E0A3D1D}">
      <dgm:prSet phldrT="[Text]" custT="1"/>
      <dgm:spPr/>
      <dgm:t>
        <a:bodyPr/>
        <a:lstStyle/>
        <a:p>
          <a:pPr algn="ctr"/>
          <a:r>
            <a:rPr lang="en-US" sz="1800" dirty="0" smtClean="0"/>
            <a:t>Nature of communication protocol with utility</a:t>
          </a:r>
          <a:endParaRPr lang="en-US" sz="1800" dirty="0"/>
        </a:p>
      </dgm:t>
    </dgm:pt>
    <dgm:pt modelId="{E2B5DE16-C776-4238-80BF-462CF6DD69DD}" type="parTrans" cxnId="{19881099-428F-42DA-AD7E-5060FA1F0F58}">
      <dgm:prSet/>
      <dgm:spPr/>
      <dgm:t>
        <a:bodyPr/>
        <a:lstStyle/>
        <a:p>
          <a:endParaRPr lang="en-US"/>
        </a:p>
      </dgm:t>
    </dgm:pt>
    <dgm:pt modelId="{EFEDD0C6-5F0F-48A4-BCAF-40BF62F858CC}" type="sibTrans" cxnId="{19881099-428F-42DA-AD7E-5060FA1F0F58}">
      <dgm:prSet/>
      <dgm:spPr/>
      <dgm:t>
        <a:bodyPr/>
        <a:lstStyle/>
        <a:p>
          <a:endParaRPr lang="en-US"/>
        </a:p>
      </dgm:t>
    </dgm:pt>
    <dgm:pt modelId="{80CFBB5D-CCCA-424B-9D5E-C12A739CA749}" type="pres">
      <dgm:prSet presAssocID="{19896EF1-376A-4A65-9232-C1AD81E4E5B9}" presName="Name0" presStyleCnt="0">
        <dgm:presLayoutVars>
          <dgm:dir/>
          <dgm:resizeHandles val="exact"/>
        </dgm:presLayoutVars>
      </dgm:prSet>
      <dgm:spPr/>
      <dgm:t>
        <a:bodyPr/>
        <a:lstStyle/>
        <a:p>
          <a:endParaRPr lang="en-US"/>
        </a:p>
      </dgm:t>
    </dgm:pt>
    <dgm:pt modelId="{B73DD08B-089D-4CD4-B707-8BC58B793074}" type="pres">
      <dgm:prSet presAssocID="{46E2DD7B-A748-4FF6-A036-D342FD0F1BDE}" presName="composite" presStyleCnt="0"/>
      <dgm:spPr/>
    </dgm:pt>
    <dgm:pt modelId="{58778213-E566-485E-A8AC-7E4218870E61}" type="pres">
      <dgm:prSet presAssocID="{46E2DD7B-A748-4FF6-A036-D342FD0F1BDE}" presName="rect1" presStyleLbl="trAlignAcc1" presStyleIdx="0" presStyleCnt="5">
        <dgm:presLayoutVars>
          <dgm:bulletEnabled val="1"/>
        </dgm:presLayoutVars>
      </dgm:prSet>
      <dgm:spPr/>
      <dgm:t>
        <a:bodyPr/>
        <a:lstStyle/>
        <a:p>
          <a:endParaRPr lang="en-US"/>
        </a:p>
      </dgm:t>
    </dgm:pt>
    <dgm:pt modelId="{17953023-9E30-4733-9C7A-A26C0ADBC2E0}" type="pres">
      <dgm:prSet presAssocID="{46E2DD7B-A748-4FF6-A036-D342FD0F1BDE}" presName="rect2" presStyleLbl="fgImgPlace1" presStyleIdx="0" presStyleCnt="5"/>
      <dgm:spPr/>
    </dgm:pt>
    <dgm:pt modelId="{AD619F4D-537D-49F1-AADF-E7738CBA5E27}" type="pres">
      <dgm:prSet presAssocID="{32B65F85-6153-477E-9953-3D0E28254168}" presName="sibTrans" presStyleCnt="0"/>
      <dgm:spPr/>
    </dgm:pt>
    <dgm:pt modelId="{7E75A96E-AFF4-46F4-8AEE-D288444B3CC2}" type="pres">
      <dgm:prSet presAssocID="{8636A3AC-874B-410B-885C-B9E55C3FED6D}" presName="composite" presStyleCnt="0"/>
      <dgm:spPr/>
    </dgm:pt>
    <dgm:pt modelId="{93508FCA-BBD7-4352-8633-1ABD2D7E01BB}" type="pres">
      <dgm:prSet presAssocID="{8636A3AC-874B-410B-885C-B9E55C3FED6D}" presName="rect1" presStyleLbl="trAlignAcc1" presStyleIdx="1" presStyleCnt="5">
        <dgm:presLayoutVars>
          <dgm:bulletEnabled val="1"/>
        </dgm:presLayoutVars>
      </dgm:prSet>
      <dgm:spPr/>
      <dgm:t>
        <a:bodyPr/>
        <a:lstStyle/>
        <a:p>
          <a:endParaRPr lang="en-US"/>
        </a:p>
      </dgm:t>
    </dgm:pt>
    <dgm:pt modelId="{CD7877D8-01BE-409B-8A7D-225DBCD0F658}" type="pres">
      <dgm:prSet presAssocID="{8636A3AC-874B-410B-885C-B9E55C3FED6D}" presName="rect2" presStyleLbl="fgImgPlace1" presStyleIdx="1" presStyleCnt="5"/>
      <dgm:spPr/>
    </dgm:pt>
    <dgm:pt modelId="{C423CA8E-411E-4763-BC2B-0A565DAB760C}" type="pres">
      <dgm:prSet presAssocID="{DAA288A8-B00A-4959-86BF-2074B0638934}" presName="sibTrans" presStyleCnt="0"/>
      <dgm:spPr/>
    </dgm:pt>
    <dgm:pt modelId="{6D22B1DC-C952-4293-B5DA-1BDD26D33A78}" type="pres">
      <dgm:prSet presAssocID="{24B2D5A1-AEDD-4E7B-A0AB-D9476C473F61}" presName="composite" presStyleCnt="0"/>
      <dgm:spPr/>
    </dgm:pt>
    <dgm:pt modelId="{7C382852-87F1-40E4-97A2-1792B4F993D5}" type="pres">
      <dgm:prSet presAssocID="{24B2D5A1-AEDD-4E7B-A0AB-D9476C473F61}" presName="rect1" presStyleLbl="trAlignAcc1" presStyleIdx="2" presStyleCnt="5">
        <dgm:presLayoutVars>
          <dgm:bulletEnabled val="1"/>
        </dgm:presLayoutVars>
      </dgm:prSet>
      <dgm:spPr/>
      <dgm:t>
        <a:bodyPr/>
        <a:lstStyle/>
        <a:p>
          <a:endParaRPr lang="en-US"/>
        </a:p>
      </dgm:t>
    </dgm:pt>
    <dgm:pt modelId="{7A478300-1BE3-4ECC-97D0-46F0D86C46B0}" type="pres">
      <dgm:prSet presAssocID="{24B2D5A1-AEDD-4E7B-A0AB-D9476C473F61}" presName="rect2" presStyleLbl="fgImgPlace1" presStyleIdx="2" presStyleCnt="5"/>
      <dgm:spPr/>
    </dgm:pt>
    <dgm:pt modelId="{E87E2A2A-2393-45AD-809F-6EC58EDFAF48}" type="pres">
      <dgm:prSet presAssocID="{3F61D31C-DDE8-40CB-8159-B9784E425EB5}" presName="sibTrans" presStyleCnt="0"/>
      <dgm:spPr/>
    </dgm:pt>
    <dgm:pt modelId="{6D2FC896-D137-4067-B9D0-636E87591B30}" type="pres">
      <dgm:prSet presAssocID="{18DBDF0D-64CB-4DC9-BC01-AFDD591C8A8E}" presName="composite" presStyleCnt="0"/>
      <dgm:spPr/>
    </dgm:pt>
    <dgm:pt modelId="{0ACBA543-DDEF-4704-8338-770AA75DBFBA}" type="pres">
      <dgm:prSet presAssocID="{18DBDF0D-64CB-4DC9-BC01-AFDD591C8A8E}" presName="rect1" presStyleLbl="trAlignAcc1" presStyleIdx="3" presStyleCnt="5">
        <dgm:presLayoutVars>
          <dgm:bulletEnabled val="1"/>
        </dgm:presLayoutVars>
      </dgm:prSet>
      <dgm:spPr/>
      <dgm:t>
        <a:bodyPr/>
        <a:lstStyle/>
        <a:p>
          <a:endParaRPr lang="en-US"/>
        </a:p>
      </dgm:t>
    </dgm:pt>
    <dgm:pt modelId="{2B52A587-17D5-4C21-8CF0-038F3BBE1339}" type="pres">
      <dgm:prSet presAssocID="{18DBDF0D-64CB-4DC9-BC01-AFDD591C8A8E}" presName="rect2" presStyleLbl="fgImgPlace1" presStyleIdx="3" presStyleCnt="5"/>
      <dgm:spPr/>
    </dgm:pt>
    <dgm:pt modelId="{F4D5B334-63CE-43D5-9264-3A0EE68B8CC2}" type="pres">
      <dgm:prSet presAssocID="{DD242225-B1E0-4580-8813-4899341ACB55}" presName="sibTrans" presStyleCnt="0"/>
      <dgm:spPr/>
    </dgm:pt>
    <dgm:pt modelId="{E31CAD2A-41B9-4001-A69F-BCB2A8B17CC0}" type="pres">
      <dgm:prSet presAssocID="{9B21AEC1-2D36-4B3B-A882-CDA96E0A3D1D}" presName="composite" presStyleCnt="0"/>
      <dgm:spPr/>
    </dgm:pt>
    <dgm:pt modelId="{818F4869-98A7-4FF9-884F-DDB48B7C4D67}" type="pres">
      <dgm:prSet presAssocID="{9B21AEC1-2D36-4B3B-A882-CDA96E0A3D1D}" presName="rect1" presStyleLbl="trAlignAcc1" presStyleIdx="4" presStyleCnt="5" custLinFactNeighborX="-55327">
        <dgm:presLayoutVars>
          <dgm:bulletEnabled val="1"/>
        </dgm:presLayoutVars>
      </dgm:prSet>
      <dgm:spPr/>
      <dgm:t>
        <a:bodyPr/>
        <a:lstStyle/>
        <a:p>
          <a:endParaRPr lang="en-US"/>
        </a:p>
      </dgm:t>
    </dgm:pt>
    <dgm:pt modelId="{902C576F-76B6-4BBB-B9B0-0FB51585DC82}" type="pres">
      <dgm:prSet presAssocID="{9B21AEC1-2D36-4B3B-A882-CDA96E0A3D1D}" presName="rect2" presStyleLbl="fgImgPlace1" presStyleIdx="4" presStyleCnt="5" custLinFactX="-100000" custLinFactNeighborX="-152961"/>
      <dgm:spPr/>
    </dgm:pt>
  </dgm:ptLst>
  <dgm:cxnLst>
    <dgm:cxn modelId="{2A428E55-6D07-4E20-93ED-76F876A751F5}" srcId="{19896EF1-376A-4A65-9232-C1AD81E4E5B9}" destId="{46E2DD7B-A748-4FF6-A036-D342FD0F1BDE}" srcOrd="0" destOrd="0" parTransId="{41E1B527-0782-4272-A896-63CD64F6C354}" sibTransId="{32B65F85-6153-477E-9953-3D0E28254168}"/>
    <dgm:cxn modelId="{19881099-428F-42DA-AD7E-5060FA1F0F58}" srcId="{19896EF1-376A-4A65-9232-C1AD81E4E5B9}" destId="{9B21AEC1-2D36-4B3B-A882-CDA96E0A3D1D}" srcOrd="4" destOrd="0" parTransId="{E2B5DE16-C776-4238-80BF-462CF6DD69DD}" sibTransId="{EFEDD0C6-5F0F-48A4-BCAF-40BF62F858CC}"/>
    <dgm:cxn modelId="{B05ED845-FBFF-40FC-9910-C67490E4551C}" type="presOf" srcId="{8636A3AC-874B-410B-885C-B9E55C3FED6D}" destId="{93508FCA-BBD7-4352-8633-1ABD2D7E01BB}" srcOrd="0" destOrd="0" presId="urn:microsoft.com/office/officeart/2008/layout/PictureStrips"/>
    <dgm:cxn modelId="{EB41EAAB-1AAB-4808-BAB2-83009FAC3937}" srcId="{19896EF1-376A-4A65-9232-C1AD81E4E5B9}" destId="{8636A3AC-874B-410B-885C-B9E55C3FED6D}" srcOrd="1" destOrd="0" parTransId="{4E0FAA74-2ED9-4DB9-8BA0-055C8C31B97A}" sibTransId="{DAA288A8-B00A-4959-86BF-2074B0638934}"/>
    <dgm:cxn modelId="{53D40291-785E-481B-8483-B3684F43E9C5}" srcId="{19896EF1-376A-4A65-9232-C1AD81E4E5B9}" destId="{24B2D5A1-AEDD-4E7B-A0AB-D9476C473F61}" srcOrd="2" destOrd="0" parTransId="{C040E7FA-DA39-4A4F-A1AF-F460065CE9B0}" sibTransId="{3F61D31C-DDE8-40CB-8159-B9784E425EB5}"/>
    <dgm:cxn modelId="{11EDB4C9-5031-4EEA-BA10-E36EBF793E18}" type="presOf" srcId="{19896EF1-376A-4A65-9232-C1AD81E4E5B9}" destId="{80CFBB5D-CCCA-424B-9D5E-C12A739CA749}" srcOrd="0" destOrd="0" presId="urn:microsoft.com/office/officeart/2008/layout/PictureStrips"/>
    <dgm:cxn modelId="{D09673B7-D749-4383-AA56-D35EDAB5D4E9}" type="presOf" srcId="{46E2DD7B-A748-4FF6-A036-D342FD0F1BDE}" destId="{58778213-E566-485E-A8AC-7E4218870E61}" srcOrd="0" destOrd="0" presId="urn:microsoft.com/office/officeart/2008/layout/PictureStrips"/>
    <dgm:cxn modelId="{9D23AA15-5436-49C7-B1A7-D82357B3066A}" srcId="{19896EF1-376A-4A65-9232-C1AD81E4E5B9}" destId="{18DBDF0D-64CB-4DC9-BC01-AFDD591C8A8E}" srcOrd="3" destOrd="0" parTransId="{514F2936-9478-4D42-A464-9AE80E72B35B}" sibTransId="{DD242225-B1E0-4580-8813-4899341ACB55}"/>
    <dgm:cxn modelId="{75F9D523-10C6-4429-A78B-67DD5B8C360B}" type="presOf" srcId="{9B21AEC1-2D36-4B3B-A882-CDA96E0A3D1D}" destId="{818F4869-98A7-4FF9-884F-DDB48B7C4D67}" srcOrd="0" destOrd="0" presId="urn:microsoft.com/office/officeart/2008/layout/PictureStrips"/>
    <dgm:cxn modelId="{A8E85D99-3788-4B29-9BB5-6796F218546B}" type="presOf" srcId="{18DBDF0D-64CB-4DC9-BC01-AFDD591C8A8E}" destId="{0ACBA543-DDEF-4704-8338-770AA75DBFBA}" srcOrd="0" destOrd="0" presId="urn:microsoft.com/office/officeart/2008/layout/PictureStrips"/>
    <dgm:cxn modelId="{03AF0B83-CFC7-4076-B04B-61FC19A69393}" type="presOf" srcId="{24B2D5A1-AEDD-4E7B-A0AB-D9476C473F61}" destId="{7C382852-87F1-40E4-97A2-1792B4F993D5}" srcOrd="0" destOrd="0" presId="urn:microsoft.com/office/officeart/2008/layout/PictureStrips"/>
    <dgm:cxn modelId="{85DF58C9-BC9E-44D1-AE21-2C78F39E802D}" type="presParOf" srcId="{80CFBB5D-CCCA-424B-9D5E-C12A739CA749}" destId="{B73DD08B-089D-4CD4-B707-8BC58B793074}" srcOrd="0" destOrd="0" presId="urn:microsoft.com/office/officeart/2008/layout/PictureStrips"/>
    <dgm:cxn modelId="{074B2D67-D699-4719-A46E-BF78F8536101}" type="presParOf" srcId="{B73DD08B-089D-4CD4-B707-8BC58B793074}" destId="{58778213-E566-485E-A8AC-7E4218870E61}" srcOrd="0" destOrd="0" presId="urn:microsoft.com/office/officeart/2008/layout/PictureStrips"/>
    <dgm:cxn modelId="{10A01D40-C89D-409F-BCD8-277F938464E0}" type="presParOf" srcId="{B73DD08B-089D-4CD4-B707-8BC58B793074}" destId="{17953023-9E30-4733-9C7A-A26C0ADBC2E0}" srcOrd="1" destOrd="0" presId="urn:microsoft.com/office/officeart/2008/layout/PictureStrips"/>
    <dgm:cxn modelId="{8D14C09B-7348-4200-AA4A-6A6DAD9CE3D8}" type="presParOf" srcId="{80CFBB5D-CCCA-424B-9D5E-C12A739CA749}" destId="{AD619F4D-537D-49F1-AADF-E7738CBA5E27}" srcOrd="1" destOrd="0" presId="urn:microsoft.com/office/officeart/2008/layout/PictureStrips"/>
    <dgm:cxn modelId="{08B9C178-3521-462F-8EEC-7587BEA32D0A}" type="presParOf" srcId="{80CFBB5D-CCCA-424B-9D5E-C12A739CA749}" destId="{7E75A96E-AFF4-46F4-8AEE-D288444B3CC2}" srcOrd="2" destOrd="0" presId="urn:microsoft.com/office/officeart/2008/layout/PictureStrips"/>
    <dgm:cxn modelId="{8FA8DE93-37B5-4563-9FD5-DD2247CA7476}" type="presParOf" srcId="{7E75A96E-AFF4-46F4-8AEE-D288444B3CC2}" destId="{93508FCA-BBD7-4352-8633-1ABD2D7E01BB}" srcOrd="0" destOrd="0" presId="urn:microsoft.com/office/officeart/2008/layout/PictureStrips"/>
    <dgm:cxn modelId="{F1ED0B85-C3A8-4FD4-918F-2C146D5443DE}" type="presParOf" srcId="{7E75A96E-AFF4-46F4-8AEE-D288444B3CC2}" destId="{CD7877D8-01BE-409B-8A7D-225DBCD0F658}" srcOrd="1" destOrd="0" presId="urn:microsoft.com/office/officeart/2008/layout/PictureStrips"/>
    <dgm:cxn modelId="{E9F9C20C-D190-4684-AB95-8C324C915055}" type="presParOf" srcId="{80CFBB5D-CCCA-424B-9D5E-C12A739CA749}" destId="{C423CA8E-411E-4763-BC2B-0A565DAB760C}" srcOrd="3" destOrd="0" presId="urn:microsoft.com/office/officeart/2008/layout/PictureStrips"/>
    <dgm:cxn modelId="{31C2E46B-FAE3-4613-88C9-4B60A52856B2}" type="presParOf" srcId="{80CFBB5D-CCCA-424B-9D5E-C12A739CA749}" destId="{6D22B1DC-C952-4293-B5DA-1BDD26D33A78}" srcOrd="4" destOrd="0" presId="urn:microsoft.com/office/officeart/2008/layout/PictureStrips"/>
    <dgm:cxn modelId="{2D447056-17A4-4B40-A688-5C7F756E63DC}" type="presParOf" srcId="{6D22B1DC-C952-4293-B5DA-1BDD26D33A78}" destId="{7C382852-87F1-40E4-97A2-1792B4F993D5}" srcOrd="0" destOrd="0" presId="urn:microsoft.com/office/officeart/2008/layout/PictureStrips"/>
    <dgm:cxn modelId="{983325A0-D7D3-4132-9797-1ECE77305E3F}" type="presParOf" srcId="{6D22B1DC-C952-4293-B5DA-1BDD26D33A78}" destId="{7A478300-1BE3-4ECC-97D0-46F0D86C46B0}" srcOrd="1" destOrd="0" presId="urn:microsoft.com/office/officeart/2008/layout/PictureStrips"/>
    <dgm:cxn modelId="{44FBD00E-006C-444B-A081-EB9FA6070FB8}" type="presParOf" srcId="{80CFBB5D-CCCA-424B-9D5E-C12A739CA749}" destId="{E87E2A2A-2393-45AD-809F-6EC58EDFAF48}" srcOrd="5" destOrd="0" presId="urn:microsoft.com/office/officeart/2008/layout/PictureStrips"/>
    <dgm:cxn modelId="{C76FDF7D-DCEE-40F7-8EAB-426B66775F1A}" type="presParOf" srcId="{80CFBB5D-CCCA-424B-9D5E-C12A739CA749}" destId="{6D2FC896-D137-4067-B9D0-636E87591B30}" srcOrd="6" destOrd="0" presId="urn:microsoft.com/office/officeart/2008/layout/PictureStrips"/>
    <dgm:cxn modelId="{AE8B9486-DF38-4A92-940C-9C2AC84AF1A5}" type="presParOf" srcId="{6D2FC896-D137-4067-B9D0-636E87591B30}" destId="{0ACBA543-DDEF-4704-8338-770AA75DBFBA}" srcOrd="0" destOrd="0" presId="urn:microsoft.com/office/officeart/2008/layout/PictureStrips"/>
    <dgm:cxn modelId="{16AE5472-BBF2-4982-870F-57DF3C05340F}" type="presParOf" srcId="{6D2FC896-D137-4067-B9D0-636E87591B30}" destId="{2B52A587-17D5-4C21-8CF0-038F3BBE1339}" srcOrd="1" destOrd="0" presId="urn:microsoft.com/office/officeart/2008/layout/PictureStrips"/>
    <dgm:cxn modelId="{6CB78D9C-588C-44A3-A49C-AFE7FEBDF834}" type="presParOf" srcId="{80CFBB5D-CCCA-424B-9D5E-C12A739CA749}" destId="{F4D5B334-63CE-43D5-9264-3A0EE68B8CC2}" srcOrd="7" destOrd="0" presId="urn:microsoft.com/office/officeart/2008/layout/PictureStrips"/>
    <dgm:cxn modelId="{22E364B8-2211-4CC5-A524-CEB3DE58267D}" type="presParOf" srcId="{80CFBB5D-CCCA-424B-9D5E-C12A739CA749}" destId="{E31CAD2A-41B9-4001-A69F-BCB2A8B17CC0}" srcOrd="8" destOrd="0" presId="urn:microsoft.com/office/officeart/2008/layout/PictureStrips"/>
    <dgm:cxn modelId="{4370FDBA-371C-4E37-8AFD-0494DEEA3D30}" type="presParOf" srcId="{E31CAD2A-41B9-4001-A69F-BCB2A8B17CC0}" destId="{818F4869-98A7-4FF9-884F-DDB48B7C4D67}" srcOrd="0" destOrd="0" presId="urn:microsoft.com/office/officeart/2008/layout/PictureStrips"/>
    <dgm:cxn modelId="{516AF982-BDAC-434E-856B-201625836BED}" type="presParOf" srcId="{E31CAD2A-41B9-4001-A69F-BCB2A8B17CC0}" destId="{902C576F-76B6-4BBB-B9B0-0FB51585DC82}" srcOrd="1" destOrd="0" presId="urn:microsoft.com/office/officeart/2008/layout/PictureStrip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E4A0F773-3583-4A6C-8A05-C162E7A0A685}" type="doc">
      <dgm:prSet loTypeId="urn:microsoft.com/office/officeart/2005/8/layout/cycle6" loCatId="cycle" qsTypeId="urn:microsoft.com/office/officeart/2005/8/quickstyle/simple1#33" qsCatId="simple" csTypeId="urn:microsoft.com/office/officeart/2005/8/colors/colorful1#15" csCatId="colorful" phldr="1"/>
      <dgm:spPr/>
      <dgm:t>
        <a:bodyPr/>
        <a:lstStyle/>
        <a:p>
          <a:endParaRPr lang="en-US"/>
        </a:p>
      </dgm:t>
    </dgm:pt>
    <dgm:pt modelId="{D7E5843F-33C2-4AE4-8083-064F035029DA}">
      <dgm:prSet custT="1"/>
      <dgm:spPr/>
      <dgm:t>
        <a:bodyPr/>
        <a:lstStyle/>
        <a:p>
          <a:pPr rtl="0"/>
          <a:r>
            <a:rPr lang="en-US" sz="1400" dirty="0" smtClean="0"/>
            <a:t>Adopt the most recent version of the  NEC </a:t>
          </a:r>
          <a:endParaRPr lang="en-US" sz="1400" dirty="0"/>
        </a:p>
      </dgm:t>
    </dgm:pt>
    <dgm:pt modelId="{D9557556-06C7-44A3-A9E3-62F3AAF2A7E8}" type="parTrans" cxnId="{F060EAB6-ECE3-4073-AAF6-61EBCA5EFA68}">
      <dgm:prSet/>
      <dgm:spPr/>
      <dgm:t>
        <a:bodyPr/>
        <a:lstStyle/>
        <a:p>
          <a:endParaRPr lang="en-US"/>
        </a:p>
      </dgm:t>
    </dgm:pt>
    <dgm:pt modelId="{961AF492-7F5C-4044-8D7F-79605D1B2F53}" type="sibTrans" cxnId="{F060EAB6-ECE3-4073-AAF6-61EBCA5EFA68}">
      <dgm:prSet/>
      <dgm:spPr/>
      <dgm:t>
        <a:bodyPr/>
        <a:lstStyle/>
        <a:p>
          <a:endParaRPr lang="en-US" dirty="0"/>
        </a:p>
      </dgm:t>
    </dgm:pt>
    <dgm:pt modelId="{CCCB6650-23C0-4E52-9BDB-2BE07F329BE0}">
      <dgm:prSet custT="1"/>
      <dgm:spPr/>
      <dgm:t>
        <a:bodyPr/>
        <a:lstStyle/>
        <a:p>
          <a:pPr rtl="0"/>
          <a:r>
            <a:rPr lang="en-US" sz="1400" dirty="0" smtClean="0"/>
            <a:t>Identify departments that issue permits for solar systems. </a:t>
          </a:r>
          <a:endParaRPr lang="en-US" sz="1400" dirty="0"/>
        </a:p>
      </dgm:t>
    </dgm:pt>
    <dgm:pt modelId="{AC534D62-42E5-4028-9072-268647EDC432}" type="parTrans" cxnId="{4C56267B-7EBF-495D-ADE9-E9605C6588B1}">
      <dgm:prSet/>
      <dgm:spPr/>
      <dgm:t>
        <a:bodyPr/>
        <a:lstStyle/>
        <a:p>
          <a:endParaRPr lang="en-US"/>
        </a:p>
      </dgm:t>
    </dgm:pt>
    <dgm:pt modelId="{21C4A72F-360E-4D3F-932A-27BFCECEAFE9}" type="sibTrans" cxnId="{4C56267B-7EBF-495D-ADE9-E9605C6588B1}">
      <dgm:prSet/>
      <dgm:spPr/>
      <dgm:t>
        <a:bodyPr/>
        <a:lstStyle/>
        <a:p>
          <a:endParaRPr lang="en-US" dirty="0"/>
        </a:p>
      </dgm:t>
    </dgm:pt>
    <dgm:pt modelId="{5AAC39FA-9AA6-458E-B5E4-6669CFF7740B}">
      <dgm:prSet custT="1"/>
      <dgm:spPr/>
      <dgm:t>
        <a:bodyPr/>
        <a:lstStyle/>
        <a:p>
          <a:pPr rtl="0"/>
          <a:r>
            <a:rPr lang="en-US" sz="1400" dirty="0" smtClean="0"/>
            <a:t>Contact organizations that conduct training and education in solar or related trades</a:t>
          </a:r>
          <a:endParaRPr lang="en-US" sz="1400" dirty="0"/>
        </a:p>
      </dgm:t>
    </dgm:pt>
    <dgm:pt modelId="{71388FED-26B6-4DC0-A3AA-279F74F315C7}" type="parTrans" cxnId="{29B3E6C5-FD43-4354-A5FD-CF54DE11442A}">
      <dgm:prSet/>
      <dgm:spPr/>
      <dgm:t>
        <a:bodyPr/>
        <a:lstStyle/>
        <a:p>
          <a:endParaRPr lang="en-US"/>
        </a:p>
      </dgm:t>
    </dgm:pt>
    <dgm:pt modelId="{9A5DB45F-A49A-420D-A99E-0445393CAF46}" type="sibTrans" cxnId="{29B3E6C5-FD43-4354-A5FD-CF54DE11442A}">
      <dgm:prSet/>
      <dgm:spPr/>
      <dgm:t>
        <a:bodyPr/>
        <a:lstStyle/>
        <a:p>
          <a:endParaRPr lang="en-US" dirty="0"/>
        </a:p>
      </dgm:t>
    </dgm:pt>
    <dgm:pt modelId="{5DADF668-FB86-4039-83F2-A680EB2BE26E}">
      <dgm:prSet custT="1"/>
      <dgm:spPr/>
      <dgm:t>
        <a:bodyPr/>
        <a:lstStyle/>
        <a:p>
          <a:pPr rtl="0"/>
          <a:r>
            <a:rPr lang="en-US" sz="1400" dirty="0" smtClean="0"/>
            <a:t>Collaborate with local stakeholders to develop a safe and efficient installation and inspection process</a:t>
          </a:r>
          <a:endParaRPr lang="en-US" sz="1400" dirty="0"/>
        </a:p>
      </dgm:t>
    </dgm:pt>
    <dgm:pt modelId="{B2B5C168-4FE1-4F8D-BC84-C04FC82C9A8A}" type="parTrans" cxnId="{A50387FA-901C-42D2-A888-9E054AD2D7F2}">
      <dgm:prSet/>
      <dgm:spPr/>
      <dgm:t>
        <a:bodyPr/>
        <a:lstStyle/>
        <a:p>
          <a:endParaRPr lang="en-US"/>
        </a:p>
      </dgm:t>
    </dgm:pt>
    <dgm:pt modelId="{DB0FC5D5-5691-4549-8F92-FE5988E3BBA2}" type="sibTrans" cxnId="{A50387FA-901C-42D2-A888-9E054AD2D7F2}">
      <dgm:prSet/>
      <dgm:spPr/>
      <dgm:t>
        <a:bodyPr/>
        <a:lstStyle/>
        <a:p>
          <a:endParaRPr lang="en-US" dirty="0"/>
        </a:p>
      </dgm:t>
    </dgm:pt>
    <dgm:pt modelId="{C15164A1-31AA-4306-BFB2-679B21D9EA81}">
      <dgm:prSet custT="1"/>
      <dgm:spPr/>
      <dgm:t>
        <a:bodyPr/>
        <a:lstStyle/>
        <a:p>
          <a:pPr rtl="0"/>
          <a:r>
            <a:rPr lang="en-US" sz="1400" dirty="0" smtClean="0"/>
            <a:t>Set up training courses for code officials</a:t>
          </a:r>
          <a:endParaRPr lang="en-US" sz="1400" dirty="0"/>
        </a:p>
      </dgm:t>
    </dgm:pt>
    <dgm:pt modelId="{82E5F42F-A6E2-4460-BCC6-F62DFA0A13E9}" type="parTrans" cxnId="{C66532A9-6D19-401E-A9F0-C1CEA46B79BD}">
      <dgm:prSet/>
      <dgm:spPr/>
      <dgm:t>
        <a:bodyPr/>
        <a:lstStyle/>
        <a:p>
          <a:endParaRPr lang="en-US"/>
        </a:p>
      </dgm:t>
    </dgm:pt>
    <dgm:pt modelId="{4F46260F-2E6E-4115-B1EC-3C4F59CFFD61}" type="sibTrans" cxnId="{C66532A9-6D19-401E-A9F0-C1CEA46B79BD}">
      <dgm:prSet/>
      <dgm:spPr/>
      <dgm:t>
        <a:bodyPr/>
        <a:lstStyle/>
        <a:p>
          <a:endParaRPr lang="en-US" dirty="0"/>
        </a:p>
      </dgm:t>
    </dgm:pt>
    <dgm:pt modelId="{E5250208-3540-41CC-A0FE-A66E180E9D15}">
      <dgm:prSet custT="1"/>
      <dgm:spPr/>
      <dgm:t>
        <a:bodyPr/>
        <a:lstStyle/>
        <a:p>
          <a:pPr rtl="0"/>
          <a:r>
            <a:rPr lang="en-US" sz="1400" dirty="0" smtClean="0"/>
            <a:t>Work with state authorities regarding offering CEUs to code officials </a:t>
          </a:r>
          <a:endParaRPr lang="en-US" sz="1400" dirty="0"/>
        </a:p>
      </dgm:t>
    </dgm:pt>
    <dgm:pt modelId="{B5CCA333-7CA5-4594-BC7E-C00667D7DBCA}" type="parTrans" cxnId="{14E8FA70-EB87-4B24-87FF-DC76AC934F23}">
      <dgm:prSet/>
      <dgm:spPr/>
      <dgm:t>
        <a:bodyPr/>
        <a:lstStyle/>
        <a:p>
          <a:endParaRPr lang="en-US"/>
        </a:p>
      </dgm:t>
    </dgm:pt>
    <dgm:pt modelId="{F9FD11F3-CA97-482C-9C60-C4B3CDB2746A}" type="sibTrans" cxnId="{14E8FA70-EB87-4B24-87FF-DC76AC934F23}">
      <dgm:prSet/>
      <dgm:spPr/>
      <dgm:t>
        <a:bodyPr/>
        <a:lstStyle/>
        <a:p>
          <a:endParaRPr lang="en-US" dirty="0"/>
        </a:p>
      </dgm:t>
    </dgm:pt>
    <dgm:pt modelId="{6FC47CDE-548C-4DBE-9207-DDDB47EF940C}" type="pres">
      <dgm:prSet presAssocID="{E4A0F773-3583-4A6C-8A05-C162E7A0A685}" presName="cycle" presStyleCnt="0">
        <dgm:presLayoutVars>
          <dgm:dir/>
          <dgm:resizeHandles val="exact"/>
        </dgm:presLayoutVars>
      </dgm:prSet>
      <dgm:spPr/>
      <dgm:t>
        <a:bodyPr/>
        <a:lstStyle/>
        <a:p>
          <a:endParaRPr lang="en-US"/>
        </a:p>
      </dgm:t>
    </dgm:pt>
    <dgm:pt modelId="{E11B01AF-3EF5-42DC-B8D1-1F918437D5C0}" type="pres">
      <dgm:prSet presAssocID="{D7E5843F-33C2-4AE4-8083-064F035029DA}" presName="node" presStyleLbl="node1" presStyleIdx="0" presStyleCnt="6" custScaleX="109501" custScaleY="79296">
        <dgm:presLayoutVars>
          <dgm:bulletEnabled val="1"/>
        </dgm:presLayoutVars>
      </dgm:prSet>
      <dgm:spPr/>
      <dgm:t>
        <a:bodyPr/>
        <a:lstStyle/>
        <a:p>
          <a:endParaRPr lang="en-US"/>
        </a:p>
      </dgm:t>
    </dgm:pt>
    <dgm:pt modelId="{4C82A4D6-1614-4DE7-B773-7E1636CD87EE}" type="pres">
      <dgm:prSet presAssocID="{D7E5843F-33C2-4AE4-8083-064F035029DA}" presName="spNode" presStyleCnt="0"/>
      <dgm:spPr/>
      <dgm:t>
        <a:bodyPr/>
        <a:lstStyle/>
        <a:p>
          <a:endParaRPr lang="en-US"/>
        </a:p>
      </dgm:t>
    </dgm:pt>
    <dgm:pt modelId="{A7D18157-5D20-4614-8853-0D7079379041}" type="pres">
      <dgm:prSet presAssocID="{961AF492-7F5C-4044-8D7F-79605D1B2F53}" presName="sibTrans" presStyleLbl="sibTrans1D1" presStyleIdx="0" presStyleCnt="6"/>
      <dgm:spPr/>
      <dgm:t>
        <a:bodyPr/>
        <a:lstStyle/>
        <a:p>
          <a:endParaRPr lang="en-US"/>
        </a:p>
      </dgm:t>
    </dgm:pt>
    <dgm:pt modelId="{79ECBB4A-C840-4E44-8F78-F45C6C109A8B}" type="pres">
      <dgm:prSet presAssocID="{CCCB6650-23C0-4E52-9BDB-2BE07F329BE0}" presName="node" presStyleLbl="node1" presStyleIdx="1" presStyleCnt="6" custScaleX="129916" custScaleY="98647">
        <dgm:presLayoutVars>
          <dgm:bulletEnabled val="1"/>
        </dgm:presLayoutVars>
      </dgm:prSet>
      <dgm:spPr/>
      <dgm:t>
        <a:bodyPr/>
        <a:lstStyle/>
        <a:p>
          <a:endParaRPr lang="en-US"/>
        </a:p>
      </dgm:t>
    </dgm:pt>
    <dgm:pt modelId="{2A826ADC-9679-4D29-96D7-328AC7E987CA}" type="pres">
      <dgm:prSet presAssocID="{CCCB6650-23C0-4E52-9BDB-2BE07F329BE0}" presName="spNode" presStyleCnt="0"/>
      <dgm:spPr/>
      <dgm:t>
        <a:bodyPr/>
        <a:lstStyle/>
        <a:p>
          <a:endParaRPr lang="en-US"/>
        </a:p>
      </dgm:t>
    </dgm:pt>
    <dgm:pt modelId="{AB003889-A802-414A-9E89-BAF222793295}" type="pres">
      <dgm:prSet presAssocID="{21C4A72F-360E-4D3F-932A-27BFCECEAFE9}" presName="sibTrans" presStyleLbl="sibTrans1D1" presStyleIdx="1" presStyleCnt="6"/>
      <dgm:spPr/>
      <dgm:t>
        <a:bodyPr/>
        <a:lstStyle/>
        <a:p>
          <a:endParaRPr lang="en-US"/>
        </a:p>
      </dgm:t>
    </dgm:pt>
    <dgm:pt modelId="{62BC0CBE-2592-4AE1-ADE6-A97D8A7A2297}" type="pres">
      <dgm:prSet presAssocID="{5AAC39FA-9AA6-458E-B5E4-6669CFF7740B}" presName="node" presStyleLbl="node1" presStyleIdx="2" presStyleCnt="6" custScaleX="125896" custScaleY="117432" custRadScaleRad="98415" custRadScaleInc="-30613">
        <dgm:presLayoutVars>
          <dgm:bulletEnabled val="1"/>
        </dgm:presLayoutVars>
      </dgm:prSet>
      <dgm:spPr/>
      <dgm:t>
        <a:bodyPr/>
        <a:lstStyle/>
        <a:p>
          <a:endParaRPr lang="en-US"/>
        </a:p>
      </dgm:t>
    </dgm:pt>
    <dgm:pt modelId="{D21242D0-25B5-42A1-9561-4A555842CC59}" type="pres">
      <dgm:prSet presAssocID="{5AAC39FA-9AA6-458E-B5E4-6669CFF7740B}" presName="spNode" presStyleCnt="0"/>
      <dgm:spPr/>
      <dgm:t>
        <a:bodyPr/>
        <a:lstStyle/>
        <a:p>
          <a:endParaRPr lang="en-US"/>
        </a:p>
      </dgm:t>
    </dgm:pt>
    <dgm:pt modelId="{0AC21CF6-FF3C-40B1-A968-A64E9294C3B7}" type="pres">
      <dgm:prSet presAssocID="{9A5DB45F-A49A-420D-A99E-0445393CAF46}" presName="sibTrans" presStyleLbl="sibTrans1D1" presStyleIdx="2" presStyleCnt="6"/>
      <dgm:spPr/>
      <dgm:t>
        <a:bodyPr/>
        <a:lstStyle/>
        <a:p>
          <a:endParaRPr lang="en-US"/>
        </a:p>
      </dgm:t>
    </dgm:pt>
    <dgm:pt modelId="{DA3A667E-551B-477A-A4A7-9A2177B6555D}" type="pres">
      <dgm:prSet presAssocID="{5DADF668-FB86-4039-83F2-A680EB2BE26E}" presName="node" presStyleLbl="node1" presStyleIdx="3" presStyleCnt="6" custScaleX="144547" custScaleY="118606" custRadScaleRad="90486" custRadScaleInc="34404">
        <dgm:presLayoutVars>
          <dgm:bulletEnabled val="1"/>
        </dgm:presLayoutVars>
      </dgm:prSet>
      <dgm:spPr/>
      <dgm:t>
        <a:bodyPr/>
        <a:lstStyle/>
        <a:p>
          <a:endParaRPr lang="en-US"/>
        </a:p>
      </dgm:t>
    </dgm:pt>
    <dgm:pt modelId="{418F2EB8-F634-4719-8B56-3E6ED205AB00}" type="pres">
      <dgm:prSet presAssocID="{5DADF668-FB86-4039-83F2-A680EB2BE26E}" presName="spNode" presStyleCnt="0"/>
      <dgm:spPr/>
      <dgm:t>
        <a:bodyPr/>
        <a:lstStyle/>
        <a:p>
          <a:endParaRPr lang="en-US"/>
        </a:p>
      </dgm:t>
    </dgm:pt>
    <dgm:pt modelId="{79777553-913C-4A56-9658-B611C55AC256}" type="pres">
      <dgm:prSet presAssocID="{DB0FC5D5-5691-4549-8F92-FE5988E3BBA2}" presName="sibTrans" presStyleLbl="sibTrans1D1" presStyleIdx="3" presStyleCnt="6"/>
      <dgm:spPr/>
      <dgm:t>
        <a:bodyPr/>
        <a:lstStyle/>
        <a:p>
          <a:endParaRPr lang="en-US"/>
        </a:p>
      </dgm:t>
    </dgm:pt>
    <dgm:pt modelId="{DED70440-CEBC-4F96-BAC4-49BDC265CCCC}" type="pres">
      <dgm:prSet presAssocID="{C15164A1-31AA-4306-BFB2-679B21D9EA81}" presName="node" presStyleLbl="node1" presStyleIdx="4" presStyleCnt="6" custScaleY="84236" custRadScaleRad="97855" custRadScaleInc="44920">
        <dgm:presLayoutVars>
          <dgm:bulletEnabled val="1"/>
        </dgm:presLayoutVars>
      </dgm:prSet>
      <dgm:spPr/>
      <dgm:t>
        <a:bodyPr/>
        <a:lstStyle/>
        <a:p>
          <a:endParaRPr lang="en-US"/>
        </a:p>
      </dgm:t>
    </dgm:pt>
    <dgm:pt modelId="{871DDA59-7F05-4C22-9478-B0BE6558A58E}" type="pres">
      <dgm:prSet presAssocID="{C15164A1-31AA-4306-BFB2-679B21D9EA81}" presName="spNode" presStyleCnt="0"/>
      <dgm:spPr/>
      <dgm:t>
        <a:bodyPr/>
        <a:lstStyle/>
        <a:p>
          <a:endParaRPr lang="en-US"/>
        </a:p>
      </dgm:t>
    </dgm:pt>
    <dgm:pt modelId="{A41D7A9E-6A3C-4F1C-8C99-1236615697E3}" type="pres">
      <dgm:prSet presAssocID="{4F46260F-2E6E-4115-B1EC-3C4F59CFFD61}" presName="sibTrans" presStyleLbl="sibTrans1D1" presStyleIdx="4" presStyleCnt="6"/>
      <dgm:spPr/>
      <dgm:t>
        <a:bodyPr/>
        <a:lstStyle/>
        <a:p>
          <a:endParaRPr lang="en-US"/>
        </a:p>
      </dgm:t>
    </dgm:pt>
    <dgm:pt modelId="{16C05663-517B-496E-8BB2-5A69E159A392}" type="pres">
      <dgm:prSet presAssocID="{E5250208-3540-41CC-A0FE-A66E180E9D15}" presName="node" presStyleLbl="node1" presStyleIdx="5" presStyleCnt="6" custScaleX="125223" custScaleY="105039">
        <dgm:presLayoutVars>
          <dgm:bulletEnabled val="1"/>
        </dgm:presLayoutVars>
      </dgm:prSet>
      <dgm:spPr/>
      <dgm:t>
        <a:bodyPr/>
        <a:lstStyle/>
        <a:p>
          <a:endParaRPr lang="en-US"/>
        </a:p>
      </dgm:t>
    </dgm:pt>
    <dgm:pt modelId="{DD198E2D-B2C0-4481-B8C2-90B9274A363F}" type="pres">
      <dgm:prSet presAssocID="{E5250208-3540-41CC-A0FE-A66E180E9D15}" presName="spNode" presStyleCnt="0"/>
      <dgm:spPr/>
      <dgm:t>
        <a:bodyPr/>
        <a:lstStyle/>
        <a:p>
          <a:endParaRPr lang="en-US"/>
        </a:p>
      </dgm:t>
    </dgm:pt>
    <dgm:pt modelId="{B207BE1C-8DD9-4876-9F9A-87E09D755F6D}" type="pres">
      <dgm:prSet presAssocID="{F9FD11F3-CA97-482C-9C60-C4B3CDB2746A}" presName="sibTrans" presStyleLbl="sibTrans1D1" presStyleIdx="5" presStyleCnt="6"/>
      <dgm:spPr/>
      <dgm:t>
        <a:bodyPr/>
        <a:lstStyle/>
        <a:p>
          <a:endParaRPr lang="en-US"/>
        </a:p>
      </dgm:t>
    </dgm:pt>
  </dgm:ptLst>
  <dgm:cxnLst>
    <dgm:cxn modelId="{199711D0-2321-4478-B8A7-9126537908C4}" type="presOf" srcId="{E5250208-3540-41CC-A0FE-A66E180E9D15}" destId="{16C05663-517B-496E-8BB2-5A69E159A392}" srcOrd="0" destOrd="0" presId="urn:microsoft.com/office/officeart/2005/8/layout/cycle6"/>
    <dgm:cxn modelId="{116BD800-D44B-4779-8841-6519F862D9E5}" type="presOf" srcId="{961AF492-7F5C-4044-8D7F-79605D1B2F53}" destId="{A7D18157-5D20-4614-8853-0D7079379041}" srcOrd="0" destOrd="0" presId="urn:microsoft.com/office/officeart/2005/8/layout/cycle6"/>
    <dgm:cxn modelId="{F060EAB6-ECE3-4073-AAF6-61EBCA5EFA68}" srcId="{E4A0F773-3583-4A6C-8A05-C162E7A0A685}" destId="{D7E5843F-33C2-4AE4-8083-064F035029DA}" srcOrd="0" destOrd="0" parTransId="{D9557556-06C7-44A3-A9E3-62F3AAF2A7E8}" sibTransId="{961AF492-7F5C-4044-8D7F-79605D1B2F53}"/>
    <dgm:cxn modelId="{14E8FA70-EB87-4B24-87FF-DC76AC934F23}" srcId="{E4A0F773-3583-4A6C-8A05-C162E7A0A685}" destId="{E5250208-3540-41CC-A0FE-A66E180E9D15}" srcOrd="5" destOrd="0" parTransId="{B5CCA333-7CA5-4594-BC7E-C00667D7DBCA}" sibTransId="{F9FD11F3-CA97-482C-9C60-C4B3CDB2746A}"/>
    <dgm:cxn modelId="{1C400AF3-D2CE-48A7-A658-1D1469B0197D}" type="presOf" srcId="{5DADF668-FB86-4039-83F2-A680EB2BE26E}" destId="{DA3A667E-551B-477A-A4A7-9A2177B6555D}" srcOrd="0" destOrd="0" presId="urn:microsoft.com/office/officeart/2005/8/layout/cycle6"/>
    <dgm:cxn modelId="{8D40BB46-0A17-4062-BA66-156CB0C553E5}" type="presOf" srcId="{D7E5843F-33C2-4AE4-8083-064F035029DA}" destId="{E11B01AF-3EF5-42DC-B8D1-1F918437D5C0}" srcOrd="0" destOrd="0" presId="urn:microsoft.com/office/officeart/2005/8/layout/cycle6"/>
    <dgm:cxn modelId="{29B3E6C5-FD43-4354-A5FD-CF54DE11442A}" srcId="{E4A0F773-3583-4A6C-8A05-C162E7A0A685}" destId="{5AAC39FA-9AA6-458E-B5E4-6669CFF7740B}" srcOrd="2" destOrd="0" parTransId="{71388FED-26B6-4DC0-A3AA-279F74F315C7}" sibTransId="{9A5DB45F-A49A-420D-A99E-0445393CAF46}"/>
    <dgm:cxn modelId="{FC375B9D-AFC8-4720-A489-750BB9758A7F}" type="presOf" srcId="{E4A0F773-3583-4A6C-8A05-C162E7A0A685}" destId="{6FC47CDE-548C-4DBE-9207-DDDB47EF940C}" srcOrd="0" destOrd="0" presId="urn:microsoft.com/office/officeart/2005/8/layout/cycle6"/>
    <dgm:cxn modelId="{FB3D5888-B701-4179-A507-1CE71B5E2942}" type="presOf" srcId="{CCCB6650-23C0-4E52-9BDB-2BE07F329BE0}" destId="{79ECBB4A-C840-4E44-8F78-F45C6C109A8B}" srcOrd="0" destOrd="0" presId="urn:microsoft.com/office/officeart/2005/8/layout/cycle6"/>
    <dgm:cxn modelId="{11941AE4-4BAE-4C4D-AF02-DC769FB37471}" type="presOf" srcId="{9A5DB45F-A49A-420D-A99E-0445393CAF46}" destId="{0AC21CF6-FF3C-40B1-A968-A64E9294C3B7}" srcOrd="0" destOrd="0" presId="urn:microsoft.com/office/officeart/2005/8/layout/cycle6"/>
    <dgm:cxn modelId="{4C56267B-7EBF-495D-ADE9-E9605C6588B1}" srcId="{E4A0F773-3583-4A6C-8A05-C162E7A0A685}" destId="{CCCB6650-23C0-4E52-9BDB-2BE07F329BE0}" srcOrd="1" destOrd="0" parTransId="{AC534D62-42E5-4028-9072-268647EDC432}" sibTransId="{21C4A72F-360E-4D3F-932A-27BFCECEAFE9}"/>
    <dgm:cxn modelId="{A50387FA-901C-42D2-A888-9E054AD2D7F2}" srcId="{E4A0F773-3583-4A6C-8A05-C162E7A0A685}" destId="{5DADF668-FB86-4039-83F2-A680EB2BE26E}" srcOrd="3" destOrd="0" parTransId="{B2B5C168-4FE1-4F8D-BC84-C04FC82C9A8A}" sibTransId="{DB0FC5D5-5691-4549-8F92-FE5988E3BBA2}"/>
    <dgm:cxn modelId="{EC008011-FF43-49D8-8ED1-0A8EDCC9CAD7}" type="presOf" srcId="{C15164A1-31AA-4306-BFB2-679B21D9EA81}" destId="{DED70440-CEBC-4F96-BAC4-49BDC265CCCC}" srcOrd="0" destOrd="0" presId="urn:microsoft.com/office/officeart/2005/8/layout/cycle6"/>
    <dgm:cxn modelId="{00801FD0-2B28-4A12-994A-2FC32C1D7F52}" type="presOf" srcId="{4F46260F-2E6E-4115-B1EC-3C4F59CFFD61}" destId="{A41D7A9E-6A3C-4F1C-8C99-1236615697E3}" srcOrd="0" destOrd="0" presId="urn:microsoft.com/office/officeart/2005/8/layout/cycle6"/>
    <dgm:cxn modelId="{0187AD7A-2FA3-416B-B11F-155970051AA1}" type="presOf" srcId="{DB0FC5D5-5691-4549-8F92-FE5988E3BBA2}" destId="{79777553-913C-4A56-9658-B611C55AC256}" srcOrd="0" destOrd="0" presId="urn:microsoft.com/office/officeart/2005/8/layout/cycle6"/>
    <dgm:cxn modelId="{F7DEE00E-6436-4D49-885A-99469FAACDD3}" type="presOf" srcId="{5AAC39FA-9AA6-458E-B5E4-6669CFF7740B}" destId="{62BC0CBE-2592-4AE1-ADE6-A97D8A7A2297}" srcOrd="0" destOrd="0" presId="urn:microsoft.com/office/officeart/2005/8/layout/cycle6"/>
    <dgm:cxn modelId="{27FDDFAA-135C-4F0A-B0F8-8147988E00A3}" type="presOf" srcId="{21C4A72F-360E-4D3F-932A-27BFCECEAFE9}" destId="{AB003889-A802-414A-9E89-BAF222793295}" srcOrd="0" destOrd="0" presId="urn:microsoft.com/office/officeart/2005/8/layout/cycle6"/>
    <dgm:cxn modelId="{52D44030-4569-4EF5-B7F1-C4DA0B1D8279}" type="presOf" srcId="{F9FD11F3-CA97-482C-9C60-C4B3CDB2746A}" destId="{B207BE1C-8DD9-4876-9F9A-87E09D755F6D}" srcOrd="0" destOrd="0" presId="urn:microsoft.com/office/officeart/2005/8/layout/cycle6"/>
    <dgm:cxn modelId="{C66532A9-6D19-401E-A9F0-C1CEA46B79BD}" srcId="{E4A0F773-3583-4A6C-8A05-C162E7A0A685}" destId="{C15164A1-31AA-4306-BFB2-679B21D9EA81}" srcOrd="4" destOrd="0" parTransId="{82E5F42F-A6E2-4460-BCC6-F62DFA0A13E9}" sibTransId="{4F46260F-2E6E-4115-B1EC-3C4F59CFFD61}"/>
    <dgm:cxn modelId="{2CB2DB94-A0DF-41CD-BB79-7E73869BE961}" type="presParOf" srcId="{6FC47CDE-548C-4DBE-9207-DDDB47EF940C}" destId="{E11B01AF-3EF5-42DC-B8D1-1F918437D5C0}" srcOrd="0" destOrd="0" presId="urn:microsoft.com/office/officeart/2005/8/layout/cycle6"/>
    <dgm:cxn modelId="{257EF10A-48EF-406B-8F92-664C0B8321A6}" type="presParOf" srcId="{6FC47CDE-548C-4DBE-9207-DDDB47EF940C}" destId="{4C82A4D6-1614-4DE7-B773-7E1636CD87EE}" srcOrd="1" destOrd="0" presId="urn:microsoft.com/office/officeart/2005/8/layout/cycle6"/>
    <dgm:cxn modelId="{713ACFAF-B796-4CD9-AAC3-27E210272E02}" type="presParOf" srcId="{6FC47CDE-548C-4DBE-9207-DDDB47EF940C}" destId="{A7D18157-5D20-4614-8853-0D7079379041}" srcOrd="2" destOrd="0" presId="urn:microsoft.com/office/officeart/2005/8/layout/cycle6"/>
    <dgm:cxn modelId="{F99DB028-EDB6-4DE6-A63D-995352910C5A}" type="presParOf" srcId="{6FC47CDE-548C-4DBE-9207-DDDB47EF940C}" destId="{79ECBB4A-C840-4E44-8F78-F45C6C109A8B}" srcOrd="3" destOrd="0" presId="urn:microsoft.com/office/officeart/2005/8/layout/cycle6"/>
    <dgm:cxn modelId="{14BF5C13-7926-4901-8433-34A789262E2A}" type="presParOf" srcId="{6FC47CDE-548C-4DBE-9207-DDDB47EF940C}" destId="{2A826ADC-9679-4D29-96D7-328AC7E987CA}" srcOrd="4" destOrd="0" presId="urn:microsoft.com/office/officeart/2005/8/layout/cycle6"/>
    <dgm:cxn modelId="{7F344443-AB45-4A12-8C8C-C273A718C029}" type="presParOf" srcId="{6FC47CDE-548C-4DBE-9207-DDDB47EF940C}" destId="{AB003889-A802-414A-9E89-BAF222793295}" srcOrd="5" destOrd="0" presId="urn:microsoft.com/office/officeart/2005/8/layout/cycle6"/>
    <dgm:cxn modelId="{D5ACACB0-5331-4D35-9F46-4EE94BC180AA}" type="presParOf" srcId="{6FC47CDE-548C-4DBE-9207-DDDB47EF940C}" destId="{62BC0CBE-2592-4AE1-ADE6-A97D8A7A2297}" srcOrd="6" destOrd="0" presId="urn:microsoft.com/office/officeart/2005/8/layout/cycle6"/>
    <dgm:cxn modelId="{4EA08590-5D76-4C17-983E-E0CA98A9A448}" type="presParOf" srcId="{6FC47CDE-548C-4DBE-9207-DDDB47EF940C}" destId="{D21242D0-25B5-42A1-9561-4A555842CC59}" srcOrd="7" destOrd="0" presId="urn:microsoft.com/office/officeart/2005/8/layout/cycle6"/>
    <dgm:cxn modelId="{890A6597-5512-4AEE-B57B-B670C086403B}" type="presParOf" srcId="{6FC47CDE-548C-4DBE-9207-DDDB47EF940C}" destId="{0AC21CF6-FF3C-40B1-A968-A64E9294C3B7}" srcOrd="8" destOrd="0" presId="urn:microsoft.com/office/officeart/2005/8/layout/cycle6"/>
    <dgm:cxn modelId="{6185CE14-9A7F-469D-B463-A7F619E79DF6}" type="presParOf" srcId="{6FC47CDE-548C-4DBE-9207-DDDB47EF940C}" destId="{DA3A667E-551B-477A-A4A7-9A2177B6555D}" srcOrd="9" destOrd="0" presId="urn:microsoft.com/office/officeart/2005/8/layout/cycle6"/>
    <dgm:cxn modelId="{53B65503-52F5-4462-87B2-233E604AC51F}" type="presParOf" srcId="{6FC47CDE-548C-4DBE-9207-DDDB47EF940C}" destId="{418F2EB8-F634-4719-8B56-3E6ED205AB00}" srcOrd="10" destOrd="0" presId="urn:microsoft.com/office/officeart/2005/8/layout/cycle6"/>
    <dgm:cxn modelId="{2214690F-5A48-424C-8E88-BAEA24B6F526}" type="presParOf" srcId="{6FC47CDE-548C-4DBE-9207-DDDB47EF940C}" destId="{79777553-913C-4A56-9658-B611C55AC256}" srcOrd="11" destOrd="0" presId="urn:microsoft.com/office/officeart/2005/8/layout/cycle6"/>
    <dgm:cxn modelId="{5399DC0E-8128-4FFA-B30E-D75370587A47}" type="presParOf" srcId="{6FC47CDE-548C-4DBE-9207-DDDB47EF940C}" destId="{DED70440-CEBC-4F96-BAC4-49BDC265CCCC}" srcOrd="12" destOrd="0" presId="urn:microsoft.com/office/officeart/2005/8/layout/cycle6"/>
    <dgm:cxn modelId="{8D7F0828-7795-4D03-BB40-6E90C36875CE}" type="presParOf" srcId="{6FC47CDE-548C-4DBE-9207-DDDB47EF940C}" destId="{871DDA59-7F05-4C22-9478-B0BE6558A58E}" srcOrd="13" destOrd="0" presId="urn:microsoft.com/office/officeart/2005/8/layout/cycle6"/>
    <dgm:cxn modelId="{DAF54DB1-8786-4E7B-9E6A-3D5CB21DDE3C}" type="presParOf" srcId="{6FC47CDE-548C-4DBE-9207-DDDB47EF940C}" destId="{A41D7A9E-6A3C-4F1C-8C99-1236615697E3}" srcOrd="14" destOrd="0" presId="urn:microsoft.com/office/officeart/2005/8/layout/cycle6"/>
    <dgm:cxn modelId="{0818143C-1A22-49B8-BEDB-5D3FBA633D63}" type="presParOf" srcId="{6FC47CDE-548C-4DBE-9207-DDDB47EF940C}" destId="{16C05663-517B-496E-8BB2-5A69E159A392}" srcOrd="15" destOrd="0" presId="urn:microsoft.com/office/officeart/2005/8/layout/cycle6"/>
    <dgm:cxn modelId="{08EA23FA-510B-4DB6-A185-0CC692404F24}" type="presParOf" srcId="{6FC47CDE-548C-4DBE-9207-DDDB47EF940C}" destId="{DD198E2D-B2C0-4481-B8C2-90B9274A363F}" srcOrd="16" destOrd="0" presId="urn:microsoft.com/office/officeart/2005/8/layout/cycle6"/>
    <dgm:cxn modelId="{DB3DC74A-AE21-43AD-BB62-8E902D1BC063}" type="presParOf" srcId="{6FC47CDE-548C-4DBE-9207-DDDB47EF940C}" destId="{B207BE1C-8DD9-4876-9F9A-87E09D755F6D}" srcOrd="17" destOrd="0" presId="urn:microsoft.com/office/officeart/2005/8/layout/cycle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CECA4029-D37E-4D73-BC09-89F3B5DA7B3B}" type="doc">
      <dgm:prSet loTypeId="urn:microsoft.com/office/officeart/2005/8/layout/chart3" loCatId="cycle" qsTypeId="urn:microsoft.com/office/officeart/2005/8/quickstyle/3d3" qsCatId="3D" csTypeId="urn:microsoft.com/office/officeart/2005/8/colors/accent1_2#13" csCatId="accent1" phldr="1"/>
      <dgm:spPr/>
    </dgm:pt>
    <dgm:pt modelId="{B89C90FA-5C2B-49B9-8F13-D435218E473B}">
      <dgm:prSet phldrT="[Text]"/>
      <dgm:spPr/>
      <dgm:t>
        <a:bodyPr/>
        <a:lstStyle/>
        <a:p>
          <a:r>
            <a:rPr lang="en-US" dirty="0" smtClean="0"/>
            <a:t>Installers</a:t>
          </a:r>
          <a:endParaRPr lang="en-US" dirty="0"/>
        </a:p>
      </dgm:t>
    </dgm:pt>
    <dgm:pt modelId="{01B6D704-79BA-48E9-AC94-185263EE1C3E}" type="parTrans" cxnId="{B3410D76-6D70-4122-A193-CB5A2DB93E15}">
      <dgm:prSet/>
      <dgm:spPr/>
      <dgm:t>
        <a:bodyPr/>
        <a:lstStyle/>
        <a:p>
          <a:endParaRPr lang="en-US"/>
        </a:p>
      </dgm:t>
    </dgm:pt>
    <dgm:pt modelId="{4F965293-E91B-4F87-A8A1-BCCF363D8BB5}" type="sibTrans" cxnId="{B3410D76-6D70-4122-A193-CB5A2DB93E15}">
      <dgm:prSet/>
      <dgm:spPr/>
      <dgm:t>
        <a:bodyPr/>
        <a:lstStyle/>
        <a:p>
          <a:endParaRPr lang="en-US"/>
        </a:p>
      </dgm:t>
    </dgm:pt>
    <dgm:pt modelId="{0724C00F-ED7E-489D-A88B-10B69B9907CB}">
      <dgm:prSet phldrT="[Text]"/>
      <dgm:spPr/>
      <dgm:t>
        <a:bodyPr/>
        <a:lstStyle/>
        <a:p>
          <a:r>
            <a:rPr lang="en-US" dirty="0" smtClean="0"/>
            <a:t>System Designers</a:t>
          </a:r>
          <a:endParaRPr lang="en-US" dirty="0"/>
        </a:p>
      </dgm:t>
    </dgm:pt>
    <dgm:pt modelId="{4C4D6CE4-9759-48FB-AEFB-72801E34E2C6}" type="parTrans" cxnId="{653A1033-C421-495C-9EEF-A73D40F98085}">
      <dgm:prSet/>
      <dgm:spPr/>
      <dgm:t>
        <a:bodyPr/>
        <a:lstStyle/>
        <a:p>
          <a:endParaRPr lang="en-US"/>
        </a:p>
      </dgm:t>
    </dgm:pt>
    <dgm:pt modelId="{0F91E44C-08FC-4DCF-8A6C-8CF5F9DAB9D5}" type="sibTrans" cxnId="{653A1033-C421-495C-9EEF-A73D40F98085}">
      <dgm:prSet/>
      <dgm:spPr/>
      <dgm:t>
        <a:bodyPr/>
        <a:lstStyle/>
        <a:p>
          <a:endParaRPr lang="en-US"/>
        </a:p>
      </dgm:t>
    </dgm:pt>
    <dgm:pt modelId="{9706515D-29CF-44EF-8A40-35D2C512C733}">
      <dgm:prSet phldrT="[Text]"/>
      <dgm:spPr/>
      <dgm:t>
        <a:bodyPr/>
        <a:lstStyle/>
        <a:p>
          <a:r>
            <a:rPr lang="en-US" dirty="0" smtClean="0"/>
            <a:t>Code Officials</a:t>
          </a:r>
          <a:endParaRPr lang="en-US" dirty="0"/>
        </a:p>
      </dgm:t>
    </dgm:pt>
    <dgm:pt modelId="{D32749E0-D9FA-4981-B9F1-ED2A2203B15D}" type="parTrans" cxnId="{B6FA1FB2-E779-474B-AF23-BDD4EE400855}">
      <dgm:prSet/>
      <dgm:spPr/>
      <dgm:t>
        <a:bodyPr/>
        <a:lstStyle/>
        <a:p>
          <a:endParaRPr lang="en-US"/>
        </a:p>
      </dgm:t>
    </dgm:pt>
    <dgm:pt modelId="{B1602B1C-101A-4BE2-B2D1-8CC60812C1FF}" type="sibTrans" cxnId="{B6FA1FB2-E779-474B-AF23-BDD4EE400855}">
      <dgm:prSet/>
      <dgm:spPr/>
      <dgm:t>
        <a:bodyPr/>
        <a:lstStyle/>
        <a:p>
          <a:endParaRPr lang="en-US"/>
        </a:p>
      </dgm:t>
    </dgm:pt>
    <dgm:pt modelId="{E6936A13-AA74-421A-8AC5-1E0F90638FDC}">
      <dgm:prSet phldrT="[Text]"/>
      <dgm:spPr/>
      <dgm:t>
        <a:bodyPr/>
        <a:lstStyle/>
        <a:p>
          <a:r>
            <a:rPr lang="en-US" dirty="0" smtClean="0"/>
            <a:t>Technical Sales</a:t>
          </a:r>
          <a:endParaRPr lang="en-US" dirty="0"/>
        </a:p>
      </dgm:t>
    </dgm:pt>
    <dgm:pt modelId="{DAEFED50-D1E4-46CD-B9C5-C78240885897}" type="parTrans" cxnId="{6472CDF2-A70F-4208-B692-EF669C92E39A}">
      <dgm:prSet/>
      <dgm:spPr/>
      <dgm:t>
        <a:bodyPr/>
        <a:lstStyle/>
        <a:p>
          <a:endParaRPr lang="en-US"/>
        </a:p>
      </dgm:t>
    </dgm:pt>
    <dgm:pt modelId="{E065BA57-30B6-4624-90B4-435E2ADF2BCB}" type="sibTrans" cxnId="{6472CDF2-A70F-4208-B692-EF669C92E39A}">
      <dgm:prSet/>
      <dgm:spPr/>
      <dgm:t>
        <a:bodyPr/>
        <a:lstStyle/>
        <a:p>
          <a:endParaRPr lang="en-US"/>
        </a:p>
      </dgm:t>
    </dgm:pt>
    <dgm:pt modelId="{594BE881-B3C5-42B4-85EE-C99D25267572}">
      <dgm:prSet phldrT="[Text]"/>
      <dgm:spPr/>
      <dgm:t>
        <a:bodyPr/>
        <a:lstStyle/>
        <a:p>
          <a:r>
            <a:rPr lang="en-US" dirty="0" smtClean="0"/>
            <a:t>Building Designers</a:t>
          </a:r>
          <a:endParaRPr lang="en-US" dirty="0"/>
        </a:p>
      </dgm:t>
    </dgm:pt>
    <dgm:pt modelId="{86FE2A7F-EAE7-4AA6-85F4-97E42BC416F3}" type="parTrans" cxnId="{21839C87-6DB9-4997-A2CA-C3FC2D4315F3}">
      <dgm:prSet/>
      <dgm:spPr/>
      <dgm:t>
        <a:bodyPr/>
        <a:lstStyle/>
        <a:p>
          <a:endParaRPr lang="en-US"/>
        </a:p>
      </dgm:t>
    </dgm:pt>
    <dgm:pt modelId="{11D80B6E-1DEB-4273-B396-2A0D12CFF8E0}" type="sibTrans" cxnId="{21839C87-6DB9-4997-A2CA-C3FC2D4315F3}">
      <dgm:prSet/>
      <dgm:spPr/>
      <dgm:t>
        <a:bodyPr/>
        <a:lstStyle/>
        <a:p>
          <a:endParaRPr lang="en-US"/>
        </a:p>
      </dgm:t>
    </dgm:pt>
    <dgm:pt modelId="{20703581-2234-45FF-B5DE-66E85A14768D}">
      <dgm:prSet phldrT="[Text]"/>
      <dgm:spPr/>
      <dgm:t>
        <a:bodyPr/>
        <a:lstStyle/>
        <a:p>
          <a:r>
            <a:rPr lang="en-US" dirty="0" smtClean="0"/>
            <a:t>Utility Personnel</a:t>
          </a:r>
          <a:endParaRPr lang="en-US" dirty="0"/>
        </a:p>
      </dgm:t>
    </dgm:pt>
    <dgm:pt modelId="{5C470878-3274-4CDB-BE25-3CCF65EF589A}" type="parTrans" cxnId="{F1D6EC81-9429-475E-A99F-A45EBDFABE71}">
      <dgm:prSet/>
      <dgm:spPr/>
      <dgm:t>
        <a:bodyPr/>
        <a:lstStyle/>
        <a:p>
          <a:endParaRPr lang="en-US"/>
        </a:p>
      </dgm:t>
    </dgm:pt>
    <dgm:pt modelId="{E97DB967-20BB-4B22-A9C1-D7890701DF64}" type="sibTrans" cxnId="{F1D6EC81-9429-475E-A99F-A45EBDFABE71}">
      <dgm:prSet/>
      <dgm:spPr/>
      <dgm:t>
        <a:bodyPr/>
        <a:lstStyle/>
        <a:p>
          <a:endParaRPr lang="en-US"/>
        </a:p>
      </dgm:t>
    </dgm:pt>
    <dgm:pt modelId="{EC410C82-7EB0-44E5-B0FF-D80C22CED099}" type="pres">
      <dgm:prSet presAssocID="{CECA4029-D37E-4D73-BC09-89F3B5DA7B3B}" presName="compositeShape" presStyleCnt="0">
        <dgm:presLayoutVars>
          <dgm:chMax val="7"/>
          <dgm:dir/>
          <dgm:resizeHandles val="exact"/>
        </dgm:presLayoutVars>
      </dgm:prSet>
      <dgm:spPr/>
    </dgm:pt>
    <dgm:pt modelId="{674C650F-DCF5-4DF2-B88D-C8DFBBB88478}" type="pres">
      <dgm:prSet presAssocID="{CECA4029-D37E-4D73-BC09-89F3B5DA7B3B}" presName="wedge1" presStyleLbl="node1" presStyleIdx="0" presStyleCnt="6"/>
      <dgm:spPr/>
      <dgm:t>
        <a:bodyPr/>
        <a:lstStyle/>
        <a:p>
          <a:endParaRPr lang="en-US"/>
        </a:p>
      </dgm:t>
    </dgm:pt>
    <dgm:pt modelId="{46398A08-17FB-4FC5-930A-8652D9B4550C}" type="pres">
      <dgm:prSet presAssocID="{CECA4029-D37E-4D73-BC09-89F3B5DA7B3B}" presName="wedge1Tx" presStyleLbl="node1" presStyleIdx="0" presStyleCnt="6">
        <dgm:presLayoutVars>
          <dgm:chMax val="0"/>
          <dgm:chPref val="0"/>
          <dgm:bulletEnabled val="1"/>
        </dgm:presLayoutVars>
      </dgm:prSet>
      <dgm:spPr/>
      <dgm:t>
        <a:bodyPr/>
        <a:lstStyle/>
        <a:p>
          <a:endParaRPr lang="en-US"/>
        </a:p>
      </dgm:t>
    </dgm:pt>
    <dgm:pt modelId="{D46FBCAC-106D-4FAD-BBC2-6E3F95DF2355}" type="pres">
      <dgm:prSet presAssocID="{CECA4029-D37E-4D73-BC09-89F3B5DA7B3B}" presName="wedge2" presStyleLbl="node1" presStyleIdx="1" presStyleCnt="6"/>
      <dgm:spPr/>
      <dgm:t>
        <a:bodyPr/>
        <a:lstStyle/>
        <a:p>
          <a:endParaRPr lang="en-US"/>
        </a:p>
      </dgm:t>
    </dgm:pt>
    <dgm:pt modelId="{A7136155-F5AB-4850-B376-AFDD3A3DDEFD}" type="pres">
      <dgm:prSet presAssocID="{CECA4029-D37E-4D73-BC09-89F3B5DA7B3B}" presName="wedge2Tx" presStyleLbl="node1" presStyleIdx="1" presStyleCnt="6">
        <dgm:presLayoutVars>
          <dgm:chMax val="0"/>
          <dgm:chPref val="0"/>
          <dgm:bulletEnabled val="1"/>
        </dgm:presLayoutVars>
      </dgm:prSet>
      <dgm:spPr/>
      <dgm:t>
        <a:bodyPr/>
        <a:lstStyle/>
        <a:p>
          <a:endParaRPr lang="en-US"/>
        </a:p>
      </dgm:t>
    </dgm:pt>
    <dgm:pt modelId="{EAF6B4C8-0A8C-4A17-A3A6-40D59A11010F}" type="pres">
      <dgm:prSet presAssocID="{CECA4029-D37E-4D73-BC09-89F3B5DA7B3B}" presName="wedge3" presStyleLbl="node1" presStyleIdx="2" presStyleCnt="6"/>
      <dgm:spPr/>
      <dgm:t>
        <a:bodyPr/>
        <a:lstStyle/>
        <a:p>
          <a:endParaRPr lang="en-US"/>
        </a:p>
      </dgm:t>
    </dgm:pt>
    <dgm:pt modelId="{4051F937-585D-4C9A-A6A5-2D5DC34F0264}" type="pres">
      <dgm:prSet presAssocID="{CECA4029-D37E-4D73-BC09-89F3B5DA7B3B}" presName="wedge3Tx" presStyleLbl="node1" presStyleIdx="2" presStyleCnt="6">
        <dgm:presLayoutVars>
          <dgm:chMax val="0"/>
          <dgm:chPref val="0"/>
          <dgm:bulletEnabled val="1"/>
        </dgm:presLayoutVars>
      </dgm:prSet>
      <dgm:spPr/>
      <dgm:t>
        <a:bodyPr/>
        <a:lstStyle/>
        <a:p>
          <a:endParaRPr lang="en-US"/>
        </a:p>
      </dgm:t>
    </dgm:pt>
    <dgm:pt modelId="{4070E0B6-94F1-455F-BAD2-300D58F296D9}" type="pres">
      <dgm:prSet presAssocID="{CECA4029-D37E-4D73-BC09-89F3B5DA7B3B}" presName="wedge4" presStyleLbl="node1" presStyleIdx="3" presStyleCnt="6"/>
      <dgm:spPr/>
      <dgm:t>
        <a:bodyPr/>
        <a:lstStyle/>
        <a:p>
          <a:endParaRPr lang="en-US"/>
        </a:p>
      </dgm:t>
    </dgm:pt>
    <dgm:pt modelId="{37A52467-E4FA-4E61-A2D9-D4F130E4A7E4}" type="pres">
      <dgm:prSet presAssocID="{CECA4029-D37E-4D73-BC09-89F3B5DA7B3B}" presName="wedge4Tx" presStyleLbl="node1" presStyleIdx="3" presStyleCnt="6">
        <dgm:presLayoutVars>
          <dgm:chMax val="0"/>
          <dgm:chPref val="0"/>
          <dgm:bulletEnabled val="1"/>
        </dgm:presLayoutVars>
      </dgm:prSet>
      <dgm:spPr/>
      <dgm:t>
        <a:bodyPr/>
        <a:lstStyle/>
        <a:p>
          <a:endParaRPr lang="en-US"/>
        </a:p>
      </dgm:t>
    </dgm:pt>
    <dgm:pt modelId="{CD67BC64-2DD6-479D-911F-1CDB162B0FC1}" type="pres">
      <dgm:prSet presAssocID="{CECA4029-D37E-4D73-BC09-89F3B5DA7B3B}" presName="wedge5" presStyleLbl="node1" presStyleIdx="4" presStyleCnt="6"/>
      <dgm:spPr/>
      <dgm:t>
        <a:bodyPr/>
        <a:lstStyle/>
        <a:p>
          <a:endParaRPr lang="en-US"/>
        </a:p>
      </dgm:t>
    </dgm:pt>
    <dgm:pt modelId="{DAF72179-8F3B-4EDD-BB24-4D98145736E2}" type="pres">
      <dgm:prSet presAssocID="{CECA4029-D37E-4D73-BC09-89F3B5DA7B3B}" presName="wedge5Tx" presStyleLbl="node1" presStyleIdx="4" presStyleCnt="6">
        <dgm:presLayoutVars>
          <dgm:chMax val="0"/>
          <dgm:chPref val="0"/>
          <dgm:bulletEnabled val="1"/>
        </dgm:presLayoutVars>
      </dgm:prSet>
      <dgm:spPr/>
      <dgm:t>
        <a:bodyPr/>
        <a:lstStyle/>
        <a:p>
          <a:endParaRPr lang="en-US"/>
        </a:p>
      </dgm:t>
    </dgm:pt>
    <dgm:pt modelId="{A0815426-7909-47CF-B320-561CFBCB65D9}" type="pres">
      <dgm:prSet presAssocID="{CECA4029-D37E-4D73-BC09-89F3B5DA7B3B}" presName="wedge6" presStyleLbl="node1" presStyleIdx="5" presStyleCnt="6"/>
      <dgm:spPr/>
      <dgm:t>
        <a:bodyPr/>
        <a:lstStyle/>
        <a:p>
          <a:endParaRPr lang="en-US"/>
        </a:p>
      </dgm:t>
    </dgm:pt>
    <dgm:pt modelId="{0A0E6BA3-988D-48FB-B1E1-8B1450CAB056}" type="pres">
      <dgm:prSet presAssocID="{CECA4029-D37E-4D73-BC09-89F3B5DA7B3B}" presName="wedge6Tx" presStyleLbl="node1" presStyleIdx="5" presStyleCnt="6">
        <dgm:presLayoutVars>
          <dgm:chMax val="0"/>
          <dgm:chPref val="0"/>
          <dgm:bulletEnabled val="1"/>
        </dgm:presLayoutVars>
      </dgm:prSet>
      <dgm:spPr/>
      <dgm:t>
        <a:bodyPr/>
        <a:lstStyle/>
        <a:p>
          <a:endParaRPr lang="en-US"/>
        </a:p>
      </dgm:t>
    </dgm:pt>
  </dgm:ptLst>
  <dgm:cxnLst>
    <dgm:cxn modelId="{653A1033-C421-495C-9EEF-A73D40F98085}" srcId="{CECA4029-D37E-4D73-BC09-89F3B5DA7B3B}" destId="{0724C00F-ED7E-489D-A88B-10B69B9907CB}" srcOrd="1" destOrd="0" parTransId="{4C4D6CE4-9759-48FB-AEFB-72801E34E2C6}" sibTransId="{0F91E44C-08FC-4DCF-8A6C-8CF5F9DAB9D5}"/>
    <dgm:cxn modelId="{FD456ED5-F3F4-4686-B4AC-D7FB5794C71A}" type="presOf" srcId="{594BE881-B3C5-42B4-85EE-C99D25267572}" destId="{CD67BC64-2DD6-479D-911F-1CDB162B0FC1}" srcOrd="0" destOrd="0" presId="urn:microsoft.com/office/officeart/2005/8/layout/chart3"/>
    <dgm:cxn modelId="{EE52BBC2-A915-4C99-B3FE-65CBF2B3FEB6}" type="presOf" srcId="{20703581-2234-45FF-B5DE-66E85A14768D}" destId="{0A0E6BA3-988D-48FB-B1E1-8B1450CAB056}" srcOrd="1" destOrd="0" presId="urn:microsoft.com/office/officeart/2005/8/layout/chart3"/>
    <dgm:cxn modelId="{FBD6826C-DDB4-4F6F-A75D-873EF75DBE72}" type="presOf" srcId="{0724C00F-ED7E-489D-A88B-10B69B9907CB}" destId="{D46FBCAC-106D-4FAD-BBC2-6E3F95DF2355}" srcOrd="0" destOrd="0" presId="urn:microsoft.com/office/officeart/2005/8/layout/chart3"/>
    <dgm:cxn modelId="{8A9B619B-1831-4739-B111-29A0FDC1DEBE}" type="presOf" srcId="{E6936A13-AA74-421A-8AC5-1E0F90638FDC}" destId="{4070E0B6-94F1-455F-BAD2-300D58F296D9}" srcOrd="0" destOrd="0" presId="urn:microsoft.com/office/officeart/2005/8/layout/chart3"/>
    <dgm:cxn modelId="{B3410D76-6D70-4122-A193-CB5A2DB93E15}" srcId="{CECA4029-D37E-4D73-BC09-89F3B5DA7B3B}" destId="{B89C90FA-5C2B-49B9-8F13-D435218E473B}" srcOrd="0" destOrd="0" parTransId="{01B6D704-79BA-48E9-AC94-185263EE1C3E}" sibTransId="{4F965293-E91B-4F87-A8A1-BCCF363D8BB5}"/>
    <dgm:cxn modelId="{177E90F8-3D71-48AB-A67D-DD44011C3318}" type="presOf" srcId="{B89C90FA-5C2B-49B9-8F13-D435218E473B}" destId="{674C650F-DCF5-4DF2-B88D-C8DFBBB88478}" srcOrd="0" destOrd="0" presId="urn:microsoft.com/office/officeart/2005/8/layout/chart3"/>
    <dgm:cxn modelId="{F9ACF95C-3243-42E3-8ADD-DFE827713CBD}" type="presOf" srcId="{9706515D-29CF-44EF-8A40-35D2C512C733}" destId="{4051F937-585D-4C9A-A6A5-2D5DC34F0264}" srcOrd="1" destOrd="0" presId="urn:microsoft.com/office/officeart/2005/8/layout/chart3"/>
    <dgm:cxn modelId="{B6FA1FB2-E779-474B-AF23-BDD4EE400855}" srcId="{CECA4029-D37E-4D73-BC09-89F3B5DA7B3B}" destId="{9706515D-29CF-44EF-8A40-35D2C512C733}" srcOrd="2" destOrd="0" parTransId="{D32749E0-D9FA-4981-B9F1-ED2A2203B15D}" sibTransId="{B1602B1C-101A-4BE2-B2D1-8CC60812C1FF}"/>
    <dgm:cxn modelId="{F1D6EC81-9429-475E-A99F-A45EBDFABE71}" srcId="{CECA4029-D37E-4D73-BC09-89F3B5DA7B3B}" destId="{20703581-2234-45FF-B5DE-66E85A14768D}" srcOrd="5" destOrd="0" parTransId="{5C470878-3274-4CDB-BE25-3CCF65EF589A}" sibTransId="{E97DB967-20BB-4B22-A9C1-D7890701DF64}"/>
    <dgm:cxn modelId="{21839C87-6DB9-4997-A2CA-C3FC2D4315F3}" srcId="{CECA4029-D37E-4D73-BC09-89F3B5DA7B3B}" destId="{594BE881-B3C5-42B4-85EE-C99D25267572}" srcOrd="4" destOrd="0" parTransId="{86FE2A7F-EAE7-4AA6-85F4-97E42BC416F3}" sibTransId="{11D80B6E-1DEB-4273-B396-2A0D12CFF8E0}"/>
    <dgm:cxn modelId="{5DB42898-7415-44AD-820C-FE9DC19AED09}" type="presOf" srcId="{E6936A13-AA74-421A-8AC5-1E0F90638FDC}" destId="{37A52467-E4FA-4E61-A2D9-D4F130E4A7E4}" srcOrd="1" destOrd="0" presId="urn:microsoft.com/office/officeart/2005/8/layout/chart3"/>
    <dgm:cxn modelId="{902DD882-C867-48AA-802F-AF2428FB452E}" type="presOf" srcId="{0724C00F-ED7E-489D-A88B-10B69B9907CB}" destId="{A7136155-F5AB-4850-B376-AFDD3A3DDEFD}" srcOrd="1" destOrd="0" presId="urn:microsoft.com/office/officeart/2005/8/layout/chart3"/>
    <dgm:cxn modelId="{C8F08BBB-2DFC-4A78-AC98-48B9D74F3DB4}" type="presOf" srcId="{594BE881-B3C5-42B4-85EE-C99D25267572}" destId="{DAF72179-8F3B-4EDD-BB24-4D98145736E2}" srcOrd="1" destOrd="0" presId="urn:microsoft.com/office/officeart/2005/8/layout/chart3"/>
    <dgm:cxn modelId="{5725E173-A9A8-4D12-B593-D68DB6EBBF26}" type="presOf" srcId="{9706515D-29CF-44EF-8A40-35D2C512C733}" destId="{EAF6B4C8-0A8C-4A17-A3A6-40D59A11010F}" srcOrd="0" destOrd="0" presId="urn:microsoft.com/office/officeart/2005/8/layout/chart3"/>
    <dgm:cxn modelId="{A7CB7D80-F5F6-4EBF-897C-DDC7916E2FA0}" type="presOf" srcId="{20703581-2234-45FF-B5DE-66E85A14768D}" destId="{A0815426-7909-47CF-B320-561CFBCB65D9}" srcOrd="0" destOrd="0" presId="urn:microsoft.com/office/officeart/2005/8/layout/chart3"/>
    <dgm:cxn modelId="{8C015060-C7F4-47C3-AB37-53CB97711B55}" type="presOf" srcId="{B89C90FA-5C2B-49B9-8F13-D435218E473B}" destId="{46398A08-17FB-4FC5-930A-8652D9B4550C}" srcOrd="1" destOrd="0" presId="urn:microsoft.com/office/officeart/2005/8/layout/chart3"/>
    <dgm:cxn modelId="{3B5487FC-0A5C-46AB-BD4D-1DCD3A362A94}" type="presOf" srcId="{CECA4029-D37E-4D73-BC09-89F3B5DA7B3B}" destId="{EC410C82-7EB0-44E5-B0FF-D80C22CED099}" srcOrd="0" destOrd="0" presId="urn:microsoft.com/office/officeart/2005/8/layout/chart3"/>
    <dgm:cxn modelId="{6472CDF2-A70F-4208-B692-EF669C92E39A}" srcId="{CECA4029-D37E-4D73-BC09-89F3B5DA7B3B}" destId="{E6936A13-AA74-421A-8AC5-1E0F90638FDC}" srcOrd="3" destOrd="0" parTransId="{DAEFED50-D1E4-46CD-B9C5-C78240885897}" sibTransId="{E065BA57-30B6-4624-90B4-435E2ADF2BCB}"/>
    <dgm:cxn modelId="{A0CF2CCC-08D6-45BE-AE59-A78C2DE1A102}" type="presParOf" srcId="{EC410C82-7EB0-44E5-B0FF-D80C22CED099}" destId="{674C650F-DCF5-4DF2-B88D-C8DFBBB88478}" srcOrd="0" destOrd="0" presId="urn:microsoft.com/office/officeart/2005/8/layout/chart3"/>
    <dgm:cxn modelId="{B464592B-69BF-425A-B6E1-975201966A64}" type="presParOf" srcId="{EC410C82-7EB0-44E5-B0FF-D80C22CED099}" destId="{46398A08-17FB-4FC5-930A-8652D9B4550C}" srcOrd="1" destOrd="0" presId="urn:microsoft.com/office/officeart/2005/8/layout/chart3"/>
    <dgm:cxn modelId="{D6E2D7BE-6702-4068-824A-F720124CF6D9}" type="presParOf" srcId="{EC410C82-7EB0-44E5-B0FF-D80C22CED099}" destId="{D46FBCAC-106D-4FAD-BBC2-6E3F95DF2355}" srcOrd="2" destOrd="0" presId="urn:microsoft.com/office/officeart/2005/8/layout/chart3"/>
    <dgm:cxn modelId="{2D6BD64C-C620-41B4-981C-92B5FC8E7283}" type="presParOf" srcId="{EC410C82-7EB0-44E5-B0FF-D80C22CED099}" destId="{A7136155-F5AB-4850-B376-AFDD3A3DDEFD}" srcOrd="3" destOrd="0" presId="urn:microsoft.com/office/officeart/2005/8/layout/chart3"/>
    <dgm:cxn modelId="{3B0BFAFC-23D7-4C83-BB56-90D9AAD6286C}" type="presParOf" srcId="{EC410C82-7EB0-44E5-B0FF-D80C22CED099}" destId="{EAF6B4C8-0A8C-4A17-A3A6-40D59A11010F}" srcOrd="4" destOrd="0" presId="urn:microsoft.com/office/officeart/2005/8/layout/chart3"/>
    <dgm:cxn modelId="{49DDD05B-4847-4ED1-A5DA-82C64B1EF639}" type="presParOf" srcId="{EC410C82-7EB0-44E5-B0FF-D80C22CED099}" destId="{4051F937-585D-4C9A-A6A5-2D5DC34F0264}" srcOrd="5" destOrd="0" presId="urn:microsoft.com/office/officeart/2005/8/layout/chart3"/>
    <dgm:cxn modelId="{C4D9C84C-314C-4430-8AE3-5D4473E562E1}" type="presParOf" srcId="{EC410C82-7EB0-44E5-B0FF-D80C22CED099}" destId="{4070E0B6-94F1-455F-BAD2-300D58F296D9}" srcOrd="6" destOrd="0" presId="urn:microsoft.com/office/officeart/2005/8/layout/chart3"/>
    <dgm:cxn modelId="{AAF7AB13-49E0-4520-991A-CBE41D4778C5}" type="presParOf" srcId="{EC410C82-7EB0-44E5-B0FF-D80C22CED099}" destId="{37A52467-E4FA-4E61-A2D9-D4F130E4A7E4}" srcOrd="7" destOrd="0" presId="urn:microsoft.com/office/officeart/2005/8/layout/chart3"/>
    <dgm:cxn modelId="{F3BB012E-DFF2-4199-8CEE-0B33541CF874}" type="presParOf" srcId="{EC410C82-7EB0-44E5-B0FF-D80C22CED099}" destId="{CD67BC64-2DD6-479D-911F-1CDB162B0FC1}" srcOrd="8" destOrd="0" presId="urn:microsoft.com/office/officeart/2005/8/layout/chart3"/>
    <dgm:cxn modelId="{EA6B6593-2898-46C1-B79B-D26299DD24D2}" type="presParOf" srcId="{EC410C82-7EB0-44E5-B0FF-D80C22CED099}" destId="{DAF72179-8F3B-4EDD-BB24-4D98145736E2}" srcOrd="9" destOrd="0" presId="urn:microsoft.com/office/officeart/2005/8/layout/chart3"/>
    <dgm:cxn modelId="{515E4DE7-9F6F-4762-9132-0F6304E0CE52}" type="presParOf" srcId="{EC410C82-7EB0-44E5-B0FF-D80C22CED099}" destId="{A0815426-7909-47CF-B320-561CFBCB65D9}" srcOrd="10" destOrd="0" presId="urn:microsoft.com/office/officeart/2005/8/layout/chart3"/>
    <dgm:cxn modelId="{3DB7FCB5-7FE5-446D-9ED5-DC98FEEB8772}" type="presParOf" srcId="{EC410C82-7EB0-44E5-B0FF-D80C22CED099}" destId="{0A0E6BA3-988D-48FB-B1E1-8B1450CAB056}" srcOrd="11" destOrd="0" presId="urn:microsoft.com/office/officeart/2005/8/layout/chart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37CB7186-63CA-4E9B-98B1-70E12852C510}" type="doc">
      <dgm:prSet loTypeId="urn:microsoft.com/office/officeart/2005/8/layout/hProcess3" loCatId="process" qsTypeId="urn:microsoft.com/office/officeart/2005/8/quickstyle/3d5" qsCatId="3D" csTypeId="urn:microsoft.com/office/officeart/2005/8/colors/accent6_4" csCatId="accent6" phldr="1"/>
      <dgm:spPr/>
      <dgm:t>
        <a:bodyPr/>
        <a:lstStyle/>
        <a:p>
          <a:endParaRPr lang="en-US"/>
        </a:p>
      </dgm:t>
    </dgm:pt>
    <dgm:pt modelId="{BD60212A-C137-4E13-BAEC-F9089DABB1F7}">
      <dgm:prSet custT="1"/>
      <dgm:spPr/>
      <dgm:t>
        <a:bodyPr/>
        <a:lstStyle/>
        <a:p>
          <a:pPr rtl="0"/>
          <a:r>
            <a:rPr lang="en-US" sz="1800" dirty="0" smtClean="0"/>
            <a:t>Assess solar technician training available locally. </a:t>
          </a:r>
          <a:endParaRPr lang="en-US" sz="1800" dirty="0"/>
        </a:p>
      </dgm:t>
    </dgm:pt>
    <dgm:pt modelId="{49C4294A-FFFB-4F43-8503-52925156A9E6}" type="parTrans" cxnId="{BEBD52BE-EDAB-4923-AF75-9DB6D7B5EB2E}">
      <dgm:prSet/>
      <dgm:spPr/>
      <dgm:t>
        <a:bodyPr/>
        <a:lstStyle/>
        <a:p>
          <a:endParaRPr lang="en-US"/>
        </a:p>
      </dgm:t>
    </dgm:pt>
    <dgm:pt modelId="{6A76D45D-4448-4262-B1A7-97F3CE3B4D87}" type="sibTrans" cxnId="{BEBD52BE-EDAB-4923-AF75-9DB6D7B5EB2E}">
      <dgm:prSet/>
      <dgm:spPr/>
      <dgm:t>
        <a:bodyPr/>
        <a:lstStyle/>
        <a:p>
          <a:endParaRPr lang="en-US"/>
        </a:p>
      </dgm:t>
    </dgm:pt>
    <dgm:pt modelId="{B0888AC1-DCF0-4940-A6E4-6AA14324CA95}">
      <dgm:prSet custT="1"/>
      <dgm:spPr/>
      <dgm:t>
        <a:bodyPr/>
        <a:lstStyle/>
        <a:p>
          <a:pPr rtl="0"/>
          <a:r>
            <a:rPr lang="en-US" sz="1800" dirty="0" smtClean="0"/>
            <a:t>Develop a program if one does not exist in the region. </a:t>
          </a:r>
          <a:endParaRPr lang="en-US" sz="1800" dirty="0"/>
        </a:p>
      </dgm:t>
    </dgm:pt>
    <dgm:pt modelId="{A913B158-31AF-4FAF-A26A-A66BC4E5D3F2}" type="parTrans" cxnId="{E80AA3E1-9877-45E1-99C7-010981EE3C0F}">
      <dgm:prSet/>
      <dgm:spPr/>
      <dgm:t>
        <a:bodyPr/>
        <a:lstStyle/>
        <a:p>
          <a:endParaRPr lang="en-US"/>
        </a:p>
      </dgm:t>
    </dgm:pt>
    <dgm:pt modelId="{7BEDC0D5-CDEF-46B0-B64F-0F31B98C2C27}" type="sibTrans" cxnId="{E80AA3E1-9877-45E1-99C7-010981EE3C0F}">
      <dgm:prSet/>
      <dgm:spPr/>
      <dgm:t>
        <a:bodyPr/>
        <a:lstStyle/>
        <a:p>
          <a:endParaRPr lang="en-US"/>
        </a:p>
      </dgm:t>
    </dgm:pt>
    <dgm:pt modelId="{CBE8FF71-254E-41F6-B315-A23912268B6A}">
      <dgm:prSet custT="1"/>
      <dgm:spPr/>
      <dgm:t>
        <a:bodyPr/>
        <a:lstStyle/>
        <a:p>
          <a:pPr rtl="0"/>
          <a:r>
            <a:rPr lang="en-US" sz="1800" dirty="0" smtClean="0"/>
            <a:t>Educate consumers about the value of installer licensing and certification.</a:t>
          </a:r>
          <a:endParaRPr lang="en-US" sz="1800" dirty="0"/>
        </a:p>
      </dgm:t>
    </dgm:pt>
    <dgm:pt modelId="{D4EADD00-A748-46CC-A523-16E6F6843AB2}" type="parTrans" cxnId="{A4BEF040-35DA-4924-90F7-B6D50BC693FD}">
      <dgm:prSet/>
      <dgm:spPr/>
      <dgm:t>
        <a:bodyPr/>
        <a:lstStyle/>
        <a:p>
          <a:endParaRPr lang="en-US"/>
        </a:p>
      </dgm:t>
    </dgm:pt>
    <dgm:pt modelId="{4E5C4865-C60D-4BE5-BE9C-6D12E94A5BDF}" type="sibTrans" cxnId="{A4BEF040-35DA-4924-90F7-B6D50BC693FD}">
      <dgm:prSet/>
      <dgm:spPr/>
      <dgm:t>
        <a:bodyPr/>
        <a:lstStyle/>
        <a:p>
          <a:endParaRPr lang="en-US"/>
        </a:p>
      </dgm:t>
    </dgm:pt>
    <dgm:pt modelId="{C580278E-319A-438F-9D73-36371E1DD18C}">
      <dgm:prSet custT="1"/>
      <dgm:spPr/>
      <dgm:t>
        <a:bodyPr/>
        <a:lstStyle/>
        <a:p>
          <a:pPr rtl="0"/>
          <a:r>
            <a:rPr lang="en-US" sz="1800" dirty="0" smtClean="0"/>
            <a:t>Consider requiring consumers to document hiring a licensed and certified contractor. </a:t>
          </a:r>
          <a:endParaRPr lang="en-US" sz="1800" dirty="0"/>
        </a:p>
      </dgm:t>
    </dgm:pt>
    <dgm:pt modelId="{63988F2F-8920-4557-858A-8F63CF323B8B}" type="parTrans" cxnId="{5E7600AD-A926-4221-AF0D-D71188FF1803}">
      <dgm:prSet/>
      <dgm:spPr/>
      <dgm:t>
        <a:bodyPr/>
        <a:lstStyle/>
        <a:p>
          <a:endParaRPr lang="en-US"/>
        </a:p>
      </dgm:t>
    </dgm:pt>
    <dgm:pt modelId="{2061868E-0F7B-4594-9F7B-BF58B4C36CFE}" type="sibTrans" cxnId="{5E7600AD-A926-4221-AF0D-D71188FF1803}">
      <dgm:prSet/>
      <dgm:spPr/>
      <dgm:t>
        <a:bodyPr/>
        <a:lstStyle/>
        <a:p>
          <a:endParaRPr lang="en-US"/>
        </a:p>
      </dgm:t>
    </dgm:pt>
    <dgm:pt modelId="{DE5FFA98-312B-4EB0-BB73-112177876484}" type="pres">
      <dgm:prSet presAssocID="{37CB7186-63CA-4E9B-98B1-70E12852C510}" presName="Name0" presStyleCnt="0">
        <dgm:presLayoutVars>
          <dgm:dir/>
          <dgm:animLvl val="lvl"/>
          <dgm:resizeHandles val="exact"/>
        </dgm:presLayoutVars>
      </dgm:prSet>
      <dgm:spPr/>
      <dgm:t>
        <a:bodyPr/>
        <a:lstStyle/>
        <a:p>
          <a:endParaRPr lang="en-US"/>
        </a:p>
      </dgm:t>
    </dgm:pt>
    <dgm:pt modelId="{D8ADFDDD-1AED-4CA2-94E4-BB242A062780}" type="pres">
      <dgm:prSet presAssocID="{37CB7186-63CA-4E9B-98B1-70E12852C510}" presName="dummy" presStyleCnt="0"/>
      <dgm:spPr/>
      <dgm:t>
        <a:bodyPr/>
        <a:lstStyle/>
        <a:p>
          <a:endParaRPr lang="en-US"/>
        </a:p>
      </dgm:t>
    </dgm:pt>
    <dgm:pt modelId="{5AD0DD7E-123A-4788-9128-351298612534}" type="pres">
      <dgm:prSet presAssocID="{37CB7186-63CA-4E9B-98B1-70E12852C510}" presName="linH" presStyleCnt="0"/>
      <dgm:spPr/>
      <dgm:t>
        <a:bodyPr/>
        <a:lstStyle/>
        <a:p>
          <a:endParaRPr lang="en-US"/>
        </a:p>
      </dgm:t>
    </dgm:pt>
    <dgm:pt modelId="{FCE0B170-7EA2-404A-BBC1-717E48E6C393}" type="pres">
      <dgm:prSet presAssocID="{37CB7186-63CA-4E9B-98B1-70E12852C510}" presName="padding1" presStyleCnt="0"/>
      <dgm:spPr/>
      <dgm:t>
        <a:bodyPr/>
        <a:lstStyle/>
        <a:p>
          <a:endParaRPr lang="en-US"/>
        </a:p>
      </dgm:t>
    </dgm:pt>
    <dgm:pt modelId="{356E0187-EACA-4910-A638-44D241F517DB}" type="pres">
      <dgm:prSet presAssocID="{BD60212A-C137-4E13-BAEC-F9089DABB1F7}" presName="linV" presStyleCnt="0"/>
      <dgm:spPr/>
      <dgm:t>
        <a:bodyPr/>
        <a:lstStyle/>
        <a:p>
          <a:endParaRPr lang="en-US"/>
        </a:p>
      </dgm:t>
    </dgm:pt>
    <dgm:pt modelId="{FA5FCFEC-D72F-439A-83B5-C85048798018}" type="pres">
      <dgm:prSet presAssocID="{BD60212A-C137-4E13-BAEC-F9089DABB1F7}" presName="spVertical1" presStyleCnt="0"/>
      <dgm:spPr/>
      <dgm:t>
        <a:bodyPr/>
        <a:lstStyle/>
        <a:p>
          <a:endParaRPr lang="en-US"/>
        </a:p>
      </dgm:t>
    </dgm:pt>
    <dgm:pt modelId="{5AE7D703-3414-4834-B7A3-5EE0A2F74DDA}" type="pres">
      <dgm:prSet presAssocID="{BD60212A-C137-4E13-BAEC-F9089DABB1F7}" presName="parTx" presStyleLbl="revTx" presStyleIdx="0" presStyleCnt="4">
        <dgm:presLayoutVars>
          <dgm:chMax val="0"/>
          <dgm:chPref val="0"/>
          <dgm:bulletEnabled val="1"/>
        </dgm:presLayoutVars>
      </dgm:prSet>
      <dgm:spPr/>
      <dgm:t>
        <a:bodyPr/>
        <a:lstStyle/>
        <a:p>
          <a:endParaRPr lang="en-US"/>
        </a:p>
      </dgm:t>
    </dgm:pt>
    <dgm:pt modelId="{7854F1AA-B1C3-4C86-B5F1-B95C9CC1EA08}" type="pres">
      <dgm:prSet presAssocID="{BD60212A-C137-4E13-BAEC-F9089DABB1F7}" presName="spVertical2" presStyleCnt="0"/>
      <dgm:spPr/>
      <dgm:t>
        <a:bodyPr/>
        <a:lstStyle/>
        <a:p>
          <a:endParaRPr lang="en-US"/>
        </a:p>
      </dgm:t>
    </dgm:pt>
    <dgm:pt modelId="{3874DD13-F7CA-4CCE-995F-D8123D8CFFBC}" type="pres">
      <dgm:prSet presAssocID="{BD60212A-C137-4E13-BAEC-F9089DABB1F7}" presName="spVertical3" presStyleCnt="0"/>
      <dgm:spPr/>
      <dgm:t>
        <a:bodyPr/>
        <a:lstStyle/>
        <a:p>
          <a:endParaRPr lang="en-US"/>
        </a:p>
      </dgm:t>
    </dgm:pt>
    <dgm:pt modelId="{83D991EE-DB79-4426-A408-C314093D9798}" type="pres">
      <dgm:prSet presAssocID="{6A76D45D-4448-4262-B1A7-97F3CE3B4D87}" presName="space" presStyleCnt="0"/>
      <dgm:spPr/>
      <dgm:t>
        <a:bodyPr/>
        <a:lstStyle/>
        <a:p>
          <a:endParaRPr lang="en-US"/>
        </a:p>
      </dgm:t>
    </dgm:pt>
    <dgm:pt modelId="{78D34943-B803-482D-9DB7-81605ED8AC06}" type="pres">
      <dgm:prSet presAssocID="{B0888AC1-DCF0-4940-A6E4-6AA14324CA95}" presName="linV" presStyleCnt="0"/>
      <dgm:spPr/>
      <dgm:t>
        <a:bodyPr/>
        <a:lstStyle/>
        <a:p>
          <a:endParaRPr lang="en-US"/>
        </a:p>
      </dgm:t>
    </dgm:pt>
    <dgm:pt modelId="{DF9BA788-CB64-4329-BB8F-CFFB7073B428}" type="pres">
      <dgm:prSet presAssocID="{B0888AC1-DCF0-4940-A6E4-6AA14324CA95}" presName="spVertical1" presStyleCnt="0"/>
      <dgm:spPr/>
      <dgm:t>
        <a:bodyPr/>
        <a:lstStyle/>
        <a:p>
          <a:endParaRPr lang="en-US"/>
        </a:p>
      </dgm:t>
    </dgm:pt>
    <dgm:pt modelId="{0BEDAB5F-5705-4D99-82D8-F0066F378C6D}" type="pres">
      <dgm:prSet presAssocID="{B0888AC1-DCF0-4940-A6E4-6AA14324CA95}" presName="parTx" presStyleLbl="revTx" presStyleIdx="1" presStyleCnt="4">
        <dgm:presLayoutVars>
          <dgm:chMax val="0"/>
          <dgm:chPref val="0"/>
          <dgm:bulletEnabled val="1"/>
        </dgm:presLayoutVars>
      </dgm:prSet>
      <dgm:spPr/>
      <dgm:t>
        <a:bodyPr/>
        <a:lstStyle/>
        <a:p>
          <a:endParaRPr lang="en-US"/>
        </a:p>
      </dgm:t>
    </dgm:pt>
    <dgm:pt modelId="{9B706B16-C9F6-41A1-82FD-1A77C3052E97}" type="pres">
      <dgm:prSet presAssocID="{B0888AC1-DCF0-4940-A6E4-6AA14324CA95}" presName="spVertical2" presStyleCnt="0"/>
      <dgm:spPr/>
      <dgm:t>
        <a:bodyPr/>
        <a:lstStyle/>
        <a:p>
          <a:endParaRPr lang="en-US"/>
        </a:p>
      </dgm:t>
    </dgm:pt>
    <dgm:pt modelId="{FD87E88D-242C-493C-9FF5-C6F957477F12}" type="pres">
      <dgm:prSet presAssocID="{B0888AC1-DCF0-4940-A6E4-6AA14324CA95}" presName="spVertical3" presStyleCnt="0"/>
      <dgm:spPr/>
      <dgm:t>
        <a:bodyPr/>
        <a:lstStyle/>
        <a:p>
          <a:endParaRPr lang="en-US"/>
        </a:p>
      </dgm:t>
    </dgm:pt>
    <dgm:pt modelId="{46E093FF-D786-4C98-9B7E-B9A0B99AE675}" type="pres">
      <dgm:prSet presAssocID="{7BEDC0D5-CDEF-46B0-B64F-0F31B98C2C27}" presName="space" presStyleCnt="0"/>
      <dgm:spPr/>
      <dgm:t>
        <a:bodyPr/>
        <a:lstStyle/>
        <a:p>
          <a:endParaRPr lang="en-US"/>
        </a:p>
      </dgm:t>
    </dgm:pt>
    <dgm:pt modelId="{E6A21E46-F2CF-4E4A-945A-EFF6CA572B30}" type="pres">
      <dgm:prSet presAssocID="{CBE8FF71-254E-41F6-B315-A23912268B6A}" presName="linV" presStyleCnt="0"/>
      <dgm:spPr/>
      <dgm:t>
        <a:bodyPr/>
        <a:lstStyle/>
        <a:p>
          <a:endParaRPr lang="en-US"/>
        </a:p>
      </dgm:t>
    </dgm:pt>
    <dgm:pt modelId="{1018D79F-04ED-4E90-A87E-D96C79B8E4A7}" type="pres">
      <dgm:prSet presAssocID="{CBE8FF71-254E-41F6-B315-A23912268B6A}" presName="spVertical1" presStyleCnt="0"/>
      <dgm:spPr/>
      <dgm:t>
        <a:bodyPr/>
        <a:lstStyle/>
        <a:p>
          <a:endParaRPr lang="en-US"/>
        </a:p>
      </dgm:t>
    </dgm:pt>
    <dgm:pt modelId="{569BBFC7-FBC3-4843-B6D1-9FA53FDA78AD}" type="pres">
      <dgm:prSet presAssocID="{CBE8FF71-254E-41F6-B315-A23912268B6A}" presName="parTx" presStyleLbl="revTx" presStyleIdx="2" presStyleCnt="4">
        <dgm:presLayoutVars>
          <dgm:chMax val="0"/>
          <dgm:chPref val="0"/>
          <dgm:bulletEnabled val="1"/>
        </dgm:presLayoutVars>
      </dgm:prSet>
      <dgm:spPr/>
      <dgm:t>
        <a:bodyPr/>
        <a:lstStyle/>
        <a:p>
          <a:endParaRPr lang="en-US"/>
        </a:p>
      </dgm:t>
    </dgm:pt>
    <dgm:pt modelId="{89EE6E76-F2B7-4ECE-B4FC-444367C12D32}" type="pres">
      <dgm:prSet presAssocID="{CBE8FF71-254E-41F6-B315-A23912268B6A}" presName="spVertical2" presStyleCnt="0"/>
      <dgm:spPr/>
      <dgm:t>
        <a:bodyPr/>
        <a:lstStyle/>
        <a:p>
          <a:endParaRPr lang="en-US"/>
        </a:p>
      </dgm:t>
    </dgm:pt>
    <dgm:pt modelId="{84CDB108-7210-4A75-A7E9-1383E0999C43}" type="pres">
      <dgm:prSet presAssocID="{CBE8FF71-254E-41F6-B315-A23912268B6A}" presName="spVertical3" presStyleCnt="0"/>
      <dgm:spPr/>
      <dgm:t>
        <a:bodyPr/>
        <a:lstStyle/>
        <a:p>
          <a:endParaRPr lang="en-US"/>
        </a:p>
      </dgm:t>
    </dgm:pt>
    <dgm:pt modelId="{F1ABC5C2-24C1-484E-BF32-3B86444248A1}" type="pres">
      <dgm:prSet presAssocID="{4E5C4865-C60D-4BE5-BE9C-6D12E94A5BDF}" presName="space" presStyleCnt="0"/>
      <dgm:spPr/>
      <dgm:t>
        <a:bodyPr/>
        <a:lstStyle/>
        <a:p>
          <a:endParaRPr lang="en-US"/>
        </a:p>
      </dgm:t>
    </dgm:pt>
    <dgm:pt modelId="{087A8F15-FB5B-457A-87BE-DFC877D549A2}" type="pres">
      <dgm:prSet presAssocID="{C580278E-319A-438F-9D73-36371E1DD18C}" presName="linV" presStyleCnt="0"/>
      <dgm:spPr/>
      <dgm:t>
        <a:bodyPr/>
        <a:lstStyle/>
        <a:p>
          <a:endParaRPr lang="en-US"/>
        </a:p>
      </dgm:t>
    </dgm:pt>
    <dgm:pt modelId="{A7A3FBB4-01B4-42A9-95DD-219DAB6CD1D2}" type="pres">
      <dgm:prSet presAssocID="{C580278E-319A-438F-9D73-36371E1DD18C}" presName="spVertical1" presStyleCnt="0"/>
      <dgm:spPr/>
      <dgm:t>
        <a:bodyPr/>
        <a:lstStyle/>
        <a:p>
          <a:endParaRPr lang="en-US"/>
        </a:p>
      </dgm:t>
    </dgm:pt>
    <dgm:pt modelId="{85CECFEA-1C96-4224-9AA3-1292F8109670}" type="pres">
      <dgm:prSet presAssocID="{C580278E-319A-438F-9D73-36371E1DD18C}" presName="parTx" presStyleLbl="revTx" presStyleIdx="3" presStyleCnt="4" custScaleX="118703">
        <dgm:presLayoutVars>
          <dgm:chMax val="0"/>
          <dgm:chPref val="0"/>
          <dgm:bulletEnabled val="1"/>
        </dgm:presLayoutVars>
      </dgm:prSet>
      <dgm:spPr/>
      <dgm:t>
        <a:bodyPr/>
        <a:lstStyle/>
        <a:p>
          <a:endParaRPr lang="en-US"/>
        </a:p>
      </dgm:t>
    </dgm:pt>
    <dgm:pt modelId="{656B626D-F9D4-41B4-9AF1-1C9C66849D91}" type="pres">
      <dgm:prSet presAssocID="{C580278E-319A-438F-9D73-36371E1DD18C}" presName="spVertical2" presStyleCnt="0"/>
      <dgm:spPr/>
      <dgm:t>
        <a:bodyPr/>
        <a:lstStyle/>
        <a:p>
          <a:endParaRPr lang="en-US"/>
        </a:p>
      </dgm:t>
    </dgm:pt>
    <dgm:pt modelId="{35DF7C13-E7EC-4AE8-AA40-89B99BF06F15}" type="pres">
      <dgm:prSet presAssocID="{C580278E-319A-438F-9D73-36371E1DD18C}" presName="spVertical3" presStyleCnt="0"/>
      <dgm:spPr/>
      <dgm:t>
        <a:bodyPr/>
        <a:lstStyle/>
        <a:p>
          <a:endParaRPr lang="en-US"/>
        </a:p>
      </dgm:t>
    </dgm:pt>
    <dgm:pt modelId="{1CA7C450-16B1-4976-9F45-EA76447C7BE4}" type="pres">
      <dgm:prSet presAssocID="{37CB7186-63CA-4E9B-98B1-70E12852C510}" presName="padding2" presStyleCnt="0"/>
      <dgm:spPr/>
      <dgm:t>
        <a:bodyPr/>
        <a:lstStyle/>
        <a:p>
          <a:endParaRPr lang="en-US"/>
        </a:p>
      </dgm:t>
    </dgm:pt>
    <dgm:pt modelId="{784EF9C5-AD13-4B2F-93A8-7FDA21156957}" type="pres">
      <dgm:prSet presAssocID="{37CB7186-63CA-4E9B-98B1-70E12852C510}" presName="negArrow" presStyleCnt="0"/>
      <dgm:spPr/>
      <dgm:t>
        <a:bodyPr/>
        <a:lstStyle/>
        <a:p>
          <a:endParaRPr lang="en-US"/>
        </a:p>
      </dgm:t>
    </dgm:pt>
    <dgm:pt modelId="{9163EB9A-58D6-4D24-87E6-B7AC30436FB4}" type="pres">
      <dgm:prSet presAssocID="{37CB7186-63CA-4E9B-98B1-70E12852C510}" presName="backgroundArrow" presStyleLbl="node1" presStyleIdx="0" presStyleCnt="1"/>
      <dgm:spPr/>
      <dgm:t>
        <a:bodyPr/>
        <a:lstStyle/>
        <a:p>
          <a:endParaRPr lang="en-US"/>
        </a:p>
      </dgm:t>
    </dgm:pt>
  </dgm:ptLst>
  <dgm:cxnLst>
    <dgm:cxn modelId="{2FECD1FE-80F5-47C6-A8C2-7CA07E6835CA}" type="presOf" srcId="{B0888AC1-DCF0-4940-A6E4-6AA14324CA95}" destId="{0BEDAB5F-5705-4D99-82D8-F0066F378C6D}" srcOrd="0" destOrd="0" presId="urn:microsoft.com/office/officeart/2005/8/layout/hProcess3"/>
    <dgm:cxn modelId="{E80AA3E1-9877-45E1-99C7-010981EE3C0F}" srcId="{37CB7186-63CA-4E9B-98B1-70E12852C510}" destId="{B0888AC1-DCF0-4940-A6E4-6AA14324CA95}" srcOrd="1" destOrd="0" parTransId="{A913B158-31AF-4FAF-A26A-A66BC4E5D3F2}" sibTransId="{7BEDC0D5-CDEF-46B0-B64F-0F31B98C2C27}"/>
    <dgm:cxn modelId="{B24A444A-47F6-4008-9824-8C3C5F04B1A3}" type="presOf" srcId="{CBE8FF71-254E-41F6-B315-A23912268B6A}" destId="{569BBFC7-FBC3-4843-B6D1-9FA53FDA78AD}" srcOrd="0" destOrd="0" presId="urn:microsoft.com/office/officeart/2005/8/layout/hProcess3"/>
    <dgm:cxn modelId="{0DC904D4-C316-43BF-9932-63F007A20BE1}" type="presOf" srcId="{BD60212A-C137-4E13-BAEC-F9089DABB1F7}" destId="{5AE7D703-3414-4834-B7A3-5EE0A2F74DDA}" srcOrd="0" destOrd="0" presId="urn:microsoft.com/office/officeart/2005/8/layout/hProcess3"/>
    <dgm:cxn modelId="{A4BEF040-35DA-4924-90F7-B6D50BC693FD}" srcId="{37CB7186-63CA-4E9B-98B1-70E12852C510}" destId="{CBE8FF71-254E-41F6-B315-A23912268B6A}" srcOrd="2" destOrd="0" parTransId="{D4EADD00-A748-46CC-A523-16E6F6843AB2}" sibTransId="{4E5C4865-C60D-4BE5-BE9C-6D12E94A5BDF}"/>
    <dgm:cxn modelId="{F6D2E688-F53C-4396-83F0-C92B9F0844F7}" type="presOf" srcId="{37CB7186-63CA-4E9B-98B1-70E12852C510}" destId="{DE5FFA98-312B-4EB0-BB73-112177876484}" srcOrd="0" destOrd="0" presId="urn:microsoft.com/office/officeart/2005/8/layout/hProcess3"/>
    <dgm:cxn modelId="{7BABAFF2-BD40-4AB5-9FA2-DC2BD4FA6CFF}" type="presOf" srcId="{C580278E-319A-438F-9D73-36371E1DD18C}" destId="{85CECFEA-1C96-4224-9AA3-1292F8109670}" srcOrd="0" destOrd="0" presId="urn:microsoft.com/office/officeart/2005/8/layout/hProcess3"/>
    <dgm:cxn modelId="{5E7600AD-A926-4221-AF0D-D71188FF1803}" srcId="{37CB7186-63CA-4E9B-98B1-70E12852C510}" destId="{C580278E-319A-438F-9D73-36371E1DD18C}" srcOrd="3" destOrd="0" parTransId="{63988F2F-8920-4557-858A-8F63CF323B8B}" sibTransId="{2061868E-0F7B-4594-9F7B-BF58B4C36CFE}"/>
    <dgm:cxn modelId="{BEBD52BE-EDAB-4923-AF75-9DB6D7B5EB2E}" srcId="{37CB7186-63CA-4E9B-98B1-70E12852C510}" destId="{BD60212A-C137-4E13-BAEC-F9089DABB1F7}" srcOrd="0" destOrd="0" parTransId="{49C4294A-FFFB-4F43-8503-52925156A9E6}" sibTransId="{6A76D45D-4448-4262-B1A7-97F3CE3B4D87}"/>
    <dgm:cxn modelId="{99CE2324-5045-476D-8A14-70B75E714F55}" type="presParOf" srcId="{DE5FFA98-312B-4EB0-BB73-112177876484}" destId="{D8ADFDDD-1AED-4CA2-94E4-BB242A062780}" srcOrd="0" destOrd="0" presId="urn:microsoft.com/office/officeart/2005/8/layout/hProcess3"/>
    <dgm:cxn modelId="{C1E3F3A7-E282-4F43-846E-4C929B1EE0B6}" type="presParOf" srcId="{DE5FFA98-312B-4EB0-BB73-112177876484}" destId="{5AD0DD7E-123A-4788-9128-351298612534}" srcOrd="1" destOrd="0" presId="urn:microsoft.com/office/officeart/2005/8/layout/hProcess3"/>
    <dgm:cxn modelId="{FFDA86AD-2909-414C-B324-EDECD7DA8DE9}" type="presParOf" srcId="{5AD0DD7E-123A-4788-9128-351298612534}" destId="{FCE0B170-7EA2-404A-BBC1-717E48E6C393}" srcOrd="0" destOrd="0" presId="urn:microsoft.com/office/officeart/2005/8/layout/hProcess3"/>
    <dgm:cxn modelId="{9378FF99-5363-4E19-9D1D-FE22B33E5A59}" type="presParOf" srcId="{5AD0DD7E-123A-4788-9128-351298612534}" destId="{356E0187-EACA-4910-A638-44D241F517DB}" srcOrd="1" destOrd="0" presId="urn:microsoft.com/office/officeart/2005/8/layout/hProcess3"/>
    <dgm:cxn modelId="{265AA767-55CE-4C21-9EBF-8633BD1C0743}" type="presParOf" srcId="{356E0187-EACA-4910-A638-44D241F517DB}" destId="{FA5FCFEC-D72F-439A-83B5-C85048798018}" srcOrd="0" destOrd="0" presId="urn:microsoft.com/office/officeart/2005/8/layout/hProcess3"/>
    <dgm:cxn modelId="{721E8DF3-017D-4EEF-A4F5-CC12322B0205}" type="presParOf" srcId="{356E0187-EACA-4910-A638-44D241F517DB}" destId="{5AE7D703-3414-4834-B7A3-5EE0A2F74DDA}" srcOrd="1" destOrd="0" presId="urn:microsoft.com/office/officeart/2005/8/layout/hProcess3"/>
    <dgm:cxn modelId="{4E0835D4-8D57-4040-916B-3D98E29CCB83}" type="presParOf" srcId="{356E0187-EACA-4910-A638-44D241F517DB}" destId="{7854F1AA-B1C3-4C86-B5F1-B95C9CC1EA08}" srcOrd="2" destOrd="0" presId="urn:microsoft.com/office/officeart/2005/8/layout/hProcess3"/>
    <dgm:cxn modelId="{DDB30216-85E0-4C01-B4A3-03B3C9AC4FE3}" type="presParOf" srcId="{356E0187-EACA-4910-A638-44D241F517DB}" destId="{3874DD13-F7CA-4CCE-995F-D8123D8CFFBC}" srcOrd="3" destOrd="0" presId="urn:microsoft.com/office/officeart/2005/8/layout/hProcess3"/>
    <dgm:cxn modelId="{6B645185-CFBA-4798-86E7-00C5249840F7}" type="presParOf" srcId="{5AD0DD7E-123A-4788-9128-351298612534}" destId="{83D991EE-DB79-4426-A408-C314093D9798}" srcOrd="2" destOrd="0" presId="urn:microsoft.com/office/officeart/2005/8/layout/hProcess3"/>
    <dgm:cxn modelId="{93FE4F4B-FA86-4BFB-B7D7-46E29205859B}" type="presParOf" srcId="{5AD0DD7E-123A-4788-9128-351298612534}" destId="{78D34943-B803-482D-9DB7-81605ED8AC06}" srcOrd="3" destOrd="0" presId="urn:microsoft.com/office/officeart/2005/8/layout/hProcess3"/>
    <dgm:cxn modelId="{A2E7851F-934C-4EDB-9B35-C02D3E7C6FE2}" type="presParOf" srcId="{78D34943-B803-482D-9DB7-81605ED8AC06}" destId="{DF9BA788-CB64-4329-BB8F-CFFB7073B428}" srcOrd="0" destOrd="0" presId="urn:microsoft.com/office/officeart/2005/8/layout/hProcess3"/>
    <dgm:cxn modelId="{CA4A5BB7-A709-4B1A-B934-81883F51CDCA}" type="presParOf" srcId="{78D34943-B803-482D-9DB7-81605ED8AC06}" destId="{0BEDAB5F-5705-4D99-82D8-F0066F378C6D}" srcOrd="1" destOrd="0" presId="urn:microsoft.com/office/officeart/2005/8/layout/hProcess3"/>
    <dgm:cxn modelId="{B7333D18-B255-4939-90EE-8EFF767B362F}" type="presParOf" srcId="{78D34943-B803-482D-9DB7-81605ED8AC06}" destId="{9B706B16-C9F6-41A1-82FD-1A77C3052E97}" srcOrd="2" destOrd="0" presId="urn:microsoft.com/office/officeart/2005/8/layout/hProcess3"/>
    <dgm:cxn modelId="{51CE34CB-D990-445C-849F-88589C1B2759}" type="presParOf" srcId="{78D34943-B803-482D-9DB7-81605ED8AC06}" destId="{FD87E88D-242C-493C-9FF5-C6F957477F12}" srcOrd="3" destOrd="0" presId="urn:microsoft.com/office/officeart/2005/8/layout/hProcess3"/>
    <dgm:cxn modelId="{D7223261-5BA7-4F0A-B15E-E39AB8E22F47}" type="presParOf" srcId="{5AD0DD7E-123A-4788-9128-351298612534}" destId="{46E093FF-D786-4C98-9B7E-B9A0B99AE675}" srcOrd="4" destOrd="0" presId="urn:microsoft.com/office/officeart/2005/8/layout/hProcess3"/>
    <dgm:cxn modelId="{EC7A514B-81BF-4143-B328-8F370DE54338}" type="presParOf" srcId="{5AD0DD7E-123A-4788-9128-351298612534}" destId="{E6A21E46-F2CF-4E4A-945A-EFF6CA572B30}" srcOrd="5" destOrd="0" presId="urn:microsoft.com/office/officeart/2005/8/layout/hProcess3"/>
    <dgm:cxn modelId="{8AB49583-9512-480E-A96C-0A390AC3246A}" type="presParOf" srcId="{E6A21E46-F2CF-4E4A-945A-EFF6CA572B30}" destId="{1018D79F-04ED-4E90-A87E-D96C79B8E4A7}" srcOrd="0" destOrd="0" presId="urn:microsoft.com/office/officeart/2005/8/layout/hProcess3"/>
    <dgm:cxn modelId="{63B533B4-58CA-4643-A58F-DFE2F399DF63}" type="presParOf" srcId="{E6A21E46-F2CF-4E4A-945A-EFF6CA572B30}" destId="{569BBFC7-FBC3-4843-B6D1-9FA53FDA78AD}" srcOrd="1" destOrd="0" presId="urn:microsoft.com/office/officeart/2005/8/layout/hProcess3"/>
    <dgm:cxn modelId="{5662B00A-9135-4597-87D8-226271A76F6F}" type="presParOf" srcId="{E6A21E46-F2CF-4E4A-945A-EFF6CA572B30}" destId="{89EE6E76-F2B7-4ECE-B4FC-444367C12D32}" srcOrd="2" destOrd="0" presId="urn:microsoft.com/office/officeart/2005/8/layout/hProcess3"/>
    <dgm:cxn modelId="{94A11C70-F5CB-4A1C-9265-B3F1DDF1A86C}" type="presParOf" srcId="{E6A21E46-F2CF-4E4A-945A-EFF6CA572B30}" destId="{84CDB108-7210-4A75-A7E9-1383E0999C43}" srcOrd="3" destOrd="0" presId="urn:microsoft.com/office/officeart/2005/8/layout/hProcess3"/>
    <dgm:cxn modelId="{5D5DE5F3-3451-4B5E-96D4-E6CE633633C4}" type="presParOf" srcId="{5AD0DD7E-123A-4788-9128-351298612534}" destId="{F1ABC5C2-24C1-484E-BF32-3B86444248A1}" srcOrd="6" destOrd="0" presId="urn:microsoft.com/office/officeart/2005/8/layout/hProcess3"/>
    <dgm:cxn modelId="{5C06444C-9871-4DA3-9810-717B13871309}" type="presParOf" srcId="{5AD0DD7E-123A-4788-9128-351298612534}" destId="{087A8F15-FB5B-457A-87BE-DFC877D549A2}" srcOrd="7" destOrd="0" presId="urn:microsoft.com/office/officeart/2005/8/layout/hProcess3"/>
    <dgm:cxn modelId="{F2DFC17B-207A-4BE8-A9B1-07AEAD43BE99}" type="presParOf" srcId="{087A8F15-FB5B-457A-87BE-DFC877D549A2}" destId="{A7A3FBB4-01B4-42A9-95DD-219DAB6CD1D2}" srcOrd="0" destOrd="0" presId="urn:microsoft.com/office/officeart/2005/8/layout/hProcess3"/>
    <dgm:cxn modelId="{FE2A907E-48F1-47DB-B72F-0660792BFB24}" type="presParOf" srcId="{087A8F15-FB5B-457A-87BE-DFC877D549A2}" destId="{85CECFEA-1C96-4224-9AA3-1292F8109670}" srcOrd="1" destOrd="0" presId="urn:microsoft.com/office/officeart/2005/8/layout/hProcess3"/>
    <dgm:cxn modelId="{198D1A59-A997-46CD-AB5D-3223786305FC}" type="presParOf" srcId="{087A8F15-FB5B-457A-87BE-DFC877D549A2}" destId="{656B626D-F9D4-41B4-9AF1-1C9C66849D91}" srcOrd="2" destOrd="0" presId="urn:microsoft.com/office/officeart/2005/8/layout/hProcess3"/>
    <dgm:cxn modelId="{622FF1DB-CACD-418C-921C-34C4D4579DD1}" type="presParOf" srcId="{087A8F15-FB5B-457A-87BE-DFC877D549A2}" destId="{35DF7C13-E7EC-4AE8-AA40-89B99BF06F15}" srcOrd="3" destOrd="0" presId="urn:microsoft.com/office/officeart/2005/8/layout/hProcess3"/>
    <dgm:cxn modelId="{ABEEBBF7-4ABF-4086-80DD-ED7024416657}" type="presParOf" srcId="{5AD0DD7E-123A-4788-9128-351298612534}" destId="{1CA7C450-16B1-4976-9F45-EA76447C7BE4}" srcOrd="8" destOrd="0" presId="urn:microsoft.com/office/officeart/2005/8/layout/hProcess3"/>
    <dgm:cxn modelId="{2FD12968-AE01-4CDC-85DE-E7B9BF7FC6D7}" type="presParOf" srcId="{5AD0DD7E-123A-4788-9128-351298612534}" destId="{784EF9C5-AD13-4B2F-93A8-7FDA21156957}" srcOrd="9" destOrd="0" presId="urn:microsoft.com/office/officeart/2005/8/layout/hProcess3"/>
    <dgm:cxn modelId="{9B4D6468-9FFD-4281-9169-E76E7B54E0ED}" type="presParOf" srcId="{5AD0DD7E-123A-4788-9128-351298612534}" destId="{9163EB9A-58D6-4D24-87E6-B7AC30436FB4}" srcOrd="10" destOrd="0" presId="urn:microsoft.com/office/officeart/2005/8/layout/hProcess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A5387D0-B4EE-4EC9-887B-302FA9DB00E6}" type="doc">
      <dgm:prSet loTypeId="urn:microsoft.com/office/officeart/2005/8/layout/vList3#1" loCatId="list" qsTypeId="urn:microsoft.com/office/officeart/2005/8/quickstyle/simple1#2" qsCatId="simple" csTypeId="urn:microsoft.com/office/officeart/2005/8/colors/colorful1#5" csCatId="colorful" phldr="1"/>
      <dgm:spPr/>
    </dgm:pt>
    <dgm:pt modelId="{7C79108E-7CAC-4370-B58B-C1E3662EC1D8}">
      <dgm:prSet phldrT="[Text]"/>
      <dgm:spPr/>
      <dgm:t>
        <a:bodyPr/>
        <a:lstStyle/>
        <a:p>
          <a:r>
            <a:rPr lang="en-US" dirty="0" smtClean="0"/>
            <a:t>photovoltaic</a:t>
          </a:r>
          <a:endParaRPr lang="en-US" dirty="0"/>
        </a:p>
      </dgm:t>
    </dgm:pt>
    <dgm:pt modelId="{C5DFD36C-D158-45B0-B131-942D2055D4C0}" type="parTrans" cxnId="{0E490EEC-2756-4DCC-8E21-F7472CCD5989}">
      <dgm:prSet/>
      <dgm:spPr/>
      <dgm:t>
        <a:bodyPr/>
        <a:lstStyle/>
        <a:p>
          <a:endParaRPr lang="en-US"/>
        </a:p>
      </dgm:t>
    </dgm:pt>
    <dgm:pt modelId="{DAA868E4-C0FD-429E-8B7C-8BBDC76F905F}" type="sibTrans" cxnId="{0E490EEC-2756-4DCC-8E21-F7472CCD5989}">
      <dgm:prSet/>
      <dgm:spPr/>
      <dgm:t>
        <a:bodyPr/>
        <a:lstStyle/>
        <a:p>
          <a:endParaRPr lang="en-US"/>
        </a:p>
      </dgm:t>
    </dgm:pt>
    <dgm:pt modelId="{5EA6913A-F4F2-412E-9453-E2239BC8CA03}">
      <dgm:prSet phldrT="[Text]"/>
      <dgm:spPr/>
      <dgm:t>
        <a:bodyPr/>
        <a:lstStyle/>
        <a:p>
          <a:r>
            <a:rPr lang="en-US" dirty="0" smtClean="0"/>
            <a:t>concentrating solar power</a:t>
          </a:r>
          <a:endParaRPr lang="en-US" dirty="0"/>
        </a:p>
      </dgm:t>
    </dgm:pt>
    <dgm:pt modelId="{BCC90E6C-8B52-4E4E-A1E6-A986D840FD4D}" type="parTrans" cxnId="{5918E550-CB54-46AE-9E1B-8C40D2908687}">
      <dgm:prSet/>
      <dgm:spPr/>
      <dgm:t>
        <a:bodyPr/>
        <a:lstStyle/>
        <a:p>
          <a:endParaRPr lang="en-US"/>
        </a:p>
      </dgm:t>
    </dgm:pt>
    <dgm:pt modelId="{65A5AFFC-1265-4661-819F-45864F951D48}" type="sibTrans" cxnId="{5918E550-CB54-46AE-9E1B-8C40D2908687}">
      <dgm:prSet/>
      <dgm:spPr/>
      <dgm:t>
        <a:bodyPr/>
        <a:lstStyle/>
        <a:p>
          <a:endParaRPr lang="en-US"/>
        </a:p>
      </dgm:t>
    </dgm:pt>
    <dgm:pt modelId="{DA9F0AC3-0397-4AED-BE02-D85CFAA95DDE}">
      <dgm:prSet phldrT="[Text]"/>
      <dgm:spPr/>
      <dgm:t>
        <a:bodyPr/>
        <a:lstStyle/>
        <a:p>
          <a:r>
            <a:rPr lang="en-US" dirty="0" smtClean="0"/>
            <a:t>solar heating &amp; cooling/ solar hot water (“solar thermal”)</a:t>
          </a:r>
          <a:endParaRPr lang="en-US" dirty="0"/>
        </a:p>
      </dgm:t>
    </dgm:pt>
    <dgm:pt modelId="{03363FFE-1E04-4D53-B18D-1D8FAC62FD28}" type="parTrans" cxnId="{D4E3371F-D4D1-4182-848F-07F0095F695C}">
      <dgm:prSet/>
      <dgm:spPr/>
      <dgm:t>
        <a:bodyPr/>
        <a:lstStyle/>
        <a:p>
          <a:endParaRPr lang="en-US"/>
        </a:p>
      </dgm:t>
    </dgm:pt>
    <dgm:pt modelId="{EE43E208-DF92-4F05-AC87-1EEB9C8D9E59}" type="sibTrans" cxnId="{D4E3371F-D4D1-4182-848F-07F0095F695C}">
      <dgm:prSet/>
      <dgm:spPr/>
      <dgm:t>
        <a:bodyPr/>
        <a:lstStyle/>
        <a:p>
          <a:endParaRPr lang="en-US"/>
        </a:p>
      </dgm:t>
    </dgm:pt>
    <dgm:pt modelId="{6E93933E-3D6E-458F-BB4B-E3E4E0BAB9F0}" type="pres">
      <dgm:prSet presAssocID="{DA5387D0-B4EE-4EC9-887B-302FA9DB00E6}" presName="linearFlow" presStyleCnt="0">
        <dgm:presLayoutVars>
          <dgm:dir/>
          <dgm:resizeHandles val="exact"/>
        </dgm:presLayoutVars>
      </dgm:prSet>
      <dgm:spPr/>
    </dgm:pt>
    <dgm:pt modelId="{4B902863-BF23-4582-89ED-AAFAE783A562}" type="pres">
      <dgm:prSet presAssocID="{7C79108E-7CAC-4370-B58B-C1E3662EC1D8}" presName="composite" presStyleCnt="0"/>
      <dgm:spPr/>
    </dgm:pt>
    <dgm:pt modelId="{F5EE0D19-FB32-450F-AA15-A9321069DE08}" type="pres">
      <dgm:prSet presAssocID="{7C79108E-7CAC-4370-B58B-C1E3662EC1D8}" presName="imgShp" presStyleLbl="fgImgPlace1" presStyleIdx="0" presStyleCnt="3"/>
      <dgm:spPr/>
    </dgm:pt>
    <dgm:pt modelId="{2B98F9E3-08F2-479A-806F-DB0E6D9653C8}" type="pres">
      <dgm:prSet presAssocID="{7C79108E-7CAC-4370-B58B-C1E3662EC1D8}" presName="txShp" presStyleLbl="node1" presStyleIdx="0" presStyleCnt="3">
        <dgm:presLayoutVars>
          <dgm:bulletEnabled val="1"/>
        </dgm:presLayoutVars>
      </dgm:prSet>
      <dgm:spPr/>
      <dgm:t>
        <a:bodyPr/>
        <a:lstStyle/>
        <a:p>
          <a:endParaRPr lang="en-US"/>
        </a:p>
      </dgm:t>
    </dgm:pt>
    <dgm:pt modelId="{2E2266DE-DB26-4688-8A37-0A87623C5672}" type="pres">
      <dgm:prSet presAssocID="{DAA868E4-C0FD-429E-8B7C-8BBDC76F905F}" presName="spacing" presStyleCnt="0"/>
      <dgm:spPr/>
    </dgm:pt>
    <dgm:pt modelId="{295DDEE4-BD57-4832-90B5-597DED7CDD70}" type="pres">
      <dgm:prSet presAssocID="{5EA6913A-F4F2-412E-9453-E2239BC8CA03}" presName="composite" presStyleCnt="0"/>
      <dgm:spPr/>
    </dgm:pt>
    <dgm:pt modelId="{738E2E6E-B857-445F-BB67-C578218791EB}" type="pres">
      <dgm:prSet presAssocID="{5EA6913A-F4F2-412E-9453-E2239BC8CA03}" presName="imgShp" presStyleLbl="fgImgPlace1" presStyleIdx="1" presStyleCnt="3"/>
      <dgm:spPr/>
    </dgm:pt>
    <dgm:pt modelId="{7E94C6DA-ACA5-4CFD-8F6F-C78FBCB8E259}" type="pres">
      <dgm:prSet presAssocID="{5EA6913A-F4F2-412E-9453-E2239BC8CA03}" presName="txShp" presStyleLbl="node1" presStyleIdx="1" presStyleCnt="3">
        <dgm:presLayoutVars>
          <dgm:bulletEnabled val="1"/>
        </dgm:presLayoutVars>
      </dgm:prSet>
      <dgm:spPr/>
      <dgm:t>
        <a:bodyPr/>
        <a:lstStyle/>
        <a:p>
          <a:endParaRPr lang="en-US"/>
        </a:p>
      </dgm:t>
    </dgm:pt>
    <dgm:pt modelId="{B89C12E3-1391-43E0-B50A-D02BBB508296}" type="pres">
      <dgm:prSet presAssocID="{65A5AFFC-1265-4661-819F-45864F951D48}" presName="spacing" presStyleCnt="0"/>
      <dgm:spPr/>
    </dgm:pt>
    <dgm:pt modelId="{A9DBAB58-AF34-4727-8A12-4ECD1D3D33A6}" type="pres">
      <dgm:prSet presAssocID="{DA9F0AC3-0397-4AED-BE02-D85CFAA95DDE}" presName="composite" presStyleCnt="0"/>
      <dgm:spPr/>
    </dgm:pt>
    <dgm:pt modelId="{29FFCA84-353C-4621-8409-ED186A6FE6D2}" type="pres">
      <dgm:prSet presAssocID="{DA9F0AC3-0397-4AED-BE02-D85CFAA95DDE}" presName="imgShp" presStyleLbl="fgImgPlace1" presStyleIdx="2" presStyleCnt="3"/>
      <dgm:spPr/>
    </dgm:pt>
    <dgm:pt modelId="{C1C8C356-66BC-4F37-85B1-78C0AC952BC0}" type="pres">
      <dgm:prSet presAssocID="{DA9F0AC3-0397-4AED-BE02-D85CFAA95DDE}" presName="txShp" presStyleLbl="node1" presStyleIdx="2" presStyleCnt="3">
        <dgm:presLayoutVars>
          <dgm:bulletEnabled val="1"/>
        </dgm:presLayoutVars>
      </dgm:prSet>
      <dgm:spPr/>
      <dgm:t>
        <a:bodyPr/>
        <a:lstStyle/>
        <a:p>
          <a:endParaRPr lang="en-US"/>
        </a:p>
      </dgm:t>
    </dgm:pt>
  </dgm:ptLst>
  <dgm:cxnLst>
    <dgm:cxn modelId="{FBD3805E-647B-43FA-9F8E-4674EC44A562}" type="presOf" srcId="{5EA6913A-F4F2-412E-9453-E2239BC8CA03}" destId="{7E94C6DA-ACA5-4CFD-8F6F-C78FBCB8E259}" srcOrd="0" destOrd="0" presId="urn:microsoft.com/office/officeart/2005/8/layout/vList3#1"/>
    <dgm:cxn modelId="{0E490EEC-2756-4DCC-8E21-F7472CCD5989}" srcId="{DA5387D0-B4EE-4EC9-887B-302FA9DB00E6}" destId="{7C79108E-7CAC-4370-B58B-C1E3662EC1D8}" srcOrd="0" destOrd="0" parTransId="{C5DFD36C-D158-45B0-B131-942D2055D4C0}" sibTransId="{DAA868E4-C0FD-429E-8B7C-8BBDC76F905F}"/>
    <dgm:cxn modelId="{D4E3371F-D4D1-4182-848F-07F0095F695C}" srcId="{DA5387D0-B4EE-4EC9-887B-302FA9DB00E6}" destId="{DA9F0AC3-0397-4AED-BE02-D85CFAA95DDE}" srcOrd="2" destOrd="0" parTransId="{03363FFE-1E04-4D53-B18D-1D8FAC62FD28}" sibTransId="{EE43E208-DF92-4F05-AC87-1EEB9C8D9E59}"/>
    <dgm:cxn modelId="{5918E550-CB54-46AE-9E1B-8C40D2908687}" srcId="{DA5387D0-B4EE-4EC9-887B-302FA9DB00E6}" destId="{5EA6913A-F4F2-412E-9453-E2239BC8CA03}" srcOrd="1" destOrd="0" parTransId="{BCC90E6C-8B52-4E4E-A1E6-A986D840FD4D}" sibTransId="{65A5AFFC-1265-4661-819F-45864F951D48}"/>
    <dgm:cxn modelId="{72A8D8B5-4BEC-4656-AF43-F57B4091CC10}" type="presOf" srcId="{7C79108E-7CAC-4370-B58B-C1E3662EC1D8}" destId="{2B98F9E3-08F2-479A-806F-DB0E6D9653C8}" srcOrd="0" destOrd="0" presId="urn:microsoft.com/office/officeart/2005/8/layout/vList3#1"/>
    <dgm:cxn modelId="{1BDA553B-F956-4EDE-82DE-D07A791616E4}" type="presOf" srcId="{DA5387D0-B4EE-4EC9-887B-302FA9DB00E6}" destId="{6E93933E-3D6E-458F-BB4B-E3E4E0BAB9F0}" srcOrd="0" destOrd="0" presId="urn:microsoft.com/office/officeart/2005/8/layout/vList3#1"/>
    <dgm:cxn modelId="{0B080995-B12F-4531-B25E-275C504D00A2}" type="presOf" srcId="{DA9F0AC3-0397-4AED-BE02-D85CFAA95DDE}" destId="{C1C8C356-66BC-4F37-85B1-78C0AC952BC0}" srcOrd="0" destOrd="0" presId="urn:microsoft.com/office/officeart/2005/8/layout/vList3#1"/>
    <dgm:cxn modelId="{11F83B4E-66A4-464F-ADD0-BA8A65E977D7}" type="presParOf" srcId="{6E93933E-3D6E-458F-BB4B-E3E4E0BAB9F0}" destId="{4B902863-BF23-4582-89ED-AAFAE783A562}" srcOrd="0" destOrd="0" presId="urn:microsoft.com/office/officeart/2005/8/layout/vList3#1"/>
    <dgm:cxn modelId="{DA7733F0-EC48-4433-9D20-9C1AB1FA9ADB}" type="presParOf" srcId="{4B902863-BF23-4582-89ED-AAFAE783A562}" destId="{F5EE0D19-FB32-450F-AA15-A9321069DE08}" srcOrd="0" destOrd="0" presId="urn:microsoft.com/office/officeart/2005/8/layout/vList3#1"/>
    <dgm:cxn modelId="{7AC78314-21FA-4863-BCAA-3EF1B1BA1672}" type="presParOf" srcId="{4B902863-BF23-4582-89ED-AAFAE783A562}" destId="{2B98F9E3-08F2-479A-806F-DB0E6D9653C8}" srcOrd="1" destOrd="0" presId="urn:microsoft.com/office/officeart/2005/8/layout/vList3#1"/>
    <dgm:cxn modelId="{1EAD6CD7-E493-45F1-8DA5-CB9AA520E71E}" type="presParOf" srcId="{6E93933E-3D6E-458F-BB4B-E3E4E0BAB9F0}" destId="{2E2266DE-DB26-4688-8A37-0A87623C5672}" srcOrd="1" destOrd="0" presId="urn:microsoft.com/office/officeart/2005/8/layout/vList3#1"/>
    <dgm:cxn modelId="{A73032CC-F117-4631-BA73-36D708D30DAE}" type="presParOf" srcId="{6E93933E-3D6E-458F-BB4B-E3E4E0BAB9F0}" destId="{295DDEE4-BD57-4832-90B5-597DED7CDD70}" srcOrd="2" destOrd="0" presId="urn:microsoft.com/office/officeart/2005/8/layout/vList3#1"/>
    <dgm:cxn modelId="{965C9F44-922A-472B-B2BA-4EE9A422F67A}" type="presParOf" srcId="{295DDEE4-BD57-4832-90B5-597DED7CDD70}" destId="{738E2E6E-B857-445F-BB67-C578218791EB}" srcOrd="0" destOrd="0" presId="urn:microsoft.com/office/officeart/2005/8/layout/vList3#1"/>
    <dgm:cxn modelId="{4860E644-0E6E-4D08-A283-9A9326261A42}" type="presParOf" srcId="{295DDEE4-BD57-4832-90B5-597DED7CDD70}" destId="{7E94C6DA-ACA5-4CFD-8F6F-C78FBCB8E259}" srcOrd="1" destOrd="0" presId="urn:microsoft.com/office/officeart/2005/8/layout/vList3#1"/>
    <dgm:cxn modelId="{274B5931-57F1-4A0E-8B4F-CBF1425E62BB}" type="presParOf" srcId="{6E93933E-3D6E-458F-BB4B-E3E4E0BAB9F0}" destId="{B89C12E3-1391-43E0-B50A-D02BBB508296}" srcOrd="3" destOrd="0" presId="urn:microsoft.com/office/officeart/2005/8/layout/vList3#1"/>
    <dgm:cxn modelId="{0D96712C-2553-4AE6-BB0F-813E79B92772}" type="presParOf" srcId="{6E93933E-3D6E-458F-BB4B-E3E4E0BAB9F0}" destId="{A9DBAB58-AF34-4727-8A12-4ECD1D3D33A6}" srcOrd="4" destOrd="0" presId="urn:microsoft.com/office/officeart/2005/8/layout/vList3#1"/>
    <dgm:cxn modelId="{BCAD6944-7C21-4C5B-AAF9-2AA992255234}" type="presParOf" srcId="{A9DBAB58-AF34-4727-8A12-4ECD1D3D33A6}" destId="{29FFCA84-353C-4621-8409-ED186A6FE6D2}" srcOrd="0" destOrd="0" presId="urn:microsoft.com/office/officeart/2005/8/layout/vList3#1"/>
    <dgm:cxn modelId="{882FA201-2C31-45B3-81B6-D12393B9AB90}" type="presParOf" srcId="{A9DBAB58-AF34-4727-8A12-4ECD1D3D33A6}" destId="{C1C8C356-66BC-4F37-85B1-78C0AC952BC0}" srcOrd="1" destOrd="0" presId="urn:microsoft.com/office/officeart/2005/8/layout/vList3#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D94D3E7A-A398-4A80-9869-1527A21EC66D}" type="doc">
      <dgm:prSet loTypeId="urn:microsoft.com/office/officeart/2005/8/layout/cycle6" loCatId="cycle" qsTypeId="urn:microsoft.com/office/officeart/2005/8/quickstyle/simple2" qsCatId="simple" csTypeId="urn:microsoft.com/office/officeart/2005/8/colors/accent1_2#2" csCatId="accent1" phldr="1"/>
      <dgm:spPr/>
      <dgm:t>
        <a:bodyPr/>
        <a:lstStyle/>
        <a:p>
          <a:endParaRPr lang="en-US"/>
        </a:p>
      </dgm:t>
    </dgm:pt>
    <dgm:pt modelId="{14FD6B0C-6679-44EB-BBB9-0FC666AE88AB}">
      <dgm:prSet phldrT="[Text]" custT="1"/>
      <dgm:spPr/>
      <dgm:t>
        <a:bodyPr/>
        <a:lstStyle/>
        <a:p>
          <a:r>
            <a:rPr lang="en-US" sz="1600" spc="-150" dirty="0" smtClean="0"/>
            <a:t>Community</a:t>
          </a:r>
          <a:r>
            <a:rPr lang="en-US" sz="1600" dirty="0" smtClean="0"/>
            <a:t> Colleges</a:t>
          </a:r>
          <a:endParaRPr lang="en-US" sz="1600" dirty="0"/>
        </a:p>
      </dgm:t>
    </dgm:pt>
    <dgm:pt modelId="{C32C9BDE-C2B5-404C-95B0-0C5B5C68E52C}" type="parTrans" cxnId="{84D3DC1E-098A-439D-A783-1BE09FB648FF}">
      <dgm:prSet/>
      <dgm:spPr/>
      <dgm:t>
        <a:bodyPr/>
        <a:lstStyle/>
        <a:p>
          <a:endParaRPr lang="en-US"/>
        </a:p>
      </dgm:t>
    </dgm:pt>
    <dgm:pt modelId="{B93C664D-7310-4001-94A5-221E2190B1ED}" type="sibTrans" cxnId="{84D3DC1E-098A-439D-A783-1BE09FB648FF}">
      <dgm:prSet/>
      <dgm:spPr/>
      <dgm:t>
        <a:bodyPr/>
        <a:lstStyle/>
        <a:p>
          <a:endParaRPr lang="en-US" dirty="0"/>
        </a:p>
      </dgm:t>
    </dgm:pt>
    <dgm:pt modelId="{BF2D9F17-4A7C-40E4-A4DF-A51FEEC165CC}">
      <dgm:prSet phldrT="[Text]" custT="1"/>
      <dgm:spPr/>
      <dgm:t>
        <a:bodyPr/>
        <a:lstStyle/>
        <a:p>
          <a:r>
            <a:rPr lang="en-US" sz="1600" dirty="0" smtClean="0"/>
            <a:t>Private Providers</a:t>
          </a:r>
          <a:endParaRPr lang="en-US" sz="1600" dirty="0"/>
        </a:p>
      </dgm:t>
    </dgm:pt>
    <dgm:pt modelId="{C02FE99A-958C-42DA-93A1-35C3F7001CFB}" type="parTrans" cxnId="{B918AEE7-96E4-42FB-BF3F-A34929CA74F3}">
      <dgm:prSet/>
      <dgm:spPr/>
      <dgm:t>
        <a:bodyPr/>
        <a:lstStyle/>
        <a:p>
          <a:endParaRPr lang="en-US"/>
        </a:p>
      </dgm:t>
    </dgm:pt>
    <dgm:pt modelId="{472E549B-2AF1-4675-A8C0-74BBEA3F1A4C}" type="sibTrans" cxnId="{B918AEE7-96E4-42FB-BF3F-A34929CA74F3}">
      <dgm:prSet/>
      <dgm:spPr/>
      <dgm:t>
        <a:bodyPr/>
        <a:lstStyle/>
        <a:p>
          <a:endParaRPr lang="en-US" dirty="0"/>
        </a:p>
      </dgm:t>
    </dgm:pt>
    <dgm:pt modelId="{C358D954-E9A6-4A16-804F-DC222CA82E6E}">
      <dgm:prSet phldrT="[Text]" custT="1"/>
      <dgm:spPr/>
      <dgm:t>
        <a:bodyPr/>
        <a:lstStyle/>
        <a:p>
          <a:r>
            <a:rPr lang="en-US" sz="1600" dirty="0" smtClean="0"/>
            <a:t>Labor Unions</a:t>
          </a:r>
          <a:endParaRPr lang="en-US" sz="1600" dirty="0"/>
        </a:p>
      </dgm:t>
    </dgm:pt>
    <dgm:pt modelId="{682DC6EC-CB10-439B-BADB-07E17CA70E92}" type="parTrans" cxnId="{204543AC-A3A1-4FAF-B7A8-F079038FF12C}">
      <dgm:prSet/>
      <dgm:spPr/>
      <dgm:t>
        <a:bodyPr/>
        <a:lstStyle/>
        <a:p>
          <a:endParaRPr lang="en-US"/>
        </a:p>
      </dgm:t>
    </dgm:pt>
    <dgm:pt modelId="{7DD75851-B8B0-4479-A84B-FE6624B75431}" type="sibTrans" cxnId="{204543AC-A3A1-4FAF-B7A8-F079038FF12C}">
      <dgm:prSet/>
      <dgm:spPr/>
      <dgm:t>
        <a:bodyPr/>
        <a:lstStyle/>
        <a:p>
          <a:endParaRPr lang="en-US" dirty="0"/>
        </a:p>
      </dgm:t>
    </dgm:pt>
    <dgm:pt modelId="{B62E9838-A7DC-46CC-BFB7-58BA1A154CEF}">
      <dgm:prSet phldrT="[Text]" custT="1"/>
      <dgm:spPr/>
      <dgm:t>
        <a:bodyPr/>
        <a:lstStyle/>
        <a:p>
          <a:r>
            <a:rPr lang="en-US" sz="1600" spc="-150" dirty="0" smtClean="0"/>
            <a:t>Universities</a:t>
          </a:r>
          <a:endParaRPr lang="en-US" sz="1600" spc="-150" dirty="0"/>
        </a:p>
      </dgm:t>
    </dgm:pt>
    <dgm:pt modelId="{AE322C71-B6D3-4AC4-8898-985E9E133C4F}" type="parTrans" cxnId="{7C615558-3C62-4944-9BEF-B972F65BD908}">
      <dgm:prSet/>
      <dgm:spPr/>
      <dgm:t>
        <a:bodyPr/>
        <a:lstStyle/>
        <a:p>
          <a:endParaRPr lang="en-US"/>
        </a:p>
      </dgm:t>
    </dgm:pt>
    <dgm:pt modelId="{B69BDB8F-BFE2-4AFB-B265-50498B793496}" type="sibTrans" cxnId="{7C615558-3C62-4944-9BEF-B972F65BD908}">
      <dgm:prSet/>
      <dgm:spPr/>
      <dgm:t>
        <a:bodyPr/>
        <a:lstStyle/>
        <a:p>
          <a:endParaRPr lang="en-US" dirty="0"/>
        </a:p>
      </dgm:t>
    </dgm:pt>
    <dgm:pt modelId="{B39F9C7C-9440-4410-BBD5-3FDF5EBCCEB3}">
      <dgm:prSet phldrT="[Text]" custT="1"/>
      <dgm:spPr/>
      <dgm:t>
        <a:bodyPr/>
        <a:lstStyle/>
        <a:p>
          <a:r>
            <a:rPr lang="en-US" sz="1600" dirty="0" smtClean="0"/>
            <a:t>Industry </a:t>
          </a:r>
          <a:endParaRPr lang="en-US" sz="1600" dirty="0"/>
        </a:p>
      </dgm:t>
    </dgm:pt>
    <dgm:pt modelId="{64F9A083-A3D7-4349-A246-7E15E3FDF058}" type="parTrans" cxnId="{D5A831FF-E158-445F-B9A0-D43AC0CD41CC}">
      <dgm:prSet/>
      <dgm:spPr/>
      <dgm:t>
        <a:bodyPr/>
        <a:lstStyle/>
        <a:p>
          <a:endParaRPr lang="en-US"/>
        </a:p>
      </dgm:t>
    </dgm:pt>
    <dgm:pt modelId="{3FEA64BA-C043-49B5-96F2-ADC32ABBA47E}" type="sibTrans" cxnId="{D5A831FF-E158-445F-B9A0-D43AC0CD41CC}">
      <dgm:prSet/>
      <dgm:spPr/>
      <dgm:t>
        <a:bodyPr/>
        <a:lstStyle/>
        <a:p>
          <a:endParaRPr lang="en-US" dirty="0"/>
        </a:p>
      </dgm:t>
    </dgm:pt>
    <dgm:pt modelId="{84D307D1-20CE-4F54-87EE-0FB08EB9B3B6}">
      <dgm:prSet phldrT="[Text]" custT="1"/>
      <dgm:spPr/>
      <dgm:t>
        <a:bodyPr/>
        <a:lstStyle/>
        <a:p>
          <a:r>
            <a:rPr lang="en-US" sz="1600" dirty="0" smtClean="0"/>
            <a:t>Workforce Boards</a:t>
          </a:r>
          <a:endParaRPr lang="en-US" sz="1600" dirty="0"/>
        </a:p>
      </dgm:t>
    </dgm:pt>
    <dgm:pt modelId="{5CA2EFA6-363A-428C-8E30-19183B5631A1}" type="parTrans" cxnId="{3784FF66-39E0-4A9E-ABD3-98AC6B3C7E7E}">
      <dgm:prSet/>
      <dgm:spPr/>
      <dgm:t>
        <a:bodyPr/>
        <a:lstStyle/>
        <a:p>
          <a:endParaRPr lang="en-US"/>
        </a:p>
      </dgm:t>
    </dgm:pt>
    <dgm:pt modelId="{A4E4DB65-B9D6-4845-B027-5EEB9A301F8A}" type="sibTrans" cxnId="{3784FF66-39E0-4A9E-ABD3-98AC6B3C7E7E}">
      <dgm:prSet/>
      <dgm:spPr/>
      <dgm:t>
        <a:bodyPr/>
        <a:lstStyle/>
        <a:p>
          <a:endParaRPr lang="en-US" dirty="0"/>
        </a:p>
      </dgm:t>
    </dgm:pt>
    <dgm:pt modelId="{37E973ED-4F27-4F36-B85A-0ABAE3199DA4}">
      <dgm:prSet phldrT="[Text]" custT="1"/>
      <dgm:spPr/>
      <dgm:t>
        <a:bodyPr/>
        <a:lstStyle/>
        <a:p>
          <a:r>
            <a:rPr lang="en-US" sz="1600" dirty="0" smtClean="0"/>
            <a:t>Voc Schools</a:t>
          </a:r>
          <a:endParaRPr lang="en-US" sz="1600" dirty="0"/>
        </a:p>
      </dgm:t>
    </dgm:pt>
    <dgm:pt modelId="{F5672FA0-8DF1-4FE0-8F7C-606FA79E7794}" type="parTrans" cxnId="{A3F4273A-45F9-4CE6-8BA1-D3B8FD75D269}">
      <dgm:prSet/>
      <dgm:spPr/>
      <dgm:t>
        <a:bodyPr/>
        <a:lstStyle/>
        <a:p>
          <a:endParaRPr lang="en-US"/>
        </a:p>
      </dgm:t>
    </dgm:pt>
    <dgm:pt modelId="{561DDB95-BE58-4511-8B15-A4F4893AAD4C}" type="sibTrans" cxnId="{A3F4273A-45F9-4CE6-8BA1-D3B8FD75D269}">
      <dgm:prSet/>
      <dgm:spPr/>
      <dgm:t>
        <a:bodyPr/>
        <a:lstStyle/>
        <a:p>
          <a:endParaRPr lang="en-US" dirty="0"/>
        </a:p>
      </dgm:t>
    </dgm:pt>
    <dgm:pt modelId="{B65CDBA0-2417-4DFB-9AC4-4F914EADE031}" type="pres">
      <dgm:prSet presAssocID="{D94D3E7A-A398-4A80-9869-1527A21EC66D}" presName="cycle" presStyleCnt="0">
        <dgm:presLayoutVars>
          <dgm:dir/>
          <dgm:resizeHandles val="exact"/>
        </dgm:presLayoutVars>
      </dgm:prSet>
      <dgm:spPr/>
      <dgm:t>
        <a:bodyPr/>
        <a:lstStyle/>
        <a:p>
          <a:endParaRPr lang="en-US"/>
        </a:p>
      </dgm:t>
    </dgm:pt>
    <dgm:pt modelId="{41CFF137-8946-434F-AC7B-44FB4BB1CAFD}" type="pres">
      <dgm:prSet presAssocID="{14FD6B0C-6679-44EB-BBB9-0FC666AE88AB}" presName="node" presStyleLbl="node1" presStyleIdx="0" presStyleCnt="7">
        <dgm:presLayoutVars>
          <dgm:bulletEnabled val="1"/>
        </dgm:presLayoutVars>
      </dgm:prSet>
      <dgm:spPr/>
      <dgm:t>
        <a:bodyPr/>
        <a:lstStyle/>
        <a:p>
          <a:endParaRPr lang="en-US"/>
        </a:p>
      </dgm:t>
    </dgm:pt>
    <dgm:pt modelId="{5FF42461-256E-4780-A244-109A66A17D4E}" type="pres">
      <dgm:prSet presAssocID="{14FD6B0C-6679-44EB-BBB9-0FC666AE88AB}" presName="spNode" presStyleCnt="0"/>
      <dgm:spPr/>
      <dgm:t>
        <a:bodyPr/>
        <a:lstStyle/>
        <a:p>
          <a:endParaRPr lang="en-US"/>
        </a:p>
      </dgm:t>
    </dgm:pt>
    <dgm:pt modelId="{B6AB3DE5-0654-4699-80EC-BC4F718048A7}" type="pres">
      <dgm:prSet presAssocID="{B93C664D-7310-4001-94A5-221E2190B1ED}" presName="sibTrans" presStyleLbl="sibTrans1D1" presStyleIdx="0" presStyleCnt="7"/>
      <dgm:spPr/>
      <dgm:t>
        <a:bodyPr/>
        <a:lstStyle/>
        <a:p>
          <a:endParaRPr lang="en-US"/>
        </a:p>
      </dgm:t>
    </dgm:pt>
    <dgm:pt modelId="{8F03B31B-7A4F-4980-B171-48A388937731}" type="pres">
      <dgm:prSet presAssocID="{BF2D9F17-4A7C-40E4-A4DF-A51FEEC165CC}" presName="node" presStyleLbl="node1" presStyleIdx="1" presStyleCnt="7">
        <dgm:presLayoutVars>
          <dgm:bulletEnabled val="1"/>
        </dgm:presLayoutVars>
      </dgm:prSet>
      <dgm:spPr/>
      <dgm:t>
        <a:bodyPr/>
        <a:lstStyle/>
        <a:p>
          <a:endParaRPr lang="en-US"/>
        </a:p>
      </dgm:t>
    </dgm:pt>
    <dgm:pt modelId="{F95F30A3-1941-46CD-BAF3-3C30536432CE}" type="pres">
      <dgm:prSet presAssocID="{BF2D9F17-4A7C-40E4-A4DF-A51FEEC165CC}" presName="spNode" presStyleCnt="0"/>
      <dgm:spPr/>
      <dgm:t>
        <a:bodyPr/>
        <a:lstStyle/>
        <a:p>
          <a:endParaRPr lang="en-US"/>
        </a:p>
      </dgm:t>
    </dgm:pt>
    <dgm:pt modelId="{8D91D4CF-1D50-44E4-8B96-67418B1E9C17}" type="pres">
      <dgm:prSet presAssocID="{472E549B-2AF1-4675-A8C0-74BBEA3F1A4C}" presName="sibTrans" presStyleLbl="sibTrans1D1" presStyleIdx="1" presStyleCnt="7"/>
      <dgm:spPr/>
      <dgm:t>
        <a:bodyPr/>
        <a:lstStyle/>
        <a:p>
          <a:endParaRPr lang="en-US"/>
        </a:p>
      </dgm:t>
    </dgm:pt>
    <dgm:pt modelId="{F8E8E072-0CC7-4351-9232-50C75076CA53}" type="pres">
      <dgm:prSet presAssocID="{C358D954-E9A6-4A16-804F-DC222CA82E6E}" presName="node" presStyleLbl="node1" presStyleIdx="2" presStyleCnt="7">
        <dgm:presLayoutVars>
          <dgm:bulletEnabled val="1"/>
        </dgm:presLayoutVars>
      </dgm:prSet>
      <dgm:spPr/>
      <dgm:t>
        <a:bodyPr/>
        <a:lstStyle/>
        <a:p>
          <a:endParaRPr lang="en-US"/>
        </a:p>
      </dgm:t>
    </dgm:pt>
    <dgm:pt modelId="{6ED96A90-E608-42F0-BF93-75B5D2B1763D}" type="pres">
      <dgm:prSet presAssocID="{C358D954-E9A6-4A16-804F-DC222CA82E6E}" presName="spNode" presStyleCnt="0"/>
      <dgm:spPr/>
      <dgm:t>
        <a:bodyPr/>
        <a:lstStyle/>
        <a:p>
          <a:endParaRPr lang="en-US"/>
        </a:p>
      </dgm:t>
    </dgm:pt>
    <dgm:pt modelId="{90FFB319-2349-45D9-8166-5B9455C3D2C0}" type="pres">
      <dgm:prSet presAssocID="{7DD75851-B8B0-4479-A84B-FE6624B75431}" presName="sibTrans" presStyleLbl="sibTrans1D1" presStyleIdx="2" presStyleCnt="7"/>
      <dgm:spPr/>
      <dgm:t>
        <a:bodyPr/>
        <a:lstStyle/>
        <a:p>
          <a:endParaRPr lang="en-US"/>
        </a:p>
      </dgm:t>
    </dgm:pt>
    <dgm:pt modelId="{6CF78A95-3976-4CEA-A686-D70BADDDB259}" type="pres">
      <dgm:prSet presAssocID="{B62E9838-A7DC-46CC-BFB7-58BA1A154CEF}" presName="node" presStyleLbl="node1" presStyleIdx="3" presStyleCnt="7">
        <dgm:presLayoutVars>
          <dgm:bulletEnabled val="1"/>
        </dgm:presLayoutVars>
      </dgm:prSet>
      <dgm:spPr/>
      <dgm:t>
        <a:bodyPr/>
        <a:lstStyle/>
        <a:p>
          <a:endParaRPr lang="en-US"/>
        </a:p>
      </dgm:t>
    </dgm:pt>
    <dgm:pt modelId="{CDA9E7B2-3DE1-4599-BE53-755F6F7F3237}" type="pres">
      <dgm:prSet presAssocID="{B62E9838-A7DC-46CC-BFB7-58BA1A154CEF}" presName="spNode" presStyleCnt="0"/>
      <dgm:spPr/>
      <dgm:t>
        <a:bodyPr/>
        <a:lstStyle/>
        <a:p>
          <a:endParaRPr lang="en-US"/>
        </a:p>
      </dgm:t>
    </dgm:pt>
    <dgm:pt modelId="{4656A3DB-F871-41E4-AFC6-B255CFF4C9B0}" type="pres">
      <dgm:prSet presAssocID="{B69BDB8F-BFE2-4AFB-B265-50498B793496}" presName="sibTrans" presStyleLbl="sibTrans1D1" presStyleIdx="3" presStyleCnt="7"/>
      <dgm:spPr/>
      <dgm:t>
        <a:bodyPr/>
        <a:lstStyle/>
        <a:p>
          <a:endParaRPr lang="en-US"/>
        </a:p>
      </dgm:t>
    </dgm:pt>
    <dgm:pt modelId="{C242C67B-539F-474E-A7BE-79B1A912D70E}" type="pres">
      <dgm:prSet presAssocID="{B39F9C7C-9440-4410-BBD5-3FDF5EBCCEB3}" presName="node" presStyleLbl="node1" presStyleIdx="4" presStyleCnt="7">
        <dgm:presLayoutVars>
          <dgm:bulletEnabled val="1"/>
        </dgm:presLayoutVars>
      </dgm:prSet>
      <dgm:spPr/>
      <dgm:t>
        <a:bodyPr/>
        <a:lstStyle/>
        <a:p>
          <a:endParaRPr lang="en-US"/>
        </a:p>
      </dgm:t>
    </dgm:pt>
    <dgm:pt modelId="{C94B7F03-0509-46E3-94E3-17B62BB61A85}" type="pres">
      <dgm:prSet presAssocID="{B39F9C7C-9440-4410-BBD5-3FDF5EBCCEB3}" presName="spNode" presStyleCnt="0"/>
      <dgm:spPr/>
      <dgm:t>
        <a:bodyPr/>
        <a:lstStyle/>
        <a:p>
          <a:endParaRPr lang="en-US"/>
        </a:p>
      </dgm:t>
    </dgm:pt>
    <dgm:pt modelId="{8F8D83A0-4F5B-4E26-BBF7-DE39476E3030}" type="pres">
      <dgm:prSet presAssocID="{3FEA64BA-C043-49B5-96F2-ADC32ABBA47E}" presName="sibTrans" presStyleLbl="sibTrans1D1" presStyleIdx="4" presStyleCnt="7"/>
      <dgm:spPr/>
      <dgm:t>
        <a:bodyPr/>
        <a:lstStyle/>
        <a:p>
          <a:endParaRPr lang="en-US"/>
        </a:p>
      </dgm:t>
    </dgm:pt>
    <dgm:pt modelId="{90ED6F4F-8AAF-41C1-A49F-EA8AE807B4AC}" type="pres">
      <dgm:prSet presAssocID="{84D307D1-20CE-4F54-87EE-0FB08EB9B3B6}" presName="node" presStyleLbl="node1" presStyleIdx="5" presStyleCnt="7">
        <dgm:presLayoutVars>
          <dgm:bulletEnabled val="1"/>
        </dgm:presLayoutVars>
      </dgm:prSet>
      <dgm:spPr/>
      <dgm:t>
        <a:bodyPr/>
        <a:lstStyle/>
        <a:p>
          <a:endParaRPr lang="en-US"/>
        </a:p>
      </dgm:t>
    </dgm:pt>
    <dgm:pt modelId="{086A4C1F-5F05-44C2-A5C8-917E7813CB36}" type="pres">
      <dgm:prSet presAssocID="{84D307D1-20CE-4F54-87EE-0FB08EB9B3B6}" presName="spNode" presStyleCnt="0"/>
      <dgm:spPr/>
      <dgm:t>
        <a:bodyPr/>
        <a:lstStyle/>
        <a:p>
          <a:endParaRPr lang="en-US"/>
        </a:p>
      </dgm:t>
    </dgm:pt>
    <dgm:pt modelId="{CC112A7B-A20F-4E09-98B4-CAF2FD7C3FC9}" type="pres">
      <dgm:prSet presAssocID="{A4E4DB65-B9D6-4845-B027-5EEB9A301F8A}" presName="sibTrans" presStyleLbl="sibTrans1D1" presStyleIdx="5" presStyleCnt="7"/>
      <dgm:spPr/>
      <dgm:t>
        <a:bodyPr/>
        <a:lstStyle/>
        <a:p>
          <a:endParaRPr lang="en-US"/>
        </a:p>
      </dgm:t>
    </dgm:pt>
    <dgm:pt modelId="{3A2B2DBE-FF11-438B-B5DF-D8638D7339E5}" type="pres">
      <dgm:prSet presAssocID="{37E973ED-4F27-4F36-B85A-0ABAE3199DA4}" presName="node" presStyleLbl="node1" presStyleIdx="6" presStyleCnt="7">
        <dgm:presLayoutVars>
          <dgm:bulletEnabled val="1"/>
        </dgm:presLayoutVars>
      </dgm:prSet>
      <dgm:spPr/>
      <dgm:t>
        <a:bodyPr/>
        <a:lstStyle/>
        <a:p>
          <a:endParaRPr lang="en-US"/>
        </a:p>
      </dgm:t>
    </dgm:pt>
    <dgm:pt modelId="{E2B69493-360C-44F3-AF24-330647CC6A20}" type="pres">
      <dgm:prSet presAssocID="{37E973ED-4F27-4F36-B85A-0ABAE3199DA4}" presName="spNode" presStyleCnt="0"/>
      <dgm:spPr/>
      <dgm:t>
        <a:bodyPr/>
        <a:lstStyle/>
        <a:p>
          <a:endParaRPr lang="en-US"/>
        </a:p>
      </dgm:t>
    </dgm:pt>
    <dgm:pt modelId="{E4480194-FCDE-4151-8ADE-77D18AEE2967}" type="pres">
      <dgm:prSet presAssocID="{561DDB95-BE58-4511-8B15-A4F4893AAD4C}" presName="sibTrans" presStyleLbl="sibTrans1D1" presStyleIdx="6" presStyleCnt="7"/>
      <dgm:spPr/>
      <dgm:t>
        <a:bodyPr/>
        <a:lstStyle/>
        <a:p>
          <a:endParaRPr lang="en-US"/>
        </a:p>
      </dgm:t>
    </dgm:pt>
  </dgm:ptLst>
  <dgm:cxnLst>
    <dgm:cxn modelId="{5E6F9F4B-BBAC-483E-9E3E-C3DF018559D1}" type="presOf" srcId="{37E973ED-4F27-4F36-B85A-0ABAE3199DA4}" destId="{3A2B2DBE-FF11-438B-B5DF-D8638D7339E5}" srcOrd="0" destOrd="0" presId="urn:microsoft.com/office/officeart/2005/8/layout/cycle6"/>
    <dgm:cxn modelId="{6E777A80-5082-4FC6-B1B1-1AF1108EE4DD}" type="presOf" srcId="{472E549B-2AF1-4675-A8C0-74BBEA3F1A4C}" destId="{8D91D4CF-1D50-44E4-8B96-67418B1E9C17}" srcOrd="0" destOrd="0" presId="urn:microsoft.com/office/officeart/2005/8/layout/cycle6"/>
    <dgm:cxn modelId="{D5A831FF-E158-445F-B9A0-D43AC0CD41CC}" srcId="{D94D3E7A-A398-4A80-9869-1527A21EC66D}" destId="{B39F9C7C-9440-4410-BBD5-3FDF5EBCCEB3}" srcOrd="4" destOrd="0" parTransId="{64F9A083-A3D7-4349-A246-7E15E3FDF058}" sibTransId="{3FEA64BA-C043-49B5-96F2-ADC32ABBA47E}"/>
    <dgm:cxn modelId="{3784FF66-39E0-4A9E-ABD3-98AC6B3C7E7E}" srcId="{D94D3E7A-A398-4A80-9869-1527A21EC66D}" destId="{84D307D1-20CE-4F54-87EE-0FB08EB9B3B6}" srcOrd="5" destOrd="0" parTransId="{5CA2EFA6-363A-428C-8E30-19183B5631A1}" sibTransId="{A4E4DB65-B9D6-4845-B027-5EEB9A301F8A}"/>
    <dgm:cxn modelId="{01522B0C-63DA-4F80-870B-AB935477E33D}" type="presOf" srcId="{A4E4DB65-B9D6-4845-B027-5EEB9A301F8A}" destId="{CC112A7B-A20F-4E09-98B4-CAF2FD7C3FC9}" srcOrd="0" destOrd="0" presId="urn:microsoft.com/office/officeart/2005/8/layout/cycle6"/>
    <dgm:cxn modelId="{0D7AD6DB-3B8A-4ECE-9EF8-E42351B86E9D}" type="presOf" srcId="{B39F9C7C-9440-4410-BBD5-3FDF5EBCCEB3}" destId="{C242C67B-539F-474E-A7BE-79B1A912D70E}" srcOrd="0" destOrd="0" presId="urn:microsoft.com/office/officeart/2005/8/layout/cycle6"/>
    <dgm:cxn modelId="{93B710BC-8BB0-4329-B6C7-F8355D39A364}" type="presOf" srcId="{BF2D9F17-4A7C-40E4-A4DF-A51FEEC165CC}" destId="{8F03B31B-7A4F-4980-B171-48A388937731}" srcOrd="0" destOrd="0" presId="urn:microsoft.com/office/officeart/2005/8/layout/cycle6"/>
    <dgm:cxn modelId="{71F17C81-93FA-4E52-BE1A-71CD97605847}" type="presOf" srcId="{B62E9838-A7DC-46CC-BFB7-58BA1A154CEF}" destId="{6CF78A95-3976-4CEA-A686-D70BADDDB259}" srcOrd="0" destOrd="0" presId="urn:microsoft.com/office/officeart/2005/8/layout/cycle6"/>
    <dgm:cxn modelId="{204543AC-A3A1-4FAF-B7A8-F079038FF12C}" srcId="{D94D3E7A-A398-4A80-9869-1527A21EC66D}" destId="{C358D954-E9A6-4A16-804F-DC222CA82E6E}" srcOrd="2" destOrd="0" parTransId="{682DC6EC-CB10-439B-BADB-07E17CA70E92}" sibTransId="{7DD75851-B8B0-4479-A84B-FE6624B75431}"/>
    <dgm:cxn modelId="{77D4B545-BAFF-477A-8BD3-1343FA40AF97}" type="presOf" srcId="{B93C664D-7310-4001-94A5-221E2190B1ED}" destId="{B6AB3DE5-0654-4699-80EC-BC4F718048A7}" srcOrd="0" destOrd="0" presId="urn:microsoft.com/office/officeart/2005/8/layout/cycle6"/>
    <dgm:cxn modelId="{A5FB9AAC-B95F-4751-A178-9211C2636A79}" type="presOf" srcId="{C358D954-E9A6-4A16-804F-DC222CA82E6E}" destId="{F8E8E072-0CC7-4351-9232-50C75076CA53}" srcOrd="0" destOrd="0" presId="urn:microsoft.com/office/officeart/2005/8/layout/cycle6"/>
    <dgm:cxn modelId="{D0CE5649-F2A6-47E6-8F44-56ABA2B29B08}" type="presOf" srcId="{7DD75851-B8B0-4479-A84B-FE6624B75431}" destId="{90FFB319-2349-45D9-8166-5B9455C3D2C0}" srcOrd="0" destOrd="0" presId="urn:microsoft.com/office/officeart/2005/8/layout/cycle6"/>
    <dgm:cxn modelId="{20A822F2-3D0F-419F-BC49-DCB81AA6303A}" type="presOf" srcId="{84D307D1-20CE-4F54-87EE-0FB08EB9B3B6}" destId="{90ED6F4F-8AAF-41C1-A49F-EA8AE807B4AC}" srcOrd="0" destOrd="0" presId="urn:microsoft.com/office/officeart/2005/8/layout/cycle6"/>
    <dgm:cxn modelId="{F8FEF6FE-CE58-485A-90C7-D10CB137C895}" type="presOf" srcId="{3FEA64BA-C043-49B5-96F2-ADC32ABBA47E}" destId="{8F8D83A0-4F5B-4E26-BBF7-DE39476E3030}" srcOrd="0" destOrd="0" presId="urn:microsoft.com/office/officeart/2005/8/layout/cycle6"/>
    <dgm:cxn modelId="{84D3DC1E-098A-439D-A783-1BE09FB648FF}" srcId="{D94D3E7A-A398-4A80-9869-1527A21EC66D}" destId="{14FD6B0C-6679-44EB-BBB9-0FC666AE88AB}" srcOrd="0" destOrd="0" parTransId="{C32C9BDE-C2B5-404C-95B0-0C5B5C68E52C}" sibTransId="{B93C664D-7310-4001-94A5-221E2190B1ED}"/>
    <dgm:cxn modelId="{DF92912D-FA55-4A84-BE08-FE647409CD91}" type="presOf" srcId="{561DDB95-BE58-4511-8B15-A4F4893AAD4C}" destId="{E4480194-FCDE-4151-8ADE-77D18AEE2967}" srcOrd="0" destOrd="0" presId="urn:microsoft.com/office/officeart/2005/8/layout/cycle6"/>
    <dgm:cxn modelId="{109438ED-C9B2-4684-8EAA-C60CCA33BB44}" type="presOf" srcId="{D94D3E7A-A398-4A80-9869-1527A21EC66D}" destId="{B65CDBA0-2417-4DFB-9AC4-4F914EADE031}" srcOrd="0" destOrd="0" presId="urn:microsoft.com/office/officeart/2005/8/layout/cycle6"/>
    <dgm:cxn modelId="{A3F4273A-45F9-4CE6-8BA1-D3B8FD75D269}" srcId="{D94D3E7A-A398-4A80-9869-1527A21EC66D}" destId="{37E973ED-4F27-4F36-B85A-0ABAE3199DA4}" srcOrd="6" destOrd="0" parTransId="{F5672FA0-8DF1-4FE0-8F7C-606FA79E7794}" sibTransId="{561DDB95-BE58-4511-8B15-A4F4893AAD4C}"/>
    <dgm:cxn modelId="{5C30204D-FC18-40F8-AB13-D55C36BF3F9D}" type="presOf" srcId="{14FD6B0C-6679-44EB-BBB9-0FC666AE88AB}" destId="{41CFF137-8946-434F-AC7B-44FB4BB1CAFD}" srcOrd="0" destOrd="0" presId="urn:microsoft.com/office/officeart/2005/8/layout/cycle6"/>
    <dgm:cxn modelId="{13E73CB0-D67E-4A58-8B00-CA4F3DDCA210}" type="presOf" srcId="{B69BDB8F-BFE2-4AFB-B265-50498B793496}" destId="{4656A3DB-F871-41E4-AFC6-B255CFF4C9B0}" srcOrd="0" destOrd="0" presId="urn:microsoft.com/office/officeart/2005/8/layout/cycle6"/>
    <dgm:cxn modelId="{B918AEE7-96E4-42FB-BF3F-A34929CA74F3}" srcId="{D94D3E7A-A398-4A80-9869-1527A21EC66D}" destId="{BF2D9F17-4A7C-40E4-A4DF-A51FEEC165CC}" srcOrd="1" destOrd="0" parTransId="{C02FE99A-958C-42DA-93A1-35C3F7001CFB}" sibTransId="{472E549B-2AF1-4675-A8C0-74BBEA3F1A4C}"/>
    <dgm:cxn modelId="{7C615558-3C62-4944-9BEF-B972F65BD908}" srcId="{D94D3E7A-A398-4A80-9869-1527A21EC66D}" destId="{B62E9838-A7DC-46CC-BFB7-58BA1A154CEF}" srcOrd="3" destOrd="0" parTransId="{AE322C71-B6D3-4AC4-8898-985E9E133C4F}" sibTransId="{B69BDB8F-BFE2-4AFB-B265-50498B793496}"/>
    <dgm:cxn modelId="{F0D295FF-71BC-4B4F-A4D6-51A5E86B5EA4}" type="presParOf" srcId="{B65CDBA0-2417-4DFB-9AC4-4F914EADE031}" destId="{41CFF137-8946-434F-AC7B-44FB4BB1CAFD}" srcOrd="0" destOrd="0" presId="urn:microsoft.com/office/officeart/2005/8/layout/cycle6"/>
    <dgm:cxn modelId="{15F301C6-C0AC-4861-8EF6-0E0D4F2FD01A}" type="presParOf" srcId="{B65CDBA0-2417-4DFB-9AC4-4F914EADE031}" destId="{5FF42461-256E-4780-A244-109A66A17D4E}" srcOrd="1" destOrd="0" presId="urn:microsoft.com/office/officeart/2005/8/layout/cycle6"/>
    <dgm:cxn modelId="{27631742-FAA3-47A6-84F2-9215EA6A766C}" type="presParOf" srcId="{B65CDBA0-2417-4DFB-9AC4-4F914EADE031}" destId="{B6AB3DE5-0654-4699-80EC-BC4F718048A7}" srcOrd="2" destOrd="0" presId="urn:microsoft.com/office/officeart/2005/8/layout/cycle6"/>
    <dgm:cxn modelId="{DE65C1AC-5009-4B78-B5AF-39CC660B5DE9}" type="presParOf" srcId="{B65CDBA0-2417-4DFB-9AC4-4F914EADE031}" destId="{8F03B31B-7A4F-4980-B171-48A388937731}" srcOrd="3" destOrd="0" presId="urn:microsoft.com/office/officeart/2005/8/layout/cycle6"/>
    <dgm:cxn modelId="{3DD6192C-54F2-4C4B-87D6-9F116066BFFC}" type="presParOf" srcId="{B65CDBA0-2417-4DFB-9AC4-4F914EADE031}" destId="{F95F30A3-1941-46CD-BAF3-3C30536432CE}" srcOrd="4" destOrd="0" presId="urn:microsoft.com/office/officeart/2005/8/layout/cycle6"/>
    <dgm:cxn modelId="{25FC7B73-5B09-4245-B73D-712E3BE94F7C}" type="presParOf" srcId="{B65CDBA0-2417-4DFB-9AC4-4F914EADE031}" destId="{8D91D4CF-1D50-44E4-8B96-67418B1E9C17}" srcOrd="5" destOrd="0" presId="urn:microsoft.com/office/officeart/2005/8/layout/cycle6"/>
    <dgm:cxn modelId="{EC9BE99F-DF10-43B9-BF15-6FC70F093C1D}" type="presParOf" srcId="{B65CDBA0-2417-4DFB-9AC4-4F914EADE031}" destId="{F8E8E072-0CC7-4351-9232-50C75076CA53}" srcOrd="6" destOrd="0" presId="urn:microsoft.com/office/officeart/2005/8/layout/cycle6"/>
    <dgm:cxn modelId="{37E5C09B-9701-4C54-B617-2BE49E1963E7}" type="presParOf" srcId="{B65CDBA0-2417-4DFB-9AC4-4F914EADE031}" destId="{6ED96A90-E608-42F0-BF93-75B5D2B1763D}" srcOrd="7" destOrd="0" presId="urn:microsoft.com/office/officeart/2005/8/layout/cycle6"/>
    <dgm:cxn modelId="{F6153B9F-511E-48C6-9C69-E8DC4FECEF8B}" type="presParOf" srcId="{B65CDBA0-2417-4DFB-9AC4-4F914EADE031}" destId="{90FFB319-2349-45D9-8166-5B9455C3D2C0}" srcOrd="8" destOrd="0" presId="urn:microsoft.com/office/officeart/2005/8/layout/cycle6"/>
    <dgm:cxn modelId="{559CE61C-2B47-46E3-9E1C-ADC1BA4E3C11}" type="presParOf" srcId="{B65CDBA0-2417-4DFB-9AC4-4F914EADE031}" destId="{6CF78A95-3976-4CEA-A686-D70BADDDB259}" srcOrd="9" destOrd="0" presId="urn:microsoft.com/office/officeart/2005/8/layout/cycle6"/>
    <dgm:cxn modelId="{84D18503-D841-4FC2-9568-F5708E1E9D21}" type="presParOf" srcId="{B65CDBA0-2417-4DFB-9AC4-4F914EADE031}" destId="{CDA9E7B2-3DE1-4599-BE53-755F6F7F3237}" srcOrd="10" destOrd="0" presId="urn:microsoft.com/office/officeart/2005/8/layout/cycle6"/>
    <dgm:cxn modelId="{60812E8C-184F-415C-B0D9-31A826D7131F}" type="presParOf" srcId="{B65CDBA0-2417-4DFB-9AC4-4F914EADE031}" destId="{4656A3DB-F871-41E4-AFC6-B255CFF4C9B0}" srcOrd="11" destOrd="0" presId="urn:microsoft.com/office/officeart/2005/8/layout/cycle6"/>
    <dgm:cxn modelId="{D19AB64F-8DCF-421B-B157-5A26F585F3E6}" type="presParOf" srcId="{B65CDBA0-2417-4DFB-9AC4-4F914EADE031}" destId="{C242C67B-539F-474E-A7BE-79B1A912D70E}" srcOrd="12" destOrd="0" presId="urn:microsoft.com/office/officeart/2005/8/layout/cycle6"/>
    <dgm:cxn modelId="{E3B5FFB0-D831-4B5C-8137-926B96BCBA92}" type="presParOf" srcId="{B65CDBA0-2417-4DFB-9AC4-4F914EADE031}" destId="{C94B7F03-0509-46E3-94E3-17B62BB61A85}" srcOrd="13" destOrd="0" presId="urn:microsoft.com/office/officeart/2005/8/layout/cycle6"/>
    <dgm:cxn modelId="{556D12D9-1ED1-4E90-BA9D-2397C452DF18}" type="presParOf" srcId="{B65CDBA0-2417-4DFB-9AC4-4F914EADE031}" destId="{8F8D83A0-4F5B-4E26-BBF7-DE39476E3030}" srcOrd="14" destOrd="0" presId="urn:microsoft.com/office/officeart/2005/8/layout/cycle6"/>
    <dgm:cxn modelId="{13FC3C50-78E3-4B81-ADFD-CD291C4C8A10}" type="presParOf" srcId="{B65CDBA0-2417-4DFB-9AC4-4F914EADE031}" destId="{90ED6F4F-8AAF-41C1-A49F-EA8AE807B4AC}" srcOrd="15" destOrd="0" presId="urn:microsoft.com/office/officeart/2005/8/layout/cycle6"/>
    <dgm:cxn modelId="{9FFF8866-15DB-4CBD-9826-B9DC4B763887}" type="presParOf" srcId="{B65CDBA0-2417-4DFB-9AC4-4F914EADE031}" destId="{086A4C1F-5F05-44C2-A5C8-917E7813CB36}" srcOrd="16" destOrd="0" presId="urn:microsoft.com/office/officeart/2005/8/layout/cycle6"/>
    <dgm:cxn modelId="{699C6033-8D46-4890-A782-4FA5BE105F5D}" type="presParOf" srcId="{B65CDBA0-2417-4DFB-9AC4-4F914EADE031}" destId="{CC112A7B-A20F-4E09-98B4-CAF2FD7C3FC9}" srcOrd="17" destOrd="0" presId="urn:microsoft.com/office/officeart/2005/8/layout/cycle6"/>
    <dgm:cxn modelId="{9DB6B175-D4EB-4760-A510-EED70ED20622}" type="presParOf" srcId="{B65CDBA0-2417-4DFB-9AC4-4F914EADE031}" destId="{3A2B2DBE-FF11-438B-B5DF-D8638D7339E5}" srcOrd="18" destOrd="0" presId="urn:microsoft.com/office/officeart/2005/8/layout/cycle6"/>
    <dgm:cxn modelId="{7B34F16C-505F-4773-8F11-F882E343A105}" type="presParOf" srcId="{B65CDBA0-2417-4DFB-9AC4-4F914EADE031}" destId="{E2B69493-360C-44F3-AF24-330647CC6A20}" srcOrd="19" destOrd="0" presId="urn:microsoft.com/office/officeart/2005/8/layout/cycle6"/>
    <dgm:cxn modelId="{BE690937-5D26-44BE-B49A-F8A1E964DAB6}" type="presParOf" srcId="{B65CDBA0-2417-4DFB-9AC4-4F914EADE031}" destId="{E4480194-FCDE-4151-8ADE-77D18AEE2967}" srcOrd="20" destOrd="0" presId="urn:microsoft.com/office/officeart/2005/8/layout/cycle6"/>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A1C00723-C301-402F-94A6-772B94FE0ECF}" type="doc">
      <dgm:prSet loTypeId="urn:microsoft.com/office/officeart/2005/8/layout/hProcess9" loCatId="process" qsTypeId="urn:microsoft.com/office/officeart/2005/8/quickstyle/3d3" qsCatId="3D" csTypeId="urn:microsoft.com/office/officeart/2005/8/colors/accent1_2#14" csCatId="accent1" phldr="1"/>
      <dgm:spPr/>
    </dgm:pt>
    <dgm:pt modelId="{9A882F7C-8841-44DC-B7E3-7A6FBB906F5E}">
      <dgm:prSet phldrT="[Text]"/>
      <dgm:spPr/>
      <dgm:t>
        <a:bodyPr/>
        <a:lstStyle/>
        <a:p>
          <a:r>
            <a:rPr lang="en-US" dirty="0" smtClean="0"/>
            <a:t>Half- and Full-Day Workshops</a:t>
          </a:r>
          <a:endParaRPr lang="en-US" dirty="0"/>
        </a:p>
      </dgm:t>
    </dgm:pt>
    <dgm:pt modelId="{B6810D91-4220-4AAF-A18F-1EBA696F07BA}" type="parTrans" cxnId="{3665ADC7-E03D-41AC-9A0D-528FDC7A6BD0}">
      <dgm:prSet/>
      <dgm:spPr/>
      <dgm:t>
        <a:bodyPr/>
        <a:lstStyle/>
        <a:p>
          <a:endParaRPr lang="en-US"/>
        </a:p>
      </dgm:t>
    </dgm:pt>
    <dgm:pt modelId="{6FE2C282-8A9A-46A8-B314-1843F47E5627}" type="sibTrans" cxnId="{3665ADC7-E03D-41AC-9A0D-528FDC7A6BD0}">
      <dgm:prSet/>
      <dgm:spPr/>
      <dgm:t>
        <a:bodyPr/>
        <a:lstStyle/>
        <a:p>
          <a:endParaRPr lang="en-US"/>
        </a:p>
      </dgm:t>
    </dgm:pt>
    <dgm:pt modelId="{9BD1EC8C-F5C5-4ECA-8F72-C4C91EC9BF53}">
      <dgm:prSet phldrT="[Text]"/>
      <dgm:spPr/>
      <dgm:t>
        <a:bodyPr/>
        <a:lstStyle/>
        <a:p>
          <a:r>
            <a:rPr lang="en-US" dirty="0" smtClean="0"/>
            <a:t>One or Two Courses</a:t>
          </a:r>
          <a:endParaRPr lang="en-US" dirty="0"/>
        </a:p>
      </dgm:t>
    </dgm:pt>
    <dgm:pt modelId="{59E748F7-7AEA-4A1D-BFA8-67EE4250973D}" type="parTrans" cxnId="{67A0B7AA-2A2C-4041-A4C3-DA16050C30BA}">
      <dgm:prSet/>
      <dgm:spPr/>
      <dgm:t>
        <a:bodyPr/>
        <a:lstStyle/>
        <a:p>
          <a:endParaRPr lang="en-US"/>
        </a:p>
      </dgm:t>
    </dgm:pt>
    <dgm:pt modelId="{47FC2866-773E-4615-93F9-76E433328437}" type="sibTrans" cxnId="{67A0B7AA-2A2C-4041-A4C3-DA16050C30BA}">
      <dgm:prSet/>
      <dgm:spPr/>
      <dgm:t>
        <a:bodyPr/>
        <a:lstStyle/>
        <a:p>
          <a:endParaRPr lang="en-US"/>
        </a:p>
      </dgm:t>
    </dgm:pt>
    <dgm:pt modelId="{CE9CC760-6330-4DD9-9766-A142E6E58DB6}">
      <dgm:prSet phldrT="[Text]"/>
      <dgm:spPr/>
      <dgm:t>
        <a:bodyPr/>
        <a:lstStyle/>
        <a:p>
          <a:r>
            <a:rPr lang="en-US" dirty="0" smtClean="0"/>
            <a:t>Certificate Programs</a:t>
          </a:r>
        </a:p>
      </dgm:t>
    </dgm:pt>
    <dgm:pt modelId="{51962314-1CFA-43EF-B4DE-771D478FAD56}" type="parTrans" cxnId="{4CF5149D-8C85-4911-9ACB-C93E505017AB}">
      <dgm:prSet/>
      <dgm:spPr/>
      <dgm:t>
        <a:bodyPr/>
        <a:lstStyle/>
        <a:p>
          <a:endParaRPr lang="en-US"/>
        </a:p>
      </dgm:t>
    </dgm:pt>
    <dgm:pt modelId="{3FC53887-9392-4401-8796-42392A8E4042}" type="sibTrans" cxnId="{4CF5149D-8C85-4911-9ACB-C93E505017AB}">
      <dgm:prSet/>
      <dgm:spPr/>
      <dgm:t>
        <a:bodyPr/>
        <a:lstStyle/>
        <a:p>
          <a:endParaRPr lang="en-US"/>
        </a:p>
      </dgm:t>
    </dgm:pt>
    <dgm:pt modelId="{F6C4D936-1483-4D53-8810-950CC8324CD4}">
      <dgm:prSet phldrT="[Text]"/>
      <dgm:spPr/>
      <dgm:t>
        <a:bodyPr/>
        <a:lstStyle/>
        <a:p>
          <a:r>
            <a:rPr lang="en-US" dirty="0" smtClean="0"/>
            <a:t>Degree Programs</a:t>
          </a:r>
        </a:p>
      </dgm:t>
    </dgm:pt>
    <dgm:pt modelId="{8AFA647C-A157-46DC-97DC-C022EED47B11}" type="parTrans" cxnId="{1069ECCC-47F9-4962-8EF2-40C13AAA69FF}">
      <dgm:prSet/>
      <dgm:spPr/>
      <dgm:t>
        <a:bodyPr/>
        <a:lstStyle/>
        <a:p>
          <a:endParaRPr lang="en-US"/>
        </a:p>
      </dgm:t>
    </dgm:pt>
    <dgm:pt modelId="{74976306-0384-47EB-AAD3-42E0C40FC1E5}" type="sibTrans" cxnId="{1069ECCC-47F9-4962-8EF2-40C13AAA69FF}">
      <dgm:prSet/>
      <dgm:spPr/>
      <dgm:t>
        <a:bodyPr/>
        <a:lstStyle/>
        <a:p>
          <a:endParaRPr lang="en-US"/>
        </a:p>
      </dgm:t>
    </dgm:pt>
    <dgm:pt modelId="{59E3DF38-82E3-41C6-A25C-63C07A95DF86}" type="pres">
      <dgm:prSet presAssocID="{A1C00723-C301-402F-94A6-772B94FE0ECF}" presName="CompostProcess" presStyleCnt="0">
        <dgm:presLayoutVars>
          <dgm:dir/>
          <dgm:resizeHandles val="exact"/>
        </dgm:presLayoutVars>
      </dgm:prSet>
      <dgm:spPr/>
    </dgm:pt>
    <dgm:pt modelId="{13F84686-B219-4A30-8F7B-6EDB6BD0E142}" type="pres">
      <dgm:prSet presAssocID="{A1C00723-C301-402F-94A6-772B94FE0ECF}" presName="arrow" presStyleLbl="bgShp" presStyleIdx="0" presStyleCnt="1" custLinFactNeighborX="-840"/>
      <dgm:spPr>
        <a:prstGeom prst="horizontalScroll">
          <a:avLst/>
        </a:prstGeom>
      </dgm:spPr>
    </dgm:pt>
    <dgm:pt modelId="{B4BD74AB-F0EA-490B-B9E1-2AD2B728AE61}" type="pres">
      <dgm:prSet presAssocID="{A1C00723-C301-402F-94A6-772B94FE0ECF}" presName="linearProcess" presStyleCnt="0"/>
      <dgm:spPr/>
    </dgm:pt>
    <dgm:pt modelId="{9E714434-3114-4229-95CD-ADAD708D0372}" type="pres">
      <dgm:prSet presAssocID="{9A882F7C-8841-44DC-B7E3-7A6FBB906F5E}" presName="textNode" presStyleLbl="node1" presStyleIdx="0" presStyleCnt="4">
        <dgm:presLayoutVars>
          <dgm:bulletEnabled val="1"/>
        </dgm:presLayoutVars>
      </dgm:prSet>
      <dgm:spPr/>
      <dgm:t>
        <a:bodyPr/>
        <a:lstStyle/>
        <a:p>
          <a:endParaRPr lang="en-US"/>
        </a:p>
      </dgm:t>
    </dgm:pt>
    <dgm:pt modelId="{524786CA-E306-40C9-8A12-01200ED6B7F0}" type="pres">
      <dgm:prSet presAssocID="{6FE2C282-8A9A-46A8-B314-1843F47E5627}" presName="sibTrans" presStyleCnt="0"/>
      <dgm:spPr/>
    </dgm:pt>
    <dgm:pt modelId="{195C41AB-45C0-4CE0-82EE-782077E2F1FA}" type="pres">
      <dgm:prSet presAssocID="{9BD1EC8C-F5C5-4ECA-8F72-C4C91EC9BF53}" presName="textNode" presStyleLbl="node1" presStyleIdx="1" presStyleCnt="4">
        <dgm:presLayoutVars>
          <dgm:bulletEnabled val="1"/>
        </dgm:presLayoutVars>
      </dgm:prSet>
      <dgm:spPr/>
      <dgm:t>
        <a:bodyPr/>
        <a:lstStyle/>
        <a:p>
          <a:endParaRPr lang="en-US"/>
        </a:p>
      </dgm:t>
    </dgm:pt>
    <dgm:pt modelId="{F926C69C-0580-4D3C-AFF5-5EC4ABD0E307}" type="pres">
      <dgm:prSet presAssocID="{47FC2866-773E-4615-93F9-76E433328437}" presName="sibTrans" presStyleCnt="0"/>
      <dgm:spPr/>
    </dgm:pt>
    <dgm:pt modelId="{4F315015-6202-4D86-9F81-BB66DC6D3F7A}" type="pres">
      <dgm:prSet presAssocID="{CE9CC760-6330-4DD9-9766-A142E6E58DB6}" presName="textNode" presStyleLbl="node1" presStyleIdx="2" presStyleCnt="4">
        <dgm:presLayoutVars>
          <dgm:bulletEnabled val="1"/>
        </dgm:presLayoutVars>
      </dgm:prSet>
      <dgm:spPr/>
      <dgm:t>
        <a:bodyPr/>
        <a:lstStyle/>
        <a:p>
          <a:endParaRPr lang="en-US"/>
        </a:p>
      </dgm:t>
    </dgm:pt>
    <dgm:pt modelId="{B7E6C5CA-3019-4B85-9F14-E3BD8151E241}" type="pres">
      <dgm:prSet presAssocID="{3FC53887-9392-4401-8796-42392A8E4042}" presName="sibTrans" presStyleCnt="0"/>
      <dgm:spPr/>
    </dgm:pt>
    <dgm:pt modelId="{6D3CF430-4205-43BA-8D5D-055327C1B058}" type="pres">
      <dgm:prSet presAssocID="{F6C4D936-1483-4D53-8810-950CC8324CD4}" presName="textNode" presStyleLbl="node1" presStyleIdx="3" presStyleCnt="4">
        <dgm:presLayoutVars>
          <dgm:bulletEnabled val="1"/>
        </dgm:presLayoutVars>
      </dgm:prSet>
      <dgm:spPr/>
      <dgm:t>
        <a:bodyPr/>
        <a:lstStyle/>
        <a:p>
          <a:endParaRPr lang="en-US"/>
        </a:p>
      </dgm:t>
    </dgm:pt>
  </dgm:ptLst>
  <dgm:cxnLst>
    <dgm:cxn modelId="{972AE340-F61A-4367-95DC-7957B73CF388}" type="presOf" srcId="{9A882F7C-8841-44DC-B7E3-7A6FBB906F5E}" destId="{9E714434-3114-4229-95CD-ADAD708D0372}" srcOrd="0" destOrd="0" presId="urn:microsoft.com/office/officeart/2005/8/layout/hProcess9"/>
    <dgm:cxn modelId="{3665ADC7-E03D-41AC-9A0D-528FDC7A6BD0}" srcId="{A1C00723-C301-402F-94A6-772B94FE0ECF}" destId="{9A882F7C-8841-44DC-B7E3-7A6FBB906F5E}" srcOrd="0" destOrd="0" parTransId="{B6810D91-4220-4AAF-A18F-1EBA696F07BA}" sibTransId="{6FE2C282-8A9A-46A8-B314-1843F47E5627}"/>
    <dgm:cxn modelId="{0CFCE01E-0E31-4FEA-B984-DCD34E0FC4A9}" type="presOf" srcId="{A1C00723-C301-402F-94A6-772B94FE0ECF}" destId="{59E3DF38-82E3-41C6-A25C-63C07A95DF86}" srcOrd="0" destOrd="0" presId="urn:microsoft.com/office/officeart/2005/8/layout/hProcess9"/>
    <dgm:cxn modelId="{9D1DA8B2-4143-4821-9E87-52C674C6DD65}" type="presOf" srcId="{CE9CC760-6330-4DD9-9766-A142E6E58DB6}" destId="{4F315015-6202-4D86-9F81-BB66DC6D3F7A}" srcOrd="0" destOrd="0" presId="urn:microsoft.com/office/officeart/2005/8/layout/hProcess9"/>
    <dgm:cxn modelId="{1069ECCC-47F9-4962-8EF2-40C13AAA69FF}" srcId="{A1C00723-C301-402F-94A6-772B94FE0ECF}" destId="{F6C4D936-1483-4D53-8810-950CC8324CD4}" srcOrd="3" destOrd="0" parTransId="{8AFA647C-A157-46DC-97DC-C022EED47B11}" sibTransId="{74976306-0384-47EB-AAD3-42E0C40FC1E5}"/>
    <dgm:cxn modelId="{4CF5149D-8C85-4911-9ACB-C93E505017AB}" srcId="{A1C00723-C301-402F-94A6-772B94FE0ECF}" destId="{CE9CC760-6330-4DD9-9766-A142E6E58DB6}" srcOrd="2" destOrd="0" parTransId="{51962314-1CFA-43EF-B4DE-771D478FAD56}" sibTransId="{3FC53887-9392-4401-8796-42392A8E4042}"/>
    <dgm:cxn modelId="{D3E2CEDD-8BD6-4972-9185-82C10D840D06}" type="presOf" srcId="{F6C4D936-1483-4D53-8810-950CC8324CD4}" destId="{6D3CF430-4205-43BA-8D5D-055327C1B058}" srcOrd="0" destOrd="0" presId="urn:microsoft.com/office/officeart/2005/8/layout/hProcess9"/>
    <dgm:cxn modelId="{1A506975-AE26-4629-B656-9FD2607CC3E9}" type="presOf" srcId="{9BD1EC8C-F5C5-4ECA-8F72-C4C91EC9BF53}" destId="{195C41AB-45C0-4CE0-82EE-782077E2F1FA}" srcOrd="0" destOrd="0" presId="urn:microsoft.com/office/officeart/2005/8/layout/hProcess9"/>
    <dgm:cxn modelId="{67A0B7AA-2A2C-4041-A4C3-DA16050C30BA}" srcId="{A1C00723-C301-402F-94A6-772B94FE0ECF}" destId="{9BD1EC8C-F5C5-4ECA-8F72-C4C91EC9BF53}" srcOrd="1" destOrd="0" parTransId="{59E748F7-7AEA-4A1D-BFA8-67EE4250973D}" sibTransId="{47FC2866-773E-4615-93F9-76E433328437}"/>
    <dgm:cxn modelId="{86697DE9-DA81-47B0-9ED7-20B09479B00B}" type="presParOf" srcId="{59E3DF38-82E3-41C6-A25C-63C07A95DF86}" destId="{13F84686-B219-4A30-8F7B-6EDB6BD0E142}" srcOrd="0" destOrd="0" presId="urn:microsoft.com/office/officeart/2005/8/layout/hProcess9"/>
    <dgm:cxn modelId="{34A3F68E-B828-483A-BE59-739A6DECB093}" type="presParOf" srcId="{59E3DF38-82E3-41C6-A25C-63C07A95DF86}" destId="{B4BD74AB-F0EA-490B-B9E1-2AD2B728AE61}" srcOrd="1" destOrd="0" presId="urn:microsoft.com/office/officeart/2005/8/layout/hProcess9"/>
    <dgm:cxn modelId="{7E5A1436-6109-479A-A953-F67C80AF35DF}" type="presParOf" srcId="{B4BD74AB-F0EA-490B-B9E1-2AD2B728AE61}" destId="{9E714434-3114-4229-95CD-ADAD708D0372}" srcOrd="0" destOrd="0" presId="urn:microsoft.com/office/officeart/2005/8/layout/hProcess9"/>
    <dgm:cxn modelId="{D241A116-45E5-40A4-88D1-FC04BCB06740}" type="presParOf" srcId="{B4BD74AB-F0EA-490B-B9E1-2AD2B728AE61}" destId="{524786CA-E306-40C9-8A12-01200ED6B7F0}" srcOrd="1" destOrd="0" presId="urn:microsoft.com/office/officeart/2005/8/layout/hProcess9"/>
    <dgm:cxn modelId="{ED051BF8-121E-47B2-BDD9-58C0D12DA889}" type="presParOf" srcId="{B4BD74AB-F0EA-490B-B9E1-2AD2B728AE61}" destId="{195C41AB-45C0-4CE0-82EE-782077E2F1FA}" srcOrd="2" destOrd="0" presId="urn:microsoft.com/office/officeart/2005/8/layout/hProcess9"/>
    <dgm:cxn modelId="{CBC78141-F43D-4507-9A55-265D8A6BD57C}" type="presParOf" srcId="{B4BD74AB-F0EA-490B-B9E1-2AD2B728AE61}" destId="{F926C69C-0580-4D3C-AFF5-5EC4ABD0E307}" srcOrd="3" destOrd="0" presId="urn:microsoft.com/office/officeart/2005/8/layout/hProcess9"/>
    <dgm:cxn modelId="{F6C4D3B9-929B-4263-A41F-1384DF85FAC0}" type="presParOf" srcId="{B4BD74AB-F0EA-490B-B9E1-2AD2B728AE61}" destId="{4F315015-6202-4D86-9F81-BB66DC6D3F7A}" srcOrd="4" destOrd="0" presId="urn:microsoft.com/office/officeart/2005/8/layout/hProcess9"/>
    <dgm:cxn modelId="{64D7CC19-FE21-4841-9D3E-88339F797148}" type="presParOf" srcId="{B4BD74AB-F0EA-490B-B9E1-2AD2B728AE61}" destId="{B7E6C5CA-3019-4B85-9F14-E3BD8151E241}" srcOrd="5" destOrd="0" presId="urn:microsoft.com/office/officeart/2005/8/layout/hProcess9"/>
    <dgm:cxn modelId="{C293192C-1554-40A2-991B-9EAFE44DC3A8}" type="presParOf" srcId="{B4BD74AB-F0EA-490B-B9E1-2AD2B728AE61}" destId="{6D3CF430-4205-43BA-8D5D-055327C1B058}" srcOrd="6"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A051A608-3AF4-40AD-B7C2-88AF9EC8E2E0}" type="doc">
      <dgm:prSet loTypeId="urn:microsoft.com/office/officeart/2005/8/layout/default#15" loCatId="list" qsTypeId="urn:microsoft.com/office/officeart/2005/8/quickstyle/simple1#73" qsCatId="simple" csTypeId="urn:microsoft.com/office/officeart/2005/8/colors/accent1_2#15" csCatId="accent1"/>
      <dgm:spPr/>
      <dgm:t>
        <a:bodyPr/>
        <a:lstStyle/>
        <a:p>
          <a:endParaRPr lang="en-US"/>
        </a:p>
      </dgm:t>
    </dgm:pt>
    <dgm:pt modelId="{03E63576-270D-41A3-88DE-6E32B0048DCE}">
      <dgm:prSet/>
      <dgm:spPr/>
      <dgm:t>
        <a:bodyPr/>
        <a:lstStyle/>
        <a:p>
          <a:pPr rtl="0"/>
          <a:r>
            <a:rPr lang="en-US" dirty="0" smtClean="0"/>
            <a:t>Solar has a high up-front cost</a:t>
          </a:r>
          <a:endParaRPr lang="en-US" dirty="0"/>
        </a:p>
      </dgm:t>
    </dgm:pt>
    <dgm:pt modelId="{FFC45D01-BC5B-40B7-9973-E3CBE711EF81}" type="parTrans" cxnId="{83F0AF4A-BE36-4B6F-B924-651ACF65C6D5}">
      <dgm:prSet/>
      <dgm:spPr/>
      <dgm:t>
        <a:bodyPr/>
        <a:lstStyle/>
        <a:p>
          <a:endParaRPr lang="en-US"/>
        </a:p>
      </dgm:t>
    </dgm:pt>
    <dgm:pt modelId="{525F3D09-F578-4BC6-97AA-F771A86A529B}" type="sibTrans" cxnId="{83F0AF4A-BE36-4B6F-B924-651ACF65C6D5}">
      <dgm:prSet/>
      <dgm:spPr/>
      <dgm:t>
        <a:bodyPr/>
        <a:lstStyle/>
        <a:p>
          <a:endParaRPr lang="en-US"/>
        </a:p>
      </dgm:t>
    </dgm:pt>
    <dgm:pt modelId="{2785D451-881C-4E13-8578-C5F9992453FC}">
      <dgm:prSet/>
      <dgm:spPr/>
      <dgm:t>
        <a:bodyPr/>
        <a:lstStyle/>
        <a:p>
          <a:pPr rtl="0"/>
          <a:r>
            <a:rPr lang="en-US" dirty="0" smtClean="0"/>
            <a:t>Existing utility policies may not be supportive of solar</a:t>
          </a:r>
          <a:endParaRPr lang="en-US" dirty="0"/>
        </a:p>
      </dgm:t>
    </dgm:pt>
    <dgm:pt modelId="{A683EF4A-9664-4EA8-98F2-CDB493466AB4}" type="parTrans" cxnId="{0F2DA0D9-0DD3-4046-975E-583B277CBA77}">
      <dgm:prSet/>
      <dgm:spPr/>
      <dgm:t>
        <a:bodyPr/>
        <a:lstStyle/>
        <a:p>
          <a:endParaRPr lang="en-US"/>
        </a:p>
      </dgm:t>
    </dgm:pt>
    <dgm:pt modelId="{30977898-4FF5-450A-B64B-DE169A387306}" type="sibTrans" cxnId="{0F2DA0D9-0DD3-4046-975E-583B277CBA77}">
      <dgm:prSet/>
      <dgm:spPr/>
      <dgm:t>
        <a:bodyPr/>
        <a:lstStyle/>
        <a:p>
          <a:endParaRPr lang="en-US"/>
        </a:p>
      </dgm:t>
    </dgm:pt>
    <dgm:pt modelId="{51354989-C2C4-4CE1-BF17-F69C8C4090C9}">
      <dgm:prSet/>
      <dgm:spPr/>
      <dgm:t>
        <a:bodyPr/>
        <a:lstStyle/>
        <a:p>
          <a:pPr rtl="0"/>
          <a:r>
            <a:rPr lang="en-US" dirty="0" smtClean="0"/>
            <a:t>Solar is a new market for many communities</a:t>
          </a:r>
          <a:endParaRPr lang="en-US" dirty="0"/>
        </a:p>
      </dgm:t>
    </dgm:pt>
    <dgm:pt modelId="{EB9861FA-160E-4567-9068-A2D6FBD84A6C}" type="parTrans" cxnId="{40C241F2-0A2A-43E8-8731-2ECC66A67909}">
      <dgm:prSet/>
      <dgm:spPr/>
      <dgm:t>
        <a:bodyPr/>
        <a:lstStyle/>
        <a:p>
          <a:endParaRPr lang="en-US"/>
        </a:p>
      </dgm:t>
    </dgm:pt>
    <dgm:pt modelId="{9FE0CC3E-392F-4124-BDD2-563992FE3811}" type="sibTrans" cxnId="{40C241F2-0A2A-43E8-8731-2ECC66A67909}">
      <dgm:prSet/>
      <dgm:spPr/>
      <dgm:t>
        <a:bodyPr/>
        <a:lstStyle/>
        <a:p>
          <a:endParaRPr lang="en-US"/>
        </a:p>
      </dgm:t>
    </dgm:pt>
    <dgm:pt modelId="{CF462B17-E6B9-4873-B295-A88632C6D70E}">
      <dgm:prSet/>
      <dgm:spPr/>
      <dgm:t>
        <a:bodyPr/>
        <a:lstStyle/>
        <a:p>
          <a:pPr rtl="0"/>
          <a:r>
            <a:rPr lang="en-US" dirty="0" smtClean="0"/>
            <a:t>Existing zoning laws may not accommodate solar</a:t>
          </a:r>
          <a:endParaRPr lang="en-US" dirty="0"/>
        </a:p>
      </dgm:t>
    </dgm:pt>
    <dgm:pt modelId="{9FBACA50-9745-4822-A911-320A312EFA5F}" type="parTrans" cxnId="{F0298A7A-558F-457B-B10E-64312BCEB907}">
      <dgm:prSet/>
      <dgm:spPr/>
      <dgm:t>
        <a:bodyPr/>
        <a:lstStyle/>
        <a:p>
          <a:endParaRPr lang="en-US"/>
        </a:p>
      </dgm:t>
    </dgm:pt>
    <dgm:pt modelId="{016B1106-6071-4490-BB1E-5A6F8CB81A45}" type="sibTrans" cxnId="{F0298A7A-558F-457B-B10E-64312BCEB907}">
      <dgm:prSet/>
      <dgm:spPr/>
      <dgm:t>
        <a:bodyPr/>
        <a:lstStyle/>
        <a:p>
          <a:endParaRPr lang="en-US"/>
        </a:p>
      </dgm:t>
    </dgm:pt>
    <dgm:pt modelId="{9F6729C6-C818-4B14-8270-D3E0EE2C2653}">
      <dgm:prSet/>
      <dgm:spPr/>
      <dgm:t>
        <a:bodyPr/>
        <a:lstStyle/>
        <a:p>
          <a:pPr rtl="0"/>
          <a:r>
            <a:rPr lang="en-US" dirty="0" smtClean="0"/>
            <a:t>Solar installations may be restricted by covenants</a:t>
          </a:r>
          <a:endParaRPr lang="en-US" dirty="0"/>
        </a:p>
      </dgm:t>
    </dgm:pt>
    <dgm:pt modelId="{7DF0790B-71DF-4B66-B809-BB2FAC60EB26}" type="parTrans" cxnId="{DC358C07-6EE8-46C2-8D9E-B75052F2A742}">
      <dgm:prSet/>
      <dgm:spPr/>
      <dgm:t>
        <a:bodyPr/>
        <a:lstStyle/>
        <a:p>
          <a:endParaRPr lang="en-US"/>
        </a:p>
      </dgm:t>
    </dgm:pt>
    <dgm:pt modelId="{8BD3D9CE-86F0-41A1-B0C4-FDA81145F736}" type="sibTrans" cxnId="{DC358C07-6EE8-46C2-8D9E-B75052F2A742}">
      <dgm:prSet/>
      <dgm:spPr/>
      <dgm:t>
        <a:bodyPr/>
        <a:lstStyle/>
        <a:p>
          <a:endParaRPr lang="en-US"/>
        </a:p>
      </dgm:t>
    </dgm:pt>
    <dgm:pt modelId="{2DE5531E-DFE5-44A9-9E87-793295479D3E}">
      <dgm:prSet/>
      <dgm:spPr/>
      <dgm:t>
        <a:bodyPr/>
        <a:lstStyle/>
        <a:p>
          <a:pPr rtl="0"/>
          <a:r>
            <a:rPr lang="en-US" dirty="0" smtClean="0"/>
            <a:t>Permitting can be costly or time-consuming</a:t>
          </a:r>
          <a:endParaRPr lang="en-US" dirty="0"/>
        </a:p>
      </dgm:t>
    </dgm:pt>
    <dgm:pt modelId="{63DE4F4B-871A-4FAE-AAC3-79E081C6A9DD}" type="parTrans" cxnId="{A0F72422-5FF2-4FA3-B936-A036EF2B90BA}">
      <dgm:prSet/>
      <dgm:spPr/>
      <dgm:t>
        <a:bodyPr/>
        <a:lstStyle/>
        <a:p>
          <a:endParaRPr lang="en-US"/>
        </a:p>
      </dgm:t>
    </dgm:pt>
    <dgm:pt modelId="{47379EF9-3D23-4AE7-B179-1EA368C4E5A0}" type="sibTrans" cxnId="{A0F72422-5FF2-4FA3-B936-A036EF2B90BA}">
      <dgm:prSet/>
      <dgm:spPr/>
      <dgm:t>
        <a:bodyPr/>
        <a:lstStyle/>
        <a:p>
          <a:endParaRPr lang="en-US"/>
        </a:p>
      </dgm:t>
    </dgm:pt>
    <dgm:pt modelId="{DCE1F712-98CD-498B-9FB5-894B114D86C4}">
      <dgm:prSet/>
      <dgm:spPr/>
      <dgm:t>
        <a:bodyPr/>
        <a:lstStyle/>
        <a:p>
          <a:pPr rtl="0"/>
          <a:r>
            <a:rPr lang="en-US" dirty="0" smtClean="0"/>
            <a:t>Workers often need additional skills to join the solar workforce</a:t>
          </a:r>
          <a:endParaRPr lang="en-US" dirty="0"/>
        </a:p>
      </dgm:t>
    </dgm:pt>
    <dgm:pt modelId="{9C5A4285-2201-42E6-B922-7B61B4157F3D}" type="parTrans" cxnId="{B7079E23-8A70-4A87-8BFC-894735490D95}">
      <dgm:prSet/>
      <dgm:spPr/>
      <dgm:t>
        <a:bodyPr/>
        <a:lstStyle/>
        <a:p>
          <a:endParaRPr lang="en-US"/>
        </a:p>
      </dgm:t>
    </dgm:pt>
    <dgm:pt modelId="{0D87C281-6268-4604-9659-A1C36EA8B875}" type="sibTrans" cxnId="{B7079E23-8A70-4A87-8BFC-894735490D95}">
      <dgm:prSet/>
      <dgm:spPr/>
      <dgm:t>
        <a:bodyPr/>
        <a:lstStyle/>
        <a:p>
          <a:endParaRPr lang="en-US"/>
        </a:p>
      </dgm:t>
    </dgm:pt>
    <dgm:pt modelId="{BFC0FB27-C48B-417C-A828-FE1FDC9D4418}" type="pres">
      <dgm:prSet presAssocID="{A051A608-3AF4-40AD-B7C2-88AF9EC8E2E0}" presName="diagram" presStyleCnt="0">
        <dgm:presLayoutVars>
          <dgm:dir/>
          <dgm:resizeHandles val="exact"/>
        </dgm:presLayoutVars>
      </dgm:prSet>
      <dgm:spPr/>
      <dgm:t>
        <a:bodyPr/>
        <a:lstStyle/>
        <a:p>
          <a:endParaRPr lang="en-US"/>
        </a:p>
      </dgm:t>
    </dgm:pt>
    <dgm:pt modelId="{C30CB9C8-05EB-47A9-AA03-3AC2FD197954}" type="pres">
      <dgm:prSet presAssocID="{03E63576-270D-41A3-88DE-6E32B0048DCE}" presName="node" presStyleLbl="node1" presStyleIdx="0" presStyleCnt="7">
        <dgm:presLayoutVars>
          <dgm:bulletEnabled val="1"/>
        </dgm:presLayoutVars>
      </dgm:prSet>
      <dgm:spPr/>
      <dgm:t>
        <a:bodyPr/>
        <a:lstStyle/>
        <a:p>
          <a:endParaRPr lang="en-US"/>
        </a:p>
      </dgm:t>
    </dgm:pt>
    <dgm:pt modelId="{232A37C4-35E2-4C57-B9A7-E6D5121BD85F}" type="pres">
      <dgm:prSet presAssocID="{525F3D09-F578-4BC6-97AA-F771A86A529B}" presName="sibTrans" presStyleCnt="0"/>
      <dgm:spPr/>
    </dgm:pt>
    <dgm:pt modelId="{6292A4A5-A2E2-43F6-A762-D1B03CCFCB6E}" type="pres">
      <dgm:prSet presAssocID="{2785D451-881C-4E13-8578-C5F9992453FC}" presName="node" presStyleLbl="node1" presStyleIdx="1" presStyleCnt="7">
        <dgm:presLayoutVars>
          <dgm:bulletEnabled val="1"/>
        </dgm:presLayoutVars>
      </dgm:prSet>
      <dgm:spPr/>
      <dgm:t>
        <a:bodyPr/>
        <a:lstStyle/>
        <a:p>
          <a:endParaRPr lang="en-US"/>
        </a:p>
      </dgm:t>
    </dgm:pt>
    <dgm:pt modelId="{D8E91767-5E5C-46A6-AF0C-A7CD4D4A958A}" type="pres">
      <dgm:prSet presAssocID="{30977898-4FF5-450A-B64B-DE169A387306}" presName="sibTrans" presStyleCnt="0"/>
      <dgm:spPr/>
    </dgm:pt>
    <dgm:pt modelId="{56E4F61C-A8BE-47D4-A8A2-048C29B626D9}" type="pres">
      <dgm:prSet presAssocID="{51354989-C2C4-4CE1-BF17-F69C8C4090C9}" presName="node" presStyleLbl="node1" presStyleIdx="2" presStyleCnt="7">
        <dgm:presLayoutVars>
          <dgm:bulletEnabled val="1"/>
        </dgm:presLayoutVars>
      </dgm:prSet>
      <dgm:spPr/>
      <dgm:t>
        <a:bodyPr/>
        <a:lstStyle/>
        <a:p>
          <a:endParaRPr lang="en-US"/>
        </a:p>
      </dgm:t>
    </dgm:pt>
    <dgm:pt modelId="{DEA7076D-53FB-4262-AC86-2DC8914B19AA}" type="pres">
      <dgm:prSet presAssocID="{9FE0CC3E-392F-4124-BDD2-563992FE3811}" presName="sibTrans" presStyleCnt="0"/>
      <dgm:spPr/>
    </dgm:pt>
    <dgm:pt modelId="{F015A4E8-8848-4492-A369-77DD74B65E2B}" type="pres">
      <dgm:prSet presAssocID="{CF462B17-E6B9-4873-B295-A88632C6D70E}" presName="node" presStyleLbl="node1" presStyleIdx="3" presStyleCnt="7">
        <dgm:presLayoutVars>
          <dgm:bulletEnabled val="1"/>
        </dgm:presLayoutVars>
      </dgm:prSet>
      <dgm:spPr/>
      <dgm:t>
        <a:bodyPr/>
        <a:lstStyle/>
        <a:p>
          <a:endParaRPr lang="en-US"/>
        </a:p>
      </dgm:t>
    </dgm:pt>
    <dgm:pt modelId="{2DD25F96-A282-44FD-98B3-84E9F3223852}" type="pres">
      <dgm:prSet presAssocID="{016B1106-6071-4490-BB1E-5A6F8CB81A45}" presName="sibTrans" presStyleCnt="0"/>
      <dgm:spPr/>
    </dgm:pt>
    <dgm:pt modelId="{561F0615-7282-4841-AD87-B335887C609E}" type="pres">
      <dgm:prSet presAssocID="{9F6729C6-C818-4B14-8270-D3E0EE2C2653}" presName="node" presStyleLbl="node1" presStyleIdx="4" presStyleCnt="7" custLinFactNeighborX="-53889">
        <dgm:presLayoutVars>
          <dgm:bulletEnabled val="1"/>
        </dgm:presLayoutVars>
      </dgm:prSet>
      <dgm:spPr/>
      <dgm:t>
        <a:bodyPr/>
        <a:lstStyle/>
        <a:p>
          <a:endParaRPr lang="en-US"/>
        </a:p>
      </dgm:t>
    </dgm:pt>
    <dgm:pt modelId="{395EC9B5-E9AF-4457-BB89-D41E4B2AE80F}" type="pres">
      <dgm:prSet presAssocID="{8BD3D9CE-86F0-41A1-B0C4-FDA81145F736}" presName="sibTrans" presStyleCnt="0"/>
      <dgm:spPr/>
    </dgm:pt>
    <dgm:pt modelId="{00820316-EFB7-42BC-872E-C8A1071E2405}" type="pres">
      <dgm:prSet presAssocID="{2DE5531E-DFE5-44A9-9E87-793295479D3E}" presName="node" presStyleLbl="node1" presStyleIdx="5" presStyleCnt="7" custLinFactNeighborX="55407">
        <dgm:presLayoutVars>
          <dgm:bulletEnabled val="1"/>
        </dgm:presLayoutVars>
      </dgm:prSet>
      <dgm:spPr/>
      <dgm:t>
        <a:bodyPr/>
        <a:lstStyle/>
        <a:p>
          <a:endParaRPr lang="en-US"/>
        </a:p>
      </dgm:t>
    </dgm:pt>
    <dgm:pt modelId="{A6F3E830-730A-4282-8EC1-867E79FEF05C}" type="pres">
      <dgm:prSet presAssocID="{47379EF9-3D23-4AE7-B179-1EA368C4E5A0}" presName="sibTrans" presStyleCnt="0"/>
      <dgm:spPr/>
    </dgm:pt>
    <dgm:pt modelId="{6A6B7E06-CC54-4C90-8BCD-C804D3D1317A}" type="pres">
      <dgm:prSet presAssocID="{DCE1F712-98CD-498B-9FB5-894B114D86C4}" presName="node" presStyleLbl="node1" presStyleIdx="6" presStyleCnt="7" custLinFactX="-64425" custLinFactNeighborX="-100000">
        <dgm:presLayoutVars>
          <dgm:bulletEnabled val="1"/>
        </dgm:presLayoutVars>
      </dgm:prSet>
      <dgm:spPr/>
      <dgm:t>
        <a:bodyPr/>
        <a:lstStyle/>
        <a:p>
          <a:endParaRPr lang="en-US"/>
        </a:p>
      </dgm:t>
    </dgm:pt>
  </dgm:ptLst>
  <dgm:cxnLst>
    <dgm:cxn modelId="{F0298A7A-558F-457B-B10E-64312BCEB907}" srcId="{A051A608-3AF4-40AD-B7C2-88AF9EC8E2E0}" destId="{CF462B17-E6B9-4873-B295-A88632C6D70E}" srcOrd="3" destOrd="0" parTransId="{9FBACA50-9745-4822-A911-320A312EFA5F}" sibTransId="{016B1106-6071-4490-BB1E-5A6F8CB81A45}"/>
    <dgm:cxn modelId="{DC358C07-6EE8-46C2-8D9E-B75052F2A742}" srcId="{A051A608-3AF4-40AD-B7C2-88AF9EC8E2E0}" destId="{9F6729C6-C818-4B14-8270-D3E0EE2C2653}" srcOrd="4" destOrd="0" parTransId="{7DF0790B-71DF-4B66-B809-BB2FAC60EB26}" sibTransId="{8BD3D9CE-86F0-41A1-B0C4-FDA81145F736}"/>
    <dgm:cxn modelId="{A08BDD56-1C77-4939-903B-3F8C100071DF}" type="presOf" srcId="{2DE5531E-DFE5-44A9-9E87-793295479D3E}" destId="{00820316-EFB7-42BC-872E-C8A1071E2405}" srcOrd="0" destOrd="0" presId="urn:microsoft.com/office/officeart/2005/8/layout/default#15"/>
    <dgm:cxn modelId="{D23964D2-1083-45F3-8937-C05C8D605A11}" type="presOf" srcId="{DCE1F712-98CD-498B-9FB5-894B114D86C4}" destId="{6A6B7E06-CC54-4C90-8BCD-C804D3D1317A}" srcOrd="0" destOrd="0" presId="urn:microsoft.com/office/officeart/2005/8/layout/default#15"/>
    <dgm:cxn modelId="{A0F72422-5FF2-4FA3-B936-A036EF2B90BA}" srcId="{A051A608-3AF4-40AD-B7C2-88AF9EC8E2E0}" destId="{2DE5531E-DFE5-44A9-9E87-793295479D3E}" srcOrd="5" destOrd="0" parTransId="{63DE4F4B-871A-4FAE-AAC3-79E081C6A9DD}" sibTransId="{47379EF9-3D23-4AE7-B179-1EA368C4E5A0}"/>
    <dgm:cxn modelId="{EAF9D0B2-DF47-4DBA-8557-E8A55D31E270}" type="presOf" srcId="{2785D451-881C-4E13-8578-C5F9992453FC}" destId="{6292A4A5-A2E2-43F6-A762-D1B03CCFCB6E}" srcOrd="0" destOrd="0" presId="urn:microsoft.com/office/officeart/2005/8/layout/default#15"/>
    <dgm:cxn modelId="{94425BEF-8786-4BD4-BC0C-468223C50B17}" type="presOf" srcId="{A051A608-3AF4-40AD-B7C2-88AF9EC8E2E0}" destId="{BFC0FB27-C48B-417C-A828-FE1FDC9D4418}" srcOrd="0" destOrd="0" presId="urn:microsoft.com/office/officeart/2005/8/layout/default#15"/>
    <dgm:cxn modelId="{083ADEA9-4944-47E8-9CAE-52D800A711E4}" type="presOf" srcId="{03E63576-270D-41A3-88DE-6E32B0048DCE}" destId="{C30CB9C8-05EB-47A9-AA03-3AC2FD197954}" srcOrd="0" destOrd="0" presId="urn:microsoft.com/office/officeart/2005/8/layout/default#15"/>
    <dgm:cxn modelId="{B7079E23-8A70-4A87-8BFC-894735490D95}" srcId="{A051A608-3AF4-40AD-B7C2-88AF9EC8E2E0}" destId="{DCE1F712-98CD-498B-9FB5-894B114D86C4}" srcOrd="6" destOrd="0" parTransId="{9C5A4285-2201-42E6-B922-7B61B4157F3D}" sibTransId="{0D87C281-6268-4604-9659-A1C36EA8B875}"/>
    <dgm:cxn modelId="{40C241F2-0A2A-43E8-8731-2ECC66A67909}" srcId="{A051A608-3AF4-40AD-B7C2-88AF9EC8E2E0}" destId="{51354989-C2C4-4CE1-BF17-F69C8C4090C9}" srcOrd="2" destOrd="0" parTransId="{EB9861FA-160E-4567-9068-A2D6FBD84A6C}" sibTransId="{9FE0CC3E-392F-4124-BDD2-563992FE3811}"/>
    <dgm:cxn modelId="{74C4A10D-FBD7-4AF2-BB04-AA6CA81E68CC}" type="presOf" srcId="{CF462B17-E6B9-4873-B295-A88632C6D70E}" destId="{F015A4E8-8848-4492-A369-77DD74B65E2B}" srcOrd="0" destOrd="0" presId="urn:microsoft.com/office/officeart/2005/8/layout/default#15"/>
    <dgm:cxn modelId="{0F2DA0D9-0DD3-4046-975E-583B277CBA77}" srcId="{A051A608-3AF4-40AD-B7C2-88AF9EC8E2E0}" destId="{2785D451-881C-4E13-8578-C5F9992453FC}" srcOrd="1" destOrd="0" parTransId="{A683EF4A-9664-4EA8-98F2-CDB493466AB4}" sibTransId="{30977898-4FF5-450A-B64B-DE169A387306}"/>
    <dgm:cxn modelId="{7052D468-0FF1-4F03-ADA5-C890270DC418}" type="presOf" srcId="{51354989-C2C4-4CE1-BF17-F69C8C4090C9}" destId="{56E4F61C-A8BE-47D4-A8A2-048C29B626D9}" srcOrd="0" destOrd="0" presId="urn:microsoft.com/office/officeart/2005/8/layout/default#15"/>
    <dgm:cxn modelId="{83F0AF4A-BE36-4B6F-B924-651ACF65C6D5}" srcId="{A051A608-3AF4-40AD-B7C2-88AF9EC8E2E0}" destId="{03E63576-270D-41A3-88DE-6E32B0048DCE}" srcOrd="0" destOrd="0" parTransId="{FFC45D01-BC5B-40B7-9973-E3CBE711EF81}" sibTransId="{525F3D09-F578-4BC6-97AA-F771A86A529B}"/>
    <dgm:cxn modelId="{04261876-088C-41B6-909F-A30D50E14162}" type="presOf" srcId="{9F6729C6-C818-4B14-8270-D3E0EE2C2653}" destId="{561F0615-7282-4841-AD87-B335887C609E}" srcOrd="0" destOrd="0" presId="urn:microsoft.com/office/officeart/2005/8/layout/default#15"/>
    <dgm:cxn modelId="{A663B1DB-F369-47A3-B6E6-319B355D8D17}" type="presParOf" srcId="{BFC0FB27-C48B-417C-A828-FE1FDC9D4418}" destId="{C30CB9C8-05EB-47A9-AA03-3AC2FD197954}" srcOrd="0" destOrd="0" presId="urn:microsoft.com/office/officeart/2005/8/layout/default#15"/>
    <dgm:cxn modelId="{08ABD0DE-0AE8-4355-ADE2-A275BB89DB6D}" type="presParOf" srcId="{BFC0FB27-C48B-417C-A828-FE1FDC9D4418}" destId="{232A37C4-35E2-4C57-B9A7-E6D5121BD85F}" srcOrd="1" destOrd="0" presId="urn:microsoft.com/office/officeart/2005/8/layout/default#15"/>
    <dgm:cxn modelId="{14EB73DE-BD1E-492C-9C26-2A6625803B49}" type="presParOf" srcId="{BFC0FB27-C48B-417C-A828-FE1FDC9D4418}" destId="{6292A4A5-A2E2-43F6-A762-D1B03CCFCB6E}" srcOrd="2" destOrd="0" presId="urn:microsoft.com/office/officeart/2005/8/layout/default#15"/>
    <dgm:cxn modelId="{60B22723-0984-4642-BB2F-E7CB7D9CA519}" type="presParOf" srcId="{BFC0FB27-C48B-417C-A828-FE1FDC9D4418}" destId="{D8E91767-5E5C-46A6-AF0C-A7CD4D4A958A}" srcOrd="3" destOrd="0" presId="urn:microsoft.com/office/officeart/2005/8/layout/default#15"/>
    <dgm:cxn modelId="{46F2439B-5B0D-4C83-AD0A-AA111C1D404E}" type="presParOf" srcId="{BFC0FB27-C48B-417C-A828-FE1FDC9D4418}" destId="{56E4F61C-A8BE-47D4-A8A2-048C29B626D9}" srcOrd="4" destOrd="0" presId="urn:microsoft.com/office/officeart/2005/8/layout/default#15"/>
    <dgm:cxn modelId="{069BDDB6-9AEF-4078-9FD7-386E1327A6E2}" type="presParOf" srcId="{BFC0FB27-C48B-417C-A828-FE1FDC9D4418}" destId="{DEA7076D-53FB-4262-AC86-2DC8914B19AA}" srcOrd="5" destOrd="0" presId="urn:microsoft.com/office/officeart/2005/8/layout/default#15"/>
    <dgm:cxn modelId="{45AA5E86-839C-4283-8E2F-663ABF70473D}" type="presParOf" srcId="{BFC0FB27-C48B-417C-A828-FE1FDC9D4418}" destId="{F015A4E8-8848-4492-A369-77DD74B65E2B}" srcOrd="6" destOrd="0" presId="urn:microsoft.com/office/officeart/2005/8/layout/default#15"/>
    <dgm:cxn modelId="{60482634-5FBF-4E0B-A34A-C1EBD73C8E18}" type="presParOf" srcId="{BFC0FB27-C48B-417C-A828-FE1FDC9D4418}" destId="{2DD25F96-A282-44FD-98B3-84E9F3223852}" srcOrd="7" destOrd="0" presId="urn:microsoft.com/office/officeart/2005/8/layout/default#15"/>
    <dgm:cxn modelId="{CA5450E9-D475-4D82-B61F-F0293ADA4FD6}" type="presParOf" srcId="{BFC0FB27-C48B-417C-A828-FE1FDC9D4418}" destId="{561F0615-7282-4841-AD87-B335887C609E}" srcOrd="8" destOrd="0" presId="urn:microsoft.com/office/officeart/2005/8/layout/default#15"/>
    <dgm:cxn modelId="{2D0EB50F-6B1F-4BB7-A20E-8DDDF34590CF}" type="presParOf" srcId="{BFC0FB27-C48B-417C-A828-FE1FDC9D4418}" destId="{395EC9B5-E9AF-4457-BB89-D41E4B2AE80F}" srcOrd="9" destOrd="0" presId="urn:microsoft.com/office/officeart/2005/8/layout/default#15"/>
    <dgm:cxn modelId="{8B32806A-B5EF-4CF8-BCE6-C1B44C406588}" type="presParOf" srcId="{BFC0FB27-C48B-417C-A828-FE1FDC9D4418}" destId="{00820316-EFB7-42BC-872E-C8A1071E2405}" srcOrd="10" destOrd="0" presId="urn:microsoft.com/office/officeart/2005/8/layout/default#15"/>
    <dgm:cxn modelId="{FF44F456-95C4-4696-94CC-5E2E7C80FC16}" type="presParOf" srcId="{BFC0FB27-C48B-417C-A828-FE1FDC9D4418}" destId="{A6F3E830-730A-4282-8EC1-867E79FEF05C}" srcOrd="11" destOrd="0" presId="urn:microsoft.com/office/officeart/2005/8/layout/default#15"/>
    <dgm:cxn modelId="{0EFA3C30-9A1F-46A5-A0BC-59D2688B5456}" type="presParOf" srcId="{BFC0FB27-C48B-417C-A828-FE1FDC9D4418}" destId="{6A6B7E06-CC54-4C90-8BCD-C804D3D1317A}" srcOrd="12" destOrd="0" presId="urn:microsoft.com/office/officeart/2005/8/layout/default#1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E3F15392-45B9-46A4-A739-43DEEA078A49}" type="doc">
      <dgm:prSet loTypeId="urn:microsoft.com/office/officeart/2005/8/layout/default#47" loCatId="list" qsTypeId="urn:microsoft.com/office/officeart/2005/8/quickstyle/3d6" qsCatId="3D" csTypeId="urn:microsoft.com/office/officeart/2005/8/colors/accent6_2" csCatId="accent6"/>
      <dgm:spPr/>
      <dgm:t>
        <a:bodyPr/>
        <a:lstStyle/>
        <a:p>
          <a:endParaRPr lang="en-US"/>
        </a:p>
      </dgm:t>
    </dgm:pt>
    <dgm:pt modelId="{DDB92297-62DD-40DF-BF33-B5554E1CEE4D}">
      <dgm:prSet/>
      <dgm:spPr/>
      <dgm:t>
        <a:bodyPr/>
        <a:lstStyle/>
        <a:p>
          <a:pPr rtl="0"/>
          <a:r>
            <a:rPr lang="en-US" dirty="0" smtClean="0"/>
            <a:t>Communities can establish </a:t>
          </a:r>
          <a:r>
            <a:rPr lang="en-US" b="1" i="1" dirty="0" smtClean="0"/>
            <a:t>sustainable</a:t>
          </a:r>
          <a:r>
            <a:rPr lang="en-US" dirty="0" smtClean="0"/>
            <a:t> local solar programs to optimize momentum for increasing installations</a:t>
          </a:r>
          <a:endParaRPr lang="en-US" dirty="0"/>
        </a:p>
      </dgm:t>
    </dgm:pt>
    <dgm:pt modelId="{6FDE17C3-9377-44D5-8CDF-38F693952534}" type="parTrans" cxnId="{9ACAE7A0-C1C5-4991-B2F0-62EF91FEBCC0}">
      <dgm:prSet/>
      <dgm:spPr/>
      <dgm:t>
        <a:bodyPr/>
        <a:lstStyle/>
        <a:p>
          <a:endParaRPr lang="en-US"/>
        </a:p>
      </dgm:t>
    </dgm:pt>
    <dgm:pt modelId="{3CCE52FA-3682-4417-BA49-77D653F83E75}" type="sibTrans" cxnId="{9ACAE7A0-C1C5-4991-B2F0-62EF91FEBCC0}">
      <dgm:prSet/>
      <dgm:spPr/>
      <dgm:t>
        <a:bodyPr/>
        <a:lstStyle/>
        <a:p>
          <a:endParaRPr lang="en-US"/>
        </a:p>
      </dgm:t>
    </dgm:pt>
    <dgm:pt modelId="{CB1C39AF-8687-4B8A-90F6-75D2FC3B8978}" type="pres">
      <dgm:prSet presAssocID="{E3F15392-45B9-46A4-A739-43DEEA078A49}" presName="diagram" presStyleCnt="0">
        <dgm:presLayoutVars>
          <dgm:dir/>
          <dgm:resizeHandles val="exact"/>
        </dgm:presLayoutVars>
      </dgm:prSet>
      <dgm:spPr/>
      <dgm:t>
        <a:bodyPr/>
        <a:lstStyle/>
        <a:p>
          <a:endParaRPr lang="en-US"/>
        </a:p>
      </dgm:t>
    </dgm:pt>
    <dgm:pt modelId="{6F1C38E8-A118-4686-ADF1-57C35E1AE66B}" type="pres">
      <dgm:prSet presAssocID="{DDB92297-62DD-40DF-BF33-B5554E1CEE4D}" presName="node" presStyleLbl="node1" presStyleIdx="0" presStyleCnt="1" custLinFactNeighborY="-1813">
        <dgm:presLayoutVars>
          <dgm:bulletEnabled val="1"/>
        </dgm:presLayoutVars>
      </dgm:prSet>
      <dgm:spPr/>
      <dgm:t>
        <a:bodyPr/>
        <a:lstStyle/>
        <a:p>
          <a:endParaRPr lang="en-US"/>
        </a:p>
      </dgm:t>
    </dgm:pt>
  </dgm:ptLst>
  <dgm:cxnLst>
    <dgm:cxn modelId="{A383A053-A414-41CE-9B97-04ABDC9CCF93}" type="presOf" srcId="{E3F15392-45B9-46A4-A739-43DEEA078A49}" destId="{CB1C39AF-8687-4B8A-90F6-75D2FC3B8978}" srcOrd="0" destOrd="0" presId="urn:microsoft.com/office/officeart/2005/8/layout/default#47"/>
    <dgm:cxn modelId="{C07E78C5-63EB-4F5E-9499-D714E4E92E98}" type="presOf" srcId="{DDB92297-62DD-40DF-BF33-B5554E1CEE4D}" destId="{6F1C38E8-A118-4686-ADF1-57C35E1AE66B}" srcOrd="0" destOrd="0" presId="urn:microsoft.com/office/officeart/2005/8/layout/default#47"/>
    <dgm:cxn modelId="{9ACAE7A0-C1C5-4991-B2F0-62EF91FEBCC0}" srcId="{E3F15392-45B9-46A4-A739-43DEEA078A49}" destId="{DDB92297-62DD-40DF-BF33-B5554E1CEE4D}" srcOrd="0" destOrd="0" parTransId="{6FDE17C3-9377-44D5-8CDF-38F693952534}" sibTransId="{3CCE52FA-3682-4417-BA49-77D653F83E75}"/>
    <dgm:cxn modelId="{3BB5FA60-72A7-4449-B851-DE13C8F2DFED}" type="presParOf" srcId="{CB1C39AF-8687-4B8A-90F6-75D2FC3B8978}" destId="{6F1C38E8-A118-4686-ADF1-57C35E1AE66B}" srcOrd="0" destOrd="0" presId="urn:microsoft.com/office/officeart/2005/8/layout/default#4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6D66C329-2366-4FDF-80CF-591A46D77A2D}" type="doc">
      <dgm:prSet loTypeId="urn:microsoft.com/office/officeart/2005/8/layout/vList2" loCatId="list" qsTypeId="urn:microsoft.com/office/officeart/2005/8/quickstyle/simple1#95" qsCatId="simple" csTypeId="urn:microsoft.com/office/officeart/2005/8/colors/colorful2" csCatId="colorful"/>
      <dgm:spPr/>
      <dgm:t>
        <a:bodyPr/>
        <a:lstStyle/>
        <a:p>
          <a:endParaRPr lang="en-US"/>
        </a:p>
      </dgm:t>
    </dgm:pt>
    <dgm:pt modelId="{2859017A-4010-4525-B249-D5FD3B4A5B56}">
      <dgm:prSet/>
      <dgm:spPr/>
      <dgm:t>
        <a:bodyPr/>
        <a:lstStyle/>
        <a:p>
          <a:pPr rtl="0"/>
          <a:r>
            <a:rPr lang="en-US" smtClean="0"/>
            <a:t>Rebates, grants, performance-based incentives, feed-in tariffs, REC purchase programs</a:t>
          </a:r>
          <a:endParaRPr lang="en-US"/>
        </a:p>
      </dgm:t>
    </dgm:pt>
    <dgm:pt modelId="{4CCD0B74-C45F-468A-B6A8-81C40258CB90}" type="parTrans" cxnId="{27EFD9D5-ADF6-42FB-8F09-9F90A892C504}">
      <dgm:prSet/>
      <dgm:spPr/>
      <dgm:t>
        <a:bodyPr/>
        <a:lstStyle/>
        <a:p>
          <a:endParaRPr lang="en-US"/>
        </a:p>
      </dgm:t>
    </dgm:pt>
    <dgm:pt modelId="{F35AF267-F716-4E29-A4DF-09DCBE58F518}" type="sibTrans" cxnId="{27EFD9D5-ADF6-42FB-8F09-9F90A892C504}">
      <dgm:prSet/>
      <dgm:spPr/>
      <dgm:t>
        <a:bodyPr/>
        <a:lstStyle/>
        <a:p>
          <a:endParaRPr lang="en-US"/>
        </a:p>
      </dgm:t>
    </dgm:pt>
    <dgm:pt modelId="{807F3142-6C16-4E3E-B0F2-8E383C97804A}">
      <dgm:prSet/>
      <dgm:spPr/>
      <dgm:t>
        <a:bodyPr/>
        <a:lstStyle/>
        <a:p>
          <a:pPr rtl="0"/>
          <a:r>
            <a:rPr lang="en-US" smtClean="0"/>
            <a:t>Often state programs, but can be implemented locally</a:t>
          </a:r>
          <a:endParaRPr lang="en-US"/>
        </a:p>
      </dgm:t>
    </dgm:pt>
    <dgm:pt modelId="{7E6AD77E-388B-477A-9537-4DC9FAAF66E5}" type="parTrans" cxnId="{FCC67406-355C-4C59-9D31-B1A37811D8FA}">
      <dgm:prSet/>
      <dgm:spPr/>
      <dgm:t>
        <a:bodyPr/>
        <a:lstStyle/>
        <a:p>
          <a:endParaRPr lang="en-US"/>
        </a:p>
      </dgm:t>
    </dgm:pt>
    <dgm:pt modelId="{8AC4005E-9FF8-45FA-BEC1-47186D7BED8D}" type="sibTrans" cxnId="{FCC67406-355C-4C59-9D31-B1A37811D8FA}">
      <dgm:prSet/>
      <dgm:spPr/>
      <dgm:t>
        <a:bodyPr/>
        <a:lstStyle/>
        <a:p>
          <a:endParaRPr lang="en-US"/>
        </a:p>
      </dgm:t>
    </dgm:pt>
    <dgm:pt modelId="{C498DF13-AC16-4437-86B6-EAE93FE88BD3}">
      <dgm:prSet/>
      <dgm:spPr/>
      <dgm:t>
        <a:bodyPr/>
        <a:lstStyle/>
        <a:p>
          <a:pPr rtl="0"/>
          <a:r>
            <a:rPr lang="en-US" smtClean="0"/>
            <a:t>43 states have some form of a direct cash incentive</a:t>
          </a:r>
          <a:endParaRPr lang="en-US"/>
        </a:p>
      </dgm:t>
    </dgm:pt>
    <dgm:pt modelId="{345E4662-AED9-465C-9E85-FB9A0B7C5A2D}" type="parTrans" cxnId="{FCE00781-6DC7-4C1C-B3CB-B67E7ECB4126}">
      <dgm:prSet/>
      <dgm:spPr/>
      <dgm:t>
        <a:bodyPr/>
        <a:lstStyle/>
        <a:p>
          <a:endParaRPr lang="en-US"/>
        </a:p>
      </dgm:t>
    </dgm:pt>
    <dgm:pt modelId="{8E7A012E-DEFE-48D3-9E00-A484000DA079}" type="sibTrans" cxnId="{FCE00781-6DC7-4C1C-B3CB-B67E7ECB4126}">
      <dgm:prSet/>
      <dgm:spPr/>
      <dgm:t>
        <a:bodyPr/>
        <a:lstStyle/>
        <a:p>
          <a:endParaRPr lang="en-US"/>
        </a:p>
      </dgm:t>
    </dgm:pt>
    <dgm:pt modelId="{8E37B070-A16F-4D03-89A9-702DF8FCEE69}" type="pres">
      <dgm:prSet presAssocID="{6D66C329-2366-4FDF-80CF-591A46D77A2D}" presName="linear" presStyleCnt="0">
        <dgm:presLayoutVars>
          <dgm:animLvl val="lvl"/>
          <dgm:resizeHandles val="exact"/>
        </dgm:presLayoutVars>
      </dgm:prSet>
      <dgm:spPr/>
      <dgm:t>
        <a:bodyPr/>
        <a:lstStyle/>
        <a:p>
          <a:endParaRPr lang="en-US"/>
        </a:p>
      </dgm:t>
    </dgm:pt>
    <dgm:pt modelId="{69DC66C8-35E9-462D-9BF1-BB0181C7CF28}" type="pres">
      <dgm:prSet presAssocID="{2859017A-4010-4525-B249-D5FD3B4A5B56}" presName="parentText" presStyleLbl="node1" presStyleIdx="0" presStyleCnt="3" custLinFactNeighborY="-20181">
        <dgm:presLayoutVars>
          <dgm:chMax val="0"/>
          <dgm:bulletEnabled val="1"/>
        </dgm:presLayoutVars>
      </dgm:prSet>
      <dgm:spPr/>
      <dgm:t>
        <a:bodyPr/>
        <a:lstStyle/>
        <a:p>
          <a:endParaRPr lang="en-US"/>
        </a:p>
      </dgm:t>
    </dgm:pt>
    <dgm:pt modelId="{521A8EF6-9168-4A02-A424-E277D49CAB78}" type="pres">
      <dgm:prSet presAssocID="{F35AF267-F716-4E29-A4DF-09DCBE58F518}" presName="spacer" presStyleCnt="0"/>
      <dgm:spPr/>
    </dgm:pt>
    <dgm:pt modelId="{B247E303-46DC-4349-BEEF-F1DC6726EFAB}" type="pres">
      <dgm:prSet presAssocID="{807F3142-6C16-4E3E-B0F2-8E383C97804A}" presName="parentText" presStyleLbl="node1" presStyleIdx="1" presStyleCnt="3">
        <dgm:presLayoutVars>
          <dgm:chMax val="0"/>
          <dgm:bulletEnabled val="1"/>
        </dgm:presLayoutVars>
      </dgm:prSet>
      <dgm:spPr/>
      <dgm:t>
        <a:bodyPr/>
        <a:lstStyle/>
        <a:p>
          <a:endParaRPr lang="en-US"/>
        </a:p>
      </dgm:t>
    </dgm:pt>
    <dgm:pt modelId="{3DECE756-0FAD-44C3-8291-B4FE93CA4261}" type="pres">
      <dgm:prSet presAssocID="{8AC4005E-9FF8-45FA-BEC1-47186D7BED8D}" presName="spacer" presStyleCnt="0"/>
      <dgm:spPr/>
    </dgm:pt>
    <dgm:pt modelId="{9325592F-9558-43F2-80CC-5F44D2088975}" type="pres">
      <dgm:prSet presAssocID="{C498DF13-AC16-4437-86B6-EAE93FE88BD3}" presName="parentText" presStyleLbl="node1" presStyleIdx="2" presStyleCnt="3">
        <dgm:presLayoutVars>
          <dgm:chMax val="0"/>
          <dgm:bulletEnabled val="1"/>
        </dgm:presLayoutVars>
      </dgm:prSet>
      <dgm:spPr/>
      <dgm:t>
        <a:bodyPr/>
        <a:lstStyle/>
        <a:p>
          <a:endParaRPr lang="en-US"/>
        </a:p>
      </dgm:t>
    </dgm:pt>
  </dgm:ptLst>
  <dgm:cxnLst>
    <dgm:cxn modelId="{FCE00781-6DC7-4C1C-B3CB-B67E7ECB4126}" srcId="{6D66C329-2366-4FDF-80CF-591A46D77A2D}" destId="{C498DF13-AC16-4437-86B6-EAE93FE88BD3}" srcOrd="2" destOrd="0" parTransId="{345E4662-AED9-465C-9E85-FB9A0B7C5A2D}" sibTransId="{8E7A012E-DEFE-48D3-9E00-A484000DA079}"/>
    <dgm:cxn modelId="{3E2CD386-62A5-4F9F-96C2-99E735A612BA}" type="presOf" srcId="{6D66C329-2366-4FDF-80CF-591A46D77A2D}" destId="{8E37B070-A16F-4D03-89A9-702DF8FCEE69}" srcOrd="0" destOrd="0" presId="urn:microsoft.com/office/officeart/2005/8/layout/vList2"/>
    <dgm:cxn modelId="{FA07EB6A-7BAD-453A-9CE0-C686CBAA02B1}" type="presOf" srcId="{807F3142-6C16-4E3E-B0F2-8E383C97804A}" destId="{B247E303-46DC-4349-BEEF-F1DC6726EFAB}" srcOrd="0" destOrd="0" presId="urn:microsoft.com/office/officeart/2005/8/layout/vList2"/>
    <dgm:cxn modelId="{FCC67406-355C-4C59-9D31-B1A37811D8FA}" srcId="{6D66C329-2366-4FDF-80CF-591A46D77A2D}" destId="{807F3142-6C16-4E3E-B0F2-8E383C97804A}" srcOrd="1" destOrd="0" parTransId="{7E6AD77E-388B-477A-9537-4DC9FAAF66E5}" sibTransId="{8AC4005E-9FF8-45FA-BEC1-47186D7BED8D}"/>
    <dgm:cxn modelId="{A0D785C4-C8E6-41E0-951D-01C42D9A20C9}" type="presOf" srcId="{2859017A-4010-4525-B249-D5FD3B4A5B56}" destId="{69DC66C8-35E9-462D-9BF1-BB0181C7CF28}" srcOrd="0" destOrd="0" presId="urn:microsoft.com/office/officeart/2005/8/layout/vList2"/>
    <dgm:cxn modelId="{27EFD9D5-ADF6-42FB-8F09-9F90A892C504}" srcId="{6D66C329-2366-4FDF-80CF-591A46D77A2D}" destId="{2859017A-4010-4525-B249-D5FD3B4A5B56}" srcOrd="0" destOrd="0" parTransId="{4CCD0B74-C45F-468A-B6A8-81C40258CB90}" sibTransId="{F35AF267-F716-4E29-A4DF-09DCBE58F518}"/>
    <dgm:cxn modelId="{4425CDCB-FEDD-4690-AFD1-14EA681909B8}" type="presOf" srcId="{C498DF13-AC16-4437-86B6-EAE93FE88BD3}" destId="{9325592F-9558-43F2-80CC-5F44D2088975}" srcOrd="0" destOrd="0" presId="urn:microsoft.com/office/officeart/2005/8/layout/vList2"/>
    <dgm:cxn modelId="{922E3491-5436-47D0-9D2A-C1D120CFCD4C}" type="presParOf" srcId="{8E37B070-A16F-4D03-89A9-702DF8FCEE69}" destId="{69DC66C8-35E9-462D-9BF1-BB0181C7CF28}" srcOrd="0" destOrd="0" presId="urn:microsoft.com/office/officeart/2005/8/layout/vList2"/>
    <dgm:cxn modelId="{E70195D0-07ED-4137-9506-920232FCDEED}" type="presParOf" srcId="{8E37B070-A16F-4D03-89A9-702DF8FCEE69}" destId="{521A8EF6-9168-4A02-A424-E277D49CAB78}" srcOrd="1" destOrd="0" presId="urn:microsoft.com/office/officeart/2005/8/layout/vList2"/>
    <dgm:cxn modelId="{52463C5F-0873-47E3-A2B4-A0FC56A05B06}" type="presParOf" srcId="{8E37B070-A16F-4D03-89A9-702DF8FCEE69}" destId="{B247E303-46DC-4349-BEEF-F1DC6726EFAB}" srcOrd="2" destOrd="0" presId="urn:microsoft.com/office/officeart/2005/8/layout/vList2"/>
    <dgm:cxn modelId="{61F25CB4-242D-447A-80C6-951E1884ADC7}" type="presParOf" srcId="{8E37B070-A16F-4D03-89A9-702DF8FCEE69}" destId="{3DECE756-0FAD-44C3-8291-B4FE93CA4261}" srcOrd="3" destOrd="0" presId="urn:microsoft.com/office/officeart/2005/8/layout/vList2"/>
    <dgm:cxn modelId="{DC0DAE61-27B4-4ACD-9071-B34A4AE3FC9D}" type="presParOf" srcId="{8E37B070-A16F-4D03-89A9-702DF8FCEE69}" destId="{9325592F-9558-43F2-80CC-5F44D2088975}" srcOrd="4"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5C45A0B7-BC9A-4C80-ABB6-2734B12DDC68}" type="doc">
      <dgm:prSet loTypeId="urn:microsoft.com/office/officeart/2005/8/layout/default#48" loCatId="list" qsTypeId="urn:microsoft.com/office/officeart/2005/8/quickstyle/simple1#96" qsCatId="simple" csTypeId="urn:microsoft.com/office/officeart/2005/8/colors/colorful4" csCatId="colorful" phldr="1"/>
      <dgm:spPr/>
      <dgm:t>
        <a:bodyPr/>
        <a:lstStyle/>
        <a:p>
          <a:endParaRPr lang="en-US"/>
        </a:p>
      </dgm:t>
    </dgm:pt>
    <dgm:pt modelId="{CA0B71DA-0328-4F81-93F1-A30970312AF2}">
      <dgm:prSet/>
      <dgm:spPr/>
      <dgm:t>
        <a:bodyPr/>
        <a:lstStyle/>
        <a:p>
          <a:pPr rtl="0"/>
          <a:r>
            <a:rPr lang="en-US" smtClean="0"/>
            <a:t>Provides power , financial benefit to multiple community members</a:t>
          </a:r>
          <a:endParaRPr lang="en-US"/>
        </a:p>
      </dgm:t>
    </dgm:pt>
    <dgm:pt modelId="{CE82A417-D12A-4FA4-B418-B139C730EF6C}" type="parTrans" cxnId="{91C7AA8D-F505-4097-B8C4-1F2550204874}">
      <dgm:prSet/>
      <dgm:spPr/>
      <dgm:t>
        <a:bodyPr/>
        <a:lstStyle/>
        <a:p>
          <a:endParaRPr lang="en-US"/>
        </a:p>
      </dgm:t>
    </dgm:pt>
    <dgm:pt modelId="{4B121CE8-C20B-4EFB-B96A-B1625828655D}" type="sibTrans" cxnId="{91C7AA8D-F505-4097-B8C4-1F2550204874}">
      <dgm:prSet/>
      <dgm:spPr/>
      <dgm:t>
        <a:bodyPr/>
        <a:lstStyle/>
        <a:p>
          <a:endParaRPr lang="en-US"/>
        </a:p>
      </dgm:t>
    </dgm:pt>
    <dgm:pt modelId="{5D0F144B-5A1E-409F-BEAC-71F2F2D54E2F}">
      <dgm:prSet/>
      <dgm:spPr/>
      <dgm:t>
        <a:bodyPr/>
        <a:lstStyle/>
        <a:p>
          <a:pPr rtl="0"/>
          <a:r>
            <a:rPr lang="en-US" dirty="0" smtClean="0"/>
            <a:t>May help overcome upfront cost barrier</a:t>
          </a:r>
          <a:endParaRPr lang="en-US" dirty="0"/>
        </a:p>
      </dgm:t>
    </dgm:pt>
    <dgm:pt modelId="{B52E1E1B-2C8F-4786-91DA-9F0D047ADAE2}" type="parTrans" cxnId="{AE84AE97-B7AA-4695-AA07-E912486E0726}">
      <dgm:prSet/>
      <dgm:spPr/>
      <dgm:t>
        <a:bodyPr/>
        <a:lstStyle/>
        <a:p>
          <a:endParaRPr lang="en-US"/>
        </a:p>
      </dgm:t>
    </dgm:pt>
    <dgm:pt modelId="{0A076864-F8F2-4981-AD28-F80EA669121B}" type="sibTrans" cxnId="{AE84AE97-B7AA-4695-AA07-E912486E0726}">
      <dgm:prSet/>
      <dgm:spPr/>
      <dgm:t>
        <a:bodyPr/>
        <a:lstStyle/>
        <a:p>
          <a:endParaRPr lang="en-US"/>
        </a:p>
      </dgm:t>
    </dgm:pt>
    <dgm:pt modelId="{00A27AB8-D296-4F10-A385-A4D533B59FA9}">
      <dgm:prSet/>
      <dgm:spPr/>
      <dgm:t>
        <a:bodyPr/>
        <a:lstStyle/>
        <a:p>
          <a:pPr rtl="0"/>
          <a:r>
            <a:rPr lang="en-US" smtClean="0"/>
            <a:t>Utility collaboration is a must</a:t>
          </a:r>
          <a:endParaRPr lang="en-US"/>
        </a:p>
      </dgm:t>
    </dgm:pt>
    <dgm:pt modelId="{57ECFC84-C683-40FE-90DA-050ECA721EBD}" type="parTrans" cxnId="{B009A40B-7A69-470D-8FC6-FBBE96992519}">
      <dgm:prSet/>
      <dgm:spPr/>
      <dgm:t>
        <a:bodyPr/>
        <a:lstStyle/>
        <a:p>
          <a:endParaRPr lang="en-US"/>
        </a:p>
      </dgm:t>
    </dgm:pt>
    <dgm:pt modelId="{1F8BB128-0776-4E9D-A185-CB14211BECB9}" type="sibTrans" cxnId="{B009A40B-7A69-470D-8FC6-FBBE96992519}">
      <dgm:prSet/>
      <dgm:spPr/>
      <dgm:t>
        <a:bodyPr/>
        <a:lstStyle/>
        <a:p>
          <a:endParaRPr lang="en-US"/>
        </a:p>
      </dgm:t>
    </dgm:pt>
    <dgm:pt modelId="{9FF411D9-E46A-4E65-9556-F7033F264D7E}">
      <dgm:prSet/>
      <dgm:spPr/>
      <dgm:t>
        <a:bodyPr/>
        <a:lstStyle/>
        <a:p>
          <a:pPr rtl="0"/>
          <a:r>
            <a:rPr lang="en-US" smtClean="0"/>
            <a:t>Can be initiated by local government, utility, or business</a:t>
          </a:r>
          <a:endParaRPr lang="en-US"/>
        </a:p>
      </dgm:t>
    </dgm:pt>
    <dgm:pt modelId="{46E70DB4-A3D4-4A76-9152-91B7E874E39F}" type="parTrans" cxnId="{0404AC8D-7E62-403F-8F38-6A2FC144C2BD}">
      <dgm:prSet/>
      <dgm:spPr/>
      <dgm:t>
        <a:bodyPr/>
        <a:lstStyle/>
        <a:p>
          <a:endParaRPr lang="en-US"/>
        </a:p>
      </dgm:t>
    </dgm:pt>
    <dgm:pt modelId="{24B97482-BBB4-4F94-ADAA-ABD0657AAA38}" type="sibTrans" cxnId="{0404AC8D-7E62-403F-8F38-6A2FC144C2BD}">
      <dgm:prSet/>
      <dgm:spPr/>
      <dgm:t>
        <a:bodyPr/>
        <a:lstStyle/>
        <a:p>
          <a:endParaRPr lang="en-US"/>
        </a:p>
      </dgm:t>
    </dgm:pt>
    <dgm:pt modelId="{BD5A6819-4E69-4B73-AF24-D98358E537BE}" type="pres">
      <dgm:prSet presAssocID="{5C45A0B7-BC9A-4C80-ABB6-2734B12DDC68}" presName="diagram" presStyleCnt="0">
        <dgm:presLayoutVars>
          <dgm:dir/>
          <dgm:resizeHandles val="exact"/>
        </dgm:presLayoutVars>
      </dgm:prSet>
      <dgm:spPr/>
      <dgm:t>
        <a:bodyPr/>
        <a:lstStyle/>
        <a:p>
          <a:endParaRPr lang="en-US"/>
        </a:p>
      </dgm:t>
    </dgm:pt>
    <dgm:pt modelId="{769E69C8-19EB-4787-B8A2-247E255FBB9B}" type="pres">
      <dgm:prSet presAssocID="{CA0B71DA-0328-4F81-93F1-A30970312AF2}" presName="node" presStyleLbl="node1" presStyleIdx="0" presStyleCnt="4">
        <dgm:presLayoutVars>
          <dgm:bulletEnabled val="1"/>
        </dgm:presLayoutVars>
      </dgm:prSet>
      <dgm:spPr/>
      <dgm:t>
        <a:bodyPr/>
        <a:lstStyle/>
        <a:p>
          <a:endParaRPr lang="en-US"/>
        </a:p>
      </dgm:t>
    </dgm:pt>
    <dgm:pt modelId="{E5DF0CB7-5383-4A54-AA48-3C635FB599C3}" type="pres">
      <dgm:prSet presAssocID="{4B121CE8-C20B-4EFB-B96A-B1625828655D}" presName="sibTrans" presStyleCnt="0"/>
      <dgm:spPr/>
    </dgm:pt>
    <dgm:pt modelId="{1343FA03-C074-4AB0-8713-DDF975D6FB5E}" type="pres">
      <dgm:prSet presAssocID="{5D0F144B-5A1E-409F-BEAC-71F2F2D54E2F}" presName="node" presStyleLbl="node1" presStyleIdx="1" presStyleCnt="4">
        <dgm:presLayoutVars>
          <dgm:bulletEnabled val="1"/>
        </dgm:presLayoutVars>
      </dgm:prSet>
      <dgm:spPr/>
      <dgm:t>
        <a:bodyPr/>
        <a:lstStyle/>
        <a:p>
          <a:endParaRPr lang="en-US"/>
        </a:p>
      </dgm:t>
    </dgm:pt>
    <dgm:pt modelId="{F048678E-4D5E-484A-94AB-31BC272CAE4D}" type="pres">
      <dgm:prSet presAssocID="{0A076864-F8F2-4981-AD28-F80EA669121B}" presName="sibTrans" presStyleCnt="0"/>
      <dgm:spPr/>
    </dgm:pt>
    <dgm:pt modelId="{2025E9FA-9FCF-484B-8082-981156A11A43}" type="pres">
      <dgm:prSet presAssocID="{00A27AB8-D296-4F10-A385-A4D533B59FA9}" presName="node" presStyleLbl="node1" presStyleIdx="2" presStyleCnt="4">
        <dgm:presLayoutVars>
          <dgm:bulletEnabled val="1"/>
        </dgm:presLayoutVars>
      </dgm:prSet>
      <dgm:spPr/>
      <dgm:t>
        <a:bodyPr/>
        <a:lstStyle/>
        <a:p>
          <a:endParaRPr lang="en-US"/>
        </a:p>
      </dgm:t>
    </dgm:pt>
    <dgm:pt modelId="{7C264105-4DB0-454F-ADEA-8D785975C061}" type="pres">
      <dgm:prSet presAssocID="{1F8BB128-0776-4E9D-A185-CB14211BECB9}" presName="sibTrans" presStyleCnt="0"/>
      <dgm:spPr/>
    </dgm:pt>
    <dgm:pt modelId="{19E9036A-3E95-4F03-9D1D-54ED4A0F02DF}" type="pres">
      <dgm:prSet presAssocID="{9FF411D9-E46A-4E65-9556-F7033F264D7E}" presName="node" presStyleLbl="node1" presStyleIdx="3" presStyleCnt="4">
        <dgm:presLayoutVars>
          <dgm:bulletEnabled val="1"/>
        </dgm:presLayoutVars>
      </dgm:prSet>
      <dgm:spPr/>
      <dgm:t>
        <a:bodyPr/>
        <a:lstStyle/>
        <a:p>
          <a:endParaRPr lang="en-US"/>
        </a:p>
      </dgm:t>
    </dgm:pt>
  </dgm:ptLst>
  <dgm:cxnLst>
    <dgm:cxn modelId="{B009A40B-7A69-470D-8FC6-FBBE96992519}" srcId="{5C45A0B7-BC9A-4C80-ABB6-2734B12DDC68}" destId="{00A27AB8-D296-4F10-A385-A4D533B59FA9}" srcOrd="2" destOrd="0" parTransId="{57ECFC84-C683-40FE-90DA-050ECA721EBD}" sibTransId="{1F8BB128-0776-4E9D-A185-CB14211BECB9}"/>
    <dgm:cxn modelId="{C8D5B92B-FCF8-4FAE-9D91-862859E5790F}" type="presOf" srcId="{9FF411D9-E46A-4E65-9556-F7033F264D7E}" destId="{19E9036A-3E95-4F03-9D1D-54ED4A0F02DF}" srcOrd="0" destOrd="0" presId="urn:microsoft.com/office/officeart/2005/8/layout/default#48"/>
    <dgm:cxn modelId="{AE84AE97-B7AA-4695-AA07-E912486E0726}" srcId="{5C45A0B7-BC9A-4C80-ABB6-2734B12DDC68}" destId="{5D0F144B-5A1E-409F-BEAC-71F2F2D54E2F}" srcOrd="1" destOrd="0" parTransId="{B52E1E1B-2C8F-4786-91DA-9F0D047ADAE2}" sibTransId="{0A076864-F8F2-4981-AD28-F80EA669121B}"/>
    <dgm:cxn modelId="{D4DCBB87-5B9D-42B9-A9F0-348B4947515D}" type="presOf" srcId="{CA0B71DA-0328-4F81-93F1-A30970312AF2}" destId="{769E69C8-19EB-4787-B8A2-247E255FBB9B}" srcOrd="0" destOrd="0" presId="urn:microsoft.com/office/officeart/2005/8/layout/default#48"/>
    <dgm:cxn modelId="{91C7AA8D-F505-4097-B8C4-1F2550204874}" srcId="{5C45A0B7-BC9A-4C80-ABB6-2734B12DDC68}" destId="{CA0B71DA-0328-4F81-93F1-A30970312AF2}" srcOrd="0" destOrd="0" parTransId="{CE82A417-D12A-4FA4-B418-B139C730EF6C}" sibTransId="{4B121CE8-C20B-4EFB-B96A-B1625828655D}"/>
    <dgm:cxn modelId="{3F9FFC20-E21E-4D9D-BB5B-A08630854D93}" type="presOf" srcId="{00A27AB8-D296-4F10-A385-A4D533B59FA9}" destId="{2025E9FA-9FCF-484B-8082-981156A11A43}" srcOrd="0" destOrd="0" presId="urn:microsoft.com/office/officeart/2005/8/layout/default#48"/>
    <dgm:cxn modelId="{7D5BB893-75C6-45CE-AF98-10D147D0D362}" type="presOf" srcId="{5D0F144B-5A1E-409F-BEAC-71F2F2D54E2F}" destId="{1343FA03-C074-4AB0-8713-DDF975D6FB5E}" srcOrd="0" destOrd="0" presId="urn:microsoft.com/office/officeart/2005/8/layout/default#48"/>
    <dgm:cxn modelId="{0404AC8D-7E62-403F-8F38-6A2FC144C2BD}" srcId="{5C45A0B7-BC9A-4C80-ABB6-2734B12DDC68}" destId="{9FF411D9-E46A-4E65-9556-F7033F264D7E}" srcOrd="3" destOrd="0" parTransId="{46E70DB4-A3D4-4A76-9152-91B7E874E39F}" sibTransId="{24B97482-BBB4-4F94-ADAA-ABD0657AAA38}"/>
    <dgm:cxn modelId="{499604A1-09B7-4915-8C2E-0F48CCB91636}" type="presOf" srcId="{5C45A0B7-BC9A-4C80-ABB6-2734B12DDC68}" destId="{BD5A6819-4E69-4B73-AF24-D98358E537BE}" srcOrd="0" destOrd="0" presId="urn:microsoft.com/office/officeart/2005/8/layout/default#48"/>
    <dgm:cxn modelId="{03829DA4-20D6-47EA-9159-74E24D762868}" type="presParOf" srcId="{BD5A6819-4E69-4B73-AF24-D98358E537BE}" destId="{769E69C8-19EB-4787-B8A2-247E255FBB9B}" srcOrd="0" destOrd="0" presId="urn:microsoft.com/office/officeart/2005/8/layout/default#48"/>
    <dgm:cxn modelId="{142D9141-75FF-4312-92EE-68DFA9A130A6}" type="presParOf" srcId="{BD5A6819-4E69-4B73-AF24-D98358E537BE}" destId="{E5DF0CB7-5383-4A54-AA48-3C635FB599C3}" srcOrd="1" destOrd="0" presId="urn:microsoft.com/office/officeart/2005/8/layout/default#48"/>
    <dgm:cxn modelId="{6D7FEDBD-465B-463A-A0C0-1363E8DAEA1C}" type="presParOf" srcId="{BD5A6819-4E69-4B73-AF24-D98358E537BE}" destId="{1343FA03-C074-4AB0-8713-DDF975D6FB5E}" srcOrd="2" destOrd="0" presId="urn:microsoft.com/office/officeart/2005/8/layout/default#48"/>
    <dgm:cxn modelId="{F94CC2C8-8FE4-4650-B0C9-35825DC878A4}" type="presParOf" srcId="{BD5A6819-4E69-4B73-AF24-D98358E537BE}" destId="{F048678E-4D5E-484A-94AB-31BC272CAE4D}" srcOrd="3" destOrd="0" presId="urn:microsoft.com/office/officeart/2005/8/layout/default#48"/>
    <dgm:cxn modelId="{7A2103E5-BF58-4B19-B902-D57C22B7019B}" type="presParOf" srcId="{BD5A6819-4E69-4B73-AF24-D98358E537BE}" destId="{2025E9FA-9FCF-484B-8082-981156A11A43}" srcOrd="4" destOrd="0" presId="urn:microsoft.com/office/officeart/2005/8/layout/default#48"/>
    <dgm:cxn modelId="{5BEBEB04-04BD-45B4-8867-5D681843541E}" type="presParOf" srcId="{BD5A6819-4E69-4B73-AF24-D98358E537BE}" destId="{7C264105-4DB0-454F-ADEA-8D785975C061}" srcOrd="5" destOrd="0" presId="urn:microsoft.com/office/officeart/2005/8/layout/default#48"/>
    <dgm:cxn modelId="{A7F76F7D-099A-4132-A75A-CF8C8558C3F9}" type="presParOf" srcId="{BD5A6819-4E69-4B73-AF24-D98358E537BE}" destId="{19E9036A-3E95-4F03-9D1D-54ED4A0F02DF}" srcOrd="6" destOrd="0" presId="urn:microsoft.com/office/officeart/2005/8/layout/default#48"/>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5C45A0B7-BC9A-4C80-ABB6-2734B12DDC68}" type="doc">
      <dgm:prSet loTypeId="urn:microsoft.com/office/officeart/2005/8/layout/default#48" loCatId="list" qsTypeId="urn:microsoft.com/office/officeart/2005/8/quickstyle/simple1#96" qsCatId="simple" csTypeId="urn:microsoft.com/office/officeart/2005/8/colors/colorful4" csCatId="colorful" phldr="1"/>
      <dgm:spPr/>
      <dgm:t>
        <a:bodyPr/>
        <a:lstStyle/>
        <a:p>
          <a:endParaRPr lang="en-US"/>
        </a:p>
      </dgm:t>
    </dgm:pt>
    <dgm:pt modelId="{CA0B71DA-0328-4F81-93F1-A30970312AF2}">
      <dgm:prSet/>
      <dgm:spPr/>
      <dgm:t>
        <a:bodyPr/>
        <a:lstStyle/>
        <a:p>
          <a:pPr rtl="0"/>
          <a:r>
            <a:rPr lang="en-US" smtClean="0"/>
            <a:t>Provides power , financial benefit to multiple community members</a:t>
          </a:r>
          <a:endParaRPr lang="en-US"/>
        </a:p>
      </dgm:t>
    </dgm:pt>
    <dgm:pt modelId="{CE82A417-D12A-4FA4-B418-B139C730EF6C}" type="parTrans" cxnId="{91C7AA8D-F505-4097-B8C4-1F2550204874}">
      <dgm:prSet/>
      <dgm:spPr/>
      <dgm:t>
        <a:bodyPr/>
        <a:lstStyle/>
        <a:p>
          <a:endParaRPr lang="en-US"/>
        </a:p>
      </dgm:t>
    </dgm:pt>
    <dgm:pt modelId="{4B121CE8-C20B-4EFB-B96A-B1625828655D}" type="sibTrans" cxnId="{91C7AA8D-F505-4097-B8C4-1F2550204874}">
      <dgm:prSet/>
      <dgm:spPr/>
      <dgm:t>
        <a:bodyPr/>
        <a:lstStyle/>
        <a:p>
          <a:endParaRPr lang="en-US"/>
        </a:p>
      </dgm:t>
    </dgm:pt>
    <dgm:pt modelId="{5D0F144B-5A1E-409F-BEAC-71F2F2D54E2F}">
      <dgm:prSet/>
      <dgm:spPr/>
      <dgm:t>
        <a:bodyPr/>
        <a:lstStyle/>
        <a:p>
          <a:pPr rtl="0"/>
          <a:r>
            <a:rPr lang="en-US" dirty="0" smtClean="0"/>
            <a:t>May help overcome upfront cost barrier</a:t>
          </a:r>
          <a:endParaRPr lang="en-US" dirty="0"/>
        </a:p>
      </dgm:t>
    </dgm:pt>
    <dgm:pt modelId="{B52E1E1B-2C8F-4786-91DA-9F0D047ADAE2}" type="parTrans" cxnId="{AE84AE97-B7AA-4695-AA07-E912486E0726}">
      <dgm:prSet/>
      <dgm:spPr/>
      <dgm:t>
        <a:bodyPr/>
        <a:lstStyle/>
        <a:p>
          <a:endParaRPr lang="en-US"/>
        </a:p>
      </dgm:t>
    </dgm:pt>
    <dgm:pt modelId="{0A076864-F8F2-4981-AD28-F80EA669121B}" type="sibTrans" cxnId="{AE84AE97-B7AA-4695-AA07-E912486E0726}">
      <dgm:prSet/>
      <dgm:spPr/>
      <dgm:t>
        <a:bodyPr/>
        <a:lstStyle/>
        <a:p>
          <a:endParaRPr lang="en-US"/>
        </a:p>
      </dgm:t>
    </dgm:pt>
    <dgm:pt modelId="{00A27AB8-D296-4F10-A385-A4D533B59FA9}">
      <dgm:prSet/>
      <dgm:spPr/>
      <dgm:t>
        <a:bodyPr/>
        <a:lstStyle/>
        <a:p>
          <a:pPr rtl="0"/>
          <a:r>
            <a:rPr lang="en-US" smtClean="0"/>
            <a:t>Utility collaboration is a must</a:t>
          </a:r>
          <a:endParaRPr lang="en-US"/>
        </a:p>
      </dgm:t>
    </dgm:pt>
    <dgm:pt modelId="{57ECFC84-C683-40FE-90DA-050ECA721EBD}" type="parTrans" cxnId="{B009A40B-7A69-470D-8FC6-FBBE96992519}">
      <dgm:prSet/>
      <dgm:spPr/>
      <dgm:t>
        <a:bodyPr/>
        <a:lstStyle/>
        <a:p>
          <a:endParaRPr lang="en-US"/>
        </a:p>
      </dgm:t>
    </dgm:pt>
    <dgm:pt modelId="{1F8BB128-0776-4E9D-A185-CB14211BECB9}" type="sibTrans" cxnId="{B009A40B-7A69-470D-8FC6-FBBE96992519}">
      <dgm:prSet/>
      <dgm:spPr/>
      <dgm:t>
        <a:bodyPr/>
        <a:lstStyle/>
        <a:p>
          <a:endParaRPr lang="en-US"/>
        </a:p>
      </dgm:t>
    </dgm:pt>
    <dgm:pt modelId="{9FF411D9-E46A-4E65-9556-F7033F264D7E}">
      <dgm:prSet/>
      <dgm:spPr/>
      <dgm:t>
        <a:bodyPr/>
        <a:lstStyle/>
        <a:p>
          <a:pPr rtl="0"/>
          <a:r>
            <a:rPr lang="en-US" smtClean="0"/>
            <a:t>Can be initiated by local government, utility, or business</a:t>
          </a:r>
          <a:endParaRPr lang="en-US"/>
        </a:p>
      </dgm:t>
    </dgm:pt>
    <dgm:pt modelId="{46E70DB4-A3D4-4A76-9152-91B7E874E39F}" type="parTrans" cxnId="{0404AC8D-7E62-403F-8F38-6A2FC144C2BD}">
      <dgm:prSet/>
      <dgm:spPr/>
      <dgm:t>
        <a:bodyPr/>
        <a:lstStyle/>
        <a:p>
          <a:endParaRPr lang="en-US"/>
        </a:p>
      </dgm:t>
    </dgm:pt>
    <dgm:pt modelId="{24B97482-BBB4-4F94-ADAA-ABD0657AAA38}" type="sibTrans" cxnId="{0404AC8D-7E62-403F-8F38-6A2FC144C2BD}">
      <dgm:prSet/>
      <dgm:spPr/>
      <dgm:t>
        <a:bodyPr/>
        <a:lstStyle/>
        <a:p>
          <a:endParaRPr lang="en-US"/>
        </a:p>
      </dgm:t>
    </dgm:pt>
    <dgm:pt modelId="{BD5A6819-4E69-4B73-AF24-D98358E537BE}" type="pres">
      <dgm:prSet presAssocID="{5C45A0B7-BC9A-4C80-ABB6-2734B12DDC68}" presName="diagram" presStyleCnt="0">
        <dgm:presLayoutVars>
          <dgm:dir/>
          <dgm:resizeHandles val="exact"/>
        </dgm:presLayoutVars>
      </dgm:prSet>
      <dgm:spPr/>
      <dgm:t>
        <a:bodyPr/>
        <a:lstStyle/>
        <a:p>
          <a:endParaRPr lang="en-US"/>
        </a:p>
      </dgm:t>
    </dgm:pt>
    <dgm:pt modelId="{769E69C8-19EB-4787-B8A2-247E255FBB9B}" type="pres">
      <dgm:prSet presAssocID="{CA0B71DA-0328-4F81-93F1-A30970312AF2}" presName="node" presStyleLbl="node1" presStyleIdx="0" presStyleCnt="4">
        <dgm:presLayoutVars>
          <dgm:bulletEnabled val="1"/>
        </dgm:presLayoutVars>
      </dgm:prSet>
      <dgm:spPr/>
      <dgm:t>
        <a:bodyPr/>
        <a:lstStyle/>
        <a:p>
          <a:endParaRPr lang="en-US"/>
        </a:p>
      </dgm:t>
    </dgm:pt>
    <dgm:pt modelId="{E5DF0CB7-5383-4A54-AA48-3C635FB599C3}" type="pres">
      <dgm:prSet presAssocID="{4B121CE8-C20B-4EFB-B96A-B1625828655D}" presName="sibTrans" presStyleCnt="0"/>
      <dgm:spPr/>
    </dgm:pt>
    <dgm:pt modelId="{1343FA03-C074-4AB0-8713-DDF975D6FB5E}" type="pres">
      <dgm:prSet presAssocID="{5D0F144B-5A1E-409F-BEAC-71F2F2D54E2F}" presName="node" presStyleLbl="node1" presStyleIdx="1" presStyleCnt="4">
        <dgm:presLayoutVars>
          <dgm:bulletEnabled val="1"/>
        </dgm:presLayoutVars>
      </dgm:prSet>
      <dgm:spPr/>
      <dgm:t>
        <a:bodyPr/>
        <a:lstStyle/>
        <a:p>
          <a:endParaRPr lang="en-US"/>
        </a:p>
      </dgm:t>
    </dgm:pt>
    <dgm:pt modelId="{F048678E-4D5E-484A-94AB-31BC272CAE4D}" type="pres">
      <dgm:prSet presAssocID="{0A076864-F8F2-4981-AD28-F80EA669121B}" presName="sibTrans" presStyleCnt="0"/>
      <dgm:spPr/>
    </dgm:pt>
    <dgm:pt modelId="{2025E9FA-9FCF-484B-8082-981156A11A43}" type="pres">
      <dgm:prSet presAssocID="{00A27AB8-D296-4F10-A385-A4D533B59FA9}" presName="node" presStyleLbl="node1" presStyleIdx="2" presStyleCnt="4">
        <dgm:presLayoutVars>
          <dgm:bulletEnabled val="1"/>
        </dgm:presLayoutVars>
      </dgm:prSet>
      <dgm:spPr/>
      <dgm:t>
        <a:bodyPr/>
        <a:lstStyle/>
        <a:p>
          <a:endParaRPr lang="en-US"/>
        </a:p>
      </dgm:t>
    </dgm:pt>
    <dgm:pt modelId="{7C264105-4DB0-454F-ADEA-8D785975C061}" type="pres">
      <dgm:prSet presAssocID="{1F8BB128-0776-4E9D-A185-CB14211BECB9}" presName="sibTrans" presStyleCnt="0"/>
      <dgm:spPr/>
    </dgm:pt>
    <dgm:pt modelId="{19E9036A-3E95-4F03-9D1D-54ED4A0F02DF}" type="pres">
      <dgm:prSet presAssocID="{9FF411D9-E46A-4E65-9556-F7033F264D7E}" presName="node" presStyleLbl="node1" presStyleIdx="3" presStyleCnt="4">
        <dgm:presLayoutVars>
          <dgm:bulletEnabled val="1"/>
        </dgm:presLayoutVars>
      </dgm:prSet>
      <dgm:spPr/>
      <dgm:t>
        <a:bodyPr/>
        <a:lstStyle/>
        <a:p>
          <a:endParaRPr lang="en-US"/>
        </a:p>
      </dgm:t>
    </dgm:pt>
  </dgm:ptLst>
  <dgm:cxnLst>
    <dgm:cxn modelId="{B009A40B-7A69-470D-8FC6-FBBE96992519}" srcId="{5C45A0B7-BC9A-4C80-ABB6-2734B12DDC68}" destId="{00A27AB8-D296-4F10-A385-A4D533B59FA9}" srcOrd="2" destOrd="0" parTransId="{57ECFC84-C683-40FE-90DA-050ECA721EBD}" sibTransId="{1F8BB128-0776-4E9D-A185-CB14211BECB9}"/>
    <dgm:cxn modelId="{C8D5B92B-FCF8-4FAE-9D91-862859E5790F}" type="presOf" srcId="{9FF411D9-E46A-4E65-9556-F7033F264D7E}" destId="{19E9036A-3E95-4F03-9D1D-54ED4A0F02DF}" srcOrd="0" destOrd="0" presId="urn:microsoft.com/office/officeart/2005/8/layout/default#48"/>
    <dgm:cxn modelId="{AE84AE97-B7AA-4695-AA07-E912486E0726}" srcId="{5C45A0B7-BC9A-4C80-ABB6-2734B12DDC68}" destId="{5D0F144B-5A1E-409F-BEAC-71F2F2D54E2F}" srcOrd="1" destOrd="0" parTransId="{B52E1E1B-2C8F-4786-91DA-9F0D047ADAE2}" sibTransId="{0A076864-F8F2-4981-AD28-F80EA669121B}"/>
    <dgm:cxn modelId="{D4DCBB87-5B9D-42B9-A9F0-348B4947515D}" type="presOf" srcId="{CA0B71DA-0328-4F81-93F1-A30970312AF2}" destId="{769E69C8-19EB-4787-B8A2-247E255FBB9B}" srcOrd="0" destOrd="0" presId="urn:microsoft.com/office/officeart/2005/8/layout/default#48"/>
    <dgm:cxn modelId="{91C7AA8D-F505-4097-B8C4-1F2550204874}" srcId="{5C45A0B7-BC9A-4C80-ABB6-2734B12DDC68}" destId="{CA0B71DA-0328-4F81-93F1-A30970312AF2}" srcOrd="0" destOrd="0" parTransId="{CE82A417-D12A-4FA4-B418-B139C730EF6C}" sibTransId="{4B121CE8-C20B-4EFB-B96A-B1625828655D}"/>
    <dgm:cxn modelId="{3F9FFC20-E21E-4D9D-BB5B-A08630854D93}" type="presOf" srcId="{00A27AB8-D296-4F10-A385-A4D533B59FA9}" destId="{2025E9FA-9FCF-484B-8082-981156A11A43}" srcOrd="0" destOrd="0" presId="urn:microsoft.com/office/officeart/2005/8/layout/default#48"/>
    <dgm:cxn modelId="{7D5BB893-75C6-45CE-AF98-10D147D0D362}" type="presOf" srcId="{5D0F144B-5A1E-409F-BEAC-71F2F2D54E2F}" destId="{1343FA03-C074-4AB0-8713-DDF975D6FB5E}" srcOrd="0" destOrd="0" presId="urn:microsoft.com/office/officeart/2005/8/layout/default#48"/>
    <dgm:cxn modelId="{0404AC8D-7E62-403F-8F38-6A2FC144C2BD}" srcId="{5C45A0B7-BC9A-4C80-ABB6-2734B12DDC68}" destId="{9FF411D9-E46A-4E65-9556-F7033F264D7E}" srcOrd="3" destOrd="0" parTransId="{46E70DB4-A3D4-4A76-9152-91B7E874E39F}" sibTransId="{24B97482-BBB4-4F94-ADAA-ABD0657AAA38}"/>
    <dgm:cxn modelId="{499604A1-09B7-4915-8C2E-0F48CCB91636}" type="presOf" srcId="{5C45A0B7-BC9A-4C80-ABB6-2734B12DDC68}" destId="{BD5A6819-4E69-4B73-AF24-D98358E537BE}" srcOrd="0" destOrd="0" presId="urn:microsoft.com/office/officeart/2005/8/layout/default#48"/>
    <dgm:cxn modelId="{03829DA4-20D6-47EA-9159-74E24D762868}" type="presParOf" srcId="{BD5A6819-4E69-4B73-AF24-D98358E537BE}" destId="{769E69C8-19EB-4787-B8A2-247E255FBB9B}" srcOrd="0" destOrd="0" presId="urn:microsoft.com/office/officeart/2005/8/layout/default#48"/>
    <dgm:cxn modelId="{142D9141-75FF-4312-92EE-68DFA9A130A6}" type="presParOf" srcId="{BD5A6819-4E69-4B73-AF24-D98358E537BE}" destId="{E5DF0CB7-5383-4A54-AA48-3C635FB599C3}" srcOrd="1" destOrd="0" presId="urn:microsoft.com/office/officeart/2005/8/layout/default#48"/>
    <dgm:cxn modelId="{6D7FEDBD-465B-463A-A0C0-1363E8DAEA1C}" type="presParOf" srcId="{BD5A6819-4E69-4B73-AF24-D98358E537BE}" destId="{1343FA03-C074-4AB0-8713-DDF975D6FB5E}" srcOrd="2" destOrd="0" presId="urn:microsoft.com/office/officeart/2005/8/layout/default#48"/>
    <dgm:cxn modelId="{F94CC2C8-8FE4-4650-B0C9-35825DC878A4}" type="presParOf" srcId="{BD5A6819-4E69-4B73-AF24-D98358E537BE}" destId="{F048678E-4D5E-484A-94AB-31BC272CAE4D}" srcOrd="3" destOrd="0" presId="urn:microsoft.com/office/officeart/2005/8/layout/default#48"/>
    <dgm:cxn modelId="{7A2103E5-BF58-4B19-B902-D57C22B7019B}" type="presParOf" srcId="{BD5A6819-4E69-4B73-AF24-D98358E537BE}" destId="{2025E9FA-9FCF-484B-8082-981156A11A43}" srcOrd="4" destOrd="0" presId="urn:microsoft.com/office/officeart/2005/8/layout/default#48"/>
    <dgm:cxn modelId="{5BEBEB04-04BD-45B4-8867-5D681843541E}" type="presParOf" srcId="{BD5A6819-4E69-4B73-AF24-D98358E537BE}" destId="{7C264105-4DB0-454F-ADEA-8D785975C061}" srcOrd="5" destOrd="0" presId="urn:microsoft.com/office/officeart/2005/8/layout/default#48"/>
    <dgm:cxn modelId="{A7F76F7D-099A-4132-A75A-CF8C8558C3F9}" type="presParOf" srcId="{BD5A6819-4E69-4B73-AF24-D98358E537BE}" destId="{19E9036A-3E95-4F03-9D1D-54ED4A0F02DF}" srcOrd="6" destOrd="0" presId="urn:microsoft.com/office/officeart/2005/8/layout/default#48"/>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958828CC-ECE1-4DFB-A4FE-C0C41B5574C0}" type="doc">
      <dgm:prSet loTypeId="urn:microsoft.com/office/officeart/2008/layout/VerticalCurvedList" loCatId="list" qsTypeId="urn:microsoft.com/office/officeart/2005/8/quickstyle/simple1#97" qsCatId="simple" csTypeId="urn:microsoft.com/office/officeart/2005/8/colors/colorful2" csCatId="colorful" phldr="1"/>
      <dgm:spPr/>
      <dgm:t>
        <a:bodyPr/>
        <a:lstStyle/>
        <a:p>
          <a:endParaRPr lang="en-US"/>
        </a:p>
      </dgm:t>
    </dgm:pt>
    <dgm:pt modelId="{32F36196-A752-47C9-A8D2-9CA2B75F2F3C}">
      <dgm:prSet/>
      <dgm:spPr/>
      <dgm:t>
        <a:bodyPr/>
        <a:lstStyle/>
        <a:p>
          <a:pPr rtl="0"/>
          <a:r>
            <a:rPr lang="en-US" dirty="0" smtClean="0"/>
            <a:t>An abatement, exemption or credit for local taxes on solar property</a:t>
          </a:r>
          <a:endParaRPr lang="en-US" dirty="0"/>
        </a:p>
      </dgm:t>
    </dgm:pt>
    <dgm:pt modelId="{2254370F-98DC-40C4-B885-694133EA3671}" type="parTrans" cxnId="{D69F0A0C-13B3-4B1D-A032-94E9B5FE599C}">
      <dgm:prSet/>
      <dgm:spPr/>
      <dgm:t>
        <a:bodyPr/>
        <a:lstStyle/>
        <a:p>
          <a:endParaRPr lang="en-US"/>
        </a:p>
      </dgm:t>
    </dgm:pt>
    <dgm:pt modelId="{CE4FFF76-5FAF-46CB-831D-C0111EC7E4CA}" type="sibTrans" cxnId="{D69F0A0C-13B3-4B1D-A032-94E9B5FE599C}">
      <dgm:prSet/>
      <dgm:spPr/>
      <dgm:t>
        <a:bodyPr/>
        <a:lstStyle/>
        <a:p>
          <a:endParaRPr lang="en-US"/>
        </a:p>
      </dgm:t>
    </dgm:pt>
    <dgm:pt modelId="{1C83D776-9FDC-4C4E-B62C-D0E93F623487}">
      <dgm:prSet/>
      <dgm:spPr/>
      <dgm:t>
        <a:bodyPr/>
        <a:lstStyle/>
        <a:p>
          <a:pPr rtl="0"/>
          <a:r>
            <a:rPr lang="en-US" smtClean="0"/>
            <a:t>30 states and Puerto Rico have state property tax incentives</a:t>
          </a:r>
          <a:endParaRPr lang="en-US"/>
        </a:p>
      </dgm:t>
    </dgm:pt>
    <dgm:pt modelId="{5A12AD14-629F-433C-ABC3-AD7AC208CC31}" type="parTrans" cxnId="{B6556B8D-86B3-4D4A-A062-FDF6058BBA67}">
      <dgm:prSet/>
      <dgm:spPr/>
      <dgm:t>
        <a:bodyPr/>
        <a:lstStyle/>
        <a:p>
          <a:endParaRPr lang="en-US"/>
        </a:p>
      </dgm:t>
    </dgm:pt>
    <dgm:pt modelId="{66BACF1A-DBF7-41AC-92A8-91C7BBE46C20}" type="sibTrans" cxnId="{B6556B8D-86B3-4D4A-A062-FDF6058BBA67}">
      <dgm:prSet/>
      <dgm:spPr/>
      <dgm:t>
        <a:bodyPr/>
        <a:lstStyle/>
        <a:p>
          <a:endParaRPr lang="en-US"/>
        </a:p>
      </dgm:t>
    </dgm:pt>
    <dgm:pt modelId="{83F366C2-F468-4E4C-B5EB-5120836939CF}">
      <dgm:prSet/>
      <dgm:spPr/>
      <dgm:t>
        <a:bodyPr/>
        <a:lstStyle/>
        <a:p>
          <a:pPr rtl="0"/>
          <a:r>
            <a:rPr lang="en-US" smtClean="0"/>
            <a:t>8 states have local option for property tax incentives</a:t>
          </a:r>
          <a:endParaRPr lang="en-US"/>
        </a:p>
      </dgm:t>
    </dgm:pt>
    <dgm:pt modelId="{733B1E9A-66FD-41E3-94EA-226BC4719DCA}" type="parTrans" cxnId="{85EC580E-F7C7-464A-AC51-2024E5C9CD11}">
      <dgm:prSet/>
      <dgm:spPr/>
      <dgm:t>
        <a:bodyPr/>
        <a:lstStyle/>
        <a:p>
          <a:endParaRPr lang="en-US"/>
        </a:p>
      </dgm:t>
    </dgm:pt>
    <dgm:pt modelId="{29CBF758-8202-4142-A6D9-8D7101033836}" type="sibTrans" cxnId="{85EC580E-F7C7-464A-AC51-2024E5C9CD11}">
      <dgm:prSet/>
      <dgm:spPr/>
      <dgm:t>
        <a:bodyPr/>
        <a:lstStyle/>
        <a:p>
          <a:endParaRPr lang="en-US"/>
        </a:p>
      </dgm:t>
    </dgm:pt>
    <dgm:pt modelId="{4A1D90E9-4E2B-46C9-815F-823E89F7B432}">
      <dgm:prSet/>
      <dgm:spPr/>
      <dgm:t>
        <a:bodyPr/>
        <a:lstStyle/>
        <a:p>
          <a:pPr rtl="0"/>
          <a:r>
            <a:rPr lang="en-US" smtClean="0"/>
            <a:t>Significant variations may exist based the type of system in question</a:t>
          </a:r>
          <a:endParaRPr lang="en-US"/>
        </a:p>
      </dgm:t>
    </dgm:pt>
    <dgm:pt modelId="{A7DEA840-7A72-4B30-BB3E-1468F6A694CD}" type="parTrans" cxnId="{7084A1E5-E946-4020-B29D-54A5D250573B}">
      <dgm:prSet/>
      <dgm:spPr/>
      <dgm:t>
        <a:bodyPr/>
        <a:lstStyle/>
        <a:p>
          <a:endParaRPr lang="en-US"/>
        </a:p>
      </dgm:t>
    </dgm:pt>
    <dgm:pt modelId="{D1B1E28C-BCDA-4F9A-9E6A-3AC23513FCC5}" type="sibTrans" cxnId="{7084A1E5-E946-4020-B29D-54A5D250573B}">
      <dgm:prSet/>
      <dgm:spPr/>
      <dgm:t>
        <a:bodyPr/>
        <a:lstStyle/>
        <a:p>
          <a:endParaRPr lang="en-US"/>
        </a:p>
      </dgm:t>
    </dgm:pt>
    <dgm:pt modelId="{35B456DD-D633-46A7-9DCA-AA856F73D035}" type="pres">
      <dgm:prSet presAssocID="{958828CC-ECE1-4DFB-A4FE-C0C41B5574C0}" presName="Name0" presStyleCnt="0">
        <dgm:presLayoutVars>
          <dgm:chMax val="7"/>
          <dgm:chPref val="7"/>
          <dgm:dir/>
        </dgm:presLayoutVars>
      </dgm:prSet>
      <dgm:spPr/>
      <dgm:t>
        <a:bodyPr/>
        <a:lstStyle/>
        <a:p>
          <a:endParaRPr lang="en-US"/>
        </a:p>
      </dgm:t>
    </dgm:pt>
    <dgm:pt modelId="{C97CE1BF-6BA9-4FEB-9AB2-51CF19FEA3DA}" type="pres">
      <dgm:prSet presAssocID="{958828CC-ECE1-4DFB-A4FE-C0C41B5574C0}" presName="Name1" presStyleCnt="0"/>
      <dgm:spPr/>
    </dgm:pt>
    <dgm:pt modelId="{56151327-F7F8-47A6-8C85-C2A0EB1E8E7F}" type="pres">
      <dgm:prSet presAssocID="{958828CC-ECE1-4DFB-A4FE-C0C41B5574C0}" presName="cycle" presStyleCnt="0"/>
      <dgm:spPr/>
    </dgm:pt>
    <dgm:pt modelId="{78F2291C-9961-4117-AF4D-7E199628CEE4}" type="pres">
      <dgm:prSet presAssocID="{958828CC-ECE1-4DFB-A4FE-C0C41B5574C0}" presName="srcNode" presStyleLbl="node1" presStyleIdx="0" presStyleCnt="4"/>
      <dgm:spPr/>
    </dgm:pt>
    <dgm:pt modelId="{E19F470F-96EF-40E7-AA6D-252A30543F07}" type="pres">
      <dgm:prSet presAssocID="{958828CC-ECE1-4DFB-A4FE-C0C41B5574C0}" presName="conn" presStyleLbl="parChTrans1D2" presStyleIdx="0" presStyleCnt="1"/>
      <dgm:spPr/>
      <dgm:t>
        <a:bodyPr/>
        <a:lstStyle/>
        <a:p>
          <a:endParaRPr lang="en-US"/>
        </a:p>
      </dgm:t>
    </dgm:pt>
    <dgm:pt modelId="{01470BE4-F5B6-4831-8591-758BB6861855}" type="pres">
      <dgm:prSet presAssocID="{958828CC-ECE1-4DFB-A4FE-C0C41B5574C0}" presName="extraNode" presStyleLbl="node1" presStyleIdx="0" presStyleCnt="4"/>
      <dgm:spPr/>
    </dgm:pt>
    <dgm:pt modelId="{B54CEFEC-E0D2-42AB-BDDA-3063F2B315B7}" type="pres">
      <dgm:prSet presAssocID="{958828CC-ECE1-4DFB-A4FE-C0C41B5574C0}" presName="dstNode" presStyleLbl="node1" presStyleIdx="0" presStyleCnt="4"/>
      <dgm:spPr/>
    </dgm:pt>
    <dgm:pt modelId="{54451C6C-CA14-466F-9B44-5EEA7A4A6216}" type="pres">
      <dgm:prSet presAssocID="{32F36196-A752-47C9-A8D2-9CA2B75F2F3C}" presName="text_1" presStyleLbl="node1" presStyleIdx="0" presStyleCnt="4">
        <dgm:presLayoutVars>
          <dgm:bulletEnabled val="1"/>
        </dgm:presLayoutVars>
      </dgm:prSet>
      <dgm:spPr/>
      <dgm:t>
        <a:bodyPr/>
        <a:lstStyle/>
        <a:p>
          <a:endParaRPr lang="en-US"/>
        </a:p>
      </dgm:t>
    </dgm:pt>
    <dgm:pt modelId="{FEFA7E18-723A-4472-9463-24CD2E147FF8}" type="pres">
      <dgm:prSet presAssocID="{32F36196-A752-47C9-A8D2-9CA2B75F2F3C}" presName="accent_1" presStyleCnt="0"/>
      <dgm:spPr/>
    </dgm:pt>
    <dgm:pt modelId="{EDFB1285-9C90-427E-A289-ACC4BB6A06EE}" type="pres">
      <dgm:prSet presAssocID="{32F36196-A752-47C9-A8D2-9CA2B75F2F3C}" presName="accentRepeatNode" presStyleLbl="solidFgAcc1" presStyleIdx="0" presStyleCnt="4"/>
      <dgm:spPr/>
    </dgm:pt>
    <dgm:pt modelId="{C3D2322A-1DFF-4AD9-B697-C20B5B20983C}" type="pres">
      <dgm:prSet presAssocID="{1C83D776-9FDC-4C4E-B62C-D0E93F623487}" presName="text_2" presStyleLbl="node1" presStyleIdx="1" presStyleCnt="4">
        <dgm:presLayoutVars>
          <dgm:bulletEnabled val="1"/>
        </dgm:presLayoutVars>
      </dgm:prSet>
      <dgm:spPr/>
      <dgm:t>
        <a:bodyPr/>
        <a:lstStyle/>
        <a:p>
          <a:endParaRPr lang="en-US"/>
        </a:p>
      </dgm:t>
    </dgm:pt>
    <dgm:pt modelId="{C7C2548B-39D6-4718-B2EC-F46E40CC37FF}" type="pres">
      <dgm:prSet presAssocID="{1C83D776-9FDC-4C4E-B62C-D0E93F623487}" presName="accent_2" presStyleCnt="0"/>
      <dgm:spPr/>
    </dgm:pt>
    <dgm:pt modelId="{9A09BC74-CB2B-456B-A588-8D899DD9EFAA}" type="pres">
      <dgm:prSet presAssocID="{1C83D776-9FDC-4C4E-B62C-D0E93F623487}" presName="accentRepeatNode" presStyleLbl="solidFgAcc1" presStyleIdx="1" presStyleCnt="4"/>
      <dgm:spPr/>
    </dgm:pt>
    <dgm:pt modelId="{A7FF1C73-16F9-4AB2-A94B-3A0425B5DEE0}" type="pres">
      <dgm:prSet presAssocID="{83F366C2-F468-4E4C-B5EB-5120836939CF}" presName="text_3" presStyleLbl="node1" presStyleIdx="2" presStyleCnt="4">
        <dgm:presLayoutVars>
          <dgm:bulletEnabled val="1"/>
        </dgm:presLayoutVars>
      </dgm:prSet>
      <dgm:spPr/>
      <dgm:t>
        <a:bodyPr/>
        <a:lstStyle/>
        <a:p>
          <a:endParaRPr lang="en-US"/>
        </a:p>
      </dgm:t>
    </dgm:pt>
    <dgm:pt modelId="{9209B245-0602-4234-9720-E3288FC4BCBB}" type="pres">
      <dgm:prSet presAssocID="{83F366C2-F468-4E4C-B5EB-5120836939CF}" presName="accent_3" presStyleCnt="0"/>
      <dgm:spPr/>
    </dgm:pt>
    <dgm:pt modelId="{221C83DD-87F0-4CD4-948D-4A8347D63767}" type="pres">
      <dgm:prSet presAssocID="{83F366C2-F468-4E4C-B5EB-5120836939CF}" presName="accentRepeatNode" presStyleLbl="solidFgAcc1" presStyleIdx="2" presStyleCnt="4"/>
      <dgm:spPr/>
    </dgm:pt>
    <dgm:pt modelId="{B3F99504-81F6-4CE0-8E88-B8C0D2C51705}" type="pres">
      <dgm:prSet presAssocID="{4A1D90E9-4E2B-46C9-815F-823E89F7B432}" presName="text_4" presStyleLbl="node1" presStyleIdx="3" presStyleCnt="4">
        <dgm:presLayoutVars>
          <dgm:bulletEnabled val="1"/>
        </dgm:presLayoutVars>
      </dgm:prSet>
      <dgm:spPr/>
      <dgm:t>
        <a:bodyPr/>
        <a:lstStyle/>
        <a:p>
          <a:endParaRPr lang="en-US"/>
        </a:p>
      </dgm:t>
    </dgm:pt>
    <dgm:pt modelId="{CE2B64EA-9AB9-4E2F-B14D-4A8FF0C1C4E9}" type="pres">
      <dgm:prSet presAssocID="{4A1D90E9-4E2B-46C9-815F-823E89F7B432}" presName="accent_4" presStyleCnt="0"/>
      <dgm:spPr/>
    </dgm:pt>
    <dgm:pt modelId="{4923F189-776E-4FBB-9FD0-927DA84B0816}" type="pres">
      <dgm:prSet presAssocID="{4A1D90E9-4E2B-46C9-815F-823E89F7B432}" presName="accentRepeatNode" presStyleLbl="solidFgAcc1" presStyleIdx="3" presStyleCnt="4"/>
      <dgm:spPr/>
    </dgm:pt>
  </dgm:ptLst>
  <dgm:cxnLst>
    <dgm:cxn modelId="{B6556B8D-86B3-4D4A-A062-FDF6058BBA67}" srcId="{958828CC-ECE1-4DFB-A4FE-C0C41B5574C0}" destId="{1C83D776-9FDC-4C4E-B62C-D0E93F623487}" srcOrd="1" destOrd="0" parTransId="{5A12AD14-629F-433C-ABC3-AD7AC208CC31}" sibTransId="{66BACF1A-DBF7-41AC-92A8-91C7BBE46C20}"/>
    <dgm:cxn modelId="{7084A1E5-E946-4020-B29D-54A5D250573B}" srcId="{958828CC-ECE1-4DFB-A4FE-C0C41B5574C0}" destId="{4A1D90E9-4E2B-46C9-815F-823E89F7B432}" srcOrd="3" destOrd="0" parTransId="{A7DEA840-7A72-4B30-BB3E-1468F6A694CD}" sibTransId="{D1B1E28C-BCDA-4F9A-9E6A-3AC23513FCC5}"/>
    <dgm:cxn modelId="{D408BE37-0866-424E-B051-8901021555A4}" type="presOf" srcId="{958828CC-ECE1-4DFB-A4FE-C0C41B5574C0}" destId="{35B456DD-D633-46A7-9DCA-AA856F73D035}" srcOrd="0" destOrd="0" presId="urn:microsoft.com/office/officeart/2008/layout/VerticalCurvedList"/>
    <dgm:cxn modelId="{6E3C43CC-C433-4219-B665-71FDCC587296}" type="presOf" srcId="{32F36196-A752-47C9-A8D2-9CA2B75F2F3C}" destId="{54451C6C-CA14-466F-9B44-5EEA7A4A6216}" srcOrd="0" destOrd="0" presId="urn:microsoft.com/office/officeart/2008/layout/VerticalCurvedList"/>
    <dgm:cxn modelId="{D69F0A0C-13B3-4B1D-A032-94E9B5FE599C}" srcId="{958828CC-ECE1-4DFB-A4FE-C0C41B5574C0}" destId="{32F36196-A752-47C9-A8D2-9CA2B75F2F3C}" srcOrd="0" destOrd="0" parTransId="{2254370F-98DC-40C4-B885-694133EA3671}" sibTransId="{CE4FFF76-5FAF-46CB-831D-C0111EC7E4CA}"/>
    <dgm:cxn modelId="{47192E1C-9C1B-4493-A7C9-72F078F135BF}" type="presOf" srcId="{CE4FFF76-5FAF-46CB-831D-C0111EC7E4CA}" destId="{E19F470F-96EF-40E7-AA6D-252A30543F07}" srcOrd="0" destOrd="0" presId="urn:microsoft.com/office/officeart/2008/layout/VerticalCurvedList"/>
    <dgm:cxn modelId="{9D7D8B1A-A3DE-4D45-91AC-4B89F74F53E0}" type="presOf" srcId="{1C83D776-9FDC-4C4E-B62C-D0E93F623487}" destId="{C3D2322A-1DFF-4AD9-B697-C20B5B20983C}" srcOrd="0" destOrd="0" presId="urn:microsoft.com/office/officeart/2008/layout/VerticalCurvedList"/>
    <dgm:cxn modelId="{85EC580E-F7C7-464A-AC51-2024E5C9CD11}" srcId="{958828CC-ECE1-4DFB-A4FE-C0C41B5574C0}" destId="{83F366C2-F468-4E4C-B5EB-5120836939CF}" srcOrd="2" destOrd="0" parTransId="{733B1E9A-66FD-41E3-94EA-226BC4719DCA}" sibTransId="{29CBF758-8202-4142-A6D9-8D7101033836}"/>
    <dgm:cxn modelId="{96ED7259-9BDA-4434-A1F2-B1F86FFF0641}" type="presOf" srcId="{4A1D90E9-4E2B-46C9-815F-823E89F7B432}" destId="{B3F99504-81F6-4CE0-8E88-B8C0D2C51705}" srcOrd="0" destOrd="0" presId="urn:microsoft.com/office/officeart/2008/layout/VerticalCurvedList"/>
    <dgm:cxn modelId="{EF3967D9-1E65-4C46-AFF2-44206428864E}" type="presOf" srcId="{83F366C2-F468-4E4C-B5EB-5120836939CF}" destId="{A7FF1C73-16F9-4AB2-A94B-3A0425B5DEE0}" srcOrd="0" destOrd="0" presId="urn:microsoft.com/office/officeart/2008/layout/VerticalCurvedList"/>
    <dgm:cxn modelId="{07BB3CE7-D642-4BB9-AE07-CEDEB9DE5EB1}" type="presParOf" srcId="{35B456DD-D633-46A7-9DCA-AA856F73D035}" destId="{C97CE1BF-6BA9-4FEB-9AB2-51CF19FEA3DA}" srcOrd="0" destOrd="0" presId="urn:microsoft.com/office/officeart/2008/layout/VerticalCurvedList"/>
    <dgm:cxn modelId="{0F2D4342-E0D9-4912-92FC-634070FC2206}" type="presParOf" srcId="{C97CE1BF-6BA9-4FEB-9AB2-51CF19FEA3DA}" destId="{56151327-F7F8-47A6-8C85-C2A0EB1E8E7F}" srcOrd="0" destOrd="0" presId="urn:microsoft.com/office/officeart/2008/layout/VerticalCurvedList"/>
    <dgm:cxn modelId="{A97CC521-C6A9-41E8-B014-1880394513E9}" type="presParOf" srcId="{56151327-F7F8-47A6-8C85-C2A0EB1E8E7F}" destId="{78F2291C-9961-4117-AF4D-7E199628CEE4}" srcOrd="0" destOrd="0" presId="urn:microsoft.com/office/officeart/2008/layout/VerticalCurvedList"/>
    <dgm:cxn modelId="{80403F2E-DF68-4C21-92CD-BB094385980B}" type="presParOf" srcId="{56151327-F7F8-47A6-8C85-C2A0EB1E8E7F}" destId="{E19F470F-96EF-40E7-AA6D-252A30543F07}" srcOrd="1" destOrd="0" presId="urn:microsoft.com/office/officeart/2008/layout/VerticalCurvedList"/>
    <dgm:cxn modelId="{04038F4F-CC96-4E2D-A666-A391CD5EF922}" type="presParOf" srcId="{56151327-F7F8-47A6-8C85-C2A0EB1E8E7F}" destId="{01470BE4-F5B6-4831-8591-758BB6861855}" srcOrd="2" destOrd="0" presId="urn:microsoft.com/office/officeart/2008/layout/VerticalCurvedList"/>
    <dgm:cxn modelId="{D4AA6066-E6AD-424F-B72C-E66D37411668}" type="presParOf" srcId="{56151327-F7F8-47A6-8C85-C2A0EB1E8E7F}" destId="{B54CEFEC-E0D2-42AB-BDDA-3063F2B315B7}" srcOrd="3" destOrd="0" presId="urn:microsoft.com/office/officeart/2008/layout/VerticalCurvedList"/>
    <dgm:cxn modelId="{9EE27A2E-0725-4229-9E83-898DA7088E7E}" type="presParOf" srcId="{C97CE1BF-6BA9-4FEB-9AB2-51CF19FEA3DA}" destId="{54451C6C-CA14-466F-9B44-5EEA7A4A6216}" srcOrd="1" destOrd="0" presId="urn:microsoft.com/office/officeart/2008/layout/VerticalCurvedList"/>
    <dgm:cxn modelId="{8590D053-7233-444E-88C1-ABAAB7CC30C0}" type="presParOf" srcId="{C97CE1BF-6BA9-4FEB-9AB2-51CF19FEA3DA}" destId="{FEFA7E18-723A-4472-9463-24CD2E147FF8}" srcOrd="2" destOrd="0" presId="urn:microsoft.com/office/officeart/2008/layout/VerticalCurvedList"/>
    <dgm:cxn modelId="{EFCDB7D0-6E75-489E-9BE8-EEA4927FEE7D}" type="presParOf" srcId="{FEFA7E18-723A-4472-9463-24CD2E147FF8}" destId="{EDFB1285-9C90-427E-A289-ACC4BB6A06EE}" srcOrd="0" destOrd="0" presId="urn:microsoft.com/office/officeart/2008/layout/VerticalCurvedList"/>
    <dgm:cxn modelId="{33A3ACCA-D95C-4D34-88F3-0C23C513C2E4}" type="presParOf" srcId="{C97CE1BF-6BA9-4FEB-9AB2-51CF19FEA3DA}" destId="{C3D2322A-1DFF-4AD9-B697-C20B5B20983C}" srcOrd="3" destOrd="0" presId="urn:microsoft.com/office/officeart/2008/layout/VerticalCurvedList"/>
    <dgm:cxn modelId="{D8D734CC-46E9-49E0-BBF9-13808152393C}" type="presParOf" srcId="{C97CE1BF-6BA9-4FEB-9AB2-51CF19FEA3DA}" destId="{C7C2548B-39D6-4718-B2EC-F46E40CC37FF}" srcOrd="4" destOrd="0" presId="urn:microsoft.com/office/officeart/2008/layout/VerticalCurvedList"/>
    <dgm:cxn modelId="{EA849C57-6BF8-4B30-9A72-479EA006B7E0}" type="presParOf" srcId="{C7C2548B-39D6-4718-B2EC-F46E40CC37FF}" destId="{9A09BC74-CB2B-456B-A588-8D899DD9EFAA}" srcOrd="0" destOrd="0" presId="urn:microsoft.com/office/officeart/2008/layout/VerticalCurvedList"/>
    <dgm:cxn modelId="{838E62A0-CF15-4B5A-8873-17BB0B23D879}" type="presParOf" srcId="{C97CE1BF-6BA9-4FEB-9AB2-51CF19FEA3DA}" destId="{A7FF1C73-16F9-4AB2-A94B-3A0425B5DEE0}" srcOrd="5" destOrd="0" presId="urn:microsoft.com/office/officeart/2008/layout/VerticalCurvedList"/>
    <dgm:cxn modelId="{C361A50C-14E2-476E-AF7F-B93902EBDC97}" type="presParOf" srcId="{C97CE1BF-6BA9-4FEB-9AB2-51CF19FEA3DA}" destId="{9209B245-0602-4234-9720-E3288FC4BCBB}" srcOrd="6" destOrd="0" presId="urn:microsoft.com/office/officeart/2008/layout/VerticalCurvedList"/>
    <dgm:cxn modelId="{30214A66-9AE8-4629-8509-2D4C88A85AEA}" type="presParOf" srcId="{9209B245-0602-4234-9720-E3288FC4BCBB}" destId="{221C83DD-87F0-4CD4-948D-4A8347D63767}" srcOrd="0" destOrd="0" presId="urn:microsoft.com/office/officeart/2008/layout/VerticalCurvedList"/>
    <dgm:cxn modelId="{0ABAD5A8-0BB0-4CF4-912E-2947DE2BA170}" type="presParOf" srcId="{C97CE1BF-6BA9-4FEB-9AB2-51CF19FEA3DA}" destId="{B3F99504-81F6-4CE0-8E88-B8C0D2C51705}" srcOrd="7" destOrd="0" presId="urn:microsoft.com/office/officeart/2008/layout/VerticalCurvedList"/>
    <dgm:cxn modelId="{BC2EAF8D-02BD-476B-8F38-711186A1D5E6}" type="presParOf" srcId="{C97CE1BF-6BA9-4FEB-9AB2-51CF19FEA3DA}" destId="{CE2B64EA-9AB9-4E2F-B14D-4A8FF0C1C4E9}" srcOrd="8" destOrd="0" presId="urn:microsoft.com/office/officeart/2008/layout/VerticalCurvedList"/>
    <dgm:cxn modelId="{6DACA29E-2E5B-4970-8352-A575E9EA447F}" type="presParOf" srcId="{CE2B64EA-9AB9-4E2F-B14D-4A8FF0C1C4E9}" destId="{4923F189-776E-4FBB-9FD0-927DA84B0816}" srcOrd="0" destOrd="0" presId="urn:microsoft.com/office/officeart/2008/layout/VerticalCurv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641BD971-97D2-4F0C-89FC-9BF45BB7B1A9}" type="doc">
      <dgm:prSet loTypeId="urn:microsoft.com/office/officeart/2005/8/layout/vList2" loCatId="list" qsTypeId="urn:microsoft.com/office/officeart/2005/8/quickstyle/3d3" qsCatId="3D" csTypeId="urn:microsoft.com/office/officeart/2005/8/colors/colorful1#16" csCatId="colorful" phldr="1"/>
      <dgm:spPr/>
      <dgm:t>
        <a:bodyPr/>
        <a:lstStyle/>
        <a:p>
          <a:endParaRPr lang="en-US"/>
        </a:p>
      </dgm:t>
    </dgm:pt>
    <dgm:pt modelId="{3BB8357A-5232-4759-98FB-ACDA8449BEFA}">
      <dgm:prSet/>
      <dgm:spPr/>
      <dgm:t>
        <a:bodyPr/>
        <a:lstStyle/>
        <a:p>
          <a:pPr algn="ctr" rtl="0"/>
          <a:r>
            <a:rPr lang="en-US" smtClean="0"/>
            <a:t>Exemption or refund of local or state sales tax on renewable energy equipment purchase</a:t>
          </a:r>
          <a:endParaRPr lang="en-US"/>
        </a:p>
      </dgm:t>
    </dgm:pt>
    <dgm:pt modelId="{AFE59C7C-7A13-4794-AA9C-8877DB6B9211}" type="parTrans" cxnId="{186D6BF1-A10A-4371-94FB-0E8D5E2D6699}">
      <dgm:prSet/>
      <dgm:spPr/>
      <dgm:t>
        <a:bodyPr/>
        <a:lstStyle/>
        <a:p>
          <a:pPr algn="ctr"/>
          <a:endParaRPr lang="en-US"/>
        </a:p>
      </dgm:t>
    </dgm:pt>
    <dgm:pt modelId="{57BF8A67-21F1-4407-B51E-8E514CC6FA5E}" type="sibTrans" cxnId="{186D6BF1-A10A-4371-94FB-0E8D5E2D6699}">
      <dgm:prSet/>
      <dgm:spPr/>
      <dgm:t>
        <a:bodyPr/>
        <a:lstStyle/>
        <a:p>
          <a:pPr algn="ctr"/>
          <a:endParaRPr lang="en-US"/>
        </a:p>
      </dgm:t>
    </dgm:pt>
    <dgm:pt modelId="{9A23AD0D-5CFC-4AAB-8545-46409895727A}">
      <dgm:prSet/>
      <dgm:spPr/>
      <dgm:t>
        <a:bodyPr/>
        <a:lstStyle/>
        <a:p>
          <a:pPr algn="ctr" rtl="0"/>
          <a:r>
            <a:rPr lang="en-US" smtClean="0"/>
            <a:t>State authorization may be required</a:t>
          </a:r>
          <a:endParaRPr lang="en-US"/>
        </a:p>
      </dgm:t>
    </dgm:pt>
    <dgm:pt modelId="{DEFE14DE-3D25-4A1C-881E-6FC2B867BFD5}" type="parTrans" cxnId="{4CF3C5F6-C76A-4399-A167-8AB6D5C1233E}">
      <dgm:prSet/>
      <dgm:spPr/>
      <dgm:t>
        <a:bodyPr/>
        <a:lstStyle/>
        <a:p>
          <a:pPr algn="ctr"/>
          <a:endParaRPr lang="en-US"/>
        </a:p>
      </dgm:t>
    </dgm:pt>
    <dgm:pt modelId="{3B0DB332-90E4-4A51-A93B-E749EE467A99}" type="sibTrans" cxnId="{4CF3C5F6-C76A-4399-A167-8AB6D5C1233E}">
      <dgm:prSet/>
      <dgm:spPr/>
      <dgm:t>
        <a:bodyPr/>
        <a:lstStyle/>
        <a:p>
          <a:pPr algn="ctr"/>
          <a:endParaRPr lang="en-US"/>
        </a:p>
      </dgm:t>
    </dgm:pt>
    <dgm:pt modelId="{34B6D689-7439-41E1-8BD2-17BF8E7F160B}">
      <dgm:prSet/>
      <dgm:spPr/>
      <dgm:t>
        <a:bodyPr/>
        <a:lstStyle/>
        <a:p>
          <a:pPr algn="ctr" rtl="0"/>
          <a:r>
            <a:rPr lang="en-US" dirty="0" smtClean="0"/>
            <a:t>Complementary incentive, but may still have an impact</a:t>
          </a:r>
          <a:endParaRPr lang="en-US" dirty="0"/>
        </a:p>
      </dgm:t>
    </dgm:pt>
    <dgm:pt modelId="{C23151F5-F34A-41F9-9D62-F49F92882ADD}" type="parTrans" cxnId="{396D8D29-5775-4DA1-B3A6-9237B6EEA784}">
      <dgm:prSet/>
      <dgm:spPr/>
      <dgm:t>
        <a:bodyPr/>
        <a:lstStyle/>
        <a:p>
          <a:pPr algn="ctr"/>
          <a:endParaRPr lang="en-US"/>
        </a:p>
      </dgm:t>
    </dgm:pt>
    <dgm:pt modelId="{50500380-E70E-4959-A1E8-B70C8ACDEA7C}" type="sibTrans" cxnId="{396D8D29-5775-4DA1-B3A6-9237B6EEA784}">
      <dgm:prSet/>
      <dgm:spPr/>
      <dgm:t>
        <a:bodyPr/>
        <a:lstStyle/>
        <a:p>
          <a:pPr algn="ctr"/>
          <a:endParaRPr lang="en-US"/>
        </a:p>
      </dgm:t>
    </dgm:pt>
    <dgm:pt modelId="{BD28F9AC-A489-405B-B099-BB780FA0B03C}" type="pres">
      <dgm:prSet presAssocID="{641BD971-97D2-4F0C-89FC-9BF45BB7B1A9}" presName="linear" presStyleCnt="0">
        <dgm:presLayoutVars>
          <dgm:animLvl val="lvl"/>
          <dgm:resizeHandles val="exact"/>
        </dgm:presLayoutVars>
      </dgm:prSet>
      <dgm:spPr/>
      <dgm:t>
        <a:bodyPr/>
        <a:lstStyle/>
        <a:p>
          <a:endParaRPr lang="en-US"/>
        </a:p>
      </dgm:t>
    </dgm:pt>
    <dgm:pt modelId="{D8684B09-FEC3-4F90-BFF8-AF5C7E666404}" type="pres">
      <dgm:prSet presAssocID="{3BB8357A-5232-4759-98FB-ACDA8449BEFA}" presName="parentText" presStyleLbl="node1" presStyleIdx="0" presStyleCnt="3">
        <dgm:presLayoutVars>
          <dgm:chMax val="0"/>
          <dgm:bulletEnabled val="1"/>
        </dgm:presLayoutVars>
      </dgm:prSet>
      <dgm:spPr/>
      <dgm:t>
        <a:bodyPr/>
        <a:lstStyle/>
        <a:p>
          <a:endParaRPr lang="en-US"/>
        </a:p>
      </dgm:t>
    </dgm:pt>
    <dgm:pt modelId="{87E06DBF-2DA9-4918-94A1-09081F118300}" type="pres">
      <dgm:prSet presAssocID="{57BF8A67-21F1-4407-B51E-8E514CC6FA5E}" presName="spacer" presStyleCnt="0"/>
      <dgm:spPr/>
    </dgm:pt>
    <dgm:pt modelId="{0D685970-E1A4-42ED-9CB7-4DE1AD52C21B}" type="pres">
      <dgm:prSet presAssocID="{9A23AD0D-5CFC-4AAB-8545-46409895727A}" presName="parentText" presStyleLbl="node1" presStyleIdx="1" presStyleCnt="3">
        <dgm:presLayoutVars>
          <dgm:chMax val="0"/>
          <dgm:bulletEnabled val="1"/>
        </dgm:presLayoutVars>
      </dgm:prSet>
      <dgm:spPr/>
      <dgm:t>
        <a:bodyPr/>
        <a:lstStyle/>
        <a:p>
          <a:endParaRPr lang="en-US"/>
        </a:p>
      </dgm:t>
    </dgm:pt>
    <dgm:pt modelId="{E3A0A25D-1938-4EA2-89FB-D172DC084CB5}" type="pres">
      <dgm:prSet presAssocID="{3B0DB332-90E4-4A51-A93B-E749EE467A99}" presName="spacer" presStyleCnt="0"/>
      <dgm:spPr/>
    </dgm:pt>
    <dgm:pt modelId="{F81F99F4-C54E-4667-8673-9C48EB3EA475}" type="pres">
      <dgm:prSet presAssocID="{34B6D689-7439-41E1-8BD2-17BF8E7F160B}" presName="parentText" presStyleLbl="node1" presStyleIdx="2" presStyleCnt="3">
        <dgm:presLayoutVars>
          <dgm:chMax val="0"/>
          <dgm:bulletEnabled val="1"/>
        </dgm:presLayoutVars>
      </dgm:prSet>
      <dgm:spPr/>
      <dgm:t>
        <a:bodyPr/>
        <a:lstStyle/>
        <a:p>
          <a:endParaRPr lang="en-US"/>
        </a:p>
      </dgm:t>
    </dgm:pt>
  </dgm:ptLst>
  <dgm:cxnLst>
    <dgm:cxn modelId="{F97CCCF3-C79A-4EDD-B98A-1C95AC0B3B81}" type="presOf" srcId="{3BB8357A-5232-4759-98FB-ACDA8449BEFA}" destId="{D8684B09-FEC3-4F90-BFF8-AF5C7E666404}" srcOrd="0" destOrd="0" presId="urn:microsoft.com/office/officeart/2005/8/layout/vList2"/>
    <dgm:cxn modelId="{BA9E1AC3-58EF-470F-A239-2CD70D3FA502}" type="presOf" srcId="{34B6D689-7439-41E1-8BD2-17BF8E7F160B}" destId="{F81F99F4-C54E-4667-8673-9C48EB3EA475}" srcOrd="0" destOrd="0" presId="urn:microsoft.com/office/officeart/2005/8/layout/vList2"/>
    <dgm:cxn modelId="{F55A3C22-EEFF-41C6-895E-9FA17B08AA00}" type="presOf" srcId="{9A23AD0D-5CFC-4AAB-8545-46409895727A}" destId="{0D685970-E1A4-42ED-9CB7-4DE1AD52C21B}" srcOrd="0" destOrd="0" presId="urn:microsoft.com/office/officeart/2005/8/layout/vList2"/>
    <dgm:cxn modelId="{186D6BF1-A10A-4371-94FB-0E8D5E2D6699}" srcId="{641BD971-97D2-4F0C-89FC-9BF45BB7B1A9}" destId="{3BB8357A-5232-4759-98FB-ACDA8449BEFA}" srcOrd="0" destOrd="0" parTransId="{AFE59C7C-7A13-4794-AA9C-8877DB6B9211}" sibTransId="{57BF8A67-21F1-4407-B51E-8E514CC6FA5E}"/>
    <dgm:cxn modelId="{56547043-3A7C-44D2-9485-75C8AFAF51B1}" type="presOf" srcId="{641BD971-97D2-4F0C-89FC-9BF45BB7B1A9}" destId="{BD28F9AC-A489-405B-B099-BB780FA0B03C}" srcOrd="0" destOrd="0" presId="urn:microsoft.com/office/officeart/2005/8/layout/vList2"/>
    <dgm:cxn modelId="{4CF3C5F6-C76A-4399-A167-8AB6D5C1233E}" srcId="{641BD971-97D2-4F0C-89FC-9BF45BB7B1A9}" destId="{9A23AD0D-5CFC-4AAB-8545-46409895727A}" srcOrd="1" destOrd="0" parTransId="{DEFE14DE-3D25-4A1C-881E-6FC2B867BFD5}" sibTransId="{3B0DB332-90E4-4A51-A93B-E749EE467A99}"/>
    <dgm:cxn modelId="{396D8D29-5775-4DA1-B3A6-9237B6EEA784}" srcId="{641BD971-97D2-4F0C-89FC-9BF45BB7B1A9}" destId="{34B6D689-7439-41E1-8BD2-17BF8E7F160B}" srcOrd="2" destOrd="0" parTransId="{C23151F5-F34A-41F9-9D62-F49F92882ADD}" sibTransId="{50500380-E70E-4959-A1E8-B70C8ACDEA7C}"/>
    <dgm:cxn modelId="{44EDDC3A-3F15-433C-AFA3-A9CBE0F13EF4}" type="presParOf" srcId="{BD28F9AC-A489-405B-B099-BB780FA0B03C}" destId="{D8684B09-FEC3-4F90-BFF8-AF5C7E666404}" srcOrd="0" destOrd="0" presId="urn:microsoft.com/office/officeart/2005/8/layout/vList2"/>
    <dgm:cxn modelId="{FDB92EEF-F5EB-4F6E-A360-0690A2FAD6AE}" type="presParOf" srcId="{BD28F9AC-A489-405B-B099-BB780FA0B03C}" destId="{87E06DBF-2DA9-4918-94A1-09081F118300}" srcOrd="1" destOrd="0" presId="urn:microsoft.com/office/officeart/2005/8/layout/vList2"/>
    <dgm:cxn modelId="{A4443C9E-76C0-458A-AAC2-838FE200A0E3}" type="presParOf" srcId="{BD28F9AC-A489-405B-B099-BB780FA0B03C}" destId="{0D685970-E1A4-42ED-9CB7-4DE1AD52C21B}" srcOrd="2" destOrd="0" presId="urn:microsoft.com/office/officeart/2005/8/layout/vList2"/>
    <dgm:cxn modelId="{7D1B7B8E-7105-47E9-B892-96DAB4DE3823}" type="presParOf" srcId="{BD28F9AC-A489-405B-B099-BB780FA0B03C}" destId="{E3A0A25D-1938-4EA2-89FB-D172DC084CB5}" srcOrd="3" destOrd="0" presId="urn:microsoft.com/office/officeart/2005/8/layout/vList2"/>
    <dgm:cxn modelId="{1381F1EB-60DB-4090-A256-163CFE807167}" type="presParOf" srcId="{BD28F9AC-A489-405B-B099-BB780FA0B03C}" destId="{F81F99F4-C54E-4667-8673-9C48EB3EA475}" srcOrd="4"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12E890F2-87CF-44EA-AD2D-DDBF317936F5}" type="doc">
      <dgm:prSet loTypeId="urn:microsoft.com/office/officeart/2005/8/layout/hList9" loCatId="list" qsTypeId="urn:microsoft.com/office/officeart/2005/8/quickstyle/simple1#98" qsCatId="simple" csTypeId="urn:microsoft.com/office/officeart/2005/8/colors/accent4_2" csCatId="accent4" phldr="1"/>
      <dgm:spPr/>
      <dgm:t>
        <a:bodyPr/>
        <a:lstStyle/>
        <a:p>
          <a:endParaRPr lang="en-US"/>
        </a:p>
      </dgm:t>
    </dgm:pt>
    <dgm:pt modelId="{3FE5468B-7E31-44A3-8F3D-F2404E7FF1DB}">
      <dgm:prSet phldrT="[Text]"/>
      <dgm:spPr/>
      <dgm:t>
        <a:bodyPr/>
        <a:lstStyle/>
        <a:p>
          <a:r>
            <a:rPr lang="en-US" dirty="0" smtClean="0"/>
            <a:t>$/m customer</a:t>
          </a:r>
          <a:endParaRPr lang="en-US" dirty="0"/>
        </a:p>
      </dgm:t>
    </dgm:pt>
    <dgm:pt modelId="{AE9EA2B0-EE3A-4330-9F2E-B656E1E56695}" type="parTrans" cxnId="{66488D9D-948A-48AF-BDD8-96EC520826AC}">
      <dgm:prSet/>
      <dgm:spPr/>
      <dgm:t>
        <a:bodyPr/>
        <a:lstStyle/>
        <a:p>
          <a:endParaRPr lang="en-US"/>
        </a:p>
      </dgm:t>
    </dgm:pt>
    <dgm:pt modelId="{46CA5409-31E4-4545-90CF-9D05446F1902}" type="sibTrans" cxnId="{66488D9D-948A-48AF-BDD8-96EC520826AC}">
      <dgm:prSet/>
      <dgm:spPr/>
      <dgm:t>
        <a:bodyPr/>
        <a:lstStyle/>
        <a:p>
          <a:endParaRPr lang="en-US"/>
        </a:p>
      </dgm:t>
    </dgm:pt>
    <dgm:pt modelId="{B55B0F2F-BB47-4259-BAD9-9D85D29EB35A}">
      <dgm:prSet phldrT="[Text]"/>
      <dgm:spPr/>
      <dgm:t>
        <a:bodyPr/>
        <a:lstStyle/>
        <a:p>
          <a:r>
            <a:rPr lang="en-US" dirty="0" smtClean="0"/>
            <a:t>Fixed charges</a:t>
          </a:r>
          <a:endParaRPr lang="en-US" dirty="0"/>
        </a:p>
      </dgm:t>
    </dgm:pt>
    <dgm:pt modelId="{29AB61FF-2B77-4FC5-8130-5CBA77B4ECB1}" type="parTrans" cxnId="{B8DFA461-04D5-4638-8284-1A9D847B670A}">
      <dgm:prSet/>
      <dgm:spPr/>
      <dgm:t>
        <a:bodyPr/>
        <a:lstStyle/>
        <a:p>
          <a:endParaRPr lang="en-US"/>
        </a:p>
      </dgm:t>
    </dgm:pt>
    <dgm:pt modelId="{1D1B3832-7972-46F7-80A6-8624F83B217D}" type="sibTrans" cxnId="{B8DFA461-04D5-4638-8284-1A9D847B670A}">
      <dgm:prSet/>
      <dgm:spPr/>
      <dgm:t>
        <a:bodyPr/>
        <a:lstStyle/>
        <a:p>
          <a:endParaRPr lang="en-US"/>
        </a:p>
      </dgm:t>
    </dgm:pt>
    <dgm:pt modelId="{D71336B4-64BC-4BA2-82E1-A493B6C5BA69}">
      <dgm:prSet phldrT="[Text]"/>
      <dgm:spPr/>
      <dgm:t>
        <a:bodyPr/>
        <a:lstStyle/>
        <a:p>
          <a:r>
            <a:rPr lang="en-US" dirty="0" smtClean="0"/>
            <a:t>$/kWh</a:t>
          </a:r>
          <a:endParaRPr lang="en-US" dirty="0"/>
        </a:p>
      </dgm:t>
    </dgm:pt>
    <dgm:pt modelId="{90FD3D07-A38E-4642-86FA-87ADE2079CB6}" type="parTrans" cxnId="{99BAE133-6FE3-4518-84E9-87918A7759DF}">
      <dgm:prSet/>
      <dgm:spPr/>
      <dgm:t>
        <a:bodyPr/>
        <a:lstStyle/>
        <a:p>
          <a:endParaRPr lang="en-US"/>
        </a:p>
      </dgm:t>
    </dgm:pt>
    <dgm:pt modelId="{71AD03A0-572B-426A-8C6F-FC76508E9F9E}" type="sibTrans" cxnId="{99BAE133-6FE3-4518-84E9-87918A7759DF}">
      <dgm:prSet/>
      <dgm:spPr/>
      <dgm:t>
        <a:bodyPr/>
        <a:lstStyle/>
        <a:p>
          <a:endParaRPr lang="en-US"/>
        </a:p>
      </dgm:t>
    </dgm:pt>
    <dgm:pt modelId="{57E6BE0D-DAA8-4265-9A5D-114F0AC71412}">
      <dgm:prSet phldrT="[Text]"/>
      <dgm:spPr/>
      <dgm:t>
        <a:bodyPr/>
        <a:lstStyle/>
        <a:p>
          <a:r>
            <a:rPr lang="en-US" dirty="0" smtClean="0"/>
            <a:t>$/kW</a:t>
          </a:r>
          <a:endParaRPr lang="en-US" dirty="0"/>
        </a:p>
      </dgm:t>
    </dgm:pt>
    <dgm:pt modelId="{98934BC0-3CDA-4055-A50C-8C6FDEE1FBCD}" type="parTrans" cxnId="{59CDF89E-F045-496F-BCBC-951ED8B1CC09}">
      <dgm:prSet/>
      <dgm:spPr/>
      <dgm:t>
        <a:bodyPr/>
        <a:lstStyle/>
        <a:p>
          <a:endParaRPr lang="en-US"/>
        </a:p>
      </dgm:t>
    </dgm:pt>
    <dgm:pt modelId="{CCD04B50-AB38-4218-AA5D-32960913CCA7}" type="sibTrans" cxnId="{59CDF89E-F045-496F-BCBC-951ED8B1CC09}">
      <dgm:prSet/>
      <dgm:spPr/>
      <dgm:t>
        <a:bodyPr/>
        <a:lstStyle/>
        <a:p>
          <a:endParaRPr lang="en-US"/>
        </a:p>
      </dgm:t>
    </dgm:pt>
    <dgm:pt modelId="{F0B798BB-3898-457F-B326-07C17F7156F7}">
      <dgm:prSet phldrT="[Text]"/>
      <dgm:spPr/>
      <dgm:t>
        <a:bodyPr/>
        <a:lstStyle/>
        <a:p>
          <a:r>
            <a:rPr lang="en-US" dirty="0" smtClean="0"/>
            <a:t>Demand charges</a:t>
          </a:r>
          <a:endParaRPr lang="en-US" dirty="0"/>
        </a:p>
      </dgm:t>
    </dgm:pt>
    <dgm:pt modelId="{62161B92-DE99-40F7-9B70-BA64AA652752}" type="parTrans" cxnId="{95B7DF87-0C5C-47A5-9793-CBA61FD7CB29}">
      <dgm:prSet/>
      <dgm:spPr/>
      <dgm:t>
        <a:bodyPr/>
        <a:lstStyle/>
        <a:p>
          <a:endParaRPr lang="en-US"/>
        </a:p>
      </dgm:t>
    </dgm:pt>
    <dgm:pt modelId="{F8EEDFD8-B7A0-4DF3-BB31-A159F535F05C}" type="sibTrans" cxnId="{95B7DF87-0C5C-47A5-9793-CBA61FD7CB29}">
      <dgm:prSet/>
      <dgm:spPr/>
      <dgm:t>
        <a:bodyPr/>
        <a:lstStyle/>
        <a:p>
          <a:endParaRPr lang="en-US"/>
        </a:p>
      </dgm:t>
    </dgm:pt>
    <dgm:pt modelId="{7B52960F-D792-4B52-B9D7-350FA96705A5}">
      <dgm:prSet phldrT="[Text]"/>
      <dgm:spPr/>
      <dgm:t>
        <a:bodyPr/>
        <a:lstStyle/>
        <a:p>
          <a:r>
            <a:rPr lang="en-US" dirty="0" smtClean="0"/>
            <a:t>Volumetric charges</a:t>
          </a:r>
          <a:endParaRPr lang="en-US" dirty="0"/>
        </a:p>
      </dgm:t>
    </dgm:pt>
    <dgm:pt modelId="{0A39D711-F7E9-4129-9F5F-24C0ADFF5675}" type="parTrans" cxnId="{F95233D9-03C8-49DA-8D7F-6D94D0468237}">
      <dgm:prSet/>
      <dgm:spPr/>
      <dgm:t>
        <a:bodyPr/>
        <a:lstStyle/>
        <a:p>
          <a:endParaRPr lang="en-US"/>
        </a:p>
      </dgm:t>
    </dgm:pt>
    <dgm:pt modelId="{11B1405C-7BBF-464B-9E39-B57F7C8296EA}" type="sibTrans" cxnId="{F95233D9-03C8-49DA-8D7F-6D94D0468237}">
      <dgm:prSet/>
      <dgm:spPr/>
      <dgm:t>
        <a:bodyPr/>
        <a:lstStyle/>
        <a:p>
          <a:endParaRPr lang="en-US"/>
        </a:p>
      </dgm:t>
    </dgm:pt>
    <dgm:pt modelId="{6268C17B-DBFF-4723-873F-8DA2417C66D9}" type="pres">
      <dgm:prSet presAssocID="{12E890F2-87CF-44EA-AD2D-DDBF317936F5}" presName="list" presStyleCnt="0">
        <dgm:presLayoutVars>
          <dgm:dir/>
          <dgm:animLvl val="lvl"/>
        </dgm:presLayoutVars>
      </dgm:prSet>
      <dgm:spPr/>
      <dgm:t>
        <a:bodyPr/>
        <a:lstStyle/>
        <a:p>
          <a:endParaRPr lang="en-US"/>
        </a:p>
      </dgm:t>
    </dgm:pt>
    <dgm:pt modelId="{28F4B708-E748-44DD-85D7-11C346740F49}" type="pres">
      <dgm:prSet presAssocID="{3FE5468B-7E31-44A3-8F3D-F2404E7FF1DB}" presName="posSpace" presStyleCnt="0"/>
      <dgm:spPr/>
    </dgm:pt>
    <dgm:pt modelId="{0BEA22EA-DF70-4D5E-86DB-DC972D7516EC}" type="pres">
      <dgm:prSet presAssocID="{3FE5468B-7E31-44A3-8F3D-F2404E7FF1DB}" presName="vertFlow" presStyleCnt="0"/>
      <dgm:spPr/>
    </dgm:pt>
    <dgm:pt modelId="{F683865C-0758-4268-A9FA-E23403A847E5}" type="pres">
      <dgm:prSet presAssocID="{3FE5468B-7E31-44A3-8F3D-F2404E7FF1DB}" presName="topSpace" presStyleCnt="0"/>
      <dgm:spPr/>
    </dgm:pt>
    <dgm:pt modelId="{1B0ACE2D-2406-46E4-B6AD-057673C35A3C}" type="pres">
      <dgm:prSet presAssocID="{3FE5468B-7E31-44A3-8F3D-F2404E7FF1DB}" presName="firstComp" presStyleCnt="0"/>
      <dgm:spPr/>
    </dgm:pt>
    <dgm:pt modelId="{5DACE21D-1763-4839-8F77-1C67C8D737C5}" type="pres">
      <dgm:prSet presAssocID="{3FE5468B-7E31-44A3-8F3D-F2404E7FF1DB}" presName="firstChild" presStyleLbl="bgAccFollowNode1" presStyleIdx="0" presStyleCnt="3"/>
      <dgm:spPr/>
      <dgm:t>
        <a:bodyPr/>
        <a:lstStyle/>
        <a:p>
          <a:endParaRPr lang="en-US"/>
        </a:p>
      </dgm:t>
    </dgm:pt>
    <dgm:pt modelId="{AC7DD968-DB2C-46E3-90AB-826556336DFA}" type="pres">
      <dgm:prSet presAssocID="{3FE5468B-7E31-44A3-8F3D-F2404E7FF1DB}" presName="firstChildTx" presStyleLbl="bgAccFollowNode1" presStyleIdx="0" presStyleCnt="3">
        <dgm:presLayoutVars>
          <dgm:bulletEnabled val="1"/>
        </dgm:presLayoutVars>
      </dgm:prSet>
      <dgm:spPr/>
      <dgm:t>
        <a:bodyPr/>
        <a:lstStyle/>
        <a:p>
          <a:endParaRPr lang="en-US"/>
        </a:p>
      </dgm:t>
    </dgm:pt>
    <dgm:pt modelId="{AAF9D27A-5C96-4370-A8EA-A4318CDFBA5C}" type="pres">
      <dgm:prSet presAssocID="{3FE5468B-7E31-44A3-8F3D-F2404E7FF1DB}" presName="negSpace" presStyleCnt="0"/>
      <dgm:spPr/>
    </dgm:pt>
    <dgm:pt modelId="{84D86510-7AC4-407A-84E1-EC38C76C0973}" type="pres">
      <dgm:prSet presAssocID="{3FE5468B-7E31-44A3-8F3D-F2404E7FF1DB}" presName="circle" presStyleLbl="node1" presStyleIdx="0" presStyleCnt="3"/>
      <dgm:spPr/>
      <dgm:t>
        <a:bodyPr/>
        <a:lstStyle/>
        <a:p>
          <a:endParaRPr lang="en-US"/>
        </a:p>
      </dgm:t>
    </dgm:pt>
    <dgm:pt modelId="{188C64AD-9ECE-4847-ACD3-E0D75487C1D8}" type="pres">
      <dgm:prSet presAssocID="{46CA5409-31E4-4545-90CF-9D05446F1902}" presName="transSpace" presStyleCnt="0"/>
      <dgm:spPr/>
    </dgm:pt>
    <dgm:pt modelId="{C14B08E6-EB26-447C-A584-22A93FE76E82}" type="pres">
      <dgm:prSet presAssocID="{D71336B4-64BC-4BA2-82E1-A493B6C5BA69}" presName="posSpace" presStyleCnt="0"/>
      <dgm:spPr/>
    </dgm:pt>
    <dgm:pt modelId="{F3DB3DAD-61B4-44A8-9DA3-C69AB575B83F}" type="pres">
      <dgm:prSet presAssocID="{D71336B4-64BC-4BA2-82E1-A493B6C5BA69}" presName="vertFlow" presStyleCnt="0"/>
      <dgm:spPr/>
    </dgm:pt>
    <dgm:pt modelId="{216B3A36-75BC-4512-87B7-E6EF986F34FE}" type="pres">
      <dgm:prSet presAssocID="{D71336B4-64BC-4BA2-82E1-A493B6C5BA69}" presName="topSpace" presStyleCnt="0"/>
      <dgm:spPr/>
    </dgm:pt>
    <dgm:pt modelId="{9F3E070A-9EF1-41D4-9032-0832F6E055E5}" type="pres">
      <dgm:prSet presAssocID="{D71336B4-64BC-4BA2-82E1-A493B6C5BA69}" presName="firstComp" presStyleCnt="0"/>
      <dgm:spPr/>
    </dgm:pt>
    <dgm:pt modelId="{0B318FB8-ABB9-482F-9F4F-1FD31D363E89}" type="pres">
      <dgm:prSet presAssocID="{D71336B4-64BC-4BA2-82E1-A493B6C5BA69}" presName="firstChild" presStyleLbl="bgAccFollowNode1" presStyleIdx="1" presStyleCnt="3"/>
      <dgm:spPr/>
      <dgm:t>
        <a:bodyPr/>
        <a:lstStyle/>
        <a:p>
          <a:endParaRPr lang="en-US"/>
        </a:p>
      </dgm:t>
    </dgm:pt>
    <dgm:pt modelId="{1CEEB20B-DA45-407B-A1A7-AB849FDABCDF}" type="pres">
      <dgm:prSet presAssocID="{D71336B4-64BC-4BA2-82E1-A493B6C5BA69}" presName="firstChildTx" presStyleLbl="bgAccFollowNode1" presStyleIdx="1" presStyleCnt="3">
        <dgm:presLayoutVars>
          <dgm:bulletEnabled val="1"/>
        </dgm:presLayoutVars>
      </dgm:prSet>
      <dgm:spPr/>
      <dgm:t>
        <a:bodyPr/>
        <a:lstStyle/>
        <a:p>
          <a:endParaRPr lang="en-US"/>
        </a:p>
      </dgm:t>
    </dgm:pt>
    <dgm:pt modelId="{18984794-3D19-4E21-9CD7-CBA6F28D3CE1}" type="pres">
      <dgm:prSet presAssocID="{D71336B4-64BC-4BA2-82E1-A493B6C5BA69}" presName="negSpace" presStyleCnt="0"/>
      <dgm:spPr/>
    </dgm:pt>
    <dgm:pt modelId="{2E34DC65-3C84-4727-B78B-E3C1D54BC3D6}" type="pres">
      <dgm:prSet presAssocID="{D71336B4-64BC-4BA2-82E1-A493B6C5BA69}" presName="circle" presStyleLbl="node1" presStyleIdx="1" presStyleCnt="3"/>
      <dgm:spPr/>
      <dgm:t>
        <a:bodyPr/>
        <a:lstStyle/>
        <a:p>
          <a:endParaRPr lang="en-US"/>
        </a:p>
      </dgm:t>
    </dgm:pt>
    <dgm:pt modelId="{D234EC6F-758F-41EF-BDA1-FC21F8099367}" type="pres">
      <dgm:prSet presAssocID="{71AD03A0-572B-426A-8C6F-FC76508E9F9E}" presName="transSpace" presStyleCnt="0"/>
      <dgm:spPr/>
    </dgm:pt>
    <dgm:pt modelId="{736B5255-29A4-494D-B5B7-08F26ECDBE5E}" type="pres">
      <dgm:prSet presAssocID="{57E6BE0D-DAA8-4265-9A5D-114F0AC71412}" presName="posSpace" presStyleCnt="0"/>
      <dgm:spPr/>
    </dgm:pt>
    <dgm:pt modelId="{E06F8F95-36A6-476F-84BD-E2DEEEE9EE3E}" type="pres">
      <dgm:prSet presAssocID="{57E6BE0D-DAA8-4265-9A5D-114F0AC71412}" presName="vertFlow" presStyleCnt="0"/>
      <dgm:spPr/>
    </dgm:pt>
    <dgm:pt modelId="{B60B10FA-2F6D-4A0D-92B2-3010FC7C3858}" type="pres">
      <dgm:prSet presAssocID="{57E6BE0D-DAA8-4265-9A5D-114F0AC71412}" presName="topSpace" presStyleCnt="0"/>
      <dgm:spPr/>
    </dgm:pt>
    <dgm:pt modelId="{1B49AB74-EA95-46DA-9B07-E600585C7F75}" type="pres">
      <dgm:prSet presAssocID="{57E6BE0D-DAA8-4265-9A5D-114F0AC71412}" presName="firstComp" presStyleCnt="0"/>
      <dgm:spPr/>
    </dgm:pt>
    <dgm:pt modelId="{A780C1EC-BEC6-4BCC-A39A-0E28C0853C63}" type="pres">
      <dgm:prSet presAssocID="{57E6BE0D-DAA8-4265-9A5D-114F0AC71412}" presName="firstChild" presStyleLbl="bgAccFollowNode1" presStyleIdx="2" presStyleCnt="3"/>
      <dgm:spPr/>
      <dgm:t>
        <a:bodyPr/>
        <a:lstStyle/>
        <a:p>
          <a:endParaRPr lang="en-US"/>
        </a:p>
      </dgm:t>
    </dgm:pt>
    <dgm:pt modelId="{FA6DC6BC-37FB-433B-94B3-2400772C7C44}" type="pres">
      <dgm:prSet presAssocID="{57E6BE0D-DAA8-4265-9A5D-114F0AC71412}" presName="firstChildTx" presStyleLbl="bgAccFollowNode1" presStyleIdx="2" presStyleCnt="3">
        <dgm:presLayoutVars>
          <dgm:bulletEnabled val="1"/>
        </dgm:presLayoutVars>
      </dgm:prSet>
      <dgm:spPr/>
      <dgm:t>
        <a:bodyPr/>
        <a:lstStyle/>
        <a:p>
          <a:endParaRPr lang="en-US"/>
        </a:p>
      </dgm:t>
    </dgm:pt>
    <dgm:pt modelId="{5E8BF724-3654-4909-90A6-E8DA383B4F0E}" type="pres">
      <dgm:prSet presAssocID="{57E6BE0D-DAA8-4265-9A5D-114F0AC71412}" presName="negSpace" presStyleCnt="0"/>
      <dgm:spPr/>
    </dgm:pt>
    <dgm:pt modelId="{8F06BB9C-AFD7-472D-AE5C-068ED678DD99}" type="pres">
      <dgm:prSet presAssocID="{57E6BE0D-DAA8-4265-9A5D-114F0AC71412}" presName="circle" presStyleLbl="node1" presStyleIdx="2" presStyleCnt="3"/>
      <dgm:spPr/>
      <dgm:t>
        <a:bodyPr/>
        <a:lstStyle/>
        <a:p>
          <a:endParaRPr lang="en-US"/>
        </a:p>
      </dgm:t>
    </dgm:pt>
  </dgm:ptLst>
  <dgm:cxnLst>
    <dgm:cxn modelId="{66488D9D-948A-48AF-BDD8-96EC520826AC}" srcId="{12E890F2-87CF-44EA-AD2D-DDBF317936F5}" destId="{3FE5468B-7E31-44A3-8F3D-F2404E7FF1DB}" srcOrd="0" destOrd="0" parTransId="{AE9EA2B0-EE3A-4330-9F2E-B656E1E56695}" sibTransId="{46CA5409-31E4-4545-90CF-9D05446F1902}"/>
    <dgm:cxn modelId="{793B1A96-ADAB-433C-B148-0671C2639804}" type="presOf" srcId="{7B52960F-D792-4B52-B9D7-350FA96705A5}" destId="{0B318FB8-ABB9-482F-9F4F-1FD31D363E89}" srcOrd="0" destOrd="0" presId="urn:microsoft.com/office/officeart/2005/8/layout/hList9"/>
    <dgm:cxn modelId="{92A13C67-C073-46D3-8BA1-4670EA51DBFF}" type="presOf" srcId="{D71336B4-64BC-4BA2-82E1-A493B6C5BA69}" destId="{2E34DC65-3C84-4727-B78B-E3C1D54BC3D6}" srcOrd="0" destOrd="0" presId="urn:microsoft.com/office/officeart/2005/8/layout/hList9"/>
    <dgm:cxn modelId="{B8DFA461-04D5-4638-8284-1A9D847B670A}" srcId="{3FE5468B-7E31-44A3-8F3D-F2404E7FF1DB}" destId="{B55B0F2F-BB47-4259-BAD9-9D85D29EB35A}" srcOrd="0" destOrd="0" parTransId="{29AB61FF-2B77-4FC5-8130-5CBA77B4ECB1}" sibTransId="{1D1B3832-7972-46F7-80A6-8624F83B217D}"/>
    <dgm:cxn modelId="{59CDF89E-F045-496F-BCBC-951ED8B1CC09}" srcId="{12E890F2-87CF-44EA-AD2D-DDBF317936F5}" destId="{57E6BE0D-DAA8-4265-9A5D-114F0AC71412}" srcOrd="2" destOrd="0" parTransId="{98934BC0-3CDA-4055-A50C-8C6FDEE1FBCD}" sibTransId="{CCD04B50-AB38-4218-AA5D-32960913CCA7}"/>
    <dgm:cxn modelId="{3BD6026F-2AEB-49DB-8B66-902A5AF88263}" type="presOf" srcId="{12E890F2-87CF-44EA-AD2D-DDBF317936F5}" destId="{6268C17B-DBFF-4723-873F-8DA2417C66D9}" srcOrd="0" destOrd="0" presId="urn:microsoft.com/office/officeart/2005/8/layout/hList9"/>
    <dgm:cxn modelId="{30E51768-C7A0-4772-9697-AF595E2A11C7}" type="presOf" srcId="{57E6BE0D-DAA8-4265-9A5D-114F0AC71412}" destId="{8F06BB9C-AFD7-472D-AE5C-068ED678DD99}" srcOrd="0" destOrd="0" presId="urn:microsoft.com/office/officeart/2005/8/layout/hList9"/>
    <dgm:cxn modelId="{F95233D9-03C8-49DA-8D7F-6D94D0468237}" srcId="{D71336B4-64BC-4BA2-82E1-A493B6C5BA69}" destId="{7B52960F-D792-4B52-B9D7-350FA96705A5}" srcOrd="0" destOrd="0" parTransId="{0A39D711-F7E9-4129-9F5F-24C0ADFF5675}" sibTransId="{11B1405C-7BBF-464B-9E39-B57F7C8296EA}"/>
    <dgm:cxn modelId="{1EBD2924-0E59-4A13-8096-AC0A55E7CBCF}" type="presOf" srcId="{F0B798BB-3898-457F-B326-07C17F7156F7}" destId="{A780C1EC-BEC6-4BCC-A39A-0E28C0853C63}" srcOrd="0" destOrd="0" presId="urn:microsoft.com/office/officeart/2005/8/layout/hList9"/>
    <dgm:cxn modelId="{0902DC89-B85B-4EF3-BE2D-3D7128892DA4}" type="presOf" srcId="{B55B0F2F-BB47-4259-BAD9-9D85D29EB35A}" destId="{AC7DD968-DB2C-46E3-90AB-826556336DFA}" srcOrd="1" destOrd="0" presId="urn:microsoft.com/office/officeart/2005/8/layout/hList9"/>
    <dgm:cxn modelId="{C9119BE1-7329-4734-B50A-C0253334655C}" type="presOf" srcId="{B55B0F2F-BB47-4259-BAD9-9D85D29EB35A}" destId="{5DACE21D-1763-4839-8F77-1C67C8D737C5}" srcOrd="0" destOrd="0" presId="urn:microsoft.com/office/officeart/2005/8/layout/hList9"/>
    <dgm:cxn modelId="{2E70CE90-02DB-431D-9A5C-CA4B16F2A325}" type="presOf" srcId="{3FE5468B-7E31-44A3-8F3D-F2404E7FF1DB}" destId="{84D86510-7AC4-407A-84E1-EC38C76C0973}" srcOrd="0" destOrd="0" presId="urn:microsoft.com/office/officeart/2005/8/layout/hList9"/>
    <dgm:cxn modelId="{99BAE133-6FE3-4518-84E9-87918A7759DF}" srcId="{12E890F2-87CF-44EA-AD2D-DDBF317936F5}" destId="{D71336B4-64BC-4BA2-82E1-A493B6C5BA69}" srcOrd="1" destOrd="0" parTransId="{90FD3D07-A38E-4642-86FA-87ADE2079CB6}" sibTransId="{71AD03A0-572B-426A-8C6F-FC76508E9F9E}"/>
    <dgm:cxn modelId="{2C95C695-2962-4C24-814A-92521450C313}" type="presOf" srcId="{F0B798BB-3898-457F-B326-07C17F7156F7}" destId="{FA6DC6BC-37FB-433B-94B3-2400772C7C44}" srcOrd="1" destOrd="0" presId="urn:microsoft.com/office/officeart/2005/8/layout/hList9"/>
    <dgm:cxn modelId="{B4BBFBFC-1F72-4A0C-B560-B9A12D364E78}" type="presOf" srcId="{7B52960F-D792-4B52-B9D7-350FA96705A5}" destId="{1CEEB20B-DA45-407B-A1A7-AB849FDABCDF}" srcOrd="1" destOrd="0" presId="urn:microsoft.com/office/officeart/2005/8/layout/hList9"/>
    <dgm:cxn modelId="{95B7DF87-0C5C-47A5-9793-CBA61FD7CB29}" srcId="{57E6BE0D-DAA8-4265-9A5D-114F0AC71412}" destId="{F0B798BB-3898-457F-B326-07C17F7156F7}" srcOrd="0" destOrd="0" parTransId="{62161B92-DE99-40F7-9B70-BA64AA652752}" sibTransId="{F8EEDFD8-B7A0-4DF3-BB31-A159F535F05C}"/>
    <dgm:cxn modelId="{E6A80E6A-0651-4B28-8F28-93E3E174308B}" type="presParOf" srcId="{6268C17B-DBFF-4723-873F-8DA2417C66D9}" destId="{28F4B708-E748-44DD-85D7-11C346740F49}" srcOrd="0" destOrd="0" presId="urn:microsoft.com/office/officeart/2005/8/layout/hList9"/>
    <dgm:cxn modelId="{044089F3-AD5B-41FC-AA6F-F520AF6FFFC3}" type="presParOf" srcId="{6268C17B-DBFF-4723-873F-8DA2417C66D9}" destId="{0BEA22EA-DF70-4D5E-86DB-DC972D7516EC}" srcOrd="1" destOrd="0" presId="urn:microsoft.com/office/officeart/2005/8/layout/hList9"/>
    <dgm:cxn modelId="{402632AD-E85E-479B-9CDB-8763BC08CBFC}" type="presParOf" srcId="{0BEA22EA-DF70-4D5E-86DB-DC972D7516EC}" destId="{F683865C-0758-4268-A9FA-E23403A847E5}" srcOrd="0" destOrd="0" presId="urn:microsoft.com/office/officeart/2005/8/layout/hList9"/>
    <dgm:cxn modelId="{5090E256-D1EA-4862-BADE-58BB55BC0BEC}" type="presParOf" srcId="{0BEA22EA-DF70-4D5E-86DB-DC972D7516EC}" destId="{1B0ACE2D-2406-46E4-B6AD-057673C35A3C}" srcOrd="1" destOrd="0" presId="urn:microsoft.com/office/officeart/2005/8/layout/hList9"/>
    <dgm:cxn modelId="{33A2E136-3A69-4BAA-8F36-158EBCB9142E}" type="presParOf" srcId="{1B0ACE2D-2406-46E4-B6AD-057673C35A3C}" destId="{5DACE21D-1763-4839-8F77-1C67C8D737C5}" srcOrd="0" destOrd="0" presId="urn:microsoft.com/office/officeart/2005/8/layout/hList9"/>
    <dgm:cxn modelId="{0EA24920-3B80-47D6-8E27-E7BD00CDDA26}" type="presParOf" srcId="{1B0ACE2D-2406-46E4-B6AD-057673C35A3C}" destId="{AC7DD968-DB2C-46E3-90AB-826556336DFA}" srcOrd="1" destOrd="0" presId="urn:microsoft.com/office/officeart/2005/8/layout/hList9"/>
    <dgm:cxn modelId="{DC5E547B-2B42-46B7-A2C0-9BFE7ED2822C}" type="presParOf" srcId="{6268C17B-DBFF-4723-873F-8DA2417C66D9}" destId="{AAF9D27A-5C96-4370-A8EA-A4318CDFBA5C}" srcOrd="2" destOrd="0" presId="urn:microsoft.com/office/officeart/2005/8/layout/hList9"/>
    <dgm:cxn modelId="{825FD79C-B097-4C59-AA1B-57CF19632F2A}" type="presParOf" srcId="{6268C17B-DBFF-4723-873F-8DA2417C66D9}" destId="{84D86510-7AC4-407A-84E1-EC38C76C0973}" srcOrd="3" destOrd="0" presId="urn:microsoft.com/office/officeart/2005/8/layout/hList9"/>
    <dgm:cxn modelId="{DFEA82AE-C784-401F-9F02-E7AB42A50157}" type="presParOf" srcId="{6268C17B-DBFF-4723-873F-8DA2417C66D9}" destId="{188C64AD-9ECE-4847-ACD3-E0D75487C1D8}" srcOrd="4" destOrd="0" presId="urn:microsoft.com/office/officeart/2005/8/layout/hList9"/>
    <dgm:cxn modelId="{682F309B-4E13-4E4E-B91D-5D8CCFB35432}" type="presParOf" srcId="{6268C17B-DBFF-4723-873F-8DA2417C66D9}" destId="{C14B08E6-EB26-447C-A584-22A93FE76E82}" srcOrd="5" destOrd="0" presId="urn:microsoft.com/office/officeart/2005/8/layout/hList9"/>
    <dgm:cxn modelId="{3B5756EE-8BE8-4F8B-A080-95E8F0881F9E}" type="presParOf" srcId="{6268C17B-DBFF-4723-873F-8DA2417C66D9}" destId="{F3DB3DAD-61B4-44A8-9DA3-C69AB575B83F}" srcOrd="6" destOrd="0" presId="urn:microsoft.com/office/officeart/2005/8/layout/hList9"/>
    <dgm:cxn modelId="{C63FF40E-8BDA-49FA-B7CD-EDB0DE704914}" type="presParOf" srcId="{F3DB3DAD-61B4-44A8-9DA3-C69AB575B83F}" destId="{216B3A36-75BC-4512-87B7-E6EF986F34FE}" srcOrd="0" destOrd="0" presId="urn:microsoft.com/office/officeart/2005/8/layout/hList9"/>
    <dgm:cxn modelId="{48FD6704-9776-4D9A-A8C0-F871007500F9}" type="presParOf" srcId="{F3DB3DAD-61B4-44A8-9DA3-C69AB575B83F}" destId="{9F3E070A-9EF1-41D4-9032-0832F6E055E5}" srcOrd="1" destOrd="0" presId="urn:microsoft.com/office/officeart/2005/8/layout/hList9"/>
    <dgm:cxn modelId="{D61542C0-B082-461F-A0BB-AF0B654571CE}" type="presParOf" srcId="{9F3E070A-9EF1-41D4-9032-0832F6E055E5}" destId="{0B318FB8-ABB9-482F-9F4F-1FD31D363E89}" srcOrd="0" destOrd="0" presId="urn:microsoft.com/office/officeart/2005/8/layout/hList9"/>
    <dgm:cxn modelId="{5061C119-8FCC-4CA8-AEDF-703E68BC5A57}" type="presParOf" srcId="{9F3E070A-9EF1-41D4-9032-0832F6E055E5}" destId="{1CEEB20B-DA45-407B-A1A7-AB849FDABCDF}" srcOrd="1" destOrd="0" presId="urn:microsoft.com/office/officeart/2005/8/layout/hList9"/>
    <dgm:cxn modelId="{6FC715B9-C3ED-48F9-A687-2F030357451C}" type="presParOf" srcId="{6268C17B-DBFF-4723-873F-8DA2417C66D9}" destId="{18984794-3D19-4E21-9CD7-CBA6F28D3CE1}" srcOrd="7" destOrd="0" presId="urn:microsoft.com/office/officeart/2005/8/layout/hList9"/>
    <dgm:cxn modelId="{9A26DE38-AD4A-4726-99DC-58A3FAC773DD}" type="presParOf" srcId="{6268C17B-DBFF-4723-873F-8DA2417C66D9}" destId="{2E34DC65-3C84-4727-B78B-E3C1D54BC3D6}" srcOrd="8" destOrd="0" presId="urn:microsoft.com/office/officeart/2005/8/layout/hList9"/>
    <dgm:cxn modelId="{DE95366E-A1DE-4C54-A5B6-2B42DD73876E}" type="presParOf" srcId="{6268C17B-DBFF-4723-873F-8DA2417C66D9}" destId="{D234EC6F-758F-41EF-BDA1-FC21F8099367}" srcOrd="9" destOrd="0" presId="urn:microsoft.com/office/officeart/2005/8/layout/hList9"/>
    <dgm:cxn modelId="{19CDAA4B-6641-43AC-B34B-D0AC2EF0C701}" type="presParOf" srcId="{6268C17B-DBFF-4723-873F-8DA2417C66D9}" destId="{736B5255-29A4-494D-B5B7-08F26ECDBE5E}" srcOrd="10" destOrd="0" presId="urn:microsoft.com/office/officeart/2005/8/layout/hList9"/>
    <dgm:cxn modelId="{D5B66038-2064-4369-89EE-606536D73412}" type="presParOf" srcId="{6268C17B-DBFF-4723-873F-8DA2417C66D9}" destId="{E06F8F95-36A6-476F-84BD-E2DEEEE9EE3E}" srcOrd="11" destOrd="0" presId="urn:microsoft.com/office/officeart/2005/8/layout/hList9"/>
    <dgm:cxn modelId="{5A95B56B-2875-485D-9DA7-734F99D98535}" type="presParOf" srcId="{E06F8F95-36A6-476F-84BD-E2DEEEE9EE3E}" destId="{B60B10FA-2F6D-4A0D-92B2-3010FC7C3858}" srcOrd="0" destOrd="0" presId="urn:microsoft.com/office/officeart/2005/8/layout/hList9"/>
    <dgm:cxn modelId="{12FF1F90-B08B-4C97-A2C6-4EC614CE5BF5}" type="presParOf" srcId="{E06F8F95-36A6-476F-84BD-E2DEEEE9EE3E}" destId="{1B49AB74-EA95-46DA-9B07-E600585C7F75}" srcOrd="1" destOrd="0" presId="urn:microsoft.com/office/officeart/2005/8/layout/hList9"/>
    <dgm:cxn modelId="{355F5C4C-4D78-4BA6-BE44-4D0E7D196A5C}" type="presParOf" srcId="{1B49AB74-EA95-46DA-9B07-E600585C7F75}" destId="{A780C1EC-BEC6-4BCC-A39A-0E28C0853C63}" srcOrd="0" destOrd="0" presId="urn:microsoft.com/office/officeart/2005/8/layout/hList9"/>
    <dgm:cxn modelId="{CC61BF75-753C-4B9B-8496-972882CFCB80}" type="presParOf" srcId="{1B49AB74-EA95-46DA-9B07-E600585C7F75}" destId="{FA6DC6BC-37FB-433B-94B3-2400772C7C44}" srcOrd="1" destOrd="0" presId="urn:microsoft.com/office/officeart/2005/8/layout/hList9"/>
    <dgm:cxn modelId="{099821B5-42E3-412B-88FA-BFEB4C5EF308}" type="presParOf" srcId="{6268C17B-DBFF-4723-873F-8DA2417C66D9}" destId="{5E8BF724-3654-4909-90A6-E8DA383B4F0E}" srcOrd="12" destOrd="0" presId="urn:microsoft.com/office/officeart/2005/8/layout/hList9"/>
    <dgm:cxn modelId="{0059F732-2346-4AC5-98BF-2DACE8966CFD}" type="presParOf" srcId="{6268C17B-DBFF-4723-873F-8DA2417C66D9}" destId="{8F06BB9C-AFD7-472D-AE5C-068ED678DD99}" srcOrd="13" destOrd="0" presId="urn:microsoft.com/office/officeart/2005/8/layout/hList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3448EB2-EE5A-409A-8FCB-6FA71E05F95B}" type="doc">
      <dgm:prSet loTypeId="urn:microsoft.com/office/officeart/2005/8/layout/default#31" loCatId="list" qsTypeId="urn:microsoft.com/office/officeart/2005/8/quickstyle/3d3" qsCatId="3D" csTypeId="urn:microsoft.com/office/officeart/2005/8/colors/accent2_5" csCatId="accent2" phldr="1"/>
      <dgm:spPr/>
      <dgm:t>
        <a:bodyPr/>
        <a:lstStyle/>
        <a:p>
          <a:endParaRPr lang="en-US"/>
        </a:p>
      </dgm:t>
    </dgm:pt>
    <dgm:pt modelId="{8A5C70B0-EE7C-401E-956C-C2A48B54F794}">
      <dgm:prSet phldrT="[Text]"/>
      <dgm:spPr/>
      <dgm:t>
        <a:bodyPr/>
        <a:lstStyle/>
        <a:p>
          <a:r>
            <a:rPr lang="en-US" dirty="0" smtClean="0"/>
            <a:t>Directly generates electricity from sunlight</a:t>
          </a:r>
          <a:endParaRPr lang="en-US" dirty="0"/>
        </a:p>
      </dgm:t>
    </dgm:pt>
    <dgm:pt modelId="{EBBFBD93-9B8E-412E-A7A3-3E879286F5ED}" type="parTrans" cxnId="{FF044D8A-C6E6-4BD7-A45A-F081DBA07809}">
      <dgm:prSet/>
      <dgm:spPr/>
      <dgm:t>
        <a:bodyPr/>
        <a:lstStyle/>
        <a:p>
          <a:endParaRPr lang="en-US"/>
        </a:p>
      </dgm:t>
    </dgm:pt>
    <dgm:pt modelId="{8EF0F15B-106D-4834-9192-7A00C6B6103A}" type="sibTrans" cxnId="{FF044D8A-C6E6-4BD7-A45A-F081DBA07809}">
      <dgm:prSet/>
      <dgm:spPr/>
      <dgm:t>
        <a:bodyPr/>
        <a:lstStyle/>
        <a:p>
          <a:endParaRPr lang="en-US"/>
        </a:p>
      </dgm:t>
    </dgm:pt>
    <dgm:pt modelId="{55784715-28B1-40A7-956E-AF09F38E367D}">
      <dgm:prSet phldrT="[Text]"/>
      <dgm:spPr/>
      <dgm:t>
        <a:bodyPr/>
        <a:lstStyle/>
        <a:p>
          <a:r>
            <a:rPr lang="en-US" dirty="0" smtClean="0"/>
            <a:t>Different types you might come across</a:t>
          </a:r>
          <a:endParaRPr lang="en-US" dirty="0"/>
        </a:p>
      </dgm:t>
    </dgm:pt>
    <dgm:pt modelId="{9C652547-36C3-4994-A54A-3B8F647C6778}" type="parTrans" cxnId="{1B52AF40-AA4D-4766-9C16-94FE6B9AAEC6}">
      <dgm:prSet/>
      <dgm:spPr/>
      <dgm:t>
        <a:bodyPr/>
        <a:lstStyle/>
        <a:p>
          <a:endParaRPr lang="en-US"/>
        </a:p>
      </dgm:t>
    </dgm:pt>
    <dgm:pt modelId="{FC179A91-2208-4DF5-9080-85F6A5E1BE9C}" type="sibTrans" cxnId="{1B52AF40-AA4D-4766-9C16-94FE6B9AAEC6}">
      <dgm:prSet/>
      <dgm:spPr/>
      <dgm:t>
        <a:bodyPr/>
        <a:lstStyle/>
        <a:p>
          <a:endParaRPr lang="en-US"/>
        </a:p>
      </dgm:t>
    </dgm:pt>
    <dgm:pt modelId="{9A680E9F-54D0-4BF3-81DE-2705DF4AB19F}">
      <dgm:prSet phldrT="[Text]"/>
      <dgm:spPr/>
      <dgm:t>
        <a:bodyPr/>
        <a:lstStyle/>
        <a:p>
          <a:r>
            <a:rPr lang="en-US" dirty="0" smtClean="0"/>
            <a:t>Building Integrated PV (BIPV), another type</a:t>
          </a:r>
          <a:endParaRPr lang="en-US" dirty="0"/>
        </a:p>
      </dgm:t>
    </dgm:pt>
    <dgm:pt modelId="{BFA51FE9-4FB4-426A-AB36-97C8AA774ACB}" type="parTrans" cxnId="{3CA77FE9-5C9B-4A73-9CC7-A012A3957AE7}">
      <dgm:prSet/>
      <dgm:spPr/>
      <dgm:t>
        <a:bodyPr/>
        <a:lstStyle/>
        <a:p>
          <a:endParaRPr lang="en-US"/>
        </a:p>
      </dgm:t>
    </dgm:pt>
    <dgm:pt modelId="{06475381-A437-4BB7-B831-9FC68BA8BD39}" type="sibTrans" cxnId="{3CA77FE9-5C9B-4A73-9CC7-A012A3957AE7}">
      <dgm:prSet/>
      <dgm:spPr/>
      <dgm:t>
        <a:bodyPr/>
        <a:lstStyle/>
        <a:p>
          <a:endParaRPr lang="en-US"/>
        </a:p>
      </dgm:t>
    </dgm:pt>
    <dgm:pt modelId="{5233AB3D-A26F-4873-B97F-5752C117A436}" type="pres">
      <dgm:prSet presAssocID="{03448EB2-EE5A-409A-8FCB-6FA71E05F95B}" presName="diagram" presStyleCnt="0">
        <dgm:presLayoutVars>
          <dgm:dir/>
          <dgm:resizeHandles val="exact"/>
        </dgm:presLayoutVars>
      </dgm:prSet>
      <dgm:spPr/>
      <dgm:t>
        <a:bodyPr/>
        <a:lstStyle/>
        <a:p>
          <a:endParaRPr lang="en-US"/>
        </a:p>
      </dgm:t>
    </dgm:pt>
    <dgm:pt modelId="{8C6388CC-41A6-42E5-9E45-1363CB97B7CB}" type="pres">
      <dgm:prSet presAssocID="{8A5C70B0-EE7C-401E-956C-C2A48B54F794}" presName="node" presStyleLbl="node1" presStyleIdx="0" presStyleCnt="3" custLinFactNeighborX="54372" custLinFactNeighborY="-50042">
        <dgm:presLayoutVars>
          <dgm:bulletEnabled val="1"/>
        </dgm:presLayoutVars>
      </dgm:prSet>
      <dgm:spPr/>
      <dgm:t>
        <a:bodyPr/>
        <a:lstStyle/>
        <a:p>
          <a:endParaRPr lang="en-US"/>
        </a:p>
      </dgm:t>
    </dgm:pt>
    <dgm:pt modelId="{3CC744AF-9DE9-4EB4-BAE4-76A297819364}" type="pres">
      <dgm:prSet presAssocID="{8EF0F15B-106D-4834-9192-7A00C6B6103A}" presName="sibTrans" presStyleCnt="0"/>
      <dgm:spPr/>
      <dgm:t>
        <a:bodyPr/>
        <a:lstStyle/>
        <a:p>
          <a:endParaRPr lang="en-US"/>
        </a:p>
      </dgm:t>
    </dgm:pt>
    <dgm:pt modelId="{FFD9BF4E-784E-4A0D-AA4C-92EB8DEC6283}" type="pres">
      <dgm:prSet presAssocID="{55784715-28B1-40A7-956E-AF09F38E367D}" presName="node" presStyleLbl="node1" presStyleIdx="1" presStyleCnt="3" custLinFactX="-8966" custLinFactNeighborX="-100000" custLinFactNeighborY="61267">
        <dgm:presLayoutVars>
          <dgm:bulletEnabled val="1"/>
        </dgm:presLayoutVars>
      </dgm:prSet>
      <dgm:spPr/>
      <dgm:t>
        <a:bodyPr/>
        <a:lstStyle/>
        <a:p>
          <a:endParaRPr lang="en-US"/>
        </a:p>
      </dgm:t>
    </dgm:pt>
    <dgm:pt modelId="{9891A134-D710-465D-9FEF-15A9BFF2E24A}" type="pres">
      <dgm:prSet presAssocID="{FC179A91-2208-4DF5-9080-85F6A5E1BE9C}" presName="sibTrans" presStyleCnt="0"/>
      <dgm:spPr/>
      <dgm:t>
        <a:bodyPr/>
        <a:lstStyle/>
        <a:p>
          <a:endParaRPr lang="en-US"/>
        </a:p>
      </dgm:t>
    </dgm:pt>
    <dgm:pt modelId="{0A5A773C-215B-483D-9FB8-B5BE729063C3}" type="pres">
      <dgm:prSet presAssocID="{9A680E9F-54D0-4BF3-81DE-2705DF4AB19F}" presName="node" presStyleLbl="node1" presStyleIdx="2" presStyleCnt="3" custLinFactNeighborX="-53826" custLinFactNeighborY="59077">
        <dgm:presLayoutVars>
          <dgm:bulletEnabled val="1"/>
        </dgm:presLayoutVars>
      </dgm:prSet>
      <dgm:spPr/>
      <dgm:t>
        <a:bodyPr/>
        <a:lstStyle/>
        <a:p>
          <a:endParaRPr lang="en-US"/>
        </a:p>
      </dgm:t>
    </dgm:pt>
  </dgm:ptLst>
  <dgm:cxnLst>
    <dgm:cxn modelId="{4A734367-96E2-4792-B181-D99771B39D67}" type="presOf" srcId="{55784715-28B1-40A7-956E-AF09F38E367D}" destId="{FFD9BF4E-784E-4A0D-AA4C-92EB8DEC6283}" srcOrd="0" destOrd="0" presId="urn:microsoft.com/office/officeart/2005/8/layout/default#31"/>
    <dgm:cxn modelId="{E28A1C90-A25E-4D8F-A82C-525AD7B4F14F}" type="presOf" srcId="{9A680E9F-54D0-4BF3-81DE-2705DF4AB19F}" destId="{0A5A773C-215B-483D-9FB8-B5BE729063C3}" srcOrd="0" destOrd="0" presId="urn:microsoft.com/office/officeart/2005/8/layout/default#31"/>
    <dgm:cxn modelId="{1B52AF40-AA4D-4766-9C16-94FE6B9AAEC6}" srcId="{03448EB2-EE5A-409A-8FCB-6FA71E05F95B}" destId="{55784715-28B1-40A7-956E-AF09F38E367D}" srcOrd="1" destOrd="0" parTransId="{9C652547-36C3-4994-A54A-3B8F647C6778}" sibTransId="{FC179A91-2208-4DF5-9080-85F6A5E1BE9C}"/>
    <dgm:cxn modelId="{3CA77FE9-5C9B-4A73-9CC7-A012A3957AE7}" srcId="{03448EB2-EE5A-409A-8FCB-6FA71E05F95B}" destId="{9A680E9F-54D0-4BF3-81DE-2705DF4AB19F}" srcOrd="2" destOrd="0" parTransId="{BFA51FE9-4FB4-426A-AB36-97C8AA774ACB}" sibTransId="{06475381-A437-4BB7-B831-9FC68BA8BD39}"/>
    <dgm:cxn modelId="{3A87B534-C293-4AEF-A44B-DA96EC38B32D}" type="presOf" srcId="{03448EB2-EE5A-409A-8FCB-6FA71E05F95B}" destId="{5233AB3D-A26F-4873-B97F-5752C117A436}" srcOrd="0" destOrd="0" presId="urn:microsoft.com/office/officeart/2005/8/layout/default#31"/>
    <dgm:cxn modelId="{5B2C50AB-910C-48AF-A903-F97B1E9D7FA3}" type="presOf" srcId="{8A5C70B0-EE7C-401E-956C-C2A48B54F794}" destId="{8C6388CC-41A6-42E5-9E45-1363CB97B7CB}" srcOrd="0" destOrd="0" presId="urn:microsoft.com/office/officeart/2005/8/layout/default#31"/>
    <dgm:cxn modelId="{FF044D8A-C6E6-4BD7-A45A-F081DBA07809}" srcId="{03448EB2-EE5A-409A-8FCB-6FA71E05F95B}" destId="{8A5C70B0-EE7C-401E-956C-C2A48B54F794}" srcOrd="0" destOrd="0" parTransId="{EBBFBD93-9B8E-412E-A7A3-3E879286F5ED}" sibTransId="{8EF0F15B-106D-4834-9192-7A00C6B6103A}"/>
    <dgm:cxn modelId="{8CE0264A-77E3-47C5-B545-66B0433909D9}" type="presParOf" srcId="{5233AB3D-A26F-4873-B97F-5752C117A436}" destId="{8C6388CC-41A6-42E5-9E45-1363CB97B7CB}" srcOrd="0" destOrd="0" presId="urn:microsoft.com/office/officeart/2005/8/layout/default#31"/>
    <dgm:cxn modelId="{C3DD9EDB-3BC5-41D5-ABE2-6487299B0274}" type="presParOf" srcId="{5233AB3D-A26F-4873-B97F-5752C117A436}" destId="{3CC744AF-9DE9-4EB4-BAE4-76A297819364}" srcOrd="1" destOrd="0" presId="urn:microsoft.com/office/officeart/2005/8/layout/default#31"/>
    <dgm:cxn modelId="{4F2D48B7-6DAB-45EF-B7BB-47F31826A734}" type="presParOf" srcId="{5233AB3D-A26F-4873-B97F-5752C117A436}" destId="{FFD9BF4E-784E-4A0D-AA4C-92EB8DEC6283}" srcOrd="2" destOrd="0" presId="urn:microsoft.com/office/officeart/2005/8/layout/default#31"/>
    <dgm:cxn modelId="{390C6B7D-C5BF-4657-8EE5-8D99059CC814}" type="presParOf" srcId="{5233AB3D-A26F-4873-B97F-5752C117A436}" destId="{9891A134-D710-465D-9FEF-15A9BFF2E24A}" srcOrd="3" destOrd="0" presId="urn:microsoft.com/office/officeart/2005/8/layout/default#31"/>
    <dgm:cxn modelId="{B1154810-A525-4895-83A7-913A17B79D1C}" type="presParOf" srcId="{5233AB3D-A26F-4873-B97F-5752C117A436}" destId="{0A5A773C-215B-483D-9FB8-B5BE729063C3}" srcOrd="4" destOrd="0" presId="urn:microsoft.com/office/officeart/2005/8/layout/default#31"/>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D75E1AA9-CE85-4A2A-B808-858A89CB5771}" type="doc">
      <dgm:prSet loTypeId="urn:microsoft.com/office/officeart/2005/8/layout/chevron1" loCatId="process" qsTypeId="urn:microsoft.com/office/officeart/2005/8/quickstyle/simple1#99" qsCatId="simple" csTypeId="urn:microsoft.com/office/officeart/2005/8/colors/colorful1#17" csCatId="colorful"/>
      <dgm:spPr/>
      <dgm:t>
        <a:bodyPr/>
        <a:lstStyle/>
        <a:p>
          <a:endParaRPr lang="en-US"/>
        </a:p>
      </dgm:t>
    </dgm:pt>
    <dgm:pt modelId="{783DD700-B504-4012-9CF5-881BC5AE9BFC}">
      <dgm:prSet/>
      <dgm:spPr/>
      <dgm:t>
        <a:bodyPr/>
        <a:lstStyle/>
        <a:p>
          <a:pPr rtl="0"/>
          <a:r>
            <a:rPr lang="en-US" dirty="0" smtClean="0"/>
            <a:t>Tiered structures (higher use = higher rate) </a:t>
          </a:r>
          <a:endParaRPr lang="en-US" dirty="0"/>
        </a:p>
      </dgm:t>
    </dgm:pt>
    <dgm:pt modelId="{46C27E98-637D-4E3B-85FE-82B6E554AFFA}" type="parTrans" cxnId="{6C546A7C-D449-4BA2-8651-B8A24980ED71}">
      <dgm:prSet/>
      <dgm:spPr/>
      <dgm:t>
        <a:bodyPr/>
        <a:lstStyle/>
        <a:p>
          <a:endParaRPr lang="en-US"/>
        </a:p>
      </dgm:t>
    </dgm:pt>
    <dgm:pt modelId="{B3C26092-7E03-4F5F-9722-A0F2C1DECA84}" type="sibTrans" cxnId="{6C546A7C-D449-4BA2-8651-B8A24980ED71}">
      <dgm:prSet/>
      <dgm:spPr/>
      <dgm:t>
        <a:bodyPr/>
        <a:lstStyle/>
        <a:p>
          <a:endParaRPr lang="en-US"/>
        </a:p>
      </dgm:t>
    </dgm:pt>
    <dgm:pt modelId="{69C36977-9E5F-4EE3-B3E7-24278D3A1770}">
      <dgm:prSet/>
      <dgm:spPr/>
      <dgm:t>
        <a:bodyPr/>
        <a:lstStyle/>
        <a:p>
          <a:pPr rtl="0"/>
          <a:r>
            <a:rPr lang="en-US" smtClean="0"/>
            <a:t>Time of use pricing (rates  match cost)</a:t>
          </a:r>
          <a:endParaRPr lang="en-US"/>
        </a:p>
      </dgm:t>
    </dgm:pt>
    <dgm:pt modelId="{4C5605FE-DC5E-4C58-88D7-4A3D690503BD}" type="parTrans" cxnId="{2786A0EC-44F0-4545-9ADF-0A72C59905FE}">
      <dgm:prSet/>
      <dgm:spPr/>
      <dgm:t>
        <a:bodyPr/>
        <a:lstStyle/>
        <a:p>
          <a:endParaRPr lang="en-US"/>
        </a:p>
      </dgm:t>
    </dgm:pt>
    <dgm:pt modelId="{364B1794-7E9F-4CFF-99F1-0E7229D0C734}" type="sibTrans" cxnId="{2786A0EC-44F0-4545-9ADF-0A72C59905FE}">
      <dgm:prSet/>
      <dgm:spPr/>
      <dgm:t>
        <a:bodyPr/>
        <a:lstStyle/>
        <a:p>
          <a:endParaRPr lang="en-US"/>
        </a:p>
      </dgm:t>
    </dgm:pt>
    <dgm:pt modelId="{EE052DD1-9489-4A3F-B6B9-AD99356F9DBC}">
      <dgm:prSet/>
      <dgm:spPr/>
      <dgm:t>
        <a:bodyPr/>
        <a:lstStyle/>
        <a:p>
          <a:pPr rtl="0"/>
          <a:r>
            <a:rPr lang="en-US" smtClean="0"/>
            <a:t>Low/no demand charges</a:t>
          </a:r>
          <a:endParaRPr lang="en-US"/>
        </a:p>
      </dgm:t>
    </dgm:pt>
    <dgm:pt modelId="{80A5C4A7-53C8-4950-A92E-138A2DCD034C}" type="parTrans" cxnId="{1BF26E42-A7CA-4E4F-AB00-000A883D4DEC}">
      <dgm:prSet/>
      <dgm:spPr/>
      <dgm:t>
        <a:bodyPr/>
        <a:lstStyle/>
        <a:p>
          <a:endParaRPr lang="en-US"/>
        </a:p>
      </dgm:t>
    </dgm:pt>
    <dgm:pt modelId="{A244B44E-021A-48A5-AB24-1A736B89D45B}" type="sibTrans" cxnId="{1BF26E42-A7CA-4E4F-AB00-000A883D4DEC}">
      <dgm:prSet/>
      <dgm:spPr/>
      <dgm:t>
        <a:bodyPr/>
        <a:lstStyle/>
        <a:p>
          <a:endParaRPr lang="en-US"/>
        </a:p>
      </dgm:t>
    </dgm:pt>
    <dgm:pt modelId="{841BF710-0750-4E41-BA8D-9ACCF3F6A479}" type="pres">
      <dgm:prSet presAssocID="{D75E1AA9-CE85-4A2A-B808-858A89CB5771}" presName="Name0" presStyleCnt="0">
        <dgm:presLayoutVars>
          <dgm:dir/>
          <dgm:animLvl val="lvl"/>
          <dgm:resizeHandles val="exact"/>
        </dgm:presLayoutVars>
      </dgm:prSet>
      <dgm:spPr/>
      <dgm:t>
        <a:bodyPr/>
        <a:lstStyle/>
        <a:p>
          <a:endParaRPr lang="en-US"/>
        </a:p>
      </dgm:t>
    </dgm:pt>
    <dgm:pt modelId="{010D9B97-DADC-42CB-9C9C-DEC77AD05B4F}" type="pres">
      <dgm:prSet presAssocID="{783DD700-B504-4012-9CF5-881BC5AE9BFC}" presName="parTxOnly" presStyleLbl="node1" presStyleIdx="0" presStyleCnt="3">
        <dgm:presLayoutVars>
          <dgm:chMax val="0"/>
          <dgm:chPref val="0"/>
          <dgm:bulletEnabled val="1"/>
        </dgm:presLayoutVars>
      </dgm:prSet>
      <dgm:spPr/>
      <dgm:t>
        <a:bodyPr/>
        <a:lstStyle/>
        <a:p>
          <a:endParaRPr lang="en-US"/>
        </a:p>
      </dgm:t>
    </dgm:pt>
    <dgm:pt modelId="{665A80F9-2DBD-4B1B-8388-67F8D51885C5}" type="pres">
      <dgm:prSet presAssocID="{B3C26092-7E03-4F5F-9722-A0F2C1DECA84}" presName="parTxOnlySpace" presStyleCnt="0"/>
      <dgm:spPr/>
    </dgm:pt>
    <dgm:pt modelId="{96173BFC-D850-40CA-8DF7-89D024EB20CD}" type="pres">
      <dgm:prSet presAssocID="{69C36977-9E5F-4EE3-B3E7-24278D3A1770}" presName="parTxOnly" presStyleLbl="node1" presStyleIdx="1" presStyleCnt="3">
        <dgm:presLayoutVars>
          <dgm:chMax val="0"/>
          <dgm:chPref val="0"/>
          <dgm:bulletEnabled val="1"/>
        </dgm:presLayoutVars>
      </dgm:prSet>
      <dgm:spPr/>
      <dgm:t>
        <a:bodyPr/>
        <a:lstStyle/>
        <a:p>
          <a:endParaRPr lang="en-US"/>
        </a:p>
      </dgm:t>
    </dgm:pt>
    <dgm:pt modelId="{5DB46A0B-70F8-4EBE-BB95-4E83C83F1304}" type="pres">
      <dgm:prSet presAssocID="{364B1794-7E9F-4CFF-99F1-0E7229D0C734}" presName="parTxOnlySpace" presStyleCnt="0"/>
      <dgm:spPr/>
    </dgm:pt>
    <dgm:pt modelId="{ACAA9AE4-7AE1-4CCF-AB1D-D1D1F69D9D62}" type="pres">
      <dgm:prSet presAssocID="{EE052DD1-9489-4A3F-B6B9-AD99356F9DBC}" presName="parTxOnly" presStyleLbl="node1" presStyleIdx="2" presStyleCnt="3">
        <dgm:presLayoutVars>
          <dgm:chMax val="0"/>
          <dgm:chPref val="0"/>
          <dgm:bulletEnabled val="1"/>
        </dgm:presLayoutVars>
      </dgm:prSet>
      <dgm:spPr/>
      <dgm:t>
        <a:bodyPr/>
        <a:lstStyle/>
        <a:p>
          <a:endParaRPr lang="en-US"/>
        </a:p>
      </dgm:t>
    </dgm:pt>
  </dgm:ptLst>
  <dgm:cxnLst>
    <dgm:cxn modelId="{1236F994-0F52-4072-9C46-A14A167003B6}" type="presOf" srcId="{69C36977-9E5F-4EE3-B3E7-24278D3A1770}" destId="{96173BFC-D850-40CA-8DF7-89D024EB20CD}" srcOrd="0" destOrd="0" presId="urn:microsoft.com/office/officeart/2005/8/layout/chevron1"/>
    <dgm:cxn modelId="{91A57E17-F81F-41E1-A088-47FD00262CA6}" type="presOf" srcId="{EE052DD1-9489-4A3F-B6B9-AD99356F9DBC}" destId="{ACAA9AE4-7AE1-4CCF-AB1D-D1D1F69D9D62}" srcOrd="0" destOrd="0" presId="urn:microsoft.com/office/officeart/2005/8/layout/chevron1"/>
    <dgm:cxn modelId="{2786A0EC-44F0-4545-9ADF-0A72C59905FE}" srcId="{D75E1AA9-CE85-4A2A-B808-858A89CB5771}" destId="{69C36977-9E5F-4EE3-B3E7-24278D3A1770}" srcOrd="1" destOrd="0" parTransId="{4C5605FE-DC5E-4C58-88D7-4A3D690503BD}" sibTransId="{364B1794-7E9F-4CFF-99F1-0E7229D0C734}"/>
    <dgm:cxn modelId="{F2175469-3F78-4922-8D8A-A11BF9E0D499}" type="presOf" srcId="{D75E1AA9-CE85-4A2A-B808-858A89CB5771}" destId="{841BF710-0750-4E41-BA8D-9ACCF3F6A479}" srcOrd="0" destOrd="0" presId="urn:microsoft.com/office/officeart/2005/8/layout/chevron1"/>
    <dgm:cxn modelId="{1BF26E42-A7CA-4E4F-AB00-000A883D4DEC}" srcId="{D75E1AA9-CE85-4A2A-B808-858A89CB5771}" destId="{EE052DD1-9489-4A3F-B6B9-AD99356F9DBC}" srcOrd="2" destOrd="0" parTransId="{80A5C4A7-53C8-4950-A92E-138A2DCD034C}" sibTransId="{A244B44E-021A-48A5-AB24-1A736B89D45B}"/>
    <dgm:cxn modelId="{DD1DEE58-F66E-4D03-A6D1-F78FF4061401}" type="presOf" srcId="{783DD700-B504-4012-9CF5-881BC5AE9BFC}" destId="{010D9B97-DADC-42CB-9C9C-DEC77AD05B4F}" srcOrd="0" destOrd="0" presId="urn:microsoft.com/office/officeart/2005/8/layout/chevron1"/>
    <dgm:cxn modelId="{6C546A7C-D449-4BA2-8651-B8A24980ED71}" srcId="{D75E1AA9-CE85-4A2A-B808-858A89CB5771}" destId="{783DD700-B504-4012-9CF5-881BC5AE9BFC}" srcOrd="0" destOrd="0" parTransId="{46C27E98-637D-4E3B-85FE-82B6E554AFFA}" sibTransId="{B3C26092-7E03-4F5F-9722-A0F2C1DECA84}"/>
    <dgm:cxn modelId="{C1A0F28D-C339-4591-8EA5-5969CA3FD5D3}" type="presParOf" srcId="{841BF710-0750-4E41-BA8D-9ACCF3F6A479}" destId="{010D9B97-DADC-42CB-9C9C-DEC77AD05B4F}" srcOrd="0" destOrd="0" presId="urn:microsoft.com/office/officeart/2005/8/layout/chevron1"/>
    <dgm:cxn modelId="{C74E3AB0-E19A-40A8-AA22-BABACC591A3B}" type="presParOf" srcId="{841BF710-0750-4E41-BA8D-9ACCF3F6A479}" destId="{665A80F9-2DBD-4B1B-8388-67F8D51885C5}" srcOrd="1" destOrd="0" presId="urn:microsoft.com/office/officeart/2005/8/layout/chevron1"/>
    <dgm:cxn modelId="{898E7F83-CE8F-47BF-8046-F21ACC218C87}" type="presParOf" srcId="{841BF710-0750-4E41-BA8D-9ACCF3F6A479}" destId="{96173BFC-D850-40CA-8DF7-89D024EB20CD}" srcOrd="2" destOrd="0" presId="urn:microsoft.com/office/officeart/2005/8/layout/chevron1"/>
    <dgm:cxn modelId="{A897ACD2-BE99-4683-9164-15C19DC640E6}" type="presParOf" srcId="{841BF710-0750-4E41-BA8D-9ACCF3F6A479}" destId="{5DB46A0B-70F8-4EBE-BB95-4E83C83F1304}" srcOrd="3" destOrd="0" presId="urn:microsoft.com/office/officeart/2005/8/layout/chevron1"/>
    <dgm:cxn modelId="{CD81DC01-274F-4716-BE1A-595F921984D5}" type="presParOf" srcId="{841BF710-0750-4E41-BA8D-9ACCF3F6A479}" destId="{ACAA9AE4-7AE1-4CCF-AB1D-D1D1F69D9D62}" srcOrd="4" destOrd="0" presId="urn:microsoft.com/office/officeart/2005/8/layout/chevro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A94D5977-6804-42C9-8522-C250C4CBEE9F}" type="doc">
      <dgm:prSet loTypeId="urn:microsoft.com/office/officeart/2005/8/layout/default#18" loCatId="list" qsTypeId="urn:microsoft.com/office/officeart/2005/8/quickstyle/simple1#100" qsCatId="simple" csTypeId="urn:microsoft.com/office/officeart/2005/8/colors/accent1_2#21" csCatId="accent1" phldr="1"/>
      <dgm:spPr/>
      <dgm:t>
        <a:bodyPr/>
        <a:lstStyle/>
        <a:p>
          <a:endParaRPr lang="en-US"/>
        </a:p>
      </dgm:t>
    </dgm:pt>
    <dgm:pt modelId="{3A9FBEB3-7A4A-4EFA-A8CB-6BFE584920A2}">
      <dgm:prSet/>
      <dgm:spPr/>
      <dgm:t>
        <a:bodyPr/>
        <a:lstStyle/>
        <a:p>
          <a:pPr rtl="0"/>
          <a:r>
            <a:rPr lang="en-US" dirty="0" smtClean="0"/>
            <a:t>Search by sector, technology, location, incentive type</a:t>
          </a:r>
          <a:endParaRPr lang="en-US" dirty="0"/>
        </a:p>
      </dgm:t>
    </dgm:pt>
    <dgm:pt modelId="{21F47656-2F0E-4177-B963-E6AEAA744BF2}" type="parTrans" cxnId="{F7B0B876-B2E2-4ED5-9B92-706C89C5459C}">
      <dgm:prSet/>
      <dgm:spPr/>
      <dgm:t>
        <a:bodyPr/>
        <a:lstStyle/>
        <a:p>
          <a:endParaRPr lang="en-US"/>
        </a:p>
      </dgm:t>
    </dgm:pt>
    <dgm:pt modelId="{9B4DB2AB-24D2-4465-8D01-86DE18CD2474}" type="sibTrans" cxnId="{F7B0B876-B2E2-4ED5-9B92-706C89C5459C}">
      <dgm:prSet/>
      <dgm:spPr/>
      <dgm:t>
        <a:bodyPr/>
        <a:lstStyle/>
        <a:p>
          <a:endParaRPr lang="en-US"/>
        </a:p>
      </dgm:t>
    </dgm:pt>
    <dgm:pt modelId="{BC31302F-A2F9-4788-AAF2-EE6418E3FF12}">
      <dgm:prSet/>
      <dgm:spPr/>
      <dgm:t>
        <a:bodyPr/>
        <a:lstStyle/>
        <a:p>
          <a:pPr rtl="0"/>
          <a:r>
            <a:rPr lang="en-US" dirty="0" smtClean="0"/>
            <a:t>Solar Policy Comparison Tables</a:t>
          </a:r>
          <a:endParaRPr lang="en-US" dirty="0"/>
        </a:p>
      </dgm:t>
    </dgm:pt>
    <dgm:pt modelId="{C806DB88-DB37-486E-9133-319EB8B7243A}" type="parTrans" cxnId="{B3EC9FCE-8596-4EA5-90EA-BD4925982794}">
      <dgm:prSet/>
      <dgm:spPr/>
      <dgm:t>
        <a:bodyPr/>
        <a:lstStyle/>
        <a:p>
          <a:endParaRPr lang="en-US"/>
        </a:p>
      </dgm:t>
    </dgm:pt>
    <dgm:pt modelId="{5FA128F8-A374-4B90-BEB3-19633C7D71BB}" type="sibTrans" cxnId="{B3EC9FCE-8596-4EA5-90EA-BD4925982794}">
      <dgm:prSet/>
      <dgm:spPr/>
      <dgm:t>
        <a:bodyPr/>
        <a:lstStyle/>
        <a:p>
          <a:endParaRPr lang="en-US"/>
        </a:p>
      </dgm:t>
    </dgm:pt>
    <dgm:pt modelId="{9C3AA7BE-F1B5-4911-B1DE-75B8F442583A}">
      <dgm:prSet/>
      <dgm:spPr/>
      <dgm:t>
        <a:bodyPr/>
        <a:lstStyle/>
        <a:p>
          <a:pPr rtl="0"/>
          <a:r>
            <a:rPr lang="en-US" dirty="0" smtClean="0"/>
            <a:t>DSIRE Solar Policy Guide</a:t>
          </a:r>
          <a:endParaRPr lang="en-US" dirty="0"/>
        </a:p>
      </dgm:t>
    </dgm:pt>
    <dgm:pt modelId="{4C298EA8-897C-46CA-96EB-C1FF3280AF9D}" type="parTrans" cxnId="{476C6921-F359-494A-AC36-C7CBF0ACE2E6}">
      <dgm:prSet/>
      <dgm:spPr/>
      <dgm:t>
        <a:bodyPr/>
        <a:lstStyle/>
        <a:p>
          <a:endParaRPr lang="en-US"/>
        </a:p>
      </dgm:t>
    </dgm:pt>
    <dgm:pt modelId="{8A490D5B-9442-4A3E-99ED-DF06B8CE4D31}" type="sibTrans" cxnId="{476C6921-F359-494A-AC36-C7CBF0ACE2E6}">
      <dgm:prSet/>
      <dgm:spPr/>
      <dgm:t>
        <a:bodyPr/>
        <a:lstStyle/>
        <a:p>
          <a:endParaRPr lang="en-US"/>
        </a:p>
      </dgm:t>
    </dgm:pt>
    <dgm:pt modelId="{5B1CC24F-8565-4E2A-AE9B-C69F67B48EA4}">
      <dgm:prSet/>
      <dgm:spPr/>
      <dgm:t>
        <a:bodyPr/>
        <a:lstStyle/>
        <a:p>
          <a:pPr rtl="0"/>
          <a:r>
            <a:rPr lang="en-US" dirty="0" smtClean="0"/>
            <a:t>Summary Maps</a:t>
          </a:r>
          <a:endParaRPr lang="en-US" dirty="0"/>
        </a:p>
      </dgm:t>
    </dgm:pt>
    <dgm:pt modelId="{3E7D7A43-BEC2-4949-B752-2D4F51428E6C}" type="parTrans" cxnId="{A18A447D-2395-4C9C-BCA6-34D917007EF2}">
      <dgm:prSet/>
      <dgm:spPr/>
      <dgm:t>
        <a:bodyPr/>
        <a:lstStyle/>
        <a:p>
          <a:endParaRPr lang="en-US"/>
        </a:p>
      </dgm:t>
    </dgm:pt>
    <dgm:pt modelId="{DF7D9184-3C9A-4FEF-89E9-E194A0337ECC}" type="sibTrans" cxnId="{A18A447D-2395-4C9C-BCA6-34D917007EF2}">
      <dgm:prSet/>
      <dgm:spPr/>
      <dgm:t>
        <a:bodyPr/>
        <a:lstStyle/>
        <a:p>
          <a:endParaRPr lang="en-US"/>
        </a:p>
      </dgm:t>
    </dgm:pt>
    <dgm:pt modelId="{29F93E38-88A1-4AD4-837E-88F4DB7BF73A}" type="pres">
      <dgm:prSet presAssocID="{A94D5977-6804-42C9-8522-C250C4CBEE9F}" presName="diagram" presStyleCnt="0">
        <dgm:presLayoutVars>
          <dgm:dir/>
          <dgm:resizeHandles val="exact"/>
        </dgm:presLayoutVars>
      </dgm:prSet>
      <dgm:spPr/>
      <dgm:t>
        <a:bodyPr/>
        <a:lstStyle/>
        <a:p>
          <a:endParaRPr lang="en-US"/>
        </a:p>
      </dgm:t>
    </dgm:pt>
    <dgm:pt modelId="{149B6654-BC89-4183-A4C5-F9A21147A86A}" type="pres">
      <dgm:prSet presAssocID="{3A9FBEB3-7A4A-4EFA-A8CB-6BFE584920A2}" presName="node" presStyleLbl="node1" presStyleIdx="0" presStyleCnt="4">
        <dgm:presLayoutVars>
          <dgm:bulletEnabled val="1"/>
        </dgm:presLayoutVars>
      </dgm:prSet>
      <dgm:spPr/>
      <dgm:t>
        <a:bodyPr/>
        <a:lstStyle/>
        <a:p>
          <a:endParaRPr lang="en-US"/>
        </a:p>
      </dgm:t>
    </dgm:pt>
    <dgm:pt modelId="{8FC6BE65-2A4B-49A7-8159-AF6EF4267525}" type="pres">
      <dgm:prSet presAssocID="{9B4DB2AB-24D2-4465-8D01-86DE18CD2474}" presName="sibTrans" presStyleCnt="0"/>
      <dgm:spPr/>
    </dgm:pt>
    <dgm:pt modelId="{55FA3D31-34AA-4986-A6A5-D9E0D3261435}" type="pres">
      <dgm:prSet presAssocID="{BC31302F-A2F9-4788-AAF2-EE6418E3FF12}" presName="node" presStyleLbl="node1" presStyleIdx="1" presStyleCnt="4">
        <dgm:presLayoutVars>
          <dgm:bulletEnabled val="1"/>
        </dgm:presLayoutVars>
      </dgm:prSet>
      <dgm:spPr/>
      <dgm:t>
        <a:bodyPr/>
        <a:lstStyle/>
        <a:p>
          <a:endParaRPr lang="en-US"/>
        </a:p>
      </dgm:t>
    </dgm:pt>
    <dgm:pt modelId="{64D4F078-F6DA-42C1-AD34-AC9951A39BA4}" type="pres">
      <dgm:prSet presAssocID="{5FA128F8-A374-4B90-BEB3-19633C7D71BB}" presName="sibTrans" presStyleCnt="0"/>
      <dgm:spPr/>
    </dgm:pt>
    <dgm:pt modelId="{7CD52473-0A36-4159-883F-886C10CA3638}" type="pres">
      <dgm:prSet presAssocID="{9C3AA7BE-F1B5-4911-B1DE-75B8F442583A}" presName="node" presStyleLbl="node1" presStyleIdx="2" presStyleCnt="4">
        <dgm:presLayoutVars>
          <dgm:bulletEnabled val="1"/>
        </dgm:presLayoutVars>
      </dgm:prSet>
      <dgm:spPr/>
      <dgm:t>
        <a:bodyPr/>
        <a:lstStyle/>
        <a:p>
          <a:endParaRPr lang="en-US"/>
        </a:p>
      </dgm:t>
    </dgm:pt>
    <dgm:pt modelId="{274EEE4E-9B09-4BCF-974D-A2C95333CDCE}" type="pres">
      <dgm:prSet presAssocID="{8A490D5B-9442-4A3E-99ED-DF06B8CE4D31}" presName="sibTrans" presStyleCnt="0"/>
      <dgm:spPr/>
    </dgm:pt>
    <dgm:pt modelId="{BACA68AE-6275-4151-83B5-6F57F8017327}" type="pres">
      <dgm:prSet presAssocID="{5B1CC24F-8565-4E2A-AE9B-C69F67B48EA4}" presName="node" presStyleLbl="node1" presStyleIdx="3" presStyleCnt="4">
        <dgm:presLayoutVars>
          <dgm:bulletEnabled val="1"/>
        </dgm:presLayoutVars>
      </dgm:prSet>
      <dgm:spPr/>
      <dgm:t>
        <a:bodyPr/>
        <a:lstStyle/>
        <a:p>
          <a:endParaRPr lang="en-US"/>
        </a:p>
      </dgm:t>
    </dgm:pt>
  </dgm:ptLst>
  <dgm:cxnLst>
    <dgm:cxn modelId="{B3EC9FCE-8596-4EA5-90EA-BD4925982794}" srcId="{A94D5977-6804-42C9-8522-C250C4CBEE9F}" destId="{BC31302F-A2F9-4788-AAF2-EE6418E3FF12}" srcOrd="1" destOrd="0" parTransId="{C806DB88-DB37-486E-9133-319EB8B7243A}" sibTransId="{5FA128F8-A374-4B90-BEB3-19633C7D71BB}"/>
    <dgm:cxn modelId="{B2C8137F-A4EB-4D93-B5BA-60DCADB8BB43}" type="presOf" srcId="{A94D5977-6804-42C9-8522-C250C4CBEE9F}" destId="{29F93E38-88A1-4AD4-837E-88F4DB7BF73A}" srcOrd="0" destOrd="0" presId="urn:microsoft.com/office/officeart/2005/8/layout/default#18"/>
    <dgm:cxn modelId="{A18A447D-2395-4C9C-BCA6-34D917007EF2}" srcId="{A94D5977-6804-42C9-8522-C250C4CBEE9F}" destId="{5B1CC24F-8565-4E2A-AE9B-C69F67B48EA4}" srcOrd="3" destOrd="0" parTransId="{3E7D7A43-BEC2-4949-B752-2D4F51428E6C}" sibTransId="{DF7D9184-3C9A-4FEF-89E9-E194A0337ECC}"/>
    <dgm:cxn modelId="{14FF42AF-1207-43A0-99E0-8BEA4443AAF4}" type="presOf" srcId="{5B1CC24F-8565-4E2A-AE9B-C69F67B48EA4}" destId="{BACA68AE-6275-4151-83B5-6F57F8017327}" srcOrd="0" destOrd="0" presId="urn:microsoft.com/office/officeart/2005/8/layout/default#18"/>
    <dgm:cxn modelId="{D12AC882-49A2-48BC-865E-FDC48849E083}" type="presOf" srcId="{BC31302F-A2F9-4788-AAF2-EE6418E3FF12}" destId="{55FA3D31-34AA-4986-A6A5-D9E0D3261435}" srcOrd="0" destOrd="0" presId="urn:microsoft.com/office/officeart/2005/8/layout/default#18"/>
    <dgm:cxn modelId="{476C6921-F359-494A-AC36-C7CBF0ACE2E6}" srcId="{A94D5977-6804-42C9-8522-C250C4CBEE9F}" destId="{9C3AA7BE-F1B5-4911-B1DE-75B8F442583A}" srcOrd="2" destOrd="0" parTransId="{4C298EA8-897C-46CA-96EB-C1FF3280AF9D}" sibTransId="{8A490D5B-9442-4A3E-99ED-DF06B8CE4D31}"/>
    <dgm:cxn modelId="{F8AF0A17-2CF7-492A-B37C-043BC59B5FEB}" type="presOf" srcId="{9C3AA7BE-F1B5-4911-B1DE-75B8F442583A}" destId="{7CD52473-0A36-4159-883F-886C10CA3638}" srcOrd="0" destOrd="0" presId="urn:microsoft.com/office/officeart/2005/8/layout/default#18"/>
    <dgm:cxn modelId="{EE770FB9-53F7-40A8-894C-A1768746E6DB}" type="presOf" srcId="{3A9FBEB3-7A4A-4EFA-A8CB-6BFE584920A2}" destId="{149B6654-BC89-4183-A4C5-F9A21147A86A}" srcOrd="0" destOrd="0" presId="urn:microsoft.com/office/officeart/2005/8/layout/default#18"/>
    <dgm:cxn modelId="{F7B0B876-B2E2-4ED5-9B92-706C89C5459C}" srcId="{A94D5977-6804-42C9-8522-C250C4CBEE9F}" destId="{3A9FBEB3-7A4A-4EFA-A8CB-6BFE584920A2}" srcOrd="0" destOrd="0" parTransId="{21F47656-2F0E-4177-B963-E6AEAA744BF2}" sibTransId="{9B4DB2AB-24D2-4465-8D01-86DE18CD2474}"/>
    <dgm:cxn modelId="{E7F2FCF8-B418-4436-8F03-16B5CA8A0A03}" type="presParOf" srcId="{29F93E38-88A1-4AD4-837E-88F4DB7BF73A}" destId="{149B6654-BC89-4183-A4C5-F9A21147A86A}" srcOrd="0" destOrd="0" presId="urn:microsoft.com/office/officeart/2005/8/layout/default#18"/>
    <dgm:cxn modelId="{05007605-98E7-4281-A765-349F645F563F}" type="presParOf" srcId="{29F93E38-88A1-4AD4-837E-88F4DB7BF73A}" destId="{8FC6BE65-2A4B-49A7-8159-AF6EF4267525}" srcOrd="1" destOrd="0" presId="urn:microsoft.com/office/officeart/2005/8/layout/default#18"/>
    <dgm:cxn modelId="{F6125C04-0878-4786-BDEC-08556BC09730}" type="presParOf" srcId="{29F93E38-88A1-4AD4-837E-88F4DB7BF73A}" destId="{55FA3D31-34AA-4986-A6A5-D9E0D3261435}" srcOrd="2" destOrd="0" presId="urn:microsoft.com/office/officeart/2005/8/layout/default#18"/>
    <dgm:cxn modelId="{5F9A0FF0-D2E8-4672-911D-45989A65C9A2}" type="presParOf" srcId="{29F93E38-88A1-4AD4-837E-88F4DB7BF73A}" destId="{64D4F078-F6DA-42C1-AD34-AC9951A39BA4}" srcOrd="3" destOrd="0" presId="urn:microsoft.com/office/officeart/2005/8/layout/default#18"/>
    <dgm:cxn modelId="{82314993-30D5-4CF0-B3ED-89539F9CB580}" type="presParOf" srcId="{29F93E38-88A1-4AD4-837E-88F4DB7BF73A}" destId="{7CD52473-0A36-4159-883F-886C10CA3638}" srcOrd="4" destOrd="0" presId="urn:microsoft.com/office/officeart/2005/8/layout/default#18"/>
    <dgm:cxn modelId="{C969C9A7-87B1-429A-B409-7625935718F1}" type="presParOf" srcId="{29F93E38-88A1-4AD4-837E-88F4DB7BF73A}" destId="{274EEE4E-9B09-4BCF-974D-A2C95333CDCE}" srcOrd="5" destOrd="0" presId="urn:microsoft.com/office/officeart/2005/8/layout/default#18"/>
    <dgm:cxn modelId="{060BD2CE-460A-4C25-8CB2-6690683FFB83}" type="presParOf" srcId="{29F93E38-88A1-4AD4-837E-88F4DB7BF73A}" destId="{BACA68AE-6275-4151-83B5-6F57F8017327}" srcOrd="6" destOrd="0" presId="urn:microsoft.com/office/officeart/2005/8/layout/default#18"/>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D7B3AFFF-0D9A-49B7-891B-5D87A5DA9FF0}" type="doc">
      <dgm:prSet loTypeId="urn:microsoft.com/office/officeart/2005/8/layout/venn3" loCatId="relationship" qsTypeId="urn:microsoft.com/office/officeart/2005/8/quickstyle/3d2" qsCatId="3D" csTypeId="urn:microsoft.com/office/officeart/2005/8/colors/colorful5" csCatId="colorful" phldr="1"/>
      <dgm:spPr/>
      <dgm:t>
        <a:bodyPr/>
        <a:lstStyle/>
        <a:p>
          <a:endParaRPr lang="en-US"/>
        </a:p>
      </dgm:t>
    </dgm:pt>
    <dgm:pt modelId="{7F652F5C-8FAC-4C3A-B062-AE2FF6E4A7DF}">
      <dgm:prSet phldrT="[Text]"/>
      <dgm:spPr/>
      <dgm:t>
        <a:bodyPr/>
        <a:lstStyle/>
        <a:p>
          <a:r>
            <a:rPr lang="en-US" dirty="0" smtClean="0"/>
            <a:t>Streamline permitting processes</a:t>
          </a:r>
          <a:endParaRPr lang="en-US" dirty="0"/>
        </a:p>
      </dgm:t>
    </dgm:pt>
    <dgm:pt modelId="{8B88974F-EDB5-42A1-BEAD-C3E11AD31591}" type="parTrans" cxnId="{2716CDC3-3A71-46AF-B883-C22ACE935436}">
      <dgm:prSet/>
      <dgm:spPr/>
      <dgm:t>
        <a:bodyPr/>
        <a:lstStyle/>
        <a:p>
          <a:endParaRPr lang="en-US"/>
        </a:p>
      </dgm:t>
    </dgm:pt>
    <dgm:pt modelId="{88A9B6AC-34A4-474B-A0A2-ECD1FF94EAC5}" type="sibTrans" cxnId="{2716CDC3-3A71-46AF-B883-C22ACE935436}">
      <dgm:prSet/>
      <dgm:spPr/>
      <dgm:t>
        <a:bodyPr/>
        <a:lstStyle/>
        <a:p>
          <a:endParaRPr lang="en-US"/>
        </a:p>
      </dgm:t>
    </dgm:pt>
    <dgm:pt modelId="{AB0B3C64-30F1-4234-B9E4-8877F486BC18}">
      <dgm:prSet phldrT="[Text]"/>
      <dgm:spPr/>
      <dgm:t>
        <a:bodyPr/>
        <a:lstStyle/>
        <a:p>
          <a:r>
            <a:rPr lang="en-US" dirty="0" smtClean="0"/>
            <a:t>Train code officials, provide training opportunities for installers</a:t>
          </a:r>
          <a:endParaRPr lang="en-US" dirty="0"/>
        </a:p>
      </dgm:t>
    </dgm:pt>
    <dgm:pt modelId="{722DEFDC-376E-4F8D-80EA-8027B4E3753D}" type="parTrans" cxnId="{1B745389-F75E-4E6C-A666-87B4D841C7E7}">
      <dgm:prSet/>
      <dgm:spPr/>
      <dgm:t>
        <a:bodyPr/>
        <a:lstStyle/>
        <a:p>
          <a:endParaRPr lang="en-US"/>
        </a:p>
      </dgm:t>
    </dgm:pt>
    <dgm:pt modelId="{DB851257-84FB-445D-BBDA-CC4DD9087B99}" type="sibTrans" cxnId="{1B745389-F75E-4E6C-A666-87B4D841C7E7}">
      <dgm:prSet/>
      <dgm:spPr/>
      <dgm:t>
        <a:bodyPr/>
        <a:lstStyle/>
        <a:p>
          <a:endParaRPr lang="en-US"/>
        </a:p>
      </dgm:t>
    </dgm:pt>
    <dgm:pt modelId="{1463E82B-A75D-4321-AA2A-A066F5772F14}">
      <dgm:prSet phldrT="[Text]"/>
      <dgm:spPr/>
      <dgm:t>
        <a:bodyPr/>
        <a:lstStyle/>
        <a:p>
          <a:r>
            <a:rPr lang="en-US" dirty="0" smtClean="0"/>
            <a:t>Adopt local solar-friendly policies</a:t>
          </a:r>
          <a:endParaRPr lang="en-US" dirty="0"/>
        </a:p>
      </dgm:t>
    </dgm:pt>
    <dgm:pt modelId="{24FDF2EE-6778-4D54-B7C0-24E1E3B32345}" type="parTrans" cxnId="{FFAA19DA-362C-4C29-A744-453827F2E2A2}">
      <dgm:prSet/>
      <dgm:spPr/>
      <dgm:t>
        <a:bodyPr/>
        <a:lstStyle/>
        <a:p>
          <a:endParaRPr lang="en-US"/>
        </a:p>
      </dgm:t>
    </dgm:pt>
    <dgm:pt modelId="{7E3400A3-6D48-48DE-B0E5-32E9A3BE54CF}" type="sibTrans" cxnId="{FFAA19DA-362C-4C29-A744-453827F2E2A2}">
      <dgm:prSet/>
      <dgm:spPr/>
      <dgm:t>
        <a:bodyPr/>
        <a:lstStyle/>
        <a:p>
          <a:endParaRPr lang="en-US"/>
        </a:p>
      </dgm:t>
    </dgm:pt>
    <dgm:pt modelId="{C7316E59-5151-4528-A620-556B2415B8EE}">
      <dgm:prSet/>
      <dgm:spPr/>
      <dgm:t>
        <a:bodyPr/>
        <a:lstStyle/>
        <a:p>
          <a:r>
            <a:rPr lang="en-US" dirty="0" smtClean="0"/>
            <a:t>Amend zoning regulations</a:t>
          </a:r>
          <a:endParaRPr lang="en-US" dirty="0"/>
        </a:p>
      </dgm:t>
    </dgm:pt>
    <dgm:pt modelId="{F069E4AA-BB9D-45A6-918C-181276FC28F9}" type="parTrans" cxnId="{47DCFB29-7385-4925-9B94-A57324C07F24}">
      <dgm:prSet/>
      <dgm:spPr/>
      <dgm:t>
        <a:bodyPr/>
        <a:lstStyle/>
        <a:p>
          <a:endParaRPr lang="en-US"/>
        </a:p>
      </dgm:t>
    </dgm:pt>
    <dgm:pt modelId="{8AD7913A-7A2C-441E-907A-DA96CC886D7C}" type="sibTrans" cxnId="{47DCFB29-7385-4925-9B94-A57324C07F24}">
      <dgm:prSet/>
      <dgm:spPr/>
      <dgm:t>
        <a:bodyPr/>
        <a:lstStyle/>
        <a:p>
          <a:endParaRPr lang="en-US"/>
        </a:p>
      </dgm:t>
    </dgm:pt>
    <dgm:pt modelId="{AAC06F8A-B696-4E00-A725-A97C82DBF101}">
      <dgm:prSet/>
      <dgm:spPr/>
      <dgm:t>
        <a:bodyPr/>
        <a:lstStyle/>
        <a:p>
          <a:r>
            <a:rPr lang="en-US" dirty="0" smtClean="0"/>
            <a:t>Develop guidelines for solar-ready buildings</a:t>
          </a:r>
          <a:endParaRPr lang="en-US" dirty="0"/>
        </a:p>
      </dgm:t>
    </dgm:pt>
    <dgm:pt modelId="{9C5B7295-ECEC-40FC-A2F7-8FE8276BD6C0}" type="parTrans" cxnId="{2D65D119-4C8A-421B-9AC5-ED69ACDE2412}">
      <dgm:prSet/>
      <dgm:spPr/>
      <dgm:t>
        <a:bodyPr/>
        <a:lstStyle/>
        <a:p>
          <a:endParaRPr lang="en-US"/>
        </a:p>
      </dgm:t>
    </dgm:pt>
    <dgm:pt modelId="{858C70D0-DD6F-4CE1-95CC-D3A3A361D29A}" type="sibTrans" cxnId="{2D65D119-4C8A-421B-9AC5-ED69ACDE2412}">
      <dgm:prSet/>
      <dgm:spPr/>
      <dgm:t>
        <a:bodyPr/>
        <a:lstStyle/>
        <a:p>
          <a:endParaRPr lang="en-US"/>
        </a:p>
      </dgm:t>
    </dgm:pt>
    <dgm:pt modelId="{70CE91C8-86CD-4803-8D41-4A5A514097EC}">
      <dgm:prSet/>
      <dgm:spPr/>
      <dgm:t>
        <a:bodyPr/>
        <a:lstStyle/>
        <a:p>
          <a:r>
            <a:rPr lang="en-US" dirty="0" smtClean="0"/>
            <a:t>Encourage regulatory access to solar</a:t>
          </a:r>
          <a:endParaRPr lang="en-US" dirty="0"/>
        </a:p>
      </dgm:t>
    </dgm:pt>
    <dgm:pt modelId="{59695738-D27C-480C-BF7A-FCCA4F37B891}" type="parTrans" cxnId="{0FDFE9AD-45A0-4B58-8D35-88E4C945D318}">
      <dgm:prSet/>
      <dgm:spPr/>
      <dgm:t>
        <a:bodyPr/>
        <a:lstStyle/>
        <a:p>
          <a:endParaRPr lang="en-US"/>
        </a:p>
      </dgm:t>
    </dgm:pt>
    <dgm:pt modelId="{88212B2C-1955-4811-99B8-892992C95267}" type="sibTrans" cxnId="{0FDFE9AD-45A0-4B58-8D35-88E4C945D318}">
      <dgm:prSet/>
      <dgm:spPr/>
      <dgm:t>
        <a:bodyPr/>
        <a:lstStyle/>
        <a:p>
          <a:endParaRPr lang="en-US"/>
        </a:p>
      </dgm:t>
    </dgm:pt>
    <dgm:pt modelId="{6CE7710D-71FF-4F22-96AB-4C111A2A1C5F}" type="pres">
      <dgm:prSet presAssocID="{D7B3AFFF-0D9A-49B7-891B-5D87A5DA9FF0}" presName="Name0" presStyleCnt="0">
        <dgm:presLayoutVars>
          <dgm:dir/>
          <dgm:resizeHandles val="exact"/>
        </dgm:presLayoutVars>
      </dgm:prSet>
      <dgm:spPr/>
      <dgm:t>
        <a:bodyPr/>
        <a:lstStyle/>
        <a:p>
          <a:endParaRPr lang="en-US"/>
        </a:p>
      </dgm:t>
    </dgm:pt>
    <dgm:pt modelId="{CC662AD4-267F-4E01-B3BF-1B22C8000A39}" type="pres">
      <dgm:prSet presAssocID="{70CE91C8-86CD-4803-8D41-4A5A514097EC}" presName="Name5" presStyleLbl="vennNode1" presStyleIdx="0" presStyleCnt="6">
        <dgm:presLayoutVars>
          <dgm:bulletEnabled val="1"/>
        </dgm:presLayoutVars>
      </dgm:prSet>
      <dgm:spPr/>
      <dgm:t>
        <a:bodyPr/>
        <a:lstStyle/>
        <a:p>
          <a:endParaRPr lang="en-US"/>
        </a:p>
      </dgm:t>
    </dgm:pt>
    <dgm:pt modelId="{066BA6E9-1D25-4D33-88A3-A439EC298B07}" type="pres">
      <dgm:prSet presAssocID="{88212B2C-1955-4811-99B8-892992C95267}" presName="space" presStyleCnt="0"/>
      <dgm:spPr/>
      <dgm:t>
        <a:bodyPr/>
        <a:lstStyle/>
        <a:p>
          <a:endParaRPr lang="en-US"/>
        </a:p>
      </dgm:t>
    </dgm:pt>
    <dgm:pt modelId="{1A3DE9B1-FDF1-4C7F-9310-6A8244891651}" type="pres">
      <dgm:prSet presAssocID="{AAC06F8A-B696-4E00-A725-A97C82DBF101}" presName="Name5" presStyleLbl="vennNode1" presStyleIdx="1" presStyleCnt="6">
        <dgm:presLayoutVars>
          <dgm:bulletEnabled val="1"/>
        </dgm:presLayoutVars>
      </dgm:prSet>
      <dgm:spPr/>
      <dgm:t>
        <a:bodyPr/>
        <a:lstStyle/>
        <a:p>
          <a:endParaRPr lang="en-US"/>
        </a:p>
      </dgm:t>
    </dgm:pt>
    <dgm:pt modelId="{AF42FDD6-A3CB-4054-942C-0A553708A545}" type="pres">
      <dgm:prSet presAssocID="{858C70D0-DD6F-4CE1-95CC-D3A3A361D29A}" presName="space" presStyleCnt="0"/>
      <dgm:spPr/>
      <dgm:t>
        <a:bodyPr/>
        <a:lstStyle/>
        <a:p>
          <a:endParaRPr lang="en-US"/>
        </a:p>
      </dgm:t>
    </dgm:pt>
    <dgm:pt modelId="{510FFC74-7F5C-4821-8722-6ADCB81A4496}" type="pres">
      <dgm:prSet presAssocID="{C7316E59-5151-4528-A620-556B2415B8EE}" presName="Name5" presStyleLbl="vennNode1" presStyleIdx="2" presStyleCnt="6">
        <dgm:presLayoutVars>
          <dgm:bulletEnabled val="1"/>
        </dgm:presLayoutVars>
      </dgm:prSet>
      <dgm:spPr/>
      <dgm:t>
        <a:bodyPr/>
        <a:lstStyle/>
        <a:p>
          <a:endParaRPr lang="en-US"/>
        </a:p>
      </dgm:t>
    </dgm:pt>
    <dgm:pt modelId="{A917707D-E4ED-486B-BBC6-624C78DB5BD2}" type="pres">
      <dgm:prSet presAssocID="{8AD7913A-7A2C-441E-907A-DA96CC886D7C}" presName="space" presStyleCnt="0"/>
      <dgm:spPr/>
      <dgm:t>
        <a:bodyPr/>
        <a:lstStyle/>
        <a:p>
          <a:endParaRPr lang="en-US"/>
        </a:p>
      </dgm:t>
    </dgm:pt>
    <dgm:pt modelId="{1CA2A590-1B56-41E7-8B68-A42450811194}" type="pres">
      <dgm:prSet presAssocID="{7F652F5C-8FAC-4C3A-B062-AE2FF6E4A7DF}" presName="Name5" presStyleLbl="vennNode1" presStyleIdx="3" presStyleCnt="6" custLinFactX="-158461" custLinFactNeighborX="-200000" custLinFactNeighborY="78502">
        <dgm:presLayoutVars>
          <dgm:bulletEnabled val="1"/>
        </dgm:presLayoutVars>
      </dgm:prSet>
      <dgm:spPr/>
      <dgm:t>
        <a:bodyPr/>
        <a:lstStyle/>
        <a:p>
          <a:endParaRPr lang="en-US"/>
        </a:p>
      </dgm:t>
    </dgm:pt>
    <dgm:pt modelId="{E16BF68B-1D1D-4DF2-9491-ED6AE0984992}" type="pres">
      <dgm:prSet presAssocID="{88A9B6AC-34A4-474B-A0A2-ECD1FF94EAC5}" presName="space" presStyleCnt="0"/>
      <dgm:spPr/>
      <dgm:t>
        <a:bodyPr/>
        <a:lstStyle/>
        <a:p>
          <a:endParaRPr lang="en-US"/>
        </a:p>
      </dgm:t>
    </dgm:pt>
    <dgm:pt modelId="{4293DC33-845B-47EA-8584-FB7E5BAB0E81}" type="pres">
      <dgm:prSet presAssocID="{AB0B3C64-30F1-4234-B9E4-8877F486BC18}" presName="Name5" presStyleLbl="vennNode1" presStyleIdx="4" presStyleCnt="6" custLinFactX="-158461" custLinFactNeighborX="-200000" custLinFactNeighborY="78502">
        <dgm:presLayoutVars>
          <dgm:bulletEnabled val="1"/>
        </dgm:presLayoutVars>
      </dgm:prSet>
      <dgm:spPr/>
      <dgm:t>
        <a:bodyPr/>
        <a:lstStyle/>
        <a:p>
          <a:endParaRPr lang="en-US"/>
        </a:p>
      </dgm:t>
    </dgm:pt>
    <dgm:pt modelId="{D93A0B73-D384-49AC-A271-AF09E4DB1A61}" type="pres">
      <dgm:prSet presAssocID="{DB851257-84FB-445D-BBDA-CC4DD9087B99}" presName="space" presStyleCnt="0"/>
      <dgm:spPr/>
      <dgm:t>
        <a:bodyPr/>
        <a:lstStyle/>
        <a:p>
          <a:endParaRPr lang="en-US"/>
        </a:p>
      </dgm:t>
    </dgm:pt>
    <dgm:pt modelId="{1CC29810-FBB2-46D4-9F3A-90761B927086}" type="pres">
      <dgm:prSet presAssocID="{1463E82B-A75D-4321-AA2A-A066F5772F14}" presName="Name5" presStyleLbl="vennNode1" presStyleIdx="5" presStyleCnt="6" custLinFactX="-158461" custLinFactNeighborX="-200000" custLinFactNeighborY="78502">
        <dgm:presLayoutVars>
          <dgm:bulletEnabled val="1"/>
        </dgm:presLayoutVars>
      </dgm:prSet>
      <dgm:spPr/>
      <dgm:t>
        <a:bodyPr/>
        <a:lstStyle/>
        <a:p>
          <a:endParaRPr lang="en-US"/>
        </a:p>
      </dgm:t>
    </dgm:pt>
  </dgm:ptLst>
  <dgm:cxnLst>
    <dgm:cxn modelId="{948E6C98-D7E8-4B79-A4B8-2A94E43040CE}" type="presOf" srcId="{7F652F5C-8FAC-4C3A-B062-AE2FF6E4A7DF}" destId="{1CA2A590-1B56-41E7-8B68-A42450811194}" srcOrd="0" destOrd="0" presId="urn:microsoft.com/office/officeart/2005/8/layout/venn3"/>
    <dgm:cxn modelId="{EF95372E-84EB-4432-BC6B-0AE20D91368B}" type="presOf" srcId="{AAC06F8A-B696-4E00-A725-A97C82DBF101}" destId="{1A3DE9B1-FDF1-4C7F-9310-6A8244891651}" srcOrd="0" destOrd="0" presId="urn:microsoft.com/office/officeart/2005/8/layout/venn3"/>
    <dgm:cxn modelId="{2A9DF0D1-E824-48B6-85BA-87B654790E5F}" type="presOf" srcId="{70CE91C8-86CD-4803-8D41-4A5A514097EC}" destId="{CC662AD4-267F-4E01-B3BF-1B22C8000A39}" srcOrd="0" destOrd="0" presId="urn:microsoft.com/office/officeart/2005/8/layout/venn3"/>
    <dgm:cxn modelId="{7ED8CECC-725B-46B9-833C-4A509BF9F1A2}" type="presOf" srcId="{C7316E59-5151-4528-A620-556B2415B8EE}" destId="{510FFC74-7F5C-4821-8722-6ADCB81A4496}" srcOrd="0" destOrd="0" presId="urn:microsoft.com/office/officeart/2005/8/layout/venn3"/>
    <dgm:cxn modelId="{EBC77F14-611E-4AFE-AD33-E4C4B5321EC7}" type="presOf" srcId="{1463E82B-A75D-4321-AA2A-A066F5772F14}" destId="{1CC29810-FBB2-46D4-9F3A-90761B927086}" srcOrd="0" destOrd="0" presId="urn:microsoft.com/office/officeart/2005/8/layout/venn3"/>
    <dgm:cxn modelId="{FFAA19DA-362C-4C29-A744-453827F2E2A2}" srcId="{D7B3AFFF-0D9A-49B7-891B-5D87A5DA9FF0}" destId="{1463E82B-A75D-4321-AA2A-A066F5772F14}" srcOrd="5" destOrd="0" parTransId="{24FDF2EE-6778-4D54-B7C0-24E1E3B32345}" sibTransId="{7E3400A3-6D48-48DE-B0E5-32E9A3BE54CF}"/>
    <dgm:cxn modelId="{2716CDC3-3A71-46AF-B883-C22ACE935436}" srcId="{D7B3AFFF-0D9A-49B7-891B-5D87A5DA9FF0}" destId="{7F652F5C-8FAC-4C3A-B062-AE2FF6E4A7DF}" srcOrd="3" destOrd="0" parTransId="{8B88974F-EDB5-42A1-BEAD-C3E11AD31591}" sibTransId="{88A9B6AC-34A4-474B-A0A2-ECD1FF94EAC5}"/>
    <dgm:cxn modelId="{2D65D119-4C8A-421B-9AC5-ED69ACDE2412}" srcId="{D7B3AFFF-0D9A-49B7-891B-5D87A5DA9FF0}" destId="{AAC06F8A-B696-4E00-A725-A97C82DBF101}" srcOrd="1" destOrd="0" parTransId="{9C5B7295-ECEC-40FC-A2F7-8FE8276BD6C0}" sibTransId="{858C70D0-DD6F-4CE1-95CC-D3A3A361D29A}"/>
    <dgm:cxn modelId="{7144FAB5-C7C4-4D18-88A8-F2033A1BCD87}" type="presOf" srcId="{AB0B3C64-30F1-4234-B9E4-8877F486BC18}" destId="{4293DC33-845B-47EA-8584-FB7E5BAB0E81}" srcOrd="0" destOrd="0" presId="urn:microsoft.com/office/officeart/2005/8/layout/venn3"/>
    <dgm:cxn modelId="{0FDFE9AD-45A0-4B58-8D35-88E4C945D318}" srcId="{D7B3AFFF-0D9A-49B7-891B-5D87A5DA9FF0}" destId="{70CE91C8-86CD-4803-8D41-4A5A514097EC}" srcOrd="0" destOrd="0" parTransId="{59695738-D27C-480C-BF7A-FCCA4F37B891}" sibTransId="{88212B2C-1955-4811-99B8-892992C95267}"/>
    <dgm:cxn modelId="{1B745389-F75E-4E6C-A666-87B4D841C7E7}" srcId="{D7B3AFFF-0D9A-49B7-891B-5D87A5DA9FF0}" destId="{AB0B3C64-30F1-4234-B9E4-8877F486BC18}" srcOrd="4" destOrd="0" parTransId="{722DEFDC-376E-4F8D-80EA-8027B4E3753D}" sibTransId="{DB851257-84FB-445D-BBDA-CC4DD9087B99}"/>
    <dgm:cxn modelId="{35FC0BDD-907D-4813-BB8E-1F561AE1F594}" type="presOf" srcId="{D7B3AFFF-0D9A-49B7-891B-5D87A5DA9FF0}" destId="{6CE7710D-71FF-4F22-96AB-4C111A2A1C5F}" srcOrd="0" destOrd="0" presId="urn:microsoft.com/office/officeart/2005/8/layout/venn3"/>
    <dgm:cxn modelId="{47DCFB29-7385-4925-9B94-A57324C07F24}" srcId="{D7B3AFFF-0D9A-49B7-891B-5D87A5DA9FF0}" destId="{C7316E59-5151-4528-A620-556B2415B8EE}" srcOrd="2" destOrd="0" parTransId="{F069E4AA-BB9D-45A6-918C-181276FC28F9}" sibTransId="{8AD7913A-7A2C-441E-907A-DA96CC886D7C}"/>
    <dgm:cxn modelId="{5DC9CAC4-058A-4DC0-A898-B8ACC54DCFA6}" type="presParOf" srcId="{6CE7710D-71FF-4F22-96AB-4C111A2A1C5F}" destId="{CC662AD4-267F-4E01-B3BF-1B22C8000A39}" srcOrd="0" destOrd="0" presId="urn:microsoft.com/office/officeart/2005/8/layout/venn3"/>
    <dgm:cxn modelId="{AE9F45EE-5BDA-43F5-80BC-926DDF897934}" type="presParOf" srcId="{6CE7710D-71FF-4F22-96AB-4C111A2A1C5F}" destId="{066BA6E9-1D25-4D33-88A3-A439EC298B07}" srcOrd="1" destOrd="0" presId="urn:microsoft.com/office/officeart/2005/8/layout/venn3"/>
    <dgm:cxn modelId="{081386E0-812C-4D67-9A27-A421C092EF86}" type="presParOf" srcId="{6CE7710D-71FF-4F22-96AB-4C111A2A1C5F}" destId="{1A3DE9B1-FDF1-4C7F-9310-6A8244891651}" srcOrd="2" destOrd="0" presId="urn:microsoft.com/office/officeart/2005/8/layout/venn3"/>
    <dgm:cxn modelId="{4051578F-D16B-4CC9-A41A-94D4F4308BBA}" type="presParOf" srcId="{6CE7710D-71FF-4F22-96AB-4C111A2A1C5F}" destId="{AF42FDD6-A3CB-4054-942C-0A553708A545}" srcOrd="3" destOrd="0" presId="urn:microsoft.com/office/officeart/2005/8/layout/venn3"/>
    <dgm:cxn modelId="{FF32C35F-F45B-4539-9A95-EDCB6143584F}" type="presParOf" srcId="{6CE7710D-71FF-4F22-96AB-4C111A2A1C5F}" destId="{510FFC74-7F5C-4821-8722-6ADCB81A4496}" srcOrd="4" destOrd="0" presId="urn:microsoft.com/office/officeart/2005/8/layout/venn3"/>
    <dgm:cxn modelId="{C748DFB3-E966-44F8-A86A-1E6D2F5CB815}" type="presParOf" srcId="{6CE7710D-71FF-4F22-96AB-4C111A2A1C5F}" destId="{A917707D-E4ED-486B-BBC6-624C78DB5BD2}" srcOrd="5" destOrd="0" presId="urn:microsoft.com/office/officeart/2005/8/layout/venn3"/>
    <dgm:cxn modelId="{0D373C38-7CCF-4440-99D3-AC589517AB83}" type="presParOf" srcId="{6CE7710D-71FF-4F22-96AB-4C111A2A1C5F}" destId="{1CA2A590-1B56-41E7-8B68-A42450811194}" srcOrd="6" destOrd="0" presId="urn:microsoft.com/office/officeart/2005/8/layout/venn3"/>
    <dgm:cxn modelId="{D3E57B97-B349-481A-8FD3-CC36842E1363}" type="presParOf" srcId="{6CE7710D-71FF-4F22-96AB-4C111A2A1C5F}" destId="{E16BF68B-1D1D-4DF2-9491-ED6AE0984992}" srcOrd="7" destOrd="0" presId="urn:microsoft.com/office/officeart/2005/8/layout/venn3"/>
    <dgm:cxn modelId="{D27032DC-0F57-40CB-9573-BD27D22BE0EF}" type="presParOf" srcId="{6CE7710D-71FF-4F22-96AB-4C111A2A1C5F}" destId="{4293DC33-845B-47EA-8584-FB7E5BAB0E81}" srcOrd="8" destOrd="0" presId="urn:microsoft.com/office/officeart/2005/8/layout/venn3"/>
    <dgm:cxn modelId="{C2EB0858-AC8A-4EF7-8D6C-2F0F06AFE36D}" type="presParOf" srcId="{6CE7710D-71FF-4F22-96AB-4C111A2A1C5F}" destId="{D93A0B73-D384-49AC-A271-AF09E4DB1A61}" srcOrd="9" destOrd="0" presId="urn:microsoft.com/office/officeart/2005/8/layout/venn3"/>
    <dgm:cxn modelId="{2A3B0CBF-A4C9-41FD-B337-B9396EF715BE}" type="presParOf" srcId="{6CE7710D-71FF-4F22-96AB-4C111A2A1C5F}" destId="{1CC29810-FBB2-46D4-9F3A-90761B927086}" srcOrd="10" destOrd="0" presId="urn:microsoft.com/office/officeart/2005/8/layout/venn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C95B7E0D-55B9-4DB4-8442-ECE2B04C4C6C}" type="doc">
      <dgm:prSet loTypeId="urn:microsoft.com/office/officeart/2005/8/layout/vList2" loCatId="list" qsTypeId="urn:microsoft.com/office/officeart/2005/8/quickstyle/simple1#101" qsCatId="simple" csTypeId="urn:microsoft.com/office/officeart/2005/8/colors/colorful1#18" csCatId="colorful" phldr="1"/>
      <dgm:spPr/>
      <dgm:t>
        <a:bodyPr/>
        <a:lstStyle/>
        <a:p>
          <a:endParaRPr lang="en-US"/>
        </a:p>
      </dgm:t>
    </dgm:pt>
    <dgm:pt modelId="{0C7FADE4-765A-45F9-AB92-ECD0E3EF99E0}">
      <dgm:prSet custT="1"/>
      <dgm:spPr/>
      <dgm:t>
        <a:bodyPr/>
        <a:lstStyle/>
        <a:p>
          <a:pPr algn="ctr" rtl="0"/>
          <a:r>
            <a:rPr lang="en-US" sz="2400" b="1" dirty="0" smtClean="0"/>
            <a:t>Congratulations! </a:t>
          </a:r>
          <a:r>
            <a:rPr lang="en-US" sz="2100" dirty="0" smtClean="0"/>
            <a:t>You have convinced the powers-that-be that it is worthwhile to work to overcome the challenges that exist in your community to go solar.</a:t>
          </a:r>
          <a:endParaRPr lang="en-US" sz="2100" dirty="0"/>
        </a:p>
      </dgm:t>
    </dgm:pt>
    <dgm:pt modelId="{531723D3-BEC4-4677-8A8A-54FA150DCD47}" type="parTrans" cxnId="{261FF2EB-82FE-49CF-A074-1BF28D0AF207}">
      <dgm:prSet/>
      <dgm:spPr/>
      <dgm:t>
        <a:bodyPr/>
        <a:lstStyle/>
        <a:p>
          <a:pPr algn="ctr"/>
          <a:endParaRPr lang="en-US"/>
        </a:p>
      </dgm:t>
    </dgm:pt>
    <dgm:pt modelId="{7CF405DB-632E-4729-A385-B27B0E8E34BB}" type="sibTrans" cxnId="{261FF2EB-82FE-49CF-A074-1BF28D0AF207}">
      <dgm:prSet/>
      <dgm:spPr/>
      <dgm:t>
        <a:bodyPr/>
        <a:lstStyle/>
        <a:p>
          <a:pPr algn="ctr"/>
          <a:endParaRPr lang="en-US"/>
        </a:p>
      </dgm:t>
    </dgm:pt>
    <dgm:pt modelId="{20F0A2BF-881A-4185-BFEA-2FC47283441F}">
      <dgm:prSet custT="1"/>
      <dgm:spPr/>
      <dgm:t>
        <a:bodyPr/>
        <a:lstStyle/>
        <a:p>
          <a:pPr algn="ctr" rtl="0"/>
          <a:r>
            <a:rPr lang="en-US" sz="1800" dirty="0" smtClean="0"/>
            <a:t>Knowing what you know NOW about your community and about the opportunities communities have for going solar, </a:t>
          </a:r>
          <a:r>
            <a:rPr lang="en-US" sz="2000" b="1" dirty="0" smtClean="0"/>
            <a:t>identify 3 action items that you will take immediately upon returning home </a:t>
          </a:r>
          <a:r>
            <a:rPr lang="en-US" sz="1800" dirty="0" smtClean="0"/>
            <a:t>(5 minutes)</a:t>
          </a:r>
          <a:endParaRPr lang="en-US" sz="1800" dirty="0"/>
        </a:p>
      </dgm:t>
    </dgm:pt>
    <dgm:pt modelId="{C4E91D2F-050C-4740-B7F1-B8A189EA7D78}" type="parTrans" cxnId="{40BF8392-A9BF-4952-AA5F-80AFA387ECB0}">
      <dgm:prSet/>
      <dgm:spPr/>
      <dgm:t>
        <a:bodyPr/>
        <a:lstStyle/>
        <a:p>
          <a:pPr algn="ctr"/>
          <a:endParaRPr lang="en-US"/>
        </a:p>
      </dgm:t>
    </dgm:pt>
    <dgm:pt modelId="{E8ED4A0B-A79E-4858-829C-261471B027F9}" type="sibTrans" cxnId="{40BF8392-A9BF-4952-AA5F-80AFA387ECB0}">
      <dgm:prSet/>
      <dgm:spPr/>
      <dgm:t>
        <a:bodyPr/>
        <a:lstStyle/>
        <a:p>
          <a:pPr algn="ctr"/>
          <a:endParaRPr lang="en-US"/>
        </a:p>
      </dgm:t>
    </dgm:pt>
    <dgm:pt modelId="{F9F60F1C-B85B-465E-A8E9-6B87F3DCE8E2}">
      <dgm:prSet custT="1"/>
      <dgm:spPr/>
      <dgm:t>
        <a:bodyPr/>
        <a:lstStyle/>
        <a:p>
          <a:pPr algn="ctr" rtl="0"/>
          <a:r>
            <a:rPr lang="en-US" sz="1800" dirty="0" smtClean="0"/>
            <a:t>In groups of 3-4, </a:t>
          </a:r>
          <a:r>
            <a:rPr lang="en-US" sz="2000" b="1" dirty="0" smtClean="0"/>
            <a:t>share and compare each others’ action items</a:t>
          </a:r>
          <a:r>
            <a:rPr lang="en-US" sz="1800" dirty="0" smtClean="0"/>
            <a:t>; make any adjustments to your items as appropriate based on discussion</a:t>
          </a:r>
          <a:endParaRPr lang="en-US" sz="1800" dirty="0"/>
        </a:p>
      </dgm:t>
    </dgm:pt>
    <dgm:pt modelId="{F1B87065-905C-4406-8B7E-BABB1ABC149D}" type="parTrans" cxnId="{8D59F2E1-5B19-4F5E-A23B-66CA9D52D9B1}">
      <dgm:prSet/>
      <dgm:spPr/>
      <dgm:t>
        <a:bodyPr/>
        <a:lstStyle/>
        <a:p>
          <a:pPr algn="ctr"/>
          <a:endParaRPr lang="en-US"/>
        </a:p>
      </dgm:t>
    </dgm:pt>
    <dgm:pt modelId="{67D3A1C8-2105-42DD-8F7A-614567909B22}" type="sibTrans" cxnId="{8D59F2E1-5B19-4F5E-A23B-66CA9D52D9B1}">
      <dgm:prSet/>
      <dgm:spPr/>
      <dgm:t>
        <a:bodyPr/>
        <a:lstStyle/>
        <a:p>
          <a:pPr algn="ctr"/>
          <a:endParaRPr lang="en-US"/>
        </a:p>
      </dgm:t>
    </dgm:pt>
    <dgm:pt modelId="{8871F3FC-F015-4932-AF9C-2DDA9218B0DE}">
      <dgm:prSet custT="1"/>
      <dgm:spPr/>
      <dgm:t>
        <a:bodyPr/>
        <a:lstStyle/>
        <a:p>
          <a:pPr algn="ctr" rtl="0"/>
          <a:r>
            <a:rPr lang="en-US" sz="1600" dirty="0" smtClean="0"/>
            <a:t>Think about additional information do you need to know in order to do more.</a:t>
          </a:r>
          <a:endParaRPr lang="en-US" sz="1600" dirty="0"/>
        </a:p>
      </dgm:t>
    </dgm:pt>
    <dgm:pt modelId="{59829C4F-37FD-490F-8CE9-0705308FEC4D}" type="parTrans" cxnId="{477324B6-293F-4D0F-B368-210EF07540B9}">
      <dgm:prSet/>
      <dgm:spPr/>
      <dgm:t>
        <a:bodyPr/>
        <a:lstStyle/>
        <a:p>
          <a:pPr algn="ctr"/>
          <a:endParaRPr lang="en-US"/>
        </a:p>
      </dgm:t>
    </dgm:pt>
    <dgm:pt modelId="{AF0E44AC-AB7E-430B-8DA4-361212D18CB6}" type="sibTrans" cxnId="{477324B6-293F-4D0F-B368-210EF07540B9}">
      <dgm:prSet/>
      <dgm:spPr/>
      <dgm:t>
        <a:bodyPr/>
        <a:lstStyle/>
        <a:p>
          <a:pPr algn="ctr"/>
          <a:endParaRPr lang="en-US"/>
        </a:p>
      </dgm:t>
    </dgm:pt>
    <dgm:pt modelId="{7B0F7FC3-7BFA-484B-B696-540CF5E1EC31}" type="pres">
      <dgm:prSet presAssocID="{C95B7E0D-55B9-4DB4-8442-ECE2B04C4C6C}" presName="linear" presStyleCnt="0">
        <dgm:presLayoutVars>
          <dgm:animLvl val="lvl"/>
          <dgm:resizeHandles val="exact"/>
        </dgm:presLayoutVars>
      </dgm:prSet>
      <dgm:spPr/>
      <dgm:t>
        <a:bodyPr/>
        <a:lstStyle/>
        <a:p>
          <a:endParaRPr lang="en-US"/>
        </a:p>
      </dgm:t>
    </dgm:pt>
    <dgm:pt modelId="{FBFEC95B-0992-47DF-A709-C6379E734F8E}" type="pres">
      <dgm:prSet presAssocID="{0C7FADE4-765A-45F9-AB92-ECD0E3EF99E0}" presName="parentText" presStyleLbl="node1" presStyleIdx="0" presStyleCnt="3">
        <dgm:presLayoutVars>
          <dgm:chMax val="0"/>
          <dgm:bulletEnabled val="1"/>
        </dgm:presLayoutVars>
      </dgm:prSet>
      <dgm:spPr/>
      <dgm:t>
        <a:bodyPr/>
        <a:lstStyle/>
        <a:p>
          <a:endParaRPr lang="en-US"/>
        </a:p>
      </dgm:t>
    </dgm:pt>
    <dgm:pt modelId="{D05D4B8E-5A0D-43CA-ABA3-8E6B7C301563}" type="pres">
      <dgm:prSet presAssocID="{7CF405DB-632E-4729-A385-B27B0E8E34BB}" presName="spacer" presStyleCnt="0"/>
      <dgm:spPr/>
    </dgm:pt>
    <dgm:pt modelId="{2DBB68A8-8E3C-4D68-8F18-95102DD9615F}" type="pres">
      <dgm:prSet presAssocID="{20F0A2BF-881A-4185-BFEA-2FC47283441F}" presName="parentText" presStyleLbl="node1" presStyleIdx="1" presStyleCnt="3">
        <dgm:presLayoutVars>
          <dgm:chMax val="0"/>
          <dgm:bulletEnabled val="1"/>
        </dgm:presLayoutVars>
      </dgm:prSet>
      <dgm:spPr/>
      <dgm:t>
        <a:bodyPr/>
        <a:lstStyle/>
        <a:p>
          <a:endParaRPr lang="en-US"/>
        </a:p>
      </dgm:t>
    </dgm:pt>
    <dgm:pt modelId="{226F3C04-4ABA-4A0B-B5E3-1D3304646802}" type="pres">
      <dgm:prSet presAssocID="{E8ED4A0B-A79E-4858-829C-261471B027F9}" presName="spacer" presStyleCnt="0"/>
      <dgm:spPr/>
    </dgm:pt>
    <dgm:pt modelId="{EEECCF00-49BC-4D74-8E78-EBFE67FC374B}" type="pres">
      <dgm:prSet presAssocID="{F9F60F1C-B85B-465E-A8E9-6B87F3DCE8E2}" presName="parentText" presStyleLbl="node1" presStyleIdx="2" presStyleCnt="3">
        <dgm:presLayoutVars>
          <dgm:chMax val="0"/>
          <dgm:bulletEnabled val="1"/>
        </dgm:presLayoutVars>
      </dgm:prSet>
      <dgm:spPr/>
      <dgm:t>
        <a:bodyPr/>
        <a:lstStyle/>
        <a:p>
          <a:endParaRPr lang="en-US"/>
        </a:p>
      </dgm:t>
    </dgm:pt>
    <dgm:pt modelId="{25A21FE9-422E-4745-AC60-459BAE48EA26}" type="pres">
      <dgm:prSet presAssocID="{F9F60F1C-B85B-465E-A8E9-6B87F3DCE8E2}" presName="childText" presStyleLbl="revTx" presStyleIdx="0" presStyleCnt="1">
        <dgm:presLayoutVars>
          <dgm:bulletEnabled val="1"/>
        </dgm:presLayoutVars>
      </dgm:prSet>
      <dgm:spPr/>
      <dgm:t>
        <a:bodyPr/>
        <a:lstStyle/>
        <a:p>
          <a:endParaRPr lang="en-US"/>
        </a:p>
      </dgm:t>
    </dgm:pt>
  </dgm:ptLst>
  <dgm:cxnLst>
    <dgm:cxn modelId="{C13A03AD-FE1D-4251-B93E-3CED9505AAA1}" type="presOf" srcId="{8871F3FC-F015-4932-AF9C-2DDA9218B0DE}" destId="{25A21FE9-422E-4745-AC60-459BAE48EA26}" srcOrd="0" destOrd="0" presId="urn:microsoft.com/office/officeart/2005/8/layout/vList2"/>
    <dgm:cxn modelId="{40BF8392-A9BF-4952-AA5F-80AFA387ECB0}" srcId="{C95B7E0D-55B9-4DB4-8442-ECE2B04C4C6C}" destId="{20F0A2BF-881A-4185-BFEA-2FC47283441F}" srcOrd="1" destOrd="0" parTransId="{C4E91D2F-050C-4740-B7F1-B8A189EA7D78}" sibTransId="{E8ED4A0B-A79E-4858-829C-261471B027F9}"/>
    <dgm:cxn modelId="{E9B08AFE-29EC-4F0E-A197-C1754152EEFF}" type="presOf" srcId="{0C7FADE4-765A-45F9-AB92-ECD0E3EF99E0}" destId="{FBFEC95B-0992-47DF-A709-C6379E734F8E}" srcOrd="0" destOrd="0" presId="urn:microsoft.com/office/officeart/2005/8/layout/vList2"/>
    <dgm:cxn modelId="{AC6FD536-AB88-40FF-A2A5-B2225411EACA}" type="presOf" srcId="{F9F60F1C-B85B-465E-A8E9-6B87F3DCE8E2}" destId="{EEECCF00-49BC-4D74-8E78-EBFE67FC374B}" srcOrd="0" destOrd="0" presId="urn:microsoft.com/office/officeart/2005/8/layout/vList2"/>
    <dgm:cxn modelId="{261FF2EB-82FE-49CF-A074-1BF28D0AF207}" srcId="{C95B7E0D-55B9-4DB4-8442-ECE2B04C4C6C}" destId="{0C7FADE4-765A-45F9-AB92-ECD0E3EF99E0}" srcOrd="0" destOrd="0" parTransId="{531723D3-BEC4-4677-8A8A-54FA150DCD47}" sibTransId="{7CF405DB-632E-4729-A385-B27B0E8E34BB}"/>
    <dgm:cxn modelId="{8D59F2E1-5B19-4F5E-A23B-66CA9D52D9B1}" srcId="{C95B7E0D-55B9-4DB4-8442-ECE2B04C4C6C}" destId="{F9F60F1C-B85B-465E-A8E9-6B87F3DCE8E2}" srcOrd="2" destOrd="0" parTransId="{F1B87065-905C-4406-8B7E-BABB1ABC149D}" sibTransId="{67D3A1C8-2105-42DD-8F7A-614567909B22}"/>
    <dgm:cxn modelId="{4E43C886-3115-406D-B3B8-EA6DDF4AAF40}" type="presOf" srcId="{C95B7E0D-55B9-4DB4-8442-ECE2B04C4C6C}" destId="{7B0F7FC3-7BFA-484B-B696-540CF5E1EC31}" srcOrd="0" destOrd="0" presId="urn:microsoft.com/office/officeart/2005/8/layout/vList2"/>
    <dgm:cxn modelId="{477324B6-293F-4D0F-B368-210EF07540B9}" srcId="{F9F60F1C-B85B-465E-A8E9-6B87F3DCE8E2}" destId="{8871F3FC-F015-4932-AF9C-2DDA9218B0DE}" srcOrd="0" destOrd="0" parTransId="{59829C4F-37FD-490F-8CE9-0705308FEC4D}" sibTransId="{AF0E44AC-AB7E-430B-8DA4-361212D18CB6}"/>
    <dgm:cxn modelId="{A7A003B6-2115-45D4-AC28-56BD36DE65EC}" type="presOf" srcId="{20F0A2BF-881A-4185-BFEA-2FC47283441F}" destId="{2DBB68A8-8E3C-4D68-8F18-95102DD9615F}" srcOrd="0" destOrd="0" presId="urn:microsoft.com/office/officeart/2005/8/layout/vList2"/>
    <dgm:cxn modelId="{79DD8A49-81E3-4C52-BFD5-ED2624672703}" type="presParOf" srcId="{7B0F7FC3-7BFA-484B-B696-540CF5E1EC31}" destId="{FBFEC95B-0992-47DF-A709-C6379E734F8E}" srcOrd="0" destOrd="0" presId="urn:microsoft.com/office/officeart/2005/8/layout/vList2"/>
    <dgm:cxn modelId="{10B42853-2868-4BDB-9724-C7ACCA53581F}" type="presParOf" srcId="{7B0F7FC3-7BFA-484B-B696-540CF5E1EC31}" destId="{D05D4B8E-5A0D-43CA-ABA3-8E6B7C301563}" srcOrd="1" destOrd="0" presId="urn:microsoft.com/office/officeart/2005/8/layout/vList2"/>
    <dgm:cxn modelId="{362D17F5-EA8C-4796-949D-EA7902C04ADB}" type="presParOf" srcId="{7B0F7FC3-7BFA-484B-B696-540CF5E1EC31}" destId="{2DBB68A8-8E3C-4D68-8F18-95102DD9615F}" srcOrd="2" destOrd="0" presId="urn:microsoft.com/office/officeart/2005/8/layout/vList2"/>
    <dgm:cxn modelId="{9E7AA833-4E68-4079-948F-319AEE3CA245}" type="presParOf" srcId="{7B0F7FC3-7BFA-484B-B696-540CF5E1EC31}" destId="{226F3C04-4ABA-4A0B-B5E3-1D3304646802}" srcOrd="3" destOrd="0" presId="urn:microsoft.com/office/officeart/2005/8/layout/vList2"/>
    <dgm:cxn modelId="{C13E0EF6-9D9D-49FA-9569-D172A27B5935}" type="presParOf" srcId="{7B0F7FC3-7BFA-484B-B696-540CF5E1EC31}" destId="{EEECCF00-49BC-4D74-8E78-EBFE67FC374B}" srcOrd="4" destOrd="0" presId="urn:microsoft.com/office/officeart/2005/8/layout/vList2"/>
    <dgm:cxn modelId="{BC11695A-BDA1-4728-8A1E-6137F5ED46E4}" type="presParOf" srcId="{7B0F7FC3-7BFA-484B-B696-540CF5E1EC31}" destId="{25A21FE9-422E-4745-AC60-459BAE48EA26}" srcOrd="5"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6953DB1E-A90C-46C5-8F5F-A04526BCA5E3}" type="doc">
      <dgm:prSet loTypeId="urn:microsoft.com/office/officeart/2005/8/layout/vList2" loCatId="list" qsTypeId="urn:microsoft.com/office/officeart/2005/8/quickstyle/3d3" qsCatId="3D" csTypeId="urn:microsoft.com/office/officeart/2005/8/colors/accent6_2" csCatId="accent6" phldr="1"/>
      <dgm:spPr/>
      <dgm:t>
        <a:bodyPr/>
        <a:lstStyle/>
        <a:p>
          <a:endParaRPr lang="en-US"/>
        </a:p>
      </dgm:t>
    </dgm:pt>
    <dgm:pt modelId="{B0B7D589-50E1-4F41-911F-D0CDF0694036}">
      <dgm:prSet/>
      <dgm:spPr/>
      <dgm:t>
        <a:bodyPr/>
        <a:lstStyle/>
        <a:p>
          <a:pPr algn="ctr" rtl="0"/>
          <a:r>
            <a:rPr lang="en-US" dirty="0" smtClean="0"/>
            <a:t>Review your community’s permitting process</a:t>
          </a:r>
          <a:endParaRPr lang="en-US" dirty="0"/>
        </a:p>
      </dgm:t>
    </dgm:pt>
    <dgm:pt modelId="{CA5DBC31-9CC1-4EC7-AD4B-40CFA507E090}" type="parTrans" cxnId="{7B3F0F71-8966-45DD-9D88-9227EEEDBFEF}">
      <dgm:prSet/>
      <dgm:spPr/>
      <dgm:t>
        <a:bodyPr/>
        <a:lstStyle/>
        <a:p>
          <a:endParaRPr lang="en-US"/>
        </a:p>
      </dgm:t>
    </dgm:pt>
    <dgm:pt modelId="{43F0148C-15C8-44E7-8BF7-FE0A5DFFF980}" type="sibTrans" cxnId="{7B3F0F71-8966-45DD-9D88-9227EEEDBFEF}">
      <dgm:prSet/>
      <dgm:spPr/>
      <dgm:t>
        <a:bodyPr/>
        <a:lstStyle/>
        <a:p>
          <a:endParaRPr lang="en-US"/>
        </a:p>
      </dgm:t>
    </dgm:pt>
    <dgm:pt modelId="{EE1B5966-103A-471F-AF43-EEE051DC64BC}">
      <dgm:prSet/>
      <dgm:spPr/>
      <dgm:t>
        <a:bodyPr/>
        <a:lstStyle/>
        <a:p>
          <a:pPr algn="ctr" rtl="0"/>
          <a:r>
            <a:rPr lang="en-US" dirty="0" smtClean="0"/>
            <a:t>Identify where you might be able to add elements that are ‘solar friendly’</a:t>
          </a:r>
          <a:endParaRPr lang="en-US" dirty="0"/>
        </a:p>
      </dgm:t>
    </dgm:pt>
    <dgm:pt modelId="{9414BFD1-D7BF-4E6D-8183-231C2112A3E6}" type="parTrans" cxnId="{3524F2E5-4517-4123-B511-A74DA16F375A}">
      <dgm:prSet/>
      <dgm:spPr/>
      <dgm:t>
        <a:bodyPr/>
        <a:lstStyle/>
        <a:p>
          <a:endParaRPr lang="en-US"/>
        </a:p>
      </dgm:t>
    </dgm:pt>
    <dgm:pt modelId="{86169440-4664-42D3-90E9-38DEC7CCAA31}" type="sibTrans" cxnId="{3524F2E5-4517-4123-B511-A74DA16F375A}">
      <dgm:prSet/>
      <dgm:spPr/>
      <dgm:t>
        <a:bodyPr/>
        <a:lstStyle/>
        <a:p>
          <a:endParaRPr lang="en-US"/>
        </a:p>
      </dgm:t>
    </dgm:pt>
    <dgm:pt modelId="{F39135AC-76A9-41CF-84EB-0EAE4D3877B2}" type="pres">
      <dgm:prSet presAssocID="{6953DB1E-A90C-46C5-8F5F-A04526BCA5E3}" presName="linear" presStyleCnt="0">
        <dgm:presLayoutVars>
          <dgm:animLvl val="lvl"/>
          <dgm:resizeHandles val="exact"/>
        </dgm:presLayoutVars>
      </dgm:prSet>
      <dgm:spPr/>
      <dgm:t>
        <a:bodyPr/>
        <a:lstStyle/>
        <a:p>
          <a:endParaRPr lang="en-US"/>
        </a:p>
      </dgm:t>
    </dgm:pt>
    <dgm:pt modelId="{0C4FC706-065A-4385-89C7-F736B1A913C1}" type="pres">
      <dgm:prSet presAssocID="{B0B7D589-50E1-4F41-911F-D0CDF0694036}" presName="parentText" presStyleLbl="node1" presStyleIdx="0" presStyleCnt="2">
        <dgm:presLayoutVars>
          <dgm:chMax val="0"/>
          <dgm:bulletEnabled val="1"/>
        </dgm:presLayoutVars>
      </dgm:prSet>
      <dgm:spPr/>
      <dgm:t>
        <a:bodyPr/>
        <a:lstStyle/>
        <a:p>
          <a:endParaRPr lang="en-US"/>
        </a:p>
      </dgm:t>
    </dgm:pt>
    <dgm:pt modelId="{3DD56B70-7D27-461D-B338-02D83AB79BBA}" type="pres">
      <dgm:prSet presAssocID="{43F0148C-15C8-44E7-8BF7-FE0A5DFFF980}" presName="spacer" presStyleCnt="0"/>
      <dgm:spPr/>
    </dgm:pt>
    <dgm:pt modelId="{E1D49166-8E65-4A1B-BE4B-8430803D7D96}" type="pres">
      <dgm:prSet presAssocID="{EE1B5966-103A-471F-AF43-EEE051DC64BC}" presName="parentText" presStyleLbl="node1" presStyleIdx="1" presStyleCnt="2">
        <dgm:presLayoutVars>
          <dgm:chMax val="0"/>
          <dgm:bulletEnabled val="1"/>
        </dgm:presLayoutVars>
      </dgm:prSet>
      <dgm:spPr/>
      <dgm:t>
        <a:bodyPr/>
        <a:lstStyle/>
        <a:p>
          <a:endParaRPr lang="en-US"/>
        </a:p>
      </dgm:t>
    </dgm:pt>
  </dgm:ptLst>
  <dgm:cxnLst>
    <dgm:cxn modelId="{03FADFD0-534B-437D-9AD2-1EECBC75EBDB}" type="presOf" srcId="{EE1B5966-103A-471F-AF43-EEE051DC64BC}" destId="{E1D49166-8E65-4A1B-BE4B-8430803D7D96}" srcOrd="0" destOrd="0" presId="urn:microsoft.com/office/officeart/2005/8/layout/vList2"/>
    <dgm:cxn modelId="{1F4F594F-450F-4092-A189-7BB0ACF0C858}" type="presOf" srcId="{B0B7D589-50E1-4F41-911F-D0CDF0694036}" destId="{0C4FC706-065A-4385-89C7-F736B1A913C1}" srcOrd="0" destOrd="0" presId="urn:microsoft.com/office/officeart/2005/8/layout/vList2"/>
    <dgm:cxn modelId="{7B3F0F71-8966-45DD-9D88-9227EEEDBFEF}" srcId="{6953DB1E-A90C-46C5-8F5F-A04526BCA5E3}" destId="{B0B7D589-50E1-4F41-911F-D0CDF0694036}" srcOrd="0" destOrd="0" parTransId="{CA5DBC31-9CC1-4EC7-AD4B-40CFA507E090}" sibTransId="{43F0148C-15C8-44E7-8BF7-FE0A5DFFF980}"/>
    <dgm:cxn modelId="{E6AE2C94-8203-42B1-B82D-23C79DC07EE1}" type="presOf" srcId="{6953DB1E-A90C-46C5-8F5F-A04526BCA5E3}" destId="{F39135AC-76A9-41CF-84EB-0EAE4D3877B2}" srcOrd="0" destOrd="0" presId="urn:microsoft.com/office/officeart/2005/8/layout/vList2"/>
    <dgm:cxn modelId="{3524F2E5-4517-4123-B511-A74DA16F375A}" srcId="{6953DB1E-A90C-46C5-8F5F-A04526BCA5E3}" destId="{EE1B5966-103A-471F-AF43-EEE051DC64BC}" srcOrd="1" destOrd="0" parTransId="{9414BFD1-D7BF-4E6D-8183-231C2112A3E6}" sibTransId="{86169440-4664-42D3-90E9-38DEC7CCAA31}"/>
    <dgm:cxn modelId="{6671D34F-05EC-4730-83E1-598FC978C197}" type="presParOf" srcId="{F39135AC-76A9-41CF-84EB-0EAE4D3877B2}" destId="{0C4FC706-065A-4385-89C7-F736B1A913C1}" srcOrd="0" destOrd="0" presId="urn:microsoft.com/office/officeart/2005/8/layout/vList2"/>
    <dgm:cxn modelId="{1C34D5B3-437E-4058-AADC-6D7726DB8473}" type="presParOf" srcId="{F39135AC-76A9-41CF-84EB-0EAE4D3877B2}" destId="{3DD56B70-7D27-461D-B338-02D83AB79BBA}" srcOrd="1" destOrd="0" presId="urn:microsoft.com/office/officeart/2005/8/layout/vList2"/>
    <dgm:cxn modelId="{94A4D243-373D-4DC8-A1EF-7A68F68DB16E}" type="presParOf" srcId="{F39135AC-76A9-41CF-84EB-0EAE4D3877B2}" destId="{E1D49166-8E65-4A1B-BE4B-8430803D7D96}" srcOrd="2"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3448EB2-EE5A-409A-8FCB-6FA71E05F95B}" type="doc">
      <dgm:prSet loTypeId="urn:microsoft.com/office/officeart/2005/8/layout/default#5" loCatId="list" qsTypeId="urn:microsoft.com/office/officeart/2005/8/quickstyle/3d3" qsCatId="3D" csTypeId="urn:microsoft.com/office/officeart/2005/8/colors/accent4_5" csCatId="accent4" phldr="1"/>
      <dgm:spPr/>
      <dgm:t>
        <a:bodyPr/>
        <a:lstStyle/>
        <a:p>
          <a:endParaRPr lang="en-US"/>
        </a:p>
      </dgm:t>
    </dgm:pt>
    <dgm:pt modelId="{8A5C70B0-EE7C-401E-956C-C2A48B54F794}">
      <dgm:prSet phldrT="[Text]"/>
      <dgm:spPr/>
      <dgm:t>
        <a:bodyPr/>
        <a:lstStyle/>
        <a:p>
          <a:r>
            <a:rPr lang="en-US" dirty="0" smtClean="0"/>
            <a:t>Solar energy used to heat water or other medium</a:t>
          </a:r>
          <a:endParaRPr lang="en-US" dirty="0"/>
        </a:p>
      </dgm:t>
    </dgm:pt>
    <dgm:pt modelId="{EBBFBD93-9B8E-412E-A7A3-3E879286F5ED}" type="parTrans" cxnId="{FF044D8A-C6E6-4BD7-A45A-F081DBA07809}">
      <dgm:prSet/>
      <dgm:spPr/>
      <dgm:t>
        <a:bodyPr/>
        <a:lstStyle/>
        <a:p>
          <a:endParaRPr lang="en-US"/>
        </a:p>
      </dgm:t>
    </dgm:pt>
    <dgm:pt modelId="{8EF0F15B-106D-4834-9192-7A00C6B6103A}" type="sibTrans" cxnId="{FF044D8A-C6E6-4BD7-A45A-F081DBA07809}">
      <dgm:prSet/>
      <dgm:spPr/>
      <dgm:t>
        <a:bodyPr/>
        <a:lstStyle/>
        <a:p>
          <a:endParaRPr lang="en-US"/>
        </a:p>
      </dgm:t>
    </dgm:pt>
    <dgm:pt modelId="{55784715-28B1-40A7-956E-AF09F38E367D}">
      <dgm:prSet phldrT="[Text]"/>
      <dgm:spPr/>
      <dgm:t>
        <a:bodyPr/>
        <a:lstStyle/>
        <a:p>
          <a:r>
            <a:rPr lang="en-US" dirty="0" smtClean="0"/>
            <a:t>Applications</a:t>
          </a:r>
          <a:endParaRPr lang="en-US" dirty="0"/>
        </a:p>
      </dgm:t>
    </dgm:pt>
    <dgm:pt modelId="{9C652547-36C3-4994-A54A-3B8F647C6778}" type="parTrans" cxnId="{1B52AF40-AA4D-4766-9C16-94FE6B9AAEC6}">
      <dgm:prSet/>
      <dgm:spPr/>
      <dgm:t>
        <a:bodyPr/>
        <a:lstStyle/>
        <a:p>
          <a:endParaRPr lang="en-US"/>
        </a:p>
      </dgm:t>
    </dgm:pt>
    <dgm:pt modelId="{FC179A91-2208-4DF5-9080-85F6A5E1BE9C}" type="sibTrans" cxnId="{1B52AF40-AA4D-4766-9C16-94FE6B9AAEC6}">
      <dgm:prSet/>
      <dgm:spPr/>
      <dgm:t>
        <a:bodyPr/>
        <a:lstStyle/>
        <a:p>
          <a:endParaRPr lang="en-US"/>
        </a:p>
      </dgm:t>
    </dgm:pt>
    <dgm:pt modelId="{5233AB3D-A26F-4873-B97F-5752C117A436}" type="pres">
      <dgm:prSet presAssocID="{03448EB2-EE5A-409A-8FCB-6FA71E05F95B}" presName="diagram" presStyleCnt="0">
        <dgm:presLayoutVars>
          <dgm:dir/>
          <dgm:resizeHandles val="exact"/>
        </dgm:presLayoutVars>
      </dgm:prSet>
      <dgm:spPr/>
      <dgm:t>
        <a:bodyPr/>
        <a:lstStyle/>
        <a:p>
          <a:endParaRPr lang="en-US"/>
        </a:p>
      </dgm:t>
    </dgm:pt>
    <dgm:pt modelId="{8C6388CC-41A6-42E5-9E45-1363CB97B7CB}" type="pres">
      <dgm:prSet presAssocID="{8A5C70B0-EE7C-401E-956C-C2A48B54F794}" presName="node" presStyleLbl="node1" presStyleIdx="0" presStyleCnt="2" custScaleX="131114" custLinFactNeighborX="54372" custLinFactNeighborY="-43761">
        <dgm:presLayoutVars>
          <dgm:bulletEnabled val="1"/>
        </dgm:presLayoutVars>
      </dgm:prSet>
      <dgm:spPr/>
      <dgm:t>
        <a:bodyPr/>
        <a:lstStyle/>
        <a:p>
          <a:endParaRPr lang="en-US"/>
        </a:p>
      </dgm:t>
    </dgm:pt>
    <dgm:pt modelId="{3CC744AF-9DE9-4EB4-BAE4-76A297819364}" type="pres">
      <dgm:prSet presAssocID="{8EF0F15B-106D-4834-9192-7A00C6B6103A}" presName="sibTrans" presStyleCnt="0"/>
      <dgm:spPr/>
      <dgm:t>
        <a:bodyPr/>
        <a:lstStyle/>
        <a:p>
          <a:endParaRPr lang="en-US"/>
        </a:p>
      </dgm:t>
    </dgm:pt>
    <dgm:pt modelId="{FFD9BF4E-784E-4A0D-AA4C-92EB8DEC6283}" type="pres">
      <dgm:prSet presAssocID="{55784715-28B1-40A7-956E-AF09F38E367D}" presName="node" presStyleLbl="node1" presStyleIdx="1" presStyleCnt="2" custScaleX="66226" custLinFactX="-8966" custLinFactNeighborX="-100000" custLinFactNeighborY="61267">
        <dgm:presLayoutVars>
          <dgm:bulletEnabled val="1"/>
        </dgm:presLayoutVars>
      </dgm:prSet>
      <dgm:spPr/>
      <dgm:t>
        <a:bodyPr/>
        <a:lstStyle/>
        <a:p>
          <a:endParaRPr lang="en-US"/>
        </a:p>
      </dgm:t>
    </dgm:pt>
  </dgm:ptLst>
  <dgm:cxnLst>
    <dgm:cxn modelId="{FF044D8A-C6E6-4BD7-A45A-F081DBA07809}" srcId="{03448EB2-EE5A-409A-8FCB-6FA71E05F95B}" destId="{8A5C70B0-EE7C-401E-956C-C2A48B54F794}" srcOrd="0" destOrd="0" parTransId="{EBBFBD93-9B8E-412E-A7A3-3E879286F5ED}" sibTransId="{8EF0F15B-106D-4834-9192-7A00C6B6103A}"/>
    <dgm:cxn modelId="{1B52AF40-AA4D-4766-9C16-94FE6B9AAEC6}" srcId="{03448EB2-EE5A-409A-8FCB-6FA71E05F95B}" destId="{55784715-28B1-40A7-956E-AF09F38E367D}" srcOrd="1" destOrd="0" parTransId="{9C652547-36C3-4994-A54A-3B8F647C6778}" sibTransId="{FC179A91-2208-4DF5-9080-85F6A5E1BE9C}"/>
    <dgm:cxn modelId="{A35424C8-A76B-48BC-9932-48321B29E7B7}" type="presOf" srcId="{8A5C70B0-EE7C-401E-956C-C2A48B54F794}" destId="{8C6388CC-41A6-42E5-9E45-1363CB97B7CB}" srcOrd="0" destOrd="0" presId="urn:microsoft.com/office/officeart/2005/8/layout/default#5"/>
    <dgm:cxn modelId="{504F2971-2388-47D6-9D40-B77B8294AFE9}" type="presOf" srcId="{55784715-28B1-40A7-956E-AF09F38E367D}" destId="{FFD9BF4E-784E-4A0D-AA4C-92EB8DEC6283}" srcOrd="0" destOrd="0" presId="urn:microsoft.com/office/officeart/2005/8/layout/default#5"/>
    <dgm:cxn modelId="{AA8E0341-9668-4DC7-A2B3-C655BF055758}" type="presOf" srcId="{03448EB2-EE5A-409A-8FCB-6FA71E05F95B}" destId="{5233AB3D-A26F-4873-B97F-5752C117A436}" srcOrd="0" destOrd="0" presId="urn:microsoft.com/office/officeart/2005/8/layout/default#5"/>
    <dgm:cxn modelId="{4EA88257-6566-423F-B07D-AF23F3E787A6}" type="presParOf" srcId="{5233AB3D-A26F-4873-B97F-5752C117A436}" destId="{8C6388CC-41A6-42E5-9E45-1363CB97B7CB}" srcOrd="0" destOrd="0" presId="urn:microsoft.com/office/officeart/2005/8/layout/default#5"/>
    <dgm:cxn modelId="{9E0076B6-8825-4E8D-879C-1ADDB9BE78DB}" type="presParOf" srcId="{5233AB3D-A26F-4873-B97F-5752C117A436}" destId="{3CC744AF-9DE9-4EB4-BAE4-76A297819364}" srcOrd="1" destOrd="0" presId="urn:microsoft.com/office/officeart/2005/8/layout/default#5"/>
    <dgm:cxn modelId="{55D8A038-8225-487C-AD97-A0DD56E11A62}" type="presParOf" srcId="{5233AB3D-A26F-4873-B97F-5752C117A436}" destId="{FFD9BF4E-784E-4A0D-AA4C-92EB8DEC6283}" srcOrd="2" destOrd="0" presId="urn:microsoft.com/office/officeart/2005/8/layout/default#5"/>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444A48B-31F9-4DC9-B3C8-55619B6C8525}" type="doc">
      <dgm:prSet loTypeId="urn:microsoft.com/office/officeart/2005/8/layout/arrow3" loCatId="relationship" qsTypeId="urn:microsoft.com/office/officeart/2005/8/quickstyle/simple1#4" qsCatId="simple" csTypeId="urn:microsoft.com/office/officeart/2005/8/colors/accent0_3" csCatId="mainScheme" phldr="1"/>
      <dgm:spPr/>
      <dgm:t>
        <a:bodyPr/>
        <a:lstStyle/>
        <a:p>
          <a:endParaRPr lang="en-US"/>
        </a:p>
      </dgm:t>
    </dgm:pt>
    <dgm:pt modelId="{548EEE10-CF7D-4656-B824-0999FE1EA6D7}">
      <dgm:prSet phldrT="[Text]" custT="1"/>
      <dgm:spPr/>
      <dgm:t>
        <a:bodyPr/>
        <a:lstStyle/>
        <a:p>
          <a:endParaRPr lang="en-US" sz="2000" b="1" dirty="0">
            <a:solidFill>
              <a:schemeClr val="tx2"/>
            </a:solidFill>
          </a:endParaRPr>
        </a:p>
      </dgm:t>
    </dgm:pt>
    <dgm:pt modelId="{28F962CE-B7D6-4DFD-9F0A-69039B23A004}" type="sibTrans" cxnId="{E623044F-77AE-40B3-90DA-F9136E277E53}">
      <dgm:prSet/>
      <dgm:spPr/>
      <dgm:t>
        <a:bodyPr/>
        <a:lstStyle/>
        <a:p>
          <a:endParaRPr lang="en-US"/>
        </a:p>
      </dgm:t>
    </dgm:pt>
    <dgm:pt modelId="{6D301A7E-3FC4-4E23-B72E-1F1BA9A54E3C}" type="parTrans" cxnId="{E623044F-77AE-40B3-90DA-F9136E277E53}">
      <dgm:prSet/>
      <dgm:spPr/>
      <dgm:t>
        <a:bodyPr/>
        <a:lstStyle/>
        <a:p>
          <a:endParaRPr lang="en-US"/>
        </a:p>
      </dgm:t>
    </dgm:pt>
    <dgm:pt modelId="{07CCE517-91E7-4100-B4F6-2E08CA3B0B05}">
      <dgm:prSet phldrT="[Text]" custT="1"/>
      <dgm:spPr/>
      <dgm:t>
        <a:bodyPr/>
        <a:lstStyle/>
        <a:p>
          <a:endParaRPr lang="en-US" sz="2000" b="1" dirty="0">
            <a:solidFill>
              <a:schemeClr val="tx2"/>
            </a:solidFill>
          </a:endParaRPr>
        </a:p>
      </dgm:t>
    </dgm:pt>
    <dgm:pt modelId="{1ECDC67A-8AAA-42E9-9FD8-B51A5F2C2DD0}" type="sibTrans" cxnId="{64293D72-31E8-4EB3-AD18-F884AC6E2D3D}">
      <dgm:prSet/>
      <dgm:spPr/>
      <dgm:t>
        <a:bodyPr/>
        <a:lstStyle/>
        <a:p>
          <a:endParaRPr lang="en-US"/>
        </a:p>
      </dgm:t>
    </dgm:pt>
    <dgm:pt modelId="{E9006B3D-A323-42A6-899E-0B6BB51E281E}" type="parTrans" cxnId="{64293D72-31E8-4EB3-AD18-F884AC6E2D3D}">
      <dgm:prSet/>
      <dgm:spPr/>
      <dgm:t>
        <a:bodyPr/>
        <a:lstStyle/>
        <a:p>
          <a:endParaRPr lang="en-US"/>
        </a:p>
      </dgm:t>
    </dgm:pt>
    <dgm:pt modelId="{911FD34B-C51A-4C62-81D4-610B4B2C3060}" type="pres">
      <dgm:prSet presAssocID="{4444A48B-31F9-4DC9-B3C8-55619B6C8525}" presName="compositeShape" presStyleCnt="0">
        <dgm:presLayoutVars>
          <dgm:chMax val="2"/>
          <dgm:dir/>
          <dgm:resizeHandles val="exact"/>
        </dgm:presLayoutVars>
      </dgm:prSet>
      <dgm:spPr/>
      <dgm:t>
        <a:bodyPr/>
        <a:lstStyle/>
        <a:p>
          <a:endParaRPr lang="en-US"/>
        </a:p>
      </dgm:t>
    </dgm:pt>
    <dgm:pt modelId="{E458182E-CEBC-4836-8F77-BB49446B8955}" type="pres">
      <dgm:prSet presAssocID="{4444A48B-31F9-4DC9-B3C8-55619B6C8525}" presName="divider" presStyleLbl="fgShp" presStyleIdx="0" presStyleCnt="1"/>
      <dgm:spPr/>
      <dgm:t>
        <a:bodyPr/>
        <a:lstStyle/>
        <a:p>
          <a:endParaRPr lang="en-US"/>
        </a:p>
      </dgm:t>
    </dgm:pt>
    <dgm:pt modelId="{3A826712-19EE-41BD-B6B2-B8CBD8188FD6}" type="pres">
      <dgm:prSet presAssocID="{548EEE10-CF7D-4656-B824-0999FE1EA6D7}" presName="downArrow" presStyleLbl="node1" presStyleIdx="0" presStyleCnt="2" custLinFactNeighborX="-19167" custLinFactNeighborY="4669"/>
      <dgm:spPr/>
      <dgm:t>
        <a:bodyPr/>
        <a:lstStyle/>
        <a:p>
          <a:endParaRPr lang="en-US"/>
        </a:p>
      </dgm:t>
    </dgm:pt>
    <dgm:pt modelId="{451FCA33-F820-49AD-906A-6779EE5DB119}" type="pres">
      <dgm:prSet presAssocID="{548EEE10-CF7D-4656-B824-0999FE1EA6D7}" presName="downArrowText" presStyleLbl="revTx" presStyleIdx="0" presStyleCnt="2" custScaleX="146528" custScaleY="112368">
        <dgm:presLayoutVars>
          <dgm:bulletEnabled val="1"/>
        </dgm:presLayoutVars>
      </dgm:prSet>
      <dgm:spPr/>
      <dgm:t>
        <a:bodyPr/>
        <a:lstStyle/>
        <a:p>
          <a:endParaRPr lang="en-US"/>
        </a:p>
      </dgm:t>
    </dgm:pt>
    <dgm:pt modelId="{ABACCAD4-B56F-4FA0-AE16-45521A4A7E25}" type="pres">
      <dgm:prSet presAssocID="{07CCE517-91E7-4100-B4F6-2E08CA3B0B05}" presName="upArrow" presStyleLbl="node1" presStyleIdx="1" presStyleCnt="2" custLinFactNeighborX="11109"/>
      <dgm:spPr/>
      <dgm:t>
        <a:bodyPr/>
        <a:lstStyle/>
        <a:p>
          <a:endParaRPr lang="en-US"/>
        </a:p>
      </dgm:t>
    </dgm:pt>
    <dgm:pt modelId="{EED0BA29-23C7-4F35-B6E1-9F2E3D665837}" type="pres">
      <dgm:prSet presAssocID="{07CCE517-91E7-4100-B4F6-2E08CA3B0B05}" presName="upArrowText" presStyleLbl="revTx" presStyleIdx="1" presStyleCnt="2" custScaleX="169967" custLinFactNeighborX="14322">
        <dgm:presLayoutVars>
          <dgm:bulletEnabled val="1"/>
        </dgm:presLayoutVars>
      </dgm:prSet>
      <dgm:spPr/>
      <dgm:t>
        <a:bodyPr/>
        <a:lstStyle/>
        <a:p>
          <a:endParaRPr lang="en-US"/>
        </a:p>
      </dgm:t>
    </dgm:pt>
  </dgm:ptLst>
  <dgm:cxnLst>
    <dgm:cxn modelId="{E66AE177-7D14-4D4F-80B4-810F8841AEF0}" type="presOf" srcId="{548EEE10-CF7D-4656-B824-0999FE1EA6D7}" destId="{451FCA33-F820-49AD-906A-6779EE5DB119}" srcOrd="0" destOrd="0" presId="urn:microsoft.com/office/officeart/2005/8/layout/arrow3"/>
    <dgm:cxn modelId="{64293D72-31E8-4EB3-AD18-F884AC6E2D3D}" srcId="{4444A48B-31F9-4DC9-B3C8-55619B6C8525}" destId="{07CCE517-91E7-4100-B4F6-2E08CA3B0B05}" srcOrd="1" destOrd="0" parTransId="{E9006B3D-A323-42A6-899E-0B6BB51E281E}" sibTransId="{1ECDC67A-8AAA-42E9-9FD8-B51A5F2C2DD0}"/>
    <dgm:cxn modelId="{C276962B-DEE1-41AE-B32D-FD2DC6CE8B31}" type="presOf" srcId="{4444A48B-31F9-4DC9-B3C8-55619B6C8525}" destId="{911FD34B-C51A-4C62-81D4-610B4B2C3060}" srcOrd="0" destOrd="0" presId="urn:microsoft.com/office/officeart/2005/8/layout/arrow3"/>
    <dgm:cxn modelId="{EF5E175D-B19D-4A25-B2A2-99C7E8985A42}" type="presOf" srcId="{07CCE517-91E7-4100-B4F6-2E08CA3B0B05}" destId="{EED0BA29-23C7-4F35-B6E1-9F2E3D665837}" srcOrd="0" destOrd="0" presId="urn:microsoft.com/office/officeart/2005/8/layout/arrow3"/>
    <dgm:cxn modelId="{E623044F-77AE-40B3-90DA-F9136E277E53}" srcId="{4444A48B-31F9-4DC9-B3C8-55619B6C8525}" destId="{548EEE10-CF7D-4656-B824-0999FE1EA6D7}" srcOrd="0" destOrd="0" parTransId="{6D301A7E-3FC4-4E23-B72E-1F1BA9A54E3C}" sibTransId="{28F962CE-B7D6-4DFD-9F0A-69039B23A004}"/>
    <dgm:cxn modelId="{BDA86F39-5F0E-4E7E-9D88-4BB34267DB39}" type="presParOf" srcId="{911FD34B-C51A-4C62-81D4-610B4B2C3060}" destId="{E458182E-CEBC-4836-8F77-BB49446B8955}" srcOrd="0" destOrd="0" presId="urn:microsoft.com/office/officeart/2005/8/layout/arrow3"/>
    <dgm:cxn modelId="{F60DC0F1-2FBB-4211-9C0B-FA25063F8DEB}" type="presParOf" srcId="{911FD34B-C51A-4C62-81D4-610B4B2C3060}" destId="{3A826712-19EE-41BD-B6B2-B8CBD8188FD6}" srcOrd="1" destOrd="0" presId="urn:microsoft.com/office/officeart/2005/8/layout/arrow3"/>
    <dgm:cxn modelId="{1FD70749-1CDD-4AD4-ACAE-3F919E2A3657}" type="presParOf" srcId="{911FD34B-C51A-4C62-81D4-610B4B2C3060}" destId="{451FCA33-F820-49AD-906A-6779EE5DB119}" srcOrd="2" destOrd="0" presId="urn:microsoft.com/office/officeart/2005/8/layout/arrow3"/>
    <dgm:cxn modelId="{E840395B-40D9-47DD-98A2-BFDA0CB00936}" type="presParOf" srcId="{911FD34B-C51A-4C62-81D4-610B4B2C3060}" destId="{ABACCAD4-B56F-4FA0-AE16-45521A4A7E25}" srcOrd="3" destOrd="0" presId="urn:microsoft.com/office/officeart/2005/8/layout/arrow3"/>
    <dgm:cxn modelId="{B29F1CB9-567B-47D7-9689-AADD1120D6E5}" type="presParOf" srcId="{911FD34B-C51A-4C62-81D4-610B4B2C3060}" destId="{EED0BA29-23C7-4F35-B6E1-9F2E3D665837}" srcOrd="4" destOrd="0" presId="urn:microsoft.com/office/officeart/2005/8/layout/arrow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8642CAF-2D3B-45CD-BA11-3634D9C91484}">
      <dsp:nvSpPr>
        <dsp:cNvPr id="0" name=""/>
        <dsp:cNvSpPr/>
      </dsp:nvSpPr>
      <dsp:spPr>
        <a:xfrm>
          <a:off x="0" y="585451"/>
          <a:ext cx="2006141" cy="1203685"/>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smtClean="0"/>
            <a:t>Global PV demand likely to grow well in 2011</a:t>
          </a:r>
          <a:endParaRPr lang="en-US" sz="1600" kern="1200"/>
        </a:p>
      </dsp:txBody>
      <dsp:txXfrm>
        <a:off x="0" y="585451"/>
        <a:ext cx="2006141" cy="1203685"/>
      </dsp:txXfrm>
    </dsp:sp>
    <dsp:sp modelId="{974DD2F6-AA34-42DD-9112-ABF0E0333AF9}">
      <dsp:nvSpPr>
        <dsp:cNvPr id="0" name=""/>
        <dsp:cNvSpPr/>
      </dsp:nvSpPr>
      <dsp:spPr>
        <a:xfrm>
          <a:off x="2206756" y="585451"/>
          <a:ext cx="2006141" cy="1203685"/>
        </a:xfrm>
        <a:prstGeom prst="rect">
          <a:avLst/>
        </a:prstGeom>
        <a:solidFill>
          <a:schemeClr val="accent3">
            <a:hueOff val="2250053"/>
            <a:satOff val="-337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smtClean="0"/>
            <a:t>U.S. installed PV capacity could double from 2010</a:t>
          </a:r>
          <a:endParaRPr lang="en-US" sz="1600" kern="1200"/>
        </a:p>
      </dsp:txBody>
      <dsp:txXfrm>
        <a:off x="2206756" y="585451"/>
        <a:ext cx="2006141" cy="1203685"/>
      </dsp:txXfrm>
    </dsp:sp>
    <dsp:sp modelId="{7560E202-9497-4C67-AE93-1248365F38F8}">
      <dsp:nvSpPr>
        <dsp:cNvPr id="0" name=""/>
        <dsp:cNvSpPr/>
      </dsp:nvSpPr>
      <dsp:spPr>
        <a:xfrm>
          <a:off x="4413512" y="585451"/>
          <a:ext cx="2006141" cy="1203685"/>
        </a:xfrm>
        <a:prstGeom prst="rect">
          <a:avLst/>
        </a:prstGeom>
        <a:solidFill>
          <a:schemeClr val="accent3">
            <a:hueOff val="4500106"/>
            <a:satOff val="-6752"/>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smtClean="0"/>
            <a:t>U.S. predicted to be 3rd largest in total installed capacity</a:t>
          </a:r>
          <a:endParaRPr lang="en-US" sz="1600" kern="1200"/>
        </a:p>
      </dsp:txBody>
      <dsp:txXfrm>
        <a:off x="4413512" y="585451"/>
        <a:ext cx="2006141" cy="1203685"/>
      </dsp:txXfrm>
    </dsp:sp>
    <dsp:sp modelId="{C757642D-8315-4DD2-94FC-2803363C79F1}">
      <dsp:nvSpPr>
        <dsp:cNvPr id="0" name=""/>
        <dsp:cNvSpPr/>
      </dsp:nvSpPr>
      <dsp:spPr>
        <a:xfrm>
          <a:off x="0" y="1989751"/>
          <a:ext cx="2006141" cy="1203685"/>
        </a:xfrm>
        <a:prstGeom prst="rect">
          <a:avLst/>
        </a:prstGeom>
        <a:solidFill>
          <a:schemeClr val="accent3">
            <a:hueOff val="6750158"/>
            <a:satOff val="-10128"/>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smtClean="0"/>
            <a:t>Expansion of utility-scale systems in the U.S.</a:t>
          </a:r>
          <a:endParaRPr lang="en-US" sz="1600" kern="1200"/>
        </a:p>
      </dsp:txBody>
      <dsp:txXfrm>
        <a:off x="0" y="1989751"/>
        <a:ext cx="2006141" cy="1203685"/>
      </dsp:txXfrm>
    </dsp:sp>
    <dsp:sp modelId="{4DA883B2-912F-4F57-90F3-68594CC655CE}">
      <dsp:nvSpPr>
        <dsp:cNvPr id="0" name=""/>
        <dsp:cNvSpPr/>
      </dsp:nvSpPr>
      <dsp:spPr>
        <a:xfrm>
          <a:off x="2206756" y="1989751"/>
          <a:ext cx="2006141" cy="1203685"/>
        </a:xfrm>
        <a:prstGeom prst="rect">
          <a:avLst/>
        </a:prstGeom>
        <a:solidFill>
          <a:schemeClr val="accent3">
            <a:hueOff val="9000211"/>
            <a:satOff val="-1350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smtClean="0"/>
            <a:t>Strong expansion of solar development in U.S. states</a:t>
          </a:r>
          <a:endParaRPr lang="en-US" sz="1600" kern="1200"/>
        </a:p>
      </dsp:txBody>
      <dsp:txXfrm>
        <a:off x="2206756" y="1989751"/>
        <a:ext cx="2006141" cy="1203685"/>
      </dsp:txXfrm>
    </dsp:sp>
    <dsp:sp modelId="{E83BCEEE-DA27-47F5-82EB-49A316218C23}">
      <dsp:nvSpPr>
        <dsp:cNvPr id="0" name=""/>
        <dsp:cNvSpPr/>
      </dsp:nvSpPr>
      <dsp:spPr>
        <a:xfrm>
          <a:off x="4413512" y="1989751"/>
          <a:ext cx="2006141" cy="1203685"/>
        </a:xfrm>
        <a:prstGeom prst="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smtClean="0"/>
            <a:t>25% increase in number of Americans employed in solar industry in 2011</a:t>
          </a:r>
          <a:endParaRPr lang="en-US" sz="1600" kern="1200"/>
        </a:p>
      </dsp:txBody>
      <dsp:txXfrm>
        <a:off x="4413512" y="1989751"/>
        <a:ext cx="2006141" cy="1203685"/>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3F7E660-4CDF-4352-B0AD-BF1C8305C538}">
      <dsp:nvSpPr>
        <dsp:cNvPr id="0" name=""/>
        <dsp:cNvSpPr/>
      </dsp:nvSpPr>
      <dsp:spPr>
        <a:xfrm rot="16200000">
          <a:off x="-901734" y="902919"/>
          <a:ext cx="4886488" cy="3080649"/>
        </a:xfrm>
        <a:prstGeom prst="flowChartManualOperation">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46050" tIns="0" rIns="147836" bIns="0" numCol="1" spcCol="1270" anchor="ctr" anchorCtr="0">
          <a:noAutofit/>
        </a:bodyPr>
        <a:lstStyle/>
        <a:p>
          <a:pPr lvl="0" algn="ctr" defTabSz="1022350">
            <a:lnSpc>
              <a:spcPct val="90000"/>
            </a:lnSpc>
            <a:spcBef>
              <a:spcPct val="0"/>
            </a:spcBef>
            <a:spcAft>
              <a:spcPct val="35000"/>
            </a:spcAft>
          </a:pPr>
          <a:r>
            <a:rPr lang="en-US" sz="2300" kern="1200" dirty="0" smtClean="0"/>
            <a:t>Half- to full-day training events for local government, community and business stakeholders focused on strategies for bringing more solar PV to their communities</a:t>
          </a:r>
          <a:endParaRPr lang="en-US" sz="2300" kern="1200" dirty="0"/>
        </a:p>
      </dsp:txBody>
      <dsp:txXfrm rot="16200000">
        <a:off x="-901734" y="902919"/>
        <a:ext cx="4886488" cy="3080649"/>
      </dsp:txXfrm>
    </dsp:sp>
    <dsp:sp modelId="{6D7290FC-9B8F-43B9-8362-6987C24E60A3}">
      <dsp:nvSpPr>
        <dsp:cNvPr id="0" name=""/>
        <dsp:cNvSpPr/>
      </dsp:nvSpPr>
      <dsp:spPr>
        <a:xfrm rot="16200000">
          <a:off x="2409963" y="902919"/>
          <a:ext cx="4886488" cy="3080649"/>
        </a:xfrm>
        <a:prstGeom prst="flowChartManualOperation">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46050" tIns="0" rIns="147836" bIns="0" numCol="1" spcCol="1270" anchor="ctr" anchorCtr="0">
          <a:noAutofit/>
        </a:bodyPr>
        <a:lstStyle/>
        <a:p>
          <a:pPr lvl="0" algn="ctr" defTabSz="1022350">
            <a:lnSpc>
              <a:spcPct val="90000"/>
            </a:lnSpc>
            <a:spcBef>
              <a:spcPct val="0"/>
            </a:spcBef>
            <a:spcAft>
              <a:spcPct val="35000"/>
            </a:spcAft>
          </a:pPr>
          <a:r>
            <a:rPr lang="en-US" sz="2300" kern="1200" dirty="0" smtClean="0"/>
            <a:t>Training modules developed by ICLEI Team with input from all project partners</a:t>
          </a:r>
          <a:endParaRPr lang="en-US" sz="2300" kern="1200" dirty="0"/>
        </a:p>
      </dsp:txBody>
      <dsp:txXfrm rot="16200000">
        <a:off x="2409963" y="902919"/>
        <a:ext cx="4886488" cy="3080649"/>
      </dsp:txXfrm>
    </dsp:sp>
    <dsp:sp modelId="{5C94BB31-68EA-4C26-B2DC-E0D673A12A73}">
      <dsp:nvSpPr>
        <dsp:cNvPr id="0" name=""/>
        <dsp:cNvSpPr/>
      </dsp:nvSpPr>
      <dsp:spPr>
        <a:xfrm rot="16200000">
          <a:off x="5722846" y="902919"/>
          <a:ext cx="4886488" cy="3080649"/>
        </a:xfrm>
        <a:prstGeom prst="flowChartManualOperation">
          <a:avLst/>
        </a:prstGeom>
        <a:solidFill>
          <a:schemeClr val="accent4">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46050" tIns="0" rIns="147836" bIns="0" numCol="1" spcCol="1270" anchor="t" anchorCtr="0">
          <a:noAutofit/>
        </a:bodyPr>
        <a:lstStyle/>
        <a:p>
          <a:pPr lvl="0" algn="l" defTabSz="1022350">
            <a:lnSpc>
              <a:spcPct val="90000"/>
            </a:lnSpc>
            <a:spcBef>
              <a:spcPct val="0"/>
            </a:spcBef>
            <a:spcAft>
              <a:spcPct val="35000"/>
            </a:spcAft>
          </a:pPr>
          <a:r>
            <a:rPr lang="en-US" sz="2300" kern="1200" dirty="0" smtClean="0"/>
            <a:t>Workshops held in conjunction with:</a:t>
          </a:r>
          <a:endParaRPr lang="en-US" sz="2300" kern="1200" dirty="0"/>
        </a:p>
        <a:p>
          <a:pPr marL="171450" lvl="1" indent="-171450" algn="l" defTabSz="800100">
            <a:lnSpc>
              <a:spcPct val="90000"/>
            </a:lnSpc>
            <a:spcBef>
              <a:spcPct val="0"/>
            </a:spcBef>
            <a:spcAft>
              <a:spcPct val="15000"/>
            </a:spcAft>
            <a:buChar char="••"/>
          </a:pPr>
          <a:r>
            <a:rPr lang="en-US" sz="1800" kern="1200" dirty="0" smtClean="0"/>
            <a:t>National, state, regional conferences and other large events</a:t>
          </a:r>
          <a:endParaRPr lang="en-US" sz="1800" kern="1200" dirty="0"/>
        </a:p>
        <a:p>
          <a:pPr marL="171450" lvl="1" indent="-171450" algn="l" defTabSz="800100">
            <a:lnSpc>
              <a:spcPct val="90000"/>
            </a:lnSpc>
            <a:spcBef>
              <a:spcPct val="0"/>
            </a:spcBef>
            <a:spcAft>
              <a:spcPct val="15000"/>
            </a:spcAft>
            <a:buChar char="••"/>
          </a:pPr>
          <a:r>
            <a:rPr lang="en-US" sz="1800" kern="1200" dirty="0" smtClean="0"/>
            <a:t>Regional councils (COGS) in targeted areas around the country</a:t>
          </a:r>
          <a:endParaRPr lang="en-US" sz="1800" kern="1200" dirty="0"/>
        </a:p>
      </dsp:txBody>
      <dsp:txXfrm rot="16200000">
        <a:off x="5722846" y="902919"/>
        <a:ext cx="4886488" cy="3080649"/>
      </dsp:txXfrm>
    </dsp:sp>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BEF9F43-B63C-4735-898B-0798C63171B2}">
      <dsp:nvSpPr>
        <dsp:cNvPr id="0" name=""/>
        <dsp:cNvSpPr/>
      </dsp:nvSpPr>
      <dsp:spPr>
        <a:xfrm>
          <a:off x="355768" y="0"/>
          <a:ext cx="5149410" cy="5149410"/>
        </a:xfrm>
        <a:prstGeom prst="triangle">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FD43AA52-FFF0-412E-B97E-79ECE139D011}">
      <dsp:nvSpPr>
        <dsp:cNvPr id="0" name=""/>
        <dsp:cNvSpPr/>
      </dsp:nvSpPr>
      <dsp:spPr>
        <a:xfrm>
          <a:off x="2839060" y="515443"/>
          <a:ext cx="5739568" cy="915227"/>
        </a:xfrm>
        <a:prstGeom prst="round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sp3d z="57200" extrusionH="600" contourW="3000">
          <a:bevelT w="48600" h="18600" prst="relaxedInset"/>
          <a:bevelB w="48600" h="8600" prst="relaxedInset"/>
        </a:sp3d>
      </dsp:spPr>
      <dsp:style>
        <a:lnRef idx="1">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smtClean="0"/>
            <a:t>Define common solar terminology</a:t>
          </a:r>
          <a:endParaRPr lang="en-US" sz="2200" b="1" kern="1200" dirty="0"/>
        </a:p>
      </dsp:txBody>
      <dsp:txXfrm>
        <a:off x="2839060" y="515443"/>
        <a:ext cx="5739568" cy="915227"/>
      </dsp:txXfrm>
    </dsp:sp>
    <dsp:sp modelId="{A044CE54-AE08-48D6-BC6E-A90337F917C5}">
      <dsp:nvSpPr>
        <dsp:cNvPr id="0" name=""/>
        <dsp:cNvSpPr/>
      </dsp:nvSpPr>
      <dsp:spPr>
        <a:xfrm>
          <a:off x="2839060" y="1545074"/>
          <a:ext cx="5739568" cy="915227"/>
        </a:xfrm>
        <a:prstGeom prst="roundRect">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a:sp3d z="57200" extrusionH="600" contourW="3000">
          <a:bevelT w="48600" h="18600" prst="relaxedInset"/>
          <a:bevelB w="48600" h="8600" prst="relaxedInset"/>
        </a:sp3d>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t>Counter common arguments against going solar</a:t>
          </a:r>
          <a:endParaRPr lang="en-US" sz="2100" b="1" kern="1200" dirty="0"/>
        </a:p>
      </dsp:txBody>
      <dsp:txXfrm>
        <a:off x="2839060" y="1545074"/>
        <a:ext cx="5739568" cy="915227"/>
      </dsp:txXfrm>
    </dsp:sp>
    <dsp:sp modelId="{8E3D600C-3D4F-4653-9AA3-7DC12537FC1E}">
      <dsp:nvSpPr>
        <dsp:cNvPr id="0" name=""/>
        <dsp:cNvSpPr/>
      </dsp:nvSpPr>
      <dsp:spPr>
        <a:xfrm>
          <a:off x="2839060" y="2574705"/>
          <a:ext cx="5739568" cy="915227"/>
        </a:xfrm>
        <a:prstGeom prst="roundRect">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p3d z="57200" extrusionH="600" contourW="3000">
          <a:bevelT w="48600" h="18600" prst="relaxedInset"/>
          <a:bevelB w="48600" h="8600" prst="relaxedInset"/>
        </a:sp3d>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t>Start working to make your community become more “solar-friendly”</a:t>
          </a:r>
          <a:endParaRPr lang="en-US" sz="2100" b="1" kern="1200" dirty="0"/>
        </a:p>
      </dsp:txBody>
      <dsp:txXfrm>
        <a:off x="2839060" y="2574705"/>
        <a:ext cx="5739568" cy="915227"/>
      </dsp:txXfrm>
    </dsp:sp>
    <dsp:sp modelId="{B9DB69DB-20DB-4099-BE8B-302DBF8969CB}">
      <dsp:nvSpPr>
        <dsp:cNvPr id="0" name=""/>
        <dsp:cNvSpPr/>
      </dsp:nvSpPr>
      <dsp:spPr>
        <a:xfrm>
          <a:off x="2839060" y="3604335"/>
          <a:ext cx="5739568" cy="915227"/>
        </a:xfrm>
        <a:prstGeom prst="roundRect">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sp3d z="57200" extrusionH="600" contourW="3000">
          <a:bevelT w="48600" h="18600" prst="relaxedInset"/>
          <a:bevelB w="48600" h="8600" prst="relaxedInset"/>
        </a:sp3d>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t>Identify where to go for more “go solar” information</a:t>
          </a:r>
          <a:endParaRPr lang="en-US" sz="2000" b="1" kern="1200" dirty="0"/>
        </a:p>
      </dsp:txBody>
      <dsp:txXfrm>
        <a:off x="2839060" y="3604335"/>
        <a:ext cx="5739568" cy="915227"/>
      </dsp:txXfrm>
    </dsp:sp>
  </dsp:spTree>
</dsp:drawing>
</file>

<file path=ppt/diagrams/drawing3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399AA24-48F7-4698-82E5-611ADC384B82}">
      <dsp:nvSpPr>
        <dsp:cNvPr id="0" name=""/>
        <dsp:cNvSpPr/>
      </dsp:nvSpPr>
      <dsp:spPr>
        <a:xfrm>
          <a:off x="2555741" y="1056526"/>
          <a:ext cx="556076" cy="91440"/>
        </a:xfrm>
        <a:custGeom>
          <a:avLst/>
          <a:gdLst/>
          <a:ahLst/>
          <a:cxnLst/>
          <a:rect l="0" t="0" r="0" b="0"/>
          <a:pathLst>
            <a:path>
              <a:moveTo>
                <a:pt x="0" y="45720"/>
              </a:moveTo>
              <a:lnTo>
                <a:pt x="556076" y="45720"/>
              </a:lnTo>
            </a:path>
          </a:pathLst>
        </a:custGeom>
        <a:noFill/>
        <a:ln w="9525" cap="flat" cmpd="sng" algn="ctr">
          <a:solidFill>
            <a:schemeClr val="accent2">
              <a:hueOff val="0"/>
              <a:satOff val="0"/>
              <a:lumOff val="0"/>
              <a:alphaOff val="0"/>
            </a:schemeClr>
          </a:solidFill>
          <a:prstDash val="solid"/>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19112" y="1099313"/>
        <a:ext cx="29333" cy="5866"/>
      </dsp:txXfrm>
    </dsp:sp>
    <dsp:sp modelId="{73245DA1-F670-40A4-96AC-390E2B72751B}">
      <dsp:nvSpPr>
        <dsp:cNvPr id="0" name=""/>
        <dsp:cNvSpPr/>
      </dsp:nvSpPr>
      <dsp:spPr>
        <a:xfrm>
          <a:off x="6776" y="337016"/>
          <a:ext cx="2550765" cy="1530459"/>
        </a:xfrm>
        <a:prstGeom prst="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Introductions</a:t>
          </a:r>
          <a:endParaRPr lang="en-US" sz="2000" b="1" kern="1200" dirty="0"/>
        </a:p>
      </dsp:txBody>
      <dsp:txXfrm>
        <a:off x="6776" y="337016"/>
        <a:ext cx="2550765" cy="1530459"/>
      </dsp:txXfrm>
    </dsp:sp>
    <dsp:sp modelId="{BFB04949-068B-4F26-86A1-576FB390F0C8}">
      <dsp:nvSpPr>
        <dsp:cNvPr id="0" name=""/>
        <dsp:cNvSpPr/>
      </dsp:nvSpPr>
      <dsp:spPr>
        <a:xfrm>
          <a:off x="5693182" y="1056526"/>
          <a:ext cx="556076" cy="91440"/>
        </a:xfrm>
        <a:custGeom>
          <a:avLst/>
          <a:gdLst/>
          <a:ahLst/>
          <a:cxnLst/>
          <a:rect l="0" t="0" r="0" b="0"/>
          <a:pathLst>
            <a:path>
              <a:moveTo>
                <a:pt x="0" y="45720"/>
              </a:moveTo>
              <a:lnTo>
                <a:pt x="556076" y="45720"/>
              </a:lnTo>
            </a:path>
          </a:pathLst>
        </a:custGeom>
        <a:noFill/>
        <a:ln w="9525" cap="flat" cmpd="sng" algn="ctr">
          <a:solidFill>
            <a:schemeClr val="accent3">
              <a:hueOff val="0"/>
              <a:satOff val="0"/>
              <a:lumOff val="0"/>
              <a:alphaOff val="0"/>
            </a:schemeClr>
          </a:solidFill>
          <a:prstDash val="solid"/>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956553" y="1099313"/>
        <a:ext cx="29333" cy="5866"/>
      </dsp:txXfrm>
    </dsp:sp>
    <dsp:sp modelId="{8CEAE6C4-ADDE-4B82-9E44-B988554775F0}">
      <dsp:nvSpPr>
        <dsp:cNvPr id="0" name=""/>
        <dsp:cNvSpPr/>
      </dsp:nvSpPr>
      <dsp:spPr>
        <a:xfrm>
          <a:off x="3144217" y="337016"/>
          <a:ext cx="2550765" cy="1530459"/>
        </a:xfrm>
        <a:prstGeom prst="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Overview:  Solar Technologies; Planning for Solar</a:t>
          </a:r>
          <a:endParaRPr lang="en-US" sz="2000" b="1" kern="1200" dirty="0"/>
        </a:p>
      </dsp:txBody>
      <dsp:txXfrm>
        <a:off x="3144217" y="337016"/>
        <a:ext cx="2550765" cy="1530459"/>
      </dsp:txXfrm>
    </dsp:sp>
    <dsp:sp modelId="{F282F96B-6C23-4790-97ED-EA9AE5AEEA2C}">
      <dsp:nvSpPr>
        <dsp:cNvPr id="0" name=""/>
        <dsp:cNvSpPr/>
      </dsp:nvSpPr>
      <dsp:spPr>
        <a:xfrm>
          <a:off x="1282158" y="1865675"/>
          <a:ext cx="6274882" cy="556076"/>
        </a:xfrm>
        <a:custGeom>
          <a:avLst/>
          <a:gdLst/>
          <a:ahLst/>
          <a:cxnLst/>
          <a:rect l="0" t="0" r="0" b="0"/>
          <a:pathLst>
            <a:path>
              <a:moveTo>
                <a:pt x="6274882" y="0"/>
              </a:moveTo>
              <a:lnTo>
                <a:pt x="6274882" y="295138"/>
              </a:lnTo>
              <a:lnTo>
                <a:pt x="0" y="295138"/>
              </a:lnTo>
              <a:lnTo>
                <a:pt x="0" y="556076"/>
              </a:lnTo>
            </a:path>
          </a:pathLst>
        </a:custGeom>
        <a:noFill/>
        <a:ln w="9525" cap="flat" cmpd="sng" algn="ctr">
          <a:solidFill>
            <a:schemeClr val="accent4">
              <a:hueOff val="0"/>
              <a:satOff val="0"/>
              <a:lumOff val="0"/>
              <a:alphaOff val="0"/>
            </a:schemeClr>
          </a:solidFill>
          <a:prstDash val="solid"/>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262043" y="2140780"/>
        <a:ext cx="315112" cy="5866"/>
      </dsp:txXfrm>
    </dsp:sp>
    <dsp:sp modelId="{1635CFCA-6BCA-42A4-B0A3-A18646F9BDA3}">
      <dsp:nvSpPr>
        <dsp:cNvPr id="0" name=""/>
        <dsp:cNvSpPr/>
      </dsp:nvSpPr>
      <dsp:spPr>
        <a:xfrm>
          <a:off x="6281658" y="337016"/>
          <a:ext cx="2550765" cy="1530459"/>
        </a:xfrm>
        <a:prstGeom prst="rect">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Dispelling the Myths and Communicating the Benefits of Going Solar</a:t>
          </a:r>
          <a:endParaRPr lang="en-US" sz="2000" b="1" kern="1200" dirty="0"/>
        </a:p>
      </dsp:txBody>
      <dsp:txXfrm>
        <a:off x="6281658" y="337016"/>
        <a:ext cx="2550765" cy="1530459"/>
      </dsp:txXfrm>
    </dsp:sp>
    <dsp:sp modelId="{CDF3DA73-47F4-4CAE-94AE-0478B952F65C}">
      <dsp:nvSpPr>
        <dsp:cNvPr id="0" name=""/>
        <dsp:cNvSpPr/>
      </dsp:nvSpPr>
      <dsp:spPr>
        <a:xfrm>
          <a:off x="2555741" y="3173661"/>
          <a:ext cx="556076" cy="91440"/>
        </a:xfrm>
        <a:custGeom>
          <a:avLst/>
          <a:gdLst/>
          <a:ahLst/>
          <a:cxnLst/>
          <a:rect l="0" t="0" r="0" b="0"/>
          <a:pathLst>
            <a:path>
              <a:moveTo>
                <a:pt x="0" y="45720"/>
              </a:moveTo>
              <a:lnTo>
                <a:pt x="556076" y="45720"/>
              </a:lnTo>
            </a:path>
          </a:pathLst>
        </a:custGeom>
        <a:noFill/>
        <a:ln w="9525" cap="flat" cmpd="sng" algn="ctr">
          <a:solidFill>
            <a:schemeClr val="accent5">
              <a:hueOff val="0"/>
              <a:satOff val="0"/>
              <a:lumOff val="0"/>
              <a:alphaOff val="0"/>
            </a:schemeClr>
          </a:solidFill>
          <a:prstDash val="solid"/>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819112" y="3216448"/>
        <a:ext cx="29333" cy="5866"/>
      </dsp:txXfrm>
    </dsp:sp>
    <dsp:sp modelId="{50861809-2420-4548-BA3D-1865AA5C8610}">
      <dsp:nvSpPr>
        <dsp:cNvPr id="0" name=""/>
        <dsp:cNvSpPr/>
      </dsp:nvSpPr>
      <dsp:spPr>
        <a:xfrm>
          <a:off x="6776" y="2454152"/>
          <a:ext cx="2550765" cy="1530459"/>
        </a:xfrm>
        <a:prstGeom prst="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How and Where to Consider Solar in the Planning Process</a:t>
          </a:r>
          <a:endParaRPr lang="en-US" sz="2000" b="1" kern="1200" dirty="0"/>
        </a:p>
      </dsp:txBody>
      <dsp:txXfrm>
        <a:off x="6776" y="2454152"/>
        <a:ext cx="2550765" cy="1530459"/>
      </dsp:txXfrm>
    </dsp:sp>
    <dsp:sp modelId="{3C660286-6B57-4E59-9606-E031A4E9A118}">
      <dsp:nvSpPr>
        <dsp:cNvPr id="0" name=""/>
        <dsp:cNvSpPr/>
      </dsp:nvSpPr>
      <dsp:spPr>
        <a:xfrm>
          <a:off x="5693182" y="3173661"/>
          <a:ext cx="556076" cy="91440"/>
        </a:xfrm>
        <a:custGeom>
          <a:avLst/>
          <a:gdLst/>
          <a:ahLst/>
          <a:cxnLst/>
          <a:rect l="0" t="0" r="0" b="0"/>
          <a:pathLst>
            <a:path>
              <a:moveTo>
                <a:pt x="0" y="45720"/>
              </a:moveTo>
              <a:lnTo>
                <a:pt x="556076" y="45720"/>
              </a:lnTo>
            </a:path>
          </a:pathLst>
        </a:custGeom>
        <a:noFill/>
        <a:ln w="9525" cap="flat" cmpd="sng" algn="ctr">
          <a:solidFill>
            <a:schemeClr val="accent6">
              <a:hueOff val="0"/>
              <a:satOff val="0"/>
              <a:lumOff val="0"/>
              <a:alphaOff val="0"/>
            </a:schemeClr>
          </a:solidFill>
          <a:prstDash val="solid"/>
          <a:tailEnd type="arrow"/>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956553" y="3216448"/>
        <a:ext cx="29333" cy="5866"/>
      </dsp:txXfrm>
    </dsp:sp>
    <dsp:sp modelId="{016F3060-E14E-43D9-80B5-F2A6C71DC9FD}">
      <dsp:nvSpPr>
        <dsp:cNvPr id="0" name=""/>
        <dsp:cNvSpPr/>
      </dsp:nvSpPr>
      <dsp:spPr>
        <a:xfrm>
          <a:off x="3144217" y="2454152"/>
          <a:ext cx="2550765" cy="1530459"/>
        </a:xfrm>
        <a:prstGeom prst="rect">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Incorporating Solar into Codes and Ordinances</a:t>
          </a:r>
          <a:endParaRPr lang="en-US" sz="2000" b="1" kern="1200" dirty="0"/>
        </a:p>
      </dsp:txBody>
      <dsp:txXfrm>
        <a:off x="3144217" y="2454152"/>
        <a:ext cx="2550765" cy="1530459"/>
      </dsp:txXfrm>
    </dsp:sp>
    <dsp:sp modelId="{E5DD3D9E-5541-410D-88AE-F9E2D895C81C}">
      <dsp:nvSpPr>
        <dsp:cNvPr id="0" name=""/>
        <dsp:cNvSpPr/>
      </dsp:nvSpPr>
      <dsp:spPr>
        <a:xfrm>
          <a:off x="6281658" y="2454152"/>
          <a:ext cx="2550765" cy="1530459"/>
        </a:xfrm>
        <a:prstGeom prst="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b="1" kern="1200" dirty="0" smtClean="0"/>
            <a:t>Other Actions Local Governments Can Take to Go Solar</a:t>
          </a:r>
          <a:endParaRPr lang="en-US" sz="2000" b="1" kern="1200" dirty="0"/>
        </a:p>
      </dsp:txBody>
      <dsp:txXfrm>
        <a:off x="6281658" y="2454152"/>
        <a:ext cx="2550765" cy="1530459"/>
      </dsp:txXfrm>
    </dsp:sp>
  </dsp:spTree>
</dsp:drawing>
</file>

<file path=ppt/diagrams/drawing4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B0D5A33-30B8-46E0-86BE-5C6472EC6B6F}">
      <dsp:nvSpPr>
        <dsp:cNvPr id="0" name=""/>
        <dsp:cNvSpPr/>
      </dsp:nvSpPr>
      <dsp:spPr>
        <a:xfrm>
          <a:off x="585073" y="1148"/>
          <a:ext cx="2206079" cy="132364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smtClean="0"/>
            <a:t>What is your name?</a:t>
          </a:r>
          <a:endParaRPr lang="en-US" sz="1700" kern="1200"/>
        </a:p>
      </dsp:txBody>
      <dsp:txXfrm>
        <a:off x="585073" y="1148"/>
        <a:ext cx="2206079" cy="1323647"/>
      </dsp:txXfrm>
    </dsp:sp>
    <dsp:sp modelId="{C78B5D2E-59C7-46F1-9CA1-2AD6FAE71549}">
      <dsp:nvSpPr>
        <dsp:cNvPr id="0" name=""/>
        <dsp:cNvSpPr/>
      </dsp:nvSpPr>
      <dsp:spPr>
        <a:xfrm>
          <a:off x="3011760" y="1148"/>
          <a:ext cx="2206079" cy="132364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smtClean="0"/>
            <a:t>Where do you live?</a:t>
          </a:r>
          <a:endParaRPr lang="en-US" sz="1700" kern="1200" dirty="0" smtClean="0"/>
        </a:p>
      </dsp:txBody>
      <dsp:txXfrm>
        <a:off x="3011760" y="1148"/>
        <a:ext cx="2206079" cy="1323647"/>
      </dsp:txXfrm>
    </dsp:sp>
    <dsp:sp modelId="{16FB572D-5AB7-4421-8B5E-F170EB387236}">
      <dsp:nvSpPr>
        <dsp:cNvPr id="0" name=""/>
        <dsp:cNvSpPr/>
      </dsp:nvSpPr>
      <dsp:spPr>
        <a:xfrm>
          <a:off x="5438447" y="1148"/>
          <a:ext cx="2206079" cy="132364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For what agency/organization do you work?</a:t>
          </a:r>
        </a:p>
      </dsp:txBody>
      <dsp:txXfrm>
        <a:off x="5438447" y="1148"/>
        <a:ext cx="2206079" cy="1323647"/>
      </dsp:txXfrm>
    </dsp:sp>
    <dsp:sp modelId="{B83DE979-0EE5-45CD-9F48-315FDBA9736B}">
      <dsp:nvSpPr>
        <dsp:cNvPr id="0" name=""/>
        <dsp:cNvSpPr/>
      </dsp:nvSpPr>
      <dsp:spPr>
        <a:xfrm>
          <a:off x="1798416" y="1545403"/>
          <a:ext cx="2206079" cy="132364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smtClean="0"/>
            <a:t>Why did you choose to enroll in today’s workshop?</a:t>
          </a:r>
          <a:endParaRPr lang="en-US" sz="1700" kern="1200" dirty="0" smtClean="0"/>
        </a:p>
      </dsp:txBody>
      <dsp:txXfrm>
        <a:off x="1798416" y="1545403"/>
        <a:ext cx="2206079" cy="1323647"/>
      </dsp:txXfrm>
    </dsp:sp>
    <dsp:sp modelId="{8C714B16-D2BB-4707-91BC-E4B0D7E3319B}">
      <dsp:nvSpPr>
        <dsp:cNvPr id="0" name=""/>
        <dsp:cNvSpPr/>
      </dsp:nvSpPr>
      <dsp:spPr>
        <a:xfrm>
          <a:off x="4225103" y="1545403"/>
          <a:ext cx="2206079" cy="1323647"/>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What is the biggest challenge you believe you face in making your community more solar-friendly?</a:t>
          </a:r>
        </a:p>
      </dsp:txBody>
      <dsp:txXfrm>
        <a:off x="4225103" y="1545403"/>
        <a:ext cx="2206079" cy="1323647"/>
      </dsp:txXfrm>
    </dsp:sp>
  </dsp:spTree>
</dsp:drawing>
</file>

<file path=ppt/diagrams/drawing5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19">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3">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4">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default#3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13">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4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9.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10">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0.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1.xml><?xml version="1.0" encoding="utf-8"?>
<dgm:layoutDef xmlns:dgm="http://schemas.openxmlformats.org/drawingml/2006/diagram" xmlns:a="http://schemas.openxmlformats.org/drawingml/2006/main" uniqueId="urn:microsoft.com/office/officeart/2005/8/layout/default#1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default#1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4.xml><?xml version="1.0" encoding="utf-8"?>
<dgm:layoutDef xmlns:dgm="http://schemas.openxmlformats.org/drawingml/2006/diagram" xmlns:a="http://schemas.openxmlformats.org/drawingml/2006/main" uniqueId="urn:microsoft.com/office/officeart/2005/8/layout/default#2">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7.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default#1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6.xml><?xml version="1.0" encoding="utf-8"?>
<dgm:layoutDef xmlns:dgm="http://schemas.openxmlformats.org/drawingml/2006/diagram" xmlns:a="http://schemas.openxmlformats.org/drawingml/2006/main" uniqueId="urn:diagrams.loki3.com/TabbedArc+Icon">
  <dgm:title val="Tabbed Arc"/>
  <dgm:desc val="Use to show a set of related items arcing over a common area.  Best with small amounts of text."/>
  <dgm:catLst>
    <dgm:cat type="relationship" pri="20500"/>
    <dgm:cat type="officeonline" pri="4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dir/>
      <dgm:resizeHandles val="exact"/>
    </dgm:varLst>
    <dgm:choose name="Name1">
      <dgm:if name="Name2" axis="ch" ptType="node" func="cnt" op="equ" val="1">
        <dgm:alg type="cycle"/>
      </dgm:if>
      <dgm:else name="Name3">
        <dgm:choose name="Name4">
          <dgm:if name="Name5" axis="ch" ptType="node" func="cnt" op="lte" val="3">
            <dgm:choose name="Name6">
              <dgm:if name="Name7" func="var" arg="dir" op="equ" val="norm">
                <dgm:alg type="cycle">
                  <dgm:param type="stAng" val="-40"/>
                  <dgm:param type="spanAng" val="80"/>
                  <dgm:param type="rotPath" val="alongPath"/>
                </dgm:alg>
              </dgm:if>
              <dgm:else name="Name8">
                <dgm:alg type="cycle">
                  <dgm:param type="stAng" val="40"/>
                  <dgm:param type="spanAng" val="-80"/>
                  <dgm:param type="rotPath" val="alongPath"/>
                </dgm:alg>
              </dgm:else>
            </dgm:choose>
          </dgm:if>
          <dgm:else name="Name9">
            <dgm:choose name="Name10">
              <dgm:if name="Name11" func="var" arg="dir" op="equ" val="norm">
                <dgm:alg type="cycle">
                  <dgm:param type="stAng" val="-60"/>
                  <dgm:param type="spanAng" val="120"/>
                  <dgm:param type="rotPath" val="alongPath"/>
                </dgm:alg>
              </dgm:if>
              <dgm:else name="Name12">
                <dgm:alg type="cycle">
                  <dgm:param type="stAng" val="60"/>
                  <dgm:param type="spanAng" val="-120"/>
                  <dgm:param type="rotPath" val="alongPath"/>
                </dgm:alg>
              </dgm:else>
            </dgm:choose>
          </dgm:else>
        </dgm:choose>
      </dgm:else>
    </dgm:choose>
    <dgm:shape xmlns:r="http://schemas.openxmlformats.org/officeDocument/2006/relationships" r:blip="">
      <dgm:adjLst/>
    </dgm:shape>
    <dgm:presOf/>
    <dgm:choose name="Name13">
      <dgm:if name="Name14" axis="ch" ptType="node" func="cnt" op="equ" val="2">
        <dgm:constrLst>
          <dgm:constr type="w" for="ch" ptType="node" refType="w"/>
          <dgm:constr type="primFontSz" for="ch" ptType="node" op="equ" val="65"/>
          <dgm:constr type="sibSp" refType="w" fact="0.22"/>
        </dgm:constrLst>
      </dgm:if>
      <dgm:else name="Name15">
        <dgm:constrLst>
          <dgm:constr type="w" for="ch" ptType="node" refType="w"/>
          <dgm:constr type="primFontSz" for="ch" ptType="node" op="equ" val="65"/>
          <dgm:constr type="sibSp" refType="w" fact="0.14"/>
        </dgm:constrLst>
      </dgm:else>
    </dgm:choose>
    <dgm:ruleLst/>
    <dgm:forEach name="Name16" axis="ch" ptType="node">
      <dgm:choose name="Name17">
        <dgm:if name="Name18" axis="par ch" ptType="doc node" func="cnt" op="equ" val="1">
          <dgm:layoutNode name="one">
            <dgm:varLst>
              <dgm:bulletEnabled val="1"/>
            </dgm:varLst>
            <dgm:alg type="tx"/>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if>
        <dgm:else name="Name19">
          <dgm:layoutNode name="twoplus">
            <dgm:varLst>
              <dgm:bulletEnabled val="1"/>
            </dgm:varLst>
            <dgm:alg type="tx">
              <dgm:param type="autoTxRot" val="grav"/>
            </dgm:alg>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20">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5.xml><?xml version="1.0" encoding="utf-8"?>
<dgm:layoutDef xmlns:dgm="http://schemas.openxmlformats.org/drawingml/2006/diagram" xmlns:a="http://schemas.openxmlformats.org/drawingml/2006/main" uniqueId="urn:microsoft.com/office/officeart/2005/8/layout/default#46">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7.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8.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59.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0.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6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2.xml><?xml version="1.0" encoding="utf-8"?>
<dgm:layoutDef xmlns:dgm="http://schemas.openxmlformats.org/drawingml/2006/diagram" xmlns:a="http://schemas.openxmlformats.org/drawingml/2006/main" uniqueId="urn:microsoft.com/office/officeart/2005/8/layout/default#15">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3.xml><?xml version="1.0" encoding="utf-8"?>
<dgm:layoutDef xmlns:dgm="http://schemas.openxmlformats.org/drawingml/2006/diagram" xmlns:a="http://schemas.openxmlformats.org/drawingml/2006/main" uniqueId="urn:microsoft.com/office/officeart/2005/8/layout/default#47">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5.xml><?xml version="1.0" encoding="utf-8"?>
<dgm:layoutDef xmlns:dgm="http://schemas.openxmlformats.org/drawingml/2006/diagram" xmlns:a="http://schemas.openxmlformats.org/drawingml/2006/main" uniqueId="urn:microsoft.com/office/officeart/2005/8/layout/default#48">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6.xml><?xml version="1.0" encoding="utf-8"?>
<dgm:layoutDef xmlns:dgm="http://schemas.openxmlformats.org/drawingml/2006/diagram" xmlns:a="http://schemas.openxmlformats.org/drawingml/2006/main" uniqueId="urn:microsoft.com/office/officeart/2005/8/layout/default#48">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9.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3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1.xml><?xml version="1.0" encoding="utf-8"?>
<dgm:layoutDef xmlns:dgm="http://schemas.openxmlformats.org/drawingml/2006/diagram" xmlns:a="http://schemas.openxmlformats.org/drawingml/2006/main" uniqueId="urn:microsoft.com/office/officeart/2005/8/layout/default#18">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5">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3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6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6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8">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6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8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8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88">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9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1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18">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1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1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2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2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2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2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2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28">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28">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2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7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2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4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7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9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3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3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9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3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7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9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9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9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9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98">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9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10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1#10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89203" tIns="44602" rIns="89203" bIns="44602" rtlCol="0"/>
          <a:lstStyle>
            <a:lvl1pPr algn="l">
              <a:defRPr sz="1100">
                <a:ea typeface="ＭＳ Ｐゴシック"/>
                <a:cs typeface="ＭＳ Ｐゴシック"/>
              </a:defRPr>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89203" tIns="44602" rIns="89203" bIns="44602" rtlCol="0"/>
          <a:lstStyle>
            <a:lvl1pPr algn="r">
              <a:defRPr sz="1100">
                <a:ea typeface="ＭＳ Ｐゴシック"/>
                <a:cs typeface="ＭＳ Ｐゴシック"/>
              </a:defRPr>
            </a:lvl1pPr>
          </a:lstStyle>
          <a:p>
            <a:pPr>
              <a:defRPr/>
            </a:pPr>
            <a:fld id="{5FB48F36-3FB2-4770-B844-9DD5325414B7}" type="datetimeFigureOut">
              <a:rPr lang="en-US"/>
              <a:pPr>
                <a:defRPr/>
              </a:pPr>
              <a:t>10/24/2011</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89203" tIns="44602" rIns="89203" bIns="44602" rtlCol="0" anchor="b"/>
          <a:lstStyle>
            <a:lvl1pPr algn="l">
              <a:defRPr sz="1100">
                <a:ea typeface="ＭＳ Ｐゴシック"/>
                <a:cs typeface="ＭＳ Ｐゴシック"/>
              </a:defRPr>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89203" tIns="44602" rIns="89203" bIns="44602" rtlCol="0" anchor="b"/>
          <a:lstStyle>
            <a:lvl1pPr algn="r">
              <a:defRPr sz="1100">
                <a:ea typeface="ＭＳ Ｐゴシック"/>
                <a:cs typeface="ＭＳ Ｐゴシック"/>
              </a:defRPr>
            </a:lvl1pPr>
          </a:lstStyle>
          <a:p>
            <a:pPr>
              <a:defRPr/>
            </a:pPr>
            <a:fld id="{9927CB96-D37A-4657-AFC3-2BD585722470}" type="slidenum">
              <a:rPr lang="en-US"/>
              <a:pPr>
                <a:defRPr/>
              </a:pPr>
              <a:t>‹#›</a:t>
            </a:fld>
            <a:endParaRPr lang="en-US"/>
          </a:p>
        </p:txBody>
      </p:sp>
    </p:spTree>
    <p:extLst>
      <p:ext uri="{BB962C8B-B14F-4D97-AF65-F5344CB8AC3E}">
        <p14:creationId xmlns:p14="http://schemas.microsoft.com/office/powerpoint/2010/main" xmlns="" val="63210397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170238" cy="481013"/>
          </a:xfrm>
          <a:prstGeom prst="rect">
            <a:avLst/>
          </a:prstGeom>
          <a:noFill/>
          <a:ln w="9525">
            <a:noFill/>
            <a:miter lim="800000"/>
            <a:headEnd/>
            <a:tailEnd/>
          </a:ln>
        </p:spPr>
        <p:txBody>
          <a:bodyPr vert="horz" wrap="square" lIns="96625" tIns="48313" rIns="96625" bIns="48313" numCol="1" anchor="t" anchorCtr="0" compatLnSpc="1">
            <a:prstTxWarp prst="textNoShape">
              <a:avLst/>
            </a:prstTxWarp>
          </a:bodyPr>
          <a:lstStyle>
            <a:lvl1pPr defTabSz="947782">
              <a:defRPr sz="1200">
                <a:latin typeface="Calibri" charset="0"/>
                <a:ea typeface="+mn-ea"/>
                <a:cs typeface="+mn-cs"/>
              </a:defRPr>
            </a:lvl1pPr>
          </a:lstStyle>
          <a:p>
            <a:pPr>
              <a:defRPr/>
            </a:pPr>
            <a:endParaRPr lang="en-US"/>
          </a:p>
        </p:txBody>
      </p:sp>
      <p:sp>
        <p:nvSpPr>
          <p:cNvPr id="3" name="Date Placeholder 2"/>
          <p:cNvSpPr>
            <a:spLocks noGrp="1"/>
          </p:cNvSpPr>
          <p:nvPr>
            <p:ph type="dt" idx="1"/>
          </p:nvPr>
        </p:nvSpPr>
        <p:spPr bwMode="auto">
          <a:xfrm>
            <a:off x="4143375" y="0"/>
            <a:ext cx="3170238" cy="481013"/>
          </a:xfrm>
          <a:prstGeom prst="rect">
            <a:avLst/>
          </a:prstGeom>
          <a:noFill/>
          <a:ln w="9525">
            <a:noFill/>
            <a:miter lim="800000"/>
            <a:headEnd/>
            <a:tailEnd/>
          </a:ln>
        </p:spPr>
        <p:txBody>
          <a:bodyPr vert="horz" wrap="square" lIns="96625" tIns="48313" rIns="96625" bIns="48313" numCol="1" anchor="t" anchorCtr="0" compatLnSpc="1">
            <a:prstTxWarp prst="textNoShape">
              <a:avLst/>
            </a:prstTxWarp>
          </a:bodyPr>
          <a:lstStyle>
            <a:lvl1pPr algn="r" defTabSz="947782">
              <a:defRPr sz="1200">
                <a:latin typeface="Calibri" pitchFamily="34" charset="0"/>
                <a:ea typeface="ＭＳ Ｐゴシック" pitchFamily="34" charset="-128"/>
                <a:cs typeface="+mn-cs"/>
              </a:defRPr>
            </a:lvl1pPr>
          </a:lstStyle>
          <a:p>
            <a:pPr>
              <a:defRPr/>
            </a:pPr>
            <a:fld id="{FBDF965C-6E4E-4F28-9993-06D2F0329A1E}" type="datetime1">
              <a:rPr lang="en-US"/>
              <a:pPr>
                <a:defRPr/>
              </a:pPr>
              <a:t>10/24/2011</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0898" tIns="45450" rIns="90898" bIns="45450" rtlCol="0" anchor="ctr"/>
          <a:lstStyle/>
          <a:p>
            <a:pPr lvl="0"/>
            <a:endParaRPr lang="en-US" noProof="0"/>
          </a:p>
        </p:txBody>
      </p:sp>
      <p:sp>
        <p:nvSpPr>
          <p:cNvPr id="5" name="Notes Placeholder 4"/>
          <p:cNvSpPr>
            <a:spLocks noGrp="1"/>
          </p:cNvSpPr>
          <p:nvPr>
            <p:ph type="body" sz="quarter" idx="3"/>
          </p:nvPr>
        </p:nvSpPr>
        <p:spPr bwMode="auto">
          <a:xfrm>
            <a:off x="731838" y="4560888"/>
            <a:ext cx="5851525" cy="4321175"/>
          </a:xfrm>
          <a:prstGeom prst="rect">
            <a:avLst/>
          </a:prstGeom>
          <a:noFill/>
          <a:ln w="9525">
            <a:noFill/>
            <a:miter lim="800000"/>
            <a:headEnd/>
            <a:tailEnd/>
          </a:ln>
        </p:spPr>
        <p:txBody>
          <a:bodyPr vert="horz" wrap="square" lIns="96625" tIns="48313" rIns="96625" bIns="4831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bwMode="auto">
          <a:xfrm>
            <a:off x="0" y="9118600"/>
            <a:ext cx="3170238" cy="481013"/>
          </a:xfrm>
          <a:prstGeom prst="rect">
            <a:avLst/>
          </a:prstGeom>
          <a:noFill/>
          <a:ln w="9525">
            <a:noFill/>
            <a:miter lim="800000"/>
            <a:headEnd/>
            <a:tailEnd/>
          </a:ln>
        </p:spPr>
        <p:txBody>
          <a:bodyPr vert="horz" wrap="square" lIns="96625" tIns="48313" rIns="96625" bIns="48313" numCol="1" anchor="b" anchorCtr="0" compatLnSpc="1">
            <a:prstTxWarp prst="textNoShape">
              <a:avLst/>
            </a:prstTxWarp>
          </a:bodyPr>
          <a:lstStyle>
            <a:lvl1pPr defTabSz="947782">
              <a:defRPr sz="1200">
                <a:latin typeface="Calibri" charset="0"/>
                <a:ea typeface="+mn-ea"/>
                <a:cs typeface="+mn-cs"/>
              </a:defRPr>
            </a:lvl1pPr>
          </a:lstStyle>
          <a:p>
            <a:pPr>
              <a:defRPr/>
            </a:pPr>
            <a:endParaRPr lang="en-US"/>
          </a:p>
        </p:txBody>
      </p:sp>
      <p:sp>
        <p:nvSpPr>
          <p:cNvPr id="7" name="Slide Number Placeholder 6"/>
          <p:cNvSpPr>
            <a:spLocks noGrp="1"/>
          </p:cNvSpPr>
          <p:nvPr>
            <p:ph type="sldNum" sz="quarter" idx="5"/>
          </p:nvPr>
        </p:nvSpPr>
        <p:spPr bwMode="auto">
          <a:xfrm>
            <a:off x="4143375" y="9118600"/>
            <a:ext cx="3170238" cy="481013"/>
          </a:xfrm>
          <a:prstGeom prst="rect">
            <a:avLst/>
          </a:prstGeom>
          <a:noFill/>
          <a:ln w="9525">
            <a:noFill/>
            <a:miter lim="800000"/>
            <a:headEnd/>
            <a:tailEnd/>
          </a:ln>
        </p:spPr>
        <p:txBody>
          <a:bodyPr vert="horz" wrap="square" lIns="96625" tIns="48313" rIns="96625" bIns="48313" numCol="1" anchor="b" anchorCtr="0" compatLnSpc="1">
            <a:prstTxWarp prst="textNoShape">
              <a:avLst/>
            </a:prstTxWarp>
          </a:bodyPr>
          <a:lstStyle>
            <a:lvl1pPr algn="r" defTabSz="947782">
              <a:defRPr sz="1200">
                <a:latin typeface="Calibri" pitchFamily="34" charset="0"/>
                <a:ea typeface="ＭＳ Ｐゴシック" pitchFamily="34" charset="-128"/>
                <a:cs typeface="+mn-cs"/>
              </a:defRPr>
            </a:lvl1pPr>
          </a:lstStyle>
          <a:p>
            <a:pPr>
              <a:defRPr/>
            </a:pPr>
            <a:fld id="{6AB75941-C5B9-4643-8930-818293480336}" type="slidenum">
              <a:rPr lang="en-US"/>
              <a:pPr>
                <a:defRPr/>
              </a:pPr>
              <a:t>‹#›</a:t>
            </a:fld>
            <a:endParaRPr lang="en-US"/>
          </a:p>
        </p:txBody>
      </p:sp>
    </p:spTree>
    <p:extLst>
      <p:ext uri="{BB962C8B-B14F-4D97-AF65-F5344CB8AC3E}">
        <p14:creationId xmlns:p14="http://schemas.microsoft.com/office/powerpoint/2010/main" xmlns="" val="1926355150"/>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ＭＳ Ｐゴシック" pitchFamily="34" charset="-128"/>
        <a:cs typeface="ＭＳ Ｐゴシック"/>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3" Type="http://schemas.openxmlformats.org/officeDocument/2006/relationships/hyperlink" Target="http://www.smud.org/en/community-environment/solar/pages/solarshares.aspx" TargetMode="External"/><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3" Type="http://schemas.openxmlformats.org/officeDocument/2006/relationships/hyperlink" Target="http://www.newenergychoices.org/uploads/FreeingTheGrid2010.pdf" TargetMode="External"/><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3" Type="http://schemas.openxmlformats.org/officeDocument/2006/relationships/hyperlink" Target="http://thelaportegroup.com/ashby.html" TargetMode="External"/><Relationship Id="rId2" Type="http://schemas.openxmlformats.org/officeDocument/2006/relationships/slide" Target="../slides/slide141.xml"/><Relationship Id="rId1" Type="http://schemas.openxmlformats.org/officeDocument/2006/relationships/notesMaster" Target="../notesMasters/notesMaster1.xml"/><Relationship Id="rId6" Type="http://schemas.openxmlformats.org/officeDocument/2006/relationships/hyperlink" Target="http://utahcleanenergy.org/current_regulatory_issues/regulatory_archive" TargetMode="External"/><Relationship Id="rId5" Type="http://schemas.openxmlformats.org/officeDocument/2006/relationships/hyperlink" Target="http://utahcleanenergy.org/news/solar_salt_lake_project_receives_top_score_peer_review_session_us_department_energy_solar_techn" TargetMode="External"/><Relationship Id="rId4" Type="http://schemas.openxmlformats.org/officeDocument/2006/relationships/hyperlink" Target="http://utahcleanenergy.org/news/net_metering_victory/21809" TargetMode="Externa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nrel.gov/docs/fy10osti/46909.pdf"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nrel.gov/docs/fy10osti/46909.pd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nrel.gov/docs/fy10osti/46909.pdf"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Notes Placeholder 2"/>
          <p:cNvSpPr>
            <a:spLocks noGrp="1"/>
          </p:cNvSpPr>
          <p:nvPr>
            <p:ph type="body" idx="1"/>
          </p:nvPr>
        </p:nvSpPr>
        <p:spPr>
          <a:noFill/>
          <a:ln/>
        </p:spPr>
        <p:txBody>
          <a:bodyPr/>
          <a:lstStyle/>
          <a:p>
            <a:r>
              <a:rPr lang="en-US" smtClean="0"/>
              <a:t>Good morning everyone – Thank you for joining us on a beautiful Saturday morning in Boston. I’m Lisa Milligan and I represent ICLEI Local Governments for Sustainability, and I am your convener for today’s workshop. I am joined by three people who will be your trainers today: Colleen Kettles of Florida Solar Energy Research and Education Foundation, Suzanne Rynne of the American Planning Association, and Chad Laurent of Meister Consultants Group. </a:t>
            </a:r>
          </a:p>
          <a:p>
            <a:r>
              <a:rPr lang="en-US" smtClean="0"/>
              <a:t>Our workshop today is Planning for Solar Energy, and we are going to walk you through how you can integrate solar in your community’s planning efforts.</a:t>
            </a:r>
          </a:p>
        </p:txBody>
      </p:sp>
      <p:sp>
        <p:nvSpPr>
          <p:cNvPr id="20482" name="Slide Image Placeholder 2"/>
          <p:cNvSpPr>
            <a:spLocks noGrp="1" noRot="1" noChangeAspect="1"/>
          </p:cNvSpPr>
          <p:nvPr>
            <p:ph type="sldImg"/>
          </p:nvPr>
        </p:nvSpPr>
        <p:spPr bwMode="auto">
          <a:noFill/>
          <a:ln>
            <a:solidFill>
              <a:srgbClr val="000000"/>
            </a:solidFill>
            <a:miter lim="800000"/>
            <a:headEnd/>
            <a:tailE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p:cNvSpPr>
          <p:nvPr>
            <p:ph type="body" idx="1"/>
          </p:nvPr>
        </p:nvSpPr>
        <p:spPr/>
        <p:txBody>
          <a:bodyPr/>
          <a:lstStyle/>
          <a:p>
            <a:pPr>
              <a:defRPr/>
            </a:pPr>
            <a:r>
              <a:rPr lang="en-US" dirty="0" smtClean="0"/>
              <a:t>We have designed this workshop so that when you leave for lunch, you will be able to do the following:</a:t>
            </a:r>
          </a:p>
          <a:p>
            <a:pPr marL="171450" indent="-171450">
              <a:buFont typeface="Arial" pitchFamily="34" charset="0"/>
              <a:buChar char="•"/>
              <a:defRPr/>
            </a:pPr>
            <a:r>
              <a:rPr lang="en-US" dirty="0" smtClean="0"/>
              <a:t>Define common solar terminology and technologies</a:t>
            </a:r>
          </a:p>
          <a:p>
            <a:pPr marL="171450" indent="-171450">
              <a:buFont typeface="Arial" pitchFamily="34" charset="0"/>
              <a:buChar char="•"/>
              <a:defRPr/>
            </a:pPr>
            <a:r>
              <a:rPr lang="en-US" dirty="0" smtClean="0"/>
              <a:t>Counter common arguments against going solar, including the many benefits that going solar offers</a:t>
            </a:r>
          </a:p>
          <a:p>
            <a:pPr marL="171450" indent="-171450">
              <a:buFont typeface="Arial" pitchFamily="34" charset="0"/>
              <a:buChar char="•"/>
              <a:defRPr/>
            </a:pPr>
            <a:r>
              <a:rPr lang="en-US" dirty="0" smtClean="0"/>
              <a:t>Start working with your municipality and community to create incentives for going solar</a:t>
            </a:r>
          </a:p>
          <a:p>
            <a:pPr marL="171450" indent="-171450">
              <a:buFont typeface="Arial" pitchFamily="34" charset="0"/>
              <a:buChar char="•"/>
              <a:defRPr/>
            </a:pPr>
            <a:r>
              <a:rPr lang="en-US" dirty="0" smtClean="0"/>
              <a:t>Identify where to go for more “go solar” information</a:t>
            </a:r>
          </a:p>
          <a:p>
            <a:pPr>
              <a:defRPr/>
            </a:pPr>
            <a:endParaRPr lang="en-US" dirty="0" smtClean="0"/>
          </a:p>
        </p:txBody>
      </p:sp>
      <p:sp>
        <p:nvSpPr>
          <p:cNvPr id="38914" name="Slide Image Placeholder 2"/>
          <p:cNvSpPr>
            <a:spLocks noGrp="1" noRot="1" noChangeAspect="1"/>
          </p:cNvSpPr>
          <p:nvPr>
            <p:ph type="sldImg"/>
          </p:nvPr>
        </p:nvSpPr>
        <p:spPr bwMode="auto">
          <a:noFill/>
          <a:ln>
            <a:solidFill>
              <a:srgbClr val="000000"/>
            </a:solidFill>
            <a:miter lim="800000"/>
            <a:headEnd/>
            <a:tailEnd/>
          </a:ln>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2"/>
          <p:cNvSpPr>
            <a:spLocks noGrp="1" noRot="1" noChangeAspect="1" noTextEdit="1"/>
          </p:cNvSpPr>
          <p:nvPr>
            <p:ph type="sldImg"/>
          </p:nvPr>
        </p:nvSpPr>
        <p:spPr bwMode="auto">
          <a:noFill/>
          <a:ln>
            <a:solidFill>
              <a:srgbClr val="000000"/>
            </a:solidFill>
            <a:miter lim="800000"/>
            <a:headEnd/>
            <a:tailEnd/>
          </a:ln>
        </p:spPr>
      </p:sp>
      <p:sp>
        <p:nvSpPr>
          <p:cNvPr id="389122" name="Rectangle 3"/>
          <p:cNvSpPr>
            <a:spLocks noGrp="1"/>
          </p:cNvSpPr>
          <p:nvPr>
            <p:ph type="body" idx="1"/>
          </p:nvPr>
        </p:nvSpPr>
        <p:spPr>
          <a:noFill/>
          <a:ln/>
        </p:spPr>
        <p:txBody>
          <a:bodyPr/>
          <a:lstStyle/>
          <a:p>
            <a:pPr eaLnBrk="1" hangingPunct="1">
              <a:spcBef>
                <a:spcPct val="0"/>
              </a:spcBef>
            </a:pPr>
            <a:r>
              <a:rPr lang="en-US" smtClean="0"/>
              <a:t>Permitting and inspection of solar energy systems has taken on a new urgency in the present administration of the Dept of Energy. The Sun Shot Initiative seeks to lower costs of both utility scale and distributed photovoltaic systems. One large factor is the overhead costs that accrue due to a permitting process that is cumbersome and expensive. Another is the operation and maintenance costs that can result in a poorly designed and installed system. These two factors can be mitigated through streamlined permitting systems and building inspector education.</a:t>
            </a:r>
          </a:p>
          <a:p>
            <a:pPr eaLnBrk="1" hangingPunct="1">
              <a:spcBef>
                <a:spcPct val="0"/>
              </a:spcBef>
            </a:pPr>
            <a:endParaRPr lang="en-US" smtClean="0"/>
          </a:p>
          <a:p>
            <a:pPr eaLnBrk="1" hangingPunct="1">
              <a:spcBef>
                <a:spcPct val="0"/>
              </a:spcBef>
            </a:pPr>
            <a:r>
              <a:rPr lang="en-US" smtClean="0"/>
              <a:t>Permit Process – Due to the crossover in trades involved with a solar energy systems installation, there is typically more than one permit that is required before work can begin. Along with these permits are permitting fees and inspections, all of which consumer money and time. </a:t>
            </a:r>
            <a:endParaRPr lang="en-US" u="sng" smtClean="0"/>
          </a:p>
          <a:p>
            <a:pPr eaLnBrk="1" hangingPunct="1">
              <a:spcBef>
                <a:spcPct val="0"/>
              </a:spcBef>
            </a:pPr>
            <a:endParaRPr lang="en-US" smtClean="0"/>
          </a:p>
          <a:p>
            <a:pPr eaLnBrk="1" hangingPunct="1">
              <a:spcBef>
                <a:spcPct val="0"/>
              </a:spcBef>
            </a:pPr>
            <a:r>
              <a:rPr lang="en-US" smtClean="0"/>
              <a:t>In the case of a roof mounted system, a roofing or general building permit may be required as well as a structural permit. For a photovoltaic system, an electrical permit will be required. In the case of a solar thermal system, a plumbing permit will likely be required.  Often engineered sealed drawings are required, as are wind load test results. Since only properly licensed contractors may secure these permits, it can often involve a primary contractor with several subcontractors to complete the installation of a single system. Again, this adds to the cost of the system, unnecessarily so if a regulatory framework specific to solar installations is implemented. </a:t>
            </a:r>
          </a:p>
          <a:p>
            <a:endParaRPr lang="en-US"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In this example, costs are calculated for making a residential building Solar Ready for a 10-kW PV system. </a:t>
            </a:r>
          </a:p>
          <a:p>
            <a:pPr>
              <a:defRPr/>
            </a:pPr>
            <a:r>
              <a:rPr lang="en-US" dirty="0" smtClean="0"/>
              <a:t>For this example, there are three main measures associated with making the building Solar Ready that will increase the cost of construction, including:</a:t>
            </a:r>
          </a:p>
          <a:p>
            <a:pPr marL="167237" indent="-167237">
              <a:buFont typeface="Arial" pitchFamily="34" charset="0"/>
              <a:buChar char="•"/>
              <a:defRPr/>
            </a:pPr>
            <a:r>
              <a:rPr lang="en-US" dirty="0" smtClean="0"/>
              <a:t>Upsizing the electrical panel</a:t>
            </a:r>
          </a:p>
          <a:p>
            <a:pPr marL="167237" indent="-167237">
              <a:buFont typeface="Arial" pitchFamily="34" charset="0"/>
              <a:buChar char="•"/>
              <a:defRPr/>
            </a:pPr>
            <a:r>
              <a:rPr lang="en-US" dirty="0" smtClean="0"/>
              <a:t>Installing conduit and wire from the roof to the electrical panel</a:t>
            </a:r>
          </a:p>
          <a:p>
            <a:pPr marL="167237" indent="-167237">
              <a:buFont typeface="Arial" pitchFamily="34" charset="0"/>
              <a:buChar char="•"/>
              <a:defRPr/>
            </a:pPr>
            <a:r>
              <a:rPr lang="en-US" dirty="0" smtClean="0"/>
              <a:t>Installing a combiner box on the roof in which to combine the wiring for the panels.</a:t>
            </a:r>
          </a:p>
          <a:p>
            <a:pPr>
              <a:defRPr/>
            </a:pPr>
            <a:r>
              <a:rPr lang="en-US" dirty="0" smtClean="0"/>
              <a:t>Costs for these measures were estimated using the 2011 Edition of RS Means Construction Databook. </a:t>
            </a:r>
          </a:p>
          <a:p>
            <a:pPr>
              <a:defRPr/>
            </a:pPr>
            <a:r>
              <a:rPr lang="en-US" dirty="0" smtClean="0"/>
              <a:t>By these calculations, the building can be made PV ready for $1,729 at the time of construction.</a:t>
            </a:r>
          </a:p>
          <a:p>
            <a:pPr>
              <a:defRPr/>
            </a:pPr>
            <a:r>
              <a:rPr lang="en-US" dirty="0" smtClean="0"/>
              <a:t>If there were no Solar Ready preparations made at the time of construction, the same preparations would cost $4,373 at the time of solar installation. The measures would be more costly after construction for a number of reasons:</a:t>
            </a:r>
          </a:p>
          <a:p>
            <a:pPr>
              <a:defRPr/>
            </a:pPr>
            <a:r>
              <a:rPr lang="en-US" dirty="0" smtClean="0"/>
              <a:t>Installing the measures during construction could be completed by a general contractor already on the site, instead of requiring a team of solar contractors to travel to the site; estimated 40% savings in associated labor costs.</a:t>
            </a:r>
          </a:p>
          <a:p>
            <a:pPr>
              <a:defRPr/>
            </a:pPr>
            <a:r>
              <a:rPr lang="en-US" dirty="0" smtClean="0"/>
              <a:t>In this example, there are vents that need to be relocated and the roof exposure cannot be optimized, so panels need to be installed on multiple pitches. Both these examples would require additional expenditure.</a:t>
            </a:r>
          </a:p>
          <a:p>
            <a:pPr>
              <a:defRPr/>
            </a:pPr>
            <a:r>
              <a:rPr lang="en-US" dirty="0" smtClean="0"/>
              <a:t>The costs of the materials was assumed to be the same whether the work is done during or after construction.</a:t>
            </a:r>
          </a:p>
          <a:p>
            <a:pPr>
              <a:defRPr/>
            </a:pPr>
            <a:r>
              <a:rPr lang="en-US" dirty="0" smtClean="0"/>
              <a:t>In this example, the measures completed during construction saved $2,644.</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Slide Image Placeholder 1"/>
          <p:cNvSpPr>
            <a:spLocks noGrp="1" noRot="1" noChangeAspect="1" noTextEdit="1"/>
          </p:cNvSpPr>
          <p:nvPr>
            <p:ph type="sldImg"/>
          </p:nvPr>
        </p:nvSpPr>
        <p:spPr bwMode="auto">
          <a:noFill/>
          <a:ln>
            <a:solidFill>
              <a:srgbClr val="000000"/>
            </a:solidFill>
            <a:miter lim="800000"/>
            <a:headEnd/>
            <a:tailEnd/>
          </a:ln>
        </p:spPr>
      </p:sp>
      <p:sp>
        <p:nvSpPr>
          <p:cNvPr id="393218" name="Notes Placeholder 2"/>
          <p:cNvSpPr>
            <a:spLocks noGrp="1"/>
          </p:cNvSpPr>
          <p:nvPr>
            <p:ph type="body" idx="1"/>
          </p:nvPr>
        </p:nvSpPr>
        <p:spPr>
          <a:noFill/>
          <a:ln/>
        </p:spPr>
        <p:txBody>
          <a:bodyPr/>
          <a:lstStyle/>
          <a:p>
            <a:r>
              <a:rPr lang="en-US" smtClean="0"/>
              <a:t>Another example of the economic impact of planning for solar is the difference that roof orientation can have on the solar energy system’s performance.  As you can see, the preferred orientation of due south maximizes the systems energy production and optimizes the payback period, whereas placing the collectors on the east or west roof adds substantially to the number of years required to recoup the building owner’s investment in solar.</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p:cNvSpPr>
            <a:spLocks noGrp="1" noRot="1" noChangeAspect="1" noTextEdit="1"/>
          </p:cNvSpPr>
          <p:nvPr>
            <p:ph type="sldImg"/>
          </p:nvPr>
        </p:nvSpPr>
        <p:spPr bwMode="auto">
          <a:noFill/>
          <a:ln>
            <a:solidFill>
              <a:srgbClr val="000000"/>
            </a:solidFill>
            <a:miter lim="800000"/>
            <a:headEnd/>
            <a:tailEnd/>
          </a:ln>
        </p:spPr>
      </p:sp>
      <p:sp>
        <p:nvSpPr>
          <p:cNvPr id="395266" name="Rectangle 3"/>
          <p:cNvSpPr>
            <a:spLocks noGrp="1"/>
          </p:cNvSpPr>
          <p:nvPr>
            <p:ph type="body" idx="1"/>
          </p:nvPr>
        </p:nvSpPr>
        <p:spPr>
          <a:noFill/>
          <a:ln/>
        </p:spPr>
        <p:txBody>
          <a:bodyPr/>
          <a:lstStyle/>
          <a:p>
            <a:pPr>
              <a:buFontTx/>
              <a:buChar char="•"/>
            </a:pPr>
            <a:r>
              <a:rPr lang="en-US" smtClean="0"/>
              <a:t>Encourage or require builders and developers to design solar-ready homes and buildings.</a:t>
            </a:r>
          </a:p>
          <a:p>
            <a:pPr lvl="1">
              <a:buFontTx/>
              <a:buChar char="•"/>
            </a:pPr>
            <a:r>
              <a:rPr lang="en-US" smtClean="0">
                <a:ea typeface="ＭＳ Ｐゴシック" pitchFamily="34" charset="-128"/>
              </a:rPr>
              <a:t>Minimize rooftop equipment or cluster equipment on the north side of the roof to maximize available open area for solar array placement. </a:t>
            </a:r>
          </a:p>
          <a:p>
            <a:pPr lvl="1">
              <a:buFontTx/>
              <a:buChar char="•"/>
            </a:pPr>
            <a:r>
              <a:rPr lang="en-US" smtClean="0">
                <a:ea typeface="ＭＳ Ｐゴシック" pitchFamily="34" charset="-128"/>
              </a:rPr>
              <a:t>Optimize system performance; if the roof is sloped, use the south-facing section; keep the south-facing section obstruction-free if possible. </a:t>
            </a:r>
          </a:p>
          <a:p>
            <a:pPr lvl="1">
              <a:buFontTx/>
              <a:buChar char="•"/>
            </a:pPr>
            <a:r>
              <a:rPr lang="en-US" smtClean="0">
                <a:ea typeface="ＭＳ Ｐゴシック" pitchFamily="34" charset="-128"/>
              </a:rPr>
              <a:t>Plan for the structure to be oriented to avoid shading from trees and buildings, especially during peak sunlight hours. </a:t>
            </a:r>
          </a:p>
          <a:p>
            <a:pPr lvl="1">
              <a:buFontTx/>
              <a:buChar char="•"/>
            </a:pPr>
            <a:r>
              <a:rPr lang="en-US" smtClean="0">
                <a:ea typeface="ＭＳ Ｐゴシック" pitchFamily="34" charset="-128"/>
              </a:rPr>
              <a:t>Install a roof that will support the extra loads of a solar array.</a:t>
            </a:r>
          </a:p>
          <a:p>
            <a:pPr lvl="1">
              <a:buFontTx/>
              <a:buChar char="•"/>
            </a:pPr>
            <a:r>
              <a:rPr lang="en-US" smtClean="0">
                <a:ea typeface="ＭＳ Ｐゴシック" pitchFamily="34" charset="-128"/>
              </a:rPr>
              <a:t>Record roof specifications on drawings; this shows solar designers that the roof was designed to support solar and can prevent a potentially costly engineering study.</a:t>
            </a:r>
          </a:p>
          <a:p>
            <a:pPr>
              <a:buFontTx/>
              <a:buChar char="•"/>
            </a:pPr>
            <a:r>
              <a:rPr lang="en-US" smtClean="0"/>
              <a:t>Improve building energy standards and policies for local government facilities to make solar energy systems more cost effective and increase local government’s use of clean energy.</a:t>
            </a:r>
          </a:p>
          <a:p>
            <a:pPr lvl="1">
              <a:buFontTx/>
              <a:buChar char="•"/>
            </a:pPr>
            <a:r>
              <a:rPr lang="en-US" smtClean="0">
                <a:ea typeface="ＭＳ Ｐゴシック" pitchFamily="34" charset="-128"/>
              </a:rPr>
              <a:t>Equipment procurement policies that mandate using the most energy-efficient equipment available, such as devices that meet federal ENERGY STAR requirements </a:t>
            </a:r>
          </a:p>
          <a:p>
            <a:pPr lvl="1">
              <a:buFontTx/>
              <a:buChar char="•"/>
            </a:pPr>
            <a:r>
              <a:rPr lang="en-US" smtClean="0">
                <a:ea typeface="ＭＳ Ｐゴシック" pitchFamily="34" charset="-128"/>
              </a:rPr>
              <a:t>Life-cycle cost analysis for all materials and equipment </a:t>
            </a:r>
          </a:p>
          <a:p>
            <a:pPr lvl="1">
              <a:buFontTx/>
              <a:buChar char="•"/>
            </a:pPr>
            <a:r>
              <a:rPr lang="en-US" smtClean="0">
                <a:ea typeface="ＭＳ Ｐゴシック" pitchFamily="34" charset="-128"/>
              </a:rPr>
              <a:t>Green building and solar-ready design for all new buildings and major renovations</a:t>
            </a:r>
          </a:p>
          <a:p>
            <a:pPr lvl="1">
              <a:buFontTx/>
              <a:buChar char="•"/>
            </a:pPr>
            <a:r>
              <a:rPr lang="en-US" smtClean="0">
                <a:ea typeface="ＭＳ Ｐゴシック" pitchFamily="34" charset="-128"/>
              </a:rPr>
              <a:t>Installing PV or SWH systems on suitable municipal facilities.  </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2"/>
          <p:cNvSpPr>
            <a:spLocks noGrp="1" noRot="1" noChangeAspect="1" noTextEdit="1"/>
          </p:cNvSpPr>
          <p:nvPr>
            <p:ph type="sldImg"/>
          </p:nvPr>
        </p:nvSpPr>
        <p:spPr bwMode="auto">
          <a:noFill/>
          <a:ln>
            <a:solidFill>
              <a:srgbClr val="000000"/>
            </a:solidFill>
            <a:miter lim="800000"/>
            <a:headEnd/>
            <a:tailEnd/>
          </a:ln>
        </p:spPr>
      </p:sp>
      <p:sp>
        <p:nvSpPr>
          <p:cNvPr id="397314" name="Rectangle 3"/>
          <p:cNvSpPr>
            <a:spLocks noGrp="1"/>
          </p:cNvSpPr>
          <p:nvPr>
            <p:ph type="body" idx="1"/>
          </p:nvPr>
        </p:nvSpPr>
        <p:spPr>
          <a:xfrm>
            <a:off x="228600" y="4560888"/>
            <a:ext cx="6800850" cy="4459287"/>
          </a:xfrm>
          <a:noFill/>
          <a:ln/>
        </p:spPr>
        <p:txBody>
          <a:bodyPr/>
          <a:lstStyle/>
          <a:p>
            <a:r>
              <a:rPr lang="en-US" sz="1000" smtClean="0"/>
              <a:t>Often, the high initial cost of solar systems prevents them from being included in new construction. However, with better incentives, technological improvements, and rising conventional power prices, energy from solar sources will become more cost competitive. New construction that is solar ready will be in a position to take advantage of an environment more favorable to renewable energy. </a:t>
            </a:r>
          </a:p>
          <a:p>
            <a:r>
              <a:rPr lang="en-US" sz="1000" smtClean="0"/>
              <a:t>Examples of not being Solar Ready and cost-prohibitive scenarios:</a:t>
            </a:r>
          </a:p>
          <a:p>
            <a:pPr marL="0" lvl="1">
              <a:buFontTx/>
              <a:buChar char="•"/>
            </a:pPr>
            <a:r>
              <a:rPr lang="en-US" sz="1000" smtClean="0">
                <a:ea typeface="ＭＳ Ｐゴシック" pitchFamily="34" charset="-128"/>
              </a:rPr>
              <a:t>Roofs unable to accept added load of a PV system – retrofitting the roof to accept solar can be cost prohibitive</a:t>
            </a:r>
          </a:p>
          <a:p>
            <a:pPr marL="0" lvl="1">
              <a:buFontTx/>
              <a:buChar char="•"/>
            </a:pPr>
            <a:r>
              <a:rPr lang="en-US" sz="1000" smtClean="0">
                <a:ea typeface="ＭＳ Ｐゴシック" pitchFamily="34" charset="-128"/>
              </a:rPr>
              <a:t>Significant number of roof obstructions – Roof obstructions may be numerous enough that the cost of moving them or reducing PV production may make a project unfeasible</a:t>
            </a:r>
          </a:p>
          <a:p>
            <a:pPr marL="0" lvl="1">
              <a:buFontTx/>
              <a:buChar char="•"/>
            </a:pPr>
            <a:r>
              <a:rPr lang="en-US" sz="1000" smtClean="0">
                <a:ea typeface="ＭＳ Ｐゴシック" pitchFamily="34" charset="-128"/>
              </a:rPr>
              <a:t>Significant shading – architectural features, other buildings, vegetation</a:t>
            </a:r>
          </a:p>
          <a:p>
            <a:r>
              <a:rPr lang="en-US" sz="1000" smtClean="0"/>
              <a:t>Without the forethought to make buildings solar ready, solar installation may not be technically possible or the added costs of making infrastructure changes may make solar applications economically prohibitive. </a:t>
            </a:r>
          </a:p>
          <a:p>
            <a:r>
              <a:rPr lang="en-US" sz="1000" smtClean="0"/>
              <a:t>Planning for the eventual installation of a solar system when designing a building can significantly improve the economics of the investment. Installation efficiency can be maximized and costs minimized by understanding these systems’ requirements and accounting for them during the design and construction of the building. </a:t>
            </a:r>
          </a:p>
          <a:p>
            <a:r>
              <a:rPr lang="en-US" sz="1000" smtClean="0"/>
              <a:t>In 2009, NREL published a document called </a:t>
            </a:r>
            <a:r>
              <a:rPr lang="en-US" sz="1000" b="1" i="1" smtClean="0"/>
              <a:t>Solar Ready Buildings Planning Guide</a:t>
            </a:r>
            <a:r>
              <a:rPr lang="en-US" sz="1000" smtClean="0"/>
              <a:t>. While other resources we have identified as potentially helpful to you as you work to incorporate solar in your local planning practices, we felt this document deserved special mentioning. It identifies the important aspects of building design and construction to enable installation of solar photovoltaic and heating systems at some time after the building is constructed. Attention to these guidelines in the development of building codes, building design, or any building- or community-related regulations could significantly improve the performance and minimize the cost of solar systems.</a:t>
            </a:r>
          </a:p>
          <a:p>
            <a:r>
              <a:rPr lang="en-US" sz="1000" smtClean="0"/>
              <a:t>NREL is currently working on a companion piece to this document: Solar Ready – An Overview of Implementation Practices. Currently in draft form, it explores three mechanisms for encouraging Solar Ready design and construction:</a:t>
            </a:r>
          </a:p>
          <a:p>
            <a:pPr marL="0" lvl="1">
              <a:buFontTx/>
              <a:buChar char="•"/>
            </a:pPr>
            <a:r>
              <a:rPr lang="en-US" sz="1000" smtClean="0">
                <a:ea typeface="ＭＳ Ｐゴシック" pitchFamily="34" charset="-128"/>
              </a:rPr>
              <a:t>Solar Ready legislation</a:t>
            </a:r>
          </a:p>
          <a:p>
            <a:pPr marL="0" lvl="1">
              <a:buFontTx/>
              <a:buChar char="•"/>
            </a:pPr>
            <a:r>
              <a:rPr lang="en-US" sz="1000" smtClean="0">
                <a:ea typeface="ＭＳ Ｐゴシック" pitchFamily="34" charset="-128"/>
              </a:rPr>
              <a:t>Certification programs for Solar Ready design and construction</a:t>
            </a:r>
          </a:p>
          <a:p>
            <a:pPr marL="0" lvl="1">
              <a:buFontTx/>
              <a:buChar char="•"/>
            </a:pPr>
            <a:r>
              <a:rPr lang="en-US" sz="1000" smtClean="0">
                <a:ea typeface="ＭＳ Ｐゴシック" pitchFamily="34" charset="-128"/>
              </a:rPr>
              <a:t>Stakeholder education</a:t>
            </a:r>
          </a:p>
          <a:p>
            <a:pPr>
              <a:buFontTx/>
              <a:buChar char="•"/>
            </a:pPr>
            <a:endParaRPr lang="en-US" sz="1000"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Slide Image Placeholder 1"/>
          <p:cNvSpPr>
            <a:spLocks noGrp="1" noRot="1" noChangeAspect="1" noTextEdit="1"/>
          </p:cNvSpPr>
          <p:nvPr>
            <p:ph type="sldImg"/>
          </p:nvPr>
        </p:nvSpPr>
        <p:spPr bwMode="auto">
          <a:noFill/>
          <a:ln>
            <a:solidFill>
              <a:srgbClr val="000000"/>
            </a:solidFill>
            <a:miter lim="800000"/>
            <a:headEnd/>
            <a:tailEnd/>
          </a:ln>
        </p:spPr>
      </p:sp>
      <p:sp>
        <p:nvSpPr>
          <p:cNvPr id="399362" name="Notes Placeholder 2"/>
          <p:cNvSpPr>
            <a:spLocks noGrp="1"/>
          </p:cNvSpPr>
          <p:nvPr>
            <p:ph type="body" idx="1"/>
          </p:nvPr>
        </p:nvSpPr>
        <p:spPr>
          <a:noFill/>
          <a:ln/>
        </p:spPr>
        <p:txBody>
          <a:bodyPr/>
          <a:lstStyle/>
          <a:p>
            <a:r>
              <a:rPr lang="en-US" smtClean="0"/>
              <a:t>The City of Tucson, Arizona passed an ordinance in 2008 relating to solar ready design.</a:t>
            </a:r>
          </a:p>
          <a:p>
            <a:r>
              <a:rPr lang="en-US" smtClean="0"/>
              <a:t>To comply with this requirement, new homes must either have a complete solar water heating system installed or comply with one of two solar stub-out options. Option one requires the installation of two insulated pipes and a suitably sized conduit (for two pairs of monitoring and control wires) that run from the water heater area through the roof and are capped. Option two does not require the installation of pipes, but it does require the installation of a sleeve or conduit of sufficient size to hold the two insulated pipes and wires. With option two there must be a straight line from the water heater area to the roof. Both options will greatly cut down on the cost of installing a system at a later date. To comply with the PV requirement, a site plan must indicate the best roof space for locating the PV panels, and provide a roof structure designed for the additional collector weight. The site plan must also illustrate the best space available for accommodating PV equipment (meter, inverter, disconnect), and it should be adjacent to the electrical service panel or on a wall near the proposed location of the panels. There must also be a minimum 3,800-volt-ampere PV electrical load entry on the Service Load Calculation, and an Electrical Panel Schedule with a 240-volt circuit breaker space labeled “reserved for Photovoltaic.”  </a:t>
            </a:r>
          </a:p>
          <a:p>
            <a:r>
              <a:rPr lang="en-US" smtClean="0"/>
              <a:t>The ordinance was developed by a stakeholder group which included Technicians for Sustainability, the Tucson Association of Realtors, the Sierra Club, the Southern Arizona Homebuilders Association, architectural professionals, solar energy companies and elements of the city government. </a:t>
            </a:r>
          </a:p>
          <a:p>
            <a:r>
              <a:rPr lang="en-US" smtClean="0"/>
              <a:t>These requirements may be waived if it can be demonstrated to the building official that compliance is not practical due to shading, building orientation, construction constraints, or the configuration of the parcel of land.</a:t>
            </a:r>
          </a:p>
          <a:p>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Slide Image Placeholder 1"/>
          <p:cNvSpPr>
            <a:spLocks noGrp="1" noRot="1" noChangeAspect="1" noTextEdit="1"/>
          </p:cNvSpPr>
          <p:nvPr>
            <p:ph type="sldImg"/>
          </p:nvPr>
        </p:nvSpPr>
        <p:spPr bwMode="auto">
          <a:noFill/>
          <a:ln>
            <a:solidFill>
              <a:srgbClr val="000000"/>
            </a:solidFill>
            <a:miter lim="800000"/>
            <a:headEnd/>
            <a:tailEnd/>
          </a:ln>
        </p:spPr>
      </p:sp>
      <p:sp>
        <p:nvSpPr>
          <p:cNvPr id="401410" name="Notes Placeholder 2"/>
          <p:cNvSpPr>
            <a:spLocks noGrp="1"/>
          </p:cNvSpPr>
          <p:nvPr>
            <p:ph type="body" idx="1"/>
          </p:nvPr>
        </p:nvSpPr>
        <p:spPr>
          <a:noFill/>
          <a:ln/>
        </p:spPr>
        <p:txBody>
          <a:bodyPr/>
          <a:lstStyle/>
          <a:p>
            <a:r>
              <a:rPr lang="en-US" smtClean="0"/>
              <a:t>Using certification programs is an option for advancing Solar Ready implementation. Such programs could act as stand-alone programs or be integrated into existing programs such as ENERGY STAR and LEED.</a:t>
            </a:r>
          </a:p>
          <a:p>
            <a:r>
              <a:rPr lang="en-US" smtClean="0"/>
              <a:t>In general, certification is used in green building to promote a standard and ensure desirable characteristics such as design, quality, environmental friendliness, safety, reliability, efficiency and interchangeability.</a:t>
            </a:r>
          </a:p>
          <a:p>
            <a:r>
              <a:rPr lang="en-US" smtClean="0"/>
              <a:t>Certifying a building or home as ‘Solar Ready’ helps the building owner advertise Solar Ready status and signifies the potential of the structure to take advantage of solar technologies later in the building’s life. It also helps raise awareness among property owners who may otherwise not have considered solar from the outset.</a:t>
            </a:r>
          </a:p>
          <a:p>
            <a:r>
              <a:rPr lang="en-US" smtClean="0"/>
              <a:t>The City of Boulder’s Residential Building Guide “Green Building and Green Points Guideline Booklet” includes an entire section on solar.  In that section, they award points to homes that use a variety of solar energy features or measures, including “pre-plumbing for solar thermal system retrofit” and “pre-wiring for future solar electric”.  Their justification for awarding points for this effort is that preparing for the installation of solar will substantially reduce the cost of future installation while adding relatively little to the cost during the time of construction.</a:t>
            </a:r>
          </a:p>
          <a:p>
            <a:r>
              <a:rPr lang="en-US" smtClean="0"/>
              <a:t>The Florida Green Building Coalition’s “Home” Standard provides one point for pre-plumbing for solar water heating and two points for actually installing a system. The standard provides points for the installation of solar photovoltaics, but does not award points for pre-wiring for PV.</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Slide Image Placeholder 1"/>
          <p:cNvSpPr>
            <a:spLocks noGrp="1" noRot="1" noChangeAspect="1" noTextEdit="1"/>
          </p:cNvSpPr>
          <p:nvPr>
            <p:ph type="sldImg"/>
          </p:nvPr>
        </p:nvSpPr>
        <p:spPr bwMode="auto">
          <a:noFill/>
          <a:ln>
            <a:solidFill>
              <a:srgbClr val="000000"/>
            </a:solidFill>
            <a:miter lim="800000"/>
            <a:headEnd/>
            <a:tailEnd/>
          </a:ln>
        </p:spPr>
      </p:sp>
      <p:sp>
        <p:nvSpPr>
          <p:cNvPr id="403458" name="Notes Placeholder 2"/>
          <p:cNvSpPr>
            <a:spLocks noGrp="1"/>
          </p:cNvSpPr>
          <p:nvPr>
            <p:ph type="body" idx="1"/>
          </p:nvPr>
        </p:nvSpPr>
        <p:spPr>
          <a:noFill/>
          <a:ln/>
        </p:spPr>
        <p:txBody>
          <a:bodyPr/>
          <a:lstStyle/>
          <a:p>
            <a:r>
              <a:rPr lang="en-US" smtClean="0"/>
              <a:t>Stakeholder education will be a critical component of expanding the implementation of Solar Ready building practices. Whether in conjunction with Solar Ready legislation or certification programs, or as a stand-alone entity, education around Solar Ready is important to promoting widespread Solar Ready buildings. Solar Ready buildings themselves further serve as conduits for solar education. </a:t>
            </a:r>
          </a:p>
          <a:p>
            <a:r>
              <a:rPr lang="en-US" smtClean="0"/>
              <a:t>Audience</a:t>
            </a:r>
          </a:p>
          <a:p>
            <a:r>
              <a:rPr lang="en-US" smtClean="0"/>
              <a:t>Owners and real estate developers are the stakeholder group most likely to benefit from a Solar Ready home or building. An owner is positioning herself to take advantage of falling prices of solar technologies. Real estate developers can advertise Solar Ready homes as a green investment in the future. Education programs should emphasize the merits of equipping a house for solar – or at least make it Solar Ready –  at the time of construction as a best practice.</a:t>
            </a:r>
          </a:p>
          <a:p>
            <a:r>
              <a:rPr lang="en-US" smtClean="0"/>
              <a:t>Engineers and architects must understand the simple principles of Solar Ready design. Solar Ready is an added value feature that engineers and architects can offer owners in their design that requires little up front cost.</a:t>
            </a:r>
          </a:p>
          <a:p>
            <a:r>
              <a:rPr lang="en-US" smtClean="0"/>
              <a:t>In terms of packaging the education campaign, such strategies must reach a large number of people in diverse fields. Local governments can implement education campaigns in combination with new Solar Ready policy, certification, published guidelines, or incentives that are put in place.</a:t>
            </a:r>
          </a:p>
          <a:p>
            <a:r>
              <a:rPr lang="en-US" smtClean="0"/>
              <a:t>The actual education tools can vary depending on available resources and capacity. They can include the ones listed here: training programs tailored to the audience; robust websites that provide comprehensive and transparent information about Solar Ready; and public awareness campaigns that attempt to reach the broader populace.</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2"/>
          <p:cNvSpPr>
            <a:spLocks noGrp="1" noRot="1" noChangeAspect="1" noTextEdit="1"/>
          </p:cNvSpPr>
          <p:nvPr>
            <p:ph type="sldImg"/>
          </p:nvPr>
        </p:nvSpPr>
        <p:spPr bwMode="auto">
          <a:noFill/>
          <a:ln>
            <a:solidFill>
              <a:srgbClr val="000000"/>
            </a:solidFill>
            <a:miter lim="800000"/>
            <a:headEnd/>
            <a:tailEnd/>
          </a:ln>
        </p:spPr>
      </p:sp>
      <p:sp>
        <p:nvSpPr>
          <p:cNvPr id="405506" name="Rectangle 3"/>
          <p:cNvSpPr>
            <a:spLocks noGrp="1"/>
          </p:cNvSpPr>
          <p:nvPr>
            <p:ph type="body" idx="1"/>
          </p:nvPr>
        </p:nvSpPr>
        <p:spPr>
          <a:noFill/>
          <a:ln/>
        </p:spPr>
        <p:txBody>
          <a:bodyPr/>
          <a:lstStyle/>
          <a:p>
            <a:pPr>
              <a:buFontTx/>
              <a:buChar char="•"/>
            </a:pPr>
            <a:r>
              <a:rPr lang="en-US" smtClean="0"/>
              <a:t>Encourage or require builders and developers to design solar-ready homes and buildings.</a:t>
            </a:r>
          </a:p>
          <a:p>
            <a:pPr lvl="1">
              <a:buFontTx/>
              <a:buChar char="•"/>
            </a:pPr>
            <a:r>
              <a:rPr lang="en-US" smtClean="0">
                <a:ea typeface="ＭＳ Ｐゴシック" pitchFamily="34" charset="-128"/>
              </a:rPr>
              <a:t>Minimize rooftop equipment or cluster equipment on the north side of the roof to maximize available open area for solar array placement. </a:t>
            </a:r>
          </a:p>
          <a:p>
            <a:pPr lvl="1">
              <a:buFontTx/>
              <a:buChar char="•"/>
            </a:pPr>
            <a:r>
              <a:rPr lang="en-US" smtClean="0">
                <a:ea typeface="ＭＳ Ｐゴシック" pitchFamily="34" charset="-128"/>
              </a:rPr>
              <a:t>Optimize system performance; if the roof is sloped, use the south-facing section; keep the south-facing section obstruction-free if possible. </a:t>
            </a:r>
          </a:p>
          <a:p>
            <a:pPr lvl="1">
              <a:buFontTx/>
              <a:buChar char="•"/>
            </a:pPr>
            <a:r>
              <a:rPr lang="en-US" smtClean="0">
                <a:ea typeface="ＭＳ Ｐゴシック" pitchFamily="34" charset="-128"/>
              </a:rPr>
              <a:t>Plan for the structure to be oriented to avoid shading from trees and buildings, especially during peak sunlight hours. </a:t>
            </a:r>
          </a:p>
          <a:p>
            <a:pPr lvl="1">
              <a:buFontTx/>
              <a:buChar char="•"/>
            </a:pPr>
            <a:r>
              <a:rPr lang="en-US" smtClean="0">
                <a:ea typeface="ＭＳ Ｐゴシック" pitchFamily="34" charset="-128"/>
              </a:rPr>
              <a:t>Install a roof that will support the extra loads of a solar array.</a:t>
            </a:r>
          </a:p>
          <a:p>
            <a:pPr lvl="1">
              <a:buFontTx/>
              <a:buChar char="•"/>
            </a:pPr>
            <a:r>
              <a:rPr lang="en-US" smtClean="0">
                <a:ea typeface="ＭＳ Ｐゴシック" pitchFamily="34" charset="-128"/>
              </a:rPr>
              <a:t>Record roof specifications on drawings; this shows solar designers that the roof was designed to support solar and can prevent a potentially costly engineering study.</a:t>
            </a:r>
          </a:p>
          <a:p>
            <a:pPr>
              <a:buFontTx/>
              <a:buChar char="•"/>
            </a:pPr>
            <a:r>
              <a:rPr lang="en-US" smtClean="0"/>
              <a:t>Improve building energy standards and policies for local government facilities to make solar energy systems more cost effective and increase local government’s use of clean energy.</a:t>
            </a:r>
          </a:p>
          <a:p>
            <a:pPr lvl="1">
              <a:buFontTx/>
              <a:buChar char="•"/>
            </a:pPr>
            <a:r>
              <a:rPr lang="en-US" smtClean="0">
                <a:ea typeface="ＭＳ Ｐゴシック" pitchFamily="34" charset="-128"/>
              </a:rPr>
              <a:t>Equipment procurement policies that mandate using the most energy-efficient equipment available, such as devices that meet federal ENERGY STAR requirements </a:t>
            </a:r>
          </a:p>
          <a:p>
            <a:pPr lvl="1">
              <a:buFontTx/>
              <a:buChar char="•"/>
            </a:pPr>
            <a:r>
              <a:rPr lang="en-US" smtClean="0">
                <a:ea typeface="ＭＳ Ｐゴシック" pitchFamily="34" charset="-128"/>
              </a:rPr>
              <a:t>Life-cycle cost analysis for all materials and equipment </a:t>
            </a:r>
          </a:p>
          <a:p>
            <a:pPr lvl="1">
              <a:buFontTx/>
              <a:buChar char="•"/>
            </a:pPr>
            <a:r>
              <a:rPr lang="en-US" smtClean="0">
                <a:ea typeface="ＭＳ Ｐゴシック" pitchFamily="34" charset="-128"/>
              </a:rPr>
              <a:t>Green building and solar-ready design for all new buildings and major renovations</a:t>
            </a:r>
          </a:p>
          <a:p>
            <a:pPr lvl="1">
              <a:buFontTx/>
              <a:buChar char="•"/>
            </a:pPr>
            <a:r>
              <a:rPr lang="en-US" smtClean="0">
                <a:ea typeface="ＭＳ Ｐゴシック" pitchFamily="34" charset="-128"/>
              </a:rPr>
              <a:t>Installing PV or SWH systems on suitable municipal facilities.  </a:t>
            </a:r>
          </a:p>
          <a:p>
            <a:pPr>
              <a:buFontTx/>
              <a:buChar char="•"/>
            </a:pPr>
            <a:r>
              <a:rPr lang="en-US" smtClean="0"/>
              <a:t>Financial incentives – covered very soon…</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2"/>
          <p:cNvSpPr>
            <a:spLocks noGrp="1" noRot="1" noChangeAspect="1" noTextEdit="1"/>
          </p:cNvSpPr>
          <p:nvPr>
            <p:ph type="sldImg"/>
          </p:nvPr>
        </p:nvSpPr>
        <p:spPr bwMode="auto">
          <a:noFill/>
          <a:ln>
            <a:solidFill>
              <a:srgbClr val="000000"/>
            </a:solidFill>
            <a:miter lim="800000"/>
            <a:headEnd/>
            <a:tailEnd/>
          </a:ln>
        </p:spPr>
      </p:sp>
      <p:sp>
        <p:nvSpPr>
          <p:cNvPr id="407554" name="Rectangle 3"/>
          <p:cNvSpPr>
            <a:spLocks noGrp="1"/>
          </p:cNvSpPr>
          <p:nvPr>
            <p:ph type="body" idx="1"/>
          </p:nvPr>
        </p:nvSpPr>
        <p:spPr>
          <a:noFill/>
          <a:ln/>
        </p:spPr>
        <p:txBody>
          <a:bodyPr/>
          <a:lstStyle/>
          <a:p>
            <a:r>
              <a:rPr lang="en-US" smtClean="0"/>
              <a:t>For new communities or subdivisions, adopting building orientation standards for site planning can facilitate solar installations.</a:t>
            </a:r>
          </a:p>
          <a:p>
            <a:r>
              <a:rPr lang="en-US" smtClean="0"/>
              <a:t>In addition, providing for sufficient usable space in the event the system requires ground mounting (in the case of inadequate roof space or poor orientations, and also allowing for ground mounting (given setback requirements, especially in zero lot line communities)</a:t>
            </a:r>
          </a:p>
          <a:p>
            <a:pPr eaLnBrk="1" hangingPunct="1">
              <a:spcBef>
                <a:spcPct val="0"/>
              </a:spcBef>
            </a:pPr>
            <a:r>
              <a:rPr lang="en-US" smtClean="0"/>
              <a:t>General building codes may impact a solar system when trenching is required for underground conduit and utilities. Structural requirements may be imposed in the event of excessive (real or perceived) roof loading or stand-off mounted collectors. </a:t>
            </a:r>
          </a:p>
          <a:p>
            <a:pPr eaLnBrk="1" hangingPunct="1">
              <a:spcBef>
                <a:spcPct val="0"/>
              </a:spcBef>
            </a:pPr>
            <a:r>
              <a:rPr lang="en-US" smtClean="0"/>
              <a:t>Accessory use restrictions will impact the installation in the event structures are added to the property to accommodate the solar installations (concrete pads, outbuildings, etc.)</a:t>
            </a:r>
          </a:p>
          <a:p>
            <a:pPr eaLnBrk="1" hangingPunct="1">
              <a:spcBef>
                <a:spcPct val="0"/>
              </a:spcBef>
            </a:pPr>
            <a:r>
              <a:rPr lang="en-US" smtClean="0"/>
              <a:t>Conditional use permits and standards may come into play when a solar electric system is proposed in a residential area if the system is designed to meet more than the dwelling load, or if solar electric systems are defined as a “utility.”</a:t>
            </a:r>
          </a:p>
          <a:p>
            <a:pPr eaLnBrk="1" hangingPunct="1">
              <a:spcBef>
                <a:spcPct val="0"/>
              </a:spcBef>
            </a:pPr>
            <a:endParaRPr lang="en-US" smtClean="0"/>
          </a:p>
          <a:p>
            <a:pPr eaLnBrk="1" hangingPunct="1">
              <a:spcBef>
                <a:spcPct val="0"/>
              </a:spcBef>
            </a:pPr>
            <a:endParaRPr lang="en-US" b="1" smtClean="0"/>
          </a:p>
          <a:p>
            <a:endParaRPr lang="en-US" b="1" smtClean="0"/>
          </a:p>
          <a:p>
            <a:endParaRPr lang="en-US" u="sng"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p:cNvSpPr>
          <p:nvPr>
            <p:ph type="body" idx="1"/>
          </p:nvPr>
        </p:nvSpPr>
        <p:spPr/>
        <p:txBody>
          <a:bodyPr/>
          <a:lstStyle/>
          <a:p>
            <a:pPr>
              <a:defRPr/>
            </a:pPr>
            <a:r>
              <a:rPr lang="en-US" dirty="0" smtClean="0"/>
              <a:t>Right after all this housekeeping – we will do a brief activity to start to get to know each other. </a:t>
            </a:r>
          </a:p>
          <a:p>
            <a:pPr marL="171450" indent="-171450">
              <a:buFont typeface="Arial" pitchFamily="34" charset="0"/>
              <a:buChar char="•"/>
              <a:defRPr/>
            </a:pPr>
            <a:r>
              <a:rPr lang="en-US" dirty="0" smtClean="0"/>
              <a:t>Then we will go over solar technology basics and introduce the model for planning for solar</a:t>
            </a:r>
          </a:p>
          <a:p>
            <a:pPr marL="171450" indent="-171450">
              <a:buFont typeface="Arial" pitchFamily="34" charset="0"/>
              <a:buChar char="•"/>
              <a:defRPr/>
            </a:pPr>
            <a:r>
              <a:rPr lang="en-US" dirty="0" smtClean="0"/>
              <a:t>We will explore the many myths associated with solar energy and seek to dispel them, as well as identify real barriers to going solar and how local communities can create incentives to overcome them</a:t>
            </a:r>
          </a:p>
          <a:p>
            <a:pPr marL="171450" indent="-171450">
              <a:buFont typeface="Arial" pitchFamily="34" charset="0"/>
              <a:buChar char="•"/>
              <a:defRPr/>
            </a:pPr>
            <a:r>
              <a:rPr lang="en-US" dirty="0" smtClean="0"/>
              <a:t>After a brief break we will discuss how and were we can integrate solar in local planning efforts.</a:t>
            </a:r>
          </a:p>
          <a:p>
            <a:pPr>
              <a:defRPr/>
            </a:pPr>
            <a:r>
              <a:rPr lang="en-US" dirty="0" smtClean="0"/>
              <a:t>Throughout the workshop we will be weaving in case studies, best practices and practical advice – with special emphasis on local planning. In particular, today we are fortunate to be able to hear from the cities of Boston and San Francisco about their solar stories.</a:t>
            </a:r>
          </a:p>
          <a:p>
            <a:pPr>
              <a:defRPr/>
            </a:pPr>
            <a:r>
              <a:rPr lang="en-US" dirty="0" smtClean="0"/>
              <a:t>At the conclusion of the workshop, we will also ask you to complete the workshop evaluation form so that we can learn how to improve these programs in the future.</a:t>
            </a:r>
          </a:p>
        </p:txBody>
      </p:sp>
      <p:sp>
        <p:nvSpPr>
          <p:cNvPr id="40962" name="Slide Image Placeholder 2"/>
          <p:cNvSpPr>
            <a:spLocks noGrp="1" noRot="1" noChangeAspect="1"/>
          </p:cNvSpPr>
          <p:nvPr>
            <p:ph type="sldImg"/>
          </p:nvPr>
        </p:nvSpPr>
        <p:spPr bwMode="auto">
          <a:noFill/>
          <a:ln>
            <a:solidFill>
              <a:srgbClr val="000000"/>
            </a:solidFill>
            <a:miter lim="800000"/>
            <a:headEnd/>
            <a:tailEnd/>
          </a:ln>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2"/>
          <p:cNvSpPr>
            <a:spLocks noGrp="1" noRot="1" noChangeAspect="1" noTextEdit="1"/>
          </p:cNvSpPr>
          <p:nvPr>
            <p:ph type="sldImg"/>
          </p:nvPr>
        </p:nvSpPr>
        <p:spPr bwMode="auto">
          <a:noFill/>
          <a:ln>
            <a:solidFill>
              <a:srgbClr val="000000"/>
            </a:solidFill>
            <a:miter lim="800000"/>
            <a:headEnd/>
            <a:tailEnd/>
          </a:ln>
        </p:spPr>
      </p:sp>
      <p:sp>
        <p:nvSpPr>
          <p:cNvPr id="409602" name="Rectangle 3"/>
          <p:cNvSpPr>
            <a:spLocks noGrp="1"/>
          </p:cNvSpPr>
          <p:nvPr>
            <p:ph type="body" idx="1"/>
          </p:nvPr>
        </p:nvSpPr>
        <p:spPr>
          <a:noFill/>
          <a:ln/>
        </p:spPr>
        <p:txBody>
          <a:bodyPr/>
          <a:lstStyle/>
          <a:p>
            <a:pPr defTabSz="906463">
              <a:spcBef>
                <a:spcPct val="0"/>
              </a:spcBef>
              <a:buFontTx/>
              <a:buChar char="•"/>
            </a:pPr>
            <a:r>
              <a:rPr lang="en-US" smtClean="0"/>
              <a:t>Encourage or require design of solar-ready developments.</a:t>
            </a:r>
          </a:p>
          <a:p>
            <a:pPr defTabSz="906463">
              <a:spcBef>
                <a:spcPct val="0"/>
              </a:spcBef>
              <a:buFontTx/>
              <a:buChar char="•"/>
            </a:pPr>
            <a:r>
              <a:rPr lang="en-US" smtClean="0"/>
              <a:t>Amend zoning regulations to specifically address solar rather than having systems subject to general requirements that potentially inhibit installation or operation.</a:t>
            </a:r>
          </a:p>
          <a:p>
            <a:pPr defTabSz="906463">
              <a:spcBef>
                <a:spcPct val="0"/>
              </a:spcBef>
              <a:buFontTx/>
              <a:buChar char="•"/>
            </a:pPr>
            <a:r>
              <a:rPr lang="en-US" smtClean="0"/>
              <a:t>Ideally, solar is a permitted or accessory use in most or all zoning districts and does not require a variance or involve restrictive siting or aesthetic requirements.</a:t>
            </a:r>
          </a:p>
          <a:p>
            <a:pPr defTabSz="906463">
              <a:spcBef>
                <a:spcPct val="0"/>
              </a:spcBef>
              <a:buFontTx/>
              <a:buChar char="•"/>
            </a:pPr>
            <a:r>
              <a:rPr lang="en-US" smtClean="0"/>
              <a:t>It may be appropriate to place certain limitations on systems depending on broader planning goals.</a:t>
            </a:r>
          </a:p>
          <a:p>
            <a:pPr defTabSz="906463">
              <a:spcBef>
                <a:spcPct val="0"/>
              </a:spcBef>
              <a:buFontTx/>
              <a:buChar char="•"/>
            </a:pPr>
            <a:r>
              <a:rPr lang="en-US" smtClean="0"/>
              <a:t>Adopt flat fees or fee waivers for PV system permits.</a:t>
            </a:r>
          </a:p>
          <a:p>
            <a:pPr defTabSz="906463">
              <a:spcBef>
                <a:spcPct val="0"/>
              </a:spcBef>
            </a:pPr>
            <a:r>
              <a:rPr lang="en-US" smtClean="0"/>
              <a:t>Special considerations may apply in historic districts or for facilities that are designed as wholesale power generators (e.g., large field arrays in agriculturally zoned areas) as opposed to on-site consumption and usage. Some states place restrictions on the limits that a local government is permitted to place on solar or other renewable energy facilities in zoning laws.  Local governments should investigate the laws in place in their state to make sure that current zoning rules are compatible with any such state laws (e.g., Madison had to update local codes to be in compliance with solar access laws in WI).</a:t>
            </a:r>
          </a:p>
          <a:p>
            <a:pPr defTabSz="906463">
              <a:spcBef>
                <a:spcPct val="0"/>
              </a:spcBef>
            </a:pPr>
            <a:endParaRPr lang="en-US" smtClean="0"/>
          </a:p>
          <a:p>
            <a:pPr defTabSz="906463">
              <a:spcBef>
                <a:spcPct val="0"/>
              </a:spcBef>
            </a:pPr>
            <a:r>
              <a:rPr lang="en-US" smtClean="0"/>
              <a:t>Howard County, MD has special rules/guidelines for solar in historic districts: http://www.howardcountymd.gov/DPZ/DPZDocs/Solarpanels.pdf  [Not sure this note content has anything to do with this slide]</a:t>
            </a:r>
          </a:p>
          <a:p>
            <a:pPr defTabSz="906463">
              <a:buFontTx/>
              <a:buChar char="•"/>
            </a:pPr>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Slide Image Placeholder 1"/>
          <p:cNvSpPr>
            <a:spLocks noGrp="1" noRot="1" noChangeAspect="1" noTextEdit="1"/>
          </p:cNvSpPr>
          <p:nvPr>
            <p:ph type="sldImg"/>
          </p:nvPr>
        </p:nvSpPr>
        <p:spPr bwMode="auto">
          <a:noFill/>
          <a:ln>
            <a:solidFill>
              <a:srgbClr val="000000"/>
            </a:solidFill>
            <a:miter lim="800000"/>
            <a:headEnd/>
            <a:tailEnd/>
          </a:ln>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Slide Image Placeholder 1"/>
          <p:cNvSpPr>
            <a:spLocks noGrp="1" noRot="1" noChangeAspect="1" noTextEdit="1"/>
          </p:cNvSpPr>
          <p:nvPr>
            <p:ph type="sldImg"/>
          </p:nvPr>
        </p:nvSpPr>
        <p:spPr bwMode="auto">
          <a:noFill/>
          <a:ln>
            <a:solidFill>
              <a:srgbClr val="000000"/>
            </a:solidFill>
            <a:miter lim="800000"/>
            <a:headEnd/>
            <a:tailEnd/>
          </a:ln>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2"/>
          <p:cNvSpPr>
            <a:spLocks noGrp="1" noRot="1" noChangeAspect="1" noTextEdit="1"/>
          </p:cNvSpPr>
          <p:nvPr>
            <p:ph type="sldImg"/>
          </p:nvPr>
        </p:nvSpPr>
        <p:spPr bwMode="auto">
          <a:noFill/>
          <a:ln>
            <a:solidFill>
              <a:srgbClr val="000000"/>
            </a:solidFill>
            <a:miter lim="800000"/>
            <a:headEnd/>
            <a:tailEnd/>
          </a:ln>
        </p:spPr>
      </p:sp>
      <p:sp>
        <p:nvSpPr>
          <p:cNvPr id="415746" name="Rectangle 3"/>
          <p:cNvSpPr>
            <a:spLocks noGrp="1"/>
          </p:cNvSpPr>
          <p:nvPr>
            <p:ph type="body" idx="1"/>
          </p:nvPr>
        </p:nvSpPr>
        <p:spPr>
          <a:noFill/>
          <a:ln/>
        </p:spPr>
        <p:txBody>
          <a:bodyPr/>
          <a:lstStyle/>
          <a:p>
            <a:r>
              <a:rPr lang="en-US" smtClean="0"/>
              <a:t>Understand the entire permitting and inspection process for PV and SWH systems and the dynamics among the entities involved. </a:t>
            </a:r>
          </a:p>
          <a:p>
            <a:r>
              <a:rPr lang="en-US" smtClean="0"/>
              <a:t>Simplify permit application forms and review processes and leverage resources by coordinating permitting procedures with nearby jurisdictions. </a:t>
            </a:r>
          </a:p>
          <a:p>
            <a:r>
              <a:rPr lang="en-US" smtClean="0"/>
              <a:t>Provide training to educate building and electrical inspectors about PV and ST technologies and installations. </a:t>
            </a:r>
          </a:p>
          <a:p>
            <a:r>
              <a:rPr lang="en-US" smtClean="0"/>
              <a:t>Outline the permitting and inspection process in the community so that prospective solar system owners and solar contractors have a clear understanding of the steps for local approval. </a:t>
            </a:r>
          </a:p>
          <a:p>
            <a:r>
              <a:rPr lang="en-US" smtClean="0"/>
              <a:t>Allow online or over-the-counter building permits for standard residential solar energy systems. </a:t>
            </a:r>
          </a:p>
          <a:p>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2"/>
          <p:cNvSpPr>
            <a:spLocks noGrp="1" noRot="1" noChangeAspect="1" noTextEdit="1"/>
          </p:cNvSpPr>
          <p:nvPr>
            <p:ph type="sldImg"/>
          </p:nvPr>
        </p:nvSpPr>
        <p:spPr bwMode="auto">
          <a:noFill/>
          <a:ln>
            <a:solidFill>
              <a:srgbClr val="000000"/>
            </a:solidFill>
            <a:miter lim="800000"/>
            <a:headEnd/>
            <a:tailEnd/>
          </a:ln>
        </p:spPr>
      </p:sp>
      <p:sp>
        <p:nvSpPr>
          <p:cNvPr id="417794" name="Rectangle 3"/>
          <p:cNvSpPr>
            <a:spLocks noGrp="1"/>
          </p:cNvSpPr>
          <p:nvPr>
            <p:ph type="body" idx="1"/>
          </p:nvPr>
        </p:nvSpPr>
        <p:spPr>
          <a:noFill/>
          <a:ln/>
        </p:spPr>
        <p:txBody>
          <a:bodyPr/>
          <a:lstStyle/>
          <a:p>
            <a:r>
              <a:rPr lang="en-US" smtClean="0"/>
              <a:t>Expedite permitting process for residential systems.  Could make permitting application process online, which in addition to making it easier to file for a permit, potentially makes it easier to track installation # and installed capacity if the jurisdiction has any sort of formalized solar target or goal.  </a:t>
            </a:r>
          </a:p>
          <a:p>
            <a:r>
              <a:rPr lang="en-US" smtClean="0"/>
              <a:t>A local jurisdiction may also find that it is useful to create a solar permitting guide or resource that can be referenced by installers in order to avoid confusion about what permits are required, fees, permitting times, etc.  The city of Philadelphia has done this for solar permitting, in addition to offering guidance on many other aspects of solar installation for residents and installers. </a:t>
            </a:r>
          </a:p>
          <a:p>
            <a:r>
              <a:rPr lang="en-US" smtClean="0"/>
              <a:t>For further information on designing an expedited permitting process, see the Solar America Board of Codes and Standards (Solar ABCs) paper covering the subject. </a:t>
            </a:r>
          </a:p>
          <a:p>
            <a:endParaRPr lang="en-US"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Slide Image Placeholder 1"/>
          <p:cNvSpPr>
            <a:spLocks noGrp="1" noRot="1" noChangeAspect="1" noTextEdit="1"/>
          </p:cNvSpPr>
          <p:nvPr>
            <p:ph type="sldImg"/>
          </p:nvPr>
        </p:nvSpPr>
        <p:spPr bwMode="auto">
          <a:noFill/>
          <a:ln>
            <a:solidFill>
              <a:srgbClr val="000000"/>
            </a:solidFill>
            <a:miter lim="800000"/>
            <a:headEnd/>
            <a:tailEnd/>
          </a:ln>
        </p:spPr>
      </p:sp>
      <p:sp>
        <p:nvSpPr>
          <p:cNvPr id="419842" name="Notes Placeholder 2"/>
          <p:cNvSpPr>
            <a:spLocks noGrp="1"/>
          </p:cNvSpPr>
          <p:nvPr>
            <p:ph type="body" idx="1"/>
          </p:nvPr>
        </p:nvSpPr>
        <p:spPr>
          <a:noFill/>
          <a:ln/>
        </p:spPr>
        <p:txBody>
          <a:bodyPr/>
          <a:lstStyle/>
          <a:p>
            <a:r>
              <a:rPr lang="en-US" smtClean="0"/>
              <a:t>Developed by the Solar America Board of Codes and Standards (“Solar ABCs”)</a:t>
            </a:r>
          </a:p>
          <a:p>
            <a:r>
              <a:rPr lang="en-US" smtClean="0"/>
              <a:t>Provides a means to differentiate systems that can be permitted quickly and easily due to their similarity with the majority of small-scale PV systems</a:t>
            </a:r>
          </a:p>
          <a:p>
            <a:r>
              <a:rPr lang="en-US" smtClean="0"/>
              <a:t>In order for a PV system to be considered for an expedited permit process, the following must apply:</a:t>
            </a:r>
          </a:p>
          <a:p>
            <a:pPr>
              <a:buFontTx/>
              <a:buChar char="•"/>
            </a:pPr>
            <a:r>
              <a:rPr lang="en-US" smtClean="0"/>
              <a:t>PV modules, utility-interactive inverters, and combiner boxes are identified for use in PV systems</a:t>
            </a:r>
          </a:p>
          <a:p>
            <a:pPr>
              <a:buFontTx/>
              <a:buChar char="•"/>
            </a:pPr>
            <a:r>
              <a:rPr lang="en-US" smtClean="0"/>
              <a:t>The PV array is composed of 4 series strings or less per inverter, and 15 kWSTC or less.</a:t>
            </a:r>
          </a:p>
          <a:p>
            <a:pPr>
              <a:buFontTx/>
              <a:buChar char="•"/>
            </a:pPr>
            <a:r>
              <a:rPr lang="en-US" smtClean="0"/>
              <a:t>The total inverter capacity has a continuous ac power output 13,440 Watts or less</a:t>
            </a:r>
          </a:p>
          <a:p>
            <a:pPr>
              <a:buFontTx/>
              <a:buChar char="•"/>
            </a:pPr>
            <a:r>
              <a:rPr lang="en-US" smtClean="0"/>
              <a:t>The ac interconnection point is on the load side of service disconnecting means (690.64(B)).</a:t>
            </a:r>
          </a:p>
          <a:p>
            <a:pPr>
              <a:buFontTx/>
              <a:buChar char="•"/>
            </a:pPr>
            <a:r>
              <a:rPr lang="en-US" smtClean="0"/>
              <a:t>The electrical diagram (E1.1) can be used to accurately represent the PV system.</a:t>
            </a:r>
          </a:p>
          <a:p>
            <a:endParaRPr 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Slide Image Placeholder 1"/>
          <p:cNvSpPr>
            <a:spLocks noGrp="1" noRot="1" noChangeAspect="1" noTextEdit="1"/>
          </p:cNvSpPr>
          <p:nvPr>
            <p:ph type="sldImg"/>
          </p:nvPr>
        </p:nvSpPr>
        <p:spPr bwMode="auto">
          <a:noFill/>
          <a:ln>
            <a:solidFill>
              <a:srgbClr val="000000"/>
            </a:solidFill>
            <a:miter lim="800000"/>
            <a:headEnd/>
            <a:tailEnd/>
          </a:ln>
        </p:spPr>
      </p:sp>
      <p:sp>
        <p:nvSpPr>
          <p:cNvPr id="421890" name="Notes Placeholder 2"/>
          <p:cNvSpPr>
            <a:spLocks noGrp="1"/>
          </p:cNvSpPr>
          <p:nvPr>
            <p:ph type="body" idx="1"/>
          </p:nvPr>
        </p:nvSpPr>
        <p:spPr>
          <a:noFill/>
          <a:ln/>
        </p:spPr>
        <p:txBody>
          <a:bodyPr/>
          <a:lstStyle/>
          <a:p>
            <a:r>
              <a:rPr lang="en-US" smtClean="0"/>
              <a:t>Some aspects of permitting and interconnection procedures can be considered for streamlining.</a:t>
            </a:r>
          </a:p>
          <a:p>
            <a:endParaRPr lang="en-US" smtClean="0"/>
          </a:p>
          <a:p>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Slide Image Placeholder 1"/>
          <p:cNvSpPr>
            <a:spLocks noGrp="1" noRot="1" noChangeAspect="1" noTextEdit="1"/>
          </p:cNvSpPr>
          <p:nvPr>
            <p:ph type="sldImg"/>
          </p:nvPr>
        </p:nvSpPr>
        <p:spPr bwMode="auto">
          <a:noFill/>
          <a:ln>
            <a:solidFill>
              <a:srgbClr val="000000"/>
            </a:solidFill>
            <a:miter lim="800000"/>
            <a:headEnd/>
            <a:tailEnd/>
          </a:ln>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Slide Image Placeholder 1"/>
          <p:cNvSpPr>
            <a:spLocks noGrp="1" noRot="1" noChangeAspect="1" noTextEdit="1"/>
          </p:cNvSpPr>
          <p:nvPr>
            <p:ph type="sldImg"/>
          </p:nvPr>
        </p:nvSpPr>
        <p:spPr bwMode="auto">
          <a:noFill/>
          <a:ln>
            <a:solidFill>
              <a:srgbClr val="000000"/>
            </a:solidFill>
            <a:miter lim="800000"/>
            <a:headEnd/>
            <a:tailEnd/>
          </a:ln>
        </p:spPr>
      </p:sp>
      <p:sp>
        <p:nvSpPr>
          <p:cNvPr id="425986" name="Notes Placeholder 2"/>
          <p:cNvSpPr>
            <a:spLocks noGrp="1"/>
          </p:cNvSpPr>
          <p:nvPr>
            <p:ph type="body" idx="1"/>
          </p:nvPr>
        </p:nvSpPr>
        <p:spPr>
          <a:noFill/>
          <a:ln/>
        </p:spPr>
        <p:txBody>
          <a:bodyPr/>
          <a:lstStyle/>
          <a:p>
            <a:r>
              <a:rPr lang="en-US" smtClean="0"/>
              <a:t>Adopt the most recent version of the National Electric Code® (NEC). Although official adoption of versions of the NEC varies in each state, changes in the NEC related to photovoltaic (PV) systems can have a significant impact on the quality and safety of these systems. Some local jurisdictions have created special ordinances to adopt the latest NEC version for PV systems even when the state or region is operating under an earlier code version. </a:t>
            </a:r>
          </a:p>
          <a:p>
            <a:r>
              <a:rPr lang="en-US" smtClean="0"/>
              <a:t>Identify the various permitting and inspection departments that issue building, electrical, and plumbing permits for PV and solar water heating (SWH) systems. </a:t>
            </a:r>
          </a:p>
          <a:p>
            <a:r>
              <a:rPr lang="en-US" smtClean="0"/>
              <a:t>Inquire about code official training by contacting organizations that conduct training and education in solar or related trades, as well as local universities, colleges, and training institutions.</a:t>
            </a:r>
          </a:p>
          <a:p>
            <a:r>
              <a:rPr lang="en-US" smtClean="0"/>
              <a:t>Collaborate with local solar industry representatives, code officials, and training institutions to identify gaps, needs, and barriers to developing a safe and efficient installation and inspection process.</a:t>
            </a:r>
          </a:p>
          <a:p>
            <a:r>
              <a:rPr lang="en-US" smtClean="0"/>
              <a:t>Set up training courses for code officials. Collaborate with other nearby jurisdictions to leverage resources where appropriate.</a:t>
            </a:r>
          </a:p>
          <a:p>
            <a:r>
              <a:rPr lang="en-US" smtClean="0"/>
              <a:t>Work with state code and standards authorities to determine whether continuing education units (CEUs) can be offered for the training. Offering CEUs gives code officials additional incentive to attend.</a:t>
            </a:r>
          </a:p>
          <a:p>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Slide Image Placeholder 1"/>
          <p:cNvSpPr>
            <a:spLocks noGrp="1" noRot="1" noChangeAspect="1" noTextEdit="1"/>
          </p:cNvSpPr>
          <p:nvPr>
            <p:ph type="sldImg"/>
          </p:nvPr>
        </p:nvSpPr>
        <p:spPr bwMode="auto">
          <a:noFill/>
          <a:ln>
            <a:solidFill>
              <a:srgbClr val="000000"/>
            </a:solidFill>
            <a:miter lim="800000"/>
            <a:headEnd/>
            <a:tailEnd/>
          </a:ln>
        </p:spPr>
      </p:sp>
      <p:sp>
        <p:nvSpPr>
          <p:cNvPr id="428034" name="Notes Placeholder 2"/>
          <p:cNvSpPr>
            <a:spLocks noGrp="1"/>
          </p:cNvSpPr>
          <p:nvPr>
            <p:ph type="body" idx="1"/>
          </p:nvPr>
        </p:nvSpPr>
        <p:spPr>
          <a:noFill/>
          <a:ln/>
        </p:spPr>
        <p:txBody>
          <a:bodyPr/>
          <a:lstStyle/>
          <a:p>
            <a:pPr defTabSz="890588"/>
            <a:r>
              <a:rPr lang="en-US" smtClean="0"/>
              <a:t>To provide some context for the importance of training, state regulation and licensing of solar contractors continues to evolve. For example – in Wisconsin within two years they will begin requiring that all solar contractors have journey man or master electrician licensing. One of the most important reasons to establish this inspector and contractor infrastructure is to assure quality control at the point of installation. Without a system of codes and standards, licensing, permitting, and inspection, there is no assurance that the systems installed are code compliant or installed properly. Without these assurances, system failures are sure to occur.</a:t>
            </a:r>
          </a:p>
          <a:p>
            <a:pPr defTabSz="890588"/>
            <a:endParaRPr lang="en-US" smtClean="0"/>
          </a:p>
          <a:p>
            <a:pPr defTabSz="890588"/>
            <a:endParaRPr lang="en-US" smtClean="0"/>
          </a:p>
          <a:p>
            <a:pPr defTabSz="890588"/>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Notes Placeholder 2"/>
          <p:cNvSpPr>
            <a:spLocks noGrp="1"/>
          </p:cNvSpPr>
          <p:nvPr>
            <p:ph type="body" idx="1"/>
          </p:nvPr>
        </p:nvSpPr>
        <p:spPr/>
        <p:txBody>
          <a:bodyPr/>
          <a:lstStyle/>
          <a:p>
            <a:pPr>
              <a:defRPr/>
            </a:pPr>
            <a:r>
              <a:rPr lang="en-US" dirty="0" smtClean="0"/>
              <a:t>The </a:t>
            </a:r>
            <a:r>
              <a:rPr lang="en-US" dirty="0"/>
              <a:t>slides and notes from today’s workshop will be posted on DOE’s Solar America Communities website</a:t>
            </a:r>
            <a:r>
              <a:rPr lang="en-US" dirty="0" smtClean="0"/>
              <a:t>.</a:t>
            </a:r>
          </a:p>
          <a:p>
            <a:pPr>
              <a:defRPr/>
            </a:pPr>
            <a:r>
              <a:rPr lang="en-US" dirty="0" smtClean="0"/>
              <a:t>I would also like to point out that during the APA conference there are a couple of additional opportunities to learn more about what you can do to move your community towards going solar:</a:t>
            </a:r>
          </a:p>
          <a:p>
            <a:pPr marL="171450" indent="-171450">
              <a:buFont typeface="Arial" pitchFamily="34" charset="0"/>
              <a:buChar char="•"/>
              <a:defRPr/>
            </a:pPr>
            <a:r>
              <a:rPr lang="en-US" dirty="0" smtClean="0"/>
              <a:t>The Solar America Communities booth will be in the Exhibit Hall</a:t>
            </a:r>
          </a:p>
          <a:p>
            <a:pPr marL="171450" indent="-171450">
              <a:buFont typeface="Arial" pitchFamily="34" charset="0"/>
              <a:buChar char="•"/>
              <a:defRPr/>
            </a:pPr>
            <a:r>
              <a:rPr lang="en-US" dirty="0" smtClean="0"/>
              <a:t>A separate session called Planning for Solar Energy will take place tomorrow at 2:30 in Room 301. This session will be a discussion (rather than a series of technical presentations) designed to gather information from you and other local planners about what you need to help your community go solar.</a:t>
            </a:r>
            <a:endParaRPr lang="en-US" dirty="0"/>
          </a:p>
        </p:txBody>
      </p:sp>
      <p:sp>
        <p:nvSpPr>
          <p:cNvPr id="43010" name="Slide Image Placeholder 4"/>
          <p:cNvSpPr>
            <a:spLocks noGrp="1" noRot="1" noChangeAspect="1"/>
          </p:cNvSpPr>
          <p:nvPr>
            <p:ph type="sldImg"/>
          </p:nvPr>
        </p:nvSpPr>
        <p:spPr bwMode="auto">
          <a:noFill/>
          <a:ln>
            <a:solidFill>
              <a:srgbClr val="000000"/>
            </a:solidFill>
            <a:miter lim="800000"/>
            <a:headEnd/>
            <a:tailEnd/>
          </a:ln>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Slide Image Placeholder 1"/>
          <p:cNvSpPr>
            <a:spLocks noGrp="1" noRot="1" noChangeAspect="1" noTextEdit="1"/>
          </p:cNvSpPr>
          <p:nvPr>
            <p:ph type="sldImg"/>
          </p:nvPr>
        </p:nvSpPr>
        <p:spPr bwMode="auto">
          <a:noFill/>
          <a:ln>
            <a:solidFill>
              <a:srgbClr val="000000"/>
            </a:solidFill>
            <a:miter lim="800000"/>
            <a:headEnd/>
            <a:tailEnd/>
          </a:ln>
        </p:spPr>
      </p:sp>
      <p:sp>
        <p:nvSpPr>
          <p:cNvPr id="430082" name="Notes Placeholder 2"/>
          <p:cNvSpPr>
            <a:spLocks noGrp="1"/>
          </p:cNvSpPr>
          <p:nvPr>
            <p:ph type="body" idx="1"/>
          </p:nvPr>
        </p:nvSpPr>
        <p:spPr>
          <a:noFill/>
          <a:ln/>
        </p:spPr>
        <p:txBody>
          <a:bodyPr/>
          <a:lstStyle/>
          <a:p>
            <a:pPr defTabSz="906463" eaLnBrk="1" hangingPunct="1">
              <a:spcBef>
                <a:spcPct val="0"/>
              </a:spcBef>
            </a:pPr>
            <a:r>
              <a:rPr lang="en-US" smtClean="0"/>
              <a:t>What we have witnessed so far is that much of solar workforce development has focused on </a:t>
            </a:r>
            <a:r>
              <a:rPr lang="en-US" i="1" smtClean="0"/>
              <a:t>system installation</a:t>
            </a:r>
            <a:r>
              <a:rPr lang="en-US" smtClean="0"/>
              <a:t> training, and for good reason. Recurring problems have been identified with installed PV systems.  The process of</a:t>
            </a:r>
            <a:r>
              <a:rPr lang="en-US" i="1" smtClean="0"/>
              <a:t> permitting and inspection</a:t>
            </a:r>
            <a:r>
              <a:rPr lang="en-US" smtClean="0"/>
              <a:t> is designed to identify, avoid and alleviate problems encountered with the solar system design and/or installation.  The process, however, has been spotty at best and has presented problems for industry, building officials, and consumers.  Not only do building officials need solar systems training, but permitting and inspection must be included topics in installation training courses and programs. Other areas where problems have been encountered include </a:t>
            </a:r>
            <a:r>
              <a:rPr lang="en-US" i="1" smtClean="0"/>
              <a:t>sales, site assessment and project cost estimating</a:t>
            </a:r>
            <a:r>
              <a:rPr lang="en-US" smtClean="0"/>
              <a:t>.  These three functions are closely related and involve the early interaction between the installation contractor and the customer.  Improperly performed site assessment and/or project cost estimating can have serious financial consequences for the contractor, customer or both.  These potential problems can often be avoided through training programs that specifically target marketing and sales personnel, site assessors, licensed contractors, architectural and engineering firms, energy managers and facilities personnel. </a:t>
            </a:r>
            <a:endParaRPr lang="en-US" u="sng" smtClean="0"/>
          </a:p>
          <a:p>
            <a:pPr defTabSz="906463" eaLnBrk="1" hangingPunct="1">
              <a:spcBef>
                <a:spcPct val="0"/>
              </a:spcBef>
            </a:pPr>
            <a:endParaRPr lang="en-US" smtClean="0"/>
          </a:p>
        </p:txBody>
      </p:sp>
      <p:sp>
        <p:nvSpPr>
          <p:cNvPr id="430083" name="Slide Number Placeholder 3"/>
          <p:cNvSpPr txBox="1">
            <a:spLocks noGrp="1"/>
          </p:cNvSpPr>
          <p:nvPr/>
        </p:nvSpPr>
        <p:spPr bwMode="auto">
          <a:xfrm>
            <a:off x="4143375" y="9118600"/>
            <a:ext cx="3170238" cy="481013"/>
          </a:xfrm>
          <a:prstGeom prst="rect">
            <a:avLst/>
          </a:prstGeom>
          <a:noFill/>
          <a:ln w="9525">
            <a:noFill/>
            <a:miter lim="800000"/>
            <a:headEnd/>
            <a:tailEnd/>
          </a:ln>
        </p:spPr>
        <p:txBody>
          <a:bodyPr lIns="96625" tIns="48313" rIns="96625" bIns="48313" anchor="b"/>
          <a:lstStyle/>
          <a:p>
            <a:pPr algn="r" defTabSz="947738"/>
            <a:fld id="{401D9F41-D7B2-403B-8456-98E89B2D1E7E}" type="slidenum">
              <a:rPr lang="en-US" sz="1200">
                <a:latin typeface="Calibri" pitchFamily="34" charset="0"/>
              </a:rPr>
              <a:pPr algn="r" defTabSz="947738"/>
              <a:t>120</a:t>
            </a:fld>
            <a:endParaRPr lang="en-US" sz="1200">
              <a:latin typeface="Calibri" pitchFamily="34"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Slide Image Placeholder 1"/>
          <p:cNvSpPr>
            <a:spLocks noGrp="1" noRot="1" noChangeAspect="1" noTextEdit="1"/>
          </p:cNvSpPr>
          <p:nvPr>
            <p:ph type="sldImg"/>
          </p:nvPr>
        </p:nvSpPr>
        <p:spPr bwMode="auto">
          <a:noFill/>
          <a:ln>
            <a:solidFill>
              <a:srgbClr val="000000"/>
            </a:solidFill>
            <a:miter lim="800000"/>
            <a:headEnd/>
            <a:tailEnd/>
          </a:ln>
        </p:spPr>
      </p:sp>
      <p:sp>
        <p:nvSpPr>
          <p:cNvPr id="432130" name="Notes Placeholder 2"/>
          <p:cNvSpPr>
            <a:spLocks noGrp="1"/>
          </p:cNvSpPr>
          <p:nvPr>
            <p:ph type="body" idx="1"/>
          </p:nvPr>
        </p:nvSpPr>
        <p:spPr>
          <a:noFill/>
          <a:ln/>
        </p:spPr>
        <p:txBody>
          <a:bodyPr/>
          <a:lstStyle/>
          <a:p>
            <a:pPr defTabSz="890588"/>
            <a:r>
              <a:rPr lang="en-US" smtClean="0"/>
              <a:t>Assess solar technician training available locally. </a:t>
            </a:r>
          </a:p>
          <a:p>
            <a:pPr defTabSz="890588"/>
            <a:r>
              <a:rPr lang="en-US" smtClean="0"/>
              <a:t>Develop a training or apprenticeship programs with local or regional solar experts if such a program doesn’t exist. </a:t>
            </a:r>
          </a:p>
          <a:p>
            <a:pPr defTabSz="890588"/>
            <a:r>
              <a:rPr lang="en-US" smtClean="0"/>
              <a:t>Educate consumers about the value of installer licensing and certification; the difference between the two; and the options for state and locally licensed contractors and nationally accredited, industry-recognized certifications. </a:t>
            </a:r>
          </a:p>
          <a:p>
            <a:pPr defTabSz="890588"/>
            <a:r>
              <a:rPr lang="en-US" smtClean="0"/>
              <a:t>Consider requiring consumers to document hiring a licensed and certified contractor to allow them to participate in a local incentive program or receive a solar permit. </a:t>
            </a:r>
          </a:p>
          <a:p>
            <a:pPr defTabSz="890588"/>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Slide Image Placeholder 1"/>
          <p:cNvSpPr>
            <a:spLocks noGrp="1" noRot="1" noChangeAspect="1" noTextEdit="1"/>
          </p:cNvSpPr>
          <p:nvPr>
            <p:ph type="sldImg"/>
          </p:nvPr>
        </p:nvSpPr>
        <p:spPr bwMode="auto">
          <a:noFill/>
          <a:ln>
            <a:solidFill>
              <a:srgbClr val="000000"/>
            </a:solidFill>
            <a:miter lim="800000"/>
            <a:headEnd/>
            <a:tailEnd/>
          </a:ln>
        </p:spPr>
      </p:sp>
      <p:sp>
        <p:nvSpPr>
          <p:cNvPr id="434178" name="Notes Placeholder 2"/>
          <p:cNvSpPr>
            <a:spLocks noGrp="1"/>
          </p:cNvSpPr>
          <p:nvPr>
            <p:ph type="body" idx="1"/>
          </p:nvPr>
        </p:nvSpPr>
        <p:spPr>
          <a:noFill/>
          <a:ln/>
        </p:spPr>
        <p:txBody>
          <a:bodyPr/>
          <a:lstStyle/>
          <a:p>
            <a:pPr defTabSz="906463" eaLnBrk="1" hangingPunct="1">
              <a:spcBef>
                <a:spcPct val="0"/>
              </a:spcBef>
            </a:pPr>
            <a:r>
              <a:rPr lang="en-US" smtClean="0"/>
              <a:t>Community colleges, trade schools, proprietary companies and others are introducing solar training.  Care should be exercised in promoting programs for which there is no properly trained workforce.  Likewise, promoting educational programs that will produce students who cannot find jobs is highly discouraged.  The best approach is to design programs that provide add-on skills to existing trades and professions until market demand reaches the point of justifying specialized programs.  Training should be concentrated in high demand areas. Don’t forget about introducing education into the secondary level to help prepare the next generation of workers.</a:t>
            </a:r>
          </a:p>
          <a:p>
            <a:pPr defTabSz="906463" eaLnBrk="1" hangingPunct="1">
              <a:spcBef>
                <a:spcPct val="0"/>
              </a:spcBef>
            </a:pPr>
            <a:endParaRPr lang="en-US" smtClean="0"/>
          </a:p>
        </p:txBody>
      </p:sp>
      <p:sp>
        <p:nvSpPr>
          <p:cNvPr id="434179" name="Slide Number Placeholder 3"/>
          <p:cNvSpPr txBox="1">
            <a:spLocks noGrp="1"/>
          </p:cNvSpPr>
          <p:nvPr/>
        </p:nvSpPr>
        <p:spPr bwMode="auto">
          <a:xfrm>
            <a:off x="4143375" y="9118600"/>
            <a:ext cx="3170238" cy="481013"/>
          </a:xfrm>
          <a:prstGeom prst="rect">
            <a:avLst/>
          </a:prstGeom>
          <a:noFill/>
          <a:ln w="9525">
            <a:noFill/>
            <a:miter lim="800000"/>
            <a:headEnd/>
            <a:tailEnd/>
          </a:ln>
        </p:spPr>
        <p:txBody>
          <a:bodyPr lIns="96625" tIns="48313" rIns="96625" bIns="48313" anchor="b"/>
          <a:lstStyle/>
          <a:p>
            <a:pPr algn="r" defTabSz="947738"/>
            <a:fld id="{FD9E599F-D6F3-4550-9BE4-A73DDF2DAB10}" type="slidenum">
              <a:rPr lang="en-US" sz="1200">
                <a:latin typeface="Calibri" pitchFamily="34" charset="0"/>
              </a:rPr>
              <a:pPr algn="r" defTabSz="947738"/>
              <a:t>122</a:t>
            </a:fld>
            <a:endParaRPr lang="en-US" sz="1200">
              <a:latin typeface="Calibri" pitchFamily="34"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Slide Image Placeholder 1"/>
          <p:cNvSpPr>
            <a:spLocks noGrp="1" noRot="1" noChangeAspect="1" noTextEdit="1"/>
          </p:cNvSpPr>
          <p:nvPr>
            <p:ph type="sldImg"/>
          </p:nvPr>
        </p:nvSpPr>
        <p:spPr bwMode="auto">
          <a:noFill/>
          <a:ln>
            <a:solidFill>
              <a:srgbClr val="000000"/>
            </a:solidFill>
            <a:miter lim="800000"/>
            <a:headEnd/>
            <a:tailEnd/>
          </a:ln>
        </p:spPr>
      </p:sp>
      <p:sp>
        <p:nvSpPr>
          <p:cNvPr id="436226" name="Notes Placeholder 2"/>
          <p:cNvSpPr>
            <a:spLocks noGrp="1"/>
          </p:cNvSpPr>
          <p:nvPr>
            <p:ph type="body" idx="1"/>
          </p:nvPr>
        </p:nvSpPr>
        <p:spPr>
          <a:noFill/>
          <a:ln/>
        </p:spPr>
        <p:txBody>
          <a:bodyPr/>
          <a:lstStyle/>
          <a:p>
            <a:pPr defTabSz="906463" eaLnBrk="1" hangingPunct="1">
              <a:spcBef>
                <a:spcPct val="0"/>
              </a:spcBef>
            </a:pPr>
            <a:r>
              <a:rPr lang="en-US" smtClean="0"/>
              <a:t>Training should be aligned with who is being trained and for what job.  It is up to the industry’s leaders to ensure that instruction is based on industry-defined workplace knowledge, skills and attitudes that fully address issues of safety, codes and jurisdictional requirements.   It is up to educators to combine in-class and hands-on training and to assure that instructors bring both content and practical experience to the class.  Both industry and educators should make sure that training is leading to job availability.</a:t>
            </a:r>
          </a:p>
          <a:p>
            <a:pPr defTabSz="906463" eaLnBrk="1" hangingPunct="1">
              <a:spcBef>
                <a:spcPct val="0"/>
              </a:spcBef>
            </a:pPr>
            <a:endParaRPr lang="en-US" smtClean="0"/>
          </a:p>
        </p:txBody>
      </p:sp>
      <p:sp>
        <p:nvSpPr>
          <p:cNvPr id="436227" name="Slide Number Placeholder 3"/>
          <p:cNvSpPr txBox="1">
            <a:spLocks noGrp="1"/>
          </p:cNvSpPr>
          <p:nvPr/>
        </p:nvSpPr>
        <p:spPr bwMode="auto">
          <a:xfrm>
            <a:off x="4143375" y="9118600"/>
            <a:ext cx="3170238" cy="481013"/>
          </a:xfrm>
          <a:prstGeom prst="rect">
            <a:avLst/>
          </a:prstGeom>
          <a:noFill/>
          <a:ln w="9525">
            <a:noFill/>
            <a:miter lim="800000"/>
            <a:headEnd/>
            <a:tailEnd/>
          </a:ln>
        </p:spPr>
        <p:txBody>
          <a:bodyPr lIns="96625" tIns="48313" rIns="96625" bIns="48313" anchor="b"/>
          <a:lstStyle/>
          <a:p>
            <a:pPr algn="r" defTabSz="947738"/>
            <a:fld id="{81277A31-696E-4F3D-ADB1-E3B9A3E33CB3}" type="slidenum">
              <a:rPr lang="en-US" sz="1200">
                <a:latin typeface="Calibri" pitchFamily="34" charset="0"/>
              </a:rPr>
              <a:pPr algn="r" defTabSz="947738"/>
              <a:t>123</a:t>
            </a:fld>
            <a:endParaRPr lang="en-US" sz="1200">
              <a:latin typeface="Calibri" pitchFamily="34"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8"/>
          <p:cNvSpPr>
            <a:spLocks noGrp="1" noRot="1" noChangeAspect="1" noTextEdit="1"/>
          </p:cNvSpPr>
          <p:nvPr>
            <p:ph type="sldImg"/>
          </p:nvPr>
        </p:nvSpPr>
        <p:spPr bwMode="auto">
          <a:noFill/>
          <a:ln>
            <a:solidFill>
              <a:srgbClr val="000000"/>
            </a:solidFill>
            <a:miter lim="800000"/>
            <a:headEnd/>
            <a:tailEnd/>
          </a:ln>
        </p:spPr>
      </p:sp>
      <p:sp>
        <p:nvSpPr>
          <p:cNvPr id="438274" name="Rectangle 9"/>
          <p:cNvSpPr>
            <a:spLocks noGrp="1"/>
          </p:cNvSpPr>
          <p:nvPr>
            <p:ph type="body" idx="1"/>
          </p:nvPr>
        </p:nvSpPr>
        <p:spPr>
          <a:noFill/>
          <a:ln/>
        </p:spPr>
        <p:txBody>
          <a:bodyPr/>
          <a:lstStyle/>
          <a:p>
            <a:pPr defTabSz="890588"/>
            <a:r>
              <a:rPr lang="en-US" smtClean="0"/>
              <a:t>There exists a lack of financing to reduce the upfront costs of solar.</a:t>
            </a:r>
          </a:p>
          <a:p>
            <a:pPr defTabSz="890588"/>
            <a:r>
              <a:rPr lang="en-US" smtClean="0"/>
              <a:t>Electric utility policies may not be as supportive as they could be for implementation of solar programs.</a:t>
            </a:r>
          </a:p>
          <a:p>
            <a:pPr defTabSz="890588"/>
            <a:r>
              <a:rPr lang="en-US" smtClean="0"/>
              <a:t>Because solar is a new market for many communities, local governments must prove that funds are well spent and many people feel that energy efficiency (and other low hanging fruit) should come first.</a:t>
            </a:r>
          </a:p>
          <a:p>
            <a:pPr defTabSz="890588"/>
            <a:r>
              <a:rPr lang="en-US" smtClean="0"/>
              <a:t>Zoning laws may not be receptive to solar.</a:t>
            </a:r>
          </a:p>
          <a:p>
            <a:pPr defTabSz="890588"/>
            <a:r>
              <a:rPr lang="en-US" smtClean="0"/>
              <a:t>Private land use restrictions (deed restrictions, etc.) may prohibit the use of solar.</a:t>
            </a:r>
          </a:p>
          <a:p>
            <a:pPr defTabSz="890588"/>
            <a:r>
              <a:rPr lang="en-US" smtClean="0"/>
              <a:t>Solar training programs may be necessary to upgrade the skills of the workforce available to install solar.</a:t>
            </a:r>
          </a:p>
          <a:p>
            <a:pPr defTabSz="890588"/>
            <a:r>
              <a:rPr lang="en-US" smtClean="0"/>
              <a:t>Permitting is a significant barrier in terms of time and cost. </a:t>
            </a:r>
          </a:p>
          <a:p>
            <a:pPr defTabSz="890588"/>
            <a:endParaRPr lang="en-US" smtClean="0"/>
          </a:p>
          <a:p>
            <a:pPr defTabSz="890588"/>
            <a:endParaRPr lang="en-US" smtClean="0"/>
          </a:p>
          <a:p>
            <a:pPr defTabSz="890588"/>
            <a:endParaRPr lang="en-US" smtClean="0"/>
          </a:p>
          <a:p>
            <a:pPr lvl="1" defTabSz="890588"/>
            <a:endParaRPr lang="en-US" smtClean="0">
              <a:ea typeface="ＭＳ Ｐゴシック" pitchFamily="34" charset="-128"/>
            </a:endParaRPr>
          </a:p>
          <a:p>
            <a:pPr defTabSz="890588"/>
            <a:endParaRPr lang="en-US" smtClean="0"/>
          </a:p>
          <a:p>
            <a:pPr lvl="1" defTabSz="890588"/>
            <a:endParaRPr lang="en-US" smtClean="0">
              <a:ea typeface="ＭＳ Ｐゴシック" pitchFamily="34" charset="-128"/>
            </a:endParaRPr>
          </a:p>
          <a:p>
            <a:pPr lvl="1" defTabSz="890588"/>
            <a:endParaRPr lang="en-US" smtClean="0">
              <a:ea typeface="ＭＳ Ｐゴシック" pitchFamily="34" charset="-128"/>
            </a:endParaRPr>
          </a:p>
          <a:p>
            <a:pPr defTabSz="890588"/>
            <a:endParaRPr lang="en-US" smtClean="0"/>
          </a:p>
          <a:p>
            <a:pPr defTabSz="890588"/>
            <a:endParaRPr lang="en-US"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Slide Image Placeholder 1"/>
          <p:cNvSpPr>
            <a:spLocks noGrp="1" noRot="1" noChangeAspect="1" noTextEdit="1"/>
          </p:cNvSpPr>
          <p:nvPr>
            <p:ph type="sldImg"/>
          </p:nvPr>
        </p:nvSpPr>
        <p:spPr bwMode="auto">
          <a:noFill/>
          <a:ln>
            <a:solidFill>
              <a:srgbClr val="000000"/>
            </a:solidFill>
            <a:miter lim="800000"/>
            <a:headEnd/>
            <a:tailEnd/>
          </a:ln>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2"/>
          <p:cNvSpPr>
            <a:spLocks noGrp="1" noRot="1" noChangeAspect="1" noTextEdit="1"/>
          </p:cNvSpPr>
          <p:nvPr>
            <p:ph type="sldImg"/>
          </p:nvPr>
        </p:nvSpPr>
        <p:spPr bwMode="auto">
          <a:noFill/>
          <a:ln>
            <a:solidFill>
              <a:srgbClr val="000000"/>
            </a:solidFill>
            <a:miter lim="800000"/>
            <a:headEnd/>
            <a:tailEnd/>
          </a:ln>
        </p:spPr>
      </p:sp>
      <p:sp>
        <p:nvSpPr>
          <p:cNvPr id="442370" name="Rectangle 3"/>
          <p:cNvSpPr>
            <a:spLocks noGrp="1"/>
          </p:cNvSpPr>
          <p:nvPr>
            <p:ph type="body" idx="1"/>
          </p:nvPr>
        </p:nvSpPr>
        <p:spPr>
          <a:noFill/>
          <a:ln/>
        </p:spPr>
        <p:txBody>
          <a:bodyPr/>
          <a:lstStyle/>
          <a:p>
            <a:r>
              <a:rPr lang="en-US" smtClean="0"/>
              <a:t>The effect that solar-friendly policies have on transforming local markets…</a:t>
            </a:r>
          </a:p>
          <a:p>
            <a:endParaRPr lang="en-US" smtClean="0"/>
          </a:p>
          <a:p>
            <a:r>
              <a:rPr lang="en-US" smtClean="0"/>
              <a:t>This is a Time Mapper of PV installations being installed across the U.S. through time. Created and maintained by NREL, three "layers" are used to convey different features of the Open PV database. The first "layer" consists of 200 points that represent the current PV installations happening at the current time. The second "layer" is a heat-map that shows the current intensity of installations. This "layer" slowly cools off as the intensity of installations fades over time. Finally, a third "layer" acts a map of existing PV installations. Each PV installation is plotted on the third "layer" so that as time passes a visual sense of PV density is portrayed.  The key driver is policy rather than a particular solar resource or number of sunny days. </a:t>
            </a:r>
          </a:p>
          <a:p>
            <a:endParaRPr lang="en-US" smtClean="0"/>
          </a:p>
          <a:p>
            <a:endParaRPr lang="en-US" smtClean="0"/>
          </a:p>
          <a:p>
            <a:endParaRPr lang="en-US" smtClean="0"/>
          </a:p>
          <a:p>
            <a:endParaRPr lang="en-US" smtClean="0"/>
          </a:p>
          <a:p>
            <a:endParaRPr lang="en-US" smtClean="0"/>
          </a:p>
          <a:p>
            <a:endParaRPr lang="en-US"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Slide Image Placeholder 1"/>
          <p:cNvSpPr>
            <a:spLocks noGrp="1" noRot="1" noChangeAspect="1" noTextEdit="1"/>
          </p:cNvSpPr>
          <p:nvPr>
            <p:ph type="sldImg"/>
          </p:nvPr>
        </p:nvSpPr>
        <p:spPr bwMode="auto">
          <a:noFill/>
          <a:ln>
            <a:solidFill>
              <a:srgbClr val="000000"/>
            </a:solidFill>
            <a:miter lim="800000"/>
            <a:headEnd/>
            <a:tailEnd/>
          </a:ln>
        </p:spPr>
      </p:sp>
      <p:sp>
        <p:nvSpPr>
          <p:cNvPr id="444418" name="Notes Placeholder 2"/>
          <p:cNvSpPr>
            <a:spLocks noGrp="1"/>
          </p:cNvSpPr>
          <p:nvPr>
            <p:ph type="body" idx="1"/>
          </p:nvPr>
        </p:nvSpPr>
        <p:spPr>
          <a:noFill/>
          <a:ln/>
        </p:spPr>
        <p:txBody>
          <a:bodyPr/>
          <a:lstStyle/>
          <a:p>
            <a:pPr eaLnBrk="1" hangingPunct="1">
              <a:spcBef>
                <a:spcPct val="0"/>
              </a:spcBef>
            </a:pPr>
            <a:r>
              <a:rPr lang="en-US" smtClean="0"/>
              <a:t>Again, policy has been the driver of solar markets.</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Slide Image Placeholder 1"/>
          <p:cNvSpPr>
            <a:spLocks noGrp="1" noRot="1" noChangeAspect="1" noTextEdit="1"/>
          </p:cNvSpPr>
          <p:nvPr>
            <p:ph type="sldImg"/>
          </p:nvPr>
        </p:nvSpPr>
        <p:spPr bwMode="auto">
          <a:noFill/>
          <a:ln>
            <a:solidFill>
              <a:srgbClr val="000000"/>
            </a:solidFill>
            <a:miter lim="800000"/>
            <a:headEnd/>
            <a:tailEnd/>
          </a:ln>
        </p:spPr>
      </p:sp>
      <p:sp>
        <p:nvSpPr>
          <p:cNvPr id="446466" name="Notes Placeholder 2"/>
          <p:cNvSpPr>
            <a:spLocks noGrp="1"/>
          </p:cNvSpPr>
          <p:nvPr>
            <p:ph type="body" idx="1"/>
          </p:nvPr>
        </p:nvSpPr>
        <p:spPr>
          <a:noFill/>
          <a:ln/>
        </p:spPr>
        <p:txBody>
          <a:bodyPr/>
          <a:lstStyle/>
          <a:p>
            <a:pPr>
              <a:lnSpc>
                <a:spcPct val="90000"/>
              </a:lnSpc>
            </a:pPr>
            <a:r>
              <a:rPr lang="en-US" smtClean="0"/>
              <a:t>Policy can be used to overcome barriers</a:t>
            </a:r>
          </a:p>
          <a:p>
            <a:pPr>
              <a:lnSpc>
                <a:spcPct val="90000"/>
              </a:lnSpc>
            </a:pPr>
            <a:r>
              <a:rPr lang="en-US" smtClean="0"/>
              <a:t>Policies might be considered </a:t>
            </a:r>
            <a:r>
              <a:rPr lang="en-US" i="1" smtClean="0"/>
              <a:t>Financial</a:t>
            </a:r>
            <a:r>
              <a:rPr lang="en-US" smtClean="0"/>
              <a:t> or </a:t>
            </a:r>
            <a:r>
              <a:rPr lang="en-US" i="1" smtClean="0"/>
              <a:t>Regulatory</a:t>
            </a:r>
            <a:r>
              <a:rPr lang="en-US" smtClean="0"/>
              <a:t> measures, but ultimately, regulatory policies tend to affect the financial aspects of solar</a:t>
            </a:r>
          </a:p>
          <a:p>
            <a:pPr>
              <a:lnSpc>
                <a:spcPct val="90000"/>
              </a:lnSpc>
            </a:pPr>
            <a:r>
              <a:rPr lang="en-US" smtClean="0"/>
              <a:t>Different policies may be enabled by different levels of government but… </a:t>
            </a:r>
          </a:p>
          <a:p>
            <a:pPr lvl="1">
              <a:lnSpc>
                <a:spcPct val="90000"/>
              </a:lnSpc>
            </a:pPr>
            <a:r>
              <a:rPr lang="en-US" smtClean="0">
                <a:ea typeface="ＭＳ Ｐゴシック" pitchFamily="34" charset="-128"/>
              </a:rPr>
              <a:t>State and local authority/ability often overlap</a:t>
            </a:r>
          </a:p>
          <a:p>
            <a:pPr lvl="1">
              <a:lnSpc>
                <a:spcPct val="90000"/>
              </a:lnSpc>
            </a:pPr>
            <a:r>
              <a:rPr lang="en-US" smtClean="0">
                <a:ea typeface="ＭＳ Ｐゴシック" pitchFamily="34" charset="-128"/>
              </a:rPr>
              <a:t>Jurisdictions with municipal utilities have more extensive policy options	</a:t>
            </a:r>
          </a:p>
          <a:p>
            <a:pPr>
              <a:lnSpc>
                <a:spcPct val="90000"/>
              </a:lnSpc>
            </a:pPr>
            <a:r>
              <a:rPr lang="en-US" smtClean="0"/>
              <a:t>While the state policy context is important, in many cases communities can enact similar policies or offer supplemental programs which build upon state actions.</a:t>
            </a:r>
          </a:p>
          <a:p>
            <a:pPr>
              <a:lnSpc>
                <a:spcPct val="90000"/>
              </a:lnSpc>
            </a:pPr>
            <a:r>
              <a:rPr lang="en-US" smtClean="0"/>
              <a:t>Define each policy type briefly and emphasize that the state policy context is an important part of determining the most effective way to proceed with local programs.  Note that many of these policies have a local iteration.</a:t>
            </a:r>
          </a:p>
          <a:p>
            <a:pPr>
              <a:lnSpc>
                <a:spcPct val="90000"/>
              </a:lnSpc>
            </a:pPr>
            <a:r>
              <a:rPr lang="en-US" smtClean="0"/>
              <a:t>Details about these can be found in the </a:t>
            </a:r>
            <a:r>
              <a:rPr lang="en-US" i="1" smtClean="0"/>
              <a:t>Resources</a:t>
            </a:r>
            <a:r>
              <a:rPr lang="en-US" smtClean="0"/>
              <a:t> section</a:t>
            </a:r>
          </a:p>
          <a:p>
            <a:pPr>
              <a:lnSpc>
                <a:spcPct val="90000"/>
              </a:lnSpc>
            </a:pPr>
            <a:endParaRPr lang="en-US"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Slide Image Placeholder 1"/>
          <p:cNvSpPr>
            <a:spLocks noGrp="1" noRot="1" noChangeAspect="1" noTextEdit="1"/>
          </p:cNvSpPr>
          <p:nvPr>
            <p:ph type="sldImg"/>
          </p:nvPr>
        </p:nvSpPr>
        <p:spPr bwMode="auto">
          <a:noFill/>
          <a:ln>
            <a:solidFill>
              <a:srgbClr val="000000"/>
            </a:solidFill>
            <a:miter lim="800000"/>
            <a:headEnd/>
            <a:tailEnd/>
          </a:ln>
        </p:spPr>
      </p:sp>
      <p:sp>
        <p:nvSpPr>
          <p:cNvPr id="448514" name="Notes Placeholder 2"/>
          <p:cNvSpPr>
            <a:spLocks noGrp="1"/>
          </p:cNvSpPr>
          <p:nvPr>
            <p:ph type="body" idx="1"/>
          </p:nvPr>
        </p:nvSpPr>
        <p:spPr>
          <a:noFill/>
          <a:ln/>
        </p:spPr>
        <p:txBody>
          <a:bodyPr/>
          <a:lstStyle/>
          <a:p>
            <a:pPr>
              <a:lnSpc>
                <a:spcPct val="90000"/>
              </a:lnSpc>
            </a:pPr>
            <a:r>
              <a:rPr lang="en-US" smtClean="0"/>
              <a:t>Policy can be used to overcome barriers</a:t>
            </a:r>
          </a:p>
          <a:p>
            <a:pPr>
              <a:lnSpc>
                <a:spcPct val="90000"/>
              </a:lnSpc>
            </a:pPr>
            <a:r>
              <a:rPr lang="en-US" smtClean="0"/>
              <a:t>Policies might be considered </a:t>
            </a:r>
            <a:r>
              <a:rPr lang="en-US" b="1" i="1" smtClean="0"/>
              <a:t>Financial</a:t>
            </a:r>
            <a:r>
              <a:rPr lang="en-US" smtClean="0"/>
              <a:t> or </a:t>
            </a:r>
            <a:r>
              <a:rPr lang="en-US" b="1" i="1" smtClean="0"/>
              <a:t>Regulatory</a:t>
            </a:r>
            <a:r>
              <a:rPr lang="en-US" smtClean="0"/>
              <a:t> measures, but ultimately, regulatory policies tend to affect the financial aspects of solar</a:t>
            </a:r>
          </a:p>
          <a:p>
            <a:pPr>
              <a:lnSpc>
                <a:spcPct val="90000"/>
              </a:lnSpc>
            </a:pPr>
            <a:r>
              <a:rPr lang="en-US" smtClean="0"/>
              <a:t>Different policies may be enabled by different levels of government but… </a:t>
            </a:r>
          </a:p>
          <a:p>
            <a:pPr lvl="1">
              <a:lnSpc>
                <a:spcPct val="90000"/>
              </a:lnSpc>
            </a:pPr>
            <a:r>
              <a:rPr lang="en-US" smtClean="0">
                <a:ea typeface="ＭＳ Ｐゴシック" pitchFamily="34" charset="-128"/>
              </a:rPr>
              <a:t>State and local authority/ability often overlap</a:t>
            </a:r>
          </a:p>
          <a:p>
            <a:pPr lvl="1">
              <a:lnSpc>
                <a:spcPct val="90000"/>
              </a:lnSpc>
            </a:pPr>
            <a:r>
              <a:rPr lang="en-US" smtClean="0">
                <a:ea typeface="ＭＳ Ｐゴシック" pitchFamily="34" charset="-128"/>
              </a:rPr>
              <a:t>Jurisdictions with municipal utilities have more extensive policy options	</a:t>
            </a:r>
          </a:p>
          <a:p>
            <a:pPr>
              <a:lnSpc>
                <a:spcPct val="90000"/>
              </a:lnSpc>
            </a:pPr>
            <a:r>
              <a:rPr lang="en-US" smtClean="0"/>
              <a:t>While the state policy context is important, in many cases communities can enact similar policies or offer supplemental programs which build upon state actions.</a:t>
            </a:r>
          </a:p>
          <a:p>
            <a:pPr>
              <a:lnSpc>
                <a:spcPct val="90000"/>
              </a:lnSpc>
            </a:pPr>
            <a:r>
              <a:rPr lang="en-US" smtClean="0"/>
              <a:t>Define each policy type briefly and emphasize that the state policy context is an important part of determining the most effective way to proceed with local programs.  Note that many of these policies have a local iteration.</a:t>
            </a:r>
          </a:p>
          <a:p>
            <a:pPr>
              <a:lnSpc>
                <a:spcPct val="90000"/>
              </a:lnSpc>
            </a:pPr>
            <a:r>
              <a:rPr lang="en-US" smtClean="0"/>
              <a:t>Details about these can be found in the </a:t>
            </a:r>
            <a:r>
              <a:rPr lang="en-US" b="1" i="1" smtClean="0"/>
              <a:t>Resources</a:t>
            </a:r>
            <a:r>
              <a:rPr lang="en-US" smtClean="0"/>
              <a:t> section</a:t>
            </a:r>
          </a:p>
          <a:p>
            <a:pPr>
              <a:lnSpc>
                <a:spcPct val="90000"/>
              </a:lnSpc>
            </a:pPr>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otes Placeholder 2"/>
          <p:cNvSpPr>
            <a:spLocks noGrp="1"/>
          </p:cNvSpPr>
          <p:nvPr>
            <p:ph type="body" idx="1"/>
          </p:nvPr>
        </p:nvSpPr>
        <p:spPr/>
        <p:txBody>
          <a:bodyPr/>
          <a:lstStyle/>
          <a:p>
            <a:pPr>
              <a:defRPr/>
            </a:pPr>
            <a:r>
              <a:rPr lang="en-US" dirty="0" smtClean="0"/>
              <a:t>In our minds, workshops are not lectures in which one person talks to an audience using a </a:t>
            </a:r>
            <a:r>
              <a:rPr lang="en-US" dirty="0" err="1" smtClean="0"/>
              <a:t>Powerpoint</a:t>
            </a:r>
            <a:r>
              <a:rPr lang="en-US" dirty="0" smtClean="0"/>
              <a:t> deck loaded with slide after slide containing bullet lists of heavy content, with the hope that maybe some bits of information will be retained. Rather, workshops are gatherings during which participants are just that: </a:t>
            </a:r>
            <a:r>
              <a:rPr lang="en-US" i="1" dirty="0" smtClean="0"/>
              <a:t>Participants</a:t>
            </a:r>
            <a:r>
              <a:rPr lang="en-US" dirty="0" smtClean="0"/>
              <a:t>… actively engaged in the delivery of the content. So while we have some great trainers here who can lend their subject-matter expertise to our discussion about bringing solar into local planning efforts, we have built in activities and discussion points throughout this agenda so we can learn from each other. Each person in this room brings a unique perspective to what it takes to bring solar to communities, and we all want to hear from you. So every 10-15 slides we will pause and discuss what we’re learning together, and at times engage in an activity to expand our learning.</a:t>
            </a:r>
          </a:p>
          <a:p>
            <a:pPr>
              <a:defRPr/>
            </a:pPr>
            <a:r>
              <a:rPr lang="en-US" dirty="0" smtClean="0"/>
              <a:t>With this in mind:</a:t>
            </a:r>
          </a:p>
          <a:p>
            <a:pPr marL="171450" indent="-171450">
              <a:buFont typeface="Arial" pitchFamily="34" charset="0"/>
              <a:buChar char="•"/>
              <a:defRPr/>
            </a:pPr>
            <a:r>
              <a:rPr lang="en-US" dirty="0" smtClean="0"/>
              <a:t>Because we view workshops as dialogue, clarifying questions are welcome during the presentation. At the same time, we have a lot of content to cover, so if more time on any particular question is desired, we will defer continued discussion to an offline conversation.</a:t>
            </a:r>
          </a:p>
          <a:p>
            <a:pPr marL="171450" indent="-171450">
              <a:buFont typeface="Arial" pitchFamily="34" charset="0"/>
              <a:buChar char="•"/>
              <a:defRPr/>
            </a:pPr>
            <a:r>
              <a:rPr lang="en-US" dirty="0" smtClean="0"/>
              <a:t>Respect diverse viewpoints - we intend to foster a safe learning environment where there is mutual respect for everyone</a:t>
            </a:r>
          </a:p>
          <a:p>
            <a:pPr marL="171450" indent="-171450">
              <a:buFont typeface="Arial" pitchFamily="34" charset="0"/>
              <a:buChar char="•"/>
              <a:defRPr/>
            </a:pPr>
            <a:r>
              <a:rPr lang="en-US" dirty="0" smtClean="0"/>
              <a:t>Please turn off or set to “silent” your cell phone</a:t>
            </a:r>
          </a:p>
          <a:p>
            <a:pPr>
              <a:defRPr/>
            </a:pPr>
            <a:endParaRPr lang="en-US" dirty="0" smtClean="0"/>
          </a:p>
          <a:p>
            <a:pPr>
              <a:defRPr/>
            </a:pPr>
            <a:endParaRPr lang="en-US" dirty="0" smtClean="0"/>
          </a:p>
        </p:txBody>
      </p:sp>
      <p:sp>
        <p:nvSpPr>
          <p:cNvPr id="45058" name="Slide Image Placeholder 2"/>
          <p:cNvSpPr>
            <a:spLocks noGrp="1" noRot="1" noChangeAspect="1"/>
          </p:cNvSpPr>
          <p:nvPr>
            <p:ph type="sldImg"/>
          </p:nvPr>
        </p:nvSpPr>
        <p:spPr bwMode="auto">
          <a:noFill/>
          <a:ln>
            <a:solidFill>
              <a:srgbClr val="000000"/>
            </a:solidFill>
            <a:miter lim="800000"/>
            <a:headEnd/>
            <a:tailEnd/>
          </a:ln>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Slide Image Placeholder 1"/>
          <p:cNvSpPr>
            <a:spLocks noGrp="1" noRot="1" noChangeAspect="1" noTextEdit="1"/>
          </p:cNvSpPr>
          <p:nvPr>
            <p:ph type="sldImg"/>
          </p:nvPr>
        </p:nvSpPr>
        <p:spPr bwMode="auto">
          <a:noFill/>
          <a:ln>
            <a:solidFill>
              <a:srgbClr val="000000"/>
            </a:solidFill>
            <a:miter lim="800000"/>
            <a:headEnd/>
            <a:tailEnd/>
          </a:ln>
        </p:spPr>
      </p:sp>
      <p:sp>
        <p:nvSpPr>
          <p:cNvPr id="450562" name="Notes Placeholder 2"/>
          <p:cNvSpPr>
            <a:spLocks noGrp="1"/>
          </p:cNvSpPr>
          <p:nvPr>
            <p:ph type="body" idx="1"/>
          </p:nvPr>
        </p:nvSpPr>
        <p:spPr>
          <a:noFill/>
          <a:ln/>
        </p:spPr>
        <p:txBody>
          <a:bodyPr/>
          <a:lstStyle/>
          <a:p>
            <a:pPr>
              <a:lnSpc>
                <a:spcPct val="90000"/>
              </a:lnSpc>
            </a:pPr>
            <a:r>
              <a:rPr lang="en-US" smtClean="0"/>
              <a:t>Policy can be used to overcome barriers</a:t>
            </a:r>
          </a:p>
          <a:p>
            <a:pPr>
              <a:lnSpc>
                <a:spcPct val="90000"/>
              </a:lnSpc>
            </a:pPr>
            <a:r>
              <a:rPr lang="en-US" smtClean="0"/>
              <a:t>Policies might be considered </a:t>
            </a:r>
            <a:r>
              <a:rPr lang="en-US" b="1" i="1" smtClean="0"/>
              <a:t>Financial</a:t>
            </a:r>
            <a:r>
              <a:rPr lang="en-US" smtClean="0"/>
              <a:t> or </a:t>
            </a:r>
            <a:r>
              <a:rPr lang="en-US" b="1" i="1" smtClean="0"/>
              <a:t>Regulatory</a:t>
            </a:r>
            <a:r>
              <a:rPr lang="en-US" smtClean="0"/>
              <a:t> measures, but ultimately, regulatory policies tend to affect the financial aspects of solar</a:t>
            </a:r>
          </a:p>
          <a:p>
            <a:pPr>
              <a:lnSpc>
                <a:spcPct val="90000"/>
              </a:lnSpc>
            </a:pPr>
            <a:r>
              <a:rPr lang="en-US" smtClean="0"/>
              <a:t>Different policies may be enabled by different levels of government but… </a:t>
            </a:r>
          </a:p>
          <a:p>
            <a:pPr lvl="1">
              <a:lnSpc>
                <a:spcPct val="90000"/>
              </a:lnSpc>
            </a:pPr>
            <a:r>
              <a:rPr lang="en-US" smtClean="0">
                <a:ea typeface="ＭＳ Ｐゴシック" pitchFamily="34" charset="-128"/>
              </a:rPr>
              <a:t>State and local authority/ability often overlap</a:t>
            </a:r>
          </a:p>
          <a:p>
            <a:pPr lvl="1">
              <a:lnSpc>
                <a:spcPct val="90000"/>
              </a:lnSpc>
            </a:pPr>
            <a:r>
              <a:rPr lang="en-US" smtClean="0">
                <a:ea typeface="ＭＳ Ｐゴシック" pitchFamily="34" charset="-128"/>
              </a:rPr>
              <a:t>Jurisdictions with municipal utilities have more extensive policy options	</a:t>
            </a:r>
          </a:p>
          <a:p>
            <a:pPr>
              <a:lnSpc>
                <a:spcPct val="90000"/>
              </a:lnSpc>
            </a:pPr>
            <a:r>
              <a:rPr lang="en-US" smtClean="0"/>
              <a:t>While the state policy context is important, in many cases communities can enact similar policies or offer supplemental programs which build upon state actions.</a:t>
            </a:r>
          </a:p>
          <a:p>
            <a:pPr>
              <a:lnSpc>
                <a:spcPct val="90000"/>
              </a:lnSpc>
            </a:pPr>
            <a:r>
              <a:rPr lang="en-US" smtClean="0"/>
              <a:t>Define each policy type briefly and emphasize that the state policy context is an important part of determining the most effective way to proceed with local programs.  Note that many of these policies have a local iteration.</a:t>
            </a:r>
          </a:p>
          <a:p>
            <a:pPr>
              <a:lnSpc>
                <a:spcPct val="90000"/>
              </a:lnSpc>
            </a:pPr>
            <a:r>
              <a:rPr lang="en-US" smtClean="0"/>
              <a:t>Details about these can be found in the </a:t>
            </a:r>
            <a:r>
              <a:rPr lang="en-US" b="1" i="1" smtClean="0"/>
              <a:t>Resources</a:t>
            </a:r>
            <a:r>
              <a:rPr lang="en-US" smtClean="0"/>
              <a:t> section</a:t>
            </a:r>
          </a:p>
          <a:p>
            <a:pPr>
              <a:lnSpc>
                <a:spcPct val="90000"/>
              </a:lnSpc>
            </a:pPr>
            <a:endParaRPr lang="en-US"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Slide Image Placeholder 1"/>
          <p:cNvSpPr>
            <a:spLocks noGrp="1" noRot="1" noChangeAspect="1" noTextEdit="1"/>
          </p:cNvSpPr>
          <p:nvPr>
            <p:ph type="sldImg"/>
          </p:nvPr>
        </p:nvSpPr>
        <p:spPr bwMode="auto">
          <a:noFill/>
          <a:ln>
            <a:solidFill>
              <a:srgbClr val="000000"/>
            </a:solidFill>
            <a:miter lim="800000"/>
            <a:headEnd/>
            <a:tailEnd/>
          </a:ln>
        </p:spPr>
      </p:sp>
      <p:sp>
        <p:nvSpPr>
          <p:cNvPr id="452610" name="Notes Placeholder 2"/>
          <p:cNvSpPr>
            <a:spLocks noGrp="1"/>
          </p:cNvSpPr>
          <p:nvPr>
            <p:ph type="body" idx="1"/>
          </p:nvPr>
        </p:nvSpPr>
        <p:spPr>
          <a:noFill/>
          <a:ln/>
        </p:spPr>
        <p:txBody>
          <a:bodyPr/>
          <a:lstStyle/>
          <a:p>
            <a:pPr>
              <a:lnSpc>
                <a:spcPct val="90000"/>
              </a:lnSpc>
            </a:pPr>
            <a:r>
              <a:rPr lang="en-US" smtClean="0"/>
              <a:t>Policy can be used to overcome barriers</a:t>
            </a:r>
          </a:p>
          <a:p>
            <a:pPr>
              <a:lnSpc>
                <a:spcPct val="90000"/>
              </a:lnSpc>
            </a:pPr>
            <a:r>
              <a:rPr lang="en-US" smtClean="0"/>
              <a:t>Policies might be considered </a:t>
            </a:r>
            <a:r>
              <a:rPr lang="en-US" b="1" i="1" smtClean="0"/>
              <a:t>Financial</a:t>
            </a:r>
            <a:r>
              <a:rPr lang="en-US" smtClean="0"/>
              <a:t> or </a:t>
            </a:r>
            <a:r>
              <a:rPr lang="en-US" b="1" i="1" smtClean="0"/>
              <a:t>Regulatory</a:t>
            </a:r>
            <a:r>
              <a:rPr lang="en-US" smtClean="0"/>
              <a:t> measures, but ultimately, regulatory policies tend to affect the financial aspects of solar</a:t>
            </a:r>
          </a:p>
          <a:p>
            <a:pPr>
              <a:lnSpc>
                <a:spcPct val="90000"/>
              </a:lnSpc>
            </a:pPr>
            <a:r>
              <a:rPr lang="en-US" smtClean="0"/>
              <a:t>Different policies may be enabled by different levels of government but… </a:t>
            </a:r>
          </a:p>
          <a:p>
            <a:pPr lvl="1">
              <a:lnSpc>
                <a:spcPct val="90000"/>
              </a:lnSpc>
            </a:pPr>
            <a:r>
              <a:rPr lang="en-US" smtClean="0">
                <a:ea typeface="ＭＳ Ｐゴシック" pitchFamily="34" charset="-128"/>
              </a:rPr>
              <a:t>State and local authority/ability often overlap</a:t>
            </a:r>
          </a:p>
          <a:p>
            <a:pPr lvl="1">
              <a:lnSpc>
                <a:spcPct val="90000"/>
              </a:lnSpc>
            </a:pPr>
            <a:r>
              <a:rPr lang="en-US" smtClean="0">
                <a:ea typeface="ＭＳ Ｐゴシック" pitchFamily="34" charset="-128"/>
              </a:rPr>
              <a:t>Jurisdictions with municipal utilities have more extensive policy options	</a:t>
            </a:r>
          </a:p>
          <a:p>
            <a:pPr>
              <a:lnSpc>
                <a:spcPct val="90000"/>
              </a:lnSpc>
            </a:pPr>
            <a:r>
              <a:rPr lang="en-US" smtClean="0"/>
              <a:t>While the state policy context is important, in many cases communities can enact similar policies or offer supplemental programs which build upon state actions.</a:t>
            </a:r>
          </a:p>
          <a:p>
            <a:pPr>
              <a:lnSpc>
                <a:spcPct val="90000"/>
              </a:lnSpc>
            </a:pPr>
            <a:r>
              <a:rPr lang="en-US" smtClean="0"/>
              <a:t>Define each policy type briefly and emphasize that the state policy context is an important part of determining the most effective way to proceed with local programs.  Note that many of these policies have a local iteration.</a:t>
            </a:r>
          </a:p>
          <a:p>
            <a:pPr>
              <a:lnSpc>
                <a:spcPct val="90000"/>
              </a:lnSpc>
            </a:pPr>
            <a:r>
              <a:rPr lang="en-US" smtClean="0"/>
              <a:t>Details about these can be found in the </a:t>
            </a:r>
            <a:r>
              <a:rPr lang="en-US" b="1" i="1" smtClean="0"/>
              <a:t>Resources</a:t>
            </a:r>
            <a:r>
              <a:rPr lang="en-US" smtClean="0"/>
              <a:t> section</a:t>
            </a:r>
          </a:p>
          <a:p>
            <a:pPr>
              <a:lnSpc>
                <a:spcPct val="90000"/>
              </a:lnSpc>
            </a:pPr>
            <a:endParaRPr lang="en-US"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Slide Image Placeholder 1"/>
          <p:cNvSpPr>
            <a:spLocks noGrp="1" noRot="1" noChangeAspect="1" noTextEdit="1"/>
          </p:cNvSpPr>
          <p:nvPr>
            <p:ph type="sldImg"/>
          </p:nvPr>
        </p:nvSpPr>
        <p:spPr bwMode="auto">
          <a:noFill/>
          <a:ln>
            <a:solidFill>
              <a:srgbClr val="000000"/>
            </a:solidFill>
            <a:miter lim="800000"/>
            <a:headEnd/>
            <a:tailEnd/>
          </a:ln>
        </p:spPr>
      </p:sp>
      <p:sp>
        <p:nvSpPr>
          <p:cNvPr id="454658" name="Notes Placeholder 2"/>
          <p:cNvSpPr>
            <a:spLocks noGrp="1"/>
          </p:cNvSpPr>
          <p:nvPr>
            <p:ph type="body" idx="1"/>
          </p:nvPr>
        </p:nvSpPr>
        <p:spPr>
          <a:noFill/>
          <a:ln/>
        </p:spPr>
        <p:txBody>
          <a:bodyPr/>
          <a:lstStyle/>
          <a:p>
            <a:pPr defTabSz="890588"/>
            <a:r>
              <a:rPr lang="en-US" smtClean="0"/>
              <a:t>Financing programs are vital to overcoming the barrier to the high initial cost of solar applications. However, once those programs are in place and the market responds, it is essential to make sure those programs continue or have a planned “exit strategy” to avoid catastrophic market failures. Examples of programs that are not sustainable include incentive programs that quickly become over subscribed and create waiting lists, programs with artificial caps that create market bubbles, and programs that don’t take into consideration the declining prices of solar panels that will surely result over time and create wasteful spending of public funds. [insert here some of the information on evolving financing mechanisms] </a:t>
            </a:r>
          </a:p>
          <a:p>
            <a:pPr defTabSz="890588"/>
            <a:endParaRPr lang="en-US"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Slide Image Placeholder 1"/>
          <p:cNvSpPr>
            <a:spLocks noGrp="1" noRot="1" noChangeAspect="1" noTextEdit="1"/>
          </p:cNvSpPr>
          <p:nvPr>
            <p:ph type="sldImg"/>
          </p:nvPr>
        </p:nvSpPr>
        <p:spPr bwMode="auto">
          <a:xfrm>
            <a:off x="1257300" y="719138"/>
            <a:ext cx="4802188" cy="3600450"/>
          </a:xfrm>
          <a:noFill/>
          <a:ln>
            <a:solidFill>
              <a:srgbClr val="000000"/>
            </a:solidFill>
            <a:miter lim="800000"/>
            <a:headEnd/>
            <a:tailEnd/>
          </a:ln>
        </p:spPr>
      </p:sp>
      <p:sp>
        <p:nvSpPr>
          <p:cNvPr id="456706" name="Notes Placeholder 2"/>
          <p:cNvSpPr>
            <a:spLocks noGrp="1"/>
          </p:cNvSpPr>
          <p:nvPr>
            <p:ph type="body" idx="1"/>
          </p:nvPr>
        </p:nvSpPr>
        <p:spPr>
          <a:xfrm>
            <a:off x="439615" y="4560888"/>
            <a:ext cx="6312877" cy="4321175"/>
          </a:xfrm>
          <a:noFill/>
          <a:ln/>
        </p:spPr>
        <p:txBody>
          <a:bodyPr lIns="96588" tIns="48295" rIns="96588" bIns="48295"/>
          <a:lstStyle/>
          <a:p>
            <a:pPr defTabSz="904875">
              <a:lnSpc>
                <a:spcPct val="90000"/>
              </a:lnSpc>
              <a:spcBef>
                <a:spcPct val="0"/>
              </a:spcBef>
            </a:pPr>
            <a:r>
              <a:rPr lang="en-US" dirty="0" smtClean="0"/>
              <a:t>Direct cash incentives bring down upfront cost of solar or provide an enhanced revenue stream over the lifetime of the project. Up front rebates have been the traditional “bread-and-butter” of solar policy, along with tax credits. Many different options are available, although the biggest hurdle may be securing funds for such a program in the first place.  In some locations, existing federal and state incentives are already sufficient to stimulate consumer investments in solar so local jurisdictions would be well advised to understand the current state and federal policies in deciding whether an additional local incentive is necessary. Investment hurdles and incentive availability differ for different potential adopters. For a successful program the devil is often in the details (i.e., levels, eligibility, procedures, etc.).</a:t>
            </a:r>
          </a:p>
          <a:p>
            <a:pPr defTabSz="904875">
              <a:lnSpc>
                <a:spcPct val="90000"/>
              </a:lnSpc>
              <a:spcBef>
                <a:spcPct val="0"/>
              </a:spcBef>
            </a:pPr>
            <a:endParaRPr lang="en-US" dirty="0" smtClean="0"/>
          </a:p>
          <a:p>
            <a:pPr defTabSz="904875">
              <a:lnSpc>
                <a:spcPct val="90000"/>
              </a:lnSpc>
              <a:spcBef>
                <a:spcPct val="0"/>
              </a:spcBef>
            </a:pPr>
            <a:r>
              <a:rPr lang="en-US" b="1" dirty="0" smtClean="0"/>
              <a:t>The perpetual downside of incentives is that they cost money and funding may be difficult to obtain to develop a local incentive program. </a:t>
            </a:r>
          </a:p>
          <a:p>
            <a:pPr defTabSz="904875">
              <a:lnSpc>
                <a:spcPct val="90000"/>
              </a:lnSpc>
              <a:spcBef>
                <a:spcPct val="0"/>
              </a:spcBef>
            </a:pPr>
            <a:endParaRPr lang="en-US" dirty="0" smtClean="0"/>
          </a:p>
          <a:p>
            <a:pPr defTabSz="904875">
              <a:lnSpc>
                <a:spcPct val="90000"/>
              </a:lnSpc>
              <a:spcBef>
                <a:spcPct val="0"/>
              </a:spcBef>
            </a:pPr>
            <a:r>
              <a:rPr lang="en-US" b="1" dirty="0" smtClean="0"/>
              <a:t>Program Administration: </a:t>
            </a:r>
            <a:r>
              <a:rPr lang="en-US" dirty="0" smtClean="0"/>
              <a:t>Ideally, a local program should have consistent funding, an easy application process (might be combined with other local approvals such as permits), incentive levels that are set based on need; quality assurance mechanisms such as contractor certification and/or training. It should also be coordinated with other local policies. For instance, if the local jurisdiction has developed an RPS or a green power purchasing program, it makes sense to procure solar electricity or solar renewable energy certificates from local sources to the extent that it is practical to do so.  A direct incentive program has the potential to help create the local projects necessary to meet the program targets. </a:t>
            </a:r>
          </a:p>
          <a:p>
            <a:pPr defTabSz="904875">
              <a:lnSpc>
                <a:spcPct val="90000"/>
              </a:lnSpc>
              <a:spcBef>
                <a:spcPct val="0"/>
              </a:spcBef>
            </a:pPr>
            <a:endParaRPr lang="en-US" dirty="0" smtClean="0"/>
          </a:p>
          <a:p>
            <a:pPr defTabSz="904875">
              <a:lnSpc>
                <a:spcPct val="90000"/>
              </a:lnSpc>
              <a:spcBef>
                <a:spcPct val="0"/>
              </a:spcBef>
            </a:pPr>
            <a:r>
              <a:rPr lang="en-US" dirty="0" smtClean="0"/>
              <a:t>In cases where other state programs are available, administration may be made easier by piggy-backing on existing programs (i.e., providing an add-on incentive) rather than developing a wholly separate application and administrative process.  However, it may also make sense to develop a program for systems that cannot receive or efficiently utilize state or utility incentives in order fill state policy gaps. </a:t>
            </a:r>
          </a:p>
          <a:p>
            <a:pPr defTabSz="904875">
              <a:lnSpc>
                <a:spcPct val="90000"/>
              </a:lnSpc>
              <a:spcBef>
                <a:spcPct val="0"/>
              </a:spcBef>
            </a:pPr>
            <a:endParaRPr lang="en-US" dirty="0" smtClean="0"/>
          </a:p>
          <a:p>
            <a:pPr defTabSz="904875">
              <a:lnSpc>
                <a:spcPct val="90000"/>
              </a:lnSpc>
              <a:spcBef>
                <a:spcPct val="0"/>
              </a:spcBef>
            </a:pPr>
            <a:r>
              <a:rPr lang="en-US" dirty="0" smtClean="0"/>
              <a:t>Map Source: http://www.dsireusa.org/solar/summarymaps/</a:t>
            </a:r>
          </a:p>
        </p:txBody>
      </p:sp>
      <p:sp>
        <p:nvSpPr>
          <p:cNvPr id="456707" name="Slide Number Placeholder 3"/>
          <p:cNvSpPr txBox="1">
            <a:spLocks noGrp="1"/>
          </p:cNvSpPr>
          <p:nvPr/>
        </p:nvSpPr>
        <p:spPr bwMode="auto">
          <a:xfrm>
            <a:off x="4143375" y="9117013"/>
            <a:ext cx="3170238" cy="482600"/>
          </a:xfrm>
          <a:prstGeom prst="rect">
            <a:avLst/>
          </a:prstGeom>
          <a:noFill/>
          <a:ln w="9525">
            <a:noFill/>
            <a:miter lim="800000"/>
            <a:headEnd/>
            <a:tailEnd/>
          </a:ln>
        </p:spPr>
        <p:txBody>
          <a:bodyPr lIns="96588" tIns="48295" rIns="96588" bIns="48295" anchor="b"/>
          <a:lstStyle/>
          <a:p>
            <a:pPr algn="r" defTabSz="909638"/>
            <a:fld id="{C6A0D935-3B72-4534-8793-5A9F65283C03}" type="slidenum">
              <a:rPr lang="en-US" sz="1200">
                <a:latin typeface="Calibri" pitchFamily="34" charset="0"/>
              </a:rPr>
              <a:pPr algn="r" defTabSz="909638"/>
              <a:t>133</a:t>
            </a:fld>
            <a:endParaRPr lang="en-US" sz="1200">
              <a:latin typeface="Calibri" pitchFamily="34"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6"/>
          <p:cNvSpPr>
            <a:spLocks noGrp="1" noRot="1" noChangeAspect="1" noTextEdit="1"/>
          </p:cNvSpPr>
          <p:nvPr>
            <p:ph type="sldImg"/>
          </p:nvPr>
        </p:nvSpPr>
        <p:spPr bwMode="auto">
          <a:xfrm>
            <a:off x="1257300" y="719138"/>
            <a:ext cx="4802188" cy="3600450"/>
          </a:xfrm>
          <a:noFill/>
          <a:ln>
            <a:solidFill>
              <a:srgbClr val="000000"/>
            </a:solidFill>
            <a:miter lim="800000"/>
            <a:headEnd/>
            <a:tailEnd/>
          </a:ln>
        </p:spPr>
      </p:sp>
      <p:sp>
        <p:nvSpPr>
          <p:cNvPr id="458754" name="Rectangle 7"/>
          <p:cNvSpPr>
            <a:spLocks noGrp="1"/>
          </p:cNvSpPr>
          <p:nvPr>
            <p:ph type="body" idx="1"/>
          </p:nvPr>
        </p:nvSpPr>
        <p:spPr>
          <a:xfrm>
            <a:off x="820738" y="4789488"/>
            <a:ext cx="5851525" cy="4321175"/>
          </a:xfrm>
          <a:noFill/>
          <a:ln/>
        </p:spPr>
        <p:txBody>
          <a:bodyPr lIns="96588" tIns="48295" rIns="96588" bIns="48295"/>
          <a:lstStyle/>
          <a:p>
            <a:pPr eaLnBrk="1" hangingPunct="1">
              <a:lnSpc>
                <a:spcPct val="90000"/>
              </a:lnSpc>
              <a:spcBef>
                <a:spcPct val="0"/>
              </a:spcBef>
            </a:pPr>
            <a:r>
              <a:rPr lang="en-US" smtClean="0"/>
              <a:t>SMUD: In July 2008, the Sacramento Municipal Utility District (SMUD) launched an innovative green pricing program called SolarShares. The program, the first of its kind, allows customers to purchase a portion of the solar energy generated by a 1-megawatt PV installation in Sacramento County. SMUD purchases the output of the third-party-owned system and resells it to SolarShares customers for a fixed monthly fee based on customer electricity usage and the size of the block they choose to purchase. Customers can buy the output of 0.5-kilowatt increments up to 4 kilowatts. Participants currently spend an extra $4 to $50 on their electric bill each month, and SMUD credits the value of that generation to each participant’s energy bill through virtual net metering. The program sold out the initial 1-megawatt PV system in the first 6 months, and enrollment has remained stable at about 700 participants. The following Web site has details on the district’s SolarShares program: </a:t>
            </a:r>
            <a:r>
              <a:rPr lang="en-US" smtClean="0">
                <a:hlinkClick r:id="rId3"/>
              </a:rPr>
              <a:t>www.smud.org/en/community-environment/solar/pages/solarshares.aspx.</a:t>
            </a:r>
            <a:r>
              <a:rPr lang="en-US" smtClean="0"/>
              <a:t> The Solar Shares program actually </a:t>
            </a:r>
            <a:r>
              <a:rPr lang="en-US" i="1" smtClean="0"/>
              <a:t>increases</a:t>
            </a:r>
            <a:r>
              <a:rPr lang="en-US" b="1" i="1" smtClean="0"/>
              <a:t> </a:t>
            </a:r>
            <a:r>
              <a:rPr lang="en-US" i="1" smtClean="0"/>
              <a:t> </a:t>
            </a:r>
            <a:r>
              <a:rPr lang="en-US" smtClean="0"/>
              <a:t>the electric bill of participants but it does allow them to replace their use with locally produced solar at a relatively low cost. Impact actually differs by season and may result in a bill decrease during some months. The fixed fee does not increase although bill credit values may increase over time (i.e., price certainty). </a:t>
            </a:r>
          </a:p>
        </p:txBody>
      </p:sp>
      <p:sp>
        <p:nvSpPr>
          <p:cNvPr id="458755" name="Slide Number Placeholder 3"/>
          <p:cNvSpPr txBox="1">
            <a:spLocks noGrp="1"/>
          </p:cNvSpPr>
          <p:nvPr/>
        </p:nvSpPr>
        <p:spPr bwMode="auto">
          <a:xfrm>
            <a:off x="4143375" y="9117013"/>
            <a:ext cx="3170238" cy="482600"/>
          </a:xfrm>
          <a:prstGeom prst="rect">
            <a:avLst/>
          </a:prstGeom>
          <a:noFill/>
          <a:ln w="9525">
            <a:noFill/>
            <a:miter lim="800000"/>
            <a:headEnd/>
            <a:tailEnd/>
          </a:ln>
        </p:spPr>
        <p:txBody>
          <a:bodyPr lIns="96588" tIns="48295" rIns="96588" bIns="48295" anchor="b"/>
          <a:lstStyle/>
          <a:p>
            <a:pPr algn="r" defTabSz="909638"/>
            <a:fld id="{E9035D67-910E-475A-A30A-38DBB4217830}" type="slidenum">
              <a:rPr lang="en-US" sz="1200">
                <a:latin typeface="Calibri" pitchFamily="34" charset="0"/>
              </a:rPr>
              <a:pPr algn="r" defTabSz="909638"/>
              <a:t>134</a:t>
            </a:fld>
            <a:endParaRPr lang="en-US" sz="1200">
              <a:latin typeface="Calibri" pitchFamily="34"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6"/>
          <p:cNvSpPr>
            <a:spLocks noGrp="1" noRot="1" noChangeAspect="1" noTextEdit="1"/>
          </p:cNvSpPr>
          <p:nvPr>
            <p:ph type="sldImg"/>
          </p:nvPr>
        </p:nvSpPr>
        <p:spPr bwMode="auto">
          <a:xfrm>
            <a:off x="1257300" y="719138"/>
            <a:ext cx="4802188" cy="3600450"/>
          </a:xfrm>
          <a:noFill/>
          <a:ln>
            <a:solidFill>
              <a:srgbClr val="000000"/>
            </a:solidFill>
            <a:miter lim="800000"/>
            <a:headEnd/>
            <a:tailEnd/>
          </a:ln>
        </p:spPr>
      </p:sp>
      <p:sp>
        <p:nvSpPr>
          <p:cNvPr id="460802" name="Rectangle 7"/>
          <p:cNvSpPr>
            <a:spLocks noGrp="1"/>
          </p:cNvSpPr>
          <p:nvPr>
            <p:ph type="body" idx="1"/>
          </p:nvPr>
        </p:nvSpPr>
        <p:spPr>
          <a:xfrm>
            <a:off x="820738" y="4789488"/>
            <a:ext cx="5851525" cy="4321175"/>
          </a:xfrm>
          <a:noFill/>
          <a:ln/>
        </p:spPr>
        <p:txBody>
          <a:bodyPr lIns="96588" tIns="48295" rIns="96588" bIns="48295"/>
          <a:lstStyle/>
          <a:p>
            <a:pPr eaLnBrk="1" hangingPunct="1">
              <a:lnSpc>
                <a:spcPct val="60000"/>
              </a:lnSpc>
              <a:spcBef>
                <a:spcPct val="0"/>
              </a:spcBef>
            </a:pPr>
            <a:r>
              <a:rPr lang="en-US" smtClean="0"/>
              <a:t>The chief advantage of community solar is that it lets people/customers who would otherwise not be able to invest in a solar system. This sector includes:</a:t>
            </a:r>
          </a:p>
          <a:p>
            <a:pPr eaLnBrk="1" hangingPunct="1">
              <a:lnSpc>
                <a:spcPct val="60000"/>
              </a:lnSpc>
              <a:spcBef>
                <a:spcPct val="0"/>
              </a:spcBef>
              <a:buFontTx/>
              <a:buChar char="•"/>
            </a:pPr>
            <a:r>
              <a:rPr lang="en-US" smtClean="0"/>
              <a:t> Renters</a:t>
            </a:r>
          </a:p>
          <a:p>
            <a:pPr eaLnBrk="1" hangingPunct="1">
              <a:lnSpc>
                <a:spcPct val="60000"/>
              </a:lnSpc>
              <a:spcBef>
                <a:spcPct val="0"/>
              </a:spcBef>
              <a:buFontTx/>
              <a:buChar char="•"/>
            </a:pPr>
            <a:r>
              <a:rPr lang="en-US" smtClean="0"/>
              <a:t> People who do not have a good site on their property (e.g., only 22-27% of residential roofs can support solar)</a:t>
            </a:r>
          </a:p>
          <a:p>
            <a:pPr eaLnBrk="1" hangingPunct="1">
              <a:lnSpc>
                <a:spcPct val="60000"/>
              </a:lnSpc>
              <a:spcBef>
                <a:spcPct val="0"/>
              </a:spcBef>
            </a:pPr>
            <a:endParaRPr lang="en-US" smtClean="0"/>
          </a:p>
          <a:p>
            <a:pPr eaLnBrk="1" hangingPunct="1">
              <a:lnSpc>
                <a:spcPct val="60000"/>
              </a:lnSpc>
              <a:spcBef>
                <a:spcPct val="0"/>
              </a:spcBef>
            </a:pPr>
            <a:r>
              <a:rPr lang="en-US" smtClean="0"/>
              <a:t>An additional benefit is that similar to an aggregation program, $/W costs will likely be lower for a large system.  However, this may be balanced by the fact that it may be difficult to access the benefits of tax incentives under a community model. Additional obstacles exist in the area of securities regulation (i.e., selling shares in an investment and the accompanying regulatory requirements). Depending on how the program is set up however, it can make solar available to customers with a lower cost for smaller increments of capacity. Community solar may in the long-run be a cheaper option than owning on-site solar for customers. In some cases, participation may increase the customer bill, but the customer is purchasing locally generated solar under what is typically a fixed price regime (i.e., no increases over time), which may ultimately turn out to be a benefit. At the very least, the customer is purchasing clean energy from a local system, which many would consider preferable to purchasing commodity green power (i.e., RECs) or “brown” energy.”</a:t>
            </a:r>
          </a:p>
          <a:p>
            <a:pPr eaLnBrk="1" hangingPunct="1">
              <a:lnSpc>
                <a:spcPct val="60000"/>
              </a:lnSpc>
              <a:spcBef>
                <a:spcPct val="0"/>
              </a:spcBef>
            </a:pPr>
            <a:endParaRPr lang="en-US" smtClean="0"/>
          </a:p>
          <a:p>
            <a:pPr eaLnBrk="1" hangingPunct="1">
              <a:lnSpc>
                <a:spcPct val="60000"/>
              </a:lnSpc>
              <a:spcBef>
                <a:spcPct val="0"/>
              </a:spcBef>
            </a:pPr>
            <a:r>
              <a:rPr lang="en-US" smtClean="0"/>
              <a:t>Secondary benefits of community solar include optimal project siting, increased public understanding of solar, generation of local jobs, test new financing mechanisms.</a:t>
            </a:r>
            <a:endParaRPr lang="en-US" b="1" smtClean="0"/>
          </a:p>
          <a:p>
            <a:pPr eaLnBrk="1" hangingPunct="1">
              <a:lnSpc>
                <a:spcPct val="60000"/>
              </a:lnSpc>
              <a:spcBef>
                <a:spcPct val="0"/>
              </a:spcBef>
            </a:pPr>
            <a:endParaRPr lang="en-US" smtClean="0"/>
          </a:p>
          <a:p>
            <a:pPr eaLnBrk="1" hangingPunct="1">
              <a:lnSpc>
                <a:spcPct val="60000"/>
              </a:lnSpc>
              <a:spcBef>
                <a:spcPct val="0"/>
              </a:spcBef>
            </a:pPr>
            <a:r>
              <a:rPr lang="en-US" smtClean="0"/>
              <a:t>Community solar could be initiated by local government, utility, or business (set up to own project)  - </a:t>
            </a:r>
            <a:r>
              <a:rPr lang="en-US" b="1" smtClean="0"/>
              <a:t>it could even be installed on local government-owned land</a:t>
            </a:r>
            <a:r>
              <a:rPr lang="en-US" smtClean="0"/>
              <a:t>. </a:t>
            </a:r>
            <a:endParaRPr lang="en-US" b="1" smtClean="0"/>
          </a:p>
          <a:p>
            <a:pPr eaLnBrk="1" hangingPunct="1">
              <a:lnSpc>
                <a:spcPct val="60000"/>
              </a:lnSpc>
              <a:spcBef>
                <a:spcPct val="0"/>
              </a:spcBef>
            </a:pPr>
            <a:endParaRPr lang="en-US" smtClean="0"/>
          </a:p>
          <a:p>
            <a:pPr eaLnBrk="1" hangingPunct="1">
              <a:lnSpc>
                <a:spcPct val="60000"/>
              </a:lnSpc>
              <a:spcBef>
                <a:spcPct val="0"/>
              </a:spcBef>
            </a:pPr>
            <a:r>
              <a:rPr lang="en-US" smtClean="0"/>
              <a:t>As typically arranged, people get “credits” on electric bill through virtual net metering  - </a:t>
            </a:r>
            <a:r>
              <a:rPr lang="en-US" b="1" smtClean="0"/>
              <a:t>Alternately, could get $ credit on electric bill. </a:t>
            </a:r>
            <a:r>
              <a:rPr lang="en-US" smtClean="0"/>
              <a:t>This is often referred to as virtual net metering, and the state policy environment is important as many states do not require utilities to offer such an arrangement. Jurisdictions with municipal utilities have leeway to design virtual net metering programs themselves. A monetary payment could either based on production or a flat payment (as with SMUD Solar Shares). With utility-sponsored model, participants get credit or payment on utility bill proportional to their contribution </a:t>
            </a:r>
          </a:p>
          <a:p>
            <a:pPr eaLnBrk="1" hangingPunct="1">
              <a:lnSpc>
                <a:spcPct val="60000"/>
              </a:lnSpc>
              <a:spcBef>
                <a:spcPct val="0"/>
              </a:spcBef>
            </a:pPr>
            <a:r>
              <a:rPr lang="en-US" smtClean="0"/>
              <a:t>and how much electricity the system produces (or it could just be a flat credit).  Usually participants don’t actually own system, it’s owned by utility and participants are paying to receive benefits of system</a:t>
            </a:r>
          </a:p>
          <a:p>
            <a:pPr eaLnBrk="1" hangingPunct="1">
              <a:lnSpc>
                <a:spcPct val="90000"/>
              </a:lnSpc>
              <a:spcBef>
                <a:spcPct val="0"/>
              </a:spcBef>
            </a:pPr>
            <a:endParaRPr lang="en-US" smtClean="0"/>
          </a:p>
        </p:txBody>
      </p:sp>
      <p:sp>
        <p:nvSpPr>
          <p:cNvPr id="460803" name="Slide Number Placeholder 3"/>
          <p:cNvSpPr txBox="1">
            <a:spLocks noGrp="1"/>
          </p:cNvSpPr>
          <p:nvPr/>
        </p:nvSpPr>
        <p:spPr bwMode="auto">
          <a:xfrm>
            <a:off x="4143375" y="9117013"/>
            <a:ext cx="3170238" cy="482600"/>
          </a:xfrm>
          <a:prstGeom prst="rect">
            <a:avLst/>
          </a:prstGeom>
          <a:noFill/>
          <a:ln w="9525">
            <a:noFill/>
            <a:miter lim="800000"/>
            <a:headEnd/>
            <a:tailEnd/>
          </a:ln>
        </p:spPr>
        <p:txBody>
          <a:bodyPr lIns="96588" tIns="48295" rIns="96588" bIns="48295" anchor="b"/>
          <a:lstStyle/>
          <a:p>
            <a:pPr algn="r" defTabSz="909638"/>
            <a:fld id="{00BC34C3-DECE-4343-8F1D-27898FF9B838}" type="slidenum">
              <a:rPr lang="en-US" sz="1200">
                <a:latin typeface="Calibri" pitchFamily="34" charset="0"/>
              </a:rPr>
              <a:pPr algn="r" defTabSz="909638"/>
              <a:t>135</a:t>
            </a:fld>
            <a:endParaRPr lang="en-US" sz="1200">
              <a:latin typeface="Calibri" pitchFamily="34"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6"/>
          <p:cNvSpPr>
            <a:spLocks noGrp="1" noRot="1" noChangeAspect="1" noTextEdit="1"/>
          </p:cNvSpPr>
          <p:nvPr>
            <p:ph type="sldImg"/>
          </p:nvPr>
        </p:nvSpPr>
        <p:spPr bwMode="auto">
          <a:xfrm>
            <a:off x="1257300" y="719138"/>
            <a:ext cx="4802188" cy="3600450"/>
          </a:xfrm>
          <a:noFill/>
          <a:ln>
            <a:solidFill>
              <a:srgbClr val="000000"/>
            </a:solidFill>
            <a:miter lim="800000"/>
            <a:headEnd/>
            <a:tailEnd/>
          </a:ln>
        </p:spPr>
      </p:sp>
      <p:sp>
        <p:nvSpPr>
          <p:cNvPr id="462850" name="Rectangle 7"/>
          <p:cNvSpPr>
            <a:spLocks noGrp="1"/>
          </p:cNvSpPr>
          <p:nvPr>
            <p:ph type="body" idx="1"/>
          </p:nvPr>
        </p:nvSpPr>
        <p:spPr>
          <a:xfrm>
            <a:off x="0" y="4560888"/>
            <a:ext cx="7315200" cy="5040312"/>
          </a:xfrm>
          <a:noFill/>
          <a:ln/>
        </p:spPr>
        <p:txBody>
          <a:bodyPr lIns="96588" tIns="48295" rIns="96588" bIns="48295"/>
          <a:lstStyle/>
          <a:p>
            <a:pPr>
              <a:lnSpc>
                <a:spcPct val="80000"/>
              </a:lnSpc>
              <a:spcBef>
                <a:spcPts val="600"/>
              </a:spcBef>
            </a:pPr>
            <a:r>
              <a:rPr lang="en-US" dirty="0" smtClean="0"/>
              <a:t>Significant variations may exist based the type of solar system in question </a:t>
            </a:r>
            <a:r>
              <a:rPr lang="en-US" b="1" dirty="0" smtClean="0"/>
              <a:t>(e.g., residential vs. commercial, customer-sited vs. wholesale generation.)</a:t>
            </a:r>
          </a:p>
          <a:p>
            <a:pPr lvl="1">
              <a:lnSpc>
                <a:spcPct val="80000"/>
              </a:lnSpc>
              <a:spcBef>
                <a:spcPts val="600"/>
              </a:spcBef>
            </a:pPr>
            <a:r>
              <a:rPr lang="en-US" b="1" dirty="0" smtClean="0"/>
              <a:t>Exemptions/Special Assessment</a:t>
            </a:r>
            <a:r>
              <a:rPr lang="en-US" dirty="0" smtClean="0"/>
              <a:t> Value added by the solar energy system is exempt from real property taxes, or the assessment disregards the added value. </a:t>
            </a:r>
          </a:p>
          <a:p>
            <a:pPr lvl="1">
              <a:lnSpc>
                <a:spcPct val="80000"/>
              </a:lnSpc>
              <a:spcBef>
                <a:spcPts val="600"/>
              </a:spcBef>
            </a:pPr>
            <a:r>
              <a:rPr lang="en-US" b="1" dirty="0" smtClean="0"/>
              <a:t>Abatement/Credit: </a:t>
            </a:r>
            <a:r>
              <a:rPr lang="en-US" dirty="0" smtClean="0"/>
              <a:t>Property taxes on the property as a whole are lowered based on the level of investment in the system. For instance, during a given year the property owner may receive a credit or lowering of property taxes equivalent to a % investment in the system, up to a certain maximum amount. This could take place over a single year or over multiple years. This somewhat akin to traditional tax incentives except the investment credit is redeemed against property taxes rather than income related taxes.</a:t>
            </a:r>
          </a:p>
          <a:p>
            <a:pPr eaLnBrk="1" hangingPunct="1">
              <a:lnSpc>
                <a:spcPct val="80000"/>
              </a:lnSpc>
              <a:spcBef>
                <a:spcPts val="600"/>
              </a:spcBef>
            </a:pPr>
            <a:r>
              <a:rPr lang="en-US" dirty="0" smtClean="0"/>
              <a:t>State laws may determine assessment practices for solar or other renewable energy systems. Some states consider property exempt from state property taxes, but then allow the local jurisdiction to decide whether or not to exempt such property from local property taxes. New York city offers a property tax abatement for PV systems located within the city (this had to be authorized by state law). Depending on the level of the incentive, a property tax credit could provide significant value to the system owner. It could be made either refundable or non-refundable.  Property tax abatements or credits of this type could have limited applicability to some building/ system owners who are already exempt from property taxes. Differentiating between small or large scale systems or on-site vs. wholesale systems, along with caps on the overall value of the incentive reduces the potential fiscal impact on the local government.  </a:t>
            </a:r>
          </a:p>
          <a:p>
            <a:pPr>
              <a:lnSpc>
                <a:spcPct val="80000"/>
              </a:lnSpc>
              <a:spcBef>
                <a:spcPts val="600"/>
              </a:spcBef>
            </a:pPr>
            <a:r>
              <a:rPr lang="en-US" dirty="0" smtClean="0"/>
              <a:t>Regardless of whether an incentive is offered, the local taxing jurisdiction should provide property owners with information on how a system will be assessed and taxed.  In some cases, an exemption may apply to business or manufacturing equipment, giving rise to the possibility that some types of commercial systems would be exempt from property taxes. Assessment of residential solar property may look different depending on how and how frequently homes are assessed. The question will come up and state guidance may be needed.</a:t>
            </a:r>
          </a:p>
          <a:p>
            <a:pPr>
              <a:lnSpc>
                <a:spcPct val="80000"/>
              </a:lnSpc>
              <a:spcBef>
                <a:spcPts val="600"/>
              </a:spcBef>
            </a:pPr>
            <a:r>
              <a:rPr lang="en-US" dirty="0" smtClean="0"/>
              <a:t>For large-scale grid-supply systems, a local government may be able to offer a payment in lieu of property taxes (PILOT) program or something similar in order to create a favorable investment environment for a large-scale developer. Agreements of this type are often seen in the wind energy industry. State laws permitting local governments to designate economic improvement zones (or equivalent) potentially clear the way for a government to work with a developer to reduce property tax expenses or simply provide a more consistent revenue stream over the project life. Without this type of arrangement, the property tax revenue (and payment burden on the developer) would be front-loaded and likely decline significantly over time. </a:t>
            </a:r>
          </a:p>
        </p:txBody>
      </p:sp>
      <p:sp>
        <p:nvSpPr>
          <p:cNvPr id="462851" name="Slide Number Placeholder 3"/>
          <p:cNvSpPr txBox="1">
            <a:spLocks noGrp="1"/>
          </p:cNvSpPr>
          <p:nvPr/>
        </p:nvSpPr>
        <p:spPr bwMode="auto">
          <a:xfrm>
            <a:off x="4143375" y="9117013"/>
            <a:ext cx="3170238" cy="482600"/>
          </a:xfrm>
          <a:prstGeom prst="rect">
            <a:avLst/>
          </a:prstGeom>
          <a:noFill/>
          <a:ln w="9525">
            <a:noFill/>
            <a:miter lim="800000"/>
            <a:headEnd/>
            <a:tailEnd/>
          </a:ln>
        </p:spPr>
        <p:txBody>
          <a:bodyPr lIns="96588" tIns="48295" rIns="96588" bIns="48295" anchor="b"/>
          <a:lstStyle/>
          <a:p>
            <a:pPr algn="r" defTabSz="909638"/>
            <a:fld id="{BD77DAE4-23DB-44AC-9BFF-B0EE2A60DEE4}" type="slidenum">
              <a:rPr lang="en-US" sz="1200">
                <a:latin typeface="Calibri" pitchFamily="34" charset="0"/>
              </a:rPr>
              <a:pPr algn="r" defTabSz="909638"/>
              <a:t>136</a:t>
            </a:fld>
            <a:endParaRPr lang="en-US" sz="1200">
              <a:latin typeface="Calibri" pitchFamily="34"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Slide Image Placeholder 1"/>
          <p:cNvSpPr>
            <a:spLocks noGrp="1" noRot="1" noChangeAspect="1" noTextEdit="1"/>
          </p:cNvSpPr>
          <p:nvPr>
            <p:ph type="sldImg"/>
          </p:nvPr>
        </p:nvSpPr>
        <p:spPr bwMode="auto">
          <a:xfrm>
            <a:off x="1257300" y="719138"/>
            <a:ext cx="4802188" cy="3600450"/>
          </a:xfrm>
          <a:noFill/>
          <a:ln>
            <a:solidFill>
              <a:srgbClr val="000000"/>
            </a:solidFill>
            <a:miter lim="800000"/>
            <a:headEnd/>
            <a:tailEnd/>
          </a:ln>
        </p:spPr>
      </p:sp>
      <p:sp>
        <p:nvSpPr>
          <p:cNvPr id="464898" name="Notes Placeholder 2"/>
          <p:cNvSpPr>
            <a:spLocks noGrp="1"/>
          </p:cNvSpPr>
          <p:nvPr>
            <p:ph type="body" idx="1"/>
          </p:nvPr>
        </p:nvSpPr>
        <p:spPr>
          <a:noFill/>
          <a:ln/>
        </p:spPr>
        <p:txBody>
          <a:bodyPr lIns="96588" tIns="48295" rIns="96588" bIns="48295"/>
          <a:lstStyle/>
          <a:p>
            <a:pPr defTabSz="903288">
              <a:spcBef>
                <a:spcPct val="0"/>
              </a:spcBef>
            </a:pPr>
            <a:r>
              <a:rPr lang="en-US" smtClean="0"/>
              <a:t>Colorado – only state that has local option for sales tax exemption although more than 21 other states (+ Puerto Rico) offer sales tax exemptions from state taxes. Sales tax  incentives complements other incentives – not enough to stimulate investment by itself, but can encourage people to invest in solar where sales tax rates are high and other policies are in place.</a:t>
            </a:r>
          </a:p>
          <a:p>
            <a:pPr defTabSz="903288">
              <a:spcBef>
                <a:spcPct val="0"/>
              </a:spcBef>
            </a:pPr>
            <a:endParaRPr lang="en-US" smtClean="0"/>
          </a:p>
          <a:p>
            <a:pPr defTabSz="903288">
              <a:spcBef>
                <a:spcPct val="0"/>
              </a:spcBef>
            </a:pPr>
            <a:r>
              <a:rPr lang="en-US" smtClean="0"/>
              <a:t>Local governments can help disseminate information about existing state level sales tax incentives or lobby for exemptions at the state level where they do not exist.</a:t>
            </a:r>
          </a:p>
        </p:txBody>
      </p:sp>
      <p:sp>
        <p:nvSpPr>
          <p:cNvPr id="464899" name="Slide Number Placeholder 3"/>
          <p:cNvSpPr txBox="1">
            <a:spLocks noGrp="1"/>
          </p:cNvSpPr>
          <p:nvPr/>
        </p:nvSpPr>
        <p:spPr bwMode="auto">
          <a:xfrm>
            <a:off x="4143375" y="9117013"/>
            <a:ext cx="3170238" cy="482600"/>
          </a:xfrm>
          <a:prstGeom prst="rect">
            <a:avLst/>
          </a:prstGeom>
          <a:noFill/>
          <a:ln w="9525">
            <a:noFill/>
            <a:miter lim="800000"/>
            <a:headEnd/>
            <a:tailEnd/>
          </a:ln>
        </p:spPr>
        <p:txBody>
          <a:bodyPr lIns="96588" tIns="48295" rIns="96588" bIns="48295" anchor="b"/>
          <a:lstStyle/>
          <a:p>
            <a:pPr algn="r" defTabSz="909638"/>
            <a:fld id="{008A82CF-07EA-4EC5-B479-2FEE1BBF10FE}" type="slidenum">
              <a:rPr lang="en-US" sz="1200">
                <a:latin typeface="Calibri" pitchFamily="34" charset="0"/>
              </a:rPr>
              <a:pPr algn="r" defTabSz="909638"/>
              <a:t>137</a:t>
            </a:fld>
            <a:endParaRPr lang="en-US" sz="1200">
              <a:latin typeface="Calibri" pitchFamily="34"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6"/>
          <p:cNvSpPr>
            <a:spLocks noGrp="1" noRot="1" noChangeAspect="1" noTextEdit="1"/>
          </p:cNvSpPr>
          <p:nvPr>
            <p:ph type="sldImg"/>
          </p:nvPr>
        </p:nvSpPr>
        <p:spPr bwMode="auto">
          <a:noFill/>
          <a:ln>
            <a:solidFill>
              <a:srgbClr val="000000"/>
            </a:solidFill>
            <a:miter lim="800000"/>
            <a:headEnd/>
            <a:tailEnd/>
          </a:ln>
        </p:spPr>
      </p:sp>
      <p:sp>
        <p:nvSpPr>
          <p:cNvPr id="466946" name="Rectangle 7"/>
          <p:cNvSpPr>
            <a:spLocks noGrp="1"/>
          </p:cNvSpPr>
          <p:nvPr>
            <p:ph type="body" idx="1"/>
          </p:nvPr>
        </p:nvSpPr>
        <p:spPr>
          <a:xfrm>
            <a:off x="177800" y="4575175"/>
            <a:ext cx="7019925" cy="5280025"/>
          </a:xfrm>
          <a:noFill/>
          <a:ln/>
        </p:spPr>
        <p:txBody>
          <a:bodyPr/>
          <a:lstStyle/>
          <a:p>
            <a:pPr eaLnBrk="1" hangingPunct="1">
              <a:lnSpc>
                <a:spcPct val="70000"/>
              </a:lnSpc>
            </a:pPr>
            <a:r>
              <a:rPr lang="en-US" smtClean="0"/>
              <a:t>Procedures for approval vary across states and utilities . Utilities are responsible for their grids, and they want to be sure that interconnecting a new generator isn’t going jeopardize safety or reliability.  In the past, it was a busy year if more than one new facility was coming on-line for a utility.  There wasn’t a need for standard procedures; each interconnection was unique and a team of engineers would go through every detail.  But with thousands of new distributed generators, procedures were needed. Many utilities have implemented tracking software to assure requests do not get buried in at one of the approval stops.</a:t>
            </a:r>
          </a:p>
          <a:p>
            <a:pPr eaLnBrk="1" hangingPunct="1">
              <a:lnSpc>
                <a:spcPct val="70000"/>
              </a:lnSpc>
              <a:spcBef>
                <a:spcPct val="0"/>
              </a:spcBef>
            </a:pPr>
            <a:endParaRPr lang="en-US" smtClean="0"/>
          </a:p>
          <a:p>
            <a:pPr eaLnBrk="1" hangingPunct="1">
              <a:lnSpc>
                <a:spcPct val="70000"/>
              </a:lnSpc>
              <a:spcBef>
                <a:spcPct val="0"/>
              </a:spcBef>
            </a:pPr>
            <a:r>
              <a:rPr lang="en-US" smtClean="0"/>
              <a:t>Generators under a few MW usually connect to distribution lines under state rules, but 9 states don’t have rules, and smaller utilities often set their own rules. Federal rules generally impact larger generators, which usually connect to transmission lines under federal rules that are really just a study process that is often costly and lengthy.</a:t>
            </a:r>
          </a:p>
          <a:p>
            <a:pPr eaLnBrk="1" hangingPunct="1">
              <a:lnSpc>
                <a:spcPct val="70000"/>
              </a:lnSpc>
              <a:spcBef>
                <a:spcPct val="0"/>
              </a:spcBef>
            </a:pPr>
            <a:endParaRPr lang="en-US" smtClean="0"/>
          </a:p>
          <a:p>
            <a:pPr>
              <a:lnSpc>
                <a:spcPct val="80000"/>
              </a:lnSpc>
            </a:pPr>
            <a:r>
              <a:rPr lang="en-US" smtClean="0"/>
              <a:t>Sources: IREC, </a:t>
            </a:r>
            <a:r>
              <a:rPr lang="en-US" i="1" smtClean="0"/>
              <a:t>Connecting to the Grid, 6</a:t>
            </a:r>
            <a:r>
              <a:rPr lang="en-US" i="1" baseline="30000" smtClean="0"/>
              <a:t>th</a:t>
            </a:r>
            <a:r>
              <a:rPr lang="en-US" i="1" smtClean="0"/>
              <a:t> Edition  </a:t>
            </a:r>
          </a:p>
          <a:p>
            <a:pPr>
              <a:lnSpc>
                <a:spcPct val="80000"/>
              </a:lnSpc>
            </a:pPr>
            <a:r>
              <a:rPr lang="en-US" i="1" smtClean="0"/>
              <a:t>	    NNEC, Freeing the Grid, 2010 Edition</a:t>
            </a:r>
          </a:p>
          <a:p>
            <a:pPr eaLnBrk="1" hangingPunct="1">
              <a:lnSpc>
                <a:spcPct val="70000"/>
              </a:lnSpc>
              <a:spcBef>
                <a:spcPct val="0"/>
              </a:spcBef>
            </a:pPr>
            <a:endParaRPr lang="en-US" smtClean="0"/>
          </a:p>
          <a:p>
            <a:pPr eaLnBrk="1" hangingPunct="1">
              <a:lnSpc>
                <a:spcPct val="70000"/>
              </a:lnSpc>
              <a:spcBef>
                <a:spcPct val="0"/>
              </a:spcBef>
            </a:pPr>
            <a:r>
              <a:rPr lang="en-US" smtClean="0"/>
              <a:t>Coverage of all technologies, rather than just renewable technologies</a:t>
            </a:r>
          </a:p>
          <a:p>
            <a:pPr eaLnBrk="1" hangingPunct="1">
              <a:lnSpc>
                <a:spcPct val="70000"/>
              </a:lnSpc>
              <a:spcBef>
                <a:spcPct val="0"/>
              </a:spcBef>
            </a:pPr>
            <a:r>
              <a:rPr lang="en-US" smtClean="0"/>
              <a:t>Interconnection of systems up to at least 10 MW</a:t>
            </a:r>
          </a:p>
          <a:p>
            <a:pPr eaLnBrk="1" hangingPunct="1">
              <a:lnSpc>
                <a:spcPct val="70000"/>
              </a:lnSpc>
              <a:spcBef>
                <a:spcPct val="0"/>
              </a:spcBef>
            </a:pPr>
            <a:r>
              <a:rPr lang="en-US" smtClean="0"/>
              <a:t>Apply existing technical standards (e.g., IEEE 1547, UL 1741)</a:t>
            </a:r>
          </a:p>
          <a:p>
            <a:pPr eaLnBrk="1" hangingPunct="1">
              <a:lnSpc>
                <a:spcPct val="70000"/>
              </a:lnSpc>
              <a:spcBef>
                <a:spcPct val="0"/>
              </a:spcBef>
            </a:pPr>
            <a:endParaRPr lang="en-US" smtClean="0"/>
          </a:p>
          <a:p>
            <a:pPr eaLnBrk="1" hangingPunct="1">
              <a:lnSpc>
                <a:spcPct val="70000"/>
              </a:lnSpc>
              <a:spcBef>
                <a:spcPct val="0"/>
              </a:spcBef>
            </a:pPr>
            <a:r>
              <a:rPr lang="en-US" smtClean="0"/>
              <a:t>Use standard forms and agreements, with simplified versions for small systems</a:t>
            </a:r>
          </a:p>
          <a:p>
            <a:pPr eaLnBrk="1" hangingPunct="1">
              <a:lnSpc>
                <a:spcPct val="70000"/>
              </a:lnSpc>
              <a:spcBef>
                <a:spcPct val="0"/>
              </a:spcBef>
            </a:pPr>
            <a:r>
              <a:rPr lang="en-US" smtClean="0"/>
              <a:t>Screen applications based on degree of complexity and use expedited processes for those that pass technical screens.</a:t>
            </a:r>
          </a:p>
          <a:p>
            <a:pPr eaLnBrk="1" hangingPunct="1">
              <a:lnSpc>
                <a:spcPct val="70000"/>
              </a:lnSpc>
              <a:spcBef>
                <a:spcPct val="0"/>
              </a:spcBef>
            </a:pPr>
            <a:r>
              <a:rPr lang="en-US" smtClean="0"/>
              <a:t>A simplified procedure for small solar arrays covering most residential installations</a:t>
            </a:r>
          </a:p>
          <a:p>
            <a:pPr eaLnBrk="1" hangingPunct="1">
              <a:lnSpc>
                <a:spcPct val="70000"/>
              </a:lnSpc>
              <a:spcBef>
                <a:spcPct val="0"/>
              </a:spcBef>
            </a:pPr>
            <a:r>
              <a:rPr lang="en-US" smtClean="0"/>
              <a:t>A fast track procedure for systems up to 2 MW that allows interconnection without additional cost or delay if certain screens are met </a:t>
            </a:r>
          </a:p>
          <a:p>
            <a:pPr eaLnBrk="1" hangingPunct="1">
              <a:lnSpc>
                <a:spcPct val="70000"/>
              </a:lnSpc>
              <a:spcBef>
                <a:spcPct val="0"/>
              </a:spcBef>
            </a:pPr>
            <a:r>
              <a:rPr lang="en-US" smtClean="0"/>
              <a:t>A scoping meeting if screens are not met to review expected costs and duration of studiesImpose design fees proportionate to project size</a:t>
            </a:r>
          </a:p>
          <a:p>
            <a:pPr eaLnBrk="1" hangingPunct="1">
              <a:lnSpc>
                <a:spcPct val="70000"/>
              </a:lnSpc>
              <a:spcBef>
                <a:spcPct val="0"/>
              </a:spcBef>
            </a:pPr>
            <a:r>
              <a:rPr lang="en-US" smtClean="0"/>
              <a:t>Create transparent, uniform process with comprehensive coverage of potential issues</a:t>
            </a:r>
          </a:p>
          <a:p>
            <a:pPr eaLnBrk="1" hangingPunct="1">
              <a:lnSpc>
                <a:spcPct val="70000"/>
              </a:lnSpc>
              <a:spcBef>
                <a:spcPct val="0"/>
              </a:spcBef>
            </a:pPr>
            <a:endParaRPr lang="en-US" smtClean="0"/>
          </a:p>
          <a:p>
            <a:pPr eaLnBrk="1" hangingPunct="1">
              <a:lnSpc>
                <a:spcPct val="70000"/>
              </a:lnSpc>
              <a:spcBef>
                <a:spcPct val="0"/>
              </a:spcBef>
            </a:pPr>
            <a:r>
              <a:rPr lang="en-US" smtClean="0"/>
              <a:t>Prohibit redundant or unnecessary additional requirements</a:t>
            </a:r>
          </a:p>
          <a:p>
            <a:pPr eaLnBrk="1" hangingPunct="1">
              <a:lnSpc>
                <a:spcPct val="70000"/>
              </a:lnSpc>
              <a:spcBef>
                <a:spcPct val="0"/>
              </a:spcBef>
            </a:pPr>
            <a:r>
              <a:rPr lang="en-US" smtClean="0"/>
              <a:t>A three part study (feasibility, impact and facilities) process for interconnection of more complex and larger systems (CA Rule 21 has supplemental review process as a first step for systems that do not meet</a:t>
            </a:r>
          </a:p>
          <a:p>
            <a:pPr eaLnBrk="1" hangingPunct="1">
              <a:lnSpc>
                <a:spcPct val="70000"/>
              </a:lnSpc>
              <a:spcBef>
                <a:spcPct val="0"/>
              </a:spcBef>
            </a:pPr>
            <a:r>
              <a:rPr lang="en-US" smtClean="0"/>
              <a:t>all the screens and, failing that, a single study process that essentially includes the three study areas listed)</a:t>
            </a:r>
          </a:p>
          <a:p>
            <a:pPr eaLnBrk="1" hangingPunct="1">
              <a:lnSpc>
                <a:spcPct val="70000"/>
              </a:lnSpc>
              <a:spcBef>
                <a:spcPct val="0"/>
              </a:spcBef>
            </a:pPr>
            <a:endParaRPr lang="en-US" smtClean="0"/>
          </a:p>
          <a:p>
            <a:pPr marL="0" lvl="1" eaLnBrk="1" hangingPunct="1">
              <a:lnSpc>
                <a:spcPct val="80000"/>
              </a:lnSpc>
              <a:spcBef>
                <a:spcPct val="0"/>
              </a:spcBef>
            </a:pPr>
            <a:endParaRPr lang="en-US" sz="1100" smtClean="0">
              <a:ea typeface="ＭＳ Ｐゴシック" pitchFamily="34" charset="-128"/>
            </a:endParaRPr>
          </a:p>
          <a:p>
            <a:pPr eaLnBrk="1" hangingPunct="1">
              <a:lnSpc>
                <a:spcPct val="80000"/>
              </a:lnSpc>
              <a:spcBef>
                <a:spcPct val="0"/>
              </a:spcBef>
            </a:pPr>
            <a:endParaRPr lang="en-US" sz="400" smtClean="0"/>
          </a:p>
        </p:txBody>
      </p:sp>
      <p:sp>
        <p:nvSpPr>
          <p:cNvPr id="466947" name="Slide Number Placeholder 3"/>
          <p:cNvSpPr txBox="1">
            <a:spLocks noGrp="1"/>
          </p:cNvSpPr>
          <p:nvPr/>
        </p:nvSpPr>
        <p:spPr bwMode="auto">
          <a:xfrm>
            <a:off x="4144963" y="9118600"/>
            <a:ext cx="3168650" cy="481013"/>
          </a:xfrm>
          <a:prstGeom prst="rect">
            <a:avLst/>
          </a:prstGeom>
          <a:noFill/>
          <a:ln w="9525">
            <a:noFill/>
            <a:miter lim="800000"/>
            <a:headEnd/>
            <a:tailEnd/>
          </a:ln>
        </p:spPr>
        <p:txBody>
          <a:bodyPr lIns="96599" tIns="48299" rIns="96599" bIns="48299" anchor="b"/>
          <a:lstStyle/>
          <a:p>
            <a:pPr algn="r" defTabSz="903288"/>
            <a:fld id="{9C7BD124-3004-45E4-AFAA-6CA9B4E51DEA}" type="slidenum">
              <a:rPr lang="en-US" sz="1200">
                <a:latin typeface="Calibri" pitchFamily="34" charset="0"/>
              </a:rPr>
              <a:pPr algn="r" defTabSz="903288"/>
              <a:t>138</a:t>
            </a:fld>
            <a:endParaRPr lang="en-US" sz="1200">
              <a:latin typeface="Calibri" pitchFamily="34"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p:cNvSpPr>
          <p:nvPr>
            <p:ph type="body" idx="1"/>
          </p:nvPr>
        </p:nvSpPr>
        <p:spPr>
          <a:xfrm>
            <a:off x="316525" y="4560888"/>
            <a:ext cx="6682152" cy="4321175"/>
          </a:xfrm>
        </p:spPr>
        <p:txBody>
          <a:bodyPr/>
          <a:lstStyle/>
          <a:p>
            <a:r>
              <a:rPr lang="en-US" dirty="0" smtClean="0"/>
              <a:t>Net metering allows for flow of electricity both to and from the customer – typically through a single, bi-directional meter. It is required by law in most states, but policies widely vary. Municipal utilities can enact more favorable net metering policies if state policy is lacking.</a:t>
            </a:r>
          </a:p>
          <a:p>
            <a:r>
              <a:rPr lang="en-US" dirty="0" smtClean="0"/>
              <a:t>When a customer’s generation exceeds the customer’s use, electricity from the customer flows back to the grid, offsetting electricity consumed by the customer at a different time during the same billing cycle. In effect, the customer uses excess generation to offset electricity that the customer otherwise would have to purchase at the utility’s full retail rate. Ultimate benefit may be fairly dependent on state policy details. Variations in monthly rollover, annual reconciliation, and utility rate options can make a significant difference in value. These details become less important as system decreases relative to on-site electric load. </a:t>
            </a:r>
          </a:p>
          <a:p>
            <a:r>
              <a:rPr lang="en-US" dirty="0" smtClean="0"/>
              <a:t>As with interconnection procedures, net metering is different from state to state, and smaller utilities often don’t have to follow the state rules.  43 states have net metering in some form, and lots of smaller utilities do too, but the variety is vast.  Indiana doesn’t allow any system bigger than 10 kW to net meter; that’s a good-sized solar array for a home.  On the other hand, 20 states allow systems that 100 times larger – as big as a MW or even without any limit other than sizing it to meet the customer’s annual load.  </a:t>
            </a:r>
          </a:p>
          <a:p>
            <a:r>
              <a:rPr lang="en-US" dirty="0" smtClean="0"/>
              <a:t>For program size, what seemed adequate a few years ago is insufficient today.  Idaho says that a utility doesn’t have to offer net metering once the sum of all of the generation is 0.1% of the utility’s peak load from the year 2000.  Peak load at Idaho Power in 200 was under 3,000 MW, so that means no more than 3 MW of distributed generation, like solar arrays, can be net metered - ever.  That’s about as much as California installs every day.   </a:t>
            </a:r>
          </a:p>
          <a:p>
            <a:r>
              <a:rPr lang="en-US" dirty="0" smtClean="0"/>
              <a:t>Other common roadblocks that can creep into net metering rules are added fees, not crediting the customer for excess generation at the end of the month, and not allowing a customer to use one generator to offset multiple meters on a property. Some are starting to permit creative approaches to allow virtual net metering, such as using one array on a multiple-tenant building and crediting the tenants the got the array built for their share of the energy produced.  </a:t>
            </a:r>
          </a:p>
          <a:p>
            <a:endParaRPr lang="en-US" dirty="0" smtClean="0"/>
          </a:p>
          <a:p>
            <a:endParaRPr lang="en-US" dirty="0" smtClean="0"/>
          </a:p>
          <a:p>
            <a:endParaRPr lang="en-US" dirty="0" smtClean="0"/>
          </a:p>
          <a:p>
            <a:endParaRPr lang="en-US" dirty="0" smtClean="0"/>
          </a:p>
          <a:p>
            <a:endParaRPr lang="en-US" dirty="0" smtClean="0"/>
          </a:p>
        </p:txBody>
      </p:sp>
      <p:sp>
        <p:nvSpPr>
          <p:cNvPr id="3" name="Slide Image Placeholder 2"/>
          <p:cNvSpPr>
            <a:spLocks noGrp="1" noRot="1" noChangeAspect="1"/>
          </p:cNvSpPr>
          <p:nvPr>
            <p:ph type="sldImg"/>
          </p:nvPr>
        </p:nvSpPr>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TextEdit="1"/>
          </p:cNvSpPr>
          <p:nvPr>
            <p:ph type="sldImg"/>
          </p:nvPr>
        </p:nvSpPr>
        <p:spPr bwMode="auto">
          <a:noFill/>
          <a:ln>
            <a:solidFill>
              <a:srgbClr val="000000"/>
            </a:solidFill>
            <a:miter lim="800000"/>
            <a:headEnd/>
            <a:tailEnd/>
          </a:ln>
        </p:spPr>
      </p:sp>
      <p:sp>
        <p:nvSpPr>
          <p:cNvPr id="47106" name="Rectangle 3"/>
          <p:cNvSpPr>
            <a:spLocks noGrp="1"/>
          </p:cNvSpPr>
          <p:nvPr>
            <p:ph type="body" idx="1"/>
          </p:nvPr>
        </p:nvSpPr>
        <p:spPr>
          <a:noFill/>
          <a:ln/>
        </p:spPr>
        <p:txBody>
          <a:bodyPr/>
          <a:lstStyle/>
          <a:p>
            <a:r>
              <a:rPr lang="en-US" smtClean="0"/>
              <a:t>In order to work well together, we need to get to know each other. So to begin our time together today, let’s spend a few minutes talking with each other about why we are at this workshop and what we expect to get out of it. </a:t>
            </a:r>
          </a:p>
          <a:p>
            <a:r>
              <a:rPr lang="en-US" smtClean="0"/>
              <a:t>After we finish going through this brief set of instructions, please pair up with the person sitting next to or nearest to you, and spend 5 minutes interviewing each other. At the end of that 5 minutes, please introduce your partner to your table group.</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Slide Image Placeholder 1"/>
          <p:cNvSpPr>
            <a:spLocks noGrp="1" noRot="1" noChangeAspect="1" noTextEdit="1"/>
          </p:cNvSpPr>
          <p:nvPr>
            <p:ph type="sldImg"/>
          </p:nvPr>
        </p:nvSpPr>
        <p:spPr bwMode="auto">
          <a:noFill/>
          <a:ln>
            <a:solidFill>
              <a:srgbClr val="000000"/>
            </a:solidFill>
            <a:miter lim="800000"/>
            <a:headEnd/>
            <a:tailEnd/>
          </a:ln>
        </p:spPr>
      </p:sp>
      <p:sp>
        <p:nvSpPr>
          <p:cNvPr id="471042" name="Notes Placeholder 2"/>
          <p:cNvSpPr>
            <a:spLocks noGrp="1"/>
          </p:cNvSpPr>
          <p:nvPr>
            <p:ph type="body" idx="1"/>
          </p:nvPr>
        </p:nvSpPr>
        <p:spPr>
          <a:noFill/>
          <a:ln/>
        </p:spPr>
        <p:txBody>
          <a:bodyPr/>
          <a:lstStyle/>
          <a:p>
            <a:r>
              <a:rPr lang="en-US" smtClean="0"/>
              <a:t>Sources: IREC, </a:t>
            </a:r>
            <a:r>
              <a:rPr lang="en-US" i="1" smtClean="0"/>
              <a:t>Connecting to the Grid, 6</a:t>
            </a:r>
            <a:r>
              <a:rPr lang="en-US" i="1" baseline="30000" smtClean="0"/>
              <a:t>th</a:t>
            </a:r>
            <a:r>
              <a:rPr lang="en-US" i="1" smtClean="0"/>
              <a:t> Edition and   NNEC, Freeing the Grid, 2010 Edition </a:t>
            </a:r>
            <a:r>
              <a:rPr lang="en-US" i="1" smtClean="0">
                <a:hlinkClick r:id="rId3"/>
              </a:rPr>
              <a:t>http://www.newenergychoices.org/uploads/FreeingTheGrid2010.pdf</a:t>
            </a:r>
            <a:r>
              <a:rPr lang="en-US" i="1" smtClean="0"/>
              <a:t> </a:t>
            </a:r>
            <a:endParaRPr lang="en-US" smtClean="0"/>
          </a:p>
          <a:p>
            <a:pPr eaLnBrk="1" hangingPunct="1"/>
            <a:r>
              <a:rPr lang="en-US" b="1" u="sng" smtClean="0"/>
              <a:t>Net Metering Best Practices</a:t>
            </a:r>
          </a:p>
          <a:p>
            <a:pPr eaLnBrk="1" hangingPunct="1">
              <a:buFontTx/>
              <a:buChar char="•"/>
            </a:pPr>
            <a:r>
              <a:rPr lang="en-US" smtClean="0"/>
              <a:t>Facility size limited by on-site load</a:t>
            </a:r>
          </a:p>
          <a:p>
            <a:pPr eaLnBrk="1" hangingPunct="1">
              <a:buFontTx/>
              <a:buChar char="•"/>
            </a:pPr>
            <a:r>
              <a:rPr lang="en-US" smtClean="0"/>
              <a:t>No cap on aggregate program size</a:t>
            </a:r>
          </a:p>
          <a:p>
            <a:pPr eaLnBrk="1" hangingPunct="1">
              <a:buFontTx/>
              <a:buChar char="•"/>
            </a:pPr>
            <a:r>
              <a:rPr lang="en-US" smtClean="0"/>
              <a:t>Indefinite carry-over of net excess generation</a:t>
            </a:r>
          </a:p>
          <a:p>
            <a:pPr eaLnBrk="1" hangingPunct="1">
              <a:buFontTx/>
              <a:buChar char="•"/>
            </a:pPr>
            <a:r>
              <a:rPr lang="en-US" smtClean="0"/>
              <a:t>No standby charges and other fees</a:t>
            </a:r>
          </a:p>
          <a:p>
            <a:pPr eaLnBrk="1" hangingPunct="1">
              <a:buFontTx/>
              <a:buChar char="•"/>
            </a:pPr>
            <a:r>
              <a:rPr lang="en-US" smtClean="0"/>
              <a:t>Applies to all utilities and customer classes</a:t>
            </a:r>
          </a:p>
          <a:p>
            <a:pPr eaLnBrk="1" hangingPunct="1">
              <a:buFontTx/>
              <a:buChar char="•"/>
            </a:pPr>
            <a:r>
              <a:rPr lang="en-US" smtClean="0"/>
              <a:t>Multiple meter billing arrangements permitted</a:t>
            </a:r>
          </a:p>
          <a:p>
            <a:pPr eaLnBrk="1" hangingPunct="1">
              <a:buFontTx/>
              <a:buChar char="•"/>
            </a:pPr>
            <a:r>
              <a:rPr lang="en-US" smtClean="0"/>
              <a:t>Third party ownership arrangements permitted</a:t>
            </a:r>
          </a:p>
          <a:p>
            <a:pPr eaLnBrk="1" hangingPunct="1">
              <a:buFontTx/>
              <a:buChar char="•"/>
            </a:pPr>
            <a:r>
              <a:rPr lang="en-US" smtClean="0"/>
              <a:t>Customer owns renewable energy credits (RECs)</a:t>
            </a:r>
          </a:p>
          <a:p>
            <a:pPr eaLnBrk="1" hangingPunct="1"/>
            <a:r>
              <a:rPr lang="en-US" smtClean="0"/>
              <a:t>Freeing the Grid lists net metering going from a D to an A from 2008 to 2009. Interconnection was improved from an F to an A from 2009 to 2010.  The 2010 rules are based on FERC SGIP, including 3 levels of interconnection for systems up to 20 MW based on system complexity. </a:t>
            </a:r>
          </a:p>
          <a:p>
            <a:pPr eaLnBrk="1" hangingPunct="1">
              <a:buFontTx/>
              <a:buChar char="•"/>
            </a:pPr>
            <a:endParaRPr lang="en-US" smtClean="0"/>
          </a:p>
          <a:p>
            <a:endParaRPr lang="en-US"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Slide Image Placeholder 1"/>
          <p:cNvSpPr>
            <a:spLocks noGrp="1" noRot="1" noChangeAspect="1" noTextEdit="1"/>
          </p:cNvSpPr>
          <p:nvPr>
            <p:ph type="sldImg"/>
          </p:nvPr>
        </p:nvSpPr>
        <p:spPr bwMode="auto">
          <a:noFill/>
          <a:ln>
            <a:solidFill>
              <a:srgbClr val="000000"/>
            </a:solidFill>
            <a:miter lim="800000"/>
            <a:headEnd/>
            <a:tailEnd/>
          </a:ln>
        </p:spPr>
      </p:sp>
      <p:sp>
        <p:nvSpPr>
          <p:cNvPr id="473090" name="Notes Placeholder 2"/>
          <p:cNvSpPr>
            <a:spLocks noGrp="1"/>
          </p:cNvSpPr>
          <p:nvPr>
            <p:ph type="body" idx="1"/>
          </p:nvPr>
        </p:nvSpPr>
        <p:spPr>
          <a:xfrm>
            <a:off x="200025" y="4586288"/>
            <a:ext cx="6737350" cy="4321175"/>
          </a:xfrm>
          <a:noFill/>
          <a:ln/>
        </p:spPr>
        <p:txBody>
          <a:bodyPr/>
          <a:lstStyle/>
          <a:p>
            <a:pPr>
              <a:lnSpc>
                <a:spcPct val="80000"/>
              </a:lnSpc>
            </a:pPr>
            <a:endParaRPr lang="en-US" sz="700" smtClean="0"/>
          </a:p>
          <a:p>
            <a:pPr>
              <a:lnSpc>
                <a:spcPct val="80000"/>
              </a:lnSpc>
            </a:pPr>
            <a:endParaRPr lang="en-US" sz="700" smtClean="0"/>
          </a:p>
          <a:p>
            <a:pPr>
              <a:lnSpc>
                <a:spcPct val="80000"/>
              </a:lnSpc>
            </a:pPr>
            <a:r>
              <a:rPr lang="en-US" smtClean="0"/>
              <a:t>That is the roof of the Ashby Apartments in downtown SLC.  The larger system (57-kW) provides each residential apartment with solar, which helps power all the electric appliances and electric heat.  The historical apartments have been retrofitted and are energy Star rated and serve low-income communities.</a:t>
            </a:r>
          </a:p>
          <a:p>
            <a:pPr>
              <a:lnSpc>
                <a:spcPct val="80000"/>
              </a:lnSpc>
            </a:pPr>
            <a:r>
              <a:rPr lang="en-US" u="sng" smtClean="0">
                <a:hlinkClick r:id="rId3"/>
              </a:rPr>
              <a:t>http://thelaportegroup.com/ashby.html</a:t>
            </a:r>
            <a:r>
              <a:rPr lang="en-US" smtClean="0"/>
              <a:t> </a:t>
            </a:r>
          </a:p>
          <a:p>
            <a:pPr>
              <a:lnSpc>
                <a:spcPct val="80000"/>
              </a:lnSpc>
            </a:pPr>
            <a:endParaRPr lang="en-US" smtClean="0"/>
          </a:p>
          <a:p>
            <a:pPr>
              <a:lnSpc>
                <a:spcPct val="80000"/>
              </a:lnSpc>
            </a:pPr>
            <a:r>
              <a:rPr lang="en-US" smtClean="0"/>
              <a:t>Yes, we had pushback from the utility on the third party financing efforts – they were concerned about the possibility of opening the door to deregulation and/or consumer protection; they also voiced concernes about the value of distributed generation and they made an attempt to undermine net metering during the legislative session.  We were successful because we had a lot of powerful partners in support and behind the policy (see attached), and we negotiated with the utility, making some concessions with respect to the scope (limiting it to only non-profits, churches, schools, state/local governments).   Net metering and interconnection dockets were two year efforts, so the challenge was primarily a matter of perseverance; but, again, we brought numerous stakeholders to the table to weigh in on the issues, demonstrating that there was broad support.   </a:t>
            </a:r>
          </a:p>
          <a:p>
            <a:pPr>
              <a:lnSpc>
                <a:spcPct val="80000"/>
              </a:lnSpc>
            </a:pPr>
            <a:endParaRPr lang="en-US" smtClean="0"/>
          </a:p>
          <a:p>
            <a:pPr>
              <a:lnSpc>
                <a:spcPct val="80000"/>
              </a:lnSpc>
            </a:pPr>
            <a:r>
              <a:rPr lang="en-US" smtClean="0"/>
              <a:t>Here are some summaries, if you are interested: </a:t>
            </a:r>
          </a:p>
          <a:p>
            <a:pPr>
              <a:lnSpc>
                <a:spcPct val="80000"/>
              </a:lnSpc>
            </a:pPr>
            <a:r>
              <a:rPr lang="en-US" u="sng" smtClean="0">
                <a:hlinkClick r:id="rId4"/>
              </a:rPr>
              <a:t>http://utahcleanenergy.org/news/net_metering_victory/21809</a:t>
            </a:r>
            <a:r>
              <a:rPr lang="en-US" smtClean="0"/>
              <a:t> </a:t>
            </a:r>
          </a:p>
          <a:p>
            <a:pPr>
              <a:lnSpc>
                <a:spcPct val="80000"/>
              </a:lnSpc>
            </a:pPr>
            <a:r>
              <a:rPr lang="en-US" u="sng" smtClean="0">
                <a:hlinkClick r:id="rId5"/>
              </a:rPr>
              <a:t>http://utahcleanenergy.org/news/solar_salt_lake_project_receives_top_score_peer_review_session_us_department_energy_solar_techn</a:t>
            </a:r>
            <a:r>
              <a:rPr lang="en-US" smtClean="0"/>
              <a:t> </a:t>
            </a:r>
          </a:p>
          <a:p>
            <a:pPr>
              <a:lnSpc>
                <a:spcPct val="80000"/>
              </a:lnSpc>
            </a:pPr>
            <a:r>
              <a:rPr lang="en-US" u="sng" smtClean="0">
                <a:hlinkClick r:id="rId6"/>
              </a:rPr>
              <a:t>http://utahcleanenergy.org/current_regulatory_issues/regulatory_archive</a:t>
            </a:r>
            <a:r>
              <a:rPr lang="en-US" smtClean="0"/>
              <a:t> </a:t>
            </a:r>
          </a:p>
          <a:p>
            <a:pPr eaLnBrk="1" hangingPunct="1">
              <a:lnSpc>
                <a:spcPct val="80000"/>
              </a:lnSpc>
              <a:spcBef>
                <a:spcPct val="0"/>
              </a:spcBef>
            </a:pPr>
            <a:endParaRPr lang="en-US" smtClean="0"/>
          </a:p>
          <a:p>
            <a:pPr eaLnBrk="1" hangingPunct="1">
              <a:lnSpc>
                <a:spcPct val="80000"/>
              </a:lnSpc>
              <a:spcBef>
                <a:spcPct val="0"/>
              </a:spcBef>
            </a:pPr>
            <a:r>
              <a:rPr lang="en-US" smtClean="0"/>
              <a:t>Vastly improved net metering and interconnection standards.</a:t>
            </a:r>
          </a:p>
          <a:p>
            <a:pPr eaLnBrk="1" hangingPunct="1">
              <a:lnSpc>
                <a:spcPct val="80000"/>
              </a:lnSpc>
              <a:spcBef>
                <a:spcPct val="0"/>
              </a:spcBef>
            </a:pPr>
            <a:endParaRPr lang="en-US"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Slide Image Placeholder 1"/>
          <p:cNvSpPr>
            <a:spLocks noGrp="1" noRot="1" noChangeAspect="1" noTextEdit="1"/>
          </p:cNvSpPr>
          <p:nvPr>
            <p:ph type="sldImg"/>
          </p:nvPr>
        </p:nvSpPr>
        <p:spPr bwMode="auto">
          <a:noFill/>
          <a:ln>
            <a:solidFill>
              <a:srgbClr val="000000"/>
            </a:solidFill>
            <a:miter lim="800000"/>
            <a:headEnd/>
            <a:tailEnd/>
          </a:ln>
        </p:spPr>
      </p:sp>
      <p:sp>
        <p:nvSpPr>
          <p:cNvPr id="475138" name="Notes Placeholder 2"/>
          <p:cNvSpPr>
            <a:spLocks noGrp="1"/>
          </p:cNvSpPr>
          <p:nvPr>
            <p:ph type="body" idx="1"/>
          </p:nvPr>
        </p:nvSpPr>
        <p:spPr>
          <a:xfrm>
            <a:off x="200025" y="4586288"/>
            <a:ext cx="6737350" cy="4321175"/>
          </a:xfrm>
          <a:noFill/>
          <a:ln/>
        </p:spPr>
        <p:txBody>
          <a:bodyPr/>
          <a:lstStyle/>
          <a:p>
            <a:pPr eaLnBrk="1" hangingPunct="1">
              <a:lnSpc>
                <a:spcPct val="80000"/>
              </a:lnSpc>
              <a:spcBef>
                <a:spcPct val="0"/>
              </a:spcBef>
            </a:pPr>
            <a:r>
              <a:rPr lang="en-US" smtClean="0"/>
              <a:t>From Solar Powering Your Community: Utah law requires the state’s only investor-owned utility, Rocky Mountain Power (RMP), along with most electric cooperatives in the state, to offer net metering to customers who generate electricity using solar energy, wind energy, hydropower, hydrogen, biomass, landfill gas, or geothermal energy. Net metering is available for residential systems up to 25 kilowatts in capacity and nonresidential systems up to 2 megawatts in capacity. In 2008, Solar Salt Lake, a group of organizations implementing Salt Lake City’s Solar America City initiatives, advocated for improvements to Utah’s net-metering policy. With support from the legal team of Keyes &amp; Fox, IREC, NREL, and numerous Utah solar advocates, Solar Salt Lake succeeded in its mission to improve net-metering rules in Utah. In February 2009, the Utah Public Service Commission ruled that PV system owners will retain the RECs associated with electricity produced by a customer’s PV system; customers will receive full retail credit for every kilowatt-hour of excess electricity generated; and RMP must allow aggregate interconnection of PV systems up to 20% of the utility’s 2007 peak demand.</a:t>
            </a:r>
          </a:p>
          <a:p>
            <a:pPr eaLnBrk="1" hangingPunct="1">
              <a:lnSpc>
                <a:spcPct val="80000"/>
              </a:lnSpc>
              <a:spcBef>
                <a:spcPct val="0"/>
              </a:spcBef>
            </a:pPr>
            <a:endParaRPr lang="en-US" smtClean="0"/>
          </a:p>
          <a:p>
            <a:pPr eaLnBrk="1" hangingPunct="1">
              <a:lnSpc>
                <a:spcPct val="70000"/>
              </a:lnSpc>
              <a:buFontTx/>
              <a:buChar char="•"/>
            </a:pPr>
            <a:r>
              <a:rPr lang="en-US" smtClean="0"/>
              <a:t>County is negotiating PPA for installation on Salt Palace Convention Center and two other facilities.</a:t>
            </a:r>
          </a:p>
          <a:p>
            <a:pPr eaLnBrk="1" hangingPunct="1">
              <a:lnSpc>
                <a:spcPct val="70000"/>
              </a:lnSpc>
              <a:buFontTx/>
              <a:buChar char="•"/>
            </a:pPr>
            <a:r>
              <a:rPr lang="en-US" smtClean="0"/>
              <a:t>Bella Energy will build system and NexGen will pay for it, own it and sell power at fixed rate to County.</a:t>
            </a:r>
          </a:p>
          <a:p>
            <a:pPr eaLnBrk="1" hangingPunct="1">
              <a:lnSpc>
                <a:spcPct val="70000"/>
              </a:lnSpc>
              <a:buFontTx/>
              <a:buChar char="•"/>
            </a:pPr>
            <a:r>
              <a:rPr lang="en-US" smtClean="0"/>
              <a:t>Rocky Mountain Power is Utah's only IOU. City and County work closely with utility. </a:t>
            </a:r>
          </a:p>
          <a:p>
            <a:pPr eaLnBrk="1" hangingPunct="1">
              <a:lnSpc>
                <a:spcPct val="70000"/>
              </a:lnSpc>
              <a:buFontTx/>
              <a:buChar char="•"/>
            </a:pPr>
            <a:r>
              <a:rPr lang="en-US" smtClean="0"/>
              <a:t>Involved in Integrated Resource Planning process. Utah Clean Energy (Solar Salt Lake's partner) is typically engaged in these proceedings.</a:t>
            </a:r>
          </a:p>
          <a:p>
            <a:pPr eaLnBrk="1" hangingPunct="1">
              <a:lnSpc>
                <a:spcPct val="70000"/>
              </a:lnSpc>
              <a:buFontTx/>
              <a:buChar char="•"/>
            </a:pPr>
            <a:endParaRPr lang="en-US" smtClean="0"/>
          </a:p>
          <a:p>
            <a:pPr eaLnBrk="1" hangingPunct="1">
              <a:lnSpc>
                <a:spcPct val="80000"/>
              </a:lnSpc>
              <a:spcBef>
                <a:spcPct val="0"/>
              </a:spcBef>
            </a:pPr>
            <a:endParaRPr lang="en-US" smtClean="0"/>
          </a:p>
          <a:p>
            <a:pPr>
              <a:lnSpc>
                <a:spcPct val="80000"/>
              </a:lnSpc>
            </a:pPr>
            <a:endParaRPr lang="en-US" smtClean="0"/>
          </a:p>
          <a:p>
            <a:pPr>
              <a:lnSpc>
                <a:spcPct val="80000"/>
              </a:lnSpc>
            </a:pPr>
            <a:endParaRPr lang="en-US"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Slide Image Placeholder 1"/>
          <p:cNvSpPr>
            <a:spLocks noGrp="1" noRot="1" noChangeAspect="1" noTextEdit="1"/>
          </p:cNvSpPr>
          <p:nvPr>
            <p:ph type="sldImg"/>
          </p:nvPr>
        </p:nvSpPr>
        <p:spPr bwMode="auto">
          <a:noFill/>
          <a:ln>
            <a:solidFill>
              <a:srgbClr val="000000"/>
            </a:solidFill>
            <a:miter lim="800000"/>
            <a:headEnd/>
            <a:tailEnd/>
          </a:ln>
        </p:spPr>
      </p:sp>
      <p:sp>
        <p:nvSpPr>
          <p:cNvPr id="477186" name="Notes Placeholder 2"/>
          <p:cNvSpPr>
            <a:spLocks noGrp="1"/>
          </p:cNvSpPr>
          <p:nvPr>
            <p:ph type="body" idx="1"/>
          </p:nvPr>
        </p:nvSpPr>
        <p:spPr>
          <a:xfrm>
            <a:off x="298450" y="4560888"/>
            <a:ext cx="6757988" cy="4321175"/>
          </a:xfrm>
          <a:noFill/>
          <a:ln/>
        </p:spPr>
        <p:txBody>
          <a:bodyPr/>
          <a:lstStyle/>
          <a:p>
            <a:pPr>
              <a:lnSpc>
                <a:spcPct val="80000"/>
              </a:lnSpc>
              <a:buFont typeface="Calibri" pitchFamily="34" charset="0"/>
              <a:buNone/>
            </a:pPr>
            <a:r>
              <a:rPr lang="en-US" smtClean="0"/>
              <a:t>Fixed charges: a standard monthly $/customer charge, typically beyond the reach of net metering</a:t>
            </a:r>
          </a:p>
          <a:p>
            <a:pPr>
              <a:lnSpc>
                <a:spcPct val="80000"/>
              </a:lnSpc>
              <a:buFont typeface="Calibri" pitchFamily="34" charset="0"/>
              <a:buNone/>
            </a:pPr>
            <a:r>
              <a:rPr lang="en-US" smtClean="0"/>
              <a:t>Volumetric charges: $/kWh of use, includes both energy and distribution components, may be fixed or vary over time</a:t>
            </a:r>
          </a:p>
          <a:p>
            <a:pPr>
              <a:lnSpc>
                <a:spcPct val="80000"/>
              </a:lnSpc>
              <a:buFont typeface="Calibri" pitchFamily="34" charset="0"/>
              <a:buNone/>
            </a:pPr>
            <a:r>
              <a:rPr lang="en-US" smtClean="0"/>
              <a:t>Demand charges: $/kW of peak demand, usually 15 minute peak demand over a month</a:t>
            </a:r>
          </a:p>
          <a:p>
            <a:pPr>
              <a:lnSpc>
                <a:spcPct val="80000"/>
              </a:lnSpc>
            </a:pPr>
            <a:endParaRPr lang="en-US" smtClean="0"/>
          </a:p>
          <a:p>
            <a:pPr>
              <a:lnSpc>
                <a:spcPct val="80000"/>
              </a:lnSpc>
            </a:pPr>
            <a:r>
              <a:rPr lang="en-US" smtClean="0"/>
              <a:t>The devil is in the details on this issue and it can sometimes be difficult to evaluate.  The basic idea behind a tiered structure is that customers with higher usage levels pay higher prices. For instance, a residential customer may pay a low base rate for the first 500 kWh of electricity consumption during a month, and escalating rates for the next 500 kWh block and so forth. Since solar reduces overall grid electricity consumption, the value of solar to the customer is increased because it offsets higher priced electricity in the upper tiers.</a:t>
            </a:r>
          </a:p>
          <a:p>
            <a:pPr>
              <a:lnSpc>
                <a:spcPct val="80000"/>
              </a:lnSpc>
            </a:pPr>
            <a:endParaRPr lang="en-US" smtClean="0"/>
          </a:p>
          <a:p>
            <a:pPr>
              <a:lnSpc>
                <a:spcPct val="80000"/>
              </a:lnSpc>
            </a:pPr>
            <a:r>
              <a:rPr lang="en-US" smtClean="0"/>
              <a:t>Time of use and real time pricing capitalize on the fact that electricity costs vary according to overall demand, and demand peaks during the day time and during different seasons. PV systems tend to produce electricity during higher price periods (e.g., a hot summer afternoon), if not necessarily the highest demand periods. Time of use and real time pricing structures allow the user to capitalize on this fact because the periods for which solar is reducing the most grid consumption tend to be higher price periods. The actual impact may vary substantially based on the load profile of the customer and the details of the rate structure.  </a:t>
            </a:r>
          </a:p>
          <a:p>
            <a:pPr>
              <a:lnSpc>
                <a:spcPct val="80000"/>
              </a:lnSpc>
            </a:pPr>
            <a:endParaRPr lang="en-US" smtClean="0"/>
          </a:p>
          <a:p>
            <a:pPr>
              <a:lnSpc>
                <a:spcPct val="80000"/>
              </a:lnSpc>
            </a:pPr>
            <a:r>
              <a:rPr lang="en-US" smtClean="0"/>
              <a:t>Net metering rules also come into play here as well.  The electricity being produced by the system could either be used as it is produced on site (lower overall electricity purchases), but at some times may be exported to the grid.  Net metering rules determine how grid exports are valued in conjunction with the rate structure.   </a:t>
            </a:r>
          </a:p>
          <a:p>
            <a:pPr>
              <a:lnSpc>
                <a:spcPct val="80000"/>
              </a:lnSpc>
            </a:pPr>
            <a:endParaRPr lang="en-US" smtClean="0"/>
          </a:p>
          <a:p>
            <a:pPr>
              <a:lnSpc>
                <a:spcPct val="80000"/>
              </a:lnSpc>
            </a:pPr>
            <a:endParaRPr lang="en-US" sz="1100"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Slide Image Placeholder 1"/>
          <p:cNvSpPr>
            <a:spLocks noGrp="1" noRot="1" noChangeAspect="1" noTextEdit="1"/>
          </p:cNvSpPr>
          <p:nvPr>
            <p:ph type="sldImg"/>
          </p:nvPr>
        </p:nvSpPr>
        <p:spPr bwMode="auto">
          <a:noFill/>
          <a:ln>
            <a:solidFill>
              <a:srgbClr val="000000"/>
            </a:solidFill>
            <a:miter lim="800000"/>
            <a:headEnd/>
            <a:tailEnd/>
          </a:ln>
        </p:spPr>
      </p:sp>
      <p:sp>
        <p:nvSpPr>
          <p:cNvPr id="479234" name="Notes Placeholder 2"/>
          <p:cNvSpPr>
            <a:spLocks noGrp="1"/>
          </p:cNvSpPr>
          <p:nvPr>
            <p:ph type="body" idx="1"/>
          </p:nvPr>
        </p:nvSpPr>
        <p:spPr>
          <a:xfrm>
            <a:off x="263525" y="4560888"/>
            <a:ext cx="6797675" cy="4321175"/>
          </a:xfrm>
          <a:noFill/>
          <a:ln/>
        </p:spPr>
        <p:txBody>
          <a:bodyPr/>
          <a:lstStyle/>
          <a:p>
            <a:pPr>
              <a:lnSpc>
                <a:spcPct val="90000"/>
              </a:lnSpc>
            </a:pPr>
            <a:r>
              <a:rPr lang="en-US" smtClean="0"/>
              <a:t>Ideal structure depends on customer energy use patterns. Rate elements which can improve value for solar include: </a:t>
            </a:r>
          </a:p>
          <a:p>
            <a:pPr>
              <a:lnSpc>
                <a:spcPct val="90000"/>
              </a:lnSpc>
            </a:pPr>
            <a:endParaRPr lang="en-US" smtClean="0"/>
          </a:p>
          <a:p>
            <a:pPr>
              <a:lnSpc>
                <a:spcPct val="90000"/>
              </a:lnSpc>
            </a:pPr>
            <a:r>
              <a:rPr lang="en-US" smtClean="0"/>
              <a:t>http://www.solaralliance.org/four-pillars/utility-rates-revenue-policies.html</a:t>
            </a:r>
          </a:p>
          <a:p>
            <a:pPr>
              <a:lnSpc>
                <a:spcPct val="90000"/>
              </a:lnSpc>
            </a:pPr>
            <a:endParaRPr lang="en-US" smtClean="0"/>
          </a:p>
          <a:p>
            <a:pPr>
              <a:lnSpc>
                <a:spcPct val="90000"/>
              </a:lnSpc>
            </a:pPr>
            <a:r>
              <a:rPr lang="en-US" smtClean="0"/>
              <a:t>The Solar Alliance has also come up with some sample rate schedules for commercial and residential customers. In order to be beneficial, the metering design must accommodate net metering. Some meters with TOU capability may not be capable of reverse operation. In these cases, a customer may need a meter replacement which can be expensive (100’s of dollars) and may need to be covered by the customer rather than the utility. Utilities sometimes bear the cost of meter replacement for standard meters, but the cost for an enhanced or additional meter may be put upon the customer. Due to scale, likely more of a concern for residential customers.</a:t>
            </a:r>
          </a:p>
          <a:p>
            <a:pPr>
              <a:lnSpc>
                <a:spcPct val="90000"/>
              </a:lnSpc>
            </a:pPr>
            <a:endParaRPr lang="en-US" smtClean="0"/>
          </a:p>
          <a:p>
            <a:pPr>
              <a:lnSpc>
                <a:spcPct val="90000"/>
              </a:lnSpc>
            </a:pPr>
            <a:r>
              <a:rPr lang="en-US" smtClean="0"/>
              <a:t>From the utility perspective, the demand charge is meant to account for the fact that the utility must have resources available to meet a customer’s maximum demand at any point in time. Higher peak demands necessitate the use of peaking resources, which are typically much more expensive and operate less frequently than baseload resources. Thus a capital investment in peaking resources must be recouped over many fewer hours of operation. An alternative to demand charges is to simply use high energy charges for peak periods to reflect the added cost of peak power. </a:t>
            </a:r>
          </a:p>
          <a:p>
            <a:pPr>
              <a:lnSpc>
                <a:spcPct val="90000"/>
              </a:lnSpc>
            </a:pPr>
            <a:endParaRPr lang="en-US" smtClean="0"/>
          </a:p>
          <a:p>
            <a:pPr>
              <a:lnSpc>
                <a:spcPct val="90000"/>
              </a:lnSpc>
            </a:pPr>
            <a:r>
              <a:rPr lang="en-US" smtClean="0"/>
              <a:t>Demand charges can be very significant for commercial customers, perhaps even comprising the majority of an electric bill. Due to the use of small intervals for determining demand charges, in many cases an on-site solar system will not substantially reduce the basis for calculating demand. A good description of the impacts of demand charges is available at the link below.</a:t>
            </a:r>
          </a:p>
          <a:p>
            <a:pPr>
              <a:lnSpc>
                <a:spcPct val="90000"/>
              </a:lnSpc>
            </a:pPr>
            <a:r>
              <a:rPr lang="en-US" smtClean="0"/>
              <a:t>http://www.brakeyconsulting.com/wp-content/uploads/2009/10/Report_on_Demand_Charges.pdf</a:t>
            </a:r>
          </a:p>
          <a:p>
            <a:pPr>
              <a:lnSpc>
                <a:spcPct val="90000"/>
              </a:lnSpc>
            </a:pPr>
            <a:endParaRPr lang="en-US"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Slide Image Placeholder 1"/>
          <p:cNvSpPr>
            <a:spLocks noGrp="1" noRot="1" noChangeAspect="1" noTextEdit="1"/>
          </p:cNvSpPr>
          <p:nvPr>
            <p:ph type="sldImg"/>
          </p:nvPr>
        </p:nvSpPr>
        <p:spPr bwMode="auto">
          <a:noFill/>
          <a:ln>
            <a:solidFill>
              <a:srgbClr val="000000"/>
            </a:solidFill>
            <a:miter lim="800000"/>
            <a:headEnd/>
            <a:tailEnd/>
          </a:ln>
        </p:spPr>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Slide Image Placeholder 1"/>
          <p:cNvSpPr>
            <a:spLocks noGrp="1" noRot="1" noChangeAspect="1" noTextEdit="1"/>
          </p:cNvSpPr>
          <p:nvPr>
            <p:ph type="sldImg"/>
          </p:nvPr>
        </p:nvSpPr>
        <p:spPr bwMode="auto">
          <a:noFill/>
          <a:ln>
            <a:solidFill>
              <a:srgbClr val="000000"/>
            </a:solidFill>
            <a:miter lim="800000"/>
            <a:headEnd/>
            <a:tailEnd/>
          </a:ln>
        </p:spPr>
      </p:sp>
      <p:sp>
        <p:nvSpPr>
          <p:cNvPr id="483330" name="Notes Placeholder 1"/>
          <p:cNvSpPr>
            <a:spLocks noGrp="1"/>
          </p:cNvSpPr>
          <p:nvPr>
            <p:ph type="body" idx="1"/>
          </p:nvPr>
        </p:nvSpPr>
        <p:spPr>
          <a:xfrm>
            <a:off x="490538" y="4573588"/>
            <a:ext cx="5851525" cy="4321175"/>
          </a:xfrm>
          <a:noFill/>
          <a:ln/>
        </p:spPr>
        <p:txBody>
          <a:bodyPr/>
          <a:lstStyle/>
          <a:p>
            <a:pPr defTabSz="890588">
              <a:spcBef>
                <a:spcPts val="600"/>
              </a:spcBef>
            </a:pPr>
            <a:r>
              <a:rPr lang="en-US" b="1" i="1" dirty="0" smtClean="0"/>
              <a:t>Revise solar access laws</a:t>
            </a:r>
          </a:p>
          <a:p>
            <a:pPr marL="171450" indent="-171450" defTabSz="890588">
              <a:spcBef>
                <a:spcPts val="0"/>
              </a:spcBef>
              <a:buFont typeface="Arial" pitchFamily="34" charset="0"/>
              <a:buChar char="•"/>
            </a:pPr>
            <a:r>
              <a:rPr lang="en-US" dirty="0" smtClean="0"/>
              <a:t>Consider solar access permit scheme that links solar permits to the creation of solar easements</a:t>
            </a:r>
          </a:p>
          <a:p>
            <a:pPr marL="171450" indent="-171450" defTabSz="890588">
              <a:spcBef>
                <a:spcPts val="0"/>
              </a:spcBef>
              <a:buFont typeface="Arial" pitchFamily="34" charset="0"/>
              <a:buChar char="•"/>
            </a:pPr>
            <a:r>
              <a:rPr lang="en-US" dirty="0" smtClean="0"/>
              <a:t>Set solar-friendly standards for new construction</a:t>
            </a:r>
          </a:p>
          <a:p>
            <a:pPr marL="171450" indent="-171450" defTabSz="890588">
              <a:spcBef>
                <a:spcPts val="0"/>
              </a:spcBef>
              <a:buFont typeface="Arial" pitchFamily="34" charset="0"/>
              <a:buChar char="•"/>
            </a:pPr>
            <a:r>
              <a:rPr lang="en-US" dirty="0" smtClean="0"/>
              <a:t>Establish solar access protections for commercial (as well as for residential) properties</a:t>
            </a:r>
          </a:p>
          <a:p>
            <a:pPr defTabSz="890588">
              <a:spcBef>
                <a:spcPts val="600"/>
              </a:spcBef>
            </a:pPr>
            <a:r>
              <a:rPr lang="en-US" b="1" i="1" dirty="0" smtClean="0"/>
              <a:t>Create solar-ready building guidelines</a:t>
            </a:r>
          </a:p>
          <a:p>
            <a:pPr marL="171450" indent="-171450" defTabSz="890588">
              <a:spcBef>
                <a:spcPts val="0"/>
              </a:spcBef>
              <a:buFont typeface="Arial" pitchFamily="34" charset="0"/>
              <a:buChar char="•"/>
            </a:pPr>
            <a:r>
              <a:rPr lang="en-US" dirty="0" smtClean="0"/>
              <a:t>Improve building energy standards and policies for local government facilities</a:t>
            </a:r>
          </a:p>
          <a:p>
            <a:pPr defTabSz="890588">
              <a:spcBef>
                <a:spcPts val="600"/>
              </a:spcBef>
            </a:pPr>
            <a:r>
              <a:rPr lang="en-US" b="1" i="1" dirty="0" smtClean="0"/>
              <a:t>Amend zoning regulations</a:t>
            </a:r>
          </a:p>
          <a:p>
            <a:pPr marL="171450" indent="-171450" defTabSz="890588">
              <a:spcBef>
                <a:spcPts val="0"/>
              </a:spcBef>
              <a:buFont typeface="Arial" pitchFamily="34" charset="0"/>
              <a:buChar char="•"/>
            </a:pPr>
            <a:r>
              <a:rPr lang="en-US" dirty="0" smtClean="0"/>
              <a:t>Ensure zoning bylaws specifically address solar rather than general requirements</a:t>
            </a:r>
          </a:p>
          <a:p>
            <a:pPr defTabSz="890588">
              <a:spcBef>
                <a:spcPts val="600"/>
              </a:spcBef>
            </a:pPr>
            <a:r>
              <a:rPr lang="en-US" b="1" i="1" dirty="0" smtClean="0"/>
              <a:t>Improve, streamline, and expedite permitting process</a:t>
            </a:r>
          </a:p>
          <a:p>
            <a:pPr marL="171450" indent="-171450" defTabSz="890588">
              <a:spcBef>
                <a:spcPts val="0"/>
              </a:spcBef>
              <a:buFont typeface="Arial" pitchFamily="34" charset="0"/>
              <a:buChar char="•"/>
            </a:pPr>
            <a:r>
              <a:rPr lang="en-US" dirty="0" smtClean="0"/>
              <a:t>Fast-track solar permits</a:t>
            </a:r>
          </a:p>
          <a:p>
            <a:pPr marL="171450" indent="-171450" defTabSz="890588">
              <a:spcBef>
                <a:spcPts val="0"/>
              </a:spcBef>
              <a:buFont typeface="Arial" pitchFamily="34" charset="0"/>
              <a:buChar char="•"/>
            </a:pPr>
            <a:r>
              <a:rPr lang="en-US" dirty="0" smtClean="0"/>
              <a:t>Make process transparent and easy to access (e.g., on-line)</a:t>
            </a:r>
          </a:p>
          <a:p>
            <a:pPr marL="171450" indent="-171450" defTabSz="890588">
              <a:spcBef>
                <a:spcPts val="0"/>
              </a:spcBef>
              <a:buFont typeface="Arial" pitchFamily="34" charset="0"/>
              <a:buChar char="•"/>
            </a:pPr>
            <a:r>
              <a:rPr lang="en-US" dirty="0" smtClean="0"/>
              <a:t>Reduce/waive fees associated with solar applications</a:t>
            </a:r>
          </a:p>
          <a:p>
            <a:pPr marL="171450" indent="-171450" defTabSz="890588">
              <a:spcBef>
                <a:spcPts val="0"/>
              </a:spcBef>
              <a:buFont typeface="Arial" pitchFamily="34" charset="0"/>
              <a:buChar char="•"/>
            </a:pPr>
            <a:r>
              <a:rPr lang="en-US" dirty="0" smtClean="0"/>
              <a:t>Simplify permit application forms</a:t>
            </a:r>
          </a:p>
          <a:p>
            <a:pPr marL="171450" indent="-171450" defTabSz="890588">
              <a:spcBef>
                <a:spcPts val="0"/>
              </a:spcBef>
              <a:buFont typeface="Arial" pitchFamily="34" charset="0"/>
              <a:buChar char="•"/>
            </a:pPr>
            <a:r>
              <a:rPr lang="en-US" dirty="0" smtClean="0"/>
              <a:t>Leverage resources by coordinating with nearby jurisdictions</a:t>
            </a:r>
          </a:p>
          <a:p>
            <a:pPr marL="171450" indent="-171450" defTabSz="890588">
              <a:spcBef>
                <a:spcPts val="0"/>
              </a:spcBef>
              <a:buFont typeface="Arial" pitchFamily="34" charset="0"/>
              <a:buChar char="•"/>
            </a:pPr>
            <a:r>
              <a:rPr lang="en-US" dirty="0" smtClean="0"/>
              <a:t>Establish a clear path between code enforcement offices and local utility provider to expedite interconnection and inspection processes</a:t>
            </a:r>
          </a:p>
          <a:p>
            <a:pPr defTabSz="890588">
              <a:spcBef>
                <a:spcPts val="600"/>
              </a:spcBef>
            </a:pPr>
            <a:r>
              <a:rPr lang="en-US" b="1" i="1" dirty="0" smtClean="0"/>
              <a:t>Provide training opportunities</a:t>
            </a:r>
          </a:p>
          <a:p>
            <a:pPr marL="171450" indent="-171450" defTabSz="890588">
              <a:spcBef>
                <a:spcPts val="0"/>
              </a:spcBef>
              <a:buFont typeface="Arial" pitchFamily="34" charset="0"/>
              <a:buChar char="•"/>
            </a:pPr>
            <a:r>
              <a:rPr lang="en-US" dirty="0" smtClean="0"/>
              <a:t>For permitting officials and inspectors on solar, as well as installers</a:t>
            </a:r>
          </a:p>
          <a:p>
            <a:pPr defTabSz="890588">
              <a:spcBef>
                <a:spcPts val="600"/>
              </a:spcBef>
            </a:pPr>
            <a:r>
              <a:rPr lang="en-US" b="1" i="1" dirty="0" smtClean="0"/>
              <a:t>Adopt local solar-friendly policies</a:t>
            </a:r>
          </a:p>
          <a:p>
            <a:pPr marL="171450" indent="-171450" defTabSz="890588">
              <a:spcBef>
                <a:spcPts val="0"/>
              </a:spcBef>
              <a:buFont typeface="Arial" pitchFamily="34" charset="0"/>
              <a:buChar char="•"/>
            </a:pPr>
            <a:r>
              <a:rPr lang="en-US" dirty="0" smtClean="0"/>
              <a:t>Such as all those described earlier</a:t>
            </a:r>
          </a:p>
          <a:p>
            <a:pPr defTabSz="890588">
              <a:spcBef>
                <a:spcPts val="600"/>
              </a:spcBef>
            </a:pPr>
            <a:r>
              <a:rPr lang="en-US" dirty="0" smtClean="0"/>
              <a:t>Taking these steps will go a long way to making your community a solar-friendly one.</a:t>
            </a:r>
          </a:p>
          <a:p>
            <a:pPr defTabSz="890588">
              <a:spcBef>
                <a:spcPts val="600"/>
              </a:spcBef>
            </a:pPr>
            <a:endParaRPr lang="en-US" dirty="0" smtClean="0"/>
          </a:p>
          <a:p>
            <a:pPr defTabSz="890588">
              <a:spcBef>
                <a:spcPts val="600"/>
              </a:spcBef>
            </a:pPr>
            <a:endParaRPr lang="en-US" b="1" i="1" dirty="0"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7" name="Rectangle 2"/>
          <p:cNvSpPr>
            <a:spLocks noGrp="1" noRot="1" noChangeAspect="1" noTextEdit="1"/>
          </p:cNvSpPr>
          <p:nvPr>
            <p:ph type="sldImg"/>
          </p:nvPr>
        </p:nvSpPr>
        <p:spPr bwMode="auto">
          <a:noFill/>
          <a:ln>
            <a:solidFill>
              <a:srgbClr val="000000"/>
            </a:solidFill>
            <a:miter lim="800000"/>
            <a:headEnd/>
            <a:tailEnd/>
          </a:ln>
        </p:spPr>
      </p:sp>
      <p:sp>
        <p:nvSpPr>
          <p:cNvPr id="2" name="Notes Placeholder 1"/>
          <p:cNvSpPr>
            <a:spLocks noGrp="1"/>
          </p:cNvSpPr>
          <p:nvPr>
            <p:ph type="body" sz="quarter" idx="10"/>
          </p:nvPr>
        </p:nvSpPr>
        <p:spPr/>
        <p:txBody>
          <a:bodyPr/>
          <a:lstStyle/>
          <a:p>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Slide Image Placeholder 1"/>
          <p:cNvSpPr>
            <a:spLocks noGrp="1" noRot="1" noChangeAspect="1" noTextEdit="1"/>
          </p:cNvSpPr>
          <p:nvPr>
            <p:ph type="sldImg"/>
          </p:nvPr>
        </p:nvSpPr>
        <p:spPr bwMode="auto">
          <a:noFill/>
          <a:ln>
            <a:solidFill>
              <a:srgbClr val="000000"/>
            </a:solidFill>
            <a:miter lim="800000"/>
            <a:headEnd/>
            <a:tailEnd/>
          </a:ln>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Slide Image Placeholder 1"/>
          <p:cNvSpPr>
            <a:spLocks noGrp="1" noRot="1" noChangeAspect="1" noTextEdit="1"/>
          </p:cNvSpPr>
          <p:nvPr>
            <p:ph type="sldImg"/>
          </p:nvPr>
        </p:nvSpPr>
        <p:spPr bwMode="auto">
          <a:noFill/>
          <a:ln>
            <a:solidFill>
              <a:srgbClr val="000000"/>
            </a:solidFill>
            <a:miter lim="800000"/>
            <a:headEnd/>
            <a:tailEnd/>
          </a:ln>
        </p:spPr>
      </p:sp>
      <p:sp>
        <p:nvSpPr>
          <p:cNvPr id="489474" name="Notes Placeholder 2"/>
          <p:cNvSpPr>
            <a:spLocks noGrp="1"/>
          </p:cNvSpPr>
          <p:nvPr>
            <p:ph type="body" idx="1"/>
          </p:nvPr>
        </p:nvSpPr>
        <p:spPr>
          <a:noFill/>
          <a:ln/>
        </p:spPr>
        <p:txBody>
          <a:bodyPr/>
          <a:lstStyle/>
          <a:p>
            <a:endParaRPr lang="en-US" smtClean="0"/>
          </a:p>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TextEdit="1"/>
          </p:cNvSpPr>
          <p:nvPr>
            <p:ph type="sldImg"/>
          </p:nvPr>
        </p:nvSpPr>
        <p:spPr bwMode="auto">
          <a:noFill/>
          <a:ln>
            <a:solidFill>
              <a:srgbClr val="000000"/>
            </a:solidFill>
            <a:miter lim="800000"/>
            <a:headEnd/>
            <a:tailEnd/>
          </a:ln>
        </p:spPr>
      </p:sp>
      <p:sp>
        <p:nvSpPr>
          <p:cNvPr id="49154" name="Rectangle 3"/>
          <p:cNvSpPr>
            <a:spLocks noGrp="1"/>
          </p:cNvSpPr>
          <p:nvPr>
            <p:ph type="body" idx="1"/>
          </p:nvPr>
        </p:nvSpPr>
        <p:spPr>
          <a:noFill/>
          <a:ln/>
        </p:spPr>
        <p:txBody>
          <a:bodyPr/>
          <a:lstStyle/>
          <a:p>
            <a:r>
              <a:rPr lang="en-US" smtClean="0"/>
              <a:t>First let’s take a look at the different solar technologies that are in use today, and then we’ll go over in depth how you can plan to incorporate these technologies into your communities.</a:t>
            </a:r>
          </a:p>
          <a:p>
            <a:endParaRPr lang="en-US"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Slide Image Placeholder 1"/>
          <p:cNvSpPr>
            <a:spLocks noGrp="1" noRot="1" noChangeAspect="1" noTextEdit="1"/>
          </p:cNvSpPr>
          <p:nvPr>
            <p:ph type="sldImg"/>
          </p:nvPr>
        </p:nvSpPr>
        <p:spPr bwMode="auto">
          <a:noFill/>
          <a:ln>
            <a:solidFill>
              <a:srgbClr val="000000"/>
            </a:solidFill>
            <a:miter lim="800000"/>
            <a:headEnd/>
            <a:tailEnd/>
          </a:ln>
        </p:spPr>
      </p:sp>
      <p:sp>
        <p:nvSpPr>
          <p:cNvPr id="497667" name="Notes Placeholder 2"/>
          <p:cNvSpPr>
            <a:spLocks noGrp="1"/>
          </p:cNvSpPr>
          <p:nvPr>
            <p:ph type="body" idx="1"/>
          </p:nvPr>
        </p:nvSpPr>
        <p:spPr>
          <a:noFill/>
          <a:ln/>
        </p:spPr>
        <p:txBody>
          <a:bodyPr lIns="99047" tIns="49524" rIns="99047" bIns="49524"/>
          <a:lstStyle/>
          <a:p>
            <a:pPr defTabSz="930275" eaLnBrk="1" hangingPunct="1">
              <a:spcBef>
                <a:spcPct val="0"/>
              </a:spcBef>
            </a:pPr>
            <a:endParaRPr lang="en-US" smtClean="0"/>
          </a:p>
        </p:txBody>
      </p:sp>
      <p:sp>
        <p:nvSpPr>
          <p:cNvPr id="497668" name="Slide Number Placeholder 3"/>
          <p:cNvSpPr txBox="1">
            <a:spLocks noGrp="1"/>
          </p:cNvSpPr>
          <p:nvPr/>
        </p:nvSpPr>
        <p:spPr bwMode="auto">
          <a:xfrm>
            <a:off x="4143375" y="9118600"/>
            <a:ext cx="3170238" cy="481013"/>
          </a:xfrm>
          <a:prstGeom prst="rect">
            <a:avLst/>
          </a:prstGeom>
          <a:noFill/>
          <a:ln w="9525">
            <a:noFill/>
            <a:miter lim="800000"/>
            <a:headEnd/>
            <a:tailEnd/>
          </a:ln>
        </p:spPr>
        <p:txBody>
          <a:bodyPr lIns="99047" tIns="49524" rIns="99047" bIns="49524" anchor="b"/>
          <a:lstStyle/>
          <a:p>
            <a:pPr algn="r" defTabSz="971550"/>
            <a:fld id="{6921CBFB-850E-4551-BEC4-579490EDA4C5}" type="slidenum">
              <a:rPr lang="en-US" sz="1300">
                <a:latin typeface="Calibri" pitchFamily="34" charset="0"/>
              </a:rPr>
              <a:pPr algn="r" defTabSz="971550"/>
              <a:t>150</a:t>
            </a:fld>
            <a:endParaRPr lang="en-US" sz="1300">
              <a:latin typeface="Calibri" pitchFamily="34"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Slide Image Placeholder 1"/>
          <p:cNvSpPr>
            <a:spLocks noGrp="1" noRot="1" noChangeAspect="1" noTextEdit="1"/>
          </p:cNvSpPr>
          <p:nvPr>
            <p:ph type="sldImg"/>
          </p:nvPr>
        </p:nvSpPr>
        <p:spPr bwMode="auto">
          <a:noFill/>
          <a:ln>
            <a:solidFill>
              <a:srgbClr val="000000"/>
            </a:solidFill>
            <a:miter lim="800000"/>
            <a:headEnd/>
            <a:tailEnd/>
          </a:ln>
        </p:spPr>
      </p:sp>
      <p:sp>
        <p:nvSpPr>
          <p:cNvPr id="499715" name="Notes Placeholder 2"/>
          <p:cNvSpPr>
            <a:spLocks noGrp="1"/>
          </p:cNvSpPr>
          <p:nvPr>
            <p:ph type="body" idx="1"/>
          </p:nvPr>
        </p:nvSpPr>
        <p:spPr>
          <a:noFill/>
          <a:ln/>
        </p:spPr>
        <p:txBody>
          <a:bodyPr lIns="99047" tIns="49524" rIns="99047" bIns="49524"/>
          <a:lstStyle/>
          <a:p>
            <a:pPr defTabSz="930275" eaLnBrk="1" hangingPunct="1">
              <a:spcBef>
                <a:spcPct val="0"/>
              </a:spcBef>
            </a:pPr>
            <a:endParaRPr lang="en-US" smtClean="0"/>
          </a:p>
          <a:p>
            <a:pPr defTabSz="930275" eaLnBrk="1" hangingPunct="1">
              <a:spcBef>
                <a:spcPct val="0"/>
              </a:spcBef>
            </a:pPr>
            <a:endParaRPr lang="en-US" smtClean="0"/>
          </a:p>
        </p:txBody>
      </p:sp>
      <p:sp>
        <p:nvSpPr>
          <p:cNvPr id="499716" name="Slide Number Placeholder 3"/>
          <p:cNvSpPr txBox="1">
            <a:spLocks noGrp="1"/>
          </p:cNvSpPr>
          <p:nvPr/>
        </p:nvSpPr>
        <p:spPr bwMode="auto">
          <a:xfrm>
            <a:off x="4143375" y="9118600"/>
            <a:ext cx="3170238" cy="481013"/>
          </a:xfrm>
          <a:prstGeom prst="rect">
            <a:avLst/>
          </a:prstGeom>
          <a:noFill/>
          <a:ln w="9525">
            <a:noFill/>
            <a:miter lim="800000"/>
            <a:headEnd/>
            <a:tailEnd/>
          </a:ln>
        </p:spPr>
        <p:txBody>
          <a:bodyPr lIns="99047" tIns="49524" rIns="99047" bIns="49524" anchor="b"/>
          <a:lstStyle/>
          <a:p>
            <a:pPr algn="r" defTabSz="971550"/>
            <a:fld id="{484292E1-A75B-421D-902C-0EA1CCBC088E}" type="slidenum">
              <a:rPr lang="en-US" sz="1300">
                <a:latin typeface="Calibri" pitchFamily="34" charset="0"/>
              </a:rPr>
              <a:pPr algn="r" defTabSz="971550"/>
              <a:t>151</a:t>
            </a:fld>
            <a:endParaRPr lang="en-US" sz="1300">
              <a:latin typeface="Calibri" pitchFamily="34"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Slide Image Placeholder 1"/>
          <p:cNvSpPr>
            <a:spLocks noGrp="1" noRot="1" noChangeAspect="1" noTextEdit="1"/>
          </p:cNvSpPr>
          <p:nvPr>
            <p:ph type="sldImg"/>
          </p:nvPr>
        </p:nvSpPr>
        <p:spPr bwMode="auto">
          <a:noFill/>
          <a:ln>
            <a:solidFill>
              <a:srgbClr val="000000"/>
            </a:solidFill>
            <a:miter lim="800000"/>
            <a:headEnd/>
            <a:tailEnd/>
          </a:ln>
        </p:spPr>
      </p:sp>
      <p:sp>
        <p:nvSpPr>
          <p:cNvPr id="501763" name="Notes Placeholder 2"/>
          <p:cNvSpPr>
            <a:spLocks noGrp="1"/>
          </p:cNvSpPr>
          <p:nvPr>
            <p:ph type="body" idx="1"/>
          </p:nvPr>
        </p:nvSpPr>
        <p:spPr>
          <a:noFill/>
          <a:ln/>
        </p:spPr>
        <p:txBody>
          <a:bodyPr lIns="99047" tIns="49524" rIns="99047" bIns="49524"/>
          <a:lstStyle/>
          <a:p>
            <a:pPr defTabSz="930275" eaLnBrk="1" hangingPunct="1">
              <a:spcBef>
                <a:spcPct val="0"/>
              </a:spcBef>
            </a:pPr>
            <a:endParaRPr lang="en-US" smtClean="0"/>
          </a:p>
          <a:p>
            <a:pPr defTabSz="930275" eaLnBrk="1" hangingPunct="1">
              <a:spcBef>
                <a:spcPct val="0"/>
              </a:spcBef>
            </a:pPr>
            <a:endParaRPr lang="en-US" smtClean="0"/>
          </a:p>
        </p:txBody>
      </p:sp>
      <p:sp>
        <p:nvSpPr>
          <p:cNvPr id="501764" name="Slide Number Placeholder 3"/>
          <p:cNvSpPr txBox="1">
            <a:spLocks noGrp="1"/>
          </p:cNvSpPr>
          <p:nvPr/>
        </p:nvSpPr>
        <p:spPr bwMode="auto">
          <a:xfrm>
            <a:off x="4143375" y="9118600"/>
            <a:ext cx="3170238" cy="481013"/>
          </a:xfrm>
          <a:prstGeom prst="rect">
            <a:avLst/>
          </a:prstGeom>
          <a:noFill/>
          <a:ln w="9525">
            <a:noFill/>
            <a:miter lim="800000"/>
            <a:headEnd/>
            <a:tailEnd/>
          </a:ln>
        </p:spPr>
        <p:txBody>
          <a:bodyPr lIns="99047" tIns="49524" rIns="99047" bIns="49524" anchor="b"/>
          <a:lstStyle/>
          <a:p>
            <a:pPr algn="r" defTabSz="971550"/>
            <a:fld id="{EC16510F-9987-47A0-ACD2-3C3437808A54}" type="slidenum">
              <a:rPr lang="en-US" sz="1300">
                <a:latin typeface="Calibri" pitchFamily="34" charset="0"/>
              </a:rPr>
              <a:pPr algn="r" defTabSz="971550"/>
              <a:t>152</a:t>
            </a:fld>
            <a:endParaRPr lang="en-US" sz="1300">
              <a:latin typeface="Calibri" pitchFamily="34"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lide Image Placeholder 1"/>
          <p:cNvSpPr>
            <a:spLocks noGrp="1" noRot="1" noChangeAspect="1" noTextEdit="1"/>
          </p:cNvSpPr>
          <p:nvPr>
            <p:ph type="sldImg"/>
          </p:nvPr>
        </p:nvSpPr>
        <p:spPr bwMode="auto">
          <a:noFill/>
          <a:ln>
            <a:solidFill>
              <a:srgbClr val="000000"/>
            </a:solidFill>
            <a:miter lim="800000"/>
            <a:headEnd/>
            <a:tailEnd/>
          </a:ln>
        </p:spPr>
      </p:sp>
      <p:sp>
        <p:nvSpPr>
          <p:cNvPr id="503811" name="Notes Placeholder 2"/>
          <p:cNvSpPr>
            <a:spLocks noGrp="1"/>
          </p:cNvSpPr>
          <p:nvPr>
            <p:ph type="body" idx="1"/>
          </p:nvPr>
        </p:nvSpPr>
        <p:spPr>
          <a:noFill/>
          <a:ln/>
        </p:spPr>
        <p:txBody>
          <a:bodyPr lIns="99047" tIns="49524" rIns="99047" bIns="49524"/>
          <a:lstStyle/>
          <a:p>
            <a:pPr defTabSz="930275" eaLnBrk="1" hangingPunct="1">
              <a:spcBef>
                <a:spcPct val="0"/>
              </a:spcBef>
            </a:pPr>
            <a:endParaRPr lang="en-US" smtClean="0"/>
          </a:p>
          <a:p>
            <a:pPr defTabSz="930275" eaLnBrk="1" hangingPunct="1">
              <a:spcBef>
                <a:spcPct val="0"/>
              </a:spcBef>
            </a:pPr>
            <a:endParaRPr lang="en-US" smtClean="0"/>
          </a:p>
        </p:txBody>
      </p:sp>
      <p:sp>
        <p:nvSpPr>
          <p:cNvPr id="503812" name="Slide Number Placeholder 3"/>
          <p:cNvSpPr txBox="1">
            <a:spLocks noGrp="1"/>
          </p:cNvSpPr>
          <p:nvPr/>
        </p:nvSpPr>
        <p:spPr bwMode="auto">
          <a:xfrm>
            <a:off x="4143375" y="9118600"/>
            <a:ext cx="3170238" cy="481013"/>
          </a:xfrm>
          <a:prstGeom prst="rect">
            <a:avLst/>
          </a:prstGeom>
          <a:noFill/>
          <a:ln w="9525">
            <a:noFill/>
            <a:miter lim="800000"/>
            <a:headEnd/>
            <a:tailEnd/>
          </a:ln>
        </p:spPr>
        <p:txBody>
          <a:bodyPr lIns="99047" tIns="49524" rIns="99047" bIns="49524" anchor="b"/>
          <a:lstStyle/>
          <a:p>
            <a:pPr algn="r" defTabSz="971550"/>
            <a:fld id="{55556CFD-F8A1-4ADC-A372-9FFC1F183119}" type="slidenum">
              <a:rPr lang="en-US" sz="1300">
                <a:latin typeface="Calibri" pitchFamily="34" charset="0"/>
              </a:rPr>
              <a:pPr algn="r" defTabSz="971550"/>
              <a:t>153</a:t>
            </a:fld>
            <a:endParaRPr lang="en-US" sz="1300">
              <a:latin typeface="Calibri" pitchFamily="34"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Slide Image Placeholder 1"/>
          <p:cNvSpPr>
            <a:spLocks noGrp="1" noRot="1" noChangeAspect="1" noTextEdit="1"/>
          </p:cNvSpPr>
          <p:nvPr>
            <p:ph type="sldImg"/>
          </p:nvPr>
        </p:nvSpPr>
        <p:spPr bwMode="auto">
          <a:noFill/>
          <a:ln>
            <a:solidFill>
              <a:srgbClr val="000000"/>
            </a:solidFill>
            <a:miter lim="800000"/>
            <a:headEnd/>
            <a:tailEnd/>
          </a:ln>
        </p:spPr>
      </p:sp>
      <p:sp>
        <p:nvSpPr>
          <p:cNvPr id="505859" name="Notes Placeholder 2"/>
          <p:cNvSpPr>
            <a:spLocks noGrp="1"/>
          </p:cNvSpPr>
          <p:nvPr>
            <p:ph type="body" idx="1"/>
          </p:nvPr>
        </p:nvSpPr>
        <p:spPr>
          <a:noFill/>
          <a:ln/>
        </p:spPr>
        <p:txBody>
          <a:bodyPr lIns="99047" tIns="49524" rIns="99047" bIns="49524"/>
          <a:lstStyle/>
          <a:p>
            <a:pPr defTabSz="930275" eaLnBrk="1" hangingPunct="1">
              <a:spcBef>
                <a:spcPct val="0"/>
              </a:spcBef>
            </a:pPr>
            <a:endParaRPr lang="en-US" smtClean="0"/>
          </a:p>
          <a:p>
            <a:pPr defTabSz="930275" eaLnBrk="1" hangingPunct="1">
              <a:spcBef>
                <a:spcPct val="0"/>
              </a:spcBef>
            </a:pPr>
            <a:endParaRPr lang="en-US" smtClean="0"/>
          </a:p>
        </p:txBody>
      </p:sp>
      <p:sp>
        <p:nvSpPr>
          <p:cNvPr id="505860" name="Slide Number Placeholder 3"/>
          <p:cNvSpPr txBox="1">
            <a:spLocks noGrp="1"/>
          </p:cNvSpPr>
          <p:nvPr/>
        </p:nvSpPr>
        <p:spPr bwMode="auto">
          <a:xfrm>
            <a:off x="4143375" y="9118600"/>
            <a:ext cx="3170238" cy="481013"/>
          </a:xfrm>
          <a:prstGeom prst="rect">
            <a:avLst/>
          </a:prstGeom>
          <a:noFill/>
          <a:ln w="9525">
            <a:noFill/>
            <a:miter lim="800000"/>
            <a:headEnd/>
            <a:tailEnd/>
          </a:ln>
        </p:spPr>
        <p:txBody>
          <a:bodyPr lIns="99047" tIns="49524" rIns="99047" bIns="49524" anchor="b"/>
          <a:lstStyle/>
          <a:p>
            <a:pPr algn="r" defTabSz="971550"/>
            <a:fld id="{E9A7F4E7-22B7-4407-AAB1-1778CC5E9D4F}" type="slidenum">
              <a:rPr lang="en-US" sz="1300">
                <a:latin typeface="Calibri" pitchFamily="34" charset="0"/>
              </a:rPr>
              <a:pPr algn="r" defTabSz="971550"/>
              <a:t>154</a:t>
            </a:fld>
            <a:endParaRPr lang="en-US" sz="1300">
              <a:latin typeface="Calibri" pitchFamily="34"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Slide Image Placeholder 1"/>
          <p:cNvSpPr>
            <a:spLocks noGrp="1" noRot="1" noChangeAspect="1" noTextEdit="1"/>
          </p:cNvSpPr>
          <p:nvPr>
            <p:ph type="sldImg"/>
          </p:nvPr>
        </p:nvSpPr>
        <p:spPr bwMode="auto">
          <a:noFill/>
          <a:ln>
            <a:solidFill>
              <a:srgbClr val="000000"/>
            </a:solidFill>
            <a:miter lim="800000"/>
            <a:headEnd/>
            <a:tailEnd/>
          </a:ln>
        </p:spPr>
      </p:sp>
      <p:sp>
        <p:nvSpPr>
          <p:cNvPr id="507907" name="Notes Placeholder 2"/>
          <p:cNvSpPr>
            <a:spLocks noGrp="1"/>
          </p:cNvSpPr>
          <p:nvPr>
            <p:ph type="body" idx="1"/>
          </p:nvPr>
        </p:nvSpPr>
        <p:spPr>
          <a:noFill/>
          <a:ln/>
        </p:spPr>
        <p:txBody>
          <a:bodyPr lIns="99047" tIns="49524" rIns="99047" bIns="49524"/>
          <a:lstStyle/>
          <a:p>
            <a:pPr defTabSz="930275" eaLnBrk="1" hangingPunct="1">
              <a:spcBef>
                <a:spcPct val="0"/>
              </a:spcBef>
            </a:pPr>
            <a:endParaRPr lang="en-US" smtClean="0"/>
          </a:p>
          <a:p>
            <a:pPr defTabSz="930275" eaLnBrk="1" hangingPunct="1">
              <a:spcBef>
                <a:spcPct val="0"/>
              </a:spcBef>
            </a:pPr>
            <a:endParaRPr lang="en-US" smtClean="0"/>
          </a:p>
        </p:txBody>
      </p:sp>
      <p:sp>
        <p:nvSpPr>
          <p:cNvPr id="507908" name="Slide Number Placeholder 3"/>
          <p:cNvSpPr txBox="1">
            <a:spLocks noGrp="1"/>
          </p:cNvSpPr>
          <p:nvPr/>
        </p:nvSpPr>
        <p:spPr bwMode="auto">
          <a:xfrm>
            <a:off x="4143375" y="9118600"/>
            <a:ext cx="3170238" cy="481013"/>
          </a:xfrm>
          <a:prstGeom prst="rect">
            <a:avLst/>
          </a:prstGeom>
          <a:noFill/>
          <a:ln w="9525">
            <a:noFill/>
            <a:miter lim="800000"/>
            <a:headEnd/>
            <a:tailEnd/>
          </a:ln>
        </p:spPr>
        <p:txBody>
          <a:bodyPr lIns="99047" tIns="49524" rIns="99047" bIns="49524" anchor="b"/>
          <a:lstStyle/>
          <a:p>
            <a:pPr algn="r" defTabSz="971550"/>
            <a:fld id="{FCCCD00F-09C8-4872-A258-1EC6B8EB41BD}" type="slidenum">
              <a:rPr lang="en-US" sz="1300">
                <a:latin typeface="Calibri" pitchFamily="34" charset="0"/>
              </a:rPr>
              <a:pPr algn="r" defTabSz="971550"/>
              <a:t>155</a:t>
            </a:fld>
            <a:endParaRPr lang="en-US" sz="1300">
              <a:latin typeface="Calibri" pitchFamily="34"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Slide Image Placeholder 1"/>
          <p:cNvSpPr>
            <a:spLocks noGrp="1" noRot="1" noChangeAspect="1" noTextEdit="1"/>
          </p:cNvSpPr>
          <p:nvPr>
            <p:ph type="sldImg"/>
          </p:nvPr>
        </p:nvSpPr>
        <p:spPr bwMode="auto">
          <a:noFill/>
          <a:ln>
            <a:solidFill>
              <a:srgbClr val="000000"/>
            </a:solidFill>
            <a:miter lim="800000"/>
            <a:headEnd/>
            <a:tailEnd/>
          </a:ln>
        </p:spPr>
      </p:sp>
      <p:sp>
        <p:nvSpPr>
          <p:cNvPr id="509955" name="Notes Placeholder 2"/>
          <p:cNvSpPr>
            <a:spLocks noGrp="1"/>
          </p:cNvSpPr>
          <p:nvPr>
            <p:ph type="body" idx="1"/>
          </p:nvPr>
        </p:nvSpPr>
        <p:spPr>
          <a:noFill/>
          <a:ln/>
        </p:spPr>
        <p:txBody>
          <a:bodyPr lIns="99047" tIns="49524" rIns="99047" bIns="49524"/>
          <a:lstStyle/>
          <a:p>
            <a:pPr defTabSz="930275" eaLnBrk="1" hangingPunct="1">
              <a:spcBef>
                <a:spcPct val="0"/>
              </a:spcBef>
            </a:pPr>
            <a:r>
              <a:rPr lang="en-US" smtClean="0"/>
              <a:t>Other SACO-P contributing partner organizations to add overview slide</a:t>
            </a:r>
          </a:p>
          <a:p>
            <a:pPr defTabSz="930275" eaLnBrk="1" hangingPunct="1">
              <a:spcBef>
                <a:spcPct val="0"/>
              </a:spcBef>
            </a:pPr>
            <a:endParaRPr lang="en-US" smtClean="0"/>
          </a:p>
        </p:txBody>
      </p:sp>
      <p:sp>
        <p:nvSpPr>
          <p:cNvPr id="509956" name="Slide Number Placeholder 3"/>
          <p:cNvSpPr txBox="1">
            <a:spLocks noGrp="1"/>
          </p:cNvSpPr>
          <p:nvPr/>
        </p:nvSpPr>
        <p:spPr bwMode="auto">
          <a:xfrm>
            <a:off x="4143375" y="9118600"/>
            <a:ext cx="3170238" cy="481013"/>
          </a:xfrm>
          <a:prstGeom prst="rect">
            <a:avLst/>
          </a:prstGeom>
          <a:noFill/>
          <a:ln w="9525">
            <a:noFill/>
            <a:miter lim="800000"/>
            <a:headEnd/>
            <a:tailEnd/>
          </a:ln>
        </p:spPr>
        <p:txBody>
          <a:bodyPr lIns="99047" tIns="49524" rIns="99047" bIns="49524" anchor="b"/>
          <a:lstStyle/>
          <a:p>
            <a:pPr algn="r" defTabSz="971550"/>
            <a:fld id="{AA49F701-D63E-4A36-A9BA-2DB8FCE677DD}" type="slidenum">
              <a:rPr lang="en-US" sz="1300">
                <a:latin typeface="Calibri" pitchFamily="34" charset="0"/>
              </a:rPr>
              <a:pPr algn="r" defTabSz="971550"/>
              <a:t>156</a:t>
            </a:fld>
            <a:endParaRPr lang="en-US" sz="1300">
              <a:latin typeface="Calibri" pitchFamily="34"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03" name="Notes Placeholder 2"/>
          <p:cNvSpPr>
            <a:spLocks noGrp="1"/>
          </p:cNvSpPr>
          <p:nvPr>
            <p:ph type="body" idx="1"/>
          </p:nvPr>
        </p:nvSpPr>
        <p:spPr>
          <a:noFill/>
          <a:ln/>
        </p:spPr>
        <p:txBody>
          <a:bodyPr lIns="99047" tIns="49524" rIns="99047" bIns="49524"/>
          <a:lstStyle/>
          <a:p>
            <a:pPr defTabSz="930275" eaLnBrk="1" hangingPunct="1">
              <a:spcBef>
                <a:spcPct val="0"/>
              </a:spcBef>
            </a:pPr>
            <a:endParaRPr lang="en-US" smtClean="0"/>
          </a:p>
          <a:p>
            <a:pPr defTabSz="930275" eaLnBrk="1" hangingPunct="1">
              <a:spcBef>
                <a:spcPct val="0"/>
              </a:spcBef>
            </a:pPr>
            <a:endParaRPr lang="en-US" smtClean="0"/>
          </a:p>
        </p:txBody>
      </p:sp>
      <p:sp>
        <p:nvSpPr>
          <p:cNvPr id="512004" name="Slide Number Placeholder 3"/>
          <p:cNvSpPr txBox="1">
            <a:spLocks noGrp="1"/>
          </p:cNvSpPr>
          <p:nvPr/>
        </p:nvSpPr>
        <p:spPr bwMode="auto">
          <a:xfrm>
            <a:off x="4143375" y="9118600"/>
            <a:ext cx="3170238" cy="481013"/>
          </a:xfrm>
          <a:prstGeom prst="rect">
            <a:avLst/>
          </a:prstGeom>
          <a:noFill/>
          <a:ln w="9525">
            <a:noFill/>
            <a:miter lim="800000"/>
            <a:headEnd/>
            <a:tailEnd/>
          </a:ln>
        </p:spPr>
        <p:txBody>
          <a:bodyPr lIns="99047" tIns="49524" rIns="99047" bIns="49524" anchor="b"/>
          <a:lstStyle/>
          <a:p>
            <a:pPr algn="r" defTabSz="971550"/>
            <a:fld id="{49B7A4E7-BE61-42B2-A655-34869FE8F5A0}" type="slidenum">
              <a:rPr lang="en-US" sz="1300">
                <a:latin typeface="Calibri" pitchFamily="34" charset="0"/>
              </a:rPr>
              <a:pPr algn="r" defTabSz="971550"/>
              <a:t>157</a:t>
            </a:fld>
            <a:endParaRPr lang="en-US" sz="130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a:noFill/>
          <a:ln/>
        </p:spPr>
        <p:txBody>
          <a:bodyPr/>
          <a:lstStyle/>
          <a:p>
            <a:pPr defTabSz="890588"/>
            <a:r>
              <a:rPr lang="en-US" smtClean="0"/>
              <a:t>Solar energy is really a simple concept. It is energy that is derived from either sun’s light or the sun’s heat.  These are two very distinct processes that result in the production of either thermal energy or electrical energy. It is also possible to use both the sun’s light and heat together as you will see in later in this presentation.</a:t>
            </a:r>
          </a:p>
          <a:p>
            <a:pPr defTabSz="890588"/>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bwMode="auto">
          <a:noFill/>
          <a:ln>
            <a:solidFill>
              <a:srgbClr val="000000"/>
            </a:solidFill>
            <a:miter lim="800000"/>
            <a:headEnd/>
            <a:tailEnd/>
          </a:ln>
        </p:spPr>
      </p:sp>
      <p:sp>
        <p:nvSpPr>
          <p:cNvPr id="53250" name="Notes Placeholder 2"/>
          <p:cNvSpPr>
            <a:spLocks noGrp="1"/>
          </p:cNvSpPr>
          <p:nvPr>
            <p:ph type="body" idx="1"/>
          </p:nvPr>
        </p:nvSpPr>
        <p:spPr>
          <a:noFill/>
          <a:ln/>
        </p:spPr>
        <p:txBody>
          <a:bodyPr/>
          <a:lstStyle/>
          <a:p>
            <a:pPr eaLnBrk="1" hangingPunct="1">
              <a:spcBef>
                <a:spcPct val="0"/>
              </a:spcBef>
            </a:pPr>
            <a:r>
              <a:rPr lang="en-US" smtClean="0"/>
              <a:t>Most people understand the thermal energy transfer from the sun to the earth’s surface, but the light can also be captured through the photovoltaic effect as shown in this video</a:t>
            </a:r>
          </a:p>
        </p:txBody>
      </p:sp>
      <p:sp>
        <p:nvSpPr>
          <p:cNvPr id="53251" name="Slide Number Placeholder 3"/>
          <p:cNvSpPr txBox="1">
            <a:spLocks noGrp="1"/>
          </p:cNvSpPr>
          <p:nvPr/>
        </p:nvSpPr>
        <p:spPr bwMode="auto">
          <a:xfrm>
            <a:off x="4143375" y="9118600"/>
            <a:ext cx="3170238" cy="481013"/>
          </a:xfrm>
          <a:prstGeom prst="rect">
            <a:avLst/>
          </a:prstGeom>
          <a:noFill/>
          <a:ln w="9525">
            <a:noFill/>
            <a:miter lim="800000"/>
            <a:headEnd/>
            <a:tailEnd/>
          </a:ln>
        </p:spPr>
        <p:txBody>
          <a:bodyPr lIns="96625" tIns="48313" rIns="96625" bIns="48313" anchor="b"/>
          <a:lstStyle/>
          <a:p>
            <a:pPr algn="r" defTabSz="968375"/>
            <a:fld id="{BC7B2BBC-6C24-4C83-B86D-A3FC93015177}" type="slidenum">
              <a:rPr lang="en-US" sz="1200">
                <a:solidFill>
                  <a:srgbClr val="000000"/>
                </a:solidFill>
                <a:latin typeface="Calibri" pitchFamily="34" charset="0"/>
              </a:rPr>
              <a:pPr algn="r" defTabSz="968375"/>
              <a:t>17</a:t>
            </a:fld>
            <a:endParaRPr lang="en-US" sz="1200">
              <a:solidFill>
                <a:srgbClr val="000000"/>
              </a:solidFill>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TextEdit="1"/>
          </p:cNvSpPr>
          <p:nvPr>
            <p:ph type="sldImg"/>
          </p:nvPr>
        </p:nvSpPr>
        <p:spPr bwMode="auto">
          <a:noFill/>
          <a:ln>
            <a:solidFill>
              <a:srgbClr val="000000"/>
            </a:solidFill>
            <a:miter lim="800000"/>
            <a:headEnd/>
            <a:tailEnd/>
          </a:ln>
        </p:spPr>
      </p:sp>
      <p:sp>
        <p:nvSpPr>
          <p:cNvPr id="47106" name="Rectangle 3"/>
          <p:cNvSpPr>
            <a:spLocks noGrp="1"/>
          </p:cNvSpPr>
          <p:nvPr>
            <p:ph type="body" idx="1"/>
          </p:nvPr>
        </p:nvSpPr>
        <p:spPr>
          <a:ln/>
        </p:spPr>
        <p:txBody>
          <a:bodyPr/>
          <a:lstStyle/>
          <a:p>
            <a:pPr defTabSz="892029">
              <a:defRPr/>
            </a:pPr>
            <a:r>
              <a:rPr lang="en-US" dirty="0" smtClean="0">
                <a:ea typeface="ＭＳ Ｐゴシック"/>
              </a:rPr>
              <a:t>The three prevalent solar technologies that have been developed to convert the sun’s resources into usable energy are photovoltaics, concentrating solar power, and solar heating &amp; cooling/solar hot water (commonly referred to as ‘solar thermal’). </a:t>
            </a:r>
          </a:p>
          <a:p>
            <a:pPr marL="167255" indent="-167255" defTabSz="892029">
              <a:buFont typeface="Arial" pitchFamily="34" charset="0"/>
              <a:buChar char="•"/>
              <a:defRPr/>
            </a:pPr>
            <a:r>
              <a:rPr lang="en-US" dirty="0" smtClean="0">
                <a:ea typeface="ＭＳ Ｐゴシック"/>
              </a:rPr>
              <a:t>Photovoltaics use the sun’s light to create direct current electricity. </a:t>
            </a:r>
          </a:p>
          <a:p>
            <a:pPr marL="167255" indent="-167255" defTabSz="892029">
              <a:buFont typeface="Arial" pitchFamily="34" charset="0"/>
              <a:buChar char="•"/>
              <a:defRPr/>
            </a:pPr>
            <a:r>
              <a:rPr lang="en-US" dirty="0" smtClean="0">
                <a:ea typeface="ＭＳ Ｐゴシック"/>
              </a:rPr>
              <a:t>Concentrating solar power uses the sun’s light to create thermal energy. </a:t>
            </a:r>
            <a:r>
              <a:rPr lang="en-US" dirty="0" smtClean="0"/>
              <a:t>CSP is also sometimes called CST or concentrating solar thermal. It also creates electricity.</a:t>
            </a:r>
          </a:p>
          <a:p>
            <a:pPr marL="167255" indent="-167255" defTabSz="892029">
              <a:buFont typeface="Arial" pitchFamily="34" charset="0"/>
              <a:buChar char="•"/>
              <a:defRPr/>
            </a:pPr>
            <a:r>
              <a:rPr lang="en-US" dirty="0" smtClean="0">
                <a:ea typeface="ＭＳ Ｐゴシック"/>
              </a:rPr>
              <a:t>Solar thermal applications take the sun’s heat and transfer it directly to air or fluids for a variety of purposes. </a:t>
            </a:r>
          </a:p>
          <a:p>
            <a:pPr defTabSz="892029">
              <a:defRPr/>
            </a:pPr>
            <a:r>
              <a:rPr lang="en-US" dirty="0" smtClean="0">
                <a:ea typeface="ＭＳ Ｐゴシック"/>
              </a:rPr>
              <a:t>We’ll explore these three technologies in just a little more detail.</a:t>
            </a:r>
          </a:p>
          <a:p>
            <a:pPr>
              <a:defRPr/>
            </a:pPr>
            <a:endParaRPr lang="en-US" dirty="0" smtClean="0">
              <a:ea typeface="ＭＳ Ｐゴシック"/>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a:noFill/>
          <a:ln/>
        </p:spPr>
        <p:txBody>
          <a:bodyPr/>
          <a:lstStyle/>
          <a:p>
            <a:r>
              <a:rPr lang="en-US" smtClean="0"/>
              <a:t>Building-integrated photovoltaics (BIPV) are PV materials that are used to replace conventional building materials in parts of the building envelope such as the roof, skylights, or facades. They are increasingly being incorporated into the construction of new buildings as a principal or ancillary source of electrical power, although existing buildings may be retrofitted with BIPV modules as well.</a:t>
            </a:r>
          </a:p>
          <a:p>
            <a:r>
              <a:rPr lang="en-US" smtClean="0"/>
              <a:t>The advantage of integrated photovoltaics over more common non-integrated systems is that the initial cost can be offset by reducing the amount spent on building materials and labor that would normally be used to construct the part of the building that the BIPV modules replace. These advantages make BIPV one of the fastest growing segments of the photovoltaic industry.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Notes Placeholder 2"/>
          <p:cNvSpPr>
            <a:spLocks noGrp="1"/>
          </p:cNvSpPr>
          <p:nvPr>
            <p:ph type="body" idx="1"/>
          </p:nvPr>
        </p:nvSpPr>
        <p:spPr>
          <a:noFill/>
          <a:ln/>
        </p:spPr>
        <p:txBody>
          <a:bodyPr/>
          <a:lstStyle/>
          <a:p>
            <a:r>
              <a:rPr lang="en-US" smtClean="0"/>
              <a:t>We can thank Thomas Edison for inventing the phonograph, movie camera, and the first long-lasting practical electric light bulb.  He was a prolific inventor – holding over 1,000 US patents in his name – he was also a visionary.  Edison very clearly saw the benefits of the sun and solar energy to power our lives. </a:t>
            </a:r>
          </a:p>
          <a:p>
            <a:r>
              <a:rPr lang="en-US" smtClean="0"/>
              <a:t>He was one of the first, but slowly others have come to realize the potential of the sun and developed innovative ways to harness it.  </a:t>
            </a:r>
          </a:p>
          <a:p>
            <a:r>
              <a:rPr lang="en-US" smtClean="0"/>
              <a:t>I commend all of you for being here today – your attendance demonstrates that you too have a vision to better enable solar to help  your communities continue to progress towards sustainability.</a:t>
            </a:r>
          </a:p>
          <a:p>
            <a:endParaRPr lang="en-US" smtClean="0"/>
          </a:p>
        </p:txBody>
      </p:sp>
      <p:sp>
        <p:nvSpPr>
          <p:cNvPr id="22530" name="Slide Image Placeholder 2"/>
          <p:cNvSpPr>
            <a:spLocks noGrp="1" noRot="1" noChangeAspect="1"/>
          </p:cNvSpPr>
          <p:nvPr>
            <p:ph type="sldImg"/>
          </p:nvPr>
        </p:nvSpPr>
        <p:spPr bwMode="auto">
          <a:noFill/>
          <a:ln>
            <a:solidFill>
              <a:srgbClr val="000000"/>
            </a:solidFill>
            <a:miter lim="800000"/>
            <a:headEnd/>
            <a:tailEn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
          <p:cNvSpPr>
            <a:spLocks noGrp="1" noRot="1" noChangeAspect="1" noTextEdit="1"/>
          </p:cNvSpPr>
          <p:nvPr>
            <p:ph type="sldImg"/>
          </p:nvPr>
        </p:nvSpPr>
        <p:spPr bwMode="auto">
          <a:noFill/>
          <a:ln>
            <a:solidFill>
              <a:srgbClr val="000000"/>
            </a:solidFill>
            <a:miter lim="800000"/>
            <a:headEnd/>
            <a:tailEnd/>
          </a:ln>
        </p:spPr>
      </p:sp>
      <p:sp>
        <p:nvSpPr>
          <p:cNvPr id="59394" name="Rectangle 11"/>
          <p:cNvSpPr>
            <a:spLocks noGrp="1"/>
          </p:cNvSpPr>
          <p:nvPr>
            <p:ph type="body" idx="1"/>
          </p:nvPr>
        </p:nvSpPr>
        <p:spPr>
          <a:xfrm>
            <a:off x="433388" y="4560888"/>
            <a:ext cx="6149975" cy="4321175"/>
          </a:xfrm>
          <a:noFill/>
          <a:ln/>
        </p:spPr>
        <p:txBody>
          <a:bodyPr/>
          <a:lstStyle/>
          <a:p>
            <a:r>
              <a:rPr lang="en-US" smtClean="0"/>
              <a:t>Concentrated solar power (CSP) are systems that use lenses or mirrors to concentrate a large area of sunlight, or solar thermal energy, onto a small area. Electrical power is produced when the concentrated light is converted to heat which drives a heat engine (usually a steam turbine) connected to an electrical power generator. CSP works best where there is lots of direct sunlight, typically in the desert southwest region of the U.S.</a:t>
            </a:r>
          </a:p>
          <a:p>
            <a:r>
              <a:rPr lang="en-US" smtClean="0"/>
              <a:t>CSP should not be confused with photovoltaics, where solar power is directly converted to electricity without the use of steam turbines. The concentration of sunlight onto photovoltaic surfaces, similar to CSP, is known as concentrated photovoltaics (CPV).</a:t>
            </a:r>
          </a:p>
          <a:p>
            <a:r>
              <a:rPr lang="en-US" smtClean="0"/>
              <a:t/>
            </a:r>
            <a:br>
              <a:rPr lang="en-US" smtClean="0"/>
            </a:br>
            <a:endParaRPr lang="en-US" smtClean="0"/>
          </a:p>
          <a:p>
            <a:r>
              <a:rPr lang="en-US" smtClean="0"/>
              <a: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TextEdit="1"/>
          </p:cNvSpPr>
          <p:nvPr>
            <p:ph type="sldImg"/>
          </p:nvPr>
        </p:nvSpPr>
        <p:spPr bwMode="auto">
          <a:xfrm>
            <a:off x="1258888" y="719138"/>
            <a:ext cx="4802187" cy="3600450"/>
          </a:xfrm>
          <a:noFill/>
          <a:ln>
            <a:solidFill>
              <a:srgbClr val="000000"/>
            </a:solidFill>
            <a:miter lim="800000"/>
            <a:headEnd/>
            <a:tailEnd/>
          </a:ln>
        </p:spPr>
      </p:sp>
      <p:sp>
        <p:nvSpPr>
          <p:cNvPr id="61442" name="Rectangle 3"/>
          <p:cNvSpPr>
            <a:spLocks noGrp="1"/>
          </p:cNvSpPr>
          <p:nvPr>
            <p:ph type="body" idx="1"/>
          </p:nvPr>
        </p:nvSpPr>
        <p:spPr>
          <a:noFill/>
          <a:ln/>
        </p:spPr>
        <p:txBody>
          <a:bodyPr lIns="91397" tIns="45699" rIns="91397" bIns="45699"/>
          <a:lstStyle/>
          <a:p>
            <a:pPr defTabSz="452438" eaLnBrk="1" hangingPunct="1">
              <a:spcBef>
                <a:spcPct val="0"/>
              </a:spcBef>
            </a:pPr>
            <a:r>
              <a:rPr lang="en-US" smtClean="0"/>
              <a:t>Solar thermal applications known as solar heating and cooling and solar hot water are use the sun’s energy for the direct transfer of heat to fluids or air for residential, business and industrial uses. Solar pool heating uses low temperature solar collectors to heat swimming pool water and is probably the most cost effective solar application of this type. Domestic hot water applications on homes and businesses are also very cost effective and have been around for centuries! Process hot water, space heating and solar assisted cooling are more advanced solar technologies and incorporate higher temperature collectors and combine them with other mechanical equipment for the desired end use.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bwMode="auto">
          <a:noFill/>
          <a:ln>
            <a:solidFill>
              <a:srgbClr val="000000"/>
            </a:solidFill>
            <a:miter lim="800000"/>
            <a:headEnd/>
            <a:tailEnd/>
          </a:ln>
        </p:spPr>
      </p:sp>
      <p:sp>
        <p:nvSpPr>
          <p:cNvPr id="63490" name="Notes Placeholder 2"/>
          <p:cNvSpPr>
            <a:spLocks noGrp="1"/>
          </p:cNvSpPr>
          <p:nvPr>
            <p:ph type="body" idx="1"/>
          </p:nvPr>
        </p:nvSpPr>
        <p:spPr>
          <a:noFill/>
          <a:ln/>
        </p:spPr>
        <p:txBody>
          <a:bodyPr/>
          <a:lstStyle/>
          <a:p>
            <a:r>
              <a:rPr lang="en-US" smtClean="0"/>
              <a:t>… and solar thermal has been around for many, many years!!! This is an example of the early solar water heating systems in use throughout the south, incorporating the “thermo siphon” effect, where the collector installed on the roof’s overhang heats the water which then rises and is stored in a tank that is located in the roof’s attic, often enclosed in a false chimney. These systems were common until the war lead to copper shortages and cheap electricity came along.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bwMode="auto">
          <a:noFill/>
          <a:ln>
            <a:solidFill>
              <a:srgbClr val="000000"/>
            </a:solidFill>
            <a:miter lim="800000"/>
            <a:headEnd/>
            <a:tailEnd/>
          </a:ln>
        </p:spPr>
      </p:sp>
      <p:sp>
        <p:nvSpPr>
          <p:cNvPr id="51202" name="Notes Placeholder 2"/>
          <p:cNvSpPr>
            <a:spLocks noGrp="1"/>
          </p:cNvSpPr>
          <p:nvPr>
            <p:ph type="body" idx="1"/>
          </p:nvPr>
        </p:nvSpPr>
        <p:spPr>
          <a:ln/>
        </p:spPr>
        <p:txBody>
          <a:bodyPr>
            <a:normAutofit fontScale="92500" lnSpcReduction="20000"/>
          </a:bodyPr>
          <a:lstStyle/>
          <a:p>
            <a:pPr>
              <a:lnSpc>
                <a:spcPct val="110000"/>
              </a:lnSpc>
              <a:defRPr/>
            </a:pPr>
            <a:r>
              <a:rPr lang="en-US" sz="1300" dirty="0"/>
              <a:t>Common challenges </a:t>
            </a:r>
            <a:r>
              <a:rPr lang="en-US" sz="1300" dirty="0" smtClean="0"/>
              <a:t>of </a:t>
            </a:r>
            <a:r>
              <a:rPr lang="en-US" sz="1300" dirty="0"/>
              <a:t>these solar </a:t>
            </a:r>
            <a:r>
              <a:rPr lang="en-US" sz="1300" dirty="0" smtClean="0"/>
              <a:t>technologies include:</a:t>
            </a:r>
          </a:p>
          <a:p>
            <a:pPr>
              <a:lnSpc>
                <a:spcPct val="110000"/>
              </a:lnSpc>
              <a:buFont typeface="Arial" pitchFamily="34" charset="0"/>
              <a:buChar char="•"/>
              <a:defRPr/>
            </a:pPr>
            <a:r>
              <a:rPr lang="en-US" sz="1300" dirty="0" smtClean="0"/>
              <a:t>Time and difficulty of processing projects due to code barriers</a:t>
            </a:r>
          </a:p>
          <a:p>
            <a:pPr>
              <a:lnSpc>
                <a:spcPct val="110000"/>
              </a:lnSpc>
              <a:buFont typeface="Arial" pitchFamily="34" charset="0"/>
              <a:buChar char="•"/>
              <a:defRPr/>
            </a:pPr>
            <a:r>
              <a:rPr lang="en-US" sz="1300" dirty="0" smtClean="0">
                <a:ea typeface="ＭＳ Ｐゴシック"/>
              </a:rPr>
              <a:t>Cost of solar technologies relative to the cost of conventional electricity and gas</a:t>
            </a:r>
          </a:p>
          <a:p>
            <a:pPr>
              <a:lnSpc>
                <a:spcPct val="110000"/>
              </a:lnSpc>
              <a:buFont typeface="Arial" pitchFamily="34" charset="0"/>
              <a:buChar char="•"/>
              <a:defRPr/>
            </a:pPr>
            <a:r>
              <a:rPr lang="en-US" sz="1300" dirty="0" smtClean="0">
                <a:ea typeface="ＭＳ Ｐゴシック"/>
              </a:rPr>
              <a:t>The variability of the resource given that it depends on sunlight</a:t>
            </a:r>
          </a:p>
          <a:p>
            <a:pPr>
              <a:lnSpc>
                <a:spcPct val="110000"/>
              </a:lnSpc>
              <a:buFont typeface="Arial" pitchFamily="34" charset="0"/>
              <a:buChar char="•"/>
              <a:defRPr/>
            </a:pPr>
            <a:r>
              <a:rPr lang="en-US" sz="1300" dirty="0" smtClean="0">
                <a:ea typeface="ＭＳ Ｐゴシック"/>
              </a:rPr>
              <a:t>The lack of public awareness of the attributes of solar</a:t>
            </a:r>
          </a:p>
          <a:p>
            <a:pPr>
              <a:lnSpc>
                <a:spcPct val="110000"/>
              </a:lnSpc>
              <a:buFont typeface="Arial" pitchFamily="34" charset="0"/>
              <a:buChar char="•"/>
              <a:defRPr/>
            </a:pPr>
            <a:r>
              <a:rPr lang="en-US" sz="1300" dirty="0" smtClean="0">
                <a:ea typeface="ＭＳ Ｐゴシック"/>
              </a:rPr>
              <a:t>Aesthetic objections and community association deed restrictions</a:t>
            </a:r>
          </a:p>
          <a:p>
            <a:pPr>
              <a:lnSpc>
                <a:spcPct val="110000"/>
              </a:lnSpc>
              <a:buFont typeface="Arial" pitchFamily="34" charset="0"/>
              <a:buChar char="•"/>
              <a:defRPr/>
            </a:pPr>
            <a:r>
              <a:rPr lang="en-US" sz="1300" dirty="0" smtClean="0">
                <a:ea typeface="ＭＳ Ｐゴシック"/>
              </a:rPr>
              <a:t>The need for a persistent load to justify the expense and the conversion from traditional energy sources</a:t>
            </a:r>
          </a:p>
          <a:p>
            <a:pPr>
              <a:lnSpc>
                <a:spcPct val="110000"/>
              </a:lnSpc>
              <a:buFont typeface="Arial" pitchFamily="34" charset="0"/>
              <a:buChar char="•"/>
              <a:defRPr/>
            </a:pPr>
            <a:r>
              <a:rPr lang="en-US" sz="1300" dirty="0" smtClean="0">
                <a:ea typeface="ＭＳ Ｐゴシック"/>
              </a:rPr>
              <a:t>The lack of consumer education programs, and</a:t>
            </a:r>
          </a:p>
          <a:p>
            <a:pPr>
              <a:lnSpc>
                <a:spcPct val="110000"/>
              </a:lnSpc>
              <a:buFont typeface="Arial" pitchFamily="34" charset="0"/>
              <a:buChar char="•"/>
              <a:defRPr/>
            </a:pPr>
            <a:r>
              <a:rPr lang="en-US" sz="1300" dirty="0" smtClean="0">
                <a:ea typeface="ＭＳ Ｐゴシック"/>
              </a:rPr>
              <a:t>A shortage of skilled and trained workers to sell, design and install the systems.</a:t>
            </a:r>
          </a:p>
          <a:p>
            <a:pPr>
              <a:lnSpc>
                <a:spcPct val="110000"/>
              </a:lnSpc>
              <a:buFont typeface="Arial" pitchFamily="34" charset="0"/>
              <a:buChar char="•"/>
              <a:defRPr/>
            </a:pPr>
            <a:r>
              <a:rPr lang="en-US" sz="1300" dirty="0" smtClean="0">
                <a:ea typeface="ＭＳ Ｐゴシック"/>
              </a:rPr>
              <a:t>The strengths of these technologies include</a:t>
            </a:r>
          </a:p>
          <a:p>
            <a:pPr>
              <a:lnSpc>
                <a:spcPct val="110000"/>
              </a:lnSpc>
              <a:buFont typeface="Arial" pitchFamily="34" charset="0"/>
              <a:buChar char="•"/>
              <a:defRPr/>
            </a:pPr>
            <a:r>
              <a:rPr lang="en-US" sz="1300" dirty="0" smtClean="0">
                <a:ea typeface="ＭＳ Ｐゴシック"/>
              </a:rPr>
              <a:t>Their modularity, in that they can be sited virtually anywhere the resource is present</a:t>
            </a:r>
          </a:p>
          <a:p>
            <a:pPr>
              <a:lnSpc>
                <a:spcPct val="110000"/>
              </a:lnSpc>
              <a:buFont typeface="Arial" pitchFamily="34" charset="0"/>
              <a:buChar char="•"/>
              <a:defRPr/>
            </a:pPr>
            <a:r>
              <a:rPr lang="en-US" sz="1300" dirty="0" smtClean="0">
                <a:ea typeface="ＭＳ Ｐゴシック"/>
              </a:rPr>
              <a:t>They can mitigate the volatility of fuel prices, since the energy from the sun is free</a:t>
            </a:r>
          </a:p>
          <a:p>
            <a:pPr>
              <a:lnSpc>
                <a:spcPct val="110000"/>
              </a:lnSpc>
              <a:buFont typeface="Arial" pitchFamily="34" charset="0"/>
              <a:buChar char="•"/>
              <a:defRPr/>
            </a:pPr>
            <a:r>
              <a:rPr lang="en-US" sz="1300" dirty="0" smtClean="0">
                <a:ea typeface="ＭＳ Ｐゴシック"/>
              </a:rPr>
              <a:t>Solar has a low carbon foot print</a:t>
            </a:r>
          </a:p>
          <a:p>
            <a:pPr>
              <a:lnSpc>
                <a:spcPct val="110000"/>
              </a:lnSpc>
              <a:buFont typeface="Arial" pitchFamily="34" charset="0"/>
              <a:buChar char="•"/>
              <a:defRPr/>
            </a:pPr>
            <a:r>
              <a:rPr lang="en-US" sz="1300" dirty="0" smtClean="0">
                <a:ea typeface="ＭＳ Ｐゴシック"/>
              </a:rPr>
              <a:t>The utility interconnected distributed generation using solar energy supports the grid’s infrastructure</a:t>
            </a:r>
          </a:p>
          <a:p>
            <a:pPr>
              <a:lnSpc>
                <a:spcPct val="110000"/>
              </a:lnSpc>
              <a:buFont typeface="Arial" pitchFamily="34" charset="0"/>
              <a:buChar char="•"/>
              <a:defRPr/>
            </a:pPr>
            <a:r>
              <a:rPr lang="en-US" sz="1300" dirty="0" smtClean="0">
                <a:ea typeface="ＭＳ Ｐゴシック"/>
              </a:rPr>
              <a:t>The labor intensive nature of solar applications presents opportunities for economic development and green job creation</a:t>
            </a:r>
          </a:p>
          <a:p>
            <a:pPr>
              <a:lnSpc>
                <a:spcPct val="110000"/>
              </a:lnSpc>
              <a:buFont typeface="Arial" pitchFamily="34" charset="0"/>
              <a:buChar char="•"/>
              <a:defRPr/>
            </a:pPr>
            <a:r>
              <a:rPr lang="en-US" sz="1300" dirty="0" smtClean="0">
                <a:ea typeface="ＭＳ Ｐゴシック"/>
              </a:rPr>
              <a:t>Solar technologies are operable without relying upon the grid</a:t>
            </a:r>
          </a:p>
          <a:p>
            <a:pPr>
              <a:defRPr/>
            </a:pPr>
            <a:endParaRPr lang="en-US" dirty="0" smtClean="0">
              <a:ea typeface="ＭＳ Ｐゴシック"/>
            </a:endParaRPr>
          </a:p>
          <a:p>
            <a:pPr>
              <a:defRPr/>
            </a:pPr>
            <a:endParaRPr lang="en-US" dirty="0" smtClean="0">
              <a:ea typeface="ＭＳ Ｐゴシック"/>
            </a:endParaRPr>
          </a:p>
          <a:p>
            <a:pPr>
              <a:defRPr/>
            </a:pPr>
            <a:endParaRPr lang="en-US" dirty="0" smtClean="0">
              <a:ea typeface="ＭＳ Ｐゴシック"/>
            </a:endParaRPr>
          </a:p>
          <a:p>
            <a:pPr>
              <a:defRPr/>
            </a:pPr>
            <a:endParaRPr lang="en-US" dirty="0" smtClean="0">
              <a:ea typeface="ＭＳ Ｐゴシック"/>
            </a:endParaRPr>
          </a:p>
          <a:p>
            <a:pPr>
              <a:defRPr/>
            </a:pPr>
            <a:endParaRPr lang="en-US" dirty="0" smtClean="0">
              <a:ea typeface="ＭＳ Ｐゴシック"/>
            </a:endParaRPr>
          </a:p>
        </p:txBody>
      </p:sp>
      <p:sp>
        <p:nvSpPr>
          <p:cNvPr id="65539" name="Slide Number Placeholder 3"/>
          <p:cNvSpPr txBox="1">
            <a:spLocks noGrp="1"/>
          </p:cNvSpPr>
          <p:nvPr/>
        </p:nvSpPr>
        <p:spPr bwMode="auto">
          <a:xfrm>
            <a:off x="4143375" y="9118600"/>
            <a:ext cx="3170238" cy="481013"/>
          </a:xfrm>
          <a:prstGeom prst="rect">
            <a:avLst/>
          </a:prstGeom>
          <a:noFill/>
          <a:ln w="9525">
            <a:noFill/>
            <a:miter lim="800000"/>
            <a:headEnd/>
            <a:tailEnd/>
          </a:ln>
        </p:spPr>
        <p:txBody>
          <a:bodyPr lIns="96625" tIns="48313" rIns="96625" bIns="48313" anchor="b"/>
          <a:lstStyle/>
          <a:p>
            <a:pPr algn="r" defTabSz="947738"/>
            <a:fld id="{A9A4CAE2-5DD7-4D01-B825-1ABD8629E08E}" type="slidenum">
              <a:rPr lang="en-US" sz="1200">
                <a:latin typeface="Calibri" pitchFamily="34" charset="0"/>
              </a:rPr>
              <a:pPr algn="r" defTabSz="947738"/>
              <a:t>23</a:t>
            </a:fld>
            <a:endParaRPr lang="en-US" sz="1200">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TextEdit="1"/>
          </p:cNvSpPr>
          <p:nvPr>
            <p:ph type="sldImg"/>
          </p:nvPr>
        </p:nvSpPr>
        <p:spPr bwMode="auto">
          <a:noFill/>
          <a:ln>
            <a:solidFill>
              <a:srgbClr val="000000"/>
            </a:solidFill>
            <a:miter lim="800000"/>
            <a:headEnd/>
            <a:tailEnd/>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bwMode="auto">
          <a:noFill/>
          <a:ln>
            <a:solidFill>
              <a:srgbClr val="000000"/>
            </a:solidFill>
            <a:miter lim="800000"/>
            <a:headEnd/>
            <a:tailEnd/>
          </a:ln>
        </p:spPr>
      </p:sp>
      <p:sp>
        <p:nvSpPr>
          <p:cNvPr id="69634" name="Notes Placeholder 2"/>
          <p:cNvSpPr>
            <a:spLocks noGrp="1"/>
          </p:cNvSpPr>
          <p:nvPr>
            <p:ph type="body" idx="1"/>
          </p:nvPr>
        </p:nvSpPr>
        <p:spPr>
          <a:noFill/>
          <a:ln/>
        </p:spPr>
        <p:txBody>
          <a:bodyPr/>
          <a:lstStyle/>
          <a:p>
            <a:pPr defTabSz="890588"/>
            <a:r>
              <a:rPr lang="en-US" smtClean="0"/>
              <a:t>Now that you have a better understanding of the different types of solar energy and some of the typical applications of this resource, we are going to explore the different ways that communities can plan for the introduction of solar energy at the local level. This will include a review and discussion of your vision and goal setting process; making plans at various levels; developing appropriate regulations and incentives; oversight of solar developments; and investing in solar on behalf of your constituents both on community facilities and within the community’s infrastructure (buildings, municipal utilities, traffic and parking lights, etc.).</a:t>
            </a:r>
          </a:p>
          <a:p>
            <a:pPr defTabSz="890588"/>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TextEdit="1"/>
          </p:cNvSpPr>
          <p:nvPr>
            <p:ph type="sldImg"/>
          </p:nvPr>
        </p:nvSpPr>
        <p:spPr bwMode="auto">
          <a:noFill/>
          <a:ln>
            <a:solidFill>
              <a:srgbClr val="000000"/>
            </a:solidFill>
            <a:miter lim="800000"/>
            <a:headEnd/>
            <a:tailEnd/>
          </a:ln>
        </p:spPr>
      </p:sp>
      <p:sp>
        <p:nvSpPr>
          <p:cNvPr id="71682" name="Rectangle 3"/>
          <p:cNvSpPr>
            <a:spLocks noGrp="1"/>
          </p:cNvSpPr>
          <p:nvPr>
            <p:ph type="body" idx="1"/>
          </p:nvPr>
        </p:nvSpPr>
        <p:spPr>
          <a:noFill/>
          <a:ln/>
        </p:spPr>
        <p:txBody>
          <a:bodyPr/>
          <a:lstStyle/>
          <a:p>
            <a:r>
              <a:rPr lang="en-US" smtClean="0"/>
              <a:t>How much solar energy reaches the Earth? </a:t>
            </a:r>
            <a:r>
              <a:rPr lang="en-US" b="1" smtClean="0"/>
              <a:t>Every hour, enough solar energy strikes Earth to power human activities for over a year.</a:t>
            </a:r>
          </a:p>
          <a:p>
            <a:r>
              <a:rPr lang="en-US" smtClean="0"/>
              <a:t>PV and CSP produce what kind of power? </a:t>
            </a:r>
            <a:r>
              <a:rPr lang="en-US" b="1" smtClean="0"/>
              <a:t>Electricity.</a:t>
            </a:r>
          </a:p>
          <a:p>
            <a:r>
              <a:rPr lang="en-US" smtClean="0"/>
              <a:t>Why does CSP work best in the US southwest? </a:t>
            </a:r>
            <a:r>
              <a:rPr lang="en-US" b="1" smtClean="0"/>
              <a:t>Combination of 2 reasons: it requires lots of direct sunlight (not diffused through humid air), and it needs lots of open space.</a:t>
            </a:r>
          </a:p>
          <a:p>
            <a:r>
              <a:rPr lang="en-US" smtClean="0"/>
              <a:t>Name and explain 2 strengths and 2 challenges of solar energy. </a:t>
            </a:r>
          </a:p>
          <a:p>
            <a:pPr>
              <a:buFontTx/>
              <a:buChar char="•"/>
            </a:pPr>
            <a:r>
              <a:rPr lang="en-US" b="1" smtClean="0"/>
              <a:t>Strengths:</a:t>
            </a:r>
          </a:p>
          <a:p>
            <a:pPr lvl="1"/>
            <a:r>
              <a:rPr lang="en-US" b="1" smtClean="0">
                <a:ea typeface="ＭＳ Ｐゴシック" pitchFamily="34" charset="-128"/>
              </a:rPr>
              <a:t>Modularity, Mitigates fuel price volatility, Low environmental impact, no GHGs</a:t>
            </a:r>
          </a:p>
          <a:p>
            <a:pPr lvl="1"/>
            <a:r>
              <a:rPr lang="en-US" b="1" smtClean="0">
                <a:ea typeface="ＭＳ Ｐゴシック" pitchFamily="34" charset="-128"/>
              </a:rPr>
              <a:t>Supports grid infrastructure, as well as it can act independently from the grid, Economic development potential – promotes local growth in jobs and revenue</a:t>
            </a:r>
          </a:p>
          <a:p>
            <a:pPr>
              <a:buFontTx/>
              <a:buChar char="•"/>
            </a:pPr>
            <a:r>
              <a:rPr lang="en-US" b="1" smtClean="0"/>
              <a:t>Challenges:</a:t>
            </a:r>
          </a:p>
          <a:p>
            <a:pPr lvl="1"/>
            <a:r>
              <a:rPr lang="en-US" b="1" smtClean="0">
                <a:ea typeface="ＭＳ Ｐゴシック" pitchFamily="34" charset="-128"/>
              </a:rPr>
              <a:t>Project processing, Costs relative to grid, Variability, Public awareness, Aesthetics – HOA, Requires persistent load, Lack of consumer education, Shortage of skilled workers</a:t>
            </a:r>
          </a:p>
          <a:p>
            <a:pPr lvl="1">
              <a:buFontTx/>
              <a:buChar char="•"/>
            </a:pPr>
            <a:endParaRPr lang="en-US" b="1" smtClean="0">
              <a:ea typeface="ＭＳ Ｐゴシック" pitchFamily="34" charset="-128"/>
            </a:endParaRPr>
          </a:p>
          <a:p>
            <a:pPr lvl="1">
              <a:buFontTx/>
              <a:buChar char="•"/>
            </a:pPr>
            <a:endParaRPr lang="en-US" b="1" smtClean="0">
              <a:ea typeface="ＭＳ Ｐゴシック" pitchFamily="34" charset="-128"/>
            </a:endParaRPr>
          </a:p>
          <a:p>
            <a:endParaRPr lang="en-US" smtClean="0"/>
          </a:p>
          <a:p>
            <a:pPr eaLnBrk="1" hangingPunct="1">
              <a:spcBef>
                <a:spcPct val="0"/>
              </a:spcBef>
            </a:pPr>
            <a:endParaRPr lang="en-US" smtClean="0"/>
          </a:p>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TextEdit="1"/>
          </p:cNvSpPr>
          <p:nvPr>
            <p:ph type="sldImg"/>
          </p:nvPr>
        </p:nvSpPr>
        <p:spPr bwMode="auto">
          <a:noFill/>
          <a:ln>
            <a:solidFill>
              <a:srgbClr val="000000"/>
            </a:solidFill>
            <a:miter lim="800000"/>
            <a:headEnd/>
            <a:tailEnd/>
          </a:ln>
        </p:spPr>
      </p:sp>
      <p:sp>
        <p:nvSpPr>
          <p:cNvPr id="73730" name="Rectangle 3"/>
          <p:cNvSpPr>
            <a:spLocks noGrp="1"/>
          </p:cNvSpPr>
          <p:nvPr>
            <p:ph type="body" idx="1"/>
          </p:nvPr>
        </p:nvSpPr>
        <p:spPr>
          <a:xfrm>
            <a:off x="219075" y="4560888"/>
            <a:ext cx="6783388" cy="4321175"/>
          </a:xfrm>
          <a:noFill/>
          <a:ln/>
        </p:spPr>
        <p:txBody>
          <a:bodyPr/>
          <a:lstStyle/>
          <a:p>
            <a:pPr>
              <a:lnSpc>
                <a:spcPct val="80000"/>
              </a:lnSpc>
              <a:spcBef>
                <a:spcPts val="388"/>
              </a:spcBef>
            </a:pPr>
            <a:r>
              <a:rPr lang="en-US" smtClean="0"/>
              <a:t>I imagine that through the course of your work and even in your daily personal life amongst family and friends, you come across naysayers to solar – these are people who you care about (whether for personal or professional reasons or both), and I also imagine you would want to help them understand – and eventually embrace – the idea that solar offers real and positive opportunities for their community.</a:t>
            </a:r>
          </a:p>
          <a:p>
            <a:pPr>
              <a:lnSpc>
                <a:spcPct val="80000"/>
              </a:lnSpc>
              <a:spcBef>
                <a:spcPts val="388"/>
              </a:spcBef>
            </a:pPr>
            <a:r>
              <a:rPr lang="en-US" smtClean="0"/>
              <a:t>So in this section we present look at the many benefits that solar offers to local communities. We hope that you can use this evidence-based information to present the positive attributes about solar when you return to the communities where you live and work.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TextEdit="1"/>
          </p:cNvSpPr>
          <p:nvPr>
            <p:ph type="sldImg"/>
          </p:nvPr>
        </p:nvSpPr>
        <p:spPr bwMode="auto">
          <a:noFill/>
          <a:ln>
            <a:solidFill>
              <a:srgbClr val="000000"/>
            </a:solidFill>
            <a:miter lim="800000"/>
            <a:headEnd/>
            <a:tailEnd/>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6"/>
          <p:cNvSpPr>
            <a:spLocks noGrp="1" noRot="1" noChangeAspect="1" noTextEdit="1"/>
          </p:cNvSpPr>
          <p:nvPr>
            <p:ph type="sldImg"/>
          </p:nvPr>
        </p:nvSpPr>
        <p:spPr bwMode="auto">
          <a:noFill/>
          <a:ln>
            <a:solidFill>
              <a:srgbClr val="000000"/>
            </a:solidFill>
            <a:miter lim="800000"/>
            <a:headEnd/>
            <a:tailEnd/>
          </a:ln>
        </p:spPr>
      </p:sp>
      <p:sp>
        <p:nvSpPr>
          <p:cNvPr id="77826" name="Rectangle 7"/>
          <p:cNvSpPr>
            <a:spLocks noGrp="1"/>
          </p:cNvSpPr>
          <p:nvPr>
            <p:ph type="body" idx="1"/>
          </p:nvPr>
        </p:nvSpPr>
        <p:spPr>
          <a:noFill/>
          <a:ln/>
        </p:spPr>
        <p:txBody>
          <a:bodyPr/>
          <a:lstStyle/>
          <a:p>
            <a:endParaRPr lang="en-US" smtClean="0"/>
          </a:p>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Notes Placeholder 2"/>
          <p:cNvSpPr>
            <a:spLocks noGrp="1"/>
          </p:cNvSpPr>
          <p:nvPr>
            <p:ph type="body" idx="1"/>
          </p:nvPr>
        </p:nvSpPr>
        <p:spPr>
          <a:noFill/>
          <a:ln/>
        </p:spPr>
        <p:txBody>
          <a:bodyPr/>
          <a:lstStyle/>
          <a:p>
            <a:r>
              <a:rPr lang="en-US" smtClean="0"/>
              <a:t>In the early 1800’s, a trace mineral, selenium, was found to have photovoltaic - or electrical current producing – properties.</a:t>
            </a:r>
          </a:p>
          <a:p>
            <a:r>
              <a:rPr lang="en-US" smtClean="0"/>
              <a:t>Much later, in the early 1950’s, three Americans working on small transistors found that if transistors are built in a certain way using silicon, the result would be a photovoltaic cell.</a:t>
            </a:r>
          </a:p>
          <a:p>
            <a:r>
              <a:rPr lang="en-US" smtClean="0"/>
              <a:t>Beginning in the late 1950s, photovoltaics were used to power U.S. space satellites.  The success of photovoltaics in space generated commercial applications for photovoltaic technology. </a:t>
            </a:r>
          </a:p>
          <a:p>
            <a:r>
              <a:rPr lang="en-US" smtClean="0"/>
              <a:t>The simplest photovoltaic systems power many of the small calculators and wrist watches used everyday.</a:t>
            </a:r>
          </a:p>
          <a:p>
            <a:endParaRPr lang="en-US" smtClean="0"/>
          </a:p>
          <a:p>
            <a:endParaRPr lang="en-US" smtClean="0"/>
          </a:p>
          <a:p>
            <a:endParaRPr lang="en-US" smtClean="0"/>
          </a:p>
        </p:txBody>
      </p:sp>
      <p:sp>
        <p:nvSpPr>
          <p:cNvPr id="24578" name="Slide Image Placeholder 2"/>
          <p:cNvSpPr>
            <a:spLocks noGrp="1" noRot="1" noChangeAspect="1"/>
          </p:cNvSpPr>
          <p:nvPr>
            <p:ph type="sldImg"/>
          </p:nvPr>
        </p:nvSpPr>
        <p:spPr bwMode="auto">
          <a:noFill/>
          <a:ln>
            <a:solidFill>
              <a:srgbClr val="000000"/>
            </a:solidFill>
            <a:miter lim="800000"/>
            <a:headEnd/>
            <a:tailEn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TextEdit="1"/>
          </p:cNvSpPr>
          <p:nvPr>
            <p:ph type="sldImg"/>
          </p:nvPr>
        </p:nvSpPr>
        <p:spPr bwMode="auto">
          <a:noFill/>
          <a:ln>
            <a:solidFill>
              <a:srgbClr val="000000"/>
            </a:solidFill>
            <a:miter lim="800000"/>
            <a:headEnd/>
            <a:tailEnd/>
          </a:ln>
        </p:spPr>
      </p:sp>
      <p:sp>
        <p:nvSpPr>
          <p:cNvPr id="79874" name="Rectangle 3"/>
          <p:cNvSpPr>
            <a:spLocks noGrp="1"/>
          </p:cNvSpPr>
          <p:nvPr>
            <p:ph type="body" idx="1"/>
          </p:nvPr>
        </p:nvSpPr>
        <p:spPr>
          <a:noFill/>
          <a:ln/>
        </p:spPr>
        <p:txBody>
          <a:bodyPr/>
          <a:lstStyle/>
          <a:p>
            <a:r>
              <a:rPr lang="en-US" smtClean="0"/>
              <a:t>In the following section, we offer scientific evidence to bust the various myths that exist about solar. You will no doubt find yourself among naysayers and others who you want to engage in discussions about bringing more solar to your community.</a:t>
            </a:r>
          </a:p>
          <a:p>
            <a:endParaRPr lang="en-US" smtClean="0"/>
          </a:p>
          <a:p>
            <a:r>
              <a:rPr lang="en-US" smtClean="0"/>
              <a:t>We hope you find this series of data and talking points as a useful tool for busting solar myths.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TextEdit="1"/>
          </p:cNvSpPr>
          <p:nvPr>
            <p:ph type="sldImg"/>
          </p:nvPr>
        </p:nvSpPr>
        <p:spPr bwMode="auto">
          <a:noFill/>
          <a:ln>
            <a:solidFill>
              <a:srgbClr val="000000"/>
            </a:solidFill>
            <a:miter lim="800000"/>
            <a:headEnd/>
            <a:tailEnd/>
          </a:ln>
        </p:spPr>
      </p:sp>
      <p:sp>
        <p:nvSpPr>
          <p:cNvPr id="83970" name="Notes Placeholder 2"/>
          <p:cNvSpPr>
            <a:spLocks noGrp="1"/>
          </p:cNvSpPr>
          <p:nvPr>
            <p:ph type="body" idx="1"/>
          </p:nvPr>
        </p:nvSpPr>
        <p:spPr>
          <a:xfrm>
            <a:off x="706438" y="4548188"/>
            <a:ext cx="5851525" cy="4321175"/>
          </a:xfrm>
          <a:noFill/>
          <a:ln/>
        </p:spPr>
        <p:txBody>
          <a:bodyPr/>
          <a:lstStyle/>
          <a:p>
            <a:pPr eaLnBrk="1" hangingPunct="1">
              <a:spcBef>
                <a:spcPct val="0"/>
              </a:spcBef>
            </a:pPr>
            <a:endParaRPr lang="en-US" smtClean="0"/>
          </a:p>
          <a:p>
            <a:pPr eaLnBrk="1" hangingPunct="1">
              <a:spcBef>
                <a:spcPct val="0"/>
              </a:spcBef>
            </a:pPr>
            <a:r>
              <a:rPr lang="en-US" smtClean="0"/>
              <a:t>Comparison between continental US and Germany and Spain.  Germany has the world’s largest solar market and gets nearly 2% of its total electricity from solar.  The US, on the other hand, sits around .01%.  And Germany isn’t particularly sunny!  In addition, Germany expects more jobs in the renewable industry than the automotive industry within the next decade.</a:t>
            </a:r>
            <a:r>
              <a:rPr lang="en-US" sz="1100" smtClean="0"/>
              <a:t>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TextEdit="1"/>
          </p:cNvSpPr>
          <p:nvPr>
            <p:ph type="sldImg"/>
          </p:nvPr>
        </p:nvSpPr>
        <p:spPr bwMode="auto">
          <a:noFill/>
          <a:ln>
            <a:solidFill>
              <a:srgbClr val="000000"/>
            </a:solidFill>
            <a:miter lim="800000"/>
            <a:headEnd/>
            <a:tailEnd/>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TextEdit="1"/>
          </p:cNvSpPr>
          <p:nvPr>
            <p:ph type="sldImg"/>
          </p:nvPr>
        </p:nvSpPr>
        <p:spPr bwMode="auto">
          <a:noFill/>
          <a:ln>
            <a:solidFill>
              <a:srgbClr val="000000"/>
            </a:solidFill>
            <a:miter lim="800000"/>
            <a:headEnd/>
            <a:tailEnd/>
          </a:ln>
        </p:spPr>
      </p:sp>
      <p:sp>
        <p:nvSpPr>
          <p:cNvPr id="88066" name="Rectangle 3"/>
          <p:cNvSpPr>
            <a:spLocks noGrp="1"/>
          </p:cNvSpPr>
          <p:nvPr>
            <p:ph type="body" idx="1"/>
          </p:nvPr>
        </p:nvSpPr>
        <p:spPr>
          <a:noFill/>
          <a:ln/>
        </p:spPr>
        <p:txBody>
          <a:bodyPr/>
          <a:lstStyle/>
          <a:p>
            <a:pPr eaLnBrk="1" hangingPunct="1">
              <a:spcBef>
                <a:spcPct val="0"/>
              </a:spcBef>
            </a:pPr>
            <a:r>
              <a:rPr lang="en-US" smtClean="0"/>
              <a:t>Solar technologies have been around for 50 years and systems last 25-30 years.  Efficiency rates continue to increase, but more importantly solar delivers energy during the peak usage and most expensive part of the day.</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TextEdit="1"/>
          </p:cNvSpPr>
          <p:nvPr>
            <p:ph type="sldImg"/>
          </p:nvPr>
        </p:nvSpPr>
        <p:spPr bwMode="auto">
          <a:noFill/>
          <a:ln>
            <a:solidFill>
              <a:srgbClr val="000000"/>
            </a:solidFill>
            <a:miter lim="800000"/>
            <a:headEnd/>
            <a:tailEnd/>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bwMode="auto">
          <a:noFill/>
          <a:ln>
            <a:solidFill>
              <a:srgbClr val="000000"/>
            </a:solidFill>
            <a:miter lim="800000"/>
            <a:headEnd/>
            <a:tailEnd/>
          </a:ln>
        </p:spPr>
      </p:sp>
      <p:sp>
        <p:nvSpPr>
          <p:cNvPr id="92162" name="Notes Placeholder 2"/>
          <p:cNvSpPr>
            <a:spLocks noGrp="1"/>
          </p:cNvSpPr>
          <p:nvPr>
            <p:ph type="body" idx="1"/>
          </p:nvPr>
        </p:nvSpPr>
        <p:spPr>
          <a:noFill/>
          <a:ln/>
        </p:spPr>
        <p:txBody>
          <a:bodyPr/>
          <a:lstStyle/>
          <a:p>
            <a:r>
              <a:rPr lang="en-US" smtClean="0"/>
              <a:t>National weighted-average system prices fell by 20.5% over the course of 2010, from</a:t>
            </a:r>
          </a:p>
          <a:p>
            <a:r>
              <a:rPr lang="en-US" smtClean="0"/>
              <a:t>$6.45/W to $5.13/W. Much of this decline was due to a shift toward larger systems,</a:t>
            </a:r>
          </a:p>
          <a:p>
            <a:r>
              <a:rPr lang="en-US" smtClean="0"/>
              <a:t>particularly utility systems, in the fourth quarter.</a:t>
            </a:r>
          </a:p>
          <a:p>
            <a:r>
              <a:rPr lang="en-US" smtClean="0"/>
              <a:t>The U.S. PV market remains highly disaggregated, resulting in a wide range of installed</a:t>
            </a:r>
          </a:p>
          <a:p>
            <a:r>
              <a:rPr lang="en-US" smtClean="0"/>
              <a:t>prices even within a given state, market segment, and quarter. Figure 2-7 displays the</a:t>
            </a:r>
          </a:p>
          <a:p>
            <a:r>
              <a:rPr lang="en-US" smtClean="0"/>
              <a:t>range of installed system prices in the fourth quarter of 2010. Residential systems</a:t>
            </a:r>
          </a:p>
          <a:p>
            <a:r>
              <a:rPr lang="en-US" smtClean="0"/>
              <a:t>were installed in certain locations (particularly Colorado and Arizona) at prices below</a:t>
            </a:r>
          </a:p>
          <a:p>
            <a:r>
              <a:rPr lang="en-US" smtClean="0"/>
              <a:t>$5.00/W, but other locations saw residential system prices over $8.00/W. Non-residential</a:t>
            </a:r>
          </a:p>
          <a:p>
            <a:r>
              <a:rPr lang="en-US" smtClean="0"/>
              <a:t>installations ranged from $4.11/W to $7.31/W. Utility installations show the most</a:t>
            </a:r>
          </a:p>
          <a:p>
            <a:r>
              <a:rPr lang="en-US" smtClean="0"/>
              <a:t>variability, largely due to the choice between low- and high-efficiency modules and between</a:t>
            </a:r>
          </a:p>
          <a:p>
            <a:r>
              <a:rPr lang="en-US" smtClean="0"/>
              <a:t>fixed and tracking mounting structures. Over time, it is possible that maturation of the</a:t>
            </a:r>
          </a:p>
          <a:p>
            <a:r>
              <a:rPr lang="en-US" smtClean="0"/>
              <a:t>U.S. market will bring more consistency to system prices both within and across states.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noTextEdit="1"/>
          </p:cNvSpPr>
          <p:nvPr>
            <p:ph type="sldImg"/>
          </p:nvPr>
        </p:nvSpPr>
        <p:spPr bwMode="auto">
          <a:noFill/>
          <a:ln>
            <a:solidFill>
              <a:srgbClr val="000000"/>
            </a:solidFill>
            <a:miter lim="800000"/>
            <a:headEnd/>
            <a:tailEnd/>
          </a:ln>
        </p:spPr>
      </p:sp>
      <p:sp>
        <p:nvSpPr>
          <p:cNvPr id="94210" name="Notes Placeholder 2"/>
          <p:cNvSpPr>
            <a:spLocks noGrp="1"/>
          </p:cNvSpPr>
          <p:nvPr>
            <p:ph type="body" idx="1"/>
          </p:nvPr>
        </p:nvSpPr>
        <p:spPr>
          <a:noFill/>
          <a:ln/>
        </p:spPr>
        <p:txBody>
          <a:bodyPr/>
          <a:lstStyle/>
          <a:p>
            <a:pPr>
              <a:lnSpc>
                <a:spcPct val="80000"/>
              </a:lnSpc>
            </a:pPr>
            <a:r>
              <a:rPr lang="en-US" b="1" smtClean="0"/>
              <a:t>Source : Break-Even Cost for Residential Photovoltaics in the United States: Key Drivers and Sensitivities </a:t>
            </a:r>
          </a:p>
          <a:p>
            <a:pPr>
              <a:lnSpc>
                <a:spcPct val="80000"/>
              </a:lnSpc>
            </a:pPr>
            <a:r>
              <a:rPr lang="en-US" smtClean="0"/>
              <a:t>Paul Denholm, Robert M. Margolis, Sean Ong, and Billy Roberts, </a:t>
            </a:r>
            <a:r>
              <a:rPr lang="en-US" b="1" i="1" smtClean="0"/>
              <a:t>Technical Report , </a:t>
            </a:r>
            <a:r>
              <a:rPr lang="en-US" b="1" smtClean="0"/>
              <a:t>NREL/TP-6A2-46909, December 2009 </a:t>
            </a:r>
            <a:r>
              <a:rPr lang="en-US" smtClean="0"/>
              <a:t> </a:t>
            </a:r>
          </a:p>
          <a:p>
            <a:pPr>
              <a:lnSpc>
                <a:spcPct val="80000"/>
              </a:lnSpc>
            </a:pPr>
            <a:r>
              <a:rPr lang="en-US" u="sng" smtClean="0">
                <a:hlinkClick r:id="rId3"/>
              </a:rPr>
              <a:t>http://www.nrel.gov/docs/fy10osti/46909.pdf</a:t>
            </a:r>
            <a:endParaRPr lang="en-US" b="1" smtClean="0"/>
          </a:p>
          <a:p>
            <a:pPr>
              <a:lnSpc>
                <a:spcPct val="80000"/>
              </a:lnSpc>
            </a:pPr>
            <a:r>
              <a:rPr lang="en-US" b="1" smtClean="0"/>
              <a:t>Figure 1. Residential solar PV break-even cost ($/W) in 2008 using the most common rate structure and all incentives </a:t>
            </a:r>
          </a:p>
          <a:p>
            <a:pPr>
              <a:lnSpc>
                <a:spcPct val="80000"/>
              </a:lnSpc>
            </a:pPr>
            <a:r>
              <a:rPr lang="en-US" smtClean="0"/>
              <a:t>When considering the results presented in Figure 1 and elsewhere, readers should note that this analysis represents a single point in time (late 2008 and early 2009). Because incentives and electricity prices are constantly changing, results for any single area may be substantially different when evaluated later.</a:t>
            </a:r>
          </a:p>
          <a:p>
            <a:pPr>
              <a:lnSpc>
                <a:spcPct val="80000"/>
              </a:lnSpc>
            </a:pPr>
            <a:endParaRPr lang="en-US" smtClean="0"/>
          </a:p>
          <a:p>
            <a:pPr>
              <a:lnSpc>
                <a:spcPct val="80000"/>
              </a:lnSpc>
            </a:pPr>
            <a:r>
              <a:rPr lang="en-US" smtClean="0"/>
              <a:t>Figure 1 indicates that the only areas where PV is close to or at breakeven is where there is a combination of high electricity prices and good solar resources (such as California), or a combination of high electricity prices and incentives (such as New York state and Massachusetts). About 11% of residential electricity sales are in utilities where break-even conditions exist for the assumptions used in the base case for a PV system cost of $8/W. At $6/W, 42% of residential electricity sales are in utilities where some customers may be at breakeven (including customers in states such as Florida, North Carolina, New Jersey, and a growing part of the southwest.) It is important to note that in practice only a fraction of customers in these utility service territories are likely to meet all the criteria (full retail net metering, good solar exposure, and financing) to be at breakeven, and the presence of break-even conditions does not necessarily equate to large consumer adoption. Furthermore, there are budget caps for most current incentive programs and typically limits on the amount of net-metered systems that can be connected to the grid in a specific utility service territory.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TextEdit="1"/>
          </p:cNvSpPr>
          <p:nvPr>
            <p:ph type="sldImg"/>
          </p:nvPr>
        </p:nvSpPr>
        <p:spPr bwMode="auto">
          <a:noFill/>
          <a:ln>
            <a:solidFill>
              <a:srgbClr val="000000"/>
            </a:solidFill>
            <a:miter lim="800000"/>
            <a:headEnd/>
            <a:tailEnd/>
          </a:ln>
        </p:spPr>
      </p:sp>
      <p:sp>
        <p:nvSpPr>
          <p:cNvPr id="96258" name="Notes Placeholder 2"/>
          <p:cNvSpPr>
            <a:spLocks noGrp="1"/>
          </p:cNvSpPr>
          <p:nvPr>
            <p:ph type="body" idx="1"/>
          </p:nvPr>
        </p:nvSpPr>
        <p:spPr>
          <a:noFill/>
          <a:ln/>
        </p:spPr>
        <p:txBody>
          <a:bodyPr/>
          <a:lstStyle/>
          <a:p>
            <a:r>
              <a:rPr lang="en-US" b="1" smtClean="0"/>
              <a:t>Source : Break-Even Cost for Residential Photovoltaics in the United States: Key Drivers and Sensitivities </a:t>
            </a:r>
          </a:p>
          <a:p>
            <a:r>
              <a:rPr lang="en-US" smtClean="0"/>
              <a:t>Paul Denholm, Robert M. Margolis, Sean Ong, and Billy Roberts, </a:t>
            </a:r>
            <a:r>
              <a:rPr lang="en-US" b="1" i="1" smtClean="0"/>
              <a:t>Technical Report , </a:t>
            </a:r>
            <a:r>
              <a:rPr lang="en-US" b="1" smtClean="0"/>
              <a:t>NREL/TP-6A2-46909, December 2009 </a:t>
            </a:r>
            <a:r>
              <a:rPr lang="en-US" smtClean="0"/>
              <a:t> </a:t>
            </a:r>
          </a:p>
          <a:p>
            <a:r>
              <a:rPr lang="en-US" u="sng" smtClean="0">
                <a:hlinkClick r:id="rId3"/>
              </a:rPr>
              <a:t>http://www.nrel.gov/docs/fy10osti/46909.pdf</a:t>
            </a:r>
            <a:endParaRPr lang="en-US" b="1" smtClean="0"/>
          </a:p>
          <a:p>
            <a:r>
              <a:rPr lang="en-US" b="1" smtClean="0"/>
              <a:t>Figure 4. Increase in electricity price required for residential PV breakeven at $8/W using the base rate structure </a:t>
            </a:r>
            <a:r>
              <a:rPr lang="en-US" smtClean="0"/>
              <a:t>This figure shows the same trends as the previous figure. The areas indicated by a rate difference of less than zero cents/kWh are by definition at breakeven and matching the areas in the previous figurewhere the break-even price is greater than $8/W. This figure shows that the price of electricity would have to increase by a significant amount in many parts of the country to achieve break-even conditions, assuming no further decrease in the price of PV. For example, if the price of electricity were to increase 5 cents/kWh (from the baseline 2008 values) across the United States, 36% of residential electricity sales would be in utilities where break-even conditions exist for some customers. Again, note that this is not a depth of market analysis and only a fraction of customers are likely to meet all the criteria for breakeven.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bwMode="auto">
          <a:noFill/>
          <a:ln>
            <a:solidFill>
              <a:srgbClr val="000000"/>
            </a:solidFill>
            <a:miter lim="800000"/>
            <a:headEnd/>
            <a:tailEnd/>
          </a:ln>
        </p:spPr>
      </p:sp>
      <p:sp>
        <p:nvSpPr>
          <p:cNvPr id="98306" name="Notes Placeholder 2"/>
          <p:cNvSpPr>
            <a:spLocks noGrp="1"/>
          </p:cNvSpPr>
          <p:nvPr>
            <p:ph type="body" idx="1"/>
          </p:nvPr>
        </p:nvSpPr>
        <p:spPr>
          <a:noFill/>
          <a:ln/>
        </p:spPr>
        <p:txBody>
          <a:bodyPr/>
          <a:lstStyle/>
          <a:p>
            <a:r>
              <a:rPr lang="en-US" b="1" smtClean="0"/>
              <a:t>Source : Break-Even Cost for Residential Photovoltaics in the United States: Key Drivers and Sensitivities </a:t>
            </a:r>
          </a:p>
          <a:p>
            <a:r>
              <a:rPr lang="en-US" smtClean="0"/>
              <a:t>Paul Denholm, Robert M. Margolis, Sean Ong, and Billy Roberts, </a:t>
            </a:r>
            <a:r>
              <a:rPr lang="en-US" b="1" i="1" smtClean="0"/>
              <a:t>Technical Report , </a:t>
            </a:r>
            <a:r>
              <a:rPr lang="en-US" b="1" smtClean="0"/>
              <a:t>NREL/TP-6A2-46909, December 2009 </a:t>
            </a:r>
            <a:r>
              <a:rPr lang="en-US" smtClean="0"/>
              <a:t> </a:t>
            </a:r>
          </a:p>
          <a:p>
            <a:r>
              <a:rPr lang="en-US" u="sng" smtClean="0">
                <a:hlinkClick r:id="rId3"/>
              </a:rPr>
              <a:t>http://www.nrel.gov/docs/fy10osti/46909.pdf</a:t>
            </a:r>
            <a:endParaRPr lang="en-US" u="sng" smtClean="0"/>
          </a:p>
          <a:p>
            <a:r>
              <a:rPr lang="en-US" b="1" smtClean="0"/>
              <a:t>Figure 6. Residential solar PV break-even cost ($/W) in 2015 using the base-case assumptions in Table 1 and the most common rate structure </a:t>
            </a:r>
          </a:p>
          <a:p>
            <a:r>
              <a:rPr lang="en-US" smtClean="0"/>
              <a:t>The 2015 case shows a dramatic reduction in the break-even cost of PV where local incentives existed in early 2009. Alternatively, in locations where no incentives existed in early 2009, the assumed electricity price escalation increases the break-even price. In this case, 43% of residential electricity sales are in utilities where break-even conditions occur for some customers when PV system costs $4/W. At $3/W, 85% of residential electricity sales are in utilities where some customers are at break-even cost</a:t>
            </a:r>
            <a:endParaRPr lang="en-US" b="1" smtClean="0"/>
          </a:p>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Notes Placeholder 2"/>
          <p:cNvSpPr>
            <a:spLocks noGrp="1"/>
          </p:cNvSpPr>
          <p:nvPr>
            <p:ph type="body" idx="1"/>
          </p:nvPr>
        </p:nvSpPr>
        <p:spPr>
          <a:noFill/>
          <a:ln/>
        </p:spPr>
        <p:txBody>
          <a:bodyPr/>
          <a:lstStyle/>
          <a:p>
            <a:r>
              <a:rPr lang="en-US" smtClean="0"/>
              <a:t>That’s not to say that fully using solar in our communities is easy. It is not uncommon in some communities to see demonstrated opposition to installing solar. </a:t>
            </a:r>
          </a:p>
          <a:p>
            <a:r>
              <a:rPr lang="en-US" smtClean="0"/>
              <a:t>Here is just one example – a very recent one – in northern New Jersey, coincidentally in Edison. In this particular case – at least according to articles in the media – reportedly residents were caught off-guard when one day they returned from work in the evening to find these solar panels installed along their residential street. One might conclude from reading the article that the residents of this street had not engaged in the decision making process for increasing the use of solar technologies in their community. </a:t>
            </a:r>
          </a:p>
          <a:p>
            <a:r>
              <a:rPr lang="en-US" smtClean="0"/>
              <a:t>As planners, you have no doubt know that the more we can engage residents and other community members in our efforts, the more accepting they can be to lasting change. This is a great example of how important it is to engage the community in any permanent changes – including solar installations – that will impact them.</a:t>
            </a:r>
          </a:p>
        </p:txBody>
      </p:sp>
      <p:sp>
        <p:nvSpPr>
          <p:cNvPr id="26626" name="Slide Image Placeholder 2"/>
          <p:cNvSpPr>
            <a:spLocks noGrp="1" noRot="1" noChangeAspect="1"/>
          </p:cNvSpPr>
          <p:nvPr>
            <p:ph type="sldImg"/>
          </p:nvPr>
        </p:nvSpPr>
        <p:spPr bwMode="auto">
          <a:noFill/>
          <a:ln>
            <a:solidFill>
              <a:srgbClr val="000000"/>
            </a:solidFill>
            <a:miter lim="800000"/>
            <a:headEnd/>
            <a:tailEn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TextEdit="1"/>
          </p:cNvSpPr>
          <p:nvPr>
            <p:ph type="sldImg"/>
          </p:nvPr>
        </p:nvSpPr>
        <p:spPr bwMode="auto">
          <a:noFill/>
          <a:ln>
            <a:solidFill>
              <a:srgbClr val="000000"/>
            </a:solidFill>
            <a:miter lim="800000"/>
            <a:headEnd/>
            <a:tailEnd/>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ChangeArrowheads="1" noTextEdit="1"/>
          </p:cNvSpPr>
          <p:nvPr>
            <p:ph type="sldImg"/>
          </p:nvPr>
        </p:nvSpPr>
        <p:spPr bwMode="auto">
          <a:xfrm>
            <a:off x="1228725" y="698500"/>
            <a:ext cx="4859338" cy="3644900"/>
          </a:xfrm>
          <a:solidFill>
            <a:srgbClr val="FFFFFF"/>
          </a:solidFill>
          <a:ln>
            <a:solidFill>
              <a:srgbClr val="000000"/>
            </a:solidFill>
            <a:miter lim="800000"/>
            <a:headEnd/>
            <a:tailEnd/>
          </a:ln>
        </p:spPr>
      </p:sp>
      <p:sp>
        <p:nvSpPr>
          <p:cNvPr id="102402" name="Rectangle 3"/>
          <p:cNvSpPr>
            <a:spLocks noGrp="1" noChangeArrowheads="1"/>
          </p:cNvSpPr>
          <p:nvPr>
            <p:ph type="body" idx="1"/>
          </p:nvPr>
        </p:nvSpPr>
        <p:spPr>
          <a:xfrm>
            <a:off x="182563" y="4243388"/>
            <a:ext cx="6786562" cy="4910137"/>
          </a:xfrm>
          <a:solidFill>
            <a:srgbClr val="FFFFFF"/>
          </a:solidFill>
          <a:ln/>
        </p:spPr>
        <p:txBody>
          <a:bodyPr lIns="96102" tIns="48050" rIns="96102" bIns="48050"/>
          <a:lstStyle/>
          <a:p>
            <a:pPr>
              <a:lnSpc>
                <a:spcPct val="80000"/>
              </a:lnSpc>
            </a:pPr>
            <a:r>
              <a:rPr lang="en-US" smtClean="0"/>
              <a:t>“Energy payback” of PV systems = 1-4 years depending on the technology used</a:t>
            </a:r>
          </a:p>
          <a:p>
            <a:pPr>
              <a:lnSpc>
                <a:spcPct val="80000"/>
              </a:lnSpc>
            </a:pPr>
            <a:r>
              <a:rPr lang="en-US" smtClean="0"/>
              <a:t>Solar facility lifetime may be ≥ 30 years</a:t>
            </a:r>
          </a:p>
          <a:p>
            <a:pPr>
              <a:lnSpc>
                <a:spcPct val="80000"/>
              </a:lnSpc>
            </a:pPr>
            <a:r>
              <a:rPr lang="en-US" smtClean="0"/>
              <a:t>Analyses vary, but recent ones suggest even shorter payback times</a:t>
            </a:r>
          </a:p>
          <a:p>
            <a:pPr eaLnBrk="1" hangingPunct="1">
              <a:lnSpc>
                <a:spcPct val="80000"/>
              </a:lnSpc>
              <a:spcBef>
                <a:spcPct val="0"/>
              </a:spcBef>
            </a:pPr>
            <a:r>
              <a:rPr lang="en-US" smtClean="0"/>
              <a:t>“Energy payback” of PV systems </a:t>
            </a:r>
            <a:r>
              <a:rPr lang="en-US" b="1" smtClean="0"/>
              <a:t>(modules, frame, and balance of system) </a:t>
            </a:r>
            <a:r>
              <a:rPr lang="en-US" smtClean="0"/>
              <a:t>from 1 – 4 years depending on the technology used</a:t>
            </a:r>
          </a:p>
          <a:p>
            <a:pPr eaLnBrk="1" hangingPunct="1">
              <a:lnSpc>
                <a:spcPct val="80000"/>
              </a:lnSpc>
              <a:spcBef>
                <a:spcPct val="0"/>
              </a:spcBef>
            </a:pPr>
            <a:endParaRPr lang="en-US" smtClean="0"/>
          </a:p>
          <a:p>
            <a:pPr eaLnBrk="1" hangingPunct="1">
              <a:lnSpc>
                <a:spcPct val="80000"/>
              </a:lnSpc>
              <a:spcBef>
                <a:spcPct val="0"/>
              </a:spcBef>
            </a:pPr>
            <a:r>
              <a:rPr lang="en-US" smtClean="0"/>
              <a:t>NREL FAQ: http://www.nrel.gov/docs/fy05osti/37322.pdf  (FAQ is from 2004, but it stands to reason that as module efficiency increases and manufacturing efficiency increases, the payback numbers would fall lower still.) For ground mounts, one calculation of the payback for the ground mounting system (concrete foundations and heavy framing) was 3 -5 months, about the same as the mounting systems for Energy payback estimates for rooftop PV systems are 4, 3, 2, and 1 years: 4 years for systems using current multicrystalline-silicon PV modules, 3 years for current thin-film modules, 2 years for anticipated multicrystalline modules, and 1 year for anticipated thin-film modules (see Figure 1). With energy paybacks of 1 to 4 years and assumed life expectancies of 30 years, 87% to 97% of the energy that PV systems generate won’t be plagued by pollution, greenhouse gases, and depletion of resources.</a:t>
            </a:r>
            <a:endParaRPr lang="en-US" i="1" smtClean="0"/>
          </a:p>
          <a:p>
            <a:pPr>
              <a:lnSpc>
                <a:spcPct val="80000"/>
              </a:lnSpc>
            </a:pPr>
            <a:r>
              <a:rPr lang="en-US" i="1" smtClean="0"/>
              <a:t>Based on models and real data, the idea that PV cannot pay back its energy investment is simply a myth. Indeed, researchers Dones and Frischknecht found that PV-systems fabrication and fossil fuel energy production have similar energy payback periods (including costs for mining, transportation, refining, and construction).</a:t>
            </a:r>
          </a:p>
          <a:p>
            <a:pPr>
              <a:lnSpc>
                <a:spcPct val="80000"/>
              </a:lnSpc>
            </a:pPr>
            <a:endParaRPr lang="en-US" i="1" smtClean="0"/>
          </a:p>
          <a:p>
            <a:pPr>
              <a:lnSpc>
                <a:spcPct val="80000"/>
              </a:lnSpc>
            </a:pPr>
            <a:r>
              <a:rPr lang="en-US" b="1" smtClean="0"/>
              <a:t>How Much CO2 and Pollution Does PV Avoid? </a:t>
            </a:r>
            <a:r>
              <a:rPr lang="en-US" smtClean="0"/>
              <a:t>An average U.S. household uses 830 kWh of electricity per month. On average, producing</a:t>
            </a:r>
          </a:p>
          <a:p>
            <a:pPr>
              <a:lnSpc>
                <a:spcPct val="80000"/>
              </a:lnSpc>
            </a:pPr>
            <a:r>
              <a:rPr lang="en-US" smtClean="0"/>
              <a:t>1,000 kWh of electricity with solar power reduces emissions by nearly 8 pounds of sulfur dioxide, 5 pounds of nitrogen oxides, and more</a:t>
            </a:r>
          </a:p>
          <a:p>
            <a:pPr>
              <a:lnSpc>
                <a:spcPct val="80000"/>
              </a:lnSpc>
            </a:pPr>
            <a:r>
              <a:rPr lang="en-US" smtClean="0"/>
              <a:t>than 1,400 pounds of carbon dioxide. During its projected 28 years of clean energy production, a rooftop system with a 2-year energy payback</a:t>
            </a:r>
          </a:p>
          <a:p>
            <a:pPr>
              <a:lnSpc>
                <a:spcPct val="80000"/>
              </a:lnSpc>
            </a:pPr>
            <a:r>
              <a:rPr lang="en-US" smtClean="0"/>
              <a:t>and meeting half of a household’s electricity use would avoid conventional electrical-plant emissions of more than half a ton of sulfur dioxide, one-third a ton of nitrogen oxides, and 100 tons of carbon dioxide (see Figure 2).</a:t>
            </a:r>
          </a:p>
          <a:p>
            <a:pPr>
              <a:lnSpc>
                <a:spcPct val="80000"/>
              </a:lnSpc>
            </a:pPr>
            <a:r>
              <a:rPr lang="en-US" smtClean="0"/>
              <a:t>PV is clearly a wise energy investment thataffords impressive environmental benefits.</a:t>
            </a:r>
          </a:p>
          <a:p>
            <a:pPr>
              <a:lnSpc>
                <a:spcPct val="80000"/>
              </a:lnSpc>
            </a:pPr>
            <a:r>
              <a:rPr lang="en-US" smtClean="0"/>
              <a:t>Another more recent article in Home Power magazine puts it lower: 1-2 years currently, with projections of one year or lower in the near future. http://homepower.com/view/?file=HP127_pg32_Sanchez </a:t>
            </a:r>
          </a:p>
          <a:p>
            <a:pPr eaLnBrk="1" hangingPunct="1">
              <a:lnSpc>
                <a:spcPct val="80000"/>
              </a:lnSpc>
            </a:pPr>
            <a:endParaRPr lang="en-US" smtClean="0"/>
          </a:p>
          <a:p>
            <a:pPr eaLnBrk="1" hangingPunct="1">
              <a:lnSpc>
                <a:spcPct val="80000"/>
              </a:lnSpc>
              <a:spcBef>
                <a:spcPct val="0"/>
              </a:spcBef>
            </a:pPr>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Rot="1" noChangeAspect="1" noTextEdit="1"/>
          </p:cNvSpPr>
          <p:nvPr>
            <p:ph type="sldImg"/>
          </p:nvPr>
        </p:nvSpPr>
        <p:spPr bwMode="auto">
          <a:noFill/>
          <a:ln>
            <a:solidFill>
              <a:srgbClr val="000000"/>
            </a:solidFill>
            <a:miter lim="800000"/>
            <a:headEnd/>
            <a:tailEnd/>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ChangeArrowheads="1" noTextEdit="1"/>
          </p:cNvSpPr>
          <p:nvPr>
            <p:ph type="sldImg"/>
          </p:nvPr>
        </p:nvSpPr>
        <p:spPr bwMode="auto">
          <a:xfrm>
            <a:off x="1228725" y="698500"/>
            <a:ext cx="4859338" cy="3644900"/>
          </a:xfrm>
          <a:solidFill>
            <a:srgbClr val="FFFFFF"/>
          </a:solidFill>
          <a:ln>
            <a:solidFill>
              <a:srgbClr val="000000"/>
            </a:solidFill>
            <a:miter lim="800000"/>
            <a:headEnd/>
            <a:tailEnd/>
          </a:ln>
        </p:spPr>
      </p:sp>
      <p:sp>
        <p:nvSpPr>
          <p:cNvPr id="106498" name="Rectangle 3"/>
          <p:cNvSpPr>
            <a:spLocks noGrp="1" noChangeArrowheads="1"/>
          </p:cNvSpPr>
          <p:nvPr>
            <p:ph type="body" idx="1"/>
          </p:nvPr>
        </p:nvSpPr>
        <p:spPr>
          <a:xfrm>
            <a:off x="976313" y="4560888"/>
            <a:ext cx="5362575" cy="4321175"/>
          </a:xfrm>
          <a:solidFill>
            <a:srgbClr val="FFFFFF"/>
          </a:solidFill>
          <a:ln/>
        </p:spPr>
        <p:txBody>
          <a:bodyPr lIns="96122" tIns="48062" rIns="96122" bIns="48062"/>
          <a:lstStyle/>
          <a:p>
            <a:r>
              <a:rPr lang="en-US" smtClean="0"/>
              <a:t>Reliability is an  important value attribute to local governments and consumers, though it is difficult to fully quantify it.  The system will require either storage or another generating technology.</a:t>
            </a:r>
          </a:p>
          <a:p>
            <a:endParaRPr lang="en-US" smtClean="0"/>
          </a:p>
          <a:p>
            <a:r>
              <a:rPr lang="en-US" smtClean="0"/>
              <a:t>We do have the ability to look at the solar availability and analyze availability as a percent of PV ideal output. During large outages (usually caused by heat), PV has high availability.  This could also be an identified value to the electric grid.</a:t>
            </a:r>
          </a:p>
          <a:p>
            <a:endParaRPr lang="en-US" smtClean="0"/>
          </a:p>
          <a:p>
            <a:r>
              <a:rPr lang="en-US" b="1" smtClean="0"/>
              <a:t>Intermittency is OK.</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6" name="Notes Placeholder 2"/>
          <p:cNvSpPr>
            <a:spLocks noGrp="1"/>
          </p:cNvSpPr>
          <p:nvPr>
            <p:ph type="body" idx="1"/>
          </p:nvPr>
        </p:nvSpPr>
        <p:spPr>
          <a:noFill/>
          <a:ln/>
        </p:spPr>
        <p:txBody>
          <a:bodyPr/>
          <a:lstStyle/>
          <a:p>
            <a:pPr eaLnBrk="1" hangingPunct="1">
              <a:spcBef>
                <a:spcPct val="0"/>
              </a:spcBef>
            </a:pPr>
            <a:r>
              <a:rPr lang="en-US" smtClean="0"/>
              <a:t>Remember the large blackout in the NE?  This was initially caused by human error, but the domino spread of the blackout was mainly due to the heat present and circuit loads being near or over capacity.  A minimal amount of distributed generation – solar – would have mitigated the demand on the grid and prevented the spread of the outage.  The cost of the outage was placed at “billions”</a:t>
            </a:r>
          </a:p>
          <a:p>
            <a:pPr eaLnBrk="1" hangingPunct="1">
              <a:spcBef>
                <a:spcPct val="0"/>
              </a:spcBef>
            </a:pPr>
            <a:endParaRPr lang="en-US" smtClean="0"/>
          </a:p>
          <a:p>
            <a:pPr eaLnBrk="1" hangingPunct="1">
              <a:spcBef>
                <a:spcPct val="0"/>
              </a:spcBef>
            </a:pPr>
            <a:r>
              <a:rPr lang="en-US" smtClean="0"/>
              <a:t>500 MW of DG solar would have mitigated the domino effect – not the initial outage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TextEdit="1"/>
          </p:cNvSpPr>
          <p:nvPr>
            <p:ph type="sldImg"/>
          </p:nvPr>
        </p:nvSpPr>
        <p:spPr bwMode="auto">
          <a:noFill/>
          <a:ln>
            <a:solidFill>
              <a:srgbClr val="000000"/>
            </a:solidFill>
            <a:miter lim="800000"/>
            <a:headEnd/>
            <a:tailEnd/>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2" name="Notes Placeholder 2"/>
          <p:cNvSpPr>
            <a:spLocks noGrp="1"/>
          </p:cNvSpPr>
          <p:nvPr>
            <p:ph type="body" idx="1"/>
          </p:nvPr>
        </p:nvSpPr>
        <p:spPr>
          <a:noFill/>
          <a:ln/>
        </p:spPr>
        <p:txBody>
          <a:bodyPr/>
          <a:lstStyle/>
          <a:p>
            <a:r>
              <a:rPr lang="en-US" smtClean="0"/>
              <a:t>Solar is for Everyone – NOT just for “tree-huggers.”  National security, resiliency, reliability are all reasons to go-solar.</a:t>
            </a:r>
          </a:p>
          <a:p>
            <a:endParaRPr lang="en-US" smtClean="0"/>
          </a:p>
          <a:p>
            <a:r>
              <a:rPr lang="en-US" smtClean="0"/>
              <a:t>The Air Force is negotiating contracts for ~500 MW solar power within the next 3 years, including installations at Nellis AFB, Camp Pendleton, and in Stuttgart, Germany.</a:t>
            </a:r>
          </a:p>
          <a:p>
            <a:endParaRPr lang="en-US" smtClean="0"/>
          </a:p>
          <a:p>
            <a:r>
              <a:rPr lang="en-US" smtClean="0"/>
              <a:t>States and localities are integrating solar in their emergency plans:</a:t>
            </a:r>
          </a:p>
          <a:p>
            <a:pPr>
              <a:lnSpc>
                <a:spcPct val="90000"/>
              </a:lnSpc>
              <a:buFontTx/>
              <a:buChar char="•"/>
            </a:pPr>
            <a:r>
              <a:rPr lang="en-US" smtClean="0"/>
              <a:t>In Montana, 20 PV solar systems totaling 47.5 kW of capacity have been installed on fire stations within North Western Energy’s Montana service territory.</a:t>
            </a:r>
          </a:p>
          <a:p>
            <a:pPr>
              <a:lnSpc>
                <a:spcPct val="90000"/>
              </a:lnSpc>
              <a:buFontTx/>
              <a:buChar char="•"/>
            </a:pPr>
            <a:r>
              <a:rPr lang="en-US" smtClean="0"/>
              <a:t>In Boston, the City is installing a Solar Evacuation Route.</a:t>
            </a:r>
          </a:p>
          <a:p>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0" name="Notes Placeholder 2"/>
          <p:cNvSpPr>
            <a:spLocks noGrp="1"/>
          </p:cNvSpPr>
          <p:nvPr>
            <p:ph type="body" idx="1"/>
          </p:nvPr>
        </p:nvSpPr>
        <p:spPr>
          <a:noFill/>
          <a:ln/>
        </p:spPr>
        <p:txBody>
          <a:bodyPr/>
          <a:lstStyle/>
          <a:p>
            <a:pPr defTabSz="890588"/>
            <a:r>
              <a:rPr lang="en-US" smtClean="0"/>
              <a:t>Some of those benefits are rather obvious as we just discussed – among them that they’re clean sources of power and can bring much-needed revenue and jobs to local communities that embrace solar.</a:t>
            </a:r>
          </a:p>
          <a:p>
            <a:pPr defTabSz="890588"/>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2" name="Notes Placeholder 2"/>
          <p:cNvSpPr>
            <a:spLocks noGrp="1"/>
          </p:cNvSpPr>
          <p:nvPr>
            <p:ph type="body" idx="1"/>
          </p:nvPr>
        </p:nvSpPr>
        <p:spPr>
          <a:xfrm>
            <a:off x="238125" y="4560888"/>
            <a:ext cx="6918325" cy="5040312"/>
          </a:xfrm>
          <a:noFill/>
          <a:ln/>
        </p:spPr>
        <p:txBody>
          <a:bodyPr/>
          <a:lstStyle/>
          <a:p>
            <a:pPr eaLnBrk="1" hangingPunct="1">
              <a:spcBef>
                <a:spcPct val="0"/>
              </a:spcBef>
              <a:spcAft>
                <a:spcPct val="30000"/>
              </a:spcAft>
            </a:pPr>
            <a:r>
              <a:rPr lang="en-US" smtClean="0"/>
              <a:t>That’s right – solar creates jobs. And you can see by the trend line – the number of jobs are increasing. If you recall from watching the video on PV installations over the past decade – installations are increasing and as they increase so do jobs required to support them. </a:t>
            </a:r>
          </a:p>
          <a:p>
            <a:pPr eaLnBrk="1" hangingPunct="1">
              <a:spcBef>
                <a:spcPct val="0"/>
              </a:spcBef>
              <a:spcAft>
                <a:spcPct val="30000"/>
              </a:spcAft>
            </a:pPr>
            <a:r>
              <a:rPr lang="en-US" smtClean="0"/>
              <a:t>As of August 2010, there are approximately  93,000 solar jobs in the US. This is double what previous best guess estimates indicate. </a:t>
            </a:r>
          </a:p>
          <a:p>
            <a:pPr eaLnBrk="1" hangingPunct="1">
              <a:spcBef>
                <a:spcPct val="0"/>
              </a:spcBef>
              <a:spcAft>
                <a:spcPct val="30000"/>
              </a:spcAft>
            </a:pPr>
            <a:r>
              <a:rPr lang="en-US" smtClean="0"/>
              <a:t>Between August 2010 and August 2011, job numbers are expected to increase by an astounding 26%, representing 24,000 net new solar jobs across the country.</a:t>
            </a:r>
          </a:p>
          <a:p>
            <a:pPr eaLnBrk="1" hangingPunct="1">
              <a:spcBef>
                <a:spcPct val="0"/>
              </a:spcBef>
              <a:spcAft>
                <a:spcPct val="30000"/>
              </a:spcAft>
            </a:pPr>
            <a:r>
              <a:rPr lang="en-US" smtClean="0"/>
              <a:t>This is for all types of firms and these findings show an industry that is clearly growing much more rapidly than the economy as a whole, which is slowly creeping along with only 2% average job growth rate across all sectors.  </a:t>
            </a:r>
          </a:p>
          <a:p>
            <a:pPr eaLnBrk="1" hangingPunct="1">
              <a:spcBef>
                <a:spcPct val="0"/>
              </a:spcBef>
              <a:spcAft>
                <a:spcPct val="30000"/>
              </a:spcAft>
            </a:pPr>
            <a:r>
              <a:rPr lang="en-US" smtClean="0"/>
              <a:t>For example, healthcare and IT are creating jobs at a glacial pace and other sectors such as arts, entertainment, recreation, and the fossil fuel electric generation industries are cutting them completely. </a:t>
            </a:r>
          </a:p>
          <a:p>
            <a:pPr eaLnBrk="1" hangingPunct="1">
              <a:spcBef>
                <a:spcPct val="0"/>
              </a:spcBef>
              <a:spcAft>
                <a:spcPct val="30000"/>
              </a:spcAft>
            </a:pPr>
            <a:r>
              <a:rPr lang="en-US" smtClean="0"/>
              <a:t>With a national unemployment hovering around 9-10% and close to 15 million Americans out of work (not counting the underemployed and discouraged workers) – the growth of the solar industry is great news!</a:t>
            </a:r>
          </a:p>
          <a:p>
            <a:pPr lvl="1" eaLnBrk="1" hangingPunct="1">
              <a:spcBef>
                <a:spcPct val="0"/>
              </a:spcBef>
            </a:pPr>
            <a:endParaRPr lang="en-US" smtClean="0">
              <a:ea typeface="ＭＳ Ｐゴシック" pitchFamily="34" charset="-128"/>
            </a:endParaRPr>
          </a:p>
          <a:p>
            <a:pPr lvl="1" eaLnBrk="1" hangingPunct="1">
              <a:spcBef>
                <a:spcPct val="0"/>
              </a:spcBef>
            </a:pPr>
            <a:endParaRPr lang="en-US" smtClean="0">
              <a:ea typeface="ＭＳ Ｐゴシック" pitchFamily="34" charset="-128"/>
            </a:endParaRPr>
          </a:p>
        </p:txBody>
      </p:sp>
      <p:sp>
        <p:nvSpPr>
          <p:cNvPr id="117763" name="Slide Number Placeholder 3"/>
          <p:cNvSpPr txBox="1">
            <a:spLocks noGrp="1"/>
          </p:cNvSpPr>
          <p:nvPr/>
        </p:nvSpPr>
        <p:spPr bwMode="auto">
          <a:xfrm>
            <a:off x="4143375" y="9118600"/>
            <a:ext cx="3170238" cy="481013"/>
          </a:xfrm>
          <a:prstGeom prst="rect">
            <a:avLst/>
          </a:prstGeom>
          <a:noFill/>
          <a:ln w="9525">
            <a:noFill/>
            <a:miter lim="800000"/>
            <a:headEnd/>
            <a:tailEnd/>
          </a:ln>
        </p:spPr>
        <p:txBody>
          <a:bodyPr lIns="96625" tIns="48313" rIns="96625" bIns="48313" anchor="b"/>
          <a:lstStyle/>
          <a:p>
            <a:pPr algn="r" defTabSz="947738"/>
            <a:fld id="{3EEAC0C6-9F13-4AAF-9403-2434288D85E7}" type="slidenum">
              <a:rPr lang="en-US" sz="1200">
                <a:latin typeface="Calibri" pitchFamily="34" charset="0"/>
              </a:rPr>
              <a:pPr algn="r" defTabSz="947738"/>
              <a:t>48</a:t>
            </a:fld>
            <a:endParaRPr lang="en-US" sz="1200">
              <a:latin typeface="Calibri"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6"/>
          <p:cNvSpPr>
            <a:spLocks noGrp="1" noRot="1" noChangeAspect="1" noTextEdit="1"/>
          </p:cNvSpPr>
          <p:nvPr>
            <p:ph type="sldImg"/>
          </p:nvPr>
        </p:nvSpPr>
        <p:spPr bwMode="auto">
          <a:noFill/>
          <a:ln>
            <a:solidFill>
              <a:srgbClr val="000000"/>
            </a:solidFill>
            <a:miter lim="800000"/>
            <a:headEnd/>
            <a:tailEnd/>
          </a:ln>
        </p:spPr>
      </p:sp>
      <p:sp>
        <p:nvSpPr>
          <p:cNvPr id="120834" name="Rectangle 7"/>
          <p:cNvSpPr>
            <a:spLocks noGrp="1"/>
          </p:cNvSpPr>
          <p:nvPr>
            <p:ph type="body" idx="1"/>
          </p:nvPr>
        </p:nvSpPr>
        <p:spPr>
          <a:noFill/>
          <a:ln/>
        </p:spPr>
        <p:txBody>
          <a:bodyPr/>
          <a:lstStyle/>
          <a:p>
            <a:pPr eaLnBrk="1" hangingPunct="1">
              <a:spcBef>
                <a:spcPct val="0"/>
              </a:spcBef>
            </a:pPr>
            <a:r>
              <a:rPr lang="en-US" smtClean="0"/>
              <a:t>The study found that over half of all solar companies plan to add workers over the next 12 months, while only 2.2% expect to cut workers over the period.  </a:t>
            </a:r>
          </a:p>
          <a:p>
            <a:pPr eaLnBrk="1" hangingPunct="1">
              <a:spcBef>
                <a:spcPct val="0"/>
              </a:spcBef>
            </a:pPr>
            <a:endParaRPr lang="en-US" smtClean="0"/>
          </a:p>
          <a:p>
            <a:pPr eaLnBrk="1" hangingPunct="1">
              <a:spcBef>
                <a:spcPct val="0"/>
              </a:spcBef>
            </a:pPr>
            <a:r>
              <a:rPr lang="en-US" smtClean="0"/>
              <a:t>And when we talk about solar jobs – we are talking about installation jobs, roofing jobs, electrician, sales, engineering, planning, assembly, legal, clerical, marketing, policy - which indicates that there are opportunities for people with varying degrees of expertise and experience to enter the solar industry.</a:t>
            </a:r>
          </a:p>
          <a:p>
            <a:pPr eaLnBrk="1" hangingPunct="1">
              <a:spcBef>
                <a:spcPct val="0"/>
              </a:spcBef>
            </a:pPr>
            <a:endParaRPr lang="en-US" smtClean="0"/>
          </a:p>
        </p:txBody>
      </p:sp>
      <p:sp>
        <p:nvSpPr>
          <p:cNvPr id="120835" name="Slide Number Placeholder 3"/>
          <p:cNvSpPr txBox="1">
            <a:spLocks noGrp="1"/>
          </p:cNvSpPr>
          <p:nvPr/>
        </p:nvSpPr>
        <p:spPr bwMode="auto">
          <a:xfrm>
            <a:off x="4143375" y="9118600"/>
            <a:ext cx="3170238" cy="481013"/>
          </a:xfrm>
          <a:prstGeom prst="rect">
            <a:avLst/>
          </a:prstGeom>
          <a:noFill/>
          <a:ln w="9525">
            <a:noFill/>
            <a:miter lim="800000"/>
            <a:headEnd/>
            <a:tailEnd/>
          </a:ln>
        </p:spPr>
        <p:txBody>
          <a:bodyPr lIns="96625" tIns="48313" rIns="96625" bIns="48313" anchor="b"/>
          <a:lstStyle/>
          <a:p>
            <a:pPr algn="r" defTabSz="947738"/>
            <a:fld id="{B5757204-00B9-4757-BF46-4B1F1422900A}" type="slidenum">
              <a:rPr lang="en-US" sz="1200">
                <a:latin typeface="Calibri" pitchFamily="34" charset="0"/>
              </a:rPr>
              <a:pPr algn="r" defTabSz="947738"/>
              <a:t>49</a:t>
            </a:fld>
            <a:endParaRPr lang="en-US" sz="12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p:cNvSpPr>
            <a:spLocks noGrp="1" noChangeArrowheads="1"/>
          </p:cNvSpPr>
          <p:nvPr>
            <p:ph type="body" idx="1"/>
          </p:nvPr>
        </p:nvSpPr>
        <p:spPr>
          <a:noFill/>
          <a:ln/>
        </p:spPr>
        <p:txBody>
          <a:bodyPr/>
          <a:lstStyle/>
          <a:p>
            <a:r>
              <a:rPr lang="en-US" smtClean="0"/>
              <a:t>Mainstream news providers like </a:t>
            </a:r>
            <a:r>
              <a:rPr lang="en-US" i="1" smtClean="0"/>
              <a:t>USA Today</a:t>
            </a:r>
            <a:r>
              <a:rPr lang="en-US" smtClean="0"/>
              <a:t>, </a:t>
            </a:r>
            <a:r>
              <a:rPr lang="en-US" i="1" smtClean="0"/>
              <a:t>NY Times </a:t>
            </a:r>
            <a:r>
              <a:rPr lang="en-US" smtClean="0"/>
              <a:t>and Reuters are constantly reporting on how the US solar market is rising, more financing opportunities are becoming available, utilities are going solar, solar manufacturing is expanding, etc. There is so much buzz and  excitement surrounding solar energy because it has the ability to touch all aspects of our lives – markets, architecture,  research and development, economic development, jobs. There is no better time than right now to start engaging in solar.</a:t>
            </a:r>
          </a:p>
          <a:p>
            <a:r>
              <a:rPr lang="en-US" smtClean="0"/>
              <a:t>Most all of the major market research firms have concluded that the global PV demand will increase in 2011. These estimates range anywhere from 12.7 GW and upwards to 20 GW. Installed PV capacity growth in the US will be continue to be solid, backed by federal grants from the federal government that will be valid until the end of 2011. Fueled by the expansion of utility scale projects, the US is projected to possibly rank 3rd in total installed capacity by the end of 2011. This expansion will also be seen in states not traditionally considered strong solar developers, such as Florida, Illinois, Nevada, New Mexico, North Carolina, Ohio, and Texas. Last year, 93,000 Americans were employed in the solar industry - this is twice the number employed in the industry in 2009. </a:t>
            </a:r>
          </a:p>
          <a:p>
            <a:r>
              <a:rPr lang="en-US" smtClean="0"/>
              <a:t>And so, too, your community has an opportunity to capitalize on these trends. </a:t>
            </a:r>
          </a:p>
          <a:p>
            <a:endParaRPr lang="en-US" smtClean="0"/>
          </a:p>
        </p:txBody>
      </p:sp>
      <p:sp>
        <p:nvSpPr>
          <p:cNvPr id="28674" name="Slide Image Placeholder 2"/>
          <p:cNvSpPr>
            <a:spLocks noGrp="1" noRot="1" noChangeAspect="1"/>
          </p:cNvSpPr>
          <p:nvPr>
            <p:ph type="sldImg"/>
          </p:nvPr>
        </p:nvSpPr>
        <p:spPr bwMode="auto">
          <a:noFill/>
          <a:ln>
            <a:solidFill>
              <a:srgbClr val="000000"/>
            </a:solidFill>
            <a:miter lim="800000"/>
            <a:headEnd/>
            <a:tailEnd/>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6"/>
          <p:cNvSpPr>
            <a:spLocks noGrp="1" noRot="1" noChangeAspect="1" noTextEdit="1"/>
          </p:cNvSpPr>
          <p:nvPr>
            <p:ph type="sldImg"/>
          </p:nvPr>
        </p:nvSpPr>
        <p:spPr bwMode="auto">
          <a:noFill/>
          <a:ln>
            <a:solidFill>
              <a:srgbClr val="000000"/>
            </a:solidFill>
            <a:miter lim="800000"/>
            <a:headEnd/>
            <a:tailEnd/>
          </a:ln>
        </p:spPr>
      </p:sp>
      <p:sp>
        <p:nvSpPr>
          <p:cNvPr id="123906" name="Rectangle 7"/>
          <p:cNvSpPr>
            <a:spLocks noGrp="1"/>
          </p:cNvSpPr>
          <p:nvPr>
            <p:ph type="body" idx="1"/>
          </p:nvPr>
        </p:nvSpPr>
        <p:spPr>
          <a:noFill/>
          <a:ln/>
        </p:spPr>
        <p:txBody>
          <a:bodyPr/>
          <a:lstStyle/>
          <a:p>
            <a:pPr eaLnBrk="1" hangingPunct="1">
              <a:spcBef>
                <a:spcPct val="0"/>
              </a:spcBef>
            </a:pPr>
            <a:r>
              <a:rPr lang="en-US" smtClean="0"/>
              <a:t>Solar installer jobs are helping construction workers, electricians, plumbers and roofers weather the economic downturn.  Installation firms make up about 60% of all firms. These are </a:t>
            </a:r>
            <a:r>
              <a:rPr lang="en-US" i="1" smtClean="0"/>
              <a:t>LOCAL JOBS.  You can’t send your house to China to have solar put on the roof and then have it sent back. </a:t>
            </a:r>
            <a:r>
              <a:rPr lang="en-US" smtClean="0"/>
              <a:t> Increased global demand for solar is putting our manufacturers to work. There are also jobs in legal, sales, marketing, and planning – </a:t>
            </a:r>
          </a:p>
          <a:p>
            <a:pPr eaLnBrk="1" hangingPunct="1">
              <a:spcBef>
                <a:spcPct val="0"/>
              </a:spcBef>
            </a:pPr>
            <a:endParaRPr lang="en-US" smtClean="0"/>
          </a:p>
          <a:p>
            <a:pPr eaLnBrk="1" hangingPunct="1">
              <a:spcBef>
                <a:spcPct val="0"/>
              </a:spcBef>
            </a:pPr>
            <a:r>
              <a:rPr lang="en-US" smtClean="0"/>
              <a:t>The red indicates the growth in jobs from August 2010 to August 2011. Manufacturing and wholesale trade are the fastest growing subsectors both with 36% next year – which might be a bit surprising given all the news about US manufacturers outsourcing overseas – and it is true that US manufacturing is at its lowest point in terms of employment since before WWII – but solar manufacturing bucks the trend.</a:t>
            </a:r>
          </a:p>
          <a:p>
            <a:pPr eaLnBrk="1" hangingPunct="1">
              <a:spcBef>
                <a:spcPct val="0"/>
              </a:spcBef>
            </a:pPr>
            <a:endParaRPr lang="en-US" smtClean="0"/>
          </a:p>
          <a:p>
            <a:endParaRPr lang="en-US" b="1" smtClean="0"/>
          </a:p>
        </p:txBody>
      </p:sp>
      <p:sp>
        <p:nvSpPr>
          <p:cNvPr id="123907" name="Slide Number Placeholder 3"/>
          <p:cNvSpPr txBox="1">
            <a:spLocks noGrp="1"/>
          </p:cNvSpPr>
          <p:nvPr/>
        </p:nvSpPr>
        <p:spPr bwMode="auto">
          <a:xfrm>
            <a:off x="4143375" y="9118600"/>
            <a:ext cx="3170238" cy="481013"/>
          </a:xfrm>
          <a:prstGeom prst="rect">
            <a:avLst/>
          </a:prstGeom>
          <a:noFill/>
          <a:ln w="9525">
            <a:noFill/>
            <a:miter lim="800000"/>
            <a:headEnd/>
            <a:tailEnd/>
          </a:ln>
        </p:spPr>
        <p:txBody>
          <a:bodyPr lIns="96625" tIns="48313" rIns="96625" bIns="48313" anchor="b"/>
          <a:lstStyle/>
          <a:p>
            <a:pPr algn="r" defTabSz="947738"/>
            <a:fld id="{0760D436-CF1C-4D0F-BBD0-E04AA6F10495}" type="slidenum">
              <a:rPr lang="en-US" sz="1200">
                <a:latin typeface="Calibri" pitchFamily="34" charset="0"/>
              </a:rPr>
              <a:pPr algn="r" defTabSz="947738"/>
              <a:t>50</a:t>
            </a:fld>
            <a:endParaRPr lang="en-US" sz="1200">
              <a:latin typeface="Calibri"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4" name="Notes Placeholder 2"/>
          <p:cNvSpPr>
            <a:spLocks noGrp="1"/>
          </p:cNvSpPr>
          <p:nvPr>
            <p:ph type="body" idx="1"/>
          </p:nvPr>
        </p:nvSpPr>
        <p:spPr>
          <a:xfrm>
            <a:off x="214313" y="4560888"/>
            <a:ext cx="6927850" cy="4321175"/>
          </a:xfrm>
          <a:noFill/>
          <a:ln/>
        </p:spPr>
        <p:txBody>
          <a:bodyPr/>
          <a:lstStyle/>
          <a:p>
            <a:pPr>
              <a:lnSpc>
                <a:spcPct val="90000"/>
              </a:lnSpc>
            </a:pPr>
            <a:r>
              <a:rPr lang="en-US" smtClean="0">
                <a:ea typeface="Calibri" pitchFamily="34" charset="0"/>
                <a:cs typeface="Times New Roman" pitchFamily="18" charset="0"/>
              </a:rPr>
              <a:t>Domestic companies are also expanding.  </a:t>
            </a:r>
          </a:p>
          <a:p>
            <a:pPr>
              <a:lnSpc>
                <a:spcPct val="90000"/>
              </a:lnSpc>
            </a:pPr>
            <a:endParaRPr lang="en-US" smtClean="0">
              <a:ea typeface="Calibri" pitchFamily="34" charset="0"/>
              <a:cs typeface="Times New Roman" pitchFamily="18" charset="0"/>
            </a:endParaRPr>
          </a:p>
          <a:p>
            <a:pPr>
              <a:lnSpc>
                <a:spcPct val="90000"/>
              </a:lnSpc>
            </a:pPr>
            <a:r>
              <a:rPr lang="en-US" smtClean="0">
                <a:ea typeface="Calibri" pitchFamily="34" charset="0"/>
                <a:cs typeface="Times New Roman" pitchFamily="18" charset="0"/>
              </a:rPr>
              <a:t>These pictures are from the largest manufacturer of thin film solar panels – First Solar – a US company headquartered in Perrysburg Township, Ohio (where it employs more than 1100 employees)</a:t>
            </a:r>
          </a:p>
          <a:p>
            <a:pPr>
              <a:lnSpc>
                <a:spcPct val="90000"/>
              </a:lnSpc>
            </a:pPr>
            <a:r>
              <a:rPr lang="en-US" smtClean="0">
                <a:ea typeface="Calibri" pitchFamily="34" charset="0"/>
                <a:cs typeface="Times New Roman" pitchFamily="18" charset="0"/>
              </a:rPr>
              <a:t/>
            </a:r>
            <a:br>
              <a:rPr lang="en-US" smtClean="0">
                <a:ea typeface="Calibri" pitchFamily="34" charset="0"/>
                <a:cs typeface="Times New Roman" pitchFamily="18" charset="0"/>
              </a:rPr>
            </a:br>
            <a:r>
              <a:rPr lang="en-US" smtClean="0">
                <a:ea typeface="Calibri" pitchFamily="34" charset="0"/>
                <a:cs typeface="Times New Roman" pitchFamily="18" charset="0"/>
              </a:rPr>
              <a:t>Just last week First Solar confirmed that it will build its second manufacturing plant in Mesa, Ariz.</a:t>
            </a:r>
            <a:br>
              <a:rPr lang="en-US" smtClean="0">
                <a:ea typeface="Calibri" pitchFamily="34" charset="0"/>
                <a:cs typeface="Times New Roman" pitchFamily="18" charset="0"/>
              </a:rPr>
            </a:br>
            <a:r>
              <a:rPr lang="en-US" smtClean="0">
                <a:ea typeface="Calibri" pitchFamily="34" charset="0"/>
                <a:cs typeface="Times New Roman" pitchFamily="18" charset="0"/>
              </a:rPr>
              <a:t/>
            </a:r>
            <a:br>
              <a:rPr lang="en-US" smtClean="0">
                <a:ea typeface="Calibri" pitchFamily="34" charset="0"/>
                <a:cs typeface="Times New Roman" pitchFamily="18" charset="0"/>
              </a:rPr>
            </a:br>
            <a:r>
              <a:rPr lang="en-US" smtClean="0">
                <a:ea typeface="Calibri" pitchFamily="34" charset="0"/>
                <a:cs typeface="Times New Roman" pitchFamily="18" charset="0"/>
              </a:rPr>
              <a:t>The facility, scheduled to open next year, will include 600 jobs and produce more than 250 megawatts of thin-film solar panels a year. </a:t>
            </a:r>
            <a:br>
              <a:rPr lang="en-US" smtClean="0">
                <a:ea typeface="Calibri" pitchFamily="34" charset="0"/>
                <a:cs typeface="Times New Roman" pitchFamily="18" charset="0"/>
              </a:rPr>
            </a:br>
            <a:endParaRPr lang="en-US" smtClean="0">
              <a:ea typeface="Calibri" pitchFamily="34" charset="0"/>
              <a:cs typeface="Times New Roman" pitchFamily="18" charset="0"/>
            </a:endParaRPr>
          </a:p>
          <a:p>
            <a:pPr>
              <a:lnSpc>
                <a:spcPct val="90000"/>
              </a:lnSpc>
            </a:pPr>
            <a:r>
              <a:rPr lang="en-US" smtClean="0">
                <a:ea typeface="Calibri" pitchFamily="34" charset="0"/>
                <a:cs typeface="Times New Roman" pitchFamily="18" charset="0"/>
              </a:rPr>
              <a:t>….their product – the thin film panels are used in both large and small projects resulting in installation and construction jobs.</a:t>
            </a:r>
          </a:p>
          <a:p>
            <a:pPr>
              <a:lnSpc>
                <a:spcPct val="90000"/>
              </a:lnSpc>
            </a:pPr>
            <a:r>
              <a:rPr lang="en-US" smtClean="0">
                <a:ea typeface="Calibri" pitchFamily="34" charset="0"/>
                <a:cs typeface="Times New Roman" pitchFamily="18" charset="0"/>
              </a:rPr>
              <a:t>In fact, Southern California Edison (SCE) just signed a deal with First Solar for 250 megawatts – resulting in 300 construction jobs in Nevada.  </a:t>
            </a:r>
            <a:endParaRPr lang="en-US" smtClean="0">
              <a:latin typeface="Times New Roman" pitchFamily="18" charset="0"/>
              <a:ea typeface="Calibri" pitchFamily="34" charset="0"/>
              <a:cs typeface="Times New Roman" pitchFamily="18" charset="0"/>
            </a:endParaRPr>
          </a:p>
          <a:p>
            <a:pPr>
              <a:lnSpc>
                <a:spcPct val="90000"/>
              </a:lnSpc>
            </a:pPr>
            <a:endParaRPr lang="en-US" smtClean="0">
              <a:latin typeface="Times New Roman" pitchFamily="18" charset="0"/>
              <a:ea typeface="Calibri" pitchFamily="34" charset="0"/>
              <a:cs typeface="Times New Roman" pitchFamily="18" charset="0"/>
            </a:endParaRPr>
          </a:p>
          <a:p>
            <a:pPr>
              <a:lnSpc>
                <a:spcPct val="90000"/>
              </a:lnSpc>
            </a:pPr>
            <a:r>
              <a:rPr lang="en-US" smtClean="0">
                <a:ea typeface="Calibri" pitchFamily="34" charset="0"/>
                <a:cs typeface="Times New Roman" pitchFamily="18" charset="0"/>
              </a:rPr>
              <a:t>Extra:  The solar panels will be ground-mounted on about 2,500 acres of public land near Primm, Nev. First Solar is developing the project, named Silver State South, which will interconnect with SCE’s proposed Eldorado-Ivanpah 220-kilovolt transmission line. </a:t>
            </a:r>
          </a:p>
          <a:p>
            <a:pPr>
              <a:lnSpc>
                <a:spcPct val="90000"/>
              </a:lnSpc>
            </a:pPr>
            <a:r>
              <a:rPr lang="en-US" smtClean="0">
                <a:ea typeface="Calibri" pitchFamily="34" charset="0"/>
                <a:cs typeface="Times New Roman" pitchFamily="18" charset="0"/>
              </a:rPr>
              <a:t>The project is expected to begin producing electricity as early as 2014 and be fully operational by May 2017.</a:t>
            </a:r>
          </a:p>
          <a:p>
            <a:pPr>
              <a:lnSpc>
                <a:spcPct val="90000"/>
              </a:lnSpc>
            </a:pPr>
            <a:r>
              <a:rPr lang="en-US" smtClean="0">
                <a:ea typeface="Calibri" pitchFamily="34" charset="0"/>
                <a:cs typeface="Times New Roman" pitchFamily="18" charset="0"/>
              </a:rPr>
              <a:t> It will create about 300 construction jobs, and the solar panels will be recycled after their useful lifespan.</a:t>
            </a:r>
          </a:p>
          <a:p>
            <a:pPr>
              <a:lnSpc>
                <a:spcPct val="90000"/>
              </a:lnSpc>
            </a:pPr>
            <a:endParaRPr lang="en-US" smtClean="0">
              <a:ea typeface="Calibri" pitchFamily="34" charset="0"/>
              <a:cs typeface="Times New Roman"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Slide Image Placeholder 1"/>
          <p:cNvSpPr>
            <a:spLocks noGrp="1" noRot="1" noChangeAspect="1" noTextEdit="1"/>
          </p:cNvSpPr>
          <p:nvPr>
            <p:ph type="sldImg"/>
          </p:nvPr>
        </p:nvSpPr>
        <p:spPr bwMode="auto">
          <a:noFill/>
          <a:ln>
            <a:solidFill>
              <a:srgbClr val="000000"/>
            </a:solidFill>
            <a:miter lim="800000"/>
            <a:headEnd/>
            <a:tailEnd/>
          </a:ln>
        </p:spPr>
      </p:sp>
      <p:sp>
        <p:nvSpPr>
          <p:cNvPr id="290818" name="Notes Placeholder 2"/>
          <p:cNvSpPr>
            <a:spLocks noGrp="1"/>
          </p:cNvSpPr>
          <p:nvPr>
            <p:ph type="body" idx="1"/>
          </p:nvPr>
        </p:nvSpPr>
        <p:spPr>
          <a:xfrm>
            <a:off x="152400" y="4560888"/>
            <a:ext cx="6980238" cy="4321175"/>
          </a:xfrm>
          <a:noFill/>
          <a:ln/>
        </p:spPr>
        <p:txBody>
          <a:bodyPr lIns="96653" tIns="48327" rIns="96653" bIns="48327"/>
          <a:lstStyle/>
          <a:p>
            <a:pPr defTabSz="457200" eaLnBrk="1" hangingPunct="1">
              <a:lnSpc>
                <a:spcPct val="80000"/>
              </a:lnSpc>
              <a:spcBef>
                <a:spcPct val="0"/>
              </a:spcBef>
            </a:pPr>
            <a:r>
              <a:rPr lang="en-US" smtClean="0"/>
              <a:t>The Solar Energy Industries Association has been tracking the growth of the industry for several years now and found that the solar industry has grown 300% in just four short years. Basically it went from being a $1.5 billion industry in 2006 to a $6 billion industry in 2010.  It is big business and means business – attracting billions in venture capital each year.  </a:t>
            </a:r>
          </a:p>
          <a:p>
            <a:pPr defTabSz="457200" eaLnBrk="1" hangingPunct="1">
              <a:lnSpc>
                <a:spcPct val="80000"/>
              </a:lnSpc>
              <a:spcBef>
                <a:spcPct val="0"/>
              </a:spcBef>
            </a:pPr>
            <a:endParaRPr lang="en-US" smtClean="0"/>
          </a:p>
          <a:p>
            <a:pPr defTabSz="457200" eaLnBrk="1" hangingPunct="1">
              <a:lnSpc>
                <a:spcPct val="80000"/>
              </a:lnSpc>
              <a:spcBef>
                <a:spcPct val="0"/>
              </a:spcBef>
            </a:pPr>
            <a:r>
              <a:rPr lang="en-US" smtClean="0"/>
              <a:t>The solar industry has become the fastest growing energy sector and one of the fastest growing industries in any sector across the </a:t>
            </a:r>
            <a:r>
              <a:rPr lang="en-US" sz="1100" smtClean="0"/>
              <a:t>U.S.</a:t>
            </a:r>
          </a:p>
          <a:p>
            <a:pPr defTabSz="457200" eaLnBrk="1" hangingPunct="1">
              <a:lnSpc>
                <a:spcPct val="80000"/>
              </a:lnSpc>
              <a:spcBef>
                <a:spcPct val="0"/>
              </a:spcBef>
            </a:pPr>
            <a:endParaRPr lang="en-US" i="1" smtClean="0"/>
          </a:p>
        </p:txBody>
      </p:sp>
      <p:sp>
        <p:nvSpPr>
          <p:cNvPr id="290819" name="Slide Number Placeholder 3"/>
          <p:cNvSpPr txBox="1">
            <a:spLocks noGrp="1"/>
          </p:cNvSpPr>
          <p:nvPr/>
        </p:nvSpPr>
        <p:spPr bwMode="auto">
          <a:xfrm>
            <a:off x="4143375" y="9118600"/>
            <a:ext cx="3170238" cy="481013"/>
          </a:xfrm>
          <a:prstGeom prst="rect">
            <a:avLst/>
          </a:prstGeom>
          <a:noFill/>
          <a:ln w="9525">
            <a:noFill/>
            <a:miter lim="800000"/>
            <a:headEnd/>
            <a:tailEnd/>
          </a:ln>
        </p:spPr>
        <p:txBody>
          <a:bodyPr lIns="96653" tIns="48327" rIns="96653" bIns="48327" anchor="b"/>
          <a:lstStyle/>
          <a:p>
            <a:pPr algn="r" defTabSz="474663"/>
            <a:fld id="{79FE757D-3851-46A4-B20F-CBA372FFF3EF}" type="slidenum">
              <a:rPr lang="en-US" sz="1200">
                <a:latin typeface="Calibri" pitchFamily="34" charset="0"/>
              </a:rPr>
              <a:pPr algn="r" defTabSz="474663"/>
              <a:t>52</a:t>
            </a:fld>
            <a:endParaRPr lang="en-US" sz="1200">
              <a:latin typeface="Calibri"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Slide Image Placeholder 1"/>
          <p:cNvSpPr>
            <a:spLocks noGrp="1" noRot="1" noChangeAspect="1" noTextEdit="1"/>
          </p:cNvSpPr>
          <p:nvPr>
            <p:ph type="sldImg"/>
          </p:nvPr>
        </p:nvSpPr>
        <p:spPr bwMode="auto">
          <a:noFill/>
          <a:ln>
            <a:solidFill>
              <a:srgbClr val="000000"/>
            </a:solidFill>
            <a:miter lim="800000"/>
            <a:headEnd/>
            <a:tailEnd/>
          </a:ln>
        </p:spPr>
      </p:sp>
      <p:sp>
        <p:nvSpPr>
          <p:cNvPr id="292866" name="Notes Placeholder 2"/>
          <p:cNvSpPr>
            <a:spLocks noGrp="1"/>
          </p:cNvSpPr>
          <p:nvPr>
            <p:ph type="body" idx="1"/>
          </p:nvPr>
        </p:nvSpPr>
        <p:spPr>
          <a:xfrm>
            <a:off x="254000" y="4560888"/>
            <a:ext cx="6908800" cy="4321175"/>
          </a:xfrm>
          <a:noFill/>
          <a:ln/>
        </p:spPr>
        <p:txBody>
          <a:bodyPr/>
          <a:lstStyle/>
          <a:p>
            <a:pPr eaLnBrk="1" hangingPunct="1">
              <a:lnSpc>
                <a:spcPct val="80000"/>
              </a:lnSpc>
            </a:pPr>
            <a:r>
              <a:rPr lang="en-US" smtClean="0"/>
              <a:t>Solar is a major export industry</a:t>
            </a:r>
          </a:p>
          <a:p>
            <a:pPr lvl="1" eaLnBrk="1" hangingPunct="1">
              <a:lnSpc>
                <a:spcPct val="80000"/>
              </a:lnSpc>
              <a:buFontTx/>
              <a:buChar char="•"/>
            </a:pPr>
            <a:r>
              <a:rPr lang="en-US" smtClean="0">
                <a:ea typeface="ＭＳ Ｐゴシック" pitchFamily="34" charset="-128"/>
              </a:rPr>
              <a:t>A new report put out by SEIA and GTM Research found that net exports totaled $723 million in 2009</a:t>
            </a:r>
          </a:p>
          <a:p>
            <a:pPr lvl="1" eaLnBrk="1" hangingPunct="1">
              <a:lnSpc>
                <a:spcPct val="80000"/>
              </a:lnSpc>
            </a:pPr>
            <a:endParaRPr lang="en-US" smtClean="0">
              <a:ea typeface="ＭＳ Ｐゴシック" pitchFamily="34" charset="-128"/>
            </a:endParaRPr>
          </a:p>
          <a:p>
            <a:pPr lvl="1" eaLnBrk="1" hangingPunct="1">
              <a:lnSpc>
                <a:spcPct val="80000"/>
              </a:lnSpc>
              <a:buFontTx/>
              <a:buChar char="•"/>
            </a:pPr>
            <a:r>
              <a:rPr lang="en-US" smtClean="0">
                <a:ea typeface="ＭＳ Ｐゴシック" pitchFamily="34" charset="-128"/>
              </a:rPr>
              <a:t>This is more than the GDP of several developing countries including Tonga, Liberia,  Dominica, etc.</a:t>
            </a:r>
          </a:p>
          <a:p>
            <a:pPr lvl="1" eaLnBrk="1" hangingPunct="1">
              <a:lnSpc>
                <a:spcPct val="80000"/>
              </a:lnSpc>
            </a:pPr>
            <a:endParaRPr lang="en-US" smtClean="0">
              <a:ea typeface="ＭＳ Ｐゴシック" pitchFamily="34" charset="-128"/>
            </a:endParaRPr>
          </a:p>
          <a:p>
            <a:pPr lvl="1" eaLnBrk="1" hangingPunct="1">
              <a:lnSpc>
                <a:spcPct val="80000"/>
              </a:lnSpc>
              <a:buFontTx/>
              <a:buChar char="•"/>
            </a:pPr>
            <a:r>
              <a:rPr lang="en-US" smtClean="0">
                <a:ea typeface="ＭＳ Ｐゴシック" pitchFamily="34" charset="-128"/>
              </a:rPr>
              <a:t>In fact - the US exports $2.2B </a:t>
            </a:r>
            <a:r>
              <a:rPr lang="en-US" u="sng" smtClean="0">
                <a:ea typeface="ＭＳ Ｐゴシック" pitchFamily="34" charset="-128"/>
              </a:rPr>
              <a:t>more</a:t>
            </a:r>
            <a:r>
              <a:rPr lang="en-US" smtClean="0">
                <a:ea typeface="ＭＳ Ｐゴシック" pitchFamily="34" charset="-128"/>
              </a:rPr>
              <a:t> solar products than it imports</a:t>
            </a:r>
          </a:p>
          <a:p>
            <a:pPr lvl="1" eaLnBrk="1" hangingPunct="1">
              <a:lnSpc>
                <a:spcPct val="80000"/>
              </a:lnSpc>
            </a:pPr>
            <a:endParaRPr lang="en-US" smtClean="0">
              <a:ea typeface="ＭＳ Ｐゴシック" pitchFamily="34" charset="-128"/>
            </a:endParaRPr>
          </a:p>
          <a:p>
            <a:pPr lvl="1" eaLnBrk="1" hangingPunct="1">
              <a:lnSpc>
                <a:spcPct val="80000"/>
              </a:lnSpc>
              <a:buFontTx/>
              <a:buChar char="•"/>
            </a:pPr>
            <a:r>
              <a:rPr lang="en-US" smtClean="0">
                <a:ea typeface="ＭＳ Ｐゴシック" pitchFamily="34" charset="-128"/>
              </a:rPr>
              <a:t>And 72% of the total project value of PV stays in the US – in other words, $0.72 out of every $1 spent on a solar installation in the US finds its way back to the local US economy through wages paid to installers/laborers/legal teams/etc.</a:t>
            </a:r>
          </a:p>
          <a:p>
            <a:pPr lvl="1" eaLnBrk="1" hangingPunct="1">
              <a:lnSpc>
                <a:spcPct val="80000"/>
              </a:lnSpc>
            </a:pPr>
            <a:endParaRPr lang="en-US" smtClean="0">
              <a:ea typeface="ＭＳ Ｐゴシック" pitchFamily="34" charset="-128"/>
            </a:endParaRPr>
          </a:p>
          <a:p>
            <a:r>
              <a:rPr lang="en-US" smtClean="0"/>
              <a:t>These exports help to feed money into local economies</a:t>
            </a:r>
          </a:p>
          <a:p>
            <a:pPr lvl="1">
              <a:buFontTx/>
              <a:buChar char="•"/>
            </a:pPr>
            <a:r>
              <a:rPr lang="en-US" smtClean="0">
                <a:ea typeface="ＭＳ Ｐゴシック" pitchFamily="34" charset="-128"/>
              </a:rPr>
              <a:t>The same report found that solar created $2.6 billion in direct value in  2009 to support the U.S. economy – this money stayed in the US</a:t>
            </a:r>
          </a:p>
          <a:p>
            <a:endParaRPr lang="en-US" smtClean="0"/>
          </a:p>
          <a:p>
            <a:r>
              <a:rPr lang="en-US" smtClean="0"/>
              <a:t>This report is great because it shows that US trade in the solar industry is more balanced than in the overall economy, which had a trade deficit of $374 billion in 2009.</a:t>
            </a:r>
          </a:p>
          <a:p>
            <a:r>
              <a:rPr lang="en-US" smtClean="0"/>
              <a:t>(Number still not that impressive because it is just the tip of the iceberg – a lot more potential out there – plus we just started)</a:t>
            </a:r>
          </a:p>
          <a:p>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6"/>
          <p:cNvSpPr>
            <a:spLocks noGrp="1" noRot="1" noChangeAspect="1" noTextEdit="1"/>
          </p:cNvSpPr>
          <p:nvPr>
            <p:ph type="sldImg"/>
          </p:nvPr>
        </p:nvSpPr>
        <p:spPr bwMode="auto">
          <a:noFill/>
          <a:ln>
            <a:solidFill>
              <a:srgbClr val="000000"/>
            </a:solidFill>
            <a:miter lim="800000"/>
            <a:headEnd/>
            <a:tailEnd/>
          </a:ln>
        </p:spPr>
      </p:sp>
      <p:sp>
        <p:nvSpPr>
          <p:cNvPr id="294914" name="Rectangle 7"/>
          <p:cNvSpPr>
            <a:spLocks noGrp="1"/>
          </p:cNvSpPr>
          <p:nvPr>
            <p:ph type="body" idx="1"/>
          </p:nvPr>
        </p:nvSpPr>
        <p:spPr>
          <a:xfrm>
            <a:off x="182563" y="4560888"/>
            <a:ext cx="7131050" cy="4321175"/>
          </a:xfrm>
          <a:noFill/>
          <a:ln/>
        </p:spPr>
        <p:txBody>
          <a:bodyPr/>
          <a:lstStyle/>
          <a:p>
            <a:pPr eaLnBrk="1" hangingPunct="1">
              <a:lnSpc>
                <a:spcPct val="60000"/>
              </a:lnSpc>
              <a:spcBef>
                <a:spcPct val="0"/>
              </a:spcBef>
            </a:pPr>
            <a:r>
              <a:rPr lang="en-US" b="1" smtClean="0"/>
              <a:t>Solar develops local economies – </a:t>
            </a:r>
          </a:p>
          <a:p>
            <a:pPr eaLnBrk="1" hangingPunct="1">
              <a:lnSpc>
                <a:spcPct val="60000"/>
              </a:lnSpc>
            </a:pPr>
            <a:r>
              <a:rPr lang="en-US" smtClean="0"/>
              <a:t>Increased revenue opportunities for landowners</a:t>
            </a:r>
          </a:p>
          <a:p>
            <a:pPr lvl="1" eaLnBrk="1" hangingPunct="1">
              <a:lnSpc>
                <a:spcPct val="60000"/>
              </a:lnSpc>
            </a:pPr>
            <a:r>
              <a:rPr lang="en-US" smtClean="0">
                <a:ea typeface="ＭＳ Ｐゴシック" pitchFamily="34" charset="-128"/>
              </a:rPr>
              <a:t>Land leases for solar farms</a:t>
            </a:r>
          </a:p>
          <a:p>
            <a:pPr lvl="1" eaLnBrk="1" hangingPunct="1">
              <a:lnSpc>
                <a:spcPct val="60000"/>
              </a:lnSpc>
            </a:pPr>
            <a:r>
              <a:rPr lang="en-US" smtClean="0">
                <a:ea typeface="ＭＳ Ｐゴシック" pitchFamily="34" charset="-128"/>
              </a:rPr>
              <a:t>Property taxes from solar farms </a:t>
            </a:r>
          </a:p>
          <a:p>
            <a:pPr eaLnBrk="1" hangingPunct="1">
              <a:lnSpc>
                <a:spcPct val="60000"/>
              </a:lnSpc>
            </a:pPr>
            <a:r>
              <a:rPr lang="en-US" smtClean="0"/>
              <a:t>Improves regional economic competitiveness</a:t>
            </a:r>
          </a:p>
          <a:p>
            <a:pPr lvl="1" eaLnBrk="1" hangingPunct="1">
              <a:lnSpc>
                <a:spcPct val="60000"/>
              </a:lnSpc>
            </a:pPr>
            <a:r>
              <a:rPr lang="en-US" smtClean="0">
                <a:ea typeface="ＭＳ Ｐゴシック" pitchFamily="34" charset="-128"/>
              </a:rPr>
              <a:t>Induces private capital investment </a:t>
            </a:r>
          </a:p>
          <a:p>
            <a:pPr lvl="1" eaLnBrk="1" hangingPunct="1">
              <a:lnSpc>
                <a:spcPct val="60000"/>
              </a:lnSpc>
            </a:pPr>
            <a:r>
              <a:rPr lang="en-US" smtClean="0">
                <a:ea typeface="ＭＳ Ｐゴシック" pitchFamily="34" charset="-128"/>
              </a:rPr>
              <a:t>Serves as a catalyst for other clean-tech companies and investments</a:t>
            </a:r>
          </a:p>
          <a:p>
            <a:pPr lvl="1" eaLnBrk="1" hangingPunct="1">
              <a:lnSpc>
                <a:spcPct val="60000"/>
              </a:lnSpc>
            </a:pPr>
            <a:r>
              <a:rPr lang="en-US" smtClean="0">
                <a:ea typeface="ＭＳ Ｐゴシック" pitchFamily="34" charset="-128"/>
              </a:rPr>
              <a:t>Stabilizes long-term energy prices </a:t>
            </a:r>
          </a:p>
          <a:p>
            <a:pPr lvl="1" eaLnBrk="1" hangingPunct="1">
              <a:lnSpc>
                <a:spcPct val="60000"/>
              </a:lnSpc>
            </a:pPr>
            <a:r>
              <a:rPr lang="en-US" smtClean="0">
                <a:ea typeface="ＭＳ Ｐゴシック" pitchFamily="34" charset="-128"/>
              </a:rPr>
              <a:t>Enables the region to avoid additional costly environmental controls on other industries</a:t>
            </a:r>
          </a:p>
          <a:p>
            <a:pPr lvl="1" eaLnBrk="1" hangingPunct="1">
              <a:lnSpc>
                <a:spcPct val="60000"/>
              </a:lnSpc>
            </a:pPr>
            <a:r>
              <a:rPr lang="en-US" smtClean="0">
                <a:ea typeface="ＭＳ Ｐゴシック" pitchFamily="34" charset="-128"/>
              </a:rPr>
              <a:t>Decreases reliance on energy imports, saving ratepayers’ money</a:t>
            </a:r>
          </a:p>
          <a:p>
            <a:pPr eaLnBrk="1" hangingPunct="1">
              <a:lnSpc>
                <a:spcPct val="60000"/>
              </a:lnSpc>
              <a:spcBef>
                <a:spcPct val="0"/>
              </a:spcBef>
            </a:pPr>
            <a:endParaRPr lang="en-US" b="1" smtClean="0"/>
          </a:p>
        </p:txBody>
      </p:sp>
      <p:sp>
        <p:nvSpPr>
          <p:cNvPr id="294915" name="Slide Number Placeholder 3"/>
          <p:cNvSpPr txBox="1">
            <a:spLocks noGrp="1"/>
          </p:cNvSpPr>
          <p:nvPr/>
        </p:nvSpPr>
        <p:spPr bwMode="auto">
          <a:xfrm>
            <a:off x="4143375" y="9118600"/>
            <a:ext cx="3170238" cy="481013"/>
          </a:xfrm>
          <a:prstGeom prst="rect">
            <a:avLst/>
          </a:prstGeom>
          <a:noFill/>
          <a:ln w="9525">
            <a:noFill/>
            <a:miter lim="800000"/>
            <a:headEnd/>
            <a:tailEnd/>
          </a:ln>
        </p:spPr>
        <p:txBody>
          <a:bodyPr lIns="96606" tIns="48303" rIns="96606" bIns="48303" anchor="b"/>
          <a:lstStyle/>
          <a:p>
            <a:pPr algn="r" defTabSz="911225"/>
            <a:fld id="{8E25A25F-9CFA-4883-8936-B6A6D1B38A0F}" type="slidenum">
              <a:rPr lang="en-US" sz="1200">
                <a:latin typeface="Calibri" pitchFamily="34" charset="0"/>
              </a:rPr>
              <a:pPr algn="r" defTabSz="911225"/>
              <a:t>54</a:t>
            </a:fld>
            <a:endParaRPr lang="en-US" sz="1200">
              <a:latin typeface="Calibri"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Slide Image Placeholder 1"/>
          <p:cNvSpPr>
            <a:spLocks noGrp="1" noRot="1" noChangeAspect="1" noTextEdit="1"/>
          </p:cNvSpPr>
          <p:nvPr>
            <p:ph type="sldImg"/>
          </p:nvPr>
        </p:nvSpPr>
        <p:spPr bwMode="auto">
          <a:noFill/>
          <a:ln>
            <a:solidFill>
              <a:srgbClr val="000000"/>
            </a:solidFill>
            <a:miter lim="800000"/>
            <a:headEnd/>
            <a:tailEnd/>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Grp="1" noRot="1" noChangeAspect="1" noTextEdit="1"/>
          </p:cNvSpPr>
          <p:nvPr>
            <p:ph type="sldImg"/>
          </p:nvPr>
        </p:nvSpPr>
        <p:spPr bwMode="auto">
          <a:noFill/>
          <a:ln>
            <a:solidFill>
              <a:srgbClr val="000000"/>
            </a:solidFill>
            <a:miter lim="800000"/>
            <a:headEnd/>
            <a:tailEnd/>
          </a:ln>
        </p:spPr>
      </p:sp>
      <p:sp>
        <p:nvSpPr>
          <p:cNvPr id="299010" name="Rectangle 3"/>
          <p:cNvSpPr>
            <a:spLocks noGrp="1"/>
          </p:cNvSpPr>
          <p:nvPr>
            <p:ph type="body" idx="1"/>
          </p:nvPr>
        </p:nvSpPr>
        <p:spPr>
          <a:noFill/>
          <a:ln/>
        </p:spPr>
        <p:txBody>
          <a:bodyPr/>
          <a:lstStyle/>
          <a:p>
            <a:pPr marL="206375" indent="-206375" eaLnBrk="1" hangingPunct="1">
              <a:spcBef>
                <a:spcPct val="0"/>
              </a:spcBef>
            </a:pPr>
            <a:r>
              <a:rPr lang="en-US" smtClean="0"/>
              <a:t>RPS</a:t>
            </a:r>
          </a:p>
          <a:p>
            <a:pPr lvl="1" eaLnBrk="1" hangingPunct="1">
              <a:lnSpc>
                <a:spcPct val="90000"/>
              </a:lnSpc>
              <a:buFont typeface="Arial" charset="0"/>
              <a:buChar char="–"/>
            </a:pPr>
            <a:r>
              <a:rPr lang="en-US" smtClean="0">
                <a:ea typeface="ＭＳ Ｐゴシック" pitchFamily="34" charset="-128"/>
              </a:rPr>
              <a:t>29 states (+ D.C.) have renewables portfolio standards (RPSs)</a:t>
            </a:r>
          </a:p>
          <a:p>
            <a:pPr lvl="1" eaLnBrk="1" hangingPunct="1">
              <a:lnSpc>
                <a:spcPct val="90000"/>
              </a:lnSpc>
              <a:buFont typeface="Arial" charset="0"/>
              <a:buChar char="–"/>
            </a:pPr>
            <a:r>
              <a:rPr lang="en-US" smtClean="0">
                <a:ea typeface="ＭＳ Ｐゴシック" pitchFamily="34" charset="-128"/>
              </a:rPr>
              <a:t>16 states (+ D.C.) have specific solar or distributed generation requirements</a:t>
            </a:r>
          </a:p>
          <a:p>
            <a:pPr lvl="1" eaLnBrk="1" hangingPunct="1">
              <a:lnSpc>
                <a:spcPct val="90000"/>
              </a:lnSpc>
              <a:buFont typeface="Arial" charset="0"/>
              <a:buChar char="–"/>
            </a:pPr>
            <a:endParaRPr lang="en-US" smtClean="0">
              <a:ea typeface="ＭＳ Ｐゴシック" pitchFamily="34" charset="-128"/>
            </a:endParaRPr>
          </a:p>
          <a:p>
            <a:pPr marL="206375" indent="-206375" eaLnBrk="1" hangingPunct="1">
              <a:lnSpc>
                <a:spcPct val="90000"/>
              </a:lnSpc>
              <a:buFont typeface="Arial" charset="0"/>
              <a:buChar char="–"/>
            </a:pPr>
            <a:r>
              <a:rPr lang="en-US" smtClean="0"/>
              <a:t>Many communities with or without municipal utilities have set their own portfolio standards or GHG emission goals</a:t>
            </a:r>
          </a:p>
          <a:p>
            <a:pPr lvl="1" eaLnBrk="1" hangingPunct="1">
              <a:lnSpc>
                <a:spcPct val="90000"/>
              </a:lnSpc>
              <a:buFont typeface="Arial" charset="0"/>
              <a:buChar char="–"/>
            </a:pPr>
            <a:r>
              <a:rPr lang="en-US" smtClean="0">
                <a:ea typeface="ＭＳ Ｐゴシック" pitchFamily="34" charset="-128"/>
              </a:rPr>
              <a:t>w/munis include Orlando, Gainesville, Sacramento</a:t>
            </a:r>
          </a:p>
          <a:p>
            <a:pPr lvl="1" eaLnBrk="1" hangingPunct="1">
              <a:lnSpc>
                <a:spcPct val="90000"/>
              </a:lnSpc>
              <a:buFont typeface="Arial" charset="0"/>
              <a:buChar char="–"/>
            </a:pPr>
            <a:r>
              <a:rPr lang="en-US" smtClean="0">
                <a:ea typeface="ＭＳ Ｐゴシック" pitchFamily="34" charset="-128"/>
              </a:rPr>
              <a:t>w/o munis include Aspen, Boulder</a:t>
            </a:r>
          </a:p>
          <a:p>
            <a:pPr marL="206375" indent="-206375"/>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Slide Image Placeholder 1"/>
          <p:cNvSpPr>
            <a:spLocks noGrp="1" noRot="1" noChangeAspect="1" noTextEdit="1"/>
          </p:cNvSpPr>
          <p:nvPr>
            <p:ph type="sldImg"/>
          </p:nvPr>
        </p:nvSpPr>
        <p:spPr bwMode="auto">
          <a:noFill/>
          <a:ln>
            <a:solidFill>
              <a:srgbClr val="000000"/>
            </a:solidFill>
            <a:miter lim="800000"/>
            <a:headEnd/>
            <a:tailEnd/>
          </a:ln>
        </p:spPr>
      </p:sp>
      <p:sp>
        <p:nvSpPr>
          <p:cNvPr id="301058" name="Notes Placeholder 2"/>
          <p:cNvSpPr>
            <a:spLocks noGrp="1"/>
          </p:cNvSpPr>
          <p:nvPr>
            <p:ph type="body" idx="1"/>
          </p:nvPr>
        </p:nvSpPr>
        <p:spPr>
          <a:noFill/>
          <a:ln/>
        </p:spPr>
        <p:txBody>
          <a:bodyPr/>
          <a:lstStyle/>
          <a:p>
            <a:pPr eaLnBrk="1" hangingPunct="1">
              <a:spcBef>
                <a:spcPct val="0"/>
              </a:spcBef>
            </a:pPr>
            <a:r>
              <a:rPr lang="en-US" smtClean="0"/>
              <a:t>Dual land use technology – can be rooftop or building integrated</a:t>
            </a:r>
          </a:p>
          <a:p>
            <a:pPr eaLnBrk="1" hangingPunct="1">
              <a:spcBef>
                <a:spcPct val="0"/>
              </a:spcBef>
            </a:pPr>
            <a:r>
              <a:rPr lang="en-US" smtClean="0"/>
              <a:t>Built Out Areas – can reduce the need for transmission and distribution (T&amp;D) upgrades and service small loads which are extremely expensive and disruptive to other community operations </a:t>
            </a:r>
          </a:p>
          <a:p>
            <a:pPr eaLnBrk="1" hangingPunct="1">
              <a:spcBef>
                <a:spcPct val="0"/>
              </a:spcBef>
            </a:pPr>
            <a:r>
              <a:rPr lang="en-US" smtClean="0"/>
              <a:t>Redevelopment</a:t>
            </a:r>
          </a:p>
          <a:p>
            <a:pPr lvl="1" eaLnBrk="1" hangingPunct="1">
              <a:spcBef>
                <a:spcPct val="0"/>
              </a:spcBef>
            </a:pPr>
            <a:r>
              <a:rPr lang="en-US" smtClean="0">
                <a:ea typeface="ＭＳ Ｐゴシック" pitchFamily="34" charset="-128"/>
              </a:rPr>
              <a:t>Sustainable, green, aesthetic standards</a:t>
            </a:r>
          </a:p>
          <a:p>
            <a:pPr lvl="1" eaLnBrk="1" hangingPunct="1">
              <a:spcBef>
                <a:spcPct val="0"/>
              </a:spcBef>
            </a:pPr>
            <a:r>
              <a:rPr lang="en-US" smtClean="0">
                <a:ea typeface="ＭＳ Ｐゴシック" pitchFamily="34" charset="-128"/>
              </a:rPr>
              <a:t>Brownfields to Brightfields</a:t>
            </a:r>
          </a:p>
          <a:p>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noRot="1" noChangeAspect="1" noTextEdit="1"/>
          </p:cNvSpPr>
          <p:nvPr>
            <p:ph type="sldImg"/>
          </p:nvPr>
        </p:nvSpPr>
        <p:spPr bwMode="auto">
          <a:noFill/>
          <a:ln>
            <a:solidFill>
              <a:srgbClr val="000000"/>
            </a:solidFill>
            <a:miter lim="800000"/>
            <a:headEnd/>
            <a:tailEnd/>
          </a:ln>
        </p:spPr>
      </p:sp>
      <p:sp>
        <p:nvSpPr>
          <p:cNvPr id="303106" name="Rectangle 3"/>
          <p:cNvSpPr>
            <a:spLocks noGrp="1"/>
          </p:cNvSpPr>
          <p:nvPr>
            <p:ph type="body" idx="1"/>
          </p:nvPr>
        </p:nvSpPr>
        <p:spPr>
          <a:noFill/>
          <a:ln/>
        </p:spPr>
        <p:txBody>
          <a:bodyPr/>
          <a:lstStyle/>
          <a:p>
            <a:r>
              <a:rPr lang="en-US" smtClean="0"/>
              <a:t>Alternative fuel vehicles – As communities move towards cleaner transportation fleets and public services that include charging stations for plug-in hybrids and electric vehicles, solar systems resource profile and electronic interconnection work complimentary with these new transportation technologies.</a:t>
            </a:r>
          </a:p>
          <a:p>
            <a:pPr lvl="1"/>
            <a:r>
              <a:rPr lang="en-US" smtClean="0">
                <a:ea typeface="ＭＳ Ｐゴシック" pitchFamily="34" charset="-128"/>
              </a:rPr>
              <a:t>Links with community planning for Smart Grid.</a:t>
            </a:r>
          </a:p>
          <a:p>
            <a:r>
              <a:rPr lang="en-US" smtClean="0"/>
              <a:t>Public transit wait areas weather protection – Often the small amount of lighting needed for safety is perfectly suited to a small solar energy system rather than a service drop and the associated construction disruption of traffic flow (I have a picture)</a:t>
            </a:r>
          </a:p>
          <a:p>
            <a:r>
              <a:rPr lang="en-US" smtClean="0"/>
              <a:t>Safety lighting  - with the advent of very high efficiency lighting, solar powered street and safety lighting is very common.  Lighting additions are easily done without extra electric service and the associated construction.  Communities in more disaster prone areas are implementing a minimum percentage of DG powered street lighting to assure safety lighting during disaster recovery and the long term outages.</a:t>
            </a:r>
          </a:p>
          <a:p>
            <a:r>
              <a:rPr lang="en-US" smtClean="0"/>
              <a:t>Traffic control reliability – nearly standardized on remote solar power</a:t>
            </a:r>
          </a:p>
          <a:p>
            <a:r>
              <a:rPr lang="en-US" smtClean="0"/>
              <a:t>Distributed generation supports increased load in urban areas decreases traffic disruptions – In built-out high density urban areas, distribution upgrades for load increases or even power quality disrupt already congested areas. Often DG support of the grid can eliminate the need for an upgrade. </a:t>
            </a:r>
          </a:p>
          <a:p>
            <a:endParaRPr lang="en-US" b="1"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Slide Image Placeholder 1"/>
          <p:cNvSpPr>
            <a:spLocks noGrp="1" noRot="1" noChangeAspect="1" noTextEdit="1"/>
          </p:cNvSpPr>
          <p:nvPr>
            <p:ph type="sldImg"/>
          </p:nvPr>
        </p:nvSpPr>
        <p:spPr bwMode="auto">
          <a:noFill/>
          <a:ln>
            <a:solidFill>
              <a:srgbClr val="000000"/>
            </a:solidFill>
            <a:miter lim="800000"/>
            <a:headEnd/>
            <a:tailEnd/>
          </a:ln>
        </p:spPr>
      </p:sp>
      <p:sp>
        <p:nvSpPr>
          <p:cNvPr id="305154" name="Notes Placeholder 2"/>
          <p:cNvSpPr>
            <a:spLocks noGrp="1"/>
          </p:cNvSpPr>
          <p:nvPr>
            <p:ph type="body" idx="1"/>
          </p:nvPr>
        </p:nvSpPr>
        <p:spPr>
          <a:noFill/>
          <a:ln/>
        </p:spPr>
        <p:txBody>
          <a:bodyPr/>
          <a:lstStyle/>
          <a:p>
            <a:r>
              <a:rPr lang="en-US" smtClean="0"/>
              <a:t>The risk associated with making an investment in a ten year lead time coal plant,</a:t>
            </a:r>
          </a:p>
          <a:p>
            <a:r>
              <a:rPr lang="en-US" smtClean="0"/>
              <a:t>with an extremely large capacity and investment is much higher than small</a:t>
            </a:r>
          </a:p>
          <a:p>
            <a:r>
              <a:rPr lang="en-US" smtClean="0"/>
              <a:t>incremental investments in distributed PV systems. Even the two year lead time of</a:t>
            </a:r>
          </a:p>
          <a:p>
            <a:r>
              <a:rPr lang="en-US" smtClean="0"/>
              <a:t>a combined cycle plant has more risk.</a:t>
            </a:r>
          </a:p>
          <a:p>
            <a:endParaRPr lang="en-US" smtClean="0"/>
          </a:p>
          <a:p>
            <a:r>
              <a:rPr lang="en-US" smtClean="0"/>
              <a:t>Capital investments are recovered more quickly with immediate revenue streams.</a:t>
            </a:r>
          </a:p>
          <a:p>
            <a:endParaRPr lang="en-US" smtClean="0"/>
          </a:p>
          <a:p>
            <a:r>
              <a:rPr lang="en-US" smtClean="0"/>
              <a:t>The impact and probability of non-availability of one large plant is much greater</a:t>
            </a:r>
          </a:p>
          <a:p>
            <a:r>
              <a:rPr lang="en-US" smtClean="0"/>
              <a:t>than 1000 small plants.</a:t>
            </a:r>
          </a:p>
          <a:p>
            <a:endParaRPr lang="en-US" smtClean="0"/>
          </a:p>
          <a:p>
            <a:pPr eaLnBrk="1" hangingPunct="1">
              <a:spcBef>
                <a:spcPct val="0"/>
              </a:spcBef>
            </a:pPr>
            <a:r>
              <a:rPr lang="en-US" smtClean="0"/>
              <a:t>Also, </a:t>
            </a:r>
            <a:r>
              <a:rPr lang="en-US" b="1" smtClean="0"/>
              <a:t>solar also promotes energy security</a:t>
            </a:r>
            <a:r>
              <a:rPr lang="en-US" smtClean="0"/>
              <a:t> by reducing peak use of electricity… benefits of distributed generation (reducing stresses on grid, etc.) – it is as available or more available than other types of power.</a:t>
            </a:r>
          </a:p>
          <a:p>
            <a:endParaRPr lang="en-US" smtClean="0"/>
          </a:p>
        </p:txBody>
      </p:sp>
      <p:sp>
        <p:nvSpPr>
          <p:cNvPr id="305155" name="Slide Number Placeholder 3"/>
          <p:cNvSpPr txBox="1">
            <a:spLocks noGrp="1"/>
          </p:cNvSpPr>
          <p:nvPr/>
        </p:nvSpPr>
        <p:spPr bwMode="auto">
          <a:xfrm>
            <a:off x="4143375" y="9118600"/>
            <a:ext cx="3170238" cy="481013"/>
          </a:xfrm>
          <a:prstGeom prst="rect">
            <a:avLst/>
          </a:prstGeom>
          <a:noFill/>
          <a:ln w="9525">
            <a:noFill/>
            <a:miter lim="800000"/>
            <a:headEnd/>
            <a:tailEnd/>
          </a:ln>
        </p:spPr>
        <p:txBody>
          <a:bodyPr lIns="96625" tIns="48313" rIns="96625" bIns="48313" anchor="b"/>
          <a:lstStyle/>
          <a:p>
            <a:pPr algn="r" defTabSz="947738"/>
            <a:fld id="{EF98E321-7376-4BCA-9A5D-8C6D6186AEC8}" type="slidenum">
              <a:rPr lang="en-US" sz="1200">
                <a:latin typeface="Calibri" pitchFamily="34" charset="0"/>
              </a:rPr>
              <a:pPr algn="r" defTabSz="947738"/>
              <a:t>59</a:t>
            </a:fld>
            <a:endParaRPr lang="en-US" sz="120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Notes Placeholder 2"/>
          <p:cNvSpPr>
            <a:spLocks noGrp="1"/>
          </p:cNvSpPr>
          <p:nvPr>
            <p:ph type="body" idx="1"/>
          </p:nvPr>
        </p:nvSpPr>
        <p:spPr>
          <a:noFill/>
          <a:ln/>
        </p:spPr>
        <p:txBody>
          <a:bodyPr/>
          <a:lstStyle/>
          <a:p>
            <a:r>
              <a:rPr lang="en-US" smtClean="0"/>
              <a:t>Communities across the country have taken advantage of and capitalized on these trends – communities not only in the sunbelt but also all over the country – including Alaska!   </a:t>
            </a:r>
          </a:p>
          <a:p>
            <a:r>
              <a:rPr lang="en-US" smtClean="0"/>
              <a:t>There are solar energy systems on firehouses, on your neighbor’s roof, on schools, on landfills, on big-box stores - solar is pumping water out of wells, solar is being used as a shade structure, solar is being incorporated into building design, solar is everywhere.</a:t>
            </a:r>
          </a:p>
          <a:p>
            <a:r>
              <a:rPr lang="en-US" smtClean="0"/>
              <a:t>  </a:t>
            </a:r>
          </a:p>
        </p:txBody>
      </p:sp>
      <p:sp>
        <p:nvSpPr>
          <p:cNvPr id="30722" name="Slide Image Placeholder 2"/>
          <p:cNvSpPr>
            <a:spLocks noGrp="1" noRot="1" noChangeAspect="1"/>
          </p:cNvSpPr>
          <p:nvPr>
            <p:ph type="sldImg"/>
          </p:nvPr>
        </p:nvSpPr>
        <p:spPr bwMode="auto">
          <a:noFill/>
          <a:ln>
            <a:solidFill>
              <a:srgbClr val="000000"/>
            </a:solidFill>
            <a:miter lim="800000"/>
            <a:headEnd/>
            <a:tailEnd/>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Slide Image Placeholder 1"/>
          <p:cNvSpPr>
            <a:spLocks noGrp="1" noRot="1" noChangeAspect="1" noTextEdit="1"/>
          </p:cNvSpPr>
          <p:nvPr>
            <p:ph type="sldImg"/>
          </p:nvPr>
        </p:nvSpPr>
        <p:spPr bwMode="auto">
          <a:noFill/>
          <a:ln>
            <a:solidFill>
              <a:srgbClr val="000000"/>
            </a:solidFill>
            <a:miter lim="800000"/>
            <a:headEnd/>
            <a:tailEnd/>
          </a:ln>
        </p:spPr>
      </p:sp>
      <p:sp>
        <p:nvSpPr>
          <p:cNvPr id="307202" name="Notes Placeholder 2"/>
          <p:cNvSpPr>
            <a:spLocks noGrp="1"/>
          </p:cNvSpPr>
          <p:nvPr>
            <p:ph type="body" idx="1"/>
          </p:nvPr>
        </p:nvSpPr>
        <p:spPr>
          <a:xfrm>
            <a:off x="355600" y="4560888"/>
            <a:ext cx="6227763" cy="4321175"/>
          </a:xfrm>
          <a:noFill/>
          <a:ln/>
        </p:spPr>
        <p:txBody>
          <a:bodyPr/>
          <a:lstStyle/>
          <a:p>
            <a:pPr lvl="1"/>
            <a:r>
              <a:rPr lang="en-US" smtClean="0">
                <a:ea typeface="ＭＳ Ｐゴシック" pitchFamily="34" charset="-128"/>
              </a:rPr>
              <a:t>The solar fuels highest availability is coincident with AC load that drives high peak energy costs</a:t>
            </a:r>
          </a:p>
          <a:p>
            <a:pPr lvl="1"/>
            <a:r>
              <a:rPr lang="en-US" smtClean="0">
                <a:ea typeface="ＭＳ Ｐゴシック" pitchFamily="34" charset="-128"/>
              </a:rPr>
              <a:t>The map is based on the solar match to utility peak demand.  In specific urban areas or large urban buildings the percent match will be higher.</a:t>
            </a:r>
          </a:p>
          <a:p>
            <a:pPr eaLnBrk="1" hangingPunct="1">
              <a:spcBef>
                <a:spcPct val="0"/>
              </a:spcBef>
            </a:pPr>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Slide Image Placeholder 1"/>
          <p:cNvSpPr>
            <a:spLocks noGrp="1" noRot="1" noChangeAspect="1" noTextEdit="1"/>
          </p:cNvSpPr>
          <p:nvPr>
            <p:ph type="sldImg"/>
          </p:nvPr>
        </p:nvSpPr>
        <p:spPr bwMode="auto">
          <a:noFill/>
          <a:ln>
            <a:solidFill>
              <a:srgbClr val="000000"/>
            </a:solidFill>
            <a:miter lim="800000"/>
            <a:headEnd/>
            <a:tailEnd/>
          </a:ln>
        </p:spPr>
      </p:sp>
      <p:sp>
        <p:nvSpPr>
          <p:cNvPr id="309250" name="Notes Placeholder 2"/>
          <p:cNvSpPr>
            <a:spLocks noGrp="1"/>
          </p:cNvSpPr>
          <p:nvPr>
            <p:ph type="body" idx="1"/>
          </p:nvPr>
        </p:nvSpPr>
        <p:spPr>
          <a:xfrm>
            <a:off x="355600" y="4560888"/>
            <a:ext cx="6227763" cy="4321175"/>
          </a:xfrm>
          <a:noFill/>
          <a:ln/>
        </p:spPr>
        <p:txBody>
          <a:bodyPr/>
          <a:lstStyle/>
          <a:p>
            <a:pPr eaLnBrk="1" hangingPunct="1">
              <a:spcBef>
                <a:spcPct val="0"/>
              </a:spcBef>
            </a:pPr>
            <a:r>
              <a:rPr lang="en-US" smtClean="0"/>
              <a:t>Solar provides power at the peak and most expensive part of the day.  PV can provide key peak-shaving ability for the electricity mix.  Often times “peaking” plants that turn on only during the peak are some of the dirtiest oil-fired power plants.  PV resources can eliminate the need and avoid these emissions by producing power during those peak times of day.</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2"/>
          <p:cNvSpPr>
            <a:spLocks noGrp="1" noRot="1" noChangeAspect="1" noTextEdit="1"/>
          </p:cNvSpPr>
          <p:nvPr>
            <p:ph type="sldImg"/>
          </p:nvPr>
        </p:nvSpPr>
        <p:spPr bwMode="auto">
          <a:xfrm>
            <a:off x="1154113" y="708025"/>
            <a:ext cx="4799012" cy="3598863"/>
          </a:xfrm>
          <a:noFill/>
          <a:ln>
            <a:solidFill>
              <a:srgbClr val="000000"/>
            </a:solidFill>
            <a:miter lim="800000"/>
            <a:headEnd/>
            <a:tailEnd/>
          </a:ln>
        </p:spPr>
      </p:sp>
      <p:sp>
        <p:nvSpPr>
          <p:cNvPr id="311298" name="Rectangle 3"/>
          <p:cNvSpPr>
            <a:spLocks noGrp="1"/>
          </p:cNvSpPr>
          <p:nvPr>
            <p:ph type="body" idx="1"/>
          </p:nvPr>
        </p:nvSpPr>
        <p:spPr>
          <a:xfrm>
            <a:off x="376238" y="4370388"/>
            <a:ext cx="6613525" cy="4321175"/>
          </a:xfrm>
          <a:noFill/>
          <a:ln/>
        </p:spPr>
        <p:txBody>
          <a:bodyPr/>
          <a:lstStyle/>
          <a:p>
            <a:pPr eaLnBrk="1" hangingPunct="1">
              <a:spcBef>
                <a:spcPct val="0"/>
              </a:spcBef>
            </a:pPr>
            <a:r>
              <a:rPr lang="en-US" smtClean="0"/>
              <a:t>When local governments lead solar efforts, they show leadership and social responsibility – </a:t>
            </a:r>
          </a:p>
          <a:p>
            <a:pPr eaLnBrk="1" hangingPunct="1">
              <a:spcBef>
                <a:spcPct val="0"/>
              </a:spcBef>
            </a:pPr>
            <a:endParaRPr lang="en-US" smtClean="0"/>
          </a:p>
          <a:p>
            <a:pPr eaLnBrk="1" hangingPunct="1">
              <a:spcBef>
                <a:spcPct val="0"/>
              </a:spcBef>
            </a:pPr>
            <a:r>
              <a:rPr lang="en-US" smtClean="0"/>
              <a:t>Often it takes the Mayor or the Council President to stand up and proclaim that their city is pro-solar before the market comes in.  </a:t>
            </a:r>
          </a:p>
          <a:p>
            <a:pPr eaLnBrk="1" hangingPunct="1">
              <a:spcBef>
                <a:spcPct val="0"/>
              </a:spcBef>
            </a:pPr>
            <a:endParaRPr lang="en-US" smtClean="0"/>
          </a:p>
          <a:p>
            <a:pPr eaLnBrk="1" hangingPunct="1">
              <a:spcBef>
                <a:spcPct val="0"/>
              </a:spcBef>
            </a:pPr>
            <a:r>
              <a:rPr lang="en-US" smtClean="0"/>
              <a:t>Mayors and other elected and appointed officials are responsible for the welfare of their constituents. There is a lot of pressure to be socially responsible, but there is an equal amount of pressure to spend budgets wisely.   But you don’t have to be a Mayor or the Council president to be a leader.  In fact, many of you are in a decision making position or in a position to make recommendations to decision makers.  </a:t>
            </a:r>
          </a:p>
          <a:p>
            <a:pPr eaLnBrk="1" hangingPunct="1">
              <a:spcBef>
                <a:spcPct val="0"/>
              </a:spcBef>
            </a:pPr>
            <a:endParaRPr lang="en-US" smtClean="0"/>
          </a:p>
          <a:p>
            <a:pPr eaLnBrk="1" hangingPunct="1">
              <a:spcBef>
                <a:spcPct val="0"/>
              </a:spcBef>
            </a:pPr>
            <a:r>
              <a:rPr lang="en-US" smtClean="0"/>
              <a:t>When your city goes solar it inspires more installations  You can show leadership and social responsibility by:</a:t>
            </a:r>
          </a:p>
          <a:p>
            <a:pPr eaLnBrk="1" hangingPunct="1">
              <a:spcBef>
                <a:spcPct val="0"/>
              </a:spcBef>
            </a:pPr>
            <a:r>
              <a:rPr lang="en-US" smtClean="0"/>
              <a:t>Inspiring more installations – which leads to job growth</a:t>
            </a:r>
          </a:p>
          <a:p>
            <a:pPr eaLnBrk="1" hangingPunct="1">
              <a:spcBef>
                <a:spcPct val="0"/>
              </a:spcBef>
            </a:pPr>
            <a:r>
              <a:rPr lang="en-US" smtClean="0"/>
              <a:t>Reducing GHGs – which leads to an improved quality of life</a:t>
            </a:r>
          </a:p>
          <a:p>
            <a:pPr eaLnBrk="1" hangingPunct="1">
              <a:spcBef>
                <a:spcPct val="0"/>
              </a:spcBef>
            </a:pPr>
            <a:r>
              <a:rPr lang="en-US" smtClean="0"/>
              <a:t>Encouraging property improvements – which leads to increased property 	values</a:t>
            </a:r>
          </a:p>
          <a:p>
            <a:pPr eaLnBrk="1" hangingPunct="1">
              <a:spcBef>
                <a:spcPct val="0"/>
              </a:spcBef>
            </a:pPr>
            <a:r>
              <a:rPr lang="en-US" smtClean="0"/>
              <a:t>Working with local industry – which leads to an increase in private sector 	willingness to adopt solar and get involved</a:t>
            </a:r>
          </a:p>
          <a:p>
            <a:pPr eaLnBrk="1" hangingPunct="1">
              <a:spcBef>
                <a:spcPct val="0"/>
              </a:spcBef>
            </a:pPr>
            <a:r>
              <a:rPr lang="en-US" smtClean="0"/>
              <a:t>Helping to save on operating costs – which leads to tax savings for constituents – in some ways you can lock in a low fixed rate over the course of 10-20 years</a:t>
            </a:r>
          </a:p>
          <a:p>
            <a:pPr eaLnBrk="1" hangingPunct="1">
              <a:spcBef>
                <a:spcPct val="0"/>
              </a:spcBef>
            </a:pPr>
            <a:endParaRPr lang="en-US" smtClean="0"/>
          </a:p>
          <a:p>
            <a:pPr eaLnBrk="1" hangingPunct="1">
              <a:spcBef>
                <a:spcPct val="0"/>
              </a:spcBef>
            </a:pPr>
            <a:r>
              <a:rPr lang="en-US" smtClean="0"/>
              <a:t>The City of Rifle, CO put 2.3 MW of solar PV on a former uranium and vanadium processing site – reducing GHG emissions by 76,000 tons per year </a:t>
            </a:r>
            <a:r>
              <a:rPr lang="en-US" u="sng" smtClean="0"/>
              <a:t>and </a:t>
            </a:r>
            <a:r>
              <a:rPr lang="en-US" smtClean="0"/>
              <a:t>saving City of Rifle taxpayers approximately $2 million by siting the project on contaminated land already owned by the City.</a:t>
            </a:r>
          </a:p>
          <a:p>
            <a:pPr eaLnBrk="1" hangingPunct="1">
              <a:spcBef>
                <a:spcPct val="0"/>
              </a:spcBef>
            </a:pPr>
            <a:endParaRPr lang="en-US" smtClean="0"/>
          </a:p>
          <a:p>
            <a:pPr eaLnBrk="1" hangingPunct="1">
              <a:spcBef>
                <a:spcPct val="0"/>
              </a:spcBef>
            </a:pPr>
            <a:r>
              <a:rPr lang="en-US" smtClean="0"/>
              <a:t>You too can show leadership and social responsibility by helping to lead solar efforts in your community.</a:t>
            </a:r>
          </a:p>
          <a:p>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Slide Image Placeholder 1"/>
          <p:cNvSpPr>
            <a:spLocks noGrp="1" noRot="1" noChangeAspect="1" noTextEdit="1"/>
          </p:cNvSpPr>
          <p:nvPr>
            <p:ph type="sldImg"/>
          </p:nvPr>
        </p:nvSpPr>
        <p:spPr bwMode="auto">
          <a:noFill/>
          <a:ln>
            <a:solidFill>
              <a:srgbClr val="000000"/>
            </a:solidFill>
            <a:miter lim="800000"/>
            <a:headEnd/>
            <a:tailEnd/>
          </a:ln>
        </p:spPr>
      </p:sp>
      <p:sp>
        <p:nvSpPr>
          <p:cNvPr id="313346" name="Slide Number Placeholder 3"/>
          <p:cNvSpPr txBox="1">
            <a:spLocks noGrp="1"/>
          </p:cNvSpPr>
          <p:nvPr/>
        </p:nvSpPr>
        <p:spPr bwMode="auto">
          <a:xfrm>
            <a:off x="4143375" y="9118600"/>
            <a:ext cx="3170238" cy="481013"/>
          </a:xfrm>
          <a:prstGeom prst="rect">
            <a:avLst/>
          </a:prstGeom>
          <a:noFill/>
          <a:ln w="9525">
            <a:noFill/>
            <a:miter lim="800000"/>
            <a:headEnd/>
            <a:tailEnd/>
          </a:ln>
        </p:spPr>
        <p:txBody>
          <a:bodyPr lIns="96625" tIns="48313" rIns="96625" bIns="48313" anchor="b"/>
          <a:lstStyle/>
          <a:p>
            <a:pPr algn="r" defTabSz="968375"/>
            <a:fld id="{66201016-DD28-4EA3-8C02-BA2EE0AD2EB7}" type="slidenum">
              <a:rPr lang="en-US" sz="1200">
                <a:solidFill>
                  <a:srgbClr val="000000"/>
                </a:solidFill>
                <a:latin typeface="Calibri" pitchFamily="34" charset="0"/>
              </a:rPr>
              <a:pPr algn="r" defTabSz="968375"/>
              <a:t>63</a:t>
            </a:fld>
            <a:endParaRPr lang="en-US" sz="1200">
              <a:solidFill>
                <a:srgbClr val="000000"/>
              </a:solidFill>
              <a:latin typeface="Calibri"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2"/>
          <p:cNvSpPr>
            <a:spLocks noGrp="1" noRot="1" noChangeAspect="1" noTextEdit="1"/>
          </p:cNvSpPr>
          <p:nvPr>
            <p:ph type="sldImg"/>
          </p:nvPr>
        </p:nvSpPr>
        <p:spPr bwMode="auto">
          <a:noFill/>
          <a:ln>
            <a:solidFill>
              <a:srgbClr val="000000"/>
            </a:solidFill>
            <a:miter lim="800000"/>
            <a:headEnd/>
            <a:tailEnd/>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2"/>
          <p:cNvSpPr>
            <a:spLocks noGrp="1" noRot="1" noChangeAspect="1" noTextEdit="1"/>
          </p:cNvSpPr>
          <p:nvPr>
            <p:ph type="sldImg"/>
          </p:nvPr>
        </p:nvSpPr>
        <p:spPr bwMode="auto">
          <a:noFill/>
          <a:ln>
            <a:solidFill>
              <a:srgbClr val="000000"/>
            </a:solidFill>
            <a:miter lim="800000"/>
            <a:headEnd/>
            <a:tailEnd/>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Slide Image Placeholder 1"/>
          <p:cNvSpPr>
            <a:spLocks noGrp="1" noRot="1" noChangeAspect="1" noTextEdit="1"/>
          </p:cNvSpPr>
          <p:nvPr>
            <p:ph type="sldImg"/>
          </p:nvPr>
        </p:nvSpPr>
        <p:spPr bwMode="auto">
          <a:noFill/>
          <a:ln>
            <a:solidFill>
              <a:srgbClr val="000000"/>
            </a:solidFill>
            <a:miter lim="800000"/>
            <a:headEnd/>
            <a:tailEnd/>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2"/>
          <p:cNvSpPr>
            <a:spLocks noGrp="1" noRot="1" noChangeAspect="1" noTextEdit="1"/>
          </p:cNvSpPr>
          <p:nvPr>
            <p:ph type="sldImg"/>
          </p:nvPr>
        </p:nvSpPr>
        <p:spPr bwMode="auto">
          <a:noFill/>
          <a:ln>
            <a:solidFill>
              <a:srgbClr val="000000"/>
            </a:solidFill>
            <a:miter lim="800000"/>
            <a:headEnd/>
            <a:tailEnd/>
          </a:ln>
        </p:spPr>
      </p:sp>
      <p:sp>
        <p:nvSpPr>
          <p:cNvPr id="321538" name="Slide Number Placeholder 1"/>
          <p:cNvSpPr txBox="1">
            <a:spLocks noGrp="1"/>
          </p:cNvSpPr>
          <p:nvPr/>
        </p:nvSpPr>
        <p:spPr bwMode="auto">
          <a:xfrm>
            <a:off x="4143375" y="9120188"/>
            <a:ext cx="3170238" cy="479425"/>
          </a:xfrm>
          <a:prstGeom prst="rect">
            <a:avLst/>
          </a:prstGeom>
          <a:noFill/>
          <a:ln w="9525">
            <a:noFill/>
            <a:miter lim="800000"/>
            <a:headEnd/>
            <a:tailEnd/>
          </a:ln>
        </p:spPr>
        <p:txBody>
          <a:bodyPr lIns="94741" tIns="47370" rIns="94741" bIns="47370" anchor="b"/>
          <a:lstStyle/>
          <a:p>
            <a:pPr algn="r" defTabSz="947738"/>
            <a:fld id="{6F4133A1-ADA3-453C-946D-D38686F5925D}" type="slidenum">
              <a:rPr lang="en-US" sz="1200"/>
              <a:pPr algn="r" defTabSz="947738"/>
              <a:t>67</a:t>
            </a:fld>
            <a:endParaRPr lang="en-US" sz="120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Image Placeholder 1"/>
          <p:cNvSpPr>
            <a:spLocks noGrp="1" noRot="1" noChangeAspect="1" noTextEdit="1"/>
          </p:cNvSpPr>
          <p:nvPr>
            <p:ph type="sldImg"/>
          </p:nvPr>
        </p:nvSpPr>
        <p:spPr bwMode="auto">
          <a:noFill/>
          <a:ln>
            <a:solidFill>
              <a:srgbClr val="000000"/>
            </a:solidFill>
            <a:miter lim="800000"/>
            <a:headEnd/>
            <a:tailEnd/>
          </a:ln>
        </p:spPr>
      </p:sp>
      <p:sp>
        <p:nvSpPr>
          <p:cNvPr id="323586" name="Notes Placeholder 2"/>
          <p:cNvSpPr>
            <a:spLocks noGrp="1"/>
          </p:cNvSpPr>
          <p:nvPr>
            <p:ph type="body" idx="1"/>
          </p:nvPr>
        </p:nvSpPr>
        <p:spPr>
          <a:xfrm>
            <a:off x="733425" y="4560888"/>
            <a:ext cx="5848350" cy="4321175"/>
          </a:xfrm>
          <a:noFill/>
          <a:ln/>
        </p:spPr>
        <p:txBody>
          <a:bodyPr lIns="96609" tIns="48305" rIns="96609" bIns="48305"/>
          <a:lstStyle/>
          <a:p>
            <a:r>
              <a:rPr lang="en-US" smtClean="0"/>
              <a:t>Visioning and long-range goal setting</a:t>
            </a:r>
          </a:p>
          <a:p>
            <a:r>
              <a:rPr lang="en-US" smtClean="0"/>
              <a:t>Plan making</a:t>
            </a:r>
          </a:p>
          <a:p>
            <a:pPr lvl="1"/>
            <a:r>
              <a:rPr lang="en-US" smtClean="0">
                <a:ea typeface="ＭＳ Ｐゴシック" pitchFamily="34" charset="-128"/>
              </a:rPr>
              <a:t>Comprehensive, sub-area, functional</a:t>
            </a:r>
          </a:p>
          <a:p>
            <a:r>
              <a:rPr lang="en-US" smtClean="0"/>
              <a:t>Regulations and incentives</a:t>
            </a:r>
          </a:p>
          <a:p>
            <a:r>
              <a:rPr lang="en-US" smtClean="0"/>
              <a:t>Development work</a:t>
            </a:r>
          </a:p>
          <a:p>
            <a:pPr lvl="1"/>
            <a:r>
              <a:rPr lang="en-US" smtClean="0">
                <a:ea typeface="ＭＳ Ｐゴシック" pitchFamily="34" charset="-128"/>
              </a:rPr>
              <a:t>Review, approval of projects</a:t>
            </a:r>
          </a:p>
          <a:p>
            <a:r>
              <a:rPr lang="en-US" smtClean="0"/>
              <a:t>Public investment</a:t>
            </a:r>
          </a:p>
          <a:p>
            <a:pPr lvl="1"/>
            <a:r>
              <a:rPr lang="en-US" smtClean="0">
                <a:ea typeface="ＭＳ Ｐゴシック" pitchFamily="34" charset="-128"/>
              </a:rPr>
              <a:t>Infrastructure, community facilities</a:t>
            </a:r>
          </a:p>
          <a:p>
            <a:endParaRPr lang="en-US" smtClean="0"/>
          </a:p>
        </p:txBody>
      </p:sp>
      <p:sp>
        <p:nvSpPr>
          <p:cNvPr id="323587" name="Slide Number Placeholder 1"/>
          <p:cNvSpPr txBox="1">
            <a:spLocks noGrp="1"/>
          </p:cNvSpPr>
          <p:nvPr/>
        </p:nvSpPr>
        <p:spPr bwMode="auto">
          <a:xfrm>
            <a:off x="4143375" y="9120188"/>
            <a:ext cx="3170238" cy="479425"/>
          </a:xfrm>
          <a:prstGeom prst="rect">
            <a:avLst/>
          </a:prstGeom>
          <a:noFill/>
          <a:ln w="9525">
            <a:noFill/>
            <a:miter lim="800000"/>
            <a:headEnd/>
            <a:tailEnd/>
          </a:ln>
        </p:spPr>
        <p:txBody>
          <a:bodyPr lIns="94741" tIns="47370" rIns="94741" bIns="47370" anchor="b"/>
          <a:lstStyle/>
          <a:p>
            <a:pPr algn="r" defTabSz="947738"/>
            <a:fld id="{7D85B49E-181D-4428-AB41-BE5F4DCFEF79}" type="slidenum">
              <a:rPr lang="en-US" sz="1200"/>
              <a:pPr algn="r" defTabSz="947738"/>
              <a:t>68</a:t>
            </a:fld>
            <a:endParaRPr lang="en-US" sz="120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Image Placeholder 1"/>
          <p:cNvSpPr>
            <a:spLocks noGrp="1" noRot="1" noChangeAspect="1" noTextEdit="1"/>
          </p:cNvSpPr>
          <p:nvPr>
            <p:ph type="sldImg"/>
          </p:nvPr>
        </p:nvSpPr>
        <p:spPr bwMode="auto">
          <a:noFill/>
          <a:ln>
            <a:solidFill>
              <a:srgbClr val="000000"/>
            </a:solidFill>
            <a:miter lim="800000"/>
            <a:headEnd/>
            <a:tailEnd/>
          </a:ln>
        </p:spPr>
      </p:sp>
      <p:sp>
        <p:nvSpPr>
          <p:cNvPr id="325634" name="Notes Placeholder 2"/>
          <p:cNvSpPr>
            <a:spLocks noGrp="1"/>
          </p:cNvSpPr>
          <p:nvPr>
            <p:ph type="body" idx="1"/>
          </p:nvPr>
        </p:nvSpPr>
        <p:spPr>
          <a:xfrm>
            <a:off x="733425" y="4560888"/>
            <a:ext cx="5848350" cy="4321175"/>
          </a:xfrm>
          <a:noFill/>
          <a:ln/>
        </p:spPr>
        <p:txBody>
          <a:bodyPr lIns="96609" tIns="48305" rIns="96609" bIns="48305"/>
          <a:lstStyle/>
          <a:p>
            <a:r>
              <a:rPr lang="en-US" smtClean="0"/>
              <a:t>Solar might not immediately come up in a visioning process, but ask questions and make connections to long-term goals (e.g., becoming more sustainable or reducing greenhouse gas emissions)</a:t>
            </a:r>
          </a:p>
        </p:txBody>
      </p:sp>
      <p:sp>
        <p:nvSpPr>
          <p:cNvPr id="325635" name="Slide Number Placeholder 3"/>
          <p:cNvSpPr txBox="1">
            <a:spLocks noGrp="1"/>
          </p:cNvSpPr>
          <p:nvPr/>
        </p:nvSpPr>
        <p:spPr bwMode="auto">
          <a:xfrm>
            <a:off x="4143375" y="9120188"/>
            <a:ext cx="3170238" cy="479425"/>
          </a:xfrm>
          <a:prstGeom prst="rect">
            <a:avLst/>
          </a:prstGeom>
          <a:noFill/>
          <a:ln w="9525">
            <a:noFill/>
            <a:miter lim="800000"/>
            <a:headEnd/>
            <a:tailEnd/>
          </a:ln>
        </p:spPr>
        <p:txBody>
          <a:bodyPr lIns="94741" tIns="47370" rIns="94741" bIns="47370" anchor="b"/>
          <a:lstStyle/>
          <a:p>
            <a:pPr algn="r" defTabSz="947738"/>
            <a:fld id="{84F50EDF-41E0-4F93-BE42-ADDF8133562D}" type="slidenum">
              <a:rPr lang="en-US" sz="1200"/>
              <a:pPr algn="r" defTabSz="947738"/>
              <a:t>69</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Notes Placeholder 2"/>
          <p:cNvSpPr>
            <a:spLocks noGrp="1"/>
          </p:cNvSpPr>
          <p:nvPr>
            <p:ph type="body" idx="1"/>
          </p:nvPr>
        </p:nvSpPr>
        <p:spPr>
          <a:noFill/>
          <a:ln/>
        </p:spPr>
        <p:txBody>
          <a:bodyPr/>
          <a:lstStyle/>
          <a:p>
            <a:r>
              <a:rPr lang="en-US" smtClean="0"/>
              <a:t>This is why we are bringing you today’s program. Colleen, Suzanne, Chad and I are part of the Solar America Communities program – which is a five year Department of Energy program designed to increase the use and integration of solar energy in communities across the US.  </a:t>
            </a:r>
          </a:p>
          <a:p>
            <a:r>
              <a:rPr lang="en-US" smtClean="0"/>
              <a:t>Led by two organizations – ICLEI Local Governments for Sustainability (the organization I represent) and ICMA (also known as the International City/County Management Association) – several organizations and subject matter experts in the solar industry are all working together to bring solar best practices to communities nationwide.</a:t>
            </a:r>
          </a:p>
        </p:txBody>
      </p:sp>
      <p:sp>
        <p:nvSpPr>
          <p:cNvPr id="32770" name="Slide Image Placeholder 2"/>
          <p:cNvSpPr>
            <a:spLocks noGrp="1" noRot="1" noChangeAspect="1"/>
          </p:cNvSpPr>
          <p:nvPr>
            <p:ph type="sldImg"/>
          </p:nvPr>
        </p:nvSpPr>
        <p:spPr bwMode="auto">
          <a:noFill/>
          <a:ln>
            <a:solidFill>
              <a:srgbClr val="000000"/>
            </a:solidFill>
            <a:miter lim="800000"/>
            <a:headEnd/>
            <a:tailEnd/>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Slide Image Placeholder 1"/>
          <p:cNvSpPr>
            <a:spLocks noGrp="1" noRot="1" noChangeAspect="1" noTextEdit="1"/>
          </p:cNvSpPr>
          <p:nvPr>
            <p:ph type="sldImg"/>
          </p:nvPr>
        </p:nvSpPr>
        <p:spPr bwMode="auto">
          <a:noFill/>
          <a:ln>
            <a:solidFill>
              <a:srgbClr val="000000"/>
            </a:solidFill>
            <a:miter lim="800000"/>
            <a:headEnd/>
            <a:tailEnd/>
          </a:ln>
        </p:spPr>
      </p:sp>
      <p:sp>
        <p:nvSpPr>
          <p:cNvPr id="327682" name="Slide Number Placeholder 3"/>
          <p:cNvSpPr txBox="1">
            <a:spLocks noGrp="1"/>
          </p:cNvSpPr>
          <p:nvPr/>
        </p:nvSpPr>
        <p:spPr bwMode="auto">
          <a:xfrm>
            <a:off x="4143375" y="9118600"/>
            <a:ext cx="3170238" cy="481013"/>
          </a:xfrm>
          <a:prstGeom prst="rect">
            <a:avLst/>
          </a:prstGeom>
          <a:noFill/>
          <a:ln w="9525">
            <a:noFill/>
            <a:miter lim="800000"/>
            <a:headEnd/>
            <a:tailEnd/>
          </a:ln>
        </p:spPr>
        <p:txBody>
          <a:bodyPr lIns="94741" tIns="47370" rIns="94741" bIns="47370" anchor="b"/>
          <a:lstStyle/>
          <a:p>
            <a:pPr algn="r" defTabSz="947738"/>
            <a:fld id="{549C2080-E5EB-47CB-A410-315C0DD3DA35}" type="slidenum">
              <a:rPr lang="en-US" sz="1200">
                <a:solidFill>
                  <a:srgbClr val="000000"/>
                </a:solidFill>
              </a:rPr>
              <a:pPr algn="r" defTabSz="947738"/>
              <a:t>70</a:t>
            </a:fld>
            <a:endParaRPr lang="en-US" sz="1200">
              <a:solidFill>
                <a:srgbClr val="000000"/>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2"/>
          <p:cNvSpPr>
            <a:spLocks noGrp="1" noRot="1" noChangeAspect="1" noTextEdit="1"/>
          </p:cNvSpPr>
          <p:nvPr>
            <p:ph type="sldImg"/>
          </p:nvPr>
        </p:nvSpPr>
        <p:spPr bwMode="auto">
          <a:noFill/>
          <a:ln>
            <a:solidFill>
              <a:srgbClr val="000000"/>
            </a:solidFill>
            <a:miter lim="800000"/>
            <a:headEnd/>
            <a:tailEnd/>
          </a:ln>
        </p:spPr>
      </p:sp>
      <p:sp>
        <p:nvSpPr>
          <p:cNvPr id="329730" name="Rectangle 3"/>
          <p:cNvSpPr>
            <a:spLocks noGrp="1"/>
          </p:cNvSpPr>
          <p:nvPr>
            <p:ph type="body" idx="1"/>
          </p:nvPr>
        </p:nvSpPr>
        <p:spPr>
          <a:xfrm>
            <a:off x="733425" y="4560888"/>
            <a:ext cx="5848350" cy="4321175"/>
          </a:xfrm>
          <a:noFill/>
          <a:ln/>
        </p:spPr>
        <p:txBody>
          <a:bodyPr lIns="96609" tIns="48305" rIns="96609" bIns="48305"/>
          <a:lstStyle/>
          <a:p>
            <a:r>
              <a:rPr lang="en-US" smtClean="0"/>
              <a:t>Building solar into plans</a:t>
            </a:r>
          </a:p>
          <a:p>
            <a:r>
              <a:rPr lang="en-US" smtClean="0"/>
              <a:t>Comprehensive, general, or master planning</a:t>
            </a:r>
          </a:p>
          <a:p>
            <a:r>
              <a:rPr lang="en-US" smtClean="0"/>
              <a:t>Sub-area plans</a:t>
            </a:r>
          </a:p>
          <a:p>
            <a:pPr lvl="1"/>
            <a:r>
              <a:rPr lang="en-US" smtClean="0">
                <a:ea typeface="ＭＳ Ｐゴシック" pitchFamily="34" charset="-128"/>
              </a:rPr>
              <a:t>Neighborhood, downtown, corridors…</a:t>
            </a:r>
          </a:p>
          <a:p>
            <a:r>
              <a:rPr lang="en-US" smtClean="0"/>
              <a:t>Functional plans</a:t>
            </a:r>
          </a:p>
          <a:p>
            <a:pPr lvl="1"/>
            <a:r>
              <a:rPr lang="en-US" smtClean="0">
                <a:ea typeface="ＭＳ Ｐゴシック" pitchFamily="34" charset="-128"/>
              </a:rPr>
              <a:t>Water, open space, transportation/transit…</a:t>
            </a:r>
          </a:p>
        </p:txBody>
      </p:sp>
      <p:sp>
        <p:nvSpPr>
          <p:cNvPr id="329731" name="Slide Number Placeholder 1"/>
          <p:cNvSpPr txBox="1">
            <a:spLocks noGrp="1"/>
          </p:cNvSpPr>
          <p:nvPr/>
        </p:nvSpPr>
        <p:spPr bwMode="auto">
          <a:xfrm>
            <a:off x="4143375" y="9120188"/>
            <a:ext cx="3170238" cy="479425"/>
          </a:xfrm>
          <a:prstGeom prst="rect">
            <a:avLst/>
          </a:prstGeom>
          <a:noFill/>
          <a:ln w="9525">
            <a:noFill/>
            <a:miter lim="800000"/>
            <a:headEnd/>
            <a:tailEnd/>
          </a:ln>
        </p:spPr>
        <p:txBody>
          <a:bodyPr lIns="94741" tIns="47370" rIns="94741" bIns="47370" anchor="b"/>
          <a:lstStyle/>
          <a:p>
            <a:pPr algn="r" defTabSz="947738"/>
            <a:fld id="{8A017BBA-160A-4C57-AC97-6EC7BBE3AD27}" type="slidenum">
              <a:rPr lang="en-US" sz="1200"/>
              <a:pPr algn="r" defTabSz="947738"/>
              <a:t>71</a:t>
            </a:fld>
            <a:endParaRPr lang="en-US" sz="120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Slide Image Placeholder 1"/>
          <p:cNvSpPr>
            <a:spLocks noGrp="1" noRot="1" noChangeAspect="1" noTextEdit="1"/>
          </p:cNvSpPr>
          <p:nvPr>
            <p:ph type="sldImg"/>
          </p:nvPr>
        </p:nvSpPr>
        <p:spPr bwMode="auto">
          <a:noFill/>
          <a:ln>
            <a:solidFill>
              <a:srgbClr val="000000"/>
            </a:solidFill>
            <a:miter lim="800000"/>
            <a:headEnd/>
            <a:tailEnd/>
          </a:ln>
        </p:spPr>
      </p:sp>
      <p:sp>
        <p:nvSpPr>
          <p:cNvPr id="331778" name="Notes Placeholder 2"/>
          <p:cNvSpPr>
            <a:spLocks noGrp="1"/>
          </p:cNvSpPr>
          <p:nvPr>
            <p:ph type="body" idx="1"/>
          </p:nvPr>
        </p:nvSpPr>
        <p:spPr>
          <a:xfrm>
            <a:off x="733425" y="4560888"/>
            <a:ext cx="5848350" cy="4321175"/>
          </a:xfrm>
          <a:noFill/>
          <a:ln/>
        </p:spPr>
        <p:txBody>
          <a:bodyPr lIns="96609" tIns="48305" rIns="96609" bIns="48305"/>
          <a:lstStyle/>
          <a:p>
            <a:r>
              <a:rPr lang="en-US" smtClean="0"/>
              <a:t>Like many manufacturing cities, Toledo has struggled with the loss of jobs and tax revenue, but it has taken pieces of its past as the glass capital to create a new future in solar energy. </a:t>
            </a:r>
          </a:p>
        </p:txBody>
      </p:sp>
      <p:sp>
        <p:nvSpPr>
          <p:cNvPr id="331779" name="Slide Number Placeholder 3"/>
          <p:cNvSpPr txBox="1">
            <a:spLocks noGrp="1"/>
          </p:cNvSpPr>
          <p:nvPr/>
        </p:nvSpPr>
        <p:spPr bwMode="auto">
          <a:xfrm>
            <a:off x="4143375" y="9118600"/>
            <a:ext cx="3170238" cy="481013"/>
          </a:xfrm>
          <a:prstGeom prst="rect">
            <a:avLst/>
          </a:prstGeom>
          <a:noFill/>
          <a:ln w="9525">
            <a:noFill/>
            <a:miter lim="800000"/>
            <a:headEnd/>
            <a:tailEnd/>
          </a:ln>
        </p:spPr>
        <p:txBody>
          <a:bodyPr lIns="94741" tIns="47370" rIns="94741" bIns="47370" anchor="b"/>
          <a:lstStyle/>
          <a:p>
            <a:pPr algn="r" defTabSz="947738"/>
            <a:fld id="{CEBC2825-0B16-41FA-9F13-B3875E54419E}" type="slidenum">
              <a:rPr lang="en-US" sz="1200"/>
              <a:pPr algn="r" defTabSz="947738"/>
              <a:t>72</a:t>
            </a:fld>
            <a:endParaRPr lang="en-US" sz="12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Slide Image Placeholder 1"/>
          <p:cNvSpPr>
            <a:spLocks noGrp="1" noRot="1" noChangeAspect="1" noTextEdit="1"/>
          </p:cNvSpPr>
          <p:nvPr>
            <p:ph type="sldImg"/>
          </p:nvPr>
        </p:nvSpPr>
        <p:spPr bwMode="auto">
          <a:noFill/>
          <a:ln>
            <a:solidFill>
              <a:srgbClr val="000000"/>
            </a:solidFill>
            <a:miter lim="800000"/>
            <a:headEnd/>
            <a:tailEnd/>
          </a:ln>
        </p:spPr>
      </p:sp>
      <p:sp>
        <p:nvSpPr>
          <p:cNvPr id="333826" name="Slide Number Placeholder 3"/>
          <p:cNvSpPr txBox="1">
            <a:spLocks noGrp="1"/>
          </p:cNvSpPr>
          <p:nvPr/>
        </p:nvSpPr>
        <p:spPr bwMode="auto">
          <a:xfrm>
            <a:off x="4143375" y="9120188"/>
            <a:ext cx="3170238" cy="479425"/>
          </a:xfrm>
          <a:prstGeom prst="rect">
            <a:avLst/>
          </a:prstGeom>
          <a:noFill/>
          <a:ln w="9525">
            <a:noFill/>
            <a:miter lim="800000"/>
            <a:headEnd/>
            <a:tailEnd/>
          </a:ln>
        </p:spPr>
        <p:txBody>
          <a:bodyPr lIns="94741" tIns="47370" rIns="94741" bIns="47370" anchor="b"/>
          <a:lstStyle/>
          <a:p>
            <a:pPr algn="r" defTabSz="947738"/>
            <a:fld id="{678A9372-C8E2-4F10-BA64-C45C3C1196BA}" type="slidenum">
              <a:rPr lang="en-US" sz="1200"/>
              <a:pPr algn="r" defTabSz="947738"/>
              <a:t>73</a:t>
            </a:fld>
            <a:endParaRPr lang="en-US" sz="120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Slide Image Placeholder 1"/>
          <p:cNvSpPr>
            <a:spLocks noGrp="1" noRot="1" noChangeAspect="1" noTextEdit="1"/>
          </p:cNvSpPr>
          <p:nvPr>
            <p:ph type="sldImg"/>
          </p:nvPr>
        </p:nvSpPr>
        <p:spPr bwMode="auto">
          <a:noFill/>
          <a:ln>
            <a:solidFill>
              <a:srgbClr val="000000"/>
            </a:solidFill>
            <a:miter lim="800000"/>
            <a:headEnd/>
            <a:tailEnd/>
          </a:ln>
        </p:spPr>
      </p:sp>
      <p:sp>
        <p:nvSpPr>
          <p:cNvPr id="335874" name="Notes Placeholder 2"/>
          <p:cNvSpPr>
            <a:spLocks noGrp="1"/>
          </p:cNvSpPr>
          <p:nvPr>
            <p:ph type="body" idx="1"/>
          </p:nvPr>
        </p:nvSpPr>
        <p:spPr>
          <a:xfrm>
            <a:off x="733425" y="4560888"/>
            <a:ext cx="5848350" cy="4321175"/>
          </a:xfrm>
          <a:noFill/>
          <a:ln/>
        </p:spPr>
        <p:txBody>
          <a:bodyPr lIns="96609" tIns="48305" rIns="96609" bIns="48305"/>
          <a:lstStyle/>
          <a:p>
            <a:r>
              <a:rPr lang="en-US" smtClean="0"/>
              <a:t>Seattle conducted a gap analysis of their codes relative to best management practices for solar energy development, recognized in current literature by national subject matter experts. </a:t>
            </a:r>
          </a:p>
          <a:p>
            <a:endParaRPr lang="en-US" smtClean="0"/>
          </a:p>
          <a:p>
            <a:r>
              <a:rPr lang="en-US" smtClean="0"/>
              <a:t>The report identifies where Seattle meets or exceeds; does not meet; or does not address best management practices. Recommendations are also presented. See slide for some examples.</a:t>
            </a:r>
          </a:p>
          <a:p>
            <a:endParaRPr lang="en-US" smtClean="0"/>
          </a:p>
        </p:txBody>
      </p:sp>
      <p:sp>
        <p:nvSpPr>
          <p:cNvPr id="335875" name="Slide Number Placeholder 3"/>
          <p:cNvSpPr txBox="1">
            <a:spLocks noGrp="1"/>
          </p:cNvSpPr>
          <p:nvPr/>
        </p:nvSpPr>
        <p:spPr bwMode="auto">
          <a:xfrm>
            <a:off x="4143375" y="9120188"/>
            <a:ext cx="3170238" cy="479425"/>
          </a:xfrm>
          <a:prstGeom prst="rect">
            <a:avLst/>
          </a:prstGeom>
          <a:noFill/>
          <a:ln w="9525">
            <a:noFill/>
            <a:miter lim="800000"/>
            <a:headEnd/>
            <a:tailEnd/>
          </a:ln>
        </p:spPr>
        <p:txBody>
          <a:bodyPr lIns="94741" tIns="47370" rIns="94741" bIns="47370" anchor="b"/>
          <a:lstStyle/>
          <a:p>
            <a:pPr algn="r" defTabSz="947738"/>
            <a:fld id="{5F287AEF-CC59-4562-9A49-874BBC343919}" type="slidenum">
              <a:rPr lang="en-US" sz="1200"/>
              <a:pPr algn="r" defTabSz="947738"/>
              <a:t>74</a:t>
            </a:fld>
            <a:endParaRPr lang="en-US" sz="120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Slide Image Placeholder 1"/>
          <p:cNvSpPr>
            <a:spLocks noGrp="1" noRot="1" noChangeAspect="1" noTextEdit="1"/>
          </p:cNvSpPr>
          <p:nvPr>
            <p:ph type="sldImg"/>
          </p:nvPr>
        </p:nvSpPr>
        <p:spPr bwMode="auto">
          <a:noFill/>
          <a:ln>
            <a:solidFill>
              <a:srgbClr val="000000"/>
            </a:solidFill>
            <a:miter lim="800000"/>
            <a:headEnd/>
            <a:tailEnd/>
          </a:ln>
        </p:spPr>
      </p:sp>
      <p:sp>
        <p:nvSpPr>
          <p:cNvPr id="337922" name="Slide Number Placeholder 3"/>
          <p:cNvSpPr txBox="1">
            <a:spLocks noGrp="1"/>
          </p:cNvSpPr>
          <p:nvPr/>
        </p:nvSpPr>
        <p:spPr bwMode="auto">
          <a:xfrm>
            <a:off x="4143375" y="9120188"/>
            <a:ext cx="3170238" cy="479425"/>
          </a:xfrm>
          <a:prstGeom prst="rect">
            <a:avLst/>
          </a:prstGeom>
          <a:noFill/>
          <a:ln w="9525">
            <a:noFill/>
            <a:miter lim="800000"/>
            <a:headEnd/>
            <a:tailEnd/>
          </a:ln>
        </p:spPr>
        <p:txBody>
          <a:bodyPr lIns="94741" tIns="47370" rIns="94741" bIns="47370" anchor="b"/>
          <a:lstStyle/>
          <a:p>
            <a:pPr algn="r" defTabSz="947738"/>
            <a:fld id="{EED46668-CE4E-4550-85EE-C0C21DB681E5}" type="slidenum">
              <a:rPr lang="en-US" sz="1200"/>
              <a:pPr algn="r" defTabSz="947738"/>
              <a:t>75</a:t>
            </a:fld>
            <a:endParaRPr lang="en-US" sz="120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Slide Image Placeholder 1"/>
          <p:cNvSpPr>
            <a:spLocks noGrp="1" noRot="1" noChangeAspect="1" noTextEdit="1"/>
          </p:cNvSpPr>
          <p:nvPr>
            <p:ph type="sldImg"/>
          </p:nvPr>
        </p:nvSpPr>
        <p:spPr bwMode="auto">
          <a:noFill/>
          <a:ln>
            <a:solidFill>
              <a:srgbClr val="000000"/>
            </a:solidFill>
            <a:miter lim="800000"/>
            <a:headEnd/>
            <a:tailEnd/>
          </a:ln>
        </p:spPr>
      </p:sp>
      <p:sp>
        <p:nvSpPr>
          <p:cNvPr id="339970" name="Slide Number Placeholder 3"/>
          <p:cNvSpPr txBox="1">
            <a:spLocks noGrp="1"/>
          </p:cNvSpPr>
          <p:nvPr/>
        </p:nvSpPr>
        <p:spPr bwMode="auto">
          <a:xfrm>
            <a:off x="4143375" y="9120188"/>
            <a:ext cx="3170238" cy="479425"/>
          </a:xfrm>
          <a:prstGeom prst="rect">
            <a:avLst/>
          </a:prstGeom>
          <a:noFill/>
          <a:ln w="9525">
            <a:noFill/>
            <a:miter lim="800000"/>
            <a:headEnd/>
            <a:tailEnd/>
          </a:ln>
        </p:spPr>
        <p:txBody>
          <a:bodyPr lIns="94741" tIns="47370" rIns="94741" bIns="47370" anchor="b"/>
          <a:lstStyle/>
          <a:p>
            <a:pPr algn="r" defTabSz="947738"/>
            <a:fld id="{F1D65FE6-E366-4DEA-88B6-367000C0E9CA}" type="slidenum">
              <a:rPr lang="en-US" sz="1200"/>
              <a:pPr algn="r" defTabSz="947738"/>
              <a:t>76</a:t>
            </a:fld>
            <a:endParaRPr lang="en-US" sz="120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Slide Image Placeholder 1"/>
          <p:cNvSpPr>
            <a:spLocks noGrp="1" noRot="1" noChangeAspect="1" noTextEdit="1"/>
          </p:cNvSpPr>
          <p:nvPr>
            <p:ph type="sldImg"/>
          </p:nvPr>
        </p:nvSpPr>
        <p:spPr bwMode="auto">
          <a:noFill/>
          <a:ln>
            <a:solidFill>
              <a:srgbClr val="000000"/>
            </a:solidFill>
            <a:miter lim="800000"/>
            <a:headEnd/>
            <a:tailEnd/>
          </a:ln>
        </p:spPr>
      </p:sp>
      <p:sp>
        <p:nvSpPr>
          <p:cNvPr id="342018" name="Notes Placeholder 2"/>
          <p:cNvSpPr>
            <a:spLocks noGrp="1"/>
          </p:cNvSpPr>
          <p:nvPr>
            <p:ph type="body" idx="1"/>
          </p:nvPr>
        </p:nvSpPr>
        <p:spPr>
          <a:xfrm>
            <a:off x="733425" y="4560888"/>
            <a:ext cx="5848350" cy="4321175"/>
          </a:xfrm>
          <a:noFill/>
          <a:ln/>
        </p:spPr>
        <p:txBody>
          <a:bodyPr lIns="96609" tIns="48305" rIns="96609" bIns="48305"/>
          <a:lstStyle/>
          <a:p>
            <a:pPr defTabSz="860425"/>
            <a:r>
              <a:rPr lang="en-US" smtClean="0"/>
              <a:t>Example of ground mounted solar</a:t>
            </a:r>
          </a:p>
        </p:txBody>
      </p:sp>
      <p:sp>
        <p:nvSpPr>
          <p:cNvPr id="342019" name="Slide Number Placeholder 3"/>
          <p:cNvSpPr txBox="1">
            <a:spLocks noGrp="1"/>
          </p:cNvSpPr>
          <p:nvPr/>
        </p:nvSpPr>
        <p:spPr bwMode="auto">
          <a:xfrm>
            <a:off x="4143375" y="9120188"/>
            <a:ext cx="3170238" cy="479425"/>
          </a:xfrm>
          <a:prstGeom prst="rect">
            <a:avLst/>
          </a:prstGeom>
          <a:noFill/>
          <a:ln w="9525">
            <a:noFill/>
            <a:miter lim="800000"/>
            <a:headEnd/>
            <a:tailEnd/>
          </a:ln>
        </p:spPr>
        <p:txBody>
          <a:bodyPr lIns="94741" tIns="47370" rIns="94741" bIns="47370" anchor="b"/>
          <a:lstStyle/>
          <a:p>
            <a:pPr algn="r" defTabSz="947738"/>
            <a:fld id="{6CEB60E4-275C-4876-BF46-217F5EB06D7F}" type="slidenum">
              <a:rPr lang="en-US" sz="1200"/>
              <a:pPr algn="r" defTabSz="947738"/>
              <a:t>77</a:t>
            </a:fld>
            <a:endParaRPr lang="en-US" sz="120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Slide Image Placeholder 1"/>
          <p:cNvSpPr>
            <a:spLocks noGrp="1" noRot="1" noChangeAspect="1" noTextEdit="1"/>
          </p:cNvSpPr>
          <p:nvPr>
            <p:ph type="sldImg"/>
          </p:nvPr>
        </p:nvSpPr>
        <p:spPr bwMode="auto">
          <a:noFill/>
          <a:ln>
            <a:solidFill>
              <a:srgbClr val="000000"/>
            </a:solidFill>
            <a:miter lim="800000"/>
            <a:headEnd/>
            <a:tailEnd/>
          </a:ln>
        </p:spPr>
      </p:sp>
      <p:sp>
        <p:nvSpPr>
          <p:cNvPr id="344066" name="Slide Number Placeholder 3"/>
          <p:cNvSpPr txBox="1">
            <a:spLocks noGrp="1"/>
          </p:cNvSpPr>
          <p:nvPr/>
        </p:nvSpPr>
        <p:spPr bwMode="auto">
          <a:xfrm>
            <a:off x="4143375" y="9120188"/>
            <a:ext cx="3170238" cy="479425"/>
          </a:xfrm>
          <a:prstGeom prst="rect">
            <a:avLst/>
          </a:prstGeom>
          <a:noFill/>
          <a:ln w="9525">
            <a:noFill/>
            <a:miter lim="800000"/>
            <a:headEnd/>
            <a:tailEnd/>
          </a:ln>
        </p:spPr>
        <p:txBody>
          <a:bodyPr lIns="94741" tIns="47370" rIns="94741" bIns="47370" anchor="b"/>
          <a:lstStyle/>
          <a:p>
            <a:pPr algn="r" defTabSz="947738"/>
            <a:fld id="{38E7A0D6-E9F5-471E-930B-CF86C21304CA}" type="slidenum">
              <a:rPr lang="en-US" sz="1200"/>
              <a:pPr algn="r" defTabSz="947738"/>
              <a:t>78</a:t>
            </a:fld>
            <a:endParaRPr lang="en-US" sz="120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Slide Image Placeholder 1"/>
          <p:cNvSpPr>
            <a:spLocks noGrp="1" noRot="1" noChangeAspect="1" noTextEdit="1"/>
          </p:cNvSpPr>
          <p:nvPr>
            <p:ph type="sldImg"/>
          </p:nvPr>
        </p:nvSpPr>
        <p:spPr bwMode="auto">
          <a:noFill/>
          <a:ln>
            <a:solidFill>
              <a:srgbClr val="000000"/>
            </a:solidFill>
            <a:miter lim="800000"/>
            <a:headEnd/>
            <a:tailEnd/>
          </a:ln>
        </p:spPr>
      </p:sp>
      <p:sp>
        <p:nvSpPr>
          <p:cNvPr id="346114" name="Notes Placeholder 2"/>
          <p:cNvSpPr>
            <a:spLocks noGrp="1"/>
          </p:cNvSpPr>
          <p:nvPr>
            <p:ph type="body" idx="1"/>
          </p:nvPr>
        </p:nvSpPr>
        <p:spPr>
          <a:xfrm>
            <a:off x="733425" y="4560888"/>
            <a:ext cx="5848350" cy="4321175"/>
          </a:xfrm>
          <a:noFill/>
          <a:ln/>
        </p:spPr>
        <p:txBody>
          <a:bodyPr lIns="96609" tIns="48305" rIns="96609" bIns="48305"/>
          <a:lstStyle/>
          <a:p>
            <a:pPr defTabSz="860425"/>
            <a:r>
              <a:rPr lang="en-US" smtClean="0"/>
              <a:t>Volunteers then share their responses with the entire group…</a:t>
            </a:r>
          </a:p>
          <a:p>
            <a:pPr defTabSz="860425"/>
            <a:endParaRPr lang="en-US" smtClean="0"/>
          </a:p>
        </p:txBody>
      </p:sp>
      <p:sp>
        <p:nvSpPr>
          <p:cNvPr id="346115" name="Slide Number Placeholder 3"/>
          <p:cNvSpPr txBox="1">
            <a:spLocks noGrp="1"/>
          </p:cNvSpPr>
          <p:nvPr/>
        </p:nvSpPr>
        <p:spPr bwMode="auto">
          <a:xfrm>
            <a:off x="4143375" y="9120188"/>
            <a:ext cx="3170238" cy="479425"/>
          </a:xfrm>
          <a:prstGeom prst="rect">
            <a:avLst/>
          </a:prstGeom>
          <a:noFill/>
          <a:ln w="9525">
            <a:noFill/>
            <a:miter lim="800000"/>
            <a:headEnd/>
            <a:tailEnd/>
          </a:ln>
        </p:spPr>
        <p:txBody>
          <a:bodyPr lIns="94741" tIns="47370" rIns="94741" bIns="47370" anchor="b"/>
          <a:lstStyle/>
          <a:p>
            <a:pPr algn="r" defTabSz="947738"/>
            <a:fld id="{1E2E6166-42FC-483E-AD8A-42C6A8FE1EA1}" type="slidenum">
              <a:rPr lang="en-US" sz="1200"/>
              <a:pPr algn="r" defTabSz="947738"/>
              <a:t>79</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Notes Placeholder 2"/>
          <p:cNvSpPr>
            <a:spLocks noGrp="1"/>
          </p:cNvSpPr>
          <p:nvPr>
            <p:ph type="body" idx="1"/>
          </p:nvPr>
        </p:nvSpPr>
        <p:spPr>
          <a:noFill/>
          <a:ln/>
        </p:spPr>
        <p:txBody>
          <a:bodyPr/>
          <a:lstStyle/>
          <a:p>
            <a:r>
              <a:rPr lang="en-US" smtClean="0"/>
              <a:t>Just to give you a little background, the Solar America Communities program was inspired by the highly successful Solar America Cities program where the Department of Energy competitively selected 25 US cities in diverse regions throughout the country as Solar America Cities.  This program began in 2007 and is still in operation.  </a:t>
            </a:r>
          </a:p>
          <a:p>
            <a:r>
              <a:rPr lang="en-US" smtClean="0"/>
              <a:t>The map shows where the 25 Solar America Cities are located.  Are any of you from one of these 25 cities?</a:t>
            </a:r>
          </a:p>
          <a:p>
            <a:r>
              <a:rPr lang="en-US" smtClean="0"/>
              <a:t>Based on the success of its partnerships with these cities,  DOE decided to expand the program to conduct outreach to many more local governments throughout the country to share the lessons learned and best practices from the partner cities. As the Solar America Cities program evolved to include this new outreach effort , the program has been renamed Solar America Communities to reflect DOE’s commitment to supporting solar initiatives in all types of local jurisdictions, including cities and counties.</a:t>
            </a:r>
          </a:p>
        </p:txBody>
      </p:sp>
      <p:sp>
        <p:nvSpPr>
          <p:cNvPr id="34818" name="Slide Image Placeholder 2"/>
          <p:cNvSpPr>
            <a:spLocks noGrp="1" noRot="1" noChangeAspect="1"/>
          </p:cNvSpPr>
          <p:nvPr>
            <p:ph type="sldImg"/>
          </p:nvPr>
        </p:nvSpPr>
        <p:spPr bwMode="auto">
          <a:noFill/>
          <a:ln>
            <a:solidFill>
              <a:srgbClr val="000000"/>
            </a:solidFill>
            <a:miter lim="800000"/>
            <a:headEnd/>
            <a:tailEnd/>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2"/>
          <p:cNvSpPr>
            <a:spLocks noGrp="1" noRot="1" noChangeAspect="1" noTextEdit="1"/>
          </p:cNvSpPr>
          <p:nvPr>
            <p:ph type="sldImg"/>
          </p:nvPr>
        </p:nvSpPr>
        <p:spPr bwMode="auto">
          <a:noFill/>
          <a:ln>
            <a:solidFill>
              <a:srgbClr val="000000"/>
            </a:solidFill>
            <a:miter lim="800000"/>
            <a:headEnd/>
            <a:tailEnd/>
          </a:ln>
        </p:spPr>
      </p:sp>
      <p:sp>
        <p:nvSpPr>
          <p:cNvPr id="348162" name="Rectangle 3"/>
          <p:cNvSpPr>
            <a:spLocks noGrp="1"/>
          </p:cNvSpPr>
          <p:nvPr>
            <p:ph type="body" idx="1"/>
          </p:nvPr>
        </p:nvSpPr>
        <p:spPr>
          <a:xfrm>
            <a:off x="733425" y="4560888"/>
            <a:ext cx="5848350" cy="4321175"/>
          </a:xfrm>
          <a:noFill/>
          <a:ln/>
        </p:spPr>
        <p:txBody>
          <a:bodyPr lIns="96609" tIns="48305" rIns="96609" bIns="48305"/>
          <a:lstStyle/>
          <a:p>
            <a:r>
              <a:rPr lang="en-US" smtClean="0"/>
              <a:t>Information provided by Andrea Luecke, now Acting Exec Director of The Solar Foundation and formerly the Milwaukee WI Solar America City coordinator.</a:t>
            </a:r>
          </a:p>
          <a:p>
            <a:endParaRPr lang="en-US" smtClean="0"/>
          </a:p>
          <a:p>
            <a:endParaRPr lang="en-US" smtClean="0"/>
          </a:p>
        </p:txBody>
      </p:sp>
      <p:sp>
        <p:nvSpPr>
          <p:cNvPr id="348163" name="Slide Number Placeholder 1"/>
          <p:cNvSpPr txBox="1">
            <a:spLocks noGrp="1"/>
          </p:cNvSpPr>
          <p:nvPr/>
        </p:nvSpPr>
        <p:spPr bwMode="auto">
          <a:xfrm>
            <a:off x="4143375" y="9120188"/>
            <a:ext cx="3170238" cy="479425"/>
          </a:xfrm>
          <a:prstGeom prst="rect">
            <a:avLst/>
          </a:prstGeom>
          <a:noFill/>
          <a:ln w="9525">
            <a:noFill/>
            <a:miter lim="800000"/>
            <a:headEnd/>
            <a:tailEnd/>
          </a:ln>
        </p:spPr>
        <p:txBody>
          <a:bodyPr lIns="94741" tIns="47370" rIns="94741" bIns="47370" anchor="b"/>
          <a:lstStyle/>
          <a:p>
            <a:pPr algn="r" defTabSz="947738"/>
            <a:fld id="{0D3715EE-D813-42CD-B956-469CED63A93D}" type="slidenum">
              <a:rPr lang="en-US" sz="1200"/>
              <a:pPr algn="r" defTabSz="947738"/>
              <a:t>80</a:t>
            </a:fld>
            <a:endParaRPr lang="en-US" sz="120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6"/>
          <p:cNvSpPr>
            <a:spLocks noGrp="1" noRot="1" noChangeAspect="1" noTextEdit="1"/>
          </p:cNvSpPr>
          <p:nvPr>
            <p:ph type="sldImg"/>
          </p:nvPr>
        </p:nvSpPr>
        <p:spPr bwMode="auto">
          <a:noFill/>
          <a:ln>
            <a:solidFill>
              <a:srgbClr val="000000"/>
            </a:solidFill>
            <a:miter lim="800000"/>
            <a:headEnd/>
            <a:tailEnd/>
          </a:ln>
        </p:spPr>
      </p:sp>
      <p:sp>
        <p:nvSpPr>
          <p:cNvPr id="350210" name="Rectangle 7"/>
          <p:cNvSpPr>
            <a:spLocks noGrp="1"/>
          </p:cNvSpPr>
          <p:nvPr>
            <p:ph type="body" idx="1"/>
          </p:nvPr>
        </p:nvSpPr>
        <p:spPr>
          <a:xfrm>
            <a:off x="733425" y="4560888"/>
            <a:ext cx="5848350" cy="4321175"/>
          </a:xfrm>
          <a:noFill/>
          <a:ln/>
        </p:spPr>
        <p:txBody>
          <a:bodyPr lIns="96609" tIns="48305" rIns="96609" bIns="48305"/>
          <a:lstStyle/>
          <a:p>
            <a:r>
              <a:rPr lang="en-US" smtClean="0"/>
              <a:t>There are a few things you can do before you get serious about installing solar on a local public facility – educate yourself</a:t>
            </a:r>
          </a:p>
          <a:p>
            <a:r>
              <a:rPr lang="en-US" smtClean="0"/>
              <a:t>Remember: No hard and fast rules about which solar technologies are appropriate. Depends on the application.</a:t>
            </a:r>
          </a:p>
          <a:p>
            <a:pPr lvl="1"/>
            <a:r>
              <a:rPr lang="en-US" smtClean="0">
                <a:ea typeface="ＭＳ Ｐゴシック" pitchFamily="34" charset="-128"/>
              </a:rPr>
              <a:t>Many residential solar systems are crystalline silicon; smaller available roof space requires higher efficiency panels in order to generate sufficient power for viable economic return</a:t>
            </a:r>
          </a:p>
          <a:p>
            <a:pPr lvl="1"/>
            <a:r>
              <a:rPr lang="en-US" smtClean="0">
                <a:ea typeface="ＭＳ Ｐゴシック" pitchFamily="34" charset="-128"/>
              </a:rPr>
              <a:t>Many commercial solar systems are thin-film; larger available roof area, greater electricity usage means a larger system and higher installation costs – thin-film often cheaper to installer per kW</a:t>
            </a:r>
          </a:p>
          <a:p>
            <a:r>
              <a:rPr lang="en-US" smtClean="0"/>
              <a:t>Remember: Solar economics very complex – different for every customer, technology</a:t>
            </a:r>
          </a:p>
          <a:p>
            <a:r>
              <a:rPr lang="en-US" smtClean="0"/>
              <a:t>Consider these questions (refer to slide)…</a:t>
            </a:r>
          </a:p>
          <a:p>
            <a:r>
              <a:rPr lang="en-US" smtClean="0"/>
              <a:t>You may not have all the answers, but you should begin to familiarize yourself with these concepts and DSIRE as a resource (we’ll look at DSIRE later in this workshop).</a:t>
            </a:r>
          </a:p>
          <a:p>
            <a:r>
              <a:rPr lang="en-US" smtClean="0"/>
              <a:t>At home research: calculate payback on your solar investment – conduct research to see if there are state or local incentives (does energy efficiency first play a role?) DSIRE website is a great start.</a:t>
            </a:r>
          </a:p>
          <a:p>
            <a:pPr lvl="1"/>
            <a:endParaRPr lang="en-US" smtClean="0">
              <a:ea typeface="ＭＳ Ｐゴシック" pitchFamily="34" charset="-128"/>
            </a:endParaRPr>
          </a:p>
        </p:txBody>
      </p:sp>
      <p:sp>
        <p:nvSpPr>
          <p:cNvPr id="350211" name="Slide Number Placeholder 1"/>
          <p:cNvSpPr txBox="1">
            <a:spLocks noGrp="1"/>
          </p:cNvSpPr>
          <p:nvPr/>
        </p:nvSpPr>
        <p:spPr bwMode="auto">
          <a:xfrm>
            <a:off x="4143375" y="9120188"/>
            <a:ext cx="3170238" cy="479425"/>
          </a:xfrm>
          <a:prstGeom prst="rect">
            <a:avLst/>
          </a:prstGeom>
          <a:noFill/>
          <a:ln w="9525">
            <a:noFill/>
            <a:miter lim="800000"/>
            <a:headEnd/>
            <a:tailEnd/>
          </a:ln>
        </p:spPr>
        <p:txBody>
          <a:bodyPr lIns="94741" tIns="47370" rIns="94741" bIns="47370" anchor="b"/>
          <a:lstStyle/>
          <a:p>
            <a:pPr algn="r" defTabSz="947738"/>
            <a:fld id="{29C92A2F-52DE-46B9-8584-408ABF1D61DE}" type="slidenum">
              <a:rPr lang="en-US" sz="1200"/>
              <a:pPr algn="r" defTabSz="947738"/>
              <a:t>81</a:t>
            </a:fld>
            <a:endParaRPr lang="en-US" sz="120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8"/>
          <p:cNvSpPr>
            <a:spLocks noGrp="1" noRot="1" noChangeAspect="1" noTextEdit="1"/>
          </p:cNvSpPr>
          <p:nvPr>
            <p:ph type="sldImg"/>
          </p:nvPr>
        </p:nvSpPr>
        <p:spPr bwMode="auto">
          <a:noFill/>
          <a:ln>
            <a:solidFill>
              <a:srgbClr val="000000"/>
            </a:solidFill>
            <a:miter lim="800000"/>
            <a:headEnd/>
            <a:tailEnd/>
          </a:ln>
        </p:spPr>
      </p:sp>
      <p:sp>
        <p:nvSpPr>
          <p:cNvPr id="352258" name="Rectangle 9"/>
          <p:cNvSpPr>
            <a:spLocks noGrp="1"/>
          </p:cNvSpPr>
          <p:nvPr>
            <p:ph type="body" idx="1"/>
          </p:nvPr>
        </p:nvSpPr>
        <p:spPr>
          <a:xfrm>
            <a:off x="733425" y="4560888"/>
            <a:ext cx="5848350" cy="4321175"/>
          </a:xfrm>
          <a:noFill/>
          <a:ln/>
        </p:spPr>
        <p:txBody>
          <a:bodyPr lIns="96609" tIns="48305" rIns="96609" bIns="48305"/>
          <a:lstStyle/>
          <a:p>
            <a:r>
              <a:rPr lang="en-US" smtClean="0"/>
              <a:t>Some installation firms will provide site assessments as part of their installation proposal, but it is recommended that the site assessment be conducted by an independent third-party.</a:t>
            </a:r>
          </a:p>
          <a:p>
            <a:r>
              <a:rPr lang="en-US" smtClean="0"/>
              <a:t>If you are serious –get a “Solar Site Assessment” – </a:t>
            </a:r>
          </a:p>
          <a:p>
            <a:pPr lvl="1"/>
            <a:r>
              <a:rPr lang="en-US" smtClean="0">
                <a:ea typeface="ＭＳ Ｐゴシック" pitchFamily="34" charset="-128"/>
              </a:rPr>
              <a:t>What is a Solar Site Assessment and why is it important?</a:t>
            </a:r>
          </a:p>
          <a:p>
            <a:pPr lvl="1"/>
            <a:r>
              <a:rPr lang="en-US" smtClean="0">
                <a:ea typeface="ＭＳ Ｐゴシック" pitchFamily="34" charset="-128"/>
              </a:rPr>
              <a:t>Unbiased – third-party opinion on the right size, location, and technology to meet your energy needs</a:t>
            </a:r>
          </a:p>
          <a:p>
            <a:pPr lvl="1"/>
            <a:r>
              <a:rPr lang="en-US" smtClean="0">
                <a:ea typeface="ＭＳ Ｐゴシック" pitchFamily="34" charset="-128"/>
              </a:rPr>
              <a:t>Will include images of the proposed placement of the installation and where the tanks/inverter will be located</a:t>
            </a:r>
          </a:p>
          <a:p>
            <a:pPr lvl="1"/>
            <a:r>
              <a:rPr lang="en-US" smtClean="0">
                <a:ea typeface="ＭＳ Ｐゴシック" pitchFamily="34" charset="-128"/>
              </a:rPr>
              <a:t>Will take into consideration  energy usage and energy costs and include an economic analysis with ROI calculations</a:t>
            </a:r>
          </a:p>
          <a:p>
            <a:pPr lvl="1"/>
            <a:r>
              <a:rPr lang="en-US" smtClean="0">
                <a:ea typeface="ＭＳ Ｐゴシック" pitchFamily="34" charset="-128"/>
              </a:rPr>
              <a:t>Will include recommendations</a:t>
            </a:r>
          </a:p>
          <a:p>
            <a:pPr lvl="1"/>
            <a:r>
              <a:rPr lang="en-US" smtClean="0">
                <a:ea typeface="ＭＳ Ｐゴシック" pitchFamily="34" charset="-128"/>
              </a:rPr>
              <a:t>Often a site assessment is required in order for rebates to be awarded</a:t>
            </a:r>
          </a:p>
          <a:p>
            <a:endParaRPr lang="en-US" smtClean="0"/>
          </a:p>
          <a:p>
            <a:endParaRPr lang="en-US" smtClean="0"/>
          </a:p>
          <a:p>
            <a:endParaRPr lang="en-US" smtClean="0"/>
          </a:p>
          <a:p>
            <a:endParaRPr lang="en-US" smtClean="0"/>
          </a:p>
          <a:p>
            <a:endParaRPr lang="en-US" smtClean="0"/>
          </a:p>
          <a:p>
            <a:endParaRPr lang="en-US" smtClean="0"/>
          </a:p>
        </p:txBody>
      </p:sp>
      <p:sp>
        <p:nvSpPr>
          <p:cNvPr id="352259" name="Slide Number Placeholder 1"/>
          <p:cNvSpPr txBox="1">
            <a:spLocks noGrp="1"/>
          </p:cNvSpPr>
          <p:nvPr/>
        </p:nvSpPr>
        <p:spPr bwMode="auto">
          <a:xfrm>
            <a:off x="4143375" y="9120188"/>
            <a:ext cx="3170238" cy="479425"/>
          </a:xfrm>
          <a:prstGeom prst="rect">
            <a:avLst/>
          </a:prstGeom>
          <a:noFill/>
          <a:ln w="9525">
            <a:noFill/>
            <a:miter lim="800000"/>
            <a:headEnd/>
            <a:tailEnd/>
          </a:ln>
        </p:spPr>
        <p:txBody>
          <a:bodyPr lIns="94741" tIns="47370" rIns="94741" bIns="47370" anchor="b"/>
          <a:lstStyle/>
          <a:p>
            <a:pPr algn="r" defTabSz="947738"/>
            <a:fld id="{A0167E97-5EB6-4D17-AF88-131B1518BAD1}" type="slidenum">
              <a:rPr lang="en-US" sz="1200"/>
              <a:pPr algn="r" defTabSz="947738"/>
              <a:t>82</a:t>
            </a:fld>
            <a:endParaRPr lang="en-US" sz="120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8"/>
          <p:cNvSpPr>
            <a:spLocks noGrp="1" noRot="1" noChangeAspect="1" noTextEdit="1"/>
          </p:cNvSpPr>
          <p:nvPr>
            <p:ph type="sldImg"/>
          </p:nvPr>
        </p:nvSpPr>
        <p:spPr bwMode="auto">
          <a:noFill/>
          <a:ln>
            <a:solidFill>
              <a:srgbClr val="000000"/>
            </a:solidFill>
            <a:miter lim="800000"/>
            <a:headEnd/>
            <a:tailEnd/>
          </a:ln>
        </p:spPr>
      </p:sp>
      <p:sp>
        <p:nvSpPr>
          <p:cNvPr id="354306" name="Rectangle 9"/>
          <p:cNvSpPr>
            <a:spLocks noGrp="1"/>
          </p:cNvSpPr>
          <p:nvPr>
            <p:ph type="body" idx="1"/>
          </p:nvPr>
        </p:nvSpPr>
        <p:spPr>
          <a:xfrm>
            <a:off x="733425" y="4560888"/>
            <a:ext cx="5848350" cy="4321175"/>
          </a:xfrm>
          <a:noFill/>
          <a:ln/>
        </p:spPr>
        <p:txBody>
          <a:bodyPr lIns="96609" tIns="48305" rIns="96609" bIns="48305"/>
          <a:lstStyle/>
          <a:p>
            <a:r>
              <a:rPr lang="en-US" smtClean="0"/>
              <a:t>The assessments should include technical analyses of a building’s energy load; roof age, type, and warranty; weight load limitations; available roof space (or ground space for a ground-mounted system); slope, shading, and orientation; optimal conduit paths; and electrical or water heating configuration. </a:t>
            </a:r>
          </a:p>
          <a:p>
            <a:endParaRPr lang="en-US" smtClean="0"/>
          </a:p>
          <a:p>
            <a:endParaRPr lang="en-US" smtClean="0"/>
          </a:p>
          <a:p>
            <a:endParaRPr lang="en-US" smtClean="0"/>
          </a:p>
          <a:p>
            <a:endParaRPr lang="en-US" smtClean="0"/>
          </a:p>
          <a:p>
            <a:endParaRPr lang="en-US" smtClean="0"/>
          </a:p>
          <a:p>
            <a:endParaRPr lang="en-US" smtClean="0"/>
          </a:p>
          <a:p>
            <a:endParaRPr lang="en-US" smtClean="0"/>
          </a:p>
        </p:txBody>
      </p:sp>
      <p:sp>
        <p:nvSpPr>
          <p:cNvPr id="354307" name="Slide Number Placeholder 1"/>
          <p:cNvSpPr txBox="1">
            <a:spLocks noGrp="1"/>
          </p:cNvSpPr>
          <p:nvPr/>
        </p:nvSpPr>
        <p:spPr bwMode="auto">
          <a:xfrm>
            <a:off x="4143375" y="9120188"/>
            <a:ext cx="3170238" cy="479425"/>
          </a:xfrm>
          <a:prstGeom prst="rect">
            <a:avLst/>
          </a:prstGeom>
          <a:noFill/>
          <a:ln w="9525">
            <a:noFill/>
            <a:miter lim="800000"/>
            <a:headEnd/>
            <a:tailEnd/>
          </a:ln>
        </p:spPr>
        <p:txBody>
          <a:bodyPr lIns="94741" tIns="47370" rIns="94741" bIns="47370" anchor="b"/>
          <a:lstStyle/>
          <a:p>
            <a:pPr algn="r" defTabSz="947738"/>
            <a:fld id="{FDFD5BCE-C317-4CE2-82F2-D98ECD303B53}" type="slidenum">
              <a:rPr lang="en-US" sz="1200"/>
              <a:pPr algn="r" defTabSz="947738"/>
              <a:t>83</a:t>
            </a:fld>
            <a:endParaRPr lang="en-US" sz="120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6354" name="Rectangle 3"/>
          <p:cNvSpPr>
            <a:spLocks noGrp="1" noChangeArrowheads="1"/>
          </p:cNvSpPr>
          <p:nvPr>
            <p:ph type="body" idx="1"/>
          </p:nvPr>
        </p:nvSpPr>
        <p:spPr>
          <a:xfrm>
            <a:off x="314325" y="4560888"/>
            <a:ext cx="6869113" cy="4321175"/>
          </a:xfrm>
          <a:noFill/>
          <a:ln/>
        </p:spPr>
        <p:txBody>
          <a:bodyPr lIns="96609" tIns="48305" rIns="96609" bIns="48305"/>
          <a:lstStyle/>
          <a:p>
            <a:pPr defTabSz="873125" eaLnBrk="1" hangingPunct="1">
              <a:lnSpc>
                <a:spcPct val="90000"/>
              </a:lnSpc>
              <a:spcBef>
                <a:spcPct val="0"/>
              </a:spcBef>
            </a:pPr>
            <a:r>
              <a:rPr lang="en-US" smtClean="0"/>
              <a:t>You can’t put solar anywhere – there are some site specific considerations for you to keep in mind….</a:t>
            </a:r>
          </a:p>
          <a:p>
            <a:pPr defTabSz="873125" eaLnBrk="1" hangingPunct="1">
              <a:lnSpc>
                <a:spcPct val="90000"/>
              </a:lnSpc>
              <a:spcBef>
                <a:spcPct val="0"/>
              </a:spcBef>
            </a:pPr>
            <a:endParaRPr lang="en-US" smtClean="0"/>
          </a:p>
          <a:p>
            <a:pPr defTabSz="873125" eaLnBrk="1" hangingPunct="1">
              <a:lnSpc>
                <a:spcPct val="90000"/>
              </a:lnSpc>
              <a:spcBef>
                <a:spcPct val="0"/>
              </a:spcBef>
            </a:pPr>
            <a:r>
              <a:rPr lang="en-US" smtClean="0"/>
              <a:t>Shading -  Solar PV panels can be affected by numerous types of obstructions. Examples include trees, clouds, bird droppings, dust and even the shading from other solar panels. </a:t>
            </a:r>
          </a:p>
          <a:p>
            <a:pPr defTabSz="873125" eaLnBrk="1" hangingPunct="1">
              <a:lnSpc>
                <a:spcPct val="90000"/>
              </a:lnSpc>
              <a:spcBef>
                <a:spcPct val="0"/>
              </a:spcBef>
            </a:pPr>
            <a:endParaRPr lang="en-US" smtClean="0"/>
          </a:p>
          <a:p>
            <a:pPr defTabSz="873125" eaLnBrk="1" hangingPunct="1">
              <a:lnSpc>
                <a:spcPct val="90000"/>
              </a:lnSpc>
              <a:spcBef>
                <a:spcPct val="0"/>
              </a:spcBef>
            </a:pPr>
            <a:r>
              <a:rPr lang="en-US" smtClean="0"/>
              <a:t>Solar Access Rights – Solar Access laws vary by state and region. Solar access laws protect the right of an individual to both install and operate solar panels. A thorough access law addresses both unwarranted restrictions to construction as well as changes that may occur after construction like tree shading and newly constructed higher buildings. Currently, 34 states have some sort of solar access rights established to protect individuals.</a:t>
            </a:r>
          </a:p>
          <a:p>
            <a:pPr defTabSz="873125" eaLnBrk="1" hangingPunct="1">
              <a:lnSpc>
                <a:spcPct val="90000"/>
              </a:lnSpc>
              <a:spcBef>
                <a:spcPct val="0"/>
              </a:spcBef>
            </a:pPr>
            <a:endParaRPr lang="en-US" smtClean="0"/>
          </a:p>
          <a:p>
            <a:pPr defTabSz="873125" eaLnBrk="1" hangingPunct="1">
              <a:lnSpc>
                <a:spcPct val="90000"/>
              </a:lnSpc>
              <a:spcBef>
                <a:spcPct val="0"/>
              </a:spcBef>
            </a:pPr>
            <a:r>
              <a:rPr lang="en-US" smtClean="0"/>
              <a:t>Structural Capacity and integrity– Buildings that are being proposed for construction can easily modify system plans to incorporate solar PV panels. However, older buildings can be analyzed to ensure that the current roof has the load capacity to handle the solar PV panels. If a roof is close to the end of its expected life, replacing the roof could be a viable option. Many companies can install the solar panels and the new roof at the same time, if needed.</a:t>
            </a:r>
          </a:p>
          <a:p>
            <a:pPr defTabSz="873125" eaLnBrk="1" hangingPunct="1">
              <a:lnSpc>
                <a:spcPct val="90000"/>
              </a:lnSpc>
              <a:spcBef>
                <a:spcPct val="0"/>
              </a:spcBef>
            </a:pPr>
            <a:endParaRPr lang="en-US" smtClean="0"/>
          </a:p>
          <a:p>
            <a:pPr defTabSz="873125" eaLnBrk="1" hangingPunct="1">
              <a:lnSpc>
                <a:spcPct val="90000"/>
              </a:lnSpc>
              <a:spcBef>
                <a:spcPct val="0"/>
              </a:spcBef>
            </a:pPr>
            <a:r>
              <a:rPr lang="en-US" smtClean="0"/>
              <a:t>Wind Loading – Due to the large surface area of panels, the effects of wind speed must be considered when installing solar panels. Therefore, it is necessary to hire a structural or civil engineer to properly perform wind loading calculations and other possible code requirements.</a:t>
            </a:r>
          </a:p>
          <a:p>
            <a:pPr defTabSz="873125" eaLnBrk="1" hangingPunct="1">
              <a:lnSpc>
                <a:spcPct val="90000"/>
              </a:lnSpc>
              <a:spcBef>
                <a:spcPct val="0"/>
              </a:spcBef>
            </a:pPr>
            <a:endParaRPr lang="en-US" smtClean="0"/>
          </a:p>
          <a:p>
            <a:pPr defTabSz="873125" eaLnBrk="1" hangingPunct="1">
              <a:lnSpc>
                <a:spcPct val="90000"/>
              </a:lnSpc>
              <a:spcBef>
                <a:spcPct val="0"/>
              </a:spcBef>
            </a:pPr>
            <a:r>
              <a:rPr lang="en-US" smtClean="0"/>
              <a:t>Interconnection to the grid – If you are developing in a area where solar is “new”, the approval process from the utility may be lengthy</a:t>
            </a:r>
          </a:p>
          <a:p>
            <a:pPr defTabSz="873125" eaLnBrk="1" hangingPunct="1">
              <a:lnSpc>
                <a:spcPct val="90000"/>
              </a:lnSpc>
              <a:spcBef>
                <a:spcPct val="0"/>
              </a:spcBef>
            </a:pPr>
            <a:endParaRPr lang="en-US" smtClean="0"/>
          </a:p>
          <a:p>
            <a:pPr defTabSz="873125" eaLnBrk="1" hangingPunct="1">
              <a:lnSpc>
                <a:spcPct val="90000"/>
              </a:lnSpc>
              <a:spcBef>
                <a:spcPct val="0"/>
              </a:spcBef>
            </a:pPr>
            <a:r>
              <a:rPr lang="en-US" smtClean="0"/>
              <a:t>Maximum energy output for a fixed system is always facing South at latitude tilt.  A more horizontal tilt gives more summer energy and a more vertical tilt gives more winter energy.</a:t>
            </a:r>
          </a:p>
          <a:p>
            <a:pPr defTabSz="873125" eaLnBrk="1" hangingPunct="1">
              <a:lnSpc>
                <a:spcPct val="90000"/>
              </a:lnSpc>
              <a:spcBef>
                <a:spcPct val="0"/>
              </a:spcBef>
            </a:pPr>
            <a:endParaRPr lang="en-US" smtClean="0"/>
          </a:p>
        </p:txBody>
      </p:sp>
      <p:sp>
        <p:nvSpPr>
          <p:cNvPr id="356355" name="Slide Number Placeholder 1"/>
          <p:cNvSpPr txBox="1">
            <a:spLocks noGrp="1"/>
          </p:cNvSpPr>
          <p:nvPr/>
        </p:nvSpPr>
        <p:spPr bwMode="auto">
          <a:xfrm>
            <a:off x="4143375" y="9120188"/>
            <a:ext cx="3170238" cy="479425"/>
          </a:xfrm>
          <a:prstGeom prst="rect">
            <a:avLst/>
          </a:prstGeom>
          <a:noFill/>
          <a:ln w="9525">
            <a:noFill/>
            <a:miter lim="800000"/>
            <a:headEnd/>
            <a:tailEnd/>
          </a:ln>
        </p:spPr>
        <p:txBody>
          <a:bodyPr lIns="94741" tIns="47370" rIns="94741" bIns="47370" anchor="b"/>
          <a:lstStyle/>
          <a:p>
            <a:pPr algn="r" defTabSz="947738"/>
            <a:fld id="{4ED14426-1888-4300-B32F-4883D3342545}" type="slidenum">
              <a:rPr lang="en-US" sz="1200"/>
              <a:pPr algn="r" defTabSz="947738"/>
              <a:t>84</a:t>
            </a:fld>
            <a:endParaRPr lang="en-US" sz="120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6"/>
          <p:cNvSpPr>
            <a:spLocks noGrp="1" noRot="1" noChangeAspect="1" noTextEdit="1"/>
          </p:cNvSpPr>
          <p:nvPr>
            <p:ph type="sldImg"/>
          </p:nvPr>
        </p:nvSpPr>
        <p:spPr bwMode="auto">
          <a:noFill/>
          <a:ln>
            <a:solidFill>
              <a:srgbClr val="000000"/>
            </a:solidFill>
            <a:miter lim="800000"/>
            <a:headEnd/>
            <a:tailEnd/>
          </a:ln>
        </p:spPr>
      </p:sp>
      <p:sp>
        <p:nvSpPr>
          <p:cNvPr id="358402" name="Rectangle 7"/>
          <p:cNvSpPr>
            <a:spLocks noGrp="1"/>
          </p:cNvSpPr>
          <p:nvPr>
            <p:ph type="body" idx="1"/>
          </p:nvPr>
        </p:nvSpPr>
        <p:spPr>
          <a:xfrm>
            <a:off x="733425" y="4560888"/>
            <a:ext cx="5848350" cy="4321175"/>
          </a:xfrm>
          <a:noFill/>
          <a:ln/>
        </p:spPr>
        <p:txBody>
          <a:bodyPr lIns="96609" tIns="48305" rIns="96609" bIns="48305"/>
          <a:lstStyle/>
          <a:p>
            <a:r>
              <a:rPr lang="en-US" smtClean="0"/>
              <a:t>This can be for a single site, multiple sites within a jurisdiction with multiple departments, or on behalf of multiple jurisdictions with sites. It can also be either a direct ownership RFP (in which the municipality owns all equipment and is responsible for operations and maintenance) or third-party ownership.</a:t>
            </a:r>
          </a:p>
          <a:p>
            <a:r>
              <a:rPr lang="en-US" smtClean="0"/>
              <a:t>Write and issue a request for proposal (RFP) in compliance with procurement office. It is recommended that a residential or commercial customer solicit bids and interview at least three potential contractors.  </a:t>
            </a:r>
          </a:p>
          <a:p>
            <a:endParaRPr lang="en-US" smtClean="0"/>
          </a:p>
          <a:p>
            <a:pPr lvl="1"/>
            <a:endParaRPr lang="en-US" smtClean="0">
              <a:ea typeface="ＭＳ Ｐゴシック" pitchFamily="34" charset="-128"/>
            </a:endParaRPr>
          </a:p>
        </p:txBody>
      </p:sp>
      <p:sp>
        <p:nvSpPr>
          <p:cNvPr id="358403" name="Slide Number Placeholder 1"/>
          <p:cNvSpPr txBox="1">
            <a:spLocks noGrp="1"/>
          </p:cNvSpPr>
          <p:nvPr/>
        </p:nvSpPr>
        <p:spPr bwMode="auto">
          <a:xfrm>
            <a:off x="4143375" y="9120188"/>
            <a:ext cx="3170238" cy="479425"/>
          </a:xfrm>
          <a:prstGeom prst="rect">
            <a:avLst/>
          </a:prstGeom>
          <a:noFill/>
          <a:ln w="9525">
            <a:noFill/>
            <a:miter lim="800000"/>
            <a:headEnd/>
            <a:tailEnd/>
          </a:ln>
        </p:spPr>
        <p:txBody>
          <a:bodyPr lIns="94741" tIns="47370" rIns="94741" bIns="47370" anchor="b"/>
          <a:lstStyle/>
          <a:p>
            <a:pPr algn="r" defTabSz="947738"/>
            <a:fld id="{4056758C-CBDB-429E-AAF2-0798D1F512CE}" type="slidenum">
              <a:rPr lang="en-US" sz="1200"/>
              <a:pPr algn="r" defTabSz="947738"/>
              <a:t>85</a:t>
            </a:fld>
            <a:endParaRPr lang="en-US" sz="120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Notes Placeholder 2"/>
          <p:cNvSpPr>
            <a:spLocks noGrp="1"/>
          </p:cNvSpPr>
          <p:nvPr>
            <p:ph type="body" idx="1"/>
          </p:nvPr>
        </p:nvSpPr>
        <p:spPr>
          <a:xfrm>
            <a:off x="327025" y="4560888"/>
            <a:ext cx="6799263" cy="4321175"/>
          </a:xfrm>
          <a:noFill/>
          <a:ln/>
        </p:spPr>
        <p:txBody>
          <a:bodyPr lIns="96609" tIns="48305" rIns="96609" bIns="48305"/>
          <a:lstStyle/>
          <a:p>
            <a:r>
              <a:rPr lang="en-US" smtClean="0"/>
              <a:t>Pioneered by a regional collaborative initiative in California led by Santa Clara County, 9 jurisdictions with 47 sites banded together to procure solar services. The resulting effort led to several significant benefits:</a:t>
            </a:r>
          </a:p>
          <a:p>
            <a:pPr lvl="1"/>
            <a:r>
              <a:rPr lang="en-US" smtClean="0">
                <a:ea typeface="ＭＳ Ｐゴシック" pitchFamily="34" charset="-128"/>
              </a:rPr>
              <a:t>Energy cost reductions of 10‐15%</a:t>
            </a:r>
          </a:p>
          <a:p>
            <a:pPr lvl="1"/>
            <a:r>
              <a:rPr lang="en-US" smtClean="0">
                <a:ea typeface="ＭＳ Ｐゴシック" pitchFamily="34" charset="-128"/>
              </a:rPr>
              <a:t>Market‐leading contract terms</a:t>
            </a:r>
          </a:p>
          <a:p>
            <a:pPr lvl="1"/>
            <a:r>
              <a:rPr lang="en-US" smtClean="0">
                <a:ea typeface="ＭＳ Ｐゴシック" pitchFamily="34" charset="-128"/>
              </a:rPr>
              <a:t>Early achievement of GHG goals, and </a:t>
            </a:r>
          </a:p>
          <a:p>
            <a:pPr lvl="1"/>
            <a:r>
              <a:rPr lang="en-US" smtClean="0">
                <a:ea typeface="ＭＳ Ｐゴシック" pitchFamily="34" charset="-128"/>
              </a:rPr>
              <a:t>50% savings in administrative and transaction costs. </a:t>
            </a:r>
          </a:p>
          <a:p>
            <a:r>
              <a:rPr lang="en-US" smtClean="0"/>
              <a:t>In addition to these, participants:</a:t>
            </a:r>
          </a:p>
          <a:p>
            <a:pPr lvl="1"/>
            <a:r>
              <a:rPr lang="en-US" smtClean="0">
                <a:ea typeface="ＭＳ Ｐゴシック" pitchFamily="34" charset="-128"/>
              </a:rPr>
              <a:t>Conserve government funds available for capital equipment</a:t>
            </a:r>
          </a:p>
          <a:p>
            <a:pPr lvl="1"/>
            <a:r>
              <a:rPr lang="en-US" smtClean="0">
                <a:ea typeface="ＭＳ Ｐゴシック" pitchFamily="34" charset="-128"/>
              </a:rPr>
              <a:t>Reduce greenhouse gas emissions from local government operations</a:t>
            </a:r>
          </a:p>
          <a:p>
            <a:pPr lvl="1"/>
            <a:r>
              <a:rPr lang="en-US" smtClean="0">
                <a:ea typeface="ＭＳ Ｐゴシック" pitchFamily="34" charset="-128"/>
              </a:rPr>
              <a:t>Reduce dependence on fossil fuels</a:t>
            </a:r>
          </a:p>
          <a:p>
            <a:pPr lvl="1"/>
            <a:r>
              <a:rPr lang="en-US" smtClean="0">
                <a:ea typeface="ＭＳ Ｐゴシック" pitchFamily="34" charset="-128"/>
              </a:rPr>
              <a:t>Stabilize the cost of electrical energy during a time when we expect prices to rise sharply (hedge against rising and volatile electricity rates)</a:t>
            </a:r>
          </a:p>
          <a:p>
            <a:pPr lvl="1"/>
            <a:r>
              <a:rPr lang="en-US" smtClean="0">
                <a:ea typeface="ＭＳ Ｐゴシック" pitchFamily="34" charset="-128"/>
              </a:rPr>
              <a:t>Reduce the cost of photovoltaic systems through volume purchasing/ aggregated projects</a:t>
            </a:r>
          </a:p>
          <a:p>
            <a:pPr lvl="1"/>
            <a:r>
              <a:rPr lang="en-US" smtClean="0">
                <a:ea typeface="ＭＳ Ｐゴシック" pitchFamily="34" charset="-128"/>
              </a:rPr>
              <a:t>Reduce vendor costs through economics of scale and standardization of purchasing methods</a:t>
            </a:r>
          </a:p>
          <a:p>
            <a:pPr lvl="1"/>
            <a:r>
              <a:rPr lang="en-US" smtClean="0">
                <a:ea typeface="ＭＳ Ｐゴシック" pitchFamily="34" charset="-128"/>
              </a:rPr>
              <a:t>Help smaller cities leverage technical expertise using a shared collaborative resource pool</a:t>
            </a:r>
          </a:p>
          <a:p>
            <a:pPr lvl="1"/>
            <a:r>
              <a:rPr lang="en-US" smtClean="0">
                <a:ea typeface="ＭＳ Ｐゴシック" pitchFamily="34" charset="-128"/>
              </a:rPr>
              <a:t>Minimize workload for cities through the use of turnkey installations of solar systems including financing, installation, maintenance, and operation</a:t>
            </a:r>
          </a:p>
          <a:p>
            <a:pPr lvl="1"/>
            <a:r>
              <a:rPr lang="en-US" smtClean="0">
                <a:ea typeface="ＭＳ Ｐゴシック" pitchFamily="34" charset="-128"/>
              </a:rPr>
              <a:t>Support / stimulate the creation of local clean tech jobs</a:t>
            </a:r>
          </a:p>
          <a:p>
            <a:pPr lvl="1"/>
            <a:r>
              <a:rPr lang="en-US" smtClean="0">
                <a:ea typeface="ＭＳ Ｐゴシック" pitchFamily="34" charset="-128"/>
              </a:rPr>
              <a:t>Encourage use of local technologies and resources</a:t>
            </a:r>
          </a:p>
          <a:p>
            <a:endParaRPr lang="en-US" smtClean="0"/>
          </a:p>
        </p:txBody>
      </p:sp>
      <p:sp>
        <p:nvSpPr>
          <p:cNvPr id="360450" name="Slide Image Placeholder 4"/>
          <p:cNvSpPr>
            <a:spLocks noGrp="1" noRot="1" noChangeAspect="1" noTextEdit="1"/>
          </p:cNvSpPr>
          <p:nvPr>
            <p:ph type="sldImg"/>
          </p:nvPr>
        </p:nvSpPr>
        <p:spPr bwMode="auto">
          <a:noFill/>
          <a:ln>
            <a:solidFill>
              <a:srgbClr val="000000"/>
            </a:solidFill>
            <a:miter lim="800000"/>
            <a:headEnd/>
            <a:tailEnd/>
          </a:ln>
        </p:spPr>
      </p:sp>
      <p:sp>
        <p:nvSpPr>
          <p:cNvPr id="360451" name="Slide Number Placeholder 5"/>
          <p:cNvSpPr txBox="1">
            <a:spLocks noGrp="1"/>
          </p:cNvSpPr>
          <p:nvPr/>
        </p:nvSpPr>
        <p:spPr bwMode="auto">
          <a:xfrm>
            <a:off x="4143375" y="9120188"/>
            <a:ext cx="3170238" cy="479425"/>
          </a:xfrm>
          <a:prstGeom prst="rect">
            <a:avLst/>
          </a:prstGeom>
          <a:noFill/>
          <a:ln w="9525">
            <a:noFill/>
            <a:miter lim="800000"/>
            <a:headEnd/>
            <a:tailEnd/>
          </a:ln>
        </p:spPr>
        <p:txBody>
          <a:bodyPr lIns="94741" tIns="47370" rIns="94741" bIns="47370" anchor="b"/>
          <a:lstStyle/>
          <a:p>
            <a:pPr algn="r" defTabSz="947738"/>
            <a:fld id="{DD5D7BFF-6683-4ABA-BDE3-9D0AF9576B8F}" type="slidenum">
              <a:rPr lang="en-US" sz="1200"/>
              <a:pPr algn="r" defTabSz="947738"/>
              <a:t>86</a:t>
            </a:fld>
            <a:endParaRPr lang="en-US" sz="120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8"/>
          <p:cNvSpPr>
            <a:spLocks noGrp="1" noRot="1" noChangeAspect="1" noTextEdit="1"/>
          </p:cNvSpPr>
          <p:nvPr>
            <p:ph type="sldImg"/>
          </p:nvPr>
        </p:nvSpPr>
        <p:spPr bwMode="auto">
          <a:noFill/>
          <a:ln>
            <a:solidFill>
              <a:srgbClr val="000000"/>
            </a:solidFill>
            <a:miter lim="800000"/>
            <a:headEnd/>
            <a:tailEnd/>
          </a:ln>
        </p:spPr>
      </p:sp>
      <p:sp>
        <p:nvSpPr>
          <p:cNvPr id="362498" name="Rectangle 9"/>
          <p:cNvSpPr>
            <a:spLocks noGrp="1"/>
          </p:cNvSpPr>
          <p:nvPr>
            <p:ph type="body" idx="1"/>
          </p:nvPr>
        </p:nvSpPr>
        <p:spPr>
          <a:xfrm>
            <a:off x="733425" y="4560888"/>
            <a:ext cx="5848350" cy="4321175"/>
          </a:xfrm>
          <a:noFill/>
          <a:ln/>
        </p:spPr>
        <p:txBody>
          <a:bodyPr lIns="96609" tIns="48305" rIns="96609" bIns="48305"/>
          <a:lstStyle/>
          <a:p>
            <a:r>
              <a:rPr lang="en-US" smtClean="0"/>
              <a:t>Require bidder performance in contract for areas such as permitting, utility interconnection, code compliance, construction schedule, warranties, and electricity output</a:t>
            </a:r>
          </a:p>
          <a:p>
            <a:endParaRPr lang="en-US" smtClean="0"/>
          </a:p>
          <a:p>
            <a:r>
              <a:rPr lang="en-US" smtClean="0"/>
              <a:t>Involve stakeholders/departments</a:t>
            </a:r>
          </a:p>
          <a:p>
            <a:pPr lvl="1"/>
            <a:r>
              <a:rPr lang="en-US" smtClean="0">
                <a:ea typeface="ＭＳ Ｐゴシック" pitchFamily="34" charset="-128"/>
              </a:rPr>
              <a:t>Procurement</a:t>
            </a:r>
          </a:p>
          <a:p>
            <a:pPr lvl="1"/>
            <a:r>
              <a:rPr lang="en-US" smtClean="0">
                <a:ea typeface="ＭＳ Ｐゴシック" pitchFamily="34" charset="-128"/>
              </a:rPr>
              <a:t>Finance</a:t>
            </a:r>
          </a:p>
          <a:p>
            <a:pPr lvl="1"/>
            <a:r>
              <a:rPr lang="en-US" smtClean="0">
                <a:ea typeface="ＭＳ Ｐゴシック" pitchFamily="34" charset="-128"/>
              </a:rPr>
              <a:t>Facilities/engineering</a:t>
            </a:r>
          </a:p>
          <a:p>
            <a:pPr lvl="1"/>
            <a:r>
              <a:rPr lang="en-US" smtClean="0">
                <a:ea typeface="ＭＳ Ｐゴシック" pitchFamily="34" charset="-128"/>
              </a:rPr>
              <a:t>Energy/environmental mgmt.</a:t>
            </a:r>
          </a:p>
          <a:p>
            <a:pPr lvl="1"/>
            <a:r>
              <a:rPr lang="en-US" smtClean="0">
                <a:ea typeface="ＭＳ Ｐゴシック" pitchFamily="34" charset="-128"/>
              </a:rPr>
              <a:t>Executive</a:t>
            </a:r>
          </a:p>
          <a:p>
            <a:pPr lvl="1"/>
            <a:r>
              <a:rPr lang="en-US" smtClean="0">
                <a:ea typeface="ＭＳ Ｐゴシック" pitchFamily="34" charset="-128"/>
              </a:rPr>
              <a:t>Other</a:t>
            </a:r>
          </a:p>
          <a:p>
            <a:r>
              <a:rPr lang="en-US" smtClean="0"/>
              <a:t>First do no harm: roofing</a:t>
            </a:r>
          </a:p>
          <a:p>
            <a:pPr lvl="1"/>
            <a:r>
              <a:rPr lang="en-US" smtClean="0">
                <a:ea typeface="ＭＳ Ｐゴシック" pitchFamily="34" charset="-128"/>
              </a:rPr>
              <a:t>Roof age and condition as important determinants of where and how installations are sited</a:t>
            </a:r>
          </a:p>
          <a:p>
            <a:pPr lvl="1"/>
            <a:r>
              <a:rPr lang="en-US" smtClean="0">
                <a:ea typeface="ＭＳ Ｐゴシック" pitchFamily="34" charset="-128"/>
              </a:rPr>
              <a:t>Integration with roof warranty</a:t>
            </a:r>
          </a:p>
          <a:p>
            <a:pPr lvl="1"/>
            <a:r>
              <a:rPr lang="en-US" smtClean="0">
                <a:ea typeface="ＭＳ Ｐゴシック" pitchFamily="34" charset="-128"/>
              </a:rPr>
              <a:t>Structural analysis/loading limitations</a:t>
            </a:r>
          </a:p>
          <a:p>
            <a:pPr lvl="1"/>
            <a:r>
              <a:rPr lang="en-US" smtClean="0">
                <a:ea typeface="ＭＳ Ｐゴシック" pitchFamily="34" charset="-128"/>
              </a:rPr>
              <a:t>NREL solar rooftop optimization tool (forthcoming)</a:t>
            </a:r>
          </a:p>
        </p:txBody>
      </p:sp>
      <p:sp>
        <p:nvSpPr>
          <p:cNvPr id="362499" name="Slide Number Placeholder 1"/>
          <p:cNvSpPr txBox="1">
            <a:spLocks noGrp="1"/>
          </p:cNvSpPr>
          <p:nvPr/>
        </p:nvSpPr>
        <p:spPr bwMode="auto">
          <a:xfrm>
            <a:off x="4143375" y="9120188"/>
            <a:ext cx="3170238" cy="479425"/>
          </a:xfrm>
          <a:prstGeom prst="rect">
            <a:avLst/>
          </a:prstGeom>
          <a:noFill/>
          <a:ln w="9525">
            <a:noFill/>
            <a:miter lim="800000"/>
            <a:headEnd/>
            <a:tailEnd/>
          </a:ln>
        </p:spPr>
        <p:txBody>
          <a:bodyPr lIns="94741" tIns="47370" rIns="94741" bIns="47370" anchor="b"/>
          <a:lstStyle/>
          <a:p>
            <a:pPr algn="r" defTabSz="947738"/>
            <a:fld id="{9CF1B8A1-BFAE-4419-92BF-8E55AB121D8D}" type="slidenum">
              <a:rPr lang="en-US" sz="1200"/>
              <a:pPr algn="r" defTabSz="947738"/>
              <a:t>87</a:t>
            </a:fld>
            <a:endParaRPr lang="en-US" sz="120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8"/>
          <p:cNvSpPr>
            <a:spLocks noGrp="1" noRot="1" noChangeAspect="1" noTextEdit="1"/>
          </p:cNvSpPr>
          <p:nvPr>
            <p:ph type="sldImg"/>
          </p:nvPr>
        </p:nvSpPr>
        <p:spPr bwMode="auto">
          <a:noFill/>
          <a:ln>
            <a:solidFill>
              <a:srgbClr val="000000"/>
            </a:solidFill>
            <a:miter lim="800000"/>
            <a:headEnd/>
            <a:tailEnd/>
          </a:ln>
        </p:spPr>
      </p:sp>
      <p:sp>
        <p:nvSpPr>
          <p:cNvPr id="364546" name="Rectangle 9"/>
          <p:cNvSpPr>
            <a:spLocks noGrp="1"/>
          </p:cNvSpPr>
          <p:nvPr>
            <p:ph type="body" idx="1"/>
          </p:nvPr>
        </p:nvSpPr>
        <p:spPr>
          <a:xfrm>
            <a:off x="733425" y="4560888"/>
            <a:ext cx="5848350" cy="4321175"/>
          </a:xfrm>
          <a:noFill/>
          <a:ln/>
        </p:spPr>
        <p:txBody>
          <a:bodyPr lIns="96609" tIns="48305" rIns="96609" bIns="48305"/>
          <a:lstStyle/>
          <a:p>
            <a:r>
              <a:rPr lang="en-US" smtClean="0"/>
              <a:t>It is recommended that a residential or commercial customer solicit bids and interview at least three potential contractors.  </a:t>
            </a:r>
          </a:p>
          <a:p>
            <a:r>
              <a:rPr lang="en-US" smtClean="0"/>
              <a:t>Questions that you may ask the contractor include :</a:t>
            </a:r>
          </a:p>
          <a:p>
            <a:pPr lvl="1"/>
            <a:r>
              <a:rPr lang="en-US" smtClean="0">
                <a:ea typeface="ＭＳ Ｐゴシック" pitchFamily="34" charset="-128"/>
              </a:rPr>
              <a:t>Can you provide references from previous customers with similar systems?</a:t>
            </a:r>
          </a:p>
          <a:p>
            <a:pPr lvl="1"/>
            <a:r>
              <a:rPr lang="en-US" smtClean="0">
                <a:ea typeface="ＭＳ Ｐゴシック" pitchFamily="34" charset="-128"/>
              </a:rPr>
              <a:t>When would you be able to perform the work?</a:t>
            </a:r>
          </a:p>
          <a:p>
            <a:pPr lvl="1"/>
            <a:r>
              <a:rPr lang="en-US" smtClean="0">
                <a:ea typeface="ＭＳ Ｐゴシック" pitchFamily="34" charset="-128"/>
              </a:rPr>
              <a:t>How long will the project take?</a:t>
            </a:r>
          </a:p>
          <a:p>
            <a:pPr lvl="1"/>
            <a:r>
              <a:rPr lang="en-US" smtClean="0">
                <a:ea typeface="ＭＳ Ｐゴシック" pitchFamily="34" charset="-128"/>
              </a:rPr>
              <a:t>Do you provide a performance guarantee and/or warranty, and if so, what are the details?</a:t>
            </a:r>
          </a:p>
          <a:p>
            <a:pPr lvl="1"/>
            <a:r>
              <a:rPr lang="en-US" smtClean="0">
                <a:ea typeface="ＭＳ Ｐゴシック" pitchFamily="34" charset="-128"/>
              </a:rPr>
              <a:t>How many similar systems have you installed?</a:t>
            </a:r>
          </a:p>
          <a:p>
            <a:pPr lvl="1"/>
            <a:r>
              <a:rPr lang="en-US" smtClean="0">
                <a:ea typeface="ＭＳ Ｐゴシック" pitchFamily="34" charset="-128"/>
              </a:rPr>
              <a:t>Have you worked with local building officials and utility representatives when installing similar systems in the past?</a:t>
            </a:r>
          </a:p>
          <a:p>
            <a:pPr lvl="1"/>
            <a:r>
              <a:rPr lang="en-US" smtClean="0">
                <a:ea typeface="ＭＳ Ｐゴシック" pitchFamily="34" charset="-128"/>
              </a:rPr>
              <a:t>Do you have a master electrician (or professional electrical engineer) as part of the project team?</a:t>
            </a:r>
          </a:p>
          <a:p>
            <a:pPr lvl="1"/>
            <a:r>
              <a:rPr lang="en-US" smtClean="0">
                <a:ea typeface="ＭＳ Ｐゴシック" pitchFamily="34" charset="-128"/>
              </a:rPr>
              <a:t>Will you hire subcontractors to complete portions of the project? What firms will you hire and what will they do?</a:t>
            </a:r>
          </a:p>
          <a:p>
            <a:pPr lvl="1"/>
            <a:r>
              <a:rPr lang="en-US" smtClean="0">
                <a:ea typeface="ＭＳ Ｐゴシック" pitchFamily="34" charset="-128"/>
              </a:rPr>
              <a:t>Do you repair systems that you installed, and if so, what are your rates?</a:t>
            </a:r>
          </a:p>
          <a:p>
            <a:pPr lvl="1"/>
            <a:r>
              <a:rPr lang="en-US" smtClean="0">
                <a:ea typeface="ＭＳ Ｐゴシック" pitchFamily="34" charset="-128"/>
              </a:rPr>
              <a:t>What kind of training will you provide me with so that I can better operate and maintain my system?</a:t>
            </a:r>
          </a:p>
          <a:p>
            <a:r>
              <a:rPr lang="en-US" smtClean="0"/>
              <a:t>Contractor will generally apply for permits (building, electrical/plumbing, historic, interconnection). </a:t>
            </a:r>
          </a:p>
        </p:txBody>
      </p:sp>
      <p:sp>
        <p:nvSpPr>
          <p:cNvPr id="364547" name="Slide Number Placeholder 1"/>
          <p:cNvSpPr txBox="1">
            <a:spLocks noGrp="1"/>
          </p:cNvSpPr>
          <p:nvPr/>
        </p:nvSpPr>
        <p:spPr bwMode="auto">
          <a:xfrm>
            <a:off x="4143375" y="9120188"/>
            <a:ext cx="3170238" cy="479425"/>
          </a:xfrm>
          <a:prstGeom prst="rect">
            <a:avLst/>
          </a:prstGeom>
          <a:noFill/>
          <a:ln w="9525">
            <a:noFill/>
            <a:miter lim="800000"/>
            <a:headEnd/>
            <a:tailEnd/>
          </a:ln>
        </p:spPr>
        <p:txBody>
          <a:bodyPr lIns="94741" tIns="47370" rIns="94741" bIns="47370" anchor="b"/>
          <a:lstStyle/>
          <a:p>
            <a:pPr algn="r" defTabSz="947738"/>
            <a:fld id="{A2CB6898-FCA7-4EBC-BBCF-58E17BB20B34}" type="slidenum">
              <a:rPr lang="en-US" sz="1200"/>
              <a:pPr algn="r" defTabSz="947738"/>
              <a:t>88</a:t>
            </a:fld>
            <a:endParaRPr lang="en-US" sz="120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9"/>
          <p:cNvSpPr>
            <a:spLocks noGrp="1"/>
          </p:cNvSpPr>
          <p:nvPr>
            <p:ph type="body" idx="1"/>
          </p:nvPr>
        </p:nvSpPr>
        <p:spPr>
          <a:xfrm>
            <a:off x="733425" y="4560888"/>
            <a:ext cx="5848350" cy="4321175"/>
          </a:xfrm>
          <a:noFill/>
          <a:ln/>
        </p:spPr>
        <p:txBody>
          <a:bodyPr lIns="96609" tIns="48305" rIns="96609" bIns="48305"/>
          <a:lstStyle/>
          <a:p>
            <a:r>
              <a:rPr lang="en-US" smtClean="0"/>
              <a:t>If “Initiate mechanism to track system performance” is the burden of the local government ownership, then need to put system in place. If third-party, then it’s the owner’s responsibility.</a:t>
            </a:r>
          </a:p>
        </p:txBody>
      </p:sp>
      <p:sp>
        <p:nvSpPr>
          <p:cNvPr id="366594" name="Slide Image Placeholder 2"/>
          <p:cNvSpPr>
            <a:spLocks noGrp="1" noRot="1" noChangeAspect="1" noTextEdit="1"/>
          </p:cNvSpPr>
          <p:nvPr>
            <p:ph type="sldImg"/>
          </p:nvPr>
        </p:nvSpPr>
        <p:spPr bwMode="auto">
          <a:noFill/>
          <a:ln>
            <a:solidFill>
              <a:srgbClr val="000000"/>
            </a:solidFill>
            <a:miter lim="800000"/>
            <a:headEnd/>
            <a:tailEnd/>
          </a:ln>
        </p:spPr>
      </p:sp>
      <p:sp>
        <p:nvSpPr>
          <p:cNvPr id="366595" name="Slide Number Placeholder 3"/>
          <p:cNvSpPr txBox="1">
            <a:spLocks noGrp="1"/>
          </p:cNvSpPr>
          <p:nvPr/>
        </p:nvSpPr>
        <p:spPr bwMode="auto">
          <a:xfrm>
            <a:off x="4143375" y="9120188"/>
            <a:ext cx="3170238" cy="479425"/>
          </a:xfrm>
          <a:prstGeom prst="rect">
            <a:avLst/>
          </a:prstGeom>
          <a:noFill/>
          <a:ln w="9525">
            <a:noFill/>
            <a:miter lim="800000"/>
            <a:headEnd/>
            <a:tailEnd/>
          </a:ln>
        </p:spPr>
        <p:txBody>
          <a:bodyPr lIns="94741" tIns="47370" rIns="94741" bIns="47370" anchor="b"/>
          <a:lstStyle/>
          <a:p>
            <a:pPr algn="r" defTabSz="947738"/>
            <a:fld id="{1787C0D5-60DE-4D19-9783-14B97748421B}" type="slidenum">
              <a:rPr lang="en-US" sz="1200"/>
              <a:pPr algn="r" defTabSz="947738"/>
              <a:t>89</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3"/>
          <p:cNvSpPr>
            <a:spLocks noGrp="1"/>
          </p:cNvSpPr>
          <p:nvPr>
            <p:ph type="body" idx="1"/>
          </p:nvPr>
        </p:nvSpPr>
        <p:spPr>
          <a:noFill/>
          <a:ln/>
        </p:spPr>
        <p:txBody>
          <a:bodyPr/>
          <a:lstStyle/>
          <a:p>
            <a:r>
              <a:rPr lang="en-US" smtClean="0"/>
              <a:t>A primary activity of the Solar America Communities Outreach Partnership is a series of workshops that target local government officials, community members, and local business stakeholders about proven approaches for bringing increased solar PV to their communities. The organizational and individual members of the ICLEI and ICMA teams lend their subject-matter expertise to develop the content and deliver the workshops at selected conferences held around the country where local solar stakeholders are gathering. During 2011, we will be delivering workshops such as this one at the different events; if you are interested in our schedule, please see me at a break or after today’s workshop.</a:t>
            </a:r>
          </a:p>
          <a:p>
            <a:endParaRPr lang="en-US" smtClean="0"/>
          </a:p>
        </p:txBody>
      </p:sp>
      <p:pic>
        <p:nvPicPr>
          <p:cNvPr id="36866" name="Picture 1"/>
          <p:cNvPicPr>
            <a:picLocks noChangeAspect="1"/>
          </p:cNvPicPr>
          <p:nvPr/>
        </p:nvPicPr>
        <p:blipFill>
          <a:blip r:embed="rId3"/>
          <a:srcRect t="20160" b="30444"/>
          <a:stretch>
            <a:fillRect/>
          </a:stretch>
        </p:blipFill>
        <p:spPr bwMode="auto">
          <a:xfrm>
            <a:off x="587375" y="6291263"/>
            <a:ext cx="6140450" cy="2071687"/>
          </a:xfrm>
          <a:prstGeom prst="rect">
            <a:avLst/>
          </a:prstGeom>
          <a:noFill/>
          <a:ln w="9525">
            <a:noFill/>
            <a:miter lim="800000"/>
            <a:headEnd/>
            <a:tailEnd/>
          </a:ln>
        </p:spPr>
      </p:pic>
      <p:sp>
        <p:nvSpPr>
          <p:cNvPr id="36867" name="Slide Image Placeholder 2"/>
          <p:cNvSpPr>
            <a:spLocks noGrp="1" noRot="1" noChangeAspect="1"/>
          </p:cNvSpPr>
          <p:nvPr>
            <p:ph type="sldImg"/>
          </p:nvPr>
        </p:nvSpPr>
        <p:spPr bwMode="auto">
          <a:noFill/>
          <a:ln>
            <a:solidFill>
              <a:srgbClr val="000000"/>
            </a:solidFill>
            <a:miter lim="800000"/>
            <a:headEnd/>
            <a:tailEnd/>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2"/>
          <p:cNvSpPr>
            <a:spLocks noGrp="1" noRot="1" noChangeAspect="1" noTextEdit="1"/>
          </p:cNvSpPr>
          <p:nvPr>
            <p:ph type="sldImg"/>
          </p:nvPr>
        </p:nvSpPr>
        <p:spPr bwMode="auto">
          <a:noFill/>
          <a:ln>
            <a:solidFill>
              <a:srgbClr val="000000"/>
            </a:solidFill>
            <a:miter lim="800000"/>
            <a:headEnd/>
            <a:tailEnd/>
          </a:ln>
        </p:spPr>
      </p:sp>
      <p:sp>
        <p:nvSpPr>
          <p:cNvPr id="368642" name="Rectangle 3"/>
          <p:cNvSpPr>
            <a:spLocks noGrp="1"/>
          </p:cNvSpPr>
          <p:nvPr>
            <p:ph type="body" idx="1"/>
          </p:nvPr>
        </p:nvSpPr>
        <p:spPr>
          <a:noFill/>
          <a:ln/>
        </p:spPr>
        <p:txBody>
          <a:bodyPr/>
          <a:lstStyle/>
          <a:p>
            <a:r>
              <a:rPr lang="en-US" smtClean="0"/>
              <a:t>This section of the workshop will review local codes and ordinances that can have an impact on how “friendly” a community may be towards solar. We will discuss these regulations in terms of tools that can make investing in solar technologies a positive experience, both for the local government and the end user. </a:t>
            </a:r>
          </a:p>
          <a:p>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Slide Image Placeholder 1"/>
          <p:cNvSpPr>
            <a:spLocks noGrp="1" noRot="1" noChangeAspect="1" noTextEdit="1"/>
          </p:cNvSpPr>
          <p:nvPr>
            <p:ph type="sldImg"/>
          </p:nvPr>
        </p:nvSpPr>
        <p:spPr bwMode="auto">
          <a:noFill/>
          <a:ln>
            <a:solidFill>
              <a:srgbClr val="000000"/>
            </a:solidFill>
            <a:miter lim="800000"/>
            <a:headEnd/>
            <a:tailEnd/>
          </a:ln>
        </p:spPr>
      </p:sp>
      <p:sp>
        <p:nvSpPr>
          <p:cNvPr id="370690" name="Notes Placeholder 2"/>
          <p:cNvSpPr>
            <a:spLocks noGrp="1"/>
          </p:cNvSpPr>
          <p:nvPr>
            <p:ph type="body" idx="1"/>
          </p:nvPr>
        </p:nvSpPr>
        <p:spPr>
          <a:noFill/>
          <a:ln/>
        </p:spPr>
        <p:txBody>
          <a:bodyPr/>
          <a:lstStyle/>
          <a:p>
            <a:r>
              <a:rPr lang="en-US" smtClean="0"/>
              <a:t>Cities and counties have significant authority to control local growth and development, building construction and renovation, and regulate companies that do business in their jurisdiction. We will review the following categories of regulations:</a:t>
            </a:r>
          </a:p>
          <a:p>
            <a:r>
              <a:rPr lang="en-US" smtClean="0"/>
              <a:t>LOCAL REGULATIONS THAT AFFECT SOLAR ACCESS – Here we refer to the full range of local ordinances, regulations, policies and procedures that can have an impact, intended or not, or the ability to install a solar energy system or that may impair or accommodate the flow of sunlight to the solar collector.</a:t>
            </a:r>
          </a:p>
          <a:p>
            <a:r>
              <a:rPr lang="en-US" smtClean="0"/>
              <a:t>CODES THAT AFFECT PLACEMENT OF A SOLAR ENERGY SYSTEM ON A BUILDING  - Here we focus in on practices that will have an impact on solar energy devices that are attached to buildings or other structures on the property, which can be quite different from practices that impact solar energy devices that are </a:t>
            </a:r>
          </a:p>
          <a:p>
            <a:r>
              <a:rPr lang="en-US" smtClean="0"/>
              <a:t>PLACED ON THE GROUND, whether as an accessory use to an existing or new structure or in a solar field.</a:t>
            </a:r>
          </a:p>
          <a:p>
            <a:r>
              <a:rPr lang="en-US" smtClean="0"/>
              <a:t>And finally there are</a:t>
            </a:r>
          </a:p>
          <a:p>
            <a:r>
              <a:rPr lang="en-US" smtClean="0"/>
              <a:t>CODES AND STANDARDS THAT AFFECT SPECIFIC TRADES. Because solar energy system installation crosses over several different trade categories, regulating the installation necessarily crosses over codes. As such, what would be typically viewed as an electrical or plumbing job, the installation of a solar energy system now requires compliance with codes that pertain to the roofing trade, for example.</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2"/>
          <p:cNvSpPr>
            <a:spLocks noGrp="1" noRot="1" noChangeAspect="1" noTextEdit="1"/>
          </p:cNvSpPr>
          <p:nvPr>
            <p:ph type="sldImg"/>
          </p:nvPr>
        </p:nvSpPr>
        <p:spPr bwMode="auto">
          <a:noFill/>
          <a:ln>
            <a:solidFill>
              <a:srgbClr val="000000"/>
            </a:solidFill>
            <a:miter lim="800000"/>
            <a:headEnd/>
            <a:tailEnd/>
          </a:ln>
        </p:spPr>
      </p:sp>
      <p:sp>
        <p:nvSpPr>
          <p:cNvPr id="372738" name="Rectangle 3"/>
          <p:cNvSpPr>
            <a:spLocks noGrp="1"/>
          </p:cNvSpPr>
          <p:nvPr>
            <p:ph type="body" idx="1"/>
          </p:nvPr>
        </p:nvSpPr>
        <p:spPr>
          <a:xfrm>
            <a:off x="314325" y="4433888"/>
            <a:ext cx="6734175" cy="4716462"/>
          </a:xfrm>
          <a:noFill/>
          <a:ln/>
        </p:spPr>
        <p:txBody>
          <a:bodyPr/>
          <a:lstStyle/>
          <a:p>
            <a:r>
              <a:rPr lang="en-US" sz="1100" smtClean="0"/>
              <a:t>Zoning ordinances control use of land and the area, height, and bulk of structures; administrative regulations provide standards and submission requirements for certain uses that may be subject to special permits; and they also set out the procedures for seeking waivers to zoning ordinances</a:t>
            </a:r>
          </a:p>
          <a:p>
            <a:r>
              <a:rPr lang="en-US" sz="1100" smtClean="0"/>
              <a:t>Subdivision ordinances subject developers of new buildable lots to  demonstrate compliance with a variety of requirements, which may include density, type of use, lot size and orientation, easements, pedestrian and vehicle traffic patterns, open spaces and the like.</a:t>
            </a:r>
          </a:p>
          <a:p>
            <a:r>
              <a:rPr lang="en-US" sz="1100" smtClean="0"/>
              <a:t>Historic district regulations allow architectural control over new and existing buildings and requires the applicant to submit detailed drawings and plans of the intended work.  In the case of rehabilitation of an existing structure, local, state and federal guidelines have been established that must be adhered to.</a:t>
            </a:r>
          </a:p>
          <a:p>
            <a:r>
              <a:rPr lang="en-US" sz="1100" smtClean="0"/>
              <a:t>Specific plans that detail policies and regulations for an area might include special taxing districts that have been established to provide certain amenities for a particular area or redevelopment zones.</a:t>
            </a:r>
          </a:p>
          <a:p>
            <a:r>
              <a:rPr lang="en-US" sz="1100" smtClean="0"/>
              <a:t>Development agreements between local government and property owner constitute a contract between a municipality and a property owner/developer, through which the municipality agrees to freeze the existing zoning regulations in exchange for public benefits. As such they are not subject to subsequent local zoning and subdivision regulations that affect their activities.</a:t>
            </a:r>
          </a:p>
          <a:p>
            <a:r>
              <a:rPr lang="en-US" sz="1100" smtClean="0"/>
              <a:t>Planned unit development (PUD) laws allow development of a tract of land as a single unit incorporating a multitude of uses, including residential, commercial, industrial, recreational and dedicated public purpose facilities.</a:t>
            </a:r>
          </a:p>
          <a:p>
            <a:r>
              <a:rPr lang="en-US" sz="1100" smtClean="0"/>
              <a:t>Property tax abatements can provide exemption of ad valorem tax on  property where a solar energy system is installed. This is often a state law, but is administered locally and directly impacts local government property tax revenue.</a:t>
            </a:r>
          </a:p>
          <a:p>
            <a:r>
              <a:rPr lang="en-US" sz="1100" smtClean="0"/>
              <a:t>Many of the aforementioned regulatory schemes will require permits, engineered sealed drawings, as well as demonstration of compliance with relevant codes and standards prior to the approval of installation.  </a:t>
            </a:r>
          </a:p>
          <a:p>
            <a:r>
              <a:rPr lang="en-US" sz="1100" smtClean="0"/>
              <a:t>Depending upon the systems size and characteristics, the review process for PV could include a determination of whether the system is considered a permissible use of the property; aesthetics may be considered, with alternative installation schemes required to be submitted for review during public hearings</a:t>
            </a:r>
          </a:p>
          <a:p>
            <a:r>
              <a:rPr lang="en-US" sz="1100" smtClean="0"/>
              <a:t>Even in states where public and private regulations banning solar are illegal,  the regulatory and review process may neglect to enforce these bans, often due to lack of awareness.</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Slide Image Placeholder 1"/>
          <p:cNvSpPr>
            <a:spLocks noGrp="1" noRot="1" noChangeAspect="1" noTextEdit="1"/>
          </p:cNvSpPr>
          <p:nvPr>
            <p:ph type="sldImg"/>
          </p:nvPr>
        </p:nvSpPr>
        <p:spPr bwMode="auto">
          <a:xfrm>
            <a:off x="1255713" y="719138"/>
            <a:ext cx="4803775" cy="3602037"/>
          </a:xfrm>
          <a:noFill/>
          <a:ln>
            <a:solidFill>
              <a:srgbClr val="000000"/>
            </a:solidFill>
            <a:miter lim="800000"/>
            <a:headEnd/>
            <a:tailEnd/>
          </a:ln>
        </p:spPr>
      </p:sp>
      <p:sp>
        <p:nvSpPr>
          <p:cNvPr id="374786" name="Notes Placeholder 2"/>
          <p:cNvSpPr>
            <a:spLocks noGrp="1"/>
          </p:cNvSpPr>
          <p:nvPr>
            <p:ph type="body" idx="1"/>
          </p:nvPr>
        </p:nvSpPr>
        <p:spPr>
          <a:xfrm>
            <a:off x="730250" y="4560888"/>
            <a:ext cx="5854700" cy="4321175"/>
          </a:xfrm>
          <a:noFill/>
          <a:ln/>
        </p:spPr>
        <p:txBody>
          <a:bodyPr lIns="96624" tIns="48311" rIns="96624" bIns="48311"/>
          <a:lstStyle/>
          <a:p>
            <a:pPr eaLnBrk="1" hangingPunct="1">
              <a:spcBef>
                <a:spcPct val="0"/>
              </a:spcBef>
            </a:pPr>
            <a:r>
              <a:rPr lang="en-US" smtClean="0"/>
              <a:t>The previous slide discusses local regulations that may impact the ability to access sunlight or allow for the installation of solar equipment.  There is also a body of law that exists that was designed to prevent the intentional deprivation of solar access by public and private regulation. It also addresses the provision for solar easements, which are agreements between adjoining landowners that ensure the uninterrupted flow of sunlight to the solar collector.  As you can see here, most states have some level of solar access protection, but the effectiveness of these statutes varies greatly. The Solar America Board of Codes and Standards has prepared a report on this subject and you can access it at the Solar ABCS website: www.solarabcs.org.</a:t>
            </a:r>
          </a:p>
          <a:p>
            <a:pPr eaLnBrk="1" hangingPunct="1">
              <a:spcBef>
                <a:spcPct val="0"/>
              </a:spcBef>
            </a:pPr>
            <a:endParaRPr lang="en-US" smtClean="0"/>
          </a:p>
        </p:txBody>
      </p:sp>
      <p:sp>
        <p:nvSpPr>
          <p:cNvPr id="374787" name="Slide Number Placeholder 3"/>
          <p:cNvSpPr txBox="1">
            <a:spLocks noGrp="1"/>
          </p:cNvSpPr>
          <p:nvPr/>
        </p:nvSpPr>
        <p:spPr bwMode="auto">
          <a:xfrm>
            <a:off x="4143375" y="9120188"/>
            <a:ext cx="3170238" cy="479425"/>
          </a:xfrm>
          <a:prstGeom prst="rect">
            <a:avLst/>
          </a:prstGeom>
          <a:noFill/>
          <a:ln w="9525">
            <a:noFill/>
            <a:miter lim="800000"/>
            <a:headEnd/>
            <a:tailEnd/>
          </a:ln>
        </p:spPr>
        <p:txBody>
          <a:bodyPr lIns="96624" tIns="48311" rIns="96624" bIns="48311" anchor="b"/>
          <a:lstStyle/>
          <a:p>
            <a:pPr algn="r" defTabSz="965200">
              <a:spcBef>
                <a:spcPct val="50000"/>
              </a:spcBef>
            </a:pPr>
            <a:fld id="{76F4536C-D055-43B6-BFEF-71EC3739C912}" type="slidenum">
              <a:rPr lang="en-US" sz="1200">
                <a:solidFill>
                  <a:srgbClr val="000000"/>
                </a:solidFill>
              </a:rPr>
              <a:pPr algn="r" defTabSz="965200">
                <a:spcBef>
                  <a:spcPct val="50000"/>
                </a:spcBef>
              </a:pPr>
              <a:t>93</a:t>
            </a:fld>
            <a:endParaRPr lang="en-US" sz="1200">
              <a:solidFill>
                <a:srgbClr val="000000"/>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6"/>
          <p:cNvSpPr>
            <a:spLocks noGrp="1" noRot="1" noChangeAspect="1" noTextEdit="1"/>
          </p:cNvSpPr>
          <p:nvPr>
            <p:ph type="sldImg"/>
          </p:nvPr>
        </p:nvSpPr>
        <p:spPr bwMode="auto">
          <a:noFill/>
          <a:ln>
            <a:solidFill>
              <a:srgbClr val="000000"/>
            </a:solidFill>
            <a:miter lim="800000"/>
            <a:headEnd/>
            <a:tailEnd/>
          </a:ln>
        </p:spPr>
      </p:sp>
      <p:sp>
        <p:nvSpPr>
          <p:cNvPr id="376834" name="Rectangle 7"/>
          <p:cNvSpPr>
            <a:spLocks noGrp="1"/>
          </p:cNvSpPr>
          <p:nvPr>
            <p:ph type="body" idx="1"/>
          </p:nvPr>
        </p:nvSpPr>
        <p:spPr>
          <a:xfrm>
            <a:off x="304800" y="4560888"/>
            <a:ext cx="6765925" cy="4733925"/>
          </a:xfrm>
          <a:noFill/>
          <a:ln/>
        </p:spPr>
        <p:txBody>
          <a:bodyPr/>
          <a:lstStyle/>
          <a:p>
            <a:r>
              <a:rPr lang="en-US" smtClean="0"/>
              <a:t>Solar access laws come in several different forms. Various state laws address the details of solar access in different ways. Solar access laws are not going to serve as a catalyst for solar development alone, they are a complementary policy that can encourage solar in combination with other policies/incentives.</a:t>
            </a:r>
          </a:p>
          <a:p>
            <a:r>
              <a:rPr lang="en-US" smtClean="0"/>
              <a:t>1.) Right to install solar (Solar Rights): Private (e.g., HOA) and public (e.g., zoning) restrictions may exist which would restrict system siting and orientation, making the installation more costly or adversely affecting its operation, or prohibit its installation altogether.  Such a restriction could take the form of a requirement that systems not be visible from a public street or from a neighboring property.  A Solar Rights Law would typically prevent such a restriction from being enforced if it significantly increases the cost of the system or reduces the efficiency of operation. </a:t>
            </a:r>
          </a:p>
          <a:p>
            <a:r>
              <a:rPr lang="en-US" smtClean="0"/>
              <a:t>2.) Access to Sunlight (Right to Sun): A Right to Sun law protects a system owner from having their system adversely impacted by developments (e.g., a building project)  or changes (e.g., planting of new trees) to neighboring properties. It would generally not apply to pre-existing impediments. For instance, a right to sun law would typically not compel a neighbor to remove a tree that was in place prior to the installation of the solar system. These laws are very important because even a small amount of shading on a portion of a solar array can have a large impact on system production due to the way systems are installed and wired together. </a:t>
            </a:r>
          </a:p>
          <a:p>
            <a:r>
              <a:rPr lang="en-US" smtClean="0"/>
              <a:t>3.) Solar Easements: Solar easements are voluntary agreements entered into by the solar system owner and the owner of a neighboring property who has the potential to block the flow of sunlight to the solar collector. That party agrees to not undertake changes to their property that would result in shading of the system. </a:t>
            </a:r>
          </a:p>
          <a:p>
            <a:endParaRPr lang="en-US"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Slide Image Placeholder 1"/>
          <p:cNvSpPr>
            <a:spLocks noGrp="1" noRot="1" noChangeAspect="1" noTextEdit="1"/>
          </p:cNvSpPr>
          <p:nvPr>
            <p:ph type="sldImg"/>
          </p:nvPr>
        </p:nvSpPr>
        <p:spPr bwMode="auto">
          <a:noFill/>
          <a:ln>
            <a:solidFill>
              <a:srgbClr val="000000"/>
            </a:solidFill>
            <a:miter lim="800000"/>
            <a:headEnd/>
            <a:tailEnd/>
          </a:ln>
        </p:spPr>
      </p:sp>
      <p:sp>
        <p:nvSpPr>
          <p:cNvPr id="378882" name="Notes Placeholder 2"/>
          <p:cNvSpPr>
            <a:spLocks noGrp="1"/>
          </p:cNvSpPr>
          <p:nvPr>
            <p:ph type="body" idx="1"/>
          </p:nvPr>
        </p:nvSpPr>
        <p:spPr>
          <a:noFill/>
          <a:ln/>
        </p:spPr>
        <p:txBody>
          <a:bodyPr/>
          <a:lstStyle/>
          <a:p>
            <a:r>
              <a:rPr lang="en-US" smtClean="0"/>
              <a:t>On a cloudy day, it might be hard to see the benefit of solar panels. But the Greeman family, of Burnsville, MN, thinks solar panels could help the environment and nearly eliminate their electric bills.</a:t>
            </a:r>
            <a:br>
              <a:rPr lang="en-US" smtClean="0"/>
            </a:br>
            <a:r>
              <a:rPr lang="en-US" smtClean="0"/>
              <a:t/>
            </a:r>
            <a:br>
              <a:rPr lang="en-US" smtClean="0"/>
            </a:br>
            <a:r>
              <a:rPr lang="en-US" smtClean="0"/>
              <a:t>Just one problem: their homeowners association won't allow it, saying the panels would interfere with the development's overall appearance and "architectural integrity." </a:t>
            </a:r>
          </a:p>
        </p:txBody>
      </p:sp>
      <p:sp>
        <p:nvSpPr>
          <p:cNvPr id="378883" name="Slide Number Placeholder 3"/>
          <p:cNvSpPr txBox="1">
            <a:spLocks noGrp="1"/>
          </p:cNvSpPr>
          <p:nvPr/>
        </p:nvSpPr>
        <p:spPr bwMode="auto">
          <a:xfrm>
            <a:off x="4143375" y="9118600"/>
            <a:ext cx="3170238" cy="481013"/>
          </a:xfrm>
          <a:prstGeom prst="rect">
            <a:avLst/>
          </a:prstGeom>
          <a:noFill/>
          <a:ln w="9525">
            <a:noFill/>
            <a:miter lim="800000"/>
            <a:headEnd/>
            <a:tailEnd/>
          </a:ln>
        </p:spPr>
        <p:txBody>
          <a:bodyPr lIns="96625" tIns="48313" rIns="96625" bIns="48313" anchor="b"/>
          <a:lstStyle/>
          <a:p>
            <a:pPr algn="r" defTabSz="947738"/>
            <a:fld id="{BEF1D897-973D-4C69-A751-778CBCE34F39}" type="slidenum">
              <a:rPr lang="en-US" sz="1200">
                <a:latin typeface="Calibri" pitchFamily="34" charset="0"/>
              </a:rPr>
              <a:pPr algn="r" defTabSz="947738"/>
              <a:t>95</a:t>
            </a:fld>
            <a:endParaRPr lang="en-US" sz="1200">
              <a:latin typeface="Calibri"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Slide Image Placeholder 1"/>
          <p:cNvSpPr>
            <a:spLocks noGrp="1" noRot="1" noChangeAspect="1" noTextEdit="1"/>
          </p:cNvSpPr>
          <p:nvPr>
            <p:ph type="sldImg"/>
          </p:nvPr>
        </p:nvSpPr>
        <p:spPr bwMode="auto">
          <a:noFill/>
          <a:ln>
            <a:solidFill>
              <a:srgbClr val="000000"/>
            </a:solidFill>
            <a:miter lim="800000"/>
            <a:headEnd/>
            <a:tailEnd/>
          </a:ln>
        </p:spPr>
      </p:sp>
      <p:sp>
        <p:nvSpPr>
          <p:cNvPr id="380930" name="Notes Placeholder 2"/>
          <p:cNvSpPr>
            <a:spLocks noGrp="1"/>
          </p:cNvSpPr>
          <p:nvPr>
            <p:ph type="body" idx="1"/>
          </p:nvPr>
        </p:nvSpPr>
        <p:spPr>
          <a:noFill/>
          <a:ln/>
        </p:spPr>
        <p:txBody>
          <a:bodyPr/>
          <a:lstStyle/>
          <a:p>
            <a:r>
              <a:rPr lang="en-US" smtClean="0"/>
              <a:t>From the Guide to local governments</a:t>
            </a:r>
          </a:p>
          <a:p>
            <a:r>
              <a:rPr lang="en-US" smtClean="0"/>
              <a:t>Include the following elements when developing solar friendly policies and ordinances: </a:t>
            </a:r>
          </a:p>
          <a:p>
            <a:r>
              <a:rPr lang="en-US" smtClean="0"/>
              <a:t>Define the type of solar energy equipment protected by the law (e.g., photovoltaics [PV], solar water heating [SWH], or solar space heating and cooling).  Some states include “passive” solar measures in their scope, most notably clotheslines.</a:t>
            </a:r>
          </a:p>
          <a:p>
            <a:r>
              <a:rPr lang="en-US" smtClean="0"/>
              <a:t>Set a clear and quantifiable standard for what constitutes an unreasonable restriction on solar energy systems. A restriction that increases the cost of a system by 10%, for example, could be considered unreasonable.</a:t>
            </a:r>
          </a:p>
          <a:p>
            <a:r>
              <a:rPr lang="en-US" smtClean="0"/>
              <a:t>Define the types of structures covered by the law (e.g., commercial buildings, residences including single-family homes and multitenant complexes, garages, and other structures).</a:t>
            </a:r>
          </a:p>
          <a:p>
            <a:r>
              <a:rPr lang="en-US" smtClean="0"/>
              <a:t>Award costs and reasonable legal fees to the prevailing party for civil actions with homeowners’ associations.</a:t>
            </a:r>
          </a:p>
          <a:p>
            <a:r>
              <a:rPr lang="en-US" smtClean="0"/>
              <a:t>Don’t restrict solar energy systems because of aesthetics.</a:t>
            </a:r>
          </a:p>
          <a:p>
            <a:r>
              <a:rPr lang="en-US" smtClean="0"/>
              <a:t>Be proactive and establish standards for new construction that are solar friendly and actually encourage builders and owners to install solar equipment. For example, </a:t>
            </a:r>
          </a:p>
          <a:p>
            <a:pPr>
              <a:lnSpc>
                <a:spcPct val="90000"/>
              </a:lnSpc>
              <a:buFontTx/>
              <a:buChar char="•"/>
            </a:pPr>
            <a:r>
              <a:rPr lang="en-US" smtClean="0"/>
              <a:t>Colorado – builders must offer homebuyers option to have PV or SWH installed on new home or have hook-ups installed</a:t>
            </a:r>
          </a:p>
          <a:p>
            <a:pPr>
              <a:lnSpc>
                <a:spcPct val="90000"/>
              </a:lnSpc>
              <a:buFontTx/>
              <a:buChar char="•"/>
            </a:pPr>
            <a:r>
              <a:rPr lang="en-US" smtClean="0"/>
              <a:t>Tucson – new homes must be “solar ready” with hook-ups for PV or SWH</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Slide Image Placeholder 1"/>
          <p:cNvSpPr>
            <a:spLocks noGrp="1" noRot="1" noChangeAspect="1" noTextEdit="1"/>
          </p:cNvSpPr>
          <p:nvPr>
            <p:ph type="sldImg"/>
          </p:nvPr>
        </p:nvSpPr>
        <p:spPr bwMode="auto">
          <a:xfrm>
            <a:off x="1258888" y="720725"/>
            <a:ext cx="4797425" cy="3598863"/>
          </a:xfrm>
          <a:noFill/>
          <a:ln>
            <a:solidFill>
              <a:srgbClr val="000000"/>
            </a:solidFill>
            <a:miter lim="800000"/>
            <a:headEnd/>
            <a:tailEnd/>
          </a:ln>
        </p:spPr>
      </p:sp>
      <p:sp>
        <p:nvSpPr>
          <p:cNvPr id="382978" name="Notes Placeholder 2"/>
          <p:cNvSpPr>
            <a:spLocks noGrp="1"/>
          </p:cNvSpPr>
          <p:nvPr>
            <p:ph type="body" idx="1"/>
          </p:nvPr>
        </p:nvSpPr>
        <p:spPr>
          <a:noFill/>
          <a:ln/>
        </p:spPr>
        <p:txBody>
          <a:bodyPr/>
          <a:lstStyle/>
          <a:p>
            <a:r>
              <a:rPr lang="en-US" smtClean="0"/>
              <a:t>Historic buildings are unique: they are usually subject to special restrictions because of their status – e.g., located in historic districts and need to retain an historic “look.” As such, it is often a challenge to overcome those restrictions to install PV. </a:t>
            </a:r>
          </a:p>
          <a:p>
            <a:r>
              <a:rPr lang="en-US" smtClean="0"/>
              <a:t>Even once that challenge has been overcome, the lack of appropriate space on buildings for solar installations has proven to be a significant barrier for many customers wishing to install solar…</a:t>
            </a:r>
          </a:p>
          <a:p>
            <a:r>
              <a:rPr lang="en-US" smtClean="0"/>
              <a:t>Historic buildings and districts are also unique in terms of their regulation. Federal government guidelines dictate what can and cannot be done to these structures, and while these guidelines are voluntary in nature, funding of historic preservation activities are the means by which these guidelines are enforced. Therefore, the local government may have little choice when it comes to making adjustments to accommodate solar applications. </a:t>
            </a:r>
          </a:p>
          <a:p>
            <a:r>
              <a:rPr lang="en-US" smtClean="0"/>
              <a:t>There has been some movement with respect to bringing historic preservation standards in line with the sustainability movement. Historic preservationists contend that the most sustainable building is the one that is retained and restored rather than demolished and rebuilt. There is a great deal of literature available now that discusses the glacial pace and narrowing chasm between the two principles.</a:t>
            </a:r>
          </a:p>
          <a:p>
            <a:endParaRPr lang="en-US"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Rot="1" noChangeAspect="1" noTextEdit="1"/>
          </p:cNvSpPr>
          <p:nvPr>
            <p:ph type="sldImg"/>
          </p:nvPr>
        </p:nvSpPr>
        <p:spPr bwMode="auto">
          <a:noFill/>
          <a:ln>
            <a:solidFill>
              <a:srgbClr val="000000"/>
            </a:solidFill>
            <a:miter lim="800000"/>
            <a:headEnd/>
            <a:tailEnd/>
          </a:ln>
        </p:spPr>
      </p:sp>
      <p:sp>
        <p:nvSpPr>
          <p:cNvPr id="385026" name="Rectangle 3"/>
          <p:cNvSpPr>
            <a:spLocks noGrp="1"/>
          </p:cNvSpPr>
          <p:nvPr>
            <p:ph type="body" idx="1"/>
          </p:nvPr>
        </p:nvSpPr>
        <p:spPr>
          <a:noFill/>
          <a:ln/>
        </p:spPr>
        <p:txBody>
          <a:bodyPr/>
          <a:lstStyle/>
          <a:p>
            <a:pPr eaLnBrk="1" hangingPunct="1">
              <a:spcBef>
                <a:spcPct val="0"/>
              </a:spcBef>
            </a:pPr>
            <a:r>
              <a:rPr lang="en-US" smtClean="0"/>
              <a:t>Historic Areas –  Historic buildings that have slate or metal sloped roofs or flat roofs (regardless of material) can usually be fitted with solar panels. Cities with historic districts will more than likely have adopted an ordinance governing the rehabilitation of historic buildings (which is the area of historic preservation that governs the installation of solar equipment). The ordinances more than likely have adopted the Department of Interior's guidelines for solar (due to the financial incentives that accrue to the city and property owner). The guidelines dictate that solar shall not be visible from public rights of way and that they not disturb the historic characteristics of the building’s façade. They can also require that the property owner make energy efficiency improvements to the property before solar is considered (in order to mitigate the need of solar or at least the size of the system).</a:t>
            </a:r>
          </a:p>
          <a:p>
            <a:pPr eaLnBrk="1" hangingPunct="1">
              <a:spcBef>
                <a:spcPct val="0"/>
              </a:spcBef>
            </a:pPr>
            <a:endParaRPr lang="en-US" smtClean="0"/>
          </a:p>
          <a:p>
            <a:pPr eaLnBrk="1" hangingPunct="1">
              <a:spcBef>
                <a:spcPct val="0"/>
              </a:spcBef>
            </a:pPr>
            <a:r>
              <a:rPr lang="en-US" smtClean="0"/>
              <a:t>Zoning standards: Zoning standards that regulate property use, setbacks, height restrictions, landscaping, aesthetics and the like can make it easier, or more difficult, to install solar energy systems.</a:t>
            </a:r>
          </a:p>
          <a:p>
            <a:pPr eaLnBrk="1" hangingPunct="1">
              <a:spcBef>
                <a:spcPct val="0"/>
              </a:spcBef>
            </a:pPr>
            <a:endParaRPr lang="en-US" smtClean="0"/>
          </a:p>
          <a:p>
            <a:pPr eaLnBrk="1" hangingPunct="1">
              <a:spcBef>
                <a:spcPct val="0"/>
              </a:spcBef>
            </a:pPr>
            <a:r>
              <a:rPr lang="en-US" smtClean="0"/>
              <a:t>Local administration of state building codes can also have a very positive, or very negative impact on the installation of a solar energy system. That includes the state building and energy codes (which are typically model US or international codes that have been adopted with or without modifications by the state and local government). The state may limit what modifications, if any, the local government can make to these codes.</a:t>
            </a:r>
          </a:p>
          <a:p>
            <a:pPr eaLnBrk="1" hangingPunct="1">
              <a:spcBef>
                <a:spcPct val="0"/>
              </a:spcBef>
            </a:pPr>
            <a:endParaRPr lang="en-US"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2"/>
          <p:cNvSpPr>
            <a:spLocks noGrp="1" noRot="1" noChangeAspect="1" noTextEdit="1"/>
          </p:cNvSpPr>
          <p:nvPr>
            <p:ph type="sldImg"/>
          </p:nvPr>
        </p:nvSpPr>
        <p:spPr bwMode="auto">
          <a:noFill/>
          <a:ln>
            <a:solidFill>
              <a:srgbClr val="000000"/>
            </a:solidFill>
            <a:miter lim="800000"/>
            <a:headEnd/>
            <a:tailEnd/>
          </a:ln>
        </p:spPr>
      </p:sp>
      <p:sp>
        <p:nvSpPr>
          <p:cNvPr id="387074" name="Rectangle 3"/>
          <p:cNvSpPr>
            <a:spLocks noGrp="1"/>
          </p:cNvSpPr>
          <p:nvPr>
            <p:ph type="body" idx="1"/>
          </p:nvPr>
        </p:nvSpPr>
        <p:spPr>
          <a:noFill/>
          <a:ln/>
        </p:spPr>
        <p:txBody>
          <a:bodyPr/>
          <a:lstStyle/>
          <a:p>
            <a:pPr eaLnBrk="1" hangingPunct="1">
              <a:spcBef>
                <a:spcPct val="0"/>
              </a:spcBef>
            </a:pPr>
            <a:r>
              <a:rPr lang="en-US" smtClean="0"/>
              <a:t>Historic district regulations are very uniform in their treatment of solar additions to historic buildings. They typically follow the DOI standards to a T and leave very little room for compromise. If the system is going to be visible from the public right of way, it will likely be denied. As a practical matter, installation on an inconspicuous south facing roof that does not impact the historic character of the roof or façade is the only option, other than ground mounting.</a:t>
            </a:r>
          </a:p>
          <a:p>
            <a:pPr eaLnBrk="1" hangingPunct="1">
              <a:spcBef>
                <a:spcPct val="0"/>
              </a:spcBef>
            </a:pPr>
            <a:r>
              <a:rPr lang="en-US" smtClean="0"/>
              <a:t>Most historic district regulations require public hearings for any improvements that are not considered minor. This can lead to protracted and expensive deliberations between the property owner and the community. This can cause economic impacts due to the cost involved in the hearing process (hiring architects, lawyers, etc), but can also result in the owner missing out on available incentives from the state and federal government if deadlines are missed.</a:t>
            </a:r>
          </a:p>
          <a:p>
            <a:pPr eaLnBrk="1" hangingPunct="1">
              <a:spcBef>
                <a:spcPct val="0"/>
              </a:spcBef>
            </a:pPr>
            <a:r>
              <a:rPr lang="en-US" smtClean="0"/>
              <a:t>Zoning regulations that limit property uses to residential may foreclose the ability of a homeowner to install a PV system that supplies more energy than what will be used on site. They can also limit the number of accessory structures that could impinge upon the ability to build a structure that is primarily intended to support the collector array.</a:t>
            </a:r>
          </a:p>
          <a:p>
            <a:pPr eaLnBrk="1" hangingPunct="1">
              <a:spcBef>
                <a:spcPct val="0"/>
              </a:spcBef>
            </a:pPr>
            <a:r>
              <a:rPr lang="en-US" smtClean="0"/>
              <a:t>If the solar collectors add enough height to the roof for the required pitch, they can run afoul of height restrictions and require that a variance from the local government.</a:t>
            </a:r>
          </a:p>
          <a:p>
            <a:pPr eaLnBrk="1" hangingPunct="1">
              <a:spcBef>
                <a:spcPct val="0"/>
              </a:spcBef>
            </a:pPr>
            <a:r>
              <a:rPr lang="en-US" smtClean="0"/>
              <a:t>Landscape preservation ordinances in the zoning code can also impact solar by either prohibiting the removal of trees that will shade the collector, or require the replanting of trees to replace those removed (which can add significantly to the project cost).</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1347788"/>
            <a:ext cx="8229600" cy="939800"/>
          </a:xfrm>
          <a:prstGeom prst="rect">
            <a:avLst/>
          </a:prstGeom>
        </p:spPr>
        <p:txBody>
          <a:bodyPr anchor="ctr"/>
          <a:lstStyle/>
          <a:p>
            <a:pPr algn="ctr" defTabSz="457200">
              <a:defRPr/>
            </a:pPr>
            <a:endParaRPr lang="en-US" sz="4400">
              <a:solidFill>
                <a:schemeClr val="tx2"/>
              </a:solidFill>
              <a:latin typeface="Calibri" pitchFamily="34" charset="0"/>
              <a:cs typeface="+mn-cs"/>
            </a:endParaRPr>
          </a:p>
        </p:txBody>
      </p:sp>
      <p:sp>
        <p:nvSpPr>
          <p:cNvPr id="3" name="Rectangle 3"/>
          <p:cNvSpPr>
            <a:spLocks noGrp="1"/>
          </p:cNvSpPr>
          <p:nvPr/>
        </p:nvSpPr>
        <p:spPr bwMode="auto">
          <a:xfrm>
            <a:off x="457200" y="2652713"/>
            <a:ext cx="8229600" cy="3473450"/>
          </a:xfrm>
          <a:prstGeom prst="rect">
            <a:avLst/>
          </a:prstGeom>
        </p:spPr>
        <p:txBody>
          <a:bodyPr/>
          <a:lstStyle/>
          <a:p>
            <a:pPr marL="342900" indent="-342900" defTabSz="457200">
              <a:spcBef>
                <a:spcPct val="20000"/>
              </a:spcBef>
              <a:buFont typeface="Arial" charset="0"/>
              <a:buChar char="•"/>
              <a:defRPr/>
            </a:pPr>
            <a:endParaRPr lang="en-US" sz="3200">
              <a:latin typeface="Calibri" pitchFamily="34" charset="0"/>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971563"/>
            <a:ext cx="4038600" cy="315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2971563"/>
            <a:ext cx="4038600" cy="315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28781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971563"/>
            <a:ext cx="4040188" cy="3154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28781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971563"/>
            <a:ext cx="4041775" cy="3154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95688"/>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595688"/>
            <a:ext cx="5111750" cy="45304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757738"/>
            <a:ext cx="3008313" cy="33684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587547"/>
            <a:ext cx="5486400" cy="314002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1347788"/>
            <a:ext cx="8229600" cy="939800"/>
          </a:xfrm>
          <a:prstGeom prst="rect">
            <a:avLst/>
          </a:prstGeom>
        </p:spPr>
        <p:txBody>
          <a:bodyPr anchor="ctr"/>
          <a:lstStyle/>
          <a:p>
            <a:pPr algn="ctr" defTabSz="457200">
              <a:defRPr/>
            </a:pPr>
            <a:endParaRPr lang="en-US" sz="4400">
              <a:solidFill>
                <a:schemeClr val="tx2"/>
              </a:solidFill>
              <a:latin typeface="Calibri" pitchFamily="34" charset="0"/>
              <a:cs typeface="+mn-cs"/>
            </a:endParaRPr>
          </a:p>
        </p:txBody>
      </p:sp>
      <p:sp>
        <p:nvSpPr>
          <p:cNvPr id="3" name="Rectangle 3"/>
          <p:cNvSpPr>
            <a:spLocks noGrp="1"/>
          </p:cNvSpPr>
          <p:nvPr/>
        </p:nvSpPr>
        <p:spPr bwMode="auto">
          <a:xfrm>
            <a:off x="457200" y="2652713"/>
            <a:ext cx="8229600" cy="3473450"/>
          </a:xfrm>
          <a:prstGeom prst="rect">
            <a:avLst/>
          </a:prstGeom>
        </p:spPr>
        <p:txBody>
          <a:bodyPr/>
          <a:lstStyle/>
          <a:p>
            <a:pPr marL="342900" indent="-342900" defTabSz="457200">
              <a:spcBef>
                <a:spcPct val="20000"/>
              </a:spcBef>
              <a:buFont typeface="Arial" charset="0"/>
              <a:buChar char="•"/>
              <a:defRPr/>
            </a:pPr>
            <a:endParaRPr lang="en-US" sz="3200">
              <a:latin typeface="Calibri" pitchFamily="34" charset="0"/>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1347788"/>
            <a:ext cx="8229600" cy="939800"/>
          </a:xfrm>
          <a:prstGeom prst="rect">
            <a:avLst/>
          </a:prstGeom>
        </p:spPr>
        <p:txBody>
          <a:bodyPr anchor="ctr"/>
          <a:lstStyle/>
          <a:p>
            <a:pPr algn="ctr" defTabSz="457200">
              <a:defRPr/>
            </a:pPr>
            <a:endParaRPr lang="en-US" sz="4400">
              <a:solidFill>
                <a:schemeClr val="tx2"/>
              </a:solidFill>
              <a:latin typeface="Calibri" pitchFamily="34" charset="0"/>
              <a:cs typeface="+mn-cs"/>
            </a:endParaRPr>
          </a:p>
        </p:txBody>
      </p:sp>
      <p:sp>
        <p:nvSpPr>
          <p:cNvPr id="3" name="Rectangle 3"/>
          <p:cNvSpPr>
            <a:spLocks noGrp="1"/>
          </p:cNvSpPr>
          <p:nvPr/>
        </p:nvSpPr>
        <p:spPr bwMode="auto">
          <a:xfrm>
            <a:off x="457200" y="2652713"/>
            <a:ext cx="8229600" cy="3473450"/>
          </a:xfrm>
          <a:prstGeom prst="rect">
            <a:avLst/>
          </a:prstGeom>
        </p:spPr>
        <p:txBody>
          <a:bodyPr/>
          <a:lstStyle/>
          <a:p>
            <a:pPr marL="342900" indent="-342900" defTabSz="457200">
              <a:spcBef>
                <a:spcPct val="20000"/>
              </a:spcBef>
              <a:buFont typeface="Arial" charset="0"/>
              <a:buChar char="•"/>
              <a:defRPr/>
            </a:pPr>
            <a:endParaRPr lang="en-US" sz="3200">
              <a:latin typeface="Calibri" pitchFamily="34" charset="0"/>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1347788"/>
            <a:ext cx="8229600" cy="939800"/>
          </a:xfrm>
          <a:prstGeom prst="rect">
            <a:avLst/>
          </a:prstGeom>
        </p:spPr>
        <p:txBody>
          <a:bodyPr anchor="ctr"/>
          <a:lstStyle/>
          <a:p>
            <a:pPr algn="ctr" defTabSz="457200">
              <a:defRPr/>
            </a:pPr>
            <a:endParaRPr lang="en-US" sz="4400">
              <a:solidFill>
                <a:schemeClr val="tx2"/>
              </a:solidFill>
              <a:latin typeface="Calibri" pitchFamily="34" charset="0"/>
              <a:cs typeface="+mn-cs"/>
            </a:endParaRPr>
          </a:p>
        </p:txBody>
      </p:sp>
      <p:sp>
        <p:nvSpPr>
          <p:cNvPr id="3" name="Rectangle 3"/>
          <p:cNvSpPr>
            <a:spLocks noGrp="1"/>
          </p:cNvSpPr>
          <p:nvPr/>
        </p:nvSpPr>
        <p:spPr bwMode="auto">
          <a:xfrm>
            <a:off x="457200" y="2652713"/>
            <a:ext cx="8229600" cy="3473450"/>
          </a:xfrm>
          <a:prstGeom prst="rect">
            <a:avLst/>
          </a:prstGeom>
        </p:spPr>
        <p:txBody>
          <a:bodyPr/>
          <a:lstStyle/>
          <a:p>
            <a:pPr marL="342900" indent="-342900" defTabSz="457200">
              <a:spcBef>
                <a:spcPct val="20000"/>
              </a:spcBef>
              <a:buFont typeface="Arial" charset="0"/>
              <a:buChar char="•"/>
              <a:defRPr/>
            </a:pPr>
            <a:endParaRPr lang="en-US" sz="3200">
              <a:latin typeface="Calibri" pitchFamily="34" charset="0"/>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1347788"/>
            <a:ext cx="8229600" cy="939800"/>
          </a:xfrm>
          <a:prstGeom prst="rect">
            <a:avLst/>
          </a:prstGeom>
        </p:spPr>
        <p:txBody>
          <a:bodyPr anchor="ctr"/>
          <a:lstStyle/>
          <a:p>
            <a:pPr algn="ctr" defTabSz="457200">
              <a:defRPr/>
            </a:pPr>
            <a:endParaRPr lang="en-US" sz="4400">
              <a:solidFill>
                <a:schemeClr val="tx2"/>
              </a:solidFill>
              <a:latin typeface="Calibri" pitchFamily="34" charset="0"/>
              <a:cs typeface="+mn-cs"/>
            </a:endParaRPr>
          </a:p>
        </p:txBody>
      </p:sp>
      <p:sp>
        <p:nvSpPr>
          <p:cNvPr id="3" name="Rectangle 3"/>
          <p:cNvSpPr>
            <a:spLocks noGrp="1"/>
          </p:cNvSpPr>
          <p:nvPr/>
        </p:nvSpPr>
        <p:spPr bwMode="auto">
          <a:xfrm>
            <a:off x="457200" y="2652713"/>
            <a:ext cx="8229600" cy="3473450"/>
          </a:xfrm>
          <a:prstGeom prst="rect">
            <a:avLst/>
          </a:prstGeom>
        </p:spPr>
        <p:txBody>
          <a:bodyPr/>
          <a:lstStyle/>
          <a:p>
            <a:pPr marL="342900" indent="-342900" defTabSz="457200">
              <a:spcBef>
                <a:spcPct val="20000"/>
              </a:spcBef>
              <a:buFont typeface="Arial" charset="0"/>
              <a:buChar char="•"/>
              <a:defRPr/>
            </a:pPr>
            <a:endParaRPr lang="en-US" sz="3200">
              <a:latin typeface="Calibri" pitchFamily="34" charset="0"/>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1347788"/>
            <a:ext cx="8229600" cy="939800"/>
          </a:xfrm>
          <a:prstGeom prst="rect">
            <a:avLst/>
          </a:prstGeom>
        </p:spPr>
        <p:txBody>
          <a:bodyPr anchor="ctr"/>
          <a:lstStyle/>
          <a:p>
            <a:pPr algn="ctr" defTabSz="457200">
              <a:defRPr/>
            </a:pPr>
            <a:endParaRPr lang="en-US" sz="4400">
              <a:solidFill>
                <a:schemeClr val="tx2"/>
              </a:solidFill>
              <a:latin typeface="Calibri" pitchFamily="34" charset="0"/>
              <a:cs typeface="+mn-cs"/>
            </a:endParaRPr>
          </a:p>
        </p:txBody>
      </p:sp>
      <p:sp>
        <p:nvSpPr>
          <p:cNvPr id="3" name="Rectangle 3"/>
          <p:cNvSpPr>
            <a:spLocks noGrp="1"/>
          </p:cNvSpPr>
          <p:nvPr/>
        </p:nvSpPr>
        <p:spPr bwMode="auto">
          <a:xfrm>
            <a:off x="457200" y="2652713"/>
            <a:ext cx="8229600" cy="3473450"/>
          </a:xfrm>
          <a:prstGeom prst="rect">
            <a:avLst/>
          </a:prstGeom>
        </p:spPr>
        <p:txBody>
          <a:bodyPr/>
          <a:lstStyle/>
          <a:p>
            <a:pPr marL="342900" indent="-342900" defTabSz="457200">
              <a:spcBef>
                <a:spcPct val="20000"/>
              </a:spcBef>
              <a:buFont typeface="Arial" charset="0"/>
              <a:buChar char="•"/>
              <a:defRPr/>
            </a:pPr>
            <a:endParaRPr lang="en-US" sz="3200">
              <a:latin typeface="Calibri" pitchFamily="34" charset="0"/>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11-172-Solar-America-PPT-ContentSlideBKG.png"/>
          <p:cNvPicPr>
            <a:picLocks noChangeAspect="1"/>
          </p:cNvPicPr>
          <p:nvPr/>
        </p:nvPicPr>
        <p:blipFill>
          <a:blip r:embed="rId17"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1347788"/>
            <a:ext cx="8229600" cy="939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2652713"/>
            <a:ext cx="8229600" cy="3473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timing>
    <p:tnLst>
      <p:par>
        <p:cTn id="1" dur="indefinite" restart="never" nodeType="tmRoot"/>
      </p:par>
    </p:tnLst>
  </p:timing>
  <p:hf sldNum="0" hdr="0" ftr="0" dt="0"/>
  <p:txStyles>
    <p:titleStyle>
      <a:lvl1pPr algn="ctr" defTabSz="457200" rtl="0" eaLnBrk="0" fontAlgn="base" hangingPunct="0">
        <a:spcBef>
          <a:spcPct val="0"/>
        </a:spcBef>
        <a:spcAft>
          <a:spcPct val="0"/>
        </a:spcAft>
        <a:defRPr sz="4400" kern="1200">
          <a:solidFill>
            <a:schemeClr val="tx2"/>
          </a:solidFill>
          <a:latin typeface="+mj-lt"/>
          <a:ea typeface="+mj-ea"/>
          <a:cs typeface="+mj-cs"/>
        </a:defRPr>
      </a:lvl1pPr>
      <a:lvl2pPr algn="ctr" defTabSz="457200" rtl="0" eaLnBrk="0" fontAlgn="base" hangingPunct="0">
        <a:spcBef>
          <a:spcPct val="0"/>
        </a:spcBef>
        <a:spcAft>
          <a:spcPct val="0"/>
        </a:spcAft>
        <a:defRPr sz="4400">
          <a:solidFill>
            <a:schemeClr val="tx2"/>
          </a:solidFill>
          <a:latin typeface="Calibri" pitchFamily="34" charset="0"/>
        </a:defRPr>
      </a:lvl2pPr>
      <a:lvl3pPr algn="ctr" defTabSz="457200" rtl="0" eaLnBrk="0" fontAlgn="base" hangingPunct="0">
        <a:spcBef>
          <a:spcPct val="0"/>
        </a:spcBef>
        <a:spcAft>
          <a:spcPct val="0"/>
        </a:spcAft>
        <a:defRPr sz="4400">
          <a:solidFill>
            <a:schemeClr val="tx2"/>
          </a:solidFill>
          <a:latin typeface="Calibri" pitchFamily="34" charset="0"/>
        </a:defRPr>
      </a:lvl3pPr>
      <a:lvl4pPr algn="ctr" defTabSz="457200" rtl="0" eaLnBrk="0" fontAlgn="base" hangingPunct="0">
        <a:spcBef>
          <a:spcPct val="0"/>
        </a:spcBef>
        <a:spcAft>
          <a:spcPct val="0"/>
        </a:spcAft>
        <a:defRPr sz="4400">
          <a:solidFill>
            <a:schemeClr val="tx2"/>
          </a:solidFill>
          <a:latin typeface="Calibri" pitchFamily="34" charset="0"/>
        </a:defRPr>
      </a:lvl4pPr>
      <a:lvl5pPr algn="ctr" defTabSz="457200" rtl="0" eaLnBrk="0" fontAlgn="base" hangingPunct="0">
        <a:spcBef>
          <a:spcPct val="0"/>
        </a:spcBef>
        <a:spcAft>
          <a:spcPct val="0"/>
        </a:spcAft>
        <a:defRPr sz="4400">
          <a:solidFill>
            <a:schemeClr val="tx2"/>
          </a:solidFill>
          <a:latin typeface="Calibri" pitchFamily="34" charset="0"/>
        </a:defRPr>
      </a:lvl5pPr>
      <a:lvl6pPr marL="457200" algn="ctr" defTabSz="457200" rtl="0" fontAlgn="base">
        <a:spcBef>
          <a:spcPct val="0"/>
        </a:spcBef>
        <a:spcAft>
          <a:spcPct val="0"/>
        </a:spcAft>
        <a:defRPr sz="4400">
          <a:solidFill>
            <a:schemeClr val="tx2"/>
          </a:solidFill>
          <a:latin typeface="Calibri" pitchFamily="34" charset="0"/>
        </a:defRPr>
      </a:lvl6pPr>
      <a:lvl7pPr marL="914400" algn="ctr" defTabSz="457200" rtl="0" fontAlgn="base">
        <a:spcBef>
          <a:spcPct val="0"/>
        </a:spcBef>
        <a:spcAft>
          <a:spcPct val="0"/>
        </a:spcAft>
        <a:defRPr sz="4400">
          <a:solidFill>
            <a:schemeClr val="tx2"/>
          </a:solidFill>
          <a:latin typeface="Calibri" pitchFamily="34" charset="0"/>
        </a:defRPr>
      </a:lvl7pPr>
      <a:lvl8pPr marL="1371600" algn="ctr" defTabSz="457200" rtl="0" fontAlgn="base">
        <a:spcBef>
          <a:spcPct val="0"/>
        </a:spcBef>
        <a:spcAft>
          <a:spcPct val="0"/>
        </a:spcAft>
        <a:defRPr sz="4400">
          <a:solidFill>
            <a:schemeClr val="tx2"/>
          </a:solidFill>
          <a:latin typeface="Calibri" pitchFamily="34" charset="0"/>
        </a:defRPr>
      </a:lvl8pPr>
      <a:lvl9pPr marL="1828800" algn="ctr" defTabSz="457200" rtl="0" fontAlgn="base">
        <a:spcBef>
          <a:spcPct val="0"/>
        </a:spcBef>
        <a:spcAft>
          <a:spcPct val="0"/>
        </a:spcAft>
        <a:defRPr sz="4400">
          <a:solidFill>
            <a:schemeClr val="tx2"/>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100.xml"/><Relationship Id="rId1" Type="http://schemas.openxmlformats.org/officeDocument/2006/relationships/slideLayout" Target="../slideLayouts/slideLayout13.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103.xml"/><Relationship Id="rId1" Type="http://schemas.openxmlformats.org/officeDocument/2006/relationships/slideLayout" Target="../slideLayouts/slideLayout13.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104.xml.rels><?xml version="1.0" encoding="UTF-8" standalone="yes"?>
<Relationships xmlns="http://schemas.openxmlformats.org/package/2006/relationships"><Relationship Id="rId8" Type="http://schemas.microsoft.com/office/2007/relationships/diagramDrawing" Target="../diagrams/drawing46.xml"/><Relationship Id="rId3" Type="http://schemas.openxmlformats.org/officeDocument/2006/relationships/image" Target="../media/image102.png"/><Relationship Id="rId7" Type="http://schemas.openxmlformats.org/officeDocument/2006/relationships/diagramColors" Target="../diagrams/colors46.xml"/><Relationship Id="rId2" Type="http://schemas.openxmlformats.org/officeDocument/2006/relationships/notesSlide" Target="../notesSlides/notesSlide104.xml"/><Relationship Id="rId1" Type="http://schemas.openxmlformats.org/officeDocument/2006/relationships/slideLayout" Target="../slideLayouts/slideLayout13.xml"/><Relationship Id="rId6" Type="http://schemas.openxmlformats.org/officeDocument/2006/relationships/diagramQuickStyle" Target="../diagrams/quickStyle46.xml"/><Relationship Id="rId5" Type="http://schemas.openxmlformats.org/officeDocument/2006/relationships/diagramLayout" Target="../diagrams/layout46.xml"/><Relationship Id="rId4" Type="http://schemas.openxmlformats.org/officeDocument/2006/relationships/diagramData" Target="../diagrams/data46.xml"/></Relationships>
</file>

<file path=ppt/slides/_rels/slide10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5.xml"/><Relationship Id="rId1" Type="http://schemas.openxmlformats.org/officeDocument/2006/relationships/slideLayout" Target="../slideLayouts/slideLayout13.xml"/><Relationship Id="rId4" Type="http://schemas.openxmlformats.org/officeDocument/2006/relationships/image" Target="../media/image104.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108.xml"/><Relationship Id="rId1" Type="http://schemas.openxmlformats.org/officeDocument/2006/relationships/slideLayout" Target="../slideLayouts/slideLayout13.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109.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notesSlide" Target="../notesSlides/notesSlide109.xml"/><Relationship Id="rId1" Type="http://schemas.openxmlformats.org/officeDocument/2006/relationships/slideLayout" Target="../slideLayouts/slideLayout13.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49.xml"/><Relationship Id="rId7" Type="http://schemas.microsoft.com/office/2007/relationships/diagramDrawing" Target="../diagrams/drawing49.xml"/><Relationship Id="rId2" Type="http://schemas.openxmlformats.org/officeDocument/2006/relationships/notesSlide" Target="../notesSlides/notesSlide110.xml"/><Relationship Id="rId1" Type="http://schemas.openxmlformats.org/officeDocument/2006/relationships/slideLayout" Target="../slideLayouts/slideLayout13.xml"/><Relationship Id="rId6" Type="http://schemas.openxmlformats.org/officeDocument/2006/relationships/diagramColors" Target="../diagrams/colors49.xml"/><Relationship Id="rId5" Type="http://schemas.openxmlformats.org/officeDocument/2006/relationships/diagramQuickStyle" Target="../diagrams/quickStyle49.xml"/><Relationship Id="rId4" Type="http://schemas.openxmlformats.org/officeDocument/2006/relationships/diagramLayout" Target="../diagrams/layout49.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50.xml"/><Relationship Id="rId7" Type="http://schemas.microsoft.com/office/2007/relationships/diagramDrawing" Target="../diagrams/drawing50.xml"/><Relationship Id="rId2" Type="http://schemas.openxmlformats.org/officeDocument/2006/relationships/notesSlide" Target="../notesSlides/notesSlide111.xml"/><Relationship Id="rId1" Type="http://schemas.openxmlformats.org/officeDocument/2006/relationships/slideLayout" Target="../slideLayouts/slideLayout13.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s>
</file>

<file path=ppt/slides/_rels/slide112.xml.rels><?xml version="1.0" encoding="UTF-8" standalone="yes"?>
<Relationships xmlns="http://schemas.openxmlformats.org/package/2006/relationships"><Relationship Id="rId3" Type="http://schemas.openxmlformats.org/officeDocument/2006/relationships/diagramData" Target="../diagrams/data51.xml"/><Relationship Id="rId7" Type="http://schemas.microsoft.com/office/2007/relationships/diagramDrawing" Target="../diagrams/drawing51.xml"/><Relationship Id="rId2" Type="http://schemas.openxmlformats.org/officeDocument/2006/relationships/notesSlide" Target="../notesSlides/notesSlide112.xml"/><Relationship Id="rId1" Type="http://schemas.openxmlformats.org/officeDocument/2006/relationships/slideLayout" Target="../slideLayouts/slideLayout13.xml"/><Relationship Id="rId6" Type="http://schemas.openxmlformats.org/officeDocument/2006/relationships/diagramColors" Target="../diagrams/colors51.xml"/><Relationship Id="rId5" Type="http://schemas.openxmlformats.org/officeDocument/2006/relationships/diagramQuickStyle" Target="../diagrams/quickStyle51.xml"/><Relationship Id="rId4" Type="http://schemas.openxmlformats.org/officeDocument/2006/relationships/diagramLayout" Target="../diagrams/layout51.xml"/></Relationships>
</file>

<file path=ppt/slides/_rels/slide113.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diagramData" Target="../diagrams/data52.xml"/><Relationship Id="rId7" Type="http://schemas.microsoft.com/office/2007/relationships/diagramDrawing" Target="../diagrams/drawing52.xml"/><Relationship Id="rId2" Type="http://schemas.openxmlformats.org/officeDocument/2006/relationships/notesSlide" Target="../notesSlides/notesSlide113.xml"/><Relationship Id="rId1" Type="http://schemas.openxmlformats.org/officeDocument/2006/relationships/slideLayout" Target="../slideLayouts/slideLayout13.xml"/><Relationship Id="rId6" Type="http://schemas.openxmlformats.org/officeDocument/2006/relationships/diagramColors" Target="../diagrams/colors52.xml"/><Relationship Id="rId5" Type="http://schemas.openxmlformats.org/officeDocument/2006/relationships/diagramQuickStyle" Target="../diagrams/quickStyle52.xml"/><Relationship Id="rId4" Type="http://schemas.openxmlformats.org/officeDocument/2006/relationships/diagramLayout" Target="../diagrams/layout52.xml"/></Relationships>
</file>

<file path=ppt/slides/_rels/slide114.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diagramData" Target="../diagrams/data53.xml"/><Relationship Id="rId7" Type="http://schemas.microsoft.com/office/2007/relationships/diagramDrawing" Target="../diagrams/drawing53.xml"/><Relationship Id="rId2" Type="http://schemas.openxmlformats.org/officeDocument/2006/relationships/notesSlide" Target="../notesSlides/notesSlide114.xml"/><Relationship Id="rId1" Type="http://schemas.openxmlformats.org/officeDocument/2006/relationships/slideLayout" Target="../slideLayouts/slideLayout13.xml"/><Relationship Id="rId6" Type="http://schemas.openxmlformats.org/officeDocument/2006/relationships/diagramColors" Target="../diagrams/colors53.xml"/><Relationship Id="rId5" Type="http://schemas.openxmlformats.org/officeDocument/2006/relationships/diagramQuickStyle" Target="../diagrams/quickStyle53.xml"/><Relationship Id="rId4" Type="http://schemas.openxmlformats.org/officeDocument/2006/relationships/diagramLayout" Target="../diagrams/layout53.xml"/></Relationships>
</file>

<file path=ppt/slides/_rels/slide115.xml.rels><?xml version="1.0" encoding="UTF-8" standalone="yes"?>
<Relationships xmlns="http://schemas.openxmlformats.org/package/2006/relationships"><Relationship Id="rId8" Type="http://schemas.openxmlformats.org/officeDocument/2006/relationships/diagramData" Target="../diagrams/data55.xml"/><Relationship Id="rId3" Type="http://schemas.openxmlformats.org/officeDocument/2006/relationships/diagramData" Target="../diagrams/data54.xml"/><Relationship Id="rId7" Type="http://schemas.microsoft.com/office/2007/relationships/diagramDrawing" Target="../diagrams/drawing54.xml"/><Relationship Id="rId12" Type="http://schemas.microsoft.com/office/2007/relationships/diagramDrawing" Target="../diagrams/drawing55.xml"/><Relationship Id="rId2" Type="http://schemas.openxmlformats.org/officeDocument/2006/relationships/notesSlide" Target="../notesSlides/notesSlide115.xml"/><Relationship Id="rId1" Type="http://schemas.openxmlformats.org/officeDocument/2006/relationships/slideLayout" Target="../slideLayouts/slideLayout13.xml"/><Relationship Id="rId6" Type="http://schemas.openxmlformats.org/officeDocument/2006/relationships/diagramColors" Target="../diagrams/colors54.xml"/><Relationship Id="rId11" Type="http://schemas.openxmlformats.org/officeDocument/2006/relationships/diagramColors" Target="../diagrams/colors55.xml"/><Relationship Id="rId5" Type="http://schemas.openxmlformats.org/officeDocument/2006/relationships/diagramQuickStyle" Target="../diagrams/quickStyle54.xml"/><Relationship Id="rId10" Type="http://schemas.openxmlformats.org/officeDocument/2006/relationships/diagramQuickStyle" Target="../diagrams/quickStyle55.xml"/><Relationship Id="rId4" Type="http://schemas.openxmlformats.org/officeDocument/2006/relationships/diagramLayout" Target="../diagrams/layout54.xml"/><Relationship Id="rId9" Type="http://schemas.openxmlformats.org/officeDocument/2006/relationships/diagramLayout" Target="../diagrams/layout55.xml"/></Relationships>
</file>

<file path=ppt/slides/_rels/slide116.xml.rels><?xml version="1.0" encoding="UTF-8" standalone="yes"?>
<Relationships xmlns="http://schemas.openxmlformats.org/package/2006/relationships"><Relationship Id="rId3" Type="http://schemas.openxmlformats.org/officeDocument/2006/relationships/diagramData" Target="../diagrams/data56.xml"/><Relationship Id="rId7" Type="http://schemas.microsoft.com/office/2007/relationships/diagramDrawing" Target="../diagrams/drawing56.xml"/><Relationship Id="rId2" Type="http://schemas.openxmlformats.org/officeDocument/2006/relationships/notesSlide" Target="../notesSlides/notesSlide116.xml"/><Relationship Id="rId1" Type="http://schemas.openxmlformats.org/officeDocument/2006/relationships/slideLayout" Target="../slideLayouts/slideLayout13.xml"/><Relationship Id="rId6" Type="http://schemas.openxmlformats.org/officeDocument/2006/relationships/diagramColors" Target="../diagrams/colors56.xml"/><Relationship Id="rId5" Type="http://schemas.openxmlformats.org/officeDocument/2006/relationships/diagramQuickStyle" Target="../diagrams/quickStyle56.xml"/><Relationship Id="rId4" Type="http://schemas.openxmlformats.org/officeDocument/2006/relationships/diagramLayout" Target="../diagrams/layout5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diagramData" Target="../diagrams/data57.xml"/><Relationship Id="rId7" Type="http://schemas.microsoft.com/office/2007/relationships/diagramDrawing" Target="../diagrams/drawing57.xml"/><Relationship Id="rId2" Type="http://schemas.openxmlformats.org/officeDocument/2006/relationships/notesSlide" Target="../notesSlides/notesSlide118.xml"/><Relationship Id="rId1" Type="http://schemas.openxmlformats.org/officeDocument/2006/relationships/slideLayout" Target="../slideLayouts/slideLayout13.xml"/><Relationship Id="rId6" Type="http://schemas.openxmlformats.org/officeDocument/2006/relationships/diagramColors" Target="../diagrams/colors57.xml"/><Relationship Id="rId5" Type="http://schemas.openxmlformats.org/officeDocument/2006/relationships/diagramQuickStyle" Target="../diagrams/quickStyle57.xml"/><Relationship Id="rId4" Type="http://schemas.openxmlformats.org/officeDocument/2006/relationships/diagramLayout" Target="../diagrams/layout57.xml"/></Relationships>
</file>

<file path=ppt/slides/_rels/slide119.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hyperlink" Target="http://www.solaramericacommunities.energy.gov/resources"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3" Type="http://schemas.openxmlformats.org/officeDocument/2006/relationships/diagramData" Target="../diagrams/data58.xml"/><Relationship Id="rId7" Type="http://schemas.microsoft.com/office/2007/relationships/diagramDrawing" Target="../diagrams/drawing58.xml"/><Relationship Id="rId2" Type="http://schemas.openxmlformats.org/officeDocument/2006/relationships/notesSlide" Target="../notesSlides/notesSlide120.xml"/><Relationship Id="rId1" Type="http://schemas.openxmlformats.org/officeDocument/2006/relationships/slideLayout" Target="../slideLayouts/slideLayout13.xml"/><Relationship Id="rId6" Type="http://schemas.openxmlformats.org/officeDocument/2006/relationships/diagramColors" Target="../diagrams/colors58.xml"/><Relationship Id="rId5" Type="http://schemas.openxmlformats.org/officeDocument/2006/relationships/diagramQuickStyle" Target="../diagrams/quickStyle58.xml"/><Relationship Id="rId4" Type="http://schemas.openxmlformats.org/officeDocument/2006/relationships/diagramLayout" Target="../diagrams/layout58.xml"/></Relationships>
</file>

<file path=ppt/slides/_rels/slide121.xml.rels><?xml version="1.0" encoding="UTF-8" standalone="yes"?>
<Relationships xmlns="http://schemas.openxmlformats.org/package/2006/relationships"><Relationship Id="rId3" Type="http://schemas.openxmlformats.org/officeDocument/2006/relationships/diagramData" Target="../diagrams/data59.xml"/><Relationship Id="rId7" Type="http://schemas.microsoft.com/office/2007/relationships/diagramDrawing" Target="../diagrams/drawing59.xml"/><Relationship Id="rId2" Type="http://schemas.openxmlformats.org/officeDocument/2006/relationships/notesSlide" Target="../notesSlides/notesSlide121.xml"/><Relationship Id="rId1" Type="http://schemas.openxmlformats.org/officeDocument/2006/relationships/slideLayout" Target="../slideLayouts/slideLayout13.xml"/><Relationship Id="rId6" Type="http://schemas.openxmlformats.org/officeDocument/2006/relationships/diagramColors" Target="../diagrams/colors59.xml"/><Relationship Id="rId5" Type="http://schemas.openxmlformats.org/officeDocument/2006/relationships/diagramQuickStyle" Target="../diagrams/quickStyle59.xml"/><Relationship Id="rId4" Type="http://schemas.openxmlformats.org/officeDocument/2006/relationships/diagramLayout" Target="../diagrams/layout59.xml"/></Relationships>
</file>

<file path=ppt/slides/_rels/slide122.xml.rels><?xml version="1.0" encoding="UTF-8" standalone="yes"?>
<Relationships xmlns="http://schemas.openxmlformats.org/package/2006/relationships"><Relationship Id="rId3" Type="http://schemas.openxmlformats.org/officeDocument/2006/relationships/diagramData" Target="../diagrams/data60.xml"/><Relationship Id="rId7" Type="http://schemas.microsoft.com/office/2007/relationships/diagramDrawing" Target="../diagrams/drawing60.xml"/><Relationship Id="rId2" Type="http://schemas.openxmlformats.org/officeDocument/2006/relationships/notesSlide" Target="../notesSlides/notesSlide122.xml"/><Relationship Id="rId1" Type="http://schemas.openxmlformats.org/officeDocument/2006/relationships/slideLayout" Target="../slideLayouts/slideLayout13.xml"/><Relationship Id="rId6" Type="http://schemas.openxmlformats.org/officeDocument/2006/relationships/diagramColors" Target="../diagrams/colors60.xml"/><Relationship Id="rId5" Type="http://schemas.openxmlformats.org/officeDocument/2006/relationships/diagramQuickStyle" Target="../diagrams/quickStyle60.xml"/><Relationship Id="rId4" Type="http://schemas.openxmlformats.org/officeDocument/2006/relationships/diagramLayout" Target="../diagrams/layout60.xml"/></Relationships>
</file>

<file path=ppt/slides/_rels/slide123.xml.rels><?xml version="1.0" encoding="UTF-8" standalone="yes"?>
<Relationships xmlns="http://schemas.openxmlformats.org/package/2006/relationships"><Relationship Id="rId3" Type="http://schemas.openxmlformats.org/officeDocument/2006/relationships/diagramData" Target="../diagrams/data61.xml"/><Relationship Id="rId7" Type="http://schemas.microsoft.com/office/2007/relationships/diagramDrawing" Target="../diagrams/drawing61.xml"/><Relationship Id="rId2" Type="http://schemas.openxmlformats.org/officeDocument/2006/relationships/notesSlide" Target="../notesSlides/notesSlide123.xml"/><Relationship Id="rId1" Type="http://schemas.openxmlformats.org/officeDocument/2006/relationships/slideLayout" Target="../slideLayouts/slideLayout13.xml"/><Relationship Id="rId6" Type="http://schemas.openxmlformats.org/officeDocument/2006/relationships/diagramColors" Target="../diagrams/colors61.xml"/><Relationship Id="rId5" Type="http://schemas.openxmlformats.org/officeDocument/2006/relationships/diagramQuickStyle" Target="../diagrams/quickStyle61.xml"/><Relationship Id="rId4" Type="http://schemas.openxmlformats.org/officeDocument/2006/relationships/diagramLayout" Target="../diagrams/layout61.xml"/></Relationships>
</file>

<file path=ppt/slides/_rels/slide124.xml.rels><?xml version="1.0" encoding="UTF-8" standalone="yes"?>
<Relationships xmlns="http://schemas.openxmlformats.org/package/2006/relationships"><Relationship Id="rId3" Type="http://schemas.openxmlformats.org/officeDocument/2006/relationships/diagramData" Target="../diagrams/data62.xml"/><Relationship Id="rId7" Type="http://schemas.microsoft.com/office/2007/relationships/diagramDrawing" Target="../diagrams/drawing62.xml"/><Relationship Id="rId2" Type="http://schemas.openxmlformats.org/officeDocument/2006/relationships/notesSlide" Target="../notesSlides/notesSlide124.xml"/><Relationship Id="rId1" Type="http://schemas.openxmlformats.org/officeDocument/2006/relationships/slideLayout" Target="../slideLayouts/slideLayout13.xml"/><Relationship Id="rId6" Type="http://schemas.openxmlformats.org/officeDocument/2006/relationships/diagramColors" Target="../diagrams/colors62.xml"/><Relationship Id="rId5" Type="http://schemas.openxmlformats.org/officeDocument/2006/relationships/diagramQuickStyle" Target="../diagrams/quickStyle62.xml"/><Relationship Id="rId4" Type="http://schemas.openxmlformats.org/officeDocument/2006/relationships/diagramLayout" Target="../diagrams/layout6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13.xml"/><Relationship Id="rId1" Type="http://schemas.openxmlformats.org/officeDocument/2006/relationships/video" Target="NULL" TargetMode="External"/><Relationship Id="rId4" Type="http://schemas.openxmlformats.org/officeDocument/2006/relationships/image" Target="../media/image108.png"/></Relationships>
</file>

<file path=ppt/slides/_rels/slide1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diagramData" Target="../diagrams/data63.xml"/><Relationship Id="rId7" Type="http://schemas.microsoft.com/office/2007/relationships/diagramDrawing" Target="../diagrams/drawing63.xml"/><Relationship Id="rId2" Type="http://schemas.openxmlformats.org/officeDocument/2006/relationships/notesSlide" Target="../notesSlides/notesSlide132.xml"/><Relationship Id="rId1" Type="http://schemas.openxmlformats.org/officeDocument/2006/relationships/slideLayout" Target="../slideLayouts/slideLayout13.xml"/><Relationship Id="rId6" Type="http://schemas.openxmlformats.org/officeDocument/2006/relationships/diagramColors" Target="../diagrams/colors63.xml"/><Relationship Id="rId5" Type="http://schemas.openxmlformats.org/officeDocument/2006/relationships/diagramQuickStyle" Target="../diagrams/quickStyle63.xml"/><Relationship Id="rId4" Type="http://schemas.openxmlformats.org/officeDocument/2006/relationships/diagramLayout" Target="../diagrams/layout63.xml"/></Relationships>
</file>

<file path=ppt/slides/_rels/slide133.xml.rels><?xml version="1.0" encoding="UTF-8" standalone="yes"?>
<Relationships xmlns="http://schemas.openxmlformats.org/package/2006/relationships"><Relationship Id="rId8" Type="http://schemas.openxmlformats.org/officeDocument/2006/relationships/hyperlink" Target="http://www.dsireusa.org/solar/comparisontables/" TargetMode="External"/><Relationship Id="rId3" Type="http://schemas.openxmlformats.org/officeDocument/2006/relationships/diagramData" Target="../diagrams/data64.xml"/><Relationship Id="rId7" Type="http://schemas.microsoft.com/office/2007/relationships/diagramDrawing" Target="../diagrams/drawing64.xml"/><Relationship Id="rId2" Type="http://schemas.openxmlformats.org/officeDocument/2006/relationships/notesSlide" Target="../notesSlides/notesSlide133.xml"/><Relationship Id="rId1" Type="http://schemas.openxmlformats.org/officeDocument/2006/relationships/slideLayout" Target="../slideLayouts/slideLayout13.xml"/><Relationship Id="rId6" Type="http://schemas.openxmlformats.org/officeDocument/2006/relationships/diagramColors" Target="../diagrams/colors64.xml"/><Relationship Id="rId5" Type="http://schemas.openxmlformats.org/officeDocument/2006/relationships/diagramQuickStyle" Target="../diagrams/quickStyle64.xml"/><Relationship Id="rId4" Type="http://schemas.openxmlformats.org/officeDocument/2006/relationships/diagramLayout" Target="../diagrams/layout64.xml"/><Relationship Id="rId9" Type="http://schemas.openxmlformats.org/officeDocument/2006/relationships/image" Target="../media/image109.png"/></Relationships>
</file>

<file path=ppt/slides/_rels/slide134.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diagramData" Target="../diagrams/data65.xml"/><Relationship Id="rId7" Type="http://schemas.microsoft.com/office/2007/relationships/diagramDrawing" Target="../diagrams/drawing65.xml"/><Relationship Id="rId2" Type="http://schemas.openxmlformats.org/officeDocument/2006/relationships/notesSlide" Target="../notesSlides/notesSlide134.xml"/><Relationship Id="rId1" Type="http://schemas.openxmlformats.org/officeDocument/2006/relationships/slideLayout" Target="../slideLayouts/slideLayout13.xml"/><Relationship Id="rId6" Type="http://schemas.openxmlformats.org/officeDocument/2006/relationships/diagramColors" Target="../diagrams/colors65.xml"/><Relationship Id="rId5" Type="http://schemas.openxmlformats.org/officeDocument/2006/relationships/diagramQuickStyle" Target="../diagrams/quickStyle65.xml"/><Relationship Id="rId4" Type="http://schemas.openxmlformats.org/officeDocument/2006/relationships/diagramLayout" Target="../diagrams/layout65.xml"/></Relationships>
</file>

<file path=ppt/slides/_rels/slide135.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diagramData" Target="../diagrams/data66.xml"/><Relationship Id="rId7" Type="http://schemas.microsoft.com/office/2007/relationships/diagramDrawing" Target="../diagrams/drawing66.xml"/><Relationship Id="rId2" Type="http://schemas.openxmlformats.org/officeDocument/2006/relationships/notesSlide" Target="../notesSlides/notesSlide135.xml"/><Relationship Id="rId1" Type="http://schemas.openxmlformats.org/officeDocument/2006/relationships/slideLayout" Target="../slideLayouts/slideLayout13.xml"/><Relationship Id="rId6" Type="http://schemas.openxmlformats.org/officeDocument/2006/relationships/diagramColors" Target="../diagrams/colors66.xml"/><Relationship Id="rId5" Type="http://schemas.openxmlformats.org/officeDocument/2006/relationships/diagramQuickStyle" Target="../diagrams/quickStyle66.xml"/><Relationship Id="rId4" Type="http://schemas.openxmlformats.org/officeDocument/2006/relationships/diagramLayout" Target="../diagrams/layout66.xml"/></Relationships>
</file>

<file path=ppt/slides/_rels/slide136.xml.rels><?xml version="1.0" encoding="UTF-8" standalone="yes"?>
<Relationships xmlns="http://schemas.openxmlformats.org/package/2006/relationships"><Relationship Id="rId3" Type="http://schemas.openxmlformats.org/officeDocument/2006/relationships/diagramData" Target="../diagrams/data67.xml"/><Relationship Id="rId7" Type="http://schemas.microsoft.com/office/2007/relationships/diagramDrawing" Target="../diagrams/drawing67.xml"/><Relationship Id="rId2" Type="http://schemas.openxmlformats.org/officeDocument/2006/relationships/notesSlide" Target="../notesSlides/notesSlide136.xml"/><Relationship Id="rId1" Type="http://schemas.openxmlformats.org/officeDocument/2006/relationships/slideLayout" Target="../slideLayouts/slideLayout13.xml"/><Relationship Id="rId6" Type="http://schemas.openxmlformats.org/officeDocument/2006/relationships/diagramColors" Target="../diagrams/colors67.xml"/><Relationship Id="rId5" Type="http://schemas.openxmlformats.org/officeDocument/2006/relationships/diagramQuickStyle" Target="../diagrams/quickStyle67.xml"/><Relationship Id="rId4" Type="http://schemas.openxmlformats.org/officeDocument/2006/relationships/diagramLayout" Target="../diagrams/layout67.xml"/></Relationships>
</file>

<file path=ppt/slides/_rels/slide137.xml.rels><?xml version="1.0" encoding="UTF-8" standalone="yes"?>
<Relationships xmlns="http://schemas.openxmlformats.org/package/2006/relationships"><Relationship Id="rId8" Type="http://schemas.openxmlformats.org/officeDocument/2006/relationships/image" Target="../media/image111.wmf"/><Relationship Id="rId3" Type="http://schemas.openxmlformats.org/officeDocument/2006/relationships/diagramData" Target="../diagrams/data68.xml"/><Relationship Id="rId7" Type="http://schemas.microsoft.com/office/2007/relationships/diagramDrawing" Target="../diagrams/drawing68.xml"/><Relationship Id="rId2" Type="http://schemas.openxmlformats.org/officeDocument/2006/relationships/notesSlide" Target="../notesSlides/notesSlide137.xml"/><Relationship Id="rId1" Type="http://schemas.openxmlformats.org/officeDocument/2006/relationships/slideLayout" Target="../slideLayouts/slideLayout13.xml"/><Relationship Id="rId6" Type="http://schemas.openxmlformats.org/officeDocument/2006/relationships/diagramColors" Target="../diagrams/colors68.xml"/><Relationship Id="rId5" Type="http://schemas.openxmlformats.org/officeDocument/2006/relationships/diagramQuickStyle" Target="../diagrams/quickStyle68.xml"/><Relationship Id="rId4" Type="http://schemas.openxmlformats.org/officeDocument/2006/relationships/diagramLayout" Target="../diagrams/layout68.xml"/></Relationships>
</file>

<file path=ppt/slides/_rels/slide13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38.xml"/><Relationship Id="rId1" Type="http://schemas.openxmlformats.org/officeDocument/2006/relationships/slideLayout" Target="../slideLayouts/slideLayout13.xml"/><Relationship Id="rId4" Type="http://schemas.openxmlformats.org/officeDocument/2006/relationships/image" Target="../media/image113.jpeg"/></Relationships>
</file>

<file path=ppt/slides/_rels/slide139.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notesSlide" Target="../notesSlides/notesSlide139.xml"/><Relationship Id="rId1" Type="http://schemas.openxmlformats.org/officeDocument/2006/relationships/slideLayout" Target="../slideLayouts/slideLayout13.xml"/><Relationship Id="rId4" Type="http://schemas.openxmlformats.org/officeDocument/2006/relationships/image" Target="../media/image115.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0.xml.rels><?xml version="1.0" encoding="UTF-8" standalone="yes"?>
<Relationships xmlns="http://schemas.openxmlformats.org/package/2006/relationships"><Relationship Id="rId3" Type="http://schemas.openxmlformats.org/officeDocument/2006/relationships/hyperlink" Target="http://www.newenergychoices.org/uploads/FreeingTheGrid2010.pdf" TargetMode="External"/><Relationship Id="rId2" Type="http://schemas.openxmlformats.org/officeDocument/2006/relationships/notesSlide" Target="../notesSlides/notesSlide140.xml"/><Relationship Id="rId1" Type="http://schemas.openxmlformats.org/officeDocument/2006/relationships/slideLayout" Target="../slideLayouts/slideLayout13.xml"/><Relationship Id="rId4" Type="http://schemas.openxmlformats.org/officeDocument/2006/relationships/image" Target="../media/image116.jpeg"/></Relationships>
</file>

<file path=ppt/slides/_rels/slide14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41.xml"/><Relationship Id="rId1" Type="http://schemas.openxmlformats.org/officeDocument/2006/relationships/slideLayout" Target="../slideLayouts/slideLayout13.xml"/><Relationship Id="rId5" Type="http://schemas.openxmlformats.org/officeDocument/2006/relationships/image" Target="../media/image119.jpeg"/><Relationship Id="rId4" Type="http://schemas.openxmlformats.org/officeDocument/2006/relationships/image" Target="../media/image118.jpeg"/></Relationships>
</file>

<file path=ppt/slides/_rels/slide14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42.xml"/><Relationship Id="rId1" Type="http://schemas.openxmlformats.org/officeDocument/2006/relationships/slideLayout" Target="../slideLayouts/slideLayout13.xml"/><Relationship Id="rId5" Type="http://schemas.openxmlformats.org/officeDocument/2006/relationships/image" Target="../media/image119.jpeg"/><Relationship Id="rId4" Type="http://schemas.openxmlformats.org/officeDocument/2006/relationships/image" Target="../media/image118.jpeg"/></Relationships>
</file>

<file path=ppt/slides/_rels/slide143.xml.rels><?xml version="1.0" encoding="UTF-8" standalone="yes"?>
<Relationships xmlns="http://schemas.openxmlformats.org/package/2006/relationships"><Relationship Id="rId3" Type="http://schemas.openxmlformats.org/officeDocument/2006/relationships/diagramData" Target="../diagrams/data69.xml"/><Relationship Id="rId7" Type="http://schemas.microsoft.com/office/2007/relationships/diagramDrawing" Target="../diagrams/drawing69.xml"/><Relationship Id="rId2" Type="http://schemas.openxmlformats.org/officeDocument/2006/relationships/notesSlide" Target="../notesSlides/notesSlide143.xml"/><Relationship Id="rId1" Type="http://schemas.openxmlformats.org/officeDocument/2006/relationships/slideLayout" Target="../slideLayouts/slideLayout13.xml"/><Relationship Id="rId6" Type="http://schemas.openxmlformats.org/officeDocument/2006/relationships/diagramColors" Target="../diagrams/colors69.xml"/><Relationship Id="rId5" Type="http://schemas.openxmlformats.org/officeDocument/2006/relationships/diagramQuickStyle" Target="../diagrams/quickStyle69.xml"/><Relationship Id="rId4" Type="http://schemas.openxmlformats.org/officeDocument/2006/relationships/diagramLayout" Target="../diagrams/layout69.xml"/></Relationships>
</file>

<file path=ppt/slides/_rels/slide144.xml.rels><?xml version="1.0" encoding="UTF-8" standalone="yes"?>
<Relationships xmlns="http://schemas.openxmlformats.org/package/2006/relationships"><Relationship Id="rId3" Type="http://schemas.openxmlformats.org/officeDocument/2006/relationships/diagramData" Target="../diagrams/data70.xml"/><Relationship Id="rId7" Type="http://schemas.microsoft.com/office/2007/relationships/diagramDrawing" Target="../diagrams/drawing70.xml"/><Relationship Id="rId2" Type="http://schemas.openxmlformats.org/officeDocument/2006/relationships/notesSlide" Target="../notesSlides/notesSlide144.xml"/><Relationship Id="rId1" Type="http://schemas.openxmlformats.org/officeDocument/2006/relationships/slideLayout" Target="../slideLayouts/slideLayout13.xml"/><Relationship Id="rId6" Type="http://schemas.openxmlformats.org/officeDocument/2006/relationships/diagramColors" Target="../diagrams/colors70.xml"/><Relationship Id="rId5" Type="http://schemas.openxmlformats.org/officeDocument/2006/relationships/diagramQuickStyle" Target="../diagrams/quickStyle70.xml"/><Relationship Id="rId4" Type="http://schemas.openxmlformats.org/officeDocument/2006/relationships/diagramLayout" Target="../diagrams/layout70.xml"/></Relationships>
</file>

<file path=ppt/slides/_rels/slide145.xml.rels><?xml version="1.0" encoding="UTF-8" standalone="yes"?>
<Relationships xmlns="http://schemas.openxmlformats.org/package/2006/relationships"><Relationship Id="rId8" Type="http://schemas.openxmlformats.org/officeDocument/2006/relationships/hyperlink" Target="http://www.dsireusa.org/solar" TargetMode="External"/><Relationship Id="rId3" Type="http://schemas.openxmlformats.org/officeDocument/2006/relationships/diagramData" Target="../diagrams/data71.xml"/><Relationship Id="rId7" Type="http://schemas.microsoft.com/office/2007/relationships/diagramDrawing" Target="../diagrams/drawing71.xml"/><Relationship Id="rId2" Type="http://schemas.openxmlformats.org/officeDocument/2006/relationships/notesSlide" Target="../notesSlides/notesSlide145.xml"/><Relationship Id="rId1" Type="http://schemas.openxmlformats.org/officeDocument/2006/relationships/slideLayout" Target="../slideLayouts/slideLayout13.xml"/><Relationship Id="rId6" Type="http://schemas.openxmlformats.org/officeDocument/2006/relationships/diagramColors" Target="../diagrams/colors71.xml"/><Relationship Id="rId5" Type="http://schemas.openxmlformats.org/officeDocument/2006/relationships/diagramQuickStyle" Target="../diagrams/quickStyle71.xml"/><Relationship Id="rId10" Type="http://schemas.openxmlformats.org/officeDocument/2006/relationships/hyperlink" Target="http://www.dsireusa.org/solar/searchby/index.cfm?SPV=1&amp;ST=1" TargetMode="External"/><Relationship Id="rId4" Type="http://schemas.openxmlformats.org/officeDocument/2006/relationships/diagramLayout" Target="../diagrams/layout71.xml"/><Relationship Id="rId9" Type="http://schemas.openxmlformats.org/officeDocument/2006/relationships/image" Target="../media/image120.png"/></Relationships>
</file>

<file path=ppt/slides/_rels/slide146.xml.rels><?xml version="1.0" encoding="UTF-8" standalone="yes"?>
<Relationships xmlns="http://schemas.openxmlformats.org/package/2006/relationships"><Relationship Id="rId3" Type="http://schemas.openxmlformats.org/officeDocument/2006/relationships/diagramData" Target="../diagrams/data72.xml"/><Relationship Id="rId7" Type="http://schemas.microsoft.com/office/2007/relationships/diagramDrawing" Target="../diagrams/drawing72.xml"/><Relationship Id="rId2" Type="http://schemas.openxmlformats.org/officeDocument/2006/relationships/notesSlide" Target="../notesSlides/notesSlide146.xml"/><Relationship Id="rId1" Type="http://schemas.openxmlformats.org/officeDocument/2006/relationships/slideLayout" Target="../slideLayouts/slideLayout13.xml"/><Relationship Id="rId6" Type="http://schemas.openxmlformats.org/officeDocument/2006/relationships/diagramColors" Target="../diagrams/colors72.xml"/><Relationship Id="rId5" Type="http://schemas.openxmlformats.org/officeDocument/2006/relationships/diagramQuickStyle" Target="../diagrams/quickStyle72.xml"/><Relationship Id="rId4" Type="http://schemas.openxmlformats.org/officeDocument/2006/relationships/diagramLayout" Target="../diagrams/layout72.xml"/></Relationships>
</file>

<file path=ppt/slides/_rels/slide147.xml.rels><?xml version="1.0" encoding="UTF-8" standalone="yes"?>
<Relationships xmlns="http://schemas.openxmlformats.org/package/2006/relationships"><Relationship Id="rId3" Type="http://schemas.openxmlformats.org/officeDocument/2006/relationships/diagramData" Target="../diagrams/data73.xml"/><Relationship Id="rId7" Type="http://schemas.microsoft.com/office/2007/relationships/diagramDrawing" Target="../diagrams/drawing73.xml"/><Relationship Id="rId2" Type="http://schemas.openxmlformats.org/officeDocument/2006/relationships/notesSlide" Target="../notesSlides/notesSlide147.xml"/><Relationship Id="rId1" Type="http://schemas.openxmlformats.org/officeDocument/2006/relationships/slideLayout" Target="../slideLayouts/slideLayout13.xml"/><Relationship Id="rId6" Type="http://schemas.openxmlformats.org/officeDocument/2006/relationships/diagramColors" Target="../diagrams/colors73.xml"/><Relationship Id="rId5" Type="http://schemas.openxmlformats.org/officeDocument/2006/relationships/diagramQuickStyle" Target="../diagrams/quickStyle73.xml"/><Relationship Id="rId4" Type="http://schemas.openxmlformats.org/officeDocument/2006/relationships/diagramLayout" Target="../diagrams/layout73.xml"/></Relationships>
</file>

<file path=ppt/slides/_rels/slide148.xml.rels><?xml version="1.0" encoding="UTF-8" standalone="yes"?>
<Relationships xmlns="http://schemas.openxmlformats.org/package/2006/relationships"><Relationship Id="rId3" Type="http://schemas.openxmlformats.org/officeDocument/2006/relationships/diagramData" Target="../diagrams/data74.xml"/><Relationship Id="rId7" Type="http://schemas.microsoft.com/office/2007/relationships/diagramDrawing" Target="../diagrams/drawing74.xml"/><Relationship Id="rId2" Type="http://schemas.openxmlformats.org/officeDocument/2006/relationships/notesSlide" Target="../notesSlides/notesSlide148.xml"/><Relationship Id="rId1" Type="http://schemas.openxmlformats.org/officeDocument/2006/relationships/slideLayout" Target="../slideLayouts/slideLayout13.xml"/><Relationship Id="rId6" Type="http://schemas.openxmlformats.org/officeDocument/2006/relationships/diagramColors" Target="../diagrams/colors74.xml"/><Relationship Id="rId5" Type="http://schemas.openxmlformats.org/officeDocument/2006/relationships/diagramQuickStyle" Target="../diagrams/quickStyle74.xml"/><Relationship Id="rId4" Type="http://schemas.openxmlformats.org/officeDocument/2006/relationships/diagramLayout" Target="../diagrams/layout74.xml"/></Relationships>
</file>

<file path=ppt/slides/_rels/slide149.xml.rels><?xml version="1.0" encoding="UTF-8" standalone="yes"?>
<Relationships xmlns="http://schemas.openxmlformats.org/package/2006/relationships"><Relationship Id="rId8" Type="http://schemas.openxmlformats.org/officeDocument/2006/relationships/hyperlink" Target="mailto:srynne@planning.org" TargetMode="External"/><Relationship Id="rId3" Type="http://schemas.openxmlformats.org/officeDocument/2006/relationships/image" Target="../media/image121.png"/><Relationship Id="rId7" Type="http://schemas.openxmlformats.org/officeDocument/2006/relationships/hyperlink" Target="mailto:ckettles@fsec.ucf.edu" TargetMode="External"/><Relationship Id="rId2" Type="http://schemas.openxmlformats.org/officeDocument/2006/relationships/notesSlide" Target="../notesSlides/notesSlide149.xml"/><Relationship Id="rId1" Type="http://schemas.openxmlformats.org/officeDocument/2006/relationships/slideLayout" Target="../slideLayouts/slideLayout13.xml"/><Relationship Id="rId6" Type="http://schemas.openxmlformats.org/officeDocument/2006/relationships/hyperlink" Target="mailto:lisa.milligan@iclei.org" TargetMode="External"/><Relationship Id="rId5" Type="http://schemas.openxmlformats.org/officeDocument/2006/relationships/hyperlink" Target="mailto:solar@icma.org" TargetMode="External"/><Relationship Id="rId4" Type="http://schemas.openxmlformats.org/officeDocument/2006/relationships/hyperlink" Target="http://www.solaramericacommunities.energy.gov/" TargetMode="External"/><Relationship Id="rId9" Type="http://schemas.openxmlformats.org/officeDocument/2006/relationships/hyperlink" Target="mailto:chad.laurent@mc-group.com"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hyperlink" Target="http://irecusa.org/wp-content/uploads/2010/07/IREC-Solar-Market-Trends-Report-2010_7-27-10_web1.pdf" TargetMode="External"/><Relationship Id="rId2" Type="http://schemas.openxmlformats.org/officeDocument/2006/relationships/notesSlide" Target="../notesSlides/notesSlide151.xml"/><Relationship Id="rId1" Type="http://schemas.openxmlformats.org/officeDocument/2006/relationships/slideLayout" Target="../slideLayouts/slideLayout13.xml"/><Relationship Id="rId5" Type="http://schemas.openxmlformats.org/officeDocument/2006/relationships/image" Target="../media/image123.jpeg"/><Relationship Id="rId4" Type="http://schemas.openxmlformats.org/officeDocument/2006/relationships/image" Target="../media/image122.jpeg"/></Relationships>
</file>

<file path=ppt/slides/_rels/slide15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52.xml"/><Relationship Id="rId1" Type="http://schemas.openxmlformats.org/officeDocument/2006/relationships/slideLayout" Target="../slideLayouts/slideLayout13.xml"/><Relationship Id="rId4" Type="http://schemas.openxmlformats.org/officeDocument/2006/relationships/image" Target="../media/image125.jpeg"/></Relationships>
</file>

<file path=ppt/slides/_rels/slide15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53.xml"/><Relationship Id="rId1" Type="http://schemas.openxmlformats.org/officeDocument/2006/relationships/slideLayout" Target="../slideLayouts/slideLayout13.xml"/><Relationship Id="rId4" Type="http://schemas.openxmlformats.org/officeDocument/2006/relationships/image" Target="../media/image127.jpeg"/></Relationships>
</file>

<file path=ppt/slides/_rels/slide15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54.xml"/><Relationship Id="rId1" Type="http://schemas.openxmlformats.org/officeDocument/2006/relationships/slideLayout" Target="../slideLayouts/slideLayout13.xml"/><Relationship Id="rId4" Type="http://schemas.openxmlformats.org/officeDocument/2006/relationships/image" Target="../media/image129.jpeg"/></Relationships>
</file>

<file path=ppt/slides/_rels/slide15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55.xml"/><Relationship Id="rId1" Type="http://schemas.openxmlformats.org/officeDocument/2006/relationships/slideLayout" Target="../slideLayouts/slideLayout13.xml"/><Relationship Id="rId5" Type="http://schemas.openxmlformats.org/officeDocument/2006/relationships/image" Target="../media/image131.jpeg"/><Relationship Id="rId4" Type="http://schemas.openxmlformats.org/officeDocument/2006/relationships/hyperlink" Target="http://irecusa.org/wp-content/uploads/2010/12/IREC-Teaching-Matters-12-15-10-Web.pdf" TargetMode="External"/></Relationships>
</file>

<file path=ppt/slides/_rels/slide15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56.xml"/><Relationship Id="rId1" Type="http://schemas.openxmlformats.org/officeDocument/2006/relationships/slideLayout" Target="../slideLayouts/slideLayout13.xml"/><Relationship Id="rId5" Type="http://schemas.openxmlformats.org/officeDocument/2006/relationships/image" Target="../media/image134.png"/><Relationship Id="rId4" Type="http://schemas.openxmlformats.org/officeDocument/2006/relationships/image" Target="../media/image133.jpeg"/></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video" Target="NULL" TargetMode="External"/><Relationship Id="rId5" Type="http://schemas.openxmlformats.org/officeDocument/2006/relationships/image" Target="../media/image29.png"/><Relationship Id="rId4" Type="http://schemas.openxmlformats.org/officeDocument/2006/relationships/hyperlink" Target="http://www.youtube.com/watch?v=0elhIcPVtKE" TargetMode="Externa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png"/><Relationship Id="rId12"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3.png"/><Relationship Id="rId11" Type="http://schemas.openxmlformats.org/officeDocument/2006/relationships/diagramColors" Target="../diagrams/colors7.xml"/><Relationship Id="rId5" Type="http://schemas.openxmlformats.org/officeDocument/2006/relationships/image" Target="../media/image32.jpeg"/><Relationship Id="rId10" Type="http://schemas.openxmlformats.org/officeDocument/2006/relationships/diagramQuickStyle" Target="../diagrams/quickStyle7.xml"/><Relationship Id="rId4" Type="http://schemas.openxmlformats.org/officeDocument/2006/relationships/image" Target="../media/image31.jpeg"/><Relationship Id="rId9"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40.jpeg"/><Relationship Id="rId7" Type="http://schemas.openxmlformats.org/officeDocument/2006/relationships/diagramLayout" Target="../diagrams/layout8.xm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diagramData" Target="../diagrams/data8.xml"/><Relationship Id="rId11" Type="http://schemas.openxmlformats.org/officeDocument/2006/relationships/image" Target="../media/image43.jpeg"/><Relationship Id="rId5" Type="http://schemas.openxmlformats.org/officeDocument/2006/relationships/image" Target="../media/image42.jpeg"/><Relationship Id="rId10" Type="http://schemas.microsoft.com/office/2007/relationships/diagramDrawing" Target="../diagrams/drawing8.xml"/><Relationship Id="rId4" Type="http://schemas.openxmlformats.org/officeDocument/2006/relationships/image" Target="../media/image41.jpeg"/><Relationship Id="rId9" Type="http://schemas.openxmlformats.org/officeDocument/2006/relationships/diagramColors" Target="../diagrams/colors8.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10.xml"/><Relationship Id="rId13" Type="http://schemas.openxmlformats.org/officeDocument/2006/relationships/diagramData" Target="../diagrams/data11.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17" Type="http://schemas.microsoft.com/office/2007/relationships/diagramDrawing" Target="../diagrams/drawing11.xml"/><Relationship Id="rId2" Type="http://schemas.openxmlformats.org/officeDocument/2006/relationships/notesSlide" Target="../notesSlides/notesSlide23.xml"/><Relationship Id="rId16" Type="http://schemas.openxmlformats.org/officeDocument/2006/relationships/diagramColors" Target="../diagrams/colors11.xml"/><Relationship Id="rId1" Type="http://schemas.openxmlformats.org/officeDocument/2006/relationships/slideLayout" Target="../slideLayouts/slideLayout13.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5" Type="http://schemas.openxmlformats.org/officeDocument/2006/relationships/diagramQuickStyle" Target="../diagrams/quickStyle11.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 Id="rId14" Type="http://schemas.openxmlformats.org/officeDocument/2006/relationships/diagramLayout" Target="../diagrams/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wmf"/><Relationship Id="rId7" Type="http://schemas.openxmlformats.org/officeDocument/2006/relationships/image" Target="../media/image52.wmf"/><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51.wmf"/><Relationship Id="rId5" Type="http://schemas.openxmlformats.org/officeDocument/2006/relationships/image" Target="../media/image50.wmf"/><Relationship Id="rId4" Type="http://schemas.openxmlformats.org/officeDocument/2006/relationships/image" Target="../media/image49.wm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3.xml"/><Relationship Id="rId1" Type="http://schemas.openxmlformats.org/officeDocument/2006/relationships/vmlDrawing" Target="../drawings/vmlDrawing3.vml"/><Relationship Id="rId4" Type="http://schemas.openxmlformats.org/officeDocument/2006/relationships/oleObject" Target="../embeddings/Microsoft_Office_Excel_97-2003_Worksheet3.xls"/></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68.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3.xml"/><Relationship Id="rId1" Type="http://schemas.openxmlformats.org/officeDocument/2006/relationships/vmlDrawing" Target="../drawings/vmlDrawing4.vml"/><Relationship Id="rId4" Type="http://schemas.openxmlformats.org/officeDocument/2006/relationships/oleObject" Target="../embeddings/Microsoft_Office_Excel_97-2003_Worksheet4.xls"/></Relationships>
</file>

<file path=ppt/slides/_rels/slide53.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71.wmf"/></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56.xml"/><Relationship Id="rId1" Type="http://schemas.openxmlformats.org/officeDocument/2006/relationships/slideLayout" Target="../slideLayouts/slideLayout13.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8.xml"/><Relationship Id="rId1" Type="http://schemas.openxmlformats.org/officeDocument/2006/relationships/slideLayout" Target="../slideLayouts/slideLayout13.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59.xml"/><Relationship Id="rId1" Type="http://schemas.openxmlformats.org/officeDocument/2006/relationships/slideLayout" Target="../slideLayouts/slideLayout13.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2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jpeg"/></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3.xml"/><Relationship Id="rId1" Type="http://schemas.openxmlformats.org/officeDocument/2006/relationships/video" Target="NULL" TargetMode="External"/><Relationship Id="rId5" Type="http://schemas.openxmlformats.org/officeDocument/2006/relationships/image" Target="../media/image79.png"/><Relationship Id="rId4" Type="http://schemas.openxmlformats.org/officeDocument/2006/relationships/hyperlink" Target="http://www.youtube.com/watch?v=HLHlzLVY9gA"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66.xml"/><Relationship Id="rId1" Type="http://schemas.openxmlformats.org/officeDocument/2006/relationships/slideLayout" Target="../slideLayouts/slideLayout13.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68.xml"/><Relationship Id="rId1" Type="http://schemas.openxmlformats.org/officeDocument/2006/relationships/slideLayout" Target="../slideLayouts/slideLayout13.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6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9.xml"/><Relationship Id="rId1" Type="http://schemas.openxmlformats.org/officeDocument/2006/relationships/slideLayout" Target="../slideLayouts/slideLayout13.xml"/><Relationship Id="rId4" Type="http://schemas.openxmlformats.org/officeDocument/2006/relationships/image" Target="../media/image81.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hyperlink" Target="http://vimeo.com/10835945" TargetMode="External"/><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1.xml"/><Relationship Id="rId1" Type="http://schemas.openxmlformats.org/officeDocument/2006/relationships/slideLayout" Target="../slideLayouts/slideLayout13.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eg"/></Relationships>
</file>

<file path=ppt/slides/_rels/slide72.xml.rels><?xml version="1.0" encoding="UTF-8" standalone="yes"?>
<Relationships xmlns="http://schemas.openxmlformats.org/package/2006/relationships"><Relationship Id="rId3" Type="http://schemas.openxmlformats.org/officeDocument/2006/relationships/hyperlink" Target="http://www.youtube.com/user/TheSolarIndustry#p/u/60/9NTPTn0JL6E" TargetMode="External"/><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73.xml"/><Relationship Id="rId1" Type="http://schemas.openxmlformats.org/officeDocument/2006/relationships/slideLayout" Target="../slideLayouts/slideLayout13.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7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74.xml"/><Relationship Id="rId1" Type="http://schemas.openxmlformats.org/officeDocument/2006/relationships/slideLayout" Target="../slideLayouts/slideLayout13.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75.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75.xml"/><Relationship Id="rId1" Type="http://schemas.openxmlformats.org/officeDocument/2006/relationships/slideLayout" Target="../slideLayouts/slideLayout13.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7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76.xml"/><Relationship Id="rId1" Type="http://schemas.openxmlformats.org/officeDocument/2006/relationships/slideLayout" Target="../slideLayouts/slideLayout13.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 Id="rId9" Type="http://schemas.openxmlformats.org/officeDocument/2006/relationships/image" Target="../media/image89.png"/></Relationships>
</file>

<file path=ppt/slides/_rels/slide7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78.xml"/><Relationship Id="rId1" Type="http://schemas.openxmlformats.org/officeDocument/2006/relationships/slideLayout" Target="../slideLayouts/slideLayout13.xml"/><Relationship Id="rId6" Type="http://schemas.openxmlformats.org/officeDocument/2006/relationships/diagramColors" Target="../diagrams/colors27.xml"/><Relationship Id="rId5" Type="http://schemas.openxmlformats.org/officeDocument/2006/relationships/diagramQuickStyle" Target="../diagrams/quickStyle27.xml"/><Relationship Id="rId10" Type="http://schemas.openxmlformats.org/officeDocument/2006/relationships/image" Target="../media/image93.png"/><Relationship Id="rId4" Type="http://schemas.openxmlformats.org/officeDocument/2006/relationships/diagramLayout" Target="../diagrams/layout27.xml"/><Relationship Id="rId9" Type="http://schemas.openxmlformats.org/officeDocument/2006/relationships/image" Target="../media/image92.jpeg"/></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79.xml"/><Relationship Id="rId1" Type="http://schemas.openxmlformats.org/officeDocument/2006/relationships/slideLayout" Target="../slideLayouts/slideLayout13.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80.xml"/><Relationship Id="rId1" Type="http://schemas.openxmlformats.org/officeDocument/2006/relationships/slideLayout" Target="../slideLayouts/slideLayout13.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81.xml.rels><?xml version="1.0" encoding="UTF-8" standalone="yes"?>
<Relationships xmlns="http://schemas.openxmlformats.org/package/2006/relationships"><Relationship Id="rId8" Type="http://schemas.openxmlformats.org/officeDocument/2006/relationships/hyperlink" Target="http://solar.calfinder.com/blog/solar-information/10-free-online-solar-calculators/" TargetMode="External"/><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81.xml"/><Relationship Id="rId1" Type="http://schemas.openxmlformats.org/officeDocument/2006/relationships/slideLayout" Target="../slideLayouts/slideLayout13.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82.xml.rels><?xml version="1.0" encoding="UTF-8" standalone="yes"?>
<Relationships xmlns="http://schemas.openxmlformats.org/package/2006/relationships"><Relationship Id="rId8" Type="http://schemas.openxmlformats.org/officeDocument/2006/relationships/image" Target="../media/image94.gif"/><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82.xml"/><Relationship Id="rId1" Type="http://schemas.openxmlformats.org/officeDocument/2006/relationships/slideLayout" Target="../slideLayouts/slideLayout13.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83.xml.rels><?xml version="1.0" encoding="UTF-8" standalone="yes"?>
<Relationships xmlns="http://schemas.openxmlformats.org/package/2006/relationships"><Relationship Id="rId8" Type="http://schemas.openxmlformats.org/officeDocument/2006/relationships/image" Target="../media/image95.wmf"/><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83.xml"/><Relationship Id="rId1" Type="http://schemas.openxmlformats.org/officeDocument/2006/relationships/slideLayout" Target="../slideLayouts/slideLayout13.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8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85.xml"/><Relationship Id="rId1" Type="http://schemas.openxmlformats.org/officeDocument/2006/relationships/slideLayout" Target="../slideLayouts/slideLayout13.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86.xml"/><Relationship Id="rId1" Type="http://schemas.openxmlformats.org/officeDocument/2006/relationships/slideLayout" Target="../slideLayouts/slideLayout13.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87.xml"/><Relationship Id="rId1" Type="http://schemas.openxmlformats.org/officeDocument/2006/relationships/slideLayout" Target="../slideLayouts/slideLayout13.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88.xml"/><Relationship Id="rId1" Type="http://schemas.openxmlformats.org/officeDocument/2006/relationships/slideLayout" Target="../slideLayouts/slideLayout13.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8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91.xml"/><Relationship Id="rId1" Type="http://schemas.openxmlformats.org/officeDocument/2006/relationships/slideLayout" Target="../slideLayouts/slideLayout13.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92.xml"/><Relationship Id="rId1" Type="http://schemas.openxmlformats.org/officeDocument/2006/relationships/slideLayout" Target="../slideLayouts/slideLayout13.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93.xml.rels><?xml version="1.0" encoding="UTF-8" standalone="yes"?>
<Relationships xmlns="http://schemas.openxmlformats.org/package/2006/relationships"><Relationship Id="rId8" Type="http://schemas.openxmlformats.org/officeDocument/2006/relationships/diagramColors" Target="../diagrams/colors39.xml"/><Relationship Id="rId3" Type="http://schemas.openxmlformats.org/officeDocument/2006/relationships/hyperlink" Target="http://www.dsireusa.org/" TargetMode="External"/><Relationship Id="rId7" Type="http://schemas.openxmlformats.org/officeDocument/2006/relationships/diagramQuickStyle" Target="../diagrams/quickStyle39.xml"/><Relationship Id="rId2" Type="http://schemas.openxmlformats.org/officeDocument/2006/relationships/notesSlide" Target="../notesSlides/notesSlide93.xml"/><Relationship Id="rId1" Type="http://schemas.openxmlformats.org/officeDocument/2006/relationships/slideLayout" Target="../slideLayouts/slideLayout13.xml"/><Relationship Id="rId6" Type="http://schemas.openxmlformats.org/officeDocument/2006/relationships/diagramLayout" Target="../diagrams/layout39.xml"/><Relationship Id="rId5" Type="http://schemas.openxmlformats.org/officeDocument/2006/relationships/diagramData" Target="../diagrams/data39.xml"/><Relationship Id="rId4" Type="http://schemas.openxmlformats.org/officeDocument/2006/relationships/image" Target="../media/image98.png"/><Relationship Id="rId9" Type="http://schemas.microsoft.com/office/2007/relationships/diagramDrawing" Target="../diagrams/drawing39.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94.xml"/><Relationship Id="rId1" Type="http://schemas.openxmlformats.org/officeDocument/2006/relationships/slideLayout" Target="../slideLayouts/slideLayout13.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3.xml"/><Relationship Id="rId1" Type="http://schemas.openxmlformats.org/officeDocument/2006/relationships/video" Target="NULL" TargetMode="External"/><Relationship Id="rId4" Type="http://schemas.openxmlformats.org/officeDocument/2006/relationships/image" Target="../media/image99.png"/></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96.xml"/><Relationship Id="rId1" Type="http://schemas.openxmlformats.org/officeDocument/2006/relationships/slideLayout" Target="../slideLayouts/slideLayout13.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9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98.xml"/><Relationship Id="rId1" Type="http://schemas.openxmlformats.org/officeDocument/2006/relationships/slideLayout" Target="../slideLayouts/slideLayout13.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99.xml"/><Relationship Id="rId1" Type="http://schemas.openxmlformats.org/officeDocument/2006/relationships/slideLayout" Target="../slideLayouts/slideLayout13.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11-172-Solar-America-PPT-TitleImage_NoText.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txBox="1">
            <a:spLocks/>
          </p:cNvSpPr>
          <p:nvPr/>
        </p:nvSpPr>
        <p:spPr>
          <a:xfrm>
            <a:off x="722313" y="4406900"/>
            <a:ext cx="7772400" cy="1362075"/>
          </a:xfrm>
          <a:prstGeom prst="rect">
            <a:avLst/>
          </a:prstGeom>
        </p:spPr>
        <p:txBody>
          <a:bodyPr>
            <a:normAutofit/>
          </a:bodyPr>
          <a:lstStyle>
            <a:lvl1pPr algn="l">
              <a:defRPr sz="4000" b="1" cap="all"/>
            </a:lvl1pPr>
          </a:lstStyle>
          <a:p>
            <a:pPr fontAlgn="auto">
              <a:spcAft>
                <a:spcPts val="0"/>
              </a:spcAft>
              <a:defRPr/>
            </a:pPr>
            <a:endParaRPr lang="en-US" dirty="0">
              <a:solidFill>
                <a:schemeClr val="tx2"/>
              </a:solidFill>
              <a:latin typeface="+mj-lt"/>
              <a:ea typeface="+mj-ea"/>
              <a:cs typeface="+mj-cs"/>
            </a:endParaRPr>
          </a:p>
        </p:txBody>
      </p:sp>
      <p:sp>
        <p:nvSpPr>
          <p:cNvPr id="19459" name="TextBox 3"/>
          <p:cNvSpPr txBox="1">
            <a:spLocks noChangeArrowheads="1"/>
          </p:cNvSpPr>
          <p:nvPr/>
        </p:nvSpPr>
        <p:spPr bwMode="auto">
          <a:xfrm>
            <a:off x="0" y="3854450"/>
            <a:ext cx="9144000" cy="2124075"/>
          </a:xfrm>
          <a:prstGeom prst="rect">
            <a:avLst/>
          </a:prstGeom>
          <a:noFill/>
          <a:ln w="9525">
            <a:noFill/>
            <a:miter lim="800000"/>
            <a:headEnd/>
            <a:tailEnd/>
          </a:ln>
        </p:spPr>
        <p:txBody>
          <a:bodyPr>
            <a:spAutoFit/>
          </a:bodyPr>
          <a:lstStyle/>
          <a:p>
            <a:pPr algn="ctr"/>
            <a:r>
              <a:rPr lang="en-US" sz="2800" b="1">
                <a:solidFill>
                  <a:schemeClr val="tx2"/>
                </a:solidFill>
                <a:latin typeface="Calibri" pitchFamily="34" charset="0"/>
              </a:rPr>
              <a:t>Planning for Solar Energy</a:t>
            </a:r>
          </a:p>
          <a:p>
            <a:pPr algn="ctr"/>
            <a:endParaRPr lang="en-US" sz="3200" b="1">
              <a:solidFill>
                <a:schemeClr val="tx2"/>
              </a:solidFill>
              <a:latin typeface="Calibri" pitchFamily="34" charset="0"/>
            </a:endParaRPr>
          </a:p>
          <a:p>
            <a:pPr algn="ctr"/>
            <a:r>
              <a:rPr lang="en-US" sz="2400">
                <a:solidFill>
                  <a:schemeClr val="tx2"/>
                </a:solidFill>
                <a:latin typeface="Calibri" pitchFamily="34" charset="0"/>
              </a:rPr>
              <a:t>American Planning Association</a:t>
            </a:r>
          </a:p>
          <a:p>
            <a:pPr algn="ctr"/>
            <a:r>
              <a:rPr lang="en-US" sz="2400">
                <a:solidFill>
                  <a:schemeClr val="tx2"/>
                </a:solidFill>
                <a:latin typeface="Calibri" pitchFamily="34" charset="0"/>
              </a:rPr>
              <a:t>National Planning Conference</a:t>
            </a:r>
          </a:p>
          <a:p>
            <a:pPr algn="ctr"/>
            <a:r>
              <a:rPr lang="en-US" sz="2400">
                <a:solidFill>
                  <a:schemeClr val="tx2"/>
                </a:solidFill>
                <a:latin typeface="Calibri" pitchFamily="34" charset="0"/>
              </a:rPr>
              <a:t>Boston, MA	April 9, 2011</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0" y="1403790"/>
          <a:ext cx="8838868" cy="5149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rot="17645366">
            <a:off x="259512" y="3634049"/>
            <a:ext cx="3108543" cy="646331"/>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a typeface="ＭＳ Ｐゴシック"/>
                <a:cs typeface="ＭＳ Ｐゴシック"/>
              </a:rPr>
              <a:t>objectives</a:t>
            </a:r>
          </a:p>
        </p:txBody>
      </p:sp>
      <p:sp>
        <p:nvSpPr>
          <p:cNvPr id="2" name="TextBox 1"/>
          <p:cNvSpPr txBox="1"/>
          <p:nvPr/>
        </p:nvSpPr>
        <p:spPr>
          <a:xfrm>
            <a:off x="1614488" y="990600"/>
            <a:ext cx="5548312" cy="830263"/>
          </a:xfrm>
          <a:prstGeom prst="rect">
            <a:avLst/>
          </a:prstGeom>
          <a:noFill/>
        </p:spPr>
        <p:txBody>
          <a:bodyPr>
            <a:spAutoFit/>
          </a:bodyPr>
          <a:lstStyle/>
          <a:p>
            <a:pPr algn="ctr">
              <a:defRPr/>
            </a:pPr>
            <a:r>
              <a:rPr lang="en-US" sz="2400" b="1" dirty="0">
                <a:solidFill>
                  <a:schemeClr val="tx2"/>
                </a:solidFill>
                <a:latin typeface="+mn-lt"/>
                <a:ea typeface="ＭＳ Ｐゴシック"/>
                <a:cs typeface="ＭＳ Ｐゴシック"/>
              </a:rPr>
              <a:t>As a result of your active participation in this workshop, you should be able to:</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2"/>
          <p:cNvSpPr>
            <a:spLocks noGrp="1"/>
          </p:cNvSpPr>
          <p:nvPr>
            <p:ph type="title" idx="4294967295"/>
          </p:nvPr>
        </p:nvSpPr>
        <p:spPr/>
        <p:txBody>
          <a:bodyPr/>
          <a:lstStyle/>
          <a:p>
            <a:pPr eaLnBrk="1" hangingPunct="1"/>
            <a:r>
              <a:rPr lang="en-US" sz="3200" smtClean="0">
                <a:ea typeface="ＭＳ Ｐゴシック" pitchFamily="34" charset="-128"/>
              </a:rPr>
              <a:t>Potential issues</a:t>
            </a:r>
          </a:p>
        </p:txBody>
      </p:sp>
      <p:graphicFrame>
        <p:nvGraphicFramePr>
          <p:cNvPr id="7" name="Diagram 6"/>
          <p:cNvGraphicFramePr/>
          <p:nvPr/>
        </p:nvGraphicFramePr>
        <p:xfrm>
          <a:off x="834564" y="2104569"/>
          <a:ext cx="7442200" cy="41801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88099" name="Group 3"/>
          <p:cNvGrpSpPr>
            <a:grpSpLocks/>
          </p:cNvGrpSpPr>
          <p:nvPr/>
        </p:nvGrpSpPr>
        <p:grpSpPr bwMode="auto">
          <a:xfrm>
            <a:off x="6973888" y="242888"/>
            <a:ext cx="1901825" cy="1901825"/>
            <a:chOff x="6095464" y="2477988"/>
            <a:chExt cx="1902023" cy="1902023"/>
          </a:xfrm>
        </p:grpSpPr>
        <p:sp>
          <p:nvSpPr>
            <p:cNvPr id="5" name="Oval 4"/>
            <p:cNvSpPr/>
            <p:nvPr/>
          </p:nvSpPr>
          <p:spPr>
            <a:xfrm>
              <a:off x="6095464" y="2477988"/>
              <a:ext cx="1902023" cy="1902023"/>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6" name="Oval 4"/>
            <p:cNvSpPr/>
            <p:nvPr/>
          </p:nvSpPr>
          <p:spPr>
            <a:xfrm>
              <a:off x="6373305" y="2755829"/>
              <a:ext cx="1346340" cy="1346340"/>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en-US" dirty="0">
                  <a:solidFill>
                    <a:srgbClr val="1F497D">
                      <a:lumMod val="75000"/>
                    </a:srgbClr>
                  </a:solidFill>
                </a:rPr>
                <a:t>Codes that affect </a:t>
              </a:r>
              <a:r>
                <a:rPr lang="en-US" b="1" i="1" dirty="0">
                  <a:solidFill>
                    <a:srgbClr val="1F497D">
                      <a:lumMod val="75000"/>
                    </a:srgbClr>
                  </a:solidFill>
                </a:rPr>
                <a:t>facility placement on buildings</a:t>
              </a:r>
            </a:p>
          </p:txBody>
        </p:sp>
      </p:gr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347788"/>
            <a:ext cx="6781800" cy="939800"/>
          </a:xfrm>
        </p:spPr>
        <p:txBody>
          <a:bodyPr rtlCol="0">
            <a:normAutofit fontScale="90000"/>
          </a:bodyPr>
          <a:lstStyle/>
          <a:p>
            <a:pPr eaLnBrk="1" fontAlgn="auto" hangingPunct="1">
              <a:spcAft>
                <a:spcPts val="0"/>
              </a:spcAft>
              <a:defRPr/>
            </a:pPr>
            <a:r>
              <a:rPr lang="en-US" dirty="0" smtClean="0"/>
              <a:t>How </a:t>
            </a:r>
            <a:r>
              <a:rPr lang="en-US" b="1" i="1" dirty="0" smtClean="0"/>
              <a:t>Planning for Solar Ready </a:t>
            </a:r>
            <a:r>
              <a:rPr lang="en-US" dirty="0" smtClean="0"/>
              <a:t>affects Costs</a:t>
            </a:r>
            <a:endParaRPr lang="en-US" b="1" i="1" dirty="0"/>
          </a:p>
        </p:txBody>
      </p:sp>
      <p:graphicFrame>
        <p:nvGraphicFramePr>
          <p:cNvPr id="3" name="Table 2"/>
          <p:cNvGraphicFramePr>
            <a:graphicFrameLocks noGrp="1"/>
          </p:cNvGraphicFramePr>
          <p:nvPr/>
        </p:nvGraphicFramePr>
        <p:xfrm>
          <a:off x="685800" y="2789238"/>
          <a:ext cx="7696202" cy="1468120"/>
        </p:xfrm>
        <a:graphic>
          <a:graphicData uri="http://schemas.openxmlformats.org/drawingml/2006/table">
            <a:tbl>
              <a:tblPr firstRow="1" bandRow="1">
                <a:tableStyleId>{F5AB1C69-6EDB-4FF4-983F-18BD219EF322}</a:tableStyleId>
              </a:tblPr>
              <a:tblGrid>
                <a:gridCol w="1309992"/>
                <a:gridCol w="1309992"/>
                <a:gridCol w="1146243"/>
                <a:gridCol w="1473740"/>
                <a:gridCol w="1309992"/>
                <a:gridCol w="1146243"/>
              </a:tblGrid>
              <a:tr h="370840">
                <a:tc gridSpan="3">
                  <a:txBody>
                    <a:bodyPr/>
                    <a:lstStyle/>
                    <a:p>
                      <a:pPr algn="ctr"/>
                      <a:r>
                        <a:rPr lang="en-US" dirty="0" smtClean="0"/>
                        <a:t>During Construction</a:t>
                      </a:r>
                      <a:endParaRPr lang="en-US" dirty="0"/>
                    </a:p>
                  </a:txBody>
                  <a:tcPr/>
                </a:tc>
                <a:tc hMerge="1">
                  <a:txBody>
                    <a:bodyPr/>
                    <a:lstStyle/>
                    <a:p>
                      <a:endParaRPr lang="en-US" dirty="0"/>
                    </a:p>
                  </a:txBody>
                  <a:tcPr/>
                </a:tc>
                <a:tc hMerge="1">
                  <a:txBody>
                    <a:bodyPr/>
                    <a:lstStyle/>
                    <a:p>
                      <a:endParaRPr lang="en-US" dirty="0"/>
                    </a:p>
                  </a:txBody>
                  <a:tcPr/>
                </a:tc>
                <a:tc gridSpan="3">
                  <a:txBody>
                    <a:bodyPr/>
                    <a:lstStyle/>
                    <a:p>
                      <a:pPr algn="ctr"/>
                      <a:r>
                        <a:rPr lang="en-US" dirty="0" smtClean="0"/>
                        <a:t>After Construction</a:t>
                      </a:r>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pPr algn="ctr"/>
                      <a:r>
                        <a:rPr lang="en-US" dirty="0" smtClean="0"/>
                        <a:t>Equipment ($)</a:t>
                      </a:r>
                      <a:endParaRPr lang="en-US" b="1" dirty="0"/>
                    </a:p>
                  </a:txBody>
                  <a:tcPr/>
                </a:tc>
                <a:tc>
                  <a:txBody>
                    <a:bodyPr/>
                    <a:lstStyle/>
                    <a:p>
                      <a:pPr algn="ctr"/>
                      <a:r>
                        <a:rPr lang="en-US" dirty="0" smtClean="0"/>
                        <a:t>Labor</a:t>
                      </a:r>
                    </a:p>
                    <a:p>
                      <a:pPr algn="ctr"/>
                      <a:r>
                        <a:rPr lang="en-US" dirty="0" smtClean="0"/>
                        <a:t>($)</a:t>
                      </a:r>
                      <a:endParaRPr lang="en-US" b="1" dirty="0"/>
                    </a:p>
                  </a:txBody>
                  <a:tcPr/>
                </a:tc>
                <a:tc>
                  <a:txBody>
                    <a:bodyPr/>
                    <a:lstStyle/>
                    <a:p>
                      <a:pPr algn="ctr"/>
                      <a:r>
                        <a:rPr lang="en-US" dirty="0" smtClean="0"/>
                        <a:t>Total</a:t>
                      </a:r>
                    </a:p>
                    <a:p>
                      <a:pPr algn="ctr"/>
                      <a:r>
                        <a:rPr lang="en-US" dirty="0" smtClean="0"/>
                        <a:t>($)</a:t>
                      </a:r>
                      <a:endParaRPr lang="en-US" b="1" dirty="0"/>
                    </a:p>
                  </a:txBody>
                  <a:tcPr/>
                </a:tc>
                <a:tc>
                  <a:txBody>
                    <a:bodyPr/>
                    <a:lstStyle/>
                    <a:p>
                      <a:pPr algn="ctr"/>
                      <a:r>
                        <a:rPr lang="en-US" dirty="0" smtClean="0"/>
                        <a:t>Equipment ($)</a:t>
                      </a:r>
                      <a:endParaRPr lang="en-US" b="1" dirty="0"/>
                    </a:p>
                  </a:txBody>
                  <a:tcPr/>
                </a:tc>
                <a:tc>
                  <a:txBody>
                    <a:bodyPr/>
                    <a:lstStyle/>
                    <a:p>
                      <a:pPr algn="ctr"/>
                      <a:r>
                        <a:rPr lang="en-US" dirty="0" smtClean="0"/>
                        <a:t>Labor</a:t>
                      </a:r>
                    </a:p>
                    <a:p>
                      <a:pPr algn="ctr"/>
                      <a:r>
                        <a:rPr lang="en-US" dirty="0" smtClean="0"/>
                        <a:t>($)</a:t>
                      </a:r>
                      <a:endParaRPr lang="en-US" b="1" dirty="0"/>
                    </a:p>
                  </a:txBody>
                  <a:tcPr/>
                </a:tc>
                <a:tc>
                  <a:txBody>
                    <a:bodyPr/>
                    <a:lstStyle/>
                    <a:p>
                      <a:pPr algn="ctr"/>
                      <a:r>
                        <a:rPr lang="en-US" dirty="0" smtClean="0"/>
                        <a:t>Total</a:t>
                      </a:r>
                    </a:p>
                    <a:p>
                      <a:pPr algn="ctr"/>
                      <a:r>
                        <a:rPr lang="en-US" dirty="0" smtClean="0"/>
                        <a:t>($)</a:t>
                      </a:r>
                      <a:endParaRPr lang="en-US" b="1" dirty="0"/>
                    </a:p>
                  </a:txBody>
                  <a:tcPr/>
                </a:tc>
              </a:tr>
              <a:tr h="370840">
                <a:tc>
                  <a:txBody>
                    <a:bodyPr/>
                    <a:lstStyle/>
                    <a:p>
                      <a:pPr algn="ctr"/>
                      <a:r>
                        <a:rPr lang="en-US" sz="2400" dirty="0" smtClean="0"/>
                        <a:t>$833</a:t>
                      </a:r>
                      <a:endParaRPr lang="en-US" sz="2400" dirty="0"/>
                    </a:p>
                  </a:txBody>
                  <a:tcPr/>
                </a:tc>
                <a:tc>
                  <a:txBody>
                    <a:bodyPr/>
                    <a:lstStyle/>
                    <a:p>
                      <a:pPr algn="ctr"/>
                      <a:r>
                        <a:rPr lang="en-US" sz="2400" dirty="0" smtClean="0"/>
                        <a:t>$896</a:t>
                      </a:r>
                      <a:endParaRPr lang="en-US" sz="2400" dirty="0"/>
                    </a:p>
                  </a:txBody>
                  <a:tcPr/>
                </a:tc>
                <a:tc>
                  <a:txBody>
                    <a:bodyPr/>
                    <a:lstStyle/>
                    <a:p>
                      <a:pPr algn="ctr"/>
                      <a:r>
                        <a:rPr lang="en-US" sz="2400" dirty="0" smtClean="0"/>
                        <a:t>$1729</a:t>
                      </a:r>
                      <a:endParaRPr lang="en-US" sz="2400" dirty="0"/>
                    </a:p>
                  </a:txBody>
                  <a:tcPr/>
                </a:tc>
                <a:tc>
                  <a:txBody>
                    <a:bodyPr/>
                    <a:lstStyle/>
                    <a:p>
                      <a:pPr algn="ctr"/>
                      <a:r>
                        <a:rPr lang="en-US" sz="2400" dirty="0" smtClean="0"/>
                        <a:t>$833</a:t>
                      </a:r>
                      <a:endParaRPr lang="en-US" sz="2400" dirty="0"/>
                    </a:p>
                  </a:txBody>
                  <a:tcPr/>
                </a:tc>
                <a:tc>
                  <a:txBody>
                    <a:bodyPr/>
                    <a:lstStyle/>
                    <a:p>
                      <a:pPr algn="ctr"/>
                      <a:r>
                        <a:rPr lang="en-US" sz="2400" dirty="0" smtClean="0"/>
                        <a:t>$3540</a:t>
                      </a:r>
                      <a:endParaRPr lang="en-US" sz="2400" dirty="0"/>
                    </a:p>
                  </a:txBody>
                  <a:tcPr/>
                </a:tc>
                <a:tc>
                  <a:txBody>
                    <a:bodyPr/>
                    <a:lstStyle/>
                    <a:p>
                      <a:pPr algn="ctr"/>
                      <a:r>
                        <a:rPr lang="en-US" sz="2400" dirty="0" smtClean="0"/>
                        <a:t>$4373</a:t>
                      </a:r>
                      <a:endParaRPr lang="en-US" sz="2400" dirty="0"/>
                    </a:p>
                  </a:txBody>
                  <a:tcPr/>
                </a:tc>
              </a:tr>
            </a:tbl>
          </a:graphicData>
        </a:graphic>
      </p:graphicFrame>
      <p:sp>
        <p:nvSpPr>
          <p:cNvPr id="4" name="Up Arrow 3"/>
          <p:cNvSpPr/>
          <p:nvPr/>
        </p:nvSpPr>
        <p:spPr>
          <a:xfrm>
            <a:off x="6324600" y="4283075"/>
            <a:ext cx="609600" cy="381000"/>
          </a:xfrm>
          <a:prstGeom prs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5" name="TextBox 4"/>
          <p:cNvSpPr txBox="1"/>
          <p:nvPr/>
        </p:nvSpPr>
        <p:spPr>
          <a:xfrm>
            <a:off x="4876800" y="4681538"/>
            <a:ext cx="3797300" cy="1076325"/>
          </a:xfrm>
          <a:prstGeom prst="rect">
            <a:avLst/>
          </a:prstGeom>
          <a:solidFill>
            <a:schemeClr val="accent3">
              <a:lumMod val="40000"/>
              <a:lumOff val="60000"/>
            </a:schemeClr>
          </a:solidFill>
        </p:spPr>
        <p:txBody>
          <a:bodyPr>
            <a:spAutoFit/>
          </a:bodyPr>
          <a:lstStyle/>
          <a:p>
            <a:pPr marL="285750" indent="-285750">
              <a:buFont typeface="Arial" pitchFamily="34" charset="0"/>
              <a:buChar char="•"/>
              <a:defRPr/>
            </a:pPr>
            <a:r>
              <a:rPr lang="en-US" sz="1600" b="1" dirty="0">
                <a:solidFill>
                  <a:srgbClr val="1F497D"/>
                </a:solidFill>
                <a:ea typeface="ＭＳ Ｐゴシック"/>
                <a:cs typeface="ＭＳ Ｐゴシック"/>
              </a:rPr>
              <a:t>Requires team of solar contractors to travel to site</a:t>
            </a:r>
          </a:p>
          <a:p>
            <a:pPr marL="285750" indent="-285750">
              <a:buFont typeface="Arial" pitchFamily="34" charset="0"/>
              <a:buChar char="•"/>
              <a:defRPr/>
            </a:pPr>
            <a:r>
              <a:rPr lang="en-US" sz="1600" b="1" dirty="0">
                <a:solidFill>
                  <a:srgbClr val="1F497D"/>
                </a:solidFill>
                <a:ea typeface="ＭＳ Ｐゴシック"/>
                <a:cs typeface="ＭＳ Ｐゴシック"/>
              </a:rPr>
              <a:t>Relocate vents</a:t>
            </a:r>
          </a:p>
          <a:p>
            <a:pPr marL="285750" indent="-285750">
              <a:buFont typeface="Arial" pitchFamily="34" charset="0"/>
              <a:buChar char="•"/>
              <a:defRPr/>
            </a:pPr>
            <a:r>
              <a:rPr lang="en-US" sz="1600" b="1" dirty="0">
                <a:solidFill>
                  <a:srgbClr val="1F497D"/>
                </a:solidFill>
                <a:ea typeface="ＭＳ Ｐゴシック"/>
                <a:cs typeface="ＭＳ Ｐゴシック"/>
              </a:rPr>
              <a:t>Install panels on multiple pitches</a:t>
            </a:r>
          </a:p>
        </p:txBody>
      </p:sp>
      <p:sp>
        <p:nvSpPr>
          <p:cNvPr id="390174" name="TextBox 5"/>
          <p:cNvSpPr txBox="1">
            <a:spLocks noChangeArrowheads="1"/>
          </p:cNvSpPr>
          <p:nvPr/>
        </p:nvSpPr>
        <p:spPr bwMode="auto">
          <a:xfrm>
            <a:off x="1349375" y="4511675"/>
            <a:ext cx="2765425" cy="646113"/>
          </a:xfrm>
          <a:prstGeom prst="rect">
            <a:avLst/>
          </a:prstGeom>
          <a:noFill/>
          <a:ln w="9525">
            <a:noFill/>
            <a:miter lim="800000"/>
            <a:headEnd/>
            <a:tailEnd/>
          </a:ln>
        </p:spPr>
        <p:txBody>
          <a:bodyPr wrap="none">
            <a:spAutoFit/>
          </a:bodyPr>
          <a:lstStyle/>
          <a:p>
            <a:pPr algn="ctr"/>
            <a:r>
              <a:rPr lang="en-US" u="sng">
                <a:solidFill>
                  <a:srgbClr val="002060"/>
                </a:solidFill>
              </a:rPr>
              <a:t>Savings during construction</a:t>
            </a:r>
          </a:p>
          <a:p>
            <a:pPr algn="ctr"/>
            <a:r>
              <a:rPr lang="en-US" b="1">
                <a:solidFill>
                  <a:srgbClr val="C00000"/>
                </a:solidFill>
              </a:rPr>
              <a:t>$2,644</a:t>
            </a:r>
          </a:p>
        </p:txBody>
      </p:sp>
      <p:sp>
        <p:nvSpPr>
          <p:cNvPr id="390175" name="TextBox 6"/>
          <p:cNvSpPr txBox="1">
            <a:spLocks noChangeArrowheads="1"/>
          </p:cNvSpPr>
          <p:nvPr/>
        </p:nvSpPr>
        <p:spPr bwMode="auto">
          <a:xfrm>
            <a:off x="341313" y="5495925"/>
            <a:ext cx="4148137" cy="461963"/>
          </a:xfrm>
          <a:prstGeom prst="rect">
            <a:avLst/>
          </a:prstGeom>
          <a:noFill/>
          <a:ln w="9525">
            <a:noFill/>
            <a:miter lim="800000"/>
            <a:headEnd/>
            <a:tailEnd/>
          </a:ln>
        </p:spPr>
        <p:txBody>
          <a:bodyPr>
            <a:spAutoFit/>
          </a:bodyPr>
          <a:lstStyle/>
          <a:p>
            <a:r>
              <a:rPr lang="en-US" sz="1200" u="sng">
                <a:solidFill>
                  <a:srgbClr val="000000"/>
                </a:solidFill>
              </a:rPr>
              <a:t>Source</a:t>
            </a:r>
            <a:r>
              <a:rPr lang="en-US" sz="1200">
                <a:solidFill>
                  <a:srgbClr val="000000"/>
                </a:solidFill>
              </a:rPr>
              <a:t>: </a:t>
            </a:r>
            <a:r>
              <a:rPr lang="en-US" sz="1200" i="1">
                <a:solidFill>
                  <a:srgbClr val="000000"/>
                </a:solidFill>
              </a:rPr>
              <a:t>Solar Ready: An Overview of Implementation Practices [Draft].</a:t>
            </a:r>
            <a:r>
              <a:rPr lang="en-US" sz="1200">
                <a:solidFill>
                  <a:srgbClr val="000000"/>
                </a:solidFill>
              </a:rPr>
              <a:t> NREL, Feb. 18, 2011.</a:t>
            </a:r>
          </a:p>
        </p:txBody>
      </p:sp>
      <p:grpSp>
        <p:nvGrpSpPr>
          <p:cNvPr id="390176" name="Group 11"/>
          <p:cNvGrpSpPr>
            <a:grpSpLocks/>
          </p:cNvGrpSpPr>
          <p:nvPr/>
        </p:nvGrpSpPr>
        <p:grpSpPr bwMode="auto">
          <a:xfrm>
            <a:off x="7050088" y="166688"/>
            <a:ext cx="1901825" cy="1901825"/>
            <a:chOff x="6095464" y="2477988"/>
            <a:chExt cx="1902023" cy="1902023"/>
          </a:xfrm>
        </p:grpSpPr>
        <p:sp>
          <p:nvSpPr>
            <p:cNvPr id="9" name="Oval 8"/>
            <p:cNvSpPr/>
            <p:nvPr/>
          </p:nvSpPr>
          <p:spPr>
            <a:xfrm>
              <a:off x="6095464" y="2477988"/>
              <a:ext cx="1902023" cy="1902023"/>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0" name="Oval 4"/>
            <p:cNvSpPr/>
            <p:nvPr/>
          </p:nvSpPr>
          <p:spPr>
            <a:xfrm>
              <a:off x="6373305" y="2755829"/>
              <a:ext cx="1346340" cy="1346340"/>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en-US" dirty="0">
                  <a:solidFill>
                    <a:srgbClr val="1F497D">
                      <a:lumMod val="75000"/>
                    </a:srgbClr>
                  </a:solidFill>
                </a:rPr>
                <a:t>Codes that affect </a:t>
              </a:r>
              <a:r>
                <a:rPr lang="en-US" b="1" i="1" dirty="0">
                  <a:solidFill>
                    <a:srgbClr val="1F497D">
                      <a:lumMod val="75000"/>
                    </a:srgbClr>
                  </a:solidFill>
                </a:rPr>
                <a:t>facility placement on buildings</a:t>
              </a:r>
            </a:p>
          </p:txBody>
        </p:sp>
      </p:gr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Title 1"/>
          <p:cNvSpPr>
            <a:spLocks noGrp="1"/>
          </p:cNvSpPr>
          <p:nvPr>
            <p:ph type="title" idx="4294967295"/>
          </p:nvPr>
        </p:nvSpPr>
        <p:spPr>
          <a:xfrm>
            <a:off x="228600" y="1574800"/>
            <a:ext cx="6705600" cy="939800"/>
          </a:xfrm>
        </p:spPr>
        <p:txBody>
          <a:bodyPr/>
          <a:lstStyle/>
          <a:p>
            <a:pPr eaLnBrk="1" hangingPunct="1"/>
            <a:r>
              <a:rPr lang="en-US" sz="3200" smtClean="0"/>
              <a:t>How Differences in </a:t>
            </a:r>
            <a:r>
              <a:rPr lang="en-US" sz="3200" b="1" i="1" smtClean="0"/>
              <a:t>Roof Orientation</a:t>
            </a:r>
            <a:r>
              <a:rPr lang="en-US" sz="3200" smtClean="0"/>
              <a:t> can affect Value of Solar (Golden, CO)</a:t>
            </a:r>
          </a:p>
        </p:txBody>
      </p:sp>
      <p:graphicFrame>
        <p:nvGraphicFramePr>
          <p:cNvPr id="3" name="Table 2"/>
          <p:cNvGraphicFramePr>
            <a:graphicFrameLocks noGrp="1"/>
          </p:cNvGraphicFramePr>
          <p:nvPr/>
        </p:nvGraphicFramePr>
        <p:xfrm>
          <a:off x="1295400" y="4267200"/>
          <a:ext cx="6477000" cy="1752600"/>
        </p:xfrm>
        <a:graphic>
          <a:graphicData uri="http://schemas.openxmlformats.org/drawingml/2006/table">
            <a:tbl>
              <a:tblPr firstRow="1" bandRow="1">
                <a:tableStyleId>{F5AB1C69-6EDB-4FF4-983F-18BD219EF322}</a:tableStyleId>
              </a:tblPr>
              <a:tblGrid>
                <a:gridCol w="1295400"/>
                <a:gridCol w="1752600"/>
                <a:gridCol w="1676400"/>
                <a:gridCol w="1752600"/>
              </a:tblGrid>
              <a:tr h="370840">
                <a:tc>
                  <a:txBody>
                    <a:bodyPr/>
                    <a:lstStyle/>
                    <a:p>
                      <a:pPr algn="ctr"/>
                      <a:r>
                        <a:rPr lang="en-US" dirty="0" smtClean="0"/>
                        <a:t>Orientation</a:t>
                      </a:r>
                      <a:endParaRPr lang="en-US" dirty="0"/>
                    </a:p>
                  </a:txBody>
                  <a:tcPr/>
                </a:tc>
                <a:tc>
                  <a:txBody>
                    <a:bodyPr/>
                    <a:lstStyle/>
                    <a:p>
                      <a:pPr algn="ctr"/>
                      <a:r>
                        <a:rPr lang="en-US" dirty="0" smtClean="0"/>
                        <a:t>Annual</a:t>
                      </a:r>
                      <a:r>
                        <a:rPr lang="en-US" baseline="0" dirty="0" smtClean="0"/>
                        <a:t> production </a:t>
                      </a:r>
                      <a:r>
                        <a:rPr lang="en-US" sz="1400" baseline="0" dirty="0" smtClean="0"/>
                        <a:t>(kWh)</a:t>
                      </a:r>
                      <a:endParaRPr lang="en-US" sz="1400" dirty="0"/>
                    </a:p>
                  </a:txBody>
                  <a:tcPr/>
                </a:tc>
                <a:tc>
                  <a:txBody>
                    <a:bodyPr/>
                    <a:lstStyle/>
                    <a:p>
                      <a:pPr algn="ctr"/>
                      <a:r>
                        <a:rPr lang="en-US" dirty="0" smtClean="0"/>
                        <a:t>Annual energy value</a:t>
                      </a:r>
                      <a:endParaRPr lang="en-US" dirty="0"/>
                    </a:p>
                  </a:txBody>
                  <a:tcPr/>
                </a:tc>
                <a:tc>
                  <a:txBody>
                    <a:bodyPr/>
                    <a:lstStyle/>
                    <a:p>
                      <a:pPr algn="ctr"/>
                      <a:r>
                        <a:rPr lang="en-US" dirty="0" smtClean="0"/>
                        <a:t>Simple payback period </a:t>
                      </a:r>
                      <a:r>
                        <a:rPr lang="en-US" sz="1400" dirty="0" smtClean="0"/>
                        <a:t>(years)</a:t>
                      </a:r>
                      <a:endParaRPr lang="en-US" sz="1400" dirty="0"/>
                    </a:p>
                  </a:txBody>
                  <a:tcPr/>
                </a:tc>
              </a:tr>
              <a:tr h="370840">
                <a:tc>
                  <a:txBody>
                    <a:bodyPr/>
                    <a:lstStyle/>
                    <a:p>
                      <a:pPr algn="ctr"/>
                      <a:r>
                        <a:rPr lang="en-US" dirty="0" smtClean="0"/>
                        <a:t>South</a:t>
                      </a:r>
                      <a:endParaRPr lang="en-US" dirty="0"/>
                    </a:p>
                  </a:txBody>
                  <a:tcPr/>
                </a:tc>
                <a:tc>
                  <a:txBody>
                    <a:bodyPr/>
                    <a:lstStyle/>
                    <a:p>
                      <a:pPr algn="ctr"/>
                      <a:r>
                        <a:rPr lang="en-US" dirty="0" smtClean="0"/>
                        <a:t>14,304</a:t>
                      </a:r>
                      <a:endParaRPr lang="en-US" dirty="0"/>
                    </a:p>
                  </a:txBody>
                  <a:tcPr/>
                </a:tc>
                <a:tc>
                  <a:txBody>
                    <a:bodyPr/>
                    <a:lstStyle/>
                    <a:p>
                      <a:pPr algn="ctr"/>
                      <a:r>
                        <a:rPr lang="en-US" dirty="0" smtClean="0"/>
                        <a:t>$1,201</a:t>
                      </a:r>
                      <a:endParaRPr lang="en-US" dirty="0"/>
                    </a:p>
                  </a:txBody>
                  <a:tcPr/>
                </a:tc>
                <a:tc>
                  <a:txBody>
                    <a:bodyPr/>
                    <a:lstStyle/>
                    <a:p>
                      <a:pPr algn="ctr"/>
                      <a:r>
                        <a:rPr lang="en-US" dirty="0" smtClean="0"/>
                        <a:t>18.3</a:t>
                      </a:r>
                      <a:endParaRPr lang="en-US" dirty="0"/>
                    </a:p>
                  </a:txBody>
                  <a:tcPr/>
                </a:tc>
              </a:tr>
              <a:tr h="370840">
                <a:tc>
                  <a:txBody>
                    <a:bodyPr/>
                    <a:lstStyle/>
                    <a:p>
                      <a:pPr algn="ctr"/>
                      <a:r>
                        <a:rPr lang="en-US" dirty="0" smtClean="0"/>
                        <a:t>East</a:t>
                      </a:r>
                      <a:endParaRPr lang="en-US" dirty="0"/>
                    </a:p>
                  </a:txBody>
                  <a:tcPr/>
                </a:tc>
                <a:tc>
                  <a:txBody>
                    <a:bodyPr/>
                    <a:lstStyle/>
                    <a:p>
                      <a:pPr algn="ctr"/>
                      <a:r>
                        <a:rPr lang="en-US" dirty="0" smtClean="0"/>
                        <a:t>11,997</a:t>
                      </a:r>
                      <a:endParaRPr lang="en-US" dirty="0"/>
                    </a:p>
                  </a:txBody>
                  <a:tcPr/>
                </a:tc>
                <a:tc>
                  <a:txBody>
                    <a:bodyPr/>
                    <a:lstStyle/>
                    <a:p>
                      <a:pPr algn="ctr"/>
                      <a:r>
                        <a:rPr lang="en-US" dirty="0" smtClean="0"/>
                        <a:t>$1,008</a:t>
                      </a:r>
                      <a:endParaRPr lang="en-US" dirty="0"/>
                    </a:p>
                  </a:txBody>
                  <a:tcPr/>
                </a:tc>
                <a:tc>
                  <a:txBody>
                    <a:bodyPr/>
                    <a:lstStyle/>
                    <a:p>
                      <a:pPr algn="ctr"/>
                      <a:r>
                        <a:rPr lang="en-US" dirty="0" smtClean="0"/>
                        <a:t>+3.5</a:t>
                      </a:r>
                      <a:endParaRPr lang="en-US" dirty="0"/>
                    </a:p>
                  </a:txBody>
                  <a:tcPr/>
                </a:tc>
              </a:tr>
              <a:tr h="370840">
                <a:tc>
                  <a:txBody>
                    <a:bodyPr/>
                    <a:lstStyle/>
                    <a:p>
                      <a:pPr algn="ctr"/>
                      <a:r>
                        <a:rPr lang="en-US" dirty="0" smtClean="0"/>
                        <a:t>West</a:t>
                      </a:r>
                      <a:endParaRPr lang="en-US" dirty="0"/>
                    </a:p>
                  </a:txBody>
                  <a:tcPr/>
                </a:tc>
                <a:tc>
                  <a:txBody>
                    <a:bodyPr/>
                    <a:lstStyle/>
                    <a:p>
                      <a:pPr algn="ctr"/>
                      <a:r>
                        <a:rPr lang="en-US" dirty="0" smtClean="0"/>
                        <a:t>10,999</a:t>
                      </a:r>
                      <a:endParaRPr lang="en-US" dirty="0"/>
                    </a:p>
                  </a:txBody>
                  <a:tcPr/>
                </a:tc>
                <a:tc>
                  <a:txBody>
                    <a:bodyPr/>
                    <a:lstStyle/>
                    <a:p>
                      <a:pPr algn="ctr"/>
                      <a:r>
                        <a:rPr lang="en-US" dirty="0" smtClean="0"/>
                        <a:t>$924</a:t>
                      </a:r>
                      <a:endParaRPr lang="en-US" dirty="0"/>
                    </a:p>
                  </a:txBody>
                  <a:tcPr/>
                </a:tc>
                <a:tc>
                  <a:txBody>
                    <a:bodyPr/>
                    <a:lstStyle/>
                    <a:p>
                      <a:pPr algn="ctr"/>
                      <a:r>
                        <a:rPr lang="en-US" dirty="0" smtClean="0"/>
                        <a:t>+5.5</a:t>
                      </a:r>
                      <a:endParaRPr lang="en-US" dirty="0"/>
                    </a:p>
                  </a:txBody>
                  <a:tcPr/>
                </a:tc>
              </a:tr>
            </a:tbl>
          </a:graphicData>
        </a:graphic>
      </p:graphicFrame>
      <p:sp>
        <p:nvSpPr>
          <p:cNvPr id="392221" name="TextBox 3"/>
          <p:cNvSpPr txBox="1">
            <a:spLocks noChangeArrowheads="1"/>
          </p:cNvSpPr>
          <p:nvPr/>
        </p:nvSpPr>
        <p:spPr bwMode="auto">
          <a:xfrm>
            <a:off x="4464050" y="3729038"/>
            <a:ext cx="4146550" cy="461962"/>
          </a:xfrm>
          <a:prstGeom prst="rect">
            <a:avLst/>
          </a:prstGeom>
          <a:noFill/>
          <a:ln w="9525">
            <a:noFill/>
            <a:miter lim="800000"/>
            <a:headEnd/>
            <a:tailEnd/>
          </a:ln>
        </p:spPr>
        <p:txBody>
          <a:bodyPr>
            <a:spAutoFit/>
          </a:bodyPr>
          <a:lstStyle/>
          <a:p>
            <a:r>
              <a:rPr lang="en-US" sz="1200" u="sng">
                <a:solidFill>
                  <a:srgbClr val="000000"/>
                </a:solidFill>
              </a:rPr>
              <a:t>Source</a:t>
            </a:r>
            <a:r>
              <a:rPr lang="en-US" sz="1200">
                <a:solidFill>
                  <a:srgbClr val="000000"/>
                </a:solidFill>
              </a:rPr>
              <a:t>: </a:t>
            </a:r>
            <a:r>
              <a:rPr lang="en-US" sz="1200" i="1">
                <a:solidFill>
                  <a:srgbClr val="000000"/>
                </a:solidFill>
              </a:rPr>
              <a:t>Solar Ready: An Overview of Implementation Practices [Draft].</a:t>
            </a:r>
            <a:r>
              <a:rPr lang="en-US" sz="1200">
                <a:solidFill>
                  <a:srgbClr val="000000"/>
                </a:solidFill>
              </a:rPr>
              <a:t> NREL, Feb. 18, 2011.</a:t>
            </a:r>
          </a:p>
        </p:txBody>
      </p:sp>
      <p:grpSp>
        <p:nvGrpSpPr>
          <p:cNvPr id="392222" name="Group 11"/>
          <p:cNvGrpSpPr>
            <a:grpSpLocks/>
          </p:cNvGrpSpPr>
          <p:nvPr/>
        </p:nvGrpSpPr>
        <p:grpSpPr bwMode="auto">
          <a:xfrm>
            <a:off x="7050088" y="166688"/>
            <a:ext cx="1901825" cy="1901825"/>
            <a:chOff x="6095464" y="2477988"/>
            <a:chExt cx="1902023" cy="1902023"/>
          </a:xfrm>
        </p:grpSpPr>
        <p:sp>
          <p:nvSpPr>
            <p:cNvPr id="7" name="Oval 6"/>
            <p:cNvSpPr/>
            <p:nvPr/>
          </p:nvSpPr>
          <p:spPr>
            <a:xfrm>
              <a:off x="6095464" y="2477988"/>
              <a:ext cx="1902023" cy="1902023"/>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8" name="Oval 4"/>
            <p:cNvSpPr/>
            <p:nvPr/>
          </p:nvSpPr>
          <p:spPr>
            <a:xfrm>
              <a:off x="6373305" y="2755829"/>
              <a:ext cx="1346340" cy="1346340"/>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en-US" dirty="0">
                  <a:solidFill>
                    <a:srgbClr val="1F497D">
                      <a:lumMod val="75000"/>
                    </a:srgbClr>
                  </a:solidFill>
                </a:rPr>
                <a:t>Codes that affect </a:t>
              </a:r>
              <a:r>
                <a:rPr lang="en-US" b="1" i="1" dirty="0">
                  <a:solidFill>
                    <a:srgbClr val="1F497D">
                      <a:lumMod val="75000"/>
                    </a:srgbClr>
                  </a:solidFill>
                </a:rPr>
                <a:t>facility placement on buildings</a:t>
              </a:r>
            </a:p>
          </p:txBody>
        </p:sp>
      </p:grpSp>
      <p:pic>
        <p:nvPicPr>
          <p:cNvPr id="392223" name="Picture 2" descr="C:\Documents and Settings\Lisa Milligan\Local Settings\Temporary Internet Files\Content.IE5\P4A3AI71\MC900437239[1].jpg"/>
          <p:cNvPicPr>
            <a:picLocks noChangeAspect="1" noChangeArrowheads="1"/>
          </p:cNvPicPr>
          <p:nvPr/>
        </p:nvPicPr>
        <p:blipFill>
          <a:blip r:embed="rId3" cstate="print"/>
          <a:srcRect/>
          <a:stretch>
            <a:fillRect/>
          </a:stretch>
        </p:blipFill>
        <p:spPr bwMode="auto">
          <a:xfrm>
            <a:off x="2474913" y="2514600"/>
            <a:ext cx="1868487"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4"/>
          <p:cNvSpPr>
            <a:spLocks noGrp="1"/>
          </p:cNvSpPr>
          <p:nvPr>
            <p:ph type="title" idx="4294967295"/>
          </p:nvPr>
        </p:nvSpPr>
        <p:spPr/>
        <p:txBody>
          <a:bodyPr/>
          <a:lstStyle/>
          <a:p>
            <a:pPr eaLnBrk="1" hangingPunct="1"/>
            <a:r>
              <a:rPr lang="en-US" sz="4000" smtClean="0">
                <a:ea typeface="ＭＳ Ｐゴシック" pitchFamily="34" charset="-128"/>
              </a:rPr>
              <a:t>What can </a:t>
            </a:r>
            <a:r>
              <a:rPr lang="en-US" sz="4000" b="1" i="1" smtClean="0">
                <a:ea typeface="ＭＳ Ｐゴシック" pitchFamily="34" charset="-128"/>
              </a:rPr>
              <a:t>YOU</a:t>
            </a:r>
            <a:r>
              <a:rPr lang="en-US" sz="4000" smtClean="0">
                <a:ea typeface="ＭＳ Ｐゴシック" pitchFamily="34" charset="-128"/>
              </a:rPr>
              <a:t> do?</a:t>
            </a:r>
            <a:endParaRPr lang="en-US" sz="4000" b="1" i="1" smtClean="0">
              <a:ea typeface="ＭＳ Ｐゴシック" pitchFamily="34" charset="-128"/>
            </a:endParaRPr>
          </a:p>
        </p:txBody>
      </p:sp>
      <p:graphicFrame>
        <p:nvGraphicFramePr>
          <p:cNvPr id="5" name="Diagram 4"/>
          <p:cNvGraphicFramePr/>
          <p:nvPr/>
        </p:nvGraphicFramePr>
        <p:xfrm>
          <a:off x="1016000" y="2307775"/>
          <a:ext cx="7543800" cy="37882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304800" y="2325075"/>
            <a:ext cx="801823"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a:ln w="11430"/>
                <a:solidFill>
                  <a:srgbClr val="1F497D">
                    <a:lumMod val="75000"/>
                  </a:srgbClr>
                </a:solidFill>
                <a:effectLst>
                  <a:outerShdw blurRad="50800" dist="39000" dir="5460000" algn="tl">
                    <a:srgbClr val="000000">
                      <a:alpha val="38000"/>
                    </a:srgbClr>
                  </a:outerShdw>
                </a:effectLst>
                <a:ea typeface="ＭＳ Ｐゴシック"/>
                <a:cs typeface="ＭＳ Ｐゴシック"/>
                <a:sym typeface="Wingdings"/>
              </a:rPr>
              <a:t></a:t>
            </a:r>
            <a:endParaRPr lang="en-US" sz="5400" b="1" dirty="0">
              <a:ln w="11430"/>
              <a:solidFill>
                <a:srgbClr val="1F497D">
                  <a:lumMod val="75000"/>
                </a:srgbClr>
              </a:solidFill>
              <a:effectLst>
                <a:outerShdw blurRad="50800" dist="39000" dir="5460000" algn="tl">
                  <a:srgbClr val="000000">
                    <a:alpha val="38000"/>
                  </a:srgbClr>
                </a:outerShdw>
              </a:effectLst>
              <a:ea typeface="ＭＳ Ｐゴシック"/>
              <a:cs typeface="ＭＳ Ｐゴシック"/>
            </a:endParaRPr>
          </a:p>
        </p:txBody>
      </p:sp>
      <p:grpSp>
        <p:nvGrpSpPr>
          <p:cNvPr id="394244" name="Group 11"/>
          <p:cNvGrpSpPr>
            <a:grpSpLocks/>
          </p:cNvGrpSpPr>
          <p:nvPr/>
        </p:nvGrpSpPr>
        <p:grpSpPr bwMode="auto">
          <a:xfrm>
            <a:off x="7050088" y="166688"/>
            <a:ext cx="1901825" cy="1901825"/>
            <a:chOff x="6095464" y="2477988"/>
            <a:chExt cx="1902023" cy="1902023"/>
          </a:xfrm>
        </p:grpSpPr>
        <p:sp>
          <p:nvSpPr>
            <p:cNvPr id="13" name="Oval 12"/>
            <p:cNvSpPr/>
            <p:nvPr/>
          </p:nvSpPr>
          <p:spPr>
            <a:xfrm>
              <a:off x="6095464" y="2477988"/>
              <a:ext cx="1902023" cy="1902023"/>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4" name="Oval 4"/>
            <p:cNvSpPr/>
            <p:nvPr/>
          </p:nvSpPr>
          <p:spPr>
            <a:xfrm>
              <a:off x="6373305" y="2755829"/>
              <a:ext cx="1346340" cy="1346340"/>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en-US" dirty="0">
                  <a:solidFill>
                    <a:srgbClr val="1F497D">
                      <a:lumMod val="75000"/>
                    </a:srgbClr>
                  </a:solidFill>
                </a:rPr>
                <a:t>Codes that affect </a:t>
              </a:r>
              <a:r>
                <a:rPr lang="en-US" b="1" i="1" dirty="0">
                  <a:solidFill>
                    <a:srgbClr val="1F497D">
                      <a:lumMod val="75000"/>
                    </a:srgbClr>
                  </a:solidFill>
                </a:rPr>
                <a:t>facility placement on buildings</a:t>
              </a:r>
            </a:p>
          </p:txBody>
        </p:sp>
      </p:grpSp>
      <p:sp>
        <p:nvSpPr>
          <p:cNvPr id="15" name="Rectangle 14"/>
          <p:cNvSpPr/>
          <p:nvPr/>
        </p:nvSpPr>
        <p:spPr>
          <a:xfrm>
            <a:off x="304800" y="3272135"/>
            <a:ext cx="801823"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a:ln w="11430"/>
                <a:solidFill>
                  <a:srgbClr val="1F497D">
                    <a:lumMod val="75000"/>
                  </a:srgbClr>
                </a:solidFill>
                <a:effectLst>
                  <a:outerShdw blurRad="50800" dist="39000" dir="5460000" algn="tl">
                    <a:srgbClr val="000000">
                      <a:alpha val="38000"/>
                    </a:srgbClr>
                  </a:outerShdw>
                </a:effectLst>
                <a:ea typeface="ＭＳ Ｐゴシック"/>
                <a:cs typeface="ＭＳ Ｐゴシック"/>
                <a:sym typeface="Wingdings"/>
              </a:rPr>
              <a:t></a:t>
            </a:r>
            <a:endParaRPr lang="en-US" sz="5400" b="1" dirty="0">
              <a:ln w="11430"/>
              <a:solidFill>
                <a:srgbClr val="1F497D">
                  <a:lumMod val="75000"/>
                </a:srgbClr>
              </a:solidFill>
              <a:effectLst>
                <a:outerShdw blurRad="50800" dist="39000" dir="5460000" algn="tl">
                  <a:srgbClr val="000000">
                    <a:alpha val="38000"/>
                  </a:srgbClr>
                </a:outerShdw>
              </a:effectLst>
              <a:ea typeface="ＭＳ Ｐゴシック"/>
              <a:cs typeface="ＭＳ Ｐゴシック"/>
            </a:endParaRPr>
          </a:p>
        </p:txBody>
      </p:sp>
      <p:sp>
        <p:nvSpPr>
          <p:cNvPr id="16" name="Rectangle 15"/>
          <p:cNvSpPr/>
          <p:nvPr/>
        </p:nvSpPr>
        <p:spPr>
          <a:xfrm>
            <a:off x="304800" y="4217381"/>
            <a:ext cx="801823"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a:ln w="11430"/>
                <a:solidFill>
                  <a:srgbClr val="1F497D">
                    <a:lumMod val="75000"/>
                  </a:srgbClr>
                </a:solidFill>
                <a:effectLst>
                  <a:outerShdw blurRad="50800" dist="39000" dir="5460000" algn="tl">
                    <a:srgbClr val="000000">
                      <a:alpha val="38000"/>
                    </a:srgbClr>
                  </a:outerShdw>
                </a:effectLst>
                <a:ea typeface="ＭＳ Ｐゴシック"/>
                <a:cs typeface="ＭＳ Ｐゴシック"/>
                <a:sym typeface="Wingdings"/>
              </a:rPr>
              <a:t></a:t>
            </a:r>
            <a:endParaRPr lang="en-US" sz="5400" b="1" dirty="0">
              <a:ln w="11430"/>
              <a:solidFill>
                <a:srgbClr val="1F497D">
                  <a:lumMod val="75000"/>
                </a:srgbClr>
              </a:solidFill>
              <a:effectLst>
                <a:outerShdw blurRad="50800" dist="39000" dir="5460000" algn="tl">
                  <a:srgbClr val="000000">
                    <a:alpha val="38000"/>
                  </a:srgbClr>
                </a:outerShdw>
              </a:effectLst>
              <a:ea typeface="ＭＳ Ｐゴシック"/>
              <a:cs typeface="ＭＳ Ｐゴシック"/>
            </a:endParaRPr>
          </a:p>
        </p:txBody>
      </p:sp>
      <p:sp>
        <p:nvSpPr>
          <p:cNvPr id="17" name="Rectangle 16"/>
          <p:cNvSpPr/>
          <p:nvPr/>
        </p:nvSpPr>
        <p:spPr>
          <a:xfrm>
            <a:off x="304800" y="5158999"/>
            <a:ext cx="801823"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a:ln w="11430"/>
                <a:solidFill>
                  <a:srgbClr val="1F497D">
                    <a:lumMod val="75000"/>
                  </a:srgbClr>
                </a:solidFill>
                <a:effectLst>
                  <a:outerShdw blurRad="50800" dist="39000" dir="5460000" algn="tl">
                    <a:srgbClr val="000000">
                      <a:alpha val="38000"/>
                    </a:srgbClr>
                  </a:outerShdw>
                </a:effectLst>
                <a:ea typeface="ＭＳ Ｐゴシック"/>
                <a:cs typeface="ＭＳ Ｐゴシック"/>
                <a:sym typeface="Wingdings"/>
              </a:rPr>
              <a:t></a:t>
            </a:r>
            <a:endParaRPr lang="en-US" sz="5400" b="1" dirty="0">
              <a:ln w="11430"/>
              <a:solidFill>
                <a:srgbClr val="1F497D">
                  <a:lumMod val="75000"/>
                </a:srgbClr>
              </a:solidFill>
              <a:effectLst>
                <a:outerShdw blurRad="50800" dist="39000" dir="5460000" algn="tl">
                  <a:srgbClr val="000000">
                    <a:alpha val="38000"/>
                  </a:srgbClr>
                </a:outerShdw>
              </a:effectLst>
              <a:ea typeface="ＭＳ Ｐゴシック"/>
              <a:cs typeface="ＭＳ Ｐゴシック"/>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4"/>
          <p:cNvSpPr>
            <a:spLocks noGrp="1"/>
          </p:cNvSpPr>
          <p:nvPr>
            <p:ph type="title" idx="4294967295"/>
          </p:nvPr>
        </p:nvSpPr>
        <p:spPr>
          <a:xfrm>
            <a:off x="-33338" y="1093788"/>
            <a:ext cx="7924801" cy="939800"/>
          </a:xfrm>
        </p:spPr>
        <p:txBody>
          <a:bodyPr/>
          <a:lstStyle/>
          <a:p>
            <a:pPr eaLnBrk="1" hangingPunct="1"/>
            <a:r>
              <a:rPr lang="en-US" sz="4000" smtClean="0">
                <a:ea typeface="ＭＳ Ｐゴシック" pitchFamily="34" charset="-128"/>
              </a:rPr>
              <a:t>Consider </a:t>
            </a:r>
            <a:r>
              <a:rPr lang="en-US" sz="4000" b="1" i="1" smtClean="0">
                <a:ea typeface="ＭＳ Ｐゴシック" pitchFamily="34" charset="-128"/>
              </a:rPr>
              <a:t>Solar Ready </a:t>
            </a:r>
            <a:r>
              <a:rPr lang="en-US" sz="4000" smtClean="0">
                <a:ea typeface="ＭＳ Ｐゴシック" pitchFamily="34" charset="-128"/>
              </a:rPr>
              <a:t>Design</a:t>
            </a:r>
            <a:endParaRPr lang="en-US" sz="4000" b="1" i="1" smtClean="0">
              <a:ea typeface="ＭＳ Ｐゴシック" pitchFamily="34" charset="-128"/>
            </a:endParaRPr>
          </a:p>
        </p:txBody>
      </p:sp>
      <p:grpSp>
        <p:nvGrpSpPr>
          <p:cNvPr id="396290" name="Group 11"/>
          <p:cNvGrpSpPr>
            <a:grpSpLocks/>
          </p:cNvGrpSpPr>
          <p:nvPr/>
        </p:nvGrpSpPr>
        <p:grpSpPr bwMode="auto">
          <a:xfrm>
            <a:off x="7050088" y="166688"/>
            <a:ext cx="1901825" cy="1901825"/>
            <a:chOff x="6095464" y="2477988"/>
            <a:chExt cx="1902023" cy="1902023"/>
          </a:xfrm>
        </p:grpSpPr>
        <p:sp>
          <p:nvSpPr>
            <p:cNvPr id="13" name="Oval 12"/>
            <p:cNvSpPr/>
            <p:nvPr/>
          </p:nvSpPr>
          <p:spPr>
            <a:xfrm>
              <a:off x="6095464" y="2477988"/>
              <a:ext cx="1902023" cy="1902023"/>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4" name="Oval 4"/>
            <p:cNvSpPr/>
            <p:nvPr/>
          </p:nvSpPr>
          <p:spPr>
            <a:xfrm>
              <a:off x="6373305" y="2755829"/>
              <a:ext cx="1346340" cy="1346340"/>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en-US" dirty="0">
                  <a:solidFill>
                    <a:srgbClr val="1F497D">
                      <a:lumMod val="75000"/>
                    </a:srgbClr>
                  </a:solidFill>
                </a:rPr>
                <a:t>Codes that affect </a:t>
              </a:r>
              <a:r>
                <a:rPr lang="en-US" b="1" i="1" dirty="0">
                  <a:solidFill>
                    <a:srgbClr val="1F497D">
                      <a:lumMod val="75000"/>
                    </a:srgbClr>
                  </a:solidFill>
                </a:rPr>
                <a:t>facility placement on buildings</a:t>
              </a:r>
            </a:p>
          </p:txBody>
        </p:sp>
      </p:grpSp>
      <p:pic>
        <p:nvPicPr>
          <p:cNvPr id="396291" name="Picture 2"/>
          <p:cNvPicPr>
            <a:picLocks noChangeAspect="1" noChangeArrowheads="1"/>
          </p:cNvPicPr>
          <p:nvPr/>
        </p:nvPicPr>
        <p:blipFill>
          <a:blip r:embed="rId3" cstate="print"/>
          <a:srcRect/>
          <a:stretch>
            <a:fillRect/>
          </a:stretch>
        </p:blipFill>
        <p:spPr bwMode="auto">
          <a:xfrm>
            <a:off x="185738" y="1854200"/>
            <a:ext cx="3789362" cy="4927600"/>
          </a:xfrm>
          <a:prstGeom prst="rect">
            <a:avLst/>
          </a:prstGeom>
          <a:noFill/>
          <a:ln w="9525">
            <a:noFill/>
            <a:miter lim="800000"/>
            <a:headEnd/>
            <a:tailEnd/>
          </a:ln>
        </p:spPr>
      </p:pic>
      <p:graphicFrame>
        <p:nvGraphicFramePr>
          <p:cNvPr id="2" name="Diagram 1"/>
          <p:cNvGraphicFramePr/>
          <p:nvPr/>
        </p:nvGraphicFramePr>
        <p:xfrm>
          <a:off x="4210050" y="2133600"/>
          <a:ext cx="4629150" cy="30861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p:cNvSpPr/>
          <p:nvPr/>
        </p:nvSpPr>
        <p:spPr>
          <a:xfrm>
            <a:off x="5210737" y="4065513"/>
            <a:ext cx="2640979" cy="887487"/>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ts val="3000"/>
              </a:lnSpc>
              <a:defRPr/>
            </a:pPr>
            <a:r>
              <a:rPr lang="en-US" sz="3600" b="1" spc="-15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ea typeface="ＭＳ Ｐゴシック"/>
                <a:cs typeface="ＭＳ Ｐゴシック"/>
              </a:rPr>
              <a:t>Implementing</a:t>
            </a:r>
          </a:p>
          <a:p>
            <a:pPr algn="ctr">
              <a:lnSpc>
                <a:spcPts val="3000"/>
              </a:lnSpc>
              <a:defRPr/>
            </a:pPr>
            <a:r>
              <a:rPr lang="en-US" sz="3600" b="1" spc="-150"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ea typeface="ＭＳ Ｐゴシック"/>
                <a:cs typeface="ＭＳ Ｐゴシック"/>
              </a:rPr>
              <a:t>Solar Ready</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Title 1"/>
          <p:cNvSpPr>
            <a:spLocks noGrp="1"/>
          </p:cNvSpPr>
          <p:nvPr>
            <p:ph type="title" idx="4294967295"/>
          </p:nvPr>
        </p:nvSpPr>
        <p:spPr>
          <a:xfrm>
            <a:off x="228600" y="1347788"/>
            <a:ext cx="7099300" cy="939800"/>
          </a:xfrm>
        </p:spPr>
        <p:txBody>
          <a:bodyPr/>
          <a:lstStyle/>
          <a:p>
            <a:pPr eaLnBrk="1" hangingPunct="1"/>
            <a:r>
              <a:rPr lang="en-US" sz="3600" b="1" i="1" smtClean="0"/>
              <a:t>Legislation</a:t>
            </a:r>
            <a:r>
              <a:rPr lang="en-US" sz="3600" smtClean="0"/>
              <a:t>: Solar Design Requirement for Homes (Tucson, AZ)</a:t>
            </a:r>
          </a:p>
        </p:txBody>
      </p:sp>
      <p:sp>
        <p:nvSpPr>
          <p:cNvPr id="3" name="Content Placeholder 2"/>
          <p:cNvSpPr>
            <a:spLocks noGrp="1"/>
          </p:cNvSpPr>
          <p:nvPr>
            <p:ph idx="4294967295"/>
          </p:nvPr>
        </p:nvSpPr>
        <p:spPr>
          <a:xfrm>
            <a:off x="6048375" y="3017838"/>
            <a:ext cx="2673350" cy="2662237"/>
          </a:xfrm>
          <a:solidFill>
            <a:schemeClr val="accent3">
              <a:lumMod val="40000"/>
              <a:lumOff val="60000"/>
            </a:schemeClr>
          </a:solidFill>
        </p:spPr>
        <p:txBody>
          <a:bodyPr rtlCol="0">
            <a:normAutofit fontScale="70000" lnSpcReduction="20000"/>
          </a:bodyPr>
          <a:lstStyle/>
          <a:p>
            <a:pPr marL="0" indent="0" algn="ctr" eaLnBrk="1" fontAlgn="auto" hangingPunct="1">
              <a:spcAft>
                <a:spcPts val="0"/>
              </a:spcAft>
              <a:buFont typeface="Arial"/>
              <a:buNone/>
              <a:defRPr/>
            </a:pPr>
            <a:r>
              <a:rPr lang="en-US" b="1" dirty="0" smtClean="0">
                <a:solidFill>
                  <a:schemeClr val="tx2"/>
                </a:solidFill>
              </a:rPr>
              <a:t>Requires </a:t>
            </a:r>
            <a:r>
              <a:rPr lang="en-US" b="1" dirty="0">
                <a:solidFill>
                  <a:schemeClr val="tx2"/>
                </a:solidFill>
              </a:rPr>
              <a:t>all new homes either to have a </a:t>
            </a:r>
            <a:r>
              <a:rPr lang="en-US" b="1" dirty="0" smtClean="0">
                <a:solidFill>
                  <a:schemeClr val="tx2"/>
                </a:solidFill>
              </a:rPr>
              <a:t>PV </a:t>
            </a:r>
            <a:r>
              <a:rPr lang="en-US" b="1" dirty="0">
                <a:solidFill>
                  <a:schemeClr val="tx2"/>
                </a:solidFill>
              </a:rPr>
              <a:t>and </a:t>
            </a:r>
            <a:r>
              <a:rPr lang="en-US" b="1" dirty="0" smtClean="0">
                <a:solidFill>
                  <a:schemeClr val="tx2"/>
                </a:solidFill>
              </a:rPr>
              <a:t>ST system </a:t>
            </a:r>
            <a:r>
              <a:rPr lang="en-US" b="1" dirty="0">
                <a:solidFill>
                  <a:schemeClr val="tx2"/>
                </a:solidFill>
              </a:rPr>
              <a:t>installed, or to have all the necessary hardware installed so that a system can easily be installed at a later </a:t>
            </a:r>
            <a:r>
              <a:rPr lang="en-US" b="1" dirty="0" smtClean="0">
                <a:solidFill>
                  <a:schemeClr val="tx2"/>
                </a:solidFill>
              </a:rPr>
              <a:t>date</a:t>
            </a:r>
            <a:endParaRPr lang="en-US" b="1" dirty="0">
              <a:solidFill>
                <a:schemeClr val="tx2"/>
              </a:solidFill>
            </a:endParaRPr>
          </a:p>
        </p:txBody>
      </p:sp>
      <p:pic>
        <p:nvPicPr>
          <p:cNvPr id="398339" name="Picture 3"/>
          <p:cNvPicPr>
            <a:picLocks noChangeAspect="1" noChangeArrowheads="1"/>
          </p:cNvPicPr>
          <p:nvPr/>
        </p:nvPicPr>
        <p:blipFill>
          <a:blip r:embed="rId3" cstate="print"/>
          <a:srcRect/>
          <a:stretch>
            <a:fillRect/>
          </a:stretch>
        </p:blipFill>
        <p:spPr bwMode="auto">
          <a:xfrm>
            <a:off x="77788" y="4167188"/>
            <a:ext cx="5259387" cy="2130425"/>
          </a:xfrm>
          <a:prstGeom prst="rect">
            <a:avLst/>
          </a:prstGeom>
          <a:noFill/>
          <a:ln w="9525">
            <a:noFill/>
            <a:miter lim="800000"/>
            <a:headEnd/>
            <a:tailEnd/>
          </a:ln>
        </p:spPr>
      </p:pic>
      <p:pic>
        <p:nvPicPr>
          <p:cNvPr id="398340" name="Picture 3"/>
          <p:cNvPicPr>
            <a:picLocks noChangeAspect="1" noChangeArrowheads="1"/>
          </p:cNvPicPr>
          <p:nvPr/>
        </p:nvPicPr>
        <p:blipFill>
          <a:blip r:embed="rId4" cstate="print"/>
          <a:srcRect/>
          <a:stretch>
            <a:fillRect/>
          </a:stretch>
        </p:blipFill>
        <p:spPr bwMode="auto">
          <a:xfrm>
            <a:off x="-1588" y="2451100"/>
            <a:ext cx="5418138" cy="1698625"/>
          </a:xfrm>
          <a:prstGeom prst="rect">
            <a:avLst/>
          </a:prstGeom>
          <a:noFill/>
          <a:ln w="9525">
            <a:noFill/>
            <a:miter lim="800000"/>
            <a:headEnd/>
            <a:tailEnd/>
          </a:ln>
        </p:spPr>
      </p:pic>
      <p:sp>
        <p:nvSpPr>
          <p:cNvPr id="398341" name="Rectangle 3"/>
          <p:cNvSpPr>
            <a:spLocks noChangeArrowheads="1"/>
          </p:cNvSpPr>
          <p:nvPr/>
        </p:nvSpPr>
        <p:spPr bwMode="auto">
          <a:xfrm>
            <a:off x="5105400" y="5943600"/>
            <a:ext cx="4572000" cy="276225"/>
          </a:xfrm>
          <a:prstGeom prst="rect">
            <a:avLst/>
          </a:prstGeom>
          <a:noFill/>
          <a:ln w="9525">
            <a:noFill/>
            <a:miter lim="800000"/>
            <a:headEnd/>
            <a:tailEnd/>
          </a:ln>
        </p:spPr>
        <p:txBody>
          <a:bodyPr>
            <a:spAutoFit/>
          </a:bodyPr>
          <a:lstStyle/>
          <a:p>
            <a:r>
              <a:rPr lang="en-US" sz="1200" u="sng">
                <a:solidFill>
                  <a:srgbClr val="000000"/>
                </a:solidFill>
              </a:rPr>
              <a:t>Source</a:t>
            </a:r>
            <a:r>
              <a:rPr lang="en-US" sz="1200">
                <a:solidFill>
                  <a:srgbClr val="000000"/>
                </a:solidFill>
              </a:rPr>
              <a:t>: http://cms3.tucsonaz.gov/files/dsd/PV_Prep.pdf</a:t>
            </a:r>
          </a:p>
        </p:txBody>
      </p:sp>
      <p:grpSp>
        <p:nvGrpSpPr>
          <p:cNvPr id="398342" name="Group 11"/>
          <p:cNvGrpSpPr>
            <a:grpSpLocks/>
          </p:cNvGrpSpPr>
          <p:nvPr/>
        </p:nvGrpSpPr>
        <p:grpSpPr bwMode="auto">
          <a:xfrm>
            <a:off x="7050088" y="166688"/>
            <a:ext cx="1901825" cy="1901825"/>
            <a:chOff x="6095464" y="2477988"/>
            <a:chExt cx="1902023" cy="1902023"/>
          </a:xfrm>
        </p:grpSpPr>
        <p:sp>
          <p:nvSpPr>
            <p:cNvPr id="8" name="Oval 7"/>
            <p:cNvSpPr/>
            <p:nvPr/>
          </p:nvSpPr>
          <p:spPr>
            <a:xfrm>
              <a:off x="6095464" y="2477988"/>
              <a:ext cx="1902023" cy="1902023"/>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9" name="Oval 4"/>
            <p:cNvSpPr/>
            <p:nvPr/>
          </p:nvSpPr>
          <p:spPr>
            <a:xfrm>
              <a:off x="6373305" y="2755829"/>
              <a:ext cx="1346340" cy="1346340"/>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en-US" dirty="0">
                  <a:solidFill>
                    <a:srgbClr val="1F497D">
                      <a:lumMod val="75000"/>
                    </a:srgbClr>
                  </a:solidFill>
                </a:rPr>
                <a:t>Codes that affect </a:t>
              </a:r>
              <a:r>
                <a:rPr lang="en-US" b="1" i="1" dirty="0">
                  <a:solidFill>
                    <a:srgbClr val="1F497D">
                      <a:lumMod val="75000"/>
                    </a:srgbClr>
                  </a:solidFill>
                </a:rPr>
                <a:t>facility placement on buildings</a:t>
              </a:r>
            </a:p>
          </p:txBody>
        </p:sp>
      </p:gr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3429000" y="2743200"/>
            <a:ext cx="4495800" cy="2971800"/>
          </a:xfrm>
          <a:prstGeom prst="ellipse">
            <a:avLst/>
          </a:prstGeom>
          <a:noFill/>
          <a:ln w="762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nvGrpSpPr>
          <p:cNvPr id="400386" name="Group 11"/>
          <p:cNvGrpSpPr>
            <a:grpSpLocks/>
          </p:cNvGrpSpPr>
          <p:nvPr/>
        </p:nvGrpSpPr>
        <p:grpSpPr bwMode="auto">
          <a:xfrm>
            <a:off x="7050088" y="166688"/>
            <a:ext cx="1901825" cy="1901825"/>
            <a:chOff x="6095464" y="2477988"/>
            <a:chExt cx="1902023" cy="1902023"/>
          </a:xfrm>
        </p:grpSpPr>
        <p:sp>
          <p:nvSpPr>
            <p:cNvPr id="5" name="Oval 4"/>
            <p:cNvSpPr/>
            <p:nvPr/>
          </p:nvSpPr>
          <p:spPr>
            <a:xfrm>
              <a:off x="6095464" y="2477988"/>
              <a:ext cx="1902023" cy="1902023"/>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6" name="Oval 4"/>
            <p:cNvSpPr/>
            <p:nvPr/>
          </p:nvSpPr>
          <p:spPr>
            <a:xfrm>
              <a:off x="6373305" y="2755829"/>
              <a:ext cx="1346340" cy="1346340"/>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en-US" dirty="0">
                  <a:solidFill>
                    <a:srgbClr val="1F497D">
                      <a:lumMod val="75000"/>
                    </a:srgbClr>
                  </a:solidFill>
                </a:rPr>
                <a:t>Codes that affect </a:t>
              </a:r>
              <a:r>
                <a:rPr lang="en-US" b="1" i="1" dirty="0">
                  <a:solidFill>
                    <a:srgbClr val="1F497D">
                      <a:lumMod val="75000"/>
                    </a:srgbClr>
                  </a:solidFill>
                </a:rPr>
                <a:t>facility placement on buildings</a:t>
              </a:r>
            </a:p>
          </p:txBody>
        </p:sp>
      </p:grpSp>
      <p:sp>
        <p:nvSpPr>
          <p:cNvPr id="400387" name="Title 1"/>
          <p:cNvSpPr txBox="1">
            <a:spLocks/>
          </p:cNvSpPr>
          <p:nvPr/>
        </p:nvSpPr>
        <p:spPr bwMode="auto">
          <a:xfrm>
            <a:off x="228600" y="1347788"/>
            <a:ext cx="7099300" cy="939800"/>
          </a:xfrm>
          <a:prstGeom prst="rect">
            <a:avLst/>
          </a:prstGeom>
          <a:noFill/>
          <a:ln w="9525">
            <a:noFill/>
            <a:miter lim="800000"/>
            <a:headEnd/>
            <a:tailEnd/>
          </a:ln>
        </p:spPr>
        <p:txBody>
          <a:bodyPr anchor="ctr"/>
          <a:lstStyle/>
          <a:p>
            <a:pPr algn="ctr" defTabSz="457200"/>
            <a:r>
              <a:rPr lang="en-US" sz="3600" b="1" i="1">
                <a:solidFill>
                  <a:srgbClr val="1F497D"/>
                </a:solidFill>
                <a:latin typeface="Calibri" pitchFamily="34" charset="0"/>
              </a:rPr>
              <a:t>Certification</a:t>
            </a:r>
            <a:r>
              <a:rPr lang="en-US" sz="3600">
                <a:solidFill>
                  <a:srgbClr val="1F497D"/>
                </a:solidFill>
                <a:latin typeface="Calibri" pitchFamily="34" charset="0"/>
              </a:rPr>
              <a:t>: Solar Ready Buildings</a:t>
            </a:r>
          </a:p>
        </p:txBody>
      </p:sp>
      <p:sp>
        <p:nvSpPr>
          <p:cNvPr id="8" name="Oval 7"/>
          <p:cNvSpPr/>
          <p:nvPr/>
        </p:nvSpPr>
        <p:spPr>
          <a:xfrm>
            <a:off x="838200" y="2743200"/>
            <a:ext cx="4495800" cy="2971800"/>
          </a:xfrm>
          <a:prstGeom prst="ellipse">
            <a:avLst/>
          </a:prstGeom>
          <a:noFill/>
          <a:ln w="76200">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 name="TextBox 10"/>
          <p:cNvSpPr txBox="1"/>
          <p:nvPr/>
        </p:nvSpPr>
        <p:spPr>
          <a:xfrm rot="10800000" flipV="1">
            <a:off x="990600" y="3810000"/>
            <a:ext cx="2590800" cy="1200150"/>
          </a:xfrm>
          <a:prstGeom prst="rect">
            <a:avLst/>
          </a:prstGeom>
          <a:noFill/>
        </p:spPr>
        <p:txBody>
          <a:bodyPr>
            <a:spAutoFit/>
          </a:bodyPr>
          <a:lstStyle/>
          <a:p>
            <a:pPr>
              <a:defRPr/>
            </a:pPr>
            <a:r>
              <a:rPr lang="en-US" dirty="0">
                <a:latin typeface="+mn-lt"/>
                <a:ea typeface="ＭＳ Ｐゴシック"/>
                <a:cs typeface="ＭＳ Ｐゴシック"/>
              </a:rPr>
              <a:t>Awards a home extra points for pre-plumbing and pre-wiring for future installations</a:t>
            </a:r>
          </a:p>
        </p:txBody>
      </p:sp>
      <p:sp>
        <p:nvSpPr>
          <p:cNvPr id="12" name="TextBox 11"/>
          <p:cNvSpPr txBox="1"/>
          <p:nvPr/>
        </p:nvSpPr>
        <p:spPr>
          <a:xfrm rot="10800000" flipV="1">
            <a:off x="5451475" y="3267075"/>
            <a:ext cx="2244725" cy="923925"/>
          </a:xfrm>
          <a:prstGeom prst="rect">
            <a:avLst/>
          </a:prstGeom>
          <a:noFill/>
        </p:spPr>
        <p:txBody>
          <a:bodyPr>
            <a:spAutoFit/>
          </a:bodyPr>
          <a:lstStyle/>
          <a:p>
            <a:pPr>
              <a:defRPr/>
            </a:pPr>
            <a:r>
              <a:rPr lang="en-US" dirty="0">
                <a:latin typeface="+mn-lt"/>
                <a:ea typeface="ＭＳ Ｐゴシック"/>
                <a:cs typeface="ＭＳ Ｐゴシック"/>
              </a:rPr>
              <a:t>Provides points for pre-plumbing for solar water heating</a:t>
            </a:r>
          </a:p>
        </p:txBody>
      </p:sp>
      <p:sp>
        <p:nvSpPr>
          <p:cNvPr id="14" name="Rectangle 13"/>
          <p:cNvSpPr/>
          <p:nvPr/>
        </p:nvSpPr>
        <p:spPr>
          <a:xfrm>
            <a:off x="3443288" y="3886200"/>
            <a:ext cx="1814512" cy="1200150"/>
          </a:xfrm>
          <a:prstGeom prst="rect">
            <a:avLst/>
          </a:prstGeom>
        </p:spPr>
        <p:txBody>
          <a:bodyPr>
            <a:spAutoFit/>
          </a:bodyPr>
          <a:lstStyle/>
          <a:p>
            <a:pPr algn="ctr">
              <a:defRPr/>
            </a:pPr>
            <a:r>
              <a:rPr lang="en-US" dirty="0">
                <a:latin typeface="+mn-lt"/>
                <a:ea typeface="ＭＳ Ｐゴシック"/>
                <a:cs typeface="ＭＳ Ｐゴシック"/>
              </a:rPr>
              <a:t>Award points for installing systems during construction</a:t>
            </a:r>
          </a:p>
        </p:txBody>
      </p:sp>
      <p:sp>
        <p:nvSpPr>
          <p:cNvPr id="15" name="TextBox 14"/>
          <p:cNvSpPr txBox="1"/>
          <p:nvPr/>
        </p:nvSpPr>
        <p:spPr>
          <a:xfrm>
            <a:off x="381000" y="2944813"/>
            <a:ext cx="2857500" cy="708025"/>
          </a:xfrm>
          <a:prstGeom prst="rect">
            <a:avLst/>
          </a:prstGeom>
          <a:solidFill>
            <a:schemeClr val="accent3">
              <a:lumMod val="50000"/>
            </a:schemeClr>
          </a:solidFill>
        </p:spPr>
        <p:txBody>
          <a:bodyPr>
            <a:spAutoFit/>
          </a:bodyPr>
          <a:lstStyle/>
          <a:p>
            <a:pPr algn="ctr">
              <a:defRPr/>
            </a:pPr>
            <a:r>
              <a:rPr lang="en-US" sz="2000" u="sng" dirty="0">
                <a:solidFill>
                  <a:schemeClr val="bg1"/>
                </a:solidFill>
                <a:latin typeface="+mn-lt"/>
                <a:ea typeface="ＭＳ Ｐゴシック"/>
                <a:cs typeface="ＭＳ Ｐゴシック"/>
              </a:rPr>
              <a:t>City of Boulder, CO</a:t>
            </a:r>
          </a:p>
          <a:p>
            <a:pPr algn="ctr">
              <a:defRPr/>
            </a:pPr>
            <a:r>
              <a:rPr lang="en-US" sz="2000" dirty="0">
                <a:solidFill>
                  <a:schemeClr val="bg1"/>
                </a:solidFill>
                <a:latin typeface="+mn-lt"/>
                <a:ea typeface="ＭＳ Ｐゴシック"/>
                <a:cs typeface="ＭＳ Ｐゴシック"/>
              </a:rPr>
              <a:t>“Green Points Program”</a:t>
            </a:r>
          </a:p>
        </p:txBody>
      </p:sp>
      <p:sp>
        <p:nvSpPr>
          <p:cNvPr id="16" name="TextBox 15"/>
          <p:cNvSpPr txBox="1"/>
          <p:nvPr/>
        </p:nvSpPr>
        <p:spPr>
          <a:xfrm>
            <a:off x="5829300" y="4394200"/>
            <a:ext cx="2781300" cy="1016000"/>
          </a:xfrm>
          <a:prstGeom prst="rect">
            <a:avLst/>
          </a:prstGeom>
          <a:solidFill>
            <a:schemeClr val="accent3">
              <a:lumMod val="75000"/>
            </a:schemeClr>
          </a:solidFill>
        </p:spPr>
        <p:txBody>
          <a:bodyPr>
            <a:spAutoFit/>
          </a:bodyPr>
          <a:lstStyle/>
          <a:p>
            <a:pPr algn="ctr">
              <a:defRPr/>
            </a:pPr>
            <a:r>
              <a:rPr lang="en-US" sz="2000" u="sng" dirty="0">
                <a:solidFill>
                  <a:schemeClr val="bg1"/>
                </a:solidFill>
                <a:latin typeface="+mn-lt"/>
                <a:ea typeface="ＭＳ Ｐゴシック"/>
                <a:cs typeface="ＭＳ Ｐゴシック"/>
              </a:rPr>
              <a:t>State of Florida</a:t>
            </a:r>
          </a:p>
          <a:p>
            <a:pPr algn="ctr">
              <a:defRPr/>
            </a:pPr>
            <a:r>
              <a:rPr lang="en-US" sz="2000" dirty="0">
                <a:solidFill>
                  <a:schemeClr val="bg1"/>
                </a:solidFill>
                <a:latin typeface="+mn-lt"/>
                <a:ea typeface="ＭＳ Ｐゴシック"/>
                <a:cs typeface="ＭＳ Ｐゴシック"/>
              </a:rPr>
              <a:t>“Green Building Standards for Homes”</a:t>
            </a:r>
          </a:p>
        </p:txBody>
      </p:sp>
      <p:sp>
        <p:nvSpPr>
          <p:cNvPr id="18" name="Oval 17"/>
          <p:cNvSpPr/>
          <p:nvPr/>
        </p:nvSpPr>
        <p:spPr>
          <a:xfrm>
            <a:off x="3787775" y="3111500"/>
            <a:ext cx="1219200" cy="828675"/>
          </a:xfrm>
          <a:prstGeom prst="ellipse">
            <a:avLst/>
          </a:prstGeom>
          <a:solidFill>
            <a:schemeClr val="accent3">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9" name="Rectangle 18"/>
          <p:cNvSpPr/>
          <p:nvPr/>
        </p:nvSpPr>
        <p:spPr>
          <a:xfrm>
            <a:off x="3808413" y="3286125"/>
            <a:ext cx="1177925" cy="523875"/>
          </a:xfrm>
          <a:prstGeom prst="rect">
            <a:avLst/>
          </a:prstGeom>
        </p:spPr>
        <p:txBody>
          <a:bodyPr wrap="none">
            <a:spAutoFit/>
          </a:bodyPr>
          <a:lstStyle/>
          <a:p>
            <a:pPr algn="ctr">
              <a:defRPr/>
            </a:pPr>
            <a:r>
              <a:rPr lang="en-US" sz="2800" b="1" spc="300" dirty="0">
                <a:solidFill>
                  <a:schemeClr val="accent3">
                    <a:lumMod val="40000"/>
                    <a:lumOff val="60000"/>
                  </a:schemeClr>
                </a:solidFill>
                <a:latin typeface="+mn-lt"/>
                <a:ea typeface="ＭＳ Ｐゴシック"/>
                <a:cs typeface="ＭＳ Ｐゴシック"/>
              </a:rPr>
              <a:t>BOTH</a:t>
            </a:r>
            <a:endParaRPr lang="en-US" sz="2800" dirty="0">
              <a:solidFill>
                <a:schemeClr val="accent3">
                  <a:lumMod val="40000"/>
                  <a:lumOff val="60000"/>
                </a:schemeClr>
              </a:solidFill>
              <a:latin typeface="+mn-lt"/>
              <a:ea typeface="ＭＳ Ｐゴシック"/>
              <a:cs typeface="ＭＳ Ｐゴシック"/>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idx="4294967295"/>
          </p:nvPr>
        </p:nvGraphicFramePr>
        <p:xfrm>
          <a:off x="457200" y="2652713"/>
          <a:ext cx="8229600" cy="2062480"/>
        </p:xfrm>
        <a:graphic>
          <a:graphicData uri="http://schemas.openxmlformats.org/drawingml/2006/table">
            <a:tbl>
              <a:tblPr firstRow="1" bandRow="1">
                <a:tableStyleId>{EB344D84-9AFB-497E-A393-DC336BA19D2E}</a:tableStyleId>
              </a:tblPr>
              <a:tblGrid>
                <a:gridCol w="2514600"/>
                <a:gridCol w="2438400"/>
                <a:gridCol w="3276600"/>
              </a:tblGrid>
              <a:tr h="370840">
                <a:tc>
                  <a:txBody>
                    <a:bodyPr/>
                    <a:lstStyle/>
                    <a:p>
                      <a:pPr algn="ctr"/>
                      <a:r>
                        <a:rPr lang="en-US" dirty="0" smtClean="0"/>
                        <a:t>Audiences</a:t>
                      </a:r>
                      <a:endParaRPr lang="en-US" dirty="0"/>
                    </a:p>
                  </a:txBody>
                  <a:tcPr/>
                </a:tc>
                <a:tc>
                  <a:txBody>
                    <a:bodyPr/>
                    <a:lstStyle/>
                    <a:p>
                      <a:pPr algn="ctr"/>
                      <a:r>
                        <a:rPr lang="en-US" dirty="0" smtClean="0"/>
                        <a:t>Tools</a:t>
                      </a:r>
                      <a:endParaRPr lang="en-US" dirty="0"/>
                    </a:p>
                  </a:txBody>
                  <a:tcPr/>
                </a:tc>
                <a:tc>
                  <a:txBody>
                    <a:bodyPr/>
                    <a:lstStyle/>
                    <a:p>
                      <a:pPr algn="ctr"/>
                      <a:r>
                        <a:rPr lang="en-US" dirty="0" smtClean="0"/>
                        <a:t>Packaging</a:t>
                      </a:r>
                      <a:endParaRPr lang="en-US" dirty="0"/>
                    </a:p>
                  </a:txBody>
                  <a:tcPr/>
                </a:tc>
              </a:tr>
              <a:tr h="1483360">
                <a:tc>
                  <a:txBody>
                    <a:bodyPr/>
                    <a:lstStyle/>
                    <a:p>
                      <a:pPr algn="ctr">
                        <a:spcBef>
                          <a:spcPts val="600"/>
                        </a:spcBef>
                      </a:pPr>
                      <a:r>
                        <a:rPr lang="en-US" dirty="0" smtClean="0"/>
                        <a:t>Owners</a:t>
                      </a:r>
                      <a:endParaRPr lang="en-US" dirty="0"/>
                    </a:p>
                    <a:p>
                      <a:pPr algn="ctr">
                        <a:spcBef>
                          <a:spcPts val="600"/>
                        </a:spcBef>
                      </a:pPr>
                      <a:r>
                        <a:rPr lang="en-US" dirty="0" smtClean="0"/>
                        <a:t>Real estate developers</a:t>
                      </a:r>
                      <a:endParaRPr lang="en-US" dirty="0"/>
                    </a:p>
                    <a:p>
                      <a:pPr algn="ctr">
                        <a:spcBef>
                          <a:spcPts val="600"/>
                        </a:spcBef>
                      </a:pPr>
                      <a:r>
                        <a:rPr lang="en-US" dirty="0" smtClean="0"/>
                        <a:t>Engineers</a:t>
                      </a:r>
                      <a:endParaRPr lang="en-US" dirty="0"/>
                    </a:p>
                    <a:p>
                      <a:pPr algn="ctr">
                        <a:spcBef>
                          <a:spcPts val="600"/>
                        </a:spcBef>
                      </a:pPr>
                      <a:r>
                        <a:rPr lang="en-US" dirty="0" smtClean="0"/>
                        <a:t>Architects</a:t>
                      </a:r>
                      <a:endParaRPr lang="en-US" dirty="0"/>
                    </a:p>
                  </a:txBody>
                  <a:tcPr anchor="ctr"/>
                </a:tc>
                <a:tc>
                  <a:txBody>
                    <a:bodyPr/>
                    <a:lstStyle/>
                    <a:p>
                      <a:pPr algn="ctr">
                        <a:spcBef>
                          <a:spcPts val="600"/>
                        </a:spcBef>
                      </a:pPr>
                      <a:r>
                        <a:rPr lang="en-US" dirty="0" smtClean="0"/>
                        <a:t>Training</a:t>
                      </a:r>
                      <a:r>
                        <a:rPr lang="en-US" baseline="0" dirty="0" smtClean="0"/>
                        <a:t> programs</a:t>
                      </a:r>
                      <a:endParaRPr lang="en-US" dirty="0"/>
                    </a:p>
                    <a:p>
                      <a:pPr algn="ctr">
                        <a:spcBef>
                          <a:spcPts val="600"/>
                        </a:spcBef>
                      </a:pPr>
                      <a:r>
                        <a:rPr lang="en-US" dirty="0" smtClean="0"/>
                        <a:t>Robust websites</a:t>
                      </a:r>
                      <a:endParaRPr lang="en-US" dirty="0"/>
                    </a:p>
                    <a:p>
                      <a:pPr algn="ctr">
                        <a:spcBef>
                          <a:spcPts val="600"/>
                        </a:spcBef>
                      </a:pPr>
                      <a:r>
                        <a:rPr lang="en-US" dirty="0" smtClean="0"/>
                        <a:t>Public</a:t>
                      </a:r>
                      <a:r>
                        <a:rPr lang="en-US" baseline="0" dirty="0" smtClean="0"/>
                        <a:t> awareness campaigns</a:t>
                      </a:r>
                      <a:endParaRPr lang="en-US" dirty="0"/>
                    </a:p>
                  </a:txBody>
                  <a:tcPr anchor="ctr">
                    <a:noFill/>
                  </a:tcPr>
                </a:tc>
                <a:tc>
                  <a:txBody>
                    <a:bodyPr/>
                    <a:lstStyle/>
                    <a:p>
                      <a:pPr algn="ctr">
                        <a:spcBef>
                          <a:spcPts val="600"/>
                        </a:spcBef>
                      </a:pPr>
                      <a:r>
                        <a:rPr lang="en-US" dirty="0" smtClean="0"/>
                        <a:t>Combine with Solar Ready policy</a:t>
                      </a:r>
                    </a:p>
                    <a:p>
                      <a:pPr algn="ctr">
                        <a:spcBef>
                          <a:spcPts val="600"/>
                        </a:spcBef>
                      </a:pPr>
                      <a:r>
                        <a:rPr lang="en-US" dirty="0" smtClean="0"/>
                        <a:t>Combine with Certification</a:t>
                      </a:r>
                    </a:p>
                    <a:p>
                      <a:pPr algn="ctr">
                        <a:spcBef>
                          <a:spcPts val="600"/>
                        </a:spcBef>
                      </a:pPr>
                      <a:r>
                        <a:rPr lang="en-US" dirty="0" smtClean="0"/>
                        <a:t>Combine with Guidelines</a:t>
                      </a:r>
                      <a:r>
                        <a:rPr lang="en-US" baseline="0" dirty="0" smtClean="0"/>
                        <a:t> for Solar Ready</a:t>
                      </a:r>
                    </a:p>
                    <a:p>
                      <a:pPr algn="ctr">
                        <a:spcBef>
                          <a:spcPts val="600"/>
                        </a:spcBef>
                      </a:pPr>
                      <a:r>
                        <a:rPr lang="en-US" baseline="0" dirty="0" smtClean="0"/>
                        <a:t>Combine with Incentives</a:t>
                      </a:r>
                      <a:endParaRPr lang="en-US" dirty="0"/>
                    </a:p>
                  </a:txBody>
                  <a:tcPr anchor="ctr"/>
                </a:tc>
              </a:tr>
            </a:tbl>
          </a:graphicData>
        </a:graphic>
      </p:graphicFrame>
      <p:grpSp>
        <p:nvGrpSpPr>
          <p:cNvPr id="402443" name="Group 11"/>
          <p:cNvGrpSpPr>
            <a:grpSpLocks/>
          </p:cNvGrpSpPr>
          <p:nvPr/>
        </p:nvGrpSpPr>
        <p:grpSpPr bwMode="auto">
          <a:xfrm>
            <a:off x="7050088" y="166688"/>
            <a:ext cx="1901825" cy="1901825"/>
            <a:chOff x="6095464" y="2477988"/>
            <a:chExt cx="1902023" cy="1902023"/>
          </a:xfrm>
        </p:grpSpPr>
        <p:sp>
          <p:nvSpPr>
            <p:cNvPr id="5" name="Oval 4"/>
            <p:cNvSpPr/>
            <p:nvPr/>
          </p:nvSpPr>
          <p:spPr>
            <a:xfrm>
              <a:off x="6095464" y="2477988"/>
              <a:ext cx="1902023" cy="1902023"/>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6" name="Oval 4"/>
            <p:cNvSpPr/>
            <p:nvPr/>
          </p:nvSpPr>
          <p:spPr>
            <a:xfrm>
              <a:off x="6373305" y="2755829"/>
              <a:ext cx="1346340" cy="1346340"/>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en-US" dirty="0">
                  <a:solidFill>
                    <a:schemeClr val="tx2">
                      <a:lumMod val="75000"/>
                    </a:schemeClr>
                  </a:solidFill>
                </a:rPr>
                <a:t>Codes that affect </a:t>
              </a:r>
              <a:r>
                <a:rPr lang="en-US" b="1" i="1" dirty="0">
                  <a:solidFill>
                    <a:schemeClr val="tx2">
                      <a:lumMod val="75000"/>
                    </a:schemeClr>
                  </a:solidFill>
                </a:rPr>
                <a:t>facility placement on buildings</a:t>
              </a:r>
            </a:p>
          </p:txBody>
        </p:sp>
      </p:grpSp>
      <p:sp>
        <p:nvSpPr>
          <p:cNvPr id="402444" name="Title 1"/>
          <p:cNvSpPr txBox="1">
            <a:spLocks/>
          </p:cNvSpPr>
          <p:nvPr/>
        </p:nvSpPr>
        <p:spPr bwMode="auto">
          <a:xfrm>
            <a:off x="228600" y="1347788"/>
            <a:ext cx="7099300" cy="939800"/>
          </a:xfrm>
          <a:prstGeom prst="rect">
            <a:avLst/>
          </a:prstGeom>
          <a:noFill/>
          <a:ln w="9525">
            <a:noFill/>
            <a:miter lim="800000"/>
            <a:headEnd/>
            <a:tailEnd/>
          </a:ln>
        </p:spPr>
        <p:txBody>
          <a:bodyPr anchor="ctr"/>
          <a:lstStyle/>
          <a:p>
            <a:pPr algn="ctr" defTabSz="457200"/>
            <a:r>
              <a:rPr lang="en-US" sz="3600" b="1" i="1">
                <a:solidFill>
                  <a:schemeClr val="tx2"/>
                </a:solidFill>
                <a:latin typeface="Calibri" pitchFamily="34" charset="0"/>
              </a:rPr>
              <a:t>Solar Ready Education</a:t>
            </a:r>
            <a:endParaRPr lang="en-US" sz="3600">
              <a:solidFill>
                <a:schemeClr val="tx2"/>
              </a:solidFill>
              <a:latin typeface="Calibri" pitchFamily="34"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4"/>
          <p:cNvSpPr>
            <a:spLocks noGrp="1"/>
          </p:cNvSpPr>
          <p:nvPr>
            <p:ph type="title" idx="4294967295"/>
          </p:nvPr>
        </p:nvSpPr>
        <p:spPr/>
        <p:txBody>
          <a:bodyPr/>
          <a:lstStyle/>
          <a:p>
            <a:pPr eaLnBrk="1" hangingPunct="1"/>
            <a:r>
              <a:rPr lang="en-US" sz="4000" smtClean="0">
                <a:ea typeface="ＭＳ Ｐゴシック" pitchFamily="34" charset="-128"/>
              </a:rPr>
              <a:t>What </a:t>
            </a:r>
            <a:r>
              <a:rPr lang="en-US" sz="4000" b="1" i="1" smtClean="0">
                <a:ea typeface="ＭＳ Ｐゴシック" pitchFamily="34" charset="-128"/>
              </a:rPr>
              <a:t>ELSE</a:t>
            </a:r>
            <a:r>
              <a:rPr lang="en-US" sz="4000" smtClean="0">
                <a:ea typeface="ＭＳ Ｐゴシック" pitchFamily="34" charset="-128"/>
              </a:rPr>
              <a:t> can </a:t>
            </a:r>
            <a:r>
              <a:rPr lang="en-US" sz="4000" b="1" i="1" smtClean="0">
                <a:ea typeface="ＭＳ Ｐゴシック" pitchFamily="34" charset="-128"/>
              </a:rPr>
              <a:t>YOU</a:t>
            </a:r>
            <a:r>
              <a:rPr lang="en-US" sz="4000" smtClean="0">
                <a:ea typeface="ＭＳ Ｐゴシック" pitchFamily="34" charset="-128"/>
              </a:rPr>
              <a:t> do?</a:t>
            </a:r>
            <a:endParaRPr lang="en-US" sz="4000" b="1" i="1" smtClean="0">
              <a:ea typeface="ＭＳ Ｐゴシック" pitchFamily="34" charset="-128"/>
            </a:endParaRPr>
          </a:p>
        </p:txBody>
      </p:sp>
      <p:grpSp>
        <p:nvGrpSpPr>
          <p:cNvPr id="404482" name="Group 11"/>
          <p:cNvGrpSpPr>
            <a:grpSpLocks/>
          </p:cNvGrpSpPr>
          <p:nvPr/>
        </p:nvGrpSpPr>
        <p:grpSpPr bwMode="auto">
          <a:xfrm>
            <a:off x="7050088" y="166688"/>
            <a:ext cx="1901825" cy="1901825"/>
            <a:chOff x="6095464" y="2477988"/>
            <a:chExt cx="1902023" cy="1902023"/>
          </a:xfrm>
        </p:grpSpPr>
        <p:sp>
          <p:nvSpPr>
            <p:cNvPr id="13" name="Oval 12"/>
            <p:cNvSpPr/>
            <p:nvPr/>
          </p:nvSpPr>
          <p:spPr>
            <a:xfrm>
              <a:off x="6095464" y="2477988"/>
              <a:ext cx="1902023" cy="1902023"/>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4" name="Oval 4"/>
            <p:cNvSpPr/>
            <p:nvPr/>
          </p:nvSpPr>
          <p:spPr>
            <a:xfrm>
              <a:off x="6373305" y="2755829"/>
              <a:ext cx="1346340" cy="1346340"/>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en-US" dirty="0">
                  <a:solidFill>
                    <a:srgbClr val="1F497D">
                      <a:lumMod val="75000"/>
                    </a:srgbClr>
                  </a:solidFill>
                </a:rPr>
                <a:t>Codes that affect </a:t>
              </a:r>
              <a:r>
                <a:rPr lang="en-US" b="1" i="1" dirty="0">
                  <a:solidFill>
                    <a:srgbClr val="1F497D">
                      <a:lumMod val="75000"/>
                    </a:srgbClr>
                  </a:solidFill>
                </a:rPr>
                <a:t>facility placement on buildings</a:t>
              </a:r>
            </a:p>
          </p:txBody>
        </p:sp>
      </p:grpSp>
      <p:graphicFrame>
        <p:nvGraphicFramePr>
          <p:cNvPr id="2" name="Diagram 1"/>
          <p:cNvGraphicFramePr/>
          <p:nvPr/>
        </p:nvGraphicFramePr>
        <p:xfrm>
          <a:off x="457200" y="838200"/>
          <a:ext cx="82296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2"/>
          <p:cNvSpPr>
            <a:spLocks noGrp="1"/>
          </p:cNvSpPr>
          <p:nvPr>
            <p:ph type="title" idx="4294967295"/>
          </p:nvPr>
        </p:nvSpPr>
        <p:spPr>
          <a:xfrm>
            <a:off x="0" y="1181100"/>
            <a:ext cx="4937125" cy="1106488"/>
          </a:xfrm>
        </p:spPr>
        <p:txBody>
          <a:bodyPr/>
          <a:lstStyle/>
          <a:p>
            <a:pPr eaLnBrk="1" hangingPunct="1"/>
            <a:r>
              <a:rPr lang="en-US" sz="2800" smtClean="0">
                <a:ea typeface="ＭＳ Ｐゴシック" pitchFamily="34" charset="-128"/>
              </a:rPr>
              <a:t>Other Provisions That Can Restrict or Enable PV Installations</a:t>
            </a:r>
          </a:p>
        </p:txBody>
      </p:sp>
      <p:graphicFrame>
        <p:nvGraphicFramePr>
          <p:cNvPr id="11" name="Diagram 10"/>
          <p:cNvGraphicFramePr/>
          <p:nvPr/>
        </p:nvGraphicFramePr>
        <p:xfrm>
          <a:off x="228600" y="2148113"/>
          <a:ext cx="8726714" cy="4020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06531" name="Group 3"/>
          <p:cNvGrpSpPr>
            <a:grpSpLocks/>
          </p:cNvGrpSpPr>
          <p:nvPr/>
        </p:nvGrpSpPr>
        <p:grpSpPr bwMode="auto">
          <a:xfrm>
            <a:off x="6973888" y="395288"/>
            <a:ext cx="1901825" cy="1901825"/>
            <a:chOff x="3620988" y="4952464"/>
            <a:chExt cx="1902023" cy="1902023"/>
          </a:xfrm>
        </p:grpSpPr>
        <p:sp>
          <p:nvSpPr>
            <p:cNvPr id="5" name="Oval 4"/>
            <p:cNvSpPr/>
            <p:nvPr/>
          </p:nvSpPr>
          <p:spPr>
            <a:xfrm>
              <a:off x="3620988" y="4952464"/>
              <a:ext cx="1902023" cy="1902023"/>
            </a:xfrm>
            <a:prstGeom prst="ellipse">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6" name="Oval 4"/>
            <p:cNvSpPr/>
            <p:nvPr/>
          </p:nvSpPr>
          <p:spPr>
            <a:xfrm>
              <a:off x="3898829" y="5230305"/>
              <a:ext cx="1346340" cy="1346340"/>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en-US" dirty="0">
                  <a:solidFill>
                    <a:prstClr val="white"/>
                  </a:solidFill>
                </a:rPr>
                <a:t>Codes that affect </a:t>
              </a:r>
              <a:r>
                <a:rPr lang="en-US" b="1" i="1" dirty="0">
                  <a:solidFill>
                    <a:prstClr val="white"/>
                  </a:solidFill>
                </a:rPr>
                <a:t>facility placement on the ground</a:t>
              </a:r>
            </a:p>
          </p:txBody>
        </p:sp>
      </p:grpSp>
      <p:grpSp>
        <p:nvGrpSpPr>
          <p:cNvPr id="406532" name="Group 6"/>
          <p:cNvGrpSpPr>
            <a:grpSpLocks/>
          </p:cNvGrpSpPr>
          <p:nvPr/>
        </p:nvGrpSpPr>
        <p:grpSpPr bwMode="auto">
          <a:xfrm>
            <a:off x="4840288" y="395288"/>
            <a:ext cx="1901825" cy="1901825"/>
            <a:chOff x="1146512" y="2477988"/>
            <a:chExt cx="1902023" cy="1902023"/>
          </a:xfrm>
        </p:grpSpPr>
        <p:sp>
          <p:nvSpPr>
            <p:cNvPr id="8" name="Oval 7"/>
            <p:cNvSpPr/>
            <p:nvPr/>
          </p:nvSpPr>
          <p:spPr>
            <a:xfrm>
              <a:off x="1146512" y="2477988"/>
              <a:ext cx="1902023" cy="1902023"/>
            </a:xfrm>
            <a:prstGeom prst="ellipse">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9" name="Oval 4"/>
            <p:cNvSpPr/>
            <p:nvPr/>
          </p:nvSpPr>
          <p:spPr>
            <a:xfrm>
              <a:off x="1424353" y="2755829"/>
              <a:ext cx="1346340" cy="1346340"/>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en-US" dirty="0">
                  <a:solidFill>
                    <a:srgbClr val="1F497D">
                      <a:lumMod val="75000"/>
                    </a:srgbClr>
                  </a:solidFill>
                </a:rPr>
                <a:t>Codes that affect </a:t>
              </a:r>
              <a:r>
                <a:rPr lang="en-US" b="1" i="1" dirty="0">
                  <a:solidFill>
                    <a:srgbClr val="1F497D">
                      <a:lumMod val="75000"/>
                    </a:srgbClr>
                  </a:solidFill>
                </a:rPr>
                <a:t>specific trades</a:t>
              </a: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152400" y="1752600"/>
          <a:ext cx="8839200" cy="43216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2986713" y="809813"/>
            <a:ext cx="3185487" cy="92333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5400" b="1" cap="all" dirty="0">
                <a:ln w="0"/>
                <a:gradFill flip="none">
                  <a:gsLst>
                    <a:gs pos="0">
                      <a:srgbClr val="000082"/>
                    </a:gs>
                    <a:gs pos="30000">
                      <a:srgbClr val="66008F"/>
                    </a:gs>
                    <a:gs pos="64999">
                      <a:srgbClr val="BA0066"/>
                    </a:gs>
                    <a:gs pos="89999">
                      <a:srgbClr val="FF0000"/>
                    </a:gs>
                    <a:gs pos="100000">
                      <a:srgbClr val="FF8200"/>
                    </a:gs>
                  </a:gsLst>
                  <a:lin ang="5400000" scaled="0"/>
                </a:gradFill>
                <a:effectLst>
                  <a:reflection blurRad="12700" stA="50000" endPos="50000" dist="5000" dir="5400000" sy="-100000" rotWithShape="0"/>
                </a:effectLst>
                <a:ea typeface="ＭＳ Ｐゴシック"/>
                <a:cs typeface="ＭＳ Ｐゴシック"/>
              </a:rPr>
              <a:t>agenda</a:t>
            </a:r>
          </a:p>
        </p:txBody>
      </p:sp>
      <p:sp>
        <p:nvSpPr>
          <p:cNvPr id="39939" name="TextBox 1"/>
          <p:cNvSpPr txBox="1">
            <a:spLocks noChangeArrowheads="1"/>
          </p:cNvSpPr>
          <p:nvPr/>
        </p:nvSpPr>
        <p:spPr bwMode="auto">
          <a:xfrm>
            <a:off x="1403350" y="5821363"/>
            <a:ext cx="6315075" cy="369887"/>
          </a:xfrm>
          <a:prstGeom prst="rect">
            <a:avLst/>
          </a:prstGeom>
          <a:noFill/>
          <a:ln w="9525">
            <a:noFill/>
            <a:miter lim="800000"/>
            <a:headEnd/>
            <a:tailEnd/>
          </a:ln>
        </p:spPr>
        <p:txBody>
          <a:bodyPr wrap="none">
            <a:spAutoFit/>
          </a:bodyPr>
          <a:lstStyle/>
          <a:p>
            <a:pPr algn="ctr"/>
            <a:r>
              <a:rPr lang="en-US">
                <a:solidFill>
                  <a:schemeClr val="tx2"/>
                </a:solidFill>
              </a:rPr>
              <a:t>Also featuring the solar stories of Boston and San Francisco</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4"/>
          <p:cNvSpPr>
            <a:spLocks noGrp="1"/>
          </p:cNvSpPr>
          <p:nvPr>
            <p:ph type="title" idx="4294967295"/>
          </p:nvPr>
        </p:nvSpPr>
        <p:spPr/>
        <p:txBody>
          <a:bodyPr/>
          <a:lstStyle/>
          <a:p>
            <a:pPr algn="l" eaLnBrk="1" hangingPunct="1"/>
            <a:r>
              <a:rPr lang="en-US" smtClean="0">
                <a:ea typeface="ＭＳ Ｐゴシック" pitchFamily="34" charset="-128"/>
              </a:rPr>
              <a:t>What can </a:t>
            </a:r>
            <a:r>
              <a:rPr lang="en-US" b="1" i="1" smtClean="0">
                <a:ea typeface="ＭＳ Ｐゴシック" pitchFamily="34" charset="-128"/>
              </a:rPr>
              <a:t>YOU</a:t>
            </a:r>
            <a:r>
              <a:rPr lang="en-US" smtClean="0">
                <a:ea typeface="ＭＳ Ｐゴシック" pitchFamily="34" charset="-128"/>
              </a:rPr>
              <a:t> do?</a:t>
            </a:r>
            <a:endParaRPr lang="en-US" b="1" i="1" smtClean="0">
              <a:ea typeface="ＭＳ Ｐゴシック" pitchFamily="34" charset="-128"/>
            </a:endParaRPr>
          </a:p>
        </p:txBody>
      </p:sp>
      <p:graphicFrame>
        <p:nvGraphicFramePr>
          <p:cNvPr id="5" name="Diagram 4"/>
          <p:cNvGraphicFramePr/>
          <p:nvPr/>
        </p:nvGraphicFramePr>
        <p:xfrm>
          <a:off x="1219199" y="2206170"/>
          <a:ext cx="7590971" cy="39769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406400" y="2265205"/>
            <a:ext cx="801823"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a:ln w="11430"/>
                <a:solidFill>
                  <a:srgbClr val="1F497D">
                    <a:lumMod val="75000"/>
                  </a:srgbClr>
                </a:solidFill>
                <a:effectLst>
                  <a:outerShdw blurRad="50800" dist="39000" dir="5460000" algn="tl">
                    <a:srgbClr val="000000">
                      <a:alpha val="38000"/>
                    </a:srgbClr>
                  </a:outerShdw>
                </a:effectLst>
                <a:ea typeface="ＭＳ Ｐゴシック"/>
                <a:cs typeface="ＭＳ Ｐゴシック"/>
                <a:sym typeface="Wingdings"/>
              </a:rPr>
              <a:t></a:t>
            </a:r>
            <a:endParaRPr lang="en-US" sz="5400" b="1" dirty="0">
              <a:ln w="11430"/>
              <a:solidFill>
                <a:srgbClr val="1F497D">
                  <a:lumMod val="75000"/>
                </a:srgbClr>
              </a:solidFill>
              <a:effectLst>
                <a:outerShdw blurRad="50800" dist="39000" dir="5460000" algn="tl">
                  <a:srgbClr val="000000">
                    <a:alpha val="38000"/>
                  </a:srgbClr>
                </a:outerShdw>
              </a:effectLst>
              <a:ea typeface="ＭＳ Ｐゴシック"/>
              <a:cs typeface="ＭＳ Ｐゴシック"/>
            </a:endParaRPr>
          </a:p>
        </p:txBody>
      </p:sp>
      <p:grpSp>
        <p:nvGrpSpPr>
          <p:cNvPr id="408580" name="Group 5"/>
          <p:cNvGrpSpPr>
            <a:grpSpLocks/>
          </p:cNvGrpSpPr>
          <p:nvPr/>
        </p:nvGrpSpPr>
        <p:grpSpPr bwMode="auto">
          <a:xfrm>
            <a:off x="7050088" y="166688"/>
            <a:ext cx="1901825" cy="1901825"/>
            <a:chOff x="3620988" y="4952464"/>
            <a:chExt cx="1902023" cy="1902023"/>
          </a:xfrm>
        </p:grpSpPr>
        <p:sp>
          <p:nvSpPr>
            <p:cNvPr id="7" name="Oval 6"/>
            <p:cNvSpPr/>
            <p:nvPr/>
          </p:nvSpPr>
          <p:spPr>
            <a:xfrm>
              <a:off x="3620988" y="4952464"/>
              <a:ext cx="1902023" cy="1902023"/>
            </a:xfrm>
            <a:prstGeom prst="ellipse">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8" name="Oval 4"/>
            <p:cNvSpPr/>
            <p:nvPr/>
          </p:nvSpPr>
          <p:spPr>
            <a:xfrm>
              <a:off x="3898829" y="5230305"/>
              <a:ext cx="1346340" cy="1346340"/>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en-US" dirty="0">
                  <a:solidFill>
                    <a:prstClr val="white"/>
                  </a:solidFill>
                </a:rPr>
                <a:t>Codes that affect </a:t>
              </a:r>
              <a:r>
                <a:rPr lang="en-US" b="1" i="1" dirty="0">
                  <a:solidFill>
                    <a:prstClr val="white"/>
                  </a:solidFill>
                </a:rPr>
                <a:t>facility placement on the ground</a:t>
              </a:r>
            </a:p>
          </p:txBody>
        </p:sp>
      </p:grpSp>
      <p:grpSp>
        <p:nvGrpSpPr>
          <p:cNvPr id="408581" name="Group 8"/>
          <p:cNvGrpSpPr>
            <a:grpSpLocks/>
          </p:cNvGrpSpPr>
          <p:nvPr/>
        </p:nvGrpSpPr>
        <p:grpSpPr bwMode="auto">
          <a:xfrm>
            <a:off x="5081588" y="166688"/>
            <a:ext cx="1901825" cy="1901825"/>
            <a:chOff x="1146512" y="2477988"/>
            <a:chExt cx="1902023" cy="1902023"/>
          </a:xfrm>
        </p:grpSpPr>
        <p:sp>
          <p:nvSpPr>
            <p:cNvPr id="10" name="Oval 9"/>
            <p:cNvSpPr/>
            <p:nvPr/>
          </p:nvSpPr>
          <p:spPr>
            <a:xfrm>
              <a:off x="1146512" y="2477988"/>
              <a:ext cx="1902023" cy="1902023"/>
            </a:xfrm>
            <a:prstGeom prst="ellipse">
              <a:avLst/>
            </a:pr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1" name="Oval 4"/>
            <p:cNvSpPr/>
            <p:nvPr/>
          </p:nvSpPr>
          <p:spPr>
            <a:xfrm>
              <a:off x="1424353" y="2755829"/>
              <a:ext cx="1346340" cy="1346340"/>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en-US" dirty="0">
                  <a:solidFill>
                    <a:srgbClr val="1F497D">
                      <a:lumMod val="75000"/>
                    </a:srgbClr>
                  </a:solidFill>
                </a:rPr>
                <a:t>Codes that affect </a:t>
              </a:r>
              <a:r>
                <a:rPr lang="en-US" b="1" i="1" dirty="0">
                  <a:solidFill>
                    <a:srgbClr val="1F497D">
                      <a:lumMod val="75000"/>
                    </a:srgbClr>
                  </a:solidFill>
                </a:rPr>
                <a:t>specific trades</a:t>
              </a:r>
            </a:p>
          </p:txBody>
        </p:sp>
      </p:grpSp>
      <p:sp>
        <p:nvSpPr>
          <p:cNvPr id="15" name="Rectangle 14"/>
          <p:cNvSpPr/>
          <p:nvPr/>
        </p:nvSpPr>
        <p:spPr>
          <a:xfrm>
            <a:off x="406400" y="3239479"/>
            <a:ext cx="801823"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a:ln w="11430"/>
                <a:solidFill>
                  <a:srgbClr val="1F497D">
                    <a:lumMod val="75000"/>
                  </a:srgbClr>
                </a:solidFill>
                <a:effectLst>
                  <a:outerShdw blurRad="50800" dist="39000" dir="5460000" algn="tl">
                    <a:srgbClr val="000000">
                      <a:alpha val="38000"/>
                    </a:srgbClr>
                  </a:outerShdw>
                </a:effectLst>
                <a:ea typeface="ＭＳ Ｐゴシック"/>
                <a:cs typeface="ＭＳ Ｐゴシック"/>
                <a:sym typeface="Wingdings"/>
              </a:rPr>
              <a:t></a:t>
            </a:r>
            <a:endParaRPr lang="en-US" sz="5400" b="1" dirty="0">
              <a:ln w="11430"/>
              <a:solidFill>
                <a:srgbClr val="1F497D">
                  <a:lumMod val="75000"/>
                </a:srgbClr>
              </a:solidFill>
              <a:effectLst>
                <a:outerShdw blurRad="50800" dist="39000" dir="5460000" algn="tl">
                  <a:srgbClr val="000000">
                    <a:alpha val="38000"/>
                  </a:srgbClr>
                </a:outerShdw>
              </a:effectLst>
              <a:ea typeface="ＭＳ Ｐゴシック"/>
              <a:cs typeface="ＭＳ Ｐゴシック"/>
            </a:endParaRPr>
          </a:p>
        </p:txBody>
      </p:sp>
      <p:sp>
        <p:nvSpPr>
          <p:cNvPr id="16" name="Rectangle 15"/>
          <p:cNvSpPr/>
          <p:nvPr/>
        </p:nvSpPr>
        <p:spPr>
          <a:xfrm>
            <a:off x="406400" y="4230081"/>
            <a:ext cx="801823"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a:ln w="11430"/>
                <a:solidFill>
                  <a:srgbClr val="1F497D">
                    <a:lumMod val="75000"/>
                  </a:srgbClr>
                </a:solidFill>
                <a:effectLst>
                  <a:outerShdw blurRad="50800" dist="39000" dir="5460000" algn="tl">
                    <a:srgbClr val="000000">
                      <a:alpha val="38000"/>
                    </a:srgbClr>
                  </a:outerShdw>
                </a:effectLst>
                <a:ea typeface="ＭＳ Ｐゴシック"/>
                <a:cs typeface="ＭＳ Ｐゴシック"/>
                <a:sym typeface="Wingdings"/>
              </a:rPr>
              <a:t></a:t>
            </a:r>
            <a:endParaRPr lang="en-US" sz="5400" b="1" dirty="0">
              <a:ln w="11430"/>
              <a:solidFill>
                <a:srgbClr val="1F497D">
                  <a:lumMod val="75000"/>
                </a:srgbClr>
              </a:solidFill>
              <a:effectLst>
                <a:outerShdw blurRad="50800" dist="39000" dir="5460000" algn="tl">
                  <a:srgbClr val="000000">
                    <a:alpha val="38000"/>
                  </a:srgbClr>
                </a:outerShdw>
              </a:effectLst>
              <a:ea typeface="ＭＳ Ｐゴシック"/>
              <a:cs typeface="ＭＳ Ｐゴシック"/>
            </a:endParaRPr>
          </a:p>
        </p:txBody>
      </p:sp>
      <p:sp>
        <p:nvSpPr>
          <p:cNvPr id="17" name="Rectangle 16"/>
          <p:cNvSpPr/>
          <p:nvPr/>
        </p:nvSpPr>
        <p:spPr>
          <a:xfrm>
            <a:off x="406400" y="5188027"/>
            <a:ext cx="801823"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a:ln w="11430"/>
                <a:solidFill>
                  <a:srgbClr val="1F497D">
                    <a:lumMod val="75000"/>
                  </a:srgbClr>
                </a:solidFill>
                <a:effectLst>
                  <a:outerShdw blurRad="50800" dist="39000" dir="5460000" algn="tl">
                    <a:srgbClr val="000000">
                      <a:alpha val="38000"/>
                    </a:srgbClr>
                  </a:outerShdw>
                </a:effectLst>
                <a:ea typeface="ＭＳ Ｐゴシック"/>
                <a:cs typeface="ＭＳ Ｐゴシック"/>
                <a:sym typeface="Wingdings"/>
              </a:rPr>
              <a:t></a:t>
            </a:r>
            <a:endParaRPr lang="en-US" sz="5400" b="1" dirty="0">
              <a:ln w="11430"/>
              <a:solidFill>
                <a:srgbClr val="1F497D">
                  <a:lumMod val="75000"/>
                </a:srgbClr>
              </a:solidFill>
              <a:effectLst>
                <a:outerShdw blurRad="50800" dist="39000" dir="5460000" algn="tl">
                  <a:srgbClr val="000000">
                    <a:alpha val="38000"/>
                  </a:srgbClr>
                </a:outerShdw>
              </a:effectLst>
              <a:ea typeface="ＭＳ Ｐゴシック"/>
              <a:cs typeface="ＭＳ Ｐゴシック"/>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Rectangle 2"/>
          <p:cNvSpPr>
            <a:spLocks noGrp="1"/>
          </p:cNvSpPr>
          <p:nvPr>
            <p:ph type="title" idx="4294967295"/>
          </p:nvPr>
        </p:nvSpPr>
        <p:spPr/>
        <p:txBody>
          <a:bodyPr rtlCol="0">
            <a:normAutofit fontScale="90000"/>
          </a:bodyPr>
          <a:lstStyle/>
          <a:p>
            <a:pPr eaLnBrk="1" fontAlgn="auto" hangingPunct="1">
              <a:spcAft>
                <a:spcPts val="0"/>
              </a:spcAft>
              <a:defRPr/>
            </a:pPr>
            <a:r>
              <a:rPr lang="en-US" dirty="0" smtClean="0">
                <a:ea typeface="ＭＳ Ｐゴシック"/>
              </a:rPr>
              <a:t>3-2-1 Review</a:t>
            </a:r>
            <a:br>
              <a:rPr lang="en-US" dirty="0" smtClean="0">
                <a:ea typeface="ＭＳ Ｐゴシック"/>
              </a:rPr>
            </a:br>
            <a:r>
              <a:rPr lang="en-US" b="1" i="1" dirty="0" smtClean="0">
                <a:ea typeface="ＭＳ Ｐゴシック"/>
              </a:rPr>
              <a:t>What are/is:</a:t>
            </a:r>
          </a:p>
        </p:txBody>
      </p:sp>
      <p:graphicFrame>
        <p:nvGraphicFramePr>
          <p:cNvPr id="2" name="Content Placeholder 1"/>
          <p:cNvGraphicFramePr>
            <a:graphicFrameLocks noGrp="1"/>
          </p:cNvGraphicFramePr>
          <p:nvPr>
            <p:ph idx="4294967295"/>
          </p:nvPr>
        </p:nvGraphicFramePr>
        <p:xfrm>
          <a:off x="1519706" y="2434222"/>
          <a:ext cx="7167093" cy="3472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592138" y="2254250"/>
            <a:ext cx="808037" cy="1568450"/>
          </a:xfrm>
          <a:prstGeom prst="rect">
            <a:avLst/>
          </a:prstGeom>
          <a:noFill/>
        </p:spPr>
        <p:txBody>
          <a:bodyPr wrap="none">
            <a:spAutoFit/>
          </a:bodyPr>
          <a:lstStyle/>
          <a:p>
            <a:pPr>
              <a:defRPr/>
            </a:pPr>
            <a:r>
              <a:rPr lang="en-US" sz="9600" b="1" dirty="0">
                <a:solidFill>
                  <a:schemeClr val="accent2"/>
                </a:solidFill>
                <a:latin typeface="+mn-lt"/>
                <a:ea typeface="ＭＳ Ｐゴシック"/>
                <a:cs typeface="ＭＳ Ｐゴシック"/>
              </a:rPr>
              <a:t>3</a:t>
            </a:r>
          </a:p>
        </p:txBody>
      </p:sp>
      <p:sp>
        <p:nvSpPr>
          <p:cNvPr id="6" name="TextBox 5"/>
          <p:cNvSpPr txBox="1"/>
          <p:nvPr/>
        </p:nvSpPr>
        <p:spPr>
          <a:xfrm>
            <a:off x="577850" y="3371850"/>
            <a:ext cx="808038" cy="1570038"/>
          </a:xfrm>
          <a:prstGeom prst="rect">
            <a:avLst/>
          </a:prstGeom>
          <a:noFill/>
        </p:spPr>
        <p:txBody>
          <a:bodyPr wrap="none">
            <a:spAutoFit/>
          </a:bodyPr>
          <a:lstStyle/>
          <a:p>
            <a:pPr>
              <a:defRPr/>
            </a:pPr>
            <a:r>
              <a:rPr lang="en-US" sz="9600" b="1" dirty="0">
                <a:solidFill>
                  <a:schemeClr val="accent3"/>
                </a:solidFill>
                <a:latin typeface="+mn-lt"/>
                <a:ea typeface="ＭＳ Ｐゴシック"/>
                <a:cs typeface="ＭＳ Ｐゴシック"/>
              </a:rPr>
              <a:t>2</a:t>
            </a:r>
          </a:p>
        </p:txBody>
      </p:sp>
      <p:sp>
        <p:nvSpPr>
          <p:cNvPr id="8" name="TextBox 7"/>
          <p:cNvSpPr txBox="1"/>
          <p:nvPr/>
        </p:nvSpPr>
        <p:spPr>
          <a:xfrm>
            <a:off x="574675" y="4491038"/>
            <a:ext cx="808038" cy="1568450"/>
          </a:xfrm>
          <a:prstGeom prst="rect">
            <a:avLst/>
          </a:prstGeom>
          <a:noFill/>
        </p:spPr>
        <p:txBody>
          <a:bodyPr wrap="none">
            <a:spAutoFit/>
          </a:bodyPr>
          <a:lstStyle/>
          <a:p>
            <a:pPr>
              <a:defRPr/>
            </a:pPr>
            <a:r>
              <a:rPr lang="en-US" sz="9600" b="1" dirty="0">
                <a:solidFill>
                  <a:schemeClr val="accent4"/>
                </a:solidFill>
                <a:latin typeface="+mn-lt"/>
                <a:ea typeface="ＭＳ Ｐゴシック"/>
                <a:cs typeface="ＭＳ Ｐゴシック"/>
              </a:rPr>
              <a:t>1</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Rectangle 2"/>
          <p:cNvSpPr>
            <a:spLocks noGrp="1"/>
          </p:cNvSpPr>
          <p:nvPr>
            <p:ph type="title" idx="4294967295"/>
          </p:nvPr>
        </p:nvSpPr>
        <p:spPr/>
        <p:txBody>
          <a:bodyPr rtlCol="0">
            <a:normAutofit fontScale="90000"/>
          </a:bodyPr>
          <a:lstStyle/>
          <a:p>
            <a:pPr eaLnBrk="1" fontAlgn="auto" hangingPunct="1">
              <a:spcAft>
                <a:spcPts val="0"/>
              </a:spcAft>
              <a:defRPr/>
            </a:pPr>
            <a:r>
              <a:rPr lang="en-US" dirty="0" smtClean="0">
                <a:ea typeface="ＭＳ Ｐゴシック"/>
              </a:rPr>
              <a:t>3-2-1 Review</a:t>
            </a:r>
            <a:br>
              <a:rPr lang="en-US" dirty="0" smtClean="0">
                <a:ea typeface="ＭＳ Ｐゴシック"/>
              </a:rPr>
            </a:br>
            <a:r>
              <a:rPr lang="en-US" b="1" i="1" dirty="0" smtClean="0">
                <a:ea typeface="ＭＳ Ｐゴシック"/>
              </a:rPr>
              <a:t>What are/is:</a:t>
            </a:r>
          </a:p>
        </p:txBody>
      </p:sp>
      <p:graphicFrame>
        <p:nvGraphicFramePr>
          <p:cNvPr id="2" name="Content Placeholder 1"/>
          <p:cNvGraphicFramePr>
            <a:graphicFrameLocks noGrp="1"/>
          </p:cNvGraphicFramePr>
          <p:nvPr>
            <p:ph idx="4294967295"/>
          </p:nvPr>
        </p:nvGraphicFramePr>
        <p:xfrm>
          <a:off x="1519706" y="2434222"/>
          <a:ext cx="7167093" cy="3472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592138" y="2254250"/>
            <a:ext cx="808037" cy="1568450"/>
          </a:xfrm>
          <a:prstGeom prst="rect">
            <a:avLst/>
          </a:prstGeom>
          <a:noFill/>
        </p:spPr>
        <p:txBody>
          <a:bodyPr wrap="none">
            <a:spAutoFit/>
          </a:bodyPr>
          <a:lstStyle/>
          <a:p>
            <a:pPr>
              <a:defRPr/>
            </a:pPr>
            <a:r>
              <a:rPr lang="en-US" sz="9600" b="1" dirty="0">
                <a:solidFill>
                  <a:schemeClr val="accent2"/>
                </a:solidFill>
                <a:latin typeface="+mn-lt"/>
                <a:ea typeface="ＭＳ Ｐゴシック"/>
                <a:cs typeface="ＭＳ Ｐゴシック"/>
              </a:rPr>
              <a:t>3</a:t>
            </a:r>
          </a:p>
        </p:txBody>
      </p:sp>
      <p:sp>
        <p:nvSpPr>
          <p:cNvPr id="6" name="TextBox 5"/>
          <p:cNvSpPr txBox="1"/>
          <p:nvPr/>
        </p:nvSpPr>
        <p:spPr>
          <a:xfrm>
            <a:off x="577850" y="3371850"/>
            <a:ext cx="808038" cy="1570038"/>
          </a:xfrm>
          <a:prstGeom prst="rect">
            <a:avLst/>
          </a:prstGeom>
          <a:noFill/>
        </p:spPr>
        <p:txBody>
          <a:bodyPr wrap="none">
            <a:spAutoFit/>
          </a:bodyPr>
          <a:lstStyle/>
          <a:p>
            <a:pPr>
              <a:defRPr/>
            </a:pPr>
            <a:r>
              <a:rPr lang="en-US" sz="9600" b="1" dirty="0">
                <a:solidFill>
                  <a:schemeClr val="accent3"/>
                </a:solidFill>
                <a:latin typeface="+mn-lt"/>
                <a:ea typeface="ＭＳ Ｐゴシック"/>
                <a:cs typeface="ＭＳ Ｐゴシック"/>
              </a:rPr>
              <a:t>2</a:t>
            </a:r>
          </a:p>
        </p:txBody>
      </p:sp>
      <p:sp>
        <p:nvSpPr>
          <p:cNvPr id="8" name="TextBox 7"/>
          <p:cNvSpPr txBox="1"/>
          <p:nvPr/>
        </p:nvSpPr>
        <p:spPr>
          <a:xfrm>
            <a:off x="574675" y="4491038"/>
            <a:ext cx="808038" cy="1568450"/>
          </a:xfrm>
          <a:prstGeom prst="rect">
            <a:avLst/>
          </a:prstGeom>
          <a:noFill/>
        </p:spPr>
        <p:txBody>
          <a:bodyPr wrap="none">
            <a:spAutoFit/>
          </a:bodyPr>
          <a:lstStyle/>
          <a:p>
            <a:pPr>
              <a:defRPr/>
            </a:pPr>
            <a:r>
              <a:rPr lang="en-US" sz="9600" b="1" dirty="0">
                <a:solidFill>
                  <a:schemeClr val="accent4"/>
                </a:solidFill>
                <a:latin typeface="+mn-lt"/>
                <a:ea typeface="ＭＳ Ｐゴシック"/>
                <a:cs typeface="ＭＳ Ｐゴシック"/>
              </a:rPr>
              <a:t>1</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4"/>
          <p:cNvSpPr>
            <a:spLocks noGrp="1"/>
          </p:cNvSpPr>
          <p:nvPr>
            <p:ph type="title" idx="4294967295"/>
          </p:nvPr>
        </p:nvSpPr>
        <p:spPr/>
        <p:txBody>
          <a:bodyPr/>
          <a:lstStyle/>
          <a:p>
            <a:pPr eaLnBrk="1" hangingPunct="1"/>
            <a:r>
              <a:rPr lang="en-US" smtClean="0">
                <a:ea typeface="ＭＳ Ｐゴシック" pitchFamily="34" charset="-128"/>
              </a:rPr>
              <a:t>What about </a:t>
            </a:r>
            <a:r>
              <a:rPr lang="en-US" b="1" i="1" smtClean="0">
                <a:ea typeface="ＭＳ Ｐゴシック" pitchFamily="34" charset="-128"/>
              </a:rPr>
              <a:t>The PROCESS?</a:t>
            </a:r>
          </a:p>
        </p:txBody>
      </p:sp>
      <p:graphicFrame>
        <p:nvGraphicFramePr>
          <p:cNvPr id="4" name="Diagram 3"/>
          <p:cNvGraphicFramePr/>
          <p:nvPr/>
        </p:nvGraphicFramePr>
        <p:xfrm>
          <a:off x="317500" y="2191656"/>
          <a:ext cx="5996214" cy="39769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134032" y="2198063"/>
            <a:ext cx="588623"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000" b="1" dirty="0">
                <a:ln w="11430"/>
                <a:solidFill>
                  <a:schemeClr val="tx2">
                    <a:lumMod val="75000"/>
                  </a:schemeClr>
                </a:solidFill>
                <a:effectLst>
                  <a:outerShdw blurRad="50800" dist="39000" dir="5460000" algn="tl">
                    <a:srgbClr val="000000">
                      <a:alpha val="38000"/>
                    </a:srgbClr>
                  </a:outerShdw>
                </a:effectLst>
                <a:ea typeface="ＭＳ Ｐゴシック"/>
                <a:cs typeface="ＭＳ Ｐゴシック"/>
                <a:sym typeface="Wingdings"/>
              </a:rPr>
              <a:t></a:t>
            </a:r>
            <a:endParaRPr lang="en-US" sz="4000" b="1" dirty="0">
              <a:ln w="11430"/>
              <a:solidFill>
                <a:schemeClr val="tx2">
                  <a:lumMod val="75000"/>
                </a:schemeClr>
              </a:solidFill>
              <a:effectLst>
                <a:outerShdw blurRad="50800" dist="39000" dir="5460000" algn="tl">
                  <a:srgbClr val="000000">
                    <a:alpha val="38000"/>
                  </a:srgbClr>
                </a:outerShdw>
              </a:effectLst>
              <a:ea typeface="ＭＳ Ｐゴシック"/>
              <a:cs typeface="ＭＳ Ｐゴシック"/>
            </a:endParaRPr>
          </a:p>
        </p:txBody>
      </p:sp>
      <p:sp>
        <p:nvSpPr>
          <p:cNvPr id="7" name="Rectangle 6"/>
          <p:cNvSpPr/>
          <p:nvPr/>
        </p:nvSpPr>
        <p:spPr>
          <a:xfrm>
            <a:off x="121332" y="3025914"/>
            <a:ext cx="588623"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000" b="1" dirty="0">
                <a:ln w="11430"/>
                <a:solidFill>
                  <a:schemeClr val="tx2">
                    <a:lumMod val="75000"/>
                  </a:schemeClr>
                </a:solidFill>
                <a:effectLst>
                  <a:outerShdw blurRad="50800" dist="39000" dir="5460000" algn="tl">
                    <a:srgbClr val="000000">
                      <a:alpha val="38000"/>
                    </a:srgbClr>
                  </a:outerShdw>
                </a:effectLst>
                <a:ea typeface="ＭＳ Ｐゴシック"/>
                <a:cs typeface="ＭＳ Ｐゴシック"/>
                <a:sym typeface="Wingdings"/>
              </a:rPr>
              <a:t></a:t>
            </a:r>
            <a:endParaRPr lang="en-US" sz="4000" b="1" dirty="0">
              <a:ln w="11430"/>
              <a:solidFill>
                <a:schemeClr val="tx2">
                  <a:lumMod val="75000"/>
                </a:schemeClr>
              </a:solidFill>
              <a:effectLst>
                <a:outerShdw blurRad="50800" dist="39000" dir="5460000" algn="tl">
                  <a:srgbClr val="000000">
                    <a:alpha val="38000"/>
                  </a:srgbClr>
                </a:outerShdw>
              </a:effectLst>
              <a:ea typeface="ＭＳ Ｐゴシック"/>
              <a:cs typeface="ＭＳ Ｐゴシック"/>
            </a:endParaRPr>
          </a:p>
        </p:txBody>
      </p:sp>
      <p:sp>
        <p:nvSpPr>
          <p:cNvPr id="8" name="Rectangle 7"/>
          <p:cNvSpPr/>
          <p:nvPr/>
        </p:nvSpPr>
        <p:spPr>
          <a:xfrm>
            <a:off x="121332" y="3864114"/>
            <a:ext cx="588623"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000" b="1" dirty="0">
                <a:ln w="11430"/>
                <a:solidFill>
                  <a:schemeClr val="tx2">
                    <a:lumMod val="75000"/>
                  </a:schemeClr>
                </a:solidFill>
                <a:effectLst>
                  <a:outerShdw blurRad="50800" dist="39000" dir="5460000" algn="tl">
                    <a:srgbClr val="000000">
                      <a:alpha val="38000"/>
                    </a:srgbClr>
                  </a:outerShdw>
                </a:effectLst>
                <a:ea typeface="ＭＳ Ｐゴシック"/>
                <a:cs typeface="ＭＳ Ｐゴシック"/>
                <a:sym typeface="Wingdings"/>
              </a:rPr>
              <a:t></a:t>
            </a:r>
            <a:endParaRPr lang="en-US" sz="4000" b="1" dirty="0">
              <a:ln w="11430"/>
              <a:solidFill>
                <a:schemeClr val="tx2">
                  <a:lumMod val="75000"/>
                </a:schemeClr>
              </a:solidFill>
              <a:effectLst>
                <a:outerShdw blurRad="50800" dist="39000" dir="5460000" algn="tl">
                  <a:srgbClr val="000000">
                    <a:alpha val="38000"/>
                  </a:srgbClr>
                </a:outerShdw>
              </a:effectLst>
              <a:ea typeface="ＭＳ Ｐゴシック"/>
              <a:cs typeface="ＭＳ Ｐゴシック"/>
            </a:endParaRPr>
          </a:p>
        </p:txBody>
      </p:sp>
      <p:sp>
        <p:nvSpPr>
          <p:cNvPr id="9" name="Rectangle 8"/>
          <p:cNvSpPr/>
          <p:nvPr/>
        </p:nvSpPr>
        <p:spPr>
          <a:xfrm>
            <a:off x="121332" y="4626114"/>
            <a:ext cx="588623"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000" b="1" dirty="0">
                <a:ln w="11430"/>
                <a:solidFill>
                  <a:schemeClr val="tx2">
                    <a:lumMod val="75000"/>
                  </a:schemeClr>
                </a:solidFill>
                <a:effectLst>
                  <a:outerShdw blurRad="50800" dist="39000" dir="5460000" algn="tl">
                    <a:srgbClr val="000000">
                      <a:alpha val="38000"/>
                    </a:srgbClr>
                  </a:outerShdw>
                </a:effectLst>
                <a:ea typeface="ＭＳ Ｐゴシック"/>
                <a:cs typeface="ＭＳ Ｐゴシック"/>
                <a:sym typeface="Wingdings"/>
              </a:rPr>
              <a:t></a:t>
            </a:r>
            <a:endParaRPr lang="en-US" sz="4000" b="1" dirty="0">
              <a:ln w="11430"/>
              <a:solidFill>
                <a:schemeClr val="tx2">
                  <a:lumMod val="75000"/>
                </a:schemeClr>
              </a:solidFill>
              <a:effectLst>
                <a:outerShdw blurRad="50800" dist="39000" dir="5460000" algn="tl">
                  <a:srgbClr val="000000">
                    <a:alpha val="38000"/>
                  </a:srgbClr>
                </a:outerShdw>
              </a:effectLst>
              <a:ea typeface="ＭＳ Ｐゴシック"/>
              <a:cs typeface="ＭＳ Ｐゴシック"/>
            </a:endParaRPr>
          </a:p>
        </p:txBody>
      </p:sp>
      <p:sp>
        <p:nvSpPr>
          <p:cNvPr id="10" name="Rectangle 9"/>
          <p:cNvSpPr/>
          <p:nvPr/>
        </p:nvSpPr>
        <p:spPr>
          <a:xfrm>
            <a:off x="121332" y="5410200"/>
            <a:ext cx="588623" cy="707886"/>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000" b="1" dirty="0">
                <a:ln w="11430"/>
                <a:solidFill>
                  <a:schemeClr val="tx2">
                    <a:lumMod val="75000"/>
                  </a:schemeClr>
                </a:solidFill>
                <a:effectLst>
                  <a:outerShdw blurRad="50800" dist="39000" dir="5460000" algn="tl">
                    <a:srgbClr val="000000">
                      <a:alpha val="38000"/>
                    </a:srgbClr>
                  </a:outerShdw>
                </a:effectLst>
                <a:ea typeface="ＭＳ Ｐゴシック"/>
                <a:cs typeface="ＭＳ Ｐゴシック"/>
                <a:sym typeface="Wingdings"/>
              </a:rPr>
              <a:t></a:t>
            </a:r>
            <a:endParaRPr lang="en-US" sz="4000" b="1" dirty="0">
              <a:ln w="11430"/>
              <a:solidFill>
                <a:schemeClr val="tx2">
                  <a:lumMod val="75000"/>
                </a:schemeClr>
              </a:solidFill>
              <a:effectLst>
                <a:outerShdw blurRad="50800" dist="39000" dir="5460000" algn="tl">
                  <a:srgbClr val="000000">
                    <a:alpha val="38000"/>
                  </a:srgbClr>
                </a:outerShdw>
              </a:effectLst>
              <a:ea typeface="ＭＳ Ｐゴシック"/>
              <a:cs typeface="ＭＳ Ｐゴシック"/>
            </a:endParaRPr>
          </a:p>
        </p:txBody>
      </p:sp>
      <p:pic>
        <p:nvPicPr>
          <p:cNvPr id="414728" name="Picture 2" descr="C:\Users\Milligan\AppData\Local\Microsoft\Windows\Temporary Internet Files\Content.IE5\5DSET303\MP900411833[1].jpg"/>
          <p:cNvPicPr>
            <a:picLocks noChangeAspect="1" noChangeArrowheads="1"/>
          </p:cNvPicPr>
          <p:nvPr/>
        </p:nvPicPr>
        <p:blipFill>
          <a:blip r:embed="rId8" cstate="print"/>
          <a:srcRect/>
          <a:stretch>
            <a:fillRect/>
          </a:stretch>
        </p:blipFill>
        <p:spPr bwMode="auto">
          <a:xfrm>
            <a:off x="6397625" y="2293938"/>
            <a:ext cx="2500313" cy="3748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4"/>
          <p:cNvSpPr>
            <a:spLocks noGrp="1"/>
          </p:cNvSpPr>
          <p:nvPr>
            <p:ph type="title" idx="4294967295"/>
          </p:nvPr>
        </p:nvSpPr>
        <p:spPr/>
        <p:txBody>
          <a:bodyPr/>
          <a:lstStyle/>
          <a:p>
            <a:pPr eaLnBrk="1" hangingPunct="1"/>
            <a:r>
              <a:rPr lang="en-US" smtClean="0">
                <a:ea typeface="ＭＳ Ｐゴシック" pitchFamily="34" charset="-128"/>
              </a:rPr>
              <a:t>What about </a:t>
            </a:r>
            <a:r>
              <a:rPr lang="en-US" b="1" i="1" smtClean="0">
                <a:ea typeface="ＭＳ Ｐゴシック" pitchFamily="34" charset="-128"/>
              </a:rPr>
              <a:t>The PROCESS?</a:t>
            </a:r>
            <a:endParaRPr lang="en-US" smtClean="0">
              <a:ea typeface="ＭＳ Ｐゴシック" pitchFamily="34" charset="-128"/>
            </a:endParaRPr>
          </a:p>
        </p:txBody>
      </p:sp>
      <p:graphicFrame>
        <p:nvGraphicFramePr>
          <p:cNvPr id="4" name="Diagram 3"/>
          <p:cNvGraphicFramePr/>
          <p:nvPr/>
        </p:nvGraphicFramePr>
        <p:xfrm>
          <a:off x="4238168" y="2148113"/>
          <a:ext cx="4622800" cy="40059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3975108" y="2072883"/>
            <a:ext cx="729687"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a:ln w="11430"/>
                <a:solidFill>
                  <a:schemeClr val="tx2">
                    <a:lumMod val="75000"/>
                  </a:schemeClr>
                </a:solidFill>
                <a:effectLst>
                  <a:outerShdw blurRad="50800" dist="39000" dir="5460000" algn="tl">
                    <a:srgbClr val="000000">
                      <a:alpha val="38000"/>
                    </a:srgbClr>
                  </a:outerShdw>
                </a:effectLst>
                <a:ea typeface="ＭＳ Ｐゴシック"/>
                <a:cs typeface="ＭＳ Ｐゴシック"/>
                <a:sym typeface="Wingdings"/>
              </a:rPr>
              <a:t></a:t>
            </a:r>
            <a:endParaRPr lang="en-US" sz="5400" b="1" dirty="0">
              <a:ln w="11430"/>
              <a:solidFill>
                <a:schemeClr val="tx2">
                  <a:lumMod val="75000"/>
                </a:schemeClr>
              </a:solidFill>
              <a:effectLst>
                <a:outerShdw blurRad="50800" dist="39000" dir="5460000" algn="tl">
                  <a:srgbClr val="000000">
                    <a:alpha val="38000"/>
                  </a:srgbClr>
                </a:outerShdw>
              </a:effectLst>
              <a:ea typeface="ＭＳ Ｐゴシック"/>
              <a:cs typeface="ＭＳ Ｐゴシック"/>
            </a:endParaRPr>
          </a:p>
        </p:txBody>
      </p:sp>
      <p:sp>
        <p:nvSpPr>
          <p:cNvPr id="6" name="Rectangle 5"/>
          <p:cNvSpPr/>
          <p:nvPr/>
        </p:nvSpPr>
        <p:spPr>
          <a:xfrm>
            <a:off x="3975108" y="3067117"/>
            <a:ext cx="729687"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a:ln w="11430"/>
                <a:solidFill>
                  <a:schemeClr val="tx2">
                    <a:lumMod val="75000"/>
                  </a:schemeClr>
                </a:solidFill>
                <a:effectLst>
                  <a:outerShdw blurRad="50800" dist="39000" dir="5460000" algn="tl">
                    <a:srgbClr val="000000">
                      <a:alpha val="38000"/>
                    </a:srgbClr>
                  </a:outerShdw>
                </a:effectLst>
                <a:ea typeface="ＭＳ Ｐゴシック"/>
                <a:cs typeface="ＭＳ Ｐゴシック"/>
                <a:sym typeface="Wingdings"/>
              </a:rPr>
              <a:t></a:t>
            </a:r>
            <a:endParaRPr lang="en-US" sz="5400" b="1" dirty="0">
              <a:ln w="11430"/>
              <a:solidFill>
                <a:schemeClr val="tx2">
                  <a:lumMod val="75000"/>
                </a:schemeClr>
              </a:solidFill>
              <a:effectLst>
                <a:outerShdw blurRad="50800" dist="39000" dir="5460000" algn="tl">
                  <a:srgbClr val="000000">
                    <a:alpha val="38000"/>
                  </a:srgbClr>
                </a:outerShdw>
              </a:effectLst>
              <a:ea typeface="ＭＳ Ｐゴシック"/>
              <a:cs typeface="ＭＳ Ｐゴシック"/>
            </a:endParaRPr>
          </a:p>
        </p:txBody>
      </p:sp>
      <p:sp>
        <p:nvSpPr>
          <p:cNvPr id="7" name="Rectangle 6"/>
          <p:cNvSpPr/>
          <p:nvPr/>
        </p:nvSpPr>
        <p:spPr>
          <a:xfrm>
            <a:off x="3975108" y="4059537"/>
            <a:ext cx="729687"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a:ln w="11430"/>
                <a:solidFill>
                  <a:schemeClr val="tx2">
                    <a:lumMod val="75000"/>
                  </a:schemeClr>
                </a:solidFill>
                <a:effectLst>
                  <a:outerShdw blurRad="50800" dist="39000" dir="5460000" algn="tl">
                    <a:srgbClr val="000000">
                      <a:alpha val="38000"/>
                    </a:srgbClr>
                  </a:outerShdw>
                </a:effectLst>
                <a:ea typeface="ＭＳ Ｐゴシック"/>
                <a:cs typeface="ＭＳ Ｐゴシック"/>
                <a:sym typeface="Wingdings"/>
              </a:rPr>
              <a:t></a:t>
            </a:r>
            <a:endParaRPr lang="en-US" sz="5400" b="1" dirty="0">
              <a:ln w="11430"/>
              <a:solidFill>
                <a:schemeClr val="tx2">
                  <a:lumMod val="75000"/>
                </a:schemeClr>
              </a:solidFill>
              <a:effectLst>
                <a:outerShdw blurRad="50800" dist="39000" dir="5460000" algn="tl">
                  <a:srgbClr val="000000">
                    <a:alpha val="38000"/>
                  </a:srgbClr>
                </a:outerShdw>
              </a:effectLst>
              <a:ea typeface="ＭＳ Ｐゴシック"/>
              <a:cs typeface="ＭＳ Ｐゴシック"/>
            </a:endParaRPr>
          </a:p>
        </p:txBody>
      </p:sp>
      <p:sp>
        <p:nvSpPr>
          <p:cNvPr id="8" name="Rectangle 7"/>
          <p:cNvSpPr/>
          <p:nvPr/>
        </p:nvSpPr>
        <p:spPr>
          <a:xfrm>
            <a:off x="3975108" y="5082799"/>
            <a:ext cx="729687"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a:ln w="11430"/>
                <a:solidFill>
                  <a:schemeClr val="tx2">
                    <a:lumMod val="75000"/>
                  </a:schemeClr>
                </a:solidFill>
                <a:effectLst>
                  <a:outerShdw blurRad="50800" dist="39000" dir="5460000" algn="tl">
                    <a:srgbClr val="000000">
                      <a:alpha val="38000"/>
                    </a:srgbClr>
                  </a:outerShdw>
                </a:effectLst>
                <a:ea typeface="ＭＳ Ｐゴシック"/>
                <a:cs typeface="ＭＳ Ｐゴシック"/>
                <a:sym typeface="Wingdings"/>
              </a:rPr>
              <a:t></a:t>
            </a:r>
            <a:endParaRPr lang="en-US" sz="5400" b="1" dirty="0">
              <a:ln w="11430"/>
              <a:solidFill>
                <a:schemeClr val="tx2">
                  <a:lumMod val="75000"/>
                </a:schemeClr>
              </a:solidFill>
              <a:effectLst>
                <a:outerShdw blurRad="50800" dist="39000" dir="5460000" algn="tl">
                  <a:srgbClr val="000000">
                    <a:alpha val="38000"/>
                  </a:srgbClr>
                </a:outerShdw>
              </a:effectLst>
              <a:ea typeface="ＭＳ Ｐゴシック"/>
              <a:cs typeface="ＭＳ Ｐゴシック"/>
            </a:endParaRPr>
          </a:p>
        </p:txBody>
      </p:sp>
      <p:pic>
        <p:nvPicPr>
          <p:cNvPr id="416775" name="Picture 2" descr="C:\Users\Milligan\AppData\Local\Microsoft\Windows\Temporary Internet Files\Content.IE5\ESNUG8T9\MP900411832[1].jpg"/>
          <p:cNvPicPr>
            <a:picLocks noChangeAspect="1" noChangeArrowheads="1"/>
          </p:cNvPicPr>
          <p:nvPr/>
        </p:nvPicPr>
        <p:blipFill>
          <a:blip r:embed="rId8" cstate="print"/>
          <a:srcRect l="33961"/>
          <a:stretch>
            <a:fillRect/>
          </a:stretch>
        </p:blipFill>
        <p:spPr bwMode="auto">
          <a:xfrm>
            <a:off x="238125" y="2279650"/>
            <a:ext cx="3549650" cy="35829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Title 1"/>
          <p:cNvSpPr>
            <a:spLocks noGrp="1"/>
          </p:cNvSpPr>
          <p:nvPr>
            <p:ph type="title" idx="4294967295"/>
          </p:nvPr>
        </p:nvSpPr>
        <p:spPr>
          <a:xfrm>
            <a:off x="457200" y="1143000"/>
            <a:ext cx="8229600" cy="939800"/>
          </a:xfrm>
        </p:spPr>
        <p:txBody>
          <a:bodyPr/>
          <a:lstStyle/>
          <a:p>
            <a:pPr eaLnBrk="1" hangingPunct="1"/>
            <a:r>
              <a:rPr lang="en-US" sz="3600" b="1" smtClean="0"/>
              <a:t>Consider Adopting Model</a:t>
            </a:r>
            <a:br>
              <a:rPr lang="en-US" sz="3600" b="1" smtClean="0"/>
            </a:br>
            <a:r>
              <a:rPr lang="en-US" sz="3600" b="1" smtClean="0"/>
              <a:t>Expedited Permitting Process</a:t>
            </a:r>
          </a:p>
        </p:txBody>
      </p:sp>
      <p:graphicFrame>
        <p:nvGraphicFramePr>
          <p:cNvPr id="4" name="Content Placeholder 3"/>
          <p:cNvGraphicFramePr>
            <a:graphicFrameLocks noGrp="1"/>
          </p:cNvGraphicFramePr>
          <p:nvPr>
            <p:ph idx="4294967295"/>
          </p:nvPr>
        </p:nvGraphicFramePr>
        <p:xfrm>
          <a:off x="228600" y="3262765"/>
          <a:ext cx="8763000" cy="35190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52400" y="3486150"/>
            <a:ext cx="4321175" cy="400050"/>
          </a:xfrm>
          <a:prstGeom prst="rect">
            <a:avLst/>
          </a:prstGeom>
          <a:noFill/>
        </p:spPr>
        <p:txBody>
          <a:bodyPr wrap="none">
            <a:spAutoFit/>
          </a:bodyPr>
          <a:lstStyle/>
          <a:p>
            <a:pPr>
              <a:defRPr/>
            </a:pPr>
            <a:r>
              <a:rPr lang="en-US" sz="2000" b="1" dirty="0">
                <a:solidFill>
                  <a:schemeClr val="tx2"/>
                </a:solidFill>
                <a:latin typeface="+mn-lt"/>
                <a:ea typeface="ＭＳ Ｐゴシック"/>
                <a:cs typeface="ＭＳ Ｐゴシック"/>
              </a:rPr>
              <a:t>To be eligible for expedited permitting:</a:t>
            </a:r>
          </a:p>
        </p:txBody>
      </p:sp>
      <p:graphicFrame>
        <p:nvGraphicFramePr>
          <p:cNvPr id="6" name="Diagram 5"/>
          <p:cNvGraphicFramePr/>
          <p:nvPr/>
        </p:nvGraphicFramePr>
        <p:xfrm>
          <a:off x="1524000" y="1752600"/>
          <a:ext cx="6096000" cy="21862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p:cNvSpPr txBox="1"/>
          <p:nvPr/>
        </p:nvSpPr>
        <p:spPr>
          <a:xfrm>
            <a:off x="6826250" y="3416300"/>
            <a:ext cx="1492250" cy="368300"/>
          </a:xfrm>
          <a:prstGeom prst="rect">
            <a:avLst/>
          </a:prstGeom>
          <a:noFill/>
        </p:spPr>
        <p:txBody>
          <a:bodyPr wrap="none">
            <a:spAutoFit/>
          </a:bodyPr>
          <a:lstStyle/>
          <a:p>
            <a:pPr>
              <a:defRPr/>
            </a:pPr>
            <a:r>
              <a:rPr lang="en-US" dirty="0">
                <a:latin typeface="+mn-lt"/>
                <a:ea typeface="ＭＳ Ｐゴシック"/>
                <a:cs typeface="ＭＳ Ｐゴシック"/>
              </a:rPr>
              <a:t>SolarABCs.org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p:cNvSpPr>
          <p:nvPr>
            <p:ph type="title" idx="4294967295"/>
          </p:nvPr>
        </p:nvSpPr>
        <p:spPr/>
        <p:txBody>
          <a:bodyPr rtlCol="0">
            <a:normAutofit fontScale="90000"/>
          </a:bodyPr>
          <a:lstStyle/>
          <a:p>
            <a:pPr eaLnBrk="1" fontAlgn="auto" hangingPunct="1">
              <a:spcAft>
                <a:spcPts val="0"/>
              </a:spcAft>
              <a:defRPr/>
            </a:pPr>
            <a:r>
              <a:rPr lang="en-US" dirty="0" smtClean="0">
                <a:ea typeface="ＭＳ Ｐゴシック"/>
              </a:rPr>
              <a:t>Permitting and Interconnection Process Considerations</a:t>
            </a:r>
          </a:p>
        </p:txBody>
      </p:sp>
      <p:sp>
        <p:nvSpPr>
          <p:cNvPr id="4" name="Rectangle 3"/>
          <p:cNvSpPr/>
          <p:nvPr/>
        </p:nvSpPr>
        <p:spPr>
          <a:xfrm>
            <a:off x="3962400" y="5241925"/>
            <a:ext cx="5181600" cy="708025"/>
          </a:xfrm>
          <a:prstGeom prst="rect">
            <a:avLst/>
          </a:prstGeom>
          <a:solidFill>
            <a:schemeClr val="accent6">
              <a:lumMod val="40000"/>
              <a:lumOff val="60000"/>
            </a:schemeClr>
          </a:solidFill>
        </p:spPr>
        <p:txBody>
          <a:bodyPr>
            <a:spAutoFit/>
          </a:bodyPr>
          <a:lstStyle/>
          <a:p>
            <a:pPr algn="ctr">
              <a:defRPr/>
            </a:pPr>
            <a:r>
              <a:rPr lang="en-US" sz="2000" dirty="0">
                <a:ea typeface="ＭＳ Ｐゴシック"/>
                <a:cs typeface="ＭＳ Ｐゴシック"/>
              </a:rPr>
              <a:t>How do you think </a:t>
            </a:r>
            <a:r>
              <a:rPr lang="en-US" sz="2000" b="1" i="1" dirty="0">
                <a:solidFill>
                  <a:schemeClr val="tx2"/>
                </a:solidFill>
                <a:ea typeface="ＭＳ Ｐゴシック"/>
                <a:cs typeface="ＭＳ Ｐゴシック"/>
              </a:rPr>
              <a:t>your community</a:t>
            </a:r>
            <a:r>
              <a:rPr lang="en-US" sz="2000" dirty="0">
                <a:ea typeface="ＭＳ Ｐゴシック"/>
                <a:cs typeface="ＭＳ Ｐゴシック"/>
              </a:rPr>
              <a:t> can improve along these process dimensions?</a:t>
            </a:r>
          </a:p>
        </p:txBody>
      </p:sp>
      <p:graphicFrame>
        <p:nvGraphicFramePr>
          <p:cNvPr id="2" name="Diagram 1"/>
          <p:cNvGraphicFramePr/>
          <p:nvPr/>
        </p:nvGraphicFramePr>
        <p:xfrm>
          <a:off x="457200" y="2405743"/>
          <a:ext cx="66294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7162800" y="2819400"/>
            <a:ext cx="1981200" cy="2524125"/>
          </a:xfrm>
          <a:prstGeom prst="rect">
            <a:avLst/>
          </a:prstGeom>
          <a:solidFill>
            <a:schemeClr val="accent6">
              <a:lumMod val="40000"/>
              <a:lumOff val="60000"/>
            </a:schemeClr>
          </a:solidFill>
        </p:spPr>
        <p:txBody>
          <a:bodyPr>
            <a:spAutoFit/>
          </a:bodyPr>
          <a:lstStyle/>
          <a:p>
            <a:pPr marL="106363" indent="-106363">
              <a:buFont typeface="Arial" pitchFamily="34" charset="0"/>
              <a:buChar char="•"/>
              <a:defRPr/>
            </a:pPr>
            <a:r>
              <a:rPr lang="en-US" sz="1600" b="1" dirty="0">
                <a:latin typeface="+mn-lt"/>
                <a:ea typeface="ＭＳ Ｐゴシック"/>
                <a:cs typeface="ＭＳ Ｐゴシック"/>
              </a:rPr>
              <a:t>Think quietly about possible answers</a:t>
            </a:r>
          </a:p>
          <a:p>
            <a:pPr marL="114300">
              <a:defRPr/>
            </a:pPr>
            <a:r>
              <a:rPr lang="en-US" sz="1200" dirty="0">
                <a:latin typeface="+mn-lt"/>
                <a:ea typeface="ＭＳ Ｐゴシック"/>
                <a:cs typeface="ＭＳ Ｐゴシック"/>
              </a:rPr>
              <a:t>(1 minute)</a:t>
            </a:r>
          </a:p>
          <a:p>
            <a:pPr marL="106363" indent="-106363">
              <a:buFont typeface="Arial" pitchFamily="34" charset="0"/>
              <a:buChar char="•"/>
              <a:defRPr/>
            </a:pPr>
            <a:r>
              <a:rPr lang="en-US" sz="1600" b="1" dirty="0">
                <a:latin typeface="+mn-lt"/>
                <a:ea typeface="ＭＳ Ｐゴシック"/>
                <a:cs typeface="ＭＳ Ｐゴシック"/>
              </a:rPr>
              <a:t>Discuss your thinking with your partner </a:t>
            </a:r>
            <a:r>
              <a:rPr lang="en-US" sz="1200" dirty="0">
                <a:latin typeface="+mn-lt"/>
                <a:ea typeface="ＭＳ Ｐゴシック"/>
                <a:cs typeface="ＭＳ Ｐゴシック"/>
              </a:rPr>
              <a:t>(3 minutes)</a:t>
            </a:r>
          </a:p>
          <a:p>
            <a:pPr marL="106363" indent="-106363">
              <a:buFont typeface="Arial" pitchFamily="34" charset="0"/>
              <a:buChar char="•"/>
              <a:defRPr/>
            </a:pPr>
            <a:r>
              <a:rPr lang="en-US" sz="1600" b="1" dirty="0">
                <a:latin typeface="+mn-lt"/>
                <a:ea typeface="ＭＳ Ｐゴシック"/>
                <a:cs typeface="ＭＳ Ｐゴシック"/>
              </a:rPr>
              <a:t>Share your responses with your table group</a:t>
            </a:r>
          </a:p>
          <a:p>
            <a:pPr marL="114300">
              <a:defRPr/>
            </a:pPr>
            <a:r>
              <a:rPr lang="en-US" sz="1200" dirty="0">
                <a:latin typeface="+mn-lt"/>
                <a:ea typeface="ＭＳ Ｐゴシック"/>
                <a:cs typeface="ＭＳ Ｐゴシック"/>
              </a:rPr>
              <a:t>(5 minutes)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TextBox 1"/>
          <p:cNvSpPr txBox="1">
            <a:spLocks noChangeArrowheads="1"/>
          </p:cNvSpPr>
          <p:nvPr/>
        </p:nvSpPr>
        <p:spPr bwMode="auto">
          <a:xfrm>
            <a:off x="649288" y="2708275"/>
            <a:ext cx="8001000" cy="1963738"/>
          </a:xfrm>
          <a:prstGeom prst="rect">
            <a:avLst/>
          </a:prstGeom>
          <a:noFill/>
          <a:ln w="9525">
            <a:noFill/>
            <a:miter lim="800000"/>
            <a:headEnd/>
            <a:tailEnd/>
          </a:ln>
        </p:spPr>
        <p:txBody>
          <a:bodyPr>
            <a:spAutoFit/>
          </a:bodyPr>
          <a:lstStyle/>
          <a:p>
            <a:pPr>
              <a:lnSpc>
                <a:spcPct val="80000"/>
              </a:lnSpc>
            </a:pPr>
            <a:r>
              <a:rPr lang="en-US" sz="4000" b="1" i="1"/>
              <a:t>Important: </a:t>
            </a:r>
          </a:p>
          <a:p>
            <a:pPr>
              <a:lnSpc>
                <a:spcPct val="80000"/>
              </a:lnSpc>
            </a:pPr>
            <a:endParaRPr lang="en-US" sz="2800" b="1" i="1"/>
          </a:p>
          <a:p>
            <a:pPr>
              <a:lnSpc>
                <a:spcPct val="80000"/>
              </a:lnSpc>
            </a:pPr>
            <a:r>
              <a:rPr lang="en-US" sz="2800" b="1" i="1"/>
              <a:t>Provide training to educate building and electrical inspectors about PV and SHC/SHW technologies and installations</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094727" y="986970"/>
          <a:ext cx="6946176" cy="51961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3216500" y="2891135"/>
            <a:ext cx="2710999" cy="1077218"/>
          </a:xfrm>
          <a:prstGeom prst="rect">
            <a:avLst/>
          </a:prstGeom>
          <a:noFill/>
        </p:spPr>
        <p:txBody>
          <a:bodyPr wrap="none">
            <a:spAutoFit/>
          </a:bodyPr>
          <a:lstStyle/>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ＭＳ Ｐゴシック"/>
                <a:cs typeface="ＭＳ Ｐゴシック"/>
              </a:rPr>
              <a:t>Code Official</a:t>
            </a:r>
          </a:p>
          <a:p>
            <a:pPr algn="ctr">
              <a:defRPr/>
            </a:pP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a typeface="ＭＳ Ｐゴシック"/>
                <a:cs typeface="ＭＳ Ｐゴシック"/>
              </a:rPr>
              <a:t>Training</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2"/>
          <p:cNvSpPr>
            <a:spLocks noGrp="1"/>
          </p:cNvSpPr>
          <p:nvPr>
            <p:ph type="title" idx="4294967295"/>
          </p:nvPr>
        </p:nvSpPr>
        <p:spPr/>
        <p:txBody>
          <a:bodyPr/>
          <a:lstStyle/>
          <a:p>
            <a:pPr eaLnBrk="1" hangingPunct="1"/>
            <a:r>
              <a:rPr lang="en-US" sz="4000" smtClean="0">
                <a:ea typeface="ＭＳ Ｐゴシック" pitchFamily="34" charset="-128"/>
              </a:rPr>
              <a:t>What can YOU Do? </a:t>
            </a:r>
            <a:r>
              <a:rPr lang="en-US" sz="4000" b="1" i="1" smtClean="0">
                <a:ea typeface="ＭＳ Ｐゴシック" pitchFamily="34" charset="-128"/>
              </a:rPr>
              <a:t>Train Installers</a:t>
            </a:r>
          </a:p>
        </p:txBody>
      </p:sp>
      <p:pic>
        <p:nvPicPr>
          <p:cNvPr id="427010" name="Picture 4"/>
          <p:cNvPicPr>
            <a:picLocks noChangeAspect="1" noChangeArrowheads="1"/>
          </p:cNvPicPr>
          <p:nvPr/>
        </p:nvPicPr>
        <p:blipFill>
          <a:blip r:embed="rId3" cstate="print"/>
          <a:srcRect/>
          <a:stretch>
            <a:fillRect/>
          </a:stretch>
        </p:blipFill>
        <p:spPr bwMode="auto">
          <a:xfrm>
            <a:off x="3162300" y="2525713"/>
            <a:ext cx="5264150" cy="3351212"/>
          </a:xfrm>
          <a:prstGeom prst="rect">
            <a:avLst/>
          </a:prstGeom>
          <a:noFill/>
          <a:ln w="9525">
            <a:noFill/>
            <a:miter lim="800000"/>
            <a:headEnd/>
            <a:tailEnd/>
          </a:ln>
        </p:spPr>
      </p:pic>
      <p:sp>
        <p:nvSpPr>
          <p:cNvPr id="427011" name="TextBox 1"/>
          <p:cNvSpPr txBox="1">
            <a:spLocks noChangeArrowheads="1"/>
          </p:cNvSpPr>
          <p:nvPr/>
        </p:nvSpPr>
        <p:spPr bwMode="auto">
          <a:xfrm>
            <a:off x="328613" y="2974975"/>
            <a:ext cx="3560762" cy="923925"/>
          </a:xfrm>
          <a:prstGeom prst="rect">
            <a:avLst/>
          </a:prstGeom>
          <a:noFill/>
          <a:ln w="9525">
            <a:noFill/>
            <a:miter lim="800000"/>
            <a:headEnd/>
            <a:tailEnd/>
          </a:ln>
        </p:spPr>
        <p:txBody>
          <a:bodyPr>
            <a:spAutoFit/>
          </a:bodyPr>
          <a:lstStyle/>
          <a:p>
            <a:pPr algn="ctr"/>
            <a:r>
              <a:rPr lang="en-US" b="1"/>
              <a:t>State regulation &amp; licensing of solar contractors continue to evolve.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457200" y="1117600"/>
            <a:ext cx="8229600" cy="939800"/>
          </a:xfrm>
        </p:spPr>
        <p:txBody>
          <a:bodyPr/>
          <a:lstStyle/>
          <a:p>
            <a:pPr eaLnBrk="1" hangingPunct="1"/>
            <a:r>
              <a:rPr lang="en-US" smtClean="0"/>
              <a:t>On Your Radar…</a:t>
            </a:r>
          </a:p>
        </p:txBody>
      </p:sp>
      <p:sp>
        <p:nvSpPr>
          <p:cNvPr id="41986" name="Content Placeholder 2"/>
          <p:cNvSpPr>
            <a:spLocks noGrp="1"/>
          </p:cNvSpPr>
          <p:nvPr>
            <p:ph idx="1"/>
          </p:nvPr>
        </p:nvSpPr>
        <p:spPr>
          <a:xfrm>
            <a:off x="457200" y="2489200"/>
            <a:ext cx="8229600" cy="3833813"/>
          </a:xfrm>
        </p:spPr>
        <p:txBody>
          <a:bodyPr/>
          <a:lstStyle/>
          <a:p>
            <a:pPr eaLnBrk="1" hangingPunct="1">
              <a:buFont typeface="Arial" charset="0"/>
              <a:buNone/>
            </a:pPr>
            <a:r>
              <a:rPr lang="en-US" sz="2400" smtClean="0"/>
              <a:t>Today’s workshop presentation &amp; notes will be posted here:</a:t>
            </a:r>
          </a:p>
          <a:p>
            <a:pPr eaLnBrk="1" hangingPunct="1">
              <a:buFont typeface="Arial" charset="0"/>
              <a:buNone/>
            </a:pPr>
            <a:r>
              <a:rPr lang="en-US" sz="2400" smtClean="0">
                <a:hlinkClick r:id="rId3"/>
              </a:rPr>
              <a:t>www.SolarAmericaCommunities.Energy.Gov/Resources</a:t>
            </a:r>
            <a:endParaRPr lang="en-US" sz="2400" smtClean="0"/>
          </a:p>
          <a:p>
            <a:pPr eaLnBrk="1" hangingPunct="1">
              <a:buFont typeface="Arial" charset="0"/>
              <a:buNone/>
            </a:pPr>
            <a:endParaRPr lang="en-US" sz="1000" smtClean="0"/>
          </a:p>
          <a:p>
            <a:pPr eaLnBrk="1" hangingPunct="1">
              <a:buFont typeface="Arial" charset="0"/>
              <a:buNone/>
            </a:pPr>
            <a:r>
              <a:rPr lang="en-US" sz="2400" i="1" u="sng" smtClean="0"/>
              <a:t>AT THE CONFERENCE:</a:t>
            </a:r>
          </a:p>
          <a:p>
            <a:pPr lvl="1" eaLnBrk="1" hangingPunct="1"/>
            <a:r>
              <a:rPr lang="en-US" sz="2000" b="1" i="1" smtClean="0"/>
              <a:t>Solar America Communities </a:t>
            </a:r>
            <a:r>
              <a:rPr lang="en-US" sz="2000" smtClean="0"/>
              <a:t>in the </a:t>
            </a:r>
            <a:r>
              <a:rPr lang="en-US" sz="2000" b="1" smtClean="0"/>
              <a:t>Exhibit Hall, </a:t>
            </a:r>
            <a:r>
              <a:rPr lang="en-US" sz="2000" b="1" i="1" smtClean="0"/>
              <a:t>Booth #218</a:t>
            </a:r>
          </a:p>
          <a:p>
            <a:pPr lvl="1" eaLnBrk="1" hangingPunct="1"/>
            <a:r>
              <a:rPr lang="en-US" sz="2000" b="1" i="1" smtClean="0"/>
              <a:t>Planning for Solar Energy Facilitated Discussion/Listening Session </a:t>
            </a:r>
            <a:r>
              <a:rPr lang="en-US" sz="2000" smtClean="0"/>
              <a:t>on </a:t>
            </a:r>
            <a:r>
              <a:rPr lang="en-US" sz="2000" b="1" smtClean="0"/>
              <a:t>Sunday, 2:30-3:45 </a:t>
            </a:r>
            <a:r>
              <a:rPr lang="en-US" sz="2000" smtClean="0"/>
              <a:t>in </a:t>
            </a:r>
            <a:r>
              <a:rPr lang="en-US" sz="2000" b="1" smtClean="0"/>
              <a:t>Room 301</a:t>
            </a:r>
            <a:endParaRPr lang="en-US" sz="2000" smtClean="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1" name="Title 1"/>
          <p:cNvSpPr>
            <a:spLocks noGrp="1"/>
          </p:cNvSpPr>
          <p:nvPr>
            <p:ph type="title" idx="4294967295"/>
          </p:nvPr>
        </p:nvSpPr>
        <p:spPr>
          <a:xfrm>
            <a:off x="457200" y="1784350"/>
            <a:ext cx="8229600" cy="938213"/>
          </a:xfrm>
        </p:spPr>
        <p:txBody>
          <a:bodyPr rtlCol="0">
            <a:normAutofit fontScale="90000"/>
          </a:bodyPr>
          <a:lstStyle/>
          <a:p>
            <a:pPr algn="l" eaLnBrk="1" fontAlgn="auto" hangingPunct="1">
              <a:spcAft>
                <a:spcPts val="0"/>
              </a:spcAft>
              <a:defRPr/>
            </a:pPr>
            <a:r>
              <a:rPr lang="en-US" sz="3600" dirty="0" smtClean="0">
                <a:latin typeface="Arial" charset="0"/>
                <a:ea typeface="ＭＳ Ｐゴシック"/>
                <a:cs typeface="Arial" charset="0"/>
              </a:rPr>
              <a:t>An important implication of solar job growth and planning for solar…</a:t>
            </a:r>
            <a:br>
              <a:rPr lang="en-US" sz="3600" dirty="0" smtClean="0">
                <a:latin typeface="Arial" charset="0"/>
                <a:ea typeface="ＭＳ Ｐゴシック"/>
                <a:cs typeface="Arial" charset="0"/>
              </a:rPr>
            </a:br>
            <a:r>
              <a:rPr lang="en-US" sz="3600" b="1" i="1" dirty="0" smtClean="0">
                <a:latin typeface="Arial" charset="0"/>
                <a:ea typeface="ＭＳ Ｐゴシック"/>
                <a:cs typeface="Arial" charset="0"/>
              </a:rPr>
              <a:t>Developing the</a:t>
            </a:r>
            <a:br>
              <a:rPr lang="en-US" sz="3600" b="1" i="1" dirty="0" smtClean="0">
                <a:latin typeface="Arial" charset="0"/>
                <a:ea typeface="ＭＳ Ｐゴシック"/>
                <a:cs typeface="Arial" charset="0"/>
              </a:rPr>
            </a:br>
            <a:r>
              <a:rPr lang="en-US" sz="3600" b="1" i="1" dirty="0" smtClean="0">
                <a:latin typeface="Arial" charset="0"/>
                <a:ea typeface="ＭＳ Ｐゴシック"/>
                <a:cs typeface="Arial" charset="0"/>
              </a:rPr>
              <a:t>Workforce</a:t>
            </a:r>
            <a:r>
              <a:rPr lang="en-US" sz="3600" b="1" dirty="0" smtClean="0">
                <a:latin typeface="Arial" charset="0"/>
                <a:ea typeface="ＭＳ Ｐゴシック"/>
                <a:cs typeface="Arial" charset="0"/>
              </a:rPr>
              <a:t> </a:t>
            </a:r>
          </a:p>
        </p:txBody>
      </p:sp>
      <p:sp>
        <p:nvSpPr>
          <p:cNvPr id="429058" name="TextBox 2"/>
          <p:cNvSpPr txBox="1">
            <a:spLocks noChangeArrowheads="1"/>
          </p:cNvSpPr>
          <p:nvPr/>
        </p:nvSpPr>
        <p:spPr bwMode="auto">
          <a:xfrm>
            <a:off x="0" y="5881688"/>
            <a:ext cx="1330325" cy="366712"/>
          </a:xfrm>
          <a:prstGeom prst="rect">
            <a:avLst/>
          </a:prstGeom>
          <a:noFill/>
          <a:ln w="9525">
            <a:noFill/>
            <a:miter lim="800000"/>
            <a:headEnd/>
            <a:tailEnd/>
          </a:ln>
        </p:spPr>
        <p:txBody>
          <a:bodyPr wrap="none">
            <a:spAutoFit/>
          </a:bodyPr>
          <a:lstStyle/>
          <a:p>
            <a:r>
              <a:rPr lang="en-US" i="1">
                <a:latin typeface="Calibri" pitchFamily="34" charset="0"/>
              </a:rPr>
              <a:t>Source: IREC</a:t>
            </a:r>
          </a:p>
        </p:txBody>
      </p:sp>
      <p:sp>
        <p:nvSpPr>
          <p:cNvPr id="429059" name="Rectangle 6"/>
          <p:cNvSpPr>
            <a:spLocks noChangeArrowheads="1"/>
          </p:cNvSpPr>
          <p:nvPr/>
        </p:nvSpPr>
        <p:spPr bwMode="auto">
          <a:xfrm>
            <a:off x="1738313" y="3741738"/>
            <a:ext cx="2035175" cy="830262"/>
          </a:xfrm>
          <a:prstGeom prst="rect">
            <a:avLst/>
          </a:prstGeom>
          <a:noFill/>
          <a:ln w="9525">
            <a:noFill/>
            <a:miter lim="800000"/>
            <a:headEnd/>
            <a:tailEnd/>
          </a:ln>
        </p:spPr>
        <p:txBody>
          <a:bodyPr>
            <a:spAutoFit/>
          </a:bodyPr>
          <a:lstStyle/>
          <a:p>
            <a:r>
              <a:rPr lang="en-US" sz="2400" b="1"/>
              <a:t>PV Training Priorities</a:t>
            </a:r>
          </a:p>
        </p:txBody>
      </p:sp>
      <p:graphicFrame>
        <p:nvGraphicFramePr>
          <p:cNvPr id="6" name="Diagram 5"/>
          <p:cNvGraphicFramePr/>
          <p:nvPr/>
        </p:nvGraphicFramePr>
        <p:xfrm>
          <a:off x="2745002" y="1678222"/>
          <a:ext cx="6934200" cy="462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7" name="Rectangle 4"/>
          <p:cNvSpPr>
            <a:spLocks noGrp="1"/>
          </p:cNvSpPr>
          <p:nvPr>
            <p:ph type="title" idx="4294967295"/>
          </p:nvPr>
        </p:nvSpPr>
        <p:spPr>
          <a:xfrm>
            <a:off x="-457200" y="1295400"/>
            <a:ext cx="8229600" cy="939800"/>
          </a:xfrm>
        </p:spPr>
        <p:txBody>
          <a:bodyPr rtlCol="0">
            <a:normAutofit fontScale="90000"/>
          </a:bodyPr>
          <a:lstStyle/>
          <a:p>
            <a:pPr eaLnBrk="1" fontAlgn="auto" hangingPunct="1">
              <a:spcAft>
                <a:spcPts val="0"/>
              </a:spcAft>
              <a:defRPr/>
            </a:pPr>
            <a:r>
              <a:rPr lang="en-US" dirty="0" smtClean="0">
                <a:ea typeface="ＭＳ Ｐゴシック"/>
              </a:rPr>
              <a:t>What can </a:t>
            </a:r>
            <a:r>
              <a:rPr lang="en-US" b="1" i="1" dirty="0" smtClean="0">
                <a:ea typeface="ＭＳ Ｐゴシック"/>
              </a:rPr>
              <a:t>YOU</a:t>
            </a:r>
            <a:r>
              <a:rPr lang="en-US" dirty="0" smtClean="0">
                <a:ea typeface="ＭＳ Ｐゴシック"/>
              </a:rPr>
              <a:t> Do?</a:t>
            </a:r>
            <a:br>
              <a:rPr lang="en-US" dirty="0" smtClean="0">
                <a:ea typeface="ＭＳ Ｐゴシック"/>
              </a:rPr>
            </a:br>
            <a:r>
              <a:rPr lang="en-US" b="1" i="1" dirty="0" smtClean="0">
                <a:ea typeface="ＭＳ Ｐゴシック"/>
              </a:rPr>
              <a:t>Train &amp; Certify Installers</a:t>
            </a:r>
          </a:p>
        </p:txBody>
      </p:sp>
      <p:graphicFrame>
        <p:nvGraphicFramePr>
          <p:cNvPr id="5" name="Diagram 4"/>
          <p:cNvGraphicFramePr/>
          <p:nvPr/>
        </p:nvGraphicFramePr>
        <p:xfrm>
          <a:off x="232224" y="1600200"/>
          <a:ext cx="86868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59655" y="1320801"/>
          <a:ext cx="8795656" cy="4833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33154" name="TextBox 2"/>
          <p:cNvSpPr txBox="1">
            <a:spLocks noChangeArrowheads="1"/>
          </p:cNvSpPr>
          <p:nvPr/>
        </p:nvSpPr>
        <p:spPr bwMode="auto">
          <a:xfrm>
            <a:off x="3435350" y="3236913"/>
            <a:ext cx="2254250" cy="954087"/>
          </a:xfrm>
          <a:prstGeom prst="rect">
            <a:avLst/>
          </a:prstGeom>
          <a:noFill/>
          <a:ln w="9525">
            <a:noFill/>
            <a:miter lim="800000"/>
            <a:headEnd/>
            <a:tailEnd/>
          </a:ln>
        </p:spPr>
        <p:txBody>
          <a:bodyPr>
            <a:spAutoFit/>
          </a:bodyPr>
          <a:lstStyle/>
          <a:p>
            <a:pPr algn="ctr"/>
            <a:r>
              <a:rPr lang="en-US" sz="2800" b="1">
                <a:solidFill>
                  <a:srgbClr val="002060"/>
                </a:solidFill>
              </a:rPr>
              <a:t>Training Providers</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rtlCol="0">
            <a:normAutofit fontScale="90000"/>
          </a:bodyPr>
          <a:lstStyle/>
          <a:p>
            <a:pPr eaLnBrk="1" fontAlgn="auto" hangingPunct="1">
              <a:spcAft>
                <a:spcPts val="0"/>
              </a:spcAft>
              <a:defRPr/>
            </a:pPr>
            <a:r>
              <a:rPr lang="en-US" dirty="0" smtClean="0"/>
              <a:t>Training Trend: Toward Greater Depth and Breadth</a:t>
            </a:r>
            <a:endParaRPr lang="en-US" dirty="0"/>
          </a:p>
        </p:txBody>
      </p:sp>
      <p:graphicFrame>
        <p:nvGraphicFramePr>
          <p:cNvPr id="5" name="Diagram 4"/>
          <p:cNvGraphicFramePr/>
          <p:nvPr/>
        </p:nvGraphicFramePr>
        <p:xfrm>
          <a:off x="1524004" y="2108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4"/>
          <p:cNvSpPr>
            <a:spLocks noGrp="1"/>
          </p:cNvSpPr>
          <p:nvPr>
            <p:ph type="title" idx="4294967295"/>
          </p:nvPr>
        </p:nvSpPr>
        <p:spPr/>
        <p:txBody>
          <a:bodyPr/>
          <a:lstStyle/>
          <a:p>
            <a:pPr eaLnBrk="1" hangingPunct="1"/>
            <a:r>
              <a:rPr lang="en-US" smtClean="0">
                <a:ea typeface="ＭＳ Ｐゴシック" pitchFamily="34" charset="-128"/>
              </a:rPr>
              <a:t>Still, as we have learned…</a:t>
            </a:r>
          </a:p>
        </p:txBody>
      </p:sp>
      <p:graphicFrame>
        <p:nvGraphicFramePr>
          <p:cNvPr id="4" name="Diagram 3"/>
          <p:cNvGraphicFramePr/>
          <p:nvPr/>
        </p:nvGraphicFramePr>
        <p:xfrm>
          <a:off x="457200" y="2307771"/>
          <a:ext cx="8229600" cy="38183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37251" name="Text Box 4"/>
          <p:cNvSpPr txBox="1">
            <a:spLocks noChangeArrowheads="1"/>
          </p:cNvSpPr>
          <p:nvPr/>
        </p:nvSpPr>
        <p:spPr bwMode="auto">
          <a:xfrm>
            <a:off x="6792913" y="4321175"/>
            <a:ext cx="1857375" cy="1816100"/>
          </a:xfrm>
          <a:prstGeom prst="rect">
            <a:avLst/>
          </a:prstGeom>
          <a:solidFill>
            <a:srgbClr val="FFC000"/>
          </a:solidFill>
          <a:ln w="9525">
            <a:noFill/>
            <a:miter lim="800000"/>
            <a:headEnd/>
            <a:tailEnd/>
          </a:ln>
        </p:spPr>
        <p:txBody>
          <a:bodyPr>
            <a:spAutoFit/>
          </a:bodyPr>
          <a:lstStyle/>
          <a:p>
            <a:pPr algn="ctr"/>
            <a:r>
              <a:rPr lang="en-US" sz="1600"/>
              <a:t>But as we have learned, we </a:t>
            </a:r>
            <a:r>
              <a:rPr lang="en-US" sz="1600" b="1" i="1"/>
              <a:t>can</a:t>
            </a:r>
            <a:r>
              <a:rPr lang="en-US" sz="1600"/>
              <a:t> improve these locally-controlled circumstances to encourage more solar!</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565400"/>
            <a:ext cx="8229600" cy="939800"/>
          </a:xfrm>
        </p:spPr>
        <p:txBody>
          <a:bodyPr rtlCol="0">
            <a:normAutofit fontScale="90000"/>
          </a:bodyPr>
          <a:lstStyle/>
          <a:p>
            <a:pPr eaLnBrk="1" fontAlgn="auto" hangingPunct="1">
              <a:spcAft>
                <a:spcPts val="0"/>
              </a:spcAft>
              <a:defRPr/>
            </a:pPr>
            <a:r>
              <a:rPr lang="en-US" dirty="0" smtClean="0"/>
              <a:t>Other Actions Local Governments Can Take to Go Solar</a:t>
            </a:r>
            <a:endParaRPr lang="en-US" dirty="0"/>
          </a:p>
        </p:txBody>
      </p:sp>
      <p:sp>
        <p:nvSpPr>
          <p:cNvPr id="3" name="TextBox 2"/>
          <p:cNvSpPr txBox="1">
            <a:spLocks noChangeArrowheads="1"/>
          </p:cNvSpPr>
          <p:nvPr/>
        </p:nvSpPr>
        <p:spPr bwMode="auto">
          <a:xfrm>
            <a:off x="1439863" y="4800600"/>
            <a:ext cx="6238875" cy="646113"/>
          </a:xfrm>
          <a:prstGeom prst="rect">
            <a:avLst/>
          </a:prstGeom>
          <a:noFill/>
          <a:ln w="9525">
            <a:noFill/>
            <a:miter lim="800000"/>
            <a:headEnd/>
            <a:tailEnd/>
          </a:ln>
        </p:spPr>
        <p:txBody>
          <a:bodyPr wrap="none">
            <a:spAutoFit/>
          </a:bodyPr>
          <a:lstStyle/>
          <a:p>
            <a:pPr algn="ctr"/>
            <a:r>
              <a:rPr lang="en-US" sz="3600" i="1"/>
              <a:t>Adopt Solar-Friendly Policies!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a:hlinkClick r:id="" action="ppaction://media"/>
          </p:cNvPr>
          <p:cNvPicPr>
            <a:picLocks noRot="1" noChangeAspect="1"/>
          </p:cNvPicPr>
          <p:nvPr>
            <a:videoFile r:link="rId1"/>
          </p:nvPr>
        </p:nvPicPr>
        <p:blipFill>
          <a:blip r:embed="rId4" cstate="print"/>
          <a:srcRect/>
          <a:stretch>
            <a:fillRect/>
          </a:stretch>
        </p:blipFill>
        <p:spPr bwMode="auto">
          <a:xfrm>
            <a:off x="0" y="42863"/>
            <a:ext cx="9144000" cy="67722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9"/>
          <p:cNvSpPr>
            <a:spLocks noGrp="1"/>
          </p:cNvSpPr>
          <p:nvPr>
            <p:ph type="title" idx="4294967295"/>
          </p:nvPr>
        </p:nvSpPr>
        <p:spPr>
          <a:xfrm>
            <a:off x="1552575" y="1066800"/>
            <a:ext cx="6038850" cy="939800"/>
          </a:xfrm>
        </p:spPr>
        <p:txBody>
          <a:bodyPr rtlCol="0">
            <a:normAutofit fontScale="90000"/>
          </a:bodyPr>
          <a:lstStyle/>
          <a:p>
            <a:pPr eaLnBrk="1" fontAlgn="auto" hangingPunct="1">
              <a:spcAft>
                <a:spcPts val="0"/>
              </a:spcAft>
              <a:defRPr/>
            </a:pPr>
            <a:r>
              <a:rPr lang="en-US" sz="4000" dirty="0" smtClean="0">
                <a:ea typeface="ＭＳ Ｐゴシック"/>
              </a:rPr>
              <a:t>PV Installations are not dependent on Resource</a:t>
            </a:r>
          </a:p>
        </p:txBody>
      </p:sp>
      <p:pic>
        <p:nvPicPr>
          <p:cNvPr id="443394" name="Picture 5"/>
          <p:cNvPicPr>
            <a:picLocks noChangeAspect="1" noChangeArrowheads="1"/>
          </p:cNvPicPr>
          <p:nvPr/>
        </p:nvPicPr>
        <p:blipFill>
          <a:blip r:embed="rId3" cstate="print"/>
          <a:srcRect/>
          <a:stretch>
            <a:fillRect/>
          </a:stretch>
        </p:blipFill>
        <p:spPr bwMode="auto">
          <a:xfrm>
            <a:off x="1552575" y="2133600"/>
            <a:ext cx="6038850" cy="4024313"/>
          </a:xfrm>
          <a:prstGeom prst="rect">
            <a:avLst/>
          </a:prstGeom>
          <a:noFill/>
          <a:ln w="9525">
            <a:noFill/>
            <a:miter lim="800000"/>
            <a:headEnd/>
            <a:tailEnd/>
          </a:ln>
        </p:spPr>
      </p:pic>
      <p:sp>
        <p:nvSpPr>
          <p:cNvPr id="443395" name="Rectangle 6"/>
          <p:cNvSpPr>
            <a:spLocks noChangeArrowheads="1"/>
          </p:cNvSpPr>
          <p:nvPr/>
        </p:nvSpPr>
        <p:spPr bwMode="auto">
          <a:xfrm>
            <a:off x="-39688" y="6315075"/>
            <a:ext cx="5508626" cy="244475"/>
          </a:xfrm>
          <a:prstGeom prst="rect">
            <a:avLst/>
          </a:prstGeom>
          <a:noFill/>
          <a:ln w="9525">
            <a:noFill/>
            <a:miter lim="800000"/>
            <a:headEnd/>
            <a:tailEnd/>
          </a:ln>
        </p:spPr>
        <p:txBody>
          <a:bodyPr wrap="none">
            <a:spAutoFit/>
          </a:bodyPr>
          <a:lstStyle/>
          <a:p>
            <a:r>
              <a:rPr lang="en-US" sz="1000">
                <a:solidFill>
                  <a:schemeClr val="bg1"/>
                </a:solidFill>
                <a:latin typeface="Calibri" pitchFamily="34" charset="0"/>
              </a:rPr>
              <a:t>Source: http://www.nrel.gov/gis/images/us_germany_spain/pvmap_usgermanyspain%20poster-01.jpg</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280988" y="1836738"/>
            <a:ext cx="3376612" cy="3748087"/>
          </a:xfrm>
          <a:prstGeom prst="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5442" name="Text Placeholder 4"/>
          <p:cNvSpPr>
            <a:spLocks noGrp="1"/>
          </p:cNvSpPr>
          <p:nvPr>
            <p:ph type="body" idx="4294967295"/>
          </p:nvPr>
        </p:nvSpPr>
        <p:spPr>
          <a:xfrm>
            <a:off x="741363" y="1743075"/>
            <a:ext cx="2455862" cy="639763"/>
          </a:xfrm>
        </p:spPr>
        <p:txBody>
          <a:bodyPr anchor="b"/>
          <a:lstStyle/>
          <a:p>
            <a:pPr marL="0" indent="0" algn="ctr" eaLnBrk="1" hangingPunct="1">
              <a:buFont typeface="Arial" charset="0"/>
              <a:buNone/>
            </a:pPr>
            <a:r>
              <a:rPr lang="en-US" b="1" smtClean="0"/>
              <a:t>State policies</a:t>
            </a:r>
          </a:p>
        </p:txBody>
      </p:sp>
      <p:sp>
        <p:nvSpPr>
          <p:cNvPr id="12" name="Rectangle 11"/>
          <p:cNvSpPr/>
          <p:nvPr/>
        </p:nvSpPr>
        <p:spPr>
          <a:xfrm>
            <a:off x="5486400" y="1822450"/>
            <a:ext cx="3376613" cy="3762375"/>
          </a:xfrm>
          <a:prstGeom prst="rect">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5444" name="Text Placeholder 6"/>
          <p:cNvSpPr>
            <a:spLocks noGrp="1"/>
          </p:cNvSpPr>
          <p:nvPr>
            <p:ph type="body" sz="quarter" idx="4294967295"/>
          </p:nvPr>
        </p:nvSpPr>
        <p:spPr>
          <a:xfrm>
            <a:off x="5946775" y="1743075"/>
            <a:ext cx="2455863" cy="639763"/>
          </a:xfrm>
        </p:spPr>
        <p:txBody>
          <a:bodyPr anchor="b"/>
          <a:lstStyle/>
          <a:p>
            <a:pPr marL="0" indent="0" algn="ctr" eaLnBrk="1" hangingPunct="1">
              <a:buFont typeface="Arial" charset="0"/>
              <a:buNone/>
            </a:pPr>
            <a:r>
              <a:rPr lang="en-US" b="1" smtClean="0"/>
              <a:t>Local options</a:t>
            </a:r>
          </a:p>
        </p:txBody>
      </p:sp>
      <p:grpSp>
        <p:nvGrpSpPr>
          <p:cNvPr id="445445" name="Group 13"/>
          <p:cNvGrpSpPr>
            <a:grpSpLocks/>
          </p:cNvGrpSpPr>
          <p:nvPr/>
        </p:nvGrpSpPr>
        <p:grpSpPr bwMode="auto">
          <a:xfrm>
            <a:off x="1266825" y="2424113"/>
            <a:ext cx="1404938" cy="842962"/>
            <a:chOff x="0" y="749344"/>
            <a:chExt cx="1405433" cy="843260"/>
          </a:xfrm>
        </p:grpSpPr>
        <p:sp>
          <p:nvSpPr>
            <p:cNvPr id="18" name="Rectangle 17"/>
            <p:cNvSpPr/>
            <p:nvPr/>
          </p:nvSpPr>
          <p:spPr>
            <a:xfrm>
              <a:off x="0" y="749344"/>
              <a:ext cx="1405433" cy="84326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Rectangle 18"/>
            <p:cNvSpPr/>
            <p:nvPr/>
          </p:nvSpPr>
          <p:spPr>
            <a:xfrm>
              <a:off x="0" y="749344"/>
              <a:ext cx="1405433" cy="843260"/>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RPS with solar carve-out</a:t>
              </a:r>
            </a:p>
          </p:txBody>
        </p:sp>
      </p:grpSp>
      <p:grpSp>
        <p:nvGrpSpPr>
          <p:cNvPr id="445446" name="Group 19"/>
          <p:cNvGrpSpPr>
            <a:grpSpLocks/>
          </p:cNvGrpSpPr>
          <p:nvPr/>
        </p:nvGrpSpPr>
        <p:grpSpPr bwMode="auto">
          <a:xfrm>
            <a:off x="1266825" y="3376613"/>
            <a:ext cx="1404938" cy="842962"/>
            <a:chOff x="3091954" y="749344"/>
            <a:chExt cx="1405433" cy="843260"/>
          </a:xfrm>
        </p:grpSpPr>
        <p:sp>
          <p:nvSpPr>
            <p:cNvPr id="21" name="Rectangle 20"/>
            <p:cNvSpPr/>
            <p:nvPr/>
          </p:nvSpPr>
          <p:spPr>
            <a:xfrm>
              <a:off x="3091954" y="749344"/>
              <a:ext cx="1405433" cy="84326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ectangle 21"/>
            <p:cNvSpPr/>
            <p:nvPr/>
          </p:nvSpPr>
          <p:spPr>
            <a:xfrm>
              <a:off x="3091954" y="749344"/>
              <a:ext cx="1405433" cy="843260"/>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Tax credits</a:t>
              </a:r>
            </a:p>
          </p:txBody>
        </p:sp>
      </p:grpSp>
      <p:grpSp>
        <p:nvGrpSpPr>
          <p:cNvPr id="445447" name="Group 22"/>
          <p:cNvGrpSpPr>
            <a:grpSpLocks/>
          </p:cNvGrpSpPr>
          <p:nvPr/>
        </p:nvGrpSpPr>
        <p:grpSpPr bwMode="auto">
          <a:xfrm>
            <a:off x="1266825" y="4329113"/>
            <a:ext cx="1404938" cy="842962"/>
            <a:chOff x="1545977" y="1733148"/>
            <a:chExt cx="1405433" cy="843260"/>
          </a:xfrm>
        </p:grpSpPr>
        <p:sp>
          <p:nvSpPr>
            <p:cNvPr id="24" name="Rectangle 23"/>
            <p:cNvSpPr/>
            <p:nvPr/>
          </p:nvSpPr>
          <p:spPr>
            <a:xfrm>
              <a:off x="1545977" y="1733148"/>
              <a:ext cx="1405433" cy="843260"/>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Rectangle 24"/>
            <p:cNvSpPr/>
            <p:nvPr/>
          </p:nvSpPr>
          <p:spPr>
            <a:xfrm>
              <a:off x="1545977" y="1733148"/>
              <a:ext cx="1405433" cy="843260"/>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Third party ownership laws</a:t>
              </a:r>
            </a:p>
          </p:txBody>
        </p:sp>
      </p:grpSp>
      <p:sp>
        <p:nvSpPr>
          <p:cNvPr id="8" name="Left-Right Arrow Callout 7"/>
          <p:cNvSpPr/>
          <p:nvPr/>
        </p:nvSpPr>
        <p:spPr>
          <a:xfrm>
            <a:off x="3124200" y="2416175"/>
            <a:ext cx="2876550" cy="2755900"/>
          </a:xfrm>
          <a:prstGeom prst="leftRightArrowCallout">
            <a:avLst>
              <a:gd name="adj1" fmla="val 100000"/>
              <a:gd name="adj2" fmla="val 59988"/>
              <a:gd name="adj3" fmla="val 19692"/>
              <a:gd name="adj4" fmla="val 19974"/>
            </a:avLst>
          </a:prstGeom>
          <a:gradFill flip="none" rotWithShape="1">
            <a:gsLst>
              <a:gs pos="0">
                <a:schemeClr val="accent2">
                  <a:lumMod val="75000"/>
                </a:schemeClr>
              </a:gs>
              <a:gs pos="100000">
                <a:schemeClr val="accent3">
                  <a:lumMod val="7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9" name="Rectangle 28"/>
          <p:cNvSpPr/>
          <p:nvPr/>
        </p:nvSpPr>
        <p:spPr>
          <a:xfrm>
            <a:off x="6587460" y="3124200"/>
            <a:ext cx="1184940" cy="923330"/>
          </a:xfrm>
          <a:prstGeom prst="rect">
            <a:avLst/>
          </a:prstGeom>
          <a:noFill/>
        </p:spPr>
        <p:txBody>
          <a:bodyPr wrap="none">
            <a:spAutoFit/>
          </a:bodyPr>
          <a:lstStyle/>
          <a:p>
            <a:pPr algn="ctr">
              <a:defRPr/>
            </a:pP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a typeface="ＭＳ Ｐゴシック"/>
                <a:cs typeface="ＭＳ Ｐゴシック"/>
              </a:rPr>
              <a:t>n/a</a:t>
            </a:r>
          </a:p>
        </p:txBody>
      </p:sp>
      <p:sp>
        <p:nvSpPr>
          <p:cNvPr id="445450" name="TextBox 2"/>
          <p:cNvSpPr txBox="1">
            <a:spLocks noChangeArrowheads="1"/>
          </p:cNvSpPr>
          <p:nvPr/>
        </p:nvSpPr>
        <p:spPr bwMode="auto">
          <a:xfrm>
            <a:off x="1739900" y="1143000"/>
            <a:ext cx="5654675" cy="523875"/>
          </a:xfrm>
          <a:prstGeom prst="rect">
            <a:avLst/>
          </a:prstGeom>
          <a:noFill/>
          <a:ln w="9525">
            <a:noFill/>
            <a:miter lim="800000"/>
            <a:headEnd/>
            <a:tailEnd/>
          </a:ln>
        </p:spPr>
        <p:txBody>
          <a:bodyPr wrap="none">
            <a:spAutoFit/>
          </a:bodyPr>
          <a:lstStyle/>
          <a:p>
            <a:pPr algn="ctr"/>
            <a:r>
              <a:rPr lang="en-US" sz="2800" b="1">
                <a:solidFill>
                  <a:schemeClr val="tx2"/>
                </a:solidFill>
              </a:rPr>
              <a:t>Policies to Overcoming Barriers</a:t>
            </a:r>
          </a:p>
        </p:txBody>
      </p:sp>
      <p:sp>
        <p:nvSpPr>
          <p:cNvPr id="445451" name="Rectangle 25"/>
          <p:cNvSpPr>
            <a:spLocks noChangeArrowheads="1"/>
          </p:cNvSpPr>
          <p:nvPr/>
        </p:nvSpPr>
        <p:spPr bwMode="auto">
          <a:xfrm>
            <a:off x="6042025" y="4051300"/>
            <a:ext cx="2360613" cy="708025"/>
          </a:xfrm>
          <a:prstGeom prst="rect">
            <a:avLst/>
          </a:prstGeom>
          <a:noFill/>
          <a:ln w="9525">
            <a:noFill/>
            <a:miter lim="800000"/>
            <a:headEnd/>
            <a:tailEnd/>
          </a:ln>
        </p:spPr>
        <p:txBody>
          <a:bodyPr>
            <a:spAutoFit/>
          </a:bodyPr>
          <a:lstStyle/>
          <a:p>
            <a:pPr algn="ctr"/>
            <a:r>
              <a:rPr lang="en-US" sz="2000" b="1"/>
              <a:t>(Unless there is a municipal utility)</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486400" y="1822450"/>
            <a:ext cx="3376613" cy="3762375"/>
          </a:xfrm>
          <a:prstGeom prst="rect">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38" name="Group 37"/>
          <p:cNvGrpSpPr>
            <a:grpSpLocks/>
          </p:cNvGrpSpPr>
          <p:nvPr/>
        </p:nvGrpSpPr>
        <p:grpSpPr bwMode="auto">
          <a:xfrm>
            <a:off x="6594475" y="2438400"/>
            <a:ext cx="1406525" cy="842963"/>
            <a:chOff x="0" y="455461"/>
            <a:chExt cx="1405929" cy="843557"/>
          </a:xfrm>
        </p:grpSpPr>
        <p:sp>
          <p:nvSpPr>
            <p:cNvPr id="39" name="Rectangle 38"/>
            <p:cNvSpPr/>
            <p:nvPr/>
          </p:nvSpPr>
          <p:spPr>
            <a:xfrm>
              <a:off x="0" y="455461"/>
              <a:ext cx="1405929" cy="843557"/>
            </a:xfrm>
            <a:prstGeom prst="rect">
              <a:avLst/>
            </a:pr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0" name="Rectangle 39"/>
            <p:cNvSpPr/>
            <p:nvPr/>
          </p:nvSpPr>
          <p:spPr>
            <a:xfrm>
              <a:off x="0" y="455461"/>
              <a:ext cx="1405929" cy="843557"/>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Cash incentives</a:t>
              </a:r>
            </a:p>
          </p:txBody>
        </p:sp>
      </p:grpSp>
      <p:grpSp>
        <p:nvGrpSpPr>
          <p:cNvPr id="41" name="Group 40"/>
          <p:cNvGrpSpPr>
            <a:grpSpLocks/>
          </p:cNvGrpSpPr>
          <p:nvPr/>
        </p:nvGrpSpPr>
        <p:grpSpPr bwMode="auto">
          <a:xfrm>
            <a:off x="6594475" y="3348038"/>
            <a:ext cx="1406525" cy="842962"/>
            <a:chOff x="1546522" y="455461"/>
            <a:chExt cx="1405929" cy="843557"/>
          </a:xfrm>
        </p:grpSpPr>
        <p:sp>
          <p:nvSpPr>
            <p:cNvPr id="42" name="Rectangle 41"/>
            <p:cNvSpPr/>
            <p:nvPr/>
          </p:nvSpPr>
          <p:spPr>
            <a:xfrm>
              <a:off x="1546522" y="455461"/>
              <a:ext cx="1405929" cy="843557"/>
            </a:xfrm>
            <a:prstGeom prst="rect">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3" name="Rectangle 42"/>
            <p:cNvSpPr/>
            <p:nvPr/>
          </p:nvSpPr>
          <p:spPr>
            <a:xfrm>
              <a:off x="1546522" y="455461"/>
              <a:ext cx="1405929" cy="843557"/>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Community solar programs</a:t>
              </a:r>
            </a:p>
          </p:txBody>
        </p:sp>
      </p:grpSp>
      <p:grpSp>
        <p:nvGrpSpPr>
          <p:cNvPr id="44" name="Group 43"/>
          <p:cNvGrpSpPr>
            <a:grpSpLocks/>
          </p:cNvGrpSpPr>
          <p:nvPr/>
        </p:nvGrpSpPr>
        <p:grpSpPr bwMode="auto">
          <a:xfrm>
            <a:off x="6594475" y="4338638"/>
            <a:ext cx="1406525" cy="842962"/>
            <a:chOff x="3093045" y="455461"/>
            <a:chExt cx="1405929" cy="843557"/>
          </a:xfrm>
        </p:grpSpPr>
        <p:sp>
          <p:nvSpPr>
            <p:cNvPr id="45" name="Rectangle 44"/>
            <p:cNvSpPr/>
            <p:nvPr/>
          </p:nvSpPr>
          <p:spPr>
            <a:xfrm>
              <a:off x="3093045" y="455461"/>
              <a:ext cx="1405929" cy="843557"/>
            </a:xfrm>
            <a:prstGeom prst="rect">
              <a:avLst/>
            </a:prstGeom>
            <a:solidFill>
              <a:schemeClr val="accent6">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6" name="Rectangle 45"/>
            <p:cNvSpPr/>
            <p:nvPr/>
          </p:nvSpPr>
          <p:spPr>
            <a:xfrm>
              <a:off x="3093045" y="455461"/>
              <a:ext cx="1405929" cy="843557"/>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Property tax incentives</a:t>
              </a:r>
            </a:p>
          </p:txBody>
        </p:sp>
      </p:grpSp>
      <p:sp>
        <p:nvSpPr>
          <p:cNvPr id="28" name="Rectangle 27"/>
          <p:cNvSpPr/>
          <p:nvPr/>
        </p:nvSpPr>
        <p:spPr>
          <a:xfrm>
            <a:off x="280988" y="1836738"/>
            <a:ext cx="3376612" cy="3748087"/>
          </a:xfrm>
          <a:prstGeom prst="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29" name="Group 28"/>
          <p:cNvGrpSpPr>
            <a:grpSpLocks/>
          </p:cNvGrpSpPr>
          <p:nvPr/>
        </p:nvGrpSpPr>
        <p:grpSpPr bwMode="auto">
          <a:xfrm>
            <a:off x="1219200" y="2433638"/>
            <a:ext cx="1404938" cy="842962"/>
            <a:chOff x="1545977" y="749344"/>
            <a:chExt cx="1405433" cy="843260"/>
          </a:xfrm>
        </p:grpSpPr>
        <p:sp>
          <p:nvSpPr>
            <p:cNvPr id="30" name="Rectangle 29"/>
            <p:cNvSpPr/>
            <p:nvPr/>
          </p:nvSpPr>
          <p:spPr>
            <a:xfrm>
              <a:off x="1545977" y="749344"/>
              <a:ext cx="1405433" cy="843260"/>
            </a:xfrm>
            <a:prstGeom prst="rect">
              <a:avLst/>
            </a:pr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1" name="Rectangle 30"/>
            <p:cNvSpPr/>
            <p:nvPr/>
          </p:nvSpPr>
          <p:spPr>
            <a:xfrm>
              <a:off x="1545977" y="749344"/>
              <a:ext cx="1405433" cy="843260"/>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Direct cash incentives</a:t>
              </a:r>
            </a:p>
          </p:txBody>
        </p:sp>
      </p:grpSp>
      <p:grpSp>
        <p:nvGrpSpPr>
          <p:cNvPr id="32" name="Group 31"/>
          <p:cNvGrpSpPr>
            <a:grpSpLocks/>
          </p:cNvGrpSpPr>
          <p:nvPr/>
        </p:nvGrpSpPr>
        <p:grpSpPr bwMode="auto">
          <a:xfrm>
            <a:off x="1219200" y="3352800"/>
            <a:ext cx="1404938" cy="842963"/>
            <a:chOff x="0" y="1733148"/>
            <a:chExt cx="1405433" cy="843260"/>
          </a:xfrm>
        </p:grpSpPr>
        <p:sp>
          <p:nvSpPr>
            <p:cNvPr id="33" name="Rectangle 32"/>
            <p:cNvSpPr/>
            <p:nvPr/>
          </p:nvSpPr>
          <p:spPr>
            <a:xfrm>
              <a:off x="0" y="1733148"/>
              <a:ext cx="1405433" cy="843260"/>
            </a:xfrm>
            <a:prstGeom prst="rect">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4" name="Rectangle 33"/>
            <p:cNvSpPr/>
            <p:nvPr/>
          </p:nvSpPr>
          <p:spPr>
            <a:xfrm>
              <a:off x="0" y="1733148"/>
              <a:ext cx="1405433" cy="843260"/>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Financing programs</a:t>
              </a:r>
            </a:p>
          </p:txBody>
        </p:sp>
      </p:grpSp>
      <p:grpSp>
        <p:nvGrpSpPr>
          <p:cNvPr id="35" name="Group 34"/>
          <p:cNvGrpSpPr>
            <a:grpSpLocks/>
          </p:cNvGrpSpPr>
          <p:nvPr/>
        </p:nvGrpSpPr>
        <p:grpSpPr bwMode="auto">
          <a:xfrm>
            <a:off x="1252538" y="4338638"/>
            <a:ext cx="1406525" cy="842962"/>
            <a:chOff x="3091954" y="1733148"/>
            <a:chExt cx="1405433" cy="843260"/>
          </a:xfrm>
        </p:grpSpPr>
        <p:sp>
          <p:nvSpPr>
            <p:cNvPr id="36" name="Rectangle 35"/>
            <p:cNvSpPr/>
            <p:nvPr/>
          </p:nvSpPr>
          <p:spPr>
            <a:xfrm>
              <a:off x="3091954" y="1733148"/>
              <a:ext cx="1405433" cy="843260"/>
            </a:xfrm>
            <a:prstGeom prst="rect">
              <a:avLst/>
            </a:prstGeom>
            <a:solidFill>
              <a:schemeClr val="accent6">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7" name="Rectangle 36"/>
            <p:cNvSpPr/>
            <p:nvPr/>
          </p:nvSpPr>
          <p:spPr>
            <a:xfrm>
              <a:off x="3091954" y="1733148"/>
              <a:ext cx="1405433" cy="843260"/>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Property tax laws</a:t>
              </a:r>
            </a:p>
          </p:txBody>
        </p:sp>
      </p:grpSp>
      <p:sp>
        <p:nvSpPr>
          <p:cNvPr id="447497" name="Text Placeholder 4"/>
          <p:cNvSpPr>
            <a:spLocks noGrp="1"/>
          </p:cNvSpPr>
          <p:nvPr>
            <p:ph type="body" idx="4294967295"/>
          </p:nvPr>
        </p:nvSpPr>
        <p:spPr>
          <a:xfrm>
            <a:off x="741363" y="1743075"/>
            <a:ext cx="2455862" cy="639763"/>
          </a:xfrm>
        </p:spPr>
        <p:txBody>
          <a:bodyPr anchor="b"/>
          <a:lstStyle/>
          <a:p>
            <a:pPr marL="0" indent="0" algn="ctr" eaLnBrk="1" hangingPunct="1">
              <a:buFont typeface="Arial" charset="0"/>
              <a:buNone/>
            </a:pPr>
            <a:r>
              <a:rPr lang="en-US" b="1" smtClean="0"/>
              <a:t>State policies</a:t>
            </a:r>
          </a:p>
        </p:txBody>
      </p:sp>
      <p:sp>
        <p:nvSpPr>
          <p:cNvPr id="447498" name="Text Placeholder 6"/>
          <p:cNvSpPr>
            <a:spLocks noGrp="1"/>
          </p:cNvSpPr>
          <p:nvPr>
            <p:ph type="body" sz="quarter" idx="4294967295"/>
          </p:nvPr>
        </p:nvSpPr>
        <p:spPr>
          <a:xfrm>
            <a:off x="5946775" y="1743075"/>
            <a:ext cx="2455863" cy="639763"/>
          </a:xfrm>
        </p:spPr>
        <p:txBody>
          <a:bodyPr anchor="b"/>
          <a:lstStyle/>
          <a:p>
            <a:pPr marL="0" indent="0" algn="ctr" eaLnBrk="1" hangingPunct="1">
              <a:buFont typeface="Arial" charset="0"/>
              <a:buNone/>
            </a:pPr>
            <a:r>
              <a:rPr lang="en-US" b="1" smtClean="0"/>
              <a:t>Local options</a:t>
            </a:r>
          </a:p>
        </p:txBody>
      </p:sp>
      <p:sp>
        <p:nvSpPr>
          <p:cNvPr id="8" name="Left-Right Arrow Callout 7"/>
          <p:cNvSpPr/>
          <p:nvPr/>
        </p:nvSpPr>
        <p:spPr>
          <a:xfrm>
            <a:off x="3124200" y="2416175"/>
            <a:ext cx="2876550" cy="2755900"/>
          </a:xfrm>
          <a:prstGeom prst="leftRightArrowCallout">
            <a:avLst>
              <a:gd name="adj1" fmla="val 100000"/>
              <a:gd name="adj2" fmla="val 59988"/>
              <a:gd name="adj3" fmla="val 19692"/>
              <a:gd name="adj4" fmla="val 19974"/>
            </a:avLst>
          </a:prstGeom>
          <a:gradFill flip="none" rotWithShape="1">
            <a:gsLst>
              <a:gs pos="0">
                <a:schemeClr val="accent2">
                  <a:lumMod val="75000"/>
                </a:schemeClr>
              </a:gs>
              <a:gs pos="100000">
                <a:schemeClr val="accent3">
                  <a:lumMod val="7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7500" name="TextBox 24"/>
          <p:cNvSpPr txBox="1">
            <a:spLocks noChangeArrowheads="1"/>
          </p:cNvSpPr>
          <p:nvPr/>
        </p:nvSpPr>
        <p:spPr bwMode="auto">
          <a:xfrm>
            <a:off x="1739900" y="1143000"/>
            <a:ext cx="5654675" cy="523875"/>
          </a:xfrm>
          <a:prstGeom prst="rect">
            <a:avLst/>
          </a:prstGeom>
          <a:noFill/>
          <a:ln w="9525">
            <a:noFill/>
            <a:miter lim="800000"/>
            <a:headEnd/>
            <a:tailEnd/>
          </a:ln>
        </p:spPr>
        <p:txBody>
          <a:bodyPr wrap="none">
            <a:spAutoFit/>
          </a:bodyPr>
          <a:lstStyle/>
          <a:p>
            <a:pPr algn="ctr"/>
            <a:r>
              <a:rPr lang="en-US" sz="2800" b="1">
                <a:solidFill>
                  <a:schemeClr val="tx2"/>
                </a:solidFill>
              </a:rPr>
              <a:t>Policies to Overcoming Barriers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0-#ppt_w/2"/>
                                          </p:val>
                                        </p:tav>
                                        <p:tav tm="100000">
                                          <p:val>
                                            <p:strVal val="#ppt_x"/>
                                          </p:val>
                                        </p:tav>
                                      </p:tavLst>
                                    </p:anim>
                                    <p:anim calcmode="lin" valueType="num">
                                      <p:cBhvr additive="base">
                                        <p:cTn id="12"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500" fill="hold"/>
                                        <p:tgtEl>
                                          <p:spTgt spid="41"/>
                                        </p:tgtEl>
                                        <p:attrNameLst>
                                          <p:attrName>ppt_x</p:attrName>
                                        </p:attrNameLst>
                                      </p:cBhvr>
                                      <p:tavLst>
                                        <p:tav tm="0">
                                          <p:val>
                                            <p:strVal val="0-#ppt_w/2"/>
                                          </p:val>
                                        </p:tav>
                                        <p:tav tm="100000">
                                          <p:val>
                                            <p:strVal val="#ppt_x"/>
                                          </p:val>
                                        </p:tav>
                                      </p:tavLst>
                                    </p:anim>
                                    <p:anim calcmode="lin" valueType="num">
                                      <p:cBhvr additive="base">
                                        <p:cTn id="22"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500" fill="hold"/>
                                        <p:tgtEl>
                                          <p:spTgt spid="44"/>
                                        </p:tgtEl>
                                        <p:attrNameLst>
                                          <p:attrName>ppt_x</p:attrName>
                                        </p:attrNameLst>
                                      </p:cBhvr>
                                      <p:tavLst>
                                        <p:tav tm="0">
                                          <p:val>
                                            <p:strVal val="0-#ppt_w/2"/>
                                          </p:val>
                                        </p:tav>
                                        <p:tav tm="100000">
                                          <p:val>
                                            <p:strVal val="#ppt_x"/>
                                          </p:val>
                                        </p:tav>
                                      </p:tavLst>
                                    </p:anim>
                                    <p:anim calcmode="lin" valueType="num">
                                      <p:cBhvr additive="base">
                                        <p:cTn id="32"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p:cNvSpPr>
          <p:nvPr>
            <p:ph type="title" idx="4294967295"/>
          </p:nvPr>
        </p:nvSpPr>
        <p:spPr>
          <a:xfrm>
            <a:off x="0" y="1116013"/>
            <a:ext cx="8229600" cy="939800"/>
          </a:xfrm>
        </p:spPr>
        <p:txBody>
          <a:bodyPr/>
          <a:lstStyle/>
          <a:p>
            <a:pPr eaLnBrk="1" hangingPunct="1"/>
            <a:r>
              <a:rPr lang="en-US" smtClean="0">
                <a:ea typeface="ＭＳ Ｐゴシック" pitchFamily="34" charset="-128"/>
              </a:rPr>
              <a:t>Working Together Today…</a:t>
            </a:r>
          </a:p>
        </p:txBody>
      </p:sp>
      <p:pic>
        <p:nvPicPr>
          <p:cNvPr id="44034" name="Picture 2"/>
          <p:cNvPicPr>
            <a:picLocks noChangeAspect="1"/>
          </p:cNvPicPr>
          <p:nvPr/>
        </p:nvPicPr>
        <p:blipFill>
          <a:blip r:embed="rId3" cstate="print"/>
          <a:srcRect l="10902" t="578" r="55536" b="82899"/>
          <a:stretch>
            <a:fillRect/>
          </a:stretch>
        </p:blipFill>
        <p:spPr bwMode="auto">
          <a:xfrm>
            <a:off x="1422400" y="1924050"/>
            <a:ext cx="6273800" cy="4248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486400" y="1822450"/>
            <a:ext cx="3376613" cy="3762375"/>
          </a:xfrm>
          <a:prstGeom prst="rect">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53" name="Group 52"/>
          <p:cNvGrpSpPr>
            <a:grpSpLocks/>
          </p:cNvGrpSpPr>
          <p:nvPr/>
        </p:nvGrpSpPr>
        <p:grpSpPr bwMode="auto">
          <a:xfrm>
            <a:off x="5791200" y="2438400"/>
            <a:ext cx="1406525" cy="842963"/>
            <a:chOff x="1546522" y="1439612"/>
            <a:chExt cx="1405929" cy="843557"/>
          </a:xfrm>
        </p:grpSpPr>
        <p:sp>
          <p:nvSpPr>
            <p:cNvPr id="54" name="Rectangle 53"/>
            <p:cNvSpPr/>
            <p:nvPr/>
          </p:nvSpPr>
          <p:spPr>
            <a:xfrm>
              <a:off x="1546522" y="1439612"/>
              <a:ext cx="1405929" cy="843557"/>
            </a:xfrm>
            <a:prstGeom prst="rect">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5" name="Rectangle 54"/>
            <p:cNvSpPr/>
            <p:nvPr/>
          </p:nvSpPr>
          <p:spPr>
            <a:xfrm>
              <a:off x="1546522" y="1439612"/>
              <a:ext cx="1405929" cy="843557"/>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Permitting</a:t>
              </a:r>
            </a:p>
          </p:txBody>
        </p:sp>
      </p:grpSp>
      <p:grpSp>
        <p:nvGrpSpPr>
          <p:cNvPr id="56" name="Group 55"/>
          <p:cNvGrpSpPr>
            <a:grpSpLocks/>
          </p:cNvGrpSpPr>
          <p:nvPr/>
        </p:nvGrpSpPr>
        <p:grpSpPr bwMode="auto">
          <a:xfrm>
            <a:off x="7356475" y="2438400"/>
            <a:ext cx="1406525" cy="842963"/>
            <a:chOff x="3093045" y="1439612"/>
            <a:chExt cx="1405929" cy="843557"/>
          </a:xfrm>
        </p:grpSpPr>
        <p:sp>
          <p:nvSpPr>
            <p:cNvPr id="57" name="Rectangle 56"/>
            <p:cNvSpPr/>
            <p:nvPr/>
          </p:nvSpPr>
          <p:spPr>
            <a:xfrm>
              <a:off x="3093045" y="1439612"/>
              <a:ext cx="1405929" cy="843557"/>
            </a:xfrm>
            <a:prstGeom prst="rect">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8" name="Rectangle 57"/>
            <p:cNvSpPr/>
            <p:nvPr/>
          </p:nvSpPr>
          <p:spPr>
            <a:xfrm>
              <a:off x="3093045" y="1439612"/>
              <a:ext cx="1405929" cy="843557"/>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Zoning</a:t>
              </a:r>
            </a:p>
          </p:txBody>
        </p:sp>
      </p:grpSp>
      <p:grpSp>
        <p:nvGrpSpPr>
          <p:cNvPr id="59" name="Group 58"/>
          <p:cNvGrpSpPr>
            <a:grpSpLocks/>
          </p:cNvGrpSpPr>
          <p:nvPr/>
        </p:nvGrpSpPr>
        <p:grpSpPr bwMode="auto">
          <a:xfrm>
            <a:off x="6594475" y="3429000"/>
            <a:ext cx="1406525" cy="842963"/>
            <a:chOff x="0" y="2423762"/>
            <a:chExt cx="1405929" cy="843557"/>
          </a:xfrm>
        </p:grpSpPr>
        <p:sp>
          <p:nvSpPr>
            <p:cNvPr id="60" name="Rectangle 59"/>
            <p:cNvSpPr/>
            <p:nvPr/>
          </p:nvSpPr>
          <p:spPr>
            <a:xfrm>
              <a:off x="0" y="2423762"/>
              <a:ext cx="1405929" cy="843557"/>
            </a:xfrm>
            <a:prstGeom prst="rect">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1" name="Rectangle 60"/>
            <p:cNvSpPr/>
            <p:nvPr/>
          </p:nvSpPr>
          <p:spPr>
            <a:xfrm>
              <a:off x="0" y="2423762"/>
              <a:ext cx="1405929" cy="843557"/>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Solar-friendly building codes</a:t>
              </a:r>
            </a:p>
          </p:txBody>
        </p:sp>
      </p:grpSp>
      <p:grpSp>
        <p:nvGrpSpPr>
          <p:cNvPr id="62" name="Group 61"/>
          <p:cNvGrpSpPr>
            <a:grpSpLocks/>
          </p:cNvGrpSpPr>
          <p:nvPr/>
        </p:nvGrpSpPr>
        <p:grpSpPr bwMode="auto">
          <a:xfrm>
            <a:off x="6594475" y="4414838"/>
            <a:ext cx="1406525" cy="842962"/>
            <a:chOff x="0" y="1439612"/>
            <a:chExt cx="1405929" cy="843557"/>
          </a:xfrm>
        </p:grpSpPr>
        <p:sp>
          <p:nvSpPr>
            <p:cNvPr id="63" name="Rectangle 62"/>
            <p:cNvSpPr/>
            <p:nvPr/>
          </p:nvSpPr>
          <p:spPr>
            <a:xfrm>
              <a:off x="0" y="1439612"/>
              <a:ext cx="1405929" cy="843557"/>
            </a:xfrm>
            <a:prstGeom prst="rect">
              <a:avLst/>
            </a:prstGeom>
            <a:solidFill>
              <a:schemeClr val="tx2">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4" name="Rectangle 63"/>
            <p:cNvSpPr/>
            <p:nvPr/>
          </p:nvSpPr>
          <p:spPr>
            <a:xfrm>
              <a:off x="0" y="1439612"/>
              <a:ext cx="1405929" cy="843557"/>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Sales tax incentives</a:t>
              </a:r>
            </a:p>
          </p:txBody>
        </p:sp>
      </p:grpSp>
      <p:sp>
        <p:nvSpPr>
          <p:cNvPr id="28" name="Rectangle 27"/>
          <p:cNvSpPr/>
          <p:nvPr/>
        </p:nvSpPr>
        <p:spPr>
          <a:xfrm>
            <a:off x="280988" y="1836738"/>
            <a:ext cx="3376612" cy="3748087"/>
          </a:xfrm>
          <a:prstGeom prst="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25" name="Group 24"/>
          <p:cNvGrpSpPr>
            <a:grpSpLocks/>
          </p:cNvGrpSpPr>
          <p:nvPr/>
        </p:nvGrpSpPr>
        <p:grpSpPr bwMode="auto">
          <a:xfrm>
            <a:off x="1219200" y="2433638"/>
            <a:ext cx="1404938" cy="842962"/>
            <a:chOff x="1545977" y="2716951"/>
            <a:chExt cx="1405433" cy="843260"/>
          </a:xfrm>
        </p:grpSpPr>
        <p:sp>
          <p:nvSpPr>
            <p:cNvPr id="26" name="Rectangle 25"/>
            <p:cNvSpPr/>
            <p:nvPr/>
          </p:nvSpPr>
          <p:spPr>
            <a:xfrm>
              <a:off x="1545977" y="2716951"/>
              <a:ext cx="1405433" cy="843260"/>
            </a:xfrm>
            <a:prstGeom prst="rect">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Rectangle 26"/>
            <p:cNvSpPr/>
            <p:nvPr/>
          </p:nvSpPr>
          <p:spPr>
            <a:xfrm>
              <a:off x="1545977" y="2716951"/>
              <a:ext cx="1405433" cy="843260"/>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Solar access laws</a:t>
              </a:r>
            </a:p>
          </p:txBody>
        </p:sp>
      </p:grpSp>
      <p:grpSp>
        <p:nvGrpSpPr>
          <p:cNvPr id="47" name="Group 46"/>
          <p:cNvGrpSpPr>
            <a:grpSpLocks/>
          </p:cNvGrpSpPr>
          <p:nvPr/>
        </p:nvGrpSpPr>
        <p:grpSpPr bwMode="auto">
          <a:xfrm>
            <a:off x="1219200" y="3429000"/>
            <a:ext cx="1404938" cy="842963"/>
            <a:chOff x="3091954" y="2716951"/>
            <a:chExt cx="1405433" cy="843260"/>
          </a:xfrm>
        </p:grpSpPr>
        <p:sp>
          <p:nvSpPr>
            <p:cNvPr id="48" name="Rectangle 47"/>
            <p:cNvSpPr/>
            <p:nvPr/>
          </p:nvSpPr>
          <p:spPr>
            <a:xfrm>
              <a:off x="3091954" y="2716951"/>
              <a:ext cx="1405433" cy="843260"/>
            </a:xfrm>
            <a:prstGeom prst="rect">
              <a:avLst/>
            </a:prstGeom>
            <a:solidFill>
              <a:schemeClr val="accent6">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9" name="Rectangle 48"/>
            <p:cNvSpPr/>
            <p:nvPr/>
          </p:nvSpPr>
          <p:spPr>
            <a:xfrm>
              <a:off x="3091954" y="2716951"/>
              <a:ext cx="1405433" cy="843260"/>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Solar-friendly building codes</a:t>
              </a:r>
            </a:p>
          </p:txBody>
        </p:sp>
      </p:grpSp>
      <p:grpSp>
        <p:nvGrpSpPr>
          <p:cNvPr id="50" name="Group 49"/>
          <p:cNvGrpSpPr>
            <a:grpSpLocks/>
          </p:cNvGrpSpPr>
          <p:nvPr/>
        </p:nvGrpSpPr>
        <p:grpSpPr bwMode="auto">
          <a:xfrm>
            <a:off x="1219200" y="4414838"/>
            <a:ext cx="1404938" cy="842962"/>
            <a:chOff x="0" y="2716951"/>
            <a:chExt cx="1405433" cy="843260"/>
          </a:xfrm>
        </p:grpSpPr>
        <p:sp>
          <p:nvSpPr>
            <p:cNvPr id="51" name="Rectangle 50"/>
            <p:cNvSpPr/>
            <p:nvPr/>
          </p:nvSpPr>
          <p:spPr>
            <a:xfrm>
              <a:off x="0" y="2716951"/>
              <a:ext cx="1405433" cy="843260"/>
            </a:xfrm>
            <a:prstGeom prst="rect">
              <a:avLst/>
            </a:prstGeom>
            <a:solidFill>
              <a:schemeClr val="tx2">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2" name="Rectangle 51"/>
            <p:cNvSpPr/>
            <p:nvPr/>
          </p:nvSpPr>
          <p:spPr>
            <a:xfrm>
              <a:off x="0" y="2716951"/>
              <a:ext cx="1405433" cy="843260"/>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Sales tax laws</a:t>
              </a:r>
            </a:p>
          </p:txBody>
        </p:sp>
      </p:grpSp>
      <p:sp>
        <p:nvSpPr>
          <p:cNvPr id="449546" name="Text Placeholder 4"/>
          <p:cNvSpPr>
            <a:spLocks noGrp="1"/>
          </p:cNvSpPr>
          <p:nvPr>
            <p:ph type="body" idx="4294967295"/>
          </p:nvPr>
        </p:nvSpPr>
        <p:spPr>
          <a:xfrm>
            <a:off x="741363" y="1743075"/>
            <a:ext cx="2455862" cy="639763"/>
          </a:xfrm>
        </p:spPr>
        <p:txBody>
          <a:bodyPr anchor="b"/>
          <a:lstStyle/>
          <a:p>
            <a:pPr marL="0" indent="0" algn="ctr" eaLnBrk="1" hangingPunct="1">
              <a:buFont typeface="Arial" charset="0"/>
              <a:buNone/>
            </a:pPr>
            <a:r>
              <a:rPr lang="en-US" b="1" smtClean="0"/>
              <a:t>State policies</a:t>
            </a:r>
          </a:p>
        </p:txBody>
      </p:sp>
      <p:sp>
        <p:nvSpPr>
          <p:cNvPr id="449547" name="Text Placeholder 6"/>
          <p:cNvSpPr>
            <a:spLocks noGrp="1"/>
          </p:cNvSpPr>
          <p:nvPr>
            <p:ph type="body" sz="quarter" idx="4294967295"/>
          </p:nvPr>
        </p:nvSpPr>
        <p:spPr>
          <a:xfrm>
            <a:off x="5946775" y="1743075"/>
            <a:ext cx="2455863" cy="639763"/>
          </a:xfrm>
        </p:spPr>
        <p:txBody>
          <a:bodyPr anchor="b"/>
          <a:lstStyle/>
          <a:p>
            <a:pPr marL="0" indent="0" algn="ctr" eaLnBrk="1" hangingPunct="1">
              <a:buFont typeface="Arial" charset="0"/>
              <a:buNone/>
            </a:pPr>
            <a:r>
              <a:rPr lang="en-US" b="1" smtClean="0"/>
              <a:t>Local options</a:t>
            </a:r>
          </a:p>
        </p:txBody>
      </p:sp>
      <p:sp>
        <p:nvSpPr>
          <p:cNvPr id="8" name="Left-Right Arrow Callout 7"/>
          <p:cNvSpPr/>
          <p:nvPr/>
        </p:nvSpPr>
        <p:spPr>
          <a:xfrm>
            <a:off x="3124200" y="2416175"/>
            <a:ext cx="2876550" cy="2755900"/>
          </a:xfrm>
          <a:prstGeom prst="leftRightArrowCallout">
            <a:avLst>
              <a:gd name="adj1" fmla="val 100000"/>
              <a:gd name="adj2" fmla="val 59988"/>
              <a:gd name="adj3" fmla="val 19692"/>
              <a:gd name="adj4" fmla="val 19974"/>
            </a:avLst>
          </a:prstGeom>
          <a:gradFill flip="none" rotWithShape="1">
            <a:gsLst>
              <a:gs pos="0">
                <a:schemeClr val="accent2">
                  <a:lumMod val="75000"/>
                </a:schemeClr>
              </a:gs>
              <a:gs pos="100000">
                <a:schemeClr val="accent3">
                  <a:lumMod val="7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49549" name="TextBox 28"/>
          <p:cNvSpPr txBox="1">
            <a:spLocks noChangeArrowheads="1"/>
          </p:cNvSpPr>
          <p:nvPr/>
        </p:nvSpPr>
        <p:spPr bwMode="auto">
          <a:xfrm>
            <a:off x="1739900" y="1143000"/>
            <a:ext cx="5654675" cy="523875"/>
          </a:xfrm>
          <a:prstGeom prst="rect">
            <a:avLst/>
          </a:prstGeom>
          <a:noFill/>
          <a:ln w="9525">
            <a:noFill/>
            <a:miter lim="800000"/>
            <a:headEnd/>
            <a:tailEnd/>
          </a:ln>
        </p:spPr>
        <p:txBody>
          <a:bodyPr wrap="none">
            <a:spAutoFit/>
          </a:bodyPr>
          <a:lstStyle/>
          <a:p>
            <a:pPr algn="ctr"/>
            <a:r>
              <a:rPr lang="en-US" sz="2800" b="1">
                <a:solidFill>
                  <a:schemeClr val="tx2"/>
                </a:solidFill>
              </a:rPr>
              <a:t>Policies to Overcoming Barriers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additive="base">
                                        <p:cTn id="13" dur="500" fill="hold"/>
                                        <p:tgtEl>
                                          <p:spTgt spid="53"/>
                                        </p:tgtEl>
                                        <p:attrNameLst>
                                          <p:attrName>ppt_x</p:attrName>
                                        </p:attrNameLst>
                                      </p:cBhvr>
                                      <p:tavLst>
                                        <p:tav tm="0">
                                          <p:val>
                                            <p:strVal val="0-#ppt_w/2"/>
                                          </p:val>
                                        </p:tav>
                                        <p:tav tm="100000">
                                          <p:val>
                                            <p:strVal val="#ppt_x"/>
                                          </p:val>
                                        </p:tav>
                                      </p:tavLst>
                                    </p:anim>
                                    <p:anim calcmode="lin" valueType="num">
                                      <p:cBhvr additive="base">
                                        <p:cTn id="14" dur="500" fill="hold"/>
                                        <p:tgtEl>
                                          <p:spTgt spid="53"/>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additive="base">
                                        <p:cTn id="17" dur="500" fill="hold"/>
                                        <p:tgtEl>
                                          <p:spTgt spid="56"/>
                                        </p:tgtEl>
                                        <p:attrNameLst>
                                          <p:attrName>ppt_x</p:attrName>
                                        </p:attrNameLst>
                                      </p:cBhvr>
                                      <p:tavLst>
                                        <p:tav tm="0">
                                          <p:val>
                                            <p:strVal val="0-#ppt_w/2"/>
                                          </p:val>
                                        </p:tav>
                                        <p:tav tm="100000">
                                          <p:val>
                                            <p:strVal val="#ppt_x"/>
                                          </p:val>
                                        </p:tav>
                                      </p:tavLst>
                                    </p:anim>
                                    <p:anim calcmode="lin" valueType="num">
                                      <p:cBhvr additive="base">
                                        <p:cTn id="18" dur="500" fill="hold"/>
                                        <p:tgtEl>
                                          <p:spTgt spid="56"/>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additive="base">
                                        <p:cTn id="21" dur="500" fill="hold"/>
                                        <p:tgtEl>
                                          <p:spTgt spid="59"/>
                                        </p:tgtEl>
                                        <p:attrNameLst>
                                          <p:attrName>ppt_x</p:attrName>
                                        </p:attrNameLst>
                                      </p:cBhvr>
                                      <p:tavLst>
                                        <p:tav tm="0">
                                          <p:val>
                                            <p:strVal val="0-#ppt_w/2"/>
                                          </p:val>
                                        </p:tav>
                                        <p:tav tm="100000">
                                          <p:val>
                                            <p:strVal val="#ppt_x"/>
                                          </p:val>
                                        </p:tav>
                                      </p:tavLst>
                                    </p:anim>
                                    <p:anim calcmode="lin" valueType="num">
                                      <p:cBhvr additive="base">
                                        <p:cTn id="22" dur="5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anim calcmode="lin" valueType="num">
                                      <p:cBhvr additive="base">
                                        <p:cTn id="31" dur="500" fill="hold"/>
                                        <p:tgtEl>
                                          <p:spTgt spid="62"/>
                                        </p:tgtEl>
                                        <p:attrNameLst>
                                          <p:attrName>ppt_x</p:attrName>
                                        </p:attrNameLst>
                                      </p:cBhvr>
                                      <p:tavLst>
                                        <p:tav tm="0">
                                          <p:val>
                                            <p:strVal val="0-#ppt_w/2"/>
                                          </p:val>
                                        </p:tav>
                                        <p:tav tm="100000">
                                          <p:val>
                                            <p:strVal val="#ppt_x"/>
                                          </p:val>
                                        </p:tav>
                                      </p:tavLst>
                                    </p:anim>
                                    <p:anim calcmode="lin" valueType="num">
                                      <p:cBhvr additive="base">
                                        <p:cTn id="32" dur="500" fill="hold"/>
                                        <p:tgtEl>
                                          <p:spTgt spid="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486400" y="1822450"/>
            <a:ext cx="3376613" cy="3762375"/>
          </a:xfrm>
          <a:prstGeom prst="rect">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38" name="Group 37"/>
          <p:cNvGrpSpPr>
            <a:grpSpLocks/>
          </p:cNvGrpSpPr>
          <p:nvPr/>
        </p:nvGrpSpPr>
        <p:grpSpPr bwMode="auto">
          <a:xfrm>
            <a:off x="6596063" y="2509838"/>
            <a:ext cx="1404937" cy="842962"/>
            <a:chOff x="0" y="3700755"/>
            <a:chExt cx="1405433" cy="843260"/>
          </a:xfrm>
        </p:grpSpPr>
        <p:sp>
          <p:nvSpPr>
            <p:cNvPr id="39" name="Rectangle 38"/>
            <p:cNvSpPr/>
            <p:nvPr/>
          </p:nvSpPr>
          <p:spPr>
            <a:xfrm>
              <a:off x="0" y="3700755"/>
              <a:ext cx="1405433" cy="843260"/>
            </a:xfrm>
            <a:prstGeom prst="rect">
              <a:avLst/>
            </a:prstGeom>
            <a:solidFill>
              <a:schemeClr val="accent5">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0" name="Rectangle 39"/>
            <p:cNvSpPr/>
            <p:nvPr/>
          </p:nvSpPr>
          <p:spPr>
            <a:xfrm>
              <a:off x="0" y="3700755"/>
              <a:ext cx="1405433" cy="843260"/>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Net metering</a:t>
              </a:r>
            </a:p>
          </p:txBody>
        </p:sp>
      </p:grpSp>
      <p:grpSp>
        <p:nvGrpSpPr>
          <p:cNvPr id="41" name="Group 40"/>
          <p:cNvGrpSpPr>
            <a:grpSpLocks/>
          </p:cNvGrpSpPr>
          <p:nvPr/>
        </p:nvGrpSpPr>
        <p:grpSpPr bwMode="auto">
          <a:xfrm>
            <a:off x="6596063" y="3424238"/>
            <a:ext cx="1404937" cy="842962"/>
            <a:chOff x="1545977" y="3700755"/>
            <a:chExt cx="1405433" cy="843260"/>
          </a:xfrm>
        </p:grpSpPr>
        <p:sp>
          <p:nvSpPr>
            <p:cNvPr id="42" name="Rectangle 41"/>
            <p:cNvSpPr/>
            <p:nvPr/>
          </p:nvSpPr>
          <p:spPr>
            <a:xfrm>
              <a:off x="1545977" y="3700755"/>
              <a:ext cx="1405433" cy="843260"/>
            </a:xfrm>
            <a:prstGeom prst="rect">
              <a:avLst/>
            </a:prstGeom>
            <a:solidFill>
              <a:schemeClr val="accent3">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3" name="Rectangle 42"/>
            <p:cNvSpPr/>
            <p:nvPr/>
          </p:nvSpPr>
          <p:spPr>
            <a:xfrm>
              <a:off x="1545977" y="3700755"/>
              <a:ext cx="1405433" cy="843260"/>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Interconnection</a:t>
              </a:r>
            </a:p>
          </p:txBody>
        </p:sp>
      </p:grpSp>
      <p:grpSp>
        <p:nvGrpSpPr>
          <p:cNvPr id="44" name="Group 43"/>
          <p:cNvGrpSpPr>
            <a:grpSpLocks/>
          </p:cNvGrpSpPr>
          <p:nvPr/>
        </p:nvGrpSpPr>
        <p:grpSpPr bwMode="auto">
          <a:xfrm>
            <a:off x="6596063" y="4414838"/>
            <a:ext cx="1404937" cy="842962"/>
            <a:chOff x="3091954" y="3700755"/>
            <a:chExt cx="1405433" cy="843260"/>
          </a:xfrm>
        </p:grpSpPr>
        <p:sp>
          <p:nvSpPr>
            <p:cNvPr id="45" name="Rectangle 44"/>
            <p:cNvSpPr/>
            <p:nvPr/>
          </p:nvSpPr>
          <p:spPr>
            <a:xfrm>
              <a:off x="3091954" y="3700755"/>
              <a:ext cx="1405433" cy="843260"/>
            </a:xfrm>
            <a:prstGeom prst="rect">
              <a:avLst/>
            </a:prstGeom>
            <a:solidFill>
              <a:schemeClr val="accent4">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6" name="Rectangle 45"/>
            <p:cNvSpPr/>
            <p:nvPr/>
          </p:nvSpPr>
          <p:spPr>
            <a:xfrm>
              <a:off x="3091954" y="3700755"/>
              <a:ext cx="1405433" cy="843260"/>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Utility rate structures</a:t>
              </a:r>
            </a:p>
          </p:txBody>
        </p:sp>
      </p:grpSp>
      <p:sp>
        <p:nvSpPr>
          <p:cNvPr id="28" name="Rectangle 27"/>
          <p:cNvSpPr/>
          <p:nvPr/>
        </p:nvSpPr>
        <p:spPr>
          <a:xfrm>
            <a:off x="280988" y="1836738"/>
            <a:ext cx="3376612" cy="3748087"/>
          </a:xfrm>
          <a:prstGeom prst="rect">
            <a:avLst/>
          </a:prstGeom>
          <a:solidFill>
            <a:schemeClr val="accent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nvGrpSpPr>
          <p:cNvPr id="29" name="Group 28"/>
          <p:cNvGrpSpPr>
            <a:grpSpLocks/>
          </p:cNvGrpSpPr>
          <p:nvPr/>
        </p:nvGrpSpPr>
        <p:grpSpPr bwMode="auto">
          <a:xfrm>
            <a:off x="1219200" y="2433638"/>
            <a:ext cx="1404938" cy="842962"/>
            <a:chOff x="0" y="3700755"/>
            <a:chExt cx="1405433" cy="843260"/>
          </a:xfrm>
        </p:grpSpPr>
        <p:sp>
          <p:nvSpPr>
            <p:cNvPr id="30" name="Rectangle 29"/>
            <p:cNvSpPr/>
            <p:nvPr/>
          </p:nvSpPr>
          <p:spPr>
            <a:xfrm>
              <a:off x="0" y="3700755"/>
              <a:ext cx="1405433" cy="843260"/>
            </a:xfrm>
            <a:prstGeom prst="rect">
              <a:avLst/>
            </a:prstGeom>
            <a:solidFill>
              <a:schemeClr val="accent5">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1" name="Rectangle 30"/>
            <p:cNvSpPr/>
            <p:nvPr/>
          </p:nvSpPr>
          <p:spPr>
            <a:xfrm>
              <a:off x="0" y="3700755"/>
              <a:ext cx="1405433" cy="843260"/>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Net metering</a:t>
              </a:r>
            </a:p>
          </p:txBody>
        </p:sp>
      </p:grpSp>
      <p:grpSp>
        <p:nvGrpSpPr>
          <p:cNvPr id="32" name="Group 31"/>
          <p:cNvGrpSpPr>
            <a:grpSpLocks/>
          </p:cNvGrpSpPr>
          <p:nvPr/>
        </p:nvGrpSpPr>
        <p:grpSpPr bwMode="auto">
          <a:xfrm>
            <a:off x="1219200" y="3352800"/>
            <a:ext cx="1404938" cy="842963"/>
            <a:chOff x="1545977" y="3700755"/>
            <a:chExt cx="1405433" cy="843260"/>
          </a:xfrm>
        </p:grpSpPr>
        <p:sp>
          <p:nvSpPr>
            <p:cNvPr id="33" name="Rectangle 32"/>
            <p:cNvSpPr/>
            <p:nvPr/>
          </p:nvSpPr>
          <p:spPr>
            <a:xfrm>
              <a:off x="1545977" y="3700755"/>
              <a:ext cx="1405433" cy="843260"/>
            </a:xfrm>
            <a:prstGeom prst="rect">
              <a:avLst/>
            </a:prstGeom>
            <a:solidFill>
              <a:schemeClr val="accent3">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4" name="Rectangle 33"/>
            <p:cNvSpPr/>
            <p:nvPr/>
          </p:nvSpPr>
          <p:spPr>
            <a:xfrm>
              <a:off x="1545977" y="3700755"/>
              <a:ext cx="1405433" cy="843260"/>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Interconnection</a:t>
              </a:r>
            </a:p>
          </p:txBody>
        </p:sp>
      </p:grpSp>
      <p:grpSp>
        <p:nvGrpSpPr>
          <p:cNvPr id="35" name="Group 34"/>
          <p:cNvGrpSpPr>
            <a:grpSpLocks/>
          </p:cNvGrpSpPr>
          <p:nvPr/>
        </p:nvGrpSpPr>
        <p:grpSpPr bwMode="auto">
          <a:xfrm>
            <a:off x="1219200" y="4338638"/>
            <a:ext cx="1404938" cy="842962"/>
            <a:chOff x="3091954" y="3700755"/>
            <a:chExt cx="1405433" cy="843260"/>
          </a:xfrm>
        </p:grpSpPr>
        <p:sp>
          <p:nvSpPr>
            <p:cNvPr id="36" name="Rectangle 35"/>
            <p:cNvSpPr/>
            <p:nvPr/>
          </p:nvSpPr>
          <p:spPr>
            <a:xfrm>
              <a:off x="3091954" y="3700755"/>
              <a:ext cx="1405433" cy="843260"/>
            </a:xfrm>
            <a:prstGeom prst="rect">
              <a:avLst/>
            </a:prstGeom>
            <a:solidFill>
              <a:schemeClr val="accent4">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7" name="Rectangle 36"/>
            <p:cNvSpPr/>
            <p:nvPr/>
          </p:nvSpPr>
          <p:spPr>
            <a:xfrm>
              <a:off x="3091954" y="3700755"/>
              <a:ext cx="1405433" cy="843260"/>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1500" dirty="0"/>
                <a:t>Utility rate structures</a:t>
              </a:r>
            </a:p>
          </p:txBody>
        </p:sp>
      </p:grpSp>
      <p:sp>
        <p:nvSpPr>
          <p:cNvPr id="451593" name="Text Placeholder 4"/>
          <p:cNvSpPr>
            <a:spLocks noGrp="1"/>
          </p:cNvSpPr>
          <p:nvPr>
            <p:ph type="body" idx="4294967295"/>
          </p:nvPr>
        </p:nvSpPr>
        <p:spPr>
          <a:xfrm>
            <a:off x="741363" y="1743075"/>
            <a:ext cx="2455862" cy="639763"/>
          </a:xfrm>
        </p:spPr>
        <p:txBody>
          <a:bodyPr anchor="b"/>
          <a:lstStyle/>
          <a:p>
            <a:pPr marL="0" indent="0" algn="ctr" eaLnBrk="1" hangingPunct="1">
              <a:buFont typeface="Arial" charset="0"/>
              <a:buNone/>
            </a:pPr>
            <a:r>
              <a:rPr lang="en-US" b="1" smtClean="0"/>
              <a:t>State policies</a:t>
            </a:r>
          </a:p>
        </p:txBody>
      </p:sp>
      <p:sp>
        <p:nvSpPr>
          <p:cNvPr id="451594" name="Text Placeholder 6"/>
          <p:cNvSpPr>
            <a:spLocks noGrp="1"/>
          </p:cNvSpPr>
          <p:nvPr>
            <p:ph type="body" sz="quarter" idx="4294967295"/>
          </p:nvPr>
        </p:nvSpPr>
        <p:spPr>
          <a:xfrm>
            <a:off x="5946775" y="1743075"/>
            <a:ext cx="2455863" cy="639763"/>
          </a:xfrm>
        </p:spPr>
        <p:txBody>
          <a:bodyPr anchor="b"/>
          <a:lstStyle/>
          <a:p>
            <a:pPr marL="0" indent="0" algn="ctr" eaLnBrk="1" hangingPunct="1">
              <a:buFont typeface="Arial" charset="0"/>
              <a:buNone/>
            </a:pPr>
            <a:r>
              <a:rPr lang="en-US" b="1" smtClean="0"/>
              <a:t>Local options</a:t>
            </a:r>
          </a:p>
        </p:txBody>
      </p:sp>
      <p:sp>
        <p:nvSpPr>
          <p:cNvPr id="8" name="Left-Right Arrow Callout 7"/>
          <p:cNvSpPr/>
          <p:nvPr/>
        </p:nvSpPr>
        <p:spPr>
          <a:xfrm>
            <a:off x="3124200" y="2416175"/>
            <a:ext cx="2876550" cy="2755900"/>
          </a:xfrm>
          <a:prstGeom prst="leftRightArrowCallout">
            <a:avLst>
              <a:gd name="adj1" fmla="val 100000"/>
              <a:gd name="adj2" fmla="val 59988"/>
              <a:gd name="adj3" fmla="val 19692"/>
              <a:gd name="adj4" fmla="val 19974"/>
            </a:avLst>
          </a:prstGeom>
          <a:gradFill flip="none" rotWithShape="1">
            <a:gsLst>
              <a:gs pos="0">
                <a:schemeClr val="accent2">
                  <a:lumMod val="75000"/>
                </a:schemeClr>
              </a:gs>
              <a:gs pos="100000">
                <a:schemeClr val="accent3">
                  <a:lumMod val="75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5" name="Rounded Rectangle 64"/>
          <p:cNvSpPr/>
          <p:nvPr/>
        </p:nvSpPr>
        <p:spPr>
          <a:xfrm>
            <a:off x="5773738" y="5410200"/>
            <a:ext cx="3065462" cy="276225"/>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6" name="Rectangle 65"/>
          <p:cNvSpPr>
            <a:spLocks noChangeArrowheads="1"/>
          </p:cNvSpPr>
          <p:nvPr/>
        </p:nvSpPr>
        <p:spPr bwMode="auto">
          <a:xfrm>
            <a:off x="5751513" y="5410200"/>
            <a:ext cx="3081337" cy="276225"/>
          </a:xfrm>
          <a:prstGeom prst="rect">
            <a:avLst/>
          </a:prstGeom>
          <a:noFill/>
          <a:ln w="9525">
            <a:noFill/>
            <a:miter lim="800000"/>
            <a:headEnd/>
            <a:tailEnd/>
          </a:ln>
        </p:spPr>
        <p:txBody>
          <a:bodyPr wrap="none">
            <a:spAutoFit/>
          </a:bodyPr>
          <a:lstStyle/>
          <a:p>
            <a:r>
              <a:rPr lang="en-US" sz="1200" b="1"/>
              <a:t>directly only through municipal utilities</a:t>
            </a:r>
          </a:p>
        </p:txBody>
      </p:sp>
      <p:sp>
        <p:nvSpPr>
          <p:cNvPr id="451598" name="TextBox 26"/>
          <p:cNvSpPr txBox="1">
            <a:spLocks noChangeArrowheads="1"/>
          </p:cNvSpPr>
          <p:nvPr/>
        </p:nvSpPr>
        <p:spPr bwMode="auto">
          <a:xfrm>
            <a:off x="1739900" y="1143000"/>
            <a:ext cx="5654675" cy="523875"/>
          </a:xfrm>
          <a:prstGeom prst="rect">
            <a:avLst/>
          </a:prstGeom>
          <a:noFill/>
          <a:ln w="9525">
            <a:noFill/>
            <a:miter lim="800000"/>
            <a:headEnd/>
            <a:tailEnd/>
          </a:ln>
        </p:spPr>
        <p:txBody>
          <a:bodyPr wrap="none">
            <a:spAutoFit/>
          </a:bodyPr>
          <a:lstStyle/>
          <a:p>
            <a:pPr algn="ctr"/>
            <a:r>
              <a:rPr lang="en-US" sz="2800" b="1">
                <a:solidFill>
                  <a:schemeClr val="tx2"/>
                </a:solidFill>
              </a:rPr>
              <a:t>Policies to Overcoming Barriers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0-#ppt_w/2"/>
                                          </p:val>
                                        </p:tav>
                                        <p:tav tm="100000">
                                          <p:val>
                                            <p:strVal val="#ppt_x"/>
                                          </p:val>
                                        </p:tav>
                                      </p:tavLst>
                                    </p:anim>
                                    <p:anim calcmode="lin" valueType="num">
                                      <p:cBhvr additive="base">
                                        <p:cTn id="16" dur="500" fill="hold"/>
                                        <p:tgtEl>
                                          <p:spTgt spid="3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0-#ppt_w/2"/>
                                          </p:val>
                                        </p:tav>
                                        <p:tav tm="100000">
                                          <p:val>
                                            <p:strVal val="#ppt_x"/>
                                          </p:val>
                                        </p:tav>
                                      </p:tavLst>
                                    </p:anim>
                                    <p:anim calcmode="lin" valueType="num">
                                      <p:cBhvr additive="base">
                                        <p:cTn id="20" dur="500" fill="hold"/>
                                        <p:tgtEl>
                                          <p:spTgt spid="41"/>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fill="hold"/>
                                        <p:tgtEl>
                                          <p:spTgt spid="44"/>
                                        </p:tgtEl>
                                        <p:attrNameLst>
                                          <p:attrName>ppt_x</p:attrName>
                                        </p:attrNameLst>
                                      </p:cBhvr>
                                      <p:tavLst>
                                        <p:tav tm="0">
                                          <p:val>
                                            <p:strVal val="0-#ppt_w/2"/>
                                          </p:val>
                                        </p:tav>
                                        <p:tav tm="100000">
                                          <p:val>
                                            <p:strVal val="#ppt_x"/>
                                          </p:val>
                                        </p:tav>
                                      </p:tavLst>
                                    </p:anim>
                                    <p:anim calcmode="lin" valueType="num">
                                      <p:cBhvr additive="base">
                                        <p:cTn id="24"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5"/>
                                        </p:tgtEl>
                                        <p:attrNameLst>
                                          <p:attrName>style.visibility</p:attrName>
                                        </p:attrNameLst>
                                      </p:cBhvr>
                                      <p:to>
                                        <p:strVal val="visible"/>
                                      </p:to>
                                    </p:set>
                                    <p:anim calcmode="lin" valueType="num">
                                      <p:cBhvr additive="base">
                                        <p:cTn id="29" dur="500" fill="hold"/>
                                        <p:tgtEl>
                                          <p:spTgt spid="65"/>
                                        </p:tgtEl>
                                        <p:attrNameLst>
                                          <p:attrName>ppt_x</p:attrName>
                                        </p:attrNameLst>
                                      </p:cBhvr>
                                      <p:tavLst>
                                        <p:tav tm="0">
                                          <p:val>
                                            <p:strVal val="#ppt_x"/>
                                          </p:val>
                                        </p:tav>
                                        <p:tav tm="100000">
                                          <p:val>
                                            <p:strVal val="#ppt_x"/>
                                          </p:val>
                                        </p:tav>
                                      </p:tavLst>
                                    </p:anim>
                                    <p:anim calcmode="lin" valueType="num">
                                      <p:cBhvr additive="base">
                                        <p:cTn id="30" dur="500" fill="hold"/>
                                        <p:tgtEl>
                                          <p:spTgt spid="6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6"/>
                                        </p:tgtEl>
                                        <p:attrNameLst>
                                          <p:attrName>style.visibility</p:attrName>
                                        </p:attrNameLst>
                                      </p:cBhvr>
                                      <p:to>
                                        <p:strVal val="visible"/>
                                      </p:to>
                                    </p:set>
                                    <p:anim calcmode="lin" valueType="num">
                                      <p:cBhvr additive="base">
                                        <p:cTn id="33" dur="500" fill="hold"/>
                                        <p:tgtEl>
                                          <p:spTgt spid="66"/>
                                        </p:tgtEl>
                                        <p:attrNameLst>
                                          <p:attrName>ppt_x</p:attrName>
                                        </p:attrNameLst>
                                      </p:cBhvr>
                                      <p:tavLst>
                                        <p:tav tm="0">
                                          <p:val>
                                            <p:strVal val="#ppt_x"/>
                                          </p:val>
                                        </p:tav>
                                        <p:tav tm="100000">
                                          <p:val>
                                            <p:strVal val="#ppt_x"/>
                                          </p:val>
                                        </p:tav>
                                      </p:tavLst>
                                    </p:anim>
                                    <p:anim calcmode="lin" valueType="num">
                                      <p:cBhvr additive="base">
                                        <p:cTn id="34"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4294967295"/>
          </p:nvPr>
        </p:nvGraphicFramePr>
        <p:xfrm>
          <a:off x="457200" y="1905000"/>
          <a:ext cx="8229600" cy="3472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457200" y="1728788"/>
          <a:ext cx="4046538" cy="4900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55682" name="TextBox 4"/>
          <p:cNvSpPr txBox="1">
            <a:spLocks noChangeArrowheads="1"/>
          </p:cNvSpPr>
          <p:nvPr/>
        </p:nvSpPr>
        <p:spPr bwMode="auto">
          <a:xfrm>
            <a:off x="4651375" y="5486400"/>
            <a:ext cx="4111625" cy="584200"/>
          </a:xfrm>
          <a:prstGeom prst="rect">
            <a:avLst/>
          </a:prstGeom>
          <a:noFill/>
          <a:ln w="9525">
            <a:noFill/>
            <a:miter lim="800000"/>
            <a:headEnd/>
            <a:tailEnd/>
          </a:ln>
        </p:spPr>
        <p:txBody>
          <a:bodyPr>
            <a:spAutoFit/>
          </a:bodyPr>
          <a:lstStyle/>
          <a:p>
            <a:r>
              <a:rPr lang="en-US" sz="1600">
                <a:latin typeface="Calibri" pitchFamily="34" charset="0"/>
              </a:rPr>
              <a:t>For more information see: </a:t>
            </a:r>
            <a:r>
              <a:rPr lang="en-US" sz="1600">
                <a:latin typeface="Calibri" pitchFamily="34" charset="0"/>
                <a:hlinkClick r:id="rId8"/>
              </a:rPr>
              <a:t>www.dsireusa.org/solar/comparisontables/</a:t>
            </a:r>
            <a:r>
              <a:rPr lang="en-US" sz="1600">
                <a:latin typeface="Calibri" pitchFamily="34" charset="0"/>
              </a:rPr>
              <a:t> </a:t>
            </a:r>
          </a:p>
        </p:txBody>
      </p:sp>
      <p:pic>
        <p:nvPicPr>
          <p:cNvPr id="455683" name="Picture 2"/>
          <p:cNvPicPr>
            <a:picLocks noChangeAspect="1" noChangeArrowheads="1"/>
          </p:cNvPicPr>
          <p:nvPr/>
        </p:nvPicPr>
        <p:blipFill>
          <a:blip r:embed="rId9" cstate="print"/>
          <a:srcRect/>
          <a:stretch>
            <a:fillRect/>
          </a:stretch>
        </p:blipFill>
        <p:spPr bwMode="auto">
          <a:xfrm>
            <a:off x="4651375" y="2284413"/>
            <a:ext cx="4249738" cy="3187700"/>
          </a:xfrm>
          <a:prstGeom prst="rect">
            <a:avLst/>
          </a:prstGeom>
          <a:noFill/>
          <a:ln w="9525">
            <a:solidFill>
              <a:schemeClr val="tx2"/>
            </a:solidFill>
            <a:miter lim="800000"/>
            <a:headEnd/>
            <a:tailEnd/>
          </a:ln>
        </p:spPr>
      </p:pic>
      <p:grpSp>
        <p:nvGrpSpPr>
          <p:cNvPr id="455684" name="Group 5"/>
          <p:cNvGrpSpPr>
            <a:grpSpLocks/>
          </p:cNvGrpSpPr>
          <p:nvPr/>
        </p:nvGrpSpPr>
        <p:grpSpPr bwMode="auto">
          <a:xfrm>
            <a:off x="2333625" y="1157288"/>
            <a:ext cx="4443413" cy="842962"/>
            <a:chOff x="0" y="455461"/>
            <a:chExt cx="1405929" cy="843557"/>
          </a:xfrm>
        </p:grpSpPr>
        <p:sp>
          <p:nvSpPr>
            <p:cNvPr id="7" name="Rectangle 6"/>
            <p:cNvSpPr/>
            <p:nvPr/>
          </p:nvSpPr>
          <p:spPr>
            <a:xfrm>
              <a:off x="0" y="455461"/>
              <a:ext cx="1405929" cy="843557"/>
            </a:xfrm>
            <a:prstGeom prst="rect">
              <a:avLst/>
            </a:pr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tangle 7"/>
            <p:cNvSpPr/>
            <p:nvPr/>
          </p:nvSpPr>
          <p:spPr>
            <a:xfrm>
              <a:off x="0" y="455461"/>
              <a:ext cx="1405929" cy="843557"/>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4400" dirty="0"/>
                <a:t>Cash incentives</a:t>
              </a:r>
            </a:p>
          </p:txBody>
        </p:sp>
      </p:gr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457200" y="2209800"/>
          <a:ext cx="5192713"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57730" name="Picture 6"/>
          <p:cNvPicPr>
            <a:picLocks noChangeAspect="1" noChangeArrowheads="1"/>
          </p:cNvPicPr>
          <p:nvPr/>
        </p:nvPicPr>
        <p:blipFill>
          <a:blip r:embed="rId8" cstate="print"/>
          <a:srcRect/>
          <a:stretch>
            <a:fillRect/>
          </a:stretch>
        </p:blipFill>
        <p:spPr bwMode="auto">
          <a:xfrm>
            <a:off x="6324600" y="2362200"/>
            <a:ext cx="2239963" cy="3228975"/>
          </a:xfrm>
          <a:prstGeom prst="rect">
            <a:avLst/>
          </a:prstGeom>
          <a:noFill/>
          <a:ln w="9525">
            <a:noFill/>
            <a:miter lim="800000"/>
            <a:headEnd/>
            <a:tailEnd/>
          </a:ln>
        </p:spPr>
      </p:pic>
      <p:grpSp>
        <p:nvGrpSpPr>
          <p:cNvPr id="457731" name="Group 4"/>
          <p:cNvGrpSpPr>
            <a:grpSpLocks/>
          </p:cNvGrpSpPr>
          <p:nvPr/>
        </p:nvGrpSpPr>
        <p:grpSpPr bwMode="auto">
          <a:xfrm>
            <a:off x="1295400" y="1143000"/>
            <a:ext cx="6588125" cy="842963"/>
            <a:chOff x="-1162350" y="-1748983"/>
            <a:chExt cx="1405930" cy="843558"/>
          </a:xfrm>
        </p:grpSpPr>
        <p:sp>
          <p:nvSpPr>
            <p:cNvPr id="6" name="Rectangle 5"/>
            <p:cNvSpPr/>
            <p:nvPr/>
          </p:nvSpPr>
          <p:spPr>
            <a:xfrm>
              <a:off x="-1162350" y="-1748983"/>
              <a:ext cx="1405930" cy="843558"/>
            </a:xfrm>
            <a:prstGeom prst="rect">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ectangle 6"/>
            <p:cNvSpPr/>
            <p:nvPr/>
          </p:nvSpPr>
          <p:spPr>
            <a:xfrm>
              <a:off x="-1162350" y="-1748983"/>
              <a:ext cx="1405930" cy="843558"/>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4400" dirty="0"/>
                <a:t>Community solar programs</a:t>
              </a:r>
            </a:p>
          </p:txBody>
        </p:sp>
      </p:gr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457200" y="2209800"/>
          <a:ext cx="5192713"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59778" name="Picture 6"/>
          <p:cNvPicPr>
            <a:picLocks noChangeAspect="1" noChangeArrowheads="1"/>
          </p:cNvPicPr>
          <p:nvPr/>
        </p:nvPicPr>
        <p:blipFill>
          <a:blip r:embed="rId8" cstate="print"/>
          <a:srcRect/>
          <a:stretch>
            <a:fillRect/>
          </a:stretch>
        </p:blipFill>
        <p:spPr bwMode="auto">
          <a:xfrm>
            <a:off x="6324600" y="2362200"/>
            <a:ext cx="2239963" cy="3228975"/>
          </a:xfrm>
          <a:prstGeom prst="rect">
            <a:avLst/>
          </a:prstGeom>
          <a:noFill/>
          <a:ln w="9525">
            <a:noFill/>
            <a:miter lim="800000"/>
            <a:headEnd/>
            <a:tailEnd/>
          </a:ln>
        </p:spPr>
      </p:pic>
      <p:grpSp>
        <p:nvGrpSpPr>
          <p:cNvPr id="459779" name="Group 4"/>
          <p:cNvGrpSpPr>
            <a:grpSpLocks/>
          </p:cNvGrpSpPr>
          <p:nvPr/>
        </p:nvGrpSpPr>
        <p:grpSpPr bwMode="auto">
          <a:xfrm>
            <a:off x="1295400" y="1143000"/>
            <a:ext cx="6588125" cy="842963"/>
            <a:chOff x="-1162350" y="-1748983"/>
            <a:chExt cx="1405930" cy="843558"/>
          </a:xfrm>
        </p:grpSpPr>
        <p:sp>
          <p:nvSpPr>
            <p:cNvPr id="6" name="Rectangle 5"/>
            <p:cNvSpPr/>
            <p:nvPr/>
          </p:nvSpPr>
          <p:spPr>
            <a:xfrm>
              <a:off x="-1162350" y="-1748983"/>
              <a:ext cx="1405930" cy="843558"/>
            </a:xfrm>
            <a:prstGeom prst="rect">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ectangle 6"/>
            <p:cNvSpPr/>
            <p:nvPr/>
          </p:nvSpPr>
          <p:spPr>
            <a:xfrm>
              <a:off x="-1162350" y="-1748983"/>
              <a:ext cx="1405930" cy="843558"/>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4400" dirty="0"/>
                <a:t>Community solar programs</a:t>
              </a:r>
            </a:p>
          </p:txBody>
        </p:sp>
      </p:gr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2022475"/>
          <a:ext cx="89154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61826" name="Group 3"/>
          <p:cNvGrpSpPr>
            <a:grpSpLocks/>
          </p:cNvGrpSpPr>
          <p:nvPr/>
        </p:nvGrpSpPr>
        <p:grpSpPr bwMode="auto">
          <a:xfrm>
            <a:off x="914400" y="1062038"/>
            <a:ext cx="7280275" cy="842962"/>
            <a:chOff x="3093045" y="455461"/>
            <a:chExt cx="1405929" cy="843557"/>
          </a:xfrm>
        </p:grpSpPr>
        <p:sp>
          <p:nvSpPr>
            <p:cNvPr id="5" name="Rectangle 4"/>
            <p:cNvSpPr/>
            <p:nvPr/>
          </p:nvSpPr>
          <p:spPr>
            <a:xfrm>
              <a:off x="3093045" y="455461"/>
              <a:ext cx="1405929" cy="843557"/>
            </a:xfrm>
            <a:prstGeom prst="rect">
              <a:avLst/>
            </a:prstGeom>
            <a:solidFill>
              <a:schemeClr val="accent6">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ectangle 5"/>
            <p:cNvSpPr/>
            <p:nvPr/>
          </p:nvSpPr>
          <p:spPr>
            <a:xfrm>
              <a:off x="3093045" y="455461"/>
              <a:ext cx="1405929" cy="843557"/>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4800" dirty="0"/>
                <a:t>Property tax incentives</a:t>
              </a:r>
            </a:p>
          </p:txBody>
        </p:sp>
      </p:gr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457200" y="2192338"/>
          <a:ext cx="5046663" cy="3903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63874" name="Picture 2" descr="C:\Users\jrbarne2\AppData\Local\Microsoft\Windows\Temporary Internet Files\Content.IE5\HMMDI77Y\MC900325928[1].wmf"/>
          <p:cNvPicPr>
            <a:picLocks noChangeAspect="1" noChangeArrowheads="1"/>
          </p:cNvPicPr>
          <p:nvPr/>
        </p:nvPicPr>
        <p:blipFill>
          <a:blip r:embed="rId8" cstate="print"/>
          <a:srcRect/>
          <a:stretch>
            <a:fillRect/>
          </a:stretch>
        </p:blipFill>
        <p:spPr bwMode="auto">
          <a:xfrm>
            <a:off x="5753100" y="2503488"/>
            <a:ext cx="3125788" cy="3111500"/>
          </a:xfrm>
          <a:prstGeom prst="rect">
            <a:avLst/>
          </a:prstGeom>
          <a:noFill/>
          <a:ln w="9525">
            <a:noFill/>
            <a:miter lim="800000"/>
            <a:headEnd/>
            <a:tailEnd/>
          </a:ln>
        </p:spPr>
      </p:pic>
      <p:grpSp>
        <p:nvGrpSpPr>
          <p:cNvPr id="463875" name="Group 5"/>
          <p:cNvGrpSpPr>
            <a:grpSpLocks/>
          </p:cNvGrpSpPr>
          <p:nvPr/>
        </p:nvGrpSpPr>
        <p:grpSpPr bwMode="auto">
          <a:xfrm>
            <a:off x="879475" y="1219200"/>
            <a:ext cx="7350125" cy="842963"/>
            <a:chOff x="0" y="1439612"/>
            <a:chExt cx="1405929" cy="843557"/>
          </a:xfrm>
        </p:grpSpPr>
        <p:sp>
          <p:nvSpPr>
            <p:cNvPr id="7" name="Rectangle 6"/>
            <p:cNvSpPr/>
            <p:nvPr/>
          </p:nvSpPr>
          <p:spPr>
            <a:xfrm>
              <a:off x="0" y="1439612"/>
              <a:ext cx="1405929" cy="843557"/>
            </a:xfrm>
            <a:prstGeom prst="rect">
              <a:avLst/>
            </a:prstGeom>
            <a:solidFill>
              <a:schemeClr val="tx2">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tangle 7"/>
            <p:cNvSpPr/>
            <p:nvPr/>
          </p:nvSpPr>
          <p:spPr>
            <a:xfrm>
              <a:off x="0" y="1439612"/>
              <a:ext cx="1405929" cy="843557"/>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5400" dirty="0"/>
                <a:t>Sales tax incentives</a:t>
              </a:r>
            </a:p>
          </p:txBody>
        </p:sp>
      </p:gr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921" name="Picture 6" descr="http://www.hopshop.net/tours/electric-utility/images/polepig.gif"/>
          <p:cNvPicPr>
            <a:picLocks noChangeAspect="1" noChangeArrowheads="1"/>
          </p:cNvPicPr>
          <p:nvPr/>
        </p:nvPicPr>
        <p:blipFill>
          <a:blip r:embed="rId3" cstate="print"/>
          <a:srcRect/>
          <a:stretch>
            <a:fillRect/>
          </a:stretch>
        </p:blipFill>
        <p:spPr bwMode="auto">
          <a:xfrm>
            <a:off x="5143500" y="2157413"/>
            <a:ext cx="3246438" cy="3752850"/>
          </a:xfrm>
          <a:prstGeom prst="rect">
            <a:avLst/>
          </a:prstGeom>
          <a:noFill/>
          <a:ln w="9525">
            <a:noFill/>
            <a:miter lim="800000"/>
            <a:headEnd/>
            <a:tailEnd/>
          </a:ln>
        </p:spPr>
      </p:pic>
      <p:sp>
        <p:nvSpPr>
          <p:cNvPr id="465922" name="Rectangle 8"/>
          <p:cNvSpPr>
            <a:spLocks noGrp="1"/>
          </p:cNvSpPr>
          <p:nvPr>
            <p:ph type="body" sz="half" idx="4294967295"/>
          </p:nvPr>
        </p:nvSpPr>
        <p:spPr>
          <a:xfrm>
            <a:off x="423863" y="2100263"/>
            <a:ext cx="5143500" cy="5035550"/>
          </a:xfrm>
        </p:spPr>
        <p:txBody>
          <a:bodyPr/>
          <a:lstStyle/>
          <a:p>
            <a:pPr eaLnBrk="1" hangingPunct="1">
              <a:lnSpc>
                <a:spcPct val="90000"/>
              </a:lnSpc>
              <a:buFont typeface="Arial" charset="0"/>
              <a:buNone/>
            </a:pPr>
            <a:endParaRPr lang="en-US" sz="1200" smtClean="0"/>
          </a:p>
          <a:p>
            <a:pPr marL="342900" lvl="1" indent="-342900" eaLnBrk="1" hangingPunct="1">
              <a:lnSpc>
                <a:spcPct val="90000"/>
              </a:lnSpc>
              <a:buFont typeface="Arial" charset="0"/>
              <a:buChar char="•"/>
            </a:pPr>
            <a:endParaRPr lang="en-US" smtClean="0">
              <a:ea typeface="ＭＳ Ｐゴシック" pitchFamily="34" charset="-128"/>
            </a:endParaRPr>
          </a:p>
          <a:p>
            <a:pPr marL="342900" lvl="1" indent="-342900" eaLnBrk="1" hangingPunct="1">
              <a:lnSpc>
                <a:spcPct val="90000"/>
              </a:lnSpc>
              <a:buFont typeface="Arial" charset="0"/>
              <a:buChar char="•"/>
            </a:pPr>
            <a:endParaRPr lang="en-US" smtClean="0">
              <a:ea typeface="ＭＳ Ｐゴシック" pitchFamily="34" charset="-128"/>
            </a:endParaRPr>
          </a:p>
          <a:p>
            <a:pPr marL="342900" lvl="1" indent="-342900" eaLnBrk="1" hangingPunct="1">
              <a:lnSpc>
                <a:spcPct val="90000"/>
              </a:lnSpc>
              <a:buFont typeface="Arial" charset="0"/>
              <a:buNone/>
            </a:pPr>
            <a:endParaRPr lang="en-US" sz="1200" smtClean="0">
              <a:ea typeface="ＭＳ Ｐゴシック" pitchFamily="34" charset="-128"/>
            </a:endParaRPr>
          </a:p>
          <a:p>
            <a:pPr marL="342900" lvl="1" indent="-342900" eaLnBrk="1" hangingPunct="1">
              <a:lnSpc>
                <a:spcPct val="90000"/>
              </a:lnSpc>
              <a:buFont typeface="Arial" charset="0"/>
              <a:buChar char="•"/>
            </a:pPr>
            <a:endParaRPr lang="en-US" smtClean="0">
              <a:ea typeface="ＭＳ Ｐゴシック" pitchFamily="34" charset="-128"/>
            </a:endParaRPr>
          </a:p>
          <a:p>
            <a:pPr eaLnBrk="1" hangingPunct="1">
              <a:lnSpc>
                <a:spcPct val="90000"/>
              </a:lnSpc>
            </a:pPr>
            <a:endParaRPr lang="en-US" sz="2800" smtClean="0"/>
          </a:p>
          <a:p>
            <a:pPr eaLnBrk="1" hangingPunct="1">
              <a:lnSpc>
                <a:spcPct val="90000"/>
              </a:lnSpc>
              <a:buFont typeface="Arial" charset="0"/>
              <a:buNone/>
            </a:pPr>
            <a:endParaRPr lang="en-US" sz="1600" smtClean="0"/>
          </a:p>
          <a:p>
            <a:pPr eaLnBrk="1" hangingPunct="1">
              <a:lnSpc>
                <a:spcPct val="90000"/>
              </a:lnSpc>
            </a:pPr>
            <a:endParaRPr lang="en-US" sz="2800" smtClean="0"/>
          </a:p>
        </p:txBody>
      </p:sp>
      <p:pic>
        <p:nvPicPr>
          <p:cNvPr id="465923" name="Picture 4"/>
          <p:cNvPicPr>
            <a:picLocks noChangeAspect="1" noChangeArrowheads="1"/>
          </p:cNvPicPr>
          <p:nvPr/>
        </p:nvPicPr>
        <p:blipFill>
          <a:blip r:embed="rId4" cstate="print"/>
          <a:srcRect/>
          <a:stretch>
            <a:fillRect/>
          </a:stretch>
        </p:blipFill>
        <p:spPr bwMode="auto">
          <a:xfrm>
            <a:off x="736600" y="2100263"/>
            <a:ext cx="3463925" cy="3810000"/>
          </a:xfrm>
          <a:prstGeom prst="rect">
            <a:avLst/>
          </a:prstGeom>
          <a:noFill/>
          <a:ln w="9525">
            <a:noFill/>
            <a:miter lim="800000"/>
            <a:headEnd/>
            <a:tailEnd/>
          </a:ln>
        </p:spPr>
      </p:pic>
      <p:grpSp>
        <p:nvGrpSpPr>
          <p:cNvPr id="465924" name="Group 5"/>
          <p:cNvGrpSpPr>
            <a:grpSpLocks/>
          </p:cNvGrpSpPr>
          <p:nvPr/>
        </p:nvGrpSpPr>
        <p:grpSpPr bwMode="auto">
          <a:xfrm>
            <a:off x="947738" y="1141413"/>
            <a:ext cx="7281862" cy="844550"/>
            <a:chOff x="1545977" y="3700755"/>
            <a:chExt cx="1405433" cy="843260"/>
          </a:xfrm>
        </p:grpSpPr>
        <p:sp>
          <p:nvSpPr>
            <p:cNvPr id="7" name="Rectangle 6"/>
            <p:cNvSpPr/>
            <p:nvPr/>
          </p:nvSpPr>
          <p:spPr>
            <a:xfrm>
              <a:off x="1545977" y="3700755"/>
              <a:ext cx="1405433" cy="843260"/>
            </a:xfrm>
            <a:prstGeom prst="rect">
              <a:avLst/>
            </a:prstGeom>
            <a:solidFill>
              <a:schemeClr val="accent3">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tangle 7"/>
            <p:cNvSpPr/>
            <p:nvPr/>
          </p:nvSpPr>
          <p:spPr>
            <a:xfrm>
              <a:off x="1545977" y="3700755"/>
              <a:ext cx="1405433" cy="843260"/>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5400" dirty="0"/>
                <a:t>Interconnection</a:t>
              </a:r>
            </a:p>
          </p:txBody>
        </p:sp>
      </p:gr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69" name="Picture 3" descr="grid-tied-inverter.gif"/>
          <p:cNvPicPr>
            <a:picLocks noChangeAspect="1"/>
          </p:cNvPicPr>
          <p:nvPr/>
        </p:nvPicPr>
        <p:blipFill>
          <a:blip r:embed="rId3" cstate="print"/>
          <a:srcRect/>
          <a:stretch>
            <a:fillRect/>
          </a:stretch>
        </p:blipFill>
        <p:spPr bwMode="auto">
          <a:xfrm>
            <a:off x="266700" y="2249488"/>
            <a:ext cx="6356350" cy="3548062"/>
          </a:xfrm>
          <a:prstGeom prst="rect">
            <a:avLst/>
          </a:prstGeom>
          <a:noFill/>
          <a:ln w="9525">
            <a:noFill/>
            <a:miter lim="800000"/>
            <a:headEnd/>
            <a:tailEnd/>
          </a:ln>
        </p:spPr>
      </p:pic>
      <p:pic>
        <p:nvPicPr>
          <p:cNvPr id="467970" name="Picture 4" descr="net-metering1.gif"/>
          <p:cNvPicPr>
            <a:picLocks noChangeAspect="1"/>
          </p:cNvPicPr>
          <p:nvPr/>
        </p:nvPicPr>
        <p:blipFill>
          <a:blip r:embed="rId4" cstate="print"/>
          <a:srcRect/>
          <a:stretch>
            <a:fillRect/>
          </a:stretch>
        </p:blipFill>
        <p:spPr bwMode="auto">
          <a:xfrm>
            <a:off x="6623050" y="2249488"/>
            <a:ext cx="2214563" cy="3548062"/>
          </a:xfrm>
          <a:prstGeom prst="rect">
            <a:avLst/>
          </a:prstGeom>
          <a:noFill/>
          <a:ln w="9525">
            <a:noFill/>
            <a:miter lim="800000"/>
            <a:headEnd/>
            <a:tailEnd/>
          </a:ln>
        </p:spPr>
      </p:pic>
      <p:grpSp>
        <p:nvGrpSpPr>
          <p:cNvPr id="467971" name="Group 4"/>
          <p:cNvGrpSpPr>
            <a:grpSpLocks/>
          </p:cNvGrpSpPr>
          <p:nvPr/>
        </p:nvGrpSpPr>
        <p:grpSpPr bwMode="auto">
          <a:xfrm>
            <a:off x="881063" y="1066800"/>
            <a:ext cx="7348537" cy="842963"/>
            <a:chOff x="0" y="3700755"/>
            <a:chExt cx="1405433" cy="843260"/>
          </a:xfrm>
        </p:grpSpPr>
        <p:sp>
          <p:nvSpPr>
            <p:cNvPr id="6" name="Rectangle 5"/>
            <p:cNvSpPr/>
            <p:nvPr/>
          </p:nvSpPr>
          <p:spPr>
            <a:xfrm>
              <a:off x="0" y="3700755"/>
              <a:ext cx="1405433" cy="843260"/>
            </a:xfrm>
            <a:prstGeom prst="rect">
              <a:avLst/>
            </a:prstGeom>
            <a:solidFill>
              <a:schemeClr val="accent5">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ectangle 6"/>
            <p:cNvSpPr/>
            <p:nvPr/>
          </p:nvSpPr>
          <p:spPr>
            <a:xfrm>
              <a:off x="0" y="3700755"/>
              <a:ext cx="1405433" cy="843260"/>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5400" dirty="0"/>
                <a:t>Net metering</a:t>
              </a: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4"/>
          <p:cNvSpPr>
            <a:spLocks noGrp="1"/>
          </p:cNvSpPr>
          <p:nvPr>
            <p:ph type="title"/>
          </p:nvPr>
        </p:nvSpPr>
        <p:spPr>
          <a:xfrm>
            <a:off x="457200" y="838200"/>
            <a:ext cx="8229600" cy="939800"/>
          </a:xfrm>
        </p:spPr>
        <p:txBody>
          <a:bodyPr/>
          <a:lstStyle/>
          <a:p>
            <a:pPr eaLnBrk="1" hangingPunct="1"/>
            <a:r>
              <a:rPr lang="en-US" smtClean="0">
                <a:ea typeface="ＭＳ Ｐゴシック" pitchFamily="34" charset="-128"/>
              </a:rPr>
              <a:t>Introductions</a:t>
            </a:r>
          </a:p>
        </p:txBody>
      </p:sp>
      <p:sp>
        <p:nvSpPr>
          <p:cNvPr id="46082" name="Subtitle 4"/>
          <p:cNvSpPr>
            <a:spLocks noGrp="1"/>
          </p:cNvSpPr>
          <p:nvPr>
            <p:ph idx="1"/>
          </p:nvPr>
        </p:nvSpPr>
        <p:spPr>
          <a:xfrm>
            <a:off x="609600" y="1981200"/>
            <a:ext cx="7924800" cy="4144963"/>
          </a:xfrm>
        </p:spPr>
        <p:txBody>
          <a:bodyPr/>
          <a:lstStyle/>
          <a:p>
            <a:pPr eaLnBrk="1" hangingPunct="1"/>
            <a:r>
              <a:rPr lang="en-US" smtClean="0"/>
              <a:t>In pairs, interview each other </a:t>
            </a:r>
            <a:r>
              <a:rPr lang="en-US" sz="2400" smtClean="0"/>
              <a:t>(5 minutes each)</a:t>
            </a:r>
          </a:p>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eaLnBrk="1" hangingPunct="1"/>
            <a:endParaRPr lang="en-US" smtClean="0"/>
          </a:p>
          <a:p>
            <a:pPr eaLnBrk="1" hangingPunct="1"/>
            <a:r>
              <a:rPr lang="en-US" smtClean="0"/>
              <a:t>Introduce your partner to your table group </a:t>
            </a:r>
            <a:r>
              <a:rPr lang="en-US" sz="2400" smtClean="0"/>
              <a:t>(10 minutes total)</a:t>
            </a:r>
            <a:endParaRPr lang="en-US" smtClean="0"/>
          </a:p>
          <a:p>
            <a:pPr eaLnBrk="1" hangingPunct="1"/>
            <a:endParaRPr lang="en-US" smtClean="0"/>
          </a:p>
        </p:txBody>
      </p:sp>
      <p:graphicFrame>
        <p:nvGraphicFramePr>
          <p:cNvPr id="3" name="Diagram 2"/>
          <p:cNvGraphicFramePr/>
          <p:nvPr/>
        </p:nvGraphicFramePr>
        <p:xfrm>
          <a:off x="457200" y="2590800"/>
          <a:ext cx="8229600" cy="287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Title 1"/>
          <p:cNvSpPr>
            <a:spLocks noGrp="1"/>
          </p:cNvSpPr>
          <p:nvPr>
            <p:ph type="title" idx="4294967295"/>
          </p:nvPr>
        </p:nvSpPr>
        <p:spPr>
          <a:xfrm>
            <a:off x="457200" y="1270000"/>
            <a:ext cx="8229600" cy="939800"/>
          </a:xfrm>
        </p:spPr>
        <p:txBody>
          <a:bodyPr/>
          <a:lstStyle/>
          <a:p>
            <a:pPr eaLnBrk="1" hangingPunct="1"/>
            <a:r>
              <a:rPr lang="en-US" smtClean="0"/>
              <a:t>Net Metering Best Practices</a:t>
            </a:r>
          </a:p>
        </p:txBody>
      </p:sp>
      <p:pic>
        <p:nvPicPr>
          <p:cNvPr id="470018" name="Picture 2" descr="Net Metering Report">
            <a:hlinkClick r:id="rId3"/>
          </p:cNvPr>
          <p:cNvPicPr>
            <a:picLocks noChangeAspect="1" noChangeArrowheads="1"/>
          </p:cNvPicPr>
          <p:nvPr/>
        </p:nvPicPr>
        <p:blipFill>
          <a:blip r:embed="rId4" cstate="print"/>
          <a:srcRect/>
          <a:stretch>
            <a:fillRect/>
          </a:stretch>
        </p:blipFill>
        <p:spPr bwMode="auto">
          <a:xfrm>
            <a:off x="3111500" y="2451100"/>
            <a:ext cx="2882900"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5" name="Picture 1" descr="NY1Q0207 - credit laport group SLC.JPG"/>
          <p:cNvPicPr>
            <a:picLocks noChangeAspect="1"/>
          </p:cNvPicPr>
          <p:nvPr/>
        </p:nvPicPr>
        <p:blipFill>
          <a:blip r:embed="rId3" cstate="print"/>
          <a:srcRect/>
          <a:stretch>
            <a:fillRect/>
          </a:stretch>
        </p:blipFill>
        <p:spPr bwMode="auto">
          <a:xfrm>
            <a:off x="0" y="3668713"/>
            <a:ext cx="5414963" cy="3189287"/>
          </a:xfrm>
          <a:prstGeom prst="rect">
            <a:avLst/>
          </a:prstGeom>
          <a:noFill/>
          <a:ln w="9525">
            <a:noFill/>
            <a:miter lim="800000"/>
            <a:headEnd/>
            <a:tailEnd/>
          </a:ln>
        </p:spPr>
      </p:pic>
      <p:pic>
        <p:nvPicPr>
          <p:cNvPr id="472066" name="Picture 2" descr="Clarke Planetarium and SLCO Press Event 018 - credit Sara Baldwin, Utah Clean Energy.jpg"/>
          <p:cNvPicPr>
            <a:picLocks noChangeAspect="1"/>
          </p:cNvPicPr>
          <p:nvPr/>
        </p:nvPicPr>
        <p:blipFill>
          <a:blip r:embed="rId4" cstate="print"/>
          <a:srcRect/>
          <a:stretch>
            <a:fillRect/>
          </a:stretch>
        </p:blipFill>
        <p:spPr bwMode="auto">
          <a:xfrm>
            <a:off x="0" y="0"/>
            <a:ext cx="5414963" cy="3879850"/>
          </a:xfrm>
          <a:prstGeom prst="rect">
            <a:avLst/>
          </a:prstGeom>
          <a:noFill/>
          <a:ln w="9525">
            <a:noFill/>
            <a:miter lim="800000"/>
            <a:headEnd/>
            <a:tailEnd/>
          </a:ln>
        </p:spPr>
      </p:pic>
      <p:pic>
        <p:nvPicPr>
          <p:cNvPr id="472067" name="Picture 3" descr="LDS church solar 2 - Deseret news.jpg"/>
          <p:cNvPicPr>
            <a:picLocks noChangeAspect="1"/>
          </p:cNvPicPr>
          <p:nvPr/>
        </p:nvPicPr>
        <p:blipFill>
          <a:blip r:embed="rId5" cstate="print"/>
          <a:srcRect/>
          <a:stretch>
            <a:fillRect/>
          </a:stretch>
        </p:blipFill>
        <p:spPr bwMode="auto">
          <a:xfrm>
            <a:off x="5414963" y="0"/>
            <a:ext cx="3729037" cy="3297238"/>
          </a:xfrm>
          <a:prstGeom prst="rect">
            <a:avLst/>
          </a:prstGeom>
          <a:noFill/>
          <a:ln w="9525">
            <a:noFill/>
            <a:miter lim="800000"/>
            <a:headEnd/>
            <a:tailEnd/>
          </a:ln>
        </p:spPr>
      </p:pic>
      <p:sp>
        <p:nvSpPr>
          <p:cNvPr id="472068" name="Rectangle 4"/>
          <p:cNvSpPr>
            <a:spLocks noChangeArrowheads="1"/>
          </p:cNvSpPr>
          <p:nvPr/>
        </p:nvSpPr>
        <p:spPr bwMode="auto">
          <a:xfrm>
            <a:off x="5630863" y="3460750"/>
            <a:ext cx="3322637" cy="3170238"/>
          </a:xfrm>
          <a:prstGeom prst="rect">
            <a:avLst/>
          </a:prstGeom>
          <a:noFill/>
          <a:ln w="9525">
            <a:noFill/>
            <a:miter lim="800000"/>
            <a:headEnd/>
            <a:tailEnd/>
          </a:ln>
        </p:spPr>
        <p:txBody>
          <a:bodyPr>
            <a:spAutoFit/>
          </a:bodyPr>
          <a:lstStyle/>
          <a:p>
            <a:r>
              <a:rPr lang="en-US" sz="2400">
                <a:latin typeface="Calibri" pitchFamily="34" charset="0"/>
              </a:rPr>
              <a:t>Increased adoption of solar energy in Salt Lake City is the </a:t>
            </a:r>
            <a:r>
              <a:rPr lang="en-US" sz="2400" b="1">
                <a:latin typeface="Calibri" pitchFamily="34" charset="0"/>
              </a:rPr>
              <a:t>result of vast improvements to net metering and interconnection.</a:t>
            </a:r>
          </a:p>
          <a:p>
            <a:endParaRPr lang="en-US" sz="2400">
              <a:latin typeface="Calibri" pitchFamily="34" charset="0"/>
            </a:endParaRPr>
          </a:p>
          <a:p>
            <a:r>
              <a:rPr lang="en-US" sz="1600">
                <a:latin typeface="Calibri" pitchFamily="34" charset="0"/>
              </a:rPr>
              <a:t>Photo credits: </a:t>
            </a:r>
          </a:p>
          <a:p>
            <a:r>
              <a:rPr lang="en-US" sz="1600">
                <a:latin typeface="Calibri" pitchFamily="34" charset="0"/>
              </a:rPr>
              <a:t>Sara Baldwin Utah Clean Energy </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113" name="Picture 1" descr="NY1Q0207 - credit laport group SLC.JPG"/>
          <p:cNvPicPr>
            <a:picLocks noChangeAspect="1"/>
          </p:cNvPicPr>
          <p:nvPr/>
        </p:nvPicPr>
        <p:blipFill>
          <a:blip r:embed="rId3" cstate="print"/>
          <a:srcRect/>
          <a:stretch>
            <a:fillRect/>
          </a:stretch>
        </p:blipFill>
        <p:spPr bwMode="auto">
          <a:xfrm>
            <a:off x="0" y="3668713"/>
            <a:ext cx="5414963" cy="3189287"/>
          </a:xfrm>
          <a:prstGeom prst="rect">
            <a:avLst/>
          </a:prstGeom>
          <a:noFill/>
          <a:ln w="9525">
            <a:noFill/>
            <a:miter lim="800000"/>
            <a:headEnd/>
            <a:tailEnd/>
          </a:ln>
        </p:spPr>
      </p:pic>
      <p:pic>
        <p:nvPicPr>
          <p:cNvPr id="474114" name="Picture 2" descr="Clarke Planetarium and SLCO Press Event 018 - credit Sara Baldwin, Utah Clean Energy.jpg"/>
          <p:cNvPicPr>
            <a:picLocks noChangeAspect="1"/>
          </p:cNvPicPr>
          <p:nvPr/>
        </p:nvPicPr>
        <p:blipFill>
          <a:blip r:embed="rId4" cstate="print"/>
          <a:srcRect/>
          <a:stretch>
            <a:fillRect/>
          </a:stretch>
        </p:blipFill>
        <p:spPr bwMode="auto">
          <a:xfrm>
            <a:off x="0" y="0"/>
            <a:ext cx="5414963" cy="3879850"/>
          </a:xfrm>
          <a:prstGeom prst="rect">
            <a:avLst/>
          </a:prstGeom>
          <a:noFill/>
          <a:ln w="9525">
            <a:noFill/>
            <a:miter lim="800000"/>
            <a:headEnd/>
            <a:tailEnd/>
          </a:ln>
        </p:spPr>
      </p:pic>
      <p:pic>
        <p:nvPicPr>
          <p:cNvPr id="474115" name="Picture 3" descr="LDS church solar 2 - Deseret news.jpg"/>
          <p:cNvPicPr>
            <a:picLocks noChangeAspect="1"/>
          </p:cNvPicPr>
          <p:nvPr/>
        </p:nvPicPr>
        <p:blipFill>
          <a:blip r:embed="rId5" cstate="print"/>
          <a:srcRect/>
          <a:stretch>
            <a:fillRect/>
          </a:stretch>
        </p:blipFill>
        <p:spPr bwMode="auto">
          <a:xfrm>
            <a:off x="5414963" y="0"/>
            <a:ext cx="3729037" cy="3297238"/>
          </a:xfrm>
          <a:prstGeom prst="rect">
            <a:avLst/>
          </a:prstGeom>
          <a:noFill/>
          <a:ln w="9525">
            <a:noFill/>
            <a:miter lim="800000"/>
            <a:headEnd/>
            <a:tailEnd/>
          </a:ln>
        </p:spPr>
      </p:pic>
      <p:sp>
        <p:nvSpPr>
          <p:cNvPr id="474116" name="Rectangle 4"/>
          <p:cNvSpPr>
            <a:spLocks noChangeArrowheads="1"/>
          </p:cNvSpPr>
          <p:nvPr/>
        </p:nvSpPr>
        <p:spPr bwMode="auto">
          <a:xfrm>
            <a:off x="5630863" y="3460750"/>
            <a:ext cx="3322637" cy="3170238"/>
          </a:xfrm>
          <a:prstGeom prst="rect">
            <a:avLst/>
          </a:prstGeom>
          <a:noFill/>
          <a:ln w="9525">
            <a:noFill/>
            <a:miter lim="800000"/>
            <a:headEnd/>
            <a:tailEnd/>
          </a:ln>
        </p:spPr>
        <p:txBody>
          <a:bodyPr>
            <a:spAutoFit/>
          </a:bodyPr>
          <a:lstStyle/>
          <a:p>
            <a:r>
              <a:rPr lang="en-US" sz="2400">
                <a:latin typeface="Calibri" pitchFamily="34" charset="0"/>
              </a:rPr>
              <a:t>Increased adoption of solar energy in Salt Lake City is the </a:t>
            </a:r>
            <a:r>
              <a:rPr lang="en-US" sz="2400" b="1">
                <a:latin typeface="Calibri" pitchFamily="34" charset="0"/>
              </a:rPr>
              <a:t>result of vast improvements to net metering and interconnection.</a:t>
            </a:r>
          </a:p>
          <a:p>
            <a:endParaRPr lang="en-US" sz="2400">
              <a:latin typeface="Calibri" pitchFamily="34" charset="0"/>
            </a:endParaRPr>
          </a:p>
          <a:p>
            <a:r>
              <a:rPr lang="en-US" sz="1600">
                <a:latin typeface="Calibri" pitchFamily="34" charset="0"/>
              </a:rPr>
              <a:t>Photo credits: </a:t>
            </a:r>
          </a:p>
          <a:p>
            <a:r>
              <a:rPr lang="en-US" sz="1600">
                <a:latin typeface="Calibri" pitchFamily="34" charset="0"/>
              </a:rPr>
              <a:t>Sara Baldwin Utah Clean Energy </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762000" y="2184400"/>
          <a:ext cx="7620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76162" name="Content Placeholder 2"/>
          <p:cNvSpPr>
            <a:spLocks noGrp="1"/>
          </p:cNvSpPr>
          <p:nvPr>
            <p:ph idx="4294967295"/>
          </p:nvPr>
        </p:nvSpPr>
        <p:spPr>
          <a:xfrm>
            <a:off x="1295400" y="2117725"/>
            <a:ext cx="6553200" cy="1311275"/>
          </a:xfrm>
        </p:spPr>
        <p:txBody>
          <a:bodyPr/>
          <a:lstStyle/>
          <a:p>
            <a:pPr algn="ctr" eaLnBrk="1" hangingPunct="1">
              <a:buFont typeface="Arial" charset="0"/>
              <a:buNone/>
            </a:pPr>
            <a:r>
              <a:rPr lang="en-US" smtClean="0"/>
              <a:t>    Vary significantly based on customer class and utility	</a:t>
            </a:r>
          </a:p>
        </p:txBody>
      </p:sp>
      <p:grpSp>
        <p:nvGrpSpPr>
          <p:cNvPr id="476163" name="Group 4"/>
          <p:cNvGrpSpPr>
            <a:grpSpLocks/>
          </p:cNvGrpSpPr>
          <p:nvPr/>
        </p:nvGrpSpPr>
        <p:grpSpPr bwMode="auto">
          <a:xfrm>
            <a:off x="881063" y="1143000"/>
            <a:ext cx="7348537" cy="842963"/>
            <a:chOff x="3091954" y="3700755"/>
            <a:chExt cx="1405433" cy="843260"/>
          </a:xfrm>
        </p:grpSpPr>
        <p:sp>
          <p:nvSpPr>
            <p:cNvPr id="6" name="Rectangle 5"/>
            <p:cNvSpPr/>
            <p:nvPr/>
          </p:nvSpPr>
          <p:spPr>
            <a:xfrm>
              <a:off x="3091954" y="3700755"/>
              <a:ext cx="1405433" cy="843260"/>
            </a:xfrm>
            <a:prstGeom prst="rect">
              <a:avLst/>
            </a:prstGeom>
            <a:solidFill>
              <a:schemeClr val="accent4">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ectangle 6"/>
            <p:cNvSpPr/>
            <p:nvPr/>
          </p:nvSpPr>
          <p:spPr>
            <a:xfrm>
              <a:off x="3091954" y="3700755"/>
              <a:ext cx="1405433" cy="843260"/>
            </a:xfrm>
            <a:prstGeom prst="rect">
              <a:avLst/>
            </a:prstGeom>
          </p:spPr>
          <p:style>
            <a:lnRef idx="0">
              <a:scrgbClr r="0" g="0" b="0"/>
            </a:lnRef>
            <a:fillRef idx="0">
              <a:scrgbClr r="0" g="0" b="0"/>
            </a:fillRef>
            <a:effectRef idx="0">
              <a:scrgbClr r="0" g="0" b="0"/>
            </a:effectRef>
            <a:fontRef idx="minor">
              <a:schemeClr val="lt1"/>
            </a:fontRef>
          </p:style>
          <p:txBody>
            <a:bodyPr lIns="57150" tIns="57150" rIns="57150" bIns="57150" spcCol="1270" anchor="ctr"/>
            <a:lstStyle/>
            <a:p>
              <a:pPr algn="ctr" defTabSz="666750">
                <a:lnSpc>
                  <a:spcPct val="90000"/>
                </a:lnSpc>
                <a:spcAft>
                  <a:spcPct val="35000"/>
                </a:spcAft>
                <a:defRPr/>
              </a:pPr>
              <a:r>
                <a:rPr lang="en-US" sz="4800" dirty="0"/>
                <a:t>Utility rate structures</a:t>
              </a:r>
            </a:p>
          </p:txBody>
        </p:sp>
      </p:gr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idx="4294967295"/>
          </p:nvPr>
        </p:nvSpPr>
        <p:spPr>
          <a:xfrm>
            <a:off x="533400" y="1312863"/>
            <a:ext cx="8001000" cy="673100"/>
          </a:xfrm>
        </p:spPr>
        <p:txBody>
          <a:bodyPr rtlCol="0" anchor="b">
            <a:normAutofit fontScale="90000"/>
          </a:bodyPr>
          <a:lstStyle/>
          <a:p>
            <a:pPr eaLnBrk="1" fontAlgn="auto" hangingPunct="1">
              <a:spcAft>
                <a:spcPts val="0"/>
              </a:spcAft>
              <a:defRPr/>
            </a:pPr>
            <a:r>
              <a:rPr lang="en-US" smtClean="0"/>
              <a:t>Rate Structures Best Practices </a:t>
            </a:r>
          </a:p>
        </p:txBody>
      </p:sp>
      <p:graphicFrame>
        <p:nvGraphicFramePr>
          <p:cNvPr id="2" name="Diagram 1"/>
          <p:cNvGraphicFramePr/>
          <p:nvPr/>
        </p:nvGraphicFramePr>
        <p:xfrm>
          <a:off x="304800" y="2581275"/>
          <a:ext cx="8229600" cy="3340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78211" name="TextBox 4"/>
          <p:cNvSpPr txBox="1">
            <a:spLocks noChangeArrowheads="1"/>
          </p:cNvSpPr>
          <p:nvPr/>
        </p:nvSpPr>
        <p:spPr bwMode="auto">
          <a:xfrm>
            <a:off x="117475" y="5921375"/>
            <a:ext cx="5562600" cy="276225"/>
          </a:xfrm>
          <a:prstGeom prst="rect">
            <a:avLst/>
          </a:prstGeom>
          <a:noFill/>
          <a:ln w="9525">
            <a:noFill/>
            <a:miter lim="800000"/>
            <a:headEnd/>
            <a:tailEnd/>
          </a:ln>
        </p:spPr>
        <p:txBody>
          <a:bodyPr>
            <a:spAutoFit/>
          </a:bodyPr>
          <a:lstStyle/>
          <a:p>
            <a:r>
              <a:rPr lang="en-US" sz="1200"/>
              <a:t>Source: Solar Alliance, Utility Rates and Revenue Policy</a:t>
            </a:r>
          </a:p>
        </p:txBody>
      </p:sp>
      <p:sp>
        <p:nvSpPr>
          <p:cNvPr id="478212" name="TextBox 7"/>
          <p:cNvSpPr txBox="1">
            <a:spLocks noChangeArrowheads="1"/>
          </p:cNvSpPr>
          <p:nvPr/>
        </p:nvSpPr>
        <p:spPr bwMode="auto">
          <a:xfrm>
            <a:off x="117475" y="2447925"/>
            <a:ext cx="8855075" cy="523875"/>
          </a:xfrm>
          <a:prstGeom prst="rect">
            <a:avLst/>
          </a:prstGeom>
          <a:noFill/>
          <a:ln w="9525">
            <a:noFill/>
            <a:miter lim="800000"/>
            <a:headEnd/>
            <a:tailEnd/>
          </a:ln>
        </p:spPr>
        <p:txBody>
          <a:bodyPr>
            <a:spAutoFit/>
          </a:bodyPr>
          <a:lstStyle/>
          <a:p>
            <a:pPr algn="ctr"/>
            <a:r>
              <a:rPr lang="en-US" sz="2800" b="1"/>
              <a:t>Develop Robust Customer Options!</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Title 1"/>
          <p:cNvSpPr>
            <a:spLocks noGrp="1"/>
          </p:cNvSpPr>
          <p:nvPr>
            <p:ph type="title" idx="4294967295"/>
          </p:nvPr>
        </p:nvSpPr>
        <p:spPr>
          <a:xfrm>
            <a:off x="457200" y="1143000"/>
            <a:ext cx="8229600" cy="939800"/>
          </a:xfrm>
        </p:spPr>
        <p:txBody>
          <a:bodyPr/>
          <a:lstStyle/>
          <a:p>
            <a:pPr eaLnBrk="1" hangingPunct="1"/>
            <a:r>
              <a:rPr lang="en-US" smtClean="0">
                <a:ea typeface="ＭＳ Ｐゴシック" pitchFamily="34" charset="-128"/>
              </a:rPr>
              <a:t>How to Use DSIRE</a:t>
            </a:r>
          </a:p>
        </p:txBody>
      </p:sp>
      <p:graphicFrame>
        <p:nvGraphicFramePr>
          <p:cNvPr id="6" name="Content Placeholder 5"/>
          <p:cNvGraphicFramePr>
            <a:graphicFrameLocks noGrp="1"/>
          </p:cNvGraphicFramePr>
          <p:nvPr>
            <p:ph idx="4294967295"/>
          </p:nvPr>
        </p:nvGraphicFramePr>
        <p:xfrm>
          <a:off x="210462" y="1600200"/>
          <a:ext cx="3581400" cy="426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80259" name="Picture 2">
            <a:hlinkClick r:id="rId8"/>
          </p:cNvPr>
          <p:cNvPicPr>
            <a:picLocks noChangeAspect="1" noChangeArrowheads="1"/>
          </p:cNvPicPr>
          <p:nvPr/>
        </p:nvPicPr>
        <p:blipFill>
          <a:blip r:embed="rId9" cstate="print"/>
          <a:srcRect/>
          <a:stretch>
            <a:fillRect/>
          </a:stretch>
        </p:blipFill>
        <p:spPr bwMode="auto">
          <a:xfrm>
            <a:off x="3962400" y="2133600"/>
            <a:ext cx="4953000" cy="3352800"/>
          </a:xfrm>
          <a:prstGeom prst="rect">
            <a:avLst/>
          </a:prstGeom>
          <a:noFill/>
          <a:ln w="9525">
            <a:solidFill>
              <a:srgbClr val="385D8A"/>
            </a:solidFill>
            <a:miter lim="800000"/>
            <a:headEnd/>
            <a:tailEnd/>
          </a:ln>
        </p:spPr>
      </p:pic>
      <p:sp>
        <p:nvSpPr>
          <p:cNvPr id="480260" name="TextBox 6"/>
          <p:cNvSpPr txBox="1">
            <a:spLocks noChangeArrowheads="1"/>
          </p:cNvSpPr>
          <p:nvPr/>
        </p:nvSpPr>
        <p:spPr bwMode="auto">
          <a:xfrm>
            <a:off x="533400" y="5649913"/>
            <a:ext cx="8077200" cy="369887"/>
          </a:xfrm>
          <a:prstGeom prst="rect">
            <a:avLst/>
          </a:prstGeom>
          <a:noFill/>
          <a:ln w="9525">
            <a:noFill/>
            <a:miter lim="800000"/>
            <a:headEnd/>
            <a:tailEnd/>
          </a:ln>
        </p:spPr>
        <p:txBody>
          <a:bodyPr>
            <a:spAutoFit/>
          </a:bodyPr>
          <a:lstStyle/>
          <a:p>
            <a:r>
              <a:rPr lang="en-US">
                <a:latin typeface="Calibri" pitchFamily="34" charset="0"/>
              </a:rPr>
              <a:t>DSIRE Search Tool: </a:t>
            </a:r>
            <a:r>
              <a:rPr lang="en-US">
                <a:latin typeface="Calibri" pitchFamily="34" charset="0"/>
                <a:hlinkClick r:id="rId10"/>
              </a:rPr>
              <a:t>http://www.dsireusa.org/solar/searchby/index.cfm?SPV=1&amp;ST=1</a:t>
            </a:r>
            <a:r>
              <a:rPr lang="en-US">
                <a:latin typeface="Calibri" pitchFamily="34" charset="0"/>
              </a:rPr>
              <a:t> </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1001429" y="275766"/>
          <a:ext cx="11698501" cy="58637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59137" name="Title 1"/>
          <p:cNvSpPr>
            <a:spLocks noGrp="1"/>
          </p:cNvSpPr>
          <p:nvPr>
            <p:ph type="title" idx="4294967295"/>
          </p:nvPr>
        </p:nvSpPr>
        <p:spPr/>
        <p:txBody>
          <a:bodyPr rtlCol="0">
            <a:normAutofit fontScale="90000"/>
          </a:bodyPr>
          <a:lstStyle/>
          <a:p>
            <a:pPr eaLnBrk="1" fontAlgn="auto" hangingPunct="1">
              <a:spcAft>
                <a:spcPts val="0"/>
              </a:spcAft>
              <a:defRPr/>
            </a:pPr>
            <a:r>
              <a:rPr lang="en-US" sz="4000" dirty="0" smtClean="0">
                <a:ea typeface="ＭＳ Ｐゴシック"/>
              </a:rPr>
              <a:t>In sum, to enable your community to reap the benefits of solar… </a:t>
            </a:r>
            <a:endParaRPr lang="en-US" dirty="0" smtClean="0">
              <a:ea typeface="ＭＳ Ｐゴシック"/>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4"/>
          <p:cNvSpPr>
            <a:spLocks noGrp="1"/>
          </p:cNvSpPr>
          <p:nvPr>
            <p:ph type="title" idx="4294967295"/>
          </p:nvPr>
        </p:nvSpPr>
        <p:spPr>
          <a:xfrm>
            <a:off x="457200" y="1052513"/>
            <a:ext cx="8229600" cy="939800"/>
          </a:xfrm>
        </p:spPr>
        <p:txBody>
          <a:bodyPr/>
          <a:lstStyle/>
          <a:p>
            <a:pPr eaLnBrk="1" hangingPunct="1"/>
            <a:r>
              <a:rPr lang="en-US" smtClean="0">
                <a:ea typeface="ＭＳ Ｐゴシック" pitchFamily="34" charset="-128"/>
              </a:rPr>
              <a:t>Review</a:t>
            </a:r>
          </a:p>
        </p:txBody>
      </p:sp>
      <p:graphicFrame>
        <p:nvGraphicFramePr>
          <p:cNvPr id="2" name="Content Placeholder 1"/>
          <p:cNvGraphicFramePr>
            <a:graphicFrameLocks noGrp="1"/>
          </p:cNvGraphicFramePr>
          <p:nvPr>
            <p:ph idx="4294967295"/>
          </p:nvPr>
        </p:nvGraphicFramePr>
        <p:xfrm>
          <a:off x="457200" y="1996225"/>
          <a:ext cx="8229600" cy="4129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2"/>
          <p:cNvSpPr>
            <a:spLocks noGrp="1"/>
          </p:cNvSpPr>
          <p:nvPr>
            <p:ph type="title" idx="4294967295"/>
          </p:nvPr>
        </p:nvSpPr>
        <p:spPr/>
        <p:txBody>
          <a:bodyPr/>
          <a:lstStyle/>
          <a:p>
            <a:pPr eaLnBrk="1" hangingPunct="1"/>
            <a:r>
              <a:rPr lang="en-US" smtClean="0">
                <a:ea typeface="ＭＳ Ｐゴシック" pitchFamily="34" charset="-128"/>
              </a:rPr>
              <a:t>Consider…</a:t>
            </a:r>
          </a:p>
        </p:txBody>
      </p:sp>
      <p:graphicFrame>
        <p:nvGraphicFramePr>
          <p:cNvPr id="2" name="Content Placeholder 1"/>
          <p:cNvGraphicFramePr>
            <a:graphicFrameLocks noGrp="1"/>
          </p:cNvGraphicFramePr>
          <p:nvPr>
            <p:ph idx="4294967295"/>
          </p:nvPr>
        </p:nvGraphicFramePr>
        <p:xfrm>
          <a:off x="901520" y="2653165"/>
          <a:ext cx="7328079" cy="3472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449" name="Picture 5" descr="C:\Documents and Settings\aluehke\Local Settings\Temporary Internet Files\Content.IE5\58ZYC11K\MC900441357[1].png"/>
          <p:cNvPicPr>
            <a:picLocks noChangeAspect="1" noChangeArrowheads="1"/>
          </p:cNvPicPr>
          <p:nvPr/>
        </p:nvPicPr>
        <p:blipFill>
          <a:blip r:embed="rId3" cstate="print"/>
          <a:srcRect/>
          <a:stretch>
            <a:fillRect/>
          </a:stretch>
        </p:blipFill>
        <p:spPr bwMode="auto">
          <a:xfrm>
            <a:off x="3441700" y="849313"/>
            <a:ext cx="2171700" cy="2171700"/>
          </a:xfrm>
          <a:prstGeom prst="rect">
            <a:avLst/>
          </a:prstGeom>
          <a:noFill/>
          <a:ln w="9525">
            <a:noFill/>
            <a:miter lim="800000"/>
            <a:headEnd/>
            <a:tailEnd/>
          </a:ln>
        </p:spPr>
      </p:pic>
      <p:sp>
        <p:nvSpPr>
          <p:cNvPr id="488450" name="Content Placeholder 4"/>
          <p:cNvSpPr>
            <a:spLocks noGrp="1"/>
          </p:cNvSpPr>
          <p:nvPr>
            <p:ph idx="4294967295"/>
          </p:nvPr>
        </p:nvSpPr>
        <p:spPr/>
        <p:txBody>
          <a:bodyPr/>
          <a:lstStyle/>
          <a:p>
            <a:pPr marL="0" indent="0" algn="ctr">
              <a:lnSpc>
                <a:spcPct val="90000"/>
              </a:lnSpc>
              <a:buFont typeface="Arial" charset="0"/>
              <a:buNone/>
            </a:pPr>
            <a:r>
              <a:rPr lang="en-US" i="1" smtClean="0"/>
              <a:t/>
            </a:r>
            <a:br>
              <a:rPr lang="en-US" i="1" smtClean="0"/>
            </a:br>
            <a:r>
              <a:rPr lang="en-US" i="1" smtClean="0"/>
              <a:t>Questions/Comments</a:t>
            </a:r>
            <a:r>
              <a:rPr lang="en-US" sz="2000" i="1" smtClean="0"/>
              <a:t/>
            </a:r>
            <a:br>
              <a:rPr lang="en-US" sz="2000" i="1" smtClean="0"/>
            </a:br>
            <a:r>
              <a:rPr lang="en-US" sz="2000" i="1" smtClean="0">
                <a:hlinkClick r:id="rId4"/>
              </a:rPr>
              <a:t>www.SolarAmericaCommunities.energy.gov</a:t>
            </a:r>
            <a:r>
              <a:rPr lang="en-US" sz="2000" i="1" smtClean="0"/>
              <a:t/>
            </a:r>
            <a:br>
              <a:rPr lang="en-US" sz="2000" i="1" smtClean="0"/>
            </a:br>
            <a:r>
              <a:rPr lang="en-US" sz="2000" i="1" smtClean="0">
                <a:hlinkClick r:id="rId5"/>
              </a:rPr>
              <a:t>solar@icma.org</a:t>
            </a:r>
            <a:endParaRPr lang="en-US" sz="2000" i="1" smtClean="0"/>
          </a:p>
          <a:p>
            <a:pPr marL="0" indent="0" algn="ctr">
              <a:lnSpc>
                <a:spcPct val="90000"/>
              </a:lnSpc>
              <a:buFont typeface="Arial" charset="0"/>
              <a:buNone/>
            </a:pPr>
            <a:endParaRPr lang="en-US" sz="2000" i="1" smtClean="0"/>
          </a:p>
          <a:p>
            <a:pPr marL="0" indent="0" algn="ctr">
              <a:lnSpc>
                <a:spcPct val="90000"/>
              </a:lnSpc>
              <a:buFont typeface="Arial" charset="0"/>
              <a:buNone/>
            </a:pPr>
            <a:r>
              <a:rPr lang="en-US" sz="2000" i="1" smtClean="0"/>
              <a:t>Lisa Milligan, </a:t>
            </a:r>
            <a:r>
              <a:rPr lang="en-US" sz="2000" smtClean="0"/>
              <a:t>ICLEI</a:t>
            </a:r>
            <a:r>
              <a:rPr lang="en-US" sz="2000" i="1" smtClean="0"/>
              <a:t> </a:t>
            </a:r>
            <a:r>
              <a:rPr lang="en-US" sz="2000" i="1" smtClean="0">
                <a:hlinkClick r:id="rId6"/>
              </a:rPr>
              <a:t>lisa.milligan@iclei.org</a:t>
            </a:r>
            <a:endParaRPr lang="en-US" sz="2000" i="1" smtClean="0"/>
          </a:p>
          <a:p>
            <a:pPr marL="0" indent="0" algn="ctr">
              <a:lnSpc>
                <a:spcPct val="90000"/>
              </a:lnSpc>
              <a:buFont typeface="Arial" charset="0"/>
              <a:buNone/>
            </a:pPr>
            <a:r>
              <a:rPr lang="en-US" sz="2000" i="1" smtClean="0"/>
              <a:t>Colleen Kettles, </a:t>
            </a:r>
            <a:r>
              <a:rPr lang="en-US" sz="2000" smtClean="0"/>
              <a:t>Florida Solar Energy Center USCF </a:t>
            </a:r>
            <a:r>
              <a:rPr lang="en-US" sz="2000" smtClean="0">
                <a:hlinkClick r:id="rId7"/>
              </a:rPr>
              <a:t>ckettles@fsec.ucf.edu</a:t>
            </a:r>
            <a:endParaRPr lang="en-US" sz="2000" smtClean="0"/>
          </a:p>
          <a:p>
            <a:pPr marL="0" indent="0" algn="ctr">
              <a:lnSpc>
                <a:spcPct val="90000"/>
              </a:lnSpc>
              <a:buFont typeface="Arial" charset="0"/>
              <a:buNone/>
            </a:pPr>
            <a:r>
              <a:rPr lang="en-US" sz="2000" i="1" smtClean="0"/>
              <a:t>Suzanne Rynne, </a:t>
            </a:r>
            <a:r>
              <a:rPr lang="en-US" sz="2000" smtClean="0"/>
              <a:t>APA </a:t>
            </a:r>
            <a:r>
              <a:rPr lang="en-US" sz="2000" smtClean="0">
                <a:hlinkClick r:id="rId8"/>
              </a:rPr>
              <a:t>srynne@planning.org</a:t>
            </a:r>
            <a:endParaRPr lang="en-US" sz="2000" smtClean="0"/>
          </a:p>
          <a:p>
            <a:pPr marL="0" indent="0" algn="ctr">
              <a:lnSpc>
                <a:spcPct val="90000"/>
              </a:lnSpc>
              <a:buFont typeface="Arial" charset="0"/>
              <a:buNone/>
            </a:pPr>
            <a:r>
              <a:rPr lang="en-US" sz="2000" i="1" smtClean="0"/>
              <a:t>Chad Laurent, </a:t>
            </a:r>
            <a:r>
              <a:rPr lang="en-US" sz="2000" smtClean="0"/>
              <a:t>Meister Consultants Group </a:t>
            </a:r>
            <a:r>
              <a:rPr lang="en-US" sz="2000" smtClean="0">
                <a:hlinkClick r:id="rId9"/>
              </a:rPr>
              <a:t>chad.laurent@mc-group.com</a:t>
            </a:r>
            <a:endParaRPr lang="en-US" sz="2000" smtClean="0"/>
          </a:p>
          <a:p>
            <a:pPr marL="0" indent="0" algn="ctr">
              <a:lnSpc>
                <a:spcPct val="90000"/>
              </a:lnSpc>
              <a:buFont typeface="Arial" charset="0"/>
              <a:buNone/>
            </a:pPr>
            <a:endParaRPr lang="en-US" sz="200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4"/>
          <p:cNvSpPr>
            <a:spLocks noGrp="1"/>
          </p:cNvSpPr>
          <p:nvPr>
            <p:ph type="ctrTitle" idx="4294967295"/>
          </p:nvPr>
        </p:nvSpPr>
        <p:spPr>
          <a:xfrm>
            <a:off x="685800" y="2130425"/>
            <a:ext cx="7772400" cy="1470025"/>
          </a:xfrm>
        </p:spPr>
        <p:txBody>
          <a:bodyPr/>
          <a:lstStyle/>
          <a:p>
            <a:pPr eaLnBrk="1" hangingPunct="1"/>
            <a:r>
              <a:rPr lang="en-US" smtClean="0">
                <a:ea typeface="ＭＳ Ｐゴシック" pitchFamily="34" charset="-128"/>
              </a:rPr>
              <a:t>Overview</a:t>
            </a:r>
          </a:p>
        </p:txBody>
      </p:sp>
      <p:sp>
        <p:nvSpPr>
          <p:cNvPr id="3" name="Subtitle 2"/>
          <p:cNvSpPr>
            <a:spLocks noGrp="1"/>
          </p:cNvSpPr>
          <p:nvPr>
            <p:ph type="subTitle" idx="4294967295"/>
          </p:nvPr>
        </p:nvSpPr>
        <p:spPr>
          <a:xfrm>
            <a:off x="1371600" y="3886200"/>
            <a:ext cx="6400800" cy="1752600"/>
          </a:xfrm>
        </p:spPr>
        <p:txBody>
          <a:bodyPr rtlCol="0">
            <a:normAutofit/>
          </a:bodyPr>
          <a:lstStyle/>
          <a:p>
            <a:pPr marL="0" indent="0" algn="ctr" eaLnBrk="1" fontAlgn="auto" hangingPunct="1">
              <a:spcAft>
                <a:spcPts val="0"/>
              </a:spcAft>
              <a:buFont typeface="Arial"/>
              <a:buNone/>
              <a:defRPr/>
            </a:pPr>
            <a:r>
              <a:rPr lang="en-US" dirty="0" smtClean="0">
                <a:solidFill>
                  <a:schemeClr val="tx1">
                    <a:tint val="75000"/>
                  </a:schemeClr>
                </a:solidFill>
                <a:ea typeface="ＭＳ Ｐゴシック"/>
              </a:rPr>
              <a:t>- Solar Technologies -</a:t>
            </a:r>
            <a:br>
              <a:rPr lang="en-US" dirty="0" smtClean="0">
                <a:solidFill>
                  <a:schemeClr val="tx1">
                    <a:tint val="75000"/>
                  </a:schemeClr>
                </a:solidFill>
                <a:ea typeface="ＭＳ Ｐゴシック"/>
              </a:rPr>
            </a:br>
            <a:r>
              <a:rPr lang="en-US" dirty="0" smtClean="0">
                <a:solidFill>
                  <a:schemeClr val="tx1">
                    <a:tint val="75000"/>
                  </a:schemeClr>
                </a:solidFill>
                <a:ea typeface="ＭＳ Ｐゴシック"/>
              </a:rPr>
              <a:t>- Planning for Solar -</a:t>
            </a:r>
            <a:endParaRPr lang="en-US" dirty="0">
              <a:solidFill>
                <a:schemeClr val="tx1">
                  <a:tint val="75000"/>
                </a:schemeClr>
              </a:solidFill>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a:spLocks noGrp="1"/>
          </p:cNvSpPr>
          <p:nvPr>
            <p:ph type="title" idx="4294967295"/>
          </p:nvPr>
        </p:nvSpPr>
        <p:spPr/>
        <p:txBody>
          <a:bodyPr/>
          <a:lstStyle/>
          <a:p>
            <a:r>
              <a:rPr lang="en-US" smtClean="0"/>
              <a:t>Additional Resources</a:t>
            </a:r>
          </a:p>
        </p:txBody>
      </p:sp>
      <p:sp>
        <p:nvSpPr>
          <p:cNvPr id="496643" name="Rectangle 8"/>
          <p:cNvSpPr>
            <a:spLocks noGrp="1"/>
          </p:cNvSpPr>
          <p:nvPr>
            <p:ph type="body" idx="4294967295"/>
          </p:nvPr>
        </p:nvSpPr>
        <p:spPr/>
        <p:txBody>
          <a:bodyPr/>
          <a:lstStyle/>
          <a:p>
            <a:r>
              <a:rPr lang="en-US" smtClean="0"/>
              <a:t>Go-to publications</a:t>
            </a:r>
          </a:p>
          <a:p>
            <a:r>
              <a:rPr lang="en-US" smtClean="0"/>
              <a:t>Content detail</a:t>
            </a:r>
          </a:p>
          <a:p>
            <a:pPr lvl="1"/>
            <a:r>
              <a:rPr lang="en-US" smtClean="0"/>
              <a:t>Efficiencies</a:t>
            </a:r>
          </a:p>
          <a:p>
            <a:pPr lvl="1"/>
            <a:r>
              <a:rPr lang="en-US" smtClean="0"/>
              <a:t>Warranties</a:t>
            </a:r>
          </a:p>
          <a:p>
            <a:r>
              <a:rPr lang="en-US" smtClean="0"/>
              <a:t>Case studies</a:t>
            </a:r>
          </a:p>
          <a:p>
            <a:endParaRPr lang="en-US" smtClean="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3"/>
          <p:cNvSpPr>
            <a:spLocks noChangeArrowheads="1"/>
          </p:cNvSpPr>
          <p:nvPr/>
        </p:nvSpPr>
        <p:spPr bwMode="auto">
          <a:xfrm>
            <a:off x="2286000" y="1547238"/>
            <a:ext cx="6019800" cy="1570038"/>
          </a:xfrm>
          <a:prstGeom prst="rect">
            <a:avLst/>
          </a:prstGeom>
          <a:noFill/>
          <a:ln w="9525">
            <a:noFill/>
            <a:miter lim="800000"/>
            <a:headEnd/>
            <a:tailEnd/>
          </a:ln>
        </p:spPr>
        <p:txBody>
          <a:bodyPr>
            <a:spAutoFit/>
          </a:bodyPr>
          <a:lstStyle/>
          <a:p>
            <a:r>
              <a:rPr lang="en-US" sz="1600" dirty="0">
                <a:latin typeface="Calibri" pitchFamily="34" charset="0"/>
              </a:rPr>
              <a:t>The number of new grid-connected PV installations grew by 40% in 2009 compared with the number installed in 2008. The two largest PV systems installed in 2009 together accounted for 12% of the annual installed PV capacity.  In IREC’s </a:t>
            </a:r>
            <a:r>
              <a:rPr lang="en-US" sz="1600" b="1" i="1" dirty="0">
                <a:latin typeface="Calibri" pitchFamily="34" charset="0"/>
              </a:rPr>
              <a:t>U.S. Solar Market Trends </a:t>
            </a:r>
            <a:r>
              <a:rPr lang="en-US" sz="1600" dirty="0">
                <a:latin typeface="Calibri" pitchFamily="34" charset="0"/>
              </a:rPr>
              <a:t>report (2010)</a:t>
            </a:r>
            <a:r>
              <a:rPr lang="en-US" sz="1600" i="1" dirty="0">
                <a:latin typeface="Calibri" pitchFamily="34" charset="0"/>
              </a:rPr>
              <a:t>, </a:t>
            </a:r>
            <a:r>
              <a:rPr lang="en-US" sz="1600" dirty="0">
                <a:latin typeface="Calibri" pitchFamily="34" charset="0"/>
              </a:rPr>
              <a:t>primary author, Larry Sherwood, provides public data on U.S. solar installations by technology, state and market sector.  </a:t>
            </a:r>
          </a:p>
        </p:txBody>
      </p:sp>
      <p:pic>
        <p:nvPicPr>
          <p:cNvPr id="498691" name="Picture 2" descr="IREC-Solar-Market-Trends-Report-2010-Cover_border">
            <a:hlinkClick r:id="rId3"/>
          </p:cNvPr>
          <p:cNvPicPr>
            <a:picLocks noChangeAspect="1" noChangeArrowheads="1"/>
          </p:cNvPicPr>
          <p:nvPr/>
        </p:nvPicPr>
        <p:blipFill>
          <a:blip r:embed="rId4" cstate="print"/>
          <a:srcRect/>
          <a:stretch>
            <a:fillRect/>
          </a:stretch>
        </p:blipFill>
        <p:spPr bwMode="auto">
          <a:xfrm>
            <a:off x="685800" y="1358326"/>
            <a:ext cx="1524000" cy="1763712"/>
          </a:xfrm>
          <a:prstGeom prst="rect">
            <a:avLst/>
          </a:prstGeom>
          <a:noFill/>
          <a:ln w="9525">
            <a:noFill/>
            <a:miter lim="800000"/>
            <a:headEnd/>
            <a:tailEnd/>
          </a:ln>
        </p:spPr>
      </p:pic>
      <p:sp>
        <p:nvSpPr>
          <p:cNvPr id="498692" name="Rectangle 5"/>
          <p:cNvSpPr>
            <a:spLocks noChangeArrowheads="1"/>
          </p:cNvSpPr>
          <p:nvPr/>
        </p:nvSpPr>
        <p:spPr bwMode="auto">
          <a:xfrm>
            <a:off x="2285999" y="3680838"/>
            <a:ext cx="5680129" cy="1323439"/>
          </a:xfrm>
          <a:prstGeom prst="rect">
            <a:avLst/>
          </a:prstGeom>
          <a:noFill/>
          <a:ln w="9525">
            <a:noFill/>
            <a:miter lim="800000"/>
            <a:headEnd/>
            <a:tailEnd/>
          </a:ln>
        </p:spPr>
        <p:txBody>
          <a:bodyPr wrap="square">
            <a:spAutoFit/>
          </a:bodyPr>
          <a:lstStyle/>
          <a:p>
            <a:r>
              <a:rPr lang="en-US" sz="1600" b="1" dirty="0">
                <a:latin typeface="Calibri" pitchFamily="34" charset="0"/>
              </a:rPr>
              <a:t>IREC’s 2010 Updates &amp; Trends Report</a:t>
            </a:r>
          </a:p>
          <a:p>
            <a:r>
              <a:rPr lang="en-US" sz="1600" dirty="0">
                <a:latin typeface="Calibri" pitchFamily="34" charset="0"/>
              </a:rPr>
              <a:t>Released at IREC's Annual Meeting in Los Angeles on October 11th, here's the 2010 collection of updates and trends covering regulatory issues, policies and incentives, installation and market data, and workforce development and training from IREC's team. </a:t>
            </a:r>
          </a:p>
        </p:txBody>
      </p:sp>
      <p:pic>
        <p:nvPicPr>
          <p:cNvPr id="498693" name="Picture 6" descr="IRECAnnualReportCover72310.jpg"/>
          <p:cNvPicPr>
            <a:picLocks noChangeAspect="1"/>
          </p:cNvPicPr>
          <p:nvPr/>
        </p:nvPicPr>
        <p:blipFill>
          <a:blip r:embed="rId5" cstate="print"/>
          <a:srcRect/>
          <a:stretch>
            <a:fillRect/>
          </a:stretch>
        </p:blipFill>
        <p:spPr bwMode="auto">
          <a:xfrm>
            <a:off x="685800" y="3528438"/>
            <a:ext cx="1600200" cy="2070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1"/>
          <p:cNvSpPr>
            <a:spLocks noChangeArrowheads="1"/>
          </p:cNvSpPr>
          <p:nvPr/>
        </p:nvSpPr>
        <p:spPr bwMode="auto">
          <a:xfrm>
            <a:off x="2590800" y="904062"/>
            <a:ext cx="5561308" cy="2339102"/>
          </a:xfrm>
          <a:prstGeom prst="rect">
            <a:avLst/>
          </a:prstGeom>
          <a:noFill/>
          <a:ln w="9525">
            <a:noFill/>
            <a:miter lim="800000"/>
            <a:headEnd/>
            <a:tailEnd/>
          </a:ln>
        </p:spPr>
        <p:txBody>
          <a:bodyPr wrap="square">
            <a:spAutoFit/>
          </a:bodyPr>
          <a:lstStyle/>
          <a:p>
            <a:endParaRPr lang="en-US" dirty="0">
              <a:latin typeface="Calibri" pitchFamily="34" charset="0"/>
            </a:endParaRPr>
          </a:p>
          <a:p>
            <a:r>
              <a:rPr lang="en-US" sz="1600" b="1" dirty="0">
                <a:latin typeface="Calibri" pitchFamily="34" charset="0"/>
              </a:rPr>
              <a:t>2010 Field Inspection Guidelines for PV Systems</a:t>
            </a:r>
          </a:p>
          <a:p>
            <a:r>
              <a:rPr lang="en-US" sz="1600" dirty="0">
                <a:latin typeface="Calibri" pitchFamily="34" charset="0"/>
              </a:rPr>
              <a:t>According to its author, Bill Brooks of Brooks Solar, the intent of the 2010 Guidelines is to consolidate the most import aspects of a field inspection into a simple process that can be performed in as little as 15 minutes. Explanation and illustrative pictures are provided to instruct the inspector on the specific details of each step. The 2010 edition of the Guidelines is an update from the 2006 edition. </a:t>
            </a:r>
          </a:p>
        </p:txBody>
      </p:sp>
      <p:pic>
        <p:nvPicPr>
          <p:cNvPr id="500739" name="Picture 2" descr="IREC-Field-Inspection-Cover-7-13-10-FINAL.jpg"/>
          <p:cNvPicPr>
            <a:picLocks noChangeAspect="1"/>
          </p:cNvPicPr>
          <p:nvPr/>
        </p:nvPicPr>
        <p:blipFill>
          <a:blip r:embed="rId3" cstate="print"/>
          <a:srcRect/>
          <a:stretch>
            <a:fillRect/>
          </a:stretch>
        </p:blipFill>
        <p:spPr bwMode="auto">
          <a:xfrm>
            <a:off x="762000" y="1285062"/>
            <a:ext cx="1687513" cy="2184400"/>
          </a:xfrm>
          <a:prstGeom prst="rect">
            <a:avLst/>
          </a:prstGeom>
          <a:noFill/>
          <a:ln w="9525">
            <a:noFill/>
            <a:miter lim="800000"/>
            <a:headEnd/>
            <a:tailEnd/>
          </a:ln>
        </p:spPr>
      </p:pic>
      <p:sp>
        <p:nvSpPr>
          <p:cNvPr id="500740" name="Rectangle 3"/>
          <p:cNvSpPr>
            <a:spLocks noChangeArrowheads="1"/>
          </p:cNvSpPr>
          <p:nvPr/>
        </p:nvSpPr>
        <p:spPr bwMode="auto">
          <a:xfrm>
            <a:off x="2590800" y="3723462"/>
            <a:ext cx="5561308" cy="1569660"/>
          </a:xfrm>
          <a:prstGeom prst="rect">
            <a:avLst/>
          </a:prstGeom>
          <a:noFill/>
          <a:ln w="9525">
            <a:noFill/>
            <a:miter lim="800000"/>
            <a:headEnd/>
            <a:tailEnd/>
          </a:ln>
        </p:spPr>
        <p:txBody>
          <a:bodyPr wrap="square">
            <a:spAutoFit/>
          </a:bodyPr>
          <a:lstStyle/>
          <a:p>
            <a:r>
              <a:rPr lang="en-US" sz="1600" dirty="0">
                <a:latin typeface="Calibri" pitchFamily="34" charset="0"/>
              </a:rPr>
              <a:t>IREC has created a </a:t>
            </a:r>
            <a:r>
              <a:rPr lang="en-US" sz="1600" b="1" dirty="0">
                <a:latin typeface="Calibri" pitchFamily="34" charset="0"/>
              </a:rPr>
              <a:t>Solar Licensing Database </a:t>
            </a:r>
            <a:r>
              <a:rPr lang="en-US" sz="1600" dirty="0">
                <a:latin typeface="Calibri" pitchFamily="34" charset="0"/>
              </a:rPr>
              <a:t>as a resource for policy makers, practitioners, consumers, and anyone else looking for solar licensing information in the U.S.  The state-by-state information offers a handy comparison for reviewing the different approaches across state lines, and identifies various practices for regulating the solar installation industry.</a:t>
            </a:r>
          </a:p>
        </p:txBody>
      </p:sp>
      <p:pic>
        <p:nvPicPr>
          <p:cNvPr id="500741" name="Picture 4" descr="Solar-Licensing-Cover-8-20-10.jpg"/>
          <p:cNvPicPr>
            <a:picLocks noChangeAspect="1"/>
          </p:cNvPicPr>
          <p:nvPr/>
        </p:nvPicPr>
        <p:blipFill>
          <a:blip r:embed="rId4" cstate="print"/>
          <a:srcRect/>
          <a:stretch>
            <a:fillRect/>
          </a:stretch>
        </p:blipFill>
        <p:spPr bwMode="auto">
          <a:xfrm>
            <a:off x="762000" y="3799662"/>
            <a:ext cx="1752600" cy="2270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1"/>
          <p:cNvSpPr>
            <a:spLocks noChangeArrowheads="1"/>
          </p:cNvSpPr>
          <p:nvPr/>
        </p:nvSpPr>
        <p:spPr bwMode="auto">
          <a:xfrm>
            <a:off x="2285999" y="1163658"/>
            <a:ext cx="6377553" cy="2308324"/>
          </a:xfrm>
          <a:prstGeom prst="rect">
            <a:avLst/>
          </a:prstGeom>
          <a:noFill/>
          <a:ln w="9525">
            <a:noFill/>
            <a:miter lim="800000"/>
            <a:headEnd/>
            <a:tailEnd/>
          </a:ln>
        </p:spPr>
        <p:txBody>
          <a:bodyPr wrap="square">
            <a:spAutoFit/>
          </a:bodyPr>
          <a:lstStyle/>
          <a:p>
            <a:r>
              <a:rPr lang="en-US" sz="1600" b="1" dirty="0">
                <a:latin typeface="Calibri" pitchFamily="34" charset="0"/>
              </a:rPr>
              <a:t>Connecting to the Grid Guide 6</a:t>
            </a:r>
            <a:r>
              <a:rPr lang="en-US" sz="1600" b="1" baseline="30000" dirty="0">
                <a:latin typeface="Calibri" pitchFamily="34" charset="0"/>
              </a:rPr>
              <a:t>th</a:t>
            </a:r>
            <a:r>
              <a:rPr lang="en-US" sz="1600" b="1" dirty="0">
                <a:latin typeface="Calibri" pitchFamily="34" charset="0"/>
              </a:rPr>
              <a:t> Edition (2009)</a:t>
            </a:r>
          </a:p>
          <a:p>
            <a:r>
              <a:rPr lang="en-US" sz="1600" dirty="0">
                <a:latin typeface="Calibri" pitchFamily="34" charset="0"/>
              </a:rPr>
              <a:t>Net metering and interconnection policies are essential pieces of a supportive state-level regulatory policy framework addressing two important aspects of renewable energy development: whether a customer investing in renewable generation can unlock the full value of his or her investment; and how that customer will interconnect his or her generation system to the distribution grid. This guide introduces readers to the issues surrounding policy and technical considerations of grid-integrated, renewable energy development.</a:t>
            </a:r>
          </a:p>
        </p:txBody>
      </p:sp>
      <p:pic>
        <p:nvPicPr>
          <p:cNvPr id="502787" name="Picture 2" descr="http://irecusa.org/wp-content/uploads/2009/11/Connecting_To_The_Grid.jpg"/>
          <p:cNvPicPr>
            <a:picLocks noChangeAspect="1" noChangeArrowheads="1"/>
          </p:cNvPicPr>
          <p:nvPr/>
        </p:nvPicPr>
        <p:blipFill>
          <a:blip r:embed="rId3" cstate="print"/>
          <a:srcRect/>
          <a:stretch>
            <a:fillRect/>
          </a:stretch>
        </p:blipFill>
        <p:spPr bwMode="auto">
          <a:xfrm>
            <a:off x="381000" y="1468458"/>
            <a:ext cx="1619250" cy="2105025"/>
          </a:xfrm>
          <a:prstGeom prst="rect">
            <a:avLst/>
          </a:prstGeom>
          <a:noFill/>
          <a:ln w="9525">
            <a:noFill/>
            <a:miter lim="800000"/>
            <a:headEnd/>
            <a:tailEnd/>
          </a:ln>
        </p:spPr>
      </p:pic>
      <p:sp>
        <p:nvSpPr>
          <p:cNvPr id="502788" name="TextBox 4"/>
          <p:cNvSpPr txBox="1">
            <a:spLocks noChangeArrowheads="1"/>
          </p:cNvSpPr>
          <p:nvPr/>
        </p:nvSpPr>
        <p:spPr bwMode="auto">
          <a:xfrm>
            <a:off x="2285999" y="3886200"/>
            <a:ext cx="6377553" cy="2585323"/>
          </a:xfrm>
          <a:prstGeom prst="rect">
            <a:avLst/>
          </a:prstGeom>
          <a:noFill/>
          <a:ln w="9525">
            <a:noFill/>
            <a:miter lim="800000"/>
            <a:headEnd/>
            <a:tailEnd/>
          </a:ln>
        </p:spPr>
        <p:txBody>
          <a:bodyPr wrap="square">
            <a:spAutoFit/>
          </a:bodyPr>
          <a:lstStyle/>
          <a:p>
            <a:r>
              <a:rPr lang="en-US" sz="1600" dirty="0">
                <a:latin typeface="Calibri" pitchFamily="34" charset="0"/>
              </a:rPr>
              <a:t>Based on best practices, </a:t>
            </a:r>
            <a:r>
              <a:rPr lang="en-US" sz="1600" b="1" dirty="0">
                <a:latin typeface="Calibri" pitchFamily="34" charset="0"/>
              </a:rPr>
              <a:t>Model Rules for Community Renewables (2010) </a:t>
            </a:r>
            <a:r>
              <a:rPr lang="en-US" sz="1600" dirty="0">
                <a:latin typeface="Calibri" pitchFamily="34" charset="0"/>
              </a:rPr>
              <a:t>are presented to facilitate co-investment in local renewable power facilities.  Interest in community solar and wind initiatives stems from recognition that many utility customers are not able to host an on-site renewable power system, yet they would like to invest in local renewable generation. Examples include occupants of multi-tenant residential and commercial buildings, and properties not conducive to an on-site system, due to shading or structural restrictions.  IREC’s model rules consider many of the basic issues facing community renewables programs. </a:t>
            </a:r>
          </a:p>
          <a:p>
            <a:endParaRPr lang="en-US" dirty="0">
              <a:latin typeface="Calibri" pitchFamily="34" charset="0"/>
            </a:endParaRPr>
          </a:p>
        </p:txBody>
      </p:sp>
      <p:pic>
        <p:nvPicPr>
          <p:cNvPr id="502789" name="Picture 7" descr="http://irecusa.org/wp-content/uploads/2010/11/IREC-Community-Renewables-Report-11-16-10_Cover-231x300.jpg"/>
          <p:cNvPicPr>
            <a:picLocks noChangeAspect="1" noChangeArrowheads="1"/>
          </p:cNvPicPr>
          <p:nvPr/>
        </p:nvPicPr>
        <p:blipFill>
          <a:blip r:embed="rId4" cstate="print"/>
          <a:srcRect/>
          <a:stretch>
            <a:fillRect/>
          </a:stretch>
        </p:blipFill>
        <p:spPr bwMode="auto">
          <a:xfrm>
            <a:off x="304800" y="3821628"/>
            <a:ext cx="1828800" cy="2374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1"/>
          <p:cNvSpPr>
            <a:spLocks noChangeArrowheads="1"/>
          </p:cNvSpPr>
          <p:nvPr/>
        </p:nvSpPr>
        <p:spPr bwMode="auto">
          <a:xfrm>
            <a:off x="2438400" y="1286352"/>
            <a:ext cx="5760202" cy="2308225"/>
          </a:xfrm>
          <a:prstGeom prst="rect">
            <a:avLst/>
          </a:prstGeom>
          <a:noFill/>
          <a:ln w="9525">
            <a:noFill/>
            <a:miter lim="800000"/>
            <a:headEnd/>
            <a:tailEnd/>
          </a:ln>
        </p:spPr>
        <p:txBody>
          <a:bodyPr wrap="square">
            <a:spAutoFit/>
          </a:bodyPr>
          <a:lstStyle/>
          <a:p>
            <a:r>
              <a:rPr lang="en-US" sz="1600" b="1" dirty="0">
                <a:latin typeface="Calibri" pitchFamily="34" charset="0"/>
              </a:rPr>
              <a:t>2009 Model Interconnection Procedures</a:t>
            </a:r>
            <a:r>
              <a:rPr lang="en-US" sz="1600" dirty="0">
                <a:latin typeface="Calibri" pitchFamily="34" charset="0"/>
              </a:rPr>
              <a:t>.  </a:t>
            </a:r>
          </a:p>
          <a:p>
            <a:r>
              <a:rPr lang="en-US" sz="1600" dirty="0">
                <a:latin typeface="Calibri" pitchFamily="34" charset="0"/>
              </a:rPr>
              <a:t>IREC first developed model interconnection procedures in 2005 in an effort to capture emerging best practices in this vital area. Since that time, IREC has been an active participant in dozens of state utility commission rulemakings that have focused on the development of interconnection procedures. These updated procedures also include footnotes that explain key provisions and provide information on alternatives that are being practiced in some states.</a:t>
            </a:r>
          </a:p>
        </p:txBody>
      </p:sp>
      <p:pic>
        <p:nvPicPr>
          <p:cNvPr id="504835" name="Picture 2" descr="http://irecusa.org/wp-content/uploads/2009/10/ICCover1701.jpg"/>
          <p:cNvPicPr>
            <a:picLocks noChangeAspect="1" noChangeArrowheads="1"/>
          </p:cNvPicPr>
          <p:nvPr/>
        </p:nvPicPr>
        <p:blipFill>
          <a:blip r:embed="rId3" cstate="print"/>
          <a:srcRect/>
          <a:stretch>
            <a:fillRect/>
          </a:stretch>
        </p:blipFill>
        <p:spPr bwMode="auto">
          <a:xfrm>
            <a:off x="457200" y="1286352"/>
            <a:ext cx="1619250" cy="2085975"/>
          </a:xfrm>
          <a:prstGeom prst="rect">
            <a:avLst/>
          </a:prstGeom>
          <a:noFill/>
          <a:ln w="9525">
            <a:noFill/>
            <a:miter lim="800000"/>
            <a:headEnd/>
            <a:tailEnd/>
          </a:ln>
        </p:spPr>
      </p:pic>
      <p:sp>
        <p:nvSpPr>
          <p:cNvPr id="504836" name="Rectangle 3"/>
          <p:cNvSpPr>
            <a:spLocks noChangeArrowheads="1"/>
          </p:cNvSpPr>
          <p:nvPr/>
        </p:nvSpPr>
        <p:spPr bwMode="auto">
          <a:xfrm>
            <a:off x="2438399" y="3782874"/>
            <a:ext cx="5760203" cy="1815882"/>
          </a:xfrm>
          <a:prstGeom prst="rect">
            <a:avLst/>
          </a:prstGeom>
          <a:noFill/>
          <a:ln w="9525">
            <a:noFill/>
            <a:miter lim="800000"/>
            <a:headEnd/>
            <a:tailEnd/>
          </a:ln>
        </p:spPr>
        <p:txBody>
          <a:bodyPr wrap="square">
            <a:spAutoFit/>
          </a:bodyPr>
          <a:lstStyle/>
          <a:p>
            <a:r>
              <a:rPr lang="en-US" sz="1600" b="1" dirty="0">
                <a:latin typeface="Calibri" pitchFamily="34" charset="0"/>
              </a:rPr>
              <a:t>2009 IREC Model Net Metering Rules</a:t>
            </a:r>
          </a:p>
          <a:p>
            <a:r>
              <a:rPr lang="en-US" sz="1600" dirty="0">
                <a:latin typeface="Calibri" pitchFamily="34" charset="0"/>
              </a:rPr>
              <a:t>On significant points such as size of systems eligible for net metering, program capacity caps, and treatment of annual excess generation, there has been broad variation between states. In an effort to capture this variation, IREC’s model rules now include footnotes that discuss the various approaches states have taken on these issues.</a:t>
            </a:r>
          </a:p>
        </p:txBody>
      </p:sp>
      <p:pic>
        <p:nvPicPr>
          <p:cNvPr id="504837" name="Picture 4" descr="Net_Metering_Model_Rules"/>
          <p:cNvPicPr>
            <a:picLocks noChangeAspect="1" noChangeArrowheads="1"/>
          </p:cNvPicPr>
          <p:nvPr/>
        </p:nvPicPr>
        <p:blipFill>
          <a:blip r:embed="rId4" cstate="print"/>
          <a:srcRect/>
          <a:stretch>
            <a:fillRect/>
          </a:stretch>
        </p:blipFill>
        <p:spPr bwMode="auto">
          <a:xfrm>
            <a:off x="457200" y="3859074"/>
            <a:ext cx="1676400" cy="213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1"/>
          <p:cNvSpPr>
            <a:spLocks noChangeArrowheads="1"/>
          </p:cNvSpPr>
          <p:nvPr/>
        </p:nvSpPr>
        <p:spPr bwMode="auto">
          <a:xfrm>
            <a:off x="2209800" y="1425834"/>
            <a:ext cx="6035298" cy="2062103"/>
          </a:xfrm>
          <a:prstGeom prst="rect">
            <a:avLst/>
          </a:prstGeom>
          <a:noFill/>
          <a:ln w="9525">
            <a:noFill/>
            <a:miter lim="800000"/>
            <a:headEnd/>
            <a:tailEnd/>
          </a:ln>
        </p:spPr>
        <p:txBody>
          <a:bodyPr wrap="square">
            <a:spAutoFit/>
          </a:bodyPr>
          <a:lstStyle/>
          <a:p>
            <a:r>
              <a:rPr lang="en-US" sz="1600" b="1" dirty="0">
                <a:latin typeface="Calibri" pitchFamily="34" charset="0"/>
              </a:rPr>
              <a:t>Best Practices &amp; Recommended Guidelines for Renewable Energy Training (2010)</a:t>
            </a:r>
          </a:p>
          <a:p>
            <a:r>
              <a:rPr lang="en-US" sz="1600" dirty="0">
                <a:latin typeface="Calibri" pitchFamily="34" charset="0"/>
              </a:rPr>
              <a:t>The 26-page document covers recommended principles for training; reviews industry-approved job/task analyses; discusses types of educational programs; walks through the essential steps of designing a training course; offers a checklist for assessing learning outcomes; looks at certification and accreditation; and lists resources to assist in training.</a:t>
            </a:r>
          </a:p>
        </p:txBody>
      </p:sp>
      <p:pic>
        <p:nvPicPr>
          <p:cNvPr id="506883" name="Picture 2" descr="http://irecusa.org/wp-content/uploads/2010/02/Best-Practices-Cover_400.jpg"/>
          <p:cNvPicPr>
            <a:picLocks noChangeAspect="1" noChangeArrowheads="1"/>
          </p:cNvPicPr>
          <p:nvPr/>
        </p:nvPicPr>
        <p:blipFill>
          <a:blip r:embed="rId3" cstate="print"/>
          <a:srcRect/>
          <a:stretch>
            <a:fillRect/>
          </a:stretch>
        </p:blipFill>
        <p:spPr bwMode="auto">
          <a:xfrm>
            <a:off x="228600" y="1425834"/>
            <a:ext cx="1689100" cy="2187575"/>
          </a:xfrm>
          <a:prstGeom prst="rect">
            <a:avLst/>
          </a:prstGeom>
          <a:noFill/>
          <a:ln w="9525">
            <a:noFill/>
            <a:miter lim="800000"/>
            <a:headEnd/>
            <a:tailEnd/>
          </a:ln>
        </p:spPr>
      </p:pic>
      <p:sp>
        <p:nvSpPr>
          <p:cNvPr id="506884" name="TextBox 4"/>
          <p:cNvSpPr txBox="1">
            <a:spLocks noChangeArrowheads="1"/>
          </p:cNvSpPr>
          <p:nvPr/>
        </p:nvSpPr>
        <p:spPr bwMode="auto">
          <a:xfrm>
            <a:off x="2209800" y="4029552"/>
            <a:ext cx="6035298" cy="2092325"/>
          </a:xfrm>
          <a:prstGeom prst="rect">
            <a:avLst/>
          </a:prstGeom>
          <a:noFill/>
          <a:ln w="9525">
            <a:noFill/>
            <a:miter lim="800000"/>
            <a:headEnd/>
            <a:tailEnd/>
          </a:ln>
        </p:spPr>
        <p:txBody>
          <a:bodyPr wrap="square">
            <a:spAutoFit/>
          </a:bodyPr>
          <a:lstStyle/>
          <a:p>
            <a:r>
              <a:rPr lang="en-US" sz="1600" b="1" dirty="0">
                <a:latin typeface="Calibri" pitchFamily="34" charset="0"/>
              </a:rPr>
              <a:t>Good Teaching Matters (2010)</a:t>
            </a:r>
            <a:r>
              <a:rPr lang="en-US" sz="1600" dirty="0">
                <a:latin typeface="Calibri" pitchFamily="34" charset="0"/>
              </a:rPr>
              <a:t> discusses five important teaching practices that can improve the quality of a training course. Written by Dr. Barbara Martin, who specializes in instructional design, the five practices include: know your students; write learning objectives; include practice and feedback in the training; create simple Power Point slides; and design test and evaluation measures that promote transfer. </a:t>
            </a:r>
          </a:p>
          <a:p>
            <a:endParaRPr lang="en-US" dirty="0">
              <a:latin typeface="Calibri" pitchFamily="34" charset="0"/>
            </a:endParaRPr>
          </a:p>
        </p:txBody>
      </p:sp>
      <p:pic>
        <p:nvPicPr>
          <p:cNvPr id="506885" name="Picture 4" descr="http://irecusa.org/wp-content/uploads/2010/12/IREC-Teaching-Matters-Cover-Web-231x300.jpg">
            <a:hlinkClick r:id="rId4"/>
          </p:cNvPr>
          <p:cNvPicPr>
            <a:picLocks noChangeAspect="1" noChangeArrowheads="1"/>
          </p:cNvPicPr>
          <p:nvPr/>
        </p:nvPicPr>
        <p:blipFill>
          <a:blip r:embed="rId5" cstate="print"/>
          <a:srcRect/>
          <a:stretch>
            <a:fillRect/>
          </a:stretch>
        </p:blipFill>
        <p:spPr bwMode="auto">
          <a:xfrm>
            <a:off x="228600" y="3877152"/>
            <a:ext cx="1828800"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Title 2"/>
          <p:cNvSpPr>
            <a:spLocks noGrp="1"/>
          </p:cNvSpPr>
          <p:nvPr>
            <p:ph type="title" idx="4294967295"/>
          </p:nvPr>
        </p:nvSpPr>
        <p:spPr/>
        <p:txBody>
          <a:bodyPr/>
          <a:lstStyle/>
          <a:p>
            <a:pPr eaLnBrk="1" hangingPunct="1"/>
            <a:r>
              <a:rPr lang="en-US" smtClean="0"/>
              <a:t> </a:t>
            </a:r>
          </a:p>
        </p:txBody>
      </p:sp>
      <p:sp>
        <p:nvSpPr>
          <p:cNvPr id="508931" name="Content Placeholder 3"/>
          <p:cNvSpPr>
            <a:spLocks noGrp="1"/>
          </p:cNvSpPr>
          <p:nvPr>
            <p:ph idx="4294967295"/>
          </p:nvPr>
        </p:nvSpPr>
        <p:spPr>
          <a:xfrm>
            <a:off x="457200" y="1447800"/>
            <a:ext cx="8229600" cy="4953000"/>
          </a:xfrm>
        </p:spPr>
        <p:txBody>
          <a:bodyPr/>
          <a:lstStyle/>
          <a:p>
            <a:pPr algn="ctr" eaLnBrk="1" hangingPunct="1">
              <a:lnSpc>
                <a:spcPct val="90000"/>
              </a:lnSpc>
              <a:buFont typeface="Arial" charset="0"/>
              <a:buNone/>
            </a:pPr>
            <a:endParaRPr lang="en-US" sz="2000" smtClean="0"/>
          </a:p>
          <a:p>
            <a:pPr algn="ctr" eaLnBrk="1" hangingPunct="1">
              <a:lnSpc>
                <a:spcPct val="90000"/>
              </a:lnSpc>
              <a:buFont typeface="Arial" charset="0"/>
              <a:buNone/>
            </a:pPr>
            <a:r>
              <a:rPr lang="en-US" sz="2000" smtClean="0"/>
              <a:t>IREC is the National Administrator of DOE’s Solar Instructor Training Network which was created to improve the quality and accessibility of solar installation training.  There are nine Regional Training Providers (RTPs).</a:t>
            </a:r>
          </a:p>
          <a:p>
            <a:pPr algn="ctr" eaLnBrk="1" hangingPunct="1">
              <a:lnSpc>
                <a:spcPct val="90000"/>
              </a:lnSpc>
              <a:buFont typeface="Arial" charset="0"/>
              <a:buNone/>
            </a:pPr>
            <a:endParaRPr lang="en-US" sz="2700" smtClean="0"/>
          </a:p>
          <a:p>
            <a:pPr algn="ctr" eaLnBrk="1" hangingPunct="1">
              <a:lnSpc>
                <a:spcPct val="90000"/>
              </a:lnSpc>
              <a:buFont typeface="Arial" charset="0"/>
              <a:buNone/>
            </a:pPr>
            <a:endParaRPr lang="en-US" sz="2000" smtClean="0"/>
          </a:p>
          <a:p>
            <a:pPr algn="ctr" eaLnBrk="1" hangingPunct="1">
              <a:lnSpc>
                <a:spcPct val="90000"/>
              </a:lnSpc>
              <a:buFont typeface="Arial" charset="0"/>
              <a:buNone/>
            </a:pPr>
            <a:endParaRPr lang="en-US" sz="2000" smtClean="0"/>
          </a:p>
          <a:p>
            <a:pPr algn="ctr" eaLnBrk="1" hangingPunct="1">
              <a:lnSpc>
                <a:spcPct val="90000"/>
              </a:lnSpc>
              <a:buFont typeface="Arial" charset="0"/>
              <a:buNone/>
            </a:pPr>
            <a:endParaRPr lang="en-US" sz="2000" smtClean="0"/>
          </a:p>
          <a:p>
            <a:pPr algn="ctr" eaLnBrk="1" hangingPunct="1">
              <a:lnSpc>
                <a:spcPct val="90000"/>
              </a:lnSpc>
              <a:buFont typeface="Arial" charset="0"/>
              <a:buNone/>
            </a:pPr>
            <a:endParaRPr lang="en-US" sz="2000" smtClean="0"/>
          </a:p>
          <a:p>
            <a:pPr algn="ctr" eaLnBrk="1" hangingPunct="1">
              <a:lnSpc>
                <a:spcPct val="90000"/>
              </a:lnSpc>
              <a:buFont typeface="Arial" charset="0"/>
              <a:buNone/>
            </a:pPr>
            <a:endParaRPr lang="en-US" sz="2000" smtClean="0"/>
          </a:p>
          <a:p>
            <a:pPr algn="ctr" eaLnBrk="1" hangingPunct="1">
              <a:lnSpc>
                <a:spcPct val="90000"/>
              </a:lnSpc>
              <a:buFont typeface="Arial" charset="0"/>
              <a:buNone/>
            </a:pPr>
            <a:endParaRPr lang="en-US" sz="2000" smtClean="0"/>
          </a:p>
          <a:p>
            <a:pPr algn="ctr" eaLnBrk="1" hangingPunct="1">
              <a:lnSpc>
                <a:spcPct val="90000"/>
              </a:lnSpc>
              <a:buFont typeface="Arial" charset="0"/>
              <a:buNone/>
            </a:pPr>
            <a:r>
              <a:rPr lang="en-US" sz="2000" smtClean="0"/>
              <a:t>IREC is working with the RTPs to develop curricula, solar career paths, best practices and coordinated training efforts.</a:t>
            </a:r>
          </a:p>
          <a:p>
            <a:pPr algn="ctr" eaLnBrk="1" hangingPunct="1">
              <a:lnSpc>
                <a:spcPct val="90000"/>
              </a:lnSpc>
              <a:buFont typeface="Arial" charset="0"/>
              <a:buNone/>
            </a:pPr>
            <a:r>
              <a:rPr lang="en-US" sz="2000" smtClean="0"/>
              <a:t>IREC is working with stakeholders to develop a national framework for solar energy workforce development.</a:t>
            </a:r>
          </a:p>
          <a:p>
            <a:pPr eaLnBrk="1" hangingPunct="1">
              <a:lnSpc>
                <a:spcPct val="90000"/>
              </a:lnSpc>
            </a:pPr>
            <a:endParaRPr lang="en-US" sz="2700" smtClean="0"/>
          </a:p>
        </p:txBody>
      </p:sp>
      <p:pic>
        <p:nvPicPr>
          <p:cNvPr id="508932" name="Picture 4" descr="EERE_SITN_nationaladmin_horiz_color.jpg"/>
          <p:cNvPicPr>
            <a:picLocks noChangeAspect="1" noChangeArrowheads="1"/>
          </p:cNvPicPr>
          <p:nvPr/>
        </p:nvPicPr>
        <p:blipFill>
          <a:blip r:embed="rId3" cstate="print"/>
          <a:srcRect/>
          <a:stretch>
            <a:fillRect/>
          </a:stretch>
        </p:blipFill>
        <p:spPr bwMode="auto">
          <a:xfrm>
            <a:off x="0" y="152400"/>
            <a:ext cx="4962525" cy="1371600"/>
          </a:xfrm>
          <a:prstGeom prst="rect">
            <a:avLst/>
          </a:prstGeom>
          <a:noFill/>
          <a:ln w="9525">
            <a:noFill/>
            <a:miter lim="800000"/>
            <a:headEnd/>
            <a:tailEnd/>
          </a:ln>
        </p:spPr>
      </p:pic>
      <p:pic>
        <p:nvPicPr>
          <p:cNvPr id="508933" name="Picture 5" descr="irec_primary_logo_RGB.jpg"/>
          <p:cNvPicPr>
            <a:picLocks noChangeAspect="1"/>
          </p:cNvPicPr>
          <p:nvPr/>
        </p:nvPicPr>
        <p:blipFill>
          <a:blip r:embed="rId4" cstate="print"/>
          <a:srcRect/>
          <a:stretch>
            <a:fillRect/>
          </a:stretch>
        </p:blipFill>
        <p:spPr bwMode="auto">
          <a:xfrm>
            <a:off x="5562600" y="261938"/>
            <a:ext cx="2895600" cy="1039812"/>
          </a:xfrm>
          <a:prstGeom prst="rect">
            <a:avLst/>
          </a:prstGeom>
          <a:noFill/>
          <a:ln w="9525">
            <a:noFill/>
            <a:miter lim="800000"/>
            <a:headEnd/>
            <a:tailEnd/>
          </a:ln>
        </p:spPr>
      </p:pic>
      <p:pic>
        <p:nvPicPr>
          <p:cNvPr id="508934" name="Picture 6" descr="Map of the Solar Instructor Training Network. The eight regions and their respective states are the Northeast (Connecticut, Maine, Massachusetts, New Hampshire, New York, Rhode Island, Vermont), Northern Mid-Atlantic (Delaware, New Jersey, Pennsylvania, West Virginia), Southern Mid-Atlantic (District of Columbia, Maryland, North Carolina, South Carolina, Virginia), Southeast (Alabama, Arkansas, Florida, Georgia, Kentucky, Mississippi, Tennessee, Puerto Rico, U.S. Virgin Islands), Midwest (Illinois, Indiana, Iowa, Michigan, Minnesota, Ohio, Wisconsin), South Central (Arkansas, Louisiana, Missouri, New Mexico, Oklahoma, Texas), Rocky Mountain (Arkansas, Arizona, Colorado, Idaho, Kansas, Montana, Nebraska, New Mexico, Nevada, North Dakota, South Dakota, Oregon, Utah, Washington, Wyoming), and California/Hawaii (California, Hawaii). "/>
          <p:cNvPicPr>
            <a:picLocks noChangeAspect="1" noChangeArrowheads="1"/>
          </p:cNvPicPr>
          <p:nvPr/>
        </p:nvPicPr>
        <p:blipFill>
          <a:blip r:embed="rId5" cstate="print"/>
          <a:srcRect/>
          <a:stretch>
            <a:fillRect/>
          </a:stretch>
        </p:blipFill>
        <p:spPr bwMode="auto">
          <a:xfrm>
            <a:off x="2971800" y="2743200"/>
            <a:ext cx="3467100" cy="2219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Title 3"/>
          <p:cNvSpPr>
            <a:spLocks noGrp="1"/>
          </p:cNvSpPr>
          <p:nvPr>
            <p:ph type="ctrTitle" idx="4294967295"/>
          </p:nvPr>
        </p:nvSpPr>
        <p:spPr>
          <a:xfrm>
            <a:off x="685800" y="2130425"/>
            <a:ext cx="7772400" cy="1470025"/>
          </a:xfrm>
        </p:spPr>
        <p:txBody>
          <a:bodyPr/>
          <a:lstStyle/>
          <a:p>
            <a:pPr eaLnBrk="1" hangingPunct="1"/>
            <a:r>
              <a:rPr lang="en-US" b="1" smtClean="0"/>
              <a:t>Resources from Solar ABCs</a:t>
            </a:r>
          </a:p>
        </p:txBody>
      </p:sp>
      <p:sp>
        <p:nvSpPr>
          <p:cNvPr id="510979" name="TextBox 2"/>
          <p:cNvSpPr txBox="1">
            <a:spLocks noChangeArrowheads="1"/>
          </p:cNvSpPr>
          <p:nvPr/>
        </p:nvSpPr>
        <p:spPr bwMode="auto">
          <a:xfrm>
            <a:off x="1524000" y="3810000"/>
            <a:ext cx="6048375" cy="461963"/>
          </a:xfrm>
          <a:prstGeom prst="rect">
            <a:avLst/>
          </a:prstGeom>
          <a:noFill/>
          <a:ln w="9525">
            <a:noFill/>
            <a:miter lim="800000"/>
            <a:headEnd/>
            <a:tailEnd/>
          </a:ln>
        </p:spPr>
        <p:txBody>
          <a:bodyPr wrap="none">
            <a:spAutoFit/>
          </a:bodyPr>
          <a:lstStyle/>
          <a:p>
            <a:r>
              <a:rPr lang="en-US" sz="2400" b="1">
                <a:latin typeface="Calibri" pitchFamily="34" charset="0"/>
              </a:rPr>
              <a:t>All reports are available at www.solarabcs.org</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6"/>
          <p:cNvSpPr>
            <a:spLocks noGrp="1"/>
          </p:cNvSpPr>
          <p:nvPr>
            <p:ph type="title" idx="4294967295"/>
          </p:nvPr>
        </p:nvSpPr>
        <p:spPr/>
        <p:txBody>
          <a:bodyPr/>
          <a:lstStyle/>
          <a:p>
            <a:pPr eaLnBrk="1" hangingPunct="1"/>
            <a:r>
              <a:rPr lang="en-US" smtClean="0">
                <a:ea typeface="ＭＳ Ｐゴシック" pitchFamily="34" charset="-128"/>
              </a:rPr>
              <a:t>What is “Solar Energy?”</a:t>
            </a:r>
          </a:p>
        </p:txBody>
      </p:sp>
      <p:sp>
        <p:nvSpPr>
          <p:cNvPr id="50178" name="Content Placeholder 4"/>
          <p:cNvSpPr>
            <a:spLocks noGrp="1"/>
          </p:cNvSpPr>
          <p:nvPr>
            <p:ph sz="half" idx="4294967295"/>
          </p:nvPr>
        </p:nvSpPr>
        <p:spPr>
          <a:xfrm>
            <a:off x="4648200" y="2754313"/>
            <a:ext cx="4038600" cy="3154362"/>
          </a:xfrm>
        </p:spPr>
        <p:txBody>
          <a:bodyPr anchor="ctr"/>
          <a:lstStyle/>
          <a:p>
            <a:pPr marL="0" indent="4763" eaLnBrk="1" hangingPunct="1">
              <a:buFont typeface="Arial" charset="0"/>
              <a:buNone/>
            </a:pPr>
            <a:r>
              <a:rPr lang="en-US" sz="2800" smtClean="0">
                <a:ea typeface="ＭＳ Ｐゴシック" pitchFamily="34" charset="-128"/>
              </a:rPr>
              <a:t>Energy from the sun that is converted into thermal or electrical energy</a:t>
            </a:r>
          </a:p>
        </p:txBody>
      </p:sp>
      <p:pic>
        <p:nvPicPr>
          <p:cNvPr id="50179" name="Picture 12" descr="MC900250195[1]"/>
          <p:cNvPicPr>
            <a:picLocks noChangeAspect="1" noChangeArrowheads="1"/>
          </p:cNvPicPr>
          <p:nvPr/>
        </p:nvPicPr>
        <p:blipFill>
          <a:blip r:embed="rId3" cstate="print"/>
          <a:srcRect/>
          <a:stretch>
            <a:fillRect/>
          </a:stretch>
        </p:blipFill>
        <p:spPr bwMode="auto">
          <a:xfrm>
            <a:off x="492125" y="2525713"/>
            <a:ext cx="3760788" cy="3432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Box 4"/>
          <p:cNvSpPr txBox="1">
            <a:spLocks noChangeArrowheads="1"/>
          </p:cNvSpPr>
          <p:nvPr/>
        </p:nvSpPr>
        <p:spPr bwMode="auto">
          <a:xfrm>
            <a:off x="1774825" y="5567363"/>
            <a:ext cx="5676900" cy="369887"/>
          </a:xfrm>
          <a:prstGeom prst="rect">
            <a:avLst/>
          </a:prstGeom>
          <a:noFill/>
          <a:ln w="9525">
            <a:noFill/>
            <a:miter lim="800000"/>
            <a:headEnd/>
            <a:tailEnd/>
          </a:ln>
        </p:spPr>
        <p:txBody>
          <a:bodyPr wrap="none">
            <a:spAutoFit/>
          </a:bodyPr>
          <a:lstStyle/>
          <a:p>
            <a:pPr algn="ctr">
              <a:buFont typeface="Arial" charset="0"/>
              <a:buNone/>
            </a:pPr>
            <a:r>
              <a:rPr lang="en-US">
                <a:solidFill>
                  <a:srgbClr val="000000"/>
                </a:solidFill>
              </a:rPr>
              <a:t>DOE Video: </a:t>
            </a:r>
            <a:r>
              <a:rPr lang="en-US">
                <a:solidFill>
                  <a:srgbClr val="000000"/>
                </a:solidFill>
                <a:hlinkClick r:id="rId4"/>
              </a:rPr>
              <a:t>www.youtube.com/watch?v=0elhIcPVtKE</a:t>
            </a:r>
            <a:endParaRPr lang="en-US">
              <a:solidFill>
                <a:srgbClr val="000000"/>
              </a:solidFill>
            </a:endParaRPr>
          </a:p>
        </p:txBody>
      </p:sp>
      <p:pic>
        <p:nvPicPr>
          <p:cNvPr id="2" name="Shape">
            <a:hlinkClick r:id="" action="ppaction://media"/>
          </p:cNvPr>
          <p:cNvPicPr>
            <a:picLocks noRot="1" noChangeAspect="1"/>
          </p:cNvPicPr>
          <p:nvPr>
            <a:videoFile r:link="rId1"/>
          </p:nvPr>
        </p:nvPicPr>
        <p:blipFill>
          <a:blip r:embed="rId5" cstate="print"/>
          <a:srcRect/>
          <a:stretch>
            <a:fillRect/>
          </a:stretch>
        </p:blipFill>
        <p:spPr bwMode="auto">
          <a:xfrm>
            <a:off x="1774825" y="1585913"/>
            <a:ext cx="6096000" cy="3429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p:cNvSpPr>
          <p:nvPr>
            <p:ph type="title" idx="4294967295"/>
          </p:nvPr>
        </p:nvSpPr>
        <p:spPr/>
        <p:txBody>
          <a:bodyPr/>
          <a:lstStyle/>
          <a:p>
            <a:pPr eaLnBrk="1" hangingPunct="1"/>
            <a:r>
              <a:rPr lang="en-US" smtClean="0">
                <a:ea typeface="ＭＳ Ｐゴシック" pitchFamily="34" charset="-128"/>
              </a:rPr>
              <a:t>Three Common Solar Technologies</a:t>
            </a:r>
          </a:p>
        </p:txBody>
      </p:sp>
      <p:graphicFrame>
        <p:nvGraphicFramePr>
          <p:cNvPr id="4" name="Diagram 3"/>
          <p:cNvGraphicFramePr/>
          <p:nvPr/>
        </p:nvGraphicFramePr>
        <p:xfrm>
          <a:off x="1125415" y="2581728"/>
          <a:ext cx="6858001" cy="33999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2157039" y="2765937"/>
            <a:ext cx="662361" cy="523220"/>
          </a:xfrm>
          <a:prstGeom prst="rect">
            <a:avLst/>
          </a:prstGeom>
          <a:noFill/>
        </p:spPr>
        <p:txBody>
          <a:bodyPr wrap="none">
            <a:spAutoFit/>
          </a:bodyPr>
          <a:lstStyle/>
          <a:p>
            <a:pPr algn="ctr">
              <a:defRPr/>
            </a:pP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a:cs typeface="ＭＳ Ｐゴシック"/>
              </a:rPr>
              <a:t>PV</a:t>
            </a:r>
          </a:p>
        </p:txBody>
      </p:sp>
      <p:sp>
        <p:nvSpPr>
          <p:cNvPr id="6" name="Rectangle 5"/>
          <p:cNvSpPr/>
          <p:nvPr/>
        </p:nvSpPr>
        <p:spPr>
          <a:xfrm>
            <a:off x="2061093" y="4048780"/>
            <a:ext cx="922047" cy="523220"/>
          </a:xfrm>
          <a:prstGeom prst="rect">
            <a:avLst/>
          </a:prstGeom>
          <a:noFill/>
        </p:spPr>
        <p:txBody>
          <a:bodyPr wrap="none">
            <a:spAutoFit/>
          </a:bodyPr>
          <a:lstStyle/>
          <a:p>
            <a:pPr algn="ctr">
              <a:defRPr/>
            </a:pP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a:cs typeface="ＭＳ Ｐゴシック"/>
              </a:rPr>
              <a:t>CSP</a:t>
            </a:r>
          </a:p>
        </p:txBody>
      </p:sp>
      <p:sp>
        <p:nvSpPr>
          <p:cNvPr id="7" name="Rectangle 6"/>
          <p:cNvSpPr/>
          <p:nvPr/>
        </p:nvSpPr>
        <p:spPr>
          <a:xfrm>
            <a:off x="1989640" y="5029200"/>
            <a:ext cx="1042272" cy="954107"/>
          </a:xfrm>
          <a:prstGeom prst="rect">
            <a:avLst/>
          </a:prstGeom>
          <a:noFill/>
        </p:spPr>
        <p:txBody>
          <a:bodyPr wrap="none">
            <a:spAutoFit/>
          </a:bodyPr>
          <a:lstStyle/>
          <a:p>
            <a:pPr algn="ctr">
              <a:defRPr/>
            </a:pP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a:cs typeface="ＭＳ Ｐゴシック"/>
              </a:rPr>
              <a:t>SHC/</a:t>
            </a:r>
          </a:p>
          <a:p>
            <a:pPr algn="ctr">
              <a:defRPr/>
            </a:pPr>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a:cs typeface="ＭＳ Ｐゴシック"/>
              </a:rPr>
              <a:t>SHW</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8"/>
          <p:cNvSpPr>
            <a:spLocks noGrp="1"/>
          </p:cNvSpPr>
          <p:nvPr>
            <p:ph type="title" idx="4294967295"/>
          </p:nvPr>
        </p:nvSpPr>
        <p:spPr/>
        <p:txBody>
          <a:bodyPr/>
          <a:lstStyle/>
          <a:p>
            <a:pPr eaLnBrk="1" hangingPunct="1"/>
            <a:r>
              <a:rPr lang="en-US" smtClean="0">
                <a:ea typeface="ＭＳ Ｐゴシック" pitchFamily="34" charset="-128"/>
              </a:rPr>
              <a:t>Photovoltaic (PV) Solar Energy</a:t>
            </a:r>
          </a:p>
        </p:txBody>
      </p:sp>
      <p:pic>
        <p:nvPicPr>
          <p:cNvPr id="48148" name="Picture 11"/>
          <p:cNvPicPr>
            <a:picLocks noChangeAspect="1" noChangeArrowheads="1"/>
          </p:cNvPicPr>
          <p:nvPr/>
        </p:nvPicPr>
        <p:blipFill>
          <a:blip r:embed="rId3" cstate="print"/>
          <a:srcRect/>
          <a:stretch>
            <a:fillRect/>
          </a:stretch>
        </p:blipFill>
        <p:spPr bwMode="auto">
          <a:xfrm>
            <a:off x="4800600" y="3592513"/>
            <a:ext cx="1490663" cy="1047750"/>
          </a:xfrm>
          <a:prstGeom prst="rect">
            <a:avLst/>
          </a:prstGeom>
          <a:noFill/>
          <a:ln w="9525">
            <a:noFill/>
            <a:miter lim="800000"/>
            <a:headEnd/>
            <a:tailEnd/>
          </a:ln>
        </p:spPr>
      </p:pic>
      <p:sp>
        <p:nvSpPr>
          <p:cNvPr id="48149" name="Text Box 12"/>
          <p:cNvSpPr txBox="1">
            <a:spLocks noChangeArrowheads="1"/>
          </p:cNvSpPr>
          <p:nvPr/>
        </p:nvSpPr>
        <p:spPr bwMode="auto">
          <a:xfrm rot="5400000">
            <a:off x="5834063" y="3937000"/>
            <a:ext cx="1244600" cy="415925"/>
          </a:xfrm>
          <a:prstGeom prst="rect">
            <a:avLst/>
          </a:prstGeom>
          <a:noFill/>
          <a:ln w="9525">
            <a:noFill/>
            <a:miter lim="800000"/>
            <a:headEnd/>
            <a:tailEnd/>
          </a:ln>
        </p:spPr>
        <p:txBody>
          <a:bodyPr wrap="none">
            <a:spAutoFit/>
          </a:bodyPr>
          <a:lstStyle/>
          <a:p>
            <a:pPr>
              <a:defRPr/>
            </a:pPr>
            <a:r>
              <a:rPr lang="en-US" sz="1050" dirty="0">
                <a:latin typeface="+mn-lt"/>
                <a:ea typeface="ＭＳ Ｐゴシック"/>
                <a:cs typeface="ＭＳ Ｐゴシック"/>
              </a:rPr>
              <a:t>Source: </a:t>
            </a:r>
          </a:p>
          <a:p>
            <a:pPr>
              <a:defRPr/>
            </a:pPr>
            <a:r>
              <a:rPr lang="en-US" sz="1050" dirty="0">
                <a:latin typeface="+mn-lt"/>
                <a:ea typeface="ＭＳ Ｐゴシック"/>
                <a:cs typeface="ＭＳ Ｐゴシック"/>
              </a:rPr>
              <a:t>www.ecofriend.org</a:t>
            </a:r>
          </a:p>
        </p:txBody>
      </p:sp>
      <p:sp>
        <p:nvSpPr>
          <p:cNvPr id="48146" name="Text Box 18"/>
          <p:cNvSpPr txBox="1">
            <a:spLocks noChangeArrowheads="1"/>
          </p:cNvSpPr>
          <p:nvPr/>
        </p:nvSpPr>
        <p:spPr bwMode="auto">
          <a:xfrm>
            <a:off x="6172200" y="2170113"/>
            <a:ext cx="950913" cy="234950"/>
          </a:xfrm>
          <a:prstGeom prst="rect">
            <a:avLst/>
          </a:prstGeom>
          <a:noFill/>
          <a:ln w="9525">
            <a:noFill/>
            <a:miter lim="800000"/>
            <a:headEnd/>
            <a:tailEnd/>
          </a:ln>
        </p:spPr>
        <p:txBody>
          <a:bodyPr wrap="none">
            <a:spAutoFit/>
          </a:bodyPr>
          <a:lstStyle/>
          <a:p>
            <a:r>
              <a:rPr lang="en-US" sz="1000"/>
              <a:t>Source: NREL</a:t>
            </a:r>
          </a:p>
        </p:txBody>
      </p:sp>
      <p:pic>
        <p:nvPicPr>
          <p:cNvPr id="48147" name="Picture 19"/>
          <p:cNvPicPr>
            <a:picLocks noChangeAspect="1" noChangeArrowheads="1"/>
          </p:cNvPicPr>
          <p:nvPr/>
        </p:nvPicPr>
        <p:blipFill>
          <a:blip r:embed="rId4" cstate="print"/>
          <a:srcRect/>
          <a:stretch>
            <a:fillRect/>
          </a:stretch>
        </p:blipFill>
        <p:spPr bwMode="auto">
          <a:xfrm>
            <a:off x="4932363" y="2197100"/>
            <a:ext cx="1338262" cy="1338263"/>
          </a:xfrm>
          <a:prstGeom prst="rect">
            <a:avLst/>
          </a:prstGeom>
          <a:noFill/>
          <a:ln w="9525">
            <a:noFill/>
            <a:miter lim="800000"/>
            <a:headEnd/>
            <a:tailEnd/>
          </a:ln>
        </p:spPr>
      </p:pic>
      <p:sp>
        <p:nvSpPr>
          <p:cNvPr id="25" name="TextBox 24"/>
          <p:cNvSpPr txBox="1"/>
          <p:nvPr/>
        </p:nvSpPr>
        <p:spPr>
          <a:xfrm>
            <a:off x="5235575" y="6013450"/>
            <a:ext cx="2833688" cy="244475"/>
          </a:xfrm>
          <a:prstGeom prst="rect">
            <a:avLst/>
          </a:prstGeom>
          <a:noFill/>
        </p:spPr>
        <p:txBody>
          <a:bodyPr wrap="none">
            <a:spAutoFit/>
          </a:bodyPr>
          <a:lstStyle/>
          <a:p>
            <a:pPr fontAlgn="auto">
              <a:spcBef>
                <a:spcPts val="0"/>
              </a:spcBef>
              <a:spcAft>
                <a:spcPts val="0"/>
              </a:spcAft>
              <a:defRPr/>
            </a:pPr>
            <a:r>
              <a:rPr lang="en-US" sz="1050" dirty="0">
                <a:latin typeface="+mn-lt"/>
                <a:ea typeface="+mn-ea"/>
                <a:cs typeface="+mn-cs"/>
              </a:rPr>
              <a:t>Photo Source: NREL http://www.nrel.gov/data/pix/</a:t>
            </a:r>
          </a:p>
        </p:txBody>
      </p:sp>
      <p:pic>
        <p:nvPicPr>
          <p:cNvPr id="48136" name="Picture 8"/>
          <p:cNvPicPr>
            <a:picLocks noChangeAspect="1" noChangeArrowheads="1"/>
          </p:cNvPicPr>
          <p:nvPr/>
        </p:nvPicPr>
        <p:blipFill>
          <a:blip r:embed="rId5" cstate="print"/>
          <a:srcRect/>
          <a:stretch>
            <a:fillRect/>
          </a:stretch>
        </p:blipFill>
        <p:spPr bwMode="auto">
          <a:xfrm>
            <a:off x="5732463" y="4840288"/>
            <a:ext cx="1808162" cy="1225550"/>
          </a:xfrm>
          <a:prstGeom prst="rect">
            <a:avLst/>
          </a:prstGeom>
          <a:noFill/>
          <a:ln w="9525">
            <a:noFill/>
            <a:miter lim="800000"/>
            <a:headEnd/>
            <a:tailEnd/>
          </a:ln>
        </p:spPr>
      </p:pic>
      <p:pic>
        <p:nvPicPr>
          <p:cNvPr id="48137" name="Picture 10"/>
          <p:cNvPicPr>
            <a:picLocks noChangeAspect="1" noChangeArrowheads="1"/>
          </p:cNvPicPr>
          <p:nvPr/>
        </p:nvPicPr>
        <p:blipFill>
          <a:blip r:embed="rId6" cstate="print"/>
          <a:srcRect/>
          <a:stretch>
            <a:fillRect/>
          </a:stretch>
        </p:blipFill>
        <p:spPr bwMode="auto">
          <a:xfrm>
            <a:off x="7566025" y="4784725"/>
            <a:ext cx="962025" cy="1281113"/>
          </a:xfrm>
          <a:prstGeom prst="rect">
            <a:avLst/>
          </a:prstGeom>
          <a:noFill/>
          <a:ln w="9525">
            <a:noFill/>
            <a:miter lim="800000"/>
            <a:headEnd/>
            <a:tailEnd/>
          </a:ln>
        </p:spPr>
      </p:pic>
      <p:pic>
        <p:nvPicPr>
          <p:cNvPr id="48138" name="Picture 11"/>
          <p:cNvPicPr>
            <a:picLocks noChangeAspect="1" noChangeArrowheads="1"/>
          </p:cNvPicPr>
          <p:nvPr/>
        </p:nvPicPr>
        <p:blipFill>
          <a:blip r:embed="rId7" cstate="print"/>
          <a:srcRect/>
          <a:stretch>
            <a:fillRect/>
          </a:stretch>
        </p:blipFill>
        <p:spPr bwMode="auto">
          <a:xfrm>
            <a:off x="4760913" y="4772025"/>
            <a:ext cx="942975" cy="1293813"/>
          </a:xfrm>
          <a:prstGeom prst="rect">
            <a:avLst/>
          </a:prstGeom>
          <a:noFill/>
          <a:ln w="9525">
            <a:noFill/>
            <a:miter lim="800000"/>
            <a:headEnd/>
            <a:tailEnd/>
          </a:ln>
        </p:spPr>
      </p:pic>
      <p:graphicFrame>
        <p:nvGraphicFramePr>
          <p:cNvPr id="21" name="Diagram 20"/>
          <p:cNvGraphicFramePr/>
          <p:nvPr/>
        </p:nvGraphicFramePr>
        <p:xfrm>
          <a:off x="533400" y="2119086"/>
          <a:ext cx="4096657" cy="388801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2" name="Rectangle 21"/>
          <p:cNvSpPr/>
          <p:nvPr/>
        </p:nvSpPr>
        <p:spPr>
          <a:xfrm>
            <a:off x="2490788" y="3860800"/>
            <a:ext cx="2241550" cy="485775"/>
          </a:xfrm>
          <a:prstGeom prst="rect">
            <a:avLst/>
          </a:prstGeom>
        </p:spPr>
        <p:txBody>
          <a:bodyPr>
            <a:spAutoFit/>
          </a:bodyPr>
          <a:lstStyle/>
          <a:p>
            <a:pPr marL="177800" indent="-177800">
              <a:lnSpc>
                <a:spcPct val="80000"/>
              </a:lnSpc>
              <a:defRPr/>
            </a:pPr>
            <a:r>
              <a:rPr lang="en-US" sz="1600" dirty="0">
                <a:solidFill>
                  <a:schemeClr val="tx2"/>
                </a:solidFill>
                <a:latin typeface="+mn-lt"/>
                <a:ea typeface="ＭＳ Ｐゴシック"/>
                <a:cs typeface="ＭＳ Ｐゴシック"/>
              </a:rPr>
              <a:t>Crystalline silicon</a:t>
            </a:r>
          </a:p>
          <a:p>
            <a:pPr marL="177800" indent="-177800">
              <a:lnSpc>
                <a:spcPct val="80000"/>
              </a:lnSpc>
              <a:defRPr/>
            </a:pPr>
            <a:r>
              <a:rPr lang="en-US" sz="1600" dirty="0">
                <a:solidFill>
                  <a:schemeClr val="tx2"/>
                </a:solidFill>
                <a:latin typeface="+mn-lt"/>
                <a:ea typeface="ＭＳ Ｐゴシック"/>
                <a:cs typeface="ＭＳ Ｐゴシック"/>
              </a:rPr>
              <a:t>Thin-film</a:t>
            </a:r>
          </a:p>
        </p:txBody>
      </p:sp>
      <p:sp>
        <p:nvSpPr>
          <p:cNvPr id="23" name="Rectangle 22"/>
          <p:cNvSpPr/>
          <p:nvPr/>
        </p:nvSpPr>
        <p:spPr>
          <a:xfrm>
            <a:off x="2490788" y="4997450"/>
            <a:ext cx="2241550" cy="881063"/>
          </a:xfrm>
          <a:prstGeom prst="rect">
            <a:avLst/>
          </a:prstGeom>
        </p:spPr>
        <p:txBody>
          <a:bodyPr>
            <a:spAutoFit/>
          </a:bodyPr>
          <a:lstStyle/>
          <a:p>
            <a:pPr marL="177800" indent="-177800">
              <a:lnSpc>
                <a:spcPct val="80000"/>
              </a:lnSpc>
              <a:defRPr/>
            </a:pPr>
            <a:r>
              <a:rPr lang="en-US" sz="1600" dirty="0">
                <a:solidFill>
                  <a:schemeClr val="tx2"/>
                </a:solidFill>
                <a:latin typeface="+mn-lt"/>
                <a:ea typeface="ＭＳ Ｐゴシック"/>
                <a:cs typeface="ＭＳ Ｐゴシック"/>
              </a:rPr>
              <a:t>Shingles</a:t>
            </a:r>
          </a:p>
          <a:p>
            <a:pPr marL="177800" indent="-177800">
              <a:lnSpc>
                <a:spcPct val="80000"/>
              </a:lnSpc>
              <a:defRPr/>
            </a:pPr>
            <a:r>
              <a:rPr lang="en-US" sz="1600" dirty="0">
                <a:solidFill>
                  <a:schemeClr val="tx2"/>
                </a:solidFill>
                <a:latin typeface="+mn-lt"/>
                <a:ea typeface="ＭＳ Ｐゴシック"/>
                <a:cs typeface="ＭＳ Ｐゴシック"/>
              </a:rPr>
              <a:t>Skylights</a:t>
            </a:r>
          </a:p>
          <a:p>
            <a:pPr marL="177800" indent="-177800">
              <a:lnSpc>
                <a:spcPct val="80000"/>
              </a:lnSpc>
              <a:defRPr/>
            </a:pPr>
            <a:r>
              <a:rPr lang="en-US" sz="1600" dirty="0">
                <a:solidFill>
                  <a:schemeClr val="tx2"/>
                </a:solidFill>
                <a:latin typeface="+mn-lt"/>
                <a:ea typeface="ＭＳ Ｐゴシック"/>
                <a:cs typeface="ＭＳ Ｐゴシック"/>
              </a:rPr>
              <a:t>Architectural glass and granite like materials</a:t>
            </a:r>
          </a:p>
        </p:txBody>
      </p:sp>
      <p:pic>
        <p:nvPicPr>
          <p:cNvPr id="15" name="Picture 3" descr="C:\Documents and Settings\Owner\My Documents\My Pictures\PV carport 1.JPG"/>
          <p:cNvPicPr>
            <a:picLocks noChangeAspect="1" noChangeArrowheads="1"/>
          </p:cNvPicPr>
          <p:nvPr/>
        </p:nvPicPr>
        <p:blipFill>
          <a:blip r:embed="rId13" cstate="print"/>
          <a:srcRect/>
          <a:stretch>
            <a:fillRect/>
          </a:stretch>
        </p:blipFill>
        <p:spPr bwMode="auto">
          <a:xfrm>
            <a:off x="6588125" y="2406650"/>
            <a:ext cx="2479675" cy="1860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481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0-#ppt_w/2"/>
                                          </p:val>
                                        </p:tav>
                                        <p:tav tm="100000">
                                          <p:val>
                                            <p:strVal val="#ppt_x"/>
                                          </p:val>
                                        </p:tav>
                                      </p:tavLst>
                                    </p:anim>
                                    <p:anim calcmode="lin" valueType="num">
                                      <p:cBhvr additive="base">
                                        <p:cTn id="19" dur="500" fill="hold"/>
                                        <p:tgtEl>
                                          <p:spTgt spid="23"/>
                                        </p:tgtEl>
                                        <p:attrNameLst>
                                          <p:attrName>ppt_y</p:attrName>
                                        </p:attrNameLst>
                                      </p:cBhvr>
                                      <p:tavLst>
                                        <p:tav tm="0">
                                          <p:val>
                                            <p:strVal val="#ppt_y"/>
                                          </p:val>
                                        </p:tav>
                                        <p:tav tm="100000">
                                          <p:val>
                                            <p:strVal val="#ppt_y"/>
                                          </p:val>
                                        </p:tav>
                                      </p:tavLst>
                                    </p:anim>
                                  </p:childTnLst>
                                </p:cTn>
                              </p:par>
                              <p:par>
                                <p:cTn id="20" presetID="1" presetClass="entr" presetSubtype="0" fill="hold" nodeType="withEffect">
                                  <p:stCondLst>
                                    <p:cond delay="0"/>
                                  </p:stCondLst>
                                  <p:childTnLst>
                                    <p:set>
                                      <p:cBhvr>
                                        <p:cTn id="21" dur="1" fill="hold">
                                          <p:stCondLst>
                                            <p:cond delay="0"/>
                                          </p:stCondLst>
                                        </p:cTn>
                                        <p:tgtEl>
                                          <p:spTgt spid="4813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813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8137"/>
                                        </p:tgtEl>
                                        <p:attrNameLst>
                                          <p:attrName>style.visibility</p:attrName>
                                        </p:attrNameLst>
                                      </p:cBhvr>
                                      <p:to>
                                        <p:strVal val="visible"/>
                                      </p:to>
                                    </p:set>
                                  </p:childTnLst>
                                </p:cTn>
                              </p:par>
                            </p:childTnLst>
                          </p:cTn>
                        </p:par>
                        <p:par>
                          <p:cTn id="26" fill="hold">
                            <p:stCondLst>
                              <p:cond delay="1000"/>
                            </p:stCondLst>
                            <p:childTnLst>
                              <p:par>
                                <p:cTn id="27" presetID="1" presetClass="entr" presetSubtype="0" fill="hold" grpId="0" nodeType="afterEffect">
                                  <p:stCondLst>
                                    <p:cond delay="0"/>
                                  </p:stCondLst>
                                  <p:childTnLst>
                                    <p:set>
                                      <p:cBhvr>
                                        <p:cTn id="28" dur="1" fill="hold">
                                          <p:stCondLst>
                                            <p:cond delay="0"/>
                                          </p:stCondLst>
                                        </p:cTn>
                                        <p:tgtEl>
                                          <p:spTgt spid="48146"/>
                                        </p:tgtEl>
                                        <p:attrNameLst>
                                          <p:attrName>style.visibility</p:attrName>
                                        </p:attrNameLst>
                                      </p:cBhvr>
                                      <p:to>
                                        <p:strVal val="visible"/>
                                      </p:to>
                                    </p:set>
                                  </p:childTnLst>
                                </p:cTn>
                              </p:par>
                            </p:childTnLst>
                          </p:cTn>
                        </p:par>
                        <p:par>
                          <p:cTn id="29" fill="hold">
                            <p:stCondLst>
                              <p:cond delay="1000"/>
                            </p:stCondLst>
                            <p:childTnLst>
                              <p:par>
                                <p:cTn id="30" presetID="1" presetClass="entr" presetSubtype="0" fill="hold" grpId="0" nodeType="afterEffect">
                                  <p:stCondLst>
                                    <p:cond delay="0"/>
                                  </p:stCondLst>
                                  <p:childTnLst>
                                    <p:set>
                                      <p:cBhvr>
                                        <p:cTn id="31" dur="1" fill="hold">
                                          <p:stCondLst>
                                            <p:cond delay="0"/>
                                          </p:stCondLst>
                                        </p:cTn>
                                        <p:tgtEl>
                                          <p:spTgt spid="48149"/>
                                        </p:tgtEl>
                                        <p:attrNameLst>
                                          <p:attrName>style.visibility</p:attrName>
                                        </p:attrNameLst>
                                      </p:cBhvr>
                                      <p:to>
                                        <p:strVal val="visible"/>
                                      </p:to>
                                    </p:set>
                                  </p:childTnLst>
                                </p:cTn>
                              </p:par>
                            </p:childTnLst>
                          </p:cTn>
                        </p:par>
                        <p:par>
                          <p:cTn id="32" fill="hold">
                            <p:stCondLst>
                              <p:cond delay="1000"/>
                            </p:stCondLst>
                            <p:childTnLst>
                              <p:par>
                                <p:cTn id="33" presetID="1"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9" grpId="0"/>
      <p:bldP spid="48146" grpId="0"/>
      <p:bldP spid="25" grpId="0"/>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3" descr="C:\Users\Milligan\AppData\Local\Microsoft\Windows\Temporary Internet Files\Content.IE5\FQ6Z6KKH\MP900447964[1].jpg"/>
          <p:cNvPicPr>
            <a:picLocks noChangeAspect="1" noChangeArrowheads="1"/>
          </p:cNvPicPr>
          <p:nvPr/>
        </p:nvPicPr>
        <p:blipFill>
          <a:blip r:embed="rId3" cstate="print"/>
          <a:srcRect/>
          <a:stretch>
            <a:fillRect/>
          </a:stretch>
        </p:blipFill>
        <p:spPr bwMode="auto">
          <a:xfrm>
            <a:off x="-566738" y="0"/>
            <a:ext cx="10277476" cy="6858000"/>
          </a:xfrm>
          <a:prstGeom prst="rect">
            <a:avLst/>
          </a:prstGeom>
          <a:noFill/>
          <a:ln w="9525">
            <a:noFill/>
            <a:miter lim="800000"/>
            <a:headEnd/>
            <a:tailEnd/>
          </a:ln>
        </p:spPr>
      </p:pic>
      <p:sp>
        <p:nvSpPr>
          <p:cNvPr id="21506" name="TextBox 4"/>
          <p:cNvSpPr txBox="1">
            <a:spLocks noChangeArrowheads="1"/>
          </p:cNvSpPr>
          <p:nvPr/>
        </p:nvSpPr>
        <p:spPr bwMode="auto">
          <a:xfrm>
            <a:off x="1776413" y="3833813"/>
            <a:ext cx="5691187" cy="2676525"/>
          </a:xfrm>
          <a:prstGeom prst="rect">
            <a:avLst/>
          </a:prstGeom>
          <a:noFill/>
          <a:ln w="9525">
            <a:noFill/>
            <a:miter lim="800000"/>
            <a:headEnd/>
            <a:tailEnd/>
          </a:ln>
        </p:spPr>
        <p:txBody>
          <a:bodyPr>
            <a:spAutoFit/>
          </a:bodyPr>
          <a:lstStyle/>
          <a:p>
            <a:pPr algn="ctr"/>
            <a:r>
              <a:rPr lang="en-US" sz="2800" b="1">
                <a:solidFill>
                  <a:schemeClr val="bg1"/>
                </a:solidFill>
              </a:rPr>
              <a:t>"I'd put my money on the sun and solar energy. What a source of power! I hope we don't have to wait till oil and coal run out before we tackle that." </a:t>
            </a:r>
          </a:p>
          <a:p>
            <a:pPr algn="ctr"/>
            <a:r>
              <a:rPr lang="en-US" sz="2800">
                <a:solidFill>
                  <a:schemeClr val="bg1"/>
                </a:solidFill>
              </a:rPr>
              <a:t>- Thomas Edison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3"/>
          <p:cNvSpPr>
            <a:spLocks noGrp="1"/>
          </p:cNvSpPr>
          <p:nvPr>
            <p:ph type="title" idx="4294967295"/>
          </p:nvPr>
        </p:nvSpPr>
        <p:spPr/>
        <p:txBody>
          <a:bodyPr/>
          <a:lstStyle/>
          <a:p>
            <a:pPr eaLnBrk="1" hangingPunct="1"/>
            <a:r>
              <a:rPr lang="en-US" smtClean="0">
                <a:ea typeface="ＭＳ Ｐゴシック" pitchFamily="34" charset="-128"/>
              </a:rPr>
              <a:t>Concentrating Solar Power (CSP)</a:t>
            </a:r>
          </a:p>
        </p:txBody>
      </p:sp>
      <p:sp>
        <p:nvSpPr>
          <p:cNvPr id="58370" name="TextBox 15"/>
          <p:cNvSpPr txBox="1">
            <a:spLocks noChangeArrowheads="1"/>
          </p:cNvSpPr>
          <p:nvPr/>
        </p:nvSpPr>
        <p:spPr bwMode="auto">
          <a:xfrm>
            <a:off x="42863" y="5969000"/>
            <a:ext cx="1692275" cy="261938"/>
          </a:xfrm>
          <a:prstGeom prst="rect">
            <a:avLst/>
          </a:prstGeom>
          <a:noFill/>
          <a:ln w="9525">
            <a:noFill/>
            <a:miter lim="800000"/>
            <a:headEnd/>
            <a:tailEnd/>
          </a:ln>
        </p:spPr>
        <p:txBody>
          <a:bodyPr wrap="none">
            <a:spAutoFit/>
          </a:bodyPr>
          <a:lstStyle/>
          <a:p>
            <a:r>
              <a:rPr lang="en-US" sz="1100">
                <a:latin typeface="Calibri" pitchFamily="34" charset="0"/>
              </a:rPr>
              <a:t>Source EPRI and NREL</a:t>
            </a:r>
          </a:p>
        </p:txBody>
      </p:sp>
      <p:pic>
        <p:nvPicPr>
          <p:cNvPr id="58371" name="Picture 4"/>
          <p:cNvPicPr>
            <a:picLocks noChangeAspect="1" noChangeArrowheads="1"/>
          </p:cNvPicPr>
          <p:nvPr/>
        </p:nvPicPr>
        <p:blipFill>
          <a:blip r:embed="rId3" cstate="print"/>
          <a:srcRect/>
          <a:stretch>
            <a:fillRect/>
          </a:stretch>
        </p:blipFill>
        <p:spPr bwMode="auto">
          <a:xfrm>
            <a:off x="2500313" y="3852863"/>
            <a:ext cx="2438400" cy="2286000"/>
          </a:xfrm>
          <a:prstGeom prst="rect">
            <a:avLst/>
          </a:prstGeom>
          <a:noFill/>
          <a:ln w="9525">
            <a:noFill/>
            <a:miter lim="800000"/>
            <a:headEnd/>
            <a:tailEnd/>
          </a:ln>
        </p:spPr>
      </p:pic>
      <p:pic>
        <p:nvPicPr>
          <p:cNvPr id="58372" name="Picture 6"/>
          <p:cNvPicPr>
            <a:picLocks noChangeAspect="1" noChangeArrowheads="1"/>
          </p:cNvPicPr>
          <p:nvPr/>
        </p:nvPicPr>
        <p:blipFill>
          <a:blip r:embed="rId4" cstate="print"/>
          <a:srcRect/>
          <a:stretch>
            <a:fillRect/>
          </a:stretch>
        </p:blipFill>
        <p:spPr bwMode="auto">
          <a:xfrm>
            <a:off x="5091113" y="4238625"/>
            <a:ext cx="1973262" cy="1908175"/>
          </a:xfrm>
          <a:prstGeom prst="rect">
            <a:avLst/>
          </a:prstGeom>
          <a:noFill/>
          <a:ln w="9525">
            <a:noFill/>
            <a:miter lim="800000"/>
            <a:headEnd/>
            <a:tailEnd/>
          </a:ln>
        </p:spPr>
      </p:pic>
      <p:pic>
        <p:nvPicPr>
          <p:cNvPr id="58373" name="Picture 7"/>
          <p:cNvPicPr>
            <a:picLocks noChangeAspect="1" noChangeArrowheads="1"/>
          </p:cNvPicPr>
          <p:nvPr/>
        </p:nvPicPr>
        <p:blipFill>
          <a:blip r:embed="rId5" cstate="print"/>
          <a:srcRect/>
          <a:stretch>
            <a:fillRect/>
          </a:stretch>
        </p:blipFill>
        <p:spPr bwMode="auto">
          <a:xfrm>
            <a:off x="5091113" y="2370138"/>
            <a:ext cx="3429000" cy="1714500"/>
          </a:xfrm>
          <a:prstGeom prst="rect">
            <a:avLst/>
          </a:prstGeom>
          <a:noFill/>
          <a:ln w="9525">
            <a:noFill/>
            <a:miter lim="800000"/>
            <a:headEnd/>
            <a:tailEnd/>
          </a:ln>
        </p:spPr>
      </p:pic>
      <p:sp>
        <p:nvSpPr>
          <p:cNvPr id="58374" name="TextBox 19"/>
          <p:cNvSpPr txBox="1">
            <a:spLocks noChangeArrowheads="1"/>
          </p:cNvSpPr>
          <p:nvPr/>
        </p:nvSpPr>
        <p:spPr bwMode="auto">
          <a:xfrm>
            <a:off x="2452688" y="2339975"/>
            <a:ext cx="1611312" cy="585788"/>
          </a:xfrm>
          <a:prstGeom prst="rect">
            <a:avLst/>
          </a:prstGeom>
          <a:noFill/>
          <a:ln w="9525">
            <a:noFill/>
            <a:miter lim="800000"/>
            <a:headEnd/>
            <a:tailEnd/>
          </a:ln>
        </p:spPr>
        <p:txBody>
          <a:bodyPr>
            <a:spAutoFit/>
          </a:bodyPr>
          <a:lstStyle/>
          <a:p>
            <a:r>
              <a:rPr lang="en-US" sz="1600">
                <a:latin typeface="Calibri" pitchFamily="34" charset="0"/>
              </a:rPr>
              <a:t>Central Receiver or Power Tower</a:t>
            </a:r>
          </a:p>
        </p:txBody>
      </p:sp>
      <p:sp>
        <p:nvSpPr>
          <p:cNvPr id="58375" name="TextBox 20"/>
          <p:cNvSpPr txBox="1">
            <a:spLocks noChangeArrowheads="1"/>
          </p:cNvSpPr>
          <p:nvPr/>
        </p:nvSpPr>
        <p:spPr bwMode="auto">
          <a:xfrm>
            <a:off x="3541713" y="3106738"/>
            <a:ext cx="1549400" cy="338137"/>
          </a:xfrm>
          <a:prstGeom prst="rect">
            <a:avLst/>
          </a:prstGeom>
          <a:noFill/>
          <a:ln w="9525">
            <a:noFill/>
            <a:miter lim="800000"/>
            <a:headEnd/>
            <a:tailEnd/>
          </a:ln>
        </p:spPr>
        <p:txBody>
          <a:bodyPr wrap="none">
            <a:spAutoFit/>
          </a:bodyPr>
          <a:lstStyle/>
          <a:p>
            <a:pPr algn="r"/>
            <a:r>
              <a:rPr lang="en-US" sz="1600">
                <a:latin typeface="Calibri" pitchFamily="34" charset="0"/>
              </a:rPr>
              <a:t>Parabolic trough</a:t>
            </a:r>
          </a:p>
        </p:txBody>
      </p:sp>
      <p:sp>
        <p:nvSpPr>
          <p:cNvPr id="58376" name="TextBox 21"/>
          <p:cNvSpPr txBox="1">
            <a:spLocks noChangeArrowheads="1"/>
          </p:cNvSpPr>
          <p:nvPr/>
        </p:nvSpPr>
        <p:spPr bwMode="auto">
          <a:xfrm>
            <a:off x="7064375" y="5461000"/>
            <a:ext cx="2108200" cy="344488"/>
          </a:xfrm>
          <a:prstGeom prst="rect">
            <a:avLst/>
          </a:prstGeom>
          <a:noFill/>
          <a:ln w="9525">
            <a:noFill/>
            <a:miter lim="800000"/>
            <a:headEnd/>
            <a:tailEnd/>
          </a:ln>
        </p:spPr>
        <p:txBody>
          <a:bodyPr>
            <a:spAutoFit/>
          </a:bodyPr>
          <a:lstStyle/>
          <a:p>
            <a:r>
              <a:rPr lang="en-US" sz="1600">
                <a:latin typeface="Calibri" pitchFamily="34" charset="0"/>
              </a:rPr>
              <a:t>Parabolic – dish engine</a:t>
            </a:r>
          </a:p>
        </p:txBody>
      </p:sp>
      <p:sp>
        <p:nvSpPr>
          <p:cNvPr id="58377" name="TextBox 22"/>
          <p:cNvSpPr txBox="1">
            <a:spLocks noChangeArrowheads="1"/>
          </p:cNvSpPr>
          <p:nvPr/>
        </p:nvSpPr>
        <p:spPr bwMode="auto">
          <a:xfrm>
            <a:off x="874713" y="4713288"/>
            <a:ext cx="1622425" cy="585787"/>
          </a:xfrm>
          <a:prstGeom prst="rect">
            <a:avLst/>
          </a:prstGeom>
          <a:noFill/>
          <a:ln w="9525">
            <a:noFill/>
            <a:miter lim="800000"/>
            <a:headEnd/>
            <a:tailEnd/>
          </a:ln>
        </p:spPr>
        <p:txBody>
          <a:bodyPr>
            <a:spAutoFit/>
          </a:bodyPr>
          <a:lstStyle/>
          <a:p>
            <a:pPr algn="r"/>
            <a:r>
              <a:rPr lang="en-US" sz="1600">
                <a:latin typeface="Calibri" pitchFamily="34" charset="0"/>
              </a:rPr>
              <a:t>Compact linear Fresnel reflector</a:t>
            </a:r>
          </a:p>
        </p:txBody>
      </p:sp>
      <p:pic>
        <p:nvPicPr>
          <p:cNvPr id="58378" name="Picture 8"/>
          <p:cNvPicPr>
            <a:picLocks noChangeAspect="1" noChangeArrowheads="1"/>
          </p:cNvPicPr>
          <p:nvPr/>
        </p:nvPicPr>
        <p:blipFill>
          <a:blip r:embed="rId6" cstate="print"/>
          <a:srcRect/>
          <a:stretch>
            <a:fillRect/>
          </a:stretch>
        </p:blipFill>
        <p:spPr bwMode="auto">
          <a:xfrm>
            <a:off x="174625" y="2339975"/>
            <a:ext cx="2292350"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6"/>
          <p:cNvSpPr>
            <a:spLocks noGrp="1"/>
          </p:cNvSpPr>
          <p:nvPr>
            <p:ph type="title" idx="4294967295"/>
          </p:nvPr>
        </p:nvSpPr>
        <p:spPr>
          <a:xfrm>
            <a:off x="457200" y="966788"/>
            <a:ext cx="8229600" cy="1701800"/>
          </a:xfrm>
        </p:spPr>
        <p:txBody>
          <a:bodyPr/>
          <a:lstStyle/>
          <a:p>
            <a:pPr eaLnBrk="1" hangingPunct="1"/>
            <a:r>
              <a:rPr lang="en-US" smtClean="0">
                <a:ea typeface="ＭＳ Ｐゴシック" pitchFamily="34" charset="-128"/>
              </a:rPr>
              <a:t>Solar Heating &amp; Cooling/</a:t>
            </a:r>
            <a:br>
              <a:rPr lang="en-US" smtClean="0">
                <a:ea typeface="ＭＳ Ｐゴシック" pitchFamily="34" charset="-128"/>
              </a:rPr>
            </a:br>
            <a:r>
              <a:rPr lang="en-US" smtClean="0">
                <a:ea typeface="ＭＳ Ｐゴシック" pitchFamily="34" charset="-128"/>
              </a:rPr>
              <a:t>Solar Hot Water (SHC/SHW)</a:t>
            </a:r>
            <a:endParaRPr lang="en-US" b="1" i="1" smtClean="0">
              <a:ea typeface="ＭＳ Ｐゴシック" pitchFamily="34" charset="-128"/>
            </a:endParaRPr>
          </a:p>
        </p:txBody>
      </p:sp>
      <p:pic>
        <p:nvPicPr>
          <p:cNvPr id="60418" name="Picture 7"/>
          <p:cNvPicPr>
            <a:picLocks noChangeAspect="1" noChangeArrowheads="1"/>
          </p:cNvPicPr>
          <p:nvPr/>
        </p:nvPicPr>
        <p:blipFill>
          <a:blip r:embed="rId3" cstate="print"/>
          <a:srcRect/>
          <a:stretch>
            <a:fillRect/>
          </a:stretch>
        </p:blipFill>
        <p:spPr bwMode="auto">
          <a:xfrm>
            <a:off x="4545013" y="2547938"/>
            <a:ext cx="2368550" cy="1774825"/>
          </a:xfrm>
          <a:prstGeom prst="rect">
            <a:avLst/>
          </a:prstGeom>
          <a:noFill/>
          <a:ln w="9525">
            <a:noFill/>
            <a:miter lim="800000"/>
            <a:headEnd/>
            <a:tailEnd/>
          </a:ln>
        </p:spPr>
      </p:pic>
      <p:pic>
        <p:nvPicPr>
          <p:cNvPr id="60419" name="Picture 2"/>
          <p:cNvPicPr>
            <a:picLocks noChangeAspect="1" noChangeArrowheads="1"/>
          </p:cNvPicPr>
          <p:nvPr/>
        </p:nvPicPr>
        <p:blipFill>
          <a:blip r:embed="rId4" cstate="print"/>
          <a:srcRect/>
          <a:stretch>
            <a:fillRect/>
          </a:stretch>
        </p:blipFill>
        <p:spPr bwMode="auto">
          <a:xfrm>
            <a:off x="7027863" y="2547938"/>
            <a:ext cx="1862137" cy="1774825"/>
          </a:xfrm>
          <a:prstGeom prst="rect">
            <a:avLst/>
          </a:prstGeom>
          <a:noFill/>
          <a:ln w="9525">
            <a:noFill/>
            <a:miter lim="800000"/>
            <a:headEnd/>
            <a:tailEnd/>
          </a:ln>
        </p:spPr>
      </p:pic>
      <p:pic>
        <p:nvPicPr>
          <p:cNvPr id="60420" name="Picture 12"/>
          <p:cNvPicPr>
            <a:picLocks noChangeAspect="1" noChangeArrowheads="1"/>
          </p:cNvPicPr>
          <p:nvPr/>
        </p:nvPicPr>
        <p:blipFill>
          <a:blip r:embed="rId5" cstate="print"/>
          <a:srcRect/>
          <a:stretch>
            <a:fillRect/>
          </a:stretch>
        </p:blipFill>
        <p:spPr bwMode="auto">
          <a:xfrm>
            <a:off x="7021513" y="4427538"/>
            <a:ext cx="1885950" cy="1416050"/>
          </a:xfrm>
          <a:prstGeom prst="rect">
            <a:avLst/>
          </a:prstGeom>
          <a:noFill/>
          <a:ln w="9525">
            <a:noFill/>
            <a:miter lim="800000"/>
            <a:headEnd/>
            <a:tailEnd/>
          </a:ln>
        </p:spPr>
      </p:pic>
      <p:graphicFrame>
        <p:nvGraphicFramePr>
          <p:cNvPr id="8" name="Diagram 7"/>
          <p:cNvGraphicFramePr/>
          <p:nvPr/>
        </p:nvGraphicFramePr>
        <p:xfrm>
          <a:off x="571500" y="2545430"/>
          <a:ext cx="3060700" cy="30353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Rectangle 8"/>
          <p:cNvSpPr/>
          <p:nvPr/>
        </p:nvSpPr>
        <p:spPr>
          <a:xfrm>
            <a:off x="2133600" y="4229100"/>
            <a:ext cx="2565400" cy="1323975"/>
          </a:xfrm>
          <a:prstGeom prst="rect">
            <a:avLst/>
          </a:prstGeom>
        </p:spPr>
        <p:txBody>
          <a:bodyPr>
            <a:spAutoFit/>
          </a:bodyPr>
          <a:lstStyle/>
          <a:p>
            <a:pPr>
              <a:defRPr/>
            </a:pPr>
            <a:r>
              <a:rPr lang="en-US" sz="1600" dirty="0">
                <a:solidFill>
                  <a:schemeClr val="tx2"/>
                </a:solidFill>
                <a:latin typeface="+mn-lt"/>
                <a:ea typeface="ＭＳ Ｐゴシック"/>
                <a:cs typeface="ＭＳ Ｐゴシック"/>
              </a:rPr>
              <a:t>Solar pool heating</a:t>
            </a:r>
          </a:p>
          <a:p>
            <a:pPr>
              <a:defRPr/>
            </a:pPr>
            <a:r>
              <a:rPr lang="en-US" sz="1600" dirty="0">
                <a:solidFill>
                  <a:schemeClr val="tx2"/>
                </a:solidFill>
                <a:latin typeface="+mn-lt"/>
                <a:ea typeface="ＭＳ Ｐゴシック"/>
                <a:cs typeface="ＭＳ Ｐゴシック"/>
              </a:rPr>
              <a:t>Domestic hot water use</a:t>
            </a:r>
          </a:p>
          <a:p>
            <a:pPr>
              <a:defRPr/>
            </a:pPr>
            <a:r>
              <a:rPr lang="en-US" sz="1600" dirty="0">
                <a:solidFill>
                  <a:schemeClr val="tx2"/>
                </a:solidFill>
                <a:latin typeface="+mn-lt"/>
                <a:ea typeface="ＭＳ Ｐゴシック"/>
                <a:cs typeface="ＭＳ Ｐゴシック"/>
              </a:rPr>
              <a:t>Process hot water</a:t>
            </a:r>
          </a:p>
          <a:p>
            <a:pPr>
              <a:defRPr/>
            </a:pPr>
            <a:r>
              <a:rPr lang="en-US" sz="1600" dirty="0">
                <a:solidFill>
                  <a:schemeClr val="tx2"/>
                </a:solidFill>
                <a:latin typeface="+mn-lt"/>
                <a:ea typeface="ＭＳ Ｐゴシック"/>
                <a:cs typeface="ＭＳ Ｐゴシック"/>
              </a:rPr>
              <a:t>Space heating</a:t>
            </a:r>
          </a:p>
          <a:p>
            <a:pPr>
              <a:defRPr/>
            </a:pPr>
            <a:r>
              <a:rPr lang="en-US" sz="1600" dirty="0">
                <a:solidFill>
                  <a:schemeClr val="tx2"/>
                </a:solidFill>
                <a:latin typeface="+mn-lt"/>
                <a:ea typeface="ＭＳ Ｐゴシック"/>
                <a:cs typeface="ＭＳ Ｐゴシック"/>
              </a:rPr>
              <a:t>Solar assisted cooling</a:t>
            </a:r>
          </a:p>
        </p:txBody>
      </p:sp>
      <p:pic>
        <p:nvPicPr>
          <p:cNvPr id="60423" name="Content Placeholder 5" descr="commercial solar pool heater.jpg"/>
          <p:cNvPicPr>
            <a:picLocks noChangeAspect="1"/>
          </p:cNvPicPr>
          <p:nvPr/>
        </p:nvPicPr>
        <p:blipFill>
          <a:blip r:embed="rId11" cstate="print"/>
          <a:srcRect/>
          <a:stretch>
            <a:fillRect/>
          </a:stretch>
        </p:blipFill>
        <p:spPr bwMode="auto">
          <a:xfrm>
            <a:off x="4294188" y="4137025"/>
            <a:ext cx="2727325" cy="20653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p:cNvPicPr>
            <a:picLocks noChangeAspect="1" noChangeArrowheads="1"/>
          </p:cNvPicPr>
          <p:nvPr/>
        </p:nvPicPr>
        <p:blipFill>
          <a:blip r:embed="rId3" cstate="print"/>
          <a:srcRect/>
          <a:stretch>
            <a:fillRect/>
          </a:stretch>
        </p:blipFill>
        <p:spPr bwMode="auto">
          <a:xfrm>
            <a:off x="1350963" y="1154113"/>
            <a:ext cx="6483350"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0" y="914400"/>
          <a:ext cx="9753600" cy="54428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Diagram 12"/>
          <p:cNvGraphicFramePr/>
          <p:nvPr/>
        </p:nvGraphicFramePr>
        <p:xfrm>
          <a:off x="1451440" y="4146138"/>
          <a:ext cx="4063995" cy="189180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Rectangle 3"/>
          <p:cNvSpPr/>
          <p:nvPr/>
        </p:nvSpPr>
        <p:spPr>
          <a:xfrm>
            <a:off x="6553200" y="4333875"/>
            <a:ext cx="1781175" cy="923925"/>
          </a:xfrm>
          <a:prstGeom prst="rect">
            <a:avLst/>
          </a:prstGeom>
        </p:spPr>
        <p:txBody>
          <a:bodyPr>
            <a:spAutoFit/>
          </a:bodyPr>
          <a:lstStyle/>
          <a:p>
            <a:pPr algn="ctr">
              <a:defRPr/>
            </a:pPr>
            <a:r>
              <a:rPr lang="en-US" b="1" dirty="0">
                <a:solidFill>
                  <a:schemeClr val="bg1"/>
                </a:solidFill>
                <a:ea typeface="ＭＳ Ｐゴシック"/>
                <a:cs typeface="ＭＳ Ｐゴシック"/>
              </a:rPr>
              <a:t>Strengths</a:t>
            </a:r>
          </a:p>
          <a:p>
            <a:pPr algn="ctr">
              <a:defRPr/>
            </a:pPr>
            <a:r>
              <a:rPr lang="en-US" b="1" dirty="0">
                <a:solidFill>
                  <a:schemeClr val="bg1"/>
                </a:solidFill>
                <a:ea typeface="ＭＳ Ｐゴシック"/>
                <a:cs typeface="ＭＳ Ｐゴシック"/>
              </a:rPr>
              <a:t>of solar </a:t>
            </a:r>
            <a:r>
              <a:rPr lang="en-US" b="1" spc="-150" dirty="0">
                <a:solidFill>
                  <a:schemeClr val="bg1"/>
                </a:solidFill>
                <a:ea typeface="ＭＳ Ｐゴシック"/>
                <a:cs typeface="ＭＳ Ｐゴシック"/>
              </a:rPr>
              <a:t>technologies</a:t>
            </a:r>
          </a:p>
        </p:txBody>
      </p:sp>
      <p:sp>
        <p:nvSpPr>
          <p:cNvPr id="64516" name="Rectangle 8"/>
          <p:cNvSpPr>
            <a:spLocks noChangeArrowheads="1"/>
          </p:cNvSpPr>
          <p:nvPr/>
        </p:nvSpPr>
        <p:spPr bwMode="auto">
          <a:xfrm>
            <a:off x="1219200" y="1971675"/>
            <a:ext cx="1666875" cy="923925"/>
          </a:xfrm>
          <a:prstGeom prst="rect">
            <a:avLst/>
          </a:prstGeom>
          <a:noFill/>
          <a:ln w="9525">
            <a:noFill/>
            <a:miter lim="800000"/>
            <a:headEnd/>
            <a:tailEnd/>
          </a:ln>
        </p:spPr>
        <p:txBody>
          <a:bodyPr>
            <a:spAutoFit/>
          </a:bodyPr>
          <a:lstStyle/>
          <a:p>
            <a:pPr algn="ctr"/>
            <a:r>
              <a:rPr lang="en-US" b="1">
                <a:solidFill>
                  <a:schemeClr val="bg1"/>
                </a:solidFill>
              </a:rPr>
              <a:t>Challenges</a:t>
            </a:r>
          </a:p>
          <a:p>
            <a:pPr algn="ctr"/>
            <a:r>
              <a:rPr lang="en-US" b="1">
                <a:solidFill>
                  <a:schemeClr val="bg1"/>
                </a:solidFill>
              </a:rPr>
              <a:t>of solar technologies</a:t>
            </a:r>
          </a:p>
        </p:txBody>
      </p:sp>
      <p:graphicFrame>
        <p:nvGraphicFramePr>
          <p:cNvPr id="12" name="Diagram 11"/>
          <p:cNvGraphicFramePr/>
          <p:nvPr/>
        </p:nvGraphicFramePr>
        <p:xfrm>
          <a:off x="3454400" y="1555071"/>
          <a:ext cx="5308600" cy="153647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3" descr="C:\Documents and Settings\Lisa Milligan\Local Settings\Temporary Internet Files\Content.IE5\P4A3AI71\MP900401224[1].jpg"/>
          <p:cNvPicPr>
            <a:picLocks noChangeAspect="1" noChangeArrowheads="1"/>
          </p:cNvPicPr>
          <p:nvPr/>
        </p:nvPicPr>
        <p:blipFill>
          <a:blip r:embed="rId3" cstate="print"/>
          <a:srcRect/>
          <a:stretch>
            <a:fillRect/>
          </a:stretch>
        </p:blipFill>
        <p:spPr bwMode="auto">
          <a:xfrm>
            <a:off x="1377950" y="1074738"/>
            <a:ext cx="6388100" cy="5110162"/>
          </a:xfrm>
          <a:prstGeom prst="rect">
            <a:avLst/>
          </a:prstGeom>
          <a:noFill/>
          <a:ln w="9525">
            <a:noFill/>
            <a:miter lim="800000"/>
            <a:headEnd/>
            <a:tailEnd/>
          </a:ln>
        </p:spPr>
      </p:pic>
      <p:sp>
        <p:nvSpPr>
          <p:cNvPr id="66562" name="Title 3"/>
          <p:cNvSpPr>
            <a:spLocks noGrp="1"/>
          </p:cNvSpPr>
          <p:nvPr>
            <p:ph type="title" idx="4294967295"/>
          </p:nvPr>
        </p:nvSpPr>
        <p:spPr>
          <a:xfrm>
            <a:off x="1377950" y="1347788"/>
            <a:ext cx="6388100" cy="939800"/>
          </a:xfrm>
        </p:spPr>
        <p:txBody>
          <a:bodyPr/>
          <a:lstStyle/>
          <a:p>
            <a:pPr eaLnBrk="1" hangingPunct="1"/>
            <a:r>
              <a:rPr lang="en-US" sz="3200" b="1" smtClean="0"/>
              <a:t>Every hour, enough solar energy strikes Earth to power human activities for over a year.</a:t>
            </a:r>
          </a:p>
        </p:txBody>
      </p:sp>
      <p:sp>
        <p:nvSpPr>
          <p:cNvPr id="6" name="Rectangle 5"/>
          <p:cNvSpPr/>
          <p:nvPr/>
        </p:nvSpPr>
        <p:spPr>
          <a:xfrm>
            <a:off x="5010150" y="2513013"/>
            <a:ext cx="2755900" cy="415925"/>
          </a:xfrm>
          <a:prstGeom prst="rect">
            <a:avLst/>
          </a:prstGeom>
        </p:spPr>
        <p:txBody>
          <a:bodyPr>
            <a:spAutoFit/>
          </a:bodyPr>
          <a:lstStyle/>
          <a:p>
            <a:pPr algn="ctr">
              <a:defRPr/>
            </a:pPr>
            <a:r>
              <a:rPr lang="en-US" sz="1050" b="1" dirty="0">
                <a:ea typeface="ＭＳ Ｐゴシック"/>
                <a:cs typeface="ＭＳ Ｐゴシック"/>
              </a:rPr>
              <a:t>U.S. Department of Energy </a:t>
            </a:r>
          </a:p>
          <a:p>
            <a:pPr algn="ctr">
              <a:defRPr/>
            </a:pPr>
            <a:r>
              <a:rPr lang="en-US" sz="1050" b="1" dirty="0">
                <a:ea typeface="ＭＳ Ｐゴシック"/>
                <a:cs typeface="ＭＳ Ｐゴシック"/>
              </a:rPr>
              <a:t>Solar Energy Technologies Program</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682171" y="943423"/>
          <a:ext cx="7779658" cy="5297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6756400" y="2259013"/>
            <a:ext cx="1320800" cy="738187"/>
          </a:xfrm>
          <a:prstGeom prst="rect">
            <a:avLst/>
          </a:prstGeom>
        </p:spPr>
        <p:txBody>
          <a:bodyPr wrap="none">
            <a:spAutoFit/>
          </a:bodyPr>
          <a:lstStyle/>
          <a:p>
            <a:pPr>
              <a:defRPr/>
            </a:pPr>
            <a:r>
              <a:rPr lang="en-US" sz="1400" b="1" dirty="0">
                <a:solidFill>
                  <a:schemeClr val="tx2"/>
                </a:solidFill>
                <a:latin typeface="+mn-lt"/>
                <a:ea typeface="ＭＳ Ｐゴシック"/>
                <a:cs typeface="ＭＳ Ｐゴシック"/>
              </a:rPr>
              <a:t>comprehensive</a:t>
            </a:r>
          </a:p>
          <a:p>
            <a:pPr>
              <a:defRPr/>
            </a:pPr>
            <a:r>
              <a:rPr lang="en-US" sz="1400" b="1" dirty="0">
                <a:solidFill>
                  <a:schemeClr val="tx2"/>
                </a:solidFill>
                <a:latin typeface="+mn-lt"/>
                <a:ea typeface="ＭＳ Ｐゴシック"/>
                <a:cs typeface="ＭＳ Ｐゴシック"/>
              </a:rPr>
              <a:t>sub-area</a:t>
            </a:r>
          </a:p>
          <a:p>
            <a:pPr>
              <a:defRPr/>
            </a:pPr>
            <a:r>
              <a:rPr lang="en-US" sz="1400" b="1" dirty="0">
                <a:solidFill>
                  <a:schemeClr val="tx2"/>
                </a:solidFill>
                <a:latin typeface="+mn-lt"/>
                <a:ea typeface="ＭＳ Ｐゴシック"/>
                <a:cs typeface="ＭＳ Ｐゴシック"/>
              </a:rPr>
              <a:t>functional</a:t>
            </a:r>
          </a:p>
        </p:txBody>
      </p:sp>
      <p:sp>
        <p:nvSpPr>
          <p:cNvPr id="6" name="Rectangle 5"/>
          <p:cNvSpPr/>
          <p:nvPr/>
        </p:nvSpPr>
        <p:spPr>
          <a:xfrm>
            <a:off x="2043113" y="5746750"/>
            <a:ext cx="1739900" cy="522288"/>
          </a:xfrm>
          <a:prstGeom prst="rect">
            <a:avLst/>
          </a:prstGeom>
        </p:spPr>
        <p:txBody>
          <a:bodyPr>
            <a:spAutoFit/>
          </a:bodyPr>
          <a:lstStyle/>
          <a:p>
            <a:pPr>
              <a:defRPr/>
            </a:pPr>
            <a:r>
              <a:rPr lang="en-US" sz="1400" b="1" dirty="0">
                <a:solidFill>
                  <a:schemeClr val="tx2"/>
                </a:solidFill>
                <a:latin typeface="+mn-lt"/>
                <a:ea typeface="ＭＳ Ｐゴシック"/>
                <a:cs typeface="ＭＳ Ｐゴシック"/>
              </a:rPr>
              <a:t>review and approval of projects</a:t>
            </a:r>
          </a:p>
        </p:txBody>
      </p:sp>
      <p:sp>
        <p:nvSpPr>
          <p:cNvPr id="7" name="Rectangle 6"/>
          <p:cNvSpPr/>
          <p:nvPr/>
        </p:nvSpPr>
        <p:spPr>
          <a:xfrm>
            <a:off x="871538" y="3398838"/>
            <a:ext cx="1692275" cy="523875"/>
          </a:xfrm>
          <a:prstGeom prst="rect">
            <a:avLst/>
          </a:prstGeom>
        </p:spPr>
        <p:txBody>
          <a:bodyPr wrap="none">
            <a:spAutoFit/>
          </a:bodyPr>
          <a:lstStyle/>
          <a:p>
            <a:pPr>
              <a:defRPr/>
            </a:pPr>
            <a:r>
              <a:rPr lang="en-US" sz="1400" b="1" dirty="0">
                <a:solidFill>
                  <a:schemeClr val="tx2"/>
                </a:solidFill>
                <a:latin typeface="+mn-lt"/>
                <a:ea typeface="ＭＳ Ｐゴシック"/>
                <a:cs typeface="ＭＳ Ｐゴシック"/>
              </a:rPr>
              <a:t>infrastructure</a:t>
            </a:r>
          </a:p>
          <a:p>
            <a:pPr>
              <a:defRPr/>
            </a:pPr>
            <a:r>
              <a:rPr lang="en-US" sz="1400" b="1" dirty="0">
                <a:solidFill>
                  <a:schemeClr val="tx2"/>
                </a:solidFill>
                <a:latin typeface="+mn-lt"/>
                <a:ea typeface="ＭＳ Ｐゴシック"/>
                <a:cs typeface="ＭＳ Ｐゴシック"/>
              </a:rPr>
              <a:t>community facilities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43600" y="2124670"/>
            <a:ext cx="2916184" cy="923330"/>
          </a:xfrm>
          <a:prstGeom prst="rect">
            <a:avLst/>
          </a:prstGeom>
          <a:noFill/>
        </p:spPr>
        <p:txBody>
          <a:bodyPr wrap="none">
            <a:spAutoFit/>
          </a:bodyPr>
          <a:lstStyle/>
          <a:p>
            <a:pPr algn="ctr">
              <a:defRPr/>
            </a:pPr>
            <a:r>
              <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a typeface="ＭＳ Ｐゴシック"/>
                <a:cs typeface="ＭＳ Ｐゴシック"/>
              </a:rPr>
              <a:t>REVIEW</a:t>
            </a:r>
          </a:p>
        </p:txBody>
      </p:sp>
      <p:graphicFrame>
        <p:nvGraphicFramePr>
          <p:cNvPr id="5" name="Content Placeholder 4"/>
          <p:cNvGraphicFramePr>
            <a:graphicFrameLocks noGrp="1"/>
          </p:cNvGraphicFramePr>
          <p:nvPr>
            <p:ph idx="4294967295"/>
          </p:nvPr>
        </p:nvGraphicFramePr>
        <p:xfrm>
          <a:off x="-381000" y="2348365"/>
          <a:ext cx="6629400" cy="3472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0659" name="Picture 1"/>
          <p:cNvPicPr>
            <a:picLocks noChangeAspect="1" noChangeArrowheads="1"/>
          </p:cNvPicPr>
          <p:nvPr/>
        </p:nvPicPr>
        <p:blipFill>
          <a:blip r:embed="rId8" cstate="print"/>
          <a:srcRect/>
          <a:stretch>
            <a:fillRect/>
          </a:stretch>
        </p:blipFill>
        <p:spPr bwMode="auto">
          <a:xfrm>
            <a:off x="5562600" y="3189288"/>
            <a:ext cx="3581400" cy="2220912"/>
          </a:xfrm>
          <a:prstGeom prst="rect">
            <a:avLst/>
          </a:prstGeom>
          <a:noFill/>
          <a:ln w="9525">
            <a:noFill/>
            <a:miter lim="800000"/>
            <a:headEnd/>
            <a:tailEnd/>
          </a:ln>
        </p:spPr>
      </p:pic>
      <p:sp>
        <p:nvSpPr>
          <p:cNvPr id="6" name="TextBox 5"/>
          <p:cNvSpPr txBox="1"/>
          <p:nvPr/>
        </p:nvSpPr>
        <p:spPr>
          <a:xfrm>
            <a:off x="776288" y="1143000"/>
            <a:ext cx="4252912" cy="954088"/>
          </a:xfrm>
          <a:prstGeom prst="rect">
            <a:avLst/>
          </a:prstGeom>
          <a:noFill/>
        </p:spPr>
        <p:txBody>
          <a:bodyPr>
            <a:spAutoFit/>
          </a:bodyPr>
          <a:lstStyle/>
          <a:p>
            <a:pPr algn="ctr">
              <a:defRPr/>
            </a:pPr>
            <a:r>
              <a:rPr lang="en-US" sz="2800" b="1" dirty="0">
                <a:solidFill>
                  <a:schemeClr val="tx2"/>
                </a:solidFill>
                <a:latin typeface="+mn-lt"/>
                <a:ea typeface="ＭＳ Ｐゴシック"/>
                <a:cs typeface="ＭＳ Ｐゴシック"/>
              </a:rPr>
              <a:t>In pairs or threes, answer the following questions: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5"/>
          <p:cNvPicPr>
            <a:picLocks noChangeAspect="1" noChangeArrowheads="1"/>
          </p:cNvPicPr>
          <p:nvPr/>
        </p:nvPicPr>
        <p:blipFill>
          <a:blip r:embed="rId3" cstate="print"/>
          <a:srcRect/>
          <a:stretch>
            <a:fillRect/>
          </a:stretch>
        </p:blipFill>
        <p:spPr bwMode="auto">
          <a:xfrm>
            <a:off x="3187700" y="2633663"/>
            <a:ext cx="2755900" cy="3462337"/>
          </a:xfrm>
          <a:prstGeom prst="rect">
            <a:avLst/>
          </a:prstGeom>
          <a:noFill/>
          <a:ln w="9525">
            <a:noFill/>
            <a:miter lim="800000"/>
            <a:headEnd/>
            <a:tailEnd/>
          </a:ln>
        </p:spPr>
      </p:pic>
      <p:sp>
        <p:nvSpPr>
          <p:cNvPr id="72706" name="Rectangle 2"/>
          <p:cNvSpPr>
            <a:spLocks noGrp="1"/>
          </p:cNvSpPr>
          <p:nvPr>
            <p:ph type="title" idx="4294967295"/>
          </p:nvPr>
        </p:nvSpPr>
        <p:spPr>
          <a:xfrm>
            <a:off x="457200" y="1346200"/>
            <a:ext cx="8229600" cy="939800"/>
          </a:xfrm>
        </p:spPr>
        <p:txBody>
          <a:bodyPr/>
          <a:lstStyle/>
          <a:p>
            <a:pPr eaLnBrk="1" hangingPunct="1"/>
            <a:r>
              <a:rPr lang="en-US" sz="3600" b="1" i="1" smtClean="0">
                <a:ea typeface="ＭＳ Ｐゴシック" pitchFamily="34" charset="-128"/>
              </a:rPr>
              <a:t>Dispelling the Myths </a:t>
            </a:r>
            <a:r>
              <a:rPr lang="en-US" sz="3600" smtClean="0">
                <a:ea typeface="ＭＳ Ｐゴシック" pitchFamily="34" charset="-128"/>
              </a:rPr>
              <a:t>and </a:t>
            </a:r>
            <a:r>
              <a:rPr lang="en-US" sz="3600" b="1" i="1" smtClean="0">
                <a:ea typeface="ＭＳ Ｐゴシック" pitchFamily="34" charset="-128"/>
              </a:rPr>
              <a:t>Communicating the Benefits </a:t>
            </a:r>
            <a:r>
              <a:rPr lang="en-US" sz="3600" smtClean="0">
                <a:ea typeface="ＭＳ Ｐゴシック" pitchFamily="34" charset="-128"/>
              </a:rPr>
              <a:t>of Going Solar</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p:cNvSpPr>
          <p:nvPr>
            <p:ph type="ctrTitle" idx="4294967295"/>
          </p:nvPr>
        </p:nvSpPr>
        <p:spPr>
          <a:xfrm>
            <a:off x="317500" y="2625725"/>
            <a:ext cx="8672513" cy="1470025"/>
          </a:xfrm>
        </p:spPr>
        <p:txBody>
          <a:bodyPr/>
          <a:lstStyle/>
          <a:p>
            <a:pPr eaLnBrk="1" hangingPunct="1"/>
            <a:r>
              <a:rPr lang="en-US" sz="4000" smtClean="0"/>
              <a:t>Why Isn’t Solar More Widely Adopted?</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idx="4294967295"/>
          </p:nvPr>
        </p:nvSpPr>
        <p:spPr>
          <a:xfrm>
            <a:off x="1071563" y="2693988"/>
            <a:ext cx="8229600" cy="939800"/>
          </a:xfrm>
        </p:spPr>
        <p:txBody>
          <a:bodyPr/>
          <a:lstStyle/>
          <a:p>
            <a:pPr eaLnBrk="1" hangingPunct="1"/>
            <a:r>
              <a:rPr lang="en-US" sz="4000" smtClean="0">
                <a:ea typeface="ＭＳ Ｐゴシック" pitchFamily="34" charset="-128"/>
              </a:rPr>
              <a:t>Solar Myths</a:t>
            </a:r>
          </a:p>
        </p:txBody>
      </p:sp>
      <p:pic>
        <p:nvPicPr>
          <p:cNvPr id="830466" name="Picture 7" descr="C:\Documents and Settings\aluehke\Local Settings\Temporary Internet Files\Content.IE5\PDKR86G4\MC900057965[1].wmf"/>
          <p:cNvPicPr>
            <a:picLocks noChangeAspect="1" noChangeArrowheads="1"/>
          </p:cNvPicPr>
          <p:nvPr/>
        </p:nvPicPr>
        <p:blipFill>
          <a:blip r:embed="rId3" cstate="print"/>
          <a:srcRect/>
          <a:stretch>
            <a:fillRect/>
          </a:stretch>
        </p:blipFill>
        <p:spPr bwMode="auto">
          <a:xfrm>
            <a:off x="2655888" y="5489575"/>
            <a:ext cx="1771650" cy="1368425"/>
          </a:xfrm>
          <a:prstGeom prst="rect">
            <a:avLst/>
          </a:prstGeom>
          <a:noFill/>
          <a:ln w="9525">
            <a:noFill/>
            <a:miter lim="800000"/>
            <a:headEnd/>
            <a:tailEnd/>
          </a:ln>
        </p:spPr>
      </p:pic>
      <p:pic>
        <p:nvPicPr>
          <p:cNvPr id="830467" name="Picture 8" descr="C:\Documents and Settings\aluehke\Local Settings\Temporary Internet Files\Content.IE5\2LNMCYT2\MC900203156[1].wmf"/>
          <p:cNvPicPr>
            <a:picLocks noChangeAspect="1" noChangeArrowheads="1"/>
          </p:cNvPicPr>
          <p:nvPr/>
        </p:nvPicPr>
        <p:blipFill>
          <a:blip r:embed="rId4" cstate="print"/>
          <a:srcRect/>
          <a:stretch>
            <a:fillRect/>
          </a:stretch>
        </p:blipFill>
        <p:spPr bwMode="auto">
          <a:xfrm>
            <a:off x="95250" y="3211513"/>
            <a:ext cx="1177925" cy="1447800"/>
          </a:xfrm>
          <a:prstGeom prst="rect">
            <a:avLst/>
          </a:prstGeom>
          <a:noFill/>
          <a:ln w="9525">
            <a:noFill/>
            <a:miter lim="800000"/>
            <a:headEnd/>
            <a:tailEnd/>
          </a:ln>
        </p:spPr>
      </p:pic>
      <p:pic>
        <p:nvPicPr>
          <p:cNvPr id="830468" name="Picture 15" descr="C:\Documents and Settings\aluehke\Local Settings\Temporary Internet Files\Content.IE5\BFYL98V7\MC900324452[1].wmf"/>
          <p:cNvPicPr>
            <a:picLocks noChangeAspect="1" noChangeArrowheads="1"/>
          </p:cNvPicPr>
          <p:nvPr/>
        </p:nvPicPr>
        <p:blipFill>
          <a:blip r:embed="rId5" cstate="print"/>
          <a:srcRect/>
          <a:stretch>
            <a:fillRect/>
          </a:stretch>
        </p:blipFill>
        <p:spPr bwMode="auto">
          <a:xfrm>
            <a:off x="0" y="4838700"/>
            <a:ext cx="1852613" cy="1612900"/>
          </a:xfrm>
          <a:prstGeom prst="rect">
            <a:avLst/>
          </a:prstGeom>
          <a:noFill/>
          <a:ln w="9525">
            <a:noFill/>
            <a:miter lim="800000"/>
            <a:headEnd/>
            <a:tailEnd/>
          </a:ln>
        </p:spPr>
      </p:pic>
      <p:pic>
        <p:nvPicPr>
          <p:cNvPr id="830469" name="Picture 17" descr="C:\Documents and Settings\aluehke\Local Settings\Temporary Internet Files\Content.IE5\0HQHO5IR\MC900065097[1].wmf"/>
          <p:cNvPicPr>
            <a:picLocks noChangeAspect="1" noChangeArrowheads="1"/>
          </p:cNvPicPr>
          <p:nvPr/>
        </p:nvPicPr>
        <p:blipFill>
          <a:blip r:embed="rId6" cstate="print"/>
          <a:srcRect/>
          <a:stretch>
            <a:fillRect/>
          </a:stretch>
        </p:blipFill>
        <p:spPr bwMode="auto">
          <a:xfrm>
            <a:off x="1525588" y="2195513"/>
            <a:ext cx="1809750" cy="1555750"/>
          </a:xfrm>
          <a:prstGeom prst="rect">
            <a:avLst/>
          </a:prstGeom>
          <a:noFill/>
          <a:ln w="9525">
            <a:noFill/>
            <a:miter lim="800000"/>
            <a:headEnd/>
            <a:tailEnd/>
          </a:ln>
        </p:spPr>
      </p:pic>
      <p:pic>
        <p:nvPicPr>
          <p:cNvPr id="830470" name="Picture 21" descr="C:\Documents and Settings\aluehke\Local Settings\Temporary Internet Files\Content.IE5\BFYL98V7\MC900027656[1].wmf"/>
          <p:cNvPicPr>
            <a:picLocks noChangeAspect="1" noChangeArrowheads="1"/>
          </p:cNvPicPr>
          <p:nvPr/>
        </p:nvPicPr>
        <p:blipFill>
          <a:blip r:embed="rId7" cstate="print"/>
          <a:srcRect/>
          <a:stretch>
            <a:fillRect/>
          </a:stretch>
        </p:blipFill>
        <p:spPr bwMode="auto">
          <a:xfrm>
            <a:off x="7726363" y="4660900"/>
            <a:ext cx="1417637" cy="1649413"/>
          </a:xfrm>
          <a:prstGeom prst="rect">
            <a:avLst/>
          </a:prstGeom>
          <a:noFill/>
          <a:ln w="9525">
            <a:noFill/>
            <a:miter lim="800000"/>
            <a:headEnd/>
            <a:tailEnd/>
          </a:ln>
        </p:spPr>
      </p:pic>
      <p:sp>
        <p:nvSpPr>
          <p:cNvPr id="830471" name="AutoShape 10"/>
          <p:cNvSpPr>
            <a:spLocks noChangeArrowheads="1"/>
          </p:cNvSpPr>
          <p:nvPr/>
        </p:nvSpPr>
        <p:spPr bwMode="auto">
          <a:xfrm>
            <a:off x="88900" y="1311275"/>
            <a:ext cx="1963738" cy="1536700"/>
          </a:xfrm>
          <a:prstGeom prst="cloudCallout">
            <a:avLst>
              <a:gd name="adj1" fmla="val -17662"/>
              <a:gd name="adj2" fmla="val 70944"/>
            </a:avLst>
          </a:prstGeom>
          <a:solidFill>
            <a:schemeClr val="accent1"/>
          </a:solidFill>
          <a:ln w="9525">
            <a:solidFill>
              <a:schemeClr val="tx1"/>
            </a:solidFill>
            <a:round/>
            <a:headEnd/>
            <a:tailEnd/>
          </a:ln>
        </p:spPr>
        <p:txBody>
          <a:bodyPr anchor="ctr" anchorCtr="1"/>
          <a:lstStyle/>
          <a:p>
            <a:pPr algn="ctr"/>
            <a:r>
              <a:rPr lang="en-US" sz="1600" b="1">
                <a:solidFill>
                  <a:schemeClr val="bg2"/>
                </a:solidFill>
              </a:rPr>
              <a:t>Solar is too expensive!</a:t>
            </a:r>
          </a:p>
        </p:txBody>
      </p:sp>
      <p:sp>
        <p:nvSpPr>
          <p:cNvPr id="830472" name="AutoShape 11"/>
          <p:cNvSpPr>
            <a:spLocks noChangeArrowheads="1"/>
          </p:cNvSpPr>
          <p:nvPr/>
        </p:nvSpPr>
        <p:spPr bwMode="auto">
          <a:xfrm>
            <a:off x="2794000" y="892175"/>
            <a:ext cx="2209800" cy="1808163"/>
          </a:xfrm>
          <a:prstGeom prst="cloudCallout">
            <a:avLst>
              <a:gd name="adj1" fmla="val -66764"/>
              <a:gd name="adj2" fmla="val 21653"/>
            </a:avLst>
          </a:prstGeom>
          <a:solidFill>
            <a:schemeClr val="accent1"/>
          </a:solidFill>
          <a:ln w="9525">
            <a:solidFill>
              <a:schemeClr val="tx1"/>
            </a:solidFill>
            <a:round/>
            <a:headEnd/>
            <a:tailEnd/>
          </a:ln>
        </p:spPr>
        <p:txBody>
          <a:bodyPr anchor="ctr" anchorCtr="1"/>
          <a:lstStyle/>
          <a:p>
            <a:pPr algn="ctr"/>
            <a:r>
              <a:rPr lang="en-US" sz="1600" b="1">
                <a:solidFill>
                  <a:schemeClr val="bg2"/>
                </a:solidFill>
              </a:rPr>
              <a:t>Solar takes more energy to produce than it produces!</a:t>
            </a:r>
          </a:p>
        </p:txBody>
      </p:sp>
      <p:sp>
        <p:nvSpPr>
          <p:cNvPr id="830473" name="AutoShape 13"/>
          <p:cNvSpPr>
            <a:spLocks noChangeArrowheads="1"/>
          </p:cNvSpPr>
          <p:nvPr/>
        </p:nvSpPr>
        <p:spPr bwMode="auto">
          <a:xfrm>
            <a:off x="4911725" y="5110163"/>
            <a:ext cx="2505075" cy="1536700"/>
          </a:xfrm>
          <a:prstGeom prst="cloudCallout">
            <a:avLst>
              <a:gd name="adj1" fmla="val 65653"/>
              <a:gd name="adj2" fmla="val -52065"/>
            </a:avLst>
          </a:prstGeom>
          <a:solidFill>
            <a:schemeClr val="accent1"/>
          </a:solidFill>
          <a:ln w="9525">
            <a:solidFill>
              <a:schemeClr val="tx1"/>
            </a:solidFill>
            <a:round/>
            <a:headEnd/>
            <a:tailEnd/>
          </a:ln>
        </p:spPr>
        <p:txBody>
          <a:bodyPr anchor="ctr" anchorCtr="1"/>
          <a:lstStyle/>
          <a:p>
            <a:pPr algn="ctr"/>
            <a:r>
              <a:rPr lang="en-US" sz="1600" b="1">
                <a:solidFill>
                  <a:schemeClr val="bg2"/>
                </a:solidFill>
              </a:rPr>
              <a:t>Solar doesn’t work in the north (or in the south!)</a:t>
            </a:r>
          </a:p>
        </p:txBody>
      </p:sp>
      <p:sp>
        <p:nvSpPr>
          <p:cNvPr id="830474" name="AutoShape 14"/>
          <p:cNvSpPr>
            <a:spLocks noChangeArrowheads="1"/>
          </p:cNvSpPr>
          <p:nvPr/>
        </p:nvSpPr>
        <p:spPr bwMode="auto">
          <a:xfrm>
            <a:off x="4446588" y="3638550"/>
            <a:ext cx="2295525" cy="1376363"/>
          </a:xfrm>
          <a:prstGeom prst="cloudCallout">
            <a:avLst>
              <a:gd name="adj1" fmla="val -74620"/>
              <a:gd name="adj2" fmla="val 79407"/>
            </a:avLst>
          </a:prstGeom>
          <a:solidFill>
            <a:schemeClr val="accent1"/>
          </a:solidFill>
          <a:ln w="9525">
            <a:solidFill>
              <a:schemeClr val="tx1"/>
            </a:solidFill>
            <a:round/>
            <a:headEnd/>
            <a:tailEnd/>
          </a:ln>
        </p:spPr>
        <p:txBody>
          <a:bodyPr anchor="ctr" anchorCtr="1"/>
          <a:lstStyle/>
          <a:p>
            <a:pPr algn="ctr"/>
            <a:r>
              <a:rPr lang="en-US" sz="1600" b="1">
                <a:solidFill>
                  <a:schemeClr val="bg2"/>
                </a:solidFill>
              </a:rPr>
              <a:t>Solar is only for tree-huggers!</a:t>
            </a:r>
          </a:p>
        </p:txBody>
      </p:sp>
      <p:sp>
        <p:nvSpPr>
          <p:cNvPr id="830475" name="AutoShape 15"/>
          <p:cNvSpPr>
            <a:spLocks noChangeArrowheads="1"/>
          </p:cNvSpPr>
          <p:nvPr/>
        </p:nvSpPr>
        <p:spPr bwMode="auto">
          <a:xfrm>
            <a:off x="1538288" y="3700463"/>
            <a:ext cx="2505075" cy="1536700"/>
          </a:xfrm>
          <a:prstGeom prst="cloudCallout">
            <a:avLst>
              <a:gd name="adj1" fmla="val -66241"/>
              <a:gd name="adj2" fmla="val 43051"/>
            </a:avLst>
          </a:prstGeom>
          <a:solidFill>
            <a:schemeClr val="accent1"/>
          </a:solidFill>
          <a:ln w="9525">
            <a:solidFill>
              <a:schemeClr val="tx1"/>
            </a:solidFill>
            <a:round/>
            <a:headEnd/>
            <a:tailEnd/>
          </a:ln>
        </p:spPr>
        <p:txBody>
          <a:bodyPr anchor="ctr" anchorCtr="1"/>
          <a:lstStyle/>
          <a:p>
            <a:pPr algn="ctr"/>
            <a:r>
              <a:rPr lang="en-US" sz="1600" b="1">
                <a:solidFill>
                  <a:schemeClr val="bg2"/>
                </a:solidFill>
              </a:rPr>
              <a:t>Solar technology is immature and inefficient!</a:t>
            </a:r>
          </a:p>
        </p:txBody>
      </p:sp>
      <p:pic>
        <p:nvPicPr>
          <p:cNvPr id="830476" name="Picture 16"/>
          <p:cNvPicPr>
            <a:picLocks noChangeAspect="1" noChangeArrowheads="1"/>
          </p:cNvPicPr>
          <p:nvPr/>
        </p:nvPicPr>
        <p:blipFill>
          <a:blip r:embed="rId8" cstate="print"/>
          <a:srcRect/>
          <a:stretch>
            <a:fillRect/>
          </a:stretch>
        </p:blipFill>
        <p:spPr bwMode="auto">
          <a:xfrm>
            <a:off x="7653338" y="2693988"/>
            <a:ext cx="1511300" cy="1889125"/>
          </a:xfrm>
          <a:prstGeom prst="rect">
            <a:avLst/>
          </a:prstGeom>
          <a:noFill/>
          <a:ln w="9525">
            <a:noFill/>
            <a:miter lim="800000"/>
            <a:headEnd/>
            <a:tailEnd/>
          </a:ln>
        </p:spPr>
      </p:pic>
      <p:sp>
        <p:nvSpPr>
          <p:cNvPr id="830477" name="AutoShape 12"/>
          <p:cNvSpPr>
            <a:spLocks noChangeArrowheads="1"/>
          </p:cNvSpPr>
          <p:nvPr/>
        </p:nvSpPr>
        <p:spPr bwMode="auto">
          <a:xfrm>
            <a:off x="5249863" y="1019175"/>
            <a:ext cx="2984500" cy="1866900"/>
          </a:xfrm>
          <a:prstGeom prst="cloudCallout">
            <a:avLst>
              <a:gd name="adj1" fmla="val 39880"/>
              <a:gd name="adj2" fmla="val 40722"/>
            </a:avLst>
          </a:prstGeom>
          <a:solidFill>
            <a:schemeClr val="accent1"/>
          </a:solidFill>
          <a:ln w="9525">
            <a:solidFill>
              <a:schemeClr val="tx1"/>
            </a:solidFill>
            <a:round/>
            <a:headEnd/>
            <a:tailEnd/>
          </a:ln>
        </p:spPr>
        <p:txBody>
          <a:bodyPr anchor="ctr" anchorCtr="1"/>
          <a:lstStyle/>
          <a:p>
            <a:pPr algn="ctr"/>
            <a:r>
              <a:rPr lang="en-US" sz="1600" b="1">
                <a:solidFill>
                  <a:schemeClr val="bg2"/>
                </a:solidFill>
              </a:rPr>
              <a:t>Solar will cause our grid to overload; blackouts will occur!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3047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3047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750"/>
                                  </p:stCondLst>
                                  <p:childTnLst>
                                    <p:set>
                                      <p:cBhvr>
                                        <p:cTn id="12" dur="1" fill="hold">
                                          <p:stCondLst>
                                            <p:cond delay="9"/>
                                          </p:stCondLst>
                                        </p:cTn>
                                        <p:tgtEl>
                                          <p:spTgt spid="830468"/>
                                        </p:tgtEl>
                                        <p:attrNameLst>
                                          <p:attrName>style.visibility</p:attrName>
                                        </p:attrNameLst>
                                      </p:cBhvr>
                                      <p:to>
                                        <p:strVal val="visible"/>
                                      </p:to>
                                    </p:set>
                                  </p:childTnLst>
                                </p:cTn>
                              </p:par>
                            </p:childTnLst>
                          </p:cTn>
                        </p:par>
                        <p:par>
                          <p:cTn id="13" fill="hold">
                            <p:stCondLst>
                              <p:cond delay="760"/>
                            </p:stCondLst>
                            <p:childTnLst>
                              <p:par>
                                <p:cTn id="14" presetID="1" presetClass="entr" presetSubtype="0" fill="hold" grpId="0" nodeType="afterEffect">
                                  <p:stCondLst>
                                    <p:cond delay="0"/>
                                  </p:stCondLst>
                                  <p:childTnLst>
                                    <p:set>
                                      <p:cBhvr>
                                        <p:cTn id="15" dur="1" fill="hold">
                                          <p:stCondLst>
                                            <p:cond delay="0"/>
                                          </p:stCondLst>
                                        </p:cTn>
                                        <p:tgtEl>
                                          <p:spTgt spid="830475"/>
                                        </p:tgtEl>
                                        <p:attrNameLst>
                                          <p:attrName>style.visibility</p:attrName>
                                        </p:attrNameLst>
                                      </p:cBhvr>
                                      <p:to>
                                        <p:strVal val="visible"/>
                                      </p:to>
                                    </p:set>
                                  </p:childTnLst>
                                </p:cTn>
                              </p:par>
                            </p:childTnLst>
                          </p:cTn>
                        </p:par>
                        <p:par>
                          <p:cTn id="16" fill="hold">
                            <p:stCondLst>
                              <p:cond delay="760"/>
                            </p:stCondLst>
                            <p:childTnLst>
                              <p:par>
                                <p:cTn id="17" presetID="1" presetClass="entr" presetSubtype="0" fill="hold" nodeType="afterEffect">
                                  <p:stCondLst>
                                    <p:cond delay="750"/>
                                  </p:stCondLst>
                                  <p:childTnLst>
                                    <p:set>
                                      <p:cBhvr>
                                        <p:cTn id="18" dur="1" fill="hold">
                                          <p:stCondLst>
                                            <p:cond delay="0"/>
                                          </p:stCondLst>
                                        </p:cTn>
                                        <p:tgtEl>
                                          <p:spTgt spid="830467"/>
                                        </p:tgtEl>
                                        <p:attrNameLst>
                                          <p:attrName>style.visibility</p:attrName>
                                        </p:attrNameLst>
                                      </p:cBhvr>
                                      <p:to>
                                        <p:strVal val="visible"/>
                                      </p:to>
                                    </p:set>
                                  </p:childTnLst>
                                </p:cTn>
                              </p:par>
                            </p:childTnLst>
                          </p:cTn>
                        </p:par>
                        <p:par>
                          <p:cTn id="19" fill="hold">
                            <p:stCondLst>
                              <p:cond delay="1510"/>
                            </p:stCondLst>
                            <p:childTnLst>
                              <p:par>
                                <p:cTn id="20" presetID="1" presetClass="entr" presetSubtype="0" fill="hold" grpId="0" nodeType="afterEffect">
                                  <p:stCondLst>
                                    <p:cond delay="0"/>
                                  </p:stCondLst>
                                  <p:childTnLst>
                                    <p:set>
                                      <p:cBhvr>
                                        <p:cTn id="21" dur="1" fill="hold">
                                          <p:stCondLst>
                                            <p:cond delay="0"/>
                                          </p:stCondLst>
                                        </p:cTn>
                                        <p:tgtEl>
                                          <p:spTgt spid="830471"/>
                                        </p:tgtEl>
                                        <p:attrNameLst>
                                          <p:attrName>style.visibility</p:attrName>
                                        </p:attrNameLst>
                                      </p:cBhvr>
                                      <p:to>
                                        <p:strVal val="visible"/>
                                      </p:to>
                                    </p:set>
                                  </p:childTnLst>
                                </p:cTn>
                              </p:par>
                            </p:childTnLst>
                          </p:cTn>
                        </p:par>
                        <p:par>
                          <p:cTn id="22" fill="hold">
                            <p:stCondLst>
                              <p:cond delay="1510"/>
                            </p:stCondLst>
                            <p:childTnLst>
                              <p:par>
                                <p:cTn id="23" presetID="1" presetClass="entr" presetSubtype="0" fill="hold" nodeType="afterEffect">
                                  <p:stCondLst>
                                    <p:cond delay="750"/>
                                  </p:stCondLst>
                                  <p:childTnLst>
                                    <p:set>
                                      <p:cBhvr>
                                        <p:cTn id="24" dur="1" fill="hold">
                                          <p:stCondLst>
                                            <p:cond delay="0"/>
                                          </p:stCondLst>
                                        </p:cTn>
                                        <p:tgtEl>
                                          <p:spTgt spid="830469"/>
                                        </p:tgtEl>
                                        <p:attrNameLst>
                                          <p:attrName>style.visibility</p:attrName>
                                        </p:attrNameLst>
                                      </p:cBhvr>
                                      <p:to>
                                        <p:strVal val="visible"/>
                                      </p:to>
                                    </p:set>
                                  </p:childTnLst>
                                </p:cTn>
                              </p:par>
                            </p:childTnLst>
                          </p:cTn>
                        </p:par>
                        <p:par>
                          <p:cTn id="25" fill="hold">
                            <p:stCondLst>
                              <p:cond delay="2260"/>
                            </p:stCondLst>
                            <p:childTnLst>
                              <p:par>
                                <p:cTn id="26" presetID="1" presetClass="entr" presetSubtype="0" fill="hold" grpId="0" nodeType="afterEffect">
                                  <p:stCondLst>
                                    <p:cond delay="0"/>
                                  </p:stCondLst>
                                  <p:childTnLst>
                                    <p:set>
                                      <p:cBhvr>
                                        <p:cTn id="27" dur="1" fill="hold">
                                          <p:stCondLst>
                                            <p:cond delay="0"/>
                                          </p:stCondLst>
                                        </p:cTn>
                                        <p:tgtEl>
                                          <p:spTgt spid="830472"/>
                                        </p:tgtEl>
                                        <p:attrNameLst>
                                          <p:attrName>style.visibility</p:attrName>
                                        </p:attrNameLst>
                                      </p:cBhvr>
                                      <p:to>
                                        <p:strVal val="visible"/>
                                      </p:to>
                                    </p:set>
                                  </p:childTnLst>
                                </p:cTn>
                              </p:par>
                            </p:childTnLst>
                          </p:cTn>
                        </p:par>
                        <p:par>
                          <p:cTn id="28" fill="hold">
                            <p:stCondLst>
                              <p:cond delay="2260"/>
                            </p:stCondLst>
                            <p:childTnLst>
                              <p:par>
                                <p:cTn id="29" presetID="1" presetClass="entr" presetSubtype="0" fill="hold" nodeType="afterEffect">
                                  <p:stCondLst>
                                    <p:cond delay="750"/>
                                  </p:stCondLst>
                                  <p:childTnLst>
                                    <p:set>
                                      <p:cBhvr>
                                        <p:cTn id="30" dur="1" fill="hold">
                                          <p:stCondLst>
                                            <p:cond delay="0"/>
                                          </p:stCondLst>
                                        </p:cTn>
                                        <p:tgtEl>
                                          <p:spTgt spid="830476"/>
                                        </p:tgtEl>
                                        <p:attrNameLst>
                                          <p:attrName>style.visibility</p:attrName>
                                        </p:attrNameLst>
                                      </p:cBhvr>
                                      <p:to>
                                        <p:strVal val="visible"/>
                                      </p:to>
                                    </p:set>
                                  </p:childTnLst>
                                </p:cTn>
                              </p:par>
                            </p:childTnLst>
                          </p:cTn>
                        </p:par>
                        <p:par>
                          <p:cTn id="31" fill="hold">
                            <p:stCondLst>
                              <p:cond delay="3010"/>
                            </p:stCondLst>
                            <p:childTnLst>
                              <p:par>
                                <p:cTn id="32" presetID="1" presetClass="entr" presetSubtype="0" fill="hold" grpId="0" nodeType="afterEffect">
                                  <p:stCondLst>
                                    <p:cond delay="0"/>
                                  </p:stCondLst>
                                  <p:childTnLst>
                                    <p:set>
                                      <p:cBhvr>
                                        <p:cTn id="33" dur="1" fill="hold">
                                          <p:stCondLst>
                                            <p:cond delay="0"/>
                                          </p:stCondLst>
                                        </p:cTn>
                                        <p:tgtEl>
                                          <p:spTgt spid="830477"/>
                                        </p:tgtEl>
                                        <p:attrNameLst>
                                          <p:attrName>style.visibility</p:attrName>
                                        </p:attrNameLst>
                                      </p:cBhvr>
                                      <p:to>
                                        <p:strVal val="visible"/>
                                      </p:to>
                                    </p:set>
                                  </p:childTnLst>
                                </p:cTn>
                              </p:par>
                            </p:childTnLst>
                          </p:cTn>
                        </p:par>
                        <p:par>
                          <p:cTn id="34" fill="hold">
                            <p:stCondLst>
                              <p:cond delay="3010"/>
                            </p:stCondLst>
                            <p:childTnLst>
                              <p:par>
                                <p:cTn id="35" presetID="1" presetClass="entr" presetSubtype="0" fill="hold" nodeType="afterEffect">
                                  <p:stCondLst>
                                    <p:cond delay="750"/>
                                  </p:stCondLst>
                                  <p:childTnLst>
                                    <p:set>
                                      <p:cBhvr>
                                        <p:cTn id="36" dur="1" fill="hold">
                                          <p:stCondLst>
                                            <p:cond delay="0"/>
                                          </p:stCondLst>
                                        </p:cTn>
                                        <p:tgtEl>
                                          <p:spTgt spid="830466"/>
                                        </p:tgtEl>
                                        <p:attrNameLst>
                                          <p:attrName>style.visibility</p:attrName>
                                        </p:attrNameLst>
                                      </p:cBhvr>
                                      <p:to>
                                        <p:strVal val="visible"/>
                                      </p:to>
                                    </p:set>
                                  </p:childTnLst>
                                </p:cTn>
                              </p:par>
                            </p:childTnLst>
                          </p:cTn>
                        </p:par>
                        <p:par>
                          <p:cTn id="37" fill="hold">
                            <p:stCondLst>
                              <p:cond delay="3760"/>
                            </p:stCondLst>
                            <p:childTnLst>
                              <p:par>
                                <p:cTn id="38" presetID="1" presetClass="entr" presetSubtype="0" fill="hold" grpId="0" nodeType="afterEffect">
                                  <p:stCondLst>
                                    <p:cond delay="0"/>
                                  </p:stCondLst>
                                  <p:childTnLst>
                                    <p:set>
                                      <p:cBhvr>
                                        <p:cTn id="39" dur="1" fill="hold">
                                          <p:stCondLst>
                                            <p:cond delay="0"/>
                                          </p:stCondLst>
                                        </p:cTn>
                                        <p:tgtEl>
                                          <p:spTgt spid="8304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0471" grpId="0" animBg="1"/>
      <p:bldP spid="830472" grpId="0" animBg="1"/>
      <p:bldP spid="830473" grpId="0" animBg="1"/>
      <p:bldP spid="830474" grpId="0" animBg="1"/>
      <p:bldP spid="830475" grpId="0" animBg="1"/>
      <p:bldP spid="83047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Content Placeholder 7" descr="13393.jpg"/>
          <p:cNvPicPr>
            <a:picLocks noGrp="1" noChangeAspect="1"/>
          </p:cNvPicPr>
          <p:nvPr>
            <p:ph idx="1"/>
          </p:nvPr>
        </p:nvPicPr>
        <p:blipFill>
          <a:blip r:embed="rId3" cstate="print"/>
          <a:srcRect/>
          <a:stretch>
            <a:fillRect/>
          </a:stretch>
        </p:blipFill>
        <p:spPr>
          <a:xfrm>
            <a:off x="1109663" y="3317875"/>
            <a:ext cx="3941762" cy="2854325"/>
          </a:xfrm>
        </p:spPr>
      </p:pic>
      <p:pic>
        <p:nvPicPr>
          <p:cNvPr id="23554" name="Picture 8" descr="14681.jpg"/>
          <p:cNvPicPr>
            <a:picLocks noChangeAspect="1"/>
          </p:cNvPicPr>
          <p:nvPr/>
        </p:nvPicPr>
        <p:blipFill>
          <a:blip r:embed="rId4" cstate="print"/>
          <a:srcRect/>
          <a:stretch>
            <a:fillRect/>
          </a:stretch>
        </p:blipFill>
        <p:spPr bwMode="auto">
          <a:xfrm>
            <a:off x="1587500" y="928688"/>
            <a:ext cx="3441700" cy="2271712"/>
          </a:xfrm>
          <a:prstGeom prst="rect">
            <a:avLst/>
          </a:prstGeom>
          <a:noFill/>
          <a:ln w="9525">
            <a:noFill/>
            <a:miter lim="800000"/>
            <a:headEnd/>
            <a:tailEnd/>
          </a:ln>
        </p:spPr>
      </p:pic>
      <p:sp>
        <p:nvSpPr>
          <p:cNvPr id="23555" name="TextBox 9"/>
          <p:cNvSpPr txBox="1">
            <a:spLocks noChangeArrowheads="1"/>
          </p:cNvSpPr>
          <p:nvPr/>
        </p:nvSpPr>
        <p:spPr bwMode="auto">
          <a:xfrm>
            <a:off x="7239000" y="2889250"/>
            <a:ext cx="1905000" cy="646113"/>
          </a:xfrm>
          <a:prstGeom prst="rect">
            <a:avLst/>
          </a:prstGeom>
          <a:noFill/>
          <a:ln w="9525">
            <a:noFill/>
            <a:miter lim="800000"/>
            <a:headEnd/>
            <a:tailEnd/>
          </a:ln>
        </p:spPr>
        <p:txBody>
          <a:bodyPr>
            <a:spAutoFit/>
          </a:bodyPr>
          <a:lstStyle/>
          <a:p>
            <a:r>
              <a:rPr lang="en-US" sz="1200"/>
              <a:t>Satellite Photos: NREL</a:t>
            </a:r>
          </a:p>
          <a:p>
            <a:r>
              <a:rPr lang="en-US" sz="1200"/>
              <a:t>Calculator: Casio</a:t>
            </a:r>
          </a:p>
          <a:p>
            <a:r>
              <a:rPr lang="en-US" sz="1200"/>
              <a:t>Watch: Lorus</a:t>
            </a:r>
          </a:p>
        </p:txBody>
      </p:sp>
      <p:pic>
        <p:nvPicPr>
          <p:cNvPr id="23556" name="Picture 10" descr="imagesCARM1DX3.jpg"/>
          <p:cNvPicPr>
            <a:picLocks noChangeAspect="1"/>
          </p:cNvPicPr>
          <p:nvPr/>
        </p:nvPicPr>
        <p:blipFill>
          <a:blip r:embed="rId5" cstate="print"/>
          <a:srcRect/>
          <a:stretch>
            <a:fillRect/>
          </a:stretch>
        </p:blipFill>
        <p:spPr bwMode="auto">
          <a:xfrm>
            <a:off x="5181600" y="879475"/>
            <a:ext cx="1703388" cy="2625725"/>
          </a:xfrm>
          <a:prstGeom prst="rect">
            <a:avLst/>
          </a:prstGeom>
          <a:noFill/>
          <a:ln w="9525">
            <a:noFill/>
            <a:miter lim="800000"/>
            <a:headEnd/>
            <a:tailEnd/>
          </a:ln>
        </p:spPr>
      </p:pic>
      <p:pic>
        <p:nvPicPr>
          <p:cNvPr id="23557" name="Picture 11" descr="solarlorus.jpg"/>
          <p:cNvPicPr>
            <a:picLocks noChangeAspect="1"/>
          </p:cNvPicPr>
          <p:nvPr/>
        </p:nvPicPr>
        <p:blipFill>
          <a:blip r:embed="rId6" cstate="print"/>
          <a:srcRect/>
          <a:stretch>
            <a:fillRect/>
          </a:stretch>
        </p:blipFill>
        <p:spPr bwMode="auto">
          <a:xfrm>
            <a:off x="5410200" y="3535363"/>
            <a:ext cx="1639888" cy="2586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4"/>
          <p:cNvPicPr>
            <a:picLocks noChangeAspect="1" noChangeArrowheads="1"/>
          </p:cNvPicPr>
          <p:nvPr/>
        </p:nvPicPr>
        <p:blipFill>
          <a:blip r:embed="rId3" cstate="print"/>
          <a:srcRect r="1678"/>
          <a:stretch>
            <a:fillRect/>
          </a:stretch>
        </p:blipFill>
        <p:spPr bwMode="auto">
          <a:xfrm>
            <a:off x="1546225" y="2460625"/>
            <a:ext cx="5949950" cy="3406775"/>
          </a:xfrm>
          <a:prstGeom prst="rect">
            <a:avLst/>
          </a:prstGeom>
          <a:noFill/>
          <a:ln w="9525">
            <a:noFill/>
            <a:miter lim="800000"/>
            <a:headEnd/>
            <a:tailEnd/>
          </a:ln>
        </p:spPr>
      </p:pic>
      <p:sp>
        <p:nvSpPr>
          <p:cNvPr id="3" name="Rectangle 2"/>
          <p:cNvSpPr/>
          <p:nvPr/>
        </p:nvSpPr>
        <p:spPr>
          <a:xfrm>
            <a:off x="7496175" y="1679575"/>
            <a:ext cx="255588" cy="201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ctangle 3"/>
          <p:cNvSpPr/>
          <p:nvPr/>
        </p:nvSpPr>
        <p:spPr>
          <a:xfrm>
            <a:off x="7496175" y="3502025"/>
            <a:ext cx="269875" cy="900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852" name="Title 1"/>
          <p:cNvSpPr>
            <a:spLocks noGrp="1"/>
          </p:cNvSpPr>
          <p:nvPr>
            <p:ph type="title" idx="4294967295"/>
          </p:nvPr>
        </p:nvSpPr>
        <p:spPr/>
        <p:txBody>
          <a:bodyPr/>
          <a:lstStyle/>
          <a:p>
            <a:pPr eaLnBrk="1" hangingPunct="1"/>
            <a:r>
              <a:rPr lang="en-US" sz="3600" b="1" smtClean="0"/>
              <a:t>Part of your role as a local solar champion is dispelling these myths.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idx="4294967295"/>
          </p:nvPr>
        </p:nvSpPr>
        <p:spPr/>
        <p:txBody>
          <a:bodyPr/>
          <a:lstStyle/>
          <a:p>
            <a:pPr eaLnBrk="1" hangingPunct="1"/>
            <a:r>
              <a:rPr lang="en-US" smtClean="0"/>
              <a:t>Myth:</a:t>
            </a:r>
          </a:p>
        </p:txBody>
      </p:sp>
      <p:pic>
        <p:nvPicPr>
          <p:cNvPr id="80898" name="Picture 21" descr="C:\Documents and Settings\aluehke\Local Settings\Temporary Internet Files\Content.IE5\BFYL98V7\MC900027656[1].wmf"/>
          <p:cNvPicPr>
            <a:picLocks noChangeAspect="1" noChangeArrowheads="1"/>
          </p:cNvPicPr>
          <p:nvPr/>
        </p:nvPicPr>
        <p:blipFill>
          <a:blip r:embed="rId3" cstate="print"/>
          <a:srcRect/>
          <a:stretch>
            <a:fillRect/>
          </a:stretch>
        </p:blipFill>
        <p:spPr bwMode="auto">
          <a:xfrm>
            <a:off x="5462588" y="1808163"/>
            <a:ext cx="2462212" cy="2863850"/>
          </a:xfrm>
          <a:prstGeom prst="rect">
            <a:avLst/>
          </a:prstGeom>
          <a:noFill/>
          <a:ln w="9525">
            <a:noFill/>
            <a:miter lim="800000"/>
            <a:headEnd/>
            <a:tailEnd/>
          </a:ln>
        </p:spPr>
      </p:pic>
      <p:sp>
        <p:nvSpPr>
          <p:cNvPr id="80899" name="AutoShape 13"/>
          <p:cNvSpPr>
            <a:spLocks noChangeArrowheads="1"/>
          </p:cNvSpPr>
          <p:nvPr/>
        </p:nvSpPr>
        <p:spPr bwMode="auto">
          <a:xfrm>
            <a:off x="990600" y="3048000"/>
            <a:ext cx="4038600" cy="2819400"/>
          </a:xfrm>
          <a:prstGeom prst="cloudCallout">
            <a:avLst>
              <a:gd name="adj1" fmla="val 65653"/>
              <a:gd name="adj2" fmla="val -52065"/>
            </a:avLst>
          </a:prstGeom>
          <a:solidFill>
            <a:schemeClr val="accent1"/>
          </a:solidFill>
          <a:ln w="9525">
            <a:solidFill>
              <a:schemeClr val="tx1"/>
            </a:solidFill>
            <a:round/>
            <a:headEnd/>
            <a:tailEnd/>
          </a:ln>
        </p:spPr>
        <p:txBody>
          <a:bodyPr anchor="ctr" anchorCtr="1"/>
          <a:lstStyle/>
          <a:p>
            <a:pPr algn="ctr"/>
            <a:r>
              <a:rPr lang="en-US" sz="2800" b="1">
                <a:solidFill>
                  <a:schemeClr val="bg2"/>
                </a:solidFill>
              </a:rPr>
              <a:t>Solar doesn’t work in the north (or in the south!)</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9"/>
          <p:cNvSpPr>
            <a:spLocks noGrp="1"/>
          </p:cNvSpPr>
          <p:nvPr>
            <p:ph type="title" idx="4294967295"/>
          </p:nvPr>
        </p:nvSpPr>
        <p:spPr/>
        <p:txBody>
          <a:bodyPr rtlCol="0">
            <a:normAutofit fontScale="90000"/>
          </a:bodyPr>
          <a:lstStyle/>
          <a:p>
            <a:pPr eaLnBrk="1" fontAlgn="auto" hangingPunct="1">
              <a:spcAft>
                <a:spcPts val="0"/>
              </a:spcAft>
              <a:defRPr/>
            </a:pPr>
            <a:r>
              <a:rPr lang="en-US" sz="4000" dirty="0" smtClean="0">
                <a:ea typeface="ＭＳ Ｐゴシック"/>
              </a:rPr>
              <a:t>Solar works well in </a:t>
            </a:r>
            <a:r>
              <a:rPr lang="en-US" sz="4000" b="1" i="1" dirty="0" smtClean="0">
                <a:ea typeface="ＭＳ Ｐゴシック"/>
              </a:rPr>
              <a:t>all</a:t>
            </a:r>
            <a:r>
              <a:rPr lang="en-US" sz="4000" dirty="0" smtClean="0">
                <a:ea typeface="ＭＳ Ｐゴシック"/>
              </a:rPr>
              <a:t> parts of the continental U.S.</a:t>
            </a:r>
          </a:p>
        </p:txBody>
      </p:sp>
      <p:pic>
        <p:nvPicPr>
          <p:cNvPr id="82946" name="Picture 5"/>
          <p:cNvPicPr>
            <a:picLocks noChangeAspect="1" noChangeArrowheads="1"/>
          </p:cNvPicPr>
          <p:nvPr/>
        </p:nvPicPr>
        <p:blipFill>
          <a:blip r:embed="rId3" cstate="print"/>
          <a:srcRect/>
          <a:stretch>
            <a:fillRect/>
          </a:stretch>
        </p:blipFill>
        <p:spPr bwMode="auto">
          <a:xfrm>
            <a:off x="1552575" y="2339975"/>
            <a:ext cx="6038850" cy="4024313"/>
          </a:xfrm>
          <a:prstGeom prst="rect">
            <a:avLst/>
          </a:prstGeom>
          <a:noFill/>
          <a:ln w="9525">
            <a:noFill/>
            <a:miter lim="800000"/>
            <a:headEnd/>
            <a:tailEnd/>
          </a:ln>
        </p:spPr>
      </p:pic>
      <p:sp>
        <p:nvSpPr>
          <p:cNvPr id="82947" name="Rectangle 6"/>
          <p:cNvSpPr>
            <a:spLocks noChangeArrowheads="1"/>
          </p:cNvSpPr>
          <p:nvPr/>
        </p:nvSpPr>
        <p:spPr bwMode="auto">
          <a:xfrm>
            <a:off x="-39688" y="6315075"/>
            <a:ext cx="5508626" cy="244475"/>
          </a:xfrm>
          <a:prstGeom prst="rect">
            <a:avLst/>
          </a:prstGeom>
          <a:noFill/>
          <a:ln w="9525">
            <a:noFill/>
            <a:miter lim="800000"/>
            <a:headEnd/>
            <a:tailEnd/>
          </a:ln>
        </p:spPr>
        <p:txBody>
          <a:bodyPr wrap="none">
            <a:spAutoFit/>
          </a:bodyPr>
          <a:lstStyle/>
          <a:p>
            <a:r>
              <a:rPr lang="en-US" sz="1000">
                <a:solidFill>
                  <a:schemeClr val="bg1"/>
                </a:solidFill>
                <a:latin typeface="Calibri" pitchFamily="34" charset="0"/>
              </a:rPr>
              <a:t>Source: http://www.nrel.gov/gis/images/us_germany_spain/pvmap_usgermanyspain%20poster-01.jpg</a:t>
            </a:r>
          </a:p>
        </p:txBody>
      </p:sp>
      <p:sp>
        <p:nvSpPr>
          <p:cNvPr id="8" name="TextBox 7"/>
          <p:cNvSpPr txBox="1"/>
          <p:nvPr/>
        </p:nvSpPr>
        <p:spPr>
          <a:xfrm>
            <a:off x="6257293" y="152403"/>
            <a:ext cx="2725426" cy="1107996"/>
          </a:xfrm>
          <a:prstGeom prst="rect">
            <a:avLst/>
          </a:prstGeom>
          <a:solidFill>
            <a:srgbClr val="C00000"/>
          </a:solidFill>
          <a:ln w="41275" cmpd="sng">
            <a:solidFill>
              <a:srgbClr val="C00000"/>
            </a:solidFill>
          </a:ln>
          <a:scene3d>
            <a:camera prst="perspectiveLeft"/>
            <a:lightRig rig="threePt" dir="t"/>
          </a:scene3d>
        </p:spPr>
        <p:txBody>
          <a:bodyPr wrap="none">
            <a:spAutoFit/>
          </a:bodyPr>
          <a:lstStyle/>
          <a:p>
            <a:pPr algn="ctr">
              <a:defRPr/>
            </a:pPr>
            <a:r>
              <a:rPr lang="en-US" sz="6600" b="1" dirty="0">
                <a:solidFill>
                  <a:schemeClr val="bg1"/>
                </a:solidFill>
                <a:latin typeface="Courier New" pitchFamily="49" charset="0"/>
                <a:ea typeface="ＭＳ Ｐゴシック"/>
                <a:cs typeface="Courier New" pitchFamily="49" charset="0"/>
              </a:rPr>
              <a:t>FACT: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idx="4294967295"/>
          </p:nvPr>
        </p:nvSpPr>
        <p:spPr/>
        <p:txBody>
          <a:bodyPr/>
          <a:lstStyle/>
          <a:p>
            <a:pPr eaLnBrk="1" hangingPunct="1"/>
            <a:r>
              <a:rPr lang="en-US" smtClean="0"/>
              <a:t>Myth:</a:t>
            </a:r>
          </a:p>
        </p:txBody>
      </p:sp>
      <p:pic>
        <p:nvPicPr>
          <p:cNvPr id="84994" name="Picture 15" descr="C:\Documents and Settings\aluehke\Local Settings\Temporary Internet Files\Content.IE5\BFYL98V7\MC900324452[1].wmf"/>
          <p:cNvPicPr>
            <a:picLocks noChangeAspect="1" noChangeArrowheads="1"/>
          </p:cNvPicPr>
          <p:nvPr/>
        </p:nvPicPr>
        <p:blipFill>
          <a:blip r:embed="rId3" cstate="print"/>
          <a:srcRect/>
          <a:stretch>
            <a:fillRect/>
          </a:stretch>
        </p:blipFill>
        <p:spPr bwMode="auto">
          <a:xfrm>
            <a:off x="312738" y="3429000"/>
            <a:ext cx="3063875" cy="2667000"/>
          </a:xfrm>
          <a:prstGeom prst="rect">
            <a:avLst/>
          </a:prstGeom>
          <a:noFill/>
          <a:ln w="9525">
            <a:noFill/>
            <a:miter lim="800000"/>
            <a:headEnd/>
            <a:tailEnd/>
          </a:ln>
        </p:spPr>
      </p:pic>
      <p:sp>
        <p:nvSpPr>
          <p:cNvPr id="84995" name="AutoShape 15"/>
          <p:cNvSpPr>
            <a:spLocks noChangeArrowheads="1"/>
          </p:cNvSpPr>
          <p:nvPr/>
        </p:nvSpPr>
        <p:spPr bwMode="auto">
          <a:xfrm>
            <a:off x="3810000" y="1905000"/>
            <a:ext cx="4405313" cy="2701925"/>
          </a:xfrm>
          <a:prstGeom prst="cloudCallout">
            <a:avLst>
              <a:gd name="adj1" fmla="val -66241"/>
              <a:gd name="adj2" fmla="val 43051"/>
            </a:avLst>
          </a:prstGeom>
          <a:solidFill>
            <a:schemeClr val="accent1"/>
          </a:solidFill>
          <a:ln w="9525">
            <a:solidFill>
              <a:schemeClr val="tx1"/>
            </a:solidFill>
            <a:round/>
            <a:headEnd/>
            <a:tailEnd/>
          </a:ln>
        </p:spPr>
        <p:txBody>
          <a:bodyPr anchor="ctr" anchorCtr="1"/>
          <a:lstStyle/>
          <a:p>
            <a:pPr algn="ctr"/>
            <a:r>
              <a:rPr lang="en-US" sz="2800" b="1">
                <a:solidFill>
                  <a:schemeClr val="bg2"/>
                </a:solidFill>
              </a:rPr>
              <a:t>Solar technology is immature and inefficient!</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2"/>
          <p:cNvSpPr>
            <a:spLocks noGrp="1"/>
          </p:cNvSpPr>
          <p:nvPr>
            <p:ph type="title" idx="4294967295"/>
          </p:nvPr>
        </p:nvSpPr>
        <p:spPr/>
        <p:txBody>
          <a:bodyPr rtlCol="0">
            <a:normAutofit fontScale="90000"/>
          </a:bodyPr>
          <a:lstStyle/>
          <a:p>
            <a:pPr eaLnBrk="1" fontAlgn="auto" hangingPunct="1">
              <a:spcAft>
                <a:spcPts val="0"/>
              </a:spcAft>
              <a:defRPr/>
            </a:pPr>
            <a:r>
              <a:rPr lang="en-US" sz="4000" dirty="0" smtClean="0">
                <a:ea typeface="ＭＳ Ｐゴシック"/>
              </a:rPr>
              <a:t>Solar technologies have matured and are becoming more efficient</a:t>
            </a:r>
          </a:p>
        </p:txBody>
      </p:sp>
      <p:graphicFrame>
        <p:nvGraphicFramePr>
          <p:cNvPr id="5" name="Diagram 4"/>
          <p:cNvGraphicFramePr/>
          <p:nvPr/>
        </p:nvGraphicFramePr>
        <p:xfrm>
          <a:off x="436563" y="1760997"/>
          <a:ext cx="8229600" cy="4525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6257293" y="152403"/>
            <a:ext cx="2725426" cy="1107996"/>
          </a:xfrm>
          <a:prstGeom prst="rect">
            <a:avLst/>
          </a:prstGeom>
          <a:solidFill>
            <a:srgbClr val="C00000"/>
          </a:solidFill>
          <a:ln w="41275" cmpd="sng">
            <a:solidFill>
              <a:srgbClr val="C00000"/>
            </a:solidFill>
          </a:ln>
          <a:scene3d>
            <a:camera prst="perspectiveLeft"/>
            <a:lightRig rig="threePt" dir="t"/>
          </a:scene3d>
        </p:spPr>
        <p:txBody>
          <a:bodyPr wrap="none">
            <a:spAutoFit/>
          </a:bodyPr>
          <a:lstStyle/>
          <a:p>
            <a:pPr algn="ctr">
              <a:defRPr/>
            </a:pPr>
            <a:r>
              <a:rPr lang="en-US" sz="6600" b="1" dirty="0">
                <a:solidFill>
                  <a:schemeClr val="bg1"/>
                </a:solidFill>
                <a:latin typeface="Courier New" pitchFamily="49" charset="0"/>
                <a:ea typeface="ＭＳ Ｐゴシック"/>
                <a:cs typeface="Courier New" pitchFamily="49" charset="0"/>
              </a:rPr>
              <a:t>FACT:</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p:cNvSpPr>
            <a:spLocks noGrp="1"/>
          </p:cNvSpPr>
          <p:nvPr>
            <p:ph type="title" idx="4294967295"/>
          </p:nvPr>
        </p:nvSpPr>
        <p:spPr/>
        <p:txBody>
          <a:bodyPr/>
          <a:lstStyle/>
          <a:p>
            <a:pPr eaLnBrk="1" hangingPunct="1"/>
            <a:r>
              <a:rPr lang="en-US" smtClean="0"/>
              <a:t>Myth:</a:t>
            </a:r>
          </a:p>
        </p:txBody>
      </p:sp>
      <p:pic>
        <p:nvPicPr>
          <p:cNvPr id="89090" name="Picture 8" descr="C:\Documents and Settings\aluehke\Local Settings\Temporary Internet Files\Content.IE5\2LNMCYT2\MC900203156[1].wmf"/>
          <p:cNvPicPr>
            <a:picLocks noChangeAspect="1" noChangeArrowheads="1"/>
          </p:cNvPicPr>
          <p:nvPr/>
        </p:nvPicPr>
        <p:blipFill>
          <a:blip r:embed="rId3" cstate="print"/>
          <a:srcRect/>
          <a:stretch>
            <a:fillRect/>
          </a:stretch>
        </p:blipFill>
        <p:spPr bwMode="auto">
          <a:xfrm>
            <a:off x="1447800" y="3184525"/>
            <a:ext cx="2244725" cy="2759075"/>
          </a:xfrm>
          <a:prstGeom prst="rect">
            <a:avLst/>
          </a:prstGeom>
          <a:noFill/>
          <a:ln w="9525">
            <a:noFill/>
            <a:miter lim="800000"/>
            <a:headEnd/>
            <a:tailEnd/>
          </a:ln>
        </p:spPr>
      </p:pic>
      <p:sp>
        <p:nvSpPr>
          <p:cNvPr id="89091" name="AutoShape 10"/>
          <p:cNvSpPr>
            <a:spLocks noChangeArrowheads="1"/>
          </p:cNvSpPr>
          <p:nvPr/>
        </p:nvSpPr>
        <p:spPr bwMode="auto">
          <a:xfrm>
            <a:off x="3879850" y="1965325"/>
            <a:ext cx="4121150" cy="2987675"/>
          </a:xfrm>
          <a:prstGeom prst="cloudCallout">
            <a:avLst>
              <a:gd name="adj1" fmla="val -58356"/>
              <a:gd name="adj2" fmla="val 2130"/>
            </a:avLst>
          </a:prstGeom>
          <a:solidFill>
            <a:schemeClr val="accent1"/>
          </a:solidFill>
          <a:ln w="9525">
            <a:solidFill>
              <a:schemeClr val="tx1"/>
            </a:solidFill>
            <a:round/>
            <a:headEnd/>
            <a:tailEnd/>
          </a:ln>
        </p:spPr>
        <p:txBody>
          <a:bodyPr anchor="ctr" anchorCtr="1"/>
          <a:lstStyle/>
          <a:p>
            <a:pPr algn="ctr"/>
            <a:r>
              <a:rPr lang="en-US" sz="2800" b="1">
                <a:solidFill>
                  <a:schemeClr val="bg2"/>
                </a:solidFill>
              </a:rPr>
              <a:t>Solar is too expensive!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p:cNvSpPr>
            <a:spLocks noGrp="1"/>
          </p:cNvSpPr>
          <p:nvPr>
            <p:ph type="title" idx="4294967295"/>
          </p:nvPr>
        </p:nvSpPr>
        <p:spPr>
          <a:xfrm>
            <a:off x="406400" y="1347788"/>
            <a:ext cx="8331200" cy="939800"/>
          </a:xfrm>
        </p:spPr>
        <p:txBody>
          <a:bodyPr/>
          <a:lstStyle/>
          <a:p>
            <a:pPr eaLnBrk="1" hangingPunct="1"/>
            <a:r>
              <a:rPr lang="en-US" sz="3400" smtClean="0">
                <a:ea typeface="ＭＳ Ｐゴシック" pitchFamily="34" charset="-128"/>
              </a:rPr>
              <a:t>The Cost of Installing PV is Decreasing Rapidly</a:t>
            </a:r>
          </a:p>
        </p:txBody>
      </p:sp>
      <p:sp>
        <p:nvSpPr>
          <p:cNvPr id="9" name="TextBox 8"/>
          <p:cNvSpPr txBox="1"/>
          <p:nvPr/>
        </p:nvSpPr>
        <p:spPr>
          <a:xfrm>
            <a:off x="6257293" y="152403"/>
            <a:ext cx="2725426" cy="1107996"/>
          </a:xfrm>
          <a:prstGeom prst="rect">
            <a:avLst/>
          </a:prstGeom>
          <a:solidFill>
            <a:srgbClr val="C00000"/>
          </a:solidFill>
          <a:ln w="41275" cmpd="sng">
            <a:solidFill>
              <a:srgbClr val="C00000"/>
            </a:solidFill>
          </a:ln>
          <a:scene3d>
            <a:camera prst="perspectiveLeft"/>
            <a:lightRig rig="threePt" dir="t"/>
          </a:scene3d>
        </p:spPr>
        <p:txBody>
          <a:bodyPr wrap="none">
            <a:spAutoFit/>
          </a:bodyPr>
          <a:lstStyle/>
          <a:p>
            <a:pPr algn="ctr">
              <a:defRPr/>
            </a:pPr>
            <a:r>
              <a:rPr lang="en-US" sz="6600" b="1" dirty="0">
                <a:solidFill>
                  <a:schemeClr val="bg1"/>
                </a:solidFill>
                <a:latin typeface="Courier New" pitchFamily="49" charset="0"/>
                <a:ea typeface="ＭＳ Ｐゴシック"/>
                <a:cs typeface="Courier New" pitchFamily="49" charset="0"/>
              </a:rPr>
              <a:t>FACT:</a:t>
            </a:r>
          </a:p>
        </p:txBody>
      </p:sp>
      <p:pic>
        <p:nvPicPr>
          <p:cNvPr id="116739" name="Picture 2"/>
          <p:cNvPicPr>
            <a:picLocks noChangeAspect="1" noChangeArrowheads="1"/>
          </p:cNvPicPr>
          <p:nvPr/>
        </p:nvPicPr>
        <p:blipFill>
          <a:blip r:embed="rId3" cstate="print"/>
          <a:srcRect t="10800" r="87025"/>
          <a:stretch>
            <a:fillRect/>
          </a:stretch>
        </p:blipFill>
        <p:spPr bwMode="auto">
          <a:xfrm>
            <a:off x="3209925" y="2057400"/>
            <a:ext cx="1023938" cy="3617913"/>
          </a:xfrm>
          <a:prstGeom prst="rect">
            <a:avLst/>
          </a:prstGeom>
          <a:noFill/>
          <a:ln w="9525">
            <a:noFill/>
            <a:miter lim="800000"/>
            <a:headEnd/>
            <a:tailEnd/>
          </a:ln>
        </p:spPr>
      </p:pic>
      <p:sp>
        <p:nvSpPr>
          <p:cNvPr id="116740" name="TextBox 1"/>
          <p:cNvSpPr txBox="1">
            <a:spLocks noChangeArrowheads="1"/>
          </p:cNvSpPr>
          <p:nvPr/>
        </p:nvSpPr>
        <p:spPr bwMode="auto">
          <a:xfrm>
            <a:off x="-34925" y="5749925"/>
            <a:ext cx="9186863" cy="277813"/>
          </a:xfrm>
          <a:prstGeom prst="rect">
            <a:avLst/>
          </a:prstGeom>
          <a:noFill/>
          <a:ln w="9525">
            <a:noFill/>
            <a:miter lim="800000"/>
            <a:headEnd/>
            <a:tailEnd/>
          </a:ln>
        </p:spPr>
        <p:txBody>
          <a:bodyPr wrap="none">
            <a:spAutoFit/>
          </a:bodyPr>
          <a:lstStyle/>
          <a:p>
            <a:r>
              <a:rPr lang="en-US" sz="1200"/>
              <a:t>Source: </a:t>
            </a:r>
            <a:r>
              <a:rPr lang="en-US" sz="1200" u="sng"/>
              <a:t>U.S. Solar Market Insight: 2010 Year in Review Executive Summary</a:t>
            </a:r>
            <a:r>
              <a:rPr lang="en-US" sz="1200"/>
              <a:t>. Solar Energies Industry Association and GTM Research</a:t>
            </a:r>
          </a:p>
        </p:txBody>
      </p:sp>
      <p:pic>
        <p:nvPicPr>
          <p:cNvPr id="116741" name="Picture 2"/>
          <p:cNvPicPr>
            <a:picLocks noChangeAspect="1" noChangeArrowheads="1"/>
          </p:cNvPicPr>
          <p:nvPr/>
        </p:nvPicPr>
        <p:blipFill>
          <a:blip r:embed="rId3" cstate="print"/>
          <a:srcRect l="77602" t="10670"/>
          <a:stretch>
            <a:fillRect/>
          </a:stretch>
        </p:blipFill>
        <p:spPr bwMode="auto">
          <a:xfrm>
            <a:off x="4259263" y="2057400"/>
            <a:ext cx="1765300" cy="3617913"/>
          </a:xfrm>
          <a:prstGeom prst="rect">
            <a:avLst/>
          </a:prstGeom>
          <a:noFill/>
          <a:ln w="9525">
            <a:noFill/>
            <a:miter lim="800000"/>
            <a:headEnd/>
            <a:tailEnd/>
          </a:ln>
        </p:spPr>
      </p:pic>
      <p:sp>
        <p:nvSpPr>
          <p:cNvPr id="116742" name="Rectangle 2"/>
          <p:cNvSpPr>
            <a:spLocks noChangeArrowheads="1"/>
          </p:cNvSpPr>
          <p:nvPr/>
        </p:nvSpPr>
        <p:spPr bwMode="auto">
          <a:xfrm>
            <a:off x="609600" y="2794000"/>
            <a:ext cx="2514600" cy="1016000"/>
          </a:xfrm>
          <a:prstGeom prst="rect">
            <a:avLst/>
          </a:prstGeom>
          <a:noFill/>
          <a:ln w="9525">
            <a:noFill/>
            <a:miter lim="800000"/>
            <a:headEnd/>
            <a:tailEnd/>
          </a:ln>
        </p:spPr>
        <p:txBody>
          <a:bodyPr>
            <a:spAutoFit/>
          </a:bodyPr>
          <a:lstStyle/>
          <a:p>
            <a:pPr algn="ctr"/>
            <a:r>
              <a:rPr lang="en-US" sz="2000" b="1"/>
              <a:t>National Weighted Average System Prices 2010</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p:cNvPicPr>
            <a:picLocks noChangeAspect="1" noChangeArrowheads="1"/>
          </p:cNvPicPr>
          <p:nvPr/>
        </p:nvPicPr>
        <p:blipFill>
          <a:blip r:embed="rId3" cstate="print"/>
          <a:srcRect/>
          <a:stretch>
            <a:fillRect/>
          </a:stretch>
        </p:blipFill>
        <p:spPr bwMode="auto">
          <a:xfrm>
            <a:off x="2319338" y="2146300"/>
            <a:ext cx="6367462" cy="4062413"/>
          </a:xfrm>
          <a:prstGeom prst="rect">
            <a:avLst/>
          </a:prstGeom>
          <a:noFill/>
          <a:ln w="9525">
            <a:noFill/>
            <a:miter lim="800000"/>
            <a:headEnd/>
            <a:tailEnd/>
          </a:ln>
        </p:spPr>
      </p:pic>
      <p:sp>
        <p:nvSpPr>
          <p:cNvPr id="65539" name="Title 1"/>
          <p:cNvSpPr>
            <a:spLocks noGrp="1"/>
          </p:cNvSpPr>
          <p:nvPr>
            <p:ph type="title" idx="4294967295"/>
          </p:nvPr>
        </p:nvSpPr>
        <p:spPr>
          <a:xfrm>
            <a:off x="457200" y="1346200"/>
            <a:ext cx="8229600" cy="939800"/>
          </a:xfrm>
        </p:spPr>
        <p:txBody>
          <a:bodyPr rtlCol="0">
            <a:normAutofit fontScale="90000"/>
          </a:bodyPr>
          <a:lstStyle/>
          <a:p>
            <a:pPr eaLnBrk="1" fontAlgn="auto" hangingPunct="1">
              <a:spcAft>
                <a:spcPts val="0"/>
              </a:spcAft>
              <a:defRPr/>
            </a:pPr>
            <a:r>
              <a:rPr lang="en-US" sz="3200" dirty="0" smtClean="0"/>
              <a:t>Solar is at or near grid cost parity:</a:t>
            </a:r>
            <a:br>
              <a:rPr lang="en-US" sz="3200" dirty="0" smtClean="0"/>
            </a:br>
            <a:r>
              <a:rPr lang="en-US" sz="3200" b="1" dirty="0" smtClean="0"/>
              <a:t>PV Breakeven Cost in 2008 </a:t>
            </a:r>
            <a:r>
              <a:rPr lang="en-US" sz="3200" dirty="0" smtClean="0"/>
              <a:t>($/Watt)</a:t>
            </a:r>
            <a:endParaRPr lang="en-US" sz="2700" dirty="0" smtClean="0"/>
          </a:p>
        </p:txBody>
      </p:sp>
      <p:sp>
        <p:nvSpPr>
          <p:cNvPr id="4" name="TextBox 3"/>
          <p:cNvSpPr txBox="1"/>
          <p:nvPr/>
        </p:nvSpPr>
        <p:spPr>
          <a:xfrm>
            <a:off x="6257293" y="152403"/>
            <a:ext cx="2725426" cy="1107996"/>
          </a:xfrm>
          <a:prstGeom prst="rect">
            <a:avLst/>
          </a:prstGeom>
          <a:solidFill>
            <a:srgbClr val="C00000"/>
          </a:solidFill>
          <a:ln w="41275" cmpd="sng">
            <a:solidFill>
              <a:srgbClr val="C00000"/>
            </a:solidFill>
          </a:ln>
          <a:scene3d>
            <a:camera prst="perspectiveLeft"/>
            <a:lightRig rig="threePt" dir="t"/>
          </a:scene3d>
        </p:spPr>
        <p:txBody>
          <a:bodyPr wrap="none">
            <a:spAutoFit/>
          </a:bodyPr>
          <a:lstStyle/>
          <a:p>
            <a:pPr algn="ctr">
              <a:defRPr/>
            </a:pPr>
            <a:r>
              <a:rPr lang="en-US" sz="6600" b="1" dirty="0">
                <a:solidFill>
                  <a:schemeClr val="bg1"/>
                </a:solidFill>
                <a:latin typeface="Courier New" pitchFamily="49" charset="0"/>
                <a:ea typeface="ＭＳ Ｐゴシック"/>
                <a:cs typeface="Courier New" pitchFamily="49" charset="0"/>
              </a:rPr>
              <a:t>FACT:</a:t>
            </a:r>
          </a:p>
        </p:txBody>
      </p:sp>
      <p:sp>
        <p:nvSpPr>
          <p:cNvPr id="119812" name="Rectangle 1"/>
          <p:cNvSpPr>
            <a:spLocks noChangeArrowheads="1"/>
          </p:cNvSpPr>
          <p:nvPr/>
        </p:nvSpPr>
        <p:spPr bwMode="auto">
          <a:xfrm>
            <a:off x="457200" y="2971800"/>
            <a:ext cx="2090738" cy="1200150"/>
          </a:xfrm>
          <a:prstGeom prst="rect">
            <a:avLst/>
          </a:prstGeom>
          <a:noFill/>
          <a:ln w="9525">
            <a:noFill/>
            <a:miter lim="800000"/>
            <a:headEnd/>
            <a:tailEnd/>
          </a:ln>
        </p:spPr>
        <p:txBody>
          <a:bodyPr>
            <a:spAutoFit/>
          </a:bodyPr>
          <a:lstStyle/>
          <a:p>
            <a:pPr algn="ctr"/>
            <a:r>
              <a:rPr lang="en-US"/>
              <a:t>[uses most common rate structure and all incentives]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p:cNvPicPr>
            <a:picLocks noChangeAspect="1" noChangeArrowheads="1"/>
          </p:cNvPicPr>
          <p:nvPr/>
        </p:nvPicPr>
        <p:blipFill>
          <a:blip r:embed="rId3" cstate="print"/>
          <a:srcRect/>
          <a:stretch>
            <a:fillRect/>
          </a:stretch>
        </p:blipFill>
        <p:spPr bwMode="auto">
          <a:xfrm>
            <a:off x="2819400" y="2098675"/>
            <a:ext cx="6034088" cy="4033838"/>
          </a:xfrm>
          <a:prstGeom prst="rect">
            <a:avLst/>
          </a:prstGeom>
          <a:noFill/>
          <a:ln w="9525">
            <a:noFill/>
            <a:miter lim="800000"/>
            <a:headEnd/>
            <a:tailEnd/>
          </a:ln>
        </p:spPr>
      </p:pic>
      <p:sp>
        <p:nvSpPr>
          <p:cNvPr id="4" name="Title 1"/>
          <p:cNvSpPr txBox="1">
            <a:spLocks/>
          </p:cNvSpPr>
          <p:nvPr/>
        </p:nvSpPr>
        <p:spPr bwMode="auto">
          <a:xfrm>
            <a:off x="457200" y="1160463"/>
            <a:ext cx="8229600" cy="1150937"/>
          </a:xfrm>
          <a:prstGeom prst="rect">
            <a:avLst/>
          </a:prstGeom>
          <a:noFill/>
          <a:ln w="9525">
            <a:noFill/>
            <a:miter lim="800000"/>
            <a:headEnd/>
            <a:tailEnd/>
          </a:ln>
        </p:spPr>
        <p:txBody>
          <a:bodyPr anchor="ctr"/>
          <a:lstStyle/>
          <a:p>
            <a:pPr algn="ctr" eaLnBrk="0" hangingPunct="0">
              <a:defRPr/>
            </a:pPr>
            <a:r>
              <a:rPr lang="en-US" sz="3200" dirty="0">
                <a:solidFill>
                  <a:schemeClr val="tx2"/>
                </a:solidFill>
                <a:latin typeface="+mj-lt"/>
                <a:ea typeface="+mj-ea"/>
                <a:cs typeface="+mj-cs"/>
              </a:rPr>
              <a:t>Solar is at or near grid cost parity:</a:t>
            </a:r>
          </a:p>
          <a:p>
            <a:pPr algn="ctr" eaLnBrk="0" hangingPunct="0">
              <a:defRPr/>
            </a:pPr>
            <a:r>
              <a:rPr lang="en-US" sz="3200" b="1" dirty="0">
                <a:solidFill>
                  <a:schemeClr val="tx2"/>
                </a:solidFill>
                <a:latin typeface="+mj-lt"/>
                <a:ea typeface="+mj-ea"/>
                <a:cs typeface="+mj-cs"/>
              </a:rPr>
              <a:t>Increase in electricity price for PV breakeven</a:t>
            </a:r>
            <a:endParaRPr lang="en-US" sz="2400" b="1" dirty="0">
              <a:solidFill>
                <a:schemeClr val="tx2"/>
              </a:solidFill>
              <a:latin typeface="+mj-lt"/>
              <a:ea typeface="+mj-ea"/>
              <a:cs typeface="+mj-cs"/>
            </a:endParaRPr>
          </a:p>
        </p:txBody>
      </p:sp>
      <p:sp>
        <p:nvSpPr>
          <p:cNvPr id="5" name="TextBox 4"/>
          <p:cNvSpPr txBox="1"/>
          <p:nvPr/>
        </p:nvSpPr>
        <p:spPr>
          <a:xfrm>
            <a:off x="6257293" y="152403"/>
            <a:ext cx="2725426" cy="1107996"/>
          </a:xfrm>
          <a:prstGeom prst="rect">
            <a:avLst/>
          </a:prstGeom>
          <a:solidFill>
            <a:srgbClr val="C00000"/>
          </a:solidFill>
          <a:ln w="41275" cmpd="sng">
            <a:solidFill>
              <a:srgbClr val="C00000"/>
            </a:solidFill>
          </a:ln>
          <a:scene3d>
            <a:camera prst="perspectiveLeft"/>
            <a:lightRig rig="threePt" dir="t"/>
          </a:scene3d>
        </p:spPr>
        <p:txBody>
          <a:bodyPr wrap="none">
            <a:spAutoFit/>
          </a:bodyPr>
          <a:lstStyle/>
          <a:p>
            <a:pPr algn="ctr">
              <a:defRPr/>
            </a:pPr>
            <a:r>
              <a:rPr lang="en-US" sz="6600" b="1" dirty="0">
                <a:solidFill>
                  <a:schemeClr val="bg1"/>
                </a:solidFill>
                <a:latin typeface="Courier New" pitchFamily="49" charset="0"/>
                <a:ea typeface="ＭＳ Ｐゴシック"/>
                <a:cs typeface="Courier New" pitchFamily="49" charset="0"/>
              </a:rPr>
              <a:t>FACT:</a:t>
            </a:r>
          </a:p>
        </p:txBody>
      </p:sp>
      <p:sp>
        <p:nvSpPr>
          <p:cNvPr id="122884" name="Rectangle 1"/>
          <p:cNvSpPr>
            <a:spLocks noChangeArrowheads="1"/>
          </p:cNvSpPr>
          <p:nvPr/>
        </p:nvSpPr>
        <p:spPr bwMode="auto">
          <a:xfrm>
            <a:off x="457200" y="3074988"/>
            <a:ext cx="2209800" cy="646112"/>
          </a:xfrm>
          <a:prstGeom prst="rect">
            <a:avLst/>
          </a:prstGeom>
          <a:noFill/>
          <a:ln w="9525">
            <a:noFill/>
            <a:miter lim="800000"/>
            <a:headEnd/>
            <a:tailEnd/>
          </a:ln>
        </p:spPr>
        <p:txBody>
          <a:bodyPr>
            <a:spAutoFit/>
          </a:bodyPr>
          <a:lstStyle/>
          <a:p>
            <a:pPr algn="ctr" eaLnBrk="0" hangingPunct="0"/>
            <a:r>
              <a:rPr lang="en-US">
                <a:solidFill>
                  <a:schemeClr val="tx2"/>
                </a:solidFill>
              </a:rPr>
              <a:t>[$8/W using base rate structure]</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p:cNvPicPr>
            <a:picLocks noChangeAspect="1" noChangeArrowheads="1"/>
          </p:cNvPicPr>
          <p:nvPr/>
        </p:nvPicPr>
        <p:blipFill>
          <a:blip r:embed="rId3" cstate="print"/>
          <a:srcRect/>
          <a:stretch>
            <a:fillRect/>
          </a:stretch>
        </p:blipFill>
        <p:spPr bwMode="auto">
          <a:xfrm>
            <a:off x="2895600" y="1965325"/>
            <a:ext cx="5943600" cy="4235450"/>
          </a:xfrm>
          <a:prstGeom prst="rect">
            <a:avLst/>
          </a:prstGeom>
          <a:noFill/>
          <a:ln w="9525">
            <a:noFill/>
            <a:miter lim="800000"/>
            <a:headEnd/>
            <a:tailEnd/>
          </a:ln>
        </p:spPr>
      </p:pic>
      <p:sp>
        <p:nvSpPr>
          <p:cNvPr id="97282" name="Title 1"/>
          <p:cNvSpPr>
            <a:spLocks noGrp="1"/>
          </p:cNvSpPr>
          <p:nvPr>
            <p:ph type="title" idx="4294967295"/>
          </p:nvPr>
        </p:nvSpPr>
        <p:spPr>
          <a:xfrm>
            <a:off x="457200" y="1133475"/>
            <a:ext cx="8229600" cy="1150938"/>
          </a:xfrm>
        </p:spPr>
        <p:txBody>
          <a:bodyPr/>
          <a:lstStyle/>
          <a:p>
            <a:pPr eaLnBrk="1" hangingPunct="1"/>
            <a:r>
              <a:rPr lang="en-US" sz="3200" smtClean="0"/>
              <a:t>Solar is at or near grid cost parity:</a:t>
            </a:r>
            <a:br>
              <a:rPr lang="en-US" sz="3200" smtClean="0"/>
            </a:br>
            <a:r>
              <a:rPr lang="en-US" sz="3200" b="1" smtClean="0"/>
              <a:t>PV Breakeven Cost in 2015</a:t>
            </a:r>
          </a:p>
        </p:txBody>
      </p:sp>
      <p:sp>
        <p:nvSpPr>
          <p:cNvPr id="4" name="TextBox 3"/>
          <p:cNvSpPr txBox="1"/>
          <p:nvPr/>
        </p:nvSpPr>
        <p:spPr>
          <a:xfrm>
            <a:off x="6257293" y="152403"/>
            <a:ext cx="2725426" cy="1107996"/>
          </a:xfrm>
          <a:prstGeom prst="rect">
            <a:avLst/>
          </a:prstGeom>
          <a:solidFill>
            <a:srgbClr val="C00000"/>
          </a:solidFill>
          <a:ln w="41275" cmpd="sng">
            <a:solidFill>
              <a:srgbClr val="C00000"/>
            </a:solidFill>
          </a:ln>
          <a:scene3d>
            <a:camera prst="perspectiveLeft"/>
            <a:lightRig rig="threePt" dir="t"/>
          </a:scene3d>
        </p:spPr>
        <p:txBody>
          <a:bodyPr wrap="none">
            <a:spAutoFit/>
          </a:bodyPr>
          <a:lstStyle/>
          <a:p>
            <a:pPr algn="ctr">
              <a:defRPr/>
            </a:pPr>
            <a:r>
              <a:rPr lang="en-US" sz="6600" b="1" dirty="0">
                <a:solidFill>
                  <a:schemeClr val="bg1"/>
                </a:solidFill>
                <a:latin typeface="Courier New" pitchFamily="49" charset="0"/>
                <a:ea typeface="ＭＳ Ｐゴシック"/>
                <a:cs typeface="Courier New" pitchFamily="49" charset="0"/>
              </a:rPr>
              <a:t>FACT:</a:t>
            </a:r>
          </a:p>
        </p:txBody>
      </p:sp>
      <p:sp>
        <p:nvSpPr>
          <p:cNvPr id="97284" name="Rectangle 1"/>
          <p:cNvSpPr>
            <a:spLocks noChangeArrowheads="1"/>
          </p:cNvSpPr>
          <p:nvPr/>
        </p:nvSpPr>
        <p:spPr bwMode="auto">
          <a:xfrm>
            <a:off x="228600" y="2971800"/>
            <a:ext cx="2286000" cy="923925"/>
          </a:xfrm>
          <a:prstGeom prst="rect">
            <a:avLst/>
          </a:prstGeom>
          <a:noFill/>
          <a:ln w="9525">
            <a:noFill/>
            <a:miter lim="800000"/>
            <a:headEnd/>
            <a:tailEnd/>
          </a:ln>
        </p:spPr>
        <p:txBody>
          <a:bodyPr>
            <a:spAutoFit/>
          </a:bodyPr>
          <a:lstStyle/>
          <a:p>
            <a:pPr algn="ctr"/>
            <a:r>
              <a:rPr lang="en-US"/>
              <a:t>[most common rate structure and all incentives]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eaLnBrk="1" hangingPunct="1"/>
            <a:r>
              <a:rPr lang="en-US" sz="3600" smtClean="0"/>
              <a:t>NIMBY – Would Edison would agree?!</a:t>
            </a:r>
          </a:p>
        </p:txBody>
      </p:sp>
      <p:pic>
        <p:nvPicPr>
          <p:cNvPr id="25602" name="Picture Placeholder 5" descr="solar panels on utility poles.jpg"/>
          <p:cNvPicPr>
            <a:picLocks noGrp="1" noChangeAspect="1"/>
          </p:cNvPicPr>
          <p:nvPr>
            <p:ph idx="4294967295"/>
          </p:nvPr>
        </p:nvPicPr>
        <p:blipFill>
          <a:blip r:embed="rId3" cstate="print"/>
          <a:srcRect t="1299" b="1299"/>
          <a:stretch>
            <a:fillRect/>
          </a:stretch>
        </p:blipFill>
        <p:spPr>
          <a:xfrm>
            <a:off x="307975" y="2292350"/>
            <a:ext cx="5159375" cy="3759200"/>
          </a:xfrm>
        </p:spPr>
      </p:pic>
      <p:sp>
        <p:nvSpPr>
          <p:cNvPr id="25603" name="Rectangle 5"/>
          <p:cNvSpPr>
            <a:spLocks noChangeArrowheads="1"/>
          </p:cNvSpPr>
          <p:nvPr/>
        </p:nvSpPr>
        <p:spPr bwMode="auto">
          <a:xfrm>
            <a:off x="5770563" y="2292350"/>
            <a:ext cx="3262312" cy="4048125"/>
          </a:xfrm>
          <a:prstGeom prst="rect">
            <a:avLst/>
          </a:prstGeom>
          <a:noFill/>
          <a:ln w="9525">
            <a:noFill/>
            <a:miter lim="800000"/>
            <a:headEnd/>
            <a:tailEnd/>
          </a:ln>
        </p:spPr>
        <p:txBody>
          <a:bodyPr>
            <a:spAutoFit/>
          </a:bodyPr>
          <a:lstStyle/>
          <a:p>
            <a:r>
              <a:rPr lang="en-US" sz="1600"/>
              <a:t>"I don’t think our neighborhoods should become power generating stations," he said. "They have a negative effect on property values, a negative effect on quality of life. You can’t miss them. It’s not just my back yard," [one resident] said. "I don’t want them in Ridgewood’s back yard. I don’t want them in </a:t>
            </a:r>
            <a:r>
              <a:rPr lang="en-US" sz="1600" b="1"/>
              <a:t>Edison’s</a:t>
            </a:r>
            <a:r>
              <a:rPr lang="en-US" sz="1600"/>
              <a:t> back yard. I don’t want them in anybody’s front yard. They just don’t belong in anybody’s residential neighborhood.“</a:t>
            </a:r>
          </a:p>
          <a:p>
            <a:pPr lvl="1"/>
            <a:r>
              <a:rPr lang="en-US" sz="1100"/>
              <a:t>- “North Jersey towns object to solar panels”, Sunday, March 27, 2011 ; www.NorthJersey.com</a:t>
            </a:r>
          </a:p>
        </p:txBody>
      </p:sp>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idx="4294967295"/>
          </p:nvPr>
        </p:nvSpPr>
        <p:spPr/>
        <p:txBody>
          <a:bodyPr/>
          <a:lstStyle/>
          <a:p>
            <a:pPr eaLnBrk="1" hangingPunct="1"/>
            <a:r>
              <a:rPr lang="en-US" smtClean="0"/>
              <a:t>Myth:</a:t>
            </a:r>
          </a:p>
        </p:txBody>
      </p:sp>
      <p:pic>
        <p:nvPicPr>
          <p:cNvPr id="99330" name="Picture 17" descr="C:\Documents and Settings\aluehke\Local Settings\Temporary Internet Files\Content.IE5\0HQHO5IR\MC900065097[1].wmf"/>
          <p:cNvPicPr>
            <a:picLocks noChangeAspect="1" noChangeArrowheads="1"/>
          </p:cNvPicPr>
          <p:nvPr/>
        </p:nvPicPr>
        <p:blipFill>
          <a:blip r:embed="rId3" cstate="print"/>
          <a:srcRect/>
          <a:stretch>
            <a:fillRect/>
          </a:stretch>
        </p:blipFill>
        <p:spPr bwMode="auto">
          <a:xfrm>
            <a:off x="706438" y="3341688"/>
            <a:ext cx="2982912" cy="2565400"/>
          </a:xfrm>
          <a:prstGeom prst="rect">
            <a:avLst/>
          </a:prstGeom>
          <a:noFill/>
          <a:ln w="9525">
            <a:noFill/>
            <a:miter lim="800000"/>
            <a:headEnd/>
            <a:tailEnd/>
          </a:ln>
        </p:spPr>
      </p:pic>
      <p:sp>
        <p:nvSpPr>
          <p:cNvPr id="99331" name="AutoShape 11"/>
          <p:cNvSpPr>
            <a:spLocks noChangeArrowheads="1"/>
          </p:cNvSpPr>
          <p:nvPr/>
        </p:nvSpPr>
        <p:spPr bwMode="auto">
          <a:xfrm>
            <a:off x="3689350" y="2139950"/>
            <a:ext cx="3778250" cy="3090863"/>
          </a:xfrm>
          <a:prstGeom prst="cloudCallout">
            <a:avLst>
              <a:gd name="adj1" fmla="val -67208"/>
              <a:gd name="adj2" fmla="val -2014"/>
            </a:avLst>
          </a:prstGeom>
          <a:solidFill>
            <a:schemeClr val="accent1"/>
          </a:solidFill>
          <a:ln w="9525">
            <a:solidFill>
              <a:schemeClr val="tx1"/>
            </a:solidFill>
            <a:round/>
            <a:headEnd/>
            <a:tailEnd/>
          </a:ln>
        </p:spPr>
        <p:txBody>
          <a:bodyPr anchor="ctr" anchorCtr="1"/>
          <a:lstStyle/>
          <a:p>
            <a:pPr algn="ctr"/>
            <a:r>
              <a:rPr lang="en-US" sz="2800" b="1">
                <a:solidFill>
                  <a:schemeClr val="bg2"/>
                </a:solidFill>
              </a:rPr>
              <a:t>Solar takes more energy to produce than it produces!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81"/>
          <p:cNvSpPr>
            <a:spLocks noGrp="1"/>
          </p:cNvSpPr>
          <p:nvPr>
            <p:ph type="title" idx="4294967295"/>
          </p:nvPr>
        </p:nvSpPr>
        <p:spPr>
          <a:xfrm>
            <a:off x="914400" y="1104900"/>
            <a:ext cx="7239000" cy="1143000"/>
          </a:xfrm>
        </p:spPr>
        <p:txBody>
          <a:bodyPr/>
          <a:lstStyle/>
          <a:p>
            <a:pPr eaLnBrk="1" hangingPunct="1"/>
            <a:r>
              <a:rPr lang="en-US" sz="3100" smtClean="0"/>
              <a:t>PV modules produce </a:t>
            </a:r>
            <a:r>
              <a:rPr lang="en-US" sz="3100" b="1" i="1" smtClean="0"/>
              <a:t>FAR</a:t>
            </a:r>
            <a:r>
              <a:rPr lang="en-US" sz="3100" smtClean="0"/>
              <a:t> more energy than is consumed in manufacturing them</a:t>
            </a:r>
          </a:p>
        </p:txBody>
      </p:sp>
      <p:sp>
        <p:nvSpPr>
          <p:cNvPr id="101378" name="TextBox 6"/>
          <p:cNvSpPr txBox="1">
            <a:spLocks noChangeArrowheads="1"/>
          </p:cNvSpPr>
          <p:nvPr/>
        </p:nvSpPr>
        <p:spPr bwMode="auto">
          <a:xfrm rot="-5400000">
            <a:off x="-1152524" y="3973512"/>
            <a:ext cx="2806700" cy="307975"/>
          </a:xfrm>
          <a:prstGeom prst="rect">
            <a:avLst/>
          </a:prstGeom>
          <a:noFill/>
          <a:ln w="9525">
            <a:noFill/>
            <a:miter lim="800000"/>
            <a:headEnd/>
            <a:tailEnd/>
          </a:ln>
        </p:spPr>
        <p:txBody>
          <a:bodyPr>
            <a:spAutoFit/>
          </a:bodyPr>
          <a:lstStyle/>
          <a:p>
            <a:r>
              <a:rPr lang="en-US" sz="1400" b="1"/>
              <a:t>Energy payback for rooftop PV</a:t>
            </a:r>
          </a:p>
        </p:txBody>
      </p:sp>
      <p:pic>
        <p:nvPicPr>
          <p:cNvPr id="101379" name="Picture 2"/>
          <p:cNvPicPr>
            <a:picLocks noChangeAspect="1" noChangeArrowheads="1"/>
          </p:cNvPicPr>
          <p:nvPr/>
        </p:nvPicPr>
        <p:blipFill>
          <a:blip r:embed="rId3" cstate="print"/>
          <a:srcRect/>
          <a:stretch>
            <a:fillRect/>
          </a:stretch>
        </p:blipFill>
        <p:spPr bwMode="auto">
          <a:xfrm>
            <a:off x="404813" y="2138363"/>
            <a:ext cx="8580437" cy="3978275"/>
          </a:xfrm>
          <a:prstGeom prst="rect">
            <a:avLst/>
          </a:prstGeom>
          <a:noFill/>
          <a:ln w="9525">
            <a:noFill/>
            <a:miter lim="800000"/>
            <a:headEnd/>
            <a:tailEnd/>
          </a:ln>
        </p:spPr>
      </p:pic>
      <p:sp>
        <p:nvSpPr>
          <p:cNvPr id="6" name="TextBox 5"/>
          <p:cNvSpPr txBox="1"/>
          <p:nvPr/>
        </p:nvSpPr>
        <p:spPr>
          <a:xfrm>
            <a:off x="6257293" y="152403"/>
            <a:ext cx="2725426" cy="1107996"/>
          </a:xfrm>
          <a:prstGeom prst="rect">
            <a:avLst/>
          </a:prstGeom>
          <a:solidFill>
            <a:srgbClr val="C00000"/>
          </a:solidFill>
          <a:ln w="41275" cmpd="sng">
            <a:solidFill>
              <a:srgbClr val="C00000"/>
            </a:solidFill>
          </a:ln>
          <a:scene3d>
            <a:camera prst="perspectiveLeft"/>
            <a:lightRig rig="threePt" dir="t"/>
          </a:scene3d>
        </p:spPr>
        <p:txBody>
          <a:bodyPr wrap="none">
            <a:spAutoFit/>
          </a:bodyPr>
          <a:lstStyle/>
          <a:p>
            <a:pPr algn="ctr">
              <a:defRPr/>
            </a:pPr>
            <a:r>
              <a:rPr lang="en-US" sz="6600" b="1" dirty="0">
                <a:solidFill>
                  <a:schemeClr val="bg1"/>
                </a:solidFill>
                <a:latin typeface="Courier New" pitchFamily="49" charset="0"/>
                <a:ea typeface="ＭＳ Ｐゴシック"/>
                <a:cs typeface="Courier New" pitchFamily="49" charset="0"/>
              </a:rPr>
              <a:t>FACT:</a:t>
            </a:r>
          </a:p>
        </p:txBody>
      </p:sp>
      <p:sp>
        <p:nvSpPr>
          <p:cNvPr id="64515" name="TextBox 3"/>
          <p:cNvSpPr txBox="1">
            <a:spLocks noChangeArrowheads="1"/>
          </p:cNvSpPr>
          <p:nvPr/>
        </p:nvSpPr>
        <p:spPr bwMode="auto">
          <a:xfrm>
            <a:off x="3400425" y="6022975"/>
            <a:ext cx="5715000" cy="254000"/>
          </a:xfrm>
          <a:prstGeom prst="rect">
            <a:avLst/>
          </a:prstGeom>
          <a:no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defTabSz="457200" eaLnBrk="0" fontAlgn="base" hangingPunct="0">
              <a:spcBef>
                <a:spcPct val="0"/>
              </a:spcBef>
              <a:spcAft>
                <a:spcPct val="0"/>
              </a:spcAft>
              <a:defRPr>
                <a:solidFill>
                  <a:schemeClr val="tx1"/>
                </a:solidFill>
                <a:latin typeface="Arial" pitchFamily="34" charset="0"/>
              </a:defRPr>
            </a:lvl6pPr>
            <a:lvl7pPr marL="2971800" indent="-228600" algn="ctr" defTabSz="457200" eaLnBrk="0" fontAlgn="base" hangingPunct="0">
              <a:spcBef>
                <a:spcPct val="0"/>
              </a:spcBef>
              <a:spcAft>
                <a:spcPct val="0"/>
              </a:spcAft>
              <a:defRPr>
                <a:solidFill>
                  <a:schemeClr val="tx1"/>
                </a:solidFill>
                <a:latin typeface="Arial" pitchFamily="34" charset="0"/>
              </a:defRPr>
            </a:lvl7pPr>
            <a:lvl8pPr marL="3429000" indent="-228600" algn="ctr" defTabSz="457200" eaLnBrk="0" fontAlgn="base" hangingPunct="0">
              <a:spcBef>
                <a:spcPct val="0"/>
              </a:spcBef>
              <a:spcAft>
                <a:spcPct val="0"/>
              </a:spcAft>
              <a:defRPr>
                <a:solidFill>
                  <a:schemeClr val="tx1"/>
                </a:solidFill>
                <a:latin typeface="Arial" pitchFamily="34" charset="0"/>
              </a:defRPr>
            </a:lvl8pPr>
            <a:lvl9pPr marL="3886200" indent="-228600" algn="ctr" defTabSz="457200" eaLnBrk="0" fontAlgn="base" hangingPunct="0">
              <a:spcBef>
                <a:spcPct val="0"/>
              </a:spcBef>
              <a:spcAft>
                <a:spcPct val="0"/>
              </a:spcAft>
              <a:defRPr>
                <a:solidFill>
                  <a:schemeClr val="tx1"/>
                </a:solidFill>
                <a:latin typeface="Arial" pitchFamily="34" charset="0"/>
              </a:defRPr>
            </a:lvl9pPr>
          </a:lstStyle>
          <a:p>
            <a:pPr algn="r" eaLnBrk="1" hangingPunct="1">
              <a:defRPr/>
            </a:pPr>
            <a:r>
              <a:rPr lang="en-US" sz="1050" dirty="0">
                <a:ea typeface="ＭＳ Ｐゴシック"/>
                <a:cs typeface="ＭＳ Ｐゴシック"/>
              </a:rPr>
              <a:t>Source: NREL, PV FAQs, </a:t>
            </a:r>
            <a:r>
              <a:rPr lang="en-US" sz="1050" i="1" dirty="0">
                <a:ea typeface="ＭＳ Ｐゴシック"/>
                <a:cs typeface="ＭＳ Ｐゴシック"/>
              </a:rPr>
              <a:t>What is the Energy Payback for PV</a:t>
            </a:r>
            <a:endParaRPr lang="en-US" sz="1050" dirty="0">
              <a:ea typeface="ＭＳ Ｐゴシック"/>
              <a:cs typeface="ＭＳ Ｐゴシック"/>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idx="4294967295"/>
          </p:nvPr>
        </p:nvSpPr>
        <p:spPr/>
        <p:txBody>
          <a:bodyPr/>
          <a:lstStyle/>
          <a:p>
            <a:pPr eaLnBrk="1" hangingPunct="1"/>
            <a:r>
              <a:rPr lang="en-US" smtClean="0"/>
              <a:t>Myth:</a:t>
            </a:r>
          </a:p>
        </p:txBody>
      </p:sp>
      <p:pic>
        <p:nvPicPr>
          <p:cNvPr id="103426" name="Picture 16"/>
          <p:cNvPicPr>
            <a:picLocks noChangeAspect="1" noChangeArrowheads="1"/>
          </p:cNvPicPr>
          <p:nvPr/>
        </p:nvPicPr>
        <p:blipFill>
          <a:blip r:embed="rId3" cstate="print"/>
          <a:srcRect/>
          <a:stretch>
            <a:fillRect/>
          </a:stretch>
        </p:blipFill>
        <p:spPr bwMode="auto">
          <a:xfrm>
            <a:off x="6019800" y="2700338"/>
            <a:ext cx="2438400" cy="3048000"/>
          </a:xfrm>
          <a:prstGeom prst="rect">
            <a:avLst/>
          </a:prstGeom>
          <a:noFill/>
          <a:ln w="9525">
            <a:noFill/>
            <a:miter lim="800000"/>
            <a:headEnd/>
            <a:tailEnd/>
          </a:ln>
        </p:spPr>
      </p:pic>
      <p:sp>
        <p:nvSpPr>
          <p:cNvPr id="103427" name="AutoShape 12"/>
          <p:cNvSpPr>
            <a:spLocks noChangeArrowheads="1"/>
          </p:cNvSpPr>
          <p:nvPr/>
        </p:nvSpPr>
        <p:spPr bwMode="auto">
          <a:xfrm>
            <a:off x="762000" y="2909888"/>
            <a:ext cx="4537075" cy="2838450"/>
          </a:xfrm>
          <a:prstGeom prst="cloudCallout">
            <a:avLst>
              <a:gd name="adj1" fmla="val 63333"/>
              <a:gd name="adj2" fmla="val -24894"/>
            </a:avLst>
          </a:prstGeom>
          <a:solidFill>
            <a:schemeClr val="accent1"/>
          </a:solidFill>
          <a:ln w="9525">
            <a:solidFill>
              <a:schemeClr val="tx1"/>
            </a:solidFill>
            <a:round/>
            <a:headEnd/>
            <a:tailEnd/>
          </a:ln>
        </p:spPr>
        <p:txBody>
          <a:bodyPr anchor="ctr" anchorCtr="1"/>
          <a:lstStyle/>
          <a:p>
            <a:pPr algn="ctr"/>
            <a:r>
              <a:rPr lang="en-US" sz="2800" b="1">
                <a:solidFill>
                  <a:schemeClr val="bg2"/>
                </a:solidFill>
              </a:rPr>
              <a:t>Solar will cause our grid to overload; blackouts will occur!</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3" name="Group 3"/>
          <p:cNvGrpSpPr>
            <a:grpSpLocks/>
          </p:cNvGrpSpPr>
          <p:nvPr/>
        </p:nvGrpSpPr>
        <p:grpSpPr bwMode="auto">
          <a:xfrm>
            <a:off x="341313" y="2271713"/>
            <a:ext cx="8582025" cy="3911600"/>
            <a:chOff x="-765" y="761"/>
            <a:chExt cx="5951" cy="2667"/>
          </a:xfrm>
        </p:grpSpPr>
        <p:sp>
          <p:nvSpPr>
            <p:cNvPr id="105477" name="Freeform 4"/>
            <p:cNvSpPr>
              <a:spLocks/>
            </p:cNvSpPr>
            <p:nvPr/>
          </p:nvSpPr>
          <p:spPr bwMode="auto">
            <a:xfrm>
              <a:off x="3111" y="761"/>
              <a:ext cx="187" cy="299"/>
            </a:xfrm>
            <a:custGeom>
              <a:avLst/>
              <a:gdLst>
                <a:gd name="T0" fmla="*/ 0 w 525"/>
                <a:gd name="T1" fmla="*/ 0 h 802"/>
                <a:gd name="T2" fmla="*/ 0 w 525"/>
                <a:gd name="T3" fmla="*/ 0 h 802"/>
                <a:gd name="T4" fmla="*/ 0 w 525"/>
                <a:gd name="T5" fmla="*/ 0 h 802"/>
                <a:gd name="T6" fmla="*/ 0 w 525"/>
                <a:gd name="T7" fmla="*/ 0 h 802"/>
                <a:gd name="T8" fmla="*/ 0 w 525"/>
                <a:gd name="T9" fmla="*/ 0 h 802"/>
                <a:gd name="T10" fmla="*/ 0 w 525"/>
                <a:gd name="T11" fmla="*/ 0 h 802"/>
                <a:gd name="T12" fmla="*/ 0 w 525"/>
                <a:gd name="T13" fmla="*/ 0 h 802"/>
                <a:gd name="T14" fmla="*/ 0 w 525"/>
                <a:gd name="T15" fmla="*/ 0 h 802"/>
                <a:gd name="T16" fmla="*/ 0 w 525"/>
                <a:gd name="T17" fmla="*/ 0 h 802"/>
                <a:gd name="T18" fmla="*/ 0 w 525"/>
                <a:gd name="T19" fmla="*/ 0 h 802"/>
                <a:gd name="T20" fmla="*/ 0 w 525"/>
                <a:gd name="T21" fmla="*/ 0 h 802"/>
                <a:gd name="T22" fmla="*/ 0 w 525"/>
                <a:gd name="T23" fmla="*/ 0 h 802"/>
                <a:gd name="T24" fmla="*/ 0 w 525"/>
                <a:gd name="T25" fmla="*/ 0 h 802"/>
                <a:gd name="T26" fmla="*/ 0 w 525"/>
                <a:gd name="T27" fmla="*/ 0 h 802"/>
                <a:gd name="T28" fmla="*/ 0 w 525"/>
                <a:gd name="T29" fmla="*/ 0 h 802"/>
                <a:gd name="T30" fmla="*/ 0 w 525"/>
                <a:gd name="T31" fmla="*/ 0 h 802"/>
                <a:gd name="T32" fmla="*/ 0 w 525"/>
                <a:gd name="T33" fmla="*/ 0 h 802"/>
                <a:gd name="T34" fmla="*/ 0 w 525"/>
                <a:gd name="T35" fmla="*/ 0 h 802"/>
                <a:gd name="T36" fmla="*/ 0 w 525"/>
                <a:gd name="T37" fmla="*/ 0 h 802"/>
                <a:gd name="T38" fmla="*/ 0 w 525"/>
                <a:gd name="T39" fmla="*/ 0 h 802"/>
                <a:gd name="T40" fmla="*/ 0 w 525"/>
                <a:gd name="T41" fmla="*/ 0 h 802"/>
                <a:gd name="T42" fmla="*/ 0 w 525"/>
                <a:gd name="T43" fmla="*/ 0 h 802"/>
                <a:gd name="T44" fmla="*/ 0 w 525"/>
                <a:gd name="T45" fmla="*/ 0 h 802"/>
                <a:gd name="T46" fmla="*/ 0 w 525"/>
                <a:gd name="T47" fmla="*/ 0 h 802"/>
                <a:gd name="T48" fmla="*/ 0 w 525"/>
                <a:gd name="T49" fmla="*/ 0 h 802"/>
                <a:gd name="T50" fmla="*/ 0 w 525"/>
                <a:gd name="T51" fmla="*/ 0 h 802"/>
                <a:gd name="T52" fmla="*/ 0 w 525"/>
                <a:gd name="T53" fmla="*/ 0 h 802"/>
                <a:gd name="T54" fmla="*/ 0 w 525"/>
                <a:gd name="T55" fmla="*/ 0 h 8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25"/>
                <a:gd name="T85" fmla="*/ 0 h 802"/>
                <a:gd name="T86" fmla="*/ 525 w 525"/>
                <a:gd name="T87" fmla="*/ 802 h 8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25" h="802">
                  <a:moveTo>
                    <a:pt x="123" y="25"/>
                  </a:moveTo>
                  <a:lnTo>
                    <a:pt x="45" y="172"/>
                  </a:lnTo>
                  <a:lnTo>
                    <a:pt x="83" y="227"/>
                  </a:lnTo>
                  <a:lnTo>
                    <a:pt x="45" y="295"/>
                  </a:lnTo>
                  <a:lnTo>
                    <a:pt x="68" y="317"/>
                  </a:lnTo>
                  <a:lnTo>
                    <a:pt x="53" y="362"/>
                  </a:lnTo>
                  <a:lnTo>
                    <a:pt x="53" y="437"/>
                  </a:lnTo>
                  <a:lnTo>
                    <a:pt x="0" y="465"/>
                  </a:lnTo>
                  <a:lnTo>
                    <a:pt x="20" y="487"/>
                  </a:lnTo>
                  <a:lnTo>
                    <a:pt x="130" y="767"/>
                  </a:lnTo>
                  <a:lnTo>
                    <a:pt x="218" y="802"/>
                  </a:lnTo>
                  <a:lnTo>
                    <a:pt x="213" y="745"/>
                  </a:lnTo>
                  <a:lnTo>
                    <a:pt x="255" y="700"/>
                  </a:lnTo>
                  <a:lnTo>
                    <a:pt x="240" y="652"/>
                  </a:lnTo>
                  <a:lnTo>
                    <a:pt x="348" y="595"/>
                  </a:lnTo>
                  <a:lnTo>
                    <a:pt x="353" y="517"/>
                  </a:lnTo>
                  <a:lnTo>
                    <a:pt x="415" y="512"/>
                  </a:lnTo>
                  <a:lnTo>
                    <a:pt x="465" y="452"/>
                  </a:lnTo>
                  <a:lnTo>
                    <a:pt x="525" y="412"/>
                  </a:lnTo>
                  <a:lnTo>
                    <a:pt x="525" y="362"/>
                  </a:lnTo>
                  <a:lnTo>
                    <a:pt x="443" y="347"/>
                  </a:lnTo>
                  <a:lnTo>
                    <a:pt x="428" y="292"/>
                  </a:lnTo>
                  <a:lnTo>
                    <a:pt x="345" y="285"/>
                  </a:lnTo>
                  <a:lnTo>
                    <a:pt x="278" y="47"/>
                  </a:lnTo>
                  <a:lnTo>
                    <a:pt x="248" y="0"/>
                  </a:lnTo>
                  <a:lnTo>
                    <a:pt x="165" y="20"/>
                  </a:lnTo>
                  <a:lnTo>
                    <a:pt x="150" y="42"/>
                  </a:lnTo>
                  <a:lnTo>
                    <a:pt x="123" y="25"/>
                  </a:lnTo>
                  <a:close/>
                </a:path>
              </a:pathLst>
            </a:custGeom>
            <a:solidFill>
              <a:srgbClr val="00CCFF"/>
            </a:solidFill>
            <a:ln w="12700">
              <a:solidFill>
                <a:srgbClr val="000000"/>
              </a:solidFill>
              <a:round/>
              <a:headEnd/>
              <a:tailEnd/>
            </a:ln>
          </p:spPr>
          <p:txBody>
            <a:bodyPr/>
            <a:lstStyle/>
            <a:p>
              <a:endParaRPr lang="en-US"/>
            </a:p>
          </p:txBody>
        </p:sp>
        <p:grpSp>
          <p:nvGrpSpPr>
            <p:cNvPr id="105478" name="Group 5"/>
            <p:cNvGrpSpPr>
              <a:grpSpLocks/>
            </p:cNvGrpSpPr>
            <p:nvPr/>
          </p:nvGrpSpPr>
          <p:grpSpPr bwMode="auto">
            <a:xfrm>
              <a:off x="764" y="783"/>
              <a:ext cx="2482" cy="1591"/>
              <a:chOff x="4310" y="7081"/>
              <a:chExt cx="6974" cy="4262"/>
            </a:xfrm>
          </p:grpSpPr>
          <p:sp>
            <p:nvSpPr>
              <p:cNvPr id="105494" name="Freeform 6"/>
              <p:cNvSpPr>
                <a:spLocks/>
              </p:cNvSpPr>
              <p:nvPr/>
            </p:nvSpPr>
            <p:spPr bwMode="auto">
              <a:xfrm>
                <a:off x="10122" y="8606"/>
                <a:ext cx="675" cy="277"/>
              </a:xfrm>
              <a:custGeom>
                <a:avLst/>
                <a:gdLst>
                  <a:gd name="T0" fmla="*/ 0 w 675"/>
                  <a:gd name="T1" fmla="*/ 95 h 277"/>
                  <a:gd name="T2" fmla="*/ 502 w 675"/>
                  <a:gd name="T3" fmla="*/ 0 h 277"/>
                  <a:gd name="T4" fmla="*/ 585 w 675"/>
                  <a:gd name="T5" fmla="*/ 190 h 277"/>
                  <a:gd name="T6" fmla="*/ 672 w 675"/>
                  <a:gd name="T7" fmla="*/ 170 h 277"/>
                  <a:gd name="T8" fmla="*/ 675 w 675"/>
                  <a:gd name="T9" fmla="*/ 265 h 277"/>
                  <a:gd name="T10" fmla="*/ 605 w 675"/>
                  <a:gd name="T11" fmla="*/ 277 h 277"/>
                  <a:gd name="T12" fmla="*/ 542 w 675"/>
                  <a:gd name="T13" fmla="*/ 215 h 277"/>
                  <a:gd name="T14" fmla="*/ 502 w 675"/>
                  <a:gd name="T15" fmla="*/ 140 h 277"/>
                  <a:gd name="T16" fmla="*/ 495 w 675"/>
                  <a:gd name="T17" fmla="*/ 35 h 277"/>
                  <a:gd name="T18" fmla="*/ 465 w 675"/>
                  <a:gd name="T19" fmla="*/ 87 h 277"/>
                  <a:gd name="T20" fmla="*/ 500 w 675"/>
                  <a:gd name="T21" fmla="*/ 245 h 277"/>
                  <a:gd name="T22" fmla="*/ 352 w 675"/>
                  <a:gd name="T23" fmla="*/ 267 h 277"/>
                  <a:gd name="T24" fmla="*/ 347 w 675"/>
                  <a:gd name="T25" fmla="*/ 152 h 277"/>
                  <a:gd name="T26" fmla="*/ 257 w 675"/>
                  <a:gd name="T27" fmla="*/ 102 h 277"/>
                  <a:gd name="T28" fmla="*/ 180 w 675"/>
                  <a:gd name="T29" fmla="*/ 90 h 277"/>
                  <a:gd name="T30" fmla="*/ 20 w 675"/>
                  <a:gd name="T31" fmla="*/ 170 h 277"/>
                  <a:gd name="T32" fmla="*/ 0 w 675"/>
                  <a:gd name="T33" fmla="*/ 95 h 27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75"/>
                  <a:gd name="T52" fmla="*/ 0 h 277"/>
                  <a:gd name="T53" fmla="*/ 675 w 675"/>
                  <a:gd name="T54" fmla="*/ 277 h 27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75" h="277">
                    <a:moveTo>
                      <a:pt x="0" y="95"/>
                    </a:moveTo>
                    <a:lnTo>
                      <a:pt x="502" y="0"/>
                    </a:lnTo>
                    <a:lnTo>
                      <a:pt x="585" y="190"/>
                    </a:lnTo>
                    <a:lnTo>
                      <a:pt x="672" y="170"/>
                    </a:lnTo>
                    <a:lnTo>
                      <a:pt x="675" y="265"/>
                    </a:lnTo>
                    <a:lnTo>
                      <a:pt x="605" y="277"/>
                    </a:lnTo>
                    <a:lnTo>
                      <a:pt x="542" y="215"/>
                    </a:lnTo>
                    <a:lnTo>
                      <a:pt x="502" y="140"/>
                    </a:lnTo>
                    <a:lnTo>
                      <a:pt x="495" y="35"/>
                    </a:lnTo>
                    <a:lnTo>
                      <a:pt x="465" y="87"/>
                    </a:lnTo>
                    <a:lnTo>
                      <a:pt x="500" y="245"/>
                    </a:lnTo>
                    <a:lnTo>
                      <a:pt x="352" y="267"/>
                    </a:lnTo>
                    <a:lnTo>
                      <a:pt x="347" y="152"/>
                    </a:lnTo>
                    <a:lnTo>
                      <a:pt x="257" y="102"/>
                    </a:lnTo>
                    <a:lnTo>
                      <a:pt x="180" y="90"/>
                    </a:lnTo>
                    <a:lnTo>
                      <a:pt x="20" y="170"/>
                    </a:lnTo>
                    <a:lnTo>
                      <a:pt x="0" y="95"/>
                    </a:lnTo>
                    <a:close/>
                  </a:path>
                </a:pathLst>
              </a:custGeom>
              <a:solidFill>
                <a:srgbClr val="00CCFF"/>
              </a:solidFill>
              <a:ln w="12700">
                <a:solidFill>
                  <a:srgbClr val="000000"/>
                </a:solidFill>
                <a:round/>
                <a:headEnd/>
                <a:tailEnd/>
              </a:ln>
            </p:spPr>
            <p:txBody>
              <a:bodyPr/>
              <a:lstStyle/>
              <a:p>
                <a:endParaRPr lang="en-US"/>
              </a:p>
            </p:txBody>
          </p:sp>
          <p:sp>
            <p:nvSpPr>
              <p:cNvPr id="105495" name="Freeform 7"/>
              <p:cNvSpPr>
                <a:spLocks/>
              </p:cNvSpPr>
              <p:nvPr/>
            </p:nvSpPr>
            <p:spPr bwMode="auto">
              <a:xfrm>
                <a:off x="4610" y="7081"/>
                <a:ext cx="890" cy="652"/>
              </a:xfrm>
              <a:custGeom>
                <a:avLst/>
                <a:gdLst>
                  <a:gd name="T0" fmla="*/ 225 w 890"/>
                  <a:gd name="T1" fmla="*/ 0 h 652"/>
                  <a:gd name="T2" fmla="*/ 407 w 890"/>
                  <a:gd name="T3" fmla="*/ 50 h 652"/>
                  <a:gd name="T4" fmla="*/ 547 w 890"/>
                  <a:gd name="T5" fmla="*/ 82 h 652"/>
                  <a:gd name="T6" fmla="*/ 615 w 890"/>
                  <a:gd name="T7" fmla="*/ 97 h 652"/>
                  <a:gd name="T8" fmla="*/ 685 w 890"/>
                  <a:gd name="T9" fmla="*/ 107 h 652"/>
                  <a:gd name="T10" fmla="*/ 777 w 890"/>
                  <a:gd name="T11" fmla="*/ 125 h 652"/>
                  <a:gd name="T12" fmla="*/ 890 w 890"/>
                  <a:gd name="T13" fmla="*/ 145 h 652"/>
                  <a:gd name="T14" fmla="*/ 817 w 890"/>
                  <a:gd name="T15" fmla="*/ 652 h 652"/>
                  <a:gd name="T16" fmla="*/ 472 w 890"/>
                  <a:gd name="T17" fmla="*/ 580 h 652"/>
                  <a:gd name="T18" fmla="*/ 425 w 890"/>
                  <a:gd name="T19" fmla="*/ 612 h 652"/>
                  <a:gd name="T20" fmla="*/ 362 w 890"/>
                  <a:gd name="T21" fmla="*/ 562 h 652"/>
                  <a:gd name="T22" fmla="*/ 307 w 890"/>
                  <a:gd name="T23" fmla="*/ 612 h 652"/>
                  <a:gd name="T24" fmla="*/ 257 w 890"/>
                  <a:gd name="T25" fmla="*/ 570 h 652"/>
                  <a:gd name="T26" fmla="*/ 115 w 890"/>
                  <a:gd name="T27" fmla="*/ 562 h 652"/>
                  <a:gd name="T28" fmla="*/ 135 w 890"/>
                  <a:gd name="T29" fmla="*/ 480 h 652"/>
                  <a:gd name="T30" fmla="*/ 32 w 890"/>
                  <a:gd name="T31" fmla="*/ 472 h 652"/>
                  <a:gd name="T32" fmla="*/ 22 w 890"/>
                  <a:gd name="T33" fmla="*/ 425 h 652"/>
                  <a:gd name="T34" fmla="*/ 42 w 890"/>
                  <a:gd name="T35" fmla="*/ 375 h 652"/>
                  <a:gd name="T36" fmla="*/ 17 w 890"/>
                  <a:gd name="T37" fmla="*/ 330 h 652"/>
                  <a:gd name="T38" fmla="*/ 20 w 890"/>
                  <a:gd name="T39" fmla="*/ 202 h 652"/>
                  <a:gd name="T40" fmla="*/ 0 w 890"/>
                  <a:gd name="T41" fmla="*/ 105 h 652"/>
                  <a:gd name="T42" fmla="*/ 12 w 890"/>
                  <a:gd name="T43" fmla="*/ 67 h 652"/>
                  <a:gd name="T44" fmla="*/ 57 w 890"/>
                  <a:gd name="T45" fmla="*/ 82 h 652"/>
                  <a:gd name="T46" fmla="*/ 105 w 890"/>
                  <a:gd name="T47" fmla="*/ 140 h 652"/>
                  <a:gd name="T48" fmla="*/ 192 w 890"/>
                  <a:gd name="T49" fmla="*/ 152 h 652"/>
                  <a:gd name="T50" fmla="*/ 215 w 890"/>
                  <a:gd name="T51" fmla="*/ 200 h 652"/>
                  <a:gd name="T52" fmla="*/ 172 w 890"/>
                  <a:gd name="T53" fmla="*/ 200 h 652"/>
                  <a:gd name="T54" fmla="*/ 167 w 890"/>
                  <a:gd name="T55" fmla="*/ 240 h 652"/>
                  <a:gd name="T56" fmla="*/ 192 w 890"/>
                  <a:gd name="T57" fmla="*/ 245 h 652"/>
                  <a:gd name="T58" fmla="*/ 202 w 890"/>
                  <a:gd name="T59" fmla="*/ 285 h 652"/>
                  <a:gd name="T60" fmla="*/ 150 w 890"/>
                  <a:gd name="T61" fmla="*/ 315 h 652"/>
                  <a:gd name="T62" fmla="*/ 150 w 890"/>
                  <a:gd name="T63" fmla="*/ 342 h 652"/>
                  <a:gd name="T64" fmla="*/ 210 w 890"/>
                  <a:gd name="T65" fmla="*/ 342 h 652"/>
                  <a:gd name="T66" fmla="*/ 225 w 890"/>
                  <a:gd name="T67" fmla="*/ 272 h 652"/>
                  <a:gd name="T68" fmla="*/ 270 w 890"/>
                  <a:gd name="T69" fmla="*/ 230 h 652"/>
                  <a:gd name="T70" fmla="*/ 215 w 890"/>
                  <a:gd name="T71" fmla="*/ 120 h 652"/>
                  <a:gd name="T72" fmla="*/ 250 w 890"/>
                  <a:gd name="T73" fmla="*/ 85 h 652"/>
                  <a:gd name="T74" fmla="*/ 225 w 890"/>
                  <a:gd name="T75" fmla="*/ 0 h 6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90"/>
                  <a:gd name="T115" fmla="*/ 0 h 652"/>
                  <a:gd name="T116" fmla="*/ 890 w 890"/>
                  <a:gd name="T117" fmla="*/ 652 h 65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90" h="652">
                    <a:moveTo>
                      <a:pt x="225" y="0"/>
                    </a:moveTo>
                    <a:lnTo>
                      <a:pt x="407" y="50"/>
                    </a:lnTo>
                    <a:lnTo>
                      <a:pt x="547" y="82"/>
                    </a:lnTo>
                    <a:lnTo>
                      <a:pt x="615" y="97"/>
                    </a:lnTo>
                    <a:lnTo>
                      <a:pt x="685" y="107"/>
                    </a:lnTo>
                    <a:lnTo>
                      <a:pt x="777" y="125"/>
                    </a:lnTo>
                    <a:lnTo>
                      <a:pt x="890" y="145"/>
                    </a:lnTo>
                    <a:lnTo>
                      <a:pt x="817" y="652"/>
                    </a:lnTo>
                    <a:lnTo>
                      <a:pt x="472" y="580"/>
                    </a:lnTo>
                    <a:lnTo>
                      <a:pt x="425" y="612"/>
                    </a:lnTo>
                    <a:lnTo>
                      <a:pt x="362" y="562"/>
                    </a:lnTo>
                    <a:lnTo>
                      <a:pt x="307" y="612"/>
                    </a:lnTo>
                    <a:lnTo>
                      <a:pt x="257" y="570"/>
                    </a:lnTo>
                    <a:lnTo>
                      <a:pt x="115" y="562"/>
                    </a:lnTo>
                    <a:lnTo>
                      <a:pt x="135" y="480"/>
                    </a:lnTo>
                    <a:lnTo>
                      <a:pt x="32" y="472"/>
                    </a:lnTo>
                    <a:lnTo>
                      <a:pt x="22" y="425"/>
                    </a:lnTo>
                    <a:lnTo>
                      <a:pt x="42" y="375"/>
                    </a:lnTo>
                    <a:lnTo>
                      <a:pt x="17" y="330"/>
                    </a:lnTo>
                    <a:lnTo>
                      <a:pt x="20" y="202"/>
                    </a:lnTo>
                    <a:lnTo>
                      <a:pt x="0" y="105"/>
                    </a:lnTo>
                    <a:lnTo>
                      <a:pt x="12" y="67"/>
                    </a:lnTo>
                    <a:lnTo>
                      <a:pt x="57" y="82"/>
                    </a:lnTo>
                    <a:lnTo>
                      <a:pt x="105" y="140"/>
                    </a:lnTo>
                    <a:lnTo>
                      <a:pt x="192" y="152"/>
                    </a:lnTo>
                    <a:lnTo>
                      <a:pt x="215" y="200"/>
                    </a:lnTo>
                    <a:lnTo>
                      <a:pt x="172" y="200"/>
                    </a:lnTo>
                    <a:lnTo>
                      <a:pt x="167" y="240"/>
                    </a:lnTo>
                    <a:lnTo>
                      <a:pt x="192" y="245"/>
                    </a:lnTo>
                    <a:lnTo>
                      <a:pt x="202" y="285"/>
                    </a:lnTo>
                    <a:lnTo>
                      <a:pt x="150" y="315"/>
                    </a:lnTo>
                    <a:lnTo>
                      <a:pt x="150" y="342"/>
                    </a:lnTo>
                    <a:lnTo>
                      <a:pt x="210" y="342"/>
                    </a:lnTo>
                    <a:lnTo>
                      <a:pt x="225" y="272"/>
                    </a:lnTo>
                    <a:lnTo>
                      <a:pt x="270" y="230"/>
                    </a:lnTo>
                    <a:lnTo>
                      <a:pt x="215" y="120"/>
                    </a:lnTo>
                    <a:lnTo>
                      <a:pt x="250" y="85"/>
                    </a:lnTo>
                    <a:lnTo>
                      <a:pt x="225" y="0"/>
                    </a:lnTo>
                    <a:close/>
                  </a:path>
                </a:pathLst>
              </a:custGeom>
              <a:solidFill>
                <a:srgbClr val="00CCFF"/>
              </a:solidFill>
              <a:ln w="12700">
                <a:solidFill>
                  <a:srgbClr val="000000"/>
                </a:solidFill>
                <a:round/>
                <a:headEnd/>
                <a:tailEnd/>
              </a:ln>
            </p:spPr>
            <p:txBody>
              <a:bodyPr/>
              <a:lstStyle/>
              <a:p>
                <a:endParaRPr lang="en-US"/>
              </a:p>
            </p:txBody>
          </p:sp>
          <p:sp>
            <p:nvSpPr>
              <p:cNvPr id="105496" name="Freeform 8"/>
              <p:cNvSpPr>
                <a:spLocks/>
              </p:cNvSpPr>
              <p:nvPr/>
            </p:nvSpPr>
            <p:spPr bwMode="auto">
              <a:xfrm>
                <a:off x="4400" y="7553"/>
                <a:ext cx="1110" cy="848"/>
              </a:xfrm>
              <a:custGeom>
                <a:avLst/>
                <a:gdLst>
                  <a:gd name="T0" fmla="*/ 242 w 1110"/>
                  <a:gd name="T1" fmla="*/ 0 h 848"/>
                  <a:gd name="T2" fmla="*/ 210 w 1110"/>
                  <a:gd name="T3" fmla="*/ 18 h 848"/>
                  <a:gd name="T4" fmla="*/ 190 w 1110"/>
                  <a:gd name="T5" fmla="*/ 93 h 848"/>
                  <a:gd name="T6" fmla="*/ 170 w 1110"/>
                  <a:gd name="T7" fmla="*/ 155 h 848"/>
                  <a:gd name="T8" fmla="*/ 155 w 1110"/>
                  <a:gd name="T9" fmla="*/ 205 h 848"/>
                  <a:gd name="T10" fmla="*/ 135 w 1110"/>
                  <a:gd name="T11" fmla="*/ 260 h 848"/>
                  <a:gd name="T12" fmla="*/ 112 w 1110"/>
                  <a:gd name="T13" fmla="*/ 315 h 848"/>
                  <a:gd name="T14" fmla="*/ 82 w 1110"/>
                  <a:gd name="T15" fmla="*/ 375 h 848"/>
                  <a:gd name="T16" fmla="*/ 42 w 1110"/>
                  <a:gd name="T17" fmla="*/ 445 h 848"/>
                  <a:gd name="T18" fmla="*/ 0 w 1110"/>
                  <a:gd name="T19" fmla="*/ 513 h 848"/>
                  <a:gd name="T20" fmla="*/ 0 w 1110"/>
                  <a:gd name="T21" fmla="*/ 660 h 848"/>
                  <a:gd name="T22" fmla="*/ 622 w 1110"/>
                  <a:gd name="T23" fmla="*/ 788 h 848"/>
                  <a:gd name="T24" fmla="*/ 910 w 1110"/>
                  <a:gd name="T25" fmla="*/ 848 h 848"/>
                  <a:gd name="T26" fmla="*/ 970 w 1110"/>
                  <a:gd name="T27" fmla="*/ 553 h 848"/>
                  <a:gd name="T28" fmla="*/ 1007 w 1110"/>
                  <a:gd name="T29" fmla="*/ 528 h 848"/>
                  <a:gd name="T30" fmla="*/ 972 w 1110"/>
                  <a:gd name="T31" fmla="*/ 463 h 848"/>
                  <a:gd name="T32" fmla="*/ 990 w 1110"/>
                  <a:gd name="T33" fmla="*/ 395 h 848"/>
                  <a:gd name="T34" fmla="*/ 1110 w 1110"/>
                  <a:gd name="T35" fmla="*/ 283 h 848"/>
                  <a:gd name="T36" fmla="*/ 1027 w 1110"/>
                  <a:gd name="T37" fmla="*/ 180 h 848"/>
                  <a:gd name="T38" fmla="*/ 682 w 1110"/>
                  <a:gd name="T39" fmla="*/ 108 h 848"/>
                  <a:gd name="T40" fmla="*/ 635 w 1110"/>
                  <a:gd name="T41" fmla="*/ 138 h 848"/>
                  <a:gd name="T42" fmla="*/ 572 w 1110"/>
                  <a:gd name="T43" fmla="*/ 88 h 848"/>
                  <a:gd name="T44" fmla="*/ 517 w 1110"/>
                  <a:gd name="T45" fmla="*/ 140 h 848"/>
                  <a:gd name="T46" fmla="*/ 465 w 1110"/>
                  <a:gd name="T47" fmla="*/ 88 h 848"/>
                  <a:gd name="T48" fmla="*/ 327 w 1110"/>
                  <a:gd name="T49" fmla="*/ 90 h 848"/>
                  <a:gd name="T50" fmla="*/ 345 w 1110"/>
                  <a:gd name="T51" fmla="*/ 8 h 848"/>
                  <a:gd name="T52" fmla="*/ 242 w 1110"/>
                  <a:gd name="T53" fmla="*/ 0 h 8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110"/>
                  <a:gd name="T82" fmla="*/ 0 h 848"/>
                  <a:gd name="T83" fmla="*/ 1110 w 1110"/>
                  <a:gd name="T84" fmla="*/ 848 h 84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110" h="848">
                    <a:moveTo>
                      <a:pt x="242" y="0"/>
                    </a:moveTo>
                    <a:lnTo>
                      <a:pt x="210" y="18"/>
                    </a:lnTo>
                    <a:lnTo>
                      <a:pt x="190" y="93"/>
                    </a:lnTo>
                    <a:lnTo>
                      <a:pt x="170" y="155"/>
                    </a:lnTo>
                    <a:lnTo>
                      <a:pt x="155" y="205"/>
                    </a:lnTo>
                    <a:lnTo>
                      <a:pt x="135" y="260"/>
                    </a:lnTo>
                    <a:lnTo>
                      <a:pt x="112" y="315"/>
                    </a:lnTo>
                    <a:lnTo>
                      <a:pt x="82" y="375"/>
                    </a:lnTo>
                    <a:lnTo>
                      <a:pt x="42" y="445"/>
                    </a:lnTo>
                    <a:lnTo>
                      <a:pt x="0" y="513"/>
                    </a:lnTo>
                    <a:lnTo>
                      <a:pt x="0" y="660"/>
                    </a:lnTo>
                    <a:lnTo>
                      <a:pt x="622" y="788"/>
                    </a:lnTo>
                    <a:lnTo>
                      <a:pt x="910" y="848"/>
                    </a:lnTo>
                    <a:lnTo>
                      <a:pt x="970" y="553"/>
                    </a:lnTo>
                    <a:lnTo>
                      <a:pt x="1007" y="528"/>
                    </a:lnTo>
                    <a:lnTo>
                      <a:pt x="972" y="463"/>
                    </a:lnTo>
                    <a:lnTo>
                      <a:pt x="990" y="395"/>
                    </a:lnTo>
                    <a:lnTo>
                      <a:pt x="1110" y="283"/>
                    </a:lnTo>
                    <a:lnTo>
                      <a:pt x="1027" y="180"/>
                    </a:lnTo>
                    <a:lnTo>
                      <a:pt x="682" y="108"/>
                    </a:lnTo>
                    <a:lnTo>
                      <a:pt x="635" y="138"/>
                    </a:lnTo>
                    <a:lnTo>
                      <a:pt x="572" y="88"/>
                    </a:lnTo>
                    <a:lnTo>
                      <a:pt x="517" y="140"/>
                    </a:lnTo>
                    <a:lnTo>
                      <a:pt x="465" y="88"/>
                    </a:lnTo>
                    <a:lnTo>
                      <a:pt x="327" y="90"/>
                    </a:lnTo>
                    <a:lnTo>
                      <a:pt x="345" y="8"/>
                    </a:lnTo>
                    <a:lnTo>
                      <a:pt x="242" y="0"/>
                    </a:lnTo>
                    <a:close/>
                  </a:path>
                </a:pathLst>
              </a:custGeom>
              <a:solidFill>
                <a:srgbClr val="00CCFF"/>
              </a:solidFill>
              <a:ln w="12700">
                <a:solidFill>
                  <a:srgbClr val="000000"/>
                </a:solidFill>
                <a:round/>
                <a:headEnd/>
                <a:tailEnd/>
              </a:ln>
            </p:spPr>
            <p:txBody>
              <a:bodyPr/>
              <a:lstStyle/>
              <a:p>
                <a:endParaRPr lang="en-US"/>
              </a:p>
            </p:txBody>
          </p:sp>
          <p:sp>
            <p:nvSpPr>
              <p:cNvPr id="105497" name="Freeform 9"/>
              <p:cNvSpPr>
                <a:spLocks/>
              </p:cNvSpPr>
              <p:nvPr/>
            </p:nvSpPr>
            <p:spPr bwMode="auto">
              <a:xfrm>
                <a:off x="4310" y="8208"/>
                <a:ext cx="1170" cy="1808"/>
              </a:xfrm>
              <a:custGeom>
                <a:avLst/>
                <a:gdLst>
                  <a:gd name="T0" fmla="*/ 90 w 1170"/>
                  <a:gd name="T1" fmla="*/ 0 h 1808"/>
                  <a:gd name="T2" fmla="*/ 627 w 1170"/>
                  <a:gd name="T3" fmla="*/ 108 h 1808"/>
                  <a:gd name="T4" fmla="*/ 510 w 1170"/>
                  <a:gd name="T5" fmla="*/ 640 h 1808"/>
                  <a:gd name="T6" fmla="*/ 1115 w 1170"/>
                  <a:gd name="T7" fmla="*/ 1450 h 1808"/>
                  <a:gd name="T8" fmla="*/ 1170 w 1170"/>
                  <a:gd name="T9" fmla="*/ 1553 h 1808"/>
                  <a:gd name="T10" fmla="*/ 1112 w 1170"/>
                  <a:gd name="T11" fmla="*/ 1603 h 1808"/>
                  <a:gd name="T12" fmla="*/ 1075 w 1170"/>
                  <a:gd name="T13" fmla="*/ 1693 h 1808"/>
                  <a:gd name="T14" fmla="*/ 1040 w 1170"/>
                  <a:gd name="T15" fmla="*/ 1745 h 1808"/>
                  <a:gd name="T16" fmla="*/ 1077 w 1170"/>
                  <a:gd name="T17" fmla="*/ 1793 h 1808"/>
                  <a:gd name="T18" fmla="*/ 1015 w 1170"/>
                  <a:gd name="T19" fmla="*/ 1808 h 1808"/>
                  <a:gd name="T20" fmla="*/ 660 w 1170"/>
                  <a:gd name="T21" fmla="*/ 1795 h 1808"/>
                  <a:gd name="T22" fmla="*/ 637 w 1170"/>
                  <a:gd name="T23" fmla="*/ 1690 h 1808"/>
                  <a:gd name="T24" fmla="*/ 575 w 1170"/>
                  <a:gd name="T25" fmla="*/ 1613 h 1808"/>
                  <a:gd name="T26" fmla="*/ 530 w 1170"/>
                  <a:gd name="T27" fmla="*/ 1585 h 1808"/>
                  <a:gd name="T28" fmla="*/ 517 w 1170"/>
                  <a:gd name="T29" fmla="*/ 1530 h 1808"/>
                  <a:gd name="T30" fmla="*/ 480 w 1170"/>
                  <a:gd name="T31" fmla="*/ 1500 h 1808"/>
                  <a:gd name="T32" fmla="*/ 442 w 1170"/>
                  <a:gd name="T33" fmla="*/ 1463 h 1808"/>
                  <a:gd name="T34" fmla="*/ 430 w 1170"/>
                  <a:gd name="T35" fmla="*/ 1420 h 1808"/>
                  <a:gd name="T36" fmla="*/ 395 w 1170"/>
                  <a:gd name="T37" fmla="*/ 1393 h 1808"/>
                  <a:gd name="T38" fmla="*/ 340 w 1170"/>
                  <a:gd name="T39" fmla="*/ 1408 h 1808"/>
                  <a:gd name="T40" fmla="*/ 277 w 1170"/>
                  <a:gd name="T41" fmla="*/ 1385 h 1808"/>
                  <a:gd name="T42" fmla="*/ 277 w 1170"/>
                  <a:gd name="T43" fmla="*/ 1363 h 1808"/>
                  <a:gd name="T44" fmla="*/ 275 w 1170"/>
                  <a:gd name="T45" fmla="*/ 1313 h 1808"/>
                  <a:gd name="T46" fmla="*/ 250 w 1170"/>
                  <a:gd name="T47" fmla="*/ 1258 h 1808"/>
                  <a:gd name="T48" fmla="*/ 247 w 1170"/>
                  <a:gd name="T49" fmla="*/ 1213 h 1808"/>
                  <a:gd name="T50" fmla="*/ 220 w 1170"/>
                  <a:gd name="T51" fmla="*/ 1173 h 1808"/>
                  <a:gd name="T52" fmla="*/ 227 w 1170"/>
                  <a:gd name="T53" fmla="*/ 1135 h 1808"/>
                  <a:gd name="T54" fmla="*/ 150 w 1170"/>
                  <a:gd name="T55" fmla="*/ 1043 h 1808"/>
                  <a:gd name="T56" fmla="*/ 150 w 1170"/>
                  <a:gd name="T57" fmla="*/ 990 h 1808"/>
                  <a:gd name="T58" fmla="*/ 190 w 1170"/>
                  <a:gd name="T59" fmla="*/ 970 h 1808"/>
                  <a:gd name="T60" fmla="*/ 190 w 1170"/>
                  <a:gd name="T61" fmla="*/ 938 h 1808"/>
                  <a:gd name="T62" fmla="*/ 150 w 1170"/>
                  <a:gd name="T63" fmla="*/ 928 h 1808"/>
                  <a:gd name="T64" fmla="*/ 132 w 1170"/>
                  <a:gd name="T65" fmla="*/ 878 h 1808"/>
                  <a:gd name="T66" fmla="*/ 112 w 1170"/>
                  <a:gd name="T67" fmla="*/ 790 h 1808"/>
                  <a:gd name="T68" fmla="*/ 170 w 1170"/>
                  <a:gd name="T69" fmla="*/ 838 h 1808"/>
                  <a:gd name="T70" fmla="*/ 147 w 1170"/>
                  <a:gd name="T71" fmla="*/ 775 h 1808"/>
                  <a:gd name="T72" fmla="*/ 190 w 1170"/>
                  <a:gd name="T73" fmla="*/ 775 h 1808"/>
                  <a:gd name="T74" fmla="*/ 190 w 1170"/>
                  <a:gd name="T75" fmla="*/ 730 h 1808"/>
                  <a:gd name="T76" fmla="*/ 147 w 1170"/>
                  <a:gd name="T77" fmla="*/ 700 h 1808"/>
                  <a:gd name="T78" fmla="*/ 127 w 1170"/>
                  <a:gd name="T79" fmla="*/ 743 h 1808"/>
                  <a:gd name="T80" fmla="*/ 90 w 1170"/>
                  <a:gd name="T81" fmla="*/ 728 h 1808"/>
                  <a:gd name="T82" fmla="*/ 15 w 1170"/>
                  <a:gd name="T83" fmla="*/ 525 h 1808"/>
                  <a:gd name="T84" fmla="*/ 35 w 1170"/>
                  <a:gd name="T85" fmla="*/ 380 h 1808"/>
                  <a:gd name="T86" fmla="*/ 0 w 1170"/>
                  <a:gd name="T87" fmla="*/ 298 h 1808"/>
                  <a:gd name="T88" fmla="*/ 17 w 1170"/>
                  <a:gd name="T89" fmla="*/ 235 h 1808"/>
                  <a:gd name="T90" fmla="*/ 55 w 1170"/>
                  <a:gd name="T91" fmla="*/ 223 h 1808"/>
                  <a:gd name="T92" fmla="*/ 90 w 1170"/>
                  <a:gd name="T93" fmla="*/ 123 h 1808"/>
                  <a:gd name="T94" fmla="*/ 90 w 1170"/>
                  <a:gd name="T95" fmla="*/ 0 h 18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70"/>
                  <a:gd name="T145" fmla="*/ 0 h 1808"/>
                  <a:gd name="T146" fmla="*/ 1170 w 1170"/>
                  <a:gd name="T147" fmla="*/ 1808 h 180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70" h="1808">
                    <a:moveTo>
                      <a:pt x="90" y="0"/>
                    </a:moveTo>
                    <a:lnTo>
                      <a:pt x="627" y="108"/>
                    </a:lnTo>
                    <a:lnTo>
                      <a:pt x="510" y="640"/>
                    </a:lnTo>
                    <a:lnTo>
                      <a:pt x="1115" y="1450"/>
                    </a:lnTo>
                    <a:lnTo>
                      <a:pt x="1170" y="1553"/>
                    </a:lnTo>
                    <a:lnTo>
                      <a:pt x="1112" y="1603"/>
                    </a:lnTo>
                    <a:lnTo>
                      <a:pt x="1075" y="1693"/>
                    </a:lnTo>
                    <a:lnTo>
                      <a:pt x="1040" y="1745"/>
                    </a:lnTo>
                    <a:lnTo>
                      <a:pt x="1077" y="1793"/>
                    </a:lnTo>
                    <a:lnTo>
                      <a:pt x="1015" y="1808"/>
                    </a:lnTo>
                    <a:lnTo>
                      <a:pt x="660" y="1795"/>
                    </a:lnTo>
                    <a:lnTo>
                      <a:pt x="637" y="1690"/>
                    </a:lnTo>
                    <a:lnTo>
                      <a:pt x="575" y="1613"/>
                    </a:lnTo>
                    <a:lnTo>
                      <a:pt x="530" y="1585"/>
                    </a:lnTo>
                    <a:lnTo>
                      <a:pt x="517" y="1530"/>
                    </a:lnTo>
                    <a:lnTo>
                      <a:pt x="480" y="1500"/>
                    </a:lnTo>
                    <a:lnTo>
                      <a:pt x="442" y="1463"/>
                    </a:lnTo>
                    <a:lnTo>
                      <a:pt x="430" y="1420"/>
                    </a:lnTo>
                    <a:lnTo>
                      <a:pt x="395" y="1393"/>
                    </a:lnTo>
                    <a:lnTo>
                      <a:pt x="340" y="1408"/>
                    </a:lnTo>
                    <a:lnTo>
                      <a:pt x="277" y="1385"/>
                    </a:lnTo>
                    <a:lnTo>
                      <a:pt x="277" y="1363"/>
                    </a:lnTo>
                    <a:lnTo>
                      <a:pt x="275" y="1313"/>
                    </a:lnTo>
                    <a:lnTo>
                      <a:pt x="250" y="1258"/>
                    </a:lnTo>
                    <a:lnTo>
                      <a:pt x="247" y="1213"/>
                    </a:lnTo>
                    <a:lnTo>
                      <a:pt x="220" y="1173"/>
                    </a:lnTo>
                    <a:lnTo>
                      <a:pt x="227" y="1135"/>
                    </a:lnTo>
                    <a:lnTo>
                      <a:pt x="150" y="1043"/>
                    </a:lnTo>
                    <a:lnTo>
                      <a:pt x="150" y="990"/>
                    </a:lnTo>
                    <a:lnTo>
                      <a:pt x="190" y="970"/>
                    </a:lnTo>
                    <a:lnTo>
                      <a:pt x="190" y="938"/>
                    </a:lnTo>
                    <a:lnTo>
                      <a:pt x="150" y="928"/>
                    </a:lnTo>
                    <a:lnTo>
                      <a:pt x="132" y="878"/>
                    </a:lnTo>
                    <a:lnTo>
                      <a:pt x="112" y="790"/>
                    </a:lnTo>
                    <a:lnTo>
                      <a:pt x="170" y="838"/>
                    </a:lnTo>
                    <a:lnTo>
                      <a:pt x="147" y="775"/>
                    </a:lnTo>
                    <a:lnTo>
                      <a:pt x="190" y="775"/>
                    </a:lnTo>
                    <a:lnTo>
                      <a:pt x="190" y="730"/>
                    </a:lnTo>
                    <a:lnTo>
                      <a:pt x="147" y="700"/>
                    </a:lnTo>
                    <a:lnTo>
                      <a:pt x="127" y="743"/>
                    </a:lnTo>
                    <a:lnTo>
                      <a:pt x="90" y="728"/>
                    </a:lnTo>
                    <a:lnTo>
                      <a:pt x="15" y="525"/>
                    </a:lnTo>
                    <a:lnTo>
                      <a:pt x="35" y="380"/>
                    </a:lnTo>
                    <a:lnTo>
                      <a:pt x="0" y="298"/>
                    </a:lnTo>
                    <a:lnTo>
                      <a:pt x="17" y="235"/>
                    </a:lnTo>
                    <a:lnTo>
                      <a:pt x="55" y="223"/>
                    </a:lnTo>
                    <a:lnTo>
                      <a:pt x="90" y="123"/>
                    </a:lnTo>
                    <a:lnTo>
                      <a:pt x="90" y="0"/>
                    </a:lnTo>
                    <a:close/>
                  </a:path>
                </a:pathLst>
              </a:custGeom>
              <a:solidFill>
                <a:srgbClr val="00CCFF"/>
              </a:solidFill>
              <a:ln w="12700">
                <a:solidFill>
                  <a:srgbClr val="000000"/>
                </a:solidFill>
                <a:round/>
                <a:headEnd/>
                <a:tailEnd/>
              </a:ln>
            </p:spPr>
            <p:txBody>
              <a:bodyPr/>
              <a:lstStyle/>
              <a:p>
                <a:endParaRPr lang="en-US"/>
              </a:p>
            </p:txBody>
          </p:sp>
          <p:sp>
            <p:nvSpPr>
              <p:cNvPr id="105498" name="Freeform 10"/>
              <p:cNvSpPr>
                <a:spLocks/>
              </p:cNvSpPr>
              <p:nvPr/>
            </p:nvSpPr>
            <p:spPr bwMode="auto">
              <a:xfrm>
                <a:off x="4820" y="8321"/>
                <a:ext cx="885" cy="1337"/>
              </a:xfrm>
              <a:custGeom>
                <a:avLst/>
                <a:gdLst>
                  <a:gd name="T0" fmla="*/ 112 w 885"/>
                  <a:gd name="T1" fmla="*/ 0 h 1337"/>
                  <a:gd name="T2" fmla="*/ 0 w 885"/>
                  <a:gd name="T3" fmla="*/ 530 h 1337"/>
                  <a:gd name="T4" fmla="*/ 602 w 885"/>
                  <a:gd name="T5" fmla="*/ 1337 h 1337"/>
                  <a:gd name="T6" fmla="*/ 640 w 885"/>
                  <a:gd name="T7" fmla="*/ 1302 h 1337"/>
                  <a:gd name="T8" fmla="*/ 637 w 885"/>
                  <a:gd name="T9" fmla="*/ 1142 h 1337"/>
                  <a:gd name="T10" fmla="*/ 712 w 885"/>
                  <a:gd name="T11" fmla="*/ 1155 h 1337"/>
                  <a:gd name="T12" fmla="*/ 790 w 885"/>
                  <a:gd name="T13" fmla="*/ 665 h 1337"/>
                  <a:gd name="T14" fmla="*/ 842 w 885"/>
                  <a:gd name="T15" fmla="*/ 332 h 1337"/>
                  <a:gd name="T16" fmla="*/ 857 w 885"/>
                  <a:gd name="T17" fmla="*/ 232 h 1337"/>
                  <a:gd name="T18" fmla="*/ 885 w 885"/>
                  <a:gd name="T19" fmla="*/ 142 h 1337"/>
                  <a:gd name="T20" fmla="*/ 487 w 885"/>
                  <a:gd name="T21" fmla="*/ 80 h 1337"/>
                  <a:gd name="T22" fmla="*/ 112 w 885"/>
                  <a:gd name="T23" fmla="*/ 0 h 13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85"/>
                  <a:gd name="T37" fmla="*/ 0 h 1337"/>
                  <a:gd name="T38" fmla="*/ 885 w 885"/>
                  <a:gd name="T39" fmla="*/ 1337 h 13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85" h="1337">
                    <a:moveTo>
                      <a:pt x="112" y="0"/>
                    </a:moveTo>
                    <a:lnTo>
                      <a:pt x="0" y="530"/>
                    </a:lnTo>
                    <a:lnTo>
                      <a:pt x="602" y="1337"/>
                    </a:lnTo>
                    <a:lnTo>
                      <a:pt x="640" y="1302"/>
                    </a:lnTo>
                    <a:lnTo>
                      <a:pt x="637" y="1142"/>
                    </a:lnTo>
                    <a:lnTo>
                      <a:pt x="712" y="1155"/>
                    </a:lnTo>
                    <a:lnTo>
                      <a:pt x="790" y="665"/>
                    </a:lnTo>
                    <a:lnTo>
                      <a:pt x="842" y="332"/>
                    </a:lnTo>
                    <a:lnTo>
                      <a:pt x="857" y="232"/>
                    </a:lnTo>
                    <a:lnTo>
                      <a:pt x="885" y="142"/>
                    </a:lnTo>
                    <a:lnTo>
                      <a:pt x="487" y="80"/>
                    </a:lnTo>
                    <a:lnTo>
                      <a:pt x="112" y="0"/>
                    </a:lnTo>
                    <a:close/>
                  </a:path>
                </a:pathLst>
              </a:custGeom>
              <a:solidFill>
                <a:srgbClr val="00CCFF"/>
              </a:solidFill>
              <a:ln w="12700">
                <a:solidFill>
                  <a:srgbClr val="000000"/>
                </a:solidFill>
                <a:round/>
                <a:headEnd/>
                <a:tailEnd/>
              </a:ln>
            </p:spPr>
            <p:txBody>
              <a:bodyPr/>
              <a:lstStyle/>
              <a:p>
                <a:endParaRPr lang="en-US"/>
              </a:p>
            </p:txBody>
          </p:sp>
          <p:sp>
            <p:nvSpPr>
              <p:cNvPr id="105499" name="Freeform 11"/>
              <p:cNvSpPr>
                <a:spLocks/>
              </p:cNvSpPr>
              <p:nvPr/>
            </p:nvSpPr>
            <p:spPr bwMode="auto">
              <a:xfrm>
                <a:off x="5307" y="7223"/>
                <a:ext cx="798" cy="1293"/>
              </a:xfrm>
              <a:custGeom>
                <a:avLst/>
                <a:gdLst>
                  <a:gd name="T0" fmla="*/ 193 w 798"/>
                  <a:gd name="T1" fmla="*/ 0 h 1293"/>
                  <a:gd name="T2" fmla="*/ 120 w 798"/>
                  <a:gd name="T3" fmla="*/ 505 h 1293"/>
                  <a:gd name="T4" fmla="*/ 195 w 798"/>
                  <a:gd name="T5" fmla="*/ 613 h 1293"/>
                  <a:gd name="T6" fmla="*/ 78 w 798"/>
                  <a:gd name="T7" fmla="*/ 725 h 1293"/>
                  <a:gd name="T8" fmla="*/ 63 w 798"/>
                  <a:gd name="T9" fmla="*/ 803 h 1293"/>
                  <a:gd name="T10" fmla="*/ 95 w 798"/>
                  <a:gd name="T11" fmla="*/ 858 h 1293"/>
                  <a:gd name="T12" fmla="*/ 63 w 798"/>
                  <a:gd name="T13" fmla="*/ 885 h 1293"/>
                  <a:gd name="T14" fmla="*/ 0 w 798"/>
                  <a:gd name="T15" fmla="*/ 1178 h 1293"/>
                  <a:gd name="T16" fmla="*/ 380 w 798"/>
                  <a:gd name="T17" fmla="*/ 1245 h 1293"/>
                  <a:gd name="T18" fmla="*/ 740 w 798"/>
                  <a:gd name="T19" fmla="*/ 1293 h 1293"/>
                  <a:gd name="T20" fmla="*/ 778 w 798"/>
                  <a:gd name="T21" fmla="*/ 1025 h 1293"/>
                  <a:gd name="T22" fmla="*/ 798 w 798"/>
                  <a:gd name="T23" fmla="*/ 878 h 1293"/>
                  <a:gd name="T24" fmla="*/ 763 w 798"/>
                  <a:gd name="T25" fmla="*/ 825 h 1293"/>
                  <a:gd name="T26" fmla="*/ 680 w 798"/>
                  <a:gd name="T27" fmla="*/ 840 h 1293"/>
                  <a:gd name="T28" fmla="*/ 573 w 798"/>
                  <a:gd name="T29" fmla="*/ 853 h 1293"/>
                  <a:gd name="T30" fmla="*/ 553 w 798"/>
                  <a:gd name="T31" fmla="*/ 733 h 1293"/>
                  <a:gd name="T32" fmla="*/ 423 w 798"/>
                  <a:gd name="T33" fmla="*/ 635 h 1293"/>
                  <a:gd name="T34" fmla="*/ 440 w 798"/>
                  <a:gd name="T35" fmla="*/ 573 h 1293"/>
                  <a:gd name="T36" fmla="*/ 453 w 798"/>
                  <a:gd name="T37" fmla="*/ 463 h 1293"/>
                  <a:gd name="T38" fmla="*/ 285 w 798"/>
                  <a:gd name="T39" fmla="*/ 225 h 1293"/>
                  <a:gd name="T40" fmla="*/ 308 w 798"/>
                  <a:gd name="T41" fmla="*/ 15 h 1293"/>
                  <a:gd name="T42" fmla="*/ 193 w 798"/>
                  <a:gd name="T43" fmla="*/ 0 h 12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98"/>
                  <a:gd name="T67" fmla="*/ 0 h 1293"/>
                  <a:gd name="T68" fmla="*/ 798 w 798"/>
                  <a:gd name="T69" fmla="*/ 1293 h 129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98" h="1293">
                    <a:moveTo>
                      <a:pt x="193" y="0"/>
                    </a:moveTo>
                    <a:lnTo>
                      <a:pt x="120" y="505"/>
                    </a:lnTo>
                    <a:lnTo>
                      <a:pt x="195" y="613"/>
                    </a:lnTo>
                    <a:lnTo>
                      <a:pt x="78" y="725"/>
                    </a:lnTo>
                    <a:lnTo>
                      <a:pt x="63" y="803"/>
                    </a:lnTo>
                    <a:lnTo>
                      <a:pt x="95" y="858"/>
                    </a:lnTo>
                    <a:lnTo>
                      <a:pt x="63" y="885"/>
                    </a:lnTo>
                    <a:lnTo>
                      <a:pt x="0" y="1178"/>
                    </a:lnTo>
                    <a:lnTo>
                      <a:pt x="380" y="1245"/>
                    </a:lnTo>
                    <a:lnTo>
                      <a:pt x="740" y="1293"/>
                    </a:lnTo>
                    <a:lnTo>
                      <a:pt x="778" y="1025"/>
                    </a:lnTo>
                    <a:lnTo>
                      <a:pt x="798" y="878"/>
                    </a:lnTo>
                    <a:lnTo>
                      <a:pt x="763" y="825"/>
                    </a:lnTo>
                    <a:lnTo>
                      <a:pt x="680" y="840"/>
                    </a:lnTo>
                    <a:lnTo>
                      <a:pt x="573" y="853"/>
                    </a:lnTo>
                    <a:lnTo>
                      <a:pt x="553" y="733"/>
                    </a:lnTo>
                    <a:lnTo>
                      <a:pt x="423" y="635"/>
                    </a:lnTo>
                    <a:lnTo>
                      <a:pt x="440" y="573"/>
                    </a:lnTo>
                    <a:lnTo>
                      <a:pt x="453" y="463"/>
                    </a:lnTo>
                    <a:lnTo>
                      <a:pt x="285" y="225"/>
                    </a:lnTo>
                    <a:lnTo>
                      <a:pt x="308" y="15"/>
                    </a:lnTo>
                    <a:lnTo>
                      <a:pt x="193" y="0"/>
                    </a:lnTo>
                    <a:close/>
                  </a:path>
                </a:pathLst>
              </a:custGeom>
              <a:solidFill>
                <a:srgbClr val="00CCFF"/>
              </a:solidFill>
              <a:ln w="12700">
                <a:solidFill>
                  <a:srgbClr val="000000"/>
                </a:solidFill>
                <a:round/>
                <a:headEnd/>
                <a:tailEnd/>
              </a:ln>
            </p:spPr>
            <p:txBody>
              <a:bodyPr/>
              <a:lstStyle/>
              <a:p>
                <a:endParaRPr lang="en-US"/>
              </a:p>
            </p:txBody>
          </p:sp>
          <p:sp>
            <p:nvSpPr>
              <p:cNvPr id="105500" name="Freeform 12"/>
              <p:cNvSpPr>
                <a:spLocks/>
              </p:cNvSpPr>
              <p:nvPr/>
            </p:nvSpPr>
            <p:spPr bwMode="auto">
              <a:xfrm>
                <a:off x="5552" y="8466"/>
                <a:ext cx="740" cy="955"/>
              </a:xfrm>
              <a:custGeom>
                <a:avLst/>
                <a:gdLst>
                  <a:gd name="T0" fmla="*/ 138 w 740"/>
                  <a:gd name="T1" fmla="*/ 0 h 955"/>
                  <a:gd name="T2" fmla="*/ 500 w 740"/>
                  <a:gd name="T3" fmla="*/ 50 h 955"/>
                  <a:gd name="T4" fmla="*/ 475 w 740"/>
                  <a:gd name="T5" fmla="*/ 232 h 955"/>
                  <a:gd name="T6" fmla="*/ 740 w 740"/>
                  <a:gd name="T7" fmla="*/ 257 h 955"/>
                  <a:gd name="T8" fmla="*/ 668 w 740"/>
                  <a:gd name="T9" fmla="*/ 955 h 955"/>
                  <a:gd name="T10" fmla="*/ 0 w 740"/>
                  <a:gd name="T11" fmla="*/ 882 h 955"/>
                  <a:gd name="T12" fmla="*/ 68 w 740"/>
                  <a:gd name="T13" fmla="*/ 437 h 955"/>
                  <a:gd name="T14" fmla="*/ 138 w 740"/>
                  <a:gd name="T15" fmla="*/ 0 h 955"/>
                  <a:gd name="T16" fmla="*/ 0 60000 65536"/>
                  <a:gd name="T17" fmla="*/ 0 60000 65536"/>
                  <a:gd name="T18" fmla="*/ 0 60000 65536"/>
                  <a:gd name="T19" fmla="*/ 0 60000 65536"/>
                  <a:gd name="T20" fmla="*/ 0 60000 65536"/>
                  <a:gd name="T21" fmla="*/ 0 60000 65536"/>
                  <a:gd name="T22" fmla="*/ 0 60000 65536"/>
                  <a:gd name="T23" fmla="*/ 0 60000 65536"/>
                  <a:gd name="T24" fmla="*/ 0 w 740"/>
                  <a:gd name="T25" fmla="*/ 0 h 955"/>
                  <a:gd name="T26" fmla="*/ 740 w 740"/>
                  <a:gd name="T27" fmla="*/ 955 h 9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0" h="955">
                    <a:moveTo>
                      <a:pt x="138" y="0"/>
                    </a:moveTo>
                    <a:lnTo>
                      <a:pt x="500" y="50"/>
                    </a:lnTo>
                    <a:lnTo>
                      <a:pt x="475" y="232"/>
                    </a:lnTo>
                    <a:lnTo>
                      <a:pt x="740" y="257"/>
                    </a:lnTo>
                    <a:lnTo>
                      <a:pt x="668" y="955"/>
                    </a:lnTo>
                    <a:lnTo>
                      <a:pt x="0" y="882"/>
                    </a:lnTo>
                    <a:lnTo>
                      <a:pt x="68" y="437"/>
                    </a:lnTo>
                    <a:lnTo>
                      <a:pt x="138" y="0"/>
                    </a:lnTo>
                    <a:close/>
                  </a:path>
                </a:pathLst>
              </a:custGeom>
              <a:solidFill>
                <a:srgbClr val="00CCFF"/>
              </a:solidFill>
              <a:ln w="12700">
                <a:solidFill>
                  <a:srgbClr val="000000"/>
                </a:solidFill>
                <a:round/>
                <a:headEnd/>
                <a:tailEnd/>
              </a:ln>
            </p:spPr>
            <p:txBody>
              <a:bodyPr/>
              <a:lstStyle/>
              <a:p>
                <a:endParaRPr lang="en-US"/>
              </a:p>
            </p:txBody>
          </p:sp>
          <p:sp>
            <p:nvSpPr>
              <p:cNvPr id="105501" name="Freeform 13"/>
              <p:cNvSpPr>
                <a:spLocks/>
              </p:cNvSpPr>
              <p:nvPr/>
            </p:nvSpPr>
            <p:spPr bwMode="auto">
              <a:xfrm>
                <a:off x="5587" y="7236"/>
                <a:ext cx="1387" cy="865"/>
              </a:xfrm>
              <a:custGeom>
                <a:avLst/>
                <a:gdLst>
                  <a:gd name="T0" fmla="*/ 23 w 1387"/>
                  <a:gd name="T1" fmla="*/ 0 h 865"/>
                  <a:gd name="T2" fmla="*/ 295 w 1387"/>
                  <a:gd name="T3" fmla="*/ 35 h 865"/>
                  <a:gd name="T4" fmla="*/ 460 w 1387"/>
                  <a:gd name="T5" fmla="*/ 57 h 865"/>
                  <a:gd name="T6" fmla="*/ 678 w 1387"/>
                  <a:gd name="T7" fmla="*/ 80 h 865"/>
                  <a:gd name="T8" fmla="*/ 878 w 1387"/>
                  <a:gd name="T9" fmla="*/ 100 h 865"/>
                  <a:gd name="T10" fmla="*/ 1225 w 1387"/>
                  <a:gd name="T11" fmla="*/ 125 h 865"/>
                  <a:gd name="T12" fmla="*/ 1387 w 1387"/>
                  <a:gd name="T13" fmla="*/ 137 h 865"/>
                  <a:gd name="T14" fmla="*/ 1382 w 1387"/>
                  <a:gd name="T15" fmla="*/ 842 h 865"/>
                  <a:gd name="T16" fmla="*/ 533 w 1387"/>
                  <a:gd name="T17" fmla="*/ 770 h 865"/>
                  <a:gd name="T18" fmla="*/ 515 w 1387"/>
                  <a:gd name="T19" fmla="*/ 865 h 865"/>
                  <a:gd name="T20" fmla="*/ 483 w 1387"/>
                  <a:gd name="T21" fmla="*/ 820 h 865"/>
                  <a:gd name="T22" fmla="*/ 405 w 1387"/>
                  <a:gd name="T23" fmla="*/ 827 h 865"/>
                  <a:gd name="T24" fmla="*/ 293 w 1387"/>
                  <a:gd name="T25" fmla="*/ 845 h 865"/>
                  <a:gd name="T26" fmla="*/ 273 w 1387"/>
                  <a:gd name="T27" fmla="*/ 722 h 865"/>
                  <a:gd name="T28" fmla="*/ 140 w 1387"/>
                  <a:gd name="T29" fmla="*/ 625 h 865"/>
                  <a:gd name="T30" fmla="*/ 160 w 1387"/>
                  <a:gd name="T31" fmla="*/ 532 h 865"/>
                  <a:gd name="T32" fmla="*/ 173 w 1387"/>
                  <a:gd name="T33" fmla="*/ 457 h 865"/>
                  <a:gd name="T34" fmla="*/ 0 w 1387"/>
                  <a:gd name="T35" fmla="*/ 215 h 865"/>
                  <a:gd name="T36" fmla="*/ 23 w 1387"/>
                  <a:gd name="T37" fmla="*/ 0 h 8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87"/>
                  <a:gd name="T58" fmla="*/ 0 h 865"/>
                  <a:gd name="T59" fmla="*/ 1387 w 1387"/>
                  <a:gd name="T60" fmla="*/ 865 h 8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87" h="865">
                    <a:moveTo>
                      <a:pt x="23" y="0"/>
                    </a:moveTo>
                    <a:lnTo>
                      <a:pt x="295" y="35"/>
                    </a:lnTo>
                    <a:lnTo>
                      <a:pt x="460" y="57"/>
                    </a:lnTo>
                    <a:lnTo>
                      <a:pt x="678" y="80"/>
                    </a:lnTo>
                    <a:lnTo>
                      <a:pt x="878" y="100"/>
                    </a:lnTo>
                    <a:lnTo>
                      <a:pt x="1225" y="125"/>
                    </a:lnTo>
                    <a:lnTo>
                      <a:pt x="1387" y="137"/>
                    </a:lnTo>
                    <a:lnTo>
                      <a:pt x="1382" y="842"/>
                    </a:lnTo>
                    <a:lnTo>
                      <a:pt x="533" y="770"/>
                    </a:lnTo>
                    <a:lnTo>
                      <a:pt x="515" y="865"/>
                    </a:lnTo>
                    <a:lnTo>
                      <a:pt x="483" y="820"/>
                    </a:lnTo>
                    <a:lnTo>
                      <a:pt x="405" y="827"/>
                    </a:lnTo>
                    <a:lnTo>
                      <a:pt x="293" y="845"/>
                    </a:lnTo>
                    <a:lnTo>
                      <a:pt x="273" y="722"/>
                    </a:lnTo>
                    <a:lnTo>
                      <a:pt x="140" y="625"/>
                    </a:lnTo>
                    <a:lnTo>
                      <a:pt x="160" y="532"/>
                    </a:lnTo>
                    <a:lnTo>
                      <a:pt x="173" y="457"/>
                    </a:lnTo>
                    <a:lnTo>
                      <a:pt x="0" y="215"/>
                    </a:lnTo>
                    <a:lnTo>
                      <a:pt x="23" y="0"/>
                    </a:lnTo>
                    <a:close/>
                  </a:path>
                </a:pathLst>
              </a:custGeom>
              <a:solidFill>
                <a:srgbClr val="00CCFF"/>
              </a:solidFill>
              <a:ln w="12700">
                <a:solidFill>
                  <a:srgbClr val="000000"/>
                </a:solidFill>
                <a:round/>
                <a:headEnd/>
                <a:tailEnd/>
              </a:ln>
            </p:spPr>
            <p:txBody>
              <a:bodyPr/>
              <a:lstStyle/>
              <a:p>
                <a:endParaRPr lang="en-US"/>
              </a:p>
            </p:txBody>
          </p:sp>
          <p:sp>
            <p:nvSpPr>
              <p:cNvPr id="105502" name="Freeform 14"/>
              <p:cNvSpPr>
                <a:spLocks/>
              </p:cNvSpPr>
              <p:nvPr/>
            </p:nvSpPr>
            <p:spPr bwMode="auto">
              <a:xfrm>
                <a:off x="6020" y="7998"/>
                <a:ext cx="949" cy="778"/>
              </a:xfrm>
              <a:custGeom>
                <a:avLst/>
                <a:gdLst>
                  <a:gd name="T0" fmla="*/ 92 w 949"/>
                  <a:gd name="T1" fmla="*/ 0 h 778"/>
                  <a:gd name="T2" fmla="*/ 57 w 949"/>
                  <a:gd name="T3" fmla="*/ 290 h 778"/>
                  <a:gd name="T4" fmla="*/ 0 w 949"/>
                  <a:gd name="T5" fmla="*/ 705 h 778"/>
                  <a:gd name="T6" fmla="*/ 275 w 949"/>
                  <a:gd name="T7" fmla="*/ 728 h 778"/>
                  <a:gd name="T8" fmla="*/ 917 w 949"/>
                  <a:gd name="T9" fmla="*/ 778 h 778"/>
                  <a:gd name="T10" fmla="*/ 949 w 949"/>
                  <a:gd name="T11" fmla="*/ 80 h 778"/>
                  <a:gd name="T12" fmla="*/ 92 w 949"/>
                  <a:gd name="T13" fmla="*/ 0 h 778"/>
                  <a:gd name="T14" fmla="*/ 0 60000 65536"/>
                  <a:gd name="T15" fmla="*/ 0 60000 65536"/>
                  <a:gd name="T16" fmla="*/ 0 60000 65536"/>
                  <a:gd name="T17" fmla="*/ 0 60000 65536"/>
                  <a:gd name="T18" fmla="*/ 0 60000 65536"/>
                  <a:gd name="T19" fmla="*/ 0 60000 65536"/>
                  <a:gd name="T20" fmla="*/ 0 60000 65536"/>
                  <a:gd name="T21" fmla="*/ 0 w 949"/>
                  <a:gd name="T22" fmla="*/ 0 h 778"/>
                  <a:gd name="T23" fmla="*/ 949 w 949"/>
                  <a:gd name="T24" fmla="*/ 778 h 7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49" h="778">
                    <a:moveTo>
                      <a:pt x="92" y="0"/>
                    </a:moveTo>
                    <a:lnTo>
                      <a:pt x="57" y="290"/>
                    </a:lnTo>
                    <a:lnTo>
                      <a:pt x="0" y="705"/>
                    </a:lnTo>
                    <a:lnTo>
                      <a:pt x="275" y="728"/>
                    </a:lnTo>
                    <a:lnTo>
                      <a:pt x="917" y="778"/>
                    </a:lnTo>
                    <a:lnTo>
                      <a:pt x="949" y="80"/>
                    </a:lnTo>
                    <a:lnTo>
                      <a:pt x="92" y="0"/>
                    </a:lnTo>
                    <a:close/>
                  </a:path>
                </a:pathLst>
              </a:custGeom>
              <a:solidFill>
                <a:srgbClr val="00CCFF"/>
              </a:solidFill>
              <a:ln w="12700">
                <a:solidFill>
                  <a:srgbClr val="000000"/>
                </a:solidFill>
                <a:round/>
                <a:headEnd/>
                <a:tailEnd/>
              </a:ln>
            </p:spPr>
            <p:txBody>
              <a:bodyPr/>
              <a:lstStyle/>
              <a:p>
                <a:endParaRPr lang="en-US"/>
              </a:p>
            </p:txBody>
          </p:sp>
          <p:sp>
            <p:nvSpPr>
              <p:cNvPr id="105503" name="Freeform 15"/>
              <p:cNvSpPr>
                <a:spLocks/>
              </p:cNvSpPr>
              <p:nvPr/>
            </p:nvSpPr>
            <p:spPr bwMode="auto">
              <a:xfrm>
                <a:off x="6212" y="8723"/>
                <a:ext cx="990" cy="738"/>
              </a:xfrm>
              <a:custGeom>
                <a:avLst/>
                <a:gdLst>
                  <a:gd name="T0" fmla="*/ 83 w 990"/>
                  <a:gd name="T1" fmla="*/ 0 h 738"/>
                  <a:gd name="T2" fmla="*/ 33 w 990"/>
                  <a:gd name="T3" fmla="*/ 443 h 738"/>
                  <a:gd name="T4" fmla="*/ 0 w 990"/>
                  <a:gd name="T5" fmla="*/ 698 h 738"/>
                  <a:gd name="T6" fmla="*/ 495 w 990"/>
                  <a:gd name="T7" fmla="*/ 723 h 738"/>
                  <a:gd name="T8" fmla="*/ 967 w 990"/>
                  <a:gd name="T9" fmla="*/ 738 h 738"/>
                  <a:gd name="T10" fmla="*/ 982 w 990"/>
                  <a:gd name="T11" fmla="*/ 393 h 738"/>
                  <a:gd name="T12" fmla="*/ 990 w 990"/>
                  <a:gd name="T13" fmla="*/ 55 h 738"/>
                  <a:gd name="T14" fmla="*/ 720 w 990"/>
                  <a:gd name="T15" fmla="*/ 50 h 738"/>
                  <a:gd name="T16" fmla="*/ 83 w 990"/>
                  <a:gd name="T17" fmla="*/ 0 h 7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0"/>
                  <a:gd name="T28" fmla="*/ 0 h 738"/>
                  <a:gd name="T29" fmla="*/ 990 w 990"/>
                  <a:gd name="T30" fmla="*/ 738 h 73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0" h="738">
                    <a:moveTo>
                      <a:pt x="83" y="0"/>
                    </a:moveTo>
                    <a:lnTo>
                      <a:pt x="33" y="443"/>
                    </a:lnTo>
                    <a:lnTo>
                      <a:pt x="0" y="698"/>
                    </a:lnTo>
                    <a:lnTo>
                      <a:pt x="495" y="723"/>
                    </a:lnTo>
                    <a:lnTo>
                      <a:pt x="967" y="738"/>
                    </a:lnTo>
                    <a:lnTo>
                      <a:pt x="982" y="393"/>
                    </a:lnTo>
                    <a:lnTo>
                      <a:pt x="990" y="55"/>
                    </a:lnTo>
                    <a:lnTo>
                      <a:pt x="720" y="50"/>
                    </a:lnTo>
                    <a:lnTo>
                      <a:pt x="83" y="0"/>
                    </a:lnTo>
                    <a:close/>
                  </a:path>
                </a:pathLst>
              </a:custGeom>
              <a:solidFill>
                <a:srgbClr val="00CCFF"/>
              </a:solidFill>
              <a:ln w="12700">
                <a:solidFill>
                  <a:srgbClr val="000000"/>
                </a:solidFill>
                <a:round/>
                <a:headEnd/>
                <a:tailEnd/>
              </a:ln>
            </p:spPr>
            <p:txBody>
              <a:bodyPr/>
              <a:lstStyle/>
              <a:p>
                <a:endParaRPr lang="en-US"/>
              </a:p>
            </p:txBody>
          </p:sp>
          <p:sp>
            <p:nvSpPr>
              <p:cNvPr id="105504" name="Freeform 16"/>
              <p:cNvSpPr>
                <a:spLocks/>
              </p:cNvSpPr>
              <p:nvPr/>
            </p:nvSpPr>
            <p:spPr bwMode="auto">
              <a:xfrm>
                <a:off x="5322" y="9343"/>
                <a:ext cx="898" cy="998"/>
              </a:xfrm>
              <a:custGeom>
                <a:avLst/>
                <a:gdLst>
                  <a:gd name="T0" fmla="*/ 228 w 898"/>
                  <a:gd name="T1" fmla="*/ 0 h 998"/>
                  <a:gd name="T2" fmla="*/ 210 w 898"/>
                  <a:gd name="T3" fmla="*/ 130 h 998"/>
                  <a:gd name="T4" fmla="*/ 133 w 898"/>
                  <a:gd name="T5" fmla="*/ 115 h 998"/>
                  <a:gd name="T6" fmla="*/ 138 w 898"/>
                  <a:gd name="T7" fmla="*/ 283 h 998"/>
                  <a:gd name="T8" fmla="*/ 100 w 898"/>
                  <a:gd name="T9" fmla="*/ 315 h 998"/>
                  <a:gd name="T10" fmla="*/ 155 w 898"/>
                  <a:gd name="T11" fmla="*/ 418 h 998"/>
                  <a:gd name="T12" fmla="*/ 100 w 898"/>
                  <a:gd name="T13" fmla="*/ 463 h 998"/>
                  <a:gd name="T14" fmla="*/ 70 w 898"/>
                  <a:gd name="T15" fmla="*/ 538 h 998"/>
                  <a:gd name="T16" fmla="*/ 28 w 898"/>
                  <a:gd name="T17" fmla="*/ 610 h 998"/>
                  <a:gd name="T18" fmla="*/ 58 w 898"/>
                  <a:gd name="T19" fmla="*/ 653 h 998"/>
                  <a:gd name="T20" fmla="*/ 5 w 898"/>
                  <a:gd name="T21" fmla="*/ 670 h 998"/>
                  <a:gd name="T22" fmla="*/ 0 w 898"/>
                  <a:gd name="T23" fmla="*/ 738 h 998"/>
                  <a:gd name="T24" fmla="*/ 505 w 898"/>
                  <a:gd name="T25" fmla="*/ 993 h 998"/>
                  <a:gd name="T26" fmla="*/ 790 w 898"/>
                  <a:gd name="T27" fmla="*/ 998 h 998"/>
                  <a:gd name="T28" fmla="*/ 898 w 898"/>
                  <a:gd name="T29" fmla="*/ 78 h 998"/>
                  <a:gd name="T30" fmla="*/ 228 w 898"/>
                  <a:gd name="T31" fmla="*/ 0 h 9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98"/>
                  <a:gd name="T49" fmla="*/ 0 h 998"/>
                  <a:gd name="T50" fmla="*/ 898 w 898"/>
                  <a:gd name="T51" fmla="*/ 998 h 99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98" h="998">
                    <a:moveTo>
                      <a:pt x="228" y="0"/>
                    </a:moveTo>
                    <a:lnTo>
                      <a:pt x="210" y="130"/>
                    </a:lnTo>
                    <a:lnTo>
                      <a:pt x="133" y="115"/>
                    </a:lnTo>
                    <a:lnTo>
                      <a:pt x="138" y="283"/>
                    </a:lnTo>
                    <a:lnTo>
                      <a:pt x="100" y="315"/>
                    </a:lnTo>
                    <a:lnTo>
                      <a:pt x="155" y="418"/>
                    </a:lnTo>
                    <a:lnTo>
                      <a:pt x="100" y="463"/>
                    </a:lnTo>
                    <a:lnTo>
                      <a:pt x="70" y="538"/>
                    </a:lnTo>
                    <a:lnTo>
                      <a:pt x="28" y="610"/>
                    </a:lnTo>
                    <a:lnTo>
                      <a:pt x="58" y="653"/>
                    </a:lnTo>
                    <a:lnTo>
                      <a:pt x="5" y="670"/>
                    </a:lnTo>
                    <a:lnTo>
                      <a:pt x="0" y="738"/>
                    </a:lnTo>
                    <a:lnTo>
                      <a:pt x="505" y="993"/>
                    </a:lnTo>
                    <a:lnTo>
                      <a:pt x="790" y="998"/>
                    </a:lnTo>
                    <a:lnTo>
                      <a:pt x="898" y="78"/>
                    </a:lnTo>
                    <a:lnTo>
                      <a:pt x="228" y="0"/>
                    </a:lnTo>
                    <a:close/>
                  </a:path>
                </a:pathLst>
              </a:custGeom>
              <a:solidFill>
                <a:srgbClr val="00CCFF"/>
              </a:solidFill>
              <a:ln w="12700">
                <a:solidFill>
                  <a:srgbClr val="000000"/>
                </a:solidFill>
                <a:round/>
                <a:headEnd/>
                <a:tailEnd/>
              </a:ln>
            </p:spPr>
            <p:txBody>
              <a:bodyPr/>
              <a:lstStyle/>
              <a:p>
                <a:endParaRPr lang="en-US"/>
              </a:p>
            </p:txBody>
          </p:sp>
          <p:sp>
            <p:nvSpPr>
              <p:cNvPr id="105505" name="Freeform 17"/>
              <p:cNvSpPr>
                <a:spLocks/>
              </p:cNvSpPr>
              <p:nvPr/>
            </p:nvSpPr>
            <p:spPr bwMode="auto">
              <a:xfrm>
                <a:off x="6105" y="9413"/>
                <a:ext cx="952" cy="945"/>
              </a:xfrm>
              <a:custGeom>
                <a:avLst/>
                <a:gdLst>
                  <a:gd name="T0" fmla="*/ 115 w 952"/>
                  <a:gd name="T1" fmla="*/ 0 h 945"/>
                  <a:gd name="T2" fmla="*/ 952 w 952"/>
                  <a:gd name="T3" fmla="*/ 38 h 945"/>
                  <a:gd name="T4" fmla="*/ 912 w 952"/>
                  <a:gd name="T5" fmla="*/ 873 h 945"/>
                  <a:gd name="T6" fmla="*/ 639 w 952"/>
                  <a:gd name="T7" fmla="*/ 858 h 945"/>
                  <a:gd name="T8" fmla="*/ 385 w 952"/>
                  <a:gd name="T9" fmla="*/ 850 h 945"/>
                  <a:gd name="T10" fmla="*/ 385 w 952"/>
                  <a:gd name="T11" fmla="*/ 883 h 945"/>
                  <a:gd name="T12" fmla="*/ 172 w 952"/>
                  <a:gd name="T13" fmla="*/ 883 h 945"/>
                  <a:gd name="T14" fmla="*/ 160 w 952"/>
                  <a:gd name="T15" fmla="*/ 945 h 945"/>
                  <a:gd name="T16" fmla="*/ 0 w 952"/>
                  <a:gd name="T17" fmla="*/ 925 h 945"/>
                  <a:gd name="T18" fmla="*/ 90 w 952"/>
                  <a:gd name="T19" fmla="*/ 218 h 945"/>
                  <a:gd name="T20" fmla="*/ 115 w 952"/>
                  <a:gd name="T21" fmla="*/ 0 h 9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52"/>
                  <a:gd name="T34" fmla="*/ 0 h 945"/>
                  <a:gd name="T35" fmla="*/ 952 w 952"/>
                  <a:gd name="T36" fmla="*/ 945 h 9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52" h="945">
                    <a:moveTo>
                      <a:pt x="115" y="0"/>
                    </a:moveTo>
                    <a:lnTo>
                      <a:pt x="952" y="38"/>
                    </a:lnTo>
                    <a:lnTo>
                      <a:pt x="912" y="873"/>
                    </a:lnTo>
                    <a:lnTo>
                      <a:pt x="639" y="858"/>
                    </a:lnTo>
                    <a:lnTo>
                      <a:pt x="385" y="850"/>
                    </a:lnTo>
                    <a:lnTo>
                      <a:pt x="385" y="883"/>
                    </a:lnTo>
                    <a:lnTo>
                      <a:pt x="172" y="883"/>
                    </a:lnTo>
                    <a:lnTo>
                      <a:pt x="160" y="945"/>
                    </a:lnTo>
                    <a:lnTo>
                      <a:pt x="0" y="925"/>
                    </a:lnTo>
                    <a:lnTo>
                      <a:pt x="90" y="218"/>
                    </a:lnTo>
                    <a:lnTo>
                      <a:pt x="115" y="0"/>
                    </a:lnTo>
                    <a:close/>
                  </a:path>
                </a:pathLst>
              </a:custGeom>
              <a:solidFill>
                <a:srgbClr val="00CCFF"/>
              </a:solidFill>
              <a:ln w="12700">
                <a:solidFill>
                  <a:srgbClr val="000000"/>
                </a:solidFill>
                <a:round/>
                <a:headEnd/>
                <a:tailEnd/>
              </a:ln>
            </p:spPr>
            <p:txBody>
              <a:bodyPr/>
              <a:lstStyle/>
              <a:p>
                <a:endParaRPr lang="en-US"/>
              </a:p>
            </p:txBody>
          </p:sp>
          <p:sp>
            <p:nvSpPr>
              <p:cNvPr id="105506" name="Freeform 18"/>
              <p:cNvSpPr>
                <a:spLocks/>
              </p:cNvSpPr>
              <p:nvPr/>
            </p:nvSpPr>
            <p:spPr bwMode="auto">
              <a:xfrm>
                <a:off x="6482" y="9553"/>
                <a:ext cx="1932" cy="1790"/>
              </a:xfrm>
              <a:custGeom>
                <a:avLst/>
                <a:gdLst>
                  <a:gd name="T0" fmla="*/ 560 w 1932"/>
                  <a:gd name="T1" fmla="*/ 0 h 1790"/>
                  <a:gd name="T2" fmla="*/ 987 w 1932"/>
                  <a:gd name="T3" fmla="*/ 15 h 1790"/>
                  <a:gd name="T4" fmla="*/ 987 w 1932"/>
                  <a:gd name="T5" fmla="*/ 340 h 1790"/>
                  <a:gd name="T6" fmla="*/ 1205 w 1932"/>
                  <a:gd name="T7" fmla="*/ 430 h 1790"/>
                  <a:gd name="T8" fmla="*/ 1265 w 1932"/>
                  <a:gd name="T9" fmla="*/ 400 h 1790"/>
                  <a:gd name="T10" fmla="*/ 1407 w 1932"/>
                  <a:gd name="T11" fmla="*/ 470 h 1790"/>
                  <a:gd name="T12" fmla="*/ 1492 w 1932"/>
                  <a:gd name="T13" fmla="*/ 465 h 1790"/>
                  <a:gd name="T14" fmla="*/ 1657 w 1932"/>
                  <a:gd name="T15" fmla="*/ 395 h 1790"/>
                  <a:gd name="T16" fmla="*/ 1752 w 1932"/>
                  <a:gd name="T17" fmla="*/ 463 h 1790"/>
                  <a:gd name="T18" fmla="*/ 1835 w 1932"/>
                  <a:gd name="T19" fmla="*/ 480 h 1790"/>
                  <a:gd name="T20" fmla="*/ 1835 w 1932"/>
                  <a:gd name="T21" fmla="*/ 745 h 1790"/>
                  <a:gd name="T22" fmla="*/ 1932 w 1932"/>
                  <a:gd name="T23" fmla="*/ 910 h 1790"/>
                  <a:gd name="T24" fmla="*/ 1910 w 1932"/>
                  <a:gd name="T25" fmla="*/ 1135 h 1790"/>
                  <a:gd name="T26" fmla="*/ 1805 w 1932"/>
                  <a:gd name="T27" fmla="*/ 1225 h 1790"/>
                  <a:gd name="T28" fmla="*/ 1782 w 1932"/>
                  <a:gd name="T29" fmla="*/ 1143 h 1790"/>
                  <a:gd name="T30" fmla="*/ 1752 w 1932"/>
                  <a:gd name="T31" fmla="*/ 1180 h 1790"/>
                  <a:gd name="T32" fmla="*/ 1775 w 1932"/>
                  <a:gd name="T33" fmla="*/ 1233 h 1790"/>
                  <a:gd name="T34" fmla="*/ 1587 w 1932"/>
                  <a:gd name="T35" fmla="*/ 1368 h 1790"/>
                  <a:gd name="T36" fmla="*/ 1542 w 1932"/>
                  <a:gd name="T37" fmla="*/ 1375 h 1790"/>
                  <a:gd name="T38" fmla="*/ 1445 w 1932"/>
                  <a:gd name="T39" fmla="*/ 1443 h 1790"/>
                  <a:gd name="T40" fmla="*/ 1445 w 1932"/>
                  <a:gd name="T41" fmla="*/ 1480 h 1790"/>
                  <a:gd name="T42" fmla="*/ 1415 w 1932"/>
                  <a:gd name="T43" fmla="*/ 1488 h 1790"/>
                  <a:gd name="T44" fmla="*/ 1437 w 1932"/>
                  <a:gd name="T45" fmla="*/ 1533 h 1790"/>
                  <a:gd name="T46" fmla="*/ 1385 w 1932"/>
                  <a:gd name="T47" fmla="*/ 1600 h 1790"/>
                  <a:gd name="T48" fmla="*/ 1415 w 1932"/>
                  <a:gd name="T49" fmla="*/ 1698 h 1790"/>
                  <a:gd name="T50" fmla="*/ 1445 w 1932"/>
                  <a:gd name="T51" fmla="*/ 1730 h 1790"/>
                  <a:gd name="T52" fmla="*/ 1437 w 1932"/>
                  <a:gd name="T53" fmla="*/ 1790 h 1790"/>
                  <a:gd name="T54" fmla="*/ 1362 w 1932"/>
                  <a:gd name="T55" fmla="*/ 1790 h 1790"/>
                  <a:gd name="T56" fmla="*/ 1295 w 1932"/>
                  <a:gd name="T57" fmla="*/ 1760 h 1790"/>
                  <a:gd name="T58" fmla="*/ 1250 w 1932"/>
                  <a:gd name="T59" fmla="*/ 1768 h 1790"/>
                  <a:gd name="T60" fmla="*/ 1100 w 1932"/>
                  <a:gd name="T61" fmla="*/ 1715 h 1790"/>
                  <a:gd name="T62" fmla="*/ 1032 w 1932"/>
                  <a:gd name="T63" fmla="*/ 1510 h 1790"/>
                  <a:gd name="T64" fmla="*/ 927 w 1932"/>
                  <a:gd name="T65" fmla="*/ 1413 h 1790"/>
                  <a:gd name="T66" fmla="*/ 835 w 1932"/>
                  <a:gd name="T67" fmla="*/ 1233 h 1790"/>
                  <a:gd name="T68" fmla="*/ 792 w 1932"/>
                  <a:gd name="T69" fmla="*/ 1215 h 1790"/>
                  <a:gd name="T70" fmla="*/ 742 w 1932"/>
                  <a:gd name="T71" fmla="*/ 1170 h 1790"/>
                  <a:gd name="T72" fmla="*/ 695 w 1932"/>
                  <a:gd name="T73" fmla="*/ 1170 h 1790"/>
                  <a:gd name="T74" fmla="*/ 622 w 1932"/>
                  <a:gd name="T75" fmla="*/ 1155 h 1790"/>
                  <a:gd name="T76" fmla="*/ 567 w 1932"/>
                  <a:gd name="T77" fmla="*/ 1170 h 1790"/>
                  <a:gd name="T78" fmla="*/ 530 w 1932"/>
                  <a:gd name="T79" fmla="*/ 1260 h 1790"/>
                  <a:gd name="T80" fmla="*/ 472 w 1932"/>
                  <a:gd name="T81" fmla="*/ 1275 h 1790"/>
                  <a:gd name="T82" fmla="*/ 350 w 1932"/>
                  <a:gd name="T83" fmla="*/ 1205 h 1790"/>
                  <a:gd name="T84" fmla="*/ 277 w 1932"/>
                  <a:gd name="T85" fmla="*/ 1120 h 1790"/>
                  <a:gd name="T86" fmla="*/ 265 w 1932"/>
                  <a:gd name="T87" fmla="*/ 1018 h 1790"/>
                  <a:gd name="T88" fmla="*/ 212 w 1932"/>
                  <a:gd name="T89" fmla="*/ 948 h 1790"/>
                  <a:gd name="T90" fmla="*/ 90 w 1932"/>
                  <a:gd name="T91" fmla="*/ 850 h 1790"/>
                  <a:gd name="T92" fmla="*/ 0 w 1932"/>
                  <a:gd name="T93" fmla="*/ 748 h 1790"/>
                  <a:gd name="T94" fmla="*/ 0 w 1932"/>
                  <a:gd name="T95" fmla="*/ 705 h 1790"/>
                  <a:gd name="T96" fmla="*/ 292 w 1932"/>
                  <a:gd name="T97" fmla="*/ 708 h 1790"/>
                  <a:gd name="T98" fmla="*/ 530 w 1932"/>
                  <a:gd name="T99" fmla="*/ 728 h 1790"/>
                  <a:gd name="T100" fmla="*/ 560 w 1932"/>
                  <a:gd name="T101" fmla="*/ 0 h 17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32"/>
                  <a:gd name="T154" fmla="*/ 0 h 1790"/>
                  <a:gd name="T155" fmla="*/ 1932 w 1932"/>
                  <a:gd name="T156" fmla="*/ 1790 h 17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32" h="1790">
                    <a:moveTo>
                      <a:pt x="560" y="0"/>
                    </a:moveTo>
                    <a:lnTo>
                      <a:pt x="987" y="15"/>
                    </a:lnTo>
                    <a:lnTo>
                      <a:pt x="987" y="340"/>
                    </a:lnTo>
                    <a:lnTo>
                      <a:pt x="1205" y="430"/>
                    </a:lnTo>
                    <a:lnTo>
                      <a:pt x="1265" y="400"/>
                    </a:lnTo>
                    <a:lnTo>
                      <a:pt x="1407" y="470"/>
                    </a:lnTo>
                    <a:lnTo>
                      <a:pt x="1492" y="465"/>
                    </a:lnTo>
                    <a:lnTo>
                      <a:pt x="1657" y="395"/>
                    </a:lnTo>
                    <a:lnTo>
                      <a:pt x="1752" y="463"/>
                    </a:lnTo>
                    <a:lnTo>
                      <a:pt x="1835" y="480"/>
                    </a:lnTo>
                    <a:lnTo>
                      <a:pt x="1835" y="745"/>
                    </a:lnTo>
                    <a:lnTo>
                      <a:pt x="1932" y="910"/>
                    </a:lnTo>
                    <a:lnTo>
                      <a:pt x="1910" y="1135"/>
                    </a:lnTo>
                    <a:lnTo>
                      <a:pt x="1805" y="1225"/>
                    </a:lnTo>
                    <a:lnTo>
                      <a:pt x="1782" y="1143"/>
                    </a:lnTo>
                    <a:lnTo>
                      <a:pt x="1752" y="1180"/>
                    </a:lnTo>
                    <a:lnTo>
                      <a:pt x="1775" y="1233"/>
                    </a:lnTo>
                    <a:lnTo>
                      <a:pt x="1587" y="1368"/>
                    </a:lnTo>
                    <a:lnTo>
                      <a:pt x="1542" y="1375"/>
                    </a:lnTo>
                    <a:lnTo>
                      <a:pt x="1445" y="1443"/>
                    </a:lnTo>
                    <a:lnTo>
                      <a:pt x="1445" y="1480"/>
                    </a:lnTo>
                    <a:lnTo>
                      <a:pt x="1415" y="1488"/>
                    </a:lnTo>
                    <a:lnTo>
                      <a:pt x="1437" y="1533"/>
                    </a:lnTo>
                    <a:lnTo>
                      <a:pt x="1385" y="1600"/>
                    </a:lnTo>
                    <a:lnTo>
                      <a:pt x="1415" y="1698"/>
                    </a:lnTo>
                    <a:lnTo>
                      <a:pt x="1445" y="1730"/>
                    </a:lnTo>
                    <a:lnTo>
                      <a:pt x="1437" y="1790"/>
                    </a:lnTo>
                    <a:lnTo>
                      <a:pt x="1362" y="1790"/>
                    </a:lnTo>
                    <a:lnTo>
                      <a:pt x="1295" y="1760"/>
                    </a:lnTo>
                    <a:lnTo>
                      <a:pt x="1250" y="1768"/>
                    </a:lnTo>
                    <a:lnTo>
                      <a:pt x="1100" y="1715"/>
                    </a:lnTo>
                    <a:lnTo>
                      <a:pt x="1032" y="1510"/>
                    </a:lnTo>
                    <a:lnTo>
                      <a:pt x="927" y="1413"/>
                    </a:lnTo>
                    <a:lnTo>
                      <a:pt x="835" y="1233"/>
                    </a:lnTo>
                    <a:lnTo>
                      <a:pt x="792" y="1215"/>
                    </a:lnTo>
                    <a:lnTo>
                      <a:pt x="742" y="1170"/>
                    </a:lnTo>
                    <a:lnTo>
                      <a:pt x="695" y="1170"/>
                    </a:lnTo>
                    <a:lnTo>
                      <a:pt x="622" y="1155"/>
                    </a:lnTo>
                    <a:lnTo>
                      <a:pt x="567" y="1170"/>
                    </a:lnTo>
                    <a:lnTo>
                      <a:pt x="530" y="1260"/>
                    </a:lnTo>
                    <a:lnTo>
                      <a:pt x="472" y="1275"/>
                    </a:lnTo>
                    <a:lnTo>
                      <a:pt x="350" y="1205"/>
                    </a:lnTo>
                    <a:lnTo>
                      <a:pt x="277" y="1120"/>
                    </a:lnTo>
                    <a:lnTo>
                      <a:pt x="265" y="1018"/>
                    </a:lnTo>
                    <a:lnTo>
                      <a:pt x="212" y="948"/>
                    </a:lnTo>
                    <a:lnTo>
                      <a:pt x="90" y="850"/>
                    </a:lnTo>
                    <a:lnTo>
                      <a:pt x="0" y="748"/>
                    </a:lnTo>
                    <a:lnTo>
                      <a:pt x="0" y="705"/>
                    </a:lnTo>
                    <a:lnTo>
                      <a:pt x="292" y="708"/>
                    </a:lnTo>
                    <a:lnTo>
                      <a:pt x="530" y="728"/>
                    </a:lnTo>
                    <a:lnTo>
                      <a:pt x="560" y="0"/>
                    </a:lnTo>
                    <a:close/>
                  </a:path>
                </a:pathLst>
              </a:custGeom>
              <a:solidFill>
                <a:srgbClr val="00CCFF"/>
              </a:solidFill>
              <a:ln w="12700">
                <a:solidFill>
                  <a:srgbClr val="000000"/>
                </a:solidFill>
                <a:round/>
                <a:headEnd/>
                <a:tailEnd/>
              </a:ln>
            </p:spPr>
            <p:txBody>
              <a:bodyPr/>
              <a:lstStyle/>
              <a:p>
                <a:endParaRPr lang="en-US"/>
              </a:p>
            </p:txBody>
          </p:sp>
          <p:sp>
            <p:nvSpPr>
              <p:cNvPr id="105507" name="Freeform 19"/>
              <p:cNvSpPr>
                <a:spLocks/>
              </p:cNvSpPr>
              <p:nvPr/>
            </p:nvSpPr>
            <p:spPr bwMode="auto">
              <a:xfrm>
                <a:off x="6972" y="7373"/>
                <a:ext cx="930" cy="545"/>
              </a:xfrm>
              <a:custGeom>
                <a:avLst/>
                <a:gdLst>
                  <a:gd name="T0" fmla="*/ 2 w 930"/>
                  <a:gd name="T1" fmla="*/ 0 h 545"/>
                  <a:gd name="T2" fmla="*/ 780 w 930"/>
                  <a:gd name="T3" fmla="*/ 18 h 545"/>
                  <a:gd name="T4" fmla="*/ 837 w 930"/>
                  <a:gd name="T5" fmla="*/ 178 h 545"/>
                  <a:gd name="T6" fmla="*/ 892 w 930"/>
                  <a:gd name="T7" fmla="*/ 300 h 545"/>
                  <a:gd name="T8" fmla="*/ 930 w 930"/>
                  <a:gd name="T9" fmla="*/ 500 h 545"/>
                  <a:gd name="T10" fmla="*/ 907 w 930"/>
                  <a:gd name="T11" fmla="*/ 545 h 545"/>
                  <a:gd name="T12" fmla="*/ 620 w 930"/>
                  <a:gd name="T13" fmla="*/ 538 h 545"/>
                  <a:gd name="T14" fmla="*/ 0 w 930"/>
                  <a:gd name="T15" fmla="*/ 528 h 545"/>
                  <a:gd name="T16" fmla="*/ 2 w 930"/>
                  <a:gd name="T17" fmla="*/ 0 h 5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30"/>
                  <a:gd name="T28" fmla="*/ 0 h 545"/>
                  <a:gd name="T29" fmla="*/ 930 w 930"/>
                  <a:gd name="T30" fmla="*/ 545 h 5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30" h="545">
                    <a:moveTo>
                      <a:pt x="2" y="0"/>
                    </a:moveTo>
                    <a:lnTo>
                      <a:pt x="780" y="18"/>
                    </a:lnTo>
                    <a:lnTo>
                      <a:pt x="837" y="178"/>
                    </a:lnTo>
                    <a:lnTo>
                      <a:pt x="892" y="300"/>
                    </a:lnTo>
                    <a:lnTo>
                      <a:pt x="930" y="500"/>
                    </a:lnTo>
                    <a:lnTo>
                      <a:pt x="907" y="545"/>
                    </a:lnTo>
                    <a:lnTo>
                      <a:pt x="620" y="538"/>
                    </a:lnTo>
                    <a:lnTo>
                      <a:pt x="0" y="528"/>
                    </a:lnTo>
                    <a:lnTo>
                      <a:pt x="2" y="0"/>
                    </a:lnTo>
                    <a:close/>
                  </a:path>
                </a:pathLst>
              </a:custGeom>
              <a:solidFill>
                <a:srgbClr val="00CCFF"/>
              </a:solidFill>
              <a:ln w="12700">
                <a:solidFill>
                  <a:srgbClr val="000000"/>
                </a:solidFill>
                <a:round/>
                <a:headEnd/>
                <a:tailEnd/>
              </a:ln>
            </p:spPr>
            <p:txBody>
              <a:bodyPr/>
              <a:lstStyle/>
              <a:p>
                <a:endParaRPr lang="en-US"/>
              </a:p>
            </p:txBody>
          </p:sp>
          <p:sp>
            <p:nvSpPr>
              <p:cNvPr id="105508" name="Freeform 20"/>
              <p:cNvSpPr>
                <a:spLocks/>
              </p:cNvSpPr>
              <p:nvPr/>
            </p:nvSpPr>
            <p:spPr bwMode="auto">
              <a:xfrm>
                <a:off x="6947" y="7898"/>
                <a:ext cx="977" cy="638"/>
              </a:xfrm>
              <a:custGeom>
                <a:avLst/>
                <a:gdLst>
                  <a:gd name="T0" fmla="*/ 17 w 977"/>
                  <a:gd name="T1" fmla="*/ 0 h 638"/>
                  <a:gd name="T2" fmla="*/ 15 w 977"/>
                  <a:gd name="T3" fmla="*/ 248 h 638"/>
                  <a:gd name="T4" fmla="*/ 0 w 977"/>
                  <a:gd name="T5" fmla="*/ 538 h 638"/>
                  <a:gd name="T6" fmla="*/ 710 w 977"/>
                  <a:gd name="T7" fmla="*/ 548 h 638"/>
                  <a:gd name="T8" fmla="*/ 785 w 977"/>
                  <a:gd name="T9" fmla="*/ 588 h 638"/>
                  <a:gd name="T10" fmla="*/ 837 w 977"/>
                  <a:gd name="T11" fmla="*/ 533 h 638"/>
                  <a:gd name="T12" fmla="*/ 977 w 977"/>
                  <a:gd name="T13" fmla="*/ 638 h 638"/>
                  <a:gd name="T14" fmla="*/ 957 w 977"/>
                  <a:gd name="T15" fmla="*/ 528 h 638"/>
                  <a:gd name="T16" fmla="*/ 970 w 977"/>
                  <a:gd name="T17" fmla="*/ 443 h 638"/>
                  <a:gd name="T18" fmla="*/ 977 w 977"/>
                  <a:gd name="T19" fmla="*/ 153 h 638"/>
                  <a:gd name="T20" fmla="*/ 915 w 977"/>
                  <a:gd name="T21" fmla="*/ 90 h 638"/>
                  <a:gd name="T22" fmla="*/ 940 w 977"/>
                  <a:gd name="T23" fmla="*/ 10 h 638"/>
                  <a:gd name="T24" fmla="*/ 475 w 977"/>
                  <a:gd name="T25" fmla="*/ 8 h 638"/>
                  <a:gd name="T26" fmla="*/ 17 w 977"/>
                  <a:gd name="T27" fmla="*/ 0 h 6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77"/>
                  <a:gd name="T43" fmla="*/ 0 h 638"/>
                  <a:gd name="T44" fmla="*/ 977 w 977"/>
                  <a:gd name="T45" fmla="*/ 638 h 63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77" h="638">
                    <a:moveTo>
                      <a:pt x="17" y="0"/>
                    </a:moveTo>
                    <a:lnTo>
                      <a:pt x="15" y="248"/>
                    </a:lnTo>
                    <a:lnTo>
                      <a:pt x="0" y="538"/>
                    </a:lnTo>
                    <a:lnTo>
                      <a:pt x="710" y="548"/>
                    </a:lnTo>
                    <a:lnTo>
                      <a:pt x="785" y="588"/>
                    </a:lnTo>
                    <a:lnTo>
                      <a:pt x="837" y="533"/>
                    </a:lnTo>
                    <a:lnTo>
                      <a:pt x="977" y="638"/>
                    </a:lnTo>
                    <a:lnTo>
                      <a:pt x="957" y="528"/>
                    </a:lnTo>
                    <a:lnTo>
                      <a:pt x="970" y="443"/>
                    </a:lnTo>
                    <a:lnTo>
                      <a:pt x="977" y="153"/>
                    </a:lnTo>
                    <a:lnTo>
                      <a:pt x="915" y="90"/>
                    </a:lnTo>
                    <a:lnTo>
                      <a:pt x="940" y="10"/>
                    </a:lnTo>
                    <a:lnTo>
                      <a:pt x="475" y="8"/>
                    </a:lnTo>
                    <a:lnTo>
                      <a:pt x="17" y="0"/>
                    </a:lnTo>
                    <a:close/>
                  </a:path>
                </a:pathLst>
              </a:custGeom>
              <a:solidFill>
                <a:srgbClr val="00CCFF"/>
              </a:solidFill>
              <a:ln w="12700">
                <a:solidFill>
                  <a:srgbClr val="000000"/>
                </a:solidFill>
                <a:round/>
                <a:headEnd/>
                <a:tailEnd/>
              </a:ln>
            </p:spPr>
            <p:txBody>
              <a:bodyPr/>
              <a:lstStyle/>
              <a:p>
                <a:endParaRPr lang="en-US"/>
              </a:p>
            </p:txBody>
          </p:sp>
          <p:sp>
            <p:nvSpPr>
              <p:cNvPr id="105509" name="Freeform 21"/>
              <p:cNvSpPr>
                <a:spLocks/>
              </p:cNvSpPr>
              <p:nvPr/>
            </p:nvSpPr>
            <p:spPr bwMode="auto">
              <a:xfrm>
                <a:off x="6932" y="8428"/>
                <a:ext cx="1165" cy="525"/>
              </a:xfrm>
              <a:custGeom>
                <a:avLst/>
                <a:gdLst>
                  <a:gd name="T0" fmla="*/ 12 w 1165"/>
                  <a:gd name="T1" fmla="*/ 0 h 525"/>
                  <a:gd name="T2" fmla="*/ 0 w 1165"/>
                  <a:gd name="T3" fmla="*/ 348 h 525"/>
                  <a:gd name="T4" fmla="*/ 262 w 1165"/>
                  <a:gd name="T5" fmla="*/ 355 h 525"/>
                  <a:gd name="T6" fmla="*/ 260 w 1165"/>
                  <a:gd name="T7" fmla="*/ 525 h 525"/>
                  <a:gd name="T8" fmla="*/ 615 w 1165"/>
                  <a:gd name="T9" fmla="*/ 520 h 525"/>
                  <a:gd name="T10" fmla="*/ 932 w 1165"/>
                  <a:gd name="T11" fmla="*/ 515 h 525"/>
                  <a:gd name="T12" fmla="*/ 1165 w 1165"/>
                  <a:gd name="T13" fmla="*/ 520 h 525"/>
                  <a:gd name="T14" fmla="*/ 1092 w 1165"/>
                  <a:gd name="T15" fmla="*/ 373 h 525"/>
                  <a:gd name="T16" fmla="*/ 1042 w 1165"/>
                  <a:gd name="T17" fmla="*/ 235 h 525"/>
                  <a:gd name="T18" fmla="*/ 987 w 1165"/>
                  <a:gd name="T19" fmla="*/ 93 h 525"/>
                  <a:gd name="T20" fmla="*/ 855 w 1165"/>
                  <a:gd name="T21" fmla="*/ 3 h 525"/>
                  <a:gd name="T22" fmla="*/ 795 w 1165"/>
                  <a:gd name="T23" fmla="*/ 55 h 525"/>
                  <a:gd name="T24" fmla="*/ 722 w 1165"/>
                  <a:gd name="T25" fmla="*/ 18 h 525"/>
                  <a:gd name="T26" fmla="*/ 405 w 1165"/>
                  <a:gd name="T27" fmla="*/ 8 h 525"/>
                  <a:gd name="T28" fmla="*/ 12 w 1165"/>
                  <a:gd name="T29" fmla="*/ 0 h 5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65"/>
                  <a:gd name="T46" fmla="*/ 0 h 525"/>
                  <a:gd name="T47" fmla="*/ 1165 w 1165"/>
                  <a:gd name="T48" fmla="*/ 525 h 5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65" h="525">
                    <a:moveTo>
                      <a:pt x="12" y="0"/>
                    </a:moveTo>
                    <a:lnTo>
                      <a:pt x="0" y="348"/>
                    </a:lnTo>
                    <a:lnTo>
                      <a:pt x="262" y="355"/>
                    </a:lnTo>
                    <a:lnTo>
                      <a:pt x="260" y="525"/>
                    </a:lnTo>
                    <a:lnTo>
                      <a:pt x="615" y="520"/>
                    </a:lnTo>
                    <a:lnTo>
                      <a:pt x="932" y="515"/>
                    </a:lnTo>
                    <a:lnTo>
                      <a:pt x="1165" y="520"/>
                    </a:lnTo>
                    <a:lnTo>
                      <a:pt x="1092" y="373"/>
                    </a:lnTo>
                    <a:lnTo>
                      <a:pt x="1042" y="235"/>
                    </a:lnTo>
                    <a:lnTo>
                      <a:pt x="987" y="93"/>
                    </a:lnTo>
                    <a:lnTo>
                      <a:pt x="855" y="3"/>
                    </a:lnTo>
                    <a:lnTo>
                      <a:pt x="795" y="55"/>
                    </a:lnTo>
                    <a:lnTo>
                      <a:pt x="722" y="18"/>
                    </a:lnTo>
                    <a:lnTo>
                      <a:pt x="405" y="8"/>
                    </a:lnTo>
                    <a:lnTo>
                      <a:pt x="12" y="0"/>
                    </a:lnTo>
                    <a:close/>
                  </a:path>
                </a:pathLst>
              </a:custGeom>
              <a:solidFill>
                <a:srgbClr val="00CCFF"/>
              </a:solidFill>
              <a:ln w="12700">
                <a:solidFill>
                  <a:srgbClr val="000000"/>
                </a:solidFill>
                <a:round/>
                <a:headEnd/>
                <a:tailEnd/>
              </a:ln>
            </p:spPr>
            <p:txBody>
              <a:bodyPr/>
              <a:lstStyle/>
              <a:p>
                <a:endParaRPr lang="en-US"/>
              </a:p>
            </p:txBody>
          </p:sp>
          <p:sp>
            <p:nvSpPr>
              <p:cNvPr id="105510" name="Freeform 22"/>
              <p:cNvSpPr>
                <a:spLocks/>
              </p:cNvSpPr>
              <p:nvPr/>
            </p:nvSpPr>
            <p:spPr bwMode="auto">
              <a:xfrm>
                <a:off x="7179" y="8941"/>
                <a:ext cx="1025" cy="522"/>
              </a:xfrm>
              <a:custGeom>
                <a:avLst/>
                <a:gdLst>
                  <a:gd name="T0" fmla="*/ 10 w 1025"/>
                  <a:gd name="T1" fmla="*/ 5 h 522"/>
                  <a:gd name="T2" fmla="*/ 8 w 1025"/>
                  <a:gd name="T3" fmla="*/ 305 h 522"/>
                  <a:gd name="T4" fmla="*/ 0 w 1025"/>
                  <a:gd name="T5" fmla="*/ 517 h 522"/>
                  <a:gd name="T6" fmla="*/ 1025 w 1025"/>
                  <a:gd name="T7" fmla="*/ 522 h 522"/>
                  <a:gd name="T8" fmla="*/ 1005 w 1025"/>
                  <a:gd name="T9" fmla="*/ 250 h 522"/>
                  <a:gd name="T10" fmla="*/ 1005 w 1025"/>
                  <a:gd name="T11" fmla="*/ 147 h 522"/>
                  <a:gd name="T12" fmla="*/ 923 w 1025"/>
                  <a:gd name="T13" fmla="*/ 85 h 522"/>
                  <a:gd name="T14" fmla="*/ 948 w 1025"/>
                  <a:gd name="T15" fmla="*/ 30 h 522"/>
                  <a:gd name="T16" fmla="*/ 913 w 1025"/>
                  <a:gd name="T17" fmla="*/ 0 h 522"/>
                  <a:gd name="T18" fmla="*/ 448 w 1025"/>
                  <a:gd name="T19" fmla="*/ 5 h 522"/>
                  <a:gd name="T20" fmla="*/ 10 w 1025"/>
                  <a:gd name="T21" fmla="*/ 5 h 5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25"/>
                  <a:gd name="T34" fmla="*/ 0 h 522"/>
                  <a:gd name="T35" fmla="*/ 1025 w 1025"/>
                  <a:gd name="T36" fmla="*/ 522 h 5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25" h="522">
                    <a:moveTo>
                      <a:pt x="10" y="5"/>
                    </a:moveTo>
                    <a:lnTo>
                      <a:pt x="8" y="305"/>
                    </a:lnTo>
                    <a:lnTo>
                      <a:pt x="0" y="517"/>
                    </a:lnTo>
                    <a:lnTo>
                      <a:pt x="1025" y="522"/>
                    </a:lnTo>
                    <a:lnTo>
                      <a:pt x="1005" y="250"/>
                    </a:lnTo>
                    <a:lnTo>
                      <a:pt x="1005" y="147"/>
                    </a:lnTo>
                    <a:lnTo>
                      <a:pt x="923" y="85"/>
                    </a:lnTo>
                    <a:lnTo>
                      <a:pt x="948" y="30"/>
                    </a:lnTo>
                    <a:lnTo>
                      <a:pt x="913" y="0"/>
                    </a:lnTo>
                    <a:lnTo>
                      <a:pt x="448" y="5"/>
                    </a:lnTo>
                    <a:lnTo>
                      <a:pt x="10" y="5"/>
                    </a:lnTo>
                    <a:close/>
                  </a:path>
                </a:pathLst>
              </a:custGeom>
              <a:solidFill>
                <a:srgbClr val="00CCFF"/>
              </a:solidFill>
              <a:ln w="12700">
                <a:solidFill>
                  <a:srgbClr val="000000"/>
                </a:solidFill>
                <a:round/>
                <a:headEnd/>
                <a:tailEnd/>
              </a:ln>
            </p:spPr>
            <p:txBody>
              <a:bodyPr/>
              <a:lstStyle/>
              <a:p>
                <a:endParaRPr lang="en-US"/>
              </a:p>
            </p:txBody>
          </p:sp>
          <p:sp>
            <p:nvSpPr>
              <p:cNvPr id="105511" name="Freeform 23"/>
              <p:cNvSpPr>
                <a:spLocks/>
              </p:cNvSpPr>
              <p:nvPr/>
            </p:nvSpPr>
            <p:spPr bwMode="auto">
              <a:xfrm>
                <a:off x="7042" y="9451"/>
                <a:ext cx="1195" cy="575"/>
              </a:xfrm>
              <a:custGeom>
                <a:avLst/>
                <a:gdLst>
                  <a:gd name="T0" fmla="*/ 7 w 1195"/>
                  <a:gd name="T1" fmla="*/ 0 h 575"/>
                  <a:gd name="T2" fmla="*/ 0 w 1195"/>
                  <a:gd name="T3" fmla="*/ 102 h 575"/>
                  <a:gd name="T4" fmla="*/ 425 w 1195"/>
                  <a:gd name="T5" fmla="*/ 117 h 575"/>
                  <a:gd name="T6" fmla="*/ 427 w 1195"/>
                  <a:gd name="T7" fmla="*/ 445 h 575"/>
                  <a:gd name="T8" fmla="*/ 645 w 1195"/>
                  <a:gd name="T9" fmla="*/ 535 h 575"/>
                  <a:gd name="T10" fmla="*/ 705 w 1195"/>
                  <a:gd name="T11" fmla="*/ 502 h 575"/>
                  <a:gd name="T12" fmla="*/ 842 w 1195"/>
                  <a:gd name="T13" fmla="*/ 575 h 575"/>
                  <a:gd name="T14" fmla="*/ 932 w 1195"/>
                  <a:gd name="T15" fmla="*/ 572 h 575"/>
                  <a:gd name="T16" fmla="*/ 1097 w 1195"/>
                  <a:gd name="T17" fmla="*/ 502 h 575"/>
                  <a:gd name="T18" fmla="*/ 1195 w 1195"/>
                  <a:gd name="T19" fmla="*/ 570 h 575"/>
                  <a:gd name="T20" fmla="*/ 1195 w 1195"/>
                  <a:gd name="T21" fmla="*/ 215 h 575"/>
                  <a:gd name="T22" fmla="*/ 1165 w 1195"/>
                  <a:gd name="T23" fmla="*/ 7 h 575"/>
                  <a:gd name="T24" fmla="*/ 7 w 1195"/>
                  <a:gd name="T25" fmla="*/ 0 h 5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95"/>
                  <a:gd name="T40" fmla="*/ 0 h 575"/>
                  <a:gd name="T41" fmla="*/ 1195 w 1195"/>
                  <a:gd name="T42" fmla="*/ 575 h 5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95" h="575">
                    <a:moveTo>
                      <a:pt x="7" y="0"/>
                    </a:moveTo>
                    <a:lnTo>
                      <a:pt x="0" y="102"/>
                    </a:lnTo>
                    <a:lnTo>
                      <a:pt x="425" y="117"/>
                    </a:lnTo>
                    <a:lnTo>
                      <a:pt x="427" y="445"/>
                    </a:lnTo>
                    <a:lnTo>
                      <a:pt x="645" y="535"/>
                    </a:lnTo>
                    <a:lnTo>
                      <a:pt x="705" y="502"/>
                    </a:lnTo>
                    <a:lnTo>
                      <a:pt x="842" y="575"/>
                    </a:lnTo>
                    <a:lnTo>
                      <a:pt x="932" y="572"/>
                    </a:lnTo>
                    <a:lnTo>
                      <a:pt x="1097" y="502"/>
                    </a:lnTo>
                    <a:lnTo>
                      <a:pt x="1195" y="570"/>
                    </a:lnTo>
                    <a:lnTo>
                      <a:pt x="1195" y="215"/>
                    </a:lnTo>
                    <a:lnTo>
                      <a:pt x="1165" y="7"/>
                    </a:lnTo>
                    <a:lnTo>
                      <a:pt x="7" y="0"/>
                    </a:lnTo>
                    <a:close/>
                  </a:path>
                </a:pathLst>
              </a:custGeom>
              <a:solidFill>
                <a:srgbClr val="00CCFF"/>
              </a:solidFill>
              <a:ln w="12700">
                <a:solidFill>
                  <a:srgbClr val="000000"/>
                </a:solidFill>
                <a:round/>
                <a:headEnd/>
                <a:tailEnd/>
              </a:ln>
            </p:spPr>
            <p:txBody>
              <a:bodyPr/>
              <a:lstStyle/>
              <a:p>
                <a:endParaRPr lang="en-US"/>
              </a:p>
            </p:txBody>
          </p:sp>
          <p:sp>
            <p:nvSpPr>
              <p:cNvPr id="105512" name="Freeform 24"/>
              <p:cNvSpPr>
                <a:spLocks/>
              </p:cNvSpPr>
              <p:nvPr/>
            </p:nvSpPr>
            <p:spPr bwMode="auto">
              <a:xfrm>
                <a:off x="8214" y="9478"/>
                <a:ext cx="673" cy="628"/>
              </a:xfrm>
              <a:custGeom>
                <a:avLst/>
                <a:gdLst>
                  <a:gd name="T0" fmla="*/ 0 w 673"/>
                  <a:gd name="T1" fmla="*/ 58 h 628"/>
                  <a:gd name="T2" fmla="*/ 265 w 673"/>
                  <a:gd name="T3" fmla="*/ 25 h 628"/>
                  <a:gd name="T4" fmla="*/ 593 w 673"/>
                  <a:gd name="T5" fmla="*/ 0 h 628"/>
                  <a:gd name="T6" fmla="*/ 575 w 673"/>
                  <a:gd name="T7" fmla="*/ 83 h 628"/>
                  <a:gd name="T8" fmla="*/ 648 w 673"/>
                  <a:gd name="T9" fmla="*/ 65 h 628"/>
                  <a:gd name="T10" fmla="*/ 673 w 673"/>
                  <a:gd name="T11" fmla="*/ 120 h 628"/>
                  <a:gd name="T12" fmla="*/ 598 w 673"/>
                  <a:gd name="T13" fmla="*/ 170 h 628"/>
                  <a:gd name="T14" fmla="*/ 615 w 673"/>
                  <a:gd name="T15" fmla="*/ 258 h 628"/>
                  <a:gd name="T16" fmla="*/ 538 w 673"/>
                  <a:gd name="T17" fmla="*/ 403 h 628"/>
                  <a:gd name="T18" fmla="*/ 480 w 673"/>
                  <a:gd name="T19" fmla="*/ 493 h 628"/>
                  <a:gd name="T20" fmla="*/ 513 w 673"/>
                  <a:gd name="T21" fmla="*/ 608 h 628"/>
                  <a:gd name="T22" fmla="*/ 98 w 673"/>
                  <a:gd name="T23" fmla="*/ 628 h 628"/>
                  <a:gd name="T24" fmla="*/ 95 w 673"/>
                  <a:gd name="T25" fmla="*/ 558 h 628"/>
                  <a:gd name="T26" fmla="*/ 13 w 673"/>
                  <a:gd name="T27" fmla="*/ 543 h 628"/>
                  <a:gd name="T28" fmla="*/ 13 w 673"/>
                  <a:gd name="T29" fmla="*/ 170 h 628"/>
                  <a:gd name="T30" fmla="*/ 0 w 673"/>
                  <a:gd name="T31" fmla="*/ 58 h 6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73"/>
                  <a:gd name="T49" fmla="*/ 0 h 628"/>
                  <a:gd name="T50" fmla="*/ 673 w 673"/>
                  <a:gd name="T51" fmla="*/ 628 h 6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73" h="628">
                    <a:moveTo>
                      <a:pt x="0" y="58"/>
                    </a:moveTo>
                    <a:lnTo>
                      <a:pt x="265" y="25"/>
                    </a:lnTo>
                    <a:lnTo>
                      <a:pt x="593" y="0"/>
                    </a:lnTo>
                    <a:lnTo>
                      <a:pt x="575" y="83"/>
                    </a:lnTo>
                    <a:lnTo>
                      <a:pt x="648" y="65"/>
                    </a:lnTo>
                    <a:lnTo>
                      <a:pt x="673" y="120"/>
                    </a:lnTo>
                    <a:lnTo>
                      <a:pt x="598" y="170"/>
                    </a:lnTo>
                    <a:lnTo>
                      <a:pt x="615" y="258"/>
                    </a:lnTo>
                    <a:lnTo>
                      <a:pt x="538" y="403"/>
                    </a:lnTo>
                    <a:lnTo>
                      <a:pt x="480" y="493"/>
                    </a:lnTo>
                    <a:lnTo>
                      <a:pt x="513" y="608"/>
                    </a:lnTo>
                    <a:lnTo>
                      <a:pt x="98" y="628"/>
                    </a:lnTo>
                    <a:lnTo>
                      <a:pt x="95" y="558"/>
                    </a:lnTo>
                    <a:lnTo>
                      <a:pt x="13" y="543"/>
                    </a:lnTo>
                    <a:lnTo>
                      <a:pt x="13" y="170"/>
                    </a:lnTo>
                    <a:lnTo>
                      <a:pt x="0" y="58"/>
                    </a:lnTo>
                    <a:close/>
                  </a:path>
                </a:pathLst>
              </a:custGeom>
              <a:solidFill>
                <a:srgbClr val="00CCFF"/>
              </a:solidFill>
              <a:ln w="12700">
                <a:solidFill>
                  <a:srgbClr val="000000"/>
                </a:solidFill>
                <a:round/>
                <a:headEnd/>
                <a:tailEnd/>
              </a:ln>
            </p:spPr>
            <p:txBody>
              <a:bodyPr/>
              <a:lstStyle/>
              <a:p>
                <a:endParaRPr lang="en-US"/>
              </a:p>
            </p:txBody>
          </p:sp>
          <p:sp>
            <p:nvSpPr>
              <p:cNvPr id="105513" name="Freeform 25"/>
              <p:cNvSpPr>
                <a:spLocks/>
              </p:cNvSpPr>
              <p:nvPr/>
            </p:nvSpPr>
            <p:spPr bwMode="auto">
              <a:xfrm>
                <a:off x="8312" y="10083"/>
                <a:ext cx="820" cy="658"/>
              </a:xfrm>
              <a:custGeom>
                <a:avLst/>
                <a:gdLst>
                  <a:gd name="T0" fmla="*/ 0 w 820"/>
                  <a:gd name="T1" fmla="*/ 15 h 658"/>
                  <a:gd name="T2" fmla="*/ 410 w 820"/>
                  <a:gd name="T3" fmla="*/ 0 h 658"/>
                  <a:gd name="T4" fmla="*/ 482 w 820"/>
                  <a:gd name="T5" fmla="*/ 135 h 658"/>
                  <a:gd name="T6" fmla="*/ 420 w 820"/>
                  <a:gd name="T7" fmla="*/ 295 h 658"/>
                  <a:gd name="T8" fmla="*/ 400 w 820"/>
                  <a:gd name="T9" fmla="*/ 368 h 658"/>
                  <a:gd name="T10" fmla="*/ 675 w 820"/>
                  <a:gd name="T11" fmla="*/ 338 h 658"/>
                  <a:gd name="T12" fmla="*/ 692 w 820"/>
                  <a:gd name="T13" fmla="*/ 443 h 658"/>
                  <a:gd name="T14" fmla="*/ 610 w 820"/>
                  <a:gd name="T15" fmla="*/ 433 h 658"/>
                  <a:gd name="T16" fmla="*/ 572 w 820"/>
                  <a:gd name="T17" fmla="*/ 478 h 658"/>
                  <a:gd name="T18" fmla="*/ 615 w 820"/>
                  <a:gd name="T19" fmla="*/ 508 h 658"/>
                  <a:gd name="T20" fmla="*/ 690 w 820"/>
                  <a:gd name="T21" fmla="*/ 473 h 658"/>
                  <a:gd name="T22" fmla="*/ 692 w 820"/>
                  <a:gd name="T23" fmla="*/ 523 h 658"/>
                  <a:gd name="T24" fmla="*/ 737 w 820"/>
                  <a:gd name="T25" fmla="*/ 480 h 658"/>
                  <a:gd name="T26" fmla="*/ 767 w 820"/>
                  <a:gd name="T27" fmla="*/ 480 h 658"/>
                  <a:gd name="T28" fmla="*/ 732 w 820"/>
                  <a:gd name="T29" fmla="*/ 568 h 658"/>
                  <a:gd name="T30" fmla="*/ 800 w 820"/>
                  <a:gd name="T31" fmla="*/ 583 h 658"/>
                  <a:gd name="T32" fmla="*/ 820 w 820"/>
                  <a:gd name="T33" fmla="*/ 630 h 658"/>
                  <a:gd name="T34" fmla="*/ 790 w 820"/>
                  <a:gd name="T35" fmla="*/ 645 h 658"/>
                  <a:gd name="T36" fmla="*/ 747 w 820"/>
                  <a:gd name="T37" fmla="*/ 615 h 658"/>
                  <a:gd name="T38" fmla="*/ 667 w 820"/>
                  <a:gd name="T39" fmla="*/ 593 h 658"/>
                  <a:gd name="T40" fmla="*/ 685 w 820"/>
                  <a:gd name="T41" fmla="*/ 650 h 658"/>
                  <a:gd name="T42" fmla="*/ 645 w 820"/>
                  <a:gd name="T43" fmla="*/ 658 h 658"/>
                  <a:gd name="T44" fmla="*/ 612 w 820"/>
                  <a:gd name="T45" fmla="*/ 605 h 658"/>
                  <a:gd name="T46" fmla="*/ 592 w 820"/>
                  <a:gd name="T47" fmla="*/ 638 h 658"/>
                  <a:gd name="T48" fmla="*/ 472 w 820"/>
                  <a:gd name="T49" fmla="*/ 638 h 658"/>
                  <a:gd name="T50" fmla="*/ 472 w 820"/>
                  <a:gd name="T51" fmla="*/ 605 h 658"/>
                  <a:gd name="T52" fmla="*/ 427 w 820"/>
                  <a:gd name="T53" fmla="*/ 568 h 658"/>
                  <a:gd name="T54" fmla="*/ 337 w 820"/>
                  <a:gd name="T55" fmla="*/ 563 h 658"/>
                  <a:gd name="T56" fmla="*/ 412 w 820"/>
                  <a:gd name="T57" fmla="*/ 605 h 658"/>
                  <a:gd name="T58" fmla="*/ 307 w 820"/>
                  <a:gd name="T59" fmla="*/ 628 h 658"/>
                  <a:gd name="T60" fmla="*/ 142 w 820"/>
                  <a:gd name="T61" fmla="*/ 598 h 658"/>
                  <a:gd name="T62" fmla="*/ 80 w 820"/>
                  <a:gd name="T63" fmla="*/ 605 h 658"/>
                  <a:gd name="T64" fmla="*/ 102 w 820"/>
                  <a:gd name="T65" fmla="*/ 385 h 658"/>
                  <a:gd name="T66" fmla="*/ 2 w 820"/>
                  <a:gd name="T67" fmla="*/ 210 h 658"/>
                  <a:gd name="T68" fmla="*/ 0 w 820"/>
                  <a:gd name="T69" fmla="*/ 15 h 65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20"/>
                  <a:gd name="T106" fmla="*/ 0 h 658"/>
                  <a:gd name="T107" fmla="*/ 820 w 820"/>
                  <a:gd name="T108" fmla="*/ 658 h 65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20" h="658">
                    <a:moveTo>
                      <a:pt x="0" y="15"/>
                    </a:moveTo>
                    <a:lnTo>
                      <a:pt x="410" y="0"/>
                    </a:lnTo>
                    <a:lnTo>
                      <a:pt x="482" y="135"/>
                    </a:lnTo>
                    <a:lnTo>
                      <a:pt x="420" y="295"/>
                    </a:lnTo>
                    <a:lnTo>
                      <a:pt x="400" y="368"/>
                    </a:lnTo>
                    <a:lnTo>
                      <a:pt x="675" y="338"/>
                    </a:lnTo>
                    <a:lnTo>
                      <a:pt x="692" y="443"/>
                    </a:lnTo>
                    <a:lnTo>
                      <a:pt x="610" y="433"/>
                    </a:lnTo>
                    <a:lnTo>
                      <a:pt x="572" y="478"/>
                    </a:lnTo>
                    <a:lnTo>
                      <a:pt x="615" y="508"/>
                    </a:lnTo>
                    <a:lnTo>
                      <a:pt x="690" y="473"/>
                    </a:lnTo>
                    <a:lnTo>
                      <a:pt x="692" y="523"/>
                    </a:lnTo>
                    <a:lnTo>
                      <a:pt x="737" y="480"/>
                    </a:lnTo>
                    <a:lnTo>
                      <a:pt x="767" y="480"/>
                    </a:lnTo>
                    <a:lnTo>
                      <a:pt x="732" y="568"/>
                    </a:lnTo>
                    <a:lnTo>
                      <a:pt x="800" y="583"/>
                    </a:lnTo>
                    <a:lnTo>
                      <a:pt x="820" y="630"/>
                    </a:lnTo>
                    <a:lnTo>
                      <a:pt x="790" y="645"/>
                    </a:lnTo>
                    <a:lnTo>
                      <a:pt x="747" y="615"/>
                    </a:lnTo>
                    <a:lnTo>
                      <a:pt x="667" y="593"/>
                    </a:lnTo>
                    <a:lnTo>
                      <a:pt x="685" y="650"/>
                    </a:lnTo>
                    <a:lnTo>
                      <a:pt x="645" y="658"/>
                    </a:lnTo>
                    <a:lnTo>
                      <a:pt x="612" y="605"/>
                    </a:lnTo>
                    <a:lnTo>
                      <a:pt x="592" y="638"/>
                    </a:lnTo>
                    <a:lnTo>
                      <a:pt x="472" y="638"/>
                    </a:lnTo>
                    <a:lnTo>
                      <a:pt x="472" y="605"/>
                    </a:lnTo>
                    <a:lnTo>
                      <a:pt x="427" y="568"/>
                    </a:lnTo>
                    <a:lnTo>
                      <a:pt x="337" y="563"/>
                    </a:lnTo>
                    <a:lnTo>
                      <a:pt x="412" y="605"/>
                    </a:lnTo>
                    <a:lnTo>
                      <a:pt x="307" y="628"/>
                    </a:lnTo>
                    <a:lnTo>
                      <a:pt x="142" y="598"/>
                    </a:lnTo>
                    <a:lnTo>
                      <a:pt x="80" y="605"/>
                    </a:lnTo>
                    <a:lnTo>
                      <a:pt x="102" y="385"/>
                    </a:lnTo>
                    <a:lnTo>
                      <a:pt x="2" y="210"/>
                    </a:lnTo>
                    <a:lnTo>
                      <a:pt x="0" y="15"/>
                    </a:lnTo>
                    <a:close/>
                  </a:path>
                </a:pathLst>
              </a:custGeom>
              <a:solidFill>
                <a:srgbClr val="00CCFF"/>
              </a:solidFill>
              <a:ln w="12700">
                <a:solidFill>
                  <a:srgbClr val="000000"/>
                </a:solidFill>
                <a:round/>
                <a:headEnd/>
                <a:tailEnd/>
              </a:ln>
            </p:spPr>
            <p:txBody>
              <a:bodyPr/>
              <a:lstStyle/>
              <a:p>
                <a:endParaRPr lang="en-US"/>
              </a:p>
            </p:txBody>
          </p:sp>
          <p:sp>
            <p:nvSpPr>
              <p:cNvPr id="105514" name="Freeform 26"/>
              <p:cNvSpPr>
                <a:spLocks/>
              </p:cNvSpPr>
              <p:nvPr/>
            </p:nvSpPr>
            <p:spPr bwMode="auto">
              <a:xfrm>
                <a:off x="7749" y="7308"/>
                <a:ext cx="915" cy="1030"/>
              </a:xfrm>
              <a:custGeom>
                <a:avLst/>
                <a:gdLst>
                  <a:gd name="T0" fmla="*/ 0 w 915"/>
                  <a:gd name="T1" fmla="*/ 80 h 1030"/>
                  <a:gd name="T2" fmla="*/ 240 w 915"/>
                  <a:gd name="T3" fmla="*/ 80 h 1030"/>
                  <a:gd name="T4" fmla="*/ 238 w 915"/>
                  <a:gd name="T5" fmla="*/ 0 h 1030"/>
                  <a:gd name="T6" fmla="*/ 290 w 915"/>
                  <a:gd name="T7" fmla="*/ 23 h 1030"/>
                  <a:gd name="T8" fmla="*/ 300 w 915"/>
                  <a:gd name="T9" fmla="*/ 85 h 1030"/>
                  <a:gd name="T10" fmla="*/ 415 w 915"/>
                  <a:gd name="T11" fmla="*/ 153 h 1030"/>
                  <a:gd name="T12" fmla="*/ 450 w 915"/>
                  <a:gd name="T13" fmla="*/ 123 h 1030"/>
                  <a:gd name="T14" fmla="*/ 518 w 915"/>
                  <a:gd name="T15" fmla="*/ 123 h 1030"/>
                  <a:gd name="T16" fmla="*/ 570 w 915"/>
                  <a:gd name="T17" fmla="*/ 183 h 1030"/>
                  <a:gd name="T18" fmla="*/ 605 w 915"/>
                  <a:gd name="T19" fmla="*/ 160 h 1030"/>
                  <a:gd name="T20" fmla="*/ 705 w 915"/>
                  <a:gd name="T21" fmla="*/ 185 h 1030"/>
                  <a:gd name="T22" fmla="*/ 740 w 915"/>
                  <a:gd name="T23" fmla="*/ 140 h 1030"/>
                  <a:gd name="T24" fmla="*/ 803 w 915"/>
                  <a:gd name="T25" fmla="*/ 175 h 1030"/>
                  <a:gd name="T26" fmla="*/ 915 w 915"/>
                  <a:gd name="T27" fmla="*/ 170 h 1030"/>
                  <a:gd name="T28" fmla="*/ 733 w 915"/>
                  <a:gd name="T29" fmla="*/ 298 h 1030"/>
                  <a:gd name="T30" fmla="*/ 643 w 915"/>
                  <a:gd name="T31" fmla="*/ 410 h 1030"/>
                  <a:gd name="T32" fmla="*/ 660 w 915"/>
                  <a:gd name="T33" fmla="*/ 573 h 1030"/>
                  <a:gd name="T34" fmla="*/ 598 w 915"/>
                  <a:gd name="T35" fmla="*/ 640 h 1030"/>
                  <a:gd name="T36" fmla="*/ 623 w 915"/>
                  <a:gd name="T37" fmla="*/ 688 h 1030"/>
                  <a:gd name="T38" fmla="*/ 623 w 915"/>
                  <a:gd name="T39" fmla="*/ 808 h 1030"/>
                  <a:gd name="T40" fmla="*/ 685 w 915"/>
                  <a:gd name="T41" fmla="*/ 808 h 1030"/>
                  <a:gd name="T42" fmla="*/ 778 w 915"/>
                  <a:gd name="T43" fmla="*/ 895 h 1030"/>
                  <a:gd name="T44" fmla="*/ 815 w 915"/>
                  <a:gd name="T45" fmla="*/ 1000 h 1030"/>
                  <a:gd name="T46" fmla="*/ 168 w 915"/>
                  <a:gd name="T47" fmla="*/ 1030 h 1030"/>
                  <a:gd name="T48" fmla="*/ 170 w 915"/>
                  <a:gd name="T49" fmla="*/ 745 h 1030"/>
                  <a:gd name="T50" fmla="*/ 113 w 915"/>
                  <a:gd name="T51" fmla="*/ 683 h 1030"/>
                  <a:gd name="T52" fmla="*/ 133 w 915"/>
                  <a:gd name="T53" fmla="*/ 608 h 1030"/>
                  <a:gd name="T54" fmla="*/ 153 w 915"/>
                  <a:gd name="T55" fmla="*/ 565 h 1030"/>
                  <a:gd name="T56" fmla="*/ 113 w 915"/>
                  <a:gd name="T57" fmla="*/ 368 h 1030"/>
                  <a:gd name="T58" fmla="*/ 58 w 915"/>
                  <a:gd name="T59" fmla="*/ 238 h 1030"/>
                  <a:gd name="T60" fmla="*/ 0 w 915"/>
                  <a:gd name="T61" fmla="*/ 80 h 103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915"/>
                  <a:gd name="T94" fmla="*/ 0 h 1030"/>
                  <a:gd name="T95" fmla="*/ 915 w 915"/>
                  <a:gd name="T96" fmla="*/ 1030 h 103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915" h="1030">
                    <a:moveTo>
                      <a:pt x="0" y="80"/>
                    </a:moveTo>
                    <a:lnTo>
                      <a:pt x="240" y="80"/>
                    </a:lnTo>
                    <a:lnTo>
                      <a:pt x="238" y="0"/>
                    </a:lnTo>
                    <a:lnTo>
                      <a:pt x="290" y="23"/>
                    </a:lnTo>
                    <a:lnTo>
                      <a:pt x="300" y="85"/>
                    </a:lnTo>
                    <a:lnTo>
                      <a:pt x="415" y="153"/>
                    </a:lnTo>
                    <a:lnTo>
                      <a:pt x="450" y="123"/>
                    </a:lnTo>
                    <a:lnTo>
                      <a:pt x="518" y="123"/>
                    </a:lnTo>
                    <a:lnTo>
                      <a:pt x="570" y="183"/>
                    </a:lnTo>
                    <a:lnTo>
                      <a:pt x="605" y="160"/>
                    </a:lnTo>
                    <a:lnTo>
                      <a:pt x="705" y="185"/>
                    </a:lnTo>
                    <a:lnTo>
                      <a:pt x="740" y="140"/>
                    </a:lnTo>
                    <a:lnTo>
                      <a:pt x="803" y="175"/>
                    </a:lnTo>
                    <a:lnTo>
                      <a:pt x="915" y="170"/>
                    </a:lnTo>
                    <a:lnTo>
                      <a:pt x="733" y="298"/>
                    </a:lnTo>
                    <a:lnTo>
                      <a:pt x="643" y="410"/>
                    </a:lnTo>
                    <a:lnTo>
                      <a:pt x="660" y="573"/>
                    </a:lnTo>
                    <a:lnTo>
                      <a:pt x="598" y="640"/>
                    </a:lnTo>
                    <a:lnTo>
                      <a:pt x="623" y="688"/>
                    </a:lnTo>
                    <a:lnTo>
                      <a:pt x="623" y="808"/>
                    </a:lnTo>
                    <a:lnTo>
                      <a:pt x="685" y="808"/>
                    </a:lnTo>
                    <a:lnTo>
                      <a:pt x="778" y="895"/>
                    </a:lnTo>
                    <a:lnTo>
                      <a:pt x="815" y="1000"/>
                    </a:lnTo>
                    <a:lnTo>
                      <a:pt x="168" y="1030"/>
                    </a:lnTo>
                    <a:lnTo>
                      <a:pt x="170" y="745"/>
                    </a:lnTo>
                    <a:lnTo>
                      <a:pt x="113" y="683"/>
                    </a:lnTo>
                    <a:lnTo>
                      <a:pt x="133" y="608"/>
                    </a:lnTo>
                    <a:lnTo>
                      <a:pt x="153" y="565"/>
                    </a:lnTo>
                    <a:lnTo>
                      <a:pt x="113" y="368"/>
                    </a:lnTo>
                    <a:lnTo>
                      <a:pt x="58" y="238"/>
                    </a:lnTo>
                    <a:lnTo>
                      <a:pt x="0" y="80"/>
                    </a:lnTo>
                    <a:close/>
                  </a:path>
                </a:pathLst>
              </a:custGeom>
              <a:solidFill>
                <a:srgbClr val="00CCFF"/>
              </a:solidFill>
              <a:ln w="12700">
                <a:solidFill>
                  <a:srgbClr val="000000"/>
                </a:solidFill>
                <a:round/>
                <a:headEnd/>
                <a:tailEnd/>
              </a:ln>
            </p:spPr>
            <p:txBody>
              <a:bodyPr/>
              <a:lstStyle/>
              <a:p>
                <a:endParaRPr lang="en-US"/>
              </a:p>
            </p:txBody>
          </p:sp>
          <p:sp>
            <p:nvSpPr>
              <p:cNvPr id="105515" name="Freeform 27"/>
              <p:cNvSpPr>
                <a:spLocks/>
              </p:cNvSpPr>
              <p:nvPr/>
            </p:nvSpPr>
            <p:spPr bwMode="auto">
              <a:xfrm>
                <a:off x="8342" y="7663"/>
                <a:ext cx="695" cy="813"/>
              </a:xfrm>
              <a:custGeom>
                <a:avLst/>
                <a:gdLst>
                  <a:gd name="T0" fmla="*/ 50 w 695"/>
                  <a:gd name="T1" fmla="*/ 55 h 813"/>
                  <a:gd name="T2" fmla="*/ 102 w 695"/>
                  <a:gd name="T3" fmla="*/ 48 h 813"/>
                  <a:gd name="T4" fmla="*/ 150 w 695"/>
                  <a:gd name="T5" fmla="*/ 48 h 813"/>
                  <a:gd name="T6" fmla="*/ 180 w 695"/>
                  <a:gd name="T7" fmla="*/ 0 h 813"/>
                  <a:gd name="T8" fmla="*/ 202 w 695"/>
                  <a:gd name="T9" fmla="*/ 60 h 813"/>
                  <a:gd name="T10" fmla="*/ 277 w 695"/>
                  <a:gd name="T11" fmla="*/ 60 h 813"/>
                  <a:gd name="T12" fmla="*/ 317 w 695"/>
                  <a:gd name="T13" fmla="*/ 115 h 813"/>
                  <a:gd name="T14" fmla="*/ 395 w 695"/>
                  <a:gd name="T15" fmla="*/ 100 h 813"/>
                  <a:gd name="T16" fmla="*/ 447 w 695"/>
                  <a:gd name="T17" fmla="*/ 135 h 813"/>
                  <a:gd name="T18" fmla="*/ 545 w 695"/>
                  <a:gd name="T19" fmla="*/ 160 h 813"/>
                  <a:gd name="T20" fmla="*/ 562 w 695"/>
                  <a:gd name="T21" fmla="*/ 203 h 813"/>
                  <a:gd name="T22" fmla="*/ 612 w 695"/>
                  <a:gd name="T23" fmla="*/ 205 h 813"/>
                  <a:gd name="T24" fmla="*/ 597 w 695"/>
                  <a:gd name="T25" fmla="*/ 248 h 813"/>
                  <a:gd name="T26" fmla="*/ 615 w 695"/>
                  <a:gd name="T27" fmla="*/ 295 h 813"/>
                  <a:gd name="T28" fmla="*/ 582 w 695"/>
                  <a:gd name="T29" fmla="*/ 355 h 813"/>
                  <a:gd name="T30" fmla="*/ 605 w 695"/>
                  <a:gd name="T31" fmla="*/ 368 h 813"/>
                  <a:gd name="T32" fmla="*/ 660 w 695"/>
                  <a:gd name="T33" fmla="*/ 303 h 813"/>
                  <a:gd name="T34" fmla="*/ 657 w 695"/>
                  <a:gd name="T35" fmla="*/ 280 h 813"/>
                  <a:gd name="T36" fmla="*/ 680 w 695"/>
                  <a:gd name="T37" fmla="*/ 270 h 813"/>
                  <a:gd name="T38" fmla="*/ 695 w 695"/>
                  <a:gd name="T39" fmla="*/ 303 h 813"/>
                  <a:gd name="T40" fmla="*/ 652 w 695"/>
                  <a:gd name="T41" fmla="*/ 348 h 813"/>
                  <a:gd name="T42" fmla="*/ 635 w 695"/>
                  <a:gd name="T43" fmla="*/ 450 h 813"/>
                  <a:gd name="T44" fmla="*/ 635 w 695"/>
                  <a:gd name="T45" fmla="*/ 623 h 813"/>
                  <a:gd name="T46" fmla="*/ 660 w 695"/>
                  <a:gd name="T47" fmla="*/ 653 h 813"/>
                  <a:gd name="T48" fmla="*/ 650 w 695"/>
                  <a:gd name="T49" fmla="*/ 760 h 813"/>
                  <a:gd name="T50" fmla="*/ 320 w 695"/>
                  <a:gd name="T51" fmla="*/ 813 h 813"/>
                  <a:gd name="T52" fmla="*/ 237 w 695"/>
                  <a:gd name="T53" fmla="*/ 763 h 813"/>
                  <a:gd name="T54" fmla="*/ 255 w 695"/>
                  <a:gd name="T55" fmla="*/ 698 h 813"/>
                  <a:gd name="T56" fmla="*/ 215 w 695"/>
                  <a:gd name="T57" fmla="*/ 628 h 813"/>
                  <a:gd name="T58" fmla="*/ 180 w 695"/>
                  <a:gd name="T59" fmla="*/ 540 h 813"/>
                  <a:gd name="T60" fmla="*/ 87 w 695"/>
                  <a:gd name="T61" fmla="*/ 453 h 813"/>
                  <a:gd name="T62" fmla="*/ 30 w 695"/>
                  <a:gd name="T63" fmla="*/ 453 h 813"/>
                  <a:gd name="T64" fmla="*/ 30 w 695"/>
                  <a:gd name="T65" fmla="*/ 333 h 813"/>
                  <a:gd name="T66" fmla="*/ 0 w 695"/>
                  <a:gd name="T67" fmla="*/ 288 h 813"/>
                  <a:gd name="T68" fmla="*/ 65 w 695"/>
                  <a:gd name="T69" fmla="*/ 218 h 813"/>
                  <a:gd name="T70" fmla="*/ 50 w 695"/>
                  <a:gd name="T71" fmla="*/ 55 h 8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95"/>
                  <a:gd name="T109" fmla="*/ 0 h 813"/>
                  <a:gd name="T110" fmla="*/ 695 w 695"/>
                  <a:gd name="T111" fmla="*/ 813 h 81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95" h="813">
                    <a:moveTo>
                      <a:pt x="50" y="55"/>
                    </a:moveTo>
                    <a:lnTo>
                      <a:pt x="102" y="48"/>
                    </a:lnTo>
                    <a:lnTo>
                      <a:pt x="150" y="48"/>
                    </a:lnTo>
                    <a:lnTo>
                      <a:pt x="180" y="0"/>
                    </a:lnTo>
                    <a:lnTo>
                      <a:pt x="202" y="60"/>
                    </a:lnTo>
                    <a:lnTo>
                      <a:pt x="277" y="60"/>
                    </a:lnTo>
                    <a:lnTo>
                      <a:pt x="317" y="115"/>
                    </a:lnTo>
                    <a:lnTo>
                      <a:pt x="395" y="100"/>
                    </a:lnTo>
                    <a:lnTo>
                      <a:pt x="447" y="135"/>
                    </a:lnTo>
                    <a:lnTo>
                      <a:pt x="545" y="160"/>
                    </a:lnTo>
                    <a:lnTo>
                      <a:pt x="562" y="203"/>
                    </a:lnTo>
                    <a:lnTo>
                      <a:pt x="612" y="205"/>
                    </a:lnTo>
                    <a:lnTo>
                      <a:pt x="597" y="248"/>
                    </a:lnTo>
                    <a:lnTo>
                      <a:pt x="615" y="295"/>
                    </a:lnTo>
                    <a:lnTo>
                      <a:pt x="582" y="355"/>
                    </a:lnTo>
                    <a:lnTo>
                      <a:pt x="605" y="368"/>
                    </a:lnTo>
                    <a:lnTo>
                      <a:pt x="660" y="303"/>
                    </a:lnTo>
                    <a:lnTo>
                      <a:pt x="657" y="280"/>
                    </a:lnTo>
                    <a:lnTo>
                      <a:pt x="680" y="270"/>
                    </a:lnTo>
                    <a:lnTo>
                      <a:pt x="695" y="303"/>
                    </a:lnTo>
                    <a:lnTo>
                      <a:pt x="652" y="348"/>
                    </a:lnTo>
                    <a:lnTo>
                      <a:pt x="635" y="450"/>
                    </a:lnTo>
                    <a:lnTo>
                      <a:pt x="635" y="623"/>
                    </a:lnTo>
                    <a:lnTo>
                      <a:pt x="660" y="653"/>
                    </a:lnTo>
                    <a:lnTo>
                      <a:pt x="650" y="760"/>
                    </a:lnTo>
                    <a:lnTo>
                      <a:pt x="320" y="813"/>
                    </a:lnTo>
                    <a:lnTo>
                      <a:pt x="237" y="763"/>
                    </a:lnTo>
                    <a:lnTo>
                      <a:pt x="255" y="698"/>
                    </a:lnTo>
                    <a:lnTo>
                      <a:pt x="215" y="628"/>
                    </a:lnTo>
                    <a:lnTo>
                      <a:pt x="180" y="540"/>
                    </a:lnTo>
                    <a:lnTo>
                      <a:pt x="87" y="453"/>
                    </a:lnTo>
                    <a:lnTo>
                      <a:pt x="30" y="453"/>
                    </a:lnTo>
                    <a:lnTo>
                      <a:pt x="30" y="333"/>
                    </a:lnTo>
                    <a:lnTo>
                      <a:pt x="0" y="288"/>
                    </a:lnTo>
                    <a:lnTo>
                      <a:pt x="65" y="218"/>
                    </a:lnTo>
                    <a:lnTo>
                      <a:pt x="50" y="55"/>
                    </a:lnTo>
                    <a:close/>
                  </a:path>
                </a:pathLst>
              </a:custGeom>
              <a:solidFill>
                <a:srgbClr val="00CCFF"/>
              </a:solidFill>
              <a:ln w="12700">
                <a:solidFill>
                  <a:srgbClr val="000000"/>
                </a:solidFill>
                <a:round/>
                <a:headEnd/>
                <a:tailEnd/>
              </a:ln>
            </p:spPr>
            <p:txBody>
              <a:bodyPr/>
              <a:lstStyle/>
              <a:p>
                <a:endParaRPr lang="en-US"/>
              </a:p>
            </p:txBody>
          </p:sp>
          <p:sp>
            <p:nvSpPr>
              <p:cNvPr id="105516" name="Freeform 28"/>
              <p:cNvSpPr>
                <a:spLocks/>
              </p:cNvSpPr>
              <p:nvPr/>
            </p:nvSpPr>
            <p:spPr bwMode="auto">
              <a:xfrm>
                <a:off x="7902" y="8306"/>
                <a:ext cx="807" cy="525"/>
              </a:xfrm>
              <a:custGeom>
                <a:avLst/>
                <a:gdLst>
                  <a:gd name="T0" fmla="*/ 12 w 807"/>
                  <a:gd name="T1" fmla="*/ 27 h 525"/>
                  <a:gd name="T2" fmla="*/ 0 w 807"/>
                  <a:gd name="T3" fmla="*/ 120 h 525"/>
                  <a:gd name="T4" fmla="*/ 17 w 807"/>
                  <a:gd name="T5" fmla="*/ 217 h 525"/>
                  <a:gd name="T6" fmla="*/ 92 w 807"/>
                  <a:gd name="T7" fmla="*/ 417 h 525"/>
                  <a:gd name="T8" fmla="*/ 135 w 807"/>
                  <a:gd name="T9" fmla="*/ 525 h 525"/>
                  <a:gd name="T10" fmla="*/ 610 w 807"/>
                  <a:gd name="T11" fmla="*/ 500 h 525"/>
                  <a:gd name="T12" fmla="*/ 687 w 807"/>
                  <a:gd name="T13" fmla="*/ 525 h 525"/>
                  <a:gd name="T14" fmla="*/ 735 w 807"/>
                  <a:gd name="T15" fmla="*/ 422 h 525"/>
                  <a:gd name="T16" fmla="*/ 717 w 807"/>
                  <a:gd name="T17" fmla="*/ 350 h 525"/>
                  <a:gd name="T18" fmla="*/ 797 w 807"/>
                  <a:gd name="T19" fmla="*/ 335 h 525"/>
                  <a:gd name="T20" fmla="*/ 807 w 807"/>
                  <a:gd name="T21" fmla="*/ 220 h 525"/>
                  <a:gd name="T22" fmla="*/ 760 w 807"/>
                  <a:gd name="T23" fmla="*/ 170 h 525"/>
                  <a:gd name="T24" fmla="*/ 677 w 807"/>
                  <a:gd name="T25" fmla="*/ 120 h 525"/>
                  <a:gd name="T26" fmla="*/ 695 w 807"/>
                  <a:gd name="T27" fmla="*/ 50 h 525"/>
                  <a:gd name="T28" fmla="*/ 660 w 807"/>
                  <a:gd name="T29" fmla="*/ 0 h 525"/>
                  <a:gd name="T30" fmla="*/ 482 w 807"/>
                  <a:gd name="T31" fmla="*/ 7 h 525"/>
                  <a:gd name="T32" fmla="*/ 302 w 807"/>
                  <a:gd name="T33" fmla="*/ 15 h 525"/>
                  <a:gd name="T34" fmla="*/ 12 w 807"/>
                  <a:gd name="T35" fmla="*/ 27 h 5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07"/>
                  <a:gd name="T55" fmla="*/ 0 h 525"/>
                  <a:gd name="T56" fmla="*/ 807 w 807"/>
                  <a:gd name="T57" fmla="*/ 525 h 52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07" h="525">
                    <a:moveTo>
                      <a:pt x="12" y="27"/>
                    </a:moveTo>
                    <a:lnTo>
                      <a:pt x="0" y="120"/>
                    </a:lnTo>
                    <a:lnTo>
                      <a:pt x="17" y="217"/>
                    </a:lnTo>
                    <a:lnTo>
                      <a:pt x="92" y="417"/>
                    </a:lnTo>
                    <a:lnTo>
                      <a:pt x="135" y="525"/>
                    </a:lnTo>
                    <a:lnTo>
                      <a:pt x="610" y="500"/>
                    </a:lnTo>
                    <a:lnTo>
                      <a:pt x="687" y="525"/>
                    </a:lnTo>
                    <a:lnTo>
                      <a:pt x="735" y="422"/>
                    </a:lnTo>
                    <a:lnTo>
                      <a:pt x="717" y="350"/>
                    </a:lnTo>
                    <a:lnTo>
                      <a:pt x="797" y="335"/>
                    </a:lnTo>
                    <a:lnTo>
                      <a:pt x="807" y="220"/>
                    </a:lnTo>
                    <a:lnTo>
                      <a:pt x="760" y="170"/>
                    </a:lnTo>
                    <a:lnTo>
                      <a:pt x="677" y="120"/>
                    </a:lnTo>
                    <a:lnTo>
                      <a:pt x="695" y="50"/>
                    </a:lnTo>
                    <a:lnTo>
                      <a:pt x="660" y="0"/>
                    </a:lnTo>
                    <a:lnTo>
                      <a:pt x="482" y="7"/>
                    </a:lnTo>
                    <a:lnTo>
                      <a:pt x="302" y="15"/>
                    </a:lnTo>
                    <a:lnTo>
                      <a:pt x="12" y="27"/>
                    </a:lnTo>
                    <a:close/>
                  </a:path>
                </a:pathLst>
              </a:custGeom>
              <a:solidFill>
                <a:srgbClr val="00CCFF"/>
              </a:solidFill>
              <a:ln w="12700">
                <a:solidFill>
                  <a:srgbClr val="000000"/>
                </a:solidFill>
                <a:round/>
                <a:headEnd/>
                <a:tailEnd/>
              </a:ln>
            </p:spPr>
            <p:txBody>
              <a:bodyPr/>
              <a:lstStyle/>
              <a:p>
                <a:endParaRPr lang="en-US"/>
              </a:p>
            </p:txBody>
          </p:sp>
          <p:sp>
            <p:nvSpPr>
              <p:cNvPr id="105517" name="Freeform 29"/>
              <p:cNvSpPr>
                <a:spLocks/>
              </p:cNvSpPr>
              <p:nvPr/>
            </p:nvSpPr>
            <p:spPr bwMode="auto">
              <a:xfrm>
                <a:off x="8614" y="7548"/>
                <a:ext cx="748" cy="323"/>
              </a:xfrm>
              <a:custGeom>
                <a:avLst/>
                <a:gdLst>
                  <a:gd name="T0" fmla="*/ 0 w 748"/>
                  <a:gd name="T1" fmla="*/ 178 h 323"/>
                  <a:gd name="T2" fmla="*/ 168 w 748"/>
                  <a:gd name="T3" fmla="*/ 0 h 323"/>
                  <a:gd name="T4" fmla="*/ 138 w 748"/>
                  <a:gd name="T5" fmla="*/ 73 h 323"/>
                  <a:gd name="T6" fmla="*/ 160 w 748"/>
                  <a:gd name="T7" fmla="*/ 95 h 323"/>
                  <a:gd name="T8" fmla="*/ 213 w 748"/>
                  <a:gd name="T9" fmla="*/ 65 h 323"/>
                  <a:gd name="T10" fmla="*/ 328 w 748"/>
                  <a:gd name="T11" fmla="*/ 110 h 323"/>
                  <a:gd name="T12" fmla="*/ 378 w 748"/>
                  <a:gd name="T13" fmla="*/ 73 h 323"/>
                  <a:gd name="T14" fmla="*/ 533 w 748"/>
                  <a:gd name="T15" fmla="*/ 53 h 323"/>
                  <a:gd name="T16" fmla="*/ 563 w 748"/>
                  <a:gd name="T17" fmla="*/ 98 h 323"/>
                  <a:gd name="T18" fmla="*/ 623 w 748"/>
                  <a:gd name="T19" fmla="*/ 88 h 323"/>
                  <a:gd name="T20" fmla="*/ 740 w 748"/>
                  <a:gd name="T21" fmla="*/ 135 h 323"/>
                  <a:gd name="T22" fmla="*/ 748 w 748"/>
                  <a:gd name="T23" fmla="*/ 170 h 323"/>
                  <a:gd name="T24" fmla="*/ 620 w 748"/>
                  <a:gd name="T25" fmla="*/ 200 h 323"/>
                  <a:gd name="T26" fmla="*/ 583 w 748"/>
                  <a:gd name="T27" fmla="*/ 178 h 323"/>
                  <a:gd name="T28" fmla="*/ 518 w 748"/>
                  <a:gd name="T29" fmla="*/ 185 h 323"/>
                  <a:gd name="T30" fmla="*/ 443 w 748"/>
                  <a:gd name="T31" fmla="*/ 230 h 323"/>
                  <a:gd name="T32" fmla="*/ 408 w 748"/>
                  <a:gd name="T33" fmla="*/ 233 h 323"/>
                  <a:gd name="T34" fmla="*/ 380 w 748"/>
                  <a:gd name="T35" fmla="*/ 200 h 323"/>
                  <a:gd name="T36" fmla="*/ 338 w 748"/>
                  <a:gd name="T37" fmla="*/ 320 h 323"/>
                  <a:gd name="T38" fmla="*/ 290 w 748"/>
                  <a:gd name="T39" fmla="*/ 323 h 323"/>
                  <a:gd name="T40" fmla="*/ 270 w 748"/>
                  <a:gd name="T41" fmla="*/ 275 h 323"/>
                  <a:gd name="T42" fmla="*/ 170 w 748"/>
                  <a:gd name="T43" fmla="*/ 253 h 323"/>
                  <a:gd name="T44" fmla="*/ 123 w 748"/>
                  <a:gd name="T45" fmla="*/ 218 h 323"/>
                  <a:gd name="T46" fmla="*/ 40 w 748"/>
                  <a:gd name="T47" fmla="*/ 230 h 323"/>
                  <a:gd name="T48" fmla="*/ 0 w 748"/>
                  <a:gd name="T49" fmla="*/ 178 h 3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48"/>
                  <a:gd name="T76" fmla="*/ 0 h 323"/>
                  <a:gd name="T77" fmla="*/ 748 w 748"/>
                  <a:gd name="T78" fmla="*/ 323 h 3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48" h="323">
                    <a:moveTo>
                      <a:pt x="0" y="178"/>
                    </a:moveTo>
                    <a:lnTo>
                      <a:pt x="168" y="0"/>
                    </a:lnTo>
                    <a:lnTo>
                      <a:pt x="138" y="73"/>
                    </a:lnTo>
                    <a:lnTo>
                      <a:pt x="160" y="95"/>
                    </a:lnTo>
                    <a:lnTo>
                      <a:pt x="213" y="65"/>
                    </a:lnTo>
                    <a:lnTo>
                      <a:pt x="328" y="110"/>
                    </a:lnTo>
                    <a:lnTo>
                      <a:pt x="378" y="73"/>
                    </a:lnTo>
                    <a:lnTo>
                      <a:pt x="533" y="53"/>
                    </a:lnTo>
                    <a:lnTo>
                      <a:pt x="563" y="98"/>
                    </a:lnTo>
                    <a:lnTo>
                      <a:pt x="623" y="88"/>
                    </a:lnTo>
                    <a:lnTo>
                      <a:pt x="740" y="135"/>
                    </a:lnTo>
                    <a:lnTo>
                      <a:pt x="748" y="170"/>
                    </a:lnTo>
                    <a:lnTo>
                      <a:pt x="620" y="200"/>
                    </a:lnTo>
                    <a:lnTo>
                      <a:pt x="583" y="178"/>
                    </a:lnTo>
                    <a:lnTo>
                      <a:pt x="518" y="185"/>
                    </a:lnTo>
                    <a:lnTo>
                      <a:pt x="443" y="230"/>
                    </a:lnTo>
                    <a:lnTo>
                      <a:pt x="408" y="233"/>
                    </a:lnTo>
                    <a:lnTo>
                      <a:pt x="380" y="200"/>
                    </a:lnTo>
                    <a:lnTo>
                      <a:pt x="338" y="320"/>
                    </a:lnTo>
                    <a:lnTo>
                      <a:pt x="290" y="323"/>
                    </a:lnTo>
                    <a:lnTo>
                      <a:pt x="270" y="275"/>
                    </a:lnTo>
                    <a:lnTo>
                      <a:pt x="170" y="253"/>
                    </a:lnTo>
                    <a:lnTo>
                      <a:pt x="123" y="218"/>
                    </a:lnTo>
                    <a:lnTo>
                      <a:pt x="40" y="230"/>
                    </a:lnTo>
                    <a:lnTo>
                      <a:pt x="0" y="178"/>
                    </a:lnTo>
                    <a:close/>
                  </a:path>
                </a:pathLst>
              </a:custGeom>
              <a:solidFill>
                <a:srgbClr val="00CCFF"/>
              </a:solidFill>
              <a:ln w="12700">
                <a:solidFill>
                  <a:srgbClr val="000000"/>
                </a:solidFill>
                <a:round/>
                <a:headEnd/>
                <a:tailEnd/>
              </a:ln>
            </p:spPr>
            <p:txBody>
              <a:bodyPr/>
              <a:lstStyle/>
              <a:p>
                <a:endParaRPr lang="en-US"/>
              </a:p>
            </p:txBody>
          </p:sp>
          <p:sp>
            <p:nvSpPr>
              <p:cNvPr id="105518" name="Freeform 30"/>
              <p:cNvSpPr>
                <a:spLocks/>
              </p:cNvSpPr>
              <p:nvPr/>
            </p:nvSpPr>
            <p:spPr bwMode="auto">
              <a:xfrm>
                <a:off x="9132" y="7776"/>
                <a:ext cx="535" cy="725"/>
              </a:xfrm>
              <a:custGeom>
                <a:avLst/>
                <a:gdLst>
                  <a:gd name="T0" fmla="*/ 135 w 535"/>
                  <a:gd name="T1" fmla="*/ 30 h 725"/>
                  <a:gd name="T2" fmla="*/ 155 w 535"/>
                  <a:gd name="T3" fmla="*/ 75 h 725"/>
                  <a:gd name="T4" fmla="*/ 117 w 535"/>
                  <a:gd name="T5" fmla="*/ 102 h 725"/>
                  <a:gd name="T6" fmla="*/ 115 w 535"/>
                  <a:gd name="T7" fmla="*/ 217 h 725"/>
                  <a:gd name="T8" fmla="*/ 95 w 535"/>
                  <a:gd name="T9" fmla="*/ 142 h 725"/>
                  <a:gd name="T10" fmla="*/ 17 w 535"/>
                  <a:gd name="T11" fmla="*/ 215 h 725"/>
                  <a:gd name="T12" fmla="*/ 0 w 535"/>
                  <a:gd name="T13" fmla="*/ 422 h 725"/>
                  <a:gd name="T14" fmla="*/ 50 w 535"/>
                  <a:gd name="T15" fmla="*/ 525 h 725"/>
                  <a:gd name="T16" fmla="*/ 55 w 535"/>
                  <a:gd name="T17" fmla="*/ 577 h 725"/>
                  <a:gd name="T18" fmla="*/ 57 w 535"/>
                  <a:gd name="T19" fmla="*/ 620 h 725"/>
                  <a:gd name="T20" fmla="*/ 55 w 535"/>
                  <a:gd name="T21" fmla="*/ 657 h 725"/>
                  <a:gd name="T22" fmla="*/ 45 w 535"/>
                  <a:gd name="T23" fmla="*/ 725 h 725"/>
                  <a:gd name="T24" fmla="*/ 255 w 535"/>
                  <a:gd name="T25" fmla="*/ 712 h 725"/>
                  <a:gd name="T26" fmla="*/ 532 w 535"/>
                  <a:gd name="T27" fmla="*/ 687 h 725"/>
                  <a:gd name="T28" fmla="*/ 482 w 535"/>
                  <a:gd name="T29" fmla="*/ 672 h 725"/>
                  <a:gd name="T30" fmla="*/ 455 w 535"/>
                  <a:gd name="T31" fmla="*/ 635 h 725"/>
                  <a:gd name="T32" fmla="*/ 497 w 535"/>
                  <a:gd name="T33" fmla="*/ 602 h 725"/>
                  <a:gd name="T34" fmla="*/ 497 w 535"/>
                  <a:gd name="T35" fmla="*/ 562 h 725"/>
                  <a:gd name="T36" fmla="*/ 477 w 535"/>
                  <a:gd name="T37" fmla="*/ 527 h 725"/>
                  <a:gd name="T38" fmla="*/ 497 w 535"/>
                  <a:gd name="T39" fmla="*/ 502 h 725"/>
                  <a:gd name="T40" fmla="*/ 535 w 535"/>
                  <a:gd name="T41" fmla="*/ 505 h 725"/>
                  <a:gd name="T42" fmla="*/ 527 w 535"/>
                  <a:gd name="T43" fmla="*/ 405 h 725"/>
                  <a:gd name="T44" fmla="*/ 517 w 535"/>
                  <a:gd name="T45" fmla="*/ 345 h 725"/>
                  <a:gd name="T46" fmla="*/ 495 w 535"/>
                  <a:gd name="T47" fmla="*/ 307 h 725"/>
                  <a:gd name="T48" fmla="*/ 472 w 535"/>
                  <a:gd name="T49" fmla="*/ 285 h 725"/>
                  <a:gd name="T50" fmla="*/ 437 w 535"/>
                  <a:gd name="T51" fmla="*/ 277 h 725"/>
                  <a:gd name="T52" fmla="*/ 405 w 535"/>
                  <a:gd name="T53" fmla="*/ 277 h 725"/>
                  <a:gd name="T54" fmla="*/ 370 w 535"/>
                  <a:gd name="T55" fmla="*/ 325 h 725"/>
                  <a:gd name="T56" fmla="*/ 347 w 535"/>
                  <a:gd name="T57" fmla="*/ 340 h 725"/>
                  <a:gd name="T58" fmla="*/ 332 w 535"/>
                  <a:gd name="T59" fmla="*/ 345 h 725"/>
                  <a:gd name="T60" fmla="*/ 315 w 535"/>
                  <a:gd name="T61" fmla="*/ 337 h 725"/>
                  <a:gd name="T62" fmla="*/ 310 w 535"/>
                  <a:gd name="T63" fmla="*/ 315 h 725"/>
                  <a:gd name="T64" fmla="*/ 315 w 535"/>
                  <a:gd name="T65" fmla="*/ 300 h 725"/>
                  <a:gd name="T66" fmla="*/ 330 w 535"/>
                  <a:gd name="T67" fmla="*/ 285 h 725"/>
                  <a:gd name="T68" fmla="*/ 345 w 535"/>
                  <a:gd name="T69" fmla="*/ 277 h 725"/>
                  <a:gd name="T70" fmla="*/ 360 w 535"/>
                  <a:gd name="T71" fmla="*/ 275 h 725"/>
                  <a:gd name="T72" fmla="*/ 360 w 535"/>
                  <a:gd name="T73" fmla="*/ 247 h 725"/>
                  <a:gd name="T74" fmla="*/ 400 w 535"/>
                  <a:gd name="T75" fmla="*/ 217 h 725"/>
                  <a:gd name="T76" fmla="*/ 360 w 535"/>
                  <a:gd name="T77" fmla="*/ 122 h 725"/>
                  <a:gd name="T78" fmla="*/ 360 w 535"/>
                  <a:gd name="T79" fmla="*/ 77 h 725"/>
                  <a:gd name="T80" fmla="*/ 292 w 535"/>
                  <a:gd name="T81" fmla="*/ 60 h 725"/>
                  <a:gd name="T82" fmla="*/ 195 w 535"/>
                  <a:gd name="T83" fmla="*/ 0 h 725"/>
                  <a:gd name="T84" fmla="*/ 135 w 535"/>
                  <a:gd name="T85" fmla="*/ 30 h 72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35"/>
                  <a:gd name="T130" fmla="*/ 0 h 725"/>
                  <a:gd name="T131" fmla="*/ 535 w 535"/>
                  <a:gd name="T132" fmla="*/ 725 h 72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35" h="725">
                    <a:moveTo>
                      <a:pt x="135" y="30"/>
                    </a:moveTo>
                    <a:lnTo>
                      <a:pt x="155" y="75"/>
                    </a:lnTo>
                    <a:lnTo>
                      <a:pt x="117" y="102"/>
                    </a:lnTo>
                    <a:lnTo>
                      <a:pt x="115" y="217"/>
                    </a:lnTo>
                    <a:lnTo>
                      <a:pt x="95" y="142"/>
                    </a:lnTo>
                    <a:lnTo>
                      <a:pt x="17" y="215"/>
                    </a:lnTo>
                    <a:lnTo>
                      <a:pt x="0" y="422"/>
                    </a:lnTo>
                    <a:lnTo>
                      <a:pt x="50" y="525"/>
                    </a:lnTo>
                    <a:lnTo>
                      <a:pt x="55" y="577"/>
                    </a:lnTo>
                    <a:lnTo>
                      <a:pt x="57" y="620"/>
                    </a:lnTo>
                    <a:lnTo>
                      <a:pt x="55" y="657"/>
                    </a:lnTo>
                    <a:lnTo>
                      <a:pt x="45" y="725"/>
                    </a:lnTo>
                    <a:lnTo>
                      <a:pt x="255" y="712"/>
                    </a:lnTo>
                    <a:lnTo>
                      <a:pt x="532" y="687"/>
                    </a:lnTo>
                    <a:lnTo>
                      <a:pt x="482" y="672"/>
                    </a:lnTo>
                    <a:lnTo>
                      <a:pt x="455" y="635"/>
                    </a:lnTo>
                    <a:lnTo>
                      <a:pt x="497" y="602"/>
                    </a:lnTo>
                    <a:lnTo>
                      <a:pt x="497" y="562"/>
                    </a:lnTo>
                    <a:lnTo>
                      <a:pt x="477" y="527"/>
                    </a:lnTo>
                    <a:lnTo>
                      <a:pt x="497" y="502"/>
                    </a:lnTo>
                    <a:lnTo>
                      <a:pt x="535" y="505"/>
                    </a:lnTo>
                    <a:lnTo>
                      <a:pt x="527" y="405"/>
                    </a:lnTo>
                    <a:lnTo>
                      <a:pt x="517" y="345"/>
                    </a:lnTo>
                    <a:lnTo>
                      <a:pt x="495" y="307"/>
                    </a:lnTo>
                    <a:lnTo>
                      <a:pt x="472" y="285"/>
                    </a:lnTo>
                    <a:lnTo>
                      <a:pt x="437" y="277"/>
                    </a:lnTo>
                    <a:lnTo>
                      <a:pt x="405" y="277"/>
                    </a:lnTo>
                    <a:lnTo>
                      <a:pt x="370" y="325"/>
                    </a:lnTo>
                    <a:lnTo>
                      <a:pt x="347" y="340"/>
                    </a:lnTo>
                    <a:lnTo>
                      <a:pt x="332" y="345"/>
                    </a:lnTo>
                    <a:lnTo>
                      <a:pt x="315" y="337"/>
                    </a:lnTo>
                    <a:lnTo>
                      <a:pt x="310" y="315"/>
                    </a:lnTo>
                    <a:lnTo>
                      <a:pt x="315" y="300"/>
                    </a:lnTo>
                    <a:lnTo>
                      <a:pt x="330" y="285"/>
                    </a:lnTo>
                    <a:lnTo>
                      <a:pt x="345" y="277"/>
                    </a:lnTo>
                    <a:lnTo>
                      <a:pt x="360" y="275"/>
                    </a:lnTo>
                    <a:lnTo>
                      <a:pt x="360" y="247"/>
                    </a:lnTo>
                    <a:lnTo>
                      <a:pt x="400" y="217"/>
                    </a:lnTo>
                    <a:lnTo>
                      <a:pt x="360" y="122"/>
                    </a:lnTo>
                    <a:lnTo>
                      <a:pt x="360" y="77"/>
                    </a:lnTo>
                    <a:lnTo>
                      <a:pt x="292" y="60"/>
                    </a:lnTo>
                    <a:lnTo>
                      <a:pt x="195" y="0"/>
                    </a:lnTo>
                    <a:lnTo>
                      <a:pt x="135" y="30"/>
                    </a:lnTo>
                    <a:close/>
                  </a:path>
                </a:pathLst>
              </a:custGeom>
              <a:solidFill>
                <a:srgbClr val="00CCFF"/>
              </a:solidFill>
              <a:ln w="12700">
                <a:solidFill>
                  <a:srgbClr val="000000"/>
                </a:solidFill>
                <a:round/>
                <a:headEnd/>
                <a:tailEnd/>
              </a:ln>
            </p:spPr>
            <p:txBody>
              <a:bodyPr/>
              <a:lstStyle/>
              <a:p>
                <a:endParaRPr lang="en-US"/>
              </a:p>
            </p:txBody>
          </p:sp>
          <p:sp>
            <p:nvSpPr>
              <p:cNvPr id="105519" name="Freeform 31"/>
              <p:cNvSpPr>
                <a:spLocks/>
              </p:cNvSpPr>
              <p:nvPr/>
            </p:nvSpPr>
            <p:spPr bwMode="auto">
              <a:xfrm>
                <a:off x="8549" y="8418"/>
                <a:ext cx="580" cy="958"/>
              </a:xfrm>
              <a:custGeom>
                <a:avLst/>
                <a:gdLst>
                  <a:gd name="T0" fmla="*/ 108 w 580"/>
                  <a:gd name="T1" fmla="*/ 55 h 958"/>
                  <a:gd name="T2" fmla="*/ 440 w 580"/>
                  <a:gd name="T3" fmla="*/ 0 h 958"/>
                  <a:gd name="T4" fmla="*/ 493 w 580"/>
                  <a:gd name="T5" fmla="*/ 118 h 958"/>
                  <a:gd name="T6" fmla="*/ 560 w 580"/>
                  <a:gd name="T7" fmla="*/ 608 h 958"/>
                  <a:gd name="T8" fmla="*/ 580 w 580"/>
                  <a:gd name="T9" fmla="*/ 673 h 958"/>
                  <a:gd name="T10" fmla="*/ 528 w 580"/>
                  <a:gd name="T11" fmla="*/ 803 h 958"/>
                  <a:gd name="T12" fmla="*/ 528 w 580"/>
                  <a:gd name="T13" fmla="*/ 893 h 958"/>
                  <a:gd name="T14" fmla="*/ 468 w 580"/>
                  <a:gd name="T15" fmla="*/ 883 h 958"/>
                  <a:gd name="T16" fmla="*/ 470 w 580"/>
                  <a:gd name="T17" fmla="*/ 958 h 958"/>
                  <a:gd name="T18" fmla="*/ 408 w 580"/>
                  <a:gd name="T19" fmla="*/ 928 h 958"/>
                  <a:gd name="T20" fmla="*/ 375 w 580"/>
                  <a:gd name="T21" fmla="*/ 938 h 958"/>
                  <a:gd name="T22" fmla="*/ 328 w 580"/>
                  <a:gd name="T23" fmla="*/ 930 h 958"/>
                  <a:gd name="T24" fmla="*/ 293 w 580"/>
                  <a:gd name="T25" fmla="*/ 815 h 958"/>
                  <a:gd name="T26" fmla="*/ 225 w 580"/>
                  <a:gd name="T27" fmla="*/ 780 h 958"/>
                  <a:gd name="T28" fmla="*/ 225 w 580"/>
                  <a:gd name="T29" fmla="*/ 658 h 958"/>
                  <a:gd name="T30" fmla="*/ 158 w 580"/>
                  <a:gd name="T31" fmla="*/ 673 h 958"/>
                  <a:gd name="T32" fmla="*/ 120 w 580"/>
                  <a:gd name="T33" fmla="*/ 583 h 958"/>
                  <a:gd name="T34" fmla="*/ 0 w 580"/>
                  <a:gd name="T35" fmla="*/ 478 h 958"/>
                  <a:gd name="T36" fmla="*/ 88 w 580"/>
                  <a:gd name="T37" fmla="*/ 313 h 958"/>
                  <a:gd name="T38" fmla="*/ 63 w 580"/>
                  <a:gd name="T39" fmla="*/ 235 h 958"/>
                  <a:gd name="T40" fmla="*/ 150 w 580"/>
                  <a:gd name="T41" fmla="*/ 220 h 958"/>
                  <a:gd name="T42" fmla="*/ 158 w 580"/>
                  <a:gd name="T43" fmla="*/ 113 h 958"/>
                  <a:gd name="T44" fmla="*/ 108 w 580"/>
                  <a:gd name="T45" fmla="*/ 55 h 95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80"/>
                  <a:gd name="T70" fmla="*/ 0 h 958"/>
                  <a:gd name="T71" fmla="*/ 580 w 580"/>
                  <a:gd name="T72" fmla="*/ 958 h 95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80" h="958">
                    <a:moveTo>
                      <a:pt x="108" y="55"/>
                    </a:moveTo>
                    <a:lnTo>
                      <a:pt x="440" y="0"/>
                    </a:lnTo>
                    <a:lnTo>
                      <a:pt x="493" y="118"/>
                    </a:lnTo>
                    <a:lnTo>
                      <a:pt x="560" y="608"/>
                    </a:lnTo>
                    <a:lnTo>
                      <a:pt x="580" y="673"/>
                    </a:lnTo>
                    <a:lnTo>
                      <a:pt x="528" y="803"/>
                    </a:lnTo>
                    <a:lnTo>
                      <a:pt x="528" y="893"/>
                    </a:lnTo>
                    <a:lnTo>
                      <a:pt x="468" y="883"/>
                    </a:lnTo>
                    <a:lnTo>
                      <a:pt x="470" y="958"/>
                    </a:lnTo>
                    <a:lnTo>
                      <a:pt x="408" y="928"/>
                    </a:lnTo>
                    <a:lnTo>
                      <a:pt x="375" y="938"/>
                    </a:lnTo>
                    <a:lnTo>
                      <a:pt x="328" y="930"/>
                    </a:lnTo>
                    <a:lnTo>
                      <a:pt x="293" y="815"/>
                    </a:lnTo>
                    <a:lnTo>
                      <a:pt x="225" y="780"/>
                    </a:lnTo>
                    <a:lnTo>
                      <a:pt x="225" y="658"/>
                    </a:lnTo>
                    <a:lnTo>
                      <a:pt x="158" y="673"/>
                    </a:lnTo>
                    <a:lnTo>
                      <a:pt x="120" y="583"/>
                    </a:lnTo>
                    <a:lnTo>
                      <a:pt x="0" y="478"/>
                    </a:lnTo>
                    <a:lnTo>
                      <a:pt x="88" y="313"/>
                    </a:lnTo>
                    <a:lnTo>
                      <a:pt x="63" y="235"/>
                    </a:lnTo>
                    <a:lnTo>
                      <a:pt x="150" y="220"/>
                    </a:lnTo>
                    <a:lnTo>
                      <a:pt x="158" y="113"/>
                    </a:lnTo>
                    <a:lnTo>
                      <a:pt x="108" y="55"/>
                    </a:lnTo>
                    <a:close/>
                  </a:path>
                </a:pathLst>
              </a:custGeom>
              <a:solidFill>
                <a:srgbClr val="00CCFF"/>
              </a:solidFill>
              <a:ln w="12700">
                <a:solidFill>
                  <a:srgbClr val="000000"/>
                </a:solidFill>
                <a:round/>
                <a:headEnd/>
                <a:tailEnd/>
              </a:ln>
            </p:spPr>
            <p:txBody>
              <a:bodyPr/>
              <a:lstStyle/>
              <a:p>
                <a:endParaRPr lang="en-US"/>
              </a:p>
            </p:txBody>
          </p:sp>
          <p:sp>
            <p:nvSpPr>
              <p:cNvPr id="105520" name="Freeform 32"/>
              <p:cNvSpPr>
                <a:spLocks/>
              </p:cNvSpPr>
              <p:nvPr/>
            </p:nvSpPr>
            <p:spPr bwMode="auto">
              <a:xfrm>
                <a:off x="8034" y="8806"/>
                <a:ext cx="920" cy="757"/>
              </a:xfrm>
              <a:custGeom>
                <a:avLst/>
                <a:gdLst>
                  <a:gd name="T0" fmla="*/ 0 w 920"/>
                  <a:gd name="T1" fmla="*/ 25 h 757"/>
                  <a:gd name="T2" fmla="*/ 403 w 920"/>
                  <a:gd name="T3" fmla="*/ 0 h 757"/>
                  <a:gd name="T4" fmla="*/ 488 w 920"/>
                  <a:gd name="T5" fmla="*/ 0 h 757"/>
                  <a:gd name="T6" fmla="*/ 553 w 920"/>
                  <a:gd name="T7" fmla="*/ 22 h 757"/>
                  <a:gd name="T8" fmla="*/ 518 w 920"/>
                  <a:gd name="T9" fmla="*/ 87 h 757"/>
                  <a:gd name="T10" fmla="*/ 635 w 920"/>
                  <a:gd name="T11" fmla="*/ 195 h 757"/>
                  <a:gd name="T12" fmla="*/ 673 w 920"/>
                  <a:gd name="T13" fmla="*/ 285 h 757"/>
                  <a:gd name="T14" fmla="*/ 743 w 920"/>
                  <a:gd name="T15" fmla="*/ 262 h 757"/>
                  <a:gd name="T16" fmla="*/ 740 w 920"/>
                  <a:gd name="T17" fmla="*/ 390 h 757"/>
                  <a:gd name="T18" fmla="*/ 810 w 920"/>
                  <a:gd name="T19" fmla="*/ 427 h 757"/>
                  <a:gd name="T20" fmla="*/ 843 w 920"/>
                  <a:gd name="T21" fmla="*/ 540 h 757"/>
                  <a:gd name="T22" fmla="*/ 893 w 920"/>
                  <a:gd name="T23" fmla="*/ 550 h 757"/>
                  <a:gd name="T24" fmla="*/ 920 w 920"/>
                  <a:gd name="T25" fmla="*/ 597 h 757"/>
                  <a:gd name="T26" fmla="*/ 858 w 920"/>
                  <a:gd name="T27" fmla="*/ 662 h 757"/>
                  <a:gd name="T28" fmla="*/ 838 w 920"/>
                  <a:gd name="T29" fmla="*/ 737 h 757"/>
                  <a:gd name="T30" fmla="*/ 750 w 920"/>
                  <a:gd name="T31" fmla="*/ 757 h 757"/>
                  <a:gd name="T32" fmla="*/ 773 w 920"/>
                  <a:gd name="T33" fmla="*/ 675 h 757"/>
                  <a:gd name="T34" fmla="*/ 428 w 920"/>
                  <a:gd name="T35" fmla="*/ 705 h 757"/>
                  <a:gd name="T36" fmla="*/ 180 w 920"/>
                  <a:gd name="T37" fmla="*/ 735 h 757"/>
                  <a:gd name="T38" fmla="*/ 165 w 920"/>
                  <a:gd name="T39" fmla="*/ 655 h 757"/>
                  <a:gd name="T40" fmla="*/ 148 w 920"/>
                  <a:gd name="T41" fmla="*/ 412 h 757"/>
                  <a:gd name="T42" fmla="*/ 145 w 920"/>
                  <a:gd name="T43" fmla="*/ 280 h 757"/>
                  <a:gd name="T44" fmla="*/ 63 w 920"/>
                  <a:gd name="T45" fmla="*/ 220 h 757"/>
                  <a:gd name="T46" fmla="*/ 93 w 920"/>
                  <a:gd name="T47" fmla="*/ 165 h 757"/>
                  <a:gd name="T48" fmla="*/ 53 w 920"/>
                  <a:gd name="T49" fmla="*/ 135 h 757"/>
                  <a:gd name="T50" fmla="*/ 0 w 920"/>
                  <a:gd name="T51" fmla="*/ 25 h 7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20"/>
                  <a:gd name="T79" fmla="*/ 0 h 757"/>
                  <a:gd name="T80" fmla="*/ 920 w 920"/>
                  <a:gd name="T81" fmla="*/ 757 h 7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20" h="757">
                    <a:moveTo>
                      <a:pt x="0" y="25"/>
                    </a:moveTo>
                    <a:lnTo>
                      <a:pt x="403" y="0"/>
                    </a:lnTo>
                    <a:lnTo>
                      <a:pt x="488" y="0"/>
                    </a:lnTo>
                    <a:lnTo>
                      <a:pt x="553" y="22"/>
                    </a:lnTo>
                    <a:lnTo>
                      <a:pt x="518" y="87"/>
                    </a:lnTo>
                    <a:lnTo>
                      <a:pt x="635" y="195"/>
                    </a:lnTo>
                    <a:lnTo>
                      <a:pt x="673" y="285"/>
                    </a:lnTo>
                    <a:lnTo>
                      <a:pt x="743" y="262"/>
                    </a:lnTo>
                    <a:lnTo>
                      <a:pt x="740" y="390"/>
                    </a:lnTo>
                    <a:lnTo>
                      <a:pt x="810" y="427"/>
                    </a:lnTo>
                    <a:lnTo>
                      <a:pt x="843" y="540"/>
                    </a:lnTo>
                    <a:lnTo>
                      <a:pt x="893" y="550"/>
                    </a:lnTo>
                    <a:lnTo>
                      <a:pt x="920" y="597"/>
                    </a:lnTo>
                    <a:lnTo>
                      <a:pt x="858" y="662"/>
                    </a:lnTo>
                    <a:lnTo>
                      <a:pt x="838" y="737"/>
                    </a:lnTo>
                    <a:lnTo>
                      <a:pt x="750" y="757"/>
                    </a:lnTo>
                    <a:lnTo>
                      <a:pt x="773" y="675"/>
                    </a:lnTo>
                    <a:lnTo>
                      <a:pt x="428" y="705"/>
                    </a:lnTo>
                    <a:lnTo>
                      <a:pt x="180" y="735"/>
                    </a:lnTo>
                    <a:lnTo>
                      <a:pt x="165" y="655"/>
                    </a:lnTo>
                    <a:lnTo>
                      <a:pt x="148" y="412"/>
                    </a:lnTo>
                    <a:lnTo>
                      <a:pt x="145" y="280"/>
                    </a:lnTo>
                    <a:lnTo>
                      <a:pt x="63" y="220"/>
                    </a:lnTo>
                    <a:lnTo>
                      <a:pt x="93" y="165"/>
                    </a:lnTo>
                    <a:lnTo>
                      <a:pt x="53" y="135"/>
                    </a:lnTo>
                    <a:lnTo>
                      <a:pt x="0" y="25"/>
                    </a:lnTo>
                    <a:close/>
                  </a:path>
                </a:pathLst>
              </a:custGeom>
              <a:solidFill>
                <a:srgbClr val="00CCFF"/>
              </a:solidFill>
              <a:ln w="12700">
                <a:solidFill>
                  <a:srgbClr val="000000"/>
                </a:solidFill>
                <a:round/>
                <a:headEnd/>
                <a:tailEnd/>
              </a:ln>
            </p:spPr>
            <p:txBody>
              <a:bodyPr/>
              <a:lstStyle/>
              <a:p>
                <a:endParaRPr lang="en-US"/>
              </a:p>
            </p:txBody>
          </p:sp>
          <p:sp>
            <p:nvSpPr>
              <p:cNvPr id="105521" name="Freeform 33"/>
              <p:cNvSpPr>
                <a:spLocks/>
              </p:cNvSpPr>
              <p:nvPr/>
            </p:nvSpPr>
            <p:spPr bwMode="auto">
              <a:xfrm>
                <a:off x="9042" y="8486"/>
                <a:ext cx="450" cy="740"/>
              </a:xfrm>
              <a:custGeom>
                <a:avLst/>
                <a:gdLst>
                  <a:gd name="T0" fmla="*/ 0 w 450"/>
                  <a:gd name="T1" fmla="*/ 52 h 740"/>
                  <a:gd name="T2" fmla="*/ 52 w 450"/>
                  <a:gd name="T3" fmla="*/ 80 h 740"/>
                  <a:gd name="T4" fmla="*/ 102 w 450"/>
                  <a:gd name="T5" fmla="*/ 75 h 740"/>
                  <a:gd name="T6" fmla="*/ 120 w 450"/>
                  <a:gd name="T7" fmla="*/ 60 h 740"/>
                  <a:gd name="T8" fmla="*/ 132 w 450"/>
                  <a:gd name="T9" fmla="*/ 15 h 740"/>
                  <a:gd name="T10" fmla="*/ 350 w 450"/>
                  <a:gd name="T11" fmla="*/ 0 h 740"/>
                  <a:gd name="T12" fmla="*/ 450 w 450"/>
                  <a:gd name="T13" fmla="*/ 522 h 740"/>
                  <a:gd name="T14" fmla="*/ 442 w 450"/>
                  <a:gd name="T15" fmla="*/ 517 h 740"/>
                  <a:gd name="T16" fmla="*/ 367 w 450"/>
                  <a:gd name="T17" fmla="*/ 547 h 740"/>
                  <a:gd name="T18" fmla="*/ 315 w 450"/>
                  <a:gd name="T19" fmla="*/ 687 h 740"/>
                  <a:gd name="T20" fmla="*/ 237 w 450"/>
                  <a:gd name="T21" fmla="*/ 667 h 740"/>
                  <a:gd name="T22" fmla="*/ 147 w 450"/>
                  <a:gd name="T23" fmla="*/ 720 h 740"/>
                  <a:gd name="T24" fmla="*/ 30 w 450"/>
                  <a:gd name="T25" fmla="*/ 740 h 740"/>
                  <a:gd name="T26" fmla="*/ 82 w 450"/>
                  <a:gd name="T27" fmla="*/ 602 h 740"/>
                  <a:gd name="T28" fmla="*/ 60 w 450"/>
                  <a:gd name="T29" fmla="*/ 525 h 740"/>
                  <a:gd name="T30" fmla="*/ 0 w 450"/>
                  <a:gd name="T31" fmla="*/ 52 h 7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50"/>
                  <a:gd name="T49" fmla="*/ 0 h 740"/>
                  <a:gd name="T50" fmla="*/ 450 w 450"/>
                  <a:gd name="T51" fmla="*/ 740 h 7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50" h="740">
                    <a:moveTo>
                      <a:pt x="0" y="52"/>
                    </a:moveTo>
                    <a:lnTo>
                      <a:pt x="52" y="80"/>
                    </a:lnTo>
                    <a:lnTo>
                      <a:pt x="102" y="75"/>
                    </a:lnTo>
                    <a:lnTo>
                      <a:pt x="120" y="60"/>
                    </a:lnTo>
                    <a:lnTo>
                      <a:pt x="132" y="15"/>
                    </a:lnTo>
                    <a:lnTo>
                      <a:pt x="350" y="0"/>
                    </a:lnTo>
                    <a:lnTo>
                      <a:pt x="450" y="522"/>
                    </a:lnTo>
                    <a:lnTo>
                      <a:pt x="442" y="517"/>
                    </a:lnTo>
                    <a:lnTo>
                      <a:pt x="367" y="547"/>
                    </a:lnTo>
                    <a:lnTo>
                      <a:pt x="315" y="687"/>
                    </a:lnTo>
                    <a:lnTo>
                      <a:pt x="237" y="667"/>
                    </a:lnTo>
                    <a:lnTo>
                      <a:pt x="147" y="720"/>
                    </a:lnTo>
                    <a:lnTo>
                      <a:pt x="30" y="740"/>
                    </a:lnTo>
                    <a:lnTo>
                      <a:pt x="82" y="602"/>
                    </a:lnTo>
                    <a:lnTo>
                      <a:pt x="60" y="525"/>
                    </a:lnTo>
                    <a:lnTo>
                      <a:pt x="0" y="52"/>
                    </a:lnTo>
                    <a:close/>
                  </a:path>
                </a:pathLst>
              </a:custGeom>
              <a:solidFill>
                <a:srgbClr val="00CCFF"/>
              </a:solidFill>
              <a:ln w="12700">
                <a:solidFill>
                  <a:srgbClr val="000000"/>
                </a:solidFill>
                <a:round/>
                <a:headEnd/>
                <a:tailEnd/>
              </a:ln>
            </p:spPr>
            <p:txBody>
              <a:bodyPr/>
              <a:lstStyle/>
              <a:p>
                <a:endParaRPr lang="en-US"/>
              </a:p>
            </p:txBody>
          </p:sp>
          <p:sp>
            <p:nvSpPr>
              <p:cNvPr id="105522" name="Freeform 34"/>
              <p:cNvSpPr>
                <a:spLocks/>
              </p:cNvSpPr>
              <p:nvPr/>
            </p:nvSpPr>
            <p:spPr bwMode="auto">
              <a:xfrm>
                <a:off x="9392" y="8336"/>
                <a:ext cx="577" cy="667"/>
              </a:xfrm>
              <a:custGeom>
                <a:avLst/>
                <a:gdLst>
                  <a:gd name="T0" fmla="*/ 0 w 577"/>
                  <a:gd name="T1" fmla="*/ 150 h 667"/>
                  <a:gd name="T2" fmla="*/ 260 w 577"/>
                  <a:gd name="T3" fmla="*/ 125 h 667"/>
                  <a:gd name="T4" fmla="*/ 315 w 577"/>
                  <a:gd name="T5" fmla="*/ 135 h 667"/>
                  <a:gd name="T6" fmla="*/ 437 w 577"/>
                  <a:gd name="T7" fmla="*/ 77 h 667"/>
                  <a:gd name="T8" fmla="*/ 465 w 577"/>
                  <a:gd name="T9" fmla="*/ 25 h 667"/>
                  <a:gd name="T10" fmla="*/ 537 w 577"/>
                  <a:gd name="T11" fmla="*/ 0 h 667"/>
                  <a:gd name="T12" fmla="*/ 577 w 577"/>
                  <a:gd name="T13" fmla="*/ 252 h 667"/>
                  <a:gd name="T14" fmla="*/ 547 w 577"/>
                  <a:gd name="T15" fmla="*/ 280 h 667"/>
                  <a:gd name="T16" fmla="*/ 555 w 577"/>
                  <a:gd name="T17" fmla="*/ 455 h 667"/>
                  <a:gd name="T18" fmla="*/ 497 w 577"/>
                  <a:gd name="T19" fmla="*/ 470 h 667"/>
                  <a:gd name="T20" fmla="*/ 465 w 577"/>
                  <a:gd name="T21" fmla="*/ 567 h 667"/>
                  <a:gd name="T22" fmla="*/ 420 w 577"/>
                  <a:gd name="T23" fmla="*/ 555 h 667"/>
                  <a:gd name="T24" fmla="*/ 405 w 577"/>
                  <a:gd name="T25" fmla="*/ 667 h 667"/>
                  <a:gd name="T26" fmla="*/ 340 w 577"/>
                  <a:gd name="T27" fmla="*/ 620 h 667"/>
                  <a:gd name="T28" fmla="*/ 212 w 577"/>
                  <a:gd name="T29" fmla="*/ 650 h 667"/>
                  <a:gd name="T30" fmla="*/ 157 w 577"/>
                  <a:gd name="T31" fmla="*/ 607 h 667"/>
                  <a:gd name="T32" fmla="*/ 85 w 577"/>
                  <a:gd name="T33" fmla="*/ 605 h 667"/>
                  <a:gd name="T34" fmla="*/ 47 w 577"/>
                  <a:gd name="T35" fmla="*/ 417 h 667"/>
                  <a:gd name="T36" fmla="*/ 0 w 577"/>
                  <a:gd name="T37" fmla="*/ 150 h 66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77"/>
                  <a:gd name="T58" fmla="*/ 0 h 667"/>
                  <a:gd name="T59" fmla="*/ 577 w 577"/>
                  <a:gd name="T60" fmla="*/ 667 h 66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77" h="667">
                    <a:moveTo>
                      <a:pt x="0" y="150"/>
                    </a:moveTo>
                    <a:lnTo>
                      <a:pt x="260" y="125"/>
                    </a:lnTo>
                    <a:lnTo>
                      <a:pt x="315" y="135"/>
                    </a:lnTo>
                    <a:lnTo>
                      <a:pt x="437" y="77"/>
                    </a:lnTo>
                    <a:lnTo>
                      <a:pt x="465" y="25"/>
                    </a:lnTo>
                    <a:lnTo>
                      <a:pt x="537" y="0"/>
                    </a:lnTo>
                    <a:lnTo>
                      <a:pt x="577" y="252"/>
                    </a:lnTo>
                    <a:lnTo>
                      <a:pt x="547" y="280"/>
                    </a:lnTo>
                    <a:lnTo>
                      <a:pt x="555" y="455"/>
                    </a:lnTo>
                    <a:lnTo>
                      <a:pt x="497" y="470"/>
                    </a:lnTo>
                    <a:lnTo>
                      <a:pt x="465" y="567"/>
                    </a:lnTo>
                    <a:lnTo>
                      <a:pt x="420" y="555"/>
                    </a:lnTo>
                    <a:lnTo>
                      <a:pt x="405" y="667"/>
                    </a:lnTo>
                    <a:lnTo>
                      <a:pt x="340" y="620"/>
                    </a:lnTo>
                    <a:lnTo>
                      <a:pt x="212" y="650"/>
                    </a:lnTo>
                    <a:lnTo>
                      <a:pt x="157" y="607"/>
                    </a:lnTo>
                    <a:lnTo>
                      <a:pt x="85" y="605"/>
                    </a:lnTo>
                    <a:lnTo>
                      <a:pt x="47" y="417"/>
                    </a:lnTo>
                    <a:lnTo>
                      <a:pt x="0" y="150"/>
                    </a:lnTo>
                    <a:close/>
                  </a:path>
                </a:pathLst>
              </a:custGeom>
              <a:solidFill>
                <a:srgbClr val="00CCFF"/>
              </a:solidFill>
              <a:ln w="12700">
                <a:solidFill>
                  <a:srgbClr val="000000"/>
                </a:solidFill>
                <a:round/>
                <a:headEnd/>
                <a:tailEnd/>
              </a:ln>
            </p:spPr>
            <p:txBody>
              <a:bodyPr/>
              <a:lstStyle/>
              <a:p>
                <a:endParaRPr lang="en-US"/>
              </a:p>
            </p:txBody>
          </p:sp>
          <p:sp>
            <p:nvSpPr>
              <p:cNvPr id="105523" name="Freeform 35"/>
              <p:cNvSpPr>
                <a:spLocks/>
              </p:cNvSpPr>
              <p:nvPr/>
            </p:nvSpPr>
            <p:spPr bwMode="auto">
              <a:xfrm>
                <a:off x="8877" y="8938"/>
                <a:ext cx="1017" cy="565"/>
              </a:xfrm>
              <a:custGeom>
                <a:avLst/>
                <a:gdLst>
                  <a:gd name="T0" fmla="*/ 0 w 1017"/>
                  <a:gd name="T1" fmla="*/ 565 h 565"/>
                  <a:gd name="T2" fmla="*/ 247 w 1017"/>
                  <a:gd name="T3" fmla="*/ 530 h 565"/>
                  <a:gd name="T4" fmla="*/ 247 w 1017"/>
                  <a:gd name="T5" fmla="*/ 505 h 565"/>
                  <a:gd name="T6" fmla="*/ 845 w 1017"/>
                  <a:gd name="T7" fmla="*/ 423 h 565"/>
                  <a:gd name="T8" fmla="*/ 855 w 1017"/>
                  <a:gd name="T9" fmla="*/ 380 h 565"/>
                  <a:gd name="T10" fmla="*/ 942 w 1017"/>
                  <a:gd name="T11" fmla="*/ 348 h 565"/>
                  <a:gd name="T12" fmla="*/ 952 w 1017"/>
                  <a:gd name="T13" fmla="*/ 303 h 565"/>
                  <a:gd name="T14" fmla="*/ 990 w 1017"/>
                  <a:gd name="T15" fmla="*/ 288 h 565"/>
                  <a:gd name="T16" fmla="*/ 1017 w 1017"/>
                  <a:gd name="T17" fmla="*/ 220 h 565"/>
                  <a:gd name="T18" fmla="*/ 935 w 1017"/>
                  <a:gd name="T19" fmla="*/ 153 h 565"/>
                  <a:gd name="T20" fmla="*/ 920 w 1017"/>
                  <a:gd name="T21" fmla="*/ 63 h 565"/>
                  <a:gd name="T22" fmla="*/ 855 w 1017"/>
                  <a:gd name="T23" fmla="*/ 18 h 565"/>
                  <a:gd name="T24" fmla="*/ 722 w 1017"/>
                  <a:gd name="T25" fmla="*/ 43 h 565"/>
                  <a:gd name="T26" fmla="*/ 660 w 1017"/>
                  <a:gd name="T27" fmla="*/ 3 h 565"/>
                  <a:gd name="T28" fmla="*/ 600 w 1017"/>
                  <a:gd name="T29" fmla="*/ 0 h 565"/>
                  <a:gd name="T30" fmla="*/ 612 w 1017"/>
                  <a:gd name="T31" fmla="*/ 63 h 565"/>
                  <a:gd name="T32" fmla="*/ 530 w 1017"/>
                  <a:gd name="T33" fmla="*/ 95 h 565"/>
                  <a:gd name="T34" fmla="*/ 475 w 1017"/>
                  <a:gd name="T35" fmla="*/ 235 h 565"/>
                  <a:gd name="T36" fmla="*/ 400 w 1017"/>
                  <a:gd name="T37" fmla="*/ 213 h 565"/>
                  <a:gd name="T38" fmla="*/ 310 w 1017"/>
                  <a:gd name="T39" fmla="*/ 265 h 565"/>
                  <a:gd name="T40" fmla="*/ 195 w 1017"/>
                  <a:gd name="T41" fmla="*/ 285 h 565"/>
                  <a:gd name="T42" fmla="*/ 195 w 1017"/>
                  <a:gd name="T43" fmla="*/ 365 h 565"/>
                  <a:gd name="T44" fmla="*/ 137 w 1017"/>
                  <a:gd name="T45" fmla="*/ 363 h 565"/>
                  <a:gd name="T46" fmla="*/ 140 w 1017"/>
                  <a:gd name="T47" fmla="*/ 433 h 565"/>
                  <a:gd name="T48" fmla="*/ 80 w 1017"/>
                  <a:gd name="T49" fmla="*/ 405 h 565"/>
                  <a:gd name="T50" fmla="*/ 45 w 1017"/>
                  <a:gd name="T51" fmla="*/ 418 h 565"/>
                  <a:gd name="T52" fmla="*/ 75 w 1017"/>
                  <a:gd name="T53" fmla="*/ 465 h 565"/>
                  <a:gd name="T54" fmla="*/ 12 w 1017"/>
                  <a:gd name="T55" fmla="*/ 528 h 565"/>
                  <a:gd name="T56" fmla="*/ 0 w 1017"/>
                  <a:gd name="T57" fmla="*/ 565 h 5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017"/>
                  <a:gd name="T88" fmla="*/ 0 h 565"/>
                  <a:gd name="T89" fmla="*/ 1017 w 1017"/>
                  <a:gd name="T90" fmla="*/ 565 h 56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017" h="565">
                    <a:moveTo>
                      <a:pt x="0" y="565"/>
                    </a:moveTo>
                    <a:lnTo>
                      <a:pt x="247" y="530"/>
                    </a:lnTo>
                    <a:lnTo>
                      <a:pt x="247" y="505"/>
                    </a:lnTo>
                    <a:lnTo>
                      <a:pt x="845" y="423"/>
                    </a:lnTo>
                    <a:lnTo>
                      <a:pt x="855" y="380"/>
                    </a:lnTo>
                    <a:lnTo>
                      <a:pt x="942" y="348"/>
                    </a:lnTo>
                    <a:lnTo>
                      <a:pt x="952" y="303"/>
                    </a:lnTo>
                    <a:lnTo>
                      <a:pt x="990" y="288"/>
                    </a:lnTo>
                    <a:lnTo>
                      <a:pt x="1017" y="220"/>
                    </a:lnTo>
                    <a:lnTo>
                      <a:pt x="935" y="153"/>
                    </a:lnTo>
                    <a:lnTo>
                      <a:pt x="920" y="63"/>
                    </a:lnTo>
                    <a:lnTo>
                      <a:pt x="855" y="18"/>
                    </a:lnTo>
                    <a:lnTo>
                      <a:pt x="722" y="43"/>
                    </a:lnTo>
                    <a:lnTo>
                      <a:pt x="660" y="3"/>
                    </a:lnTo>
                    <a:lnTo>
                      <a:pt x="600" y="0"/>
                    </a:lnTo>
                    <a:lnTo>
                      <a:pt x="612" y="63"/>
                    </a:lnTo>
                    <a:lnTo>
                      <a:pt x="530" y="95"/>
                    </a:lnTo>
                    <a:lnTo>
                      <a:pt x="475" y="235"/>
                    </a:lnTo>
                    <a:lnTo>
                      <a:pt x="400" y="213"/>
                    </a:lnTo>
                    <a:lnTo>
                      <a:pt x="310" y="265"/>
                    </a:lnTo>
                    <a:lnTo>
                      <a:pt x="195" y="285"/>
                    </a:lnTo>
                    <a:lnTo>
                      <a:pt x="195" y="365"/>
                    </a:lnTo>
                    <a:lnTo>
                      <a:pt x="137" y="363"/>
                    </a:lnTo>
                    <a:lnTo>
                      <a:pt x="140" y="433"/>
                    </a:lnTo>
                    <a:lnTo>
                      <a:pt x="80" y="405"/>
                    </a:lnTo>
                    <a:lnTo>
                      <a:pt x="45" y="418"/>
                    </a:lnTo>
                    <a:lnTo>
                      <a:pt x="75" y="465"/>
                    </a:lnTo>
                    <a:lnTo>
                      <a:pt x="12" y="528"/>
                    </a:lnTo>
                    <a:lnTo>
                      <a:pt x="0" y="565"/>
                    </a:lnTo>
                    <a:close/>
                  </a:path>
                </a:pathLst>
              </a:custGeom>
              <a:solidFill>
                <a:srgbClr val="00CCFF"/>
              </a:solidFill>
              <a:ln w="12700">
                <a:solidFill>
                  <a:srgbClr val="000000"/>
                </a:solidFill>
                <a:round/>
                <a:headEnd/>
                <a:tailEnd/>
              </a:ln>
            </p:spPr>
            <p:txBody>
              <a:bodyPr/>
              <a:lstStyle/>
              <a:p>
                <a:endParaRPr lang="en-US"/>
              </a:p>
            </p:txBody>
          </p:sp>
          <p:sp>
            <p:nvSpPr>
              <p:cNvPr id="105524" name="Freeform 36"/>
              <p:cNvSpPr>
                <a:spLocks/>
              </p:cNvSpPr>
              <p:nvPr/>
            </p:nvSpPr>
            <p:spPr bwMode="auto">
              <a:xfrm>
                <a:off x="8809" y="9303"/>
                <a:ext cx="1173" cy="428"/>
              </a:xfrm>
              <a:custGeom>
                <a:avLst/>
                <a:gdLst>
                  <a:gd name="T0" fmla="*/ 70 w 1173"/>
                  <a:gd name="T1" fmla="*/ 195 h 428"/>
                  <a:gd name="T2" fmla="*/ 70 w 1173"/>
                  <a:gd name="T3" fmla="*/ 203 h 428"/>
                  <a:gd name="T4" fmla="*/ 50 w 1173"/>
                  <a:gd name="T5" fmla="*/ 243 h 428"/>
                  <a:gd name="T6" fmla="*/ 73 w 1173"/>
                  <a:gd name="T7" fmla="*/ 298 h 428"/>
                  <a:gd name="T8" fmla="*/ 0 w 1173"/>
                  <a:gd name="T9" fmla="*/ 345 h 428"/>
                  <a:gd name="T10" fmla="*/ 15 w 1173"/>
                  <a:gd name="T11" fmla="*/ 428 h 428"/>
                  <a:gd name="T12" fmla="*/ 323 w 1173"/>
                  <a:gd name="T13" fmla="*/ 403 h 428"/>
                  <a:gd name="T14" fmla="*/ 688 w 1173"/>
                  <a:gd name="T15" fmla="*/ 360 h 428"/>
                  <a:gd name="T16" fmla="*/ 870 w 1173"/>
                  <a:gd name="T17" fmla="*/ 328 h 428"/>
                  <a:gd name="T18" fmla="*/ 908 w 1173"/>
                  <a:gd name="T19" fmla="*/ 218 h 428"/>
                  <a:gd name="T20" fmla="*/ 973 w 1173"/>
                  <a:gd name="T21" fmla="*/ 213 h 428"/>
                  <a:gd name="T22" fmla="*/ 1173 w 1173"/>
                  <a:gd name="T23" fmla="*/ 0 h 428"/>
                  <a:gd name="T24" fmla="*/ 913 w 1173"/>
                  <a:gd name="T25" fmla="*/ 53 h 428"/>
                  <a:gd name="T26" fmla="*/ 308 w 1173"/>
                  <a:gd name="T27" fmla="*/ 140 h 428"/>
                  <a:gd name="T28" fmla="*/ 313 w 1173"/>
                  <a:gd name="T29" fmla="*/ 165 h 428"/>
                  <a:gd name="T30" fmla="*/ 70 w 1173"/>
                  <a:gd name="T31" fmla="*/ 195 h 4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73"/>
                  <a:gd name="T49" fmla="*/ 0 h 428"/>
                  <a:gd name="T50" fmla="*/ 1173 w 1173"/>
                  <a:gd name="T51" fmla="*/ 428 h 42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73" h="428">
                    <a:moveTo>
                      <a:pt x="70" y="195"/>
                    </a:moveTo>
                    <a:lnTo>
                      <a:pt x="70" y="203"/>
                    </a:lnTo>
                    <a:lnTo>
                      <a:pt x="50" y="243"/>
                    </a:lnTo>
                    <a:lnTo>
                      <a:pt x="73" y="298"/>
                    </a:lnTo>
                    <a:lnTo>
                      <a:pt x="0" y="345"/>
                    </a:lnTo>
                    <a:lnTo>
                      <a:pt x="15" y="428"/>
                    </a:lnTo>
                    <a:lnTo>
                      <a:pt x="323" y="403"/>
                    </a:lnTo>
                    <a:lnTo>
                      <a:pt x="688" y="360"/>
                    </a:lnTo>
                    <a:lnTo>
                      <a:pt x="870" y="328"/>
                    </a:lnTo>
                    <a:lnTo>
                      <a:pt x="908" y="218"/>
                    </a:lnTo>
                    <a:lnTo>
                      <a:pt x="973" y="213"/>
                    </a:lnTo>
                    <a:lnTo>
                      <a:pt x="1173" y="0"/>
                    </a:lnTo>
                    <a:lnTo>
                      <a:pt x="913" y="53"/>
                    </a:lnTo>
                    <a:lnTo>
                      <a:pt x="308" y="140"/>
                    </a:lnTo>
                    <a:lnTo>
                      <a:pt x="313" y="165"/>
                    </a:lnTo>
                    <a:lnTo>
                      <a:pt x="70" y="195"/>
                    </a:lnTo>
                    <a:close/>
                  </a:path>
                </a:pathLst>
              </a:custGeom>
              <a:solidFill>
                <a:srgbClr val="00CCFF"/>
              </a:solidFill>
              <a:ln w="12700">
                <a:solidFill>
                  <a:srgbClr val="000000"/>
                </a:solidFill>
                <a:round/>
                <a:headEnd/>
                <a:tailEnd/>
              </a:ln>
            </p:spPr>
            <p:txBody>
              <a:bodyPr/>
              <a:lstStyle/>
              <a:p>
                <a:endParaRPr lang="en-US"/>
              </a:p>
            </p:txBody>
          </p:sp>
          <p:sp>
            <p:nvSpPr>
              <p:cNvPr id="105525" name="Freeform 37"/>
              <p:cNvSpPr>
                <a:spLocks/>
              </p:cNvSpPr>
              <p:nvPr/>
            </p:nvSpPr>
            <p:spPr bwMode="auto">
              <a:xfrm>
                <a:off x="8694" y="9698"/>
                <a:ext cx="480" cy="838"/>
              </a:xfrm>
              <a:custGeom>
                <a:avLst/>
                <a:gdLst>
                  <a:gd name="T0" fmla="*/ 135 w 480"/>
                  <a:gd name="T1" fmla="*/ 28 h 838"/>
                  <a:gd name="T2" fmla="*/ 63 w 480"/>
                  <a:gd name="T3" fmla="*/ 170 h 838"/>
                  <a:gd name="T4" fmla="*/ 0 w 480"/>
                  <a:gd name="T5" fmla="*/ 263 h 838"/>
                  <a:gd name="T6" fmla="*/ 20 w 480"/>
                  <a:gd name="T7" fmla="*/ 373 h 838"/>
                  <a:gd name="T8" fmla="*/ 95 w 480"/>
                  <a:gd name="T9" fmla="*/ 523 h 838"/>
                  <a:gd name="T10" fmla="*/ 38 w 480"/>
                  <a:gd name="T11" fmla="*/ 675 h 838"/>
                  <a:gd name="T12" fmla="*/ 13 w 480"/>
                  <a:gd name="T13" fmla="*/ 755 h 838"/>
                  <a:gd name="T14" fmla="*/ 293 w 480"/>
                  <a:gd name="T15" fmla="*/ 723 h 838"/>
                  <a:gd name="T16" fmla="*/ 305 w 480"/>
                  <a:gd name="T17" fmla="*/ 825 h 838"/>
                  <a:gd name="T18" fmla="*/ 363 w 480"/>
                  <a:gd name="T19" fmla="*/ 838 h 838"/>
                  <a:gd name="T20" fmla="*/ 378 w 480"/>
                  <a:gd name="T21" fmla="*/ 785 h 838"/>
                  <a:gd name="T22" fmla="*/ 480 w 480"/>
                  <a:gd name="T23" fmla="*/ 770 h 838"/>
                  <a:gd name="T24" fmla="*/ 458 w 480"/>
                  <a:gd name="T25" fmla="*/ 600 h 838"/>
                  <a:gd name="T26" fmla="*/ 453 w 480"/>
                  <a:gd name="T27" fmla="*/ 0 h 838"/>
                  <a:gd name="T28" fmla="*/ 135 w 480"/>
                  <a:gd name="T29" fmla="*/ 28 h 8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0"/>
                  <a:gd name="T46" fmla="*/ 0 h 838"/>
                  <a:gd name="T47" fmla="*/ 480 w 480"/>
                  <a:gd name="T48" fmla="*/ 838 h 83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0" h="838">
                    <a:moveTo>
                      <a:pt x="135" y="28"/>
                    </a:moveTo>
                    <a:lnTo>
                      <a:pt x="63" y="170"/>
                    </a:lnTo>
                    <a:lnTo>
                      <a:pt x="0" y="263"/>
                    </a:lnTo>
                    <a:lnTo>
                      <a:pt x="20" y="373"/>
                    </a:lnTo>
                    <a:lnTo>
                      <a:pt x="95" y="523"/>
                    </a:lnTo>
                    <a:lnTo>
                      <a:pt x="38" y="675"/>
                    </a:lnTo>
                    <a:lnTo>
                      <a:pt x="13" y="755"/>
                    </a:lnTo>
                    <a:lnTo>
                      <a:pt x="293" y="723"/>
                    </a:lnTo>
                    <a:lnTo>
                      <a:pt x="305" y="825"/>
                    </a:lnTo>
                    <a:lnTo>
                      <a:pt x="363" y="838"/>
                    </a:lnTo>
                    <a:lnTo>
                      <a:pt x="378" y="785"/>
                    </a:lnTo>
                    <a:lnTo>
                      <a:pt x="480" y="770"/>
                    </a:lnTo>
                    <a:lnTo>
                      <a:pt x="458" y="600"/>
                    </a:lnTo>
                    <a:lnTo>
                      <a:pt x="453" y="0"/>
                    </a:lnTo>
                    <a:lnTo>
                      <a:pt x="135" y="28"/>
                    </a:lnTo>
                    <a:close/>
                  </a:path>
                </a:pathLst>
              </a:custGeom>
              <a:solidFill>
                <a:srgbClr val="00CCFF"/>
              </a:solidFill>
              <a:ln w="12700">
                <a:solidFill>
                  <a:srgbClr val="000000"/>
                </a:solidFill>
                <a:round/>
                <a:headEnd/>
                <a:tailEnd/>
              </a:ln>
            </p:spPr>
            <p:txBody>
              <a:bodyPr/>
              <a:lstStyle/>
              <a:p>
                <a:endParaRPr lang="en-US"/>
              </a:p>
            </p:txBody>
          </p:sp>
          <p:sp>
            <p:nvSpPr>
              <p:cNvPr id="105526" name="Freeform 38"/>
              <p:cNvSpPr>
                <a:spLocks/>
              </p:cNvSpPr>
              <p:nvPr/>
            </p:nvSpPr>
            <p:spPr bwMode="auto">
              <a:xfrm>
                <a:off x="9144" y="9658"/>
                <a:ext cx="543" cy="845"/>
              </a:xfrm>
              <a:custGeom>
                <a:avLst/>
                <a:gdLst>
                  <a:gd name="T0" fmla="*/ 0 w 543"/>
                  <a:gd name="T1" fmla="*/ 43 h 845"/>
                  <a:gd name="T2" fmla="*/ 353 w 543"/>
                  <a:gd name="T3" fmla="*/ 0 h 845"/>
                  <a:gd name="T4" fmla="*/ 465 w 543"/>
                  <a:gd name="T5" fmla="*/ 390 h 845"/>
                  <a:gd name="T6" fmla="*/ 543 w 543"/>
                  <a:gd name="T7" fmla="*/ 453 h 845"/>
                  <a:gd name="T8" fmla="*/ 480 w 543"/>
                  <a:gd name="T9" fmla="*/ 568 h 845"/>
                  <a:gd name="T10" fmla="*/ 540 w 543"/>
                  <a:gd name="T11" fmla="*/ 678 h 845"/>
                  <a:gd name="T12" fmla="*/ 180 w 543"/>
                  <a:gd name="T13" fmla="*/ 718 h 845"/>
                  <a:gd name="T14" fmla="*/ 195 w 543"/>
                  <a:gd name="T15" fmla="*/ 813 h 845"/>
                  <a:gd name="T16" fmla="*/ 143 w 543"/>
                  <a:gd name="T17" fmla="*/ 845 h 845"/>
                  <a:gd name="T18" fmla="*/ 100 w 543"/>
                  <a:gd name="T19" fmla="*/ 725 h 845"/>
                  <a:gd name="T20" fmla="*/ 75 w 543"/>
                  <a:gd name="T21" fmla="*/ 823 h 845"/>
                  <a:gd name="T22" fmla="*/ 30 w 543"/>
                  <a:gd name="T23" fmla="*/ 813 h 845"/>
                  <a:gd name="T24" fmla="*/ 15 w 543"/>
                  <a:gd name="T25" fmla="*/ 715 h 845"/>
                  <a:gd name="T26" fmla="*/ 3 w 543"/>
                  <a:gd name="T27" fmla="*/ 630 h 845"/>
                  <a:gd name="T28" fmla="*/ 0 w 543"/>
                  <a:gd name="T29" fmla="*/ 43 h 8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3"/>
                  <a:gd name="T46" fmla="*/ 0 h 845"/>
                  <a:gd name="T47" fmla="*/ 543 w 543"/>
                  <a:gd name="T48" fmla="*/ 845 h 8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3" h="845">
                    <a:moveTo>
                      <a:pt x="0" y="43"/>
                    </a:moveTo>
                    <a:lnTo>
                      <a:pt x="353" y="0"/>
                    </a:lnTo>
                    <a:lnTo>
                      <a:pt x="465" y="390"/>
                    </a:lnTo>
                    <a:lnTo>
                      <a:pt x="543" y="453"/>
                    </a:lnTo>
                    <a:lnTo>
                      <a:pt x="480" y="568"/>
                    </a:lnTo>
                    <a:lnTo>
                      <a:pt x="540" y="678"/>
                    </a:lnTo>
                    <a:lnTo>
                      <a:pt x="180" y="718"/>
                    </a:lnTo>
                    <a:lnTo>
                      <a:pt x="195" y="813"/>
                    </a:lnTo>
                    <a:lnTo>
                      <a:pt x="143" y="845"/>
                    </a:lnTo>
                    <a:lnTo>
                      <a:pt x="100" y="725"/>
                    </a:lnTo>
                    <a:lnTo>
                      <a:pt x="75" y="823"/>
                    </a:lnTo>
                    <a:lnTo>
                      <a:pt x="30" y="813"/>
                    </a:lnTo>
                    <a:lnTo>
                      <a:pt x="15" y="715"/>
                    </a:lnTo>
                    <a:lnTo>
                      <a:pt x="3" y="630"/>
                    </a:lnTo>
                    <a:lnTo>
                      <a:pt x="0" y="43"/>
                    </a:lnTo>
                    <a:close/>
                  </a:path>
                </a:pathLst>
              </a:custGeom>
              <a:solidFill>
                <a:srgbClr val="00CCFF"/>
              </a:solidFill>
              <a:ln w="12700">
                <a:solidFill>
                  <a:srgbClr val="000000"/>
                </a:solidFill>
                <a:round/>
                <a:headEnd/>
                <a:tailEnd/>
              </a:ln>
            </p:spPr>
            <p:txBody>
              <a:bodyPr/>
              <a:lstStyle/>
              <a:p>
                <a:endParaRPr lang="en-US"/>
              </a:p>
            </p:txBody>
          </p:sp>
          <p:sp>
            <p:nvSpPr>
              <p:cNvPr id="105527" name="Freeform 39"/>
              <p:cNvSpPr>
                <a:spLocks/>
              </p:cNvSpPr>
              <p:nvPr/>
            </p:nvSpPr>
            <p:spPr bwMode="auto">
              <a:xfrm>
                <a:off x="9497" y="9616"/>
                <a:ext cx="750" cy="777"/>
              </a:xfrm>
              <a:custGeom>
                <a:avLst/>
                <a:gdLst>
                  <a:gd name="T0" fmla="*/ 0 w 750"/>
                  <a:gd name="T1" fmla="*/ 47 h 777"/>
                  <a:gd name="T2" fmla="*/ 7 w 750"/>
                  <a:gd name="T3" fmla="*/ 47 h 777"/>
                  <a:gd name="T4" fmla="*/ 182 w 750"/>
                  <a:gd name="T5" fmla="*/ 15 h 777"/>
                  <a:gd name="T6" fmla="*/ 337 w 750"/>
                  <a:gd name="T7" fmla="*/ 0 h 777"/>
                  <a:gd name="T8" fmla="*/ 315 w 750"/>
                  <a:gd name="T9" fmla="*/ 40 h 777"/>
                  <a:gd name="T10" fmla="*/ 362 w 750"/>
                  <a:gd name="T11" fmla="*/ 40 h 777"/>
                  <a:gd name="T12" fmla="*/ 630 w 750"/>
                  <a:gd name="T13" fmla="*/ 280 h 777"/>
                  <a:gd name="T14" fmla="*/ 735 w 750"/>
                  <a:gd name="T15" fmla="*/ 435 h 777"/>
                  <a:gd name="T16" fmla="*/ 750 w 750"/>
                  <a:gd name="T17" fmla="*/ 540 h 777"/>
                  <a:gd name="T18" fmla="*/ 715 w 750"/>
                  <a:gd name="T19" fmla="*/ 565 h 777"/>
                  <a:gd name="T20" fmla="*/ 735 w 750"/>
                  <a:gd name="T21" fmla="*/ 670 h 777"/>
                  <a:gd name="T22" fmla="*/ 660 w 750"/>
                  <a:gd name="T23" fmla="*/ 675 h 777"/>
                  <a:gd name="T24" fmla="*/ 660 w 750"/>
                  <a:gd name="T25" fmla="*/ 765 h 777"/>
                  <a:gd name="T26" fmla="*/ 600 w 750"/>
                  <a:gd name="T27" fmla="*/ 720 h 777"/>
                  <a:gd name="T28" fmla="*/ 215 w 750"/>
                  <a:gd name="T29" fmla="*/ 777 h 777"/>
                  <a:gd name="T30" fmla="*/ 127 w 750"/>
                  <a:gd name="T31" fmla="*/ 610 h 777"/>
                  <a:gd name="T32" fmla="*/ 190 w 750"/>
                  <a:gd name="T33" fmla="*/ 495 h 777"/>
                  <a:gd name="T34" fmla="*/ 107 w 750"/>
                  <a:gd name="T35" fmla="*/ 437 h 777"/>
                  <a:gd name="T36" fmla="*/ 0 w 750"/>
                  <a:gd name="T37" fmla="*/ 47 h 7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0"/>
                  <a:gd name="T58" fmla="*/ 0 h 777"/>
                  <a:gd name="T59" fmla="*/ 750 w 750"/>
                  <a:gd name="T60" fmla="*/ 777 h 77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0" h="777">
                    <a:moveTo>
                      <a:pt x="0" y="47"/>
                    </a:moveTo>
                    <a:lnTo>
                      <a:pt x="7" y="47"/>
                    </a:lnTo>
                    <a:lnTo>
                      <a:pt x="182" y="15"/>
                    </a:lnTo>
                    <a:lnTo>
                      <a:pt x="337" y="0"/>
                    </a:lnTo>
                    <a:lnTo>
                      <a:pt x="315" y="40"/>
                    </a:lnTo>
                    <a:lnTo>
                      <a:pt x="362" y="40"/>
                    </a:lnTo>
                    <a:lnTo>
                      <a:pt x="630" y="280"/>
                    </a:lnTo>
                    <a:lnTo>
                      <a:pt x="735" y="435"/>
                    </a:lnTo>
                    <a:lnTo>
                      <a:pt x="750" y="540"/>
                    </a:lnTo>
                    <a:lnTo>
                      <a:pt x="715" y="565"/>
                    </a:lnTo>
                    <a:lnTo>
                      <a:pt x="735" y="670"/>
                    </a:lnTo>
                    <a:lnTo>
                      <a:pt x="660" y="675"/>
                    </a:lnTo>
                    <a:lnTo>
                      <a:pt x="660" y="765"/>
                    </a:lnTo>
                    <a:lnTo>
                      <a:pt x="600" y="720"/>
                    </a:lnTo>
                    <a:lnTo>
                      <a:pt x="215" y="777"/>
                    </a:lnTo>
                    <a:lnTo>
                      <a:pt x="127" y="610"/>
                    </a:lnTo>
                    <a:lnTo>
                      <a:pt x="190" y="495"/>
                    </a:lnTo>
                    <a:lnTo>
                      <a:pt x="107" y="437"/>
                    </a:lnTo>
                    <a:lnTo>
                      <a:pt x="0" y="47"/>
                    </a:lnTo>
                    <a:close/>
                  </a:path>
                </a:pathLst>
              </a:custGeom>
              <a:solidFill>
                <a:srgbClr val="00CCFF"/>
              </a:solidFill>
              <a:ln w="12700">
                <a:solidFill>
                  <a:srgbClr val="000000"/>
                </a:solidFill>
                <a:round/>
                <a:headEnd/>
                <a:tailEnd/>
              </a:ln>
            </p:spPr>
            <p:txBody>
              <a:bodyPr/>
              <a:lstStyle/>
              <a:p>
                <a:endParaRPr lang="en-US"/>
              </a:p>
            </p:txBody>
          </p:sp>
          <p:sp>
            <p:nvSpPr>
              <p:cNvPr id="105528" name="Freeform 40"/>
              <p:cNvSpPr>
                <a:spLocks/>
              </p:cNvSpPr>
              <p:nvPr/>
            </p:nvSpPr>
            <p:spPr bwMode="auto">
              <a:xfrm>
                <a:off x="9812" y="9511"/>
                <a:ext cx="685" cy="542"/>
              </a:xfrm>
              <a:custGeom>
                <a:avLst/>
                <a:gdLst>
                  <a:gd name="T0" fmla="*/ 25 w 685"/>
                  <a:gd name="T1" fmla="*/ 97 h 542"/>
                  <a:gd name="T2" fmla="*/ 80 w 685"/>
                  <a:gd name="T3" fmla="*/ 45 h 542"/>
                  <a:gd name="T4" fmla="*/ 285 w 685"/>
                  <a:gd name="T5" fmla="*/ 0 h 542"/>
                  <a:gd name="T6" fmla="*/ 347 w 685"/>
                  <a:gd name="T7" fmla="*/ 30 h 542"/>
                  <a:gd name="T8" fmla="*/ 480 w 685"/>
                  <a:gd name="T9" fmla="*/ 7 h 542"/>
                  <a:gd name="T10" fmla="*/ 587 w 685"/>
                  <a:gd name="T11" fmla="*/ 85 h 542"/>
                  <a:gd name="T12" fmla="*/ 685 w 685"/>
                  <a:gd name="T13" fmla="*/ 145 h 542"/>
                  <a:gd name="T14" fmla="*/ 630 w 685"/>
                  <a:gd name="T15" fmla="*/ 307 h 542"/>
                  <a:gd name="T16" fmla="*/ 547 w 685"/>
                  <a:gd name="T17" fmla="*/ 390 h 542"/>
                  <a:gd name="T18" fmla="*/ 457 w 685"/>
                  <a:gd name="T19" fmla="*/ 415 h 542"/>
                  <a:gd name="T20" fmla="*/ 475 w 685"/>
                  <a:gd name="T21" fmla="*/ 480 h 542"/>
                  <a:gd name="T22" fmla="*/ 420 w 685"/>
                  <a:gd name="T23" fmla="*/ 542 h 542"/>
                  <a:gd name="T24" fmla="*/ 315 w 685"/>
                  <a:gd name="T25" fmla="*/ 390 h 542"/>
                  <a:gd name="T26" fmla="*/ 45 w 685"/>
                  <a:gd name="T27" fmla="*/ 145 h 542"/>
                  <a:gd name="T28" fmla="*/ 0 w 685"/>
                  <a:gd name="T29" fmla="*/ 145 h 542"/>
                  <a:gd name="T30" fmla="*/ 25 w 685"/>
                  <a:gd name="T31" fmla="*/ 97 h 5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85"/>
                  <a:gd name="T49" fmla="*/ 0 h 542"/>
                  <a:gd name="T50" fmla="*/ 685 w 685"/>
                  <a:gd name="T51" fmla="*/ 542 h 5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85" h="542">
                    <a:moveTo>
                      <a:pt x="25" y="97"/>
                    </a:moveTo>
                    <a:lnTo>
                      <a:pt x="80" y="45"/>
                    </a:lnTo>
                    <a:lnTo>
                      <a:pt x="285" y="0"/>
                    </a:lnTo>
                    <a:lnTo>
                      <a:pt x="347" y="30"/>
                    </a:lnTo>
                    <a:lnTo>
                      <a:pt x="480" y="7"/>
                    </a:lnTo>
                    <a:lnTo>
                      <a:pt x="587" y="85"/>
                    </a:lnTo>
                    <a:lnTo>
                      <a:pt x="685" y="145"/>
                    </a:lnTo>
                    <a:lnTo>
                      <a:pt x="630" y="307"/>
                    </a:lnTo>
                    <a:lnTo>
                      <a:pt x="547" y="390"/>
                    </a:lnTo>
                    <a:lnTo>
                      <a:pt x="457" y="415"/>
                    </a:lnTo>
                    <a:lnTo>
                      <a:pt x="475" y="480"/>
                    </a:lnTo>
                    <a:lnTo>
                      <a:pt x="420" y="542"/>
                    </a:lnTo>
                    <a:lnTo>
                      <a:pt x="315" y="390"/>
                    </a:lnTo>
                    <a:lnTo>
                      <a:pt x="45" y="145"/>
                    </a:lnTo>
                    <a:lnTo>
                      <a:pt x="0" y="145"/>
                    </a:lnTo>
                    <a:lnTo>
                      <a:pt x="25" y="97"/>
                    </a:lnTo>
                    <a:close/>
                  </a:path>
                </a:pathLst>
              </a:custGeom>
              <a:solidFill>
                <a:srgbClr val="00CCFF"/>
              </a:solidFill>
              <a:ln w="12700">
                <a:solidFill>
                  <a:srgbClr val="000000"/>
                </a:solidFill>
                <a:round/>
                <a:headEnd/>
                <a:tailEnd/>
              </a:ln>
            </p:spPr>
            <p:txBody>
              <a:bodyPr/>
              <a:lstStyle/>
              <a:p>
                <a:endParaRPr lang="en-US"/>
              </a:p>
            </p:txBody>
          </p:sp>
          <p:sp>
            <p:nvSpPr>
              <p:cNvPr id="105529" name="Freeform 41"/>
              <p:cNvSpPr>
                <a:spLocks/>
              </p:cNvSpPr>
              <p:nvPr/>
            </p:nvSpPr>
            <p:spPr bwMode="auto">
              <a:xfrm>
                <a:off x="9324" y="10286"/>
                <a:ext cx="1283" cy="870"/>
              </a:xfrm>
              <a:custGeom>
                <a:avLst/>
                <a:gdLst>
                  <a:gd name="T0" fmla="*/ 0 w 1283"/>
                  <a:gd name="T1" fmla="*/ 85 h 870"/>
                  <a:gd name="T2" fmla="*/ 353 w 1283"/>
                  <a:gd name="T3" fmla="*/ 50 h 870"/>
                  <a:gd name="T4" fmla="*/ 390 w 1283"/>
                  <a:gd name="T5" fmla="*/ 107 h 870"/>
                  <a:gd name="T6" fmla="*/ 768 w 1283"/>
                  <a:gd name="T7" fmla="*/ 50 h 870"/>
                  <a:gd name="T8" fmla="*/ 833 w 1283"/>
                  <a:gd name="T9" fmla="*/ 97 h 870"/>
                  <a:gd name="T10" fmla="*/ 833 w 1283"/>
                  <a:gd name="T11" fmla="*/ 7 h 870"/>
                  <a:gd name="T12" fmla="*/ 828 w 1283"/>
                  <a:gd name="T13" fmla="*/ 0 h 870"/>
                  <a:gd name="T14" fmla="*/ 903 w 1283"/>
                  <a:gd name="T15" fmla="*/ 5 h 870"/>
                  <a:gd name="T16" fmla="*/ 983 w 1283"/>
                  <a:gd name="T17" fmla="*/ 140 h 870"/>
                  <a:gd name="T18" fmla="*/ 1110 w 1283"/>
                  <a:gd name="T19" fmla="*/ 322 h 870"/>
                  <a:gd name="T20" fmla="*/ 1173 w 1283"/>
                  <a:gd name="T21" fmla="*/ 480 h 870"/>
                  <a:gd name="T22" fmla="*/ 1268 w 1283"/>
                  <a:gd name="T23" fmla="*/ 590 h 870"/>
                  <a:gd name="T24" fmla="*/ 1283 w 1283"/>
                  <a:gd name="T25" fmla="*/ 750 h 870"/>
                  <a:gd name="T26" fmla="*/ 1253 w 1283"/>
                  <a:gd name="T27" fmla="*/ 845 h 870"/>
                  <a:gd name="T28" fmla="*/ 1118 w 1283"/>
                  <a:gd name="T29" fmla="*/ 870 h 870"/>
                  <a:gd name="T30" fmla="*/ 1095 w 1283"/>
                  <a:gd name="T31" fmla="*/ 830 h 870"/>
                  <a:gd name="T32" fmla="*/ 1000 w 1283"/>
                  <a:gd name="T33" fmla="*/ 772 h 870"/>
                  <a:gd name="T34" fmla="*/ 970 w 1283"/>
                  <a:gd name="T35" fmla="*/ 712 h 870"/>
                  <a:gd name="T36" fmla="*/ 945 w 1283"/>
                  <a:gd name="T37" fmla="*/ 690 h 870"/>
                  <a:gd name="T38" fmla="*/ 930 w 1283"/>
                  <a:gd name="T39" fmla="*/ 635 h 870"/>
                  <a:gd name="T40" fmla="*/ 908 w 1283"/>
                  <a:gd name="T41" fmla="*/ 650 h 870"/>
                  <a:gd name="T42" fmla="*/ 833 w 1283"/>
                  <a:gd name="T43" fmla="*/ 577 h 870"/>
                  <a:gd name="T44" fmla="*/ 850 w 1283"/>
                  <a:gd name="T45" fmla="*/ 510 h 870"/>
                  <a:gd name="T46" fmla="*/ 833 w 1283"/>
                  <a:gd name="T47" fmla="*/ 472 h 870"/>
                  <a:gd name="T48" fmla="*/ 810 w 1283"/>
                  <a:gd name="T49" fmla="*/ 485 h 870"/>
                  <a:gd name="T50" fmla="*/ 813 w 1283"/>
                  <a:gd name="T51" fmla="*/ 525 h 870"/>
                  <a:gd name="T52" fmla="*/ 788 w 1283"/>
                  <a:gd name="T53" fmla="*/ 472 h 870"/>
                  <a:gd name="T54" fmla="*/ 790 w 1283"/>
                  <a:gd name="T55" fmla="*/ 350 h 870"/>
                  <a:gd name="T56" fmla="*/ 743 w 1283"/>
                  <a:gd name="T57" fmla="*/ 277 h 870"/>
                  <a:gd name="T58" fmla="*/ 623 w 1283"/>
                  <a:gd name="T59" fmla="*/ 217 h 870"/>
                  <a:gd name="T60" fmla="*/ 563 w 1283"/>
                  <a:gd name="T61" fmla="*/ 150 h 870"/>
                  <a:gd name="T62" fmla="*/ 495 w 1283"/>
                  <a:gd name="T63" fmla="*/ 142 h 870"/>
                  <a:gd name="T64" fmla="*/ 468 w 1283"/>
                  <a:gd name="T65" fmla="*/ 185 h 870"/>
                  <a:gd name="T66" fmla="*/ 368 w 1283"/>
                  <a:gd name="T67" fmla="*/ 215 h 870"/>
                  <a:gd name="T68" fmla="*/ 310 w 1283"/>
                  <a:gd name="T69" fmla="*/ 185 h 870"/>
                  <a:gd name="T70" fmla="*/ 280 w 1283"/>
                  <a:gd name="T71" fmla="*/ 140 h 870"/>
                  <a:gd name="T72" fmla="*/ 93 w 1283"/>
                  <a:gd name="T73" fmla="*/ 180 h 870"/>
                  <a:gd name="T74" fmla="*/ 53 w 1283"/>
                  <a:gd name="T75" fmla="*/ 147 h 870"/>
                  <a:gd name="T76" fmla="*/ 10 w 1283"/>
                  <a:gd name="T77" fmla="*/ 182 h 870"/>
                  <a:gd name="T78" fmla="*/ 0 w 1283"/>
                  <a:gd name="T79" fmla="*/ 85 h 87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83"/>
                  <a:gd name="T121" fmla="*/ 0 h 870"/>
                  <a:gd name="T122" fmla="*/ 1283 w 1283"/>
                  <a:gd name="T123" fmla="*/ 870 h 87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83" h="870">
                    <a:moveTo>
                      <a:pt x="0" y="85"/>
                    </a:moveTo>
                    <a:lnTo>
                      <a:pt x="353" y="50"/>
                    </a:lnTo>
                    <a:lnTo>
                      <a:pt x="390" y="107"/>
                    </a:lnTo>
                    <a:lnTo>
                      <a:pt x="768" y="50"/>
                    </a:lnTo>
                    <a:lnTo>
                      <a:pt x="833" y="97"/>
                    </a:lnTo>
                    <a:lnTo>
                      <a:pt x="833" y="7"/>
                    </a:lnTo>
                    <a:lnTo>
                      <a:pt x="828" y="0"/>
                    </a:lnTo>
                    <a:lnTo>
                      <a:pt x="903" y="5"/>
                    </a:lnTo>
                    <a:lnTo>
                      <a:pt x="983" y="140"/>
                    </a:lnTo>
                    <a:lnTo>
                      <a:pt x="1110" y="322"/>
                    </a:lnTo>
                    <a:lnTo>
                      <a:pt x="1173" y="480"/>
                    </a:lnTo>
                    <a:lnTo>
                      <a:pt x="1268" y="590"/>
                    </a:lnTo>
                    <a:lnTo>
                      <a:pt x="1283" y="750"/>
                    </a:lnTo>
                    <a:lnTo>
                      <a:pt x="1253" y="845"/>
                    </a:lnTo>
                    <a:lnTo>
                      <a:pt x="1118" y="870"/>
                    </a:lnTo>
                    <a:lnTo>
                      <a:pt x="1095" y="830"/>
                    </a:lnTo>
                    <a:lnTo>
                      <a:pt x="1000" y="772"/>
                    </a:lnTo>
                    <a:lnTo>
                      <a:pt x="970" y="712"/>
                    </a:lnTo>
                    <a:lnTo>
                      <a:pt x="945" y="690"/>
                    </a:lnTo>
                    <a:lnTo>
                      <a:pt x="930" y="635"/>
                    </a:lnTo>
                    <a:lnTo>
                      <a:pt x="908" y="650"/>
                    </a:lnTo>
                    <a:lnTo>
                      <a:pt x="833" y="577"/>
                    </a:lnTo>
                    <a:lnTo>
                      <a:pt x="850" y="510"/>
                    </a:lnTo>
                    <a:lnTo>
                      <a:pt x="833" y="472"/>
                    </a:lnTo>
                    <a:lnTo>
                      <a:pt x="810" y="485"/>
                    </a:lnTo>
                    <a:lnTo>
                      <a:pt x="813" y="525"/>
                    </a:lnTo>
                    <a:lnTo>
                      <a:pt x="788" y="472"/>
                    </a:lnTo>
                    <a:lnTo>
                      <a:pt x="790" y="350"/>
                    </a:lnTo>
                    <a:lnTo>
                      <a:pt x="743" y="277"/>
                    </a:lnTo>
                    <a:lnTo>
                      <a:pt x="623" y="217"/>
                    </a:lnTo>
                    <a:lnTo>
                      <a:pt x="563" y="150"/>
                    </a:lnTo>
                    <a:lnTo>
                      <a:pt x="495" y="142"/>
                    </a:lnTo>
                    <a:lnTo>
                      <a:pt x="468" y="185"/>
                    </a:lnTo>
                    <a:lnTo>
                      <a:pt x="368" y="215"/>
                    </a:lnTo>
                    <a:lnTo>
                      <a:pt x="310" y="185"/>
                    </a:lnTo>
                    <a:lnTo>
                      <a:pt x="280" y="140"/>
                    </a:lnTo>
                    <a:lnTo>
                      <a:pt x="93" y="180"/>
                    </a:lnTo>
                    <a:lnTo>
                      <a:pt x="53" y="147"/>
                    </a:lnTo>
                    <a:lnTo>
                      <a:pt x="10" y="182"/>
                    </a:lnTo>
                    <a:lnTo>
                      <a:pt x="0" y="85"/>
                    </a:lnTo>
                    <a:close/>
                  </a:path>
                </a:pathLst>
              </a:custGeom>
              <a:solidFill>
                <a:srgbClr val="00CCFF"/>
              </a:solidFill>
              <a:ln w="12700">
                <a:solidFill>
                  <a:srgbClr val="000000"/>
                </a:solidFill>
                <a:round/>
                <a:headEnd/>
                <a:tailEnd/>
              </a:ln>
            </p:spPr>
            <p:txBody>
              <a:bodyPr/>
              <a:lstStyle/>
              <a:p>
                <a:endParaRPr lang="en-US"/>
              </a:p>
            </p:txBody>
          </p:sp>
          <p:sp>
            <p:nvSpPr>
              <p:cNvPr id="105530" name="Freeform 42"/>
              <p:cNvSpPr>
                <a:spLocks/>
              </p:cNvSpPr>
              <p:nvPr/>
            </p:nvSpPr>
            <p:spPr bwMode="auto">
              <a:xfrm>
                <a:off x="9677" y="9138"/>
                <a:ext cx="1180" cy="518"/>
              </a:xfrm>
              <a:custGeom>
                <a:avLst/>
                <a:gdLst>
                  <a:gd name="T0" fmla="*/ 40 w 1180"/>
                  <a:gd name="T1" fmla="*/ 383 h 518"/>
                  <a:gd name="T2" fmla="*/ 0 w 1180"/>
                  <a:gd name="T3" fmla="*/ 493 h 518"/>
                  <a:gd name="T4" fmla="*/ 152 w 1180"/>
                  <a:gd name="T5" fmla="*/ 478 h 518"/>
                  <a:gd name="T6" fmla="*/ 212 w 1180"/>
                  <a:gd name="T7" fmla="*/ 428 h 518"/>
                  <a:gd name="T8" fmla="*/ 420 w 1180"/>
                  <a:gd name="T9" fmla="*/ 373 h 518"/>
                  <a:gd name="T10" fmla="*/ 477 w 1180"/>
                  <a:gd name="T11" fmla="*/ 403 h 518"/>
                  <a:gd name="T12" fmla="*/ 615 w 1180"/>
                  <a:gd name="T13" fmla="*/ 383 h 518"/>
                  <a:gd name="T14" fmla="*/ 615 w 1180"/>
                  <a:gd name="T15" fmla="*/ 390 h 518"/>
                  <a:gd name="T16" fmla="*/ 820 w 1180"/>
                  <a:gd name="T17" fmla="*/ 518 h 518"/>
                  <a:gd name="T18" fmla="*/ 940 w 1180"/>
                  <a:gd name="T19" fmla="*/ 480 h 518"/>
                  <a:gd name="T20" fmla="*/ 1007 w 1180"/>
                  <a:gd name="T21" fmla="*/ 338 h 518"/>
                  <a:gd name="T22" fmla="*/ 1125 w 1180"/>
                  <a:gd name="T23" fmla="*/ 298 h 518"/>
                  <a:gd name="T24" fmla="*/ 1180 w 1180"/>
                  <a:gd name="T25" fmla="*/ 193 h 518"/>
                  <a:gd name="T26" fmla="*/ 1177 w 1180"/>
                  <a:gd name="T27" fmla="*/ 65 h 518"/>
                  <a:gd name="T28" fmla="*/ 1162 w 1180"/>
                  <a:gd name="T29" fmla="*/ 170 h 518"/>
                  <a:gd name="T30" fmla="*/ 1097 w 1180"/>
                  <a:gd name="T31" fmla="*/ 260 h 518"/>
                  <a:gd name="T32" fmla="*/ 1072 w 1180"/>
                  <a:gd name="T33" fmla="*/ 253 h 518"/>
                  <a:gd name="T34" fmla="*/ 985 w 1180"/>
                  <a:gd name="T35" fmla="*/ 278 h 518"/>
                  <a:gd name="T36" fmla="*/ 985 w 1180"/>
                  <a:gd name="T37" fmla="*/ 248 h 518"/>
                  <a:gd name="T38" fmla="*/ 1072 w 1180"/>
                  <a:gd name="T39" fmla="*/ 218 h 518"/>
                  <a:gd name="T40" fmla="*/ 992 w 1180"/>
                  <a:gd name="T41" fmla="*/ 208 h 518"/>
                  <a:gd name="T42" fmla="*/ 1082 w 1180"/>
                  <a:gd name="T43" fmla="*/ 180 h 518"/>
                  <a:gd name="T44" fmla="*/ 1117 w 1180"/>
                  <a:gd name="T45" fmla="*/ 195 h 518"/>
                  <a:gd name="T46" fmla="*/ 1135 w 1180"/>
                  <a:gd name="T47" fmla="*/ 95 h 518"/>
                  <a:gd name="T48" fmla="*/ 1112 w 1180"/>
                  <a:gd name="T49" fmla="*/ 73 h 518"/>
                  <a:gd name="T50" fmla="*/ 1005 w 1180"/>
                  <a:gd name="T51" fmla="*/ 113 h 518"/>
                  <a:gd name="T52" fmla="*/ 1007 w 1180"/>
                  <a:gd name="T53" fmla="*/ 53 h 518"/>
                  <a:gd name="T54" fmla="*/ 1052 w 1180"/>
                  <a:gd name="T55" fmla="*/ 68 h 518"/>
                  <a:gd name="T56" fmla="*/ 1112 w 1180"/>
                  <a:gd name="T57" fmla="*/ 23 h 518"/>
                  <a:gd name="T58" fmla="*/ 1080 w 1180"/>
                  <a:gd name="T59" fmla="*/ 0 h 518"/>
                  <a:gd name="T60" fmla="*/ 727 w 1180"/>
                  <a:gd name="T61" fmla="*/ 80 h 518"/>
                  <a:gd name="T62" fmla="*/ 295 w 1180"/>
                  <a:gd name="T63" fmla="*/ 168 h 518"/>
                  <a:gd name="T64" fmla="*/ 97 w 1180"/>
                  <a:gd name="T65" fmla="*/ 380 h 518"/>
                  <a:gd name="T66" fmla="*/ 40 w 1180"/>
                  <a:gd name="T67" fmla="*/ 383 h 51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80"/>
                  <a:gd name="T103" fmla="*/ 0 h 518"/>
                  <a:gd name="T104" fmla="*/ 1180 w 1180"/>
                  <a:gd name="T105" fmla="*/ 518 h 51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80" h="518">
                    <a:moveTo>
                      <a:pt x="40" y="383"/>
                    </a:moveTo>
                    <a:lnTo>
                      <a:pt x="0" y="493"/>
                    </a:lnTo>
                    <a:lnTo>
                      <a:pt x="152" y="478"/>
                    </a:lnTo>
                    <a:lnTo>
                      <a:pt x="212" y="428"/>
                    </a:lnTo>
                    <a:lnTo>
                      <a:pt x="420" y="373"/>
                    </a:lnTo>
                    <a:lnTo>
                      <a:pt x="477" y="403"/>
                    </a:lnTo>
                    <a:lnTo>
                      <a:pt x="615" y="383"/>
                    </a:lnTo>
                    <a:lnTo>
                      <a:pt x="615" y="390"/>
                    </a:lnTo>
                    <a:lnTo>
                      <a:pt x="820" y="518"/>
                    </a:lnTo>
                    <a:lnTo>
                      <a:pt x="940" y="480"/>
                    </a:lnTo>
                    <a:lnTo>
                      <a:pt x="1007" y="338"/>
                    </a:lnTo>
                    <a:lnTo>
                      <a:pt x="1125" y="298"/>
                    </a:lnTo>
                    <a:lnTo>
                      <a:pt x="1180" y="193"/>
                    </a:lnTo>
                    <a:lnTo>
                      <a:pt x="1177" y="65"/>
                    </a:lnTo>
                    <a:lnTo>
                      <a:pt x="1162" y="170"/>
                    </a:lnTo>
                    <a:lnTo>
                      <a:pt x="1097" y="260"/>
                    </a:lnTo>
                    <a:lnTo>
                      <a:pt x="1072" y="253"/>
                    </a:lnTo>
                    <a:lnTo>
                      <a:pt x="985" y="278"/>
                    </a:lnTo>
                    <a:lnTo>
                      <a:pt x="985" y="248"/>
                    </a:lnTo>
                    <a:lnTo>
                      <a:pt x="1072" y="218"/>
                    </a:lnTo>
                    <a:lnTo>
                      <a:pt x="992" y="208"/>
                    </a:lnTo>
                    <a:lnTo>
                      <a:pt x="1082" y="180"/>
                    </a:lnTo>
                    <a:lnTo>
                      <a:pt x="1117" y="195"/>
                    </a:lnTo>
                    <a:lnTo>
                      <a:pt x="1135" y="95"/>
                    </a:lnTo>
                    <a:lnTo>
                      <a:pt x="1112" y="73"/>
                    </a:lnTo>
                    <a:lnTo>
                      <a:pt x="1005" y="113"/>
                    </a:lnTo>
                    <a:lnTo>
                      <a:pt x="1007" y="53"/>
                    </a:lnTo>
                    <a:lnTo>
                      <a:pt x="1052" y="68"/>
                    </a:lnTo>
                    <a:lnTo>
                      <a:pt x="1112" y="23"/>
                    </a:lnTo>
                    <a:lnTo>
                      <a:pt x="1080" y="0"/>
                    </a:lnTo>
                    <a:lnTo>
                      <a:pt x="727" y="80"/>
                    </a:lnTo>
                    <a:lnTo>
                      <a:pt x="295" y="168"/>
                    </a:lnTo>
                    <a:lnTo>
                      <a:pt x="97" y="380"/>
                    </a:lnTo>
                    <a:lnTo>
                      <a:pt x="40" y="383"/>
                    </a:lnTo>
                    <a:close/>
                  </a:path>
                </a:pathLst>
              </a:custGeom>
              <a:solidFill>
                <a:srgbClr val="00CCFF"/>
              </a:solidFill>
              <a:ln w="12700">
                <a:solidFill>
                  <a:srgbClr val="000000"/>
                </a:solidFill>
                <a:round/>
                <a:headEnd/>
                <a:tailEnd/>
              </a:ln>
            </p:spPr>
            <p:txBody>
              <a:bodyPr/>
              <a:lstStyle/>
              <a:p>
                <a:endParaRPr lang="en-US"/>
              </a:p>
            </p:txBody>
          </p:sp>
          <p:sp>
            <p:nvSpPr>
              <p:cNvPr id="105531" name="Freeform 43"/>
              <p:cNvSpPr>
                <a:spLocks/>
              </p:cNvSpPr>
              <p:nvPr/>
            </p:nvSpPr>
            <p:spPr bwMode="auto">
              <a:xfrm>
                <a:off x="9724" y="8711"/>
                <a:ext cx="1033" cy="642"/>
              </a:xfrm>
              <a:custGeom>
                <a:avLst/>
                <a:gdLst>
                  <a:gd name="T0" fmla="*/ 170 w 1033"/>
                  <a:gd name="T1" fmla="*/ 450 h 642"/>
                  <a:gd name="T2" fmla="*/ 140 w 1033"/>
                  <a:gd name="T3" fmla="*/ 515 h 642"/>
                  <a:gd name="T4" fmla="*/ 98 w 1033"/>
                  <a:gd name="T5" fmla="*/ 532 h 642"/>
                  <a:gd name="T6" fmla="*/ 95 w 1033"/>
                  <a:gd name="T7" fmla="*/ 575 h 642"/>
                  <a:gd name="T8" fmla="*/ 5 w 1033"/>
                  <a:gd name="T9" fmla="*/ 607 h 642"/>
                  <a:gd name="T10" fmla="*/ 0 w 1033"/>
                  <a:gd name="T11" fmla="*/ 642 h 642"/>
                  <a:gd name="T12" fmla="*/ 245 w 1033"/>
                  <a:gd name="T13" fmla="*/ 600 h 642"/>
                  <a:gd name="T14" fmla="*/ 690 w 1033"/>
                  <a:gd name="T15" fmla="*/ 507 h 642"/>
                  <a:gd name="T16" fmla="*/ 1033 w 1033"/>
                  <a:gd name="T17" fmla="*/ 425 h 642"/>
                  <a:gd name="T18" fmla="*/ 1033 w 1033"/>
                  <a:gd name="T19" fmla="*/ 360 h 642"/>
                  <a:gd name="T20" fmla="*/ 995 w 1033"/>
                  <a:gd name="T21" fmla="*/ 340 h 642"/>
                  <a:gd name="T22" fmla="*/ 965 w 1033"/>
                  <a:gd name="T23" fmla="*/ 372 h 642"/>
                  <a:gd name="T24" fmla="*/ 948 w 1033"/>
                  <a:gd name="T25" fmla="*/ 285 h 642"/>
                  <a:gd name="T26" fmla="*/ 965 w 1033"/>
                  <a:gd name="T27" fmla="*/ 207 h 642"/>
                  <a:gd name="T28" fmla="*/ 838 w 1033"/>
                  <a:gd name="T29" fmla="*/ 150 h 642"/>
                  <a:gd name="T30" fmla="*/ 750 w 1033"/>
                  <a:gd name="T31" fmla="*/ 165 h 642"/>
                  <a:gd name="T32" fmla="*/ 748 w 1033"/>
                  <a:gd name="T33" fmla="*/ 45 h 642"/>
                  <a:gd name="T34" fmla="*/ 658 w 1033"/>
                  <a:gd name="T35" fmla="*/ 0 h 642"/>
                  <a:gd name="T36" fmla="*/ 590 w 1033"/>
                  <a:gd name="T37" fmla="*/ 27 h 642"/>
                  <a:gd name="T38" fmla="*/ 545 w 1033"/>
                  <a:gd name="T39" fmla="*/ 140 h 642"/>
                  <a:gd name="T40" fmla="*/ 465 w 1033"/>
                  <a:gd name="T41" fmla="*/ 185 h 642"/>
                  <a:gd name="T42" fmla="*/ 433 w 1033"/>
                  <a:gd name="T43" fmla="*/ 362 h 642"/>
                  <a:gd name="T44" fmla="*/ 303 w 1033"/>
                  <a:gd name="T45" fmla="*/ 450 h 642"/>
                  <a:gd name="T46" fmla="*/ 198 w 1033"/>
                  <a:gd name="T47" fmla="*/ 485 h 642"/>
                  <a:gd name="T48" fmla="*/ 170 w 1033"/>
                  <a:gd name="T49" fmla="*/ 450 h 6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3"/>
                  <a:gd name="T76" fmla="*/ 0 h 642"/>
                  <a:gd name="T77" fmla="*/ 1033 w 1033"/>
                  <a:gd name="T78" fmla="*/ 642 h 6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3" h="642">
                    <a:moveTo>
                      <a:pt x="170" y="450"/>
                    </a:moveTo>
                    <a:lnTo>
                      <a:pt x="140" y="515"/>
                    </a:lnTo>
                    <a:lnTo>
                      <a:pt x="98" y="532"/>
                    </a:lnTo>
                    <a:lnTo>
                      <a:pt x="95" y="575"/>
                    </a:lnTo>
                    <a:lnTo>
                      <a:pt x="5" y="607"/>
                    </a:lnTo>
                    <a:lnTo>
                      <a:pt x="0" y="642"/>
                    </a:lnTo>
                    <a:lnTo>
                      <a:pt x="245" y="600"/>
                    </a:lnTo>
                    <a:lnTo>
                      <a:pt x="690" y="507"/>
                    </a:lnTo>
                    <a:lnTo>
                      <a:pt x="1033" y="425"/>
                    </a:lnTo>
                    <a:lnTo>
                      <a:pt x="1033" y="360"/>
                    </a:lnTo>
                    <a:lnTo>
                      <a:pt x="995" y="340"/>
                    </a:lnTo>
                    <a:lnTo>
                      <a:pt x="965" y="372"/>
                    </a:lnTo>
                    <a:lnTo>
                      <a:pt x="948" y="285"/>
                    </a:lnTo>
                    <a:lnTo>
                      <a:pt x="965" y="207"/>
                    </a:lnTo>
                    <a:lnTo>
                      <a:pt x="838" y="150"/>
                    </a:lnTo>
                    <a:lnTo>
                      <a:pt x="750" y="165"/>
                    </a:lnTo>
                    <a:lnTo>
                      <a:pt x="748" y="45"/>
                    </a:lnTo>
                    <a:lnTo>
                      <a:pt x="658" y="0"/>
                    </a:lnTo>
                    <a:lnTo>
                      <a:pt x="590" y="27"/>
                    </a:lnTo>
                    <a:lnTo>
                      <a:pt x="545" y="140"/>
                    </a:lnTo>
                    <a:lnTo>
                      <a:pt x="465" y="185"/>
                    </a:lnTo>
                    <a:lnTo>
                      <a:pt x="433" y="362"/>
                    </a:lnTo>
                    <a:lnTo>
                      <a:pt x="303" y="450"/>
                    </a:lnTo>
                    <a:lnTo>
                      <a:pt x="198" y="485"/>
                    </a:lnTo>
                    <a:lnTo>
                      <a:pt x="170" y="450"/>
                    </a:lnTo>
                    <a:close/>
                  </a:path>
                </a:pathLst>
              </a:custGeom>
              <a:solidFill>
                <a:srgbClr val="00CCFF"/>
              </a:solidFill>
              <a:ln w="12700">
                <a:solidFill>
                  <a:srgbClr val="000000"/>
                </a:solidFill>
                <a:round/>
                <a:headEnd/>
                <a:tailEnd/>
              </a:ln>
            </p:spPr>
            <p:txBody>
              <a:bodyPr/>
              <a:lstStyle/>
              <a:p>
                <a:endParaRPr lang="en-US"/>
              </a:p>
            </p:txBody>
          </p:sp>
          <p:sp>
            <p:nvSpPr>
              <p:cNvPr id="105532" name="Freeform 44"/>
              <p:cNvSpPr>
                <a:spLocks/>
              </p:cNvSpPr>
              <p:nvPr/>
            </p:nvSpPr>
            <p:spPr bwMode="auto">
              <a:xfrm>
                <a:off x="9797" y="8583"/>
                <a:ext cx="585" cy="613"/>
              </a:xfrm>
              <a:custGeom>
                <a:avLst/>
                <a:gdLst>
                  <a:gd name="T0" fmla="*/ 60 w 585"/>
                  <a:gd name="T1" fmla="*/ 320 h 613"/>
                  <a:gd name="T2" fmla="*/ 15 w 585"/>
                  <a:gd name="T3" fmla="*/ 308 h 613"/>
                  <a:gd name="T4" fmla="*/ 0 w 585"/>
                  <a:gd name="T5" fmla="*/ 405 h 613"/>
                  <a:gd name="T6" fmla="*/ 15 w 585"/>
                  <a:gd name="T7" fmla="*/ 508 h 613"/>
                  <a:gd name="T8" fmla="*/ 100 w 585"/>
                  <a:gd name="T9" fmla="*/ 578 h 613"/>
                  <a:gd name="T10" fmla="*/ 120 w 585"/>
                  <a:gd name="T11" fmla="*/ 613 h 613"/>
                  <a:gd name="T12" fmla="*/ 227 w 585"/>
                  <a:gd name="T13" fmla="*/ 578 h 613"/>
                  <a:gd name="T14" fmla="*/ 355 w 585"/>
                  <a:gd name="T15" fmla="*/ 495 h 613"/>
                  <a:gd name="T16" fmla="*/ 392 w 585"/>
                  <a:gd name="T17" fmla="*/ 315 h 613"/>
                  <a:gd name="T18" fmla="*/ 475 w 585"/>
                  <a:gd name="T19" fmla="*/ 268 h 613"/>
                  <a:gd name="T20" fmla="*/ 520 w 585"/>
                  <a:gd name="T21" fmla="*/ 158 h 613"/>
                  <a:gd name="T22" fmla="*/ 585 w 585"/>
                  <a:gd name="T23" fmla="*/ 128 h 613"/>
                  <a:gd name="T24" fmla="*/ 500 w 585"/>
                  <a:gd name="T25" fmla="*/ 113 h 613"/>
                  <a:gd name="T26" fmla="*/ 352 w 585"/>
                  <a:gd name="T27" fmla="*/ 193 h 613"/>
                  <a:gd name="T28" fmla="*/ 330 w 585"/>
                  <a:gd name="T29" fmla="*/ 115 h 613"/>
                  <a:gd name="T30" fmla="*/ 202 w 585"/>
                  <a:gd name="T31" fmla="*/ 123 h 613"/>
                  <a:gd name="T32" fmla="*/ 172 w 585"/>
                  <a:gd name="T33" fmla="*/ 0 h 613"/>
                  <a:gd name="T34" fmla="*/ 140 w 585"/>
                  <a:gd name="T35" fmla="*/ 33 h 613"/>
                  <a:gd name="T36" fmla="*/ 150 w 585"/>
                  <a:gd name="T37" fmla="*/ 208 h 613"/>
                  <a:gd name="T38" fmla="*/ 92 w 585"/>
                  <a:gd name="T39" fmla="*/ 223 h 613"/>
                  <a:gd name="T40" fmla="*/ 60 w 585"/>
                  <a:gd name="T41" fmla="*/ 320 h 6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5"/>
                  <a:gd name="T64" fmla="*/ 0 h 613"/>
                  <a:gd name="T65" fmla="*/ 585 w 585"/>
                  <a:gd name="T66" fmla="*/ 613 h 6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5" h="613">
                    <a:moveTo>
                      <a:pt x="60" y="320"/>
                    </a:moveTo>
                    <a:lnTo>
                      <a:pt x="15" y="308"/>
                    </a:lnTo>
                    <a:lnTo>
                      <a:pt x="0" y="405"/>
                    </a:lnTo>
                    <a:lnTo>
                      <a:pt x="15" y="508"/>
                    </a:lnTo>
                    <a:lnTo>
                      <a:pt x="100" y="578"/>
                    </a:lnTo>
                    <a:lnTo>
                      <a:pt x="120" y="613"/>
                    </a:lnTo>
                    <a:lnTo>
                      <a:pt x="227" y="578"/>
                    </a:lnTo>
                    <a:lnTo>
                      <a:pt x="355" y="495"/>
                    </a:lnTo>
                    <a:lnTo>
                      <a:pt x="392" y="315"/>
                    </a:lnTo>
                    <a:lnTo>
                      <a:pt x="475" y="268"/>
                    </a:lnTo>
                    <a:lnTo>
                      <a:pt x="520" y="158"/>
                    </a:lnTo>
                    <a:lnTo>
                      <a:pt x="585" y="128"/>
                    </a:lnTo>
                    <a:lnTo>
                      <a:pt x="500" y="113"/>
                    </a:lnTo>
                    <a:lnTo>
                      <a:pt x="352" y="193"/>
                    </a:lnTo>
                    <a:lnTo>
                      <a:pt x="330" y="115"/>
                    </a:lnTo>
                    <a:lnTo>
                      <a:pt x="202" y="123"/>
                    </a:lnTo>
                    <a:lnTo>
                      <a:pt x="172" y="0"/>
                    </a:lnTo>
                    <a:lnTo>
                      <a:pt x="140" y="33"/>
                    </a:lnTo>
                    <a:lnTo>
                      <a:pt x="150" y="208"/>
                    </a:lnTo>
                    <a:lnTo>
                      <a:pt x="92" y="223"/>
                    </a:lnTo>
                    <a:lnTo>
                      <a:pt x="60" y="320"/>
                    </a:lnTo>
                    <a:close/>
                  </a:path>
                </a:pathLst>
              </a:custGeom>
              <a:solidFill>
                <a:srgbClr val="00CCFF"/>
              </a:solidFill>
              <a:ln w="12700">
                <a:solidFill>
                  <a:srgbClr val="000000"/>
                </a:solidFill>
                <a:round/>
                <a:headEnd/>
                <a:tailEnd/>
              </a:ln>
            </p:spPr>
            <p:txBody>
              <a:bodyPr/>
              <a:lstStyle/>
              <a:p>
                <a:endParaRPr lang="en-US"/>
              </a:p>
            </p:txBody>
          </p:sp>
          <p:sp>
            <p:nvSpPr>
              <p:cNvPr id="105533" name="Freeform 45"/>
              <p:cNvSpPr>
                <a:spLocks/>
              </p:cNvSpPr>
              <p:nvPr/>
            </p:nvSpPr>
            <p:spPr bwMode="auto">
              <a:xfrm>
                <a:off x="10629" y="8593"/>
                <a:ext cx="165" cy="205"/>
              </a:xfrm>
              <a:custGeom>
                <a:avLst/>
                <a:gdLst>
                  <a:gd name="T0" fmla="*/ 0 w 165"/>
                  <a:gd name="T1" fmla="*/ 13 h 205"/>
                  <a:gd name="T2" fmla="*/ 35 w 165"/>
                  <a:gd name="T3" fmla="*/ 0 h 205"/>
                  <a:gd name="T4" fmla="*/ 110 w 165"/>
                  <a:gd name="T5" fmla="*/ 45 h 205"/>
                  <a:gd name="T6" fmla="*/ 110 w 165"/>
                  <a:gd name="T7" fmla="*/ 90 h 205"/>
                  <a:gd name="T8" fmla="*/ 163 w 165"/>
                  <a:gd name="T9" fmla="*/ 123 h 205"/>
                  <a:gd name="T10" fmla="*/ 165 w 165"/>
                  <a:gd name="T11" fmla="*/ 183 h 205"/>
                  <a:gd name="T12" fmla="*/ 80 w 165"/>
                  <a:gd name="T13" fmla="*/ 205 h 205"/>
                  <a:gd name="T14" fmla="*/ 0 w 165"/>
                  <a:gd name="T15" fmla="*/ 13 h 205"/>
                  <a:gd name="T16" fmla="*/ 0 60000 65536"/>
                  <a:gd name="T17" fmla="*/ 0 60000 65536"/>
                  <a:gd name="T18" fmla="*/ 0 60000 65536"/>
                  <a:gd name="T19" fmla="*/ 0 60000 65536"/>
                  <a:gd name="T20" fmla="*/ 0 60000 65536"/>
                  <a:gd name="T21" fmla="*/ 0 60000 65536"/>
                  <a:gd name="T22" fmla="*/ 0 60000 65536"/>
                  <a:gd name="T23" fmla="*/ 0 60000 65536"/>
                  <a:gd name="T24" fmla="*/ 0 w 165"/>
                  <a:gd name="T25" fmla="*/ 0 h 205"/>
                  <a:gd name="T26" fmla="*/ 165 w 165"/>
                  <a:gd name="T27" fmla="*/ 205 h 2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5" h="205">
                    <a:moveTo>
                      <a:pt x="0" y="13"/>
                    </a:moveTo>
                    <a:lnTo>
                      <a:pt x="35" y="0"/>
                    </a:lnTo>
                    <a:lnTo>
                      <a:pt x="110" y="45"/>
                    </a:lnTo>
                    <a:lnTo>
                      <a:pt x="110" y="90"/>
                    </a:lnTo>
                    <a:lnTo>
                      <a:pt x="163" y="123"/>
                    </a:lnTo>
                    <a:lnTo>
                      <a:pt x="165" y="183"/>
                    </a:lnTo>
                    <a:lnTo>
                      <a:pt x="80" y="205"/>
                    </a:lnTo>
                    <a:lnTo>
                      <a:pt x="0" y="13"/>
                    </a:lnTo>
                    <a:close/>
                  </a:path>
                </a:pathLst>
              </a:custGeom>
              <a:solidFill>
                <a:srgbClr val="00CCFF"/>
              </a:solidFill>
              <a:ln w="12700">
                <a:solidFill>
                  <a:srgbClr val="000000"/>
                </a:solidFill>
                <a:round/>
                <a:headEnd/>
                <a:tailEnd/>
              </a:ln>
            </p:spPr>
            <p:txBody>
              <a:bodyPr/>
              <a:lstStyle/>
              <a:p>
                <a:endParaRPr lang="en-US"/>
              </a:p>
            </p:txBody>
          </p:sp>
          <p:sp>
            <p:nvSpPr>
              <p:cNvPr id="105534" name="Freeform 46"/>
              <p:cNvSpPr>
                <a:spLocks/>
              </p:cNvSpPr>
              <p:nvPr/>
            </p:nvSpPr>
            <p:spPr bwMode="auto">
              <a:xfrm>
                <a:off x="9927" y="8191"/>
                <a:ext cx="792" cy="520"/>
              </a:xfrm>
              <a:custGeom>
                <a:avLst/>
                <a:gdLst>
                  <a:gd name="T0" fmla="*/ 72 w 792"/>
                  <a:gd name="T1" fmla="*/ 75 h 520"/>
                  <a:gd name="T2" fmla="*/ 0 w 792"/>
                  <a:gd name="T3" fmla="*/ 145 h 520"/>
                  <a:gd name="T4" fmla="*/ 40 w 792"/>
                  <a:gd name="T5" fmla="*/ 397 h 520"/>
                  <a:gd name="T6" fmla="*/ 72 w 792"/>
                  <a:gd name="T7" fmla="*/ 520 h 520"/>
                  <a:gd name="T8" fmla="*/ 207 w 792"/>
                  <a:gd name="T9" fmla="*/ 510 h 520"/>
                  <a:gd name="T10" fmla="*/ 707 w 792"/>
                  <a:gd name="T11" fmla="*/ 415 h 520"/>
                  <a:gd name="T12" fmla="*/ 742 w 792"/>
                  <a:gd name="T13" fmla="*/ 400 h 520"/>
                  <a:gd name="T14" fmla="*/ 792 w 792"/>
                  <a:gd name="T15" fmla="*/ 282 h 520"/>
                  <a:gd name="T16" fmla="*/ 717 w 792"/>
                  <a:gd name="T17" fmla="*/ 217 h 520"/>
                  <a:gd name="T18" fmla="*/ 757 w 792"/>
                  <a:gd name="T19" fmla="*/ 67 h 520"/>
                  <a:gd name="T20" fmla="*/ 700 w 792"/>
                  <a:gd name="T21" fmla="*/ 52 h 520"/>
                  <a:gd name="T22" fmla="*/ 700 w 792"/>
                  <a:gd name="T23" fmla="*/ 15 h 520"/>
                  <a:gd name="T24" fmla="*/ 675 w 792"/>
                  <a:gd name="T25" fmla="*/ 0 h 520"/>
                  <a:gd name="T26" fmla="*/ 95 w 792"/>
                  <a:gd name="T27" fmla="*/ 107 h 520"/>
                  <a:gd name="T28" fmla="*/ 72 w 792"/>
                  <a:gd name="T29" fmla="*/ 75 h 5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2"/>
                  <a:gd name="T46" fmla="*/ 0 h 520"/>
                  <a:gd name="T47" fmla="*/ 792 w 792"/>
                  <a:gd name="T48" fmla="*/ 520 h 5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2" h="520">
                    <a:moveTo>
                      <a:pt x="72" y="75"/>
                    </a:moveTo>
                    <a:lnTo>
                      <a:pt x="0" y="145"/>
                    </a:lnTo>
                    <a:lnTo>
                      <a:pt x="40" y="397"/>
                    </a:lnTo>
                    <a:lnTo>
                      <a:pt x="72" y="520"/>
                    </a:lnTo>
                    <a:lnTo>
                      <a:pt x="207" y="510"/>
                    </a:lnTo>
                    <a:lnTo>
                      <a:pt x="707" y="415"/>
                    </a:lnTo>
                    <a:lnTo>
                      <a:pt x="742" y="400"/>
                    </a:lnTo>
                    <a:lnTo>
                      <a:pt x="792" y="282"/>
                    </a:lnTo>
                    <a:lnTo>
                      <a:pt x="717" y="217"/>
                    </a:lnTo>
                    <a:lnTo>
                      <a:pt x="757" y="67"/>
                    </a:lnTo>
                    <a:lnTo>
                      <a:pt x="700" y="52"/>
                    </a:lnTo>
                    <a:lnTo>
                      <a:pt x="700" y="15"/>
                    </a:lnTo>
                    <a:lnTo>
                      <a:pt x="675" y="0"/>
                    </a:lnTo>
                    <a:lnTo>
                      <a:pt x="95" y="107"/>
                    </a:lnTo>
                    <a:lnTo>
                      <a:pt x="72" y="75"/>
                    </a:lnTo>
                    <a:close/>
                  </a:path>
                </a:pathLst>
              </a:custGeom>
              <a:solidFill>
                <a:srgbClr val="00CCFF"/>
              </a:solidFill>
              <a:ln w="12700">
                <a:solidFill>
                  <a:srgbClr val="000000"/>
                </a:solidFill>
                <a:round/>
                <a:headEnd/>
                <a:tailEnd/>
              </a:ln>
            </p:spPr>
            <p:txBody>
              <a:bodyPr/>
              <a:lstStyle/>
              <a:p>
                <a:endParaRPr lang="en-US"/>
              </a:p>
            </p:txBody>
          </p:sp>
          <p:sp>
            <p:nvSpPr>
              <p:cNvPr id="105535" name="Freeform 47"/>
              <p:cNvSpPr>
                <a:spLocks/>
              </p:cNvSpPr>
              <p:nvPr/>
            </p:nvSpPr>
            <p:spPr bwMode="auto">
              <a:xfrm>
                <a:off x="10644" y="8251"/>
                <a:ext cx="210" cy="415"/>
              </a:xfrm>
              <a:custGeom>
                <a:avLst/>
                <a:gdLst>
                  <a:gd name="T0" fmla="*/ 38 w 210"/>
                  <a:gd name="T1" fmla="*/ 2 h 415"/>
                  <a:gd name="T2" fmla="*/ 88 w 210"/>
                  <a:gd name="T3" fmla="*/ 0 h 415"/>
                  <a:gd name="T4" fmla="*/ 188 w 210"/>
                  <a:gd name="T5" fmla="*/ 62 h 415"/>
                  <a:gd name="T6" fmla="*/ 173 w 210"/>
                  <a:gd name="T7" fmla="*/ 112 h 415"/>
                  <a:gd name="T8" fmla="*/ 208 w 210"/>
                  <a:gd name="T9" fmla="*/ 145 h 415"/>
                  <a:gd name="T10" fmla="*/ 210 w 210"/>
                  <a:gd name="T11" fmla="*/ 340 h 415"/>
                  <a:gd name="T12" fmla="*/ 175 w 210"/>
                  <a:gd name="T13" fmla="*/ 415 h 415"/>
                  <a:gd name="T14" fmla="*/ 135 w 210"/>
                  <a:gd name="T15" fmla="*/ 387 h 415"/>
                  <a:gd name="T16" fmla="*/ 93 w 210"/>
                  <a:gd name="T17" fmla="*/ 385 h 415"/>
                  <a:gd name="T18" fmla="*/ 20 w 210"/>
                  <a:gd name="T19" fmla="*/ 345 h 415"/>
                  <a:gd name="T20" fmla="*/ 75 w 210"/>
                  <a:gd name="T21" fmla="*/ 222 h 415"/>
                  <a:gd name="T22" fmla="*/ 0 w 210"/>
                  <a:gd name="T23" fmla="*/ 157 h 415"/>
                  <a:gd name="T24" fmla="*/ 38 w 210"/>
                  <a:gd name="T25" fmla="*/ 2 h 4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0"/>
                  <a:gd name="T40" fmla="*/ 0 h 415"/>
                  <a:gd name="T41" fmla="*/ 210 w 210"/>
                  <a:gd name="T42" fmla="*/ 415 h 4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0" h="415">
                    <a:moveTo>
                      <a:pt x="38" y="2"/>
                    </a:moveTo>
                    <a:lnTo>
                      <a:pt x="88" y="0"/>
                    </a:lnTo>
                    <a:lnTo>
                      <a:pt x="188" y="62"/>
                    </a:lnTo>
                    <a:lnTo>
                      <a:pt x="173" y="112"/>
                    </a:lnTo>
                    <a:lnTo>
                      <a:pt x="208" y="145"/>
                    </a:lnTo>
                    <a:lnTo>
                      <a:pt x="210" y="340"/>
                    </a:lnTo>
                    <a:lnTo>
                      <a:pt x="175" y="415"/>
                    </a:lnTo>
                    <a:lnTo>
                      <a:pt x="135" y="387"/>
                    </a:lnTo>
                    <a:lnTo>
                      <a:pt x="93" y="385"/>
                    </a:lnTo>
                    <a:lnTo>
                      <a:pt x="20" y="345"/>
                    </a:lnTo>
                    <a:lnTo>
                      <a:pt x="75" y="222"/>
                    </a:lnTo>
                    <a:lnTo>
                      <a:pt x="0" y="157"/>
                    </a:lnTo>
                    <a:lnTo>
                      <a:pt x="38" y="2"/>
                    </a:lnTo>
                    <a:close/>
                  </a:path>
                </a:pathLst>
              </a:custGeom>
              <a:solidFill>
                <a:srgbClr val="00CCFF"/>
              </a:solidFill>
              <a:ln w="12700">
                <a:solidFill>
                  <a:srgbClr val="000000"/>
                </a:solidFill>
                <a:round/>
                <a:headEnd/>
                <a:tailEnd/>
              </a:ln>
            </p:spPr>
            <p:txBody>
              <a:bodyPr/>
              <a:lstStyle/>
              <a:p>
                <a:endParaRPr lang="en-US"/>
              </a:p>
            </p:txBody>
          </p:sp>
          <p:sp>
            <p:nvSpPr>
              <p:cNvPr id="105536" name="Freeform 48"/>
              <p:cNvSpPr>
                <a:spLocks/>
              </p:cNvSpPr>
              <p:nvPr/>
            </p:nvSpPr>
            <p:spPr bwMode="auto">
              <a:xfrm>
                <a:off x="9994" y="7603"/>
                <a:ext cx="878" cy="715"/>
              </a:xfrm>
              <a:custGeom>
                <a:avLst/>
                <a:gdLst>
                  <a:gd name="T0" fmla="*/ 68 w 878"/>
                  <a:gd name="T1" fmla="*/ 480 h 715"/>
                  <a:gd name="T2" fmla="*/ 150 w 878"/>
                  <a:gd name="T3" fmla="*/ 438 h 715"/>
                  <a:gd name="T4" fmla="*/ 263 w 878"/>
                  <a:gd name="T5" fmla="*/ 428 h 715"/>
                  <a:gd name="T6" fmla="*/ 290 w 878"/>
                  <a:gd name="T7" fmla="*/ 390 h 715"/>
                  <a:gd name="T8" fmla="*/ 330 w 878"/>
                  <a:gd name="T9" fmla="*/ 385 h 715"/>
                  <a:gd name="T10" fmla="*/ 353 w 878"/>
                  <a:gd name="T11" fmla="*/ 345 h 715"/>
                  <a:gd name="T12" fmla="*/ 390 w 878"/>
                  <a:gd name="T13" fmla="*/ 330 h 715"/>
                  <a:gd name="T14" fmla="*/ 373 w 878"/>
                  <a:gd name="T15" fmla="*/ 255 h 715"/>
                  <a:gd name="T16" fmla="*/ 350 w 878"/>
                  <a:gd name="T17" fmla="*/ 235 h 715"/>
                  <a:gd name="T18" fmla="*/ 398 w 878"/>
                  <a:gd name="T19" fmla="*/ 175 h 715"/>
                  <a:gd name="T20" fmla="*/ 428 w 878"/>
                  <a:gd name="T21" fmla="*/ 175 h 715"/>
                  <a:gd name="T22" fmla="*/ 530 w 878"/>
                  <a:gd name="T23" fmla="*/ 48 h 715"/>
                  <a:gd name="T24" fmla="*/ 688 w 878"/>
                  <a:gd name="T25" fmla="*/ 0 h 715"/>
                  <a:gd name="T26" fmla="*/ 705 w 878"/>
                  <a:gd name="T27" fmla="*/ 120 h 715"/>
                  <a:gd name="T28" fmla="*/ 713 w 878"/>
                  <a:gd name="T29" fmla="*/ 115 h 715"/>
                  <a:gd name="T30" fmla="*/ 750 w 878"/>
                  <a:gd name="T31" fmla="*/ 158 h 715"/>
                  <a:gd name="T32" fmla="*/ 753 w 878"/>
                  <a:gd name="T33" fmla="*/ 280 h 715"/>
                  <a:gd name="T34" fmla="*/ 800 w 878"/>
                  <a:gd name="T35" fmla="*/ 380 h 715"/>
                  <a:gd name="T36" fmla="*/ 818 w 878"/>
                  <a:gd name="T37" fmla="*/ 510 h 715"/>
                  <a:gd name="T38" fmla="*/ 823 w 878"/>
                  <a:gd name="T39" fmla="*/ 623 h 715"/>
                  <a:gd name="T40" fmla="*/ 878 w 878"/>
                  <a:gd name="T41" fmla="*/ 660 h 715"/>
                  <a:gd name="T42" fmla="*/ 838 w 878"/>
                  <a:gd name="T43" fmla="*/ 715 h 715"/>
                  <a:gd name="T44" fmla="*/ 735 w 878"/>
                  <a:gd name="T45" fmla="*/ 650 h 715"/>
                  <a:gd name="T46" fmla="*/ 683 w 878"/>
                  <a:gd name="T47" fmla="*/ 655 h 715"/>
                  <a:gd name="T48" fmla="*/ 630 w 878"/>
                  <a:gd name="T49" fmla="*/ 640 h 715"/>
                  <a:gd name="T50" fmla="*/ 633 w 878"/>
                  <a:gd name="T51" fmla="*/ 603 h 715"/>
                  <a:gd name="T52" fmla="*/ 600 w 878"/>
                  <a:gd name="T53" fmla="*/ 590 h 715"/>
                  <a:gd name="T54" fmla="*/ 25 w 878"/>
                  <a:gd name="T55" fmla="*/ 700 h 715"/>
                  <a:gd name="T56" fmla="*/ 0 w 878"/>
                  <a:gd name="T57" fmla="*/ 668 h 715"/>
                  <a:gd name="T58" fmla="*/ 88 w 878"/>
                  <a:gd name="T59" fmla="*/ 540 h 715"/>
                  <a:gd name="T60" fmla="*/ 68 w 878"/>
                  <a:gd name="T61" fmla="*/ 480 h 7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78"/>
                  <a:gd name="T94" fmla="*/ 0 h 715"/>
                  <a:gd name="T95" fmla="*/ 878 w 878"/>
                  <a:gd name="T96" fmla="*/ 715 h 71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78" h="715">
                    <a:moveTo>
                      <a:pt x="68" y="480"/>
                    </a:moveTo>
                    <a:lnTo>
                      <a:pt x="150" y="438"/>
                    </a:lnTo>
                    <a:lnTo>
                      <a:pt x="263" y="428"/>
                    </a:lnTo>
                    <a:lnTo>
                      <a:pt x="290" y="390"/>
                    </a:lnTo>
                    <a:lnTo>
                      <a:pt x="330" y="385"/>
                    </a:lnTo>
                    <a:lnTo>
                      <a:pt x="353" y="345"/>
                    </a:lnTo>
                    <a:lnTo>
                      <a:pt x="390" y="330"/>
                    </a:lnTo>
                    <a:lnTo>
                      <a:pt x="373" y="255"/>
                    </a:lnTo>
                    <a:lnTo>
                      <a:pt x="350" y="235"/>
                    </a:lnTo>
                    <a:lnTo>
                      <a:pt x="398" y="175"/>
                    </a:lnTo>
                    <a:lnTo>
                      <a:pt x="428" y="175"/>
                    </a:lnTo>
                    <a:lnTo>
                      <a:pt x="530" y="48"/>
                    </a:lnTo>
                    <a:lnTo>
                      <a:pt x="688" y="0"/>
                    </a:lnTo>
                    <a:lnTo>
                      <a:pt x="705" y="120"/>
                    </a:lnTo>
                    <a:lnTo>
                      <a:pt x="713" y="115"/>
                    </a:lnTo>
                    <a:lnTo>
                      <a:pt x="750" y="158"/>
                    </a:lnTo>
                    <a:lnTo>
                      <a:pt x="753" y="280"/>
                    </a:lnTo>
                    <a:lnTo>
                      <a:pt x="800" y="380"/>
                    </a:lnTo>
                    <a:lnTo>
                      <a:pt x="818" y="510"/>
                    </a:lnTo>
                    <a:lnTo>
                      <a:pt x="823" y="623"/>
                    </a:lnTo>
                    <a:lnTo>
                      <a:pt x="878" y="660"/>
                    </a:lnTo>
                    <a:lnTo>
                      <a:pt x="838" y="715"/>
                    </a:lnTo>
                    <a:lnTo>
                      <a:pt x="735" y="650"/>
                    </a:lnTo>
                    <a:lnTo>
                      <a:pt x="683" y="655"/>
                    </a:lnTo>
                    <a:lnTo>
                      <a:pt x="630" y="640"/>
                    </a:lnTo>
                    <a:lnTo>
                      <a:pt x="633" y="603"/>
                    </a:lnTo>
                    <a:lnTo>
                      <a:pt x="600" y="590"/>
                    </a:lnTo>
                    <a:lnTo>
                      <a:pt x="25" y="700"/>
                    </a:lnTo>
                    <a:lnTo>
                      <a:pt x="0" y="668"/>
                    </a:lnTo>
                    <a:lnTo>
                      <a:pt x="88" y="540"/>
                    </a:lnTo>
                    <a:lnTo>
                      <a:pt x="68" y="480"/>
                    </a:lnTo>
                    <a:close/>
                  </a:path>
                </a:pathLst>
              </a:custGeom>
              <a:solidFill>
                <a:srgbClr val="00CCFF"/>
              </a:solidFill>
              <a:ln w="12700">
                <a:solidFill>
                  <a:srgbClr val="000000"/>
                </a:solidFill>
                <a:round/>
                <a:headEnd/>
                <a:tailEnd/>
              </a:ln>
            </p:spPr>
            <p:txBody>
              <a:bodyPr/>
              <a:lstStyle/>
              <a:p>
                <a:endParaRPr lang="en-US"/>
              </a:p>
            </p:txBody>
          </p:sp>
          <p:sp>
            <p:nvSpPr>
              <p:cNvPr id="105537" name="Freeform 49"/>
              <p:cNvSpPr>
                <a:spLocks/>
              </p:cNvSpPr>
              <p:nvPr/>
            </p:nvSpPr>
            <p:spPr bwMode="auto">
              <a:xfrm>
                <a:off x="10677" y="7563"/>
                <a:ext cx="232" cy="430"/>
              </a:xfrm>
              <a:custGeom>
                <a:avLst/>
                <a:gdLst>
                  <a:gd name="T0" fmla="*/ 0 w 232"/>
                  <a:gd name="T1" fmla="*/ 45 h 430"/>
                  <a:gd name="T2" fmla="*/ 170 w 232"/>
                  <a:gd name="T3" fmla="*/ 0 h 430"/>
                  <a:gd name="T4" fmla="*/ 232 w 232"/>
                  <a:gd name="T5" fmla="*/ 118 h 430"/>
                  <a:gd name="T6" fmla="*/ 200 w 232"/>
                  <a:gd name="T7" fmla="*/ 148 h 430"/>
                  <a:gd name="T8" fmla="*/ 212 w 232"/>
                  <a:gd name="T9" fmla="*/ 408 h 430"/>
                  <a:gd name="T10" fmla="*/ 115 w 232"/>
                  <a:gd name="T11" fmla="*/ 430 h 430"/>
                  <a:gd name="T12" fmla="*/ 67 w 232"/>
                  <a:gd name="T13" fmla="*/ 323 h 430"/>
                  <a:gd name="T14" fmla="*/ 65 w 232"/>
                  <a:gd name="T15" fmla="*/ 195 h 430"/>
                  <a:gd name="T16" fmla="*/ 22 w 232"/>
                  <a:gd name="T17" fmla="*/ 158 h 430"/>
                  <a:gd name="T18" fmla="*/ 0 w 232"/>
                  <a:gd name="T19" fmla="*/ 45 h 4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2"/>
                  <a:gd name="T31" fmla="*/ 0 h 430"/>
                  <a:gd name="T32" fmla="*/ 232 w 232"/>
                  <a:gd name="T33" fmla="*/ 430 h 4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2" h="430">
                    <a:moveTo>
                      <a:pt x="0" y="45"/>
                    </a:moveTo>
                    <a:lnTo>
                      <a:pt x="170" y="0"/>
                    </a:lnTo>
                    <a:lnTo>
                      <a:pt x="232" y="118"/>
                    </a:lnTo>
                    <a:lnTo>
                      <a:pt x="200" y="148"/>
                    </a:lnTo>
                    <a:lnTo>
                      <a:pt x="212" y="408"/>
                    </a:lnTo>
                    <a:lnTo>
                      <a:pt x="115" y="430"/>
                    </a:lnTo>
                    <a:lnTo>
                      <a:pt x="67" y="323"/>
                    </a:lnTo>
                    <a:lnTo>
                      <a:pt x="65" y="195"/>
                    </a:lnTo>
                    <a:lnTo>
                      <a:pt x="22" y="158"/>
                    </a:lnTo>
                    <a:lnTo>
                      <a:pt x="0" y="45"/>
                    </a:lnTo>
                    <a:close/>
                  </a:path>
                </a:pathLst>
              </a:custGeom>
              <a:solidFill>
                <a:srgbClr val="00CCFF"/>
              </a:solidFill>
              <a:ln w="12700">
                <a:solidFill>
                  <a:srgbClr val="000000"/>
                </a:solidFill>
                <a:round/>
                <a:headEnd/>
                <a:tailEnd/>
              </a:ln>
            </p:spPr>
            <p:txBody>
              <a:bodyPr/>
              <a:lstStyle/>
              <a:p>
                <a:endParaRPr lang="en-US"/>
              </a:p>
            </p:txBody>
          </p:sp>
          <p:sp>
            <p:nvSpPr>
              <p:cNvPr id="105538" name="Freeform 50"/>
              <p:cNvSpPr>
                <a:spLocks/>
              </p:cNvSpPr>
              <p:nvPr/>
            </p:nvSpPr>
            <p:spPr bwMode="auto">
              <a:xfrm>
                <a:off x="10789" y="7898"/>
                <a:ext cx="495" cy="225"/>
              </a:xfrm>
              <a:custGeom>
                <a:avLst/>
                <a:gdLst>
                  <a:gd name="T0" fmla="*/ 0 w 495"/>
                  <a:gd name="T1" fmla="*/ 90 h 225"/>
                  <a:gd name="T2" fmla="*/ 253 w 495"/>
                  <a:gd name="T3" fmla="*/ 28 h 225"/>
                  <a:gd name="T4" fmla="*/ 283 w 495"/>
                  <a:gd name="T5" fmla="*/ 30 h 225"/>
                  <a:gd name="T6" fmla="*/ 313 w 495"/>
                  <a:gd name="T7" fmla="*/ 0 h 225"/>
                  <a:gd name="T8" fmla="*/ 338 w 495"/>
                  <a:gd name="T9" fmla="*/ 15 h 225"/>
                  <a:gd name="T10" fmla="*/ 308 w 495"/>
                  <a:gd name="T11" fmla="*/ 80 h 225"/>
                  <a:gd name="T12" fmla="*/ 360 w 495"/>
                  <a:gd name="T13" fmla="*/ 75 h 225"/>
                  <a:gd name="T14" fmla="*/ 390 w 495"/>
                  <a:gd name="T15" fmla="*/ 125 h 225"/>
                  <a:gd name="T16" fmla="*/ 425 w 495"/>
                  <a:gd name="T17" fmla="*/ 130 h 225"/>
                  <a:gd name="T18" fmla="*/ 450 w 495"/>
                  <a:gd name="T19" fmla="*/ 123 h 225"/>
                  <a:gd name="T20" fmla="*/ 450 w 495"/>
                  <a:gd name="T21" fmla="*/ 95 h 225"/>
                  <a:gd name="T22" fmla="*/ 408 w 495"/>
                  <a:gd name="T23" fmla="*/ 60 h 225"/>
                  <a:gd name="T24" fmla="*/ 440 w 495"/>
                  <a:gd name="T25" fmla="*/ 58 h 225"/>
                  <a:gd name="T26" fmla="*/ 495 w 495"/>
                  <a:gd name="T27" fmla="*/ 133 h 225"/>
                  <a:gd name="T28" fmla="*/ 443 w 495"/>
                  <a:gd name="T29" fmla="*/ 178 h 225"/>
                  <a:gd name="T30" fmla="*/ 383 w 495"/>
                  <a:gd name="T31" fmla="*/ 155 h 225"/>
                  <a:gd name="T32" fmla="*/ 345 w 495"/>
                  <a:gd name="T33" fmla="*/ 210 h 225"/>
                  <a:gd name="T34" fmla="*/ 270 w 495"/>
                  <a:gd name="T35" fmla="*/ 155 h 225"/>
                  <a:gd name="T36" fmla="*/ 20 w 495"/>
                  <a:gd name="T37" fmla="*/ 225 h 225"/>
                  <a:gd name="T38" fmla="*/ 0 w 495"/>
                  <a:gd name="T39" fmla="*/ 90 h 2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5"/>
                  <a:gd name="T61" fmla="*/ 0 h 225"/>
                  <a:gd name="T62" fmla="*/ 495 w 495"/>
                  <a:gd name="T63" fmla="*/ 225 h 22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5" h="225">
                    <a:moveTo>
                      <a:pt x="0" y="90"/>
                    </a:moveTo>
                    <a:lnTo>
                      <a:pt x="253" y="28"/>
                    </a:lnTo>
                    <a:lnTo>
                      <a:pt x="283" y="30"/>
                    </a:lnTo>
                    <a:lnTo>
                      <a:pt x="313" y="0"/>
                    </a:lnTo>
                    <a:lnTo>
                      <a:pt x="338" y="15"/>
                    </a:lnTo>
                    <a:lnTo>
                      <a:pt x="308" y="80"/>
                    </a:lnTo>
                    <a:lnTo>
                      <a:pt x="360" y="75"/>
                    </a:lnTo>
                    <a:lnTo>
                      <a:pt x="390" y="125"/>
                    </a:lnTo>
                    <a:lnTo>
                      <a:pt x="425" y="130"/>
                    </a:lnTo>
                    <a:lnTo>
                      <a:pt x="450" y="123"/>
                    </a:lnTo>
                    <a:lnTo>
                      <a:pt x="450" y="95"/>
                    </a:lnTo>
                    <a:lnTo>
                      <a:pt x="408" y="60"/>
                    </a:lnTo>
                    <a:lnTo>
                      <a:pt x="440" y="58"/>
                    </a:lnTo>
                    <a:lnTo>
                      <a:pt x="495" y="133"/>
                    </a:lnTo>
                    <a:lnTo>
                      <a:pt x="443" y="178"/>
                    </a:lnTo>
                    <a:lnTo>
                      <a:pt x="383" y="155"/>
                    </a:lnTo>
                    <a:lnTo>
                      <a:pt x="345" y="210"/>
                    </a:lnTo>
                    <a:lnTo>
                      <a:pt x="270" y="155"/>
                    </a:lnTo>
                    <a:lnTo>
                      <a:pt x="20" y="225"/>
                    </a:lnTo>
                    <a:lnTo>
                      <a:pt x="0" y="90"/>
                    </a:lnTo>
                    <a:close/>
                  </a:path>
                </a:pathLst>
              </a:custGeom>
              <a:solidFill>
                <a:srgbClr val="00CCFF"/>
              </a:solidFill>
              <a:ln w="12700">
                <a:solidFill>
                  <a:srgbClr val="000000"/>
                </a:solidFill>
                <a:round/>
                <a:headEnd/>
                <a:tailEnd/>
              </a:ln>
            </p:spPr>
            <p:txBody>
              <a:bodyPr/>
              <a:lstStyle/>
              <a:p>
                <a:endParaRPr lang="en-US"/>
              </a:p>
            </p:txBody>
          </p:sp>
          <p:sp>
            <p:nvSpPr>
              <p:cNvPr id="105539" name="Freeform 51"/>
              <p:cNvSpPr>
                <a:spLocks/>
              </p:cNvSpPr>
              <p:nvPr/>
            </p:nvSpPr>
            <p:spPr bwMode="auto">
              <a:xfrm>
                <a:off x="10807" y="8068"/>
                <a:ext cx="257" cy="198"/>
              </a:xfrm>
              <a:custGeom>
                <a:avLst/>
                <a:gdLst>
                  <a:gd name="T0" fmla="*/ 0 w 257"/>
                  <a:gd name="T1" fmla="*/ 50 h 198"/>
                  <a:gd name="T2" fmla="*/ 197 w 257"/>
                  <a:gd name="T3" fmla="*/ 0 h 198"/>
                  <a:gd name="T4" fmla="*/ 257 w 257"/>
                  <a:gd name="T5" fmla="*/ 90 h 198"/>
                  <a:gd name="T6" fmla="*/ 222 w 257"/>
                  <a:gd name="T7" fmla="*/ 130 h 198"/>
                  <a:gd name="T8" fmla="*/ 160 w 257"/>
                  <a:gd name="T9" fmla="*/ 115 h 198"/>
                  <a:gd name="T10" fmla="*/ 62 w 257"/>
                  <a:gd name="T11" fmla="*/ 198 h 198"/>
                  <a:gd name="T12" fmla="*/ 10 w 257"/>
                  <a:gd name="T13" fmla="*/ 155 h 198"/>
                  <a:gd name="T14" fmla="*/ 0 w 257"/>
                  <a:gd name="T15" fmla="*/ 50 h 198"/>
                  <a:gd name="T16" fmla="*/ 0 60000 65536"/>
                  <a:gd name="T17" fmla="*/ 0 60000 65536"/>
                  <a:gd name="T18" fmla="*/ 0 60000 65536"/>
                  <a:gd name="T19" fmla="*/ 0 60000 65536"/>
                  <a:gd name="T20" fmla="*/ 0 60000 65536"/>
                  <a:gd name="T21" fmla="*/ 0 60000 65536"/>
                  <a:gd name="T22" fmla="*/ 0 60000 65536"/>
                  <a:gd name="T23" fmla="*/ 0 60000 65536"/>
                  <a:gd name="T24" fmla="*/ 0 w 257"/>
                  <a:gd name="T25" fmla="*/ 0 h 198"/>
                  <a:gd name="T26" fmla="*/ 257 w 257"/>
                  <a:gd name="T27" fmla="*/ 198 h 1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7" h="198">
                    <a:moveTo>
                      <a:pt x="0" y="50"/>
                    </a:moveTo>
                    <a:lnTo>
                      <a:pt x="197" y="0"/>
                    </a:lnTo>
                    <a:lnTo>
                      <a:pt x="257" y="90"/>
                    </a:lnTo>
                    <a:lnTo>
                      <a:pt x="222" y="130"/>
                    </a:lnTo>
                    <a:lnTo>
                      <a:pt x="160" y="115"/>
                    </a:lnTo>
                    <a:lnTo>
                      <a:pt x="62" y="198"/>
                    </a:lnTo>
                    <a:lnTo>
                      <a:pt x="10" y="155"/>
                    </a:lnTo>
                    <a:lnTo>
                      <a:pt x="0" y="50"/>
                    </a:lnTo>
                    <a:close/>
                  </a:path>
                </a:pathLst>
              </a:custGeom>
              <a:solidFill>
                <a:srgbClr val="00CCFF"/>
              </a:solidFill>
              <a:ln w="12700">
                <a:solidFill>
                  <a:srgbClr val="000000"/>
                </a:solidFill>
                <a:round/>
                <a:headEnd/>
                <a:tailEnd/>
              </a:ln>
            </p:spPr>
            <p:txBody>
              <a:bodyPr/>
              <a:lstStyle/>
              <a:p>
                <a:endParaRPr lang="en-US"/>
              </a:p>
            </p:txBody>
          </p:sp>
          <p:sp>
            <p:nvSpPr>
              <p:cNvPr id="105540" name="Freeform 52"/>
              <p:cNvSpPr>
                <a:spLocks/>
              </p:cNvSpPr>
              <p:nvPr/>
            </p:nvSpPr>
            <p:spPr bwMode="auto">
              <a:xfrm>
                <a:off x="10849" y="8203"/>
                <a:ext cx="255" cy="153"/>
              </a:xfrm>
              <a:custGeom>
                <a:avLst/>
                <a:gdLst>
                  <a:gd name="T0" fmla="*/ 0 w 255"/>
                  <a:gd name="T1" fmla="*/ 113 h 153"/>
                  <a:gd name="T2" fmla="*/ 105 w 255"/>
                  <a:gd name="T3" fmla="*/ 63 h 153"/>
                  <a:gd name="T4" fmla="*/ 208 w 255"/>
                  <a:gd name="T5" fmla="*/ 0 h 153"/>
                  <a:gd name="T6" fmla="*/ 225 w 255"/>
                  <a:gd name="T7" fmla="*/ 3 h 153"/>
                  <a:gd name="T8" fmla="*/ 255 w 255"/>
                  <a:gd name="T9" fmla="*/ 5 h 153"/>
                  <a:gd name="T10" fmla="*/ 155 w 255"/>
                  <a:gd name="T11" fmla="*/ 85 h 153"/>
                  <a:gd name="T12" fmla="*/ 30 w 255"/>
                  <a:gd name="T13" fmla="*/ 153 h 153"/>
                  <a:gd name="T14" fmla="*/ 0 w 255"/>
                  <a:gd name="T15" fmla="*/ 113 h 153"/>
                  <a:gd name="T16" fmla="*/ 0 60000 65536"/>
                  <a:gd name="T17" fmla="*/ 0 60000 65536"/>
                  <a:gd name="T18" fmla="*/ 0 60000 65536"/>
                  <a:gd name="T19" fmla="*/ 0 60000 65536"/>
                  <a:gd name="T20" fmla="*/ 0 60000 65536"/>
                  <a:gd name="T21" fmla="*/ 0 60000 65536"/>
                  <a:gd name="T22" fmla="*/ 0 60000 65536"/>
                  <a:gd name="T23" fmla="*/ 0 60000 65536"/>
                  <a:gd name="T24" fmla="*/ 0 w 255"/>
                  <a:gd name="T25" fmla="*/ 0 h 153"/>
                  <a:gd name="T26" fmla="*/ 255 w 255"/>
                  <a:gd name="T27" fmla="*/ 153 h 15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5" h="153">
                    <a:moveTo>
                      <a:pt x="0" y="113"/>
                    </a:moveTo>
                    <a:lnTo>
                      <a:pt x="105" y="63"/>
                    </a:lnTo>
                    <a:lnTo>
                      <a:pt x="208" y="0"/>
                    </a:lnTo>
                    <a:lnTo>
                      <a:pt x="225" y="3"/>
                    </a:lnTo>
                    <a:lnTo>
                      <a:pt x="255" y="5"/>
                    </a:lnTo>
                    <a:lnTo>
                      <a:pt x="155" y="85"/>
                    </a:lnTo>
                    <a:lnTo>
                      <a:pt x="30" y="153"/>
                    </a:lnTo>
                    <a:lnTo>
                      <a:pt x="0" y="113"/>
                    </a:lnTo>
                    <a:close/>
                  </a:path>
                </a:pathLst>
              </a:custGeom>
              <a:solidFill>
                <a:srgbClr val="00CCFF"/>
              </a:solidFill>
              <a:ln w="12700">
                <a:solidFill>
                  <a:srgbClr val="000000"/>
                </a:solidFill>
                <a:round/>
                <a:headEnd/>
                <a:tailEnd/>
              </a:ln>
            </p:spPr>
            <p:txBody>
              <a:bodyPr/>
              <a:lstStyle/>
              <a:p>
                <a:endParaRPr lang="en-US"/>
              </a:p>
            </p:txBody>
          </p:sp>
          <p:sp>
            <p:nvSpPr>
              <p:cNvPr id="105541" name="Freeform 53"/>
              <p:cNvSpPr>
                <a:spLocks/>
              </p:cNvSpPr>
              <p:nvPr/>
            </p:nvSpPr>
            <p:spPr bwMode="auto">
              <a:xfrm>
                <a:off x="10847" y="7481"/>
                <a:ext cx="272" cy="485"/>
              </a:xfrm>
              <a:custGeom>
                <a:avLst/>
                <a:gdLst>
                  <a:gd name="T0" fmla="*/ 57 w 272"/>
                  <a:gd name="T1" fmla="*/ 0 h 485"/>
                  <a:gd name="T2" fmla="*/ 0 w 272"/>
                  <a:gd name="T3" fmla="*/ 85 h 485"/>
                  <a:gd name="T4" fmla="*/ 62 w 272"/>
                  <a:gd name="T5" fmla="*/ 197 h 485"/>
                  <a:gd name="T6" fmla="*/ 25 w 272"/>
                  <a:gd name="T7" fmla="*/ 227 h 485"/>
                  <a:gd name="T8" fmla="*/ 40 w 272"/>
                  <a:gd name="T9" fmla="*/ 485 h 485"/>
                  <a:gd name="T10" fmla="*/ 192 w 272"/>
                  <a:gd name="T11" fmla="*/ 447 h 485"/>
                  <a:gd name="T12" fmla="*/ 232 w 272"/>
                  <a:gd name="T13" fmla="*/ 447 h 485"/>
                  <a:gd name="T14" fmla="*/ 255 w 272"/>
                  <a:gd name="T15" fmla="*/ 420 h 485"/>
                  <a:gd name="T16" fmla="*/ 255 w 272"/>
                  <a:gd name="T17" fmla="*/ 372 h 485"/>
                  <a:gd name="T18" fmla="*/ 272 w 272"/>
                  <a:gd name="T19" fmla="*/ 342 h 485"/>
                  <a:gd name="T20" fmla="*/ 187 w 272"/>
                  <a:gd name="T21" fmla="*/ 305 h 485"/>
                  <a:gd name="T22" fmla="*/ 77 w 272"/>
                  <a:gd name="T23" fmla="*/ 22 h 485"/>
                  <a:gd name="T24" fmla="*/ 57 w 272"/>
                  <a:gd name="T25" fmla="*/ 0 h 4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2"/>
                  <a:gd name="T40" fmla="*/ 0 h 485"/>
                  <a:gd name="T41" fmla="*/ 272 w 272"/>
                  <a:gd name="T42" fmla="*/ 485 h 4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2" h="485">
                    <a:moveTo>
                      <a:pt x="57" y="0"/>
                    </a:moveTo>
                    <a:lnTo>
                      <a:pt x="0" y="85"/>
                    </a:lnTo>
                    <a:lnTo>
                      <a:pt x="62" y="197"/>
                    </a:lnTo>
                    <a:lnTo>
                      <a:pt x="25" y="227"/>
                    </a:lnTo>
                    <a:lnTo>
                      <a:pt x="40" y="485"/>
                    </a:lnTo>
                    <a:lnTo>
                      <a:pt x="192" y="447"/>
                    </a:lnTo>
                    <a:lnTo>
                      <a:pt x="232" y="447"/>
                    </a:lnTo>
                    <a:lnTo>
                      <a:pt x="255" y="420"/>
                    </a:lnTo>
                    <a:lnTo>
                      <a:pt x="255" y="372"/>
                    </a:lnTo>
                    <a:lnTo>
                      <a:pt x="272" y="342"/>
                    </a:lnTo>
                    <a:lnTo>
                      <a:pt x="187" y="305"/>
                    </a:lnTo>
                    <a:lnTo>
                      <a:pt x="77" y="22"/>
                    </a:lnTo>
                    <a:lnTo>
                      <a:pt x="57" y="0"/>
                    </a:lnTo>
                    <a:close/>
                  </a:path>
                </a:pathLst>
              </a:custGeom>
              <a:solidFill>
                <a:srgbClr val="00CCFF"/>
              </a:solidFill>
              <a:ln w="12700">
                <a:solidFill>
                  <a:srgbClr val="000000"/>
                </a:solidFill>
                <a:round/>
                <a:headEnd/>
                <a:tailEnd/>
              </a:ln>
            </p:spPr>
            <p:txBody>
              <a:bodyPr/>
              <a:lstStyle/>
              <a:p>
                <a:endParaRPr lang="en-US"/>
              </a:p>
            </p:txBody>
          </p:sp>
          <p:sp>
            <p:nvSpPr>
              <p:cNvPr id="105542" name="Freeform 54"/>
              <p:cNvSpPr>
                <a:spLocks/>
              </p:cNvSpPr>
              <p:nvPr/>
            </p:nvSpPr>
            <p:spPr bwMode="auto">
              <a:xfrm>
                <a:off x="11004" y="8051"/>
                <a:ext cx="130" cy="107"/>
              </a:xfrm>
              <a:custGeom>
                <a:avLst/>
                <a:gdLst>
                  <a:gd name="T0" fmla="*/ 0 w 130"/>
                  <a:gd name="T1" fmla="*/ 17 h 107"/>
                  <a:gd name="T2" fmla="*/ 55 w 130"/>
                  <a:gd name="T3" fmla="*/ 0 h 107"/>
                  <a:gd name="T4" fmla="*/ 130 w 130"/>
                  <a:gd name="T5" fmla="*/ 55 h 107"/>
                  <a:gd name="T6" fmla="*/ 115 w 130"/>
                  <a:gd name="T7" fmla="*/ 70 h 107"/>
                  <a:gd name="T8" fmla="*/ 78 w 130"/>
                  <a:gd name="T9" fmla="*/ 70 h 107"/>
                  <a:gd name="T10" fmla="*/ 60 w 130"/>
                  <a:gd name="T11" fmla="*/ 107 h 107"/>
                  <a:gd name="T12" fmla="*/ 0 w 130"/>
                  <a:gd name="T13" fmla="*/ 17 h 107"/>
                  <a:gd name="T14" fmla="*/ 0 60000 65536"/>
                  <a:gd name="T15" fmla="*/ 0 60000 65536"/>
                  <a:gd name="T16" fmla="*/ 0 60000 65536"/>
                  <a:gd name="T17" fmla="*/ 0 60000 65536"/>
                  <a:gd name="T18" fmla="*/ 0 60000 65536"/>
                  <a:gd name="T19" fmla="*/ 0 60000 65536"/>
                  <a:gd name="T20" fmla="*/ 0 60000 65536"/>
                  <a:gd name="T21" fmla="*/ 0 w 130"/>
                  <a:gd name="T22" fmla="*/ 0 h 107"/>
                  <a:gd name="T23" fmla="*/ 130 w 130"/>
                  <a:gd name="T24" fmla="*/ 107 h 10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0" h="107">
                    <a:moveTo>
                      <a:pt x="0" y="17"/>
                    </a:moveTo>
                    <a:lnTo>
                      <a:pt x="55" y="0"/>
                    </a:lnTo>
                    <a:lnTo>
                      <a:pt x="130" y="55"/>
                    </a:lnTo>
                    <a:lnTo>
                      <a:pt x="115" y="70"/>
                    </a:lnTo>
                    <a:lnTo>
                      <a:pt x="78" y="70"/>
                    </a:lnTo>
                    <a:lnTo>
                      <a:pt x="60" y="107"/>
                    </a:lnTo>
                    <a:lnTo>
                      <a:pt x="0" y="17"/>
                    </a:lnTo>
                    <a:close/>
                  </a:path>
                </a:pathLst>
              </a:custGeom>
              <a:solidFill>
                <a:srgbClr val="00CCFF"/>
              </a:solidFill>
              <a:ln w="12700">
                <a:solidFill>
                  <a:srgbClr val="000000"/>
                </a:solidFill>
                <a:round/>
                <a:headEnd/>
                <a:tailEnd/>
              </a:ln>
            </p:spPr>
            <p:txBody>
              <a:bodyPr/>
              <a:lstStyle/>
              <a:p>
                <a:endParaRPr lang="en-US"/>
              </a:p>
            </p:txBody>
          </p:sp>
          <p:sp>
            <p:nvSpPr>
              <p:cNvPr id="105543" name="Freeform 55"/>
              <p:cNvSpPr>
                <a:spLocks/>
              </p:cNvSpPr>
              <p:nvPr/>
            </p:nvSpPr>
            <p:spPr bwMode="auto">
              <a:xfrm>
                <a:off x="10727" y="8871"/>
                <a:ext cx="70" cy="120"/>
              </a:xfrm>
              <a:custGeom>
                <a:avLst/>
                <a:gdLst>
                  <a:gd name="T0" fmla="*/ 0 w 70"/>
                  <a:gd name="T1" fmla="*/ 10 h 120"/>
                  <a:gd name="T2" fmla="*/ 70 w 70"/>
                  <a:gd name="T3" fmla="*/ 0 h 120"/>
                  <a:gd name="T4" fmla="*/ 30 w 70"/>
                  <a:gd name="T5" fmla="*/ 120 h 120"/>
                  <a:gd name="T6" fmla="*/ 2 w 70"/>
                  <a:gd name="T7" fmla="*/ 117 h 120"/>
                  <a:gd name="T8" fmla="*/ 0 w 70"/>
                  <a:gd name="T9" fmla="*/ 10 h 120"/>
                  <a:gd name="T10" fmla="*/ 0 60000 65536"/>
                  <a:gd name="T11" fmla="*/ 0 60000 65536"/>
                  <a:gd name="T12" fmla="*/ 0 60000 65536"/>
                  <a:gd name="T13" fmla="*/ 0 60000 65536"/>
                  <a:gd name="T14" fmla="*/ 0 60000 65536"/>
                  <a:gd name="T15" fmla="*/ 0 w 70"/>
                  <a:gd name="T16" fmla="*/ 0 h 120"/>
                  <a:gd name="T17" fmla="*/ 70 w 70"/>
                  <a:gd name="T18" fmla="*/ 120 h 120"/>
                </a:gdLst>
                <a:ahLst/>
                <a:cxnLst>
                  <a:cxn ang="T10">
                    <a:pos x="T0" y="T1"/>
                  </a:cxn>
                  <a:cxn ang="T11">
                    <a:pos x="T2" y="T3"/>
                  </a:cxn>
                  <a:cxn ang="T12">
                    <a:pos x="T4" y="T5"/>
                  </a:cxn>
                  <a:cxn ang="T13">
                    <a:pos x="T6" y="T7"/>
                  </a:cxn>
                  <a:cxn ang="T14">
                    <a:pos x="T8" y="T9"/>
                  </a:cxn>
                </a:cxnLst>
                <a:rect l="T15" t="T16" r="T17" b="T18"/>
                <a:pathLst>
                  <a:path w="70" h="120">
                    <a:moveTo>
                      <a:pt x="0" y="10"/>
                    </a:moveTo>
                    <a:lnTo>
                      <a:pt x="70" y="0"/>
                    </a:lnTo>
                    <a:lnTo>
                      <a:pt x="30" y="120"/>
                    </a:lnTo>
                    <a:lnTo>
                      <a:pt x="2" y="117"/>
                    </a:lnTo>
                    <a:lnTo>
                      <a:pt x="0" y="10"/>
                    </a:lnTo>
                    <a:close/>
                  </a:path>
                </a:pathLst>
              </a:custGeom>
              <a:solidFill>
                <a:srgbClr val="00CCFF"/>
              </a:solidFill>
              <a:ln w="12700">
                <a:solidFill>
                  <a:srgbClr val="000000"/>
                </a:solidFill>
                <a:round/>
                <a:headEnd/>
                <a:tailEnd/>
              </a:ln>
            </p:spPr>
            <p:txBody>
              <a:bodyPr/>
              <a:lstStyle/>
              <a:p>
                <a:endParaRPr lang="en-US"/>
              </a:p>
            </p:txBody>
          </p:sp>
        </p:grpSp>
        <p:sp>
          <p:nvSpPr>
            <p:cNvPr id="844808" name="Text Box 57"/>
            <p:cNvSpPr txBox="1">
              <a:spLocks noChangeArrowheads="1"/>
            </p:cNvSpPr>
            <p:nvPr/>
          </p:nvSpPr>
          <p:spPr bwMode="auto">
            <a:xfrm>
              <a:off x="3723" y="806"/>
              <a:ext cx="1282" cy="564"/>
            </a:xfrm>
            <a:prstGeom prst="rect">
              <a:avLst/>
            </a:prstGeom>
            <a:solidFill>
              <a:schemeClr val="bg2">
                <a:lumMod val="75000"/>
              </a:schemeClr>
            </a:solidFill>
            <a:ln w="9525">
              <a:noFill/>
              <a:miter lim="800000"/>
              <a:headEnd/>
              <a:tailEnd/>
            </a:ln>
          </p:spPr>
          <p:txBody>
            <a:bodyPr/>
            <a:lstStyle/>
            <a:p>
              <a:pPr algn="ctr" eaLnBrk="0" hangingPunct="0">
                <a:defRPr/>
              </a:pPr>
              <a:r>
                <a:rPr lang="en-US" sz="1400" b="1" dirty="0">
                  <a:solidFill>
                    <a:srgbClr val="000000"/>
                  </a:solidFill>
                  <a:ea typeface="ＭＳ Ｐゴシック"/>
                  <a:cs typeface="ＭＳ Ｐゴシック"/>
                </a:rPr>
                <a:t>L.I. Jul. 3-8</a:t>
              </a:r>
            </a:p>
            <a:p>
              <a:pPr algn="ctr" eaLnBrk="0" hangingPunct="0">
                <a:defRPr/>
              </a:pPr>
              <a:r>
                <a:rPr lang="en-US" sz="1400" b="1" dirty="0">
                  <a:solidFill>
                    <a:srgbClr val="000000"/>
                  </a:solidFill>
                  <a:ea typeface="ＭＳ Ｐゴシック"/>
                  <a:cs typeface="ＭＳ Ｐゴシック"/>
                </a:rPr>
                <a:t>110,000 customers</a:t>
              </a:r>
            </a:p>
            <a:p>
              <a:pPr algn="ctr" eaLnBrk="0" hangingPunct="0">
                <a:defRPr/>
              </a:pPr>
              <a:r>
                <a:rPr lang="en-US" sz="1400" b="1" dirty="0">
                  <a:solidFill>
                    <a:srgbClr val="000000"/>
                  </a:solidFill>
                  <a:ea typeface="ＭＳ Ｐゴシック"/>
                  <a:cs typeface="ＭＳ Ｐゴシック"/>
                </a:rPr>
                <a:t>PV = 82% of ideal</a:t>
              </a:r>
            </a:p>
          </p:txBody>
        </p:sp>
        <p:sp>
          <p:nvSpPr>
            <p:cNvPr id="105480" name="Line 58"/>
            <p:cNvSpPr>
              <a:spLocks noChangeShapeType="1"/>
            </p:cNvSpPr>
            <p:nvPr/>
          </p:nvSpPr>
          <p:spPr bwMode="auto">
            <a:xfrm flipH="1">
              <a:off x="3126" y="1092"/>
              <a:ext cx="603" cy="130"/>
            </a:xfrm>
            <a:prstGeom prst="line">
              <a:avLst/>
            </a:prstGeom>
            <a:noFill/>
            <a:ln w="9525">
              <a:solidFill>
                <a:srgbClr val="000000"/>
              </a:solidFill>
              <a:round/>
              <a:headEnd/>
              <a:tailEnd type="triangle" w="med" len="med"/>
            </a:ln>
          </p:spPr>
          <p:txBody>
            <a:bodyPr/>
            <a:lstStyle/>
            <a:p>
              <a:endParaRPr lang="en-US"/>
            </a:p>
          </p:txBody>
        </p:sp>
        <p:sp>
          <p:nvSpPr>
            <p:cNvPr id="844811" name="Text Box 60"/>
            <p:cNvSpPr txBox="1">
              <a:spLocks noChangeArrowheads="1"/>
            </p:cNvSpPr>
            <p:nvPr/>
          </p:nvSpPr>
          <p:spPr bwMode="auto">
            <a:xfrm>
              <a:off x="3919" y="1644"/>
              <a:ext cx="1251" cy="555"/>
            </a:xfrm>
            <a:prstGeom prst="rect">
              <a:avLst/>
            </a:prstGeom>
            <a:solidFill>
              <a:schemeClr val="accent2">
                <a:lumMod val="20000"/>
                <a:lumOff val="80000"/>
              </a:schemeClr>
            </a:solidFill>
            <a:ln w="9525">
              <a:noFill/>
              <a:miter lim="800000"/>
              <a:headEnd/>
              <a:tailEnd/>
            </a:ln>
          </p:spPr>
          <p:txBody>
            <a:bodyPr/>
            <a:lstStyle/>
            <a:p>
              <a:pPr algn="ctr" eaLnBrk="0" hangingPunct="0">
                <a:defRPr/>
              </a:pPr>
              <a:r>
                <a:rPr lang="en-US" sz="1400" b="1" dirty="0">
                  <a:solidFill>
                    <a:srgbClr val="000000"/>
                  </a:solidFill>
                  <a:ea typeface="ＭＳ Ｐゴシック"/>
                  <a:cs typeface="ＭＳ Ｐゴシック"/>
                </a:rPr>
                <a:t>NYC Jul. 6-7</a:t>
              </a:r>
            </a:p>
            <a:p>
              <a:pPr algn="ctr" eaLnBrk="0" hangingPunct="0">
                <a:defRPr/>
              </a:pPr>
              <a:r>
                <a:rPr lang="en-US" sz="1400" b="1" dirty="0">
                  <a:solidFill>
                    <a:srgbClr val="000000"/>
                  </a:solidFill>
                  <a:ea typeface="ＭＳ Ｐゴシック"/>
                  <a:cs typeface="ＭＳ Ｐゴシック"/>
                </a:rPr>
                <a:t> 68,000 customers</a:t>
              </a:r>
            </a:p>
            <a:p>
              <a:pPr algn="ctr" eaLnBrk="0" hangingPunct="0">
                <a:defRPr/>
              </a:pPr>
              <a:r>
                <a:rPr lang="en-US" sz="1400" b="1" dirty="0">
                  <a:solidFill>
                    <a:srgbClr val="000000"/>
                  </a:solidFill>
                  <a:ea typeface="ＭＳ Ｐゴシック"/>
                  <a:cs typeface="ＭＳ Ｐゴシック"/>
                </a:rPr>
                <a:t>PV = 93% of ideal</a:t>
              </a:r>
            </a:p>
          </p:txBody>
        </p:sp>
        <p:sp>
          <p:nvSpPr>
            <p:cNvPr id="105482" name="Line 61"/>
            <p:cNvSpPr>
              <a:spLocks noChangeShapeType="1"/>
            </p:cNvSpPr>
            <p:nvPr/>
          </p:nvSpPr>
          <p:spPr bwMode="auto">
            <a:xfrm flipH="1" flipV="1">
              <a:off x="3068" y="1222"/>
              <a:ext cx="1244" cy="434"/>
            </a:xfrm>
            <a:prstGeom prst="line">
              <a:avLst/>
            </a:prstGeom>
            <a:noFill/>
            <a:ln w="9525">
              <a:solidFill>
                <a:srgbClr val="000000"/>
              </a:solidFill>
              <a:round/>
              <a:headEnd/>
              <a:tailEnd type="triangle" w="med" len="med"/>
            </a:ln>
          </p:spPr>
          <p:txBody>
            <a:bodyPr/>
            <a:lstStyle/>
            <a:p>
              <a:endParaRPr lang="en-US"/>
            </a:p>
          </p:txBody>
        </p:sp>
        <p:sp>
          <p:nvSpPr>
            <p:cNvPr id="844814" name="Text Box 63"/>
            <p:cNvSpPr txBox="1">
              <a:spLocks noChangeArrowheads="1"/>
            </p:cNvSpPr>
            <p:nvPr/>
          </p:nvSpPr>
          <p:spPr bwMode="auto">
            <a:xfrm>
              <a:off x="3921" y="2904"/>
              <a:ext cx="1265" cy="524"/>
            </a:xfrm>
            <a:prstGeom prst="rect">
              <a:avLst/>
            </a:prstGeom>
            <a:solidFill>
              <a:schemeClr val="tx2">
                <a:lumMod val="20000"/>
                <a:lumOff val="80000"/>
              </a:schemeClr>
            </a:solidFill>
            <a:ln w="9525">
              <a:noFill/>
              <a:miter lim="800000"/>
              <a:headEnd/>
              <a:tailEnd/>
            </a:ln>
          </p:spPr>
          <p:txBody>
            <a:bodyPr/>
            <a:lstStyle/>
            <a:p>
              <a:pPr algn="ctr" eaLnBrk="0" hangingPunct="0">
                <a:defRPr/>
              </a:pPr>
              <a:r>
                <a:rPr lang="en-US" sz="1400" b="1" dirty="0">
                  <a:solidFill>
                    <a:srgbClr val="000000"/>
                  </a:solidFill>
                  <a:ea typeface="ＭＳ Ｐゴシック"/>
                  <a:cs typeface="ＭＳ Ｐゴシック"/>
                </a:rPr>
                <a:t>N.J. Jul. 5-8</a:t>
              </a:r>
            </a:p>
            <a:p>
              <a:pPr algn="ctr" eaLnBrk="0" hangingPunct="0">
                <a:defRPr/>
              </a:pPr>
              <a:r>
                <a:rPr lang="en-US" sz="1400" b="1" dirty="0">
                  <a:solidFill>
                    <a:srgbClr val="000000"/>
                  </a:solidFill>
                  <a:ea typeface="ＭＳ Ｐゴシック"/>
                  <a:cs typeface="ＭＳ Ｐゴシック"/>
                </a:rPr>
                <a:t>112,000 customers</a:t>
              </a:r>
            </a:p>
            <a:p>
              <a:pPr algn="ctr" eaLnBrk="0" hangingPunct="0">
                <a:defRPr/>
              </a:pPr>
              <a:r>
                <a:rPr lang="en-US" sz="1400" b="1" dirty="0">
                  <a:solidFill>
                    <a:srgbClr val="000000"/>
                  </a:solidFill>
                  <a:ea typeface="ＭＳ Ｐゴシック"/>
                  <a:cs typeface="ＭＳ Ｐゴシック"/>
                </a:rPr>
                <a:t>PV = 91% of ideal</a:t>
              </a:r>
            </a:p>
          </p:txBody>
        </p:sp>
        <p:sp>
          <p:nvSpPr>
            <p:cNvPr id="105484" name="Line 64"/>
            <p:cNvSpPr>
              <a:spLocks noChangeShapeType="1"/>
            </p:cNvSpPr>
            <p:nvPr/>
          </p:nvSpPr>
          <p:spPr bwMode="auto">
            <a:xfrm flipH="1" flipV="1">
              <a:off x="3068" y="1279"/>
              <a:ext cx="1415" cy="1614"/>
            </a:xfrm>
            <a:prstGeom prst="line">
              <a:avLst/>
            </a:prstGeom>
            <a:noFill/>
            <a:ln w="9525">
              <a:solidFill>
                <a:srgbClr val="000000"/>
              </a:solidFill>
              <a:round/>
              <a:headEnd/>
              <a:tailEnd type="triangle" w="med" len="med"/>
            </a:ln>
          </p:spPr>
          <p:txBody>
            <a:bodyPr/>
            <a:lstStyle/>
            <a:p>
              <a:endParaRPr lang="en-US"/>
            </a:p>
          </p:txBody>
        </p:sp>
        <p:sp>
          <p:nvSpPr>
            <p:cNvPr id="105485" name="Line 67"/>
            <p:cNvSpPr>
              <a:spLocks noChangeShapeType="1"/>
            </p:cNvSpPr>
            <p:nvPr/>
          </p:nvSpPr>
          <p:spPr bwMode="auto">
            <a:xfrm flipH="1" flipV="1">
              <a:off x="3068" y="1452"/>
              <a:ext cx="389" cy="907"/>
            </a:xfrm>
            <a:prstGeom prst="line">
              <a:avLst/>
            </a:prstGeom>
            <a:noFill/>
            <a:ln w="9525">
              <a:solidFill>
                <a:srgbClr val="000000"/>
              </a:solidFill>
              <a:round/>
              <a:headEnd/>
              <a:tailEnd type="triangle" w="med" len="med"/>
            </a:ln>
          </p:spPr>
          <p:txBody>
            <a:bodyPr/>
            <a:lstStyle/>
            <a:p>
              <a:endParaRPr lang="en-US"/>
            </a:p>
          </p:txBody>
        </p:sp>
        <p:sp>
          <p:nvSpPr>
            <p:cNvPr id="844820" name="Text Box 69"/>
            <p:cNvSpPr txBox="1">
              <a:spLocks noChangeArrowheads="1"/>
            </p:cNvSpPr>
            <p:nvPr/>
          </p:nvSpPr>
          <p:spPr bwMode="auto">
            <a:xfrm>
              <a:off x="1307" y="2707"/>
              <a:ext cx="1515" cy="530"/>
            </a:xfrm>
            <a:prstGeom prst="rect">
              <a:avLst/>
            </a:prstGeom>
            <a:solidFill>
              <a:schemeClr val="accent3">
                <a:lumMod val="60000"/>
                <a:lumOff val="40000"/>
              </a:schemeClr>
            </a:solidFill>
            <a:ln w="9525">
              <a:noFill/>
              <a:miter lim="800000"/>
              <a:headEnd/>
              <a:tailEnd/>
            </a:ln>
          </p:spPr>
          <p:txBody>
            <a:bodyPr/>
            <a:lstStyle/>
            <a:p>
              <a:pPr algn="ctr" eaLnBrk="0" hangingPunct="0">
                <a:defRPr/>
              </a:pPr>
              <a:r>
                <a:rPr lang="en-US" sz="1400" b="1" dirty="0">
                  <a:solidFill>
                    <a:srgbClr val="000000"/>
                  </a:solidFill>
                  <a:ea typeface="ＭＳ Ｐゴシック"/>
                  <a:cs typeface="ＭＳ Ｐゴシック"/>
                </a:rPr>
                <a:t>Entergy Serv. Jul. 23</a:t>
              </a:r>
            </a:p>
            <a:p>
              <a:pPr algn="ctr" eaLnBrk="0" hangingPunct="0">
                <a:defRPr/>
              </a:pPr>
              <a:r>
                <a:rPr lang="en-US" sz="1400" b="1" dirty="0">
                  <a:solidFill>
                    <a:srgbClr val="000000"/>
                  </a:solidFill>
                  <a:ea typeface="ＭＳ Ｐゴシック"/>
                  <a:cs typeface="ＭＳ Ｐゴシック"/>
                </a:rPr>
                <a:t>550,000 customers</a:t>
              </a:r>
            </a:p>
            <a:p>
              <a:pPr algn="ctr" eaLnBrk="0" hangingPunct="0">
                <a:defRPr/>
              </a:pPr>
              <a:r>
                <a:rPr lang="en-US" sz="1400" b="1" dirty="0">
                  <a:solidFill>
                    <a:srgbClr val="000000"/>
                  </a:solidFill>
                  <a:ea typeface="ＭＳ Ｐゴシック"/>
                  <a:cs typeface="ＭＳ Ｐゴシック"/>
                </a:rPr>
                <a:t>PV = 90% of ideal</a:t>
              </a:r>
            </a:p>
            <a:p>
              <a:pPr algn="ctr" eaLnBrk="0" hangingPunct="0">
                <a:defRPr/>
              </a:pPr>
              <a:endParaRPr lang="en-US" sz="1400" b="1" dirty="0">
                <a:solidFill>
                  <a:srgbClr val="000000"/>
                </a:solidFill>
                <a:ea typeface="ＭＳ Ｐゴシック"/>
                <a:cs typeface="ＭＳ Ｐゴシック"/>
              </a:endParaRPr>
            </a:p>
          </p:txBody>
        </p:sp>
        <p:sp>
          <p:nvSpPr>
            <p:cNvPr id="105487" name="Line 70"/>
            <p:cNvSpPr>
              <a:spLocks noChangeShapeType="1"/>
            </p:cNvSpPr>
            <p:nvPr/>
          </p:nvSpPr>
          <p:spPr bwMode="auto">
            <a:xfrm flipV="1">
              <a:off x="2038" y="2086"/>
              <a:ext cx="339" cy="629"/>
            </a:xfrm>
            <a:prstGeom prst="line">
              <a:avLst/>
            </a:prstGeom>
            <a:noFill/>
            <a:ln w="9525">
              <a:solidFill>
                <a:srgbClr val="000000"/>
              </a:solidFill>
              <a:round/>
              <a:headEnd/>
              <a:tailEnd type="triangle" w="med" len="med"/>
            </a:ln>
          </p:spPr>
          <p:txBody>
            <a:bodyPr/>
            <a:lstStyle/>
            <a:p>
              <a:endParaRPr lang="en-US"/>
            </a:p>
          </p:txBody>
        </p:sp>
        <p:sp>
          <p:nvSpPr>
            <p:cNvPr id="105488" name="Line 73"/>
            <p:cNvSpPr>
              <a:spLocks noChangeShapeType="1"/>
            </p:cNvSpPr>
            <p:nvPr/>
          </p:nvSpPr>
          <p:spPr bwMode="auto">
            <a:xfrm flipV="1">
              <a:off x="357" y="1279"/>
              <a:ext cx="2078" cy="1604"/>
            </a:xfrm>
            <a:prstGeom prst="line">
              <a:avLst/>
            </a:prstGeom>
            <a:noFill/>
            <a:ln w="9525">
              <a:solidFill>
                <a:srgbClr val="000000"/>
              </a:solidFill>
              <a:round/>
              <a:headEnd/>
              <a:tailEnd type="triangle" w="med" len="med"/>
            </a:ln>
          </p:spPr>
          <p:txBody>
            <a:bodyPr/>
            <a:lstStyle/>
            <a:p>
              <a:endParaRPr lang="en-US"/>
            </a:p>
          </p:txBody>
        </p:sp>
        <p:sp>
          <p:nvSpPr>
            <p:cNvPr id="844826" name="Text Box 75"/>
            <p:cNvSpPr txBox="1">
              <a:spLocks noChangeArrowheads="1"/>
            </p:cNvSpPr>
            <p:nvPr/>
          </p:nvSpPr>
          <p:spPr bwMode="auto">
            <a:xfrm>
              <a:off x="-514" y="2884"/>
              <a:ext cx="1697" cy="485"/>
            </a:xfrm>
            <a:prstGeom prst="rect">
              <a:avLst/>
            </a:prstGeom>
            <a:solidFill>
              <a:schemeClr val="accent6">
                <a:lumMod val="40000"/>
                <a:lumOff val="60000"/>
              </a:schemeClr>
            </a:solidFill>
            <a:ln w="9525">
              <a:noFill/>
              <a:miter lim="800000"/>
              <a:headEnd/>
              <a:tailEnd/>
            </a:ln>
          </p:spPr>
          <p:txBody>
            <a:bodyPr/>
            <a:lstStyle/>
            <a:p>
              <a:pPr algn="ctr" eaLnBrk="0" hangingPunct="0">
                <a:defRPr/>
              </a:pPr>
              <a:r>
                <a:rPr lang="en-US" sz="1400" b="1" dirty="0">
                  <a:solidFill>
                    <a:srgbClr val="000000"/>
                  </a:solidFill>
                  <a:ea typeface="ＭＳ Ｐゴシック"/>
                  <a:cs typeface="ＭＳ Ｐゴシック"/>
                </a:rPr>
                <a:t>Chicago Jul. 30 – Aug. 1</a:t>
              </a:r>
            </a:p>
            <a:p>
              <a:pPr algn="ctr" eaLnBrk="0" hangingPunct="0">
                <a:defRPr/>
              </a:pPr>
              <a:r>
                <a:rPr lang="en-US" sz="1400" b="1" dirty="0">
                  <a:solidFill>
                    <a:srgbClr val="000000"/>
                  </a:solidFill>
                  <a:ea typeface="ＭＳ Ｐゴシック"/>
                  <a:cs typeface="ＭＳ Ｐゴシック"/>
                </a:rPr>
                <a:t> 1,000,000 customers</a:t>
              </a:r>
            </a:p>
            <a:p>
              <a:pPr algn="ctr" eaLnBrk="0" hangingPunct="0">
                <a:defRPr/>
              </a:pPr>
              <a:r>
                <a:rPr lang="en-US" sz="1400" b="1" dirty="0">
                  <a:solidFill>
                    <a:srgbClr val="000000"/>
                  </a:solidFill>
                  <a:ea typeface="ＭＳ Ｐゴシック"/>
                  <a:cs typeface="ＭＳ Ｐゴシック"/>
                </a:rPr>
                <a:t>PV = 90% of ideal</a:t>
              </a:r>
            </a:p>
          </p:txBody>
        </p:sp>
        <p:sp>
          <p:nvSpPr>
            <p:cNvPr id="105490" name="Line 76"/>
            <p:cNvSpPr>
              <a:spLocks noChangeShapeType="1"/>
            </p:cNvSpPr>
            <p:nvPr/>
          </p:nvSpPr>
          <p:spPr bwMode="auto">
            <a:xfrm flipV="1">
              <a:off x="266" y="1510"/>
              <a:ext cx="556" cy="542"/>
            </a:xfrm>
            <a:prstGeom prst="line">
              <a:avLst/>
            </a:prstGeom>
            <a:noFill/>
            <a:ln w="9525">
              <a:solidFill>
                <a:srgbClr val="000000"/>
              </a:solidFill>
              <a:round/>
              <a:headEnd/>
              <a:tailEnd type="triangle" w="med" len="med"/>
            </a:ln>
          </p:spPr>
          <p:txBody>
            <a:bodyPr/>
            <a:lstStyle/>
            <a:p>
              <a:endParaRPr lang="en-US"/>
            </a:p>
          </p:txBody>
        </p:sp>
        <p:sp>
          <p:nvSpPr>
            <p:cNvPr id="105491" name="Text Box 77"/>
            <p:cNvSpPr txBox="1">
              <a:spLocks noChangeArrowheads="1"/>
            </p:cNvSpPr>
            <p:nvPr/>
          </p:nvSpPr>
          <p:spPr bwMode="auto">
            <a:xfrm>
              <a:off x="2783" y="2018"/>
              <a:ext cx="224" cy="250"/>
            </a:xfrm>
            <a:prstGeom prst="rect">
              <a:avLst/>
            </a:prstGeom>
            <a:noFill/>
            <a:ln w="12700">
              <a:noFill/>
              <a:miter lim="800000"/>
              <a:headEnd/>
              <a:tailEnd/>
            </a:ln>
          </p:spPr>
          <p:txBody>
            <a:bodyPr wrap="none">
              <a:spAutoFit/>
            </a:bodyPr>
            <a:lstStyle/>
            <a:p>
              <a:pPr eaLnBrk="0" hangingPunct="0"/>
              <a:r>
                <a:rPr lang="en-US" b="1"/>
                <a:t>?</a:t>
              </a:r>
            </a:p>
          </p:txBody>
        </p:sp>
        <p:sp>
          <p:nvSpPr>
            <p:cNvPr id="844817" name="Text Box 66"/>
            <p:cNvSpPr txBox="1">
              <a:spLocks noChangeArrowheads="1"/>
            </p:cNvSpPr>
            <p:nvPr/>
          </p:nvSpPr>
          <p:spPr bwMode="auto">
            <a:xfrm>
              <a:off x="2882" y="2358"/>
              <a:ext cx="1290" cy="505"/>
            </a:xfrm>
            <a:prstGeom prst="rect">
              <a:avLst/>
            </a:prstGeom>
            <a:solidFill>
              <a:schemeClr val="accent4">
                <a:lumMod val="60000"/>
                <a:lumOff val="40000"/>
              </a:schemeClr>
            </a:solidFill>
            <a:ln w="9525">
              <a:noFill/>
              <a:miter lim="800000"/>
              <a:headEnd/>
              <a:tailEnd/>
            </a:ln>
          </p:spPr>
          <p:txBody>
            <a:bodyPr/>
            <a:lstStyle/>
            <a:p>
              <a:pPr algn="ctr" eaLnBrk="0" hangingPunct="0">
                <a:defRPr/>
              </a:pPr>
              <a:r>
                <a:rPr lang="en-US" sz="1400" b="1" dirty="0">
                  <a:solidFill>
                    <a:srgbClr val="000000"/>
                  </a:solidFill>
                  <a:ea typeface="ＭＳ Ｐゴシック"/>
                  <a:cs typeface="ＭＳ Ｐゴシック"/>
                </a:rPr>
                <a:t>Delaware Jul. 6</a:t>
              </a:r>
            </a:p>
            <a:p>
              <a:pPr algn="ctr" eaLnBrk="0" hangingPunct="0">
                <a:defRPr/>
              </a:pPr>
              <a:r>
                <a:rPr lang="en-US" sz="1400" b="1" dirty="0">
                  <a:solidFill>
                    <a:srgbClr val="000000"/>
                  </a:solidFill>
                  <a:ea typeface="ＭＳ Ｐゴシック"/>
                  <a:cs typeface="ＭＳ Ｐゴシック"/>
                </a:rPr>
                <a:t>138,000 customers</a:t>
              </a:r>
            </a:p>
            <a:p>
              <a:pPr algn="ctr" eaLnBrk="0" hangingPunct="0">
                <a:defRPr/>
              </a:pPr>
              <a:r>
                <a:rPr lang="en-US" sz="1400" b="1" dirty="0">
                  <a:solidFill>
                    <a:srgbClr val="000000"/>
                  </a:solidFill>
                  <a:ea typeface="ＭＳ Ｐゴシック"/>
                  <a:cs typeface="ＭＳ Ｐゴシック"/>
                </a:rPr>
                <a:t>PV = 91% of ideal</a:t>
              </a:r>
            </a:p>
          </p:txBody>
        </p:sp>
        <p:sp>
          <p:nvSpPr>
            <p:cNvPr id="844823" name="Text Box 72"/>
            <p:cNvSpPr txBox="1">
              <a:spLocks noChangeArrowheads="1"/>
            </p:cNvSpPr>
            <p:nvPr/>
          </p:nvSpPr>
          <p:spPr bwMode="auto">
            <a:xfrm>
              <a:off x="-765" y="2075"/>
              <a:ext cx="1816" cy="533"/>
            </a:xfrm>
            <a:prstGeom prst="rect">
              <a:avLst/>
            </a:prstGeom>
            <a:solidFill>
              <a:schemeClr val="accent2">
                <a:lumMod val="40000"/>
                <a:lumOff val="60000"/>
              </a:schemeClr>
            </a:solidFill>
            <a:ln w="9525">
              <a:noFill/>
              <a:miter lim="800000"/>
              <a:headEnd/>
              <a:tailEnd/>
            </a:ln>
          </p:spPr>
          <p:txBody>
            <a:bodyPr/>
            <a:lstStyle/>
            <a:p>
              <a:pPr algn="ctr" eaLnBrk="0" hangingPunct="0">
                <a:defRPr/>
              </a:pPr>
              <a:r>
                <a:rPr lang="en-US" sz="1400" b="1" dirty="0">
                  <a:solidFill>
                    <a:srgbClr val="000000"/>
                  </a:solidFill>
                  <a:ea typeface="ＭＳ Ｐゴシック"/>
                  <a:cs typeface="ＭＳ Ｐゴシック"/>
                </a:rPr>
                <a:t>San Francisco Jun 14, 2000 100,000 customers</a:t>
              </a:r>
            </a:p>
            <a:p>
              <a:pPr algn="ctr" eaLnBrk="0" hangingPunct="0">
                <a:defRPr/>
              </a:pPr>
              <a:r>
                <a:rPr lang="en-US" sz="1400" b="1" dirty="0">
                  <a:solidFill>
                    <a:srgbClr val="000000"/>
                  </a:solidFill>
                  <a:ea typeface="ＭＳ Ｐゴシック"/>
                  <a:cs typeface="ＭＳ Ｐゴシック"/>
                </a:rPr>
                <a:t>PV = 99% of ideal</a:t>
              </a:r>
            </a:p>
          </p:txBody>
        </p:sp>
      </p:grpSp>
      <p:sp>
        <p:nvSpPr>
          <p:cNvPr id="105474" name="Rectangle 81"/>
          <p:cNvSpPr>
            <a:spLocks noGrp="1"/>
          </p:cNvSpPr>
          <p:nvPr>
            <p:ph type="title" idx="4294967295"/>
          </p:nvPr>
        </p:nvSpPr>
        <p:spPr/>
        <p:txBody>
          <a:bodyPr/>
          <a:lstStyle/>
          <a:p>
            <a:pPr eaLnBrk="1" hangingPunct="1"/>
            <a:r>
              <a:rPr lang="en-US" smtClean="0">
                <a:ea typeface="ＭＳ Ｐゴシック" pitchFamily="34" charset="-128"/>
              </a:rPr>
              <a:t>Solar Is Reliable</a:t>
            </a:r>
          </a:p>
        </p:txBody>
      </p:sp>
      <p:sp>
        <p:nvSpPr>
          <p:cNvPr id="105475" name="Text Box 83"/>
          <p:cNvSpPr txBox="1">
            <a:spLocks noChangeArrowheads="1"/>
          </p:cNvSpPr>
          <p:nvPr/>
        </p:nvSpPr>
        <p:spPr bwMode="auto">
          <a:xfrm>
            <a:off x="420688" y="2438400"/>
            <a:ext cx="1966912" cy="1069975"/>
          </a:xfrm>
          <a:prstGeom prst="rect">
            <a:avLst/>
          </a:prstGeom>
          <a:noFill/>
          <a:ln w="9525">
            <a:noFill/>
            <a:miter lim="800000"/>
            <a:headEnd/>
            <a:tailEnd/>
          </a:ln>
        </p:spPr>
        <p:txBody>
          <a:bodyPr>
            <a:spAutoFit/>
          </a:bodyPr>
          <a:lstStyle/>
          <a:p>
            <a:pPr algn="ctr"/>
            <a:r>
              <a:rPr lang="en-US" sz="1600" b="1"/>
              <a:t>Power Outages and PV Availability as % of Ideal Output</a:t>
            </a:r>
          </a:p>
        </p:txBody>
      </p:sp>
      <p:sp>
        <p:nvSpPr>
          <p:cNvPr id="82" name="TextBox 81"/>
          <p:cNvSpPr txBox="1"/>
          <p:nvPr/>
        </p:nvSpPr>
        <p:spPr>
          <a:xfrm>
            <a:off x="6257293" y="152403"/>
            <a:ext cx="2725426" cy="1107996"/>
          </a:xfrm>
          <a:prstGeom prst="rect">
            <a:avLst/>
          </a:prstGeom>
          <a:solidFill>
            <a:srgbClr val="C00000"/>
          </a:solidFill>
          <a:ln w="41275" cmpd="sng">
            <a:solidFill>
              <a:srgbClr val="C00000"/>
            </a:solidFill>
          </a:ln>
          <a:scene3d>
            <a:camera prst="perspectiveLeft"/>
            <a:lightRig rig="threePt" dir="t"/>
          </a:scene3d>
        </p:spPr>
        <p:txBody>
          <a:bodyPr wrap="none">
            <a:spAutoFit/>
          </a:bodyPr>
          <a:lstStyle/>
          <a:p>
            <a:pPr algn="ctr">
              <a:defRPr/>
            </a:pPr>
            <a:r>
              <a:rPr lang="en-US" sz="6600" b="1" dirty="0">
                <a:solidFill>
                  <a:schemeClr val="bg1"/>
                </a:solidFill>
                <a:latin typeface="Courier New" pitchFamily="49" charset="0"/>
                <a:ea typeface="ＭＳ Ｐゴシック"/>
                <a:cs typeface="Courier New" pitchFamily="49" charset="0"/>
              </a:rPr>
              <a:t>FACT: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p:cNvPicPr>
            <a:picLocks noChangeAspect="1" noChangeArrowheads="1"/>
          </p:cNvPicPr>
          <p:nvPr/>
        </p:nvPicPr>
        <p:blipFill>
          <a:blip r:embed="rId3" cstate="print"/>
          <a:srcRect/>
          <a:stretch>
            <a:fillRect/>
          </a:stretch>
        </p:blipFill>
        <p:spPr bwMode="auto">
          <a:xfrm>
            <a:off x="754063" y="1216025"/>
            <a:ext cx="6578600" cy="5040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itle 1"/>
          <p:cNvSpPr>
            <a:spLocks noGrp="1"/>
          </p:cNvSpPr>
          <p:nvPr>
            <p:ph type="title" idx="4294967295"/>
          </p:nvPr>
        </p:nvSpPr>
        <p:spPr/>
        <p:txBody>
          <a:bodyPr/>
          <a:lstStyle/>
          <a:p>
            <a:pPr eaLnBrk="1" hangingPunct="1"/>
            <a:r>
              <a:rPr lang="en-US" smtClean="0"/>
              <a:t>Myth:</a:t>
            </a:r>
          </a:p>
        </p:txBody>
      </p:sp>
      <p:pic>
        <p:nvPicPr>
          <p:cNvPr id="109570" name="Picture 7" descr="C:\Documents and Settings\aluehke\Local Settings\Temporary Internet Files\Content.IE5\PDKR86G4\MC900057965[1].wmf"/>
          <p:cNvPicPr>
            <a:picLocks noChangeAspect="1" noChangeArrowheads="1"/>
          </p:cNvPicPr>
          <p:nvPr/>
        </p:nvPicPr>
        <p:blipFill>
          <a:blip r:embed="rId3" cstate="print"/>
          <a:srcRect/>
          <a:stretch>
            <a:fillRect/>
          </a:stretch>
        </p:blipFill>
        <p:spPr bwMode="auto">
          <a:xfrm>
            <a:off x="581025" y="3276600"/>
            <a:ext cx="3054350" cy="2359025"/>
          </a:xfrm>
          <a:prstGeom prst="rect">
            <a:avLst/>
          </a:prstGeom>
          <a:noFill/>
          <a:ln w="9525">
            <a:noFill/>
            <a:miter lim="800000"/>
            <a:headEnd/>
            <a:tailEnd/>
          </a:ln>
        </p:spPr>
      </p:pic>
      <p:sp>
        <p:nvSpPr>
          <p:cNvPr id="109571" name="AutoShape 14"/>
          <p:cNvSpPr>
            <a:spLocks noChangeArrowheads="1"/>
          </p:cNvSpPr>
          <p:nvPr/>
        </p:nvSpPr>
        <p:spPr bwMode="auto">
          <a:xfrm>
            <a:off x="4456113" y="2287588"/>
            <a:ext cx="4230687" cy="2535237"/>
          </a:xfrm>
          <a:prstGeom prst="cloudCallout">
            <a:avLst>
              <a:gd name="adj1" fmla="val -102907"/>
              <a:gd name="adj2" fmla="val 2681"/>
            </a:avLst>
          </a:prstGeom>
          <a:solidFill>
            <a:schemeClr val="accent1"/>
          </a:solidFill>
          <a:ln w="9525">
            <a:solidFill>
              <a:schemeClr val="tx1"/>
            </a:solidFill>
            <a:round/>
            <a:headEnd/>
            <a:tailEnd/>
          </a:ln>
        </p:spPr>
        <p:txBody>
          <a:bodyPr anchor="ctr" anchorCtr="1"/>
          <a:lstStyle/>
          <a:p>
            <a:pPr algn="ctr"/>
            <a:r>
              <a:rPr lang="en-US" sz="2800" b="1">
                <a:solidFill>
                  <a:schemeClr val="bg2"/>
                </a:solidFill>
              </a:rPr>
              <a:t>Solar is only for tree-huggers!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a:spLocks noGrp="1"/>
          </p:cNvSpPr>
          <p:nvPr>
            <p:ph type="title" idx="4294967295"/>
          </p:nvPr>
        </p:nvSpPr>
        <p:spPr/>
        <p:txBody>
          <a:bodyPr/>
          <a:lstStyle/>
          <a:p>
            <a:pPr eaLnBrk="1" hangingPunct="1"/>
            <a:r>
              <a:rPr lang="en-US" smtClean="0"/>
              <a:t>Solar is for Every One</a:t>
            </a:r>
          </a:p>
        </p:txBody>
      </p:sp>
      <p:sp>
        <p:nvSpPr>
          <p:cNvPr id="111618" name="Content Placeholder 2"/>
          <p:cNvSpPr>
            <a:spLocks noGrp="1"/>
          </p:cNvSpPr>
          <p:nvPr>
            <p:ph idx="4294967295"/>
          </p:nvPr>
        </p:nvSpPr>
        <p:spPr>
          <a:xfrm>
            <a:off x="457200" y="3219450"/>
            <a:ext cx="4127500" cy="2309813"/>
          </a:xfrm>
        </p:spPr>
        <p:txBody>
          <a:bodyPr/>
          <a:lstStyle/>
          <a:p>
            <a:pPr eaLnBrk="1" hangingPunct="1">
              <a:lnSpc>
                <a:spcPct val="90000"/>
              </a:lnSpc>
            </a:pPr>
            <a:r>
              <a:rPr lang="en-US" smtClean="0"/>
              <a:t>Emergency Response Units</a:t>
            </a:r>
          </a:p>
          <a:p>
            <a:pPr eaLnBrk="1" hangingPunct="1">
              <a:lnSpc>
                <a:spcPct val="90000"/>
              </a:lnSpc>
            </a:pPr>
            <a:r>
              <a:rPr lang="en-US" smtClean="0"/>
              <a:t>Military</a:t>
            </a:r>
          </a:p>
        </p:txBody>
      </p:sp>
      <p:sp>
        <p:nvSpPr>
          <p:cNvPr id="111619" name="Rectangle 4"/>
          <p:cNvSpPr>
            <a:spLocks noChangeArrowheads="1"/>
          </p:cNvSpPr>
          <p:nvPr/>
        </p:nvSpPr>
        <p:spPr bwMode="auto">
          <a:xfrm>
            <a:off x="603250" y="2257425"/>
            <a:ext cx="7937500" cy="479425"/>
          </a:xfrm>
          <a:prstGeom prst="rect">
            <a:avLst/>
          </a:prstGeom>
          <a:noFill/>
          <a:ln w="9525">
            <a:noFill/>
            <a:miter lim="800000"/>
            <a:headEnd/>
            <a:tailEnd/>
          </a:ln>
        </p:spPr>
        <p:txBody>
          <a:bodyPr>
            <a:spAutoFit/>
          </a:bodyPr>
          <a:lstStyle/>
          <a:p>
            <a:pPr>
              <a:lnSpc>
                <a:spcPct val="90000"/>
              </a:lnSpc>
            </a:pPr>
            <a:r>
              <a:rPr lang="en-US" sz="2800" b="1" i="1"/>
              <a:t>94% of Americans want to see more solar!*</a:t>
            </a:r>
          </a:p>
        </p:txBody>
      </p:sp>
      <p:sp>
        <p:nvSpPr>
          <p:cNvPr id="111620" name="TextBox 5"/>
          <p:cNvSpPr txBox="1">
            <a:spLocks noChangeArrowheads="1"/>
          </p:cNvSpPr>
          <p:nvPr/>
        </p:nvSpPr>
        <p:spPr bwMode="auto">
          <a:xfrm>
            <a:off x="0" y="5776913"/>
            <a:ext cx="4251325" cy="461962"/>
          </a:xfrm>
          <a:prstGeom prst="rect">
            <a:avLst/>
          </a:prstGeom>
          <a:noFill/>
          <a:ln w="9525">
            <a:noFill/>
            <a:miter lim="800000"/>
            <a:headEnd/>
            <a:tailEnd/>
          </a:ln>
        </p:spPr>
        <p:txBody>
          <a:bodyPr wrap="none">
            <a:spAutoFit/>
          </a:bodyPr>
          <a:lstStyle/>
          <a:p>
            <a:r>
              <a:rPr lang="en-US" sz="1200"/>
              <a:t>*Source: Schott Barometer:  </a:t>
            </a:r>
          </a:p>
          <a:p>
            <a:r>
              <a:rPr lang="en-US" sz="1200"/>
              <a:t>http://www.us.schott.com/english/news/index.html?NID=358</a:t>
            </a:r>
          </a:p>
        </p:txBody>
      </p:sp>
      <p:pic>
        <p:nvPicPr>
          <p:cNvPr id="111621" name="Picture 6"/>
          <p:cNvPicPr>
            <a:picLocks noChangeAspect="1" noChangeArrowheads="1"/>
          </p:cNvPicPr>
          <p:nvPr/>
        </p:nvPicPr>
        <p:blipFill>
          <a:blip r:embed="rId3" cstate="print"/>
          <a:srcRect/>
          <a:stretch>
            <a:fillRect/>
          </a:stretch>
        </p:blipFill>
        <p:spPr bwMode="auto">
          <a:xfrm>
            <a:off x="4751388" y="3017838"/>
            <a:ext cx="4191000" cy="2522537"/>
          </a:xfrm>
          <a:prstGeom prst="rect">
            <a:avLst/>
          </a:prstGeom>
          <a:noFill/>
          <a:ln w="9525">
            <a:solidFill>
              <a:schemeClr val="tx1"/>
            </a:solidFill>
            <a:miter lim="800000"/>
            <a:headEnd/>
            <a:tailEnd/>
          </a:ln>
        </p:spPr>
      </p:pic>
      <p:sp>
        <p:nvSpPr>
          <p:cNvPr id="8" name="TextBox 7"/>
          <p:cNvSpPr txBox="1"/>
          <p:nvPr/>
        </p:nvSpPr>
        <p:spPr>
          <a:xfrm>
            <a:off x="6257293" y="152403"/>
            <a:ext cx="2725426" cy="1107996"/>
          </a:xfrm>
          <a:prstGeom prst="rect">
            <a:avLst/>
          </a:prstGeom>
          <a:solidFill>
            <a:srgbClr val="C00000"/>
          </a:solidFill>
          <a:ln w="41275" cmpd="sng">
            <a:solidFill>
              <a:srgbClr val="C00000"/>
            </a:solidFill>
          </a:ln>
          <a:scene3d>
            <a:camera prst="perspectiveLeft"/>
            <a:lightRig rig="threePt" dir="t"/>
          </a:scene3d>
        </p:spPr>
        <p:txBody>
          <a:bodyPr wrap="none">
            <a:spAutoFit/>
          </a:bodyPr>
          <a:lstStyle/>
          <a:p>
            <a:pPr algn="ctr">
              <a:defRPr/>
            </a:pPr>
            <a:r>
              <a:rPr lang="en-US" sz="6600" b="1" dirty="0">
                <a:solidFill>
                  <a:schemeClr val="bg1"/>
                </a:solidFill>
                <a:latin typeface="Courier New" pitchFamily="49" charset="0"/>
                <a:ea typeface="ＭＳ Ｐゴシック"/>
                <a:cs typeface="Courier New" pitchFamily="49" charset="0"/>
              </a:rPr>
              <a:t>FACT:</a:t>
            </a:r>
          </a:p>
        </p:txBody>
      </p:sp>
      <p:pic>
        <p:nvPicPr>
          <p:cNvPr id="111623" name="Picture 2"/>
          <p:cNvPicPr>
            <a:picLocks noChangeAspect="1" noChangeArrowheads="1"/>
          </p:cNvPicPr>
          <p:nvPr/>
        </p:nvPicPr>
        <p:blipFill>
          <a:blip r:embed="rId4" cstate="print"/>
          <a:srcRect/>
          <a:stretch>
            <a:fillRect/>
          </a:stretch>
        </p:blipFill>
        <p:spPr bwMode="auto">
          <a:xfrm>
            <a:off x="2963863" y="3925888"/>
            <a:ext cx="1460500" cy="1200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1347788"/>
            <a:ext cx="7467600" cy="939800"/>
          </a:xfrm>
        </p:spPr>
        <p:txBody>
          <a:bodyPr rtlCol="0">
            <a:normAutofit fontScale="90000"/>
          </a:bodyPr>
          <a:lstStyle/>
          <a:p>
            <a:pPr eaLnBrk="1" fontAlgn="auto" hangingPunct="1">
              <a:spcAft>
                <a:spcPts val="0"/>
              </a:spcAft>
              <a:defRPr/>
            </a:pPr>
            <a:r>
              <a:rPr lang="en-US" dirty="0" smtClean="0"/>
              <a:t>More Community Benefits</a:t>
            </a:r>
            <a:br>
              <a:rPr lang="en-US" dirty="0" smtClean="0"/>
            </a:br>
            <a:r>
              <a:rPr lang="en-US" dirty="0" smtClean="0"/>
              <a:t>to Going Solar</a:t>
            </a:r>
            <a:endParaRPr lang="en-US" dirty="0"/>
          </a:p>
        </p:txBody>
      </p:sp>
      <p:graphicFrame>
        <p:nvGraphicFramePr>
          <p:cNvPr id="4" name="Content Placeholder 3"/>
          <p:cNvGraphicFramePr>
            <a:graphicFrameLocks noGrp="1"/>
          </p:cNvGraphicFramePr>
          <p:nvPr>
            <p:ph idx="4294967295"/>
          </p:nvPr>
        </p:nvGraphicFramePr>
        <p:xfrm>
          <a:off x="457200" y="2653165"/>
          <a:ext cx="8229600" cy="3472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1" name="Title 1"/>
          <p:cNvSpPr>
            <a:spLocks noGrp="1"/>
          </p:cNvSpPr>
          <p:nvPr>
            <p:ph type="title" idx="4294967295"/>
          </p:nvPr>
        </p:nvSpPr>
        <p:spPr/>
        <p:txBody>
          <a:bodyPr/>
          <a:lstStyle/>
          <a:p>
            <a:pPr eaLnBrk="1" hangingPunct="1"/>
            <a:r>
              <a:rPr lang="en-US" smtClean="0">
                <a:ea typeface="ＭＳ Ｐゴシック" pitchFamily="34" charset="-128"/>
              </a:rPr>
              <a:t>Solar Adds Jobs</a:t>
            </a:r>
          </a:p>
        </p:txBody>
      </p:sp>
      <p:sp>
        <p:nvSpPr>
          <p:cNvPr id="91142" name="Rectangle 5"/>
          <p:cNvSpPr>
            <a:spLocks noChangeArrowheads="1"/>
          </p:cNvSpPr>
          <p:nvPr/>
        </p:nvSpPr>
        <p:spPr bwMode="auto">
          <a:xfrm>
            <a:off x="7938" y="5980113"/>
            <a:ext cx="8686800" cy="276225"/>
          </a:xfrm>
          <a:prstGeom prst="rect">
            <a:avLst/>
          </a:prstGeom>
          <a:noFill/>
          <a:ln w="9525">
            <a:noFill/>
            <a:miter lim="800000"/>
            <a:headEnd/>
            <a:tailEnd/>
          </a:ln>
        </p:spPr>
        <p:txBody>
          <a:bodyPr>
            <a:spAutoFit/>
          </a:bodyPr>
          <a:lstStyle/>
          <a:p>
            <a:r>
              <a:rPr lang="en-US" sz="1200" i="1">
                <a:latin typeface="Calibri" pitchFamily="34" charset="0"/>
              </a:rPr>
              <a:t>Source of information on solar jobs: The Solar Foundation’s National Solar Jobs Census 2010</a:t>
            </a:r>
          </a:p>
        </p:txBody>
      </p:sp>
      <p:graphicFrame>
        <p:nvGraphicFramePr>
          <p:cNvPr id="91140" name="Object 4"/>
          <p:cNvGraphicFramePr>
            <a:graphicFrameLocks/>
          </p:cNvGraphicFramePr>
          <p:nvPr/>
        </p:nvGraphicFramePr>
        <p:xfrm>
          <a:off x="1038225" y="1901825"/>
          <a:ext cx="7089775" cy="3836988"/>
        </p:xfrm>
        <a:graphic>
          <a:graphicData uri="http://schemas.openxmlformats.org/presentationml/2006/ole">
            <p:oleObj spid="_x0000_s91142" r:id="rId4" imgW="8230313" imgH="4523624" progId="Excel.Sheet.8">
              <p:embed/>
            </p:oleObj>
          </a:graphicData>
        </a:graphic>
      </p:graphicFrame>
      <p:sp>
        <p:nvSpPr>
          <p:cNvPr id="91143" name="Rectangle 5"/>
          <p:cNvSpPr>
            <a:spLocks noChangeArrowheads="1"/>
          </p:cNvSpPr>
          <p:nvPr/>
        </p:nvSpPr>
        <p:spPr bwMode="auto">
          <a:xfrm rot="-5400000">
            <a:off x="-582612" y="3460750"/>
            <a:ext cx="2482850" cy="523875"/>
          </a:xfrm>
          <a:prstGeom prst="rect">
            <a:avLst/>
          </a:prstGeom>
          <a:noFill/>
          <a:ln w="9525">
            <a:noFill/>
            <a:miter lim="800000"/>
            <a:headEnd/>
            <a:tailEnd/>
          </a:ln>
        </p:spPr>
        <p:txBody>
          <a:bodyPr>
            <a:spAutoFit/>
          </a:bodyPr>
          <a:lstStyle/>
          <a:p>
            <a:pPr algn="ctr"/>
            <a:r>
              <a:rPr lang="en-US" sz="1400" b="1">
                <a:solidFill>
                  <a:srgbClr val="0070C0"/>
                </a:solidFill>
              </a:rPr>
              <a:t>Estimated U.S. Solar Industry Employment</a:t>
            </a:r>
          </a:p>
        </p:txBody>
      </p:sp>
      <p:sp>
        <p:nvSpPr>
          <p:cNvPr id="6" name="Down Arrow 5"/>
          <p:cNvSpPr/>
          <p:nvPr/>
        </p:nvSpPr>
        <p:spPr>
          <a:xfrm rot="13708409">
            <a:off x="6510337" y="2517776"/>
            <a:ext cx="593725" cy="1219200"/>
          </a:xfrm>
          <a:prstGeom prst="downArrow">
            <a:avLst>
              <a:gd name="adj1" fmla="val 22627"/>
              <a:gd name="adj2" fmla="val 4677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145" name="TextBox 8"/>
          <p:cNvSpPr txBox="1">
            <a:spLocks noChangeArrowheads="1"/>
          </p:cNvSpPr>
          <p:nvPr/>
        </p:nvSpPr>
        <p:spPr bwMode="auto">
          <a:xfrm>
            <a:off x="6759575" y="2332038"/>
            <a:ext cx="1954213" cy="369887"/>
          </a:xfrm>
          <a:prstGeom prst="rect">
            <a:avLst/>
          </a:prstGeom>
          <a:noFill/>
          <a:ln w="9525">
            <a:noFill/>
            <a:miter lim="800000"/>
            <a:headEnd/>
            <a:tailEnd/>
          </a:ln>
        </p:spPr>
        <p:txBody>
          <a:bodyPr wrap="none">
            <a:spAutoFit/>
          </a:bodyPr>
          <a:lstStyle/>
          <a:p>
            <a:r>
              <a:rPr lang="en-US">
                <a:solidFill>
                  <a:srgbClr val="FF0000"/>
                </a:solidFill>
              </a:rPr>
              <a:t>26% Job Growth!</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9" name="Rectangle 7"/>
          <p:cNvSpPr>
            <a:spLocks noChangeArrowheads="1"/>
          </p:cNvSpPr>
          <p:nvPr/>
        </p:nvSpPr>
        <p:spPr bwMode="auto">
          <a:xfrm>
            <a:off x="0" y="5994400"/>
            <a:ext cx="9067800" cy="277813"/>
          </a:xfrm>
          <a:prstGeom prst="rect">
            <a:avLst/>
          </a:prstGeom>
          <a:noFill/>
          <a:ln w="9525">
            <a:noFill/>
            <a:miter lim="800000"/>
            <a:headEnd/>
            <a:tailEnd/>
          </a:ln>
        </p:spPr>
        <p:txBody>
          <a:bodyPr>
            <a:spAutoFit/>
          </a:bodyPr>
          <a:lstStyle/>
          <a:p>
            <a:r>
              <a:rPr lang="en-US" sz="1200" i="1">
                <a:latin typeface="Calibri" pitchFamily="34" charset="0"/>
              </a:rPr>
              <a:t>Source of information on solar jobs: The Solar Foundation’s National Solar Jobs Census 2010</a:t>
            </a:r>
          </a:p>
        </p:txBody>
      </p:sp>
      <p:sp>
        <p:nvSpPr>
          <p:cNvPr id="656390" name="Rectangle 9"/>
          <p:cNvSpPr>
            <a:spLocks noGrp="1"/>
          </p:cNvSpPr>
          <p:nvPr>
            <p:ph type="title" idx="4294967295"/>
          </p:nvPr>
        </p:nvSpPr>
        <p:spPr/>
        <p:txBody>
          <a:bodyPr rtlCol="0">
            <a:normAutofit fontScale="90000"/>
          </a:bodyPr>
          <a:lstStyle/>
          <a:p>
            <a:pPr eaLnBrk="1" fontAlgn="auto" hangingPunct="1">
              <a:spcAft>
                <a:spcPts val="0"/>
              </a:spcAft>
              <a:defRPr/>
            </a:pPr>
            <a:r>
              <a:rPr lang="en-US" sz="4000" dirty="0" smtClean="0">
                <a:ea typeface="ＭＳ Ｐゴシック"/>
              </a:rPr>
              <a:t>Hiring Expectations, All Firms</a:t>
            </a:r>
            <a:br>
              <a:rPr lang="en-US" sz="4000" dirty="0" smtClean="0">
                <a:ea typeface="ＭＳ Ｐゴシック"/>
              </a:rPr>
            </a:br>
            <a:r>
              <a:rPr lang="en-US" sz="4000" dirty="0" smtClean="0">
                <a:ea typeface="ＭＳ Ｐゴシック"/>
              </a:rPr>
              <a:t>Between August 2010–2011</a:t>
            </a:r>
          </a:p>
        </p:txBody>
      </p:sp>
      <p:graphicFrame>
        <p:nvGraphicFramePr>
          <p:cNvPr id="93188" name="Object 4"/>
          <p:cNvGraphicFramePr>
            <a:graphicFrameLocks/>
          </p:cNvGraphicFramePr>
          <p:nvPr/>
        </p:nvGraphicFramePr>
        <p:xfrm>
          <a:off x="1185863" y="2322513"/>
          <a:ext cx="6767512" cy="3432175"/>
        </p:xfrm>
        <a:graphic>
          <a:graphicData uri="http://schemas.openxmlformats.org/presentationml/2006/ole">
            <p:oleObj spid="_x0000_s93190" r:id="rId4" imgW="7998645" imgH="4115157" progId="Excel.Sheet.8">
              <p:embed/>
            </p:oleObj>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pPr eaLnBrk="1" hangingPunct="1"/>
            <a:r>
              <a:rPr lang="en-US" sz="3200" smtClean="0"/>
              <a:t>… and yet the Solar Market is responding… Among Top Solar Trends for 2011</a:t>
            </a:r>
          </a:p>
        </p:txBody>
      </p:sp>
      <p:graphicFrame>
        <p:nvGraphicFramePr>
          <p:cNvPr id="7" name="Content Placeholder 6"/>
          <p:cNvGraphicFramePr>
            <a:graphicFrameLocks noGrp="1"/>
          </p:cNvGraphicFramePr>
          <p:nvPr>
            <p:ph idx="1"/>
          </p:nvPr>
        </p:nvGraphicFramePr>
        <p:xfrm>
          <a:off x="188549" y="1913632"/>
          <a:ext cx="6419654" cy="3778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651" name="Rectangle 2"/>
          <p:cNvSpPr>
            <a:spLocks/>
          </p:cNvSpPr>
          <p:nvPr/>
        </p:nvSpPr>
        <p:spPr bwMode="auto">
          <a:xfrm>
            <a:off x="457200" y="274638"/>
            <a:ext cx="8229600" cy="1143000"/>
          </a:xfrm>
          <a:prstGeom prst="rect">
            <a:avLst/>
          </a:prstGeom>
          <a:noFill/>
          <a:ln w="9525">
            <a:noFill/>
            <a:miter lim="800000"/>
            <a:headEnd/>
            <a:tailEnd/>
          </a:ln>
        </p:spPr>
        <p:txBody>
          <a:bodyPr anchor="ctr"/>
          <a:lstStyle/>
          <a:p>
            <a:pPr algn="ctr"/>
            <a:endParaRPr lang="en-US" sz="3200">
              <a:solidFill>
                <a:schemeClr val="tx2"/>
              </a:solidFill>
            </a:endParaRPr>
          </a:p>
        </p:txBody>
      </p:sp>
      <p:sp>
        <p:nvSpPr>
          <p:cNvPr id="2053" name="Text Box 5"/>
          <p:cNvSpPr txBox="1">
            <a:spLocks noChangeArrowheads="1"/>
          </p:cNvSpPr>
          <p:nvPr/>
        </p:nvSpPr>
        <p:spPr bwMode="auto">
          <a:xfrm>
            <a:off x="6748463" y="2851150"/>
            <a:ext cx="2224087" cy="1938338"/>
          </a:xfrm>
          <a:prstGeom prst="rect">
            <a:avLst/>
          </a:prstGeom>
          <a:noFill/>
          <a:ln w="9525">
            <a:noFill/>
            <a:miter lim="800000"/>
            <a:headEnd/>
            <a:tailEnd/>
          </a:ln>
        </p:spPr>
        <p:txBody>
          <a:bodyPr>
            <a:spAutoFit/>
          </a:bodyPr>
          <a:lstStyle/>
          <a:p>
            <a:pPr algn="ctr"/>
            <a:r>
              <a:rPr lang="en-US" sz="2400" b="1" i="1">
                <a:solidFill>
                  <a:srgbClr val="FF3300"/>
                </a:solidFill>
                <a:latin typeface="Calibri" pitchFamily="34" charset="0"/>
              </a:rPr>
              <a:t>Your community has the opportunity to capitalize on these trends.</a:t>
            </a:r>
          </a:p>
        </p:txBody>
      </p:sp>
      <p:pic>
        <p:nvPicPr>
          <p:cNvPr id="27653" name="Picture 10" descr="ANd9GcSIy-ao2ncR2M9eM1DC-fm2ZEkVkS2oXQgR43SP-ZhHTR1EgozJ"/>
          <p:cNvPicPr>
            <a:picLocks noChangeAspect="1" noChangeArrowheads="1"/>
          </p:cNvPicPr>
          <p:nvPr/>
        </p:nvPicPr>
        <p:blipFill>
          <a:blip r:embed="rId8" cstate="print"/>
          <a:srcRect/>
          <a:stretch>
            <a:fillRect/>
          </a:stretch>
        </p:blipFill>
        <p:spPr bwMode="auto">
          <a:xfrm>
            <a:off x="2046288" y="5195888"/>
            <a:ext cx="2667000" cy="6842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53"/>
                                        </p:tgtEl>
                                        <p:attrNameLst>
                                          <p:attrName>style.visibility</p:attrName>
                                        </p:attrNameLst>
                                      </p:cBhvr>
                                      <p:to>
                                        <p:strVal val="visible"/>
                                      </p:to>
                                    </p:set>
                                    <p:anim calcmode="lin" valueType="num">
                                      <p:cBhvr additive="base">
                                        <p:cTn id="7" dur="500" fill="hold"/>
                                        <p:tgtEl>
                                          <p:spTgt spid="2053"/>
                                        </p:tgtEl>
                                        <p:attrNameLst>
                                          <p:attrName>ppt_x</p:attrName>
                                        </p:attrNameLst>
                                      </p:cBhvr>
                                      <p:tavLst>
                                        <p:tav tm="0">
                                          <p:val>
                                            <p:strVal val="1+#ppt_w/2"/>
                                          </p:val>
                                        </p:tav>
                                        <p:tav tm="100000">
                                          <p:val>
                                            <p:strVal val="#ppt_x"/>
                                          </p:val>
                                        </p:tav>
                                      </p:tavLst>
                                    </p:anim>
                                    <p:anim calcmode="lin" valueType="num">
                                      <p:cBhvr additive="base">
                                        <p:cTn id="8" dur="500" fill="hold"/>
                                        <p:tgtEl>
                                          <p:spTgt spid="20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7" name="Rectangle 7"/>
          <p:cNvSpPr>
            <a:spLocks noChangeArrowheads="1"/>
          </p:cNvSpPr>
          <p:nvPr/>
        </p:nvSpPr>
        <p:spPr bwMode="auto">
          <a:xfrm>
            <a:off x="0" y="5994400"/>
            <a:ext cx="9067800" cy="277813"/>
          </a:xfrm>
          <a:prstGeom prst="rect">
            <a:avLst/>
          </a:prstGeom>
          <a:noFill/>
          <a:ln w="9525">
            <a:noFill/>
            <a:miter lim="800000"/>
            <a:headEnd/>
            <a:tailEnd/>
          </a:ln>
        </p:spPr>
        <p:txBody>
          <a:bodyPr>
            <a:spAutoFit/>
          </a:bodyPr>
          <a:lstStyle/>
          <a:p>
            <a:r>
              <a:rPr lang="en-US" sz="1200" i="1">
                <a:latin typeface="Calibri" pitchFamily="34" charset="0"/>
              </a:rPr>
              <a:t>Source of information on solar jobs: The Solar Foundation’s National Solar Jobs Census 2010</a:t>
            </a:r>
          </a:p>
        </p:txBody>
      </p:sp>
      <p:sp>
        <p:nvSpPr>
          <p:cNvPr id="95238" name="Rectangle 9"/>
          <p:cNvSpPr>
            <a:spLocks noGrp="1"/>
          </p:cNvSpPr>
          <p:nvPr>
            <p:ph type="title" idx="4294967295"/>
          </p:nvPr>
        </p:nvSpPr>
        <p:spPr/>
        <p:txBody>
          <a:bodyPr/>
          <a:lstStyle/>
          <a:p>
            <a:pPr eaLnBrk="1" hangingPunct="1"/>
            <a:r>
              <a:rPr lang="en-US" sz="2800" smtClean="0">
                <a:ea typeface="ＭＳ Ｐゴシック" pitchFamily="34" charset="-128"/>
              </a:rPr>
              <a:t>By August 2011, Manufacturing and Wholesale Trade will have Grown the Fastest at </a:t>
            </a:r>
            <a:r>
              <a:rPr lang="en-US" sz="2800" b="1" i="1" smtClean="0">
                <a:ea typeface="ＭＳ Ｐゴシック" pitchFamily="34" charset="-128"/>
              </a:rPr>
              <a:t>36%</a:t>
            </a:r>
          </a:p>
        </p:txBody>
      </p:sp>
      <p:graphicFrame>
        <p:nvGraphicFramePr>
          <p:cNvPr id="95236" name="Object 4"/>
          <p:cNvGraphicFramePr>
            <a:graphicFrameLocks/>
          </p:cNvGraphicFramePr>
          <p:nvPr/>
        </p:nvGraphicFramePr>
        <p:xfrm>
          <a:off x="2235200" y="2203450"/>
          <a:ext cx="6632575" cy="3830638"/>
        </p:xfrm>
        <a:graphic>
          <a:graphicData uri="http://schemas.openxmlformats.org/presentationml/2006/ole">
            <p:oleObj spid="_x0000_s95238" r:id="rId4" imgW="7388992" imgH="4267570" progId="Excel.Sheet.8">
              <p:embed/>
            </p:oleObj>
          </a:graphicData>
        </a:graphic>
      </p:graphicFrame>
      <p:sp>
        <p:nvSpPr>
          <p:cNvPr id="95239" name="TextBox 8"/>
          <p:cNvSpPr txBox="1">
            <a:spLocks noChangeArrowheads="1"/>
          </p:cNvSpPr>
          <p:nvPr/>
        </p:nvSpPr>
        <p:spPr bwMode="auto">
          <a:xfrm>
            <a:off x="192088" y="2663825"/>
            <a:ext cx="5326062" cy="1076325"/>
          </a:xfrm>
          <a:prstGeom prst="rect">
            <a:avLst/>
          </a:prstGeom>
          <a:noFill/>
          <a:ln w="9525">
            <a:noFill/>
            <a:miter lim="800000"/>
            <a:headEnd/>
            <a:tailEnd/>
          </a:ln>
        </p:spPr>
        <p:txBody>
          <a:bodyPr>
            <a:spAutoFit/>
          </a:bodyPr>
          <a:lstStyle/>
          <a:p>
            <a:r>
              <a:rPr lang="en-US" sz="1600"/>
              <a:t>          2010 Jobs</a:t>
            </a:r>
          </a:p>
          <a:p>
            <a:endParaRPr lang="en-US" sz="1600"/>
          </a:p>
          <a:p>
            <a:r>
              <a:rPr lang="en-US" sz="1600"/>
              <a:t>          New Jobs</a:t>
            </a:r>
          </a:p>
          <a:p>
            <a:r>
              <a:rPr lang="en-US" sz="1600"/>
              <a:t>           (12 Months)</a:t>
            </a:r>
          </a:p>
        </p:txBody>
      </p:sp>
      <p:sp>
        <p:nvSpPr>
          <p:cNvPr id="10" name="Rectangle 9"/>
          <p:cNvSpPr/>
          <p:nvPr/>
        </p:nvSpPr>
        <p:spPr>
          <a:xfrm>
            <a:off x="409575" y="2695575"/>
            <a:ext cx="304800" cy="228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414338" y="3203575"/>
            <a:ext cx="304800" cy="228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Oval 2"/>
          <p:cNvSpPr/>
          <p:nvPr/>
        </p:nvSpPr>
        <p:spPr>
          <a:xfrm>
            <a:off x="2971800" y="3657600"/>
            <a:ext cx="533400" cy="533400"/>
          </a:xfrm>
          <a:prstGeom prst="ellipse">
            <a:avLst/>
          </a:prstGeom>
          <a:noFill/>
          <a:ln>
            <a:prstDash val="sys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Oval 11"/>
          <p:cNvSpPr/>
          <p:nvPr/>
        </p:nvSpPr>
        <p:spPr>
          <a:xfrm>
            <a:off x="2514600" y="4953000"/>
            <a:ext cx="533400" cy="533400"/>
          </a:xfrm>
          <a:prstGeom prst="ellipse">
            <a:avLst/>
          </a:prstGeom>
          <a:noFill/>
          <a:ln>
            <a:prstDash val="sys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ounded Rectangle 3"/>
          <p:cNvSpPr/>
          <p:nvPr/>
        </p:nvSpPr>
        <p:spPr>
          <a:xfrm>
            <a:off x="2235200" y="3048000"/>
            <a:ext cx="5842000" cy="533400"/>
          </a:xfrm>
          <a:prstGeom prst="roundRect">
            <a:avLst/>
          </a:prstGeom>
          <a:noFill/>
          <a:ln>
            <a:prstDash val="sys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5245" name="TextBox 4"/>
          <p:cNvSpPr txBox="1">
            <a:spLocks noChangeArrowheads="1"/>
          </p:cNvSpPr>
          <p:nvPr/>
        </p:nvSpPr>
        <p:spPr bwMode="auto">
          <a:xfrm>
            <a:off x="4294188" y="3130550"/>
            <a:ext cx="1327150" cy="368300"/>
          </a:xfrm>
          <a:prstGeom prst="rect">
            <a:avLst/>
          </a:prstGeom>
          <a:noFill/>
          <a:ln w="9525">
            <a:noFill/>
            <a:miter lim="800000"/>
            <a:headEnd/>
            <a:tailEnd/>
          </a:ln>
        </p:spPr>
        <p:txBody>
          <a:bodyPr wrap="none">
            <a:spAutoFit/>
          </a:bodyPr>
          <a:lstStyle/>
          <a:p>
            <a:r>
              <a:rPr lang="en-US" b="1">
                <a:solidFill>
                  <a:schemeClr val="tx2"/>
                </a:solidFill>
              </a:rPr>
              <a:t>local jobs!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3" descr="First_Solar_Assoc_PBG_FS05255_WB_M.jpg"/>
          <p:cNvPicPr>
            <a:picLocks noChangeAspect="1"/>
          </p:cNvPicPr>
          <p:nvPr/>
        </p:nvPicPr>
        <p:blipFill>
          <a:blip r:embed="rId3" cstate="print"/>
          <a:srcRect/>
          <a:stretch>
            <a:fillRect/>
          </a:stretch>
        </p:blipFill>
        <p:spPr bwMode="auto">
          <a:xfrm>
            <a:off x="4321175" y="2060575"/>
            <a:ext cx="4822825" cy="3359150"/>
          </a:xfrm>
          <a:prstGeom prst="rect">
            <a:avLst/>
          </a:prstGeom>
          <a:noFill/>
          <a:ln w="9525">
            <a:noFill/>
            <a:miter lim="800000"/>
            <a:headEnd/>
            <a:tailEnd/>
          </a:ln>
        </p:spPr>
      </p:pic>
      <p:pic>
        <p:nvPicPr>
          <p:cNvPr id="124930" name="Picture 2" descr="First_Solar_Assoc_PBG_9443_WB_M.jpg"/>
          <p:cNvPicPr>
            <a:picLocks noChangeAspect="1"/>
          </p:cNvPicPr>
          <p:nvPr/>
        </p:nvPicPr>
        <p:blipFill>
          <a:blip r:embed="rId4" cstate="print"/>
          <a:srcRect/>
          <a:stretch>
            <a:fillRect/>
          </a:stretch>
        </p:blipFill>
        <p:spPr bwMode="auto">
          <a:xfrm>
            <a:off x="0" y="2060575"/>
            <a:ext cx="4843463" cy="335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6" name="Title 1"/>
          <p:cNvSpPr>
            <a:spLocks noGrp="1"/>
          </p:cNvSpPr>
          <p:nvPr>
            <p:ph type="title" idx="4294967295"/>
          </p:nvPr>
        </p:nvSpPr>
        <p:spPr/>
        <p:txBody>
          <a:bodyPr/>
          <a:lstStyle/>
          <a:p>
            <a:r>
              <a:rPr lang="en-US" smtClean="0"/>
              <a:t>Solar is Big Business –</a:t>
            </a:r>
            <a:br>
              <a:rPr lang="en-US" smtClean="0"/>
            </a:br>
            <a:r>
              <a:rPr lang="en-US" smtClean="0"/>
              <a:t>and </a:t>
            </a:r>
            <a:r>
              <a:rPr lang="en-US" i="1" smtClean="0"/>
              <a:t>Means</a:t>
            </a:r>
            <a:r>
              <a:rPr lang="en-US" smtClean="0"/>
              <a:t> Business…</a:t>
            </a:r>
          </a:p>
        </p:txBody>
      </p:sp>
      <p:graphicFrame>
        <p:nvGraphicFramePr>
          <p:cNvPr id="289795" name="Content Placeholder 4"/>
          <p:cNvGraphicFramePr>
            <a:graphicFrameLocks noGrp="1"/>
          </p:cNvGraphicFramePr>
          <p:nvPr>
            <p:ph idx="4294967295"/>
          </p:nvPr>
        </p:nvGraphicFramePr>
        <p:xfrm>
          <a:off x="457200" y="2652713"/>
          <a:ext cx="8229600" cy="3473450"/>
        </p:xfrm>
        <a:graphic>
          <a:graphicData uri="http://schemas.openxmlformats.org/presentationml/2006/ole">
            <p:oleObj spid="_x0000_s289797" r:id="rId4" imgW="8230313" imgH="3475021" progId="Excel.Sheet.8">
              <p:embed/>
            </p:oleObj>
          </a:graphicData>
        </a:graphic>
      </p:graphicFrame>
      <p:sp>
        <p:nvSpPr>
          <p:cNvPr id="4" name="TextBox 3"/>
          <p:cNvSpPr txBox="1"/>
          <p:nvPr/>
        </p:nvSpPr>
        <p:spPr>
          <a:xfrm>
            <a:off x="7938" y="6330950"/>
            <a:ext cx="4316412" cy="460375"/>
          </a:xfrm>
          <a:prstGeom prst="rect">
            <a:avLst/>
          </a:prstGeom>
          <a:noFill/>
        </p:spPr>
        <p:txBody>
          <a:bodyPr wrap="none">
            <a:spAutoFit/>
          </a:bodyPr>
          <a:lstStyle/>
          <a:p>
            <a:pPr defTabSz="457200">
              <a:defRPr/>
            </a:pPr>
            <a:r>
              <a:rPr lang="en-US" sz="1200" dirty="0">
                <a:latin typeface="+mn-lt"/>
                <a:ea typeface="+mn-ea"/>
                <a:cs typeface="+mn-cs"/>
              </a:rPr>
              <a:t>Source: SEIA/GTM Research - 2010 Year in Review Report</a:t>
            </a:r>
          </a:p>
          <a:p>
            <a:pPr defTabSz="457200">
              <a:defRPr/>
            </a:pPr>
            <a:r>
              <a:rPr lang="en-US" sz="1200" dirty="0">
                <a:latin typeface="+mn-lt"/>
                <a:ea typeface="+mn-ea"/>
                <a:cs typeface="+mn-cs"/>
              </a:rPr>
              <a:t>To Access: http://www.seia.org/galleries/pdf/SMI-YIR-2010-ES.pdf</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457200" y="217488"/>
            <a:ext cx="8229600" cy="1319212"/>
          </a:xfrm>
          <a:prstGeom prst="rect">
            <a:avLst/>
          </a:prstGeom>
          <a:noFill/>
          <a:ln w="9525">
            <a:noFill/>
            <a:miter lim="800000"/>
            <a:headEnd/>
            <a:tailEnd/>
          </a:ln>
        </p:spPr>
        <p:txBody>
          <a:bodyPr/>
          <a:lstStyle/>
          <a:p>
            <a:pPr marL="342900" indent="-342900" eaLnBrk="0" hangingPunct="0">
              <a:spcBef>
                <a:spcPct val="20000"/>
              </a:spcBef>
              <a:buFont typeface="Arial" pitchFamily="34" charset="0"/>
              <a:buNone/>
              <a:defRPr/>
            </a:pPr>
            <a:endParaRPr lang="en-US" sz="3200">
              <a:latin typeface="+mn-lt"/>
              <a:ea typeface="ＭＳ Ｐゴシック"/>
              <a:cs typeface="ＭＳ Ｐゴシック"/>
            </a:endParaRPr>
          </a:p>
          <a:p>
            <a:pPr marL="342900" indent="-342900" eaLnBrk="0" hangingPunct="0">
              <a:spcBef>
                <a:spcPct val="20000"/>
              </a:spcBef>
              <a:buFont typeface="Arial" pitchFamily="34" charset="0"/>
              <a:buNone/>
              <a:defRPr/>
            </a:pPr>
            <a:endParaRPr lang="en-US" sz="3200">
              <a:latin typeface="+mn-lt"/>
              <a:ea typeface="ＭＳ Ｐゴシック"/>
              <a:cs typeface="ＭＳ Ｐゴシック"/>
            </a:endParaRPr>
          </a:p>
        </p:txBody>
      </p:sp>
      <p:sp>
        <p:nvSpPr>
          <p:cNvPr id="6" name="Title 1"/>
          <p:cNvSpPr txBox="1">
            <a:spLocks/>
          </p:cNvSpPr>
          <p:nvPr/>
        </p:nvSpPr>
        <p:spPr bwMode="auto">
          <a:xfrm>
            <a:off x="0" y="1117600"/>
            <a:ext cx="9144000" cy="939800"/>
          </a:xfrm>
          <a:prstGeom prst="rect">
            <a:avLst/>
          </a:prstGeom>
          <a:noFill/>
          <a:ln w="9525">
            <a:noFill/>
            <a:miter lim="800000"/>
            <a:headEnd/>
            <a:tailEnd/>
          </a:ln>
        </p:spPr>
        <p:txBody>
          <a:bodyPr anchor="ctr"/>
          <a:lstStyle/>
          <a:p>
            <a:pPr algn="ctr" eaLnBrk="0" hangingPunct="0">
              <a:defRPr/>
            </a:pPr>
            <a:r>
              <a:rPr lang="en-US" sz="3600" b="1" dirty="0">
                <a:solidFill>
                  <a:schemeClr val="tx2"/>
                </a:solidFill>
                <a:latin typeface="+mj-lt"/>
                <a:ea typeface="+mj-ea"/>
                <a:cs typeface="+mj-cs"/>
              </a:rPr>
              <a:t>Net Solar Exports Totaled $723m in 2009</a:t>
            </a:r>
          </a:p>
        </p:txBody>
      </p:sp>
      <p:sp>
        <p:nvSpPr>
          <p:cNvPr id="291843" name="TextBox 1"/>
          <p:cNvSpPr txBox="1">
            <a:spLocks noChangeArrowheads="1"/>
          </p:cNvSpPr>
          <p:nvPr/>
        </p:nvSpPr>
        <p:spPr bwMode="auto">
          <a:xfrm>
            <a:off x="0" y="5895975"/>
            <a:ext cx="4051300" cy="276225"/>
          </a:xfrm>
          <a:prstGeom prst="rect">
            <a:avLst/>
          </a:prstGeom>
          <a:noFill/>
          <a:ln w="9525">
            <a:noFill/>
            <a:miter lim="800000"/>
            <a:headEnd/>
            <a:tailEnd/>
          </a:ln>
        </p:spPr>
        <p:txBody>
          <a:bodyPr wrap="none">
            <a:spAutoFit/>
          </a:bodyPr>
          <a:lstStyle/>
          <a:p>
            <a:r>
              <a:rPr lang="en-US" sz="1200"/>
              <a:t>Source: GTM Research, International Trade Commission</a:t>
            </a:r>
          </a:p>
        </p:txBody>
      </p:sp>
      <p:pic>
        <p:nvPicPr>
          <p:cNvPr id="291844" name="Picture 2" descr="C:\Documents and Settings\Lisa Milligan\Local Settings\Temporary Internet Files\Content.IE5\P4A3AI71\MC900349411[1].wmf"/>
          <p:cNvPicPr>
            <a:picLocks noChangeAspect="1" noChangeArrowheads="1"/>
          </p:cNvPicPr>
          <p:nvPr/>
        </p:nvPicPr>
        <p:blipFill>
          <a:blip r:embed="rId3" cstate="print"/>
          <a:srcRect/>
          <a:stretch>
            <a:fillRect/>
          </a:stretch>
        </p:blipFill>
        <p:spPr bwMode="auto">
          <a:xfrm>
            <a:off x="914400" y="2387600"/>
            <a:ext cx="3124200" cy="2425700"/>
          </a:xfrm>
          <a:prstGeom prst="rect">
            <a:avLst/>
          </a:prstGeom>
          <a:noFill/>
          <a:ln w="9525">
            <a:noFill/>
            <a:miter lim="800000"/>
            <a:headEnd/>
            <a:tailEnd/>
          </a:ln>
        </p:spPr>
      </p:pic>
      <p:pic>
        <p:nvPicPr>
          <p:cNvPr id="291845" name="Picture 4" descr="C:\Documents and Settings\Lisa Milligan\Local Settings\Temporary Internet Files\Content.IE5\0TB6Y26K\MC900429205[1].wmf"/>
          <p:cNvPicPr>
            <a:picLocks noChangeAspect="1" noChangeArrowheads="1"/>
          </p:cNvPicPr>
          <p:nvPr/>
        </p:nvPicPr>
        <p:blipFill>
          <a:blip r:embed="rId4" cstate="print"/>
          <a:srcRect/>
          <a:stretch>
            <a:fillRect/>
          </a:stretch>
        </p:blipFill>
        <p:spPr bwMode="auto">
          <a:xfrm>
            <a:off x="4841875" y="2730500"/>
            <a:ext cx="3082925" cy="3136900"/>
          </a:xfrm>
          <a:prstGeom prst="rect">
            <a:avLst/>
          </a:prstGeom>
          <a:noFill/>
          <a:ln w="9525">
            <a:noFill/>
            <a:miter lim="800000"/>
            <a:headEnd/>
            <a:tailEnd/>
          </a:ln>
        </p:spPr>
      </p:pic>
      <p:sp>
        <p:nvSpPr>
          <p:cNvPr id="7" name="Circular Arrow 6"/>
          <p:cNvSpPr/>
          <p:nvPr/>
        </p:nvSpPr>
        <p:spPr>
          <a:xfrm>
            <a:off x="2133600" y="1765300"/>
            <a:ext cx="4343400" cy="3797300"/>
          </a:xfrm>
          <a:prstGeom prst="circularArrow">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p:cNvSpPr>
          <p:nvPr>
            <p:ph type="title" idx="4294967295"/>
          </p:nvPr>
        </p:nvSpPr>
        <p:spPr>
          <a:xfrm>
            <a:off x="457200" y="1144588"/>
            <a:ext cx="8229600" cy="939800"/>
          </a:xfrm>
        </p:spPr>
        <p:txBody>
          <a:bodyPr/>
          <a:lstStyle/>
          <a:p>
            <a:pPr eaLnBrk="1" hangingPunct="1"/>
            <a:r>
              <a:rPr lang="en-US" smtClean="0"/>
              <a:t>Solar Develops Local Economies </a:t>
            </a:r>
          </a:p>
        </p:txBody>
      </p:sp>
      <p:graphicFrame>
        <p:nvGraphicFramePr>
          <p:cNvPr id="4" name="Diagram 3"/>
          <p:cNvGraphicFramePr/>
          <p:nvPr/>
        </p:nvGraphicFramePr>
        <p:xfrm>
          <a:off x="414338" y="2286000"/>
          <a:ext cx="8489950" cy="358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716292" y="2114720"/>
          <a:ext cx="5656943" cy="4008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5938" name="Title 4"/>
          <p:cNvSpPr>
            <a:spLocks noGrp="1"/>
          </p:cNvSpPr>
          <p:nvPr>
            <p:ph type="title" idx="4294967295"/>
          </p:nvPr>
        </p:nvSpPr>
        <p:spPr/>
        <p:txBody>
          <a:bodyPr/>
          <a:lstStyle/>
          <a:p>
            <a:pPr eaLnBrk="1" hangingPunct="1"/>
            <a:r>
              <a:rPr lang="en-US" smtClean="0"/>
              <a:t>Solar is a Smart Investment</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rapezoid 8"/>
          <p:cNvSpPr/>
          <p:nvPr/>
        </p:nvSpPr>
        <p:spPr>
          <a:xfrm rot="15935359">
            <a:off x="4936331" y="3715544"/>
            <a:ext cx="2563813" cy="2708275"/>
          </a:xfrm>
          <a:prstGeom prst="trapezoid">
            <a:avLst/>
          </a:prstGeom>
          <a:gradFill flip="none" rotWithShape="1">
            <a:gsLst>
              <a:gs pos="0">
                <a:schemeClr val="accent5"/>
              </a:gs>
              <a:gs pos="39999">
                <a:srgbClr val="85C2FF"/>
              </a:gs>
              <a:gs pos="70000">
                <a:srgbClr val="C4D6EB"/>
              </a:gs>
              <a:gs pos="100000">
                <a:srgbClr val="FFEBFA"/>
              </a:gs>
            </a:gsLst>
            <a:lin ang="36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aphicFrame>
        <p:nvGraphicFramePr>
          <p:cNvPr id="5" name="Diagram 4"/>
          <p:cNvGraphicFramePr/>
          <p:nvPr/>
        </p:nvGraphicFramePr>
        <p:xfrm>
          <a:off x="-152400" y="2133600"/>
          <a:ext cx="9296400" cy="4165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53667" name="Rectangle 5"/>
          <p:cNvSpPr>
            <a:spLocks noChangeArrowheads="1"/>
          </p:cNvSpPr>
          <p:nvPr/>
        </p:nvSpPr>
        <p:spPr bwMode="auto">
          <a:xfrm>
            <a:off x="76200" y="2209800"/>
            <a:ext cx="2514600" cy="1854200"/>
          </a:xfrm>
          <a:prstGeom prst="rect">
            <a:avLst/>
          </a:prstGeom>
          <a:solidFill>
            <a:srgbClr val="C0504D">
              <a:alpha val="80000"/>
            </a:srgbClr>
          </a:solidFill>
          <a:ln>
            <a:headEnd/>
            <a:tailEnd/>
          </a:ln>
        </p:spPr>
        <p:style>
          <a:lnRef idx="3">
            <a:schemeClr val="lt1"/>
          </a:lnRef>
          <a:fillRef idx="1">
            <a:schemeClr val="accent2"/>
          </a:fillRef>
          <a:effectRef idx="1">
            <a:schemeClr val="accent2"/>
          </a:effectRef>
          <a:fontRef idx="minor">
            <a:schemeClr val="lt1"/>
          </a:fontRef>
        </p:style>
        <p:txBody>
          <a:bodyPr>
            <a:spAutoFit/>
          </a:bodyPr>
          <a:lstStyle/>
          <a:p>
            <a:pPr marL="166688" indent="-165100">
              <a:spcBef>
                <a:spcPts val="300"/>
              </a:spcBef>
              <a:buFont typeface="Arial" pitchFamily="34" charset="0"/>
              <a:buChar char="•"/>
              <a:defRPr/>
            </a:pPr>
            <a:r>
              <a:rPr lang="en-US" sz="1600" dirty="0">
                <a:solidFill>
                  <a:schemeClr val="bg1"/>
                </a:solidFill>
              </a:rPr>
              <a:t>29 states (+ D.C.) have </a:t>
            </a:r>
            <a:r>
              <a:rPr lang="en-US" sz="1600" dirty="0" err="1">
                <a:solidFill>
                  <a:schemeClr val="bg1"/>
                </a:solidFill>
              </a:rPr>
              <a:t>renewables</a:t>
            </a:r>
            <a:r>
              <a:rPr lang="en-US" sz="1600" dirty="0">
                <a:solidFill>
                  <a:schemeClr val="bg1"/>
                </a:solidFill>
              </a:rPr>
              <a:t> portfolio standards (RPSs)</a:t>
            </a:r>
          </a:p>
          <a:p>
            <a:pPr marL="166688" indent="-165100">
              <a:spcBef>
                <a:spcPts val="300"/>
              </a:spcBef>
              <a:buFont typeface="Arial" pitchFamily="34" charset="0"/>
              <a:buChar char="•"/>
              <a:defRPr/>
            </a:pPr>
            <a:r>
              <a:rPr lang="en-US" sz="1600" dirty="0">
                <a:solidFill>
                  <a:schemeClr val="bg1"/>
                </a:solidFill>
              </a:rPr>
              <a:t>16 states (+ D.C.) have specific solar or distributed generation requirements</a:t>
            </a:r>
          </a:p>
        </p:txBody>
      </p:sp>
      <p:sp>
        <p:nvSpPr>
          <p:cNvPr id="753668" name="Rectangle 6"/>
          <p:cNvSpPr>
            <a:spLocks noChangeArrowheads="1"/>
          </p:cNvSpPr>
          <p:nvPr/>
        </p:nvSpPr>
        <p:spPr bwMode="auto">
          <a:xfrm>
            <a:off x="7080250" y="2786063"/>
            <a:ext cx="1816100" cy="757237"/>
          </a:xfrm>
          <a:prstGeom prst="rect">
            <a:avLst/>
          </a:prstGeom>
          <a:solidFill>
            <a:schemeClr val="accent5"/>
          </a:solidFill>
          <a:ln w="9525">
            <a:noFill/>
            <a:miter lim="800000"/>
            <a:headEnd/>
            <a:tailEnd/>
          </a:ln>
        </p:spPr>
        <p:txBody>
          <a:bodyPr>
            <a:spAutoFit/>
          </a:bodyPr>
          <a:lstStyle/>
          <a:p>
            <a:pPr algn="ctr">
              <a:lnSpc>
                <a:spcPct val="90000"/>
              </a:lnSpc>
              <a:defRPr/>
            </a:pPr>
            <a:r>
              <a:rPr lang="en-US" sz="1200" dirty="0">
                <a:solidFill>
                  <a:schemeClr val="bg1"/>
                </a:solidFill>
                <a:ea typeface="ＭＳ Ｐゴシック"/>
                <a:cs typeface="ＭＳ Ｐゴシック"/>
              </a:rPr>
              <a:t>mercury pollution</a:t>
            </a:r>
          </a:p>
          <a:p>
            <a:pPr algn="ctr">
              <a:lnSpc>
                <a:spcPct val="90000"/>
              </a:lnSpc>
              <a:defRPr/>
            </a:pPr>
            <a:r>
              <a:rPr lang="en-US" sz="1200" dirty="0">
                <a:solidFill>
                  <a:schemeClr val="bg1"/>
                </a:solidFill>
                <a:ea typeface="ＭＳ Ｐゴシック"/>
                <a:cs typeface="ＭＳ Ｐゴシック"/>
              </a:rPr>
              <a:t>thermal energy pollution</a:t>
            </a:r>
          </a:p>
          <a:p>
            <a:pPr algn="ctr">
              <a:lnSpc>
                <a:spcPct val="90000"/>
              </a:lnSpc>
              <a:defRPr/>
            </a:pPr>
            <a:r>
              <a:rPr lang="en-US" sz="1200" dirty="0">
                <a:solidFill>
                  <a:schemeClr val="bg1"/>
                </a:solidFill>
                <a:ea typeface="ＭＳ Ｐゴシック"/>
                <a:cs typeface="ＭＳ Ｐゴシック"/>
              </a:rPr>
              <a:t>mining impacts</a:t>
            </a:r>
          </a:p>
          <a:p>
            <a:pPr algn="ctr">
              <a:lnSpc>
                <a:spcPct val="90000"/>
              </a:lnSpc>
              <a:defRPr/>
            </a:pPr>
            <a:r>
              <a:rPr lang="en-US" sz="1200" dirty="0">
                <a:solidFill>
                  <a:schemeClr val="bg1"/>
                </a:solidFill>
                <a:ea typeface="ＭＳ Ｐゴシック"/>
                <a:cs typeface="ＭＳ Ｐゴシック"/>
              </a:rPr>
              <a:t>water issues </a:t>
            </a:r>
          </a:p>
        </p:txBody>
      </p:sp>
      <p:graphicFrame>
        <p:nvGraphicFramePr>
          <p:cNvPr id="8" name="Table 7"/>
          <p:cNvGraphicFramePr>
            <a:graphicFrameLocks noGrp="1"/>
          </p:cNvGraphicFramePr>
          <p:nvPr/>
        </p:nvGraphicFramePr>
        <p:xfrm>
          <a:off x="7064375" y="3530600"/>
          <a:ext cx="1846580" cy="2656840"/>
        </p:xfrm>
        <a:graphic>
          <a:graphicData uri="http://schemas.openxmlformats.org/drawingml/2006/table">
            <a:tbl>
              <a:tblPr firstRow="1" bandRow="1">
                <a:tableStyleId>{7DF18680-E054-41AD-8BC1-D1AEF772440D}</a:tableStyleId>
              </a:tblPr>
              <a:tblGrid>
                <a:gridCol w="1206500"/>
                <a:gridCol w="640080"/>
              </a:tblGrid>
              <a:tr h="370840">
                <a:tc gridSpan="2">
                  <a:txBody>
                    <a:bodyPr/>
                    <a:lstStyle/>
                    <a:p>
                      <a:r>
                        <a:rPr lang="en-US" sz="1400" dirty="0" smtClean="0"/>
                        <a:t>US Average/MW Solar</a:t>
                      </a:r>
                      <a:endParaRPr lang="en-US" sz="1400" dirty="0"/>
                    </a:p>
                  </a:txBody>
                  <a:tcPr/>
                </a:tc>
                <a:tc hMerge="1">
                  <a:txBody>
                    <a:bodyPr/>
                    <a:lstStyle/>
                    <a:p>
                      <a:endParaRPr lang="en-US" dirty="0"/>
                    </a:p>
                  </a:txBody>
                  <a:tcPr/>
                </a:tc>
              </a:tr>
              <a:tr h="370840">
                <a:tc>
                  <a:txBody>
                    <a:bodyPr/>
                    <a:lstStyle/>
                    <a:p>
                      <a:r>
                        <a:rPr lang="en-US" sz="1200" dirty="0" smtClean="0"/>
                        <a:t>Decrease in CO2 (1000 tons)</a:t>
                      </a:r>
                      <a:endParaRPr lang="en-US" sz="1200" dirty="0"/>
                    </a:p>
                  </a:txBody>
                  <a:tcPr anchor="ctr"/>
                </a:tc>
                <a:tc>
                  <a:txBody>
                    <a:bodyPr/>
                    <a:lstStyle/>
                    <a:p>
                      <a:pPr algn="r"/>
                      <a:r>
                        <a:rPr lang="en-US" sz="1400" dirty="0" smtClean="0"/>
                        <a:t>42.87</a:t>
                      </a:r>
                      <a:endParaRPr lang="en-US" sz="1400" dirty="0"/>
                    </a:p>
                  </a:txBody>
                  <a:tcPr/>
                </a:tc>
              </a:tr>
              <a:tr h="370840">
                <a:tc>
                  <a:txBody>
                    <a:bodyPr/>
                    <a:lstStyle/>
                    <a:p>
                      <a:r>
                        <a:rPr lang="en-US" sz="1200" dirty="0" smtClean="0"/>
                        <a:t>Decrease in NO (1000 tons)</a:t>
                      </a:r>
                      <a:endParaRPr lang="en-US" sz="1200" dirty="0"/>
                    </a:p>
                  </a:txBody>
                  <a:tcPr anchor="ctr"/>
                </a:tc>
                <a:tc>
                  <a:txBody>
                    <a:bodyPr/>
                    <a:lstStyle/>
                    <a:p>
                      <a:pPr algn="r"/>
                      <a:r>
                        <a:rPr lang="en-US" sz="1400" dirty="0" smtClean="0"/>
                        <a:t>0.05</a:t>
                      </a:r>
                      <a:endParaRPr lang="en-US" sz="1400" dirty="0"/>
                    </a:p>
                  </a:txBody>
                  <a:tcPr/>
                </a:tc>
              </a:tr>
              <a:tr h="370840">
                <a:tc>
                  <a:txBody>
                    <a:bodyPr/>
                    <a:lstStyle/>
                    <a:p>
                      <a:r>
                        <a:rPr lang="en-US" sz="1200" dirty="0" smtClean="0"/>
                        <a:t>Decrease in SO2 (1000 tons</a:t>
                      </a:r>
                      <a:endParaRPr lang="en-US" sz="1200" dirty="0"/>
                    </a:p>
                  </a:txBody>
                  <a:tcPr anchor="ctr"/>
                </a:tc>
                <a:tc>
                  <a:txBody>
                    <a:bodyPr/>
                    <a:lstStyle/>
                    <a:p>
                      <a:pPr algn="r"/>
                      <a:r>
                        <a:rPr lang="en-US" sz="1400" dirty="0" smtClean="0"/>
                        <a:t>0.10</a:t>
                      </a:r>
                      <a:endParaRPr lang="en-US" sz="1400" dirty="0"/>
                    </a:p>
                  </a:txBody>
                  <a:tcPr/>
                </a:tc>
              </a:tr>
              <a:tr h="370840">
                <a:tc>
                  <a:txBody>
                    <a:bodyPr/>
                    <a:lstStyle/>
                    <a:p>
                      <a:r>
                        <a:rPr lang="en-US" sz="1200" dirty="0" smtClean="0"/>
                        <a:t>Decrease in Mercury</a:t>
                      </a:r>
                      <a:r>
                        <a:rPr lang="en-US" sz="1200" baseline="0" dirty="0" smtClean="0"/>
                        <a:t> (lbs)</a:t>
                      </a:r>
                      <a:endParaRPr lang="en-US" sz="1200" dirty="0"/>
                    </a:p>
                  </a:txBody>
                  <a:tcPr anchor="ctr"/>
                </a:tc>
                <a:tc>
                  <a:txBody>
                    <a:bodyPr/>
                    <a:lstStyle/>
                    <a:p>
                      <a:pPr algn="r"/>
                      <a:r>
                        <a:rPr lang="en-US" sz="1400" dirty="0" smtClean="0"/>
                        <a:t>1.31</a:t>
                      </a:r>
                      <a:endParaRPr lang="en-US" sz="1400" dirty="0"/>
                    </a:p>
                  </a:txBody>
                  <a:tcPr/>
                </a:tc>
              </a:tr>
              <a:tr h="370840">
                <a:tc>
                  <a:txBody>
                    <a:bodyPr/>
                    <a:lstStyle/>
                    <a:p>
                      <a:r>
                        <a:rPr lang="en-US" sz="1200" dirty="0" smtClean="0"/>
                        <a:t>Water saved (millions of gal)</a:t>
                      </a:r>
                      <a:endParaRPr lang="en-US" sz="1200" dirty="0"/>
                    </a:p>
                  </a:txBody>
                  <a:tcPr anchor="ctr"/>
                </a:tc>
                <a:tc>
                  <a:txBody>
                    <a:bodyPr/>
                    <a:lstStyle/>
                    <a:p>
                      <a:pPr algn="r"/>
                      <a:r>
                        <a:rPr lang="en-US" sz="1400" dirty="0" smtClean="0"/>
                        <a:t>5.86</a:t>
                      </a:r>
                      <a:endParaRPr lang="en-US" sz="1400" dirty="0"/>
                    </a:p>
                  </a:txBody>
                  <a:tcPr/>
                </a:tc>
              </a:tr>
            </a:tbl>
          </a:graphicData>
        </a:graphic>
      </p:graphicFrame>
      <p:sp>
        <p:nvSpPr>
          <p:cNvPr id="2" name="Rectangle 1"/>
          <p:cNvSpPr/>
          <p:nvPr/>
        </p:nvSpPr>
        <p:spPr>
          <a:xfrm>
            <a:off x="76200" y="5073650"/>
            <a:ext cx="2590800" cy="862013"/>
          </a:xfrm>
          <a:prstGeom prst="rect">
            <a:avLst/>
          </a:prstGeom>
          <a:solidFill>
            <a:srgbClr val="8064A2">
              <a:alpha val="80000"/>
            </a:srgbClr>
          </a:solidFill>
        </p:spPr>
        <p:style>
          <a:lnRef idx="3">
            <a:schemeClr val="lt1"/>
          </a:lnRef>
          <a:fillRef idx="1">
            <a:schemeClr val="accent4"/>
          </a:fillRef>
          <a:effectRef idx="1">
            <a:schemeClr val="accent4"/>
          </a:effectRef>
          <a:fontRef idx="minor">
            <a:schemeClr val="lt1"/>
          </a:fontRef>
        </p:style>
        <p:txBody>
          <a:bodyPr>
            <a:spAutoFit/>
          </a:bodyPr>
          <a:lstStyle/>
          <a:p>
            <a:pPr marL="166688" indent="-165100">
              <a:buFont typeface="Arial" pitchFamily="34" charset="0"/>
              <a:buChar char="•"/>
              <a:defRPr/>
            </a:pPr>
            <a:r>
              <a:rPr lang="en-US" sz="1600" dirty="0">
                <a:solidFill>
                  <a:schemeClr val="bg1"/>
                </a:solidFill>
              </a:rPr>
              <a:t>Reduced price volatility</a:t>
            </a:r>
          </a:p>
          <a:p>
            <a:pPr marL="166688" indent="-165100">
              <a:buFont typeface="Arial" pitchFamily="34" charset="0"/>
              <a:buChar char="•"/>
              <a:defRPr/>
            </a:pPr>
            <a:r>
              <a:rPr lang="en-US" sz="1600" dirty="0">
                <a:solidFill>
                  <a:schemeClr val="bg1"/>
                </a:solidFill>
              </a:rPr>
              <a:t>Energy security</a:t>
            </a:r>
          </a:p>
          <a:p>
            <a:pPr marL="166688" indent="-165100">
              <a:buFont typeface="Arial" pitchFamily="34" charset="0"/>
              <a:buChar char="•"/>
              <a:defRPr/>
            </a:pPr>
            <a:r>
              <a:rPr lang="en-US" sz="1600" dirty="0">
                <a:solidFill>
                  <a:schemeClr val="bg1"/>
                </a:solidFill>
              </a:rPr>
              <a:t>Public health, etc.</a:t>
            </a:r>
          </a:p>
        </p:txBody>
      </p:sp>
      <p:sp>
        <p:nvSpPr>
          <p:cNvPr id="753665" name="Title 5"/>
          <p:cNvSpPr>
            <a:spLocks noGrp="1"/>
          </p:cNvSpPr>
          <p:nvPr>
            <p:ph type="title" idx="4294967295"/>
          </p:nvPr>
        </p:nvSpPr>
        <p:spPr>
          <a:xfrm>
            <a:off x="1004888" y="1128713"/>
            <a:ext cx="7134225" cy="939800"/>
          </a:xfrm>
        </p:spPr>
        <p:txBody>
          <a:bodyPr rtlCol="0">
            <a:normAutofit fontScale="90000"/>
          </a:bodyPr>
          <a:lstStyle/>
          <a:p>
            <a:pPr eaLnBrk="1" fontAlgn="auto" hangingPunct="1">
              <a:spcAft>
                <a:spcPts val="0"/>
              </a:spcAft>
              <a:defRPr/>
            </a:pPr>
            <a:r>
              <a:rPr lang="en-US" sz="3600" dirty="0" smtClean="0">
                <a:ea typeface="ＭＳ Ｐゴシック"/>
              </a:rPr>
              <a:t>Solar Helps States Achieve</a:t>
            </a:r>
            <a:br>
              <a:rPr lang="en-US" sz="3600" dirty="0" smtClean="0">
                <a:ea typeface="ＭＳ Ｐゴシック"/>
              </a:rPr>
            </a:br>
            <a:r>
              <a:rPr lang="en-US" sz="3600" dirty="0" smtClean="0">
                <a:ea typeface="ＭＳ Ｐゴシック"/>
              </a:rPr>
              <a:t>Environmental and Energy Goals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53667"/>
                                        </p:tgtEl>
                                        <p:attrNameLst>
                                          <p:attrName>style.visibility</p:attrName>
                                        </p:attrNameLst>
                                      </p:cBhvr>
                                      <p:to>
                                        <p:strVal val="visible"/>
                                      </p:to>
                                    </p:set>
                                    <p:anim calcmode="lin" valueType="num">
                                      <p:cBhvr additive="base">
                                        <p:cTn id="7" dur="500" fill="hold"/>
                                        <p:tgtEl>
                                          <p:spTgt spid="753667"/>
                                        </p:tgtEl>
                                        <p:attrNameLst>
                                          <p:attrName>ppt_x</p:attrName>
                                        </p:attrNameLst>
                                      </p:cBhvr>
                                      <p:tavLst>
                                        <p:tav tm="0">
                                          <p:val>
                                            <p:strVal val="1+#ppt_w/2"/>
                                          </p:val>
                                        </p:tav>
                                        <p:tav tm="100000">
                                          <p:val>
                                            <p:strVal val="#ppt_x"/>
                                          </p:val>
                                        </p:tav>
                                      </p:tavLst>
                                    </p:anim>
                                    <p:anim calcmode="lin" valueType="num">
                                      <p:cBhvr additive="base">
                                        <p:cTn id="8" dur="500" fill="hold"/>
                                        <p:tgtEl>
                                          <p:spTgt spid="75366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1+#ppt_w/2"/>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12" fill="hold" grpId="0" nodeType="afterEffect">
                                  <p:stCondLst>
                                    <p:cond delay="0"/>
                                  </p:stCondLst>
                                  <p:childTnLst>
                                    <p:set>
                                      <p:cBhvr>
                                        <p:cTn id="23" dur="1" fill="hold">
                                          <p:stCondLst>
                                            <p:cond delay="0"/>
                                          </p:stCondLst>
                                        </p:cTn>
                                        <p:tgtEl>
                                          <p:spTgt spid="753668"/>
                                        </p:tgtEl>
                                        <p:attrNameLst>
                                          <p:attrName>style.visibility</p:attrName>
                                        </p:attrNameLst>
                                      </p:cBhvr>
                                      <p:to>
                                        <p:strVal val="visible"/>
                                      </p:to>
                                    </p:set>
                                    <p:anim calcmode="lin" valueType="num">
                                      <p:cBhvr additive="base">
                                        <p:cTn id="24" dur="500" fill="hold"/>
                                        <p:tgtEl>
                                          <p:spTgt spid="753668"/>
                                        </p:tgtEl>
                                        <p:attrNameLst>
                                          <p:attrName>ppt_x</p:attrName>
                                        </p:attrNameLst>
                                      </p:cBhvr>
                                      <p:tavLst>
                                        <p:tav tm="0">
                                          <p:val>
                                            <p:strVal val="0-#ppt_w/2"/>
                                          </p:val>
                                        </p:tav>
                                        <p:tav tm="100000">
                                          <p:val>
                                            <p:strVal val="#ppt_x"/>
                                          </p:val>
                                        </p:tav>
                                      </p:tavLst>
                                    </p:anim>
                                    <p:anim calcmode="lin" valueType="num">
                                      <p:cBhvr additive="base">
                                        <p:cTn id="25" dur="500" fill="hold"/>
                                        <p:tgtEl>
                                          <p:spTgt spid="753668"/>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12"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0-#ppt_w/2"/>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3667" grpId="0" animBg="1"/>
      <p:bldP spid="753668" grpId="0" animBg="1"/>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219194" y="1494970"/>
          <a:ext cx="6662060" cy="4463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7" name="Rectangle 4"/>
          <p:cNvSpPr>
            <a:spLocks noGrp="1"/>
          </p:cNvSpPr>
          <p:nvPr>
            <p:ph type="title" idx="4294967295"/>
          </p:nvPr>
        </p:nvSpPr>
        <p:spPr/>
        <p:txBody>
          <a:bodyPr rtlCol="0">
            <a:normAutofit fontScale="90000"/>
          </a:bodyPr>
          <a:lstStyle/>
          <a:p>
            <a:pPr eaLnBrk="1" fontAlgn="auto" hangingPunct="1">
              <a:spcAft>
                <a:spcPts val="0"/>
              </a:spcAft>
              <a:defRPr/>
            </a:pPr>
            <a:r>
              <a:rPr lang="en-US" smtClean="0">
                <a:ea typeface="ＭＳ Ｐゴシック"/>
              </a:rPr>
              <a:t>Solar Can Integrate with a Cleaner Transportation Infrastructure</a:t>
            </a:r>
          </a:p>
        </p:txBody>
      </p:sp>
      <p:pic>
        <p:nvPicPr>
          <p:cNvPr id="302082" name="Picture 2" descr="http://www.nrel.gov/data/pix/Jpegs/00021.jpg"/>
          <p:cNvPicPr>
            <a:picLocks noChangeAspect="1" noChangeArrowheads="1"/>
          </p:cNvPicPr>
          <p:nvPr/>
        </p:nvPicPr>
        <p:blipFill>
          <a:blip r:embed="rId3" cstate="print"/>
          <a:srcRect/>
          <a:stretch>
            <a:fillRect/>
          </a:stretch>
        </p:blipFill>
        <p:spPr bwMode="auto">
          <a:xfrm>
            <a:off x="215900" y="3160713"/>
            <a:ext cx="4470400" cy="2995612"/>
          </a:xfrm>
          <a:prstGeom prst="rect">
            <a:avLst/>
          </a:prstGeom>
          <a:noFill/>
          <a:ln w="9525">
            <a:noFill/>
            <a:miter lim="800000"/>
            <a:headEnd/>
            <a:tailEnd/>
          </a:ln>
        </p:spPr>
      </p:pic>
      <p:sp>
        <p:nvSpPr>
          <p:cNvPr id="302083" name="TextBox 4"/>
          <p:cNvSpPr txBox="1">
            <a:spLocks noChangeArrowheads="1"/>
          </p:cNvSpPr>
          <p:nvPr/>
        </p:nvSpPr>
        <p:spPr bwMode="auto">
          <a:xfrm>
            <a:off x="5124450" y="5938838"/>
            <a:ext cx="1330325" cy="307975"/>
          </a:xfrm>
          <a:prstGeom prst="rect">
            <a:avLst/>
          </a:prstGeom>
          <a:noFill/>
          <a:ln w="9525">
            <a:noFill/>
            <a:miter lim="800000"/>
            <a:headEnd/>
            <a:tailEnd/>
          </a:ln>
        </p:spPr>
        <p:txBody>
          <a:bodyPr wrap="none">
            <a:spAutoFit/>
          </a:bodyPr>
          <a:lstStyle/>
          <a:p>
            <a:r>
              <a:rPr lang="en-US" sz="1400"/>
              <a:t>Source: NREL</a:t>
            </a:r>
          </a:p>
        </p:txBody>
      </p:sp>
      <p:sp>
        <p:nvSpPr>
          <p:cNvPr id="756740" name="TextBox 5"/>
          <p:cNvSpPr txBox="1">
            <a:spLocks noChangeArrowheads="1"/>
          </p:cNvSpPr>
          <p:nvPr/>
        </p:nvSpPr>
        <p:spPr bwMode="auto">
          <a:xfrm>
            <a:off x="147638" y="2679700"/>
            <a:ext cx="3481387" cy="523875"/>
          </a:xfrm>
          <a:prstGeom prst="rect">
            <a:avLst/>
          </a:prstGeom>
          <a:noFill/>
          <a:ln w="9525">
            <a:noFill/>
            <a:miter lim="800000"/>
            <a:headEnd/>
            <a:tailEnd/>
          </a:ln>
        </p:spPr>
        <p:txBody>
          <a:bodyPr>
            <a:spAutoFit/>
          </a:bodyPr>
          <a:lstStyle/>
          <a:p>
            <a:pPr>
              <a:defRPr/>
            </a:pPr>
            <a:r>
              <a:rPr lang="en-US" sz="1400" dirty="0">
                <a:latin typeface="+mn-lt"/>
                <a:ea typeface="ＭＳ Ｐゴシック"/>
                <a:cs typeface="ＭＳ Ｐゴシック"/>
              </a:rPr>
              <a:t>Charging stations for alternative fuel vehicles, public transit awnings</a:t>
            </a:r>
          </a:p>
        </p:txBody>
      </p:sp>
      <p:pic>
        <p:nvPicPr>
          <p:cNvPr id="302085" name="Picture 10" descr="http://www.nrel.gov/data/pix/Jpegs/10056.jpg"/>
          <p:cNvPicPr>
            <a:picLocks noChangeAspect="1" noChangeArrowheads="1"/>
          </p:cNvPicPr>
          <p:nvPr/>
        </p:nvPicPr>
        <p:blipFill>
          <a:blip r:embed="rId4" cstate="print"/>
          <a:srcRect/>
          <a:stretch>
            <a:fillRect/>
          </a:stretch>
        </p:blipFill>
        <p:spPr bwMode="auto">
          <a:xfrm>
            <a:off x="7599363" y="2520950"/>
            <a:ext cx="1471612" cy="2251075"/>
          </a:xfrm>
          <a:prstGeom prst="rect">
            <a:avLst/>
          </a:prstGeom>
          <a:noFill/>
          <a:ln w="9525">
            <a:noFill/>
            <a:miter lim="800000"/>
            <a:headEnd/>
            <a:tailEnd/>
          </a:ln>
        </p:spPr>
      </p:pic>
      <p:pic>
        <p:nvPicPr>
          <p:cNvPr id="302086" name="Picture 12" descr="http://www.nrel.gov/data/pix/Jpegs/07840.jpg"/>
          <p:cNvPicPr>
            <a:picLocks noChangeAspect="1" noChangeArrowheads="1"/>
          </p:cNvPicPr>
          <p:nvPr/>
        </p:nvPicPr>
        <p:blipFill>
          <a:blip r:embed="rId5" cstate="print"/>
          <a:srcRect/>
          <a:stretch>
            <a:fillRect/>
          </a:stretch>
        </p:blipFill>
        <p:spPr bwMode="auto">
          <a:xfrm>
            <a:off x="4892675" y="2714625"/>
            <a:ext cx="1793875" cy="2684463"/>
          </a:xfrm>
          <a:prstGeom prst="rect">
            <a:avLst/>
          </a:prstGeom>
          <a:noFill/>
          <a:ln w="9525">
            <a:noFill/>
            <a:miter lim="800000"/>
            <a:headEnd/>
            <a:tailEnd/>
          </a:ln>
        </p:spPr>
      </p:pic>
      <p:sp>
        <p:nvSpPr>
          <p:cNvPr id="756744" name="TextBox 11"/>
          <p:cNvSpPr txBox="1">
            <a:spLocks noChangeArrowheads="1"/>
          </p:cNvSpPr>
          <p:nvPr/>
        </p:nvSpPr>
        <p:spPr bwMode="auto">
          <a:xfrm>
            <a:off x="5180013" y="5413375"/>
            <a:ext cx="1217612" cy="307975"/>
          </a:xfrm>
          <a:prstGeom prst="rect">
            <a:avLst/>
          </a:prstGeom>
          <a:noFill/>
          <a:ln w="9525">
            <a:noFill/>
            <a:miter lim="800000"/>
            <a:headEnd/>
            <a:tailEnd/>
          </a:ln>
        </p:spPr>
        <p:txBody>
          <a:bodyPr wrap="none">
            <a:spAutoFit/>
          </a:bodyPr>
          <a:lstStyle/>
          <a:p>
            <a:pPr>
              <a:defRPr/>
            </a:pPr>
            <a:r>
              <a:rPr lang="en-US" sz="1400" dirty="0">
                <a:latin typeface="+mn-lt"/>
                <a:ea typeface="ＭＳ Ｐゴシック"/>
                <a:cs typeface="ＭＳ Ｐゴシック"/>
              </a:rPr>
              <a:t>Safety lighting</a:t>
            </a:r>
          </a:p>
        </p:txBody>
      </p:sp>
      <p:sp>
        <p:nvSpPr>
          <p:cNvPr id="756745" name="TextBox 12"/>
          <p:cNvSpPr txBox="1">
            <a:spLocks noChangeArrowheads="1"/>
          </p:cNvSpPr>
          <p:nvPr/>
        </p:nvSpPr>
        <p:spPr bwMode="auto">
          <a:xfrm>
            <a:off x="8177213" y="4957763"/>
            <a:ext cx="865187" cy="739775"/>
          </a:xfrm>
          <a:prstGeom prst="rect">
            <a:avLst/>
          </a:prstGeom>
          <a:noFill/>
          <a:ln w="9525">
            <a:noFill/>
            <a:miter lim="800000"/>
            <a:headEnd/>
            <a:tailEnd/>
          </a:ln>
        </p:spPr>
        <p:txBody>
          <a:bodyPr>
            <a:spAutoFit/>
          </a:bodyPr>
          <a:lstStyle/>
          <a:p>
            <a:pPr>
              <a:defRPr/>
            </a:pPr>
            <a:r>
              <a:rPr lang="en-US" sz="1400" dirty="0">
                <a:latin typeface="+mn-lt"/>
                <a:ea typeface="ＭＳ Ｐゴシック"/>
                <a:cs typeface="ＭＳ Ｐゴシック"/>
              </a:rPr>
              <a:t>Traffic control reliability</a:t>
            </a:r>
          </a:p>
        </p:txBody>
      </p:sp>
      <p:pic>
        <p:nvPicPr>
          <p:cNvPr id="302089" name="Picture 8" descr="http://www.nrel.gov/data/pix/Jpegs/11107.jpg"/>
          <p:cNvPicPr>
            <a:picLocks noChangeAspect="1" noChangeArrowheads="1"/>
          </p:cNvPicPr>
          <p:nvPr/>
        </p:nvPicPr>
        <p:blipFill>
          <a:blip r:embed="rId6" cstate="print"/>
          <a:srcRect/>
          <a:stretch>
            <a:fillRect/>
          </a:stretch>
        </p:blipFill>
        <p:spPr bwMode="auto">
          <a:xfrm>
            <a:off x="6827838" y="4406900"/>
            <a:ext cx="1270000" cy="158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4"/>
          <p:cNvSpPr>
            <a:spLocks noGrp="1"/>
          </p:cNvSpPr>
          <p:nvPr>
            <p:ph type="title" idx="4294967295"/>
          </p:nvPr>
        </p:nvSpPr>
        <p:spPr/>
        <p:txBody>
          <a:bodyPr rtlCol="0">
            <a:normAutofit fontScale="90000"/>
          </a:bodyPr>
          <a:lstStyle/>
          <a:p>
            <a:pPr eaLnBrk="1" fontAlgn="auto" hangingPunct="1">
              <a:spcAft>
                <a:spcPts val="0"/>
              </a:spcAft>
              <a:defRPr/>
            </a:pPr>
            <a:r>
              <a:rPr lang="en-US" smtClean="0">
                <a:ea typeface="ＭＳ Ｐゴシック"/>
              </a:rPr>
              <a:t>Solar Strengthens Our Energy Infrastructure</a:t>
            </a:r>
          </a:p>
        </p:txBody>
      </p:sp>
      <p:graphicFrame>
        <p:nvGraphicFramePr>
          <p:cNvPr id="4" name="Diagram 3"/>
          <p:cNvGraphicFramePr/>
          <p:nvPr/>
        </p:nvGraphicFramePr>
        <p:xfrm>
          <a:off x="0" y="2471388"/>
          <a:ext cx="9088867" cy="3675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4" descr="usa-map.jpg"/>
          <p:cNvPicPr>
            <a:picLocks noChangeAspect="1"/>
          </p:cNvPicPr>
          <p:nvPr/>
        </p:nvPicPr>
        <p:blipFill>
          <a:blip r:embed="rId3" cstate="print"/>
          <a:srcRect/>
          <a:stretch>
            <a:fillRect/>
          </a:stretch>
        </p:blipFill>
        <p:spPr bwMode="auto">
          <a:xfrm>
            <a:off x="-161925" y="0"/>
            <a:ext cx="9532938" cy="6858000"/>
          </a:xfrm>
          <a:prstGeom prst="rect">
            <a:avLst/>
          </a:prstGeom>
          <a:noFill/>
          <a:ln w="9525">
            <a:noFill/>
            <a:miter lim="800000"/>
            <a:headEnd/>
            <a:tailEnd/>
          </a:ln>
        </p:spPr>
      </p:pic>
      <p:pic>
        <p:nvPicPr>
          <p:cNvPr id="14339" name="Content Placeholder 4" descr="08466.jpg"/>
          <p:cNvPicPr>
            <a:picLocks noGrp="1" noChangeAspect="1"/>
          </p:cNvPicPr>
          <p:nvPr>
            <p:ph sz="half" idx="4294967295"/>
          </p:nvPr>
        </p:nvPicPr>
        <p:blipFill>
          <a:blip r:embed="rId4" cstate="print"/>
          <a:srcRect/>
          <a:stretch>
            <a:fillRect/>
          </a:stretch>
        </p:blipFill>
        <p:spPr>
          <a:xfrm>
            <a:off x="193675" y="2185988"/>
            <a:ext cx="1958975" cy="1309687"/>
          </a:xfrm>
        </p:spPr>
      </p:pic>
      <p:pic>
        <p:nvPicPr>
          <p:cNvPr id="14340" name="Picture 5" descr="08467.jpg"/>
          <p:cNvPicPr>
            <a:picLocks noChangeAspect="1"/>
          </p:cNvPicPr>
          <p:nvPr/>
        </p:nvPicPr>
        <p:blipFill>
          <a:blip r:embed="rId5" cstate="print"/>
          <a:srcRect/>
          <a:stretch>
            <a:fillRect/>
          </a:stretch>
        </p:blipFill>
        <p:spPr bwMode="auto">
          <a:xfrm>
            <a:off x="2327275" y="798513"/>
            <a:ext cx="1760538" cy="1168400"/>
          </a:xfrm>
          <a:prstGeom prst="rect">
            <a:avLst/>
          </a:prstGeom>
          <a:noFill/>
          <a:ln w="9525">
            <a:noFill/>
            <a:miter lim="800000"/>
            <a:headEnd/>
            <a:tailEnd/>
          </a:ln>
        </p:spPr>
      </p:pic>
      <p:pic>
        <p:nvPicPr>
          <p:cNvPr id="14341" name="Picture 6" descr="18066.jpg"/>
          <p:cNvPicPr>
            <a:picLocks noChangeAspect="1"/>
          </p:cNvPicPr>
          <p:nvPr/>
        </p:nvPicPr>
        <p:blipFill>
          <a:blip r:embed="rId6" cstate="print"/>
          <a:srcRect/>
          <a:stretch>
            <a:fillRect/>
          </a:stretch>
        </p:blipFill>
        <p:spPr bwMode="auto">
          <a:xfrm>
            <a:off x="4430713" y="1168400"/>
            <a:ext cx="1689100" cy="1268413"/>
          </a:xfrm>
          <a:prstGeom prst="rect">
            <a:avLst/>
          </a:prstGeom>
          <a:noFill/>
          <a:ln w="9525">
            <a:noFill/>
            <a:miter lim="800000"/>
            <a:headEnd/>
            <a:tailEnd/>
          </a:ln>
        </p:spPr>
      </p:pic>
      <p:pic>
        <p:nvPicPr>
          <p:cNvPr id="14342" name="Picture 7" descr="08856.jpg"/>
          <p:cNvPicPr>
            <a:picLocks noChangeAspect="1"/>
          </p:cNvPicPr>
          <p:nvPr/>
        </p:nvPicPr>
        <p:blipFill>
          <a:blip r:embed="rId7" cstate="print"/>
          <a:srcRect/>
          <a:stretch>
            <a:fillRect/>
          </a:stretch>
        </p:blipFill>
        <p:spPr bwMode="auto">
          <a:xfrm>
            <a:off x="7350125" y="1555750"/>
            <a:ext cx="1338263" cy="1025525"/>
          </a:xfrm>
          <a:prstGeom prst="rect">
            <a:avLst/>
          </a:prstGeom>
          <a:noFill/>
          <a:ln w="9525">
            <a:noFill/>
            <a:miter lim="800000"/>
            <a:headEnd/>
            <a:tailEnd/>
          </a:ln>
        </p:spPr>
      </p:pic>
      <p:pic>
        <p:nvPicPr>
          <p:cNvPr id="14343" name="Picture 8" descr="09714.jpg"/>
          <p:cNvPicPr>
            <a:picLocks noChangeAspect="1"/>
          </p:cNvPicPr>
          <p:nvPr/>
        </p:nvPicPr>
        <p:blipFill>
          <a:blip r:embed="rId8" cstate="print"/>
          <a:srcRect/>
          <a:stretch>
            <a:fillRect/>
          </a:stretch>
        </p:blipFill>
        <p:spPr bwMode="auto">
          <a:xfrm>
            <a:off x="4370388" y="2655888"/>
            <a:ext cx="1787525" cy="1174750"/>
          </a:xfrm>
          <a:prstGeom prst="rect">
            <a:avLst/>
          </a:prstGeom>
          <a:noFill/>
          <a:ln w="9525">
            <a:noFill/>
            <a:miter lim="800000"/>
            <a:headEnd/>
            <a:tailEnd/>
          </a:ln>
        </p:spPr>
      </p:pic>
      <p:pic>
        <p:nvPicPr>
          <p:cNvPr id="14344" name="Picture 9" descr="15679.jpg"/>
          <p:cNvPicPr>
            <a:picLocks noChangeAspect="1"/>
          </p:cNvPicPr>
          <p:nvPr/>
        </p:nvPicPr>
        <p:blipFill>
          <a:blip r:embed="rId9" cstate="print"/>
          <a:srcRect/>
          <a:stretch>
            <a:fillRect/>
          </a:stretch>
        </p:blipFill>
        <p:spPr bwMode="auto">
          <a:xfrm>
            <a:off x="498475" y="471488"/>
            <a:ext cx="1524000" cy="1143000"/>
          </a:xfrm>
          <a:prstGeom prst="rect">
            <a:avLst/>
          </a:prstGeom>
          <a:noFill/>
          <a:ln w="9525">
            <a:noFill/>
            <a:miter lim="800000"/>
            <a:headEnd/>
            <a:tailEnd/>
          </a:ln>
        </p:spPr>
      </p:pic>
      <p:pic>
        <p:nvPicPr>
          <p:cNvPr id="14345" name="Picture 10" descr="17357.jpg"/>
          <p:cNvPicPr>
            <a:picLocks noChangeAspect="1"/>
          </p:cNvPicPr>
          <p:nvPr/>
        </p:nvPicPr>
        <p:blipFill>
          <a:blip r:embed="rId10" cstate="print"/>
          <a:srcRect/>
          <a:stretch>
            <a:fillRect/>
          </a:stretch>
        </p:blipFill>
        <p:spPr bwMode="auto">
          <a:xfrm>
            <a:off x="5429250" y="4189413"/>
            <a:ext cx="1754188" cy="1169987"/>
          </a:xfrm>
          <a:prstGeom prst="rect">
            <a:avLst/>
          </a:prstGeom>
          <a:noFill/>
          <a:ln w="9525">
            <a:noFill/>
            <a:miter lim="800000"/>
            <a:headEnd/>
            <a:tailEnd/>
          </a:ln>
        </p:spPr>
      </p:pic>
      <p:pic>
        <p:nvPicPr>
          <p:cNvPr id="14346" name="Picture 11" descr="15622.jpg"/>
          <p:cNvPicPr>
            <a:picLocks noChangeAspect="1"/>
          </p:cNvPicPr>
          <p:nvPr/>
        </p:nvPicPr>
        <p:blipFill>
          <a:blip r:embed="rId11" cstate="print"/>
          <a:srcRect/>
          <a:stretch>
            <a:fillRect/>
          </a:stretch>
        </p:blipFill>
        <p:spPr bwMode="auto">
          <a:xfrm>
            <a:off x="6448425" y="2857500"/>
            <a:ext cx="1468438" cy="1101725"/>
          </a:xfrm>
          <a:prstGeom prst="rect">
            <a:avLst/>
          </a:prstGeom>
          <a:noFill/>
          <a:ln w="9525">
            <a:noFill/>
            <a:miter lim="800000"/>
            <a:headEnd/>
            <a:tailEnd/>
          </a:ln>
        </p:spPr>
      </p:pic>
      <p:pic>
        <p:nvPicPr>
          <p:cNvPr id="14347" name="Picture 12" descr="09468.jpg"/>
          <p:cNvPicPr>
            <a:picLocks noChangeAspect="1"/>
          </p:cNvPicPr>
          <p:nvPr/>
        </p:nvPicPr>
        <p:blipFill>
          <a:blip r:embed="rId12" cstate="print"/>
          <a:srcRect/>
          <a:stretch>
            <a:fillRect/>
          </a:stretch>
        </p:blipFill>
        <p:spPr bwMode="auto">
          <a:xfrm>
            <a:off x="3711575" y="4125913"/>
            <a:ext cx="1143000" cy="1524000"/>
          </a:xfrm>
          <a:prstGeom prst="rect">
            <a:avLst/>
          </a:prstGeom>
          <a:noFill/>
          <a:ln w="9525">
            <a:noFill/>
            <a:miter lim="800000"/>
            <a:headEnd/>
            <a:tailEnd/>
          </a:ln>
        </p:spPr>
      </p:pic>
      <p:pic>
        <p:nvPicPr>
          <p:cNvPr id="14348" name="Picture 13" descr="17394.jpg"/>
          <p:cNvPicPr>
            <a:picLocks noChangeAspect="1"/>
          </p:cNvPicPr>
          <p:nvPr/>
        </p:nvPicPr>
        <p:blipFill>
          <a:blip r:embed="rId13" cstate="print"/>
          <a:srcRect/>
          <a:stretch>
            <a:fillRect/>
          </a:stretch>
        </p:blipFill>
        <p:spPr bwMode="auto">
          <a:xfrm>
            <a:off x="2449513" y="2438400"/>
            <a:ext cx="1601787" cy="1201738"/>
          </a:xfrm>
          <a:prstGeom prst="rect">
            <a:avLst/>
          </a:prstGeom>
          <a:noFill/>
          <a:ln w="9525">
            <a:noFill/>
            <a:miter lim="800000"/>
            <a:headEnd/>
            <a:tailEnd/>
          </a:ln>
        </p:spPr>
      </p:pic>
      <p:pic>
        <p:nvPicPr>
          <p:cNvPr id="14349" name="Picture 15" descr="13639.jpg"/>
          <p:cNvPicPr>
            <a:picLocks noChangeAspect="1"/>
          </p:cNvPicPr>
          <p:nvPr/>
        </p:nvPicPr>
        <p:blipFill>
          <a:blip r:embed="rId14" cstate="print"/>
          <a:srcRect/>
          <a:stretch>
            <a:fillRect/>
          </a:stretch>
        </p:blipFill>
        <p:spPr bwMode="auto">
          <a:xfrm>
            <a:off x="1430338" y="3732213"/>
            <a:ext cx="1671637" cy="1254125"/>
          </a:xfrm>
          <a:prstGeom prst="rect">
            <a:avLst/>
          </a:prstGeom>
          <a:noFill/>
          <a:ln w="9525">
            <a:noFill/>
            <a:miter lim="800000"/>
            <a:headEnd/>
            <a:tailEnd/>
          </a:ln>
        </p:spPr>
      </p:pic>
      <p:pic>
        <p:nvPicPr>
          <p:cNvPr id="14350" name="Picture 16" descr="60collectorsatBarnardCastle.jpg"/>
          <p:cNvPicPr>
            <a:picLocks noChangeAspect="1"/>
          </p:cNvPicPr>
          <p:nvPr/>
        </p:nvPicPr>
        <p:blipFill>
          <a:blip r:embed="rId15" cstate="print"/>
          <a:srcRect/>
          <a:stretch>
            <a:fillRect/>
          </a:stretch>
        </p:blipFill>
        <p:spPr bwMode="auto">
          <a:xfrm>
            <a:off x="1528763" y="5681663"/>
            <a:ext cx="1158875" cy="869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434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4341"/>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4347"/>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4350"/>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4342"/>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4339"/>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14346"/>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14349"/>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500"/>
                                  </p:stCondLst>
                                  <p:childTnLst>
                                    <p:set>
                                      <p:cBhvr>
                                        <p:cTn id="30" dur="1" fill="hold">
                                          <p:stCondLst>
                                            <p:cond delay="0"/>
                                          </p:stCondLst>
                                        </p:cTn>
                                        <p:tgtEl>
                                          <p:spTgt spid="14343"/>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500"/>
                                  </p:stCondLst>
                                  <p:childTnLst>
                                    <p:set>
                                      <p:cBhvr>
                                        <p:cTn id="33" dur="1" fill="hold">
                                          <p:stCondLst>
                                            <p:cond delay="0"/>
                                          </p:stCondLst>
                                        </p:cTn>
                                        <p:tgtEl>
                                          <p:spTgt spid="14340"/>
                                        </p:tgtEl>
                                        <p:attrNameLst>
                                          <p:attrName>style.visibility</p:attrName>
                                        </p:attrNameLst>
                                      </p:cBhvr>
                                      <p:to>
                                        <p:strVal val="visible"/>
                                      </p:to>
                                    </p:set>
                                  </p:childTnLst>
                                </p:cTn>
                              </p:par>
                            </p:childTnLst>
                          </p:cTn>
                        </p:par>
                        <p:par>
                          <p:cTn id="34" fill="hold">
                            <p:stCondLst>
                              <p:cond delay="4500"/>
                            </p:stCondLst>
                            <p:childTnLst>
                              <p:par>
                                <p:cTn id="35" presetID="1" presetClass="entr" presetSubtype="0" fill="hold" nodeType="afterEffect">
                                  <p:stCondLst>
                                    <p:cond delay="500"/>
                                  </p:stCondLst>
                                  <p:childTnLst>
                                    <p:set>
                                      <p:cBhvr>
                                        <p:cTn id="36" dur="1" fill="hold">
                                          <p:stCondLst>
                                            <p:cond delay="0"/>
                                          </p:stCondLst>
                                        </p:cTn>
                                        <p:tgtEl>
                                          <p:spTgt spid="14345"/>
                                        </p:tgtEl>
                                        <p:attrNameLst>
                                          <p:attrName>style.visibility</p:attrName>
                                        </p:attrNameLst>
                                      </p:cBhvr>
                                      <p:to>
                                        <p:strVal val="visible"/>
                                      </p:to>
                                    </p:set>
                                  </p:childTnLst>
                                </p:cTn>
                              </p:par>
                            </p:childTnLst>
                          </p:cTn>
                        </p:par>
                        <p:par>
                          <p:cTn id="37" fill="hold">
                            <p:stCondLst>
                              <p:cond delay="5000"/>
                            </p:stCondLst>
                            <p:childTnLst>
                              <p:par>
                                <p:cTn id="38" presetID="1" presetClass="entr" presetSubtype="0" fill="hold" nodeType="afterEffect">
                                  <p:stCondLst>
                                    <p:cond delay="500"/>
                                  </p:stCondLst>
                                  <p:childTnLst>
                                    <p:set>
                                      <p:cBhvr>
                                        <p:cTn id="39" dur="1" fill="hold">
                                          <p:stCondLst>
                                            <p:cond delay="0"/>
                                          </p:stCondLst>
                                        </p:cTn>
                                        <p:tgtEl>
                                          <p:spTgt spid="14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2"/>
          <p:cNvPicPr>
            <a:picLocks noChangeAspect="1" noChangeArrowheads="1"/>
          </p:cNvPicPr>
          <p:nvPr/>
        </p:nvPicPr>
        <p:blipFill>
          <a:blip r:embed="rId3" cstate="print"/>
          <a:srcRect/>
          <a:stretch>
            <a:fillRect/>
          </a:stretch>
        </p:blipFill>
        <p:spPr bwMode="auto">
          <a:xfrm>
            <a:off x="3048000" y="2017713"/>
            <a:ext cx="5862638" cy="4178300"/>
          </a:xfrm>
          <a:prstGeom prst="rect">
            <a:avLst/>
          </a:prstGeom>
          <a:noFill/>
          <a:ln w="9525">
            <a:noFill/>
            <a:miter lim="800000"/>
            <a:headEnd/>
            <a:tailEnd/>
          </a:ln>
        </p:spPr>
      </p:pic>
      <p:sp>
        <p:nvSpPr>
          <p:cNvPr id="52228" name="Rectangle 6"/>
          <p:cNvSpPr>
            <a:spLocks noGrp="1"/>
          </p:cNvSpPr>
          <p:nvPr>
            <p:ph type="body" idx="4294967295"/>
          </p:nvPr>
        </p:nvSpPr>
        <p:spPr>
          <a:xfrm>
            <a:off x="2044700" y="1195388"/>
            <a:ext cx="5000625" cy="706437"/>
          </a:xfrm>
        </p:spPr>
        <p:txBody>
          <a:bodyPr rtlCol="0">
            <a:normAutofit fontScale="77500" lnSpcReduction="20000"/>
          </a:bodyPr>
          <a:lstStyle/>
          <a:p>
            <a:pPr algn="ctr" eaLnBrk="1" fontAlgn="auto" hangingPunct="1">
              <a:spcAft>
                <a:spcPts val="0"/>
              </a:spcAft>
              <a:buFont typeface="Arial"/>
              <a:buNone/>
              <a:defRPr/>
            </a:pPr>
            <a:r>
              <a:rPr lang="en-US" b="1" i="1" dirty="0">
                <a:solidFill>
                  <a:schemeClr val="tx2"/>
                </a:solidFill>
              </a:rPr>
              <a:t>Solar Generation Coincides with Peak Demand/Price </a:t>
            </a:r>
            <a:endParaRPr lang="en-US" b="1" i="1" dirty="0">
              <a:solidFill>
                <a:schemeClr val="tx2"/>
              </a:solidFill>
              <a:ea typeface="ＭＳ Ｐゴシック" pitchFamily="34" charset="-128"/>
            </a:endParaRPr>
          </a:p>
          <a:p>
            <a:pPr algn="ctr" eaLnBrk="1" fontAlgn="auto" hangingPunct="1">
              <a:spcAft>
                <a:spcPts val="0"/>
              </a:spcAft>
              <a:buFont typeface="Arial"/>
              <a:buNone/>
              <a:defRPr/>
            </a:pPr>
            <a:endParaRPr lang="en-US" dirty="0">
              <a:ea typeface="ＭＳ Ｐゴシック" pitchFamily="34" charset="-128"/>
            </a:endParaRPr>
          </a:p>
          <a:p>
            <a:pPr algn="ctr" eaLnBrk="1" fontAlgn="auto" hangingPunct="1">
              <a:spcAft>
                <a:spcPts val="0"/>
              </a:spcAft>
              <a:buFont typeface="Arial" pitchFamily="34" charset="0"/>
              <a:buNone/>
              <a:defRPr/>
            </a:pPr>
            <a:endParaRPr lang="en-US" dirty="0" smtClean="0">
              <a:ea typeface="ＭＳ Ｐゴシック" pitchFamily="34" charset="-128"/>
            </a:endParaRPr>
          </a:p>
        </p:txBody>
      </p:sp>
      <p:sp>
        <p:nvSpPr>
          <p:cNvPr id="306179" name="TextBox 4"/>
          <p:cNvSpPr txBox="1">
            <a:spLocks noChangeArrowheads="1"/>
          </p:cNvSpPr>
          <p:nvPr/>
        </p:nvSpPr>
        <p:spPr bwMode="auto">
          <a:xfrm>
            <a:off x="152400" y="4106863"/>
            <a:ext cx="3013075" cy="646112"/>
          </a:xfrm>
          <a:prstGeom prst="rect">
            <a:avLst/>
          </a:prstGeom>
          <a:noFill/>
          <a:ln w="9525">
            <a:noFill/>
            <a:miter lim="800000"/>
            <a:headEnd/>
            <a:tailEnd/>
          </a:ln>
        </p:spPr>
        <p:txBody>
          <a:bodyPr>
            <a:spAutoFit/>
          </a:bodyPr>
          <a:lstStyle/>
          <a:p>
            <a:pPr algn="ctr"/>
            <a:r>
              <a:rPr lang="en-US" b="1"/>
              <a:t>% peak demand match based on utility loads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1" descr="image003"/>
          <p:cNvPicPr>
            <a:picLocks noChangeAspect="1" noChangeArrowheads="1"/>
          </p:cNvPicPr>
          <p:nvPr/>
        </p:nvPicPr>
        <p:blipFill>
          <a:blip r:embed="rId3" cstate="print"/>
          <a:srcRect/>
          <a:stretch>
            <a:fillRect/>
          </a:stretch>
        </p:blipFill>
        <p:spPr bwMode="auto">
          <a:xfrm>
            <a:off x="3608388" y="1984375"/>
            <a:ext cx="5249862" cy="4275138"/>
          </a:xfrm>
          <a:prstGeom prst="rect">
            <a:avLst/>
          </a:prstGeom>
          <a:noFill/>
          <a:ln w="9525">
            <a:noFill/>
            <a:miter lim="800000"/>
            <a:headEnd/>
            <a:tailEnd/>
          </a:ln>
        </p:spPr>
      </p:pic>
      <p:grpSp>
        <p:nvGrpSpPr>
          <p:cNvPr id="308226" name="Group 7"/>
          <p:cNvGrpSpPr>
            <a:grpSpLocks/>
          </p:cNvGrpSpPr>
          <p:nvPr/>
        </p:nvGrpSpPr>
        <p:grpSpPr bwMode="auto">
          <a:xfrm>
            <a:off x="914400" y="2901950"/>
            <a:ext cx="2222500" cy="368300"/>
            <a:chOff x="914400" y="2901434"/>
            <a:chExt cx="2222876" cy="369332"/>
          </a:xfrm>
        </p:grpSpPr>
        <p:sp>
          <p:nvSpPr>
            <p:cNvPr id="2" name="Rectangle 1"/>
            <p:cNvSpPr/>
            <p:nvPr/>
          </p:nvSpPr>
          <p:spPr>
            <a:xfrm>
              <a:off x="914400" y="2933273"/>
              <a:ext cx="304852" cy="305654"/>
            </a:xfrm>
            <a:prstGeom prst="rect">
              <a:avLst/>
            </a:prstGeom>
            <a:solidFill>
              <a:schemeClr val="accent1">
                <a:lumMod val="75000"/>
              </a:schemeClr>
            </a:solidFill>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US"/>
            </a:p>
          </p:txBody>
        </p:sp>
        <p:sp>
          <p:nvSpPr>
            <p:cNvPr id="3" name="TextBox 2"/>
            <p:cNvSpPr txBox="1"/>
            <p:nvPr/>
          </p:nvSpPr>
          <p:spPr>
            <a:xfrm>
              <a:off x="1371677" y="2901434"/>
              <a:ext cx="1765599" cy="369332"/>
            </a:xfrm>
            <a:prstGeom prst="rect">
              <a:avLst/>
            </a:prstGeom>
            <a:noFill/>
          </p:spPr>
          <p:txBody>
            <a:bodyPr wrap="none">
              <a:spAutoFit/>
            </a:bodyPr>
            <a:lstStyle/>
            <a:p>
              <a:pPr>
                <a:defRPr/>
              </a:pPr>
              <a:r>
                <a:rPr lang="en-US" b="1" dirty="0">
                  <a:latin typeface="+mn-lt"/>
                  <a:ea typeface="ＭＳ Ｐゴシック"/>
                  <a:cs typeface="ＭＳ Ｐゴシック"/>
                </a:rPr>
                <a:t>Load without PV</a:t>
              </a:r>
            </a:p>
          </p:txBody>
        </p:sp>
      </p:grpSp>
      <p:grpSp>
        <p:nvGrpSpPr>
          <p:cNvPr id="308227" name="Group 4"/>
          <p:cNvGrpSpPr>
            <a:grpSpLocks/>
          </p:cNvGrpSpPr>
          <p:nvPr/>
        </p:nvGrpSpPr>
        <p:grpSpPr bwMode="auto">
          <a:xfrm>
            <a:off x="914400" y="3473450"/>
            <a:ext cx="1457325" cy="368300"/>
            <a:chOff x="914400" y="3434834"/>
            <a:chExt cx="1457795" cy="369332"/>
          </a:xfrm>
        </p:grpSpPr>
        <p:sp>
          <p:nvSpPr>
            <p:cNvPr id="6" name="Rectangle 5"/>
            <p:cNvSpPr/>
            <p:nvPr/>
          </p:nvSpPr>
          <p:spPr>
            <a:xfrm>
              <a:off x="914400" y="3466673"/>
              <a:ext cx="304898" cy="305654"/>
            </a:xfrm>
            <a:prstGeom prst="rect">
              <a:avLst/>
            </a:prstGeom>
            <a:solidFill>
              <a:schemeClr val="accent3">
                <a:lumMod val="75000"/>
              </a:schemeClr>
            </a:solidFill>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US"/>
            </a:p>
          </p:txBody>
        </p:sp>
        <p:sp>
          <p:nvSpPr>
            <p:cNvPr id="9" name="TextBox 8"/>
            <p:cNvSpPr txBox="1"/>
            <p:nvPr/>
          </p:nvSpPr>
          <p:spPr>
            <a:xfrm>
              <a:off x="1371747" y="3434834"/>
              <a:ext cx="1000448" cy="369332"/>
            </a:xfrm>
            <a:prstGeom prst="rect">
              <a:avLst/>
            </a:prstGeom>
            <a:noFill/>
          </p:spPr>
          <p:txBody>
            <a:bodyPr wrap="none">
              <a:spAutoFit/>
            </a:bodyPr>
            <a:lstStyle/>
            <a:p>
              <a:pPr>
                <a:defRPr/>
              </a:pPr>
              <a:r>
                <a:rPr lang="en-US" b="1" dirty="0">
                  <a:latin typeface="+mn-lt"/>
                  <a:ea typeface="ＭＳ Ｐゴシック"/>
                  <a:cs typeface="ＭＳ Ｐゴシック"/>
                </a:rPr>
                <a:t>Net load</a:t>
              </a:r>
            </a:p>
          </p:txBody>
        </p:sp>
      </p:grpSp>
      <p:grpSp>
        <p:nvGrpSpPr>
          <p:cNvPr id="308228" name="Group 3"/>
          <p:cNvGrpSpPr>
            <a:grpSpLocks/>
          </p:cNvGrpSpPr>
          <p:nvPr/>
        </p:nvGrpSpPr>
        <p:grpSpPr bwMode="auto">
          <a:xfrm>
            <a:off x="914400" y="4044950"/>
            <a:ext cx="900113" cy="368300"/>
            <a:chOff x="914400" y="4044434"/>
            <a:chExt cx="900398" cy="369332"/>
          </a:xfrm>
        </p:grpSpPr>
        <p:sp>
          <p:nvSpPr>
            <p:cNvPr id="7" name="Rectangle 6"/>
            <p:cNvSpPr/>
            <p:nvPr/>
          </p:nvSpPr>
          <p:spPr>
            <a:xfrm>
              <a:off x="914400" y="4076273"/>
              <a:ext cx="304897" cy="305654"/>
            </a:xfrm>
            <a:prstGeom prst="rect">
              <a:avLst/>
            </a:prstGeom>
            <a:solidFill>
              <a:schemeClr val="accent2"/>
            </a:solidFill>
          </p:spPr>
          <p:style>
            <a:lnRef idx="3">
              <a:schemeClr val="lt1"/>
            </a:lnRef>
            <a:fillRef idx="1">
              <a:schemeClr val="accent5"/>
            </a:fillRef>
            <a:effectRef idx="1">
              <a:schemeClr val="accent5"/>
            </a:effectRef>
            <a:fontRef idx="minor">
              <a:schemeClr val="lt1"/>
            </a:fontRef>
          </p:style>
          <p:txBody>
            <a:bodyPr anchor="ctr"/>
            <a:lstStyle/>
            <a:p>
              <a:pPr algn="ctr">
                <a:defRPr/>
              </a:pPr>
              <a:endParaRPr lang="en-US"/>
            </a:p>
          </p:txBody>
        </p:sp>
        <p:sp>
          <p:nvSpPr>
            <p:cNvPr id="10" name="TextBox 9"/>
            <p:cNvSpPr txBox="1"/>
            <p:nvPr/>
          </p:nvSpPr>
          <p:spPr>
            <a:xfrm>
              <a:off x="1371745" y="4044434"/>
              <a:ext cx="443053" cy="369332"/>
            </a:xfrm>
            <a:prstGeom prst="rect">
              <a:avLst/>
            </a:prstGeom>
            <a:noFill/>
          </p:spPr>
          <p:txBody>
            <a:bodyPr wrap="none">
              <a:spAutoFit/>
            </a:bodyPr>
            <a:lstStyle/>
            <a:p>
              <a:pPr>
                <a:defRPr/>
              </a:pPr>
              <a:r>
                <a:rPr lang="en-US" b="1" dirty="0">
                  <a:latin typeface="+mn-lt"/>
                  <a:ea typeface="ＭＳ Ｐゴシック"/>
                  <a:cs typeface="ＭＳ Ｐゴシック"/>
                </a:rPr>
                <a:t>PV</a:t>
              </a:r>
            </a:p>
          </p:txBody>
        </p:sp>
      </p:grpSp>
      <p:sp>
        <p:nvSpPr>
          <p:cNvPr id="11" name="TextBox 10"/>
          <p:cNvSpPr txBox="1"/>
          <p:nvPr/>
        </p:nvSpPr>
        <p:spPr>
          <a:xfrm>
            <a:off x="7696200" y="2082800"/>
            <a:ext cx="1339850" cy="584200"/>
          </a:xfrm>
          <a:prstGeom prst="rect">
            <a:avLst/>
          </a:prstGeom>
          <a:solidFill>
            <a:schemeClr val="bg1"/>
          </a:solidFill>
        </p:spPr>
        <p:txBody>
          <a:bodyPr>
            <a:spAutoFit/>
          </a:bodyPr>
          <a:lstStyle/>
          <a:p>
            <a:pPr>
              <a:defRPr/>
            </a:pPr>
            <a:r>
              <a:rPr lang="en-US" sz="1600" b="1" dirty="0">
                <a:latin typeface="+mn-lt"/>
                <a:ea typeface="ＭＳ Ｐゴシック"/>
                <a:cs typeface="ＭＳ Ｐゴシック"/>
              </a:rPr>
              <a:t>Peak load before PV</a:t>
            </a:r>
          </a:p>
        </p:txBody>
      </p:sp>
      <p:sp>
        <p:nvSpPr>
          <p:cNvPr id="15" name="TextBox 14"/>
          <p:cNvSpPr txBox="1"/>
          <p:nvPr/>
        </p:nvSpPr>
        <p:spPr>
          <a:xfrm>
            <a:off x="4419600" y="2463800"/>
            <a:ext cx="1082675" cy="584200"/>
          </a:xfrm>
          <a:prstGeom prst="rect">
            <a:avLst/>
          </a:prstGeom>
          <a:solidFill>
            <a:schemeClr val="bg1"/>
          </a:solidFill>
        </p:spPr>
        <p:txBody>
          <a:bodyPr>
            <a:spAutoFit/>
          </a:bodyPr>
          <a:lstStyle/>
          <a:p>
            <a:pPr>
              <a:defRPr/>
            </a:pPr>
            <a:r>
              <a:rPr lang="en-US" sz="1600" b="1" dirty="0">
                <a:latin typeface="+mn-lt"/>
                <a:ea typeface="ＭＳ Ｐゴシック"/>
                <a:cs typeface="ＭＳ Ｐゴシック"/>
              </a:rPr>
              <a:t>Peak load after PV</a:t>
            </a:r>
          </a:p>
        </p:txBody>
      </p:sp>
      <p:sp>
        <p:nvSpPr>
          <p:cNvPr id="12" name="Rectangle 11"/>
          <p:cNvSpPr/>
          <p:nvPr/>
        </p:nvSpPr>
        <p:spPr>
          <a:xfrm>
            <a:off x="4419600" y="3086100"/>
            <a:ext cx="685800" cy="38735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cxnSp>
        <p:nvCxnSpPr>
          <p:cNvPr id="14" name="Straight Arrow Connector 13"/>
          <p:cNvCxnSpPr>
            <a:stCxn id="15" idx="2"/>
          </p:cNvCxnSpPr>
          <p:nvPr/>
        </p:nvCxnSpPr>
        <p:spPr>
          <a:xfrm>
            <a:off x="4960938" y="3048000"/>
            <a:ext cx="541337" cy="9969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 name="Straight Arrow Connector 16"/>
          <p:cNvCxnSpPr/>
          <p:nvPr/>
        </p:nvCxnSpPr>
        <p:spPr>
          <a:xfrm flipH="1">
            <a:off x="7086600" y="2613025"/>
            <a:ext cx="669925" cy="3206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8" name="Rectangle 17"/>
          <p:cNvSpPr/>
          <p:nvPr/>
        </p:nvSpPr>
        <p:spPr>
          <a:xfrm>
            <a:off x="4960938" y="2287588"/>
            <a:ext cx="2659062" cy="17621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p>
        </p:txBody>
      </p:sp>
      <p:sp>
        <p:nvSpPr>
          <p:cNvPr id="19" name="Rectangle 6"/>
          <p:cNvSpPr txBox="1">
            <a:spLocks/>
          </p:cNvSpPr>
          <p:nvPr/>
        </p:nvSpPr>
        <p:spPr>
          <a:xfrm>
            <a:off x="2044700" y="1195388"/>
            <a:ext cx="5000625" cy="706437"/>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uFont typeface="Arial"/>
              <a:buNone/>
              <a:defRPr/>
            </a:pPr>
            <a:r>
              <a:rPr lang="en-US" b="1" i="1" smtClean="0">
                <a:solidFill>
                  <a:schemeClr val="tx2"/>
                </a:solidFill>
              </a:rPr>
              <a:t>Solar Generation Coincides with Peak Demand/Price </a:t>
            </a:r>
            <a:endParaRPr lang="en-US" b="1" i="1" smtClean="0">
              <a:solidFill>
                <a:schemeClr val="tx2"/>
              </a:solidFill>
              <a:ea typeface="ＭＳ Ｐゴシック" pitchFamily="34" charset="-128"/>
            </a:endParaRPr>
          </a:p>
          <a:p>
            <a:pPr algn="ctr">
              <a:buFont typeface="Arial"/>
              <a:buNone/>
              <a:defRPr/>
            </a:pPr>
            <a:endParaRPr lang="en-US" smtClean="0">
              <a:ea typeface="ＭＳ Ｐゴシック" pitchFamily="34" charset="-128"/>
            </a:endParaRPr>
          </a:p>
          <a:p>
            <a:pPr algn="ctr">
              <a:buFont typeface="Arial" pitchFamily="34" charset="0"/>
              <a:buNone/>
              <a:defRPr/>
            </a:pPr>
            <a:endParaRPr lang="en-US" dirty="0" smtClean="0">
              <a:ea typeface="ＭＳ Ｐゴシック" pitchFamily="34" charset="-128"/>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29"/>
          <p:cNvPicPr>
            <a:picLocks noChangeAspect="1" noChangeArrowheads="1"/>
          </p:cNvPicPr>
          <p:nvPr/>
        </p:nvPicPr>
        <p:blipFill>
          <a:blip r:embed="rId3" cstate="print"/>
          <a:srcRect/>
          <a:stretch>
            <a:fillRect/>
          </a:stretch>
        </p:blipFill>
        <p:spPr bwMode="auto">
          <a:xfrm>
            <a:off x="3671888" y="2346325"/>
            <a:ext cx="2019300" cy="2016125"/>
          </a:xfrm>
          <a:prstGeom prst="rect">
            <a:avLst/>
          </a:prstGeom>
          <a:noFill/>
          <a:ln w="9525">
            <a:noFill/>
            <a:miter lim="800000"/>
            <a:headEnd/>
            <a:tailEnd/>
          </a:ln>
        </p:spPr>
      </p:pic>
      <p:sp>
        <p:nvSpPr>
          <p:cNvPr id="762882" name="Rectangle 56"/>
          <p:cNvSpPr>
            <a:spLocks noGrp="1"/>
          </p:cNvSpPr>
          <p:nvPr>
            <p:ph type="title" idx="4294967295"/>
          </p:nvPr>
        </p:nvSpPr>
        <p:spPr>
          <a:xfrm>
            <a:off x="457200" y="1219200"/>
            <a:ext cx="8229600" cy="1143000"/>
          </a:xfrm>
        </p:spPr>
        <p:txBody>
          <a:bodyPr>
            <a:normAutofit fontScale="90000"/>
          </a:bodyPr>
          <a:lstStyle/>
          <a:p>
            <a:pPr eaLnBrk="1" fontAlgn="auto" hangingPunct="1">
              <a:spcAft>
                <a:spcPts val="0"/>
              </a:spcAft>
              <a:defRPr/>
            </a:pPr>
            <a:r>
              <a:rPr lang="en-US" sz="3600" dirty="0" smtClean="0">
                <a:ea typeface="ＭＳ Ｐゴシック"/>
              </a:rPr>
              <a:t>When Local Governments Lead Solar Efforts, They Show Leadership and Social Responsibility</a:t>
            </a:r>
          </a:p>
        </p:txBody>
      </p:sp>
      <p:graphicFrame>
        <p:nvGraphicFramePr>
          <p:cNvPr id="386152" name="Group 104"/>
          <p:cNvGraphicFramePr>
            <a:graphicFrameLocks noGrp="1"/>
          </p:cNvGraphicFramePr>
          <p:nvPr>
            <p:ph sz="quarter" idx="4294967295"/>
          </p:nvPr>
        </p:nvGraphicFramePr>
        <p:xfrm>
          <a:off x="5562600" y="3019425"/>
          <a:ext cx="2971800" cy="2819401"/>
        </p:xfrm>
        <a:graphic>
          <a:graphicData uri="http://schemas.openxmlformats.org/drawingml/2006/table">
            <a:tbl>
              <a:tblPr/>
              <a:tblGrid>
                <a:gridCol w="2971800"/>
              </a:tblGrid>
              <a:tr h="468313">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en-US" sz="2400" b="1" i="0" u="none" strike="noStrike" cap="none" normalizeH="0" baseline="0" smtClean="0">
                          <a:ln>
                            <a:noFill/>
                          </a:ln>
                          <a:solidFill>
                            <a:schemeClr val="tx2"/>
                          </a:solidFill>
                          <a:effectLst/>
                          <a:latin typeface="Calibri" pitchFamily="34" charset="0"/>
                        </a:rPr>
                        <a:t>Results</a:t>
                      </a:r>
                    </a:p>
                  </a:txBody>
                  <a:tcPr anchor="ctr"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n-US" sz="2000" b="0" i="0" u="none" strike="noStrike" cap="none" normalizeH="0" baseline="0" smtClean="0">
                          <a:ln>
                            <a:noFill/>
                          </a:ln>
                          <a:solidFill>
                            <a:schemeClr val="tx1"/>
                          </a:solidFill>
                          <a:effectLst/>
                          <a:latin typeface="Calibri" pitchFamily="34" charset="0"/>
                        </a:rPr>
                        <a:t>Job growth</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n-US" sz="2000" b="0" i="0" u="none" strike="noStrike" cap="none" normalizeH="0" baseline="0" smtClean="0">
                          <a:ln>
                            <a:noFill/>
                          </a:ln>
                          <a:solidFill>
                            <a:schemeClr val="tx1"/>
                          </a:solidFill>
                          <a:effectLst/>
                          <a:latin typeface="Calibri" pitchFamily="34" charset="0"/>
                        </a:rPr>
                        <a:t>Improved quality of life</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n-US" sz="2000" b="0" i="0" u="none" strike="noStrike" cap="none" normalizeH="0" baseline="0" smtClean="0">
                          <a:ln>
                            <a:noFill/>
                          </a:ln>
                          <a:solidFill>
                            <a:schemeClr val="tx1"/>
                          </a:solidFill>
                          <a:effectLst/>
                          <a:latin typeface="Calibri" pitchFamily="34" charset="0"/>
                        </a:rPr>
                        <a:t>Increase property values</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9138">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n-US" sz="2000" b="0" i="0" u="none" strike="noStrike" cap="none" normalizeH="0" baseline="0" smtClean="0">
                          <a:ln>
                            <a:noFill/>
                          </a:ln>
                          <a:solidFill>
                            <a:schemeClr val="tx1"/>
                          </a:solidFill>
                          <a:effectLst/>
                          <a:latin typeface="Calibri" pitchFamily="34" charset="0"/>
                        </a:rPr>
                        <a:t>Increased private sector willingness to adopt solar</a:t>
                      </a:r>
                    </a:p>
                  </a:txBody>
                  <a:tcPr anchor="ct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575">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n-US" sz="2000" b="0" i="0" u="none" strike="noStrike" cap="none" normalizeH="0" baseline="0" smtClean="0">
                          <a:ln>
                            <a:noFill/>
                          </a:ln>
                          <a:solidFill>
                            <a:schemeClr val="tx1"/>
                          </a:solidFill>
                          <a:effectLst/>
                          <a:latin typeface="Calibri" pitchFamily="34" charset="0"/>
                        </a:rPr>
                        <a:t>Savings for constituents</a:t>
                      </a:r>
                    </a:p>
                  </a:txBody>
                  <a:tcPr anchor="ctr" horzOverflow="overflow">
                    <a:lnL cap="flat">
                      <a:noFill/>
                    </a:lnL>
                    <a:lnR cap="flat">
                      <a:noFill/>
                    </a:lnR>
                    <a:lnT w="12700" cap="flat" cmpd="sng" algn="ctr">
                      <a:solidFill>
                        <a:schemeClr val="tx1"/>
                      </a:solidFill>
                      <a:prstDash val="solid"/>
                      <a:round/>
                      <a:headEnd type="none" w="med" len="med"/>
                      <a:tailEnd type="none" w="med" len="med"/>
                    </a:lnT>
                    <a:lnB cap="flat">
                      <a:noFill/>
                    </a:lnB>
                    <a:lnTlToBr>
                      <a:noFill/>
                    </a:lnTlToBr>
                    <a:lnBlToTr>
                      <a:noFill/>
                    </a:lnBlToTr>
                    <a:noFill/>
                  </a:tcPr>
                </a:tc>
              </a:tr>
            </a:tbl>
          </a:graphicData>
        </a:graphic>
      </p:graphicFrame>
      <p:graphicFrame>
        <p:nvGraphicFramePr>
          <p:cNvPr id="386160" name="Group 112"/>
          <p:cNvGraphicFramePr>
            <a:graphicFrameLocks noGrp="1"/>
          </p:cNvGraphicFramePr>
          <p:nvPr>
            <p:ph sz="quarter" idx="4294967295"/>
          </p:nvPr>
        </p:nvGraphicFramePr>
        <p:xfrm>
          <a:off x="609600" y="3019425"/>
          <a:ext cx="2971800" cy="2876868"/>
        </p:xfrm>
        <a:graphic>
          <a:graphicData uri="http://schemas.openxmlformats.org/drawingml/2006/table">
            <a:tbl>
              <a:tblPr/>
              <a:tblGrid>
                <a:gridCol w="2971800"/>
              </a:tblGrid>
              <a:tr h="457200">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2400" b="1" i="0" u="none" strike="noStrike" cap="none" normalizeH="0" baseline="0" dirty="0">
                          <a:ln>
                            <a:noFill/>
                          </a:ln>
                          <a:solidFill>
                            <a:schemeClr val="tx2"/>
                          </a:solidFill>
                          <a:effectLst/>
                          <a:latin typeface="Calibri" charset="0"/>
                        </a:rPr>
                        <a:t>How</a:t>
                      </a: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396875">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a:ln>
                            <a:noFill/>
                          </a:ln>
                          <a:solidFill>
                            <a:schemeClr val="tx1"/>
                          </a:solidFill>
                          <a:effectLst/>
                          <a:latin typeface="Calibri" charset="0"/>
                        </a:rPr>
                        <a:t>Inspire more installations</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6713">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dirty="0">
                          <a:ln>
                            <a:noFill/>
                          </a:ln>
                          <a:solidFill>
                            <a:schemeClr val="tx1"/>
                          </a:solidFill>
                          <a:effectLst/>
                          <a:latin typeface="Calibri" charset="0"/>
                        </a:rPr>
                        <a:t>Reduce GHGs</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1675">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a:ln>
                            <a:noFill/>
                          </a:ln>
                          <a:solidFill>
                            <a:schemeClr val="tx1"/>
                          </a:solidFill>
                          <a:effectLst/>
                          <a:latin typeface="Calibri" charset="0"/>
                        </a:rPr>
                        <a:t>Encourage property improvements</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3063">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a:ln>
                            <a:noFill/>
                          </a:ln>
                          <a:solidFill>
                            <a:schemeClr val="tx1"/>
                          </a:solidFill>
                          <a:effectLst/>
                          <a:latin typeface="Calibri" charset="0"/>
                        </a:rPr>
                        <a:t>Work with local industry</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8638">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r>
                        <a:rPr kumimoji="0" lang="en-US" sz="2000" b="0" i="0" u="none" strike="noStrike" cap="none" normalizeH="0" baseline="0" dirty="0">
                          <a:ln>
                            <a:noFill/>
                          </a:ln>
                          <a:solidFill>
                            <a:schemeClr val="tx1"/>
                          </a:solidFill>
                          <a:effectLst/>
                          <a:latin typeface="Calibri" charset="0"/>
                        </a:rPr>
                        <a:t>Help save operating costs</a:t>
                      </a:r>
                    </a:p>
                  </a:txBody>
                  <a:tcPr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r>
            </a:tbl>
          </a:graphicData>
        </a:graphic>
      </p:graphicFrame>
      <p:sp>
        <p:nvSpPr>
          <p:cNvPr id="310299" name="AutoShape 64"/>
          <p:cNvSpPr>
            <a:spLocks noChangeArrowheads="1"/>
          </p:cNvSpPr>
          <p:nvPr/>
        </p:nvSpPr>
        <p:spPr bwMode="auto">
          <a:xfrm>
            <a:off x="3962400" y="4371975"/>
            <a:ext cx="1295400" cy="1524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Title 1"/>
          <p:cNvSpPr>
            <a:spLocks noGrp="1"/>
          </p:cNvSpPr>
          <p:nvPr>
            <p:ph type="title" idx="4294967295"/>
          </p:nvPr>
        </p:nvSpPr>
        <p:spPr>
          <a:xfrm>
            <a:off x="363538" y="5091113"/>
            <a:ext cx="8229600" cy="1143000"/>
          </a:xfrm>
          <a:solidFill>
            <a:srgbClr val="FFFFFF"/>
          </a:solidFill>
          <a:ln>
            <a:noFill/>
          </a:ln>
        </p:spPr>
        <p:txBody>
          <a:bodyPr/>
          <a:lstStyle/>
          <a:p>
            <a:pPr eaLnBrk="1" hangingPunct="1"/>
            <a:r>
              <a:rPr lang="en-US" sz="4000" smtClean="0"/>
              <a:t>Marin County, CA</a:t>
            </a:r>
          </a:p>
        </p:txBody>
      </p:sp>
      <p:sp>
        <p:nvSpPr>
          <p:cNvPr id="312322" name="Text Placeholder 2"/>
          <p:cNvSpPr>
            <a:spLocks noGrp="1"/>
          </p:cNvSpPr>
          <p:nvPr>
            <p:ph type="body" sz="half" idx="4294967295"/>
          </p:nvPr>
        </p:nvSpPr>
        <p:spPr>
          <a:xfrm>
            <a:off x="1917700" y="5916613"/>
            <a:ext cx="5422900" cy="437692"/>
          </a:xfrm>
          <a:solidFill>
            <a:srgbClr val="FFFFFF"/>
          </a:solidFill>
          <a:ln>
            <a:noFill/>
          </a:ln>
        </p:spPr>
        <p:txBody>
          <a:bodyPr/>
          <a:lstStyle/>
          <a:p>
            <a:pPr eaLnBrk="1" hangingPunct="1">
              <a:buFont typeface="Arial" charset="0"/>
              <a:buNone/>
            </a:pPr>
            <a:r>
              <a:rPr lang="en-US" sz="1800" u="sng" smtClean="0">
                <a:latin typeface="Arial" charset="0"/>
                <a:hlinkClick r:id="rId4"/>
              </a:rPr>
              <a:t>http://www.youtube.com/watch?v=HLHlzLVY9gA</a:t>
            </a:r>
            <a:endParaRPr lang="en-US" sz="1800" smtClean="0">
              <a:latin typeface="Arial" charset="0"/>
            </a:endParaRPr>
          </a:p>
        </p:txBody>
      </p:sp>
      <p:pic>
        <p:nvPicPr>
          <p:cNvPr id="2" name="Shape">
            <a:hlinkClick r:id="" action="ppaction://media"/>
          </p:cNvPr>
          <p:cNvPicPr>
            <a:picLocks noRot="1" noChangeAspect="1"/>
          </p:cNvPicPr>
          <p:nvPr>
            <a:videoFile r:link="rId1"/>
          </p:nvPr>
        </p:nvPicPr>
        <p:blipFill>
          <a:blip r:embed="rId5" cstate="print"/>
          <a:srcRect/>
          <a:stretch>
            <a:fillRect/>
          </a:stretch>
        </p:blipFill>
        <p:spPr bwMode="auto">
          <a:xfrm>
            <a:off x="992188" y="1179513"/>
            <a:ext cx="7159625" cy="40354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Grp="1"/>
          </p:cNvSpPr>
          <p:nvPr>
            <p:ph type="title" idx="4294967295"/>
          </p:nvPr>
        </p:nvSpPr>
        <p:spPr>
          <a:xfrm>
            <a:off x="457200" y="1498600"/>
            <a:ext cx="8229600" cy="939800"/>
          </a:xfrm>
        </p:spPr>
        <p:txBody>
          <a:bodyPr/>
          <a:lstStyle/>
          <a:p>
            <a:pPr eaLnBrk="1" hangingPunct="1">
              <a:lnSpc>
                <a:spcPct val="90000"/>
              </a:lnSpc>
            </a:pPr>
            <a:r>
              <a:rPr lang="en-US" sz="2800" smtClean="0">
                <a:ea typeface="ＭＳ Ｐゴシック" pitchFamily="34" charset="-128"/>
              </a:rPr>
              <a:t>Prepare an </a:t>
            </a:r>
            <a:r>
              <a:rPr lang="en-US" sz="2800" b="1" i="1" smtClean="0">
                <a:ea typeface="ＭＳ Ｐゴシック" pitchFamily="34" charset="-128"/>
              </a:rPr>
              <a:t>Elevator Speech </a:t>
            </a:r>
            <a:r>
              <a:rPr lang="en-US" sz="2800" smtClean="0">
                <a:ea typeface="ＭＳ Ｐゴシック" pitchFamily="34" charset="-128"/>
              </a:rPr>
              <a:t>to convince </a:t>
            </a:r>
            <a:r>
              <a:rPr lang="en-US" sz="2800" b="1" i="1" u="sng" smtClean="0">
                <a:ea typeface="ＭＳ Ｐゴシック" pitchFamily="34" charset="-128"/>
              </a:rPr>
              <a:t>one</a:t>
            </a:r>
            <a:r>
              <a:rPr lang="en-US" sz="2800" u="sng" smtClean="0">
                <a:ea typeface="ＭＳ Ｐゴシック" pitchFamily="34" charset="-128"/>
              </a:rPr>
              <a:t> of </a:t>
            </a:r>
            <a:r>
              <a:rPr lang="en-US" sz="2800" b="1" i="1" u="sng" smtClean="0">
                <a:ea typeface="ＭＳ Ｐゴシック" pitchFamily="34" charset="-128"/>
              </a:rPr>
              <a:t>your</a:t>
            </a:r>
            <a:r>
              <a:rPr lang="en-US" sz="2800" u="sng" smtClean="0">
                <a:ea typeface="ＭＳ Ｐゴシック" pitchFamily="34" charset="-128"/>
              </a:rPr>
              <a:t> community leaders</a:t>
            </a:r>
            <a:r>
              <a:rPr lang="en-US" sz="2800" smtClean="0">
                <a:ea typeface="ＭＳ Ｐゴシック" pitchFamily="34" charset="-128"/>
              </a:rPr>
              <a:t> that it’s worth it for your community to go solar</a:t>
            </a:r>
          </a:p>
        </p:txBody>
      </p:sp>
      <p:sp>
        <p:nvSpPr>
          <p:cNvPr id="314370" name="Rectangle 3"/>
          <p:cNvSpPr>
            <a:spLocks noGrp="1"/>
          </p:cNvSpPr>
          <p:nvPr>
            <p:ph idx="4294967295"/>
          </p:nvPr>
        </p:nvSpPr>
        <p:spPr/>
        <p:txBody>
          <a:bodyPr/>
          <a:lstStyle/>
          <a:p>
            <a:pPr marL="571500" indent="-514350" eaLnBrk="1" hangingPunct="1">
              <a:lnSpc>
                <a:spcPct val="90000"/>
              </a:lnSpc>
            </a:pPr>
            <a:r>
              <a:rPr lang="en-US" sz="2800" smtClean="0">
                <a:ea typeface="ＭＳ Ｐゴシック" pitchFamily="34" charset="-128"/>
              </a:rPr>
              <a:t>Individually, prepare your speech </a:t>
            </a:r>
            <a:r>
              <a:rPr lang="en-US" sz="2000" smtClean="0">
                <a:ea typeface="ＭＳ Ｐゴシック" pitchFamily="34" charset="-128"/>
              </a:rPr>
              <a:t>(5 minutes)</a:t>
            </a:r>
          </a:p>
          <a:p>
            <a:pPr marL="971550" lvl="1" indent="-514350" eaLnBrk="1" hangingPunct="1">
              <a:lnSpc>
                <a:spcPct val="90000"/>
              </a:lnSpc>
            </a:pPr>
            <a:r>
              <a:rPr lang="en-US" sz="2400" smtClean="0">
                <a:ea typeface="ＭＳ Ｐゴシック" pitchFamily="34" charset="-128"/>
              </a:rPr>
              <a:t>What motivates this community leader? What benefit of solar aligns with this person’s motivation?</a:t>
            </a:r>
          </a:p>
          <a:p>
            <a:pPr marL="971550" lvl="1" indent="-514350" eaLnBrk="1" hangingPunct="1">
              <a:lnSpc>
                <a:spcPct val="90000"/>
              </a:lnSpc>
            </a:pPr>
            <a:r>
              <a:rPr lang="en-US" sz="2400" smtClean="0">
                <a:ea typeface="ＭＳ Ｐゴシック" pitchFamily="34" charset="-128"/>
              </a:rPr>
              <a:t>It should take &lt;30 seconds to deliver (approximately 90 words)</a:t>
            </a:r>
          </a:p>
          <a:p>
            <a:pPr marL="571500" indent="-514350" eaLnBrk="1" hangingPunct="1">
              <a:lnSpc>
                <a:spcPct val="90000"/>
              </a:lnSpc>
            </a:pPr>
            <a:r>
              <a:rPr lang="en-US" sz="2800" smtClean="0">
                <a:ea typeface="ＭＳ Ｐゴシック" pitchFamily="34" charset="-128"/>
              </a:rPr>
              <a:t>In pairs, each partner delivers his/her elevator speech; offer suggestions to each other </a:t>
            </a:r>
            <a:r>
              <a:rPr lang="en-US" sz="2000" smtClean="0">
                <a:ea typeface="ＭＳ Ｐゴシック" pitchFamily="34" charset="-128"/>
              </a:rPr>
              <a:t>(5 minutes)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Title 1"/>
          <p:cNvSpPr>
            <a:spLocks noGrp="1"/>
          </p:cNvSpPr>
          <p:nvPr>
            <p:ph type="ctrTitle" idx="4294967295"/>
          </p:nvPr>
        </p:nvSpPr>
        <p:spPr>
          <a:xfrm>
            <a:off x="685800" y="2130425"/>
            <a:ext cx="7772400" cy="1470025"/>
          </a:xfrm>
        </p:spPr>
        <p:txBody>
          <a:bodyPr/>
          <a:lstStyle/>
          <a:p>
            <a:pPr eaLnBrk="1" hangingPunct="1"/>
            <a:r>
              <a:rPr lang="en-US" smtClean="0"/>
              <a:t>Featuring Boston</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Rectangle 2"/>
          <p:cNvSpPr>
            <a:spLocks noGrp="1"/>
          </p:cNvSpPr>
          <p:nvPr>
            <p:ph type="title" idx="4294967295"/>
          </p:nvPr>
        </p:nvSpPr>
        <p:spPr/>
        <p:txBody>
          <a:bodyPr rtlCol="0">
            <a:normAutofit fontScale="90000"/>
          </a:bodyPr>
          <a:lstStyle/>
          <a:p>
            <a:pPr eaLnBrk="1" fontAlgn="auto" hangingPunct="1">
              <a:spcAft>
                <a:spcPts val="0"/>
              </a:spcAft>
              <a:defRPr/>
            </a:pPr>
            <a:r>
              <a:rPr lang="en-US" dirty="0" smtClean="0">
                <a:ea typeface="ＭＳ Ｐゴシック"/>
              </a:rPr>
              <a:t>3-2-1 Review</a:t>
            </a:r>
            <a:br>
              <a:rPr lang="en-US" dirty="0" smtClean="0">
                <a:ea typeface="ＭＳ Ｐゴシック"/>
              </a:rPr>
            </a:br>
            <a:r>
              <a:rPr lang="en-US" b="1" i="1" dirty="0" smtClean="0">
                <a:ea typeface="ＭＳ Ｐゴシック"/>
              </a:rPr>
              <a:t>What are/is:</a:t>
            </a:r>
          </a:p>
        </p:txBody>
      </p:sp>
      <p:graphicFrame>
        <p:nvGraphicFramePr>
          <p:cNvPr id="2" name="Content Placeholder 1"/>
          <p:cNvGraphicFramePr>
            <a:graphicFrameLocks noGrp="1"/>
          </p:cNvGraphicFramePr>
          <p:nvPr>
            <p:ph idx="4294967295"/>
          </p:nvPr>
        </p:nvGraphicFramePr>
        <p:xfrm>
          <a:off x="1519706" y="2434222"/>
          <a:ext cx="7167093" cy="3472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592138" y="2254250"/>
            <a:ext cx="808037" cy="1568450"/>
          </a:xfrm>
          <a:prstGeom prst="rect">
            <a:avLst/>
          </a:prstGeom>
          <a:noFill/>
        </p:spPr>
        <p:txBody>
          <a:bodyPr wrap="none">
            <a:spAutoFit/>
          </a:bodyPr>
          <a:lstStyle/>
          <a:p>
            <a:pPr>
              <a:defRPr/>
            </a:pPr>
            <a:r>
              <a:rPr lang="en-US" sz="9600" b="1" dirty="0">
                <a:solidFill>
                  <a:schemeClr val="accent2"/>
                </a:solidFill>
                <a:latin typeface="+mn-lt"/>
                <a:ea typeface="ＭＳ Ｐゴシック"/>
                <a:cs typeface="ＭＳ Ｐゴシック"/>
              </a:rPr>
              <a:t>3</a:t>
            </a:r>
          </a:p>
        </p:txBody>
      </p:sp>
      <p:sp>
        <p:nvSpPr>
          <p:cNvPr id="6" name="TextBox 5"/>
          <p:cNvSpPr txBox="1"/>
          <p:nvPr/>
        </p:nvSpPr>
        <p:spPr>
          <a:xfrm>
            <a:off x="577850" y="3371850"/>
            <a:ext cx="808038" cy="1570038"/>
          </a:xfrm>
          <a:prstGeom prst="rect">
            <a:avLst/>
          </a:prstGeom>
          <a:noFill/>
        </p:spPr>
        <p:txBody>
          <a:bodyPr wrap="none">
            <a:spAutoFit/>
          </a:bodyPr>
          <a:lstStyle/>
          <a:p>
            <a:pPr>
              <a:defRPr/>
            </a:pPr>
            <a:r>
              <a:rPr lang="en-US" sz="9600" b="1" dirty="0">
                <a:solidFill>
                  <a:schemeClr val="accent3"/>
                </a:solidFill>
                <a:latin typeface="+mn-lt"/>
                <a:ea typeface="ＭＳ Ｐゴシック"/>
                <a:cs typeface="ＭＳ Ｐゴシック"/>
              </a:rPr>
              <a:t>2</a:t>
            </a:r>
          </a:p>
        </p:txBody>
      </p:sp>
      <p:sp>
        <p:nvSpPr>
          <p:cNvPr id="8" name="TextBox 7"/>
          <p:cNvSpPr txBox="1"/>
          <p:nvPr/>
        </p:nvSpPr>
        <p:spPr>
          <a:xfrm>
            <a:off x="574675" y="4491038"/>
            <a:ext cx="808038" cy="1568450"/>
          </a:xfrm>
          <a:prstGeom prst="rect">
            <a:avLst/>
          </a:prstGeom>
          <a:noFill/>
        </p:spPr>
        <p:txBody>
          <a:bodyPr wrap="none">
            <a:spAutoFit/>
          </a:bodyPr>
          <a:lstStyle/>
          <a:p>
            <a:pPr>
              <a:defRPr/>
            </a:pPr>
            <a:r>
              <a:rPr lang="en-US" sz="9600" b="1" dirty="0">
                <a:solidFill>
                  <a:schemeClr val="accent4"/>
                </a:solidFill>
                <a:latin typeface="+mn-lt"/>
                <a:ea typeface="ＭＳ Ｐゴシック"/>
                <a:cs typeface="ＭＳ Ｐゴシック"/>
              </a:rPr>
              <a:t>1</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p:cNvSpPr>
          <p:nvPr>
            <p:ph type="ctrTitle" idx="4294967295"/>
          </p:nvPr>
        </p:nvSpPr>
        <p:spPr>
          <a:xfrm>
            <a:off x="685800" y="2130425"/>
            <a:ext cx="7772400" cy="1470025"/>
          </a:xfrm>
        </p:spPr>
        <p:txBody>
          <a:bodyPr/>
          <a:lstStyle/>
          <a:p>
            <a:r>
              <a:rPr lang="en-US" sz="4000" smtClean="0">
                <a:ea typeface="ＭＳ Ｐゴシック" pitchFamily="34" charset="-128"/>
              </a:rPr>
              <a:t>How and Where to Consider Solar Energy in the Planning Process</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1156298" y="1161142"/>
          <a:ext cx="6792687" cy="50945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4"/>
          <p:cNvPicPr>
            <a:picLocks noChangeAspect="1" noChangeArrowheads="1"/>
          </p:cNvPicPr>
          <p:nvPr/>
        </p:nvPicPr>
        <p:blipFill>
          <a:blip r:embed="rId3" cstate="print"/>
          <a:srcRect/>
          <a:stretch>
            <a:fillRect/>
          </a:stretch>
        </p:blipFill>
        <p:spPr bwMode="auto">
          <a:xfrm>
            <a:off x="2438400" y="3438525"/>
            <a:ext cx="3406775" cy="2559050"/>
          </a:xfrm>
          <a:prstGeom prst="rect">
            <a:avLst/>
          </a:prstGeom>
          <a:noFill/>
          <a:ln w="9525">
            <a:noFill/>
            <a:miter lim="800000"/>
            <a:headEnd/>
            <a:tailEnd/>
          </a:ln>
        </p:spPr>
      </p:pic>
      <p:sp>
        <p:nvSpPr>
          <p:cNvPr id="324610" name="Rectangle 5"/>
          <p:cNvSpPr>
            <a:spLocks noChangeArrowheads="1"/>
          </p:cNvSpPr>
          <p:nvPr/>
        </p:nvSpPr>
        <p:spPr bwMode="auto">
          <a:xfrm>
            <a:off x="3163888" y="6030913"/>
            <a:ext cx="1955800" cy="244475"/>
          </a:xfrm>
          <a:prstGeom prst="rect">
            <a:avLst/>
          </a:prstGeom>
          <a:noFill/>
          <a:ln w="9525">
            <a:noFill/>
            <a:miter lim="800000"/>
            <a:headEnd/>
            <a:tailEnd/>
          </a:ln>
        </p:spPr>
        <p:txBody>
          <a:bodyPr wrap="none">
            <a:spAutoFit/>
          </a:bodyPr>
          <a:lstStyle/>
          <a:p>
            <a:r>
              <a:rPr lang="en-US" sz="1000"/>
              <a:t>Photo: www.solar.calfinder.com</a:t>
            </a:r>
          </a:p>
        </p:txBody>
      </p:sp>
      <p:grpSp>
        <p:nvGrpSpPr>
          <p:cNvPr id="770052" name="Group 5"/>
          <p:cNvGrpSpPr>
            <a:grpSpLocks/>
          </p:cNvGrpSpPr>
          <p:nvPr/>
        </p:nvGrpSpPr>
        <p:grpSpPr bwMode="auto">
          <a:xfrm>
            <a:off x="106363" y="1136857"/>
            <a:ext cx="2007870" cy="2007870"/>
            <a:chOff x="3662511" y="2352"/>
            <a:chExt cx="1818977" cy="1818977"/>
          </a:xfrm>
          <a:solidFill>
            <a:schemeClr val="accent2"/>
          </a:solidFill>
        </p:grpSpPr>
        <p:sp>
          <p:nvSpPr>
            <p:cNvPr id="7" name="Oval 6"/>
            <p:cNvSpPr/>
            <p:nvPr/>
          </p:nvSpPr>
          <p:spPr>
            <a:xfrm>
              <a:off x="3662511" y="2352"/>
              <a:ext cx="1818977" cy="1818977"/>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Oval 4"/>
            <p:cNvSpPr/>
            <p:nvPr/>
          </p:nvSpPr>
          <p:spPr>
            <a:xfrm>
              <a:off x="3929432" y="269273"/>
              <a:ext cx="1285134" cy="1285134"/>
            </a:xfrm>
            <a:prstGeom prst="rect">
              <a:avLst/>
            </a:prstGeom>
            <a:grpFill/>
          </p:spPr>
          <p:style>
            <a:lnRef idx="0">
              <a:scrgbClr r="0" g="0" b="0"/>
            </a:lnRef>
            <a:fillRef idx="0">
              <a:scrgbClr r="0" g="0" b="0"/>
            </a:fillRef>
            <a:effectRef idx="0">
              <a:scrgbClr r="0" g="0" b="0"/>
            </a:effectRef>
            <a:fontRef idx="minor">
              <a:schemeClr val="lt1"/>
            </a:fontRef>
          </p:style>
          <p:txBody>
            <a:bodyPr lIns="21590" tIns="21590" rIns="21590" bIns="21590" spcCol="1270" anchor="ctr"/>
            <a:lstStyle/>
            <a:p>
              <a:pPr algn="ctr" defTabSz="755650">
                <a:lnSpc>
                  <a:spcPct val="90000"/>
                </a:lnSpc>
                <a:spcAft>
                  <a:spcPct val="35000"/>
                </a:spcAft>
                <a:defRPr/>
              </a:pPr>
              <a:r>
                <a:rPr lang="en-US" sz="2400" dirty="0"/>
                <a:t>Visioning and long-range goal setting</a:t>
              </a:r>
            </a:p>
          </p:txBody>
        </p:sp>
      </p:grpSp>
      <p:pic>
        <p:nvPicPr>
          <p:cNvPr id="324612" name="Picture 2" descr="http://www.nrel.gov/data/pix/Jpegs/07070.jpg"/>
          <p:cNvPicPr>
            <a:picLocks noChangeAspect="1" noChangeArrowheads="1"/>
          </p:cNvPicPr>
          <p:nvPr/>
        </p:nvPicPr>
        <p:blipFill>
          <a:blip r:embed="rId4" cstate="print"/>
          <a:srcRect/>
          <a:stretch>
            <a:fillRect/>
          </a:stretch>
        </p:blipFill>
        <p:spPr bwMode="auto">
          <a:xfrm>
            <a:off x="2655888" y="1212850"/>
            <a:ext cx="2973387" cy="1974850"/>
          </a:xfrm>
          <a:prstGeom prst="rect">
            <a:avLst/>
          </a:prstGeom>
          <a:noFill/>
          <a:ln w="9525">
            <a:noFill/>
            <a:miter lim="800000"/>
            <a:headEnd/>
            <a:tailEnd/>
          </a:ln>
        </p:spPr>
      </p:pic>
      <p:sp>
        <p:nvSpPr>
          <p:cNvPr id="11" name="Rectangle 3"/>
          <p:cNvSpPr txBox="1">
            <a:spLocks/>
          </p:cNvSpPr>
          <p:nvPr/>
        </p:nvSpPr>
        <p:spPr bwMode="auto">
          <a:xfrm>
            <a:off x="5954713" y="2325688"/>
            <a:ext cx="2813050" cy="2386012"/>
          </a:xfrm>
          <a:prstGeom prst="rect">
            <a:avLst/>
          </a:prstGeom>
          <a:noFill/>
          <a:ln w="9525">
            <a:noFill/>
            <a:miter lim="800000"/>
            <a:headEnd/>
            <a:tailEnd/>
          </a:ln>
        </p:spPr>
        <p:txBody>
          <a:bodyPr/>
          <a:lstStyle/>
          <a:p>
            <a:pPr indent="4763" algn="ctr" eaLnBrk="0" hangingPunct="0">
              <a:spcBef>
                <a:spcPct val="20000"/>
              </a:spcBef>
              <a:defRPr/>
            </a:pPr>
            <a:r>
              <a:rPr lang="en-US" sz="2600" dirty="0">
                <a:solidFill>
                  <a:schemeClr val="accent2">
                    <a:lumMod val="50000"/>
                  </a:schemeClr>
                </a:solidFill>
                <a:latin typeface="+mn-lt"/>
                <a:ea typeface="ＭＳ Ｐゴシック"/>
                <a:cs typeface="ＭＳ Ｐゴシック"/>
              </a:rPr>
              <a:t>Does solar play a role in the future vision for your community?</a:t>
            </a:r>
          </a:p>
        </p:txBody>
      </p:sp>
      <p:sp>
        <p:nvSpPr>
          <p:cNvPr id="324614" name="Rectangle 5"/>
          <p:cNvSpPr>
            <a:spLocks noChangeArrowheads="1"/>
          </p:cNvSpPr>
          <p:nvPr/>
        </p:nvSpPr>
        <p:spPr bwMode="auto">
          <a:xfrm>
            <a:off x="2686050" y="3194050"/>
            <a:ext cx="928688" cy="246063"/>
          </a:xfrm>
          <a:prstGeom prst="rect">
            <a:avLst/>
          </a:prstGeom>
          <a:noFill/>
          <a:ln w="9525">
            <a:noFill/>
            <a:miter lim="800000"/>
            <a:headEnd/>
            <a:tailEnd/>
          </a:ln>
        </p:spPr>
        <p:txBody>
          <a:bodyPr wrap="none">
            <a:spAutoFit/>
          </a:bodyPr>
          <a:lstStyle/>
          <a:p>
            <a:r>
              <a:rPr lang="en-US" sz="1000"/>
              <a:t>Photo: NREL</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3" descr="11-172-Solar-America-PPT-PartnerOrgBKG.png"/>
          <p:cNvPicPr>
            <a:picLocks noChangeAspect="1"/>
          </p:cNvPicPr>
          <p:nvPr/>
        </p:nvPicPr>
        <p:blipFill>
          <a:blip r:embed="rId3" cstate="print"/>
          <a:srcRect/>
          <a:stretch>
            <a:fillRect/>
          </a:stretch>
        </p:blipFill>
        <p:spPr bwMode="auto">
          <a:xfrm>
            <a:off x="0" y="-9525"/>
            <a:ext cx="9144000" cy="6858000"/>
          </a:xfrm>
          <a:prstGeom prst="rect">
            <a:avLst/>
          </a:prstGeom>
          <a:noFill/>
          <a:ln w="9525">
            <a:noFill/>
            <a:miter lim="800000"/>
            <a:headEnd/>
            <a:tailEnd/>
          </a:ln>
        </p:spPr>
      </p:pic>
      <p:sp>
        <p:nvSpPr>
          <p:cNvPr id="31746" name="Title 11"/>
          <p:cNvSpPr>
            <a:spLocks noGrp="1"/>
          </p:cNvSpPr>
          <p:nvPr>
            <p:ph type="title"/>
          </p:nvPr>
        </p:nvSpPr>
        <p:spPr/>
        <p:txBody>
          <a:bodyPr/>
          <a:lstStyle/>
          <a:p>
            <a:pPr eaLnBrk="1" hangingPunct="1"/>
            <a:r>
              <a:rPr lang="en-US" smtClean="0"/>
              <a:t>About Solar America Communities</a:t>
            </a:r>
          </a:p>
        </p:txBody>
      </p:sp>
      <p:sp>
        <p:nvSpPr>
          <p:cNvPr id="31747" name="Content Placeholder 12"/>
          <p:cNvSpPr>
            <a:spLocks noGrp="1"/>
          </p:cNvSpPr>
          <p:nvPr>
            <p:ph idx="1"/>
          </p:nvPr>
        </p:nvSpPr>
        <p:spPr>
          <a:xfrm>
            <a:off x="457200" y="2287588"/>
            <a:ext cx="8229600" cy="1697037"/>
          </a:xfrm>
        </p:spPr>
        <p:txBody>
          <a:bodyPr/>
          <a:lstStyle/>
          <a:p>
            <a:pPr marL="0" indent="0" eaLnBrk="1" hangingPunct="1">
              <a:buFont typeface="Arial" charset="0"/>
              <a:buNone/>
            </a:pPr>
            <a:r>
              <a:rPr lang="en-US" sz="1500" smtClean="0"/>
              <a:t>Solar America Communities is a U.S. Department of Energy (DOE) program designed to increase the use and integration of solar energy in communities across the United States. The International City-County Management Association (ICMA) and ICLEI-Local Governments for Sustainability were competitively selected by DOE to conduct outreach to local governments across the United States, enabling them  to replicate successful solar practices and quickly expand local adoption of solar energy. </a:t>
            </a:r>
            <a:r>
              <a:rPr lang="en-US" sz="1500" b="1" smtClean="0">
                <a:solidFill>
                  <a:srgbClr val="1F497D"/>
                </a:solidFill>
              </a:rPr>
              <a:t>For more information visit www.solaramericacommunities.energy.gov.</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14550" y="1347788"/>
            <a:ext cx="6572250" cy="939800"/>
          </a:xfrm>
        </p:spPr>
        <p:txBody>
          <a:bodyPr rtlCol="0">
            <a:normAutofit fontScale="90000"/>
          </a:bodyPr>
          <a:lstStyle/>
          <a:p>
            <a:pPr eaLnBrk="1" fontAlgn="auto" hangingPunct="1">
              <a:spcAft>
                <a:spcPts val="0"/>
              </a:spcAft>
              <a:defRPr/>
            </a:pPr>
            <a:r>
              <a:rPr lang="en-US" dirty="0"/>
              <a:t>Champaign-Urbana: A View from the </a:t>
            </a:r>
            <a:r>
              <a:rPr lang="en-US" dirty="0" smtClean="0"/>
              <a:t>Year 2025</a:t>
            </a:r>
            <a:endParaRPr lang="en-US" dirty="0"/>
          </a:p>
        </p:txBody>
      </p:sp>
      <p:sp>
        <p:nvSpPr>
          <p:cNvPr id="3" name="Content Placeholder 2"/>
          <p:cNvSpPr>
            <a:spLocks noGrp="1"/>
          </p:cNvSpPr>
          <p:nvPr>
            <p:ph idx="4294967295"/>
          </p:nvPr>
        </p:nvSpPr>
        <p:spPr>
          <a:xfrm>
            <a:off x="2743200" y="5638800"/>
            <a:ext cx="5486400" cy="487363"/>
          </a:xfrm>
        </p:spPr>
        <p:txBody>
          <a:bodyPr rtlCol="0">
            <a:normAutofit fontScale="92500" lnSpcReduction="20000"/>
          </a:bodyPr>
          <a:lstStyle/>
          <a:p>
            <a:pPr marL="0" indent="0" algn="ctr" eaLnBrk="1" fontAlgn="auto" hangingPunct="1">
              <a:spcAft>
                <a:spcPts val="0"/>
              </a:spcAft>
              <a:buFont typeface="Arial"/>
              <a:buNone/>
              <a:defRPr/>
            </a:pPr>
            <a:r>
              <a:rPr lang="en-US" dirty="0" smtClean="0">
                <a:hlinkClick r:id="rId3"/>
              </a:rPr>
              <a:t>http://vimeo.com/10835945</a:t>
            </a:r>
            <a:endParaRPr lang="en-US" dirty="0"/>
          </a:p>
        </p:txBody>
      </p:sp>
      <p:grpSp>
        <p:nvGrpSpPr>
          <p:cNvPr id="4" name="Group 5"/>
          <p:cNvGrpSpPr>
            <a:grpSpLocks/>
          </p:cNvGrpSpPr>
          <p:nvPr/>
        </p:nvGrpSpPr>
        <p:grpSpPr bwMode="auto">
          <a:xfrm>
            <a:off x="106363" y="1136857"/>
            <a:ext cx="2007870" cy="2007870"/>
            <a:chOff x="3662511" y="2352"/>
            <a:chExt cx="1818977" cy="1818977"/>
          </a:xfrm>
          <a:solidFill>
            <a:schemeClr val="accent2"/>
          </a:solidFill>
        </p:grpSpPr>
        <p:sp>
          <p:nvSpPr>
            <p:cNvPr id="5" name="Oval 4"/>
            <p:cNvSpPr/>
            <p:nvPr/>
          </p:nvSpPr>
          <p:spPr>
            <a:xfrm>
              <a:off x="3662511" y="2352"/>
              <a:ext cx="1818977" cy="1818977"/>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Oval 4"/>
            <p:cNvSpPr/>
            <p:nvPr/>
          </p:nvSpPr>
          <p:spPr>
            <a:xfrm>
              <a:off x="3929432" y="269273"/>
              <a:ext cx="1285134" cy="1285134"/>
            </a:xfrm>
            <a:prstGeom prst="rect">
              <a:avLst/>
            </a:prstGeom>
            <a:grpFill/>
          </p:spPr>
          <p:style>
            <a:lnRef idx="0">
              <a:scrgbClr r="0" g="0" b="0"/>
            </a:lnRef>
            <a:fillRef idx="0">
              <a:scrgbClr r="0" g="0" b="0"/>
            </a:fillRef>
            <a:effectRef idx="0">
              <a:scrgbClr r="0" g="0" b="0"/>
            </a:effectRef>
            <a:fontRef idx="minor">
              <a:schemeClr val="lt1"/>
            </a:fontRef>
          </p:style>
          <p:txBody>
            <a:bodyPr lIns="21590" tIns="21590" rIns="21590" bIns="21590" spcCol="1270" anchor="ctr"/>
            <a:lstStyle/>
            <a:p>
              <a:pPr algn="ctr" defTabSz="755650">
                <a:lnSpc>
                  <a:spcPct val="90000"/>
                </a:lnSpc>
                <a:spcAft>
                  <a:spcPct val="35000"/>
                </a:spcAft>
                <a:defRPr/>
              </a:pPr>
              <a:r>
                <a:rPr lang="en-US" sz="2400" dirty="0">
                  <a:solidFill>
                    <a:prstClr val="white"/>
                  </a:solidFill>
                </a:rPr>
                <a:t>Visioning and long-range goal setting</a:t>
              </a:r>
            </a:p>
          </p:txBody>
        </p:sp>
      </p:gr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13"/>
          <p:cNvSpPr>
            <a:spLocks noGrp="1"/>
          </p:cNvSpPr>
          <p:nvPr>
            <p:ph sz="half" idx="4294967295"/>
          </p:nvPr>
        </p:nvSpPr>
        <p:spPr>
          <a:xfrm>
            <a:off x="293688" y="3368675"/>
            <a:ext cx="3798887" cy="2160588"/>
          </a:xfrm>
        </p:spPr>
        <p:txBody>
          <a:bodyPr/>
          <a:lstStyle/>
          <a:p>
            <a:pPr>
              <a:lnSpc>
                <a:spcPct val="90000"/>
              </a:lnSpc>
            </a:pPr>
            <a:r>
              <a:rPr lang="en-US" sz="2600" smtClean="0">
                <a:solidFill>
                  <a:srgbClr val="4F6228"/>
                </a:solidFill>
                <a:ea typeface="ＭＳ Ｐゴシック" pitchFamily="34" charset="-128"/>
              </a:rPr>
              <a:t>Comprehensive, general, or master planning</a:t>
            </a:r>
          </a:p>
          <a:p>
            <a:pPr>
              <a:lnSpc>
                <a:spcPct val="90000"/>
              </a:lnSpc>
            </a:pPr>
            <a:r>
              <a:rPr lang="en-US" sz="2600" smtClean="0">
                <a:solidFill>
                  <a:srgbClr val="4F6228"/>
                </a:solidFill>
                <a:ea typeface="ＭＳ Ｐゴシック" pitchFamily="34" charset="-128"/>
              </a:rPr>
              <a:t>Sub-area plans</a:t>
            </a:r>
          </a:p>
          <a:p>
            <a:pPr>
              <a:lnSpc>
                <a:spcPct val="90000"/>
              </a:lnSpc>
            </a:pPr>
            <a:r>
              <a:rPr lang="en-US" sz="2600" smtClean="0">
                <a:solidFill>
                  <a:srgbClr val="4F6228"/>
                </a:solidFill>
                <a:ea typeface="ＭＳ Ｐゴシック" pitchFamily="34" charset="-128"/>
              </a:rPr>
              <a:t>Functional plans</a:t>
            </a:r>
          </a:p>
        </p:txBody>
      </p:sp>
      <p:pic>
        <p:nvPicPr>
          <p:cNvPr id="328706" name="Picture 6"/>
          <p:cNvPicPr>
            <a:picLocks noChangeAspect="1" noChangeArrowheads="1"/>
          </p:cNvPicPr>
          <p:nvPr/>
        </p:nvPicPr>
        <p:blipFill>
          <a:blip r:embed="rId3" cstate="print"/>
          <a:srcRect/>
          <a:stretch>
            <a:fillRect/>
          </a:stretch>
        </p:blipFill>
        <p:spPr bwMode="auto">
          <a:xfrm>
            <a:off x="4002088" y="1685925"/>
            <a:ext cx="2157412" cy="2209800"/>
          </a:xfrm>
          <a:prstGeom prst="rect">
            <a:avLst/>
          </a:prstGeom>
          <a:noFill/>
          <a:ln w="9525">
            <a:noFill/>
            <a:miter lim="800000"/>
            <a:headEnd/>
            <a:tailEnd/>
          </a:ln>
        </p:spPr>
      </p:pic>
      <p:pic>
        <p:nvPicPr>
          <p:cNvPr id="328707" name="Picture 7"/>
          <p:cNvPicPr>
            <a:picLocks noChangeAspect="1" noChangeArrowheads="1"/>
          </p:cNvPicPr>
          <p:nvPr/>
        </p:nvPicPr>
        <p:blipFill>
          <a:blip r:embed="rId4" cstate="print"/>
          <a:srcRect/>
          <a:stretch>
            <a:fillRect/>
          </a:stretch>
        </p:blipFill>
        <p:spPr bwMode="auto">
          <a:xfrm>
            <a:off x="6219825" y="1574800"/>
            <a:ext cx="1976438" cy="2598738"/>
          </a:xfrm>
          <a:prstGeom prst="rect">
            <a:avLst/>
          </a:prstGeom>
          <a:noFill/>
          <a:ln w="9525">
            <a:noFill/>
            <a:miter lim="800000"/>
            <a:headEnd/>
            <a:tailEnd/>
          </a:ln>
        </p:spPr>
      </p:pic>
      <p:pic>
        <p:nvPicPr>
          <p:cNvPr id="328708" name="Picture 9"/>
          <p:cNvPicPr>
            <a:picLocks noChangeAspect="1" noChangeArrowheads="1"/>
          </p:cNvPicPr>
          <p:nvPr/>
        </p:nvPicPr>
        <p:blipFill>
          <a:blip r:embed="rId5" cstate="print"/>
          <a:srcRect/>
          <a:stretch>
            <a:fillRect/>
          </a:stretch>
        </p:blipFill>
        <p:spPr bwMode="auto">
          <a:xfrm>
            <a:off x="6200775" y="4183063"/>
            <a:ext cx="1985963" cy="1708150"/>
          </a:xfrm>
          <a:prstGeom prst="rect">
            <a:avLst/>
          </a:prstGeom>
          <a:noFill/>
          <a:ln w="9525">
            <a:noFill/>
            <a:miter lim="800000"/>
            <a:headEnd/>
            <a:tailEnd/>
          </a:ln>
        </p:spPr>
      </p:pic>
      <p:pic>
        <p:nvPicPr>
          <p:cNvPr id="328709" name="Picture 10"/>
          <p:cNvPicPr>
            <a:picLocks noChangeAspect="1" noChangeArrowheads="1"/>
          </p:cNvPicPr>
          <p:nvPr/>
        </p:nvPicPr>
        <p:blipFill>
          <a:blip r:embed="rId6" cstate="print"/>
          <a:srcRect/>
          <a:stretch>
            <a:fillRect/>
          </a:stretch>
        </p:blipFill>
        <p:spPr bwMode="auto">
          <a:xfrm>
            <a:off x="3494088" y="3900488"/>
            <a:ext cx="2701925" cy="1836737"/>
          </a:xfrm>
          <a:prstGeom prst="rect">
            <a:avLst/>
          </a:prstGeom>
          <a:noFill/>
          <a:ln w="9525">
            <a:noFill/>
            <a:miter lim="800000"/>
            <a:headEnd/>
            <a:tailEnd/>
          </a:ln>
        </p:spPr>
      </p:pic>
      <p:grpSp>
        <p:nvGrpSpPr>
          <p:cNvPr id="771078" name="Group 7"/>
          <p:cNvGrpSpPr>
            <a:grpSpLocks/>
          </p:cNvGrpSpPr>
          <p:nvPr/>
        </p:nvGrpSpPr>
        <p:grpSpPr bwMode="auto">
          <a:xfrm>
            <a:off x="106363" y="1151371"/>
            <a:ext cx="2007870" cy="2007870"/>
            <a:chOff x="3662511" y="2352"/>
            <a:chExt cx="1818977" cy="1818977"/>
          </a:xfrm>
          <a:solidFill>
            <a:schemeClr val="accent3"/>
          </a:solidFill>
        </p:grpSpPr>
        <p:sp>
          <p:nvSpPr>
            <p:cNvPr id="9" name="Oval 8"/>
            <p:cNvSpPr/>
            <p:nvPr/>
          </p:nvSpPr>
          <p:spPr>
            <a:xfrm>
              <a:off x="3662511" y="2352"/>
              <a:ext cx="1818977" cy="1818977"/>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Oval 4"/>
            <p:cNvSpPr/>
            <p:nvPr/>
          </p:nvSpPr>
          <p:spPr>
            <a:xfrm>
              <a:off x="3929432" y="269273"/>
              <a:ext cx="1285134" cy="1285134"/>
            </a:xfrm>
            <a:prstGeom prst="rect">
              <a:avLst/>
            </a:prstGeom>
            <a:grpFill/>
          </p:spPr>
          <p:style>
            <a:lnRef idx="0">
              <a:scrgbClr r="0" g="0" b="0"/>
            </a:lnRef>
            <a:fillRef idx="0">
              <a:scrgbClr r="0" g="0" b="0"/>
            </a:fillRef>
            <a:effectRef idx="0">
              <a:scrgbClr r="0" g="0" b="0"/>
            </a:effectRef>
            <a:fontRef idx="minor">
              <a:schemeClr val="lt1"/>
            </a:fontRef>
          </p:style>
          <p:txBody>
            <a:bodyPr lIns="21590" tIns="21590" rIns="21590" bIns="21590" spcCol="1270" anchor="ctr"/>
            <a:lstStyle/>
            <a:p>
              <a:pPr algn="ctr" defTabSz="755650">
                <a:lnSpc>
                  <a:spcPct val="90000"/>
                </a:lnSpc>
                <a:spcAft>
                  <a:spcPct val="35000"/>
                </a:spcAft>
                <a:defRPr/>
              </a:pPr>
              <a:r>
                <a:rPr lang="en-US" sz="2400" dirty="0"/>
                <a:t>Plan Making</a:t>
              </a:r>
            </a:p>
          </p:txBody>
        </p:sp>
      </p:gr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Title 1"/>
          <p:cNvSpPr>
            <a:spLocks noGrp="1"/>
          </p:cNvSpPr>
          <p:nvPr>
            <p:ph type="title" idx="4294967295"/>
          </p:nvPr>
        </p:nvSpPr>
        <p:spPr>
          <a:xfrm>
            <a:off x="2743200" y="1347788"/>
            <a:ext cx="5334000" cy="939800"/>
          </a:xfrm>
        </p:spPr>
        <p:txBody>
          <a:bodyPr/>
          <a:lstStyle/>
          <a:p>
            <a:r>
              <a:rPr lang="en-US" sz="4000" smtClean="0"/>
              <a:t>Toledo Reinvents Itself as a Solar Power Leader</a:t>
            </a:r>
          </a:p>
        </p:txBody>
      </p:sp>
      <p:sp>
        <p:nvSpPr>
          <p:cNvPr id="330754" name="Content Placeholder 2"/>
          <p:cNvSpPr>
            <a:spLocks noGrp="1"/>
          </p:cNvSpPr>
          <p:nvPr>
            <p:ph idx="4294967295"/>
          </p:nvPr>
        </p:nvSpPr>
        <p:spPr>
          <a:xfrm>
            <a:off x="457200" y="5948363"/>
            <a:ext cx="8229600" cy="487362"/>
          </a:xfrm>
        </p:spPr>
        <p:txBody>
          <a:bodyPr/>
          <a:lstStyle/>
          <a:p>
            <a:pPr marL="0" indent="0" algn="ctr">
              <a:lnSpc>
                <a:spcPct val="80000"/>
              </a:lnSpc>
              <a:buFont typeface="Arial" charset="0"/>
              <a:buNone/>
            </a:pPr>
            <a:r>
              <a:rPr lang="en-US" sz="2000" smtClean="0">
                <a:hlinkClick r:id="rId3"/>
              </a:rPr>
              <a:t>http://www.youtube.com/user/TheSolarIndustry#p/u/60/9NTPTn0JL6E</a:t>
            </a:r>
            <a:endParaRPr lang="en-US" sz="2000" smtClean="0"/>
          </a:p>
        </p:txBody>
      </p:sp>
      <p:grpSp>
        <p:nvGrpSpPr>
          <p:cNvPr id="4" name="Group 7"/>
          <p:cNvGrpSpPr>
            <a:grpSpLocks/>
          </p:cNvGrpSpPr>
          <p:nvPr/>
        </p:nvGrpSpPr>
        <p:grpSpPr bwMode="auto">
          <a:xfrm>
            <a:off x="106363" y="1151371"/>
            <a:ext cx="2007870" cy="2007870"/>
            <a:chOff x="3662511" y="2352"/>
            <a:chExt cx="1818977" cy="1818977"/>
          </a:xfrm>
          <a:solidFill>
            <a:schemeClr val="accent3"/>
          </a:solidFill>
        </p:grpSpPr>
        <p:sp>
          <p:nvSpPr>
            <p:cNvPr id="5" name="Oval 4"/>
            <p:cNvSpPr/>
            <p:nvPr/>
          </p:nvSpPr>
          <p:spPr>
            <a:xfrm>
              <a:off x="3662511" y="2352"/>
              <a:ext cx="1818977" cy="1818977"/>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Oval 4"/>
            <p:cNvSpPr/>
            <p:nvPr/>
          </p:nvSpPr>
          <p:spPr>
            <a:xfrm>
              <a:off x="3929432" y="269273"/>
              <a:ext cx="1285134" cy="1285134"/>
            </a:xfrm>
            <a:prstGeom prst="rect">
              <a:avLst/>
            </a:prstGeom>
            <a:grpFill/>
          </p:spPr>
          <p:style>
            <a:lnRef idx="0">
              <a:scrgbClr r="0" g="0" b="0"/>
            </a:lnRef>
            <a:fillRef idx="0">
              <a:scrgbClr r="0" g="0" b="0"/>
            </a:fillRef>
            <a:effectRef idx="0">
              <a:scrgbClr r="0" g="0" b="0"/>
            </a:effectRef>
            <a:fontRef idx="minor">
              <a:schemeClr val="lt1"/>
            </a:fontRef>
          </p:style>
          <p:txBody>
            <a:bodyPr lIns="21590" tIns="21590" rIns="21590" bIns="21590" spcCol="1270" anchor="ctr"/>
            <a:lstStyle/>
            <a:p>
              <a:pPr algn="ctr" defTabSz="755650">
                <a:lnSpc>
                  <a:spcPct val="90000"/>
                </a:lnSpc>
                <a:spcAft>
                  <a:spcPct val="35000"/>
                </a:spcAft>
                <a:defRPr/>
              </a:pPr>
              <a:r>
                <a:rPr lang="en-US" sz="2400" dirty="0"/>
                <a:t>Plan Making</a:t>
              </a:r>
            </a:p>
          </p:txBody>
        </p:sp>
      </p:gr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nvGraphicFramePr>
        <p:xfrm>
          <a:off x="2114233" y="1582056"/>
          <a:ext cx="6851966" cy="4691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73123" name="Group 5"/>
          <p:cNvGrpSpPr>
            <a:grpSpLocks/>
          </p:cNvGrpSpPr>
          <p:nvPr/>
        </p:nvGrpSpPr>
        <p:grpSpPr bwMode="auto">
          <a:xfrm>
            <a:off x="106363" y="1151371"/>
            <a:ext cx="2007870" cy="2007870"/>
            <a:chOff x="3662511" y="2352"/>
            <a:chExt cx="1818977" cy="1818977"/>
          </a:xfrm>
          <a:solidFill>
            <a:schemeClr val="accent4"/>
          </a:solidFill>
        </p:grpSpPr>
        <p:sp>
          <p:nvSpPr>
            <p:cNvPr id="7" name="Oval 6"/>
            <p:cNvSpPr/>
            <p:nvPr/>
          </p:nvSpPr>
          <p:spPr>
            <a:xfrm>
              <a:off x="3662511" y="2352"/>
              <a:ext cx="1818977" cy="1818977"/>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Oval 4"/>
            <p:cNvSpPr/>
            <p:nvPr/>
          </p:nvSpPr>
          <p:spPr>
            <a:xfrm>
              <a:off x="3929432" y="269273"/>
              <a:ext cx="1285134" cy="1285134"/>
            </a:xfrm>
            <a:prstGeom prst="rect">
              <a:avLst/>
            </a:prstGeom>
            <a:grpFill/>
          </p:spPr>
          <p:style>
            <a:lnRef idx="0">
              <a:scrgbClr r="0" g="0" b="0"/>
            </a:lnRef>
            <a:fillRef idx="0">
              <a:scrgbClr r="0" g="0" b="0"/>
            </a:fillRef>
            <a:effectRef idx="0">
              <a:scrgbClr r="0" g="0" b="0"/>
            </a:effectRef>
            <a:fontRef idx="minor">
              <a:schemeClr val="lt1"/>
            </a:fontRef>
          </p:style>
          <p:txBody>
            <a:bodyPr lIns="21590" tIns="21590" rIns="21590" bIns="21590" spcCol="1270" anchor="ctr"/>
            <a:lstStyle/>
            <a:p>
              <a:pPr algn="ctr" defTabSz="755650">
                <a:lnSpc>
                  <a:spcPct val="90000"/>
                </a:lnSpc>
                <a:spcAft>
                  <a:spcPct val="35000"/>
                </a:spcAft>
                <a:defRPr/>
              </a:pPr>
              <a:r>
                <a:rPr lang="en-US" sz="2400" spc="-150" dirty="0"/>
                <a:t>Regulations</a:t>
              </a:r>
              <a:r>
                <a:rPr lang="en-US" sz="2400" dirty="0"/>
                <a:t> and Incentives</a:t>
              </a:r>
            </a:p>
          </p:txBody>
        </p:sp>
      </p:gr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3123" name="Group 5"/>
          <p:cNvGrpSpPr>
            <a:grpSpLocks/>
          </p:cNvGrpSpPr>
          <p:nvPr/>
        </p:nvGrpSpPr>
        <p:grpSpPr bwMode="auto">
          <a:xfrm>
            <a:off x="106363" y="1151371"/>
            <a:ext cx="2007870" cy="2007870"/>
            <a:chOff x="3662511" y="2352"/>
            <a:chExt cx="1818977" cy="1818977"/>
          </a:xfrm>
          <a:solidFill>
            <a:schemeClr val="accent4"/>
          </a:solidFill>
        </p:grpSpPr>
        <p:sp>
          <p:nvSpPr>
            <p:cNvPr id="7" name="Oval 6"/>
            <p:cNvSpPr/>
            <p:nvPr/>
          </p:nvSpPr>
          <p:spPr>
            <a:xfrm>
              <a:off x="3662511" y="2352"/>
              <a:ext cx="1818977" cy="1818977"/>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Oval 4"/>
            <p:cNvSpPr/>
            <p:nvPr/>
          </p:nvSpPr>
          <p:spPr>
            <a:xfrm>
              <a:off x="3929432" y="269273"/>
              <a:ext cx="1285134" cy="1285134"/>
            </a:xfrm>
            <a:prstGeom prst="rect">
              <a:avLst/>
            </a:prstGeom>
            <a:grpFill/>
          </p:spPr>
          <p:style>
            <a:lnRef idx="0">
              <a:scrgbClr r="0" g="0" b="0"/>
            </a:lnRef>
            <a:fillRef idx="0">
              <a:scrgbClr r="0" g="0" b="0"/>
            </a:fillRef>
            <a:effectRef idx="0">
              <a:scrgbClr r="0" g="0" b="0"/>
            </a:effectRef>
            <a:fontRef idx="minor">
              <a:schemeClr val="lt1"/>
            </a:fontRef>
          </p:style>
          <p:txBody>
            <a:bodyPr lIns="21590" tIns="21590" rIns="21590" bIns="21590" spcCol="1270" anchor="ctr"/>
            <a:lstStyle/>
            <a:p>
              <a:pPr algn="ctr" defTabSz="755650">
                <a:lnSpc>
                  <a:spcPct val="90000"/>
                </a:lnSpc>
                <a:spcAft>
                  <a:spcPct val="35000"/>
                </a:spcAft>
                <a:defRPr/>
              </a:pPr>
              <a:r>
                <a:rPr lang="en-US" sz="2400" spc="-150" dirty="0"/>
                <a:t>Regulations</a:t>
              </a:r>
              <a:r>
                <a:rPr lang="en-US" sz="2400" dirty="0"/>
                <a:t> and Incentives</a:t>
              </a:r>
            </a:p>
          </p:txBody>
        </p:sp>
      </p:grpSp>
      <p:sp>
        <p:nvSpPr>
          <p:cNvPr id="334850" name="Title 1"/>
          <p:cNvSpPr>
            <a:spLocks noGrp="1"/>
          </p:cNvSpPr>
          <p:nvPr>
            <p:ph type="title" idx="4294967295"/>
          </p:nvPr>
        </p:nvSpPr>
        <p:spPr>
          <a:xfrm>
            <a:off x="1819275" y="1498600"/>
            <a:ext cx="6867525" cy="939800"/>
          </a:xfrm>
        </p:spPr>
        <p:txBody>
          <a:bodyPr/>
          <a:lstStyle/>
          <a:p>
            <a:r>
              <a:rPr lang="en-US" sz="3200" b="1" smtClean="0"/>
              <a:t>Seattle, Washington: </a:t>
            </a:r>
            <a:r>
              <a:rPr lang="en-US" sz="3200" smtClean="0"/>
              <a:t>Comprehensive Review of City Codes and Practices</a:t>
            </a:r>
          </a:p>
        </p:txBody>
      </p:sp>
      <p:graphicFrame>
        <p:nvGraphicFramePr>
          <p:cNvPr id="5" name="Content Placeholder 4"/>
          <p:cNvGraphicFramePr>
            <a:graphicFrameLocks noGrp="1"/>
          </p:cNvGraphicFramePr>
          <p:nvPr>
            <p:ph sz="half" idx="4294967295"/>
          </p:nvPr>
        </p:nvGraphicFramePr>
        <p:xfrm>
          <a:off x="182563" y="2742962"/>
          <a:ext cx="6218237" cy="3886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34852" name="Picture 2"/>
          <p:cNvPicPr>
            <a:picLocks noChangeAspect="1" noChangeArrowheads="1"/>
          </p:cNvPicPr>
          <p:nvPr/>
        </p:nvPicPr>
        <p:blipFill>
          <a:blip r:embed="rId8" cstate="print"/>
          <a:srcRect/>
          <a:stretch>
            <a:fillRect/>
          </a:stretch>
        </p:blipFill>
        <p:spPr bwMode="auto">
          <a:xfrm>
            <a:off x="6535738" y="2505075"/>
            <a:ext cx="2532062" cy="3621088"/>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nvGraphicFramePr>
        <p:xfrm>
          <a:off x="4267200" y="1248230"/>
          <a:ext cx="4432300" cy="4945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36898" name="Text Box 6"/>
          <p:cNvSpPr txBox="1">
            <a:spLocks noChangeArrowheads="1"/>
          </p:cNvSpPr>
          <p:nvPr/>
        </p:nvSpPr>
        <p:spPr bwMode="auto">
          <a:xfrm>
            <a:off x="2503488" y="5549900"/>
            <a:ext cx="2179637" cy="246063"/>
          </a:xfrm>
          <a:prstGeom prst="rect">
            <a:avLst/>
          </a:prstGeom>
          <a:noFill/>
          <a:ln w="9525">
            <a:noFill/>
            <a:miter lim="800000"/>
            <a:headEnd/>
            <a:tailEnd/>
          </a:ln>
        </p:spPr>
        <p:txBody>
          <a:bodyPr wrap="none">
            <a:spAutoFit/>
          </a:bodyPr>
          <a:lstStyle/>
          <a:p>
            <a:r>
              <a:rPr lang="en-US" sz="1000"/>
              <a:t>Source: www.urbanmilwaukee.com</a:t>
            </a:r>
          </a:p>
        </p:txBody>
      </p:sp>
      <p:grpSp>
        <p:nvGrpSpPr>
          <p:cNvPr id="774147" name="Group 5"/>
          <p:cNvGrpSpPr>
            <a:grpSpLocks noChangeAspect="1"/>
          </p:cNvGrpSpPr>
          <p:nvPr/>
        </p:nvGrpSpPr>
        <p:grpSpPr bwMode="auto">
          <a:xfrm>
            <a:off x="106361" y="1122339"/>
            <a:ext cx="2193605" cy="2215544"/>
            <a:chOff x="3662511" y="2350"/>
            <a:chExt cx="1929367" cy="1948661"/>
          </a:xfrm>
          <a:solidFill>
            <a:schemeClr val="accent5"/>
          </a:solidFill>
        </p:grpSpPr>
        <p:sp>
          <p:nvSpPr>
            <p:cNvPr id="7" name="Oval 6"/>
            <p:cNvSpPr>
              <a:spLocks noChangeAspect="1"/>
            </p:cNvSpPr>
            <p:nvPr/>
          </p:nvSpPr>
          <p:spPr>
            <a:xfrm>
              <a:off x="3662511" y="2350"/>
              <a:ext cx="1929367" cy="1948661"/>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Oval 4"/>
            <p:cNvSpPr/>
            <p:nvPr/>
          </p:nvSpPr>
          <p:spPr>
            <a:xfrm>
              <a:off x="3929178" y="344972"/>
              <a:ext cx="1397182" cy="1285133"/>
            </a:xfrm>
            <a:prstGeom prst="rect">
              <a:avLst/>
            </a:prstGeom>
            <a:grpFill/>
          </p:spPr>
          <p:style>
            <a:lnRef idx="0">
              <a:scrgbClr r="0" g="0" b="0"/>
            </a:lnRef>
            <a:fillRef idx="0">
              <a:scrgbClr r="0" g="0" b="0"/>
            </a:fillRef>
            <a:effectRef idx="0">
              <a:scrgbClr r="0" g="0" b="0"/>
            </a:effectRef>
            <a:fontRef idx="minor">
              <a:schemeClr val="lt1"/>
            </a:fontRef>
          </p:style>
          <p:txBody>
            <a:bodyPr lIns="21590" tIns="21590" rIns="21590" bIns="21590" spcCol="1270" anchor="ctr"/>
            <a:lstStyle/>
            <a:p>
              <a:pPr algn="ctr" defTabSz="755650">
                <a:lnSpc>
                  <a:spcPct val="90000"/>
                </a:lnSpc>
                <a:spcAft>
                  <a:spcPct val="35000"/>
                </a:spcAft>
                <a:defRPr/>
              </a:pPr>
              <a:r>
                <a:rPr lang="en-US" sz="2400" spc="-150" dirty="0"/>
                <a:t>Development</a:t>
              </a:r>
              <a:r>
                <a:rPr lang="en-US" sz="2400" dirty="0"/>
                <a:t> Work</a:t>
              </a:r>
            </a:p>
          </p:txBody>
        </p:sp>
      </p:grpSp>
      <p:pic>
        <p:nvPicPr>
          <p:cNvPr id="336900" name="Picture 2" descr="http://urbanmilwaukee.com/wp-content/uploads/2009/05/tnd-bayview-birdseye.jpg"/>
          <p:cNvPicPr>
            <a:picLocks noChangeAspect="1" noChangeArrowheads="1"/>
          </p:cNvPicPr>
          <p:nvPr/>
        </p:nvPicPr>
        <p:blipFill>
          <a:blip r:embed="rId8" cstate="print"/>
          <a:srcRect/>
          <a:stretch>
            <a:fillRect/>
          </a:stretch>
        </p:blipFill>
        <p:spPr bwMode="auto">
          <a:xfrm>
            <a:off x="1695450" y="2930525"/>
            <a:ext cx="4140200" cy="2687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4147" name="Group 5"/>
          <p:cNvGrpSpPr>
            <a:grpSpLocks noChangeAspect="1"/>
          </p:cNvGrpSpPr>
          <p:nvPr/>
        </p:nvGrpSpPr>
        <p:grpSpPr bwMode="auto">
          <a:xfrm>
            <a:off x="106361" y="1122339"/>
            <a:ext cx="2193605" cy="2215544"/>
            <a:chOff x="3662511" y="2350"/>
            <a:chExt cx="1929367" cy="1948661"/>
          </a:xfrm>
          <a:solidFill>
            <a:schemeClr val="accent5"/>
          </a:solidFill>
        </p:grpSpPr>
        <p:sp>
          <p:nvSpPr>
            <p:cNvPr id="7" name="Oval 6"/>
            <p:cNvSpPr>
              <a:spLocks noChangeAspect="1"/>
            </p:cNvSpPr>
            <p:nvPr/>
          </p:nvSpPr>
          <p:spPr>
            <a:xfrm>
              <a:off x="3662511" y="2350"/>
              <a:ext cx="1929367" cy="1948661"/>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Oval 4"/>
            <p:cNvSpPr/>
            <p:nvPr/>
          </p:nvSpPr>
          <p:spPr>
            <a:xfrm>
              <a:off x="3929178" y="344972"/>
              <a:ext cx="1397182" cy="1285133"/>
            </a:xfrm>
            <a:prstGeom prst="rect">
              <a:avLst/>
            </a:prstGeom>
            <a:grpFill/>
          </p:spPr>
          <p:style>
            <a:lnRef idx="0">
              <a:scrgbClr r="0" g="0" b="0"/>
            </a:lnRef>
            <a:fillRef idx="0">
              <a:scrgbClr r="0" g="0" b="0"/>
            </a:fillRef>
            <a:effectRef idx="0">
              <a:scrgbClr r="0" g="0" b="0"/>
            </a:effectRef>
            <a:fontRef idx="minor">
              <a:schemeClr val="lt1"/>
            </a:fontRef>
          </p:style>
          <p:txBody>
            <a:bodyPr lIns="21590" tIns="21590" rIns="21590" bIns="21590" spcCol="1270" anchor="ctr"/>
            <a:lstStyle/>
            <a:p>
              <a:pPr algn="ctr" defTabSz="755650">
                <a:lnSpc>
                  <a:spcPct val="90000"/>
                </a:lnSpc>
                <a:spcAft>
                  <a:spcPct val="35000"/>
                </a:spcAft>
                <a:defRPr/>
              </a:pPr>
              <a:r>
                <a:rPr lang="en-US" sz="2400" spc="-150" dirty="0"/>
                <a:t>Development</a:t>
              </a:r>
              <a:r>
                <a:rPr lang="en-US" sz="2400" dirty="0"/>
                <a:t> Work</a:t>
              </a:r>
            </a:p>
          </p:txBody>
        </p:sp>
      </p:grpSp>
      <p:sp>
        <p:nvSpPr>
          <p:cNvPr id="338946" name="Title 1"/>
          <p:cNvSpPr>
            <a:spLocks noGrp="1"/>
          </p:cNvSpPr>
          <p:nvPr>
            <p:ph type="title" idx="4294967295"/>
          </p:nvPr>
        </p:nvSpPr>
        <p:spPr>
          <a:xfrm>
            <a:off x="1998663" y="1347788"/>
            <a:ext cx="6840537" cy="939800"/>
          </a:xfrm>
        </p:spPr>
        <p:txBody>
          <a:bodyPr/>
          <a:lstStyle/>
          <a:p>
            <a:r>
              <a:rPr lang="en-US" sz="3600" smtClean="0"/>
              <a:t>City of Corvallis’ Land Development Code Incorporates Solar</a:t>
            </a:r>
          </a:p>
        </p:txBody>
      </p:sp>
      <p:graphicFrame>
        <p:nvGraphicFramePr>
          <p:cNvPr id="4" name="Content Placeholder 3"/>
          <p:cNvGraphicFramePr>
            <a:graphicFrameLocks noGrp="1"/>
          </p:cNvGraphicFramePr>
          <p:nvPr>
            <p:ph idx="4294967295"/>
          </p:nvPr>
        </p:nvGraphicFramePr>
        <p:xfrm>
          <a:off x="5638800" y="2438399"/>
          <a:ext cx="3505200" cy="25284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38948" name="Picture 2"/>
          <p:cNvPicPr>
            <a:picLocks noChangeAspect="1" noChangeArrowheads="1"/>
          </p:cNvPicPr>
          <p:nvPr/>
        </p:nvPicPr>
        <p:blipFill>
          <a:blip r:embed="rId8" cstate="print"/>
          <a:srcRect/>
          <a:stretch>
            <a:fillRect/>
          </a:stretch>
        </p:blipFill>
        <p:spPr bwMode="auto">
          <a:xfrm>
            <a:off x="847725" y="2652713"/>
            <a:ext cx="2300288" cy="3951287"/>
          </a:xfrm>
          <a:prstGeom prst="rect">
            <a:avLst/>
          </a:prstGeom>
          <a:noFill/>
          <a:ln w="9525">
            <a:noFill/>
            <a:miter lim="800000"/>
            <a:headEnd/>
            <a:tailEnd/>
          </a:ln>
        </p:spPr>
      </p:pic>
      <p:pic>
        <p:nvPicPr>
          <p:cNvPr id="338949" name="Picture 3"/>
          <p:cNvPicPr>
            <a:picLocks noChangeAspect="1" noChangeArrowheads="1"/>
          </p:cNvPicPr>
          <p:nvPr/>
        </p:nvPicPr>
        <p:blipFill>
          <a:blip r:embed="rId9" cstate="print"/>
          <a:srcRect/>
          <a:stretch>
            <a:fillRect/>
          </a:stretch>
        </p:blipFill>
        <p:spPr bwMode="auto">
          <a:xfrm>
            <a:off x="3578225" y="2438400"/>
            <a:ext cx="1908175" cy="3767138"/>
          </a:xfrm>
          <a:prstGeom prst="rect">
            <a:avLst/>
          </a:prstGeom>
          <a:noFill/>
          <a:ln w="9525">
            <a:solidFill>
              <a:schemeClr val="tx1"/>
            </a:solidFill>
            <a:miter lim="800000"/>
            <a:headEnd/>
            <a:tailEnd/>
          </a:ln>
        </p:spPr>
      </p:pic>
      <p:cxnSp>
        <p:nvCxnSpPr>
          <p:cNvPr id="5" name="Straight Connector 4"/>
          <p:cNvCxnSpPr/>
          <p:nvPr/>
        </p:nvCxnSpPr>
        <p:spPr>
          <a:xfrm flipV="1">
            <a:off x="2590800" y="2438400"/>
            <a:ext cx="987425" cy="3200400"/>
          </a:xfrm>
          <a:prstGeom prst="line">
            <a:avLst/>
          </a:prstGeom>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flipV="1">
            <a:off x="2590800" y="6205538"/>
            <a:ext cx="1066800" cy="195262"/>
          </a:xfrm>
          <a:prstGeom prst="line">
            <a:avLst/>
          </a:prstGeom>
        </p:spPr>
        <p:style>
          <a:lnRef idx="3">
            <a:schemeClr val="dk1"/>
          </a:lnRef>
          <a:fillRef idx="0">
            <a:schemeClr val="dk1"/>
          </a:fillRef>
          <a:effectRef idx="2">
            <a:schemeClr val="dk1"/>
          </a:effectRef>
          <a:fontRef idx="minor">
            <a:schemeClr val="tx1"/>
          </a:fontRef>
        </p:style>
      </p:cxnSp>
      <p:sp>
        <p:nvSpPr>
          <p:cNvPr id="12" name="Rounded Rectangle 11"/>
          <p:cNvSpPr/>
          <p:nvPr/>
        </p:nvSpPr>
        <p:spPr>
          <a:xfrm>
            <a:off x="3429000" y="4495800"/>
            <a:ext cx="2209800" cy="381000"/>
          </a:xfrm>
          <a:prstGeom prst="roundRect">
            <a:avLst/>
          </a:prstGeom>
          <a:noFill/>
          <a:ln w="28575">
            <a:prstDash val="sysDash"/>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2514600" y="5562600"/>
            <a:ext cx="457200" cy="838200"/>
          </a:xfrm>
          <a:prstGeom prst="rect">
            <a:avLst/>
          </a:prstGeom>
          <a:noFill/>
          <a:ln w="5715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n>
                <a:solidFill>
                  <a:schemeClr val="tx1"/>
                </a:solidFill>
              </a:ln>
              <a:no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Picture 2" descr="C:\Documents and Settings\Owner\My Documents\My Pictures\Oviedo Town Center PV close up.jpg"/>
          <p:cNvPicPr>
            <a:picLocks noChangeAspect="1" noChangeArrowheads="1"/>
          </p:cNvPicPr>
          <p:nvPr/>
        </p:nvPicPr>
        <p:blipFill>
          <a:blip r:embed="rId3" cstate="print"/>
          <a:srcRect/>
          <a:stretch>
            <a:fillRect/>
          </a:stretch>
        </p:blipFill>
        <p:spPr bwMode="auto">
          <a:xfrm>
            <a:off x="1835150" y="1752600"/>
            <a:ext cx="6624638" cy="4419600"/>
          </a:xfrm>
          <a:prstGeom prst="rect">
            <a:avLst/>
          </a:prstGeom>
          <a:noFill/>
          <a:ln w="9525">
            <a:noFill/>
            <a:miter lim="800000"/>
            <a:headEnd/>
            <a:tailEnd/>
          </a:ln>
        </p:spPr>
      </p:pic>
      <p:grpSp>
        <p:nvGrpSpPr>
          <p:cNvPr id="4" name="Group 5"/>
          <p:cNvGrpSpPr>
            <a:grpSpLocks noChangeAspect="1"/>
          </p:cNvGrpSpPr>
          <p:nvPr/>
        </p:nvGrpSpPr>
        <p:grpSpPr bwMode="auto">
          <a:xfrm>
            <a:off x="106361" y="1122339"/>
            <a:ext cx="2193605" cy="2215544"/>
            <a:chOff x="3662511" y="2350"/>
            <a:chExt cx="1929367" cy="1948661"/>
          </a:xfrm>
          <a:solidFill>
            <a:schemeClr val="accent5"/>
          </a:solidFill>
        </p:grpSpPr>
        <p:sp>
          <p:nvSpPr>
            <p:cNvPr id="5" name="Oval 4"/>
            <p:cNvSpPr>
              <a:spLocks noChangeAspect="1"/>
            </p:cNvSpPr>
            <p:nvPr/>
          </p:nvSpPr>
          <p:spPr>
            <a:xfrm>
              <a:off x="3662511" y="2350"/>
              <a:ext cx="1929367" cy="1948661"/>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Oval 4"/>
            <p:cNvSpPr/>
            <p:nvPr/>
          </p:nvSpPr>
          <p:spPr>
            <a:xfrm>
              <a:off x="3929178" y="344972"/>
              <a:ext cx="1397182" cy="1285133"/>
            </a:xfrm>
            <a:prstGeom prst="rect">
              <a:avLst/>
            </a:prstGeom>
            <a:grpFill/>
          </p:spPr>
          <p:style>
            <a:lnRef idx="0">
              <a:scrgbClr r="0" g="0" b="0"/>
            </a:lnRef>
            <a:fillRef idx="0">
              <a:scrgbClr r="0" g="0" b="0"/>
            </a:fillRef>
            <a:effectRef idx="0">
              <a:scrgbClr r="0" g="0" b="0"/>
            </a:effectRef>
            <a:fontRef idx="minor">
              <a:schemeClr val="lt1"/>
            </a:fontRef>
          </p:style>
          <p:txBody>
            <a:bodyPr lIns="21590" tIns="21590" rIns="21590" bIns="21590" spcCol="1270" anchor="ctr"/>
            <a:lstStyle/>
            <a:p>
              <a:pPr algn="ctr" defTabSz="755650">
                <a:lnSpc>
                  <a:spcPct val="90000"/>
                </a:lnSpc>
                <a:spcAft>
                  <a:spcPct val="35000"/>
                </a:spcAft>
                <a:defRPr/>
              </a:pPr>
              <a:r>
                <a:rPr lang="en-US" sz="2400" spc="-150" dirty="0"/>
                <a:t>Development</a:t>
              </a:r>
              <a:r>
                <a:rPr lang="en-US" sz="2400" dirty="0"/>
                <a:t> Work</a:t>
              </a:r>
            </a:p>
          </p:txBody>
        </p:sp>
      </p:gr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p:cNvGraphicFramePr/>
          <p:nvPr/>
        </p:nvGraphicFramePr>
        <p:xfrm>
          <a:off x="152400" y="2425690"/>
          <a:ext cx="4038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43042" name="Picture 6" descr="Houston pkg meter"/>
          <p:cNvPicPr>
            <a:picLocks noChangeAspect="1" noChangeArrowheads="1"/>
          </p:cNvPicPr>
          <p:nvPr/>
        </p:nvPicPr>
        <p:blipFill>
          <a:blip r:embed="rId8" cstate="print"/>
          <a:srcRect/>
          <a:stretch>
            <a:fillRect/>
          </a:stretch>
        </p:blipFill>
        <p:spPr bwMode="auto">
          <a:xfrm>
            <a:off x="4413250" y="3929063"/>
            <a:ext cx="1682750" cy="2243137"/>
          </a:xfrm>
          <a:prstGeom prst="rect">
            <a:avLst/>
          </a:prstGeom>
          <a:noFill/>
          <a:ln w="9525">
            <a:noFill/>
            <a:miter lim="800000"/>
            <a:headEnd/>
            <a:tailEnd/>
          </a:ln>
        </p:spPr>
      </p:pic>
      <p:pic>
        <p:nvPicPr>
          <p:cNvPr id="343043" name="Picture 8" descr="Solar Thermal Installation on Firehouse"/>
          <p:cNvPicPr>
            <a:picLocks noChangeAspect="1" noChangeArrowheads="1"/>
          </p:cNvPicPr>
          <p:nvPr/>
        </p:nvPicPr>
        <p:blipFill>
          <a:blip r:embed="rId9" cstate="print"/>
          <a:srcRect/>
          <a:stretch>
            <a:fillRect/>
          </a:stretch>
        </p:blipFill>
        <p:spPr bwMode="auto">
          <a:xfrm>
            <a:off x="6224588" y="3810000"/>
            <a:ext cx="2767012" cy="2076450"/>
          </a:xfrm>
          <a:prstGeom prst="rect">
            <a:avLst/>
          </a:prstGeom>
          <a:noFill/>
          <a:ln w="9525">
            <a:noFill/>
            <a:miter lim="800000"/>
            <a:headEnd/>
            <a:tailEnd/>
          </a:ln>
        </p:spPr>
      </p:pic>
      <p:grpSp>
        <p:nvGrpSpPr>
          <p:cNvPr id="775173" name="Group 6"/>
          <p:cNvGrpSpPr>
            <a:grpSpLocks noChangeAspect="1"/>
          </p:cNvGrpSpPr>
          <p:nvPr/>
        </p:nvGrpSpPr>
        <p:grpSpPr bwMode="auto">
          <a:xfrm>
            <a:off x="106363" y="1151371"/>
            <a:ext cx="2007870" cy="2007870"/>
            <a:chOff x="3662511" y="2352"/>
            <a:chExt cx="1818977" cy="1818977"/>
          </a:xfrm>
          <a:solidFill>
            <a:schemeClr val="accent6"/>
          </a:solidFill>
        </p:grpSpPr>
        <p:sp>
          <p:nvSpPr>
            <p:cNvPr id="8" name="Oval 7"/>
            <p:cNvSpPr/>
            <p:nvPr/>
          </p:nvSpPr>
          <p:spPr>
            <a:xfrm>
              <a:off x="3662511" y="2352"/>
              <a:ext cx="1818977" cy="1818977"/>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Oval 4"/>
            <p:cNvSpPr/>
            <p:nvPr/>
          </p:nvSpPr>
          <p:spPr>
            <a:xfrm>
              <a:off x="3929432" y="269273"/>
              <a:ext cx="1285134" cy="1285134"/>
            </a:xfrm>
            <a:prstGeom prst="rect">
              <a:avLst/>
            </a:prstGeom>
            <a:grpFill/>
          </p:spPr>
          <p:style>
            <a:lnRef idx="0">
              <a:scrgbClr r="0" g="0" b="0"/>
            </a:lnRef>
            <a:fillRef idx="0">
              <a:scrgbClr r="0" g="0" b="0"/>
            </a:fillRef>
            <a:effectRef idx="0">
              <a:scrgbClr r="0" g="0" b="0"/>
            </a:effectRef>
            <a:fontRef idx="minor">
              <a:schemeClr val="lt1"/>
            </a:fontRef>
          </p:style>
          <p:txBody>
            <a:bodyPr lIns="21590" tIns="21590" rIns="21590" bIns="21590" spcCol="1270" anchor="ctr"/>
            <a:lstStyle/>
            <a:p>
              <a:pPr algn="ctr" defTabSz="755650">
                <a:lnSpc>
                  <a:spcPct val="90000"/>
                </a:lnSpc>
                <a:spcAft>
                  <a:spcPct val="35000"/>
                </a:spcAft>
                <a:defRPr/>
              </a:pPr>
              <a:r>
                <a:rPr lang="en-US" sz="2400" dirty="0"/>
                <a:t>Public </a:t>
              </a:r>
              <a:r>
                <a:rPr lang="en-US" sz="2400" spc="-150" dirty="0"/>
                <a:t>Investment</a:t>
              </a:r>
            </a:p>
          </p:txBody>
        </p:sp>
      </p:grpSp>
      <p:sp>
        <p:nvSpPr>
          <p:cNvPr id="343045" name="Text Box 6"/>
          <p:cNvSpPr txBox="1">
            <a:spLocks noChangeArrowheads="1"/>
          </p:cNvSpPr>
          <p:nvPr/>
        </p:nvSpPr>
        <p:spPr bwMode="auto">
          <a:xfrm>
            <a:off x="6183313" y="5867400"/>
            <a:ext cx="2351087" cy="246063"/>
          </a:xfrm>
          <a:prstGeom prst="rect">
            <a:avLst/>
          </a:prstGeom>
          <a:noFill/>
          <a:ln w="9525">
            <a:noFill/>
            <a:miter lim="800000"/>
            <a:headEnd/>
            <a:tailEnd/>
          </a:ln>
        </p:spPr>
        <p:txBody>
          <a:bodyPr wrap="none">
            <a:spAutoFit/>
          </a:bodyPr>
          <a:lstStyle/>
          <a:p>
            <a:r>
              <a:rPr lang="en-US" sz="1000"/>
              <a:t>Source: solaramericacommunities.gov</a:t>
            </a:r>
          </a:p>
        </p:txBody>
      </p:sp>
      <p:pic>
        <p:nvPicPr>
          <p:cNvPr id="343046" name="Picture 3"/>
          <p:cNvPicPr>
            <a:picLocks noChangeAspect="1" noChangeArrowheads="1"/>
          </p:cNvPicPr>
          <p:nvPr/>
        </p:nvPicPr>
        <p:blipFill>
          <a:blip r:embed="rId10" cstate="print"/>
          <a:srcRect/>
          <a:stretch>
            <a:fillRect/>
          </a:stretch>
        </p:blipFill>
        <p:spPr bwMode="auto">
          <a:xfrm>
            <a:off x="4343400" y="571500"/>
            <a:ext cx="4762500" cy="3162300"/>
          </a:xfrm>
          <a:prstGeom prst="rect">
            <a:avLst/>
          </a:prstGeom>
          <a:noFill/>
          <a:ln w="9525">
            <a:noFill/>
            <a:miter lim="800000"/>
            <a:headEnd/>
            <a:tailEnd/>
          </a:ln>
        </p:spPr>
      </p:pic>
      <p:sp>
        <p:nvSpPr>
          <p:cNvPr id="343047" name="Text Box 6"/>
          <p:cNvSpPr txBox="1">
            <a:spLocks noChangeArrowheads="1"/>
          </p:cNvSpPr>
          <p:nvPr/>
        </p:nvSpPr>
        <p:spPr bwMode="auto">
          <a:xfrm rot="-5400000">
            <a:off x="3737769" y="1129506"/>
            <a:ext cx="1000125" cy="246063"/>
          </a:xfrm>
          <a:prstGeom prst="rect">
            <a:avLst/>
          </a:prstGeom>
          <a:noFill/>
          <a:ln w="9525">
            <a:noFill/>
            <a:miter lim="800000"/>
            <a:headEnd/>
            <a:tailEnd/>
          </a:ln>
        </p:spPr>
        <p:txBody>
          <a:bodyPr wrap="none">
            <a:spAutoFit/>
          </a:bodyPr>
          <a:lstStyle/>
          <a:p>
            <a:r>
              <a:rPr lang="en-US" sz="1000"/>
              <a:t>Source: NREL</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3"/>
          <p:cNvSpPr>
            <a:spLocks noGrp="1"/>
          </p:cNvSpPr>
          <p:nvPr>
            <p:ph idx="4294967295"/>
          </p:nvPr>
        </p:nvSpPr>
        <p:spPr>
          <a:xfrm>
            <a:off x="5529263" y="1828800"/>
            <a:ext cx="3521075" cy="1744663"/>
          </a:xfrm>
        </p:spPr>
        <p:txBody>
          <a:bodyPr/>
          <a:lstStyle/>
          <a:p>
            <a:pPr marL="0" indent="4763" algn="ctr">
              <a:buFont typeface="Arial" charset="0"/>
              <a:buNone/>
            </a:pPr>
            <a:r>
              <a:rPr lang="en-US" sz="2800" b="1" i="1" smtClean="0">
                <a:solidFill>
                  <a:schemeClr val="tx2"/>
                </a:solidFill>
                <a:ea typeface="ＭＳ Ｐゴシック" pitchFamily="34" charset="-128"/>
              </a:rPr>
              <a:t>How might solar be incorporated in </a:t>
            </a:r>
            <a:r>
              <a:rPr lang="en-US" sz="2800" b="1" i="1" u="sng" smtClean="0">
                <a:solidFill>
                  <a:schemeClr val="tx2"/>
                </a:solidFill>
                <a:ea typeface="ＭＳ Ｐゴシック" pitchFamily="34" charset="-128"/>
              </a:rPr>
              <a:t>your</a:t>
            </a:r>
            <a:r>
              <a:rPr lang="en-US" sz="2800" b="1" i="1" smtClean="0">
                <a:solidFill>
                  <a:schemeClr val="tx2"/>
                </a:solidFill>
                <a:ea typeface="ＭＳ Ｐゴシック" pitchFamily="34" charset="-128"/>
              </a:rPr>
              <a:t> community via these five strategic points of intervention?</a:t>
            </a:r>
          </a:p>
        </p:txBody>
      </p:sp>
      <p:graphicFrame>
        <p:nvGraphicFramePr>
          <p:cNvPr id="4" name="Diagram 3"/>
          <p:cNvGraphicFramePr/>
          <p:nvPr/>
        </p:nvGraphicFramePr>
        <p:xfrm>
          <a:off x="-483784" y="1161142"/>
          <a:ext cx="6792687" cy="50945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5257800" y="4157663"/>
            <a:ext cx="3429000" cy="1938337"/>
          </a:xfrm>
          <a:prstGeom prst="rect">
            <a:avLst/>
          </a:prstGeom>
          <a:noFill/>
        </p:spPr>
        <p:txBody>
          <a:bodyPr>
            <a:spAutoFit/>
          </a:bodyPr>
          <a:lstStyle/>
          <a:p>
            <a:pPr marL="285750" indent="-285750">
              <a:buFont typeface="Arial" pitchFamily="34" charset="0"/>
              <a:buChar char="•"/>
              <a:defRPr/>
            </a:pPr>
            <a:r>
              <a:rPr lang="en-US" sz="2000" b="1" dirty="0">
                <a:latin typeface="+mn-lt"/>
                <a:ea typeface="ＭＳ Ｐゴシック"/>
                <a:cs typeface="ＭＳ Ｐゴシック"/>
              </a:rPr>
              <a:t>Think quietly about possible answers </a:t>
            </a:r>
            <a:r>
              <a:rPr lang="en-US" sz="1600" dirty="0">
                <a:latin typeface="+mn-lt"/>
                <a:ea typeface="ＭＳ Ｐゴシック"/>
                <a:cs typeface="ＭＳ Ｐゴシック"/>
              </a:rPr>
              <a:t>(1 minute)</a:t>
            </a:r>
          </a:p>
          <a:p>
            <a:pPr marL="285750" indent="-285750">
              <a:buFont typeface="Arial" pitchFamily="34" charset="0"/>
              <a:buChar char="•"/>
              <a:defRPr/>
            </a:pPr>
            <a:r>
              <a:rPr lang="en-US" sz="2000" b="1" dirty="0">
                <a:latin typeface="+mn-lt"/>
                <a:ea typeface="ＭＳ Ｐゴシック"/>
                <a:cs typeface="ＭＳ Ｐゴシック"/>
              </a:rPr>
              <a:t>Discuss your thinking with your partner </a:t>
            </a:r>
            <a:r>
              <a:rPr lang="en-US" sz="1600" dirty="0">
                <a:latin typeface="+mn-lt"/>
                <a:ea typeface="ＭＳ Ｐゴシック"/>
                <a:cs typeface="ＭＳ Ｐゴシック"/>
              </a:rPr>
              <a:t>(3 minutes)</a:t>
            </a:r>
          </a:p>
          <a:p>
            <a:pPr marL="285750" indent="-285750">
              <a:buFont typeface="Arial" pitchFamily="34" charset="0"/>
              <a:buChar char="•"/>
              <a:defRPr/>
            </a:pPr>
            <a:r>
              <a:rPr lang="en-US" sz="2000" b="1" dirty="0">
                <a:latin typeface="+mn-lt"/>
                <a:ea typeface="ＭＳ Ｐゴシック"/>
                <a:cs typeface="ＭＳ Ｐゴシック"/>
              </a:rPr>
              <a:t>Share your responses with your table group </a:t>
            </a:r>
            <a:r>
              <a:rPr lang="en-US" sz="1600" dirty="0">
                <a:latin typeface="+mn-lt"/>
                <a:ea typeface="ＭＳ Ｐゴシック"/>
                <a:cs typeface="ＭＳ Ｐゴシック"/>
              </a:rPr>
              <a:t>(5 minutes)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Content Placeholder 5" descr="SAC_logo.jpg"/>
          <p:cNvPicPr>
            <a:picLocks noGrp="1" noChangeAspect="1"/>
          </p:cNvPicPr>
          <p:nvPr>
            <p:ph sz="half" idx="4294967295"/>
          </p:nvPr>
        </p:nvPicPr>
        <p:blipFill>
          <a:blip r:embed="rId3" cstate="print"/>
          <a:srcRect/>
          <a:stretch>
            <a:fillRect/>
          </a:stretch>
        </p:blipFill>
        <p:spPr>
          <a:xfrm>
            <a:off x="3578225" y="1016000"/>
            <a:ext cx="1960563" cy="876300"/>
          </a:xfrm>
        </p:spPr>
      </p:pic>
      <p:pic>
        <p:nvPicPr>
          <p:cNvPr id="33794" name="Picture 4" descr="SACmap_pstr(rev)'07'08"/>
          <p:cNvPicPr>
            <a:picLocks noChangeAspect="1" noChangeArrowheads="1"/>
          </p:cNvPicPr>
          <p:nvPr/>
        </p:nvPicPr>
        <p:blipFill>
          <a:blip r:embed="rId4" cstate="print"/>
          <a:srcRect/>
          <a:stretch>
            <a:fillRect/>
          </a:stretch>
        </p:blipFill>
        <p:spPr bwMode="auto">
          <a:xfrm>
            <a:off x="987425" y="1989138"/>
            <a:ext cx="7164388" cy="4240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6"/>
          <p:cNvSpPr>
            <a:spLocks noGrp="1"/>
          </p:cNvSpPr>
          <p:nvPr>
            <p:ph type="title" idx="4294967295"/>
          </p:nvPr>
        </p:nvSpPr>
        <p:spPr/>
        <p:txBody>
          <a:bodyPr/>
          <a:lstStyle/>
          <a:p>
            <a:r>
              <a:rPr lang="en-US" sz="3600" smtClean="0">
                <a:ea typeface="ＭＳ Ｐゴシック" pitchFamily="34" charset="-128"/>
              </a:rPr>
              <a:t>Steps for Installing Solar on a Local Government Facility</a:t>
            </a:r>
          </a:p>
        </p:txBody>
      </p:sp>
      <p:graphicFrame>
        <p:nvGraphicFramePr>
          <p:cNvPr id="4" name="Diagram 3"/>
          <p:cNvGraphicFramePr/>
          <p:nvPr/>
        </p:nvGraphicFramePr>
        <p:xfrm>
          <a:off x="457200" y="2409365"/>
          <a:ext cx="8229600" cy="4021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6731498" y="3887831"/>
            <a:ext cx="684803" cy="92333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defRPr/>
            </a:pPr>
            <a:r>
              <a:rPr lang="en-US" sz="5400" b="1" dirty="0">
                <a:ln>
                  <a:solidFill>
                    <a:schemeClr val="tx1"/>
                  </a:solidFill>
                </a:ln>
                <a:solidFill>
                  <a:schemeClr val="accent3">
                    <a:lumMod val="75000"/>
                  </a:schemeClr>
                </a:solidFill>
                <a:ea typeface="ＭＳ Ｐゴシック"/>
                <a:cs typeface="ＭＳ Ｐゴシック"/>
              </a:rPr>
              <a:t>&amp;</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nvGraphicFramePr>
        <p:xfrm>
          <a:off x="0" y="977900"/>
          <a:ext cx="4965700" cy="5880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6103" name="Group 23"/>
          <p:cNvGraphicFramePr>
            <a:graphicFrameLocks noGrp="1"/>
          </p:cNvGraphicFramePr>
          <p:nvPr>
            <p:ph idx="4294967295"/>
          </p:nvPr>
        </p:nvGraphicFramePr>
        <p:xfrm>
          <a:off x="4981575" y="1871663"/>
          <a:ext cx="4038600" cy="3653473"/>
        </p:xfrm>
        <a:graphic>
          <a:graphicData uri="http://schemas.openxmlformats.org/drawingml/2006/table">
            <a:tbl>
              <a:tblPr>
                <a:tableStyleId>{08FB837D-C827-4EFA-A057-4D05807E0F7C}</a:tableStyleId>
              </a:tblPr>
              <a:tblGrid>
                <a:gridCol w="2019300"/>
                <a:gridCol w="2019300"/>
              </a:tblGrid>
              <a:tr h="795338">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u="none" strike="noStrike" cap="none" normalizeH="0" baseline="0" dirty="0" smtClean="0">
                          <a:ln>
                            <a:noFill/>
                          </a:ln>
                          <a:effectLst/>
                        </a:rPr>
                        <a:t>What resources and financing are available?</a:t>
                      </a:r>
                      <a:endParaRPr kumimoji="0" lang="en-US" sz="1600" b="0" i="0" u="none" strike="noStrike" cap="none" normalizeH="0" baseline="0" dirty="0" smtClean="0">
                        <a:ln>
                          <a:noFill/>
                        </a:ln>
                        <a:solidFill>
                          <a:schemeClr val="tx1"/>
                        </a:solidFill>
                        <a:effectLst/>
                        <a:latin typeface="Calibri" pitchFamily="34" charset="0"/>
                        <a:ea typeface="ＭＳ Ｐゴシック"/>
                        <a:cs typeface="ＭＳ Ｐゴシック"/>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u="none" strike="noStrike" cap="none" normalizeH="0" baseline="0" smtClean="0">
                          <a:ln>
                            <a:noFill/>
                          </a:ln>
                          <a:effectLst/>
                        </a:rPr>
                        <a:t>What products are available?</a:t>
                      </a:r>
                      <a:endParaRPr kumimoji="0" lang="en-US" sz="1600" b="0" i="0" u="none" strike="noStrike" cap="none" normalizeH="0" baseline="0" smtClean="0">
                        <a:ln>
                          <a:noFill/>
                        </a:ln>
                        <a:solidFill>
                          <a:schemeClr val="tx1"/>
                        </a:solidFill>
                        <a:effectLst/>
                        <a:latin typeface="Calibri" pitchFamily="34" charset="0"/>
                        <a:ea typeface="ＭＳ Ｐゴシック"/>
                        <a:cs typeface="ＭＳ Ｐゴシック"/>
                      </a:endParaRPr>
                    </a:p>
                  </a:txBody>
                  <a:tcPr anchor="ctr" horzOverflow="overflow"/>
                </a:tc>
              </a:tr>
              <a:tr h="827088">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u="none" strike="noStrike" cap="none" normalizeH="0" baseline="0" smtClean="0">
                          <a:ln>
                            <a:noFill/>
                          </a:ln>
                          <a:effectLst/>
                        </a:rPr>
                        <a:t>What are the potential locations for an installation?</a:t>
                      </a:r>
                      <a:endParaRPr kumimoji="0" lang="en-US" sz="1600" b="0" i="0" u="none" strike="noStrike" cap="none" normalizeH="0" baseline="0" smtClean="0">
                        <a:ln>
                          <a:noFill/>
                        </a:ln>
                        <a:solidFill>
                          <a:schemeClr val="tx1"/>
                        </a:solidFill>
                        <a:effectLst/>
                        <a:latin typeface="Calibri" pitchFamily="34" charset="0"/>
                        <a:ea typeface="ＭＳ Ｐゴシック"/>
                        <a:cs typeface="ＭＳ Ｐゴシック"/>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u="none" strike="noStrike" cap="none" normalizeH="0" baseline="0" smtClean="0">
                          <a:ln>
                            <a:noFill/>
                          </a:ln>
                          <a:effectLst/>
                        </a:rPr>
                        <a:t>How much does it cost to install the system?</a:t>
                      </a:r>
                      <a:endParaRPr kumimoji="0" lang="en-US" sz="1600" b="0" i="0" u="none" strike="noStrike" cap="none" normalizeH="0" baseline="0" smtClean="0">
                        <a:ln>
                          <a:noFill/>
                        </a:ln>
                        <a:solidFill>
                          <a:schemeClr val="tx1"/>
                        </a:solidFill>
                        <a:effectLst/>
                        <a:latin typeface="Calibri" pitchFamily="34" charset="0"/>
                        <a:ea typeface="ＭＳ Ｐゴシック"/>
                        <a:cs typeface="ＭＳ Ｐゴシック"/>
                      </a:endParaRPr>
                    </a:p>
                  </a:txBody>
                  <a:tcPr anchor="ctr" horzOverflow="overflow"/>
                </a:tc>
              </a:tr>
              <a:tr h="1130300">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u="none" strike="noStrike" cap="none" normalizeH="0" baseline="0" smtClean="0">
                          <a:ln>
                            <a:noFill/>
                          </a:ln>
                          <a:effectLst/>
                        </a:rPr>
                        <a:t>Are building modifications necessary?</a:t>
                      </a:r>
                      <a:endParaRPr kumimoji="0" lang="en-US" sz="1600" b="0" i="0" u="none" strike="noStrike" cap="none" normalizeH="0" baseline="0" smtClean="0">
                        <a:ln>
                          <a:noFill/>
                        </a:ln>
                        <a:solidFill>
                          <a:schemeClr val="tx1"/>
                        </a:solidFill>
                        <a:effectLst/>
                        <a:latin typeface="Calibri" pitchFamily="34" charset="0"/>
                        <a:ea typeface="ＭＳ Ｐゴシック"/>
                        <a:cs typeface="ＭＳ Ｐゴシック"/>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u="none" strike="noStrike" cap="none" normalizeH="0" baseline="0" smtClean="0">
                          <a:ln>
                            <a:noFill/>
                          </a:ln>
                          <a:effectLst/>
                        </a:rPr>
                        <a:t>What are the local interconnection and net metering arrangements?</a:t>
                      </a:r>
                      <a:endParaRPr kumimoji="0" lang="en-US" sz="1600" b="0" i="0" u="none" strike="noStrike" cap="none" normalizeH="0" baseline="0" smtClean="0">
                        <a:ln>
                          <a:noFill/>
                        </a:ln>
                        <a:solidFill>
                          <a:schemeClr val="tx1"/>
                        </a:solidFill>
                        <a:effectLst/>
                        <a:latin typeface="Calibri" pitchFamily="34" charset="0"/>
                        <a:ea typeface="ＭＳ Ｐゴシック"/>
                        <a:cs typeface="ＭＳ Ｐゴシック"/>
                      </a:endParaRPr>
                    </a:p>
                  </a:txBody>
                  <a:tcPr anchor="ctr" horzOverflow="overflow"/>
                </a:tc>
              </a:tr>
              <a:tr h="873125">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u="none" strike="noStrike" cap="none" normalizeH="0" baseline="0" smtClean="0">
                          <a:ln>
                            <a:noFill/>
                          </a:ln>
                          <a:effectLst/>
                        </a:rPr>
                        <a:t>What is the customer currently paying for electricity?</a:t>
                      </a:r>
                      <a:endParaRPr kumimoji="0" lang="en-US" sz="1600" b="0" i="0" u="none" strike="noStrike" cap="none" normalizeH="0" baseline="0" smtClean="0">
                        <a:ln>
                          <a:noFill/>
                        </a:ln>
                        <a:solidFill>
                          <a:schemeClr val="tx1"/>
                        </a:solidFill>
                        <a:effectLst/>
                        <a:latin typeface="Calibri" pitchFamily="34" charset="0"/>
                        <a:ea typeface="ＭＳ Ｐゴシック"/>
                        <a:cs typeface="ＭＳ Ｐゴシック"/>
                      </a:endParaRPr>
                    </a:p>
                  </a:txBody>
                  <a:tcPr anchor="ctr" horzOverflow="overflow"/>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sz="1600" u="none" strike="noStrike" cap="none" normalizeH="0" baseline="0" dirty="0" smtClean="0">
                          <a:ln>
                            <a:noFill/>
                          </a:ln>
                          <a:effectLst/>
                        </a:rPr>
                        <a:t>How much electricity is the customer using, and when?</a:t>
                      </a:r>
                      <a:endParaRPr kumimoji="0" lang="en-US" sz="1600" b="0" i="0" u="none" strike="noStrike" cap="none" normalizeH="0" baseline="0" dirty="0" smtClean="0">
                        <a:ln>
                          <a:noFill/>
                        </a:ln>
                        <a:solidFill>
                          <a:schemeClr val="tx1"/>
                        </a:solidFill>
                        <a:effectLst/>
                        <a:latin typeface="Calibri" pitchFamily="34" charset="0"/>
                        <a:ea typeface="ＭＳ Ｐゴシック"/>
                        <a:cs typeface="ＭＳ Ｐゴシック"/>
                      </a:endParaRPr>
                    </a:p>
                  </a:txBody>
                  <a:tcPr anchor="ctr" horzOverflow="overflow"/>
                </a:tc>
              </a:tr>
            </a:tbl>
          </a:graphicData>
        </a:graphic>
      </p:graphicFrame>
      <p:sp>
        <p:nvSpPr>
          <p:cNvPr id="349187" name="Text Box 27"/>
          <p:cNvSpPr txBox="1">
            <a:spLocks noChangeArrowheads="1"/>
          </p:cNvSpPr>
          <p:nvPr/>
        </p:nvSpPr>
        <p:spPr bwMode="auto">
          <a:xfrm>
            <a:off x="5087938" y="1438275"/>
            <a:ext cx="3841750" cy="366713"/>
          </a:xfrm>
          <a:prstGeom prst="rect">
            <a:avLst/>
          </a:prstGeom>
          <a:noFill/>
          <a:ln w="9525">
            <a:noFill/>
            <a:miter lim="800000"/>
            <a:headEnd/>
            <a:tailEnd/>
          </a:ln>
        </p:spPr>
        <p:txBody>
          <a:bodyPr wrap="none">
            <a:spAutoFit/>
          </a:bodyPr>
          <a:lstStyle/>
          <a:p>
            <a:r>
              <a:rPr lang="en-US" b="1" i="1">
                <a:solidFill>
                  <a:schemeClr val="tx2"/>
                </a:solidFill>
              </a:rPr>
              <a:t>Consider asking these questions:</a:t>
            </a:r>
          </a:p>
        </p:txBody>
      </p:sp>
      <p:sp>
        <p:nvSpPr>
          <p:cNvPr id="349188" name="Rectangle 23"/>
          <p:cNvSpPr>
            <a:spLocks noChangeArrowheads="1"/>
          </p:cNvSpPr>
          <p:nvPr/>
        </p:nvSpPr>
        <p:spPr bwMode="auto">
          <a:xfrm>
            <a:off x="654050" y="5640388"/>
            <a:ext cx="8210550" cy="311150"/>
          </a:xfrm>
          <a:prstGeom prst="rect">
            <a:avLst/>
          </a:prstGeom>
          <a:noFill/>
          <a:ln w="9525">
            <a:noFill/>
            <a:miter lim="800000"/>
            <a:headEnd/>
            <a:tailEnd/>
          </a:ln>
        </p:spPr>
        <p:txBody>
          <a:bodyPr wrap="none">
            <a:spAutoFit/>
          </a:bodyPr>
          <a:lstStyle/>
          <a:p>
            <a:pPr>
              <a:lnSpc>
                <a:spcPct val="80000"/>
              </a:lnSpc>
            </a:pPr>
            <a:r>
              <a:rPr lang="en-US" u="sng">
                <a:hlinkClick r:id="rId8"/>
              </a:rPr>
              <a:t>http://solar.calfinder.com/blog/solar-information/10-free-online-solar-calculators/</a:t>
            </a:r>
            <a:endParaRPr lang="en-US" u="sng"/>
          </a:p>
        </p:txBody>
      </p:sp>
      <p:grpSp>
        <p:nvGrpSpPr>
          <p:cNvPr id="349189" name="Group 10"/>
          <p:cNvGrpSpPr>
            <a:grpSpLocks/>
          </p:cNvGrpSpPr>
          <p:nvPr/>
        </p:nvGrpSpPr>
        <p:grpSpPr bwMode="auto">
          <a:xfrm>
            <a:off x="268288" y="1404938"/>
            <a:ext cx="1581150" cy="1609725"/>
            <a:chOff x="3616" y="1206477"/>
            <a:chExt cx="1581224" cy="1608636"/>
          </a:xfrm>
        </p:grpSpPr>
        <p:sp>
          <p:nvSpPr>
            <p:cNvPr id="12" name="Rounded Rectangle 11"/>
            <p:cNvSpPr/>
            <p:nvPr/>
          </p:nvSpPr>
          <p:spPr>
            <a:xfrm>
              <a:off x="3616" y="1206477"/>
              <a:ext cx="1581224" cy="1608636"/>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3" name="Rounded Rectangle 4"/>
            <p:cNvSpPr/>
            <p:nvPr/>
          </p:nvSpPr>
          <p:spPr>
            <a:xfrm>
              <a:off x="81407" y="1284211"/>
              <a:ext cx="1425642" cy="1453166"/>
            </a:xfrm>
            <a:prstGeom prst="rect">
              <a:avLst/>
            </a:prstGeom>
          </p:spPr>
          <p:style>
            <a:lnRef idx="0">
              <a:scrgbClr r="0" g="0" b="0"/>
            </a:lnRef>
            <a:fillRef idx="0">
              <a:scrgbClr r="0" g="0" b="0"/>
            </a:fillRef>
            <a:effectRef idx="0">
              <a:scrgbClr r="0" g="0" b="0"/>
            </a:effectRef>
            <a:fontRef idx="minor">
              <a:schemeClr val="lt1"/>
            </a:fontRef>
          </p:style>
          <p:txBody>
            <a:bodyPr lIns="87630" tIns="87630" rIns="87630" bIns="87630" spcCol="1270" anchor="ctr"/>
            <a:lstStyle/>
            <a:p>
              <a:pPr algn="ctr" defTabSz="1022350">
                <a:lnSpc>
                  <a:spcPct val="90000"/>
                </a:lnSpc>
                <a:spcAft>
                  <a:spcPct val="35000"/>
                </a:spcAft>
                <a:defRPr/>
              </a:pPr>
              <a:r>
                <a:rPr lang="en-US" sz="2300" dirty="0"/>
                <a:t>Educate yourself</a:t>
              </a:r>
            </a:p>
          </p:txBody>
        </p:sp>
      </p:gr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nvGraphicFramePr>
        <p:xfrm>
          <a:off x="1821528" y="1224650"/>
          <a:ext cx="6985000" cy="474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51234" name="Group 5"/>
          <p:cNvGrpSpPr>
            <a:grpSpLocks/>
          </p:cNvGrpSpPr>
          <p:nvPr/>
        </p:nvGrpSpPr>
        <p:grpSpPr bwMode="auto">
          <a:xfrm>
            <a:off x="268288" y="1404938"/>
            <a:ext cx="1581150" cy="1609725"/>
            <a:chOff x="1663902" y="1206477"/>
            <a:chExt cx="1581224" cy="1608636"/>
          </a:xfrm>
        </p:grpSpPr>
        <p:sp>
          <p:nvSpPr>
            <p:cNvPr id="10" name="Rounded Rectangle 9"/>
            <p:cNvSpPr/>
            <p:nvPr/>
          </p:nvSpPr>
          <p:spPr>
            <a:xfrm>
              <a:off x="1663902" y="1206477"/>
              <a:ext cx="1581224" cy="1608636"/>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1" name="Rounded Rectangle 4"/>
            <p:cNvSpPr/>
            <p:nvPr/>
          </p:nvSpPr>
          <p:spPr>
            <a:xfrm>
              <a:off x="1741693" y="1284211"/>
              <a:ext cx="1425642" cy="1453166"/>
            </a:xfrm>
            <a:prstGeom prst="rect">
              <a:avLst/>
            </a:prstGeom>
          </p:spPr>
          <p:style>
            <a:lnRef idx="0">
              <a:scrgbClr r="0" g="0" b="0"/>
            </a:lnRef>
            <a:fillRef idx="0">
              <a:scrgbClr r="0" g="0" b="0"/>
            </a:fillRef>
            <a:effectRef idx="0">
              <a:scrgbClr r="0" g="0" b="0"/>
            </a:effectRef>
            <a:fontRef idx="minor">
              <a:schemeClr val="lt1"/>
            </a:fontRef>
          </p:style>
          <p:txBody>
            <a:bodyPr lIns="87630" tIns="87630" rIns="87630" bIns="87630" spcCol="1270" anchor="ctr"/>
            <a:lstStyle/>
            <a:p>
              <a:pPr algn="ctr" defTabSz="1022350">
                <a:lnSpc>
                  <a:spcPct val="90000"/>
                </a:lnSpc>
                <a:spcAft>
                  <a:spcPct val="35000"/>
                </a:spcAft>
                <a:defRPr/>
              </a:pPr>
              <a:r>
                <a:rPr lang="en-US" sz="2300" dirty="0"/>
                <a:t>Assess the site for solar</a:t>
              </a:r>
            </a:p>
          </p:txBody>
        </p:sp>
      </p:grpSp>
      <p:pic>
        <p:nvPicPr>
          <p:cNvPr id="351235" name="Picture 4" descr="C:\Users\Milligan\AppData\Local\Microsoft\Windows\Temporary Internet Files\Content.IE5\MKHJAMZ3\MM900282799[1].gif"/>
          <p:cNvPicPr>
            <a:picLocks noChangeAspect="1" noChangeArrowheads="1" noCrop="1"/>
          </p:cNvPicPr>
          <p:nvPr/>
        </p:nvPicPr>
        <p:blipFill>
          <a:blip r:embed="rId8" cstate="print"/>
          <a:srcRect/>
          <a:stretch>
            <a:fillRect/>
          </a:stretch>
        </p:blipFill>
        <p:spPr bwMode="auto">
          <a:xfrm>
            <a:off x="325438" y="3319463"/>
            <a:ext cx="1409700" cy="1409700"/>
          </a:xfrm>
          <a:prstGeom prst="rect">
            <a:avLst/>
          </a:prstGeom>
          <a:noFill/>
          <a:ln w="9525">
            <a:noFill/>
            <a:miter lim="800000"/>
            <a:headEnd/>
            <a:tailEnd/>
          </a:ln>
        </p:spPr>
      </p:pic>
      <p:sp>
        <p:nvSpPr>
          <p:cNvPr id="7" name="TextBox 6"/>
          <p:cNvSpPr txBox="1"/>
          <p:nvPr/>
        </p:nvSpPr>
        <p:spPr>
          <a:xfrm>
            <a:off x="274638" y="4648200"/>
            <a:ext cx="1554162" cy="830263"/>
          </a:xfrm>
          <a:prstGeom prst="rect">
            <a:avLst/>
          </a:prstGeom>
          <a:noFill/>
        </p:spPr>
        <p:txBody>
          <a:bodyPr wrap="none">
            <a:spAutoFit/>
          </a:bodyPr>
          <a:lstStyle/>
          <a:p>
            <a:pPr algn="ctr">
              <a:defRPr/>
            </a:pPr>
            <a:r>
              <a:rPr lang="en-US" sz="2400" b="1" dirty="0">
                <a:solidFill>
                  <a:schemeClr val="accent3">
                    <a:lumMod val="50000"/>
                  </a:schemeClr>
                </a:solidFill>
                <a:ea typeface="ＭＳ Ｐゴシック"/>
                <a:cs typeface="ＭＳ Ｐゴシック"/>
              </a:rPr>
              <a:t>on the</a:t>
            </a:r>
          </a:p>
          <a:p>
            <a:pPr algn="ctr">
              <a:defRPr/>
            </a:pPr>
            <a:r>
              <a:rPr lang="en-US" sz="2400" b="1" dirty="0">
                <a:solidFill>
                  <a:schemeClr val="accent3">
                    <a:lumMod val="50000"/>
                  </a:schemeClr>
                </a:solidFill>
                <a:ea typeface="ＭＳ Ｐゴシック"/>
                <a:cs typeface="ＭＳ Ｐゴシック"/>
              </a:rPr>
              <a:t>GROUND</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nvGraphicFramePr>
        <p:xfrm>
          <a:off x="1821528" y="1224650"/>
          <a:ext cx="6985000" cy="474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53282" name="Group 5"/>
          <p:cNvGrpSpPr>
            <a:grpSpLocks/>
          </p:cNvGrpSpPr>
          <p:nvPr/>
        </p:nvGrpSpPr>
        <p:grpSpPr bwMode="auto">
          <a:xfrm>
            <a:off x="268288" y="1404938"/>
            <a:ext cx="1581150" cy="1609725"/>
            <a:chOff x="1663902" y="1206477"/>
            <a:chExt cx="1581224" cy="1608636"/>
          </a:xfrm>
        </p:grpSpPr>
        <p:sp>
          <p:nvSpPr>
            <p:cNvPr id="10" name="Rounded Rectangle 9"/>
            <p:cNvSpPr/>
            <p:nvPr/>
          </p:nvSpPr>
          <p:spPr>
            <a:xfrm>
              <a:off x="1663902" y="1206477"/>
              <a:ext cx="1581224" cy="1608636"/>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1" name="Rounded Rectangle 4"/>
            <p:cNvSpPr/>
            <p:nvPr/>
          </p:nvSpPr>
          <p:spPr>
            <a:xfrm>
              <a:off x="1741693" y="1284211"/>
              <a:ext cx="1425642" cy="1453166"/>
            </a:xfrm>
            <a:prstGeom prst="rect">
              <a:avLst/>
            </a:prstGeom>
          </p:spPr>
          <p:style>
            <a:lnRef idx="0">
              <a:scrgbClr r="0" g="0" b="0"/>
            </a:lnRef>
            <a:fillRef idx="0">
              <a:scrgbClr r="0" g="0" b="0"/>
            </a:fillRef>
            <a:effectRef idx="0">
              <a:scrgbClr r="0" g="0" b="0"/>
            </a:effectRef>
            <a:fontRef idx="minor">
              <a:schemeClr val="lt1"/>
            </a:fontRef>
          </p:style>
          <p:txBody>
            <a:bodyPr lIns="87630" tIns="87630" rIns="87630" bIns="87630" spcCol="1270" anchor="ctr"/>
            <a:lstStyle/>
            <a:p>
              <a:pPr algn="ctr" defTabSz="1022350">
                <a:lnSpc>
                  <a:spcPct val="90000"/>
                </a:lnSpc>
                <a:spcAft>
                  <a:spcPct val="35000"/>
                </a:spcAft>
                <a:defRPr/>
              </a:pPr>
              <a:r>
                <a:rPr lang="en-US" sz="2300" dirty="0"/>
                <a:t>Assess the site for solar</a:t>
              </a:r>
            </a:p>
          </p:txBody>
        </p:sp>
      </p:grpSp>
      <p:pic>
        <p:nvPicPr>
          <p:cNvPr id="353283" name="Picture 2" descr="C:\Documents and Settings\Lisa Milligan\Local Settings\Temporary Internet Files\Content.IE5\S1T6LLR8\MC900437827[1].wmf"/>
          <p:cNvPicPr>
            <a:picLocks noChangeAspect="1" noChangeArrowheads="1"/>
          </p:cNvPicPr>
          <p:nvPr/>
        </p:nvPicPr>
        <p:blipFill>
          <a:blip r:embed="rId8" cstate="print"/>
          <a:srcRect/>
          <a:stretch>
            <a:fillRect/>
          </a:stretch>
        </p:blipFill>
        <p:spPr bwMode="auto">
          <a:xfrm>
            <a:off x="128588" y="3124200"/>
            <a:ext cx="1720850" cy="1895475"/>
          </a:xfrm>
          <a:prstGeom prst="rect">
            <a:avLst/>
          </a:prstGeom>
          <a:noFill/>
          <a:ln w="9525">
            <a:noFill/>
            <a:miter lim="800000"/>
            <a:headEnd/>
            <a:tailEnd/>
          </a:ln>
        </p:spPr>
      </p:pic>
      <p:sp>
        <p:nvSpPr>
          <p:cNvPr id="2" name="TextBox 1"/>
          <p:cNvSpPr txBox="1"/>
          <p:nvPr/>
        </p:nvSpPr>
        <p:spPr>
          <a:xfrm>
            <a:off x="152400" y="5105400"/>
            <a:ext cx="1878013" cy="830263"/>
          </a:xfrm>
          <a:prstGeom prst="rect">
            <a:avLst/>
          </a:prstGeom>
          <a:noFill/>
        </p:spPr>
        <p:txBody>
          <a:bodyPr wrap="none">
            <a:spAutoFit/>
          </a:bodyPr>
          <a:lstStyle/>
          <a:p>
            <a:pPr algn="ctr">
              <a:defRPr/>
            </a:pPr>
            <a:r>
              <a:rPr lang="en-US" sz="2400" b="1" dirty="0">
                <a:solidFill>
                  <a:schemeClr val="accent3">
                    <a:lumMod val="50000"/>
                  </a:schemeClr>
                </a:solidFill>
                <a:ea typeface="ＭＳ Ｐゴシック"/>
                <a:cs typeface="ＭＳ Ｐゴシック"/>
              </a:rPr>
              <a:t>on</a:t>
            </a:r>
          </a:p>
          <a:p>
            <a:pPr algn="ctr">
              <a:defRPr/>
            </a:pPr>
            <a:r>
              <a:rPr lang="en-US" sz="2400" b="1" dirty="0">
                <a:solidFill>
                  <a:schemeClr val="accent3">
                    <a:lumMod val="50000"/>
                  </a:schemeClr>
                </a:solidFill>
                <a:ea typeface="ＭＳ Ｐゴシック"/>
                <a:cs typeface="ＭＳ Ｐゴシック"/>
              </a:rPr>
              <a:t>BUILDINGS</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9"/>
          <p:cNvSpPr>
            <a:spLocks noGrp="1"/>
          </p:cNvSpPr>
          <p:nvPr>
            <p:ph type="title" idx="4294967295"/>
          </p:nvPr>
        </p:nvSpPr>
        <p:spPr>
          <a:xfrm>
            <a:off x="431800" y="1358900"/>
            <a:ext cx="8229600" cy="939800"/>
          </a:xfrm>
        </p:spPr>
        <p:txBody>
          <a:bodyPr/>
          <a:lstStyle/>
          <a:p>
            <a:r>
              <a:rPr lang="en-US" smtClean="0"/>
              <a:t>Orientation, Shading</a:t>
            </a:r>
            <a:r>
              <a:rPr lang="en-US" sz="4000" smtClean="0"/>
              <a:t/>
            </a:r>
            <a:br>
              <a:rPr lang="en-US" sz="4000" smtClean="0"/>
            </a:br>
            <a:endParaRPr lang="en-US" sz="4000" smtClean="0"/>
          </a:p>
        </p:txBody>
      </p:sp>
      <p:grpSp>
        <p:nvGrpSpPr>
          <p:cNvPr id="355330" name="Group 8"/>
          <p:cNvGrpSpPr>
            <a:grpSpLocks/>
          </p:cNvGrpSpPr>
          <p:nvPr/>
        </p:nvGrpSpPr>
        <p:grpSpPr bwMode="auto">
          <a:xfrm>
            <a:off x="1663700" y="2001838"/>
            <a:ext cx="5765800" cy="4146550"/>
            <a:chOff x="1663700" y="2002621"/>
            <a:chExt cx="5765799" cy="4144998"/>
          </a:xfrm>
        </p:grpSpPr>
        <p:pic>
          <p:nvPicPr>
            <p:cNvPr id="355333" name="Picture 31"/>
            <p:cNvPicPr>
              <a:picLocks noChangeAspect="1" noChangeArrowheads="1"/>
            </p:cNvPicPr>
            <p:nvPr/>
          </p:nvPicPr>
          <p:blipFill>
            <a:blip r:embed="rId3" cstate="print"/>
            <a:srcRect/>
            <a:stretch>
              <a:fillRect/>
            </a:stretch>
          </p:blipFill>
          <p:spPr bwMode="auto">
            <a:xfrm>
              <a:off x="1663700" y="2002621"/>
              <a:ext cx="5765799" cy="4144998"/>
            </a:xfrm>
            <a:prstGeom prst="rect">
              <a:avLst/>
            </a:prstGeom>
            <a:noFill/>
            <a:ln w="9525">
              <a:noFill/>
              <a:miter lim="800000"/>
              <a:headEnd/>
              <a:tailEnd/>
            </a:ln>
          </p:spPr>
        </p:pic>
        <p:grpSp>
          <p:nvGrpSpPr>
            <p:cNvPr id="3" name="Group 14"/>
            <p:cNvGrpSpPr/>
            <p:nvPr/>
          </p:nvGrpSpPr>
          <p:grpSpPr>
            <a:xfrm>
              <a:off x="3301604" y="2597152"/>
              <a:ext cx="724694" cy="1892300"/>
              <a:chOff x="8064500" y="3111500"/>
              <a:chExt cx="724694" cy="1892300"/>
            </a:xfrm>
            <a:solidFill>
              <a:schemeClr val="bg1"/>
            </a:solidFill>
          </p:grpSpPr>
          <p:sp>
            <p:nvSpPr>
              <p:cNvPr id="13" name="Rectangle 12"/>
              <p:cNvSpPr/>
              <p:nvPr/>
            </p:nvSpPr>
            <p:spPr>
              <a:xfrm>
                <a:off x="8064500" y="3289300"/>
                <a:ext cx="546100" cy="1714500"/>
              </a:xfrm>
              <a:prstGeom prst="rect">
                <a:avLst/>
              </a:prstGeom>
              <a:grpFill/>
              <a:ln w="19050">
                <a:solidFill>
                  <a:schemeClr val="tx1"/>
                </a:solidFill>
              </a:ln>
              <a:effectLst>
                <a:outerShdw blurRad="76200" dir="12360000" sx="128000" sy="128000" kx="-1200000" algn="b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Rounded Rectangle 3"/>
              <p:cNvSpPr/>
              <p:nvPr/>
            </p:nvSpPr>
            <p:spPr>
              <a:xfrm rot="5400000">
                <a:off x="8242301" y="4025902"/>
                <a:ext cx="368300" cy="203200"/>
              </a:xfrm>
              <a:prstGeom prst="round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Rounded Rectangle 4"/>
              <p:cNvSpPr/>
              <p:nvPr/>
            </p:nvSpPr>
            <p:spPr>
              <a:xfrm rot="5400000">
                <a:off x="8039101" y="3473450"/>
                <a:ext cx="368300" cy="203200"/>
              </a:xfrm>
              <a:prstGeom prst="round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Rounded Rectangle 5"/>
              <p:cNvSpPr/>
              <p:nvPr/>
            </p:nvSpPr>
            <p:spPr>
              <a:xfrm rot="5400000">
                <a:off x="8039102" y="4546602"/>
                <a:ext cx="368300" cy="203200"/>
              </a:xfrm>
              <a:prstGeom prst="round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7" name="Straight Connector 16"/>
              <p:cNvCxnSpPr/>
              <p:nvPr/>
            </p:nvCxnSpPr>
            <p:spPr>
              <a:xfrm rot="5400000" flipH="1" flipV="1">
                <a:off x="8610600" y="3111500"/>
                <a:ext cx="177800" cy="17780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flipV="1">
                <a:off x="8610600" y="4826000"/>
                <a:ext cx="177800" cy="17780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flipH="1" flipV="1">
                <a:off x="8064500" y="3111500"/>
                <a:ext cx="177800" cy="177800"/>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8242301" y="3111500"/>
                <a:ext cx="546099" cy="1588"/>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a:off x="7931150" y="3968750"/>
                <a:ext cx="1714500" cy="1588"/>
              </a:xfrm>
              <a:prstGeom prst="line">
                <a:avLst/>
              </a:prstGeom>
              <a:grpFill/>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2" name="Parallelogram 11"/>
            <p:cNvSpPr/>
            <p:nvPr/>
          </p:nvSpPr>
          <p:spPr>
            <a:xfrm>
              <a:off x="4025900" y="3949754"/>
              <a:ext cx="520700" cy="141235"/>
            </a:xfrm>
            <a:prstGeom prst="parallelogram">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355331" name="TextBox 21"/>
          <p:cNvSpPr txBox="1">
            <a:spLocks noChangeArrowheads="1"/>
          </p:cNvSpPr>
          <p:nvPr/>
        </p:nvSpPr>
        <p:spPr bwMode="auto">
          <a:xfrm>
            <a:off x="1524000" y="4216400"/>
            <a:ext cx="800100" cy="368300"/>
          </a:xfrm>
          <a:prstGeom prst="rect">
            <a:avLst/>
          </a:prstGeom>
          <a:solidFill>
            <a:schemeClr val="bg1"/>
          </a:solidFill>
          <a:ln w="9525">
            <a:noFill/>
            <a:miter lim="800000"/>
            <a:headEnd/>
            <a:tailEnd/>
          </a:ln>
        </p:spPr>
        <p:txBody>
          <a:bodyPr wrap="none">
            <a:spAutoFit/>
          </a:bodyPr>
          <a:lstStyle/>
          <a:p>
            <a:r>
              <a:rPr lang="en-US"/>
              <a:t>winter</a:t>
            </a:r>
          </a:p>
        </p:txBody>
      </p:sp>
      <p:sp>
        <p:nvSpPr>
          <p:cNvPr id="355332" name="TextBox 22"/>
          <p:cNvSpPr txBox="1">
            <a:spLocks noChangeArrowheads="1"/>
          </p:cNvSpPr>
          <p:nvPr/>
        </p:nvSpPr>
        <p:spPr bwMode="auto">
          <a:xfrm>
            <a:off x="2030413" y="2362200"/>
            <a:ext cx="1017587" cy="369888"/>
          </a:xfrm>
          <a:prstGeom prst="rect">
            <a:avLst/>
          </a:prstGeom>
          <a:solidFill>
            <a:schemeClr val="bg1"/>
          </a:solidFill>
          <a:ln w="9525">
            <a:noFill/>
            <a:miter lim="800000"/>
            <a:headEnd/>
            <a:tailEnd/>
          </a:ln>
        </p:spPr>
        <p:txBody>
          <a:bodyPr wrap="none">
            <a:spAutoFit/>
          </a:bodyPr>
          <a:lstStyle/>
          <a:p>
            <a:r>
              <a:rPr lang="en-US"/>
              <a:t>summer</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nvGraphicFramePr>
        <p:xfrm>
          <a:off x="1320800" y="1135752"/>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57378" name="Rectangle 15"/>
          <p:cNvSpPr>
            <a:spLocks noChangeArrowheads="1"/>
          </p:cNvSpPr>
          <p:nvPr/>
        </p:nvSpPr>
        <p:spPr bwMode="auto">
          <a:xfrm>
            <a:off x="0" y="5864225"/>
            <a:ext cx="9144000" cy="431800"/>
          </a:xfrm>
          <a:prstGeom prst="rect">
            <a:avLst/>
          </a:prstGeom>
          <a:noFill/>
          <a:ln w="9525">
            <a:noFill/>
            <a:miter lim="800000"/>
            <a:headEnd/>
            <a:tailEnd/>
          </a:ln>
        </p:spPr>
        <p:txBody>
          <a:bodyPr>
            <a:spAutoFit/>
          </a:bodyPr>
          <a:lstStyle/>
          <a:p>
            <a:pPr eaLnBrk="0" hangingPunct="0">
              <a:lnSpc>
                <a:spcPct val="80000"/>
              </a:lnSpc>
              <a:spcBef>
                <a:spcPct val="20000"/>
              </a:spcBef>
              <a:buFont typeface="Arial" charset="0"/>
              <a:buNone/>
            </a:pPr>
            <a:r>
              <a:rPr lang="en-US" sz="1400"/>
              <a:t>Source: NREL Webinar “Procuring and Implementing Solar Projects on Public Buildings: How to Avoid Common Pitfalls” December 8, 2010</a:t>
            </a:r>
          </a:p>
        </p:txBody>
      </p:sp>
      <p:sp>
        <p:nvSpPr>
          <p:cNvPr id="9" name="Rectangle 14"/>
          <p:cNvSpPr txBox="1">
            <a:spLocks/>
          </p:cNvSpPr>
          <p:nvPr/>
        </p:nvSpPr>
        <p:spPr bwMode="auto">
          <a:xfrm>
            <a:off x="147638" y="3222625"/>
            <a:ext cx="3044825" cy="2751138"/>
          </a:xfrm>
          <a:prstGeom prst="rect">
            <a:avLst/>
          </a:prstGeom>
          <a:noFill/>
          <a:ln w="9525">
            <a:noFill/>
            <a:miter lim="800000"/>
            <a:headEnd/>
            <a:tailEnd/>
          </a:ln>
        </p:spPr>
        <p:txBody>
          <a:bodyPr/>
          <a:lstStyle/>
          <a:p>
            <a:pPr indent="4763" algn="ctr" eaLnBrk="0" hangingPunct="0">
              <a:spcBef>
                <a:spcPct val="20000"/>
              </a:spcBef>
              <a:defRPr/>
            </a:pPr>
            <a:r>
              <a:rPr lang="en-US" sz="2600" dirty="0">
                <a:latin typeface="+mn-lt"/>
                <a:cs typeface="ＭＳ Ｐゴシック"/>
              </a:rPr>
              <a:t>Start the RFP process with the end in mind</a:t>
            </a:r>
          </a:p>
        </p:txBody>
      </p:sp>
      <p:sp>
        <p:nvSpPr>
          <p:cNvPr id="357380" name="Rectangle 10"/>
          <p:cNvSpPr>
            <a:spLocks noChangeArrowheads="1"/>
          </p:cNvSpPr>
          <p:nvPr/>
        </p:nvSpPr>
        <p:spPr bwMode="auto">
          <a:xfrm rot="-3815777">
            <a:off x="2000250" y="3482975"/>
            <a:ext cx="4086225" cy="460375"/>
          </a:xfrm>
          <a:prstGeom prst="rect">
            <a:avLst/>
          </a:prstGeom>
          <a:noFill/>
          <a:ln w="9525">
            <a:noFill/>
            <a:miter lim="800000"/>
            <a:headEnd/>
            <a:tailEnd/>
          </a:ln>
        </p:spPr>
        <p:txBody>
          <a:bodyPr wrap="none">
            <a:spAutoFit/>
          </a:bodyPr>
          <a:lstStyle/>
          <a:p>
            <a:pPr marL="342900" indent="-342900" eaLnBrk="0" hangingPunct="0">
              <a:spcBef>
                <a:spcPct val="20000"/>
              </a:spcBef>
            </a:pPr>
            <a:r>
              <a:rPr lang="en-US" sz="2400" b="1">
                <a:solidFill>
                  <a:schemeClr val="bg1"/>
                </a:solidFill>
              </a:rPr>
              <a:t>Avoid five common pitfalls</a:t>
            </a:r>
          </a:p>
        </p:txBody>
      </p:sp>
      <p:grpSp>
        <p:nvGrpSpPr>
          <p:cNvPr id="357381" name="Group 10"/>
          <p:cNvGrpSpPr>
            <a:grpSpLocks/>
          </p:cNvGrpSpPr>
          <p:nvPr/>
        </p:nvGrpSpPr>
        <p:grpSpPr bwMode="auto">
          <a:xfrm>
            <a:off x="268288" y="1404938"/>
            <a:ext cx="1581150" cy="1609725"/>
            <a:chOff x="3324187" y="1206477"/>
            <a:chExt cx="1581224" cy="1608636"/>
          </a:xfrm>
        </p:grpSpPr>
        <p:sp>
          <p:nvSpPr>
            <p:cNvPr id="12" name="Rounded Rectangle 11"/>
            <p:cNvSpPr/>
            <p:nvPr/>
          </p:nvSpPr>
          <p:spPr>
            <a:xfrm>
              <a:off x="3324187" y="1206477"/>
              <a:ext cx="1581224" cy="1608636"/>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3" name="Rounded Rectangle 4"/>
            <p:cNvSpPr/>
            <p:nvPr/>
          </p:nvSpPr>
          <p:spPr>
            <a:xfrm>
              <a:off x="3401978" y="1284211"/>
              <a:ext cx="1425642" cy="1453166"/>
            </a:xfrm>
            <a:prstGeom prst="rect">
              <a:avLst/>
            </a:prstGeom>
          </p:spPr>
          <p:style>
            <a:lnRef idx="0">
              <a:scrgbClr r="0" g="0" b="0"/>
            </a:lnRef>
            <a:fillRef idx="0">
              <a:scrgbClr r="0" g="0" b="0"/>
            </a:fillRef>
            <a:effectRef idx="0">
              <a:scrgbClr r="0" g="0" b="0"/>
            </a:effectRef>
            <a:fontRef idx="minor">
              <a:schemeClr val="lt1"/>
            </a:fontRef>
          </p:style>
          <p:txBody>
            <a:bodyPr lIns="87630" tIns="87630" rIns="87630" bIns="87630" spcCol="1270" anchor="ctr"/>
            <a:lstStyle/>
            <a:p>
              <a:pPr algn="ctr" defTabSz="1022350">
                <a:lnSpc>
                  <a:spcPct val="90000"/>
                </a:lnSpc>
                <a:spcAft>
                  <a:spcPct val="35000"/>
                </a:spcAft>
                <a:defRPr/>
              </a:pPr>
              <a:r>
                <a:rPr lang="en-US" sz="2300" dirty="0"/>
                <a:t>Develop RFP</a:t>
              </a:r>
            </a:p>
          </p:txBody>
        </p:sp>
      </p:grpSp>
      <p:sp>
        <p:nvSpPr>
          <p:cNvPr id="2" name="Rectangle 1"/>
          <p:cNvSpPr/>
          <p:nvPr/>
        </p:nvSpPr>
        <p:spPr>
          <a:xfrm>
            <a:off x="1876425" y="1482725"/>
            <a:ext cx="2416175" cy="646113"/>
          </a:xfrm>
          <a:prstGeom prst="rect">
            <a:avLst/>
          </a:prstGeom>
        </p:spPr>
        <p:txBody>
          <a:bodyPr wrap="none">
            <a:spAutoFit/>
          </a:bodyPr>
          <a:lstStyle/>
          <a:p>
            <a:pPr>
              <a:defRPr/>
            </a:pPr>
            <a:r>
              <a:rPr lang="en-US" dirty="0">
                <a:solidFill>
                  <a:schemeClr val="accent4">
                    <a:lumMod val="50000"/>
                  </a:schemeClr>
                </a:solidFill>
                <a:cs typeface="ＭＳ Ｐゴシック"/>
              </a:rPr>
              <a:t>Direct ownership</a:t>
            </a:r>
          </a:p>
          <a:p>
            <a:pPr>
              <a:defRPr/>
            </a:pPr>
            <a:r>
              <a:rPr lang="en-US" dirty="0">
                <a:solidFill>
                  <a:schemeClr val="accent4">
                    <a:lumMod val="50000"/>
                  </a:schemeClr>
                </a:solidFill>
                <a:cs typeface="ＭＳ Ｐゴシック"/>
              </a:rPr>
              <a:t>Third-party ownership</a:t>
            </a:r>
            <a:endParaRPr lang="en-US" dirty="0">
              <a:solidFill>
                <a:schemeClr val="accent4">
                  <a:lumMod val="50000"/>
                </a:schemeClr>
              </a:solidFill>
              <a:ea typeface="ＭＳ Ｐゴシック"/>
              <a:cs typeface="ＭＳ Ｐゴシック"/>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Title 1"/>
          <p:cNvSpPr>
            <a:spLocks noGrp="1"/>
          </p:cNvSpPr>
          <p:nvPr>
            <p:ph type="title" idx="4294967295"/>
          </p:nvPr>
        </p:nvSpPr>
        <p:spPr>
          <a:xfrm>
            <a:off x="1600200" y="1347788"/>
            <a:ext cx="7086600" cy="939800"/>
          </a:xfrm>
        </p:spPr>
        <p:txBody>
          <a:bodyPr/>
          <a:lstStyle/>
          <a:p>
            <a:r>
              <a:rPr lang="en-US" sz="4000" smtClean="0"/>
              <a:t>Consider Collaborative Procurement for Solar</a:t>
            </a:r>
          </a:p>
        </p:txBody>
      </p:sp>
      <p:graphicFrame>
        <p:nvGraphicFramePr>
          <p:cNvPr id="7" name="Content Placeholder 6"/>
          <p:cNvGraphicFramePr>
            <a:graphicFrameLocks noGrp="1"/>
          </p:cNvGraphicFramePr>
          <p:nvPr>
            <p:ph idx="4294967295"/>
          </p:nvPr>
        </p:nvGraphicFramePr>
        <p:xfrm>
          <a:off x="268930" y="2653165"/>
          <a:ext cx="8875070" cy="3472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59427" name="Group 3"/>
          <p:cNvGrpSpPr>
            <a:grpSpLocks/>
          </p:cNvGrpSpPr>
          <p:nvPr/>
        </p:nvGrpSpPr>
        <p:grpSpPr bwMode="auto">
          <a:xfrm>
            <a:off x="268288" y="1404938"/>
            <a:ext cx="1581150" cy="1609725"/>
            <a:chOff x="3324187" y="1206477"/>
            <a:chExt cx="1581224" cy="1608636"/>
          </a:xfrm>
        </p:grpSpPr>
        <p:sp>
          <p:nvSpPr>
            <p:cNvPr id="5" name="Rounded Rectangle 4"/>
            <p:cNvSpPr/>
            <p:nvPr/>
          </p:nvSpPr>
          <p:spPr>
            <a:xfrm>
              <a:off x="3324187" y="1206477"/>
              <a:ext cx="1581224" cy="1608636"/>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6" name="Rounded Rectangle 4"/>
            <p:cNvSpPr/>
            <p:nvPr/>
          </p:nvSpPr>
          <p:spPr>
            <a:xfrm>
              <a:off x="3401978" y="1284211"/>
              <a:ext cx="1425642" cy="1453166"/>
            </a:xfrm>
            <a:prstGeom prst="rect">
              <a:avLst/>
            </a:prstGeom>
          </p:spPr>
          <p:style>
            <a:lnRef idx="0">
              <a:scrgbClr r="0" g="0" b="0"/>
            </a:lnRef>
            <a:fillRef idx="0">
              <a:scrgbClr r="0" g="0" b="0"/>
            </a:fillRef>
            <a:effectRef idx="0">
              <a:scrgbClr r="0" g="0" b="0"/>
            </a:effectRef>
            <a:fontRef idx="minor">
              <a:schemeClr val="lt1"/>
            </a:fontRef>
          </p:style>
          <p:txBody>
            <a:bodyPr lIns="87630" tIns="87630" rIns="87630" bIns="87630" spcCol="1270" anchor="ctr"/>
            <a:lstStyle/>
            <a:p>
              <a:pPr algn="ctr" defTabSz="1022350">
                <a:lnSpc>
                  <a:spcPct val="90000"/>
                </a:lnSpc>
                <a:spcAft>
                  <a:spcPct val="35000"/>
                </a:spcAft>
                <a:defRPr/>
              </a:pPr>
              <a:r>
                <a:rPr lang="en-US" sz="2300" dirty="0"/>
                <a:t>Develop RFP</a:t>
              </a:r>
            </a:p>
          </p:txBody>
        </p:sp>
      </p:grpSp>
      <p:sp>
        <p:nvSpPr>
          <p:cNvPr id="359428" name="TextBox 7"/>
          <p:cNvSpPr txBox="1">
            <a:spLocks noChangeArrowheads="1"/>
          </p:cNvSpPr>
          <p:nvPr/>
        </p:nvSpPr>
        <p:spPr bwMode="auto">
          <a:xfrm>
            <a:off x="7696200" y="5410200"/>
            <a:ext cx="1120775" cy="369888"/>
          </a:xfrm>
          <a:prstGeom prst="rect">
            <a:avLst/>
          </a:prstGeom>
          <a:noFill/>
          <a:ln w="9525">
            <a:noFill/>
            <a:miter lim="800000"/>
            <a:headEnd/>
            <a:tailEnd/>
          </a:ln>
        </p:spPr>
        <p:txBody>
          <a:bodyPr wrap="none">
            <a:spAutoFit/>
          </a:bodyPr>
          <a:lstStyle/>
          <a:p>
            <a:r>
              <a:rPr lang="en-US" b="1"/>
              <a:t>See RFP</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nvGraphicFramePr>
        <p:xfrm>
          <a:off x="-5952" y="1074064"/>
          <a:ext cx="9144000" cy="4965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63522" name="Group 9"/>
          <p:cNvGrpSpPr>
            <a:grpSpLocks/>
          </p:cNvGrpSpPr>
          <p:nvPr/>
        </p:nvGrpSpPr>
        <p:grpSpPr bwMode="auto">
          <a:xfrm>
            <a:off x="265113" y="1404938"/>
            <a:ext cx="1581150" cy="1609725"/>
            <a:chOff x="4984473" y="1206477"/>
            <a:chExt cx="1581224" cy="1608636"/>
          </a:xfrm>
        </p:grpSpPr>
        <p:sp>
          <p:nvSpPr>
            <p:cNvPr id="15" name="Rounded Rectangle 14"/>
            <p:cNvSpPr/>
            <p:nvPr/>
          </p:nvSpPr>
          <p:spPr>
            <a:xfrm>
              <a:off x="4984473" y="1206477"/>
              <a:ext cx="1581224" cy="1608636"/>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6" name="Rounded Rectangle 4"/>
            <p:cNvSpPr/>
            <p:nvPr/>
          </p:nvSpPr>
          <p:spPr>
            <a:xfrm>
              <a:off x="5062264" y="1284211"/>
              <a:ext cx="1425642" cy="1453166"/>
            </a:xfrm>
            <a:prstGeom prst="rect">
              <a:avLst/>
            </a:prstGeom>
          </p:spPr>
          <p:style>
            <a:lnRef idx="0">
              <a:scrgbClr r="0" g="0" b="0"/>
            </a:lnRef>
            <a:fillRef idx="0">
              <a:scrgbClr r="0" g="0" b="0"/>
            </a:fillRef>
            <a:effectRef idx="0">
              <a:scrgbClr r="0" g="0" b="0"/>
            </a:effectRef>
            <a:fontRef idx="minor">
              <a:schemeClr val="lt1"/>
            </a:fontRef>
          </p:style>
          <p:txBody>
            <a:bodyPr lIns="87630" tIns="87630" rIns="87630" bIns="87630" spcCol="1270" anchor="ctr"/>
            <a:lstStyle/>
            <a:p>
              <a:pPr algn="ctr" defTabSz="1022350">
                <a:lnSpc>
                  <a:spcPct val="90000"/>
                </a:lnSpc>
                <a:spcAft>
                  <a:spcPct val="35000"/>
                </a:spcAft>
                <a:defRPr/>
              </a:pPr>
              <a:r>
                <a:rPr lang="en-US" sz="2300" dirty="0"/>
                <a:t>Decide on contractor</a:t>
              </a:r>
            </a:p>
          </p:txBody>
        </p:sp>
      </p:gr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5"/>
          <p:cNvSpPr>
            <a:spLocks noGrp="1"/>
          </p:cNvSpPr>
          <p:nvPr>
            <p:ph type="body" idx="4294967295"/>
          </p:nvPr>
        </p:nvSpPr>
        <p:spPr>
          <a:xfrm>
            <a:off x="4344988" y="1755775"/>
            <a:ext cx="4491037" cy="3889375"/>
          </a:xfrm>
        </p:spPr>
        <p:txBody>
          <a:bodyPr>
            <a:normAutofit/>
          </a:bodyPr>
          <a:lstStyle/>
          <a:p>
            <a:pPr marL="0" indent="0" algn="ctr">
              <a:lnSpc>
                <a:spcPct val="80000"/>
              </a:lnSpc>
              <a:buFont typeface="Arial" charset="0"/>
              <a:buNone/>
              <a:defRPr/>
            </a:pPr>
            <a:r>
              <a:rPr lang="en-US" sz="2600" smtClean="0"/>
              <a:t>Facilitate contractor’s work</a:t>
            </a:r>
          </a:p>
          <a:p>
            <a:pPr marL="0" indent="0" algn="ctr">
              <a:lnSpc>
                <a:spcPct val="80000"/>
              </a:lnSpc>
              <a:buFont typeface="Arial" charset="0"/>
              <a:buNone/>
              <a:defRPr/>
            </a:pPr>
            <a:r>
              <a:rPr lang="en-US" sz="1900" smtClean="0"/>
              <a:t>Contractor will generally apply for permits and incentives </a:t>
            </a:r>
          </a:p>
          <a:p>
            <a:pPr marL="0" indent="0" algn="ctr">
              <a:lnSpc>
                <a:spcPct val="80000"/>
              </a:lnSpc>
              <a:buFont typeface="Arial" charset="0"/>
              <a:buNone/>
              <a:defRPr/>
            </a:pPr>
            <a:endParaRPr lang="en-US" sz="2600" smtClean="0"/>
          </a:p>
          <a:p>
            <a:pPr marL="0" indent="0" algn="ctr">
              <a:lnSpc>
                <a:spcPct val="80000"/>
              </a:lnSpc>
              <a:buFont typeface="Arial" charset="0"/>
              <a:buNone/>
              <a:defRPr/>
            </a:pPr>
            <a:r>
              <a:rPr lang="en-US" sz="2600" smtClean="0"/>
              <a:t>Initiate mechanism to track system performance</a:t>
            </a:r>
          </a:p>
          <a:p>
            <a:pPr marL="0" indent="0" algn="ctr">
              <a:lnSpc>
                <a:spcPct val="80000"/>
              </a:lnSpc>
              <a:buFont typeface="Arial" charset="0"/>
              <a:buNone/>
              <a:defRPr/>
            </a:pPr>
            <a:endParaRPr lang="en-US" sz="2600" smtClean="0"/>
          </a:p>
          <a:p>
            <a:pPr marL="0" indent="0" algn="ctr">
              <a:lnSpc>
                <a:spcPct val="80000"/>
              </a:lnSpc>
              <a:buFont typeface="Arial" charset="0"/>
              <a:buNone/>
              <a:defRPr/>
            </a:pPr>
            <a:r>
              <a:rPr lang="en-US" sz="2600" smtClean="0"/>
              <a:t>Publicize completion </a:t>
            </a:r>
          </a:p>
          <a:p>
            <a:pPr marL="0" indent="0" algn="ctr">
              <a:lnSpc>
                <a:spcPct val="80000"/>
              </a:lnSpc>
              <a:buFont typeface="Arial" charset="0"/>
              <a:buNone/>
              <a:defRPr/>
            </a:pPr>
            <a:endParaRPr lang="en-US" sz="2600" b="1" i="1" smtClean="0"/>
          </a:p>
          <a:p>
            <a:pPr marL="0" indent="0" algn="ctr">
              <a:lnSpc>
                <a:spcPct val="80000"/>
              </a:lnSpc>
              <a:buFont typeface="Arial" charset="0"/>
              <a:buNone/>
              <a:defRPr/>
            </a:pPr>
            <a:r>
              <a:rPr lang="en-US" sz="4000" b="1" i="1" smtClean="0">
                <a:solidFill>
                  <a:srgbClr val="984807"/>
                </a:solidFill>
                <a:effectLst>
                  <a:outerShdw blurRad="38100" dist="38100" dir="2700000" algn="tl">
                    <a:srgbClr val="C0C0C0"/>
                  </a:outerShdw>
                </a:effectLst>
              </a:rPr>
              <a:t>Celebrate!</a:t>
            </a:r>
          </a:p>
          <a:p>
            <a:pPr marL="0" indent="0">
              <a:lnSpc>
                <a:spcPct val="80000"/>
              </a:lnSpc>
              <a:defRPr/>
            </a:pPr>
            <a:endParaRPr lang="en-US" sz="2600" smtClean="0"/>
          </a:p>
        </p:txBody>
      </p:sp>
      <p:pic>
        <p:nvPicPr>
          <p:cNvPr id="365570" name="Picture 4" descr="celebrate.jpg"/>
          <p:cNvPicPr>
            <a:picLocks noChangeAspect="1"/>
          </p:cNvPicPr>
          <p:nvPr/>
        </p:nvPicPr>
        <p:blipFill>
          <a:blip r:embed="rId3" cstate="print"/>
          <a:srcRect/>
          <a:stretch>
            <a:fillRect/>
          </a:stretch>
        </p:blipFill>
        <p:spPr bwMode="auto">
          <a:xfrm>
            <a:off x="476250" y="3040063"/>
            <a:ext cx="4000500" cy="3000375"/>
          </a:xfrm>
          <a:prstGeom prst="rect">
            <a:avLst/>
          </a:prstGeom>
          <a:noFill/>
          <a:ln w="9525">
            <a:noFill/>
            <a:miter lim="800000"/>
            <a:headEnd/>
            <a:tailEnd/>
          </a:ln>
        </p:spPr>
      </p:pic>
      <p:sp>
        <p:nvSpPr>
          <p:cNvPr id="365571" name="TextBox 5"/>
          <p:cNvSpPr txBox="1">
            <a:spLocks noChangeArrowheads="1"/>
          </p:cNvSpPr>
          <p:nvPr/>
        </p:nvSpPr>
        <p:spPr bwMode="auto">
          <a:xfrm>
            <a:off x="4476750" y="5794375"/>
            <a:ext cx="4462463" cy="261938"/>
          </a:xfrm>
          <a:prstGeom prst="rect">
            <a:avLst/>
          </a:prstGeom>
          <a:noFill/>
          <a:ln w="9525">
            <a:noFill/>
            <a:miter lim="800000"/>
            <a:headEnd/>
            <a:tailEnd/>
          </a:ln>
        </p:spPr>
        <p:txBody>
          <a:bodyPr wrap="none">
            <a:spAutoFit/>
          </a:bodyPr>
          <a:lstStyle/>
          <a:p>
            <a:r>
              <a:rPr lang="en-US" sz="1100"/>
              <a:t>Photo: Ribbon Cutting Ceremony at Frontier Fertilizer Superfund site</a:t>
            </a:r>
          </a:p>
        </p:txBody>
      </p:sp>
      <p:grpSp>
        <p:nvGrpSpPr>
          <p:cNvPr id="365572" name="Group 5"/>
          <p:cNvGrpSpPr>
            <a:grpSpLocks/>
          </p:cNvGrpSpPr>
          <p:nvPr/>
        </p:nvGrpSpPr>
        <p:grpSpPr bwMode="auto">
          <a:xfrm>
            <a:off x="544513" y="1257300"/>
            <a:ext cx="1581150" cy="1608138"/>
            <a:chOff x="6644759" y="1206477"/>
            <a:chExt cx="1581224" cy="1608636"/>
          </a:xfrm>
        </p:grpSpPr>
        <p:sp>
          <p:nvSpPr>
            <p:cNvPr id="7" name="Rounded Rectangle 6"/>
            <p:cNvSpPr/>
            <p:nvPr/>
          </p:nvSpPr>
          <p:spPr>
            <a:xfrm>
              <a:off x="6644759" y="1206477"/>
              <a:ext cx="1581224" cy="1608636"/>
            </a:xfrm>
            <a:prstGeom prst="round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8" name="Rounded Rectangle 6"/>
            <p:cNvSpPr/>
            <p:nvPr/>
          </p:nvSpPr>
          <p:spPr>
            <a:xfrm>
              <a:off x="6722550" y="1284289"/>
              <a:ext cx="1425642" cy="1453012"/>
            </a:xfrm>
            <a:prstGeom prst="rect">
              <a:avLst/>
            </a:prstGeom>
          </p:spPr>
          <p:style>
            <a:lnRef idx="0">
              <a:scrgbClr r="0" g="0" b="0"/>
            </a:lnRef>
            <a:fillRef idx="0">
              <a:scrgbClr r="0" g="0" b="0"/>
            </a:fillRef>
            <a:effectRef idx="0">
              <a:scrgbClr r="0" g="0" b="0"/>
            </a:effectRef>
            <a:fontRef idx="minor">
              <a:schemeClr val="lt1"/>
            </a:fontRef>
          </p:style>
          <p:txBody>
            <a:bodyPr lIns="87630" tIns="87630" rIns="87630" bIns="87630" spcCol="1270" anchor="ctr"/>
            <a:lstStyle/>
            <a:p>
              <a:pPr algn="ctr" defTabSz="1022350">
                <a:lnSpc>
                  <a:spcPct val="90000"/>
                </a:lnSpc>
                <a:spcAft>
                  <a:spcPct val="35000"/>
                </a:spcAft>
                <a:defRPr/>
              </a:pPr>
              <a:r>
                <a:rPr lang="en-US" sz="2300" dirty="0"/>
                <a:t>Make it happen</a:t>
              </a:r>
            </a:p>
          </p:txBody>
        </p:sp>
      </p:grpSp>
      <p:sp>
        <p:nvSpPr>
          <p:cNvPr id="9" name="Rectangle 8"/>
          <p:cNvSpPr/>
          <p:nvPr/>
        </p:nvSpPr>
        <p:spPr>
          <a:xfrm>
            <a:off x="-35062" y="2116332"/>
            <a:ext cx="684803" cy="923330"/>
          </a:xfrm>
          <a:prstGeom prst="rect">
            <a:avLst/>
          </a:prstGeom>
          <a:noFill/>
        </p:spPr>
        <p:txBody>
          <a:bodyPr wrap="non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defRPr/>
            </a:pPr>
            <a:r>
              <a:rPr lang="en-US" sz="5400" b="1" dirty="0">
                <a:ln>
                  <a:solidFill>
                    <a:schemeClr val="tx1"/>
                  </a:solidFill>
                </a:ln>
                <a:solidFill>
                  <a:schemeClr val="accent3">
                    <a:lumMod val="75000"/>
                  </a:schemeClr>
                </a:solidFill>
                <a:ea typeface="ＭＳ Ｐゴシック"/>
                <a:cs typeface="ＭＳ Ｐゴシック"/>
              </a:rPr>
              <a:t>&amp;</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9"/>
          <p:cNvSpPr>
            <a:spLocks noGrp="1"/>
          </p:cNvSpPr>
          <p:nvPr>
            <p:ph type="title"/>
          </p:nvPr>
        </p:nvSpPr>
        <p:spPr>
          <a:xfrm>
            <a:off x="1219200" y="1143000"/>
            <a:ext cx="7543800" cy="939800"/>
          </a:xfrm>
        </p:spPr>
        <p:txBody>
          <a:bodyPr/>
          <a:lstStyle/>
          <a:p>
            <a:pPr algn="l" eaLnBrk="1" hangingPunct="1"/>
            <a:r>
              <a:rPr lang="en-US" b="1" smtClean="0">
                <a:ea typeface="ＭＳ Ｐゴシック" pitchFamily="34" charset="-128"/>
              </a:rPr>
              <a:t>Workshops</a:t>
            </a:r>
          </a:p>
        </p:txBody>
      </p:sp>
      <p:graphicFrame>
        <p:nvGraphicFramePr>
          <p:cNvPr id="5" name="Diagram 4"/>
          <p:cNvGraphicFramePr/>
          <p:nvPr/>
        </p:nvGraphicFramePr>
        <p:xfrm>
          <a:off x="-762000" y="1787616"/>
          <a:ext cx="9706415" cy="4886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2"/>
          <p:cNvSpPr>
            <a:spLocks noGrp="1"/>
          </p:cNvSpPr>
          <p:nvPr>
            <p:ph type="ctrTitle" idx="4294967295"/>
          </p:nvPr>
        </p:nvSpPr>
        <p:spPr>
          <a:xfrm>
            <a:off x="685800" y="2130425"/>
            <a:ext cx="7772400" cy="1470025"/>
          </a:xfrm>
        </p:spPr>
        <p:txBody>
          <a:bodyPr/>
          <a:lstStyle/>
          <a:p>
            <a:pPr eaLnBrk="1" hangingPunct="1"/>
            <a:r>
              <a:rPr lang="en-US" sz="4000" smtClean="0">
                <a:ea typeface="ＭＳ Ｐゴシック" pitchFamily="34" charset="-128"/>
              </a:rPr>
              <a:t>Incorporating Solar Into Codes &amp; Ordinances</a:t>
            </a:r>
          </a:p>
        </p:txBody>
      </p:sp>
      <p:sp>
        <p:nvSpPr>
          <p:cNvPr id="791554" name="Rectangle 4"/>
          <p:cNvSpPr>
            <a:spLocks noGrp="1"/>
          </p:cNvSpPr>
          <p:nvPr>
            <p:ph type="subTitle" idx="4294967295"/>
          </p:nvPr>
        </p:nvSpPr>
        <p:spPr>
          <a:xfrm>
            <a:off x="1371600" y="3886200"/>
            <a:ext cx="6400800" cy="1752600"/>
          </a:xfrm>
        </p:spPr>
        <p:txBody>
          <a:bodyPr rtlCol="0">
            <a:normAutofit/>
          </a:bodyPr>
          <a:lstStyle/>
          <a:p>
            <a:pPr marL="0" indent="0" algn="ctr" eaLnBrk="1" fontAlgn="auto" hangingPunct="1">
              <a:spcAft>
                <a:spcPts val="0"/>
              </a:spcAft>
              <a:buFont typeface="Arial" charset="0"/>
              <a:buNone/>
              <a:defRPr/>
            </a:pPr>
            <a:r>
              <a:rPr lang="en-US" dirty="0" smtClean="0">
                <a:solidFill>
                  <a:schemeClr val="tx1">
                    <a:tint val="75000"/>
                  </a:schemeClr>
                </a:solidFill>
                <a:ea typeface="ＭＳ Ｐゴシック"/>
              </a:rPr>
              <a:t>Opportunities to Become More “Solar-Friendly”</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nvGraphicFramePr>
        <p:xfrm>
          <a:off x="469900" y="1181100"/>
          <a:ext cx="68453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71714" name="Group 3"/>
          <p:cNvGrpSpPr>
            <a:grpSpLocks/>
          </p:cNvGrpSpPr>
          <p:nvPr/>
        </p:nvGrpSpPr>
        <p:grpSpPr bwMode="auto">
          <a:xfrm>
            <a:off x="6973888" y="242888"/>
            <a:ext cx="1901825" cy="1901825"/>
            <a:chOff x="3620988" y="3512"/>
            <a:chExt cx="1902023" cy="1902023"/>
          </a:xfrm>
        </p:grpSpPr>
        <p:sp>
          <p:nvSpPr>
            <p:cNvPr id="5" name="Oval 4"/>
            <p:cNvSpPr/>
            <p:nvPr/>
          </p:nvSpPr>
          <p:spPr>
            <a:xfrm>
              <a:off x="3620988" y="3512"/>
              <a:ext cx="1902023" cy="1902023"/>
            </a:xfrm>
            <a:prstGeom prst="ellipse">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Oval 4"/>
            <p:cNvSpPr/>
            <p:nvPr/>
          </p:nvSpPr>
          <p:spPr>
            <a:xfrm>
              <a:off x="3898829" y="281353"/>
              <a:ext cx="1346340" cy="1346340"/>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en-US" dirty="0">
                  <a:solidFill>
                    <a:prstClr val="white"/>
                  </a:solidFill>
                </a:rPr>
                <a:t>Local regulations that affect </a:t>
              </a:r>
              <a:r>
                <a:rPr lang="en-US" b="1" i="1" dirty="0">
                  <a:solidFill>
                    <a:prstClr val="white"/>
                  </a:solidFill>
                </a:rPr>
                <a:t>solar access</a:t>
              </a:r>
            </a:p>
          </p:txBody>
        </p:sp>
      </p:gr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Text Box 237"/>
          <p:cNvSpPr txBox="1">
            <a:spLocks noChangeArrowheads="1"/>
          </p:cNvSpPr>
          <p:nvPr/>
        </p:nvSpPr>
        <p:spPr bwMode="auto">
          <a:xfrm>
            <a:off x="266700" y="2133600"/>
            <a:ext cx="1828800" cy="492125"/>
          </a:xfrm>
          <a:prstGeom prst="rect">
            <a:avLst/>
          </a:prstGeom>
          <a:noFill/>
          <a:ln w="9525">
            <a:noFill/>
            <a:miter lim="800000"/>
            <a:headEnd/>
            <a:tailEnd/>
          </a:ln>
        </p:spPr>
        <p:txBody>
          <a:bodyPr>
            <a:spAutoFit/>
          </a:bodyPr>
          <a:lstStyle/>
          <a:p>
            <a:r>
              <a:rPr lang="en-US" sz="1300" b="1">
                <a:solidFill>
                  <a:srgbClr val="000000"/>
                </a:solidFill>
                <a:hlinkClick r:id="rId3"/>
              </a:rPr>
              <a:t>www.dsireusa.org</a:t>
            </a:r>
            <a:endParaRPr lang="en-US" sz="1300" b="1">
              <a:solidFill>
                <a:srgbClr val="000000"/>
              </a:solidFill>
            </a:endParaRPr>
          </a:p>
          <a:p>
            <a:r>
              <a:rPr lang="en-US" sz="1300" b="1">
                <a:solidFill>
                  <a:srgbClr val="000000"/>
                </a:solidFill>
              </a:rPr>
              <a:t>December 2010</a:t>
            </a:r>
          </a:p>
        </p:txBody>
      </p:sp>
      <p:sp>
        <p:nvSpPr>
          <p:cNvPr id="373762" name="Text Box 279"/>
          <p:cNvSpPr txBox="1">
            <a:spLocks noChangeArrowheads="1"/>
          </p:cNvSpPr>
          <p:nvPr/>
        </p:nvSpPr>
        <p:spPr bwMode="auto">
          <a:xfrm>
            <a:off x="457200" y="5429250"/>
            <a:ext cx="1781175" cy="184150"/>
          </a:xfrm>
          <a:prstGeom prst="rect">
            <a:avLst/>
          </a:prstGeom>
          <a:noFill/>
          <a:ln w="9525">
            <a:noFill/>
            <a:miter lim="800000"/>
            <a:headEnd/>
            <a:tailEnd/>
          </a:ln>
        </p:spPr>
        <p:txBody>
          <a:bodyPr wrap="none" lIns="0" tIns="0" rIns="0" bIns="0">
            <a:spAutoFit/>
          </a:bodyPr>
          <a:lstStyle/>
          <a:p>
            <a:r>
              <a:rPr lang="en-US" sz="1200">
                <a:solidFill>
                  <a:srgbClr val="000000"/>
                </a:solidFill>
              </a:rPr>
              <a:t>Solar Easements Provision</a:t>
            </a:r>
          </a:p>
        </p:txBody>
      </p:sp>
      <p:sp>
        <p:nvSpPr>
          <p:cNvPr id="373763" name="Text Box 279"/>
          <p:cNvSpPr txBox="1">
            <a:spLocks noChangeArrowheads="1"/>
          </p:cNvSpPr>
          <p:nvPr/>
        </p:nvSpPr>
        <p:spPr bwMode="auto">
          <a:xfrm>
            <a:off x="457200" y="5743575"/>
            <a:ext cx="1452563" cy="182563"/>
          </a:xfrm>
          <a:prstGeom prst="rect">
            <a:avLst/>
          </a:prstGeom>
          <a:noFill/>
          <a:ln w="9525">
            <a:noFill/>
            <a:miter lim="800000"/>
            <a:headEnd/>
            <a:tailEnd/>
          </a:ln>
        </p:spPr>
        <p:txBody>
          <a:bodyPr wrap="none" lIns="0" tIns="0" rIns="0" bIns="0">
            <a:spAutoFit/>
          </a:bodyPr>
          <a:lstStyle/>
          <a:p>
            <a:r>
              <a:rPr lang="en-US" sz="1200">
                <a:solidFill>
                  <a:srgbClr val="000000"/>
                </a:solidFill>
              </a:rPr>
              <a:t>Solar Rights Provision</a:t>
            </a:r>
          </a:p>
        </p:txBody>
      </p:sp>
      <p:sp>
        <p:nvSpPr>
          <p:cNvPr id="3078" name="Rectangle 208"/>
          <p:cNvSpPr>
            <a:spLocks noChangeArrowheads="1"/>
          </p:cNvSpPr>
          <p:nvPr/>
        </p:nvSpPr>
        <p:spPr bwMode="auto">
          <a:xfrm>
            <a:off x="152400" y="5410200"/>
            <a:ext cx="228600" cy="228600"/>
          </a:xfrm>
          <a:prstGeom prst="rect">
            <a:avLst/>
          </a:prstGeom>
          <a:solidFill>
            <a:schemeClr val="accent4"/>
          </a:solidFill>
          <a:ln w="9525">
            <a:solidFill>
              <a:schemeClr val="tx1"/>
            </a:solidFill>
            <a:miter lim="800000"/>
            <a:headEnd/>
            <a:tailEnd/>
          </a:ln>
        </p:spPr>
        <p:txBody>
          <a:bodyPr anchor="ctr">
            <a:spAutoFit/>
          </a:bodyPr>
          <a:lstStyle/>
          <a:p>
            <a:pPr>
              <a:spcBef>
                <a:spcPct val="50000"/>
              </a:spcBef>
              <a:defRPr/>
            </a:pPr>
            <a:endParaRPr lang="en-US" dirty="0">
              <a:solidFill>
                <a:prstClr val="black"/>
              </a:solidFill>
              <a:ea typeface="ＭＳ Ｐゴシック" charset="-128"/>
              <a:cs typeface="ＭＳ Ｐゴシック"/>
            </a:endParaRPr>
          </a:p>
        </p:txBody>
      </p:sp>
      <p:sp>
        <p:nvSpPr>
          <p:cNvPr id="373765" name="Rectangle 210"/>
          <p:cNvSpPr>
            <a:spLocks noChangeArrowheads="1"/>
          </p:cNvSpPr>
          <p:nvPr/>
        </p:nvSpPr>
        <p:spPr bwMode="auto">
          <a:xfrm>
            <a:off x="152400" y="5715000"/>
            <a:ext cx="228600" cy="228600"/>
          </a:xfrm>
          <a:prstGeom prst="rect">
            <a:avLst/>
          </a:prstGeom>
          <a:solidFill>
            <a:schemeClr val="accent2"/>
          </a:solidFill>
          <a:ln w="9525">
            <a:solidFill>
              <a:schemeClr val="tx1"/>
            </a:solidFill>
            <a:miter lim="800000"/>
            <a:headEnd/>
            <a:tailEnd/>
          </a:ln>
        </p:spPr>
        <p:txBody>
          <a:bodyPr anchor="ctr">
            <a:spAutoFit/>
          </a:bodyPr>
          <a:lstStyle/>
          <a:p>
            <a:pPr>
              <a:spcBef>
                <a:spcPct val="50000"/>
              </a:spcBef>
            </a:pPr>
            <a:endParaRPr lang="en-US">
              <a:solidFill>
                <a:srgbClr val="000000"/>
              </a:solidFill>
            </a:endParaRPr>
          </a:p>
        </p:txBody>
      </p:sp>
      <p:sp>
        <p:nvSpPr>
          <p:cNvPr id="4106" name="Rectangle 211" descr="Outlined diamond"/>
          <p:cNvSpPr>
            <a:spLocks noChangeArrowheads="1"/>
          </p:cNvSpPr>
          <p:nvPr/>
        </p:nvSpPr>
        <p:spPr bwMode="auto">
          <a:xfrm>
            <a:off x="152400" y="6019800"/>
            <a:ext cx="228600" cy="228600"/>
          </a:xfrm>
          <a:prstGeom prst="rect">
            <a:avLst/>
          </a:prstGeom>
          <a:solidFill>
            <a:schemeClr val="accent5"/>
          </a:solidFill>
          <a:ln w="9525">
            <a:solidFill>
              <a:schemeClr val="tx1"/>
            </a:solidFill>
            <a:miter lim="800000"/>
            <a:headEnd/>
            <a:tailEnd/>
          </a:ln>
        </p:spPr>
        <p:txBody>
          <a:bodyPr anchor="ctr"/>
          <a:lstStyle/>
          <a:p>
            <a:pPr>
              <a:spcBef>
                <a:spcPct val="50000"/>
              </a:spcBef>
              <a:defRPr/>
            </a:pPr>
            <a:endParaRPr lang="en-US" dirty="0">
              <a:solidFill>
                <a:prstClr val="black"/>
              </a:solidFill>
              <a:ea typeface="ＭＳ Ｐゴシック" charset="-128"/>
              <a:cs typeface="ＭＳ Ｐゴシック"/>
            </a:endParaRPr>
          </a:p>
        </p:txBody>
      </p:sp>
      <p:sp>
        <p:nvSpPr>
          <p:cNvPr id="373767" name="Text Box 279"/>
          <p:cNvSpPr txBox="1">
            <a:spLocks noChangeArrowheads="1"/>
          </p:cNvSpPr>
          <p:nvPr/>
        </p:nvSpPr>
        <p:spPr bwMode="auto">
          <a:xfrm>
            <a:off x="457200" y="6057900"/>
            <a:ext cx="3057525" cy="184150"/>
          </a:xfrm>
          <a:prstGeom prst="rect">
            <a:avLst/>
          </a:prstGeom>
          <a:noFill/>
          <a:ln w="9525">
            <a:noFill/>
            <a:miter lim="800000"/>
            <a:headEnd/>
            <a:tailEnd/>
          </a:ln>
        </p:spPr>
        <p:txBody>
          <a:bodyPr wrap="none" lIns="0" tIns="0" rIns="0" bIns="0">
            <a:spAutoFit/>
          </a:bodyPr>
          <a:lstStyle/>
          <a:p>
            <a:r>
              <a:rPr lang="en-US" sz="1200">
                <a:solidFill>
                  <a:srgbClr val="000000"/>
                </a:solidFill>
              </a:rPr>
              <a:t>Solar Easements and Solar Rights Provisions </a:t>
            </a:r>
          </a:p>
        </p:txBody>
      </p:sp>
      <p:cxnSp>
        <p:nvCxnSpPr>
          <p:cNvPr id="373768" name="AutoShape 307"/>
          <p:cNvCxnSpPr>
            <a:cxnSpLocks noChangeShapeType="1"/>
          </p:cNvCxnSpPr>
          <p:nvPr/>
        </p:nvCxnSpPr>
        <p:spPr bwMode="auto">
          <a:xfrm>
            <a:off x="7434263" y="3721100"/>
            <a:ext cx="0" cy="0"/>
          </a:xfrm>
          <a:prstGeom prst="straightConnector1">
            <a:avLst/>
          </a:prstGeom>
          <a:noFill/>
          <a:ln w="9525">
            <a:solidFill>
              <a:schemeClr val="tx1"/>
            </a:solidFill>
            <a:round/>
            <a:headEnd/>
            <a:tailEnd/>
          </a:ln>
        </p:spPr>
      </p:cxnSp>
      <p:sp>
        <p:nvSpPr>
          <p:cNvPr id="3083" name="Freeform 222"/>
          <p:cNvSpPr>
            <a:spLocks/>
          </p:cNvSpPr>
          <p:nvPr/>
        </p:nvSpPr>
        <p:spPr bwMode="auto">
          <a:xfrm>
            <a:off x="1282700" y="4356100"/>
            <a:ext cx="1068388" cy="762000"/>
          </a:xfrm>
          <a:custGeom>
            <a:avLst/>
            <a:gdLst>
              <a:gd name="T0" fmla="*/ 2147483647 w 1184"/>
              <a:gd name="T1" fmla="*/ 2147483647 h 920"/>
              <a:gd name="T2" fmla="*/ 2147483647 w 1184"/>
              <a:gd name="T3" fmla="*/ 2147483647 h 920"/>
              <a:gd name="T4" fmla="*/ 2147483647 w 1184"/>
              <a:gd name="T5" fmla="*/ 2147483647 h 920"/>
              <a:gd name="T6" fmla="*/ 2147483647 w 1184"/>
              <a:gd name="T7" fmla="*/ 2147483647 h 920"/>
              <a:gd name="T8" fmla="*/ 2147483647 w 1184"/>
              <a:gd name="T9" fmla="*/ 2147483647 h 920"/>
              <a:gd name="T10" fmla="*/ 2147483647 w 1184"/>
              <a:gd name="T11" fmla="*/ 2147483647 h 920"/>
              <a:gd name="T12" fmla="*/ 2147483647 w 1184"/>
              <a:gd name="T13" fmla="*/ 2147483647 h 920"/>
              <a:gd name="T14" fmla="*/ 2147483647 w 1184"/>
              <a:gd name="T15" fmla="*/ 2147483647 h 920"/>
              <a:gd name="T16" fmla="*/ 2147483647 w 1184"/>
              <a:gd name="T17" fmla="*/ 2147483647 h 920"/>
              <a:gd name="T18" fmla="*/ 2147483647 w 1184"/>
              <a:gd name="T19" fmla="*/ 2147483647 h 920"/>
              <a:gd name="T20" fmla="*/ 2147483647 w 1184"/>
              <a:gd name="T21" fmla="*/ 2147483647 h 920"/>
              <a:gd name="T22" fmla="*/ 2147483647 w 1184"/>
              <a:gd name="T23" fmla="*/ 2147483647 h 920"/>
              <a:gd name="T24" fmla="*/ 2147483647 w 1184"/>
              <a:gd name="T25" fmla="*/ 2147483647 h 920"/>
              <a:gd name="T26" fmla="*/ 2147483647 w 1184"/>
              <a:gd name="T27" fmla="*/ 2147483647 h 920"/>
              <a:gd name="T28" fmla="*/ 2147483647 w 1184"/>
              <a:gd name="T29" fmla="*/ 2147483647 h 920"/>
              <a:gd name="T30" fmla="*/ 2147483647 w 1184"/>
              <a:gd name="T31" fmla="*/ 2147483647 h 920"/>
              <a:gd name="T32" fmla="*/ 2147483647 w 1184"/>
              <a:gd name="T33" fmla="*/ 2147483647 h 920"/>
              <a:gd name="T34" fmla="*/ 2147483647 w 1184"/>
              <a:gd name="T35" fmla="*/ 2147483647 h 920"/>
              <a:gd name="T36" fmla="*/ 2147483647 w 1184"/>
              <a:gd name="T37" fmla="*/ 2147483647 h 920"/>
              <a:gd name="T38" fmla="*/ 2147483647 w 1184"/>
              <a:gd name="T39" fmla="*/ 2147483647 h 920"/>
              <a:gd name="T40" fmla="*/ 2147483647 w 1184"/>
              <a:gd name="T41" fmla="*/ 2147483647 h 920"/>
              <a:gd name="T42" fmla="*/ 2147483647 w 1184"/>
              <a:gd name="T43" fmla="*/ 2147483647 h 920"/>
              <a:gd name="T44" fmla="*/ 2147483647 w 1184"/>
              <a:gd name="T45" fmla="*/ 2147483647 h 920"/>
              <a:gd name="T46" fmla="*/ 2147483647 w 1184"/>
              <a:gd name="T47" fmla="*/ 2147483647 h 920"/>
              <a:gd name="T48" fmla="*/ 2147483647 w 1184"/>
              <a:gd name="T49" fmla="*/ 2147483647 h 920"/>
              <a:gd name="T50" fmla="*/ 2147483647 w 1184"/>
              <a:gd name="T51" fmla="*/ 2147483647 h 920"/>
              <a:gd name="T52" fmla="*/ 2147483647 w 1184"/>
              <a:gd name="T53" fmla="*/ 2147483647 h 920"/>
              <a:gd name="T54" fmla="*/ 2147483647 w 1184"/>
              <a:gd name="T55" fmla="*/ 2147483647 h 920"/>
              <a:gd name="T56" fmla="*/ 2147483647 w 1184"/>
              <a:gd name="T57" fmla="*/ 2147483647 h 920"/>
              <a:gd name="T58" fmla="*/ 2147483647 w 1184"/>
              <a:gd name="T59" fmla="*/ 2147483647 h 920"/>
              <a:gd name="T60" fmla="*/ 2147483647 w 1184"/>
              <a:gd name="T61" fmla="*/ 2147483647 h 920"/>
              <a:gd name="T62" fmla="*/ 0 w 1184"/>
              <a:gd name="T63" fmla="*/ 2147483647 h 920"/>
              <a:gd name="T64" fmla="*/ 2147483647 w 1184"/>
              <a:gd name="T65" fmla="*/ 2147483647 h 920"/>
              <a:gd name="T66" fmla="*/ 2147483647 w 1184"/>
              <a:gd name="T67" fmla="*/ 2147483647 h 920"/>
              <a:gd name="T68" fmla="*/ 2147483647 w 1184"/>
              <a:gd name="T69" fmla="*/ 2147483647 h 920"/>
              <a:gd name="T70" fmla="*/ 2147483647 w 1184"/>
              <a:gd name="T71" fmla="*/ 2147483647 h 920"/>
              <a:gd name="T72" fmla="*/ 2147483647 w 1184"/>
              <a:gd name="T73" fmla="*/ 2147483647 h 920"/>
              <a:gd name="T74" fmla="*/ 2147483647 w 1184"/>
              <a:gd name="T75" fmla="*/ 2147483647 h 920"/>
              <a:gd name="T76" fmla="*/ 2147483647 w 1184"/>
              <a:gd name="T77" fmla="*/ 2147483647 h 920"/>
              <a:gd name="T78" fmla="*/ 2147483647 w 1184"/>
              <a:gd name="T79" fmla="*/ 2147483647 h 920"/>
              <a:gd name="T80" fmla="*/ 2147483647 w 1184"/>
              <a:gd name="T81" fmla="*/ 2147483647 h 920"/>
              <a:gd name="T82" fmla="*/ 2147483647 w 1184"/>
              <a:gd name="T83" fmla="*/ 2147483647 h 920"/>
              <a:gd name="T84" fmla="*/ 2147483647 w 1184"/>
              <a:gd name="T85" fmla="*/ 2147483647 h 920"/>
              <a:gd name="T86" fmla="*/ 2147483647 w 1184"/>
              <a:gd name="T87" fmla="*/ 2147483647 h 920"/>
              <a:gd name="T88" fmla="*/ 2147483647 w 1184"/>
              <a:gd name="T89" fmla="*/ 2147483647 h 920"/>
              <a:gd name="T90" fmla="*/ 2147483647 w 1184"/>
              <a:gd name="T91" fmla="*/ 2147483647 h 920"/>
              <a:gd name="T92" fmla="*/ 2147483647 w 1184"/>
              <a:gd name="T93" fmla="*/ 2147483647 h 920"/>
              <a:gd name="T94" fmla="*/ 2147483647 w 1184"/>
              <a:gd name="T95" fmla="*/ 2147483647 h 920"/>
              <a:gd name="T96" fmla="*/ 2147483647 w 1184"/>
              <a:gd name="T97" fmla="*/ 2147483647 h 920"/>
              <a:gd name="T98" fmla="*/ 2147483647 w 1184"/>
              <a:gd name="T99" fmla="*/ 2147483647 h 920"/>
              <a:gd name="T100" fmla="*/ 2147483647 w 1184"/>
              <a:gd name="T101" fmla="*/ 2147483647 h 920"/>
              <a:gd name="T102" fmla="*/ 2147483647 w 1184"/>
              <a:gd name="T103" fmla="*/ 2147483647 h 920"/>
              <a:gd name="T104" fmla="*/ 2147483647 w 1184"/>
              <a:gd name="T105" fmla="*/ 2147483647 h 920"/>
              <a:gd name="T106" fmla="*/ 2147483647 w 1184"/>
              <a:gd name="T107" fmla="*/ 2147483647 h 920"/>
              <a:gd name="T108" fmla="*/ 2147483647 w 1184"/>
              <a:gd name="T109" fmla="*/ 2147483647 h 920"/>
              <a:gd name="T110" fmla="*/ 2147483647 w 1184"/>
              <a:gd name="T111" fmla="*/ 2147483647 h 920"/>
              <a:gd name="T112" fmla="*/ 2147483647 w 1184"/>
              <a:gd name="T113" fmla="*/ 2147483647 h 9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84"/>
              <a:gd name="T172" fmla="*/ 0 h 920"/>
              <a:gd name="T173" fmla="*/ 1184 w 1184"/>
              <a:gd name="T174" fmla="*/ 920 h 9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84" h="920">
                <a:moveTo>
                  <a:pt x="800" y="592"/>
                </a:moveTo>
                <a:lnTo>
                  <a:pt x="752" y="96"/>
                </a:lnTo>
                <a:lnTo>
                  <a:pt x="744" y="80"/>
                </a:lnTo>
                <a:lnTo>
                  <a:pt x="720" y="80"/>
                </a:lnTo>
                <a:lnTo>
                  <a:pt x="712" y="64"/>
                </a:lnTo>
                <a:lnTo>
                  <a:pt x="704" y="64"/>
                </a:lnTo>
                <a:lnTo>
                  <a:pt x="696" y="80"/>
                </a:lnTo>
                <a:lnTo>
                  <a:pt x="656" y="72"/>
                </a:lnTo>
                <a:lnTo>
                  <a:pt x="632" y="64"/>
                </a:lnTo>
                <a:lnTo>
                  <a:pt x="600" y="64"/>
                </a:lnTo>
                <a:lnTo>
                  <a:pt x="592" y="48"/>
                </a:lnTo>
                <a:lnTo>
                  <a:pt x="576" y="48"/>
                </a:lnTo>
                <a:lnTo>
                  <a:pt x="552" y="56"/>
                </a:lnTo>
                <a:lnTo>
                  <a:pt x="528" y="40"/>
                </a:lnTo>
                <a:lnTo>
                  <a:pt x="528" y="24"/>
                </a:lnTo>
                <a:lnTo>
                  <a:pt x="512" y="24"/>
                </a:lnTo>
                <a:lnTo>
                  <a:pt x="520" y="32"/>
                </a:lnTo>
                <a:lnTo>
                  <a:pt x="520" y="48"/>
                </a:lnTo>
                <a:lnTo>
                  <a:pt x="504" y="48"/>
                </a:lnTo>
                <a:lnTo>
                  <a:pt x="496" y="32"/>
                </a:lnTo>
                <a:lnTo>
                  <a:pt x="496" y="16"/>
                </a:lnTo>
                <a:lnTo>
                  <a:pt x="488" y="16"/>
                </a:lnTo>
                <a:lnTo>
                  <a:pt x="472" y="32"/>
                </a:lnTo>
                <a:lnTo>
                  <a:pt x="472" y="16"/>
                </a:lnTo>
                <a:lnTo>
                  <a:pt x="464" y="8"/>
                </a:lnTo>
                <a:lnTo>
                  <a:pt x="464" y="0"/>
                </a:lnTo>
                <a:lnTo>
                  <a:pt x="448" y="0"/>
                </a:lnTo>
                <a:lnTo>
                  <a:pt x="440" y="8"/>
                </a:lnTo>
                <a:lnTo>
                  <a:pt x="416" y="8"/>
                </a:lnTo>
                <a:lnTo>
                  <a:pt x="400" y="16"/>
                </a:lnTo>
                <a:lnTo>
                  <a:pt x="392" y="24"/>
                </a:lnTo>
                <a:lnTo>
                  <a:pt x="384" y="32"/>
                </a:lnTo>
                <a:lnTo>
                  <a:pt x="352" y="32"/>
                </a:lnTo>
                <a:lnTo>
                  <a:pt x="328" y="64"/>
                </a:lnTo>
                <a:lnTo>
                  <a:pt x="304" y="88"/>
                </a:lnTo>
                <a:lnTo>
                  <a:pt x="272" y="96"/>
                </a:lnTo>
                <a:lnTo>
                  <a:pt x="264" y="88"/>
                </a:lnTo>
                <a:lnTo>
                  <a:pt x="248" y="96"/>
                </a:lnTo>
                <a:lnTo>
                  <a:pt x="232" y="104"/>
                </a:lnTo>
                <a:lnTo>
                  <a:pt x="240" y="120"/>
                </a:lnTo>
                <a:lnTo>
                  <a:pt x="264" y="144"/>
                </a:lnTo>
                <a:lnTo>
                  <a:pt x="272" y="184"/>
                </a:lnTo>
                <a:lnTo>
                  <a:pt x="296" y="216"/>
                </a:lnTo>
                <a:lnTo>
                  <a:pt x="312" y="216"/>
                </a:lnTo>
                <a:lnTo>
                  <a:pt x="312" y="224"/>
                </a:lnTo>
                <a:lnTo>
                  <a:pt x="312" y="240"/>
                </a:lnTo>
                <a:lnTo>
                  <a:pt x="328" y="240"/>
                </a:lnTo>
                <a:lnTo>
                  <a:pt x="352" y="248"/>
                </a:lnTo>
                <a:lnTo>
                  <a:pt x="328" y="256"/>
                </a:lnTo>
                <a:lnTo>
                  <a:pt x="312" y="264"/>
                </a:lnTo>
                <a:lnTo>
                  <a:pt x="296" y="264"/>
                </a:lnTo>
                <a:lnTo>
                  <a:pt x="256" y="256"/>
                </a:lnTo>
                <a:lnTo>
                  <a:pt x="256" y="248"/>
                </a:lnTo>
                <a:lnTo>
                  <a:pt x="256" y="232"/>
                </a:lnTo>
                <a:lnTo>
                  <a:pt x="240" y="232"/>
                </a:lnTo>
                <a:lnTo>
                  <a:pt x="216" y="240"/>
                </a:lnTo>
                <a:lnTo>
                  <a:pt x="184" y="248"/>
                </a:lnTo>
                <a:lnTo>
                  <a:pt x="160" y="256"/>
                </a:lnTo>
                <a:lnTo>
                  <a:pt x="152" y="256"/>
                </a:lnTo>
                <a:lnTo>
                  <a:pt x="168" y="264"/>
                </a:lnTo>
                <a:lnTo>
                  <a:pt x="184" y="296"/>
                </a:lnTo>
                <a:lnTo>
                  <a:pt x="184" y="312"/>
                </a:lnTo>
                <a:lnTo>
                  <a:pt x="200" y="336"/>
                </a:lnTo>
                <a:lnTo>
                  <a:pt x="224" y="344"/>
                </a:lnTo>
                <a:lnTo>
                  <a:pt x="256" y="344"/>
                </a:lnTo>
                <a:lnTo>
                  <a:pt x="272" y="352"/>
                </a:lnTo>
                <a:lnTo>
                  <a:pt x="296" y="344"/>
                </a:lnTo>
                <a:lnTo>
                  <a:pt x="304" y="344"/>
                </a:lnTo>
                <a:lnTo>
                  <a:pt x="296" y="360"/>
                </a:lnTo>
                <a:lnTo>
                  <a:pt x="296" y="384"/>
                </a:lnTo>
                <a:lnTo>
                  <a:pt x="296" y="400"/>
                </a:lnTo>
                <a:lnTo>
                  <a:pt x="272" y="416"/>
                </a:lnTo>
                <a:lnTo>
                  <a:pt x="248" y="416"/>
                </a:lnTo>
                <a:lnTo>
                  <a:pt x="232" y="424"/>
                </a:lnTo>
                <a:lnTo>
                  <a:pt x="208" y="416"/>
                </a:lnTo>
                <a:lnTo>
                  <a:pt x="192" y="424"/>
                </a:lnTo>
                <a:lnTo>
                  <a:pt x="184" y="440"/>
                </a:lnTo>
                <a:lnTo>
                  <a:pt x="168" y="456"/>
                </a:lnTo>
                <a:lnTo>
                  <a:pt x="160" y="464"/>
                </a:lnTo>
                <a:lnTo>
                  <a:pt x="136" y="480"/>
                </a:lnTo>
                <a:lnTo>
                  <a:pt x="136" y="504"/>
                </a:lnTo>
                <a:lnTo>
                  <a:pt x="144" y="520"/>
                </a:lnTo>
                <a:lnTo>
                  <a:pt x="152" y="528"/>
                </a:lnTo>
                <a:lnTo>
                  <a:pt x="152" y="544"/>
                </a:lnTo>
                <a:lnTo>
                  <a:pt x="144" y="544"/>
                </a:lnTo>
                <a:lnTo>
                  <a:pt x="144" y="552"/>
                </a:lnTo>
                <a:lnTo>
                  <a:pt x="160" y="592"/>
                </a:lnTo>
                <a:lnTo>
                  <a:pt x="168" y="600"/>
                </a:lnTo>
                <a:lnTo>
                  <a:pt x="176" y="608"/>
                </a:lnTo>
                <a:lnTo>
                  <a:pt x="200" y="608"/>
                </a:lnTo>
                <a:lnTo>
                  <a:pt x="216" y="592"/>
                </a:lnTo>
                <a:lnTo>
                  <a:pt x="216" y="600"/>
                </a:lnTo>
                <a:lnTo>
                  <a:pt x="224" y="640"/>
                </a:lnTo>
                <a:lnTo>
                  <a:pt x="216" y="664"/>
                </a:lnTo>
                <a:lnTo>
                  <a:pt x="208" y="680"/>
                </a:lnTo>
                <a:lnTo>
                  <a:pt x="200" y="680"/>
                </a:lnTo>
                <a:lnTo>
                  <a:pt x="192" y="680"/>
                </a:lnTo>
                <a:lnTo>
                  <a:pt x="208" y="696"/>
                </a:lnTo>
                <a:lnTo>
                  <a:pt x="240" y="680"/>
                </a:lnTo>
                <a:lnTo>
                  <a:pt x="248" y="696"/>
                </a:lnTo>
                <a:lnTo>
                  <a:pt x="264" y="696"/>
                </a:lnTo>
                <a:lnTo>
                  <a:pt x="280" y="720"/>
                </a:lnTo>
                <a:lnTo>
                  <a:pt x="288" y="720"/>
                </a:lnTo>
                <a:lnTo>
                  <a:pt x="296" y="712"/>
                </a:lnTo>
                <a:lnTo>
                  <a:pt x="296" y="696"/>
                </a:lnTo>
                <a:lnTo>
                  <a:pt x="304" y="688"/>
                </a:lnTo>
                <a:lnTo>
                  <a:pt x="304" y="680"/>
                </a:lnTo>
                <a:lnTo>
                  <a:pt x="312" y="688"/>
                </a:lnTo>
                <a:lnTo>
                  <a:pt x="312" y="704"/>
                </a:lnTo>
                <a:lnTo>
                  <a:pt x="320" y="704"/>
                </a:lnTo>
                <a:lnTo>
                  <a:pt x="352" y="704"/>
                </a:lnTo>
                <a:lnTo>
                  <a:pt x="328" y="720"/>
                </a:lnTo>
                <a:lnTo>
                  <a:pt x="328" y="736"/>
                </a:lnTo>
                <a:lnTo>
                  <a:pt x="320" y="760"/>
                </a:lnTo>
                <a:lnTo>
                  <a:pt x="296" y="776"/>
                </a:lnTo>
                <a:lnTo>
                  <a:pt x="272" y="808"/>
                </a:lnTo>
                <a:lnTo>
                  <a:pt x="224" y="832"/>
                </a:lnTo>
                <a:lnTo>
                  <a:pt x="224" y="848"/>
                </a:lnTo>
                <a:lnTo>
                  <a:pt x="216" y="856"/>
                </a:lnTo>
                <a:lnTo>
                  <a:pt x="208" y="848"/>
                </a:lnTo>
                <a:lnTo>
                  <a:pt x="192" y="840"/>
                </a:lnTo>
                <a:lnTo>
                  <a:pt x="160" y="848"/>
                </a:lnTo>
                <a:lnTo>
                  <a:pt x="152" y="864"/>
                </a:lnTo>
                <a:lnTo>
                  <a:pt x="128" y="872"/>
                </a:lnTo>
                <a:lnTo>
                  <a:pt x="80" y="888"/>
                </a:lnTo>
                <a:lnTo>
                  <a:pt x="48" y="904"/>
                </a:lnTo>
                <a:lnTo>
                  <a:pt x="24" y="904"/>
                </a:lnTo>
                <a:lnTo>
                  <a:pt x="0" y="920"/>
                </a:lnTo>
                <a:lnTo>
                  <a:pt x="32" y="920"/>
                </a:lnTo>
                <a:lnTo>
                  <a:pt x="64" y="912"/>
                </a:lnTo>
                <a:lnTo>
                  <a:pt x="112" y="896"/>
                </a:lnTo>
                <a:lnTo>
                  <a:pt x="112" y="904"/>
                </a:lnTo>
                <a:lnTo>
                  <a:pt x="112" y="896"/>
                </a:lnTo>
                <a:lnTo>
                  <a:pt x="120" y="888"/>
                </a:lnTo>
                <a:lnTo>
                  <a:pt x="136" y="888"/>
                </a:lnTo>
                <a:lnTo>
                  <a:pt x="168" y="880"/>
                </a:lnTo>
                <a:lnTo>
                  <a:pt x="176" y="872"/>
                </a:lnTo>
                <a:lnTo>
                  <a:pt x="184" y="872"/>
                </a:lnTo>
                <a:lnTo>
                  <a:pt x="208" y="872"/>
                </a:lnTo>
                <a:lnTo>
                  <a:pt x="232" y="864"/>
                </a:lnTo>
                <a:lnTo>
                  <a:pt x="264" y="856"/>
                </a:lnTo>
                <a:lnTo>
                  <a:pt x="280" y="848"/>
                </a:lnTo>
                <a:lnTo>
                  <a:pt x="280" y="840"/>
                </a:lnTo>
                <a:lnTo>
                  <a:pt x="288" y="832"/>
                </a:lnTo>
                <a:lnTo>
                  <a:pt x="312" y="824"/>
                </a:lnTo>
                <a:lnTo>
                  <a:pt x="352" y="808"/>
                </a:lnTo>
                <a:lnTo>
                  <a:pt x="368" y="776"/>
                </a:lnTo>
                <a:lnTo>
                  <a:pt x="384" y="760"/>
                </a:lnTo>
                <a:lnTo>
                  <a:pt x="416" y="760"/>
                </a:lnTo>
                <a:lnTo>
                  <a:pt x="432" y="744"/>
                </a:lnTo>
                <a:lnTo>
                  <a:pt x="448" y="728"/>
                </a:lnTo>
                <a:lnTo>
                  <a:pt x="456" y="712"/>
                </a:lnTo>
                <a:lnTo>
                  <a:pt x="456" y="696"/>
                </a:lnTo>
                <a:lnTo>
                  <a:pt x="448" y="672"/>
                </a:lnTo>
                <a:lnTo>
                  <a:pt x="456" y="664"/>
                </a:lnTo>
                <a:lnTo>
                  <a:pt x="488" y="648"/>
                </a:lnTo>
                <a:lnTo>
                  <a:pt x="480" y="632"/>
                </a:lnTo>
                <a:lnTo>
                  <a:pt x="488" y="624"/>
                </a:lnTo>
                <a:lnTo>
                  <a:pt x="512" y="608"/>
                </a:lnTo>
                <a:lnTo>
                  <a:pt x="552" y="576"/>
                </a:lnTo>
                <a:lnTo>
                  <a:pt x="568" y="568"/>
                </a:lnTo>
                <a:lnTo>
                  <a:pt x="560" y="584"/>
                </a:lnTo>
                <a:lnTo>
                  <a:pt x="568" y="600"/>
                </a:lnTo>
                <a:lnTo>
                  <a:pt x="560" y="600"/>
                </a:lnTo>
                <a:lnTo>
                  <a:pt x="536" y="608"/>
                </a:lnTo>
                <a:lnTo>
                  <a:pt x="520" y="616"/>
                </a:lnTo>
                <a:lnTo>
                  <a:pt x="504" y="664"/>
                </a:lnTo>
                <a:lnTo>
                  <a:pt x="512" y="672"/>
                </a:lnTo>
                <a:lnTo>
                  <a:pt x="496" y="696"/>
                </a:lnTo>
                <a:lnTo>
                  <a:pt x="528" y="688"/>
                </a:lnTo>
                <a:lnTo>
                  <a:pt x="560" y="664"/>
                </a:lnTo>
                <a:lnTo>
                  <a:pt x="576" y="656"/>
                </a:lnTo>
                <a:lnTo>
                  <a:pt x="592" y="656"/>
                </a:lnTo>
                <a:lnTo>
                  <a:pt x="592" y="648"/>
                </a:lnTo>
                <a:lnTo>
                  <a:pt x="600" y="632"/>
                </a:lnTo>
                <a:lnTo>
                  <a:pt x="600" y="616"/>
                </a:lnTo>
                <a:lnTo>
                  <a:pt x="600" y="600"/>
                </a:lnTo>
                <a:lnTo>
                  <a:pt x="616" y="592"/>
                </a:lnTo>
                <a:lnTo>
                  <a:pt x="648" y="584"/>
                </a:lnTo>
                <a:lnTo>
                  <a:pt x="664" y="584"/>
                </a:lnTo>
                <a:lnTo>
                  <a:pt x="656" y="584"/>
                </a:lnTo>
                <a:lnTo>
                  <a:pt x="656" y="608"/>
                </a:lnTo>
                <a:lnTo>
                  <a:pt x="696" y="624"/>
                </a:lnTo>
                <a:lnTo>
                  <a:pt x="712" y="648"/>
                </a:lnTo>
                <a:lnTo>
                  <a:pt x="720" y="656"/>
                </a:lnTo>
                <a:lnTo>
                  <a:pt x="728" y="656"/>
                </a:lnTo>
                <a:lnTo>
                  <a:pt x="752" y="648"/>
                </a:lnTo>
                <a:lnTo>
                  <a:pt x="776" y="640"/>
                </a:lnTo>
                <a:lnTo>
                  <a:pt x="784" y="648"/>
                </a:lnTo>
                <a:lnTo>
                  <a:pt x="800" y="656"/>
                </a:lnTo>
                <a:lnTo>
                  <a:pt x="832" y="656"/>
                </a:lnTo>
                <a:lnTo>
                  <a:pt x="856" y="648"/>
                </a:lnTo>
                <a:lnTo>
                  <a:pt x="856" y="664"/>
                </a:lnTo>
                <a:lnTo>
                  <a:pt x="864" y="680"/>
                </a:lnTo>
                <a:lnTo>
                  <a:pt x="880" y="688"/>
                </a:lnTo>
                <a:lnTo>
                  <a:pt x="896" y="712"/>
                </a:lnTo>
                <a:lnTo>
                  <a:pt x="944" y="744"/>
                </a:lnTo>
                <a:lnTo>
                  <a:pt x="960" y="736"/>
                </a:lnTo>
                <a:lnTo>
                  <a:pt x="1000" y="736"/>
                </a:lnTo>
                <a:lnTo>
                  <a:pt x="1016" y="744"/>
                </a:lnTo>
                <a:lnTo>
                  <a:pt x="1032" y="760"/>
                </a:lnTo>
                <a:lnTo>
                  <a:pt x="1056" y="784"/>
                </a:lnTo>
                <a:lnTo>
                  <a:pt x="1072" y="792"/>
                </a:lnTo>
                <a:lnTo>
                  <a:pt x="1088" y="800"/>
                </a:lnTo>
                <a:lnTo>
                  <a:pt x="1104" y="824"/>
                </a:lnTo>
                <a:lnTo>
                  <a:pt x="1120" y="832"/>
                </a:lnTo>
                <a:lnTo>
                  <a:pt x="1128" y="824"/>
                </a:lnTo>
                <a:lnTo>
                  <a:pt x="1152" y="872"/>
                </a:lnTo>
                <a:lnTo>
                  <a:pt x="1168" y="888"/>
                </a:lnTo>
                <a:lnTo>
                  <a:pt x="1184" y="880"/>
                </a:lnTo>
                <a:lnTo>
                  <a:pt x="1184" y="848"/>
                </a:lnTo>
                <a:lnTo>
                  <a:pt x="1176" y="824"/>
                </a:lnTo>
                <a:lnTo>
                  <a:pt x="1160" y="816"/>
                </a:lnTo>
                <a:lnTo>
                  <a:pt x="1112" y="800"/>
                </a:lnTo>
                <a:lnTo>
                  <a:pt x="1104" y="792"/>
                </a:lnTo>
                <a:lnTo>
                  <a:pt x="1096" y="776"/>
                </a:lnTo>
                <a:lnTo>
                  <a:pt x="1064" y="744"/>
                </a:lnTo>
                <a:lnTo>
                  <a:pt x="1032" y="704"/>
                </a:lnTo>
                <a:lnTo>
                  <a:pt x="984" y="648"/>
                </a:lnTo>
                <a:lnTo>
                  <a:pt x="968" y="640"/>
                </a:lnTo>
                <a:lnTo>
                  <a:pt x="952" y="648"/>
                </a:lnTo>
                <a:lnTo>
                  <a:pt x="920" y="680"/>
                </a:lnTo>
                <a:lnTo>
                  <a:pt x="912" y="680"/>
                </a:lnTo>
                <a:lnTo>
                  <a:pt x="904" y="672"/>
                </a:lnTo>
                <a:lnTo>
                  <a:pt x="880" y="656"/>
                </a:lnTo>
                <a:lnTo>
                  <a:pt x="864" y="632"/>
                </a:lnTo>
                <a:lnTo>
                  <a:pt x="848" y="616"/>
                </a:lnTo>
                <a:lnTo>
                  <a:pt x="824" y="624"/>
                </a:lnTo>
                <a:lnTo>
                  <a:pt x="808" y="616"/>
                </a:lnTo>
                <a:lnTo>
                  <a:pt x="800" y="592"/>
                </a:lnTo>
                <a:close/>
              </a:path>
            </a:pathLst>
          </a:custGeom>
          <a:solidFill>
            <a:schemeClr val="accent4"/>
          </a:solid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sp>
        <p:nvSpPr>
          <p:cNvPr id="373770" name="Freeform 223"/>
          <p:cNvSpPr>
            <a:spLocks/>
          </p:cNvSpPr>
          <p:nvPr/>
        </p:nvSpPr>
        <p:spPr bwMode="auto">
          <a:xfrm>
            <a:off x="6891338" y="3181350"/>
            <a:ext cx="687387" cy="409575"/>
          </a:xfrm>
          <a:custGeom>
            <a:avLst/>
            <a:gdLst>
              <a:gd name="T0" fmla="*/ 2147483647 w 500"/>
              <a:gd name="T1" fmla="*/ 2147483647 h 327"/>
              <a:gd name="T2" fmla="*/ 2147483647 w 500"/>
              <a:gd name="T3" fmla="*/ 2147483647 h 327"/>
              <a:gd name="T4" fmla="*/ 2147483647 w 500"/>
              <a:gd name="T5" fmla="*/ 2147483647 h 327"/>
              <a:gd name="T6" fmla="*/ 2147483647 w 500"/>
              <a:gd name="T7" fmla="*/ 2147483647 h 327"/>
              <a:gd name="T8" fmla="*/ 2147483647 w 500"/>
              <a:gd name="T9" fmla="*/ 2147483647 h 327"/>
              <a:gd name="T10" fmla="*/ 2147483647 w 500"/>
              <a:gd name="T11" fmla="*/ 2147483647 h 327"/>
              <a:gd name="T12" fmla="*/ 2147483647 w 500"/>
              <a:gd name="T13" fmla="*/ 2147483647 h 327"/>
              <a:gd name="T14" fmla="*/ 2147483647 w 500"/>
              <a:gd name="T15" fmla="*/ 2147483647 h 327"/>
              <a:gd name="T16" fmla="*/ 2147483647 w 500"/>
              <a:gd name="T17" fmla="*/ 2147483647 h 327"/>
              <a:gd name="T18" fmla="*/ 2147483647 w 500"/>
              <a:gd name="T19" fmla="*/ 2147483647 h 327"/>
              <a:gd name="T20" fmla="*/ 2147483647 w 500"/>
              <a:gd name="T21" fmla="*/ 2147483647 h 327"/>
              <a:gd name="T22" fmla="*/ 2147483647 w 500"/>
              <a:gd name="T23" fmla="*/ 2147483647 h 327"/>
              <a:gd name="T24" fmla="*/ 2147483647 w 500"/>
              <a:gd name="T25" fmla="*/ 2147483647 h 327"/>
              <a:gd name="T26" fmla="*/ 2147483647 w 500"/>
              <a:gd name="T27" fmla="*/ 2147483647 h 327"/>
              <a:gd name="T28" fmla="*/ 2147483647 w 500"/>
              <a:gd name="T29" fmla="*/ 2147483647 h 327"/>
              <a:gd name="T30" fmla="*/ 2147483647 w 500"/>
              <a:gd name="T31" fmla="*/ 2147483647 h 327"/>
              <a:gd name="T32" fmla="*/ 2147483647 w 500"/>
              <a:gd name="T33" fmla="*/ 2147483647 h 327"/>
              <a:gd name="T34" fmla="*/ 2147483647 w 500"/>
              <a:gd name="T35" fmla="*/ 2147483647 h 327"/>
              <a:gd name="T36" fmla="*/ 2147483647 w 500"/>
              <a:gd name="T37" fmla="*/ 2147483647 h 327"/>
              <a:gd name="T38" fmla="*/ 2147483647 w 500"/>
              <a:gd name="T39" fmla="*/ 2147483647 h 327"/>
              <a:gd name="T40" fmla="*/ 2147483647 w 500"/>
              <a:gd name="T41" fmla="*/ 2147483647 h 327"/>
              <a:gd name="T42" fmla="*/ 2147483647 w 500"/>
              <a:gd name="T43" fmla="*/ 2147483647 h 327"/>
              <a:gd name="T44" fmla="*/ 2147483647 w 500"/>
              <a:gd name="T45" fmla="*/ 0 h 327"/>
              <a:gd name="T46" fmla="*/ 2147483647 w 500"/>
              <a:gd name="T47" fmla="*/ 2147483647 h 327"/>
              <a:gd name="T48" fmla="*/ 2147483647 w 500"/>
              <a:gd name="T49" fmla="*/ 2147483647 h 327"/>
              <a:gd name="T50" fmla="*/ 2147483647 w 500"/>
              <a:gd name="T51" fmla="*/ 2147483647 h 327"/>
              <a:gd name="T52" fmla="*/ 2147483647 w 500"/>
              <a:gd name="T53" fmla="*/ 2147483647 h 327"/>
              <a:gd name="T54" fmla="*/ 2147483647 w 500"/>
              <a:gd name="T55" fmla="*/ 2147483647 h 327"/>
              <a:gd name="T56" fmla="*/ 2147483647 w 500"/>
              <a:gd name="T57" fmla="*/ 2147483647 h 327"/>
              <a:gd name="T58" fmla="*/ 2147483647 w 500"/>
              <a:gd name="T59" fmla="*/ 2147483647 h 327"/>
              <a:gd name="T60" fmla="*/ 2147483647 w 500"/>
              <a:gd name="T61" fmla="*/ 2147483647 h 327"/>
              <a:gd name="T62" fmla="*/ 2147483647 w 500"/>
              <a:gd name="T63" fmla="*/ 2147483647 h 327"/>
              <a:gd name="T64" fmla="*/ 2147483647 w 500"/>
              <a:gd name="T65" fmla="*/ 2147483647 h 327"/>
              <a:gd name="T66" fmla="*/ 2147483647 w 500"/>
              <a:gd name="T67" fmla="*/ 2147483647 h 327"/>
              <a:gd name="T68" fmla="*/ 2147483647 w 500"/>
              <a:gd name="T69" fmla="*/ 2147483647 h 327"/>
              <a:gd name="T70" fmla="*/ 2147483647 w 500"/>
              <a:gd name="T71" fmla="*/ 2147483647 h 327"/>
              <a:gd name="T72" fmla="*/ 2147483647 w 500"/>
              <a:gd name="T73" fmla="*/ 2147483647 h 327"/>
              <a:gd name="T74" fmla="*/ 2147483647 w 500"/>
              <a:gd name="T75" fmla="*/ 2147483647 h 327"/>
              <a:gd name="T76" fmla="*/ 2147483647 w 500"/>
              <a:gd name="T77" fmla="*/ 2147483647 h 327"/>
              <a:gd name="T78" fmla="*/ 2147483647 w 500"/>
              <a:gd name="T79" fmla="*/ 2147483647 h 327"/>
              <a:gd name="T80" fmla="*/ 2147483647 w 500"/>
              <a:gd name="T81" fmla="*/ 2147483647 h 327"/>
              <a:gd name="T82" fmla="*/ 2147483647 w 500"/>
              <a:gd name="T83" fmla="*/ 2147483647 h 327"/>
              <a:gd name="T84" fmla="*/ 2147483647 w 500"/>
              <a:gd name="T85" fmla="*/ 2147483647 h 327"/>
              <a:gd name="T86" fmla="*/ 2147483647 w 500"/>
              <a:gd name="T87" fmla="*/ 2147483647 h 327"/>
              <a:gd name="T88" fmla="*/ 2147483647 w 500"/>
              <a:gd name="T89" fmla="*/ 2147483647 h 327"/>
              <a:gd name="T90" fmla="*/ 2147483647 w 500"/>
              <a:gd name="T91" fmla="*/ 2147483647 h 327"/>
              <a:gd name="T92" fmla="*/ 2147483647 w 500"/>
              <a:gd name="T93" fmla="*/ 2147483647 h 327"/>
              <a:gd name="T94" fmla="*/ 2147483647 w 500"/>
              <a:gd name="T95" fmla="*/ 2147483647 h 327"/>
              <a:gd name="T96" fmla="*/ 2147483647 w 500"/>
              <a:gd name="T97" fmla="*/ 2147483647 h 327"/>
              <a:gd name="T98" fmla="*/ 2147483647 w 500"/>
              <a:gd name="T99" fmla="*/ 2147483647 h 327"/>
              <a:gd name="T100" fmla="*/ 2147483647 w 500"/>
              <a:gd name="T101" fmla="*/ 2147483647 h 327"/>
              <a:gd name="T102" fmla="*/ 2147483647 w 500"/>
              <a:gd name="T103" fmla="*/ 2147483647 h 327"/>
              <a:gd name="T104" fmla="*/ 2147483647 w 500"/>
              <a:gd name="T105" fmla="*/ 2147483647 h 327"/>
              <a:gd name="T106" fmla="*/ 2147483647 w 500"/>
              <a:gd name="T107" fmla="*/ 2147483647 h 327"/>
              <a:gd name="T108" fmla="*/ 2147483647 w 500"/>
              <a:gd name="T109" fmla="*/ 2147483647 h 327"/>
              <a:gd name="T110" fmla="*/ 2147483647 w 500"/>
              <a:gd name="T111" fmla="*/ 2147483647 h 327"/>
              <a:gd name="T112" fmla="*/ 2147483647 w 500"/>
              <a:gd name="T113" fmla="*/ 2147483647 h 327"/>
              <a:gd name="T114" fmla="*/ 2147483647 w 500"/>
              <a:gd name="T115" fmla="*/ 2147483647 h 327"/>
              <a:gd name="T116" fmla="*/ 2147483647 w 500"/>
              <a:gd name="T117" fmla="*/ 2147483647 h 327"/>
              <a:gd name="T118" fmla="*/ 2147483647 w 500"/>
              <a:gd name="T119" fmla="*/ 2147483647 h 3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00"/>
              <a:gd name="T181" fmla="*/ 0 h 327"/>
              <a:gd name="T182" fmla="*/ 500 w 500"/>
              <a:gd name="T183" fmla="*/ 327 h 3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00" h="327">
                <a:moveTo>
                  <a:pt x="328" y="271"/>
                </a:moveTo>
                <a:lnTo>
                  <a:pt x="334" y="270"/>
                </a:lnTo>
                <a:lnTo>
                  <a:pt x="335" y="270"/>
                </a:lnTo>
                <a:lnTo>
                  <a:pt x="345" y="267"/>
                </a:lnTo>
                <a:lnTo>
                  <a:pt x="349" y="266"/>
                </a:lnTo>
                <a:lnTo>
                  <a:pt x="359" y="264"/>
                </a:lnTo>
                <a:lnTo>
                  <a:pt x="361" y="263"/>
                </a:lnTo>
                <a:lnTo>
                  <a:pt x="365" y="263"/>
                </a:lnTo>
                <a:lnTo>
                  <a:pt x="368" y="263"/>
                </a:lnTo>
                <a:lnTo>
                  <a:pt x="388" y="258"/>
                </a:lnTo>
                <a:lnTo>
                  <a:pt x="389" y="258"/>
                </a:lnTo>
                <a:lnTo>
                  <a:pt x="397" y="256"/>
                </a:lnTo>
                <a:lnTo>
                  <a:pt x="408" y="253"/>
                </a:lnTo>
                <a:lnTo>
                  <a:pt x="418" y="251"/>
                </a:lnTo>
                <a:lnTo>
                  <a:pt x="425" y="249"/>
                </a:lnTo>
                <a:lnTo>
                  <a:pt x="426" y="246"/>
                </a:lnTo>
                <a:lnTo>
                  <a:pt x="438" y="234"/>
                </a:lnTo>
                <a:lnTo>
                  <a:pt x="439" y="234"/>
                </a:lnTo>
                <a:lnTo>
                  <a:pt x="444" y="233"/>
                </a:lnTo>
                <a:lnTo>
                  <a:pt x="453" y="234"/>
                </a:lnTo>
                <a:lnTo>
                  <a:pt x="456" y="231"/>
                </a:lnTo>
                <a:lnTo>
                  <a:pt x="465" y="226"/>
                </a:lnTo>
                <a:lnTo>
                  <a:pt x="468" y="224"/>
                </a:lnTo>
                <a:lnTo>
                  <a:pt x="468" y="223"/>
                </a:lnTo>
                <a:lnTo>
                  <a:pt x="474" y="220"/>
                </a:lnTo>
                <a:lnTo>
                  <a:pt x="474" y="219"/>
                </a:lnTo>
                <a:lnTo>
                  <a:pt x="472" y="212"/>
                </a:lnTo>
                <a:lnTo>
                  <a:pt x="476" y="208"/>
                </a:lnTo>
                <a:lnTo>
                  <a:pt x="476" y="206"/>
                </a:lnTo>
                <a:lnTo>
                  <a:pt x="480" y="202"/>
                </a:lnTo>
                <a:lnTo>
                  <a:pt x="482" y="201"/>
                </a:lnTo>
                <a:lnTo>
                  <a:pt x="490" y="195"/>
                </a:lnTo>
                <a:lnTo>
                  <a:pt x="493" y="190"/>
                </a:lnTo>
                <a:lnTo>
                  <a:pt x="499" y="185"/>
                </a:lnTo>
                <a:lnTo>
                  <a:pt x="487" y="176"/>
                </a:lnTo>
                <a:lnTo>
                  <a:pt x="483" y="172"/>
                </a:lnTo>
                <a:lnTo>
                  <a:pt x="478" y="169"/>
                </a:lnTo>
                <a:lnTo>
                  <a:pt x="475" y="165"/>
                </a:lnTo>
                <a:lnTo>
                  <a:pt x="457" y="147"/>
                </a:lnTo>
                <a:lnTo>
                  <a:pt x="451" y="147"/>
                </a:lnTo>
                <a:lnTo>
                  <a:pt x="451" y="145"/>
                </a:lnTo>
                <a:lnTo>
                  <a:pt x="450" y="145"/>
                </a:lnTo>
                <a:lnTo>
                  <a:pt x="447" y="130"/>
                </a:lnTo>
                <a:lnTo>
                  <a:pt x="456" y="113"/>
                </a:lnTo>
                <a:lnTo>
                  <a:pt x="447" y="105"/>
                </a:lnTo>
                <a:lnTo>
                  <a:pt x="447" y="104"/>
                </a:lnTo>
                <a:lnTo>
                  <a:pt x="454" y="92"/>
                </a:lnTo>
                <a:lnTo>
                  <a:pt x="457" y="88"/>
                </a:lnTo>
                <a:lnTo>
                  <a:pt x="454" y="90"/>
                </a:lnTo>
                <a:lnTo>
                  <a:pt x="461" y="79"/>
                </a:lnTo>
                <a:lnTo>
                  <a:pt x="461" y="70"/>
                </a:lnTo>
                <a:lnTo>
                  <a:pt x="468" y="58"/>
                </a:lnTo>
                <a:lnTo>
                  <a:pt x="472" y="56"/>
                </a:lnTo>
                <a:lnTo>
                  <a:pt x="471" y="55"/>
                </a:lnTo>
                <a:lnTo>
                  <a:pt x="465" y="49"/>
                </a:lnTo>
                <a:lnTo>
                  <a:pt x="456" y="49"/>
                </a:lnTo>
                <a:lnTo>
                  <a:pt x="444" y="45"/>
                </a:lnTo>
                <a:lnTo>
                  <a:pt x="436" y="37"/>
                </a:lnTo>
                <a:lnTo>
                  <a:pt x="438" y="34"/>
                </a:lnTo>
                <a:lnTo>
                  <a:pt x="435" y="22"/>
                </a:lnTo>
                <a:lnTo>
                  <a:pt x="424" y="12"/>
                </a:lnTo>
                <a:lnTo>
                  <a:pt x="422" y="11"/>
                </a:lnTo>
                <a:lnTo>
                  <a:pt x="415" y="12"/>
                </a:lnTo>
                <a:lnTo>
                  <a:pt x="404" y="0"/>
                </a:lnTo>
                <a:lnTo>
                  <a:pt x="403" y="0"/>
                </a:lnTo>
                <a:lnTo>
                  <a:pt x="395" y="2"/>
                </a:lnTo>
                <a:lnTo>
                  <a:pt x="370" y="8"/>
                </a:lnTo>
                <a:lnTo>
                  <a:pt x="354" y="11"/>
                </a:lnTo>
                <a:lnTo>
                  <a:pt x="346" y="12"/>
                </a:lnTo>
                <a:lnTo>
                  <a:pt x="345" y="13"/>
                </a:lnTo>
                <a:lnTo>
                  <a:pt x="342" y="13"/>
                </a:lnTo>
                <a:lnTo>
                  <a:pt x="335" y="15"/>
                </a:lnTo>
                <a:lnTo>
                  <a:pt x="325" y="18"/>
                </a:lnTo>
                <a:lnTo>
                  <a:pt x="311" y="20"/>
                </a:lnTo>
                <a:lnTo>
                  <a:pt x="292" y="24"/>
                </a:lnTo>
                <a:lnTo>
                  <a:pt x="285" y="26"/>
                </a:lnTo>
                <a:lnTo>
                  <a:pt x="282" y="26"/>
                </a:lnTo>
                <a:lnTo>
                  <a:pt x="278" y="27"/>
                </a:lnTo>
                <a:lnTo>
                  <a:pt x="270" y="29"/>
                </a:lnTo>
                <a:lnTo>
                  <a:pt x="237" y="36"/>
                </a:lnTo>
                <a:lnTo>
                  <a:pt x="228" y="38"/>
                </a:lnTo>
                <a:lnTo>
                  <a:pt x="227" y="38"/>
                </a:lnTo>
                <a:lnTo>
                  <a:pt x="220" y="40"/>
                </a:lnTo>
                <a:lnTo>
                  <a:pt x="217" y="40"/>
                </a:lnTo>
                <a:lnTo>
                  <a:pt x="205" y="43"/>
                </a:lnTo>
                <a:lnTo>
                  <a:pt x="188" y="45"/>
                </a:lnTo>
                <a:lnTo>
                  <a:pt x="181" y="47"/>
                </a:lnTo>
                <a:lnTo>
                  <a:pt x="177" y="48"/>
                </a:lnTo>
                <a:lnTo>
                  <a:pt x="173" y="48"/>
                </a:lnTo>
                <a:lnTo>
                  <a:pt x="149" y="54"/>
                </a:lnTo>
                <a:lnTo>
                  <a:pt x="130" y="56"/>
                </a:lnTo>
                <a:lnTo>
                  <a:pt x="126" y="58"/>
                </a:lnTo>
                <a:lnTo>
                  <a:pt x="120" y="59"/>
                </a:lnTo>
                <a:lnTo>
                  <a:pt x="119" y="59"/>
                </a:lnTo>
                <a:lnTo>
                  <a:pt x="115" y="59"/>
                </a:lnTo>
                <a:lnTo>
                  <a:pt x="105" y="62"/>
                </a:lnTo>
                <a:lnTo>
                  <a:pt x="83" y="66"/>
                </a:lnTo>
                <a:lnTo>
                  <a:pt x="72" y="69"/>
                </a:lnTo>
                <a:lnTo>
                  <a:pt x="67" y="69"/>
                </a:lnTo>
                <a:lnTo>
                  <a:pt x="59" y="70"/>
                </a:lnTo>
                <a:lnTo>
                  <a:pt x="54" y="41"/>
                </a:lnTo>
                <a:lnTo>
                  <a:pt x="26" y="62"/>
                </a:lnTo>
                <a:lnTo>
                  <a:pt x="5" y="80"/>
                </a:lnTo>
                <a:lnTo>
                  <a:pt x="0" y="83"/>
                </a:lnTo>
                <a:lnTo>
                  <a:pt x="2" y="94"/>
                </a:lnTo>
                <a:lnTo>
                  <a:pt x="2" y="97"/>
                </a:lnTo>
                <a:lnTo>
                  <a:pt x="5" y="112"/>
                </a:lnTo>
                <a:lnTo>
                  <a:pt x="6" y="120"/>
                </a:lnTo>
                <a:lnTo>
                  <a:pt x="9" y="134"/>
                </a:lnTo>
                <a:lnTo>
                  <a:pt x="9" y="135"/>
                </a:lnTo>
                <a:lnTo>
                  <a:pt x="11" y="148"/>
                </a:lnTo>
                <a:lnTo>
                  <a:pt x="13" y="156"/>
                </a:lnTo>
                <a:lnTo>
                  <a:pt x="15" y="173"/>
                </a:lnTo>
                <a:lnTo>
                  <a:pt x="16" y="174"/>
                </a:lnTo>
                <a:lnTo>
                  <a:pt x="18" y="188"/>
                </a:lnTo>
                <a:lnTo>
                  <a:pt x="19" y="191"/>
                </a:lnTo>
                <a:lnTo>
                  <a:pt x="20" y="199"/>
                </a:lnTo>
                <a:lnTo>
                  <a:pt x="20" y="202"/>
                </a:lnTo>
                <a:lnTo>
                  <a:pt x="20" y="203"/>
                </a:lnTo>
                <a:lnTo>
                  <a:pt x="23" y="210"/>
                </a:lnTo>
                <a:lnTo>
                  <a:pt x="23" y="217"/>
                </a:lnTo>
                <a:lnTo>
                  <a:pt x="24" y="227"/>
                </a:lnTo>
                <a:lnTo>
                  <a:pt x="24" y="228"/>
                </a:lnTo>
                <a:lnTo>
                  <a:pt x="26" y="233"/>
                </a:lnTo>
                <a:lnTo>
                  <a:pt x="27" y="244"/>
                </a:lnTo>
                <a:lnTo>
                  <a:pt x="29" y="246"/>
                </a:lnTo>
                <a:lnTo>
                  <a:pt x="29" y="249"/>
                </a:lnTo>
                <a:lnTo>
                  <a:pt x="30" y="252"/>
                </a:lnTo>
                <a:lnTo>
                  <a:pt x="31" y="269"/>
                </a:lnTo>
                <a:lnTo>
                  <a:pt x="33" y="270"/>
                </a:lnTo>
                <a:lnTo>
                  <a:pt x="34" y="278"/>
                </a:lnTo>
                <a:lnTo>
                  <a:pt x="34" y="280"/>
                </a:lnTo>
                <a:lnTo>
                  <a:pt x="36" y="289"/>
                </a:lnTo>
                <a:lnTo>
                  <a:pt x="37" y="294"/>
                </a:lnTo>
                <a:lnTo>
                  <a:pt x="37" y="296"/>
                </a:lnTo>
                <a:lnTo>
                  <a:pt x="37" y="299"/>
                </a:lnTo>
                <a:lnTo>
                  <a:pt x="41" y="323"/>
                </a:lnTo>
                <a:lnTo>
                  <a:pt x="41" y="324"/>
                </a:lnTo>
                <a:lnTo>
                  <a:pt x="42" y="326"/>
                </a:lnTo>
                <a:lnTo>
                  <a:pt x="44" y="326"/>
                </a:lnTo>
                <a:lnTo>
                  <a:pt x="51" y="324"/>
                </a:lnTo>
                <a:lnTo>
                  <a:pt x="54" y="324"/>
                </a:lnTo>
                <a:lnTo>
                  <a:pt x="54" y="323"/>
                </a:lnTo>
                <a:lnTo>
                  <a:pt x="91" y="317"/>
                </a:lnTo>
                <a:lnTo>
                  <a:pt x="94" y="316"/>
                </a:lnTo>
                <a:lnTo>
                  <a:pt x="99" y="314"/>
                </a:lnTo>
                <a:lnTo>
                  <a:pt x="103" y="314"/>
                </a:lnTo>
                <a:lnTo>
                  <a:pt x="117" y="312"/>
                </a:lnTo>
                <a:lnTo>
                  <a:pt x="120" y="312"/>
                </a:lnTo>
                <a:lnTo>
                  <a:pt x="127" y="310"/>
                </a:lnTo>
                <a:lnTo>
                  <a:pt x="130" y="310"/>
                </a:lnTo>
                <a:lnTo>
                  <a:pt x="133" y="309"/>
                </a:lnTo>
                <a:lnTo>
                  <a:pt x="134" y="309"/>
                </a:lnTo>
                <a:lnTo>
                  <a:pt x="159" y="305"/>
                </a:lnTo>
                <a:lnTo>
                  <a:pt x="162" y="303"/>
                </a:lnTo>
                <a:lnTo>
                  <a:pt x="173" y="302"/>
                </a:lnTo>
                <a:lnTo>
                  <a:pt x="176" y="301"/>
                </a:lnTo>
                <a:lnTo>
                  <a:pt x="177" y="301"/>
                </a:lnTo>
                <a:lnTo>
                  <a:pt x="181" y="301"/>
                </a:lnTo>
                <a:lnTo>
                  <a:pt x="203" y="296"/>
                </a:lnTo>
                <a:lnTo>
                  <a:pt x="206" y="295"/>
                </a:lnTo>
                <a:lnTo>
                  <a:pt x="216" y="294"/>
                </a:lnTo>
                <a:lnTo>
                  <a:pt x="219" y="292"/>
                </a:lnTo>
                <a:lnTo>
                  <a:pt x="225" y="291"/>
                </a:lnTo>
                <a:lnTo>
                  <a:pt x="227" y="291"/>
                </a:lnTo>
                <a:lnTo>
                  <a:pt x="238" y="289"/>
                </a:lnTo>
                <a:lnTo>
                  <a:pt x="246" y="287"/>
                </a:lnTo>
                <a:lnTo>
                  <a:pt x="286" y="280"/>
                </a:lnTo>
                <a:lnTo>
                  <a:pt x="289" y="280"/>
                </a:lnTo>
                <a:lnTo>
                  <a:pt x="289" y="278"/>
                </a:lnTo>
                <a:lnTo>
                  <a:pt x="292" y="278"/>
                </a:lnTo>
                <a:lnTo>
                  <a:pt x="302" y="277"/>
                </a:lnTo>
                <a:lnTo>
                  <a:pt x="310" y="274"/>
                </a:lnTo>
                <a:lnTo>
                  <a:pt x="322" y="273"/>
                </a:lnTo>
                <a:lnTo>
                  <a:pt x="328" y="271"/>
                </a:lnTo>
              </a:path>
            </a:pathLst>
          </a:custGeom>
          <a:noFill/>
          <a:ln w="6350">
            <a:solidFill>
              <a:schemeClr val="tx1"/>
            </a:solidFill>
            <a:round/>
            <a:headEnd/>
            <a:tailEnd/>
          </a:ln>
        </p:spPr>
        <p:txBody>
          <a:bodyPr/>
          <a:lstStyle/>
          <a:p>
            <a:endParaRPr lang="en-US"/>
          </a:p>
        </p:txBody>
      </p:sp>
      <p:sp>
        <p:nvSpPr>
          <p:cNvPr id="373771" name="Freeform 224"/>
          <p:cNvSpPr>
            <a:spLocks/>
          </p:cNvSpPr>
          <p:nvPr/>
        </p:nvSpPr>
        <p:spPr bwMode="auto">
          <a:xfrm>
            <a:off x="7650163" y="3092450"/>
            <a:ext cx="206375" cy="184150"/>
          </a:xfrm>
          <a:custGeom>
            <a:avLst/>
            <a:gdLst>
              <a:gd name="T0" fmla="*/ 2147483647 w 149"/>
              <a:gd name="T1" fmla="*/ 2147483647 h 148"/>
              <a:gd name="T2" fmla="*/ 2147483647 w 149"/>
              <a:gd name="T3" fmla="*/ 2147483647 h 148"/>
              <a:gd name="T4" fmla="*/ 2147483647 w 149"/>
              <a:gd name="T5" fmla="*/ 2147483647 h 148"/>
              <a:gd name="T6" fmla="*/ 2147483647 w 149"/>
              <a:gd name="T7" fmla="*/ 2147483647 h 148"/>
              <a:gd name="T8" fmla="*/ 2147483647 w 149"/>
              <a:gd name="T9" fmla="*/ 2147483647 h 148"/>
              <a:gd name="T10" fmla="*/ 2147483647 w 149"/>
              <a:gd name="T11" fmla="*/ 2147483647 h 148"/>
              <a:gd name="T12" fmla="*/ 2147483647 w 149"/>
              <a:gd name="T13" fmla="*/ 2147483647 h 148"/>
              <a:gd name="T14" fmla="*/ 2147483647 w 149"/>
              <a:gd name="T15" fmla="*/ 2147483647 h 148"/>
              <a:gd name="T16" fmla="*/ 2147483647 w 149"/>
              <a:gd name="T17" fmla="*/ 2147483647 h 148"/>
              <a:gd name="T18" fmla="*/ 2147483647 w 149"/>
              <a:gd name="T19" fmla="*/ 2147483647 h 148"/>
              <a:gd name="T20" fmla="*/ 2147483647 w 149"/>
              <a:gd name="T21" fmla="*/ 2147483647 h 148"/>
              <a:gd name="T22" fmla="*/ 2147483647 w 149"/>
              <a:gd name="T23" fmla="*/ 2147483647 h 148"/>
              <a:gd name="T24" fmla="*/ 2147483647 w 149"/>
              <a:gd name="T25" fmla="*/ 2147483647 h 148"/>
              <a:gd name="T26" fmla="*/ 2147483647 w 149"/>
              <a:gd name="T27" fmla="*/ 2147483647 h 148"/>
              <a:gd name="T28" fmla="*/ 2147483647 w 149"/>
              <a:gd name="T29" fmla="*/ 2147483647 h 148"/>
              <a:gd name="T30" fmla="*/ 2147483647 w 149"/>
              <a:gd name="T31" fmla="*/ 2147483647 h 148"/>
              <a:gd name="T32" fmla="*/ 2147483647 w 149"/>
              <a:gd name="T33" fmla="*/ 2147483647 h 148"/>
              <a:gd name="T34" fmla="*/ 2147483647 w 149"/>
              <a:gd name="T35" fmla="*/ 2147483647 h 148"/>
              <a:gd name="T36" fmla="*/ 2147483647 w 149"/>
              <a:gd name="T37" fmla="*/ 2147483647 h 148"/>
              <a:gd name="T38" fmla="*/ 2147483647 w 149"/>
              <a:gd name="T39" fmla="*/ 2147483647 h 148"/>
              <a:gd name="T40" fmla="*/ 2147483647 w 149"/>
              <a:gd name="T41" fmla="*/ 2147483647 h 148"/>
              <a:gd name="T42" fmla="*/ 2147483647 w 149"/>
              <a:gd name="T43" fmla="*/ 0 h 148"/>
              <a:gd name="T44" fmla="*/ 2147483647 w 149"/>
              <a:gd name="T45" fmla="*/ 2147483647 h 148"/>
              <a:gd name="T46" fmla="*/ 2147483647 w 149"/>
              <a:gd name="T47" fmla="*/ 2147483647 h 148"/>
              <a:gd name="T48" fmla="*/ 2147483647 w 149"/>
              <a:gd name="T49" fmla="*/ 2147483647 h 148"/>
              <a:gd name="T50" fmla="*/ 2147483647 w 149"/>
              <a:gd name="T51" fmla="*/ 2147483647 h 148"/>
              <a:gd name="T52" fmla="*/ 2147483647 w 149"/>
              <a:gd name="T53" fmla="*/ 2147483647 h 148"/>
              <a:gd name="T54" fmla="*/ 2147483647 w 149"/>
              <a:gd name="T55" fmla="*/ 2147483647 h 148"/>
              <a:gd name="T56" fmla="*/ 2147483647 w 149"/>
              <a:gd name="T57" fmla="*/ 2147483647 h 148"/>
              <a:gd name="T58" fmla="*/ 2147483647 w 149"/>
              <a:gd name="T59" fmla="*/ 2147483647 h 148"/>
              <a:gd name="T60" fmla="*/ 2147483647 w 149"/>
              <a:gd name="T61" fmla="*/ 2147483647 h 148"/>
              <a:gd name="T62" fmla="*/ 2147483647 w 149"/>
              <a:gd name="T63" fmla="*/ 2147483647 h 148"/>
              <a:gd name="T64" fmla="*/ 2147483647 w 149"/>
              <a:gd name="T65" fmla="*/ 2147483647 h 148"/>
              <a:gd name="T66" fmla="*/ 2147483647 w 149"/>
              <a:gd name="T67" fmla="*/ 2147483647 h 148"/>
              <a:gd name="T68" fmla="*/ 2147483647 w 149"/>
              <a:gd name="T69" fmla="*/ 2147483647 h 148"/>
              <a:gd name="T70" fmla="*/ 2147483647 w 149"/>
              <a:gd name="T71" fmla="*/ 2147483647 h 148"/>
              <a:gd name="T72" fmla="*/ 0 w 149"/>
              <a:gd name="T73" fmla="*/ 2147483647 h 148"/>
              <a:gd name="T74" fmla="*/ 2147483647 w 149"/>
              <a:gd name="T75" fmla="*/ 2147483647 h 148"/>
              <a:gd name="T76" fmla="*/ 2147483647 w 149"/>
              <a:gd name="T77" fmla="*/ 2147483647 h 148"/>
              <a:gd name="T78" fmla="*/ 2147483647 w 149"/>
              <a:gd name="T79" fmla="*/ 2147483647 h 148"/>
              <a:gd name="T80" fmla="*/ 2147483647 w 149"/>
              <a:gd name="T81" fmla="*/ 2147483647 h 148"/>
              <a:gd name="T82" fmla="*/ 2147483647 w 149"/>
              <a:gd name="T83" fmla="*/ 2147483647 h 148"/>
              <a:gd name="T84" fmla="*/ 2147483647 w 149"/>
              <a:gd name="T85" fmla="*/ 2147483647 h 148"/>
              <a:gd name="T86" fmla="*/ 2147483647 w 149"/>
              <a:gd name="T87" fmla="*/ 2147483647 h 148"/>
              <a:gd name="T88" fmla="*/ 2147483647 w 149"/>
              <a:gd name="T89" fmla="*/ 2147483647 h 148"/>
              <a:gd name="T90" fmla="*/ 2147483647 w 149"/>
              <a:gd name="T91" fmla="*/ 2147483647 h 148"/>
              <a:gd name="T92" fmla="*/ 2147483647 w 149"/>
              <a:gd name="T93" fmla="*/ 2147483647 h 148"/>
              <a:gd name="T94" fmla="*/ 2147483647 w 149"/>
              <a:gd name="T95" fmla="*/ 2147483647 h 148"/>
              <a:gd name="T96" fmla="*/ 2147483647 w 149"/>
              <a:gd name="T97" fmla="*/ 2147483647 h 148"/>
              <a:gd name="T98" fmla="*/ 2147483647 w 149"/>
              <a:gd name="T99" fmla="*/ 2147483647 h 148"/>
              <a:gd name="T100" fmla="*/ 2147483647 w 149"/>
              <a:gd name="T101" fmla="*/ 2147483647 h 148"/>
              <a:gd name="T102" fmla="*/ 2147483647 w 149"/>
              <a:gd name="T103" fmla="*/ 2147483647 h 1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9"/>
              <a:gd name="T157" fmla="*/ 0 h 148"/>
              <a:gd name="T158" fmla="*/ 149 w 149"/>
              <a:gd name="T159" fmla="*/ 148 h 14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9" h="148">
                <a:moveTo>
                  <a:pt x="52" y="117"/>
                </a:moveTo>
                <a:lnTo>
                  <a:pt x="62" y="105"/>
                </a:lnTo>
                <a:lnTo>
                  <a:pt x="78" y="102"/>
                </a:lnTo>
                <a:lnTo>
                  <a:pt x="87" y="97"/>
                </a:lnTo>
                <a:lnTo>
                  <a:pt x="95" y="97"/>
                </a:lnTo>
                <a:lnTo>
                  <a:pt x="96" y="95"/>
                </a:lnTo>
                <a:lnTo>
                  <a:pt x="110" y="90"/>
                </a:lnTo>
                <a:lnTo>
                  <a:pt x="135" y="80"/>
                </a:lnTo>
                <a:lnTo>
                  <a:pt x="141" y="76"/>
                </a:lnTo>
                <a:lnTo>
                  <a:pt x="143" y="76"/>
                </a:lnTo>
                <a:lnTo>
                  <a:pt x="145" y="76"/>
                </a:lnTo>
                <a:lnTo>
                  <a:pt x="148" y="63"/>
                </a:lnTo>
                <a:lnTo>
                  <a:pt x="143" y="45"/>
                </a:lnTo>
                <a:lnTo>
                  <a:pt x="143" y="42"/>
                </a:lnTo>
                <a:lnTo>
                  <a:pt x="142" y="40"/>
                </a:lnTo>
                <a:lnTo>
                  <a:pt x="142" y="38"/>
                </a:lnTo>
                <a:lnTo>
                  <a:pt x="141" y="38"/>
                </a:lnTo>
                <a:lnTo>
                  <a:pt x="139" y="31"/>
                </a:lnTo>
                <a:lnTo>
                  <a:pt x="138" y="29"/>
                </a:lnTo>
                <a:lnTo>
                  <a:pt x="134" y="9"/>
                </a:lnTo>
                <a:lnTo>
                  <a:pt x="131" y="2"/>
                </a:lnTo>
                <a:lnTo>
                  <a:pt x="131" y="0"/>
                </a:lnTo>
                <a:lnTo>
                  <a:pt x="110" y="5"/>
                </a:lnTo>
                <a:lnTo>
                  <a:pt x="107" y="6"/>
                </a:lnTo>
                <a:lnTo>
                  <a:pt x="106" y="6"/>
                </a:lnTo>
                <a:lnTo>
                  <a:pt x="105" y="6"/>
                </a:lnTo>
                <a:lnTo>
                  <a:pt x="91" y="9"/>
                </a:lnTo>
                <a:lnTo>
                  <a:pt x="87" y="11"/>
                </a:lnTo>
                <a:lnTo>
                  <a:pt x="76" y="13"/>
                </a:lnTo>
                <a:lnTo>
                  <a:pt x="52" y="23"/>
                </a:lnTo>
                <a:lnTo>
                  <a:pt x="52" y="19"/>
                </a:lnTo>
                <a:lnTo>
                  <a:pt x="37" y="23"/>
                </a:lnTo>
                <a:lnTo>
                  <a:pt x="34" y="23"/>
                </a:lnTo>
                <a:lnTo>
                  <a:pt x="8" y="29"/>
                </a:lnTo>
                <a:lnTo>
                  <a:pt x="2" y="30"/>
                </a:lnTo>
                <a:lnTo>
                  <a:pt x="0" y="30"/>
                </a:lnTo>
                <a:lnTo>
                  <a:pt x="1" y="36"/>
                </a:lnTo>
                <a:lnTo>
                  <a:pt x="5" y="63"/>
                </a:lnTo>
                <a:lnTo>
                  <a:pt x="8" y="72"/>
                </a:lnTo>
                <a:lnTo>
                  <a:pt x="8" y="76"/>
                </a:lnTo>
                <a:lnTo>
                  <a:pt x="8" y="79"/>
                </a:lnTo>
                <a:lnTo>
                  <a:pt x="9" y="87"/>
                </a:lnTo>
                <a:lnTo>
                  <a:pt x="12" y="97"/>
                </a:lnTo>
                <a:lnTo>
                  <a:pt x="12" y="99"/>
                </a:lnTo>
                <a:lnTo>
                  <a:pt x="12" y="104"/>
                </a:lnTo>
                <a:lnTo>
                  <a:pt x="22" y="119"/>
                </a:lnTo>
                <a:lnTo>
                  <a:pt x="5" y="135"/>
                </a:lnTo>
                <a:lnTo>
                  <a:pt x="15" y="147"/>
                </a:lnTo>
                <a:lnTo>
                  <a:pt x="34" y="134"/>
                </a:lnTo>
                <a:lnTo>
                  <a:pt x="42" y="123"/>
                </a:lnTo>
                <a:lnTo>
                  <a:pt x="52" y="117"/>
                </a:lnTo>
              </a:path>
            </a:pathLst>
          </a:custGeom>
          <a:noFill/>
          <a:ln w="6350">
            <a:solidFill>
              <a:schemeClr val="tx1"/>
            </a:solidFill>
            <a:round/>
            <a:headEnd/>
            <a:tailEnd/>
          </a:ln>
        </p:spPr>
        <p:txBody>
          <a:bodyPr/>
          <a:lstStyle/>
          <a:p>
            <a:endParaRPr lang="en-US"/>
          </a:p>
        </p:txBody>
      </p:sp>
      <p:sp>
        <p:nvSpPr>
          <p:cNvPr id="373772" name="Freeform 225"/>
          <p:cNvSpPr>
            <a:spLocks/>
          </p:cNvSpPr>
          <p:nvPr/>
        </p:nvSpPr>
        <p:spPr bwMode="auto">
          <a:xfrm>
            <a:off x="7356475" y="3621088"/>
            <a:ext cx="31750" cy="28575"/>
          </a:xfrm>
          <a:custGeom>
            <a:avLst/>
            <a:gdLst>
              <a:gd name="T0" fmla="*/ 0 w 23"/>
              <a:gd name="T1" fmla="*/ 2147483647 h 22"/>
              <a:gd name="T2" fmla="*/ 2147483647 w 23"/>
              <a:gd name="T3" fmla="*/ 2147483647 h 22"/>
              <a:gd name="T4" fmla="*/ 2147483647 w 23"/>
              <a:gd name="T5" fmla="*/ 2147483647 h 22"/>
              <a:gd name="T6" fmla="*/ 2147483647 w 23"/>
              <a:gd name="T7" fmla="*/ 2147483647 h 22"/>
              <a:gd name="T8" fmla="*/ 2147483647 w 23"/>
              <a:gd name="T9" fmla="*/ 2147483647 h 22"/>
              <a:gd name="T10" fmla="*/ 2147483647 w 23"/>
              <a:gd name="T11" fmla="*/ 2147483647 h 22"/>
              <a:gd name="T12" fmla="*/ 2147483647 w 23"/>
              <a:gd name="T13" fmla="*/ 2147483647 h 22"/>
              <a:gd name="T14" fmla="*/ 2147483647 w 23"/>
              <a:gd name="T15" fmla="*/ 0 h 22"/>
              <a:gd name="T16" fmla="*/ 2147483647 w 23"/>
              <a:gd name="T17" fmla="*/ 2147483647 h 22"/>
              <a:gd name="T18" fmla="*/ 2147483647 w 23"/>
              <a:gd name="T19" fmla="*/ 2147483647 h 22"/>
              <a:gd name="T20" fmla="*/ 0 w 23"/>
              <a:gd name="T21" fmla="*/ 2147483647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22"/>
              <a:gd name="T35" fmla="*/ 23 w 23"/>
              <a:gd name="T36" fmla="*/ 22 h 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22">
                <a:moveTo>
                  <a:pt x="0" y="7"/>
                </a:moveTo>
                <a:lnTo>
                  <a:pt x="8" y="12"/>
                </a:lnTo>
                <a:lnTo>
                  <a:pt x="10" y="15"/>
                </a:lnTo>
                <a:lnTo>
                  <a:pt x="11" y="21"/>
                </a:lnTo>
                <a:lnTo>
                  <a:pt x="16" y="14"/>
                </a:lnTo>
                <a:lnTo>
                  <a:pt x="22" y="7"/>
                </a:lnTo>
                <a:lnTo>
                  <a:pt x="10" y="0"/>
                </a:lnTo>
                <a:lnTo>
                  <a:pt x="3" y="1"/>
                </a:lnTo>
                <a:lnTo>
                  <a:pt x="3" y="4"/>
                </a:lnTo>
                <a:lnTo>
                  <a:pt x="0" y="7"/>
                </a:lnTo>
              </a:path>
            </a:pathLst>
          </a:custGeom>
          <a:noFill/>
          <a:ln w="6350">
            <a:solidFill>
              <a:schemeClr val="tx1"/>
            </a:solidFill>
            <a:round/>
            <a:headEnd/>
            <a:tailEnd/>
          </a:ln>
        </p:spPr>
        <p:txBody>
          <a:bodyPr/>
          <a:lstStyle/>
          <a:p>
            <a:endParaRPr lang="en-US"/>
          </a:p>
        </p:txBody>
      </p:sp>
      <p:sp>
        <p:nvSpPr>
          <p:cNvPr id="373773" name="Freeform 226"/>
          <p:cNvSpPr>
            <a:spLocks/>
          </p:cNvSpPr>
          <p:nvPr/>
        </p:nvSpPr>
        <p:spPr bwMode="auto">
          <a:xfrm>
            <a:off x="7480300" y="3473450"/>
            <a:ext cx="125413" cy="185738"/>
          </a:xfrm>
          <a:custGeom>
            <a:avLst/>
            <a:gdLst>
              <a:gd name="T0" fmla="*/ 2147483647 w 91"/>
              <a:gd name="T1" fmla="*/ 2147483647 h 151"/>
              <a:gd name="T2" fmla="*/ 2147483647 w 91"/>
              <a:gd name="T3" fmla="*/ 2147483647 h 151"/>
              <a:gd name="T4" fmla="*/ 2147483647 w 91"/>
              <a:gd name="T5" fmla="*/ 2147483647 h 151"/>
              <a:gd name="T6" fmla="*/ 2147483647 w 91"/>
              <a:gd name="T7" fmla="*/ 2147483647 h 151"/>
              <a:gd name="T8" fmla="*/ 2147483647 w 91"/>
              <a:gd name="T9" fmla="*/ 2147483647 h 151"/>
              <a:gd name="T10" fmla="*/ 2147483647 w 91"/>
              <a:gd name="T11" fmla="*/ 2147483647 h 151"/>
              <a:gd name="T12" fmla="*/ 2147483647 w 91"/>
              <a:gd name="T13" fmla="*/ 2147483647 h 151"/>
              <a:gd name="T14" fmla="*/ 2147483647 w 91"/>
              <a:gd name="T15" fmla="*/ 2147483647 h 151"/>
              <a:gd name="T16" fmla="*/ 2147483647 w 91"/>
              <a:gd name="T17" fmla="*/ 0 h 151"/>
              <a:gd name="T18" fmla="*/ 2147483647 w 91"/>
              <a:gd name="T19" fmla="*/ 2147483647 h 151"/>
              <a:gd name="T20" fmla="*/ 2147483647 w 91"/>
              <a:gd name="T21" fmla="*/ 2147483647 h 151"/>
              <a:gd name="T22" fmla="*/ 2147483647 w 91"/>
              <a:gd name="T23" fmla="*/ 2147483647 h 151"/>
              <a:gd name="T24" fmla="*/ 0 w 91"/>
              <a:gd name="T25" fmla="*/ 2147483647 h 151"/>
              <a:gd name="T26" fmla="*/ 0 w 91"/>
              <a:gd name="T27" fmla="*/ 2147483647 h 151"/>
              <a:gd name="T28" fmla="*/ 0 w 91"/>
              <a:gd name="T29" fmla="*/ 2147483647 h 151"/>
              <a:gd name="T30" fmla="*/ 2147483647 w 91"/>
              <a:gd name="T31" fmla="*/ 2147483647 h 151"/>
              <a:gd name="T32" fmla="*/ 2147483647 w 91"/>
              <a:gd name="T33" fmla="*/ 2147483647 h 151"/>
              <a:gd name="T34" fmla="*/ 2147483647 w 91"/>
              <a:gd name="T35" fmla="*/ 2147483647 h 151"/>
              <a:gd name="T36" fmla="*/ 2147483647 w 91"/>
              <a:gd name="T37" fmla="*/ 2147483647 h 151"/>
              <a:gd name="T38" fmla="*/ 2147483647 w 91"/>
              <a:gd name="T39" fmla="*/ 2147483647 h 151"/>
              <a:gd name="T40" fmla="*/ 2147483647 w 91"/>
              <a:gd name="T41" fmla="*/ 2147483647 h 151"/>
              <a:gd name="T42" fmla="*/ 2147483647 w 91"/>
              <a:gd name="T43" fmla="*/ 2147483647 h 151"/>
              <a:gd name="T44" fmla="*/ 2147483647 w 91"/>
              <a:gd name="T45" fmla="*/ 2147483647 h 151"/>
              <a:gd name="T46" fmla="*/ 2147483647 w 91"/>
              <a:gd name="T47" fmla="*/ 2147483647 h 151"/>
              <a:gd name="T48" fmla="*/ 2147483647 w 91"/>
              <a:gd name="T49" fmla="*/ 2147483647 h 151"/>
              <a:gd name="T50" fmla="*/ 2147483647 w 91"/>
              <a:gd name="T51" fmla="*/ 2147483647 h 151"/>
              <a:gd name="T52" fmla="*/ 2147483647 w 91"/>
              <a:gd name="T53" fmla="*/ 2147483647 h 151"/>
              <a:gd name="T54" fmla="*/ 2147483647 w 91"/>
              <a:gd name="T55" fmla="*/ 2147483647 h 151"/>
              <a:gd name="T56" fmla="*/ 2147483647 w 91"/>
              <a:gd name="T57" fmla="*/ 2147483647 h 151"/>
              <a:gd name="T58" fmla="*/ 2147483647 w 91"/>
              <a:gd name="T59" fmla="*/ 2147483647 h 151"/>
              <a:gd name="T60" fmla="*/ 2147483647 w 91"/>
              <a:gd name="T61" fmla="*/ 2147483647 h 151"/>
              <a:gd name="T62" fmla="*/ 2147483647 w 91"/>
              <a:gd name="T63" fmla="*/ 2147483647 h 151"/>
              <a:gd name="T64" fmla="*/ 2147483647 w 91"/>
              <a:gd name="T65" fmla="*/ 2147483647 h 151"/>
              <a:gd name="T66" fmla="*/ 2147483647 w 91"/>
              <a:gd name="T67" fmla="*/ 2147483647 h 151"/>
              <a:gd name="T68" fmla="*/ 2147483647 w 91"/>
              <a:gd name="T69" fmla="*/ 2147483647 h 151"/>
              <a:gd name="T70" fmla="*/ 2147483647 w 91"/>
              <a:gd name="T71" fmla="*/ 2147483647 h 151"/>
              <a:gd name="T72" fmla="*/ 2147483647 w 91"/>
              <a:gd name="T73" fmla="*/ 2147483647 h 151"/>
              <a:gd name="T74" fmla="*/ 2147483647 w 91"/>
              <a:gd name="T75" fmla="*/ 2147483647 h 151"/>
              <a:gd name="T76" fmla="*/ 2147483647 w 91"/>
              <a:gd name="T77" fmla="*/ 2147483647 h 151"/>
              <a:gd name="T78" fmla="*/ 2147483647 w 91"/>
              <a:gd name="T79" fmla="*/ 2147483647 h 151"/>
              <a:gd name="T80" fmla="*/ 2147483647 w 91"/>
              <a:gd name="T81" fmla="*/ 2147483647 h 151"/>
              <a:gd name="T82" fmla="*/ 2147483647 w 91"/>
              <a:gd name="T83" fmla="*/ 2147483647 h 151"/>
              <a:gd name="T84" fmla="*/ 2147483647 w 91"/>
              <a:gd name="T85" fmla="*/ 2147483647 h 151"/>
              <a:gd name="T86" fmla="*/ 2147483647 w 91"/>
              <a:gd name="T87" fmla="*/ 2147483647 h 151"/>
              <a:gd name="T88" fmla="*/ 2147483647 w 91"/>
              <a:gd name="T89" fmla="*/ 2147483647 h 151"/>
              <a:gd name="T90" fmla="*/ 2147483647 w 91"/>
              <a:gd name="T91" fmla="*/ 2147483647 h 151"/>
              <a:gd name="T92" fmla="*/ 2147483647 w 91"/>
              <a:gd name="T93" fmla="*/ 2147483647 h 15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1"/>
              <a:gd name="T142" fmla="*/ 0 h 151"/>
              <a:gd name="T143" fmla="*/ 91 w 91"/>
              <a:gd name="T144" fmla="*/ 151 h 15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1" h="151">
                <a:moveTo>
                  <a:pt x="30" y="50"/>
                </a:moveTo>
                <a:lnTo>
                  <a:pt x="22" y="37"/>
                </a:lnTo>
                <a:lnTo>
                  <a:pt x="20" y="27"/>
                </a:lnTo>
                <a:lnTo>
                  <a:pt x="22" y="26"/>
                </a:lnTo>
                <a:lnTo>
                  <a:pt x="20" y="23"/>
                </a:lnTo>
                <a:lnTo>
                  <a:pt x="23" y="13"/>
                </a:lnTo>
                <a:lnTo>
                  <a:pt x="26" y="4"/>
                </a:lnTo>
                <a:lnTo>
                  <a:pt x="27" y="1"/>
                </a:lnTo>
                <a:lnTo>
                  <a:pt x="19" y="0"/>
                </a:lnTo>
                <a:lnTo>
                  <a:pt x="13" y="1"/>
                </a:lnTo>
                <a:lnTo>
                  <a:pt x="12" y="1"/>
                </a:lnTo>
                <a:lnTo>
                  <a:pt x="1" y="13"/>
                </a:lnTo>
                <a:lnTo>
                  <a:pt x="0" y="16"/>
                </a:lnTo>
                <a:lnTo>
                  <a:pt x="0" y="23"/>
                </a:lnTo>
                <a:lnTo>
                  <a:pt x="1" y="25"/>
                </a:lnTo>
                <a:lnTo>
                  <a:pt x="9" y="54"/>
                </a:lnTo>
                <a:lnTo>
                  <a:pt x="9" y="56"/>
                </a:lnTo>
                <a:lnTo>
                  <a:pt x="12" y="62"/>
                </a:lnTo>
                <a:lnTo>
                  <a:pt x="12" y="63"/>
                </a:lnTo>
                <a:lnTo>
                  <a:pt x="12" y="66"/>
                </a:lnTo>
                <a:lnTo>
                  <a:pt x="13" y="66"/>
                </a:lnTo>
                <a:lnTo>
                  <a:pt x="13" y="68"/>
                </a:lnTo>
                <a:lnTo>
                  <a:pt x="16" y="75"/>
                </a:lnTo>
                <a:lnTo>
                  <a:pt x="16" y="76"/>
                </a:lnTo>
                <a:lnTo>
                  <a:pt x="16" y="77"/>
                </a:lnTo>
                <a:lnTo>
                  <a:pt x="20" y="93"/>
                </a:lnTo>
                <a:lnTo>
                  <a:pt x="26" y="111"/>
                </a:lnTo>
                <a:lnTo>
                  <a:pt x="27" y="118"/>
                </a:lnTo>
                <a:lnTo>
                  <a:pt x="31" y="129"/>
                </a:lnTo>
                <a:lnTo>
                  <a:pt x="31" y="131"/>
                </a:lnTo>
                <a:lnTo>
                  <a:pt x="33" y="136"/>
                </a:lnTo>
                <a:lnTo>
                  <a:pt x="33" y="138"/>
                </a:lnTo>
                <a:lnTo>
                  <a:pt x="37" y="150"/>
                </a:lnTo>
                <a:lnTo>
                  <a:pt x="52" y="147"/>
                </a:lnTo>
                <a:lnTo>
                  <a:pt x="66" y="144"/>
                </a:lnTo>
                <a:lnTo>
                  <a:pt x="76" y="141"/>
                </a:lnTo>
                <a:lnTo>
                  <a:pt x="83" y="140"/>
                </a:lnTo>
                <a:lnTo>
                  <a:pt x="90" y="138"/>
                </a:lnTo>
                <a:lnTo>
                  <a:pt x="77" y="102"/>
                </a:lnTo>
                <a:lnTo>
                  <a:pt x="76" y="105"/>
                </a:lnTo>
                <a:lnTo>
                  <a:pt x="56" y="91"/>
                </a:lnTo>
                <a:lnTo>
                  <a:pt x="49" y="81"/>
                </a:lnTo>
                <a:lnTo>
                  <a:pt x="41" y="61"/>
                </a:lnTo>
                <a:lnTo>
                  <a:pt x="30" y="50"/>
                </a:lnTo>
              </a:path>
            </a:pathLst>
          </a:custGeom>
          <a:solidFill>
            <a:schemeClr val="accent2"/>
          </a:solidFill>
          <a:ln w="6350">
            <a:solidFill>
              <a:schemeClr val="tx1"/>
            </a:solidFill>
            <a:round/>
            <a:headEnd/>
            <a:tailEnd/>
          </a:ln>
        </p:spPr>
        <p:txBody>
          <a:bodyPr/>
          <a:lstStyle/>
          <a:p>
            <a:endParaRPr lang="en-US"/>
          </a:p>
        </p:txBody>
      </p:sp>
      <p:grpSp>
        <p:nvGrpSpPr>
          <p:cNvPr id="8" name="Group 100"/>
          <p:cNvGrpSpPr/>
          <p:nvPr/>
        </p:nvGrpSpPr>
        <p:grpSpPr>
          <a:xfrm>
            <a:off x="7643813" y="2957512"/>
            <a:ext cx="398462" cy="207963"/>
            <a:chOff x="7075488" y="2651125"/>
            <a:chExt cx="398462" cy="207963"/>
          </a:xfrm>
          <a:solidFill>
            <a:schemeClr val="accent5"/>
          </a:solidFill>
        </p:grpSpPr>
        <p:sp>
          <p:nvSpPr>
            <p:cNvPr id="4119" name="Freeform 227" descr="Outlined diamond"/>
            <p:cNvSpPr>
              <a:spLocks/>
            </p:cNvSpPr>
            <p:nvPr/>
          </p:nvSpPr>
          <p:spPr bwMode="auto">
            <a:xfrm>
              <a:off x="7075488" y="2651125"/>
              <a:ext cx="398462" cy="196850"/>
            </a:xfrm>
            <a:custGeom>
              <a:avLst/>
              <a:gdLst>
                <a:gd name="T0" fmla="*/ 2147483647 w 290"/>
                <a:gd name="T1" fmla="*/ 2147483647 h 157"/>
                <a:gd name="T2" fmla="*/ 2147483647 w 290"/>
                <a:gd name="T3" fmla="*/ 2147483647 h 157"/>
                <a:gd name="T4" fmla="*/ 2147483647 w 290"/>
                <a:gd name="T5" fmla="*/ 2147483647 h 157"/>
                <a:gd name="T6" fmla="*/ 2147483647 w 290"/>
                <a:gd name="T7" fmla="*/ 2147483647 h 157"/>
                <a:gd name="T8" fmla="*/ 2147483647 w 290"/>
                <a:gd name="T9" fmla="*/ 2147483647 h 157"/>
                <a:gd name="T10" fmla="*/ 2147483647 w 290"/>
                <a:gd name="T11" fmla="*/ 2147483647 h 157"/>
                <a:gd name="T12" fmla="*/ 2147483647 w 290"/>
                <a:gd name="T13" fmla="*/ 2147483647 h 157"/>
                <a:gd name="T14" fmla="*/ 2147483647 w 290"/>
                <a:gd name="T15" fmla="*/ 2147483647 h 157"/>
                <a:gd name="T16" fmla="*/ 2147483647 w 290"/>
                <a:gd name="T17" fmla="*/ 2147483647 h 157"/>
                <a:gd name="T18" fmla="*/ 2147483647 w 290"/>
                <a:gd name="T19" fmla="*/ 2147483647 h 157"/>
                <a:gd name="T20" fmla="*/ 2147483647 w 290"/>
                <a:gd name="T21" fmla="*/ 2147483647 h 157"/>
                <a:gd name="T22" fmla="*/ 2147483647 w 290"/>
                <a:gd name="T23" fmla="*/ 2147483647 h 157"/>
                <a:gd name="T24" fmla="*/ 2147483647 w 290"/>
                <a:gd name="T25" fmla="*/ 2147483647 h 157"/>
                <a:gd name="T26" fmla="*/ 2147483647 w 290"/>
                <a:gd name="T27" fmla="*/ 2147483647 h 157"/>
                <a:gd name="T28" fmla="*/ 2147483647 w 290"/>
                <a:gd name="T29" fmla="*/ 2147483647 h 157"/>
                <a:gd name="T30" fmla="*/ 2147483647 w 290"/>
                <a:gd name="T31" fmla="*/ 2147483647 h 157"/>
                <a:gd name="T32" fmla="*/ 2147483647 w 290"/>
                <a:gd name="T33" fmla="*/ 2147483647 h 157"/>
                <a:gd name="T34" fmla="*/ 2147483647 w 290"/>
                <a:gd name="T35" fmla="*/ 2147483647 h 157"/>
                <a:gd name="T36" fmla="*/ 2147483647 w 290"/>
                <a:gd name="T37" fmla="*/ 2147483647 h 157"/>
                <a:gd name="T38" fmla="*/ 2147483647 w 290"/>
                <a:gd name="T39" fmla="*/ 2147483647 h 157"/>
                <a:gd name="T40" fmla="*/ 0 w 290"/>
                <a:gd name="T41" fmla="*/ 2147483647 h 157"/>
                <a:gd name="T42" fmla="*/ 2147483647 w 290"/>
                <a:gd name="T43" fmla="*/ 2147483647 h 157"/>
                <a:gd name="T44" fmla="*/ 2147483647 w 290"/>
                <a:gd name="T45" fmla="*/ 2147483647 h 157"/>
                <a:gd name="T46" fmla="*/ 2147483647 w 290"/>
                <a:gd name="T47" fmla="*/ 2147483647 h 157"/>
                <a:gd name="T48" fmla="*/ 2147483647 w 290"/>
                <a:gd name="T49" fmla="*/ 2147483647 h 157"/>
                <a:gd name="T50" fmla="*/ 2147483647 w 290"/>
                <a:gd name="T51" fmla="*/ 2147483647 h 157"/>
                <a:gd name="T52" fmla="*/ 2147483647 w 290"/>
                <a:gd name="T53" fmla="*/ 2147483647 h 157"/>
                <a:gd name="T54" fmla="*/ 2147483647 w 290"/>
                <a:gd name="T55" fmla="*/ 2147483647 h 157"/>
                <a:gd name="T56" fmla="*/ 2147483647 w 290"/>
                <a:gd name="T57" fmla="*/ 2147483647 h 157"/>
                <a:gd name="T58" fmla="*/ 2147483647 w 290"/>
                <a:gd name="T59" fmla="*/ 2147483647 h 157"/>
                <a:gd name="T60" fmla="*/ 2147483647 w 290"/>
                <a:gd name="T61" fmla="*/ 2147483647 h 157"/>
                <a:gd name="T62" fmla="*/ 2147483647 w 290"/>
                <a:gd name="T63" fmla="*/ 2147483647 h 157"/>
                <a:gd name="T64" fmla="*/ 2147483647 w 290"/>
                <a:gd name="T65" fmla="*/ 2147483647 h 157"/>
                <a:gd name="T66" fmla="*/ 2147483647 w 290"/>
                <a:gd name="T67" fmla="*/ 2147483647 h 157"/>
                <a:gd name="T68" fmla="*/ 2147483647 w 290"/>
                <a:gd name="T69" fmla="*/ 2147483647 h 157"/>
                <a:gd name="T70" fmla="*/ 2147483647 w 290"/>
                <a:gd name="T71" fmla="*/ 2147483647 h 157"/>
                <a:gd name="T72" fmla="*/ 2147483647 w 290"/>
                <a:gd name="T73" fmla="*/ 2147483647 h 157"/>
                <a:gd name="T74" fmla="*/ 2147483647 w 290"/>
                <a:gd name="T75" fmla="*/ 2147483647 h 157"/>
                <a:gd name="T76" fmla="*/ 2147483647 w 290"/>
                <a:gd name="T77" fmla="*/ 2147483647 h 157"/>
                <a:gd name="T78" fmla="*/ 2147483647 w 290"/>
                <a:gd name="T79" fmla="*/ 2147483647 h 157"/>
                <a:gd name="T80" fmla="*/ 2147483647 w 290"/>
                <a:gd name="T81" fmla="*/ 2147483647 h 157"/>
                <a:gd name="T82" fmla="*/ 2147483647 w 290"/>
                <a:gd name="T83" fmla="*/ 2147483647 h 157"/>
                <a:gd name="T84" fmla="*/ 2147483647 w 290"/>
                <a:gd name="T85" fmla="*/ 2147483647 h 157"/>
                <a:gd name="T86" fmla="*/ 2147483647 w 290"/>
                <a:gd name="T87" fmla="*/ 2147483647 h 157"/>
                <a:gd name="T88" fmla="*/ 2147483647 w 290"/>
                <a:gd name="T89" fmla="*/ 2147483647 h 157"/>
                <a:gd name="T90" fmla="*/ 2147483647 w 290"/>
                <a:gd name="T91" fmla="*/ 2147483647 h 157"/>
                <a:gd name="T92" fmla="*/ 2147483647 w 290"/>
                <a:gd name="T93" fmla="*/ 2147483647 h 157"/>
                <a:gd name="T94" fmla="*/ 2147483647 w 290"/>
                <a:gd name="T95" fmla="*/ 2147483647 h 157"/>
                <a:gd name="T96" fmla="*/ 2147483647 w 290"/>
                <a:gd name="T97" fmla="*/ 2147483647 h 157"/>
                <a:gd name="T98" fmla="*/ 2147483647 w 290"/>
                <a:gd name="T99" fmla="*/ 2147483647 h 157"/>
                <a:gd name="T100" fmla="*/ 2147483647 w 290"/>
                <a:gd name="T101" fmla="*/ 2147483647 h 157"/>
                <a:gd name="T102" fmla="*/ 2147483647 w 290"/>
                <a:gd name="T103" fmla="*/ 2147483647 h 157"/>
                <a:gd name="T104" fmla="*/ 2147483647 w 290"/>
                <a:gd name="T105" fmla="*/ 2147483647 h 15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0"/>
                <a:gd name="T160" fmla="*/ 0 h 157"/>
                <a:gd name="T161" fmla="*/ 290 w 290"/>
                <a:gd name="T162" fmla="*/ 157 h 15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0" h="157">
                  <a:moveTo>
                    <a:pt x="230" y="121"/>
                  </a:moveTo>
                  <a:lnTo>
                    <a:pt x="226" y="125"/>
                  </a:lnTo>
                  <a:lnTo>
                    <a:pt x="220" y="132"/>
                  </a:lnTo>
                  <a:lnTo>
                    <a:pt x="216" y="132"/>
                  </a:lnTo>
                  <a:lnTo>
                    <a:pt x="213" y="144"/>
                  </a:lnTo>
                  <a:lnTo>
                    <a:pt x="208" y="150"/>
                  </a:lnTo>
                  <a:lnTo>
                    <a:pt x="201" y="150"/>
                  </a:lnTo>
                  <a:lnTo>
                    <a:pt x="198" y="140"/>
                  </a:lnTo>
                  <a:lnTo>
                    <a:pt x="197" y="133"/>
                  </a:lnTo>
                  <a:lnTo>
                    <a:pt x="190" y="132"/>
                  </a:lnTo>
                  <a:lnTo>
                    <a:pt x="184" y="128"/>
                  </a:lnTo>
                  <a:lnTo>
                    <a:pt x="183" y="126"/>
                  </a:lnTo>
                  <a:lnTo>
                    <a:pt x="177" y="125"/>
                  </a:lnTo>
                  <a:lnTo>
                    <a:pt x="173" y="112"/>
                  </a:lnTo>
                  <a:lnTo>
                    <a:pt x="170" y="114"/>
                  </a:lnTo>
                  <a:lnTo>
                    <a:pt x="168" y="104"/>
                  </a:lnTo>
                  <a:lnTo>
                    <a:pt x="166" y="101"/>
                  </a:lnTo>
                  <a:lnTo>
                    <a:pt x="162" y="103"/>
                  </a:lnTo>
                  <a:lnTo>
                    <a:pt x="158" y="104"/>
                  </a:lnTo>
                  <a:lnTo>
                    <a:pt x="154" y="104"/>
                  </a:lnTo>
                  <a:lnTo>
                    <a:pt x="137" y="110"/>
                  </a:lnTo>
                  <a:lnTo>
                    <a:pt x="134" y="111"/>
                  </a:lnTo>
                  <a:lnTo>
                    <a:pt x="134" y="108"/>
                  </a:lnTo>
                  <a:lnTo>
                    <a:pt x="113" y="114"/>
                  </a:lnTo>
                  <a:lnTo>
                    <a:pt x="111" y="115"/>
                  </a:lnTo>
                  <a:lnTo>
                    <a:pt x="109" y="115"/>
                  </a:lnTo>
                  <a:lnTo>
                    <a:pt x="108" y="115"/>
                  </a:lnTo>
                  <a:lnTo>
                    <a:pt x="94" y="118"/>
                  </a:lnTo>
                  <a:lnTo>
                    <a:pt x="90" y="119"/>
                  </a:lnTo>
                  <a:lnTo>
                    <a:pt x="79" y="122"/>
                  </a:lnTo>
                  <a:lnTo>
                    <a:pt x="55" y="132"/>
                  </a:lnTo>
                  <a:lnTo>
                    <a:pt x="55" y="128"/>
                  </a:lnTo>
                  <a:lnTo>
                    <a:pt x="40" y="132"/>
                  </a:lnTo>
                  <a:lnTo>
                    <a:pt x="37" y="132"/>
                  </a:lnTo>
                  <a:lnTo>
                    <a:pt x="11" y="137"/>
                  </a:lnTo>
                  <a:lnTo>
                    <a:pt x="5" y="139"/>
                  </a:lnTo>
                  <a:lnTo>
                    <a:pt x="2" y="139"/>
                  </a:lnTo>
                  <a:lnTo>
                    <a:pt x="1" y="139"/>
                  </a:lnTo>
                  <a:lnTo>
                    <a:pt x="0" y="136"/>
                  </a:lnTo>
                  <a:lnTo>
                    <a:pt x="0" y="132"/>
                  </a:lnTo>
                  <a:lnTo>
                    <a:pt x="1" y="89"/>
                  </a:lnTo>
                  <a:lnTo>
                    <a:pt x="1" y="75"/>
                  </a:lnTo>
                  <a:lnTo>
                    <a:pt x="1" y="69"/>
                  </a:lnTo>
                  <a:lnTo>
                    <a:pt x="1" y="61"/>
                  </a:lnTo>
                  <a:lnTo>
                    <a:pt x="16" y="58"/>
                  </a:lnTo>
                  <a:lnTo>
                    <a:pt x="19" y="58"/>
                  </a:lnTo>
                  <a:lnTo>
                    <a:pt x="20" y="58"/>
                  </a:lnTo>
                  <a:lnTo>
                    <a:pt x="20" y="57"/>
                  </a:lnTo>
                  <a:lnTo>
                    <a:pt x="22" y="57"/>
                  </a:lnTo>
                  <a:lnTo>
                    <a:pt x="27" y="57"/>
                  </a:lnTo>
                  <a:lnTo>
                    <a:pt x="41" y="52"/>
                  </a:lnTo>
                  <a:lnTo>
                    <a:pt x="61" y="50"/>
                  </a:lnTo>
                  <a:lnTo>
                    <a:pt x="63" y="48"/>
                  </a:lnTo>
                  <a:lnTo>
                    <a:pt x="70" y="47"/>
                  </a:lnTo>
                  <a:lnTo>
                    <a:pt x="72" y="47"/>
                  </a:lnTo>
                  <a:lnTo>
                    <a:pt x="77" y="44"/>
                  </a:lnTo>
                  <a:lnTo>
                    <a:pt x="94" y="41"/>
                  </a:lnTo>
                  <a:lnTo>
                    <a:pt x="102" y="40"/>
                  </a:lnTo>
                  <a:lnTo>
                    <a:pt x="105" y="39"/>
                  </a:lnTo>
                  <a:lnTo>
                    <a:pt x="106" y="39"/>
                  </a:lnTo>
                  <a:lnTo>
                    <a:pt x="154" y="27"/>
                  </a:lnTo>
                  <a:lnTo>
                    <a:pt x="155" y="23"/>
                  </a:lnTo>
                  <a:lnTo>
                    <a:pt x="157" y="23"/>
                  </a:lnTo>
                  <a:lnTo>
                    <a:pt x="157" y="22"/>
                  </a:lnTo>
                  <a:lnTo>
                    <a:pt x="168" y="11"/>
                  </a:lnTo>
                  <a:lnTo>
                    <a:pt x="169" y="5"/>
                  </a:lnTo>
                  <a:lnTo>
                    <a:pt x="186" y="0"/>
                  </a:lnTo>
                  <a:lnTo>
                    <a:pt x="197" y="18"/>
                  </a:lnTo>
                  <a:lnTo>
                    <a:pt x="207" y="15"/>
                  </a:lnTo>
                  <a:lnTo>
                    <a:pt x="208" y="23"/>
                  </a:lnTo>
                  <a:lnTo>
                    <a:pt x="198" y="30"/>
                  </a:lnTo>
                  <a:lnTo>
                    <a:pt x="190" y="50"/>
                  </a:lnTo>
                  <a:lnTo>
                    <a:pt x="187" y="47"/>
                  </a:lnTo>
                  <a:lnTo>
                    <a:pt x="187" y="54"/>
                  </a:lnTo>
                  <a:lnTo>
                    <a:pt x="188" y="54"/>
                  </a:lnTo>
                  <a:lnTo>
                    <a:pt x="194" y="61"/>
                  </a:lnTo>
                  <a:lnTo>
                    <a:pt x="202" y="64"/>
                  </a:lnTo>
                  <a:lnTo>
                    <a:pt x="207" y="64"/>
                  </a:lnTo>
                  <a:lnTo>
                    <a:pt x="227" y="86"/>
                  </a:lnTo>
                  <a:lnTo>
                    <a:pt x="220" y="89"/>
                  </a:lnTo>
                  <a:lnTo>
                    <a:pt x="227" y="93"/>
                  </a:lnTo>
                  <a:lnTo>
                    <a:pt x="230" y="91"/>
                  </a:lnTo>
                  <a:lnTo>
                    <a:pt x="237" y="105"/>
                  </a:lnTo>
                  <a:lnTo>
                    <a:pt x="243" y="108"/>
                  </a:lnTo>
                  <a:lnTo>
                    <a:pt x="262" y="108"/>
                  </a:lnTo>
                  <a:lnTo>
                    <a:pt x="277" y="97"/>
                  </a:lnTo>
                  <a:lnTo>
                    <a:pt x="276" y="87"/>
                  </a:lnTo>
                  <a:lnTo>
                    <a:pt x="272" y="87"/>
                  </a:lnTo>
                  <a:lnTo>
                    <a:pt x="262" y="68"/>
                  </a:lnTo>
                  <a:lnTo>
                    <a:pt x="273" y="75"/>
                  </a:lnTo>
                  <a:lnTo>
                    <a:pt x="289" y="105"/>
                  </a:lnTo>
                  <a:lnTo>
                    <a:pt x="287" y="121"/>
                  </a:lnTo>
                  <a:lnTo>
                    <a:pt x="286" y="110"/>
                  </a:lnTo>
                  <a:lnTo>
                    <a:pt x="283" y="108"/>
                  </a:lnTo>
                  <a:lnTo>
                    <a:pt x="257" y="122"/>
                  </a:lnTo>
                  <a:lnTo>
                    <a:pt x="248" y="132"/>
                  </a:lnTo>
                  <a:lnTo>
                    <a:pt x="238" y="135"/>
                  </a:lnTo>
                  <a:lnTo>
                    <a:pt x="236" y="139"/>
                  </a:lnTo>
                  <a:lnTo>
                    <a:pt x="218" y="156"/>
                  </a:lnTo>
                  <a:lnTo>
                    <a:pt x="218" y="151"/>
                  </a:lnTo>
                  <a:lnTo>
                    <a:pt x="234" y="139"/>
                  </a:lnTo>
                  <a:lnTo>
                    <a:pt x="234" y="126"/>
                  </a:lnTo>
                  <a:lnTo>
                    <a:pt x="232" y="121"/>
                  </a:lnTo>
                  <a:lnTo>
                    <a:pt x="230" y="121"/>
                  </a:lnTo>
                </a:path>
              </a:pathLst>
            </a:custGeom>
            <a:grp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sp>
          <p:nvSpPr>
            <p:cNvPr id="4120" name="Freeform 228"/>
            <p:cNvSpPr>
              <a:spLocks/>
            </p:cNvSpPr>
            <p:nvPr/>
          </p:nvSpPr>
          <p:spPr bwMode="auto">
            <a:xfrm>
              <a:off x="7389813" y="2828925"/>
              <a:ext cx="41275" cy="30163"/>
            </a:xfrm>
            <a:custGeom>
              <a:avLst/>
              <a:gdLst>
                <a:gd name="T0" fmla="*/ 0 w 30"/>
                <a:gd name="T1" fmla="*/ 2147483647 h 23"/>
                <a:gd name="T2" fmla="*/ 2147483647 w 30"/>
                <a:gd name="T3" fmla="*/ 2147483647 h 23"/>
                <a:gd name="T4" fmla="*/ 2147483647 w 30"/>
                <a:gd name="T5" fmla="*/ 2147483647 h 23"/>
                <a:gd name="T6" fmla="*/ 2147483647 w 30"/>
                <a:gd name="T7" fmla="*/ 2147483647 h 23"/>
                <a:gd name="T8" fmla="*/ 2147483647 w 30"/>
                <a:gd name="T9" fmla="*/ 2147483647 h 23"/>
                <a:gd name="T10" fmla="*/ 2147483647 w 30"/>
                <a:gd name="T11" fmla="*/ 0 h 23"/>
                <a:gd name="T12" fmla="*/ 2147483647 w 30"/>
                <a:gd name="T13" fmla="*/ 2147483647 h 23"/>
                <a:gd name="T14" fmla="*/ 0 w 30"/>
                <a:gd name="T15" fmla="*/ 2147483647 h 23"/>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23"/>
                <a:gd name="T26" fmla="*/ 30 w 30"/>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23">
                  <a:moveTo>
                    <a:pt x="0" y="19"/>
                  </a:moveTo>
                  <a:lnTo>
                    <a:pt x="6" y="22"/>
                  </a:lnTo>
                  <a:lnTo>
                    <a:pt x="7" y="17"/>
                  </a:lnTo>
                  <a:lnTo>
                    <a:pt x="29" y="9"/>
                  </a:lnTo>
                  <a:lnTo>
                    <a:pt x="25" y="4"/>
                  </a:lnTo>
                  <a:lnTo>
                    <a:pt x="14" y="0"/>
                  </a:lnTo>
                  <a:lnTo>
                    <a:pt x="6" y="13"/>
                  </a:lnTo>
                  <a:lnTo>
                    <a:pt x="0" y="19"/>
                  </a:lnTo>
                </a:path>
              </a:pathLst>
            </a:custGeom>
            <a:grp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grpSp>
      <p:sp>
        <p:nvSpPr>
          <p:cNvPr id="4121" name="Freeform 229" descr="Outlined diamond"/>
          <p:cNvSpPr>
            <a:spLocks/>
          </p:cNvSpPr>
          <p:nvPr/>
        </p:nvSpPr>
        <p:spPr bwMode="auto">
          <a:xfrm>
            <a:off x="7067550" y="3494088"/>
            <a:ext cx="538163" cy="246062"/>
          </a:xfrm>
          <a:custGeom>
            <a:avLst/>
            <a:gdLst>
              <a:gd name="T0" fmla="*/ 2147483647 w 391"/>
              <a:gd name="T1" fmla="*/ 2147483647 h 196"/>
              <a:gd name="T2" fmla="*/ 2147483647 w 391"/>
              <a:gd name="T3" fmla="*/ 2147483647 h 196"/>
              <a:gd name="T4" fmla="*/ 2147483647 w 391"/>
              <a:gd name="T5" fmla="*/ 2147483647 h 196"/>
              <a:gd name="T6" fmla="*/ 2147483647 w 391"/>
              <a:gd name="T7" fmla="*/ 2147483647 h 196"/>
              <a:gd name="T8" fmla="*/ 2147483647 w 391"/>
              <a:gd name="T9" fmla="*/ 2147483647 h 196"/>
              <a:gd name="T10" fmla="*/ 2147483647 w 391"/>
              <a:gd name="T11" fmla="*/ 2147483647 h 196"/>
              <a:gd name="T12" fmla="*/ 2147483647 w 391"/>
              <a:gd name="T13" fmla="*/ 2147483647 h 196"/>
              <a:gd name="T14" fmla="*/ 2147483647 w 391"/>
              <a:gd name="T15" fmla="*/ 2147483647 h 196"/>
              <a:gd name="T16" fmla="*/ 2147483647 w 391"/>
              <a:gd name="T17" fmla="*/ 0 h 196"/>
              <a:gd name="T18" fmla="*/ 2147483647 w 391"/>
              <a:gd name="T19" fmla="*/ 2147483647 h 196"/>
              <a:gd name="T20" fmla="*/ 2147483647 w 391"/>
              <a:gd name="T21" fmla="*/ 2147483647 h 196"/>
              <a:gd name="T22" fmla="*/ 2147483647 w 391"/>
              <a:gd name="T23" fmla="*/ 2147483647 h 196"/>
              <a:gd name="T24" fmla="*/ 2147483647 w 391"/>
              <a:gd name="T25" fmla="*/ 2147483647 h 196"/>
              <a:gd name="T26" fmla="*/ 2147483647 w 391"/>
              <a:gd name="T27" fmla="*/ 2147483647 h 196"/>
              <a:gd name="T28" fmla="*/ 2147483647 w 391"/>
              <a:gd name="T29" fmla="*/ 2147483647 h 196"/>
              <a:gd name="T30" fmla="*/ 2147483647 w 391"/>
              <a:gd name="T31" fmla="*/ 2147483647 h 196"/>
              <a:gd name="T32" fmla="*/ 2147483647 w 391"/>
              <a:gd name="T33" fmla="*/ 2147483647 h 196"/>
              <a:gd name="T34" fmla="*/ 2147483647 w 391"/>
              <a:gd name="T35" fmla="*/ 2147483647 h 196"/>
              <a:gd name="T36" fmla="*/ 2147483647 w 391"/>
              <a:gd name="T37" fmla="*/ 2147483647 h 196"/>
              <a:gd name="T38" fmla="*/ 2147483647 w 391"/>
              <a:gd name="T39" fmla="*/ 2147483647 h 196"/>
              <a:gd name="T40" fmla="*/ 2147483647 w 391"/>
              <a:gd name="T41" fmla="*/ 2147483647 h 196"/>
              <a:gd name="T42" fmla="*/ 2147483647 w 391"/>
              <a:gd name="T43" fmla="*/ 2147483647 h 196"/>
              <a:gd name="T44" fmla="*/ 2147483647 w 391"/>
              <a:gd name="T45" fmla="*/ 2147483647 h 196"/>
              <a:gd name="T46" fmla="*/ 2147483647 w 391"/>
              <a:gd name="T47" fmla="*/ 2147483647 h 196"/>
              <a:gd name="T48" fmla="*/ 2147483647 w 391"/>
              <a:gd name="T49" fmla="*/ 2147483647 h 196"/>
              <a:gd name="T50" fmla="*/ 2147483647 w 391"/>
              <a:gd name="T51" fmla="*/ 2147483647 h 196"/>
              <a:gd name="T52" fmla="*/ 2147483647 w 391"/>
              <a:gd name="T53" fmla="*/ 2147483647 h 196"/>
              <a:gd name="T54" fmla="*/ 2147483647 w 391"/>
              <a:gd name="T55" fmla="*/ 2147483647 h 196"/>
              <a:gd name="T56" fmla="*/ 2147483647 w 391"/>
              <a:gd name="T57" fmla="*/ 2147483647 h 196"/>
              <a:gd name="T58" fmla="*/ 2147483647 w 391"/>
              <a:gd name="T59" fmla="*/ 2147483647 h 196"/>
              <a:gd name="T60" fmla="*/ 2147483647 w 391"/>
              <a:gd name="T61" fmla="*/ 2147483647 h 196"/>
              <a:gd name="T62" fmla="*/ 2147483647 w 391"/>
              <a:gd name="T63" fmla="*/ 2147483647 h 196"/>
              <a:gd name="T64" fmla="*/ 2147483647 w 391"/>
              <a:gd name="T65" fmla="*/ 2147483647 h 196"/>
              <a:gd name="T66" fmla="*/ 2147483647 w 391"/>
              <a:gd name="T67" fmla="*/ 2147483647 h 196"/>
              <a:gd name="T68" fmla="*/ 2147483647 w 391"/>
              <a:gd name="T69" fmla="*/ 2147483647 h 196"/>
              <a:gd name="T70" fmla="*/ 2147483647 w 391"/>
              <a:gd name="T71" fmla="*/ 2147483647 h 196"/>
              <a:gd name="T72" fmla="*/ 2147483647 w 391"/>
              <a:gd name="T73" fmla="*/ 2147483647 h 196"/>
              <a:gd name="T74" fmla="*/ 2147483647 w 391"/>
              <a:gd name="T75" fmla="*/ 2147483647 h 196"/>
              <a:gd name="T76" fmla="*/ 2147483647 w 391"/>
              <a:gd name="T77" fmla="*/ 2147483647 h 196"/>
              <a:gd name="T78" fmla="*/ 2147483647 w 391"/>
              <a:gd name="T79" fmla="*/ 2147483647 h 196"/>
              <a:gd name="T80" fmla="*/ 2147483647 w 391"/>
              <a:gd name="T81" fmla="*/ 2147483647 h 196"/>
              <a:gd name="T82" fmla="*/ 2147483647 w 391"/>
              <a:gd name="T83" fmla="*/ 2147483647 h 196"/>
              <a:gd name="T84" fmla="*/ 2147483647 w 391"/>
              <a:gd name="T85" fmla="*/ 2147483647 h 196"/>
              <a:gd name="T86" fmla="*/ 2147483647 w 391"/>
              <a:gd name="T87" fmla="*/ 2147483647 h 196"/>
              <a:gd name="T88" fmla="*/ 2147483647 w 391"/>
              <a:gd name="T89" fmla="*/ 2147483647 h 196"/>
              <a:gd name="T90" fmla="*/ 2147483647 w 391"/>
              <a:gd name="T91" fmla="*/ 2147483647 h 196"/>
              <a:gd name="T92" fmla="*/ 2147483647 w 391"/>
              <a:gd name="T93" fmla="*/ 2147483647 h 196"/>
              <a:gd name="T94" fmla="*/ 2147483647 w 391"/>
              <a:gd name="T95" fmla="*/ 2147483647 h 196"/>
              <a:gd name="T96" fmla="*/ 2147483647 w 391"/>
              <a:gd name="T97" fmla="*/ 2147483647 h 196"/>
              <a:gd name="T98" fmla="*/ 2147483647 w 391"/>
              <a:gd name="T99" fmla="*/ 2147483647 h 196"/>
              <a:gd name="T100" fmla="*/ 2147483647 w 391"/>
              <a:gd name="T101" fmla="*/ 2147483647 h 196"/>
              <a:gd name="T102" fmla="*/ 2147483647 w 391"/>
              <a:gd name="T103" fmla="*/ 2147483647 h 196"/>
              <a:gd name="T104" fmla="*/ 2147483647 w 391"/>
              <a:gd name="T105" fmla="*/ 2147483647 h 196"/>
              <a:gd name="T106" fmla="*/ 2147483647 w 391"/>
              <a:gd name="T107" fmla="*/ 2147483647 h 196"/>
              <a:gd name="T108" fmla="*/ 2147483647 w 391"/>
              <a:gd name="T109" fmla="*/ 2147483647 h 196"/>
              <a:gd name="T110" fmla="*/ 2147483647 w 391"/>
              <a:gd name="T111" fmla="*/ 2147483647 h 196"/>
              <a:gd name="T112" fmla="*/ 2147483647 w 391"/>
              <a:gd name="T113" fmla="*/ 2147483647 h 196"/>
              <a:gd name="T114" fmla="*/ 0 w 391"/>
              <a:gd name="T115" fmla="*/ 2147483647 h 196"/>
              <a:gd name="T116" fmla="*/ 2147483647 w 391"/>
              <a:gd name="T117" fmla="*/ 2147483647 h 196"/>
              <a:gd name="T118" fmla="*/ 2147483647 w 391"/>
              <a:gd name="T119" fmla="*/ 2147483647 h 196"/>
              <a:gd name="T120" fmla="*/ 2147483647 w 391"/>
              <a:gd name="T121" fmla="*/ 2147483647 h 196"/>
              <a:gd name="T122" fmla="*/ 2147483647 w 391"/>
              <a:gd name="T123" fmla="*/ 2147483647 h 19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1"/>
              <a:gd name="T187" fmla="*/ 0 h 196"/>
              <a:gd name="T188" fmla="*/ 391 w 391"/>
              <a:gd name="T189" fmla="*/ 196 h 19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1" h="196">
                <a:moveTo>
                  <a:pt x="91" y="42"/>
                </a:moveTo>
                <a:lnTo>
                  <a:pt x="98" y="41"/>
                </a:lnTo>
                <a:lnTo>
                  <a:pt x="99" y="41"/>
                </a:lnTo>
                <a:lnTo>
                  <a:pt x="111" y="40"/>
                </a:lnTo>
                <a:lnTo>
                  <a:pt x="119" y="37"/>
                </a:lnTo>
                <a:lnTo>
                  <a:pt x="159" y="30"/>
                </a:lnTo>
                <a:lnTo>
                  <a:pt x="162" y="30"/>
                </a:lnTo>
                <a:lnTo>
                  <a:pt x="162" y="29"/>
                </a:lnTo>
                <a:lnTo>
                  <a:pt x="165" y="29"/>
                </a:lnTo>
                <a:lnTo>
                  <a:pt x="174" y="27"/>
                </a:lnTo>
                <a:lnTo>
                  <a:pt x="183" y="24"/>
                </a:lnTo>
                <a:lnTo>
                  <a:pt x="195" y="23"/>
                </a:lnTo>
                <a:lnTo>
                  <a:pt x="201" y="22"/>
                </a:lnTo>
                <a:lnTo>
                  <a:pt x="206" y="20"/>
                </a:lnTo>
                <a:lnTo>
                  <a:pt x="208" y="20"/>
                </a:lnTo>
                <a:lnTo>
                  <a:pt x="217" y="17"/>
                </a:lnTo>
                <a:lnTo>
                  <a:pt x="222" y="16"/>
                </a:lnTo>
                <a:lnTo>
                  <a:pt x="231" y="15"/>
                </a:lnTo>
                <a:lnTo>
                  <a:pt x="234" y="13"/>
                </a:lnTo>
                <a:lnTo>
                  <a:pt x="238" y="13"/>
                </a:lnTo>
                <a:lnTo>
                  <a:pt x="241" y="13"/>
                </a:lnTo>
                <a:lnTo>
                  <a:pt x="260" y="8"/>
                </a:lnTo>
                <a:lnTo>
                  <a:pt x="262" y="8"/>
                </a:lnTo>
                <a:lnTo>
                  <a:pt x="270" y="6"/>
                </a:lnTo>
                <a:lnTo>
                  <a:pt x="281" y="4"/>
                </a:lnTo>
                <a:lnTo>
                  <a:pt x="291" y="1"/>
                </a:lnTo>
                <a:lnTo>
                  <a:pt x="298" y="0"/>
                </a:lnTo>
                <a:lnTo>
                  <a:pt x="298" y="6"/>
                </a:lnTo>
                <a:lnTo>
                  <a:pt x="299" y="8"/>
                </a:lnTo>
                <a:lnTo>
                  <a:pt x="308" y="37"/>
                </a:lnTo>
                <a:lnTo>
                  <a:pt x="308" y="40"/>
                </a:lnTo>
                <a:lnTo>
                  <a:pt x="310" y="45"/>
                </a:lnTo>
                <a:lnTo>
                  <a:pt x="310" y="47"/>
                </a:lnTo>
                <a:lnTo>
                  <a:pt x="310" y="49"/>
                </a:lnTo>
                <a:lnTo>
                  <a:pt x="312" y="49"/>
                </a:lnTo>
                <a:lnTo>
                  <a:pt x="312" y="51"/>
                </a:lnTo>
                <a:lnTo>
                  <a:pt x="315" y="58"/>
                </a:lnTo>
                <a:lnTo>
                  <a:pt x="315" y="59"/>
                </a:lnTo>
                <a:lnTo>
                  <a:pt x="315" y="60"/>
                </a:lnTo>
                <a:lnTo>
                  <a:pt x="319" y="76"/>
                </a:lnTo>
                <a:lnTo>
                  <a:pt x="324" y="94"/>
                </a:lnTo>
                <a:lnTo>
                  <a:pt x="326" y="100"/>
                </a:lnTo>
                <a:lnTo>
                  <a:pt x="330" y="112"/>
                </a:lnTo>
                <a:lnTo>
                  <a:pt x="330" y="114"/>
                </a:lnTo>
                <a:lnTo>
                  <a:pt x="331" y="118"/>
                </a:lnTo>
                <a:lnTo>
                  <a:pt x="331" y="121"/>
                </a:lnTo>
                <a:lnTo>
                  <a:pt x="335" y="132"/>
                </a:lnTo>
                <a:lnTo>
                  <a:pt x="351" y="130"/>
                </a:lnTo>
                <a:lnTo>
                  <a:pt x="365" y="127"/>
                </a:lnTo>
                <a:lnTo>
                  <a:pt x="374" y="124"/>
                </a:lnTo>
                <a:lnTo>
                  <a:pt x="381" y="123"/>
                </a:lnTo>
                <a:lnTo>
                  <a:pt x="388" y="121"/>
                </a:lnTo>
                <a:lnTo>
                  <a:pt x="390" y="130"/>
                </a:lnTo>
                <a:lnTo>
                  <a:pt x="383" y="170"/>
                </a:lnTo>
                <a:lnTo>
                  <a:pt x="370" y="175"/>
                </a:lnTo>
                <a:lnTo>
                  <a:pt x="365" y="177"/>
                </a:lnTo>
                <a:lnTo>
                  <a:pt x="352" y="181"/>
                </a:lnTo>
                <a:lnTo>
                  <a:pt x="351" y="186"/>
                </a:lnTo>
                <a:lnTo>
                  <a:pt x="342" y="186"/>
                </a:lnTo>
                <a:lnTo>
                  <a:pt x="331" y="195"/>
                </a:lnTo>
                <a:lnTo>
                  <a:pt x="331" y="171"/>
                </a:lnTo>
                <a:lnTo>
                  <a:pt x="321" y="172"/>
                </a:lnTo>
                <a:lnTo>
                  <a:pt x="327" y="160"/>
                </a:lnTo>
                <a:lnTo>
                  <a:pt x="321" y="157"/>
                </a:lnTo>
                <a:lnTo>
                  <a:pt x="320" y="157"/>
                </a:lnTo>
                <a:lnTo>
                  <a:pt x="320" y="160"/>
                </a:lnTo>
                <a:lnTo>
                  <a:pt x="315" y="156"/>
                </a:lnTo>
                <a:lnTo>
                  <a:pt x="312" y="149"/>
                </a:lnTo>
                <a:lnTo>
                  <a:pt x="312" y="161"/>
                </a:lnTo>
                <a:lnTo>
                  <a:pt x="301" y="164"/>
                </a:lnTo>
                <a:lnTo>
                  <a:pt x="294" y="159"/>
                </a:lnTo>
                <a:lnTo>
                  <a:pt x="281" y="141"/>
                </a:lnTo>
                <a:lnTo>
                  <a:pt x="288" y="136"/>
                </a:lnTo>
                <a:lnTo>
                  <a:pt x="283" y="125"/>
                </a:lnTo>
                <a:lnTo>
                  <a:pt x="294" y="123"/>
                </a:lnTo>
                <a:lnTo>
                  <a:pt x="284" y="113"/>
                </a:lnTo>
                <a:lnTo>
                  <a:pt x="277" y="121"/>
                </a:lnTo>
                <a:lnTo>
                  <a:pt x="276" y="113"/>
                </a:lnTo>
                <a:lnTo>
                  <a:pt x="284" y="100"/>
                </a:lnTo>
                <a:lnTo>
                  <a:pt x="278" y="91"/>
                </a:lnTo>
                <a:lnTo>
                  <a:pt x="278" y="95"/>
                </a:lnTo>
                <a:lnTo>
                  <a:pt x="273" y="100"/>
                </a:lnTo>
                <a:lnTo>
                  <a:pt x="272" y="81"/>
                </a:lnTo>
                <a:lnTo>
                  <a:pt x="277" y="87"/>
                </a:lnTo>
                <a:lnTo>
                  <a:pt x="284" y="84"/>
                </a:lnTo>
                <a:lnTo>
                  <a:pt x="283" y="73"/>
                </a:lnTo>
                <a:lnTo>
                  <a:pt x="274" y="71"/>
                </a:lnTo>
                <a:lnTo>
                  <a:pt x="272" y="63"/>
                </a:lnTo>
                <a:lnTo>
                  <a:pt x="278" y="45"/>
                </a:lnTo>
                <a:lnTo>
                  <a:pt x="288" y="41"/>
                </a:lnTo>
                <a:lnTo>
                  <a:pt x="284" y="20"/>
                </a:lnTo>
                <a:lnTo>
                  <a:pt x="278" y="24"/>
                </a:lnTo>
                <a:lnTo>
                  <a:pt x="277" y="38"/>
                </a:lnTo>
                <a:lnTo>
                  <a:pt x="269" y="47"/>
                </a:lnTo>
                <a:lnTo>
                  <a:pt x="267" y="53"/>
                </a:lnTo>
                <a:lnTo>
                  <a:pt x="262" y="49"/>
                </a:lnTo>
                <a:lnTo>
                  <a:pt x="260" y="55"/>
                </a:lnTo>
                <a:lnTo>
                  <a:pt x="260" y="60"/>
                </a:lnTo>
                <a:lnTo>
                  <a:pt x="249" y="67"/>
                </a:lnTo>
                <a:lnTo>
                  <a:pt x="259" y="74"/>
                </a:lnTo>
                <a:lnTo>
                  <a:pt x="263" y="88"/>
                </a:lnTo>
                <a:lnTo>
                  <a:pt x="258" y="116"/>
                </a:lnTo>
                <a:lnTo>
                  <a:pt x="260" y="121"/>
                </a:lnTo>
                <a:lnTo>
                  <a:pt x="267" y="143"/>
                </a:lnTo>
                <a:lnTo>
                  <a:pt x="280" y="154"/>
                </a:lnTo>
                <a:lnTo>
                  <a:pt x="278" y="161"/>
                </a:lnTo>
                <a:lnTo>
                  <a:pt x="284" y="161"/>
                </a:lnTo>
                <a:lnTo>
                  <a:pt x="283" y="167"/>
                </a:lnTo>
                <a:lnTo>
                  <a:pt x="291" y="179"/>
                </a:lnTo>
                <a:lnTo>
                  <a:pt x="294" y="189"/>
                </a:lnTo>
                <a:lnTo>
                  <a:pt x="283" y="181"/>
                </a:lnTo>
                <a:lnTo>
                  <a:pt x="280" y="185"/>
                </a:lnTo>
                <a:lnTo>
                  <a:pt x="265" y="174"/>
                </a:lnTo>
                <a:lnTo>
                  <a:pt x="249" y="177"/>
                </a:lnTo>
                <a:lnTo>
                  <a:pt x="244" y="168"/>
                </a:lnTo>
                <a:lnTo>
                  <a:pt x="242" y="174"/>
                </a:lnTo>
                <a:lnTo>
                  <a:pt x="238" y="172"/>
                </a:lnTo>
                <a:lnTo>
                  <a:pt x="229" y="160"/>
                </a:lnTo>
                <a:lnTo>
                  <a:pt x="219" y="163"/>
                </a:lnTo>
                <a:lnTo>
                  <a:pt x="216" y="167"/>
                </a:lnTo>
                <a:lnTo>
                  <a:pt x="210" y="168"/>
                </a:lnTo>
                <a:lnTo>
                  <a:pt x="206" y="153"/>
                </a:lnTo>
                <a:lnTo>
                  <a:pt x="213" y="139"/>
                </a:lnTo>
                <a:lnTo>
                  <a:pt x="212" y="135"/>
                </a:lnTo>
                <a:lnTo>
                  <a:pt x="213" y="134"/>
                </a:lnTo>
                <a:lnTo>
                  <a:pt x="216" y="131"/>
                </a:lnTo>
                <a:lnTo>
                  <a:pt x="219" y="125"/>
                </a:lnTo>
                <a:lnTo>
                  <a:pt x="217" y="123"/>
                </a:lnTo>
                <a:lnTo>
                  <a:pt x="217" y="121"/>
                </a:lnTo>
                <a:lnTo>
                  <a:pt x="222" y="114"/>
                </a:lnTo>
                <a:lnTo>
                  <a:pt x="226" y="107"/>
                </a:lnTo>
                <a:lnTo>
                  <a:pt x="216" y="100"/>
                </a:lnTo>
                <a:lnTo>
                  <a:pt x="210" y="102"/>
                </a:lnTo>
                <a:lnTo>
                  <a:pt x="210" y="105"/>
                </a:lnTo>
                <a:lnTo>
                  <a:pt x="208" y="107"/>
                </a:lnTo>
                <a:lnTo>
                  <a:pt x="205" y="105"/>
                </a:lnTo>
                <a:lnTo>
                  <a:pt x="195" y="103"/>
                </a:lnTo>
                <a:lnTo>
                  <a:pt x="195" y="99"/>
                </a:lnTo>
                <a:lnTo>
                  <a:pt x="188" y="98"/>
                </a:lnTo>
                <a:lnTo>
                  <a:pt x="184" y="98"/>
                </a:lnTo>
                <a:lnTo>
                  <a:pt x="170" y="94"/>
                </a:lnTo>
                <a:lnTo>
                  <a:pt x="174" y="82"/>
                </a:lnTo>
                <a:lnTo>
                  <a:pt x="170" y="80"/>
                </a:lnTo>
                <a:lnTo>
                  <a:pt x="158" y="76"/>
                </a:lnTo>
                <a:lnTo>
                  <a:pt x="154" y="74"/>
                </a:lnTo>
                <a:lnTo>
                  <a:pt x="151" y="76"/>
                </a:lnTo>
                <a:lnTo>
                  <a:pt x="148" y="74"/>
                </a:lnTo>
                <a:lnTo>
                  <a:pt x="145" y="66"/>
                </a:lnTo>
                <a:lnTo>
                  <a:pt x="138" y="59"/>
                </a:lnTo>
                <a:lnTo>
                  <a:pt x="131" y="47"/>
                </a:lnTo>
                <a:lnTo>
                  <a:pt x="122" y="51"/>
                </a:lnTo>
                <a:lnTo>
                  <a:pt x="119" y="49"/>
                </a:lnTo>
                <a:lnTo>
                  <a:pt x="109" y="44"/>
                </a:lnTo>
                <a:lnTo>
                  <a:pt x="99" y="52"/>
                </a:lnTo>
                <a:lnTo>
                  <a:pt x="94" y="52"/>
                </a:lnTo>
                <a:lnTo>
                  <a:pt x="91" y="53"/>
                </a:lnTo>
                <a:lnTo>
                  <a:pt x="91" y="56"/>
                </a:lnTo>
                <a:lnTo>
                  <a:pt x="86" y="67"/>
                </a:lnTo>
                <a:lnTo>
                  <a:pt x="83" y="67"/>
                </a:lnTo>
                <a:lnTo>
                  <a:pt x="72" y="67"/>
                </a:lnTo>
                <a:lnTo>
                  <a:pt x="69" y="67"/>
                </a:lnTo>
                <a:lnTo>
                  <a:pt x="56" y="60"/>
                </a:lnTo>
                <a:lnTo>
                  <a:pt x="43" y="81"/>
                </a:lnTo>
                <a:lnTo>
                  <a:pt x="38" y="80"/>
                </a:lnTo>
                <a:lnTo>
                  <a:pt x="29" y="94"/>
                </a:lnTo>
                <a:lnTo>
                  <a:pt x="24" y="96"/>
                </a:lnTo>
                <a:lnTo>
                  <a:pt x="23" y="99"/>
                </a:lnTo>
                <a:lnTo>
                  <a:pt x="16" y="107"/>
                </a:lnTo>
                <a:lnTo>
                  <a:pt x="9" y="116"/>
                </a:lnTo>
                <a:lnTo>
                  <a:pt x="2" y="81"/>
                </a:lnTo>
                <a:lnTo>
                  <a:pt x="0" y="60"/>
                </a:lnTo>
                <a:lnTo>
                  <a:pt x="2" y="60"/>
                </a:lnTo>
                <a:lnTo>
                  <a:pt x="5" y="59"/>
                </a:lnTo>
                <a:lnTo>
                  <a:pt x="6" y="59"/>
                </a:lnTo>
                <a:lnTo>
                  <a:pt x="31" y="55"/>
                </a:lnTo>
                <a:lnTo>
                  <a:pt x="34" y="53"/>
                </a:lnTo>
                <a:lnTo>
                  <a:pt x="45" y="52"/>
                </a:lnTo>
                <a:lnTo>
                  <a:pt x="48" y="51"/>
                </a:lnTo>
                <a:lnTo>
                  <a:pt x="49" y="51"/>
                </a:lnTo>
                <a:lnTo>
                  <a:pt x="54" y="51"/>
                </a:lnTo>
                <a:lnTo>
                  <a:pt x="76" y="47"/>
                </a:lnTo>
                <a:lnTo>
                  <a:pt x="79" y="45"/>
                </a:lnTo>
                <a:lnTo>
                  <a:pt x="88" y="44"/>
                </a:lnTo>
                <a:lnTo>
                  <a:pt x="91" y="42"/>
                </a:lnTo>
              </a:path>
            </a:pathLst>
          </a:custGeom>
          <a:solidFill>
            <a:schemeClr val="accent5"/>
          </a:solid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sp>
        <p:nvSpPr>
          <p:cNvPr id="4122" name="Freeform 230"/>
          <p:cNvSpPr>
            <a:spLocks/>
          </p:cNvSpPr>
          <p:nvPr/>
        </p:nvSpPr>
        <p:spPr bwMode="auto">
          <a:xfrm>
            <a:off x="7781925" y="2308225"/>
            <a:ext cx="434975" cy="623888"/>
          </a:xfrm>
          <a:custGeom>
            <a:avLst/>
            <a:gdLst>
              <a:gd name="T0" fmla="*/ 2147483647 w 317"/>
              <a:gd name="T1" fmla="*/ 2147483647 h 499"/>
              <a:gd name="T2" fmla="*/ 2147483647 w 317"/>
              <a:gd name="T3" fmla="*/ 2147483647 h 499"/>
              <a:gd name="T4" fmla="*/ 0 w 317"/>
              <a:gd name="T5" fmla="*/ 2147483647 h 499"/>
              <a:gd name="T6" fmla="*/ 2147483647 w 317"/>
              <a:gd name="T7" fmla="*/ 2147483647 h 499"/>
              <a:gd name="T8" fmla="*/ 2147483647 w 317"/>
              <a:gd name="T9" fmla="*/ 2147483647 h 499"/>
              <a:gd name="T10" fmla="*/ 2147483647 w 317"/>
              <a:gd name="T11" fmla="*/ 2147483647 h 499"/>
              <a:gd name="T12" fmla="*/ 2147483647 w 317"/>
              <a:gd name="T13" fmla="*/ 2147483647 h 499"/>
              <a:gd name="T14" fmla="*/ 2147483647 w 317"/>
              <a:gd name="T15" fmla="*/ 2147483647 h 499"/>
              <a:gd name="T16" fmla="*/ 2147483647 w 317"/>
              <a:gd name="T17" fmla="*/ 2147483647 h 499"/>
              <a:gd name="T18" fmla="*/ 2147483647 w 317"/>
              <a:gd name="T19" fmla="*/ 2147483647 h 499"/>
              <a:gd name="T20" fmla="*/ 2147483647 w 317"/>
              <a:gd name="T21" fmla="*/ 2147483647 h 499"/>
              <a:gd name="T22" fmla="*/ 2147483647 w 317"/>
              <a:gd name="T23" fmla="*/ 2147483647 h 499"/>
              <a:gd name="T24" fmla="*/ 2147483647 w 317"/>
              <a:gd name="T25" fmla="*/ 2147483647 h 499"/>
              <a:gd name="T26" fmla="*/ 2147483647 w 317"/>
              <a:gd name="T27" fmla="*/ 0 h 499"/>
              <a:gd name="T28" fmla="*/ 2147483647 w 317"/>
              <a:gd name="T29" fmla="*/ 2147483647 h 499"/>
              <a:gd name="T30" fmla="*/ 2147483647 w 317"/>
              <a:gd name="T31" fmla="*/ 2147483647 h 499"/>
              <a:gd name="T32" fmla="*/ 2147483647 w 317"/>
              <a:gd name="T33" fmla="*/ 2147483647 h 499"/>
              <a:gd name="T34" fmla="*/ 2147483647 w 317"/>
              <a:gd name="T35" fmla="*/ 2147483647 h 499"/>
              <a:gd name="T36" fmla="*/ 2147483647 w 317"/>
              <a:gd name="T37" fmla="*/ 2147483647 h 499"/>
              <a:gd name="T38" fmla="*/ 2147483647 w 317"/>
              <a:gd name="T39" fmla="*/ 2147483647 h 499"/>
              <a:gd name="T40" fmla="*/ 2147483647 w 317"/>
              <a:gd name="T41" fmla="*/ 2147483647 h 499"/>
              <a:gd name="T42" fmla="*/ 2147483647 w 317"/>
              <a:gd name="T43" fmla="*/ 2147483647 h 499"/>
              <a:gd name="T44" fmla="*/ 2147483647 w 317"/>
              <a:gd name="T45" fmla="*/ 2147483647 h 499"/>
              <a:gd name="T46" fmla="*/ 2147483647 w 317"/>
              <a:gd name="T47" fmla="*/ 2147483647 h 499"/>
              <a:gd name="T48" fmla="*/ 2147483647 w 317"/>
              <a:gd name="T49" fmla="*/ 2147483647 h 499"/>
              <a:gd name="T50" fmla="*/ 2147483647 w 317"/>
              <a:gd name="T51" fmla="*/ 2147483647 h 499"/>
              <a:gd name="T52" fmla="*/ 2147483647 w 317"/>
              <a:gd name="T53" fmla="*/ 2147483647 h 499"/>
              <a:gd name="T54" fmla="*/ 2147483647 w 317"/>
              <a:gd name="T55" fmla="*/ 2147483647 h 499"/>
              <a:gd name="T56" fmla="*/ 2147483647 w 317"/>
              <a:gd name="T57" fmla="*/ 2147483647 h 499"/>
              <a:gd name="T58" fmla="*/ 2147483647 w 317"/>
              <a:gd name="T59" fmla="*/ 2147483647 h 499"/>
              <a:gd name="T60" fmla="*/ 2147483647 w 317"/>
              <a:gd name="T61" fmla="*/ 2147483647 h 499"/>
              <a:gd name="T62" fmla="*/ 2147483647 w 317"/>
              <a:gd name="T63" fmla="*/ 2147483647 h 499"/>
              <a:gd name="T64" fmla="*/ 2147483647 w 317"/>
              <a:gd name="T65" fmla="*/ 2147483647 h 499"/>
              <a:gd name="T66" fmla="*/ 2147483647 w 317"/>
              <a:gd name="T67" fmla="*/ 2147483647 h 499"/>
              <a:gd name="T68" fmla="*/ 2147483647 w 317"/>
              <a:gd name="T69" fmla="*/ 2147483647 h 499"/>
              <a:gd name="T70" fmla="*/ 2147483647 w 317"/>
              <a:gd name="T71" fmla="*/ 2147483647 h 499"/>
              <a:gd name="T72" fmla="*/ 2147483647 w 317"/>
              <a:gd name="T73" fmla="*/ 2147483647 h 499"/>
              <a:gd name="T74" fmla="*/ 2147483647 w 317"/>
              <a:gd name="T75" fmla="*/ 2147483647 h 499"/>
              <a:gd name="T76" fmla="*/ 2147483647 w 317"/>
              <a:gd name="T77" fmla="*/ 2147483647 h 499"/>
              <a:gd name="T78" fmla="*/ 2147483647 w 317"/>
              <a:gd name="T79" fmla="*/ 2147483647 h 499"/>
              <a:gd name="T80" fmla="*/ 2147483647 w 317"/>
              <a:gd name="T81" fmla="*/ 2147483647 h 499"/>
              <a:gd name="T82" fmla="*/ 2147483647 w 317"/>
              <a:gd name="T83" fmla="*/ 2147483647 h 499"/>
              <a:gd name="T84" fmla="*/ 2147483647 w 317"/>
              <a:gd name="T85" fmla="*/ 2147483647 h 499"/>
              <a:gd name="T86" fmla="*/ 2147483647 w 317"/>
              <a:gd name="T87" fmla="*/ 2147483647 h 499"/>
              <a:gd name="T88" fmla="*/ 2147483647 w 317"/>
              <a:gd name="T89" fmla="*/ 2147483647 h 499"/>
              <a:gd name="T90" fmla="*/ 2147483647 w 317"/>
              <a:gd name="T91" fmla="*/ 2147483647 h 499"/>
              <a:gd name="T92" fmla="*/ 2147483647 w 317"/>
              <a:gd name="T93" fmla="*/ 2147483647 h 499"/>
              <a:gd name="T94" fmla="*/ 2147483647 w 317"/>
              <a:gd name="T95" fmla="*/ 2147483647 h 499"/>
              <a:gd name="T96" fmla="*/ 2147483647 w 317"/>
              <a:gd name="T97" fmla="*/ 2147483647 h 49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7"/>
              <a:gd name="T148" fmla="*/ 0 h 499"/>
              <a:gd name="T149" fmla="*/ 317 w 317"/>
              <a:gd name="T150" fmla="*/ 499 h 49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7" h="499">
                <a:moveTo>
                  <a:pt x="48" y="427"/>
                </a:moveTo>
                <a:lnTo>
                  <a:pt x="41" y="406"/>
                </a:lnTo>
                <a:lnTo>
                  <a:pt x="33" y="379"/>
                </a:lnTo>
                <a:lnTo>
                  <a:pt x="31" y="375"/>
                </a:lnTo>
                <a:lnTo>
                  <a:pt x="16" y="326"/>
                </a:lnTo>
                <a:lnTo>
                  <a:pt x="0" y="280"/>
                </a:lnTo>
                <a:lnTo>
                  <a:pt x="0" y="275"/>
                </a:lnTo>
                <a:lnTo>
                  <a:pt x="2" y="265"/>
                </a:lnTo>
                <a:lnTo>
                  <a:pt x="16" y="272"/>
                </a:lnTo>
                <a:lnTo>
                  <a:pt x="16" y="268"/>
                </a:lnTo>
                <a:lnTo>
                  <a:pt x="18" y="251"/>
                </a:lnTo>
                <a:lnTo>
                  <a:pt x="29" y="251"/>
                </a:lnTo>
                <a:lnTo>
                  <a:pt x="22" y="229"/>
                </a:lnTo>
                <a:lnTo>
                  <a:pt x="26" y="222"/>
                </a:lnTo>
                <a:lnTo>
                  <a:pt x="36" y="210"/>
                </a:lnTo>
                <a:lnTo>
                  <a:pt x="41" y="187"/>
                </a:lnTo>
                <a:lnTo>
                  <a:pt x="34" y="182"/>
                </a:lnTo>
                <a:lnTo>
                  <a:pt x="34" y="168"/>
                </a:lnTo>
                <a:lnTo>
                  <a:pt x="31" y="155"/>
                </a:lnTo>
                <a:lnTo>
                  <a:pt x="40" y="133"/>
                </a:lnTo>
                <a:lnTo>
                  <a:pt x="38" y="116"/>
                </a:lnTo>
                <a:lnTo>
                  <a:pt x="36" y="104"/>
                </a:lnTo>
                <a:lnTo>
                  <a:pt x="69" y="9"/>
                </a:lnTo>
                <a:lnTo>
                  <a:pt x="85" y="23"/>
                </a:lnTo>
                <a:lnTo>
                  <a:pt x="92" y="27"/>
                </a:lnTo>
                <a:lnTo>
                  <a:pt x="119" y="18"/>
                </a:lnTo>
                <a:lnTo>
                  <a:pt x="134" y="1"/>
                </a:lnTo>
                <a:lnTo>
                  <a:pt x="141" y="0"/>
                </a:lnTo>
                <a:lnTo>
                  <a:pt x="167" y="9"/>
                </a:lnTo>
                <a:lnTo>
                  <a:pt x="174" y="16"/>
                </a:lnTo>
                <a:lnTo>
                  <a:pt x="181" y="18"/>
                </a:lnTo>
                <a:lnTo>
                  <a:pt x="225" y="161"/>
                </a:lnTo>
                <a:lnTo>
                  <a:pt x="250" y="165"/>
                </a:lnTo>
                <a:lnTo>
                  <a:pt x="253" y="161"/>
                </a:lnTo>
                <a:lnTo>
                  <a:pt x="264" y="198"/>
                </a:lnTo>
                <a:lnTo>
                  <a:pt x="277" y="208"/>
                </a:lnTo>
                <a:lnTo>
                  <a:pt x="279" y="207"/>
                </a:lnTo>
                <a:lnTo>
                  <a:pt x="279" y="201"/>
                </a:lnTo>
                <a:lnTo>
                  <a:pt x="293" y="204"/>
                </a:lnTo>
                <a:lnTo>
                  <a:pt x="309" y="221"/>
                </a:lnTo>
                <a:lnTo>
                  <a:pt x="316" y="232"/>
                </a:lnTo>
                <a:lnTo>
                  <a:pt x="302" y="258"/>
                </a:lnTo>
                <a:lnTo>
                  <a:pt x="299" y="258"/>
                </a:lnTo>
                <a:lnTo>
                  <a:pt x="300" y="261"/>
                </a:lnTo>
                <a:lnTo>
                  <a:pt x="296" y="260"/>
                </a:lnTo>
                <a:lnTo>
                  <a:pt x="291" y="261"/>
                </a:lnTo>
                <a:lnTo>
                  <a:pt x="292" y="264"/>
                </a:lnTo>
                <a:lnTo>
                  <a:pt x="284" y="271"/>
                </a:lnTo>
                <a:lnTo>
                  <a:pt x="285" y="278"/>
                </a:lnTo>
                <a:lnTo>
                  <a:pt x="279" y="286"/>
                </a:lnTo>
                <a:lnTo>
                  <a:pt x="278" y="280"/>
                </a:lnTo>
                <a:lnTo>
                  <a:pt x="263" y="285"/>
                </a:lnTo>
                <a:lnTo>
                  <a:pt x="261" y="294"/>
                </a:lnTo>
                <a:lnTo>
                  <a:pt x="256" y="297"/>
                </a:lnTo>
                <a:lnTo>
                  <a:pt x="252" y="300"/>
                </a:lnTo>
                <a:lnTo>
                  <a:pt x="252" y="307"/>
                </a:lnTo>
                <a:lnTo>
                  <a:pt x="238" y="321"/>
                </a:lnTo>
                <a:lnTo>
                  <a:pt x="227" y="322"/>
                </a:lnTo>
                <a:lnTo>
                  <a:pt x="214" y="308"/>
                </a:lnTo>
                <a:lnTo>
                  <a:pt x="217" y="318"/>
                </a:lnTo>
                <a:lnTo>
                  <a:pt x="209" y="343"/>
                </a:lnTo>
                <a:lnTo>
                  <a:pt x="194" y="326"/>
                </a:lnTo>
                <a:lnTo>
                  <a:pt x="191" y="306"/>
                </a:lnTo>
                <a:lnTo>
                  <a:pt x="189" y="306"/>
                </a:lnTo>
                <a:lnTo>
                  <a:pt x="187" y="315"/>
                </a:lnTo>
                <a:lnTo>
                  <a:pt x="181" y="322"/>
                </a:lnTo>
                <a:lnTo>
                  <a:pt x="181" y="336"/>
                </a:lnTo>
                <a:lnTo>
                  <a:pt x="181" y="351"/>
                </a:lnTo>
                <a:lnTo>
                  <a:pt x="187" y="364"/>
                </a:lnTo>
                <a:lnTo>
                  <a:pt x="170" y="382"/>
                </a:lnTo>
                <a:lnTo>
                  <a:pt x="164" y="382"/>
                </a:lnTo>
                <a:lnTo>
                  <a:pt x="158" y="386"/>
                </a:lnTo>
                <a:lnTo>
                  <a:pt x="156" y="390"/>
                </a:lnTo>
                <a:lnTo>
                  <a:pt x="149" y="396"/>
                </a:lnTo>
                <a:lnTo>
                  <a:pt x="144" y="396"/>
                </a:lnTo>
                <a:lnTo>
                  <a:pt x="141" y="406"/>
                </a:lnTo>
                <a:lnTo>
                  <a:pt x="137" y="413"/>
                </a:lnTo>
                <a:lnTo>
                  <a:pt x="131" y="407"/>
                </a:lnTo>
                <a:lnTo>
                  <a:pt x="128" y="407"/>
                </a:lnTo>
                <a:lnTo>
                  <a:pt x="124" y="414"/>
                </a:lnTo>
                <a:lnTo>
                  <a:pt x="115" y="420"/>
                </a:lnTo>
                <a:lnTo>
                  <a:pt x="110" y="428"/>
                </a:lnTo>
                <a:lnTo>
                  <a:pt x="113" y="434"/>
                </a:lnTo>
                <a:lnTo>
                  <a:pt x="112" y="438"/>
                </a:lnTo>
                <a:lnTo>
                  <a:pt x="109" y="436"/>
                </a:lnTo>
                <a:lnTo>
                  <a:pt x="102" y="440"/>
                </a:lnTo>
                <a:lnTo>
                  <a:pt x="101" y="445"/>
                </a:lnTo>
                <a:lnTo>
                  <a:pt x="102" y="447"/>
                </a:lnTo>
                <a:lnTo>
                  <a:pt x="106" y="447"/>
                </a:lnTo>
                <a:lnTo>
                  <a:pt x="92" y="475"/>
                </a:lnTo>
                <a:lnTo>
                  <a:pt x="95" y="484"/>
                </a:lnTo>
                <a:lnTo>
                  <a:pt x="90" y="498"/>
                </a:lnTo>
                <a:lnTo>
                  <a:pt x="85" y="496"/>
                </a:lnTo>
                <a:lnTo>
                  <a:pt x="79" y="493"/>
                </a:lnTo>
                <a:lnTo>
                  <a:pt x="74" y="481"/>
                </a:lnTo>
                <a:lnTo>
                  <a:pt x="62" y="472"/>
                </a:lnTo>
                <a:lnTo>
                  <a:pt x="56" y="453"/>
                </a:lnTo>
                <a:lnTo>
                  <a:pt x="48" y="431"/>
                </a:lnTo>
                <a:lnTo>
                  <a:pt x="48" y="427"/>
                </a:lnTo>
              </a:path>
            </a:pathLst>
          </a:custGeom>
          <a:solidFill>
            <a:schemeClr val="accent5"/>
          </a:solid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sp>
        <p:nvSpPr>
          <p:cNvPr id="3091" name="Freeform 231"/>
          <p:cNvSpPr>
            <a:spLocks/>
          </p:cNvSpPr>
          <p:nvPr/>
        </p:nvSpPr>
        <p:spPr bwMode="auto">
          <a:xfrm>
            <a:off x="7712075" y="2646363"/>
            <a:ext cx="196850" cy="373062"/>
          </a:xfrm>
          <a:custGeom>
            <a:avLst/>
            <a:gdLst>
              <a:gd name="T0" fmla="*/ 2147483647 w 142"/>
              <a:gd name="T1" fmla="*/ 2147483647 h 299"/>
              <a:gd name="T2" fmla="*/ 2147483647 w 142"/>
              <a:gd name="T3" fmla="*/ 2147483647 h 299"/>
              <a:gd name="T4" fmla="*/ 2147483647 w 142"/>
              <a:gd name="T5" fmla="*/ 2147483647 h 299"/>
              <a:gd name="T6" fmla="*/ 2147483647 w 142"/>
              <a:gd name="T7" fmla="*/ 2147483647 h 299"/>
              <a:gd name="T8" fmla="*/ 2147483647 w 142"/>
              <a:gd name="T9" fmla="*/ 2147483647 h 299"/>
              <a:gd name="T10" fmla="*/ 2147483647 w 142"/>
              <a:gd name="T11" fmla="*/ 2147483647 h 299"/>
              <a:gd name="T12" fmla="*/ 2147483647 w 142"/>
              <a:gd name="T13" fmla="*/ 2147483647 h 299"/>
              <a:gd name="T14" fmla="*/ 2147483647 w 142"/>
              <a:gd name="T15" fmla="*/ 2147483647 h 299"/>
              <a:gd name="T16" fmla="*/ 2147483647 w 142"/>
              <a:gd name="T17" fmla="*/ 2147483647 h 299"/>
              <a:gd name="T18" fmla="*/ 2147483647 w 142"/>
              <a:gd name="T19" fmla="*/ 2147483647 h 299"/>
              <a:gd name="T20" fmla="*/ 2147483647 w 142"/>
              <a:gd name="T21" fmla="*/ 2147483647 h 299"/>
              <a:gd name="T22" fmla="*/ 2147483647 w 142"/>
              <a:gd name="T23" fmla="*/ 2147483647 h 299"/>
              <a:gd name="T24" fmla="*/ 2147483647 w 142"/>
              <a:gd name="T25" fmla="*/ 2147483647 h 299"/>
              <a:gd name="T26" fmla="*/ 2147483647 w 142"/>
              <a:gd name="T27" fmla="*/ 2147483647 h 299"/>
              <a:gd name="T28" fmla="*/ 2147483647 w 142"/>
              <a:gd name="T29" fmla="*/ 2147483647 h 299"/>
              <a:gd name="T30" fmla="*/ 2147483647 w 142"/>
              <a:gd name="T31" fmla="*/ 2147483647 h 299"/>
              <a:gd name="T32" fmla="*/ 2147483647 w 142"/>
              <a:gd name="T33" fmla="*/ 2147483647 h 299"/>
              <a:gd name="T34" fmla="*/ 2147483647 w 142"/>
              <a:gd name="T35" fmla="*/ 2147483647 h 299"/>
              <a:gd name="T36" fmla="*/ 2147483647 w 142"/>
              <a:gd name="T37" fmla="*/ 2147483647 h 299"/>
              <a:gd name="T38" fmla="*/ 2147483647 w 142"/>
              <a:gd name="T39" fmla="*/ 2147483647 h 299"/>
              <a:gd name="T40" fmla="*/ 2147483647 w 142"/>
              <a:gd name="T41" fmla="*/ 0 h 299"/>
              <a:gd name="T42" fmla="*/ 2147483647 w 142"/>
              <a:gd name="T43" fmla="*/ 2147483647 h 299"/>
              <a:gd name="T44" fmla="*/ 2147483647 w 142"/>
              <a:gd name="T45" fmla="*/ 2147483647 h 299"/>
              <a:gd name="T46" fmla="*/ 2147483647 w 142"/>
              <a:gd name="T47" fmla="*/ 2147483647 h 299"/>
              <a:gd name="T48" fmla="*/ 2147483647 w 142"/>
              <a:gd name="T49" fmla="*/ 2147483647 h 299"/>
              <a:gd name="T50" fmla="*/ 2147483647 w 142"/>
              <a:gd name="T51" fmla="*/ 2147483647 h 299"/>
              <a:gd name="T52" fmla="*/ 2147483647 w 142"/>
              <a:gd name="T53" fmla="*/ 2147483647 h 299"/>
              <a:gd name="T54" fmla="*/ 2147483647 w 142"/>
              <a:gd name="T55" fmla="*/ 2147483647 h 299"/>
              <a:gd name="T56" fmla="*/ 2147483647 w 142"/>
              <a:gd name="T57" fmla="*/ 2147483647 h 299"/>
              <a:gd name="T58" fmla="*/ 2147483647 w 142"/>
              <a:gd name="T59" fmla="*/ 2147483647 h 299"/>
              <a:gd name="T60" fmla="*/ 2147483647 w 142"/>
              <a:gd name="T61" fmla="*/ 2147483647 h 299"/>
              <a:gd name="T62" fmla="*/ 2147483647 w 142"/>
              <a:gd name="T63" fmla="*/ 2147483647 h 299"/>
              <a:gd name="T64" fmla="*/ 2147483647 w 142"/>
              <a:gd name="T65" fmla="*/ 2147483647 h 299"/>
              <a:gd name="T66" fmla="*/ 2147483647 w 142"/>
              <a:gd name="T67" fmla="*/ 2147483647 h 299"/>
              <a:gd name="T68" fmla="*/ 2147483647 w 142"/>
              <a:gd name="T69" fmla="*/ 2147483647 h 299"/>
              <a:gd name="T70" fmla="*/ 2147483647 w 142"/>
              <a:gd name="T71" fmla="*/ 2147483647 h 299"/>
              <a:gd name="T72" fmla="*/ 2147483647 w 142"/>
              <a:gd name="T73" fmla="*/ 2147483647 h 299"/>
              <a:gd name="T74" fmla="*/ 2147483647 w 142"/>
              <a:gd name="T75" fmla="*/ 2147483647 h 299"/>
              <a:gd name="T76" fmla="*/ 2147483647 w 142"/>
              <a:gd name="T77" fmla="*/ 2147483647 h 299"/>
              <a:gd name="T78" fmla="*/ 2147483647 w 142"/>
              <a:gd name="T79" fmla="*/ 2147483647 h 299"/>
              <a:gd name="T80" fmla="*/ 2147483647 w 142"/>
              <a:gd name="T81" fmla="*/ 2147483647 h 299"/>
              <a:gd name="T82" fmla="*/ 2147483647 w 142"/>
              <a:gd name="T83" fmla="*/ 2147483647 h 299"/>
              <a:gd name="T84" fmla="*/ 2147483647 w 142"/>
              <a:gd name="T85" fmla="*/ 2147483647 h 299"/>
              <a:gd name="T86" fmla="*/ 2147483647 w 142"/>
              <a:gd name="T87" fmla="*/ 2147483647 h 299"/>
              <a:gd name="T88" fmla="*/ 2147483647 w 142"/>
              <a:gd name="T89" fmla="*/ 2147483647 h 299"/>
              <a:gd name="T90" fmla="*/ 2147483647 w 142"/>
              <a:gd name="T91" fmla="*/ 2147483647 h 299"/>
              <a:gd name="T92" fmla="*/ 2147483647 w 142"/>
              <a:gd name="T93" fmla="*/ 2147483647 h 299"/>
              <a:gd name="T94" fmla="*/ 2147483647 w 142"/>
              <a:gd name="T95" fmla="*/ 2147483647 h 299"/>
              <a:gd name="T96" fmla="*/ 2147483647 w 142"/>
              <a:gd name="T97" fmla="*/ 2147483647 h 299"/>
              <a:gd name="T98" fmla="*/ 2147483647 w 142"/>
              <a:gd name="T99" fmla="*/ 2147483647 h 299"/>
              <a:gd name="T100" fmla="*/ 2147483647 w 142"/>
              <a:gd name="T101" fmla="*/ 2147483647 h 299"/>
              <a:gd name="T102" fmla="*/ 2147483647 w 142"/>
              <a:gd name="T103" fmla="*/ 2147483647 h 299"/>
              <a:gd name="T104" fmla="*/ 2147483647 w 142"/>
              <a:gd name="T105" fmla="*/ 2147483647 h 299"/>
              <a:gd name="T106" fmla="*/ 2147483647 w 142"/>
              <a:gd name="T107" fmla="*/ 2147483647 h 299"/>
              <a:gd name="T108" fmla="*/ 2147483647 w 142"/>
              <a:gd name="T109" fmla="*/ 2147483647 h 299"/>
              <a:gd name="T110" fmla="*/ 2147483647 w 142"/>
              <a:gd name="T111" fmla="*/ 2147483647 h 299"/>
              <a:gd name="T112" fmla="*/ 2147483647 w 142"/>
              <a:gd name="T113" fmla="*/ 2147483647 h 299"/>
              <a:gd name="T114" fmla="*/ 0 w 142"/>
              <a:gd name="T115" fmla="*/ 2147483647 h 299"/>
              <a:gd name="T116" fmla="*/ 2147483647 w 142"/>
              <a:gd name="T117" fmla="*/ 2147483647 h 29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
              <a:gd name="T178" fmla="*/ 0 h 299"/>
              <a:gd name="T179" fmla="*/ 142 w 142"/>
              <a:gd name="T180" fmla="*/ 299 h 29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 h="299">
                <a:moveTo>
                  <a:pt x="2" y="203"/>
                </a:moveTo>
                <a:lnTo>
                  <a:pt x="1" y="200"/>
                </a:lnTo>
                <a:lnTo>
                  <a:pt x="4" y="186"/>
                </a:lnTo>
                <a:lnTo>
                  <a:pt x="8" y="182"/>
                </a:lnTo>
                <a:lnTo>
                  <a:pt x="8" y="157"/>
                </a:lnTo>
                <a:lnTo>
                  <a:pt x="11" y="142"/>
                </a:lnTo>
                <a:lnTo>
                  <a:pt x="8" y="139"/>
                </a:lnTo>
                <a:lnTo>
                  <a:pt x="5" y="129"/>
                </a:lnTo>
                <a:lnTo>
                  <a:pt x="8" y="119"/>
                </a:lnTo>
                <a:lnTo>
                  <a:pt x="19" y="114"/>
                </a:lnTo>
                <a:lnTo>
                  <a:pt x="20" y="111"/>
                </a:lnTo>
                <a:lnTo>
                  <a:pt x="23" y="107"/>
                </a:lnTo>
                <a:lnTo>
                  <a:pt x="34" y="93"/>
                </a:lnTo>
                <a:lnTo>
                  <a:pt x="23" y="68"/>
                </a:lnTo>
                <a:lnTo>
                  <a:pt x="29" y="48"/>
                </a:lnTo>
                <a:lnTo>
                  <a:pt x="24" y="37"/>
                </a:lnTo>
                <a:lnTo>
                  <a:pt x="23" y="13"/>
                </a:lnTo>
                <a:lnTo>
                  <a:pt x="37" y="6"/>
                </a:lnTo>
                <a:lnTo>
                  <a:pt x="40" y="8"/>
                </a:lnTo>
                <a:lnTo>
                  <a:pt x="47" y="6"/>
                </a:lnTo>
                <a:lnTo>
                  <a:pt x="47" y="0"/>
                </a:lnTo>
                <a:lnTo>
                  <a:pt x="51" y="4"/>
                </a:lnTo>
                <a:lnTo>
                  <a:pt x="51" y="9"/>
                </a:lnTo>
                <a:lnTo>
                  <a:pt x="67" y="55"/>
                </a:lnTo>
                <a:lnTo>
                  <a:pt x="82" y="104"/>
                </a:lnTo>
                <a:lnTo>
                  <a:pt x="84" y="108"/>
                </a:lnTo>
                <a:lnTo>
                  <a:pt x="92" y="135"/>
                </a:lnTo>
                <a:lnTo>
                  <a:pt x="99" y="155"/>
                </a:lnTo>
                <a:lnTo>
                  <a:pt x="99" y="160"/>
                </a:lnTo>
                <a:lnTo>
                  <a:pt x="107" y="182"/>
                </a:lnTo>
                <a:lnTo>
                  <a:pt x="113" y="201"/>
                </a:lnTo>
                <a:lnTo>
                  <a:pt x="125" y="210"/>
                </a:lnTo>
                <a:lnTo>
                  <a:pt x="129" y="222"/>
                </a:lnTo>
                <a:lnTo>
                  <a:pt x="136" y="225"/>
                </a:lnTo>
                <a:lnTo>
                  <a:pt x="141" y="226"/>
                </a:lnTo>
                <a:lnTo>
                  <a:pt x="138" y="243"/>
                </a:lnTo>
                <a:lnTo>
                  <a:pt x="138" y="249"/>
                </a:lnTo>
                <a:lnTo>
                  <a:pt x="121" y="254"/>
                </a:lnTo>
                <a:lnTo>
                  <a:pt x="120" y="260"/>
                </a:lnTo>
                <a:lnTo>
                  <a:pt x="109" y="271"/>
                </a:lnTo>
                <a:lnTo>
                  <a:pt x="109" y="272"/>
                </a:lnTo>
                <a:lnTo>
                  <a:pt x="107" y="272"/>
                </a:lnTo>
                <a:lnTo>
                  <a:pt x="106" y="277"/>
                </a:lnTo>
                <a:lnTo>
                  <a:pt x="59" y="288"/>
                </a:lnTo>
                <a:lnTo>
                  <a:pt x="58" y="288"/>
                </a:lnTo>
                <a:lnTo>
                  <a:pt x="55" y="289"/>
                </a:lnTo>
                <a:lnTo>
                  <a:pt x="47" y="291"/>
                </a:lnTo>
                <a:lnTo>
                  <a:pt x="30" y="293"/>
                </a:lnTo>
                <a:lnTo>
                  <a:pt x="24" y="296"/>
                </a:lnTo>
                <a:lnTo>
                  <a:pt x="23" y="296"/>
                </a:lnTo>
                <a:lnTo>
                  <a:pt x="16" y="298"/>
                </a:lnTo>
                <a:lnTo>
                  <a:pt x="5" y="275"/>
                </a:lnTo>
                <a:lnTo>
                  <a:pt x="8" y="268"/>
                </a:lnTo>
                <a:lnTo>
                  <a:pt x="5" y="250"/>
                </a:lnTo>
                <a:lnTo>
                  <a:pt x="5" y="243"/>
                </a:lnTo>
                <a:lnTo>
                  <a:pt x="1" y="215"/>
                </a:lnTo>
                <a:lnTo>
                  <a:pt x="0" y="206"/>
                </a:lnTo>
                <a:lnTo>
                  <a:pt x="2" y="203"/>
                </a:lnTo>
              </a:path>
            </a:pathLst>
          </a:custGeom>
          <a:solidFill>
            <a:schemeClr val="accent4"/>
          </a:solid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sp>
        <p:nvSpPr>
          <p:cNvPr id="4124" name="Freeform 232" descr="Outlined diamond"/>
          <p:cNvSpPr>
            <a:spLocks/>
          </p:cNvSpPr>
          <p:nvPr/>
        </p:nvSpPr>
        <p:spPr bwMode="auto">
          <a:xfrm>
            <a:off x="7504113" y="3249613"/>
            <a:ext cx="158750" cy="328612"/>
          </a:xfrm>
          <a:custGeom>
            <a:avLst/>
            <a:gdLst>
              <a:gd name="T0" fmla="*/ 2147483647 w 115"/>
              <a:gd name="T1" fmla="*/ 2147483647 h 265"/>
              <a:gd name="T2" fmla="*/ 2147483647 w 115"/>
              <a:gd name="T3" fmla="*/ 2147483647 h 265"/>
              <a:gd name="T4" fmla="*/ 2147483647 w 115"/>
              <a:gd name="T5" fmla="*/ 2147483647 h 265"/>
              <a:gd name="T6" fmla="*/ 2147483647 w 115"/>
              <a:gd name="T7" fmla="*/ 2147483647 h 265"/>
              <a:gd name="T8" fmla="*/ 2147483647 w 115"/>
              <a:gd name="T9" fmla="*/ 2147483647 h 265"/>
              <a:gd name="T10" fmla="*/ 2147483647 w 115"/>
              <a:gd name="T11" fmla="*/ 2147483647 h 265"/>
              <a:gd name="T12" fmla="*/ 2147483647 w 115"/>
              <a:gd name="T13" fmla="*/ 2147483647 h 265"/>
              <a:gd name="T14" fmla="*/ 2147483647 w 115"/>
              <a:gd name="T15" fmla="*/ 2147483647 h 265"/>
              <a:gd name="T16" fmla="*/ 2147483647 w 115"/>
              <a:gd name="T17" fmla="*/ 2147483647 h 265"/>
              <a:gd name="T18" fmla="*/ 2147483647 w 115"/>
              <a:gd name="T19" fmla="*/ 2147483647 h 265"/>
              <a:gd name="T20" fmla="*/ 2147483647 w 115"/>
              <a:gd name="T21" fmla="*/ 2147483647 h 265"/>
              <a:gd name="T22" fmla="*/ 2147483647 w 115"/>
              <a:gd name="T23" fmla="*/ 2147483647 h 265"/>
              <a:gd name="T24" fmla="*/ 2147483647 w 115"/>
              <a:gd name="T25" fmla="*/ 2147483647 h 265"/>
              <a:gd name="T26" fmla="*/ 2147483647 w 115"/>
              <a:gd name="T27" fmla="*/ 2147483647 h 265"/>
              <a:gd name="T28" fmla="*/ 2147483647 w 115"/>
              <a:gd name="T29" fmla="*/ 2147483647 h 265"/>
              <a:gd name="T30" fmla="*/ 2147483647 w 115"/>
              <a:gd name="T31" fmla="*/ 2147483647 h 265"/>
              <a:gd name="T32" fmla="*/ 2147483647 w 115"/>
              <a:gd name="T33" fmla="*/ 2147483647 h 265"/>
              <a:gd name="T34" fmla="*/ 2147483647 w 115"/>
              <a:gd name="T35" fmla="*/ 2147483647 h 265"/>
              <a:gd name="T36" fmla="*/ 2147483647 w 115"/>
              <a:gd name="T37" fmla="*/ 2147483647 h 265"/>
              <a:gd name="T38" fmla="*/ 2147483647 w 115"/>
              <a:gd name="T39" fmla="*/ 2147483647 h 265"/>
              <a:gd name="T40" fmla="*/ 2147483647 w 115"/>
              <a:gd name="T41" fmla="*/ 0 h 265"/>
              <a:gd name="T42" fmla="*/ 2147483647 w 115"/>
              <a:gd name="T43" fmla="*/ 2147483647 h 265"/>
              <a:gd name="T44" fmla="*/ 2147483647 w 115"/>
              <a:gd name="T45" fmla="*/ 2147483647 h 265"/>
              <a:gd name="T46" fmla="*/ 2147483647 w 115"/>
              <a:gd name="T47" fmla="*/ 2147483647 h 265"/>
              <a:gd name="T48" fmla="*/ 2147483647 w 115"/>
              <a:gd name="T49" fmla="*/ 2147483647 h 265"/>
              <a:gd name="T50" fmla="*/ 2147483647 w 115"/>
              <a:gd name="T51" fmla="*/ 2147483647 h 265"/>
              <a:gd name="T52" fmla="*/ 2147483647 w 115"/>
              <a:gd name="T53" fmla="*/ 2147483647 h 265"/>
              <a:gd name="T54" fmla="*/ 2147483647 w 115"/>
              <a:gd name="T55" fmla="*/ 2147483647 h 265"/>
              <a:gd name="T56" fmla="*/ 2147483647 w 115"/>
              <a:gd name="T57" fmla="*/ 2147483647 h 265"/>
              <a:gd name="T58" fmla="*/ 2147483647 w 115"/>
              <a:gd name="T59" fmla="*/ 2147483647 h 265"/>
              <a:gd name="T60" fmla="*/ 2147483647 w 115"/>
              <a:gd name="T61" fmla="*/ 2147483647 h 265"/>
              <a:gd name="T62" fmla="*/ 2147483647 w 115"/>
              <a:gd name="T63" fmla="*/ 2147483647 h 265"/>
              <a:gd name="T64" fmla="*/ 2147483647 w 115"/>
              <a:gd name="T65" fmla="*/ 2147483647 h 265"/>
              <a:gd name="T66" fmla="*/ 2147483647 w 115"/>
              <a:gd name="T67" fmla="*/ 2147483647 h 265"/>
              <a:gd name="T68" fmla="*/ 2147483647 w 115"/>
              <a:gd name="T69" fmla="*/ 2147483647 h 265"/>
              <a:gd name="T70" fmla="*/ 2147483647 w 115"/>
              <a:gd name="T71" fmla="*/ 2147483647 h 265"/>
              <a:gd name="T72" fmla="*/ 2147483647 w 115"/>
              <a:gd name="T73" fmla="*/ 2147483647 h 265"/>
              <a:gd name="T74" fmla="*/ 2147483647 w 115"/>
              <a:gd name="T75" fmla="*/ 2147483647 h 265"/>
              <a:gd name="T76" fmla="*/ 2147483647 w 115"/>
              <a:gd name="T77" fmla="*/ 2147483647 h 265"/>
              <a:gd name="T78" fmla="*/ 2147483647 w 115"/>
              <a:gd name="T79" fmla="*/ 2147483647 h 265"/>
              <a:gd name="T80" fmla="*/ 2147483647 w 115"/>
              <a:gd name="T81" fmla="*/ 2147483647 h 265"/>
              <a:gd name="T82" fmla="*/ 2147483647 w 115"/>
              <a:gd name="T83" fmla="*/ 2147483647 h 265"/>
              <a:gd name="T84" fmla="*/ 2147483647 w 115"/>
              <a:gd name="T85" fmla="*/ 2147483647 h 265"/>
              <a:gd name="T86" fmla="*/ 2147483647 w 115"/>
              <a:gd name="T87" fmla="*/ 2147483647 h 265"/>
              <a:gd name="T88" fmla="*/ 2147483647 w 115"/>
              <a:gd name="T89" fmla="*/ 2147483647 h 265"/>
              <a:gd name="T90" fmla="*/ 2147483647 w 115"/>
              <a:gd name="T91" fmla="*/ 2147483647 h 265"/>
              <a:gd name="T92" fmla="*/ 2147483647 w 115"/>
              <a:gd name="T93" fmla="*/ 2147483647 h 265"/>
              <a:gd name="T94" fmla="*/ 2147483647 w 115"/>
              <a:gd name="T95" fmla="*/ 2147483647 h 2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5"/>
              <a:gd name="T145" fmla="*/ 0 h 265"/>
              <a:gd name="T146" fmla="*/ 115 w 115"/>
              <a:gd name="T147" fmla="*/ 265 h 26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5" h="265">
                <a:moveTo>
                  <a:pt x="101" y="191"/>
                </a:moveTo>
                <a:lnTo>
                  <a:pt x="104" y="189"/>
                </a:lnTo>
                <a:lnTo>
                  <a:pt x="114" y="157"/>
                </a:lnTo>
                <a:lnTo>
                  <a:pt x="111" y="121"/>
                </a:lnTo>
                <a:lnTo>
                  <a:pt x="108" y="90"/>
                </a:lnTo>
                <a:lnTo>
                  <a:pt x="104" y="81"/>
                </a:lnTo>
                <a:lnTo>
                  <a:pt x="104" y="85"/>
                </a:lnTo>
                <a:lnTo>
                  <a:pt x="88" y="86"/>
                </a:lnTo>
                <a:lnTo>
                  <a:pt x="87" y="88"/>
                </a:lnTo>
                <a:lnTo>
                  <a:pt x="83" y="86"/>
                </a:lnTo>
                <a:lnTo>
                  <a:pt x="82" y="83"/>
                </a:lnTo>
                <a:lnTo>
                  <a:pt x="82" y="81"/>
                </a:lnTo>
                <a:lnTo>
                  <a:pt x="82" y="78"/>
                </a:lnTo>
                <a:lnTo>
                  <a:pt x="84" y="72"/>
                </a:lnTo>
                <a:lnTo>
                  <a:pt x="83" y="69"/>
                </a:lnTo>
                <a:lnTo>
                  <a:pt x="83" y="67"/>
                </a:lnTo>
                <a:lnTo>
                  <a:pt x="86" y="65"/>
                </a:lnTo>
                <a:lnTo>
                  <a:pt x="87" y="65"/>
                </a:lnTo>
                <a:lnTo>
                  <a:pt x="91" y="62"/>
                </a:lnTo>
                <a:lnTo>
                  <a:pt x="94" y="62"/>
                </a:lnTo>
                <a:lnTo>
                  <a:pt x="94" y="58"/>
                </a:lnTo>
                <a:lnTo>
                  <a:pt x="94" y="55"/>
                </a:lnTo>
                <a:lnTo>
                  <a:pt x="94" y="50"/>
                </a:lnTo>
                <a:lnTo>
                  <a:pt x="95" y="46"/>
                </a:lnTo>
                <a:lnTo>
                  <a:pt x="97" y="36"/>
                </a:lnTo>
                <a:lnTo>
                  <a:pt x="98" y="36"/>
                </a:lnTo>
                <a:lnTo>
                  <a:pt x="98" y="34"/>
                </a:lnTo>
                <a:lnTo>
                  <a:pt x="98" y="32"/>
                </a:lnTo>
                <a:lnTo>
                  <a:pt x="98" y="25"/>
                </a:lnTo>
                <a:lnTo>
                  <a:pt x="98" y="23"/>
                </a:lnTo>
                <a:lnTo>
                  <a:pt x="98" y="22"/>
                </a:lnTo>
                <a:lnTo>
                  <a:pt x="97" y="22"/>
                </a:lnTo>
                <a:lnTo>
                  <a:pt x="76" y="16"/>
                </a:lnTo>
                <a:lnTo>
                  <a:pt x="69" y="15"/>
                </a:lnTo>
                <a:lnTo>
                  <a:pt x="68" y="13"/>
                </a:lnTo>
                <a:lnTo>
                  <a:pt x="65" y="12"/>
                </a:lnTo>
                <a:lnTo>
                  <a:pt x="58" y="11"/>
                </a:lnTo>
                <a:lnTo>
                  <a:pt x="55" y="9"/>
                </a:lnTo>
                <a:lnTo>
                  <a:pt x="47" y="6"/>
                </a:lnTo>
                <a:lnTo>
                  <a:pt x="38" y="4"/>
                </a:lnTo>
                <a:lnTo>
                  <a:pt x="26" y="0"/>
                </a:lnTo>
                <a:lnTo>
                  <a:pt x="22" y="1"/>
                </a:lnTo>
                <a:lnTo>
                  <a:pt x="15" y="13"/>
                </a:lnTo>
                <a:lnTo>
                  <a:pt x="15" y="22"/>
                </a:lnTo>
                <a:lnTo>
                  <a:pt x="8" y="33"/>
                </a:lnTo>
                <a:lnTo>
                  <a:pt x="11" y="32"/>
                </a:lnTo>
                <a:lnTo>
                  <a:pt x="8" y="36"/>
                </a:lnTo>
                <a:lnTo>
                  <a:pt x="1" y="47"/>
                </a:lnTo>
                <a:lnTo>
                  <a:pt x="1" y="48"/>
                </a:lnTo>
                <a:lnTo>
                  <a:pt x="9" y="57"/>
                </a:lnTo>
                <a:lnTo>
                  <a:pt x="1" y="74"/>
                </a:lnTo>
                <a:lnTo>
                  <a:pt x="4" y="89"/>
                </a:lnTo>
                <a:lnTo>
                  <a:pt x="5" y="89"/>
                </a:lnTo>
                <a:lnTo>
                  <a:pt x="5" y="90"/>
                </a:lnTo>
                <a:lnTo>
                  <a:pt x="11" y="90"/>
                </a:lnTo>
                <a:lnTo>
                  <a:pt x="29" y="108"/>
                </a:lnTo>
                <a:lnTo>
                  <a:pt x="31" y="113"/>
                </a:lnTo>
                <a:lnTo>
                  <a:pt x="37" y="115"/>
                </a:lnTo>
                <a:lnTo>
                  <a:pt x="41" y="120"/>
                </a:lnTo>
                <a:lnTo>
                  <a:pt x="52" y="129"/>
                </a:lnTo>
                <a:lnTo>
                  <a:pt x="47" y="134"/>
                </a:lnTo>
                <a:lnTo>
                  <a:pt x="44" y="139"/>
                </a:lnTo>
                <a:lnTo>
                  <a:pt x="36" y="145"/>
                </a:lnTo>
                <a:lnTo>
                  <a:pt x="34" y="146"/>
                </a:lnTo>
                <a:lnTo>
                  <a:pt x="30" y="150"/>
                </a:lnTo>
                <a:lnTo>
                  <a:pt x="30" y="152"/>
                </a:lnTo>
                <a:lnTo>
                  <a:pt x="26" y="156"/>
                </a:lnTo>
                <a:lnTo>
                  <a:pt x="27" y="163"/>
                </a:lnTo>
                <a:lnTo>
                  <a:pt x="27" y="164"/>
                </a:lnTo>
                <a:lnTo>
                  <a:pt x="22" y="167"/>
                </a:lnTo>
                <a:lnTo>
                  <a:pt x="22" y="169"/>
                </a:lnTo>
                <a:lnTo>
                  <a:pt x="19" y="170"/>
                </a:lnTo>
                <a:lnTo>
                  <a:pt x="9" y="176"/>
                </a:lnTo>
                <a:lnTo>
                  <a:pt x="6" y="178"/>
                </a:lnTo>
                <a:lnTo>
                  <a:pt x="5" y="181"/>
                </a:lnTo>
                <a:lnTo>
                  <a:pt x="2" y="191"/>
                </a:lnTo>
                <a:lnTo>
                  <a:pt x="0" y="201"/>
                </a:lnTo>
                <a:lnTo>
                  <a:pt x="1" y="203"/>
                </a:lnTo>
                <a:lnTo>
                  <a:pt x="4" y="215"/>
                </a:lnTo>
                <a:lnTo>
                  <a:pt x="18" y="224"/>
                </a:lnTo>
                <a:lnTo>
                  <a:pt x="29" y="231"/>
                </a:lnTo>
                <a:lnTo>
                  <a:pt x="31" y="230"/>
                </a:lnTo>
                <a:lnTo>
                  <a:pt x="45" y="238"/>
                </a:lnTo>
                <a:lnTo>
                  <a:pt x="45" y="237"/>
                </a:lnTo>
                <a:lnTo>
                  <a:pt x="62" y="236"/>
                </a:lnTo>
                <a:lnTo>
                  <a:pt x="65" y="264"/>
                </a:lnTo>
                <a:lnTo>
                  <a:pt x="72" y="261"/>
                </a:lnTo>
                <a:lnTo>
                  <a:pt x="77" y="252"/>
                </a:lnTo>
                <a:lnTo>
                  <a:pt x="88" y="216"/>
                </a:lnTo>
                <a:lnTo>
                  <a:pt x="90" y="216"/>
                </a:lnTo>
                <a:lnTo>
                  <a:pt x="104" y="192"/>
                </a:lnTo>
                <a:lnTo>
                  <a:pt x="101" y="191"/>
                </a:lnTo>
              </a:path>
            </a:pathLst>
          </a:custGeom>
          <a:solidFill>
            <a:schemeClr val="accent5"/>
          </a:solid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sp>
        <p:nvSpPr>
          <p:cNvPr id="3093" name="Freeform 233"/>
          <p:cNvSpPr>
            <a:spLocks/>
          </p:cNvSpPr>
          <p:nvPr/>
        </p:nvSpPr>
        <p:spPr bwMode="auto">
          <a:xfrm>
            <a:off x="6967538" y="2736850"/>
            <a:ext cx="884237" cy="619125"/>
          </a:xfrm>
          <a:custGeom>
            <a:avLst/>
            <a:gdLst>
              <a:gd name="T0" fmla="*/ 2147483647 w 643"/>
              <a:gd name="T1" fmla="*/ 2147483647 h 494"/>
              <a:gd name="T2" fmla="*/ 2147483647 w 643"/>
              <a:gd name="T3" fmla="*/ 2147483647 h 494"/>
              <a:gd name="T4" fmla="*/ 2147483647 w 643"/>
              <a:gd name="T5" fmla="*/ 2147483647 h 494"/>
              <a:gd name="T6" fmla="*/ 2147483647 w 643"/>
              <a:gd name="T7" fmla="*/ 2147483647 h 494"/>
              <a:gd name="T8" fmla="*/ 2147483647 w 643"/>
              <a:gd name="T9" fmla="*/ 2147483647 h 494"/>
              <a:gd name="T10" fmla="*/ 2147483647 w 643"/>
              <a:gd name="T11" fmla="*/ 2147483647 h 494"/>
              <a:gd name="T12" fmla="*/ 2147483647 w 643"/>
              <a:gd name="T13" fmla="*/ 2147483647 h 494"/>
              <a:gd name="T14" fmla="*/ 2147483647 w 643"/>
              <a:gd name="T15" fmla="*/ 2147483647 h 494"/>
              <a:gd name="T16" fmla="*/ 2147483647 w 643"/>
              <a:gd name="T17" fmla="*/ 2147483647 h 494"/>
              <a:gd name="T18" fmla="*/ 2147483647 w 643"/>
              <a:gd name="T19" fmla="*/ 2147483647 h 494"/>
              <a:gd name="T20" fmla="*/ 2147483647 w 643"/>
              <a:gd name="T21" fmla="*/ 2147483647 h 494"/>
              <a:gd name="T22" fmla="*/ 2147483647 w 643"/>
              <a:gd name="T23" fmla="*/ 2147483647 h 494"/>
              <a:gd name="T24" fmla="*/ 2147483647 w 643"/>
              <a:gd name="T25" fmla="*/ 2147483647 h 494"/>
              <a:gd name="T26" fmla="*/ 2147483647 w 643"/>
              <a:gd name="T27" fmla="*/ 2147483647 h 494"/>
              <a:gd name="T28" fmla="*/ 2147483647 w 643"/>
              <a:gd name="T29" fmla="*/ 2147483647 h 494"/>
              <a:gd name="T30" fmla="*/ 2147483647 w 643"/>
              <a:gd name="T31" fmla="*/ 2147483647 h 494"/>
              <a:gd name="T32" fmla="*/ 2147483647 w 643"/>
              <a:gd name="T33" fmla="*/ 2147483647 h 494"/>
              <a:gd name="T34" fmla="*/ 2147483647 w 643"/>
              <a:gd name="T35" fmla="*/ 2147483647 h 494"/>
              <a:gd name="T36" fmla="*/ 2147483647 w 643"/>
              <a:gd name="T37" fmla="*/ 2147483647 h 494"/>
              <a:gd name="T38" fmla="*/ 2147483647 w 643"/>
              <a:gd name="T39" fmla="*/ 2147483647 h 494"/>
              <a:gd name="T40" fmla="*/ 2147483647 w 643"/>
              <a:gd name="T41" fmla="*/ 2147483647 h 494"/>
              <a:gd name="T42" fmla="*/ 2147483647 w 643"/>
              <a:gd name="T43" fmla="*/ 2147483647 h 494"/>
              <a:gd name="T44" fmla="*/ 2147483647 w 643"/>
              <a:gd name="T45" fmla="*/ 2147483647 h 494"/>
              <a:gd name="T46" fmla="*/ 2147483647 w 643"/>
              <a:gd name="T47" fmla="*/ 2147483647 h 494"/>
              <a:gd name="T48" fmla="*/ 2147483647 w 643"/>
              <a:gd name="T49" fmla="*/ 2147483647 h 494"/>
              <a:gd name="T50" fmla="*/ 2147483647 w 643"/>
              <a:gd name="T51" fmla="*/ 2147483647 h 494"/>
              <a:gd name="T52" fmla="*/ 2147483647 w 643"/>
              <a:gd name="T53" fmla="*/ 2147483647 h 494"/>
              <a:gd name="T54" fmla="*/ 2147483647 w 643"/>
              <a:gd name="T55" fmla="*/ 2147483647 h 494"/>
              <a:gd name="T56" fmla="*/ 2147483647 w 643"/>
              <a:gd name="T57" fmla="*/ 2147483647 h 494"/>
              <a:gd name="T58" fmla="*/ 2147483647 w 643"/>
              <a:gd name="T59" fmla="*/ 2147483647 h 494"/>
              <a:gd name="T60" fmla="*/ 2147483647 w 643"/>
              <a:gd name="T61" fmla="*/ 2147483647 h 494"/>
              <a:gd name="T62" fmla="*/ 2147483647 w 643"/>
              <a:gd name="T63" fmla="*/ 2147483647 h 494"/>
              <a:gd name="T64" fmla="*/ 2147483647 w 643"/>
              <a:gd name="T65" fmla="*/ 2147483647 h 494"/>
              <a:gd name="T66" fmla="*/ 2147483647 w 643"/>
              <a:gd name="T67" fmla="*/ 2147483647 h 494"/>
              <a:gd name="T68" fmla="*/ 2147483647 w 643"/>
              <a:gd name="T69" fmla="*/ 2147483647 h 494"/>
              <a:gd name="T70" fmla="*/ 2147483647 w 643"/>
              <a:gd name="T71" fmla="*/ 2147483647 h 494"/>
              <a:gd name="T72" fmla="*/ 2147483647 w 643"/>
              <a:gd name="T73" fmla="*/ 2147483647 h 494"/>
              <a:gd name="T74" fmla="*/ 2147483647 w 643"/>
              <a:gd name="T75" fmla="*/ 2147483647 h 494"/>
              <a:gd name="T76" fmla="*/ 2147483647 w 643"/>
              <a:gd name="T77" fmla="*/ 2147483647 h 494"/>
              <a:gd name="T78" fmla="*/ 2147483647 w 643"/>
              <a:gd name="T79" fmla="*/ 2147483647 h 494"/>
              <a:gd name="T80" fmla="*/ 2147483647 w 643"/>
              <a:gd name="T81" fmla="*/ 2147483647 h 494"/>
              <a:gd name="T82" fmla="*/ 2147483647 w 643"/>
              <a:gd name="T83" fmla="*/ 2147483647 h 494"/>
              <a:gd name="T84" fmla="*/ 2147483647 w 643"/>
              <a:gd name="T85" fmla="*/ 2147483647 h 494"/>
              <a:gd name="T86" fmla="*/ 2147483647 w 643"/>
              <a:gd name="T87" fmla="*/ 2147483647 h 494"/>
              <a:gd name="T88" fmla="*/ 2147483647 w 643"/>
              <a:gd name="T89" fmla="*/ 2147483647 h 494"/>
              <a:gd name="T90" fmla="*/ 2147483647 w 643"/>
              <a:gd name="T91" fmla="*/ 2147483647 h 494"/>
              <a:gd name="T92" fmla="*/ 2147483647 w 643"/>
              <a:gd name="T93" fmla="*/ 2147483647 h 494"/>
              <a:gd name="T94" fmla="*/ 2147483647 w 643"/>
              <a:gd name="T95" fmla="*/ 2147483647 h 494"/>
              <a:gd name="T96" fmla="*/ 2147483647 w 643"/>
              <a:gd name="T97" fmla="*/ 2147483647 h 494"/>
              <a:gd name="T98" fmla="*/ 2147483647 w 643"/>
              <a:gd name="T99" fmla="*/ 2147483647 h 4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43"/>
              <a:gd name="T151" fmla="*/ 0 h 494"/>
              <a:gd name="T152" fmla="*/ 643 w 643"/>
              <a:gd name="T153" fmla="*/ 494 h 4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43" h="494">
                <a:moveTo>
                  <a:pt x="490" y="432"/>
                </a:moveTo>
                <a:lnTo>
                  <a:pt x="489" y="432"/>
                </a:lnTo>
                <a:lnTo>
                  <a:pt x="468" y="426"/>
                </a:lnTo>
                <a:lnTo>
                  <a:pt x="461" y="425"/>
                </a:lnTo>
                <a:lnTo>
                  <a:pt x="460" y="423"/>
                </a:lnTo>
                <a:lnTo>
                  <a:pt x="457" y="422"/>
                </a:lnTo>
                <a:lnTo>
                  <a:pt x="450" y="420"/>
                </a:lnTo>
                <a:lnTo>
                  <a:pt x="447" y="419"/>
                </a:lnTo>
                <a:lnTo>
                  <a:pt x="439" y="416"/>
                </a:lnTo>
                <a:lnTo>
                  <a:pt x="431" y="414"/>
                </a:lnTo>
                <a:lnTo>
                  <a:pt x="418" y="409"/>
                </a:lnTo>
                <a:lnTo>
                  <a:pt x="417" y="408"/>
                </a:lnTo>
                <a:lnTo>
                  <a:pt x="411" y="402"/>
                </a:lnTo>
                <a:lnTo>
                  <a:pt x="402" y="402"/>
                </a:lnTo>
                <a:lnTo>
                  <a:pt x="391" y="398"/>
                </a:lnTo>
                <a:lnTo>
                  <a:pt x="382" y="390"/>
                </a:lnTo>
                <a:lnTo>
                  <a:pt x="384" y="387"/>
                </a:lnTo>
                <a:lnTo>
                  <a:pt x="381" y="375"/>
                </a:lnTo>
                <a:lnTo>
                  <a:pt x="370" y="365"/>
                </a:lnTo>
                <a:lnTo>
                  <a:pt x="368" y="364"/>
                </a:lnTo>
                <a:lnTo>
                  <a:pt x="361" y="365"/>
                </a:lnTo>
                <a:lnTo>
                  <a:pt x="350" y="353"/>
                </a:lnTo>
                <a:lnTo>
                  <a:pt x="349" y="353"/>
                </a:lnTo>
                <a:lnTo>
                  <a:pt x="341" y="355"/>
                </a:lnTo>
                <a:lnTo>
                  <a:pt x="316" y="361"/>
                </a:lnTo>
                <a:lnTo>
                  <a:pt x="300" y="364"/>
                </a:lnTo>
                <a:lnTo>
                  <a:pt x="292" y="365"/>
                </a:lnTo>
                <a:lnTo>
                  <a:pt x="291" y="366"/>
                </a:lnTo>
                <a:lnTo>
                  <a:pt x="288" y="366"/>
                </a:lnTo>
                <a:lnTo>
                  <a:pt x="281" y="368"/>
                </a:lnTo>
                <a:lnTo>
                  <a:pt x="271" y="371"/>
                </a:lnTo>
                <a:lnTo>
                  <a:pt x="257" y="373"/>
                </a:lnTo>
                <a:lnTo>
                  <a:pt x="238" y="378"/>
                </a:lnTo>
                <a:lnTo>
                  <a:pt x="231" y="379"/>
                </a:lnTo>
                <a:lnTo>
                  <a:pt x="228" y="379"/>
                </a:lnTo>
                <a:lnTo>
                  <a:pt x="224" y="380"/>
                </a:lnTo>
                <a:lnTo>
                  <a:pt x="216" y="382"/>
                </a:lnTo>
                <a:lnTo>
                  <a:pt x="183" y="389"/>
                </a:lnTo>
                <a:lnTo>
                  <a:pt x="174" y="391"/>
                </a:lnTo>
                <a:lnTo>
                  <a:pt x="173" y="391"/>
                </a:lnTo>
                <a:lnTo>
                  <a:pt x="166" y="393"/>
                </a:lnTo>
                <a:lnTo>
                  <a:pt x="163" y="393"/>
                </a:lnTo>
                <a:lnTo>
                  <a:pt x="151" y="396"/>
                </a:lnTo>
                <a:lnTo>
                  <a:pt x="134" y="398"/>
                </a:lnTo>
                <a:lnTo>
                  <a:pt x="127" y="400"/>
                </a:lnTo>
                <a:lnTo>
                  <a:pt x="123" y="401"/>
                </a:lnTo>
                <a:lnTo>
                  <a:pt x="119" y="401"/>
                </a:lnTo>
                <a:lnTo>
                  <a:pt x="95" y="407"/>
                </a:lnTo>
                <a:lnTo>
                  <a:pt x="76" y="409"/>
                </a:lnTo>
                <a:lnTo>
                  <a:pt x="72" y="411"/>
                </a:lnTo>
                <a:lnTo>
                  <a:pt x="66" y="412"/>
                </a:lnTo>
                <a:lnTo>
                  <a:pt x="65" y="412"/>
                </a:lnTo>
                <a:lnTo>
                  <a:pt x="61" y="412"/>
                </a:lnTo>
                <a:lnTo>
                  <a:pt x="51" y="415"/>
                </a:lnTo>
                <a:lnTo>
                  <a:pt x="29" y="419"/>
                </a:lnTo>
                <a:lnTo>
                  <a:pt x="18" y="422"/>
                </a:lnTo>
                <a:lnTo>
                  <a:pt x="13" y="422"/>
                </a:lnTo>
                <a:lnTo>
                  <a:pt x="5" y="423"/>
                </a:lnTo>
                <a:lnTo>
                  <a:pt x="0" y="394"/>
                </a:lnTo>
                <a:lnTo>
                  <a:pt x="9" y="386"/>
                </a:lnTo>
                <a:lnTo>
                  <a:pt x="30" y="362"/>
                </a:lnTo>
                <a:lnTo>
                  <a:pt x="42" y="353"/>
                </a:lnTo>
                <a:lnTo>
                  <a:pt x="51" y="336"/>
                </a:lnTo>
                <a:lnTo>
                  <a:pt x="58" y="330"/>
                </a:lnTo>
                <a:lnTo>
                  <a:pt x="52" y="310"/>
                </a:lnTo>
                <a:lnTo>
                  <a:pt x="44" y="307"/>
                </a:lnTo>
                <a:lnTo>
                  <a:pt x="42" y="299"/>
                </a:lnTo>
                <a:lnTo>
                  <a:pt x="37" y="294"/>
                </a:lnTo>
                <a:lnTo>
                  <a:pt x="34" y="278"/>
                </a:lnTo>
                <a:lnTo>
                  <a:pt x="79" y="258"/>
                </a:lnTo>
                <a:lnTo>
                  <a:pt x="103" y="253"/>
                </a:lnTo>
                <a:lnTo>
                  <a:pt x="115" y="252"/>
                </a:lnTo>
                <a:lnTo>
                  <a:pt x="134" y="252"/>
                </a:lnTo>
                <a:lnTo>
                  <a:pt x="152" y="258"/>
                </a:lnTo>
                <a:lnTo>
                  <a:pt x="165" y="252"/>
                </a:lnTo>
                <a:lnTo>
                  <a:pt x="183" y="247"/>
                </a:lnTo>
                <a:lnTo>
                  <a:pt x="192" y="246"/>
                </a:lnTo>
                <a:lnTo>
                  <a:pt x="213" y="234"/>
                </a:lnTo>
                <a:lnTo>
                  <a:pt x="217" y="229"/>
                </a:lnTo>
                <a:lnTo>
                  <a:pt x="219" y="224"/>
                </a:lnTo>
                <a:lnTo>
                  <a:pt x="230" y="213"/>
                </a:lnTo>
                <a:lnTo>
                  <a:pt x="245" y="207"/>
                </a:lnTo>
                <a:lnTo>
                  <a:pt x="248" y="195"/>
                </a:lnTo>
                <a:lnTo>
                  <a:pt x="245" y="189"/>
                </a:lnTo>
                <a:lnTo>
                  <a:pt x="241" y="177"/>
                </a:lnTo>
                <a:lnTo>
                  <a:pt x="237" y="175"/>
                </a:lnTo>
                <a:lnTo>
                  <a:pt x="235" y="170"/>
                </a:lnTo>
                <a:lnTo>
                  <a:pt x="241" y="171"/>
                </a:lnTo>
                <a:lnTo>
                  <a:pt x="245" y="164"/>
                </a:lnTo>
                <a:lnTo>
                  <a:pt x="235" y="159"/>
                </a:lnTo>
                <a:lnTo>
                  <a:pt x="232" y="162"/>
                </a:lnTo>
                <a:lnTo>
                  <a:pt x="232" y="157"/>
                </a:lnTo>
                <a:lnTo>
                  <a:pt x="224" y="155"/>
                </a:lnTo>
                <a:lnTo>
                  <a:pt x="226" y="137"/>
                </a:lnTo>
                <a:lnTo>
                  <a:pt x="235" y="130"/>
                </a:lnTo>
                <a:lnTo>
                  <a:pt x="234" y="126"/>
                </a:lnTo>
                <a:lnTo>
                  <a:pt x="250" y="110"/>
                </a:lnTo>
                <a:lnTo>
                  <a:pt x="255" y="108"/>
                </a:lnTo>
                <a:lnTo>
                  <a:pt x="257" y="99"/>
                </a:lnTo>
                <a:lnTo>
                  <a:pt x="285" y="54"/>
                </a:lnTo>
                <a:lnTo>
                  <a:pt x="298" y="44"/>
                </a:lnTo>
                <a:lnTo>
                  <a:pt x="298" y="41"/>
                </a:lnTo>
                <a:lnTo>
                  <a:pt x="314" y="27"/>
                </a:lnTo>
                <a:lnTo>
                  <a:pt x="325" y="26"/>
                </a:lnTo>
                <a:lnTo>
                  <a:pt x="327" y="24"/>
                </a:lnTo>
                <a:lnTo>
                  <a:pt x="378" y="13"/>
                </a:lnTo>
                <a:lnTo>
                  <a:pt x="379" y="13"/>
                </a:lnTo>
                <a:lnTo>
                  <a:pt x="407" y="5"/>
                </a:lnTo>
                <a:lnTo>
                  <a:pt x="428" y="0"/>
                </a:lnTo>
                <a:lnTo>
                  <a:pt x="429" y="15"/>
                </a:lnTo>
                <a:lnTo>
                  <a:pt x="438" y="45"/>
                </a:lnTo>
                <a:lnTo>
                  <a:pt x="438" y="47"/>
                </a:lnTo>
                <a:lnTo>
                  <a:pt x="440" y="48"/>
                </a:lnTo>
                <a:lnTo>
                  <a:pt x="445" y="52"/>
                </a:lnTo>
                <a:lnTo>
                  <a:pt x="450" y="77"/>
                </a:lnTo>
                <a:lnTo>
                  <a:pt x="446" y="87"/>
                </a:lnTo>
                <a:lnTo>
                  <a:pt x="446" y="99"/>
                </a:lnTo>
                <a:lnTo>
                  <a:pt x="457" y="127"/>
                </a:lnTo>
                <a:lnTo>
                  <a:pt x="460" y="131"/>
                </a:lnTo>
                <a:lnTo>
                  <a:pt x="458" y="146"/>
                </a:lnTo>
                <a:lnTo>
                  <a:pt x="467" y="144"/>
                </a:lnTo>
                <a:lnTo>
                  <a:pt x="479" y="175"/>
                </a:lnTo>
                <a:lnTo>
                  <a:pt x="481" y="182"/>
                </a:lnTo>
                <a:lnTo>
                  <a:pt x="483" y="196"/>
                </a:lnTo>
                <a:lnTo>
                  <a:pt x="488" y="216"/>
                </a:lnTo>
                <a:lnTo>
                  <a:pt x="490" y="227"/>
                </a:lnTo>
                <a:lnTo>
                  <a:pt x="493" y="236"/>
                </a:lnTo>
                <a:lnTo>
                  <a:pt x="493" y="235"/>
                </a:lnTo>
                <a:lnTo>
                  <a:pt x="493" y="243"/>
                </a:lnTo>
                <a:lnTo>
                  <a:pt x="493" y="249"/>
                </a:lnTo>
                <a:lnTo>
                  <a:pt x="493" y="263"/>
                </a:lnTo>
                <a:lnTo>
                  <a:pt x="492" y="306"/>
                </a:lnTo>
                <a:lnTo>
                  <a:pt x="492" y="310"/>
                </a:lnTo>
                <a:lnTo>
                  <a:pt x="493" y="312"/>
                </a:lnTo>
                <a:lnTo>
                  <a:pt x="495" y="312"/>
                </a:lnTo>
                <a:lnTo>
                  <a:pt x="496" y="318"/>
                </a:lnTo>
                <a:lnTo>
                  <a:pt x="500" y="346"/>
                </a:lnTo>
                <a:lnTo>
                  <a:pt x="503" y="354"/>
                </a:lnTo>
                <a:lnTo>
                  <a:pt x="503" y="358"/>
                </a:lnTo>
                <a:lnTo>
                  <a:pt x="503" y="361"/>
                </a:lnTo>
                <a:lnTo>
                  <a:pt x="504" y="369"/>
                </a:lnTo>
                <a:lnTo>
                  <a:pt x="507" y="379"/>
                </a:lnTo>
                <a:lnTo>
                  <a:pt x="507" y="382"/>
                </a:lnTo>
                <a:lnTo>
                  <a:pt x="507" y="386"/>
                </a:lnTo>
                <a:lnTo>
                  <a:pt x="517" y="401"/>
                </a:lnTo>
                <a:lnTo>
                  <a:pt x="500" y="418"/>
                </a:lnTo>
                <a:lnTo>
                  <a:pt x="510" y="429"/>
                </a:lnTo>
                <a:lnTo>
                  <a:pt x="503" y="438"/>
                </a:lnTo>
                <a:lnTo>
                  <a:pt x="503" y="443"/>
                </a:lnTo>
                <a:lnTo>
                  <a:pt x="501" y="443"/>
                </a:lnTo>
                <a:lnTo>
                  <a:pt x="503" y="444"/>
                </a:lnTo>
                <a:lnTo>
                  <a:pt x="504" y="445"/>
                </a:lnTo>
                <a:lnTo>
                  <a:pt x="513" y="441"/>
                </a:lnTo>
                <a:lnTo>
                  <a:pt x="514" y="437"/>
                </a:lnTo>
                <a:lnTo>
                  <a:pt x="524" y="433"/>
                </a:lnTo>
                <a:lnTo>
                  <a:pt x="531" y="427"/>
                </a:lnTo>
                <a:lnTo>
                  <a:pt x="543" y="429"/>
                </a:lnTo>
                <a:lnTo>
                  <a:pt x="551" y="419"/>
                </a:lnTo>
                <a:lnTo>
                  <a:pt x="589" y="409"/>
                </a:lnTo>
                <a:lnTo>
                  <a:pt x="607" y="389"/>
                </a:lnTo>
                <a:lnTo>
                  <a:pt x="617" y="382"/>
                </a:lnTo>
                <a:lnTo>
                  <a:pt x="612" y="387"/>
                </a:lnTo>
                <a:lnTo>
                  <a:pt x="618" y="396"/>
                </a:lnTo>
                <a:lnTo>
                  <a:pt x="629" y="397"/>
                </a:lnTo>
                <a:lnTo>
                  <a:pt x="640" y="386"/>
                </a:lnTo>
                <a:lnTo>
                  <a:pt x="642" y="390"/>
                </a:lnTo>
                <a:lnTo>
                  <a:pt x="622" y="408"/>
                </a:lnTo>
                <a:lnTo>
                  <a:pt x="550" y="459"/>
                </a:lnTo>
                <a:lnTo>
                  <a:pt x="538" y="465"/>
                </a:lnTo>
                <a:lnTo>
                  <a:pt x="522" y="470"/>
                </a:lnTo>
                <a:lnTo>
                  <a:pt x="513" y="473"/>
                </a:lnTo>
                <a:lnTo>
                  <a:pt x="511" y="473"/>
                </a:lnTo>
                <a:lnTo>
                  <a:pt x="503" y="479"/>
                </a:lnTo>
                <a:lnTo>
                  <a:pt x="497" y="481"/>
                </a:lnTo>
                <a:lnTo>
                  <a:pt x="497" y="479"/>
                </a:lnTo>
                <a:lnTo>
                  <a:pt x="493" y="479"/>
                </a:lnTo>
                <a:lnTo>
                  <a:pt x="488" y="476"/>
                </a:lnTo>
                <a:lnTo>
                  <a:pt x="483" y="486"/>
                </a:lnTo>
                <a:lnTo>
                  <a:pt x="474" y="493"/>
                </a:lnTo>
                <a:lnTo>
                  <a:pt x="474" y="490"/>
                </a:lnTo>
                <a:lnTo>
                  <a:pt x="474" y="487"/>
                </a:lnTo>
                <a:lnTo>
                  <a:pt x="476" y="481"/>
                </a:lnTo>
                <a:lnTo>
                  <a:pt x="475" y="479"/>
                </a:lnTo>
                <a:lnTo>
                  <a:pt x="475" y="476"/>
                </a:lnTo>
                <a:lnTo>
                  <a:pt x="478" y="474"/>
                </a:lnTo>
                <a:lnTo>
                  <a:pt x="479" y="474"/>
                </a:lnTo>
                <a:lnTo>
                  <a:pt x="483" y="472"/>
                </a:lnTo>
                <a:lnTo>
                  <a:pt x="486" y="472"/>
                </a:lnTo>
                <a:lnTo>
                  <a:pt x="486" y="468"/>
                </a:lnTo>
                <a:lnTo>
                  <a:pt x="486" y="465"/>
                </a:lnTo>
                <a:lnTo>
                  <a:pt x="486" y="459"/>
                </a:lnTo>
                <a:lnTo>
                  <a:pt x="488" y="455"/>
                </a:lnTo>
                <a:lnTo>
                  <a:pt x="489" y="445"/>
                </a:lnTo>
                <a:lnTo>
                  <a:pt x="490" y="445"/>
                </a:lnTo>
                <a:lnTo>
                  <a:pt x="490" y="444"/>
                </a:lnTo>
                <a:lnTo>
                  <a:pt x="490" y="441"/>
                </a:lnTo>
                <a:lnTo>
                  <a:pt x="490" y="434"/>
                </a:lnTo>
                <a:lnTo>
                  <a:pt x="490" y="433"/>
                </a:lnTo>
                <a:lnTo>
                  <a:pt x="490" y="432"/>
                </a:lnTo>
              </a:path>
            </a:pathLst>
          </a:custGeom>
          <a:solidFill>
            <a:schemeClr val="accent4"/>
          </a:solid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sp>
        <p:nvSpPr>
          <p:cNvPr id="3094" name="Freeform 234"/>
          <p:cNvSpPr>
            <a:spLocks/>
          </p:cNvSpPr>
          <p:nvPr/>
        </p:nvSpPr>
        <p:spPr bwMode="auto">
          <a:xfrm>
            <a:off x="7832725" y="3082925"/>
            <a:ext cx="90488" cy="107950"/>
          </a:xfrm>
          <a:custGeom>
            <a:avLst/>
            <a:gdLst>
              <a:gd name="T0" fmla="*/ 2147483647 w 66"/>
              <a:gd name="T1" fmla="*/ 2147483647 h 86"/>
              <a:gd name="T2" fmla="*/ 2147483647 w 66"/>
              <a:gd name="T3" fmla="*/ 2147483647 h 86"/>
              <a:gd name="T4" fmla="*/ 2147483647 w 66"/>
              <a:gd name="T5" fmla="*/ 2147483647 h 86"/>
              <a:gd name="T6" fmla="*/ 2147483647 w 66"/>
              <a:gd name="T7" fmla="*/ 2147483647 h 86"/>
              <a:gd name="T8" fmla="*/ 2147483647 w 66"/>
              <a:gd name="T9" fmla="*/ 2147483647 h 86"/>
              <a:gd name="T10" fmla="*/ 2147483647 w 66"/>
              <a:gd name="T11" fmla="*/ 2147483647 h 86"/>
              <a:gd name="T12" fmla="*/ 2147483647 w 66"/>
              <a:gd name="T13" fmla="*/ 2147483647 h 86"/>
              <a:gd name="T14" fmla="*/ 2147483647 w 66"/>
              <a:gd name="T15" fmla="*/ 2147483647 h 86"/>
              <a:gd name="T16" fmla="*/ 2147483647 w 66"/>
              <a:gd name="T17" fmla="*/ 2147483647 h 86"/>
              <a:gd name="T18" fmla="*/ 2147483647 w 66"/>
              <a:gd name="T19" fmla="*/ 2147483647 h 86"/>
              <a:gd name="T20" fmla="*/ 2147483647 w 66"/>
              <a:gd name="T21" fmla="*/ 2147483647 h 86"/>
              <a:gd name="T22" fmla="*/ 2147483647 w 66"/>
              <a:gd name="T23" fmla="*/ 2147483647 h 86"/>
              <a:gd name="T24" fmla="*/ 2147483647 w 66"/>
              <a:gd name="T25" fmla="*/ 2147483647 h 86"/>
              <a:gd name="T26" fmla="*/ 2147483647 w 66"/>
              <a:gd name="T27" fmla="*/ 2147483647 h 86"/>
              <a:gd name="T28" fmla="*/ 2147483647 w 66"/>
              <a:gd name="T29" fmla="*/ 2147483647 h 86"/>
              <a:gd name="T30" fmla="*/ 2147483647 w 66"/>
              <a:gd name="T31" fmla="*/ 2147483647 h 86"/>
              <a:gd name="T32" fmla="*/ 2147483647 w 66"/>
              <a:gd name="T33" fmla="*/ 2147483647 h 86"/>
              <a:gd name="T34" fmla="*/ 2147483647 w 66"/>
              <a:gd name="T35" fmla="*/ 2147483647 h 86"/>
              <a:gd name="T36" fmla="*/ 2147483647 w 66"/>
              <a:gd name="T37" fmla="*/ 2147483647 h 86"/>
              <a:gd name="T38" fmla="*/ 2147483647 w 66"/>
              <a:gd name="T39" fmla="*/ 2147483647 h 86"/>
              <a:gd name="T40" fmla="*/ 2147483647 w 66"/>
              <a:gd name="T41" fmla="*/ 2147483647 h 86"/>
              <a:gd name="T42" fmla="*/ 2147483647 w 66"/>
              <a:gd name="T43" fmla="*/ 2147483647 h 86"/>
              <a:gd name="T44" fmla="*/ 2147483647 w 66"/>
              <a:gd name="T45" fmla="*/ 2147483647 h 86"/>
              <a:gd name="T46" fmla="*/ 0 w 66"/>
              <a:gd name="T47" fmla="*/ 2147483647 h 86"/>
              <a:gd name="T48" fmla="*/ 2147483647 w 66"/>
              <a:gd name="T49" fmla="*/ 2147483647 h 86"/>
              <a:gd name="T50" fmla="*/ 2147483647 w 66"/>
              <a:gd name="T51" fmla="*/ 2147483647 h 86"/>
              <a:gd name="T52" fmla="*/ 2147483647 w 66"/>
              <a:gd name="T53" fmla="*/ 2147483647 h 86"/>
              <a:gd name="T54" fmla="*/ 2147483647 w 66"/>
              <a:gd name="T55" fmla="*/ 2147483647 h 86"/>
              <a:gd name="T56" fmla="*/ 2147483647 w 66"/>
              <a:gd name="T57" fmla="*/ 0 h 86"/>
              <a:gd name="T58" fmla="*/ 2147483647 w 66"/>
              <a:gd name="T59" fmla="*/ 2147483647 h 86"/>
              <a:gd name="T60" fmla="*/ 2147483647 w 66"/>
              <a:gd name="T61" fmla="*/ 2147483647 h 86"/>
              <a:gd name="T62" fmla="*/ 2147483647 w 66"/>
              <a:gd name="T63" fmla="*/ 2147483647 h 86"/>
              <a:gd name="T64" fmla="*/ 2147483647 w 66"/>
              <a:gd name="T65" fmla="*/ 2147483647 h 86"/>
              <a:gd name="T66" fmla="*/ 2147483647 w 66"/>
              <a:gd name="T67" fmla="*/ 2147483647 h 86"/>
              <a:gd name="T68" fmla="*/ 2147483647 w 66"/>
              <a:gd name="T69" fmla="*/ 2147483647 h 86"/>
              <a:gd name="T70" fmla="*/ 2147483647 w 66"/>
              <a:gd name="T71" fmla="*/ 2147483647 h 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86"/>
              <a:gd name="T110" fmla="*/ 66 w 66"/>
              <a:gd name="T111" fmla="*/ 86 h 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86">
                <a:moveTo>
                  <a:pt x="54" y="30"/>
                </a:moveTo>
                <a:lnTo>
                  <a:pt x="60" y="31"/>
                </a:lnTo>
                <a:lnTo>
                  <a:pt x="62" y="38"/>
                </a:lnTo>
                <a:lnTo>
                  <a:pt x="65" y="47"/>
                </a:lnTo>
                <a:lnTo>
                  <a:pt x="60" y="53"/>
                </a:lnTo>
                <a:lnTo>
                  <a:pt x="58" y="49"/>
                </a:lnTo>
                <a:lnTo>
                  <a:pt x="55" y="49"/>
                </a:lnTo>
                <a:lnTo>
                  <a:pt x="52" y="56"/>
                </a:lnTo>
                <a:lnTo>
                  <a:pt x="44" y="56"/>
                </a:lnTo>
                <a:lnTo>
                  <a:pt x="40" y="69"/>
                </a:lnTo>
                <a:lnTo>
                  <a:pt x="31" y="72"/>
                </a:lnTo>
                <a:lnTo>
                  <a:pt x="12" y="85"/>
                </a:lnTo>
                <a:lnTo>
                  <a:pt x="12" y="82"/>
                </a:lnTo>
                <a:lnTo>
                  <a:pt x="13" y="82"/>
                </a:lnTo>
                <a:lnTo>
                  <a:pt x="16" y="69"/>
                </a:lnTo>
                <a:lnTo>
                  <a:pt x="12" y="52"/>
                </a:lnTo>
                <a:lnTo>
                  <a:pt x="12" y="49"/>
                </a:lnTo>
                <a:lnTo>
                  <a:pt x="10" y="46"/>
                </a:lnTo>
                <a:lnTo>
                  <a:pt x="10" y="45"/>
                </a:lnTo>
                <a:lnTo>
                  <a:pt x="9" y="45"/>
                </a:lnTo>
                <a:lnTo>
                  <a:pt x="8" y="38"/>
                </a:lnTo>
                <a:lnTo>
                  <a:pt x="6" y="35"/>
                </a:lnTo>
                <a:lnTo>
                  <a:pt x="2" y="16"/>
                </a:lnTo>
                <a:lnTo>
                  <a:pt x="0" y="9"/>
                </a:lnTo>
                <a:lnTo>
                  <a:pt x="2" y="8"/>
                </a:lnTo>
                <a:lnTo>
                  <a:pt x="18" y="2"/>
                </a:lnTo>
                <a:lnTo>
                  <a:pt x="23" y="2"/>
                </a:lnTo>
                <a:lnTo>
                  <a:pt x="27" y="1"/>
                </a:lnTo>
                <a:lnTo>
                  <a:pt x="31" y="0"/>
                </a:lnTo>
                <a:lnTo>
                  <a:pt x="32" y="2"/>
                </a:lnTo>
                <a:lnTo>
                  <a:pt x="35" y="12"/>
                </a:lnTo>
                <a:lnTo>
                  <a:pt x="37" y="10"/>
                </a:lnTo>
                <a:lnTo>
                  <a:pt x="41" y="23"/>
                </a:lnTo>
                <a:lnTo>
                  <a:pt x="47" y="24"/>
                </a:lnTo>
                <a:lnTo>
                  <a:pt x="48" y="26"/>
                </a:lnTo>
                <a:lnTo>
                  <a:pt x="54" y="30"/>
                </a:lnTo>
              </a:path>
            </a:pathLst>
          </a:custGeom>
          <a:solidFill>
            <a:schemeClr val="accent4"/>
          </a:solid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sp>
        <p:nvSpPr>
          <p:cNvPr id="373781" name="Freeform 235"/>
          <p:cNvSpPr>
            <a:spLocks/>
          </p:cNvSpPr>
          <p:nvPr/>
        </p:nvSpPr>
        <p:spPr bwMode="auto">
          <a:xfrm>
            <a:off x="7556500" y="2695575"/>
            <a:ext cx="201613" cy="341313"/>
          </a:xfrm>
          <a:custGeom>
            <a:avLst/>
            <a:gdLst>
              <a:gd name="T0" fmla="*/ 2147483647 w 146"/>
              <a:gd name="T1" fmla="*/ 2147483647 h 273"/>
              <a:gd name="T2" fmla="*/ 2147483647 w 146"/>
              <a:gd name="T3" fmla="*/ 2147483647 h 273"/>
              <a:gd name="T4" fmla="*/ 2147483647 w 146"/>
              <a:gd name="T5" fmla="*/ 2147483647 h 273"/>
              <a:gd name="T6" fmla="*/ 2147483647 w 146"/>
              <a:gd name="T7" fmla="*/ 2147483647 h 273"/>
              <a:gd name="T8" fmla="*/ 2147483647 w 146"/>
              <a:gd name="T9" fmla="*/ 2147483647 h 273"/>
              <a:gd name="T10" fmla="*/ 2147483647 w 146"/>
              <a:gd name="T11" fmla="*/ 2147483647 h 273"/>
              <a:gd name="T12" fmla="*/ 2147483647 w 146"/>
              <a:gd name="T13" fmla="*/ 2147483647 h 273"/>
              <a:gd name="T14" fmla="*/ 2147483647 w 146"/>
              <a:gd name="T15" fmla="*/ 2147483647 h 273"/>
              <a:gd name="T16" fmla="*/ 2147483647 w 146"/>
              <a:gd name="T17" fmla="*/ 2147483647 h 273"/>
              <a:gd name="T18" fmla="*/ 2147483647 w 146"/>
              <a:gd name="T19" fmla="*/ 2147483647 h 273"/>
              <a:gd name="T20" fmla="*/ 2147483647 w 146"/>
              <a:gd name="T21" fmla="*/ 2147483647 h 273"/>
              <a:gd name="T22" fmla="*/ 2147483647 w 146"/>
              <a:gd name="T23" fmla="*/ 2147483647 h 273"/>
              <a:gd name="T24" fmla="*/ 2147483647 w 146"/>
              <a:gd name="T25" fmla="*/ 2147483647 h 273"/>
              <a:gd name="T26" fmla="*/ 2147483647 w 146"/>
              <a:gd name="T27" fmla="*/ 2147483647 h 273"/>
              <a:gd name="T28" fmla="*/ 2147483647 w 146"/>
              <a:gd name="T29" fmla="*/ 2147483647 h 273"/>
              <a:gd name="T30" fmla="*/ 2147483647 w 146"/>
              <a:gd name="T31" fmla="*/ 2147483647 h 273"/>
              <a:gd name="T32" fmla="*/ 2147483647 w 146"/>
              <a:gd name="T33" fmla="*/ 2147483647 h 273"/>
              <a:gd name="T34" fmla="*/ 2147483647 w 146"/>
              <a:gd name="T35" fmla="*/ 2147483647 h 273"/>
              <a:gd name="T36" fmla="*/ 2147483647 w 146"/>
              <a:gd name="T37" fmla="*/ 2147483647 h 273"/>
              <a:gd name="T38" fmla="*/ 2147483647 w 146"/>
              <a:gd name="T39" fmla="*/ 2147483647 h 273"/>
              <a:gd name="T40" fmla="*/ 2147483647 w 146"/>
              <a:gd name="T41" fmla="*/ 2147483647 h 273"/>
              <a:gd name="T42" fmla="*/ 2147483647 w 146"/>
              <a:gd name="T43" fmla="*/ 2147483647 h 273"/>
              <a:gd name="T44" fmla="*/ 2147483647 w 146"/>
              <a:gd name="T45" fmla="*/ 2147483647 h 273"/>
              <a:gd name="T46" fmla="*/ 2147483647 w 146"/>
              <a:gd name="T47" fmla="*/ 2147483647 h 273"/>
              <a:gd name="T48" fmla="*/ 2147483647 w 146"/>
              <a:gd name="T49" fmla="*/ 2147483647 h 273"/>
              <a:gd name="T50" fmla="*/ 2147483647 w 146"/>
              <a:gd name="T51" fmla="*/ 2147483647 h 273"/>
              <a:gd name="T52" fmla="*/ 2147483647 w 146"/>
              <a:gd name="T53" fmla="*/ 2147483647 h 273"/>
              <a:gd name="T54" fmla="*/ 2147483647 w 146"/>
              <a:gd name="T55" fmla="*/ 2147483647 h 273"/>
              <a:gd name="T56" fmla="*/ 2147483647 w 146"/>
              <a:gd name="T57" fmla="*/ 2147483647 h 273"/>
              <a:gd name="T58" fmla="*/ 2147483647 w 146"/>
              <a:gd name="T59" fmla="*/ 2147483647 h 273"/>
              <a:gd name="T60" fmla="*/ 2147483647 w 146"/>
              <a:gd name="T61" fmla="*/ 2147483647 h 273"/>
              <a:gd name="T62" fmla="*/ 2147483647 w 146"/>
              <a:gd name="T63" fmla="*/ 2147483647 h 273"/>
              <a:gd name="T64" fmla="*/ 2147483647 w 146"/>
              <a:gd name="T65" fmla="*/ 2147483647 h 273"/>
              <a:gd name="T66" fmla="*/ 2147483647 w 146"/>
              <a:gd name="T67" fmla="*/ 2147483647 h 273"/>
              <a:gd name="T68" fmla="*/ 2147483647 w 146"/>
              <a:gd name="T69" fmla="*/ 2147483647 h 273"/>
              <a:gd name="T70" fmla="*/ 2147483647 w 146"/>
              <a:gd name="T71" fmla="*/ 2147483647 h 273"/>
              <a:gd name="T72" fmla="*/ 2147483647 w 146"/>
              <a:gd name="T73" fmla="*/ 2147483647 h 273"/>
              <a:gd name="T74" fmla="*/ 2147483647 w 146"/>
              <a:gd name="T75" fmla="*/ 2147483647 h 273"/>
              <a:gd name="T76" fmla="*/ 2147483647 w 146"/>
              <a:gd name="T77" fmla="*/ 2147483647 h 273"/>
              <a:gd name="T78" fmla="*/ 2147483647 w 146"/>
              <a:gd name="T79" fmla="*/ 2147483647 h 273"/>
              <a:gd name="T80" fmla="*/ 2147483647 w 146"/>
              <a:gd name="T81" fmla="*/ 2147483647 h 273"/>
              <a:gd name="T82" fmla="*/ 2147483647 w 146"/>
              <a:gd name="T83" fmla="*/ 0 h 273"/>
              <a:gd name="T84" fmla="*/ 2147483647 w 146"/>
              <a:gd name="T85" fmla="*/ 2147483647 h 273"/>
              <a:gd name="T86" fmla="*/ 2147483647 w 146"/>
              <a:gd name="T87" fmla="*/ 2147483647 h 273"/>
              <a:gd name="T88" fmla="*/ 2147483647 w 146"/>
              <a:gd name="T89" fmla="*/ 2147483647 h 273"/>
              <a:gd name="T90" fmla="*/ 2147483647 w 146"/>
              <a:gd name="T91" fmla="*/ 2147483647 h 273"/>
              <a:gd name="T92" fmla="*/ 0 w 146"/>
              <a:gd name="T93" fmla="*/ 2147483647 h 273"/>
              <a:gd name="T94" fmla="*/ 2147483647 w 146"/>
              <a:gd name="T95" fmla="*/ 2147483647 h 273"/>
              <a:gd name="T96" fmla="*/ 2147483647 w 146"/>
              <a:gd name="T97" fmla="*/ 2147483647 h 273"/>
              <a:gd name="T98" fmla="*/ 2147483647 w 146"/>
              <a:gd name="T99" fmla="*/ 2147483647 h 273"/>
              <a:gd name="T100" fmla="*/ 2147483647 w 146"/>
              <a:gd name="T101" fmla="*/ 2147483647 h 273"/>
              <a:gd name="T102" fmla="*/ 2147483647 w 146"/>
              <a:gd name="T103" fmla="*/ 2147483647 h 273"/>
              <a:gd name="T104" fmla="*/ 2147483647 w 146"/>
              <a:gd name="T105" fmla="*/ 2147483647 h 273"/>
              <a:gd name="T106" fmla="*/ 2147483647 w 146"/>
              <a:gd name="T107" fmla="*/ 2147483647 h 273"/>
              <a:gd name="T108" fmla="*/ 2147483647 w 146"/>
              <a:gd name="T109" fmla="*/ 2147483647 h 273"/>
              <a:gd name="T110" fmla="*/ 2147483647 w 146"/>
              <a:gd name="T111" fmla="*/ 2147483647 h 273"/>
              <a:gd name="T112" fmla="*/ 2147483647 w 146"/>
              <a:gd name="T113" fmla="*/ 2147483647 h 273"/>
              <a:gd name="T114" fmla="*/ 2147483647 w 146"/>
              <a:gd name="T115" fmla="*/ 2147483647 h 27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46"/>
              <a:gd name="T175" fmla="*/ 0 h 273"/>
              <a:gd name="T176" fmla="*/ 146 w 146"/>
              <a:gd name="T177" fmla="*/ 273 h 27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46" h="273">
                <a:moveTo>
                  <a:pt x="31" y="167"/>
                </a:moveTo>
                <a:lnTo>
                  <a:pt x="30" y="182"/>
                </a:lnTo>
                <a:lnTo>
                  <a:pt x="38" y="179"/>
                </a:lnTo>
                <a:lnTo>
                  <a:pt x="51" y="211"/>
                </a:lnTo>
                <a:lnTo>
                  <a:pt x="52" y="218"/>
                </a:lnTo>
                <a:lnTo>
                  <a:pt x="55" y="231"/>
                </a:lnTo>
                <a:lnTo>
                  <a:pt x="59" y="251"/>
                </a:lnTo>
                <a:lnTo>
                  <a:pt x="62" y="262"/>
                </a:lnTo>
                <a:lnTo>
                  <a:pt x="64" y="272"/>
                </a:lnTo>
                <a:lnTo>
                  <a:pt x="64" y="270"/>
                </a:lnTo>
                <a:lnTo>
                  <a:pt x="80" y="267"/>
                </a:lnTo>
                <a:lnTo>
                  <a:pt x="82" y="267"/>
                </a:lnTo>
                <a:lnTo>
                  <a:pt x="84" y="267"/>
                </a:lnTo>
                <a:lnTo>
                  <a:pt x="84" y="266"/>
                </a:lnTo>
                <a:lnTo>
                  <a:pt x="85" y="266"/>
                </a:lnTo>
                <a:lnTo>
                  <a:pt x="91" y="266"/>
                </a:lnTo>
                <a:lnTo>
                  <a:pt x="104" y="262"/>
                </a:lnTo>
                <a:lnTo>
                  <a:pt x="124" y="259"/>
                </a:lnTo>
                <a:lnTo>
                  <a:pt x="127" y="258"/>
                </a:lnTo>
                <a:lnTo>
                  <a:pt x="116" y="236"/>
                </a:lnTo>
                <a:lnTo>
                  <a:pt x="118" y="229"/>
                </a:lnTo>
                <a:lnTo>
                  <a:pt x="116" y="211"/>
                </a:lnTo>
                <a:lnTo>
                  <a:pt x="116" y="204"/>
                </a:lnTo>
                <a:lnTo>
                  <a:pt x="111" y="176"/>
                </a:lnTo>
                <a:lnTo>
                  <a:pt x="110" y="167"/>
                </a:lnTo>
                <a:lnTo>
                  <a:pt x="113" y="164"/>
                </a:lnTo>
                <a:lnTo>
                  <a:pt x="111" y="161"/>
                </a:lnTo>
                <a:lnTo>
                  <a:pt x="114" y="147"/>
                </a:lnTo>
                <a:lnTo>
                  <a:pt x="118" y="143"/>
                </a:lnTo>
                <a:lnTo>
                  <a:pt x="118" y="118"/>
                </a:lnTo>
                <a:lnTo>
                  <a:pt x="121" y="103"/>
                </a:lnTo>
                <a:lnTo>
                  <a:pt x="118" y="100"/>
                </a:lnTo>
                <a:lnTo>
                  <a:pt x="116" y="91"/>
                </a:lnTo>
                <a:lnTo>
                  <a:pt x="118" y="81"/>
                </a:lnTo>
                <a:lnTo>
                  <a:pt x="129" y="75"/>
                </a:lnTo>
                <a:lnTo>
                  <a:pt x="131" y="73"/>
                </a:lnTo>
                <a:lnTo>
                  <a:pt x="133" y="69"/>
                </a:lnTo>
                <a:lnTo>
                  <a:pt x="145" y="55"/>
                </a:lnTo>
                <a:lnTo>
                  <a:pt x="133" y="30"/>
                </a:lnTo>
                <a:lnTo>
                  <a:pt x="139" y="11"/>
                </a:lnTo>
                <a:lnTo>
                  <a:pt x="135" y="0"/>
                </a:lnTo>
                <a:lnTo>
                  <a:pt x="107" y="9"/>
                </a:lnTo>
                <a:lnTo>
                  <a:pt x="59" y="20"/>
                </a:lnTo>
                <a:lnTo>
                  <a:pt x="11" y="33"/>
                </a:lnTo>
                <a:lnTo>
                  <a:pt x="6" y="34"/>
                </a:lnTo>
                <a:lnTo>
                  <a:pt x="0" y="35"/>
                </a:lnTo>
                <a:lnTo>
                  <a:pt x="1" y="51"/>
                </a:lnTo>
                <a:lnTo>
                  <a:pt x="9" y="81"/>
                </a:lnTo>
                <a:lnTo>
                  <a:pt x="9" y="82"/>
                </a:lnTo>
                <a:lnTo>
                  <a:pt x="12" y="84"/>
                </a:lnTo>
                <a:lnTo>
                  <a:pt x="16" y="88"/>
                </a:lnTo>
                <a:lnTo>
                  <a:pt x="22" y="113"/>
                </a:lnTo>
                <a:lnTo>
                  <a:pt x="17" y="122"/>
                </a:lnTo>
                <a:lnTo>
                  <a:pt x="17" y="135"/>
                </a:lnTo>
                <a:lnTo>
                  <a:pt x="29" y="162"/>
                </a:lnTo>
                <a:lnTo>
                  <a:pt x="31" y="167"/>
                </a:lnTo>
              </a:path>
            </a:pathLst>
          </a:custGeom>
          <a:solidFill>
            <a:schemeClr val="accent2"/>
          </a:solidFill>
          <a:ln w="6350">
            <a:solidFill>
              <a:schemeClr val="tx1"/>
            </a:solidFill>
            <a:round/>
            <a:headEnd/>
            <a:tailEnd/>
          </a:ln>
        </p:spPr>
        <p:txBody>
          <a:bodyPr/>
          <a:lstStyle/>
          <a:p>
            <a:endParaRPr lang="en-US"/>
          </a:p>
        </p:txBody>
      </p:sp>
      <p:sp>
        <p:nvSpPr>
          <p:cNvPr id="3096" name="Freeform 236"/>
          <p:cNvSpPr>
            <a:spLocks/>
          </p:cNvSpPr>
          <p:nvPr/>
        </p:nvSpPr>
        <p:spPr bwMode="auto">
          <a:xfrm>
            <a:off x="5907088" y="4025900"/>
            <a:ext cx="996950" cy="334963"/>
          </a:xfrm>
          <a:custGeom>
            <a:avLst/>
            <a:gdLst>
              <a:gd name="T0" fmla="*/ 2147483647 w 724"/>
              <a:gd name="T1" fmla="*/ 2147483647 h 266"/>
              <a:gd name="T2" fmla="*/ 2147483647 w 724"/>
              <a:gd name="T3" fmla="*/ 2147483647 h 266"/>
              <a:gd name="T4" fmla="*/ 2147483647 w 724"/>
              <a:gd name="T5" fmla="*/ 2147483647 h 266"/>
              <a:gd name="T6" fmla="*/ 2147483647 w 724"/>
              <a:gd name="T7" fmla="*/ 2147483647 h 266"/>
              <a:gd name="T8" fmla="*/ 2147483647 w 724"/>
              <a:gd name="T9" fmla="*/ 2147483647 h 266"/>
              <a:gd name="T10" fmla="*/ 2147483647 w 724"/>
              <a:gd name="T11" fmla="*/ 2147483647 h 266"/>
              <a:gd name="T12" fmla="*/ 2147483647 w 724"/>
              <a:gd name="T13" fmla="*/ 2147483647 h 266"/>
              <a:gd name="T14" fmla="*/ 2147483647 w 724"/>
              <a:gd name="T15" fmla="*/ 2147483647 h 266"/>
              <a:gd name="T16" fmla="*/ 2147483647 w 724"/>
              <a:gd name="T17" fmla="*/ 2147483647 h 266"/>
              <a:gd name="T18" fmla="*/ 2147483647 w 724"/>
              <a:gd name="T19" fmla="*/ 2147483647 h 266"/>
              <a:gd name="T20" fmla="*/ 2147483647 w 724"/>
              <a:gd name="T21" fmla="*/ 2147483647 h 266"/>
              <a:gd name="T22" fmla="*/ 2147483647 w 724"/>
              <a:gd name="T23" fmla="*/ 2147483647 h 266"/>
              <a:gd name="T24" fmla="*/ 2147483647 w 724"/>
              <a:gd name="T25" fmla="*/ 2147483647 h 266"/>
              <a:gd name="T26" fmla="*/ 2147483647 w 724"/>
              <a:gd name="T27" fmla="*/ 2147483647 h 266"/>
              <a:gd name="T28" fmla="*/ 2147483647 w 724"/>
              <a:gd name="T29" fmla="*/ 2147483647 h 266"/>
              <a:gd name="T30" fmla="*/ 2147483647 w 724"/>
              <a:gd name="T31" fmla="*/ 2147483647 h 266"/>
              <a:gd name="T32" fmla="*/ 2147483647 w 724"/>
              <a:gd name="T33" fmla="*/ 2147483647 h 266"/>
              <a:gd name="T34" fmla="*/ 2147483647 w 724"/>
              <a:gd name="T35" fmla="*/ 2147483647 h 266"/>
              <a:gd name="T36" fmla="*/ 2147483647 w 724"/>
              <a:gd name="T37" fmla="*/ 2147483647 h 266"/>
              <a:gd name="T38" fmla="*/ 2147483647 w 724"/>
              <a:gd name="T39" fmla="*/ 2147483647 h 266"/>
              <a:gd name="T40" fmla="*/ 2147483647 w 724"/>
              <a:gd name="T41" fmla="*/ 2147483647 h 266"/>
              <a:gd name="T42" fmla="*/ 2147483647 w 724"/>
              <a:gd name="T43" fmla="*/ 2147483647 h 266"/>
              <a:gd name="T44" fmla="*/ 2147483647 w 724"/>
              <a:gd name="T45" fmla="*/ 2147483647 h 266"/>
              <a:gd name="T46" fmla="*/ 2147483647 w 724"/>
              <a:gd name="T47" fmla="*/ 2147483647 h 266"/>
              <a:gd name="T48" fmla="*/ 2147483647 w 724"/>
              <a:gd name="T49" fmla="*/ 2147483647 h 266"/>
              <a:gd name="T50" fmla="*/ 2147483647 w 724"/>
              <a:gd name="T51" fmla="*/ 2147483647 h 266"/>
              <a:gd name="T52" fmla="*/ 2147483647 w 724"/>
              <a:gd name="T53" fmla="*/ 2147483647 h 266"/>
              <a:gd name="T54" fmla="*/ 2147483647 w 724"/>
              <a:gd name="T55" fmla="*/ 2147483647 h 266"/>
              <a:gd name="T56" fmla="*/ 2147483647 w 724"/>
              <a:gd name="T57" fmla="*/ 2147483647 h 266"/>
              <a:gd name="T58" fmla="*/ 2147483647 w 724"/>
              <a:gd name="T59" fmla="*/ 2147483647 h 266"/>
              <a:gd name="T60" fmla="*/ 2147483647 w 724"/>
              <a:gd name="T61" fmla="*/ 2147483647 h 266"/>
              <a:gd name="T62" fmla="*/ 2147483647 w 724"/>
              <a:gd name="T63" fmla="*/ 2147483647 h 266"/>
              <a:gd name="T64" fmla="*/ 2147483647 w 724"/>
              <a:gd name="T65" fmla="*/ 2147483647 h 266"/>
              <a:gd name="T66" fmla="*/ 2147483647 w 724"/>
              <a:gd name="T67" fmla="*/ 2147483647 h 266"/>
              <a:gd name="T68" fmla="*/ 2147483647 w 724"/>
              <a:gd name="T69" fmla="*/ 2147483647 h 266"/>
              <a:gd name="T70" fmla="*/ 2147483647 w 724"/>
              <a:gd name="T71" fmla="*/ 0 h 266"/>
              <a:gd name="T72" fmla="*/ 2147483647 w 724"/>
              <a:gd name="T73" fmla="*/ 2147483647 h 266"/>
              <a:gd name="T74" fmla="*/ 2147483647 w 724"/>
              <a:gd name="T75" fmla="*/ 2147483647 h 266"/>
              <a:gd name="T76" fmla="*/ 2147483647 w 724"/>
              <a:gd name="T77" fmla="*/ 2147483647 h 266"/>
              <a:gd name="T78" fmla="*/ 2147483647 w 724"/>
              <a:gd name="T79" fmla="*/ 2147483647 h 266"/>
              <a:gd name="T80" fmla="*/ 2147483647 w 724"/>
              <a:gd name="T81" fmla="*/ 2147483647 h 266"/>
              <a:gd name="T82" fmla="*/ 2147483647 w 724"/>
              <a:gd name="T83" fmla="*/ 2147483647 h 266"/>
              <a:gd name="T84" fmla="*/ 2147483647 w 724"/>
              <a:gd name="T85" fmla="*/ 2147483647 h 266"/>
              <a:gd name="T86" fmla="*/ 2147483647 w 724"/>
              <a:gd name="T87" fmla="*/ 2147483647 h 266"/>
              <a:gd name="T88" fmla="*/ 2147483647 w 724"/>
              <a:gd name="T89" fmla="*/ 2147483647 h 266"/>
              <a:gd name="T90" fmla="*/ 2147483647 w 724"/>
              <a:gd name="T91" fmla="*/ 2147483647 h 266"/>
              <a:gd name="T92" fmla="*/ 2147483647 w 724"/>
              <a:gd name="T93" fmla="*/ 2147483647 h 266"/>
              <a:gd name="T94" fmla="*/ 2147483647 w 724"/>
              <a:gd name="T95" fmla="*/ 2147483647 h 266"/>
              <a:gd name="T96" fmla="*/ 2147483647 w 724"/>
              <a:gd name="T97" fmla="*/ 2147483647 h 266"/>
              <a:gd name="T98" fmla="*/ 2147483647 w 724"/>
              <a:gd name="T99" fmla="*/ 2147483647 h 266"/>
              <a:gd name="T100" fmla="*/ 2147483647 w 724"/>
              <a:gd name="T101" fmla="*/ 2147483647 h 266"/>
              <a:gd name="T102" fmla="*/ 2147483647 w 724"/>
              <a:gd name="T103" fmla="*/ 2147483647 h 266"/>
              <a:gd name="T104" fmla="*/ 2147483647 w 724"/>
              <a:gd name="T105" fmla="*/ 2147483647 h 266"/>
              <a:gd name="T106" fmla="*/ 2147483647 w 724"/>
              <a:gd name="T107" fmla="*/ 2147483647 h 266"/>
              <a:gd name="T108" fmla="*/ 2147483647 w 724"/>
              <a:gd name="T109" fmla="*/ 2147483647 h 266"/>
              <a:gd name="T110" fmla="*/ 2147483647 w 724"/>
              <a:gd name="T111" fmla="*/ 2147483647 h 266"/>
              <a:gd name="T112" fmla="*/ 2147483647 w 724"/>
              <a:gd name="T113" fmla="*/ 2147483647 h 266"/>
              <a:gd name="T114" fmla="*/ 2147483647 w 724"/>
              <a:gd name="T115" fmla="*/ 2147483647 h 2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24"/>
              <a:gd name="T175" fmla="*/ 0 h 266"/>
              <a:gd name="T176" fmla="*/ 724 w 724"/>
              <a:gd name="T177" fmla="*/ 266 h 2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24" h="266">
                <a:moveTo>
                  <a:pt x="113" y="89"/>
                </a:moveTo>
                <a:lnTo>
                  <a:pt x="113" y="89"/>
                </a:lnTo>
                <a:lnTo>
                  <a:pt x="101" y="90"/>
                </a:lnTo>
                <a:lnTo>
                  <a:pt x="73" y="92"/>
                </a:lnTo>
                <a:lnTo>
                  <a:pt x="69" y="93"/>
                </a:lnTo>
                <a:lnTo>
                  <a:pt x="63" y="93"/>
                </a:lnTo>
                <a:lnTo>
                  <a:pt x="56" y="94"/>
                </a:lnTo>
                <a:lnTo>
                  <a:pt x="52" y="94"/>
                </a:lnTo>
                <a:lnTo>
                  <a:pt x="56" y="108"/>
                </a:lnTo>
                <a:lnTo>
                  <a:pt x="54" y="112"/>
                </a:lnTo>
                <a:lnTo>
                  <a:pt x="55" y="122"/>
                </a:lnTo>
                <a:lnTo>
                  <a:pt x="41" y="124"/>
                </a:lnTo>
                <a:lnTo>
                  <a:pt x="48" y="129"/>
                </a:lnTo>
                <a:lnTo>
                  <a:pt x="51" y="136"/>
                </a:lnTo>
                <a:lnTo>
                  <a:pt x="49" y="139"/>
                </a:lnTo>
                <a:lnTo>
                  <a:pt x="40" y="150"/>
                </a:lnTo>
                <a:lnTo>
                  <a:pt x="49" y="160"/>
                </a:lnTo>
                <a:lnTo>
                  <a:pt x="40" y="161"/>
                </a:lnTo>
                <a:lnTo>
                  <a:pt x="30" y="179"/>
                </a:lnTo>
                <a:lnTo>
                  <a:pt x="30" y="203"/>
                </a:lnTo>
                <a:lnTo>
                  <a:pt x="20" y="200"/>
                </a:lnTo>
                <a:lnTo>
                  <a:pt x="18" y="207"/>
                </a:lnTo>
                <a:lnTo>
                  <a:pt x="11" y="216"/>
                </a:lnTo>
                <a:lnTo>
                  <a:pt x="8" y="221"/>
                </a:lnTo>
                <a:lnTo>
                  <a:pt x="11" y="221"/>
                </a:lnTo>
                <a:lnTo>
                  <a:pt x="12" y="217"/>
                </a:lnTo>
                <a:lnTo>
                  <a:pt x="15" y="224"/>
                </a:lnTo>
                <a:lnTo>
                  <a:pt x="18" y="249"/>
                </a:lnTo>
                <a:lnTo>
                  <a:pt x="12" y="249"/>
                </a:lnTo>
                <a:lnTo>
                  <a:pt x="0" y="265"/>
                </a:lnTo>
                <a:lnTo>
                  <a:pt x="26" y="263"/>
                </a:lnTo>
                <a:lnTo>
                  <a:pt x="40" y="262"/>
                </a:lnTo>
                <a:lnTo>
                  <a:pt x="49" y="260"/>
                </a:lnTo>
                <a:lnTo>
                  <a:pt x="56" y="260"/>
                </a:lnTo>
                <a:lnTo>
                  <a:pt x="66" y="260"/>
                </a:lnTo>
                <a:lnTo>
                  <a:pt x="73" y="259"/>
                </a:lnTo>
                <a:lnTo>
                  <a:pt x="83" y="258"/>
                </a:lnTo>
                <a:lnTo>
                  <a:pt x="87" y="258"/>
                </a:lnTo>
                <a:lnTo>
                  <a:pt x="92" y="258"/>
                </a:lnTo>
                <a:lnTo>
                  <a:pt x="96" y="258"/>
                </a:lnTo>
                <a:lnTo>
                  <a:pt x="103" y="256"/>
                </a:lnTo>
                <a:lnTo>
                  <a:pt x="109" y="256"/>
                </a:lnTo>
                <a:lnTo>
                  <a:pt x="112" y="256"/>
                </a:lnTo>
                <a:lnTo>
                  <a:pt x="113" y="255"/>
                </a:lnTo>
                <a:lnTo>
                  <a:pt x="120" y="255"/>
                </a:lnTo>
                <a:lnTo>
                  <a:pt x="128" y="255"/>
                </a:lnTo>
                <a:lnTo>
                  <a:pt x="132" y="253"/>
                </a:lnTo>
                <a:lnTo>
                  <a:pt x="139" y="253"/>
                </a:lnTo>
                <a:lnTo>
                  <a:pt x="148" y="253"/>
                </a:lnTo>
                <a:lnTo>
                  <a:pt x="167" y="251"/>
                </a:lnTo>
                <a:lnTo>
                  <a:pt x="168" y="251"/>
                </a:lnTo>
                <a:lnTo>
                  <a:pt x="178" y="249"/>
                </a:lnTo>
                <a:lnTo>
                  <a:pt x="182" y="249"/>
                </a:lnTo>
                <a:lnTo>
                  <a:pt x="182" y="248"/>
                </a:lnTo>
                <a:lnTo>
                  <a:pt x="202" y="246"/>
                </a:lnTo>
                <a:lnTo>
                  <a:pt x="209" y="246"/>
                </a:lnTo>
                <a:lnTo>
                  <a:pt x="228" y="244"/>
                </a:lnTo>
                <a:lnTo>
                  <a:pt x="235" y="244"/>
                </a:lnTo>
                <a:lnTo>
                  <a:pt x="254" y="241"/>
                </a:lnTo>
                <a:lnTo>
                  <a:pt x="265" y="241"/>
                </a:lnTo>
                <a:lnTo>
                  <a:pt x="268" y="239"/>
                </a:lnTo>
                <a:lnTo>
                  <a:pt x="295" y="238"/>
                </a:lnTo>
                <a:lnTo>
                  <a:pt x="299" y="237"/>
                </a:lnTo>
                <a:lnTo>
                  <a:pt x="301" y="237"/>
                </a:lnTo>
                <a:lnTo>
                  <a:pt x="307" y="237"/>
                </a:lnTo>
                <a:lnTo>
                  <a:pt x="331" y="234"/>
                </a:lnTo>
                <a:lnTo>
                  <a:pt x="342" y="232"/>
                </a:lnTo>
                <a:lnTo>
                  <a:pt x="347" y="231"/>
                </a:lnTo>
                <a:lnTo>
                  <a:pt x="351" y="231"/>
                </a:lnTo>
                <a:lnTo>
                  <a:pt x="368" y="230"/>
                </a:lnTo>
                <a:lnTo>
                  <a:pt x="385" y="228"/>
                </a:lnTo>
                <a:lnTo>
                  <a:pt x="387" y="227"/>
                </a:lnTo>
                <a:lnTo>
                  <a:pt x="407" y="225"/>
                </a:lnTo>
                <a:lnTo>
                  <a:pt x="408" y="225"/>
                </a:lnTo>
                <a:lnTo>
                  <a:pt x="418" y="224"/>
                </a:lnTo>
                <a:lnTo>
                  <a:pt x="421" y="224"/>
                </a:lnTo>
                <a:lnTo>
                  <a:pt x="429" y="223"/>
                </a:lnTo>
                <a:lnTo>
                  <a:pt x="430" y="223"/>
                </a:lnTo>
                <a:lnTo>
                  <a:pt x="434" y="221"/>
                </a:lnTo>
                <a:lnTo>
                  <a:pt x="437" y="221"/>
                </a:lnTo>
                <a:lnTo>
                  <a:pt x="440" y="221"/>
                </a:lnTo>
                <a:lnTo>
                  <a:pt x="463" y="218"/>
                </a:lnTo>
                <a:lnTo>
                  <a:pt x="468" y="217"/>
                </a:lnTo>
                <a:lnTo>
                  <a:pt x="475" y="217"/>
                </a:lnTo>
                <a:lnTo>
                  <a:pt x="477" y="216"/>
                </a:lnTo>
                <a:lnTo>
                  <a:pt x="480" y="216"/>
                </a:lnTo>
                <a:lnTo>
                  <a:pt x="483" y="216"/>
                </a:lnTo>
                <a:lnTo>
                  <a:pt x="486" y="214"/>
                </a:lnTo>
                <a:lnTo>
                  <a:pt x="494" y="214"/>
                </a:lnTo>
                <a:lnTo>
                  <a:pt x="506" y="213"/>
                </a:lnTo>
                <a:lnTo>
                  <a:pt x="516" y="212"/>
                </a:lnTo>
                <a:lnTo>
                  <a:pt x="520" y="210"/>
                </a:lnTo>
                <a:lnTo>
                  <a:pt x="520" y="209"/>
                </a:lnTo>
                <a:lnTo>
                  <a:pt x="519" y="196"/>
                </a:lnTo>
                <a:lnTo>
                  <a:pt x="519" y="186"/>
                </a:lnTo>
                <a:lnTo>
                  <a:pt x="523" y="181"/>
                </a:lnTo>
                <a:lnTo>
                  <a:pt x="536" y="179"/>
                </a:lnTo>
                <a:lnTo>
                  <a:pt x="541" y="174"/>
                </a:lnTo>
                <a:lnTo>
                  <a:pt x="541" y="164"/>
                </a:lnTo>
                <a:lnTo>
                  <a:pt x="541" y="159"/>
                </a:lnTo>
                <a:lnTo>
                  <a:pt x="544" y="154"/>
                </a:lnTo>
                <a:lnTo>
                  <a:pt x="551" y="147"/>
                </a:lnTo>
                <a:lnTo>
                  <a:pt x="560" y="140"/>
                </a:lnTo>
                <a:lnTo>
                  <a:pt x="569" y="139"/>
                </a:lnTo>
                <a:lnTo>
                  <a:pt x="570" y="139"/>
                </a:lnTo>
                <a:lnTo>
                  <a:pt x="583" y="138"/>
                </a:lnTo>
                <a:lnTo>
                  <a:pt x="602" y="121"/>
                </a:lnTo>
                <a:lnTo>
                  <a:pt x="601" y="118"/>
                </a:lnTo>
                <a:lnTo>
                  <a:pt x="612" y="111"/>
                </a:lnTo>
                <a:lnTo>
                  <a:pt x="621" y="108"/>
                </a:lnTo>
                <a:lnTo>
                  <a:pt x="624" y="106"/>
                </a:lnTo>
                <a:lnTo>
                  <a:pt x="628" y="96"/>
                </a:lnTo>
                <a:lnTo>
                  <a:pt x="628" y="94"/>
                </a:lnTo>
                <a:lnTo>
                  <a:pt x="628" y="89"/>
                </a:lnTo>
                <a:lnTo>
                  <a:pt x="638" y="82"/>
                </a:lnTo>
                <a:lnTo>
                  <a:pt x="649" y="72"/>
                </a:lnTo>
                <a:lnTo>
                  <a:pt x="652" y="75"/>
                </a:lnTo>
                <a:lnTo>
                  <a:pt x="650" y="79"/>
                </a:lnTo>
                <a:lnTo>
                  <a:pt x="662" y="80"/>
                </a:lnTo>
                <a:lnTo>
                  <a:pt x="662" y="79"/>
                </a:lnTo>
                <a:lnTo>
                  <a:pt x="663" y="76"/>
                </a:lnTo>
                <a:lnTo>
                  <a:pt x="666" y="69"/>
                </a:lnTo>
                <a:lnTo>
                  <a:pt x="670" y="65"/>
                </a:lnTo>
                <a:lnTo>
                  <a:pt x="680" y="59"/>
                </a:lnTo>
                <a:lnTo>
                  <a:pt x="682" y="57"/>
                </a:lnTo>
                <a:lnTo>
                  <a:pt x="689" y="59"/>
                </a:lnTo>
                <a:lnTo>
                  <a:pt x="691" y="61"/>
                </a:lnTo>
                <a:lnTo>
                  <a:pt x="695" y="61"/>
                </a:lnTo>
                <a:lnTo>
                  <a:pt x="698" y="58"/>
                </a:lnTo>
                <a:lnTo>
                  <a:pt x="699" y="58"/>
                </a:lnTo>
                <a:lnTo>
                  <a:pt x="704" y="41"/>
                </a:lnTo>
                <a:lnTo>
                  <a:pt x="706" y="39"/>
                </a:lnTo>
                <a:lnTo>
                  <a:pt x="709" y="34"/>
                </a:lnTo>
                <a:lnTo>
                  <a:pt x="718" y="32"/>
                </a:lnTo>
                <a:lnTo>
                  <a:pt x="720" y="25"/>
                </a:lnTo>
                <a:lnTo>
                  <a:pt x="721" y="12"/>
                </a:lnTo>
                <a:lnTo>
                  <a:pt x="721" y="2"/>
                </a:lnTo>
                <a:lnTo>
                  <a:pt x="723" y="0"/>
                </a:lnTo>
                <a:lnTo>
                  <a:pt x="714" y="1"/>
                </a:lnTo>
                <a:lnTo>
                  <a:pt x="707" y="2"/>
                </a:lnTo>
                <a:lnTo>
                  <a:pt x="699" y="2"/>
                </a:lnTo>
                <a:lnTo>
                  <a:pt x="699" y="5"/>
                </a:lnTo>
                <a:lnTo>
                  <a:pt x="681" y="8"/>
                </a:lnTo>
                <a:lnTo>
                  <a:pt x="678" y="8"/>
                </a:lnTo>
                <a:lnTo>
                  <a:pt x="675" y="9"/>
                </a:lnTo>
                <a:lnTo>
                  <a:pt x="673" y="9"/>
                </a:lnTo>
                <a:lnTo>
                  <a:pt x="671" y="9"/>
                </a:lnTo>
                <a:lnTo>
                  <a:pt x="668" y="11"/>
                </a:lnTo>
                <a:lnTo>
                  <a:pt x="662" y="11"/>
                </a:lnTo>
                <a:lnTo>
                  <a:pt x="650" y="12"/>
                </a:lnTo>
                <a:lnTo>
                  <a:pt x="642" y="15"/>
                </a:lnTo>
                <a:lnTo>
                  <a:pt x="639" y="15"/>
                </a:lnTo>
                <a:lnTo>
                  <a:pt x="638" y="15"/>
                </a:lnTo>
                <a:lnTo>
                  <a:pt x="623" y="18"/>
                </a:lnTo>
                <a:lnTo>
                  <a:pt x="619" y="18"/>
                </a:lnTo>
                <a:lnTo>
                  <a:pt x="609" y="19"/>
                </a:lnTo>
                <a:lnTo>
                  <a:pt x="587" y="22"/>
                </a:lnTo>
                <a:lnTo>
                  <a:pt x="585" y="22"/>
                </a:lnTo>
                <a:lnTo>
                  <a:pt x="569" y="25"/>
                </a:lnTo>
                <a:lnTo>
                  <a:pt x="556" y="26"/>
                </a:lnTo>
                <a:lnTo>
                  <a:pt x="554" y="26"/>
                </a:lnTo>
                <a:lnTo>
                  <a:pt x="551" y="26"/>
                </a:lnTo>
                <a:lnTo>
                  <a:pt x="549" y="29"/>
                </a:lnTo>
                <a:lnTo>
                  <a:pt x="542" y="30"/>
                </a:lnTo>
                <a:lnTo>
                  <a:pt x="530" y="32"/>
                </a:lnTo>
                <a:lnTo>
                  <a:pt x="523" y="32"/>
                </a:lnTo>
                <a:lnTo>
                  <a:pt x="516" y="33"/>
                </a:lnTo>
                <a:lnTo>
                  <a:pt x="506" y="34"/>
                </a:lnTo>
                <a:lnTo>
                  <a:pt x="504" y="34"/>
                </a:lnTo>
                <a:lnTo>
                  <a:pt x="502" y="34"/>
                </a:lnTo>
                <a:lnTo>
                  <a:pt x="486" y="36"/>
                </a:lnTo>
                <a:lnTo>
                  <a:pt x="477" y="39"/>
                </a:lnTo>
                <a:lnTo>
                  <a:pt x="457" y="40"/>
                </a:lnTo>
                <a:lnTo>
                  <a:pt x="450" y="40"/>
                </a:lnTo>
                <a:lnTo>
                  <a:pt x="443" y="41"/>
                </a:lnTo>
                <a:lnTo>
                  <a:pt x="440" y="41"/>
                </a:lnTo>
                <a:lnTo>
                  <a:pt x="439" y="41"/>
                </a:lnTo>
                <a:lnTo>
                  <a:pt x="427" y="41"/>
                </a:lnTo>
                <a:lnTo>
                  <a:pt x="415" y="43"/>
                </a:lnTo>
                <a:lnTo>
                  <a:pt x="414" y="43"/>
                </a:lnTo>
                <a:lnTo>
                  <a:pt x="409" y="43"/>
                </a:lnTo>
                <a:lnTo>
                  <a:pt x="401" y="46"/>
                </a:lnTo>
                <a:lnTo>
                  <a:pt x="396" y="46"/>
                </a:lnTo>
                <a:lnTo>
                  <a:pt x="385" y="47"/>
                </a:lnTo>
                <a:lnTo>
                  <a:pt x="371" y="48"/>
                </a:lnTo>
                <a:lnTo>
                  <a:pt x="368" y="48"/>
                </a:lnTo>
                <a:lnTo>
                  <a:pt x="361" y="50"/>
                </a:lnTo>
                <a:lnTo>
                  <a:pt x="355" y="50"/>
                </a:lnTo>
                <a:lnTo>
                  <a:pt x="353" y="50"/>
                </a:lnTo>
                <a:lnTo>
                  <a:pt x="342" y="51"/>
                </a:lnTo>
                <a:lnTo>
                  <a:pt x="335" y="51"/>
                </a:lnTo>
                <a:lnTo>
                  <a:pt x="328" y="51"/>
                </a:lnTo>
                <a:lnTo>
                  <a:pt x="325" y="51"/>
                </a:lnTo>
                <a:lnTo>
                  <a:pt x="318" y="51"/>
                </a:lnTo>
                <a:lnTo>
                  <a:pt x="310" y="53"/>
                </a:lnTo>
                <a:lnTo>
                  <a:pt x="307" y="54"/>
                </a:lnTo>
                <a:lnTo>
                  <a:pt x="304" y="55"/>
                </a:lnTo>
                <a:lnTo>
                  <a:pt x="303" y="53"/>
                </a:lnTo>
                <a:lnTo>
                  <a:pt x="293" y="55"/>
                </a:lnTo>
                <a:lnTo>
                  <a:pt x="288" y="55"/>
                </a:lnTo>
                <a:lnTo>
                  <a:pt x="282" y="55"/>
                </a:lnTo>
                <a:lnTo>
                  <a:pt x="278" y="57"/>
                </a:lnTo>
                <a:lnTo>
                  <a:pt x="263" y="58"/>
                </a:lnTo>
                <a:lnTo>
                  <a:pt x="259" y="59"/>
                </a:lnTo>
                <a:lnTo>
                  <a:pt x="257" y="59"/>
                </a:lnTo>
                <a:lnTo>
                  <a:pt x="247" y="59"/>
                </a:lnTo>
                <a:lnTo>
                  <a:pt x="239" y="61"/>
                </a:lnTo>
                <a:lnTo>
                  <a:pt x="228" y="62"/>
                </a:lnTo>
                <a:lnTo>
                  <a:pt x="221" y="64"/>
                </a:lnTo>
                <a:lnTo>
                  <a:pt x="213" y="65"/>
                </a:lnTo>
                <a:lnTo>
                  <a:pt x="209" y="65"/>
                </a:lnTo>
                <a:lnTo>
                  <a:pt x="195" y="66"/>
                </a:lnTo>
                <a:lnTo>
                  <a:pt x="195" y="64"/>
                </a:lnTo>
                <a:lnTo>
                  <a:pt x="175" y="64"/>
                </a:lnTo>
                <a:lnTo>
                  <a:pt x="177" y="66"/>
                </a:lnTo>
                <a:lnTo>
                  <a:pt x="178" y="69"/>
                </a:lnTo>
                <a:lnTo>
                  <a:pt x="180" y="83"/>
                </a:lnTo>
                <a:lnTo>
                  <a:pt x="160" y="85"/>
                </a:lnTo>
                <a:lnTo>
                  <a:pt x="152" y="86"/>
                </a:lnTo>
                <a:lnTo>
                  <a:pt x="142" y="86"/>
                </a:lnTo>
                <a:lnTo>
                  <a:pt x="139" y="86"/>
                </a:lnTo>
                <a:lnTo>
                  <a:pt x="137" y="86"/>
                </a:lnTo>
                <a:lnTo>
                  <a:pt x="119" y="89"/>
                </a:lnTo>
                <a:lnTo>
                  <a:pt x="114" y="89"/>
                </a:lnTo>
                <a:lnTo>
                  <a:pt x="113" y="89"/>
                </a:lnTo>
              </a:path>
            </a:pathLst>
          </a:custGeom>
          <a:solidFill>
            <a:schemeClr val="accent4"/>
          </a:solid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grpSp>
        <p:nvGrpSpPr>
          <p:cNvPr id="9" name="Group 99"/>
          <p:cNvGrpSpPr/>
          <p:nvPr/>
        </p:nvGrpSpPr>
        <p:grpSpPr>
          <a:xfrm>
            <a:off x="6661150" y="3581400"/>
            <a:ext cx="936625" cy="481012"/>
            <a:chOff x="6092825" y="3275013"/>
            <a:chExt cx="936625" cy="481012"/>
          </a:xfrm>
          <a:solidFill>
            <a:schemeClr val="accent5"/>
          </a:solidFill>
        </p:grpSpPr>
        <p:sp>
          <p:nvSpPr>
            <p:cNvPr id="4129" name="Freeform 237" descr="Outlined diamond"/>
            <p:cNvSpPr>
              <a:spLocks/>
            </p:cNvSpPr>
            <p:nvPr/>
          </p:nvSpPr>
          <p:spPr bwMode="auto">
            <a:xfrm>
              <a:off x="6092825" y="3275013"/>
              <a:ext cx="914400" cy="481012"/>
            </a:xfrm>
            <a:custGeom>
              <a:avLst/>
              <a:gdLst>
                <a:gd name="T0" fmla="*/ 2147483647 w 663"/>
                <a:gd name="T1" fmla="*/ 2147483647 h 384"/>
                <a:gd name="T2" fmla="*/ 2147483647 w 663"/>
                <a:gd name="T3" fmla="*/ 2147483647 h 384"/>
                <a:gd name="T4" fmla="*/ 2147483647 w 663"/>
                <a:gd name="T5" fmla="*/ 2147483647 h 384"/>
                <a:gd name="T6" fmla="*/ 2147483647 w 663"/>
                <a:gd name="T7" fmla="*/ 2147483647 h 384"/>
                <a:gd name="T8" fmla="*/ 2147483647 w 663"/>
                <a:gd name="T9" fmla="*/ 2147483647 h 384"/>
                <a:gd name="T10" fmla="*/ 2147483647 w 663"/>
                <a:gd name="T11" fmla="*/ 2147483647 h 384"/>
                <a:gd name="T12" fmla="*/ 2147483647 w 663"/>
                <a:gd name="T13" fmla="*/ 2147483647 h 384"/>
                <a:gd name="T14" fmla="*/ 2147483647 w 663"/>
                <a:gd name="T15" fmla="*/ 2147483647 h 384"/>
                <a:gd name="T16" fmla="*/ 2147483647 w 663"/>
                <a:gd name="T17" fmla="*/ 2147483647 h 384"/>
                <a:gd name="T18" fmla="*/ 2147483647 w 663"/>
                <a:gd name="T19" fmla="*/ 2147483647 h 384"/>
                <a:gd name="T20" fmla="*/ 2147483647 w 663"/>
                <a:gd name="T21" fmla="*/ 2147483647 h 384"/>
                <a:gd name="T22" fmla="*/ 2147483647 w 663"/>
                <a:gd name="T23" fmla="*/ 2147483647 h 384"/>
                <a:gd name="T24" fmla="*/ 2147483647 w 663"/>
                <a:gd name="T25" fmla="*/ 2147483647 h 384"/>
                <a:gd name="T26" fmla="*/ 2147483647 w 663"/>
                <a:gd name="T27" fmla="*/ 2147483647 h 384"/>
                <a:gd name="T28" fmla="*/ 2147483647 w 663"/>
                <a:gd name="T29" fmla="*/ 2147483647 h 384"/>
                <a:gd name="T30" fmla="*/ 2147483647 w 663"/>
                <a:gd name="T31" fmla="*/ 2147483647 h 384"/>
                <a:gd name="T32" fmla="*/ 2147483647 w 663"/>
                <a:gd name="T33" fmla="*/ 2147483647 h 384"/>
                <a:gd name="T34" fmla="*/ 2147483647 w 663"/>
                <a:gd name="T35" fmla="*/ 2147483647 h 384"/>
                <a:gd name="T36" fmla="*/ 2147483647 w 663"/>
                <a:gd name="T37" fmla="*/ 2147483647 h 384"/>
                <a:gd name="T38" fmla="*/ 2147483647 w 663"/>
                <a:gd name="T39" fmla="*/ 2147483647 h 384"/>
                <a:gd name="T40" fmla="*/ 2147483647 w 663"/>
                <a:gd name="T41" fmla="*/ 2147483647 h 384"/>
                <a:gd name="T42" fmla="*/ 2147483647 w 663"/>
                <a:gd name="T43" fmla="*/ 2147483647 h 384"/>
                <a:gd name="T44" fmla="*/ 2147483647 w 663"/>
                <a:gd name="T45" fmla="*/ 2147483647 h 384"/>
                <a:gd name="T46" fmla="*/ 2147483647 w 663"/>
                <a:gd name="T47" fmla="*/ 2147483647 h 384"/>
                <a:gd name="T48" fmla="*/ 2147483647 w 663"/>
                <a:gd name="T49" fmla="*/ 2147483647 h 384"/>
                <a:gd name="T50" fmla="*/ 2147483647 w 663"/>
                <a:gd name="T51" fmla="*/ 2147483647 h 384"/>
                <a:gd name="T52" fmla="*/ 2147483647 w 663"/>
                <a:gd name="T53" fmla="*/ 2147483647 h 384"/>
                <a:gd name="T54" fmla="*/ 2147483647 w 663"/>
                <a:gd name="T55" fmla="*/ 2147483647 h 384"/>
                <a:gd name="T56" fmla="*/ 2147483647 w 663"/>
                <a:gd name="T57" fmla="*/ 2147483647 h 384"/>
                <a:gd name="T58" fmla="*/ 2147483647 w 663"/>
                <a:gd name="T59" fmla="*/ 2147483647 h 384"/>
                <a:gd name="T60" fmla="*/ 2147483647 w 663"/>
                <a:gd name="T61" fmla="*/ 2147483647 h 384"/>
                <a:gd name="T62" fmla="*/ 2147483647 w 663"/>
                <a:gd name="T63" fmla="*/ 2147483647 h 384"/>
                <a:gd name="T64" fmla="*/ 2147483647 w 663"/>
                <a:gd name="T65" fmla="*/ 2147483647 h 384"/>
                <a:gd name="T66" fmla="*/ 2147483647 w 663"/>
                <a:gd name="T67" fmla="*/ 2147483647 h 384"/>
                <a:gd name="T68" fmla="*/ 2147483647 w 663"/>
                <a:gd name="T69" fmla="*/ 2147483647 h 384"/>
                <a:gd name="T70" fmla="*/ 2147483647 w 663"/>
                <a:gd name="T71" fmla="*/ 2147483647 h 384"/>
                <a:gd name="T72" fmla="*/ 2147483647 w 663"/>
                <a:gd name="T73" fmla="*/ 2147483647 h 384"/>
                <a:gd name="T74" fmla="*/ 2147483647 w 663"/>
                <a:gd name="T75" fmla="*/ 2147483647 h 384"/>
                <a:gd name="T76" fmla="*/ 2147483647 w 663"/>
                <a:gd name="T77" fmla="*/ 2147483647 h 384"/>
                <a:gd name="T78" fmla="*/ 2147483647 w 663"/>
                <a:gd name="T79" fmla="*/ 2147483647 h 384"/>
                <a:gd name="T80" fmla="*/ 2147483647 w 663"/>
                <a:gd name="T81" fmla="*/ 2147483647 h 384"/>
                <a:gd name="T82" fmla="*/ 2147483647 w 663"/>
                <a:gd name="T83" fmla="*/ 2147483647 h 384"/>
                <a:gd name="T84" fmla="*/ 2147483647 w 663"/>
                <a:gd name="T85" fmla="*/ 2147483647 h 384"/>
                <a:gd name="T86" fmla="*/ 2147483647 w 663"/>
                <a:gd name="T87" fmla="*/ 2147483647 h 384"/>
                <a:gd name="T88" fmla="*/ 2147483647 w 663"/>
                <a:gd name="T89" fmla="*/ 2147483647 h 384"/>
                <a:gd name="T90" fmla="*/ 2147483647 w 663"/>
                <a:gd name="T91" fmla="*/ 2147483647 h 384"/>
                <a:gd name="T92" fmla="*/ 2147483647 w 663"/>
                <a:gd name="T93" fmla="*/ 2147483647 h 384"/>
                <a:gd name="T94" fmla="*/ 2147483647 w 663"/>
                <a:gd name="T95" fmla="*/ 2147483647 h 384"/>
                <a:gd name="T96" fmla="*/ 2147483647 w 663"/>
                <a:gd name="T97" fmla="*/ 2147483647 h 384"/>
                <a:gd name="T98" fmla="*/ 2147483647 w 663"/>
                <a:gd name="T99" fmla="*/ 2147483647 h 384"/>
                <a:gd name="T100" fmla="*/ 2147483647 w 663"/>
                <a:gd name="T101" fmla="*/ 2147483647 h 384"/>
                <a:gd name="T102" fmla="*/ 2147483647 w 663"/>
                <a:gd name="T103" fmla="*/ 2147483647 h 38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63"/>
                <a:gd name="T157" fmla="*/ 0 h 384"/>
                <a:gd name="T158" fmla="*/ 663 w 663"/>
                <a:gd name="T159" fmla="*/ 384 h 38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63" h="384">
                  <a:moveTo>
                    <a:pt x="603" y="213"/>
                  </a:moveTo>
                  <a:lnTo>
                    <a:pt x="604" y="215"/>
                  </a:lnTo>
                  <a:lnTo>
                    <a:pt x="606" y="213"/>
                  </a:lnTo>
                  <a:lnTo>
                    <a:pt x="613" y="217"/>
                  </a:lnTo>
                  <a:lnTo>
                    <a:pt x="616" y="230"/>
                  </a:lnTo>
                  <a:lnTo>
                    <a:pt x="616" y="231"/>
                  </a:lnTo>
                  <a:lnTo>
                    <a:pt x="616" y="233"/>
                  </a:lnTo>
                  <a:lnTo>
                    <a:pt x="620" y="234"/>
                  </a:lnTo>
                  <a:lnTo>
                    <a:pt x="627" y="234"/>
                  </a:lnTo>
                  <a:lnTo>
                    <a:pt x="632" y="235"/>
                  </a:lnTo>
                  <a:lnTo>
                    <a:pt x="642" y="231"/>
                  </a:lnTo>
                  <a:lnTo>
                    <a:pt x="662" y="270"/>
                  </a:lnTo>
                  <a:lnTo>
                    <a:pt x="650" y="271"/>
                  </a:lnTo>
                  <a:lnTo>
                    <a:pt x="641" y="274"/>
                  </a:lnTo>
                  <a:lnTo>
                    <a:pt x="630" y="277"/>
                  </a:lnTo>
                  <a:lnTo>
                    <a:pt x="628" y="277"/>
                  </a:lnTo>
                  <a:lnTo>
                    <a:pt x="625" y="277"/>
                  </a:lnTo>
                  <a:lnTo>
                    <a:pt x="623" y="278"/>
                  </a:lnTo>
                  <a:lnTo>
                    <a:pt x="620" y="278"/>
                  </a:lnTo>
                  <a:lnTo>
                    <a:pt x="610" y="281"/>
                  </a:lnTo>
                  <a:lnTo>
                    <a:pt x="609" y="281"/>
                  </a:lnTo>
                  <a:lnTo>
                    <a:pt x="606" y="281"/>
                  </a:lnTo>
                  <a:lnTo>
                    <a:pt x="588" y="285"/>
                  </a:lnTo>
                  <a:lnTo>
                    <a:pt x="577" y="288"/>
                  </a:lnTo>
                  <a:lnTo>
                    <a:pt x="574" y="288"/>
                  </a:lnTo>
                  <a:lnTo>
                    <a:pt x="559" y="292"/>
                  </a:lnTo>
                  <a:lnTo>
                    <a:pt x="556" y="294"/>
                  </a:lnTo>
                  <a:lnTo>
                    <a:pt x="553" y="294"/>
                  </a:lnTo>
                  <a:lnTo>
                    <a:pt x="546" y="295"/>
                  </a:lnTo>
                  <a:lnTo>
                    <a:pt x="542" y="295"/>
                  </a:lnTo>
                  <a:lnTo>
                    <a:pt x="521" y="301"/>
                  </a:lnTo>
                  <a:lnTo>
                    <a:pt x="518" y="301"/>
                  </a:lnTo>
                  <a:lnTo>
                    <a:pt x="503" y="303"/>
                  </a:lnTo>
                  <a:lnTo>
                    <a:pt x="499" y="305"/>
                  </a:lnTo>
                  <a:lnTo>
                    <a:pt x="496" y="305"/>
                  </a:lnTo>
                  <a:lnTo>
                    <a:pt x="490" y="306"/>
                  </a:lnTo>
                  <a:lnTo>
                    <a:pt x="486" y="308"/>
                  </a:lnTo>
                  <a:lnTo>
                    <a:pt x="482" y="308"/>
                  </a:lnTo>
                  <a:lnTo>
                    <a:pt x="479" y="309"/>
                  </a:lnTo>
                  <a:lnTo>
                    <a:pt x="464" y="312"/>
                  </a:lnTo>
                  <a:lnTo>
                    <a:pt x="461" y="312"/>
                  </a:lnTo>
                  <a:lnTo>
                    <a:pt x="454" y="313"/>
                  </a:lnTo>
                  <a:lnTo>
                    <a:pt x="450" y="315"/>
                  </a:lnTo>
                  <a:lnTo>
                    <a:pt x="447" y="315"/>
                  </a:lnTo>
                  <a:lnTo>
                    <a:pt x="443" y="316"/>
                  </a:lnTo>
                  <a:lnTo>
                    <a:pt x="440" y="317"/>
                  </a:lnTo>
                  <a:lnTo>
                    <a:pt x="429" y="319"/>
                  </a:lnTo>
                  <a:lnTo>
                    <a:pt x="421" y="320"/>
                  </a:lnTo>
                  <a:lnTo>
                    <a:pt x="420" y="320"/>
                  </a:lnTo>
                  <a:lnTo>
                    <a:pt x="417" y="321"/>
                  </a:lnTo>
                  <a:lnTo>
                    <a:pt x="415" y="321"/>
                  </a:lnTo>
                  <a:lnTo>
                    <a:pt x="414" y="321"/>
                  </a:lnTo>
                  <a:lnTo>
                    <a:pt x="413" y="321"/>
                  </a:lnTo>
                  <a:lnTo>
                    <a:pt x="386" y="327"/>
                  </a:lnTo>
                  <a:lnTo>
                    <a:pt x="379" y="328"/>
                  </a:lnTo>
                  <a:lnTo>
                    <a:pt x="376" y="328"/>
                  </a:lnTo>
                  <a:lnTo>
                    <a:pt x="367" y="331"/>
                  </a:lnTo>
                  <a:lnTo>
                    <a:pt x="354" y="333"/>
                  </a:lnTo>
                  <a:lnTo>
                    <a:pt x="350" y="334"/>
                  </a:lnTo>
                  <a:lnTo>
                    <a:pt x="344" y="334"/>
                  </a:lnTo>
                  <a:lnTo>
                    <a:pt x="337" y="335"/>
                  </a:lnTo>
                  <a:lnTo>
                    <a:pt x="324" y="338"/>
                  </a:lnTo>
                  <a:lnTo>
                    <a:pt x="314" y="339"/>
                  </a:lnTo>
                  <a:lnTo>
                    <a:pt x="311" y="341"/>
                  </a:lnTo>
                  <a:lnTo>
                    <a:pt x="310" y="341"/>
                  </a:lnTo>
                  <a:lnTo>
                    <a:pt x="303" y="342"/>
                  </a:lnTo>
                  <a:lnTo>
                    <a:pt x="287" y="344"/>
                  </a:lnTo>
                  <a:lnTo>
                    <a:pt x="275" y="345"/>
                  </a:lnTo>
                  <a:lnTo>
                    <a:pt x="271" y="346"/>
                  </a:lnTo>
                  <a:lnTo>
                    <a:pt x="265" y="346"/>
                  </a:lnTo>
                  <a:lnTo>
                    <a:pt x="261" y="348"/>
                  </a:lnTo>
                  <a:lnTo>
                    <a:pt x="253" y="348"/>
                  </a:lnTo>
                  <a:lnTo>
                    <a:pt x="247" y="349"/>
                  </a:lnTo>
                  <a:lnTo>
                    <a:pt x="243" y="351"/>
                  </a:lnTo>
                  <a:lnTo>
                    <a:pt x="241" y="351"/>
                  </a:lnTo>
                  <a:lnTo>
                    <a:pt x="240" y="351"/>
                  </a:lnTo>
                  <a:lnTo>
                    <a:pt x="239" y="351"/>
                  </a:lnTo>
                  <a:lnTo>
                    <a:pt x="236" y="351"/>
                  </a:lnTo>
                  <a:lnTo>
                    <a:pt x="223" y="352"/>
                  </a:lnTo>
                  <a:lnTo>
                    <a:pt x="201" y="355"/>
                  </a:lnTo>
                  <a:lnTo>
                    <a:pt x="198" y="356"/>
                  </a:lnTo>
                  <a:lnTo>
                    <a:pt x="190" y="358"/>
                  </a:lnTo>
                  <a:lnTo>
                    <a:pt x="187" y="358"/>
                  </a:lnTo>
                  <a:lnTo>
                    <a:pt x="175" y="359"/>
                  </a:lnTo>
                  <a:lnTo>
                    <a:pt x="171" y="359"/>
                  </a:lnTo>
                  <a:lnTo>
                    <a:pt x="172" y="356"/>
                  </a:lnTo>
                  <a:lnTo>
                    <a:pt x="164" y="358"/>
                  </a:lnTo>
                  <a:lnTo>
                    <a:pt x="157" y="359"/>
                  </a:lnTo>
                  <a:lnTo>
                    <a:pt x="148" y="359"/>
                  </a:lnTo>
                  <a:lnTo>
                    <a:pt x="148" y="362"/>
                  </a:lnTo>
                  <a:lnTo>
                    <a:pt x="130" y="364"/>
                  </a:lnTo>
                  <a:lnTo>
                    <a:pt x="127" y="364"/>
                  </a:lnTo>
                  <a:lnTo>
                    <a:pt x="125" y="366"/>
                  </a:lnTo>
                  <a:lnTo>
                    <a:pt x="122" y="366"/>
                  </a:lnTo>
                  <a:lnTo>
                    <a:pt x="120" y="366"/>
                  </a:lnTo>
                  <a:lnTo>
                    <a:pt x="118" y="367"/>
                  </a:lnTo>
                  <a:lnTo>
                    <a:pt x="111" y="367"/>
                  </a:lnTo>
                  <a:lnTo>
                    <a:pt x="100" y="369"/>
                  </a:lnTo>
                  <a:lnTo>
                    <a:pt x="91" y="371"/>
                  </a:lnTo>
                  <a:lnTo>
                    <a:pt x="89" y="371"/>
                  </a:lnTo>
                  <a:lnTo>
                    <a:pt x="87" y="371"/>
                  </a:lnTo>
                  <a:lnTo>
                    <a:pt x="72" y="374"/>
                  </a:lnTo>
                  <a:lnTo>
                    <a:pt x="68" y="374"/>
                  </a:lnTo>
                  <a:lnTo>
                    <a:pt x="58" y="376"/>
                  </a:lnTo>
                  <a:lnTo>
                    <a:pt x="36" y="378"/>
                  </a:lnTo>
                  <a:lnTo>
                    <a:pt x="34" y="378"/>
                  </a:lnTo>
                  <a:lnTo>
                    <a:pt x="18" y="381"/>
                  </a:lnTo>
                  <a:lnTo>
                    <a:pt x="5" y="383"/>
                  </a:lnTo>
                  <a:lnTo>
                    <a:pt x="2" y="383"/>
                  </a:lnTo>
                  <a:lnTo>
                    <a:pt x="0" y="383"/>
                  </a:lnTo>
                  <a:lnTo>
                    <a:pt x="4" y="381"/>
                  </a:lnTo>
                  <a:lnTo>
                    <a:pt x="13" y="374"/>
                  </a:lnTo>
                  <a:lnTo>
                    <a:pt x="18" y="374"/>
                  </a:lnTo>
                  <a:lnTo>
                    <a:pt x="44" y="360"/>
                  </a:lnTo>
                  <a:lnTo>
                    <a:pt x="44" y="358"/>
                  </a:lnTo>
                  <a:lnTo>
                    <a:pt x="62" y="342"/>
                  </a:lnTo>
                  <a:lnTo>
                    <a:pt x="62" y="341"/>
                  </a:lnTo>
                  <a:lnTo>
                    <a:pt x="62" y="334"/>
                  </a:lnTo>
                  <a:lnTo>
                    <a:pt x="72" y="327"/>
                  </a:lnTo>
                  <a:lnTo>
                    <a:pt x="73" y="315"/>
                  </a:lnTo>
                  <a:lnTo>
                    <a:pt x="84" y="305"/>
                  </a:lnTo>
                  <a:lnTo>
                    <a:pt x="86" y="305"/>
                  </a:lnTo>
                  <a:lnTo>
                    <a:pt x="94" y="298"/>
                  </a:lnTo>
                  <a:lnTo>
                    <a:pt x="100" y="295"/>
                  </a:lnTo>
                  <a:lnTo>
                    <a:pt x="104" y="291"/>
                  </a:lnTo>
                  <a:lnTo>
                    <a:pt x="112" y="281"/>
                  </a:lnTo>
                  <a:lnTo>
                    <a:pt x="120" y="270"/>
                  </a:lnTo>
                  <a:lnTo>
                    <a:pt x="129" y="260"/>
                  </a:lnTo>
                  <a:lnTo>
                    <a:pt x="133" y="262"/>
                  </a:lnTo>
                  <a:lnTo>
                    <a:pt x="130" y="265"/>
                  </a:lnTo>
                  <a:lnTo>
                    <a:pt x="134" y="277"/>
                  </a:lnTo>
                  <a:lnTo>
                    <a:pt x="154" y="290"/>
                  </a:lnTo>
                  <a:lnTo>
                    <a:pt x="159" y="294"/>
                  </a:lnTo>
                  <a:lnTo>
                    <a:pt x="178" y="281"/>
                  </a:lnTo>
                  <a:lnTo>
                    <a:pt x="183" y="274"/>
                  </a:lnTo>
                  <a:lnTo>
                    <a:pt x="187" y="277"/>
                  </a:lnTo>
                  <a:lnTo>
                    <a:pt x="194" y="281"/>
                  </a:lnTo>
                  <a:lnTo>
                    <a:pt x="197" y="284"/>
                  </a:lnTo>
                  <a:lnTo>
                    <a:pt x="204" y="277"/>
                  </a:lnTo>
                  <a:lnTo>
                    <a:pt x="215" y="271"/>
                  </a:lnTo>
                  <a:lnTo>
                    <a:pt x="216" y="273"/>
                  </a:lnTo>
                  <a:lnTo>
                    <a:pt x="226" y="266"/>
                  </a:lnTo>
                  <a:lnTo>
                    <a:pt x="223" y="262"/>
                  </a:lnTo>
                  <a:lnTo>
                    <a:pt x="223" y="258"/>
                  </a:lnTo>
                  <a:lnTo>
                    <a:pt x="232" y="262"/>
                  </a:lnTo>
                  <a:lnTo>
                    <a:pt x="254" y="248"/>
                  </a:lnTo>
                  <a:lnTo>
                    <a:pt x="257" y="252"/>
                  </a:lnTo>
                  <a:lnTo>
                    <a:pt x="268" y="241"/>
                  </a:lnTo>
                  <a:lnTo>
                    <a:pt x="272" y="230"/>
                  </a:lnTo>
                  <a:lnTo>
                    <a:pt x="273" y="227"/>
                  </a:lnTo>
                  <a:lnTo>
                    <a:pt x="271" y="224"/>
                  </a:lnTo>
                  <a:lnTo>
                    <a:pt x="268" y="223"/>
                  </a:lnTo>
                  <a:lnTo>
                    <a:pt x="265" y="220"/>
                  </a:lnTo>
                  <a:lnTo>
                    <a:pt x="271" y="210"/>
                  </a:lnTo>
                  <a:lnTo>
                    <a:pt x="273" y="198"/>
                  </a:lnTo>
                  <a:lnTo>
                    <a:pt x="280" y="188"/>
                  </a:lnTo>
                  <a:lnTo>
                    <a:pt x="285" y="184"/>
                  </a:lnTo>
                  <a:lnTo>
                    <a:pt x="285" y="183"/>
                  </a:lnTo>
                  <a:lnTo>
                    <a:pt x="287" y="174"/>
                  </a:lnTo>
                  <a:lnTo>
                    <a:pt x="287" y="169"/>
                  </a:lnTo>
                  <a:lnTo>
                    <a:pt x="292" y="158"/>
                  </a:lnTo>
                  <a:lnTo>
                    <a:pt x="297" y="151"/>
                  </a:lnTo>
                  <a:lnTo>
                    <a:pt x="299" y="141"/>
                  </a:lnTo>
                  <a:lnTo>
                    <a:pt x="300" y="140"/>
                  </a:lnTo>
                  <a:lnTo>
                    <a:pt x="303" y="113"/>
                  </a:lnTo>
                  <a:lnTo>
                    <a:pt x="310" y="116"/>
                  </a:lnTo>
                  <a:lnTo>
                    <a:pt x="319" y="126"/>
                  </a:lnTo>
                  <a:lnTo>
                    <a:pt x="333" y="129"/>
                  </a:lnTo>
                  <a:lnTo>
                    <a:pt x="337" y="123"/>
                  </a:lnTo>
                  <a:lnTo>
                    <a:pt x="340" y="120"/>
                  </a:lnTo>
                  <a:lnTo>
                    <a:pt x="340" y="117"/>
                  </a:lnTo>
                  <a:lnTo>
                    <a:pt x="340" y="116"/>
                  </a:lnTo>
                  <a:lnTo>
                    <a:pt x="347" y="87"/>
                  </a:lnTo>
                  <a:lnTo>
                    <a:pt x="351" y="77"/>
                  </a:lnTo>
                  <a:lnTo>
                    <a:pt x="351" y="76"/>
                  </a:lnTo>
                  <a:lnTo>
                    <a:pt x="364" y="84"/>
                  </a:lnTo>
                  <a:lnTo>
                    <a:pt x="369" y="66"/>
                  </a:lnTo>
                  <a:lnTo>
                    <a:pt x="383" y="54"/>
                  </a:lnTo>
                  <a:lnTo>
                    <a:pt x="383" y="47"/>
                  </a:lnTo>
                  <a:lnTo>
                    <a:pt x="386" y="43"/>
                  </a:lnTo>
                  <a:lnTo>
                    <a:pt x="390" y="38"/>
                  </a:lnTo>
                  <a:lnTo>
                    <a:pt x="393" y="18"/>
                  </a:lnTo>
                  <a:lnTo>
                    <a:pt x="392" y="0"/>
                  </a:lnTo>
                  <a:lnTo>
                    <a:pt x="397" y="2"/>
                  </a:lnTo>
                  <a:lnTo>
                    <a:pt x="400" y="4"/>
                  </a:lnTo>
                  <a:lnTo>
                    <a:pt x="403" y="6"/>
                  </a:lnTo>
                  <a:lnTo>
                    <a:pt x="410" y="9"/>
                  </a:lnTo>
                  <a:lnTo>
                    <a:pt x="413" y="11"/>
                  </a:lnTo>
                  <a:lnTo>
                    <a:pt x="421" y="16"/>
                  </a:lnTo>
                  <a:lnTo>
                    <a:pt x="424" y="18"/>
                  </a:lnTo>
                  <a:lnTo>
                    <a:pt x="424" y="19"/>
                  </a:lnTo>
                  <a:lnTo>
                    <a:pt x="440" y="27"/>
                  </a:lnTo>
                  <a:lnTo>
                    <a:pt x="443" y="13"/>
                  </a:lnTo>
                  <a:lnTo>
                    <a:pt x="443" y="9"/>
                  </a:lnTo>
                  <a:lnTo>
                    <a:pt x="446" y="5"/>
                  </a:lnTo>
                  <a:lnTo>
                    <a:pt x="449" y="4"/>
                  </a:lnTo>
                  <a:lnTo>
                    <a:pt x="453" y="5"/>
                  </a:lnTo>
                  <a:lnTo>
                    <a:pt x="465" y="9"/>
                  </a:lnTo>
                  <a:lnTo>
                    <a:pt x="470" y="12"/>
                  </a:lnTo>
                  <a:lnTo>
                    <a:pt x="465" y="23"/>
                  </a:lnTo>
                  <a:lnTo>
                    <a:pt x="479" y="27"/>
                  </a:lnTo>
                  <a:lnTo>
                    <a:pt x="483" y="27"/>
                  </a:lnTo>
                  <a:lnTo>
                    <a:pt x="490" y="29"/>
                  </a:lnTo>
                  <a:lnTo>
                    <a:pt x="490" y="33"/>
                  </a:lnTo>
                  <a:lnTo>
                    <a:pt x="500" y="34"/>
                  </a:lnTo>
                  <a:lnTo>
                    <a:pt x="503" y="37"/>
                  </a:lnTo>
                  <a:lnTo>
                    <a:pt x="510" y="43"/>
                  </a:lnTo>
                  <a:lnTo>
                    <a:pt x="511" y="45"/>
                  </a:lnTo>
                  <a:lnTo>
                    <a:pt x="513" y="51"/>
                  </a:lnTo>
                  <a:lnTo>
                    <a:pt x="513" y="52"/>
                  </a:lnTo>
                  <a:lnTo>
                    <a:pt x="514" y="55"/>
                  </a:lnTo>
                  <a:lnTo>
                    <a:pt x="511" y="61"/>
                  </a:lnTo>
                  <a:lnTo>
                    <a:pt x="509" y="63"/>
                  </a:lnTo>
                  <a:lnTo>
                    <a:pt x="507" y="65"/>
                  </a:lnTo>
                  <a:lnTo>
                    <a:pt x="509" y="69"/>
                  </a:lnTo>
                  <a:lnTo>
                    <a:pt x="503" y="72"/>
                  </a:lnTo>
                  <a:lnTo>
                    <a:pt x="503" y="70"/>
                  </a:lnTo>
                  <a:lnTo>
                    <a:pt x="502" y="70"/>
                  </a:lnTo>
                  <a:lnTo>
                    <a:pt x="499" y="72"/>
                  </a:lnTo>
                  <a:lnTo>
                    <a:pt x="500" y="79"/>
                  </a:lnTo>
                  <a:lnTo>
                    <a:pt x="497" y="86"/>
                  </a:lnTo>
                  <a:lnTo>
                    <a:pt x="497" y="87"/>
                  </a:lnTo>
                  <a:lnTo>
                    <a:pt x="497" y="94"/>
                  </a:lnTo>
                  <a:lnTo>
                    <a:pt x="503" y="102"/>
                  </a:lnTo>
                  <a:lnTo>
                    <a:pt x="506" y="104"/>
                  </a:lnTo>
                  <a:lnTo>
                    <a:pt x="524" y="94"/>
                  </a:lnTo>
                  <a:lnTo>
                    <a:pt x="528" y="105"/>
                  </a:lnTo>
                  <a:lnTo>
                    <a:pt x="531" y="106"/>
                  </a:lnTo>
                  <a:lnTo>
                    <a:pt x="534" y="111"/>
                  </a:lnTo>
                  <a:lnTo>
                    <a:pt x="541" y="113"/>
                  </a:lnTo>
                  <a:lnTo>
                    <a:pt x="561" y="112"/>
                  </a:lnTo>
                  <a:lnTo>
                    <a:pt x="572" y="123"/>
                  </a:lnTo>
                  <a:lnTo>
                    <a:pt x="599" y="133"/>
                  </a:lnTo>
                  <a:lnTo>
                    <a:pt x="596" y="149"/>
                  </a:lnTo>
                  <a:lnTo>
                    <a:pt x="598" y="156"/>
                  </a:lnTo>
                  <a:lnTo>
                    <a:pt x="602" y="162"/>
                  </a:lnTo>
                  <a:lnTo>
                    <a:pt x="584" y="163"/>
                  </a:lnTo>
                  <a:lnTo>
                    <a:pt x="574" y="154"/>
                  </a:lnTo>
                  <a:lnTo>
                    <a:pt x="568" y="151"/>
                  </a:lnTo>
                  <a:lnTo>
                    <a:pt x="557" y="144"/>
                  </a:lnTo>
                  <a:lnTo>
                    <a:pt x="556" y="144"/>
                  </a:lnTo>
                  <a:lnTo>
                    <a:pt x="559" y="149"/>
                  </a:lnTo>
                  <a:lnTo>
                    <a:pt x="566" y="154"/>
                  </a:lnTo>
                  <a:lnTo>
                    <a:pt x="571" y="155"/>
                  </a:lnTo>
                  <a:lnTo>
                    <a:pt x="579" y="167"/>
                  </a:lnTo>
                  <a:lnTo>
                    <a:pt x="596" y="169"/>
                  </a:lnTo>
                  <a:lnTo>
                    <a:pt x="598" y="174"/>
                  </a:lnTo>
                  <a:lnTo>
                    <a:pt x="600" y="177"/>
                  </a:lnTo>
                  <a:lnTo>
                    <a:pt x="606" y="174"/>
                  </a:lnTo>
                  <a:lnTo>
                    <a:pt x="610" y="188"/>
                  </a:lnTo>
                  <a:lnTo>
                    <a:pt x="600" y="191"/>
                  </a:lnTo>
                  <a:lnTo>
                    <a:pt x="598" y="188"/>
                  </a:lnTo>
                  <a:lnTo>
                    <a:pt x="595" y="192"/>
                  </a:lnTo>
                  <a:lnTo>
                    <a:pt x="603" y="202"/>
                  </a:lnTo>
                  <a:lnTo>
                    <a:pt x="592" y="208"/>
                  </a:lnTo>
                  <a:lnTo>
                    <a:pt x="593" y="208"/>
                  </a:lnTo>
                  <a:lnTo>
                    <a:pt x="603" y="206"/>
                  </a:lnTo>
                  <a:lnTo>
                    <a:pt x="603" y="213"/>
                  </a:lnTo>
                </a:path>
              </a:pathLst>
            </a:custGeom>
            <a:grp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sp>
          <p:nvSpPr>
            <p:cNvPr id="4130" name="Freeform 238" descr="Outlined diamond"/>
            <p:cNvSpPr>
              <a:spLocks/>
            </p:cNvSpPr>
            <p:nvPr/>
          </p:nvSpPr>
          <p:spPr bwMode="auto">
            <a:xfrm>
              <a:off x="6962775" y="3403600"/>
              <a:ext cx="66675" cy="138113"/>
            </a:xfrm>
            <a:custGeom>
              <a:avLst/>
              <a:gdLst>
                <a:gd name="T0" fmla="*/ 0 w 48"/>
                <a:gd name="T1" fmla="*/ 2147483647 h 113"/>
                <a:gd name="T2" fmla="*/ 0 w 48"/>
                <a:gd name="T3" fmla="*/ 2147483647 h 113"/>
                <a:gd name="T4" fmla="*/ 2147483647 w 48"/>
                <a:gd name="T5" fmla="*/ 2147483647 h 113"/>
                <a:gd name="T6" fmla="*/ 2147483647 w 48"/>
                <a:gd name="T7" fmla="*/ 2147483647 h 113"/>
                <a:gd name="T8" fmla="*/ 2147483647 w 48"/>
                <a:gd name="T9" fmla="*/ 2147483647 h 113"/>
                <a:gd name="T10" fmla="*/ 2147483647 w 48"/>
                <a:gd name="T11" fmla="*/ 2147483647 h 113"/>
                <a:gd name="T12" fmla="*/ 2147483647 w 48"/>
                <a:gd name="T13" fmla="*/ 2147483647 h 113"/>
                <a:gd name="T14" fmla="*/ 2147483647 w 48"/>
                <a:gd name="T15" fmla="*/ 2147483647 h 113"/>
                <a:gd name="T16" fmla="*/ 2147483647 w 48"/>
                <a:gd name="T17" fmla="*/ 2147483647 h 113"/>
                <a:gd name="T18" fmla="*/ 2147483647 w 48"/>
                <a:gd name="T19" fmla="*/ 2147483647 h 113"/>
                <a:gd name="T20" fmla="*/ 2147483647 w 48"/>
                <a:gd name="T21" fmla="*/ 2147483647 h 113"/>
                <a:gd name="T22" fmla="*/ 2147483647 w 48"/>
                <a:gd name="T23" fmla="*/ 0 h 113"/>
                <a:gd name="T24" fmla="*/ 2147483647 w 48"/>
                <a:gd name="T25" fmla="*/ 2147483647 h 113"/>
                <a:gd name="T26" fmla="*/ 2147483647 w 48"/>
                <a:gd name="T27" fmla="*/ 2147483647 h 113"/>
                <a:gd name="T28" fmla="*/ 2147483647 w 48"/>
                <a:gd name="T29" fmla="*/ 2147483647 h 113"/>
                <a:gd name="T30" fmla="*/ 2147483647 w 48"/>
                <a:gd name="T31" fmla="*/ 2147483647 h 113"/>
                <a:gd name="T32" fmla="*/ 2147483647 w 48"/>
                <a:gd name="T33" fmla="*/ 2147483647 h 113"/>
                <a:gd name="T34" fmla="*/ 2147483647 w 48"/>
                <a:gd name="T35" fmla="*/ 2147483647 h 113"/>
                <a:gd name="T36" fmla="*/ 2147483647 w 48"/>
                <a:gd name="T37" fmla="*/ 2147483647 h 113"/>
                <a:gd name="T38" fmla="*/ 0 w 48"/>
                <a:gd name="T39" fmla="*/ 2147483647 h 1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
                <a:gd name="T61" fmla="*/ 0 h 113"/>
                <a:gd name="T62" fmla="*/ 48 w 48"/>
                <a:gd name="T63" fmla="*/ 113 h 11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 h="113">
                  <a:moveTo>
                    <a:pt x="0" y="62"/>
                  </a:moveTo>
                  <a:lnTo>
                    <a:pt x="0" y="96"/>
                  </a:lnTo>
                  <a:lnTo>
                    <a:pt x="9" y="112"/>
                  </a:lnTo>
                  <a:lnTo>
                    <a:pt x="9" y="107"/>
                  </a:lnTo>
                  <a:lnTo>
                    <a:pt x="12" y="107"/>
                  </a:lnTo>
                  <a:lnTo>
                    <a:pt x="11" y="109"/>
                  </a:lnTo>
                  <a:lnTo>
                    <a:pt x="19" y="94"/>
                  </a:lnTo>
                  <a:lnTo>
                    <a:pt x="25" y="66"/>
                  </a:lnTo>
                  <a:lnTo>
                    <a:pt x="31" y="27"/>
                  </a:lnTo>
                  <a:lnTo>
                    <a:pt x="34" y="20"/>
                  </a:lnTo>
                  <a:lnTo>
                    <a:pt x="39" y="20"/>
                  </a:lnTo>
                  <a:lnTo>
                    <a:pt x="47" y="0"/>
                  </a:lnTo>
                  <a:lnTo>
                    <a:pt x="34" y="5"/>
                  </a:lnTo>
                  <a:lnTo>
                    <a:pt x="28" y="6"/>
                  </a:lnTo>
                  <a:lnTo>
                    <a:pt x="15" y="10"/>
                  </a:lnTo>
                  <a:lnTo>
                    <a:pt x="14" y="16"/>
                  </a:lnTo>
                  <a:lnTo>
                    <a:pt x="7" y="23"/>
                  </a:lnTo>
                  <a:lnTo>
                    <a:pt x="14" y="24"/>
                  </a:lnTo>
                  <a:lnTo>
                    <a:pt x="1" y="56"/>
                  </a:lnTo>
                  <a:lnTo>
                    <a:pt x="0" y="62"/>
                  </a:lnTo>
                </a:path>
              </a:pathLst>
            </a:custGeom>
            <a:grp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grpSp>
      <p:sp>
        <p:nvSpPr>
          <p:cNvPr id="373784" name="Freeform 239"/>
          <p:cNvSpPr>
            <a:spLocks/>
          </p:cNvSpPr>
          <p:nvPr/>
        </p:nvSpPr>
        <p:spPr bwMode="auto">
          <a:xfrm>
            <a:off x="6748463" y="3467100"/>
            <a:ext cx="525462" cy="484188"/>
          </a:xfrm>
          <a:custGeom>
            <a:avLst/>
            <a:gdLst>
              <a:gd name="T0" fmla="*/ 2147483647 w 383"/>
              <a:gd name="T1" fmla="*/ 2147483647 h 387"/>
              <a:gd name="T2" fmla="*/ 2147483647 w 383"/>
              <a:gd name="T3" fmla="*/ 2147483647 h 387"/>
              <a:gd name="T4" fmla="*/ 2147483647 w 383"/>
              <a:gd name="T5" fmla="*/ 2147483647 h 387"/>
              <a:gd name="T6" fmla="*/ 2147483647 w 383"/>
              <a:gd name="T7" fmla="*/ 2147483647 h 387"/>
              <a:gd name="T8" fmla="*/ 2147483647 w 383"/>
              <a:gd name="T9" fmla="*/ 2147483647 h 387"/>
              <a:gd name="T10" fmla="*/ 2147483647 w 383"/>
              <a:gd name="T11" fmla="*/ 2147483647 h 387"/>
              <a:gd name="T12" fmla="*/ 2147483647 w 383"/>
              <a:gd name="T13" fmla="*/ 2147483647 h 387"/>
              <a:gd name="T14" fmla="*/ 2147483647 w 383"/>
              <a:gd name="T15" fmla="*/ 2147483647 h 387"/>
              <a:gd name="T16" fmla="*/ 2147483647 w 383"/>
              <a:gd name="T17" fmla="*/ 2147483647 h 387"/>
              <a:gd name="T18" fmla="*/ 2147483647 w 383"/>
              <a:gd name="T19" fmla="*/ 2147483647 h 387"/>
              <a:gd name="T20" fmla="*/ 2147483647 w 383"/>
              <a:gd name="T21" fmla="*/ 2147483647 h 387"/>
              <a:gd name="T22" fmla="*/ 2147483647 w 383"/>
              <a:gd name="T23" fmla="*/ 2147483647 h 387"/>
              <a:gd name="T24" fmla="*/ 2147483647 w 383"/>
              <a:gd name="T25" fmla="*/ 2147483647 h 387"/>
              <a:gd name="T26" fmla="*/ 2147483647 w 383"/>
              <a:gd name="T27" fmla="*/ 2147483647 h 387"/>
              <a:gd name="T28" fmla="*/ 2147483647 w 383"/>
              <a:gd name="T29" fmla="*/ 2147483647 h 387"/>
              <a:gd name="T30" fmla="*/ 2147483647 w 383"/>
              <a:gd name="T31" fmla="*/ 2147483647 h 387"/>
              <a:gd name="T32" fmla="*/ 2147483647 w 383"/>
              <a:gd name="T33" fmla="*/ 2147483647 h 387"/>
              <a:gd name="T34" fmla="*/ 2147483647 w 383"/>
              <a:gd name="T35" fmla="*/ 2147483647 h 387"/>
              <a:gd name="T36" fmla="*/ 2147483647 w 383"/>
              <a:gd name="T37" fmla="*/ 2147483647 h 387"/>
              <a:gd name="T38" fmla="*/ 2147483647 w 383"/>
              <a:gd name="T39" fmla="*/ 2147483647 h 387"/>
              <a:gd name="T40" fmla="*/ 2147483647 w 383"/>
              <a:gd name="T41" fmla="*/ 2147483647 h 387"/>
              <a:gd name="T42" fmla="*/ 2147483647 w 383"/>
              <a:gd name="T43" fmla="*/ 2147483647 h 387"/>
              <a:gd name="T44" fmla="*/ 2147483647 w 383"/>
              <a:gd name="T45" fmla="*/ 2147483647 h 387"/>
              <a:gd name="T46" fmla="*/ 2147483647 w 383"/>
              <a:gd name="T47" fmla="*/ 2147483647 h 387"/>
              <a:gd name="T48" fmla="*/ 2147483647 w 383"/>
              <a:gd name="T49" fmla="*/ 2147483647 h 387"/>
              <a:gd name="T50" fmla="*/ 2147483647 w 383"/>
              <a:gd name="T51" fmla="*/ 2147483647 h 387"/>
              <a:gd name="T52" fmla="*/ 2147483647 w 383"/>
              <a:gd name="T53" fmla="*/ 2147483647 h 387"/>
              <a:gd name="T54" fmla="*/ 2147483647 w 383"/>
              <a:gd name="T55" fmla="*/ 2147483647 h 387"/>
              <a:gd name="T56" fmla="*/ 2147483647 w 383"/>
              <a:gd name="T57" fmla="*/ 2147483647 h 387"/>
              <a:gd name="T58" fmla="*/ 2147483647 w 383"/>
              <a:gd name="T59" fmla="*/ 2147483647 h 387"/>
              <a:gd name="T60" fmla="*/ 2147483647 w 383"/>
              <a:gd name="T61" fmla="*/ 2147483647 h 387"/>
              <a:gd name="T62" fmla="*/ 2147483647 w 383"/>
              <a:gd name="T63" fmla="*/ 2147483647 h 387"/>
              <a:gd name="T64" fmla="*/ 2147483647 w 383"/>
              <a:gd name="T65" fmla="*/ 2147483647 h 387"/>
              <a:gd name="T66" fmla="*/ 2147483647 w 383"/>
              <a:gd name="T67" fmla="*/ 2147483647 h 387"/>
              <a:gd name="T68" fmla="*/ 2147483647 w 383"/>
              <a:gd name="T69" fmla="*/ 2147483647 h 387"/>
              <a:gd name="T70" fmla="*/ 2147483647 w 383"/>
              <a:gd name="T71" fmla="*/ 2147483647 h 387"/>
              <a:gd name="T72" fmla="*/ 2147483647 w 383"/>
              <a:gd name="T73" fmla="*/ 2147483647 h 387"/>
              <a:gd name="T74" fmla="*/ 2147483647 w 383"/>
              <a:gd name="T75" fmla="*/ 2147483647 h 387"/>
              <a:gd name="T76" fmla="*/ 2147483647 w 383"/>
              <a:gd name="T77" fmla="*/ 2147483647 h 387"/>
              <a:gd name="T78" fmla="*/ 2147483647 w 383"/>
              <a:gd name="T79" fmla="*/ 2147483647 h 387"/>
              <a:gd name="T80" fmla="*/ 2147483647 w 383"/>
              <a:gd name="T81" fmla="*/ 2147483647 h 387"/>
              <a:gd name="T82" fmla="*/ 2147483647 w 383"/>
              <a:gd name="T83" fmla="*/ 2147483647 h 387"/>
              <a:gd name="T84" fmla="*/ 2147483647 w 383"/>
              <a:gd name="T85" fmla="*/ 2147483647 h 387"/>
              <a:gd name="T86" fmla="*/ 2147483647 w 383"/>
              <a:gd name="T87" fmla="*/ 2147483647 h 387"/>
              <a:gd name="T88" fmla="*/ 2147483647 w 383"/>
              <a:gd name="T89" fmla="*/ 2147483647 h 387"/>
              <a:gd name="T90" fmla="*/ 2147483647 w 383"/>
              <a:gd name="T91" fmla="*/ 2147483647 h 387"/>
              <a:gd name="T92" fmla="*/ 2147483647 w 383"/>
              <a:gd name="T93" fmla="*/ 2147483647 h 387"/>
              <a:gd name="T94" fmla="*/ 2147483647 w 383"/>
              <a:gd name="T95" fmla="*/ 2147483647 h 387"/>
              <a:gd name="T96" fmla="*/ 2147483647 w 383"/>
              <a:gd name="T97" fmla="*/ 2147483647 h 387"/>
              <a:gd name="T98" fmla="*/ 2147483647 w 383"/>
              <a:gd name="T99" fmla="*/ 2147483647 h 387"/>
              <a:gd name="T100" fmla="*/ 2147483647 w 383"/>
              <a:gd name="T101" fmla="*/ 2147483647 h 387"/>
              <a:gd name="T102" fmla="*/ 2147483647 w 383"/>
              <a:gd name="T103" fmla="*/ 2147483647 h 387"/>
              <a:gd name="T104" fmla="*/ 2147483647 w 383"/>
              <a:gd name="T105" fmla="*/ 2147483647 h 387"/>
              <a:gd name="T106" fmla="*/ 2147483647 w 383"/>
              <a:gd name="T107" fmla="*/ 2147483647 h 387"/>
              <a:gd name="T108" fmla="*/ 2147483647 w 383"/>
              <a:gd name="T109" fmla="*/ 2147483647 h 387"/>
              <a:gd name="T110" fmla="*/ 2147483647 w 383"/>
              <a:gd name="T111" fmla="*/ 2147483647 h 387"/>
              <a:gd name="T112" fmla="*/ 2147483647 w 383"/>
              <a:gd name="T113" fmla="*/ 2147483647 h 387"/>
              <a:gd name="T114" fmla="*/ 2147483647 w 383"/>
              <a:gd name="T115" fmla="*/ 2147483647 h 387"/>
              <a:gd name="T116" fmla="*/ 2147483647 w 383"/>
              <a:gd name="T117" fmla="*/ 2147483647 h 387"/>
              <a:gd name="T118" fmla="*/ 2147483647 w 383"/>
              <a:gd name="T119" fmla="*/ 2147483647 h 387"/>
              <a:gd name="T120" fmla="*/ 2147483647 w 383"/>
              <a:gd name="T121" fmla="*/ 2147483647 h 387"/>
              <a:gd name="T122" fmla="*/ 2147483647 w 383"/>
              <a:gd name="T123" fmla="*/ 2147483647 h 387"/>
              <a:gd name="T124" fmla="*/ 2147483647 w 383"/>
              <a:gd name="T125" fmla="*/ 2147483647 h 38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83"/>
              <a:gd name="T190" fmla="*/ 0 h 387"/>
              <a:gd name="T191" fmla="*/ 383 w 383"/>
              <a:gd name="T192" fmla="*/ 387 h 38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83" h="387">
                <a:moveTo>
                  <a:pt x="84" y="150"/>
                </a:moveTo>
                <a:lnTo>
                  <a:pt x="89" y="146"/>
                </a:lnTo>
                <a:lnTo>
                  <a:pt x="92" y="143"/>
                </a:lnTo>
                <a:lnTo>
                  <a:pt x="102" y="135"/>
                </a:lnTo>
                <a:lnTo>
                  <a:pt x="103" y="130"/>
                </a:lnTo>
                <a:lnTo>
                  <a:pt x="105" y="130"/>
                </a:lnTo>
                <a:lnTo>
                  <a:pt x="107" y="124"/>
                </a:lnTo>
                <a:lnTo>
                  <a:pt x="109" y="120"/>
                </a:lnTo>
                <a:lnTo>
                  <a:pt x="114" y="116"/>
                </a:lnTo>
                <a:lnTo>
                  <a:pt x="119" y="113"/>
                </a:lnTo>
                <a:lnTo>
                  <a:pt x="120" y="102"/>
                </a:lnTo>
                <a:lnTo>
                  <a:pt x="117" y="99"/>
                </a:lnTo>
                <a:lnTo>
                  <a:pt x="119" y="88"/>
                </a:lnTo>
                <a:lnTo>
                  <a:pt x="120" y="80"/>
                </a:lnTo>
                <a:lnTo>
                  <a:pt x="124" y="74"/>
                </a:lnTo>
                <a:lnTo>
                  <a:pt x="123" y="67"/>
                </a:lnTo>
                <a:lnTo>
                  <a:pt x="123" y="56"/>
                </a:lnTo>
                <a:lnTo>
                  <a:pt x="123" y="53"/>
                </a:lnTo>
                <a:lnTo>
                  <a:pt x="124" y="49"/>
                </a:lnTo>
                <a:lnTo>
                  <a:pt x="127" y="41"/>
                </a:lnTo>
                <a:lnTo>
                  <a:pt x="127" y="29"/>
                </a:lnTo>
                <a:lnTo>
                  <a:pt x="124" y="27"/>
                </a:lnTo>
                <a:lnTo>
                  <a:pt x="124" y="26"/>
                </a:lnTo>
                <a:lnTo>
                  <a:pt x="124" y="16"/>
                </a:lnTo>
                <a:lnTo>
                  <a:pt x="119" y="6"/>
                </a:lnTo>
                <a:lnTo>
                  <a:pt x="121" y="2"/>
                </a:lnTo>
                <a:lnTo>
                  <a:pt x="127" y="1"/>
                </a:lnTo>
                <a:lnTo>
                  <a:pt x="128" y="0"/>
                </a:lnTo>
                <a:lnTo>
                  <a:pt x="128" y="1"/>
                </a:lnTo>
                <a:lnTo>
                  <a:pt x="130" y="5"/>
                </a:lnTo>
                <a:lnTo>
                  <a:pt x="131" y="16"/>
                </a:lnTo>
                <a:lnTo>
                  <a:pt x="132" y="19"/>
                </a:lnTo>
                <a:lnTo>
                  <a:pt x="132" y="22"/>
                </a:lnTo>
                <a:lnTo>
                  <a:pt x="134" y="24"/>
                </a:lnTo>
                <a:lnTo>
                  <a:pt x="135" y="41"/>
                </a:lnTo>
                <a:lnTo>
                  <a:pt x="137" y="42"/>
                </a:lnTo>
                <a:lnTo>
                  <a:pt x="138" y="51"/>
                </a:lnTo>
                <a:lnTo>
                  <a:pt x="138" y="52"/>
                </a:lnTo>
                <a:lnTo>
                  <a:pt x="139" y="62"/>
                </a:lnTo>
                <a:lnTo>
                  <a:pt x="141" y="66"/>
                </a:lnTo>
                <a:lnTo>
                  <a:pt x="141" y="69"/>
                </a:lnTo>
                <a:lnTo>
                  <a:pt x="141" y="71"/>
                </a:lnTo>
                <a:lnTo>
                  <a:pt x="145" y="95"/>
                </a:lnTo>
                <a:lnTo>
                  <a:pt x="145" y="96"/>
                </a:lnTo>
                <a:lnTo>
                  <a:pt x="146" y="98"/>
                </a:lnTo>
                <a:lnTo>
                  <a:pt x="148" y="98"/>
                </a:lnTo>
                <a:lnTo>
                  <a:pt x="155" y="96"/>
                </a:lnTo>
                <a:lnTo>
                  <a:pt x="157" y="96"/>
                </a:lnTo>
                <a:lnTo>
                  <a:pt x="157" y="95"/>
                </a:lnTo>
                <a:lnTo>
                  <a:pt x="195" y="89"/>
                </a:lnTo>
                <a:lnTo>
                  <a:pt x="197" y="88"/>
                </a:lnTo>
                <a:lnTo>
                  <a:pt x="203" y="87"/>
                </a:lnTo>
                <a:lnTo>
                  <a:pt x="207" y="87"/>
                </a:lnTo>
                <a:lnTo>
                  <a:pt x="221" y="84"/>
                </a:lnTo>
                <a:lnTo>
                  <a:pt x="224" y="84"/>
                </a:lnTo>
                <a:lnTo>
                  <a:pt x="231" y="83"/>
                </a:lnTo>
                <a:lnTo>
                  <a:pt x="233" y="103"/>
                </a:lnTo>
                <a:lnTo>
                  <a:pt x="240" y="138"/>
                </a:lnTo>
                <a:lnTo>
                  <a:pt x="247" y="130"/>
                </a:lnTo>
                <a:lnTo>
                  <a:pt x="254" y="121"/>
                </a:lnTo>
                <a:lnTo>
                  <a:pt x="256" y="118"/>
                </a:lnTo>
                <a:lnTo>
                  <a:pt x="260" y="116"/>
                </a:lnTo>
                <a:lnTo>
                  <a:pt x="269" y="102"/>
                </a:lnTo>
                <a:lnTo>
                  <a:pt x="274" y="103"/>
                </a:lnTo>
                <a:lnTo>
                  <a:pt x="287" y="83"/>
                </a:lnTo>
                <a:lnTo>
                  <a:pt x="300" y="89"/>
                </a:lnTo>
                <a:lnTo>
                  <a:pt x="303" y="89"/>
                </a:lnTo>
                <a:lnTo>
                  <a:pt x="314" y="89"/>
                </a:lnTo>
                <a:lnTo>
                  <a:pt x="316" y="89"/>
                </a:lnTo>
                <a:lnTo>
                  <a:pt x="322" y="78"/>
                </a:lnTo>
                <a:lnTo>
                  <a:pt x="322" y="76"/>
                </a:lnTo>
                <a:lnTo>
                  <a:pt x="325" y="74"/>
                </a:lnTo>
                <a:lnTo>
                  <a:pt x="330" y="74"/>
                </a:lnTo>
                <a:lnTo>
                  <a:pt x="340" y="66"/>
                </a:lnTo>
                <a:lnTo>
                  <a:pt x="350" y="71"/>
                </a:lnTo>
                <a:lnTo>
                  <a:pt x="352" y="73"/>
                </a:lnTo>
                <a:lnTo>
                  <a:pt x="362" y="69"/>
                </a:lnTo>
                <a:lnTo>
                  <a:pt x="369" y="81"/>
                </a:lnTo>
                <a:lnTo>
                  <a:pt x="376" y="88"/>
                </a:lnTo>
                <a:lnTo>
                  <a:pt x="379" y="96"/>
                </a:lnTo>
                <a:lnTo>
                  <a:pt x="382" y="98"/>
                </a:lnTo>
                <a:lnTo>
                  <a:pt x="379" y="102"/>
                </a:lnTo>
                <a:lnTo>
                  <a:pt x="379" y="106"/>
                </a:lnTo>
                <a:lnTo>
                  <a:pt x="376" y="120"/>
                </a:lnTo>
                <a:lnTo>
                  <a:pt x="359" y="112"/>
                </a:lnTo>
                <a:lnTo>
                  <a:pt x="359" y="110"/>
                </a:lnTo>
                <a:lnTo>
                  <a:pt x="357" y="109"/>
                </a:lnTo>
                <a:lnTo>
                  <a:pt x="348" y="103"/>
                </a:lnTo>
                <a:lnTo>
                  <a:pt x="346" y="102"/>
                </a:lnTo>
                <a:lnTo>
                  <a:pt x="339" y="99"/>
                </a:lnTo>
                <a:lnTo>
                  <a:pt x="336" y="96"/>
                </a:lnTo>
                <a:lnTo>
                  <a:pt x="333" y="95"/>
                </a:lnTo>
                <a:lnTo>
                  <a:pt x="328" y="92"/>
                </a:lnTo>
                <a:lnTo>
                  <a:pt x="329" y="110"/>
                </a:lnTo>
                <a:lnTo>
                  <a:pt x="326" y="131"/>
                </a:lnTo>
                <a:lnTo>
                  <a:pt x="322" y="135"/>
                </a:lnTo>
                <a:lnTo>
                  <a:pt x="319" y="139"/>
                </a:lnTo>
                <a:lnTo>
                  <a:pt x="319" y="146"/>
                </a:lnTo>
                <a:lnTo>
                  <a:pt x="305" y="159"/>
                </a:lnTo>
                <a:lnTo>
                  <a:pt x="300" y="177"/>
                </a:lnTo>
                <a:lnTo>
                  <a:pt x="287" y="168"/>
                </a:lnTo>
                <a:lnTo>
                  <a:pt x="287" y="170"/>
                </a:lnTo>
                <a:lnTo>
                  <a:pt x="283" y="179"/>
                </a:lnTo>
                <a:lnTo>
                  <a:pt x="276" y="208"/>
                </a:lnTo>
                <a:lnTo>
                  <a:pt x="276" y="210"/>
                </a:lnTo>
                <a:lnTo>
                  <a:pt x="276" y="213"/>
                </a:lnTo>
                <a:lnTo>
                  <a:pt x="274" y="215"/>
                </a:lnTo>
                <a:lnTo>
                  <a:pt x="269" y="221"/>
                </a:lnTo>
                <a:lnTo>
                  <a:pt x="256" y="218"/>
                </a:lnTo>
                <a:lnTo>
                  <a:pt x="246" y="208"/>
                </a:lnTo>
                <a:lnTo>
                  <a:pt x="239" y="206"/>
                </a:lnTo>
                <a:lnTo>
                  <a:pt x="236" y="232"/>
                </a:lnTo>
                <a:lnTo>
                  <a:pt x="235" y="233"/>
                </a:lnTo>
                <a:lnTo>
                  <a:pt x="233" y="243"/>
                </a:lnTo>
                <a:lnTo>
                  <a:pt x="228" y="250"/>
                </a:lnTo>
                <a:lnTo>
                  <a:pt x="224" y="261"/>
                </a:lnTo>
                <a:lnTo>
                  <a:pt x="224" y="267"/>
                </a:lnTo>
                <a:lnTo>
                  <a:pt x="221" y="275"/>
                </a:lnTo>
                <a:lnTo>
                  <a:pt x="221" y="276"/>
                </a:lnTo>
                <a:lnTo>
                  <a:pt x="217" y="280"/>
                </a:lnTo>
                <a:lnTo>
                  <a:pt x="210" y="290"/>
                </a:lnTo>
                <a:lnTo>
                  <a:pt x="207" y="302"/>
                </a:lnTo>
                <a:lnTo>
                  <a:pt x="202" y="312"/>
                </a:lnTo>
                <a:lnTo>
                  <a:pt x="204" y="315"/>
                </a:lnTo>
                <a:lnTo>
                  <a:pt x="207" y="316"/>
                </a:lnTo>
                <a:lnTo>
                  <a:pt x="210" y="319"/>
                </a:lnTo>
                <a:lnTo>
                  <a:pt x="208" y="322"/>
                </a:lnTo>
                <a:lnTo>
                  <a:pt x="204" y="333"/>
                </a:lnTo>
                <a:lnTo>
                  <a:pt x="193" y="344"/>
                </a:lnTo>
                <a:lnTo>
                  <a:pt x="191" y="340"/>
                </a:lnTo>
                <a:lnTo>
                  <a:pt x="168" y="354"/>
                </a:lnTo>
                <a:lnTo>
                  <a:pt x="160" y="350"/>
                </a:lnTo>
                <a:lnTo>
                  <a:pt x="160" y="354"/>
                </a:lnTo>
                <a:lnTo>
                  <a:pt x="163" y="358"/>
                </a:lnTo>
                <a:lnTo>
                  <a:pt x="153" y="365"/>
                </a:lnTo>
                <a:lnTo>
                  <a:pt x="152" y="363"/>
                </a:lnTo>
                <a:lnTo>
                  <a:pt x="141" y="369"/>
                </a:lnTo>
                <a:lnTo>
                  <a:pt x="134" y="376"/>
                </a:lnTo>
                <a:lnTo>
                  <a:pt x="131" y="373"/>
                </a:lnTo>
                <a:lnTo>
                  <a:pt x="124" y="369"/>
                </a:lnTo>
                <a:lnTo>
                  <a:pt x="120" y="366"/>
                </a:lnTo>
                <a:lnTo>
                  <a:pt x="114" y="373"/>
                </a:lnTo>
                <a:lnTo>
                  <a:pt x="96" y="386"/>
                </a:lnTo>
                <a:lnTo>
                  <a:pt x="91" y="381"/>
                </a:lnTo>
                <a:lnTo>
                  <a:pt x="71" y="369"/>
                </a:lnTo>
                <a:lnTo>
                  <a:pt x="67" y="356"/>
                </a:lnTo>
                <a:lnTo>
                  <a:pt x="70" y="354"/>
                </a:lnTo>
                <a:lnTo>
                  <a:pt x="66" y="352"/>
                </a:lnTo>
                <a:lnTo>
                  <a:pt x="52" y="352"/>
                </a:lnTo>
                <a:lnTo>
                  <a:pt x="52" y="350"/>
                </a:lnTo>
                <a:lnTo>
                  <a:pt x="31" y="336"/>
                </a:lnTo>
                <a:lnTo>
                  <a:pt x="33" y="334"/>
                </a:lnTo>
                <a:lnTo>
                  <a:pt x="27" y="329"/>
                </a:lnTo>
                <a:lnTo>
                  <a:pt x="23" y="323"/>
                </a:lnTo>
                <a:lnTo>
                  <a:pt x="23" y="322"/>
                </a:lnTo>
                <a:lnTo>
                  <a:pt x="15" y="316"/>
                </a:lnTo>
                <a:lnTo>
                  <a:pt x="15" y="315"/>
                </a:lnTo>
                <a:lnTo>
                  <a:pt x="15" y="309"/>
                </a:lnTo>
                <a:lnTo>
                  <a:pt x="1" y="297"/>
                </a:lnTo>
                <a:lnTo>
                  <a:pt x="1" y="283"/>
                </a:lnTo>
                <a:lnTo>
                  <a:pt x="2" y="283"/>
                </a:lnTo>
                <a:lnTo>
                  <a:pt x="0" y="271"/>
                </a:lnTo>
                <a:lnTo>
                  <a:pt x="0" y="265"/>
                </a:lnTo>
                <a:lnTo>
                  <a:pt x="8" y="265"/>
                </a:lnTo>
                <a:lnTo>
                  <a:pt x="16" y="261"/>
                </a:lnTo>
                <a:lnTo>
                  <a:pt x="22" y="253"/>
                </a:lnTo>
                <a:lnTo>
                  <a:pt x="22" y="243"/>
                </a:lnTo>
                <a:lnTo>
                  <a:pt x="24" y="242"/>
                </a:lnTo>
                <a:lnTo>
                  <a:pt x="27" y="242"/>
                </a:lnTo>
                <a:lnTo>
                  <a:pt x="31" y="237"/>
                </a:lnTo>
                <a:lnTo>
                  <a:pt x="26" y="225"/>
                </a:lnTo>
                <a:lnTo>
                  <a:pt x="31" y="200"/>
                </a:lnTo>
                <a:lnTo>
                  <a:pt x="34" y="196"/>
                </a:lnTo>
                <a:lnTo>
                  <a:pt x="38" y="192"/>
                </a:lnTo>
                <a:lnTo>
                  <a:pt x="48" y="207"/>
                </a:lnTo>
                <a:lnTo>
                  <a:pt x="49" y="206"/>
                </a:lnTo>
                <a:lnTo>
                  <a:pt x="55" y="199"/>
                </a:lnTo>
                <a:lnTo>
                  <a:pt x="58" y="182"/>
                </a:lnTo>
                <a:lnTo>
                  <a:pt x="58" y="178"/>
                </a:lnTo>
                <a:lnTo>
                  <a:pt x="56" y="175"/>
                </a:lnTo>
                <a:lnTo>
                  <a:pt x="55" y="172"/>
                </a:lnTo>
                <a:lnTo>
                  <a:pt x="58" y="168"/>
                </a:lnTo>
                <a:lnTo>
                  <a:pt x="59" y="164"/>
                </a:lnTo>
                <a:lnTo>
                  <a:pt x="69" y="160"/>
                </a:lnTo>
                <a:lnTo>
                  <a:pt x="73" y="149"/>
                </a:lnTo>
                <a:lnTo>
                  <a:pt x="84" y="150"/>
                </a:lnTo>
              </a:path>
            </a:pathLst>
          </a:custGeom>
          <a:noFill/>
          <a:ln w="6350">
            <a:solidFill>
              <a:schemeClr val="tx1"/>
            </a:solidFill>
            <a:round/>
            <a:headEnd/>
            <a:tailEnd/>
          </a:ln>
        </p:spPr>
        <p:txBody>
          <a:bodyPr/>
          <a:lstStyle/>
          <a:p>
            <a:endParaRPr lang="en-US"/>
          </a:p>
        </p:txBody>
      </p:sp>
      <p:sp>
        <p:nvSpPr>
          <p:cNvPr id="3099" name="Freeform 240" descr="Outlined diamond"/>
          <p:cNvSpPr>
            <a:spLocks/>
          </p:cNvSpPr>
          <p:nvPr/>
        </p:nvSpPr>
        <p:spPr bwMode="auto">
          <a:xfrm>
            <a:off x="3098800" y="3303588"/>
            <a:ext cx="647700" cy="749300"/>
          </a:xfrm>
          <a:custGeom>
            <a:avLst/>
            <a:gdLst>
              <a:gd name="T0" fmla="*/ 2147483647 w 470"/>
              <a:gd name="T1" fmla="*/ 2147483647 h 599"/>
              <a:gd name="T2" fmla="*/ 2147483647 w 470"/>
              <a:gd name="T3" fmla="*/ 2147483647 h 599"/>
              <a:gd name="T4" fmla="*/ 0 w 470"/>
              <a:gd name="T5" fmla="*/ 2147483647 h 599"/>
              <a:gd name="T6" fmla="*/ 2147483647 w 470"/>
              <a:gd name="T7" fmla="*/ 2147483647 h 599"/>
              <a:gd name="T8" fmla="*/ 2147483647 w 470"/>
              <a:gd name="T9" fmla="*/ 2147483647 h 599"/>
              <a:gd name="T10" fmla="*/ 2147483647 w 470"/>
              <a:gd name="T11" fmla="*/ 2147483647 h 599"/>
              <a:gd name="T12" fmla="*/ 2147483647 w 470"/>
              <a:gd name="T13" fmla="*/ 2147483647 h 599"/>
              <a:gd name="T14" fmla="*/ 2147483647 w 470"/>
              <a:gd name="T15" fmla="*/ 2147483647 h 599"/>
              <a:gd name="T16" fmla="*/ 2147483647 w 470"/>
              <a:gd name="T17" fmla="*/ 2147483647 h 599"/>
              <a:gd name="T18" fmla="*/ 2147483647 w 470"/>
              <a:gd name="T19" fmla="*/ 2147483647 h 599"/>
              <a:gd name="T20" fmla="*/ 2147483647 w 470"/>
              <a:gd name="T21" fmla="*/ 2147483647 h 599"/>
              <a:gd name="T22" fmla="*/ 2147483647 w 470"/>
              <a:gd name="T23" fmla="*/ 2147483647 h 599"/>
              <a:gd name="T24" fmla="*/ 2147483647 w 470"/>
              <a:gd name="T25" fmla="*/ 2147483647 h 599"/>
              <a:gd name="T26" fmla="*/ 2147483647 w 470"/>
              <a:gd name="T27" fmla="*/ 2147483647 h 599"/>
              <a:gd name="T28" fmla="*/ 2147483647 w 470"/>
              <a:gd name="T29" fmla="*/ 2147483647 h 599"/>
              <a:gd name="T30" fmla="*/ 2147483647 w 470"/>
              <a:gd name="T31" fmla="*/ 2147483647 h 599"/>
              <a:gd name="T32" fmla="*/ 2147483647 w 470"/>
              <a:gd name="T33" fmla="*/ 2147483647 h 599"/>
              <a:gd name="T34" fmla="*/ 2147483647 w 470"/>
              <a:gd name="T35" fmla="*/ 2147483647 h 599"/>
              <a:gd name="T36" fmla="*/ 2147483647 w 470"/>
              <a:gd name="T37" fmla="*/ 2147483647 h 599"/>
              <a:gd name="T38" fmla="*/ 2147483647 w 470"/>
              <a:gd name="T39" fmla="*/ 2147483647 h 599"/>
              <a:gd name="T40" fmla="*/ 2147483647 w 470"/>
              <a:gd name="T41" fmla="*/ 2147483647 h 599"/>
              <a:gd name="T42" fmla="*/ 2147483647 w 470"/>
              <a:gd name="T43" fmla="*/ 2147483647 h 599"/>
              <a:gd name="T44" fmla="*/ 2147483647 w 470"/>
              <a:gd name="T45" fmla="*/ 2147483647 h 599"/>
              <a:gd name="T46" fmla="*/ 2147483647 w 470"/>
              <a:gd name="T47" fmla="*/ 2147483647 h 599"/>
              <a:gd name="T48" fmla="*/ 2147483647 w 470"/>
              <a:gd name="T49" fmla="*/ 2147483647 h 599"/>
              <a:gd name="T50" fmla="*/ 2147483647 w 470"/>
              <a:gd name="T51" fmla="*/ 2147483647 h 599"/>
              <a:gd name="T52" fmla="*/ 2147483647 w 470"/>
              <a:gd name="T53" fmla="*/ 2147483647 h 599"/>
              <a:gd name="T54" fmla="*/ 2147483647 w 470"/>
              <a:gd name="T55" fmla="*/ 2147483647 h 599"/>
              <a:gd name="T56" fmla="*/ 2147483647 w 470"/>
              <a:gd name="T57" fmla="*/ 2147483647 h 599"/>
              <a:gd name="T58" fmla="*/ 2147483647 w 470"/>
              <a:gd name="T59" fmla="*/ 2147483647 h 599"/>
              <a:gd name="T60" fmla="*/ 2147483647 w 470"/>
              <a:gd name="T61" fmla="*/ 2147483647 h 599"/>
              <a:gd name="T62" fmla="*/ 2147483647 w 470"/>
              <a:gd name="T63" fmla="*/ 2147483647 h 599"/>
              <a:gd name="T64" fmla="*/ 2147483647 w 470"/>
              <a:gd name="T65" fmla="*/ 2147483647 h 599"/>
              <a:gd name="T66" fmla="*/ 2147483647 w 470"/>
              <a:gd name="T67" fmla="*/ 2147483647 h 599"/>
              <a:gd name="T68" fmla="*/ 2147483647 w 470"/>
              <a:gd name="T69" fmla="*/ 2147483647 h 599"/>
              <a:gd name="T70" fmla="*/ 2147483647 w 470"/>
              <a:gd name="T71" fmla="*/ 2147483647 h 599"/>
              <a:gd name="T72" fmla="*/ 2147483647 w 470"/>
              <a:gd name="T73" fmla="*/ 2147483647 h 599"/>
              <a:gd name="T74" fmla="*/ 2147483647 w 470"/>
              <a:gd name="T75" fmla="*/ 2147483647 h 599"/>
              <a:gd name="T76" fmla="*/ 2147483647 w 470"/>
              <a:gd name="T77" fmla="*/ 2147483647 h 599"/>
              <a:gd name="T78" fmla="*/ 2147483647 w 470"/>
              <a:gd name="T79" fmla="*/ 2147483647 h 599"/>
              <a:gd name="T80" fmla="*/ 2147483647 w 470"/>
              <a:gd name="T81" fmla="*/ 2147483647 h 599"/>
              <a:gd name="T82" fmla="*/ 2147483647 w 470"/>
              <a:gd name="T83" fmla="*/ 2147483647 h 599"/>
              <a:gd name="T84" fmla="*/ 2147483647 w 470"/>
              <a:gd name="T85" fmla="*/ 2147483647 h 599"/>
              <a:gd name="T86" fmla="*/ 2147483647 w 470"/>
              <a:gd name="T87" fmla="*/ 2147483647 h 599"/>
              <a:gd name="T88" fmla="*/ 2147483647 w 470"/>
              <a:gd name="T89" fmla="*/ 2147483647 h 599"/>
              <a:gd name="T90" fmla="*/ 2147483647 w 470"/>
              <a:gd name="T91" fmla="*/ 2147483647 h 599"/>
              <a:gd name="T92" fmla="*/ 2147483647 w 470"/>
              <a:gd name="T93" fmla="*/ 2147483647 h 59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70"/>
              <a:gd name="T142" fmla="*/ 0 h 599"/>
              <a:gd name="T143" fmla="*/ 470 w 470"/>
              <a:gd name="T144" fmla="*/ 599 h 59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70" h="599">
                <a:moveTo>
                  <a:pt x="19" y="415"/>
                </a:moveTo>
                <a:lnTo>
                  <a:pt x="12" y="457"/>
                </a:lnTo>
                <a:lnTo>
                  <a:pt x="12" y="458"/>
                </a:lnTo>
                <a:lnTo>
                  <a:pt x="9" y="475"/>
                </a:lnTo>
                <a:lnTo>
                  <a:pt x="6" y="493"/>
                </a:lnTo>
                <a:lnTo>
                  <a:pt x="0" y="529"/>
                </a:lnTo>
                <a:lnTo>
                  <a:pt x="0" y="540"/>
                </a:lnTo>
                <a:lnTo>
                  <a:pt x="26" y="545"/>
                </a:lnTo>
                <a:lnTo>
                  <a:pt x="55" y="549"/>
                </a:lnTo>
                <a:lnTo>
                  <a:pt x="95" y="556"/>
                </a:lnTo>
                <a:lnTo>
                  <a:pt x="98" y="556"/>
                </a:lnTo>
                <a:lnTo>
                  <a:pt x="109" y="557"/>
                </a:lnTo>
                <a:lnTo>
                  <a:pt x="125" y="560"/>
                </a:lnTo>
                <a:lnTo>
                  <a:pt x="192" y="568"/>
                </a:lnTo>
                <a:lnTo>
                  <a:pt x="214" y="572"/>
                </a:lnTo>
                <a:lnTo>
                  <a:pt x="221" y="572"/>
                </a:lnTo>
                <a:lnTo>
                  <a:pt x="235" y="574"/>
                </a:lnTo>
                <a:lnTo>
                  <a:pt x="257" y="577"/>
                </a:lnTo>
                <a:lnTo>
                  <a:pt x="278" y="579"/>
                </a:lnTo>
                <a:lnTo>
                  <a:pt x="300" y="582"/>
                </a:lnTo>
                <a:lnTo>
                  <a:pt x="301" y="584"/>
                </a:lnTo>
                <a:lnTo>
                  <a:pt x="340" y="588"/>
                </a:lnTo>
                <a:lnTo>
                  <a:pt x="372" y="592"/>
                </a:lnTo>
                <a:lnTo>
                  <a:pt x="383" y="593"/>
                </a:lnTo>
                <a:lnTo>
                  <a:pt x="421" y="598"/>
                </a:lnTo>
                <a:lnTo>
                  <a:pt x="427" y="545"/>
                </a:lnTo>
                <a:lnTo>
                  <a:pt x="428" y="543"/>
                </a:lnTo>
                <a:lnTo>
                  <a:pt x="430" y="515"/>
                </a:lnTo>
                <a:lnTo>
                  <a:pt x="433" y="500"/>
                </a:lnTo>
                <a:lnTo>
                  <a:pt x="433" y="488"/>
                </a:lnTo>
                <a:lnTo>
                  <a:pt x="435" y="471"/>
                </a:lnTo>
                <a:lnTo>
                  <a:pt x="435" y="470"/>
                </a:lnTo>
                <a:lnTo>
                  <a:pt x="435" y="458"/>
                </a:lnTo>
                <a:lnTo>
                  <a:pt x="438" y="433"/>
                </a:lnTo>
                <a:lnTo>
                  <a:pt x="441" y="406"/>
                </a:lnTo>
                <a:lnTo>
                  <a:pt x="445" y="379"/>
                </a:lnTo>
                <a:lnTo>
                  <a:pt x="449" y="339"/>
                </a:lnTo>
                <a:lnTo>
                  <a:pt x="451" y="325"/>
                </a:lnTo>
                <a:lnTo>
                  <a:pt x="452" y="311"/>
                </a:lnTo>
                <a:lnTo>
                  <a:pt x="452" y="307"/>
                </a:lnTo>
                <a:lnTo>
                  <a:pt x="455" y="283"/>
                </a:lnTo>
                <a:lnTo>
                  <a:pt x="456" y="271"/>
                </a:lnTo>
                <a:lnTo>
                  <a:pt x="459" y="246"/>
                </a:lnTo>
                <a:lnTo>
                  <a:pt x="462" y="222"/>
                </a:lnTo>
                <a:lnTo>
                  <a:pt x="464" y="201"/>
                </a:lnTo>
                <a:lnTo>
                  <a:pt x="464" y="200"/>
                </a:lnTo>
                <a:lnTo>
                  <a:pt x="466" y="189"/>
                </a:lnTo>
                <a:lnTo>
                  <a:pt x="467" y="175"/>
                </a:lnTo>
                <a:lnTo>
                  <a:pt x="469" y="161"/>
                </a:lnTo>
                <a:lnTo>
                  <a:pt x="433" y="157"/>
                </a:lnTo>
                <a:lnTo>
                  <a:pt x="430" y="157"/>
                </a:lnTo>
                <a:lnTo>
                  <a:pt x="392" y="152"/>
                </a:lnTo>
                <a:lnTo>
                  <a:pt x="388" y="152"/>
                </a:lnTo>
                <a:lnTo>
                  <a:pt x="370" y="151"/>
                </a:lnTo>
                <a:lnTo>
                  <a:pt x="308" y="143"/>
                </a:lnTo>
                <a:lnTo>
                  <a:pt x="311" y="115"/>
                </a:lnTo>
                <a:lnTo>
                  <a:pt x="314" y="94"/>
                </a:lnTo>
                <a:lnTo>
                  <a:pt x="315" y="87"/>
                </a:lnTo>
                <a:lnTo>
                  <a:pt x="316" y="79"/>
                </a:lnTo>
                <a:lnTo>
                  <a:pt x="318" y="61"/>
                </a:lnTo>
                <a:lnTo>
                  <a:pt x="320" y="52"/>
                </a:lnTo>
                <a:lnTo>
                  <a:pt x="322" y="33"/>
                </a:lnTo>
                <a:lnTo>
                  <a:pt x="291" y="30"/>
                </a:lnTo>
                <a:lnTo>
                  <a:pt x="290" y="30"/>
                </a:lnTo>
                <a:lnTo>
                  <a:pt x="284" y="29"/>
                </a:lnTo>
                <a:lnTo>
                  <a:pt x="267" y="26"/>
                </a:lnTo>
                <a:lnTo>
                  <a:pt x="247" y="23"/>
                </a:lnTo>
                <a:lnTo>
                  <a:pt x="237" y="23"/>
                </a:lnTo>
                <a:lnTo>
                  <a:pt x="233" y="22"/>
                </a:lnTo>
                <a:lnTo>
                  <a:pt x="232" y="22"/>
                </a:lnTo>
                <a:lnTo>
                  <a:pt x="232" y="20"/>
                </a:lnTo>
                <a:lnTo>
                  <a:pt x="168" y="12"/>
                </a:lnTo>
                <a:lnTo>
                  <a:pt x="148" y="9"/>
                </a:lnTo>
                <a:lnTo>
                  <a:pt x="109" y="5"/>
                </a:lnTo>
                <a:lnTo>
                  <a:pt x="85" y="0"/>
                </a:lnTo>
                <a:lnTo>
                  <a:pt x="84" y="12"/>
                </a:lnTo>
                <a:lnTo>
                  <a:pt x="74" y="72"/>
                </a:lnTo>
                <a:lnTo>
                  <a:pt x="69" y="108"/>
                </a:lnTo>
                <a:lnTo>
                  <a:pt x="62" y="148"/>
                </a:lnTo>
                <a:lnTo>
                  <a:pt x="56" y="178"/>
                </a:lnTo>
                <a:lnTo>
                  <a:pt x="52" y="203"/>
                </a:lnTo>
                <a:lnTo>
                  <a:pt x="51" y="215"/>
                </a:lnTo>
                <a:lnTo>
                  <a:pt x="49" y="225"/>
                </a:lnTo>
                <a:lnTo>
                  <a:pt x="47" y="241"/>
                </a:lnTo>
                <a:lnTo>
                  <a:pt x="42" y="265"/>
                </a:lnTo>
                <a:lnTo>
                  <a:pt x="42" y="269"/>
                </a:lnTo>
                <a:lnTo>
                  <a:pt x="30" y="339"/>
                </a:lnTo>
                <a:lnTo>
                  <a:pt x="29" y="358"/>
                </a:lnTo>
                <a:lnTo>
                  <a:pt x="27" y="364"/>
                </a:lnTo>
                <a:lnTo>
                  <a:pt x="26" y="369"/>
                </a:lnTo>
                <a:lnTo>
                  <a:pt x="24" y="378"/>
                </a:lnTo>
                <a:lnTo>
                  <a:pt x="20" y="400"/>
                </a:lnTo>
                <a:lnTo>
                  <a:pt x="19" y="415"/>
                </a:lnTo>
              </a:path>
            </a:pathLst>
          </a:custGeom>
          <a:solidFill>
            <a:schemeClr val="accent4"/>
          </a:solid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grpSp>
        <p:nvGrpSpPr>
          <p:cNvPr id="10" name="Group 102"/>
          <p:cNvGrpSpPr/>
          <p:nvPr/>
        </p:nvGrpSpPr>
        <p:grpSpPr>
          <a:xfrm>
            <a:off x="2293938" y="2222500"/>
            <a:ext cx="788987" cy="506412"/>
            <a:chOff x="1725613" y="1916113"/>
            <a:chExt cx="788987" cy="506412"/>
          </a:xfrm>
          <a:solidFill>
            <a:schemeClr val="accent5"/>
          </a:solidFill>
        </p:grpSpPr>
        <p:sp>
          <p:nvSpPr>
            <p:cNvPr id="4133" name="Freeform 241" descr="Wide upward diagonal"/>
            <p:cNvSpPr>
              <a:spLocks/>
            </p:cNvSpPr>
            <p:nvPr/>
          </p:nvSpPr>
          <p:spPr bwMode="auto">
            <a:xfrm>
              <a:off x="1725613" y="1916113"/>
              <a:ext cx="788987" cy="506412"/>
            </a:xfrm>
            <a:custGeom>
              <a:avLst/>
              <a:gdLst>
                <a:gd name="T0" fmla="*/ 2147483647 w 574"/>
                <a:gd name="T1" fmla="*/ 2147483647 h 407"/>
                <a:gd name="T2" fmla="*/ 2147483647 w 574"/>
                <a:gd name="T3" fmla="*/ 2147483647 h 407"/>
                <a:gd name="T4" fmla="*/ 2147483647 w 574"/>
                <a:gd name="T5" fmla="*/ 2147483647 h 407"/>
                <a:gd name="T6" fmla="*/ 2147483647 w 574"/>
                <a:gd name="T7" fmla="*/ 2147483647 h 407"/>
                <a:gd name="T8" fmla="*/ 2147483647 w 574"/>
                <a:gd name="T9" fmla="*/ 2147483647 h 407"/>
                <a:gd name="T10" fmla="*/ 2147483647 w 574"/>
                <a:gd name="T11" fmla="*/ 2147483647 h 407"/>
                <a:gd name="T12" fmla="*/ 2147483647 w 574"/>
                <a:gd name="T13" fmla="*/ 2147483647 h 407"/>
                <a:gd name="T14" fmla="*/ 2147483647 w 574"/>
                <a:gd name="T15" fmla="*/ 2147483647 h 407"/>
                <a:gd name="T16" fmla="*/ 2147483647 w 574"/>
                <a:gd name="T17" fmla="*/ 2147483647 h 407"/>
                <a:gd name="T18" fmla="*/ 2147483647 w 574"/>
                <a:gd name="T19" fmla="*/ 2147483647 h 407"/>
                <a:gd name="T20" fmla="*/ 2147483647 w 574"/>
                <a:gd name="T21" fmla="*/ 2147483647 h 407"/>
                <a:gd name="T22" fmla="*/ 2147483647 w 574"/>
                <a:gd name="T23" fmla="*/ 2147483647 h 407"/>
                <a:gd name="T24" fmla="*/ 2147483647 w 574"/>
                <a:gd name="T25" fmla="*/ 2147483647 h 407"/>
                <a:gd name="T26" fmla="*/ 2147483647 w 574"/>
                <a:gd name="T27" fmla="*/ 2147483647 h 407"/>
                <a:gd name="T28" fmla="*/ 2147483647 w 574"/>
                <a:gd name="T29" fmla="*/ 2147483647 h 407"/>
                <a:gd name="T30" fmla="*/ 2147483647 w 574"/>
                <a:gd name="T31" fmla="*/ 2147483647 h 407"/>
                <a:gd name="T32" fmla="*/ 2147483647 w 574"/>
                <a:gd name="T33" fmla="*/ 2147483647 h 407"/>
                <a:gd name="T34" fmla="*/ 2147483647 w 574"/>
                <a:gd name="T35" fmla="*/ 2147483647 h 407"/>
                <a:gd name="T36" fmla="*/ 2147483647 w 574"/>
                <a:gd name="T37" fmla="*/ 2147483647 h 407"/>
                <a:gd name="T38" fmla="*/ 2147483647 w 574"/>
                <a:gd name="T39" fmla="*/ 2147483647 h 407"/>
                <a:gd name="T40" fmla="*/ 0 w 574"/>
                <a:gd name="T41" fmla="*/ 2147483647 h 407"/>
                <a:gd name="T42" fmla="*/ 2147483647 w 574"/>
                <a:gd name="T43" fmla="*/ 2147483647 h 407"/>
                <a:gd name="T44" fmla="*/ 2147483647 w 574"/>
                <a:gd name="T45" fmla="*/ 2147483647 h 407"/>
                <a:gd name="T46" fmla="*/ 2147483647 w 574"/>
                <a:gd name="T47" fmla="*/ 2147483647 h 407"/>
                <a:gd name="T48" fmla="*/ 2147483647 w 574"/>
                <a:gd name="T49" fmla="*/ 2147483647 h 407"/>
                <a:gd name="T50" fmla="*/ 2147483647 w 574"/>
                <a:gd name="T51" fmla="*/ 2147483647 h 407"/>
                <a:gd name="T52" fmla="*/ 2147483647 w 574"/>
                <a:gd name="T53" fmla="*/ 2147483647 h 407"/>
                <a:gd name="T54" fmla="*/ 2147483647 w 574"/>
                <a:gd name="T55" fmla="*/ 2147483647 h 407"/>
                <a:gd name="T56" fmla="*/ 2147483647 w 574"/>
                <a:gd name="T57" fmla="*/ 2147483647 h 407"/>
                <a:gd name="T58" fmla="*/ 2147483647 w 574"/>
                <a:gd name="T59" fmla="*/ 2147483647 h 407"/>
                <a:gd name="T60" fmla="*/ 2147483647 w 574"/>
                <a:gd name="T61" fmla="*/ 2147483647 h 407"/>
                <a:gd name="T62" fmla="*/ 2147483647 w 574"/>
                <a:gd name="T63" fmla="*/ 2147483647 h 407"/>
                <a:gd name="T64" fmla="*/ 2147483647 w 574"/>
                <a:gd name="T65" fmla="*/ 2147483647 h 407"/>
                <a:gd name="T66" fmla="*/ 2147483647 w 574"/>
                <a:gd name="T67" fmla="*/ 2147483647 h 407"/>
                <a:gd name="T68" fmla="*/ 2147483647 w 574"/>
                <a:gd name="T69" fmla="*/ 2147483647 h 407"/>
                <a:gd name="T70" fmla="*/ 2147483647 w 574"/>
                <a:gd name="T71" fmla="*/ 2147483647 h 407"/>
                <a:gd name="T72" fmla="*/ 2147483647 w 574"/>
                <a:gd name="T73" fmla="*/ 2147483647 h 407"/>
                <a:gd name="T74" fmla="*/ 2147483647 w 574"/>
                <a:gd name="T75" fmla="*/ 2147483647 h 407"/>
                <a:gd name="T76" fmla="*/ 2147483647 w 574"/>
                <a:gd name="T77" fmla="*/ 2147483647 h 407"/>
                <a:gd name="T78" fmla="*/ 2147483647 w 574"/>
                <a:gd name="T79" fmla="*/ 2147483647 h 407"/>
                <a:gd name="T80" fmla="*/ 2147483647 w 574"/>
                <a:gd name="T81" fmla="*/ 2147483647 h 407"/>
                <a:gd name="T82" fmla="*/ 2147483647 w 574"/>
                <a:gd name="T83" fmla="*/ 2147483647 h 407"/>
                <a:gd name="T84" fmla="*/ 2147483647 w 574"/>
                <a:gd name="T85" fmla="*/ 2147483647 h 407"/>
                <a:gd name="T86" fmla="*/ 2147483647 w 574"/>
                <a:gd name="T87" fmla="*/ 2147483647 h 407"/>
                <a:gd name="T88" fmla="*/ 2147483647 w 574"/>
                <a:gd name="T89" fmla="*/ 2147483647 h 407"/>
                <a:gd name="T90" fmla="*/ 2147483647 w 574"/>
                <a:gd name="T91" fmla="*/ 2147483647 h 407"/>
                <a:gd name="T92" fmla="*/ 2147483647 w 574"/>
                <a:gd name="T93" fmla="*/ 2147483647 h 407"/>
                <a:gd name="T94" fmla="*/ 2147483647 w 574"/>
                <a:gd name="T95" fmla="*/ 2147483647 h 407"/>
                <a:gd name="T96" fmla="*/ 2147483647 w 574"/>
                <a:gd name="T97" fmla="*/ 2147483647 h 407"/>
                <a:gd name="T98" fmla="*/ 2147483647 w 574"/>
                <a:gd name="T99" fmla="*/ 2147483647 h 407"/>
                <a:gd name="T100" fmla="*/ 2147483647 w 574"/>
                <a:gd name="T101" fmla="*/ 2147483647 h 407"/>
                <a:gd name="T102" fmla="*/ 2147483647 w 574"/>
                <a:gd name="T103" fmla="*/ 2147483647 h 407"/>
                <a:gd name="T104" fmla="*/ 2147483647 w 574"/>
                <a:gd name="T105" fmla="*/ 0 h 407"/>
                <a:gd name="T106" fmla="*/ 2147483647 w 574"/>
                <a:gd name="T107" fmla="*/ 2147483647 h 407"/>
                <a:gd name="T108" fmla="*/ 2147483647 w 574"/>
                <a:gd name="T109" fmla="*/ 2147483647 h 407"/>
                <a:gd name="T110" fmla="*/ 2147483647 w 574"/>
                <a:gd name="T111" fmla="*/ 2147483647 h 407"/>
                <a:gd name="T112" fmla="*/ 2147483647 w 574"/>
                <a:gd name="T113" fmla="*/ 2147483647 h 407"/>
                <a:gd name="T114" fmla="*/ 2147483647 w 574"/>
                <a:gd name="T115" fmla="*/ 2147483647 h 407"/>
                <a:gd name="T116" fmla="*/ 2147483647 w 574"/>
                <a:gd name="T117" fmla="*/ 2147483647 h 407"/>
                <a:gd name="T118" fmla="*/ 2147483647 w 574"/>
                <a:gd name="T119" fmla="*/ 2147483647 h 407"/>
                <a:gd name="T120" fmla="*/ 2147483647 w 574"/>
                <a:gd name="T121" fmla="*/ 2147483647 h 40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74"/>
                <a:gd name="T184" fmla="*/ 0 h 407"/>
                <a:gd name="T185" fmla="*/ 574 w 574"/>
                <a:gd name="T186" fmla="*/ 407 h 40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74" h="407">
                  <a:moveTo>
                    <a:pt x="520" y="357"/>
                  </a:moveTo>
                  <a:lnTo>
                    <a:pt x="519" y="363"/>
                  </a:lnTo>
                  <a:lnTo>
                    <a:pt x="523" y="376"/>
                  </a:lnTo>
                  <a:lnTo>
                    <a:pt x="521" y="406"/>
                  </a:lnTo>
                  <a:lnTo>
                    <a:pt x="489" y="397"/>
                  </a:lnTo>
                  <a:lnTo>
                    <a:pt x="488" y="397"/>
                  </a:lnTo>
                  <a:lnTo>
                    <a:pt x="478" y="396"/>
                  </a:lnTo>
                  <a:lnTo>
                    <a:pt x="470" y="394"/>
                  </a:lnTo>
                  <a:lnTo>
                    <a:pt x="469" y="394"/>
                  </a:lnTo>
                  <a:lnTo>
                    <a:pt x="462" y="393"/>
                  </a:lnTo>
                  <a:lnTo>
                    <a:pt x="442" y="389"/>
                  </a:lnTo>
                  <a:lnTo>
                    <a:pt x="441" y="389"/>
                  </a:lnTo>
                  <a:lnTo>
                    <a:pt x="422" y="385"/>
                  </a:lnTo>
                  <a:lnTo>
                    <a:pt x="383" y="376"/>
                  </a:lnTo>
                  <a:lnTo>
                    <a:pt x="368" y="374"/>
                  </a:lnTo>
                  <a:lnTo>
                    <a:pt x="355" y="379"/>
                  </a:lnTo>
                  <a:lnTo>
                    <a:pt x="347" y="376"/>
                  </a:lnTo>
                  <a:lnTo>
                    <a:pt x="333" y="375"/>
                  </a:lnTo>
                  <a:lnTo>
                    <a:pt x="323" y="372"/>
                  </a:lnTo>
                  <a:lnTo>
                    <a:pt x="314" y="378"/>
                  </a:lnTo>
                  <a:lnTo>
                    <a:pt x="298" y="376"/>
                  </a:lnTo>
                  <a:lnTo>
                    <a:pt x="296" y="376"/>
                  </a:lnTo>
                  <a:lnTo>
                    <a:pt x="292" y="376"/>
                  </a:lnTo>
                  <a:lnTo>
                    <a:pt x="287" y="376"/>
                  </a:lnTo>
                  <a:lnTo>
                    <a:pt x="271" y="383"/>
                  </a:lnTo>
                  <a:lnTo>
                    <a:pt x="250" y="381"/>
                  </a:lnTo>
                  <a:lnTo>
                    <a:pt x="238" y="374"/>
                  </a:lnTo>
                  <a:lnTo>
                    <a:pt x="236" y="376"/>
                  </a:lnTo>
                  <a:lnTo>
                    <a:pt x="221" y="378"/>
                  </a:lnTo>
                  <a:lnTo>
                    <a:pt x="217" y="379"/>
                  </a:lnTo>
                  <a:lnTo>
                    <a:pt x="196" y="379"/>
                  </a:lnTo>
                  <a:lnTo>
                    <a:pt x="195" y="372"/>
                  </a:lnTo>
                  <a:lnTo>
                    <a:pt x="178" y="364"/>
                  </a:lnTo>
                  <a:lnTo>
                    <a:pt x="175" y="361"/>
                  </a:lnTo>
                  <a:lnTo>
                    <a:pt x="174" y="360"/>
                  </a:lnTo>
                  <a:lnTo>
                    <a:pt x="157" y="360"/>
                  </a:lnTo>
                  <a:lnTo>
                    <a:pt x="152" y="357"/>
                  </a:lnTo>
                  <a:lnTo>
                    <a:pt x="143" y="363"/>
                  </a:lnTo>
                  <a:lnTo>
                    <a:pt x="127" y="365"/>
                  </a:lnTo>
                  <a:lnTo>
                    <a:pt x="121" y="364"/>
                  </a:lnTo>
                  <a:lnTo>
                    <a:pt x="116" y="367"/>
                  </a:lnTo>
                  <a:lnTo>
                    <a:pt x="102" y="361"/>
                  </a:lnTo>
                  <a:lnTo>
                    <a:pt x="81" y="346"/>
                  </a:lnTo>
                  <a:lnTo>
                    <a:pt x="83" y="339"/>
                  </a:lnTo>
                  <a:lnTo>
                    <a:pt x="83" y="338"/>
                  </a:lnTo>
                  <a:lnTo>
                    <a:pt x="84" y="336"/>
                  </a:lnTo>
                  <a:lnTo>
                    <a:pt x="84" y="325"/>
                  </a:lnTo>
                  <a:lnTo>
                    <a:pt x="85" y="313"/>
                  </a:lnTo>
                  <a:lnTo>
                    <a:pt x="76" y="292"/>
                  </a:lnTo>
                  <a:lnTo>
                    <a:pt x="62" y="284"/>
                  </a:lnTo>
                  <a:lnTo>
                    <a:pt x="58" y="285"/>
                  </a:lnTo>
                  <a:lnTo>
                    <a:pt x="49" y="284"/>
                  </a:lnTo>
                  <a:lnTo>
                    <a:pt x="45" y="271"/>
                  </a:lnTo>
                  <a:lnTo>
                    <a:pt x="44" y="268"/>
                  </a:lnTo>
                  <a:lnTo>
                    <a:pt x="31" y="266"/>
                  </a:lnTo>
                  <a:lnTo>
                    <a:pt x="26" y="261"/>
                  </a:lnTo>
                  <a:lnTo>
                    <a:pt x="15" y="264"/>
                  </a:lnTo>
                  <a:lnTo>
                    <a:pt x="8" y="260"/>
                  </a:lnTo>
                  <a:lnTo>
                    <a:pt x="6" y="254"/>
                  </a:lnTo>
                  <a:lnTo>
                    <a:pt x="4" y="259"/>
                  </a:lnTo>
                  <a:lnTo>
                    <a:pt x="0" y="257"/>
                  </a:lnTo>
                  <a:lnTo>
                    <a:pt x="12" y="218"/>
                  </a:lnTo>
                  <a:lnTo>
                    <a:pt x="9" y="239"/>
                  </a:lnTo>
                  <a:lnTo>
                    <a:pt x="13" y="235"/>
                  </a:lnTo>
                  <a:lnTo>
                    <a:pt x="19" y="235"/>
                  </a:lnTo>
                  <a:lnTo>
                    <a:pt x="19" y="223"/>
                  </a:lnTo>
                  <a:lnTo>
                    <a:pt x="26" y="217"/>
                  </a:lnTo>
                  <a:lnTo>
                    <a:pt x="29" y="213"/>
                  </a:lnTo>
                  <a:lnTo>
                    <a:pt x="17" y="213"/>
                  </a:lnTo>
                  <a:lnTo>
                    <a:pt x="12" y="209"/>
                  </a:lnTo>
                  <a:lnTo>
                    <a:pt x="13" y="202"/>
                  </a:lnTo>
                  <a:lnTo>
                    <a:pt x="15" y="193"/>
                  </a:lnTo>
                  <a:lnTo>
                    <a:pt x="12" y="189"/>
                  </a:lnTo>
                  <a:lnTo>
                    <a:pt x="16" y="195"/>
                  </a:lnTo>
                  <a:lnTo>
                    <a:pt x="33" y="192"/>
                  </a:lnTo>
                  <a:lnTo>
                    <a:pt x="34" y="189"/>
                  </a:lnTo>
                  <a:lnTo>
                    <a:pt x="24" y="184"/>
                  </a:lnTo>
                  <a:lnTo>
                    <a:pt x="19" y="177"/>
                  </a:lnTo>
                  <a:lnTo>
                    <a:pt x="16" y="187"/>
                  </a:lnTo>
                  <a:lnTo>
                    <a:pt x="12" y="187"/>
                  </a:lnTo>
                  <a:lnTo>
                    <a:pt x="16" y="157"/>
                  </a:lnTo>
                  <a:lnTo>
                    <a:pt x="16" y="146"/>
                  </a:lnTo>
                  <a:lnTo>
                    <a:pt x="12" y="139"/>
                  </a:lnTo>
                  <a:lnTo>
                    <a:pt x="15" y="121"/>
                  </a:lnTo>
                  <a:lnTo>
                    <a:pt x="12" y="95"/>
                  </a:lnTo>
                  <a:lnTo>
                    <a:pt x="13" y="92"/>
                  </a:lnTo>
                  <a:lnTo>
                    <a:pt x="5" y="80"/>
                  </a:lnTo>
                  <a:lnTo>
                    <a:pt x="4" y="66"/>
                  </a:lnTo>
                  <a:lnTo>
                    <a:pt x="6" y="62"/>
                  </a:lnTo>
                  <a:lnTo>
                    <a:pt x="5" y="49"/>
                  </a:lnTo>
                  <a:lnTo>
                    <a:pt x="15" y="31"/>
                  </a:lnTo>
                  <a:lnTo>
                    <a:pt x="12" y="26"/>
                  </a:lnTo>
                  <a:lnTo>
                    <a:pt x="16" y="26"/>
                  </a:lnTo>
                  <a:lnTo>
                    <a:pt x="58" y="62"/>
                  </a:lnTo>
                  <a:lnTo>
                    <a:pt x="96" y="76"/>
                  </a:lnTo>
                  <a:lnTo>
                    <a:pt x="96" y="77"/>
                  </a:lnTo>
                  <a:lnTo>
                    <a:pt x="121" y="83"/>
                  </a:lnTo>
                  <a:lnTo>
                    <a:pt x="131" y="92"/>
                  </a:lnTo>
                  <a:lnTo>
                    <a:pt x="137" y="95"/>
                  </a:lnTo>
                  <a:lnTo>
                    <a:pt x="138" y="88"/>
                  </a:lnTo>
                  <a:lnTo>
                    <a:pt x="145" y="90"/>
                  </a:lnTo>
                  <a:lnTo>
                    <a:pt x="141" y="92"/>
                  </a:lnTo>
                  <a:lnTo>
                    <a:pt x="143" y="98"/>
                  </a:lnTo>
                  <a:lnTo>
                    <a:pt x="148" y="119"/>
                  </a:lnTo>
                  <a:lnTo>
                    <a:pt x="135" y="126"/>
                  </a:lnTo>
                  <a:lnTo>
                    <a:pt x="135" y="130"/>
                  </a:lnTo>
                  <a:lnTo>
                    <a:pt x="152" y="119"/>
                  </a:lnTo>
                  <a:lnTo>
                    <a:pt x="156" y="119"/>
                  </a:lnTo>
                  <a:lnTo>
                    <a:pt x="155" y="134"/>
                  </a:lnTo>
                  <a:lnTo>
                    <a:pt x="153" y="133"/>
                  </a:lnTo>
                  <a:lnTo>
                    <a:pt x="148" y="156"/>
                  </a:lnTo>
                  <a:lnTo>
                    <a:pt x="149" y="157"/>
                  </a:lnTo>
                  <a:lnTo>
                    <a:pt x="150" y="167"/>
                  </a:lnTo>
                  <a:lnTo>
                    <a:pt x="153" y="173"/>
                  </a:lnTo>
                  <a:lnTo>
                    <a:pt x="143" y="175"/>
                  </a:lnTo>
                  <a:lnTo>
                    <a:pt x="141" y="173"/>
                  </a:lnTo>
                  <a:lnTo>
                    <a:pt x="141" y="171"/>
                  </a:lnTo>
                  <a:lnTo>
                    <a:pt x="142" y="180"/>
                  </a:lnTo>
                  <a:lnTo>
                    <a:pt x="149" y="178"/>
                  </a:lnTo>
                  <a:lnTo>
                    <a:pt x="157" y="175"/>
                  </a:lnTo>
                  <a:lnTo>
                    <a:pt x="155" y="166"/>
                  </a:lnTo>
                  <a:lnTo>
                    <a:pt x="161" y="131"/>
                  </a:lnTo>
                  <a:lnTo>
                    <a:pt x="174" y="116"/>
                  </a:lnTo>
                  <a:lnTo>
                    <a:pt x="178" y="115"/>
                  </a:lnTo>
                  <a:lnTo>
                    <a:pt x="179" y="110"/>
                  </a:lnTo>
                  <a:lnTo>
                    <a:pt x="173" y="96"/>
                  </a:lnTo>
                  <a:lnTo>
                    <a:pt x="173" y="85"/>
                  </a:lnTo>
                  <a:lnTo>
                    <a:pt x="168" y="95"/>
                  </a:lnTo>
                  <a:lnTo>
                    <a:pt x="171" y="103"/>
                  </a:lnTo>
                  <a:lnTo>
                    <a:pt x="167" y="95"/>
                  </a:lnTo>
                  <a:lnTo>
                    <a:pt x="163" y="94"/>
                  </a:lnTo>
                  <a:lnTo>
                    <a:pt x="164" y="81"/>
                  </a:lnTo>
                  <a:lnTo>
                    <a:pt x="174" y="83"/>
                  </a:lnTo>
                  <a:lnTo>
                    <a:pt x="177" y="78"/>
                  </a:lnTo>
                  <a:lnTo>
                    <a:pt x="168" y="69"/>
                  </a:lnTo>
                  <a:lnTo>
                    <a:pt x="164" y="65"/>
                  </a:lnTo>
                  <a:lnTo>
                    <a:pt x="155" y="78"/>
                  </a:lnTo>
                  <a:lnTo>
                    <a:pt x="157" y="99"/>
                  </a:lnTo>
                  <a:lnTo>
                    <a:pt x="160" y="101"/>
                  </a:lnTo>
                  <a:lnTo>
                    <a:pt x="161" y="96"/>
                  </a:lnTo>
                  <a:lnTo>
                    <a:pt x="170" y="105"/>
                  </a:lnTo>
                  <a:lnTo>
                    <a:pt x="167" y="119"/>
                  </a:lnTo>
                  <a:lnTo>
                    <a:pt x="160" y="108"/>
                  </a:lnTo>
                  <a:lnTo>
                    <a:pt x="153" y="102"/>
                  </a:lnTo>
                  <a:lnTo>
                    <a:pt x="155" y="88"/>
                  </a:lnTo>
                  <a:lnTo>
                    <a:pt x="148" y="81"/>
                  </a:lnTo>
                  <a:lnTo>
                    <a:pt x="159" y="62"/>
                  </a:lnTo>
                  <a:lnTo>
                    <a:pt x="164" y="40"/>
                  </a:lnTo>
                  <a:lnTo>
                    <a:pt x="171" y="59"/>
                  </a:lnTo>
                  <a:lnTo>
                    <a:pt x="177" y="41"/>
                  </a:lnTo>
                  <a:lnTo>
                    <a:pt x="178" y="30"/>
                  </a:lnTo>
                  <a:lnTo>
                    <a:pt x="171" y="27"/>
                  </a:lnTo>
                  <a:lnTo>
                    <a:pt x="168" y="38"/>
                  </a:lnTo>
                  <a:lnTo>
                    <a:pt x="164" y="13"/>
                  </a:lnTo>
                  <a:lnTo>
                    <a:pt x="167" y="0"/>
                  </a:lnTo>
                  <a:lnTo>
                    <a:pt x="303" y="31"/>
                  </a:lnTo>
                  <a:lnTo>
                    <a:pt x="444" y="62"/>
                  </a:lnTo>
                  <a:lnTo>
                    <a:pt x="489" y="72"/>
                  </a:lnTo>
                  <a:lnTo>
                    <a:pt x="543" y="83"/>
                  </a:lnTo>
                  <a:lnTo>
                    <a:pt x="573" y="88"/>
                  </a:lnTo>
                  <a:lnTo>
                    <a:pt x="571" y="92"/>
                  </a:lnTo>
                  <a:lnTo>
                    <a:pt x="571" y="96"/>
                  </a:lnTo>
                  <a:lnTo>
                    <a:pt x="568" y="103"/>
                  </a:lnTo>
                  <a:lnTo>
                    <a:pt x="557" y="163"/>
                  </a:lnTo>
                  <a:lnTo>
                    <a:pt x="555" y="180"/>
                  </a:lnTo>
                  <a:lnTo>
                    <a:pt x="552" y="187"/>
                  </a:lnTo>
                  <a:lnTo>
                    <a:pt x="552" y="191"/>
                  </a:lnTo>
                  <a:lnTo>
                    <a:pt x="552" y="192"/>
                  </a:lnTo>
                  <a:lnTo>
                    <a:pt x="552" y="195"/>
                  </a:lnTo>
                  <a:lnTo>
                    <a:pt x="548" y="218"/>
                  </a:lnTo>
                  <a:lnTo>
                    <a:pt x="545" y="231"/>
                  </a:lnTo>
                  <a:lnTo>
                    <a:pt x="539" y="259"/>
                  </a:lnTo>
                  <a:lnTo>
                    <a:pt x="538" y="270"/>
                  </a:lnTo>
                  <a:lnTo>
                    <a:pt x="537" y="271"/>
                  </a:lnTo>
                  <a:lnTo>
                    <a:pt x="535" y="284"/>
                  </a:lnTo>
                  <a:lnTo>
                    <a:pt x="527" y="324"/>
                  </a:lnTo>
                  <a:lnTo>
                    <a:pt x="525" y="329"/>
                  </a:lnTo>
                  <a:lnTo>
                    <a:pt x="523" y="346"/>
                  </a:lnTo>
                  <a:lnTo>
                    <a:pt x="521" y="350"/>
                  </a:lnTo>
                  <a:lnTo>
                    <a:pt x="520" y="357"/>
                  </a:lnTo>
                </a:path>
              </a:pathLst>
            </a:custGeom>
            <a:grp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sp>
          <p:nvSpPr>
            <p:cNvPr id="4134" name="Freeform 242"/>
            <p:cNvSpPr>
              <a:spLocks/>
            </p:cNvSpPr>
            <p:nvPr/>
          </p:nvSpPr>
          <p:spPr bwMode="auto">
            <a:xfrm>
              <a:off x="1906588" y="1947863"/>
              <a:ext cx="44450" cy="34925"/>
            </a:xfrm>
            <a:custGeom>
              <a:avLst/>
              <a:gdLst>
                <a:gd name="T0" fmla="*/ 2147483647 w 33"/>
                <a:gd name="T1" fmla="*/ 0 h 27"/>
                <a:gd name="T2" fmla="*/ 2147483647 w 33"/>
                <a:gd name="T3" fmla="*/ 2147483647 h 27"/>
                <a:gd name="T4" fmla="*/ 2147483647 w 33"/>
                <a:gd name="T5" fmla="*/ 2147483647 h 27"/>
                <a:gd name="T6" fmla="*/ 2147483647 w 33"/>
                <a:gd name="T7" fmla="*/ 2147483647 h 27"/>
                <a:gd name="T8" fmla="*/ 2147483647 w 33"/>
                <a:gd name="T9" fmla="*/ 2147483647 h 27"/>
                <a:gd name="T10" fmla="*/ 2147483647 w 33"/>
                <a:gd name="T11" fmla="*/ 2147483647 h 27"/>
                <a:gd name="T12" fmla="*/ 2147483647 w 33"/>
                <a:gd name="T13" fmla="*/ 2147483647 h 27"/>
                <a:gd name="T14" fmla="*/ 0 w 33"/>
                <a:gd name="T15" fmla="*/ 2147483647 h 27"/>
                <a:gd name="T16" fmla="*/ 2147483647 w 33"/>
                <a:gd name="T17" fmla="*/ 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27"/>
                <a:gd name="T29" fmla="*/ 33 w 33"/>
                <a:gd name="T30" fmla="*/ 27 h 2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27">
                  <a:moveTo>
                    <a:pt x="4" y="0"/>
                  </a:moveTo>
                  <a:lnTo>
                    <a:pt x="6" y="11"/>
                  </a:lnTo>
                  <a:lnTo>
                    <a:pt x="11" y="14"/>
                  </a:lnTo>
                  <a:lnTo>
                    <a:pt x="13" y="2"/>
                  </a:lnTo>
                  <a:lnTo>
                    <a:pt x="32" y="7"/>
                  </a:lnTo>
                  <a:lnTo>
                    <a:pt x="22" y="26"/>
                  </a:lnTo>
                  <a:lnTo>
                    <a:pt x="6" y="24"/>
                  </a:lnTo>
                  <a:lnTo>
                    <a:pt x="0" y="17"/>
                  </a:lnTo>
                  <a:lnTo>
                    <a:pt x="4" y="0"/>
                  </a:lnTo>
                </a:path>
              </a:pathLst>
            </a:custGeom>
            <a:grp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grpSp>
      <p:sp>
        <p:nvSpPr>
          <p:cNvPr id="373787" name="Freeform 243"/>
          <p:cNvSpPr>
            <a:spLocks/>
          </p:cNvSpPr>
          <p:nvPr/>
        </p:nvSpPr>
        <p:spPr bwMode="auto">
          <a:xfrm>
            <a:off x="3524250" y="2947988"/>
            <a:ext cx="814388" cy="606425"/>
          </a:xfrm>
          <a:custGeom>
            <a:avLst/>
            <a:gdLst>
              <a:gd name="T0" fmla="*/ 2147483647 w 590"/>
              <a:gd name="T1" fmla="*/ 2147483647 h 485"/>
              <a:gd name="T2" fmla="*/ 2147483647 w 590"/>
              <a:gd name="T3" fmla="*/ 2147483647 h 485"/>
              <a:gd name="T4" fmla="*/ 2147483647 w 590"/>
              <a:gd name="T5" fmla="*/ 2147483647 h 485"/>
              <a:gd name="T6" fmla="*/ 2147483647 w 590"/>
              <a:gd name="T7" fmla="*/ 2147483647 h 485"/>
              <a:gd name="T8" fmla="*/ 2147483647 w 590"/>
              <a:gd name="T9" fmla="*/ 2147483647 h 485"/>
              <a:gd name="T10" fmla="*/ 2147483647 w 590"/>
              <a:gd name="T11" fmla="*/ 2147483647 h 485"/>
              <a:gd name="T12" fmla="*/ 2147483647 w 590"/>
              <a:gd name="T13" fmla="*/ 2147483647 h 485"/>
              <a:gd name="T14" fmla="*/ 2147483647 w 590"/>
              <a:gd name="T15" fmla="*/ 2147483647 h 485"/>
              <a:gd name="T16" fmla="*/ 0 w 590"/>
              <a:gd name="T17" fmla="*/ 2147483647 h 485"/>
              <a:gd name="T18" fmla="*/ 2147483647 w 590"/>
              <a:gd name="T19" fmla="*/ 2147483647 h 485"/>
              <a:gd name="T20" fmla="*/ 2147483647 w 590"/>
              <a:gd name="T21" fmla="*/ 2147483647 h 485"/>
              <a:gd name="T22" fmla="*/ 2147483647 w 590"/>
              <a:gd name="T23" fmla="*/ 2147483647 h 485"/>
              <a:gd name="T24" fmla="*/ 2147483647 w 590"/>
              <a:gd name="T25" fmla="*/ 2147483647 h 485"/>
              <a:gd name="T26" fmla="*/ 2147483647 w 590"/>
              <a:gd name="T27" fmla="*/ 2147483647 h 485"/>
              <a:gd name="T28" fmla="*/ 2147483647 w 590"/>
              <a:gd name="T29" fmla="*/ 2147483647 h 485"/>
              <a:gd name="T30" fmla="*/ 2147483647 w 590"/>
              <a:gd name="T31" fmla="*/ 2147483647 h 485"/>
              <a:gd name="T32" fmla="*/ 2147483647 w 590"/>
              <a:gd name="T33" fmla="*/ 2147483647 h 485"/>
              <a:gd name="T34" fmla="*/ 2147483647 w 590"/>
              <a:gd name="T35" fmla="*/ 2147483647 h 485"/>
              <a:gd name="T36" fmla="*/ 2147483647 w 590"/>
              <a:gd name="T37" fmla="*/ 2147483647 h 485"/>
              <a:gd name="T38" fmla="*/ 2147483647 w 590"/>
              <a:gd name="T39" fmla="*/ 2147483647 h 485"/>
              <a:gd name="T40" fmla="*/ 2147483647 w 590"/>
              <a:gd name="T41" fmla="*/ 2147483647 h 485"/>
              <a:gd name="T42" fmla="*/ 2147483647 w 590"/>
              <a:gd name="T43" fmla="*/ 2147483647 h 485"/>
              <a:gd name="T44" fmla="*/ 2147483647 w 590"/>
              <a:gd name="T45" fmla="*/ 2147483647 h 485"/>
              <a:gd name="T46" fmla="*/ 2147483647 w 590"/>
              <a:gd name="T47" fmla="*/ 2147483647 h 485"/>
              <a:gd name="T48" fmla="*/ 2147483647 w 590"/>
              <a:gd name="T49" fmla="*/ 2147483647 h 485"/>
              <a:gd name="T50" fmla="*/ 2147483647 w 590"/>
              <a:gd name="T51" fmla="*/ 2147483647 h 485"/>
              <a:gd name="T52" fmla="*/ 2147483647 w 590"/>
              <a:gd name="T53" fmla="*/ 2147483647 h 485"/>
              <a:gd name="T54" fmla="*/ 2147483647 w 590"/>
              <a:gd name="T55" fmla="*/ 2147483647 h 485"/>
              <a:gd name="T56" fmla="*/ 2147483647 w 590"/>
              <a:gd name="T57" fmla="*/ 2147483647 h 485"/>
              <a:gd name="T58" fmla="*/ 2147483647 w 590"/>
              <a:gd name="T59" fmla="*/ 2147483647 h 485"/>
              <a:gd name="T60" fmla="*/ 2147483647 w 590"/>
              <a:gd name="T61" fmla="*/ 2147483647 h 485"/>
              <a:gd name="T62" fmla="*/ 2147483647 w 590"/>
              <a:gd name="T63" fmla="*/ 2147483647 h 485"/>
              <a:gd name="T64" fmla="*/ 2147483647 w 590"/>
              <a:gd name="T65" fmla="*/ 2147483647 h 485"/>
              <a:gd name="T66" fmla="*/ 2147483647 w 590"/>
              <a:gd name="T67" fmla="*/ 2147483647 h 485"/>
              <a:gd name="T68" fmla="*/ 2147483647 w 590"/>
              <a:gd name="T69" fmla="*/ 2147483647 h 485"/>
              <a:gd name="T70" fmla="*/ 2147483647 w 590"/>
              <a:gd name="T71" fmla="*/ 2147483647 h 485"/>
              <a:gd name="T72" fmla="*/ 2147483647 w 590"/>
              <a:gd name="T73" fmla="*/ 2147483647 h 485"/>
              <a:gd name="T74" fmla="*/ 2147483647 w 590"/>
              <a:gd name="T75" fmla="*/ 2147483647 h 485"/>
              <a:gd name="T76" fmla="*/ 2147483647 w 590"/>
              <a:gd name="T77" fmla="*/ 2147483647 h 485"/>
              <a:gd name="T78" fmla="*/ 2147483647 w 590"/>
              <a:gd name="T79" fmla="*/ 2147483647 h 485"/>
              <a:gd name="T80" fmla="*/ 2147483647 w 590"/>
              <a:gd name="T81" fmla="*/ 2147483647 h 485"/>
              <a:gd name="T82" fmla="*/ 2147483647 w 590"/>
              <a:gd name="T83" fmla="*/ 2147483647 h 485"/>
              <a:gd name="T84" fmla="*/ 2147483647 w 590"/>
              <a:gd name="T85" fmla="*/ 2147483647 h 485"/>
              <a:gd name="T86" fmla="*/ 2147483647 w 590"/>
              <a:gd name="T87" fmla="*/ 2147483647 h 485"/>
              <a:gd name="T88" fmla="*/ 2147483647 w 590"/>
              <a:gd name="T89" fmla="*/ 2147483647 h 485"/>
              <a:gd name="T90" fmla="*/ 2147483647 w 590"/>
              <a:gd name="T91" fmla="*/ 2147483647 h 485"/>
              <a:gd name="T92" fmla="*/ 2147483647 w 590"/>
              <a:gd name="T93" fmla="*/ 2147483647 h 485"/>
              <a:gd name="T94" fmla="*/ 2147483647 w 590"/>
              <a:gd name="T95" fmla="*/ 2147483647 h 485"/>
              <a:gd name="T96" fmla="*/ 2147483647 w 590"/>
              <a:gd name="T97" fmla="*/ 2147483647 h 485"/>
              <a:gd name="T98" fmla="*/ 2147483647 w 590"/>
              <a:gd name="T99" fmla="*/ 2147483647 h 485"/>
              <a:gd name="T100" fmla="*/ 2147483647 w 590"/>
              <a:gd name="T101" fmla="*/ 2147483647 h 485"/>
              <a:gd name="T102" fmla="*/ 2147483647 w 590"/>
              <a:gd name="T103" fmla="*/ 2147483647 h 485"/>
              <a:gd name="T104" fmla="*/ 2147483647 w 590"/>
              <a:gd name="T105" fmla="*/ 2147483647 h 485"/>
              <a:gd name="T106" fmla="*/ 2147483647 w 590"/>
              <a:gd name="T107" fmla="*/ 2147483647 h 485"/>
              <a:gd name="T108" fmla="*/ 2147483647 w 590"/>
              <a:gd name="T109" fmla="*/ 2147483647 h 485"/>
              <a:gd name="T110" fmla="*/ 2147483647 w 590"/>
              <a:gd name="T111" fmla="*/ 2147483647 h 4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0"/>
              <a:gd name="T169" fmla="*/ 0 h 485"/>
              <a:gd name="T170" fmla="*/ 590 w 590"/>
              <a:gd name="T171" fmla="*/ 485 h 48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0" h="485">
                <a:moveTo>
                  <a:pt x="381" y="471"/>
                </a:moveTo>
                <a:lnTo>
                  <a:pt x="376" y="471"/>
                </a:lnTo>
                <a:lnTo>
                  <a:pt x="365" y="468"/>
                </a:lnTo>
                <a:lnTo>
                  <a:pt x="336" y="467"/>
                </a:lnTo>
                <a:lnTo>
                  <a:pt x="333" y="465"/>
                </a:lnTo>
                <a:lnTo>
                  <a:pt x="300" y="463"/>
                </a:lnTo>
                <a:lnTo>
                  <a:pt x="296" y="463"/>
                </a:lnTo>
                <a:lnTo>
                  <a:pt x="274" y="461"/>
                </a:lnTo>
                <a:lnTo>
                  <a:pt x="252" y="459"/>
                </a:lnTo>
                <a:lnTo>
                  <a:pt x="231" y="456"/>
                </a:lnTo>
                <a:lnTo>
                  <a:pt x="180" y="452"/>
                </a:lnTo>
                <a:lnTo>
                  <a:pt x="160" y="449"/>
                </a:lnTo>
                <a:lnTo>
                  <a:pt x="124" y="445"/>
                </a:lnTo>
                <a:lnTo>
                  <a:pt x="121" y="445"/>
                </a:lnTo>
                <a:lnTo>
                  <a:pt x="84" y="441"/>
                </a:lnTo>
                <a:lnTo>
                  <a:pt x="80" y="441"/>
                </a:lnTo>
                <a:lnTo>
                  <a:pt x="62" y="439"/>
                </a:lnTo>
                <a:lnTo>
                  <a:pt x="0" y="431"/>
                </a:lnTo>
                <a:lnTo>
                  <a:pt x="2" y="403"/>
                </a:lnTo>
                <a:lnTo>
                  <a:pt x="5" y="382"/>
                </a:lnTo>
                <a:lnTo>
                  <a:pt x="6" y="375"/>
                </a:lnTo>
                <a:lnTo>
                  <a:pt x="8" y="367"/>
                </a:lnTo>
                <a:lnTo>
                  <a:pt x="9" y="349"/>
                </a:lnTo>
                <a:lnTo>
                  <a:pt x="12" y="341"/>
                </a:lnTo>
                <a:lnTo>
                  <a:pt x="13" y="321"/>
                </a:lnTo>
                <a:lnTo>
                  <a:pt x="15" y="309"/>
                </a:lnTo>
                <a:lnTo>
                  <a:pt x="20" y="271"/>
                </a:lnTo>
                <a:lnTo>
                  <a:pt x="20" y="267"/>
                </a:lnTo>
                <a:lnTo>
                  <a:pt x="24" y="241"/>
                </a:lnTo>
                <a:lnTo>
                  <a:pt x="27" y="214"/>
                </a:lnTo>
                <a:lnTo>
                  <a:pt x="29" y="213"/>
                </a:lnTo>
                <a:lnTo>
                  <a:pt x="29" y="208"/>
                </a:lnTo>
                <a:lnTo>
                  <a:pt x="31" y="188"/>
                </a:lnTo>
                <a:lnTo>
                  <a:pt x="31" y="181"/>
                </a:lnTo>
                <a:lnTo>
                  <a:pt x="34" y="166"/>
                </a:lnTo>
                <a:lnTo>
                  <a:pt x="34" y="160"/>
                </a:lnTo>
                <a:lnTo>
                  <a:pt x="38" y="134"/>
                </a:lnTo>
                <a:lnTo>
                  <a:pt x="40" y="120"/>
                </a:lnTo>
                <a:lnTo>
                  <a:pt x="41" y="108"/>
                </a:lnTo>
                <a:lnTo>
                  <a:pt x="42" y="92"/>
                </a:lnTo>
                <a:lnTo>
                  <a:pt x="45" y="80"/>
                </a:lnTo>
                <a:lnTo>
                  <a:pt x="48" y="56"/>
                </a:lnTo>
                <a:lnTo>
                  <a:pt x="48" y="54"/>
                </a:lnTo>
                <a:lnTo>
                  <a:pt x="51" y="36"/>
                </a:lnTo>
                <a:lnTo>
                  <a:pt x="55" y="0"/>
                </a:lnTo>
                <a:lnTo>
                  <a:pt x="105" y="6"/>
                </a:lnTo>
                <a:lnTo>
                  <a:pt x="135" y="9"/>
                </a:lnTo>
                <a:lnTo>
                  <a:pt x="145" y="11"/>
                </a:lnTo>
                <a:lnTo>
                  <a:pt x="151" y="11"/>
                </a:lnTo>
                <a:lnTo>
                  <a:pt x="202" y="16"/>
                </a:lnTo>
                <a:lnTo>
                  <a:pt x="212" y="19"/>
                </a:lnTo>
                <a:lnTo>
                  <a:pt x="241" y="22"/>
                </a:lnTo>
                <a:lnTo>
                  <a:pt x="249" y="23"/>
                </a:lnTo>
                <a:lnTo>
                  <a:pt x="259" y="23"/>
                </a:lnTo>
                <a:lnTo>
                  <a:pt x="268" y="24"/>
                </a:lnTo>
                <a:lnTo>
                  <a:pt x="295" y="27"/>
                </a:lnTo>
                <a:lnTo>
                  <a:pt x="354" y="33"/>
                </a:lnTo>
                <a:lnTo>
                  <a:pt x="364" y="34"/>
                </a:lnTo>
                <a:lnTo>
                  <a:pt x="419" y="40"/>
                </a:lnTo>
                <a:lnTo>
                  <a:pt x="421" y="40"/>
                </a:lnTo>
                <a:lnTo>
                  <a:pt x="431" y="40"/>
                </a:lnTo>
                <a:lnTo>
                  <a:pt x="439" y="40"/>
                </a:lnTo>
                <a:lnTo>
                  <a:pt x="440" y="40"/>
                </a:lnTo>
                <a:lnTo>
                  <a:pt x="447" y="40"/>
                </a:lnTo>
                <a:lnTo>
                  <a:pt x="511" y="45"/>
                </a:lnTo>
                <a:lnTo>
                  <a:pt x="514" y="45"/>
                </a:lnTo>
                <a:lnTo>
                  <a:pt x="529" y="47"/>
                </a:lnTo>
                <a:lnTo>
                  <a:pt x="537" y="47"/>
                </a:lnTo>
                <a:lnTo>
                  <a:pt x="589" y="51"/>
                </a:lnTo>
                <a:lnTo>
                  <a:pt x="587" y="77"/>
                </a:lnTo>
                <a:lnTo>
                  <a:pt x="587" y="97"/>
                </a:lnTo>
                <a:lnTo>
                  <a:pt x="586" y="104"/>
                </a:lnTo>
                <a:lnTo>
                  <a:pt x="584" y="131"/>
                </a:lnTo>
                <a:lnTo>
                  <a:pt x="584" y="140"/>
                </a:lnTo>
                <a:lnTo>
                  <a:pt x="584" y="142"/>
                </a:lnTo>
                <a:lnTo>
                  <a:pt x="583" y="158"/>
                </a:lnTo>
                <a:lnTo>
                  <a:pt x="582" y="174"/>
                </a:lnTo>
                <a:lnTo>
                  <a:pt x="582" y="185"/>
                </a:lnTo>
                <a:lnTo>
                  <a:pt x="580" y="198"/>
                </a:lnTo>
                <a:lnTo>
                  <a:pt x="579" y="212"/>
                </a:lnTo>
                <a:lnTo>
                  <a:pt x="579" y="213"/>
                </a:lnTo>
                <a:lnTo>
                  <a:pt x="579" y="214"/>
                </a:lnTo>
                <a:lnTo>
                  <a:pt x="579" y="226"/>
                </a:lnTo>
                <a:lnTo>
                  <a:pt x="577" y="253"/>
                </a:lnTo>
                <a:lnTo>
                  <a:pt x="577" y="266"/>
                </a:lnTo>
                <a:lnTo>
                  <a:pt x="576" y="271"/>
                </a:lnTo>
                <a:lnTo>
                  <a:pt x="575" y="285"/>
                </a:lnTo>
                <a:lnTo>
                  <a:pt x="575" y="310"/>
                </a:lnTo>
                <a:lnTo>
                  <a:pt x="572" y="348"/>
                </a:lnTo>
                <a:lnTo>
                  <a:pt x="570" y="361"/>
                </a:lnTo>
                <a:lnTo>
                  <a:pt x="570" y="374"/>
                </a:lnTo>
                <a:lnTo>
                  <a:pt x="569" y="388"/>
                </a:lnTo>
                <a:lnTo>
                  <a:pt x="568" y="402"/>
                </a:lnTo>
                <a:lnTo>
                  <a:pt x="568" y="407"/>
                </a:lnTo>
                <a:lnTo>
                  <a:pt x="568" y="416"/>
                </a:lnTo>
                <a:lnTo>
                  <a:pt x="568" y="422"/>
                </a:lnTo>
                <a:lnTo>
                  <a:pt x="568" y="429"/>
                </a:lnTo>
                <a:lnTo>
                  <a:pt x="566" y="441"/>
                </a:lnTo>
                <a:lnTo>
                  <a:pt x="565" y="450"/>
                </a:lnTo>
                <a:lnTo>
                  <a:pt x="565" y="470"/>
                </a:lnTo>
                <a:lnTo>
                  <a:pt x="564" y="484"/>
                </a:lnTo>
                <a:lnTo>
                  <a:pt x="516" y="479"/>
                </a:lnTo>
                <a:lnTo>
                  <a:pt x="497" y="479"/>
                </a:lnTo>
                <a:lnTo>
                  <a:pt x="491" y="479"/>
                </a:lnTo>
                <a:lnTo>
                  <a:pt x="476" y="478"/>
                </a:lnTo>
                <a:lnTo>
                  <a:pt x="467" y="478"/>
                </a:lnTo>
                <a:lnTo>
                  <a:pt x="465" y="478"/>
                </a:lnTo>
                <a:lnTo>
                  <a:pt x="451" y="477"/>
                </a:lnTo>
                <a:lnTo>
                  <a:pt x="400" y="472"/>
                </a:lnTo>
                <a:lnTo>
                  <a:pt x="392" y="471"/>
                </a:lnTo>
                <a:lnTo>
                  <a:pt x="389" y="471"/>
                </a:lnTo>
                <a:lnTo>
                  <a:pt x="383" y="471"/>
                </a:lnTo>
                <a:lnTo>
                  <a:pt x="381" y="471"/>
                </a:lnTo>
              </a:path>
            </a:pathLst>
          </a:custGeom>
          <a:noFill/>
          <a:ln w="6350">
            <a:solidFill>
              <a:schemeClr val="tx1"/>
            </a:solidFill>
            <a:round/>
            <a:headEnd/>
            <a:tailEnd/>
          </a:ln>
        </p:spPr>
        <p:txBody>
          <a:bodyPr/>
          <a:lstStyle/>
          <a:p>
            <a:endParaRPr lang="en-US"/>
          </a:p>
        </p:txBody>
      </p:sp>
      <p:sp>
        <p:nvSpPr>
          <p:cNvPr id="373788" name="Freeform 244"/>
          <p:cNvSpPr>
            <a:spLocks/>
          </p:cNvSpPr>
          <p:nvPr/>
        </p:nvSpPr>
        <p:spPr bwMode="auto">
          <a:xfrm>
            <a:off x="5513388" y="2741613"/>
            <a:ext cx="625475" cy="598487"/>
          </a:xfrm>
          <a:custGeom>
            <a:avLst/>
            <a:gdLst>
              <a:gd name="T0" fmla="*/ 2147483647 w 454"/>
              <a:gd name="T1" fmla="*/ 2147483647 h 479"/>
              <a:gd name="T2" fmla="*/ 2147483647 w 454"/>
              <a:gd name="T3" fmla="*/ 2147483647 h 479"/>
              <a:gd name="T4" fmla="*/ 2147483647 w 454"/>
              <a:gd name="T5" fmla="*/ 2147483647 h 479"/>
              <a:gd name="T6" fmla="*/ 2147483647 w 454"/>
              <a:gd name="T7" fmla="*/ 2147483647 h 479"/>
              <a:gd name="T8" fmla="*/ 2147483647 w 454"/>
              <a:gd name="T9" fmla="*/ 2147483647 h 479"/>
              <a:gd name="T10" fmla="*/ 2147483647 w 454"/>
              <a:gd name="T11" fmla="*/ 2147483647 h 479"/>
              <a:gd name="T12" fmla="*/ 2147483647 w 454"/>
              <a:gd name="T13" fmla="*/ 2147483647 h 479"/>
              <a:gd name="T14" fmla="*/ 2147483647 w 454"/>
              <a:gd name="T15" fmla="*/ 2147483647 h 479"/>
              <a:gd name="T16" fmla="*/ 2147483647 w 454"/>
              <a:gd name="T17" fmla="*/ 2147483647 h 479"/>
              <a:gd name="T18" fmla="*/ 2147483647 w 454"/>
              <a:gd name="T19" fmla="*/ 2147483647 h 479"/>
              <a:gd name="T20" fmla="*/ 2147483647 w 454"/>
              <a:gd name="T21" fmla="*/ 2147483647 h 479"/>
              <a:gd name="T22" fmla="*/ 2147483647 w 454"/>
              <a:gd name="T23" fmla="*/ 2147483647 h 479"/>
              <a:gd name="T24" fmla="*/ 2147483647 w 454"/>
              <a:gd name="T25" fmla="*/ 2147483647 h 479"/>
              <a:gd name="T26" fmla="*/ 2147483647 w 454"/>
              <a:gd name="T27" fmla="*/ 2147483647 h 479"/>
              <a:gd name="T28" fmla="*/ 2147483647 w 454"/>
              <a:gd name="T29" fmla="*/ 2147483647 h 479"/>
              <a:gd name="T30" fmla="*/ 2147483647 w 454"/>
              <a:gd name="T31" fmla="*/ 2147483647 h 479"/>
              <a:gd name="T32" fmla="*/ 2147483647 w 454"/>
              <a:gd name="T33" fmla="*/ 2147483647 h 479"/>
              <a:gd name="T34" fmla="*/ 2147483647 w 454"/>
              <a:gd name="T35" fmla="*/ 2147483647 h 479"/>
              <a:gd name="T36" fmla="*/ 2147483647 w 454"/>
              <a:gd name="T37" fmla="*/ 2147483647 h 479"/>
              <a:gd name="T38" fmla="*/ 2147483647 w 454"/>
              <a:gd name="T39" fmla="*/ 2147483647 h 479"/>
              <a:gd name="T40" fmla="*/ 2147483647 w 454"/>
              <a:gd name="T41" fmla="*/ 2147483647 h 479"/>
              <a:gd name="T42" fmla="*/ 2147483647 w 454"/>
              <a:gd name="T43" fmla="*/ 2147483647 h 479"/>
              <a:gd name="T44" fmla="*/ 2147483647 w 454"/>
              <a:gd name="T45" fmla="*/ 2147483647 h 479"/>
              <a:gd name="T46" fmla="*/ 0 w 454"/>
              <a:gd name="T47" fmla="*/ 2147483647 h 479"/>
              <a:gd name="T48" fmla="*/ 2147483647 w 454"/>
              <a:gd name="T49" fmla="*/ 2147483647 h 479"/>
              <a:gd name="T50" fmla="*/ 2147483647 w 454"/>
              <a:gd name="T51" fmla="*/ 2147483647 h 479"/>
              <a:gd name="T52" fmla="*/ 2147483647 w 454"/>
              <a:gd name="T53" fmla="*/ 2147483647 h 479"/>
              <a:gd name="T54" fmla="*/ 2147483647 w 454"/>
              <a:gd name="T55" fmla="*/ 2147483647 h 479"/>
              <a:gd name="T56" fmla="*/ 2147483647 w 454"/>
              <a:gd name="T57" fmla="*/ 2147483647 h 479"/>
              <a:gd name="T58" fmla="*/ 2147483647 w 454"/>
              <a:gd name="T59" fmla="*/ 0 h 479"/>
              <a:gd name="T60" fmla="*/ 2147483647 w 454"/>
              <a:gd name="T61" fmla="*/ 2147483647 h 479"/>
              <a:gd name="T62" fmla="*/ 2147483647 w 454"/>
              <a:gd name="T63" fmla="*/ 2147483647 h 479"/>
              <a:gd name="T64" fmla="*/ 2147483647 w 454"/>
              <a:gd name="T65" fmla="*/ 2147483647 h 479"/>
              <a:gd name="T66" fmla="*/ 2147483647 w 454"/>
              <a:gd name="T67" fmla="*/ 2147483647 h 479"/>
              <a:gd name="T68" fmla="*/ 2147483647 w 454"/>
              <a:gd name="T69" fmla="*/ 2147483647 h 479"/>
              <a:gd name="T70" fmla="*/ 2147483647 w 454"/>
              <a:gd name="T71" fmla="*/ 2147483647 h 479"/>
              <a:gd name="T72" fmla="*/ 2147483647 w 454"/>
              <a:gd name="T73" fmla="*/ 2147483647 h 479"/>
              <a:gd name="T74" fmla="*/ 2147483647 w 454"/>
              <a:gd name="T75" fmla="*/ 2147483647 h 479"/>
              <a:gd name="T76" fmla="*/ 2147483647 w 454"/>
              <a:gd name="T77" fmla="*/ 2147483647 h 479"/>
              <a:gd name="T78" fmla="*/ 2147483647 w 454"/>
              <a:gd name="T79" fmla="*/ 2147483647 h 479"/>
              <a:gd name="T80" fmla="*/ 2147483647 w 454"/>
              <a:gd name="T81" fmla="*/ 2147483647 h 479"/>
              <a:gd name="T82" fmla="*/ 2147483647 w 454"/>
              <a:gd name="T83" fmla="*/ 2147483647 h 479"/>
              <a:gd name="T84" fmla="*/ 2147483647 w 454"/>
              <a:gd name="T85" fmla="*/ 2147483647 h 479"/>
              <a:gd name="T86" fmla="*/ 2147483647 w 454"/>
              <a:gd name="T87" fmla="*/ 2147483647 h 479"/>
              <a:gd name="T88" fmla="*/ 2147483647 w 454"/>
              <a:gd name="T89" fmla="*/ 2147483647 h 479"/>
              <a:gd name="T90" fmla="*/ 2147483647 w 454"/>
              <a:gd name="T91" fmla="*/ 2147483647 h 479"/>
              <a:gd name="T92" fmla="*/ 2147483647 w 454"/>
              <a:gd name="T93" fmla="*/ 2147483647 h 479"/>
              <a:gd name="T94" fmla="*/ 2147483647 w 454"/>
              <a:gd name="T95" fmla="*/ 2147483647 h 479"/>
              <a:gd name="T96" fmla="*/ 2147483647 w 454"/>
              <a:gd name="T97" fmla="*/ 2147483647 h 479"/>
              <a:gd name="T98" fmla="*/ 2147483647 w 454"/>
              <a:gd name="T99" fmla="*/ 2147483647 h 479"/>
              <a:gd name="T100" fmla="*/ 2147483647 w 454"/>
              <a:gd name="T101" fmla="*/ 2147483647 h 479"/>
              <a:gd name="T102" fmla="*/ 2147483647 w 454"/>
              <a:gd name="T103" fmla="*/ 2147483647 h 479"/>
              <a:gd name="T104" fmla="*/ 2147483647 w 454"/>
              <a:gd name="T105" fmla="*/ 2147483647 h 479"/>
              <a:gd name="T106" fmla="*/ 2147483647 w 454"/>
              <a:gd name="T107" fmla="*/ 2147483647 h 479"/>
              <a:gd name="T108" fmla="*/ 2147483647 w 454"/>
              <a:gd name="T109" fmla="*/ 2147483647 h 479"/>
              <a:gd name="T110" fmla="*/ 2147483647 w 454"/>
              <a:gd name="T111" fmla="*/ 2147483647 h 479"/>
              <a:gd name="T112" fmla="*/ 2147483647 w 454"/>
              <a:gd name="T113" fmla="*/ 2147483647 h 479"/>
              <a:gd name="T114" fmla="*/ 2147483647 w 454"/>
              <a:gd name="T115" fmla="*/ 2147483647 h 47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54"/>
              <a:gd name="T175" fmla="*/ 0 h 479"/>
              <a:gd name="T176" fmla="*/ 454 w 454"/>
              <a:gd name="T177" fmla="*/ 479 h 47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54" h="479">
                <a:moveTo>
                  <a:pt x="343" y="466"/>
                </a:moveTo>
                <a:lnTo>
                  <a:pt x="340" y="466"/>
                </a:lnTo>
                <a:lnTo>
                  <a:pt x="335" y="468"/>
                </a:lnTo>
                <a:lnTo>
                  <a:pt x="329" y="468"/>
                </a:lnTo>
                <a:lnTo>
                  <a:pt x="321" y="468"/>
                </a:lnTo>
                <a:lnTo>
                  <a:pt x="304" y="469"/>
                </a:lnTo>
                <a:lnTo>
                  <a:pt x="295" y="471"/>
                </a:lnTo>
                <a:lnTo>
                  <a:pt x="293" y="471"/>
                </a:lnTo>
                <a:lnTo>
                  <a:pt x="285" y="471"/>
                </a:lnTo>
                <a:lnTo>
                  <a:pt x="275" y="472"/>
                </a:lnTo>
                <a:lnTo>
                  <a:pt x="259" y="472"/>
                </a:lnTo>
                <a:lnTo>
                  <a:pt x="254" y="473"/>
                </a:lnTo>
                <a:lnTo>
                  <a:pt x="252" y="473"/>
                </a:lnTo>
                <a:lnTo>
                  <a:pt x="242" y="473"/>
                </a:lnTo>
                <a:lnTo>
                  <a:pt x="235" y="473"/>
                </a:lnTo>
                <a:lnTo>
                  <a:pt x="211" y="476"/>
                </a:lnTo>
                <a:lnTo>
                  <a:pt x="207" y="476"/>
                </a:lnTo>
                <a:lnTo>
                  <a:pt x="199" y="476"/>
                </a:lnTo>
                <a:lnTo>
                  <a:pt x="195" y="478"/>
                </a:lnTo>
                <a:lnTo>
                  <a:pt x="189" y="465"/>
                </a:lnTo>
                <a:lnTo>
                  <a:pt x="185" y="462"/>
                </a:lnTo>
                <a:lnTo>
                  <a:pt x="174" y="461"/>
                </a:lnTo>
                <a:lnTo>
                  <a:pt x="159" y="453"/>
                </a:lnTo>
                <a:lnTo>
                  <a:pt x="157" y="440"/>
                </a:lnTo>
                <a:lnTo>
                  <a:pt x="151" y="429"/>
                </a:lnTo>
                <a:lnTo>
                  <a:pt x="149" y="426"/>
                </a:lnTo>
                <a:lnTo>
                  <a:pt x="148" y="419"/>
                </a:lnTo>
                <a:lnTo>
                  <a:pt x="148" y="418"/>
                </a:lnTo>
                <a:lnTo>
                  <a:pt x="156" y="399"/>
                </a:lnTo>
                <a:lnTo>
                  <a:pt x="144" y="383"/>
                </a:lnTo>
                <a:lnTo>
                  <a:pt x="144" y="382"/>
                </a:lnTo>
                <a:lnTo>
                  <a:pt x="142" y="374"/>
                </a:lnTo>
                <a:lnTo>
                  <a:pt x="142" y="372"/>
                </a:lnTo>
                <a:lnTo>
                  <a:pt x="139" y="364"/>
                </a:lnTo>
                <a:lnTo>
                  <a:pt x="137" y="361"/>
                </a:lnTo>
                <a:lnTo>
                  <a:pt x="137" y="349"/>
                </a:lnTo>
                <a:lnTo>
                  <a:pt x="138" y="346"/>
                </a:lnTo>
                <a:lnTo>
                  <a:pt x="138" y="343"/>
                </a:lnTo>
                <a:lnTo>
                  <a:pt x="134" y="336"/>
                </a:lnTo>
                <a:lnTo>
                  <a:pt x="132" y="335"/>
                </a:lnTo>
                <a:lnTo>
                  <a:pt x="126" y="326"/>
                </a:lnTo>
                <a:lnTo>
                  <a:pt x="121" y="322"/>
                </a:lnTo>
                <a:lnTo>
                  <a:pt x="121" y="321"/>
                </a:lnTo>
                <a:lnTo>
                  <a:pt x="116" y="318"/>
                </a:lnTo>
                <a:lnTo>
                  <a:pt x="112" y="318"/>
                </a:lnTo>
                <a:lnTo>
                  <a:pt x="106" y="315"/>
                </a:lnTo>
                <a:lnTo>
                  <a:pt x="99" y="308"/>
                </a:lnTo>
                <a:lnTo>
                  <a:pt x="88" y="302"/>
                </a:lnTo>
                <a:lnTo>
                  <a:pt x="85" y="296"/>
                </a:lnTo>
                <a:lnTo>
                  <a:pt x="76" y="282"/>
                </a:lnTo>
                <a:lnTo>
                  <a:pt x="69" y="279"/>
                </a:lnTo>
                <a:lnTo>
                  <a:pt x="65" y="278"/>
                </a:lnTo>
                <a:lnTo>
                  <a:pt x="58" y="277"/>
                </a:lnTo>
                <a:lnTo>
                  <a:pt x="56" y="275"/>
                </a:lnTo>
                <a:lnTo>
                  <a:pt x="51" y="271"/>
                </a:lnTo>
                <a:lnTo>
                  <a:pt x="49" y="267"/>
                </a:lnTo>
                <a:lnTo>
                  <a:pt x="49" y="266"/>
                </a:lnTo>
                <a:lnTo>
                  <a:pt x="36" y="264"/>
                </a:lnTo>
                <a:lnTo>
                  <a:pt x="19" y="252"/>
                </a:lnTo>
                <a:lnTo>
                  <a:pt x="16" y="249"/>
                </a:lnTo>
                <a:lnTo>
                  <a:pt x="12" y="246"/>
                </a:lnTo>
                <a:lnTo>
                  <a:pt x="13" y="232"/>
                </a:lnTo>
                <a:lnTo>
                  <a:pt x="12" y="218"/>
                </a:lnTo>
                <a:lnTo>
                  <a:pt x="13" y="205"/>
                </a:lnTo>
                <a:lnTo>
                  <a:pt x="12" y="196"/>
                </a:lnTo>
                <a:lnTo>
                  <a:pt x="12" y="195"/>
                </a:lnTo>
                <a:lnTo>
                  <a:pt x="12" y="192"/>
                </a:lnTo>
                <a:lnTo>
                  <a:pt x="12" y="187"/>
                </a:lnTo>
                <a:lnTo>
                  <a:pt x="13" y="164"/>
                </a:lnTo>
                <a:lnTo>
                  <a:pt x="11" y="159"/>
                </a:lnTo>
                <a:lnTo>
                  <a:pt x="0" y="151"/>
                </a:lnTo>
                <a:lnTo>
                  <a:pt x="2" y="141"/>
                </a:lnTo>
                <a:lnTo>
                  <a:pt x="9" y="128"/>
                </a:lnTo>
                <a:lnTo>
                  <a:pt x="42" y="101"/>
                </a:lnTo>
                <a:lnTo>
                  <a:pt x="41" y="92"/>
                </a:lnTo>
                <a:lnTo>
                  <a:pt x="40" y="65"/>
                </a:lnTo>
                <a:lnTo>
                  <a:pt x="40" y="55"/>
                </a:lnTo>
                <a:lnTo>
                  <a:pt x="38" y="42"/>
                </a:lnTo>
                <a:lnTo>
                  <a:pt x="38" y="38"/>
                </a:lnTo>
                <a:lnTo>
                  <a:pt x="42" y="38"/>
                </a:lnTo>
                <a:lnTo>
                  <a:pt x="54" y="27"/>
                </a:lnTo>
                <a:lnTo>
                  <a:pt x="59" y="31"/>
                </a:lnTo>
                <a:lnTo>
                  <a:pt x="60" y="33"/>
                </a:lnTo>
                <a:lnTo>
                  <a:pt x="76" y="33"/>
                </a:lnTo>
                <a:lnTo>
                  <a:pt x="94" y="24"/>
                </a:lnTo>
                <a:lnTo>
                  <a:pt x="106" y="20"/>
                </a:lnTo>
                <a:lnTo>
                  <a:pt x="119" y="11"/>
                </a:lnTo>
                <a:lnTo>
                  <a:pt x="124" y="12"/>
                </a:lnTo>
                <a:lnTo>
                  <a:pt x="142" y="0"/>
                </a:lnTo>
                <a:lnTo>
                  <a:pt x="151" y="8"/>
                </a:lnTo>
                <a:lnTo>
                  <a:pt x="142" y="22"/>
                </a:lnTo>
                <a:lnTo>
                  <a:pt x="145" y="30"/>
                </a:lnTo>
                <a:lnTo>
                  <a:pt x="141" y="36"/>
                </a:lnTo>
                <a:lnTo>
                  <a:pt x="141" y="40"/>
                </a:lnTo>
                <a:lnTo>
                  <a:pt x="151" y="34"/>
                </a:lnTo>
                <a:lnTo>
                  <a:pt x="153" y="27"/>
                </a:lnTo>
                <a:lnTo>
                  <a:pt x="169" y="38"/>
                </a:lnTo>
                <a:lnTo>
                  <a:pt x="174" y="37"/>
                </a:lnTo>
                <a:lnTo>
                  <a:pt x="178" y="40"/>
                </a:lnTo>
                <a:lnTo>
                  <a:pt x="180" y="38"/>
                </a:lnTo>
                <a:lnTo>
                  <a:pt x="195" y="45"/>
                </a:lnTo>
                <a:lnTo>
                  <a:pt x="203" y="59"/>
                </a:lnTo>
                <a:lnTo>
                  <a:pt x="218" y="65"/>
                </a:lnTo>
                <a:lnTo>
                  <a:pt x="224" y="66"/>
                </a:lnTo>
                <a:lnTo>
                  <a:pt x="283" y="77"/>
                </a:lnTo>
                <a:lnTo>
                  <a:pt x="290" y="81"/>
                </a:lnTo>
                <a:lnTo>
                  <a:pt x="295" y="83"/>
                </a:lnTo>
                <a:lnTo>
                  <a:pt x="302" y="87"/>
                </a:lnTo>
                <a:lnTo>
                  <a:pt x="310" y="87"/>
                </a:lnTo>
                <a:lnTo>
                  <a:pt x="314" y="87"/>
                </a:lnTo>
                <a:lnTo>
                  <a:pt x="320" y="90"/>
                </a:lnTo>
                <a:lnTo>
                  <a:pt x="328" y="88"/>
                </a:lnTo>
                <a:lnTo>
                  <a:pt x="347" y="90"/>
                </a:lnTo>
                <a:lnTo>
                  <a:pt x="358" y="94"/>
                </a:lnTo>
                <a:lnTo>
                  <a:pt x="361" y="98"/>
                </a:lnTo>
                <a:lnTo>
                  <a:pt x="360" y="105"/>
                </a:lnTo>
                <a:lnTo>
                  <a:pt x="364" y="108"/>
                </a:lnTo>
                <a:lnTo>
                  <a:pt x="369" y="106"/>
                </a:lnTo>
                <a:lnTo>
                  <a:pt x="369" y="108"/>
                </a:lnTo>
                <a:lnTo>
                  <a:pt x="378" y="110"/>
                </a:lnTo>
                <a:lnTo>
                  <a:pt x="380" y="112"/>
                </a:lnTo>
                <a:lnTo>
                  <a:pt x="400" y="175"/>
                </a:lnTo>
                <a:lnTo>
                  <a:pt x="407" y="178"/>
                </a:lnTo>
                <a:lnTo>
                  <a:pt x="405" y="185"/>
                </a:lnTo>
                <a:lnTo>
                  <a:pt x="405" y="188"/>
                </a:lnTo>
                <a:lnTo>
                  <a:pt x="394" y="192"/>
                </a:lnTo>
                <a:lnTo>
                  <a:pt x="382" y="218"/>
                </a:lnTo>
                <a:lnTo>
                  <a:pt x="382" y="220"/>
                </a:lnTo>
                <a:lnTo>
                  <a:pt x="380" y="225"/>
                </a:lnTo>
                <a:lnTo>
                  <a:pt x="380" y="232"/>
                </a:lnTo>
                <a:lnTo>
                  <a:pt x="390" y="232"/>
                </a:lnTo>
                <a:lnTo>
                  <a:pt x="398" y="228"/>
                </a:lnTo>
                <a:lnTo>
                  <a:pt x="400" y="225"/>
                </a:lnTo>
                <a:lnTo>
                  <a:pt x="400" y="224"/>
                </a:lnTo>
                <a:lnTo>
                  <a:pt x="403" y="216"/>
                </a:lnTo>
                <a:lnTo>
                  <a:pt x="416" y="202"/>
                </a:lnTo>
                <a:lnTo>
                  <a:pt x="430" y="178"/>
                </a:lnTo>
                <a:lnTo>
                  <a:pt x="433" y="171"/>
                </a:lnTo>
                <a:lnTo>
                  <a:pt x="441" y="162"/>
                </a:lnTo>
                <a:lnTo>
                  <a:pt x="441" y="157"/>
                </a:lnTo>
                <a:lnTo>
                  <a:pt x="450" y="151"/>
                </a:lnTo>
                <a:lnTo>
                  <a:pt x="453" y="157"/>
                </a:lnTo>
                <a:lnTo>
                  <a:pt x="429" y="221"/>
                </a:lnTo>
                <a:lnTo>
                  <a:pt x="422" y="241"/>
                </a:lnTo>
                <a:lnTo>
                  <a:pt x="419" y="260"/>
                </a:lnTo>
                <a:lnTo>
                  <a:pt x="422" y="268"/>
                </a:lnTo>
                <a:lnTo>
                  <a:pt x="412" y="296"/>
                </a:lnTo>
                <a:lnTo>
                  <a:pt x="410" y="308"/>
                </a:lnTo>
                <a:lnTo>
                  <a:pt x="414" y="322"/>
                </a:lnTo>
                <a:lnTo>
                  <a:pt x="411" y="338"/>
                </a:lnTo>
                <a:lnTo>
                  <a:pt x="408" y="346"/>
                </a:lnTo>
                <a:lnTo>
                  <a:pt x="410" y="351"/>
                </a:lnTo>
                <a:lnTo>
                  <a:pt x="404" y="365"/>
                </a:lnTo>
                <a:lnTo>
                  <a:pt x="403" y="379"/>
                </a:lnTo>
                <a:lnTo>
                  <a:pt x="404" y="385"/>
                </a:lnTo>
                <a:lnTo>
                  <a:pt x="404" y="392"/>
                </a:lnTo>
                <a:lnTo>
                  <a:pt x="407" y="405"/>
                </a:lnTo>
                <a:lnTo>
                  <a:pt x="414" y="422"/>
                </a:lnTo>
                <a:lnTo>
                  <a:pt x="418" y="432"/>
                </a:lnTo>
                <a:lnTo>
                  <a:pt x="416" y="441"/>
                </a:lnTo>
                <a:lnTo>
                  <a:pt x="416" y="446"/>
                </a:lnTo>
                <a:lnTo>
                  <a:pt x="419" y="459"/>
                </a:lnTo>
                <a:lnTo>
                  <a:pt x="404" y="461"/>
                </a:lnTo>
                <a:lnTo>
                  <a:pt x="393" y="462"/>
                </a:lnTo>
                <a:lnTo>
                  <a:pt x="387" y="462"/>
                </a:lnTo>
                <a:lnTo>
                  <a:pt x="383" y="462"/>
                </a:lnTo>
                <a:lnTo>
                  <a:pt x="379" y="464"/>
                </a:lnTo>
                <a:lnTo>
                  <a:pt x="354" y="465"/>
                </a:lnTo>
                <a:lnTo>
                  <a:pt x="350" y="466"/>
                </a:lnTo>
                <a:lnTo>
                  <a:pt x="347" y="466"/>
                </a:lnTo>
                <a:lnTo>
                  <a:pt x="344" y="466"/>
                </a:lnTo>
                <a:lnTo>
                  <a:pt x="343" y="466"/>
                </a:lnTo>
              </a:path>
            </a:pathLst>
          </a:custGeom>
          <a:solidFill>
            <a:schemeClr val="accent2"/>
          </a:solidFill>
          <a:ln w="6350">
            <a:solidFill>
              <a:schemeClr val="tx1"/>
            </a:solidFill>
            <a:round/>
            <a:headEnd/>
            <a:tailEnd/>
          </a:ln>
        </p:spPr>
        <p:txBody>
          <a:bodyPr/>
          <a:lstStyle/>
          <a:p>
            <a:endParaRPr lang="en-US"/>
          </a:p>
        </p:txBody>
      </p:sp>
      <p:sp>
        <p:nvSpPr>
          <p:cNvPr id="373789" name="Freeform 245"/>
          <p:cNvSpPr>
            <a:spLocks/>
          </p:cNvSpPr>
          <p:nvPr/>
        </p:nvSpPr>
        <p:spPr bwMode="auto">
          <a:xfrm>
            <a:off x="5703888" y="3314700"/>
            <a:ext cx="474662" cy="763588"/>
          </a:xfrm>
          <a:custGeom>
            <a:avLst/>
            <a:gdLst>
              <a:gd name="T0" fmla="*/ 2147483647 w 346"/>
              <a:gd name="T1" fmla="*/ 2147483647 h 609"/>
              <a:gd name="T2" fmla="*/ 2147483647 w 346"/>
              <a:gd name="T3" fmla="*/ 2147483647 h 609"/>
              <a:gd name="T4" fmla="*/ 2147483647 w 346"/>
              <a:gd name="T5" fmla="*/ 2147483647 h 609"/>
              <a:gd name="T6" fmla="*/ 2147483647 w 346"/>
              <a:gd name="T7" fmla="*/ 2147483647 h 609"/>
              <a:gd name="T8" fmla="*/ 2147483647 w 346"/>
              <a:gd name="T9" fmla="*/ 2147483647 h 609"/>
              <a:gd name="T10" fmla="*/ 2147483647 w 346"/>
              <a:gd name="T11" fmla="*/ 2147483647 h 609"/>
              <a:gd name="T12" fmla="*/ 2147483647 w 346"/>
              <a:gd name="T13" fmla="*/ 2147483647 h 609"/>
              <a:gd name="T14" fmla="*/ 2147483647 w 346"/>
              <a:gd name="T15" fmla="*/ 2147483647 h 609"/>
              <a:gd name="T16" fmla="*/ 2147483647 w 346"/>
              <a:gd name="T17" fmla="*/ 2147483647 h 609"/>
              <a:gd name="T18" fmla="*/ 2147483647 w 346"/>
              <a:gd name="T19" fmla="*/ 2147483647 h 609"/>
              <a:gd name="T20" fmla="*/ 2147483647 w 346"/>
              <a:gd name="T21" fmla="*/ 2147483647 h 609"/>
              <a:gd name="T22" fmla="*/ 2147483647 w 346"/>
              <a:gd name="T23" fmla="*/ 2147483647 h 609"/>
              <a:gd name="T24" fmla="*/ 2147483647 w 346"/>
              <a:gd name="T25" fmla="*/ 2147483647 h 609"/>
              <a:gd name="T26" fmla="*/ 2147483647 w 346"/>
              <a:gd name="T27" fmla="*/ 2147483647 h 609"/>
              <a:gd name="T28" fmla="*/ 2147483647 w 346"/>
              <a:gd name="T29" fmla="*/ 2147483647 h 609"/>
              <a:gd name="T30" fmla="*/ 2147483647 w 346"/>
              <a:gd name="T31" fmla="*/ 2147483647 h 609"/>
              <a:gd name="T32" fmla="*/ 2147483647 w 346"/>
              <a:gd name="T33" fmla="*/ 2147483647 h 609"/>
              <a:gd name="T34" fmla="*/ 2147483647 w 346"/>
              <a:gd name="T35" fmla="*/ 2147483647 h 609"/>
              <a:gd name="T36" fmla="*/ 2147483647 w 346"/>
              <a:gd name="T37" fmla="*/ 2147483647 h 609"/>
              <a:gd name="T38" fmla="*/ 2147483647 w 346"/>
              <a:gd name="T39" fmla="*/ 2147483647 h 609"/>
              <a:gd name="T40" fmla="*/ 2147483647 w 346"/>
              <a:gd name="T41" fmla="*/ 2147483647 h 609"/>
              <a:gd name="T42" fmla="*/ 2147483647 w 346"/>
              <a:gd name="T43" fmla="*/ 2147483647 h 609"/>
              <a:gd name="T44" fmla="*/ 2147483647 w 346"/>
              <a:gd name="T45" fmla="*/ 2147483647 h 609"/>
              <a:gd name="T46" fmla="*/ 2147483647 w 346"/>
              <a:gd name="T47" fmla="*/ 2147483647 h 609"/>
              <a:gd name="T48" fmla="*/ 2147483647 w 346"/>
              <a:gd name="T49" fmla="*/ 2147483647 h 609"/>
              <a:gd name="T50" fmla="*/ 2147483647 w 346"/>
              <a:gd name="T51" fmla="*/ 2147483647 h 609"/>
              <a:gd name="T52" fmla="*/ 2147483647 w 346"/>
              <a:gd name="T53" fmla="*/ 2147483647 h 609"/>
              <a:gd name="T54" fmla="*/ 2147483647 w 346"/>
              <a:gd name="T55" fmla="*/ 2147483647 h 609"/>
              <a:gd name="T56" fmla="*/ 2147483647 w 346"/>
              <a:gd name="T57" fmla="*/ 2147483647 h 609"/>
              <a:gd name="T58" fmla="*/ 2147483647 w 346"/>
              <a:gd name="T59" fmla="*/ 2147483647 h 609"/>
              <a:gd name="T60" fmla="*/ 2147483647 w 346"/>
              <a:gd name="T61" fmla="*/ 2147483647 h 609"/>
              <a:gd name="T62" fmla="*/ 2147483647 w 346"/>
              <a:gd name="T63" fmla="*/ 2147483647 h 609"/>
              <a:gd name="T64" fmla="*/ 2147483647 w 346"/>
              <a:gd name="T65" fmla="*/ 2147483647 h 609"/>
              <a:gd name="T66" fmla="*/ 2147483647 w 346"/>
              <a:gd name="T67" fmla="*/ 2147483647 h 609"/>
              <a:gd name="T68" fmla="*/ 2147483647 w 346"/>
              <a:gd name="T69" fmla="*/ 2147483647 h 609"/>
              <a:gd name="T70" fmla="*/ 2147483647 w 346"/>
              <a:gd name="T71" fmla="*/ 2147483647 h 609"/>
              <a:gd name="T72" fmla="*/ 2147483647 w 346"/>
              <a:gd name="T73" fmla="*/ 2147483647 h 609"/>
              <a:gd name="T74" fmla="*/ 2147483647 w 346"/>
              <a:gd name="T75" fmla="*/ 2147483647 h 609"/>
              <a:gd name="T76" fmla="*/ 2147483647 w 346"/>
              <a:gd name="T77" fmla="*/ 2147483647 h 609"/>
              <a:gd name="T78" fmla="*/ 2147483647 w 346"/>
              <a:gd name="T79" fmla="*/ 2147483647 h 609"/>
              <a:gd name="T80" fmla="*/ 2147483647 w 346"/>
              <a:gd name="T81" fmla="*/ 2147483647 h 609"/>
              <a:gd name="T82" fmla="*/ 2147483647 w 346"/>
              <a:gd name="T83" fmla="*/ 2147483647 h 609"/>
              <a:gd name="T84" fmla="*/ 2147483647 w 346"/>
              <a:gd name="T85" fmla="*/ 2147483647 h 609"/>
              <a:gd name="T86" fmla="*/ 2147483647 w 346"/>
              <a:gd name="T87" fmla="*/ 2147483647 h 609"/>
              <a:gd name="T88" fmla="*/ 2147483647 w 346"/>
              <a:gd name="T89" fmla="*/ 2147483647 h 609"/>
              <a:gd name="T90" fmla="*/ 2147483647 w 346"/>
              <a:gd name="T91" fmla="*/ 2147483647 h 609"/>
              <a:gd name="T92" fmla="*/ 2147483647 w 346"/>
              <a:gd name="T93" fmla="*/ 2147483647 h 609"/>
              <a:gd name="T94" fmla="*/ 2147483647 w 346"/>
              <a:gd name="T95" fmla="*/ 2147483647 h 609"/>
              <a:gd name="T96" fmla="*/ 2147483647 w 346"/>
              <a:gd name="T97" fmla="*/ 2147483647 h 609"/>
              <a:gd name="T98" fmla="*/ 2147483647 w 346"/>
              <a:gd name="T99" fmla="*/ 2147483647 h 609"/>
              <a:gd name="T100" fmla="*/ 2147483647 w 346"/>
              <a:gd name="T101" fmla="*/ 2147483647 h 609"/>
              <a:gd name="T102" fmla="*/ 2147483647 w 346"/>
              <a:gd name="T103" fmla="*/ 2147483647 h 609"/>
              <a:gd name="T104" fmla="*/ 2147483647 w 346"/>
              <a:gd name="T105" fmla="*/ 2147483647 h 609"/>
              <a:gd name="T106" fmla="*/ 2147483647 w 346"/>
              <a:gd name="T107" fmla="*/ 2147483647 h 609"/>
              <a:gd name="T108" fmla="*/ 2147483647 w 346"/>
              <a:gd name="T109" fmla="*/ 2147483647 h 609"/>
              <a:gd name="T110" fmla="*/ 2147483647 w 346"/>
              <a:gd name="T111" fmla="*/ 2147483647 h 6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6"/>
              <a:gd name="T169" fmla="*/ 0 h 609"/>
              <a:gd name="T170" fmla="*/ 346 w 346"/>
              <a:gd name="T171" fmla="*/ 609 h 6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6" h="609">
                <a:moveTo>
                  <a:pt x="0" y="272"/>
                </a:moveTo>
                <a:lnTo>
                  <a:pt x="0" y="267"/>
                </a:lnTo>
                <a:lnTo>
                  <a:pt x="4" y="254"/>
                </a:lnTo>
                <a:lnTo>
                  <a:pt x="5" y="253"/>
                </a:lnTo>
                <a:lnTo>
                  <a:pt x="9" y="250"/>
                </a:lnTo>
                <a:lnTo>
                  <a:pt x="8" y="231"/>
                </a:lnTo>
                <a:lnTo>
                  <a:pt x="23" y="224"/>
                </a:lnTo>
                <a:lnTo>
                  <a:pt x="26" y="220"/>
                </a:lnTo>
                <a:lnTo>
                  <a:pt x="27" y="220"/>
                </a:lnTo>
                <a:lnTo>
                  <a:pt x="29" y="217"/>
                </a:lnTo>
                <a:lnTo>
                  <a:pt x="29" y="210"/>
                </a:lnTo>
                <a:lnTo>
                  <a:pt x="38" y="182"/>
                </a:lnTo>
                <a:lnTo>
                  <a:pt x="38" y="175"/>
                </a:lnTo>
                <a:lnTo>
                  <a:pt x="33" y="166"/>
                </a:lnTo>
                <a:lnTo>
                  <a:pt x="23" y="156"/>
                </a:lnTo>
                <a:lnTo>
                  <a:pt x="26" y="146"/>
                </a:lnTo>
                <a:lnTo>
                  <a:pt x="27" y="142"/>
                </a:lnTo>
                <a:lnTo>
                  <a:pt x="31" y="137"/>
                </a:lnTo>
                <a:lnTo>
                  <a:pt x="48" y="132"/>
                </a:lnTo>
                <a:lnTo>
                  <a:pt x="72" y="124"/>
                </a:lnTo>
                <a:lnTo>
                  <a:pt x="82" y="117"/>
                </a:lnTo>
                <a:lnTo>
                  <a:pt x="84" y="99"/>
                </a:lnTo>
                <a:lnTo>
                  <a:pt x="86" y="96"/>
                </a:lnTo>
                <a:lnTo>
                  <a:pt x="89" y="94"/>
                </a:lnTo>
                <a:lnTo>
                  <a:pt x="90" y="94"/>
                </a:lnTo>
                <a:lnTo>
                  <a:pt x="95" y="83"/>
                </a:lnTo>
                <a:lnTo>
                  <a:pt x="95" y="77"/>
                </a:lnTo>
                <a:lnTo>
                  <a:pt x="95" y="69"/>
                </a:lnTo>
                <a:lnTo>
                  <a:pt x="95" y="66"/>
                </a:lnTo>
                <a:lnTo>
                  <a:pt x="93" y="56"/>
                </a:lnTo>
                <a:lnTo>
                  <a:pt x="83" y="51"/>
                </a:lnTo>
                <a:lnTo>
                  <a:pt x="80" y="49"/>
                </a:lnTo>
                <a:lnTo>
                  <a:pt x="75" y="47"/>
                </a:lnTo>
                <a:lnTo>
                  <a:pt x="72" y="44"/>
                </a:lnTo>
                <a:lnTo>
                  <a:pt x="66" y="30"/>
                </a:lnTo>
                <a:lnTo>
                  <a:pt x="54" y="23"/>
                </a:lnTo>
                <a:lnTo>
                  <a:pt x="52" y="19"/>
                </a:lnTo>
                <a:lnTo>
                  <a:pt x="52" y="18"/>
                </a:lnTo>
                <a:lnTo>
                  <a:pt x="57" y="16"/>
                </a:lnTo>
                <a:lnTo>
                  <a:pt x="65" y="16"/>
                </a:lnTo>
                <a:lnTo>
                  <a:pt x="69" y="16"/>
                </a:lnTo>
                <a:lnTo>
                  <a:pt x="93" y="13"/>
                </a:lnTo>
                <a:lnTo>
                  <a:pt x="100" y="13"/>
                </a:lnTo>
                <a:lnTo>
                  <a:pt x="109" y="13"/>
                </a:lnTo>
                <a:lnTo>
                  <a:pt x="112" y="13"/>
                </a:lnTo>
                <a:lnTo>
                  <a:pt x="116" y="12"/>
                </a:lnTo>
                <a:lnTo>
                  <a:pt x="133" y="12"/>
                </a:lnTo>
                <a:lnTo>
                  <a:pt x="143" y="11"/>
                </a:lnTo>
                <a:lnTo>
                  <a:pt x="151" y="11"/>
                </a:lnTo>
                <a:lnTo>
                  <a:pt x="153" y="11"/>
                </a:lnTo>
                <a:lnTo>
                  <a:pt x="162" y="9"/>
                </a:lnTo>
                <a:lnTo>
                  <a:pt x="179" y="8"/>
                </a:lnTo>
                <a:lnTo>
                  <a:pt x="187" y="8"/>
                </a:lnTo>
                <a:lnTo>
                  <a:pt x="193" y="8"/>
                </a:lnTo>
                <a:lnTo>
                  <a:pt x="198" y="6"/>
                </a:lnTo>
                <a:lnTo>
                  <a:pt x="201" y="6"/>
                </a:lnTo>
                <a:lnTo>
                  <a:pt x="203" y="6"/>
                </a:lnTo>
                <a:lnTo>
                  <a:pt x="205" y="6"/>
                </a:lnTo>
                <a:lnTo>
                  <a:pt x="208" y="6"/>
                </a:lnTo>
                <a:lnTo>
                  <a:pt x="212" y="5"/>
                </a:lnTo>
                <a:lnTo>
                  <a:pt x="237" y="4"/>
                </a:lnTo>
                <a:lnTo>
                  <a:pt x="242" y="2"/>
                </a:lnTo>
                <a:lnTo>
                  <a:pt x="246" y="2"/>
                </a:lnTo>
                <a:lnTo>
                  <a:pt x="251" y="2"/>
                </a:lnTo>
                <a:lnTo>
                  <a:pt x="262" y="1"/>
                </a:lnTo>
                <a:lnTo>
                  <a:pt x="278" y="0"/>
                </a:lnTo>
                <a:lnTo>
                  <a:pt x="278" y="12"/>
                </a:lnTo>
                <a:lnTo>
                  <a:pt x="279" y="26"/>
                </a:lnTo>
                <a:lnTo>
                  <a:pt x="285" y="36"/>
                </a:lnTo>
                <a:lnTo>
                  <a:pt x="294" y="52"/>
                </a:lnTo>
                <a:lnTo>
                  <a:pt x="300" y="65"/>
                </a:lnTo>
                <a:lnTo>
                  <a:pt x="308" y="81"/>
                </a:lnTo>
                <a:lnTo>
                  <a:pt x="311" y="99"/>
                </a:lnTo>
                <a:lnTo>
                  <a:pt x="311" y="102"/>
                </a:lnTo>
                <a:lnTo>
                  <a:pt x="311" y="108"/>
                </a:lnTo>
                <a:lnTo>
                  <a:pt x="313" y="119"/>
                </a:lnTo>
                <a:lnTo>
                  <a:pt x="313" y="123"/>
                </a:lnTo>
                <a:lnTo>
                  <a:pt x="313" y="127"/>
                </a:lnTo>
                <a:lnTo>
                  <a:pt x="313" y="128"/>
                </a:lnTo>
                <a:lnTo>
                  <a:pt x="313" y="132"/>
                </a:lnTo>
                <a:lnTo>
                  <a:pt x="315" y="141"/>
                </a:lnTo>
                <a:lnTo>
                  <a:pt x="315" y="145"/>
                </a:lnTo>
                <a:lnTo>
                  <a:pt x="315" y="149"/>
                </a:lnTo>
                <a:lnTo>
                  <a:pt x="317" y="157"/>
                </a:lnTo>
                <a:lnTo>
                  <a:pt x="317" y="159"/>
                </a:lnTo>
                <a:lnTo>
                  <a:pt x="317" y="164"/>
                </a:lnTo>
                <a:lnTo>
                  <a:pt x="319" y="186"/>
                </a:lnTo>
                <a:lnTo>
                  <a:pt x="321" y="199"/>
                </a:lnTo>
                <a:lnTo>
                  <a:pt x="321" y="206"/>
                </a:lnTo>
                <a:lnTo>
                  <a:pt x="322" y="214"/>
                </a:lnTo>
                <a:lnTo>
                  <a:pt x="322" y="216"/>
                </a:lnTo>
                <a:lnTo>
                  <a:pt x="322" y="224"/>
                </a:lnTo>
                <a:lnTo>
                  <a:pt x="324" y="234"/>
                </a:lnTo>
                <a:lnTo>
                  <a:pt x="325" y="250"/>
                </a:lnTo>
                <a:lnTo>
                  <a:pt x="325" y="253"/>
                </a:lnTo>
                <a:lnTo>
                  <a:pt x="326" y="260"/>
                </a:lnTo>
                <a:lnTo>
                  <a:pt x="328" y="279"/>
                </a:lnTo>
                <a:lnTo>
                  <a:pt x="329" y="288"/>
                </a:lnTo>
                <a:lnTo>
                  <a:pt x="331" y="300"/>
                </a:lnTo>
                <a:lnTo>
                  <a:pt x="332" y="310"/>
                </a:lnTo>
                <a:lnTo>
                  <a:pt x="332" y="321"/>
                </a:lnTo>
                <a:lnTo>
                  <a:pt x="333" y="324"/>
                </a:lnTo>
                <a:lnTo>
                  <a:pt x="335" y="337"/>
                </a:lnTo>
                <a:lnTo>
                  <a:pt x="331" y="347"/>
                </a:lnTo>
                <a:lnTo>
                  <a:pt x="331" y="350"/>
                </a:lnTo>
                <a:lnTo>
                  <a:pt x="332" y="349"/>
                </a:lnTo>
                <a:lnTo>
                  <a:pt x="329" y="360"/>
                </a:lnTo>
                <a:lnTo>
                  <a:pt x="331" y="365"/>
                </a:lnTo>
                <a:lnTo>
                  <a:pt x="335" y="376"/>
                </a:lnTo>
                <a:lnTo>
                  <a:pt x="340" y="386"/>
                </a:lnTo>
                <a:lnTo>
                  <a:pt x="339" y="387"/>
                </a:lnTo>
                <a:lnTo>
                  <a:pt x="339" y="390"/>
                </a:lnTo>
                <a:lnTo>
                  <a:pt x="340" y="391"/>
                </a:lnTo>
                <a:lnTo>
                  <a:pt x="345" y="404"/>
                </a:lnTo>
                <a:lnTo>
                  <a:pt x="335" y="421"/>
                </a:lnTo>
                <a:lnTo>
                  <a:pt x="333" y="423"/>
                </a:lnTo>
                <a:lnTo>
                  <a:pt x="332" y="432"/>
                </a:lnTo>
                <a:lnTo>
                  <a:pt x="326" y="434"/>
                </a:lnTo>
                <a:lnTo>
                  <a:pt x="328" y="441"/>
                </a:lnTo>
                <a:lnTo>
                  <a:pt x="325" y="447"/>
                </a:lnTo>
                <a:lnTo>
                  <a:pt x="311" y="461"/>
                </a:lnTo>
                <a:lnTo>
                  <a:pt x="308" y="461"/>
                </a:lnTo>
                <a:lnTo>
                  <a:pt x="310" y="461"/>
                </a:lnTo>
                <a:lnTo>
                  <a:pt x="310" y="463"/>
                </a:lnTo>
                <a:lnTo>
                  <a:pt x="311" y="475"/>
                </a:lnTo>
                <a:lnTo>
                  <a:pt x="310" y="483"/>
                </a:lnTo>
                <a:lnTo>
                  <a:pt x="304" y="501"/>
                </a:lnTo>
                <a:lnTo>
                  <a:pt x="306" y="502"/>
                </a:lnTo>
                <a:lnTo>
                  <a:pt x="311" y="511"/>
                </a:lnTo>
                <a:lnTo>
                  <a:pt x="304" y="520"/>
                </a:lnTo>
                <a:lnTo>
                  <a:pt x="301" y="530"/>
                </a:lnTo>
                <a:lnTo>
                  <a:pt x="304" y="535"/>
                </a:lnTo>
                <a:lnTo>
                  <a:pt x="304" y="537"/>
                </a:lnTo>
                <a:lnTo>
                  <a:pt x="311" y="542"/>
                </a:lnTo>
                <a:lnTo>
                  <a:pt x="306" y="547"/>
                </a:lnTo>
                <a:lnTo>
                  <a:pt x="296" y="549"/>
                </a:lnTo>
                <a:lnTo>
                  <a:pt x="287" y="555"/>
                </a:lnTo>
                <a:lnTo>
                  <a:pt x="286" y="556"/>
                </a:lnTo>
                <a:lnTo>
                  <a:pt x="285" y="555"/>
                </a:lnTo>
                <a:lnTo>
                  <a:pt x="282" y="553"/>
                </a:lnTo>
                <a:lnTo>
                  <a:pt x="276" y="573"/>
                </a:lnTo>
                <a:lnTo>
                  <a:pt x="283" y="587"/>
                </a:lnTo>
                <a:lnTo>
                  <a:pt x="279" y="594"/>
                </a:lnTo>
                <a:lnTo>
                  <a:pt x="278" y="594"/>
                </a:lnTo>
                <a:lnTo>
                  <a:pt x="272" y="594"/>
                </a:lnTo>
                <a:lnTo>
                  <a:pt x="267" y="588"/>
                </a:lnTo>
                <a:lnTo>
                  <a:pt x="255" y="587"/>
                </a:lnTo>
                <a:lnTo>
                  <a:pt x="240" y="580"/>
                </a:lnTo>
                <a:lnTo>
                  <a:pt x="239" y="580"/>
                </a:lnTo>
                <a:lnTo>
                  <a:pt x="235" y="580"/>
                </a:lnTo>
                <a:lnTo>
                  <a:pt x="223" y="595"/>
                </a:lnTo>
                <a:lnTo>
                  <a:pt x="221" y="599"/>
                </a:lnTo>
                <a:lnTo>
                  <a:pt x="219" y="601"/>
                </a:lnTo>
                <a:lnTo>
                  <a:pt x="222" y="606"/>
                </a:lnTo>
                <a:lnTo>
                  <a:pt x="214" y="599"/>
                </a:lnTo>
                <a:lnTo>
                  <a:pt x="214" y="608"/>
                </a:lnTo>
                <a:lnTo>
                  <a:pt x="210" y="606"/>
                </a:lnTo>
                <a:lnTo>
                  <a:pt x="204" y="603"/>
                </a:lnTo>
                <a:lnTo>
                  <a:pt x="194" y="581"/>
                </a:lnTo>
                <a:lnTo>
                  <a:pt x="191" y="581"/>
                </a:lnTo>
                <a:lnTo>
                  <a:pt x="190" y="574"/>
                </a:lnTo>
                <a:lnTo>
                  <a:pt x="191" y="571"/>
                </a:lnTo>
                <a:lnTo>
                  <a:pt x="194" y="571"/>
                </a:lnTo>
                <a:lnTo>
                  <a:pt x="196" y="567"/>
                </a:lnTo>
                <a:lnTo>
                  <a:pt x="186" y="547"/>
                </a:lnTo>
                <a:lnTo>
                  <a:pt x="187" y="541"/>
                </a:lnTo>
                <a:lnTo>
                  <a:pt x="172" y="527"/>
                </a:lnTo>
                <a:lnTo>
                  <a:pt x="172" y="523"/>
                </a:lnTo>
                <a:lnTo>
                  <a:pt x="159" y="515"/>
                </a:lnTo>
                <a:lnTo>
                  <a:pt x="154" y="515"/>
                </a:lnTo>
                <a:lnTo>
                  <a:pt x="148" y="516"/>
                </a:lnTo>
                <a:lnTo>
                  <a:pt x="143" y="506"/>
                </a:lnTo>
                <a:lnTo>
                  <a:pt x="132" y="497"/>
                </a:lnTo>
                <a:lnTo>
                  <a:pt x="125" y="494"/>
                </a:lnTo>
                <a:lnTo>
                  <a:pt x="121" y="491"/>
                </a:lnTo>
                <a:lnTo>
                  <a:pt x="119" y="491"/>
                </a:lnTo>
                <a:lnTo>
                  <a:pt x="109" y="481"/>
                </a:lnTo>
                <a:lnTo>
                  <a:pt x="109" y="477"/>
                </a:lnTo>
                <a:lnTo>
                  <a:pt x="109" y="463"/>
                </a:lnTo>
                <a:lnTo>
                  <a:pt x="115" y="451"/>
                </a:lnTo>
                <a:lnTo>
                  <a:pt x="115" y="448"/>
                </a:lnTo>
                <a:lnTo>
                  <a:pt x="116" y="447"/>
                </a:lnTo>
                <a:lnTo>
                  <a:pt x="116" y="445"/>
                </a:lnTo>
                <a:lnTo>
                  <a:pt x="122" y="436"/>
                </a:lnTo>
                <a:lnTo>
                  <a:pt x="122" y="433"/>
                </a:lnTo>
                <a:lnTo>
                  <a:pt x="121" y="423"/>
                </a:lnTo>
                <a:lnTo>
                  <a:pt x="122" y="421"/>
                </a:lnTo>
                <a:lnTo>
                  <a:pt x="125" y="418"/>
                </a:lnTo>
                <a:lnTo>
                  <a:pt x="125" y="416"/>
                </a:lnTo>
                <a:lnTo>
                  <a:pt x="125" y="411"/>
                </a:lnTo>
                <a:lnTo>
                  <a:pt x="114" y="404"/>
                </a:lnTo>
                <a:lnTo>
                  <a:pt x="111" y="404"/>
                </a:lnTo>
                <a:lnTo>
                  <a:pt x="107" y="404"/>
                </a:lnTo>
                <a:lnTo>
                  <a:pt x="102" y="401"/>
                </a:lnTo>
                <a:lnTo>
                  <a:pt x="95" y="401"/>
                </a:lnTo>
                <a:lnTo>
                  <a:pt x="89" y="411"/>
                </a:lnTo>
                <a:lnTo>
                  <a:pt x="86" y="412"/>
                </a:lnTo>
                <a:lnTo>
                  <a:pt x="79" y="405"/>
                </a:lnTo>
                <a:lnTo>
                  <a:pt x="76" y="398"/>
                </a:lnTo>
                <a:lnTo>
                  <a:pt x="75" y="386"/>
                </a:lnTo>
                <a:lnTo>
                  <a:pt x="72" y="375"/>
                </a:lnTo>
                <a:lnTo>
                  <a:pt x="69" y="371"/>
                </a:lnTo>
                <a:lnTo>
                  <a:pt x="61" y="362"/>
                </a:lnTo>
                <a:lnTo>
                  <a:pt x="52" y="357"/>
                </a:lnTo>
                <a:lnTo>
                  <a:pt x="47" y="354"/>
                </a:lnTo>
                <a:lnTo>
                  <a:pt x="37" y="343"/>
                </a:lnTo>
                <a:lnTo>
                  <a:pt x="33" y="342"/>
                </a:lnTo>
                <a:lnTo>
                  <a:pt x="31" y="336"/>
                </a:lnTo>
                <a:lnTo>
                  <a:pt x="23" y="331"/>
                </a:lnTo>
                <a:lnTo>
                  <a:pt x="22" y="329"/>
                </a:lnTo>
                <a:lnTo>
                  <a:pt x="19" y="328"/>
                </a:lnTo>
                <a:lnTo>
                  <a:pt x="15" y="321"/>
                </a:lnTo>
                <a:lnTo>
                  <a:pt x="15" y="319"/>
                </a:lnTo>
                <a:lnTo>
                  <a:pt x="13" y="314"/>
                </a:lnTo>
                <a:lnTo>
                  <a:pt x="6" y="307"/>
                </a:lnTo>
                <a:lnTo>
                  <a:pt x="6" y="300"/>
                </a:lnTo>
                <a:lnTo>
                  <a:pt x="4" y="294"/>
                </a:lnTo>
                <a:lnTo>
                  <a:pt x="0" y="281"/>
                </a:lnTo>
                <a:lnTo>
                  <a:pt x="0" y="272"/>
                </a:lnTo>
              </a:path>
            </a:pathLst>
          </a:custGeom>
          <a:solidFill>
            <a:schemeClr val="accent2"/>
          </a:solidFill>
          <a:ln w="6350">
            <a:solidFill>
              <a:schemeClr val="tx1"/>
            </a:solidFill>
            <a:round/>
            <a:headEnd/>
            <a:tailEnd/>
          </a:ln>
        </p:spPr>
        <p:txBody>
          <a:bodyPr/>
          <a:lstStyle/>
          <a:p>
            <a:endParaRPr lang="en-US"/>
          </a:p>
        </p:txBody>
      </p:sp>
      <p:sp>
        <p:nvSpPr>
          <p:cNvPr id="3104" name="Freeform 246"/>
          <p:cNvSpPr>
            <a:spLocks/>
          </p:cNvSpPr>
          <p:nvPr/>
        </p:nvSpPr>
        <p:spPr bwMode="auto">
          <a:xfrm>
            <a:off x="5127625" y="3208338"/>
            <a:ext cx="714375" cy="425450"/>
          </a:xfrm>
          <a:custGeom>
            <a:avLst/>
            <a:gdLst>
              <a:gd name="T0" fmla="*/ 2147483647 w 519"/>
              <a:gd name="T1" fmla="*/ 2147483647 h 341"/>
              <a:gd name="T2" fmla="*/ 2147483647 w 519"/>
              <a:gd name="T3" fmla="*/ 2147483647 h 341"/>
              <a:gd name="T4" fmla="*/ 2147483647 w 519"/>
              <a:gd name="T5" fmla="*/ 2147483647 h 341"/>
              <a:gd name="T6" fmla="*/ 2147483647 w 519"/>
              <a:gd name="T7" fmla="*/ 2147483647 h 341"/>
              <a:gd name="T8" fmla="*/ 2147483647 w 519"/>
              <a:gd name="T9" fmla="*/ 2147483647 h 341"/>
              <a:gd name="T10" fmla="*/ 2147483647 w 519"/>
              <a:gd name="T11" fmla="*/ 2147483647 h 341"/>
              <a:gd name="T12" fmla="*/ 2147483647 w 519"/>
              <a:gd name="T13" fmla="*/ 2147483647 h 341"/>
              <a:gd name="T14" fmla="*/ 2147483647 w 519"/>
              <a:gd name="T15" fmla="*/ 2147483647 h 341"/>
              <a:gd name="T16" fmla="*/ 2147483647 w 519"/>
              <a:gd name="T17" fmla="*/ 2147483647 h 341"/>
              <a:gd name="T18" fmla="*/ 2147483647 w 519"/>
              <a:gd name="T19" fmla="*/ 2147483647 h 341"/>
              <a:gd name="T20" fmla="*/ 2147483647 w 519"/>
              <a:gd name="T21" fmla="*/ 2147483647 h 341"/>
              <a:gd name="T22" fmla="*/ 2147483647 w 519"/>
              <a:gd name="T23" fmla="*/ 2147483647 h 341"/>
              <a:gd name="T24" fmla="*/ 0 w 519"/>
              <a:gd name="T25" fmla="*/ 2147483647 h 341"/>
              <a:gd name="T26" fmla="*/ 2147483647 w 519"/>
              <a:gd name="T27" fmla="*/ 2147483647 h 341"/>
              <a:gd name="T28" fmla="*/ 2147483647 w 519"/>
              <a:gd name="T29" fmla="*/ 2147483647 h 341"/>
              <a:gd name="T30" fmla="*/ 2147483647 w 519"/>
              <a:gd name="T31" fmla="*/ 2147483647 h 341"/>
              <a:gd name="T32" fmla="*/ 2147483647 w 519"/>
              <a:gd name="T33" fmla="*/ 2147483647 h 341"/>
              <a:gd name="T34" fmla="*/ 2147483647 w 519"/>
              <a:gd name="T35" fmla="*/ 2147483647 h 341"/>
              <a:gd name="T36" fmla="*/ 2147483647 w 519"/>
              <a:gd name="T37" fmla="*/ 2147483647 h 341"/>
              <a:gd name="T38" fmla="*/ 2147483647 w 519"/>
              <a:gd name="T39" fmla="*/ 2147483647 h 341"/>
              <a:gd name="T40" fmla="*/ 2147483647 w 519"/>
              <a:gd name="T41" fmla="*/ 2147483647 h 341"/>
              <a:gd name="T42" fmla="*/ 2147483647 w 519"/>
              <a:gd name="T43" fmla="*/ 2147483647 h 341"/>
              <a:gd name="T44" fmla="*/ 2147483647 w 519"/>
              <a:gd name="T45" fmla="*/ 2147483647 h 341"/>
              <a:gd name="T46" fmla="*/ 2147483647 w 519"/>
              <a:gd name="T47" fmla="*/ 2147483647 h 341"/>
              <a:gd name="T48" fmla="*/ 2147483647 w 519"/>
              <a:gd name="T49" fmla="*/ 2147483647 h 341"/>
              <a:gd name="T50" fmla="*/ 2147483647 w 519"/>
              <a:gd name="T51" fmla="*/ 2147483647 h 341"/>
              <a:gd name="T52" fmla="*/ 2147483647 w 519"/>
              <a:gd name="T53" fmla="*/ 2147483647 h 341"/>
              <a:gd name="T54" fmla="*/ 2147483647 w 519"/>
              <a:gd name="T55" fmla="*/ 2147483647 h 341"/>
              <a:gd name="T56" fmla="*/ 2147483647 w 519"/>
              <a:gd name="T57" fmla="*/ 2147483647 h 341"/>
              <a:gd name="T58" fmla="*/ 2147483647 w 519"/>
              <a:gd name="T59" fmla="*/ 2147483647 h 341"/>
              <a:gd name="T60" fmla="*/ 2147483647 w 519"/>
              <a:gd name="T61" fmla="*/ 2147483647 h 341"/>
              <a:gd name="T62" fmla="*/ 2147483647 w 519"/>
              <a:gd name="T63" fmla="*/ 2147483647 h 341"/>
              <a:gd name="T64" fmla="*/ 2147483647 w 519"/>
              <a:gd name="T65" fmla="*/ 2147483647 h 341"/>
              <a:gd name="T66" fmla="*/ 2147483647 w 519"/>
              <a:gd name="T67" fmla="*/ 2147483647 h 341"/>
              <a:gd name="T68" fmla="*/ 2147483647 w 519"/>
              <a:gd name="T69" fmla="*/ 2147483647 h 341"/>
              <a:gd name="T70" fmla="*/ 2147483647 w 519"/>
              <a:gd name="T71" fmla="*/ 2147483647 h 341"/>
              <a:gd name="T72" fmla="*/ 2147483647 w 519"/>
              <a:gd name="T73" fmla="*/ 2147483647 h 341"/>
              <a:gd name="T74" fmla="*/ 2147483647 w 519"/>
              <a:gd name="T75" fmla="*/ 2147483647 h 341"/>
              <a:gd name="T76" fmla="*/ 2147483647 w 519"/>
              <a:gd name="T77" fmla="*/ 2147483647 h 341"/>
              <a:gd name="T78" fmla="*/ 2147483647 w 519"/>
              <a:gd name="T79" fmla="*/ 2147483647 h 341"/>
              <a:gd name="T80" fmla="*/ 2147483647 w 519"/>
              <a:gd name="T81" fmla="*/ 2147483647 h 341"/>
              <a:gd name="T82" fmla="*/ 2147483647 w 519"/>
              <a:gd name="T83" fmla="*/ 2147483647 h 341"/>
              <a:gd name="T84" fmla="*/ 2147483647 w 519"/>
              <a:gd name="T85" fmla="*/ 2147483647 h 341"/>
              <a:gd name="T86" fmla="*/ 2147483647 w 519"/>
              <a:gd name="T87" fmla="*/ 2147483647 h 341"/>
              <a:gd name="T88" fmla="*/ 2147483647 w 519"/>
              <a:gd name="T89" fmla="*/ 2147483647 h 341"/>
              <a:gd name="T90" fmla="*/ 2147483647 w 519"/>
              <a:gd name="T91" fmla="*/ 2147483647 h 341"/>
              <a:gd name="T92" fmla="*/ 2147483647 w 519"/>
              <a:gd name="T93" fmla="*/ 2147483647 h 341"/>
              <a:gd name="T94" fmla="*/ 2147483647 w 519"/>
              <a:gd name="T95" fmla="*/ 2147483647 h 341"/>
              <a:gd name="T96" fmla="*/ 2147483647 w 519"/>
              <a:gd name="T97" fmla="*/ 2147483647 h 341"/>
              <a:gd name="T98" fmla="*/ 2147483647 w 519"/>
              <a:gd name="T99" fmla="*/ 2147483647 h 341"/>
              <a:gd name="T100" fmla="*/ 2147483647 w 519"/>
              <a:gd name="T101" fmla="*/ 2147483647 h 341"/>
              <a:gd name="T102" fmla="*/ 2147483647 w 519"/>
              <a:gd name="T103" fmla="*/ 2147483647 h 341"/>
              <a:gd name="T104" fmla="*/ 2147483647 w 519"/>
              <a:gd name="T105" fmla="*/ 2147483647 h 341"/>
              <a:gd name="T106" fmla="*/ 2147483647 w 519"/>
              <a:gd name="T107" fmla="*/ 2147483647 h 341"/>
              <a:gd name="T108" fmla="*/ 2147483647 w 519"/>
              <a:gd name="T109" fmla="*/ 2147483647 h 341"/>
              <a:gd name="T110" fmla="*/ 2147483647 w 519"/>
              <a:gd name="T111" fmla="*/ 2147483647 h 341"/>
              <a:gd name="T112" fmla="*/ 2147483647 w 519"/>
              <a:gd name="T113" fmla="*/ 2147483647 h 341"/>
              <a:gd name="T114" fmla="*/ 2147483647 w 519"/>
              <a:gd name="T115" fmla="*/ 2147483647 h 341"/>
              <a:gd name="T116" fmla="*/ 2147483647 w 519"/>
              <a:gd name="T117" fmla="*/ 2147483647 h 341"/>
              <a:gd name="T118" fmla="*/ 2147483647 w 519"/>
              <a:gd name="T119" fmla="*/ 2147483647 h 3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19"/>
              <a:gd name="T181" fmla="*/ 0 h 341"/>
              <a:gd name="T182" fmla="*/ 519 w 519"/>
              <a:gd name="T183" fmla="*/ 341 h 3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19" h="341">
                <a:moveTo>
                  <a:pt x="243" y="11"/>
                </a:moveTo>
                <a:lnTo>
                  <a:pt x="232" y="11"/>
                </a:lnTo>
                <a:lnTo>
                  <a:pt x="216" y="12"/>
                </a:lnTo>
                <a:lnTo>
                  <a:pt x="214" y="12"/>
                </a:lnTo>
                <a:lnTo>
                  <a:pt x="206" y="12"/>
                </a:lnTo>
                <a:lnTo>
                  <a:pt x="203" y="12"/>
                </a:lnTo>
                <a:lnTo>
                  <a:pt x="184" y="13"/>
                </a:lnTo>
                <a:lnTo>
                  <a:pt x="174" y="13"/>
                </a:lnTo>
                <a:lnTo>
                  <a:pt x="170" y="13"/>
                </a:lnTo>
                <a:lnTo>
                  <a:pt x="153" y="13"/>
                </a:lnTo>
                <a:lnTo>
                  <a:pt x="145" y="13"/>
                </a:lnTo>
                <a:lnTo>
                  <a:pt x="137" y="13"/>
                </a:lnTo>
                <a:lnTo>
                  <a:pt x="135" y="13"/>
                </a:lnTo>
                <a:lnTo>
                  <a:pt x="132" y="13"/>
                </a:lnTo>
                <a:lnTo>
                  <a:pt x="116" y="15"/>
                </a:lnTo>
                <a:lnTo>
                  <a:pt x="106" y="15"/>
                </a:lnTo>
                <a:lnTo>
                  <a:pt x="96" y="16"/>
                </a:lnTo>
                <a:lnTo>
                  <a:pt x="91" y="16"/>
                </a:lnTo>
                <a:lnTo>
                  <a:pt x="70" y="16"/>
                </a:lnTo>
                <a:lnTo>
                  <a:pt x="67" y="16"/>
                </a:lnTo>
                <a:lnTo>
                  <a:pt x="58" y="16"/>
                </a:lnTo>
                <a:lnTo>
                  <a:pt x="54" y="16"/>
                </a:lnTo>
                <a:lnTo>
                  <a:pt x="48" y="16"/>
                </a:lnTo>
                <a:lnTo>
                  <a:pt x="44" y="16"/>
                </a:lnTo>
                <a:lnTo>
                  <a:pt x="27" y="16"/>
                </a:lnTo>
                <a:lnTo>
                  <a:pt x="18" y="17"/>
                </a:lnTo>
                <a:lnTo>
                  <a:pt x="12" y="17"/>
                </a:lnTo>
                <a:lnTo>
                  <a:pt x="8" y="17"/>
                </a:lnTo>
                <a:lnTo>
                  <a:pt x="1" y="17"/>
                </a:lnTo>
                <a:lnTo>
                  <a:pt x="6" y="30"/>
                </a:lnTo>
                <a:lnTo>
                  <a:pt x="5" y="44"/>
                </a:lnTo>
                <a:lnTo>
                  <a:pt x="9" y="46"/>
                </a:lnTo>
                <a:lnTo>
                  <a:pt x="13" y="58"/>
                </a:lnTo>
                <a:lnTo>
                  <a:pt x="12" y="62"/>
                </a:lnTo>
                <a:lnTo>
                  <a:pt x="9" y="66"/>
                </a:lnTo>
                <a:lnTo>
                  <a:pt x="9" y="76"/>
                </a:lnTo>
                <a:lnTo>
                  <a:pt x="6" y="81"/>
                </a:lnTo>
                <a:lnTo>
                  <a:pt x="0" y="103"/>
                </a:lnTo>
                <a:lnTo>
                  <a:pt x="11" y="116"/>
                </a:lnTo>
                <a:lnTo>
                  <a:pt x="11" y="118"/>
                </a:lnTo>
                <a:lnTo>
                  <a:pt x="12" y="125"/>
                </a:lnTo>
                <a:lnTo>
                  <a:pt x="15" y="127"/>
                </a:lnTo>
                <a:lnTo>
                  <a:pt x="22" y="149"/>
                </a:lnTo>
                <a:lnTo>
                  <a:pt x="24" y="153"/>
                </a:lnTo>
                <a:lnTo>
                  <a:pt x="22" y="156"/>
                </a:lnTo>
                <a:lnTo>
                  <a:pt x="27" y="165"/>
                </a:lnTo>
                <a:lnTo>
                  <a:pt x="29" y="174"/>
                </a:lnTo>
                <a:lnTo>
                  <a:pt x="31" y="179"/>
                </a:lnTo>
                <a:lnTo>
                  <a:pt x="37" y="179"/>
                </a:lnTo>
                <a:lnTo>
                  <a:pt x="40" y="193"/>
                </a:lnTo>
                <a:lnTo>
                  <a:pt x="41" y="194"/>
                </a:lnTo>
                <a:lnTo>
                  <a:pt x="44" y="207"/>
                </a:lnTo>
                <a:lnTo>
                  <a:pt x="41" y="214"/>
                </a:lnTo>
                <a:lnTo>
                  <a:pt x="42" y="219"/>
                </a:lnTo>
                <a:lnTo>
                  <a:pt x="52" y="229"/>
                </a:lnTo>
                <a:lnTo>
                  <a:pt x="52" y="233"/>
                </a:lnTo>
                <a:lnTo>
                  <a:pt x="51" y="233"/>
                </a:lnTo>
                <a:lnTo>
                  <a:pt x="52" y="236"/>
                </a:lnTo>
                <a:lnTo>
                  <a:pt x="58" y="246"/>
                </a:lnTo>
                <a:lnTo>
                  <a:pt x="62" y="257"/>
                </a:lnTo>
                <a:lnTo>
                  <a:pt x="59" y="259"/>
                </a:lnTo>
                <a:lnTo>
                  <a:pt x="59" y="266"/>
                </a:lnTo>
                <a:lnTo>
                  <a:pt x="62" y="266"/>
                </a:lnTo>
                <a:lnTo>
                  <a:pt x="63" y="269"/>
                </a:lnTo>
                <a:lnTo>
                  <a:pt x="62" y="270"/>
                </a:lnTo>
                <a:lnTo>
                  <a:pt x="63" y="273"/>
                </a:lnTo>
                <a:lnTo>
                  <a:pt x="62" y="280"/>
                </a:lnTo>
                <a:lnTo>
                  <a:pt x="62" y="281"/>
                </a:lnTo>
                <a:lnTo>
                  <a:pt x="63" y="287"/>
                </a:lnTo>
                <a:lnTo>
                  <a:pt x="67" y="298"/>
                </a:lnTo>
                <a:lnTo>
                  <a:pt x="69" y="298"/>
                </a:lnTo>
                <a:lnTo>
                  <a:pt x="67" y="301"/>
                </a:lnTo>
                <a:lnTo>
                  <a:pt x="67" y="310"/>
                </a:lnTo>
                <a:lnTo>
                  <a:pt x="63" y="315"/>
                </a:lnTo>
                <a:lnTo>
                  <a:pt x="74" y="330"/>
                </a:lnTo>
                <a:lnTo>
                  <a:pt x="73" y="333"/>
                </a:lnTo>
                <a:lnTo>
                  <a:pt x="74" y="333"/>
                </a:lnTo>
                <a:lnTo>
                  <a:pt x="94" y="333"/>
                </a:lnTo>
                <a:lnTo>
                  <a:pt x="105" y="333"/>
                </a:lnTo>
                <a:lnTo>
                  <a:pt x="114" y="333"/>
                </a:lnTo>
                <a:lnTo>
                  <a:pt x="119" y="333"/>
                </a:lnTo>
                <a:lnTo>
                  <a:pt x="135" y="331"/>
                </a:lnTo>
                <a:lnTo>
                  <a:pt x="142" y="331"/>
                </a:lnTo>
                <a:lnTo>
                  <a:pt x="156" y="331"/>
                </a:lnTo>
                <a:lnTo>
                  <a:pt x="164" y="331"/>
                </a:lnTo>
                <a:lnTo>
                  <a:pt x="175" y="331"/>
                </a:lnTo>
                <a:lnTo>
                  <a:pt x="178" y="330"/>
                </a:lnTo>
                <a:lnTo>
                  <a:pt x="196" y="330"/>
                </a:lnTo>
                <a:lnTo>
                  <a:pt x="198" y="330"/>
                </a:lnTo>
                <a:lnTo>
                  <a:pt x="216" y="330"/>
                </a:lnTo>
                <a:lnTo>
                  <a:pt x="217" y="328"/>
                </a:lnTo>
                <a:lnTo>
                  <a:pt x="235" y="327"/>
                </a:lnTo>
                <a:lnTo>
                  <a:pt x="236" y="327"/>
                </a:lnTo>
                <a:lnTo>
                  <a:pt x="253" y="327"/>
                </a:lnTo>
                <a:lnTo>
                  <a:pt x="257" y="327"/>
                </a:lnTo>
                <a:lnTo>
                  <a:pt x="263" y="326"/>
                </a:lnTo>
                <a:lnTo>
                  <a:pt x="267" y="326"/>
                </a:lnTo>
                <a:lnTo>
                  <a:pt x="277" y="326"/>
                </a:lnTo>
                <a:lnTo>
                  <a:pt x="290" y="324"/>
                </a:lnTo>
                <a:lnTo>
                  <a:pt x="299" y="324"/>
                </a:lnTo>
                <a:lnTo>
                  <a:pt x="318" y="323"/>
                </a:lnTo>
                <a:lnTo>
                  <a:pt x="321" y="323"/>
                </a:lnTo>
                <a:lnTo>
                  <a:pt x="326" y="322"/>
                </a:lnTo>
                <a:lnTo>
                  <a:pt x="339" y="320"/>
                </a:lnTo>
                <a:lnTo>
                  <a:pt x="351" y="320"/>
                </a:lnTo>
                <a:lnTo>
                  <a:pt x="358" y="319"/>
                </a:lnTo>
                <a:lnTo>
                  <a:pt x="360" y="319"/>
                </a:lnTo>
                <a:lnTo>
                  <a:pt x="365" y="319"/>
                </a:lnTo>
                <a:lnTo>
                  <a:pt x="375" y="319"/>
                </a:lnTo>
                <a:lnTo>
                  <a:pt x="378" y="319"/>
                </a:lnTo>
                <a:lnTo>
                  <a:pt x="385" y="317"/>
                </a:lnTo>
                <a:lnTo>
                  <a:pt x="401" y="316"/>
                </a:lnTo>
                <a:lnTo>
                  <a:pt x="403" y="317"/>
                </a:lnTo>
                <a:lnTo>
                  <a:pt x="411" y="323"/>
                </a:lnTo>
                <a:lnTo>
                  <a:pt x="421" y="337"/>
                </a:lnTo>
                <a:lnTo>
                  <a:pt x="427" y="340"/>
                </a:lnTo>
                <a:lnTo>
                  <a:pt x="432" y="337"/>
                </a:lnTo>
                <a:lnTo>
                  <a:pt x="430" y="317"/>
                </a:lnTo>
                <a:lnTo>
                  <a:pt x="445" y="310"/>
                </a:lnTo>
                <a:lnTo>
                  <a:pt x="448" y="306"/>
                </a:lnTo>
                <a:lnTo>
                  <a:pt x="450" y="306"/>
                </a:lnTo>
                <a:lnTo>
                  <a:pt x="451" y="304"/>
                </a:lnTo>
                <a:lnTo>
                  <a:pt x="451" y="297"/>
                </a:lnTo>
                <a:lnTo>
                  <a:pt x="461" y="269"/>
                </a:lnTo>
                <a:lnTo>
                  <a:pt x="461" y="262"/>
                </a:lnTo>
                <a:lnTo>
                  <a:pt x="455" y="252"/>
                </a:lnTo>
                <a:lnTo>
                  <a:pt x="445" y="243"/>
                </a:lnTo>
                <a:lnTo>
                  <a:pt x="448" y="233"/>
                </a:lnTo>
                <a:lnTo>
                  <a:pt x="450" y="229"/>
                </a:lnTo>
                <a:lnTo>
                  <a:pt x="454" y="223"/>
                </a:lnTo>
                <a:lnTo>
                  <a:pt x="470" y="219"/>
                </a:lnTo>
                <a:lnTo>
                  <a:pt x="494" y="211"/>
                </a:lnTo>
                <a:lnTo>
                  <a:pt x="504" y="204"/>
                </a:lnTo>
                <a:lnTo>
                  <a:pt x="506" y="186"/>
                </a:lnTo>
                <a:lnTo>
                  <a:pt x="508" y="183"/>
                </a:lnTo>
                <a:lnTo>
                  <a:pt x="511" y="181"/>
                </a:lnTo>
                <a:lnTo>
                  <a:pt x="512" y="181"/>
                </a:lnTo>
                <a:lnTo>
                  <a:pt x="518" y="170"/>
                </a:lnTo>
                <a:lnTo>
                  <a:pt x="518" y="164"/>
                </a:lnTo>
                <a:lnTo>
                  <a:pt x="518" y="156"/>
                </a:lnTo>
                <a:lnTo>
                  <a:pt x="518" y="153"/>
                </a:lnTo>
                <a:lnTo>
                  <a:pt x="515" y="143"/>
                </a:lnTo>
                <a:lnTo>
                  <a:pt x="505" y="138"/>
                </a:lnTo>
                <a:lnTo>
                  <a:pt x="502" y="136"/>
                </a:lnTo>
                <a:lnTo>
                  <a:pt x="497" y="134"/>
                </a:lnTo>
                <a:lnTo>
                  <a:pt x="494" y="131"/>
                </a:lnTo>
                <a:lnTo>
                  <a:pt x="488" y="117"/>
                </a:lnTo>
                <a:lnTo>
                  <a:pt x="476" y="110"/>
                </a:lnTo>
                <a:lnTo>
                  <a:pt x="475" y="106"/>
                </a:lnTo>
                <a:lnTo>
                  <a:pt x="475" y="105"/>
                </a:lnTo>
                <a:lnTo>
                  <a:pt x="469" y="92"/>
                </a:lnTo>
                <a:lnTo>
                  <a:pt x="465" y="89"/>
                </a:lnTo>
                <a:lnTo>
                  <a:pt x="454" y="88"/>
                </a:lnTo>
                <a:lnTo>
                  <a:pt x="439" y="80"/>
                </a:lnTo>
                <a:lnTo>
                  <a:pt x="437" y="67"/>
                </a:lnTo>
                <a:lnTo>
                  <a:pt x="430" y="56"/>
                </a:lnTo>
                <a:lnTo>
                  <a:pt x="429" y="53"/>
                </a:lnTo>
                <a:lnTo>
                  <a:pt x="427" y="46"/>
                </a:lnTo>
                <a:lnTo>
                  <a:pt x="427" y="45"/>
                </a:lnTo>
                <a:lnTo>
                  <a:pt x="436" y="26"/>
                </a:lnTo>
                <a:lnTo>
                  <a:pt x="423" y="11"/>
                </a:lnTo>
                <a:lnTo>
                  <a:pt x="423" y="9"/>
                </a:lnTo>
                <a:lnTo>
                  <a:pt x="422" y="1"/>
                </a:lnTo>
                <a:lnTo>
                  <a:pt x="422" y="0"/>
                </a:lnTo>
                <a:lnTo>
                  <a:pt x="419" y="1"/>
                </a:lnTo>
                <a:lnTo>
                  <a:pt x="412" y="1"/>
                </a:lnTo>
                <a:lnTo>
                  <a:pt x="391" y="2"/>
                </a:lnTo>
                <a:lnTo>
                  <a:pt x="390" y="2"/>
                </a:lnTo>
                <a:lnTo>
                  <a:pt x="382" y="2"/>
                </a:lnTo>
                <a:lnTo>
                  <a:pt x="354" y="5"/>
                </a:lnTo>
                <a:lnTo>
                  <a:pt x="325" y="6"/>
                </a:lnTo>
                <a:lnTo>
                  <a:pt x="318" y="6"/>
                </a:lnTo>
                <a:lnTo>
                  <a:pt x="282" y="9"/>
                </a:lnTo>
                <a:lnTo>
                  <a:pt x="281" y="9"/>
                </a:lnTo>
                <a:lnTo>
                  <a:pt x="278" y="9"/>
                </a:lnTo>
                <a:lnTo>
                  <a:pt x="253" y="9"/>
                </a:lnTo>
                <a:lnTo>
                  <a:pt x="250" y="11"/>
                </a:lnTo>
                <a:lnTo>
                  <a:pt x="243" y="11"/>
                </a:lnTo>
              </a:path>
            </a:pathLst>
          </a:custGeom>
          <a:solidFill>
            <a:schemeClr val="accent4"/>
          </a:solid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sp>
        <p:nvSpPr>
          <p:cNvPr id="3105" name="Freeform 247"/>
          <p:cNvSpPr>
            <a:spLocks/>
          </p:cNvSpPr>
          <p:nvPr/>
        </p:nvSpPr>
        <p:spPr bwMode="auto">
          <a:xfrm>
            <a:off x="4494213" y="3694113"/>
            <a:ext cx="879475" cy="422275"/>
          </a:xfrm>
          <a:custGeom>
            <a:avLst/>
            <a:gdLst>
              <a:gd name="T0" fmla="*/ 2147483647 w 639"/>
              <a:gd name="T1" fmla="*/ 2147483647 h 337"/>
              <a:gd name="T2" fmla="*/ 2147483647 w 639"/>
              <a:gd name="T3" fmla="*/ 2147483647 h 337"/>
              <a:gd name="T4" fmla="*/ 2147483647 w 639"/>
              <a:gd name="T5" fmla="*/ 2147483647 h 337"/>
              <a:gd name="T6" fmla="*/ 2147483647 w 639"/>
              <a:gd name="T7" fmla="*/ 2147483647 h 337"/>
              <a:gd name="T8" fmla="*/ 2147483647 w 639"/>
              <a:gd name="T9" fmla="*/ 2147483647 h 337"/>
              <a:gd name="T10" fmla="*/ 2147483647 w 639"/>
              <a:gd name="T11" fmla="*/ 2147483647 h 337"/>
              <a:gd name="T12" fmla="*/ 2147483647 w 639"/>
              <a:gd name="T13" fmla="*/ 2147483647 h 337"/>
              <a:gd name="T14" fmla="*/ 2147483647 w 639"/>
              <a:gd name="T15" fmla="*/ 2147483647 h 337"/>
              <a:gd name="T16" fmla="*/ 2147483647 w 639"/>
              <a:gd name="T17" fmla="*/ 2147483647 h 337"/>
              <a:gd name="T18" fmla="*/ 2147483647 w 639"/>
              <a:gd name="T19" fmla="*/ 2147483647 h 337"/>
              <a:gd name="T20" fmla="*/ 2147483647 w 639"/>
              <a:gd name="T21" fmla="*/ 2147483647 h 337"/>
              <a:gd name="T22" fmla="*/ 2147483647 w 639"/>
              <a:gd name="T23" fmla="*/ 2147483647 h 337"/>
              <a:gd name="T24" fmla="*/ 2147483647 w 639"/>
              <a:gd name="T25" fmla="*/ 2147483647 h 337"/>
              <a:gd name="T26" fmla="*/ 2147483647 w 639"/>
              <a:gd name="T27" fmla="*/ 2147483647 h 337"/>
              <a:gd name="T28" fmla="*/ 2147483647 w 639"/>
              <a:gd name="T29" fmla="*/ 2147483647 h 337"/>
              <a:gd name="T30" fmla="*/ 2147483647 w 639"/>
              <a:gd name="T31" fmla="*/ 2147483647 h 337"/>
              <a:gd name="T32" fmla="*/ 2147483647 w 639"/>
              <a:gd name="T33" fmla="*/ 2147483647 h 337"/>
              <a:gd name="T34" fmla="*/ 2147483647 w 639"/>
              <a:gd name="T35" fmla="*/ 2147483647 h 337"/>
              <a:gd name="T36" fmla="*/ 2147483647 w 639"/>
              <a:gd name="T37" fmla="*/ 2147483647 h 337"/>
              <a:gd name="T38" fmla="*/ 2147483647 w 639"/>
              <a:gd name="T39" fmla="*/ 2147483647 h 337"/>
              <a:gd name="T40" fmla="*/ 2147483647 w 639"/>
              <a:gd name="T41" fmla="*/ 2147483647 h 337"/>
              <a:gd name="T42" fmla="*/ 2147483647 w 639"/>
              <a:gd name="T43" fmla="*/ 2147483647 h 337"/>
              <a:gd name="T44" fmla="*/ 2147483647 w 639"/>
              <a:gd name="T45" fmla="*/ 2147483647 h 337"/>
              <a:gd name="T46" fmla="*/ 2147483647 w 639"/>
              <a:gd name="T47" fmla="*/ 2147483647 h 337"/>
              <a:gd name="T48" fmla="*/ 2147483647 w 639"/>
              <a:gd name="T49" fmla="*/ 2147483647 h 337"/>
              <a:gd name="T50" fmla="*/ 2147483647 w 639"/>
              <a:gd name="T51" fmla="*/ 2147483647 h 337"/>
              <a:gd name="T52" fmla="*/ 2147483647 w 639"/>
              <a:gd name="T53" fmla="*/ 2147483647 h 337"/>
              <a:gd name="T54" fmla="*/ 2147483647 w 639"/>
              <a:gd name="T55" fmla="*/ 2147483647 h 337"/>
              <a:gd name="T56" fmla="*/ 2147483647 w 639"/>
              <a:gd name="T57" fmla="*/ 2147483647 h 337"/>
              <a:gd name="T58" fmla="*/ 2147483647 w 639"/>
              <a:gd name="T59" fmla="*/ 2147483647 h 337"/>
              <a:gd name="T60" fmla="*/ 2147483647 w 639"/>
              <a:gd name="T61" fmla="*/ 2147483647 h 337"/>
              <a:gd name="T62" fmla="*/ 2147483647 w 639"/>
              <a:gd name="T63" fmla="*/ 2147483647 h 337"/>
              <a:gd name="T64" fmla="*/ 2147483647 w 639"/>
              <a:gd name="T65" fmla="*/ 2147483647 h 337"/>
              <a:gd name="T66" fmla="*/ 2147483647 w 639"/>
              <a:gd name="T67" fmla="*/ 2147483647 h 337"/>
              <a:gd name="T68" fmla="*/ 2147483647 w 639"/>
              <a:gd name="T69" fmla="*/ 2147483647 h 337"/>
              <a:gd name="T70" fmla="*/ 2147483647 w 639"/>
              <a:gd name="T71" fmla="*/ 2147483647 h 337"/>
              <a:gd name="T72" fmla="*/ 2147483647 w 639"/>
              <a:gd name="T73" fmla="*/ 2147483647 h 337"/>
              <a:gd name="T74" fmla="*/ 2147483647 w 639"/>
              <a:gd name="T75" fmla="*/ 2147483647 h 337"/>
              <a:gd name="T76" fmla="*/ 2147483647 w 639"/>
              <a:gd name="T77" fmla="*/ 2147483647 h 337"/>
              <a:gd name="T78" fmla="*/ 2147483647 w 639"/>
              <a:gd name="T79" fmla="*/ 2147483647 h 337"/>
              <a:gd name="T80" fmla="*/ 2147483647 w 639"/>
              <a:gd name="T81" fmla="*/ 2147483647 h 337"/>
              <a:gd name="T82" fmla="*/ 2147483647 w 639"/>
              <a:gd name="T83" fmla="*/ 2147483647 h 337"/>
              <a:gd name="T84" fmla="*/ 2147483647 w 639"/>
              <a:gd name="T85" fmla="*/ 2147483647 h 337"/>
              <a:gd name="T86" fmla="*/ 2147483647 w 639"/>
              <a:gd name="T87" fmla="*/ 2147483647 h 337"/>
              <a:gd name="T88" fmla="*/ 2147483647 w 639"/>
              <a:gd name="T89" fmla="*/ 2147483647 h 337"/>
              <a:gd name="T90" fmla="*/ 2147483647 w 639"/>
              <a:gd name="T91" fmla="*/ 2147483647 h 337"/>
              <a:gd name="T92" fmla="*/ 2147483647 w 639"/>
              <a:gd name="T93" fmla="*/ 2147483647 h 337"/>
              <a:gd name="T94" fmla="*/ 2147483647 w 639"/>
              <a:gd name="T95" fmla="*/ 2147483647 h 337"/>
              <a:gd name="T96" fmla="*/ 2147483647 w 639"/>
              <a:gd name="T97" fmla="*/ 2147483647 h 337"/>
              <a:gd name="T98" fmla="*/ 2147483647 w 639"/>
              <a:gd name="T99" fmla="*/ 2147483647 h 337"/>
              <a:gd name="T100" fmla="*/ 2147483647 w 639"/>
              <a:gd name="T101" fmla="*/ 2147483647 h 337"/>
              <a:gd name="T102" fmla="*/ 2147483647 w 639"/>
              <a:gd name="T103" fmla="*/ 2147483647 h 337"/>
              <a:gd name="T104" fmla="*/ 2147483647 w 639"/>
              <a:gd name="T105" fmla="*/ 2147483647 h 337"/>
              <a:gd name="T106" fmla="*/ 2147483647 w 639"/>
              <a:gd name="T107" fmla="*/ 2147483647 h 337"/>
              <a:gd name="T108" fmla="*/ 2147483647 w 639"/>
              <a:gd name="T109" fmla="*/ 2147483647 h 337"/>
              <a:gd name="T110" fmla="*/ 2147483647 w 639"/>
              <a:gd name="T111" fmla="*/ 2147483647 h 337"/>
              <a:gd name="T112" fmla="*/ 2147483647 w 639"/>
              <a:gd name="T113" fmla="*/ 2147483647 h 337"/>
              <a:gd name="T114" fmla="*/ 2147483647 w 639"/>
              <a:gd name="T115" fmla="*/ 2147483647 h 337"/>
              <a:gd name="T116" fmla="*/ 2147483647 w 639"/>
              <a:gd name="T117" fmla="*/ 2147483647 h 337"/>
              <a:gd name="T118" fmla="*/ 2147483647 w 639"/>
              <a:gd name="T119" fmla="*/ 2147483647 h 337"/>
              <a:gd name="T120" fmla="*/ 2147483647 w 639"/>
              <a:gd name="T121" fmla="*/ 2147483647 h 337"/>
              <a:gd name="T122" fmla="*/ 2147483647 w 639"/>
              <a:gd name="T123" fmla="*/ 2147483647 h 337"/>
              <a:gd name="T124" fmla="*/ 2147483647 w 639"/>
              <a:gd name="T125" fmla="*/ 2147483647 h 3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39"/>
              <a:gd name="T190" fmla="*/ 0 h 337"/>
              <a:gd name="T191" fmla="*/ 639 w 639"/>
              <a:gd name="T192" fmla="*/ 337 h 3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39" h="337">
                <a:moveTo>
                  <a:pt x="631" y="106"/>
                </a:moveTo>
                <a:lnTo>
                  <a:pt x="631" y="113"/>
                </a:lnTo>
                <a:lnTo>
                  <a:pt x="631" y="122"/>
                </a:lnTo>
                <a:lnTo>
                  <a:pt x="632" y="129"/>
                </a:lnTo>
                <a:lnTo>
                  <a:pt x="632" y="138"/>
                </a:lnTo>
                <a:lnTo>
                  <a:pt x="632" y="140"/>
                </a:lnTo>
                <a:lnTo>
                  <a:pt x="632" y="152"/>
                </a:lnTo>
                <a:lnTo>
                  <a:pt x="632" y="166"/>
                </a:lnTo>
                <a:lnTo>
                  <a:pt x="632" y="169"/>
                </a:lnTo>
                <a:lnTo>
                  <a:pt x="632" y="179"/>
                </a:lnTo>
                <a:lnTo>
                  <a:pt x="633" y="194"/>
                </a:lnTo>
                <a:lnTo>
                  <a:pt x="633" y="204"/>
                </a:lnTo>
                <a:lnTo>
                  <a:pt x="633" y="213"/>
                </a:lnTo>
                <a:lnTo>
                  <a:pt x="633" y="216"/>
                </a:lnTo>
                <a:lnTo>
                  <a:pt x="635" y="227"/>
                </a:lnTo>
                <a:lnTo>
                  <a:pt x="635" y="244"/>
                </a:lnTo>
                <a:lnTo>
                  <a:pt x="635" y="256"/>
                </a:lnTo>
                <a:lnTo>
                  <a:pt x="635" y="259"/>
                </a:lnTo>
                <a:lnTo>
                  <a:pt x="635" y="276"/>
                </a:lnTo>
                <a:lnTo>
                  <a:pt x="636" y="290"/>
                </a:lnTo>
                <a:lnTo>
                  <a:pt x="636" y="294"/>
                </a:lnTo>
                <a:lnTo>
                  <a:pt x="638" y="312"/>
                </a:lnTo>
                <a:lnTo>
                  <a:pt x="638" y="320"/>
                </a:lnTo>
                <a:lnTo>
                  <a:pt x="638" y="324"/>
                </a:lnTo>
                <a:lnTo>
                  <a:pt x="638" y="327"/>
                </a:lnTo>
                <a:lnTo>
                  <a:pt x="638" y="330"/>
                </a:lnTo>
                <a:lnTo>
                  <a:pt x="625" y="330"/>
                </a:lnTo>
                <a:lnTo>
                  <a:pt x="604" y="331"/>
                </a:lnTo>
                <a:lnTo>
                  <a:pt x="598" y="331"/>
                </a:lnTo>
                <a:lnTo>
                  <a:pt x="583" y="331"/>
                </a:lnTo>
                <a:lnTo>
                  <a:pt x="578" y="331"/>
                </a:lnTo>
                <a:lnTo>
                  <a:pt x="569" y="331"/>
                </a:lnTo>
                <a:lnTo>
                  <a:pt x="561" y="331"/>
                </a:lnTo>
                <a:lnTo>
                  <a:pt x="559" y="331"/>
                </a:lnTo>
                <a:lnTo>
                  <a:pt x="551" y="333"/>
                </a:lnTo>
                <a:lnTo>
                  <a:pt x="547" y="333"/>
                </a:lnTo>
                <a:lnTo>
                  <a:pt x="537" y="333"/>
                </a:lnTo>
                <a:lnTo>
                  <a:pt x="529" y="333"/>
                </a:lnTo>
                <a:lnTo>
                  <a:pt x="522" y="333"/>
                </a:lnTo>
                <a:lnTo>
                  <a:pt x="519" y="333"/>
                </a:lnTo>
                <a:lnTo>
                  <a:pt x="508" y="334"/>
                </a:lnTo>
                <a:lnTo>
                  <a:pt x="481" y="334"/>
                </a:lnTo>
                <a:lnTo>
                  <a:pt x="475" y="334"/>
                </a:lnTo>
                <a:lnTo>
                  <a:pt x="465" y="334"/>
                </a:lnTo>
                <a:lnTo>
                  <a:pt x="455" y="334"/>
                </a:lnTo>
                <a:lnTo>
                  <a:pt x="444" y="334"/>
                </a:lnTo>
                <a:lnTo>
                  <a:pt x="433" y="334"/>
                </a:lnTo>
                <a:lnTo>
                  <a:pt x="420" y="334"/>
                </a:lnTo>
                <a:lnTo>
                  <a:pt x="406" y="334"/>
                </a:lnTo>
                <a:lnTo>
                  <a:pt x="401" y="334"/>
                </a:lnTo>
                <a:lnTo>
                  <a:pt x="392" y="334"/>
                </a:lnTo>
                <a:lnTo>
                  <a:pt x="391" y="334"/>
                </a:lnTo>
                <a:lnTo>
                  <a:pt x="374" y="334"/>
                </a:lnTo>
                <a:lnTo>
                  <a:pt x="364" y="334"/>
                </a:lnTo>
                <a:lnTo>
                  <a:pt x="348" y="334"/>
                </a:lnTo>
                <a:lnTo>
                  <a:pt x="344" y="334"/>
                </a:lnTo>
                <a:lnTo>
                  <a:pt x="338" y="336"/>
                </a:lnTo>
                <a:lnTo>
                  <a:pt x="337" y="334"/>
                </a:lnTo>
                <a:lnTo>
                  <a:pt x="321" y="334"/>
                </a:lnTo>
                <a:lnTo>
                  <a:pt x="317" y="334"/>
                </a:lnTo>
                <a:lnTo>
                  <a:pt x="316" y="334"/>
                </a:lnTo>
                <a:lnTo>
                  <a:pt x="305" y="334"/>
                </a:lnTo>
                <a:lnTo>
                  <a:pt x="300" y="334"/>
                </a:lnTo>
                <a:lnTo>
                  <a:pt x="282" y="334"/>
                </a:lnTo>
                <a:lnTo>
                  <a:pt x="278" y="334"/>
                </a:lnTo>
                <a:lnTo>
                  <a:pt x="261" y="334"/>
                </a:lnTo>
                <a:lnTo>
                  <a:pt x="232" y="334"/>
                </a:lnTo>
                <a:lnTo>
                  <a:pt x="229" y="334"/>
                </a:lnTo>
                <a:lnTo>
                  <a:pt x="222" y="334"/>
                </a:lnTo>
                <a:lnTo>
                  <a:pt x="218" y="334"/>
                </a:lnTo>
                <a:lnTo>
                  <a:pt x="215" y="334"/>
                </a:lnTo>
                <a:lnTo>
                  <a:pt x="182" y="334"/>
                </a:lnTo>
                <a:lnTo>
                  <a:pt x="175" y="333"/>
                </a:lnTo>
                <a:lnTo>
                  <a:pt x="172" y="333"/>
                </a:lnTo>
                <a:lnTo>
                  <a:pt x="168" y="333"/>
                </a:lnTo>
                <a:lnTo>
                  <a:pt x="165" y="333"/>
                </a:lnTo>
                <a:lnTo>
                  <a:pt x="126" y="331"/>
                </a:lnTo>
                <a:lnTo>
                  <a:pt x="122" y="331"/>
                </a:lnTo>
                <a:lnTo>
                  <a:pt x="94" y="331"/>
                </a:lnTo>
                <a:lnTo>
                  <a:pt x="90" y="331"/>
                </a:lnTo>
                <a:lnTo>
                  <a:pt x="83" y="331"/>
                </a:lnTo>
                <a:lnTo>
                  <a:pt x="79" y="331"/>
                </a:lnTo>
                <a:lnTo>
                  <a:pt x="58" y="330"/>
                </a:lnTo>
                <a:lnTo>
                  <a:pt x="43" y="330"/>
                </a:lnTo>
                <a:lnTo>
                  <a:pt x="26" y="330"/>
                </a:lnTo>
                <a:lnTo>
                  <a:pt x="20" y="330"/>
                </a:lnTo>
                <a:lnTo>
                  <a:pt x="2" y="329"/>
                </a:lnTo>
                <a:lnTo>
                  <a:pt x="0" y="329"/>
                </a:lnTo>
                <a:lnTo>
                  <a:pt x="1" y="315"/>
                </a:lnTo>
                <a:lnTo>
                  <a:pt x="2" y="301"/>
                </a:lnTo>
                <a:lnTo>
                  <a:pt x="2" y="286"/>
                </a:lnTo>
                <a:lnTo>
                  <a:pt x="2" y="273"/>
                </a:lnTo>
                <a:lnTo>
                  <a:pt x="4" y="259"/>
                </a:lnTo>
                <a:lnTo>
                  <a:pt x="4" y="258"/>
                </a:lnTo>
                <a:lnTo>
                  <a:pt x="4" y="247"/>
                </a:lnTo>
                <a:lnTo>
                  <a:pt x="5" y="219"/>
                </a:lnTo>
                <a:lnTo>
                  <a:pt x="5" y="205"/>
                </a:lnTo>
                <a:lnTo>
                  <a:pt x="6" y="190"/>
                </a:lnTo>
                <a:lnTo>
                  <a:pt x="6" y="179"/>
                </a:lnTo>
                <a:lnTo>
                  <a:pt x="6" y="170"/>
                </a:lnTo>
                <a:lnTo>
                  <a:pt x="6" y="152"/>
                </a:lnTo>
                <a:lnTo>
                  <a:pt x="6" y="149"/>
                </a:lnTo>
                <a:lnTo>
                  <a:pt x="8" y="143"/>
                </a:lnTo>
                <a:lnTo>
                  <a:pt x="8" y="131"/>
                </a:lnTo>
                <a:lnTo>
                  <a:pt x="9" y="109"/>
                </a:lnTo>
                <a:lnTo>
                  <a:pt x="9" y="105"/>
                </a:lnTo>
                <a:lnTo>
                  <a:pt x="9" y="101"/>
                </a:lnTo>
                <a:lnTo>
                  <a:pt x="9" y="95"/>
                </a:lnTo>
                <a:lnTo>
                  <a:pt x="11" y="69"/>
                </a:lnTo>
                <a:lnTo>
                  <a:pt x="11" y="55"/>
                </a:lnTo>
                <a:lnTo>
                  <a:pt x="12" y="48"/>
                </a:lnTo>
                <a:lnTo>
                  <a:pt x="12" y="47"/>
                </a:lnTo>
                <a:lnTo>
                  <a:pt x="13" y="0"/>
                </a:lnTo>
                <a:lnTo>
                  <a:pt x="66" y="2"/>
                </a:lnTo>
                <a:lnTo>
                  <a:pt x="69" y="2"/>
                </a:lnTo>
                <a:lnTo>
                  <a:pt x="73" y="2"/>
                </a:lnTo>
                <a:lnTo>
                  <a:pt x="89" y="2"/>
                </a:lnTo>
                <a:lnTo>
                  <a:pt x="110" y="2"/>
                </a:lnTo>
                <a:lnTo>
                  <a:pt x="119" y="4"/>
                </a:lnTo>
                <a:lnTo>
                  <a:pt x="122" y="4"/>
                </a:lnTo>
                <a:lnTo>
                  <a:pt x="136" y="4"/>
                </a:lnTo>
                <a:lnTo>
                  <a:pt x="151" y="4"/>
                </a:lnTo>
                <a:lnTo>
                  <a:pt x="167" y="5"/>
                </a:lnTo>
                <a:lnTo>
                  <a:pt x="168" y="5"/>
                </a:lnTo>
                <a:lnTo>
                  <a:pt x="172" y="5"/>
                </a:lnTo>
                <a:lnTo>
                  <a:pt x="197" y="5"/>
                </a:lnTo>
                <a:lnTo>
                  <a:pt x="213" y="5"/>
                </a:lnTo>
                <a:lnTo>
                  <a:pt x="234" y="5"/>
                </a:lnTo>
                <a:lnTo>
                  <a:pt x="239" y="5"/>
                </a:lnTo>
                <a:lnTo>
                  <a:pt x="250" y="5"/>
                </a:lnTo>
                <a:lnTo>
                  <a:pt x="254" y="5"/>
                </a:lnTo>
                <a:lnTo>
                  <a:pt x="259" y="6"/>
                </a:lnTo>
                <a:lnTo>
                  <a:pt x="275" y="6"/>
                </a:lnTo>
                <a:lnTo>
                  <a:pt x="285" y="6"/>
                </a:lnTo>
                <a:lnTo>
                  <a:pt x="288" y="6"/>
                </a:lnTo>
                <a:lnTo>
                  <a:pt x="295" y="6"/>
                </a:lnTo>
                <a:lnTo>
                  <a:pt x="306" y="6"/>
                </a:lnTo>
                <a:lnTo>
                  <a:pt x="316" y="6"/>
                </a:lnTo>
                <a:lnTo>
                  <a:pt x="324" y="6"/>
                </a:lnTo>
                <a:lnTo>
                  <a:pt x="337" y="6"/>
                </a:lnTo>
                <a:lnTo>
                  <a:pt x="348" y="6"/>
                </a:lnTo>
                <a:lnTo>
                  <a:pt x="352" y="6"/>
                </a:lnTo>
                <a:lnTo>
                  <a:pt x="358" y="6"/>
                </a:lnTo>
                <a:lnTo>
                  <a:pt x="362" y="6"/>
                </a:lnTo>
                <a:lnTo>
                  <a:pt x="378" y="6"/>
                </a:lnTo>
                <a:lnTo>
                  <a:pt x="399" y="6"/>
                </a:lnTo>
                <a:lnTo>
                  <a:pt x="409" y="6"/>
                </a:lnTo>
                <a:lnTo>
                  <a:pt x="419" y="6"/>
                </a:lnTo>
                <a:lnTo>
                  <a:pt x="437" y="6"/>
                </a:lnTo>
                <a:lnTo>
                  <a:pt x="440" y="6"/>
                </a:lnTo>
                <a:lnTo>
                  <a:pt x="445" y="5"/>
                </a:lnTo>
                <a:lnTo>
                  <a:pt x="451" y="5"/>
                </a:lnTo>
                <a:lnTo>
                  <a:pt x="472" y="5"/>
                </a:lnTo>
                <a:lnTo>
                  <a:pt x="475" y="5"/>
                </a:lnTo>
                <a:lnTo>
                  <a:pt x="481" y="5"/>
                </a:lnTo>
                <a:lnTo>
                  <a:pt x="491" y="5"/>
                </a:lnTo>
                <a:lnTo>
                  <a:pt x="493" y="5"/>
                </a:lnTo>
                <a:lnTo>
                  <a:pt x="502" y="5"/>
                </a:lnTo>
                <a:lnTo>
                  <a:pt x="511" y="5"/>
                </a:lnTo>
                <a:lnTo>
                  <a:pt x="512" y="5"/>
                </a:lnTo>
                <a:lnTo>
                  <a:pt x="522" y="5"/>
                </a:lnTo>
                <a:lnTo>
                  <a:pt x="529" y="5"/>
                </a:lnTo>
                <a:lnTo>
                  <a:pt x="566" y="4"/>
                </a:lnTo>
                <a:lnTo>
                  <a:pt x="569" y="4"/>
                </a:lnTo>
                <a:lnTo>
                  <a:pt x="585" y="16"/>
                </a:lnTo>
                <a:lnTo>
                  <a:pt x="593" y="16"/>
                </a:lnTo>
                <a:lnTo>
                  <a:pt x="596" y="15"/>
                </a:lnTo>
                <a:lnTo>
                  <a:pt x="601" y="16"/>
                </a:lnTo>
                <a:lnTo>
                  <a:pt x="605" y="22"/>
                </a:lnTo>
                <a:lnTo>
                  <a:pt x="605" y="31"/>
                </a:lnTo>
                <a:lnTo>
                  <a:pt x="596" y="38"/>
                </a:lnTo>
                <a:lnTo>
                  <a:pt x="592" y="44"/>
                </a:lnTo>
                <a:lnTo>
                  <a:pt x="587" y="55"/>
                </a:lnTo>
                <a:lnTo>
                  <a:pt x="592" y="58"/>
                </a:lnTo>
                <a:lnTo>
                  <a:pt x="596" y="63"/>
                </a:lnTo>
                <a:lnTo>
                  <a:pt x="598" y="66"/>
                </a:lnTo>
                <a:lnTo>
                  <a:pt x="607" y="72"/>
                </a:lnTo>
                <a:lnTo>
                  <a:pt x="608" y="81"/>
                </a:lnTo>
                <a:lnTo>
                  <a:pt x="615" y="90"/>
                </a:lnTo>
                <a:lnTo>
                  <a:pt x="618" y="93"/>
                </a:lnTo>
                <a:lnTo>
                  <a:pt x="629" y="94"/>
                </a:lnTo>
                <a:lnTo>
                  <a:pt x="631" y="94"/>
                </a:lnTo>
                <a:lnTo>
                  <a:pt x="631" y="97"/>
                </a:lnTo>
                <a:lnTo>
                  <a:pt x="631" y="98"/>
                </a:lnTo>
                <a:lnTo>
                  <a:pt x="631" y="99"/>
                </a:lnTo>
                <a:lnTo>
                  <a:pt x="631" y="106"/>
                </a:lnTo>
              </a:path>
            </a:pathLst>
          </a:custGeom>
          <a:solidFill>
            <a:schemeClr val="accent4"/>
          </a:solid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sp>
        <p:nvSpPr>
          <p:cNvPr id="3106" name="Freeform 248"/>
          <p:cNvSpPr>
            <a:spLocks/>
          </p:cNvSpPr>
          <p:nvPr/>
        </p:nvSpPr>
        <p:spPr bwMode="auto">
          <a:xfrm>
            <a:off x="5054600" y="2438400"/>
            <a:ext cx="782638" cy="792163"/>
          </a:xfrm>
          <a:custGeom>
            <a:avLst/>
            <a:gdLst>
              <a:gd name="T0" fmla="*/ 2147483647 w 568"/>
              <a:gd name="T1" fmla="*/ 2147483647 h 635"/>
              <a:gd name="T2" fmla="*/ 2147483647 w 568"/>
              <a:gd name="T3" fmla="*/ 2147483647 h 635"/>
              <a:gd name="T4" fmla="*/ 2147483647 w 568"/>
              <a:gd name="T5" fmla="*/ 2147483647 h 635"/>
              <a:gd name="T6" fmla="*/ 2147483647 w 568"/>
              <a:gd name="T7" fmla="*/ 2147483647 h 635"/>
              <a:gd name="T8" fmla="*/ 2147483647 w 568"/>
              <a:gd name="T9" fmla="*/ 2147483647 h 635"/>
              <a:gd name="T10" fmla="*/ 2147483647 w 568"/>
              <a:gd name="T11" fmla="*/ 2147483647 h 635"/>
              <a:gd name="T12" fmla="*/ 2147483647 w 568"/>
              <a:gd name="T13" fmla="*/ 2147483647 h 635"/>
              <a:gd name="T14" fmla="*/ 2147483647 w 568"/>
              <a:gd name="T15" fmla="*/ 2147483647 h 635"/>
              <a:gd name="T16" fmla="*/ 2147483647 w 568"/>
              <a:gd name="T17" fmla="*/ 2147483647 h 635"/>
              <a:gd name="T18" fmla="*/ 2147483647 w 568"/>
              <a:gd name="T19" fmla="*/ 2147483647 h 635"/>
              <a:gd name="T20" fmla="*/ 2147483647 w 568"/>
              <a:gd name="T21" fmla="*/ 2147483647 h 635"/>
              <a:gd name="T22" fmla="*/ 2147483647 w 568"/>
              <a:gd name="T23" fmla="*/ 2147483647 h 635"/>
              <a:gd name="T24" fmla="*/ 2147483647 w 568"/>
              <a:gd name="T25" fmla="*/ 2147483647 h 635"/>
              <a:gd name="T26" fmla="*/ 2147483647 w 568"/>
              <a:gd name="T27" fmla="*/ 2147483647 h 635"/>
              <a:gd name="T28" fmla="*/ 2147483647 w 568"/>
              <a:gd name="T29" fmla="*/ 2147483647 h 635"/>
              <a:gd name="T30" fmla="*/ 2147483647 w 568"/>
              <a:gd name="T31" fmla="*/ 2147483647 h 635"/>
              <a:gd name="T32" fmla="*/ 2147483647 w 568"/>
              <a:gd name="T33" fmla="*/ 2147483647 h 635"/>
              <a:gd name="T34" fmla="*/ 2147483647 w 568"/>
              <a:gd name="T35" fmla="*/ 2147483647 h 635"/>
              <a:gd name="T36" fmla="*/ 2147483647 w 568"/>
              <a:gd name="T37" fmla="*/ 2147483647 h 635"/>
              <a:gd name="T38" fmla="*/ 2147483647 w 568"/>
              <a:gd name="T39" fmla="*/ 2147483647 h 635"/>
              <a:gd name="T40" fmla="*/ 2147483647 w 568"/>
              <a:gd name="T41" fmla="*/ 2147483647 h 635"/>
              <a:gd name="T42" fmla="*/ 2147483647 w 568"/>
              <a:gd name="T43" fmla="*/ 2147483647 h 635"/>
              <a:gd name="T44" fmla="*/ 2147483647 w 568"/>
              <a:gd name="T45" fmla="*/ 2147483647 h 635"/>
              <a:gd name="T46" fmla="*/ 2147483647 w 568"/>
              <a:gd name="T47" fmla="*/ 2147483647 h 635"/>
              <a:gd name="T48" fmla="*/ 2147483647 w 568"/>
              <a:gd name="T49" fmla="*/ 2147483647 h 635"/>
              <a:gd name="T50" fmla="*/ 2147483647 w 568"/>
              <a:gd name="T51" fmla="*/ 2147483647 h 635"/>
              <a:gd name="T52" fmla="*/ 2147483647 w 568"/>
              <a:gd name="T53" fmla="*/ 2147483647 h 635"/>
              <a:gd name="T54" fmla="*/ 2147483647 w 568"/>
              <a:gd name="T55" fmla="*/ 2147483647 h 635"/>
              <a:gd name="T56" fmla="*/ 2147483647 w 568"/>
              <a:gd name="T57" fmla="*/ 2147483647 h 635"/>
              <a:gd name="T58" fmla="*/ 2147483647 w 568"/>
              <a:gd name="T59" fmla="*/ 2147483647 h 635"/>
              <a:gd name="T60" fmla="*/ 2147483647 w 568"/>
              <a:gd name="T61" fmla="*/ 2147483647 h 635"/>
              <a:gd name="T62" fmla="*/ 2147483647 w 568"/>
              <a:gd name="T63" fmla="*/ 2147483647 h 635"/>
              <a:gd name="T64" fmla="*/ 2147483647 w 568"/>
              <a:gd name="T65" fmla="*/ 2147483647 h 635"/>
              <a:gd name="T66" fmla="*/ 2147483647 w 568"/>
              <a:gd name="T67" fmla="*/ 2147483647 h 635"/>
              <a:gd name="T68" fmla="*/ 2147483647 w 568"/>
              <a:gd name="T69" fmla="*/ 2147483647 h 635"/>
              <a:gd name="T70" fmla="*/ 2147483647 w 568"/>
              <a:gd name="T71" fmla="*/ 2147483647 h 635"/>
              <a:gd name="T72" fmla="*/ 2147483647 w 568"/>
              <a:gd name="T73" fmla="*/ 2147483647 h 635"/>
              <a:gd name="T74" fmla="*/ 2147483647 w 568"/>
              <a:gd name="T75" fmla="*/ 2147483647 h 635"/>
              <a:gd name="T76" fmla="*/ 2147483647 w 568"/>
              <a:gd name="T77" fmla="*/ 2147483647 h 635"/>
              <a:gd name="T78" fmla="*/ 2147483647 w 568"/>
              <a:gd name="T79" fmla="*/ 2147483647 h 635"/>
              <a:gd name="T80" fmla="*/ 2147483647 w 568"/>
              <a:gd name="T81" fmla="*/ 2147483647 h 635"/>
              <a:gd name="T82" fmla="*/ 2147483647 w 568"/>
              <a:gd name="T83" fmla="*/ 2147483647 h 635"/>
              <a:gd name="T84" fmla="*/ 2147483647 w 568"/>
              <a:gd name="T85" fmla="*/ 2147483647 h 635"/>
              <a:gd name="T86" fmla="*/ 2147483647 w 568"/>
              <a:gd name="T87" fmla="*/ 2147483647 h 635"/>
              <a:gd name="T88" fmla="*/ 2147483647 w 568"/>
              <a:gd name="T89" fmla="*/ 2147483647 h 635"/>
              <a:gd name="T90" fmla="*/ 2147483647 w 568"/>
              <a:gd name="T91" fmla="*/ 2147483647 h 635"/>
              <a:gd name="T92" fmla="*/ 2147483647 w 568"/>
              <a:gd name="T93" fmla="*/ 2147483647 h 635"/>
              <a:gd name="T94" fmla="*/ 2147483647 w 568"/>
              <a:gd name="T95" fmla="*/ 2147483647 h 6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68"/>
              <a:gd name="T145" fmla="*/ 0 h 635"/>
              <a:gd name="T146" fmla="*/ 568 w 568"/>
              <a:gd name="T147" fmla="*/ 635 h 6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68" h="635">
                <a:moveTo>
                  <a:pt x="63" y="492"/>
                </a:moveTo>
                <a:lnTo>
                  <a:pt x="63" y="474"/>
                </a:lnTo>
                <a:lnTo>
                  <a:pt x="62" y="442"/>
                </a:lnTo>
                <a:lnTo>
                  <a:pt x="60" y="435"/>
                </a:lnTo>
                <a:lnTo>
                  <a:pt x="58" y="431"/>
                </a:lnTo>
                <a:lnTo>
                  <a:pt x="48" y="427"/>
                </a:lnTo>
                <a:lnTo>
                  <a:pt x="31" y="407"/>
                </a:lnTo>
                <a:lnTo>
                  <a:pt x="31" y="405"/>
                </a:lnTo>
                <a:lnTo>
                  <a:pt x="47" y="391"/>
                </a:lnTo>
                <a:lnTo>
                  <a:pt x="52" y="370"/>
                </a:lnTo>
                <a:lnTo>
                  <a:pt x="51" y="363"/>
                </a:lnTo>
                <a:lnTo>
                  <a:pt x="51" y="360"/>
                </a:lnTo>
                <a:lnTo>
                  <a:pt x="51" y="362"/>
                </a:lnTo>
                <a:lnTo>
                  <a:pt x="47" y="326"/>
                </a:lnTo>
                <a:lnTo>
                  <a:pt x="38" y="310"/>
                </a:lnTo>
                <a:lnTo>
                  <a:pt x="36" y="296"/>
                </a:lnTo>
                <a:lnTo>
                  <a:pt x="34" y="296"/>
                </a:lnTo>
                <a:lnTo>
                  <a:pt x="34" y="270"/>
                </a:lnTo>
                <a:lnTo>
                  <a:pt x="31" y="256"/>
                </a:lnTo>
                <a:lnTo>
                  <a:pt x="30" y="240"/>
                </a:lnTo>
                <a:lnTo>
                  <a:pt x="30" y="237"/>
                </a:lnTo>
                <a:lnTo>
                  <a:pt x="30" y="231"/>
                </a:lnTo>
                <a:lnTo>
                  <a:pt x="30" y="221"/>
                </a:lnTo>
                <a:lnTo>
                  <a:pt x="30" y="220"/>
                </a:lnTo>
                <a:lnTo>
                  <a:pt x="29" y="217"/>
                </a:lnTo>
                <a:lnTo>
                  <a:pt x="30" y="216"/>
                </a:lnTo>
                <a:lnTo>
                  <a:pt x="29" y="203"/>
                </a:lnTo>
                <a:lnTo>
                  <a:pt x="29" y="202"/>
                </a:lnTo>
                <a:lnTo>
                  <a:pt x="27" y="190"/>
                </a:lnTo>
                <a:lnTo>
                  <a:pt x="26" y="184"/>
                </a:lnTo>
                <a:lnTo>
                  <a:pt x="15" y="163"/>
                </a:lnTo>
                <a:lnTo>
                  <a:pt x="8" y="133"/>
                </a:lnTo>
                <a:lnTo>
                  <a:pt x="5" y="131"/>
                </a:lnTo>
                <a:lnTo>
                  <a:pt x="6" y="129"/>
                </a:lnTo>
                <a:lnTo>
                  <a:pt x="8" y="127"/>
                </a:lnTo>
                <a:lnTo>
                  <a:pt x="6" y="105"/>
                </a:lnTo>
                <a:lnTo>
                  <a:pt x="5" y="92"/>
                </a:lnTo>
                <a:lnTo>
                  <a:pt x="2" y="58"/>
                </a:lnTo>
                <a:lnTo>
                  <a:pt x="4" y="56"/>
                </a:lnTo>
                <a:lnTo>
                  <a:pt x="0" y="43"/>
                </a:lnTo>
                <a:lnTo>
                  <a:pt x="59" y="43"/>
                </a:lnTo>
                <a:lnTo>
                  <a:pt x="138" y="41"/>
                </a:lnTo>
                <a:lnTo>
                  <a:pt x="149" y="40"/>
                </a:lnTo>
                <a:lnTo>
                  <a:pt x="149" y="0"/>
                </a:lnTo>
                <a:lnTo>
                  <a:pt x="163" y="1"/>
                </a:lnTo>
                <a:lnTo>
                  <a:pt x="173" y="5"/>
                </a:lnTo>
                <a:lnTo>
                  <a:pt x="184" y="62"/>
                </a:lnTo>
                <a:lnTo>
                  <a:pt x="192" y="69"/>
                </a:lnTo>
                <a:lnTo>
                  <a:pt x="203" y="70"/>
                </a:lnTo>
                <a:lnTo>
                  <a:pt x="216" y="70"/>
                </a:lnTo>
                <a:lnTo>
                  <a:pt x="217" y="74"/>
                </a:lnTo>
                <a:lnTo>
                  <a:pt x="246" y="76"/>
                </a:lnTo>
                <a:lnTo>
                  <a:pt x="250" y="88"/>
                </a:lnTo>
                <a:lnTo>
                  <a:pt x="268" y="87"/>
                </a:lnTo>
                <a:lnTo>
                  <a:pt x="275" y="83"/>
                </a:lnTo>
                <a:lnTo>
                  <a:pt x="274" y="80"/>
                </a:lnTo>
                <a:lnTo>
                  <a:pt x="292" y="73"/>
                </a:lnTo>
                <a:lnTo>
                  <a:pt x="302" y="74"/>
                </a:lnTo>
                <a:lnTo>
                  <a:pt x="311" y="73"/>
                </a:lnTo>
                <a:lnTo>
                  <a:pt x="328" y="83"/>
                </a:lnTo>
                <a:lnTo>
                  <a:pt x="335" y="81"/>
                </a:lnTo>
                <a:lnTo>
                  <a:pt x="336" y="92"/>
                </a:lnTo>
                <a:lnTo>
                  <a:pt x="346" y="92"/>
                </a:lnTo>
                <a:lnTo>
                  <a:pt x="356" y="115"/>
                </a:lnTo>
                <a:lnTo>
                  <a:pt x="363" y="110"/>
                </a:lnTo>
                <a:lnTo>
                  <a:pt x="361" y="102"/>
                </a:lnTo>
                <a:lnTo>
                  <a:pt x="377" y="99"/>
                </a:lnTo>
                <a:lnTo>
                  <a:pt x="382" y="102"/>
                </a:lnTo>
                <a:lnTo>
                  <a:pt x="385" y="110"/>
                </a:lnTo>
                <a:lnTo>
                  <a:pt x="399" y="115"/>
                </a:lnTo>
                <a:lnTo>
                  <a:pt x="421" y="127"/>
                </a:lnTo>
                <a:lnTo>
                  <a:pt x="438" y="126"/>
                </a:lnTo>
                <a:lnTo>
                  <a:pt x="454" y="112"/>
                </a:lnTo>
                <a:lnTo>
                  <a:pt x="468" y="105"/>
                </a:lnTo>
                <a:lnTo>
                  <a:pt x="475" y="120"/>
                </a:lnTo>
                <a:lnTo>
                  <a:pt x="485" y="119"/>
                </a:lnTo>
                <a:lnTo>
                  <a:pt x="506" y="119"/>
                </a:lnTo>
                <a:lnTo>
                  <a:pt x="519" y="116"/>
                </a:lnTo>
                <a:lnTo>
                  <a:pt x="540" y="127"/>
                </a:lnTo>
                <a:lnTo>
                  <a:pt x="550" y="123"/>
                </a:lnTo>
                <a:lnTo>
                  <a:pt x="567" y="123"/>
                </a:lnTo>
                <a:lnTo>
                  <a:pt x="532" y="145"/>
                </a:lnTo>
                <a:lnTo>
                  <a:pt x="497" y="160"/>
                </a:lnTo>
                <a:lnTo>
                  <a:pt x="479" y="172"/>
                </a:lnTo>
                <a:lnTo>
                  <a:pt x="461" y="190"/>
                </a:lnTo>
                <a:lnTo>
                  <a:pt x="445" y="209"/>
                </a:lnTo>
                <a:lnTo>
                  <a:pt x="436" y="220"/>
                </a:lnTo>
                <a:lnTo>
                  <a:pt x="407" y="249"/>
                </a:lnTo>
                <a:lnTo>
                  <a:pt x="392" y="260"/>
                </a:lnTo>
                <a:lnTo>
                  <a:pt x="388" y="270"/>
                </a:lnTo>
                <a:lnTo>
                  <a:pt x="392" y="274"/>
                </a:lnTo>
                <a:lnTo>
                  <a:pt x="386" y="270"/>
                </a:lnTo>
                <a:lnTo>
                  <a:pt x="375" y="281"/>
                </a:lnTo>
                <a:lnTo>
                  <a:pt x="371" y="281"/>
                </a:lnTo>
                <a:lnTo>
                  <a:pt x="371" y="285"/>
                </a:lnTo>
                <a:lnTo>
                  <a:pt x="372" y="298"/>
                </a:lnTo>
                <a:lnTo>
                  <a:pt x="372" y="307"/>
                </a:lnTo>
                <a:lnTo>
                  <a:pt x="374" y="335"/>
                </a:lnTo>
                <a:lnTo>
                  <a:pt x="375" y="344"/>
                </a:lnTo>
                <a:lnTo>
                  <a:pt x="342" y="371"/>
                </a:lnTo>
                <a:lnTo>
                  <a:pt x="335" y="384"/>
                </a:lnTo>
                <a:lnTo>
                  <a:pt x="332" y="393"/>
                </a:lnTo>
                <a:lnTo>
                  <a:pt x="343" y="402"/>
                </a:lnTo>
                <a:lnTo>
                  <a:pt x="346" y="407"/>
                </a:lnTo>
                <a:lnTo>
                  <a:pt x="345" y="430"/>
                </a:lnTo>
                <a:lnTo>
                  <a:pt x="345" y="435"/>
                </a:lnTo>
                <a:lnTo>
                  <a:pt x="345" y="438"/>
                </a:lnTo>
                <a:lnTo>
                  <a:pt x="345" y="439"/>
                </a:lnTo>
                <a:lnTo>
                  <a:pt x="346" y="448"/>
                </a:lnTo>
                <a:lnTo>
                  <a:pt x="345" y="461"/>
                </a:lnTo>
                <a:lnTo>
                  <a:pt x="346" y="475"/>
                </a:lnTo>
                <a:lnTo>
                  <a:pt x="345" y="489"/>
                </a:lnTo>
                <a:lnTo>
                  <a:pt x="349" y="492"/>
                </a:lnTo>
                <a:lnTo>
                  <a:pt x="352" y="495"/>
                </a:lnTo>
                <a:lnTo>
                  <a:pt x="368" y="507"/>
                </a:lnTo>
                <a:lnTo>
                  <a:pt x="382" y="509"/>
                </a:lnTo>
                <a:lnTo>
                  <a:pt x="382" y="510"/>
                </a:lnTo>
                <a:lnTo>
                  <a:pt x="384" y="514"/>
                </a:lnTo>
                <a:lnTo>
                  <a:pt x="389" y="518"/>
                </a:lnTo>
                <a:lnTo>
                  <a:pt x="390" y="520"/>
                </a:lnTo>
                <a:lnTo>
                  <a:pt x="397" y="521"/>
                </a:lnTo>
                <a:lnTo>
                  <a:pt x="402" y="523"/>
                </a:lnTo>
                <a:lnTo>
                  <a:pt x="408" y="525"/>
                </a:lnTo>
                <a:lnTo>
                  <a:pt x="418" y="539"/>
                </a:lnTo>
                <a:lnTo>
                  <a:pt x="421" y="545"/>
                </a:lnTo>
                <a:lnTo>
                  <a:pt x="432" y="552"/>
                </a:lnTo>
                <a:lnTo>
                  <a:pt x="439" y="559"/>
                </a:lnTo>
                <a:lnTo>
                  <a:pt x="445" y="561"/>
                </a:lnTo>
                <a:lnTo>
                  <a:pt x="449" y="561"/>
                </a:lnTo>
                <a:lnTo>
                  <a:pt x="454" y="564"/>
                </a:lnTo>
                <a:lnTo>
                  <a:pt x="454" y="566"/>
                </a:lnTo>
                <a:lnTo>
                  <a:pt x="458" y="570"/>
                </a:lnTo>
                <a:lnTo>
                  <a:pt x="465" y="578"/>
                </a:lnTo>
                <a:lnTo>
                  <a:pt x="467" y="579"/>
                </a:lnTo>
                <a:lnTo>
                  <a:pt x="471" y="586"/>
                </a:lnTo>
                <a:lnTo>
                  <a:pt x="471" y="589"/>
                </a:lnTo>
                <a:lnTo>
                  <a:pt x="469" y="592"/>
                </a:lnTo>
                <a:lnTo>
                  <a:pt x="469" y="604"/>
                </a:lnTo>
                <a:lnTo>
                  <a:pt x="472" y="607"/>
                </a:lnTo>
                <a:lnTo>
                  <a:pt x="475" y="615"/>
                </a:lnTo>
                <a:lnTo>
                  <a:pt x="472" y="617"/>
                </a:lnTo>
                <a:lnTo>
                  <a:pt x="465" y="617"/>
                </a:lnTo>
                <a:lnTo>
                  <a:pt x="445" y="618"/>
                </a:lnTo>
                <a:lnTo>
                  <a:pt x="443" y="618"/>
                </a:lnTo>
                <a:lnTo>
                  <a:pt x="435" y="618"/>
                </a:lnTo>
                <a:lnTo>
                  <a:pt x="407" y="621"/>
                </a:lnTo>
                <a:lnTo>
                  <a:pt x="378" y="622"/>
                </a:lnTo>
                <a:lnTo>
                  <a:pt x="371" y="622"/>
                </a:lnTo>
                <a:lnTo>
                  <a:pt x="335" y="625"/>
                </a:lnTo>
                <a:lnTo>
                  <a:pt x="334" y="625"/>
                </a:lnTo>
                <a:lnTo>
                  <a:pt x="331" y="625"/>
                </a:lnTo>
                <a:lnTo>
                  <a:pt x="306" y="625"/>
                </a:lnTo>
                <a:lnTo>
                  <a:pt x="303" y="627"/>
                </a:lnTo>
                <a:lnTo>
                  <a:pt x="296" y="627"/>
                </a:lnTo>
                <a:lnTo>
                  <a:pt x="285" y="627"/>
                </a:lnTo>
                <a:lnTo>
                  <a:pt x="268" y="628"/>
                </a:lnTo>
                <a:lnTo>
                  <a:pt x="267" y="628"/>
                </a:lnTo>
                <a:lnTo>
                  <a:pt x="259" y="628"/>
                </a:lnTo>
                <a:lnTo>
                  <a:pt x="256" y="628"/>
                </a:lnTo>
                <a:lnTo>
                  <a:pt x="237" y="629"/>
                </a:lnTo>
                <a:lnTo>
                  <a:pt x="227" y="629"/>
                </a:lnTo>
                <a:lnTo>
                  <a:pt x="223" y="629"/>
                </a:lnTo>
                <a:lnTo>
                  <a:pt x="206" y="629"/>
                </a:lnTo>
                <a:lnTo>
                  <a:pt x="198" y="629"/>
                </a:lnTo>
                <a:lnTo>
                  <a:pt x="189" y="629"/>
                </a:lnTo>
                <a:lnTo>
                  <a:pt x="188" y="629"/>
                </a:lnTo>
                <a:lnTo>
                  <a:pt x="185" y="629"/>
                </a:lnTo>
                <a:lnTo>
                  <a:pt x="169" y="631"/>
                </a:lnTo>
                <a:lnTo>
                  <a:pt x="159" y="631"/>
                </a:lnTo>
                <a:lnTo>
                  <a:pt x="149" y="632"/>
                </a:lnTo>
                <a:lnTo>
                  <a:pt x="144" y="632"/>
                </a:lnTo>
                <a:lnTo>
                  <a:pt x="123" y="632"/>
                </a:lnTo>
                <a:lnTo>
                  <a:pt x="120" y="632"/>
                </a:lnTo>
                <a:lnTo>
                  <a:pt x="110" y="632"/>
                </a:lnTo>
                <a:lnTo>
                  <a:pt x="106" y="632"/>
                </a:lnTo>
                <a:lnTo>
                  <a:pt x="101" y="632"/>
                </a:lnTo>
                <a:lnTo>
                  <a:pt x="97" y="632"/>
                </a:lnTo>
                <a:lnTo>
                  <a:pt x="80" y="632"/>
                </a:lnTo>
                <a:lnTo>
                  <a:pt x="70" y="634"/>
                </a:lnTo>
                <a:lnTo>
                  <a:pt x="65" y="634"/>
                </a:lnTo>
                <a:lnTo>
                  <a:pt x="65" y="620"/>
                </a:lnTo>
                <a:lnTo>
                  <a:pt x="65" y="606"/>
                </a:lnTo>
                <a:lnTo>
                  <a:pt x="65" y="595"/>
                </a:lnTo>
                <a:lnTo>
                  <a:pt x="63" y="579"/>
                </a:lnTo>
                <a:lnTo>
                  <a:pt x="63" y="566"/>
                </a:lnTo>
                <a:lnTo>
                  <a:pt x="63" y="557"/>
                </a:lnTo>
                <a:lnTo>
                  <a:pt x="63" y="521"/>
                </a:lnTo>
                <a:lnTo>
                  <a:pt x="63" y="511"/>
                </a:lnTo>
                <a:lnTo>
                  <a:pt x="63" y="492"/>
                </a:lnTo>
              </a:path>
            </a:pathLst>
          </a:custGeom>
          <a:solidFill>
            <a:schemeClr val="accent4"/>
          </a:solid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sp>
        <p:nvSpPr>
          <p:cNvPr id="3107" name="Freeform 249"/>
          <p:cNvSpPr>
            <a:spLocks/>
          </p:cNvSpPr>
          <p:nvPr/>
        </p:nvSpPr>
        <p:spPr bwMode="auto">
          <a:xfrm>
            <a:off x="5224463" y="3605213"/>
            <a:ext cx="793750" cy="617537"/>
          </a:xfrm>
          <a:custGeom>
            <a:avLst/>
            <a:gdLst>
              <a:gd name="T0" fmla="*/ 2147483647 w 578"/>
              <a:gd name="T1" fmla="*/ 2147483647 h 495"/>
              <a:gd name="T2" fmla="*/ 2147483647 w 578"/>
              <a:gd name="T3" fmla="*/ 2147483647 h 495"/>
              <a:gd name="T4" fmla="*/ 2147483647 w 578"/>
              <a:gd name="T5" fmla="*/ 2147483647 h 495"/>
              <a:gd name="T6" fmla="*/ 2147483647 w 578"/>
              <a:gd name="T7" fmla="*/ 2147483647 h 495"/>
              <a:gd name="T8" fmla="*/ 2147483647 w 578"/>
              <a:gd name="T9" fmla="*/ 0 h 495"/>
              <a:gd name="T10" fmla="*/ 2147483647 w 578"/>
              <a:gd name="T11" fmla="*/ 2147483647 h 495"/>
              <a:gd name="T12" fmla="*/ 2147483647 w 578"/>
              <a:gd name="T13" fmla="*/ 2147483647 h 495"/>
              <a:gd name="T14" fmla="*/ 2147483647 w 578"/>
              <a:gd name="T15" fmla="*/ 2147483647 h 495"/>
              <a:gd name="T16" fmla="*/ 2147483647 w 578"/>
              <a:gd name="T17" fmla="*/ 2147483647 h 495"/>
              <a:gd name="T18" fmla="*/ 2147483647 w 578"/>
              <a:gd name="T19" fmla="*/ 2147483647 h 495"/>
              <a:gd name="T20" fmla="*/ 2147483647 w 578"/>
              <a:gd name="T21" fmla="*/ 2147483647 h 495"/>
              <a:gd name="T22" fmla="*/ 2147483647 w 578"/>
              <a:gd name="T23" fmla="*/ 2147483647 h 495"/>
              <a:gd name="T24" fmla="*/ 2147483647 w 578"/>
              <a:gd name="T25" fmla="*/ 2147483647 h 495"/>
              <a:gd name="T26" fmla="*/ 2147483647 w 578"/>
              <a:gd name="T27" fmla="*/ 2147483647 h 495"/>
              <a:gd name="T28" fmla="*/ 2147483647 w 578"/>
              <a:gd name="T29" fmla="*/ 2147483647 h 495"/>
              <a:gd name="T30" fmla="*/ 2147483647 w 578"/>
              <a:gd name="T31" fmla="*/ 2147483647 h 495"/>
              <a:gd name="T32" fmla="*/ 2147483647 w 578"/>
              <a:gd name="T33" fmla="*/ 2147483647 h 495"/>
              <a:gd name="T34" fmla="*/ 2147483647 w 578"/>
              <a:gd name="T35" fmla="*/ 2147483647 h 495"/>
              <a:gd name="T36" fmla="*/ 2147483647 w 578"/>
              <a:gd name="T37" fmla="*/ 2147483647 h 495"/>
              <a:gd name="T38" fmla="*/ 2147483647 w 578"/>
              <a:gd name="T39" fmla="*/ 2147483647 h 495"/>
              <a:gd name="T40" fmla="*/ 2147483647 w 578"/>
              <a:gd name="T41" fmla="*/ 2147483647 h 495"/>
              <a:gd name="T42" fmla="*/ 2147483647 w 578"/>
              <a:gd name="T43" fmla="*/ 2147483647 h 495"/>
              <a:gd name="T44" fmla="*/ 2147483647 w 578"/>
              <a:gd name="T45" fmla="*/ 2147483647 h 495"/>
              <a:gd name="T46" fmla="*/ 2147483647 w 578"/>
              <a:gd name="T47" fmla="*/ 2147483647 h 495"/>
              <a:gd name="T48" fmla="*/ 2147483647 w 578"/>
              <a:gd name="T49" fmla="*/ 2147483647 h 495"/>
              <a:gd name="T50" fmla="*/ 2147483647 w 578"/>
              <a:gd name="T51" fmla="*/ 2147483647 h 495"/>
              <a:gd name="T52" fmla="*/ 2147483647 w 578"/>
              <a:gd name="T53" fmla="*/ 2147483647 h 495"/>
              <a:gd name="T54" fmla="*/ 2147483647 w 578"/>
              <a:gd name="T55" fmla="*/ 2147483647 h 495"/>
              <a:gd name="T56" fmla="*/ 2147483647 w 578"/>
              <a:gd name="T57" fmla="*/ 2147483647 h 495"/>
              <a:gd name="T58" fmla="*/ 2147483647 w 578"/>
              <a:gd name="T59" fmla="*/ 2147483647 h 495"/>
              <a:gd name="T60" fmla="*/ 2147483647 w 578"/>
              <a:gd name="T61" fmla="*/ 2147483647 h 495"/>
              <a:gd name="T62" fmla="*/ 2147483647 w 578"/>
              <a:gd name="T63" fmla="*/ 2147483647 h 495"/>
              <a:gd name="T64" fmla="*/ 2147483647 w 578"/>
              <a:gd name="T65" fmla="*/ 2147483647 h 495"/>
              <a:gd name="T66" fmla="*/ 2147483647 w 578"/>
              <a:gd name="T67" fmla="*/ 2147483647 h 495"/>
              <a:gd name="T68" fmla="*/ 2147483647 w 578"/>
              <a:gd name="T69" fmla="*/ 2147483647 h 495"/>
              <a:gd name="T70" fmla="*/ 2147483647 w 578"/>
              <a:gd name="T71" fmla="*/ 2147483647 h 495"/>
              <a:gd name="T72" fmla="*/ 2147483647 w 578"/>
              <a:gd name="T73" fmla="*/ 2147483647 h 495"/>
              <a:gd name="T74" fmla="*/ 2147483647 w 578"/>
              <a:gd name="T75" fmla="*/ 2147483647 h 495"/>
              <a:gd name="T76" fmla="*/ 2147483647 w 578"/>
              <a:gd name="T77" fmla="*/ 2147483647 h 495"/>
              <a:gd name="T78" fmla="*/ 2147483647 w 578"/>
              <a:gd name="T79" fmla="*/ 2147483647 h 495"/>
              <a:gd name="T80" fmla="*/ 2147483647 w 578"/>
              <a:gd name="T81" fmla="*/ 2147483647 h 495"/>
              <a:gd name="T82" fmla="*/ 2147483647 w 578"/>
              <a:gd name="T83" fmla="*/ 2147483647 h 495"/>
              <a:gd name="T84" fmla="*/ 2147483647 w 578"/>
              <a:gd name="T85" fmla="*/ 2147483647 h 495"/>
              <a:gd name="T86" fmla="*/ 2147483647 w 578"/>
              <a:gd name="T87" fmla="*/ 2147483647 h 495"/>
              <a:gd name="T88" fmla="*/ 2147483647 w 578"/>
              <a:gd name="T89" fmla="*/ 2147483647 h 495"/>
              <a:gd name="T90" fmla="*/ 2147483647 w 578"/>
              <a:gd name="T91" fmla="*/ 2147483647 h 495"/>
              <a:gd name="T92" fmla="*/ 2147483647 w 578"/>
              <a:gd name="T93" fmla="*/ 2147483647 h 495"/>
              <a:gd name="T94" fmla="*/ 2147483647 w 578"/>
              <a:gd name="T95" fmla="*/ 2147483647 h 495"/>
              <a:gd name="T96" fmla="*/ 2147483647 w 578"/>
              <a:gd name="T97" fmla="*/ 2147483647 h 495"/>
              <a:gd name="T98" fmla="*/ 0 w 578"/>
              <a:gd name="T99" fmla="*/ 2147483647 h 495"/>
              <a:gd name="T100" fmla="*/ 2147483647 w 578"/>
              <a:gd name="T101" fmla="*/ 2147483647 h 495"/>
              <a:gd name="T102" fmla="*/ 2147483647 w 578"/>
              <a:gd name="T103" fmla="*/ 2147483647 h 49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8"/>
              <a:gd name="T157" fmla="*/ 0 h 495"/>
              <a:gd name="T158" fmla="*/ 578 w 578"/>
              <a:gd name="T159" fmla="*/ 495 h 49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8" h="495">
                <a:moveTo>
                  <a:pt x="125" y="13"/>
                </a:moveTo>
                <a:lnTo>
                  <a:pt x="143" y="13"/>
                </a:lnTo>
                <a:lnTo>
                  <a:pt x="145" y="12"/>
                </a:lnTo>
                <a:lnTo>
                  <a:pt x="163" y="11"/>
                </a:lnTo>
                <a:lnTo>
                  <a:pt x="164" y="11"/>
                </a:lnTo>
                <a:lnTo>
                  <a:pt x="181" y="11"/>
                </a:lnTo>
                <a:lnTo>
                  <a:pt x="185" y="11"/>
                </a:lnTo>
                <a:lnTo>
                  <a:pt x="190" y="9"/>
                </a:lnTo>
                <a:lnTo>
                  <a:pt x="195" y="9"/>
                </a:lnTo>
                <a:lnTo>
                  <a:pt x="204" y="9"/>
                </a:lnTo>
                <a:lnTo>
                  <a:pt x="218" y="8"/>
                </a:lnTo>
                <a:lnTo>
                  <a:pt x="226" y="8"/>
                </a:lnTo>
                <a:lnTo>
                  <a:pt x="246" y="6"/>
                </a:lnTo>
                <a:lnTo>
                  <a:pt x="249" y="6"/>
                </a:lnTo>
                <a:lnTo>
                  <a:pt x="254" y="5"/>
                </a:lnTo>
                <a:lnTo>
                  <a:pt x="267" y="4"/>
                </a:lnTo>
                <a:lnTo>
                  <a:pt x="279" y="4"/>
                </a:lnTo>
                <a:lnTo>
                  <a:pt x="286" y="2"/>
                </a:lnTo>
                <a:lnTo>
                  <a:pt x="287" y="2"/>
                </a:lnTo>
                <a:lnTo>
                  <a:pt x="293" y="2"/>
                </a:lnTo>
                <a:lnTo>
                  <a:pt x="303" y="2"/>
                </a:lnTo>
                <a:lnTo>
                  <a:pt x="305" y="2"/>
                </a:lnTo>
                <a:lnTo>
                  <a:pt x="312" y="1"/>
                </a:lnTo>
                <a:lnTo>
                  <a:pt x="329" y="0"/>
                </a:lnTo>
                <a:lnTo>
                  <a:pt x="330" y="1"/>
                </a:lnTo>
                <a:lnTo>
                  <a:pt x="339" y="6"/>
                </a:lnTo>
                <a:lnTo>
                  <a:pt x="348" y="20"/>
                </a:lnTo>
                <a:lnTo>
                  <a:pt x="355" y="23"/>
                </a:lnTo>
                <a:lnTo>
                  <a:pt x="354" y="24"/>
                </a:lnTo>
                <a:lnTo>
                  <a:pt x="350" y="37"/>
                </a:lnTo>
                <a:lnTo>
                  <a:pt x="350" y="42"/>
                </a:lnTo>
                <a:lnTo>
                  <a:pt x="350" y="51"/>
                </a:lnTo>
                <a:lnTo>
                  <a:pt x="354" y="65"/>
                </a:lnTo>
                <a:lnTo>
                  <a:pt x="356" y="70"/>
                </a:lnTo>
                <a:lnTo>
                  <a:pt x="356" y="77"/>
                </a:lnTo>
                <a:lnTo>
                  <a:pt x="363" y="84"/>
                </a:lnTo>
                <a:lnTo>
                  <a:pt x="365" y="89"/>
                </a:lnTo>
                <a:lnTo>
                  <a:pt x="365" y="91"/>
                </a:lnTo>
                <a:lnTo>
                  <a:pt x="369" y="98"/>
                </a:lnTo>
                <a:lnTo>
                  <a:pt x="372" y="99"/>
                </a:lnTo>
                <a:lnTo>
                  <a:pt x="373" y="101"/>
                </a:lnTo>
                <a:lnTo>
                  <a:pt x="381" y="106"/>
                </a:lnTo>
                <a:lnTo>
                  <a:pt x="383" y="112"/>
                </a:lnTo>
                <a:lnTo>
                  <a:pt x="387" y="113"/>
                </a:lnTo>
                <a:lnTo>
                  <a:pt x="397" y="124"/>
                </a:lnTo>
                <a:lnTo>
                  <a:pt x="402" y="127"/>
                </a:lnTo>
                <a:lnTo>
                  <a:pt x="410" y="132"/>
                </a:lnTo>
                <a:lnTo>
                  <a:pt x="419" y="141"/>
                </a:lnTo>
                <a:lnTo>
                  <a:pt x="422" y="145"/>
                </a:lnTo>
                <a:lnTo>
                  <a:pt x="424" y="156"/>
                </a:lnTo>
                <a:lnTo>
                  <a:pt x="426" y="168"/>
                </a:lnTo>
                <a:lnTo>
                  <a:pt x="428" y="175"/>
                </a:lnTo>
                <a:lnTo>
                  <a:pt x="435" y="182"/>
                </a:lnTo>
                <a:lnTo>
                  <a:pt x="438" y="181"/>
                </a:lnTo>
                <a:lnTo>
                  <a:pt x="445" y="171"/>
                </a:lnTo>
                <a:lnTo>
                  <a:pt x="452" y="171"/>
                </a:lnTo>
                <a:lnTo>
                  <a:pt x="456" y="174"/>
                </a:lnTo>
                <a:lnTo>
                  <a:pt x="460" y="174"/>
                </a:lnTo>
                <a:lnTo>
                  <a:pt x="463" y="174"/>
                </a:lnTo>
                <a:lnTo>
                  <a:pt x="474" y="181"/>
                </a:lnTo>
                <a:lnTo>
                  <a:pt x="474" y="186"/>
                </a:lnTo>
                <a:lnTo>
                  <a:pt x="474" y="188"/>
                </a:lnTo>
                <a:lnTo>
                  <a:pt x="471" y="190"/>
                </a:lnTo>
                <a:lnTo>
                  <a:pt x="470" y="193"/>
                </a:lnTo>
                <a:lnTo>
                  <a:pt x="471" y="203"/>
                </a:lnTo>
                <a:lnTo>
                  <a:pt x="471" y="206"/>
                </a:lnTo>
                <a:lnTo>
                  <a:pt x="466" y="215"/>
                </a:lnTo>
                <a:lnTo>
                  <a:pt x="466" y="217"/>
                </a:lnTo>
                <a:lnTo>
                  <a:pt x="464" y="218"/>
                </a:lnTo>
                <a:lnTo>
                  <a:pt x="464" y="221"/>
                </a:lnTo>
                <a:lnTo>
                  <a:pt x="459" y="233"/>
                </a:lnTo>
                <a:lnTo>
                  <a:pt x="459" y="247"/>
                </a:lnTo>
                <a:lnTo>
                  <a:pt x="459" y="251"/>
                </a:lnTo>
                <a:lnTo>
                  <a:pt x="469" y="261"/>
                </a:lnTo>
                <a:lnTo>
                  <a:pt x="470" y="261"/>
                </a:lnTo>
                <a:lnTo>
                  <a:pt x="474" y="264"/>
                </a:lnTo>
                <a:lnTo>
                  <a:pt x="481" y="267"/>
                </a:lnTo>
                <a:lnTo>
                  <a:pt x="492" y="276"/>
                </a:lnTo>
                <a:lnTo>
                  <a:pt x="498" y="286"/>
                </a:lnTo>
                <a:lnTo>
                  <a:pt x="503" y="285"/>
                </a:lnTo>
                <a:lnTo>
                  <a:pt x="509" y="285"/>
                </a:lnTo>
                <a:lnTo>
                  <a:pt x="521" y="293"/>
                </a:lnTo>
                <a:lnTo>
                  <a:pt x="521" y="297"/>
                </a:lnTo>
                <a:lnTo>
                  <a:pt x="536" y="311"/>
                </a:lnTo>
                <a:lnTo>
                  <a:pt x="535" y="316"/>
                </a:lnTo>
                <a:lnTo>
                  <a:pt x="545" y="337"/>
                </a:lnTo>
                <a:lnTo>
                  <a:pt x="543" y="341"/>
                </a:lnTo>
                <a:lnTo>
                  <a:pt x="541" y="341"/>
                </a:lnTo>
                <a:lnTo>
                  <a:pt x="539" y="344"/>
                </a:lnTo>
                <a:lnTo>
                  <a:pt x="541" y="351"/>
                </a:lnTo>
                <a:lnTo>
                  <a:pt x="543" y="351"/>
                </a:lnTo>
                <a:lnTo>
                  <a:pt x="553" y="373"/>
                </a:lnTo>
                <a:lnTo>
                  <a:pt x="559" y="376"/>
                </a:lnTo>
                <a:lnTo>
                  <a:pt x="563" y="377"/>
                </a:lnTo>
                <a:lnTo>
                  <a:pt x="563" y="369"/>
                </a:lnTo>
                <a:lnTo>
                  <a:pt x="571" y="376"/>
                </a:lnTo>
                <a:lnTo>
                  <a:pt x="574" y="377"/>
                </a:lnTo>
                <a:lnTo>
                  <a:pt x="577" y="380"/>
                </a:lnTo>
                <a:lnTo>
                  <a:pt x="577" y="381"/>
                </a:lnTo>
                <a:lnTo>
                  <a:pt x="577" y="387"/>
                </a:lnTo>
                <a:lnTo>
                  <a:pt x="575" y="390"/>
                </a:lnTo>
                <a:lnTo>
                  <a:pt x="577" y="398"/>
                </a:lnTo>
                <a:lnTo>
                  <a:pt x="577" y="402"/>
                </a:lnTo>
                <a:lnTo>
                  <a:pt x="571" y="404"/>
                </a:lnTo>
                <a:lnTo>
                  <a:pt x="574" y="413"/>
                </a:lnTo>
                <a:lnTo>
                  <a:pt x="568" y="424"/>
                </a:lnTo>
                <a:lnTo>
                  <a:pt x="560" y="417"/>
                </a:lnTo>
                <a:lnTo>
                  <a:pt x="557" y="417"/>
                </a:lnTo>
                <a:lnTo>
                  <a:pt x="557" y="419"/>
                </a:lnTo>
                <a:lnTo>
                  <a:pt x="554" y="431"/>
                </a:lnTo>
                <a:lnTo>
                  <a:pt x="547" y="433"/>
                </a:lnTo>
                <a:lnTo>
                  <a:pt x="546" y="424"/>
                </a:lnTo>
                <a:lnTo>
                  <a:pt x="543" y="433"/>
                </a:lnTo>
                <a:lnTo>
                  <a:pt x="547" y="446"/>
                </a:lnTo>
                <a:lnTo>
                  <a:pt x="545" y="451"/>
                </a:lnTo>
                <a:lnTo>
                  <a:pt x="546" y="460"/>
                </a:lnTo>
                <a:lnTo>
                  <a:pt x="532" y="462"/>
                </a:lnTo>
                <a:lnTo>
                  <a:pt x="539" y="467"/>
                </a:lnTo>
                <a:lnTo>
                  <a:pt x="542" y="474"/>
                </a:lnTo>
                <a:lnTo>
                  <a:pt x="541" y="477"/>
                </a:lnTo>
                <a:lnTo>
                  <a:pt x="531" y="488"/>
                </a:lnTo>
                <a:lnTo>
                  <a:pt x="517" y="491"/>
                </a:lnTo>
                <a:lnTo>
                  <a:pt x="511" y="491"/>
                </a:lnTo>
                <a:lnTo>
                  <a:pt x="495" y="492"/>
                </a:lnTo>
                <a:lnTo>
                  <a:pt x="488" y="494"/>
                </a:lnTo>
                <a:lnTo>
                  <a:pt x="484" y="494"/>
                </a:lnTo>
                <a:lnTo>
                  <a:pt x="475" y="494"/>
                </a:lnTo>
                <a:lnTo>
                  <a:pt x="482" y="480"/>
                </a:lnTo>
                <a:lnTo>
                  <a:pt x="485" y="478"/>
                </a:lnTo>
                <a:lnTo>
                  <a:pt x="491" y="470"/>
                </a:lnTo>
                <a:lnTo>
                  <a:pt x="495" y="464"/>
                </a:lnTo>
                <a:lnTo>
                  <a:pt x="491" y="437"/>
                </a:lnTo>
                <a:lnTo>
                  <a:pt x="485" y="438"/>
                </a:lnTo>
                <a:lnTo>
                  <a:pt x="482" y="438"/>
                </a:lnTo>
                <a:lnTo>
                  <a:pt x="478" y="438"/>
                </a:lnTo>
                <a:lnTo>
                  <a:pt x="455" y="440"/>
                </a:lnTo>
                <a:lnTo>
                  <a:pt x="444" y="441"/>
                </a:lnTo>
                <a:lnTo>
                  <a:pt x="442" y="441"/>
                </a:lnTo>
                <a:lnTo>
                  <a:pt x="438" y="441"/>
                </a:lnTo>
                <a:lnTo>
                  <a:pt x="430" y="442"/>
                </a:lnTo>
                <a:lnTo>
                  <a:pt x="419" y="442"/>
                </a:lnTo>
                <a:lnTo>
                  <a:pt x="408" y="444"/>
                </a:lnTo>
                <a:lnTo>
                  <a:pt x="402" y="444"/>
                </a:lnTo>
                <a:lnTo>
                  <a:pt x="399" y="444"/>
                </a:lnTo>
                <a:lnTo>
                  <a:pt x="384" y="445"/>
                </a:lnTo>
                <a:lnTo>
                  <a:pt x="383" y="445"/>
                </a:lnTo>
                <a:lnTo>
                  <a:pt x="380" y="445"/>
                </a:lnTo>
                <a:lnTo>
                  <a:pt x="376" y="446"/>
                </a:lnTo>
                <a:lnTo>
                  <a:pt x="372" y="446"/>
                </a:lnTo>
                <a:lnTo>
                  <a:pt x="362" y="446"/>
                </a:lnTo>
                <a:lnTo>
                  <a:pt x="355" y="446"/>
                </a:lnTo>
                <a:lnTo>
                  <a:pt x="333" y="448"/>
                </a:lnTo>
                <a:lnTo>
                  <a:pt x="323" y="448"/>
                </a:lnTo>
                <a:lnTo>
                  <a:pt x="322" y="448"/>
                </a:lnTo>
                <a:lnTo>
                  <a:pt x="321" y="448"/>
                </a:lnTo>
                <a:lnTo>
                  <a:pt x="301" y="451"/>
                </a:lnTo>
                <a:lnTo>
                  <a:pt x="296" y="451"/>
                </a:lnTo>
                <a:lnTo>
                  <a:pt x="287" y="451"/>
                </a:lnTo>
                <a:lnTo>
                  <a:pt x="271" y="452"/>
                </a:lnTo>
                <a:lnTo>
                  <a:pt x="269" y="452"/>
                </a:lnTo>
                <a:lnTo>
                  <a:pt x="267" y="452"/>
                </a:lnTo>
                <a:lnTo>
                  <a:pt x="260" y="452"/>
                </a:lnTo>
                <a:lnTo>
                  <a:pt x="243" y="453"/>
                </a:lnTo>
                <a:lnTo>
                  <a:pt x="235" y="453"/>
                </a:lnTo>
                <a:lnTo>
                  <a:pt x="222" y="453"/>
                </a:lnTo>
                <a:lnTo>
                  <a:pt x="221" y="453"/>
                </a:lnTo>
                <a:lnTo>
                  <a:pt x="215" y="455"/>
                </a:lnTo>
                <a:lnTo>
                  <a:pt x="210" y="455"/>
                </a:lnTo>
                <a:lnTo>
                  <a:pt x="197" y="455"/>
                </a:lnTo>
                <a:lnTo>
                  <a:pt x="188" y="455"/>
                </a:lnTo>
                <a:lnTo>
                  <a:pt x="179" y="455"/>
                </a:lnTo>
                <a:lnTo>
                  <a:pt x="174" y="456"/>
                </a:lnTo>
                <a:lnTo>
                  <a:pt x="168" y="456"/>
                </a:lnTo>
                <a:lnTo>
                  <a:pt x="161" y="456"/>
                </a:lnTo>
                <a:lnTo>
                  <a:pt x="154" y="458"/>
                </a:lnTo>
                <a:lnTo>
                  <a:pt x="130" y="458"/>
                </a:lnTo>
                <a:lnTo>
                  <a:pt x="118" y="458"/>
                </a:lnTo>
                <a:lnTo>
                  <a:pt x="109" y="458"/>
                </a:lnTo>
                <a:lnTo>
                  <a:pt x="109" y="448"/>
                </a:lnTo>
                <a:lnTo>
                  <a:pt x="109" y="442"/>
                </a:lnTo>
                <a:lnTo>
                  <a:pt x="109" y="440"/>
                </a:lnTo>
                <a:lnTo>
                  <a:pt x="109" y="438"/>
                </a:lnTo>
                <a:lnTo>
                  <a:pt x="107" y="433"/>
                </a:lnTo>
                <a:lnTo>
                  <a:pt x="107" y="430"/>
                </a:lnTo>
                <a:lnTo>
                  <a:pt x="107" y="419"/>
                </a:lnTo>
                <a:lnTo>
                  <a:pt x="107" y="408"/>
                </a:lnTo>
                <a:lnTo>
                  <a:pt x="107" y="404"/>
                </a:lnTo>
                <a:lnTo>
                  <a:pt x="107" y="401"/>
                </a:lnTo>
                <a:lnTo>
                  <a:pt x="107" y="398"/>
                </a:lnTo>
                <a:lnTo>
                  <a:pt x="107" y="394"/>
                </a:lnTo>
                <a:lnTo>
                  <a:pt x="107" y="386"/>
                </a:lnTo>
                <a:lnTo>
                  <a:pt x="106" y="368"/>
                </a:lnTo>
                <a:lnTo>
                  <a:pt x="106" y="363"/>
                </a:lnTo>
                <a:lnTo>
                  <a:pt x="105" y="350"/>
                </a:lnTo>
                <a:lnTo>
                  <a:pt x="105" y="333"/>
                </a:lnTo>
                <a:lnTo>
                  <a:pt x="105" y="330"/>
                </a:lnTo>
                <a:lnTo>
                  <a:pt x="105" y="318"/>
                </a:lnTo>
                <a:lnTo>
                  <a:pt x="105" y="301"/>
                </a:lnTo>
                <a:lnTo>
                  <a:pt x="103" y="290"/>
                </a:lnTo>
                <a:lnTo>
                  <a:pt x="103" y="287"/>
                </a:lnTo>
                <a:lnTo>
                  <a:pt x="103" y="278"/>
                </a:lnTo>
                <a:lnTo>
                  <a:pt x="103" y="268"/>
                </a:lnTo>
                <a:lnTo>
                  <a:pt x="102" y="253"/>
                </a:lnTo>
                <a:lnTo>
                  <a:pt x="102" y="243"/>
                </a:lnTo>
                <a:lnTo>
                  <a:pt x="102" y="240"/>
                </a:lnTo>
                <a:lnTo>
                  <a:pt x="102" y="226"/>
                </a:lnTo>
                <a:lnTo>
                  <a:pt x="102" y="214"/>
                </a:lnTo>
                <a:lnTo>
                  <a:pt x="102" y="213"/>
                </a:lnTo>
                <a:lnTo>
                  <a:pt x="102" y="203"/>
                </a:lnTo>
                <a:lnTo>
                  <a:pt x="101" y="196"/>
                </a:lnTo>
                <a:lnTo>
                  <a:pt x="101" y="188"/>
                </a:lnTo>
                <a:lnTo>
                  <a:pt x="101" y="181"/>
                </a:lnTo>
                <a:lnTo>
                  <a:pt x="101" y="174"/>
                </a:lnTo>
                <a:lnTo>
                  <a:pt x="101" y="172"/>
                </a:lnTo>
                <a:lnTo>
                  <a:pt x="101" y="171"/>
                </a:lnTo>
                <a:lnTo>
                  <a:pt x="101" y="168"/>
                </a:lnTo>
                <a:lnTo>
                  <a:pt x="99" y="168"/>
                </a:lnTo>
                <a:lnTo>
                  <a:pt x="88" y="167"/>
                </a:lnTo>
                <a:lnTo>
                  <a:pt x="85" y="164"/>
                </a:lnTo>
                <a:lnTo>
                  <a:pt x="78" y="156"/>
                </a:lnTo>
                <a:lnTo>
                  <a:pt x="77" y="146"/>
                </a:lnTo>
                <a:lnTo>
                  <a:pt x="69" y="141"/>
                </a:lnTo>
                <a:lnTo>
                  <a:pt x="66" y="138"/>
                </a:lnTo>
                <a:lnTo>
                  <a:pt x="62" y="132"/>
                </a:lnTo>
                <a:lnTo>
                  <a:pt x="58" y="130"/>
                </a:lnTo>
                <a:lnTo>
                  <a:pt x="62" y="119"/>
                </a:lnTo>
                <a:lnTo>
                  <a:pt x="66" y="113"/>
                </a:lnTo>
                <a:lnTo>
                  <a:pt x="76" y="106"/>
                </a:lnTo>
                <a:lnTo>
                  <a:pt x="76" y="96"/>
                </a:lnTo>
                <a:lnTo>
                  <a:pt x="71" y="91"/>
                </a:lnTo>
                <a:lnTo>
                  <a:pt x="66" y="89"/>
                </a:lnTo>
                <a:lnTo>
                  <a:pt x="63" y="91"/>
                </a:lnTo>
                <a:lnTo>
                  <a:pt x="55" y="91"/>
                </a:lnTo>
                <a:lnTo>
                  <a:pt x="40" y="78"/>
                </a:lnTo>
                <a:lnTo>
                  <a:pt x="34" y="76"/>
                </a:lnTo>
                <a:lnTo>
                  <a:pt x="23" y="51"/>
                </a:lnTo>
                <a:lnTo>
                  <a:pt x="19" y="51"/>
                </a:lnTo>
                <a:lnTo>
                  <a:pt x="13" y="45"/>
                </a:lnTo>
                <a:lnTo>
                  <a:pt x="8" y="19"/>
                </a:lnTo>
                <a:lnTo>
                  <a:pt x="5" y="23"/>
                </a:lnTo>
                <a:lnTo>
                  <a:pt x="2" y="23"/>
                </a:lnTo>
                <a:lnTo>
                  <a:pt x="0" y="16"/>
                </a:lnTo>
                <a:lnTo>
                  <a:pt x="1" y="16"/>
                </a:lnTo>
                <a:lnTo>
                  <a:pt x="2" y="16"/>
                </a:lnTo>
                <a:lnTo>
                  <a:pt x="22" y="16"/>
                </a:lnTo>
                <a:lnTo>
                  <a:pt x="33" y="16"/>
                </a:lnTo>
                <a:lnTo>
                  <a:pt x="42" y="16"/>
                </a:lnTo>
                <a:lnTo>
                  <a:pt x="47" y="16"/>
                </a:lnTo>
                <a:lnTo>
                  <a:pt x="63" y="15"/>
                </a:lnTo>
                <a:lnTo>
                  <a:pt x="70" y="15"/>
                </a:lnTo>
                <a:lnTo>
                  <a:pt x="84" y="15"/>
                </a:lnTo>
                <a:lnTo>
                  <a:pt x="92" y="15"/>
                </a:lnTo>
                <a:lnTo>
                  <a:pt x="103" y="15"/>
                </a:lnTo>
                <a:lnTo>
                  <a:pt x="106" y="13"/>
                </a:lnTo>
                <a:lnTo>
                  <a:pt x="124" y="13"/>
                </a:lnTo>
                <a:lnTo>
                  <a:pt x="125" y="13"/>
                </a:lnTo>
              </a:path>
            </a:pathLst>
          </a:custGeom>
          <a:solidFill>
            <a:schemeClr val="accent5"/>
          </a:solid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sp>
        <p:nvSpPr>
          <p:cNvPr id="3108" name="Freeform 250"/>
          <p:cNvSpPr>
            <a:spLocks/>
          </p:cNvSpPr>
          <p:nvPr/>
        </p:nvSpPr>
        <p:spPr bwMode="auto">
          <a:xfrm>
            <a:off x="4343400" y="2474913"/>
            <a:ext cx="785813" cy="428625"/>
          </a:xfrm>
          <a:custGeom>
            <a:avLst/>
            <a:gdLst>
              <a:gd name="T0" fmla="*/ 2147483647 w 569"/>
              <a:gd name="T1" fmla="*/ 2147483647 h 343"/>
              <a:gd name="T2" fmla="*/ 2147483647 w 569"/>
              <a:gd name="T3" fmla="*/ 2147483647 h 343"/>
              <a:gd name="T4" fmla="*/ 2147483647 w 569"/>
              <a:gd name="T5" fmla="*/ 2147483647 h 343"/>
              <a:gd name="T6" fmla="*/ 2147483647 w 569"/>
              <a:gd name="T7" fmla="*/ 2147483647 h 343"/>
              <a:gd name="T8" fmla="*/ 2147483647 w 569"/>
              <a:gd name="T9" fmla="*/ 2147483647 h 343"/>
              <a:gd name="T10" fmla="*/ 2147483647 w 569"/>
              <a:gd name="T11" fmla="*/ 2147483647 h 343"/>
              <a:gd name="T12" fmla="*/ 2147483647 w 569"/>
              <a:gd name="T13" fmla="*/ 2147483647 h 343"/>
              <a:gd name="T14" fmla="*/ 2147483647 w 569"/>
              <a:gd name="T15" fmla="*/ 2147483647 h 343"/>
              <a:gd name="T16" fmla="*/ 2147483647 w 569"/>
              <a:gd name="T17" fmla="*/ 2147483647 h 343"/>
              <a:gd name="T18" fmla="*/ 2147483647 w 569"/>
              <a:gd name="T19" fmla="*/ 2147483647 h 343"/>
              <a:gd name="T20" fmla="*/ 2147483647 w 569"/>
              <a:gd name="T21" fmla="*/ 2147483647 h 343"/>
              <a:gd name="T22" fmla="*/ 2147483647 w 569"/>
              <a:gd name="T23" fmla="*/ 2147483647 h 343"/>
              <a:gd name="T24" fmla="*/ 2147483647 w 569"/>
              <a:gd name="T25" fmla="*/ 2147483647 h 343"/>
              <a:gd name="T26" fmla="*/ 2147483647 w 569"/>
              <a:gd name="T27" fmla="*/ 2147483647 h 343"/>
              <a:gd name="T28" fmla="*/ 2147483647 w 569"/>
              <a:gd name="T29" fmla="*/ 2147483647 h 343"/>
              <a:gd name="T30" fmla="*/ 2147483647 w 569"/>
              <a:gd name="T31" fmla="*/ 2147483647 h 343"/>
              <a:gd name="T32" fmla="*/ 2147483647 w 569"/>
              <a:gd name="T33" fmla="*/ 2147483647 h 343"/>
              <a:gd name="T34" fmla="*/ 2147483647 w 569"/>
              <a:gd name="T35" fmla="*/ 2147483647 h 343"/>
              <a:gd name="T36" fmla="*/ 2147483647 w 569"/>
              <a:gd name="T37" fmla="*/ 2147483647 h 343"/>
              <a:gd name="T38" fmla="*/ 2147483647 w 569"/>
              <a:gd name="T39" fmla="*/ 2147483647 h 343"/>
              <a:gd name="T40" fmla="*/ 2147483647 w 569"/>
              <a:gd name="T41" fmla="*/ 2147483647 h 343"/>
              <a:gd name="T42" fmla="*/ 2147483647 w 569"/>
              <a:gd name="T43" fmla="*/ 2147483647 h 343"/>
              <a:gd name="T44" fmla="*/ 2147483647 w 569"/>
              <a:gd name="T45" fmla="*/ 2147483647 h 343"/>
              <a:gd name="T46" fmla="*/ 2147483647 w 569"/>
              <a:gd name="T47" fmla="*/ 2147483647 h 343"/>
              <a:gd name="T48" fmla="*/ 2147483647 w 569"/>
              <a:gd name="T49" fmla="*/ 2147483647 h 343"/>
              <a:gd name="T50" fmla="*/ 2147483647 w 569"/>
              <a:gd name="T51" fmla="*/ 2147483647 h 343"/>
              <a:gd name="T52" fmla="*/ 2147483647 w 569"/>
              <a:gd name="T53" fmla="*/ 2147483647 h 343"/>
              <a:gd name="T54" fmla="*/ 2147483647 w 569"/>
              <a:gd name="T55" fmla="*/ 2147483647 h 343"/>
              <a:gd name="T56" fmla="*/ 2147483647 w 569"/>
              <a:gd name="T57" fmla="*/ 2147483647 h 343"/>
              <a:gd name="T58" fmla="*/ 2147483647 w 569"/>
              <a:gd name="T59" fmla="*/ 2147483647 h 343"/>
              <a:gd name="T60" fmla="*/ 2147483647 w 569"/>
              <a:gd name="T61" fmla="*/ 2147483647 h 343"/>
              <a:gd name="T62" fmla="*/ 2147483647 w 569"/>
              <a:gd name="T63" fmla="*/ 2147483647 h 343"/>
              <a:gd name="T64" fmla="*/ 2147483647 w 569"/>
              <a:gd name="T65" fmla="*/ 2147483647 h 343"/>
              <a:gd name="T66" fmla="*/ 2147483647 w 569"/>
              <a:gd name="T67" fmla="*/ 2147483647 h 343"/>
              <a:gd name="T68" fmla="*/ 2147483647 w 569"/>
              <a:gd name="T69" fmla="*/ 2147483647 h 343"/>
              <a:gd name="T70" fmla="*/ 2147483647 w 569"/>
              <a:gd name="T71" fmla="*/ 2147483647 h 343"/>
              <a:gd name="T72" fmla="*/ 2147483647 w 569"/>
              <a:gd name="T73" fmla="*/ 2147483647 h 343"/>
              <a:gd name="T74" fmla="*/ 2147483647 w 569"/>
              <a:gd name="T75" fmla="*/ 2147483647 h 343"/>
              <a:gd name="T76" fmla="*/ 2147483647 w 569"/>
              <a:gd name="T77" fmla="*/ 2147483647 h 343"/>
              <a:gd name="T78" fmla="*/ 2147483647 w 569"/>
              <a:gd name="T79" fmla="*/ 2147483647 h 343"/>
              <a:gd name="T80" fmla="*/ 2147483647 w 569"/>
              <a:gd name="T81" fmla="*/ 2147483647 h 343"/>
              <a:gd name="T82" fmla="*/ 2147483647 w 569"/>
              <a:gd name="T83" fmla="*/ 2147483647 h 343"/>
              <a:gd name="T84" fmla="*/ 2147483647 w 569"/>
              <a:gd name="T85" fmla="*/ 2147483647 h 343"/>
              <a:gd name="T86" fmla="*/ 2147483647 w 569"/>
              <a:gd name="T87" fmla="*/ 2147483647 h 343"/>
              <a:gd name="T88" fmla="*/ 2147483647 w 569"/>
              <a:gd name="T89" fmla="*/ 2147483647 h 343"/>
              <a:gd name="T90" fmla="*/ 2147483647 w 569"/>
              <a:gd name="T91" fmla="*/ 2147483647 h 343"/>
              <a:gd name="T92" fmla="*/ 2147483647 w 569"/>
              <a:gd name="T93" fmla="*/ 2147483647 h 343"/>
              <a:gd name="T94" fmla="*/ 2147483647 w 569"/>
              <a:gd name="T95" fmla="*/ 2147483647 h 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69"/>
              <a:gd name="T145" fmla="*/ 0 h 343"/>
              <a:gd name="T146" fmla="*/ 569 w 569"/>
              <a:gd name="T147" fmla="*/ 343 h 34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69" h="343">
                <a:moveTo>
                  <a:pt x="155" y="335"/>
                </a:moveTo>
                <a:lnTo>
                  <a:pt x="212" y="336"/>
                </a:lnTo>
                <a:lnTo>
                  <a:pt x="222" y="337"/>
                </a:lnTo>
                <a:lnTo>
                  <a:pt x="268" y="337"/>
                </a:lnTo>
                <a:lnTo>
                  <a:pt x="269" y="337"/>
                </a:lnTo>
                <a:lnTo>
                  <a:pt x="270" y="337"/>
                </a:lnTo>
                <a:lnTo>
                  <a:pt x="306" y="339"/>
                </a:lnTo>
                <a:lnTo>
                  <a:pt x="306" y="340"/>
                </a:lnTo>
                <a:lnTo>
                  <a:pt x="316" y="340"/>
                </a:lnTo>
                <a:lnTo>
                  <a:pt x="329" y="340"/>
                </a:lnTo>
                <a:lnTo>
                  <a:pt x="336" y="340"/>
                </a:lnTo>
                <a:lnTo>
                  <a:pt x="363" y="340"/>
                </a:lnTo>
                <a:lnTo>
                  <a:pt x="383" y="340"/>
                </a:lnTo>
                <a:lnTo>
                  <a:pt x="401" y="340"/>
                </a:lnTo>
                <a:lnTo>
                  <a:pt x="404" y="340"/>
                </a:lnTo>
                <a:lnTo>
                  <a:pt x="430" y="342"/>
                </a:lnTo>
                <a:lnTo>
                  <a:pt x="440" y="342"/>
                </a:lnTo>
                <a:lnTo>
                  <a:pt x="458" y="342"/>
                </a:lnTo>
                <a:lnTo>
                  <a:pt x="459" y="342"/>
                </a:lnTo>
                <a:lnTo>
                  <a:pt x="461" y="342"/>
                </a:lnTo>
                <a:lnTo>
                  <a:pt x="497" y="342"/>
                </a:lnTo>
                <a:lnTo>
                  <a:pt x="516" y="342"/>
                </a:lnTo>
                <a:lnTo>
                  <a:pt x="518" y="342"/>
                </a:lnTo>
                <a:lnTo>
                  <a:pt x="534" y="342"/>
                </a:lnTo>
                <a:lnTo>
                  <a:pt x="554" y="340"/>
                </a:lnTo>
                <a:lnTo>
                  <a:pt x="568" y="340"/>
                </a:lnTo>
                <a:lnTo>
                  <a:pt x="566" y="333"/>
                </a:lnTo>
                <a:lnTo>
                  <a:pt x="566" y="330"/>
                </a:lnTo>
                <a:lnTo>
                  <a:pt x="566" y="332"/>
                </a:lnTo>
                <a:lnTo>
                  <a:pt x="562" y="296"/>
                </a:lnTo>
                <a:lnTo>
                  <a:pt x="554" y="280"/>
                </a:lnTo>
                <a:lnTo>
                  <a:pt x="551" y="266"/>
                </a:lnTo>
                <a:lnTo>
                  <a:pt x="549" y="266"/>
                </a:lnTo>
                <a:lnTo>
                  <a:pt x="549" y="240"/>
                </a:lnTo>
                <a:lnTo>
                  <a:pt x="547" y="226"/>
                </a:lnTo>
                <a:lnTo>
                  <a:pt x="545" y="209"/>
                </a:lnTo>
                <a:lnTo>
                  <a:pt x="545" y="207"/>
                </a:lnTo>
                <a:lnTo>
                  <a:pt x="545" y="201"/>
                </a:lnTo>
                <a:lnTo>
                  <a:pt x="545" y="191"/>
                </a:lnTo>
                <a:lnTo>
                  <a:pt x="545" y="190"/>
                </a:lnTo>
                <a:lnTo>
                  <a:pt x="544" y="187"/>
                </a:lnTo>
                <a:lnTo>
                  <a:pt x="545" y="186"/>
                </a:lnTo>
                <a:lnTo>
                  <a:pt x="544" y="173"/>
                </a:lnTo>
                <a:lnTo>
                  <a:pt x="544" y="172"/>
                </a:lnTo>
                <a:lnTo>
                  <a:pt x="543" y="159"/>
                </a:lnTo>
                <a:lnTo>
                  <a:pt x="541" y="154"/>
                </a:lnTo>
                <a:lnTo>
                  <a:pt x="530" y="133"/>
                </a:lnTo>
                <a:lnTo>
                  <a:pt x="523" y="102"/>
                </a:lnTo>
                <a:lnTo>
                  <a:pt x="520" y="101"/>
                </a:lnTo>
                <a:lnTo>
                  <a:pt x="522" y="98"/>
                </a:lnTo>
                <a:lnTo>
                  <a:pt x="523" y="97"/>
                </a:lnTo>
                <a:lnTo>
                  <a:pt x="522" y="75"/>
                </a:lnTo>
                <a:lnTo>
                  <a:pt x="520" y="62"/>
                </a:lnTo>
                <a:lnTo>
                  <a:pt x="518" y="27"/>
                </a:lnTo>
                <a:lnTo>
                  <a:pt x="519" y="26"/>
                </a:lnTo>
                <a:lnTo>
                  <a:pt x="515" y="12"/>
                </a:lnTo>
                <a:lnTo>
                  <a:pt x="462" y="12"/>
                </a:lnTo>
                <a:lnTo>
                  <a:pt x="386" y="12"/>
                </a:lnTo>
                <a:lnTo>
                  <a:pt x="348" y="12"/>
                </a:lnTo>
                <a:lnTo>
                  <a:pt x="299" y="12"/>
                </a:lnTo>
                <a:lnTo>
                  <a:pt x="215" y="9"/>
                </a:lnTo>
                <a:lnTo>
                  <a:pt x="205" y="9"/>
                </a:lnTo>
                <a:lnTo>
                  <a:pt x="166" y="8"/>
                </a:lnTo>
                <a:lnTo>
                  <a:pt x="101" y="5"/>
                </a:lnTo>
                <a:lnTo>
                  <a:pt x="19" y="0"/>
                </a:lnTo>
                <a:lnTo>
                  <a:pt x="18" y="26"/>
                </a:lnTo>
                <a:lnTo>
                  <a:pt x="18" y="36"/>
                </a:lnTo>
                <a:lnTo>
                  <a:pt x="18" y="38"/>
                </a:lnTo>
                <a:lnTo>
                  <a:pt x="18" y="40"/>
                </a:lnTo>
                <a:lnTo>
                  <a:pt x="16" y="52"/>
                </a:lnTo>
                <a:lnTo>
                  <a:pt x="16" y="65"/>
                </a:lnTo>
                <a:lnTo>
                  <a:pt x="15" y="93"/>
                </a:lnTo>
                <a:lnTo>
                  <a:pt x="13" y="107"/>
                </a:lnTo>
                <a:lnTo>
                  <a:pt x="12" y="119"/>
                </a:lnTo>
                <a:lnTo>
                  <a:pt x="12" y="133"/>
                </a:lnTo>
                <a:lnTo>
                  <a:pt x="9" y="171"/>
                </a:lnTo>
                <a:lnTo>
                  <a:pt x="9" y="173"/>
                </a:lnTo>
                <a:lnTo>
                  <a:pt x="9" y="177"/>
                </a:lnTo>
                <a:lnTo>
                  <a:pt x="8" y="200"/>
                </a:lnTo>
                <a:lnTo>
                  <a:pt x="5" y="240"/>
                </a:lnTo>
                <a:lnTo>
                  <a:pt x="5" y="251"/>
                </a:lnTo>
                <a:lnTo>
                  <a:pt x="4" y="262"/>
                </a:lnTo>
                <a:lnTo>
                  <a:pt x="4" y="266"/>
                </a:lnTo>
                <a:lnTo>
                  <a:pt x="2" y="290"/>
                </a:lnTo>
                <a:lnTo>
                  <a:pt x="2" y="294"/>
                </a:lnTo>
                <a:lnTo>
                  <a:pt x="1" y="311"/>
                </a:lnTo>
                <a:lnTo>
                  <a:pt x="0" y="326"/>
                </a:lnTo>
                <a:lnTo>
                  <a:pt x="4" y="328"/>
                </a:lnTo>
                <a:lnTo>
                  <a:pt x="31" y="328"/>
                </a:lnTo>
                <a:lnTo>
                  <a:pt x="80" y="330"/>
                </a:lnTo>
                <a:lnTo>
                  <a:pt x="84" y="330"/>
                </a:lnTo>
                <a:lnTo>
                  <a:pt x="118" y="332"/>
                </a:lnTo>
                <a:lnTo>
                  <a:pt x="145" y="335"/>
                </a:lnTo>
                <a:lnTo>
                  <a:pt x="155" y="335"/>
                </a:lnTo>
              </a:path>
            </a:pathLst>
          </a:custGeom>
          <a:solidFill>
            <a:schemeClr val="accent4"/>
          </a:solid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sp>
        <p:nvSpPr>
          <p:cNvPr id="3109" name="Freeform 251"/>
          <p:cNvSpPr>
            <a:spLocks/>
          </p:cNvSpPr>
          <p:nvPr/>
        </p:nvSpPr>
        <p:spPr bwMode="auto">
          <a:xfrm>
            <a:off x="4302125" y="3278188"/>
            <a:ext cx="979488" cy="431800"/>
          </a:xfrm>
          <a:custGeom>
            <a:avLst/>
            <a:gdLst>
              <a:gd name="T0" fmla="*/ 2147483647 w 711"/>
              <a:gd name="T1" fmla="*/ 2147483647 h 345"/>
              <a:gd name="T2" fmla="*/ 2147483647 w 711"/>
              <a:gd name="T3" fmla="*/ 2147483647 h 345"/>
              <a:gd name="T4" fmla="*/ 2147483647 w 711"/>
              <a:gd name="T5" fmla="*/ 2147483647 h 345"/>
              <a:gd name="T6" fmla="*/ 2147483647 w 711"/>
              <a:gd name="T7" fmla="*/ 2147483647 h 345"/>
              <a:gd name="T8" fmla="*/ 2147483647 w 711"/>
              <a:gd name="T9" fmla="*/ 2147483647 h 345"/>
              <a:gd name="T10" fmla="*/ 2147483647 w 711"/>
              <a:gd name="T11" fmla="*/ 2147483647 h 345"/>
              <a:gd name="T12" fmla="*/ 2147483647 w 711"/>
              <a:gd name="T13" fmla="*/ 2147483647 h 345"/>
              <a:gd name="T14" fmla="*/ 2147483647 w 711"/>
              <a:gd name="T15" fmla="*/ 2147483647 h 345"/>
              <a:gd name="T16" fmla="*/ 2147483647 w 711"/>
              <a:gd name="T17" fmla="*/ 2147483647 h 345"/>
              <a:gd name="T18" fmla="*/ 2147483647 w 711"/>
              <a:gd name="T19" fmla="*/ 2147483647 h 345"/>
              <a:gd name="T20" fmla="*/ 2147483647 w 711"/>
              <a:gd name="T21" fmla="*/ 2147483647 h 345"/>
              <a:gd name="T22" fmla="*/ 0 w 711"/>
              <a:gd name="T23" fmla="*/ 2147483647 h 345"/>
              <a:gd name="T24" fmla="*/ 2147483647 w 711"/>
              <a:gd name="T25" fmla="*/ 2147483647 h 345"/>
              <a:gd name="T26" fmla="*/ 2147483647 w 711"/>
              <a:gd name="T27" fmla="*/ 2147483647 h 345"/>
              <a:gd name="T28" fmla="*/ 2147483647 w 711"/>
              <a:gd name="T29" fmla="*/ 2147483647 h 345"/>
              <a:gd name="T30" fmla="*/ 2147483647 w 711"/>
              <a:gd name="T31" fmla="*/ 2147483647 h 345"/>
              <a:gd name="T32" fmla="*/ 2147483647 w 711"/>
              <a:gd name="T33" fmla="*/ 2147483647 h 345"/>
              <a:gd name="T34" fmla="*/ 2147483647 w 711"/>
              <a:gd name="T35" fmla="*/ 2147483647 h 345"/>
              <a:gd name="T36" fmla="*/ 2147483647 w 711"/>
              <a:gd name="T37" fmla="*/ 2147483647 h 345"/>
              <a:gd name="T38" fmla="*/ 2147483647 w 711"/>
              <a:gd name="T39" fmla="*/ 2147483647 h 345"/>
              <a:gd name="T40" fmla="*/ 2147483647 w 711"/>
              <a:gd name="T41" fmla="*/ 2147483647 h 345"/>
              <a:gd name="T42" fmla="*/ 2147483647 w 711"/>
              <a:gd name="T43" fmla="*/ 2147483647 h 345"/>
              <a:gd name="T44" fmla="*/ 2147483647 w 711"/>
              <a:gd name="T45" fmla="*/ 2147483647 h 345"/>
              <a:gd name="T46" fmla="*/ 2147483647 w 711"/>
              <a:gd name="T47" fmla="*/ 2147483647 h 345"/>
              <a:gd name="T48" fmla="*/ 2147483647 w 711"/>
              <a:gd name="T49" fmla="*/ 2147483647 h 345"/>
              <a:gd name="T50" fmla="*/ 2147483647 w 711"/>
              <a:gd name="T51" fmla="*/ 2147483647 h 345"/>
              <a:gd name="T52" fmla="*/ 2147483647 w 711"/>
              <a:gd name="T53" fmla="*/ 2147483647 h 345"/>
              <a:gd name="T54" fmla="*/ 2147483647 w 711"/>
              <a:gd name="T55" fmla="*/ 2147483647 h 345"/>
              <a:gd name="T56" fmla="*/ 2147483647 w 711"/>
              <a:gd name="T57" fmla="*/ 2147483647 h 345"/>
              <a:gd name="T58" fmla="*/ 2147483647 w 711"/>
              <a:gd name="T59" fmla="*/ 2147483647 h 345"/>
              <a:gd name="T60" fmla="*/ 2147483647 w 711"/>
              <a:gd name="T61" fmla="*/ 2147483647 h 345"/>
              <a:gd name="T62" fmla="*/ 2147483647 w 711"/>
              <a:gd name="T63" fmla="*/ 2147483647 h 345"/>
              <a:gd name="T64" fmla="*/ 2147483647 w 711"/>
              <a:gd name="T65" fmla="*/ 2147483647 h 345"/>
              <a:gd name="T66" fmla="*/ 2147483647 w 711"/>
              <a:gd name="T67" fmla="*/ 2147483647 h 345"/>
              <a:gd name="T68" fmla="*/ 2147483647 w 711"/>
              <a:gd name="T69" fmla="*/ 2147483647 h 345"/>
              <a:gd name="T70" fmla="*/ 2147483647 w 711"/>
              <a:gd name="T71" fmla="*/ 2147483647 h 345"/>
              <a:gd name="T72" fmla="*/ 2147483647 w 711"/>
              <a:gd name="T73" fmla="*/ 2147483647 h 345"/>
              <a:gd name="T74" fmla="*/ 2147483647 w 711"/>
              <a:gd name="T75" fmla="*/ 2147483647 h 345"/>
              <a:gd name="T76" fmla="*/ 2147483647 w 711"/>
              <a:gd name="T77" fmla="*/ 2147483647 h 345"/>
              <a:gd name="T78" fmla="*/ 2147483647 w 711"/>
              <a:gd name="T79" fmla="*/ 2147483647 h 345"/>
              <a:gd name="T80" fmla="*/ 2147483647 w 711"/>
              <a:gd name="T81" fmla="*/ 2147483647 h 345"/>
              <a:gd name="T82" fmla="*/ 2147483647 w 711"/>
              <a:gd name="T83" fmla="*/ 2147483647 h 345"/>
              <a:gd name="T84" fmla="*/ 2147483647 w 711"/>
              <a:gd name="T85" fmla="*/ 2147483647 h 345"/>
              <a:gd name="T86" fmla="*/ 2147483647 w 711"/>
              <a:gd name="T87" fmla="*/ 2147483647 h 345"/>
              <a:gd name="T88" fmla="*/ 2147483647 w 711"/>
              <a:gd name="T89" fmla="*/ 2147483647 h 345"/>
              <a:gd name="T90" fmla="*/ 2147483647 w 711"/>
              <a:gd name="T91" fmla="*/ 2147483647 h 345"/>
              <a:gd name="T92" fmla="*/ 2147483647 w 711"/>
              <a:gd name="T93" fmla="*/ 2147483647 h 345"/>
              <a:gd name="T94" fmla="*/ 2147483647 w 711"/>
              <a:gd name="T95" fmla="*/ 2147483647 h 345"/>
              <a:gd name="T96" fmla="*/ 2147483647 w 711"/>
              <a:gd name="T97" fmla="*/ 2147483647 h 345"/>
              <a:gd name="T98" fmla="*/ 2147483647 w 711"/>
              <a:gd name="T99" fmla="*/ 2147483647 h 345"/>
              <a:gd name="T100" fmla="*/ 2147483647 w 711"/>
              <a:gd name="T101" fmla="*/ 2147483647 h 345"/>
              <a:gd name="T102" fmla="*/ 2147483647 w 711"/>
              <a:gd name="T103" fmla="*/ 2147483647 h 345"/>
              <a:gd name="T104" fmla="*/ 2147483647 w 711"/>
              <a:gd name="T105" fmla="*/ 2147483647 h 345"/>
              <a:gd name="T106" fmla="*/ 2147483647 w 711"/>
              <a:gd name="T107" fmla="*/ 2147483647 h 345"/>
              <a:gd name="T108" fmla="*/ 2147483647 w 711"/>
              <a:gd name="T109" fmla="*/ 2147483647 h 34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11"/>
              <a:gd name="T166" fmla="*/ 0 h 345"/>
              <a:gd name="T167" fmla="*/ 711 w 711"/>
              <a:gd name="T168" fmla="*/ 345 h 34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11" h="345">
                <a:moveTo>
                  <a:pt x="430" y="344"/>
                </a:moveTo>
                <a:lnTo>
                  <a:pt x="427" y="344"/>
                </a:lnTo>
                <a:lnTo>
                  <a:pt x="417" y="344"/>
                </a:lnTo>
                <a:lnTo>
                  <a:pt x="401" y="344"/>
                </a:lnTo>
                <a:lnTo>
                  <a:pt x="397" y="342"/>
                </a:lnTo>
                <a:lnTo>
                  <a:pt x="393" y="342"/>
                </a:lnTo>
                <a:lnTo>
                  <a:pt x="381" y="342"/>
                </a:lnTo>
                <a:lnTo>
                  <a:pt x="376" y="342"/>
                </a:lnTo>
                <a:lnTo>
                  <a:pt x="355" y="342"/>
                </a:lnTo>
                <a:lnTo>
                  <a:pt x="340" y="342"/>
                </a:lnTo>
                <a:lnTo>
                  <a:pt x="315" y="342"/>
                </a:lnTo>
                <a:lnTo>
                  <a:pt x="311" y="342"/>
                </a:lnTo>
                <a:lnTo>
                  <a:pt x="310" y="342"/>
                </a:lnTo>
                <a:lnTo>
                  <a:pt x="294" y="341"/>
                </a:lnTo>
                <a:lnTo>
                  <a:pt x="279" y="341"/>
                </a:lnTo>
                <a:lnTo>
                  <a:pt x="265" y="341"/>
                </a:lnTo>
                <a:lnTo>
                  <a:pt x="262" y="341"/>
                </a:lnTo>
                <a:lnTo>
                  <a:pt x="253" y="339"/>
                </a:lnTo>
                <a:lnTo>
                  <a:pt x="232" y="339"/>
                </a:lnTo>
                <a:lnTo>
                  <a:pt x="217" y="339"/>
                </a:lnTo>
                <a:lnTo>
                  <a:pt x="213" y="339"/>
                </a:lnTo>
                <a:lnTo>
                  <a:pt x="210" y="339"/>
                </a:lnTo>
                <a:lnTo>
                  <a:pt x="157" y="337"/>
                </a:lnTo>
                <a:lnTo>
                  <a:pt x="159" y="299"/>
                </a:lnTo>
                <a:lnTo>
                  <a:pt x="159" y="289"/>
                </a:lnTo>
                <a:lnTo>
                  <a:pt x="159" y="282"/>
                </a:lnTo>
                <a:lnTo>
                  <a:pt x="160" y="268"/>
                </a:lnTo>
                <a:lnTo>
                  <a:pt x="160" y="261"/>
                </a:lnTo>
                <a:lnTo>
                  <a:pt x="160" y="254"/>
                </a:lnTo>
                <a:lnTo>
                  <a:pt x="161" y="227"/>
                </a:lnTo>
                <a:lnTo>
                  <a:pt x="116" y="225"/>
                </a:lnTo>
                <a:lnTo>
                  <a:pt x="113" y="225"/>
                </a:lnTo>
                <a:lnTo>
                  <a:pt x="53" y="222"/>
                </a:lnTo>
                <a:lnTo>
                  <a:pt x="38" y="220"/>
                </a:lnTo>
                <a:lnTo>
                  <a:pt x="34" y="220"/>
                </a:lnTo>
                <a:lnTo>
                  <a:pt x="0" y="219"/>
                </a:lnTo>
                <a:lnTo>
                  <a:pt x="1" y="205"/>
                </a:lnTo>
                <a:lnTo>
                  <a:pt x="1" y="185"/>
                </a:lnTo>
                <a:lnTo>
                  <a:pt x="2" y="176"/>
                </a:lnTo>
                <a:lnTo>
                  <a:pt x="4" y="165"/>
                </a:lnTo>
                <a:lnTo>
                  <a:pt x="4" y="158"/>
                </a:lnTo>
                <a:lnTo>
                  <a:pt x="4" y="151"/>
                </a:lnTo>
                <a:lnTo>
                  <a:pt x="4" y="142"/>
                </a:lnTo>
                <a:lnTo>
                  <a:pt x="4" y="137"/>
                </a:lnTo>
                <a:lnTo>
                  <a:pt x="5" y="123"/>
                </a:lnTo>
                <a:lnTo>
                  <a:pt x="6" y="109"/>
                </a:lnTo>
                <a:lnTo>
                  <a:pt x="6" y="96"/>
                </a:lnTo>
                <a:lnTo>
                  <a:pt x="8" y="82"/>
                </a:lnTo>
                <a:lnTo>
                  <a:pt x="11" y="44"/>
                </a:lnTo>
                <a:lnTo>
                  <a:pt x="11" y="19"/>
                </a:lnTo>
                <a:lnTo>
                  <a:pt x="12" y="5"/>
                </a:lnTo>
                <a:lnTo>
                  <a:pt x="13" y="0"/>
                </a:lnTo>
                <a:lnTo>
                  <a:pt x="15" y="1"/>
                </a:lnTo>
                <a:lnTo>
                  <a:pt x="16" y="1"/>
                </a:lnTo>
                <a:lnTo>
                  <a:pt x="56" y="2"/>
                </a:lnTo>
                <a:lnTo>
                  <a:pt x="76" y="2"/>
                </a:lnTo>
                <a:lnTo>
                  <a:pt x="78" y="4"/>
                </a:lnTo>
                <a:lnTo>
                  <a:pt x="95" y="5"/>
                </a:lnTo>
                <a:lnTo>
                  <a:pt x="105" y="5"/>
                </a:lnTo>
                <a:lnTo>
                  <a:pt x="107" y="5"/>
                </a:lnTo>
                <a:lnTo>
                  <a:pt x="112" y="5"/>
                </a:lnTo>
                <a:lnTo>
                  <a:pt x="137" y="6"/>
                </a:lnTo>
                <a:lnTo>
                  <a:pt x="155" y="8"/>
                </a:lnTo>
                <a:lnTo>
                  <a:pt x="167" y="8"/>
                </a:lnTo>
                <a:lnTo>
                  <a:pt x="193" y="9"/>
                </a:lnTo>
                <a:lnTo>
                  <a:pt x="199" y="9"/>
                </a:lnTo>
                <a:lnTo>
                  <a:pt x="235" y="11"/>
                </a:lnTo>
                <a:lnTo>
                  <a:pt x="265" y="12"/>
                </a:lnTo>
                <a:lnTo>
                  <a:pt x="292" y="12"/>
                </a:lnTo>
                <a:lnTo>
                  <a:pt x="315" y="12"/>
                </a:lnTo>
                <a:lnTo>
                  <a:pt x="368" y="13"/>
                </a:lnTo>
                <a:lnTo>
                  <a:pt x="390" y="13"/>
                </a:lnTo>
                <a:lnTo>
                  <a:pt x="449" y="15"/>
                </a:lnTo>
                <a:lnTo>
                  <a:pt x="459" y="25"/>
                </a:lnTo>
                <a:lnTo>
                  <a:pt x="465" y="27"/>
                </a:lnTo>
                <a:lnTo>
                  <a:pt x="469" y="29"/>
                </a:lnTo>
                <a:lnTo>
                  <a:pt x="477" y="32"/>
                </a:lnTo>
                <a:lnTo>
                  <a:pt x="489" y="40"/>
                </a:lnTo>
                <a:lnTo>
                  <a:pt x="499" y="29"/>
                </a:lnTo>
                <a:lnTo>
                  <a:pt x="517" y="32"/>
                </a:lnTo>
                <a:lnTo>
                  <a:pt x="520" y="32"/>
                </a:lnTo>
                <a:lnTo>
                  <a:pt x="528" y="29"/>
                </a:lnTo>
                <a:lnTo>
                  <a:pt x="530" y="30"/>
                </a:lnTo>
                <a:lnTo>
                  <a:pt x="549" y="29"/>
                </a:lnTo>
                <a:lnTo>
                  <a:pt x="556" y="36"/>
                </a:lnTo>
                <a:lnTo>
                  <a:pt x="559" y="39"/>
                </a:lnTo>
                <a:lnTo>
                  <a:pt x="567" y="40"/>
                </a:lnTo>
                <a:lnTo>
                  <a:pt x="584" y="46"/>
                </a:lnTo>
                <a:lnTo>
                  <a:pt x="592" y="55"/>
                </a:lnTo>
                <a:lnTo>
                  <a:pt x="597" y="65"/>
                </a:lnTo>
                <a:lnTo>
                  <a:pt x="606" y="68"/>
                </a:lnTo>
                <a:lnTo>
                  <a:pt x="613" y="69"/>
                </a:lnTo>
                <a:lnTo>
                  <a:pt x="620" y="92"/>
                </a:lnTo>
                <a:lnTo>
                  <a:pt x="622" y="96"/>
                </a:lnTo>
                <a:lnTo>
                  <a:pt x="620" y="99"/>
                </a:lnTo>
                <a:lnTo>
                  <a:pt x="625" y="109"/>
                </a:lnTo>
                <a:lnTo>
                  <a:pt x="626" y="117"/>
                </a:lnTo>
                <a:lnTo>
                  <a:pt x="629" y="123"/>
                </a:lnTo>
                <a:lnTo>
                  <a:pt x="635" y="123"/>
                </a:lnTo>
                <a:lnTo>
                  <a:pt x="638" y="137"/>
                </a:lnTo>
                <a:lnTo>
                  <a:pt x="639" y="138"/>
                </a:lnTo>
                <a:lnTo>
                  <a:pt x="642" y="151"/>
                </a:lnTo>
                <a:lnTo>
                  <a:pt x="639" y="158"/>
                </a:lnTo>
                <a:lnTo>
                  <a:pt x="640" y="163"/>
                </a:lnTo>
                <a:lnTo>
                  <a:pt x="650" y="173"/>
                </a:lnTo>
                <a:lnTo>
                  <a:pt x="650" y="177"/>
                </a:lnTo>
                <a:lnTo>
                  <a:pt x="649" y="177"/>
                </a:lnTo>
                <a:lnTo>
                  <a:pt x="650" y="180"/>
                </a:lnTo>
                <a:lnTo>
                  <a:pt x="656" y="190"/>
                </a:lnTo>
                <a:lnTo>
                  <a:pt x="660" y="201"/>
                </a:lnTo>
                <a:lnTo>
                  <a:pt x="657" y="204"/>
                </a:lnTo>
                <a:lnTo>
                  <a:pt x="657" y="211"/>
                </a:lnTo>
                <a:lnTo>
                  <a:pt x="660" y="211"/>
                </a:lnTo>
                <a:lnTo>
                  <a:pt x="661" y="213"/>
                </a:lnTo>
                <a:lnTo>
                  <a:pt x="660" y="215"/>
                </a:lnTo>
                <a:lnTo>
                  <a:pt x="661" y="218"/>
                </a:lnTo>
                <a:lnTo>
                  <a:pt x="660" y="225"/>
                </a:lnTo>
                <a:lnTo>
                  <a:pt x="660" y="226"/>
                </a:lnTo>
                <a:lnTo>
                  <a:pt x="661" y="232"/>
                </a:lnTo>
                <a:lnTo>
                  <a:pt x="665" y="243"/>
                </a:lnTo>
                <a:lnTo>
                  <a:pt x="667" y="243"/>
                </a:lnTo>
                <a:lnTo>
                  <a:pt x="665" y="246"/>
                </a:lnTo>
                <a:lnTo>
                  <a:pt x="665" y="255"/>
                </a:lnTo>
                <a:lnTo>
                  <a:pt x="661" y="260"/>
                </a:lnTo>
                <a:lnTo>
                  <a:pt x="672" y="275"/>
                </a:lnTo>
                <a:lnTo>
                  <a:pt x="671" y="278"/>
                </a:lnTo>
                <a:lnTo>
                  <a:pt x="669" y="278"/>
                </a:lnTo>
                <a:lnTo>
                  <a:pt x="672" y="285"/>
                </a:lnTo>
                <a:lnTo>
                  <a:pt x="675" y="285"/>
                </a:lnTo>
                <a:lnTo>
                  <a:pt x="678" y="281"/>
                </a:lnTo>
                <a:lnTo>
                  <a:pt x="683" y="307"/>
                </a:lnTo>
                <a:lnTo>
                  <a:pt x="689" y="313"/>
                </a:lnTo>
                <a:lnTo>
                  <a:pt x="693" y="313"/>
                </a:lnTo>
                <a:lnTo>
                  <a:pt x="704" y="338"/>
                </a:lnTo>
                <a:lnTo>
                  <a:pt x="710" y="341"/>
                </a:lnTo>
                <a:lnTo>
                  <a:pt x="707" y="341"/>
                </a:lnTo>
                <a:lnTo>
                  <a:pt x="669" y="342"/>
                </a:lnTo>
                <a:lnTo>
                  <a:pt x="662" y="342"/>
                </a:lnTo>
                <a:lnTo>
                  <a:pt x="653" y="342"/>
                </a:lnTo>
                <a:lnTo>
                  <a:pt x="651" y="342"/>
                </a:lnTo>
                <a:lnTo>
                  <a:pt x="643" y="342"/>
                </a:lnTo>
                <a:lnTo>
                  <a:pt x="633" y="342"/>
                </a:lnTo>
                <a:lnTo>
                  <a:pt x="632" y="342"/>
                </a:lnTo>
                <a:lnTo>
                  <a:pt x="622" y="342"/>
                </a:lnTo>
                <a:lnTo>
                  <a:pt x="615" y="342"/>
                </a:lnTo>
                <a:lnTo>
                  <a:pt x="613" y="342"/>
                </a:lnTo>
                <a:lnTo>
                  <a:pt x="592" y="342"/>
                </a:lnTo>
                <a:lnTo>
                  <a:pt x="586" y="342"/>
                </a:lnTo>
                <a:lnTo>
                  <a:pt x="581" y="344"/>
                </a:lnTo>
                <a:lnTo>
                  <a:pt x="578" y="344"/>
                </a:lnTo>
                <a:lnTo>
                  <a:pt x="560" y="344"/>
                </a:lnTo>
                <a:lnTo>
                  <a:pt x="550" y="344"/>
                </a:lnTo>
                <a:lnTo>
                  <a:pt x="541" y="344"/>
                </a:lnTo>
                <a:lnTo>
                  <a:pt x="520" y="344"/>
                </a:lnTo>
                <a:lnTo>
                  <a:pt x="503" y="344"/>
                </a:lnTo>
                <a:lnTo>
                  <a:pt x="499" y="344"/>
                </a:lnTo>
                <a:lnTo>
                  <a:pt x="494" y="344"/>
                </a:lnTo>
                <a:lnTo>
                  <a:pt x="489" y="344"/>
                </a:lnTo>
                <a:lnTo>
                  <a:pt x="478" y="344"/>
                </a:lnTo>
                <a:lnTo>
                  <a:pt x="466" y="344"/>
                </a:lnTo>
                <a:lnTo>
                  <a:pt x="458" y="344"/>
                </a:lnTo>
                <a:lnTo>
                  <a:pt x="448" y="344"/>
                </a:lnTo>
                <a:lnTo>
                  <a:pt x="437" y="344"/>
                </a:lnTo>
                <a:lnTo>
                  <a:pt x="430" y="344"/>
                </a:lnTo>
              </a:path>
            </a:pathLst>
          </a:custGeom>
          <a:solidFill>
            <a:schemeClr val="accent4"/>
          </a:solid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sp>
        <p:nvSpPr>
          <p:cNvPr id="373796" name="Freeform 252"/>
          <p:cNvSpPr>
            <a:spLocks/>
          </p:cNvSpPr>
          <p:nvPr/>
        </p:nvSpPr>
        <p:spPr bwMode="auto">
          <a:xfrm>
            <a:off x="4319588" y="2882900"/>
            <a:ext cx="830262" cy="484188"/>
          </a:xfrm>
          <a:custGeom>
            <a:avLst/>
            <a:gdLst>
              <a:gd name="T0" fmla="*/ 2147483647 w 601"/>
              <a:gd name="T1" fmla="*/ 2147483647 h 388"/>
              <a:gd name="T2" fmla="*/ 2147483647 w 601"/>
              <a:gd name="T3" fmla="*/ 2147483647 h 388"/>
              <a:gd name="T4" fmla="*/ 2147483647 w 601"/>
              <a:gd name="T5" fmla="*/ 2147483647 h 388"/>
              <a:gd name="T6" fmla="*/ 2147483647 w 601"/>
              <a:gd name="T7" fmla="*/ 2147483647 h 388"/>
              <a:gd name="T8" fmla="*/ 2147483647 w 601"/>
              <a:gd name="T9" fmla="*/ 2147483647 h 388"/>
              <a:gd name="T10" fmla="*/ 2147483647 w 601"/>
              <a:gd name="T11" fmla="*/ 2147483647 h 388"/>
              <a:gd name="T12" fmla="*/ 2147483647 w 601"/>
              <a:gd name="T13" fmla="*/ 2147483647 h 388"/>
              <a:gd name="T14" fmla="*/ 2147483647 w 601"/>
              <a:gd name="T15" fmla="*/ 2147483647 h 388"/>
              <a:gd name="T16" fmla="*/ 2147483647 w 601"/>
              <a:gd name="T17" fmla="*/ 2147483647 h 388"/>
              <a:gd name="T18" fmla="*/ 2147483647 w 601"/>
              <a:gd name="T19" fmla="*/ 2147483647 h 388"/>
              <a:gd name="T20" fmla="*/ 2147483647 w 601"/>
              <a:gd name="T21" fmla="*/ 2147483647 h 388"/>
              <a:gd name="T22" fmla="*/ 2147483647 w 601"/>
              <a:gd name="T23" fmla="*/ 2147483647 h 388"/>
              <a:gd name="T24" fmla="*/ 2147483647 w 601"/>
              <a:gd name="T25" fmla="*/ 2147483647 h 388"/>
              <a:gd name="T26" fmla="*/ 2147483647 w 601"/>
              <a:gd name="T27" fmla="*/ 2147483647 h 388"/>
              <a:gd name="T28" fmla="*/ 2147483647 w 601"/>
              <a:gd name="T29" fmla="*/ 2147483647 h 388"/>
              <a:gd name="T30" fmla="*/ 2147483647 w 601"/>
              <a:gd name="T31" fmla="*/ 2147483647 h 388"/>
              <a:gd name="T32" fmla="*/ 2147483647 w 601"/>
              <a:gd name="T33" fmla="*/ 2147483647 h 388"/>
              <a:gd name="T34" fmla="*/ 2147483647 w 601"/>
              <a:gd name="T35" fmla="*/ 2147483647 h 388"/>
              <a:gd name="T36" fmla="*/ 2147483647 w 601"/>
              <a:gd name="T37" fmla="*/ 2147483647 h 388"/>
              <a:gd name="T38" fmla="*/ 2147483647 w 601"/>
              <a:gd name="T39" fmla="*/ 2147483647 h 388"/>
              <a:gd name="T40" fmla="*/ 2147483647 w 601"/>
              <a:gd name="T41" fmla="*/ 2147483647 h 388"/>
              <a:gd name="T42" fmla="*/ 2147483647 w 601"/>
              <a:gd name="T43" fmla="*/ 2147483647 h 388"/>
              <a:gd name="T44" fmla="*/ 2147483647 w 601"/>
              <a:gd name="T45" fmla="*/ 2147483647 h 388"/>
              <a:gd name="T46" fmla="*/ 2147483647 w 601"/>
              <a:gd name="T47" fmla="*/ 2147483647 h 388"/>
              <a:gd name="T48" fmla="*/ 2147483647 w 601"/>
              <a:gd name="T49" fmla="*/ 0 h 388"/>
              <a:gd name="T50" fmla="*/ 2147483647 w 601"/>
              <a:gd name="T51" fmla="*/ 2147483647 h 388"/>
              <a:gd name="T52" fmla="*/ 2147483647 w 601"/>
              <a:gd name="T53" fmla="*/ 2147483647 h 388"/>
              <a:gd name="T54" fmla="*/ 2147483647 w 601"/>
              <a:gd name="T55" fmla="*/ 2147483647 h 388"/>
              <a:gd name="T56" fmla="*/ 2147483647 w 601"/>
              <a:gd name="T57" fmla="*/ 2147483647 h 388"/>
              <a:gd name="T58" fmla="*/ 2147483647 w 601"/>
              <a:gd name="T59" fmla="*/ 2147483647 h 388"/>
              <a:gd name="T60" fmla="*/ 2147483647 w 601"/>
              <a:gd name="T61" fmla="*/ 2147483647 h 388"/>
              <a:gd name="T62" fmla="*/ 2147483647 w 601"/>
              <a:gd name="T63" fmla="*/ 2147483647 h 388"/>
              <a:gd name="T64" fmla="*/ 2147483647 w 601"/>
              <a:gd name="T65" fmla="*/ 2147483647 h 388"/>
              <a:gd name="T66" fmla="*/ 2147483647 w 601"/>
              <a:gd name="T67" fmla="*/ 2147483647 h 388"/>
              <a:gd name="T68" fmla="*/ 2147483647 w 601"/>
              <a:gd name="T69" fmla="*/ 2147483647 h 388"/>
              <a:gd name="T70" fmla="*/ 2147483647 w 601"/>
              <a:gd name="T71" fmla="*/ 2147483647 h 388"/>
              <a:gd name="T72" fmla="*/ 2147483647 w 601"/>
              <a:gd name="T73" fmla="*/ 2147483647 h 388"/>
              <a:gd name="T74" fmla="*/ 2147483647 w 601"/>
              <a:gd name="T75" fmla="*/ 2147483647 h 388"/>
              <a:gd name="T76" fmla="*/ 2147483647 w 601"/>
              <a:gd name="T77" fmla="*/ 2147483647 h 388"/>
              <a:gd name="T78" fmla="*/ 2147483647 w 601"/>
              <a:gd name="T79" fmla="*/ 2147483647 h 388"/>
              <a:gd name="T80" fmla="*/ 2147483647 w 601"/>
              <a:gd name="T81" fmla="*/ 2147483647 h 388"/>
              <a:gd name="T82" fmla="*/ 2147483647 w 601"/>
              <a:gd name="T83" fmla="*/ 2147483647 h 388"/>
              <a:gd name="T84" fmla="*/ 2147483647 w 601"/>
              <a:gd name="T85" fmla="*/ 2147483647 h 3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01"/>
              <a:gd name="T130" fmla="*/ 0 h 388"/>
              <a:gd name="T131" fmla="*/ 601 w 601"/>
              <a:gd name="T132" fmla="*/ 388 h 38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01" h="388">
                <a:moveTo>
                  <a:pt x="543" y="353"/>
                </a:moveTo>
                <a:lnTo>
                  <a:pt x="545" y="356"/>
                </a:lnTo>
                <a:lnTo>
                  <a:pt x="554" y="357"/>
                </a:lnTo>
                <a:lnTo>
                  <a:pt x="570" y="363"/>
                </a:lnTo>
                <a:lnTo>
                  <a:pt x="579" y="373"/>
                </a:lnTo>
                <a:lnTo>
                  <a:pt x="584" y="382"/>
                </a:lnTo>
                <a:lnTo>
                  <a:pt x="593" y="385"/>
                </a:lnTo>
                <a:lnTo>
                  <a:pt x="600" y="387"/>
                </a:lnTo>
                <a:lnTo>
                  <a:pt x="597" y="385"/>
                </a:lnTo>
                <a:lnTo>
                  <a:pt x="595" y="378"/>
                </a:lnTo>
                <a:lnTo>
                  <a:pt x="595" y="375"/>
                </a:lnTo>
                <a:lnTo>
                  <a:pt x="584" y="363"/>
                </a:lnTo>
                <a:lnTo>
                  <a:pt x="591" y="341"/>
                </a:lnTo>
                <a:lnTo>
                  <a:pt x="594" y="335"/>
                </a:lnTo>
                <a:lnTo>
                  <a:pt x="594" y="325"/>
                </a:lnTo>
                <a:lnTo>
                  <a:pt x="597" y="321"/>
                </a:lnTo>
                <a:lnTo>
                  <a:pt x="598" y="317"/>
                </a:lnTo>
                <a:lnTo>
                  <a:pt x="594" y="306"/>
                </a:lnTo>
                <a:lnTo>
                  <a:pt x="590" y="303"/>
                </a:lnTo>
                <a:lnTo>
                  <a:pt x="591" y="289"/>
                </a:lnTo>
                <a:lnTo>
                  <a:pt x="586" y="277"/>
                </a:lnTo>
                <a:lnTo>
                  <a:pt x="593" y="277"/>
                </a:lnTo>
                <a:lnTo>
                  <a:pt x="597" y="277"/>
                </a:lnTo>
                <a:lnTo>
                  <a:pt x="597" y="263"/>
                </a:lnTo>
                <a:lnTo>
                  <a:pt x="597" y="249"/>
                </a:lnTo>
                <a:lnTo>
                  <a:pt x="597" y="238"/>
                </a:lnTo>
                <a:lnTo>
                  <a:pt x="595" y="223"/>
                </a:lnTo>
                <a:lnTo>
                  <a:pt x="595" y="209"/>
                </a:lnTo>
                <a:lnTo>
                  <a:pt x="595" y="201"/>
                </a:lnTo>
                <a:lnTo>
                  <a:pt x="595" y="165"/>
                </a:lnTo>
                <a:lnTo>
                  <a:pt x="595" y="155"/>
                </a:lnTo>
                <a:lnTo>
                  <a:pt x="595" y="135"/>
                </a:lnTo>
                <a:lnTo>
                  <a:pt x="595" y="117"/>
                </a:lnTo>
                <a:lnTo>
                  <a:pt x="594" y="86"/>
                </a:lnTo>
                <a:lnTo>
                  <a:pt x="593" y="79"/>
                </a:lnTo>
                <a:lnTo>
                  <a:pt x="590" y="74"/>
                </a:lnTo>
                <a:lnTo>
                  <a:pt x="580" y="70"/>
                </a:lnTo>
                <a:lnTo>
                  <a:pt x="563" y="51"/>
                </a:lnTo>
                <a:lnTo>
                  <a:pt x="563" y="48"/>
                </a:lnTo>
                <a:lnTo>
                  <a:pt x="579" y="34"/>
                </a:lnTo>
                <a:lnTo>
                  <a:pt x="584" y="13"/>
                </a:lnTo>
                <a:lnTo>
                  <a:pt x="570" y="13"/>
                </a:lnTo>
                <a:lnTo>
                  <a:pt x="551" y="15"/>
                </a:lnTo>
                <a:lnTo>
                  <a:pt x="534" y="15"/>
                </a:lnTo>
                <a:lnTo>
                  <a:pt x="533" y="15"/>
                </a:lnTo>
                <a:lnTo>
                  <a:pt x="514" y="15"/>
                </a:lnTo>
                <a:lnTo>
                  <a:pt x="478" y="15"/>
                </a:lnTo>
                <a:lnTo>
                  <a:pt x="476" y="15"/>
                </a:lnTo>
                <a:lnTo>
                  <a:pt x="475" y="15"/>
                </a:lnTo>
                <a:lnTo>
                  <a:pt x="457" y="15"/>
                </a:lnTo>
                <a:lnTo>
                  <a:pt x="447" y="15"/>
                </a:lnTo>
                <a:lnTo>
                  <a:pt x="421" y="13"/>
                </a:lnTo>
                <a:lnTo>
                  <a:pt x="418" y="13"/>
                </a:lnTo>
                <a:lnTo>
                  <a:pt x="400" y="13"/>
                </a:lnTo>
                <a:lnTo>
                  <a:pt x="381" y="13"/>
                </a:lnTo>
                <a:lnTo>
                  <a:pt x="353" y="13"/>
                </a:lnTo>
                <a:lnTo>
                  <a:pt x="346" y="13"/>
                </a:lnTo>
                <a:lnTo>
                  <a:pt x="333" y="13"/>
                </a:lnTo>
                <a:lnTo>
                  <a:pt x="324" y="13"/>
                </a:lnTo>
                <a:lnTo>
                  <a:pt x="324" y="12"/>
                </a:lnTo>
                <a:lnTo>
                  <a:pt x="288" y="11"/>
                </a:lnTo>
                <a:lnTo>
                  <a:pt x="286" y="11"/>
                </a:lnTo>
                <a:lnTo>
                  <a:pt x="285" y="11"/>
                </a:lnTo>
                <a:lnTo>
                  <a:pt x="239" y="11"/>
                </a:lnTo>
                <a:lnTo>
                  <a:pt x="230" y="9"/>
                </a:lnTo>
                <a:lnTo>
                  <a:pt x="173" y="8"/>
                </a:lnTo>
                <a:lnTo>
                  <a:pt x="163" y="8"/>
                </a:lnTo>
                <a:lnTo>
                  <a:pt x="135" y="5"/>
                </a:lnTo>
                <a:lnTo>
                  <a:pt x="102" y="4"/>
                </a:lnTo>
                <a:lnTo>
                  <a:pt x="98" y="4"/>
                </a:lnTo>
                <a:lnTo>
                  <a:pt x="49" y="1"/>
                </a:lnTo>
                <a:lnTo>
                  <a:pt x="22" y="1"/>
                </a:lnTo>
                <a:lnTo>
                  <a:pt x="18" y="0"/>
                </a:lnTo>
                <a:lnTo>
                  <a:pt x="18" y="6"/>
                </a:lnTo>
                <a:lnTo>
                  <a:pt x="18" y="20"/>
                </a:lnTo>
                <a:lnTo>
                  <a:pt x="13" y="74"/>
                </a:lnTo>
                <a:lnTo>
                  <a:pt x="13" y="79"/>
                </a:lnTo>
                <a:lnTo>
                  <a:pt x="12" y="101"/>
                </a:lnTo>
                <a:lnTo>
                  <a:pt x="13" y="102"/>
                </a:lnTo>
                <a:lnTo>
                  <a:pt x="11" y="102"/>
                </a:lnTo>
                <a:lnTo>
                  <a:pt x="9" y="129"/>
                </a:lnTo>
                <a:lnTo>
                  <a:pt x="9" y="148"/>
                </a:lnTo>
                <a:lnTo>
                  <a:pt x="8" y="155"/>
                </a:lnTo>
                <a:lnTo>
                  <a:pt x="6" y="183"/>
                </a:lnTo>
                <a:lnTo>
                  <a:pt x="6" y="191"/>
                </a:lnTo>
                <a:lnTo>
                  <a:pt x="6" y="194"/>
                </a:lnTo>
                <a:lnTo>
                  <a:pt x="5" y="209"/>
                </a:lnTo>
                <a:lnTo>
                  <a:pt x="4" y="226"/>
                </a:lnTo>
                <a:lnTo>
                  <a:pt x="4" y="237"/>
                </a:lnTo>
                <a:lnTo>
                  <a:pt x="2" y="249"/>
                </a:lnTo>
                <a:lnTo>
                  <a:pt x="1" y="263"/>
                </a:lnTo>
                <a:lnTo>
                  <a:pt x="1" y="264"/>
                </a:lnTo>
                <a:lnTo>
                  <a:pt x="1" y="266"/>
                </a:lnTo>
                <a:lnTo>
                  <a:pt x="1" y="277"/>
                </a:lnTo>
                <a:lnTo>
                  <a:pt x="0" y="305"/>
                </a:lnTo>
                <a:lnTo>
                  <a:pt x="0" y="317"/>
                </a:lnTo>
                <a:lnTo>
                  <a:pt x="1" y="319"/>
                </a:lnTo>
                <a:lnTo>
                  <a:pt x="2" y="319"/>
                </a:lnTo>
                <a:lnTo>
                  <a:pt x="42" y="320"/>
                </a:lnTo>
                <a:lnTo>
                  <a:pt x="62" y="320"/>
                </a:lnTo>
                <a:lnTo>
                  <a:pt x="65" y="321"/>
                </a:lnTo>
                <a:lnTo>
                  <a:pt x="81" y="323"/>
                </a:lnTo>
                <a:lnTo>
                  <a:pt x="91" y="323"/>
                </a:lnTo>
                <a:lnTo>
                  <a:pt x="94" y="323"/>
                </a:lnTo>
                <a:lnTo>
                  <a:pt x="98" y="323"/>
                </a:lnTo>
                <a:lnTo>
                  <a:pt x="123" y="324"/>
                </a:lnTo>
                <a:lnTo>
                  <a:pt x="141" y="325"/>
                </a:lnTo>
                <a:lnTo>
                  <a:pt x="153" y="325"/>
                </a:lnTo>
                <a:lnTo>
                  <a:pt x="180" y="327"/>
                </a:lnTo>
                <a:lnTo>
                  <a:pt x="185" y="327"/>
                </a:lnTo>
                <a:lnTo>
                  <a:pt x="221" y="328"/>
                </a:lnTo>
                <a:lnTo>
                  <a:pt x="252" y="330"/>
                </a:lnTo>
                <a:lnTo>
                  <a:pt x="278" y="330"/>
                </a:lnTo>
                <a:lnTo>
                  <a:pt x="302" y="330"/>
                </a:lnTo>
                <a:lnTo>
                  <a:pt x="354" y="331"/>
                </a:lnTo>
                <a:lnTo>
                  <a:pt x="376" y="331"/>
                </a:lnTo>
                <a:lnTo>
                  <a:pt x="436" y="332"/>
                </a:lnTo>
                <a:lnTo>
                  <a:pt x="446" y="342"/>
                </a:lnTo>
                <a:lnTo>
                  <a:pt x="451" y="345"/>
                </a:lnTo>
                <a:lnTo>
                  <a:pt x="455" y="346"/>
                </a:lnTo>
                <a:lnTo>
                  <a:pt x="464" y="349"/>
                </a:lnTo>
                <a:lnTo>
                  <a:pt x="476" y="357"/>
                </a:lnTo>
                <a:lnTo>
                  <a:pt x="486" y="346"/>
                </a:lnTo>
                <a:lnTo>
                  <a:pt x="504" y="349"/>
                </a:lnTo>
                <a:lnTo>
                  <a:pt x="507" y="349"/>
                </a:lnTo>
                <a:lnTo>
                  <a:pt x="515" y="346"/>
                </a:lnTo>
                <a:lnTo>
                  <a:pt x="516" y="348"/>
                </a:lnTo>
                <a:lnTo>
                  <a:pt x="536" y="346"/>
                </a:lnTo>
                <a:lnTo>
                  <a:pt x="543" y="353"/>
                </a:lnTo>
              </a:path>
            </a:pathLst>
          </a:custGeom>
          <a:noFill/>
          <a:ln w="6350">
            <a:solidFill>
              <a:schemeClr val="tx1"/>
            </a:solidFill>
            <a:round/>
            <a:headEnd/>
            <a:tailEnd/>
          </a:ln>
        </p:spPr>
        <p:txBody>
          <a:bodyPr/>
          <a:lstStyle/>
          <a:p>
            <a:endParaRPr lang="en-US"/>
          </a:p>
        </p:txBody>
      </p:sp>
      <p:sp>
        <p:nvSpPr>
          <p:cNvPr id="373797" name="Freeform 253"/>
          <p:cNvSpPr>
            <a:spLocks/>
          </p:cNvSpPr>
          <p:nvPr/>
        </p:nvSpPr>
        <p:spPr bwMode="auto">
          <a:xfrm>
            <a:off x="5464175" y="4637088"/>
            <a:ext cx="671513" cy="538162"/>
          </a:xfrm>
          <a:custGeom>
            <a:avLst/>
            <a:gdLst>
              <a:gd name="T0" fmla="*/ 2147483647 w 487"/>
              <a:gd name="T1" fmla="*/ 2147483647 h 430"/>
              <a:gd name="T2" fmla="*/ 2147483647 w 487"/>
              <a:gd name="T3" fmla="*/ 2147483647 h 430"/>
              <a:gd name="T4" fmla="*/ 2147483647 w 487"/>
              <a:gd name="T5" fmla="*/ 2147483647 h 430"/>
              <a:gd name="T6" fmla="*/ 2147483647 w 487"/>
              <a:gd name="T7" fmla="*/ 2147483647 h 430"/>
              <a:gd name="T8" fmla="*/ 2147483647 w 487"/>
              <a:gd name="T9" fmla="*/ 2147483647 h 430"/>
              <a:gd name="T10" fmla="*/ 2147483647 w 487"/>
              <a:gd name="T11" fmla="*/ 2147483647 h 430"/>
              <a:gd name="T12" fmla="*/ 2147483647 w 487"/>
              <a:gd name="T13" fmla="*/ 2147483647 h 430"/>
              <a:gd name="T14" fmla="*/ 2147483647 w 487"/>
              <a:gd name="T15" fmla="*/ 2147483647 h 430"/>
              <a:gd name="T16" fmla="*/ 2147483647 w 487"/>
              <a:gd name="T17" fmla="*/ 2147483647 h 430"/>
              <a:gd name="T18" fmla="*/ 2147483647 w 487"/>
              <a:gd name="T19" fmla="*/ 2147483647 h 430"/>
              <a:gd name="T20" fmla="*/ 2147483647 w 487"/>
              <a:gd name="T21" fmla="*/ 2147483647 h 430"/>
              <a:gd name="T22" fmla="*/ 2147483647 w 487"/>
              <a:gd name="T23" fmla="*/ 2147483647 h 430"/>
              <a:gd name="T24" fmla="*/ 2147483647 w 487"/>
              <a:gd name="T25" fmla="*/ 2147483647 h 430"/>
              <a:gd name="T26" fmla="*/ 2147483647 w 487"/>
              <a:gd name="T27" fmla="*/ 2147483647 h 430"/>
              <a:gd name="T28" fmla="*/ 2147483647 w 487"/>
              <a:gd name="T29" fmla="*/ 2147483647 h 430"/>
              <a:gd name="T30" fmla="*/ 2147483647 w 487"/>
              <a:gd name="T31" fmla="*/ 2147483647 h 430"/>
              <a:gd name="T32" fmla="*/ 2147483647 w 487"/>
              <a:gd name="T33" fmla="*/ 2147483647 h 430"/>
              <a:gd name="T34" fmla="*/ 2147483647 w 487"/>
              <a:gd name="T35" fmla="*/ 2147483647 h 430"/>
              <a:gd name="T36" fmla="*/ 2147483647 w 487"/>
              <a:gd name="T37" fmla="*/ 2147483647 h 430"/>
              <a:gd name="T38" fmla="*/ 2147483647 w 487"/>
              <a:gd name="T39" fmla="*/ 2147483647 h 430"/>
              <a:gd name="T40" fmla="*/ 2147483647 w 487"/>
              <a:gd name="T41" fmla="*/ 2147483647 h 430"/>
              <a:gd name="T42" fmla="*/ 2147483647 w 487"/>
              <a:gd name="T43" fmla="*/ 2147483647 h 430"/>
              <a:gd name="T44" fmla="*/ 2147483647 w 487"/>
              <a:gd name="T45" fmla="*/ 2147483647 h 430"/>
              <a:gd name="T46" fmla="*/ 2147483647 w 487"/>
              <a:gd name="T47" fmla="*/ 2147483647 h 430"/>
              <a:gd name="T48" fmla="*/ 2147483647 w 487"/>
              <a:gd name="T49" fmla="*/ 2147483647 h 430"/>
              <a:gd name="T50" fmla="*/ 2147483647 w 487"/>
              <a:gd name="T51" fmla="*/ 2147483647 h 430"/>
              <a:gd name="T52" fmla="*/ 2147483647 w 487"/>
              <a:gd name="T53" fmla="*/ 2147483647 h 430"/>
              <a:gd name="T54" fmla="*/ 2147483647 w 487"/>
              <a:gd name="T55" fmla="*/ 2147483647 h 430"/>
              <a:gd name="T56" fmla="*/ 2147483647 w 487"/>
              <a:gd name="T57" fmla="*/ 2147483647 h 430"/>
              <a:gd name="T58" fmla="*/ 2147483647 w 487"/>
              <a:gd name="T59" fmla="*/ 2147483647 h 430"/>
              <a:gd name="T60" fmla="*/ 2147483647 w 487"/>
              <a:gd name="T61" fmla="*/ 2147483647 h 430"/>
              <a:gd name="T62" fmla="*/ 2147483647 w 487"/>
              <a:gd name="T63" fmla="*/ 2147483647 h 430"/>
              <a:gd name="T64" fmla="*/ 2147483647 w 487"/>
              <a:gd name="T65" fmla="*/ 2147483647 h 430"/>
              <a:gd name="T66" fmla="*/ 2147483647 w 487"/>
              <a:gd name="T67" fmla="*/ 2147483647 h 430"/>
              <a:gd name="T68" fmla="*/ 2147483647 w 487"/>
              <a:gd name="T69" fmla="*/ 2147483647 h 430"/>
              <a:gd name="T70" fmla="*/ 0 w 487"/>
              <a:gd name="T71" fmla="*/ 2147483647 h 430"/>
              <a:gd name="T72" fmla="*/ 0 w 487"/>
              <a:gd name="T73" fmla="*/ 2147483647 h 430"/>
              <a:gd name="T74" fmla="*/ 2147483647 w 487"/>
              <a:gd name="T75" fmla="*/ 2147483647 h 430"/>
              <a:gd name="T76" fmla="*/ 2147483647 w 487"/>
              <a:gd name="T77" fmla="*/ 2147483647 h 430"/>
              <a:gd name="T78" fmla="*/ 2147483647 w 487"/>
              <a:gd name="T79" fmla="*/ 2147483647 h 430"/>
              <a:gd name="T80" fmla="*/ 2147483647 w 487"/>
              <a:gd name="T81" fmla="*/ 2147483647 h 430"/>
              <a:gd name="T82" fmla="*/ 2147483647 w 487"/>
              <a:gd name="T83" fmla="*/ 2147483647 h 430"/>
              <a:gd name="T84" fmla="*/ 2147483647 w 487"/>
              <a:gd name="T85" fmla="*/ 2147483647 h 430"/>
              <a:gd name="T86" fmla="*/ 2147483647 w 487"/>
              <a:gd name="T87" fmla="*/ 0 h 430"/>
              <a:gd name="T88" fmla="*/ 2147483647 w 487"/>
              <a:gd name="T89" fmla="*/ 2147483647 h 430"/>
              <a:gd name="T90" fmla="*/ 2147483647 w 487"/>
              <a:gd name="T91" fmla="*/ 2147483647 h 430"/>
              <a:gd name="T92" fmla="*/ 2147483647 w 487"/>
              <a:gd name="T93" fmla="*/ 2147483647 h 430"/>
              <a:gd name="T94" fmla="*/ 2147483647 w 487"/>
              <a:gd name="T95" fmla="*/ 2147483647 h 430"/>
              <a:gd name="T96" fmla="*/ 2147483647 w 487"/>
              <a:gd name="T97" fmla="*/ 2147483647 h 430"/>
              <a:gd name="T98" fmla="*/ 2147483647 w 487"/>
              <a:gd name="T99" fmla="*/ 2147483647 h 430"/>
              <a:gd name="T100" fmla="*/ 2147483647 w 487"/>
              <a:gd name="T101" fmla="*/ 2147483647 h 430"/>
              <a:gd name="T102" fmla="*/ 2147483647 w 487"/>
              <a:gd name="T103" fmla="*/ 2147483647 h 43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7"/>
              <a:gd name="T157" fmla="*/ 0 h 430"/>
              <a:gd name="T158" fmla="*/ 487 w 487"/>
              <a:gd name="T159" fmla="*/ 430 h 43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7" h="430">
                <a:moveTo>
                  <a:pt x="272" y="217"/>
                </a:moveTo>
                <a:lnTo>
                  <a:pt x="281" y="217"/>
                </a:lnTo>
                <a:lnTo>
                  <a:pt x="287" y="217"/>
                </a:lnTo>
                <a:lnTo>
                  <a:pt x="302" y="216"/>
                </a:lnTo>
                <a:lnTo>
                  <a:pt x="309" y="215"/>
                </a:lnTo>
                <a:lnTo>
                  <a:pt x="315" y="215"/>
                </a:lnTo>
                <a:lnTo>
                  <a:pt x="327" y="215"/>
                </a:lnTo>
                <a:lnTo>
                  <a:pt x="329" y="213"/>
                </a:lnTo>
                <a:lnTo>
                  <a:pt x="333" y="213"/>
                </a:lnTo>
                <a:lnTo>
                  <a:pt x="344" y="212"/>
                </a:lnTo>
                <a:lnTo>
                  <a:pt x="347" y="212"/>
                </a:lnTo>
                <a:lnTo>
                  <a:pt x="355" y="212"/>
                </a:lnTo>
                <a:lnTo>
                  <a:pt x="367" y="211"/>
                </a:lnTo>
                <a:lnTo>
                  <a:pt x="394" y="208"/>
                </a:lnTo>
                <a:lnTo>
                  <a:pt x="401" y="208"/>
                </a:lnTo>
                <a:lnTo>
                  <a:pt x="404" y="208"/>
                </a:lnTo>
                <a:lnTo>
                  <a:pt x="402" y="216"/>
                </a:lnTo>
                <a:lnTo>
                  <a:pt x="397" y="236"/>
                </a:lnTo>
                <a:lnTo>
                  <a:pt x="395" y="245"/>
                </a:lnTo>
                <a:lnTo>
                  <a:pt x="405" y="262"/>
                </a:lnTo>
                <a:lnTo>
                  <a:pt x="406" y="262"/>
                </a:lnTo>
                <a:lnTo>
                  <a:pt x="412" y="267"/>
                </a:lnTo>
                <a:lnTo>
                  <a:pt x="420" y="288"/>
                </a:lnTo>
                <a:lnTo>
                  <a:pt x="430" y="295"/>
                </a:lnTo>
                <a:lnTo>
                  <a:pt x="420" y="299"/>
                </a:lnTo>
                <a:lnTo>
                  <a:pt x="411" y="313"/>
                </a:lnTo>
                <a:lnTo>
                  <a:pt x="401" y="316"/>
                </a:lnTo>
                <a:lnTo>
                  <a:pt x="411" y="323"/>
                </a:lnTo>
                <a:lnTo>
                  <a:pt x="416" y="330"/>
                </a:lnTo>
                <a:lnTo>
                  <a:pt x="423" y="330"/>
                </a:lnTo>
                <a:lnTo>
                  <a:pt x="429" y="315"/>
                </a:lnTo>
                <a:lnTo>
                  <a:pt x="434" y="312"/>
                </a:lnTo>
                <a:lnTo>
                  <a:pt x="445" y="308"/>
                </a:lnTo>
                <a:lnTo>
                  <a:pt x="462" y="295"/>
                </a:lnTo>
                <a:lnTo>
                  <a:pt x="462" y="319"/>
                </a:lnTo>
                <a:lnTo>
                  <a:pt x="458" y="322"/>
                </a:lnTo>
                <a:lnTo>
                  <a:pt x="458" y="327"/>
                </a:lnTo>
                <a:lnTo>
                  <a:pt x="444" y="341"/>
                </a:lnTo>
                <a:lnTo>
                  <a:pt x="442" y="351"/>
                </a:lnTo>
                <a:lnTo>
                  <a:pt x="437" y="345"/>
                </a:lnTo>
                <a:lnTo>
                  <a:pt x="437" y="355"/>
                </a:lnTo>
                <a:lnTo>
                  <a:pt x="424" y="351"/>
                </a:lnTo>
                <a:lnTo>
                  <a:pt x="437" y="355"/>
                </a:lnTo>
                <a:lnTo>
                  <a:pt x="424" y="356"/>
                </a:lnTo>
                <a:lnTo>
                  <a:pt x="436" y="369"/>
                </a:lnTo>
                <a:lnTo>
                  <a:pt x="429" y="369"/>
                </a:lnTo>
                <a:lnTo>
                  <a:pt x="438" y="381"/>
                </a:lnTo>
                <a:lnTo>
                  <a:pt x="451" y="381"/>
                </a:lnTo>
                <a:lnTo>
                  <a:pt x="465" y="388"/>
                </a:lnTo>
                <a:lnTo>
                  <a:pt x="470" y="385"/>
                </a:lnTo>
                <a:lnTo>
                  <a:pt x="480" y="394"/>
                </a:lnTo>
                <a:lnTo>
                  <a:pt x="486" y="395"/>
                </a:lnTo>
                <a:lnTo>
                  <a:pt x="484" y="413"/>
                </a:lnTo>
                <a:lnTo>
                  <a:pt x="477" y="413"/>
                </a:lnTo>
                <a:lnTo>
                  <a:pt x="476" y="423"/>
                </a:lnTo>
                <a:lnTo>
                  <a:pt x="476" y="422"/>
                </a:lnTo>
                <a:lnTo>
                  <a:pt x="466" y="412"/>
                </a:lnTo>
                <a:lnTo>
                  <a:pt x="455" y="427"/>
                </a:lnTo>
                <a:lnTo>
                  <a:pt x="454" y="426"/>
                </a:lnTo>
                <a:lnTo>
                  <a:pt x="455" y="423"/>
                </a:lnTo>
                <a:lnTo>
                  <a:pt x="454" y="413"/>
                </a:lnTo>
                <a:lnTo>
                  <a:pt x="451" y="413"/>
                </a:lnTo>
                <a:lnTo>
                  <a:pt x="441" y="399"/>
                </a:lnTo>
                <a:lnTo>
                  <a:pt x="417" y="392"/>
                </a:lnTo>
                <a:lnTo>
                  <a:pt x="402" y="395"/>
                </a:lnTo>
                <a:lnTo>
                  <a:pt x="387" y="410"/>
                </a:lnTo>
                <a:lnTo>
                  <a:pt x="372" y="420"/>
                </a:lnTo>
                <a:lnTo>
                  <a:pt x="361" y="423"/>
                </a:lnTo>
                <a:lnTo>
                  <a:pt x="369" y="420"/>
                </a:lnTo>
                <a:lnTo>
                  <a:pt x="373" y="416"/>
                </a:lnTo>
                <a:lnTo>
                  <a:pt x="365" y="402"/>
                </a:lnTo>
                <a:lnTo>
                  <a:pt x="358" y="402"/>
                </a:lnTo>
                <a:lnTo>
                  <a:pt x="355" y="409"/>
                </a:lnTo>
                <a:lnTo>
                  <a:pt x="348" y="406"/>
                </a:lnTo>
                <a:lnTo>
                  <a:pt x="331" y="419"/>
                </a:lnTo>
                <a:lnTo>
                  <a:pt x="320" y="429"/>
                </a:lnTo>
                <a:lnTo>
                  <a:pt x="317" y="429"/>
                </a:lnTo>
                <a:lnTo>
                  <a:pt x="308" y="417"/>
                </a:lnTo>
                <a:lnTo>
                  <a:pt x="291" y="419"/>
                </a:lnTo>
                <a:lnTo>
                  <a:pt x="265" y="401"/>
                </a:lnTo>
                <a:lnTo>
                  <a:pt x="272" y="402"/>
                </a:lnTo>
                <a:lnTo>
                  <a:pt x="277" y="395"/>
                </a:lnTo>
                <a:lnTo>
                  <a:pt x="274" y="384"/>
                </a:lnTo>
                <a:lnTo>
                  <a:pt x="251" y="379"/>
                </a:lnTo>
                <a:lnTo>
                  <a:pt x="247" y="381"/>
                </a:lnTo>
                <a:lnTo>
                  <a:pt x="245" y="369"/>
                </a:lnTo>
                <a:lnTo>
                  <a:pt x="238" y="370"/>
                </a:lnTo>
                <a:lnTo>
                  <a:pt x="238" y="358"/>
                </a:lnTo>
                <a:lnTo>
                  <a:pt x="226" y="356"/>
                </a:lnTo>
                <a:lnTo>
                  <a:pt x="215" y="362"/>
                </a:lnTo>
                <a:lnTo>
                  <a:pt x="216" y="359"/>
                </a:lnTo>
                <a:lnTo>
                  <a:pt x="215" y="358"/>
                </a:lnTo>
                <a:lnTo>
                  <a:pt x="215" y="349"/>
                </a:lnTo>
                <a:lnTo>
                  <a:pt x="205" y="349"/>
                </a:lnTo>
                <a:lnTo>
                  <a:pt x="202" y="355"/>
                </a:lnTo>
                <a:lnTo>
                  <a:pt x="188" y="360"/>
                </a:lnTo>
                <a:lnTo>
                  <a:pt x="204" y="373"/>
                </a:lnTo>
                <a:lnTo>
                  <a:pt x="219" y="372"/>
                </a:lnTo>
                <a:lnTo>
                  <a:pt x="227" y="376"/>
                </a:lnTo>
                <a:lnTo>
                  <a:pt x="227" y="385"/>
                </a:lnTo>
                <a:lnTo>
                  <a:pt x="216" y="385"/>
                </a:lnTo>
                <a:lnTo>
                  <a:pt x="199" y="377"/>
                </a:lnTo>
                <a:lnTo>
                  <a:pt x="191" y="377"/>
                </a:lnTo>
                <a:lnTo>
                  <a:pt x="181" y="383"/>
                </a:lnTo>
                <a:lnTo>
                  <a:pt x="147" y="381"/>
                </a:lnTo>
                <a:lnTo>
                  <a:pt x="113" y="367"/>
                </a:lnTo>
                <a:lnTo>
                  <a:pt x="86" y="362"/>
                </a:lnTo>
                <a:lnTo>
                  <a:pt x="40" y="369"/>
                </a:lnTo>
                <a:lnTo>
                  <a:pt x="33" y="379"/>
                </a:lnTo>
                <a:lnTo>
                  <a:pt x="29" y="369"/>
                </a:lnTo>
                <a:lnTo>
                  <a:pt x="26" y="356"/>
                </a:lnTo>
                <a:lnTo>
                  <a:pt x="30" y="355"/>
                </a:lnTo>
                <a:lnTo>
                  <a:pt x="37" y="340"/>
                </a:lnTo>
                <a:lnTo>
                  <a:pt x="40" y="335"/>
                </a:lnTo>
                <a:lnTo>
                  <a:pt x="41" y="334"/>
                </a:lnTo>
                <a:lnTo>
                  <a:pt x="43" y="326"/>
                </a:lnTo>
                <a:lnTo>
                  <a:pt x="43" y="313"/>
                </a:lnTo>
                <a:lnTo>
                  <a:pt x="37" y="305"/>
                </a:lnTo>
                <a:lnTo>
                  <a:pt x="37" y="297"/>
                </a:lnTo>
                <a:lnTo>
                  <a:pt x="37" y="295"/>
                </a:lnTo>
                <a:lnTo>
                  <a:pt x="40" y="286"/>
                </a:lnTo>
                <a:lnTo>
                  <a:pt x="48" y="258"/>
                </a:lnTo>
                <a:lnTo>
                  <a:pt x="52" y="244"/>
                </a:lnTo>
                <a:lnTo>
                  <a:pt x="49" y="230"/>
                </a:lnTo>
                <a:lnTo>
                  <a:pt x="52" y="211"/>
                </a:lnTo>
                <a:lnTo>
                  <a:pt x="47" y="211"/>
                </a:lnTo>
                <a:lnTo>
                  <a:pt x="33" y="177"/>
                </a:lnTo>
                <a:lnTo>
                  <a:pt x="34" y="176"/>
                </a:lnTo>
                <a:lnTo>
                  <a:pt x="23" y="167"/>
                </a:lnTo>
                <a:lnTo>
                  <a:pt x="23" y="149"/>
                </a:lnTo>
                <a:lnTo>
                  <a:pt x="19" y="138"/>
                </a:lnTo>
                <a:lnTo>
                  <a:pt x="6" y="127"/>
                </a:lnTo>
                <a:lnTo>
                  <a:pt x="6" y="124"/>
                </a:lnTo>
                <a:lnTo>
                  <a:pt x="5" y="124"/>
                </a:lnTo>
                <a:lnTo>
                  <a:pt x="4" y="122"/>
                </a:lnTo>
                <a:lnTo>
                  <a:pt x="2" y="101"/>
                </a:lnTo>
                <a:lnTo>
                  <a:pt x="2" y="95"/>
                </a:lnTo>
                <a:lnTo>
                  <a:pt x="2" y="81"/>
                </a:lnTo>
                <a:lnTo>
                  <a:pt x="2" y="80"/>
                </a:lnTo>
                <a:lnTo>
                  <a:pt x="1" y="68"/>
                </a:lnTo>
                <a:lnTo>
                  <a:pt x="1" y="54"/>
                </a:lnTo>
                <a:lnTo>
                  <a:pt x="0" y="47"/>
                </a:lnTo>
                <a:lnTo>
                  <a:pt x="0" y="43"/>
                </a:lnTo>
                <a:lnTo>
                  <a:pt x="0" y="41"/>
                </a:lnTo>
                <a:lnTo>
                  <a:pt x="0" y="26"/>
                </a:lnTo>
                <a:lnTo>
                  <a:pt x="0" y="13"/>
                </a:lnTo>
                <a:lnTo>
                  <a:pt x="0" y="11"/>
                </a:lnTo>
                <a:lnTo>
                  <a:pt x="2" y="11"/>
                </a:lnTo>
                <a:lnTo>
                  <a:pt x="9" y="11"/>
                </a:lnTo>
                <a:lnTo>
                  <a:pt x="20" y="11"/>
                </a:lnTo>
                <a:lnTo>
                  <a:pt x="31" y="11"/>
                </a:lnTo>
                <a:lnTo>
                  <a:pt x="33" y="11"/>
                </a:lnTo>
                <a:lnTo>
                  <a:pt x="45" y="9"/>
                </a:lnTo>
                <a:lnTo>
                  <a:pt x="47" y="9"/>
                </a:lnTo>
                <a:lnTo>
                  <a:pt x="48" y="9"/>
                </a:lnTo>
                <a:lnTo>
                  <a:pt x="62" y="9"/>
                </a:lnTo>
                <a:lnTo>
                  <a:pt x="69" y="9"/>
                </a:lnTo>
                <a:lnTo>
                  <a:pt x="72" y="9"/>
                </a:lnTo>
                <a:lnTo>
                  <a:pt x="73" y="9"/>
                </a:lnTo>
                <a:lnTo>
                  <a:pt x="76" y="9"/>
                </a:lnTo>
                <a:lnTo>
                  <a:pt x="93" y="8"/>
                </a:lnTo>
                <a:lnTo>
                  <a:pt x="109" y="6"/>
                </a:lnTo>
                <a:lnTo>
                  <a:pt x="116" y="6"/>
                </a:lnTo>
                <a:lnTo>
                  <a:pt x="137" y="6"/>
                </a:lnTo>
                <a:lnTo>
                  <a:pt x="166" y="4"/>
                </a:lnTo>
                <a:lnTo>
                  <a:pt x="176" y="4"/>
                </a:lnTo>
                <a:lnTo>
                  <a:pt x="219" y="1"/>
                </a:lnTo>
                <a:lnTo>
                  <a:pt x="220" y="1"/>
                </a:lnTo>
                <a:lnTo>
                  <a:pt x="231" y="1"/>
                </a:lnTo>
                <a:lnTo>
                  <a:pt x="233" y="1"/>
                </a:lnTo>
                <a:lnTo>
                  <a:pt x="236" y="1"/>
                </a:lnTo>
                <a:lnTo>
                  <a:pt x="248" y="0"/>
                </a:lnTo>
                <a:lnTo>
                  <a:pt x="252" y="0"/>
                </a:lnTo>
                <a:lnTo>
                  <a:pt x="254" y="0"/>
                </a:lnTo>
                <a:lnTo>
                  <a:pt x="258" y="0"/>
                </a:lnTo>
                <a:lnTo>
                  <a:pt x="263" y="44"/>
                </a:lnTo>
                <a:lnTo>
                  <a:pt x="274" y="40"/>
                </a:lnTo>
                <a:lnTo>
                  <a:pt x="272" y="45"/>
                </a:lnTo>
                <a:lnTo>
                  <a:pt x="269" y="47"/>
                </a:lnTo>
                <a:lnTo>
                  <a:pt x="276" y="55"/>
                </a:lnTo>
                <a:lnTo>
                  <a:pt x="265" y="54"/>
                </a:lnTo>
                <a:lnTo>
                  <a:pt x="276" y="58"/>
                </a:lnTo>
                <a:lnTo>
                  <a:pt x="279" y="87"/>
                </a:lnTo>
                <a:lnTo>
                  <a:pt x="267" y="86"/>
                </a:lnTo>
                <a:lnTo>
                  <a:pt x="267" y="95"/>
                </a:lnTo>
                <a:lnTo>
                  <a:pt x="273" y="94"/>
                </a:lnTo>
                <a:lnTo>
                  <a:pt x="274" y="94"/>
                </a:lnTo>
                <a:lnTo>
                  <a:pt x="276" y="94"/>
                </a:lnTo>
                <a:lnTo>
                  <a:pt x="276" y="95"/>
                </a:lnTo>
                <a:lnTo>
                  <a:pt x="267" y="101"/>
                </a:lnTo>
                <a:lnTo>
                  <a:pt x="272" y="108"/>
                </a:lnTo>
                <a:lnTo>
                  <a:pt x="259" y="123"/>
                </a:lnTo>
                <a:lnTo>
                  <a:pt x="258" y="123"/>
                </a:lnTo>
                <a:lnTo>
                  <a:pt x="258" y="137"/>
                </a:lnTo>
                <a:lnTo>
                  <a:pt x="252" y="137"/>
                </a:lnTo>
                <a:lnTo>
                  <a:pt x="249" y="137"/>
                </a:lnTo>
                <a:lnTo>
                  <a:pt x="248" y="138"/>
                </a:lnTo>
                <a:lnTo>
                  <a:pt x="247" y="138"/>
                </a:lnTo>
                <a:lnTo>
                  <a:pt x="236" y="149"/>
                </a:lnTo>
                <a:lnTo>
                  <a:pt x="238" y="180"/>
                </a:lnTo>
                <a:lnTo>
                  <a:pt x="231" y="199"/>
                </a:lnTo>
                <a:lnTo>
                  <a:pt x="229" y="206"/>
                </a:lnTo>
                <a:lnTo>
                  <a:pt x="231" y="219"/>
                </a:lnTo>
                <a:lnTo>
                  <a:pt x="229" y="220"/>
                </a:lnTo>
                <a:lnTo>
                  <a:pt x="252" y="219"/>
                </a:lnTo>
                <a:lnTo>
                  <a:pt x="265" y="219"/>
                </a:lnTo>
                <a:lnTo>
                  <a:pt x="272" y="217"/>
                </a:lnTo>
              </a:path>
            </a:pathLst>
          </a:custGeom>
          <a:solidFill>
            <a:schemeClr val="accent2"/>
          </a:solidFill>
          <a:ln w="6350">
            <a:solidFill>
              <a:schemeClr val="tx1"/>
            </a:solidFill>
            <a:round/>
            <a:headEnd/>
            <a:tailEnd/>
          </a:ln>
        </p:spPr>
        <p:txBody>
          <a:bodyPr/>
          <a:lstStyle/>
          <a:p>
            <a:endParaRPr lang="en-US"/>
          </a:p>
        </p:txBody>
      </p:sp>
      <p:sp>
        <p:nvSpPr>
          <p:cNvPr id="373798" name="Freeform 254"/>
          <p:cNvSpPr>
            <a:spLocks/>
          </p:cNvSpPr>
          <p:nvPr/>
        </p:nvSpPr>
        <p:spPr bwMode="auto">
          <a:xfrm>
            <a:off x="5373688" y="4151313"/>
            <a:ext cx="598487" cy="501650"/>
          </a:xfrm>
          <a:custGeom>
            <a:avLst/>
            <a:gdLst>
              <a:gd name="T0" fmla="*/ 2147483647 w 434"/>
              <a:gd name="T1" fmla="*/ 2147483647 h 401"/>
              <a:gd name="T2" fmla="*/ 2147483647 w 434"/>
              <a:gd name="T3" fmla="*/ 2147483647 h 401"/>
              <a:gd name="T4" fmla="*/ 2147483647 w 434"/>
              <a:gd name="T5" fmla="*/ 2147483647 h 401"/>
              <a:gd name="T6" fmla="*/ 2147483647 w 434"/>
              <a:gd name="T7" fmla="*/ 2147483647 h 401"/>
              <a:gd name="T8" fmla="*/ 2147483647 w 434"/>
              <a:gd name="T9" fmla="*/ 2147483647 h 401"/>
              <a:gd name="T10" fmla="*/ 2147483647 w 434"/>
              <a:gd name="T11" fmla="*/ 2147483647 h 401"/>
              <a:gd name="T12" fmla="*/ 2147483647 w 434"/>
              <a:gd name="T13" fmla="*/ 2147483647 h 401"/>
              <a:gd name="T14" fmla="*/ 2147483647 w 434"/>
              <a:gd name="T15" fmla="*/ 2147483647 h 401"/>
              <a:gd name="T16" fmla="*/ 2147483647 w 434"/>
              <a:gd name="T17" fmla="*/ 2147483647 h 401"/>
              <a:gd name="T18" fmla="*/ 2147483647 w 434"/>
              <a:gd name="T19" fmla="*/ 2147483647 h 401"/>
              <a:gd name="T20" fmla="*/ 2147483647 w 434"/>
              <a:gd name="T21" fmla="*/ 2147483647 h 401"/>
              <a:gd name="T22" fmla="*/ 2147483647 w 434"/>
              <a:gd name="T23" fmla="*/ 2147483647 h 401"/>
              <a:gd name="T24" fmla="*/ 2147483647 w 434"/>
              <a:gd name="T25" fmla="*/ 2147483647 h 401"/>
              <a:gd name="T26" fmla="*/ 2147483647 w 434"/>
              <a:gd name="T27" fmla="*/ 2147483647 h 401"/>
              <a:gd name="T28" fmla="*/ 2147483647 w 434"/>
              <a:gd name="T29" fmla="*/ 2147483647 h 401"/>
              <a:gd name="T30" fmla="*/ 2147483647 w 434"/>
              <a:gd name="T31" fmla="*/ 2147483647 h 401"/>
              <a:gd name="T32" fmla="*/ 2147483647 w 434"/>
              <a:gd name="T33" fmla="*/ 2147483647 h 401"/>
              <a:gd name="T34" fmla="*/ 2147483647 w 434"/>
              <a:gd name="T35" fmla="*/ 2147483647 h 401"/>
              <a:gd name="T36" fmla="*/ 2147483647 w 434"/>
              <a:gd name="T37" fmla="*/ 2147483647 h 401"/>
              <a:gd name="T38" fmla="*/ 2147483647 w 434"/>
              <a:gd name="T39" fmla="*/ 2147483647 h 401"/>
              <a:gd name="T40" fmla="*/ 2147483647 w 434"/>
              <a:gd name="T41" fmla="*/ 2147483647 h 401"/>
              <a:gd name="T42" fmla="*/ 2147483647 w 434"/>
              <a:gd name="T43" fmla="*/ 2147483647 h 401"/>
              <a:gd name="T44" fmla="*/ 2147483647 w 434"/>
              <a:gd name="T45" fmla="*/ 2147483647 h 401"/>
              <a:gd name="T46" fmla="*/ 2147483647 w 434"/>
              <a:gd name="T47" fmla="*/ 2147483647 h 401"/>
              <a:gd name="T48" fmla="*/ 2147483647 w 434"/>
              <a:gd name="T49" fmla="*/ 2147483647 h 401"/>
              <a:gd name="T50" fmla="*/ 2147483647 w 434"/>
              <a:gd name="T51" fmla="*/ 2147483647 h 401"/>
              <a:gd name="T52" fmla="*/ 2147483647 w 434"/>
              <a:gd name="T53" fmla="*/ 2147483647 h 401"/>
              <a:gd name="T54" fmla="*/ 2147483647 w 434"/>
              <a:gd name="T55" fmla="*/ 2147483647 h 401"/>
              <a:gd name="T56" fmla="*/ 2147483647 w 434"/>
              <a:gd name="T57" fmla="*/ 2147483647 h 401"/>
              <a:gd name="T58" fmla="*/ 2147483647 w 434"/>
              <a:gd name="T59" fmla="*/ 2147483647 h 401"/>
              <a:gd name="T60" fmla="*/ 2147483647 w 434"/>
              <a:gd name="T61" fmla="*/ 2147483647 h 401"/>
              <a:gd name="T62" fmla="*/ 2147483647 w 434"/>
              <a:gd name="T63" fmla="*/ 2147483647 h 401"/>
              <a:gd name="T64" fmla="*/ 2147483647 w 434"/>
              <a:gd name="T65" fmla="*/ 2147483647 h 401"/>
              <a:gd name="T66" fmla="*/ 2147483647 w 434"/>
              <a:gd name="T67" fmla="*/ 2147483647 h 401"/>
              <a:gd name="T68" fmla="*/ 2147483647 w 434"/>
              <a:gd name="T69" fmla="*/ 2147483647 h 401"/>
              <a:gd name="T70" fmla="*/ 2147483647 w 434"/>
              <a:gd name="T71" fmla="*/ 2147483647 h 401"/>
              <a:gd name="T72" fmla="*/ 2147483647 w 434"/>
              <a:gd name="T73" fmla="*/ 2147483647 h 401"/>
              <a:gd name="T74" fmla="*/ 2147483647 w 434"/>
              <a:gd name="T75" fmla="*/ 2147483647 h 401"/>
              <a:gd name="T76" fmla="*/ 2147483647 w 434"/>
              <a:gd name="T77" fmla="*/ 2147483647 h 401"/>
              <a:gd name="T78" fmla="*/ 2147483647 w 434"/>
              <a:gd name="T79" fmla="*/ 2147483647 h 401"/>
              <a:gd name="T80" fmla="*/ 2147483647 w 434"/>
              <a:gd name="T81" fmla="*/ 2147483647 h 401"/>
              <a:gd name="T82" fmla="*/ 2147483647 w 434"/>
              <a:gd name="T83" fmla="*/ 2147483647 h 401"/>
              <a:gd name="T84" fmla="*/ 2147483647 w 434"/>
              <a:gd name="T85" fmla="*/ 2147483647 h 401"/>
              <a:gd name="T86" fmla="*/ 2147483647 w 434"/>
              <a:gd name="T87" fmla="*/ 2147483647 h 401"/>
              <a:gd name="T88" fmla="*/ 2147483647 w 434"/>
              <a:gd name="T89" fmla="*/ 2147483647 h 401"/>
              <a:gd name="T90" fmla="*/ 2147483647 w 434"/>
              <a:gd name="T91" fmla="*/ 2147483647 h 401"/>
              <a:gd name="T92" fmla="*/ 2147483647 w 434"/>
              <a:gd name="T93" fmla="*/ 2147483647 h 401"/>
              <a:gd name="T94" fmla="*/ 2147483647 w 434"/>
              <a:gd name="T95" fmla="*/ 2147483647 h 401"/>
              <a:gd name="T96" fmla="*/ 2147483647 w 434"/>
              <a:gd name="T97" fmla="*/ 2147483647 h 401"/>
              <a:gd name="T98" fmla="*/ 2147483647 w 434"/>
              <a:gd name="T99" fmla="*/ 2147483647 h 401"/>
              <a:gd name="T100" fmla="*/ 2147483647 w 434"/>
              <a:gd name="T101" fmla="*/ 2147483647 h 401"/>
              <a:gd name="T102" fmla="*/ 2147483647 w 434"/>
              <a:gd name="T103" fmla="*/ 2147483647 h 401"/>
              <a:gd name="T104" fmla="*/ 2147483647 w 434"/>
              <a:gd name="T105" fmla="*/ 2147483647 h 401"/>
              <a:gd name="T106" fmla="*/ 2147483647 w 434"/>
              <a:gd name="T107" fmla="*/ 2147483647 h 401"/>
              <a:gd name="T108" fmla="*/ 2147483647 w 434"/>
              <a:gd name="T109" fmla="*/ 2147483647 h 401"/>
              <a:gd name="T110" fmla="*/ 2147483647 w 434"/>
              <a:gd name="T111" fmla="*/ 2147483647 h 401"/>
              <a:gd name="T112" fmla="*/ 2147483647 w 434"/>
              <a:gd name="T113" fmla="*/ 2147483647 h 401"/>
              <a:gd name="T114" fmla="*/ 2147483647 w 434"/>
              <a:gd name="T115" fmla="*/ 2147483647 h 401"/>
              <a:gd name="T116" fmla="*/ 2147483647 w 434"/>
              <a:gd name="T117" fmla="*/ 2147483647 h 401"/>
              <a:gd name="T118" fmla="*/ 2147483647 w 434"/>
              <a:gd name="T119" fmla="*/ 2147483647 h 40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34"/>
              <a:gd name="T181" fmla="*/ 0 h 401"/>
              <a:gd name="T182" fmla="*/ 434 w 434"/>
              <a:gd name="T183" fmla="*/ 401 h 40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34" h="401">
                <a:moveTo>
                  <a:pt x="13" y="102"/>
                </a:moveTo>
                <a:lnTo>
                  <a:pt x="15" y="108"/>
                </a:lnTo>
                <a:lnTo>
                  <a:pt x="15" y="111"/>
                </a:lnTo>
                <a:lnTo>
                  <a:pt x="15" y="115"/>
                </a:lnTo>
                <a:lnTo>
                  <a:pt x="18" y="129"/>
                </a:lnTo>
                <a:lnTo>
                  <a:pt x="18" y="130"/>
                </a:lnTo>
                <a:lnTo>
                  <a:pt x="19" y="141"/>
                </a:lnTo>
                <a:lnTo>
                  <a:pt x="20" y="141"/>
                </a:lnTo>
                <a:lnTo>
                  <a:pt x="19" y="141"/>
                </a:lnTo>
                <a:lnTo>
                  <a:pt x="19" y="143"/>
                </a:lnTo>
                <a:lnTo>
                  <a:pt x="19" y="144"/>
                </a:lnTo>
                <a:lnTo>
                  <a:pt x="20" y="158"/>
                </a:lnTo>
                <a:lnTo>
                  <a:pt x="20" y="193"/>
                </a:lnTo>
                <a:lnTo>
                  <a:pt x="20" y="198"/>
                </a:lnTo>
                <a:lnTo>
                  <a:pt x="20" y="215"/>
                </a:lnTo>
                <a:lnTo>
                  <a:pt x="20" y="219"/>
                </a:lnTo>
                <a:lnTo>
                  <a:pt x="20" y="225"/>
                </a:lnTo>
                <a:lnTo>
                  <a:pt x="20" y="238"/>
                </a:lnTo>
                <a:lnTo>
                  <a:pt x="22" y="244"/>
                </a:lnTo>
                <a:lnTo>
                  <a:pt x="22" y="268"/>
                </a:lnTo>
                <a:lnTo>
                  <a:pt x="22" y="275"/>
                </a:lnTo>
                <a:lnTo>
                  <a:pt x="22" y="281"/>
                </a:lnTo>
                <a:lnTo>
                  <a:pt x="22" y="298"/>
                </a:lnTo>
                <a:lnTo>
                  <a:pt x="22" y="301"/>
                </a:lnTo>
                <a:lnTo>
                  <a:pt x="22" y="304"/>
                </a:lnTo>
                <a:lnTo>
                  <a:pt x="22" y="306"/>
                </a:lnTo>
                <a:lnTo>
                  <a:pt x="22" y="334"/>
                </a:lnTo>
                <a:lnTo>
                  <a:pt x="31" y="344"/>
                </a:lnTo>
                <a:lnTo>
                  <a:pt x="43" y="338"/>
                </a:lnTo>
                <a:lnTo>
                  <a:pt x="62" y="343"/>
                </a:lnTo>
                <a:lnTo>
                  <a:pt x="62" y="345"/>
                </a:lnTo>
                <a:lnTo>
                  <a:pt x="62" y="362"/>
                </a:lnTo>
                <a:lnTo>
                  <a:pt x="62" y="373"/>
                </a:lnTo>
                <a:lnTo>
                  <a:pt x="63" y="375"/>
                </a:lnTo>
                <a:lnTo>
                  <a:pt x="63" y="388"/>
                </a:lnTo>
                <a:lnTo>
                  <a:pt x="65" y="400"/>
                </a:lnTo>
                <a:lnTo>
                  <a:pt x="68" y="400"/>
                </a:lnTo>
                <a:lnTo>
                  <a:pt x="74" y="400"/>
                </a:lnTo>
                <a:lnTo>
                  <a:pt x="86" y="400"/>
                </a:lnTo>
                <a:lnTo>
                  <a:pt x="97" y="400"/>
                </a:lnTo>
                <a:lnTo>
                  <a:pt x="98" y="400"/>
                </a:lnTo>
                <a:lnTo>
                  <a:pt x="111" y="398"/>
                </a:lnTo>
                <a:lnTo>
                  <a:pt x="112" y="398"/>
                </a:lnTo>
                <a:lnTo>
                  <a:pt x="113" y="398"/>
                </a:lnTo>
                <a:lnTo>
                  <a:pt x="127" y="398"/>
                </a:lnTo>
                <a:lnTo>
                  <a:pt x="134" y="398"/>
                </a:lnTo>
                <a:lnTo>
                  <a:pt x="137" y="398"/>
                </a:lnTo>
                <a:lnTo>
                  <a:pt x="138" y="398"/>
                </a:lnTo>
                <a:lnTo>
                  <a:pt x="141" y="398"/>
                </a:lnTo>
                <a:lnTo>
                  <a:pt x="158" y="397"/>
                </a:lnTo>
                <a:lnTo>
                  <a:pt x="174" y="395"/>
                </a:lnTo>
                <a:lnTo>
                  <a:pt x="181" y="395"/>
                </a:lnTo>
                <a:lnTo>
                  <a:pt x="202" y="395"/>
                </a:lnTo>
                <a:lnTo>
                  <a:pt x="231" y="393"/>
                </a:lnTo>
                <a:lnTo>
                  <a:pt x="241" y="393"/>
                </a:lnTo>
                <a:lnTo>
                  <a:pt x="284" y="390"/>
                </a:lnTo>
                <a:lnTo>
                  <a:pt x="285" y="390"/>
                </a:lnTo>
                <a:lnTo>
                  <a:pt x="296" y="390"/>
                </a:lnTo>
                <a:lnTo>
                  <a:pt x="298" y="390"/>
                </a:lnTo>
                <a:lnTo>
                  <a:pt x="301" y="390"/>
                </a:lnTo>
                <a:lnTo>
                  <a:pt x="313" y="388"/>
                </a:lnTo>
                <a:lnTo>
                  <a:pt x="317" y="388"/>
                </a:lnTo>
                <a:lnTo>
                  <a:pt x="319" y="388"/>
                </a:lnTo>
                <a:lnTo>
                  <a:pt x="323" y="388"/>
                </a:lnTo>
                <a:lnTo>
                  <a:pt x="323" y="345"/>
                </a:lnTo>
                <a:lnTo>
                  <a:pt x="319" y="347"/>
                </a:lnTo>
                <a:lnTo>
                  <a:pt x="323" y="337"/>
                </a:lnTo>
                <a:lnTo>
                  <a:pt x="313" y="341"/>
                </a:lnTo>
                <a:lnTo>
                  <a:pt x="316" y="333"/>
                </a:lnTo>
                <a:lnTo>
                  <a:pt x="313" y="331"/>
                </a:lnTo>
                <a:lnTo>
                  <a:pt x="312" y="327"/>
                </a:lnTo>
                <a:lnTo>
                  <a:pt x="320" y="311"/>
                </a:lnTo>
                <a:lnTo>
                  <a:pt x="320" y="302"/>
                </a:lnTo>
                <a:lnTo>
                  <a:pt x="331" y="304"/>
                </a:lnTo>
                <a:lnTo>
                  <a:pt x="323" y="281"/>
                </a:lnTo>
                <a:lnTo>
                  <a:pt x="330" y="276"/>
                </a:lnTo>
                <a:lnTo>
                  <a:pt x="333" y="265"/>
                </a:lnTo>
                <a:lnTo>
                  <a:pt x="341" y="251"/>
                </a:lnTo>
                <a:lnTo>
                  <a:pt x="349" y="245"/>
                </a:lnTo>
                <a:lnTo>
                  <a:pt x="346" y="238"/>
                </a:lnTo>
                <a:lnTo>
                  <a:pt x="355" y="236"/>
                </a:lnTo>
                <a:lnTo>
                  <a:pt x="353" y="241"/>
                </a:lnTo>
                <a:lnTo>
                  <a:pt x="356" y="243"/>
                </a:lnTo>
                <a:lnTo>
                  <a:pt x="363" y="219"/>
                </a:lnTo>
                <a:lnTo>
                  <a:pt x="360" y="205"/>
                </a:lnTo>
                <a:lnTo>
                  <a:pt x="364" y="204"/>
                </a:lnTo>
                <a:lnTo>
                  <a:pt x="366" y="208"/>
                </a:lnTo>
                <a:lnTo>
                  <a:pt x="371" y="201"/>
                </a:lnTo>
                <a:lnTo>
                  <a:pt x="362" y="195"/>
                </a:lnTo>
                <a:lnTo>
                  <a:pt x="364" y="194"/>
                </a:lnTo>
                <a:lnTo>
                  <a:pt x="367" y="195"/>
                </a:lnTo>
                <a:lnTo>
                  <a:pt x="371" y="194"/>
                </a:lnTo>
                <a:lnTo>
                  <a:pt x="370" y="191"/>
                </a:lnTo>
                <a:lnTo>
                  <a:pt x="374" y="184"/>
                </a:lnTo>
                <a:lnTo>
                  <a:pt x="376" y="184"/>
                </a:lnTo>
                <a:lnTo>
                  <a:pt x="377" y="181"/>
                </a:lnTo>
                <a:lnTo>
                  <a:pt x="384" y="180"/>
                </a:lnTo>
                <a:lnTo>
                  <a:pt x="388" y="175"/>
                </a:lnTo>
                <a:lnTo>
                  <a:pt x="388" y="170"/>
                </a:lnTo>
                <a:lnTo>
                  <a:pt x="383" y="165"/>
                </a:lnTo>
                <a:lnTo>
                  <a:pt x="395" y="150"/>
                </a:lnTo>
                <a:lnTo>
                  <a:pt x="401" y="150"/>
                </a:lnTo>
                <a:lnTo>
                  <a:pt x="398" y="125"/>
                </a:lnTo>
                <a:lnTo>
                  <a:pt x="395" y="118"/>
                </a:lnTo>
                <a:lnTo>
                  <a:pt x="394" y="122"/>
                </a:lnTo>
                <a:lnTo>
                  <a:pt x="391" y="122"/>
                </a:lnTo>
                <a:lnTo>
                  <a:pt x="394" y="116"/>
                </a:lnTo>
                <a:lnTo>
                  <a:pt x="401" y="108"/>
                </a:lnTo>
                <a:lnTo>
                  <a:pt x="403" y="101"/>
                </a:lnTo>
                <a:lnTo>
                  <a:pt x="413" y="104"/>
                </a:lnTo>
                <a:lnTo>
                  <a:pt x="413" y="80"/>
                </a:lnTo>
                <a:lnTo>
                  <a:pt x="423" y="62"/>
                </a:lnTo>
                <a:lnTo>
                  <a:pt x="433" y="61"/>
                </a:lnTo>
                <a:lnTo>
                  <a:pt x="423" y="51"/>
                </a:lnTo>
                <a:lnTo>
                  <a:pt x="409" y="54"/>
                </a:lnTo>
                <a:lnTo>
                  <a:pt x="403" y="54"/>
                </a:lnTo>
                <a:lnTo>
                  <a:pt x="387" y="55"/>
                </a:lnTo>
                <a:lnTo>
                  <a:pt x="380" y="56"/>
                </a:lnTo>
                <a:lnTo>
                  <a:pt x="376" y="56"/>
                </a:lnTo>
                <a:lnTo>
                  <a:pt x="367" y="56"/>
                </a:lnTo>
                <a:lnTo>
                  <a:pt x="374" y="43"/>
                </a:lnTo>
                <a:lnTo>
                  <a:pt x="377" y="41"/>
                </a:lnTo>
                <a:lnTo>
                  <a:pt x="383" y="33"/>
                </a:lnTo>
                <a:lnTo>
                  <a:pt x="387" y="27"/>
                </a:lnTo>
                <a:lnTo>
                  <a:pt x="383" y="0"/>
                </a:lnTo>
                <a:lnTo>
                  <a:pt x="377" y="1"/>
                </a:lnTo>
                <a:lnTo>
                  <a:pt x="374" y="1"/>
                </a:lnTo>
                <a:lnTo>
                  <a:pt x="370" y="1"/>
                </a:lnTo>
                <a:lnTo>
                  <a:pt x="346" y="2"/>
                </a:lnTo>
                <a:lnTo>
                  <a:pt x="335" y="4"/>
                </a:lnTo>
                <a:lnTo>
                  <a:pt x="334" y="4"/>
                </a:lnTo>
                <a:lnTo>
                  <a:pt x="330" y="4"/>
                </a:lnTo>
                <a:lnTo>
                  <a:pt x="321" y="5"/>
                </a:lnTo>
                <a:lnTo>
                  <a:pt x="310" y="5"/>
                </a:lnTo>
                <a:lnTo>
                  <a:pt x="299" y="6"/>
                </a:lnTo>
                <a:lnTo>
                  <a:pt x="294" y="6"/>
                </a:lnTo>
                <a:lnTo>
                  <a:pt x="291" y="6"/>
                </a:lnTo>
                <a:lnTo>
                  <a:pt x="276" y="8"/>
                </a:lnTo>
                <a:lnTo>
                  <a:pt x="274" y="8"/>
                </a:lnTo>
                <a:lnTo>
                  <a:pt x="272" y="8"/>
                </a:lnTo>
                <a:lnTo>
                  <a:pt x="267" y="9"/>
                </a:lnTo>
                <a:lnTo>
                  <a:pt x="263" y="9"/>
                </a:lnTo>
                <a:lnTo>
                  <a:pt x="253" y="9"/>
                </a:lnTo>
                <a:lnTo>
                  <a:pt x="247" y="9"/>
                </a:lnTo>
                <a:lnTo>
                  <a:pt x="224" y="11"/>
                </a:lnTo>
                <a:lnTo>
                  <a:pt x="215" y="11"/>
                </a:lnTo>
                <a:lnTo>
                  <a:pt x="213" y="11"/>
                </a:lnTo>
                <a:lnTo>
                  <a:pt x="212" y="11"/>
                </a:lnTo>
                <a:lnTo>
                  <a:pt x="192" y="13"/>
                </a:lnTo>
                <a:lnTo>
                  <a:pt x="187" y="13"/>
                </a:lnTo>
                <a:lnTo>
                  <a:pt x="179" y="13"/>
                </a:lnTo>
                <a:lnTo>
                  <a:pt x="162" y="15"/>
                </a:lnTo>
                <a:lnTo>
                  <a:pt x="160" y="15"/>
                </a:lnTo>
                <a:lnTo>
                  <a:pt x="158" y="15"/>
                </a:lnTo>
                <a:lnTo>
                  <a:pt x="151" y="15"/>
                </a:lnTo>
                <a:lnTo>
                  <a:pt x="134" y="16"/>
                </a:lnTo>
                <a:lnTo>
                  <a:pt x="126" y="16"/>
                </a:lnTo>
                <a:lnTo>
                  <a:pt x="113" y="16"/>
                </a:lnTo>
                <a:lnTo>
                  <a:pt x="112" y="16"/>
                </a:lnTo>
                <a:lnTo>
                  <a:pt x="106" y="18"/>
                </a:lnTo>
                <a:lnTo>
                  <a:pt x="101" y="18"/>
                </a:lnTo>
                <a:lnTo>
                  <a:pt x="88" y="18"/>
                </a:lnTo>
                <a:lnTo>
                  <a:pt x="79" y="18"/>
                </a:lnTo>
                <a:lnTo>
                  <a:pt x="70" y="18"/>
                </a:lnTo>
                <a:lnTo>
                  <a:pt x="65" y="19"/>
                </a:lnTo>
                <a:lnTo>
                  <a:pt x="59" y="19"/>
                </a:lnTo>
                <a:lnTo>
                  <a:pt x="52" y="19"/>
                </a:lnTo>
                <a:lnTo>
                  <a:pt x="45" y="20"/>
                </a:lnTo>
                <a:lnTo>
                  <a:pt x="20" y="20"/>
                </a:lnTo>
                <a:lnTo>
                  <a:pt x="9" y="20"/>
                </a:lnTo>
                <a:lnTo>
                  <a:pt x="0" y="20"/>
                </a:lnTo>
                <a:lnTo>
                  <a:pt x="2" y="34"/>
                </a:lnTo>
                <a:lnTo>
                  <a:pt x="2" y="41"/>
                </a:lnTo>
                <a:lnTo>
                  <a:pt x="5" y="58"/>
                </a:lnTo>
                <a:lnTo>
                  <a:pt x="6" y="62"/>
                </a:lnTo>
                <a:lnTo>
                  <a:pt x="8" y="65"/>
                </a:lnTo>
                <a:lnTo>
                  <a:pt x="11" y="90"/>
                </a:lnTo>
                <a:lnTo>
                  <a:pt x="12" y="97"/>
                </a:lnTo>
                <a:lnTo>
                  <a:pt x="13" y="102"/>
                </a:lnTo>
              </a:path>
            </a:pathLst>
          </a:custGeom>
          <a:noFill/>
          <a:ln w="6350">
            <a:solidFill>
              <a:schemeClr val="tx1"/>
            </a:solidFill>
            <a:round/>
            <a:headEnd/>
            <a:tailEnd/>
          </a:ln>
        </p:spPr>
        <p:txBody>
          <a:bodyPr/>
          <a:lstStyle/>
          <a:p>
            <a:endParaRPr lang="en-US"/>
          </a:p>
        </p:txBody>
      </p:sp>
      <p:sp>
        <p:nvSpPr>
          <p:cNvPr id="373799" name="Freeform 255" descr="25%"/>
          <p:cNvSpPr>
            <a:spLocks/>
          </p:cNvSpPr>
          <p:nvPr/>
        </p:nvSpPr>
        <p:spPr bwMode="auto">
          <a:xfrm>
            <a:off x="4383088" y="4102100"/>
            <a:ext cx="1025525" cy="474663"/>
          </a:xfrm>
          <a:custGeom>
            <a:avLst/>
            <a:gdLst>
              <a:gd name="T0" fmla="*/ 2147483647 w 744"/>
              <a:gd name="T1" fmla="*/ 2147483647 h 379"/>
              <a:gd name="T2" fmla="*/ 2147483647 w 744"/>
              <a:gd name="T3" fmla="*/ 2147483647 h 379"/>
              <a:gd name="T4" fmla="*/ 2147483647 w 744"/>
              <a:gd name="T5" fmla="*/ 2147483647 h 379"/>
              <a:gd name="T6" fmla="*/ 2147483647 w 744"/>
              <a:gd name="T7" fmla="*/ 2147483647 h 379"/>
              <a:gd name="T8" fmla="*/ 2147483647 w 744"/>
              <a:gd name="T9" fmla="*/ 2147483647 h 379"/>
              <a:gd name="T10" fmla="*/ 2147483647 w 744"/>
              <a:gd name="T11" fmla="*/ 2147483647 h 379"/>
              <a:gd name="T12" fmla="*/ 2147483647 w 744"/>
              <a:gd name="T13" fmla="*/ 2147483647 h 379"/>
              <a:gd name="T14" fmla="*/ 2147483647 w 744"/>
              <a:gd name="T15" fmla="*/ 2147483647 h 379"/>
              <a:gd name="T16" fmla="*/ 2147483647 w 744"/>
              <a:gd name="T17" fmla="*/ 2147483647 h 379"/>
              <a:gd name="T18" fmla="*/ 2147483647 w 744"/>
              <a:gd name="T19" fmla="*/ 2147483647 h 379"/>
              <a:gd name="T20" fmla="*/ 2147483647 w 744"/>
              <a:gd name="T21" fmla="*/ 2147483647 h 379"/>
              <a:gd name="T22" fmla="*/ 2147483647 w 744"/>
              <a:gd name="T23" fmla="*/ 2147483647 h 379"/>
              <a:gd name="T24" fmla="*/ 2147483647 w 744"/>
              <a:gd name="T25" fmla="*/ 2147483647 h 379"/>
              <a:gd name="T26" fmla="*/ 2147483647 w 744"/>
              <a:gd name="T27" fmla="*/ 2147483647 h 379"/>
              <a:gd name="T28" fmla="*/ 2147483647 w 744"/>
              <a:gd name="T29" fmla="*/ 2147483647 h 379"/>
              <a:gd name="T30" fmla="*/ 2147483647 w 744"/>
              <a:gd name="T31" fmla="*/ 2147483647 h 379"/>
              <a:gd name="T32" fmla="*/ 2147483647 w 744"/>
              <a:gd name="T33" fmla="*/ 2147483647 h 379"/>
              <a:gd name="T34" fmla="*/ 2147483647 w 744"/>
              <a:gd name="T35" fmla="*/ 2147483647 h 379"/>
              <a:gd name="T36" fmla="*/ 2147483647 w 744"/>
              <a:gd name="T37" fmla="*/ 2147483647 h 379"/>
              <a:gd name="T38" fmla="*/ 0 w 744"/>
              <a:gd name="T39" fmla="*/ 2147483647 h 379"/>
              <a:gd name="T40" fmla="*/ 2147483647 w 744"/>
              <a:gd name="T41" fmla="*/ 2147483647 h 379"/>
              <a:gd name="T42" fmla="*/ 2147483647 w 744"/>
              <a:gd name="T43" fmla="*/ 2147483647 h 379"/>
              <a:gd name="T44" fmla="*/ 2147483647 w 744"/>
              <a:gd name="T45" fmla="*/ 2147483647 h 379"/>
              <a:gd name="T46" fmla="*/ 2147483647 w 744"/>
              <a:gd name="T47" fmla="*/ 2147483647 h 379"/>
              <a:gd name="T48" fmla="*/ 2147483647 w 744"/>
              <a:gd name="T49" fmla="*/ 2147483647 h 379"/>
              <a:gd name="T50" fmla="*/ 2147483647 w 744"/>
              <a:gd name="T51" fmla="*/ 2147483647 h 379"/>
              <a:gd name="T52" fmla="*/ 2147483647 w 744"/>
              <a:gd name="T53" fmla="*/ 2147483647 h 379"/>
              <a:gd name="T54" fmla="*/ 2147483647 w 744"/>
              <a:gd name="T55" fmla="*/ 2147483647 h 379"/>
              <a:gd name="T56" fmla="*/ 2147483647 w 744"/>
              <a:gd name="T57" fmla="*/ 2147483647 h 379"/>
              <a:gd name="T58" fmla="*/ 2147483647 w 744"/>
              <a:gd name="T59" fmla="*/ 2147483647 h 379"/>
              <a:gd name="T60" fmla="*/ 2147483647 w 744"/>
              <a:gd name="T61" fmla="*/ 2147483647 h 379"/>
              <a:gd name="T62" fmla="*/ 2147483647 w 744"/>
              <a:gd name="T63" fmla="*/ 2147483647 h 379"/>
              <a:gd name="T64" fmla="*/ 2147483647 w 744"/>
              <a:gd name="T65" fmla="*/ 2147483647 h 379"/>
              <a:gd name="T66" fmla="*/ 2147483647 w 744"/>
              <a:gd name="T67" fmla="*/ 2147483647 h 379"/>
              <a:gd name="T68" fmla="*/ 2147483647 w 744"/>
              <a:gd name="T69" fmla="*/ 2147483647 h 379"/>
              <a:gd name="T70" fmla="*/ 2147483647 w 744"/>
              <a:gd name="T71" fmla="*/ 2147483647 h 379"/>
              <a:gd name="T72" fmla="*/ 2147483647 w 744"/>
              <a:gd name="T73" fmla="*/ 2147483647 h 379"/>
              <a:gd name="T74" fmla="*/ 2147483647 w 744"/>
              <a:gd name="T75" fmla="*/ 2147483647 h 379"/>
              <a:gd name="T76" fmla="*/ 2147483647 w 744"/>
              <a:gd name="T77" fmla="*/ 2147483647 h 379"/>
              <a:gd name="T78" fmla="*/ 2147483647 w 744"/>
              <a:gd name="T79" fmla="*/ 2147483647 h 379"/>
              <a:gd name="T80" fmla="*/ 2147483647 w 744"/>
              <a:gd name="T81" fmla="*/ 2147483647 h 379"/>
              <a:gd name="T82" fmla="*/ 2147483647 w 744"/>
              <a:gd name="T83" fmla="*/ 2147483647 h 379"/>
              <a:gd name="T84" fmla="*/ 2147483647 w 744"/>
              <a:gd name="T85" fmla="*/ 2147483647 h 379"/>
              <a:gd name="T86" fmla="*/ 2147483647 w 744"/>
              <a:gd name="T87" fmla="*/ 2147483647 h 379"/>
              <a:gd name="T88" fmla="*/ 2147483647 w 744"/>
              <a:gd name="T89" fmla="*/ 2147483647 h 379"/>
              <a:gd name="T90" fmla="*/ 2147483647 w 744"/>
              <a:gd name="T91" fmla="*/ 2147483647 h 379"/>
              <a:gd name="T92" fmla="*/ 2147483647 w 744"/>
              <a:gd name="T93" fmla="*/ 2147483647 h 379"/>
              <a:gd name="T94" fmla="*/ 2147483647 w 744"/>
              <a:gd name="T95" fmla="*/ 2147483647 h 379"/>
              <a:gd name="T96" fmla="*/ 2147483647 w 744"/>
              <a:gd name="T97" fmla="*/ 2147483647 h 379"/>
              <a:gd name="T98" fmla="*/ 2147483647 w 744"/>
              <a:gd name="T99" fmla="*/ 2147483647 h 379"/>
              <a:gd name="T100" fmla="*/ 2147483647 w 744"/>
              <a:gd name="T101" fmla="*/ 2147483647 h 379"/>
              <a:gd name="T102" fmla="*/ 2147483647 w 744"/>
              <a:gd name="T103" fmla="*/ 2147483647 h 379"/>
              <a:gd name="T104" fmla="*/ 2147483647 w 744"/>
              <a:gd name="T105" fmla="*/ 2147483647 h 379"/>
              <a:gd name="T106" fmla="*/ 2147483647 w 744"/>
              <a:gd name="T107" fmla="*/ 2147483647 h 379"/>
              <a:gd name="T108" fmla="*/ 2147483647 w 744"/>
              <a:gd name="T109" fmla="*/ 2147483647 h 379"/>
              <a:gd name="T110" fmla="*/ 2147483647 w 744"/>
              <a:gd name="T111" fmla="*/ 2147483647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44"/>
              <a:gd name="T169" fmla="*/ 0 h 379"/>
              <a:gd name="T170" fmla="*/ 744 w 744"/>
              <a:gd name="T171" fmla="*/ 379 h 37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44" h="379">
                <a:moveTo>
                  <a:pt x="726" y="97"/>
                </a:moveTo>
                <a:lnTo>
                  <a:pt x="723" y="80"/>
                </a:lnTo>
                <a:lnTo>
                  <a:pt x="723" y="73"/>
                </a:lnTo>
                <a:lnTo>
                  <a:pt x="720" y="59"/>
                </a:lnTo>
                <a:lnTo>
                  <a:pt x="720" y="50"/>
                </a:lnTo>
                <a:lnTo>
                  <a:pt x="720" y="44"/>
                </a:lnTo>
                <a:lnTo>
                  <a:pt x="720" y="41"/>
                </a:lnTo>
                <a:lnTo>
                  <a:pt x="720" y="40"/>
                </a:lnTo>
                <a:lnTo>
                  <a:pt x="719" y="34"/>
                </a:lnTo>
                <a:lnTo>
                  <a:pt x="719" y="32"/>
                </a:lnTo>
                <a:lnTo>
                  <a:pt x="719" y="20"/>
                </a:lnTo>
                <a:lnTo>
                  <a:pt x="719" y="9"/>
                </a:lnTo>
                <a:lnTo>
                  <a:pt x="719" y="5"/>
                </a:lnTo>
                <a:lnTo>
                  <a:pt x="706" y="5"/>
                </a:lnTo>
                <a:lnTo>
                  <a:pt x="686" y="6"/>
                </a:lnTo>
                <a:lnTo>
                  <a:pt x="680" y="6"/>
                </a:lnTo>
                <a:lnTo>
                  <a:pt x="665" y="6"/>
                </a:lnTo>
                <a:lnTo>
                  <a:pt x="659" y="6"/>
                </a:lnTo>
                <a:lnTo>
                  <a:pt x="651" y="6"/>
                </a:lnTo>
                <a:lnTo>
                  <a:pt x="643" y="6"/>
                </a:lnTo>
                <a:lnTo>
                  <a:pt x="641" y="6"/>
                </a:lnTo>
                <a:lnTo>
                  <a:pt x="633" y="8"/>
                </a:lnTo>
                <a:lnTo>
                  <a:pt x="629" y="8"/>
                </a:lnTo>
                <a:lnTo>
                  <a:pt x="619" y="8"/>
                </a:lnTo>
                <a:lnTo>
                  <a:pt x="611" y="8"/>
                </a:lnTo>
                <a:lnTo>
                  <a:pt x="604" y="8"/>
                </a:lnTo>
                <a:lnTo>
                  <a:pt x="601" y="8"/>
                </a:lnTo>
                <a:lnTo>
                  <a:pt x="590" y="9"/>
                </a:lnTo>
                <a:lnTo>
                  <a:pt x="563" y="9"/>
                </a:lnTo>
                <a:lnTo>
                  <a:pt x="556" y="9"/>
                </a:lnTo>
                <a:lnTo>
                  <a:pt x="547" y="9"/>
                </a:lnTo>
                <a:lnTo>
                  <a:pt x="537" y="9"/>
                </a:lnTo>
                <a:lnTo>
                  <a:pt x="526" y="9"/>
                </a:lnTo>
                <a:lnTo>
                  <a:pt x="515" y="9"/>
                </a:lnTo>
                <a:lnTo>
                  <a:pt x="502" y="9"/>
                </a:lnTo>
                <a:lnTo>
                  <a:pt x="488" y="9"/>
                </a:lnTo>
                <a:lnTo>
                  <a:pt x="483" y="9"/>
                </a:lnTo>
                <a:lnTo>
                  <a:pt x="474" y="9"/>
                </a:lnTo>
                <a:lnTo>
                  <a:pt x="473" y="9"/>
                </a:lnTo>
                <a:lnTo>
                  <a:pt x="456" y="9"/>
                </a:lnTo>
                <a:lnTo>
                  <a:pt x="447" y="9"/>
                </a:lnTo>
                <a:lnTo>
                  <a:pt x="430" y="9"/>
                </a:lnTo>
                <a:lnTo>
                  <a:pt x="426" y="9"/>
                </a:lnTo>
                <a:lnTo>
                  <a:pt x="420" y="11"/>
                </a:lnTo>
                <a:lnTo>
                  <a:pt x="419" y="9"/>
                </a:lnTo>
                <a:lnTo>
                  <a:pt x="404" y="9"/>
                </a:lnTo>
                <a:lnTo>
                  <a:pt x="399" y="9"/>
                </a:lnTo>
                <a:lnTo>
                  <a:pt x="398" y="9"/>
                </a:lnTo>
                <a:lnTo>
                  <a:pt x="387" y="9"/>
                </a:lnTo>
                <a:lnTo>
                  <a:pt x="383" y="9"/>
                </a:lnTo>
                <a:lnTo>
                  <a:pt x="365" y="9"/>
                </a:lnTo>
                <a:lnTo>
                  <a:pt x="361" y="9"/>
                </a:lnTo>
                <a:lnTo>
                  <a:pt x="344" y="9"/>
                </a:lnTo>
                <a:lnTo>
                  <a:pt x="315" y="9"/>
                </a:lnTo>
                <a:lnTo>
                  <a:pt x="312" y="9"/>
                </a:lnTo>
                <a:lnTo>
                  <a:pt x="305" y="9"/>
                </a:lnTo>
                <a:lnTo>
                  <a:pt x="301" y="9"/>
                </a:lnTo>
                <a:lnTo>
                  <a:pt x="298" y="9"/>
                </a:lnTo>
                <a:lnTo>
                  <a:pt x="265" y="9"/>
                </a:lnTo>
                <a:lnTo>
                  <a:pt x="258" y="8"/>
                </a:lnTo>
                <a:lnTo>
                  <a:pt x="255" y="8"/>
                </a:lnTo>
                <a:lnTo>
                  <a:pt x="251" y="8"/>
                </a:lnTo>
                <a:lnTo>
                  <a:pt x="248" y="8"/>
                </a:lnTo>
                <a:lnTo>
                  <a:pt x="209" y="6"/>
                </a:lnTo>
                <a:lnTo>
                  <a:pt x="205" y="6"/>
                </a:lnTo>
                <a:lnTo>
                  <a:pt x="177" y="6"/>
                </a:lnTo>
                <a:lnTo>
                  <a:pt x="173" y="6"/>
                </a:lnTo>
                <a:lnTo>
                  <a:pt x="166" y="6"/>
                </a:lnTo>
                <a:lnTo>
                  <a:pt x="162" y="6"/>
                </a:lnTo>
                <a:lnTo>
                  <a:pt x="141" y="5"/>
                </a:lnTo>
                <a:lnTo>
                  <a:pt x="126" y="5"/>
                </a:lnTo>
                <a:lnTo>
                  <a:pt x="109" y="5"/>
                </a:lnTo>
                <a:lnTo>
                  <a:pt x="104" y="5"/>
                </a:lnTo>
                <a:lnTo>
                  <a:pt x="86" y="4"/>
                </a:lnTo>
                <a:lnTo>
                  <a:pt x="83" y="4"/>
                </a:lnTo>
                <a:lnTo>
                  <a:pt x="34" y="2"/>
                </a:lnTo>
                <a:lnTo>
                  <a:pt x="23" y="0"/>
                </a:lnTo>
                <a:lnTo>
                  <a:pt x="2" y="0"/>
                </a:lnTo>
                <a:lnTo>
                  <a:pt x="1" y="13"/>
                </a:lnTo>
                <a:lnTo>
                  <a:pt x="0" y="30"/>
                </a:lnTo>
                <a:lnTo>
                  <a:pt x="0" y="55"/>
                </a:lnTo>
                <a:lnTo>
                  <a:pt x="33" y="55"/>
                </a:lnTo>
                <a:lnTo>
                  <a:pt x="52" y="57"/>
                </a:lnTo>
                <a:lnTo>
                  <a:pt x="72" y="57"/>
                </a:lnTo>
                <a:lnTo>
                  <a:pt x="74" y="58"/>
                </a:lnTo>
                <a:lnTo>
                  <a:pt x="76" y="58"/>
                </a:lnTo>
                <a:lnTo>
                  <a:pt x="83" y="58"/>
                </a:lnTo>
                <a:lnTo>
                  <a:pt x="94" y="58"/>
                </a:lnTo>
                <a:lnTo>
                  <a:pt x="98" y="59"/>
                </a:lnTo>
                <a:lnTo>
                  <a:pt x="118" y="59"/>
                </a:lnTo>
                <a:lnTo>
                  <a:pt x="138" y="59"/>
                </a:lnTo>
                <a:lnTo>
                  <a:pt x="149" y="61"/>
                </a:lnTo>
                <a:lnTo>
                  <a:pt x="165" y="61"/>
                </a:lnTo>
                <a:lnTo>
                  <a:pt x="172" y="62"/>
                </a:lnTo>
                <a:lnTo>
                  <a:pt x="176" y="62"/>
                </a:lnTo>
                <a:lnTo>
                  <a:pt x="181" y="62"/>
                </a:lnTo>
                <a:lnTo>
                  <a:pt x="204" y="62"/>
                </a:lnTo>
                <a:lnTo>
                  <a:pt x="211" y="62"/>
                </a:lnTo>
                <a:lnTo>
                  <a:pt x="224" y="62"/>
                </a:lnTo>
                <a:lnTo>
                  <a:pt x="226" y="62"/>
                </a:lnTo>
                <a:lnTo>
                  <a:pt x="258" y="64"/>
                </a:lnTo>
                <a:lnTo>
                  <a:pt x="258" y="78"/>
                </a:lnTo>
                <a:lnTo>
                  <a:pt x="256" y="112"/>
                </a:lnTo>
                <a:lnTo>
                  <a:pt x="256" y="118"/>
                </a:lnTo>
                <a:lnTo>
                  <a:pt x="256" y="128"/>
                </a:lnTo>
                <a:lnTo>
                  <a:pt x="256" y="131"/>
                </a:lnTo>
                <a:lnTo>
                  <a:pt x="255" y="138"/>
                </a:lnTo>
                <a:lnTo>
                  <a:pt x="255" y="146"/>
                </a:lnTo>
                <a:lnTo>
                  <a:pt x="255" y="160"/>
                </a:lnTo>
                <a:lnTo>
                  <a:pt x="255" y="174"/>
                </a:lnTo>
                <a:lnTo>
                  <a:pt x="255" y="177"/>
                </a:lnTo>
                <a:lnTo>
                  <a:pt x="255" y="182"/>
                </a:lnTo>
                <a:lnTo>
                  <a:pt x="255" y="196"/>
                </a:lnTo>
                <a:lnTo>
                  <a:pt x="255" y="200"/>
                </a:lnTo>
                <a:lnTo>
                  <a:pt x="255" y="209"/>
                </a:lnTo>
                <a:lnTo>
                  <a:pt x="255" y="214"/>
                </a:lnTo>
                <a:lnTo>
                  <a:pt x="254" y="225"/>
                </a:lnTo>
                <a:lnTo>
                  <a:pt x="254" y="242"/>
                </a:lnTo>
                <a:lnTo>
                  <a:pt x="254" y="249"/>
                </a:lnTo>
                <a:lnTo>
                  <a:pt x="254" y="256"/>
                </a:lnTo>
                <a:lnTo>
                  <a:pt x="252" y="277"/>
                </a:lnTo>
                <a:lnTo>
                  <a:pt x="256" y="276"/>
                </a:lnTo>
                <a:lnTo>
                  <a:pt x="268" y="283"/>
                </a:lnTo>
                <a:lnTo>
                  <a:pt x="274" y="292"/>
                </a:lnTo>
                <a:lnTo>
                  <a:pt x="297" y="295"/>
                </a:lnTo>
                <a:lnTo>
                  <a:pt x="299" y="295"/>
                </a:lnTo>
                <a:lnTo>
                  <a:pt x="319" y="299"/>
                </a:lnTo>
                <a:lnTo>
                  <a:pt x="322" y="302"/>
                </a:lnTo>
                <a:lnTo>
                  <a:pt x="323" y="315"/>
                </a:lnTo>
                <a:lnTo>
                  <a:pt x="330" y="319"/>
                </a:lnTo>
                <a:lnTo>
                  <a:pt x="336" y="318"/>
                </a:lnTo>
                <a:lnTo>
                  <a:pt x="345" y="319"/>
                </a:lnTo>
                <a:lnTo>
                  <a:pt x="363" y="326"/>
                </a:lnTo>
                <a:lnTo>
                  <a:pt x="374" y="323"/>
                </a:lnTo>
                <a:lnTo>
                  <a:pt x="374" y="324"/>
                </a:lnTo>
                <a:lnTo>
                  <a:pt x="380" y="326"/>
                </a:lnTo>
                <a:lnTo>
                  <a:pt x="386" y="331"/>
                </a:lnTo>
                <a:lnTo>
                  <a:pt x="391" y="333"/>
                </a:lnTo>
                <a:lnTo>
                  <a:pt x="408" y="326"/>
                </a:lnTo>
                <a:lnTo>
                  <a:pt x="413" y="327"/>
                </a:lnTo>
                <a:lnTo>
                  <a:pt x="418" y="326"/>
                </a:lnTo>
                <a:lnTo>
                  <a:pt x="422" y="324"/>
                </a:lnTo>
                <a:lnTo>
                  <a:pt x="423" y="341"/>
                </a:lnTo>
                <a:lnTo>
                  <a:pt x="431" y="341"/>
                </a:lnTo>
                <a:lnTo>
                  <a:pt x="431" y="352"/>
                </a:lnTo>
                <a:lnTo>
                  <a:pt x="441" y="357"/>
                </a:lnTo>
                <a:lnTo>
                  <a:pt x="463" y="343"/>
                </a:lnTo>
                <a:lnTo>
                  <a:pt x="468" y="351"/>
                </a:lnTo>
                <a:lnTo>
                  <a:pt x="472" y="350"/>
                </a:lnTo>
                <a:lnTo>
                  <a:pt x="474" y="350"/>
                </a:lnTo>
                <a:lnTo>
                  <a:pt x="484" y="359"/>
                </a:lnTo>
                <a:lnTo>
                  <a:pt x="502" y="354"/>
                </a:lnTo>
                <a:lnTo>
                  <a:pt x="501" y="366"/>
                </a:lnTo>
                <a:lnTo>
                  <a:pt x="508" y="371"/>
                </a:lnTo>
                <a:lnTo>
                  <a:pt x="523" y="345"/>
                </a:lnTo>
                <a:lnTo>
                  <a:pt x="524" y="345"/>
                </a:lnTo>
                <a:lnTo>
                  <a:pt x="541" y="359"/>
                </a:lnTo>
                <a:lnTo>
                  <a:pt x="554" y="351"/>
                </a:lnTo>
                <a:lnTo>
                  <a:pt x="555" y="351"/>
                </a:lnTo>
                <a:lnTo>
                  <a:pt x="554" y="354"/>
                </a:lnTo>
                <a:lnTo>
                  <a:pt x="563" y="365"/>
                </a:lnTo>
                <a:lnTo>
                  <a:pt x="570" y="365"/>
                </a:lnTo>
                <a:lnTo>
                  <a:pt x="573" y="369"/>
                </a:lnTo>
                <a:lnTo>
                  <a:pt x="584" y="365"/>
                </a:lnTo>
                <a:lnTo>
                  <a:pt x="606" y="352"/>
                </a:lnTo>
                <a:lnTo>
                  <a:pt x="620" y="355"/>
                </a:lnTo>
                <a:lnTo>
                  <a:pt x="629" y="352"/>
                </a:lnTo>
                <a:lnTo>
                  <a:pt x="630" y="350"/>
                </a:lnTo>
                <a:lnTo>
                  <a:pt x="643" y="347"/>
                </a:lnTo>
                <a:lnTo>
                  <a:pt x="643" y="344"/>
                </a:lnTo>
                <a:lnTo>
                  <a:pt x="645" y="345"/>
                </a:lnTo>
                <a:lnTo>
                  <a:pt x="648" y="350"/>
                </a:lnTo>
                <a:lnTo>
                  <a:pt x="647" y="350"/>
                </a:lnTo>
                <a:lnTo>
                  <a:pt x="669" y="350"/>
                </a:lnTo>
                <a:lnTo>
                  <a:pt x="672" y="350"/>
                </a:lnTo>
                <a:lnTo>
                  <a:pt x="673" y="344"/>
                </a:lnTo>
                <a:lnTo>
                  <a:pt x="683" y="343"/>
                </a:lnTo>
                <a:lnTo>
                  <a:pt x="686" y="344"/>
                </a:lnTo>
                <a:lnTo>
                  <a:pt x="686" y="347"/>
                </a:lnTo>
                <a:lnTo>
                  <a:pt x="697" y="351"/>
                </a:lnTo>
                <a:lnTo>
                  <a:pt x="708" y="364"/>
                </a:lnTo>
                <a:lnTo>
                  <a:pt x="712" y="365"/>
                </a:lnTo>
                <a:lnTo>
                  <a:pt x="712" y="362"/>
                </a:lnTo>
                <a:lnTo>
                  <a:pt x="719" y="364"/>
                </a:lnTo>
                <a:lnTo>
                  <a:pt x="719" y="366"/>
                </a:lnTo>
                <a:lnTo>
                  <a:pt x="720" y="366"/>
                </a:lnTo>
                <a:lnTo>
                  <a:pt x="719" y="368"/>
                </a:lnTo>
                <a:lnTo>
                  <a:pt x="730" y="371"/>
                </a:lnTo>
                <a:lnTo>
                  <a:pt x="740" y="378"/>
                </a:lnTo>
                <a:lnTo>
                  <a:pt x="743" y="375"/>
                </a:lnTo>
                <a:lnTo>
                  <a:pt x="743" y="347"/>
                </a:lnTo>
                <a:lnTo>
                  <a:pt x="743" y="344"/>
                </a:lnTo>
                <a:lnTo>
                  <a:pt x="743" y="341"/>
                </a:lnTo>
                <a:lnTo>
                  <a:pt x="743" y="338"/>
                </a:lnTo>
                <a:lnTo>
                  <a:pt x="743" y="322"/>
                </a:lnTo>
                <a:lnTo>
                  <a:pt x="743" y="315"/>
                </a:lnTo>
                <a:lnTo>
                  <a:pt x="743" y="308"/>
                </a:lnTo>
                <a:lnTo>
                  <a:pt x="743" y="284"/>
                </a:lnTo>
                <a:lnTo>
                  <a:pt x="741" y="278"/>
                </a:lnTo>
                <a:lnTo>
                  <a:pt x="741" y="265"/>
                </a:lnTo>
                <a:lnTo>
                  <a:pt x="741" y="259"/>
                </a:lnTo>
                <a:lnTo>
                  <a:pt x="741" y="255"/>
                </a:lnTo>
                <a:lnTo>
                  <a:pt x="741" y="238"/>
                </a:lnTo>
                <a:lnTo>
                  <a:pt x="741" y="232"/>
                </a:lnTo>
                <a:lnTo>
                  <a:pt x="741" y="198"/>
                </a:lnTo>
                <a:lnTo>
                  <a:pt x="740" y="184"/>
                </a:lnTo>
                <a:lnTo>
                  <a:pt x="740" y="182"/>
                </a:lnTo>
                <a:lnTo>
                  <a:pt x="740" y="181"/>
                </a:lnTo>
                <a:lnTo>
                  <a:pt x="741" y="181"/>
                </a:lnTo>
                <a:lnTo>
                  <a:pt x="740" y="181"/>
                </a:lnTo>
                <a:lnTo>
                  <a:pt x="738" y="170"/>
                </a:lnTo>
                <a:lnTo>
                  <a:pt x="738" y="168"/>
                </a:lnTo>
                <a:lnTo>
                  <a:pt x="736" y="154"/>
                </a:lnTo>
                <a:lnTo>
                  <a:pt x="736" y="150"/>
                </a:lnTo>
                <a:lnTo>
                  <a:pt x="736" y="147"/>
                </a:lnTo>
                <a:lnTo>
                  <a:pt x="734" y="142"/>
                </a:lnTo>
                <a:lnTo>
                  <a:pt x="733" y="136"/>
                </a:lnTo>
                <a:lnTo>
                  <a:pt x="731" y="129"/>
                </a:lnTo>
                <a:lnTo>
                  <a:pt x="729" y="104"/>
                </a:lnTo>
                <a:lnTo>
                  <a:pt x="727" y="101"/>
                </a:lnTo>
                <a:lnTo>
                  <a:pt x="726" y="97"/>
                </a:lnTo>
              </a:path>
            </a:pathLst>
          </a:custGeom>
          <a:noFill/>
          <a:ln w="6350">
            <a:solidFill>
              <a:schemeClr val="tx1"/>
            </a:solidFill>
            <a:round/>
            <a:headEnd/>
            <a:tailEnd/>
          </a:ln>
        </p:spPr>
        <p:txBody>
          <a:bodyPr/>
          <a:lstStyle/>
          <a:p>
            <a:endParaRPr lang="en-US"/>
          </a:p>
        </p:txBody>
      </p:sp>
      <p:sp>
        <p:nvSpPr>
          <p:cNvPr id="373800" name="Freeform 256"/>
          <p:cNvSpPr>
            <a:spLocks/>
          </p:cNvSpPr>
          <p:nvPr/>
        </p:nvSpPr>
        <p:spPr bwMode="auto">
          <a:xfrm>
            <a:off x="3892550" y="4175125"/>
            <a:ext cx="1644650" cy="1458913"/>
          </a:xfrm>
          <a:custGeom>
            <a:avLst/>
            <a:gdLst>
              <a:gd name="T0" fmla="*/ 2147483647 w 1194"/>
              <a:gd name="T1" fmla="*/ 2147483647 h 1167"/>
              <a:gd name="T2" fmla="*/ 2147483647 w 1194"/>
              <a:gd name="T3" fmla="*/ 2147483647 h 1167"/>
              <a:gd name="T4" fmla="*/ 2147483647 w 1194"/>
              <a:gd name="T5" fmla="*/ 2147483647 h 1167"/>
              <a:gd name="T6" fmla="*/ 2147483647 w 1194"/>
              <a:gd name="T7" fmla="*/ 2147483647 h 1167"/>
              <a:gd name="T8" fmla="*/ 2147483647 w 1194"/>
              <a:gd name="T9" fmla="*/ 2147483647 h 1167"/>
              <a:gd name="T10" fmla="*/ 2147483647 w 1194"/>
              <a:gd name="T11" fmla="*/ 2147483647 h 1167"/>
              <a:gd name="T12" fmla="*/ 2147483647 w 1194"/>
              <a:gd name="T13" fmla="*/ 2147483647 h 1167"/>
              <a:gd name="T14" fmla="*/ 2147483647 w 1194"/>
              <a:gd name="T15" fmla="*/ 2147483647 h 1167"/>
              <a:gd name="T16" fmla="*/ 2147483647 w 1194"/>
              <a:gd name="T17" fmla="*/ 2147483647 h 1167"/>
              <a:gd name="T18" fmla="*/ 2147483647 w 1194"/>
              <a:gd name="T19" fmla="*/ 2147483647 h 1167"/>
              <a:gd name="T20" fmla="*/ 2147483647 w 1194"/>
              <a:gd name="T21" fmla="*/ 2147483647 h 1167"/>
              <a:gd name="T22" fmla="*/ 2147483647 w 1194"/>
              <a:gd name="T23" fmla="*/ 2147483647 h 1167"/>
              <a:gd name="T24" fmla="*/ 2147483647 w 1194"/>
              <a:gd name="T25" fmla="*/ 2147483647 h 1167"/>
              <a:gd name="T26" fmla="*/ 2147483647 w 1194"/>
              <a:gd name="T27" fmla="*/ 2147483647 h 1167"/>
              <a:gd name="T28" fmla="*/ 2147483647 w 1194"/>
              <a:gd name="T29" fmla="*/ 2147483647 h 1167"/>
              <a:gd name="T30" fmla="*/ 2147483647 w 1194"/>
              <a:gd name="T31" fmla="*/ 2147483647 h 1167"/>
              <a:gd name="T32" fmla="*/ 2147483647 w 1194"/>
              <a:gd name="T33" fmla="*/ 2147483647 h 1167"/>
              <a:gd name="T34" fmla="*/ 2147483647 w 1194"/>
              <a:gd name="T35" fmla="*/ 2147483647 h 1167"/>
              <a:gd name="T36" fmla="*/ 2147483647 w 1194"/>
              <a:gd name="T37" fmla="*/ 2147483647 h 1167"/>
              <a:gd name="T38" fmla="*/ 2147483647 w 1194"/>
              <a:gd name="T39" fmla="*/ 2147483647 h 1167"/>
              <a:gd name="T40" fmla="*/ 2147483647 w 1194"/>
              <a:gd name="T41" fmla="*/ 2147483647 h 1167"/>
              <a:gd name="T42" fmla="*/ 2147483647 w 1194"/>
              <a:gd name="T43" fmla="*/ 2147483647 h 1167"/>
              <a:gd name="T44" fmla="*/ 2147483647 w 1194"/>
              <a:gd name="T45" fmla="*/ 2147483647 h 1167"/>
              <a:gd name="T46" fmla="*/ 2147483647 w 1194"/>
              <a:gd name="T47" fmla="*/ 2147483647 h 1167"/>
              <a:gd name="T48" fmla="*/ 2147483647 w 1194"/>
              <a:gd name="T49" fmla="*/ 2147483647 h 1167"/>
              <a:gd name="T50" fmla="*/ 2147483647 w 1194"/>
              <a:gd name="T51" fmla="*/ 2147483647 h 1167"/>
              <a:gd name="T52" fmla="*/ 2147483647 w 1194"/>
              <a:gd name="T53" fmla="*/ 2147483647 h 1167"/>
              <a:gd name="T54" fmla="*/ 2147483647 w 1194"/>
              <a:gd name="T55" fmla="*/ 2147483647 h 1167"/>
              <a:gd name="T56" fmla="*/ 2147483647 w 1194"/>
              <a:gd name="T57" fmla="*/ 2147483647 h 1167"/>
              <a:gd name="T58" fmla="*/ 2147483647 w 1194"/>
              <a:gd name="T59" fmla="*/ 2147483647 h 1167"/>
              <a:gd name="T60" fmla="*/ 2147483647 w 1194"/>
              <a:gd name="T61" fmla="*/ 2147483647 h 1167"/>
              <a:gd name="T62" fmla="*/ 2147483647 w 1194"/>
              <a:gd name="T63" fmla="*/ 2147483647 h 1167"/>
              <a:gd name="T64" fmla="*/ 2147483647 w 1194"/>
              <a:gd name="T65" fmla="*/ 2147483647 h 1167"/>
              <a:gd name="T66" fmla="*/ 2147483647 w 1194"/>
              <a:gd name="T67" fmla="*/ 2147483647 h 1167"/>
              <a:gd name="T68" fmla="*/ 2147483647 w 1194"/>
              <a:gd name="T69" fmla="*/ 2147483647 h 1167"/>
              <a:gd name="T70" fmla="*/ 2147483647 w 1194"/>
              <a:gd name="T71" fmla="*/ 2147483647 h 1167"/>
              <a:gd name="T72" fmla="*/ 2147483647 w 1194"/>
              <a:gd name="T73" fmla="*/ 2147483647 h 1167"/>
              <a:gd name="T74" fmla="*/ 2147483647 w 1194"/>
              <a:gd name="T75" fmla="*/ 2147483647 h 1167"/>
              <a:gd name="T76" fmla="*/ 2147483647 w 1194"/>
              <a:gd name="T77" fmla="*/ 2147483647 h 1167"/>
              <a:gd name="T78" fmla="*/ 2147483647 w 1194"/>
              <a:gd name="T79" fmla="*/ 2147483647 h 1167"/>
              <a:gd name="T80" fmla="*/ 2147483647 w 1194"/>
              <a:gd name="T81" fmla="*/ 2147483647 h 1167"/>
              <a:gd name="T82" fmla="*/ 2147483647 w 1194"/>
              <a:gd name="T83" fmla="*/ 2147483647 h 1167"/>
              <a:gd name="T84" fmla="*/ 2147483647 w 1194"/>
              <a:gd name="T85" fmla="*/ 2147483647 h 1167"/>
              <a:gd name="T86" fmla="*/ 2147483647 w 1194"/>
              <a:gd name="T87" fmla="*/ 2147483647 h 1167"/>
              <a:gd name="T88" fmla="*/ 2147483647 w 1194"/>
              <a:gd name="T89" fmla="*/ 2147483647 h 1167"/>
              <a:gd name="T90" fmla="*/ 2147483647 w 1194"/>
              <a:gd name="T91" fmla="*/ 2147483647 h 1167"/>
              <a:gd name="T92" fmla="*/ 2147483647 w 1194"/>
              <a:gd name="T93" fmla="*/ 2147483647 h 1167"/>
              <a:gd name="T94" fmla="*/ 2147483647 w 1194"/>
              <a:gd name="T95" fmla="*/ 2147483647 h 1167"/>
              <a:gd name="T96" fmla="*/ 2147483647 w 1194"/>
              <a:gd name="T97" fmla="*/ 2147483647 h 1167"/>
              <a:gd name="T98" fmla="*/ 2147483647 w 1194"/>
              <a:gd name="T99" fmla="*/ 2147483647 h 1167"/>
              <a:gd name="T100" fmla="*/ 2147483647 w 1194"/>
              <a:gd name="T101" fmla="*/ 2147483647 h 1167"/>
              <a:gd name="T102" fmla="*/ 2147483647 w 1194"/>
              <a:gd name="T103" fmla="*/ 2147483647 h 1167"/>
              <a:gd name="T104" fmla="*/ 2147483647 w 1194"/>
              <a:gd name="T105" fmla="*/ 2147483647 h 1167"/>
              <a:gd name="T106" fmla="*/ 2147483647 w 1194"/>
              <a:gd name="T107" fmla="*/ 2147483647 h 1167"/>
              <a:gd name="T108" fmla="*/ 2147483647 w 1194"/>
              <a:gd name="T109" fmla="*/ 2147483647 h 1167"/>
              <a:gd name="T110" fmla="*/ 2147483647 w 1194"/>
              <a:gd name="T111" fmla="*/ 2147483647 h 116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94"/>
              <a:gd name="T169" fmla="*/ 0 h 1167"/>
              <a:gd name="T170" fmla="*/ 1194 w 1194"/>
              <a:gd name="T171" fmla="*/ 1167 h 116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94" h="1167">
                <a:moveTo>
                  <a:pt x="615" y="964"/>
                </a:moveTo>
                <a:lnTo>
                  <a:pt x="606" y="951"/>
                </a:lnTo>
                <a:lnTo>
                  <a:pt x="593" y="934"/>
                </a:lnTo>
                <a:lnTo>
                  <a:pt x="574" y="913"/>
                </a:lnTo>
                <a:lnTo>
                  <a:pt x="570" y="906"/>
                </a:lnTo>
                <a:lnTo>
                  <a:pt x="561" y="881"/>
                </a:lnTo>
                <a:lnTo>
                  <a:pt x="563" y="880"/>
                </a:lnTo>
                <a:lnTo>
                  <a:pt x="539" y="836"/>
                </a:lnTo>
                <a:lnTo>
                  <a:pt x="534" y="816"/>
                </a:lnTo>
                <a:lnTo>
                  <a:pt x="524" y="806"/>
                </a:lnTo>
                <a:lnTo>
                  <a:pt x="521" y="798"/>
                </a:lnTo>
                <a:lnTo>
                  <a:pt x="502" y="783"/>
                </a:lnTo>
                <a:lnTo>
                  <a:pt x="498" y="773"/>
                </a:lnTo>
                <a:lnTo>
                  <a:pt x="491" y="772"/>
                </a:lnTo>
                <a:lnTo>
                  <a:pt x="488" y="768"/>
                </a:lnTo>
                <a:lnTo>
                  <a:pt x="481" y="766"/>
                </a:lnTo>
                <a:lnTo>
                  <a:pt x="479" y="755"/>
                </a:lnTo>
                <a:lnTo>
                  <a:pt x="475" y="755"/>
                </a:lnTo>
                <a:lnTo>
                  <a:pt x="464" y="740"/>
                </a:lnTo>
                <a:lnTo>
                  <a:pt x="455" y="740"/>
                </a:lnTo>
                <a:lnTo>
                  <a:pt x="455" y="737"/>
                </a:lnTo>
                <a:lnTo>
                  <a:pt x="434" y="737"/>
                </a:lnTo>
                <a:lnTo>
                  <a:pt x="413" y="732"/>
                </a:lnTo>
                <a:lnTo>
                  <a:pt x="412" y="734"/>
                </a:lnTo>
                <a:lnTo>
                  <a:pt x="407" y="733"/>
                </a:lnTo>
                <a:lnTo>
                  <a:pt x="407" y="736"/>
                </a:lnTo>
                <a:lnTo>
                  <a:pt x="381" y="723"/>
                </a:lnTo>
                <a:lnTo>
                  <a:pt x="362" y="737"/>
                </a:lnTo>
                <a:lnTo>
                  <a:pt x="355" y="737"/>
                </a:lnTo>
                <a:lnTo>
                  <a:pt x="339" y="752"/>
                </a:lnTo>
                <a:lnTo>
                  <a:pt x="325" y="790"/>
                </a:lnTo>
                <a:lnTo>
                  <a:pt x="305" y="809"/>
                </a:lnTo>
                <a:lnTo>
                  <a:pt x="299" y="819"/>
                </a:lnTo>
                <a:lnTo>
                  <a:pt x="278" y="812"/>
                </a:lnTo>
                <a:lnTo>
                  <a:pt x="266" y="799"/>
                </a:lnTo>
                <a:lnTo>
                  <a:pt x="245" y="788"/>
                </a:lnTo>
                <a:lnTo>
                  <a:pt x="241" y="784"/>
                </a:lnTo>
                <a:lnTo>
                  <a:pt x="221" y="777"/>
                </a:lnTo>
                <a:lnTo>
                  <a:pt x="212" y="770"/>
                </a:lnTo>
                <a:lnTo>
                  <a:pt x="199" y="755"/>
                </a:lnTo>
                <a:lnTo>
                  <a:pt x="177" y="740"/>
                </a:lnTo>
                <a:lnTo>
                  <a:pt x="163" y="698"/>
                </a:lnTo>
                <a:lnTo>
                  <a:pt x="162" y="671"/>
                </a:lnTo>
                <a:lnTo>
                  <a:pt x="148" y="640"/>
                </a:lnTo>
                <a:lnTo>
                  <a:pt x="140" y="629"/>
                </a:lnTo>
                <a:lnTo>
                  <a:pt x="138" y="623"/>
                </a:lnTo>
                <a:lnTo>
                  <a:pt x="106" y="603"/>
                </a:lnTo>
                <a:lnTo>
                  <a:pt x="86" y="573"/>
                </a:lnTo>
                <a:lnTo>
                  <a:pt x="73" y="565"/>
                </a:lnTo>
                <a:lnTo>
                  <a:pt x="54" y="539"/>
                </a:lnTo>
                <a:lnTo>
                  <a:pt x="43" y="533"/>
                </a:lnTo>
                <a:lnTo>
                  <a:pt x="33" y="525"/>
                </a:lnTo>
                <a:lnTo>
                  <a:pt x="19" y="496"/>
                </a:lnTo>
                <a:lnTo>
                  <a:pt x="11" y="496"/>
                </a:lnTo>
                <a:lnTo>
                  <a:pt x="9" y="492"/>
                </a:lnTo>
                <a:lnTo>
                  <a:pt x="0" y="479"/>
                </a:lnTo>
                <a:lnTo>
                  <a:pt x="2" y="476"/>
                </a:lnTo>
                <a:lnTo>
                  <a:pt x="0" y="470"/>
                </a:lnTo>
                <a:lnTo>
                  <a:pt x="2" y="468"/>
                </a:lnTo>
                <a:lnTo>
                  <a:pt x="24" y="470"/>
                </a:lnTo>
                <a:lnTo>
                  <a:pt x="36" y="470"/>
                </a:lnTo>
                <a:lnTo>
                  <a:pt x="47" y="471"/>
                </a:lnTo>
                <a:lnTo>
                  <a:pt x="59" y="472"/>
                </a:lnTo>
                <a:lnTo>
                  <a:pt x="115" y="478"/>
                </a:lnTo>
                <a:lnTo>
                  <a:pt x="140" y="479"/>
                </a:lnTo>
                <a:lnTo>
                  <a:pt x="156" y="479"/>
                </a:lnTo>
                <a:lnTo>
                  <a:pt x="163" y="479"/>
                </a:lnTo>
                <a:lnTo>
                  <a:pt x="206" y="483"/>
                </a:lnTo>
                <a:lnTo>
                  <a:pt x="216" y="483"/>
                </a:lnTo>
                <a:lnTo>
                  <a:pt x="238" y="485"/>
                </a:lnTo>
                <a:lnTo>
                  <a:pt x="241" y="485"/>
                </a:lnTo>
                <a:lnTo>
                  <a:pt x="262" y="486"/>
                </a:lnTo>
                <a:lnTo>
                  <a:pt x="263" y="486"/>
                </a:lnTo>
                <a:lnTo>
                  <a:pt x="264" y="486"/>
                </a:lnTo>
                <a:lnTo>
                  <a:pt x="274" y="486"/>
                </a:lnTo>
                <a:lnTo>
                  <a:pt x="298" y="489"/>
                </a:lnTo>
                <a:lnTo>
                  <a:pt x="301" y="489"/>
                </a:lnTo>
                <a:lnTo>
                  <a:pt x="319" y="489"/>
                </a:lnTo>
                <a:lnTo>
                  <a:pt x="324" y="489"/>
                </a:lnTo>
                <a:lnTo>
                  <a:pt x="324" y="479"/>
                </a:lnTo>
                <a:lnTo>
                  <a:pt x="325" y="463"/>
                </a:lnTo>
                <a:lnTo>
                  <a:pt x="327" y="438"/>
                </a:lnTo>
                <a:lnTo>
                  <a:pt x="327" y="432"/>
                </a:lnTo>
                <a:lnTo>
                  <a:pt x="328" y="421"/>
                </a:lnTo>
                <a:lnTo>
                  <a:pt x="328" y="400"/>
                </a:lnTo>
                <a:lnTo>
                  <a:pt x="330" y="385"/>
                </a:lnTo>
                <a:lnTo>
                  <a:pt x="331" y="367"/>
                </a:lnTo>
                <a:lnTo>
                  <a:pt x="332" y="339"/>
                </a:lnTo>
                <a:lnTo>
                  <a:pt x="332" y="338"/>
                </a:lnTo>
                <a:lnTo>
                  <a:pt x="334" y="325"/>
                </a:lnTo>
                <a:lnTo>
                  <a:pt x="334" y="323"/>
                </a:lnTo>
                <a:lnTo>
                  <a:pt x="334" y="318"/>
                </a:lnTo>
                <a:lnTo>
                  <a:pt x="335" y="307"/>
                </a:lnTo>
                <a:lnTo>
                  <a:pt x="335" y="303"/>
                </a:lnTo>
                <a:lnTo>
                  <a:pt x="335" y="291"/>
                </a:lnTo>
                <a:lnTo>
                  <a:pt x="337" y="271"/>
                </a:lnTo>
                <a:lnTo>
                  <a:pt x="338" y="245"/>
                </a:lnTo>
                <a:lnTo>
                  <a:pt x="338" y="238"/>
                </a:lnTo>
                <a:lnTo>
                  <a:pt x="339" y="225"/>
                </a:lnTo>
                <a:lnTo>
                  <a:pt x="341" y="217"/>
                </a:lnTo>
                <a:lnTo>
                  <a:pt x="341" y="191"/>
                </a:lnTo>
                <a:lnTo>
                  <a:pt x="342" y="177"/>
                </a:lnTo>
                <a:lnTo>
                  <a:pt x="342" y="167"/>
                </a:lnTo>
                <a:lnTo>
                  <a:pt x="344" y="162"/>
                </a:lnTo>
                <a:lnTo>
                  <a:pt x="344" y="148"/>
                </a:lnTo>
                <a:lnTo>
                  <a:pt x="344" y="142"/>
                </a:lnTo>
                <a:lnTo>
                  <a:pt x="345" y="133"/>
                </a:lnTo>
                <a:lnTo>
                  <a:pt x="345" y="127"/>
                </a:lnTo>
                <a:lnTo>
                  <a:pt x="346" y="94"/>
                </a:lnTo>
                <a:lnTo>
                  <a:pt x="346" y="81"/>
                </a:lnTo>
                <a:lnTo>
                  <a:pt x="348" y="80"/>
                </a:lnTo>
                <a:lnTo>
                  <a:pt x="348" y="77"/>
                </a:lnTo>
                <a:lnTo>
                  <a:pt x="349" y="47"/>
                </a:lnTo>
                <a:lnTo>
                  <a:pt x="350" y="0"/>
                </a:lnTo>
                <a:lnTo>
                  <a:pt x="355" y="0"/>
                </a:lnTo>
                <a:lnTo>
                  <a:pt x="388" y="0"/>
                </a:lnTo>
                <a:lnTo>
                  <a:pt x="407" y="1"/>
                </a:lnTo>
                <a:lnTo>
                  <a:pt x="427" y="1"/>
                </a:lnTo>
                <a:lnTo>
                  <a:pt x="430" y="2"/>
                </a:lnTo>
                <a:lnTo>
                  <a:pt x="431" y="2"/>
                </a:lnTo>
                <a:lnTo>
                  <a:pt x="438" y="2"/>
                </a:lnTo>
                <a:lnTo>
                  <a:pt x="449" y="2"/>
                </a:lnTo>
                <a:lnTo>
                  <a:pt x="453" y="4"/>
                </a:lnTo>
                <a:lnTo>
                  <a:pt x="473" y="4"/>
                </a:lnTo>
                <a:lnTo>
                  <a:pt x="493" y="4"/>
                </a:lnTo>
                <a:lnTo>
                  <a:pt x="504" y="5"/>
                </a:lnTo>
                <a:lnTo>
                  <a:pt x="520" y="5"/>
                </a:lnTo>
                <a:lnTo>
                  <a:pt x="527" y="6"/>
                </a:lnTo>
                <a:lnTo>
                  <a:pt x="531" y="6"/>
                </a:lnTo>
                <a:lnTo>
                  <a:pt x="536" y="6"/>
                </a:lnTo>
                <a:lnTo>
                  <a:pt x="559" y="6"/>
                </a:lnTo>
                <a:lnTo>
                  <a:pt x="565" y="6"/>
                </a:lnTo>
                <a:lnTo>
                  <a:pt x="579" y="6"/>
                </a:lnTo>
                <a:lnTo>
                  <a:pt x="581" y="6"/>
                </a:lnTo>
                <a:lnTo>
                  <a:pt x="613" y="8"/>
                </a:lnTo>
                <a:lnTo>
                  <a:pt x="613" y="22"/>
                </a:lnTo>
                <a:lnTo>
                  <a:pt x="611" y="56"/>
                </a:lnTo>
                <a:lnTo>
                  <a:pt x="611" y="62"/>
                </a:lnTo>
                <a:lnTo>
                  <a:pt x="611" y="72"/>
                </a:lnTo>
                <a:lnTo>
                  <a:pt x="611" y="74"/>
                </a:lnTo>
                <a:lnTo>
                  <a:pt x="610" y="81"/>
                </a:lnTo>
                <a:lnTo>
                  <a:pt x="610" y="90"/>
                </a:lnTo>
                <a:lnTo>
                  <a:pt x="610" y="103"/>
                </a:lnTo>
                <a:lnTo>
                  <a:pt x="610" y="117"/>
                </a:lnTo>
                <a:lnTo>
                  <a:pt x="610" y="120"/>
                </a:lnTo>
                <a:lnTo>
                  <a:pt x="610" y="126"/>
                </a:lnTo>
                <a:lnTo>
                  <a:pt x="610" y="140"/>
                </a:lnTo>
                <a:lnTo>
                  <a:pt x="610" y="144"/>
                </a:lnTo>
                <a:lnTo>
                  <a:pt x="610" y="152"/>
                </a:lnTo>
                <a:lnTo>
                  <a:pt x="610" y="158"/>
                </a:lnTo>
                <a:lnTo>
                  <a:pt x="608" y="169"/>
                </a:lnTo>
                <a:lnTo>
                  <a:pt x="608" y="185"/>
                </a:lnTo>
                <a:lnTo>
                  <a:pt x="608" y="192"/>
                </a:lnTo>
                <a:lnTo>
                  <a:pt x="608" y="199"/>
                </a:lnTo>
                <a:lnTo>
                  <a:pt x="607" y="220"/>
                </a:lnTo>
                <a:lnTo>
                  <a:pt x="611" y="219"/>
                </a:lnTo>
                <a:lnTo>
                  <a:pt x="622" y="225"/>
                </a:lnTo>
                <a:lnTo>
                  <a:pt x="629" y="235"/>
                </a:lnTo>
                <a:lnTo>
                  <a:pt x="651" y="238"/>
                </a:lnTo>
                <a:lnTo>
                  <a:pt x="654" y="238"/>
                </a:lnTo>
                <a:lnTo>
                  <a:pt x="674" y="242"/>
                </a:lnTo>
                <a:lnTo>
                  <a:pt x="676" y="245"/>
                </a:lnTo>
                <a:lnTo>
                  <a:pt x="678" y="257"/>
                </a:lnTo>
                <a:lnTo>
                  <a:pt x="685" y="262"/>
                </a:lnTo>
                <a:lnTo>
                  <a:pt x="690" y="260"/>
                </a:lnTo>
                <a:lnTo>
                  <a:pt x="700" y="262"/>
                </a:lnTo>
                <a:lnTo>
                  <a:pt x="718" y="268"/>
                </a:lnTo>
                <a:lnTo>
                  <a:pt x="729" y="266"/>
                </a:lnTo>
                <a:lnTo>
                  <a:pt x="729" y="267"/>
                </a:lnTo>
                <a:lnTo>
                  <a:pt x="735" y="268"/>
                </a:lnTo>
                <a:lnTo>
                  <a:pt x="740" y="274"/>
                </a:lnTo>
                <a:lnTo>
                  <a:pt x="746" y="275"/>
                </a:lnTo>
                <a:lnTo>
                  <a:pt x="762" y="268"/>
                </a:lnTo>
                <a:lnTo>
                  <a:pt x="768" y="270"/>
                </a:lnTo>
                <a:lnTo>
                  <a:pt x="772" y="268"/>
                </a:lnTo>
                <a:lnTo>
                  <a:pt x="776" y="267"/>
                </a:lnTo>
                <a:lnTo>
                  <a:pt x="778" y="284"/>
                </a:lnTo>
                <a:lnTo>
                  <a:pt x="786" y="284"/>
                </a:lnTo>
                <a:lnTo>
                  <a:pt x="786" y="295"/>
                </a:lnTo>
                <a:lnTo>
                  <a:pt x="796" y="299"/>
                </a:lnTo>
                <a:lnTo>
                  <a:pt x="818" y="285"/>
                </a:lnTo>
                <a:lnTo>
                  <a:pt x="822" y="293"/>
                </a:lnTo>
                <a:lnTo>
                  <a:pt x="826" y="292"/>
                </a:lnTo>
                <a:lnTo>
                  <a:pt x="829" y="292"/>
                </a:lnTo>
                <a:lnTo>
                  <a:pt x="839" y="302"/>
                </a:lnTo>
                <a:lnTo>
                  <a:pt x="857" y="296"/>
                </a:lnTo>
                <a:lnTo>
                  <a:pt x="855" y="309"/>
                </a:lnTo>
                <a:lnTo>
                  <a:pt x="862" y="313"/>
                </a:lnTo>
                <a:lnTo>
                  <a:pt x="878" y="288"/>
                </a:lnTo>
                <a:lnTo>
                  <a:pt x="879" y="288"/>
                </a:lnTo>
                <a:lnTo>
                  <a:pt x="896" y="302"/>
                </a:lnTo>
                <a:lnTo>
                  <a:pt x="908" y="293"/>
                </a:lnTo>
                <a:lnTo>
                  <a:pt x="910" y="293"/>
                </a:lnTo>
                <a:lnTo>
                  <a:pt x="908" y="296"/>
                </a:lnTo>
                <a:lnTo>
                  <a:pt x="918" y="307"/>
                </a:lnTo>
                <a:lnTo>
                  <a:pt x="925" y="307"/>
                </a:lnTo>
                <a:lnTo>
                  <a:pt x="928" y="311"/>
                </a:lnTo>
                <a:lnTo>
                  <a:pt x="939" y="307"/>
                </a:lnTo>
                <a:lnTo>
                  <a:pt x="961" y="295"/>
                </a:lnTo>
                <a:lnTo>
                  <a:pt x="975" y="298"/>
                </a:lnTo>
                <a:lnTo>
                  <a:pt x="983" y="295"/>
                </a:lnTo>
                <a:lnTo>
                  <a:pt x="984" y="292"/>
                </a:lnTo>
                <a:lnTo>
                  <a:pt x="997" y="289"/>
                </a:lnTo>
                <a:lnTo>
                  <a:pt x="997" y="286"/>
                </a:lnTo>
                <a:lnTo>
                  <a:pt x="1000" y="288"/>
                </a:lnTo>
                <a:lnTo>
                  <a:pt x="1002" y="292"/>
                </a:lnTo>
                <a:lnTo>
                  <a:pt x="1001" y="292"/>
                </a:lnTo>
                <a:lnTo>
                  <a:pt x="1023" y="292"/>
                </a:lnTo>
                <a:lnTo>
                  <a:pt x="1026" y="292"/>
                </a:lnTo>
                <a:lnTo>
                  <a:pt x="1027" y="286"/>
                </a:lnTo>
                <a:lnTo>
                  <a:pt x="1037" y="285"/>
                </a:lnTo>
                <a:lnTo>
                  <a:pt x="1040" y="286"/>
                </a:lnTo>
                <a:lnTo>
                  <a:pt x="1040" y="289"/>
                </a:lnTo>
                <a:lnTo>
                  <a:pt x="1051" y="293"/>
                </a:lnTo>
                <a:lnTo>
                  <a:pt x="1062" y="306"/>
                </a:lnTo>
                <a:lnTo>
                  <a:pt x="1066" y="307"/>
                </a:lnTo>
                <a:lnTo>
                  <a:pt x="1066" y="305"/>
                </a:lnTo>
                <a:lnTo>
                  <a:pt x="1073" y="306"/>
                </a:lnTo>
                <a:lnTo>
                  <a:pt x="1073" y="309"/>
                </a:lnTo>
                <a:lnTo>
                  <a:pt x="1075" y="309"/>
                </a:lnTo>
                <a:lnTo>
                  <a:pt x="1073" y="310"/>
                </a:lnTo>
                <a:lnTo>
                  <a:pt x="1084" y="313"/>
                </a:lnTo>
                <a:lnTo>
                  <a:pt x="1094" y="320"/>
                </a:lnTo>
                <a:lnTo>
                  <a:pt x="1097" y="317"/>
                </a:lnTo>
                <a:lnTo>
                  <a:pt x="1106" y="327"/>
                </a:lnTo>
                <a:lnTo>
                  <a:pt x="1118" y="321"/>
                </a:lnTo>
                <a:lnTo>
                  <a:pt x="1137" y="325"/>
                </a:lnTo>
                <a:lnTo>
                  <a:pt x="1137" y="328"/>
                </a:lnTo>
                <a:lnTo>
                  <a:pt x="1137" y="345"/>
                </a:lnTo>
                <a:lnTo>
                  <a:pt x="1137" y="356"/>
                </a:lnTo>
                <a:lnTo>
                  <a:pt x="1138" y="357"/>
                </a:lnTo>
                <a:lnTo>
                  <a:pt x="1138" y="371"/>
                </a:lnTo>
                <a:lnTo>
                  <a:pt x="1140" y="382"/>
                </a:lnTo>
                <a:lnTo>
                  <a:pt x="1140" y="385"/>
                </a:lnTo>
                <a:lnTo>
                  <a:pt x="1140" y="397"/>
                </a:lnTo>
                <a:lnTo>
                  <a:pt x="1140" y="413"/>
                </a:lnTo>
                <a:lnTo>
                  <a:pt x="1140" y="414"/>
                </a:lnTo>
                <a:lnTo>
                  <a:pt x="1140" y="418"/>
                </a:lnTo>
                <a:lnTo>
                  <a:pt x="1141" y="425"/>
                </a:lnTo>
                <a:lnTo>
                  <a:pt x="1141" y="439"/>
                </a:lnTo>
                <a:lnTo>
                  <a:pt x="1143" y="451"/>
                </a:lnTo>
                <a:lnTo>
                  <a:pt x="1143" y="453"/>
                </a:lnTo>
                <a:lnTo>
                  <a:pt x="1143" y="467"/>
                </a:lnTo>
                <a:lnTo>
                  <a:pt x="1143" y="472"/>
                </a:lnTo>
                <a:lnTo>
                  <a:pt x="1144" y="493"/>
                </a:lnTo>
                <a:lnTo>
                  <a:pt x="1145" y="496"/>
                </a:lnTo>
                <a:lnTo>
                  <a:pt x="1147" y="496"/>
                </a:lnTo>
                <a:lnTo>
                  <a:pt x="1147" y="499"/>
                </a:lnTo>
                <a:lnTo>
                  <a:pt x="1159" y="510"/>
                </a:lnTo>
                <a:lnTo>
                  <a:pt x="1163" y="521"/>
                </a:lnTo>
                <a:lnTo>
                  <a:pt x="1163" y="539"/>
                </a:lnTo>
                <a:lnTo>
                  <a:pt x="1174" y="547"/>
                </a:lnTo>
                <a:lnTo>
                  <a:pt x="1173" y="549"/>
                </a:lnTo>
                <a:lnTo>
                  <a:pt x="1187" y="582"/>
                </a:lnTo>
                <a:lnTo>
                  <a:pt x="1193" y="582"/>
                </a:lnTo>
                <a:lnTo>
                  <a:pt x="1190" y="601"/>
                </a:lnTo>
                <a:lnTo>
                  <a:pt x="1193" y="615"/>
                </a:lnTo>
                <a:lnTo>
                  <a:pt x="1188" y="629"/>
                </a:lnTo>
                <a:lnTo>
                  <a:pt x="1180" y="657"/>
                </a:lnTo>
                <a:lnTo>
                  <a:pt x="1177" y="666"/>
                </a:lnTo>
                <a:lnTo>
                  <a:pt x="1177" y="668"/>
                </a:lnTo>
                <a:lnTo>
                  <a:pt x="1177" y="676"/>
                </a:lnTo>
                <a:lnTo>
                  <a:pt x="1183" y="684"/>
                </a:lnTo>
                <a:lnTo>
                  <a:pt x="1183" y="697"/>
                </a:lnTo>
                <a:lnTo>
                  <a:pt x="1181" y="705"/>
                </a:lnTo>
                <a:lnTo>
                  <a:pt x="1180" y="707"/>
                </a:lnTo>
                <a:lnTo>
                  <a:pt x="1177" y="711"/>
                </a:lnTo>
                <a:lnTo>
                  <a:pt x="1170" y="726"/>
                </a:lnTo>
                <a:lnTo>
                  <a:pt x="1166" y="727"/>
                </a:lnTo>
                <a:lnTo>
                  <a:pt x="1169" y="740"/>
                </a:lnTo>
                <a:lnTo>
                  <a:pt x="1173" y="750"/>
                </a:lnTo>
                <a:lnTo>
                  <a:pt x="1169" y="747"/>
                </a:lnTo>
                <a:lnTo>
                  <a:pt x="1154" y="747"/>
                </a:lnTo>
                <a:lnTo>
                  <a:pt x="1125" y="761"/>
                </a:lnTo>
                <a:lnTo>
                  <a:pt x="1123" y="761"/>
                </a:lnTo>
                <a:lnTo>
                  <a:pt x="1090" y="784"/>
                </a:lnTo>
                <a:lnTo>
                  <a:pt x="1084" y="783"/>
                </a:lnTo>
                <a:lnTo>
                  <a:pt x="1102" y="768"/>
                </a:lnTo>
                <a:lnTo>
                  <a:pt x="1111" y="765"/>
                </a:lnTo>
                <a:lnTo>
                  <a:pt x="1111" y="763"/>
                </a:lnTo>
                <a:lnTo>
                  <a:pt x="1100" y="762"/>
                </a:lnTo>
                <a:lnTo>
                  <a:pt x="1087" y="766"/>
                </a:lnTo>
                <a:lnTo>
                  <a:pt x="1087" y="738"/>
                </a:lnTo>
                <a:lnTo>
                  <a:pt x="1080" y="741"/>
                </a:lnTo>
                <a:lnTo>
                  <a:pt x="1076" y="751"/>
                </a:lnTo>
                <a:lnTo>
                  <a:pt x="1070" y="750"/>
                </a:lnTo>
                <a:lnTo>
                  <a:pt x="1068" y="750"/>
                </a:lnTo>
                <a:lnTo>
                  <a:pt x="1066" y="750"/>
                </a:lnTo>
                <a:lnTo>
                  <a:pt x="1063" y="755"/>
                </a:lnTo>
                <a:lnTo>
                  <a:pt x="1065" y="761"/>
                </a:lnTo>
                <a:lnTo>
                  <a:pt x="1063" y="763"/>
                </a:lnTo>
                <a:lnTo>
                  <a:pt x="1065" y="766"/>
                </a:lnTo>
                <a:lnTo>
                  <a:pt x="1073" y="769"/>
                </a:lnTo>
                <a:lnTo>
                  <a:pt x="1077" y="781"/>
                </a:lnTo>
                <a:lnTo>
                  <a:pt x="1090" y="787"/>
                </a:lnTo>
                <a:lnTo>
                  <a:pt x="1054" y="816"/>
                </a:lnTo>
                <a:lnTo>
                  <a:pt x="1030" y="838"/>
                </a:lnTo>
                <a:lnTo>
                  <a:pt x="1020" y="844"/>
                </a:lnTo>
                <a:lnTo>
                  <a:pt x="1019" y="844"/>
                </a:lnTo>
                <a:lnTo>
                  <a:pt x="982" y="866"/>
                </a:lnTo>
                <a:lnTo>
                  <a:pt x="950" y="884"/>
                </a:lnTo>
                <a:lnTo>
                  <a:pt x="937" y="894"/>
                </a:lnTo>
                <a:lnTo>
                  <a:pt x="926" y="903"/>
                </a:lnTo>
                <a:lnTo>
                  <a:pt x="915" y="910"/>
                </a:lnTo>
                <a:lnTo>
                  <a:pt x="893" y="930"/>
                </a:lnTo>
                <a:lnTo>
                  <a:pt x="876" y="951"/>
                </a:lnTo>
                <a:lnTo>
                  <a:pt x="875" y="953"/>
                </a:lnTo>
                <a:lnTo>
                  <a:pt x="876" y="953"/>
                </a:lnTo>
                <a:lnTo>
                  <a:pt x="867" y="964"/>
                </a:lnTo>
                <a:lnTo>
                  <a:pt x="858" y="981"/>
                </a:lnTo>
                <a:lnTo>
                  <a:pt x="846" y="1014"/>
                </a:lnTo>
                <a:lnTo>
                  <a:pt x="846" y="1017"/>
                </a:lnTo>
                <a:lnTo>
                  <a:pt x="844" y="1043"/>
                </a:lnTo>
                <a:lnTo>
                  <a:pt x="853" y="1088"/>
                </a:lnTo>
                <a:lnTo>
                  <a:pt x="860" y="1107"/>
                </a:lnTo>
                <a:lnTo>
                  <a:pt x="867" y="1152"/>
                </a:lnTo>
                <a:lnTo>
                  <a:pt x="846" y="1166"/>
                </a:lnTo>
                <a:lnTo>
                  <a:pt x="833" y="1164"/>
                </a:lnTo>
                <a:lnTo>
                  <a:pt x="821" y="1152"/>
                </a:lnTo>
                <a:lnTo>
                  <a:pt x="797" y="1145"/>
                </a:lnTo>
                <a:lnTo>
                  <a:pt x="760" y="1145"/>
                </a:lnTo>
                <a:lnTo>
                  <a:pt x="757" y="1139"/>
                </a:lnTo>
                <a:lnTo>
                  <a:pt x="753" y="1139"/>
                </a:lnTo>
                <a:lnTo>
                  <a:pt x="726" y="1124"/>
                </a:lnTo>
                <a:lnTo>
                  <a:pt x="718" y="1125"/>
                </a:lnTo>
                <a:lnTo>
                  <a:pt x="711" y="1120"/>
                </a:lnTo>
                <a:lnTo>
                  <a:pt x="711" y="1116"/>
                </a:lnTo>
                <a:lnTo>
                  <a:pt x="688" y="1109"/>
                </a:lnTo>
                <a:lnTo>
                  <a:pt x="671" y="1091"/>
                </a:lnTo>
                <a:lnTo>
                  <a:pt x="663" y="1062"/>
                </a:lnTo>
                <a:lnTo>
                  <a:pt x="649" y="1043"/>
                </a:lnTo>
                <a:lnTo>
                  <a:pt x="645" y="1014"/>
                </a:lnTo>
                <a:lnTo>
                  <a:pt x="640" y="989"/>
                </a:lnTo>
                <a:lnTo>
                  <a:pt x="629" y="974"/>
                </a:lnTo>
                <a:lnTo>
                  <a:pt x="617" y="967"/>
                </a:lnTo>
                <a:lnTo>
                  <a:pt x="615" y="964"/>
                </a:lnTo>
              </a:path>
            </a:pathLst>
          </a:custGeom>
          <a:noFill/>
          <a:ln w="6350">
            <a:solidFill>
              <a:schemeClr val="tx1"/>
            </a:solidFill>
            <a:round/>
            <a:headEnd/>
            <a:tailEnd/>
          </a:ln>
        </p:spPr>
        <p:txBody>
          <a:bodyPr/>
          <a:lstStyle/>
          <a:p>
            <a:endParaRPr lang="en-US"/>
          </a:p>
        </p:txBody>
      </p:sp>
      <p:sp>
        <p:nvSpPr>
          <p:cNvPr id="373801" name="Freeform 257"/>
          <p:cNvSpPr>
            <a:spLocks/>
          </p:cNvSpPr>
          <p:nvPr/>
        </p:nvSpPr>
        <p:spPr bwMode="auto">
          <a:xfrm>
            <a:off x="2894013" y="3981450"/>
            <a:ext cx="785812" cy="842963"/>
          </a:xfrm>
          <a:custGeom>
            <a:avLst/>
            <a:gdLst>
              <a:gd name="T0" fmla="*/ 2147483647 w 570"/>
              <a:gd name="T1" fmla="*/ 2147483647 h 673"/>
              <a:gd name="T2" fmla="*/ 2147483647 w 570"/>
              <a:gd name="T3" fmla="*/ 2147483647 h 673"/>
              <a:gd name="T4" fmla="*/ 2147483647 w 570"/>
              <a:gd name="T5" fmla="*/ 2147483647 h 673"/>
              <a:gd name="T6" fmla="*/ 2147483647 w 570"/>
              <a:gd name="T7" fmla="*/ 2147483647 h 673"/>
              <a:gd name="T8" fmla="*/ 2147483647 w 570"/>
              <a:gd name="T9" fmla="*/ 2147483647 h 673"/>
              <a:gd name="T10" fmla="*/ 2147483647 w 570"/>
              <a:gd name="T11" fmla="*/ 2147483647 h 673"/>
              <a:gd name="T12" fmla="*/ 2147483647 w 570"/>
              <a:gd name="T13" fmla="*/ 2147483647 h 673"/>
              <a:gd name="T14" fmla="*/ 2147483647 w 570"/>
              <a:gd name="T15" fmla="*/ 2147483647 h 673"/>
              <a:gd name="T16" fmla="*/ 2147483647 w 570"/>
              <a:gd name="T17" fmla="*/ 2147483647 h 673"/>
              <a:gd name="T18" fmla="*/ 2147483647 w 570"/>
              <a:gd name="T19" fmla="*/ 2147483647 h 673"/>
              <a:gd name="T20" fmla="*/ 2147483647 w 570"/>
              <a:gd name="T21" fmla="*/ 2147483647 h 673"/>
              <a:gd name="T22" fmla="*/ 2147483647 w 570"/>
              <a:gd name="T23" fmla="*/ 2147483647 h 673"/>
              <a:gd name="T24" fmla="*/ 2147483647 w 570"/>
              <a:gd name="T25" fmla="*/ 2147483647 h 673"/>
              <a:gd name="T26" fmla="*/ 2147483647 w 570"/>
              <a:gd name="T27" fmla="*/ 2147483647 h 673"/>
              <a:gd name="T28" fmla="*/ 2147483647 w 570"/>
              <a:gd name="T29" fmla="*/ 2147483647 h 673"/>
              <a:gd name="T30" fmla="*/ 2147483647 w 570"/>
              <a:gd name="T31" fmla="*/ 2147483647 h 673"/>
              <a:gd name="T32" fmla="*/ 2147483647 w 570"/>
              <a:gd name="T33" fmla="*/ 2147483647 h 673"/>
              <a:gd name="T34" fmla="*/ 2147483647 w 570"/>
              <a:gd name="T35" fmla="*/ 2147483647 h 673"/>
              <a:gd name="T36" fmla="*/ 2147483647 w 570"/>
              <a:gd name="T37" fmla="*/ 2147483647 h 673"/>
              <a:gd name="T38" fmla="*/ 2147483647 w 570"/>
              <a:gd name="T39" fmla="*/ 2147483647 h 673"/>
              <a:gd name="T40" fmla="*/ 2147483647 w 570"/>
              <a:gd name="T41" fmla="*/ 2147483647 h 673"/>
              <a:gd name="T42" fmla="*/ 2147483647 w 570"/>
              <a:gd name="T43" fmla="*/ 2147483647 h 673"/>
              <a:gd name="T44" fmla="*/ 2147483647 w 570"/>
              <a:gd name="T45" fmla="*/ 2147483647 h 673"/>
              <a:gd name="T46" fmla="*/ 2147483647 w 570"/>
              <a:gd name="T47" fmla="*/ 2147483647 h 673"/>
              <a:gd name="T48" fmla="*/ 2147483647 w 570"/>
              <a:gd name="T49" fmla="*/ 2147483647 h 673"/>
              <a:gd name="T50" fmla="*/ 2147483647 w 570"/>
              <a:gd name="T51" fmla="*/ 2147483647 h 673"/>
              <a:gd name="T52" fmla="*/ 2147483647 w 570"/>
              <a:gd name="T53" fmla="*/ 2147483647 h 673"/>
              <a:gd name="T54" fmla="*/ 2147483647 w 570"/>
              <a:gd name="T55" fmla="*/ 2147483647 h 673"/>
              <a:gd name="T56" fmla="*/ 2147483647 w 570"/>
              <a:gd name="T57" fmla="*/ 2147483647 h 673"/>
              <a:gd name="T58" fmla="*/ 2147483647 w 570"/>
              <a:gd name="T59" fmla="*/ 2147483647 h 673"/>
              <a:gd name="T60" fmla="*/ 2147483647 w 570"/>
              <a:gd name="T61" fmla="*/ 2147483647 h 673"/>
              <a:gd name="T62" fmla="*/ 2147483647 w 570"/>
              <a:gd name="T63" fmla="*/ 2147483647 h 673"/>
              <a:gd name="T64" fmla="*/ 2147483647 w 570"/>
              <a:gd name="T65" fmla="*/ 2147483647 h 673"/>
              <a:gd name="T66" fmla="*/ 2147483647 w 570"/>
              <a:gd name="T67" fmla="*/ 2147483647 h 673"/>
              <a:gd name="T68" fmla="*/ 2147483647 w 570"/>
              <a:gd name="T69" fmla="*/ 2147483647 h 673"/>
              <a:gd name="T70" fmla="*/ 2147483647 w 570"/>
              <a:gd name="T71" fmla="*/ 2147483647 h 673"/>
              <a:gd name="T72" fmla="*/ 2147483647 w 570"/>
              <a:gd name="T73" fmla="*/ 2147483647 h 673"/>
              <a:gd name="T74" fmla="*/ 2147483647 w 570"/>
              <a:gd name="T75" fmla="*/ 2147483647 h 673"/>
              <a:gd name="T76" fmla="*/ 2147483647 w 570"/>
              <a:gd name="T77" fmla="*/ 2147483647 h 67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70"/>
              <a:gd name="T118" fmla="*/ 0 h 673"/>
              <a:gd name="T119" fmla="*/ 570 w 570"/>
              <a:gd name="T120" fmla="*/ 673 h 67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70" h="673">
                <a:moveTo>
                  <a:pt x="0" y="465"/>
                </a:moveTo>
                <a:lnTo>
                  <a:pt x="11" y="451"/>
                </a:lnTo>
                <a:lnTo>
                  <a:pt x="27" y="451"/>
                </a:lnTo>
                <a:lnTo>
                  <a:pt x="36" y="423"/>
                </a:lnTo>
                <a:lnTo>
                  <a:pt x="29" y="421"/>
                </a:lnTo>
                <a:lnTo>
                  <a:pt x="19" y="411"/>
                </a:lnTo>
                <a:lnTo>
                  <a:pt x="23" y="381"/>
                </a:lnTo>
                <a:lnTo>
                  <a:pt x="31" y="376"/>
                </a:lnTo>
                <a:lnTo>
                  <a:pt x="47" y="350"/>
                </a:lnTo>
                <a:lnTo>
                  <a:pt x="52" y="321"/>
                </a:lnTo>
                <a:lnTo>
                  <a:pt x="56" y="318"/>
                </a:lnTo>
                <a:lnTo>
                  <a:pt x="61" y="308"/>
                </a:lnTo>
                <a:lnTo>
                  <a:pt x="77" y="302"/>
                </a:lnTo>
                <a:lnTo>
                  <a:pt x="87" y="295"/>
                </a:lnTo>
                <a:lnTo>
                  <a:pt x="90" y="289"/>
                </a:lnTo>
                <a:lnTo>
                  <a:pt x="72" y="270"/>
                </a:lnTo>
                <a:lnTo>
                  <a:pt x="72" y="264"/>
                </a:lnTo>
                <a:lnTo>
                  <a:pt x="66" y="238"/>
                </a:lnTo>
                <a:lnTo>
                  <a:pt x="58" y="223"/>
                </a:lnTo>
                <a:lnTo>
                  <a:pt x="59" y="206"/>
                </a:lnTo>
                <a:lnTo>
                  <a:pt x="68" y="181"/>
                </a:lnTo>
                <a:lnTo>
                  <a:pt x="68" y="126"/>
                </a:lnTo>
                <a:lnTo>
                  <a:pt x="72" y="112"/>
                </a:lnTo>
                <a:lnTo>
                  <a:pt x="69" y="88"/>
                </a:lnTo>
                <a:lnTo>
                  <a:pt x="91" y="85"/>
                </a:lnTo>
                <a:lnTo>
                  <a:pt x="111" y="102"/>
                </a:lnTo>
                <a:lnTo>
                  <a:pt x="130" y="87"/>
                </a:lnTo>
                <a:lnTo>
                  <a:pt x="141" y="16"/>
                </a:lnTo>
                <a:lnTo>
                  <a:pt x="145" y="0"/>
                </a:lnTo>
                <a:lnTo>
                  <a:pt x="172" y="4"/>
                </a:lnTo>
                <a:lnTo>
                  <a:pt x="201" y="8"/>
                </a:lnTo>
                <a:lnTo>
                  <a:pt x="241" y="15"/>
                </a:lnTo>
                <a:lnTo>
                  <a:pt x="244" y="15"/>
                </a:lnTo>
                <a:lnTo>
                  <a:pt x="255" y="16"/>
                </a:lnTo>
                <a:lnTo>
                  <a:pt x="272" y="19"/>
                </a:lnTo>
                <a:lnTo>
                  <a:pt x="338" y="27"/>
                </a:lnTo>
                <a:lnTo>
                  <a:pt x="360" y="31"/>
                </a:lnTo>
                <a:lnTo>
                  <a:pt x="367" y="31"/>
                </a:lnTo>
                <a:lnTo>
                  <a:pt x="381" y="33"/>
                </a:lnTo>
                <a:lnTo>
                  <a:pt x="403" y="36"/>
                </a:lnTo>
                <a:lnTo>
                  <a:pt x="424" y="38"/>
                </a:lnTo>
                <a:lnTo>
                  <a:pt x="446" y="41"/>
                </a:lnTo>
                <a:lnTo>
                  <a:pt x="448" y="42"/>
                </a:lnTo>
                <a:lnTo>
                  <a:pt x="487" y="47"/>
                </a:lnTo>
                <a:lnTo>
                  <a:pt x="519" y="51"/>
                </a:lnTo>
                <a:lnTo>
                  <a:pt x="530" y="52"/>
                </a:lnTo>
                <a:lnTo>
                  <a:pt x="569" y="56"/>
                </a:lnTo>
                <a:lnTo>
                  <a:pt x="566" y="83"/>
                </a:lnTo>
                <a:lnTo>
                  <a:pt x="563" y="110"/>
                </a:lnTo>
                <a:lnTo>
                  <a:pt x="556" y="164"/>
                </a:lnTo>
                <a:lnTo>
                  <a:pt x="550" y="216"/>
                </a:lnTo>
                <a:lnTo>
                  <a:pt x="550" y="218"/>
                </a:lnTo>
                <a:lnTo>
                  <a:pt x="544" y="277"/>
                </a:lnTo>
                <a:lnTo>
                  <a:pt x="541" y="296"/>
                </a:lnTo>
                <a:lnTo>
                  <a:pt x="541" y="297"/>
                </a:lnTo>
                <a:lnTo>
                  <a:pt x="539" y="320"/>
                </a:lnTo>
                <a:lnTo>
                  <a:pt x="537" y="340"/>
                </a:lnTo>
                <a:lnTo>
                  <a:pt x="532" y="382"/>
                </a:lnTo>
                <a:lnTo>
                  <a:pt x="530" y="405"/>
                </a:lnTo>
                <a:lnTo>
                  <a:pt x="530" y="408"/>
                </a:lnTo>
                <a:lnTo>
                  <a:pt x="530" y="410"/>
                </a:lnTo>
                <a:lnTo>
                  <a:pt x="523" y="468"/>
                </a:lnTo>
                <a:lnTo>
                  <a:pt x="523" y="473"/>
                </a:lnTo>
                <a:lnTo>
                  <a:pt x="520" y="490"/>
                </a:lnTo>
                <a:lnTo>
                  <a:pt x="517" y="515"/>
                </a:lnTo>
                <a:lnTo>
                  <a:pt x="517" y="518"/>
                </a:lnTo>
                <a:lnTo>
                  <a:pt x="514" y="544"/>
                </a:lnTo>
                <a:lnTo>
                  <a:pt x="513" y="552"/>
                </a:lnTo>
                <a:lnTo>
                  <a:pt x="503" y="648"/>
                </a:lnTo>
                <a:lnTo>
                  <a:pt x="503" y="651"/>
                </a:lnTo>
                <a:lnTo>
                  <a:pt x="500" y="672"/>
                </a:lnTo>
                <a:lnTo>
                  <a:pt x="371" y="656"/>
                </a:lnTo>
                <a:lnTo>
                  <a:pt x="316" y="649"/>
                </a:lnTo>
                <a:lnTo>
                  <a:pt x="294" y="637"/>
                </a:lnTo>
                <a:lnTo>
                  <a:pt x="291" y="635"/>
                </a:lnTo>
                <a:lnTo>
                  <a:pt x="278" y="630"/>
                </a:lnTo>
                <a:lnTo>
                  <a:pt x="123" y="544"/>
                </a:lnTo>
                <a:lnTo>
                  <a:pt x="11" y="480"/>
                </a:lnTo>
                <a:lnTo>
                  <a:pt x="0" y="465"/>
                </a:lnTo>
              </a:path>
            </a:pathLst>
          </a:custGeom>
          <a:solidFill>
            <a:schemeClr val="accent2"/>
          </a:solidFill>
          <a:ln w="6350">
            <a:solidFill>
              <a:schemeClr val="tx1"/>
            </a:solidFill>
            <a:round/>
            <a:headEnd/>
            <a:tailEnd/>
          </a:ln>
        </p:spPr>
        <p:txBody>
          <a:bodyPr/>
          <a:lstStyle/>
          <a:p>
            <a:endParaRPr lang="en-US"/>
          </a:p>
        </p:txBody>
      </p:sp>
      <p:grpSp>
        <p:nvGrpSpPr>
          <p:cNvPr id="11" name="Group 258"/>
          <p:cNvGrpSpPr>
            <a:grpSpLocks/>
          </p:cNvGrpSpPr>
          <p:nvPr/>
        </p:nvGrpSpPr>
        <p:grpSpPr bwMode="auto">
          <a:xfrm>
            <a:off x="2035175" y="3094037"/>
            <a:ext cx="987425" cy="1454150"/>
            <a:chOff x="514" y="1479"/>
            <a:chExt cx="717" cy="1163"/>
          </a:xfrm>
          <a:solidFill>
            <a:schemeClr val="accent5"/>
          </a:solidFill>
        </p:grpSpPr>
        <p:sp>
          <p:nvSpPr>
            <p:cNvPr id="2" name="Freeform 259" descr="Outlined diamond"/>
            <p:cNvSpPr>
              <a:spLocks/>
            </p:cNvSpPr>
            <p:nvPr/>
          </p:nvSpPr>
          <p:spPr bwMode="auto">
            <a:xfrm>
              <a:off x="514" y="1479"/>
              <a:ext cx="717" cy="1163"/>
            </a:xfrm>
            <a:custGeom>
              <a:avLst/>
              <a:gdLst>
                <a:gd name="T0" fmla="*/ 637 w 717"/>
                <a:gd name="T1" fmla="*/ 1162 h 1163"/>
                <a:gd name="T2" fmla="*/ 661 w 717"/>
                <a:gd name="T3" fmla="*/ 1134 h 1163"/>
                <a:gd name="T4" fmla="*/ 649 w 717"/>
                <a:gd name="T5" fmla="*/ 1091 h 1163"/>
                <a:gd name="T6" fmla="*/ 678 w 717"/>
                <a:gd name="T7" fmla="*/ 1031 h 1163"/>
                <a:gd name="T8" fmla="*/ 703 w 717"/>
                <a:gd name="T9" fmla="*/ 1011 h 1163"/>
                <a:gd name="T10" fmla="*/ 697 w 717"/>
                <a:gd name="T11" fmla="*/ 979 h 1163"/>
                <a:gd name="T12" fmla="*/ 684 w 717"/>
                <a:gd name="T13" fmla="*/ 932 h 1163"/>
                <a:gd name="T14" fmla="*/ 641 w 717"/>
                <a:gd name="T15" fmla="*/ 854 h 1163"/>
                <a:gd name="T16" fmla="*/ 596 w 717"/>
                <a:gd name="T17" fmla="*/ 789 h 1163"/>
                <a:gd name="T18" fmla="*/ 551 w 717"/>
                <a:gd name="T19" fmla="*/ 725 h 1163"/>
                <a:gd name="T20" fmla="*/ 477 w 717"/>
                <a:gd name="T21" fmla="*/ 622 h 1163"/>
                <a:gd name="T22" fmla="*/ 448 w 717"/>
                <a:gd name="T23" fmla="*/ 581 h 1163"/>
                <a:gd name="T24" fmla="*/ 390 w 717"/>
                <a:gd name="T25" fmla="*/ 498 h 1163"/>
                <a:gd name="T26" fmla="*/ 367 w 717"/>
                <a:gd name="T27" fmla="*/ 465 h 1163"/>
                <a:gd name="T28" fmla="*/ 346 w 717"/>
                <a:gd name="T29" fmla="*/ 437 h 1163"/>
                <a:gd name="T30" fmla="*/ 325 w 717"/>
                <a:gd name="T31" fmla="*/ 408 h 1163"/>
                <a:gd name="T32" fmla="*/ 321 w 717"/>
                <a:gd name="T33" fmla="*/ 391 h 1163"/>
                <a:gd name="T34" fmla="*/ 322 w 717"/>
                <a:gd name="T35" fmla="*/ 382 h 1163"/>
                <a:gd name="T36" fmla="*/ 328 w 717"/>
                <a:gd name="T37" fmla="*/ 359 h 1163"/>
                <a:gd name="T38" fmla="*/ 333 w 717"/>
                <a:gd name="T39" fmla="*/ 332 h 1163"/>
                <a:gd name="T40" fmla="*/ 354 w 717"/>
                <a:gd name="T41" fmla="*/ 239 h 1163"/>
                <a:gd name="T42" fmla="*/ 385 w 717"/>
                <a:gd name="T43" fmla="*/ 104 h 1163"/>
                <a:gd name="T44" fmla="*/ 369 w 717"/>
                <a:gd name="T45" fmla="*/ 76 h 1163"/>
                <a:gd name="T46" fmla="*/ 288 w 717"/>
                <a:gd name="T47" fmla="*/ 56 h 1163"/>
                <a:gd name="T48" fmla="*/ 221 w 717"/>
                <a:gd name="T49" fmla="*/ 40 h 1163"/>
                <a:gd name="T50" fmla="*/ 145 w 717"/>
                <a:gd name="T51" fmla="*/ 20 h 1163"/>
                <a:gd name="T52" fmla="*/ 123 w 717"/>
                <a:gd name="T53" fmla="*/ 15 h 1163"/>
                <a:gd name="T54" fmla="*/ 105 w 717"/>
                <a:gd name="T55" fmla="*/ 11 h 1163"/>
                <a:gd name="T56" fmla="*/ 69 w 717"/>
                <a:gd name="T57" fmla="*/ 2 h 1163"/>
                <a:gd name="T58" fmla="*/ 59 w 717"/>
                <a:gd name="T59" fmla="*/ 33 h 1163"/>
                <a:gd name="T60" fmla="*/ 44 w 717"/>
                <a:gd name="T61" fmla="*/ 93 h 1163"/>
                <a:gd name="T62" fmla="*/ 42 w 717"/>
                <a:gd name="T63" fmla="*/ 101 h 1163"/>
                <a:gd name="T64" fmla="*/ 6 w 717"/>
                <a:gd name="T65" fmla="*/ 154 h 1163"/>
                <a:gd name="T66" fmla="*/ 16 w 717"/>
                <a:gd name="T67" fmla="*/ 201 h 1163"/>
                <a:gd name="T68" fmla="*/ 30 w 717"/>
                <a:gd name="T69" fmla="*/ 259 h 1163"/>
                <a:gd name="T70" fmla="*/ 26 w 717"/>
                <a:gd name="T71" fmla="*/ 355 h 1163"/>
                <a:gd name="T72" fmla="*/ 52 w 717"/>
                <a:gd name="T73" fmla="*/ 415 h 1163"/>
                <a:gd name="T74" fmla="*/ 56 w 717"/>
                <a:gd name="T75" fmla="*/ 422 h 1163"/>
                <a:gd name="T76" fmla="*/ 56 w 717"/>
                <a:gd name="T77" fmla="*/ 447 h 1163"/>
                <a:gd name="T78" fmla="*/ 76 w 717"/>
                <a:gd name="T79" fmla="*/ 467 h 1163"/>
                <a:gd name="T80" fmla="*/ 85 w 717"/>
                <a:gd name="T81" fmla="*/ 480 h 1163"/>
                <a:gd name="T82" fmla="*/ 77 w 717"/>
                <a:gd name="T83" fmla="*/ 512 h 1163"/>
                <a:gd name="T84" fmla="*/ 77 w 717"/>
                <a:gd name="T85" fmla="*/ 540 h 1163"/>
                <a:gd name="T86" fmla="*/ 90 w 717"/>
                <a:gd name="T87" fmla="*/ 571 h 1163"/>
                <a:gd name="T88" fmla="*/ 117 w 717"/>
                <a:gd name="T89" fmla="*/ 594 h 1163"/>
                <a:gd name="T90" fmla="*/ 102 w 717"/>
                <a:gd name="T91" fmla="*/ 615 h 1163"/>
                <a:gd name="T92" fmla="*/ 106 w 717"/>
                <a:gd name="T93" fmla="*/ 664 h 1163"/>
                <a:gd name="T94" fmla="*/ 130 w 717"/>
                <a:gd name="T95" fmla="*/ 717 h 1163"/>
                <a:gd name="T96" fmla="*/ 148 w 717"/>
                <a:gd name="T97" fmla="*/ 754 h 1163"/>
                <a:gd name="T98" fmla="*/ 155 w 717"/>
                <a:gd name="T99" fmla="*/ 783 h 1163"/>
                <a:gd name="T100" fmla="*/ 168 w 717"/>
                <a:gd name="T101" fmla="*/ 818 h 1163"/>
                <a:gd name="T102" fmla="*/ 180 w 717"/>
                <a:gd name="T103" fmla="*/ 878 h 1163"/>
                <a:gd name="T104" fmla="*/ 243 w 717"/>
                <a:gd name="T105" fmla="*/ 896 h 1163"/>
                <a:gd name="T106" fmla="*/ 275 w 717"/>
                <a:gd name="T107" fmla="*/ 936 h 1163"/>
                <a:gd name="T108" fmla="*/ 330 w 717"/>
                <a:gd name="T109" fmla="*/ 961 h 1163"/>
                <a:gd name="T110" fmla="*/ 344 w 717"/>
                <a:gd name="T111" fmla="*/ 999 h 1163"/>
                <a:gd name="T112" fmla="*/ 376 w 717"/>
                <a:gd name="T113" fmla="*/ 1017 h 1163"/>
                <a:gd name="T114" fmla="*/ 414 w 717"/>
                <a:gd name="T115" fmla="*/ 1077 h 1163"/>
                <a:gd name="T116" fmla="*/ 421 w 717"/>
                <a:gd name="T117" fmla="*/ 1143 h 11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7"/>
                <a:gd name="T178" fmla="*/ 0 h 1163"/>
                <a:gd name="T179" fmla="*/ 717 w 717"/>
                <a:gd name="T180" fmla="*/ 1163 h 116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7" h="1163">
                  <a:moveTo>
                    <a:pt x="634" y="1162"/>
                  </a:moveTo>
                  <a:lnTo>
                    <a:pt x="637" y="1162"/>
                  </a:lnTo>
                  <a:lnTo>
                    <a:pt x="653" y="1162"/>
                  </a:lnTo>
                  <a:lnTo>
                    <a:pt x="661" y="1134"/>
                  </a:lnTo>
                  <a:lnTo>
                    <a:pt x="655" y="1131"/>
                  </a:lnTo>
                  <a:lnTo>
                    <a:pt x="645" y="1121"/>
                  </a:lnTo>
                  <a:lnTo>
                    <a:pt x="649" y="1091"/>
                  </a:lnTo>
                  <a:lnTo>
                    <a:pt x="657" y="1086"/>
                  </a:lnTo>
                  <a:lnTo>
                    <a:pt x="673" y="1060"/>
                  </a:lnTo>
                  <a:lnTo>
                    <a:pt x="678" y="1031"/>
                  </a:lnTo>
                  <a:lnTo>
                    <a:pt x="682" y="1028"/>
                  </a:lnTo>
                  <a:lnTo>
                    <a:pt x="686" y="1018"/>
                  </a:lnTo>
                  <a:lnTo>
                    <a:pt x="703" y="1011"/>
                  </a:lnTo>
                  <a:lnTo>
                    <a:pt x="713" y="1004"/>
                  </a:lnTo>
                  <a:lnTo>
                    <a:pt x="716" y="999"/>
                  </a:lnTo>
                  <a:lnTo>
                    <a:pt x="697" y="979"/>
                  </a:lnTo>
                  <a:lnTo>
                    <a:pt x="697" y="974"/>
                  </a:lnTo>
                  <a:lnTo>
                    <a:pt x="692" y="947"/>
                  </a:lnTo>
                  <a:lnTo>
                    <a:pt x="684" y="932"/>
                  </a:lnTo>
                  <a:lnTo>
                    <a:pt x="685" y="915"/>
                  </a:lnTo>
                  <a:lnTo>
                    <a:pt x="664" y="886"/>
                  </a:lnTo>
                  <a:lnTo>
                    <a:pt x="641" y="854"/>
                  </a:lnTo>
                  <a:lnTo>
                    <a:pt x="614" y="815"/>
                  </a:lnTo>
                  <a:lnTo>
                    <a:pt x="606" y="804"/>
                  </a:lnTo>
                  <a:lnTo>
                    <a:pt x="596" y="789"/>
                  </a:lnTo>
                  <a:lnTo>
                    <a:pt x="595" y="789"/>
                  </a:lnTo>
                  <a:lnTo>
                    <a:pt x="570" y="754"/>
                  </a:lnTo>
                  <a:lnTo>
                    <a:pt x="551" y="725"/>
                  </a:lnTo>
                  <a:lnTo>
                    <a:pt x="508" y="665"/>
                  </a:lnTo>
                  <a:lnTo>
                    <a:pt x="483" y="629"/>
                  </a:lnTo>
                  <a:lnTo>
                    <a:pt x="477" y="622"/>
                  </a:lnTo>
                  <a:lnTo>
                    <a:pt x="462" y="601"/>
                  </a:lnTo>
                  <a:lnTo>
                    <a:pt x="459" y="597"/>
                  </a:lnTo>
                  <a:lnTo>
                    <a:pt x="448" y="581"/>
                  </a:lnTo>
                  <a:lnTo>
                    <a:pt x="423" y="546"/>
                  </a:lnTo>
                  <a:lnTo>
                    <a:pt x="401" y="514"/>
                  </a:lnTo>
                  <a:lnTo>
                    <a:pt x="390" y="498"/>
                  </a:lnTo>
                  <a:lnTo>
                    <a:pt x="373" y="476"/>
                  </a:lnTo>
                  <a:lnTo>
                    <a:pt x="368" y="468"/>
                  </a:lnTo>
                  <a:lnTo>
                    <a:pt x="367" y="465"/>
                  </a:lnTo>
                  <a:lnTo>
                    <a:pt x="362" y="461"/>
                  </a:lnTo>
                  <a:lnTo>
                    <a:pt x="351" y="446"/>
                  </a:lnTo>
                  <a:lnTo>
                    <a:pt x="346" y="437"/>
                  </a:lnTo>
                  <a:lnTo>
                    <a:pt x="342" y="432"/>
                  </a:lnTo>
                  <a:lnTo>
                    <a:pt x="329" y="414"/>
                  </a:lnTo>
                  <a:lnTo>
                    <a:pt x="325" y="408"/>
                  </a:lnTo>
                  <a:lnTo>
                    <a:pt x="324" y="405"/>
                  </a:lnTo>
                  <a:lnTo>
                    <a:pt x="318" y="400"/>
                  </a:lnTo>
                  <a:lnTo>
                    <a:pt x="321" y="391"/>
                  </a:lnTo>
                  <a:lnTo>
                    <a:pt x="321" y="387"/>
                  </a:lnTo>
                  <a:lnTo>
                    <a:pt x="321" y="386"/>
                  </a:lnTo>
                  <a:lnTo>
                    <a:pt x="322" y="382"/>
                  </a:lnTo>
                  <a:lnTo>
                    <a:pt x="325" y="372"/>
                  </a:lnTo>
                  <a:lnTo>
                    <a:pt x="325" y="365"/>
                  </a:lnTo>
                  <a:lnTo>
                    <a:pt x="328" y="359"/>
                  </a:lnTo>
                  <a:lnTo>
                    <a:pt x="329" y="351"/>
                  </a:lnTo>
                  <a:lnTo>
                    <a:pt x="330" y="346"/>
                  </a:lnTo>
                  <a:lnTo>
                    <a:pt x="333" y="332"/>
                  </a:lnTo>
                  <a:lnTo>
                    <a:pt x="336" y="322"/>
                  </a:lnTo>
                  <a:lnTo>
                    <a:pt x="342" y="297"/>
                  </a:lnTo>
                  <a:lnTo>
                    <a:pt x="354" y="239"/>
                  </a:lnTo>
                  <a:lnTo>
                    <a:pt x="371" y="165"/>
                  </a:lnTo>
                  <a:lnTo>
                    <a:pt x="373" y="148"/>
                  </a:lnTo>
                  <a:lnTo>
                    <a:pt x="385" y="104"/>
                  </a:lnTo>
                  <a:lnTo>
                    <a:pt x="390" y="80"/>
                  </a:lnTo>
                  <a:lnTo>
                    <a:pt x="373" y="76"/>
                  </a:lnTo>
                  <a:lnTo>
                    <a:pt x="369" y="76"/>
                  </a:lnTo>
                  <a:lnTo>
                    <a:pt x="321" y="63"/>
                  </a:lnTo>
                  <a:lnTo>
                    <a:pt x="306" y="61"/>
                  </a:lnTo>
                  <a:lnTo>
                    <a:pt x="288" y="56"/>
                  </a:lnTo>
                  <a:lnTo>
                    <a:pt x="276" y="54"/>
                  </a:lnTo>
                  <a:lnTo>
                    <a:pt x="234" y="43"/>
                  </a:lnTo>
                  <a:lnTo>
                    <a:pt x="221" y="40"/>
                  </a:lnTo>
                  <a:lnTo>
                    <a:pt x="211" y="37"/>
                  </a:lnTo>
                  <a:lnTo>
                    <a:pt x="153" y="23"/>
                  </a:lnTo>
                  <a:lnTo>
                    <a:pt x="145" y="20"/>
                  </a:lnTo>
                  <a:lnTo>
                    <a:pt x="138" y="19"/>
                  </a:lnTo>
                  <a:lnTo>
                    <a:pt x="130" y="18"/>
                  </a:lnTo>
                  <a:lnTo>
                    <a:pt x="123" y="15"/>
                  </a:lnTo>
                  <a:lnTo>
                    <a:pt x="116" y="13"/>
                  </a:lnTo>
                  <a:lnTo>
                    <a:pt x="108" y="11"/>
                  </a:lnTo>
                  <a:lnTo>
                    <a:pt x="105" y="11"/>
                  </a:lnTo>
                  <a:lnTo>
                    <a:pt x="92" y="8"/>
                  </a:lnTo>
                  <a:lnTo>
                    <a:pt x="78" y="4"/>
                  </a:lnTo>
                  <a:lnTo>
                    <a:pt x="69" y="2"/>
                  </a:lnTo>
                  <a:lnTo>
                    <a:pt x="62" y="0"/>
                  </a:lnTo>
                  <a:lnTo>
                    <a:pt x="52" y="23"/>
                  </a:lnTo>
                  <a:lnTo>
                    <a:pt x="59" y="33"/>
                  </a:lnTo>
                  <a:lnTo>
                    <a:pt x="59" y="59"/>
                  </a:lnTo>
                  <a:lnTo>
                    <a:pt x="56" y="68"/>
                  </a:lnTo>
                  <a:lnTo>
                    <a:pt x="44" y="93"/>
                  </a:lnTo>
                  <a:lnTo>
                    <a:pt x="40" y="93"/>
                  </a:lnTo>
                  <a:lnTo>
                    <a:pt x="40" y="101"/>
                  </a:lnTo>
                  <a:lnTo>
                    <a:pt x="42" y="101"/>
                  </a:lnTo>
                  <a:lnTo>
                    <a:pt x="42" y="107"/>
                  </a:lnTo>
                  <a:lnTo>
                    <a:pt x="36" y="119"/>
                  </a:lnTo>
                  <a:lnTo>
                    <a:pt x="6" y="154"/>
                  </a:lnTo>
                  <a:lnTo>
                    <a:pt x="5" y="168"/>
                  </a:lnTo>
                  <a:lnTo>
                    <a:pt x="0" y="179"/>
                  </a:lnTo>
                  <a:lnTo>
                    <a:pt x="16" y="201"/>
                  </a:lnTo>
                  <a:lnTo>
                    <a:pt x="22" y="215"/>
                  </a:lnTo>
                  <a:lnTo>
                    <a:pt x="30" y="246"/>
                  </a:lnTo>
                  <a:lnTo>
                    <a:pt x="30" y="259"/>
                  </a:lnTo>
                  <a:lnTo>
                    <a:pt x="20" y="284"/>
                  </a:lnTo>
                  <a:lnTo>
                    <a:pt x="19" y="341"/>
                  </a:lnTo>
                  <a:lnTo>
                    <a:pt x="26" y="355"/>
                  </a:lnTo>
                  <a:lnTo>
                    <a:pt x="42" y="389"/>
                  </a:lnTo>
                  <a:lnTo>
                    <a:pt x="51" y="400"/>
                  </a:lnTo>
                  <a:lnTo>
                    <a:pt x="52" y="415"/>
                  </a:lnTo>
                  <a:lnTo>
                    <a:pt x="56" y="416"/>
                  </a:lnTo>
                  <a:lnTo>
                    <a:pt x="59" y="422"/>
                  </a:lnTo>
                  <a:lnTo>
                    <a:pt x="56" y="422"/>
                  </a:lnTo>
                  <a:lnTo>
                    <a:pt x="56" y="436"/>
                  </a:lnTo>
                  <a:lnTo>
                    <a:pt x="52" y="450"/>
                  </a:lnTo>
                  <a:lnTo>
                    <a:pt x="56" y="447"/>
                  </a:lnTo>
                  <a:lnTo>
                    <a:pt x="60" y="448"/>
                  </a:lnTo>
                  <a:lnTo>
                    <a:pt x="69" y="460"/>
                  </a:lnTo>
                  <a:lnTo>
                    <a:pt x="76" y="467"/>
                  </a:lnTo>
                  <a:lnTo>
                    <a:pt x="83" y="478"/>
                  </a:lnTo>
                  <a:lnTo>
                    <a:pt x="87" y="478"/>
                  </a:lnTo>
                  <a:lnTo>
                    <a:pt x="85" y="480"/>
                  </a:lnTo>
                  <a:lnTo>
                    <a:pt x="83" y="480"/>
                  </a:lnTo>
                  <a:lnTo>
                    <a:pt x="83" y="489"/>
                  </a:lnTo>
                  <a:lnTo>
                    <a:pt x="77" y="512"/>
                  </a:lnTo>
                  <a:lnTo>
                    <a:pt x="80" y="512"/>
                  </a:lnTo>
                  <a:lnTo>
                    <a:pt x="81" y="526"/>
                  </a:lnTo>
                  <a:lnTo>
                    <a:pt x="77" y="540"/>
                  </a:lnTo>
                  <a:lnTo>
                    <a:pt x="81" y="554"/>
                  </a:lnTo>
                  <a:lnTo>
                    <a:pt x="84" y="557"/>
                  </a:lnTo>
                  <a:lnTo>
                    <a:pt x="90" y="571"/>
                  </a:lnTo>
                  <a:lnTo>
                    <a:pt x="101" y="579"/>
                  </a:lnTo>
                  <a:lnTo>
                    <a:pt x="113" y="581"/>
                  </a:lnTo>
                  <a:lnTo>
                    <a:pt x="117" y="594"/>
                  </a:lnTo>
                  <a:lnTo>
                    <a:pt x="112" y="614"/>
                  </a:lnTo>
                  <a:lnTo>
                    <a:pt x="106" y="619"/>
                  </a:lnTo>
                  <a:lnTo>
                    <a:pt x="102" y="615"/>
                  </a:lnTo>
                  <a:lnTo>
                    <a:pt x="96" y="619"/>
                  </a:lnTo>
                  <a:lnTo>
                    <a:pt x="99" y="658"/>
                  </a:lnTo>
                  <a:lnTo>
                    <a:pt x="106" y="664"/>
                  </a:lnTo>
                  <a:lnTo>
                    <a:pt x="121" y="692"/>
                  </a:lnTo>
                  <a:lnTo>
                    <a:pt x="123" y="706"/>
                  </a:lnTo>
                  <a:lnTo>
                    <a:pt x="130" y="717"/>
                  </a:lnTo>
                  <a:lnTo>
                    <a:pt x="131" y="728"/>
                  </a:lnTo>
                  <a:lnTo>
                    <a:pt x="141" y="738"/>
                  </a:lnTo>
                  <a:lnTo>
                    <a:pt x="148" y="754"/>
                  </a:lnTo>
                  <a:lnTo>
                    <a:pt x="159" y="764"/>
                  </a:lnTo>
                  <a:lnTo>
                    <a:pt x="160" y="771"/>
                  </a:lnTo>
                  <a:lnTo>
                    <a:pt x="155" y="783"/>
                  </a:lnTo>
                  <a:lnTo>
                    <a:pt x="164" y="797"/>
                  </a:lnTo>
                  <a:lnTo>
                    <a:pt x="173" y="802"/>
                  </a:lnTo>
                  <a:lnTo>
                    <a:pt x="168" y="818"/>
                  </a:lnTo>
                  <a:lnTo>
                    <a:pt x="168" y="829"/>
                  </a:lnTo>
                  <a:lnTo>
                    <a:pt x="160" y="863"/>
                  </a:lnTo>
                  <a:lnTo>
                    <a:pt x="180" y="878"/>
                  </a:lnTo>
                  <a:lnTo>
                    <a:pt x="211" y="885"/>
                  </a:lnTo>
                  <a:lnTo>
                    <a:pt x="221" y="893"/>
                  </a:lnTo>
                  <a:lnTo>
                    <a:pt x="243" y="896"/>
                  </a:lnTo>
                  <a:lnTo>
                    <a:pt x="254" y="904"/>
                  </a:lnTo>
                  <a:lnTo>
                    <a:pt x="270" y="921"/>
                  </a:lnTo>
                  <a:lnTo>
                    <a:pt x="275" y="936"/>
                  </a:lnTo>
                  <a:lnTo>
                    <a:pt x="293" y="949"/>
                  </a:lnTo>
                  <a:lnTo>
                    <a:pt x="321" y="956"/>
                  </a:lnTo>
                  <a:lnTo>
                    <a:pt x="330" y="961"/>
                  </a:lnTo>
                  <a:lnTo>
                    <a:pt x="335" y="975"/>
                  </a:lnTo>
                  <a:lnTo>
                    <a:pt x="336" y="992"/>
                  </a:lnTo>
                  <a:lnTo>
                    <a:pt x="344" y="999"/>
                  </a:lnTo>
                  <a:lnTo>
                    <a:pt x="358" y="997"/>
                  </a:lnTo>
                  <a:lnTo>
                    <a:pt x="367" y="1007"/>
                  </a:lnTo>
                  <a:lnTo>
                    <a:pt x="376" y="1017"/>
                  </a:lnTo>
                  <a:lnTo>
                    <a:pt x="397" y="1043"/>
                  </a:lnTo>
                  <a:lnTo>
                    <a:pt x="404" y="1052"/>
                  </a:lnTo>
                  <a:lnTo>
                    <a:pt x="414" y="1077"/>
                  </a:lnTo>
                  <a:lnTo>
                    <a:pt x="414" y="1118"/>
                  </a:lnTo>
                  <a:lnTo>
                    <a:pt x="421" y="1134"/>
                  </a:lnTo>
                  <a:lnTo>
                    <a:pt x="421" y="1143"/>
                  </a:lnTo>
                  <a:lnTo>
                    <a:pt x="512" y="1150"/>
                  </a:lnTo>
                  <a:lnTo>
                    <a:pt x="634" y="1162"/>
                  </a:lnTo>
                </a:path>
              </a:pathLst>
            </a:custGeom>
            <a:grp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sp>
          <p:nvSpPr>
            <p:cNvPr id="3" name="Freeform 260" descr="Outlined diamond"/>
            <p:cNvSpPr>
              <a:spLocks/>
            </p:cNvSpPr>
            <p:nvPr/>
          </p:nvSpPr>
          <p:spPr bwMode="auto">
            <a:xfrm>
              <a:off x="722" y="2406"/>
              <a:ext cx="32" cy="23"/>
            </a:xfrm>
            <a:custGeom>
              <a:avLst/>
              <a:gdLst>
                <a:gd name="T0" fmla="*/ 0 w 32"/>
                <a:gd name="T1" fmla="*/ 0 h 23"/>
                <a:gd name="T2" fmla="*/ 22 w 32"/>
                <a:gd name="T3" fmla="*/ 16 h 23"/>
                <a:gd name="T4" fmla="*/ 28 w 32"/>
                <a:gd name="T5" fmla="*/ 12 h 23"/>
                <a:gd name="T6" fmla="*/ 31 w 32"/>
                <a:gd name="T7" fmla="*/ 20 h 23"/>
                <a:gd name="T8" fmla="*/ 28 w 32"/>
                <a:gd name="T9" fmla="*/ 22 h 23"/>
                <a:gd name="T10" fmla="*/ 4 w 32"/>
                <a:gd name="T11" fmla="*/ 18 h 23"/>
                <a:gd name="T12" fmla="*/ 0 w 32"/>
                <a:gd name="T13" fmla="*/ 0 h 23"/>
                <a:gd name="T14" fmla="*/ 0 60000 65536"/>
                <a:gd name="T15" fmla="*/ 0 60000 65536"/>
                <a:gd name="T16" fmla="*/ 0 60000 65536"/>
                <a:gd name="T17" fmla="*/ 0 60000 65536"/>
                <a:gd name="T18" fmla="*/ 0 60000 65536"/>
                <a:gd name="T19" fmla="*/ 0 60000 65536"/>
                <a:gd name="T20" fmla="*/ 0 60000 65536"/>
                <a:gd name="T21" fmla="*/ 0 w 32"/>
                <a:gd name="T22" fmla="*/ 0 h 23"/>
                <a:gd name="T23" fmla="*/ 32 w 32"/>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3">
                  <a:moveTo>
                    <a:pt x="0" y="0"/>
                  </a:moveTo>
                  <a:lnTo>
                    <a:pt x="22" y="16"/>
                  </a:lnTo>
                  <a:lnTo>
                    <a:pt x="28" y="12"/>
                  </a:lnTo>
                  <a:lnTo>
                    <a:pt x="31" y="20"/>
                  </a:lnTo>
                  <a:lnTo>
                    <a:pt x="28" y="22"/>
                  </a:lnTo>
                  <a:lnTo>
                    <a:pt x="4" y="18"/>
                  </a:lnTo>
                  <a:lnTo>
                    <a:pt x="0" y="0"/>
                  </a:lnTo>
                </a:path>
              </a:pathLst>
            </a:custGeom>
            <a:grp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sp>
          <p:nvSpPr>
            <p:cNvPr id="4" name="Freeform 261" descr="Outlined diamond"/>
            <p:cNvSpPr>
              <a:spLocks/>
            </p:cNvSpPr>
            <p:nvPr/>
          </p:nvSpPr>
          <p:spPr bwMode="auto">
            <a:xfrm>
              <a:off x="695" y="2409"/>
              <a:ext cx="24" cy="22"/>
            </a:xfrm>
            <a:custGeom>
              <a:avLst/>
              <a:gdLst>
                <a:gd name="T0" fmla="*/ 0 w 24"/>
                <a:gd name="T1" fmla="*/ 4 h 22"/>
                <a:gd name="T2" fmla="*/ 3 w 24"/>
                <a:gd name="T3" fmla="*/ 18 h 22"/>
                <a:gd name="T4" fmla="*/ 23 w 24"/>
                <a:gd name="T5" fmla="*/ 21 h 22"/>
                <a:gd name="T6" fmla="*/ 16 w 24"/>
                <a:gd name="T7" fmla="*/ 9 h 22"/>
                <a:gd name="T8" fmla="*/ 18 w 24"/>
                <a:gd name="T9" fmla="*/ 0 h 22"/>
                <a:gd name="T10" fmla="*/ 0 w 24"/>
                <a:gd name="T11" fmla="*/ 4 h 22"/>
                <a:gd name="T12" fmla="*/ 0 60000 65536"/>
                <a:gd name="T13" fmla="*/ 0 60000 65536"/>
                <a:gd name="T14" fmla="*/ 0 60000 65536"/>
                <a:gd name="T15" fmla="*/ 0 60000 65536"/>
                <a:gd name="T16" fmla="*/ 0 60000 65536"/>
                <a:gd name="T17" fmla="*/ 0 60000 65536"/>
                <a:gd name="T18" fmla="*/ 0 w 24"/>
                <a:gd name="T19" fmla="*/ 0 h 22"/>
                <a:gd name="T20" fmla="*/ 24 w 24"/>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24" h="22">
                  <a:moveTo>
                    <a:pt x="0" y="4"/>
                  </a:moveTo>
                  <a:lnTo>
                    <a:pt x="3" y="18"/>
                  </a:lnTo>
                  <a:lnTo>
                    <a:pt x="23" y="21"/>
                  </a:lnTo>
                  <a:lnTo>
                    <a:pt x="16" y="9"/>
                  </a:lnTo>
                  <a:lnTo>
                    <a:pt x="18" y="0"/>
                  </a:lnTo>
                  <a:lnTo>
                    <a:pt x="0" y="4"/>
                  </a:lnTo>
                </a:path>
              </a:pathLst>
            </a:custGeom>
            <a:grp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sp>
          <p:nvSpPr>
            <p:cNvPr id="5" name="Freeform 262" descr="Outlined diamond"/>
            <p:cNvSpPr>
              <a:spLocks/>
            </p:cNvSpPr>
            <p:nvPr/>
          </p:nvSpPr>
          <p:spPr bwMode="auto">
            <a:xfrm>
              <a:off x="826" y="2496"/>
              <a:ext cx="23" cy="23"/>
            </a:xfrm>
            <a:custGeom>
              <a:avLst/>
              <a:gdLst>
                <a:gd name="T0" fmla="*/ 1 w 23"/>
                <a:gd name="T1" fmla="*/ 0 h 23"/>
                <a:gd name="T2" fmla="*/ 0 w 23"/>
                <a:gd name="T3" fmla="*/ 6 h 23"/>
                <a:gd name="T4" fmla="*/ 6 w 23"/>
                <a:gd name="T5" fmla="*/ 7 h 23"/>
                <a:gd name="T6" fmla="*/ 11 w 23"/>
                <a:gd name="T7" fmla="*/ 22 h 23"/>
                <a:gd name="T8" fmla="*/ 22 w 23"/>
                <a:gd name="T9" fmla="*/ 20 h 23"/>
                <a:gd name="T10" fmla="*/ 18 w 23"/>
                <a:gd name="T11" fmla="*/ 12 h 23"/>
                <a:gd name="T12" fmla="*/ 1 w 23"/>
                <a:gd name="T13" fmla="*/ 0 h 23"/>
                <a:gd name="T14" fmla="*/ 0 60000 65536"/>
                <a:gd name="T15" fmla="*/ 0 60000 65536"/>
                <a:gd name="T16" fmla="*/ 0 60000 65536"/>
                <a:gd name="T17" fmla="*/ 0 60000 65536"/>
                <a:gd name="T18" fmla="*/ 0 60000 65536"/>
                <a:gd name="T19" fmla="*/ 0 60000 65536"/>
                <a:gd name="T20" fmla="*/ 0 60000 65536"/>
                <a:gd name="T21" fmla="*/ 0 w 23"/>
                <a:gd name="T22" fmla="*/ 0 h 23"/>
                <a:gd name="T23" fmla="*/ 23 w 23"/>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23">
                  <a:moveTo>
                    <a:pt x="1" y="0"/>
                  </a:moveTo>
                  <a:lnTo>
                    <a:pt x="0" y="6"/>
                  </a:lnTo>
                  <a:lnTo>
                    <a:pt x="6" y="7"/>
                  </a:lnTo>
                  <a:lnTo>
                    <a:pt x="11" y="22"/>
                  </a:lnTo>
                  <a:lnTo>
                    <a:pt x="22" y="20"/>
                  </a:lnTo>
                  <a:lnTo>
                    <a:pt x="18" y="12"/>
                  </a:lnTo>
                  <a:lnTo>
                    <a:pt x="1" y="0"/>
                  </a:lnTo>
                </a:path>
              </a:pathLst>
            </a:custGeom>
            <a:grp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sp>
          <p:nvSpPr>
            <p:cNvPr id="6" name="Freeform 263" descr="Outlined diamond"/>
            <p:cNvSpPr>
              <a:spLocks/>
            </p:cNvSpPr>
            <p:nvPr/>
          </p:nvSpPr>
          <p:spPr bwMode="auto">
            <a:xfrm>
              <a:off x="815" y="2544"/>
              <a:ext cx="23" cy="25"/>
            </a:xfrm>
            <a:custGeom>
              <a:avLst/>
              <a:gdLst>
                <a:gd name="T0" fmla="*/ 0 w 23"/>
                <a:gd name="T1" fmla="*/ 0 h 25"/>
                <a:gd name="T2" fmla="*/ 10 w 23"/>
                <a:gd name="T3" fmla="*/ 24 h 25"/>
                <a:gd name="T4" fmla="*/ 22 w 23"/>
                <a:gd name="T5" fmla="*/ 24 h 25"/>
                <a:gd name="T6" fmla="*/ 0 w 23"/>
                <a:gd name="T7" fmla="*/ 0 h 25"/>
                <a:gd name="T8" fmla="*/ 0 60000 65536"/>
                <a:gd name="T9" fmla="*/ 0 60000 65536"/>
                <a:gd name="T10" fmla="*/ 0 60000 65536"/>
                <a:gd name="T11" fmla="*/ 0 60000 65536"/>
                <a:gd name="T12" fmla="*/ 0 w 23"/>
                <a:gd name="T13" fmla="*/ 0 h 25"/>
                <a:gd name="T14" fmla="*/ 23 w 23"/>
                <a:gd name="T15" fmla="*/ 25 h 25"/>
              </a:gdLst>
              <a:ahLst/>
              <a:cxnLst>
                <a:cxn ang="T8">
                  <a:pos x="T0" y="T1"/>
                </a:cxn>
                <a:cxn ang="T9">
                  <a:pos x="T2" y="T3"/>
                </a:cxn>
                <a:cxn ang="T10">
                  <a:pos x="T4" y="T5"/>
                </a:cxn>
                <a:cxn ang="T11">
                  <a:pos x="T6" y="T7"/>
                </a:cxn>
              </a:cxnLst>
              <a:rect l="T12" t="T13" r="T14" b="T15"/>
              <a:pathLst>
                <a:path w="23" h="25">
                  <a:moveTo>
                    <a:pt x="0" y="0"/>
                  </a:moveTo>
                  <a:lnTo>
                    <a:pt x="10" y="24"/>
                  </a:lnTo>
                  <a:lnTo>
                    <a:pt x="22" y="24"/>
                  </a:lnTo>
                  <a:lnTo>
                    <a:pt x="0" y="0"/>
                  </a:lnTo>
                </a:path>
              </a:pathLst>
            </a:custGeom>
            <a:grp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grpSp>
      <p:sp>
        <p:nvSpPr>
          <p:cNvPr id="4151" name="Freeform 264" descr="Outlined diamond"/>
          <p:cNvSpPr>
            <a:spLocks/>
          </p:cNvSpPr>
          <p:nvPr/>
        </p:nvSpPr>
        <p:spPr bwMode="auto">
          <a:xfrm>
            <a:off x="3679825" y="3508375"/>
            <a:ext cx="846138" cy="601663"/>
          </a:xfrm>
          <a:custGeom>
            <a:avLst/>
            <a:gdLst>
              <a:gd name="T0" fmla="*/ 2147483647 w 613"/>
              <a:gd name="T1" fmla="*/ 2147483647 h 481"/>
              <a:gd name="T2" fmla="*/ 2147483647 w 613"/>
              <a:gd name="T3" fmla="*/ 2147483647 h 481"/>
              <a:gd name="T4" fmla="*/ 2147483647 w 613"/>
              <a:gd name="T5" fmla="*/ 2147483647 h 481"/>
              <a:gd name="T6" fmla="*/ 2147483647 w 613"/>
              <a:gd name="T7" fmla="*/ 2147483647 h 481"/>
              <a:gd name="T8" fmla="*/ 2147483647 w 613"/>
              <a:gd name="T9" fmla="*/ 2147483647 h 481"/>
              <a:gd name="T10" fmla="*/ 2147483647 w 613"/>
              <a:gd name="T11" fmla="*/ 2147483647 h 481"/>
              <a:gd name="T12" fmla="*/ 2147483647 w 613"/>
              <a:gd name="T13" fmla="*/ 2147483647 h 481"/>
              <a:gd name="T14" fmla="*/ 2147483647 w 613"/>
              <a:gd name="T15" fmla="*/ 2147483647 h 481"/>
              <a:gd name="T16" fmla="*/ 2147483647 w 613"/>
              <a:gd name="T17" fmla="*/ 2147483647 h 481"/>
              <a:gd name="T18" fmla="*/ 2147483647 w 613"/>
              <a:gd name="T19" fmla="*/ 2147483647 h 481"/>
              <a:gd name="T20" fmla="*/ 2147483647 w 613"/>
              <a:gd name="T21" fmla="*/ 2147483647 h 481"/>
              <a:gd name="T22" fmla="*/ 2147483647 w 613"/>
              <a:gd name="T23" fmla="*/ 2147483647 h 481"/>
              <a:gd name="T24" fmla="*/ 2147483647 w 613"/>
              <a:gd name="T25" fmla="*/ 2147483647 h 481"/>
              <a:gd name="T26" fmla="*/ 2147483647 w 613"/>
              <a:gd name="T27" fmla="*/ 2147483647 h 481"/>
              <a:gd name="T28" fmla="*/ 2147483647 w 613"/>
              <a:gd name="T29" fmla="*/ 2147483647 h 481"/>
              <a:gd name="T30" fmla="*/ 2147483647 w 613"/>
              <a:gd name="T31" fmla="*/ 2147483647 h 481"/>
              <a:gd name="T32" fmla="*/ 2147483647 w 613"/>
              <a:gd name="T33" fmla="*/ 2147483647 h 481"/>
              <a:gd name="T34" fmla="*/ 2147483647 w 613"/>
              <a:gd name="T35" fmla="*/ 2147483647 h 481"/>
              <a:gd name="T36" fmla="*/ 2147483647 w 613"/>
              <a:gd name="T37" fmla="*/ 2147483647 h 481"/>
              <a:gd name="T38" fmla="*/ 2147483647 w 613"/>
              <a:gd name="T39" fmla="*/ 2147483647 h 481"/>
              <a:gd name="T40" fmla="*/ 2147483647 w 613"/>
              <a:gd name="T41" fmla="*/ 2147483647 h 481"/>
              <a:gd name="T42" fmla="*/ 2147483647 w 613"/>
              <a:gd name="T43" fmla="*/ 2147483647 h 481"/>
              <a:gd name="T44" fmla="*/ 2147483647 w 613"/>
              <a:gd name="T45" fmla="*/ 2147483647 h 481"/>
              <a:gd name="T46" fmla="*/ 2147483647 w 613"/>
              <a:gd name="T47" fmla="*/ 2147483647 h 481"/>
              <a:gd name="T48" fmla="*/ 2147483647 w 613"/>
              <a:gd name="T49" fmla="*/ 2147483647 h 481"/>
              <a:gd name="T50" fmla="*/ 0 w 613"/>
              <a:gd name="T51" fmla="*/ 2147483647 h 481"/>
              <a:gd name="T52" fmla="*/ 2147483647 w 613"/>
              <a:gd name="T53" fmla="*/ 2147483647 h 481"/>
              <a:gd name="T54" fmla="*/ 2147483647 w 613"/>
              <a:gd name="T55" fmla="*/ 2147483647 h 481"/>
              <a:gd name="T56" fmla="*/ 2147483647 w 613"/>
              <a:gd name="T57" fmla="*/ 2147483647 h 481"/>
              <a:gd name="T58" fmla="*/ 2147483647 w 613"/>
              <a:gd name="T59" fmla="*/ 2147483647 h 481"/>
              <a:gd name="T60" fmla="*/ 2147483647 w 613"/>
              <a:gd name="T61" fmla="*/ 2147483647 h 481"/>
              <a:gd name="T62" fmla="*/ 2147483647 w 613"/>
              <a:gd name="T63" fmla="*/ 2147483647 h 481"/>
              <a:gd name="T64" fmla="*/ 2147483647 w 613"/>
              <a:gd name="T65" fmla="*/ 2147483647 h 481"/>
              <a:gd name="T66" fmla="*/ 2147483647 w 613"/>
              <a:gd name="T67" fmla="*/ 2147483647 h 481"/>
              <a:gd name="T68" fmla="*/ 2147483647 w 613"/>
              <a:gd name="T69" fmla="*/ 2147483647 h 481"/>
              <a:gd name="T70" fmla="*/ 2147483647 w 613"/>
              <a:gd name="T71" fmla="*/ 2147483647 h 481"/>
              <a:gd name="T72" fmla="*/ 2147483647 w 613"/>
              <a:gd name="T73" fmla="*/ 2147483647 h 481"/>
              <a:gd name="T74" fmla="*/ 2147483647 w 613"/>
              <a:gd name="T75" fmla="*/ 2147483647 h 481"/>
              <a:gd name="T76" fmla="*/ 2147483647 w 613"/>
              <a:gd name="T77" fmla="*/ 2147483647 h 481"/>
              <a:gd name="T78" fmla="*/ 2147483647 w 613"/>
              <a:gd name="T79" fmla="*/ 2147483647 h 481"/>
              <a:gd name="T80" fmla="*/ 2147483647 w 613"/>
              <a:gd name="T81" fmla="*/ 2147483647 h 481"/>
              <a:gd name="T82" fmla="*/ 2147483647 w 613"/>
              <a:gd name="T83" fmla="*/ 2147483647 h 481"/>
              <a:gd name="T84" fmla="*/ 2147483647 w 613"/>
              <a:gd name="T85" fmla="*/ 2147483647 h 481"/>
              <a:gd name="T86" fmla="*/ 2147483647 w 613"/>
              <a:gd name="T87" fmla="*/ 2147483647 h 481"/>
              <a:gd name="T88" fmla="*/ 2147483647 w 613"/>
              <a:gd name="T89" fmla="*/ 2147483647 h 481"/>
              <a:gd name="T90" fmla="*/ 2147483647 w 613"/>
              <a:gd name="T91" fmla="*/ 2147483647 h 481"/>
              <a:gd name="T92" fmla="*/ 2147483647 w 613"/>
              <a:gd name="T93" fmla="*/ 2147483647 h 481"/>
              <a:gd name="T94" fmla="*/ 2147483647 w 613"/>
              <a:gd name="T95" fmla="*/ 2147483647 h 481"/>
              <a:gd name="T96" fmla="*/ 2147483647 w 613"/>
              <a:gd name="T97" fmla="*/ 2147483647 h 481"/>
              <a:gd name="T98" fmla="*/ 2147483647 w 613"/>
              <a:gd name="T99" fmla="*/ 2147483647 h 481"/>
              <a:gd name="T100" fmla="*/ 2147483647 w 613"/>
              <a:gd name="T101" fmla="*/ 2147483647 h 481"/>
              <a:gd name="T102" fmla="*/ 2147483647 w 613"/>
              <a:gd name="T103" fmla="*/ 2147483647 h 481"/>
              <a:gd name="T104" fmla="*/ 2147483647 w 613"/>
              <a:gd name="T105" fmla="*/ 2147483647 h 481"/>
              <a:gd name="T106" fmla="*/ 2147483647 w 613"/>
              <a:gd name="T107" fmla="*/ 2147483647 h 481"/>
              <a:gd name="T108" fmla="*/ 2147483647 w 613"/>
              <a:gd name="T109" fmla="*/ 2147483647 h 481"/>
              <a:gd name="T110" fmla="*/ 2147483647 w 613"/>
              <a:gd name="T111" fmla="*/ 2147483647 h 481"/>
              <a:gd name="T112" fmla="*/ 2147483647 w 613"/>
              <a:gd name="T113" fmla="*/ 2147483647 h 48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3"/>
              <a:gd name="T172" fmla="*/ 0 h 481"/>
              <a:gd name="T173" fmla="*/ 613 w 613"/>
              <a:gd name="T174" fmla="*/ 481 h 48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3" h="481">
                <a:moveTo>
                  <a:pt x="606" y="198"/>
                </a:moveTo>
                <a:lnTo>
                  <a:pt x="606" y="199"/>
                </a:lnTo>
                <a:lnTo>
                  <a:pt x="605" y="206"/>
                </a:lnTo>
                <a:lnTo>
                  <a:pt x="605" y="220"/>
                </a:lnTo>
                <a:lnTo>
                  <a:pt x="603" y="246"/>
                </a:lnTo>
                <a:lnTo>
                  <a:pt x="603" y="252"/>
                </a:lnTo>
                <a:lnTo>
                  <a:pt x="603" y="256"/>
                </a:lnTo>
                <a:lnTo>
                  <a:pt x="603" y="260"/>
                </a:lnTo>
                <a:lnTo>
                  <a:pt x="602" y="283"/>
                </a:lnTo>
                <a:lnTo>
                  <a:pt x="602" y="294"/>
                </a:lnTo>
                <a:lnTo>
                  <a:pt x="600" y="301"/>
                </a:lnTo>
                <a:lnTo>
                  <a:pt x="600" y="303"/>
                </a:lnTo>
                <a:lnTo>
                  <a:pt x="600" y="321"/>
                </a:lnTo>
                <a:lnTo>
                  <a:pt x="600" y="330"/>
                </a:lnTo>
                <a:lnTo>
                  <a:pt x="600" y="341"/>
                </a:lnTo>
                <a:lnTo>
                  <a:pt x="599" y="356"/>
                </a:lnTo>
                <a:lnTo>
                  <a:pt x="599" y="370"/>
                </a:lnTo>
                <a:lnTo>
                  <a:pt x="598" y="398"/>
                </a:lnTo>
                <a:lnTo>
                  <a:pt x="598" y="409"/>
                </a:lnTo>
                <a:lnTo>
                  <a:pt x="598" y="410"/>
                </a:lnTo>
                <a:lnTo>
                  <a:pt x="596" y="424"/>
                </a:lnTo>
                <a:lnTo>
                  <a:pt x="596" y="436"/>
                </a:lnTo>
                <a:lnTo>
                  <a:pt x="596" y="452"/>
                </a:lnTo>
                <a:lnTo>
                  <a:pt x="595" y="466"/>
                </a:lnTo>
                <a:lnTo>
                  <a:pt x="594" y="480"/>
                </a:lnTo>
                <a:lnTo>
                  <a:pt x="545" y="478"/>
                </a:lnTo>
                <a:lnTo>
                  <a:pt x="534" y="475"/>
                </a:lnTo>
                <a:lnTo>
                  <a:pt x="513" y="475"/>
                </a:lnTo>
                <a:lnTo>
                  <a:pt x="506" y="475"/>
                </a:lnTo>
                <a:lnTo>
                  <a:pt x="487" y="474"/>
                </a:lnTo>
                <a:lnTo>
                  <a:pt x="481" y="474"/>
                </a:lnTo>
                <a:lnTo>
                  <a:pt x="427" y="471"/>
                </a:lnTo>
                <a:lnTo>
                  <a:pt x="397" y="470"/>
                </a:lnTo>
                <a:lnTo>
                  <a:pt x="348" y="467"/>
                </a:lnTo>
                <a:lnTo>
                  <a:pt x="329" y="464"/>
                </a:lnTo>
                <a:lnTo>
                  <a:pt x="324" y="464"/>
                </a:lnTo>
                <a:lnTo>
                  <a:pt x="282" y="461"/>
                </a:lnTo>
                <a:lnTo>
                  <a:pt x="279" y="461"/>
                </a:lnTo>
                <a:lnTo>
                  <a:pt x="268" y="460"/>
                </a:lnTo>
                <a:lnTo>
                  <a:pt x="257" y="459"/>
                </a:lnTo>
                <a:lnTo>
                  <a:pt x="218" y="457"/>
                </a:lnTo>
                <a:lnTo>
                  <a:pt x="137" y="449"/>
                </a:lnTo>
                <a:lnTo>
                  <a:pt x="134" y="448"/>
                </a:lnTo>
                <a:lnTo>
                  <a:pt x="132" y="448"/>
                </a:lnTo>
                <a:lnTo>
                  <a:pt x="131" y="448"/>
                </a:lnTo>
                <a:lnTo>
                  <a:pt x="77" y="442"/>
                </a:lnTo>
                <a:lnTo>
                  <a:pt x="56" y="441"/>
                </a:lnTo>
                <a:lnTo>
                  <a:pt x="31" y="438"/>
                </a:lnTo>
                <a:lnTo>
                  <a:pt x="24" y="438"/>
                </a:lnTo>
                <a:lnTo>
                  <a:pt x="0" y="435"/>
                </a:lnTo>
                <a:lnTo>
                  <a:pt x="5" y="382"/>
                </a:lnTo>
                <a:lnTo>
                  <a:pt x="6" y="381"/>
                </a:lnTo>
                <a:lnTo>
                  <a:pt x="8" y="353"/>
                </a:lnTo>
                <a:lnTo>
                  <a:pt x="11" y="338"/>
                </a:lnTo>
                <a:lnTo>
                  <a:pt x="11" y="326"/>
                </a:lnTo>
                <a:lnTo>
                  <a:pt x="13" y="309"/>
                </a:lnTo>
                <a:lnTo>
                  <a:pt x="13" y="307"/>
                </a:lnTo>
                <a:lnTo>
                  <a:pt x="13" y="296"/>
                </a:lnTo>
                <a:lnTo>
                  <a:pt x="16" y="271"/>
                </a:lnTo>
                <a:lnTo>
                  <a:pt x="19" y="244"/>
                </a:lnTo>
                <a:lnTo>
                  <a:pt x="23" y="217"/>
                </a:lnTo>
                <a:lnTo>
                  <a:pt x="27" y="177"/>
                </a:lnTo>
                <a:lnTo>
                  <a:pt x="29" y="163"/>
                </a:lnTo>
                <a:lnTo>
                  <a:pt x="30" y="149"/>
                </a:lnTo>
                <a:lnTo>
                  <a:pt x="30" y="145"/>
                </a:lnTo>
                <a:lnTo>
                  <a:pt x="33" y="122"/>
                </a:lnTo>
                <a:lnTo>
                  <a:pt x="34" y="109"/>
                </a:lnTo>
                <a:lnTo>
                  <a:pt x="37" y="84"/>
                </a:lnTo>
                <a:lnTo>
                  <a:pt x="40" y="61"/>
                </a:lnTo>
                <a:lnTo>
                  <a:pt x="42" y="40"/>
                </a:lnTo>
                <a:lnTo>
                  <a:pt x="42" y="38"/>
                </a:lnTo>
                <a:lnTo>
                  <a:pt x="44" y="27"/>
                </a:lnTo>
                <a:lnTo>
                  <a:pt x="45" y="13"/>
                </a:lnTo>
                <a:lnTo>
                  <a:pt x="47" y="0"/>
                </a:lnTo>
                <a:lnTo>
                  <a:pt x="66" y="2"/>
                </a:lnTo>
                <a:lnTo>
                  <a:pt x="117" y="6"/>
                </a:lnTo>
                <a:lnTo>
                  <a:pt x="138" y="9"/>
                </a:lnTo>
                <a:lnTo>
                  <a:pt x="160" y="12"/>
                </a:lnTo>
                <a:lnTo>
                  <a:pt x="182" y="13"/>
                </a:lnTo>
                <a:lnTo>
                  <a:pt x="186" y="13"/>
                </a:lnTo>
                <a:lnTo>
                  <a:pt x="220" y="16"/>
                </a:lnTo>
                <a:lnTo>
                  <a:pt x="222" y="18"/>
                </a:lnTo>
                <a:lnTo>
                  <a:pt x="252" y="19"/>
                </a:lnTo>
                <a:lnTo>
                  <a:pt x="263" y="22"/>
                </a:lnTo>
                <a:lnTo>
                  <a:pt x="267" y="22"/>
                </a:lnTo>
                <a:lnTo>
                  <a:pt x="270" y="22"/>
                </a:lnTo>
                <a:lnTo>
                  <a:pt x="275" y="22"/>
                </a:lnTo>
                <a:lnTo>
                  <a:pt x="278" y="22"/>
                </a:lnTo>
                <a:lnTo>
                  <a:pt x="286" y="23"/>
                </a:lnTo>
                <a:lnTo>
                  <a:pt x="337" y="27"/>
                </a:lnTo>
                <a:lnTo>
                  <a:pt x="351" y="29"/>
                </a:lnTo>
                <a:lnTo>
                  <a:pt x="353" y="29"/>
                </a:lnTo>
                <a:lnTo>
                  <a:pt x="362" y="29"/>
                </a:lnTo>
                <a:lnTo>
                  <a:pt x="378" y="30"/>
                </a:lnTo>
                <a:lnTo>
                  <a:pt x="383" y="30"/>
                </a:lnTo>
                <a:lnTo>
                  <a:pt x="402" y="30"/>
                </a:lnTo>
                <a:lnTo>
                  <a:pt x="450" y="34"/>
                </a:lnTo>
                <a:lnTo>
                  <a:pt x="484" y="36"/>
                </a:lnTo>
                <a:lnTo>
                  <a:pt x="488" y="36"/>
                </a:lnTo>
                <a:lnTo>
                  <a:pt x="504" y="37"/>
                </a:lnTo>
                <a:lnTo>
                  <a:pt x="563" y="40"/>
                </a:lnTo>
                <a:lnTo>
                  <a:pt x="566" y="40"/>
                </a:lnTo>
                <a:lnTo>
                  <a:pt x="612" y="43"/>
                </a:lnTo>
                <a:lnTo>
                  <a:pt x="610" y="69"/>
                </a:lnTo>
                <a:lnTo>
                  <a:pt x="610" y="76"/>
                </a:lnTo>
                <a:lnTo>
                  <a:pt x="610" y="83"/>
                </a:lnTo>
                <a:lnTo>
                  <a:pt x="609" y="97"/>
                </a:lnTo>
                <a:lnTo>
                  <a:pt x="609" y="104"/>
                </a:lnTo>
                <a:lnTo>
                  <a:pt x="609" y="113"/>
                </a:lnTo>
                <a:lnTo>
                  <a:pt x="607" y="151"/>
                </a:lnTo>
                <a:lnTo>
                  <a:pt x="606" y="198"/>
                </a:lnTo>
              </a:path>
            </a:pathLst>
          </a:custGeom>
          <a:solidFill>
            <a:schemeClr val="accent5"/>
          </a:solid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sp>
        <p:nvSpPr>
          <p:cNvPr id="3118" name="Freeform 265"/>
          <p:cNvSpPr>
            <a:spLocks/>
          </p:cNvSpPr>
          <p:nvPr/>
        </p:nvSpPr>
        <p:spPr bwMode="auto">
          <a:xfrm>
            <a:off x="2894013" y="2332038"/>
            <a:ext cx="698500" cy="1017587"/>
          </a:xfrm>
          <a:custGeom>
            <a:avLst/>
            <a:gdLst>
              <a:gd name="T0" fmla="*/ 2147483647 w 507"/>
              <a:gd name="T1" fmla="*/ 2147483647 h 815"/>
              <a:gd name="T2" fmla="*/ 2147483647 w 507"/>
              <a:gd name="T3" fmla="*/ 2147483647 h 815"/>
              <a:gd name="T4" fmla="*/ 2147483647 w 507"/>
              <a:gd name="T5" fmla="*/ 2147483647 h 815"/>
              <a:gd name="T6" fmla="*/ 2147483647 w 507"/>
              <a:gd name="T7" fmla="*/ 2147483647 h 815"/>
              <a:gd name="T8" fmla="*/ 2147483647 w 507"/>
              <a:gd name="T9" fmla="*/ 2147483647 h 815"/>
              <a:gd name="T10" fmla="*/ 2147483647 w 507"/>
              <a:gd name="T11" fmla="*/ 2147483647 h 815"/>
              <a:gd name="T12" fmla="*/ 2147483647 w 507"/>
              <a:gd name="T13" fmla="*/ 2147483647 h 815"/>
              <a:gd name="T14" fmla="*/ 2147483647 w 507"/>
              <a:gd name="T15" fmla="*/ 2147483647 h 815"/>
              <a:gd name="T16" fmla="*/ 2147483647 w 507"/>
              <a:gd name="T17" fmla="*/ 2147483647 h 815"/>
              <a:gd name="T18" fmla="*/ 2147483647 w 507"/>
              <a:gd name="T19" fmla="*/ 2147483647 h 815"/>
              <a:gd name="T20" fmla="*/ 2147483647 w 507"/>
              <a:gd name="T21" fmla="*/ 2147483647 h 815"/>
              <a:gd name="T22" fmla="*/ 2147483647 w 507"/>
              <a:gd name="T23" fmla="*/ 2147483647 h 815"/>
              <a:gd name="T24" fmla="*/ 2147483647 w 507"/>
              <a:gd name="T25" fmla="*/ 2147483647 h 815"/>
              <a:gd name="T26" fmla="*/ 2147483647 w 507"/>
              <a:gd name="T27" fmla="*/ 2147483647 h 815"/>
              <a:gd name="T28" fmla="*/ 2147483647 w 507"/>
              <a:gd name="T29" fmla="*/ 2147483647 h 815"/>
              <a:gd name="T30" fmla="*/ 2147483647 w 507"/>
              <a:gd name="T31" fmla="*/ 2147483647 h 815"/>
              <a:gd name="T32" fmla="*/ 2147483647 w 507"/>
              <a:gd name="T33" fmla="*/ 2147483647 h 815"/>
              <a:gd name="T34" fmla="*/ 2147483647 w 507"/>
              <a:gd name="T35" fmla="*/ 2147483647 h 815"/>
              <a:gd name="T36" fmla="*/ 2147483647 w 507"/>
              <a:gd name="T37" fmla="*/ 2147483647 h 815"/>
              <a:gd name="T38" fmla="*/ 2147483647 w 507"/>
              <a:gd name="T39" fmla="*/ 2147483647 h 815"/>
              <a:gd name="T40" fmla="*/ 2147483647 w 507"/>
              <a:gd name="T41" fmla="*/ 2147483647 h 815"/>
              <a:gd name="T42" fmla="*/ 2147483647 w 507"/>
              <a:gd name="T43" fmla="*/ 2147483647 h 815"/>
              <a:gd name="T44" fmla="*/ 2147483647 w 507"/>
              <a:gd name="T45" fmla="*/ 2147483647 h 815"/>
              <a:gd name="T46" fmla="*/ 2147483647 w 507"/>
              <a:gd name="T47" fmla="*/ 2147483647 h 815"/>
              <a:gd name="T48" fmla="*/ 2147483647 w 507"/>
              <a:gd name="T49" fmla="*/ 2147483647 h 815"/>
              <a:gd name="T50" fmla="*/ 2147483647 w 507"/>
              <a:gd name="T51" fmla="*/ 2147483647 h 815"/>
              <a:gd name="T52" fmla="*/ 2147483647 w 507"/>
              <a:gd name="T53" fmla="*/ 2147483647 h 815"/>
              <a:gd name="T54" fmla="*/ 2147483647 w 507"/>
              <a:gd name="T55" fmla="*/ 2147483647 h 815"/>
              <a:gd name="T56" fmla="*/ 2147483647 w 507"/>
              <a:gd name="T57" fmla="*/ 2147483647 h 815"/>
              <a:gd name="T58" fmla="*/ 2147483647 w 507"/>
              <a:gd name="T59" fmla="*/ 2147483647 h 815"/>
              <a:gd name="T60" fmla="*/ 2147483647 w 507"/>
              <a:gd name="T61" fmla="*/ 2147483647 h 815"/>
              <a:gd name="T62" fmla="*/ 2147483647 w 507"/>
              <a:gd name="T63" fmla="*/ 2147483647 h 815"/>
              <a:gd name="T64" fmla="*/ 2147483647 w 507"/>
              <a:gd name="T65" fmla="*/ 2147483647 h 815"/>
              <a:gd name="T66" fmla="*/ 2147483647 w 507"/>
              <a:gd name="T67" fmla="*/ 2147483647 h 815"/>
              <a:gd name="T68" fmla="*/ 2147483647 w 507"/>
              <a:gd name="T69" fmla="*/ 2147483647 h 815"/>
              <a:gd name="T70" fmla="*/ 2147483647 w 507"/>
              <a:gd name="T71" fmla="*/ 0 h 815"/>
              <a:gd name="T72" fmla="*/ 2147483647 w 507"/>
              <a:gd name="T73" fmla="*/ 2147483647 h 815"/>
              <a:gd name="T74" fmla="*/ 2147483647 w 507"/>
              <a:gd name="T75" fmla="*/ 2147483647 h 815"/>
              <a:gd name="T76" fmla="*/ 2147483647 w 507"/>
              <a:gd name="T77" fmla="*/ 2147483647 h 815"/>
              <a:gd name="T78" fmla="*/ 2147483647 w 507"/>
              <a:gd name="T79" fmla="*/ 2147483647 h 815"/>
              <a:gd name="T80" fmla="*/ 2147483647 w 507"/>
              <a:gd name="T81" fmla="*/ 2147483647 h 815"/>
              <a:gd name="T82" fmla="*/ 2147483647 w 507"/>
              <a:gd name="T83" fmla="*/ 2147483647 h 815"/>
              <a:gd name="T84" fmla="*/ 2147483647 w 507"/>
              <a:gd name="T85" fmla="*/ 2147483647 h 815"/>
              <a:gd name="T86" fmla="*/ 2147483647 w 507"/>
              <a:gd name="T87" fmla="*/ 2147483647 h 815"/>
              <a:gd name="T88" fmla="*/ 2147483647 w 507"/>
              <a:gd name="T89" fmla="*/ 2147483647 h 815"/>
              <a:gd name="T90" fmla="*/ 2147483647 w 507"/>
              <a:gd name="T91" fmla="*/ 2147483647 h 815"/>
              <a:gd name="T92" fmla="*/ 2147483647 w 507"/>
              <a:gd name="T93" fmla="*/ 2147483647 h 815"/>
              <a:gd name="T94" fmla="*/ 2147483647 w 507"/>
              <a:gd name="T95" fmla="*/ 2147483647 h 815"/>
              <a:gd name="T96" fmla="*/ 2147483647 w 507"/>
              <a:gd name="T97" fmla="*/ 2147483647 h 81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7"/>
              <a:gd name="T148" fmla="*/ 0 h 815"/>
              <a:gd name="T149" fmla="*/ 507 w 507"/>
              <a:gd name="T150" fmla="*/ 815 h 81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7" h="815">
                <a:moveTo>
                  <a:pt x="52" y="511"/>
                </a:moveTo>
                <a:lnTo>
                  <a:pt x="49" y="515"/>
                </a:lnTo>
                <a:lnTo>
                  <a:pt x="41" y="539"/>
                </a:lnTo>
                <a:lnTo>
                  <a:pt x="38" y="542"/>
                </a:lnTo>
                <a:lnTo>
                  <a:pt x="36" y="546"/>
                </a:lnTo>
                <a:lnTo>
                  <a:pt x="33" y="560"/>
                </a:lnTo>
                <a:lnTo>
                  <a:pt x="31" y="571"/>
                </a:lnTo>
                <a:lnTo>
                  <a:pt x="22" y="615"/>
                </a:lnTo>
                <a:lnTo>
                  <a:pt x="0" y="739"/>
                </a:lnTo>
                <a:lnTo>
                  <a:pt x="4" y="740"/>
                </a:lnTo>
                <a:lnTo>
                  <a:pt x="76" y="754"/>
                </a:lnTo>
                <a:lnTo>
                  <a:pt x="156" y="768"/>
                </a:lnTo>
                <a:lnTo>
                  <a:pt x="178" y="771"/>
                </a:lnTo>
                <a:lnTo>
                  <a:pt x="191" y="773"/>
                </a:lnTo>
                <a:lnTo>
                  <a:pt x="214" y="777"/>
                </a:lnTo>
                <a:lnTo>
                  <a:pt x="217" y="777"/>
                </a:lnTo>
                <a:lnTo>
                  <a:pt x="219" y="779"/>
                </a:lnTo>
                <a:lnTo>
                  <a:pt x="234" y="780"/>
                </a:lnTo>
                <a:lnTo>
                  <a:pt x="257" y="786"/>
                </a:lnTo>
                <a:lnTo>
                  <a:pt x="296" y="790"/>
                </a:lnTo>
                <a:lnTo>
                  <a:pt x="317" y="793"/>
                </a:lnTo>
                <a:lnTo>
                  <a:pt x="381" y="801"/>
                </a:lnTo>
                <a:lnTo>
                  <a:pt x="381" y="802"/>
                </a:lnTo>
                <a:lnTo>
                  <a:pt x="382" y="802"/>
                </a:lnTo>
                <a:lnTo>
                  <a:pt x="386" y="804"/>
                </a:lnTo>
                <a:lnTo>
                  <a:pt x="396" y="804"/>
                </a:lnTo>
                <a:lnTo>
                  <a:pt x="415" y="807"/>
                </a:lnTo>
                <a:lnTo>
                  <a:pt x="433" y="809"/>
                </a:lnTo>
                <a:lnTo>
                  <a:pt x="439" y="811"/>
                </a:lnTo>
                <a:lnTo>
                  <a:pt x="440" y="811"/>
                </a:lnTo>
                <a:lnTo>
                  <a:pt x="471" y="814"/>
                </a:lnTo>
                <a:lnTo>
                  <a:pt x="472" y="801"/>
                </a:lnTo>
                <a:lnTo>
                  <a:pt x="478" y="764"/>
                </a:lnTo>
                <a:lnTo>
                  <a:pt x="478" y="759"/>
                </a:lnTo>
                <a:lnTo>
                  <a:pt x="482" y="733"/>
                </a:lnTo>
                <a:lnTo>
                  <a:pt x="485" y="707"/>
                </a:lnTo>
                <a:lnTo>
                  <a:pt x="486" y="705"/>
                </a:lnTo>
                <a:lnTo>
                  <a:pt x="486" y="700"/>
                </a:lnTo>
                <a:lnTo>
                  <a:pt x="489" y="680"/>
                </a:lnTo>
                <a:lnTo>
                  <a:pt x="489" y="673"/>
                </a:lnTo>
                <a:lnTo>
                  <a:pt x="492" y="658"/>
                </a:lnTo>
                <a:lnTo>
                  <a:pt x="492" y="653"/>
                </a:lnTo>
                <a:lnTo>
                  <a:pt x="496" y="626"/>
                </a:lnTo>
                <a:lnTo>
                  <a:pt x="497" y="612"/>
                </a:lnTo>
                <a:lnTo>
                  <a:pt x="499" y="600"/>
                </a:lnTo>
                <a:lnTo>
                  <a:pt x="500" y="585"/>
                </a:lnTo>
                <a:lnTo>
                  <a:pt x="503" y="572"/>
                </a:lnTo>
                <a:lnTo>
                  <a:pt x="506" y="549"/>
                </a:lnTo>
                <a:lnTo>
                  <a:pt x="503" y="546"/>
                </a:lnTo>
                <a:lnTo>
                  <a:pt x="501" y="546"/>
                </a:lnTo>
                <a:lnTo>
                  <a:pt x="500" y="544"/>
                </a:lnTo>
                <a:lnTo>
                  <a:pt x="492" y="528"/>
                </a:lnTo>
                <a:lnTo>
                  <a:pt x="483" y="515"/>
                </a:lnTo>
                <a:lnTo>
                  <a:pt x="476" y="520"/>
                </a:lnTo>
                <a:lnTo>
                  <a:pt x="472" y="525"/>
                </a:lnTo>
                <a:lnTo>
                  <a:pt x="472" y="536"/>
                </a:lnTo>
                <a:lnTo>
                  <a:pt x="463" y="535"/>
                </a:lnTo>
                <a:lnTo>
                  <a:pt x="424" y="532"/>
                </a:lnTo>
                <a:lnTo>
                  <a:pt x="415" y="526"/>
                </a:lnTo>
                <a:lnTo>
                  <a:pt x="406" y="532"/>
                </a:lnTo>
                <a:lnTo>
                  <a:pt x="393" y="535"/>
                </a:lnTo>
                <a:lnTo>
                  <a:pt x="377" y="528"/>
                </a:lnTo>
                <a:lnTo>
                  <a:pt x="367" y="535"/>
                </a:lnTo>
                <a:lnTo>
                  <a:pt x="368" y="540"/>
                </a:lnTo>
                <a:lnTo>
                  <a:pt x="365" y="542"/>
                </a:lnTo>
                <a:lnTo>
                  <a:pt x="356" y="531"/>
                </a:lnTo>
                <a:lnTo>
                  <a:pt x="350" y="496"/>
                </a:lnTo>
                <a:lnTo>
                  <a:pt x="328" y="479"/>
                </a:lnTo>
                <a:lnTo>
                  <a:pt x="331" y="465"/>
                </a:lnTo>
                <a:lnTo>
                  <a:pt x="304" y="386"/>
                </a:lnTo>
                <a:lnTo>
                  <a:pt x="278" y="402"/>
                </a:lnTo>
                <a:lnTo>
                  <a:pt x="268" y="402"/>
                </a:lnTo>
                <a:lnTo>
                  <a:pt x="255" y="393"/>
                </a:lnTo>
                <a:lnTo>
                  <a:pt x="284" y="295"/>
                </a:lnTo>
                <a:lnTo>
                  <a:pt x="286" y="295"/>
                </a:lnTo>
                <a:lnTo>
                  <a:pt x="292" y="284"/>
                </a:lnTo>
                <a:lnTo>
                  <a:pt x="292" y="280"/>
                </a:lnTo>
                <a:lnTo>
                  <a:pt x="288" y="278"/>
                </a:lnTo>
                <a:lnTo>
                  <a:pt x="280" y="280"/>
                </a:lnTo>
                <a:lnTo>
                  <a:pt x="271" y="278"/>
                </a:lnTo>
                <a:lnTo>
                  <a:pt x="270" y="275"/>
                </a:lnTo>
                <a:lnTo>
                  <a:pt x="271" y="270"/>
                </a:lnTo>
                <a:lnTo>
                  <a:pt x="268" y="267"/>
                </a:lnTo>
                <a:lnTo>
                  <a:pt x="260" y="270"/>
                </a:lnTo>
                <a:lnTo>
                  <a:pt x="259" y="269"/>
                </a:lnTo>
                <a:lnTo>
                  <a:pt x="262" y="264"/>
                </a:lnTo>
                <a:lnTo>
                  <a:pt x="250" y="244"/>
                </a:lnTo>
                <a:lnTo>
                  <a:pt x="243" y="234"/>
                </a:lnTo>
                <a:lnTo>
                  <a:pt x="228" y="205"/>
                </a:lnTo>
                <a:lnTo>
                  <a:pt x="219" y="199"/>
                </a:lnTo>
                <a:lnTo>
                  <a:pt x="202" y="180"/>
                </a:lnTo>
                <a:lnTo>
                  <a:pt x="212" y="177"/>
                </a:lnTo>
                <a:lnTo>
                  <a:pt x="203" y="169"/>
                </a:lnTo>
                <a:lnTo>
                  <a:pt x="207" y="151"/>
                </a:lnTo>
                <a:lnTo>
                  <a:pt x="191" y="119"/>
                </a:lnTo>
                <a:lnTo>
                  <a:pt x="191" y="117"/>
                </a:lnTo>
                <a:lnTo>
                  <a:pt x="195" y="94"/>
                </a:lnTo>
                <a:lnTo>
                  <a:pt x="199" y="67"/>
                </a:lnTo>
                <a:lnTo>
                  <a:pt x="201" y="65"/>
                </a:lnTo>
                <a:lnTo>
                  <a:pt x="201" y="63"/>
                </a:lnTo>
                <a:lnTo>
                  <a:pt x="207" y="26"/>
                </a:lnTo>
                <a:lnTo>
                  <a:pt x="209" y="15"/>
                </a:lnTo>
                <a:lnTo>
                  <a:pt x="210" y="12"/>
                </a:lnTo>
                <a:lnTo>
                  <a:pt x="140" y="0"/>
                </a:lnTo>
                <a:lnTo>
                  <a:pt x="138" y="4"/>
                </a:lnTo>
                <a:lnTo>
                  <a:pt x="138" y="8"/>
                </a:lnTo>
                <a:lnTo>
                  <a:pt x="135" y="15"/>
                </a:lnTo>
                <a:lnTo>
                  <a:pt x="124" y="74"/>
                </a:lnTo>
                <a:lnTo>
                  <a:pt x="121" y="91"/>
                </a:lnTo>
                <a:lnTo>
                  <a:pt x="119" y="98"/>
                </a:lnTo>
                <a:lnTo>
                  <a:pt x="119" y="102"/>
                </a:lnTo>
                <a:lnTo>
                  <a:pt x="119" y="104"/>
                </a:lnTo>
                <a:lnTo>
                  <a:pt x="119" y="106"/>
                </a:lnTo>
                <a:lnTo>
                  <a:pt x="115" y="130"/>
                </a:lnTo>
                <a:lnTo>
                  <a:pt x="112" y="142"/>
                </a:lnTo>
                <a:lnTo>
                  <a:pt x="106" y="170"/>
                </a:lnTo>
                <a:lnTo>
                  <a:pt x="105" y="181"/>
                </a:lnTo>
                <a:lnTo>
                  <a:pt x="103" y="183"/>
                </a:lnTo>
                <a:lnTo>
                  <a:pt x="102" y="195"/>
                </a:lnTo>
                <a:lnTo>
                  <a:pt x="94" y="235"/>
                </a:lnTo>
                <a:lnTo>
                  <a:pt x="92" y="241"/>
                </a:lnTo>
                <a:lnTo>
                  <a:pt x="90" y="257"/>
                </a:lnTo>
                <a:lnTo>
                  <a:pt x="88" y="262"/>
                </a:lnTo>
                <a:lnTo>
                  <a:pt x="87" y="269"/>
                </a:lnTo>
                <a:lnTo>
                  <a:pt x="85" y="274"/>
                </a:lnTo>
                <a:lnTo>
                  <a:pt x="90" y="288"/>
                </a:lnTo>
                <a:lnTo>
                  <a:pt x="88" y="317"/>
                </a:lnTo>
                <a:lnTo>
                  <a:pt x="91" y="321"/>
                </a:lnTo>
                <a:lnTo>
                  <a:pt x="92" y="331"/>
                </a:lnTo>
                <a:lnTo>
                  <a:pt x="94" y="332"/>
                </a:lnTo>
                <a:lnTo>
                  <a:pt x="110" y="348"/>
                </a:lnTo>
                <a:lnTo>
                  <a:pt x="113" y="361"/>
                </a:lnTo>
                <a:lnTo>
                  <a:pt x="91" y="396"/>
                </a:lnTo>
                <a:lnTo>
                  <a:pt x="90" y="397"/>
                </a:lnTo>
                <a:lnTo>
                  <a:pt x="83" y="411"/>
                </a:lnTo>
                <a:lnTo>
                  <a:pt x="80" y="416"/>
                </a:lnTo>
                <a:lnTo>
                  <a:pt x="73" y="422"/>
                </a:lnTo>
                <a:lnTo>
                  <a:pt x="66" y="439"/>
                </a:lnTo>
                <a:lnTo>
                  <a:pt x="55" y="446"/>
                </a:lnTo>
                <a:lnTo>
                  <a:pt x="31" y="483"/>
                </a:lnTo>
                <a:lnTo>
                  <a:pt x="31" y="492"/>
                </a:lnTo>
                <a:lnTo>
                  <a:pt x="41" y="499"/>
                </a:lnTo>
                <a:lnTo>
                  <a:pt x="47" y="500"/>
                </a:lnTo>
                <a:lnTo>
                  <a:pt x="52" y="511"/>
                </a:lnTo>
              </a:path>
            </a:pathLst>
          </a:custGeom>
          <a:solidFill>
            <a:schemeClr val="accent4"/>
          </a:solid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sp>
        <p:nvSpPr>
          <p:cNvPr id="3119" name="Freeform 266"/>
          <p:cNvSpPr>
            <a:spLocks/>
          </p:cNvSpPr>
          <p:nvPr/>
        </p:nvSpPr>
        <p:spPr bwMode="auto">
          <a:xfrm>
            <a:off x="3155950" y="2347913"/>
            <a:ext cx="1217613" cy="669925"/>
          </a:xfrm>
          <a:custGeom>
            <a:avLst/>
            <a:gdLst>
              <a:gd name="T0" fmla="*/ 2147483647 w 883"/>
              <a:gd name="T1" fmla="*/ 2147483647 h 536"/>
              <a:gd name="T2" fmla="*/ 2147483647 w 883"/>
              <a:gd name="T3" fmla="*/ 2147483647 h 536"/>
              <a:gd name="T4" fmla="*/ 2147483647 w 883"/>
              <a:gd name="T5" fmla="*/ 2147483647 h 536"/>
              <a:gd name="T6" fmla="*/ 2147483647 w 883"/>
              <a:gd name="T7" fmla="*/ 2147483647 h 536"/>
              <a:gd name="T8" fmla="*/ 2147483647 w 883"/>
              <a:gd name="T9" fmla="*/ 2147483647 h 536"/>
              <a:gd name="T10" fmla="*/ 2147483647 w 883"/>
              <a:gd name="T11" fmla="*/ 2147483647 h 536"/>
              <a:gd name="T12" fmla="*/ 2147483647 w 883"/>
              <a:gd name="T13" fmla="*/ 2147483647 h 536"/>
              <a:gd name="T14" fmla="*/ 2147483647 w 883"/>
              <a:gd name="T15" fmla="*/ 2147483647 h 536"/>
              <a:gd name="T16" fmla="*/ 2147483647 w 883"/>
              <a:gd name="T17" fmla="*/ 2147483647 h 536"/>
              <a:gd name="T18" fmla="*/ 2147483647 w 883"/>
              <a:gd name="T19" fmla="*/ 2147483647 h 536"/>
              <a:gd name="T20" fmla="*/ 2147483647 w 883"/>
              <a:gd name="T21" fmla="*/ 2147483647 h 536"/>
              <a:gd name="T22" fmla="*/ 2147483647 w 883"/>
              <a:gd name="T23" fmla="*/ 2147483647 h 536"/>
              <a:gd name="T24" fmla="*/ 0 w 883"/>
              <a:gd name="T25" fmla="*/ 2147483647 h 536"/>
              <a:gd name="T26" fmla="*/ 2147483647 w 883"/>
              <a:gd name="T27" fmla="*/ 2147483647 h 536"/>
              <a:gd name="T28" fmla="*/ 2147483647 w 883"/>
              <a:gd name="T29" fmla="*/ 2147483647 h 536"/>
              <a:gd name="T30" fmla="*/ 2147483647 w 883"/>
              <a:gd name="T31" fmla="*/ 2147483647 h 536"/>
              <a:gd name="T32" fmla="*/ 2147483647 w 883"/>
              <a:gd name="T33" fmla="*/ 0 h 536"/>
              <a:gd name="T34" fmla="*/ 2147483647 w 883"/>
              <a:gd name="T35" fmla="*/ 2147483647 h 536"/>
              <a:gd name="T36" fmla="*/ 2147483647 w 883"/>
              <a:gd name="T37" fmla="*/ 2147483647 h 536"/>
              <a:gd name="T38" fmla="*/ 2147483647 w 883"/>
              <a:gd name="T39" fmla="*/ 2147483647 h 536"/>
              <a:gd name="T40" fmla="*/ 2147483647 w 883"/>
              <a:gd name="T41" fmla="*/ 2147483647 h 536"/>
              <a:gd name="T42" fmla="*/ 2147483647 w 883"/>
              <a:gd name="T43" fmla="*/ 2147483647 h 536"/>
              <a:gd name="T44" fmla="*/ 2147483647 w 883"/>
              <a:gd name="T45" fmla="*/ 2147483647 h 536"/>
              <a:gd name="T46" fmla="*/ 2147483647 w 883"/>
              <a:gd name="T47" fmla="*/ 2147483647 h 536"/>
              <a:gd name="T48" fmla="*/ 2147483647 w 883"/>
              <a:gd name="T49" fmla="*/ 2147483647 h 536"/>
              <a:gd name="T50" fmla="*/ 2147483647 w 883"/>
              <a:gd name="T51" fmla="*/ 2147483647 h 536"/>
              <a:gd name="T52" fmla="*/ 2147483647 w 883"/>
              <a:gd name="T53" fmla="*/ 2147483647 h 536"/>
              <a:gd name="T54" fmla="*/ 2147483647 w 883"/>
              <a:gd name="T55" fmla="*/ 2147483647 h 536"/>
              <a:gd name="T56" fmla="*/ 2147483647 w 883"/>
              <a:gd name="T57" fmla="*/ 2147483647 h 536"/>
              <a:gd name="T58" fmla="*/ 2147483647 w 883"/>
              <a:gd name="T59" fmla="*/ 2147483647 h 536"/>
              <a:gd name="T60" fmla="*/ 2147483647 w 883"/>
              <a:gd name="T61" fmla="*/ 2147483647 h 536"/>
              <a:gd name="T62" fmla="*/ 2147483647 w 883"/>
              <a:gd name="T63" fmla="*/ 2147483647 h 536"/>
              <a:gd name="T64" fmla="*/ 2147483647 w 883"/>
              <a:gd name="T65" fmla="*/ 2147483647 h 536"/>
              <a:gd name="T66" fmla="*/ 2147483647 w 883"/>
              <a:gd name="T67" fmla="*/ 2147483647 h 536"/>
              <a:gd name="T68" fmla="*/ 2147483647 w 883"/>
              <a:gd name="T69" fmla="*/ 2147483647 h 536"/>
              <a:gd name="T70" fmla="*/ 2147483647 w 883"/>
              <a:gd name="T71" fmla="*/ 2147483647 h 536"/>
              <a:gd name="T72" fmla="*/ 2147483647 w 883"/>
              <a:gd name="T73" fmla="*/ 2147483647 h 536"/>
              <a:gd name="T74" fmla="*/ 2147483647 w 883"/>
              <a:gd name="T75" fmla="*/ 2147483647 h 536"/>
              <a:gd name="T76" fmla="*/ 2147483647 w 883"/>
              <a:gd name="T77" fmla="*/ 2147483647 h 536"/>
              <a:gd name="T78" fmla="*/ 2147483647 w 883"/>
              <a:gd name="T79" fmla="*/ 2147483647 h 536"/>
              <a:gd name="T80" fmla="*/ 2147483647 w 883"/>
              <a:gd name="T81" fmla="*/ 2147483647 h 536"/>
              <a:gd name="T82" fmla="*/ 2147483647 w 883"/>
              <a:gd name="T83" fmla="*/ 2147483647 h 536"/>
              <a:gd name="T84" fmla="*/ 2147483647 w 883"/>
              <a:gd name="T85" fmla="*/ 2147483647 h 536"/>
              <a:gd name="T86" fmla="*/ 2147483647 w 883"/>
              <a:gd name="T87" fmla="*/ 2147483647 h 536"/>
              <a:gd name="T88" fmla="*/ 2147483647 w 883"/>
              <a:gd name="T89" fmla="*/ 2147483647 h 536"/>
              <a:gd name="T90" fmla="*/ 2147483647 w 883"/>
              <a:gd name="T91" fmla="*/ 2147483647 h 536"/>
              <a:gd name="T92" fmla="*/ 2147483647 w 883"/>
              <a:gd name="T93" fmla="*/ 2147483647 h 536"/>
              <a:gd name="T94" fmla="*/ 2147483647 w 883"/>
              <a:gd name="T95" fmla="*/ 2147483647 h 536"/>
              <a:gd name="T96" fmla="*/ 2147483647 w 883"/>
              <a:gd name="T97" fmla="*/ 2147483647 h 536"/>
              <a:gd name="T98" fmla="*/ 2147483647 w 883"/>
              <a:gd name="T99" fmla="*/ 2147483647 h 536"/>
              <a:gd name="T100" fmla="*/ 2147483647 w 883"/>
              <a:gd name="T101" fmla="*/ 2147483647 h 536"/>
              <a:gd name="T102" fmla="*/ 2147483647 w 883"/>
              <a:gd name="T103" fmla="*/ 2147483647 h 536"/>
              <a:gd name="T104" fmla="*/ 2147483647 w 883"/>
              <a:gd name="T105" fmla="*/ 2147483647 h 536"/>
              <a:gd name="T106" fmla="*/ 2147483647 w 883"/>
              <a:gd name="T107" fmla="*/ 2147483647 h 536"/>
              <a:gd name="T108" fmla="*/ 2147483647 w 883"/>
              <a:gd name="T109" fmla="*/ 2147483647 h 536"/>
              <a:gd name="T110" fmla="*/ 2147483647 w 883"/>
              <a:gd name="T111" fmla="*/ 2147483647 h 536"/>
              <a:gd name="T112" fmla="*/ 2147483647 w 883"/>
              <a:gd name="T113" fmla="*/ 2147483647 h 536"/>
              <a:gd name="T114" fmla="*/ 2147483647 w 883"/>
              <a:gd name="T115" fmla="*/ 2147483647 h 536"/>
              <a:gd name="T116" fmla="*/ 2147483647 w 883"/>
              <a:gd name="T117" fmla="*/ 2147483647 h 536"/>
              <a:gd name="T118" fmla="*/ 2147483647 w 883"/>
              <a:gd name="T119" fmla="*/ 2147483647 h 536"/>
              <a:gd name="T120" fmla="*/ 2147483647 w 883"/>
              <a:gd name="T121" fmla="*/ 2147483647 h 536"/>
              <a:gd name="T122" fmla="*/ 2147483647 w 883"/>
              <a:gd name="T123" fmla="*/ 2147483647 h 536"/>
              <a:gd name="T124" fmla="*/ 2147483647 w 883"/>
              <a:gd name="T125" fmla="*/ 2147483647 h 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83"/>
              <a:gd name="T190" fmla="*/ 0 h 536"/>
              <a:gd name="T191" fmla="*/ 883 w 883"/>
              <a:gd name="T192" fmla="*/ 536 h 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83" h="536">
                <a:moveTo>
                  <a:pt x="113" y="373"/>
                </a:moveTo>
                <a:lnTo>
                  <a:pt x="87" y="388"/>
                </a:lnTo>
                <a:lnTo>
                  <a:pt x="77" y="388"/>
                </a:lnTo>
                <a:lnTo>
                  <a:pt x="63" y="380"/>
                </a:lnTo>
                <a:lnTo>
                  <a:pt x="92" y="282"/>
                </a:lnTo>
                <a:lnTo>
                  <a:pt x="95" y="282"/>
                </a:lnTo>
                <a:lnTo>
                  <a:pt x="101" y="270"/>
                </a:lnTo>
                <a:lnTo>
                  <a:pt x="101" y="266"/>
                </a:lnTo>
                <a:lnTo>
                  <a:pt x="97" y="265"/>
                </a:lnTo>
                <a:lnTo>
                  <a:pt x="88" y="266"/>
                </a:lnTo>
                <a:lnTo>
                  <a:pt x="80" y="265"/>
                </a:lnTo>
                <a:lnTo>
                  <a:pt x="79" y="262"/>
                </a:lnTo>
                <a:lnTo>
                  <a:pt x="80" y="257"/>
                </a:lnTo>
                <a:lnTo>
                  <a:pt x="77" y="254"/>
                </a:lnTo>
                <a:lnTo>
                  <a:pt x="69" y="257"/>
                </a:lnTo>
                <a:lnTo>
                  <a:pt x="67" y="255"/>
                </a:lnTo>
                <a:lnTo>
                  <a:pt x="70" y="251"/>
                </a:lnTo>
                <a:lnTo>
                  <a:pt x="59" y="230"/>
                </a:lnTo>
                <a:lnTo>
                  <a:pt x="52" y="221"/>
                </a:lnTo>
                <a:lnTo>
                  <a:pt x="37" y="192"/>
                </a:lnTo>
                <a:lnTo>
                  <a:pt x="27" y="186"/>
                </a:lnTo>
                <a:lnTo>
                  <a:pt x="11" y="167"/>
                </a:lnTo>
                <a:lnTo>
                  <a:pt x="20" y="164"/>
                </a:lnTo>
                <a:lnTo>
                  <a:pt x="12" y="156"/>
                </a:lnTo>
                <a:lnTo>
                  <a:pt x="16" y="138"/>
                </a:lnTo>
                <a:lnTo>
                  <a:pt x="0" y="106"/>
                </a:lnTo>
                <a:lnTo>
                  <a:pt x="0" y="105"/>
                </a:lnTo>
                <a:lnTo>
                  <a:pt x="4" y="81"/>
                </a:lnTo>
                <a:lnTo>
                  <a:pt x="8" y="55"/>
                </a:lnTo>
                <a:lnTo>
                  <a:pt x="9" y="52"/>
                </a:lnTo>
                <a:lnTo>
                  <a:pt x="9" y="51"/>
                </a:lnTo>
                <a:lnTo>
                  <a:pt x="16" y="13"/>
                </a:lnTo>
                <a:lnTo>
                  <a:pt x="18" y="2"/>
                </a:lnTo>
                <a:lnTo>
                  <a:pt x="19" y="0"/>
                </a:lnTo>
                <a:lnTo>
                  <a:pt x="113" y="16"/>
                </a:lnTo>
                <a:lnTo>
                  <a:pt x="159" y="24"/>
                </a:lnTo>
                <a:lnTo>
                  <a:pt x="295" y="44"/>
                </a:lnTo>
                <a:lnTo>
                  <a:pt x="360" y="53"/>
                </a:lnTo>
                <a:lnTo>
                  <a:pt x="399" y="58"/>
                </a:lnTo>
                <a:lnTo>
                  <a:pt x="453" y="64"/>
                </a:lnTo>
                <a:lnTo>
                  <a:pt x="489" y="69"/>
                </a:lnTo>
                <a:lnTo>
                  <a:pt x="579" y="78"/>
                </a:lnTo>
                <a:lnTo>
                  <a:pt x="655" y="85"/>
                </a:lnTo>
                <a:lnTo>
                  <a:pt x="733" y="92"/>
                </a:lnTo>
                <a:lnTo>
                  <a:pt x="809" y="98"/>
                </a:lnTo>
                <a:lnTo>
                  <a:pt x="882" y="102"/>
                </a:lnTo>
                <a:lnTo>
                  <a:pt x="880" y="128"/>
                </a:lnTo>
                <a:lnTo>
                  <a:pt x="880" y="138"/>
                </a:lnTo>
                <a:lnTo>
                  <a:pt x="880" y="141"/>
                </a:lnTo>
                <a:lnTo>
                  <a:pt x="880" y="142"/>
                </a:lnTo>
                <a:lnTo>
                  <a:pt x="879" y="154"/>
                </a:lnTo>
                <a:lnTo>
                  <a:pt x="879" y="167"/>
                </a:lnTo>
                <a:lnTo>
                  <a:pt x="877" y="194"/>
                </a:lnTo>
                <a:lnTo>
                  <a:pt x="876" y="208"/>
                </a:lnTo>
                <a:lnTo>
                  <a:pt x="875" y="221"/>
                </a:lnTo>
                <a:lnTo>
                  <a:pt x="875" y="235"/>
                </a:lnTo>
                <a:lnTo>
                  <a:pt x="872" y="272"/>
                </a:lnTo>
                <a:lnTo>
                  <a:pt x="872" y="275"/>
                </a:lnTo>
                <a:lnTo>
                  <a:pt x="872" y="279"/>
                </a:lnTo>
                <a:lnTo>
                  <a:pt x="870" y="301"/>
                </a:lnTo>
                <a:lnTo>
                  <a:pt x="868" y="341"/>
                </a:lnTo>
                <a:lnTo>
                  <a:pt x="868" y="352"/>
                </a:lnTo>
                <a:lnTo>
                  <a:pt x="866" y="363"/>
                </a:lnTo>
                <a:lnTo>
                  <a:pt x="866" y="367"/>
                </a:lnTo>
                <a:lnTo>
                  <a:pt x="865" y="391"/>
                </a:lnTo>
                <a:lnTo>
                  <a:pt x="865" y="395"/>
                </a:lnTo>
                <a:lnTo>
                  <a:pt x="863" y="411"/>
                </a:lnTo>
                <a:lnTo>
                  <a:pt x="862" y="427"/>
                </a:lnTo>
                <a:lnTo>
                  <a:pt x="862" y="434"/>
                </a:lnTo>
                <a:lnTo>
                  <a:pt x="862" y="447"/>
                </a:lnTo>
                <a:lnTo>
                  <a:pt x="858" y="501"/>
                </a:lnTo>
                <a:lnTo>
                  <a:pt x="858" y="505"/>
                </a:lnTo>
                <a:lnTo>
                  <a:pt x="857" y="528"/>
                </a:lnTo>
                <a:lnTo>
                  <a:pt x="858" y="529"/>
                </a:lnTo>
                <a:lnTo>
                  <a:pt x="855" y="529"/>
                </a:lnTo>
                <a:lnTo>
                  <a:pt x="804" y="525"/>
                </a:lnTo>
                <a:lnTo>
                  <a:pt x="796" y="525"/>
                </a:lnTo>
                <a:lnTo>
                  <a:pt x="780" y="523"/>
                </a:lnTo>
                <a:lnTo>
                  <a:pt x="777" y="523"/>
                </a:lnTo>
                <a:lnTo>
                  <a:pt x="714" y="518"/>
                </a:lnTo>
                <a:lnTo>
                  <a:pt x="707" y="518"/>
                </a:lnTo>
                <a:lnTo>
                  <a:pt x="705" y="518"/>
                </a:lnTo>
                <a:lnTo>
                  <a:pt x="697" y="518"/>
                </a:lnTo>
                <a:lnTo>
                  <a:pt x="687" y="518"/>
                </a:lnTo>
                <a:lnTo>
                  <a:pt x="686" y="518"/>
                </a:lnTo>
                <a:lnTo>
                  <a:pt x="630" y="512"/>
                </a:lnTo>
                <a:lnTo>
                  <a:pt x="621" y="511"/>
                </a:lnTo>
                <a:lnTo>
                  <a:pt x="561" y="505"/>
                </a:lnTo>
                <a:lnTo>
                  <a:pt x="535" y="503"/>
                </a:lnTo>
                <a:lnTo>
                  <a:pt x="525" y="501"/>
                </a:lnTo>
                <a:lnTo>
                  <a:pt x="515" y="501"/>
                </a:lnTo>
                <a:lnTo>
                  <a:pt x="507" y="500"/>
                </a:lnTo>
                <a:lnTo>
                  <a:pt x="478" y="497"/>
                </a:lnTo>
                <a:lnTo>
                  <a:pt x="468" y="494"/>
                </a:lnTo>
                <a:lnTo>
                  <a:pt x="417" y="489"/>
                </a:lnTo>
                <a:lnTo>
                  <a:pt x="411" y="489"/>
                </a:lnTo>
                <a:lnTo>
                  <a:pt x="402" y="487"/>
                </a:lnTo>
                <a:lnTo>
                  <a:pt x="371" y="485"/>
                </a:lnTo>
                <a:lnTo>
                  <a:pt x="321" y="478"/>
                </a:lnTo>
                <a:lnTo>
                  <a:pt x="317" y="514"/>
                </a:lnTo>
                <a:lnTo>
                  <a:pt x="314" y="532"/>
                </a:lnTo>
                <a:lnTo>
                  <a:pt x="314" y="535"/>
                </a:lnTo>
                <a:lnTo>
                  <a:pt x="312" y="532"/>
                </a:lnTo>
                <a:lnTo>
                  <a:pt x="310" y="532"/>
                </a:lnTo>
                <a:lnTo>
                  <a:pt x="309" y="530"/>
                </a:lnTo>
                <a:lnTo>
                  <a:pt x="300" y="514"/>
                </a:lnTo>
                <a:lnTo>
                  <a:pt x="292" y="501"/>
                </a:lnTo>
                <a:lnTo>
                  <a:pt x="285" y="505"/>
                </a:lnTo>
                <a:lnTo>
                  <a:pt x="281" y="511"/>
                </a:lnTo>
                <a:lnTo>
                  <a:pt x="281" y="522"/>
                </a:lnTo>
                <a:lnTo>
                  <a:pt x="271" y="521"/>
                </a:lnTo>
                <a:lnTo>
                  <a:pt x="232" y="518"/>
                </a:lnTo>
                <a:lnTo>
                  <a:pt x="224" y="512"/>
                </a:lnTo>
                <a:lnTo>
                  <a:pt x="214" y="518"/>
                </a:lnTo>
                <a:lnTo>
                  <a:pt x="202" y="521"/>
                </a:lnTo>
                <a:lnTo>
                  <a:pt x="185" y="514"/>
                </a:lnTo>
                <a:lnTo>
                  <a:pt x="176" y="521"/>
                </a:lnTo>
                <a:lnTo>
                  <a:pt x="177" y="526"/>
                </a:lnTo>
                <a:lnTo>
                  <a:pt x="174" y="528"/>
                </a:lnTo>
                <a:lnTo>
                  <a:pt x="165" y="517"/>
                </a:lnTo>
                <a:lnTo>
                  <a:pt x="159" y="482"/>
                </a:lnTo>
                <a:lnTo>
                  <a:pt x="137" y="465"/>
                </a:lnTo>
                <a:lnTo>
                  <a:pt x="140" y="452"/>
                </a:lnTo>
                <a:lnTo>
                  <a:pt x="113" y="373"/>
                </a:lnTo>
              </a:path>
            </a:pathLst>
          </a:custGeom>
          <a:solidFill>
            <a:schemeClr val="accent4"/>
          </a:solid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sp>
        <p:nvSpPr>
          <p:cNvPr id="4154" name="Freeform 267" descr="Outlined diamond"/>
          <p:cNvSpPr>
            <a:spLocks/>
          </p:cNvSpPr>
          <p:nvPr/>
        </p:nvSpPr>
        <p:spPr bwMode="auto">
          <a:xfrm>
            <a:off x="3586163" y="4054475"/>
            <a:ext cx="801687" cy="777875"/>
          </a:xfrm>
          <a:custGeom>
            <a:avLst/>
            <a:gdLst>
              <a:gd name="T0" fmla="*/ 2147483647 w 582"/>
              <a:gd name="T1" fmla="*/ 2147483647 h 622"/>
              <a:gd name="T2" fmla="*/ 2147483647 w 582"/>
              <a:gd name="T3" fmla="*/ 2147483647 h 622"/>
              <a:gd name="T4" fmla="*/ 2147483647 w 582"/>
              <a:gd name="T5" fmla="*/ 2147483647 h 622"/>
              <a:gd name="T6" fmla="*/ 2147483647 w 582"/>
              <a:gd name="T7" fmla="*/ 2147483647 h 622"/>
              <a:gd name="T8" fmla="*/ 2147483647 w 582"/>
              <a:gd name="T9" fmla="*/ 2147483647 h 622"/>
              <a:gd name="T10" fmla="*/ 2147483647 w 582"/>
              <a:gd name="T11" fmla="*/ 2147483647 h 622"/>
              <a:gd name="T12" fmla="*/ 2147483647 w 582"/>
              <a:gd name="T13" fmla="*/ 2147483647 h 622"/>
              <a:gd name="T14" fmla="*/ 2147483647 w 582"/>
              <a:gd name="T15" fmla="*/ 2147483647 h 622"/>
              <a:gd name="T16" fmla="*/ 2147483647 w 582"/>
              <a:gd name="T17" fmla="*/ 2147483647 h 622"/>
              <a:gd name="T18" fmla="*/ 2147483647 w 582"/>
              <a:gd name="T19" fmla="*/ 2147483647 h 622"/>
              <a:gd name="T20" fmla="*/ 2147483647 w 582"/>
              <a:gd name="T21" fmla="*/ 2147483647 h 622"/>
              <a:gd name="T22" fmla="*/ 2147483647 w 582"/>
              <a:gd name="T23" fmla="*/ 2147483647 h 622"/>
              <a:gd name="T24" fmla="*/ 2147483647 w 582"/>
              <a:gd name="T25" fmla="*/ 2147483647 h 622"/>
              <a:gd name="T26" fmla="*/ 2147483647 w 582"/>
              <a:gd name="T27" fmla="*/ 2147483647 h 622"/>
              <a:gd name="T28" fmla="*/ 2147483647 w 582"/>
              <a:gd name="T29" fmla="*/ 2147483647 h 622"/>
              <a:gd name="T30" fmla="*/ 2147483647 w 582"/>
              <a:gd name="T31" fmla="*/ 2147483647 h 622"/>
              <a:gd name="T32" fmla="*/ 2147483647 w 582"/>
              <a:gd name="T33" fmla="*/ 2147483647 h 622"/>
              <a:gd name="T34" fmla="*/ 2147483647 w 582"/>
              <a:gd name="T35" fmla="*/ 2147483647 h 622"/>
              <a:gd name="T36" fmla="*/ 2147483647 w 582"/>
              <a:gd name="T37" fmla="*/ 2147483647 h 622"/>
              <a:gd name="T38" fmla="*/ 2147483647 w 582"/>
              <a:gd name="T39" fmla="*/ 2147483647 h 622"/>
              <a:gd name="T40" fmla="*/ 2147483647 w 582"/>
              <a:gd name="T41" fmla="*/ 2147483647 h 622"/>
              <a:gd name="T42" fmla="*/ 2147483647 w 582"/>
              <a:gd name="T43" fmla="*/ 2147483647 h 622"/>
              <a:gd name="T44" fmla="*/ 2147483647 w 582"/>
              <a:gd name="T45" fmla="*/ 2147483647 h 622"/>
              <a:gd name="T46" fmla="*/ 2147483647 w 582"/>
              <a:gd name="T47" fmla="*/ 2147483647 h 622"/>
              <a:gd name="T48" fmla="*/ 2147483647 w 582"/>
              <a:gd name="T49" fmla="*/ 2147483647 h 622"/>
              <a:gd name="T50" fmla="*/ 2147483647 w 582"/>
              <a:gd name="T51" fmla="*/ 2147483647 h 622"/>
              <a:gd name="T52" fmla="*/ 2147483647 w 582"/>
              <a:gd name="T53" fmla="*/ 2147483647 h 622"/>
              <a:gd name="T54" fmla="*/ 2147483647 w 582"/>
              <a:gd name="T55" fmla="*/ 2147483647 h 622"/>
              <a:gd name="T56" fmla="*/ 2147483647 w 582"/>
              <a:gd name="T57" fmla="*/ 2147483647 h 622"/>
              <a:gd name="T58" fmla="*/ 2147483647 w 582"/>
              <a:gd name="T59" fmla="*/ 2147483647 h 622"/>
              <a:gd name="T60" fmla="*/ 2147483647 w 582"/>
              <a:gd name="T61" fmla="*/ 2147483647 h 622"/>
              <a:gd name="T62" fmla="*/ 2147483647 w 582"/>
              <a:gd name="T63" fmla="*/ 2147483647 h 622"/>
              <a:gd name="T64" fmla="*/ 2147483647 w 582"/>
              <a:gd name="T65" fmla="*/ 2147483647 h 622"/>
              <a:gd name="T66" fmla="*/ 2147483647 w 582"/>
              <a:gd name="T67" fmla="*/ 2147483647 h 622"/>
              <a:gd name="T68" fmla="*/ 2147483647 w 582"/>
              <a:gd name="T69" fmla="*/ 2147483647 h 622"/>
              <a:gd name="T70" fmla="*/ 2147483647 w 582"/>
              <a:gd name="T71" fmla="*/ 2147483647 h 622"/>
              <a:gd name="T72" fmla="*/ 2147483647 w 582"/>
              <a:gd name="T73" fmla="*/ 2147483647 h 622"/>
              <a:gd name="T74" fmla="*/ 2147483647 w 582"/>
              <a:gd name="T75" fmla="*/ 2147483647 h 622"/>
              <a:gd name="T76" fmla="*/ 2147483647 w 582"/>
              <a:gd name="T77" fmla="*/ 2147483647 h 622"/>
              <a:gd name="T78" fmla="*/ 2147483647 w 582"/>
              <a:gd name="T79" fmla="*/ 2147483647 h 622"/>
              <a:gd name="T80" fmla="*/ 2147483647 w 582"/>
              <a:gd name="T81" fmla="*/ 2147483647 h 622"/>
              <a:gd name="T82" fmla="*/ 2147483647 w 582"/>
              <a:gd name="T83" fmla="*/ 2147483647 h 622"/>
              <a:gd name="T84" fmla="*/ 2147483647 w 582"/>
              <a:gd name="T85" fmla="*/ 2147483647 h 622"/>
              <a:gd name="T86" fmla="*/ 2147483647 w 582"/>
              <a:gd name="T87" fmla="*/ 2147483647 h 622"/>
              <a:gd name="T88" fmla="*/ 2147483647 w 582"/>
              <a:gd name="T89" fmla="*/ 2147483647 h 622"/>
              <a:gd name="T90" fmla="*/ 2147483647 w 582"/>
              <a:gd name="T91" fmla="*/ 0 h 622"/>
              <a:gd name="T92" fmla="*/ 2147483647 w 582"/>
              <a:gd name="T93" fmla="*/ 2147483647 h 622"/>
              <a:gd name="T94" fmla="*/ 2147483647 w 582"/>
              <a:gd name="T95" fmla="*/ 2147483647 h 622"/>
              <a:gd name="T96" fmla="*/ 2147483647 w 582"/>
              <a:gd name="T97" fmla="*/ 2147483647 h 622"/>
              <a:gd name="T98" fmla="*/ 2147483647 w 582"/>
              <a:gd name="T99" fmla="*/ 2147483647 h 622"/>
              <a:gd name="T100" fmla="*/ 2147483647 w 582"/>
              <a:gd name="T101" fmla="*/ 2147483647 h 622"/>
              <a:gd name="T102" fmla="*/ 2147483647 w 582"/>
              <a:gd name="T103" fmla="*/ 2147483647 h 622"/>
              <a:gd name="T104" fmla="*/ 2147483647 w 582"/>
              <a:gd name="T105" fmla="*/ 2147483647 h 622"/>
              <a:gd name="T106" fmla="*/ 2147483647 w 582"/>
              <a:gd name="T107" fmla="*/ 2147483647 h 622"/>
              <a:gd name="T108" fmla="*/ 2147483647 w 582"/>
              <a:gd name="T109" fmla="*/ 2147483647 h 622"/>
              <a:gd name="T110" fmla="*/ 2147483647 w 582"/>
              <a:gd name="T111" fmla="*/ 2147483647 h 622"/>
              <a:gd name="T112" fmla="*/ 2147483647 w 582"/>
              <a:gd name="T113" fmla="*/ 2147483647 h 622"/>
              <a:gd name="T114" fmla="*/ 0 w 582"/>
              <a:gd name="T115" fmla="*/ 2147483647 h 62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82"/>
              <a:gd name="T175" fmla="*/ 0 h 622"/>
              <a:gd name="T176" fmla="*/ 582 w 582"/>
              <a:gd name="T177" fmla="*/ 622 h 62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82" h="622">
                <a:moveTo>
                  <a:pt x="16" y="615"/>
                </a:moveTo>
                <a:lnTo>
                  <a:pt x="76" y="621"/>
                </a:lnTo>
                <a:lnTo>
                  <a:pt x="81" y="572"/>
                </a:lnTo>
                <a:lnTo>
                  <a:pt x="163" y="580"/>
                </a:lnTo>
                <a:lnTo>
                  <a:pt x="233" y="586"/>
                </a:lnTo>
                <a:lnTo>
                  <a:pt x="224" y="573"/>
                </a:lnTo>
                <a:lnTo>
                  <a:pt x="226" y="571"/>
                </a:lnTo>
                <a:lnTo>
                  <a:pt x="224" y="564"/>
                </a:lnTo>
                <a:lnTo>
                  <a:pt x="226" y="562"/>
                </a:lnTo>
                <a:lnTo>
                  <a:pt x="249" y="564"/>
                </a:lnTo>
                <a:lnTo>
                  <a:pt x="260" y="564"/>
                </a:lnTo>
                <a:lnTo>
                  <a:pt x="271" y="565"/>
                </a:lnTo>
                <a:lnTo>
                  <a:pt x="283" y="567"/>
                </a:lnTo>
                <a:lnTo>
                  <a:pt x="338" y="572"/>
                </a:lnTo>
                <a:lnTo>
                  <a:pt x="363" y="573"/>
                </a:lnTo>
                <a:lnTo>
                  <a:pt x="380" y="573"/>
                </a:lnTo>
                <a:lnTo>
                  <a:pt x="387" y="573"/>
                </a:lnTo>
                <a:lnTo>
                  <a:pt x="430" y="578"/>
                </a:lnTo>
                <a:lnTo>
                  <a:pt x="439" y="578"/>
                </a:lnTo>
                <a:lnTo>
                  <a:pt x="462" y="579"/>
                </a:lnTo>
                <a:lnTo>
                  <a:pt x="464" y="579"/>
                </a:lnTo>
                <a:lnTo>
                  <a:pt x="485" y="580"/>
                </a:lnTo>
                <a:lnTo>
                  <a:pt x="486" y="580"/>
                </a:lnTo>
                <a:lnTo>
                  <a:pt x="488" y="580"/>
                </a:lnTo>
                <a:lnTo>
                  <a:pt x="498" y="580"/>
                </a:lnTo>
                <a:lnTo>
                  <a:pt x="521" y="583"/>
                </a:lnTo>
                <a:lnTo>
                  <a:pt x="524" y="583"/>
                </a:lnTo>
                <a:lnTo>
                  <a:pt x="542" y="583"/>
                </a:lnTo>
                <a:lnTo>
                  <a:pt x="547" y="583"/>
                </a:lnTo>
                <a:lnTo>
                  <a:pt x="547" y="573"/>
                </a:lnTo>
                <a:lnTo>
                  <a:pt x="549" y="557"/>
                </a:lnTo>
                <a:lnTo>
                  <a:pt x="550" y="532"/>
                </a:lnTo>
                <a:lnTo>
                  <a:pt x="550" y="526"/>
                </a:lnTo>
                <a:lnTo>
                  <a:pt x="551" y="515"/>
                </a:lnTo>
                <a:lnTo>
                  <a:pt x="551" y="495"/>
                </a:lnTo>
                <a:lnTo>
                  <a:pt x="553" y="479"/>
                </a:lnTo>
                <a:lnTo>
                  <a:pt x="554" y="461"/>
                </a:lnTo>
                <a:lnTo>
                  <a:pt x="556" y="434"/>
                </a:lnTo>
                <a:lnTo>
                  <a:pt x="556" y="432"/>
                </a:lnTo>
                <a:lnTo>
                  <a:pt x="557" y="420"/>
                </a:lnTo>
                <a:lnTo>
                  <a:pt x="557" y="417"/>
                </a:lnTo>
                <a:lnTo>
                  <a:pt x="557" y="413"/>
                </a:lnTo>
                <a:lnTo>
                  <a:pt x="558" y="402"/>
                </a:lnTo>
                <a:lnTo>
                  <a:pt x="558" y="398"/>
                </a:lnTo>
                <a:lnTo>
                  <a:pt x="558" y="385"/>
                </a:lnTo>
                <a:lnTo>
                  <a:pt x="560" y="366"/>
                </a:lnTo>
                <a:lnTo>
                  <a:pt x="561" y="340"/>
                </a:lnTo>
                <a:lnTo>
                  <a:pt x="561" y="333"/>
                </a:lnTo>
                <a:lnTo>
                  <a:pt x="563" y="320"/>
                </a:lnTo>
                <a:lnTo>
                  <a:pt x="564" y="312"/>
                </a:lnTo>
                <a:lnTo>
                  <a:pt x="564" y="286"/>
                </a:lnTo>
                <a:lnTo>
                  <a:pt x="565" y="272"/>
                </a:lnTo>
                <a:lnTo>
                  <a:pt x="565" y="262"/>
                </a:lnTo>
                <a:lnTo>
                  <a:pt x="567" y="257"/>
                </a:lnTo>
                <a:lnTo>
                  <a:pt x="567" y="243"/>
                </a:lnTo>
                <a:lnTo>
                  <a:pt x="567" y="237"/>
                </a:lnTo>
                <a:lnTo>
                  <a:pt x="568" y="228"/>
                </a:lnTo>
                <a:lnTo>
                  <a:pt x="568" y="222"/>
                </a:lnTo>
                <a:lnTo>
                  <a:pt x="569" y="189"/>
                </a:lnTo>
                <a:lnTo>
                  <a:pt x="569" y="177"/>
                </a:lnTo>
                <a:lnTo>
                  <a:pt x="571" y="175"/>
                </a:lnTo>
                <a:lnTo>
                  <a:pt x="571" y="172"/>
                </a:lnTo>
                <a:lnTo>
                  <a:pt x="572" y="142"/>
                </a:lnTo>
                <a:lnTo>
                  <a:pt x="574" y="95"/>
                </a:lnTo>
                <a:lnTo>
                  <a:pt x="578" y="95"/>
                </a:lnTo>
                <a:lnTo>
                  <a:pt x="578" y="70"/>
                </a:lnTo>
                <a:lnTo>
                  <a:pt x="579" y="53"/>
                </a:lnTo>
                <a:lnTo>
                  <a:pt x="581" y="40"/>
                </a:lnTo>
                <a:lnTo>
                  <a:pt x="574" y="40"/>
                </a:lnTo>
                <a:lnTo>
                  <a:pt x="554" y="38"/>
                </a:lnTo>
                <a:lnTo>
                  <a:pt x="549" y="38"/>
                </a:lnTo>
                <a:lnTo>
                  <a:pt x="495" y="35"/>
                </a:lnTo>
                <a:lnTo>
                  <a:pt x="464" y="34"/>
                </a:lnTo>
                <a:lnTo>
                  <a:pt x="416" y="31"/>
                </a:lnTo>
                <a:lnTo>
                  <a:pt x="397" y="29"/>
                </a:lnTo>
                <a:lnTo>
                  <a:pt x="391" y="29"/>
                </a:lnTo>
                <a:lnTo>
                  <a:pt x="349" y="26"/>
                </a:lnTo>
                <a:lnTo>
                  <a:pt x="347" y="26"/>
                </a:lnTo>
                <a:lnTo>
                  <a:pt x="336" y="24"/>
                </a:lnTo>
                <a:lnTo>
                  <a:pt x="325" y="23"/>
                </a:lnTo>
                <a:lnTo>
                  <a:pt x="286" y="22"/>
                </a:lnTo>
                <a:lnTo>
                  <a:pt x="204" y="13"/>
                </a:lnTo>
                <a:lnTo>
                  <a:pt x="201" y="12"/>
                </a:lnTo>
                <a:lnTo>
                  <a:pt x="200" y="12"/>
                </a:lnTo>
                <a:lnTo>
                  <a:pt x="199" y="12"/>
                </a:lnTo>
                <a:lnTo>
                  <a:pt x="145" y="6"/>
                </a:lnTo>
                <a:lnTo>
                  <a:pt x="124" y="5"/>
                </a:lnTo>
                <a:lnTo>
                  <a:pt x="99" y="2"/>
                </a:lnTo>
                <a:lnTo>
                  <a:pt x="92" y="2"/>
                </a:lnTo>
                <a:lnTo>
                  <a:pt x="67" y="0"/>
                </a:lnTo>
                <a:lnTo>
                  <a:pt x="65" y="26"/>
                </a:lnTo>
                <a:lnTo>
                  <a:pt x="62" y="53"/>
                </a:lnTo>
                <a:lnTo>
                  <a:pt x="55" y="107"/>
                </a:lnTo>
                <a:lnTo>
                  <a:pt x="49" y="159"/>
                </a:lnTo>
                <a:lnTo>
                  <a:pt x="49" y="161"/>
                </a:lnTo>
                <a:lnTo>
                  <a:pt x="42" y="219"/>
                </a:lnTo>
                <a:lnTo>
                  <a:pt x="40" y="239"/>
                </a:lnTo>
                <a:lnTo>
                  <a:pt x="40" y="240"/>
                </a:lnTo>
                <a:lnTo>
                  <a:pt x="38" y="262"/>
                </a:lnTo>
                <a:lnTo>
                  <a:pt x="35" y="283"/>
                </a:lnTo>
                <a:lnTo>
                  <a:pt x="31" y="325"/>
                </a:lnTo>
                <a:lnTo>
                  <a:pt x="29" y="348"/>
                </a:lnTo>
                <a:lnTo>
                  <a:pt x="29" y="351"/>
                </a:lnTo>
                <a:lnTo>
                  <a:pt x="29" y="352"/>
                </a:lnTo>
                <a:lnTo>
                  <a:pt x="22" y="410"/>
                </a:lnTo>
                <a:lnTo>
                  <a:pt x="22" y="416"/>
                </a:lnTo>
                <a:lnTo>
                  <a:pt x="19" y="432"/>
                </a:lnTo>
                <a:lnTo>
                  <a:pt x="16" y="457"/>
                </a:lnTo>
                <a:lnTo>
                  <a:pt x="16" y="460"/>
                </a:lnTo>
                <a:lnTo>
                  <a:pt x="13" y="486"/>
                </a:lnTo>
                <a:lnTo>
                  <a:pt x="12" y="495"/>
                </a:lnTo>
                <a:lnTo>
                  <a:pt x="2" y="590"/>
                </a:lnTo>
                <a:lnTo>
                  <a:pt x="2" y="593"/>
                </a:lnTo>
                <a:lnTo>
                  <a:pt x="0" y="614"/>
                </a:lnTo>
                <a:lnTo>
                  <a:pt x="16" y="615"/>
                </a:lnTo>
              </a:path>
            </a:pathLst>
          </a:custGeom>
          <a:solidFill>
            <a:schemeClr val="accent5"/>
          </a:solid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sp>
        <p:nvSpPr>
          <p:cNvPr id="4155" name="Freeform 268" descr="Outlined diamond"/>
          <p:cNvSpPr>
            <a:spLocks/>
          </p:cNvSpPr>
          <p:nvPr/>
        </p:nvSpPr>
        <p:spPr bwMode="auto">
          <a:xfrm>
            <a:off x="2474913" y="3195638"/>
            <a:ext cx="742950" cy="1046162"/>
          </a:xfrm>
          <a:custGeom>
            <a:avLst/>
            <a:gdLst>
              <a:gd name="T0" fmla="*/ 2147483647 w 540"/>
              <a:gd name="T1" fmla="*/ 2147483647 h 834"/>
              <a:gd name="T2" fmla="*/ 2147483647 w 540"/>
              <a:gd name="T3" fmla="*/ 2147483647 h 834"/>
              <a:gd name="T4" fmla="*/ 2147483647 w 540"/>
              <a:gd name="T5" fmla="*/ 2147483647 h 834"/>
              <a:gd name="T6" fmla="*/ 2147483647 w 540"/>
              <a:gd name="T7" fmla="*/ 2147483647 h 834"/>
              <a:gd name="T8" fmla="*/ 2147483647 w 540"/>
              <a:gd name="T9" fmla="*/ 2147483647 h 834"/>
              <a:gd name="T10" fmla="*/ 2147483647 w 540"/>
              <a:gd name="T11" fmla="*/ 2147483647 h 834"/>
              <a:gd name="T12" fmla="*/ 2147483647 w 540"/>
              <a:gd name="T13" fmla="*/ 2147483647 h 834"/>
              <a:gd name="T14" fmla="*/ 2147483647 w 540"/>
              <a:gd name="T15" fmla="*/ 2147483647 h 834"/>
              <a:gd name="T16" fmla="*/ 2147483647 w 540"/>
              <a:gd name="T17" fmla="*/ 2147483647 h 834"/>
              <a:gd name="T18" fmla="*/ 2147483647 w 540"/>
              <a:gd name="T19" fmla="*/ 2147483647 h 834"/>
              <a:gd name="T20" fmla="*/ 2147483647 w 540"/>
              <a:gd name="T21" fmla="*/ 2147483647 h 834"/>
              <a:gd name="T22" fmla="*/ 2147483647 w 540"/>
              <a:gd name="T23" fmla="*/ 2147483647 h 834"/>
              <a:gd name="T24" fmla="*/ 2147483647 w 540"/>
              <a:gd name="T25" fmla="*/ 2147483647 h 834"/>
              <a:gd name="T26" fmla="*/ 2147483647 w 540"/>
              <a:gd name="T27" fmla="*/ 2147483647 h 834"/>
              <a:gd name="T28" fmla="*/ 2147483647 w 540"/>
              <a:gd name="T29" fmla="*/ 2147483647 h 834"/>
              <a:gd name="T30" fmla="*/ 2147483647 w 540"/>
              <a:gd name="T31" fmla="*/ 2147483647 h 834"/>
              <a:gd name="T32" fmla="*/ 2147483647 w 540"/>
              <a:gd name="T33" fmla="*/ 2147483647 h 834"/>
              <a:gd name="T34" fmla="*/ 2147483647 w 540"/>
              <a:gd name="T35" fmla="*/ 2147483647 h 834"/>
              <a:gd name="T36" fmla="*/ 2147483647 w 540"/>
              <a:gd name="T37" fmla="*/ 2147483647 h 834"/>
              <a:gd name="T38" fmla="*/ 2147483647 w 540"/>
              <a:gd name="T39" fmla="*/ 2147483647 h 834"/>
              <a:gd name="T40" fmla="*/ 2147483647 w 540"/>
              <a:gd name="T41" fmla="*/ 2147483647 h 834"/>
              <a:gd name="T42" fmla="*/ 2147483647 w 540"/>
              <a:gd name="T43" fmla="*/ 2147483647 h 834"/>
              <a:gd name="T44" fmla="*/ 2147483647 w 540"/>
              <a:gd name="T45" fmla="*/ 2147483647 h 834"/>
              <a:gd name="T46" fmla="*/ 2147483647 w 540"/>
              <a:gd name="T47" fmla="*/ 2147483647 h 834"/>
              <a:gd name="T48" fmla="*/ 2147483647 w 540"/>
              <a:gd name="T49" fmla="*/ 2147483647 h 834"/>
              <a:gd name="T50" fmla="*/ 2147483647 w 540"/>
              <a:gd name="T51" fmla="*/ 2147483647 h 834"/>
              <a:gd name="T52" fmla="*/ 2147483647 w 540"/>
              <a:gd name="T53" fmla="*/ 2147483647 h 834"/>
              <a:gd name="T54" fmla="*/ 2147483647 w 540"/>
              <a:gd name="T55" fmla="*/ 2147483647 h 834"/>
              <a:gd name="T56" fmla="*/ 2147483647 w 540"/>
              <a:gd name="T57" fmla="*/ 2147483647 h 834"/>
              <a:gd name="T58" fmla="*/ 2147483647 w 540"/>
              <a:gd name="T59" fmla="*/ 2147483647 h 834"/>
              <a:gd name="T60" fmla="*/ 2147483647 w 540"/>
              <a:gd name="T61" fmla="*/ 2147483647 h 834"/>
              <a:gd name="T62" fmla="*/ 2147483647 w 540"/>
              <a:gd name="T63" fmla="*/ 2147483647 h 834"/>
              <a:gd name="T64" fmla="*/ 2147483647 w 540"/>
              <a:gd name="T65" fmla="*/ 2147483647 h 834"/>
              <a:gd name="T66" fmla="*/ 2147483647 w 540"/>
              <a:gd name="T67" fmla="*/ 2147483647 h 834"/>
              <a:gd name="T68" fmla="*/ 2147483647 w 540"/>
              <a:gd name="T69" fmla="*/ 2147483647 h 834"/>
              <a:gd name="T70" fmla="*/ 2147483647 w 540"/>
              <a:gd name="T71" fmla="*/ 2147483647 h 834"/>
              <a:gd name="T72" fmla="*/ 2147483647 w 540"/>
              <a:gd name="T73" fmla="*/ 2147483647 h 834"/>
              <a:gd name="T74" fmla="*/ 2147483647 w 540"/>
              <a:gd name="T75" fmla="*/ 2147483647 h 834"/>
              <a:gd name="T76" fmla="*/ 2147483647 w 540"/>
              <a:gd name="T77" fmla="*/ 2147483647 h 834"/>
              <a:gd name="T78" fmla="*/ 2147483647 w 540"/>
              <a:gd name="T79" fmla="*/ 2147483647 h 834"/>
              <a:gd name="T80" fmla="*/ 2147483647 w 540"/>
              <a:gd name="T81" fmla="*/ 2147483647 h 834"/>
              <a:gd name="T82" fmla="*/ 2147483647 w 540"/>
              <a:gd name="T83" fmla="*/ 2147483647 h 834"/>
              <a:gd name="T84" fmla="*/ 2147483647 w 540"/>
              <a:gd name="T85" fmla="*/ 2147483647 h 834"/>
              <a:gd name="T86" fmla="*/ 2147483647 w 540"/>
              <a:gd name="T87" fmla="*/ 2147483647 h 834"/>
              <a:gd name="T88" fmla="*/ 2147483647 w 540"/>
              <a:gd name="T89" fmla="*/ 2147483647 h 834"/>
              <a:gd name="T90" fmla="*/ 2147483647 w 540"/>
              <a:gd name="T91" fmla="*/ 2147483647 h 834"/>
              <a:gd name="T92" fmla="*/ 2147483647 w 540"/>
              <a:gd name="T93" fmla="*/ 2147483647 h 834"/>
              <a:gd name="T94" fmla="*/ 2147483647 w 540"/>
              <a:gd name="T95" fmla="*/ 2147483647 h 834"/>
              <a:gd name="T96" fmla="*/ 2147483647 w 540"/>
              <a:gd name="T97" fmla="*/ 2147483647 h 8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0"/>
              <a:gd name="T148" fmla="*/ 0 h 834"/>
              <a:gd name="T149" fmla="*/ 540 w 540"/>
              <a:gd name="T150" fmla="*/ 834 h 8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0" h="834">
                <a:moveTo>
                  <a:pt x="2" y="306"/>
                </a:moveTo>
                <a:lnTo>
                  <a:pt x="2" y="310"/>
                </a:lnTo>
                <a:lnTo>
                  <a:pt x="0" y="318"/>
                </a:lnTo>
                <a:lnTo>
                  <a:pt x="5" y="324"/>
                </a:lnTo>
                <a:lnTo>
                  <a:pt x="6" y="327"/>
                </a:lnTo>
                <a:lnTo>
                  <a:pt x="11" y="332"/>
                </a:lnTo>
                <a:lnTo>
                  <a:pt x="23" y="350"/>
                </a:lnTo>
                <a:lnTo>
                  <a:pt x="27" y="356"/>
                </a:lnTo>
                <a:lnTo>
                  <a:pt x="33" y="364"/>
                </a:lnTo>
                <a:lnTo>
                  <a:pt x="44" y="379"/>
                </a:lnTo>
                <a:lnTo>
                  <a:pt x="48" y="383"/>
                </a:lnTo>
                <a:lnTo>
                  <a:pt x="49" y="386"/>
                </a:lnTo>
                <a:lnTo>
                  <a:pt x="55" y="395"/>
                </a:lnTo>
                <a:lnTo>
                  <a:pt x="72" y="417"/>
                </a:lnTo>
                <a:lnTo>
                  <a:pt x="83" y="432"/>
                </a:lnTo>
                <a:lnTo>
                  <a:pt x="105" y="464"/>
                </a:lnTo>
                <a:lnTo>
                  <a:pt x="130" y="498"/>
                </a:lnTo>
                <a:lnTo>
                  <a:pt x="141" y="515"/>
                </a:lnTo>
                <a:lnTo>
                  <a:pt x="144" y="519"/>
                </a:lnTo>
                <a:lnTo>
                  <a:pt x="159" y="540"/>
                </a:lnTo>
                <a:lnTo>
                  <a:pt x="164" y="547"/>
                </a:lnTo>
                <a:lnTo>
                  <a:pt x="189" y="583"/>
                </a:lnTo>
                <a:lnTo>
                  <a:pt x="232" y="643"/>
                </a:lnTo>
                <a:lnTo>
                  <a:pt x="252" y="672"/>
                </a:lnTo>
                <a:lnTo>
                  <a:pt x="277" y="706"/>
                </a:lnTo>
                <a:lnTo>
                  <a:pt x="278" y="706"/>
                </a:lnTo>
                <a:lnTo>
                  <a:pt x="288" y="722"/>
                </a:lnTo>
                <a:lnTo>
                  <a:pt x="296" y="733"/>
                </a:lnTo>
                <a:lnTo>
                  <a:pt x="322" y="772"/>
                </a:lnTo>
                <a:lnTo>
                  <a:pt x="346" y="803"/>
                </a:lnTo>
                <a:lnTo>
                  <a:pt x="367" y="833"/>
                </a:lnTo>
                <a:lnTo>
                  <a:pt x="375" y="808"/>
                </a:lnTo>
                <a:lnTo>
                  <a:pt x="375" y="752"/>
                </a:lnTo>
                <a:lnTo>
                  <a:pt x="379" y="738"/>
                </a:lnTo>
                <a:lnTo>
                  <a:pt x="376" y="715"/>
                </a:lnTo>
                <a:lnTo>
                  <a:pt x="399" y="712"/>
                </a:lnTo>
                <a:lnTo>
                  <a:pt x="418" y="729"/>
                </a:lnTo>
                <a:lnTo>
                  <a:pt x="437" y="713"/>
                </a:lnTo>
                <a:lnTo>
                  <a:pt x="448" y="643"/>
                </a:lnTo>
                <a:lnTo>
                  <a:pt x="453" y="626"/>
                </a:lnTo>
                <a:lnTo>
                  <a:pt x="453" y="615"/>
                </a:lnTo>
                <a:lnTo>
                  <a:pt x="460" y="579"/>
                </a:lnTo>
                <a:lnTo>
                  <a:pt x="462" y="561"/>
                </a:lnTo>
                <a:lnTo>
                  <a:pt x="465" y="544"/>
                </a:lnTo>
                <a:lnTo>
                  <a:pt x="465" y="543"/>
                </a:lnTo>
                <a:lnTo>
                  <a:pt x="472" y="501"/>
                </a:lnTo>
                <a:lnTo>
                  <a:pt x="473" y="486"/>
                </a:lnTo>
                <a:lnTo>
                  <a:pt x="478" y="464"/>
                </a:lnTo>
                <a:lnTo>
                  <a:pt x="479" y="456"/>
                </a:lnTo>
                <a:lnTo>
                  <a:pt x="480" y="450"/>
                </a:lnTo>
                <a:lnTo>
                  <a:pt x="482" y="444"/>
                </a:lnTo>
                <a:lnTo>
                  <a:pt x="483" y="425"/>
                </a:lnTo>
                <a:lnTo>
                  <a:pt x="496" y="356"/>
                </a:lnTo>
                <a:lnTo>
                  <a:pt x="496" y="352"/>
                </a:lnTo>
                <a:lnTo>
                  <a:pt x="500" y="328"/>
                </a:lnTo>
                <a:lnTo>
                  <a:pt x="502" y="311"/>
                </a:lnTo>
                <a:lnTo>
                  <a:pt x="504" y="302"/>
                </a:lnTo>
                <a:lnTo>
                  <a:pt x="505" y="289"/>
                </a:lnTo>
                <a:lnTo>
                  <a:pt x="509" y="264"/>
                </a:lnTo>
                <a:lnTo>
                  <a:pt x="515" y="235"/>
                </a:lnTo>
                <a:lnTo>
                  <a:pt x="522" y="195"/>
                </a:lnTo>
                <a:lnTo>
                  <a:pt x="527" y="159"/>
                </a:lnTo>
                <a:lnTo>
                  <a:pt x="537" y="99"/>
                </a:lnTo>
                <a:lnTo>
                  <a:pt x="539" y="87"/>
                </a:lnTo>
                <a:lnTo>
                  <a:pt x="523" y="85"/>
                </a:lnTo>
                <a:lnTo>
                  <a:pt x="522" y="84"/>
                </a:lnTo>
                <a:lnTo>
                  <a:pt x="519" y="84"/>
                </a:lnTo>
                <a:lnTo>
                  <a:pt x="496" y="80"/>
                </a:lnTo>
                <a:lnTo>
                  <a:pt x="483" y="77"/>
                </a:lnTo>
                <a:lnTo>
                  <a:pt x="461" y="74"/>
                </a:lnTo>
                <a:lnTo>
                  <a:pt x="381" y="60"/>
                </a:lnTo>
                <a:lnTo>
                  <a:pt x="308" y="47"/>
                </a:lnTo>
                <a:lnTo>
                  <a:pt x="304" y="45"/>
                </a:lnTo>
                <a:lnTo>
                  <a:pt x="286" y="42"/>
                </a:lnTo>
                <a:lnTo>
                  <a:pt x="282" y="42"/>
                </a:lnTo>
                <a:lnTo>
                  <a:pt x="211" y="29"/>
                </a:lnTo>
                <a:lnTo>
                  <a:pt x="188" y="23"/>
                </a:lnTo>
                <a:lnTo>
                  <a:pt x="173" y="20"/>
                </a:lnTo>
                <a:lnTo>
                  <a:pt x="124" y="11"/>
                </a:lnTo>
                <a:lnTo>
                  <a:pt x="121" y="9"/>
                </a:lnTo>
                <a:lnTo>
                  <a:pt x="109" y="6"/>
                </a:lnTo>
                <a:lnTo>
                  <a:pt x="81" y="1"/>
                </a:lnTo>
                <a:lnTo>
                  <a:pt x="72" y="0"/>
                </a:lnTo>
                <a:lnTo>
                  <a:pt x="66" y="23"/>
                </a:lnTo>
                <a:lnTo>
                  <a:pt x="55" y="67"/>
                </a:lnTo>
                <a:lnTo>
                  <a:pt x="52" y="84"/>
                </a:lnTo>
                <a:lnTo>
                  <a:pt x="36" y="158"/>
                </a:lnTo>
                <a:lnTo>
                  <a:pt x="23" y="216"/>
                </a:lnTo>
                <a:lnTo>
                  <a:pt x="18" y="241"/>
                </a:lnTo>
                <a:lnTo>
                  <a:pt x="15" y="250"/>
                </a:lnTo>
                <a:lnTo>
                  <a:pt x="12" y="264"/>
                </a:lnTo>
                <a:lnTo>
                  <a:pt x="11" y="270"/>
                </a:lnTo>
                <a:lnTo>
                  <a:pt x="9" y="278"/>
                </a:lnTo>
                <a:lnTo>
                  <a:pt x="6" y="284"/>
                </a:lnTo>
                <a:lnTo>
                  <a:pt x="6" y="291"/>
                </a:lnTo>
                <a:lnTo>
                  <a:pt x="4" y="300"/>
                </a:lnTo>
                <a:lnTo>
                  <a:pt x="2" y="304"/>
                </a:lnTo>
                <a:lnTo>
                  <a:pt x="2" y="306"/>
                </a:lnTo>
              </a:path>
            </a:pathLst>
          </a:custGeom>
          <a:solidFill>
            <a:schemeClr val="accent5"/>
          </a:solid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sp>
        <p:nvSpPr>
          <p:cNvPr id="4156" name="Freeform 269" descr="Outlined diamond"/>
          <p:cNvSpPr>
            <a:spLocks/>
          </p:cNvSpPr>
          <p:nvPr/>
        </p:nvSpPr>
        <p:spPr bwMode="auto">
          <a:xfrm>
            <a:off x="2111375" y="2549525"/>
            <a:ext cx="939800" cy="704850"/>
          </a:xfrm>
          <a:custGeom>
            <a:avLst/>
            <a:gdLst>
              <a:gd name="T0" fmla="*/ 2147483647 w 683"/>
              <a:gd name="T1" fmla="*/ 2147483647 h 564"/>
              <a:gd name="T2" fmla="*/ 2147483647 w 683"/>
              <a:gd name="T3" fmla="*/ 2147483647 h 564"/>
              <a:gd name="T4" fmla="*/ 2147483647 w 683"/>
              <a:gd name="T5" fmla="*/ 2147483647 h 564"/>
              <a:gd name="T6" fmla="*/ 2147483647 w 683"/>
              <a:gd name="T7" fmla="*/ 2147483647 h 564"/>
              <a:gd name="T8" fmla="*/ 2147483647 w 683"/>
              <a:gd name="T9" fmla="*/ 2147483647 h 564"/>
              <a:gd name="T10" fmla="*/ 2147483647 w 683"/>
              <a:gd name="T11" fmla="*/ 2147483647 h 564"/>
              <a:gd name="T12" fmla="*/ 2147483647 w 683"/>
              <a:gd name="T13" fmla="*/ 2147483647 h 564"/>
              <a:gd name="T14" fmla="*/ 2147483647 w 683"/>
              <a:gd name="T15" fmla="*/ 2147483647 h 564"/>
              <a:gd name="T16" fmla="*/ 2147483647 w 683"/>
              <a:gd name="T17" fmla="*/ 2147483647 h 564"/>
              <a:gd name="T18" fmla="*/ 2147483647 w 683"/>
              <a:gd name="T19" fmla="*/ 2147483647 h 564"/>
              <a:gd name="T20" fmla="*/ 2147483647 w 683"/>
              <a:gd name="T21" fmla="*/ 2147483647 h 564"/>
              <a:gd name="T22" fmla="*/ 2147483647 w 683"/>
              <a:gd name="T23" fmla="*/ 2147483647 h 564"/>
              <a:gd name="T24" fmla="*/ 2147483647 w 683"/>
              <a:gd name="T25" fmla="*/ 2147483647 h 564"/>
              <a:gd name="T26" fmla="*/ 2147483647 w 683"/>
              <a:gd name="T27" fmla="*/ 2147483647 h 564"/>
              <a:gd name="T28" fmla="*/ 0 w 683"/>
              <a:gd name="T29" fmla="*/ 2147483647 h 564"/>
              <a:gd name="T30" fmla="*/ 2147483647 w 683"/>
              <a:gd name="T31" fmla="*/ 2147483647 h 564"/>
              <a:gd name="T32" fmla="*/ 2147483647 w 683"/>
              <a:gd name="T33" fmla="*/ 2147483647 h 564"/>
              <a:gd name="T34" fmla="*/ 2147483647 w 683"/>
              <a:gd name="T35" fmla="*/ 2147483647 h 564"/>
              <a:gd name="T36" fmla="*/ 2147483647 w 683"/>
              <a:gd name="T37" fmla="*/ 2147483647 h 564"/>
              <a:gd name="T38" fmla="*/ 2147483647 w 683"/>
              <a:gd name="T39" fmla="*/ 2147483647 h 564"/>
              <a:gd name="T40" fmla="*/ 2147483647 w 683"/>
              <a:gd name="T41" fmla="*/ 0 h 564"/>
              <a:gd name="T42" fmla="*/ 2147483647 w 683"/>
              <a:gd name="T43" fmla="*/ 2147483647 h 564"/>
              <a:gd name="T44" fmla="*/ 2147483647 w 683"/>
              <a:gd name="T45" fmla="*/ 2147483647 h 564"/>
              <a:gd name="T46" fmla="*/ 2147483647 w 683"/>
              <a:gd name="T47" fmla="*/ 2147483647 h 564"/>
              <a:gd name="T48" fmla="*/ 2147483647 w 683"/>
              <a:gd name="T49" fmla="*/ 2147483647 h 564"/>
              <a:gd name="T50" fmla="*/ 2147483647 w 683"/>
              <a:gd name="T51" fmla="*/ 2147483647 h 564"/>
              <a:gd name="T52" fmla="*/ 2147483647 w 683"/>
              <a:gd name="T53" fmla="*/ 2147483647 h 564"/>
              <a:gd name="T54" fmla="*/ 2147483647 w 683"/>
              <a:gd name="T55" fmla="*/ 2147483647 h 564"/>
              <a:gd name="T56" fmla="*/ 2147483647 w 683"/>
              <a:gd name="T57" fmla="*/ 2147483647 h 564"/>
              <a:gd name="T58" fmla="*/ 2147483647 w 683"/>
              <a:gd name="T59" fmla="*/ 2147483647 h 564"/>
              <a:gd name="T60" fmla="*/ 2147483647 w 683"/>
              <a:gd name="T61" fmla="*/ 2147483647 h 564"/>
              <a:gd name="T62" fmla="*/ 2147483647 w 683"/>
              <a:gd name="T63" fmla="*/ 2147483647 h 564"/>
              <a:gd name="T64" fmla="*/ 2147483647 w 683"/>
              <a:gd name="T65" fmla="*/ 2147483647 h 564"/>
              <a:gd name="T66" fmla="*/ 2147483647 w 683"/>
              <a:gd name="T67" fmla="*/ 2147483647 h 564"/>
              <a:gd name="T68" fmla="*/ 2147483647 w 683"/>
              <a:gd name="T69" fmla="*/ 2147483647 h 564"/>
              <a:gd name="T70" fmla="*/ 2147483647 w 683"/>
              <a:gd name="T71" fmla="*/ 2147483647 h 564"/>
              <a:gd name="T72" fmla="*/ 2147483647 w 683"/>
              <a:gd name="T73" fmla="*/ 2147483647 h 564"/>
              <a:gd name="T74" fmla="*/ 2147483647 w 683"/>
              <a:gd name="T75" fmla="*/ 2147483647 h 564"/>
              <a:gd name="T76" fmla="*/ 2147483647 w 683"/>
              <a:gd name="T77" fmla="*/ 2147483647 h 564"/>
              <a:gd name="T78" fmla="*/ 2147483647 w 683"/>
              <a:gd name="T79" fmla="*/ 2147483647 h 564"/>
              <a:gd name="T80" fmla="*/ 2147483647 w 683"/>
              <a:gd name="T81" fmla="*/ 2147483647 h 564"/>
              <a:gd name="T82" fmla="*/ 2147483647 w 683"/>
              <a:gd name="T83" fmla="*/ 2147483647 h 564"/>
              <a:gd name="T84" fmla="*/ 2147483647 w 683"/>
              <a:gd name="T85" fmla="*/ 2147483647 h 564"/>
              <a:gd name="T86" fmla="*/ 2147483647 w 683"/>
              <a:gd name="T87" fmla="*/ 2147483647 h 5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3"/>
              <a:gd name="T133" fmla="*/ 0 h 564"/>
              <a:gd name="T134" fmla="*/ 683 w 683"/>
              <a:gd name="T135" fmla="*/ 564 h 56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3" h="564">
                <a:moveTo>
                  <a:pt x="600" y="316"/>
                </a:moveTo>
                <a:lnTo>
                  <a:pt x="610" y="323"/>
                </a:lnTo>
                <a:lnTo>
                  <a:pt x="615" y="325"/>
                </a:lnTo>
                <a:lnTo>
                  <a:pt x="621" y="336"/>
                </a:lnTo>
                <a:lnTo>
                  <a:pt x="618" y="340"/>
                </a:lnTo>
                <a:lnTo>
                  <a:pt x="610" y="363"/>
                </a:lnTo>
                <a:lnTo>
                  <a:pt x="607" y="366"/>
                </a:lnTo>
                <a:lnTo>
                  <a:pt x="604" y="370"/>
                </a:lnTo>
                <a:lnTo>
                  <a:pt x="601" y="384"/>
                </a:lnTo>
                <a:lnTo>
                  <a:pt x="600" y="395"/>
                </a:lnTo>
                <a:lnTo>
                  <a:pt x="590" y="439"/>
                </a:lnTo>
                <a:lnTo>
                  <a:pt x="568" y="563"/>
                </a:lnTo>
                <a:lnTo>
                  <a:pt x="550" y="560"/>
                </a:lnTo>
                <a:lnTo>
                  <a:pt x="546" y="560"/>
                </a:lnTo>
                <a:lnTo>
                  <a:pt x="475" y="546"/>
                </a:lnTo>
                <a:lnTo>
                  <a:pt x="452" y="540"/>
                </a:lnTo>
                <a:lnTo>
                  <a:pt x="437" y="538"/>
                </a:lnTo>
                <a:lnTo>
                  <a:pt x="388" y="528"/>
                </a:lnTo>
                <a:lnTo>
                  <a:pt x="385" y="527"/>
                </a:lnTo>
                <a:lnTo>
                  <a:pt x="373" y="524"/>
                </a:lnTo>
                <a:lnTo>
                  <a:pt x="345" y="518"/>
                </a:lnTo>
                <a:lnTo>
                  <a:pt x="336" y="517"/>
                </a:lnTo>
                <a:lnTo>
                  <a:pt x="319" y="513"/>
                </a:lnTo>
                <a:lnTo>
                  <a:pt x="315" y="513"/>
                </a:lnTo>
                <a:lnTo>
                  <a:pt x="266" y="500"/>
                </a:lnTo>
                <a:lnTo>
                  <a:pt x="251" y="497"/>
                </a:lnTo>
                <a:lnTo>
                  <a:pt x="233" y="493"/>
                </a:lnTo>
                <a:lnTo>
                  <a:pt x="222" y="491"/>
                </a:lnTo>
                <a:lnTo>
                  <a:pt x="179" y="480"/>
                </a:lnTo>
                <a:lnTo>
                  <a:pt x="167" y="477"/>
                </a:lnTo>
                <a:lnTo>
                  <a:pt x="157" y="474"/>
                </a:lnTo>
                <a:lnTo>
                  <a:pt x="99" y="460"/>
                </a:lnTo>
                <a:lnTo>
                  <a:pt x="91" y="457"/>
                </a:lnTo>
                <a:lnTo>
                  <a:pt x="84" y="456"/>
                </a:lnTo>
                <a:lnTo>
                  <a:pt x="76" y="455"/>
                </a:lnTo>
                <a:lnTo>
                  <a:pt x="69" y="452"/>
                </a:lnTo>
                <a:lnTo>
                  <a:pt x="62" y="450"/>
                </a:lnTo>
                <a:lnTo>
                  <a:pt x="53" y="448"/>
                </a:lnTo>
                <a:lnTo>
                  <a:pt x="51" y="448"/>
                </a:lnTo>
                <a:lnTo>
                  <a:pt x="38" y="445"/>
                </a:lnTo>
                <a:lnTo>
                  <a:pt x="24" y="441"/>
                </a:lnTo>
                <a:lnTo>
                  <a:pt x="15" y="439"/>
                </a:lnTo>
                <a:lnTo>
                  <a:pt x="8" y="437"/>
                </a:lnTo>
                <a:lnTo>
                  <a:pt x="0" y="423"/>
                </a:lnTo>
                <a:lnTo>
                  <a:pt x="11" y="366"/>
                </a:lnTo>
                <a:lnTo>
                  <a:pt x="2" y="343"/>
                </a:lnTo>
                <a:lnTo>
                  <a:pt x="15" y="331"/>
                </a:lnTo>
                <a:lnTo>
                  <a:pt x="33" y="293"/>
                </a:lnTo>
                <a:lnTo>
                  <a:pt x="38" y="290"/>
                </a:lnTo>
                <a:lnTo>
                  <a:pt x="52" y="268"/>
                </a:lnTo>
                <a:lnTo>
                  <a:pt x="65" y="243"/>
                </a:lnTo>
                <a:lnTo>
                  <a:pt x="78" y="200"/>
                </a:lnTo>
                <a:lnTo>
                  <a:pt x="107" y="125"/>
                </a:lnTo>
                <a:lnTo>
                  <a:pt x="107" y="124"/>
                </a:lnTo>
                <a:lnTo>
                  <a:pt x="107" y="123"/>
                </a:lnTo>
                <a:lnTo>
                  <a:pt x="117" y="102"/>
                </a:lnTo>
                <a:lnTo>
                  <a:pt x="131" y="51"/>
                </a:lnTo>
                <a:lnTo>
                  <a:pt x="131" y="47"/>
                </a:lnTo>
                <a:lnTo>
                  <a:pt x="142" y="12"/>
                </a:lnTo>
                <a:lnTo>
                  <a:pt x="139" y="0"/>
                </a:lnTo>
                <a:lnTo>
                  <a:pt x="141" y="0"/>
                </a:lnTo>
                <a:lnTo>
                  <a:pt x="148" y="8"/>
                </a:lnTo>
                <a:lnTo>
                  <a:pt x="159" y="6"/>
                </a:lnTo>
                <a:lnTo>
                  <a:pt x="167" y="2"/>
                </a:lnTo>
                <a:lnTo>
                  <a:pt x="179" y="5"/>
                </a:lnTo>
                <a:lnTo>
                  <a:pt x="181" y="8"/>
                </a:lnTo>
                <a:lnTo>
                  <a:pt x="185" y="20"/>
                </a:lnTo>
                <a:lnTo>
                  <a:pt x="193" y="22"/>
                </a:lnTo>
                <a:lnTo>
                  <a:pt x="197" y="20"/>
                </a:lnTo>
                <a:lnTo>
                  <a:pt x="211" y="29"/>
                </a:lnTo>
                <a:lnTo>
                  <a:pt x="221" y="49"/>
                </a:lnTo>
                <a:lnTo>
                  <a:pt x="219" y="62"/>
                </a:lnTo>
                <a:lnTo>
                  <a:pt x="219" y="73"/>
                </a:lnTo>
                <a:lnTo>
                  <a:pt x="218" y="74"/>
                </a:lnTo>
                <a:lnTo>
                  <a:pt x="218" y="76"/>
                </a:lnTo>
                <a:lnTo>
                  <a:pt x="217" y="82"/>
                </a:lnTo>
                <a:lnTo>
                  <a:pt x="237" y="98"/>
                </a:lnTo>
                <a:lnTo>
                  <a:pt x="251" y="103"/>
                </a:lnTo>
                <a:lnTo>
                  <a:pt x="257" y="100"/>
                </a:lnTo>
                <a:lnTo>
                  <a:pt x="262" y="102"/>
                </a:lnTo>
                <a:lnTo>
                  <a:pt x="279" y="99"/>
                </a:lnTo>
                <a:lnTo>
                  <a:pt x="287" y="94"/>
                </a:lnTo>
                <a:lnTo>
                  <a:pt x="293" y="96"/>
                </a:lnTo>
                <a:lnTo>
                  <a:pt x="309" y="96"/>
                </a:lnTo>
                <a:lnTo>
                  <a:pt x="311" y="98"/>
                </a:lnTo>
                <a:lnTo>
                  <a:pt x="314" y="100"/>
                </a:lnTo>
                <a:lnTo>
                  <a:pt x="330" y="109"/>
                </a:lnTo>
                <a:lnTo>
                  <a:pt x="332" y="116"/>
                </a:lnTo>
                <a:lnTo>
                  <a:pt x="352" y="116"/>
                </a:lnTo>
                <a:lnTo>
                  <a:pt x="356" y="114"/>
                </a:lnTo>
                <a:lnTo>
                  <a:pt x="372" y="113"/>
                </a:lnTo>
                <a:lnTo>
                  <a:pt x="373" y="110"/>
                </a:lnTo>
                <a:lnTo>
                  <a:pt x="385" y="117"/>
                </a:lnTo>
                <a:lnTo>
                  <a:pt x="406" y="120"/>
                </a:lnTo>
                <a:lnTo>
                  <a:pt x="423" y="113"/>
                </a:lnTo>
                <a:lnTo>
                  <a:pt x="427" y="113"/>
                </a:lnTo>
                <a:lnTo>
                  <a:pt x="431" y="113"/>
                </a:lnTo>
                <a:lnTo>
                  <a:pt x="434" y="113"/>
                </a:lnTo>
                <a:lnTo>
                  <a:pt x="449" y="114"/>
                </a:lnTo>
                <a:lnTo>
                  <a:pt x="459" y="109"/>
                </a:lnTo>
                <a:lnTo>
                  <a:pt x="468" y="112"/>
                </a:lnTo>
                <a:lnTo>
                  <a:pt x="482" y="113"/>
                </a:lnTo>
                <a:lnTo>
                  <a:pt x="491" y="116"/>
                </a:lnTo>
                <a:lnTo>
                  <a:pt x="503" y="110"/>
                </a:lnTo>
                <a:lnTo>
                  <a:pt x="518" y="113"/>
                </a:lnTo>
                <a:lnTo>
                  <a:pt x="557" y="121"/>
                </a:lnTo>
                <a:lnTo>
                  <a:pt x="576" y="125"/>
                </a:lnTo>
                <a:lnTo>
                  <a:pt x="578" y="125"/>
                </a:lnTo>
                <a:lnTo>
                  <a:pt x="597" y="130"/>
                </a:lnTo>
                <a:lnTo>
                  <a:pt x="604" y="131"/>
                </a:lnTo>
                <a:lnTo>
                  <a:pt x="605" y="131"/>
                </a:lnTo>
                <a:lnTo>
                  <a:pt x="614" y="132"/>
                </a:lnTo>
                <a:lnTo>
                  <a:pt x="623" y="134"/>
                </a:lnTo>
                <a:lnTo>
                  <a:pt x="625" y="134"/>
                </a:lnTo>
                <a:lnTo>
                  <a:pt x="657" y="142"/>
                </a:lnTo>
                <a:lnTo>
                  <a:pt x="659" y="146"/>
                </a:lnTo>
                <a:lnTo>
                  <a:pt x="661" y="156"/>
                </a:lnTo>
                <a:lnTo>
                  <a:pt x="662" y="157"/>
                </a:lnTo>
                <a:lnTo>
                  <a:pt x="679" y="172"/>
                </a:lnTo>
                <a:lnTo>
                  <a:pt x="682" y="186"/>
                </a:lnTo>
                <a:lnTo>
                  <a:pt x="659" y="221"/>
                </a:lnTo>
                <a:lnTo>
                  <a:pt x="658" y="222"/>
                </a:lnTo>
                <a:lnTo>
                  <a:pt x="651" y="236"/>
                </a:lnTo>
                <a:lnTo>
                  <a:pt x="648" y="240"/>
                </a:lnTo>
                <a:lnTo>
                  <a:pt x="641" y="247"/>
                </a:lnTo>
                <a:lnTo>
                  <a:pt x="634" y="264"/>
                </a:lnTo>
                <a:lnTo>
                  <a:pt x="623" y="271"/>
                </a:lnTo>
                <a:lnTo>
                  <a:pt x="600" y="308"/>
                </a:lnTo>
                <a:lnTo>
                  <a:pt x="600" y="316"/>
                </a:lnTo>
              </a:path>
            </a:pathLst>
          </a:custGeom>
          <a:solidFill>
            <a:schemeClr val="accent5"/>
          </a:solid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sp>
        <p:nvSpPr>
          <p:cNvPr id="4157" name="Freeform 270" descr="Outlined diamond"/>
          <p:cNvSpPr>
            <a:spLocks/>
          </p:cNvSpPr>
          <p:nvPr/>
        </p:nvSpPr>
        <p:spPr bwMode="auto">
          <a:xfrm>
            <a:off x="6124575" y="3379788"/>
            <a:ext cx="365125" cy="574675"/>
          </a:xfrm>
          <a:custGeom>
            <a:avLst/>
            <a:gdLst>
              <a:gd name="T0" fmla="*/ 2147483647 w 264"/>
              <a:gd name="T1" fmla="*/ 2147483647 h 461"/>
              <a:gd name="T2" fmla="*/ 2147483647 w 264"/>
              <a:gd name="T3" fmla="*/ 2147483647 h 461"/>
              <a:gd name="T4" fmla="*/ 2147483647 w 264"/>
              <a:gd name="T5" fmla="*/ 2147483647 h 461"/>
              <a:gd name="T6" fmla="*/ 2147483647 w 264"/>
              <a:gd name="T7" fmla="*/ 2147483647 h 461"/>
              <a:gd name="T8" fmla="*/ 2147483647 w 264"/>
              <a:gd name="T9" fmla="*/ 2147483647 h 461"/>
              <a:gd name="T10" fmla="*/ 2147483647 w 264"/>
              <a:gd name="T11" fmla="*/ 2147483647 h 461"/>
              <a:gd name="T12" fmla="*/ 2147483647 w 264"/>
              <a:gd name="T13" fmla="*/ 2147483647 h 461"/>
              <a:gd name="T14" fmla="*/ 2147483647 w 264"/>
              <a:gd name="T15" fmla="*/ 2147483647 h 461"/>
              <a:gd name="T16" fmla="*/ 2147483647 w 264"/>
              <a:gd name="T17" fmla="*/ 2147483647 h 461"/>
              <a:gd name="T18" fmla="*/ 2147483647 w 264"/>
              <a:gd name="T19" fmla="*/ 2147483647 h 461"/>
              <a:gd name="T20" fmla="*/ 2147483647 w 264"/>
              <a:gd name="T21" fmla="*/ 2147483647 h 461"/>
              <a:gd name="T22" fmla="*/ 2147483647 w 264"/>
              <a:gd name="T23" fmla="*/ 2147483647 h 461"/>
              <a:gd name="T24" fmla="*/ 2147483647 w 264"/>
              <a:gd name="T25" fmla="*/ 2147483647 h 461"/>
              <a:gd name="T26" fmla="*/ 2147483647 w 264"/>
              <a:gd name="T27" fmla="*/ 2147483647 h 461"/>
              <a:gd name="T28" fmla="*/ 2147483647 w 264"/>
              <a:gd name="T29" fmla="*/ 2147483647 h 461"/>
              <a:gd name="T30" fmla="*/ 2147483647 w 264"/>
              <a:gd name="T31" fmla="*/ 2147483647 h 461"/>
              <a:gd name="T32" fmla="*/ 2147483647 w 264"/>
              <a:gd name="T33" fmla="*/ 2147483647 h 461"/>
              <a:gd name="T34" fmla="*/ 2147483647 w 264"/>
              <a:gd name="T35" fmla="*/ 2147483647 h 461"/>
              <a:gd name="T36" fmla="*/ 2147483647 w 264"/>
              <a:gd name="T37" fmla="*/ 2147483647 h 461"/>
              <a:gd name="T38" fmla="*/ 2147483647 w 264"/>
              <a:gd name="T39" fmla="*/ 2147483647 h 461"/>
              <a:gd name="T40" fmla="*/ 2147483647 w 264"/>
              <a:gd name="T41" fmla="*/ 2147483647 h 461"/>
              <a:gd name="T42" fmla="*/ 2147483647 w 264"/>
              <a:gd name="T43" fmla="*/ 2147483647 h 461"/>
              <a:gd name="T44" fmla="*/ 2147483647 w 264"/>
              <a:gd name="T45" fmla="*/ 2147483647 h 461"/>
              <a:gd name="T46" fmla="*/ 2147483647 w 264"/>
              <a:gd name="T47" fmla="*/ 2147483647 h 461"/>
              <a:gd name="T48" fmla="*/ 2147483647 w 264"/>
              <a:gd name="T49" fmla="*/ 2147483647 h 461"/>
              <a:gd name="T50" fmla="*/ 2147483647 w 264"/>
              <a:gd name="T51" fmla="*/ 2147483647 h 461"/>
              <a:gd name="T52" fmla="*/ 2147483647 w 264"/>
              <a:gd name="T53" fmla="*/ 2147483647 h 461"/>
              <a:gd name="T54" fmla="*/ 2147483647 w 264"/>
              <a:gd name="T55" fmla="*/ 2147483647 h 461"/>
              <a:gd name="T56" fmla="*/ 2147483647 w 264"/>
              <a:gd name="T57" fmla="*/ 2147483647 h 461"/>
              <a:gd name="T58" fmla="*/ 2147483647 w 264"/>
              <a:gd name="T59" fmla="*/ 2147483647 h 461"/>
              <a:gd name="T60" fmla="*/ 2147483647 w 264"/>
              <a:gd name="T61" fmla="*/ 2147483647 h 461"/>
              <a:gd name="T62" fmla="*/ 2147483647 w 264"/>
              <a:gd name="T63" fmla="*/ 2147483647 h 461"/>
              <a:gd name="T64" fmla="*/ 2147483647 w 264"/>
              <a:gd name="T65" fmla="*/ 2147483647 h 461"/>
              <a:gd name="T66" fmla="*/ 2147483647 w 264"/>
              <a:gd name="T67" fmla="*/ 2147483647 h 461"/>
              <a:gd name="T68" fmla="*/ 2147483647 w 264"/>
              <a:gd name="T69" fmla="*/ 2147483647 h 461"/>
              <a:gd name="T70" fmla="*/ 2147483647 w 264"/>
              <a:gd name="T71" fmla="*/ 2147483647 h 461"/>
              <a:gd name="T72" fmla="*/ 2147483647 w 264"/>
              <a:gd name="T73" fmla="*/ 2147483647 h 461"/>
              <a:gd name="T74" fmla="*/ 2147483647 w 264"/>
              <a:gd name="T75" fmla="*/ 2147483647 h 461"/>
              <a:gd name="T76" fmla="*/ 2147483647 w 264"/>
              <a:gd name="T77" fmla="*/ 2147483647 h 461"/>
              <a:gd name="T78" fmla="*/ 2147483647 w 264"/>
              <a:gd name="T79" fmla="*/ 2147483647 h 461"/>
              <a:gd name="T80" fmla="*/ 2147483647 w 264"/>
              <a:gd name="T81" fmla="*/ 2147483647 h 461"/>
              <a:gd name="T82" fmla="*/ 2147483647 w 264"/>
              <a:gd name="T83" fmla="*/ 2147483647 h 461"/>
              <a:gd name="T84" fmla="*/ 2147483647 w 264"/>
              <a:gd name="T85" fmla="*/ 2147483647 h 461"/>
              <a:gd name="T86" fmla="*/ 2147483647 w 264"/>
              <a:gd name="T87" fmla="*/ 2147483647 h 461"/>
              <a:gd name="T88" fmla="*/ 2147483647 w 264"/>
              <a:gd name="T89" fmla="*/ 2147483647 h 461"/>
              <a:gd name="T90" fmla="*/ 2147483647 w 264"/>
              <a:gd name="T91" fmla="*/ 2147483647 h 461"/>
              <a:gd name="T92" fmla="*/ 2147483647 w 264"/>
              <a:gd name="T93" fmla="*/ 2147483647 h 461"/>
              <a:gd name="T94" fmla="*/ 2147483647 w 264"/>
              <a:gd name="T95" fmla="*/ 2147483647 h 461"/>
              <a:gd name="T96" fmla="*/ 2147483647 w 264"/>
              <a:gd name="T97" fmla="*/ 2147483647 h 461"/>
              <a:gd name="T98" fmla="*/ 2147483647 w 264"/>
              <a:gd name="T99" fmla="*/ 2147483647 h 461"/>
              <a:gd name="T100" fmla="*/ 2147483647 w 264"/>
              <a:gd name="T101" fmla="*/ 2147483647 h 461"/>
              <a:gd name="T102" fmla="*/ 2147483647 w 264"/>
              <a:gd name="T103" fmla="*/ 2147483647 h 461"/>
              <a:gd name="T104" fmla="*/ 2147483647 w 264"/>
              <a:gd name="T105" fmla="*/ 2147483647 h 461"/>
              <a:gd name="T106" fmla="*/ 2147483647 w 264"/>
              <a:gd name="T107" fmla="*/ 2147483647 h 461"/>
              <a:gd name="T108" fmla="*/ 2147483647 w 264"/>
              <a:gd name="T109" fmla="*/ 2147483647 h 461"/>
              <a:gd name="T110" fmla="*/ 2147483647 w 264"/>
              <a:gd name="T111" fmla="*/ 2147483647 h 461"/>
              <a:gd name="T112" fmla="*/ 2147483647 w 264"/>
              <a:gd name="T113" fmla="*/ 2147483647 h 461"/>
              <a:gd name="T114" fmla="*/ 2147483647 w 264"/>
              <a:gd name="T115" fmla="*/ 2147483647 h 461"/>
              <a:gd name="T116" fmla="*/ 2147483647 w 264"/>
              <a:gd name="T117" fmla="*/ 2147483647 h 461"/>
              <a:gd name="T118" fmla="*/ 2147483647 w 264"/>
              <a:gd name="T119" fmla="*/ 2147483647 h 461"/>
              <a:gd name="T120" fmla="*/ 2147483647 w 264"/>
              <a:gd name="T121" fmla="*/ 2147483647 h 461"/>
              <a:gd name="T122" fmla="*/ 2147483647 w 264"/>
              <a:gd name="T123" fmla="*/ 2147483647 h 461"/>
              <a:gd name="T124" fmla="*/ 2147483647 w 264"/>
              <a:gd name="T125" fmla="*/ 2147483647 h 46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4"/>
              <a:gd name="T190" fmla="*/ 0 h 461"/>
              <a:gd name="T191" fmla="*/ 264 w 264"/>
              <a:gd name="T192" fmla="*/ 461 h 46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4" h="461">
                <a:moveTo>
                  <a:pt x="238" y="128"/>
                </a:moveTo>
                <a:lnTo>
                  <a:pt x="238" y="135"/>
                </a:lnTo>
                <a:lnTo>
                  <a:pt x="239" y="145"/>
                </a:lnTo>
                <a:lnTo>
                  <a:pt x="239" y="152"/>
                </a:lnTo>
                <a:lnTo>
                  <a:pt x="240" y="156"/>
                </a:lnTo>
                <a:lnTo>
                  <a:pt x="242" y="163"/>
                </a:lnTo>
                <a:lnTo>
                  <a:pt x="242" y="177"/>
                </a:lnTo>
                <a:lnTo>
                  <a:pt x="245" y="189"/>
                </a:lnTo>
                <a:lnTo>
                  <a:pt x="245" y="199"/>
                </a:lnTo>
                <a:lnTo>
                  <a:pt x="246" y="205"/>
                </a:lnTo>
                <a:lnTo>
                  <a:pt x="246" y="209"/>
                </a:lnTo>
                <a:lnTo>
                  <a:pt x="247" y="220"/>
                </a:lnTo>
                <a:lnTo>
                  <a:pt x="249" y="232"/>
                </a:lnTo>
                <a:lnTo>
                  <a:pt x="249" y="234"/>
                </a:lnTo>
                <a:lnTo>
                  <a:pt x="250" y="238"/>
                </a:lnTo>
                <a:lnTo>
                  <a:pt x="250" y="242"/>
                </a:lnTo>
                <a:lnTo>
                  <a:pt x="251" y="245"/>
                </a:lnTo>
                <a:lnTo>
                  <a:pt x="251" y="249"/>
                </a:lnTo>
                <a:lnTo>
                  <a:pt x="254" y="266"/>
                </a:lnTo>
                <a:lnTo>
                  <a:pt x="256" y="279"/>
                </a:lnTo>
                <a:lnTo>
                  <a:pt x="256" y="285"/>
                </a:lnTo>
                <a:lnTo>
                  <a:pt x="256" y="286"/>
                </a:lnTo>
                <a:lnTo>
                  <a:pt x="251" y="292"/>
                </a:lnTo>
                <a:lnTo>
                  <a:pt x="253" y="296"/>
                </a:lnTo>
                <a:lnTo>
                  <a:pt x="256" y="299"/>
                </a:lnTo>
                <a:lnTo>
                  <a:pt x="254" y="307"/>
                </a:lnTo>
                <a:lnTo>
                  <a:pt x="254" y="310"/>
                </a:lnTo>
                <a:lnTo>
                  <a:pt x="263" y="311"/>
                </a:lnTo>
                <a:lnTo>
                  <a:pt x="261" y="313"/>
                </a:lnTo>
                <a:lnTo>
                  <a:pt x="256" y="321"/>
                </a:lnTo>
                <a:lnTo>
                  <a:pt x="246" y="325"/>
                </a:lnTo>
                <a:lnTo>
                  <a:pt x="245" y="326"/>
                </a:lnTo>
                <a:lnTo>
                  <a:pt x="242" y="328"/>
                </a:lnTo>
                <a:lnTo>
                  <a:pt x="236" y="333"/>
                </a:lnTo>
                <a:lnTo>
                  <a:pt x="229" y="336"/>
                </a:lnTo>
                <a:lnTo>
                  <a:pt x="225" y="332"/>
                </a:lnTo>
                <a:lnTo>
                  <a:pt x="218" y="332"/>
                </a:lnTo>
                <a:lnTo>
                  <a:pt x="215" y="333"/>
                </a:lnTo>
                <a:lnTo>
                  <a:pt x="211" y="346"/>
                </a:lnTo>
                <a:lnTo>
                  <a:pt x="213" y="350"/>
                </a:lnTo>
                <a:lnTo>
                  <a:pt x="213" y="356"/>
                </a:lnTo>
                <a:lnTo>
                  <a:pt x="209" y="363"/>
                </a:lnTo>
                <a:lnTo>
                  <a:pt x="199" y="371"/>
                </a:lnTo>
                <a:lnTo>
                  <a:pt x="199" y="375"/>
                </a:lnTo>
                <a:lnTo>
                  <a:pt x="191" y="387"/>
                </a:lnTo>
                <a:lnTo>
                  <a:pt x="189" y="386"/>
                </a:lnTo>
                <a:lnTo>
                  <a:pt x="186" y="386"/>
                </a:lnTo>
                <a:lnTo>
                  <a:pt x="184" y="390"/>
                </a:lnTo>
                <a:lnTo>
                  <a:pt x="179" y="399"/>
                </a:lnTo>
                <a:lnTo>
                  <a:pt x="179" y="404"/>
                </a:lnTo>
                <a:lnTo>
                  <a:pt x="178" y="418"/>
                </a:lnTo>
                <a:lnTo>
                  <a:pt x="173" y="419"/>
                </a:lnTo>
                <a:lnTo>
                  <a:pt x="152" y="417"/>
                </a:lnTo>
                <a:lnTo>
                  <a:pt x="149" y="408"/>
                </a:lnTo>
                <a:lnTo>
                  <a:pt x="143" y="403"/>
                </a:lnTo>
                <a:lnTo>
                  <a:pt x="139" y="401"/>
                </a:lnTo>
                <a:lnTo>
                  <a:pt x="139" y="408"/>
                </a:lnTo>
                <a:lnTo>
                  <a:pt x="132" y="410"/>
                </a:lnTo>
                <a:lnTo>
                  <a:pt x="132" y="411"/>
                </a:lnTo>
                <a:lnTo>
                  <a:pt x="134" y="412"/>
                </a:lnTo>
                <a:lnTo>
                  <a:pt x="132" y="419"/>
                </a:lnTo>
                <a:lnTo>
                  <a:pt x="130" y="419"/>
                </a:lnTo>
                <a:lnTo>
                  <a:pt x="125" y="439"/>
                </a:lnTo>
                <a:lnTo>
                  <a:pt x="120" y="443"/>
                </a:lnTo>
                <a:lnTo>
                  <a:pt x="120" y="439"/>
                </a:lnTo>
                <a:lnTo>
                  <a:pt x="112" y="436"/>
                </a:lnTo>
                <a:lnTo>
                  <a:pt x="105" y="426"/>
                </a:lnTo>
                <a:lnTo>
                  <a:pt x="101" y="430"/>
                </a:lnTo>
                <a:lnTo>
                  <a:pt x="92" y="436"/>
                </a:lnTo>
                <a:lnTo>
                  <a:pt x="91" y="436"/>
                </a:lnTo>
                <a:lnTo>
                  <a:pt x="83" y="453"/>
                </a:lnTo>
                <a:lnTo>
                  <a:pt x="69" y="444"/>
                </a:lnTo>
                <a:lnTo>
                  <a:pt x="66" y="443"/>
                </a:lnTo>
                <a:lnTo>
                  <a:pt x="59" y="439"/>
                </a:lnTo>
                <a:lnTo>
                  <a:pt x="56" y="439"/>
                </a:lnTo>
                <a:lnTo>
                  <a:pt x="52" y="439"/>
                </a:lnTo>
                <a:lnTo>
                  <a:pt x="38" y="441"/>
                </a:lnTo>
                <a:lnTo>
                  <a:pt x="40" y="453"/>
                </a:lnTo>
                <a:lnTo>
                  <a:pt x="33" y="446"/>
                </a:lnTo>
                <a:lnTo>
                  <a:pt x="27" y="447"/>
                </a:lnTo>
                <a:lnTo>
                  <a:pt x="17" y="444"/>
                </a:lnTo>
                <a:lnTo>
                  <a:pt x="13" y="447"/>
                </a:lnTo>
                <a:lnTo>
                  <a:pt x="12" y="450"/>
                </a:lnTo>
                <a:lnTo>
                  <a:pt x="8" y="460"/>
                </a:lnTo>
                <a:lnTo>
                  <a:pt x="6" y="460"/>
                </a:lnTo>
                <a:lnTo>
                  <a:pt x="1" y="451"/>
                </a:lnTo>
                <a:lnTo>
                  <a:pt x="0" y="450"/>
                </a:lnTo>
                <a:lnTo>
                  <a:pt x="5" y="432"/>
                </a:lnTo>
                <a:lnTo>
                  <a:pt x="6" y="423"/>
                </a:lnTo>
                <a:lnTo>
                  <a:pt x="5" y="412"/>
                </a:lnTo>
                <a:lnTo>
                  <a:pt x="5" y="410"/>
                </a:lnTo>
                <a:lnTo>
                  <a:pt x="4" y="410"/>
                </a:lnTo>
                <a:lnTo>
                  <a:pt x="6" y="410"/>
                </a:lnTo>
                <a:lnTo>
                  <a:pt x="20" y="396"/>
                </a:lnTo>
                <a:lnTo>
                  <a:pt x="23" y="390"/>
                </a:lnTo>
                <a:lnTo>
                  <a:pt x="22" y="383"/>
                </a:lnTo>
                <a:lnTo>
                  <a:pt x="27" y="381"/>
                </a:lnTo>
                <a:lnTo>
                  <a:pt x="29" y="372"/>
                </a:lnTo>
                <a:lnTo>
                  <a:pt x="30" y="369"/>
                </a:lnTo>
                <a:lnTo>
                  <a:pt x="40" y="353"/>
                </a:lnTo>
                <a:lnTo>
                  <a:pt x="35" y="340"/>
                </a:lnTo>
                <a:lnTo>
                  <a:pt x="34" y="339"/>
                </a:lnTo>
                <a:lnTo>
                  <a:pt x="34" y="336"/>
                </a:lnTo>
                <a:lnTo>
                  <a:pt x="35" y="335"/>
                </a:lnTo>
                <a:lnTo>
                  <a:pt x="30" y="325"/>
                </a:lnTo>
                <a:lnTo>
                  <a:pt x="26" y="314"/>
                </a:lnTo>
                <a:lnTo>
                  <a:pt x="24" y="308"/>
                </a:lnTo>
                <a:lnTo>
                  <a:pt x="27" y="297"/>
                </a:lnTo>
                <a:lnTo>
                  <a:pt x="26" y="299"/>
                </a:lnTo>
                <a:lnTo>
                  <a:pt x="26" y="296"/>
                </a:lnTo>
                <a:lnTo>
                  <a:pt x="30" y="286"/>
                </a:lnTo>
                <a:lnTo>
                  <a:pt x="29" y="272"/>
                </a:lnTo>
                <a:lnTo>
                  <a:pt x="27" y="270"/>
                </a:lnTo>
                <a:lnTo>
                  <a:pt x="27" y="259"/>
                </a:lnTo>
                <a:lnTo>
                  <a:pt x="26" y="249"/>
                </a:lnTo>
                <a:lnTo>
                  <a:pt x="24" y="236"/>
                </a:lnTo>
                <a:lnTo>
                  <a:pt x="23" y="228"/>
                </a:lnTo>
                <a:lnTo>
                  <a:pt x="22" y="209"/>
                </a:lnTo>
                <a:lnTo>
                  <a:pt x="20" y="202"/>
                </a:lnTo>
                <a:lnTo>
                  <a:pt x="20" y="199"/>
                </a:lnTo>
                <a:lnTo>
                  <a:pt x="19" y="182"/>
                </a:lnTo>
                <a:lnTo>
                  <a:pt x="17" y="173"/>
                </a:lnTo>
                <a:lnTo>
                  <a:pt x="17" y="164"/>
                </a:lnTo>
                <a:lnTo>
                  <a:pt x="17" y="163"/>
                </a:lnTo>
                <a:lnTo>
                  <a:pt x="16" y="155"/>
                </a:lnTo>
                <a:lnTo>
                  <a:pt x="16" y="148"/>
                </a:lnTo>
                <a:lnTo>
                  <a:pt x="15" y="135"/>
                </a:lnTo>
                <a:lnTo>
                  <a:pt x="12" y="113"/>
                </a:lnTo>
                <a:lnTo>
                  <a:pt x="12" y="108"/>
                </a:lnTo>
                <a:lnTo>
                  <a:pt x="12" y="106"/>
                </a:lnTo>
                <a:lnTo>
                  <a:pt x="11" y="98"/>
                </a:lnTo>
                <a:lnTo>
                  <a:pt x="11" y="94"/>
                </a:lnTo>
                <a:lnTo>
                  <a:pt x="11" y="90"/>
                </a:lnTo>
                <a:lnTo>
                  <a:pt x="8" y="81"/>
                </a:lnTo>
                <a:lnTo>
                  <a:pt x="8" y="77"/>
                </a:lnTo>
                <a:lnTo>
                  <a:pt x="8" y="76"/>
                </a:lnTo>
                <a:lnTo>
                  <a:pt x="8" y="72"/>
                </a:lnTo>
                <a:lnTo>
                  <a:pt x="8" y="67"/>
                </a:lnTo>
                <a:lnTo>
                  <a:pt x="6" y="56"/>
                </a:lnTo>
                <a:lnTo>
                  <a:pt x="6" y="51"/>
                </a:lnTo>
                <a:lnTo>
                  <a:pt x="6" y="48"/>
                </a:lnTo>
                <a:lnTo>
                  <a:pt x="4" y="30"/>
                </a:lnTo>
                <a:lnTo>
                  <a:pt x="5" y="31"/>
                </a:lnTo>
                <a:lnTo>
                  <a:pt x="16" y="38"/>
                </a:lnTo>
                <a:lnTo>
                  <a:pt x="29" y="37"/>
                </a:lnTo>
                <a:lnTo>
                  <a:pt x="33" y="36"/>
                </a:lnTo>
                <a:lnTo>
                  <a:pt x="34" y="36"/>
                </a:lnTo>
                <a:lnTo>
                  <a:pt x="51" y="26"/>
                </a:lnTo>
                <a:lnTo>
                  <a:pt x="53" y="23"/>
                </a:lnTo>
                <a:lnTo>
                  <a:pt x="55" y="22"/>
                </a:lnTo>
                <a:lnTo>
                  <a:pt x="59" y="19"/>
                </a:lnTo>
                <a:lnTo>
                  <a:pt x="66" y="19"/>
                </a:lnTo>
                <a:lnTo>
                  <a:pt x="76" y="18"/>
                </a:lnTo>
                <a:lnTo>
                  <a:pt x="83" y="18"/>
                </a:lnTo>
                <a:lnTo>
                  <a:pt x="95" y="15"/>
                </a:lnTo>
                <a:lnTo>
                  <a:pt x="105" y="15"/>
                </a:lnTo>
                <a:lnTo>
                  <a:pt x="106" y="13"/>
                </a:lnTo>
                <a:lnTo>
                  <a:pt x="120" y="12"/>
                </a:lnTo>
                <a:lnTo>
                  <a:pt x="125" y="12"/>
                </a:lnTo>
                <a:lnTo>
                  <a:pt x="145" y="9"/>
                </a:lnTo>
                <a:lnTo>
                  <a:pt x="152" y="8"/>
                </a:lnTo>
                <a:lnTo>
                  <a:pt x="164" y="8"/>
                </a:lnTo>
                <a:lnTo>
                  <a:pt x="175" y="5"/>
                </a:lnTo>
                <a:lnTo>
                  <a:pt x="181" y="5"/>
                </a:lnTo>
                <a:lnTo>
                  <a:pt x="185" y="5"/>
                </a:lnTo>
                <a:lnTo>
                  <a:pt x="186" y="4"/>
                </a:lnTo>
                <a:lnTo>
                  <a:pt x="189" y="4"/>
                </a:lnTo>
                <a:lnTo>
                  <a:pt x="195" y="4"/>
                </a:lnTo>
                <a:lnTo>
                  <a:pt x="204" y="2"/>
                </a:lnTo>
                <a:lnTo>
                  <a:pt x="218" y="1"/>
                </a:lnTo>
                <a:lnTo>
                  <a:pt x="220" y="0"/>
                </a:lnTo>
                <a:lnTo>
                  <a:pt x="221" y="6"/>
                </a:lnTo>
                <a:lnTo>
                  <a:pt x="222" y="24"/>
                </a:lnTo>
                <a:lnTo>
                  <a:pt x="225" y="36"/>
                </a:lnTo>
                <a:lnTo>
                  <a:pt x="225" y="41"/>
                </a:lnTo>
                <a:lnTo>
                  <a:pt x="225" y="44"/>
                </a:lnTo>
                <a:lnTo>
                  <a:pt x="227" y="52"/>
                </a:lnTo>
                <a:lnTo>
                  <a:pt x="228" y="55"/>
                </a:lnTo>
                <a:lnTo>
                  <a:pt x="229" y="69"/>
                </a:lnTo>
                <a:lnTo>
                  <a:pt x="231" y="81"/>
                </a:lnTo>
                <a:lnTo>
                  <a:pt x="231" y="84"/>
                </a:lnTo>
                <a:lnTo>
                  <a:pt x="232" y="91"/>
                </a:lnTo>
                <a:lnTo>
                  <a:pt x="232" y="95"/>
                </a:lnTo>
                <a:lnTo>
                  <a:pt x="235" y="109"/>
                </a:lnTo>
                <a:lnTo>
                  <a:pt x="235" y="112"/>
                </a:lnTo>
                <a:lnTo>
                  <a:pt x="236" y="123"/>
                </a:lnTo>
                <a:lnTo>
                  <a:pt x="238" y="128"/>
                </a:lnTo>
              </a:path>
            </a:pathLst>
          </a:custGeom>
          <a:solidFill>
            <a:schemeClr val="accent5"/>
          </a:solid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sp>
        <p:nvSpPr>
          <p:cNvPr id="373810" name="Freeform 273"/>
          <p:cNvSpPr>
            <a:spLocks/>
          </p:cNvSpPr>
          <p:nvPr/>
        </p:nvSpPr>
        <p:spPr bwMode="auto">
          <a:xfrm>
            <a:off x="6367463" y="2825750"/>
            <a:ext cx="34925" cy="28575"/>
          </a:xfrm>
          <a:custGeom>
            <a:avLst/>
            <a:gdLst>
              <a:gd name="T0" fmla="*/ 0 w 24"/>
              <a:gd name="T1" fmla="*/ 2147483647 h 23"/>
              <a:gd name="T2" fmla="*/ 0 w 24"/>
              <a:gd name="T3" fmla="*/ 0 h 23"/>
              <a:gd name="T4" fmla="*/ 2147483647 w 24"/>
              <a:gd name="T5" fmla="*/ 2147483647 h 23"/>
              <a:gd name="T6" fmla="*/ 2147483647 w 24"/>
              <a:gd name="T7" fmla="*/ 2147483647 h 23"/>
              <a:gd name="T8" fmla="*/ 0 w 24"/>
              <a:gd name="T9" fmla="*/ 2147483647 h 23"/>
              <a:gd name="T10" fmla="*/ 0 60000 65536"/>
              <a:gd name="T11" fmla="*/ 0 60000 65536"/>
              <a:gd name="T12" fmla="*/ 0 60000 65536"/>
              <a:gd name="T13" fmla="*/ 0 60000 65536"/>
              <a:gd name="T14" fmla="*/ 0 60000 65536"/>
              <a:gd name="T15" fmla="*/ 0 w 24"/>
              <a:gd name="T16" fmla="*/ 0 h 23"/>
              <a:gd name="T17" fmla="*/ 24 w 24"/>
              <a:gd name="T18" fmla="*/ 23 h 23"/>
            </a:gdLst>
            <a:ahLst/>
            <a:cxnLst>
              <a:cxn ang="T10">
                <a:pos x="T0" y="T1"/>
              </a:cxn>
              <a:cxn ang="T11">
                <a:pos x="T2" y="T3"/>
              </a:cxn>
              <a:cxn ang="T12">
                <a:pos x="T4" y="T5"/>
              </a:cxn>
              <a:cxn ang="T13">
                <a:pos x="T6" y="T7"/>
              </a:cxn>
              <a:cxn ang="T14">
                <a:pos x="T8" y="T9"/>
              </a:cxn>
            </a:cxnLst>
            <a:rect l="T15" t="T16" r="T17" b="T18"/>
            <a:pathLst>
              <a:path w="24" h="23">
                <a:moveTo>
                  <a:pt x="0" y="6"/>
                </a:moveTo>
                <a:lnTo>
                  <a:pt x="0" y="0"/>
                </a:lnTo>
                <a:lnTo>
                  <a:pt x="23" y="17"/>
                </a:lnTo>
                <a:lnTo>
                  <a:pt x="13" y="22"/>
                </a:lnTo>
                <a:lnTo>
                  <a:pt x="0" y="6"/>
                </a:lnTo>
              </a:path>
            </a:pathLst>
          </a:custGeom>
          <a:noFill/>
          <a:ln w="6350">
            <a:solidFill>
              <a:schemeClr val="tx1"/>
            </a:solidFill>
            <a:round/>
            <a:headEnd/>
            <a:tailEnd/>
          </a:ln>
        </p:spPr>
        <p:txBody>
          <a:bodyPr/>
          <a:lstStyle/>
          <a:p>
            <a:endParaRPr lang="en-US"/>
          </a:p>
        </p:txBody>
      </p:sp>
      <p:grpSp>
        <p:nvGrpSpPr>
          <p:cNvPr id="373811" name="Group 101"/>
          <p:cNvGrpSpPr>
            <a:grpSpLocks/>
          </p:cNvGrpSpPr>
          <p:nvPr/>
        </p:nvGrpSpPr>
        <p:grpSpPr bwMode="auto">
          <a:xfrm>
            <a:off x="5764213" y="2584450"/>
            <a:ext cx="901700" cy="820738"/>
            <a:chOff x="5195888" y="2278063"/>
            <a:chExt cx="901700" cy="820737"/>
          </a:xfrm>
        </p:grpSpPr>
        <p:sp>
          <p:nvSpPr>
            <p:cNvPr id="373834" name="Freeform 271"/>
            <p:cNvSpPr>
              <a:spLocks/>
            </p:cNvSpPr>
            <p:nvPr/>
          </p:nvSpPr>
          <p:spPr bwMode="auto">
            <a:xfrm>
              <a:off x="5635625" y="2528888"/>
              <a:ext cx="461963" cy="569912"/>
            </a:xfrm>
            <a:custGeom>
              <a:avLst/>
              <a:gdLst>
                <a:gd name="T0" fmla="*/ 2147483647 w 335"/>
                <a:gd name="T1" fmla="*/ 2147483647 h 455"/>
                <a:gd name="T2" fmla="*/ 2147483647 w 335"/>
                <a:gd name="T3" fmla="*/ 2147483647 h 455"/>
                <a:gd name="T4" fmla="*/ 2147483647 w 335"/>
                <a:gd name="T5" fmla="*/ 2147483647 h 455"/>
                <a:gd name="T6" fmla="*/ 2147483647 w 335"/>
                <a:gd name="T7" fmla="*/ 2147483647 h 455"/>
                <a:gd name="T8" fmla="*/ 2147483647 w 335"/>
                <a:gd name="T9" fmla="*/ 2147483647 h 455"/>
                <a:gd name="T10" fmla="*/ 2147483647 w 335"/>
                <a:gd name="T11" fmla="*/ 2147483647 h 455"/>
                <a:gd name="T12" fmla="*/ 2147483647 w 335"/>
                <a:gd name="T13" fmla="*/ 2147483647 h 455"/>
                <a:gd name="T14" fmla="*/ 2147483647 w 335"/>
                <a:gd name="T15" fmla="*/ 2147483647 h 455"/>
                <a:gd name="T16" fmla="*/ 2147483647 w 335"/>
                <a:gd name="T17" fmla="*/ 2147483647 h 455"/>
                <a:gd name="T18" fmla="*/ 2147483647 w 335"/>
                <a:gd name="T19" fmla="*/ 2147483647 h 455"/>
                <a:gd name="T20" fmla="*/ 2147483647 w 335"/>
                <a:gd name="T21" fmla="*/ 2147483647 h 455"/>
                <a:gd name="T22" fmla="*/ 2147483647 w 335"/>
                <a:gd name="T23" fmla="*/ 2147483647 h 455"/>
                <a:gd name="T24" fmla="*/ 2147483647 w 335"/>
                <a:gd name="T25" fmla="*/ 2147483647 h 455"/>
                <a:gd name="T26" fmla="*/ 2147483647 w 335"/>
                <a:gd name="T27" fmla="*/ 2147483647 h 455"/>
                <a:gd name="T28" fmla="*/ 2147483647 w 335"/>
                <a:gd name="T29" fmla="*/ 2147483647 h 455"/>
                <a:gd name="T30" fmla="*/ 2147483647 w 335"/>
                <a:gd name="T31" fmla="*/ 2147483647 h 455"/>
                <a:gd name="T32" fmla="*/ 2147483647 w 335"/>
                <a:gd name="T33" fmla="*/ 2147483647 h 455"/>
                <a:gd name="T34" fmla="*/ 2147483647 w 335"/>
                <a:gd name="T35" fmla="*/ 2147483647 h 455"/>
                <a:gd name="T36" fmla="*/ 2147483647 w 335"/>
                <a:gd name="T37" fmla="*/ 2147483647 h 455"/>
                <a:gd name="T38" fmla="*/ 2147483647 w 335"/>
                <a:gd name="T39" fmla="*/ 2147483647 h 455"/>
                <a:gd name="T40" fmla="*/ 2147483647 w 335"/>
                <a:gd name="T41" fmla="*/ 2147483647 h 455"/>
                <a:gd name="T42" fmla="*/ 2147483647 w 335"/>
                <a:gd name="T43" fmla="*/ 2147483647 h 455"/>
                <a:gd name="T44" fmla="*/ 2147483647 w 335"/>
                <a:gd name="T45" fmla="*/ 2147483647 h 455"/>
                <a:gd name="T46" fmla="*/ 2147483647 w 335"/>
                <a:gd name="T47" fmla="*/ 2147483647 h 455"/>
                <a:gd name="T48" fmla="*/ 2147483647 w 335"/>
                <a:gd name="T49" fmla="*/ 2147483647 h 455"/>
                <a:gd name="T50" fmla="*/ 2147483647 w 335"/>
                <a:gd name="T51" fmla="*/ 2147483647 h 455"/>
                <a:gd name="T52" fmla="*/ 2147483647 w 335"/>
                <a:gd name="T53" fmla="*/ 2147483647 h 455"/>
                <a:gd name="T54" fmla="*/ 2147483647 w 335"/>
                <a:gd name="T55" fmla="*/ 2147483647 h 455"/>
                <a:gd name="T56" fmla="*/ 2147483647 w 335"/>
                <a:gd name="T57" fmla="*/ 2147483647 h 455"/>
                <a:gd name="T58" fmla="*/ 2147483647 w 335"/>
                <a:gd name="T59" fmla="*/ 2147483647 h 455"/>
                <a:gd name="T60" fmla="*/ 2147483647 w 335"/>
                <a:gd name="T61" fmla="*/ 2147483647 h 455"/>
                <a:gd name="T62" fmla="*/ 2147483647 w 335"/>
                <a:gd name="T63" fmla="*/ 2147483647 h 455"/>
                <a:gd name="T64" fmla="*/ 2147483647 w 335"/>
                <a:gd name="T65" fmla="*/ 2147483647 h 455"/>
                <a:gd name="T66" fmla="*/ 2147483647 w 335"/>
                <a:gd name="T67" fmla="*/ 2147483647 h 455"/>
                <a:gd name="T68" fmla="*/ 2147483647 w 335"/>
                <a:gd name="T69" fmla="*/ 2147483647 h 455"/>
                <a:gd name="T70" fmla="*/ 2147483647 w 335"/>
                <a:gd name="T71" fmla="*/ 2147483647 h 455"/>
                <a:gd name="T72" fmla="*/ 2147483647 w 335"/>
                <a:gd name="T73" fmla="*/ 2147483647 h 455"/>
                <a:gd name="T74" fmla="*/ 2147483647 w 335"/>
                <a:gd name="T75" fmla="*/ 2147483647 h 455"/>
                <a:gd name="T76" fmla="*/ 2147483647 w 335"/>
                <a:gd name="T77" fmla="*/ 2147483647 h 455"/>
                <a:gd name="T78" fmla="*/ 2147483647 w 335"/>
                <a:gd name="T79" fmla="*/ 2147483647 h 455"/>
                <a:gd name="T80" fmla="*/ 2147483647 w 335"/>
                <a:gd name="T81" fmla="*/ 0 h 455"/>
                <a:gd name="T82" fmla="*/ 2147483647 w 335"/>
                <a:gd name="T83" fmla="*/ 2147483647 h 455"/>
                <a:gd name="T84" fmla="*/ 2147483647 w 335"/>
                <a:gd name="T85" fmla="*/ 2147483647 h 455"/>
                <a:gd name="T86" fmla="*/ 2147483647 w 335"/>
                <a:gd name="T87" fmla="*/ 2147483647 h 455"/>
                <a:gd name="T88" fmla="*/ 2147483647 w 335"/>
                <a:gd name="T89" fmla="*/ 2147483647 h 455"/>
                <a:gd name="T90" fmla="*/ 2147483647 w 335"/>
                <a:gd name="T91" fmla="*/ 2147483647 h 4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35"/>
                <a:gd name="T139" fmla="*/ 0 h 455"/>
                <a:gd name="T140" fmla="*/ 335 w 335"/>
                <a:gd name="T141" fmla="*/ 455 h 45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35" h="455">
                  <a:moveTo>
                    <a:pt x="238" y="121"/>
                  </a:moveTo>
                  <a:lnTo>
                    <a:pt x="228" y="149"/>
                  </a:lnTo>
                  <a:lnTo>
                    <a:pt x="225" y="153"/>
                  </a:lnTo>
                  <a:lnTo>
                    <a:pt x="224" y="161"/>
                  </a:lnTo>
                  <a:lnTo>
                    <a:pt x="225" y="167"/>
                  </a:lnTo>
                  <a:lnTo>
                    <a:pt x="221" y="174"/>
                  </a:lnTo>
                  <a:lnTo>
                    <a:pt x="212" y="183"/>
                  </a:lnTo>
                  <a:lnTo>
                    <a:pt x="203" y="188"/>
                  </a:lnTo>
                  <a:lnTo>
                    <a:pt x="202" y="193"/>
                  </a:lnTo>
                  <a:lnTo>
                    <a:pt x="202" y="211"/>
                  </a:lnTo>
                  <a:lnTo>
                    <a:pt x="209" y="220"/>
                  </a:lnTo>
                  <a:lnTo>
                    <a:pt x="223" y="224"/>
                  </a:lnTo>
                  <a:lnTo>
                    <a:pt x="228" y="221"/>
                  </a:lnTo>
                  <a:lnTo>
                    <a:pt x="236" y="210"/>
                  </a:lnTo>
                  <a:lnTo>
                    <a:pt x="238" y="207"/>
                  </a:lnTo>
                  <a:lnTo>
                    <a:pt x="243" y="193"/>
                  </a:lnTo>
                  <a:lnTo>
                    <a:pt x="248" y="190"/>
                  </a:lnTo>
                  <a:lnTo>
                    <a:pt x="242" y="186"/>
                  </a:lnTo>
                  <a:lnTo>
                    <a:pt x="249" y="183"/>
                  </a:lnTo>
                  <a:lnTo>
                    <a:pt x="252" y="178"/>
                  </a:lnTo>
                  <a:lnTo>
                    <a:pt x="261" y="174"/>
                  </a:lnTo>
                  <a:lnTo>
                    <a:pt x="271" y="164"/>
                  </a:lnTo>
                  <a:lnTo>
                    <a:pt x="275" y="164"/>
                  </a:lnTo>
                  <a:lnTo>
                    <a:pt x="289" y="169"/>
                  </a:lnTo>
                  <a:lnTo>
                    <a:pt x="297" y="182"/>
                  </a:lnTo>
                  <a:lnTo>
                    <a:pt x="306" y="201"/>
                  </a:lnTo>
                  <a:lnTo>
                    <a:pt x="317" y="235"/>
                  </a:lnTo>
                  <a:lnTo>
                    <a:pt x="320" y="247"/>
                  </a:lnTo>
                  <a:lnTo>
                    <a:pt x="322" y="257"/>
                  </a:lnTo>
                  <a:lnTo>
                    <a:pt x="334" y="275"/>
                  </a:lnTo>
                  <a:lnTo>
                    <a:pt x="331" y="314"/>
                  </a:lnTo>
                  <a:lnTo>
                    <a:pt x="318" y="328"/>
                  </a:lnTo>
                  <a:lnTo>
                    <a:pt x="317" y="317"/>
                  </a:lnTo>
                  <a:lnTo>
                    <a:pt x="321" y="311"/>
                  </a:lnTo>
                  <a:lnTo>
                    <a:pt x="313" y="311"/>
                  </a:lnTo>
                  <a:lnTo>
                    <a:pt x="307" y="318"/>
                  </a:lnTo>
                  <a:lnTo>
                    <a:pt x="304" y="332"/>
                  </a:lnTo>
                  <a:lnTo>
                    <a:pt x="306" y="338"/>
                  </a:lnTo>
                  <a:lnTo>
                    <a:pt x="303" y="349"/>
                  </a:lnTo>
                  <a:lnTo>
                    <a:pt x="297" y="352"/>
                  </a:lnTo>
                  <a:lnTo>
                    <a:pt x="289" y="364"/>
                  </a:lnTo>
                  <a:lnTo>
                    <a:pt x="288" y="388"/>
                  </a:lnTo>
                  <a:lnTo>
                    <a:pt x="275" y="406"/>
                  </a:lnTo>
                  <a:lnTo>
                    <a:pt x="274" y="421"/>
                  </a:lnTo>
                  <a:lnTo>
                    <a:pt x="271" y="423"/>
                  </a:lnTo>
                  <a:lnTo>
                    <a:pt x="263" y="424"/>
                  </a:lnTo>
                  <a:lnTo>
                    <a:pt x="259" y="424"/>
                  </a:lnTo>
                  <a:lnTo>
                    <a:pt x="246" y="427"/>
                  </a:lnTo>
                  <a:lnTo>
                    <a:pt x="238" y="428"/>
                  </a:lnTo>
                  <a:lnTo>
                    <a:pt x="213" y="433"/>
                  </a:lnTo>
                  <a:lnTo>
                    <a:pt x="199" y="435"/>
                  </a:lnTo>
                  <a:lnTo>
                    <a:pt x="196" y="435"/>
                  </a:lnTo>
                  <a:lnTo>
                    <a:pt x="189" y="437"/>
                  </a:lnTo>
                  <a:lnTo>
                    <a:pt x="169" y="440"/>
                  </a:lnTo>
                  <a:lnTo>
                    <a:pt x="164" y="441"/>
                  </a:lnTo>
                  <a:lnTo>
                    <a:pt x="163" y="434"/>
                  </a:lnTo>
                  <a:lnTo>
                    <a:pt x="162" y="435"/>
                  </a:lnTo>
                  <a:lnTo>
                    <a:pt x="148" y="437"/>
                  </a:lnTo>
                  <a:lnTo>
                    <a:pt x="138" y="438"/>
                  </a:lnTo>
                  <a:lnTo>
                    <a:pt x="133" y="438"/>
                  </a:lnTo>
                  <a:lnTo>
                    <a:pt x="130" y="438"/>
                  </a:lnTo>
                  <a:lnTo>
                    <a:pt x="128" y="440"/>
                  </a:lnTo>
                  <a:lnTo>
                    <a:pt x="124" y="440"/>
                  </a:lnTo>
                  <a:lnTo>
                    <a:pt x="119" y="440"/>
                  </a:lnTo>
                  <a:lnTo>
                    <a:pt x="108" y="442"/>
                  </a:lnTo>
                  <a:lnTo>
                    <a:pt x="95" y="442"/>
                  </a:lnTo>
                  <a:lnTo>
                    <a:pt x="88" y="444"/>
                  </a:lnTo>
                  <a:lnTo>
                    <a:pt x="69" y="447"/>
                  </a:lnTo>
                  <a:lnTo>
                    <a:pt x="63" y="447"/>
                  </a:lnTo>
                  <a:lnTo>
                    <a:pt x="49" y="448"/>
                  </a:lnTo>
                  <a:lnTo>
                    <a:pt x="48" y="449"/>
                  </a:lnTo>
                  <a:lnTo>
                    <a:pt x="38" y="449"/>
                  </a:lnTo>
                  <a:lnTo>
                    <a:pt x="26" y="452"/>
                  </a:lnTo>
                  <a:lnTo>
                    <a:pt x="19" y="452"/>
                  </a:lnTo>
                  <a:lnTo>
                    <a:pt x="9" y="454"/>
                  </a:lnTo>
                  <a:lnTo>
                    <a:pt x="2" y="454"/>
                  </a:lnTo>
                  <a:lnTo>
                    <a:pt x="13" y="442"/>
                  </a:lnTo>
                  <a:lnTo>
                    <a:pt x="24" y="416"/>
                  </a:lnTo>
                  <a:lnTo>
                    <a:pt x="33" y="396"/>
                  </a:lnTo>
                  <a:lnTo>
                    <a:pt x="37" y="377"/>
                  </a:lnTo>
                  <a:lnTo>
                    <a:pt x="40" y="341"/>
                  </a:lnTo>
                  <a:lnTo>
                    <a:pt x="38" y="339"/>
                  </a:lnTo>
                  <a:lnTo>
                    <a:pt x="34" y="314"/>
                  </a:lnTo>
                  <a:lnTo>
                    <a:pt x="29" y="302"/>
                  </a:lnTo>
                  <a:lnTo>
                    <a:pt x="11" y="267"/>
                  </a:lnTo>
                  <a:lnTo>
                    <a:pt x="11" y="265"/>
                  </a:lnTo>
                  <a:lnTo>
                    <a:pt x="4" y="239"/>
                  </a:lnTo>
                  <a:lnTo>
                    <a:pt x="6" y="238"/>
                  </a:lnTo>
                  <a:lnTo>
                    <a:pt x="8" y="228"/>
                  </a:lnTo>
                  <a:lnTo>
                    <a:pt x="2" y="208"/>
                  </a:lnTo>
                  <a:lnTo>
                    <a:pt x="0" y="204"/>
                  </a:lnTo>
                  <a:lnTo>
                    <a:pt x="6" y="188"/>
                  </a:lnTo>
                  <a:lnTo>
                    <a:pt x="15" y="167"/>
                  </a:lnTo>
                  <a:lnTo>
                    <a:pt x="15" y="158"/>
                  </a:lnTo>
                  <a:lnTo>
                    <a:pt x="15" y="150"/>
                  </a:lnTo>
                  <a:lnTo>
                    <a:pt x="15" y="146"/>
                  </a:lnTo>
                  <a:lnTo>
                    <a:pt x="11" y="133"/>
                  </a:lnTo>
                  <a:lnTo>
                    <a:pt x="23" y="123"/>
                  </a:lnTo>
                  <a:lnTo>
                    <a:pt x="23" y="121"/>
                  </a:lnTo>
                  <a:lnTo>
                    <a:pt x="23" y="107"/>
                  </a:lnTo>
                  <a:lnTo>
                    <a:pt x="29" y="107"/>
                  </a:lnTo>
                  <a:lnTo>
                    <a:pt x="44" y="94"/>
                  </a:lnTo>
                  <a:lnTo>
                    <a:pt x="59" y="76"/>
                  </a:lnTo>
                  <a:lnTo>
                    <a:pt x="54" y="93"/>
                  </a:lnTo>
                  <a:lnTo>
                    <a:pt x="56" y="116"/>
                  </a:lnTo>
                  <a:lnTo>
                    <a:pt x="63" y="94"/>
                  </a:lnTo>
                  <a:lnTo>
                    <a:pt x="66" y="107"/>
                  </a:lnTo>
                  <a:lnTo>
                    <a:pt x="63" y="119"/>
                  </a:lnTo>
                  <a:lnTo>
                    <a:pt x="66" y="119"/>
                  </a:lnTo>
                  <a:lnTo>
                    <a:pt x="70" y="105"/>
                  </a:lnTo>
                  <a:lnTo>
                    <a:pt x="73" y="90"/>
                  </a:lnTo>
                  <a:lnTo>
                    <a:pt x="70" y="68"/>
                  </a:lnTo>
                  <a:lnTo>
                    <a:pt x="70" y="64"/>
                  </a:lnTo>
                  <a:lnTo>
                    <a:pt x="78" y="52"/>
                  </a:lnTo>
                  <a:lnTo>
                    <a:pt x="90" y="48"/>
                  </a:lnTo>
                  <a:lnTo>
                    <a:pt x="97" y="47"/>
                  </a:lnTo>
                  <a:lnTo>
                    <a:pt x="97" y="40"/>
                  </a:lnTo>
                  <a:lnTo>
                    <a:pt x="88" y="33"/>
                  </a:lnTo>
                  <a:lnTo>
                    <a:pt x="88" y="19"/>
                  </a:lnTo>
                  <a:lnTo>
                    <a:pt x="92" y="16"/>
                  </a:lnTo>
                  <a:lnTo>
                    <a:pt x="92" y="5"/>
                  </a:lnTo>
                  <a:lnTo>
                    <a:pt x="108" y="4"/>
                  </a:lnTo>
                  <a:lnTo>
                    <a:pt x="112" y="0"/>
                  </a:lnTo>
                  <a:lnTo>
                    <a:pt x="116" y="2"/>
                  </a:lnTo>
                  <a:lnTo>
                    <a:pt x="131" y="9"/>
                  </a:lnTo>
                  <a:lnTo>
                    <a:pt x="155" y="12"/>
                  </a:lnTo>
                  <a:lnTo>
                    <a:pt x="163" y="23"/>
                  </a:lnTo>
                  <a:lnTo>
                    <a:pt x="181" y="26"/>
                  </a:lnTo>
                  <a:lnTo>
                    <a:pt x="199" y="33"/>
                  </a:lnTo>
                  <a:lnTo>
                    <a:pt x="212" y="33"/>
                  </a:lnTo>
                  <a:lnTo>
                    <a:pt x="221" y="48"/>
                  </a:lnTo>
                  <a:lnTo>
                    <a:pt x="232" y="64"/>
                  </a:lnTo>
                  <a:lnTo>
                    <a:pt x="224" y="62"/>
                  </a:lnTo>
                  <a:lnTo>
                    <a:pt x="221" y="71"/>
                  </a:lnTo>
                  <a:lnTo>
                    <a:pt x="228" y="80"/>
                  </a:lnTo>
                  <a:lnTo>
                    <a:pt x="232" y="82"/>
                  </a:lnTo>
                  <a:lnTo>
                    <a:pt x="232" y="84"/>
                  </a:lnTo>
                  <a:lnTo>
                    <a:pt x="235" y="96"/>
                  </a:lnTo>
                  <a:lnTo>
                    <a:pt x="238" y="121"/>
                  </a:lnTo>
                </a:path>
              </a:pathLst>
            </a:custGeom>
            <a:noFill/>
            <a:ln w="6350">
              <a:solidFill>
                <a:schemeClr val="tx1"/>
              </a:solidFill>
              <a:round/>
              <a:headEnd/>
              <a:tailEnd/>
            </a:ln>
          </p:spPr>
          <p:txBody>
            <a:bodyPr/>
            <a:lstStyle/>
            <a:p>
              <a:endParaRPr lang="en-US"/>
            </a:p>
          </p:txBody>
        </p:sp>
        <p:sp>
          <p:nvSpPr>
            <p:cNvPr id="373835" name="Freeform 272"/>
            <p:cNvSpPr>
              <a:spLocks/>
            </p:cNvSpPr>
            <p:nvPr/>
          </p:nvSpPr>
          <p:spPr bwMode="auto">
            <a:xfrm>
              <a:off x="5195888" y="2339975"/>
              <a:ext cx="722312" cy="317500"/>
            </a:xfrm>
            <a:custGeom>
              <a:avLst/>
              <a:gdLst>
                <a:gd name="T0" fmla="*/ 2147483647 w 525"/>
                <a:gd name="T1" fmla="*/ 2147483647 h 254"/>
                <a:gd name="T2" fmla="*/ 2147483647 w 525"/>
                <a:gd name="T3" fmla="*/ 2147483647 h 254"/>
                <a:gd name="T4" fmla="*/ 2147483647 w 525"/>
                <a:gd name="T5" fmla="*/ 2147483647 h 254"/>
                <a:gd name="T6" fmla="*/ 2147483647 w 525"/>
                <a:gd name="T7" fmla="*/ 2147483647 h 254"/>
                <a:gd name="T8" fmla="*/ 2147483647 w 525"/>
                <a:gd name="T9" fmla="*/ 2147483647 h 254"/>
                <a:gd name="T10" fmla="*/ 2147483647 w 525"/>
                <a:gd name="T11" fmla="*/ 2147483647 h 254"/>
                <a:gd name="T12" fmla="*/ 2147483647 w 525"/>
                <a:gd name="T13" fmla="*/ 2147483647 h 254"/>
                <a:gd name="T14" fmla="*/ 2147483647 w 525"/>
                <a:gd name="T15" fmla="*/ 2147483647 h 254"/>
                <a:gd name="T16" fmla="*/ 2147483647 w 525"/>
                <a:gd name="T17" fmla="*/ 2147483647 h 254"/>
                <a:gd name="T18" fmla="*/ 2147483647 w 525"/>
                <a:gd name="T19" fmla="*/ 2147483647 h 254"/>
                <a:gd name="T20" fmla="*/ 2147483647 w 525"/>
                <a:gd name="T21" fmla="*/ 2147483647 h 254"/>
                <a:gd name="T22" fmla="*/ 2147483647 w 525"/>
                <a:gd name="T23" fmla="*/ 2147483647 h 254"/>
                <a:gd name="T24" fmla="*/ 2147483647 w 525"/>
                <a:gd name="T25" fmla="*/ 2147483647 h 254"/>
                <a:gd name="T26" fmla="*/ 2147483647 w 525"/>
                <a:gd name="T27" fmla="*/ 2147483647 h 254"/>
                <a:gd name="T28" fmla="*/ 2147483647 w 525"/>
                <a:gd name="T29" fmla="*/ 2147483647 h 254"/>
                <a:gd name="T30" fmla="*/ 2147483647 w 525"/>
                <a:gd name="T31" fmla="*/ 2147483647 h 254"/>
                <a:gd name="T32" fmla="*/ 2147483647 w 525"/>
                <a:gd name="T33" fmla="*/ 2147483647 h 254"/>
                <a:gd name="T34" fmla="*/ 2147483647 w 525"/>
                <a:gd name="T35" fmla="*/ 2147483647 h 254"/>
                <a:gd name="T36" fmla="*/ 2147483647 w 525"/>
                <a:gd name="T37" fmla="*/ 2147483647 h 254"/>
                <a:gd name="T38" fmla="*/ 2147483647 w 525"/>
                <a:gd name="T39" fmla="*/ 2147483647 h 254"/>
                <a:gd name="T40" fmla="*/ 2147483647 w 525"/>
                <a:gd name="T41" fmla="*/ 2147483647 h 254"/>
                <a:gd name="T42" fmla="*/ 2147483647 w 525"/>
                <a:gd name="T43" fmla="*/ 2147483647 h 254"/>
                <a:gd name="T44" fmla="*/ 2147483647 w 525"/>
                <a:gd name="T45" fmla="*/ 0 h 254"/>
                <a:gd name="T46" fmla="*/ 2147483647 w 525"/>
                <a:gd name="T47" fmla="*/ 2147483647 h 254"/>
                <a:gd name="T48" fmla="*/ 2147483647 w 525"/>
                <a:gd name="T49" fmla="*/ 2147483647 h 254"/>
                <a:gd name="T50" fmla="*/ 2147483647 w 525"/>
                <a:gd name="T51" fmla="*/ 2147483647 h 254"/>
                <a:gd name="T52" fmla="*/ 2147483647 w 525"/>
                <a:gd name="T53" fmla="*/ 2147483647 h 254"/>
                <a:gd name="T54" fmla="*/ 2147483647 w 525"/>
                <a:gd name="T55" fmla="*/ 2147483647 h 254"/>
                <a:gd name="T56" fmla="*/ 2147483647 w 525"/>
                <a:gd name="T57" fmla="*/ 2147483647 h 254"/>
                <a:gd name="T58" fmla="*/ 2147483647 w 525"/>
                <a:gd name="T59" fmla="*/ 2147483647 h 254"/>
                <a:gd name="T60" fmla="*/ 2147483647 w 525"/>
                <a:gd name="T61" fmla="*/ 2147483647 h 254"/>
                <a:gd name="T62" fmla="*/ 2147483647 w 525"/>
                <a:gd name="T63" fmla="*/ 2147483647 h 254"/>
                <a:gd name="T64" fmla="*/ 2147483647 w 525"/>
                <a:gd name="T65" fmla="*/ 2147483647 h 254"/>
                <a:gd name="T66" fmla="*/ 2147483647 w 525"/>
                <a:gd name="T67" fmla="*/ 2147483647 h 254"/>
                <a:gd name="T68" fmla="*/ 2147483647 w 525"/>
                <a:gd name="T69" fmla="*/ 2147483647 h 254"/>
                <a:gd name="T70" fmla="*/ 2147483647 w 525"/>
                <a:gd name="T71" fmla="*/ 2147483647 h 254"/>
                <a:gd name="T72" fmla="*/ 2147483647 w 525"/>
                <a:gd name="T73" fmla="*/ 2147483647 h 254"/>
                <a:gd name="T74" fmla="*/ 2147483647 w 525"/>
                <a:gd name="T75" fmla="*/ 2147483647 h 254"/>
                <a:gd name="T76" fmla="*/ 2147483647 w 525"/>
                <a:gd name="T77" fmla="*/ 2147483647 h 254"/>
                <a:gd name="T78" fmla="*/ 2147483647 w 525"/>
                <a:gd name="T79" fmla="*/ 2147483647 h 254"/>
                <a:gd name="T80" fmla="*/ 2147483647 w 525"/>
                <a:gd name="T81" fmla="*/ 2147483647 h 254"/>
                <a:gd name="T82" fmla="*/ 2147483647 w 525"/>
                <a:gd name="T83" fmla="*/ 2147483647 h 254"/>
                <a:gd name="T84" fmla="*/ 2147483647 w 525"/>
                <a:gd name="T85" fmla="*/ 2147483647 h 254"/>
                <a:gd name="T86" fmla="*/ 2147483647 w 525"/>
                <a:gd name="T87" fmla="*/ 2147483647 h 254"/>
                <a:gd name="T88" fmla="*/ 2147483647 w 525"/>
                <a:gd name="T89" fmla="*/ 2147483647 h 254"/>
                <a:gd name="T90" fmla="*/ 2147483647 w 525"/>
                <a:gd name="T91" fmla="*/ 2147483647 h 254"/>
                <a:gd name="T92" fmla="*/ 2147483647 w 525"/>
                <a:gd name="T93" fmla="*/ 2147483647 h 254"/>
                <a:gd name="T94" fmla="*/ 2147483647 w 525"/>
                <a:gd name="T95" fmla="*/ 2147483647 h 254"/>
                <a:gd name="T96" fmla="*/ 2147483647 w 525"/>
                <a:gd name="T97" fmla="*/ 2147483647 h 254"/>
                <a:gd name="T98" fmla="*/ 2147483647 w 525"/>
                <a:gd name="T99" fmla="*/ 2147483647 h 254"/>
                <a:gd name="T100" fmla="*/ 2147483647 w 525"/>
                <a:gd name="T101" fmla="*/ 2147483647 h 254"/>
                <a:gd name="T102" fmla="*/ 2147483647 w 525"/>
                <a:gd name="T103" fmla="*/ 2147483647 h 254"/>
                <a:gd name="T104" fmla="*/ 2147483647 w 525"/>
                <a:gd name="T105" fmla="*/ 2147483647 h 254"/>
                <a:gd name="T106" fmla="*/ 2147483647 w 525"/>
                <a:gd name="T107" fmla="*/ 2147483647 h 25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5"/>
                <a:gd name="T163" fmla="*/ 0 h 254"/>
                <a:gd name="T164" fmla="*/ 525 w 525"/>
                <a:gd name="T165" fmla="*/ 254 h 25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5" h="254">
                  <a:moveTo>
                    <a:pt x="305" y="172"/>
                  </a:moveTo>
                  <a:lnTo>
                    <a:pt x="291" y="175"/>
                  </a:lnTo>
                  <a:lnTo>
                    <a:pt x="282" y="162"/>
                  </a:lnTo>
                  <a:lnTo>
                    <a:pt x="276" y="176"/>
                  </a:lnTo>
                  <a:lnTo>
                    <a:pt x="265" y="176"/>
                  </a:lnTo>
                  <a:lnTo>
                    <a:pt x="262" y="169"/>
                  </a:lnTo>
                  <a:lnTo>
                    <a:pt x="246" y="201"/>
                  </a:lnTo>
                  <a:lnTo>
                    <a:pt x="232" y="236"/>
                  </a:lnTo>
                  <a:lnTo>
                    <a:pt x="225" y="250"/>
                  </a:lnTo>
                  <a:lnTo>
                    <a:pt x="226" y="253"/>
                  </a:lnTo>
                  <a:lnTo>
                    <a:pt x="219" y="250"/>
                  </a:lnTo>
                  <a:lnTo>
                    <a:pt x="200" y="186"/>
                  </a:lnTo>
                  <a:lnTo>
                    <a:pt x="197" y="184"/>
                  </a:lnTo>
                  <a:lnTo>
                    <a:pt x="189" y="182"/>
                  </a:lnTo>
                  <a:lnTo>
                    <a:pt x="189" y="180"/>
                  </a:lnTo>
                  <a:lnTo>
                    <a:pt x="183" y="182"/>
                  </a:lnTo>
                  <a:lnTo>
                    <a:pt x="179" y="179"/>
                  </a:lnTo>
                  <a:lnTo>
                    <a:pt x="181" y="172"/>
                  </a:lnTo>
                  <a:lnTo>
                    <a:pt x="178" y="168"/>
                  </a:lnTo>
                  <a:lnTo>
                    <a:pt x="167" y="164"/>
                  </a:lnTo>
                  <a:lnTo>
                    <a:pt x="147" y="162"/>
                  </a:lnTo>
                  <a:lnTo>
                    <a:pt x="139" y="164"/>
                  </a:lnTo>
                  <a:lnTo>
                    <a:pt x="134" y="161"/>
                  </a:lnTo>
                  <a:lnTo>
                    <a:pt x="129" y="161"/>
                  </a:lnTo>
                  <a:lnTo>
                    <a:pt x="121" y="161"/>
                  </a:lnTo>
                  <a:lnTo>
                    <a:pt x="114" y="157"/>
                  </a:lnTo>
                  <a:lnTo>
                    <a:pt x="110" y="155"/>
                  </a:lnTo>
                  <a:lnTo>
                    <a:pt x="103" y="151"/>
                  </a:lnTo>
                  <a:lnTo>
                    <a:pt x="44" y="140"/>
                  </a:lnTo>
                  <a:lnTo>
                    <a:pt x="38" y="139"/>
                  </a:lnTo>
                  <a:lnTo>
                    <a:pt x="23" y="133"/>
                  </a:lnTo>
                  <a:lnTo>
                    <a:pt x="15" y="119"/>
                  </a:lnTo>
                  <a:lnTo>
                    <a:pt x="0" y="112"/>
                  </a:lnTo>
                  <a:lnTo>
                    <a:pt x="12" y="105"/>
                  </a:lnTo>
                  <a:lnTo>
                    <a:pt x="29" y="97"/>
                  </a:lnTo>
                  <a:lnTo>
                    <a:pt x="37" y="88"/>
                  </a:lnTo>
                  <a:lnTo>
                    <a:pt x="47" y="82"/>
                  </a:lnTo>
                  <a:lnTo>
                    <a:pt x="55" y="82"/>
                  </a:lnTo>
                  <a:lnTo>
                    <a:pt x="84" y="70"/>
                  </a:lnTo>
                  <a:lnTo>
                    <a:pt x="106" y="54"/>
                  </a:lnTo>
                  <a:lnTo>
                    <a:pt x="110" y="45"/>
                  </a:lnTo>
                  <a:lnTo>
                    <a:pt x="127" y="30"/>
                  </a:lnTo>
                  <a:lnTo>
                    <a:pt x="134" y="25"/>
                  </a:lnTo>
                  <a:lnTo>
                    <a:pt x="141" y="13"/>
                  </a:lnTo>
                  <a:lnTo>
                    <a:pt x="161" y="2"/>
                  </a:lnTo>
                  <a:lnTo>
                    <a:pt x="170" y="0"/>
                  </a:lnTo>
                  <a:lnTo>
                    <a:pt x="189" y="1"/>
                  </a:lnTo>
                  <a:lnTo>
                    <a:pt x="190" y="4"/>
                  </a:lnTo>
                  <a:lnTo>
                    <a:pt x="172" y="18"/>
                  </a:lnTo>
                  <a:lnTo>
                    <a:pt x="156" y="31"/>
                  </a:lnTo>
                  <a:lnTo>
                    <a:pt x="154" y="37"/>
                  </a:lnTo>
                  <a:lnTo>
                    <a:pt x="147" y="45"/>
                  </a:lnTo>
                  <a:lnTo>
                    <a:pt x="147" y="52"/>
                  </a:lnTo>
                  <a:lnTo>
                    <a:pt x="142" y="61"/>
                  </a:lnTo>
                  <a:lnTo>
                    <a:pt x="157" y="61"/>
                  </a:lnTo>
                  <a:lnTo>
                    <a:pt x="172" y="61"/>
                  </a:lnTo>
                  <a:lnTo>
                    <a:pt x="196" y="63"/>
                  </a:lnTo>
                  <a:lnTo>
                    <a:pt x="208" y="75"/>
                  </a:lnTo>
                  <a:lnTo>
                    <a:pt x="229" y="100"/>
                  </a:lnTo>
                  <a:lnTo>
                    <a:pt x="246" y="98"/>
                  </a:lnTo>
                  <a:lnTo>
                    <a:pt x="273" y="97"/>
                  </a:lnTo>
                  <a:lnTo>
                    <a:pt x="279" y="94"/>
                  </a:lnTo>
                  <a:lnTo>
                    <a:pt x="276" y="90"/>
                  </a:lnTo>
                  <a:lnTo>
                    <a:pt x="282" y="94"/>
                  </a:lnTo>
                  <a:lnTo>
                    <a:pt x="290" y="93"/>
                  </a:lnTo>
                  <a:lnTo>
                    <a:pt x="319" y="72"/>
                  </a:lnTo>
                  <a:lnTo>
                    <a:pt x="337" y="66"/>
                  </a:lnTo>
                  <a:lnTo>
                    <a:pt x="345" y="68"/>
                  </a:lnTo>
                  <a:lnTo>
                    <a:pt x="365" y="65"/>
                  </a:lnTo>
                  <a:lnTo>
                    <a:pt x="382" y="54"/>
                  </a:lnTo>
                  <a:lnTo>
                    <a:pt x="400" y="50"/>
                  </a:lnTo>
                  <a:lnTo>
                    <a:pt x="400" y="79"/>
                  </a:lnTo>
                  <a:lnTo>
                    <a:pt x="405" y="82"/>
                  </a:lnTo>
                  <a:lnTo>
                    <a:pt x="424" y="80"/>
                  </a:lnTo>
                  <a:lnTo>
                    <a:pt x="432" y="77"/>
                  </a:lnTo>
                  <a:lnTo>
                    <a:pt x="438" y="84"/>
                  </a:lnTo>
                  <a:lnTo>
                    <a:pt x="447" y="73"/>
                  </a:lnTo>
                  <a:lnTo>
                    <a:pt x="459" y="72"/>
                  </a:lnTo>
                  <a:lnTo>
                    <a:pt x="463" y="66"/>
                  </a:lnTo>
                  <a:lnTo>
                    <a:pt x="468" y="68"/>
                  </a:lnTo>
                  <a:lnTo>
                    <a:pt x="470" y="70"/>
                  </a:lnTo>
                  <a:lnTo>
                    <a:pt x="470" y="84"/>
                  </a:lnTo>
                  <a:lnTo>
                    <a:pt x="476" y="104"/>
                  </a:lnTo>
                  <a:lnTo>
                    <a:pt x="483" y="107"/>
                  </a:lnTo>
                  <a:lnTo>
                    <a:pt x="488" y="115"/>
                  </a:lnTo>
                  <a:lnTo>
                    <a:pt x="492" y="115"/>
                  </a:lnTo>
                  <a:lnTo>
                    <a:pt x="497" y="108"/>
                  </a:lnTo>
                  <a:lnTo>
                    <a:pt x="503" y="111"/>
                  </a:lnTo>
                  <a:lnTo>
                    <a:pt x="511" y="108"/>
                  </a:lnTo>
                  <a:lnTo>
                    <a:pt x="524" y="118"/>
                  </a:lnTo>
                  <a:lnTo>
                    <a:pt x="514" y="126"/>
                  </a:lnTo>
                  <a:lnTo>
                    <a:pt x="504" y="127"/>
                  </a:lnTo>
                  <a:lnTo>
                    <a:pt x="494" y="125"/>
                  </a:lnTo>
                  <a:lnTo>
                    <a:pt x="486" y="127"/>
                  </a:lnTo>
                  <a:lnTo>
                    <a:pt x="478" y="125"/>
                  </a:lnTo>
                  <a:lnTo>
                    <a:pt x="459" y="133"/>
                  </a:lnTo>
                  <a:lnTo>
                    <a:pt x="438" y="125"/>
                  </a:lnTo>
                  <a:lnTo>
                    <a:pt x="434" y="129"/>
                  </a:lnTo>
                  <a:lnTo>
                    <a:pt x="432" y="148"/>
                  </a:lnTo>
                  <a:lnTo>
                    <a:pt x="410" y="132"/>
                  </a:lnTo>
                  <a:lnTo>
                    <a:pt x="400" y="129"/>
                  </a:lnTo>
                  <a:lnTo>
                    <a:pt x="371" y="127"/>
                  </a:lnTo>
                  <a:lnTo>
                    <a:pt x="365" y="139"/>
                  </a:lnTo>
                  <a:lnTo>
                    <a:pt x="355" y="143"/>
                  </a:lnTo>
                  <a:lnTo>
                    <a:pt x="347" y="144"/>
                  </a:lnTo>
                  <a:lnTo>
                    <a:pt x="341" y="148"/>
                  </a:lnTo>
                  <a:lnTo>
                    <a:pt x="327" y="145"/>
                  </a:lnTo>
                  <a:lnTo>
                    <a:pt x="317" y="150"/>
                  </a:lnTo>
                  <a:lnTo>
                    <a:pt x="305" y="172"/>
                  </a:lnTo>
                </a:path>
              </a:pathLst>
            </a:custGeom>
            <a:noFill/>
            <a:ln w="6350">
              <a:solidFill>
                <a:schemeClr val="tx1"/>
              </a:solidFill>
              <a:round/>
              <a:headEnd/>
              <a:tailEnd/>
            </a:ln>
          </p:spPr>
          <p:txBody>
            <a:bodyPr/>
            <a:lstStyle/>
            <a:p>
              <a:endParaRPr lang="en-US"/>
            </a:p>
          </p:txBody>
        </p:sp>
        <p:sp>
          <p:nvSpPr>
            <p:cNvPr id="373836" name="Freeform 274"/>
            <p:cNvSpPr>
              <a:spLocks/>
            </p:cNvSpPr>
            <p:nvPr/>
          </p:nvSpPr>
          <p:spPr bwMode="auto">
            <a:xfrm>
              <a:off x="5318125" y="2278063"/>
              <a:ext cx="31750" cy="30162"/>
            </a:xfrm>
            <a:custGeom>
              <a:avLst/>
              <a:gdLst>
                <a:gd name="T0" fmla="*/ 0 w 23"/>
                <a:gd name="T1" fmla="*/ 2147483647 h 23"/>
                <a:gd name="T2" fmla="*/ 2147483647 w 23"/>
                <a:gd name="T3" fmla="*/ 0 h 23"/>
                <a:gd name="T4" fmla="*/ 2147483647 w 23"/>
                <a:gd name="T5" fmla="*/ 2147483647 h 23"/>
                <a:gd name="T6" fmla="*/ 2147483647 w 23"/>
                <a:gd name="T7" fmla="*/ 2147483647 h 23"/>
                <a:gd name="T8" fmla="*/ 0 w 23"/>
                <a:gd name="T9" fmla="*/ 2147483647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7"/>
                  </a:moveTo>
                  <a:lnTo>
                    <a:pt x="22" y="0"/>
                  </a:lnTo>
                  <a:lnTo>
                    <a:pt x="19" y="7"/>
                  </a:lnTo>
                  <a:lnTo>
                    <a:pt x="13" y="22"/>
                  </a:lnTo>
                  <a:lnTo>
                    <a:pt x="0" y="7"/>
                  </a:lnTo>
                </a:path>
              </a:pathLst>
            </a:custGeom>
            <a:noFill/>
            <a:ln w="6350">
              <a:solidFill>
                <a:schemeClr val="tx1"/>
              </a:solidFill>
              <a:round/>
              <a:headEnd/>
              <a:tailEnd/>
            </a:ln>
          </p:spPr>
          <p:txBody>
            <a:bodyPr/>
            <a:lstStyle/>
            <a:p>
              <a:endParaRPr lang="en-US"/>
            </a:p>
          </p:txBody>
        </p:sp>
      </p:grpSp>
      <p:sp>
        <p:nvSpPr>
          <p:cNvPr id="3126" name="Freeform 275"/>
          <p:cNvSpPr>
            <a:spLocks/>
          </p:cNvSpPr>
          <p:nvPr/>
        </p:nvSpPr>
        <p:spPr bwMode="auto">
          <a:xfrm>
            <a:off x="6430963" y="3282950"/>
            <a:ext cx="498475" cy="515938"/>
          </a:xfrm>
          <a:custGeom>
            <a:avLst/>
            <a:gdLst>
              <a:gd name="T0" fmla="*/ 2147483647 w 361"/>
              <a:gd name="T1" fmla="*/ 2147483647 h 413"/>
              <a:gd name="T2" fmla="*/ 2147483647 w 361"/>
              <a:gd name="T3" fmla="*/ 2147483647 h 413"/>
              <a:gd name="T4" fmla="*/ 2147483647 w 361"/>
              <a:gd name="T5" fmla="*/ 2147483647 h 413"/>
              <a:gd name="T6" fmla="*/ 2147483647 w 361"/>
              <a:gd name="T7" fmla="*/ 2147483647 h 413"/>
              <a:gd name="T8" fmla="*/ 2147483647 w 361"/>
              <a:gd name="T9" fmla="*/ 2147483647 h 413"/>
              <a:gd name="T10" fmla="*/ 2147483647 w 361"/>
              <a:gd name="T11" fmla="*/ 2147483647 h 413"/>
              <a:gd name="T12" fmla="*/ 2147483647 w 361"/>
              <a:gd name="T13" fmla="*/ 2147483647 h 413"/>
              <a:gd name="T14" fmla="*/ 2147483647 w 361"/>
              <a:gd name="T15" fmla="*/ 2147483647 h 413"/>
              <a:gd name="T16" fmla="*/ 2147483647 w 361"/>
              <a:gd name="T17" fmla="*/ 2147483647 h 413"/>
              <a:gd name="T18" fmla="*/ 2147483647 w 361"/>
              <a:gd name="T19" fmla="*/ 2147483647 h 413"/>
              <a:gd name="T20" fmla="*/ 2147483647 w 361"/>
              <a:gd name="T21" fmla="*/ 2147483647 h 413"/>
              <a:gd name="T22" fmla="*/ 2147483647 w 361"/>
              <a:gd name="T23" fmla="*/ 2147483647 h 413"/>
              <a:gd name="T24" fmla="*/ 2147483647 w 361"/>
              <a:gd name="T25" fmla="*/ 2147483647 h 413"/>
              <a:gd name="T26" fmla="*/ 2147483647 w 361"/>
              <a:gd name="T27" fmla="*/ 2147483647 h 413"/>
              <a:gd name="T28" fmla="*/ 2147483647 w 361"/>
              <a:gd name="T29" fmla="*/ 2147483647 h 413"/>
              <a:gd name="T30" fmla="*/ 2147483647 w 361"/>
              <a:gd name="T31" fmla="*/ 2147483647 h 413"/>
              <a:gd name="T32" fmla="*/ 2147483647 w 361"/>
              <a:gd name="T33" fmla="*/ 2147483647 h 413"/>
              <a:gd name="T34" fmla="*/ 2147483647 w 361"/>
              <a:gd name="T35" fmla="*/ 2147483647 h 413"/>
              <a:gd name="T36" fmla="*/ 0 w 361"/>
              <a:gd name="T37" fmla="*/ 2147483647 h 413"/>
              <a:gd name="T38" fmla="*/ 2147483647 w 361"/>
              <a:gd name="T39" fmla="*/ 2147483647 h 413"/>
              <a:gd name="T40" fmla="*/ 2147483647 w 361"/>
              <a:gd name="T41" fmla="*/ 2147483647 h 413"/>
              <a:gd name="T42" fmla="*/ 2147483647 w 361"/>
              <a:gd name="T43" fmla="*/ 2147483647 h 413"/>
              <a:gd name="T44" fmla="*/ 2147483647 w 361"/>
              <a:gd name="T45" fmla="*/ 2147483647 h 413"/>
              <a:gd name="T46" fmla="*/ 2147483647 w 361"/>
              <a:gd name="T47" fmla="*/ 2147483647 h 413"/>
              <a:gd name="T48" fmla="*/ 2147483647 w 361"/>
              <a:gd name="T49" fmla="*/ 2147483647 h 413"/>
              <a:gd name="T50" fmla="*/ 2147483647 w 361"/>
              <a:gd name="T51" fmla="*/ 2147483647 h 413"/>
              <a:gd name="T52" fmla="*/ 2147483647 w 361"/>
              <a:gd name="T53" fmla="*/ 2147483647 h 413"/>
              <a:gd name="T54" fmla="*/ 2147483647 w 361"/>
              <a:gd name="T55" fmla="*/ 2147483647 h 413"/>
              <a:gd name="T56" fmla="*/ 2147483647 w 361"/>
              <a:gd name="T57" fmla="*/ 0 h 413"/>
              <a:gd name="T58" fmla="*/ 2147483647 w 361"/>
              <a:gd name="T59" fmla="*/ 2147483647 h 413"/>
              <a:gd name="T60" fmla="*/ 2147483647 w 361"/>
              <a:gd name="T61" fmla="*/ 2147483647 h 413"/>
              <a:gd name="T62" fmla="*/ 2147483647 w 361"/>
              <a:gd name="T63" fmla="*/ 2147483647 h 413"/>
              <a:gd name="T64" fmla="*/ 2147483647 w 361"/>
              <a:gd name="T65" fmla="*/ 2147483647 h 413"/>
              <a:gd name="T66" fmla="*/ 2147483647 w 361"/>
              <a:gd name="T67" fmla="*/ 2147483647 h 413"/>
              <a:gd name="T68" fmla="*/ 2147483647 w 361"/>
              <a:gd name="T69" fmla="*/ 2147483647 h 413"/>
              <a:gd name="T70" fmla="*/ 2147483647 w 361"/>
              <a:gd name="T71" fmla="*/ 2147483647 h 413"/>
              <a:gd name="T72" fmla="*/ 2147483647 w 361"/>
              <a:gd name="T73" fmla="*/ 2147483647 h 413"/>
              <a:gd name="T74" fmla="*/ 2147483647 w 361"/>
              <a:gd name="T75" fmla="*/ 2147483647 h 413"/>
              <a:gd name="T76" fmla="*/ 2147483647 w 361"/>
              <a:gd name="T77" fmla="*/ 2147483647 h 413"/>
              <a:gd name="T78" fmla="*/ 2147483647 w 361"/>
              <a:gd name="T79" fmla="*/ 2147483647 h 413"/>
              <a:gd name="T80" fmla="*/ 2147483647 w 361"/>
              <a:gd name="T81" fmla="*/ 2147483647 h 413"/>
              <a:gd name="T82" fmla="*/ 2147483647 w 361"/>
              <a:gd name="T83" fmla="*/ 2147483647 h 413"/>
              <a:gd name="T84" fmla="*/ 2147483647 w 361"/>
              <a:gd name="T85" fmla="*/ 2147483647 h 413"/>
              <a:gd name="T86" fmla="*/ 2147483647 w 361"/>
              <a:gd name="T87" fmla="*/ 2147483647 h 413"/>
              <a:gd name="T88" fmla="*/ 2147483647 w 361"/>
              <a:gd name="T89" fmla="*/ 2147483647 h 413"/>
              <a:gd name="T90" fmla="*/ 2147483647 w 361"/>
              <a:gd name="T91" fmla="*/ 2147483647 h 413"/>
              <a:gd name="T92" fmla="*/ 2147483647 w 361"/>
              <a:gd name="T93" fmla="*/ 2147483647 h 413"/>
              <a:gd name="T94" fmla="*/ 2147483647 w 361"/>
              <a:gd name="T95" fmla="*/ 2147483647 h 413"/>
              <a:gd name="T96" fmla="*/ 2147483647 w 361"/>
              <a:gd name="T97" fmla="*/ 2147483647 h 413"/>
              <a:gd name="T98" fmla="*/ 2147483647 w 361"/>
              <a:gd name="T99" fmla="*/ 2147483647 h 413"/>
              <a:gd name="T100" fmla="*/ 2147483647 w 361"/>
              <a:gd name="T101" fmla="*/ 2147483647 h 413"/>
              <a:gd name="T102" fmla="*/ 2147483647 w 361"/>
              <a:gd name="T103" fmla="*/ 2147483647 h 413"/>
              <a:gd name="T104" fmla="*/ 2147483647 w 361"/>
              <a:gd name="T105" fmla="*/ 2147483647 h 413"/>
              <a:gd name="T106" fmla="*/ 2147483647 w 361"/>
              <a:gd name="T107" fmla="*/ 2147483647 h 413"/>
              <a:gd name="T108" fmla="*/ 2147483647 w 361"/>
              <a:gd name="T109" fmla="*/ 2147483647 h 413"/>
              <a:gd name="T110" fmla="*/ 2147483647 w 361"/>
              <a:gd name="T111" fmla="*/ 2147483647 h 413"/>
              <a:gd name="T112" fmla="*/ 2147483647 w 361"/>
              <a:gd name="T113" fmla="*/ 2147483647 h 413"/>
              <a:gd name="T114" fmla="*/ 2147483647 w 361"/>
              <a:gd name="T115" fmla="*/ 2147483647 h 4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61"/>
              <a:gd name="T175" fmla="*/ 0 h 413"/>
              <a:gd name="T176" fmla="*/ 361 w 361"/>
              <a:gd name="T177" fmla="*/ 413 h 41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61" h="413">
                <a:moveTo>
                  <a:pt x="134" y="402"/>
                </a:moveTo>
                <a:lnTo>
                  <a:pt x="130" y="402"/>
                </a:lnTo>
                <a:lnTo>
                  <a:pt x="120" y="392"/>
                </a:lnTo>
                <a:lnTo>
                  <a:pt x="116" y="389"/>
                </a:lnTo>
                <a:lnTo>
                  <a:pt x="108" y="389"/>
                </a:lnTo>
                <a:lnTo>
                  <a:pt x="107" y="389"/>
                </a:lnTo>
                <a:lnTo>
                  <a:pt x="104" y="392"/>
                </a:lnTo>
                <a:lnTo>
                  <a:pt x="97" y="391"/>
                </a:lnTo>
                <a:lnTo>
                  <a:pt x="87" y="386"/>
                </a:lnTo>
                <a:lnTo>
                  <a:pt x="87" y="382"/>
                </a:lnTo>
                <a:lnTo>
                  <a:pt x="84" y="378"/>
                </a:lnTo>
                <a:lnTo>
                  <a:pt x="82" y="375"/>
                </a:lnTo>
                <a:lnTo>
                  <a:pt x="77" y="367"/>
                </a:lnTo>
                <a:lnTo>
                  <a:pt x="73" y="366"/>
                </a:lnTo>
                <a:lnTo>
                  <a:pt x="62" y="359"/>
                </a:lnTo>
                <a:lnTo>
                  <a:pt x="61" y="361"/>
                </a:lnTo>
                <a:lnTo>
                  <a:pt x="51" y="364"/>
                </a:lnTo>
                <a:lnTo>
                  <a:pt x="40" y="359"/>
                </a:lnTo>
                <a:lnTo>
                  <a:pt x="37" y="361"/>
                </a:lnTo>
                <a:lnTo>
                  <a:pt x="34" y="363"/>
                </a:lnTo>
                <a:lnTo>
                  <a:pt x="34" y="361"/>
                </a:lnTo>
                <a:lnTo>
                  <a:pt x="34" y="356"/>
                </a:lnTo>
                <a:lnTo>
                  <a:pt x="33" y="342"/>
                </a:lnTo>
                <a:lnTo>
                  <a:pt x="30" y="325"/>
                </a:lnTo>
                <a:lnTo>
                  <a:pt x="30" y="321"/>
                </a:lnTo>
                <a:lnTo>
                  <a:pt x="29" y="318"/>
                </a:lnTo>
                <a:lnTo>
                  <a:pt x="29" y="314"/>
                </a:lnTo>
                <a:lnTo>
                  <a:pt x="27" y="310"/>
                </a:lnTo>
                <a:lnTo>
                  <a:pt x="27" y="309"/>
                </a:lnTo>
                <a:lnTo>
                  <a:pt x="26" y="296"/>
                </a:lnTo>
                <a:lnTo>
                  <a:pt x="25" y="285"/>
                </a:lnTo>
                <a:lnTo>
                  <a:pt x="25" y="281"/>
                </a:lnTo>
                <a:lnTo>
                  <a:pt x="23" y="275"/>
                </a:lnTo>
                <a:lnTo>
                  <a:pt x="23" y="265"/>
                </a:lnTo>
                <a:lnTo>
                  <a:pt x="20" y="253"/>
                </a:lnTo>
                <a:lnTo>
                  <a:pt x="20" y="239"/>
                </a:lnTo>
                <a:lnTo>
                  <a:pt x="19" y="232"/>
                </a:lnTo>
                <a:lnTo>
                  <a:pt x="18" y="228"/>
                </a:lnTo>
                <a:lnTo>
                  <a:pt x="18" y="221"/>
                </a:lnTo>
                <a:lnTo>
                  <a:pt x="16" y="211"/>
                </a:lnTo>
                <a:lnTo>
                  <a:pt x="16" y="204"/>
                </a:lnTo>
                <a:lnTo>
                  <a:pt x="15" y="199"/>
                </a:lnTo>
                <a:lnTo>
                  <a:pt x="13" y="187"/>
                </a:lnTo>
                <a:lnTo>
                  <a:pt x="13" y="185"/>
                </a:lnTo>
                <a:lnTo>
                  <a:pt x="11" y="171"/>
                </a:lnTo>
                <a:lnTo>
                  <a:pt x="11" y="167"/>
                </a:lnTo>
                <a:lnTo>
                  <a:pt x="9" y="160"/>
                </a:lnTo>
                <a:lnTo>
                  <a:pt x="9" y="157"/>
                </a:lnTo>
                <a:lnTo>
                  <a:pt x="8" y="144"/>
                </a:lnTo>
                <a:lnTo>
                  <a:pt x="6" y="130"/>
                </a:lnTo>
                <a:lnTo>
                  <a:pt x="5" y="128"/>
                </a:lnTo>
                <a:lnTo>
                  <a:pt x="4" y="119"/>
                </a:lnTo>
                <a:lnTo>
                  <a:pt x="4" y="116"/>
                </a:lnTo>
                <a:lnTo>
                  <a:pt x="4" y="111"/>
                </a:lnTo>
                <a:lnTo>
                  <a:pt x="1" y="100"/>
                </a:lnTo>
                <a:lnTo>
                  <a:pt x="0" y="82"/>
                </a:lnTo>
                <a:lnTo>
                  <a:pt x="4" y="80"/>
                </a:lnTo>
                <a:lnTo>
                  <a:pt x="25" y="77"/>
                </a:lnTo>
                <a:lnTo>
                  <a:pt x="31" y="76"/>
                </a:lnTo>
                <a:lnTo>
                  <a:pt x="34" y="76"/>
                </a:lnTo>
                <a:lnTo>
                  <a:pt x="48" y="73"/>
                </a:lnTo>
                <a:lnTo>
                  <a:pt x="73" y="69"/>
                </a:lnTo>
                <a:lnTo>
                  <a:pt x="82" y="68"/>
                </a:lnTo>
                <a:lnTo>
                  <a:pt x="94" y="65"/>
                </a:lnTo>
                <a:lnTo>
                  <a:pt x="98" y="65"/>
                </a:lnTo>
                <a:lnTo>
                  <a:pt x="107" y="64"/>
                </a:lnTo>
                <a:lnTo>
                  <a:pt x="113" y="68"/>
                </a:lnTo>
                <a:lnTo>
                  <a:pt x="123" y="69"/>
                </a:lnTo>
                <a:lnTo>
                  <a:pt x="130" y="72"/>
                </a:lnTo>
                <a:lnTo>
                  <a:pt x="145" y="79"/>
                </a:lnTo>
                <a:lnTo>
                  <a:pt x="165" y="76"/>
                </a:lnTo>
                <a:lnTo>
                  <a:pt x="170" y="80"/>
                </a:lnTo>
                <a:lnTo>
                  <a:pt x="177" y="86"/>
                </a:lnTo>
                <a:lnTo>
                  <a:pt x="187" y="90"/>
                </a:lnTo>
                <a:lnTo>
                  <a:pt x="200" y="83"/>
                </a:lnTo>
                <a:lnTo>
                  <a:pt x="207" y="80"/>
                </a:lnTo>
                <a:lnTo>
                  <a:pt x="215" y="75"/>
                </a:lnTo>
                <a:lnTo>
                  <a:pt x="229" y="70"/>
                </a:lnTo>
                <a:lnTo>
                  <a:pt x="236" y="70"/>
                </a:lnTo>
                <a:lnTo>
                  <a:pt x="246" y="69"/>
                </a:lnTo>
                <a:lnTo>
                  <a:pt x="264" y="50"/>
                </a:lnTo>
                <a:lnTo>
                  <a:pt x="271" y="41"/>
                </a:lnTo>
                <a:lnTo>
                  <a:pt x="272" y="40"/>
                </a:lnTo>
                <a:lnTo>
                  <a:pt x="298" y="19"/>
                </a:lnTo>
                <a:lnTo>
                  <a:pt x="300" y="19"/>
                </a:lnTo>
                <a:lnTo>
                  <a:pt x="334" y="0"/>
                </a:lnTo>
                <a:lnTo>
                  <a:pt x="337" y="11"/>
                </a:lnTo>
                <a:lnTo>
                  <a:pt x="337" y="13"/>
                </a:lnTo>
                <a:lnTo>
                  <a:pt x="340" y="29"/>
                </a:lnTo>
                <a:lnTo>
                  <a:pt x="341" y="37"/>
                </a:lnTo>
                <a:lnTo>
                  <a:pt x="344" y="51"/>
                </a:lnTo>
                <a:lnTo>
                  <a:pt x="344" y="52"/>
                </a:lnTo>
                <a:lnTo>
                  <a:pt x="346" y="65"/>
                </a:lnTo>
                <a:lnTo>
                  <a:pt x="348" y="73"/>
                </a:lnTo>
                <a:lnTo>
                  <a:pt x="350" y="90"/>
                </a:lnTo>
                <a:lnTo>
                  <a:pt x="351" y="91"/>
                </a:lnTo>
                <a:lnTo>
                  <a:pt x="353" y="105"/>
                </a:lnTo>
                <a:lnTo>
                  <a:pt x="354" y="108"/>
                </a:lnTo>
                <a:lnTo>
                  <a:pt x="355" y="116"/>
                </a:lnTo>
                <a:lnTo>
                  <a:pt x="355" y="119"/>
                </a:lnTo>
                <a:lnTo>
                  <a:pt x="355" y="121"/>
                </a:lnTo>
                <a:lnTo>
                  <a:pt x="358" y="128"/>
                </a:lnTo>
                <a:lnTo>
                  <a:pt x="358" y="135"/>
                </a:lnTo>
                <a:lnTo>
                  <a:pt x="360" y="144"/>
                </a:lnTo>
                <a:lnTo>
                  <a:pt x="358" y="146"/>
                </a:lnTo>
                <a:lnTo>
                  <a:pt x="353" y="147"/>
                </a:lnTo>
                <a:lnTo>
                  <a:pt x="350" y="151"/>
                </a:lnTo>
                <a:lnTo>
                  <a:pt x="355" y="161"/>
                </a:lnTo>
                <a:lnTo>
                  <a:pt x="355" y="171"/>
                </a:lnTo>
                <a:lnTo>
                  <a:pt x="355" y="172"/>
                </a:lnTo>
                <a:lnTo>
                  <a:pt x="358" y="173"/>
                </a:lnTo>
                <a:lnTo>
                  <a:pt x="358" y="186"/>
                </a:lnTo>
                <a:lnTo>
                  <a:pt x="355" y="194"/>
                </a:lnTo>
                <a:lnTo>
                  <a:pt x="354" y="199"/>
                </a:lnTo>
                <a:lnTo>
                  <a:pt x="354" y="201"/>
                </a:lnTo>
                <a:lnTo>
                  <a:pt x="354" y="212"/>
                </a:lnTo>
                <a:lnTo>
                  <a:pt x="355" y="219"/>
                </a:lnTo>
                <a:lnTo>
                  <a:pt x="351" y="225"/>
                </a:lnTo>
                <a:lnTo>
                  <a:pt x="350" y="233"/>
                </a:lnTo>
                <a:lnTo>
                  <a:pt x="348" y="244"/>
                </a:lnTo>
                <a:lnTo>
                  <a:pt x="351" y="247"/>
                </a:lnTo>
                <a:lnTo>
                  <a:pt x="350" y="258"/>
                </a:lnTo>
                <a:lnTo>
                  <a:pt x="346" y="261"/>
                </a:lnTo>
                <a:lnTo>
                  <a:pt x="340" y="265"/>
                </a:lnTo>
                <a:lnTo>
                  <a:pt x="339" y="270"/>
                </a:lnTo>
                <a:lnTo>
                  <a:pt x="336" y="275"/>
                </a:lnTo>
                <a:lnTo>
                  <a:pt x="334" y="275"/>
                </a:lnTo>
                <a:lnTo>
                  <a:pt x="333" y="281"/>
                </a:lnTo>
                <a:lnTo>
                  <a:pt x="323" y="289"/>
                </a:lnTo>
                <a:lnTo>
                  <a:pt x="321" y="292"/>
                </a:lnTo>
                <a:lnTo>
                  <a:pt x="315" y="296"/>
                </a:lnTo>
                <a:lnTo>
                  <a:pt x="304" y="295"/>
                </a:lnTo>
                <a:lnTo>
                  <a:pt x="300" y="306"/>
                </a:lnTo>
                <a:lnTo>
                  <a:pt x="290" y="310"/>
                </a:lnTo>
                <a:lnTo>
                  <a:pt x="289" y="314"/>
                </a:lnTo>
                <a:lnTo>
                  <a:pt x="286" y="318"/>
                </a:lnTo>
                <a:lnTo>
                  <a:pt x="287" y="321"/>
                </a:lnTo>
                <a:lnTo>
                  <a:pt x="289" y="324"/>
                </a:lnTo>
                <a:lnTo>
                  <a:pt x="289" y="328"/>
                </a:lnTo>
                <a:lnTo>
                  <a:pt x="286" y="345"/>
                </a:lnTo>
                <a:lnTo>
                  <a:pt x="280" y="352"/>
                </a:lnTo>
                <a:lnTo>
                  <a:pt x="279" y="353"/>
                </a:lnTo>
                <a:lnTo>
                  <a:pt x="269" y="338"/>
                </a:lnTo>
                <a:lnTo>
                  <a:pt x="265" y="342"/>
                </a:lnTo>
                <a:lnTo>
                  <a:pt x="262" y="346"/>
                </a:lnTo>
                <a:lnTo>
                  <a:pt x="257" y="371"/>
                </a:lnTo>
                <a:lnTo>
                  <a:pt x="262" y="384"/>
                </a:lnTo>
                <a:lnTo>
                  <a:pt x="258" y="388"/>
                </a:lnTo>
                <a:lnTo>
                  <a:pt x="255" y="388"/>
                </a:lnTo>
                <a:lnTo>
                  <a:pt x="252" y="389"/>
                </a:lnTo>
                <a:lnTo>
                  <a:pt x="252" y="399"/>
                </a:lnTo>
                <a:lnTo>
                  <a:pt x="247" y="407"/>
                </a:lnTo>
                <a:lnTo>
                  <a:pt x="239" y="412"/>
                </a:lnTo>
                <a:lnTo>
                  <a:pt x="230" y="412"/>
                </a:lnTo>
                <a:lnTo>
                  <a:pt x="226" y="406"/>
                </a:lnTo>
                <a:lnTo>
                  <a:pt x="222" y="403"/>
                </a:lnTo>
                <a:lnTo>
                  <a:pt x="214" y="399"/>
                </a:lnTo>
                <a:lnTo>
                  <a:pt x="209" y="399"/>
                </a:lnTo>
                <a:lnTo>
                  <a:pt x="204" y="392"/>
                </a:lnTo>
                <a:lnTo>
                  <a:pt x="201" y="379"/>
                </a:lnTo>
                <a:lnTo>
                  <a:pt x="189" y="384"/>
                </a:lnTo>
                <a:lnTo>
                  <a:pt x="180" y="396"/>
                </a:lnTo>
                <a:lnTo>
                  <a:pt x="173" y="396"/>
                </a:lnTo>
                <a:lnTo>
                  <a:pt x="170" y="399"/>
                </a:lnTo>
                <a:lnTo>
                  <a:pt x="169" y="402"/>
                </a:lnTo>
                <a:lnTo>
                  <a:pt x="161" y="395"/>
                </a:lnTo>
                <a:lnTo>
                  <a:pt x="147" y="392"/>
                </a:lnTo>
                <a:lnTo>
                  <a:pt x="140" y="396"/>
                </a:lnTo>
                <a:lnTo>
                  <a:pt x="138" y="402"/>
                </a:lnTo>
                <a:lnTo>
                  <a:pt x="136" y="402"/>
                </a:lnTo>
                <a:lnTo>
                  <a:pt x="134" y="402"/>
                </a:lnTo>
              </a:path>
            </a:pathLst>
          </a:custGeom>
          <a:solidFill>
            <a:schemeClr val="accent4"/>
          </a:solid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sp>
        <p:nvSpPr>
          <p:cNvPr id="373813" name="Freeform 276"/>
          <p:cNvSpPr>
            <a:spLocks/>
          </p:cNvSpPr>
          <p:nvPr/>
        </p:nvSpPr>
        <p:spPr bwMode="auto">
          <a:xfrm>
            <a:off x="5781675" y="4338638"/>
            <a:ext cx="417513" cy="669925"/>
          </a:xfrm>
          <a:custGeom>
            <a:avLst/>
            <a:gdLst>
              <a:gd name="T0" fmla="*/ 2147483647 w 304"/>
              <a:gd name="T1" fmla="*/ 2147483647 h 534"/>
              <a:gd name="T2" fmla="*/ 2147483647 w 304"/>
              <a:gd name="T3" fmla="*/ 2147483647 h 534"/>
              <a:gd name="T4" fmla="*/ 2147483647 w 304"/>
              <a:gd name="T5" fmla="*/ 2147483647 h 534"/>
              <a:gd name="T6" fmla="*/ 2147483647 w 304"/>
              <a:gd name="T7" fmla="*/ 2147483647 h 534"/>
              <a:gd name="T8" fmla="*/ 2147483647 w 304"/>
              <a:gd name="T9" fmla="*/ 2147483647 h 534"/>
              <a:gd name="T10" fmla="*/ 2147483647 w 304"/>
              <a:gd name="T11" fmla="*/ 2147483647 h 534"/>
              <a:gd name="T12" fmla="*/ 2147483647 w 304"/>
              <a:gd name="T13" fmla="*/ 2147483647 h 534"/>
              <a:gd name="T14" fmla="*/ 2147483647 w 304"/>
              <a:gd name="T15" fmla="*/ 2147483647 h 534"/>
              <a:gd name="T16" fmla="*/ 2147483647 w 304"/>
              <a:gd name="T17" fmla="*/ 2147483647 h 534"/>
              <a:gd name="T18" fmla="*/ 2147483647 w 304"/>
              <a:gd name="T19" fmla="*/ 2147483647 h 534"/>
              <a:gd name="T20" fmla="*/ 2147483647 w 304"/>
              <a:gd name="T21" fmla="*/ 2147483647 h 534"/>
              <a:gd name="T22" fmla="*/ 2147483647 w 304"/>
              <a:gd name="T23" fmla="*/ 2147483647 h 534"/>
              <a:gd name="T24" fmla="*/ 2147483647 w 304"/>
              <a:gd name="T25" fmla="*/ 2147483647 h 534"/>
              <a:gd name="T26" fmla="*/ 2147483647 w 304"/>
              <a:gd name="T27" fmla="*/ 2147483647 h 534"/>
              <a:gd name="T28" fmla="*/ 2147483647 w 304"/>
              <a:gd name="T29" fmla="*/ 2147483647 h 534"/>
              <a:gd name="T30" fmla="*/ 2147483647 w 304"/>
              <a:gd name="T31" fmla="*/ 2147483647 h 534"/>
              <a:gd name="T32" fmla="*/ 2147483647 w 304"/>
              <a:gd name="T33" fmla="*/ 2147483647 h 534"/>
              <a:gd name="T34" fmla="*/ 2147483647 w 304"/>
              <a:gd name="T35" fmla="*/ 2147483647 h 534"/>
              <a:gd name="T36" fmla="*/ 2147483647 w 304"/>
              <a:gd name="T37" fmla="*/ 2147483647 h 534"/>
              <a:gd name="T38" fmla="*/ 2147483647 w 304"/>
              <a:gd name="T39" fmla="*/ 2147483647 h 534"/>
              <a:gd name="T40" fmla="*/ 2147483647 w 304"/>
              <a:gd name="T41" fmla="*/ 2147483647 h 534"/>
              <a:gd name="T42" fmla="*/ 2147483647 w 304"/>
              <a:gd name="T43" fmla="*/ 2147483647 h 534"/>
              <a:gd name="T44" fmla="*/ 2147483647 w 304"/>
              <a:gd name="T45" fmla="*/ 2147483647 h 534"/>
              <a:gd name="T46" fmla="*/ 2147483647 w 304"/>
              <a:gd name="T47" fmla="*/ 2147483647 h 534"/>
              <a:gd name="T48" fmla="*/ 2147483647 w 304"/>
              <a:gd name="T49" fmla="*/ 2147483647 h 534"/>
              <a:gd name="T50" fmla="*/ 2147483647 w 304"/>
              <a:gd name="T51" fmla="*/ 2147483647 h 534"/>
              <a:gd name="T52" fmla="*/ 2147483647 w 304"/>
              <a:gd name="T53" fmla="*/ 0 h 534"/>
              <a:gd name="T54" fmla="*/ 2147483647 w 304"/>
              <a:gd name="T55" fmla="*/ 2147483647 h 534"/>
              <a:gd name="T56" fmla="*/ 2147483647 w 304"/>
              <a:gd name="T57" fmla="*/ 2147483647 h 534"/>
              <a:gd name="T58" fmla="*/ 2147483647 w 304"/>
              <a:gd name="T59" fmla="*/ 2147483647 h 534"/>
              <a:gd name="T60" fmla="*/ 2147483647 w 304"/>
              <a:gd name="T61" fmla="*/ 2147483647 h 534"/>
              <a:gd name="T62" fmla="*/ 2147483647 w 304"/>
              <a:gd name="T63" fmla="*/ 2147483647 h 534"/>
              <a:gd name="T64" fmla="*/ 2147483647 w 304"/>
              <a:gd name="T65" fmla="*/ 2147483647 h 534"/>
              <a:gd name="T66" fmla="*/ 2147483647 w 304"/>
              <a:gd name="T67" fmla="*/ 2147483647 h 534"/>
              <a:gd name="T68" fmla="*/ 2147483647 w 304"/>
              <a:gd name="T69" fmla="*/ 2147483647 h 534"/>
              <a:gd name="T70" fmla="*/ 2147483647 w 304"/>
              <a:gd name="T71" fmla="*/ 2147483647 h 534"/>
              <a:gd name="T72" fmla="*/ 2147483647 w 304"/>
              <a:gd name="T73" fmla="*/ 2147483647 h 534"/>
              <a:gd name="T74" fmla="*/ 2147483647 w 304"/>
              <a:gd name="T75" fmla="*/ 2147483647 h 534"/>
              <a:gd name="T76" fmla="*/ 2147483647 w 304"/>
              <a:gd name="T77" fmla="*/ 2147483647 h 534"/>
              <a:gd name="T78" fmla="*/ 2147483647 w 304"/>
              <a:gd name="T79" fmla="*/ 2147483647 h 534"/>
              <a:gd name="T80" fmla="*/ 2147483647 w 304"/>
              <a:gd name="T81" fmla="*/ 2147483647 h 534"/>
              <a:gd name="T82" fmla="*/ 2147483647 w 304"/>
              <a:gd name="T83" fmla="*/ 2147483647 h 534"/>
              <a:gd name="T84" fmla="*/ 2147483647 w 304"/>
              <a:gd name="T85" fmla="*/ 2147483647 h 534"/>
              <a:gd name="T86" fmla="*/ 2147483647 w 304"/>
              <a:gd name="T87" fmla="*/ 2147483647 h 534"/>
              <a:gd name="T88" fmla="*/ 2147483647 w 304"/>
              <a:gd name="T89" fmla="*/ 2147483647 h 534"/>
              <a:gd name="T90" fmla="*/ 2147483647 w 304"/>
              <a:gd name="T91" fmla="*/ 2147483647 h 534"/>
              <a:gd name="T92" fmla="*/ 2147483647 w 304"/>
              <a:gd name="T93" fmla="*/ 2147483647 h 534"/>
              <a:gd name="T94" fmla="*/ 2147483647 w 304"/>
              <a:gd name="T95" fmla="*/ 2147483647 h 534"/>
              <a:gd name="T96" fmla="*/ 2147483647 w 304"/>
              <a:gd name="T97" fmla="*/ 2147483647 h 534"/>
              <a:gd name="T98" fmla="*/ 2147483647 w 304"/>
              <a:gd name="T99" fmla="*/ 2147483647 h 534"/>
              <a:gd name="T100" fmla="*/ 2147483647 w 304"/>
              <a:gd name="T101" fmla="*/ 2147483647 h 534"/>
              <a:gd name="T102" fmla="*/ 2147483647 w 304"/>
              <a:gd name="T103" fmla="*/ 2147483647 h 534"/>
              <a:gd name="T104" fmla="*/ 2147483647 w 304"/>
              <a:gd name="T105" fmla="*/ 2147483647 h 534"/>
              <a:gd name="T106" fmla="*/ 2147483647 w 304"/>
              <a:gd name="T107" fmla="*/ 2147483647 h 534"/>
              <a:gd name="T108" fmla="*/ 2147483647 w 304"/>
              <a:gd name="T109" fmla="*/ 2147483647 h 534"/>
              <a:gd name="T110" fmla="*/ 2147483647 w 304"/>
              <a:gd name="T111" fmla="*/ 2147483647 h 534"/>
              <a:gd name="T112" fmla="*/ 2147483647 w 304"/>
              <a:gd name="T113" fmla="*/ 2147483647 h 534"/>
              <a:gd name="T114" fmla="*/ 0 w 304"/>
              <a:gd name="T115" fmla="*/ 2147483647 h 534"/>
              <a:gd name="T116" fmla="*/ 2147483647 w 304"/>
              <a:gd name="T117" fmla="*/ 2147483647 h 534"/>
              <a:gd name="T118" fmla="*/ 2147483647 w 304"/>
              <a:gd name="T119" fmla="*/ 2147483647 h 534"/>
              <a:gd name="T120" fmla="*/ 2147483647 w 304"/>
              <a:gd name="T121" fmla="*/ 2147483647 h 53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4"/>
              <a:gd name="T184" fmla="*/ 0 h 534"/>
              <a:gd name="T185" fmla="*/ 304 w 304"/>
              <a:gd name="T186" fmla="*/ 534 h 53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4" h="534">
                <a:moveTo>
                  <a:pt x="23" y="375"/>
                </a:moveTo>
                <a:lnTo>
                  <a:pt x="29" y="375"/>
                </a:lnTo>
                <a:lnTo>
                  <a:pt x="29" y="361"/>
                </a:lnTo>
                <a:lnTo>
                  <a:pt x="30" y="361"/>
                </a:lnTo>
                <a:lnTo>
                  <a:pt x="42" y="346"/>
                </a:lnTo>
                <a:lnTo>
                  <a:pt x="38" y="339"/>
                </a:lnTo>
                <a:lnTo>
                  <a:pt x="47" y="333"/>
                </a:lnTo>
                <a:lnTo>
                  <a:pt x="47" y="332"/>
                </a:lnTo>
                <a:lnTo>
                  <a:pt x="45" y="332"/>
                </a:lnTo>
                <a:lnTo>
                  <a:pt x="44" y="332"/>
                </a:lnTo>
                <a:lnTo>
                  <a:pt x="38" y="333"/>
                </a:lnTo>
                <a:lnTo>
                  <a:pt x="38" y="323"/>
                </a:lnTo>
                <a:lnTo>
                  <a:pt x="49" y="325"/>
                </a:lnTo>
                <a:lnTo>
                  <a:pt x="47" y="296"/>
                </a:lnTo>
                <a:lnTo>
                  <a:pt x="35" y="292"/>
                </a:lnTo>
                <a:lnTo>
                  <a:pt x="47" y="293"/>
                </a:lnTo>
                <a:lnTo>
                  <a:pt x="40" y="285"/>
                </a:lnTo>
                <a:lnTo>
                  <a:pt x="42" y="283"/>
                </a:lnTo>
                <a:lnTo>
                  <a:pt x="45" y="278"/>
                </a:lnTo>
                <a:lnTo>
                  <a:pt x="34" y="282"/>
                </a:lnTo>
                <a:lnTo>
                  <a:pt x="29" y="238"/>
                </a:lnTo>
                <a:lnTo>
                  <a:pt x="29" y="195"/>
                </a:lnTo>
                <a:lnTo>
                  <a:pt x="24" y="196"/>
                </a:lnTo>
                <a:lnTo>
                  <a:pt x="29" y="186"/>
                </a:lnTo>
                <a:lnTo>
                  <a:pt x="19" y="191"/>
                </a:lnTo>
                <a:lnTo>
                  <a:pt x="22" y="182"/>
                </a:lnTo>
                <a:lnTo>
                  <a:pt x="19" y="181"/>
                </a:lnTo>
                <a:lnTo>
                  <a:pt x="17" y="177"/>
                </a:lnTo>
                <a:lnTo>
                  <a:pt x="26" y="160"/>
                </a:lnTo>
                <a:lnTo>
                  <a:pt x="26" y="152"/>
                </a:lnTo>
                <a:lnTo>
                  <a:pt x="37" y="153"/>
                </a:lnTo>
                <a:lnTo>
                  <a:pt x="29" y="131"/>
                </a:lnTo>
                <a:lnTo>
                  <a:pt x="35" y="125"/>
                </a:lnTo>
                <a:lnTo>
                  <a:pt x="38" y="114"/>
                </a:lnTo>
                <a:lnTo>
                  <a:pt x="47" y="101"/>
                </a:lnTo>
                <a:lnTo>
                  <a:pt x="55" y="95"/>
                </a:lnTo>
                <a:lnTo>
                  <a:pt x="52" y="88"/>
                </a:lnTo>
                <a:lnTo>
                  <a:pt x="60" y="85"/>
                </a:lnTo>
                <a:lnTo>
                  <a:pt x="59" y="91"/>
                </a:lnTo>
                <a:lnTo>
                  <a:pt x="62" y="92"/>
                </a:lnTo>
                <a:lnTo>
                  <a:pt x="69" y="69"/>
                </a:lnTo>
                <a:lnTo>
                  <a:pt x="66" y="55"/>
                </a:lnTo>
                <a:lnTo>
                  <a:pt x="70" y="53"/>
                </a:lnTo>
                <a:lnTo>
                  <a:pt x="71" y="58"/>
                </a:lnTo>
                <a:lnTo>
                  <a:pt x="77" y="51"/>
                </a:lnTo>
                <a:lnTo>
                  <a:pt x="67" y="45"/>
                </a:lnTo>
                <a:lnTo>
                  <a:pt x="70" y="44"/>
                </a:lnTo>
                <a:lnTo>
                  <a:pt x="73" y="45"/>
                </a:lnTo>
                <a:lnTo>
                  <a:pt x="77" y="44"/>
                </a:lnTo>
                <a:lnTo>
                  <a:pt x="76" y="41"/>
                </a:lnTo>
                <a:lnTo>
                  <a:pt x="80" y="34"/>
                </a:lnTo>
                <a:lnTo>
                  <a:pt x="81" y="34"/>
                </a:lnTo>
                <a:lnTo>
                  <a:pt x="83" y="31"/>
                </a:lnTo>
                <a:lnTo>
                  <a:pt x="89" y="30"/>
                </a:lnTo>
                <a:lnTo>
                  <a:pt x="94" y="24"/>
                </a:lnTo>
                <a:lnTo>
                  <a:pt x="94" y="20"/>
                </a:lnTo>
                <a:lnTo>
                  <a:pt x="88" y="15"/>
                </a:lnTo>
                <a:lnTo>
                  <a:pt x="114" y="13"/>
                </a:lnTo>
                <a:lnTo>
                  <a:pt x="128" y="12"/>
                </a:lnTo>
                <a:lnTo>
                  <a:pt x="138" y="11"/>
                </a:lnTo>
                <a:lnTo>
                  <a:pt x="145" y="11"/>
                </a:lnTo>
                <a:lnTo>
                  <a:pt x="154" y="11"/>
                </a:lnTo>
                <a:lnTo>
                  <a:pt x="161" y="9"/>
                </a:lnTo>
                <a:lnTo>
                  <a:pt x="171" y="8"/>
                </a:lnTo>
                <a:lnTo>
                  <a:pt x="175" y="8"/>
                </a:lnTo>
                <a:lnTo>
                  <a:pt x="181" y="8"/>
                </a:lnTo>
                <a:lnTo>
                  <a:pt x="185" y="8"/>
                </a:lnTo>
                <a:lnTo>
                  <a:pt x="192" y="6"/>
                </a:lnTo>
                <a:lnTo>
                  <a:pt x="197" y="6"/>
                </a:lnTo>
                <a:lnTo>
                  <a:pt x="200" y="6"/>
                </a:lnTo>
                <a:lnTo>
                  <a:pt x="202" y="5"/>
                </a:lnTo>
                <a:lnTo>
                  <a:pt x="208" y="5"/>
                </a:lnTo>
                <a:lnTo>
                  <a:pt x="217" y="5"/>
                </a:lnTo>
                <a:lnTo>
                  <a:pt x="221" y="4"/>
                </a:lnTo>
                <a:lnTo>
                  <a:pt x="228" y="4"/>
                </a:lnTo>
                <a:lnTo>
                  <a:pt x="236" y="4"/>
                </a:lnTo>
                <a:lnTo>
                  <a:pt x="255" y="1"/>
                </a:lnTo>
                <a:lnTo>
                  <a:pt x="257" y="1"/>
                </a:lnTo>
                <a:lnTo>
                  <a:pt x="267" y="0"/>
                </a:lnTo>
                <a:lnTo>
                  <a:pt x="271" y="0"/>
                </a:lnTo>
                <a:lnTo>
                  <a:pt x="279" y="9"/>
                </a:lnTo>
                <a:lnTo>
                  <a:pt x="282" y="11"/>
                </a:lnTo>
                <a:lnTo>
                  <a:pt x="282" y="16"/>
                </a:lnTo>
                <a:lnTo>
                  <a:pt x="280" y="34"/>
                </a:lnTo>
                <a:lnTo>
                  <a:pt x="280" y="44"/>
                </a:lnTo>
                <a:lnTo>
                  <a:pt x="280" y="53"/>
                </a:lnTo>
                <a:lnTo>
                  <a:pt x="280" y="58"/>
                </a:lnTo>
                <a:lnTo>
                  <a:pt x="280" y="59"/>
                </a:lnTo>
                <a:lnTo>
                  <a:pt x="280" y="67"/>
                </a:lnTo>
                <a:lnTo>
                  <a:pt x="280" y="73"/>
                </a:lnTo>
                <a:lnTo>
                  <a:pt x="280" y="87"/>
                </a:lnTo>
                <a:lnTo>
                  <a:pt x="280" y="89"/>
                </a:lnTo>
                <a:lnTo>
                  <a:pt x="280" y="98"/>
                </a:lnTo>
                <a:lnTo>
                  <a:pt x="280" y="102"/>
                </a:lnTo>
                <a:lnTo>
                  <a:pt x="280" y="107"/>
                </a:lnTo>
                <a:lnTo>
                  <a:pt x="280" y="125"/>
                </a:lnTo>
                <a:lnTo>
                  <a:pt x="280" y="135"/>
                </a:lnTo>
                <a:lnTo>
                  <a:pt x="280" y="137"/>
                </a:lnTo>
                <a:lnTo>
                  <a:pt x="280" y="159"/>
                </a:lnTo>
                <a:lnTo>
                  <a:pt x="280" y="163"/>
                </a:lnTo>
                <a:lnTo>
                  <a:pt x="280" y="173"/>
                </a:lnTo>
                <a:lnTo>
                  <a:pt x="280" y="185"/>
                </a:lnTo>
                <a:lnTo>
                  <a:pt x="280" y="193"/>
                </a:lnTo>
                <a:lnTo>
                  <a:pt x="280" y="195"/>
                </a:lnTo>
                <a:lnTo>
                  <a:pt x="280" y="218"/>
                </a:lnTo>
                <a:lnTo>
                  <a:pt x="280" y="222"/>
                </a:lnTo>
                <a:lnTo>
                  <a:pt x="280" y="225"/>
                </a:lnTo>
                <a:lnTo>
                  <a:pt x="280" y="250"/>
                </a:lnTo>
                <a:lnTo>
                  <a:pt x="280" y="254"/>
                </a:lnTo>
                <a:lnTo>
                  <a:pt x="280" y="263"/>
                </a:lnTo>
                <a:lnTo>
                  <a:pt x="280" y="283"/>
                </a:lnTo>
                <a:lnTo>
                  <a:pt x="280" y="286"/>
                </a:lnTo>
                <a:lnTo>
                  <a:pt x="280" y="293"/>
                </a:lnTo>
                <a:lnTo>
                  <a:pt x="280" y="300"/>
                </a:lnTo>
                <a:lnTo>
                  <a:pt x="280" y="301"/>
                </a:lnTo>
                <a:lnTo>
                  <a:pt x="280" y="305"/>
                </a:lnTo>
                <a:lnTo>
                  <a:pt x="280" y="312"/>
                </a:lnTo>
                <a:lnTo>
                  <a:pt x="279" y="339"/>
                </a:lnTo>
                <a:lnTo>
                  <a:pt x="280" y="341"/>
                </a:lnTo>
                <a:lnTo>
                  <a:pt x="280" y="343"/>
                </a:lnTo>
                <a:lnTo>
                  <a:pt x="283" y="359"/>
                </a:lnTo>
                <a:lnTo>
                  <a:pt x="285" y="382"/>
                </a:lnTo>
                <a:lnTo>
                  <a:pt x="285" y="383"/>
                </a:lnTo>
                <a:lnTo>
                  <a:pt x="286" y="389"/>
                </a:lnTo>
                <a:lnTo>
                  <a:pt x="287" y="394"/>
                </a:lnTo>
                <a:lnTo>
                  <a:pt x="289" y="408"/>
                </a:lnTo>
                <a:lnTo>
                  <a:pt x="291" y="423"/>
                </a:lnTo>
                <a:lnTo>
                  <a:pt x="291" y="426"/>
                </a:lnTo>
                <a:lnTo>
                  <a:pt x="293" y="430"/>
                </a:lnTo>
                <a:lnTo>
                  <a:pt x="293" y="436"/>
                </a:lnTo>
                <a:lnTo>
                  <a:pt x="297" y="462"/>
                </a:lnTo>
                <a:lnTo>
                  <a:pt x="297" y="463"/>
                </a:lnTo>
                <a:lnTo>
                  <a:pt x="298" y="479"/>
                </a:lnTo>
                <a:lnTo>
                  <a:pt x="301" y="492"/>
                </a:lnTo>
                <a:lnTo>
                  <a:pt x="303" y="505"/>
                </a:lnTo>
                <a:lnTo>
                  <a:pt x="293" y="509"/>
                </a:lnTo>
                <a:lnTo>
                  <a:pt x="269" y="509"/>
                </a:lnTo>
                <a:lnTo>
                  <a:pt x="260" y="502"/>
                </a:lnTo>
                <a:lnTo>
                  <a:pt x="260" y="506"/>
                </a:lnTo>
                <a:lnTo>
                  <a:pt x="247" y="506"/>
                </a:lnTo>
                <a:lnTo>
                  <a:pt x="221" y="516"/>
                </a:lnTo>
                <a:lnTo>
                  <a:pt x="215" y="510"/>
                </a:lnTo>
                <a:lnTo>
                  <a:pt x="217" y="516"/>
                </a:lnTo>
                <a:lnTo>
                  <a:pt x="202" y="533"/>
                </a:lnTo>
                <a:lnTo>
                  <a:pt x="200" y="533"/>
                </a:lnTo>
                <a:lnTo>
                  <a:pt x="190" y="526"/>
                </a:lnTo>
                <a:lnTo>
                  <a:pt x="182" y="505"/>
                </a:lnTo>
                <a:lnTo>
                  <a:pt x="177" y="499"/>
                </a:lnTo>
                <a:lnTo>
                  <a:pt x="175" y="499"/>
                </a:lnTo>
                <a:lnTo>
                  <a:pt x="166" y="483"/>
                </a:lnTo>
                <a:lnTo>
                  <a:pt x="167" y="473"/>
                </a:lnTo>
                <a:lnTo>
                  <a:pt x="172" y="454"/>
                </a:lnTo>
                <a:lnTo>
                  <a:pt x="174" y="445"/>
                </a:lnTo>
                <a:lnTo>
                  <a:pt x="171" y="445"/>
                </a:lnTo>
                <a:lnTo>
                  <a:pt x="164" y="445"/>
                </a:lnTo>
                <a:lnTo>
                  <a:pt x="138" y="448"/>
                </a:lnTo>
                <a:lnTo>
                  <a:pt x="125" y="449"/>
                </a:lnTo>
                <a:lnTo>
                  <a:pt x="117" y="449"/>
                </a:lnTo>
                <a:lnTo>
                  <a:pt x="114" y="449"/>
                </a:lnTo>
                <a:lnTo>
                  <a:pt x="103" y="451"/>
                </a:lnTo>
                <a:lnTo>
                  <a:pt x="99" y="451"/>
                </a:lnTo>
                <a:lnTo>
                  <a:pt x="98" y="452"/>
                </a:lnTo>
                <a:lnTo>
                  <a:pt x="85" y="452"/>
                </a:lnTo>
                <a:lnTo>
                  <a:pt x="80" y="452"/>
                </a:lnTo>
                <a:lnTo>
                  <a:pt x="73" y="454"/>
                </a:lnTo>
                <a:lnTo>
                  <a:pt x="58" y="455"/>
                </a:lnTo>
                <a:lnTo>
                  <a:pt x="52" y="455"/>
                </a:lnTo>
                <a:lnTo>
                  <a:pt x="42" y="455"/>
                </a:lnTo>
                <a:lnTo>
                  <a:pt x="35" y="456"/>
                </a:lnTo>
                <a:lnTo>
                  <a:pt x="23" y="456"/>
                </a:lnTo>
                <a:lnTo>
                  <a:pt x="0" y="458"/>
                </a:lnTo>
                <a:lnTo>
                  <a:pt x="2" y="456"/>
                </a:lnTo>
                <a:lnTo>
                  <a:pt x="0" y="444"/>
                </a:lnTo>
                <a:lnTo>
                  <a:pt x="2" y="437"/>
                </a:lnTo>
                <a:lnTo>
                  <a:pt x="9" y="418"/>
                </a:lnTo>
                <a:lnTo>
                  <a:pt x="6" y="387"/>
                </a:lnTo>
                <a:lnTo>
                  <a:pt x="17" y="376"/>
                </a:lnTo>
                <a:lnTo>
                  <a:pt x="19" y="376"/>
                </a:lnTo>
                <a:lnTo>
                  <a:pt x="20" y="375"/>
                </a:lnTo>
                <a:lnTo>
                  <a:pt x="23" y="375"/>
                </a:lnTo>
              </a:path>
            </a:pathLst>
          </a:custGeom>
          <a:noFill/>
          <a:ln w="6350">
            <a:solidFill>
              <a:schemeClr val="tx1"/>
            </a:solidFill>
            <a:round/>
            <a:headEnd/>
            <a:tailEnd/>
          </a:ln>
        </p:spPr>
        <p:txBody>
          <a:bodyPr/>
          <a:lstStyle/>
          <a:p>
            <a:endParaRPr lang="en-US"/>
          </a:p>
        </p:txBody>
      </p:sp>
      <p:sp>
        <p:nvSpPr>
          <p:cNvPr id="373814" name="Freeform 277"/>
          <p:cNvSpPr>
            <a:spLocks/>
          </p:cNvSpPr>
          <p:nvPr/>
        </p:nvSpPr>
        <p:spPr bwMode="auto">
          <a:xfrm>
            <a:off x="6153150" y="4305300"/>
            <a:ext cx="460375" cy="677863"/>
          </a:xfrm>
          <a:custGeom>
            <a:avLst/>
            <a:gdLst>
              <a:gd name="T0" fmla="*/ 2147483647 w 335"/>
              <a:gd name="T1" fmla="*/ 2147483647 h 542"/>
              <a:gd name="T2" fmla="*/ 2147483647 w 335"/>
              <a:gd name="T3" fmla="*/ 2147483647 h 542"/>
              <a:gd name="T4" fmla="*/ 2147483647 w 335"/>
              <a:gd name="T5" fmla="*/ 2147483647 h 542"/>
              <a:gd name="T6" fmla="*/ 2147483647 w 335"/>
              <a:gd name="T7" fmla="*/ 2147483647 h 542"/>
              <a:gd name="T8" fmla="*/ 2147483647 w 335"/>
              <a:gd name="T9" fmla="*/ 2147483647 h 542"/>
              <a:gd name="T10" fmla="*/ 2147483647 w 335"/>
              <a:gd name="T11" fmla="*/ 2147483647 h 542"/>
              <a:gd name="T12" fmla="*/ 2147483647 w 335"/>
              <a:gd name="T13" fmla="*/ 2147483647 h 542"/>
              <a:gd name="T14" fmla="*/ 2147483647 w 335"/>
              <a:gd name="T15" fmla="*/ 2147483647 h 542"/>
              <a:gd name="T16" fmla="*/ 2147483647 w 335"/>
              <a:gd name="T17" fmla="*/ 2147483647 h 542"/>
              <a:gd name="T18" fmla="*/ 2147483647 w 335"/>
              <a:gd name="T19" fmla="*/ 2147483647 h 542"/>
              <a:gd name="T20" fmla="*/ 2147483647 w 335"/>
              <a:gd name="T21" fmla="*/ 2147483647 h 542"/>
              <a:gd name="T22" fmla="*/ 2147483647 w 335"/>
              <a:gd name="T23" fmla="*/ 2147483647 h 542"/>
              <a:gd name="T24" fmla="*/ 2147483647 w 335"/>
              <a:gd name="T25" fmla="*/ 2147483647 h 542"/>
              <a:gd name="T26" fmla="*/ 2147483647 w 335"/>
              <a:gd name="T27" fmla="*/ 2147483647 h 542"/>
              <a:gd name="T28" fmla="*/ 2147483647 w 335"/>
              <a:gd name="T29" fmla="*/ 2147483647 h 542"/>
              <a:gd name="T30" fmla="*/ 2147483647 w 335"/>
              <a:gd name="T31" fmla="*/ 2147483647 h 542"/>
              <a:gd name="T32" fmla="*/ 2147483647 w 335"/>
              <a:gd name="T33" fmla="*/ 2147483647 h 542"/>
              <a:gd name="T34" fmla="*/ 2147483647 w 335"/>
              <a:gd name="T35" fmla="*/ 2147483647 h 542"/>
              <a:gd name="T36" fmla="*/ 2147483647 w 335"/>
              <a:gd name="T37" fmla="*/ 2147483647 h 542"/>
              <a:gd name="T38" fmla="*/ 2147483647 w 335"/>
              <a:gd name="T39" fmla="*/ 2147483647 h 542"/>
              <a:gd name="T40" fmla="*/ 2147483647 w 335"/>
              <a:gd name="T41" fmla="*/ 2147483647 h 542"/>
              <a:gd name="T42" fmla="*/ 2147483647 w 335"/>
              <a:gd name="T43" fmla="*/ 2147483647 h 542"/>
              <a:gd name="T44" fmla="*/ 2147483647 w 335"/>
              <a:gd name="T45" fmla="*/ 2147483647 h 542"/>
              <a:gd name="T46" fmla="*/ 2147483647 w 335"/>
              <a:gd name="T47" fmla="*/ 2147483647 h 542"/>
              <a:gd name="T48" fmla="*/ 2147483647 w 335"/>
              <a:gd name="T49" fmla="*/ 2147483647 h 542"/>
              <a:gd name="T50" fmla="*/ 2147483647 w 335"/>
              <a:gd name="T51" fmla="*/ 2147483647 h 542"/>
              <a:gd name="T52" fmla="*/ 2147483647 w 335"/>
              <a:gd name="T53" fmla="*/ 2147483647 h 542"/>
              <a:gd name="T54" fmla="*/ 2147483647 w 335"/>
              <a:gd name="T55" fmla="*/ 2147483647 h 542"/>
              <a:gd name="T56" fmla="*/ 2147483647 w 335"/>
              <a:gd name="T57" fmla="*/ 2147483647 h 542"/>
              <a:gd name="T58" fmla="*/ 2147483647 w 335"/>
              <a:gd name="T59" fmla="*/ 2147483647 h 542"/>
              <a:gd name="T60" fmla="*/ 2147483647 w 335"/>
              <a:gd name="T61" fmla="*/ 2147483647 h 542"/>
              <a:gd name="T62" fmla="*/ 2147483647 w 335"/>
              <a:gd name="T63" fmla="*/ 2147483647 h 542"/>
              <a:gd name="T64" fmla="*/ 2147483647 w 335"/>
              <a:gd name="T65" fmla="*/ 2147483647 h 542"/>
              <a:gd name="T66" fmla="*/ 2147483647 w 335"/>
              <a:gd name="T67" fmla="*/ 2147483647 h 542"/>
              <a:gd name="T68" fmla="*/ 2147483647 w 335"/>
              <a:gd name="T69" fmla="*/ 2147483647 h 542"/>
              <a:gd name="T70" fmla="*/ 2147483647 w 335"/>
              <a:gd name="T71" fmla="*/ 2147483647 h 542"/>
              <a:gd name="T72" fmla="*/ 2147483647 w 335"/>
              <a:gd name="T73" fmla="*/ 2147483647 h 542"/>
              <a:gd name="T74" fmla="*/ 2147483647 w 335"/>
              <a:gd name="T75" fmla="*/ 2147483647 h 542"/>
              <a:gd name="T76" fmla="*/ 2147483647 w 335"/>
              <a:gd name="T77" fmla="*/ 2147483647 h 542"/>
              <a:gd name="T78" fmla="*/ 2147483647 w 335"/>
              <a:gd name="T79" fmla="*/ 2147483647 h 542"/>
              <a:gd name="T80" fmla="*/ 2147483647 w 335"/>
              <a:gd name="T81" fmla="*/ 2147483647 h 542"/>
              <a:gd name="T82" fmla="*/ 2147483647 w 335"/>
              <a:gd name="T83" fmla="*/ 2147483647 h 542"/>
              <a:gd name="T84" fmla="*/ 2147483647 w 335"/>
              <a:gd name="T85" fmla="*/ 2147483647 h 542"/>
              <a:gd name="T86" fmla="*/ 2147483647 w 335"/>
              <a:gd name="T87" fmla="*/ 2147483647 h 542"/>
              <a:gd name="T88" fmla="*/ 2147483647 w 335"/>
              <a:gd name="T89" fmla="*/ 2147483647 h 542"/>
              <a:gd name="T90" fmla="*/ 0 w 335"/>
              <a:gd name="T91" fmla="*/ 2147483647 h 542"/>
              <a:gd name="T92" fmla="*/ 2147483647 w 335"/>
              <a:gd name="T93" fmla="*/ 2147483647 h 542"/>
              <a:gd name="T94" fmla="*/ 2147483647 w 335"/>
              <a:gd name="T95" fmla="*/ 2147483647 h 542"/>
              <a:gd name="T96" fmla="*/ 2147483647 w 335"/>
              <a:gd name="T97" fmla="*/ 2147483647 h 542"/>
              <a:gd name="T98" fmla="*/ 2147483647 w 335"/>
              <a:gd name="T99" fmla="*/ 2147483647 h 542"/>
              <a:gd name="T100" fmla="*/ 2147483647 w 335"/>
              <a:gd name="T101" fmla="*/ 2147483647 h 542"/>
              <a:gd name="T102" fmla="*/ 2147483647 w 335"/>
              <a:gd name="T103" fmla="*/ 2147483647 h 542"/>
              <a:gd name="T104" fmla="*/ 2147483647 w 335"/>
              <a:gd name="T105" fmla="*/ 2147483647 h 542"/>
              <a:gd name="T106" fmla="*/ 2147483647 w 335"/>
              <a:gd name="T107" fmla="*/ 2147483647 h 542"/>
              <a:gd name="T108" fmla="*/ 2147483647 w 335"/>
              <a:gd name="T109" fmla="*/ 2147483647 h 542"/>
              <a:gd name="T110" fmla="*/ 2147483647 w 335"/>
              <a:gd name="T111" fmla="*/ 2147483647 h 542"/>
              <a:gd name="T112" fmla="*/ 2147483647 w 335"/>
              <a:gd name="T113" fmla="*/ 2147483647 h 542"/>
              <a:gd name="T114" fmla="*/ 2147483647 w 335"/>
              <a:gd name="T115" fmla="*/ 2147483647 h 542"/>
              <a:gd name="T116" fmla="*/ 2147483647 w 335"/>
              <a:gd name="T117" fmla="*/ 2147483647 h 542"/>
              <a:gd name="T118" fmla="*/ 2147483647 w 335"/>
              <a:gd name="T119" fmla="*/ 2147483647 h 542"/>
              <a:gd name="T120" fmla="*/ 2147483647 w 335"/>
              <a:gd name="T121" fmla="*/ 2147483647 h 542"/>
              <a:gd name="T122" fmla="*/ 2147483647 w 335"/>
              <a:gd name="T123" fmla="*/ 2147483647 h 5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35"/>
              <a:gd name="T187" fmla="*/ 0 h 542"/>
              <a:gd name="T188" fmla="*/ 335 w 335"/>
              <a:gd name="T189" fmla="*/ 542 h 54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35" h="542">
                <a:moveTo>
                  <a:pt x="20" y="448"/>
                </a:moveTo>
                <a:lnTo>
                  <a:pt x="20" y="450"/>
                </a:lnTo>
                <a:lnTo>
                  <a:pt x="22" y="454"/>
                </a:lnTo>
                <a:lnTo>
                  <a:pt x="22" y="460"/>
                </a:lnTo>
                <a:lnTo>
                  <a:pt x="26" y="486"/>
                </a:lnTo>
                <a:lnTo>
                  <a:pt x="26" y="488"/>
                </a:lnTo>
                <a:lnTo>
                  <a:pt x="27" y="503"/>
                </a:lnTo>
                <a:lnTo>
                  <a:pt x="30" y="517"/>
                </a:lnTo>
                <a:lnTo>
                  <a:pt x="31" y="529"/>
                </a:lnTo>
                <a:lnTo>
                  <a:pt x="33" y="525"/>
                </a:lnTo>
                <a:lnTo>
                  <a:pt x="44" y="525"/>
                </a:lnTo>
                <a:lnTo>
                  <a:pt x="49" y="531"/>
                </a:lnTo>
                <a:lnTo>
                  <a:pt x="56" y="528"/>
                </a:lnTo>
                <a:lnTo>
                  <a:pt x="56" y="511"/>
                </a:lnTo>
                <a:lnTo>
                  <a:pt x="63" y="491"/>
                </a:lnTo>
                <a:lnTo>
                  <a:pt x="72" y="496"/>
                </a:lnTo>
                <a:lnTo>
                  <a:pt x="73" y="510"/>
                </a:lnTo>
                <a:lnTo>
                  <a:pt x="66" y="541"/>
                </a:lnTo>
                <a:lnTo>
                  <a:pt x="109" y="529"/>
                </a:lnTo>
                <a:lnTo>
                  <a:pt x="124" y="510"/>
                </a:lnTo>
                <a:lnTo>
                  <a:pt x="119" y="504"/>
                </a:lnTo>
                <a:lnTo>
                  <a:pt x="120" y="491"/>
                </a:lnTo>
                <a:lnTo>
                  <a:pt x="97" y="470"/>
                </a:lnTo>
                <a:lnTo>
                  <a:pt x="98" y="453"/>
                </a:lnTo>
                <a:lnTo>
                  <a:pt x="128" y="449"/>
                </a:lnTo>
                <a:lnTo>
                  <a:pt x="131" y="449"/>
                </a:lnTo>
                <a:lnTo>
                  <a:pt x="137" y="449"/>
                </a:lnTo>
                <a:lnTo>
                  <a:pt x="139" y="448"/>
                </a:lnTo>
                <a:lnTo>
                  <a:pt x="152" y="446"/>
                </a:lnTo>
                <a:lnTo>
                  <a:pt x="171" y="445"/>
                </a:lnTo>
                <a:lnTo>
                  <a:pt x="177" y="443"/>
                </a:lnTo>
                <a:lnTo>
                  <a:pt x="178" y="443"/>
                </a:lnTo>
                <a:lnTo>
                  <a:pt x="181" y="443"/>
                </a:lnTo>
                <a:lnTo>
                  <a:pt x="192" y="442"/>
                </a:lnTo>
                <a:lnTo>
                  <a:pt x="195" y="442"/>
                </a:lnTo>
                <a:lnTo>
                  <a:pt x="207" y="441"/>
                </a:lnTo>
                <a:lnTo>
                  <a:pt x="209" y="441"/>
                </a:lnTo>
                <a:lnTo>
                  <a:pt x="220" y="439"/>
                </a:lnTo>
                <a:lnTo>
                  <a:pt x="225" y="439"/>
                </a:lnTo>
                <a:lnTo>
                  <a:pt x="228" y="439"/>
                </a:lnTo>
                <a:lnTo>
                  <a:pt x="231" y="438"/>
                </a:lnTo>
                <a:lnTo>
                  <a:pt x="241" y="436"/>
                </a:lnTo>
                <a:lnTo>
                  <a:pt x="248" y="436"/>
                </a:lnTo>
                <a:lnTo>
                  <a:pt x="264" y="434"/>
                </a:lnTo>
                <a:lnTo>
                  <a:pt x="289" y="431"/>
                </a:lnTo>
                <a:lnTo>
                  <a:pt x="291" y="431"/>
                </a:lnTo>
                <a:lnTo>
                  <a:pt x="311" y="427"/>
                </a:lnTo>
                <a:lnTo>
                  <a:pt x="320" y="427"/>
                </a:lnTo>
                <a:lnTo>
                  <a:pt x="334" y="424"/>
                </a:lnTo>
                <a:lnTo>
                  <a:pt x="334" y="423"/>
                </a:lnTo>
                <a:lnTo>
                  <a:pt x="331" y="417"/>
                </a:lnTo>
                <a:lnTo>
                  <a:pt x="328" y="411"/>
                </a:lnTo>
                <a:lnTo>
                  <a:pt x="321" y="399"/>
                </a:lnTo>
                <a:lnTo>
                  <a:pt x="321" y="392"/>
                </a:lnTo>
                <a:lnTo>
                  <a:pt x="321" y="385"/>
                </a:lnTo>
                <a:lnTo>
                  <a:pt x="322" y="371"/>
                </a:lnTo>
                <a:lnTo>
                  <a:pt x="322" y="370"/>
                </a:lnTo>
                <a:lnTo>
                  <a:pt x="320" y="357"/>
                </a:lnTo>
                <a:lnTo>
                  <a:pt x="313" y="352"/>
                </a:lnTo>
                <a:lnTo>
                  <a:pt x="311" y="344"/>
                </a:lnTo>
                <a:lnTo>
                  <a:pt x="311" y="342"/>
                </a:lnTo>
                <a:lnTo>
                  <a:pt x="310" y="342"/>
                </a:lnTo>
                <a:lnTo>
                  <a:pt x="310" y="332"/>
                </a:lnTo>
                <a:lnTo>
                  <a:pt x="310" y="330"/>
                </a:lnTo>
                <a:lnTo>
                  <a:pt x="314" y="319"/>
                </a:lnTo>
                <a:lnTo>
                  <a:pt x="314" y="317"/>
                </a:lnTo>
                <a:lnTo>
                  <a:pt x="314" y="310"/>
                </a:lnTo>
                <a:lnTo>
                  <a:pt x="313" y="303"/>
                </a:lnTo>
                <a:lnTo>
                  <a:pt x="318" y="296"/>
                </a:lnTo>
                <a:lnTo>
                  <a:pt x="324" y="291"/>
                </a:lnTo>
                <a:lnTo>
                  <a:pt x="325" y="288"/>
                </a:lnTo>
                <a:lnTo>
                  <a:pt x="315" y="281"/>
                </a:lnTo>
                <a:lnTo>
                  <a:pt x="317" y="276"/>
                </a:lnTo>
                <a:lnTo>
                  <a:pt x="314" y="262"/>
                </a:lnTo>
                <a:lnTo>
                  <a:pt x="313" y="262"/>
                </a:lnTo>
                <a:lnTo>
                  <a:pt x="304" y="252"/>
                </a:lnTo>
                <a:lnTo>
                  <a:pt x="302" y="249"/>
                </a:lnTo>
                <a:lnTo>
                  <a:pt x="299" y="238"/>
                </a:lnTo>
                <a:lnTo>
                  <a:pt x="297" y="238"/>
                </a:lnTo>
                <a:lnTo>
                  <a:pt x="297" y="237"/>
                </a:lnTo>
                <a:lnTo>
                  <a:pt x="297" y="234"/>
                </a:lnTo>
                <a:lnTo>
                  <a:pt x="292" y="224"/>
                </a:lnTo>
                <a:lnTo>
                  <a:pt x="289" y="215"/>
                </a:lnTo>
                <a:lnTo>
                  <a:pt x="288" y="212"/>
                </a:lnTo>
                <a:lnTo>
                  <a:pt x="284" y="199"/>
                </a:lnTo>
                <a:lnTo>
                  <a:pt x="284" y="198"/>
                </a:lnTo>
                <a:lnTo>
                  <a:pt x="284" y="196"/>
                </a:lnTo>
                <a:lnTo>
                  <a:pt x="281" y="188"/>
                </a:lnTo>
                <a:lnTo>
                  <a:pt x="277" y="172"/>
                </a:lnTo>
                <a:lnTo>
                  <a:pt x="274" y="165"/>
                </a:lnTo>
                <a:lnTo>
                  <a:pt x="273" y="159"/>
                </a:lnTo>
                <a:lnTo>
                  <a:pt x="271" y="158"/>
                </a:lnTo>
                <a:lnTo>
                  <a:pt x="268" y="144"/>
                </a:lnTo>
                <a:lnTo>
                  <a:pt x="267" y="141"/>
                </a:lnTo>
                <a:lnTo>
                  <a:pt x="261" y="122"/>
                </a:lnTo>
                <a:lnTo>
                  <a:pt x="261" y="119"/>
                </a:lnTo>
                <a:lnTo>
                  <a:pt x="260" y="115"/>
                </a:lnTo>
                <a:lnTo>
                  <a:pt x="257" y="108"/>
                </a:lnTo>
                <a:lnTo>
                  <a:pt x="257" y="105"/>
                </a:lnTo>
                <a:lnTo>
                  <a:pt x="256" y="101"/>
                </a:lnTo>
                <a:lnTo>
                  <a:pt x="255" y="95"/>
                </a:lnTo>
                <a:lnTo>
                  <a:pt x="252" y="87"/>
                </a:lnTo>
                <a:lnTo>
                  <a:pt x="250" y="80"/>
                </a:lnTo>
                <a:lnTo>
                  <a:pt x="248" y="74"/>
                </a:lnTo>
                <a:lnTo>
                  <a:pt x="245" y="62"/>
                </a:lnTo>
                <a:lnTo>
                  <a:pt x="242" y="55"/>
                </a:lnTo>
                <a:lnTo>
                  <a:pt x="241" y="48"/>
                </a:lnTo>
                <a:lnTo>
                  <a:pt x="238" y="41"/>
                </a:lnTo>
                <a:lnTo>
                  <a:pt x="236" y="38"/>
                </a:lnTo>
                <a:lnTo>
                  <a:pt x="234" y="24"/>
                </a:lnTo>
                <a:lnTo>
                  <a:pt x="231" y="16"/>
                </a:lnTo>
                <a:lnTo>
                  <a:pt x="230" y="12"/>
                </a:lnTo>
                <a:lnTo>
                  <a:pt x="228" y="11"/>
                </a:lnTo>
                <a:lnTo>
                  <a:pt x="225" y="0"/>
                </a:lnTo>
                <a:lnTo>
                  <a:pt x="224" y="0"/>
                </a:lnTo>
                <a:lnTo>
                  <a:pt x="205" y="1"/>
                </a:lnTo>
                <a:lnTo>
                  <a:pt x="202" y="2"/>
                </a:lnTo>
                <a:lnTo>
                  <a:pt x="185" y="4"/>
                </a:lnTo>
                <a:lnTo>
                  <a:pt x="169" y="5"/>
                </a:lnTo>
                <a:lnTo>
                  <a:pt x="164" y="5"/>
                </a:lnTo>
                <a:lnTo>
                  <a:pt x="159" y="6"/>
                </a:lnTo>
                <a:lnTo>
                  <a:pt x="148" y="8"/>
                </a:lnTo>
                <a:lnTo>
                  <a:pt x="124" y="11"/>
                </a:lnTo>
                <a:lnTo>
                  <a:pt x="119" y="11"/>
                </a:lnTo>
                <a:lnTo>
                  <a:pt x="116" y="11"/>
                </a:lnTo>
                <a:lnTo>
                  <a:pt x="112" y="12"/>
                </a:lnTo>
                <a:lnTo>
                  <a:pt x="85" y="13"/>
                </a:lnTo>
                <a:lnTo>
                  <a:pt x="83" y="15"/>
                </a:lnTo>
                <a:lnTo>
                  <a:pt x="72" y="15"/>
                </a:lnTo>
                <a:lnTo>
                  <a:pt x="52" y="18"/>
                </a:lnTo>
                <a:lnTo>
                  <a:pt x="45" y="18"/>
                </a:lnTo>
                <a:lnTo>
                  <a:pt x="26" y="20"/>
                </a:lnTo>
                <a:lnTo>
                  <a:pt x="19" y="20"/>
                </a:lnTo>
                <a:lnTo>
                  <a:pt x="0" y="22"/>
                </a:lnTo>
                <a:lnTo>
                  <a:pt x="0" y="23"/>
                </a:lnTo>
                <a:lnTo>
                  <a:pt x="8" y="33"/>
                </a:lnTo>
                <a:lnTo>
                  <a:pt x="11" y="34"/>
                </a:lnTo>
                <a:lnTo>
                  <a:pt x="11" y="40"/>
                </a:lnTo>
                <a:lnTo>
                  <a:pt x="9" y="58"/>
                </a:lnTo>
                <a:lnTo>
                  <a:pt x="9" y="67"/>
                </a:lnTo>
                <a:lnTo>
                  <a:pt x="9" y="77"/>
                </a:lnTo>
                <a:lnTo>
                  <a:pt x="9" y="81"/>
                </a:lnTo>
                <a:lnTo>
                  <a:pt x="9" y="83"/>
                </a:lnTo>
                <a:lnTo>
                  <a:pt x="9" y="91"/>
                </a:lnTo>
                <a:lnTo>
                  <a:pt x="9" y="97"/>
                </a:lnTo>
                <a:lnTo>
                  <a:pt x="9" y="110"/>
                </a:lnTo>
                <a:lnTo>
                  <a:pt x="9" y="113"/>
                </a:lnTo>
                <a:lnTo>
                  <a:pt x="9" y="122"/>
                </a:lnTo>
                <a:lnTo>
                  <a:pt x="9" y="126"/>
                </a:lnTo>
                <a:lnTo>
                  <a:pt x="9" y="131"/>
                </a:lnTo>
                <a:lnTo>
                  <a:pt x="9" y="149"/>
                </a:lnTo>
                <a:lnTo>
                  <a:pt x="9" y="159"/>
                </a:lnTo>
                <a:lnTo>
                  <a:pt x="9" y="160"/>
                </a:lnTo>
                <a:lnTo>
                  <a:pt x="9" y="183"/>
                </a:lnTo>
                <a:lnTo>
                  <a:pt x="9" y="187"/>
                </a:lnTo>
                <a:lnTo>
                  <a:pt x="9" y="196"/>
                </a:lnTo>
                <a:lnTo>
                  <a:pt x="9" y="209"/>
                </a:lnTo>
                <a:lnTo>
                  <a:pt x="9" y="217"/>
                </a:lnTo>
                <a:lnTo>
                  <a:pt x="9" y="219"/>
                </a:lnTo>
                <a:lnTo>
                  <a:pt x="9" y="242"/>
                </a:lnTo>
                <a:lnTo>
                  <a:pt x="9" y="246"/>
                </a:lnTo>
                <a:lnTo>
                  <a:pt x="9" y="249"/>
                </a:lnTo>
                <a:lnTo>
                  <a:pt x="9" y="274"/>
                </a:lnTo>
                <a:lnTo>
                  <a:pt x="9" y="278"/>
                </a:lnTo>
                <a:lnTo>
                  <a:pt x="9" y="287"/>
                </a:lnTo>
                <a:lnTo>
                  <a:pt x="9" y="307"/>
                </a:lnTo>
                <a:lnTo>
                  <a:pt x="9" y="310"/>
                </a:lnTo>
                <a:lnTo>
                  <a:pt x="9" y="317"/>
                </a:lnTo>
                <a:lnTo>
                  <a:pt x="9" y="324"/>
                </a:lnTo>
                <a:lnTo>
                  <a:pt x="9" y="325"/>
                </a:lnTo>
                <a:lnTo>
                  <a:pt x="9" y="330"/>
                </a:lnTo>
                <a:lnTo>
                  <a:pt x="9" y="337"/>
                </a:lnTo>
                <a:lnTo>
                  <a:pt x="8" y="363"/>
                </a:lnTo>
                <a:lnTo>
                  <a:pt x="9" y="366"/>
                </a:lnTo>
                <a:lnTo>
                  <a:pt x="9" y="367"/>
                </a:lnTo>
                <a:lnTo>
                  <a:pt x="12" y="384"/>
                </a:lnTo>
                <a:lnTo>
                  <a:pt x="13" y="406"/>
                </a:lnTo>
                <a:lnTo>
                  <a:pt x="13" y="407"/>
                </a:lnTo>
                <a:lnTo>
                  <a:pt x="15" y="413"/>
                </a:lnTo>
                <a:lnTo>
                  <a:pt x="16" y="418"/>
                </a:lnTo>
                <a:lnTo>
                  <a:pt x="18" y="432"/>
                </a:lnTo>
                <a:lnTo>
                  <a:pt x="20" y="448"/>
                </a:lnTo>
              </a:path>
            </a:pathLst>
          </a:custGeom>
          <a:noFill/>
          <a:ln w="6350">
            <a:solidFill>
              <a:schemeClr val="tx1"/>
            </a:solidFill>
            <a:round/>
            <a:headEnd/>
            <a:tailEnd/>
          </a:ln>
        </p:spPr>
        <p:txBody>
          <a:bodyPr/>
          <a:lstStyle/>
          <a:p>
            <a:endParaRPr lang="en-US"/>
          </a:p>
        </p:txBody>
      </p:sp>
      <p:grpSp>
        <p:nvGrpSpPr>
          <p:cNvPr id="13" name="Group 98"/>
          <p:cNvGrpSpPr/>
          <p:nvPr/>
        </p:nvGrpSpPr>
        <p:grpSpPr>
          <a:xfrm>
            <a:off x="6283325" y="4802187"/>
            <a:ext cx="1076325" cy="849313"/>
            <a:chOff x="5715000" y="4495800"/>
            <a:chExt cx="1076325" cy="849313"/>
          </a:xfrm>
          <a:solidFill>
            <a:schemeClr val="accent5"/>
          </a:solidFill>
        </p:grpSpPr>
        <p:sp>
          <p:nvSpPr>
            <p:cNvPr id="4165" name="Freeform 278" descr="Outlined diamond"/>
            <p:cNvSpPr>
              <a:spLocks/>
            </p:cNvSpPr>
            <p:nvPr/>
          </p:nvSpPr>
          <p:spPr bwMode="auto">
            <a:xfrm>
              <a:off x="5715000" y="4495800"/>
              <a:ext cx="1076325" cy="768350"/>
            </a:xfrm>
            <a:custGeom>
              <a:avLst/>
              <a:gdLst>
                <a:gd name="T0" fmla="*/ 2147483647 w 783"/>
                <a:gd name="T1" fmla="*/ 2147483647 h 614"/>
                <a:gd name="T2" fmla="*/ 2147483647 w 783"/>
                <a:gd name="T3" fmla="*/ 2147483647 h 614"/>
                <a:gd name="T4" fmla="*/ 2147483647 w 783"/>
                <a:gd name="T5" fmla="*/ 2147483647 h 614"/>
                <a:gd name="T6" fmla="*/ 2147483647 w 783"/>
                <a:gd name="T7" fmla="*/ 2147483647 h 614"/>
                <a:gd name="T8" fmla="*/ 2147483647 w 783"/>
                <a:gd name="T9" fmla="*/ 2147483647 h 614"/>
                <a:gd name="T10" fmla="*/ 2147483647 w 783"/>
                <a:gd name="T11" fmla="*/ 2147483647 h 614"/>
                <a:gd name="T12" fmla="*/ 2147483647 w 783"/>
                <a:gd name="T13" fmla="*/ 2147483647 h 614"/>
                <a:gd name="T14" fmla="*/ 2147483647 w 783"/>
                <a:gd name="T15" fmla="*/ 2147483647 h 614"/>
                <a:gd name="T16" fmla="*/ 2147483647 w 783"/>
                <a:gd name="T17" fmla="*/ 2147483647 h 614"/>
                <a:gd name="T18" fmla="*/ 2147483647 w 783"/>
                <a:gd name="T19" fmla="*/ 2147483647 h 614"/>
                <a:gd name="T20" fmla="*/ 2147483647 w 783"/>
                <a:gd name="T21" fmla="*/ 2147483647 h 614"/>
                <a:gd name="T22" fmla="*/ 2147483647 w 783"/>
                <a:gd name="T23" fmla="*/ 2147483647 h 614"/>
                <a:gd name="T24" fmla="*/ 2147483647 w 783"/>
                <a:gd name="T25" fmla="*/ 2147483647 h 614"/>
                <a:gd name="T26" fmla="*/ 2147483647 w 783"/>
                <a:gd name="T27" fmla="*/ 2147483647 h 614"/>
                <a:gd name="T28" fmla="*/ 2147483647 w 783"/>
                <a:gd name="T29" fmla="*/ 2147483647 h 614"/>
                <a:gd name="T30" fmla="*/ 2147483647 w 783"/>
                <a:gd name="T31" fmla="*/ 2147483647 h 614"/>
                <a:gd name="T32" fmla="*/ 2147483647 w 783"/>
                <a:gd name="T33" fmla="*/ 2147483647 h 614"/>
                <a:gd name="T34" fmla="*/ 2147483647 w 783"/>
                <a:gd name="T35" fmla="*/ 2147483647 h 614"/>
                <a:gd name="T36" fmla="*/ 2147483647 w 783"/>
                <a:gd name="T37" fmla="*/ 2147483647 h 614"/>
                <a:gd name="T38" fmla="*/ 2147483647 w 783"/>
                <a:gd name="T39" fmla="*/ 2147483647 h 614"/>
                <a:gd name="T40" fmla="*/ 2147483647 w 783"/>
                <a:gd name="T41" fmla="*/ 2147483647 h 614"/>
                <a:gd name="T42" fmla="*/ 2147483647 w 783"/>
                <a:gd name="T43" fmla="*/ 2147483647 h 614"/>
                <a:gd name="T44" fmla="*/ 2147483647 w 783"/>
                <a:gd name="T45" fmla="*/ 2147483647 h 614"/>
                <a:gd name="T46" fmla="*/ 2147483647 w 783"/>
                <a:gd name="T47" fmla="*/ 2147483647 h 614"/>
                <a:gd name="T48" fmla="*/ 2147483647 w 783"/>
                <a:gd name="T49" fmla="*/ 2147483647 h 614"/>
                <a:gd name="T50" fmla="*/ 2147483647 w 783"/>
                <a:gd name="T51" fmla="*/ 2147483647 h 614"/>
                <a:gd name="T52" fmla="*/ 2147483647 w 783"/>
                <a:gd name="T53" fmla="*/ 2147483647 h 614"/>
                <a:gd name="T54" fmla="*/ 2147483647 w 783"/>
                <a:gd name="T55" fmla="*/ 2147483647 h 614"/>
                <a:gd name="T56" fmla="*/ 2147483647 w 783"/>
                <a:gd name="T57" fmla="*/ 2147483647 h 614"/>
                <a:gd name="T58" fmla="*/ 2147483647 w 783"/>
                <a:gd name="T59" fmla="*/ 2147483647 h 614"/>
                <a:gd name="T60" fmla="*/ 2147483647 w 783"/>
                <a:gd name="T61" fmla="*/ 2147483647 h 614"/>
                <a:gd name="T62" fmla="*/ 2147483647 w 783"/>
                <a:gd name="T63" fmla="*/ 2147483647 h 614"/>
                <a:gd name="T64" fmla="*/ 2147483647 w 783"/>
                <a:gd name="T65" fmla="*/ 2147483647 h 614"/>
                <a:gd name="T66" fmla="*/ 2147483647 w 783"/>
                <a:gd name="T67" fmla="*/ 2147483647 h 614"/>
                <a:gd name="T68" fmla="*/ 2147483647 w 783"/>
                <a:gd name="T69" fmla="*/ 2147483647 h 614"/>
                <a:gd name="T70" fmla="*/ 2147483647 w 783"/>
                <a:gd name="T71" fmla="*/ 2147483647 h 614"/>
                <a:gd name="T72" fmla="*/ 2147483647 w 783"/>
                <a:gd name="T73" fmla="*/ 2147483647 h 614"/>
                <a:gd name="T74" fmla="*/ 2147483647 w 783"/>
                <a:gd name="T75" fmla="*/ 2147483647 h 614"/>
                <a:gd name="T76" fmla="*/ 2147483647 w 783"/>
                <a:gd name="T77" fmla="*/ 2147483647 h 614"/>
                <a:gd name="T78" fmla="*/ 2147483647 w 783"/>
                <a:gd name="T79" fmla="*/ 2147483647 h 614"/>
                <a:gd name="T80" fmla="*/ 2147483647 w 783"/>
                <a:gd name="T81" fmla="*/ 2147483647 h 614"/>
                <a:gd name="T82" fmla="*/ 2147483647 w 783"/>
                <a:gd name="T83" fmla="*/ 2147483647 h 614"/>
                <a:gd name="T84" fmla="*/ 2147483647 w 783"/>
                <a:gd name="T85" fmla="*/ 2147483647 h 614"/>
                <a:gd name="T86" fmla="*/ 2147483647 w 783"/>
                <a:gd name="T87" fmla="*/ 2147483647 h 614"/>
                <a:gd name="T88" fmla="*/ 2147483647 w 783"/>
                <a:gd name="T89" fmla="*/ 2147483647 h 614"/>
                <a:gd name="T90" fmla="*/ 2147483647 w 783"/>
                <a:gd name="T91" fmla="*/ 2147483647 h 614"/>
                <a:gd name="T92" fmla="*/ 2147483647 w 783"/>
                <a:gd name="T93" fmla="*/ 2147483647 h 614"/>
                <a:gd name="T94" fmla="*/ 2147483647 w 783"/>
                <a:gd name="T95" fmla="*/ 2147483647 h 614"/>
                <a:gd name="T96" fmla="*/ 2147483647 w 783"/>
                <a:gd name="T97" fmla="*/ 2147483647 h 614"/>
                <a:gd name="T98" fmla="*/ 2147483647 w 783"/>
                <a:gd name="T99" fmla="*/ 2147483647 h 614"/>
                <a:gd name="T100" fmla="*/ 2147483647 w 783"/>
                <a:gd name="T101" fmla="*/ 2147483647 h 614"/>
                <a:gd name="T102" fmla="*/ 2147483647 w 783"/>
                <a:gd name="T103" fmla="*/ 2147483647 h 614"/>
                <a:gd name="T104" fmla="*/ 0 w 783"/>
                <a:gd name="T105" fmla="*/ 2147483647 h 614"/>
                <a:gd name="T106" fmla="*/ 2147483647 w 783"/>
                <a:gd name="T107" fmla="*/ 2147483647 h 614"/>
                <a:gd name="T108" fmla="*/ 2147483647 w 783"/>
                <a:gd name="T109" fmla="*/ 2147483647 h 614"/>
                <a:gd name="T110" fmla="*/ 2147483647 w 783"/>
                <a:gd name="T111" fmla="*/ 2147483647 h 61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83"/>
                <a:gd name="T169" fmla="*/ 0 h 614"/>
                <a:gd name="T170" fmla="*/ 783 w 783"/>
                <a:gd name="T171" fmla="*/ 614 h 61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83" h="614">
                  <a:moveTo>
                    <a:pt x="156" y="110"/>
                  </a:moveTo>
                  <a:lnTo>
                    <a:pt x="193" y="127"/>
                  </a:lnTo>
                  <a:lnTo>
                    <a:pt x="205" y="138"/>
                  </a:lnTo>
                  <a:lnTo>
                    <a:pt x="218" y="142"/>
                  </a:lnTo>
                  <a:lnTo>
                    <a:pt x="220" y="166"/>
                  </a:lnTo>
                  <a:lnTo>
                    <a:pt x="218" y="147"/>
                  </a:lnTo>
                  <a:lnTo>
                    <a:pt x="222" y="167"/>
                  </a:lnTo>
                  <a:lnTo>
                    <a:pt x="236" y="166"/>
                  </a:lnTo>
                  <a:lnTo>
                    <a:pt x="245" y="170"/>
                  </a:lnTo>
                  <a:lnTo>
                    <a:pt x="244" y="160"/>
                  </a:lnTo>
                  <a:lnTo>
                    <a:pt x="256" y="160"/>
                  </a:lnTo>
                  <a:lnTo>
                    <a:pt x="265" y="152"/>
                  </a:lnTo>
                  <a:lnTo>
                    <a:pt x="263" y="156"/>
                  </a:lnTo>
                  <a:lnTo>
                    <a:pt x="300" y="133"/>
                  </a:lnTo>
                  <a:lnTo>
                    <a:pt x="311" y="133"/>
                  </a:lnTo>
                  <a:lnTo>
                    <a:pt x="312" y="124"/>
                  </a:lnTo>
                  <a:lnTo>
                    <a:pt x="311" y="122"/>
                  </a:lnTo>
                  <a:lnTo>
                    <a:pt x="320" y="110"/>
                  </a:lnTo>
                  <a:lnTo>
                    <a:pt x="336" y="108"/>
                  </a:lnTo>
                  <a:lnTo>
                    <a:pt x="343" y="108"/>
                  </a:lnTo>
                  <a:lnTo>
                    <a:pt x="344" y="108"/>
                  </a:lnTo>
                  <a:lnTo>
                    <a:pt x="380" y="126"/>
                  </a:lnTo>
                  <a:lnTo>
                    <a:pt x="386" y="137"/>
                  </a:lnTo>
                  <a:lnTo>
                    <a:pt x="402" y="145"/>
                  </a:lnTo>
                  <a:lnTo>
                    <a:pt x="409" y="163"/>
                  </a:lnTo>
                  <a:lnTo>
                    <a:pt x="422" y="167"/>
                  </a:lnTo>
                  <a:lnTo>
                    <a:pt x="433" y="183"/>
                  </a:lnTo>
                  <a:lnTo>
                    <a:pt x="441" y="185"/>
                  </a:lnTo>
                  <a:lnTo>
                    <a:pt x="443" y="199"/>
                  </a:lnTo>
                  <a:lnTo>
                    <a:pt x="448" y="199"/>
                  </a:lnTo>
                  <a:lnTo>
                    <a:pt x="450" y="194"/>
                  </a:lnTo>
                  <a:lnTo>
                    <a:pt x="462" y="192"/>
                  </a:lnTo>
                  <a:lnTo>
                    <a:pt x="469" y="195"/>
                  </a:lnTo>
                  <a:lnTo>
                    <a:pt x="475" y="209"/>
                  </a:lnTo>
                  <a:lnTo>
                    <a:pt x="483" y="217"/>
                  </a:lnTo>
                  <a:lnTo>
                    <a:pt x="479" y="230"/>
                  </a:lnTo>
                  <a:lnTo>
                    <a:pt x="484" y="234"/>
                  </a:lnTo>
                  <a:lnTo>
                    <a:pt x="483" y="237"/>
                  </a:lnTo>
                  <a:lnTo>
                    <a:pt x="487" y="239"/>
                  </a:lnTo>
                  <a:lnTo>
                    <a:pt x="488" y="241"/>
                  </a:lnTo>
                  <a:lnTo>
                    <a:pt x="491" y="267"/>
                  </a:lnTo>
                  <a:lnTo>
                    <a:pt x="487" y="288"/>
                  </a:lnTo>
                  <a:lnTo>
                    <a:pt x="483" y="298"/>
                  </a:lnTo>
                  <a:lnTo>
                    <a:pt x="487" y="302"/>
                  </a:lnTo>
                  <a:lnTo>
                    <a:pt x="483" y="306"/>
                  </a:lnTo>
                  <a:lnTo>
                    <a:pt x="484" y="330"/>
                  </a:lnTo>
                  <a:lnTo>
                    <a:pt x="495" y="342"/>
                  </a:lnTo>
                  <a:lnTo>
                    <a:pt x="498" y="353"/>
                  </a:lnTo>
                  <a:lnTo>
                    <a:pt x="501" y="355"/>
                  </a:lnTo>
                  <a:lnTo>
                    <a:pt x="508" y="341"/>
                  </a:lnTo>
                  <a:lnTo>
                    <a:pt x="508" y="327"/>
                  </a:lnTo>
                  <a:lnTo>
                    <a:pt x="505" y="323"/>
                  </a:lnTo>
                  <a:lnTo>
                    <a:pt x="495" y="320"/>
                  </a:lnTo>
                  <a:lnTo>
                    <a:pt x="502" y="317"/>
                  </a:lnTo>
                  <a:lnTo>
                    <a:pt x="519" y="330"/>
                  </a:lnTo>
                  <a:lnTo>
                    <a:pt x="519" y="324"/>
                  </a:lnTo>
                  <a:lnTo>
                    <a:pt x="526" y="323"/>
                  </a:lnTo>
                  <a:lnTo>
                    <a:pt x="516" y="350"/>
                  </a:lnTo>
                  <a:lnTo>
                    <a:pt x="511" y="357"/>
                  </a:lnTo>
                  <a:lnTo>
                    <a:pt x="511" y="360"/>
                  </a:lnTo>
                  <a:lnTo>
                    <a:pt x="500" y="364"/>
                  </a:lnTo>
                  <a:lnTo>
                    <a:pt x="512" y="378"/>
                  </a:lnTo>
                  <a:lnTo>
                    <a:pt x="525" y="392"/>
                  </a:lnTo>
                  <a:lnTo>
                    <a:pt x="545" y="422"/>
                  </a:lnTo>
                  <a:lnTo>
                    <a:pt x="551" y="428"/>
                  </a:lnTo>
                  <a:lnTo>
                    <a:pt x="551" y="429"/>
                  </a:lnTo>
                  <a:lnTo>
                    <a:pt x="556" y="438"/>
                  </a:lnTo>
                  <a:lnTo>
                    <a:pt x="570" y="467"/>
                  </a:lnTo>
                  <a:lnTo>
                    <a:pt x="577" y="474"/>
                  </a:lnTo>
                  <a:lnTo>
                    <a:pt x="588" y="470"/>
                  </a:lnTo>
                  <a:lnTo>
                    <a:pt x="588" y="465"/>
                  </a:lnTo>
                  <a:lnTo>
                    <a:pt x="605" y="481"/>
                  </a:lnTo>
                  <a:lnTo>
                    <a:pt x="613" y="502"/>
                  </a:lnTo>
                  <a:lnTo>
                    <a:pt x="630" y="529"/>
                  </a:lnTo>
                  <a:lnTo>
                    <a:pt x="630" y="525"/>
                  </a:lnTo>
                  <a:lnTo>
                    <a:pt x="634" y="522"/>
                  </a:lnTo>
                  <a:lnTo>
                    <a:pt x="651" y="531"/>
                  </a:lnTo>
                  <a:lnTo>
                    <a:pt x="658" y="532"/>
                  </a:lnTo>
                  <a:lnTo>
                    <a:pt x="676" y="546"/>
                  </a:lnTo>
                  <a:lnTo>
                    <a:pt x="693" y="574"/>
                  </a:lnTo>
                  <a:lnTo>
                    <a:pt x="690" y="576"/>
                  </a:lnTo>
                  <a:lnTo>
                    <a:pt x="690" y="588"/>
                  </a:lnTo>
                  <a:lnTo>
                    <a:pt x="700" y="597"/>
                  </a:lnTo>
                  <a:lnTo>
                    <a:pt x="708" y="594"/>
                  </a:lnTo>
                  <a:lnTo>
                    <a:pt x="722" y="588"/>
                  </a:lnTo>
                  <a:lnTo>
                    <a:pt x="727" y="588"/>
                  </a:lnTo>
                  <a:lnTo>
                    <a:pt x="727" y="589"/>
                  </a:lnTo>
                  <a:lnTo>
                    <a:pt x="737" y="588"/>
                  </a:lnTo>
                  <a:lnTo>
                    <a:pt x="734" y="600"/>
                  </a:lnTo>
                  <a:lnTo>
                    <a:pt x="737" y="603"/>
                  </a:lnTo>
                  <a:lnTo>
                    <a:pt x="744" y="599"/>
                  </a:lnTo>
                  <a:lnTo>
                    <a:pt x="741" y="588"/>
                  </a:lnTo>
                  <a:lnTo>
                    <a:pt x="743" y="581"/>
                  </a:lnTo>
                  <a:lnTo>
                    <a:pt x="745" y="582"/>
                  </a:lnTo>
                  <a:lnTo>
                    <a:pt x="756" y="578"/>
                  </a:lnTo>
                  <a:lnTo>
                    <a:pt x="758" y="596"/>
                  </a:lnTo>
                  <a:lnTo>
                    <a:pt x="752" y="600"/>
                  </a:lnTo>
                  <a:lnTo>
                    <a:pt x="755" y="601"/>
                  </a:lnTo>
                  <a:lnTo>
                    <a:pt x="745" y="613"/>
                  </a:lnTo>
                  <a:lnTo>
                    <a:pt x="754" y="606"/>
                  </a:lnTo>
                  <a:lnTo>
                    <a:pt x="769" y="583"/>
                  </a:lnTo>
                  <a:lnTo>
                    <a:pt x="777" y="558"/>
                  </a:lnTo>
                  <a:lnTo>
                    <a:pt x="782" y="542"/>
                  </a:lnTo>
                  <a:lnTo>
                    <a:pt x="782" y="539"/>
                  </a:lnTo>
                  <a:lnTo>
                    <a:pt x="776" y="558"/>
                  </a:lnTo>
                  <a:lnTo>
                    <a:pt x="766" y="565"/>
                  </a:lnTo>
                  <a:lnTo>
                    <a:pt x="770" y="557"/>
                  </a:lnTo>
                  <a:lnTo>
                    <a:pt x="765" y="545"/>
                  </a:lnTo>
                  <a:lnTo>
                    <a:pt x="770" y="522"/>
                  </a:lnTo>
                  <a:lnTo>
                    <a:pt x="777" y="518"/>
                  </a:lnTo>
                  <a:lnTo>
                    <a:pt x="780" y="522"/>
                  </a:lnTo>
                  <a:lnTo>
                    <a:pt x="777" y="490"/>
                  </a:lnTo>
                  <a:lnTo>
                    <a:pt x="777" y="488"/>
                  </a:lnTo>
                  <a:lnTo>
                    <a:pt x="775" y="452"/>
                  </a:lnTo>
                  <a:lnTo>
                    <a:pt x="770" y="402"/>
                  </a:lnTo>
                  <a:lnTo>
                    <a:pt x="762" y="384"/>
                  </a:lnTo>
                  <a:lnTo>
                    <a:pt x="745" y="355"/>
                  </a:lnTo>
                  <a:lnTo>
                    <a:pt x="729" y="325"/>
                  </a:lnTo>
                  <a:lnTo>
                    <a:pt x="729" y="324"/>
                  </a:lnTo>
                  <a:lnTo>
                    <a:pt x="711" y="295"/>
                  </a:lnTo>
                  <a:lnTo>
                    <a:pt x="694" y="269"/>
                  </a:lnTo>
                  <a:lnTo>
                    <a:pt x="687" y="245"/>
                  </a:lnTo>
                  <a:lnTo>
                    <a:pt x="690" y="227"/>
                  </a:lnTo>
                  <a:lnTo>
                    <a:pt x="666" y="199"/>
                  </a:lnTo>
                  <a:lnTo>
                    <a:pt x="637" y="163"/>
                  </a:lnTo>
                  <a:lnTo>
                    <a:pt x="622" y="140"/>
                  </a:lnTo>
                  <a:lnTo>
                    <a:pt x="622" y="137"/>
                  </a:lnTo>
                  <a:lnTo>
                    <a:pt x="606" y="113"/>
                  </a:lnTo>
                  <a:lnTo>
                    <a:pt x="605" y="113"/>
                  </a:lnTo>
                  <a:lnTo>
                    <a:pt x="602" y="105"/>
                  </a:lnTo>
                  <a:lnTo>
                    <a:pt x="595" y="88"/>
                  </a:lnTo>
                  <a:lnTo>
                    <a:pt x="581" y="54"/>
                  </a:lnTo>
                  <a:lnTo>
                    <a:pt x="573" y="27"/>
                  </a:lnTo>
                  <a:lnTo>
                    <a:pt x="570" y="27"/>
                  </a:lnTo>
                  <a:lnTo>
                    <a:pt x="570" y="26"/>
                  </a:lnTo>
                  <a:lnTo>
                    <a:pt x="566" y="5"/>
                  </a:lnTo>
                  <a:lnTo>
                    <a:pt x="540" y="5"/>
                  </a:lnTo>
                  <a:lnTo>
                    <a:pt x="526" y="2"/>
                  </a:lnTo>
                  <a:lnTo>
                    <a:pt x="523" y="0"/>
                  </a:lnTo>
                  <a:lnTo>
                    <a:pt x="512" y="9"/>
                  </a:lnTo>
                  <a:lnTo>
                    <a:pt x="519" y="36"/>
                  </a:lnTo>
                  <a:lnTo>
                    <a:pt x="518" y="51"/>
                  </a:lnTo>
                  <a:lnTo>
                    <a:pt x="505" y="52"/>
                  </a:lnTo>
                  <a:lnTo>
                    <a:pt x="500" y="38"/>
                  </a:lnTo>
                  <a:lnTo>
                    <a:pt x="500" y="31"/>
                  </a:lnTo>
                  <a:lnTo>
                    <a:pt x="495" y="31"/>
                  </a:lnTo>
                  <a:lnTo>
                    <a:pt x="484" y="33"/>
                  </a:lnTo>
                  <a:lnTo>
                    <a:pt x="480" y="33"/>
                  </a:lnTo>
                  <a:lnTo>
                    <a:pt x="476" y="33"/>
                  </a:lnTo>
                  <a:lnTo>
                    <a:pt x="473" y="33"/>
                  </a:lnTo>
                  <a:lnTo>
                    <a:pt x="465" y="34"/>
                  </a:lnTo>
                  <a:lnTo>
                    <a:pt x="456" y="36"/>
                  </a:lnTo>
                  <a:lnTo>
                    <a:pt x="455" y="36"/>
                  </a:lnTo>
                  <a:lnTo>
                    <a:pt x="450" y="36"/>
                  </a:lnTo>
                  <a:lnTo>
                    <a:pt x="437" y="36"/>
                  </a:lnTo>
                  <a:lnTo>
                    <a:pt x="413" y="37"/>
                  </a:lnTo>
                  <a:lnTo>
                    <a:pt x="408" y="38"/>
                  </a:lnTo>
                  <a:lnTo>
                    <a:pt x="404" y="38"/>
                  </a:lnTo>
                  <a:lnTo>
                    <a:pt x="397" y="40"/>
                  </a:lnTo>
                  <a:lnTo>
                    <a:pt x="394" y="40"/>
                  </a:lnTo>
                  <a:lnTo>
                    <a:pt x="393" y="40"/>
                  </a:lnTo>
                  <a:lnTo>
                    <a:pt x="390" y="40"/>
                  </a:lnTo>
                  <a:lnTo>
                    <a:pt x="380" y="40"/>
                  </a:lnTo>
                  <a:lnTo>
                    <a:pt x="370" y="41"/>
                  </a:lnTo>
                  <a:lnTo>
                    <a:pt x="366" y="42"/>
                  </a:lnTo>
                  <a:lnTo>
                    <a:pt x="363" y="42"/>
                  </a:lnTo>
                  <a:lnTo>
                    <a:pt x="358" y="42"/>
                  </a:lnTo>
                  <a:lnTo>
                    <a:pt x="345" y="42"/>
                  </a:lnTo>
                  <a:lnTo>
                    <a:pt x="340" y="44"/>
                  </a:lnTo>
                  <a:lnTo>
                    <a:pt x="333" y="45"/>
                  </a:lnTo>
                  <a:lnTo>
                    <a:pt x="329" y="45"/>
                  </a:lnTo>
                  <a:lnTo>
                    <a:pt x="326" y="45"/>
                  </a:lnTo>
                  <a:lnTo>
                    <a:pt x="316" y="45"/>
                  </a:lnTo>
                  <a:lnTo>
                    <a:pt x="311" y="47"/>
                  </a:lnTo>
                  <a:lnTo>
                    <a:pt x="308" y="47"/>
                  </a:lnTo>
                  <a:lnTo>
                    <a:pt x="305" y="47"/>
                  </a:lnTo>
                  <a:lnTo>
                    <a:pt x="300" y="47"/>
                  </a:lnTo>
                  <a:lnTo>
                    <a:pt x="290" y="48"/>
                  </a:lnTo>
                  <a:lnTo>
                    <a:pt x="275" y="49"/>
                  </a:lnTo>
                  <a:lnTo>
                    <a:pt x="254" y="51"/>
                  </a:lnTo>
                  <a:lnTo>
                    <a:pt x="254" y="49"/>
                  </a:lnTo>
                  <a:lnTo>
                    <a:pt x="238" y="23"/>
                  </a:lnTo>
                  <a:lnTo>
                    <a:pt x="237" y="20"/>
                  </a:lnTo>
                  <a:lnTo>
                    <a:pt x="223" y="23"/>
                  </a:lnTo>
                  <a:lnTo>
                    <a:pt x="215" y="23"/>
                  </a:lnTo>
                  <a:lnTo>
                    <a:pt x="194" y="27"/>
                  </a:lnTo>
                  <a:lnTo>
                    <a:pt x="193" y="27"/>
                  </a:lnTo>
                  <a:lnTo>
                    <a:pt x="168" y="30"/>
                  </a:lnTo>
                  <a:lnTo>
                    <a:pt x="151" y="33"/>
                  </a:lnTo>
                  <a:lnTo>
                    <a:pt x="144" y="33"/>
                  </a:lnTo>
                  <a:lnTo>
                    <a:pt x="134" y="34"/>
                  </a:lnTo>
                  <a:lnTo>
                    <a:pt x="131" y="36"/>
                  </a:lnTo>
                  <a:lnTo>
                    <a:pt x="129" y="36"/>
                  </a:lnTo>
                  <a:lnTo>
                    <a:pt x="123" y="36"/>
                  </a:lnTo>
                  <a:lnTo>
                    <a:pt x="112" y="37"/>
                  </a:lnTo>
                  <a:lnTo>
                    <a:pt x="111" y="37"/>
                  </a:lnTo>
                  <a:lnTo>
                    <a:pt x="98" y="38"/>
                  </a:lnTo>
                  <a:lnTo>
                    <a:pt x="95" y="38"/>
                  </a:lnTo>
                  <a:lnTo>
                    <a:pt x="84" y="40"/>
                  </a:lnTo>
                  <a:lnTo>
                    <a:pt x="81" y="40"/>
                  </a:lnTo>
                  <a:lnTo>
                    <a:pt x="80" y="40"/>
                  </a:lnTo>
                  <a:lnTo>
                    <a:pt x="75" y="41"/>
                  </a:lnTo>
                  <a:lnTo>
                    <a:pt x="55" y="42"/>
                  </a:lnTo>
                  <a:lnTo>
                    <a:pt x="43" y="44"/>
                  </a:lnTo>
                  <a:lnTo>
                    <a:pt x="40" y="45"/>
                  </a:lnTo>
                  <a:lnTo>
                    <a:pt x="34" y="45"/>
                  </a:lnTo>
                  <a:lnTo>
                    <a:pt x="31" y="45"/>
                  </a:lnTo>
                  <a:lnTo>
                    <a:pt x="1" y="49"/>
                  </a:lnTo>
                  <a:lnTo>
                    <a:pt x="0" y="66"/>
                  </a:lnTo>
                  <a:lnTo>
                    <a:pt x="23" y="87"/>
                  </a:lnTo>
                  <a:lnTo>
                    <a:pt x="22" y="101"/>
                  </a:lnTo>
                  <a:lnTo>
                    <a:pt x="27" y="106"/>
                  </a:lnTo>
                  <a:lnTo>
                    <a:pt x="12" y="126"/>
                  </a:lnTo>
                  <a:lnTo>
                    <a:pt x="29" y="122"/>
                  </a:lnTo>
                  <a:lnTo>
                    <a:pt x="76" y="109"/>
                  </a:lnTo>
                  <a:lnTo>
                    <a:pt x="81" y="106"/>
                  </a:lnTo>
                  <a:lnTo>
                    <a:pt x="108" y="105"/>
                  </a:lnTo>
                  <a:lnTo>
                    <a:pt x="118" y="104"/>
                  </a:lnTo>
                  <a:lnTo>
                    <a:pt x="119" y="104"/>
                  </a:lnTo>
                  <a:lnTo>
                    <a:pt x="120" y="104"/>
                  </a:lnTo>
                  <a:lnTo>
                    <a:pt x="156" y="110"/>
                  </a:lnTo>
                </a:path>
              </a:pathLst>
            </a:custGeom>
            <a:grp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sp>
          <p:nvSpPr>
            <p:cNvPr id="4166" name="Freeform 279"/>
            <p:cNvSpPr>
              <a:spLocks/>
            </p:cNvSpPr>
            <p:nvPr/>
          </p:nvSpPr>
          <p:spPr bwMode="auto">
            <a:xfrm>
              <a:off x="6600825" y="5303838"/>
              <a:ext cx="68263" cy="41275"/>
            </a:xfrm>
            <a:custGeom>
              <a:avLst/>
              <a:gdLst>
                <a:gd name="T0" fmla="*/ 0 w 49"/>
                <a:gd name="T1" fmla="*/ 2147483647 h 34"/>
                <a:gd name="T2" fmla="*/ 2147483647 w 49"/>
                <a:gd name="T3" fmla="*/ 2147483647 h 34"/>
                <a:gd name="T4" fmla="*/ 2147483647 w 49"/>
                <a:gd name="T5" fmla="*/ 2147483647 h 34"/>
                <a:gd name="T6" fmla="*/ 2147483647 w 49"/>
                <a:gd name="T7" fmla="*/ 2147483647 h 34"/>
                <a:gd name="T8" fmla="*/ 2147483647 w 49"/>
                <a:gd name="T9" fmla="*/ 2147483647 h 34"/>
                <a:gd name="T10" fmla="*/ 2147483647 w 49"/>
                <a:gd name="T11" fmla="*/ 2147483647 h 34"/>
                <a:gd name="T12" fmla="*/ 2147483647 w 49"/>
                <a:gd name="T13" fmla="*/ 0 h 34"/>
                <a:gd name="T14" fmla="*/ 2147483647 w 49"/>
                <a:gd name="T15" fmla="*/ 2147483647 h 34"/>
                <a:gd name="T16" fmla="*/ 2147483647 w 49"/>
                <a:gd name="T17" fmla="*/ 2147483647 h 34"/>
                <a:gd name="T18" fmla="*/ 2147483647 w 49"/>
                <a:gd name="T19" fmla="*/ 2147483647 h 34"/>
                <a:gd name="T20" fmla="*/ 2147483647 w 49"/>
                <a:gd name="T21" fmla="*/ 2147483647 h 34"/>
                <a:gd name="T22" fmla="*/ 2147483647 w 49"/>
                <a:gd name="T23" fmla="*/ 2147483647 h 34"/>
                <a:gd name="T24" fmla="*/ 0 w 49"/>
                <a:gd name="T25" fmla="*/ 2147483647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
                <a:gd name="T40" fmla="*/ 0 h 34"/>
                <a:gd name="T41" fmla="*/ 49 w 49"/>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 h="34">
                  <a:moveTo>
                    <a:pt x="0" y="33"/>
                  </a:moveTo>
                  <a:lnTo>
                    <a:pt x="26" y="20"/>
                  </a:lnTo>
                  <a:lnTo>
                    <a:pt x="27" y="14"/>
                  </a:lnTo>
                  <a:lnTo>
                    <a:pt x="38" y="17"/>
                  </a:lnTo>
                  <a:lnTo>
                    <a:pt x="48" y="12"/>
                  </a:lnTo>
                  <a:lnTo>
                    <a:pt x="38" y="4"/>
                  </a:lnTo>
                  <a:lnTo>
                    <a:pt x="26" y="0"/>
                  </a:lnTo>
                  <a:lnTo>
                    <a:pt x="26" y="7"/>
                  </a:lnTo>
                  <a:lnTo>
                    <a:pt x="24" y="11"/>
                  </a:lnTo>
                  <a:lnTo>
                    <a:pt x="17" y="8"/>
                  </a:lnTo>
                  <a:lnTo>
                    <a:pt x="4" y="18"/>
                  </a:lnTo>
                  <a:lnTo>
                    <a:pt x="5" y="28"/>
                  </a:lnTo>
                  <a:lnTo>
                    <a:pt x="0" y="33"/>
                  </a:lnTo>
                </a:path>
              </a:pathLst>
            </a:custGeom>
            <a:grp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sp>
          <p:nvSpPr>
            <p:cNvPr id="4167" name="Freeform 280"/>
            <p:cNvSpPr>
              <a:spLocks/>
            </p:cNvSpPr>
            <p:nvPr/>
          </p:nvSpPr>
          <p:spPr bwMode="auto">
            <a:xfrm>
              <a:off x="6691313" y="5292725"/>
              <a:ext cx="31750" cy="28575"/>
            </a:xfrm>
            <a:custGeom>
              <a:avLst/>
              <a:gdLst>
                <a:gd name="T0" fmla="*/ 0 w 23"/>
                <a:gd name="T1" fmla="*/ 2147483647 h 23"/>
                <a:gd name="T2" fmla="*/ 2147483647 w 23"/>
                <a:gd name="T3" fmla="*/ 2147483647 h 23"/>
                <a:gd name="T4" fmla="*/ 2147483647 w 23"/>
                <a:gd name="T5" fmla="*/ 0 h 23"/>
                <a:gd name="T6" fmla="*/ 2147483647 w 23"/>
                <a:gd name="T7" fmla="*/ 2147483647 h 23"/>
                <a:gd name="T8" fmla="*/ 0 w 23"/>
                <a:gd name="T9" fmla="*/ 2147483647 h 23"/>
                <a:gd name="T10" fmla="*/ 0 60000 65536"/>
                <a:gd name="T11" fmla="*/ 0 60000 65536"/>
                <a:gd name="T12" fmla="*/ 0 60000 65536"/>
                <a:gd name="T13" fmla="*/ 0 60000 65536"/>
                <a:gd name="T14" fmla="*/ 0 60000 65536"/>
                <a:gd name="T15" fmla="*/ 0 w 23"/>
                <a:gd name="T16" fmla="*/ 0 h 23"/>
                <a:gd name="T17" fmla="*/ 23 w 23"/>
                <a:gd name="T18" fmla="*/ 23 h 23"/>
              </a:gdLst>
              <a:ahLst/>
              <a:cxnLst>
                <a:cxn ang="T10">
                  <a:pos x="T0" y="T1"/>
                </a:cxn>
                <a:cxn ang="T11">
                  <a:pos x="T2" y="T3"/>
                </a:cxn>
                <a:cxn ang="T12">
                  <a:pos x="T4" y="T5"/>
                </a:cxn>
                <a:cxn ang="T13">
                  <a:pos x="T6" y="T7"/>
                </a:cxn>
                <a:cxn ang="T14">
                  <a:pos x="T8" y="T9"/>
                </a:cxn>
              </a:cxnLst>
              <a:rect l="T15" t="T16" r="T17" b="T18"/>
              <a:pathLst>
                <a:path w="23" h="23">
                  <a:moveTo>
                    <a:pt x="0" y="20"/>
                  </a:moveTo>
                  <a:lnTo>
                    <a:pt x="1" y="22"/>
                  </a:lnTo>
                  <a:lnTo>
                    <a:pt x="22" y="0"/>
                  </a:lnTo>
                  <a:lnTo>
                    <a:pt x="12" y="10"/>
                  </a:lnTo>
                  <a:lnTo>
                    <a:pt x="0" y="20"/>
                  </a:lnTo>
                </a:path>
              </a:pathLst>
            </a:custGeom>
            <a:grp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sp>
          <p:nvSpPr>
            <p:cNvPr id="4168" name="Freeform 281"/>
            <p:cNvSpPr>
              <a:spLocks/>
            </p:cNvSpPr>
            <p:nvPr/>
          </p:nvSpPr>
          <p:spPr bwMode="auto">
            <a:xfrm>
              <a:off x="6724650" y="5283200"/>
              <a:ext cx="31750" cy="28575"/>
            </a:xfrm>
            <a:custGeom>
              <a:avLst/>
              <a:gdLst>
                <a:gd name="T0" fmla="*/ 0 w 23"/>
                <a:gd name="T1" fmla="*/ 2147483647 h 23"/>
                <a:gd name="T2" fmla="*/ 2147483647 w 23"/>
                <a:gd name="T3" fmla="*/ 0 h 23"/>
                <a:gd name="T4" fmla="*/ 2147483647 w 23"/>
                <a:gd name="T5" fmla="*/ 2147483647 h 23"/>
                <a:gd name="T6" fmla="*/ 0 w 23"/>
                <a:gd name="T7" fmla="*/ 2147483647 h 23"/>
                <a:gd name="T8" fmla="*/ 0 60000 65536"/>
                <a:gd name="T9" fmla="*/ 0 60000 65536"/>
                <a:gd name="T10" fmla="*/ 0 60000 65536"/>
                <a:gd name="T11" fmla="*/ 0 60000 65536"/>
                <a:gd name="T12" fmla="*/ 0 w 23"/>
                <a:gd name="T13" fmla="*/ 0 h 23"/>
                <a:gd name="T14" fmla="*/ 23 w 23"/>
                <a:gd name="T15" fmla="*/ 23 h 23"/>
              </a:gdLst>
              <a:ahLst/>
              <a:cxnLst>
                <a:cxn ang="T8">
                  <a:pos x="T0" y="T1"/>
                </a:cxn>
                <a:cxn ang="T9">
                  <a:pos x="T2" y="T3"/>
                </a:cxn>
                <a:cxn ang="T10">
                  <a:pos x="T4" y="T5"/>
                </a:cxn>
                <a:cxn ang="T11">
                  <a:pos x="T6" y="T7"/>
                </a:cxn>
              </a:cxnLst>
              <a:rect l="T12" t="T13" r="T14" b="T15"/>
              <a:pathLst>
                <a:path w="23" h="23">
                  <a:moveTo>
                    <a:pt x="0" y="22"/>
                  </a:moveTo>
                  <a:lnTo>
                    <a:pt x="22" y="0"/>
                  </a:lnTo>
                  <a:lnTo>
                    <a:pt x="22" y="16"/>
                  </a:lnTo>
                  <a:lnTo>
                    <a:pt x="0" y="22"/>
                  </a:lnTo>
                </a:path>
              </a:pathLst>
            </a:custGeom>
            <a:grp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sp>
          <p:nvSpPr>
            <p:cNvPr id="4169" name="Freeform 282"/>
            <p:cNvSpPr>
              <a:spLocks/>
            </p:cNvSpPr>
            <p:nvPr/>
          </p:nvSpPr>
          <p:spPr bwMode="auto">
            <a:xfrm>
              <a:off x="6657975" y="5303838"/>
              <a:ext cx="33338" cy="30162"/>
            </a:xfrm>
            <a:custGeom>
              <a:avLst/>
              <a:gdLst>
                <a:gd name="T0" fmla="*/ 0 w 24"/>
                <a:gd name="T1" fmla="*/ 0 h 24"/>
                <a:gd name="T2" fmla="*/ 2147483647 w 24"/>
                <a:gd name="T3" fmla="*/ 2147483647 h 24"/>
                <a:gd name="T4" fmla="*/ 2147483647 w 24"/>
                <a:gd name="T5" fmla="*/ 0 h 24"/>
                <a:gd name="T6" fmla="*/ 0 w 24"/>
                <a:gd name="T7" fmla="*/ 0 h 24"/>
                <a:gd name="T8" fmla="*/ 0 60000 65536"/>
                <a:gd name="T9" fmla="*/ 0 60000 65536"/>
                <a:gd name="T10" fmla="*/ 0 60000 65536"/>
                <a:gd name="T11" fmla="*/ 0 60000 65536"/>
                <a:gd name="T12" fmla="*/ 0 w 24"/>
                <a:gd name="T13" fmla="*/ 0 h 24"/>
                <a:gd name="T14" fmla="*/ 24 w 24"/>
                <a:gd name="T15" fmla="*/ 24 h 24"/>
              </a:gdLst>
              <a:ahLst/>
              <a:cxnLst>
                <a:cxn ang="T8">
                  <a:pos x="T0" y="T1"/>
                </a:cxn>
                <a:cxn ang="T9">
                  <a:pos x="T2" y="T3"/>
                </a:cxn>
                <a:cxn ang="T10">
                  <a:pos x="T4" y="T5"/>
                </a:cxn>
                <a:cxn ang="T11">
                  <a:pos x="T6" y="T7"/>
                </a:cxn>
              </a:cxnLst>
              <a:rect l="T12" t="T13" r="T14" b="T15"/>
              <a:pathLst>
                <a:path w="24" h="24">
                  <a:moveTo>
                    <a:pt x="0" y="0"/>
                  </a:moveTo>
                  <a:lnTo>
                    <a:pt x="7" y="23"/>
                  </a:lnTo>
                  <a:lnTo>
                    <a:pt x="23" y="0"/>
                  </a:lnTo>
                  <a:lnTo>
                    <a:pt x="0" y="0"/>
                  </a:lnTo>
                </a:path>
              </a:pathLst>
            </a:custGeom>
            <a:grp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sp>
          <p:nvSpPr>
            <p:cNvPr id="4170" name="Freeform 283"/>
            <p:cNvSpPr>
              <a:spLocks/>
            </p:cNvSpPr>
            <p:nvPr/>
          </p:nvSpPr>
          <p:spPr bwMode="auto">
            <a:xfrm>
              <a:off x="6737350" y="5275263"/>
              <a:ext cx="31750" cy="28575"/>
            </a:xfrm>
            <a:custGeom>
              <a:avLst/>
              <a:gdLst>
                <a:gd name="T0" fmla="*/ 0 w 24"/>
                <a:gd name="T1" fmla="*/ 2147483647 h 23"/>
                <a:gd name="T2" fmla="*/ 2147483647 w 24"/>
                <a:gd name="T3" fmla="*/ 0 h 23"/>
                <a:gd name="T4" fmla="*/ 2147483647 w 24"/>
                <a:gd name="T5" fmla="*/ 0 h 23"/>
                <a:gd name="T6" fmla="*/ 0 w 24"/>
                <a:gd name="T7" fmla="*/ 2147483647 h 23"/>
                <a:gd name="T8" fmla="*/ 0 60000 65536"/>
                <a:gd name="T9" fmla="*/ 0 60000 65536"/>
                <a:gd name="T10" fmla="*/ 0 60000 65536"/>
                <a:gd name="T11" fmla="*/ 0 60000 65536"/>
                <a:gd name="T12" fmla="*/ 0 w 24"/>
                <a:gd name="T13" fmla="*/ 0 h 23"/>
                <a:gd name="T14" fmla="*/ 24 w 24"/>
                <a:gd name="T15" fmla="*/ 23 h 23"/>
              </a:gdLst>
              <a:ahLst/>
              <a:cxnLst>
                <a:cxn ang="T8">
                  <a:pos x="T0" y="T1"/>
                </a:cxn>
                <a:cxn ang="T9">
                  <a:pos x="T2" y="T3"/>
                </a:cxn>
                <a:cxn ang="T10">
                  <a:pos x="T4" y="T5"/>
                </a:cxn>
                <a:cxn ang="T11">
                  <a:pos x="T6" y="T7"/>
                </a:cxn>
              </a:cxnLst>
              <a:rect l="T12" t="T13" r="T14" b="T15"/>
              <a:pathLst>
                <a:path w="24" h="23">
                  <a:moveTo>
                    <a:pt x="0" y="22"/>
                  </a:moveTo>
                  <a:lnTo>
                    <a:pt x="23" y="0"/>
                  </a:lnTo>
                  <a:lnTo>
                    <a:pt x="0" y="22"/>
                  </a:lnTo>
                </a:path>
              </a:pathLst>
            </a:custGeom>
            <a:grp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grpSp>
      <p:sp>
        <p:nvSpPr>
          <p:cNvPr id="3130" name="Freeform 284"/>
          <p:cNvSpPr>
            <a:spLocks/>
          </p:cNvSpPr>
          <p:nvPr/>
        </p:nvSpPr>
        <p:spPr bwMode="auto">
          <a:xfrm>
            <a:off x="6467475" y="4267200"/>
            <a:ext cx="646113" cy="612775"/>
          </a:xfrm>
          <a:custGeom>
            <a:avLst/>
            <a:gdLst>
              <a:gd name="T0" fmla="*/ 2147483647 w 469"/>
              <a:gd name="T1" fmla="*/ 2147483647 h 489"/>
              <a:gd name="T2" fmla="*/ 2147483647 w 469"/>
              <a:gd name="T3" fmla="*/ 2147483647 h 489"/>
              <a:gd name="T4" fmla="*/ 2147483647 w 469"/>
              <a:gd name="T5" fmla="*/ 2147483647 h 489"/>
              <a:gd name="T6" fmla="*/ 2147483647 w 469"/>
              <a:gd name="T7" fmla="*/ 2147483647 h 489"/>
              <a:gd name="T8" fmla="*/ 2147483647 w 469"/>
              <a:gd name="T9" fmla="*/ 2147483647 h 489"/>
              <a:gd name="T10" fmla="*/ 2147483647 w 469"/>
              <a:gd name="T11" fmla="*/ 2147483647 h 489"/>
              <a:gd name="T12" fmla="*/ 2147483647 w 469"/>
              <a:gd name="T13" fmla="*/ 2147483647 h 489"/>
              <a:gd name="T14" fmla="*/ 2147483647 w 469"/>
              <a:gd name="T15" fmla="*/ 2147483647 h 489"/>
              <a:gd name="T16" fmla="*/ 2147483647 w 469"/>
              <a:gd name="T17" fmla="*/ 2147483647 h 489"/>
              <a:gd name="T18" fmla="*/ 2147483647 w 469"/>
              <a:gd name="T19" fmla="*/ 2147483647 h 489"/>
              <a:gd name="T20" fmla="*/ 2147483647 w 469"/>
              <a:gd name="T21" fmla="*/ 2147483647 h 489"/>
              <a:gd name="T22" fmla="*/ 2147483647 w 469"/>
              <a:gd name="T23" fmla="*/ 2147483647 h 489"/>
              <a:gd name="T24" fmla="*/ 2147483647 w 469"/>
              <a:gd name="T25" fmla="*/ 2147483647 h 489"/>
              <a:gd name="T26" fmla="*/ 2147483647 w 469"/>
              <a:gd name="T27" fmla="*/ 2147483647 h 489"/>
              <a:gd name="T28" fmla="*/ 2147483647 w 469"/>
              <a:gd name="T29" fmla="*/ 2147483647 h 489"/>
              <a:gd name="T30" fmla="*/ 2147483647 w 469"/>
              <a:gd name="T31" fmla="*/ 2147483647 h 489"/>
              <a:gd name="T32" fmla="*/ 2147483647 w 469"/>
              <a:gd name="T33" fmla="*/ 2147483647 h 489"/>
              <a:gd name="T34" fmla="*/ 2147483647 w 469"/>
              <a:gd name="T35" fmla="*/ 2147483647 h 489"/>
              <a:gd name="T36" fmla="*/ 2147483647 w 469"/>
              <a:gd name="T37" fmla="*/ 2147483647 h 489"/>
              <a:gd name="T38" fmla="*/ 2147483647 w 469"/>
              <a:gd name="T39" fmla="*/ 2147483647 h 489"/>
              <a:gd name="T40" fmla="*/ 2147483647 w 469"/>
              <a:gd name="T41" fmla="*/ 2147483647 h 489"/>
              <a:gd name="T42" fmla="*/ 2147483647 w 469"/>
              <a:gd name="T43" fmla="*/ 2147483647 h 489"/>
              <a:gd name="T44" fmla="*/ 2147483647 w 469"/>
              <a:gd name="T45" fmla="*/ 2147483647 h 489"/>
              <a:gd name="T46" fmla="*/ 2147483647 w 469"/>
              <a:gd name="T47" fmla="*/ 2147483647 h 489"/>
              <a:gd name="T48" fmla="*/ 2147483647 w 469"/>
              <a:gd name="T49" fmla="*/ 2147483647 h 489"/>
              <a:gd name="T50" fmla="*/ 2147483647 w 469"/>
              <a:gd name="T51" fmla="*/ 2147483647 h 489"/>
              <a:gd name="T52" fmla="*/ 2147483647 w 469"/>
              <a:gd name="T53" fmla="*/ 2147483647 h 489"/>
              <a:gd name="T54" fmla="*/ 2147483647 w 469"/>
              <a:gd name="T55" fmla="*/ 2147483647 h 489"/>
              <a:gd name="T56" fmla="*/ 2147483647 w 469"/>
              <a:gd name="T57" fmla="*/ 2147483647 h 489"/>
              <a:gd name="T58" fmla="*/ 2147483647 w 469"/>
              <a:gd name="T59" fmla="*/ 2147483647 h 489"/>
              <a:gd name="T60" fmla="*/ 2147483647 w 469"/>
              <a:gd name="T61" fmla="*/ 2147483647 h 489"/>
              <a:gd name="T62" fmla="*/ 2147483647 w 469"/>
              <a:gd name="T63" fmla="*/ 2147483647 h 489"/>
              <a:gd name="T64" fmla="*/ 2147483647 w 469"/>
              <a:gd name="T65" fmla="*/ 2147483647 h 489"/>
              <a:gd name="T66" fmla="*/ 2147483647 w 469"/>
              <a:gd name="T67" fmla="*/ 2147483647 h 489"/>
              <a:gd name="T68" fmla="*/ 2147483647 w 469"/>
              <a:gd name="T69" fmla="*/ 2147483647 h 489"/>
              <a:gd name="T70" fmla="*/ 2147483647 w 469"/>
              <a:gd name="T71" fmla="*/ 2147483647 h 489"/>
              <a:gd name="T72" fmla="*/ 2147483647 w 469"/>
              <a:gd name="T73" fmla="*/ 2147483647 h 489"/>
              <a:gd name="T74" fmla="*/ 2147483647 w 469"/>
              <a:gd name="T75" fmla="*/ 2147483647 h 489"/>
              <a:gd name="T76" fmla="*/ 2147483647 w 469"/>
              <a:gd name="T77" fmla="*/ 2147483647 h 489"/>
              <a:gd name="T78" fmla="*/ 2147483647 w 469"/>
              <a:gd name="T79" fmla="*/ 2147483647 h 489"/>
              <a:gd name="T80" fmla="*/ 2147483647 w 469"/>
              <a:gd name="T81" fmla="*/ 2147483647 h 489"/>
              <a:gd name="T82" fmla="*/ 2147483647 w 469"/>
              <a:gd name="T83" fmla="*/ 2147483647 h 489"/>
              <a:gd name="T84" fmla="*/ 2147483647 w 469"/>
              <a:gd name="T85" fmla="*/ 2147483647 h 489"/>
              <a:gd name="T86" fmla="*/ 2147483647 w 469"/>
              <a:gd name="T87" fmla="*/ 2147483647 h 489"/>
              <a:gd name="T88" fmla="*/ 2147483647 w 469"/>
              <a:gd name="T89" fmla="*/ 2147483647 h 489"/>
              <a:gd name="T90" fmla="*/ 2147483647 w 469"/>
              <a:gd name="T91" fmla="*/ 2147483647 h 489"/>
              <a:gd name="T92" fmla="*/ 2147483647 w 469"/>
              <a:gd name="T93" fmla="*/ 2147483647 h 489"/>
              <a:gd name="T94" fmla="*/ 2147483647 w 469"/>
              <a:gd name="T95" fmla="*/ 2147483647 h 489"/>
              <a:gd name="T96" fmla="*/ 2147483647 w 469"/>
              <a:gd name="T97" fmla="*/ 2147483647 h 489"/>
              <a:gd name="T98" fmla="*/ 2147483647 w 469"/>
              <a:gd name="T99" fmla="*/ 2147483647 h 489"/>
              <a:gd name="T100" fmla="*/ 2147483647 w 469"/>
              <a:gd name="T101" fmla="*/ 2147483647 h 489"/>
              <a:gd name="T102" fmla="*/ 2147483647 w 469"/>
              <a:gd name="T103" fmla="*/ 2147483647 h 489"/>
              <a:gd name="T104" fmla="*/ 2147483647 w 469"/>
              <a:gd name="T105" fmla="*/ 2147483647 h 489"/>
              <a:gd name="T106" fmla="*/ 2147483647 w 469"/>
              <a:gd name="T107" fmla="*/ 2147483647 h 489"/>
              <a:gd name="T108" fmla="*/ 2147483647 w 469"/>
              <a:gd name="T109" fmla="*/ 2147483647 h 489"/>
              <a:gd name="T110" fmla="*/ 2147483647 w 469"/>
              <a:gd name="T111" fmla="*/ 2147483647 h 48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69"/>
              <a:gd name="T169" fmla="*/ 0 h 489"/>
              <a:gd name="T170" fmla="*/ 469 w 469"/>
              <a:gd name="T171" fmla="*/ 489 h 48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69" h="489">
                <a:moveTo>
                  <a:pt x="69" y="22"/>
                </a:moveTo>
                <a:lnTo>
                  <a:pt x="72" y="22"/>
                </a:lnTo>
                <a:lnTo>
                  <a:pt x="74" y="22"/>
                </a:lnTo>
                <a:lnTo>
                  <a:pt x="77" y="20"/>
                </a:lnTo>
                <a:lnTo>
                  <a:pt x="85" y="20"/>
                </a:lnTo>
                <a:lnTo>
                  <a:pt x="98" y="19"/>
                </a:lnTo>
                <a:lnTo>
                  <a:pt x="108" y="18"/>
                </a:lnTo>
                <a:lnTo>
                  <a:pt x="112" y="16"/>
                </a:lnTo>
                <a:lnTo>
                  <a:pt x="117" y="16"/>
                </a:lnTo>
                <a:lnTo>
                  <a:pt x="128" y="13"/>
                </a:lnTo>
                <a:lnTo>
                  <a:pt x="138" y="13"/>
                </a:lnTo>
                <a:lnTo>
                  <a:pt x="144" y="12"/>
                </a:lnTo>
                <a:lnTo>
                  <a:pt x="145" y="12"/>
                </a:lnTo>
                <a:lnTo>
                  <a:pt x="171" y="9"/>
                </a:lnTo>
                <a:lnTo>
                  <a:pt x="171" y="8"/>
                </a:lnTo>
                <a:lnTo>
                  <a:pt x="178" y="6"/>
                </a:lnTo>
                <a:lnTo>
                  <a:pt x="182" y="6"/>
                </a:lnTo>
                <a:lnTo>
                  <a:pt x="184" y="6"/>
                </a:lnTo>
                <a:lnTo>
                  <a:pt x="198" y="4"/>
                </a:lnTo>
                <a:lnTo>
                  <a:pt x="210" y="1"/>
                </a:lnTo>
                <a:lnTo>
                  <a:pt x="217" y="0"/>
                </a:lnTo>
                <a:lnTo>
                  <a:pt x="216" y="8"/>
                </a:lnTo>
                <a:lnTo>
                  <a:pt x="206" y="18"/>
                </a:lnTo>
                <a:lnTo>
                  <a:pt x="200" y="34"/>
                </a:lnTo>
                <a:lnTo>
                  <a:pt x="202" y="37"/>
                </a:lnTo>
                <a:lnTo>
                  <a:pt x="210" y="42"/>
                </a:lnTo>
                <a:lnTo>
                  <a:pt x="221" y="48"/>
                </a:lnTo>
                <a:lnTo>
                  <a:pt x="224" y="51"/>
                </a:lnTo>
                <a:lnTo>
                  <a:pt x="229" y="54"/>
                </a:lnTo>
                <a:lnTo>
                  <a:pt x="231" y="55"/>
                </a:lnTo>
                <a:lnTo>
                  <a:pt x="234" y="56"/>
                </a:lnTo>
                <a:lnTo>
                  <a:pt x="235" y="55"/>
                </a:lnTo>
                <a:lnTo>
                  <a:pt x="246" y="55"/>
                </a:lnTo>
                <a:lnTo>
                  <a:pt x="250" y="65"/>
                </a:lnTo>
                <a:lnTo>
                  <a:pt x="257" y="73"/>
                </a:lnTo>
                <a:lnTo>
                  <a:pt x="260" y="74"/>
                </a:lnTo>
                <a:lnTo>
                  <a:pt x="260" y="77"/>
                </a:lnTo>
                <a:lnTo>
                  <a:pt x="261" y="81"/>
                </a:lnTo>
                <a:lnTo>
                  <a:pt x="268" y="90"/>
                </a:lnTo>
                <a:lnTo>
                  <a:pt x="274" y="95"/>
                </a:lnTo>
                <a:lnTo>
                  <a:pt x="276" y="101"/>
                </a:lnTo>
                <a:lnTo>
                  <a:pt x="278" y="101"/>
                </a:lnTo>
                <a:lnTo>
                  <a:pt x="281" y="106"/>
                </a:lnTo>
                <a:lnTo>
                  <a:pt x="299" y="116"/>
                </a:lnTo>
                <a:lnTo>
                  <a:pt x="311" y="123"/>
                </a:lnTo>
                <a:lnTo>
                  <a:pt x="315" y="130"/>
                </a:lnTo>
                <a:lnTo>
                  <a:pt x="319" y="137"/>
                </a:lnTo>
                <a:lnTo>
                  <a:pt x="325" y="140"/>
                </a:lnTo>
                <a:lnTo>
                  <a:pt x="326" y="140"/>
                </a:lnTo>
                <a:lnTo>
                  <a:pt x="333" y="142"/>
                </a:lnTo>
                <a:lnTo>
                  <a:pt x="333" y="144"/>
                </a:lnTo>
                <a:lnTo>
                  <a:pt x="335" y="144"/>
                </a:lnTo>
                <a:lnTo>
                  <a:pt x="346" y="160"/>
                </a:lnTo>
                <a:lnTo>
                  <a:pt x="353" y="166"/>
                </a:lnTo>
                <a:lnTo>
                  <a:pt x="355" y="173"/>
                </a:lnTo>
                <a:lnTo>
                  <a:pt x="365" y="177"/>
                </a:lnTo>
                <a:lnTo>
                  <a:pt x="366" y="181"/>
                </a:lnTo>
                <a:lnTo>
                  <a:pt x="369" y="184"/>
                </a:lnTo>
                <a:lnTo>
                  <a:pt x="379" y="187"/>
                </a:lnTo>
                <a:lnTo>
                  <a:pt x="386" y="191"/>
                </a:lnTo>
                <a:lnTo>
                  <a:pt x="391" y="194"/>
                </a:lnTo>
                <a:lnTo>
                  <a:pt x="391" y="202"/>
                </a:lnTo>
                <a:lnTo>
                  <a:pt x="404" y="220"/>
                </a:lnTo>
                <a:lnTo>
                  <a:pt x="405" y="234"/>
                </a:lnTo>
                <a:lnTo>
                  <a:pt x="408" y="237"/>
                </a:lnTo>
                <a:lnTo>
                  <a:pt x="409" y="237"/>
                </a:lnTo>
                <a:lnTo>
                  <a:pt x="418" y="238"/>
                </a:lnTo>
                <a:lnTo>
                  <a:pt x="436" y="263"/>
                </a:lnTo>
                <a:lnTo>
                  <a:pt x="436" y="270"/>
                </a:lnTo>
                <a:lnTo>
                  <a:pt x="436" y="273"/>
                </a:lnTo>
                <a:lnTo>
                  <a:pt x="441" y="284"/>
                </a:lnTo>
                <a:lnTo>
                  <a:pt x="451" y="284"/>
                </a:lnTo>
                <a:lnTo>
                  <a:pt x="462" y="288"/>
                </a:lnTo>
                <a:lnTo>
                  <a:pt x="465" y="288"/>
                </a:lnTo>
                <a:lnTo>
                  <a:pt x="468" y="293"/>
                </a:lnTo>
                <a:lnTo>
                  <a:pt x="455" y="310"/>
                </a:lnTo>
                <a:lnTo>
                  <a:pt x="450" y="310"/>
                </a:lnTo>
                <a:lnTo>
                  <a:pt x="452" y="314"/>
                </a:lnTo>
                <a:lnTo>
                  <a:pt x="447" y="327"/>
                </a:lnTo>
                <a:lnTo>
                  <a:pt x="444" y="327"/>
                </a:lnTo>
                <a:lnTo>
                  <a:pt x="443" y="327"/>
                </a:lnTo>
                <a:lnTo>
                  <a:pt x="441" y="328"/>
                </a:lnTo>
                <a:lnTo>
                  <a:pt x="445" y="329"/>
                </a:lnTo>
                <a:lnTo>
                  <a:pt x="448" y="338"/>
                </a:lnTo>
                <a:lnTo>
                  <a:pt x="445" y="345"/>
                </a:lnTo>
                <a:lnTo>
                  <a:pt x="443" y="343"/>
                </a:lnTo>
                <a:lnTo>
                  <a:pt x="438" y="347"/>
                </a:lnTo>
                <a:lnTo>
                  <a:pt x="438" y="350"/>
                </a:lnTo>
                <a:lnTo>
                  <a:pt x="445" y="349"/>
                </a:lnTo>
                <a:lnTo>
                  <a:pt x="440" y="366"/>
                </a:lnTo>
                <a:lnTo>
                  <a:pt x="438" y="367"/>
                </a:lnTo>
                <a:lnTo>
                  <a:pt x="441" y="375"/>
                </a:lnTo>
                <a:lnTo>
                  <a:pt x="443" y="378"/>
                </a:lnTo>
                <a:lnTo>
                  <a:pt x="434" y="392"/>
                </a:lnTo>
                <a:lnTo>
                  <a:pt x="429" y="396"/>
                </a:lnTo>
                <a:lnTo>
                  <a:pt x="432" y="395"/>
                </a:lnTo>
                <a:lnTo>
                  <a:pt x="432" y="407"/>
                </a:lnTo>
                <a:lnTo>
                  <a:pt x="429" y="408"/>
                </a:lnTo>
                <a:lnTo>
                  <a:pt x="434" y="411"/>
                </a:lnTo>
                <a:lnTo>
                  <a:pt x="436" y="440"/>
                </a:lnTo>
                <a:lnTo>
                  <a:pt x="409" y="440"/>
                </a:lnTo>
                <a:lnTo>
                  <a:pt x="396" y="438"/>
                </a:lnTo>
                <a:lnTo>
                  <a:pt x="393" y="435"/>
                </a:lnTo>
                <a:lnTo>
                  <a:pt x="382" y="445"/>
                </a:lnTo>
                <a:lnTo>
                  <a:pt x="389" y="471"/>
                </a:lnTo>
                <a:lnTo>
                  <a:pt x="387" y="486"/>
                </a:lnTo>
                <a:lnTo>
                  <a:pt x="375" y="488"/>
                </a:lnTo>
                <a:lnTo>
                  <a:pt x="369" y="474"/>
                </a:lnTo>
                <a:lnTo>
                  <a:pt x="369" y="467"/>
                </a:lnTo>
                <a:lnTo>
                  <a:pt x="365" y="467"/>
                </a:lnTo>
                <a:lnTo>
                  <a:pt x="354" y="468"/>
                </a:lnTo>
                <a:lnTo>
                  <a:pt x="350" y="468"/>
                </a:lnTo>
                <a:lnTo>
                  <a:pt x="346" y="468"/>
                </a:lnTo>
                <a:lnTo>
                  <a:pt x="343" y="468"/>
                </a:lnTo>
                <a:lnTo>
                  <a:pt x="335" y="469"/>
                </a:lnTo>
                <a:lnTo>
                  <a:pt x="326" y="471"/>
                </a:lnTo>
                <a:lnTo>
                  <a:pt x="325" y="471"/>
                </a:lnTo>
                <a:lnTo>
                  <a:pt x="319" y="471"/>
                </a:lnTo>
                <a:lnTo>
                  <a:pt x="307" y="471"/>
                </a:lnTo>
                <a:lnTo>
                  <a:pt x="283" y="472"/>
                </a:lnTo>
                <a:lnTo>
                  <a:pt x="278" y="474"/>
                </a:lnTo>
                <a:lnTo>
                  <a:pt x="274" y="474"/>
                </a:lnTo>
                <a:lnTo>
                  <a:pt x="267" y="475"/>
                </a:lnTo>
                <a:lnTo>
                  <a:pt x="264" y="475"/>
                </a:lnTo>
                <a:lnTo>
                  <a:pt x="263" y="475"/>
                </a:lnTo>
                <a:lnTo>
                  <a:pt x="260" y="475"/>
                </a:lnTo>
                <a:lnTo>
                  <a:pt x="250" y="475"/>
                </a:lnTo>
                <a:lnTo>
                  <a:pt x="240" y="476"/>
                </a:lnTo>
                <a:lnTo>
                  <a:pt x="236" y="478"/>
                </a:lnTo>
                <a:lnTo>
                  <a:pt x="234" y="478"/>
                </a:lnTo>
                <a:lnTo>
                  <a:pt x="228" y="478"/>
                </a:lnTo>
                <a:lnTo>
                  <a:pt x="216" y="478"/>
                </a:lnTo>
                <a:lnTo>
                  <a:pt x="210" y="479"/>
                </a:lnTo>
                <a:lnTo>
                  <a:pt x="203" y="481"/>
                </a:lnTo>
                <a:lnTo>
                  <a:pt x="199" y="481"/>
                </a:lnTo>
                <a:lnTo>
                  <a:pt x="196" y="481"/>
                </a:lnTo>
                <a:lnTo>
                  <a:pt x="186" y="481"/>
                </a:lnTo>
                <a:lnTo>
                  <a:pt x="181" y="482"/>
                </a:lnTo>
                <a:lnTo>
                  <a:pt x="178" y="482"/>
                </a:lnTo>
                <a:lnTo>
                  <a:pt x="175" y="482"/>
                </a:lnTo>
                <a:lnTo>
                  <a:pt x="170" y="482"/>
                </a:lnTo>
                <a:lnTo>
                  <a:pt x="160" y="483"/>
                </a:lnTo>
                <a:lnTo>
                  <a:pt x="145" y="485"/>
                </a:lnTo>
                <a:lnTo>
                  <a:pt x="124" y="486"/>
                </a:lnTo>
                <a:lnTo>
                  <a:pt x="124" y="485"/>
                </a:lnTo>
                <a:lnTo>
                  <a:pt x="109" y="458"/>
                </a:lnTo>
                <a:lnTo>
                  <a:pt x="108" y="456"/>
                </a:lnTo>
                <a:lnTo>
                  <a:pt x="108" y="454"/>
                </a:lnTo>
                <a:lnTo>
                  <a:pt x="105" y="449"/>
                </a:lnTo>
                <a:lnTo>
                  <a:pt x="102" y="443"/>
                </a:lnTo>
                <a:lnTo>
                  <a:pt x="95" y="431"/>
                </a:lnTo>
                <a:lnTo>
                  <a:pt x="95" y="424"/>
                </a:lnTo>
                <a:lnTo>
                  <a:pt x="95" y="417"/>
                </a:lnTo>
                <a:lnTo>
                  <a:pt x="96" y="403"/>
                </a:lnTo>
                <a:lnTo>
                  <a:pt x="96" y="402"/>
                </a:lnTo>
                <a:lnTo>
                  <a:pt x="94" y="389"/>
                </a:lnTo>
                <a:lnTo>
                  <a:pt x="87" y="384"/>
                </a:lnTo>
                <a:lnTo>
                  <a:pt x="85" y="375"/>
                </a:lnTo>
                <a:lnTo>
                  <a:pt x="85" y="374"/>
                </a:lnTo>
                <a:lnTo>
                  <a:pt x="84" y="374"/>
                </a:lnTo>
                <a:lnTo>
                  <a:pt x="84" y="364"/>
                </a:lnTo>
                <a:lnTo>
                  <a:pt x="84" y="361"/>
                </a:lnTo>
                <a:lnTo>
                  <a:pt x="88" y="350"/>
                </a:lnTo>
                <a:lnTo>
                  <a:pt x="88" y="349"/>
                </a:lnTo>
                <a:lnTo>
                  <a:pt x="88" y="342"/>
                </a:lnTo>
                <a:lnTo>
                  <a:pt x="87" y="335"/>
                </a:lnTo>
                <a:lnTo>
                  <a:pt x="92" y="328"/>
                </a:lnTo>
                <a:lnTo>
                  <a:pt x="98" y="323"/>
                </a:lnTo>
                <a:lnTo>
                  <a:pt x="99" y="320"/>
                </a:lnTo>
                <a:lnTo>
                  <a:pt x="90" y="313"/>
                </a:lnTo>
                <a:lnTo>
                  <a:pt x="91" y="307"/>
                </a:lnTo>
                <a:lnTo>
                  <a:pt x="88" y="293"/>
                </a:lnTo>
                <a:lnTo>
                  <a:pt x="87" y="293"/>
                </a:lnTo>
                <a:lnTo>
                  <a:pt x="78" y="284"/>
                </a:lnTo>
                <a:lnTo>
                  <a:pt x="76" y="281"/>
                </a:lnTo>
                <a:lnTo>
                  <a:pt x="73" y="270"/>
                </a:lnTo>
                <a:lnTo>
                  <a:pt x="72" y="270"/>
                </a:lnTo>
                <a:lnTo>
                  <a:pt x="72" y="268"/>
                </a:lnTo>
                <a:lnTo>
                  <a:pt x="72" y="266"/>
                </a:lnTo>
                <a:lnTo>
                  <a:pt x="66" y="256"/>
                </a:lnTo>
                <a:lnTo>
                  <a:pt x="63" y="246"/>
                </a:lnTo>
                <a:lnTo>
                  <a:pt x="62" y="244"/>
                </a:lnTo>
                <a:lnTo>
                  <a:pt x="58" y="231"/>
                </a:lnTo>
                <a:lnTo>
                  <a:pt x="58" y="230"/>
                </a:lnTo>
                <a:lnTo>
                  <a:pt x="58" y="228"/>
                </a:lnTo>
                <a:lnTo>
                  <a:pt x="55" y="220"/>
                </a:lnTo>
                <a:lnTo>
                  <a:pt x="51" y="203"/>
                </a:lnTo>
                <a:lnTo>
                  <a:pt x="48" y="196"/>
                </a:lnTo>
                <a:lnTo>
                  <a:pt x="47" y="191"/>
                </a:lnTo>
                <a:lnTo>
                  <a:pt x="45" y="189"/>
                </a:lnTo>
                <a:lnTo>
                  <a:pt x="42" y="176"/>
                </a:lnTo>
                <a:lnTo>
                  <a:pt x="41" y="173"/>
                </a:lnTo>
                <a:lnTo>
                  <a:pt x="36" y="153"/>
                </a:lnTo>
                <a:lnTo>
                  <a:pt x="36" y="151"/>
                </a:lnTo>
                <a:lnTo>
                  <a:pt x="34" y="146"/>
                </a:lnTo>
                <a:lnTo>
                  <a:pt x="31" y="140"/>
                </a:lnTo>
                <a:lnTo>
                  <a:pt x="31" y="137"/>
                </a:lnTo>
                <a:lnTo>
                  <a:pt x="30" y="133"/>
                </a:lnTo>
                <a:lnTo>
                  <a:pt x="29" y="127"/>
                </a:lnTo>
                <a:lnTo>
                  <a:pt x="26" y="119"/>
                </a:lnTo>
                <a:lnTo>
                  <a:pt x="24" y="112"/>
                </a:lnTo>
                <a:lnTo>
                  <a:pt x="22" y="106"/>
                </a:lnTo>
                <a:lnTo>
                  <a:pt x="19" y="94"/>
                </a:lnTo>
                <a:lnTo>
                  <a:pt x="16" y="87"/>
                </a:lnTo>
                <a:lnTo>
                  <a:pt x="15" y="80"/>
                </a:lnTo>
                <a:lnTo>
                  <a:pt x="12" y="73"/>
                </a:lnTo>
                <a:lnTo>
                  <a:pt x="11" y="70"/>
                </a:lnTo>
                <a:lnTo>
                  <a:pt x="8" y="56"/>
                </a:lnTo>
                <a:lnTo>
                  <a:pt x="5" y="48"/>
                </a:lnTo>
                <a:lnTo>
                  <a:pt x="4" y="44"/>
                </a:lnTo>
                <a:lnTo>
                  <a:pt x="2" y="42"/>
                </a:lnTo>
                <a:lnTo>
                  <a:pt x="0" y="31"/>
                </a:lnTo>
                <a:lnTo>
                  <a:pt x="9" y="30"/>
                </a:lnTo>
                <a:lnTo>
                  <a:pt x="12" y="30"/>
                </a:lnTo>
                <a:lnTo>
                  <a:pt x="20" y="29"/>
                </a:lnTo>
                <a:lnTo>
                  <a:pt x="22" y="29"/>
                </a:lnTo>
                <a:lnTo>
                  <a:pt x="26" y="27"/>
                </a:lnTo>
                <a:lnTo>
                  <a:pt x="29" y="27"/>
                </a:lnTo>
                <a:lnTo>
                  <a:pt x="31" y="27"/>
                </a:lnTo>
                <a:lnTo>
                  <a:pt x="55" y="24"/>
                </a:lnTo>
                <a:lnTo>
                  <a:pt x="59" y="23"/>
                </a:lnTo>
                <a:lnTo>
                  <a:pt x="66" y="23"/>
                </a:lnTo>
                <a:lnTo>
                  <a:pt x="69" y="22"/>
                </a:lnTo>
              </a:path>
            </a:pathLst>
          </a:custGeom>
          <a:solidFill>
            <a:schemeClr val="accent4"/>
          </a:solid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sp>
        <p:nvSpPr>
          <p:cNvPr id="3131" name="Freeform 285"/>
          <p:cNvSpPr>
            <a:spLocks/>
          </p:cNvSpPr>
          <p:nvPr/>
        </p:nvSpPr>
        <p:spPr bwMode="auto">
          <a:xfrm>
            <a:off x="5991225" y="3729038"/>
            <a:ext cx="852488" cy="411162"/>
          </a:xfrm>
          <a:custGeom>
            <a:avLst/>
            <a:gdLst>
              <a:gd name="T0" fmla="*/ 2147483647 w 618"/>
              <a:gd name="T1" fmla="*/ 2147483647 h 328"/>
              <a:gd name="T2" fmla="*/ 2147483647 w 618"/>
              <a:gd name="T3" fmla="*/ 2147483647 h 328"/>
              <a:gd name="T4" fmla="*/ 2147483647 w 618"/>
              <a:gd name="T5" fmla="*/ 2147483647 h 328"/>
              <a:gd name="T6" fmla="*/ 2147483647 w 618"/>
              <a:gd name="T7" fmla="*/ 2147483647 h 328"/>
              <a:gd name="T8" fmla="*/ 2147483647 w 618"/>
              <a:gd name="T9" fmla="*/ 2147483647 h 328"/>
              <a:gd name="T10" fmla="*/ 2147483647 w 618"/>
              <a:gd name="T11" fmla="*/ 2147483647 h 328"/>
              <a:gd name="T12" fmla="*/ 2147483647 w 618"/>
              <a:gd name="T13" fmla="*/ 2147483647 h 328"/>
              <a:gd name="T14" fmla="*/ 2147483647 w 618"/>
              <a:gd name="T15" fmla="*/ 2147483647 h 328"/>
              <a:gd name="T16" fmla="*/ 2147483647 w 618"/>
              <a:gd name="T17" fmla="*/ 2147483647 h 328"/>
              <a:gd name="T18" fmla="*/ 2147483647 w 618"/>
              <a:gd name="T19" fmla="*/ 2147483647 h 328"/>
              <a:gd name="T20" fmla="*/ 2147483647 w 618"/>
              <a:gd name="T21" fmla="*/ 2147483647 h 328"/>
              <a:gd name="T22" fmla="*/ 2147483647 w 618"/>
              <a:gd name="T23" fmla="*/ 2147483647 h 328"/>
              <a:gd name="T24" fmla="*/ 2147483647 w 618"/>
              <a:gd name="T25" fmla="*/ 2147483647 h 328"/>
              <a:gd name="T26" fmla="*/ 2147483647 w 618"/>
              <a:gd name="T27" fmla="*/ 2147483647 h 328"/>
              <a:gd name="T28" fmla="*/ 2147483647 w 618"/>
              <a:gd name="T29" fmla="*/ 2147483647 h 328"/>
              <a:gd name="T30" fmla="*/ 0 w 618"/>
              <a:gd name="T31" fmla="*/ 2147483647 h 328"/>
              <a:gd name="T32" fmla="*/ 2147483647 w 618"/>
              <a:gd name="T33" fmla="*/ 2147483647 h 328"/>
              <a:gd name="T34" fmla="*/ 2147483647 w 618"/>
              <a:gd name="T35" fmla="*/ 2147483647 h 328"/>
              <a:gd name="T36" fmla="*/ 2147483647 w 618"/>
              <a:gd name="T37" fmla="*/ 2147483647 h 328"/>
              <a:gd name="T38" fmla="*/ 2147483647 w 618"/>
              <a:gd name="T39" fmla="*/ 2147483647 h 328"/>
              <a:gd name="T40" fmla="*/ 2147483647 w 618"/>
              <a:gd name="T41" fmla="*/ 2147483647 h 328"/>
              <a:gd name="T42" fmla="*/ 2147483647 w 618"/>
              <a:gd name="T43" fmla="*/ 2147483647 h 328"/>
              <a:gd name="T44" fmla="*/ 2147483647 w 618"/>
              <a:gd name="T45" fmla="*/ 2147483647 h 328"/>
              <a:gd name="T46" fmla="*/ 2147483647 w 618"/>
              <a:gd name="T47" fmla="*/ 2147483647 h 328"/>
              <a:gd name="T48" fmla="*/ 2147483647 w 618"/>
              <a:gd name="T49" fmla="*/ 2147483647 h 328"/>
              <a:gd name="T50" fmla="*/ 2147483647 w 618"/>
              <a:gd name="T51" fmla="*/ 2147483647 h 328"/>
              <a:gd name="T52" fmla="*/ 2147483647 w 618"/>
              <a:gd name="T53" fmla="*/ 2147483647 h 328"/>
              <a:gd name="T54" fmla="*/ 2147483647 w 618"/>
              <a:gd name="T55" fmla="*/ 2147483647 h 328"/>
              <a:gd name="T56" fmla="*/ 2147483647 w 618"/>
              <a:gd name="T57" fmla="*/ 2147483647 h 328"/>
              <a:gd name="T58" fmla="*/ 2147483647 w 618"/>
              <a:gd name="T59" fmla="*/ 2147483647 h 328"/>
              <a:gd name="T60" fmla="*/ 2147483647 w 618"/>
              <a:gd name="T61" fmla="*/ 2147483647 h 328"/>
              <a:gd name="T62" fmla="*/ 2147483647 w 618"/>
              <a:gd name="T63" fmla="*/ 2147483647 h 328"/>
              <a:gd name="T64" fmla="*/ 2147483647 w 618"/>
              <a:gd name="T65" fmla="*/ 2147483647 h 328"/>
              <a:gd name="T66" fmla="*/ 2147483647 w 618"/>
              <a:gd name="T67" fmla="*/ 2147483647 h 328"/>
              <a:gd name="T68" fmla="*/ 2147483647 w 618"/>
              <a:gd name="T69" fmla="*/ 2147483647 h 328"/>
              <a:gd name="T70" fmla="*/ 2147483647 w 618"/>
              <a:gd name="T71" fmla="*/ 2147483647 h 328"/>
              <a:gd name="T72" fmla="*/ 2147483647 w 618"/>
              <a:gd name="T73" fmla="*/ 2147483647 h 328"/>
              <a:gd name="T74" fmla="*/ 2147483647 w 618"/>
              <a:gd name="T75" fmla="*/ 2147483647 h 328"/>
              <a:gd name="T76" fmla="*/ 2147483647 w 618"/>
              <a:gd name="T77" fmla="*/ 2147483647 h 328"/>
              <a:gd name="T78" fmla="*/ 2147483647 w 618"/>
              <a:gd name="T79" fmla="*/ 2147483647 h 328"/>
              <a:gd name="T80" fmla="*/ 2147483647 w 618"/>
              <a:gd name="T81" fmla="*/ 2147483647 h 328"/>
              <a:gd name="T82" fmla="*/ 2147483647 w 618"/>
              <a:gd name="T83" fmla="*/ 2147483647 h 328"/>
              <a:gd name="T84" fmla="*/ 2147483647 w 618"/>
              <a:gd name="T85" fmla="*/ 0 h 328"/>
              <a:gd name="T86" fmla="*/ 2147483647 w 618"/>
              <a:gd name="T87" fmla="*/ 2147483647 h 328"/>
              <a:gd name="T88" fmla="*/ 2147483647 w 618"/>
              <a:gd name="T89" fmla="*/ 2147483647 h 328"/>
              <a:gd name="T90" fmla="*/ 2147483647 w 618"/>
              <a:gd name="T91" fmla="*/ 2147483647 h 328"/>
              <a:gd name="T92" fmla="*/ 2147483647 w 618"/>
              <a:gd name="T93" fmla="*/ 2147483647 h 328"/>
              <a:gd name="T94" fmla="*/ 2147483647 w 618"/>
              <a:gd name="T95" fmla="*/ 2147483647 h 328"/>
              <a:gd name="T96" fmla="*/ 2147483647 w 618"/>
              <a:gd name="T97" fmla="*/ 2147483647 h 328"/>
              <a:gd name="T98" fmla="*/ 2147483647 w 618"/>
              <a:gd name="T99" fmla="*/ 2147483647 h 328"/>
              <a:gd name="T100" fmla="*/ 2147483647 w 618"/>
              <a:gd name="T101" fmla="*/ 2147483647 h 328"/>
              <a:gd name="T102" fmla="*/ 2147483647 w 618"/>
              <a:gd name="T103" fmla="*/ 2147483647 h 328"/>
              <a:gd name="T104" fmla="*/ 2147483647 w 618"/>
              <a:gd name="T105" fmla="*/ 2147483647 h 328"/>
              <a:gd name="T106" fmla="*/ 2147483647 w 618"/>
              <a:gd name="T107" fmla="*/ 2147483647 h 328"/>
              <a:gd name="T108" fmla="*/ 2147483647 w 618"/>
              <a:gd name="T109" fmla="*/ 2147483647 h 328"/>
              <a:gd name="T110" fmla="*/ 2147483647 w 618"/>
              <a:gd name="T111" fmla="*/ 2147483647 h 328"/>
              <a:gd name="T112" fmla="*/ 2147483647 w 618"/>
              <a:gd name="T113" fmla="*/ 2147483647 h 328"/>
              <a:gd name="T114" fmla="*/ 2147483647 w 618"/>
              <a:gd name="T115" fmla="*/ 2147483647 h 328"/>
              <a:gd name="T116" fmla="*/ 2147483647 w 618"/>
              <a:gd name="T117" fmla="*/ 2147483647 h 328"/>
              <a:gd name="T118" fmla="*/ 2147483647 w 618"/>
              <a:gd name="T119" fmla="*/ 2147483647 h 328"/>
              <a:gd name="T120" fmla="*/ 2147483647 w 618"/>
              <a:gd name="T121" fmla="*/ 2147483647 h 3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18"/>
              <a:gd name="T184" fmla="*/ 0 h 328"/>
              <a:gd name="T185" fmla="*/ 618 w 618"/>
              <a:gd name="T186" fmla="*/ 328 h 32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18" h="328">
                <a:moveTo>
                  <a:pt x="440" y="269"/>
                </a:moveTo>
                <a:lnTo>
                  <a:pt x="440" y="269"/>
                </a:lnTo>
                <a:lnTo>
                  <a:pt x="439" y="269"/>
                </a:lnTo>
                <a:lnTo>
                  <a:pt x="422" y="270"/>
                </a:lnTo>
                <a:lnTo>
                  <a:pt x="414" y="273"/>
                </a:lnTo>
                <a:lnTo>
                  <a:pt x="393" y="274"/>
                </a:lnTo>
                <a:lnTo>
                  <a:pt x="386" y="274"/>
                </a:lnTo>
                <a:lnTo>
                  <a:pt x="379" y="275"/>
                </a:lnTo>
                <a:lnTo>
                  <a:pt x="377" y="275"/>
                </a:lnTo>
                <a:lnTo>
                  <a:pt x="375" y="275"/>
                </a:lnTo>
                <a:lnTo>
                  <a:pt x="364" y="275"/>
                </a:lnTo>
                <a:lnTo>
                  <a:pt x="352" y="277"/>
                </a:lnTo>
                <a:lnTo>
                  <a:pt x="350" y="277"/>
                </a:lnTo>
                <a:lnTo>
                  <a:pt x="346" y="277"/>
                </a:lnTo>
                <a:lnTo>
                  <a:pt x="338" y="280"/>
                </a:lnTo>
                <a:lnTo>
                  <a:pt x="332" y="280"/>
                </a:lnTo>
                <a:lnTo>
                  <a:pt x="321" y="281"/>
                </a:lnTo>
                <a:lnTo>
                  <a:pt x="307" y="282"/>
                </a:lnTo>
                <a:lnTo>
                  <a:pt x="305" y="282"/>
                </a:lnTo>
                <a:lnTo>
                  <a:pt x="298" y="284"/>
                </a:lnTo>
                <a:lnTo>
                  <a:pt x="292" y="284"/>
                </a:lnTo>
                <a:lnTo>
                  <a:pt x="289" y="284"/>
                </a:lnTo>
                <a:lnTo>
                  <a:pt x="278" y="285"/>
                </a:lnTo>
                <a:lnTo>
                  <a:pt x="271" y="285"/>
                </a:lnTo>
                <a:lnTo>
                  <a:pt x="264" y="285"/>
                </a:lnTo>
                <a:lnTo>
                  <a:pt x="262" y="285"/>
                </a:lnTo>
                <a:lnTo>
                  <a:pt x="255" y="285"/>
                </a:lnTo>
                <a:lnTo>
                  <a:pt x="246" y="286"/>
                </a:lnTo>
                <a:lnTo>
                  <a:pt x="244" y="288"/>
                </a:lnTo>
                <a:lnTo>
                  <a:pt x="241" y="289"/>
                </a:lnTo>
                <a:lnTo>
                  <a:pt x="239" y="286"/>
                </a:lnTo>
                <a:lnTo>
                  <a:pt x="230" y="289"/>
                </a:lnTo>
                <a:lnTo>
                  <a:pt x="224" y="289"/>
                </a:lnTo>
                <a:lnTo>
                  <a:pt x="219" y="289"/>
                </a:lnTo>
                <a:lnTo>
                  <a:pt x="214" y="291"/>
                </a:lnTo>
                <a:lnTo>
                  <a:pt x="199" y="292"/>
                </a:lnTo>
                <a:lnTo>
                  <a:pt x="195" y="293"/>
                </a:lnTo>
                <a:lnTo>
                  <a:pt x="194" y="293"/>
                </a:lnTo>
                <a:lnTo>
                  <a:pt x="184" y="293"/>
                </a:lnTo>
                <a:lnTo>
                  <a:pt x="176" y="295"/>
                </a:lnTo>
                <a:lnTo>
                  <a:pt x="164" y="296"/>
                </a:lnTo>
                <a:lnTo>
                  <a:pt x="158" y="298"/>
                </a:lnTo>
                <a:lnTo>
                  <a:pt x="149" y="299"/>
                </a:lnTo>
                <a:lnTo>
                  <a:pt x="145" y="299"/>
                </a:lnTo>
                <a:lnTo>
                  <a:pt x="131" y="300"/>
                </a:lnTo>
                <a:lnTo>
                  <a:pt x="131" y="298"/>
                </a:lnTo>
                <a:lnTo>
                  <a:pt x="112" y="298"/>
                </a:lnTo>
                <a:lnTo>
                  <a:pt x="113" y="300"/>
                </a:lnTo>
                <a:lnTo>
                  <a:pt x="115" y="303"/>
                </a:lnTo>
                <a:lnTo>
                  <a:pt x="116" y="317"/>
                </a:lnTo>
                <a:lnTo>
                  <a:pt x="97" y="318"/>
                </a:lnTo>
                <a:lnTo>
                  <a:pt x="88" y="320"/>
                </a:lnTo>
                <a:lnTo>
                  <a:pt x="79" y="320"/>
                </a:lnTo>
                <a:lnTo>
                  <a:pt x="76" y="320"/>
                </a:lnTo>
                <a:lnTo>
                  <a:pt x="73" y="320"/>
                </a:lnTo>
                <a:lnTo>
                  <a:pt x="55" y="322"/>
                </a:lnTo>
                <a:lnTo>
                  <a:pt x="51" y="322"/>
                </a:lnTo>
                <a:lnTo>
                  <a:pt x="49" y="322"/>
                </a:lnTo>
                <a:lnTo>
                  <a:pt x="37" y="324"/>
                </a:lnTo>
                <a:lnTo>
                  <a:pt x="9" y="325"/>
                </a:lnTo>
                <a:lnTo>
                  <a:pt x="5" y="327"/>
                </a:lnTo>
                <a:lnTo>
                  <a:pt x="0" y="327"/>
                </a:lnTo>
                <a:lnTo>
                  <a:pt x="2" y="314"/>
                </a:lnTo>
                <a:lnTo>
                  <a:pt x="2" y="313"/>
                </a:lnTo>
                <a:lnTo>
                  <a:pt x="5" y="313"/>
                </a:lnTo>
                <a:lnTo>
                  <a:pt x="13" y="320"/>
                </a:lnTo>
                <a:lnTo>
                  <a:pt x="19" y="309"/>
                </a:lnTo>
                <a:lnTo>
                  <a:pt x="16" y="299"/>
                </a:lnTo>
                <a:lnTo>
                  <a:pt x="22" y="298"/>
                </a:lnTo>
                <a:lnTo>
                  <a:pt x="22" y="293"/>
                </a:lnTo>
                <a:lnTo>
                  <a:pt x="20" y="285"/>
                </a:lnTo>
                <a:lnTo>
                  <a:pt x="22" y="282"/>
                </a:lnTo>
                <a:lnTo>
                  <a:pt x="22" y="277"/>
                </a:lnTo>
                <a:lnTo>
                  <a:pt x="22" y="275"/>
                </a:lnTo>
                <a:lnTo>
                  <a:pt x="19" y="273"/>
                </a:lnTo>
                <a:lnTo>
                  <a:pt x="16" y="271"/>
                </a:lnTo>
                <a:lnTo>
                  <a:pt x="13" y="266"/>
                </a:lnTo>
                <a:lnTo>
                  <a:pt x="15" y="264"/>
                </a:lnTo>
                <a:lnTo>
                  <a:pt x="18" y="260"/>
                </a:lnTo>
                <a:lnTo>
                  <a:pt x="29" y="245"/>
                </a:lnTo>
                <a:lnTo>
                  <a:pt x="33" y="245"/>
                </a:lnTo>
                <a:lnTo>
                  <a:pt x="34" y="245"/>
                </a:lnTo>
                <a:lnTo>
                  <a:pt x="49" y="252"/>
                </a:lnTo>
                <a:lnTo>
                  <a:pt x="61" y="253"/>
                </a:lnTo>
                <a:lnTo>
                  <a:pt x="66" y="259"/>
                </a:lnTo>
                <a:lnTo>
                  <a:pt x="72" y="259"/>
                </a:lnTo>
                <a:lnTo>
                  <a:pt x="73" y="259"/>
                </a:lnTo>
                <a:lnTo>
                  <a:pt x="77" y="252"/>
                </a:lnTo>
                <a:lnTo>
                  <a:pt x="70" y="238"/>
                </a:lnTo>
                <a:lnTo>
                  <a:pt x="76" y="219"/>
                </a:lnTo>
                <a:lnTo>
                  <a:pt x="79" y="220"/>
                </a:lnTo>
                <a:lnTo>
                  <a:pt x="80" y="222"/>
                </a:lnTo>
                <a:lnTo>
                  <a:pt x="81" y="220"/>
                </a:lnTo>
                <a:lnTo>
                  <a:pt x="90" y="215"/>
                </a:lnTo>
                <a:lnTo>
                  <a:pt x="99" y="212"/>
                </a:lnTo>
                <a:lnTo>
                  <a:pt x="105" y="208"/>
                </a:lnTo>
                <a:lnTo>
                  <a:pt x="98" y="202"/>
                </a:lnTo>
                <a:lnTo>
                  <a:pt x="98" y="201"/>
                </a:lnTo>
                <a:lnTo>
                  <a:pt x="95" y="195"/>
                </a:lnTo>
                <a:lnTo>
                  <a:pt x="98" y="186"/>
                </a:lnTo>
                <a:lnTo>
                  <a:pt x="105" y="176"/>
                </a:lnTo>
                <a:lnTo>
                  <a:pt x="106" y="176"/>
                </a:lnTo>
                <a:lnTo>
                  <a:pt x="110" y="166"/>
                </a:lnTo>
                <a:lnTo>
                  <a:pt x="112" y="164"/>
                </a:lnTo>
                <a:lnTo>
                  <a:pt x="116" y="161"/>
                </a:lnTo>
                <a:lnTo>
                  <a:pt x="126" y="164"/>
                </a:lnTo>
                <a:lnTo>
                  <a:pt x="131" y="162"/>
                </a:lnTo>
                <a:lnTo>
                  <a:pt x="138" y="169"/>
                </a:lnTo>
                <a:lnTo>
                  <a:pt x="137" y="158"/>
                </a:lnTo>
                <a:lnTo>
                  <a:pt x="151" y="155"/>
                </a:lnTo>
                <a:lnTo>
                  <a:pt x="155" y="155"/>
                </a:lnTo>
                <a:lnTo>
                  <a:pt x="158" y="155"/>
                </a:lnTo>
                <a:lnTo>
                  <a:pt x="164" y="160"/>
                </a:lnTo>
                <a:lnTo>
                  <a:pt x="167" y="161"/>
                </a:lnTo>
                <a:lnTo>
                  <a:pt x="181" y="169"/>
                </a:lnTo>
                <a:lnTo>
                  <a:pt x="189" y="153"/>
                </a:lnTo>
                <a:lnTo>
                  <a:pt x="191" y="153"/>
                </a:lnTo>
                <a:lnTo>
                  <a:pt x="199" y="147"/>
                </a:lnTo>
                <a:lnTo>
                  <a:pt x="203" y="143"/>
                </a:lnTo>
                <a:lnTo>
                  <a:pt x="210" y="153"/>
                </a:lnTo>
                <a:lnTo>
                  <a:pt x="219" y="155"/>
                </a:lnTo>
                <a:lnTo>
                  <a:pt x="219" y="160"/>
                </a:lnTo>
                <a:lnTo>
                  <a:pt x="224" y="155"/>
                </a:lnTo>
                <a:lnTo>
                  <a:pt x="228" y="136"/>
                </a:lnTo>
                <a:lnTo>
                  <a:pt x="231" y="136"/>
                </a:lnTo>
                <a:lnTo>
                  <a:pt x="232" y="129"/>
                </a:lnTo>
                <a:lnTo>
                  <a:pt x="231" y="128"/>
                </a:lnTo>
                <a:lnTo>
                  <a:pt x="231" y="126"/>
                </a:lnTo>
                <a:lnTo>
                  <a:pt x="238" y="125"/>
                </a:lnTo>
                <a:lnTo>
                  <a:pt x="238" y="118"/>
                </a:lnTo>
                <a:lnTo>
                  <a:pt x="242" y="120"/>
                </a:lnTo>
                <a:lnTo>
                  <a:pt x="248" y="125"/>
                </a:lnTo>
                <a:lnTo>
                  <a:pt x="250" y="133"/>
                </a:lnTo>
                <a:lnTo>
                  <a:pt x="271" y="136"/>
                </a:lnTo>
                <a:lnTo>
                  <a:pt x="277" y="135"/>
                </a:lnTo>
                <a:lnTo>
                  <a:pt x="278" y="121"/>
                </a:lnTo>
                <a:lnTo>
                  <a:pt x="278" y="115"/>
                </a:lnTo>
                <a:lnTo>
                  <a:pt x="282" y="107"/>
                </a:lnTo>
                <a:lnTo>
                  <a:pt x="285" y="103"/>
                </a:lnTo>
                <a:lnTo>
                  <a:pt x="288" y="103"/>
                </a:lnTo>
                <a:lnTo>
                  <a:pt x="289" y="104"/>
                </a:lnTo>
                <a:lnTo>
                  <a:pt x="298" y="92"/>
                </a:lnTo>
                <a:lnTo>
                  <a:pt x="298" y="88"/>
                </a:lnTo>
                <a:lnTo>
                  <a:pt x="307" y="80"/>
                </a:lnTo>
                <a:lnTo>
                  <a:pt x="311" y="73"/>
                </a:lnTo>
                <a:lnTo>
                  <a:pt x="311" y="67"/>
                </a:lnTo>
                <a:lnTo>
                  <a:pt x="310" y="63"/>
                </a:lnTo>
                <a:lnTo>
                  <a:pt x="314" y="51"/>
                </a:lnTo>
                <a:lnTo>
                  <a:pt x="317" y="49"/>
                </a:lnTo>
                <a:lnTo>
                  <a:pt x="324" y="49"/>
                </a:lnTo>
                <a:lnTo>
                  <a:pt x="328" y="53"/>
                </a:lnTo>
                <a:lnTo>
                  <a:pt x="335" y="51"/>
                </a:lnTo>
                <a:lnTo>
                  <a:pt x="341" y="45"/>
                </a:lnTo>
                <a:lnTo>
                  <a:pt x="343" y="44"/>
                </a:lnTo>
                <a:lnTo>
                  <a:pt x="345" y="42"/>
                </a:lnTo>
                <a:lnTo>
                  <a:pt x="354" y="38"/>
                </a:lnTo>
                <a:lnTo>
                  <a:pt x="360" y="30"/>
                </a:lnTo>
                <a:lnTo>
                  <a:pt x="361" y="28"/>
                </a:lnTo>
                <a:lnTo>
                  <a:pt x="353" y="27"/>
                </a:lnTo>
                <a:lnTo>
                  <a:pt x="353" y="24"/>
                </a:lnTo>
                <a:lnTo>
                  <a:pt x="354" y="16"/>
                </a:lnTo>
                <a:lnTo>
                  <a:pt x="352" y="13"/>
                </a:lnTo>
                <a:lnTo>
                  <a:pt x="350" y="9"/>
                </a:lnTo>
                <a:lnTo>
                  <a:pt x="354" y="4"/>
                </a:lnTo>
                <a:lnTo>
                  <a:pt x="357" y="2"/>
                </a:lnTo>
                <a:lnTo>
                  <a:pt x="360" y="0"/>
                </a:lnTo>
                <a:lnTo>
                  <a:pt x="371" y="5"/>
                </a:lnTo>
                <a:lnTo>
                  <a:pt x="381" y="2"/>
                </a:lnTo>
                <a:lnTo>
                  <a:pt x="382" y="0"/>
                </a:lnTo>
                <a:lnTo>
                  <a:pt x="393" y="6"/>
                </a:lnTo>
                <a:lnTo>
                  <a:pt x="397" y="8"/>
                </a:lnTo>
                <a:lnTo>
                  <a:pt x="402" y="16"/>
                </a:lnTo>
                <a:lnTo>
                  <a:pt x="404" y="19"/>
                </a:lnTo>
                <a:lnTo>
                  <a:pt x="407" y="23"/>
                </a:lnTo>
                <a:lnTo>
                  <a:pt x="407" y="27"/>
                </a:lnTo>
                <a:lnTo>
                  <a:pt x="417" y="31"/>
                </a:lnTo>
                <a:lnTo>
                  <a:pt x="424" y="33"/>
                </a:lnTo>
                <a:lnTo>
                  <a:pt x="427" y="30"/>
                </a:lnTo>
                <a:lnTo>
                  <a:pt x="428" y="30"/>
                </a:lnTo>
                <a:lnTo>
                  <a:pt x="436" y="30"/>
                </a:lnTo>
                <a:lnTo>
                  <a:pt x="440" y="33"/>
                </a:lnTo>
                <a:lnTo>
                  <a:pt x="450" y="42"/>
                </a:lnTo>
                <a:lnTo>
                  <a:pt x="454" y="42"/>
                </a:lnTo>
                <a:lnTo>
                  <a:pt x="456" y="42"/>
                </a:lnTo>
                <a:lnTo>
                  <a:pt x="458" y="42"/>
                </a:lnTo>
                <a:lnTo>
                  <a:pt x="460" y="37"/>
                </a:lnTo>
                <a:lnTo>
                  <a:pt x="467" y="33"/>
                </a:lnTo>
                <a:lnTo>
                  <a:pt x="481" y="35"/>
                </a:lnTo>
                <a:lnTo>
                  <a:pt x="489" y="42"/>
                </a:lnTo>
                <a:lnTo>
                  <a:pt x="490" y="40"/>
                </a:lnTo>
                <a:lnTo>
                  <a:pt x="493" y="37"/>
                </a:lnTo>
                <a:lnTo>
                  <a:pt x="500" y="37"/>
                </a:lnTo>
                <a:lnTo>
                  <a:pt x="508" y="24"/>
                </a:lnTo>
                <a:lnTo>
                  <a:pt x="521" y="20"/>
                </a:lnTo>
                <a:lnTo>
                  <a:pt x="524" y="33"/>
                </a:lnTo>
                <a:lnTo>
                  <a:pt x="529" y="40"/>
                </a:lnTo>
                <a:lnTo>
                  <a:pt x="533" y="40"/>
                </a:lnTo>
                <a:lnTo>
                  <a:pt x="542" y="44"/>
                </a:lnTo>
                <a:lnTo>
                  <a:pt x="546" y="46"/>
                </a:lnTo>
                <a:lnTo>
                  <a:pt x="550" y="52"/>
                </a:lnTo>
                <a:lnTo>
                  <a:pt x="550" y="57"/>
                </a:lnTo>
                <a:lnTo>
                  <a:pt x="553" y="70"/>
                </a:lnTo>
                <a:lnTo>
                  <a:pt x="551" y="70"/>
                </a:lnTo>
                <a:lnTo>
                  <a:pt x="551" y="84"/>
                </a:lnTo>
                <a:lnTo>
                  <a:pt x="565" y="96"/>
                </a:lnTo>
                <a:lnTo>
                  <a:pt x="565" y="102"/>
                </a:lnTo>
                <a:lnTo>
                  <a:pt x="565" y="103"/>
                </a:lnTo>
                <a:lnTo>
                  <a:pt x="574" y="109"/>
                </a:lnTo>
                <a:lnTo>
                  <a:pt x="574" y="110"/>
                </a:lnTo>
                <a:lnTo>
                  <a:pt x="578" y="115"/>
                </a:lnTo>
                <a:lnTo>
                  <a:pt x="583" y="121"/>
                </a:lnTo>
                <a:lnTo>
                  <a:pt x="582" y="122"/>
                </a:lnTo>
                <a:lnTo>
                  <a:pt x="603" y="136"/>
                </a:lnTo>
                <a:lnTo>
                  <a:pt x="603" y="139"/>
                </a:lnTo>
                <a:lnTo>
                  <a:pt x="617" y="139"/>
                </a:lnTo>
                <a:lnTo>
                  <a:pt x="608" y="149"/>
                </a:lnTo>
                <a:lnTo>
                  <a:pt x="600" y="160"/>
                </a:lnTo>
                <a:lnTo>
                  <a:pt x="592" y="169"/>
                </a:lnTo>
                <a:lnTo>
                  <a:pt x="587" y="173"/>
                </a:lnTo>
                <a:lnTo>
                  <a:pt x="582" y="176"/>
                </a:lnTo>
                <a:lnTo>
                  <a:pt x="574" y="183"/>
                </a:lnTo>
                <a:lnTo>
                  <a:pt x="572" y="183"/>
                </a:lnTo>
                <a:lnTo>
                  <a:pt x="561" y="193"/>
                </a:lnTo>
                <a:lnTo>
                  <a:pt x="560" y="205"/>
                </a:lnTo>
                <a:lnTo>
                  <a:pt x="550" y="212"/>
                </a:lnTo>
                <a:lnTo>
                  <a:pt x="550" y="219"/>
                </a:lnTo>
                <a:lnTo>
                  <a:pt x="550" y="220"/>
                </a:lnTo>
                <a:lnTo>
                  <a:pt x="532" y="235"/>
                </a:lnTo>
                <a:lnTo>
                  <a:pt x="532" y="238"/>
                </a:lnTo>
                <a:lnTo>
                  <a:pt x="506" y="252"/>
                </a:lnTo>
                <a:lnTo>
                  <a:pt x="501" y="252"/>
                </a:lnTo>
                <a:lnTo>
                  <a:pt x="492" y="259"/>
                </a:lnTo>
                <a:lnTo>
                  <a:pt x="488" y="260"/>
                </a:lnTo>
                <a:lnTo>
                  <a:pt x="486" y="263"/>
                </a:lnTo>
                <a:lnTo>
                  <a:pt x="479" y="264"/>
                </a:lnTo>
                <a:lnTo>
                  <a:pt x="467" y="266"/>
                </a:lnTo>
                <a:lnTo>
                  <a:pt x="460" y="266"/>
                </a:lnTo>
                <a:lnTo>
                  <a:pt x="453" y="267"/>
                </a:lnTo>
                <a:lnTo>
                  <a:pt x="443" y="269"/>
                </a:lnTo>
                <a:lnTo>
                  <a:pt x="440" y="269"/>
                </a:lnTo>
              </a:path>
            </a:pathLst>
          </a:custGeom>
          <a:solidFill>
            <a:schemeClr val="accent4"/>
          </a:solidFill>
          <a:ln w="6350">
            <a:solidFill>
              <a:schemeClr val="tx1"/>
            </a:solidFill>
            <a:round/>
            <a:headEnd/>
            <a:tailEnd/>
          </a:ln>
        </p:spPr>
        <p:txBody>
          <a:bodyPr/>
          <a:lstStyle/>
          <a:p>
            <a:pPr>
              <a:spcBef>
                <a:spcPct val="50000"/>
              </a:spcBef>
              <a:defRPr/>
            </a:pPr>
            <a:endParaRPr lang="en-US" dirty="0">
              <a:solidFill>
                <a:prstClr val="black"/>
              </a:solidFill>
              <a:ea typeface="ＭＳ Ｐゴシック" charset="-128"/>
              <a:cs typeface="ＭＳ Ｐゴシック"/>
            </a:endParaRPr>
          </a:p>
        </p:txBody>
      </p:sp>
      <p:sp>
        <p:nvSpPr>
          <p:cNvPr id="373818" name="Freeform 287" descr="Outlined diamond"/>
          <p:cNvSpPr>
            <a:spLocks/>
          </p:cNvSpPr>
          <p:nvPr/>
        </p:nvSpPr>
        <p:spPr bwMode="auto">
          <a:xfrm>
            <a:off x="6621463" y="3919538"/>
            <a:ext cx="1038225" cy="420687"/>
          </a:xfrm>
          <a:custGeom>
            <a:avLst/>
            <a:gdLst>
              <a:gd name="T0" fmla="*/ 2147483647 w 753"/>
              <a:gd name="T1" fmla="*/ 2147483647 h 338"/>
              <a:gd name="T2" fmla="*/ 2147483647 w 753"/>
              <a:gd name="T3" fmla="*/ 2147483647 h 338"/>
              <a:gd name="T4" fmla="*/ 2147483647 w 753"/>
              <a:gd name="T5" fmla="*/ 2147483647 h 338"/>
              <a:gd name="T6" fmla="*/ 2147483647 w 753"/>
              <a:gd name="T7" fmla="*/ 2147483647 h 338"/>
              <a:gd name="T8" fmla="*/ 2147483647 w 753"/>
              <a:gd name="T9" fmla="*/ 2147483647 h 338"/>
              <a:gd name="T10" fmla="*/ 2147483647 w 753"/>
              <a:gd name="T11" fmla="*/ 2147483647 h 338"/>
              <a:gd name="T12" fmla="*/ 2147483647 w 753"/>
              <a:gd name="T13" fmla="*/ 2147483647 h 338"/>
              <a:gd name="T14" fmla="*/ 2147483647 w 753"/>
              <a:gd name="T15" fmla="*/ 2147483647 h 338"/>
              <a:gd name="T16" fmla="*/ 2147483647 w 753"/>
              <a:gd name="T17" fmla="*/ 2147483647 h 338"/>
              <a:gd name="T18" fmla="*/ 2147483647 w 753"/>
              <a:gd name="T19" fmla="*/ 2147483647 h 338"/>
              <a:gd name="T20" fmla="*/ 2147483647 w 753"/>
              <a:gd name="T21" fmla="*/ 2147483647 h 338"/>
              <a:gd name="T22" fmla="*/ 2147483647 w 753"/>
              <a:gd name="T23" fmla="*/ 2147483647 h 338"/>
              <a:gd name="T24" fmla="*/ 2147483647 w 753"/>
              <a:gd name="T25" fmla="*/ 2147483647 h 338"/>
              <a:gd name="T26" fmla="*/ 2147483647 w 753"/>
              <a:gd name="T27" fmla="*/ 2147483647 h 338"/>
              <a:gd name="T28" fmla="*/ 2147483647 w 753"/>
              <a:gd name="T29" fmla="*/ 2147483647 h 338"/>
              <a:gd name="T30" fmla="*/ 2147483647 w 753"/>
              <a:gd name="T31" fmla="*/ 2147483647 h 338"/>
              <a:gd name="T32" fmla="*/ 2147483647 w 753"/>
              <a:gd name="T33" fmla="*/ 2147483647 h 338"/>
              <a:gd name="T34" fmla="*/ 2147483647 w 753"/>
              <a:gd name="T35" fmla="*/ 2147483647 h 338"/>
              <a:gd name="T36" fmla="*/ 2147483647 w 753"/>
              <a:gd name="T37" fmla="*/ 2147483647 h 338"/>
              <a:gd name="T38" fmla="*/ 2147483647 w 753"/>
              <a:gd name="T39" fmla="*/ 2147483647 h 338"/>
              <a:gd name="T40" fmla="*/ 2147483647 w 753"/>
              <a:gd name="T41" fmla="*/ 2147483647 h 338"/>
              <a:gd name="T42" fmla="*/ 2147483647 w 753"/>
              <a:gd name="T43" fmla="*/ 2147483647 h 338"/>
              <a:gd name="T44" fmla="*/ 2147483647 w 753"/>
              <a:gd name="T45" fmla="*/ 2147483647 h 338"/>
              <a:gd name="T46" fmla="*/ 2147483647 w 753"/>
              <a:gd name="T47" fmla="*/ 2147483647 h 338"/>
              <a:gd name="T48" fmla="*/ 2147483647 w 753"/>
              <a:gd name="T49" fmla="*/ 2147483647 h 338"/>
              <a:gd name="T50" fmla="*/ 2147483647 w 753"/>
              <a:gd name="T51" fmla="*/ 2147483647 h 338"/>
              <a:gd name="T52" fmla="*/ 2147483647 w 753"/>
              <a:gd name="T53" fmla="*/ 2147483647 h 338"/>
              <a:gd name="T54" fmla="*/ 2147483647 w 753"/>
              <a:gd name="T55" fmla="*/ 2147483647 h 338"/>
              <a:gd name="T56" fmla="*/ 2147483647 w 753"/>
              <a:gd name="T57" fmla="*/ 2147483647 h 338"/>
              <a:gd name="T58" fmla="*/ 2147483647 w 753"/>
              <a:gd name="T59" fmla="*/ 2147483647 h 338"/>
              <a:gd name="T60" fmla="*/ 2147483647 w 753"/>
              <a:gd name="T61" fmla="*/ 2147483647 h 338"/>
              <a:gd name="T62" fmla="*/ 2147483647 w 753"/>
              <a:gd name="T63" fmla="*/ 2147483647 h 338"/>
              <a:gd name="T64" fmla="*/ 2147483647 w 753"/>
              <a:gd name="T65" fmla="*/ 2147483647 h 338"/>
              <a:gd name="T66" fmla="*/ 2147483647 w 753"/>
              <a:gd name="T67" fmla="*/ 2147483647 h 338"/>
              <a:gd name="T68" fmla="*/ 2147483647 w 753"/>
              <a:gd name="T69" fmla="*/ 2147483647 h 338"/>
              <a:gd name="T70" fmla="*/ 2147483647 w 753"/>
              <a:gd name="T71" fmla="*/ 2147483647 h 338"/>
              <a:gd name="T72" fmla="*/ 2147483647 w 753"/>
              <a:gd name="T73" fmla="*/ 2147483647 h 338"/>
              <a:gd name="T74" fmla="*/ 2147483647 w 753"/>
              <a:gd name="T75" fmla="*/ 2147483647 h 338"/>
              <a:gd name="T76" fmla="*/ 2147483647 w 753"/>
              <a:gd name="T77" fmla="*/ 2147483647 h 338"/>
              <a:gd name="T78" fmla="*/ 2147483647 w 753"/>
              <a:gd name="T79" fmla="*/ 2147483647 h 338"/>
              <a:gd name="T80" fmla="*/ 2147483647 w 753"/>
              <a:gd name="T81" fmla="*/ 2147483647 h 338"/>
              <a:gd name="T82" fmla="*/ 2147483647 w 753"/>
              <a:gd name="T83" fmla="*/ 2147483647 h 338"/>
              <a:gd name="T84" fmla="*/ 2147483647 w 753"/>
              <a:gd name="T85" fmla="*/ 2147483647 h 338"/>
              <a:gd name="T86" fmla="*/ 2147483647 w 753"/>
              <a:gd name="T87" fmla="*/ 2147483647 h 338"/>
              <a:gd name="T88" fmla="*/ 2147483647 w 753"/>
              <a:gd name="T89" fmla="*/ 2147483647 h 338"/>
              <a:gd name="T90" fmla="*/ 0 w 753"/>
              <a:gd name="T91" fmla="*/ 2147483647 h 338"/>
              <a:gd name="T92" fmla="*/ 2147483647 w 753"/>
              <a:gd name="T93" fmla="*/ 2147483647 h 338"/>
              <a:gd name="T94" fmla="*/ 2147483647 w 753"/>
              <a:gd name="T95" fmla="*/ 2147483647 h 338"/>
              <a:gd name="T96" fmla="*/ 2147483647 w 753"/>
              <a:gd name="T97" fmla="*/ 2147483647 h 338"/>
              <a:gd name="T98" fmla="*/ 2147483647 w 753"/>
              <a:gd name="T99" fmla="*/ 2147483647 h 338"/>
              <a:gd name="T100" fmla="*/ 2147483647 w 753"/>
              <a:gd name="T101" fmla="*/ 2147483647 h 338"/>
              <a:gd name="T102" fmla="*/ 2147483647 w 753"/>
              <a:gd name="T103" fmla="*/ 2147483647 h 338"/>
              <a:gd name="T104" fmla="*/ 2147483647 w 753"/>
              <a:gd name="T105" fmla="*/ 2147483647 h 3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53"/>
              <a:gd name="T160" fmla="*/ 0 h 338"/>
              <a:gd name="T161" fmla="*/ 753 w 753"/>
              <a:gd name="T162" fmla="*/ 338 h 3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53" h="338">
                <a:moveTo>
                  <a:pt x="146" y="155"/>
                </a:moveTo>
                <a:lnTo>
                  <a:pt x="150" y="151"/>
                </a:lnTo>
                <a:lnTo>
                  <a:pt x="160" y="146"/>
                </a:lnTo>
                <a:lnTo>
                  <a:pt x="163" y="143"/>
                </a:lnTo>
                <a:lnTo>
                  <a:pt x="170" y="146"/>
                </a:lnTo>
                <a:lnTo>
                  <a:pt x="171" y="147"/>
                </a:lnTo>
                <a:lnTo>
                  <a:pt x="175" y="147"/>
                </a:lnTo>
                <a:lnTo>
                  <a:pt x="178" y="144"/>
                </a:lnTo>
                <a:lnTo>
                  <a:pt x="180" y="144"/>
                </a:lnTo>
                <a:lnTo>
                  <a:pt x="185" y="128"/>
                </a:lnTo>
                <a:lnTo>
                  <a:pt x="186" y="125"/>
                </a:lnTo>
                <a:lnTo>
                  <a:pt x="189" y="121"/>
                </a:lnTo>
                <a:lnTo>
                  <a:pt x="199" y="118"/>
                </a:lnTo>
                <a:lnTo>
                  <a:pt x="200" y="111"/>
                </a:lnTo>
                <a:lnTo>
                  <a:pt x="202" y="98"/>
                </a:lnTo>
                <a:lnTo>
                  <a:pt x="202" y="89"/>
                </a:lnTo>
                <a:lnTo>
                  <a:pt x="206" y="89"/>
                </a:lnTo>
                <a:lnTo>
                  <a:pt x="218" y="87"/>
                </a:lnTo>
                <a:lnTo>
                  <a:pt x="221" y="87"/>
                </a:lnTo>
                <a:lnTo>
                  <a:pt x="229" y="86"/>
                </a:lnTo>
                <a:lnTo>
                  <a:pt x="232" y="84"/>
                </a:lnTo>
                <a:lnTo>
                  <a:pt x="254" y="82"/>
                </a:lnTo>
                <a:lnTo>
                  <a:pt x="267" y="80"/>
                </a:lnTo>
                <a:lnTo>
                  <a:pt x="270" y="80"/>
                </a:lnTo>
                <a:lnTo>
                  <a:pt x="271" y="80"/>
                </a:lnTo>
                <a:lnTo>
                  <a:pt x="272" y="80"/>
                </a:lnTo>
                <a:lnTo>
                  <a:pt x="274" y="80"/>
                </a:lnTo>
                <a:lnTo>
                  <a:pt x="278" y="79"/>
                </a:lnTo>
                <a:lnTo>
                  <a:pt x="283" y="77"/>
                </a:lnTo>
                <a:lnTo>
                  <a:pt x="292" y="77"/>
                </a:lnTo>
                <a:lnTo>
                  <a:pt x="296" y="76"/>
                </a:lnTo>
                <a:lnTo>
                  <a:pt x="301" y="76"/>
                </a:lnTo>
                <a:lnTo>
                  <a:pt x="306" y="75"/>
                </a:lnTo>
                <a:lnTo>
                  <a:pt x="318" y="73"/>
                </a:lnTo>
                <a:lnTo>
                  <a:pt x="333" y="72"/>
                </a:lnTo>
                <a:lnTo>
                  <a:pt x="340" y="71"/>
                </a:lnTo>
                <a:lnTo>
                  <a:pt x="342" y="71"/>
                </a:lnTo>
                <a:lnTo>
                  <a:pt x="344" y="69"/>
                </a:lnTo>
                <a:lnTo>
                  <a:pt x="354" y="68"/>
                </a:lnTo>
                <a:lnTo>
                  <a:pt x="368" y="65"/>
                </a:lnTo>
                <a:lnTo>
                  <a:pt x="375" y="64"/>
                </a:lnTo>
                <a:lnTo>
                  <a:pt x="380" y="64"/>
                </a:lnTo>
                <a:lnTo>
                  <a:pt x="385" y="62"/>
                </a:lnTo>
                <a:lnTo>
                  <a:pt x="397" y="61"/>
                </a:lnTo>
                <a:lnTo>
                  <a:pt x="407" y="58"/>
                </a:lnTo>
                <a:lnTo>
                  <a:pt x="409" y="58"/>
                </a:lnTo>
                <a:lnTo>
                  <a:pt x="416" y="57"/>
                </a:lnTo>
                <a:lnTo>
                  <a:pt x="443" y="51"/>
                </a:lnTo>
                <a:lnTo>
                  <a:pt x="444" y="51"/>
                </a:lnTo>
                <a:lnTo>
                  <a:pt x="445" y="51"/>
                </a:lnTo>
                <a:lnTo>
                  <a:pt x="447" y="51"/>
                </a:lnTo>
                <a:lnTo>
                  <a:pt x="450" y="50"/>
                </a:lnTo>
                <a:lnTo>
                  <a:pt x="451" y="50"/>
                </a:lnTo>
                <a:lnTo>
                  <a:pt x="459" y="48"/>
                </a:lnTo>
                <a:lnTo>
                  <a:pt x="470" y="47"/>
                </a:lnTo>
                <a:lnTo>
                  <a:pt x="473" y="45"/>
                </a:lnTo>
                <a:lnTo>
                  <a:pt x="477" y="44"/>
                </a:lnTo>
                <a:lnTo>
                  <a:pt x="480" y="44"/>
                </a:lnTo>
                <a:lnTo>
                  <a:pt x="484" y="43"/>
                </a:lnTo>
                <a:lnTo>
                  <a:pt x="491" y="41"/>
                </a:lnTo>
                <a:lnTo>
                  <a:pt x="494" y="41"/>
                </a:lnTo>
                <a:lnTo>
                  <a:pt x="509" y="38"/>
                </a:lnTo>
                <a:lnTo>
                  <a:pt x="512" y="37"/>
                </a:lnTo>
                <a:lnTo>
                  <a:pt x="516" y="37"/>
                </a:lnTo>
                <a:lnTo>
                  <a:pt x="520" y="36"/>
                </a:lnTo>
                <a:lnTo>
                  <a:pt x="526" y="34"/>
                </a:lnTo>
                <a:lnTo>
                  <a:pt x="529" y="34"/>
                </a:lnTo>
                <a:lnTo>
                  <a:pt x="533" y="33"/>
                </a:lnTo>
                <a:lnTo>
                  <a:pt x="548" y="30"/>
                </a:lnTo>
                <a:lnTo>
                  <a:pt x="551" y="30"/>
                </a:lnTo>
                <a:lnTo>
                  <a:pt x="571" y="25"/>
                </a:lnTo>
                <a:lnTo>
                  <a:pt x="576" y="25"/>
                </a:lnTo>
                <a:lnTo>
                  <a:pt x="583" y="23"/>
                </a:lnTo>
                <a:lnTo>
                  <a:pt x="585" y="23"/>
                </a:lnTo>
                <a:lnTo>
                  <a:pt x="588" y="22"/>
                </a:lnTo>
                <a:lnTo>
                  <a:pt x="603" y="18"/>
                </a:lnTo>
                <a:lnTo>
                  <a:pt x="606" y="18"/>
                </a:lnTo>
                <a:lnTo>
                  <a:pt x="617" y="15"/>
                </a:lnTo>
                <a:lnTo>
                  <a:pt x="635" y="11"/>
                </a:lnTo>
                <a:lnTo>
                  <a:pt x="638" y="11"/>
                </a:lnTo>
                <a:lnTo>
                  <a:pt x="639" y="11"/>
                </a:lnTo>
                <a:lnTo>
                  <a:pt x="649" y="8"/>
                </a:lnTo>
                <a:lnTo>
                  <a:pt x="652" y="8"/>
                </a:lnTo>
                <a:lnTo>
                  <a:pt x="655" y="6"/>
                </a:lnTo>
                <a:lnTo>
                  <a:pt x="657" y="6"/>
                </a:lnTo>
                <a:lnTo>
                  <a:pt x="659" y="6"/>
                </a:lnTo>
                <a:lnTo>
                  <a:pt x="670" y="4"/>
                </a:lnTo>
                <a:lnTo>
                  <a:pt x="679" y="1"/>
                </a:lnTo>
                <a:lnTo>
                  <a:pt x="691" y="0"/>
                </a:lnTo>
                <a:lnTo>
                  <a:pt x="693" y="4"/>
                </a:lnTo>
                <a:lnTo>
                  <a:pt x="706" y="32"/>
                </a:lnTo>
                <a:lnTo>
                  <a:pt x="747" y="90"/>
                </a:lnTo>
                <a:lnTo>
                  <a:pt x="752" y="132"/>
                </a:lnTo>
                <a:lnTo>
                  <a:pt x="732" y="142"/>
                </a:lnTo>
                <a:lnTo>
                  <a:pt x="714" y="161"/>
                </a:lnTo>
                <a:lnTo>
                  <a:pt x="695" y="186"/>
                </a:lnTo>
                <a:lnTo>
                  <a:pt x="679" y="218"/>
                </a:lnTo>
                <a:lnTo>
                  <a:pt x="671" y="214"/>
                </a:lnTo>
                <a:lnTo>
                  <a:pt x="659" y="214"/>
                </a:lnTo>
                <a:lnTo>
                  <a:pt x="630" y="226"/>
                </a:lnTo>
                <a:lnTo>
                  <a:pt x="620" y="235"/>
                </a:lnTo>
                <a:lnTo>
                  <a:pt x="599" y="256"/>
                </a:lnTo>
                <a:lnTo>
                  <a:pt x="585" y="275"/>
                </a:lnTo>
                <a:lnTo>
                  <a:pt x="583" y="279"/>
                </a:lnTo>
                <a:lnTo>
                  <a:pt x="574" y="317"/>
                </a:lnTo>
                <a:lnTo>
                  <a:pt x="573" y="324"/>
                </a:lnTo>
                <a:lnTo>
                  <a:pt x="558" y="323"/>
                </a:lnTo>
                <a:lnTo>
                  <a:pt x="537" y="328"/>
                </a:lnTo>
                <a:lnTo>
                  <a:pt x="523" y="337"/>
                </a:lnTo>
                <a:lnTo>
                  <a:pt x="520" y="334"/>
                </a:lnTo>
                <a:lnTo>
                  <a:pt x="513" y="330"/>
                </a:lnTo>
                <a:lnTo>
                  <a:pt x="511" y="328"/>
                </a:lnTo>
                <a:lnTo>
                  <a:pt x="488" y="311"/>
                </a:lnTo>
                <a:lnTo>
                  <a:pt x="473" y="302"/>
                </a:lnTo>
                <a:lnTo>
                  <a:pt x="468" y="298"/>
                </a:lnTo>
                <a:lnTo>
                  <a:pt x="447" y="282"/>
                </a:lnTo>
                <a:lnTo>
                  <a:pt x="440" y="277"/>
                </a:lnTo>
                <a:lnTo>
                  <a:pt x="429" y="268"/>
                </a:lnTo>
                <a:lnTo>
                  <a:pt x="427" y="268"/>
                </a:lnTo>
                <a:lnTo>
                  <a:pt x="427" y="267"/>
                </a:lnTo>
                <a:lnTo>
                  <a:pt x="412" y="257"/>
                </a:lnTo>
                <a:lnTo>
                  <a:pt x="405" y="253"/>
                </a:lnTo>
                <a:lnTo>
                  <a:pt x="404" y="253"/>
                </a:lnTo>
                <a:lnTo>
                  <a:pt x="400" y="253"/>
                </a:lnTo>
                <a:lnTo>
                  <a:pt x="389" y="256"/>
                </a:lnTo>
                <a:lnTo>
                  <a:pt x="383" y="256"/>
                </a:lnTo>
                <a:lnTo>
                  <a:pt x="378" y="257"/>
                </a:lnTo>
                <a:lnTo>
                  <a:pt x="354" y="260"/>
                </a:lnTo>
                <a:lnTo>
                  <a:pt x="348" y="261"/>
                </a:lnTo>
                <a:lnTo>
                  <a:pt x="337" y="263"/>
                </a:lnTo>
                <a:lnTo>
                  <a:pt x="329" y="265"/>
                </a:lnTo>
                <a:lnTo>
                  <a:pt x="308" y="267"/>
                </a:lnTo>
                <a:lnTo>
                  <a:pt x="307" y="256"/>
                </a:lnTo>
                <a:lnTo>
                  <a:pt x="301" y="249"/>
                </a:lnTo>
                <a:lnTo>
                  <a:pt x="300" y="247"/>
                </a:lnTo>
                <a:lnTo>
                  <a:pt x="297" y="245"/>
                </a:lnTo>
                <a:lnTo>
                  <a:pt x="294" y="242"/>
                </a:lnTo>
                <a:lnTo>
                  <a:pt x="286" y="243"/>
                </a:lnTo>
                <a:lnTo>
                  <a:pt x="281" y="236"/>
                </a:lnTo>
                <a:lnTo>
                  <a:pt x="282" y="236"/>
                </a:lnTo>
                <a:lnTo>
                  <a:pt x="272" y="236"/>
                </a:lnTo>
                <a:lnTo>
                  <a:pt x="263" y="238"/>
                </a:lnTo>
                <a:lnTo>
                  <a:pt x="256" y="239"/>
                </a:lnTo>
                <a:lnTo>
                  <a:pt x="253" y="239"/>
                </a:lnTo>
                <a:lnTo>
                  <a:pt x="242" y="240"/>
                </a:lnTo>
                <a:lnTo>
                  <a:pt x="220" y="243"/>
                </a:lnTo>
                <a:lnTo>
                  <a:pt x="218" y="243"/>
                </a:lnTo>
                <a:lnTo>
                  <a:pt x="209" y="243"/>
                </a:lnTo>
                <a:lnTo>
                  <a:pt x="200" y="245"/>
                </a:lnTo>
                <a:lnTo>
                  <a:pt x="192" y="246"/>
                </a:lnTo>
                <a:lnTo>
                  <a:pt x="186" y="246"/>
                </a:lnTo>
                <a:lnTo>
                  <a:pt x="180" y="247"/>
                </a:lnTo>
                <a:lnTo>
                  <a:pt x="178" y="247"/>
                </a:lnTo>
                <a:lnTo>
                  <a:pt x="177" y="247"/>
                </a:lnTo>
                <a:lnTo>
                  <a:pt x="167" y="250"/>
                </a:lnTo>
                <a:lnTo>
                  <a:pt x="156" y="254"/>
                </a:lnTo>
                <a:lnTo>
                  <a:pt x="149" y="259"/>
                </a:lnTo>
                <a:lnTo>
                  <a:pt x="142" y="260"/>
                </a:lnTo>
                <a:lnTo>
                  <a:pt x="139" y="261"/>
                </a:lnTo>
                <a:lnTo>
                  <a:pt x="134" y="268"/>
                </a:lnTo>
                <a:lnTo>
                  <a:pt x="126" y="270"/>
                </a:lnTo>
                <a:lnTo>
                  <a:pt x="123" y="271"/>
                </a:lnTo>
                <a:lnTo>
                  <a:pt x="114" y="275"/>
                </a:lnTo>
                <a:lnTo>
                  <a:pt x="113" y="277"/>
                </a:lnTo>
                <a:lnTo>
                  <a:pt x="106" y="279"/>
                </a:lnTo>
                <a:lnTo>
                  <a:pt x="99" y="281"/>
                </a:lnTo>
                <a:lnTo>
                  <a:pt x="87" y="284"/>
                </a:lnTo>
                <a:lnTo>
                  <a:pt x="73" y="286"/>
                </a:lnTo>
                <a:lnTo>
                  <a:pt x="72" y="286"/>
                </a:lnTo>
                <a:lnTo>
                  <a:pt x="67" y="286"/>
                </a:lnTo>
                <a:lnTo>
                  <a:pt x="60" y="288"/>
                </a:lnTo>
                <a:lnTo>
                  <a:pt x="60" y="289"/>
                </a:lnTo>
                <a:lnTo>
                  <a:pt x="34" y="292"/>
                </a:lnTo>
                <a:lnTo>
                  <a:pt x="33" y="292"/>
                </a:lnTo>
                <a:lnTo>
                  <a:pt x="27" y="293"/>
                </a:lnTo>
                <a:lnTo>
                  <a:pt x="18" y="293"/>
                </a:lnTo>
                <a:lnTo>
                  <a:pt x="6" y="296"/>
                </a:lnTo>
                <a:lnTo>
                  <a:pt x="1" y="296"/>
                </a:lnTo>
                <a:lnTo>
                  <a:pt x="1" y="295"/>
                </a:lnTo>
                <a:lnTo>
                  <a:pt x="0" y="282"/>
                </a:lnTo>
                <a:lnTo>
                  <a:pt x="0" y="272"/>
                </a:lnTo>
                <a:lnTo>
                  <a:pt x="4" y="267"/>
                </a:lnTo>
                <a:lnTo>
                  <a:pt x="16" y="265"/>
                </a:lnTo>
                <a:lnTo>
                  <a:pt x="22" y="260"/>
                </a:lnTo>
                <a:lnTo>
                  <a:pt x="22" y="250"/>
                </a:lnTo>
                <a:lnTo>
                  <a:pt x="22" y="245"/>
                </a:lnTo>
                <a:lnTo>
                  <a:pt x="24" y="240"/>
                </a:lnTo>
                <a:lnTo>
                  <a:pt x="31" y="233"/>
                </a:lnTo>
                <a:lnTo>
                  <a:pt x="41" y="226"/>
                </a:lnTo>
                <a:lnTo>
                  <a:pt x="49" y="225"/>
                </a:lnTo>
                <a:lnTo>
                  <a:pt x="51" y="225"/>
                </a:lnTo>
                <a:lnTo>
                  <a:pt x="63" y="224"/>
                </a:lnTo>
                <a:lnTo>
                  <a:pt x="83" y="207"/>
                </a:lnTo>
                <a:lnTo>
                  <a:pt x="81" y="204"/>
                </a:lnTo>
                <a:lnTo>
                  <a:pt x="92" y="197"/>
                </a:lnTo>
                <a:lnTo>
                  <a:pt x="102" y="194"/>
                </a:lnTo>
                <a:lnTo>
                  <a:pt x="105" y="192"/>
                </a:lnTo>
                <a:lnTo>
                  <a:pt x="109" y="182"/>
                </a:lnTo>
                <a:lnTo>
                  <a:pt x="109" y="181"/>
                </a:lnTo>
                <a:lnTo>
                  <a:pt x="109" y="175"/>
                </a:lnTo>
                <a:lnTo>
                  <a:pt x="119" y="168"/>
                </a:lnTo>
                <a:lnTo>
                  <a:pt x="130" y="158"/>
                </a:lnTo>
                <a:lnTo>
                  <a:pt x="132" y="161"/>
                </a:lnTo>
                <a:lnTo>
                  <a:pt x="131" y="165"/>
                </a:lnTo>
                <a:lnTo>
                  <a:pt x="142" y="167"/>
                </a:lnTo>
                <a:lnTo>
                  <a:pt x="142" y="165"/>
                </a:lnTo>
                <a:lnTo>
                  <a:pt x="144" y="162"/>
                </a:lnTo>
                <a:lnTo>
                  <a:pt x="146" y="155"/>
                </a:lnTo>
              </a:path>
            </a:pathLst>
          </a:custGeom>
          <a:solidFill>
            <a:schemeClr val="accent2"/>
          </a:solidFill>
          <a:ln w="6350">
            <a:solidFill>
              <a:schemeClr val="tx1"/>
            </a:solidFill>
            <a:round/>
            <a:headEnd/>
            <a:tailEnd/>
          </a:ln>
        </p:spPr>
        <p:txBody>
          <a:bodyPr/>
          <a:lstStyle/>
          <a:p>
            <a:endParaRPr lang="en-US"/>
          </a:p>
        </p:txBody>
      </p:sp>
      <p:sp>
        <p:nvSpPr>
          <p:cNvPr id="373819" name="Freeform 288"/>
          <p:cNvSpPr>
            <a:spLocks/>
          </p:cNvSpPr>
          <p:nvPr/>
        </p:nvSpPr>
        <p:spPr bwMode="auto">
          <a:xfrm>
            <a:off x="6742113" y="4214813"/>
            <a:ext cx="601662" cy="414337"/>
          </a:xfrm>
          <a:custGeom>
            <a:avLst/>
            <a:gdLst>
              <a:gd name="T0" fmla="*/ 2147483647 w 435"/>
              <a:gd name="T1" fmla="*/ 2147483647 h 332"/>
              <a:gd name="T2" fmla="*/ 2147483647 w 435"/>
              <a:gd name="T3" fmla="*/ 2147483647 h 332"/>
              <a:gd name="T4" fmla="*/ 2147483647 w 435"/>
              <a:gd name="T5" fmla="*/ 2147483647 h 332"/>
              <a:gd name="T6" fmla="*/ 2147483647 w 435"/>
              <a:gd name="T7" fmla="*/ 2147483647 h 332"/>
              <a:gd name="T8" fmla="*/ 2147483647 w 435"/>
              <a:gd name="T9" fmla="*/ 2147483647 h 332"/>
              <a:gd name="T10" fmla="*/ 2147483647 w 435"/>
              <a:gd name="T11" fmla="*/ 2147483647 h 332"/>
              <a:gd name="T12" fmla="*/ 2147483647 w 435"/>
              <a:gd name="T13" fmla="*/ 2147483647 h 332"/>
              <a:gd name="T14" fmla="*/ 2147483647 w 435"/>
              <a:gd name="T15" fmla="*/ 2147483647 h 332"/>
              <a:gd name="T16" fmla="*/ 2147483647 w 435"/>
              <a:gd name="T17" fmla="*/ 2147483647 h 332"/>
              <a:gd name="T18" fmla="*/ 2147483647 w 435"/>
              <a:gd name="T19" fmla="*/ 2147483647 h 332"/>
              <a:gd name="T20" fmla="*/ 2147483647 w 435"/>
              <a:gd name="T21" fmla="*/ 2147483647 h 332"/>
              <a:gd name="T22" fmla="*/ 2147483647 w 435"/>
              <a:gd name="T23" fmla="*/ 2147483647 h 332"/>
              <a:gd name="T24" fmla="*/ 2147483647 w 435"/>
              <a:gd name="T25" fmla="*/ 2147483647 h 332"/>
              <a:gd name="T26" fmla="*/ 2147483647 w 435"/>
              <a:gd name="T27" fmla="*/ 2147483647 h 332"/>
              <a:gd name="T28" fmla="*/ 2147483647 w 435"/>
              <a:gd name="T29" fmla="*/ 2147483647 h 332"/>
              <a:gd name="T30" fmla="*/ 2147483647 w 435"/>
              <a:gd name="T31" fmla="*/ 2147483647 h 332"/>
              <a:gd name="T32" fmla="*/ 2147483647 w 435"/>
              <a:gd name="T33" fmla="*/ 2147483647 h 332"/>
              <a:gd name="T34" fmla="*/ 2147483647 w 435"/>
              <a:gd name="T35" fmla="*/ 2147483647 h 332"/>
              <a:gd name="T36" fmla="*/ 2147483647 w 435"/>
              <a:gd name="T37" fmla="*/ 2147483647 h 332"/>
              <a:gd name="T38" fmla="*/ 2147483647 w 435"/>
              <a:gd name="T39" fmla="*/ 2147483647 h 332"/>
              <a:gd name="T40" fmla="*/ 2147483647 w 435"/>
              <a:gd name="T41" fmla="*/ 2147483647 h 332"/>
              <a:gd name="T42" fmla="*/ 2147483647 w 435"/>
              <a:gd name="T43" fmla="*/ 2147483647 h 332"/>
              <a:gd name="T44" fmla="*/ 2147483647 w 435"/>
              <a:gd name="T45" fmla="*/ 2147483647 h 332"/>
              <a:gd name="T46" fmla="*/ 2147483647 w 435"/>
              <a:gd name="T47" fmla="*/ 2147483647 h 332"/>
              <a:gd name="T48" fmla="*/ 2147483647 w 435"/>
              <a:gd name="T49" fmla="*/ 2147483647 h 332"/>
              <a:gd name="T50" fmla="*/ 2147483647 w 435"/>
              <a:gd name="T51" fmla="*/ 2147483647 h 332"/>
              <a:gd name="T52" fmla="*/ 2147483647 w 435"/>
              <a:gd name="T53" fmla="*/ 2147483647 h 332"/>
              <a:gd name="T54" fmla="*/ 2147483647 w 435"/>
              <a:gd name="T55" fmla="*/ 2147483647 h 332"/>
              <a:gd name="T56" fmla="*/ 2147483647 w 435"/>
              <a:gd name="T57" fmla="*/ 2147483647 h 332"/>
              <a:gd name="T58" fmla="*/ 2147483647 w 435"/>
              <a:gd name="T59" fmla="*/ 2147483647 h 332"/>
              <a:gd name="T60" fmla="*/ 2147483647 w 435"/>
              <a:gd name="T61" fmla="*/ 2147483647 h 332"/>
              <a:gd name="T62" fmla="*/ 2147483647 w 435"/>
              <a:gd name="T63" fmla="*/ 0 h 332"/>
              <a:gd name="T64" fmla="*/ 2147483647 w 435"/>
              <a:gd name="T65" fmla="*/ 2147483647 h 332"/>
              <a:gd name="T66" fmla="*/ 2147483647 w 435"/>
              <a:gd name="T67" fmla="*/ 2147483647 h 332"/>
              <a:gd name="T68" fmla="*/ 2147483647 w 435"/>
              <a:gd name="T69" fmla="*/ 2147483647 h 332"/>
              <a:gd name="T70" fmla="*/ 2147483647 w 435"/>
              <a:gd name="T71" fmla="*/ 2147483647 h 332"/>
              <a:gd name="T72" fmla="*/ 2147483647 w 435"/>
              <a:gd name="T73" fmla="*/ 2147483647 h 332"/>
              <a:gd name="T74" fmla="*/ 2147483647 w 435"/>
              <a:gd name="T75" fmla="*/ 2147483647 h 332"/>
              <a:gd name="T76" fmla="*/ 2147483647 w 435"/>
              <a:gd name="T77" fmla="*/ 2147483647 h 332"/>
              <a:gd name="T78" fmla="*/ 2147483647 w 435"/>
              <a:gd name="T79" fmla="*/ 2147483647 h 332"/>
              <a:gd name="T80" fmla="*/ 0 w 435"/>
              <a:gd name="T81" fmla="*/ 2147483647 h 332"/>
              <a:gd name="T82" fmla="*/ 2147483647 w 435"/>
              <a:gd name="T83" fmla="*/ 2147483647 h 332"/>
              <a:gd name="T84" fmla="*/ 2147483647 w 435"/>
              <a:gd name="T85" fmla="*/ 2147483647 h 332"/>
              <a:gd name="T86" fmla="*/ 2147483647 w 435"/>
              <a:gd name="T87" fmla="*/ 2147483647 h 332"/>
              <a:gd name="T88" fmla="*/ 2147483647 w 435"/>
              <a:gd name="T89" fmla="*/ 2147483647 h 332"/>
              <a:gd name="T90" fmla="*/ 2147483647 w 435"/>
              <a:gd name="T91" fmla="*/ 2147483647 h 33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35"/>
              <a:gd name="T139" fmla="*/ 0 h 332"/>
              <a:gd name="T140" fmla="*/ 435 w 435"/>
              <a:gd name="T141" fmla="*/ 332 h 33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35" h="332">
                <a:moveTo>
                  <a:pt x="76" y="144"/>
                </a:moveTo>
                <a:lnTo>
                  <a:pt x="77" y="144"/>
                </a:lnTo>
                <a:lnTo>
                  <a:pt x="80" y="149"/>
                </a:lnTo>
                <a:lnTo>
                  <a:pt x="98" y="159"/>
                </a:lnTo>
                <a:lnTo>
                  <a:pt x="110" y="166"/>
                </a:lnTo>
                <a:lnTo>
                  <a:pt x="115" y="173"/>
                </a:lnTo>
                <a:lnTo>
                  <a:pt x="119" y="180"/>
                </a:lnTo>
                <a:lnTo>
                  <a:pt x="124" y="182"/>
                </a:lnTo>
                <a:lnTo>
                  <a:pt x="126" y="182"/>
                </a:lnTo>
                <a:lnTo>
                  <a:pt x="133" y="185"/>
                </a:lnTo>
                <a:lnTo>
                  <a:pt x="133" y="186"/>
                </a:lnTo>
                <a:lnTo>
                  <a:pt x="134" y="186"/>
                </a:lnTo>
                <a:lnTo>
                  <a:pt x="145" y="203"/>
                </a:lnTo>
                <a:lnTo>
                  <a:pt x="152" y="209"/>
                </a:lnTo>
                <a:lnTo>
                  <a:pt x="155" y="216"/>
                </a:lnTo>
                <a:lnTo>
                  <a:pt x="165" y="220"/>
                </a:lnTo>
                <a:lnTo>
                  <a:pt x="166" y="224"/>
                </a:lnTo>
                <a:lnTo>
                  <a:pt x="169" y="227"/>
                </a:lnTo>
                <a:lnTo>
                  <a:pt x="178" y="229"/>
                </a:lnTo>
                <a:lnTo>
                  <a:pt x="185" y="234"/>
                </a:lnTo>
                <a:lnTo>
                  <a:pt x="191" y="236"/>
                </a:lnTo>
                <a:lnTo>
                  <a:pt x="191" y="245"/>
                </a:lnTo>
                <a:lnTo>
                  <a:pt x="203" y="263"/>
                </a:lnTo>
                <a:lnTo>
                  <a:pt x="205" y="276"/>
                </a:lnTo>
                <a:lnTo>
                  <a:pt x="207" y="279"/>
                </a:lnTo>
                <a:lnTo>
                  <a:pt x="209" y="279"/>
                </a:lnTo>
                <a:lnTo>
                  <a:pt x="217" y="281"/>
                </a:lnTo>
                <a:lnTo>
                  <a:pt x="235" y="306"/>
                </a:lnTo>
                <a:lnTo>
                  <a:pt x="235" y="312"/>
                </a:lnTo>
                <a:lnTo>
                  <a:pt x="235" y="315"/>
                </a:lnTo>
                <a:lnTo>
                  <a:pt x="241" y="326"/>
                </a:lnTo>
                <a:lnTo>
                  <a:pt x="250" y="326"/>
                </a:lnTo>
                <a:lnTo>
                  <a:pt x="262" y="331"/>
                </a:lnTo>
                <a:lnTo>
                  <a:pt x="262" y="326"/>
                </a:lnTo>
                <a:lnTo>
                  <a:pt x="273" y="318"/>
                </a:lnTo>
                <a:lnTo>
                  <a:pt x="278" y="308"/>
                </a:lnTo>
                <a:lnTo>
                  <a:pt x="270" y="304"/>
                </a:lnTo>
                <a:lnTo>
                  <a:pt x="264" y="293"/>
                </a:lnTo>
                <a:lnTo>
                  <a:pt x="281" y="304"/>
                </a:lnTo>
                <a:lnTo>
                  <a:pt x="292" y="297"/>
                </a:lnTo>
                <a:lnTo>
                  <a:pt x="296" y="286"/>
                </a:lnTo>
                <a:lnTo>
                  <a:pt x="287" y="275"/>
                </a:lnTo>
                <a:lnTo>
                  <a:pt x="293" y="275"/>
                </a:lnTo>
                <a:lnTo>
                  <a:pt x="298" y="276"/>
                </a:lnTo>
                <a:lnTo>
                  <a:pt x="300" y="274"/>
                </a:lnTo>
                <a:lnTo>
                  <a:pt x="302" y="274"/>
                </a:lnTo>
                <a:lnTo>
                  <a:pt x="303" y="276"/>
                </a:lnTo>
                <a:lnTo>
                  <a:pt x="306" y="272"/>
                </a:lnTo>
                <a:lnTo>
                  <a:pt x="318" y="261"/>
                </a:lnTo>
                <a:lnTo>
                  <a:pt x="331" y="256"/>
                </a:lnTo>
                <a:lnTo>
                  <a:pt x="338" y="239"/>
                </a:lnTo>
                <a:lnTo>
                  <a:pt x="350" y="232"/>
                </a:lnTo>
                <a:lnTo>
                  <a:pt x="361" y="216"/>
                </a:lnTo>
                <a:lnTo>
                  <a:pt x="360" y="207"/>
                </a:lnTo>
                <a:lnTo>
                  <a:pt x="378" y="203"/>
                </a:lnTo>
                <a:lnTo>
                  <a:pt x="384" y="191"/>
                </a:lnTo>
                <a:lnTo>
                  <a:pt x="386" y="189"/>
                </a:lnTo>
                <a:lnTo>
                  <a:pt x="391" y="162"/>
                </a:lnTo>
                <a:lnTo>
                  <a:pt x="399" y="137"/>
                </a:lnTo>
                <a:lnTo>
                  <a:pt x="413" y="114"/>
                </a:lnTo>
                <a:lnTo>
                  <a:pt x="417" y="110"/>
                </a:lnTo>
                <a:lnTo>
                  <a:pt x="434" y="99"/>
                </a:lnTo>
                <a:lnTo>
                  <a:pt x="431" y="96"/>
                </a:lnTo>
                <a:lnTo>
                  <a:pt x="424" y="92"/>
                </a:lnTo>
                <a:lnTo>
                  <a:pt x="421" y="91"/>
                </a:lnTo>
                <a:lnTo>
                  <a:pt x="399" y="74"/>
                </a:lnTo>
                <a:lnTo>
                  <a:pt x="384" y="65"/>
                </a:lnTo>
                <a:lnTo>
                  <a:pt x="378" y="60"/>
                </a:lnTo>
                <a:lnTo>
                  <a:pt x="357" y="45"/>
                </a:lnTo>
                <a:lnTo>
                  <a:pt x="350" y="40"/>
                </a:lnTo>
                <a:lnTo>
                  <a:pt x="339" y="31"/>
                </a:lnTo>
                <a:lnTo>
                  <a:pt x="338" y="31"/>
                </a:lnTo>
                <a:lnTo>
                  <a:pt x="338" y="30"/>
                </a:lnTo>
                <a:lnTo>
                  <a:pt x="323" y="20"/>
                </a:lnTo>
                <a:lnTo>
                  <a:pt x="316" y="16"/>
                </a:lnTo>
                <a:lnTo>
                  <a:pt x="314" y="16"/>
                </a:lnTo>
                <a:lnTo>
                  <a:pt x="310" y="16"/>
                </a:lnTo>
                <a:lnTo>
                  <a:pt x="299" y="19"/>
                </a:lnTo>
                <a:lnTo>
                  <a:pt x="293" y="19"/>
                </a:lnTo>
                <a:lnTo>
                  <a:pt x="288" y="20"/>
                </a:lnTo>
                <a:lnTo>
                  <a:pt x="264" y="23"/>
                </a:lnTo>
                <a:lnTo>
                  <a:pt x="259" y="24"/>
                </a:lnTo>
                <a:lnTo>
                  <a:pt x="248" y="26"/>
                </a:lnTo>
                <a:lnTo>
                  <a:pt x="239" y="29"/>
                </a:lnTo>
                <a:lnTo>
                  <a:pt x="219" y="30"/>
                </a:lnTo>
                <a:lnTo>
                  <a:pt x="217" y="19"/>
                </a:lnTo>
                <a:lnTo>
                  <a:pt x="212" y="12"/>
                </a:lnTo>
                <a:lnTo>
                  <a:pt x="210" y="11"/>
                </a:lnTo>
                <a:lnTo>
                  <a:pt x="207" y="8"/>
                </a:lnTo>
                <a:lnTo>
                  <a:pt x="205" y="5"/>
                </a:lnTo>
                <a:lnTo>
                  <a:pt x="196" y="6"/>
                </a:lnTo>
                <a:lnTo>
                  <a:pt x="191" y="0"/>
                </a:lnTo>
                <a:lnTo>
                  <a:pt x="192" y="0"/>
                </a:lnTo>
                <a:lnTo>
                  <a:pt x="183" y="0"/>
                </a:lnTo>
                <a:lnTo>
                  <a:pt x="173" y="1"/>
                </a:lnTo>
                <a:lnTo>
                  <a:pt x="166" y="2"/>
                </a:lnTo>
                <a:lnTo>
                  <a:pt x="163" y="2"/>
                </a:lnTo>
                <a:lnTo>
                  <a:pt x="152" y="4"/>
                </a:lnTo>
                <a:lnTo>
                  <a:pt x="130" y="6"/>
                </a:lnTo>
                <a:lnTo>
                  <a:pt x="128" y="6"/>
                </a:lnTo>
                <a:lnTo>
                  <a:pt x="119" y="6"/>
                </a:lnTo>
                <a:lnTo>
                  <a:pt x="110" y="8"/>
                </a:lnTo>
                <a:lnTo>
                  <a:pt x="102" y="9"/>
                </a:lnTo>
                <a:lnTo>
                  <a:pt x="97" y="9"/>
                </a:lnTo>
                <a:lnTo>
                  <a:pt x="90" y="11"/>
                </a:lnTo>
                <a:lnTo>
                  <a:pt x="88" y="11"/>
                </a:lnTo>
                <a:lnTo>
                  <a:pt x="87" y="11"/>
                </a:lnTo>
                <a:lnTo>
                  <a:pt x="77" y="13"/>
                </a:lnTo>
                <a:lnTo>
                  <a:pt x="66" y="18"/>
                </a:lnTo>
                <a:lnTo>
                  <a:pt x="59" y="22"/>
                </a:lnTo>
                <a:lnTo>
                  <a:pt x="52" y="23"/>
                </a:lnTo>
                <a:lnTo>
                  <a:pt x="49" y="24"/>
                </a:lnTo>
                <a:lnTo>
                  <a:pt x="44" y="31"/>
                </a:lnTo>
                <a:lnTo>
                  <a:pt x="36" y="33"/>
                </a:lnTo>
                <a:lnTo>
                  <a:pt x="33" y="34"/>
                </a:lnTo>
                <a:lnTo>
                  <a:pt x="24" y="38"/>
                </a:lnTo>
                <a:lnTo>
                  <a:pt x="23" y="40"/>
                </a:lnTo>
                <a:lnTo>
                  <a:pt x="16" y="42"/>
                </a:lnTo>
                <a:lnTo>
                  <a:pt x="15" y="51"/>
                </a:lnTo>
                <a:lnTo>
                  <a:pt x="5" y="60"/>
                </a:lnTo>
                <a:lnTo>
                  <a:pt x="0" y="77"/>
                </a:lnTo>
                <a:lnTo>
                  <a:pt x="1" y="80"/>
                </a:lnTo>
                <a:lnTo>
                  <a:pt x="9" y="85"/>
                </a:lnTo>
                <a:lnTo>
                  <a:pt x="20" y="91"/>
                </a:lnTo>
                <a:lnTo>
                  <a:pt x="23" y="94"/>
                </a:lnTo>
                <a:lnTo>
                  <a:pt x="29" y="96"/>
                </a:lnTo>
                <a:lnTo>
                  <a:pt x="30" y="98"/>
                </a:lnTo>
                <a:lnTo>
                  <a:pt x="33" y="99"/>
                </a:lnTo>
                <a:lnTo>
                  <a:pt x="34" y="98"/>
                </a:lnTo>
                <a:lnTo>
                  <a:pt x="45" y="98"/>
                </a:lnTo>
                <a:lnTo>
                  <a:pt x="49" y="108"/>
                </a:lnTo>
                <a:lnTo>
                  <a:pt x="56" y="116"/>
                </a:lnTo>
                <a:lnTo>
                  <a:pt x="59" y="117"/>
                </a:lnTo>
                <a:lnTo>
                  <a:pt x="59" y="120"/>
                </a:lnTo>
                <a:lnTo>
                  <a:pt x="61" y="124"/>
                </a:lnTo>
                <a:lnTo>
                  <a:pt x="67" y="132"/>
                </a:lnTo>
                <a:lnTo>
                  <a:pt x="73" y="138"/>
                </a:lnTo>
                <a:lnTo>
                  <a:pt x="76" y="144"/>
                </a:lnTo>
              </a:path>
            </a:pathLst>
          </a:custGeom>
          <a:noFill/>
          <a:ln w="6350">
            <a:solidFill>
              <a:schemeClr val="tx1"/>
            </a:solidFill>
            <a:round/>
            <a:headEnd/>
            <a:tailEnd/>
          </a:ln>
        </p:spPr>
        <p:txBody>
          <a:bodyPr/>
          <a:lstStyle/>
          <a:p>
            <a:endParaRPr lang="en-US"/>
          </a:p>
        </p:txBody>
      </p:sp>
      <p:grpSp>
        <p:nvGrpSpPr>
          <p:cNvPr id="14" name="Group 289"/>
          <p:cNvGrpSpPr>
            <a:grpSpLocks/>
          </p:cNvGrpSpPr>
          <p:nvPr/>
        </p:nvGrpSpPr>
        <p:grpSpPr bwMode="auto">
          <a:xfrm>
            <a:off x="2654300" y="4965700"/>
            <a:ext cx="773113" cy="492125"/>
            <a:chOff x="1710" y="3401"/>
            <a:chExt cx="498" cy="349"/>
          </a:xfrm>
          <a:solidFill>
            <a:schemeClr val="accent2"/>
          </a:solidFill>
        </p:grpSpPr>
        <p:sp>
          <p:nvSpPr>
            <p:cNvPr id="4180" name="Freeform 290"/>
            <p:cNvSpPr>
              <a:spLocks/>
            </p:cNvSpPr>
            <p:nvPr/>
          </p:nvSpPr>
          <p:spPr bwMode="auto">
            <a:xfrm>
              <a:off x="2101" y="3607"/>
              <a:ext cx="107" cy="143"/>
            </a:xfrm>
            <a:custGeom>
              <a:avLst/>
              <a:gdLst>
                <a:gd name="T0" fmla="*/ 26 w 120"/>
                <a:gd name="T1" fmla="*/ 128 h 160"/>
                <a:gd name="T2" fmla="*/ 51 w 120"/>
                <a:gd name="T3" fmla="*/ 96 h 160"/>
                <a:gd name="T4" fmla="*/ 95 w 120"/>
                <a:gd name="T5" fmla="*/ 77 h 160"/>
                <a:gd name="T6" fmla="*/ 83 w 120"/>
                <a:gd name="T7" fmla="*/ 57 h 160"/>
                <a:gd name="T8" fmla="*/ 83 w 120"/>
                <a:gd name="T9" fmla="*/ 51 h 160"/>
                <a:gd name="T10" fmla="*/ 70 w 120"/>
                <a:gd name="T11" fmla="*/ 51 h 160"/>
                <a:gd name="T12" fmla="*/ 63 w 120"/>
                <a:gd name="T13" fmla="*/ 38 h 160"/>
                <a:gd name="T14" fmla="*/ 57 w 120"/>
                <a:gd name="T15" fmla="*/ 26 h 160"/>
                <a:gd name="T16" fmla="*/ 26 w 120"/>
                <a:gd name="T17" fmla="*/ 6 h 160"/>
                <a:gd name="T18" fmla="*/ 12 w 120"/>
                <a:gd name="T19" fmla="*/ 0 h 160"/>
                <a:gd name="T20" fmla="*/ 6 w 120"/>
                <a:gd name="T21" fmla="*/ 6 h 160"/>
                <a:gd name="T22" fmla="*/ 0 w 120"/>
                <a:gd name="T23" fmla="*/ 51 h 160"/>
                <a:gd name="T24" fmla="*/ 0 w 120"/>
                <a:gd name="T25" fmla="*/ 83 h 160"/>
                <a:gd name="T26" fmla="*/ 0 w 120"/>
                <a:gd name="T27" fmla="*/ 96 h 160"/>
                <a:gd name="T28" fmla="*/ 0 w 120"/>
                <a:gd name="T29" fmla="*/ 109 h 160"/>
                <a:gd name="T30" fmla="*/ 12 w 120"/>
                <a:gd name="T31" fmla="*/ 115 h 160"/>
                <a:gd name="T32" fmla="*/ 19 w 120"/>
                <a:gd name="T33" fmla="*/ 128 h 160"/>
                <a:gd name="T34" fmla="*/ 26 w 120"/>
                <a:gd name="T35" fmla="*/ 128 h 1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0"/>
                <a:gd name="T55" fmla="*/ 0 h 160"/>
                <a:gd name="T56" fmla="*/ 120 w 120"/>
                <a:gd name="T57" fmla="*/ 160 h 1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0" h="160">
                  <a:moveTo>
                    <a:pt x="32" y="160"/>
                  </a:moveTo>
                  <a:lnTo>
                    <a:pt x="64" y="120"/>
                  </a:lnTo>
                  <a:lnTo>
                    <a:pt x="120" y="96"/>
                  </a:lnTo>
                  <a:lnTo>
                    <a:pt x="104" y="72"/>
                  </a:lnTo>
                  <a:lnTo>
                    <a:pt x="104" y="64"/>
                  </a:lnTo>
                  <a:lnTo>
                    <a:pt x="88" y="64"/>
                  </a:lnTo>
                  <a:lnTo>
                    <a:pt x="80" y="48"/>
                  </a:lnTo>
                  <a:lnTo>
                    <a:pt x="72" y="32"/>
                  </a:lnTo>
                  <a:lnTo>
                    <a:pt x="32" y="8"/>
                  </a:lnTo>
                  <a:lnTo>
                    <a:pt x="16" y="0"/>
                  </a:lnTo>
                  <a:lnTo>
                    <a:pt x="8" y="8"/>
                  </a:lnTo>
                  <a:lnTo>
                    <a:pt x="0" y="64"/>
                  </a:lnTo>
                  <a:lnTo>
                    <a:pt x="0" y="104"/>
                  </a:lnTo>
                  <a:lnTo>
                    <a:pt x="0" y="120"/>
                  </a:lnTo>
                  <a:lnTo>
                    <a:pt x="0" y="136"/>
                  </a:lnTo>
                  <a:lnTo>
                    <a:pt x="16" y="144"/>
                  </a:lnTo>
                  <a:lnTo>
                    <a:pt x="24" y="160"/>
                  </a:lnTo>
                  <a:lnTo>
                    <a:pt x="32" y="160"/>
                  </a:lnTo>
                  <a:close/>
                </a:path>
              </a:pathLst>
            </a:custGeom>
            <a:grpFill/>
            <a:ln w="6350">
              <a:solidFill>
                <a:schemeClr val="tx1"/>
              </a:solidFill>
              <a:round/>
              <a:headEnd/>
              <a:tailEnd/>
            </a:ln>
          </p:spPr>
          <p:txBody>
            <a:bodyPr/>
            <a:lstStyle/>
            <a:p>
              <a:pPr>
                <a:spcBef>
                  <a:spcPct val="50000"/>
                </a:spcBef>
                <a:defRPr/>
              </a:pPr>
              <a:endParaRPr lang="en-US" dirty="0">
                <a:solidFill>
                  <a:prstClr val="black"/>
                </a:solidFill>
                <a:ea typeface="ＭＳ Ｐゴシック"/>
                <a:cs typeface="ＭＳ Ｐゴシック"/>
              </a:endParaRPr>
            </a:p>
          </p:txBody>
        </p:sp>
        <p:sp>
          <p:nvSpPr>
            <p:cNvPr id="4181" name="Freeform 291"/>
            <p:cNvSpPr>
              <a:spLocks/>
            </p:cNvSpPr>
            <p:nvPr/>
          </p:nvSpPr>
          <p:spPr bwMode="auto">
            <a:xfrm>
              <a:off x="2037" y="3529"/>
              <a:ext cx="57" cy="43"/>
            </a:xfrm>
            <a:custGeom>
              <a:avLst/>
              <a:gdLst>
                <a:gd name="T0" fmla="*/ 19 w 64"/>
                <a:gd name="T1" fmla="*/ 13 h 48"/>
                <a:gd name="T2" fmla="*/ 0 w 64"/>
                <a:gd name="T3" fmla="*/ 0 h 48"/>
                <a:gd name="T4" fmla="*/ 0 w 64"/>
                <a:gd name="T5" fmla="*/ 20 h 48"/>
                <a:gd name="T6" fmla="*/ 12 w 64"/>
                <a:gd name="T7" fmla="*/ 26 h 48"/>
                <a:gd name="T8" fmla="*/ 12 w 64"/>
                <a:gd name="T9" fmla="*/ 32 h 48"/>
                <a:gd name="T10" fmla="*/ 26 w 64"/>
                <a:gd name="T11" fmla="*/ 39 h 48"/>
                <a:gd name="T12" fmla="*/ 51 w 64"/>
                <a:gd name="T13" fmla="*/ 32 h 48"/>
                <a:gd name="T14" fmla="*/ 51 w 64"/>
                <a:gd name="T15" fmla="*/ 20 h 48"/>
                <a:gd name="T16" fmla="*/ 45 w 64"/>
                <a:gd name="T17" fmla="*/ 20 h 48"/>
                <a:gd name="T18" fmla="*/ 32 w 64"/>
                <a:gd name="T19" fmla="*/ 13 h 48"/>
                <a:gd name="T20" fmla="*/ 19 w 64"/>
                <a:gd name="T21" fmla="*/ 13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4"/>
                <a:gd name="T34" fmla="*/ 0 h 48"/>
                <a:gd name="T35" fmla="*/ 64 w 64"/>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4" h="48">
                  <a:moveTo>
                    <a:pt x="24" y="16"/>
                  </a:moveTo>
                  <a:lnTo>
                    <a:pt x="0" y="0"/>
                  </a:lnTo>
                  <a:lnTo>
                    <a:pt x="0" y="24"/>
                  </a:lnTo>
                  <a:lnTo>
                    <a:pt x="16" y="32"/>
                  </a:lnTo>
                  <a:lnTo>
                    <a:pt x="16" y="40"/>
                  </a:lnTo>
                  <a:lnTo>
                    <a:pt x="32" y="48"/>
                  </a:lnTo>
                  <a:lnTo>
                    <a:pt x="64" y="40"/>
                  </a:lnTo>
                  <a:lnTo>
                    <a:pt x="64" y="24"/>
                  </a:lnTo>
                  <a:lnTo>
                    <a:pt x="56" y="24"/>
                  </a:lnTo>
                  <a:lnTo>
                    <a:pt x="40" y="16"/>
                  </a:lnTo>
                  <a:lnTo>
                    <a:pt x="24" y="16"/>
                  </a:lnTo>
                  <a:close/>
                </a:path>
              </a:pathLst>
            </a:custGeom>
            <a:grpFill/>
            <a:ln w="6350">
              <a:solidFill>
                <a:schemeClr val="tx1"/>
              </a:solidFill>
              <a:round/>
              <a:headEnd/>
              <a:tailEnd/>
            </a:ln>
          </p:spPr>
          <p:txBody>
            <a:bodyPr/>
            <a:lstStyle/>
            <a:p>
              <a:pPr>
                <a:spcBef>
                  <a:spcPct val="50000"/>
                </a:spcBef>
                <a:defRPr/>
              </a:pPr>
              <a:endParaRPr lang="en-US" dirty="0">
                <a:solidFill>
                  <a:prstClr val="black"/>
                </a:solidFill>
                <a:ea typeface="ＭＳ Ｐゴシック"/>
                <a:cs typeface="ＭＳ Ｐゴシック"/>
              </a:endParaRPr>
            </a:p>
          </p:txBody>
        </p:sp>
        <p:sp>
          <p:nvSpPr>
            <p:cNvPr id="4182" name="Freeform 292"/>
            <p:cNvSpPr>
              <a:spLocks/>
            </p:cNvSpPr>
            <p:nvPr/>
          </p:nvSpPr>
          <p:spPr bwMode="auto">
            <a:xfrm>
              <a:off x="2023" y="3579"/>
              <a:ext cx="21" cy="1"/>
            </a:xfrm>
            <a:custGeom>
              <a:avLst/>
              <a:gdLst>
                <a:gd name="T0" fmla="*/ 18 w 24"/>
                <a:gd name="T1" fmla="*/ 0 h 1"/>
                <a:gd name="T2" fmla="*/ 0 w 24"/>
                <a:gd name="T3" fmla="*/ 0 h 1"/>
                <a:gd name="T4" fmla="*/ 18 w 24"/>
                <a:gd name="T5" fmla="*/ 0 h 1"/>
                <a:gd name="T6" fmla="*/ 0 60000 65536"/>
                <a:gd name="T7" fmla="*/ 0 60000 65536"/>
                <a:gd name="T8" fmla="*/ 0 60000 65536"/>
                <a:gd name="T9" fmla="*/ 0 w 24"/>
                <a:gd name="T10" fmla="*/ 0 h 1"/>
                <a:gd name="T11" fmla="*/ 24 w 24"/>
                <a:gd name="T12" fmla="*/ 1 h 1"/>
              </a:gdLst>
              <a:ahLst/>
              <a:cxnLst>
                <a:cxn ang="T6">
                  <a:pos x="T0" y="T1"/>
                </a:cxn>
                <a:cxn ang="T7">
                  <a:pos x="T2" y="T3"/>
                </a:cxn>
                <a:cxn ang="T8">
                  <a:pos x="T4" y="T5"/>
                </a:cxn>
              </a:cxnLst>
              <a:rect l="T9" t="T10" r="T11" b="T12"/>
              <a:pathLst>
                <a:path w="24" h="1">
                  <a:moveTo>
                    <a:pt x="24" y="0"/>
                  </a:moveTo>
                  <a:lnTo>
                    <a:pt x="0" y="0"/>
                  </a:lnTo>
                  <a:lnTo>
                    <a:pt x="24" y="0"/>
                  </a:lnTo>
                  <a:close/>
                </a:path>
              </a:pathLst>
            </a:custGeom>
            <a:grpFill/>
            <a:ln w="6350">
              <a:solidFill>
                <a:schemeClr val="tx1"/>
              </a:solidFill>
              <a:round/>
              <a:headEnd/>
              <a:tailEnd/>
            </a:ln>
          </p:spPr>
          <p:txBody>
            <a:bodyPr/>
            <a:lstStyle/>
            <a:p>
              <a:pPr>
                <a:spcBef>
                  <a:spcPct val="50000"/>
                </a:spcBef>
                <a:defRPr/>
              </a:pPr>
              <a:endParaRPr lang="en-US" dirty="0">
                <a:solidFill>
                  <a:prstClr val="black"/>
                </a:solidFill>
                <a:ea typeface="ＭＳ Ｐゴシック"/>
                <a:cs typeface="ＭＳ Ｐゴシック"/>
              </a:endParaRPr>
            </a:p>
          </p:txBody>
        </p:sp>
        <p:sp>
          <p:nvSpPr>
            <p:cNvPr id="4183" name="Freeform 293"/>
            <p:cNvSpPr>
              <a:spLocks/>
            </p:cNvSpPr>
            <p:nvPr/>
          </p:nvSpPr>
          <p:spPr bwMode="auto">
            <a:xfrm>
              <a:off x="1973" y="3515"/>
              <a:ext cx="57" cy="14"/>
            </a:xfrm>
            <a:custGeom>
              <a:avLst/>
              <a:gdLst>
                <a:gd name="T0" fmla="*/ 51 w 64"/>
                <a:gd name="T1" fmla="*/ 0 h 16"/>
                <a:gd name="T2" fmla="*/ 6 w 64"/>
                <a:gd name="T3" fmla="*/ 0 h 16"/>
                <a:gd name="T4" fmla="*/ 0 w 64"/>
                <a:gd name="T5" fmla="*/ 6 h 16"/>
                <a:gd name="T6" fmla="*/ 6 w 64"/>
                <a:gd name="T7" fmla="*/ 12 h 16"/>
                <a:gd name="T8" fmla="*/ 51 w 64"/>
                <a:gd name="T9" fmla="*/ 6 h 16"/>
                <a:gd name="T10" fmla="*/ 45 w 64"/>
                <a:gd name="T11" fmla="*/ 0 h 16"/>
                <a:gd name="T12" fmla="*/ 0 60000 65536"/>
                <a:gd name="T13" fmla="*/ 0 60000 65536"/>
                <a:gd name="T14" fmla="*/ 0 60000 65536"/>
                <a:gd name="T15" fmla="*/ 0 60000 65536"/>
                <a:gd name="T16" fmla="*/ 0 60000 65536"/>
                <a:gd name="T17" fmla="*/ 0 60000 65536"/>
                <a:gd name="T18" fmla="*/ 0 w 64"/>
                <a:gd name="T19" fmla="*/ 0 h 16"/>
                <a:gd name="T20" fmla="*/ 64 w 6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64" h="16">
                  <a:moveTo>
                    <a:pt x="64" y="0"/>
                  </a:moveTo>
                  <a:lnTo>
                    <a:pt x="8" y="0"/>
                  </a:lnTo>
                  <a:lnTo>
                    <a:pt x="0" y="8"/>
                  </a:lnTo>
                  <a:lnTo>
                    <a:pt x="8" y="16"/>
                  </a:lnTo>
                  <a:lnTo>
                    <a:pt x="64" y="8"/>
                  </a:lnTo>
                  <a:lnTo>
                    <a:pt x="56" y="0"/>
                  </a:lnTo>
                </a:path>
              </a:pathLst>
            </a:custGeom>
            <a:grpFill/>
            <a:ln w="6350">
              <a:solidFill>
                <a:schemeClr val="tx1"/>
              </a:solidFill>
              <a:round/>
              <a:headEnd/>
              <a:tailEnd/>
            </a:ln>
          </p:spPr>
          <p:txBody>
            <a:bodyPr/>
            <a:lstStyle/>
            <a:p>
              <a:pPr>
                <a:spcBef>
                  <a:spcPct val="50000"/>
                </a:spcBef>
                <a:defRPr/>
              </a:pPr>
              <a:endParaRPr lang="en-US" dirty="0">
                <a:solidFill>
                  <a:prstClr val="black"/>
                </a:solidFill>
                <a:ea typeface="ＭＳ Ｐゴシック"/>
                <a:cs typeface="ＭＳ Ｐゴシック"/>
              </a:endParaRPr>
            </a:p>
          </p:txBody>
        </p:sp>
        <p:sp>
          <p:nvSpPr>
            <p:cNvPr id="4184" name="Freeform 294"/>
            <p:cNvSpPr>
              <a:spLocks/>
            </p:cNvSpPr>
            <p:nvPr/>
          </p:nvSpPr>
          <p:spPr bwMode="auto">
            <a:xfrm>
              <a:off x="1880" y="3465"/>
              <a:ext cx="64" cy="36"/>
            </a:xfrm>
            <a:custGeom>
              <a:avLst/>
              <a:gdLst>
                <a:gd name="T0" fmla="*/ 6 w 72"/>
                <a:gd name="T1" fmla="*/ 6 h 40"/>
                <a:gd name="T2" fmla="*/ 12 w 72"/>
                <a:gd name="T3" fmla="*/ 20 h 40"/>
                <a:gd name="T4" fmla="*/ 32 w 72"/>
                <a:gd name="T5" fmla="*/ 26 h 40"/>
                <a:gd name="T6" fmla="*/ 38 w 72"/>
                <a:gd name="T7" fmla="*/ 32 h 40"/>
                <a:gd name="T8" fmla="*/ 51 w 72"/>
                <a:gd name="T9" fmla="*/ 32 h 40"/>
                <a:gd name="T10" fmla="*/ 57 w 72"/>
                <a:gd name="T11" fmla="*/ 32 h 40"/>
                <a:gd name="T12" fmla="*/ 51 w 72"/>
                <a:gd name="T13" fmla="*/ 20 h 40"/>
                <a:gd name="T14" fmla="*/ 38 w 72"/>
                <a:gd name="T15" fmla="*/ 13 h 40"/>
                <a:gd name="T16" fmla="*/ 32 w 72"/>
                <a:gd name="T17" fmla="*/ 0 h 40"/>
                <a:gd name="T18" fmla="*/ 19 w 72"/>
                <a:gd name="T19" fmla="*/ 0 h 40"/>
                <a:gd name="T20" fmla="*/ 0 w 72"/>
                <a:gd name="T21" fmla="*/ 0 h 40"/>
                <a:gd name="T22" fmla="*/ 6 w 72"/>
                <a:gd name="T23" fmla="*/ 6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2"/>
                <a:gd name="T37" fmla="*/ 0 h 40"/>
                <a:gd name="T38" fmla="*/ 72 w 72"/>
                <a:gd name="T39" fmla="*/ 40 h 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2" h="40">
                  <a:moveTo>
                    <a:pt x="8" y="8"/>
                  </a:moveTo>
                  <a:lnTo>
                    <a:pt x="16" y="24"/>
                  </a:lnTo>
                  <a:lnTo>
                    <a:pt x="40" y="32"/>
                  </a:lnTo>
                  <a:lnTo>
                    <a:pt x="48" y="40"/>
                  </a:lnTo>
                  <a:lnTo>
                    <a:pt x="64" y="40"/>
                  </a:lnTo>
                  <a:lnTo>
                    <a:pt x="72" y="40"/>
                  </a:lnTo>
                  <a:lnTo>
                    <a:pt x="64" y="24"/>
                  </a:lnTo>
                  <a:lnTo>
                    <a:pt x="48" y="16"/>
                  </a:lnTo>
                  <a:lnTo>
                    <a:pt x="40" y="0"/>
                  </a:lnTo>
                  <a:lnTo>
                    <a:pt x="24" y="0"/>
                  </a:lnTo>
                  <a:lnTo>
                    <a:pt x="0" y="0"/>
                  </a:lnTo>
                  <a:lnTo>
                    <a:pt x="8" y="8"/>
                  </a:lnTo>
                  <a:close/>
                </a:path>
              </a:pathLst>
            </a:custGeom>
            <a:grpFill/>
            <a:ln w="6350">
              <a:solidFill>
                <a:schemeClr val="tx1"/>
              </a:solidFill>
              <a:round/>
              <a:headEnd/>
              <a:tailEnd/>
            </a:ln>
          </p:spPr>
          <p:txBody>
            <a:bodyPr/>
            <a:lstStyle/>
            <a:p>
              <a:pPr>
                <a:spcBef>
                  <a:spcPct val="50000"/>
                </a:spcBef>
                <a:defRPr/>
              </a:pPr>
              <a:endParaRPr lang="en-US" dirty="0">
                <a:solidFill>
                  <a:prstClr val="black"/>
                </a:solidFill>
                <a:ea typeface="ＭＳ Ｐゴシック"/>
                <a:cs typeface="ＭＳ Ｐゴシック"/>
              </a:endParaRPr>
            </a:p>
          </p:txBody>
        </p:sp>
        <p:sp>
          <p:nvSpPr>
            <p:cNvPr id="4185" name="Freeform 295"/>
            <p:cNvSpPr>
              <a:spLocks/>
            </p:cNvSpPr>
            <p:nvPr/>
          </p:nvSpPr>
          <p:spPr bwMode="auto">
            <a:xfrm>
              <a:off x="2001" y="3543"/>
              <a:ext cx="22" cy="15"/>
            </a:xfrm>
            <a:custGeom>
              <a:avLst/>
              <a:gdLst>
                <a:gd name="T0" fmla="*/ 0 w 24"/>
                <a:gd name="T1" fmla="*/ 0 h 16"/>
                <a:gd name="T2" fmla="*/ 20 w 24"/>
                <a:gd name="T3" fmla="*/ 8 h 16"/>
                <a:gd name="T4" fmla="*/ 6 w 24"/>
                <a:gd name="T5" fmla="*/ 14 h 16"/>
                <a:gd name="T6" fmla="*/ 0 w 24"/>
                <a:gd name="T7" fmla="*/ 0 h 16"/>
                <a:gd name="T8" fmla="*/ 0 60000 65536"/>
                <a:gd name="T9" fmla="*/ 0 60000 65536"/>
                <a:gd name="T10" fmla="*/ 0 60000 65536"/>
                <a:gd name="T11" fmla="*/ 0 60000 65536"/>
                <a:gd name="T12" fmla="*/ 0 w 24"/>
                <a:gd name="T13" fmla="*/ 0 h 16"/>
                <a:gd name="T14" fmla="*/ 24 w 24"/>
                <a:gd name="T15" fmla="*/ 16 h 16"/>
              </a:gdLst>
              <a:ahLst/>
              <a:cxnLst>
                <a:cxn ang="T8">
                  <a:pos x="T0" y="T1"/>
                </a:cxn>
                <a:cxn ang="T9">
                  <a:pos x="T2" y="T3"/>
                </a:cxn>
                <a:cxn ang="T10">
                  <a:pos x="T4" y="T5"/>
                </a:cxn>
                <a:cxn ang="T11">
                  <a:pos x="T6" y="T7"/>
                </a:cxn>
              </a:cxnLst>
              <a:rect l="T12" t="T13" r="T14" b="T15"/>
              <a:pathLst>
                <a:path w="24" h="16">
                  <a:moveTo>
                    <a:pt x="0" y="0"/>
                  </a:moveTo>
                  <a:lnTo>
                    <a:pt x="24" y="8"/>
                  </a:lnTo>
                  <a:lnTo>
                    <a:pt x="8" y="16"/>
                  </a:lnTo>
                  <a:lnTo>
                    <a:pt x="0" y="0"/>
                  </a:lnTo>
                  <a:close/>
                </a:path>
              </a:pathLst>
            </a:custGeom>
            <a:grpFill/>
            <a:ln w="6350">
              <a:solidFill>
                <a:schemeClr val="tx1"/>
              </a:solidFill>
              <a:round/>
              <a:headEnd/>
              <a:tailEnd/>
            </a:ln>
          </p:spPr>
          <p:txBody>
            <a:bodyPr/>
            <a:lstStyle/>
            <a:p>
              <a:pPr>
                <a:spcBef>
                  <a:spcPct val="50000"/>
                </a:spcBef>
                <a:defRPr/>
              </a:pPr>
              <a:endParaRPr lang="en-US" dirty="0">
                <a:solidFill>
                  <a:prstClr val="black"/>
                </a:solidFill>
                <a:ea typeface="ＭＳ Ｐゴシック"/>
                <a:cs typeface="ＭＳ Ｐゴシック"/>
              </a:endParaRPr>
            </a:p>
          </p:txBody>
        </p:sp>
        <p:sp>
          <p:nvSpPr>
            <p:cNvPr id="4186" name="Freeform 296"/>
            <p:cNvSpPr>
              <a:spLocks/>
            </p:cNvSpPr>
            <p:nvPr/>
          </p:nvSpPr>
          <p:spPr bwMode="auto">
            <a:xfrm>
              <a:off x="1752" y="3401"/>
              <a:ext cx="50" cy="36"/>
            </a:xfrm>
            <a:custGeom>
              <a:avLst/>
              <a:gdLst>
                <a:gd name="T0" fmla="*/ 38 w 56"/>
                <a:gd name="T1" fmla="*/ 26 h 40"/>
                <a:gd name="T2" fmla="*/ 38 w 56"/>
                <a:gd name="T3" fmla="*/ 13 h 40"/>
                <a:gd name="T4" fmla="*/ 45 w 56"/>
                <a:gd name="T5" fmla="*/ 6 h 40"/>
                <a:gd name="T6" fmla="*/ 38 w 56"/>
                <a:gd name="T7" fmla="*/ 0 h 40"/>
                <a:gd name="T8" fmla="*/ 6 w 56"/>
                <a:gd name="T9" fmla="*/ 0 h 40"/>
                <a:gd name="T10" fmla="*/ 0 w 56"/>
                <a:gd name="T11" fmla="*/ 6 h 40"/>
                <a:gd name="T12" fmla="*/ 6 w 56"/>
                <a:gd name="T13" fmla="*/ 26 h 40"/>
                <a:gd name="T14" fmla="*/ 19 w 56"/>
                <a:gd name="T15" fmla="*/ 32 h 40"/>
                <a:gd name="T16" fmla="*/ 38 w 56"/>
                <a:gd name="T17" fmla="*/ 26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6"/>
                <a:gd name="T28" fmla="*/ 0 h 40"/>
                <a:gd name="T29" fmla="*/ 56 w 56"/>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6" h="40">
                  <a:moveTo>
                    <a:pt x="48" y="32"/>
                  </a:moveTo>
                  <a:lnTo>
                    <a:pt x="48" y="16"/>
                  </a:lnTo>
                  <a:lnTo>
                    <a:pt x="56" y="8"/>
                  </a:lnTo>
                  <a:lnTo>
                    <a:pt x="48" y="0"/>
                  </a:lnTo>
                  <a:lnTo>
                    <a:pt x="8" y="0"/>
                  </a:lnTo>
                  <a:lnTo>
                    <a:pt x="0" y="8"/>
                  </a:lnTo>
                  <a:lnTo>
                    <a:pt x="8" y="32"/>
                  </a:lnTo>
                  <a:lnTo>
                    <a:pt x="24" y="40"/>
                  </a:lnTo>
                  <a:lnTo>
                    <a:pt x="48" y="32"/>
                  </a:lnTo>
                  <a:close/>
                </a:path>
              </a:pathLst>
            </a:custGeom>
            <a:grpFill/>
            <a:ln w="6350">
              <a:solidFill>
                <a:schemeClr val="tx1"/>
              </a:solidFill>
              <a:round/>
              <a:headEnd/>
              <a:tailEnd/>
            </a:ln>
          </p:spPr>
          <p:txBody>
            <a:bodyPr/>
            <a:lstStyle/>
            <a:p>
              <a:pPr>
                <a:spcBef>
                  <a:spcPct val="50000"/>
                </a:spcBef>
                <a:defRPr/>
              </a:pPr>
              <a:endParaRPr lang="en-US" dirty="0">
                <a:solidFill>
                  <a:prstClr val="black"/>
                </a:solidFill>
                <a:ea typeface="ＭＳ Ｐゴシック"/>
                <a:cs typeface="ＭＳ Ｐゴシック"/>
              </a:endParaRPr>
            </a:p>
          </p:txBody>
        </p:sp>
        <p:sp>
          <p:nvSpPr>
            <p:cNvPr id="4187" name="Freeform 297"/>
            <p:cNvSpPr>
              <a:spLocks/>
            </p:cNvSpPr>
            <p:nvPr/>
          </p:nvSpPr>
          <p:spPr bwMode="auto">
            <a:xfrm>
              <a:off x="1710" y="3422"/>
              <a:ext cx="28" cy="22"/>
            </a:xfrm>
            <a:custGeom>
              <a:avLst/>
              <a:gdLst>
                <a:gd name="T0" fmla="*/ 24 w 32"/>
                <a:gd name="T1" fmla="*/ 6 h 24"/>
                <a:gd name="T2" fmla="*/ 12 w 32"/>
                <a:gd name="T3" fmla="*/ 0 h 24"/>
                <a:gd name="T4" fmla="*/ 0 w 32"/>
                <a:gd name="T5" fmla="*/ 14 h 24"/>
                <a:gd name="T6" fmla="*/ 0 w 32"/>
                <a:gd name="T7" fmla="*/ 20 h 24"/>
                <a:gd name="T8" fmla="*/ 12 w 32"/>
                <a:gd name="T9" fmla="*/ 20 h 24"/>
                <a:gd name="T10" fmla="*/ 24 w 32"/>
                <a:gd name="T11" fmla="*/ 14 h 24"/>
                <a:gd name="T12" fmla="*/ 24 w 32"/>
                <a:gd name="T13" fmla="*/ 6 h 24"/>
                <a:gd name="T14" fmla="*/ 0 60000 65536"/>
                <a:gd name="T15" fmla="*/ 0 60000 65536"/>
                <a:gd name="T16" fmla="*/ 0 60000 65536"/>
                <a:gd name="T17" fmla="*/ 0 60000 65536"/>
                <a:gd name="T18" fmla="*/ 0 60000 65536"/>
                <a:gd name="T19" fmla="*/ 0 60000 65536"/>
                <a:gd name="T20" fmla="*/ 0 60000 65536"/>
                <a:gd name="T21" fmla="*/ 0 w 32"/>
                <a:gd name="T22" fmla="*/ 0 h 24"/>
                <a:gd name="T23" fmla="*/ 32 w 32"/>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4">
                  <a:moveTo>
                    <a:pt x="32" y="8"/>
                  </a:moveTo>
                  <a:lnTo>
                    <a:pt x="16" y="0"/>
                  </a:lnTo>
                  <a:lnTo>
                    <a:pt x="0" y="16"/>
                  </a:lnTo>
                  <a:lnTo>
                    <a:pt x="0" y="24"/>
                  </a:lnTo>
                  <a:lnTo>
                    <a:pt x="16" y="24"/>
                  </a:lnTo>
                  <a:lnTo>
                    <a:pt x="32" y="16"/>
                  </a:lnTo>
                  <a:lnTo>
                    <a:pt x="32" y="8"/>
                  </a:lnTo>
                  <a:close/>
                </a:path>
              </a:pathLst>
            </a:custGeom>
            <a:grpFill/>
            <a:ln w="6350">
              <a:solidFill>
                <a:schemeClr val="tx1"/>
              </a:solidFill>
              <a:round/>
              <a:headEnd/>
              <a:tailEnd/>
            </a:ln>
          </p:spPr>
          <p:txBody>
            <a:bodyPr/>
            <a:lstStyle/>
            <a:p>
              <a:pPr>
                <a:spcBef>
                  <a:spcPct val="50000"/>
                </a:spcBef>
                <a:defRPr/>
              </a:pPr>
              <a:endParaRPr lang="en-US" dirty="0">
                <a:solidFill>
                  <a:prstClr val="black"/>
                </a:solidFill>
                <a:ea typeface="ＭＳ Ｐゴシック"/>
                <a:cs typeface="ＭＳ Ｐゴシック"/>
              </a:endParaRPr>
            </a:p>
          </p:txBody>
        </p:sp>
      </p:grpSp>
      <p:cxnSp>
        <p:nvCxnSpPr>
          <p:cNvPr id="373821" name="Straight Connector 98"/>
          <p:cNvCxnSpPr>
            <a:cxnSpLocks noChangeShapeType="1"/>
          </p:cNvCxnSpPr>
          <p:nvPr/>
        </p:nvCxnSpPr>
        <p:spPr bwMode="auto">
          <a:xfrm rot="10800000">
            <a:off x="7364413" y="3630613"/>
            <a:ext cx="403225" cy="107950"/>
          </a:xfrm>
          <a:prstGeom prst="line">
            <a:avLst/>
          </a:prstGeom>
          <a:noFill/>
          <a:ln w="9525">
            <a:solidFill>
              <a:schemeClr val="tx1"/>
            </a:solidFill>
            <a:round/>
            <a:headEnd/>
            <a:tailEnd/>
          </a:ln>
        </p:spPr>
      </p:cxnSp>
      <p:sp>
        <p:nvSpPr>
          <p:cNvPr id="7" name="Oval 133" descr="Wide upward diagonal"/>
          <p:cNvSpPr>
            <a:spLocks noChangeArrowheads="1"/>
          </p:cNvSpPr>
          <p:nvPr/>
        </p:nvSpPr>
        <p:spPr bwMode="auto">
          <a:xfrm>
            <a:off x="7243763" y="6007100"/>
            <a:ext cx="152400" cy="152400"/>
          </a:xfrm>
          <a:prstGeom prst="ellipse">
            <a:avLst/>
          </a:prstGeom>
          <a:solidFill>
            <a:schemeClr val="accent5"/>
          </a:solidFill>
          <a:ln w="9525">
            <a:solidFill>
              <a:schemeClr val="tx1"/>
            </a:solidFill>
            <a:round/>
            <a:headEnd/>
            <a:tailEnd/>
          </a:ln>
        </p:spPr>
        <p:txBody>
          <a:bodyPr/>
          <a:lstStyle/>
          <a:p>
            <a:pPr algn="ctr" eaLnBrk="0" hangingPunct="0">
              <a:defRPr/>
            </a:pPr>
            <a:endParaRPr lang="en-US" sz="1000" dirty="0">
              <a:solidFill>
                <a:srgbClr val="000000"/>
              </a:solidFill>
              <a:cs typeface="+mn-cs"/>
            </a:endParaRPr>
          </a:p>
        </p:txBody>
      </p:sp>
      <p:sp>
        <p:nvSpPr>
          <p:cNvPr id="373823" name="TextBox 95"/>
          <p:cNvSpPr txBox="1">
            <a:spLocks noChangeArrowheads="1"/>
          </p:cNvSpPr>
          <p:nvPr/>
        </p:nvSpPr>
        <p:spPr bwMode="auto">
          <a:xfrm>
            <a:off x="7483475" y="5956300"/>
            <a:ext cx="1676400" cy="254000"/>
          </a:xfrm>
          <a:prstGeom prst="rect">
            <a:avLst/>
          </a:prstGeom>
          <a:noFill/>
          <a:ln w="9525">
            <a:noFill/>
            <a:miter lim="800000"/>
            <a:headEnd/>
            <a:tailEnd/>
          </a:ln>
        </p:spPr>
        <p:txBody>
          <a:bodyPr>
            <a:spAutoFit/>
          </a:bodyPr>
          <a:lstStyle/>
          <a:p>
            <a:pPr>
              <a:spcBef>
                <a:spcPct val="50000"/>
              </a:spcBef>
            </a:pPr>
            <a:r>
              <a:rPr lang="en-US" sz="1000" b="1">
                <a:solidFill>
                  <a:srgbClr val="000000"/>
                </a:solidFill>
              </a:rPr>
              <a:t>U.S. Virgin Islands</a:t>
            </a:r>
          </a:p>
        </p:txBody>
      </p:sp>
      <p:sp>
        <p:nvSpPr>
          <p:cNvPr id="373824" name="Oval 201"/>
          <p:cNvSpPr>
            <a:spLocks noChangeArrowheads="1"/>
          </p:cNvSpPr>
          <p:nvPr/>
        </p:nvSpPr>
        <p:spPr bwMode="auto">
          <a:xfrm>
            <a:off x="7759700" y="3649663"/>
            <a:ext cx="228600" cy="228600"/>
          </a:xfrm>
          <a:prstGeom prst="ellipse">
            <a:avLst/>
          </a:prstGeom>
          <a:noFill/>
          <a:ln w="6350">
            <a:solidFill>
              <a:schemeClr val="tx1"/>
            </a:solidFill>
            <a:round/>
            <a:headEnd/>
            <a:tailEnd/>
          </a:ln>
        </p:spPr>
        <p:txBody>
          <a:bodyPr/>
          <a:lstStyle/>
          <a:p>
            <a:pPr algn="ctr" eaLnBrk="0" hangingPunct="0">
              <a:spcBef>
                <a:spcPct val="50000"/>
              </a:spcBef>
            </a:pPr>
            <a:endParaRPr lang="en-US">
              <a:solidFill>
                <a:srgbClr val="000000"/>
              </a:solidFill>
            </a:endParaRPr>
          </a:p>
        </p:txBody>
      </p:sp>
      <p:sp>
        <p:nvSpPr>
          <p:cNvPr id="373825" name="TextBox 202"/>
          <p:cNvSpPr txBox="1">
            <a:spLocks noChangeArrowheads="1"/>
          </p:cNvSpPr>
          <p:nvPr/>
        </p:nvSpPr>
        <p:spPr bwMode="auto">
          <a:xfrm>
            <a:off x="7702550" y="3654425"/>
            <a:ext cx="381000" cy="230188"/>
          </a:xfrm>
          <a:prstGeom prst="rect">
            <a:avLst/>
          </a:prstGeom>
          <a:noFill/>
          <a:ln w="9525">
            <a:noFill/>
            <a:miter lim="800000"/>
            <a:headEnd/>
            <a:tailEnd/>
          </a:ln>
        </p:spPr>
        <p:txBody>
          <a:bodyPr>
            <a:spAutoFit/>
          </a:bodyPr>
          <a:lstStyle/>
          <a:p>
            <a:pPr eaLnBrk="0" hangingPunct="0">
              <a:spcBef>
                <a:spcPct val="50000"/>
              </a:spcBef>
            </a:pPr>
            <a:r>
              <a:rPr lang="en-US" sz="900" b="1">
                <a:solidFill>
                  <a:srgbClr val="000000"/>
                </a:solidFill>
              </a:rPr>
              <a:t>DC</a:t>
            </a:r>
          </a:p>
        </p:txBody>
      </p:sp>
      <p:pic>
        <p:nvPicPr>
          <p:cNvPr id="97" name="Picture 172" descr="sun1.png"/>
          <p:cNvPicPr>
            <a:picLocks noChangeAspect="1"/>
          </p:cNvPicPr>
          <p:nvPr/>
        </p:nvPicPr>
        <p:blipFill>
          <a:blip r:embed="rId4" cstate="email">
            <a:clrChange>
              <a:clrFrom>
                <a:srgbClr val="FFFFFF"/>
              </a:clrFrom>
              <a:clrTo>
                <a:srgbClr val="FFFFFF">
                  <a:alpha val="0"/>
                </a:srgbClr>
              </a:clrTo>
            </a:clrChange>
            <a:duotone>
              <a:prstClr val="black"/>
              <a:schemeClr val="tx2">
                <a:tint val="45000"/>
                <a:satMod val="400000"/>
              </a:schemeClr>
            </a:duotone>
            <a:extLst/>
          </a:blip>
          <a:srcRect/>
          <a:stretch>
            <a:fillRect/>
          </a:stretch>
        </p:blipFill>
        <p:spPr bwMode="auto">
          <a:xfrm>
            <a:off x="5245100" y="2755900"/>
            <a:ext cx="225425" cy="220663"/>
          </a:xfrm>
          <a:prstGeom prst="rect">
            <a:avLst/>
          </a:prstGeom>
          <a:noFill/>
          <a:ln w="9525">
            <a:noFill/>
            <a:miter lim="800000"/>
            <a:headEnd/>
            <a:tailEnd/>
          </a:ln>
        </p:spPr>
      </p:pic>
      <p:pic>
        <p:nvPicPr>
          <p:cNvPr id="99" name="Picture 172" descr="sun1.png"/>
          <p:cNvPicPr>
            <a:picLocks noChangeAspect="1"/>
          </p:cNvPicPr>
          <p:nvPr/>
        </p:nvPicPr>
        <p:blipFill>
          <a:blip r:embed="rId4" cstate="email">
            <a:clrChange>
              <a:clrFrom>
                <a:srgbClr val="FFFFFF"/>
              </a:clrFrom>
              <a:clrTo>
                <a:srgbClr val="FFFFFF">
                  <a:alpha val="0"/>
                </a:srgbClr>
              </a:clrTo>
            </a:clrChange>
            <a:duotone>
              <a:prstClr val="black"/>
              <a:schemeClr val="tx2">
                <a:tint val="45000"/>
                <a:satMod val="400000"/>
              </a:schemeClr>
            </a:duotone>
            <a:extLst/>
          </a:blip>
          <a:srcRect/>
          <a:stretch>
            <a:fillRect/>
          </a:stretch>
        </p:blipFill>
        <p:spPr bwMode="auto">
          <a:xfrm>
            <a:off x="3340100" y="3594100"/>
            <a:ext cx="225425" cy="220663"/>
          </a:xfrm>
          <a:prstGeom prst="rect">
            <a:avLst/>
          </a:prstGeom>
          <a:noFill/>
          <a:ln w="9525">
            <a:noFill/>
            <a:miter lim="800000"/>
            <a:headEnd/>
            <a:tailEnd/>
          </a:ln>
        </p:spPr>
      </p:pic>
      <p:pic>
        <p:nvPicPr>
          <p:cNvPr id="100" name="Picture 172" descr="sun1.png"/>
          <p:cNvPicPr>
            <a:picLocks noChangeAspect="1"/>
          </p:cNvPicPr>
          <p:nvPr/>
        </p:nvPicPr>
        <p:blipFill>
          <a:blip r:embed="rId4" cstate="email">
            <a:clrChange>
              <a:clrFrom>
                <a:srgbClr val="FFFFFF"/>
              </a:clrFrom>
              <a:clrTo>
                <a:srgbClr val="FFFFFF">
                  <a:alpha val="0"/>
                </a:srgbClr>
              </a:clrTo>
            </a:clrChange>
            <a:duotone>
              <a:prstClr val="black"/>
              <a:schemeClr val="tx2">
                <a:tint val="45000"/>
                <a:satMod val="400000"/>
              </a:schemeClr>
            </a:duotone>
            <a:extLst/>
          </a:blip>
          <a:srcRect/>
          <a:stretch>
            <a:fillRect/>
          </a:stretch>
        </p:blipFill>
        <p:spPr bwMode="auto">
          <a:xfrm>
            <a:off x="2474640" y="5742778"/>
            <a:ext cx="225425" cy="220663"/>
          </a:xfrm>
          <a:prstGeom prst="rect">
            <a:avLst/>
          </a:prstGeom>
          <a:noFill/>
          <a:ln w="9525">
            <a:noFill/>
            <a:miter lim="800000"/>
            <a:headEnd/>
            <a:tailEnd/>
          </a:ln>
        </p:spPr>
      </p:pic>
      <p:sp>
        <p:nvSpPr>
          <p:cNvPr id="373829" name="TextBox 100"/>
          <p:cNvSpPr txBox="1">
            <a:spLocks noChangeArrowheads="1"/>
          </p:cNvSpPr>
          <p:nvPr/>
        </p:nvSpPr>
        <p:spPr bwMode="auto">
          <a:xfrm>
            <a:off x="2703513" y="5703888"/>
            <a:ext cx="3581400" cy="277812"/>
          </a:xfrm>
          <a:prstGeom prst="rect">
            <a:avLst/>
          </a:prstGeom>
          <a:noFill/>
          <a:ln w="9525">
            <a:noFill/>
            <a:miter lim="800000"/>
            <a:headEnd/>
            <a:tailEnd/>
          </a:ln>
        </p:spPr>
        <p:txBody>
          <a:bodyPr>
            <a:spAutoFit/>
          </a:bodyPr>
          <a:lstStyle/>
          <a:p>
            <a:pPr>
              <a:spcBef>
                <a:spcPct val="50000"/>
              </a:spcBef>
            </a:pPr>
            <a:r>
              <a:rPr lang="en-US" sz="1200">
                <a:solidFill>
                  <a:srgbClr val="000000"/>
                </a:solidFill>
              </a:rPr>
              <a:t>Local option to create solar rights provision</a:t>
            </a:r>
          </a:p>
        </p:txBody>
      </p:sp>
      <p:graphicFrame>
        <p:nvGraphicFramePr>
          <p:cNvPr id="106" name="Diagram 105"/>
          <p:cNvGraphicFramePr/>
          <p:nvPr/>
        </p:nvGraphicFramePr>
        <p:xfrm>
          <a:off x="462638" y="956815"/>
          <a:ext cx="6388100" cy="1143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373831" name="Group 101"/>
          <p:cNvGrpSpPr>
            <a:grpSpLocks/>
          </p:cNvGrpSpPr>
          <p:nvPr/>
        </p:nvGrpSpPr>
        <p:grpSpPr bwMode="auto">
          <a:xfrm>
            <a:off x="6973888" y="242888"/>
            <a:ext cx="1901825" cy="1901825"/>
            <a:chOff x="3620988" y="3512"/>
            <a:chExt cx="1902023" cy="1902023"/>
          </a:xfrm>
        </p:grpSpPr>
        <p:sp>
          <p:nvSpPr>
            <p:cNvPr id="103" name="Oval 102"/>
            <p:cNvSpPr/>
            <p:nvPr/>
          </p:nvSpPr>
          <p:spPr>
            <a:xfrm>
              <a:off x="3620988" y="3512"/>
              <a:ext cx="1902023" cy="1902023"/>
            </a:xfrm>
            <a:prstGeom prst="ellipse">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05" name="Oval 4"/>
            <p:cNvSpPr/>
            <p:nvPr/>
          </p:nvSpPr>
          <p:spPr>
            <a:xfrm>
              <a:off x="3898829" y="281353"/>
              <a:ext cx="1346340" cy="1346340"/>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en-US" dirty="0">
                  <a:solidFill>
                    <a:prstClr val="white"/>
                  </a:solidFill>
                </a:rPr>
                <a:t>Local regulations that affect </a:t>
              </a:r>
              <a:r>
                <a:rPr lang="en-US" b="1" i="1" dirty="0">
                  <a:solidFill>
                    <a:prstClr val="white"/>
                  </a:solidFill>
                </a:rPr>
                <a:t>solar access</a:t>
              </a:r>
            </a:p>
          </p:txBody>
        </p:sp>
      </p:gr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6"/>
          <p:cNvSpPr>
            <a:spLocks noGrp="1"/>
          </p:cNvSpPr>
          <p:nvPr>
            <p:ph type="title" idx="4294967295"/>
          </p:nvPr>
        </p:nvSpPr>
        <p:spPr/>
        <p:txBody>
          <a:bodyPr/>
          <a:lstStyle/>
          <a:p>
            <a:pPr eaLnBrk="1" hangingPunct="1"/>
            <a:r>
              <a:rPr lang="en-US" smtClean="0">
                <a:ea typeface="ＭＳ Ｐゴシック" pitchFamily="34" charset="-128"/>
              </a:rPr>
              <a:t>Solar Access Laws</a:t>
            </a:r>
          </a:p>
        </p:txBody>
      </p:sp>
      <p:graphicFrame>
        <p:nvGraphicFramePr>
          <p:cNvPr id="8" name="Diagram 7"/>
          <p:cNvGraphicFramePr/>
          <p:nvPr/>
        </p:nvGraphicFramePr>
        <p:xfrm>
          <a:off x="-1" y="1872343"/>
          <a:ext cx="9144001" cy="4339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75811" name="Group 4"/>
          <p:cNvGrpSpPr>
            <a:grpSpLocks/>
          </p:cNvGrpSpPr>
          <p:nvPr/>
        </p:nvGrpSpPr>
        <p:grpSpPr bwMode="auto">
          <a:xfrm>
            <a:off x="6973888" y="242888"/>
            <a:ext cx="1901825" cy="1901825"/>
            <a:chOff x="3620988" y="3512"/>
            <a:chExt cx="1902023" cy="1902023"/>
          </a:xfrm>
        </p:grpSpPr>
        <p:sp>
          <p:nvSpPr>
            <p:cNvPr id="6" name="Oval 5"/>
            <p:cNvSpPr/>
            <p:nvPr/>
          </p:nvSpPr>
          <p:spPr>
            <a:xfrm>
              <a:off x="3620988" y="3512"/>
              <a:ext cx="1902023" cy="1902023"/>
            </a:xfrm>
            <a:prstGeom prst="ellipse">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7" name="Oval 4"/>
            <p:cNvSpPr/>
            <p:nvPr/>
          </p:nvSpPr>
          <p:spPr>
            <a:xfrm>
              <a:off x="3898829" y="281353"/>
              <a:ext cx="1346340" cy="1346340"/>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en-US" dirty="0">
                  <a:solidFill>
                    <a:prstClr val="white"/>
                  </a:solidFill>
                </a:rPr>
                <a:t>Local regulations that affect </a:t>
              </a:r>
              <a:r>
                <a:rPr lang="en-US" b="1" i="1" dirty="0">
                  <a:solidFill>
                    <a:prstClr val="white"/>
                  </a:solidFill>
                </a:rPr>
                <a:t>solar access</a:t>
              </a:r>
            </a:p>
          </p:txBody>
        </p:sp>
      </p:gr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347788"/>
            <a:ext cx="6794500" cy="939800"/>
          </a:xfrm>
        </p:spPr>
        <p:txBody>
          <a:bodyPr rtlCol="0">
            <a:normAutofit fontScale="90000"/>
          </a:bodyPr>
          <a:lstStyle/>
          <a:p>
            <a:pPr eaLnBrk="1" fontAlgn="auto" hangingPunct="1">
              <a:spcAft>
                <a:spcPts val="0"/>
              </a:spcAft>
              <a:defRPr/>
            </a:pPr>
            <a:r>
              <a:rPr lang="en-US" dirty="0" smtClean="0"/>
              <a:t>Solar Panels Pit Homeowners Against Associations</a:t>
            </a:r>
            <a:endParaRPr lang="en-US" dirty="0"/>
          </a:p>
        </p:txBody>
      </p:sp>
      <p:sp>
        <p:nvSpPr>
          <p:cNvPr id="377858" name="Content Placeholder 2"/>
          <p:cNvSpPr>
            <a:spLocks noGrp="1"/>
          </p:cNvSpPr>
          <p:nvPr>
            <p:ph idx="4294967295"/>
          </p:nvPr>
        </p:nvSpPr>
        <p:spPr>
          <a:xfrm>
            <a:off x="457200" y="5934075"/>
            <a:ext cx="8229600" cy="411163"/>
          </a:xfrm>
        </p:spPr>
        <p:txBody>
          <a:bodyPr/>
          <a:lstStyle/>
          <a:p>
            <a:pPr marL="0" indent="0" algn="ctr" eaLnBrk="1" hangingPunct="1">
              <a:buFont typeface="Arial" charset="0"/>
              <a:buNone/>
            </a:pPr>
            <a:r>
              <a:rPr lang="en-US" sz="1800" smtClean="0"/>
              <a:t>http://www.youtube.com/watch?feature=player_profilepage&amp;v=Esk5kq_N77Q</a:t>
            </a:r>
          </a:p>
        </p:txBody>
      </p:sp>
      <p:grpSp>
        <p:nvGrpSpPr>
          <p:cNvPr id="377859" name="Group 4"/>
          <p:cNvGrpSpPr>
            <a:grpSpLocks/>
          </p:cNvGrpSpPr>
          <p:nvPr/>
        </p:nvGrpSpPr>
        <p:grpSpPr bwMode="auto">
          <a:xfrm>
            <a:off x="6973888" y="242888"/>
            <a:ext cx="1901825" cy="1901825"/>
            <a:chOff x="3620988" y="3512"/>
            <a:chExt cx="1902023" cy="1902023"/>
          </a:xfrm>
        </p:grpSpPr>
        <p:sp>
          <p:nvSpPr>
            <p:cNvPr id="5" name="Oval 4"/>
            <p:cNvSpPr/>
            <p:nvPr/>
          </p:nvSpPr>
          <p:spPr>
            <a:xfrm>
              <a:off x="3620988" y="3512"/>
              <a:ext cx="1902023" cy="1902023"/>
            </a:xfrm>
            <a:prstGeom prst="ellipse">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Oval 4"/>
            <p:cNvSpPr/>
            <p:nvPr/>
          </p:nvSpPr>
          <p:spPr>
            <a:xfrm>
              <a:off x="3898829" y="281353"/>
              <a:ext cx="1346340" cy="1346340"/>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en-US" dirty="0"/>
                <a:t>Local regulations that affect </a:t>
              </a:r>
              <a:r>
                <a:rPr lang="en-US" b="1" i="1" dirty="0"/>
                <a:t>solar access</a:t>
              </a:r>
            </a:p>
          </p:txBody>
        </p:sp>
      </p:grpSp>
      <p:pic>
        <p:nvPicPr>
          <p:cNvPr id="3" name="Shape">
            <a:hlinkClick r:id="" action="ppaction://media"/>
          </p:cNvPr>
          <p:cNvPicPr>
            <a:picLocks noRot="1" noChangeAspect="1"/>
          </p:cNvPicPr>
          <p:nvPr>
            <a:videoFile r:link="rId1"/>
          </p:nvPr>
        </p:nvPicPr>
        <p:blipFill>
          <a:blip r:embed="rId4" cstate="print"/>
          <a:srcRect/>
          <a:stretch>
            <a:fillRect/>
          </a:stretch>
        </p:blipFill>
        <p:spPr bwMode="auto">
          <a:xfrm>
            <a:off x="1035050" y="2487613"/>
            <a:ext cx="6096000" cy="3429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4"/>
          <p:cNvSpPr>
            <a:spLocks noGrp="1"/>
          </p:cNvSpPr>
          <p:nvPr>
            <p:ph type="title" idx="4294967295"/>
          </p:nvPr>
        </p:nvSpPr>
        <p:spPr/>
        <p:txBody>
          <a:bodyPr/>
          <a:lstStyle/>
          <a:p>
            <a:pPr eaLnBrk="1" hangingPunct="1"/>
            <a:r>
              <a:rPr lang="en-US" sz="4000" smtClean="0">
                <a:ea typeface="ＭＳ Ｐゴシック" pitchFamily="34" charset="-128"/>
              </a:rPr>
              <a:t>What can </a:t>
            </a:r>
            <a:r>
              <a:rPr lang="en-US" sz="4000" b="1" i="1" smtClean="0">
                <a:ea typeface="ＭＳ Ｐゴシック" pitchFamily="34" charset="-128"/>
              </a:rPr>
              <a:t>YOU</a:t>
            </a:r>
            <a:r>
              <a:rPr lang="en-US" sz="4000" smtClean="0">
                <a:ea typeface="ＭＳ Ｐゴシック" pitchFamily="34" charset="-128"/>
              </a:rPr>
              <a:t> do?</a:t>
            </a:r>
          </a:p>
        </p:txBody>
      </p:sp>
      <p:graphicFrame>
        <p:nvGraphicFramePr>
          <p:cNvPr id="7" name="Diagram 6"/>
          <p:cNvGraphicFramePr/>
          <p:nvPr/>
        </p:nvGraphicFramePr>
        <p:xfrm>
          <a:off x="1257300" y="2307770"/>
          <a:ext cx="7429500" cy="38644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79907" name="Group 3"/>
          <p:cNvGrpSpPr>
            <a:grpSpLocks/>
          </p:cNvGrpSpPr>
          <p:nvPr/>
        </p:nvGrpSpPr>
        <p:grpSpPr bwMode="auto">
          <a:xfrm>
            <a:off x="6973888" y="242888"/>
            <a:ext cx="1901825" cy="1901825"/>
            <a:chOff x="3620988" y="3512"/>
            <a:chExt cx="1902023" cy="1902023"/>
          </a:xfrm>
        </p:grpSpPr>
        <p:sp>
          <p:nvSpPr>
            <p:cNvPr id="5" name="Oval 4"/>
            <p:cNvSpPr/>
            <p:nvPr/>
          </p:nvSpPr>
          <p:spPr>
            <a:xfrm>
              <a:off x="3620988" y="3512"/>
              <a:ext cx="1902023" cy="1902023"/>
            </a:xfrm>
            <a:prstGeom prst="ellipse">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Oval 4"/>
            <p:cNvSpPr/>
            <p:nvPr/>
          </p:nvSpPr>
          <p:spPr>
            <a:xfrm>
              <a:off x="3898829" y="281353"/>
              <a:ext cx="1346340" cy="1346340"/>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en-US" dirty="0">
                  <a:solidFill>
                    <a:prstClr val="white"/>
                  </a:solidFill>
                </a:rPr>
                <a:t>Local regulations that affect </a:t>
              </a:r>
              <a:r>
                <a:rPr lang="en-US" b="1" i="1" dirty="0">
                  <a:solidFill>
                    <a:prstClr val="white"/>
                  </a:solidFill>
                </a:rPr>
                <a:t>solar access</a:t>
              </a:r>
            </a:p>
          </p:txBody>
        </p:sp>
      </p:grpSp>
      <p:sp>
        <p:nvSpPr>
          <p:cNvPr id="8" name="Rectangle 7"/>
          <p:cNvSpPr/>
          <p:nvPr/>
        </p:nvSpPr>
        <p:spPr>
          <a:xfrm>
            <a:off x="428214" y="2286000"/>
            <a:ext cx="801823"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a:ln w="11430"/>
                <a:solidFill>
                  <a:srgbClr val="1F497D">
                    <a:lumMod val="75000"/>
                  </a:srgbClr>
                </a:solidFill>
                <a:effectLst>
                  <a:outerShdw blurRad="50800" dist="39000" dir="5460000" algn="tl">
                    <a:srgbClr val="000000">
                      <a:alpha val="38000"/>
                    </a:srgbClr>
                  </a:outerShdw>
                </a:effectLst>
                <a:ea typeface="ＭＳ Ｐゴシック"/>
                <a:cs typeface="ＭＳ Ｐゴシック"/>
                <a:sym typeface="Wingdings"/>
              </a:rPr>
              <a:t></a:t>
            </a:r>
            <a:endParaRPr lang="en-US" sz="5400" b="1" dirty="0">
              <a:ln w="11430"/>
              <a:solidFill>
                <a:srgbClr val="1F497D">
                  <a:lumMod val="75000"/>
                </a:srgbClr>
              </a:solidFill>
              <a:effectLst>
                <a:outerShdw blurRad="50800" dist="39000" dir="5460000" algn="tl">
                  <a:srgbClr val="000000">
                    <a:alpha val="38000"/>
                  </a:srgbClr>
                </a:outerShdw>
              </a:effectLst>
              <a:ea typeface="ＭＳ Ｐゴシック"/>
              <a:cs typeface="ＭＳ Ｐゴシック"/>
            </a:endParaRPr>
          </a:p>
        </p:txBody>
      </p:sp>
      <p:sp>
        <p:nvSpPr>
          <p:cNvPr id="9" name="Rectangle 8"/>
          <p:cNvSpPr/>
          <p:nvPr/>
        </p:nvSpPr>
        <p:spPr>
          <a:xfrm>
            <a:off x="428214" y="3496270"/>
            <a:ext cx="801823"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a:ln w="11430"/>
                <a:solidFill>
                  <a:srgbClr val="1F497D">
                    <a:lumMod val="75000"/>
                  </a:srgbClr>
                </a:solidFill>
                <a:effectLst>
                  <a:outerShdw blurRad="50800" dist="39000" dir="5460000" algn="tl">
                    <a:srgbClr val="000000">
                      <a:alpha val="38000"/>
                    </a:srgbClr>
                  </a:outerShdw>
                </a:effectLst>
                <a:ea typeface="ＭＳ Ｐゴシック"/>
                <a:cs typeface="ＭＳ Ｐゴシック"/>
                <a:sym typeface="Wingdings"/>
              </a:rPr>
              <a:t></a:t>
            </a:r>
            <a:endParaRPr lang="en-US" sz="5400" b="1" dirty="0">
              <a:ln w="11430"/>
              <a:solidFill>
                <a:srgbClr val="1F497D">
                  <a:lumMod val="75000"/>
                </a:srgbClr>
              </a:solidFill>
              <a:effectLst>
                <a:outerShdw blurRad="50800" dist="39000" dir="5460000" algn="tl">
                  <a:srgbClr val="000000">
                    <a:alpha val="38000"/>
                  </a:srgbClr>
                </a:outerShdw>
              </a:effectLst>
              <a:ea typeface="ＭＳ Ｐゴシック"/>
              <a:cs typeface="ＭＳ Ｐゴシック"/>
            </a:endParaRPr>
          </a:p>
        </p:txBody>
      </p:sp>
      <p:sp>
        <p:nvSpPr>
          <p:cNvPr id="10" name="Rectangle 9"/>
          <p:cNvSpPr/>
          <p:nvPr/>
        </p:nvSpPr>
        <p:spPr>
          <a:xfrm>
            <a:off x="428214" y="4410670"/>
            <a:ext cx="801823"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a:ln w="11430"/>
                <a:solidFill>
                  <a:srgbClr val="1F497D">
                    <a:lumMod val="75000"/>
                  </a:srgbClr>
                </a:solidFill>
                <a:effectLst>
                  <a:outerShdw blurRad="50800" dist="39000" dir="5460000" algn="tl">
                    <a:srgbClr val="000000">
                      <a:alpha val="38000"/>
                    </a:srgbClr>
                  </a:outerShdw>
                </a:effectLst>
                <a:ea typeface="ＭＳ Ｐゴシック"/>
                <a:cs typeface="ＭＳ Ｐゴシック"/>
                <a:sym typeface="Wingdings"/>
              </a:rPr>
              <a:t></a:t>
            </a:r>
            <a:endParaRPr lang="en-US" sz="5400" b="1" dirty="0">
              <a:ln w="11430"/>
              <a:solidFill>
                <a:srgbClr val="1F497D">
                  <a:lumMod val="75000"/>
                </a:srgbClr>
              </a:solidFill>
              <a:effectLst>
                <a:outerShdw blurRad="50800" dist="39000" dir="5460000" algn="tl">
                  <a:srgbClr val="000000">
                    <a:alpha val="38000"/>
                  </a:srgbClr>
                </a:outerShdw>
              </a:effectLst>
              <a:ea typeface="ＭＳ Ｐゴシック"/>
              <a:cs typeface="ＭＳ Ｐゴシック"/>
            </a:endParaRPr>
          </a:p>
        </p:txBody>
      </p:sp>
      <p:sp>
        <p:nvSpPr>
          <p:cNvPr id="11" name="Rectangle 10"/>
          <p:cNvSpPr/>
          <p:nvPr/>
        </p:nvSpPr>
        <p:spPr>
          <a:xfrm>
            <a:off x="417377" y="5248870"/>
            <a:ext cx="801823"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a:ln w="11430"/>
                <a:solidFill>
                  <a:srgbClr val="1F497D">
                    <a:lumMod val="75000"/>
                  </a:srgbClr>
                </a:solidFill>
                <a:effectLst>
                  <a:outerShdw blurRad="50800" dist="39000" dir="5460000" algn="tl">
                    <a:srgbClr val="000000">
                      <a:alpha val="38000"/>
                    </a:srgbClr>
                  </a:outerShdw>
                </a:effectLst>
                <a:ea typeface="ＭＳ Ｐゴシック"/>
                <a:cs typeface="ＭＳ Ｐゴシック"/>
                <a:sym typeface="Wingdings"/>
              </a:rPr>
              <a:t></a:t>
            </a:r>
            <a:endParaRPr lang="en-US" sz="5400" b="1" dirty="0">
              <a:ln w="11430"/>
              <a:solidFill>
                <a:srgbClr val="1F497D">
                  <a:lumMod val="75000"/>
                </a:srgbClr>
              </a:solidFill>
              <a:effectLst>
                <a:outerShdw blurRad="50800" dist="39000" dir="5460000" algn="tl">
                  <a:srgbClr val="000000">
                    <a:alpha val="38000"/>
                  </a:srgbClr>
                </a:outerShdw>
              </a:effectLst>
              <a:ea typeface="ＭＳ Ｐゴシック"/>
              <a:cs typeface="ＭＳ Ｐゴシック"/>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4"/>
          <p:cNvSpPr>
            <a:spLocks noGrp="1"/>
          </p:cNvSpPr>
          <p:nvPr>
            <p:ph type="title" idx="4294967295"/>
          </p:nvPr>
        </p:nvSpPr>
        <p:spPr>
          <a:xfrm>
            <a:off x="790575" y="1301750"/>
            <a:ext cx="4051300" cy="1143000"/>
          </a:xfrm>
        </p:spPr>
        <p:txBody>
          <a:bodyPr rtlCol="0">
            <a:normAutofit fontScale="90000"/>
          </a:bodyPr>
          <a:lstStyle/>
          <a:p>
            <a:pPr algn="l" eaLnBrk="1" fontAlgn="auto" hangingPunct="1">
              <a:spcAft>
                <a:spcPts val="0"/>
              </a:spcAft>
              <a:defRPr/>
            </a:pPr>
            <a:r>
              <a:rPr lang="en-US" sz="4000" dirty="0" smtClean="0">
                <a:ea typeface="ＭＳ Ｐゴシック"/>
              </a:rPr>
              <a:t>Historic buildings are unique…</a:t>
            </a:r>
          </a:p>
        </p:txBody>
      </p:sp>
      <p:pic>
        <p:nvPicPr>
          <p:cNvPr id="381954" name="Picture 6" descr="Historical home with triangular PV array"/>
          <p:cNvPicPr>
            <a:picLocks noChangeAspect="1" noChangeArrowheads="1"/>
          </p:cNvPicPr>
          <p:nvPr/>
        </p:nvPicPr>
        <p:blipFill>
          <a:blip r:embed="rId3" cstate="print"/>
          <a:srcRect/>
          <a:stretch>
            <a:fillRect/>
          </a:stretch>
        </p:blipFill>
        <p:spPr bwMode="auto">
          <a:xfrm>
            <a:off x="2259013" y="2611438"/>
            <a:ext cx="4625975" cy="3470275"/>
          </a:xfrm>
          <a:prstGeom prst="rect">
            <a:avLst/>
          </a:prstGeom>
          <a:noFill/>
          <a:ln w="9525">
            <a:noFill/>
            <a:miter lim="800000"/>
            <a:headEnd/>
            <a:tailEnd/>
          </a:ln>
        </p:spPr>
      </p:pic>
      <p:grpSp>
        <p:nvGrpSpPr>
          <p:cNvPr id="381955" name="Group 4"/>
          <p:cNvGrpSpPr>
            <a:grpSpLocks/>
          </p:cNvGrpSpPr>
          <p:nvPr/>
        </p:nvGrpSpPr>
        <p:grpSpPr bwMode="auto">
          <a:xfrm>
            <a:off x="6973888" y="242888"/>
            <a:ext cx="1901825" cy="1901825"/>
            <a:chOff x="6095464" y="2477988"/>
            <a:chExt cx="1902023" cy="1902023"/>
          </a:xfrm>
        </p:grpSpPr>
        <p:sp>
          <p:nvSpPr>
            <p:cNvPr id="2" name="Oval 5"/>
            <p:cNvSpPr/>
            <p:nvPr/>
          </p:nvSpPr>
          <p:spPr>
            <a:xfrm>
              <a:off x="6095464" y="2477988"/>
              <a:ext cx="1902023" cy="1902023"/>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7" name="Oval 4"/>
            <p:cNvSpPr/>
            <p:nvPr/>
          </p:nvSpPr>
          <p:spPr>
            <a:xfrm>
              <a:off x="6373305" y="2755829"/>
              <a:ext cx="1346340" cy="1346340"/>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en-US" dirty="0">
                  <a:solidFill>
                    <a:srgbClr val="1F497D">
                      <a:lumMod val="75000"/>
                    </a:srgbClr>
                  </a:solidFill>
                </a:rPr>
                <a:t>Codes that affect </a:t>
              </a:r>
              <a:r>
                <a:rPr lang="en-US" b="1" i="1" dirty="0">
                  <a:solidFill>
                    <a:srgbClr val="1F497D">
                      <a:lumMod val="75000"/>
                    </a:srgbClr>
                  </a:solidFill>
                </a:rPr>
                <a:t>facility placement on buildings</a:t>
              </a:r>
            </a:p>
          </p:txBody>
        </p:sp>
      </p:grpSp>
      <p:grpSp>
        <p:nvGrpSpPr>
          <p:cNvPr id="381956" name="Group 3"/>
          <p:cNvGrpSpPr>
            <a:grpSpLocks/>
          </p:cNvGrpSpPr>
          <p:nvPr/>
        </p:nvGrpSpPr>
        <p:grpSpPr bwMode="auto">
          <a:xfrm>
            <a:off x="4954588" y="230188"/>
            <a:ext cx="1901825" cy="1901825"/>
            <a:chOff x="3620988" y="3512"/>
            <a:chExt cx="1902023" cy="1902023"/>
          </a:xfrm>
        </p:grpSpPr>
        <p:sp>
          <p:nvSpPr>
            <p:cNvPr id="5" name="Oval 4"/>
            <p:cNvSpPr/>
            <p:nvPr/>
          </p:nvSpPr>
          <p:spPr>
            <a:xfrm>
              <a:off x="3620988" y="3512"/>
              <a:ext cx="1902023" cy="1902023"/>
            </a:xfrm>
            <a:prstGeom prst="ellipse">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Oval 4"/>
            <p:cNvSpPr/>
            <p:nvPr/>
          </p:nvSpPr>
          <p:spPr>
            <a:xfrm>
              <a:off x="3898829" y="281353"/>
              <a:ext cx="1346340" cy="1346340"/>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en-US" dirty="0">
                  <a:solidFill>
                    <a:prstClr val="white"/>
                  </a:solidFill>
                </a:rPr>
                <a:t>Local regulations that affect </a:t>
              </a:r>
              <a:r>
                <a:rPr lang="en-US" b="1" i="1" dirty="0">
                  <a:solidFill>
                    <a:prstClr val="white"/>
                  </a:solidFill>
                </a:rPr>
                <a:t>solar access</a:t>
              </a:r>
            </a:p>
          </p:txBody>
        </p:sp>
      </p:gr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nvGraphicFramePr>
        <p:xfrm>
          <a:off x="457200" y="673100"/>
          <a:ext cx="8229600"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84002" name="Group 3"/>
          <p:cNvGrpSpPr>
            <a:grpSpLocks/>
          </p:cNvGrpSpPr>
          <p:nvPr/>
        </p:nvGrpSpPr>
        <p:grpSpPr bwMode="auto">
          <a:xfrm>
            <a:off x="6973888" y="242888"/>
            <a:ext cx="1901825" cy="1901825"/>
            <a:chOff x="6095464" y="2477988"/>
            <a:chExt cx="1902023" cy="1902023"/>
          </a:xfrm>
        </p:grpSpPr>
        <p:sp>
          <p:nvSpPr>
            <p:cNvPr id="5" name="Oval 4"/>
            <p:cNvSpPr/>
            <p:nvPr/>
          </p:nvSpPr>
          <p:spPr>
            <a:xfrm>
              <a:off x="6095464" y="2477988"/>
              <a:ext cx="1902023" cy="1902023"/>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6" name="Oval 4"/>
            <p:cNvSpPr/>
            <p:nvPr/>
          </p:nvSpPr>
          <p:spPr>
            <a:xfrm>
              <a:off x="6373305" y="2755829"/>
              <a:ext cx="1346340" cy="1346340"/>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en-US" dirty="0">
                  <a:solidFill>
                    <a:srgbClr val="1F497D">
                      <a:lumMod val="75000"/>
                    </a:srgbClr>
                  </a:solidFill>
                </a:rPr>
                <a:t>Codes that affect </a:t>
              </a:r>
              <a:r>
                <a:rPr lang="en-US" b="1" i="1" dirty="0">
                  <a:solidFill>
                    <a:srgbClr val="1F497D">
                      <a:lumMod val="75000"/>
                    </a:srgbClr>
                  </a:solidFill>
                </a:rPr>
                <a:t>facility placement on buildings</a:t>
              </a:r>
            </a:p>
          </p:txBody>
        </p:sp>
      </p:gr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Grp="1"/>
          </p:cNvSpPr>
          <p:nvPr>
            <p:ph type="title" idx="4294967295"/>
          </p:nvPr>
        </p:nvSpPr>
        <p:spPr/>
        <p:txBody>
          <a:bodyPr/>
          <a:lstStyle/>
          <a:p>
            <a:pPr eaLnBrk="1" hangingPunct="1"/>
            <a:r>
              <a:rPr lang="en-US" sz="3200" smtClean="0">
                <a:ea typeface="ＭＳ Ｐゴシック" pitchFamily="34" charset="-128"/>
              </a:rPr>
              <a:t>Potential issues</a:t>
            </a:r>
          </a:p>
        </p:txBody>
      </p:sp>
      <p:graphicFrame>
        <p:nvGraphicFramePr>
          <p:cNvPr id="7" name="Diagram 6"/>
          <p:cNvGraphicFramePr/>
          <p:nvPr/>
        </p:nvGraphicFramePr>
        <p:xfrm>
          <a:off x="834564" y="2104569"/>
          <a:ext cx="7442200" cy="41801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86051" name="Group 3"/>
          <p:cNvGrpSpPr>
            <a:grpSpLocks/>
          </p:cNvGrpSpPr>
          <p:nvPr/>
        </p:nvGrpSpPr>
        <p:grpSpPr bwMode="auto">
          <a:xfrm>
            <a:off x="6973888" y="242888"/>
            <a:ext cx="1901825" cy="1901825"/>
            <a:chOff x="6095464" y="2477988"/>
            <a:chExt cx="1902023" cy="1902023"/>
          </a:xfrm>
        </p:grpSpPr>
        <p:sp>
          <p:nvSpPr>
            <p:cNvPr id="5" name="Oval 4"/>
            <p:cNvSpPr/>
            <p:nvPr/>
          </p:nvSpPr>
          <p:spPr>
            <a:xfrm>
              <a:off x="6095464" y="2477988"/>
              <a:ext cx="1902023" cy="1902023"/>
            </a:xfrm>
            <a:prstGeom prst="ellipse">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6" name="Oval 4"/>
            <p:cNvSpPr/>
            <p:nvPr/>
          </p:nvSpPr>
          <p:spPr>
            <a:xfrm>
              <a:off x="6373305" y="2755829"/>
              <a:ext cx="1346340" cy="1346340"/>
            </a:xfrm>
            <a:prstGeom prst="rect">
              <a:avLst/>
            </a:prstGeom>
          </p:spPr>
          <p:style>
            <a:lnRef idx="0">
              <a:scrgbClr r="0" g="0" b="0"/>
            </a:lnRef>
            <a:fillRef idx="0">
              <a:scrgbClr r="0" g="0" b="0"/>
            </a:fillRef>
            <a:effectRef idx="0">
              <a:scrgbClr r="0" g="0" b="0"/>
            </a:effectRef>
            <a:fontRef idx="minor">
              <a:schemeClr val="lt1"/>
            </a:fontRef>
          </p:style>
          <p:txBody>
            <a:bodyPr lIns="11430" tIns="11430" rIns="11430" bIns="11430" spcCol="1270" anchor="ctr"/>
            <a:lstStyle/>
            <a:p>
              <a:pPr algn="ctr" defTabSz="800100">
                <a:lnSpc>
                  <a:spcPct val="90000"/>
                </a:lnSpc>
                <a:spcAft>
                  <a:spcPct val="35000"/>
                </a:spcAft>
                <a:defRPr/>
              </a:pPr>
              <a:r>
                <a:rPr lang="en-US" dirty="0">
                  <a:solidFill>
                    <a:srgbClr val="1F497D">
                      <a:lumMod val="75000"/>
                    </a:srgbClr>
                  </a:solidFill>
                </a:rPr>
                <a:t>Codes that affect </a:t>
              </a:r>
              <a:r>
                <a:rPr lang="en-US" b="1" i="1" dirty="0">
                  <a:solidFill>
                    <a:srgbClr val="1F497D">
                      <a:lumMod val="75000"/>
                    </a:srgbClr>
                  </a:solidFill>
                </a:rPr>
                <a:t>facility placement on buildings</a:t>
              </a: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Template SAC_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 SAC_Presentation</Template>
  <TotalTime>37499</TotalTime>
  <Words>23716</Words>
  <Application>Microsoft Office PowerPoint</Application>
  <PresentationFormat>On-screen Show (4:3)</PresentationFormat>
  <Paragraphs>1729</Paragraphs>
  <Slides>157</Slides>
  <Notes>157</Notes>
  <HiddenSlides>0</HiddenSlides>
  <MMClips>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157</vt:i4>
      </vt:variant>
    </vt:vector>
  </HeadingPairs>
  <TitlesOfParts>
    <vt:vector size="159" baseType="lpstr">
      <vt:lpstr>Template SAC_Presentation</vt:lpstr>
      <vt:lpstr>Microsoft Office Excel 97-2003 Worksheet</vt:lpstr>
      <vt:lpstr>Slide 1</vt:lpstr>
      <vt:lpstr>Slide 2</vt:lpstr>
      <vt:lpstr>Slide 3</vt:lpstr>
      <vt:lpstr>NIMBY – Would Edison would agree?!</vt:lpstr>
      <vt:lpstr>… and yet the Solar Market is responding… Among Top Solar Trends for 2011</vt:lpstr>
      <vt:lpstr>Slide 6</vt:lpstr>
      <vt:lpstr>About Solar America Communities</vt:lpstr>
      <vt:lpstr>Slide 8</vt:lpstr>
      <vt:lpstr>Workshops</vt:lpstr>
      <vt:lpstr>Slide 10</vt:lpstr>
      <vt:lpstr>Slide 11</vt:lpstr>
      <vt:lpstr>On Your Radar…</vt:lpstr>
      <vt:lpstr>Working Together Today…</vt:lpstr>
      <vt:lpstr>Introductions</vt:lpstr>
      <vt:lpstr>Overview</vt:lpstr>
      <vt:lpstr>What is “Solar Energy?”</vt:lpstr>
      <vt:lpstr>Slide 17</vt:lpstr>
      <vt:lpstr>Three Common Solar Technologies</vt:lpstr>
      <vt:lpstr>Photovoltaic (PV) Solar Energy</vt:lpstr>
      <vt:lpstr>Concentrating Solar Power (CSP)</vt:lpstr>
      <vt:lpstr>Solar Heating &amp; Cooling/ Solar Hot Water (SHC/SHW)</vt:lpstr>
      <vt:lpstr>Slide 22</vt:lpstr>
      <vt:lpstr>Slide 23</vt:lpstr>
      <vt:lpstr>Every hour, enough solar energy strikes Earth to power human activities for over a year.</vt:lpstr>
      <vt:lpstr>Slide 25</vt:lpstr>
      <vt:lpstr>Slide 26</vt:lpstr>
      <vt:lpstr>Dispelling the Myths and Communicating the Benefits of Going Solar</vt:lpstr>
      <vt:lpstr>Why Isn’t Solar More Widely Adopted?</vt:lpstr>
      <vt:lpstr>Solar Myths</vt:lpstr>
      <vt:lpstr>Part of your role as a local solar champion is dispelling these myths.</vt:lpstr>
      <vt:lpstr>Myth:</vt:lpstr>
      <vt:lpstr>Solar works well in all parts of the continental U.S.</vt:lpstr>
      <vt:lpstr>Myth:</vt:lpstr>
      <vt:lpstr>Solar technologies have matured and are becoming more efficient</vt:lpstr>
      <vt:lpstr>Myth:</vt:lpstr>
      <vt:lpstr>The Cost of Installing PV is Decreasing Rapidly</vt:lpstr>
      <vt:lpstr>Solar is at or near grid cost parity: PV Breakeven Cost in 2008 ($/Watt)</vt:lpstr>
      <vt:lpstr>Slide 38</vt:lpstr>
      <vt:lpstr>Solar is at or near grid cost parity: PV Breakeven Cost in 2015</vt:lpstr>
      <vt:lpstr>Myth:</vt:lpstr>
      <vt:lpstr>PV modules produce FAR more energy than is consumed in manufacturing them</vt:lpstr>
      <vt:lpstr>Myth:</vt:lpstr>
      <vt:lpstr>Solar Is Reliable</vt:lpstr>
      <vt:lpstr>Slide 44</vt:lpstr>
      <vt:lpstr>Myth:</vt:lpstr>
      <vt:lpstr>Solar is for Every One</vt:lpstr>
      <vt:lpstr>More Community Benefits to Going Solar</vt:lpstr>
      <vt:lpstr>Solar Adds Jobs</vt:lpstr>
      <vt:lpstr>Hiring Expectations, All Firms Between August 2010–2011</vt:lpstr>
      <vt:lpstr>By August 2011, Manufacturing and Wholesale Trade will have Grown the Fastest at 36%</vt:lpstr>
      <vt:lpstr>Slide 51</vt:lpstr>
      <vt:lpstr>Solar is Big Business – and Means Business…</vt:lpstr>
      <vt:lpstr>Slide 53</vt:lpstr>
      <vt:lpstr>Solar Develops Local Economies </vt:lpstr>
      <vt:lpstr>Solar is a Smart Investment</vt:lpstr>
      <vt:lpstr>Solar Helps States Achieve Environmental and Energy Goals</vt:lpstr>
      <vt:lpstr>Slide 57</vt:lpstr>
      <vt:lpstr>Solar Can Integrate with a Cleaner Transportation Infrastructure</vt:lpstr>
      <vt:lpstr>Solar Strengthens Our Energy Infrastructure</vt:lpstr>
      <vt:lpstr>Slide 60</vt:lpstr>
      <vt:lpstr>Slide 61</vt:lpstr>
      <vt:lpstr>When Local Governments Lead Solar Efforts, They Show Leadership and Social Responsibility</vt:lpstr>
      <vt:lpstr>Marin County, CA</vt:lpstr>
      <vt:lpstr>Prepare an Elevator Speech to convince one of your community leaders that it’s worth it for your community to go solar</vt:lpstr>
      <vt:lpstr>Featuring Boston</vt:lpstr>
      <vt:lpstr>3-2-1 Review What are/is:</vt:lpstr>
      <vt:lpstr>How and Where to Consider Solar Energy in the Planning Process</vt:lpstr>
      <vt:lpstr>Slide 68</vt:lpstr>
      <vt:lpstr>Slide 69</vt:lpstr>
      <vt:lpstr>Champaign-Urbana: A View from the Year 2025</vt:lpstr>
      <vt:lpstr>Slide 71</vt:lpstr>
      <vt:lpstr>Toledo Reinvents Itself as a Solar Power Leader</vt:lpstr>
      <vt:lpstr>Slide 73</vt:lpstr>
      <vt:lpstr>Seattle, Washington: Comprehensive Review of City Codes and Practices</vt:lpstr>
      <vt:lpstr>Slide 75</vt:lpstr>
      <vt:lpstr>City of Corvallis’ Land Development Code Incorporates Solar</vt:lpstr>
      <vt:lpstr>Slide 77</vt:lpstr>
      <vt:lpstr>Slide 78</vt:lpstr>
      <vt:lpstr>Slide 79</vt:lpstr>
      <vt:lpstr>Steps for Installing Solar on a Local Government Facility</vt:lpstr>
      <vt:lpstr>Slide 81</vt:lpstr>
      <vt:lpstr>Slide 82</vt:lpstr>
      <vt:lpstr>Slide 83</vt:lpstr>
      <vt:lpstr>Orientation, Shading </vt:lpstr>
      <vt:lpstr>Slide 85</vt:lpstr>
      <vt:lpstr>Consider Collaborative Procurement for Solar</vt:lpstr>
      <vt:lpstr>Slide 87</vt:lpstr>
      <vt:lpstr>Slide 88</vt:lpstr>
      <vt:lpstr>Slide 89</vt:lpstr>
      <vt:lpstr>Incorporating Solar Into Codes &amp; Ordinances</vt:lpstr>
      <vt:lpstr>Slide 91</vt:lpstr>
      <vt:lpstr>Slide 92</vt:lpstr>
      <vt:lpstr>Slide 93</vt:lpstr>
      <vt:lpstr>Solar Access Laws</vt:lpstr>
      <vt:lpstr>Solar Panels Pit Homeowners Against Associations</vt:lpstr>
      <vt:lpstr>What can YOU do?</vt:lpstr>
      <vt:lpstr>Historic buildings are unique…</vt:lpstr>
      <vt:lpstr>Slide 98</vt:lpstr>
      <vt:lpstr>Potential issues</vt:lpstr>
      <vt:lpstr>Potential issues</vt:lpstr>
      <vt:lpstr>How Planning for Solar Ready affects Costs</vt:lpstr>
      <vt:lpstr>How Differences in Roof Orientation can affect Value of Solar (Golden, CO)</vt:lpstr>
      <vt:lpstr>What can YOU do?</vt:lpstr>
      <vt:lpstr>Consider Solar Ready Design</vt:lpstr>
      <vt:lpstr>Legislation: Solar Design Requirement for Homes (Tucson, AZ)</vt:lpstr>
      <vt:lpstr>Slide 106</vt:lpstr>
      <vt:lpstr>Slide 107</vt:lpstr>
      <vt:lpstr>What ELSE can YOU do?</vt:lpstr>
      <vt:lpstr>Other Provisions That Can Restrict or Enable PV Installations</vt:lpstr>
      <vt:lpstr>What can YOU do?</vt:lpstr>
      <vt:lpstr>3-2-1 Review What are/is:</vt:lpstr>
      <vt:lpstr>3-2-1 Review What are/is:</vt:lpstr>
      <vt:lpstr>What about The PROCESS?</vt:lpstr>
      <vt:lpstr>What about The PROCESS?</vt:lpstr>
      <vt:lpstr>Consider Adopting Model Expedited Permitting Process</vt:lpstr>
      <vt:lpstr>Permitting and Interconnection Process Considerations</vt:lpstr>
      <vt:lpstr>Slide 117</vt:lpstr>
      <vt:lpstr>Slide 118</vt:lpstr>
      <vt:lpstr>What can YOU Do? Train Installers</vt:lpstr>
      <vt:lpstr>An important implication of solar job growth and planning for solar… Developing the Workforce </vt:lpstr>
      <vt:lpstr>What can YOU Do? Train &amp; Certify Installers</vt:lpstr>
      <vt:lpstr>Slide 122</vt:lpstr>
      <vt:lpstr>Training Trend: Toward Greater Depth and Breadth</vt:lpstr>
      <vt:lpstr>Still, as we have learned…</vt:lpstr>
      <vt:lpstr>Other Actions Local Governments Can Take to Go Solar</vt:lpstr>
      <vt:lpstr>Slide 126</vt:lpstr>
      <vt:lpstr>PV Installations are not dependent on Resource</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Net Metering Best Practices</vt:lpstr>
      <vt:lpstr>Slide 141</vt:lpstr>
      <vt:lpstr>Slide 142</vt:lpstr>
      <vt:lpstr>Slide 143</vt:lpstr>
      <vt:lpstr>Rate Structures Best Practices </vt:lpstr>
      <vt:lpstr>How to Use DSIRE</vt:lpstr>
      <vt:lpstr>In sum, to enable your community to reap the benefits of solar… </vt:lpstr>
      <vt:lpstr>Review</vt:lpstr>
      <vt:lpstr>Consider…</vt:lpstr>
      <vt:lpstr>Slide 149</vt:lpstr>
      <vt:lpstr>Additional Resources</vt:lpstr>
      <vt:lpstr>Slide 151</vt:lpstr>
      <vt:lpstr>Slide 152</vt:lpstr>
      <vt:lpstr>Slide 153</vt:lpstr>
      <vt:lpstr>Slide 154</vt:lpstr>
      <vt:lpstr>Slide 155</vt:lpstr>
      <vt:lpstr> </vt:lpstr>
      <vt:lpstr>Resources from Solar ABCs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for Solar Energy</dc:title>
  <dc:subject>This information summarizes the information discussed on planning for solar energy during the APA National Planning Conference in Boston, Massachusetts, on April 9, 2011.</dc:subject>
  <dc:creator>Lisa Milligan, ICLEI</dc:creator>
  <cp:lastModifiedBy>Lenovo User</cp:lastModifiedBy>
  <cp:revision>679</cp:revision>
  <cp:lastPrinted>2011-05-18T15:23:16Z</cp:lastPrinted>
  <dcterms:created xsi:type="dcterms:W3CDTF">2011-01-14T16:37:55Z</dcterms:created>
  <dcterms:modified xsi:type="dcterms:W3CDTF">2011-10-24T15:53:41Z</dcterms:modified>
</cp:coreProperties>
</file>