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diagrams/data24.xml" ContentType="application/vnd.openxmlformats-officedocument.drawingml.diagramData+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diagrams/layout39.xml" ContentType="application/vnd.openxmlformats-officedocument.drawingml.diagramLayout+xml"/>
  <Override PartName="/ppt/notesSlides/notesSlide41.xml" ContentType="application/vnd.openxmlformats-officedocument.presentationml.notesSlide+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31.xml" ContentType="application/vnd.openxmlformats-officedocument.drawingml.diagramStyle+xml"/>
  <Override PartName="/ppt/diagrams/drawing32.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diagrams/layout20.xml" ContentType="application/vnd.openxmlformats-officedocument.drawingml.diagramLayout+xml"/>
  <Override PartName="/ppt/notesSlides/notesSlide79.xml" ContentType="application/vnd.openxmlformats-officedocument.presentationml.notes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diagrams/colors30.xml" ContentType="application/vnd.openxmlformats-officedocument.drawingml.diagramColors+xml"/>
  <Override PartName="/ppt/diagrams/data43.xml" ContentType="application/vnd.openxmlformats-officedocument.drawingml.diagramData+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drawing8.xml" ContentType="application/vnd.ms-office.drawingml.diagramDrawing+xml"/>
  <Override PartName="/ppt/slides/slide108.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diagrams/quickStyle19.xml" ContentType="application/vnd.openxmlformats-officedocument.drawingml.diagramStyle+xml"/>
  <Override PartName="/ppt/diagrams/data40.xml" ContentType="application/vnd.openxmlformats-officedocument.drawingml.diagramData+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32.xml" ContentType="application/vnd.openxmlformats-officedocument.presentationml.notesSlide+xml"/>
  <Override PartName="/ppt/diagrams/quickStyle44.xml" ContentType="application/vnd.openxmlformats-officedocument.drawingml.diagramStyle+xml"/>
  <Override PartName="/ppt/diagrams/drawing45.xml" ContentType="application/vnd.ms-office.drawingml.diagramDrawing+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diagrams/colors43.xml" ContentType="application/vnd.openxmlformats-officedocument.drawingml.diagramColor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diagrams/colors32.xml" ContentType="application/vnd.openxmlformats-officedocument.drawingml.diagramColors+xml"/>
  <Override PartName="/ppt/diagrams/data34.xml" ContentType="application/vnd.openxmlformats-officedocument.drawingml.diagramData+xml"/>
  <Override PartName="/ppt/notesSlides/notesSlide104.xml" ContentType="application/vnd.openxmlformats-officedocument.presentationml.notesSlide+xml"/>
  <Override PartName="/ppt/diagrams/data45.xml" ContentType="application/vnd.openxmlformats-officedocument.drawingml.diagramData+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notesSlides/notesSlide48.xml" ContentType="application/vnd.openxmlformats-officedocument.presentationml.notesSlide+xml"/>
  <Override PartName="/ppt/diagrams/colors21.xml" ContentType="application/vnd.openxmlformats-officedocument.drawingml.diagramColors+xml"/>
  <Override PartName="/ppt/diagrams/data23.xml" ContentType="application/vnd.openxmlformats-officedocument.drawingml.diagramData+xml"/>
  <Override PartName="/ppt/notesSlides/notesSlide95.xml" ContentType="application/vnd.openxmlformats-officedocument.presentationml.notesSlide+xml"/>
  <Override PartName="/ppt/diagrams/quickStyle49.xml" ContentType="application/vnd.openxmlformats-officedocument.drawingml.diagramStyl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layout49.xml" ContentType="application/vnd.openxmlformats-officedocument.drawingml.diagramLayout+xml"/>
  <Override PartName="/ppt/notesSlides/notesSlide51.xml" ContentType="application/vnd.openxmlformats-officedocument.presentationml.notesSlide+xml"/>
  <Override PartName="/ppt/diagrams/layout27.xml" ContentType="application/vnd.openxmlformats-officedocument.drawingml.diagramLayout+xml"/>
  <Override PartName="/ppt/notesSlides/notesSlide40.xml" ContentType="application/vnd.openxmlformats-officedocument.presentationml.notesSlide+xml"/>
  <Override PartName="/ppt/diagrams/layout16.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diagrams/colors48.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notesSlides/notesSlide109.xml" ContentType="application/vnd.openxmlformats-officedocument.presentationml.notes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diagrams/colors40.xml" ContentType="application/vnd.openxmlformats-officedocument.drawingml.diagramColors+xml"/>
  <Override PartName="/ppt/diagrams/data42.xml" ContentType="application/vnd.openxmlformats-officedocument.drawingml.diagramData+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diagrams/data31.xml" ContentType="application/vnd.openxmlformats-officedocument.drawingml.diagramData+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diagrams/data20.xml" ContentType="application/vnd.openxmlformats-officedocument.drawingml.diagramData+xml"/>
  <Override PartName="/ppt/notesSlides/notesSlide81.xml" ContentType="application/vnd.openxmlformats-officedocument.presentationml.notesSlide+xml"/>
  <Override PartName="/ppt/diagrams/quickStyle35.xml" ContentType="application/vnd.openxmlformats-officedocument.drawingml.diagramStyle+xml"/>
  <Override PartName="/ppt/diagrams/drawing36.xml" ContentType="application/vnd.ms-office.drawingml.diagramDrawing+xml"/>
  <Override PartName="/ppt/diagrams/quickStyle46.xml" ContentType="application/vnd.openxmlformats-officedocument.drawingml.diagramStyle+xml"/>
  <Override PartName="/ppt/diagrams/drawing47.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diagrams/layout46.xml" ContentType="application/vnd.openxmlformats-officedocument.drawingml.diagramLayout+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35.xml" ContentType="application/vnd.openxmlformats-officedocument.drawingml.diagramLayout+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colors45.xml" ContentType="application/vnd.openxmlformats-officedocument.drawingml.diagramColor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notesSlides/notesSlide106.xml" ContentType="application/vnd.openxmlformats-officedocument.presentationml.notesSlide+xml"/>
  <Override PartName="/ppt/diagrams/data47.xml" ContentType="application/vnd.openxmlformats-officedocument.drawingml.diagramData+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diagrams/data14.xml" ContentType="application/vnd.openxmlformats-officedocument.drawingml.diagramData+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quickStyle29.xml" ContentType="application/vnd.openxmlformats-officedocument.drawingml.diagramStyle+xml"/>
  <Override PartName="/ppt/slides/slide51.xml" ContentType="application/vnd.openxmlformats-officedocument.presentationml.slide+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diagrams/quickStyle43.xml" ContentType="application/vnd.openxmlformats-officedocument.drawingml.diagramStyle+xml"/>
  <Override PartName="/ppt/diagrams/drawing44.xml" ContentType="application/vnd.ms-office.drawingml.diagramDrawing+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diagrams/colors39.xml" ContentType="application/vnd.openxmlformats-officedocument.drawingml.diagramColors+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layout43.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notesSlides/notesSlide69.xml" ContentType="application/vnd.openxmlformats-officedocument.presentationml.notesSlide+xml"/>
  <Override PartName="/ppt/diagrams/colors31.xml" ContentType="application/vnd.openxmlformats-officedocument.drawingml.diagramColors+xml"/>
  <Override PartName="/ppt/diagrams/colors42.xml" ContentType="application/vnd.openxmlformats-officedocument.drawingml.diagramColors+xml"/>
  <Override PartName="/ppt/diagrams/data44.xml" ContentType="application/vnd.openxmlformats-officedocument.drawingml.diagramData+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diagrams/colors20.xml" ContentType="application/vnd.openxmlformats-officedocument.drawingml.diagramColors+xml"/>
  <Override PartName="/ppt/diagrams/data33.xml" ContentType="application/vnd.openxmlformats-officedocument.drawingml.diagramData+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notesSlides/notesSlide36.xml" ContentType="application/vnd.openxmlformats-officedocument.presentationml.notesSlide+xml"/>
  <Default Extension="xls" ContentType="application/vnd.ms-excel"/>
  <Override PartName="/ppt/diagrams/data22.xml" ContentType="application/vnd.openxmlformats-officedocument.drawingml.diagramData+xml"/>
  <Override PartName="/ppt/notesSlides/notesSlide83.xml" ContentType="application/vnd.openxmlformats-officedocument.presentationml.notesSlide+xml"/>
  <Override PartName="/ppt/diagrams/quickStyle37.xml" ContentType="application/vnd.openxmlformats-officedocument.drawingml.diagramStyle+xml"/>
  <Override PartName="/ppt/diagrams/drawing38.xml" ContentType="application/vnd.ms-office.drawingml.diagramDrawing+xml"/>
  <Override PartName="/ppt/diagrams/quickStyle48.xml" ContentType="application/vnd.openxmlformats-officedocument.drawingml.diagramStyle+xml"/>
  <Override PartName="/ppt/diagrams/drawing49.xml" ContentType="application/vnd.ms-office.drawingml.diagramDrawing+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61.xml" ContentType="application/vnd.openxmlformats-officedocument.presentationml.notesSlide+xml"/>
  <Override PartName="/ppt/diagrams/layout37.xml" ContentType="application/vnd.openxmlformats-officedocument.drawingml.diagramLayout+xml"/>
  <Override PartName="/ppt/commentAuthors.xml" ContentType="application/vnd.openxmlformats-officedocument.presentationml.commentAuthors+xml"/>
  <Override PartName="/ppt/diagrams/drawing9.xml" ContentType="application/vnd.ms-office.drawingml.diagramDrawing+xml"/>
  <Override PartName="/ppt/diagrams/layout15.xml" ContentType="application/vnd.openxmlformats-officedocument.drawingml.diagramLayout+xml"/>
  <Override PartName="/ppt/notesSlides/notesSlide50.xml" ContentType="application/vnd.openxmlformats-officedocument.presentationml.notesSlide+xml"/>
  <Override PartName="/ppt/diagrams/layout26.xml" ContentType="application/vnd.openxmlformats-officedocument.drawingml.diagramLayout+xml"/>
  <Override PartName="/ppt/diagrams/drawing41.xml" ContentType="application/vnd.ms-office.drawingml.diagramDrawing+xml"/>
  <Override PartName="/ppt/diagrams/colors47.xml" ContentType="application/vnd.openxmlformats-officedocument.drawingml.diagramColors+xml"/>
  <Override PartName="/ppt/slides/slide109.xml" ContentType="application/vnd.openxmlformats-officedocument.presentationml.slide+xml"/>
  <Override PartName="/ppt/diagrams/quickStyle9.xml" ContentType="application/vnd.openxmlformats-officedocument.drawingml.diagramStyle+xml"/>
  <Override PartName="/ppt/diagrams/drawing30.xml" ContentType="application/vnd.ms-office.drawingml.diagramDrawing+xml"/>
  <Override PartName="/ppt/diagrams/colors36.xml" ContentType="application/vnd.openxmlformats-officedocument.drawingml.diagramColors+xml"/>
  <Override PartName="/ppt/diagrams/quickStyle40.xml" ContentType="application/vnd.openxmlformats-officedocument.drawingml.diagramStyle+xml"/>
  <Override PartName="/ppt/notesSlides/notesSlide108.xml" ContentType="application/vnd.openxmlformats-officedocument.presentationml.notesSlide+xml"/>
  <Override PartName="/ppt/diagrams/data49.xml" ContentType="application/vnd.openxmlformats-officedocument.drawingml.diagramData+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diagrams/data38.xml" ContentType="application/vnd.openxmlformats-officedocument.drawingml.diagramData+xml"/>
  <Override PartName="/ppt/notesSlides/notesSlide99.xml" ContentType="application/vnd.openxmlformats-officedocument.presentationml.notesSlide+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diagrams/data30.xml" ContentType="application/vnd.openxmlformats-officedocument.drawingml.diagramData+xml"/>
  <Override PartName="/ppt/notesSlides/notesSlide100.xml" ContentType="application/vnd.openxmlformats-officedocument.presentationml.notesSlide+xml"/>
  <Override PartName="/ppt/diagrams/data41.xml" ContentType="application/vnd.openxmlformats-officedocument.drawingml.diagramData+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diagrams/quickStyle45.xml" ContentType="application/vnd.openxmlformats-officedocument.drawingml.diagramStyle+xml"/>
  <Override PartName="/ppt/diagrams/drawing46.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layout45.xml" ContentType="application/vnd.openxmlformats-officedocument.drawingml.diagramLayout+xml"/>
  <Override PartName="/ppt/slides/slide117.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diagrams/quickStyle39.xml" ContentType="application/vnd.openxmlformats-officedocument.drawingml.diagramStyle+xml"/>
  <Override PartName="/ppt/notesSlides/notesSlide27.xml" ContentType="application/vnd.openxmlformats-officedocument.presentationml.notesSlide+xml"/>
  <Override PartName="/ppt/diagrams/data13.xml" ContentType="application/vnd.openxmlformats-officedocument.drawingml.diagramData+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diagrams/drawing43.xml" ContentType="application/vnd.ms-office.drawingml.diagramDrawing+xml"/>
  <Override PartName="/ppt/notesSlides/notesSlide30.xml" ContentType="application/vnd.openxmlformats-officedocument.presentationml.notesSlide+xml"/>
  <Override PartName="/ppt/diagrams/colors38.xml" ContentType="application/vnd.openxmlformats-officedocument.drawingml.diagramColors+xml"/>
  <Override PartName="/ppt/diagrams/quickStyle42.xml" ContentType="application/vnd.openxmlformats-officedocument.drawingml.diagramStyl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diagrams/colors41.xml" ContentType="application/vnd.openxmlformats-officedocument.drawingml.diagramColors+xml"/>
  <Override PartName="/ppt/slides/slide55.xml" ContentType="application/vnd.openxmlformats-officedocument.presentationml.slide+xml"/>
  <Override PartName="/ppt/diagrams/data32.xml" ContentType="application/vnd.openxmlformats-officedocument.drawingml.diagramData+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diagrams/colors29.xml" ContentType="application/vnd.openxmlformats-officedocument.drawingml.diagramColors+xml"/>
  <Override PartName="/ppt/diagrams/layout4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handoutMasterIdLst>
    <p:handoutMasterId r:id="rId122"/>
  </p:handoutMasterIdLst>
  <p:sldIdLst>
    <p:sldId id="956" r:id="rId2"/>
    <p:sldId id="826" r:id="rId3"/>
    <p:sldId id="827" r:id="rId4"/>
    <p:sldId id="828" r:id="rId5"/>
    <p:sldId id="829" r:id="rId6"/>
    <p:sldId id="830" r:id="rId7"/>
    <p:sldId id="831" r:id="rId8"/>
    <p:sldId id="832" r:id="rId9"/>
    <p:sldId id="833" r:id="rId10"/>
    <p:sldId id="834" r:id="rId11"/>
    <p:sldId id="835" r:id="rId12"/>
    <p:sldId id="836" r:id="rId13"/>
    <p:sldId id="686" r:id="rId14"/>
    <p:sldId id="695" r:id="rId15"/>
    <p:sldId id="689" r:id="rId16"/>
    <p:sldId id="690" r:id="rId17"/>
    <p:sldId id="691" r:id="rId18"/>
    <p:sldId id="692" r:id="rId19"/>
    <p:sldId id="693" r:id="rId20"/>
    <p:sldId id="694" r:id="rId21"/>
    <p:sldId id="697" r:id="rId22"/>
    <p:sldId id="890" r:id="rId23"/>
    <p:sldId id="891" r:id="rId24"/>
    <p:sldId id="892" r:id="rId25"/>
    <p:sldId id="893" r:id="rId26"/>
    <p:sldId id="894" r:id="rId27"/>
    <p:sldId id="895" r:id="rId28"/>
    <p:sldId id="896" r:id="rId29"/>
    <p:sldId id="897" r:id="rId30"/>
    <p:sldId id="898" r:id="rId31"/>
    <p:sldId id="899" r:id="rId32"/>
    <p:sldId id="900" r:id="rId33"/>
    <p:sldId id="901" r:id="rId34"/>
    <p:sldId id="902" r:id="rId35"/>
    <p:sldId id="903" r:id="rId36"/>
    <p:sldId id="904" r:id="rId37"/>
    <p:sldId id="905" r:id="rId38"/>
    <p:sldId id="906" r:id="rId39"/>
    <p:sldId id="907" r:id="rId40"/>
    <p:sldId id="908" r:id="rId41"/>
    <p:sldId id="909" r:id="rId42"/>
    <p:sldId id="719" r:id="rId43"/>
    <p:sldId id="720" r:id="rId44"/>
    <p:sldId id="884" r:id="rId45"/>
    <p:sldId id="723" r:id="rId46"/>
    <p:sldId id="726" r:id="rId47"/>
    <p:sldId id="728" r:id="rId48"/>
    <p:sldId id="732" r:id="rId49"/>
    <p:sldId id="733" r:id="rId50"/>
    <p:sldId id="598" r:id="rId51"/>
    <p:sldId id="313" r:id="rId52"/>
    <p:sldId id="824" r:id="rId53"/>
    <p:sldId id="602" r:id="rId54"/>
    <p:sldId id="603" r:id="rId55"/>
    <p:sldId id="604" r:id="rId56"/>
    <p:sldId id="910" r:id="rId57"/>
    <p:sldId id="911" r:id="rId58"/>
    <p:sldId id="912" r:id="rId59"/>
    <p:sldId id="913" r:id="rId60"/>
    <p:sldId id="914" r:id="rId61"/>
    <p:sldId id="915" r:id="rId62"/>
    <p:sldId id="916" r:id="rId63"/>
    <p:sldId id="917" r:id="rId64"/>
    <p:sldId id="918" r:id="rId65"/>
    <p:sldId id="919" r:id="rId66"/>
    <p:sldId id="920" r:id="rId67"/>
    <p:sldId id="921" r:id="rId68"/>
    <p:sldId id="922" r:id="rId69"/>
    <p:sldId id="923" r:id="rId70"/>
    <p:sldId id="924" r:id="rId71"/>
    <p:sldId id="925" r:id="rId72"/>
    <p:sldId id="926" r:id="rId73"/>
    <p:sldId id="927" r:id="rId74"/>
    <p:sldId id="928" r:id="rId75"/>
    <p:sldId id="929" r:id="rId76"/>
    <p:sldId id="939" r:id="rId77"/>
    <p:sldId id="940" r:id="rId78"/>
    <p:sldId id="941" r:id="rId79"/>
    <p:sldId id="942" r:id="rId80"/>
    <p:sldId id="943" r:id="rId81"/>
    <p:sldId id="944" r:id="rId82"/>
    <p:sldId id="945" r:id="rId83"/>
    <p:sldId id="946" r:id="rId84"/>
    <p:sldId id="947" r:id="rId85"/>
    <p:sldId id="948" r:id="rId86"/>
    <p:sldId id="949" r:id="rId87"/>
    <p:sldId id="950" r:id="rId88"/>
    <p:sldId id="951" r:id="rId89"/>
    <p:sldId id="952" r:id="rId90"/>
    <p:sldId id="953" r:id="rId91"/>
    <p:sldId id="954" r:id="rId92"/>
    <p:sldId id="955" r:id="rId93"/>
    <p:sldId id="815" r:id="rId94"/>
    <p:sldId id="822" r:id="rId95"/>
    <p:sldId id="930" r:id="rId96"/>
    <p:sldId id="931" r:id="rId97"/>
    <p:sldId id="932" r:id="rId98"/>
    <p:sldId id="933" r:id="rId99"/>
    <p:sldId id="934" r:id="rId100"/>
    <p:sldId id="935" r:id="rId101"/>
    <p:sldId id="936" r:id="rId102"/>
    <p:sldId id="937" r:id="rId103"/>
    <p:sldId id="938" r:id="rId104"/>
    <p:sldId id="765" r:id="rId105"/>
    <p:sldId id="764" r:id="rId106"/>
    <p:sldId id="814" r:id="rId107"/>
    <p:sldId id="766" r:id="rId108"/>
    <p:sldId id="806" r:id="rId109"/>
    <p:sldId id="767" r:id="rId110"/>
    <p:sldId id="768" r:id="rId111"/>
    <p:sldId id="770" r:id="rId112"/>
    <p:sldId id="771" r:id="rId113"/>
    <p:sldId id="772" r:id="rId114"/>
    <p:sldId id="773" r:id="rId115"/>
    <p:sldId id="774" r:id="rId116"/>
    <p:sldId id="838" r:id="rId117"/>
    <p:sldId id="816" r:id="rId118"/>
    <p:sldId id="626" r:id="rId119"/>
    <p:sldId id="418" r:id="rId12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stin Barne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6" autoAdjust="0"/>
    <p:restoredTop sz="77130" autoAdjust="0"/>
  </p:normalViewPr>
  <p:slideViewPr>
    <p:cSldViewPr snapToGrid="0" snapToObjects="1">
      <p:cViewPr>
        <p:scale>
          <a:sx n="75" d="100"/>
          <a:sy n="75" d="100"/>
        </p:scale>
        <p:origin x="-2412" y="-34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1718"/>
    </p:cViewPr>
  </p:sorterViewPr>
  <p:notesViewPr>
    <p:cSldViewPr snapToGrid="0" snapToObjects="1">
      <p:cViewPr>
        <p:scale>
          <a:sx n="100" d="100"/>
          <a:sy n="100" d="100"/>
        </p:scale>
        <p:origin x="-3492" y="79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78B43-235A-43C6-AFDE-7B77348D4FA5}" type="doc">
      <dgm:prSet loTypeId="urn:microsoft.com/office/officeart/2005/8/layout/default#1" loCatId="list" qsTypeId="urn:microsoft.com/office/officeart/2005/8/quickstyle/simple1#1" qsCatId="simple" csTypeId="urn:microsoft.com/office/officeart/2005/8/colors/colorful3" csCatId="colorful"/>
      <dgm:spPr/>
      <dgm:t>
        <a:bodyPr/>
        <a:lstStyle/>
        <a:p>
          <a:endParaRPr lang="en-US"/>
        </a:p>
      </dgm:t>
    </dgm:pt>
    <dgm:pt modelId="{09D19F3B-5359-48DD-BFF9-D80A1FD00A03}">
      <dgm:prSet/>
      <dgm:spPr/>
      <dgm:t>
        <a:bodyPr/>
        <a:lstStyle/>
        <a:p>
          <a:pPr rtl="0"/>
          <a:r>
            <a:rPr lang="en-US" dirty="0" smtClean="0"/>
            <a:t>Global PV demand likely to grow well in 2011</a:t>
          </a:r>
          <a:endParaRPr lang="en-US" dirty="0"/>
        </a:p>
      </dgm:t>
    </dgm:pt>
    <dgm:pt modelId="{6B4D56CA-6A91-42E2-BE5C-58FD75473CC6}" type="parTrans" cxnId="{46EF8DDE-17E2-4066-A6CC-DC9D762139EF}">
      <dgm:prSet/>
      <dgm:spPr/>
      <dgm:t>
        <a:bodyPr/>
        <a:lstStyle/>
        <a:p>
          <a:endParaRPr lang="en-US"/>
        </a:p>
      </dgm:t>
    </dgm:pt>
    <dgm:pt modelId="{68A260B9-B71B-493B-BF47-D5421A7D87AC}" type="sibTrans" cxnId="{46EF8DDE-17E2-4066-A6CC-DC9D762139EF}">
      <dgm:prSet/>
      <dgm:spPr/>
      <dgm:t>
        <a:bodyPr/>
        <a:lstStyle/>
        <a:p>
          <a:endParaRPr lang="en-US"/>
        </a:p>
      </dgm:t>
    </dgm:pt>
    <dgm:pt modelId="{DB36A0B8-2D88-4EF0-B808-AC6D0370A6FF}">
      <dgm:prSet/>
      <dgm:spPr/>
      <dgm:t>
        <a:bodyPr/>
        <a:lstStyle/>
        <a:p>
          <a:pPr rtl="0"/>
          <a:r>
            <a:rPr lang="en-US" dirty="0" smtClean="0"/>
            <a:t>U.S. installed PV capacity could double from 2010</a:t>
          </a:r>
          <a:endParaRPr lang="en-US" dirty="0"/>
        </a:p>
      </dgm:t>
    </dgm:pt>
    <dgm:pt modelId="{2B4DE3EB-C9FC-4D20-9C3B-F2EA57819104}" type="parTrans" cxnId="{952E1C85-4AED-4705-B5A2-DAB866EC90DA}">
      <dgm:prSet/>
      <dgm:spPr/>
      <dgm:t>
        <a:bodyPr/>
        <a:lstStyle/>
        <a:p>
          <a:endParaRPr lang="en-US"/>
        </a:p>
      </dgm:t>
    </dgm:pt>
    <dgm:pt modelId="{AC7EE331-AA06-48AF-872C-AD011A185032}" type="sibTrans" cxnId="{952E1C85-4AED-4705-B5A2-DAB866EC90DA}">
      <dgm:prSet/>
      <dgm:spPr/>
      <dgm:t>
        <a:bodyPr/>
        <a:lstStyle/>
        <a:p>
          <a:endParaRPr lang="en-US"/>
        </a:p>
      </dgm:t>
    </dgm:pt>
    <dgm:pt modelId="{2723D58A-17B1-4B7A-9005-45B4AC4A227D}">
      <dgm:prSet/>
      <dgm:spPr/>
      <dgm:t>
        <a:bodyPr/>
        <a:lstStyle/>
        <a:p>
          <a:pPr rtl="0"/>
          <a:r>
            <a:rPr lang="en-US" dirty="0" smtClean="0"/>
            <a:t>U.S. predicted to be 3rd largest in total installed capacity</a:t>
          </a:r>
          <a:endParaRPr lang="en-US" dirty="0"/>
        </a:p>
      </dgm:t>
    </dgm:pt>
    <dgm:pt modelId="{12A6EA0D-AA41-4A74-8381-CBE7B53245B2}" type="parTrans" cxnId="{295193A0-FB87-49B6-BFA4-3A9979B53EBF}">
      <dgm:prSet/>
      <dgm:spPr/>
      <dgm:t>
        <a:bodyPr/>
        <a:lstStyle/>
        <a:p>
          <a:endParaRPr lang="en-US"/>
        </a:p>
      </dgm:t>
    </dgm:pt>
    <dgm:pt modelId="{C58BDF7A-0CFC-4BC6-B682-A43EE29E52B7}" type="sibTrans" cxnId="{295193A0-FB87-49B6-BFA4-3A9979B53EBF}">
      <dgm:prSet/>
      <dgm:spPr/>
      <dgm:t>
        <a:bodyPr/>
        <a:lstStyle/>
        <a:p>
          <a:endParaRPr lang="en-US"/>
        </a:p>
      </dgm:t>
    </dgm:pt>
    <dgm:pt modelId="{F0981643-EBE5-4495-9FAB-CD6417EE1AEA}">
      <dgm:prSet/>
      <dgm:spPr/>
      <dgm:t>
        <a:bodyPr/>
        <a:lstStyle/>
        <a:p>
          <a:pPr rtl="0"/>
          <a:r>
            <a:rPr lang="en-US" dirty="0" smtClean="0"/>
            <a:t>Expansion of utility-scale systems in the U.S.</a:t>
          </a:r>
          <a:endParaRPr lang="en-US" dirty="0"/>
        </a:p>
      </dgm:t>
    </dgm:pt>
    <dgm:pt modelId="{27588150-D9C1-49C2-93E2-76509DB0FD6F}" type="parTrans" cxnId="{FF05D3BA-8369-42C7-AF2D-A4F19775E090}">
      <dgm:prSet/>
      <dgm:spPr/>
      <dgm:t>
        <a:bodyPr/>
        <a:lstStyle/>
        <a:p>
          <a:endParaRPr lang="en-US"/>
        </a:p>
      </dgm:t>
    </dgm:pt>
    <dgm:pt modelId="{9A9B43EF-1936-4610-BBB4-5FBD47B358C0}" type="sibTrans" cxnId="{FF05D3BA-8369-42C7-AF2D-A4F19775E090}">
      <dgm:prSet/>
      <dgm:spPr/>
      <dgm:t>
        <a:bodyPr/>
        <a:lstStyle/>
        <a:p>
          <a:endParaRPr lang="en-US"/>
        </a:p>
      </dgm:t>
    </dgm:pt>
    <dgm:pt modelId="{3D19D493-3CFF-4CC2-8AC5-3F93653389BD}">
      <dgm:prSet/>
      <dgm:spPr/>
      <dgm:t>
        <a:bodyPr/>
        <a:lstStyle/>
        <a:p>
          <a:pPr rtl="0"/>
          <a:r>
            <a:rPr lang="en-US" dirty="0" smtClean="0"/>
            <a:t>Strong expansion of solar development in U.S. states</a:t>
          </a:r>
          <a:endParaRPr lang="en-US" dirty="0"/>
        </a:p>
      </dgm:t>
    </dgm:pt>
    <dgm:pt modelId="{9229CE67-8DF9-43BC-9F3B-BDE400AFB03E}" type="parTrans" cxnId="{10F299FB-53C7-4997-A0AA-A2E50AFFF4BB}">
      <dgm:prSet/>
      <dgm:spPr/>
      <dgm:t>
        <a:bodyPr/>
        <a:lstStyle/>
        <a:p>
          <a:endParaRPr lang="en-US"/>
        </a:p>
      </dgm:t>
    </dgm:pt>
    <dgm:pt modelId="{797DAEB2-7388-4BEF-89D1-A587800C0C8C}" type="sibTrans" cxnId="{10F299FB-53C7-4997-A0AA-A2E50AFFF4BB}">
      <dgm:prSet/>
      <dgm:spPr/>
      <dgm:t>
        <a:bodyPr/>
        <a:lstStyle/>
        <a:p>
          <a:endParaRPr lang="en-US"/>
        </a:p>
      </dgm:t>
    </dgm:pt>
    <dgm:pt modelId="{A9657355-D8AB-438D-9678-FA4DB47D027C}">
      <dgm:prSet/>
      <dgm:spPr/>
      <dgm:t>
        <a:bodyPr/>
        <a:lstStyle/>
        <a:p>
          <a:pPr rtl="0"/>
          <a:r>
            <a:rPr lang="en-US" dirty="0" smtClean="0"/>
            <a:t>25% increase in number of Americans employed in solar industry in 2011</a:t>
          </a:r>
          <a:endParaRPr lang="en-US" dirty="0"/>
        </a:p>
      </dgm:t>
    </dgm:pt>
    <dgm:pt modelId="{5DC21DB5-739E-47A6-8DCD-543FD0E5565F}" type="parTrans" cxnId="{07C13DBE-DFA0-4D09-B565-7086757BF698}">
      <dgm:prSet/>
      <dgm:spPr/>
      <dgm:t>
        <a:bodyPr/>
        <a:lstStyle/>
        <a:p>
          <a:endParaRPr lang="en-US"/>
        </a:p>
      </dgm:t>
    </dgm:pt>
    <dgm:pt modelId="{BA5C1C19-D6EA-47F6-A1DE-5F7DF90E8524}" type="sibTrans" cxnId="{07C13DBE-DFA0-4D09-B565-7086757BF698}">
      <dgm:prSet/>
      <dgm:spPr/>
      <dgm:t>
        <a:bodyPr/>
        <a:lstStyle/>
        <a:p>
          <a:endParaRPr lang="en-US"/>
        </a:p>
      </dgm:t>
    </dgm:pt>
    <dgm:pt modelId="{0A60F669-A401-4145-ABD8-9BE795477BCB}" type="pres">
      <dgm:prSet presAssocID="{EA478B43-235A-43C6-AFDE-7B77348D4FA5}" presName="diagram" presStyleCnt="0">
        <dgm:presLayoutVars>
          <dgm:dir/>
          <dgm:resizeHandles val="exact"/>
        </dgm:presLayoutVars>
      </dgm:prSet>
      <dgm:spPr/>
      <dgm:t>
        <a:bodyPr/>
        <a:lstStyle/>
        <a:p>
          <a:endParaRPr lang="en-US"/>
        </a:p>
      </dgm:t>
    </dgm:pt>
    <dgm:pt modelId="{98642CAF-2D3B-45CD-BA11-3634D9C91484}" type="pres">
      <dgm:prSet presAssocID="{09D19F3B-5359-48DD-BFF9-D80A1FD00A03}" presName="node" presStyleLbl="node1" presStyleIdx="0" presStyleCnt="6">
        <dgm:presLayoutVars>
          <dgm:bulletEnabled val="1"/>
        </dgm:presLayoutVars>
      </dgm:prSet>
      <dgm:spPr/>
      <dgm:t>
        <a:bodyPr/>
        <a:lstStyle/>
        <a:p>
          <a:endParaRPr lang="en-US"/>
        </a:p>
      </dgm:t>
    </dgm:pt>
    <dgm:pt modelId="{1F87C15D-2AE7-41FC-945B-5F8DC53D3169}" type="pres">
      <dgm:prSet presAssocID="{68A260B9-B71B-493B-BF47-D5421A7D87AC}" presName="sibTrans" presStyleCnt="0"/>
      <dgm:spPr/>
    </dgm:pt>
    <dgm:pt modelId="{974DD2F6-AA34-42DD-9112-ABF0E0333AF9}" type="pres">
      <dgm:prSet presAssocID="{DB36A0B8-2D88-4EF0-B808-AC6D0370A6FF}" presName="node" presStyleLbl="node1" presStyleIdx="1" presStyleCnt="6">
        <dgm:presLayoutVars>
          <dgm:bulletEnabled val="1"/>
        </dgm:presLayoutVars>
      </dgm:prSet>
      <dgm:spPr/>
      <dgm:t>
        <a:bodyPr/>
        <a:lstStyle/>
        <a:p>
          <a:endParaRPr lang="en-US"/>
        </a:p>
      </dgm:t>
    </dgm:pt>
    <dgm:pt modelId="{57033055-59BD-4AD7-B4DA-9B689D87FDA7}" type="pres">
      <dgm:prSet presAssocID="{AC7EE331-AA06-48AF-872C-AD011A185032}" presName="sibTrans" presStyleCnt="0"/>
      <dgm:spPr/>
    </dgm:pt>
    <dgm:pt modelId="{7560E202-9497-4C67-AE93-1248365F38F8}" type="pres">
      <dgm:prSet presAssocID="{2723D58A-17B1-4B7A-9005-45B4AC4A227D}" presName="node" presStyleLbl="node1" presStyleIdx="2" presStyleCnt="6">
        <dgm:presLayoutVars>
          <dgm:bulletEnabled val="1"/>
        </dgm:presLayoutVars>
      </dgm:prSet>
      <dgm:spPr/>
      <dgm:t>
        <a:bodyPr/>
        <a:lstStyle/>
        <a:p>
          <a:endParaRPr lang="en-US"/>
        </a:p>
      </dgm:t>
    </dgm:pt>
    <dgm:pt modelId="{313E7942-B521-4B0E-B430-4895A99D251A}" type="pres">
      <dgm:prSet presAssocID="{C58BDF7A-0CFC-4BC6-B682-A43EE29E52B7}" presName="sibTrans" presStyleCnt="0"/>
      <dgm:spPr/>
    </dgm:pt>
    <dgm:pt modelId="{C757642D-8315-4DD2-94FC-2803363C79F1}" type="pres">
      <dgm:prSet presAssocID="{F0981643-EBE5-4495-9FAB-CD6417EE1AEA}" presName="node" presStyleLbl="node1" presStyleIdx="3" presStyleCnt="6">
        <dgm:presLayoutVars>
          <dgm:bulletEnabled val="1"/>
        </dgm:presLayoutVars>
      </dgm:prSet>
      <dgm:spPr/>
      <dgm:t>
        <a:bodyPr/>
        <a:lstStyle/>
        <a:p>
          <a:endParaRPr lang="en-US"/>
        </a:p>
      </dgm:t>
    </dgm:pt>
    <dgm:pt modelId="{B1DACF11-653F-46CF-AE31-320D2B7CADB3}" type="pres">
      <dgm:prSet presAssocID="{9A9B43EF-1936-4610-BBB4-5FBD47B358C0}" presName="sibTrans" presStyleCnt="0"/>
      <dgm:spPr/>
    </dgm:pt>
    <dgm:pt modelId="{4DA883B2-912F-4F57-90F3-68594CC655CE}" type="pres">
      <dgm:prSet presAssocID="{3D19D493-3CFF-4CC2-8AC5-3F93653389BD}" presName="node" presStyleLbl="node1" presStyleIdx="4" presStyleCnt="6">
        <dgm:presLayoutVars>
          <dgm:bulletEnabled val="1"/>
        </dgm:presLayoutVars>
      </dgm:prSet>
      <dgm:spPr/>
      <dgm:t>
        <a:bodyPr/>
        <a:lstStyle/>
        <a:p>
          <a:endParaRPr lang="en-US"/>
        </a:p>
      </dgm:t>
    </dgm:pt>
    <dgm:pt modelId="{EAEB3038-ED22-4EC5-AC57-F38460814C66}" type="pres">
      <dgm:prSet presAssocID="{797DAEB2-7388-4BEF-89D1-A587800C0C8C}" presName="sibTrans" presStyleCnt="0"/>
      <dgm:spPr/>
    </dgm:pt>
    <dgm:pt modelId="{E83BCEEE-DA27-47F5-82EB-49A316218C23}" type="pres">
      <dgm:prSet presAssocID="{A9657355-D8AB-438D-9678-FA4DB47D027C}" presName="node" presStyleLbl="node1" presStyleIdx="5" presStyleCnt="6">
        <dgm:presLayoutVars>
          <dgm:bulletEnabled val="1"/>
        </dgm:presLayoutVars>
      </dgm:prSet>
      <dgm:spPr/>
      <dgm:t>
        <a:bodyPr/>
        <a:lstStyle/>
        <a:p>
          <a:endParaRPr lang="en-US"/>
        </a:p>
      </dgm:t>
    </dgm:pt>
  </dgm:ptLst>
  <dgm:cxnLst>
    <dgm:cxn modelId="{46EF8DDE-17E2-4066-A6CC-DC9D762139EF}" srcId="{EA478B43-235A-43C6-AFDE-7B77348D4FA5}" destId="{09D19F3B-5359-48DD-BFF9-D80A1FD00A03}" srcOrd="0" destOrd="0" parTransId="{6B4D56CA-6A91-42E2-BE5C-58FD75473CC6}" sibTransId="{68A260B9-B71B-493B-BF47-D5421A7D87AC}"/>
    <dgm:cxn modelId="{3C86F9FB-F097-4328-9350-4D0F19BD8F54}" type="presOf" srcId="{3D19D493-3CFF-4CC2-8AC5-3F93653389BD}" destId="{4DA883B2-912F-4F57-90F3-68594CC655CE}" srcOrd="0" destOrd="0" presId="urn:microsoft.com/office/officeart/2005/8/layout/default#1"/>
    <dgm:cxn modelId="{816D590C-37A9-4F6F-8C73-9F26D8117296}" type="presOf" srcId="{A9657355-D8AB-438D-9678-FA4DB47D027C}" destId="{E83BCEEE-DA27-47F5-82EB-49A316218C23}" srcOrd="0" destOrd="0" presId="urn:microsoft.com/office/officeart/2005/8/layout/default#1"/>
    <dgm:cxn modelId="{295193A0-FB87-49B6-BFA4-3A9979B53EBF}" srcId="{EA478B43-235A-43C6-AFDE-7B77348D4FA5}" destId="{2723D58A-17B1-4B7A-9005-45B4AC4A227D}" srcOrd="2" destOrd="0" parTransId="{12A6EA0D-AA41-4A74-8381-CBE7B53245B2}" sibTransId="{C58BDF7A-0CFC-4BC6-B682-A43EE29E52B7}"/>
    <dgm:cxn modelId="{952E1C85-4AED-4705-B5A2-DAB866EC90DA}" srcId="{EA478B43-235A-43C6-AFDE-7B77348D4FA5}" destId="{DB36A0B8-2D88-4EF0-B808-AC6D0370A6FF}" srcOrd="1" destOrd="0" parTransId="{2B4DE3EB-C9FC-4D20-9C3B-F2EA57819104}" sibTransId="{AC7EE331-AA06-48AF-872C-AD011A185032}"/>
    <dgm:cxn modelId="{E982139D-C63E-4347-AC00-BFDA73F8D8D0}" type="presOf" srcId="{EA478B43-235A-43C6-AFDE-7B77348D4FA5}" destId="{0A60F669-A401-4145-ABD8-9BE795477BCB}" srcOrd="0" destOrd="0" presId="urn:microsoft.com/office/officeart/2005/8/layout/default#1"/>
    <dgm:cxn modelId="{53318131-9C03-4455-9E90-3A948720E89C}" type="presOf" srcId="{F0981643-EBE5-4495-9FAB-CD6417EE1AEA}" destId="{C757642D-8315-4DD2-94FC-2803363C79F1}" srcOrd="0" destOrd="0" presId="urn:microsoft.com/office/officeart/2005/8/layout/default#1"/>
    <dgm:cxn modelId="{FF05D3BA-8369-42C7-AF2D-A4F19775E090}" srcId="{EA478B43-235A-43C6-AFDE-7B77348D4FA5}" destId="{F0981643-EBE5-4495-9FAB-CD6417EE1AEA}" srcOrd="3" destOrd="0" parTransId="{27588150-D9C1-49C2-93E2-76509DB0FD6F}" sibTransId="{9A9B43EF-1936-4610-BBB4-5FBD47B358C0}"/>
    <dgm:cxn modelId="{85074124-C2E5-44FD-9B80-9BD40CAEF642}" type="presOf" srcId="{DB36A0B8-2D88-4EF0-B808-AC6D0370A6FF}" destId="{974DD2F6-AA34-42DD-9112-ABF0E0333AF9}" srcOrd="0" destOrd="0" presId="urn:microsoft.com/office/officeart/2005/8/layout/default#1"/>
    <dgm:cxn modelId="{A429DBDB-4023-437A-84E1-3AB5D59E03DC}" type="presOf" srcId="{2723D58A-17B1-4B7A-9005-45B4AC4A227D}" destId="{7560E202-9497-4C67-AE93-1248365F38F8}" srcOrd="0" destOrd="0" presId="urn:microsoft.com/office/officeart/2005/8/layout/default#1"/>
    <dgm:cxn modelId="{55A1DAF2-7257-4B32-9CDE-172B0D2E8E46}" type="presOf" srcId="{09D19F3B-5359-48DD-BFF9-D80A1FD00A03}" destId="{98642CAF-2D3B-45CD-BA11-3634D9C91484}" srcOrd="0" destOrd="0" presId="urn:microsoft.com/office/officeart/2005/8/layout/default#1"/>
    <dgm:cxn modelId="{10F299FB-53C7-4997-A0AA-A2E50AFFF4BB}" srcId="{EA478B43-235A-43C6-AFDE-7B77348D4FA5}" destId="{3D19D493-3CFF-4CC2-8AC5-3F93653389BD}" srcOrd="4" destOrd="0" parTransId="{9229CE67-8DF9-43BC-9F3B-BDE400AFB03E}" sibTransId="{797DAEB2-7388-4BEF-89D1-A587800C0C8C}"/>
    <dgm:cxn modelId="{07C13DBE-DFA0-4D09-B565-7086757BF698}" srcId="{EA478B43-235A-43C6-AFDE-7B77348D4FA5}" destId="{A9657355-D8AB-438D-9678-FA4DB47D027C}" srcOrd="5" destOrd="0" parTransId="{5DC21DB5-739E-47A6-8DCD-543FD0E5565F}" sibTransId="{BA5C1C19-D6EA-47F6-A1DE-5F7DF90E8524}"/>
    <dgm:cxn modelId="{258DAC29-30C0-42C5-B95E-0D2B1029CC60}" type="presParOf" srcId="{0A60F669-A401-4145-ABD8-9BE795477BCB}" destId="{98642CAF-2D3B-45CD-BA11-3634D9C91484}" srcOrd="0" destOrd="0" presId="urn:microsoft.com/office/officeart/2005/8/layout/default#1"/>
    <dgm:cxn modelId="{D4C72338-F246-459A-A0A7-3F283E23CE00}" type="presParOf" srcId="{0A60F669-A401-4145-ABD8-9BE795477BCB}" destId="{1F87C15D-2AE7-41FC-945B-5F8DC53D3169}" srcOrd="1" destOrd="0" presId="urn:microsoft.com/office/officeart/2005/8/layout/default#1"/>
    <dgm:cxn modelId="{194ED313-33A8-43CD-9547-A58FBBF6ACE8}" type="presParOf" srcId="{0A60F669-A401-4145-ABD8-9BE795477BCB}" destId="{974DD2F6-AA34-42DD-9112-ABF0E0333AF9}" srcOrd="2" destOrd="0" presId="urn:microsoft.com/office/officeart/2005/8/layout/default#1"/>
    <dgm:cxn modelId="{E6427955-7A8D-4C85-93BF-9D56D24430B3}" type="presParOf" srcId="{0A60F669-A401-4145-ABD8-9BE795477BCB}" destId="{57033055-59BD-4AD7-B4DA-9B689D87FDA7}" srcOrd="3" destOrd="0" presId="urn:microsoft.com/office/officeart/2005/8/layout/default#1"/>
    <dgm:cxn modelId="{BC5AF636-6B1A-4064-84EB-237A55D13D6B}" type="presParOf" srcId="{0A60F669-A401-4145-ABD8-9BE795477BCB}" destId="{7560E202-9497-4C67-AE93-1248365F38F8}" srcOrd="4" destOrd="0" presId="urn:microsoft.com/office/officeart/2005/8/layout/default#1"/>
    <dgm:cxn modelId="{CB47F782-1191-4A02-86B4-C533B215C68A}" type="presParOf" srcId="{0A60F669-A401-4145-ABD8-9BE795477BCB}" destId="{313E7942-B521-4B0E-B430-4895A99D251A}" srcOrd="5" destOrd="0" presId="urn:microsoft.com/office/officeart/2005/8/layout/default#1"/>
    <dgm:cxn modelId="{ABF2FF1E-00C5-4365-8C7C-51C88DCE2750}" type="presParOf" srcId="{0A60F669-A401-4145-ABD8-9BE795477BCB}" destId="{C757642D-8315-4DD2-94FC-2803363C79F1}" srcOrd="6" destOrd="0" presId="urn:microsoft.com/office/officeart/2005/8/layout/default#1"/>
    <dgm:cxn modelId="{66A7C9E7-9A89-4CE7-8B50-4C74BCF410CC}" type="presParOf" srcId="{0A60F669-A401-4145-ABD8-9BE795477BCB}" destId="{B1DACF11-653F-46CF-AE31-320D2B7CADB3}" srcOrd="7" destOrd="0" presId="urn:microsoft.com/office/officeart/2005/8/layout/default#1"/>
    <dgm:cxn modelId="{9C9BD380-24DB-4C33-A909-9C4F41D268A1}" type="presParOf" srcId="{0A60F669-A401-4145-ABD8-9BE795477BCB}" destId="{4DA883B2-912F-4F57-90F3-68594CC655CE}" srcOrd="8" destOrd="0" presId="urn:microsoft.com/office/officeart/2005/8/layout/default#1"/>
    <dgm:cxn modelId="{069457FB-B784-4E34-9BC7-079564844C82}" type="presParOf" srcId="{0A60F669-A401-4145-ABD8-9BE795477BCB}" destId="{EAEB3038-ED22-4EC5-AC57-F38460814C66}" srcOrd="9" destOrd="0" presId="urn:microsoft.com/office/officeart/2005/8/layout/default#1"/>
    <dgm:cxn modelId="{E872DAA9-CAFA-4421-B663-54D7F4698C54}" type="presParOf" srcId="{0A60F669-A401-4145-ABD8-9BE795477BCB}" destId="{E83BCEEE-DA27-47F5-82EB-49A316218C23}"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CC5277-0D17-4594-9C07-F7147A47C042}" type="doc">
      <dgm:prSet loTypeId="urn:microsoft.com/office/officeart/2005/8/layout/default#6" loCatId="list" qsTypeId="urn:microsoft.com/office/officeart/2005/8/quickstyle/simple1#6" qsCatId="simple" csTypeId="urn:microsoft.com/office/officeart/2005/8/colors/colorful1#8" csCatId="colorful"/>
      <dgm:spPr/>
      <dgm:t>
        <a:bodyPr/>
        <a:lstStyle/>
        <a:p>
          <a:endParaRPr lang="en-US"/>
        </a:p>
      </dgm:t>
    </dgm:pt>
    <dgm:pt modelId="{40945F8A-80AB-4F61-9C9D-5960EBF166B6}">
      <dgm:prSet/>
      <dgm:spPr/>
      <dgm:t>
        <a:bodyPr/>
        <a:lstStyle/>
        <a:p>
          <a:pPr rtl="0"/>
          <a:r>
            <a:rPr lang="en-US" dirty="0" smtClean="0"/>
            <a:t>How much solar energy reaches the Earth?</a:t>
          </a:r>
          <a:endParaRPr lang="en-US" dirty="0"/>
        </a:p>
      </dgm:t>
    </dgm:pt>
    <dgm:pt modelId="{8FE2D13C-6774-4AB8-AF31-54B9EDB818C4}" type="parTrans" cxnId="{06FE7464-6003-46A3-9A5C-58DFF9D3CAD1}">
      <dgm:prSet/>
      <dgm:spPr/>
      <dgm:t>
        <a:bodyPr/>
        <a:lstStyle/>
        <a:p>
          <a:endParaRPr lang="en-US"/>
        </a:p>
      </dgm:t>
    </dgm:pt>
    <dgm:pt modelId="{95C9C34F-4E16-46BC-A31A-7F7244A1B6F9}" type="sibTrans" cxnId="{06FE7464-6003-46A3-9A5C-58DFF9D3CAD1}">
      <dgm:prSet/>
      <dgm:spPr/>
      <dgm:t>
        <a:bodyPr/>
        <a:lstStyle/>
        <a:p>
          <a:endParaRPr lang="en-US"/>
        </a:p>
      </dgm:t>
    </dgm:pt>
    <dgm:pt modelId="{338A87A1-3DE8-4045-9FD0-233AC0AB5C48}">
      <dgm:prSet/>
      <dgm:spPr/>
      <dgm:t>
        <a:bodyPr/>
        <a:lstStyle/>
        <a:p>
          <a:pPr rtl="0"/>
          <a:r>
            <a:rPr lang="en-US" dirty="0" smtClean="0"/>
            <a:t>PV and CSP produce what kind of power?</a:t>
          </a:r>
          <a:endParaRPr lang="en-US" dirty="0"/>
        </a:p>
      </dgm:t>
    </dgm:pt>
    <dgm:pt modelId="{E7C09E87-4356-4BB6-AFD2-7FC89AF94773}" type="parTrans" cxnId="{3FFFAB81-7351-4089-8691-B6A4AB98C1F5}">
      <dgm:prSet/>
      <dgm:spPr/>
      <dgm:t>
        <a:bodyPr/>
        <a:lstStyle/>
        <a:p>
          <a:endParaRPr lang="en-US"/>
        </a:p>
      </dgm:t>
    </dgm:pt>
    <dgm:pt modelId="{E68792AE-CC81-4390-8EF7-B3037831C3C8}" type="sibTrans" cxnId="{3FFFAB81-7351-4089-8691-B6A4AB98C1F5}">
      <dgm:prSet/>
      <dgm:spPr/>
      <dgm:t>
        <a:bodyPr/>
        <a:lstStyle/>
        <a:p>
          <a:endParaRPr lang="en-US"/>
        </a:p>
      </dgm:t>
    </dgm:pt>
    <dgm:pt modelId="{D94ED20E-AE77-4C94-A204-D4953F34DB78}">
      <dgm:prSet/>
      <dgm:spPr/>
      <dgm:t>
        <a:bodyPr/>
        <a:lstStyle/>
        <a:p>
          <a:pPr rtl="0"/>
          <a:r>
            <a:rPr lang="en-US" dirty="0" smtClean="0"/>
            <a:t>Why does CSP work best in the US southwest?</a:t>
          </a:r>
          <a:endParaRPr lang="en-US" dirty="0"/>
        </a:p>
      </dgm:t>
    </dgm:pt>
    <dgm:pt modelId="{6430D711-03DE-43EC-97FB-8C91A3E4F640}" type="parTrans" cxnId="{1156ADB4-9A39-47A2-A1F2-BA4349C3508D}">
      <dgm:prSet/>
      <dgm:spPr/>
      <dgm:t>
        <a:bodyPr/>
        <a:lstStyle/>
        <a:p>
          <a:endParaRPr lang="en-US"/>
        </a:p>
      </dgm:t>
    </dgm:pt>
    <dgm:pt modelId="{AB4E61CC-A165-4B6F-9443-38C7334AD1F3}" type="sibTrans" cxnId="{1156ADB4-9A39-47A2-A1F2-BA4349C3508D}">
      <dgm:prSet/>
      <dgm:spPr/>
      <dgm:t>
        <a:bodyPr/>
        <a:lstStyle/>
        <a:p>
          <a:endParaRPr lang="en-US"/>
        </a:p>
      </dgm:t>
    </dgm:pt>
    <dgm:pt modelId="{1C60F965-77BF-455F-A8B2-78A35147491D}">
      <dgm:prSet/>
      <dgm:spPr/>
      <dgm:t>
        <a:bodyPr/>
        <a:lstStyle/>
        <a:p>
          <a:pPr rtl="0"/>
          <a:r>
            <a:rPr lang="en-US" dirty="0" smtClean="0"/>
            <a:t>Name and explain 2 strengths and 2 challenges of solar energy.</a:t>
          </a:r>
          <a:endParaRPr lang="en-US" dirty="0"/>
        </a:p>
      </dgm:t>
    </dgm:pt>
    <dgm:pt modelId="{A64192E3-5341-4EA1-999E-E926A6DA067A}" type="parTrans" cxnId="{DC75BC82-768E-4E6D-BE25-25C0E2A68657}">
      <dgm:prSet/>
      <dgm:spPr/>
      <dgm:t>
        <a:bodyPr/>
        <a:lstStyle/>
        <a:p>
          <a:endParaRPr lang="en-US"/>
        </a:p>
      </dgm:t>
    </dgm:pt>
    <dgm:pt modelId="{B05E1B1A-94DC-4CFC-803C-CE5C3A984DFF}" type="sibTrans" cxnId="{DC75BC82-768E-4E6D-BE25-25C0E2A68657}">
      <dgm:prSet/>
      <dgm:spPr/>
      <dgm:t>
        <a:bodyPr/>
        <a:lstStyle/>
        <a:p>
          <a:endParaRPr lang="en-US"/>
        </a:p>
      </dgm:t>
    </dgm:pt>
    <dgm:pt modelId="{08404139-1C6C-4D41-B979-1217A5FB8D0F}" type="pres">
      <dgm:prSet presAssocID="{9ECC5277-0D17-4594-9C07-F7147A47C042}" presName="diagram" presStyleCnt="0">
        <dgm:presLayoutVars>
          <dgm:dir/>
          <dgm:resizeHandles val="exact"/>
        </dgm:presLayoutVars>
      </dgm:prSet>
      <dgm:spPr/>
      <dgm:t>
        <a:bodyPr/>
        <a:lstStyle/>
        <a:p>
          <a:endParaRPr lang="en-US"/>
        </a:p>
      </dgm:t>
    </dgm:pt>
    <dgm:pt modelId="{577A96D4-CC7B-42F3-A799-701BE8C024D4}" type="pres">
      <dgm:prSet presAssocID="{40945F8A-80AB-4F61-9C9D-5960EBF166B6}" presName="node" presStyleLbl="node1" presStyleIdx="0" presStyleCnt="4">
        <dgm:presLayoutVars>
          <dgm:bulletEnabled val="1"/>
        </dgm:presLayoutVars>
      </dgm:prSet>
      <dgm:spPr/>
      <dgm:t>
        <a:bodyPr/>
        <a:lstStyle/>
        <a:p>
          <a:endParaRPr lang="en-US"/>
        </a:p>
      </dgm:t>
    </dgm:pt>
    <dgm:pt modelId="{F8893C5F-9E2D-4B6F-A094-C78FD9541BE4}" type="pres">
      <dgm:prSet presAssocID="{95C9C34F-4E16-46BC-A31A-7F7244A1B6F9}" presName="sibTrans" presStyleCnt="0"/>
      <dgm:spPr/>
    </dgm:pt>
    <dgm:pt modelId="{3893B235-4EEA-4DC5-B50D-6F18F192F613}" type="pres">
      <dgm:prSet presAssocID="{338A87A1-3DE8-4045-9FD0-233AC0AB5C48}" presName="node" presStyleLbl="node1" presStyleIdx="1" presStyleCnt="4">
        <dgm:presLayoutVars>
          <dgm:bulletEnabled val="1"/>
        </dgm:presLayoutVars>
      </dgm:prSet>
      <dgm:spPr/>
      <dgm:t>
        <a:bodyPr/>
        <a:lstStyle/>
        <a:p>
          <a:endParaRPr lang="en-US"/>
        </a:p>
      </dgm:t>
    </dgm:pt>
    <dgm:pt modelId="{FF04708C-04C7-4033-9A18-FC912EAC6C55}" type="pres">
      <dgm:prSet presAssocID="{E68792AE-CC81-4390-8EF7-B3037831C3C8}" presName="sibTrans" presStyleCnt="0"/>
      <dgm:spPr/>
    </dgm:pt>
    <dgm:pt modelId="{2CD1D44A-51AB-420D-B650-E36CF2631942}" type="pres">
      <dgm:prSet presAssocID="{D94ED20E-AE77-4C94-A204-D4953F34DB78}" presName="node" presStyleLbl="node1" presStyleIdx="2" presStyleCnt="4">
        <dgm:presLayoutVars>
          <dgm:bulletEnabled val="1"/>
        </dgm:presLayoutVars>
      </dgm:prSet>
      <dgm:spPr/>
      <dgm:t>
        <a:bodyPr/>
        <a:lstStyle/>
        <a:p>
          <a:endParaRPr lang="en-US"/>
        </a:p>
      </dgm:t>
    </dgm:pt>
    <dgm:pt modelId="{A0ACF843-9DB9-4690-B1F0-E4F864A28019}" type="pres">
      <dgm:prSet presAssocID="{AB4E61CC-A165-4B6F-9443-38C7334AD1F3}" presName="sibTrans" presStyleCnt="0"/>
      <dgm:spPr/>
    </dgm:pt>
    <dgm:pt modelId="{31B49BA5-EC5A-40BB-93EA-EB228DFEB32D}" type="pres">
      <dgm:prSet presAssocID="{1C60F965-77BF-455F-A8B2-78A35147491D}" presName="node" presStyleLbl="node1" presStyleIdx="3" presStyleCnt="4">
        <dgm:presLayoutVars>
          <dgm:bulletEnabled val="1"/>
        </dgm:presLayoutVars>
      </dgm:prSet>
      <dgm:spPr/>
      <dgm:t>
        <a:bodyPr/>
        <a:lstStyle/>
        <a:p>
          <a:endParaRPr lang="en-US"/>
        </a:p>
      </dgm:t>
    </dgm:pt>
  </dgm:ptLst>
  <dgm:cxnLst>
    <dgm:cxn modelId="{1156ADB4-9A39-47A2-A1F2-BA4349C3508D}" srcId="{9ECC5277-0D17-4594-9C07-F7147A47C042}" destId="{D94ED20E-AE77-4C94-A204-D4953F34DB78}" srcOrd="2" destOrd="0" parTransId="{6430D711-03DE-43EC-97FB-8C91A3E4F640}" sibTransId="{AB4E61CC-A165-4B6F-9443-38C7334AD1F3}"/>
    <dgm:cxn modelId="{F99DFFFF-9CF0-4B72-9D6E-AE27004051C3}" type="presOf" srcId="{9ECC5277-0D17-4594-9C07-F7147A47C042}" destId="{08404139-1C6C-4D41-B979-1217A5FB8D0F}" srcOrd="0" destOrd="0" presId="urn:microsoft.com/office/officeart/2005/8/layout/default#6"/>
    <dgm:cxn modelId="{B35131B7-9161-4B77-BC13-95AEDCDA7784}" type="presOf" srcId="{1C60F965-77BF-455F-A8B2-78A35147491D}" destId="{31B49BA5-EC5A-40BB-93EA-EB228DFEB32D}" srcOrd="0" destOrd="0" presId="urn:microsoft.com/office/officeart/2005/8/layout/default#6"/>
    <dgm:cxn modelId="{DC75BC82-768E-4E6D-BE25-25C0E2A68657}" srcId="{9ECC5277-0D17-4594-9C07-F7147A47C042}" destId="{1C60F965-77BF-455F-A8B2-78A35147491D}" srcOrd="3" destOrd="0" parTransId="{A64192E3-5341-4EA1-999E-E926A6DA067A}" sibTransId="{B05E1B1A-94DC-4CFC-803C-CE5C3A984DFF}"/>
    <dgm:cxn modelId="{6B6A9203-9A63-4BEF-A9C2-621E6D7C9123}" type="presOf" srcId="{338A87A1-3DE8-4045-9FD0-233AC0AB5C48}" destId="{3893B235-4EEA-4DC5-B50D-6F18F192F613}" srcOrd="0" destOrd="0" presId="urn:microsoft.com/office/officeart/2005/8/layout/default#6"/>
    <dgm:cxn modelId="{3FFFAB81-7351-4089-8691-B6A4AB98C1F5}" srcId="{9ECC5277-0D17-4594-9C07-F7147A47C042}" destId="{338A87A1-3DE8-4045-9FD0-233AC0AB5C48}" srcOrd="1" destOrd="0" parTransId="{E7C09E87-4356-4BB6-AFD2-7FC89AF94773}" sibTransId="{E68792AE-CC81-4390-8EF7-B3037831C3C8}"/>
    <dgm:cxn modelId="{7974C5B1-6FA3-4CEF-A055-1E9DCE27FA24}" type="presOf" srcId="{D94ED20E-AE77-4C94-A204-D4953F34DB78}" destId="{2CD1D44A-51AB-420D-B650-E36CF2631942}" srcOrd="0" destOrd="0" presId="urn:microsoft.com/office/officeart/2005/8/layout/default#6"/>
    <dgm:cxn modelId="{DF872692-2BEA-4E41-875E-E5D2D2D744BE}" type="presOf" srcId="{40945F8A-80AB-4F61-9C9D-5960EBF166B6}" destId="{577A96D4-CC7B-42F3-A799-701BE8C024D4}" srcOrd="0" destOrd="0" presId="urn:microsoft.com/office/officeart/2005/8/layout/default#6"/>
    <dgm:cxn modelId="{06FE7464-6003-46A3-9A5C-58DFF9D3CAD1}" srcId="{9ECC5277-0D17-4594-9C07-F7147A47C042}" destId="{40945F8A-80AB-4F61-9C9D-5960EBF166B6}" srcOrd="0" destOrd="0" parTransId="{8FE2D13C-6774-4AB8-AF31-54B9EDB818C4}" sibTransId="{95C9C34F-4E16-46BC-A31A-7F7244A1B6F9}"/>
    <dgm:cxn modelId="{F55A16D2-5CF1-4B0F-9647-3AD864431AE9}" type="presParOf" srcId="{08404139-1C6C-4D41-B979-1217A5FB8D0F}" destId="{577A96D4-CC7B-42F3-A799-701BE8C024D4}" srcOrd="0" destOrd="0" presId="urn:microsoft.com/office/officeart/2005/8/layout/default#6"/>
    <dgm:cxn modelId="{42E0C88A-898E-46D0-B7D6-A77EF684A721}" type="presParOf" srcId="{08404139-1C6C-4D41-B979-1217A5FB8D0F}" destId="{F8893C5F-9E2D-4B6F-A094-C78FD9541BE4}" srcOrd="1" destOrd="0" presId="urn:microsoft.com/office/officeart/2005/8/layout/default#6"/>
    <dgm:cxn modelId="{3E454968-1BDB-4227-8199-152DCFE2C045}" type="presParOf" srcId="{08404139-1C6C-4D41-B979-1217A5FB8D0F}" destId="{3893B235-4EEA-4DC5-B50D-6F18F192F613}" srcOrd="2" destOrd="0" presId="urn:microsoft.com/office/officeart/2005/8/layout/default#6"/>
    <dgm:cxn modelId="{C41AA05C-C8C3-4DBA-8FB5-FD9339599283}" type="presParOf" srcId="{08404139-1C6C-4D41-B979-1217A5FB8D0F}" destId="{FF04708C-04C7-4033-9A18-FC912EAC6C55}" srcOrd="3" destOrd="0" presId="urn:microsoft.com/office/officeart/2005/8/layout/default#6"/>
    <dgm:cxn modelId="{347F0B18-503D-48C0-8C67-5C17F32B8F92}" type="presParOf" srcId="{08404139-1C6C-4D41-B979-1217A5FB8D0F}" destId="{2CD1D44A-51AB-420D-B650-E36CF2631942}" srcOrd="4" destOrd="0" presId="urn:microsoft.com/office/officeart/2005/8/layout/default#6"/>
    <dgm:cxn modelId="{326B30CC-1BBA-45A0-8CC9-41E6405ECD34}" type="presParOf" srcId="{08404139-1C6C-4D41-B979-1217A5FB8D0F}" destId="{A0ACF843-9DB9-4690-B1F0-E4F864A28019}" srcOrd="5" destOrd="0" presId="urn:microsoft.com/office/officeart/2005/8/layout/default#6"/>
    <dgm:cxn modelId="{DF8FBE87-7ED3-46C9-A480-B2F861C7D428}" type="presParOf" srcId="{08404139-1C6C-4D41-B979-1217A5FB8D0F}" destId="{31B49BA5-EC5A-40BB-93EA-EB228DFEB32D}" srcOrd="6" destOrd="0" presId="urn:microsoft.com/office/officeart/2005/8/layout/defaul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E717BA-28D1-4F3B-85DC-FB0538810F19}" type="doc">
      <dgm:prSet loTypeId="urn:microsoft.com/office/officeart/2005/8/layout/default#4" loCatId="list" qsTypeId="urn:microsoft.com/office/officeart/2005/8/quickstyle/simple1#7" qsCatId="simple" csTypeId="urn:microsoft.com/office/officeart/2005/8/colors/colorful1#7" csCatId="colorful" phldr="1"/>
      <dgm:spPr/>
      <dgm:t>
        <a:bodyPr/>
        <a:lstStyle/>
        <a:p>
          <a:endParaRPr lang="en-US"/>
        </a:p>
      </dgm:t>
    </dgm:pt>
    <dgm:pt modelId="{D2C1F237-EAB6-4701-84FC-9F1B839127A1}">
      <dgm:prSet/>
      <dgm:spPr>
        <a:solidFill>
          <a:schemeClr val="accent2">
            <a:hueOff val="0"/>
            <a:satOff val="0"/>
            <a:lumOff val="0"/>
            <a:alpha val="10000"/>
          </a:schemeClr>
        </a:solidFill>
      </dgm:spPr>
      <dgm:t>
        <a:bodyPr/>
        <a:lstStyle/>
        <a:p>
          <a:pPr rtl="0"/>
          <a:r>
            <a:rPr lang="en-US" dirty="0" smtClean="0"/>
            <a:t>Project processing</a:t>
          </a:r>
          <a:endParaRPr lang="en-US" dirty="0"/>
        </a:p>
      </dgm:t>
    </dgm:pt>
    <dgm:pt modelId="{F4958C33-6867-4769-A5B4-0823C1DB4835}" type="parTrans" cxnId="{8E33302A-D5D2-4542-8F02-54DFA2E068C7}">
      <dgm:prSet/>
      <dgm:spPr/>
      <dgm:t>
        <a:bodyPr/>
        <a:lstStyle/>
        <a:p>
          <a:endParaRPr lang="en-US"/>
        </a:p>
      </dgm:t>
    </dgm:pt>
    <dgm:pt modelId="{E968490E-DF87-4C51-BF11-D2BE0ED923D8}" type="sibTrans" cxnId="{8E33302A-D5D2-4542-8F02-54DFA2E068C7}">
      <dgm:prSet/>
      <dgm:spPr/>
      <dgm:t>
        <a:bodyPr/>
        <a:lstStyle/>
        <a:p>
          <a:endParaRPr lang="en-US"/>
        </a:p>
      </dgm:t>
    </dgm:pt>
    <dgm:pt modelId="{8DF6CC2D-4713-46B9-9DAF-00C4FC184B18}">
      <dgm:prSet/>
      <dgm:spPr>
        <a:solidFill>
          <a:schemeClr val="accent3">
            <a:hueOff val="0"/>
            <a:satOff val="0"/>
            <a:lumOff val="0"/>
            <a:alpha val="10000"/>
          </a:schemeClr>
        </a:solidFill>
      </dgm:spPr>
      <dgm:t>
        <a:bodyPr/>
        <a:lstStyle/>
        <a:p>
          <a:pPr rtl="0"/>
          <a:r>
            <a:rPr lang="en-US" dirty="0" smtClean="0"/>
            <a:t>Costs relative to grid</a:t>
          </a:r>
          <a:endParaRPr lang="en-US" dirty="0"/>
        </a:p>
      </dgm:t>
    </dgm:pt>
    <dgm:pt modelId="{5CBB207E-5F60-4948-9FA9-796792595405}" type="parTrans" cxnId="{7D4F5E7A-654B-496F-9DE9-EF0408DE8D22}">
      <dgm:prSet/>
      <dgm:spPr/>
      <dgm:t>
        <a:bodyPr/>
        <a:lstStyle/>
        <a:p>
          <a:endParaRPr lang="en-US"/>
        </a:p>
      </dgm:t>
    </dgm:pt>
    <dgm:pt modelId="{7AB49665-985C-4FFB-96EB-814F23B197D8}" type="sibTrans" cxnId="{7D4F5E7A-654B-496F-9DE9-EF0408DE8D22}">
      <dgm:prSet/>
      <dgm:spPr/>
      <dgm:t>
        <a:bodyPr/>
        <a:lstStyle/>
        <a:p>
          <a:endParaRPr lang="en-US"/>
        </a:p>
      </dgm:t>
    </dgm:pt>
    <dgm:pt modelId="{1B0A641B-2A84-4EAC-997D-E13FF25DDF7F}">
      <dgm:prSet/>
      <dgm:spPr>
        <a:solidFill>
          <a:schemeClr val="accent4">
            <a:hueOff val="0"/>
            <a:satOff val="0"/>
            <a:lumOff val="0"/>
            <a:alpha val="10000"/>
          </a:schemeClr>
        </a:solidFill>
      </dgm:spPr>
      <dgm:t>
        <a:bodyPr/>
        <a:lstStyle/>
        <a:p>
          <a:pPr rtl="0"/>
          <a:r>
            <a:rPr lang="en-US" dirty="0" smtClean="0"/>
            <a:t>Variability</a:t>
          </a:r>
          <a:endParaRPr lang="en-US" dirty="0"/>
        </a:p>
      </dgm:t>
    </dgm:pt>
    <dgm:pt modelId="{0F2B3AF0-54FC-4A27-B62C-865501ACA63D}" type="parTrans" cxnId="{F2CA83FC-D3CB-4496-8D79-2D13CA723BD3}">
      <dgm:prSet/>
      <dgm:spPr/>
      <dgm:t>
        <a:bodyPr/>
        <a:lstStyle/>
        <a:p>
          <a:endParaRPr lang="en-US"/>
        </a:p>
      </dgm:t>
    </dgm:pt>
    <dgm:pt modelId="{96066D3C-0A5A-4C56-BD0E-0E21C82E70D7}" type="sibTrans" cxnId="{F2CA83FC-D3CB-4496-8D79-2D13CA723BD3}">
      <dgm:prSet/>
      <dgm:spPr/>
      <dgm:t>
        <a:bodyPr/>
        <a:lstStyle/>
        <a:p>
          <a:endParaRPr lang="en-US"/>
        </a:p>
      </dgm:t>
    </dgm:pt>
    <dgm:pt modelId="{F8CC7820-95B4-4A44-9CA0-6CF7D1952F95}">
      <dgm:prSet/>
      <dgm:spPr>
        <a:solidFill>
          <a:schemeClr val="accent5">
            <a:hueOff val="0"/>
            <a:satOff val="0"/>
            <a:lumOff val="0"/>
          </a:schemeClr>
        </a:solidFill>
        <a:ln>
          <a:solidFill>
            <a:schemeClr val="tx1"/>
          </a:solidFill>
        </a:ln>
        <a:scene3d>
          <a:camera prst="orthographicFront"/>
          <a:lightRig rig="threePt" dir="t"/>
        </a:scene3d>
        <a:sp3d>
          <a:bevelT/>
        </a:sp3d>
      </dgm:spPr>
      <dgm:t>
        <a:bodyPr/>
        <a:lstStyle/>
        <a:p>
          <a:pPr rtl="0"/>
          <a:r>
            <a:rPr lang="en-US" dirty="0" smtClean="0"/>
            <a:t>Public awareness</a:t>
          </a:r>
          <a:endParaRPr lang="en-US" dirty="0"/>
        </a:p>
      </dgm:t>
    </dgm:pt>
    <dgm:pt modelId="{ABB57DC8-F823-43AA-91B7-9E738A10EF1B}" type="parTrans" cxnId="{70A41714-8805-4E02-A5C8-70BD1AEBF0AB}">
      <dgm:prSet/>
      <dgm:spPr/>
      <dgm:t>
        <a:bodyPr/>
        <a:lstStyle/>
        <a:p>
          <a:endParaRPr lang="en-US"/>
        </a:p>
      </dgm:t>
    </dgm:pt>
    <dgm:pt modelId="{C9010810-C973-4F7A-A0E9-C59CC53AF4F3}" type="sibTrans" cxnId="{70A41714-8805-4E02-A5C8-70BD1AEBF0AB}">
      <dgm:prSet/>
      <dgm:spPr/>
      <dgm:t>
        <a:bodyPr/>
        <a:lstStyle/>
        <a:p>
          <a:endParaRPr lang="en-US"/>
        </a:p>
      </dgm:t>
    </dgm:pt>
    <dgm:pt modelId="{2B591E3C-44EF-4E7F-A8C8-7196C3F59598}">
      <dgm:prSet/>
      <dgm:spPr>
        <a:solidFill>
          <a:schemeClr val="accent6">
            <a:hueOff val="0"/>
            <a:satOff val="0"/>
            <a:lumOff val="0"/>
            <a:alpha val="10000"/>
          </a:schemeClr>
        </a:solidFill>
      </dgm:spPr>
      <dgm:t>
        <a:bodyPr/>
        <a:lstStyle/>
        <a:p>
          <a:pPr rtl="0"/>
          <a:r>
            <a:rPr lang="en-US" dirty="0" smtClean="0"/>
            <a:t>Aesthetics – HOA</a:t>
          </a:r>
          <a:endParaRPr lang="en-US" dirty="0"/>
        </a:p>
      </dgm:t>
    </dgm:pt>
    <dgm:pt modelId="{52C835A7-850E-4723-A340-EAD8635716EC}" type="parTrans" cxnId="{6464C158-A405-4205-987F-AAE029055803}">
      <dgm:prSet/>
      <dgm:spPr/>
      <dgm:t>
        <a:bodyPr/>
        <a:lstStyle/>
        <a:p>
          <a:endParaRPr lang="en-US"/>
        </a:p>
      </dgm:t>
    </dgm:pt>
    <dgm:pt modelId="{8815BA1C-892A-4ED7-967E-627F446264D9}" type="sibTrans" cxnId="{6464C158-A405-4205-987F-AAE029055803}">
      <dgm:prSet/>
      <dgm:spPr/>
      <dgm:t>
        <a:bodyPr/>
        <a:lstStyle/>
        <a:p>
          <a:endParaRPr lang="en-US"/>
        </a:p>
      </dgm:t>
    </dgm:pt>
    <dgm:pt modelId="{268965A9-E9B4-4176-A2C0-75921434988F}">
      <dgm:prSet/>
      <dgm:spPr>
        <a:solidFill>
          <a:schemeClr val="accent2">
            <a:hueOff val="0"/>
            <a:satOff val="0"/>
            <a:lumOff val="0"/>
            <a:alpha val="10000"/>
          </a:schemeClr>
        </a:solidFill>
      </dgm:spPr>
      <dgm:t>
        <a:bodyPr/>
        <a:lstStyle/>
        <a:p>
          <a:pPr rtl="0"/>
          <a:r>
            <a:rPr lang="en-US" dirty="0" smtClean="0"/>
            <a:t>Requires persistent load</a:t>
          </a:r>
          <a:endParaRPr lang="en-US" dirty="0"/>
        </a:p>
      </dgm:t>
    </dgm:pt>
    <dgm:pt modelId="{0976C8F9-77F9-4783-B5B3-5011B067A229}" type="parTrans" cxnId="{09B5BC11-A22D-415E-AF51-371206E371AD}">
      <dgm:prSet/>
      <dgm:spPr/>
      <dgm:t>
        <a:bodyPr/>
        <a:lstStyle/>
        <a:p>
          <a:endParaRPr lang="en-US"/>
        </a:p>
      </dgm:t>
    </dgm:pt>
    <dgm:pt modelId="{6E01D97F-CB4E-44DC-93BD-A54A95696CFC}" type="sibTrans" cxnId="{09B5BC11-A22D-415E-AF51-371206E371AD}">
      <dgm:prSet/>
      <dgm:spPr/>
      <dgm:t>
        <a:bodyPr/>
        <a:lstStyle/>
        <a:p>
          <a:endParaRPr lang="en-US"/>
        </a:p>
      </dgm:t>
    </dgm:pt>
    <dgm:pt modelId="{448062DF-7C8D-49B0-8273-69A04193A46C}">
      <dgm:prSet/>
      <dgm:spPr>
        <a:solidFill>
          <a:schemeClr val="accent3"/>
        </a:solidFill>
        <a:ln>
          <a:solidFill>
            <a:schemeClr val="tx1"/>
          </a:solidFill>
        </a:ln>
        <a:scene3d>
          <a:camera prst="orthographicFront"/>
          <a:lightRig rig="threePt" dir="t"/>
        </a:scene3d>
        <a:sp3d>
          <a:bevelT/>
        </a:sp3d>
      </dgm:spPr>
      <dgm:t>
        <a:bodyPr/>
        <a:lstStyle/>
        <a:p>
          <a:pPr rtl="0"/>
          <a:r>
            <a:rPr lang="en-US" dirty="0" smtClean="0"/>
            <a:t>Lack of consumer education</a:t>
          </a:r>
          <a:endParaRPr lang="en-US" dirty="0"/>
        </a:p>
      </dgm:t>
    </dgm:pt>
    <dgm:pt modelId="{B043E16A-AFE8-4CC5-9C8C-CE0CFD474257}" type="parTrans" cxnId="{AA9D03D9-36DE-4A65-8867-002371017041}">
      <dgm:prSet/>
      <dgm:spPr/>
      <dgm:t>
        <a:bodyPr/>
        <a:lstStyle/>
        <a:p>
          <a:endParaRPr lang="en-US"/>
        </a:p>
      </dgm:t>
    </dgm:pt>
    <dgm:pt modelId="{05431691-AE51-4694-BCA6-5DA8FEC42260}" type="sibTrans" cxnId="{AA9D03D9-36DE-4A65-8867-002371017041}">
      <dgm:prSet/>
      <dgm:spPr/>
      <dgm:t>
        <a:bodyPr/>
        <a:lstStyle/>
        <a:p>
          <a:endParaRPr lang="en-US"/>
        </a:p>
      </dgm:t>
    </dgm:pt>
    <dgm:pt modelId="{66BF6DA4-5FE0-4777-BB52-BBBA2377A09E}">
      <dgm:prSet/>
      <dgm:spPr>
        <a:solidFill>
          <a:schemeClr val="accent4">
            <a:hueOff val="0"/>
            <a:satOff val="0"/>
            <a:lumOff val="0"/>
            <a:alpha val="10000"/>
          </a:schemeClr>
        </a:solidFill>
      </dgm:spPr>
      <dgm:t>
        <a:bodyPr/>
        <a:lstStyle/>
        <a:p>
          <a:pPr rtl="0"/>
          <a:r>
            <a:rPr lang="en-US" dirty="0" smtClean="0"/>
            <a:t>Shortage of skilled workers</a:t>
          </a:r>
          <a:endParaRPr lang="en-US" dirty="0"/>
        </a:p>
      </dgm:t>
    </dgm:pt>
    <dgm:pt modelId="{37D3A74D-32FB-4D44-A30E-2A6EBEFB4B6D}" type="parTrans" cxnId="{A62499FD-94CF-4FBF-9717-1F92E8FB839C}">
      <dgm:prSet/>
      <dgm:spPr/>
      <dgm:t>
        <a:bodyPr/>
        <a:lstStyle/>
        <a:p>
          <a:endParaRPr lang="en-US"/>
        </a:p>
      </dgm:t>
    </dgm:pt>
    <dgm:pt modelId="{E7B36B90-5392-4A3D-B013-900E55C5CE4B}" type="sibTrans" cxnId="{A62499FD-94CF-4FBF-9717-1F92E8FB839C}">
      <dgm:prSet/>
      <dgm:spPr/>
      <dgm:t>
        <a:bodyPr/>
        <a:lstStyle/>
        <a:p>
          <a:endParaRPr lang="en-US"/>
        </a:p>
      </dgm:t>
    </dgm:pt>
    <dgm:pt modelId="{F328A941-3221-4466-9AD8-7BBD20E65755}" type="pres">
      <dgm:prSet presAssocID="{A6E717BA-28D1-4F3B-85DC-FB0538810F19}" presName="diagram" presStyleCnt="0">
        <dgm:presLayoutVars>
          <dgm:dir/>
          <dgm:resizeHandles val="exact"/>
        </dgm:presLayoutVars>
      </dgm:prSet>
      <dgm:spPr/>
      <dgm:t>
        <a:bodyPr/>
        <a:lstStyle/>
        <a:p>
          <a:endParaRPr lang="en-US"/>
        </a:p>
      </dgm:t>
    </dgm:pt>
    <dgm:pt modelId="{8A3BEE05-6E7E-4000-ACAD-51C76C42E07B}" type="pres">
      <dgm:prSet presAssocID="{D2C1F237-EAB6-4701-84FC-9F1B839127A1}" presName="node" presStyleLbl="node1" presStyleIdx="0" presStyleCnt="8">
        <dgm:presLayoutVars>
          <dgm:bulletEnabled val="1"/>
        </dgm:presLayoutVars>
      </dgm:prSet>
      <dgm:spPr/>
      <dgm:t>
        <a:bodyPr/>
        <a:lstStyle/>
        <a:p>
          <a:endParaRPr lang="en-US"/>
        </a:p>
      </dgm:t>
    </dgm:pt>
    <dgm:pt modelId="{C7CCB10B-318F-4260-80A6-610F8FBB6E3D}" type="pres">
      <dgm:prSet presAssocID="{E968490E-DF87-4C51-BF11-D2BE0ED923D8}" presName="sibTrans" presStyleCnt="0"/>
      <dgm:spPr/>
      <dgm:t>
        <a:bodyPr/>
        <a:lstStyle/>
        <a:p>
          <a:endParaRPr lang="en-US"/>
        </a:p>
      </dgm:t>
    </dgm:pt>
    <dgm:pt modelId="{601AD6FB-31E5-4D16-9552-2A8D86E2DB3B}" type="pres">
      <dgm:prSet presAssocID="{8DF6CC2D-4713-46B9-9DAF-00C4FC184B18}" presName="node" presStyleLbl="node1" presStyleIdx="1" presStyleCnt="8">
        <dgm:presLayoutVars>
          <dgm:bulletEnabled val="1"/>
        </dgm:presLayoutVars>
      </dgm:prSet>
      <dgm:spPr/>
      <dgm:t>
        <a:bodyPr/>
        <a:lstStyle/>
        <a:p>
          <a:endParaRPr lang="en-US"/>
        </a:p>
      </dgm:t>
    </dgm:pt>
    <dgm:pt modelId="{B41C88D8-5A82-4124-86BD-7BED3DAED618}" type="pres">
      <dgm:prSet presAssocID="{7AB49665-985C-4FFB-96EB-814F23B197D8}" presName="sibTrans" presStyleCnt="0"/>
      <dgm:spPr/>
      <dgm:t>
        <a:bodyPr/>
        <a:lstStyle/>
        <a:p>
          <a:endParaRPr lang="en-US"/>
        </a:p>
      </dgm:t>
    </dgm:pt>
    <dgm:pt modelId="{7A076881-7637-47BB-92BB-FE11EFCF715A}" type="pres">
      <dgm:prSet presAssocID="{1B0A641B-2A84-4EAC-997D-E13FF25DDF7F}" presName="node" presStyleLbl="node1" presStyleIdx="2" presStyleCnt="8">
        <dgm:presLayoutVars>
          <dgm:bulletEnabled val="1"/>
        </dgm:presLayoutVars>
      </dgm:prSet>
      <dgm:spPr/>
      <dgm:t>
        <a:bodyPr/>
        <a:lstStyle/>
        <a:p>
          <a:endParaRPr lang="en-US"/>
        </a:p>
      </dgm:t>
    </dgm:pt>
    <dgm:pt modelId="{B1B3A1F9-AEAB-438C-8B84-3623FAF0660F}" type="pres">
      <dgm:prSet presAssocID="{96066D3C-0A5A-4C56-BD0E-0E21C82E70D7}" presName="sibTrans" presStyleCnt="0"/>
      <dgm:spPr/>
      <dgm:t>
        <a:bodyPr/>
        <a:lstStyle/>
        <a:p>
          <a:endParaRPr lang="en-US"/>
        </a:p>
      </dgm:t>
    </dgm:pt>
    <dgm:pt modelId="{C6FE0310-8707-4E91-ACBB-10B06E95587E}" type="pres">
      <dgm:prSet presAssocID="{F8CC7820-95B4-4A44-9CA0-6CF7D1952F95}" presName="node" presStyleLbl="node1" presStyleIdx="3" presStyleCnt="8">
        <dgm:presLayoutVars>
          <dgm:bulletEnabled val="1"/>
        </dgm:presLayoutVars>
      </dgm:prSet>
      <dgm:spPr/>
      <dgm:t>
        <a:bodyPr/>
        <a:lstStyle/>
        <a:p>
          <a:endParaRPr lang="en-US"/>
        </a:p>
      </dgm:t>
    </dgm:pt>
    <dgm:pt modelId="{8CB50A63-D333-4099-A111-F6A8E28373F4}" type="pres">
      <dgm:prSet presAssocID="{C9010810-C973-4F7A-A0E9-C59CC53AF4F3}" presName="sibTrans" presStyleCnt="0"/>
      <dgm:spPr/>
      <dgm:t>
        <a:bodyPr/>
        <a:lstStyle/>
        <a:p>
          <a:endParaRPr lang="en-US"/>
        </a:p>
      </dgm:t>
    </dgm:pt>
    <dgm:pt modelId="{368426D2-1099-45BE-8839-4B0FCD450D4B}" type="pres">
      <dgm:prSet presAssocID="{2B591E3C-44EF-4E7F-A8C8-7196C3F59598}" presName="node" presStyleLbl="node1" presStyleIdx="4" presStyleCnt="8">
        <dgm:presLayoutVars>
          <dgm:bulletEnabled val="1"/>
        </dgm:presLayoutVars>
      </dgm:prSet>
      <dgm:spPr/>
      <dgm:t>
        <a:bodyPr/>
        <a:lstStyle/>
        <a:p>
          <a:endParaRPr lang="en-US"/>
        </a:p>
      </dgm:t>
    </dgm:pt>
    <dgm:pt modelId="{76AAFB2B-F44A-4323-B8A4-B91D4714607D}" type="pres">
      <dgm:prSet presAssocID="{8815BA1C-892A-4ED7-967E-627F446264D9}" presName="sibTrans" presStyleCnt="0"/>
      <dgm:spPr/>
      <dgm:t>
        <a:bodyPr/>
        <a:lstStyle/>
        <a:p>
          <a:endParaRPr lang="en-US"/>
        </a:p>
      </dgm:t>
    </dgm:pt>
    <dgm:pt modelId="{9237049C-36FF-450B-9F08-9EB8534FCE8A}" type="pres">
      <dgm:prSet presAssocID="{268965A9-E9B4-4176-A2C0-75921434988F}" presName="node" presStyleLbl="node1" presStyleIdx="5" presStyleCnt="8">
        <dgm:presLayoutVars>
          <dgm:bulletEnabled val="1"/>
        </dgm:presLayoutVars>
      </dgm:prSet>
      <dgm:spPr/>
      <dgm:t>
        <a:bodyPr/>
        <a:lstStyle/>
        <a:p>
          <a:endParaRPr lang="en-US"/>
        </a:p>
      </dgm:t>
    </dgm:pt>
    <dgm:pt modelId="{A931FB25-B062-4D44-B7F7-D57AAEC543FF}" type="pres">
      <dgm:prSet presAssocID="{6E01D97F-CB4E-44DC-93BD-A54A95696CFC}" presName="sibTrans" presStyleCnt="0"/>
      <dgm:spPr/>
      <dgm:t>
        <a:bodyPr/>
        <a:lstStyle/>
        <a:p>
          <a:endParaRPr lang="en-US"/>
        </a:p>
      </dgm:t>
    </dgm:pt>
    <dgm:pt modelId="{FC566D69-D349-48F4-B53C-5C554E65DFA9}" type="pres">
      <dgm:prSet presAssocID="{448062DF-7C8D-49B0-8273-69A04193A46C}" presName="node" presStyleLbl="node1" presStyleIdx="6" presStyleCnt="8">
        <dgm:presLayoutVars>
          <dgm:bulletEnabled val="1"/>
        </dgm:presLayoutVars>
      </dgm:prSet>
      <dgm:spPr/>
      <dgm:t>
        <a:bodyPr/>
        <a:lstStyle/>
        <a:p>
          <a:endParaRPr lang="en-US"/>
        </a:p>
      </dgm:t>
    </dgm:pt>
    <dgm:pt modelId="{F4B114E8-1AAA-4F1F-B1B0-E33613A22776}" type="pres">
      <dgm:prSet presAssocID="{05431691-AE51-4694-BCA6-5DA8FEC42260}" presName="sibTrans" presStyleCnt="0"/>
      <dgm:spPr/>
      <dgm:t>
        <a:bodyPr/>
        <a:lstStyle/>
        <a:p>
          <a:endParaRPr lang="en-US"/>
        </a:p>
      </dgm:t>
    </dgm:pt>
    <dgm:pt modelId="{DC12B50B-3B77-4D79-9653-6664ABCD37CD}" type="pres">
      <dgm:prSet presAssocID="{66BF6DA4-5FE0-4777-BB52-BBBA2377A09E}" presName="node" presStyleLbl="node1" presStyleIdx="7" presStyleCnt="8">
        <dgm:presLayoutVars>
          <dgm:bulletEnabled val="1"/>
        </dgm:presLayoutVars>
      </dgm:prSet>
      <dgm:spPr/>
      <dgm:t>
        <a:bodyPr/>
        <a:lstStyle/>
        <a:p>
          <a:endParaRPr lang="en-US"/>
        </a:p>
      </dgm:t>
    </dgm:pt>
  </dgm:ptLst>
  <dgm:cxnLst>
    <dgm:cxn modelId="{A62499FD-94CF-4FBF-9717-1F92E8FB839C}" srcId="{A6E717BA-28D1-4F3B-85DC-FB0538810F19}" destId="{66BF6DA4-5FE0-4777-BB52-BBBA2377A09E}" srcOrd="7" destOrd="0" parTransId="{37D3A74D-32FB-4D44-A30E-2A6EBEFB4B6D}" sibTransId="{E7B36B90-5392-4A3D-B013-900E55C5CE4B}"/>
    <dgm:cxn modelId="{56F2DFA0-24AF-4381-9945-E7282935D6A6}" type="presOf" srcId="{F8CC7820-95B4-4A44-9CA0-6CF7D1952F95}" destId="{C6FE0310-8707-4E91-ACBB-10B06E95587E}" srcOrd="0" destOrd="0" presId="urn:microsoft.com/office/officeart/2005/8/layout/default#4"/>
    <dgm:cxn modelId="{6464C158-A405-4205-987F-AAE029055803}" srcId="{A6E717BA-28D1-4F3B-85DC-FB0538810F19}" destId="{2B591E3C-44EF-4E7F-A8C8-7196C3F59598}" srcOrd="4" destOrd="0" parTransId="{52C835A7-850E-4723-A340-EAD8635716EC}" sibTransId="{8815BA1C-892A-4ED7-967E-627F446264D9}"/>
    <dgm:cxn modelId="{F2CA83FC-D3CB-4496-8D79-2D13CA723BD3}" srcId="{A6E717BA-28D1-4F3B-85DC-FB0538810F19}" destId="{1B0A641B-2A84-4EAC-997D-E13FF25DDF7F}" srcOrd="2" destOrd="0" parTransId="{0F2B3AF0-54FC-4A27-B62C-865501ACA63D}" sibTransId="{96066D3C-0A5A-4C56-BD0E-0E21C82E70D7}"/>
    <dgm:cxn modelId="{09B5BC11-A22D-415E-AF51-371206E371AD}" srcId="{A6E717BA-28D1-4F3B-85DC-FB0538810F19}" destId="{268965A9-E9B4-4176-A2C0-75921434988F}" srcOrd="5" destOrd="0" parTransId="{0976C8F9-77F9-4783-B5B3-5011B067A229}" sibTransId="{6E01D97F-CB4E-44DC-93BD-A54A95696CFC}"/>
    <dgm:cxn modelId="{AA9D03D9-36DE-4A65-8867-002371017041}" srcId="{A6E717BA-28D1-4F3B-85DC-FB0538810F19}" destId="{448062DF-7C8D-49B0-8273-69A04193A46C}" srcOrd="6" destOrd="0" parTransId="{B043E16A-AFE8-4CC5-9C8C-CE0CFD474257}" sibTransId="{05431691-AE51-4694-BCA6-5DA8FEC42260}"/>
    <dgm:cxn modelId="{7D4F5E7A-654B-496F-9DE9-EF0408DE8D22}" srcId="{A6E717BA-28D1-4F3B-85DC-FB0538810F19}" destId="{8DF6CC2D-4713-46B9-9DAF-00C4FC184B18}" srcOrd="1" destOrd="0" parTransId="{5CBB207E-5F60-4948-9FA9-796792595405}" sibTransId="{7AB49665-985C-4FFB-96EB-814F23B197D8}"/>
    <dgm:cxn modelId="{8E33302A-D5D2-4542-8F02-54DFA2E068C7}" srcId="{A6E717BA-28D1-4F3B-85DC-FB0538810F19}" destId="{D2C1F237-EAB6-4701-84FC-9F1B839127A1}" srcOrd="0" destOrd="0" parTransId="{F4958C33-6867-4769-A5B4-0823C1DB4835}" sibTransId="{E968490E-DF87-4C51-BF11-D2BE0ED923D8}"/>
    <dgm:cxn modelId="{925EAD7F-7868-4287-AD4E-3582D31CBFE8}" type="presOf" srcId="{D2C1F237-EAB6-4701-84FC-9F1B839127A1}" destId="{8A3BEE05-6E7E-4000-ACAD-51C76C42E07B}" srcOrd="0" destOrd="0" presId="urn:microsoft.com/office/officeart/2005/8/layout/default#4"/>
    <dgm:cxn modelId="{CA5C7788-AE05-439D-ADD3-A6520F5FE774}" type="presOf" srcId="{268965A9-E9B4-4176-A2C0-75921434988F}" destId="{9237049C-36FF-450B-9F08-9EB8534FCE8A}" srcOrd="0" destOrd="0" presId="urn:microsoft.com/office/officeart/2005/8/layout/default#4"/>
    <dgm:cxn modelId="{EE216E8A-47E0-4308-A512-0397E0C7DF62}" type="presOf" srcId="{66BF6DA4-5FE0-4777-BB52-BBBA2377A09E}" destId="{DC12B50B-3B77-4D79-9653-6664ABCD37CD}" srcOrd="0" destOrd="0" presId="urn:microsoft.com/office/officeart/2005/8/layout/default#4"/>
    <dgm:cxn modelId="{0C1BE134-511D-4586-991A-A17850C46410}" type="presOf" srcId="{2B591E3C-44EF-4E7F-A8C8-7196C3F59598}" destId="{368426D2-1099-45BE-8839-4B0FCD450D4B}" srcOrd="0" destOrd="0" presId="urn:microsoft.com/office/officeart/2005/8/layout/default#4"/>
    <dgm:cxn modelId="{33DEC86A-6136-49D0-AAE1-7BAE7E59839A}" type="presOf" srcId="{1B0A641B-2A84-4EAC-997D-E13FF25DDF7F}" destId="{7A076881-7637-47BB-92BB-FE11EFCF715A}" srcOrd="0" destOrd="0" presId="urn:microsoft.com/office/officeart/2005/8/layout/default#4"/>
    <dgm:cxn modelId="{E5A2ACD9-3AAC-44F2-8B1D-31E2FD990B43}" type="presOf" srcId="{8DF6CC2D-4713-46B9-9DAF-00C4FC184B18}" destId="{601AD6FB-31E5-4D16-9552-2A8D86E2DB3B}" srcOrd="0" destOrd="0" presId="urn:microsoft.com/office/officeart/2005/8/layout/default#4"/>
    <dgm:cxn modelId="{A430946A-4615-4DDA-8ECA-9495AC2F2219}" type="presOf" srcId="{448062DF-7C8D-49B0-8273-69A04193A46C}" destId="{FC566D69-D349-48F4-B53C-5C554E65DFA9}" srcOrd="0" destOrd="0" presId="urn:microsoft.com/office/officeart/2005/8/layout/default#4"/>
    <dgm:cxn modelId="{70A41714-8805-4E02-A5C8-70BD1AEBF0AB}" srcId="{A6E717BA-28D1-4F3B-85DC-FB0538810F19}" destId="{F8CC7820-95B4-4A44-9CA0-6CF7D1952F95}" srcOrd="3" destOrd="0" parTransId="{ABB57DC8-F823-43AA-91B7-9E738A10EF1B}" sibTransId="{C9010810-C973-4F7A-A0E9-C59CC53AF4F3}"/>
    <dgm:cxn modelId="{B0998569-7009-4D03-ACC6-9E707D88213C}" type="presOf" srcId="{A6E717BA-28D1-4F3B-85DC-FB0538810F19}" destId="{F328A941-3221-4466-9AD8-7BBD20E65755}" srcOrd="0" destOrd="0" presId="urn:microsoft.com/office/officeart/2005/8/layout/default#4"/>
    <dgm:cxn modelId="{4436C648-5CE5-4166-82AE-4FEE9E7E5EF2}" type="presParOf" srcId="{F328A941-3221-4466-9AD8-7BBD20E65755}" destId="{8A3BEE05-6E7E-4000-ACAD-51C76C42E07B}" srcOrd="0" destOrd="0" presId="urn:microsoft.com/office/officeart/2005/8/layout/default#4"/>
    <dgm:cxn modelId="{29C425F7-DE5A-4C52-B0FD-308BBE9FA4A9}" type="presParOf" srcId="{F328A941-3221-4466-9AD8-7BBD20E65755}" destId="{C7CCB10B-318F-4260-80A6-610F8FBB6E3D}" srcOrd="1" destOrd="0" presId="urn:microsoft.com/office/officeart/2005/8/layout/default#4"/>
    <dgm:cxn modelId="{4678DD74-6F48-4F54-BB4F-7A62C12D107B}" type="presParOf" srcId="{F328A941-3221-4466-9AD8-7BBD20E65755}" destId="{601AD6FB-31E5-4D16-9552-2A8D86E2DB3B}" srcOrd="2" destOrd="0" presId="urn:microsoft.com/office/officeart/2005/8/layout/default#4"/>
    <dgm:cxn modelId="{67D0E87E-6EFE-413D-9B06-9DD7E4A1922D}" type="presParOf" srcId="{F328A941-3221-4466-9AD8-7BBD20E65755}" destId="{B41C88D8-5A82-4124-86BD-7BED3DAED618}" srcOrd="3" destOrd="0" presId="urn:microsoft.com/office/officeart/2005/8/layout/default#4"/>
    <dgm:cxn modelId="{98EFB1C5-5FE6-448C-870A-DC1C24426411}" type="presParOf" srcId="{F328A941-3221-4466-9AD8-7BBD20E65755}" destId="{7A076881-7637-47BB-92BB-FE11EFCF715A}" srcOrd="4" destOrd="0" presId="urn:microsoft.com/office/officeart/2005/8/layout/default#4"/>
    <dgm:cxn modelId="{653726EA-5CB3-478B-B09F-BACC2C76484E}" type="presParOf" srcId="{F328A941-3221-4466-9AD8-7BBD20E65755}" destId="{B1B3A1F9-AEAB-438C-8B84-3623FAF0660F}" srcOrd="5" destOrd="0" presId="urn:microsoft.com/office/officeart/2005/8/layout/default#4"/>
    <dgm:cxn modelId="{6FE68B09-702A-4F95-AEC0-AAAF42AAA33A}" type="presParOf" srcId="{F328A941-3221-4466-9AD8-7BBD20E65755}" destId="{C6FE0310-8707-4E91-ACBB-10B06E95587E}" srcOrd="6" destOrd="0" presId="urn:microsoft.com/office/officeart/2005/8/layout/default#4"/>
    <dgm:cxn modelId="{33C2E1B7-B82E-4829-B336-65DBB4A05BF0}" type="presParOf" srcId="{F328A941-3221-4466-9AD8-7BBD20E65755}" destId="{8CB50A63-D333-4099-A111-F6A8E28373F4}" srcOrd="7" destOrd="0" presId="urn:microsoft.com/office/officeart/2005/8/layout/default#4"/>
    <dgm:cxn modelId="{6D93C701-2A05-48FB-A371-6AE2144A1B7B}" type="presParOf" srcId="{F328A941-3221-4466-9AD8-7BBD20E65755}" destId="{368426D2-1099-45BE-8839-4B0FCD450D4B}" srcOrd="8" destOrd="0" presId="urn:microsoft.com/office/officeart/2005/8/layout/default#4"/>
    <dgm:cxn modelId="{411F7EA5-B038-4D0D-8A04-C8DCE3689B79}" type="presParOf" srcId="{F328A941-3221-4466-9AD8-7BBD20E65755}" destId="{76AAFB2B-F44A-4323-B8A4-B91D4714607D}" srcOrd="9" destOrd="0" presId="urn:microsoft.com/office/officeart/2005/8/layout/default#4"/>
    <dgm:cxn modelId="{69D067B3-CAD1-4B54-9627-BDBF1BF6429F}" type="presParOf" srcId="{F328A941-3221-4466-9AD8-7BBD20E65755}" destId="{9237049C-36FF-450B-9F08-9EB8534FCE8A}" srcOrd="10" destOrd="0" presId="urn:microsoft.com/office/officeart/2005/8/layout/default#4"/>
    <dgm:cxn modelId="{108EFDF3-E2E2-4930-AFBB-288178C32441}" type="presParOf" srcId="{F328A941-3221-4466-9AD8-7BBD20E65755}" destId="{A931FB25-B062-4D44-B7F7-D57AAEC543FF}" srcOrd="11" destOrd="0" presId="urn:microsoft.com/office/officeart/2005/8/layout/default#4"/>
    <dgm:cxn modelId="{24608C61-6A53-40D3-B7E5-4E2B6AAC4EED}" type="presParOf" srcId="{F328A941-3221-4466-9AD8-7BBD20E65755}" destId="{FC566D69-D349-48F4-B53C-5C554E65DFA9}" srcOrd="12" destOrd="0" presId="urn:microsoft.com/office/officeart/2005/8/layout/default#4"/>
    <dgm:cxn modelId="{E2A3B58A-003F-4C3C-AD64-D0BBB9F67549}" type="presParOf" srcId="{F328A941-3221-4466-9AD8-7BBD20E65755}" destId="{F4B114E8-1AAA-4F1F-B1B0-E33613A22776}" srcOrd="13" destOrd="0" presId="urn:microsoft.com/office/officeart/2005/8/layout/default#4"/>
    <dgm:cxn modelId="{157D0AA0-B9E1-41F8-BDF3-D92BB63C55EF}" type="presParOf" srcId="{F328A941-3221-4466-9AD8-7BBD20E65755}" destId="{DC12B50B-3B77-4D79-9653-6664ABCD37CD}" srcOrd="14" destOrd="0" presId="urn:microsoft.com/office/officeart/2005/8/layout/defaul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43459C7-B2C6-4133-B030-00B40B9C052A}" type="doc">
      <dgm:prSet loTypeId="urn:microsoft.com/office/officeart/2005/8/layout/default#13" loCatId="list" qsTypeId="urn:microsoft.com/office/officeart/2005/8/quickstyle/simple1#8" qsCatId="simple" csTypeId="urn:microsoft.com/office/officeart/2005/8/colors/colorful2" csCatId="colorful" phldr="1"/>
      <dgm:spPr/>
      <dgm:t>
        <a:bodyPr/>
        <a:lstStyle/>
        <a:p>
          <a:endParaRPr lang="en-US"/>
        </a:p>
      </dgm:t>
    </dgm:pt>
    <dgm:pt modelId="{5F8420E0-2C86-45FE-B463-A089695EEC04}">
      <dgm:prSet/>
      <dgm:spPr/>
      <dgm:t>
        <a:bodyPr/>
        <a:lstStyle/>
        <a:p>
          <a:pPr rtl="0"/>
          <a:r>
            <a:rPr lang="en-US" dirty="0" smtClean="0"/>
            <a:t>Life expectancies of solar systems are now 25-30 years</a:t>
          </a:r>
          <a:endParaRPr lang="en-US" dirty="0"/>
        </a:p>
      </dgm:t>
    </dgm:pt>
    <dgm:pt modelId="{02141812-22C0-4D38-B6CC-3902C2D34A0F}" type="parTrans" cxnId="{21281BEE-00EB-4F91-BD5A-4C3AF5D340CF}">
      <dgm:prSet/>
      <dgm:spPr/>
      <dgm:t>
        <a:bodyPr/>
        <a:lstStyle/>
        <a:p>
          <a:endParaRPr lang="en-US"/>
        </a:p>
      </dgm:t>
    </dgm:pt>
    <dgm:pt modelId="{02565B08-3E12-454D-AF52-D457C9F1A0E6}" type="sibTrans" cxnId="{21281BEE-00EB-4F91-BD5A-4C3AF5D340CF}">
      <dgm:prSet/>
      <dgm:spPr/>
      <dgm:t>
        <a:bodyPr/>
        <a:lstStyle/>
        <a:p>
          <a:endParaRPr lang="en-US"/>
        </a:p>
      </dgm:t>
    </dgm:pt>
    <dgm:pt modelId="{9BCCA293-95FA-435A-B57B-E7956D0E1E9E}">
      <dgm:prSet/>
      <dgm:spPr/>
      <dgm:t>
        <a:bodyPr/>
        <a:lstStyle/>
        <a:p>
          <a:pPr rtl="0"/>
          <a:r>
            <a:rPr lang="en-US" dirty="0" smtClean="0"/>
            <a:t>Solar heating technology has achieved vast improvements</a:t>
          </a:r>
          <a:endParaRPr lang="en-US" dirty="0"/>
        </a:p>
      </dgm:t>
    </dgm:pt>
    <dgm:pt modelId="{934ED384-BB4A-442B-B569-0D9DAF1B49E7}" type="parTrans" cxnId="{63083DCD-BE75-4B6D-AA19-0EE9C4485359}">
      <dgm:prSet/>
      <dgm:spPr/>
      <dgm:t>
        <a:bodyPr/>
        <a:lstStyle/>
        <a:p>
          <a:endParaRPr lang="en-US"/>
        </a:p>
      </dgm:t>
    </dgm:pt>
    <dgm:pt modelId="{C1803F9C-1D0F-45B6-8A51-8B6D63F3589B}" type="sibTrans" cxnId="{63083DCD-BE75-4B6D-AA19-0EE9C4485359}">
      <dgm:prSet/>
      <dgm:spPr/>
      <dgm:t>
        <a:bodyPr/>
        <a:lstStyle/>
        <a:p>
          <a:endParaRPr lang="en-US"/>
        </a:p>
      </dgm:t>
    </dgm:pt>
    <dgm:pt modelId="{F67A8E0C-AEDA-4960-B55B-27BB7D102BCB}">
      <dgm:prSet/>
      <dgm:spPr/>
      <dgm:t>
        <a:bodyPr/>
        <a:lstStyle/>
        <a:p>
          <a:r>
            <a:rPr lang="en-US" dirty="0" smtClean="0"/>
            <a:t>Equipment certification requirements  are common </a:t>
          </a:r>
          <a:endParaRPr lang="en-US" dirty="0"/>
        </a:p>
      </dgm:t>
    </dgm:pt>
    <dgm:pt modelId="{19D7B41F-01E4-4E93-8F18-165DB4FF10AB}" type="parTrans" cxnId="{47B6951F-C2AE-4384-93AD-626BC31D2277}">
      <dgm:prSet/>
      <dgm:spPr/>
      <dgm:t>
        <a:bodyPr/>
        <a:lstStyle/>
        <a:p>
          <a:endParaRPr lang="en-US"/>
        </a:p>
      </dgm:t>
    </dgm:pt>
    <dgm:pt modelId="{1DA0A163-8487-4EFB-8C58-E415C23D85A0}" type="sibTrans" cxnId="{47B6951F-C2AE-4384-93AD-626BC31D2277}">
      <dgm:prSet/>
      <dgm:spPr/>
      <dgm:t>
        <a:bodyPr/>
        <a:lstStyle/>
        <a:p>
          <a:endParaRPr lang="en-US"/>
        </a:p>
      </dgm:t>
    </dgm:pt>
    <dgm:pt modelId="{C1B6967E-6FED-4FCA-B63B-1EFDBFD62B31}" type="pres">
      <dgm:prSet presAssocID="{543459C7-B2C6-4133-B030-00B40B9C052A}" presName="diagram" presStyleCnt="0">
        <dgm:presLayoutVars>
          <dgm:dir/>
          <dgm:resizeHandles val="exact"/>
        </dgm:presLayoutVars>
      </dgm:prSet>
      <dgm:spPr/>
      <dgm:t>
        <a:bodyPr/>
        <a:lstStyle/>
        <a:p>
          <a:endParaRPr lang="en-US"/>
        </a:p>
      </dgm:t>
    </dgm:pt>
    <dgm:pt modelId="{DA8990DF-00B3-4DE2-A0FD-371779C63F51}" type="pres">
      <dgm:prSet presAssocID="{5F8420E0-2C86-45FE-B463-A089695EEC04}" presName="node" presStyleLbl="node1" presStyleIdx="0" presStyleCnt="3">
        <dgm:presLayoutVars>
          <dgm:bulletEnabled val="1"/>
        </dgm:presLayoutVars>
      </dgm:prSet>
      <dgm:spPr/>
      <dgm:t>
        <a:bodyPr/>
        <a:lstStyle/>
        <a:p>
          <a:endParaRPr lang="en-US"/>
        </a:p>
      </dgm:t>
    </dgm:pt>
    <dgm:pt modelId="{C77077F9-4FAC-4453-8F20-FCA0DE8A990B}" type="pres">
      <dgm:prSet presAssocID="{02565B08-3E12-454D-AF52-D457C9F1A0E6}" presName="sibTrans" presStyleCnt="0"/>
      <dgm:spPr/>
    </dgm:pt>
    <dgm:pt modelId="{BEDE0CF8-E558-4E59-8B48-CBC1B56957DF}" type="pres">
      <dgm:prSet presAssocID="{9BCCA293-95FA-435A-B57B-E7956D0E1E9E}" presName="node" presStyleLbl="node1" presStyleIdx="1" presStyleCnt="3">
        <dgm:presLayoutVars>
          <dgm:bulletEnabled val="1"/>
        </dgm:presLayoutVars>
      </dgm:prSet>
      <dgm:spPr/>
      <dgm:t>
        <a:bodyPr/>
        <a:lstStyle/>
        <a:p>
          <a:endParaRPr lang="en-US"/>
        </a:p>
      </dgm:t>
    </dgm:pt>
    <dgm:pt modelId="{1A39E913-6007-427E-A207-96FA9D50DC24}" type="pres">
      <dgm:prSet presAssocID="{C1803F9C-1D0F-45B6-8A51-8B6D63F3589B}" presName="sibTrans" presStyleCnt="0"/>
      <dgm:spPr/>
    </dgm:pt>
    <dgm:pt modelId="{E95F9287-B5EA-4C90-9E1D-7BF9CDC64EE3}" type="pres">
      <dgm:prSet presAssocID="{F67A8E0C-AEDA-4960-B55B-27BB7D102BCB}" presName="node" presStyleLbl="node1" presStyleIdx="2" presStyleCnt="3" custLinFactNeighborX="0">
        <dgm:presLayoutVars>
          <dgm:bulletEnabled val="1"/>
        </dgm:presLayoutVars>
      </dgm:prSet>
      <dgm:spPr/>
      <dgm:t>
        <a:bodyPr/>
        <a:lstStyle/>
        <a:p>
          <a:endParaRPr lang="en-US"/>
        </a:p>
      </dgm:t>
    </dgm:pt>
  </dgm:ptLst>
  <dgm:cxnLst>
    <dgm:cxn modelId="{259F6605-A12B-4899-B086-A52AD3987EE7}" type="presOf" srcId="{F67A8E0C-AEDA-4960-B55B-27BB7D102BCB}" destId="{E95F9287-B5EA-4C90-9E1D-7BF9CDC64EE3}" srcOrd="0" destOrd="0" presId="urn:microsoft.com/office/officeart/2005/8/layout/default#13"/>
    <dgm:cxn modelId="{63083DCD-BE75-4B6D-AA19-0EE9C4485359}" srcId="{543459C7-B2C6-4133-B030-00B40B9C052A}" destId="{9BCCA293-95FA-435A-B57B-E7956D0E1E9E}" srcOrd="1" destOrd="0" parTransId="{934ED384-BB4A-442B-B569-0D9DAF1B49E7}" sibTransId="{C1803F9C-1D0F-45B6-8A51-8B6D63F3589B}"/>
    <dgm:cxn modelId="{21281BEE-00EB-4F91-BD5A-4C3AF5D340CF}" srcId="{543459C7-B2C6-4133-B030-00B40B9C052A}" destId="{5F8420E0-2C86-45FE-B463-A089695EEC04}" srcOrd="0" destOrd="0" parTransId="{02141812-22C0-4D38-B6CC-3902C2D34A0F}" sibTransId="{02565B08-3E12-454D-AF52-D457C9F1A0E6}"/>
    <dgm:cxn modelId="{47B6951F-C2AE-4384-93AD-626BC31D2277}" srcId="{543459C7-B2C6-4133-B030-00B40B9C052A}" destId="{F67A8E0C-AEDA-4960-B55B-27BB7D102BCB}" srcOrd="2" destOrd="0" parTransId="{19D7B41F-01E4-4E93-8F18-165DB4FF10AB}" sibTransId="{1DA0A163-8487-4EFB-8C58-E415C23D85A0}"/>
    <dgm:cxn modelId="{D1449614-4D42-4E93-B80E-C3538D466839}" type="presOf" srcId="{9BCCA293-95FA-435A-B57B-E7956D0E1E9E}" destId="{BEDE0CF8-E558-4E59-8B48-CBC1B56957DF}" srcOrd="0" destOrd="0" presId="urn:microsoft.com/office/officeart/2005/8/layout/default#13"/>
    <dgm:cxn modelId="{C9821AD4-309B-4D37-A63D-878C6C7D0A9A}" type="presOf" srcId="{5F8420E0-2C86-45FE-B463-A089695EEC04}" destId="{DA8990DF-00B3-4DE2-A0FD-371779C63F51}" srcOrd="0" destOrd="0" presId="urn:microsoft.com/office/officeart/2005/8/layout/default#13"/>
    <dgm:cxn modelId="{9A4B72DD-8404-4463-8986-C1EC96CF8681}" type="presOf" srcId="{543459C7-B2C6-4133-B030-00B40B9C052A}" destId="{C1B6967E-6FED-4FCA-B63B-1EFDBFD62B31}" srcOrd="0" destOrd="0" presId="urn:microsoft.com/office/officeart/2005/8/layout/default#13"/>
    <dgm:cxn modelId="{85BBA106-DDAC-4013-9566-4F2962D7991C}" type="presParOf" srcId="{C1B6967E-6FED-4FCA-B63B-1EFDBFD62B31}" destId="{DA8990DF-00B3-4DE2-A0FD-371779C63F51}" srcOrd="0" destOrd="0" presId="urn:microsoft.com/office/officeart/2005/8/layout/default#13"/>
    <dgm:cxn modelId="{084FDD5C-2E74-45D2-BADC-57E99D364D9E}" type="presParOf" srcId="{C1B6967E-6FED-4FCA-B63B-1EFDBFD62B31}" destId="{C77077F9-4FAC-4453-8F20-FCA0DE8A990B}" srcOrd="1" destOrd="0" presId="urn:microsoft.com/office/officeart/2005/8/layout/default#13"/>
    <dgm:cxn modelId="{2992D1CD-73D4-4E8A-A4D0-DAC2641C7BBA}" type="presParOf" srcId="{C1B6967E-6FED-4FCA-B63B-1EFDBFD62B31}" destId="{BEDE0CF8-E558-4E59-8B48-CBC1B56957DF}" srcOrd="2" destOrd="0" presId="urn:microsoft.com/office/officeart/2005/8/layout/default#13"/>
    <dgm:cxn modelId="{EF8342D0-3F86-4DF8-9858-5B9429CF2740}" type="presParOf" srcId="{C1B6967E-6FED-4FCA-B63B-1EFDBFD62B31}" destId="{1A39E913-6007-427E-A207-96FA9D50DC24}" srcOrd="3" destOrd="0" presId="urn:microsoft.com/office/officeart/2005/8/layout/default#13"/>
    <dgm:cxn modelId="{07103D74-2080-4450-85CE-2389D48C4489}" type="presParOf" srcId="{C1B6967E-6FED-4FCA-B63B-1EFDBFD62B31}" destId="{E95F9287-B5EA-4C90-9E1D-7BF9CDC64EE3}" srcOrd="4" destOrd="0" presId="urn:microsoft.com/office/officeart/2005/8/layout/default#1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E1088AD-A194-4910-83BF-BA0CF522593C}" type="doc">
      <dgm:prSet loTypeId="urn:microsoft.com/office/officeart/2005/8/layout/default#10" loCatId="list" qsTypeId="urn:microsoft.com/office/officeart/2005/8/quickstyle/simple1#9" qsCatId="simple" csTypeId="urn:microsoft.com/office/officeart/2005/8/colors/colorful1#9" csCatId="colorful" phldr="1"/>
      <dgm:spPr/>
      <dgm:t>
        <a:bodyPr/>
        <a:lstStyle/>
        <a:p>
          <a:endParaRPr lang="en-US"/>
        </a:p>
      </dgm:t>
    </dgm:pt>
    <dgm:pt modelId="{5CFFF0CF-EDD0-454F-854F-659818EF7119}">
      <dgm:prSet/>
      <dgm:spPr/>
      <dgm:t>
        <a:bodyPr/>
        <a:lstStyle/>
        <a:p>
          <a:pPr rtl="0"/>
          <a:r>
            <a:rPr lang="en-US" dirty="0" smtClean="0"/>
            <a:t>Adds jobs</a:t>
          </a:r>
          <a:endParaRPr lang="en-US" dirty="0"/>
        </a:p>
      </dgm:t>
    </dgm:pt>
    <dgm:pt modelId="{7B3250D3-213F-477D-85CB-A1A8BA356756}" type="parTrans" cxnId="{1B7E7278-61F3-427E-B7D8-A2C660B593C9}">
      <dgm:prSet/>
      <dgm:spPr/>
      <dgm:t>
        <a:bodyPr/>
        <a:lstStyle/>
        <a:p>
          <a:endParaRPr lang="en-US"/>
        </a:p>
      </dgm:t>
    </dgm:pt>
    <dgm:pt modelId="{CB7F5C9D-1025-4116-802D-9361FBA21CFE}" type="sibTrans" cxnId="{1B7E7278-61F3-427E-B7D8-A2C660B593C9}">
      <dgm:prSet/>
      <dgm:spPr/>
      <dgm:t>
        <a:bodyPr/>
        <a:lstStyle/>
        <a:p>
          <a:endParaRPr lang="en-US"/>
        </a:p>
      </dgm:t>
    </dgm:pt>
    <dgm:pt modelId="{1344D763-FE94-4FEA-9713-6D66BAA1254B}">
      <dgm:prSet/>
      <dgm:spPr/>
      <dgm:t>
        <a:bodyPr/>
        <a:lstStyle/>
        <a:p>
          <a:pPr rtl="0"/>
          <a:r>
            <a:rPr lang="en-US" dirty="0" smtClean="0"/>
            <a:t>Improves national and local economies</a:t>
          </a:r>
          <a:endParaRPr lang="en-US" dirty="0"/>
        </a:p>
      </dgm:t>
    </dgm:pt>
    <dgm:pt modelId="{D9654361-82D2-4A40-AE93-563EF8780068}" type="parTrans" cxnId="{5B3DFEFE-0FEA-4A11-9323-34226996383B}">
      <dgm:prSet/>
      <dgm:spPr/>
      <dgm:t>
        <a:bodyPr/>
        <a:lstStyle/>
        <a:p>
          <a:endParaRPr lang="en-US"/>
        </a:p>
      </dgm:t>
    </dgm:pt>
    <dgm:pt modelId="{2FF514F0-9B1C-43B6-909C-8A8922561299}" type="sibTrans" cxnId="{5B3DFEFE-0FEA-4A11-9323-34226996383B}">
      <dgm:prSet/>
      <dgm:spPr/>
      <dgm:t>
        <a:bodyPr/>
        <a:lstStyle/>
        <a:p>
          <a:endParaRPr lang="en-US"/>
        </a:p>
      </dgm:t>
    </dgm:pt>
    <dgm:pt modelId="{10304458-1236-4BB3-B8D0-D78329189A76}">
      <dgm:prSet/>
      <dgm:spPr/>
      <dgm:t>
        <a:bodyPr/>
        <a:lstStyle/>
        <a:p>
          <a:pPr rtl="0"/>
          <a:r>
            <a:rPr lang="en-US" dirty="0" smtClean="0"/>
            <a:t>Yields positive investment returns</a:t>
          </a:r>
          <a:endParaRPr lang="en-US" dirty="0"/>
        </a:p>
      </dgm:t>
    </dgm:pt>
    <dgm:pt modelId="{63533AA7-3F49-486B-8D8A-57750625C293}" type="parTrans" cxnId="{7DDC2E97-3A03-46BC-A51B-13BCC82BC285}">
      <dgm:prSet/>
      <dgm:spPr/>
      <dgm:t>
        <a:bodyPr/>
        <a:lstStyle/>
        <a:p>
          <a:endParaRPr lang="en-US"/>
        </a:p>
      </dgm:t>
    </dgm:pt>
    <dgm:pt modelId="{4ED24F5F-CC20-479F-AC3A-1701407EFE55}" type="sibTrans" cxnId="{7DDC2E97-3A03-46BC-A51B-13BCC82BC285}">
      <dgm:prSet/>
      <dgm:spPr/>
      <dgm:t>
        <a:bodyPr/>
        <a:lstStyle/>
        <a:p>
          <a:endParaRPr lang="en-US"/>
        </a:p>
      </dgm:t>
    </dgm:pt>
    <dgm:pt modelId="{59E2D8D7-BFB1-4367-AC5A-C3083082A118}">
      <dgm:prSet/>
      <dgm:spPr>
        <a:solidFill>
          <a:schemeClr val="accent5">
            <a:hueOff val="0"/>
            <a:satOff val="0"/>
            <a:lumOff val="0"/>
          </a:schemeClr>
        </a:solidFill>
      </dgm:spPr>
      <dgm:t>
        <a:bodyPr/>
        <a:lstStyle/>
        <a:p>
          <a:pPr rtl="0"/>
          <a:r>
            <a:rPr lang="en-US" dirty="0" smtClean="0"/>
            <a:t>Helps achieve environmental, energy goals</a:t>
          </a:r>
          <a:endParaRPr lang="en-US" dirty="0"/>
        </a:p>
      </dgm:t>
    </dgm:pt>
    <dgm:pt modelId="{ED567A61-A2BF-4333-A810-7FBE7CDD307D}" type="parTrans" cxnId="{1752E9BE-3F7F-4A31-9376-5DF27D78E642}">
      <dgm:prSet/>
      <dgm:spPr/>
      <dgm:t>
        <a:bodyPr/>
        <a:lstStyle/>
        <a:p>
          <a:endParaRPr lang="en-US"/>
        </a:p>
      </dgm:t>
    </dgm:pt>
    <dgm:pt modelId="{075D8243-5255-4D04-8F9A-642B52D9CFAC}" type="sibTrans" cxnId="{1752E9BE-3F7F-4A31-9376-5DF27D78E642}">
      <dgm:prSet/>
      <dgm:spPr/>
      <dgm:t>
        <a:bodyPr/>
        <a:lstStyle/>
        <a:p>
          <a:endParaRPr lang="en-US"/>
        </a:p>
      </dgm:t>
    </dgm:pt>
    <dgm:pt modelId="{BC688E00-98F4-4250-A02C-F40DED69A63C}">
      <dgm:prSet/>
      <dgm:spPr/>
      <dgm:t>
        <a:bodyPr/>
        <a:lstStyle/>
        <a:p>
          <a:pPr rtl="0"/>
          <a:r>
            <a:rPr lang="en-US" dirty="0" smtClean="0"/>
            <a:t>Mitigates land use issues</a:t>
          </a:r>
          <a:endParaRPr lang="en-US" dirty="0"/>
        </a:p>
      </dgm:t>
    </dgm:pt>
    <dgm:pt modelId="{E70408FC-D462-4B8D-931C-D2EF302C61B5}" type="parTrans" cxnId="{46D597B0-DC75-43ED-AD04-7AF9FF1A128F}">
      <dgm:prSet/>
      <dgm:spPr/>
      <dgm:t>
        <a:bodyPr/>
        <a:lstStyle/>
        <a:p>
          <a:endParaRPr lang="en-US"/>
        </a:p>
      </dgm:t>
    </dgm:pt>
    <dgm:pt modelId="{F47FE4AE-FF5A-42D3-92A0-1E2D38BBEC0D}" type="sibTrans" cxnId="{46D597B0-DC75-43ED-AD04-7AF9FF1A128F}">
      <dgm:prSet/>
      <dgm:spPr/>
      <dgm:t>
        <a:bodyPr/>
        <a:lstStyle/>
        <a:p>
          <a:endParaRPr lang="en-US"/>
        </a:p>
      </dgm:t>
    </dgm:pt>
    <dgm:pt modelId="{B4C0F0ED-A6D0-4984-B179-68BF6700B80C}">
      <dgm:prSet/>
      <dgm:spPr/>
      <dgm:t>
        <a:bodyPr/>
        <a:lstStyle/>
        <a:p>
          <a:pPr rtl="0"/>
          <a:r>
            <a:rPr lang="en-US" dirty="0" smtClean="0"/>
            <a:t>Can integrate with clean transportation infrastructure</a:t>
          </a:r>
          <a:endParaRPr lang="en-US" dirty="0"/>
        </a:p>
      </dgm:t>
    </dgm:pt>
    <dgm:pt modelId="{4E64230E-9B87-45F9-93D5-D2252C9345CA}" type="parTrans" cxnId="{24CEFB2F-28EE-4938-905C-E32616AB1236}">
      <dgm:prSet/>
      <dgm:spPr/>
      <dgm:t>
        <a:bodyPr/>
        <a:lstStyle/>
        <a:p>
          <a:endParaRPr lang="en-US"/>
        </a:p>
      </dgm:t>
    </dgm:pt>
    <dgm:pt modelId="{28CB0180-6801-49AE-8950-F64988CFAC38}" type="sibTrans" cxnId="{24CEFB2F-28EE-4938-905C-E32616AB1236}">
      <dgm:prSet/>
      <dgm:spPr/>
      <dgm:t>
        <a:bodyPr/>
        <a:lstStyle/>
        <a:p>
          <a:endParaRPr lang="en-US"/>
        </a:p>
      </dgm:t>
    </dgm:pt>
    <dgm:pt modelId="{46D0B4F3-67B3-4B86-9D9D-8EDCE03BFBFC}">
      <dgm:prSet/>
      <dgm:spPr/>
      <dgm:t>
        <a:bodyPr/>
        <a:lstStyle/>
        <a:p>
          <a:pPr rtl="0"/>
          <a:r>
            <a:rPr lang="en-US" dirty="0" smtClean="0"/>
            <a:t>Strengthens energy infrastructure</a:t>
          </a:r>
          <a:endParaRPr lang="en-US" dirty="0"/>
        </a:p>
      </dgm:t>
    </dgm:pt>
    <dgm:pt modelId="{594D7C78-AF90-4077-A31D-553FC1FA865C}" type="parTrans" cxnId="{4D1E382E-E428-4AF7-A613-EF4321DBA9DF}">
      <dgm:prSet/>
      <dgm:spPr/>
      <dgm:t>
        <a:bodyPr/>
        <a:lstStyle/>
        <a:p>
          <a:endParaRPr lang="en-US"/>
        </a:p>
      </dgm:t>
    </dgm:pt>
    <dgm:pt modelId="{8F653AA6-3292-4029-83B8-44CB68195227}" type="sibTrans" cxnId="{4D1E382E-E428-4AF7-A613-EF4321DBA9DF}">
      <dgm:prSet/>
      <dgm:spPr/>
      <dgm:t>
        <a:bodyPr/>
        <a:lstStyle/>
        <a:p>
          <a:endParaRPr lang="en-US"/>
        </a:p>
      </dgm:t>
    </dgm:pt>
    <dgm:pt modelId="{476B1B0E-8BA0-49F0-B962-A56693286642}" type="pres">
      <dgm:prSet presAssocID="{7E1088AD-A194-4910-83BF-BA0CF522593C}" presName="diagram" presStyleCnt="0">
        <dgm:presLayoutVars>
          <dgm:dir/>
          <dgm:resizeHandles val="exact"/>
        </dgm:presLayoutVars>
      </dgm:prSet>
      <dgm:spPr/>
      <dgm:t>
        <a:bodyPr/>
        <a:lstStyle/>
        <a:p>
          <a:endParaRPr lang="en-US"/>
        </a:p>
      </dgm:t>
    </dgm:pt>
    <dgm:pt modelId="{DDEA7190-F41F-45B0-82A3-742112667DFD}" type="pres">
      <dgm:prSet presAssocID="{5CFFF0CF-EDD0-454F-854F-659818EF7119}" presName="node" presStyleLbl="node1" presStyleIdx="0" presStyleCnt="7">
        <dgm:presLayoutVars>
          <dgm:bulletEnabled val="1"/>
        </dgm:presLayoutVars>
      </dgm:prSet>
      <dgm:spPr/>
      <dgm:t>
        <a:bodyPr/>
        <a:lstStyle/>
        <a:p>
          <a:endParaRPr lang="en-US"/>
        </a:p>
      </dgm:t>
    </dgm:pt>
    <dgm:pt modelId="{8CE011B6-2F02-409D-9F55-B5265CF62CB1}" type="pres">
      <dgm:prSet presAssocID="{CB7F5C9D-1025-4116-802D-9361FBA21CFE}" presName="sibTrans" presStyleCnt="0"/>
      <dgm:spPr/>
    </dgm:pt>
    <dgm:pt modelId="{5E95003D-9425-44D6-AF9E-0625CE695E1A}" type="pres">
      <dgm:prSet presAssocID="{1344D763-FE94-4FEA-9713-6D66BAA1254B}" presName="node" presStyleLbl="node1" presStyleIdx="1" presStyleCnt="7">
        <dgm:presLayoutVars>
          <dgm:bulletEnabled val="1"/>
        </dgm:presLayoutVars>
      </dgm:prSet>
      <dgm:spPr/>
      <dgm:t>
        <a:bodyPr/>
        <a:lstStyle/>
        <a:p>
          <a:endParaRPr lang="en-US"/>
        </a:p>
      </dgm:t>
    </dgm:pt>
    <dgm:pt modelId="{22190066-8D87-463A-B907-2D183C6643F9}" type="pres">
      <dgm:prSet presAssocID="{2FF514F0-9B1C-43B6-909C-8A8922561299}" presName="sibTrans" presStyleCnt="0"/>
      <dgm:spPr/>
    </dgm:pt>
    <dgm:pt modelId="{01F96D5C-F1EA-4C0C-AF9F-2DC08A9CC20C}" type="pres">
      <dgm:prSet presAssocID="{10304458-1236-4BB3-B8D0-D78329189A76}" presName="node" presStyleLbl="node1" presStyleIdx="2" presStyleCnt="7">
        <dgm:presLayoutVars>
          <dgm:bulletEnabled val="1"/>
        </dgm:presLayoutVars>
      </dgm:prSet>
      <dgm:spPr/>
      <dgm:t>
        <a:bodyPr/>
        <a:lstStyle/>
        <a:p>
          <a:endParaRPr lang="en-US"/>
        </a:p>
      </dgm:t>
    </dgm:pt>
    <dgm:pt modelId="{D2E48E6C-9810-4757-920F-029DD9A7503A}" type="pres">
      <dgm:prSet presAssocID="{4ED24F5F-CC20-479F-AC3A-1701407EFE55}" presName="sibTrans" presStyleCnt="0"/>
      <dgm:spPr/>
    </dgm:pt>
    <dgm:pt modelId="{8170C6C1-D983-47A0-96BE-887C7E9930DE}" type="pres">
      <dgm:prSet presAssocID="{59E2D8D7-BFB1-4367-AC5A-C3083082A118}" presName="node" presStyleLbl="node1" presStyleIdx="3" presStyleCnt="7">
        <dgm:presLayoutVars>
          <dgm:bulletEnabled val="1"/>
        </dgm:presLayoutVars>
      </dgm:prSet>
      <dgm:spPr/>
      <dgm:t>
        <a:bodyPr/>
        <a:lstStyle/>
        <a:p>
          <a:endParaRPr lang="en-US"/>
        </a:p>
      </dgm:t>
    </dgm:pt>
    <dgm:pt modelId="{EF060332-5F3E-465C-9702-AD9764F18F6E}" type="pres">
      <dgm:prSet presAssocID="{075D8243-5255-4D04-8F9A-642B52D9CFAC}" presName="sibTrans" presStyleCnt="0"/>
      <dgm:spPr/>
    </dgm:pt>
    <dgm:pt modelId="{1EA42CB1-C20A-43C0-89C6-A8A8A703E3F0}" type="pres">
      <dgm:prSet presAssocID="{BC688E00-98F4-4250-A02C-F40DED69A63C}" presName="node" presStyleLbl="node1" presStyleIdx="4" presStyleCnt="7">
        <dgm:presLayoutVars>
          <dgm:bulletEnabled val="1"/>
        </dgm:presLayoutVars>
      </dgm:prSet>
      <dgm:spPr/>
      <dgm:t>
        <a:bodyPr/>
        <a:lstStyle/>
        <a:p>
          <a:endParaRPr lang="en-US"/>
        </a:p>
      </dgm:t>
    </dgm:pt>
    <dgm:pt modelId="{107B85BD-6FAC-4380-80F6-22666F9BE7CD}" type="pres">
      <dgm:prSet presAssocID="{F47FE4AE-FF5A-42D3-92A0-1E2D38BBEC0D}" presName="sibTrans" presStyleCnt="0"/>
      <dgm:spPr/>
    </dgm:pt>
    <dgm:pt modelId="{00B1C0DC-E33C-454A-AEFC-E3EFF1329CF3}" type="pres">
      <dgm:prSet presAssocID="{B4C0F0ED-A6D0-4984-B179-68BF6700B80C}" presName="node" presStyleLbl="node1" presStyleIdx="5" presStyleCnt="7">
        <dgm:presLayoutVars>
          <dgm:bulletEnabled val="1"/>
        </dgm:presLayoutVars>
      </dgm:prSet>
      <dgm:spPr/>
      <dgm:t>
        <a:bodyPr/>
        <a:lstStyle/>
        <a:p>
          <a:endParaRPr lang="en-US"/>
        </a:p>
      </dgm:t>
    </dgm:pt>
    <dgm:pt modelId="{47E403C3-082E-40D1-91F9-12CCDA01761E}" type="pres">
      <dgm:prSet presAssocID="{28CB0180-6801-49AE-8950-F64988CFAC38}" presName="sibTrans" presStyleCnt="0"/>
      <dgm:spPr/>
    </dgm:pt>
    <dgm:pt modelId="{18D75EC2-E935-4221-A6E6-B8AE8CF1467F}" type="pres">
      <dgm:prSet presAssocID="{46D0B4F3-67B3-4B86-9D9D-8EDCE03BFBFC}" presName="node" presStyleLbl="node1" presStyleIdx="6" presStyleCnt="7">
        <dgm:presLayoutVars>
          <dgm:bulletEnabled val="1"/>
        </dgm:presLayoutVars>
      </dgm:prSet>
      <dgm:spPr/>
      <dgm:t>
        <a:bodyPr/>
        <a:lstStyle/>
        <a:p>
          <a:endParaRPr lang="en-US"/>
        </a:p>
      </dgm:t>
    </dgm:pt>
  </dgm:ptLst>
  <dgm:cxnLst>
    <dgm:cxn modelId="{4D1E382E-E428-4AF7-A613-EF4321DBA9DF}" srcId="{7E1088AD-A194-4910-83BF-BA0CF522593C}" destId="{46D0B4F3-67B3-4B86-9D9D-8EDCE03BFBFC}" srcOrd="6" destOrd="0" parTransId="{594D7C78-AF90-4077-A31D-553FC1FA865C}" sibTransId="{8F653AA6-3292-4029-83B8-44CB68195227}"/>
    <dgm:cxn modelId="{FC8FBAEC-BB15-4315-AD7E-038267504229}" type="presOf" srcId="{10304458-1236-4BB3-B8D0-D78329189A76}" destId="{01F96D5C-F1EA-4C0C-AF9F-2DC08A9CC20C}" srcOrd="0" destOrd="0" presId="urn:microsoft.com/office/officeart/2005/8/layout/default#10"/>
    <dgm:cxn modelId="{7DDC2E97-3A03-46BC-A51B-13BCC82BC285}" srcId="{7E1088AD-A194-4910-83BF-BA0CF522593C}" destId="{10304458-1236-4BB3-B8D0-D78329189A76}" srcOrd="2" destOrd="0" parTransId="{63533AA7-3F49-486B-8D8A-57750625C293}" sibTransId="{4ED24F5F-CC20-479F-AC3A-1701407EFE55}"/>
    <dgm:cxn modelId="{F2089F19-5729-4CC9-B964-3C9754D0C2D6}" type="presOf" srcId="{5CFFF0CF-EDD0-454F-854F-659818EF7119}" destId="{DDEA7190-F41F-45B0-82A3-742112667DFD}" srcOrd="0" destOrd="0" presId="urn:microsoft.com/office/officeart/2005/8/layout/default#10"/>
    <dgm:cxn modelId="{D1D8618A-01BB-41FD-BD5F-0D6CD7742ACD}" type="presOf" srcId="{1344D763-FE94-4FEA-9713-6D66BAA1254B}" destId="{5E95003D-9425-44D6-AF9E-0625CE695E1A}" srcOrd="0" destOrd="0" presId="urn:microsoft.com/office/officeart/2005/8/layout/default#10"/>
    <dgm:cxn modelId="{1752E9BE-3F7F-4A31-9376-5DF27D78E642}" srcId="{7E1088AD-A194-4910-83BF-BA0CF522593C}" destId="{59E2D8D7-BFB1-4367-AC5A-C3083082A118}" srcOrd="3" destOrd="0" parTransId="{ED567A61-A2BF-4333-A810-7FBE7CDD307D}" sibTransId="{075D8243-5255-4D04-8F9A-642B52D9CFAC}"/>
    <dgm:cxn modelId="{5B3DFEFE-0FEA-4A11-9323-34226996383B}" srcId="{7E1088AD-A194-4910-83BF-BA0CF522593C}" destId="{1344D763-FE94-4FEA-9713-6D66BAA1254B}" srcOrd="1" destOrd="0" parTransId="{D9654361-82D2-4A40-AE93-563EF8780068}" sibTransId="{2FF514F0-9B1C-43B6-909C-8A8922561299}"/>
    <dgm:cxn modelId="{1B7E7278-61F3-427E-B7D8-A2C660B593C9}" srcId="{7E1088AD-A194-4910-83BF-BA0CF522593C}" destId="{5CFFF0CF-EDD0-454F-854F-659818EF7119}" srcOrd="0" destOrd="0" parTransId="{7B3250D3-213F-477D-85CB-A1A8BA356756}" sibTransId="{CB7F5C9D-1025-4116-802D-9361FBA21CFE}"/>
    <dgm:cxn modelId="{496C6868-2D26-48FB-AB94-5ECB1B2DBA18}" type="presOf" srcId="{BC688E00-98F4-4250-A02C-F40DED69A63C}" destId="{1EA42CB1-C20A-43C0-89C6-A8A8A703E3F0}" srcOrd="0" destOrd="0" presId="urn:microsoft.com/office/officeart/2005/8/layout/default#10"/>
    <dgm:cxn modelId="{1A590A81-C1AC-41C8-93E1-549166F1A034}" type="presOf" srcId="{B4C0F0ED-A6D0-4984-B179-68BF6700B80C}" destId="{00B1C0DC-E33C-454A-AEFC-E3EFF1329CF3}" srcOrd="0" destOrd="0" presId="urn:microsoft.com/office/officeart/2005/8/layout/default#10"/>
    <dgm:cxn modelId="{CB2BFAED-B03A-46CD-80FC-CB361BFD8DC9}" type="presOf" srcId="{46D0B4F3-67B3-4B86-9D9D-8EDCE03BFBFC}" destId="{18D75EC2-E935-4221-A6E6-B8AE8CF1467F}" srcOrd="0" destOrd="0" presId="urn:microsoft.com/office/officeart/2005/8/layout/default#10"/>
    <dgm:cxn modelId="{24CEFB2F-28EE-4938-905C-E32616AB1236}" srcId="{7E1088AD-A194-4910-83BF-BA0CF522593C}" destId="{B4C0F0ED-A6D0-4984-B179-68BF6700B80C}" srcOrd="5" destOrd="0" parTransId="{4E64230E-9B87-45F9-93D5-D2252C9345CA}" sibTransId="{28CB0180-6801-49AE-8950-F64988CFAC38}"/>
    <dgm:cxn modelId="{61914289-6DCA-430D-AB2F-DCD062D96B03}" type="presOf" srcId="{7E1088AD-A194-4910-83BF-BA0CF522593C}" destId="{476B1B0E-8BA0-49F0-B962-A56693286642}" srcOrd="0" destOrd="0" presId="urn:microsoft.com/office/officeart/2005/8/layout/default#10"/>
    <dgm:cxn modelId="{46D597B0-DC75-43ED-AD04-7AF9FF1A128F}" srcId="{7E1088AD-A194-4910-83BF-BA0CF522593C}" destId="{BC688E00-98F4-4250-A02C-F40DED69A63C}" srcOrd="4" destOrd="0" parTransId="{E70408FC-D462-4B8D-931C-D2EF302C61B5}" sibTransId="{F47FE4AE-FF5A-42D3-92A0-1E2D38BBEC0D}"/>
    <dgm:cxn modelId="{9DC477BD-2FEC-4D35-B9B9-D583CEDE3D6C}" type="presOf" srcId="{59E2D8D7-BFB1-4367-AC5A-C3083082A118}" destId="{8170C6C1-D983-47A0-96BE-887C7E9930DE}" srcOrd="0" destOrd="0" presId="urn:microsoft.com/office/officeart/2005/8/layout/default#10"/>
    <dgm:cxn modelId="{2FA5328D-7341-47FE-9BA4-D23D94447B15}" type="presParOf" srcId="{476B1B0E-8BA0-49F0-B962-A56693286642}" destId="{DDEA7190-F41F-45B0-82A3-742112667DFD}" srcOrd="0" destOrd="0" presId="urn:microsoft.com/office/officeart/2005/8/layout/default#10"/>
    <dgm:cxn modelId="{9733D8B9-C50F-4981-B31B-B7BE62FABB56}" type="presParOf" srcId="{476B1B0E-8BA0-49F0-B962-A56693286642}" destId="{8CE011B6-2F02-409D-9F55-B5265CF62CB1}" srcOrd="1" destOrd="0" presId="urn:microsoft.com/office/officeart/2005/8/layout/default#10"/>
    <dgm:cxn modelId="{D5956F4D-1111-4EE7-B5FB-AD238B994427}" type="presParOf" srcId="{476B1B0E-8BA0-49F0-B962-A56693286642}" destId="{5E95003D-9425-44D6-AF9E-0625CE695E1A}" srcOrd="2" destOrd="0" presId="urn:microsoft.com/office/officeart/2005/8/layout/default#10"/>
    <dgm:cxn modelId="{9A3D2EC4-DD25-4C82-BFD5-89B609252C74}" type="presParOf" srcId="{476B1B0E-8BA0-49F0-B962-A56693286642}" destId="{22190066-8D87-463A-B907-2D183C6643F9}" srcOrd="3" destOrd="0" presId="urn:microsoft.com/office/officeart/2005/8/layout/default#10"/>
    <dgm:cxn modelId="{E7BA4059-B627-4DC1-BD09-30618CD5E624}" type="presParOf" srcId="{476B1B0E-8BA0-49F0-B962-A56693286642}" destId="{01F96D5C-F1EA-4C0C-AF9F-2DC08A9CC20C}" srcOrd="4" destOrd="0" presId="urn:microsoft.com/office/officeart/2005/8/layout/default#10"/>
    <dgm:cxn modelId="{75993B96-4583-493A-B6AA-008535A0D827}" type="presParOf" srcId="{476B1B0E-8BA0-49F0-B962-A56693286642}" destId="{D2E48E6C-9810-4757-920F-029DD9A7503A}" srcOrd="5" destOrd="0" presId="urn:microsoft.com/office/officeart/2005/8/layout/default#10"/>
    <dgm:cxn modelId="{A0E84D6F-36CF-41C3-8DDF-DFEDEDF1E9AB}" type="presParOf" srcId="{476B1B0E-8BA0-49F0-B962-A56693286642}" destId="{8170C6C1-D983-47A0-96BE-887C7E9930DE}" srcOrd="6" destOrd="0" presId="urn:microsoft.com/office/officeart/2005/8/layout/default#10"/>
    <dgm:cxn modelId="{1AEDDCE0-DB95-4EFD-A81A-CAA3BD654D52}" type="presParOf" srcId="{476B1B0E-8BA0-49F0-B962-A56693286642}" destId="{EF060332-5F3E-465C-9702-AD9764F18F6E}" srcOrd="7" destOrd="0" presId="urn:microsoft.com/office/officeart/2005/8/layout/default#10"/>
    <dgm:cxn modelId="{7B2CD910-4375-4548-A546-FD3EDD3B24BE}" type="presParOf" srcId="{476B1B0E-8BA0-49F0-B962-A56693286642}" destId="{1EA42CB1-C20A-43C0-89C6-A8A8A703E3F0}" srcOrd="8" destOrd="0" presId="urn:microsoft.com/office/officeart/2005/8/layout/default#10"/>
    <dgm:cxn modelId="{C8C1DC8D-AC79-4013-8028-2B8059F8C6A0}" type="presParOf" srcId="{476B1B0E-8BA0-49F0-B962-A56693286642}" destId="{107B85BD-6FAC-4380-80F6-22666F9BE7CD}" srcOrd="9" destOrd="0" presId="urn:microsoft.com/office/officeart/2005/8/layout/default#10"/>
    <dgm:cxn modelId="{CEE03C95-0C85-4F31-9775-AC9730A87862}" type="presParOf" srcId="{476B1B0E-8BA0-49F0-B962-A56693286642}" destId="{00B1C0DC-E33C-454A-AEFC-E3EFF1329CF3}" srcOrd="10" destOrd="0" presId="urn:microsoft.com/office/officeart/2005/8/layout/default#10"/>
    <dgm:cxn modelId="{AB351E21-DFD5-4966-84AA-ECD668D278C7}" type="presParOf" srcId="{476B1B0E-8BA0-49F0-B962-A56693286642}" destId="{47E403C3-082E-40D1-91F9-12CCDA01761E}" srcOrd="11" destOrd="0" presId="urn:microsoft.com/office/officeart/2005/8/layout/default#10"/>
    <dgm:cxn modelId="{E8304BA3-CF86-4083-BB4C-9252D661E9A0}" type="presParOf" srcId="{476B1B0E-8BA0-49F0-B962-A56693286642}" destId="{18D75EC2-E935-4221-A6E6-B8AE8CF1467F}" srcOrd="12" destOrd="0" presId="urn:microsoft.com/office/officeart/2005/8/layout/default#10"/>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7F952D-D939-40B4-848B-3CB8AD2E6815}" type="doc">
      <dgm:prSet loTypeId="urn:microsoft.com/office/officeart/2005/8/layout/vList5" loCatId="list" qsTypeId="urn:microsoft.com/office/officeart/2005/8/quickstyle/simple2" qsCatId="simple" csTypeId="urn:microsoft.com/office/officeart/2005/8/colors/colorful1#10" csCatId="colorful"/>
      <dgm:spPr/>
      <dgm:t>
        <a:bodyPr/>
        <a:lstStyle/>
        <a:p>
          <a:endParaRPr lang="en-US"/>
        </a:p>
      </dgm:t>
    </dgm:pt>
    <dgm:pt modelId="{0D24219B-7300-4C0D-8D93-9F20AD79EDB1}">
      <dgm:prSet custT="1"/>
      <dgm:spPr/>
      <dgm:t>
        <a:bodyPr/>
        <a:lstStyle/>
        <a:p>
          <a:pPr rtl="0"/>
          <a:r>
            <a:rPr lang="en-US" sz="1800" dirty="0" smtClean="0"/>
            <a:t>Property taxes from solar farms </a:t>
          </a:r>
          <a:endParaRPr lang="en-US" sz="1800" dirty="0"/>
        </a:p>
      </dgm:t>
    </dgm:pt>
    <dgm:pt modelId="{9673AB2B-0192-4BE9-BA69-A610990179A4}" type="parTrans" cxnId="{FA994F9A-6F85-4FC9-BBDC-9319A33FDF35}">
      <dgm:prSet/>
      <dgm:spPr/>
      <dgm:t>
        <a:bodyPr/>
        <a:lstStyle/>
        <a:p>
          <a:endParaRPr lang="en-US"/>
        </a:p>
      </dgm:t>
    </dgm:pt>
    <dgm:pt modelId="{1F1588FF-3E29-4823-8078-73B0A9F3F0FB}" type="sibTrans" cxnId="{FA994F9A-6F85-4FC9-BBDC-9319A33FDF35}">
      <dgm:prSet/>
      <dgm:spPr/>
      <dgm:t>
        <a:bodyPr/>
        <a:lstStyle/>
        <a:p>
          <a:endParaRPr lang="en-US"/>
        </a:p>
      </dgm:t>
    </dgm:pt>
    <dgm:pt modelId="{98163DC5-1216-4BDB-9339-89811A0D0D7A}">
      <dgm:prSet/>
      <dgm:spPr/>
      <dgm:t>
        <a:bodyPr/>
        <a:lstStyle/>
        <a:p>
          <a:pPr rtl="0"/>
          <a:r>
            <a:rPr lang="en-US" dirty="0" smtClean="0"/>
            <a:t>Improves regional economic competitiveness</a:t>
          </a:r>
          <a:endParaRPr lang="en-US" dirty="0"/>
        </a:p>
      </dgm:t>
    </dgm:pt>
    <dgm:pt modelId="{A0B1372A-7596-49DC-BAA0-3695898A6C11}" type="parTrans" cxnId="{19AEC98A-EE5B-41C5-8E2F-E6FC4A39AC75}">
      <dgm:prSet/>
      <dgm:spPr/>
      <dgm:t>
        <a:bodyPr/>
        <a:lstStyle/>
        <a:p>
          <a:endParaRPr lang="en-US"/>
        </a:p>
      </dgm:t>
    </dgm:pt>
    <dgm:pt modelId="{E2A42C3D-7E4A-4B85-8096-D7FD0B896804}" type="sibTrans" cxnId="{19AEC98A-EE5B-41C5-8E2F-E6FC4A39AC75}">
      <dgm:prSet/>
      <dgm:spPr/>
      <dgm:t>
        <a:bodyPr/>
        <a:lstStyle/>
        <a:p>
          <a:endParaRPr lang="en-US"/>
        </a:p>
      </dgm:t>
    </dgm:pt>
    <dgm:pt modelId="{C51E0CAA-2554-483F-8891-8598E551C32C}">
      <dgm:prSet custT="1"/>
      <dgm:spPr/>
      <dgm:t>
        <a:bodyPr/>
        <a:lstStyle/>
        <a:p>
          <a:pPr rtl="0"/>
          <a:r>
            <a:rPr lang="en-US" sz="1800" dirty="0" smtClean="0"/>
            <a:t>Induces private capital investment </a:t>
          </a:r>
          <a:endParaRPr lang="en-US" sz="1800" dirty="0"/>
        </a:p>
      </dgm:t>
    </dgm:pt>
    <dgm:pt modelId="{4DB33C8E-ABC0-4901-B25F-88C1D36EEA0A}" type="parTrans" cxnId="{6158B0E0-9C72-494A-9004-B159595EC5AC}">
      <dgm:prSet/>
      <dgm:spPr/>
      <dgm:t>
        <a:bodyPr/>
        <a:lstStyle/>
        <a:p>
          <a:endParaRPr lang="en-US"/>
        </a:p>
      </dgm:t>
    </dgm:pt>
    <dgm:pt modelId="{B6BA2D2E-603C-4591-88F4-6D92417E0C72}" type="sibTrans" cxnId="{6158B0E0-9C72-494A-9004-B159595EC5AC}">
      <dgm:prSet/>
      <dgm:spPr/>
      <dgm:t>
        <a:bodyPr/>
        <a:lstStyle/>
        <a:p>
          <a:endParaRPr lang="en-US"/>
        </a:p>
      </dgm:t>
    </dgm:pt>
    <dgm:pt modelId="{CEBCEA5D-3C88-4BFE-848E-44A75A9C7F1B}">
      <dgm:prSet custT="1"/>
      <dgm:spPr/>
      <dgm:t>
        <a:bodyPr/>
        <a:lstStyle/>
        <a:p>
          <a:pPr rtl="0"/>
          <a:r>
            <a:rPr lang="en-US" sz="1800" dirty="0" smtClean="0"/>
            <a:t>Serves as a catalyst for other clean-tech companies and investments</a:t>
          </a:r>
          <a:endParaRPr lang="en-US" sz="1800" dirty="0"/>
        </a:p>
      </dgm:t>
    </dgm:pt>
    <dgm:pt modelId="{EC978B09-44B7-42B5-A12B-C0DF1D057CE3}" type="parTrans" cxnId="{65EA8D3F-91AA-4053-8423-AD4AF2490B16}">
      <dgm:prSet/>
      <dgm:spPr/>
      <dgm:t>
        <a:bodyPr/>
        <a:lstStyle/>
        <a:p>
          <a:endParaRPr lang="en-US"/>
        </a:p>
      </dgm:t>
    </dgm:pt>
    <dgm:pt modelId="{57CB9065-081A-45EE-A2BA-CB0BE3C03820}" type="sibTrans" cxnId="{65EA8D3F-91AA-4053-8423-AD4AF2490B16}">
      <dgm:prSet/>
      <dgm:spPr/>
      <dgm:t>
        <a:bodyPr/>
        <a:lstStyle/>
        <a:p>
          <a:endParaRPr lang="en-US"/>
        </a:p>
      </dgm:t>
    </dgm:pt>
    <dgm:pt modelId="{A67F3EA5-1329-4A62-B66D-880EC6367FF2}">
      <dgm:prSet custT="1"/>
      <dgm:spPr/>
      <dgm:t>
        <a:bodyPr/>
        <a:lstStyle/>
        <a:p>
          <a:pPr rtl="0"/>
          <a:r>
            <a:rPr lang="en-US" sz="1800" dirty="0" smtClean="0"/>
            <a:t>Stabilizes long-term energy prices </a:t>
          </a:r>
          <a:endParaRPr lang="en-US" sz="1800" dirty="0"/>
        </a:p>
      </dgm:t>
    </dgm:pt>
    <dgm:pt modelId="{760F8281-FC66-4513-954E-F6ED0D72B14D}" type="parTrans" cxnId="{D3C77A99-A7D3-417C-A318-F7F52C3107C0}">
      <dgm:prSet/>
      <dgm:spPr/>
      <dgm:t>
        <a:bodyPr/>
        <a:lstStyle/>
        <a:p>
          <a:endParaRPr lang="en-US"/>
        </a:p>
      </dgm:t>
    </dgm:pt>
    <dgm:pt modelId="{480B179D-905A-490D-93D1-508D975D482E}" type="sibTrans" cxnId="{D3C77A99-A7D3-417C-A318-F7F52C3107C0}">
      <dgm:prSet/>
      <dgm:spPr/>
      <dgm:t>
        <a:bodyPr/>
        <a:lstStyle/>
        <a:p>
          <a:endParaRPr lang="en-US"/>
        </a:p>
      </dgm:t>
    </dgm:pt>
    <dgm:pt modelId="{C896277E-604C-4B00-9927-38A7024FD01C}">
      <dgm:prSet custT="1"/>
      <dgm:spPr/>
      <dgm:t>
        <a:bodyPr/>
        <a:lstStyle/>
        <a:p>
          <a:pPr rtl="0"/>
          <a:r>
            <a:rPr lang="en-US" sz="1800" dirty="0" smtClean="0"/>
            <a:t>Enables the region to avoid additional costly environmental controls on other industries</a:t>
          </a:r>
          <a:endParaRPr lang="en-US" sz="1800" dirty="0"/>
        </a:p>
      </dgm:t>
    </dgm:pt>
    <dgm:pt modelId="{13E0DDCB-BA89-40EE-8D62-ACA160C4F6C5}" type="parTrans" cxnId="{17EB57FA-343B-4724-A6FD-434FD55C4D04}">
      <dgm:prSet/>
      <dgm:spPr/>
      <dgm:t>
        <a:bodyPr/>
        <a:lstStyle/>
        <a:p>
          <a:endParaRPr lang="en-US"/>
        </a:p>
      </dgm:t>
    </dgm:pt>
    <dgm:pt modelId="{C6BCD2C2-3E35-4DC1-8C07-DA2798F905D6}" type="sibTrans" cxnId="{17EB57FA-343B-4724-A6FD-434FD55C4D04}">
      <dgm:prSet/>
      <dgm:spPr/>
      <dgm:t>
        <a:bodyPr/>
        <a:lstStyle/>
        <a:p>
          <a:endParaRPr lang="en-US"/>
        </a:p>
      </dgm:t>
    </dgm:pt>
    <dgm:pt modelId="{FDCBDA66-8EDC-4CF2-83EE-18E171EA0E24}">
      <dgm:prSet custT="1"/>
      <dgm:spPr/>
      <dgm:t>
        <a:bodyPr/>
        <a:lstStyle/>
        <a:p>
          <a:pPr rtl="0"/>
          <a:r>
            <a:rPr lang="en-US" sz="1800" dirty="0" smtClean="0"/>
            <a:t>Decreases reliance on energy imports, saving ratepayers’ money</a:t>
          </a:r>
          <a:endParaRPr lang="en-US" sz="1800" dirty="0"/>
        </a:p>
      </dgm:t>
    </dgm:pt>
    <dgm:pt modelId="{643C6EE2-76FC-4D9B-83EC-0BB731CD1D0D}" type="parTrans" cxnId="{92442EB9-90CF-4908-8CD8-408CFBA5FF08}">
      <dgm:prSet/>
      <dgm:spPr/>
      <dgm:t>
        <a:bodyPr/>
        <a:lstStyle/>
        <a:p>
          <a:endParaRPr lang="en-US"/>
        </a:p>
      </dgm:t>
    </dgm:pt>
    <dgm:pt modelId="{6C5B86E5-4F1B-447C-91BD-004A2461A18C}" type="sibTrans" cxnId="{92442EB9-90CF-4908-8CD8-408CFBA5FF08}">
      <dgm:prSet/>
      <dgm:spPr/>
      <dgm:t>
        <a:bodyPr/>
        <a:lstStyle/>
        <a:p>
          <a:endParaRPr lang="en-US"/>
        </a:p>
      </dgm:t>
    </dgm:pt>
    <dgm:pt modelId="{D664B08A-F772-4501-9E8D-E5967A9AD4E7}">
      <dgm:prSet custT="1"/>
      <dgm:spPr/>
      <dgm:t>
        <a:bodyPr/>
        <a:lstStyle/>
        <a:p>
          <a:pPr rtl="0"/>
          <a:r>
            <a:rPr lang="en-US" sz="1800" dirty="0" smtClean="0"/>
            <a:t>Land leases for solar farms</a:t>
          </a:r>
          <a:endParaRPr lang="en-US" sz="1800" dirty="0"/>
        </a:p>
      </dgm:t>
    </dgm:pt>
    <dgm:pt modelId="{4349466E-9452-48C7-892F-68FA9B420CC0}" type="sibTrans" cxnId="{708FCE9C-A08E-4582-A2D4-9592D7515B03}">
      <dgm:prSet/>
      <dgm:spPr/>
      <dgm:t>
        <a:bodyPr/>
        <a:lstStyle/>
        <a:p>
          <a:endParaRPr lang="en-US"/>
        </a:p>
      </dgm:t>
    </dgm:pt>
    <dgm:pt modelId="{85266D73-4105-4486-9FE1-8C4FC6CC5367}" type="parTrans" cxnId="{708FCE9C-A08E-4582-A2D4-9592D7515B03}">
      <dgm:prSet/>
      <dgm:spPr/>
      <dgm:t>
        <a:bodyPr/>
        <a:lstStyle/>
        <a:p>
          <a:endParaRPr lang="en-US"/>
        </a:p>
      </dgm:t>
    </dgm:pt>
    <dgm:pt modelId="{BF3BFCDB-B9DA-4E9B-B54F-F4E6000B7BA7}">
      <dgm:prSet/>
      <dgm:spPr/>
      <dgm:t>
        <a:bodyPr/>
        <a:lstStyle/>
        <a:p>
          <a:pPr rtl="0"/>
          <a:r>
            <a:rPr lang="en-US" dirty="0" smtClean="0"/>
            <a:t>Increased revenue opportunities for landowners</a:t>
          </a:r>
          <a:endParaRPr lang="en-US" dirty="0"/>
        </a:p>
      </dgm:t>
    </dgm:pt>
    <dgm:pt modelId="{24BC57AB-811C-44BD-B4AF-AD2804528A96}" type="sibTrans" cxnId="{F197A16B-8A1E-4D18-BB51-635646532355}">
      <dgm:prSet/>
      <dgm:spPr/>
      <dgm:t>
        <a:bodyPr/>
        <a:lstStyle/>
        <a:p>
          <a:endParaRPr lang="en-US"/>
        </a:p>
      </dgm:t>
    </dgm:pt>
    <dgm:pt modelId="{9B009471-26D3-4354-8AB4-3629129B56C1}" type="parTrans" cxnId="{F197A16B-8A1E-4D18-BB51-635646532355}">
      <dgm:prSet/>
      <dgm:spPr/>
      <dgm:t>
        <a:bodyPr/>
        <a:lstStyle/>
        <a:p>
          <a:endParaRPr lang="en-US"/>
        </a:p>
      </dgm:t>
    </dgm:pt>
    <dgm:pt modelId="{1751C446-78CD-4A48-862B-5740E43DDF27}" type="pres">
      <dgm:prSet presAssocID="{887F952D-D939-40B4-848B-3CB8AD2E6815}" presName="Name0" presStyleCnt="0">
        <dgm:presLayoutVars>
          <dgm:dir/>
          <dgm:animLvl val="lvl"/>
          <dgm:resizeHandles val="exact"/>
        </dgm:presLayoutVars>
      </dgm:prSet>
      <dgm:spPr/>
      <dgm:t>
        <a:bodyPr/>
        <a:lstStyle/>
        <a:p>
          <a:endParaRPr lang="en-US"/>
        </a:p>
      </dgm:t>
    </dgm:pt>
    <dgm:pt modelId="{D7C6EA21-F581-4A30-B447-341B3BB64DC6}" type="pres">
      <dgm:prSet presAssocID="{BF3BFCDB-B9DA-4E9B-B54F-F4E6000B7BA7}" presName="linNode" presStyleCnt="0"/>
      <dgm:spPr/>
    </dgm:pt>
    <dgm:pt modelId="{831EB592-B0EA-424A-ACA7-CA7F6803EB3D}" type="pres">
      <dgm:prSet presAssocID="{BF3BFCDB-B9DA-4E9B-B54F-F4E6000B7BA7}" presName="parentText" presStyleLbl="node1" presStyleIdx="0" presStyleCnt="2">
        <dgm:presLayoutVars>
          <dgm:chMax val="1"/>
          <dgm:bulletEnabled val="1"/>
        </dgm:presLayoutVars>
      </dgm:prSet>
      <dgm:spPr/>
      <dgm:t>
        <a:bodyPr/>
        <a:lstStyle/>
        <a:p>
          <a:endParaRPr lang="en-US"/>
        </a:p>
      </dgm:t>
    </dgm:pt>
    <dgm:pt modelId="{EC515E93-DCEA-4CE0-A2D5-65F1AEEFF556}" type="pres">
      <dgm:prSet presAssocID="{BF3BFCDB-B9DA-4E9B-B54F-F4E6000B7BA7}" presName="descendantText" presStyleLbl="alignAccFollowNode1" presStyleIdx="0" presStyleCnt="2">
        <dgm:presLayoutVars>
          <dgm:bulletEnabled val="1"/>
        </dgm:presLayoutVars>
      </dgm:prSet>
      <dgm:spPr/>
      <dgm:t>
        <a:bodyPr/>
        <a:lstStyle/>
        <a:p>
          <a:endParaRPr lang="en-US"/>
        </a:p>
      </dgm:t>
    </dgm:pt>
    <dgm:pt modelId="{AF5D15E1-8D1D-4BF2-9DB2-4A24E5485960}" type="pres">
      <dgm:prSet presAssocID="{24BC57AB-811C-44BD-B4AF-AD2804528A96}" presName="sp" presStyleCnt="0"/>
      <dgm:spPr/>
    </dgm:pt>
    <dgm:pt modelId="{3B6EF797-6CF2-47B9-B858-48F45E501DFF}" type="pres">
      <dgm:prSet presAssocID="{98163DC5-1216-4BDB-9339-89811A0D0D7A}" presName="linNode" presStyleCnt="0"/>
      <dgm:spPr/>
    </dgm:pt>
    <dgm:pt modelId="{D1EEFE14-A3A4-4F6F-B59C-2755953400D2}" type="pres">
      <dgm:prSet presAssocID="{98163DC5-1216-4BDB-9339-89811A0D0D7A}" presName="parentText" presStyleLbl="node1" presStyleIdx="1" presStyleCnt="2">
        <dgm:presLayoutVars>
          <dgm:chMax val="1"/>
          <dgm:bulletEnabled val="1"/>
        </dgm:presLayoutVars>
      </dgm:prSet>
      <dgm:spPr/>
      <dgm:t>
        <a:bodyPr/>
        <a:lstStyle/>
        <a:p>
          <a:endParaRPr lang="en-US"/>
        </a:p>
      </dgm:t>
    </dgm:pt>
    <dgm:pt modelId="{83B57102-8B15-4347-966C-569CE7251F8D}" type="pres">
      <dgm:prSet presAssocID="{98163DC5-1216-4BDB-9339-89811A0D0D7A}" presName="descendantText" presStyleLbl="alignAccFollowNode1" presStyleIdx="1" presStyleCnt="2">
        <dgm:presLayoutVars>
          <dgm:bulletEnabled val="1"/>
        </dgm:presLayoutVars>
      </dgm:prSet>
      <dgm:spPr/>
      <dgm:t>
        <a:bodyPr/>
        <a:lstStyle/>
        <a:p>
          <a:endParaRPr lang="en-US"/>
        </a:p>
      </dgm:t>
    </dgm:pt>
  </dgm:ptLst>
  <dgm:cxnLst>
    <dgm:cxn modelId="{65EA8D3F-91AA-4053-8423-AD4AF2490B16}" srcId="{98163DC5-1216-4BDB-9339-89811A0D0D7A}" destId="{CEBCEA5D-3C88-4BFE-848E-44A75A9C7F1B}" srcOrd="1" destOrd="0" parTransId="{EC978B09-44B7-42B5-A12B-C0DF1D057CE3}" sibTransId="{57CB9065-081A-45EE-A2BA-CB0BE3C03820}"/>
    <dgm:cxn modelId="{906E3E92-7344-45B1-BBB0-2923556D9505}" type="presOf" srcId="{D664B08A-F772-4501-9E8D-E5967A9AD4E7}" destId="{EC515E93-DCEA-4CE0-A2D5-65F1AEEFF556}" srcOrd="0" destOrd="0" presId="urn:microsoft.com/office/officeart/2005/8/layout/vList5"/>
    <dgm:cxn modelId="{656FDD58-15E7-450A-97F0-B6FCA760AACF}" type="presOf" srcId="{0D24219B-7300-4C0D-8D93-9F20AD79EDB1}" destId="{EC515E93-DCEA-4CE0-A2D5-65F1AEEFF556}" srcOrd="0" destOrd="1" presId="urn:microsoft.com/office/officeart/2005/8/layout/vList5"/>
    <dgm:cxn modelId="{D3C77A99-A7D3-417C-A318-F7F52C3107C0}" srcId="{98163DC5-1216-4BDB-9339-89811A0D0D7A}" destId="{A67F3EA5-1329-4A62-B66D-880EC6367FF2}" srcOrd="2" destOrd="0" parTransId="{760F8281-FC66-4513-954E-F6ED0D72B14D}" sibTransId="{480B179D-905A-490D-93D1-508D975D482E}"/>
    <dgm:cxn modelId="{F197A16B-8A1E-4D18-BB51-635646532355}" srcId="{887F952D-D939-40B4-848B-3CB8AD2E6815}" destId="{BF3BFCDB-B9DA-4E9B-B54F-F4E6000B7BA7}" srcOrd="0" destOrd="0" parTransId="{9B009471-26D3-4354-8AB4-3629129B56C1}" sibTransId="{24BC57AB-811C-44BD-B4AF-AD2804528A96}"/>
    <dgm:cxn modelId="{1D08CF50-5C7B-4AC2-B936-151DFECB24B3}" type="presOf" srcId="{BF3BFCDB-B9DA-4E9B-B54F-F4E6000B7BA7}" destId="{831EB592-B0EA-424A-ACA7-CA7F6803EB3D}" srcOrd="0" destOrd="0" presId="urn:microsoft.com/office/officeart/2005/8/layout/vList5"/>
    <dgm:cxn modelId="{BEE84096-9C23-433F-BFEE-853EBF7A5B62}" type="presOf" srcId="{C51E0CAA-2554-483F-8891-8598E551C32C}" destId="{83B57102-8B15-4347-966C-569CE7251F8D}" srcOrd="0" destOrd="0" presId="urn:microsoft.com/office/officeart/2005/8/layout/vList5"/>
    <dgm:cxn modelId="{BA5CB4B7-431D-4DC8-A3F5-5A50FA8F886E}" type="presOf" srcId="{C896277E-604C-4B00-9927-38A7024FD01C}" destId="{83B57102-8B15-4347-966C-569CE7251F8D}" srcOrd="0" destOrd="3" presId="urn:microsoft.com/office/officeart/2005/8/layout/vList5"/>
    <dgm:cxn modelId="{011CAF53-0E38-49CA-9302-4290974E4570}" type="presOf" srcId="{98163DC5-1216-4BDB-9339-89811A0D0D7A}" destId="{D1EEFE14-A3A4-4F6F-B59C-2755953400D2}" srcOrd="0" destOrd="0" presId="urn:microsoft.com/office/officeart/2005/8/layout/vList5"/>
    <dgm:cxn modelId="{BC1418DE-75CC-440E-B365-B72161D1C5BD}" type="presOf" srcId="{FDCBDA66-8EDC-4CF2-83EE-18E171EA0E24}" destId="{83B57102-8B15-4347-966C-569CE7251F8D}" srcOrd="0" destOrd="4" presId="urn:microsoft.com/office/officeart/2005/8/layout/vList5"/>
    <dgm:cxn modelId="{7564F5FB-52CE-4AD6-B617-F6BAE3D97591}" type="presOf" srcId="{A67F3EA5-1329-4A62-B66D-880EC6367FF2}" destId="{83B57102-8B15-4347-966C-569CE7251F8D}" srcOrd="0" destOrd="2" presId="urn:microsoft.com/office/officeart/2005/8/layout/vList5"/>
    <dgm:cxn modelId="{17EB57FA-343B-4724-A6FD-434FD55C4D04}" srcId="{98163DC5-1216-4BDB-9339-89811A0D0D7A}" destId="{C896277E-604C-4B00-9927-38A7024FD01C}" srcOrd="3" destOrd="0" parTransId="{13E0DDCB-BA89-40EE-8D62-ACA160C4F6C5}" sibTransId="{C6BCD2C2-3E35-4DC1-8C07-DA2798F905D6}"/>
    <dgm:cxn modelId="{708FCE9C-A08E-4582-A2D4-9592D7515B03}" srcId="{BF3BFCDB-B9DA-4E9B-B54F-F4E6000B7BA7}" destId="{D664B08A-F772-4501-9E8D-E5967A9AD4E7}" srcOrd="0" destOrd="0" parTransId="{85266D73-4105-4486-9FE1-8C4FC6CC5367}" sibTransId="{4349466E-9452-48C7-892F-68FA9B420CC0}"/>
    <dgm:cxn modelId="{19AEC98A-EE5B-41C5-8E2F-E6FC4A39AC75}" srcId="{887F952D-D939-40B4-848B-3CB8AD2E6815}" destId="{98163DC5-1216-4BDB-9339-89811A0D0D7A}" srcOrd="1" destOrd="0" parTransId="{A0B1372A-7596-49DC-BAA0-3695898A6C11}" sibTransId="{E2A42C3D-7E4A-4B85-8096-D7FD0B896804}"/>
    <dgm:cxn modelId="{92442EB9-90CF-4908-8CD8-408CFBA5FF08}" srcId="{98163DC5-1216-4BDB-9339-89811A0D0D7A}" destId="{FDCBDA66-8EDC-4CF2-83EE-18E171EA0E24}" srcOrd="4" destOrd="0" parTransId="{643C6EE2-76FC-4D9B-83EC-0BB731CD1D0D}" sibTransId="{6C5B86E5-4F1B-447C-91BD-004A2461A18C}"/>
    <dgm:cxn modelId="{8CEBB30C-6451-4489-B467-FBCC29C5C6E6}" type="presOf" srcId="{CEBCEA5D-3C88-4BFE-848E-44A75A9C7F1B}" destId="{83B57102-8B15-4347-966C-569CE7251F8D}" srcOrd="0" destOrd="1" presId="urn:microsoft.com/office/officeart/2005/8/layout/vList5"/>
    <dgm:cxn modelId="{FA994F9A-6F85-4FC9-BBDC-9319A33FDF35}" srcId="{BF3BFCDB-B9DA-4E9B-B54F-F4E6000B7BA7}" destId="{0D24219B-7300-4C0D-8D93-9F20AD79EDB1}" srcOrd="1" destOrd="0" parTransId="{9673AB2B-0192-4BE9-BA69-A610990179A4}" sibTransId="{1F1588FF-3E29-4823-8078-73B0A9F3F0FB}"/>
    <dgm:cxn modelId="{9BE735A2-1A6E-4B09-BDD0-9D04F19C9531}" type="presOf" srcId="{887F952D-D939-40B4-848B-3CB8AD2E6815}" destId="{1751C446-78CD-4A48-862B-5740E43DDF27}" srcOrd="0" destOrd="0" presId="urn:microsoft.com/office/officeart/2005/8/layout/vList5"/>
    <dgm:cxn modelId="{6158B0E0-9C72-494A-9004-B159595EC5AC}" srcId="{98163DC5-1216-4BDB-9339-89811A0D0D7A}" destId="{C51E0CAA-2554-483F-8891-8598E551C32C}" srcOrd="0" destOrd="0" parTransId="{4DB33C8E-ABC0-4901-B25F-88C1D36EEA0A}" sibTransId="{B6BA2D2E-603C-4591-88F4-6D92417E0C72}"/>
    <dgm:cxn modelId="{03C2A99E-1496-435F-9E82-AD9989A355FC}" type="presParOf" srcId="{1751C446-78CD-4A48-862B-5740E43DDF27}" destId="{D7C6EA21-F581-4A30-B447-341B3BB64DC6}" srcOrd="0" destOrd="0" presId="urn:microsoft.com/office/officeart/2005/8/layout/vList5"/>
    <dgm:cxn modelId="{6A1CD696-C9E9-48AA-954A-1EDB7B22EC8B}" type="presParOf" srcId="{D7C6EA21-F581-4A30-B447-341B3BB64DC6}" destId="{831EB592-B0EA-424A-ACA7-CA7F6803EB3D}" srcOrd="0" destOrd="0" presId="urn:microsoft.com/office/officeart/2005/8/layout/vList5"/>
    <dgm:cxn modelId="{0FC66FDB-78F3-4917-A283-C15A9F12D99C}" type="presParOf" srcId="{D7C6EA21-F581-4A30-B447-341B3BB64DC6}" destId="{EC515E93-DCEA-4CE0-A2D5-65F1AEEFF556}" srcOrd="1" destOrd="0" presId="urn:microsoft.com/office/officeart/2005/8/layout/vList5"/>
    <dgm:cxn modelId="{0C64DC62-B731-4B65-A4EE-DC3FAA981289}" type="presParOf" srcId="{1751C446-78CD-4A48-862B-5740E43DDF27}" destId="{AF5D15E1-8D1D-4BF2-9DB2-4A24E5485960}" srcOrd="1" destOrd="0" presId="urn:microsoft.com/office/officeart/2005/8/layout/vList5"/>
    <dgm:cxn modelId="{5B7CA4A3-7E6D-4945-8A9E-F06A549D73EC}" type="presParOf" srcId="{1751C446-78CD-4A48-862B-5740E43DDF27}" destId="{3B6EF797-6CF2-47B9-B858-48F45E501DFF}" srcOrd="2" destOrd="0" presId="urn:microsoft.com/office/officeart/2005/8/layout/vList5"/>
    <dgm:cxn modelId="{49F5F19B-6B89-46A2-AF7E-E2FD169905B1}" type="presParOf" srcId="{3B6EF797-6CF2-47B9-B858-48F45E501DFF}" destId="{D1EEFE14-A3A4-4F6F-B59C-2755953400D2}" srcOrd="0" destOrd="0" presId="urn:microsoft.com/office/officeart/2005/8/layout/vList5"/>
    <dgm:cxn modelId="{363F2B86-F636-4C03-A364-60D063CCA88B}" type="presParOf" srcId="{3B6EF797-6CF2-47B9-B858-48F45E501DFF}" destId="{83B57102-8B15-4347-966C-569CE7251F8D}"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AE2235F-0DB2-4611-A912-E2C52153001D}" type="doc">
      <dgm:prSet loTypeId="urn:microsoft.com/office/officeart/2005/8/layout/hList3" loCatId="list" qsTypeId="urn:microsoft.com/office/officeart/2005/8/quickstyle/simple1#12" qsCatId="simple" csTypeId="urn:microsoft.com/office/officeart/2005/8/colors/colorful5" csCatId="colorful" phldr="1"/>
      <dgm:spPr/>
      <dgm:t>
        <a:bodyPr/>
        <a:lstStyle/>
        <a:p>
          <a:endParaRPr lang="en-US"/>
        </a:p>
      </dgm:t>
    </dgm:pt>
    <dgm:pt modelId="{918125E8-BC4D-40E4-BE0E-4D5E8B3034CF}">
      <dgm:prSet phldrT="[Text]"/>
      <dgm:spPr/>
      <dgm:t>
        <a:bodyPr/>
        <a:lstStyle/>
        <a:p>
          <a:r>
            <a:rPr lang="en-US" dirty="0" smtClean="0"/>
            <a:t>Solar Mitigates Land Use Issues</a:t>
          </a:r>
          <a:endParaRPr lang="en-US" dirty="0"/>
        </a:p>
      </dgm:t>
    </dgm:pt>
    <dgm:pt modelId="{C8F69580-E3AC-4D15-A47C-CDA8845AF527}" type="parTrans" cxnId="{BFB9F0DD-A430-47F4-A4BC-3086344ADC4C}">
      <dgm:prSet/>
      <dgm:spPr/>
      <dgm:t>
        <a:bodyPr/>
        <a:lstStyle/>
        <a:p>
          <a:endParaRPr lang="en-US"/>
        </a:p>
      </dgm:t>
    </dgm:pt>
    <dgm:pt modelId="{A3450BF7-1699-4B1D-A753-4306CBF5D145}" type="sibTrans" cxnId="{BFB9F0DD-A430-47F4-A4BC-3086344ADC4C}">
      <dgm:prSet/>
      <dgm:spPr/>
      <dgm:t>
        <a:bodyPr/>
        <a:lstStyle/>
        <a:p>
          <a:endParaRPr lang="en-US"/>
        </a:p>
      </dgm:t>
    </dgm:pt>
    <dgm:pt modelId="{B282C009-8628-4FF4-BA87-464F34425986}">
      <dgm:prSet phldrT="[Text]" custT="1"/>
      <dgm:spPr/>
      <dgm:t>
        <a:bodyPr/>
        <a:lstStyle/>
        <a:p>
          <a:r>
            <a:rPr lang="en-US" sz="2300" dirty="0" smtClean="0"/>
            <a:t>A flexible technology:</a:t>
          </a:r>
        </a:p>
        <a:p>
          <a:r>
            <a:rPr lang="en-US" sz="1800" dirty="0" smtClean="0"/>
            <a:t>Rooftop</a:t>
          </a:r>
        </a:p>
        <a:p>
          <a:r>
            <a:rPr lang="en-US" sz="1800" dirty="0" smtClean="0"/>
            <a:t>Building integrated</a:t>
          </a:r>
        </a:p>
        <a:p>
          <a:r>
            <a:rPr lang="en-US" sz="1800" dirty="0" smtClean="0"/>
            <a:t>Ground mounted</a:t>
          </a:r>
          <a:endParaRPr lang="en-US" sz="1800" dirty="0"/>
        </a:p>
      </dgm:t>
    </dgm:pt>
    <dgm:pt modelId="{16BCC24B-F051-4D17-8314-59B6371B7715}" type="parTrans" cxnId="{49388A60-1448-4E38-AAFE-D9FA1B383326}">
      <dgm:prSet/>
      <dgm:spPr/>
      <dgm:t>
        <a:bodyPr/>
        <a:lstStyle/>
        <a:p>
          <a:endParaRPr lang="en-US"/>
        </a:p>
      </dgm:t>
    </dgm:pt>
    <dgm:pt modelId="{E0F098BF-37EB-46DB-9309-71848F4FECE4}" type="sibTrans" cxnId="{49388A60-1448-4E38-AAFE-D9FA1B383326}">
      <dgm:prSet/>
      <dgm:spPr/>
      <dgm:t>
        <a:bodyPr/>
        <a:lstStyle/>
        <a:p>
          <a:endParaRPr lang="en-US"/>
        </a:p>
      </dgm:t>
    </dgm:pt>
    <dgm:pt modelId="{08E70133-E966-4A00-86F9-D0A2909212BD}">
      <dgm:prSet phldrT="[Text]"/>
      <dgm:spPr/>
      <dgm:t>
        <a:bodyPr/>
        <a:lstStyle/>
        <a:p>
          <a:r>
            <a:rPr lang="en-US" dirty="0" smtClean="0"/>
            <a:t>Don’t have to tear up Main Street to upgrade the grid</a:t>
          </a:r>
          <a:endParaRPr lang="en-US" dirty="0"/>
        </a:p>
      </dgm:t>
    </dgm:pt>
    <dgm:pt modelId="{1862ACE4-5963-44DF-81C3-51BFB13F82FF}" type="parTrans" cxnId="{5C966C54-42B0-48DC-8201-A044D7681480}">
      <dgm:prSet/>
      <dgm:spPr/>
      <dgm:t>
        <a:bodyPr/>
        <a:lstStyle/>
        <a:p>
          <a:endParaRPr lang="en-US"/>
        </a:p>
      </dgm:t>
    </dgm:pt>
    <dgm:pt modelId="{C36A43A8-8847-47F2-872B-68AB8364DFF9}" type="sibTrans" cxnId="{5C966C54-42B0-48DC-8201-A044D7681480}">
      <dgm:prSet/>
      <dgm:spPr/>
      <dgm:t>
        <a:bodyPr/>
        <a:lstStyle/>
        <a:p>
          <a:endParaRPr lang="en-US"/>
        </a:p>
      </dgm:t>
    </dgm:pt>
    <dgm:pt modelId="{63C2FCED-0B35-4D1F-93F6-FC08753BDF74}">
      <dgm:prSet phldrT="[Text]"/>
      <dgm:spPr/>
      <dgm:t>
        <a:bodyPr/>
        <a:lstStyle/>
        <a:p>
          <a:r>
            <a:rPr lang="en-US" dirty="0" smtClean="0"/>
            <a:t>A sustainable and green redevelopment strategy</a:t>
          </a:r>
          <a:endParaRPr lang="en-US" dirty="0"/>
        </a:p>
      </dgm:t>
    </dgm:pt>
    <dgm:pt modelId="{2536A9F2-CCCF-4544-93AF-E9E5D817A945}" type="parTrans" cxnId="{36EBACF4-7F2F-40E3-95D5-947EA8D854E8}">
      <dgm:prSet/>
      <dgm:spPr/>
      <dgm:t>
        <a:bodyPr/>
        <a:lstStyle/>
        <a:p>
          <a:endParaRPr lang="en-US"/>
        </a:p>
      </dgm:t>
    </dgm:pt>
    <dgm:pt modelId="{B35AE740-8A31-4E00-87FE-AA7409850762}" type="sibTrans" cxnId="{36EBACF4-7F2F-40E3-95D5-947EA8D854E8}">
      <dgm:prSet/>
      <dgm:spPr/>
      <dgm:t>
        <a:bodyPr/>
        <a:lstStyle/>
        <a:p>
          <a:endParaRPr lang="en-US"/>
        </a:p>
      </dgm:t>
    </dgm:pt>
    <dgm:pt modelId="{94CB2483-BB63-46ED-ACC4-1D43985C6923}" type="pres">
      <dgm:prSet presAssocID="{9AE2235F-0DB2-4611-A912-E2C52153001D}" presName="composite" presStyleCnt="0">
        <dgm:presLayoutVars>
          <dgm:chMax val="1"/>
          <dgm:dir/>
          <dgm:resizeHandles val="exact"/>
        </dgm:presLayoutVars>
      </dgm:prSet>
      <dgm:spPr/>
      <dgm:t>
        <a:bodyPr/>
        <a:lstStyle/>
        <a:p>
          <a:endParaRPr lang="en-US"/>
        </a:p>
      </dgm:t>
    </dgm:pt>
    <dgm:pt modelId="{BAD3FF90-FF8F-43EC-A481-8B0513DC91AA}" type="pres">
      <dgm:prSet presAssocID="{918125E8-BC4D-40E4-BE0E-4D5E8B3034CF}" presName="roof" presStyleLbl="dkBgShp" presStyleIdx="0" presStyleCnt="2"/>
      <dgm:spPr/>
      <dgm:t>
        <a:bodyPr/>
        <a:lstStyle/>
        <a:p>
          <a:endParaRPr lang="en-US"/>
        </a:p>
      </dgm:t>
    </dgm:pt>
    <dgm:pt modelId="{BF4CA32E-2C69-426D-9E3A-BCB78C13BB80}" type="pres">
      <dgm:prSet presAssocID="{918125E8-BC4D-40E4-BE0E-4D5E8B3034CF}" presName="pillars" presStyleCnt="0"/>
      <dgm:spPr/>
      <dgm:t>
        <a:bodyPr/>
        <a:lstStyle/>
        <a:p>
          <a:endParaRPr lang="en-US"/>
        </a:p>
      </dgm:t>
    </dgm:pt>
    <dgm:pt modelId="{C2D7D2FB-919E-4CE1-AE02-24CA4D88291F}" type="pres">
      <dgm:prSet presAssocID="{918125E8-BC4D-40E4-BE0E-4D5E8B3034CF}" presName="pillar1" presStyleLbl="node1" presStyleIdx="0" presStyleCnt="3">
        <dgm:presLayoutVars>
          <dgm:bulletEnabled val="1"/>
        </dgm:presLayoutVars>
      </dgm:prSet>
      <dgm:spPr/>
      <dgm:t>
        <a:bodyPr/>
        <a:lstStyle/>
        <a:p>
          <a:endParaRPr lang="en-US"/>
        </a:p>
      </dgm:t>
    </dgm:pt>
    <dgm:pt modelId="{56268944-7CBD-4A25-A64D-B45F7117FE24}" type="pres">
      <dgm:prSet presAssocID="{08E70133-E966-4A00-86F9-D0A2909212BD}" presName="pillarX" presStyleLbl="node1" presStyleIdx="1" presStyleCnt="3">
        <dgm:presLayoutVars>
          <dgm:bulletEnabled val="1"/>
        </dgm:presLayoutVars>
      </dgm:prSet>
      <dgm:spPr/>
      <dgm:t>
        <a:bodyPr/>
        <a:lstStyle/>
        <a:p>
          <a:endParaRPr lang="en-US"/>
        </a:p>
      </dgm:t>
    </dgm:pt>
    <dgm:pt modelId="{7D1ABADF-BD17-4D72-80CB-628E39803D46}" type="pres">
      <dgm:prSet presAssocID="{63C2FCED-0B35-4D1F-93F6-FC08753BDF74}" presName="pillarX" presStyleLbl="node1" presStyleIdx="2" presStyleCnt="3">
        <dgm:presLayoutVars>
          <dgm:bulletEnabled val="1"/>
        </dgm:presLayoutVars>
      </dgm:prSet>
      <dgm:spPr/>
      <dgm:t>
        <a:bodyPr/>
        <a:lstStyle/>
        <a:p>
          <a:endParaRPr lang="en-US"/>
        </a:p>
      </dgm:t>
    </dgm:pt>
    <dgm:pt modelId="{5B48AE32-AE77-42C6-817D-3CD0934B8556}" type="pres">
      <dgm:prSet presAssocID="{918125E8-BC4D-40E4-BE0E-4D5E8B3034CF}" presName="base" presStyleLbl="dkBgShp" presStyleIdx="1" presStyleCnt="2"/>
      <dgm:spPr/>
      <dgm:t>
        <a:bodyPr/>
        <a:lstStyle/>
        <a:p>
          <a:endParaRPr lang="en-US"/>
        </a:p>
      </dgm:t>
    </dgm:pt>
  </dgm:ptLst>
  <dgm:cxnLst>
    <dgm:cxn modelId="{C8BA5A10-DB43-49A1-A992-4B365C5AFB42}" type="presOf" srcId="{08E70133-E966-4A00-86F9-D0A2909212BD}" destId="{56268944-7CBD-4A25-A64D-B45F7117FE24}" srcOrd="0" destOrd="0" presId="urn:microsoft.com/office/officeart/2005/8/layout/hList3"/>
    <dgm:cxn modelId="{1AC90FFD-E01D-4286-99B2-17EF3F16226F}" type="presOf" srcId="{918125E8-BC4D-40E4-BE0E-4D5E8B3034CF}" destId="{BAD3FF90-FF8F-43EC-A481-8B0513DC91AA}" srcOrd="0" destOrd="0" presId="urn:microsoft.com/office/officeart/2005/8/layout/hList3"/>
    <dgm:cxn modelId="{36EBACF4-7F2F-40E3-95D5-947EA8D854E8}" srcId="{918125E8-BC4D-40E4-BE0E-4D5E8B3034CF}" destId="{63C2FCED-0B35-4D1F-93F6-FC08753BDF74}" srcOrd="2" destOrd="0" parTransId="{2536A9F2-CCCF-4544-93AF-E9E5D817A945}" sibTransId="{B35AE740-8A31-4E00-87FE-AA7409850762}"/>
    <dgm:cxn modelId="{69E9C141-3180-41C1-AFE9-1F9EFA296F1F}" type="presOf" srcId="{B282C009-8628-4FF4-BA87-464F34425986}" destId="{C2D7D2FB-919E-4CE1-AE02-24CA4D88291F}" srcOrd="0" destOrd="0" presId="urn:microsoft.com/office/officeart/2005/8/layout/hList3"/>
    <dgm:cxn modelId="{5C966C54-42B0-48DC-8201-A044D7681480}" srcId="{918125E8-BC4D-40E4-BE0E-4D5E8B3034CF}" destId="{08E70133-E966-4A00-86F9-D0A2909212BD}" srcOrd="1" destOrd="0" parTransId="{1862ACE4-5963-44DF-81C3-51BFB13F82FF}" sibTransId="{C36A43A8-8847-47F2-872B-68AB8364DFF9}"/>
    <dgm:cxn modelId="{BFB9F0DD-A430-47F4-A4BC-3086344ADC4C}" srcId="{9AE2235F-0DB2-4611-A912-E2C52153001D}" destId="{918125E8-BC4D-40E4-BE0E-4D5E8B3034CF}" srcOrd="0" destOrd="0" parTransId="{C8F69580-E3AC-4D15-A47C-CDA8845AF527}" sibTransId="{A3450BF7-1699-4B1D-A753-4306CBF5D145}"/>
    <dgm:cxn modelId="{49388A60-1448-4E38-AAFE-D9FA1B383326}" srcId="{918125E8-BC4D-40E4-BE0E-4D5E8B3034CF}" destId="{B282C009-8628-4FF4-BA87-464F34425986}" srcOrd="0" destOrd="0" parTransId="{16BCC24B-F051-4D17-8314-59B6371B7715}" sibTransId="{E0F098BF-37EB-46DB-9309-71848F4FECE4}"/>
    <dgm:cxn modelId="{26E64C4B-A3CC-4641-9F05-B9E3804A4BE0}" type="presOf" srcId="{9AE2235F-0DB2-4611-A912-E2C52153001D}" destId="{94CB2483-BB63-46ED-ACC4-1D43985C6923}" srcOrd="0" destOrd="0" presId="urn:microsoft.com/office/officeart/2005/8/layout/hList3"/>
    <dgm:cxn modelId="{6E7C6C01-4F20-4033-A719-8E12CA2CAA6B}" type="presOf" srcId="{63C2FCED-0B35-4D1F-93F6-FC08753BDF74}" destId="{7D1ABADF-BD17-4D72-80CB-628E39803D46}" srcOrd="0" destOrd="0" presId="urn:microsoft.com/office/officeart/2005/8/layout/hList3"/>
    <dgm:cxn modelId="{9C6FF1E0-DAD2-4C50-BDF5-18789BA16BC7}" type="presParOf" srcId="{94CB2483-BB63-46ED-ACC4-1D43985C6923}" destId="{BAD3FF90-FF8F-43EC-A481-8B0513DC91AA}" srcOrd="0" destOrd="0" presId="urn:microsoft.com/office/officeart/2005/8/layout/hList3"/>
    <dgm:cxn modelId="{CFA41AD3-6322-47F5-9500-533612B278A9}" type="presParOf" srcId="{94CB2483-BB63-46ED-ACC4-1D43985C6923}" destId="{BF4CA32E-2C69-426D-9E3A-BCB78C13BB80}" srcOrd="1" destOrd="0" presId="urn:microsoft.com/office/officeart/2005/8/layout/hList3"/>
    <dgm:cxn modelId="{F86B4E7E-E3CA-46CB-82E1-7007387AF961}" type="presParOf" srcId="{BF4CA32E-2C69-426D-9E3A-BCB78C13BB80}" destId="{C2D7D2FB-919E-4CE1-AE02-24CA4D88291F}" srcOrd="0" destOrd="0" presId="urn:microsoft.com/office/officeart/2005/8/layout/hList3"/>
    <dgm:cxn modelId="{2A0021F4-1226-4984-8FEF-CBAEF239B7B2}" type="presParOf" srcId="{BF4CA32E-2C69-426D-9E3A-BCB78C13BB80}" destId="{56268944-7CBD-4A25-A64D-B45F7117FE24}" srcOrd="1" destOrd="0" presId="urn:microsoft.com/office/officeart/2005/8/layout/hList3"/>
    <dgm:cxn modelId="{0D59782C-0F8C-49E4-AD6E-ADCA7B336BF0}" type="presParOf" srcId="{BF4CA32E-2C69-426D-9E3A-BCB78C13BB80}" destId="{7D1ABADF-BD17-4D72-80CB-628E39803D46}" srcOrd="2" destOrd="0" presId="urn:microsoft.com/office/officeart/2005/8/layout/hList3"/>
    <dgm:cxn modelId="{184DF227-993D-436C-8ECF-37F29D07D458}" type="presParOf" srcId="{94CB2483-BB63-46ED-ACC4-1D43985C6923}" destId="{5B48AE32-AE77-42C6-817D-3CD0934B8556}"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E717BA-28D1-4F3B-85DC-FB0538810F19}" type="doc">
      <dgm:prSet loTypeId="urn:microsoft.com/office/officeart/2005/8/layout/default#4" loCatId="list" qsTypeId="urn:microsoft.com/office/officeart/2005/8/quickstyle/simple1#10" qsCatId="simple" csTypeId="urn:microsoft.com/office/officeart/2005/8/colors/colorful1#7" csCatId="colorful" phldr="1"/>
      <dgm:spPr/>
      <dgm:t>
        <a:bodyPr/>
        <a:lstStyle/>
        <a:p>
          <a:endParaRPr lang="en-US"/>
        </a:p>
      </dgm:t>
    </dgm:pt>
    <dgm:pt modelId="{D2C1F237-EAB6-4701-84FC-9F1B839127A1}">
      <dgm:prSet/>
      <dgm:spPr>
        <a:ln>
          <a:solidFill>
            <a:schemeClr val="tx1"/>
          </a:solidFill>
        </a:ln>
        <a:scene3d>
          <a:camera prst="orthographicFront"/>
          <a:lightRig rig="threePt" dir="t"/>
        </a:scene3d>
        <a:sp3d>
          <a:bevelT/>
        </a:sp3d>
      </dgm:spPr>
      <dgm:t>
        <a:bodyPr/>
        <a:lstStyle/>
        <a:p>
          <a:pPr rtl="0"/>
          <a:r>
            <a:rPr lang="en-US" dirty="0" smtClean="0"/>
            <a:t>Project processing</a:t>
          </a:r>
          <a:endParaRPr lang="en-US" dirty="0"/>
        </a:p>
      </dgm:t>
    </dgm:pt>
    <dgm:pt modelId="{F4958C33-6867-4769-A5B4-0823C1DB4835}" type="parTrans" cxnId="{8E33302A-D5D2-4542-8F02-54DFA2E068C7}">
      <dgm:prSet/>
      <dgm:spPr/>
      <dgm:t>
        <a:bodyPr/>
        <a:lstStyle/>
        <a:p>
          <a:endParaRPr lang="en-US"/>
        </a:p>
      </dgm:t>
    </dgm:pt>
    <dgm:pt modelId="{E968490E-DF87-4C51-BF11-D2BE0ED923D8}" type="sibTrans" cxnId="{8E33302A-D5D2-4542-8F02-54DFA2E068C7}">
      <dgm:prSet/>
      <dgm:spPr/>
      <dgm:t>
        <a:bodyPr/>
        <a:lstStyle/>
        <a:p>
          <a:endParaRPr lang="en-US"/>
        </a:p>
      </dgm:t>
    </dgm:pt>
    <dgm:pt modelId="{8DF6CC2D-4713-46B9-9DAF-00C4FC184B18}">
      <dgm:prSet/>
      <dgm:spPr>
        <a:ln>
          <a:solidFill>
            <a:schemeClr val="tx1"/>
          </a:solidFill>
        </a:ln>
        <a:scene3d>
          <a:camera prst="orthographicFront"/>
          <a:lightRig rig="threePt" dir="t"/>
        </a:scene3d>
        <a:sp3d>
          <a:bevelT/>
        </a:sp3d>
      </dgm:spPr>
      <dgm:t>
        <a:bodyPr/>
        <a:lstStyle/>
        <a:p>
          <a:pPr rtl="0"/>
          <a:r>
            <a:rPr lang="en-US" dirty="0" smtClean="0"/>
            <a:t>Costs relative to grid</a:t>
          </a:r>
          <a:endParaRPr lang="en-US" dirty="0"/>
        </a:p>
      </dgm:t>
    </dgm:pt>
    <dgm:pt modelId="{5CBB207E-5F60-4948-9FA9-796792595405}" type="parTrans" cxnId="{7D4F5E7A-654B-496F-9DE9-EF0408DE8D22}">
      <dgm:prSet/>
      <dgm:spPr/>
      <dgm:t>
        <a:bodyPr/>
        <a:lstStyle/>
        <a:p>
          <a:endParaRPr lang="en-US"/>
        </a:p>
      </dgm:t>
    </dgm:pt>
    <dgm:pt modelId="{7AB49665-985C-4FFB-96EB-814F23B197D8}" type="sibTrans" cxnId="{7D4F5E7A-654B-496F-9DE9-EF0408DE8D22}">
      <dgm:prSet/>
      <dgm:spPr/>
      <dgm:t>
        <a:bodyPr/>
        <a:lstStyle/>
        <a:p>
          <a:endParaRPr lang="en-US"/>
        </a:p>
      </dgm:t>
    </dgm:pt>
    <dgm:pt modelId="{1B0A641B-2A84-4EAC-997D-E13FF25DDF7F}">
      <dgm:prSet/>
      <dgm:spPr>
        <a:ln>
          <a:solidFill>
            <a:schemeClr val="tx1"/>
          </a:solidFill>
        </a:ln>
        <a:scene3d>
          <a:camera prst="orthographicFront"/>
          <a:lightRig rig="threePt" dir="t"/>
        </a:scene3d>
        <a:sp3d>
          <a:bevelT/>
        </a:sp3d>
      </dgm:spPr>
      <dgm:t>
        <a:bodyPr/>
        <a:lstStyle/>
        <a:p>
          <a:pPr rtl="0"/>
          <a:r>
            <a:rPr lang="en-US" dirty="0" smtClean="0"/>
            <a:t>Variability</a:t>
          </a:r>
          <a:endParaRPr lang="en-US" dirty="0"/>
        </a:p>
      </dgm:t>
    </dgm:pt>
    <dgm:pt modelId="{0F2B3AF0-54FC-4A27-B62C-865501ACA63D}" type="parTrans" cxnId="{F2CA83FC-D3CB-4496-8D79-2D13CA723BD3}">
      <dgm:prSet/>
      <dgm:spPr/>
      <dgm:t>
        <a:bodyPr/>
        <a:lstStyle/>
        <a:p>
          <a:endParaRPr lang="en-US"/>
        </a:p>
      </dgm:t>
    </dgm:pt>
    <dgm:pt modelId="{96066D3C-0A5A-4C56-BD0E-0E21C82E70D7}" type="sibTrans" cxnId="{F2CA83FC-D3CB-4496-8D79-2D13CA723BD3}">
      <dgm:prSet/>
      <dgm:spPr/>
      <dgm:t>
        <a:bodyPr/>
        <a:lstStyle/>
        <a:p>
          <a:endParaRPr lang="en-US"/>
        </a:p>
      </dgm:t>
    </dgm:pt>
    <dgm:pt modelId="{F8CC7820-95B4-4A44-9CA0-6CF7D1952F95}">
      <dgm:prSet/>
      <dgm:spPr>
        <a:solidFill>
          <a:schemeClr val="accent5">
            <a:hueOff val="0"/>
            <a:satOff val="0"/>
            <a:lumOff val="0"/>
            <a:alpha val="10000"/>
          </a:schemeClr>
        </a:solidFill>
      </dgm:spPr>
      <dgm:t>
        <a:bodyPr/>
        <a:lstStyle/>
        <a:p>
          <a:pPr rtl="0"/>
          <a:r>
            <a:rPr lang="en-US" dirty="0" smtClean="0"/>
            <a:t>Public awareness</a:t>
          </a:r>
          <a:endParaRPr lang="en-US" dirty="0"/>
        </a:p>
      </dgm:t>
    </dgm:pt>
    <dgm:pt modelId="{ABB57DC8-F823-43AA-91B7-9E738A10EF1B}" type="parTrans" cxnId="{70A41714-8805-4E02-A5C8-70BD1AEBF0AB}">
      <dgm:prSet/>
      <dgm:spPr/>
      <dgm:t>
        <a:bodyPr/>
        <a:lstStyle/>
        <a:p>
          <a:endParaRPr lang="en-US"/>
        </a:p>
      </dgm:t>
    </dgm:pt>
    <dgm:pt modelId="{C9010810-C973-4F7A-A0E9-C59CC53AF4F3}" type="sibTrans" cxnId="{70A41714-8805-4E02-A5C8-70BD1AEBF0AB}">
      <dgm:prSet/>
      <dgm:spPr/>
      <dgm:t>
        <a:bodyPr/>
        <a:lstStyle/>
        <a:p>
          <a:endParaRPr lang="en-US"/>
        </a:p>
      </dgm:t>
    </dgm:pt>
    <dgm:pt modelId="{2B591E3C-44EF-4E7F-A8C8-7196C3F59598}">
      <dgm:prSet/>
      <dgm:spPr>
        <a:ln>
          <a:solidFill>
            <a:schemeClr val="tx1"/>
          </a:solidFill>
        </a:ln>
        <a:scene3d>
          <a:camera prst="orthographicFront"/>
          <a:lightRig rig="threePt" dir="t"/>
        </a:scene3d>
        <a:sp3d>
          <a:bevelT/>
        </a:sp3d>
      </dgm:spPr>
      <dgm:t>
        <a:bodyPr/>
        <a:lstStyle/>
        <a:p>
          <a:pPr rtl="0"/>
          <a:r>
            <a:rPr lang="en-US" dirty="0" smtClean="0"/>
            <a:t>Aesthetics – HOA</a:t>
          </a:r>
          <a:endParaRPr lang="en-US" dirty="0"/>
        </a:p>
      </dgm:t>
    </dgm:pt>
    <dgm:pt modelId="{52C835A7-850E-4723-A340-EAD8635716EC}" type="parTrans" cxnId="{6464C158-A405-4205-987F-AAE029055803}">
      <dgm:prSet/>
      <dgm:spPr/>
      <dgm:t>
        <a:bodyPr/>
        <a:lstStyle/>
        <a:p>
          <a:endParaRPr lang="en-US"/>
        </a:p>
      </dgm:t>
    </dgm:pt>
    <dgm:pt modelId="{8815BA1C-892A-4ED7-967E-627F446264D9}" type="sibTrans" cxnId="{6464C158-A405-4205-987F-AAE029055803}">
      <dgm:prSet/>
      <dgm:spPr/>
      <dgm:t>
        <a:bodyPr/>
        <a:lstStyle/>
        <a:p>
          <a:endParaRPr lang="en-US"/>
        </a:p>
      </dgm:t>
    </dgm:pt>
    <dgm:pt modelId="{268965A9-E9B4-4176-A2C0-75921434988F}">
      <dgm:prSet/>
      <dgm:spPr>
        <a:ln>
          <a:solidFill>
            <a:schemeClr val="tx1"/>
          </a:solidFill>
        </a:ln>
        <a:scene3d>
          <a:camera prst="orthographicFront"/>
          <a:lightRig rig="threePt" dir="t"/>
        </a:scene3d>
        <a:sp3d>
          <a:bevelT/>
        </a:sp3d>
      </dgm:spPr>
      <dgm:t>
        <a:bodyPr/>
        <a:lstStyle/>
        <a:p>
          <a:pPr rtl="0"/>
          <a:r>
            <a:rPr lang="en-US" dirty="0" smtClean="0"/>
            <a:t>Requires persistent load</a:t>
          </a:r>
          <a:endParaRPr lang="en-US" dirty="0"/>
        </a:p>
      </dgm:t>
    </dgm:pt>
    <dgm:pt modelId="{0976C8F9-77F9-4783-B5B3-5011B067A229}" type="parTrans" cxnId="{09B5BC11-A22D-415E-AF51-371206E371AD}">
      <dgm:prSet/>
      <dgm:spPr/>
      <dgm:t>
        <a:bodyPr/>
        <a:lstStyle/>
        <a:p>
          <a:endParaRPr lang="en-US"/>
        </a:p>
      </dgm:t>
    </dgm:pt>
    <dgm:pt modelId="{6E01D97F-CB4E-44DC-93BD-A54A95696CFC}" type="sibTrans" cxnId="{09B5BC11-A22D-415E-AF51-371206E371AD}">
      <dgm:prSet/>
      <dgm:spPr/>
      <dgm:t>
        <a:bodyPr/>
        <a:lstStyle/>
        <a:p>
          <a:endParaRPr lang="en-US"/>
        </a:p>
      </dgm:t>
    </dgm:pt>
    <dgm:pt modelId="{448062DF-7C8D-49B0-8273-69A04193A46C}">
      <dgm:prSet/>
      <dgm:spPr>
        <a:solidFill>
          <a:schemeClr val="accent3">
            <a:hueOff val="0"/>
            <a:satOff val="0"/>
            <a:lumOff val="0"/>
            <a:alpha val="10000"/>
          </a:schemeClr>
        </a:solidFill>
      </dgm:spPr>
      <dgm:t>
        <a:bodyPr/>
        <a:lstStyle/>
        <a:p>
          <a:pPr rtl="0"/>
          <a:r>
            <a:rPr lang="en-US" dirty="0" smtClean="0"/>
            <a:t>Lack of consumer education</a:t>
          </a:r>
          <a:endParaRPr lang="en-US" dirty="0"/>
        </a:p>
      </dgm:t>
    </dgm:pt>
    <dgm:pt modelId="{B043E16A-AFE8-4CC5-9C8C-CE0CFD474257}" type="parTrans" cxnId="{AA9D03D9-36DE-4A65-8867-002371017041}">
      <dgm:prSet/>
      <dgm:spPr/>
      <dgm:t>
        <a:bodyPr/>
        <a:lstStyle/>
        <a:p>
          <a:endParaRPr lang="en-US"/>
        </a:p>
      </dgm:t>
    </dgm:pt>
    <dgm:pt modelId="{05431691-AE51-4694-BCA6-5DA8FEC42260}" type="sibTrans" cxnId="{AA9D03D9-36DE-4A65-8867-002371017041}">
      <dgm:prSet/>
      <dgm:spPr/>
      <dgm:t>
        <a:bodyPr/>
        <a:lstStyle/>
        <a:p>
          <a:endParaRPr lang="en-US"/>
        </a:p>
      </dgm:t>
    </dgm:pt>
    <dgm:pt modelId="{66BF6DA4-5FE0-4777-BB52-BBBA2377A09E}">
      <dgm:prSet/>
      <dgm:spPr>
        <a:ln>
          <a:solidFill>
            <a:schemeClr val="tx1"/>
          </a:solidFill>
        </a:ln>
        <a:scene3d>
          <a:camera prst="orthographicFront"/>
          <a:lightRig rig="threePt" dir="t"/>
        </a:scene3d>
        <a:sp3d>
          <a:bevelT/>
        </a:sp3d>
      </dgm:spPr>
      <dgm:t>
        <a:bodyPr/>
        <a:lstStyle/>
        <a:p>
          <a:pPr rtl="0"/>
          <a:r>
            <a:rPr lang="en-US" dirty="0" smtClean="0"/>
            <a:t>Shortage of skilled workers</a:t>
          </a:r>
          <a:endParaRPr lang="en-US" dirty="0"/>
        </a:p>
      </dgm:t>
    </dgm:pt>
    <dgm:pt modelId="{37D3A74D-32FB-4D44-A30E-2A6EBEFB4B6D}" type="parTrans" cxnId="{A62499FD-94CF-4FBF-9717-1F92E8FB839C}">
      <dgm:prSet/>
      <dgm:spPr/>
      <dgm:t>
        <a:bodyPr/>
        <a:lstStyle/>
        <a:p>
          <a:endParaRPr lang="en-US"/>
        </a:p>
      </dgm:t>
    </dgm:pt>
    <dgm:pt modelId="{E7B36B90-5392-4A3D-B013-900E55C5CE4B}" type="sibTrans" cxnId="{A62499FD-94CF-4FBF-9717-1F92E8FB839C}">
      <dgm:prSet/>
      <dgm:spPr/>
      <dgm:t>
        <a:bodyPr/>
        <a:lstStyle/>
        <a:p>
          <a:endParaRPr lang="en-US"/>
        </a:p>
      </dgm:t>
    </dgm:pt>
    <dgm:pt modelId="{F328A941-3221-4466-9AD8-7BBD20E65755}" type="pres">
      <dgm:prSet presAssocID="{A6E717BA-28D1-4F3B-85DC-FB0538810F19}" presName="diagram" presStyleCnt="0">
        <dgm:presLayoutVars>
          <dgm:dir/>
          <dgm:resizeHandles val="exact"/>
        </dgm:presLayoutVars>
      </dgm:prSet>
      <dgm:spPr/>
      <dgm:t>
        <a:bodyPr/>
        <a:lstStyle/>
        <a:p>
          <a:endParaRPr lang="en-US"/>
        </a:p>
      </dgm:t>
    </dgm:pt>
    <dgm:pt modelId="{8A3BEE05-6E7E-4000-ACAD-51C76C42E07B}" type="pres">
      <dgm:prSet presAssocID="{D2C1F237-EAB6-4701-84FC-9F1B839127A1}" presName="node" presStyleLbl="node1" presStyleIdx="0" presStyleCnt="8">
        <dgm:presLayoutVars>
          <dgm:bulletEnabled val="1"/>
        </dgm:presLayoutVars>
      </dgm:prSet>
      <dgm:spPr/>
      <dgm:t>
        <a:bodyPr/>
        <a:lstStyle/>
        <a:p>
          <a:endParaRPr lang="en-US"/>
        </a:p>
      </dgm:t>
    </dgm:pt>
    <dgm:pt modelId="{C7CCB10B-318F-4260-80A6-610F8FBB6E3D}" type="pres">
      <dgm:prSet presAssocID="{E968490E-DF87-4C51-BF11-D2BE0ED923D8}" presName="sibTrans" presStyleCnt="0"/>
      <dgm:spPr/>
      <dgm:t>
        <a:bodyPr/>
        <a:lstStyle/>
        <a:p>
          <a:endParaRPr lang="en-US"/>
        </a:p>
      </dgm:t>
    </dgm:pt>
    <dgm:pt modelId="{601AD6FB-31E5-4D16-9552-2A8D86E2DB3B}" type="pres">
      <dgm:prSet presAssocID="{8DF6CC2D-4713-46B9-9DAF-00C4FC184B18}" presName="node" presStyleLbl="node1" presStyleIdx="1" presStyleCnt="8">
        <dgm:presLayoutVars>
          <dgm:bulletEnabled val="1"/>
        </dgm:presLayoutVars>
      </dgm:prSet>
      <dgm:spPr/>
      <dgm:t>
        <a:bodyPr/>
        <a:lstStyle/>
        <a:p>
          <a:endParaRPr lang="en-US"/>
        </a:p>
      </dgm:t>
    </dgm:pt>
    <dgm:pt modelId="{B41C88D8-5A82-4124-86BD-7BED3DAED618}" type="pres">
      <dgm:prSet presAssocID="{7AB49665-985C-4FFB-96EB-814F23B197D8}" presName="sibTrans" presStyleCnt="0"/>
      <dgm:spPr/>
      <dgm:t>
        <a:bodyPr/>
        <a:lstStyle/>
        <a:p>
          <a:endParaRPr lang="en-US"/>
        </a:p>
      </dgm:t>
    </dgm:pt>
    <dgm:pt modelId="{7A076881-7637-47BB-92BB-FE11EFCF715A}" type="pres">
      <dgm:prSet presAssocID="{1B0A641B-2A84-4EAC-997D-E13FF25DDF7F}" presName="node" presStyleLbl="node1" presStyleIdx="2" presStyleCnt="8">
        <dgm:presLayoutVars>
          <dgm:bulletEnabled val="1"/>
        </dgm:presLayoutVars>
      </dgm:prSet>
      <dgm:spPr/>
      <dgm:t>
        <a:bodyPr/>
        <a:lstStyle/>
        <a:p>
          <a:endParaRPr lang="en-US"/>
        </a:p>
      </dgm:t>
    </dgm:pt>
    <dgm:pt modelId="{B1B3A1F9-AEAB-438C-8B84-3623FAF0660F}" type="pres">
      <dgm:prSet presAssocID="{96066D3C-0A5A-4C56-BD0E-0E21C82E70D7}" presName="sibTrans" presStyleCnt="0"/>
      <dgm:spPr/>
      <dgm:t>
        <a:bodyPr/>
        <a:lstStyle/>
        <a:p>
          <a:endParaRPr lang="en-US"/>
        </a:p>
      </dgm:t>
    </dgm:pt>
    <dgm:pt modelId="{C6FE0310-8707-4E91-ACBB-10B06E95587E}" type="pres">
      <dgm:prSet presAssocID="{F8CC7820-95B4-4A44-9CA0-6CF7D1952F95}" presName="node" presStyleLbl="node1" presStyleIdx="3" presStyleCnt="8">
        <dgm:presLayoutVars>
          <dgm:bulletEnabled val="1"/>
        </dgm:presLayoutVars>
      </dgm:prSet>
      <dgm:spPr/>
      <dgm:t>
        <a:bodyPr/>
        <a:lstStyle/>
        <a:p>
          <a:endParaRPr lang="en-US"/>
        </a:p>
      </dgm:t>
    </dgm:pt>
    <dgm:pt modelId="{8CB50A63-D333-4099-A111-F6A8E28373F4}" type="pres">
      <dgm:prSet presAssocID="{C9010810-C973-4F7A-A0E9-C59CC53AF4F3}" presName="sibTrans" presStyleCnt="0"/>
      <dgm:spPr/>
      <dgm:t>
        <a:bodyPr/>
        <a:lstStyle/>
        <a:p>
          <a:endParaRPr lang="en-US"/>
        </a:p>
      </dgm:t>
    </dgm:pt>
    <dgm:pt modelId="{368426D2-1099-45BE-8839-4B0FCD450D4B}" type="pres">
      <dgm:prSet presAssocID="{2B591E3C-44EF-4E7F-A8C8-7196C3F59598}" presName="node" presStyleLbl="node1" presStyleIdx="4" presStyleCnt="8">
        <dgm:presLayoutVars>
          <dgm:bulletEnabled val="1"/>
        </dgm:presLayoutVars>
      </dgm:prSet>
      <dgm:spPr/>
      <dgm:t>
        <a:bodyPr/>
        <a:lstStyle/>
        <a:p>
          <a:endParaRPr lang="en-US"/>
        </a:p>
      </dgm:t>
    </dgm:pt>
    <dgm:pt modelId="{76AAFB2B-F44A-4323-B8A4-B91D4714607D}" type="pres">
      <dgm:prSet presAssocID="{8815BA1C-892A-4ED7-967E-627F446264D9}" presName="sibTrans" presStyleCnt="0"/>
      <dgm:spPr/>
      <dgm:t>
        <a:bodyPr/>
        <a:lstStyle/>
        <a:p>
          <a:endParaRPr lang="en-US"/>
        </a:p>
      </dgm:t>
    </dgm:pt>
    <dgm:pt modelId="{9237049C-36FF-450B-9F08-9EB8534FCE8A}" type="pres">
      <dgm:prSet presAssocID="{268965A9-E9B4-4176-A2C0-75921434988F}" presName="node" presStyleLbl="node1" presStyleIdx="5" presStyleCnt="8">
        <dgm:presLayoutVars>
          <dgm:bulletEnabled val="1"/>
        </dgm:presLayoutVars>
      </dgm:prSet>
      <dgm:spPr/>
      <dgm:t>
        <a:bodyPr/>
        <a:lstStyle/>
        <a:p>
          <a:endParaRPr lang="en-US"/>
        </a:p>
      </dgm:t>
    </dgm:pt>
    <dgm:pt modelId="{A931FB25-B062-4D44-B7F7-D57AAEC543FF}" type="pres">
      <dgm:prSet presAssocID="{6E01D97F-CB4E-44DC-93BD-A54A95696CFC}" presName="sibTrans" presStyleCnt="0"/>
      <dgm:spPr/>
      <dgm:t>
        <a:bodyPr/>
        <a:lstStyle/>
        <a:p>
          <a:endParaRPr lang="en-US"/>
        </a:p>
      </dgm:t>
    </dgm:pt>
    <dgm:pt modelId="{FC566D69-D349-48F4-B53C-5C554E65DFA9}" type="pres">
      <dgm:prSet presAssocID="{448062DF-7C8D-49B0-8273-69A04193A46C}" presName="node" presStyleLbl="node1" presStyleIdx="6" presStyleCnt="8">
        <dgm:presLayoutVars>
          <dgm:bulletEnabled val="1"/>
        </dgm:presLayoutVars>
      </dgm:prSet>
      <dgm:spPr/>
      <dgm:t>
        <a:bodyPr/>
        <a:lstStyle/>
        <a:p>
          <a:endParaRPr lang="en-US"/>
        </a:p>
      </dgm:t>
    </dgm:pt>
    <dgm:pt modelId="{F4B114E8-1AAA-4F1F-B1B0-E33613A22776}" type="pres">
      <dgm:prSet presAssocID="{05431691-AE51-4694-BCA6-5DA8FEC42260}" presName="sibTrans" presStyleCnt="0"/>
      <dgm:spPr/>
      <dgm:t>
        <a:bodyPr/>
        <a:lstStyle/>
        <a:p>
          <a:endParaRPr lang="en-US"/>
        </a:p>
      </dgm:t>
    </dgm:pt>
    <dgm:pt modelId="{DC12B50B-3B77-4D79-9653-6664ABCD37CD}" type="pres">
      <dgm:prSet presAssocID="{66BF6DA4-5FE0-4777-BB52-BBBA2377A09E}" presName="node" presStyleLbl="node1" presStyleIdx="7" presStyleCnt="8">
        <dgm:presLayoutVars>
          <dgm:bulletEnabled val="1"/>
        </dgm:presLayoutVars>
      </dgm:prSet>
      <dgm:spPr/>
      <dgm:t>
        <a:bodyPr/>
        <a:lstStyle/>
        <a:p>
          <a:endParaRPr lang="en-US"/>
        </a:p>
      </dgm:t>
    </dgm:pt>
  </dgm:ptLst>
  <dgm:cxnLst>
    <dgm:cxn modelId="{A62499FD-94CF-4FBF-9717-1F92E8FB839C}" srcId="{A6E717BA-28D1-4F3B-85DC-FB0538810F19}" destId="{66BF6DA4-5FE0-4777-BB52-BBBA2377A09E}" srcOrd="7" destOrd="0" parTransId="{37D3A74D-32FB-4D44-A30E-2A6EBEFB4B6D}" sibTransId="{E7B36B90-5392-4A3D-B013-900E55C5CE4B}"/>
    <dgm:cxn modelId="{6464C158-A405-4205-987F-AAE029055803}" srcId="{A6E717BA-28D1-4F3B-85DC-FB0538810F19}" destId="{2B591E3C-44EF-4E7F-A8C8-7196C3F59598}" srcOrd="4" destOrd="0" parTransId="{52C835A7-850E-4723-A340-EAD8635716EC}" sibTransId="{8815BA1C-892A-4ED7-967E-627F446264D9}"/>
    <dgm:cxn modelId="{73A97822-18CE-406D-9512-4EEF3FD41378}" type="presOf" srcId="{268965A9-E9B4-4176-A2C0-75921434988F}" destId="{9237049C-36FF-450B-9F08-9EB8534FCE8A}" srcOrd="0" destOrd="0" presId="urn:microsoft.com/office/officeart/2005/8/layout/default#4"/>
    <dgm:cxn modelId="{6B9EBCAD-C781-4A50-B47E-11F3CBA3FE23}" type="presOf" srcId="{F8CC7820-95B4-4A44-9CA0-6CF7D1952F95}" destId="{C6FE0310-8707-4E91-ACBB-10B06E95587E}" srcOrd="0" destOrd="0" presId="urn:microsoft.com/office/officeart/2005/8/layout/default#4"/>
    <dgm:cxn modelId="{F2CA83FC-D3CB-4496-8D79-2D13CA723BD3}" srcId="{A6E717BA-28D1-4F3B-85DC-FB0538810F19}" destId="{1B0A641B-2A84-4EAC-997D-E13FF25DDF7F}" srcOrd="2" destOrd="0" parTransId="{0F2B3AF0-54FC-4A27-B62C-865501ACA63D}" sibTransId="{96066D3C-0A5A-4C56-BD0E-0E21C82E70D7}"/>
    <dgm:cxn modelId="{2EA73717-EBBD-461B-847A-15AD2604FE54}" type="presOf" srcId="{448062DF-7C8D-49B0-8273-69A04193A46C}" destId="{FC566D69-D349-48F4-B53C-5C554E65DFA9}" srcOrd="0" destOrd="0" presId="urn:microsoft.com/office/officeart/2005/8/layout/default#4"/>
    <dgm:cxn modelId="{09B5BC11-A22D-415E-AF51-371206E371AD}" srcId="{A6E717BA-28D1-4F3B-85DC-FB0538810F19}" destId="{268965A9-E9B4-4176-A2C0-75921434988F}" srcOrd="5" destOrd="0" parTransId="{0976C8F9-77F9-4783-B5B3-5011B067A229}" sibTransId="{6E01D97F-CB4E-44DC-93BD-A54A95696CFC}"/>
    <dgm:cxn modelId="{AA9D03D9-36DE-4A65-8867-002371017041}" srcId="{A6E717BA-28D1-4F3B-85DC-FB0538810F19}" destId="{448062DF-7C8D-49B0-8273-69A04193A46C}" srcOrd="6" destOrd="0" parTransId="{B043E16A-AFE8-4CC5-9C8C-CE0CFD474257}" sibTransId="{05431691-AE51-4694-BCA6-5DA8FEC42260}"/>
    <dgm:cxn modelId="{7D4F5E7A-654B-496F-9DE9-EF0408DE8D22}" srcId="{A6E717BA-28D1-4F3B-85DC-FB0538810F19}" destId="{8DF6CC2D-4713-46B9-9DAF-00C4FC184B18}" srcOrd="1" destOrd="0" parTransId="{5CBB207E-5F60-4948-9FA9-796792595405}" sibTransId="{7AB49665-985C-4FFB-96EB-814F23B197D8}"/>
    <dgm:cxn modelId="{9A1FDC57-CDFD-49B5-8167-1F0A1B7E49EC}" type="presOf" srcId="{1B0A641B-2A84-4EAC-997D-E13FF25DDF7F}" destId="{7A076881-7637-47BB-92BB-FE11EFCF715A}" srcOrd="0" destOrd="0" presId="urn:microsoft.com/office/officeart/2005/8/layout/default#4"/>
    <dgm:cxn modelId="{8E33302A-D5D2-4542-8F02-54DFA2E068C7}" srcId="{A6E717BA-28D1-4F3B-85DC-FB0538810F19}" destId="{D2C1F237-EAB6-4701-84FC-9F1B839127A1}" srcOrd="0" destOrd="0" parTransId="{F4958C33-6867-4769-A5B4-0823C1DB4835}" sibTransId="{E968490E-DF87-4C51-BF11-D2BE0ED923D8}"/>
    <dgm:cxn modelId="{3CB69362-78E7-41EA-B125-7B4A7CA96F3E}" type="presOf" srcId="{66BF6DA4-5FE0-4777-BB52-BBBA2377A09E}" destId="{DC12B50B-3B77-4D79-9653-6664ABCD37CD}" srcOrd="0" destOrd="0" presId="urn:microsoft.com/office/officeart/2005/8/layout/default#4"/>
    <dgm:cxn modelId="{DBA8FA8B-6875-42ED-A4C1-D2BC46C4CCBD}" type="presOf" srcId="{A6E717BA-28D1-4F3B-85DC-FB0538810F19}" destId="{F328A941-3221-4466-9AD8-7BBD20E65755}" srcOrd="0" destOrd="0" presId="urn:microsoft.com/office/officeart/2005/8/layout/default#4"/>
    <dgm:cxn modelId="{F8212F4F-011C-47BA-90AD-9F2DAACBC5A6}" type="presOf" srcId="{D2C1F237-EAB6-4701-84FC-9F1B839127A1}" destId="{8A3BEE05-6E7E-4000-ACAD-51C76C42E07B}" srcOrd="0" destOrd="0" presId="urn:microsoft.com/office/officeart/2005/8/layout/default#4"/>
    <dgm:cxn modelId="{3C056FA4-9085-4D54-9CBC-C3E08D68ED7C}" type="presOf" srcId="{8DF6CC2D-4713-46B9-9DAF-00C4FC184B18}" destId="{601AD6FB-31E5-4D16-9552-2A8D86E2DB3B}" srcOrd="0" destOrd="0" presId="urn:microsoft.com/office/officeart/2005/8/layout/default#4"/>
    <dgm:cxn modelId="{70A41714-8805-4E02-A5C8-70BD1AEBF0AB}" srcId="{A6E717BA-28D1-4F3B-85DC-FB0538810F19}" destId="{F8CC7820-95B4-4A44-9CA0-6CF7D1952F95}" srcOrd="3" destOrd="0" parTransId="{ABB57DC8-F823-43AA-91B7-9E738A10EF1B}" sibTransId="{C9010810-C973-4F7A-A0E9-C59CC53AF4F3}"/>
    <dgm:cxn modelId="{84F9169B-C69E-4D89-997E-C1C6234D2FC8}" type="presOf" srcId="{2B591E3C-44EF-4E7F-A8C8-7196C3F59598}" destId="{368426D2-1099-45BE-8839-4B0FCD450D4B}" srcOrd="0" destOrd="0" presId="urn:microsoft.com/office/officeart/2005/8/layout/default#4"/>
    <dgm:cxn modelId="{75ECCCCD-68DD-4E3D-A69B-ABA41FE75C3D}" type="presParOf" srcId="{F328A941-3221-4466-9AD8-7BBD20E65755}" destId="{8A3BEE05-6E7E-4000-ACAD-51C76C42E07B}" srcOrd="0" destOrd="0" presId="urn:microsoft.com/office/officeart/2005/8/layout/default#4"/>
    <dgm:cxn modelId="{89EEA901-D1DE-4363-8587-B3F8E25F9BF2}" type="presParOf" srcId="{F328A941-3221-4466-9AD8-7BBD20E65755}" destId="{C7CCB10B-318F-4260-80A6-610F8FBB6E3D}" srcOrd="1" destOrd="0" presId="urn:microsoft.com/office/officeart/2005/8/layout/default#4"/>
    <dgm:cxn modelId="{E89C7115-20BE-486B-B45A-42F52C0933E1}" type="presParOf" srcId="{F328A941-3221-4466-9AD8-7BBD20E65755}" destId="{601AD6FB-31E5-4D16-9552-2A8D86E2DB3B}" srcOrd="2" destOrd="0" presId="urn:microsoft.com/office/officeart/2005/8/layout/default#4"/>
    <dgm:cxn modelId="{AFB133C1-180D-41DF-913A-331CBBEA0F41}" type="presParOf" srcId="{F328A941-3221-4466-9AD8-7BBD20E65755}" destId="{B41C88D8-5A82-4124-86BD-7BED3DAED618}" srcOrd="3" destOrd="0" presId="urn:microsoft.com/office/officeart/2005/8/layout/default#4"/>
    <dgm:cxn modelId="{CF72CBFA-3872-4275-8811-5E9F4EF23EAD}" type="presParOf" srcId="{F328A941-3221-4466-9AD8-7BBD20E65755}" destId="{7A076881-7637-47BB-92BB-FE11EFCF715A}" srcOrd="4" destOrd="0" presId="urn:microsoft.com/office/officeart/2005/8/layout/default#4"/>
    <dgm:cxn modelId="{70F9F5A6-E052-49C9-8E51-DDB53284B9FF}" type="presParOf" srcId="{F328A941-3221-4466-9AD8-7BBD20E65755}" destId="{B1B3A1F9-AEAB-438C-8B84-3623FAF0660F}" srcOrd="5" destOrd="0" presId="urn:microsoft.com/office/officeart/2005/8/layout/default#4"/>
    <dgm:cxn modelId="{31A9EACA-CCCF-4239-AFFE-3E1381F57098}" type="presParOf" srcId="{F328A941-3221-4466-9AD8-7BBD20E65755}" destId="{C6FE0310-8707-4E91-ACBB-10B06E95587E}" srcOrd="6" destOrd="0" presId="urn:microsoft.com/office/officeart/2005/8/layout/default#4"/>
    <dgm:cxn modelId="{9B88200F-BF6F-4508-AA02-B603DA69A0C0}" type="presParOf" srcId="{F328A941-3221-4466-9AD8-7BBD20E65755}" destId="{8CB50A63-D333-4099-A111-F6A8E28373F4}" srcOrd="7" destOrd="0" presId="urn:microsoft.com/office/officeart/2005/8/layout/default#4"/>
    <dgm:cxn modelId="{B36D51DA-EFB4-4547-AD66-75FB86C59193}" type="presParOf" srcId="{F328A941-3221-4466-9AD8-7BBD20E65755}" destId="{368426D2-1099-45BE-8839-4B0FCD450D4B}" srcOrd="8" destOrd="0" presId="urn:microsoft.com/office/officeart/2005/8/layout/default#4"/>
    <dgm:cxn modelId="{C1F3A0A9-98EB-4B09-AF1E-BFB6C6E423BC}" type="presParOf" srcId="{F328A941-3221-4466-9AD8-7BBD20E65755}" destId="{76AAFB2B-F44A-4323-B8A4-B91D4714607D}" srcOrd="9" destOrd="0" presId="urn:microsoft.com/office/officeart/2005/8/layout/default#4"/>
    <dgm:cxn modelId="{F119CC50-3707-436D-B2CC-31E1727EEC52}" type="presParOf" srcId="{F328A941-3221-4466-9AD8-7BBD20E65755}" destId="{9237049C-36FF-450B-9F08-9EB8534FCE8A}" srcOrd="10" destOrd="0" presId="urn:microsoft.com/office/officeart/2005/8/layout/default#4"/>
    <dgm:cxn modelId="{15393FA1-E06B-4D11-B291-01A5DB7B0FA6}" type="presParOf" srcId="{F328A941-3221-4466-9AD8-7BBD20E65755}" destId="{A931FB25-B062-4D44-B7F7-D57AAEC543FF}" srcOrd="11" destOrd="0" presId="urn:microsoft.com/office/officeart/2005/8/layout/default#4"/>
    <dgm:cxn modelId="{B371EE64-0EBD-428F-989A-3C6C7916CDAE}" type="presParOf" srcId="{F328A941-3221-4466-9AD8-7BBD20E65755}" destId="{FC566D69-D349-48F4-B53C-5C554E65DFA9}" srcOrd="12" destOrd="0" presId="urn:microsoft.com/office/officeart/2005/8/layout/default#4"/>
    <dgm:cxn modelId="{3DE80192-F76D-42DB-9A4E-1BEE5E8B4C2D}" type="presParOf" srcId="{F328A941-3221-4466-9AD8-7BBD20E65755}" destId="{F4B114E8-1AAA-4F1F-B1B0-E33613A22776}" srcOrd="13" destOrd="0" presId="urn:microsoft.com/office/officeart/2005/8/layout/default#4"/>
    <dgm:cxn modelId="{C3B41A65-7CB4-4653-9D0A-BEA097F70312}" type="presParOf" srcId="{F328A941-3221-4466-9AD8-7BBD20E65755}" destId="{DC12B50B-3B77-4D79-9653-6664ABCD37CD}" srcOrd="14" destOrd="0" presId="urn:microsoft.com/office/officeart/2005/8/layout/defaul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4E8986-CD61-4C3D-A04D-AFE4BB09D004}" type="doc">
      <dgm:prSet loTypeId="urn:microsoft.com/office/officeart/2005/8/layout/default#11" loCatId="list" qsTypeId="urn:microsoft.com/office/officeart/2005/8/quickstyle/simple1#11" qsCatId="simple" csTypeId="urn:microsoft.com/office/officeart/2005/8/colors/accent1_2#1" csCatId="accent1" phldr="1"/>
      <dgm:spPr/>
      <dgm:t>
        <a:bodyPr/>
        <a:lstStyle/>
        <a:p>
          <a:endParaRPr lang="en-US"/>
        </a:p>
      </dgm:t>
    </dgm:pt>
    <dgm:pt modelId="{88E75EF4-E24E-44B3-89FD-F318B2C415E2}">
      <dgm:prSet phldrT="[Text]" custT="1"/>
      <dgm:spPr>
        <a:ln w="38100">
          <a:noFill/>
        </a:ln>
      </dgm:spPr>
      <dgm:t>
        <a:bodyPr/>
        <a:lstStyle/>
        <a:p>
          <a:r>
            <a:rPr lang="en-US" sz="2800" dirty="0" smtClean="0"/>
            <a:t>RPS/SRECs</a:t>
          </a:r>
          <a:endParaRPr lang="en-US" sz="2800" dirty="0"/>
        </a:p>
      </dgm:t>
    </dgm:pt>
    <dgm:pt modelId="{48232F9E-5519-4A4C-89F0-B2CF9D39E0F1}" type="parTrans" cxnId="{5ACE2596-189A-4BF0-A6B5-2B075CAA9A80}">
      <dgm:prSet/>
      <dgm:spPr/>
      <dgm:t>
        <a:bodyPr/>
        <a:lstStyle/>
        <a:p>
          <a:endParaRPr lang="en-US"/>
        </a:p>
      </dgm:t>
    </dgm:pt>
    <dgm:pt modelId="{ABB41F5B-2C7E-466A-8884-48BF40ABA413}" type="sibTrans" cxnId="{5ACE2596-189A-4BF0-A6B5-2B075CAA9A80}">
      <dgm:prSet/>
      <dgm:spPr/>
      <dgm:t>
        <a:bodyPr/>
        <a:lstStyle/>
        <a:p>
          <a:endParaRPr lang="en-US"/>
        </a:p>
      </dgm:t>
    </dgm:pt>
    <dgm:pt modelId="{EB957491-A13E-48D9-A35F-E2E6FECCE704}">
      <dgm:prSet phldrT="[Text]" custT="1"/>
      <dgm:spPr>
        <a:ln w="38100">
          <a:noFill/>
        </a:ln>
      </dgm:spPr>
      <dgm:t>
        <a:bodyPr/>
        <a:lstStyle/>
        <a:p>
          <a:r>
            <a:rPr lang="en-US" sz="2800" dirty="0" smtClean="0"/>
            <a:t>Rebates</a:t>
          </a:r>
          <a:endParaRPr lang="en-US" sz="2800" dirty="0"/>
        </a:p>
      </dgm:t>
    </dgm:pt>
    <dgm:pt modelId="{5E4C3DC7-2B46-4228-8C91-7D0799915A24}" type="parTrans" cxnId="{62E0566C-B5AA-475D-9466-8A4400CE0A58}">
      <dgm:prSet/>
      <dgm:spPr/>
      <dgm:t>
        <a:bodyPr/>
        <a:lstStyle/>
        <a:p>
          <a:endParaRPr lang="en-US"/>
        </a:p>
      </dgm:t>
    </dgm:pt>
    <dgm:pt modelId="{140CBCE8-4DB7-45FD-A0E6-EDDEC0AA7F38}" type="sibTrans" cxnId="{62E0566C-B5AA-475D-9466-8A4400CE0A58}">
      <dgm:prSet/>
      <dgm:spPr/>
      <dgm:t>
        <a:bodyPr/>
        <a:lstStyle/>
        <a:p>
          <a:endParaRPr lang="en-US"/>
        </a:p>
      </dgm:t>
    </dgm:pt>
    <dgm:pt modelId="{0DA9B312-BCD5-42B8-A3F6-F2EB32C3E42F}">
      <dgm:prSet phldrT="[Text]" custT="1"/>
      <dgm:spPr>
        <a:solidFill>
          <a:schemeClr val="accent1">
            <a:hueOff val="0"/>
            <a:satOff val="0"/>
            <a:lumOff val="0"/>
            <a:alpha val="93000"/>
          </a:schemeClr>
        </a:solidFill>
      </dgm:spPr>
      <dgm:t>
        <a:bodyPr/>
        <a:lstStyle/>
        <a:p>
          <a:r>
            <a:rPr lang="en-US" sz="2800" dirty="0" smtClean="0"/>
            <a:t>PBIs/FITs</a:t>
          </a:r>
          <a:endParaRPr lang="en-US" sz="2800" dirty="0"/>
        </a:p>
      </dgm:t>
    </dgm:pt>
    <dgm:pt modelId="{A8D971D3-BE36-48B3-8756-BB5E13761F33}" type="parTrans" cxnId="{B04D3505-91D3-44B5-9978-551E60638338}">
      <dgm:prSet/>
      <dgm:spPr/>
      <dgm:t>
        <a:bodyPr/>
        <a:lstStyle/>
        <a:p>
          <a:endParaRPr lang="en-US"/>
        </a:p>
      </dgm:t>
    </dgm:pt>
    <dgm:pt modelId="{608D3E5D-32AF-493C-B6E5-2F7CEE00C514}" type="sibTrans" cxnId="{B04D3505-91D3-44B5-9978-551E60638338}">
      <dgm:prSet/>
      <dgm:spPr/>
      <dgm:t>
        <a:bodyPr/>
        <a:lstStyle/>
        <a:p>
          <a:endParaRPr lang="en-US"/>
        </a:p>
      </dgm:t>
    </dgm:pt>
    <dgm:pt modelId="{460589A7-52A9-45BC-BCF9-6BC096693B17}">
      <dgm:prSet phldrT="[Text]" custT="1"/>
      <dgm:spPr>
        <a:ln w="38100">
          <a:noFill/>
        </a:ln>
      </dgm:spPr>
      <dgm:t>
        <a:bodyPr/>
        <a:lstStyle/>
        <a:p>
          <a:r>
            <a:rPr lang="en-US" sz="2800" dirty="0" smtClean="0"/>
            <a:t>3</a:t>
          </a:r>
          <a:r>
            <a:rPr lang="en-US" sz="2800" baseline="30000" dirty="0" smtClean="0"/>
            <a:t>rd</a:t>
          </a:r>
          <a:r>
            <a:rPr lang="en-US" sz="2800" dirty="0" smtClean="0"/>
            <a:t> Party Ownership</a:t>
          </a:r>
          <a:endParaRPr lang="en-US" sz="2800" dirty="0"/>
        </a:p>
      </dgm:t>
    </dgm:pt>
    <dgm:pt modelId="{8227EACE-29EF-4040-BF8F-65EB6C576FEB}" type="parTrans" cxnId="{F19DA7E3-0F86-47B5-A1AE-9FBAC926F4E6}">
      <dgm:prSet/>
      <dgm:spPr/>
      <dgm:t>
        <a:bodyPr/>
        <a:lstStyle/>
        <a:p>
          <a:endParaRPr lang="en-US"/>
        </a:p>
      </dgm:t>
    </dgm:pt>
    <dgm:pt modelId="{A0ACC58D-E4DE-4BA4-9BC9-496C8FE944A6}" type="sibTrans" cxnId="{F19DA7E3-0F86-47B5-A1AE-9FBAC926F4E6}">
      <dgm:prSet/>
      <dgm:spPr/>
      <dgm:t>
        <a:bodyPr/>
        <a:lstStyle/>
        <a:p>
          <a:endParaRPr lang="en-US"/>
        </a:p>
      </dgm:t>
    </dgm:pt>
    <dgm:pt modelId="{13884883-D68D-494A-B3A6-EE306DAB4652}">
      <dgm:prSet phldrT="[Text]" custT="1"/>
      <dgm:spPr>
        <a:solidFill>
          <a:schemeClr val="accent1">
            <a:hueOff val="0"/>
            <a:satOff val="0"/>
            <a:lumOff val="0"/>
            <a:alpha val="93000"/>
          </a:schemeClr>
        </a:solidFill>
      </dgm:spPr>
      <dgm:t>
        <a:bodyPr/>
        <a:lstStyle/>
        <a:p>
          <a:r>
            <a:rPr lang="en-US" sz="2800" dirty="0" smtClean="0"/>
            <a:t>PACE</a:t>
          </a:r>
          <a:endParaRPr lang="en-US" sz="2800" dirty="0"/>
        </a:p>
      </dgm:t>
    </dgm:pt>
    <dgm:pt modelId="{E3AAD4AC-8AEA-4DC9-809D-EDB74B730B89}" type="parTrans" cxnId="{809B49A4-DFF6-40FE-B466-D7A644005AD0}">
      <dgm:prSet/>
      <dgm:spPr/>
      <dgm:t>
        <a:bodyPr/>
        <a:lstStyle/>
        <a:p>
          <a:endParaRPr lang="en-US"/>
        </a:p>
      </dgm:t>
    </dgm:pt>
    <dgm:pt modelId="{F25BB74F-BCBE-40EF-BDF2-EE97C9FF765B}" type="sibTrans" cxnId="{809B49A4-DFF6-40FE-B466-D7A644005AD0}">
      <dgm:prSet/>
      <dgm:spPr/>
      <dgm:t>
        <a:bodyPr/>
        <a:lstStyle/>
        <a:p>
          <a:endParaRPr lang="en-US"/>
        </a:p>
      </dgm:t>
    </dgm:pt>
    <dgm:pt modelId="{BAF1907E-06E6-4C92-B810-42B8A9647FA5}">
      <dgm:prSet custT="1"/>
      <dgm:spPr>
        <a:solidFill>
          <a:schemeClr val="accent1">
            <a:hueOff val="0"/>
            <a:satOff val="0"/>
            <a:lumOff val="0"/>
            <a:alpha val="93000"/>
          </a:schemeClr>
        </a:solidFill>
      </dgm:spPr>
      <dgm:t>
        <a:bodyPr/>
        <a:lstStyle/>
        <a:p>
          <a:r>
            <a:rPr lang="en-US" sz="2800" dirty="0" smtClean="0"/>
            <a:t>Loans/ Financing</a:t>
          </a:r>
          <a:endParaRPr lang="en-US" sz="2800" dirty="0"/>
        </a:p>
      </dgm:t>
    </dgm:pt>
    <dgm:pt modelId="{1180F847-168F-4BA7-B768-FA37B067AA5E}" type="parTrans" cxnId="{AE7E6B59-E47A-45F2-A3E0-991B78CFD1E3}">
      <dgm:prSet/>
      <dgm:spPr/>
      <dgm:t>
        <a:bodyPr/>
        <a:lstStyle/>
        <a:p>
          <a:endParaRPr lang="en-US"/>
        </a:p>
      </dgm:t>
    </dgm:pt>
    <dgm:pt modelId="{8B82FBD6-76A2-4E6D-971C-6B67F5B70E1F}" type="sibTrans" cxnId="{AE7E6B59-E47A-45F2-A3E0-991B78CFD1E3}">
      <dgm:prSet/>
      <dgm:spPr/>
      <dgm:t>
        <a:bodyPr/>
        <a:lstStyle/>
        <a:p>
          <a:endParaRPr lang="en-US"/>
        </a:p>
      </dgm:t>
    </dgm:pt>
    <dgm:pt modelId="{B399E2A0-8AA8-42DD-A4DA-B4D931F7267F}">
      <dgm:prSet custT="1"/>
      <dgm:spPr>
        <a:solidFill>
          <a:schemeClr val="accent1">
            <a:hueOff val="0"/>
            <a:satOff val="0"/>
            <a:lumOff val="0"/>
            <a:alpha val="93000"/>
          </a:schemeClr>
        </a:solidFill>
      </dgm:spPr>
      <dgm:t>
        <a:bodyPr/>
        <a:lstStyle/>
        <a:p>
          <a:r>
            <a:rPr lang="en-US" sz="2800" dirty="0" smtClean="0"/>
            <a:t>Bulk Purchasing</a:t>
          </a:r>
          <a:endParaRPr lang="en-US" sz="2800" dirty="0"/>
        </a:p>
      </dgm:t>
    </dgm:pt>
    <dgm:pt modelId="{CEE18900-2FE4-4921-8C46-6C3337BA10B2}" type="parTrans" cxnId="{B0C9FE43-BB8F-4221-A1D0-B7218564913B}">
      <dgm:prSet/>
      <dgm:spPr/>
      <dgm:t>
        <a:bodyPr/>
        <a:lstStyle/>
        <a:p>
          <a:endParaRPr lang="en-US"/>
        </a:p>
      </dgm:t>
    </dgm:pt>
    <dgm:pt modelId="{1CC8D61C-EA03-452D-94A7-CA596C4AE415}" type="sibTrans" cxnId="{B0C9FE43-BB8F-4221-A1D0-B7218564913B}">
      <dgm:prSet/>
      <dgm:spPr/>
      <dgm:t>
        <a:bodyPr/>
        <a:lstStyle/>
        <a:p>
          <a:endParaRPr lang="en-US"/>
        </a:p>
      </dgm:t>
    </dgm:pt>
    <dgm:pt modelId="{E55EE6E1-53FB-4712-80E5-A063D8E941CA}">
      <dgm:prSet custT="1"/>
      <dgm:spPr>
        <a:ln w="38100">
          <a:noFill/>
        </a:ln>
      </dgm:spPr>
      <dgm:t>
        <a:bodyPr/>
        <a:lstStyle/>
        <a:p>
          <a:r>
            <a:rPr lang="en-US" sz="2800" dirty="0" smtClean="0"/>
            <a:t>Community Solar</a:t>
          </a:r>
          <a:endParaRPr lang="en-US" sz="2800" dirty="0"/>
        </a:p>
      </dgm:t>
    </dgm:pt>
    <dgm:pt modelId="{7E585BC4-8C9C-4DD6-A11C-1D3D68CDA905}" type="parTrans" cxnId="{FC1F8804-7DF6-4BC3-8847-0BFE13400B69}">
      <dgm:prSet/>
      <dgm:spPr/>
      <dgm:t>
        <a:bodyPr/>
        <a:lstStyle/>
        <a:p>
          <a:endParaRPr lang="en-US"/>
        </a:p>
      </dgm:t>
    </dgm:pt>
    <dgm:pt modelId="{EF1B7ABF-CF20-4ED1-B314-759A69D6F3C1}" type="sibTrans" cxnId="{FC1F8804-7DF6-4BC3-8847-0BFE13400B69}">
      <dgm:prSet/>
      <dgm:spPr/>
      <dgm:t>
        <a:bodyPr/>
        <a:lstStyle/>
        <a:p>
          <a:endParaRPr lang="en-US"/>
        </a:p>
      </dgm:t>
    </dgm:pt>
    <dgm:pt modelId="{E8721EDE-3E1E-47EB-B039-C4B8041B128A}">
      <dgm:prSet custT="1"/>
      <dgm:spPr>
        <a:solidFill>
          <a:schemeClr val="accent1">
            <a:hueOff val="0"/>
            <a:satOff val="0"/>
            <a:lumOff val="0"/>
            <a:alpha val="93000"/>
          </a:schemeClr>
        </a:solidFill>
      </dgm:spPr>
      <dgm:t>
        <a:bodyPr/>
        <a:lstStyle/>
        <a:p>
          <a:r>
            <a:rPr lang="en-US" sz="2800" dirty="0" smtClean="0"/>
            <a:t>Property &amp;  Sales Taxes</a:t>
          </a:r>
          <a:endParaRPr lang="en-US" sz="2800" dirty="0"/>
        </a:p>
      </dgm:t>
    </dgm:pt>
    <dgm:pt modelId="{7ECA2E6A-1537-47D7-9D85-20111B433A9B}" type="parTrans" cxnId="{A2DA5EDE-DBED-423A-AAB3-24D48BD639A0}">
      <dgm:prSet/>
      <dgm:spPr/>
      <dgm:t>
        <a:bodyPr/>
        <a:lstStyle/>
        <a:p>
          <a:endParaRPr lang="en-US"/>
        </a:p>
      </dgm:t>
    </dgm:pt>
    <dgm:pt modelId="{B6E5FEBD-C533-4823-B627-9BEE6D89778D}" type="sibTrans" cxnId="{A2DA5EDE-DBED-423A-AAB3-24D48BD639A0}">
      <dgm:prSet/>
      <dgm:spPr/>
      <dgm:t>
        <a:bodyPr/>
        <a:lstStyle/>
        <a:p>
          <a:endParaRPr lang="en-US"/>
        </a:p>
      </dgm:t>
    </dgm:pt>
    <dgm:pt modelId="{F36C39BF-EBFD-4597-9408-C5CA81E024FA}" type="pres">
      <dgm:prSet presAssocID="{E14E8986-CD61-4C3D-A04D-AFE4BB09D004}" presName="diagram" presStyleCnt="0">
        <dgm:presLayoutVars>
          <dgm:dir/>
          <dgm:resizeHandles val="exact"/>
        </dgm:presLayoutVars>
      </dgm:prSet>
      <dgm:spPr/>
      <dgm:t>
        <a:bodyPr/>
        <a:lstStyle/>
        <a:p>
          <a:endParaRPr lang="en-US"/>
        </a:p>
      </dgm:t>
    </dgm:pt>
    <dgm:pt modelId="{8AD4D5E3-A67B-43DA-BD86-3EFB97B9F699}" type="pres">
      <dgm:prSet presAssocID="{88E75EF4-E24E-44B3-89FD-F318B2C415E2}" presName="node" presStyleLbl="node1" presStyleIdx="0" presStyleCnt="9">
        <dgm:presLayoutVars>
          <dgm:bulletEnabled val="1"/>
        </dgm:presLayoutVars>
      </dgm:prSet>
      <dgm:spPr/>
      <dgm:t>
        <a:bodyPr/>
        <a:lstStyle/>
        <a:p>
          <a:endParaRPr lang="en-US"/>
        </a:p>
      </dgm:t>
    </dgm:pt>
    <dgm:pt modelId="{D5FF0E8F-5D39-408F-A8BB-AE2143A31FCB}" type="pres">
      <dgm:prSet presAssocID="{ABB41F5B-2C7E-466A-8884-48BF40ABA413}" presName="sibTrans" presStyleCnt="0"/>
      <dgm:spPr/>
    </dgm:pt>
    <dgm:pt modelId="{F3C2EA6E-F7D9-4D4C-9D73-A5ACB8349CC5}" type="pres">
      <dgm:prSet presAssocID="{EB957491-A13E-48D9-A35F-E2E6FECCE704}" presName="node" presStyleLbl="node1" presStyleIdx="1" presStyleCnt="9">
        <dgm:presLayoutVars>
          <dgm:bulletEnabled val="1"/>
        </dgm:presLayoutVars>
      </dgm:prSet>
      <dgm:spPr/>
      <dgm:t>
        <a:bodyPr/>
        <a:lstStyle/>
        <a:p>
          <a:endParaRPr lang="en-US"/>
        </a:p>
      </dgm:t>
    </dgm:pt>
    <dgm:pt modelId="{28AE128F-4020-441B-A6D5-37BEC51474D7}" type="pres">
      <dgm:prSet presAssocID="{140CBCE8-4DB7-45FD-A0E6-EDDEC0AA7F38}" presName="sibTrans" presStyleCnt="0"/>
      <dgm:spPr/>
    </dgm:pt>
    <dgm:pt modelId="{A16529D8-ACEB-496B-B3E3-F196AB62C875}" type="pres">
      <dgm:prSet presAssocID="{0DA9B312-BCD5-42B8-A3F6-F2EB32C3E42F}" presName="node" presStyleLbl="node1" presStyleIdx="2" presStyleCnt="9">
        <dgm:presLayoutVars>
          <dgm:bulletEnabled val="1"/>
        </dgm:presLayoutVars>
      </dgm:prSet>
      <dgm:spPr/>
      <dgm:t>
        <a:bodyPr/>
        <a:lstStyle/>
        <a:p>
          <a:endParaRPr lang="en-US"/>
        </a:p>
      </dgm:t>
    </dgm:pt>
    <dgm:pt modelId="{F0C8F413-0F11-4DF5-A4F5-473A6F4DA402}" type="pres">
      <dgm:prSet presAssocID="{608D3E5D-32AF-493C-B6E5-2F7CEE00C514}" presName="sibTrans" presStyleCnt="0"/>
      <dgm:spPr/>
    </dgm:pt>
    <dgm:pt modelId="{EE8A6D89-B54B-4C71-BA1B-22599C451A04}" type="pres">
      <dgm:prSet presAssocID="{460589A7-52A9-45BC-BCF9-6BC096693B17}" presName="node" presStyleLbl="node1" presStyleIdx="3" presStyleCnt="9" custLinFactX="100000" custLinFactNeighborX="120465" custLinFactNeighborY="1860">
        <dgm:presLayoutVars>
          <dgm:bulletEnabled val="1"/>
        </dgm:presLayoutVars>
      </dgm:prSet>
      <dgm:spPr/>
      <dgm:t>
        <a:bodyPr/>
        <a:lstStyle/>
        <a:p>
          <a:endParaRPr lang="en-US"/>
        </a:p>
      </dgm:t>
    </dgm:pt>
    <dgm:pt modelId="{ACD965FC-E7BA-42A4-98FD-04D66DF598B1}" type="pres">
      <dgm:prSet presAssocID="{A0ACC58D-E4DE-4BA4-9BC9-496C8FE944A6}" presName="sibTrans" presStyleCnt="0"/>
      <dgm:spPr/>
    </dgm:pt>
    <dgm:pt modelId="{A1EF0C10-2111-4E9F-8F04-538616A95932}" type="pres">
      <dgm:prSet presAssocID="{B399E2A0-8AA8-42DD-A4DA-B4D931F7267F}" presName="node" presStyleLbl="node1" presStyleIdx="4" presStyleCnt="9" custLinFactX="-9396" custLinFactY="15349" custLinFactNeighborX="-100000" custLinFactNeighborY="100000">
        <dgm:presLayoutVars>
          <dgm:bulletEnabled val="1"/>
        </dgm:presLayoutVars>
      </dgm:prSet>
      <dgm:spPr/>
      <dgm:t>
        <a:bodyPr/>
        <a:lstStyle/>
        <a:p>
          <a:endParaRPr lang="en-US"/>
        </a:p>
      </dgm:t>
    </dgm:pt>
    <dgm:pt modelId="{FC1967A3-31B4-4968-8C93-F3150EDD3516}" type="pres">
      <dgm:prSet presAssocID="{1CC8D61C-EA03-452D-94A7-CA596C4AE415}" presName="sibTrans" presStyleCnt="0"/>
      <dgm:spPr/>
    </dgm:pt>
    <dgm:pt modelId="{381C7A71-61C7-482F-9D38-0F726465136A}" type="pres">
      <dgm:prSet presAssocID="{13884883-D68D-494A-B3A6-EE306DAB4652}" presName="node" presStyleLbl="node1" presStyleIdx="5" presStyleCnt="9" custLinFactX="-9395" custLinFactNeighborX="-100000" custLinFactNeighborY="930">
        <dgm:presLayoutVars>
          <dgm:bulletEnabled val="1"/>
        </dgm:presLayoutVars>
      </dgm:prSet>
      <dgm:spPr/>
      <dgm:t>
        <a:bodyPr/>
        <a:lstStyle/>
        <a:p>
          <a:endParaRPr lang="en-US"/>
        </a:p>
      </dgm:t>
    </dgm:pt>
    <dgm:pt modelId="{01C2DD2A-0D85-4113-8E31-768A85E01C63}" type="pres">
      <dgm:prSet presAssocID="{F25BB74F-BCBE-40EF-BDF2-EE97C9FF765B}" presName="sibTrans" presStyleCnt="0"/>
      <dgm:spPr/>
    </dgm:pt>
    <dgm:pt modelId="{34B8E8EF-FB71-4A30-AD75-F5BD19871285}" type="pres">
      <dgm:prSet presAssocID="{BAF1907E-06E6-4C92-B810-42B8A9647FA5}" presName="node" presStyleLbl="node1" presStyleIdx="6" presStyleCnt="9" custLinFactY="-19069" custLinFactNeighborX="-465" custLinFactNeighborY="-100000">
        <dgm:presLayoutVars>
          <dgm:bulletEnabled val="1"/>
        </dgm:presLayoutVars>
      </dgm:prSet>
      <dgm:spPr/>
      <dgm:t>
        <a:bodyPr/>
        <a:lstStyle/>
        <a:p>
          <a:endParaRPr lang="en-US"/>
        </a:p>
      </dgm:t>
    </dgm:pt>
    <dgm:pt modelId="{F4D98F6A-8B5F-428A-8622-5AA896B6BCF5}" type="pres">
      <dgm:prSet presAssocID="{8B82FBD6-76A2-4E6D-971C-6B67F5B70E1F}" presName="sibTrans" presStyleCnt="0"/>
      <dgm:spPr/>
    </dgm:pt>
    <dgm:pt modelId="{6067FB92-D497-40EF-B818-0077D4AFAD7F}" type="pres">
      <dgm:prSet presAssocID="{E55EE6E1-53FB-4712-80E5-A063D8E941CA}" presName="node" presStyleLbl="node1" presStyleIdx="7" presStyleCnt="9">
        <dgm:presLayoutVars>
          <dgm:bulletEnabled val="1"/>
        </dgm:presLayoutVars>
      </dgm:prSet>
      <dgm:spPr/>
      <dgm:t>
        <a:bodyPr/>
        <a:lstStyle/>
        <a:p>
          <a:endParaRPr lang="en-US"/>
        </a:p>
      </dgm:t>
    </dgm:pt>
    <dgm:pt modelId="{7A52DAA1-D26C-44F7-8EA3-381B5FC65F36}" type="pres">
      <dgm:prSet presAssocID="{EF1B7ABF-CF20-4ED1-B314-759A69D6F3C1}" presName="sibTrans" presStyleCnt="0"/>
      <dgm:spPr/>
    </dgm:pt>
    <dgm:pt modelId="{1E3B25A9-8AD5-4AC3-AFAD-C3587B179FA4}" type="pres">
      <dgm:prSet presAssocID="{E8721EDE-3E1E-47EB-B039-C4B8041B128A}" presName="node" presStyleLbl="node1" presStyleIdx="8" presStyleCnt="9">
        <dgm:presLayoutVars>
          <dgm:bulletEnabled val="1"/>
        </dgm:presLayoutVars>
      </dgm:prSet>
      <dgm:spPr/>
      <dgm:t>
        <a:bodyPr/>
        <a:lstStyle/>
        <a:p>
          <a:endParaRPr lang="en-US"/>
        </a:p>
      </dgm:t>
    </dgm:pt>
  </dgm:ptLst>
  <dgm:cxnLst>
    <dgm:cxn modelId="{691BFA36-787C-40D6-B4E4-716154D4CE6F}" type="presOf" srcId="{B399E2A0-8AA8-42DD-A4DA-B4D931F7267F}" destId="{A1EF0C10-2111-4E9F-8F04-538616A95932}" srcOrd="0" destOrd="0" presId="urn:microsoft.com/office/officeart/2005/8/layout/default#11"/>
    <dgm:cxn modelId="{A2B83A2B-EC69-4281-A948-48752558ACBA}" type="presOf" srcId="{0DA9B312-BCD5-42B8-A3F6-F2EB32C3E42F}" destId="{A16529D8-ACEB-496B-B3E3-F196AB62C875}" srcOrd="0" destOrd="0" presId="urn:microsoft.com/office/officeart/2005/8/layout/default#11"/>
    <dgm:cxn modelId="{62E0566C-B5AA-475D-9466-8A4400CE0A58}" srcId="{E14E8986-CD61-4C3D-A04D-AFE4BB09D004}" destId="{EB957491-A13E-48D9-A35F-E2E6FECCE704}" srcOrd="1" destOrd="0" parTransId="{5E4C3DC7-2B46-4228-8C91-7D0799915A24}" sibTransId="{140CBCE8-4DB7-45FD-A0E6-EDDEC0AA7F38}"/>
    <dgm:cxn modelId="{2F1D67F7-BAAF-478B-B170-19D4A59BDB7E}" type="presOf" srcId="{88E75EF4-E24E-44B3-89FD-F318B2C415E2}" destId="{8AD4D5E3-A67B-43DA-BD86-3EFB97B9F699}" srcOrd="0" destOrd="0" presId="urn:microsoft.com/office/officeart/2005/8/layout/default#11"/>
    <dgm:cxn modelId="{FC1F8804-7DF6-4BC3-8847-0BFE13400B69}" srcId="{E14E8986-CD61-4C3D-A04D-AFE4BB09D004}" destId="{E55EE6E1-53FB-4712-80E5-A063D8E941CA}" srcOrd="7" destOrd="0" parTransId="{7E585BC4-8C9C-4DD6-A11C-1D3D68CDA905}" sibTransId="{EF1B7ABF-CF20-4ED1-B314-759A69D6F3C1}"/>
    <dgm:cxn modelId="{F19DA7E3-0F86-47B5-A1AE-9FBAC926F4E6}" srcId="{E14E8986-CD61-4C3D-A04D-AFE4BB09D004}" destId="{460589A7-52A9-45BC-BCF9-6BC096693B17}" srcOrd="3" destOrd="0" parTransId="{8227EACE-29EF-4040-BF8F-65EB6C576FEB}" sibTransId="{A0ACC58D-E4DE-4BA4-9BC9-496C8FE944A6}"/>
    <dgm:cxn modelId="{5ACE2596-189A-4BF0-A6B5-2B075CAA9A80}" srcId="{E14E8986-CD61-4C3D-A04D-AFE4BB09D004}" destId="{88E75EF4-E24E-44B3-89FD-F318B2C415E2}" srcOrd="0" destOrd="0" parTransId="{48232F9E-5519-4A4C-89F0-B2CF9D39E0F1}" sibTransId="{ABB41F5B-2C7E-466A-8884-48BF40ABA413}"/>
    <dgm:cxn modelId="{A2DA5EDE-DBED-423A-AAB3-24D48BD639A0}" srcId="{E14E8986-CD61-4C3D-A04D-AFE4BB09D004}" destId="{E8721EDE-3E1E-47EB-B039-C4B8041B128A}" srcOrd="8" destOrd="0" parTransId="{7ECA2E6A-1537-47D7-9D85-20111B433A9B}" sibTransId="{B6E5FEBD-C533-4823-B627-9BEE6D89778D}"/>
    <dgm:cxn modelId="{9B484204-A05A-476E-90AE-ED4B4DC656F9}" type="presOf" srcId="{13884883-D68D-494A-B3A6-EE306DAB4652}" destId="{381C7A71-61C7-482F-9D38-0F726465136A}" srcOrd="0" destOrd="0" presId="urn:microsoft.com/office/officeart/2005/8/layout/default#11"/>
    <dgm:cxn modelId="{8D0C0762-56B9-4DAC-B6B6-6CE7F4DBDF99}" type="presOf" srcId="{E14E8986-CD61-4C3D-A04D-AFE4BB09D004}" destId="{F36C39BF-EBFD-4597-9408-C5CA81E024FA}" srcOrd="0" destOrd="0" presId="urn:microsoft.com/office/officeart/2005/8/layout/default#11"/>
    <dgm:cxn modelId="{AE7E6B59-E47A-45F2-A3E0-991B78CFD1E3}" srcId="{E14E8986-CD61-4C3D-A04D-AFE4BB09D004}" destId="{BAF1907E-06E6-4C92-B810-42B8A9647FA5}" srcOrd="6" destOrd="0" parTransId="{1180F847-168F-4BA7-B768-FA37B067AA5E}" sibTransId="{8B82FBD6-76A2-4E6D-971C-6B67F5B70E1F}"/>
    <dgm:cxn modelId="{25E64A7C-8CB7-4E15-9FA3-D29A9B06C9F8}" type="presOf" srcId="{EB957491-A13E-48D9-A35F-E2E6FECCE704}" destId="{F3C2EA6E-F7D9-4D4C-9D73-A5ACB8349CC5}" srcOrd="0" destOrd="0" presId="urn:microsoft.com/office/officeart/2005/8/layout/default#11"/>
    <dgm:cxn modelId="{B0C9FE43-BB8F-4221-A1D0-B7218564913B}" srcId="{E14E8986-CD61-4C3D-A04D-AFE4BB09D004}" destId="{B399E2A0-8AA8-42DD-A4DA-B4D931F7267F}" srcOrd="4" destOrd="0" parTransId="{CEE18900-2FE4-4921-8C46-6C3337BA10B2}" sibTransId="{1CC8D61C-EA03-452D-94A7-CA596C4AE415}"/>
    <dgm:cxn modelId="{B04D3505-91D3-44B5-9978-551E60638338}" srcId="{E14E8986-CD61-4C3D-A04D-AFE4BB09D004}" destId="{0DA9B312-BCD5-42B8-A3F6-F2EB32C3E42F}" srcOrd="2" destOrd="0" parTransId="{A8D971D3-BE36-48B3-8756-BB5E13761F33}" sibTransId="{608D3E5D-32AF-493C-B6E5-2F7CEE00C514}"/>
    <dgm:cxn modelId="{D642D1AA-2F50-45E7-B861-9782F24CFC70}" type="presOf" srcId="{460589A7-52A9-45BC-BCF9-6BC096693B17}" destId="{EE8A6D89-B54B-4C71-BA1B-22599C451A04}" srcOrd="0" destOrd="0" presId="urn:microsoft.com/office/officeart/2005/8/layout/default#11"/>
    <dgm:cxn modelId="{45BA777E-E18C-4468-93A9-9EE23851326A}" type="presOf" srcId="{BAF1907E-06E6-4C92-B810-42B8A9647FA5}" destId="{34B8E8EF-FB71-4A30-AD75-F5BD19871285}" srcOrd="0" destOrd="0" presId="urn:microsoft.com/office/officeart/2005/8/layout/default#11"/>
    <dgm:cxn modelId="{77FCE218-8E40-4D76-BC88-72FD59BDEE21}" type="presOf" srcId="{E55EE6E1-53FB-4712-80E5-A063D8E941CA}" destId="{6067FB92-D497-40EF-B818-0077D4AFAD7F}" srcOrd="0" destOrd="0" presId="urn:microsoft.com/office/officeart/2005/8/layout/default#11"/>
    <dgm:cxn modelId="{809B49A4-DFF6-40FE-B466-D7A644005AD0}" srcId="{E14E8986-CD61-4C3D-A04D-AFE4BB09D004}" destId="{13884883-D68D-494A-B3A6-EE306DAB4652}" srcOrd="5" destOrd="0" parTransId="{E3AAD4AC-8AEA-4DC9-809D-EDB74B730B89}" sibTransId="{F25BB74F-BCBE-40EF-BDF2-EE97C9FF765B}"/>
    <dgm:cxn modelId="{974C3A11-8133-4E2A-8357-55C3447BA42E}" type="presOf" srcId="{E8721EDE-3E1E-47EB-B039-C4B8041B128A}" destId="{1E3B25A9-8AD5-4AC3-AFAD-C3587B179FA4}" srcOrd="0" destOrd="0" presId="urn:microsoft.com/office/officeart/2005/8/layout/default#11"/>
    <dgm:cxn modelId="{A16D2A32-084C-4A90-B11A-D9CC08EA84B3}" type="presParOf" srcId="{F36C39BF-EBFD-4597-9408-C5CA81E024FA}" destId="{8AD4D5E3-A67B-43DA-BD86-3EFB97B9F699}" srcOrd="0" destOrd="0" presId="urn:microsoft.com/office/officeart/2005/8/layout/default#11"/>
    <dgm:cxn modelId="{65129FE5-DBE8-4232-B410-66A66A2FB302}" type="presParOf" srcId="{F36C39BF-EBFD-4597-9408-C5CA81E024FA}" destId="{D5FF0E8F-5D39-408F-A8BB-AE2143A31FCB}" srcOrd="1" destOrd="0" presId="urn:microsoft.com/office/officeart/2005/8/layout/default#11"/>
    <dgm:cxn modelId="{39127CDA-DAA7-48D8-AE98-F85E93D1A02C}" type="presParOf" srcId="{F36C39BF-EBFD-4597-9408-C5CA81E024FA}" destId="{F3C2EA6E-F7D9-4D4C-9D73-A5ACB8349CC5}" srcOrd="2" destOrd="0" presId="urn:microsoft.com/office/officeart/2005/8/layout/default#11"/>
    <dgm:cxn modelId="{62DCEA42-9A2F-4D42-92D4-127690F43065}" type="presParOf" srcId="{F36C39BF-EBFD-4597-9408-C5CA81E024FA}" destId="{28AE128F-4020-441B-A6D5-37BEC51474D7}" srcOrd="3" destOrd="0" presId="urn:microsoft.com/office/officeart/2005/8/layout/default#11"/>
    <dgm:cxn modelId="{D6020516-9436-4917-B2C9-881E414FF22C}" type="presParOf" srcId="{F36C39BF-EBFD-4597-9408-C5CA81E024FA}" destId="{A16529D8-ACEB-496B-B3E3-F196AB62C875}" srcOrd="4" destOrd="0" presId="urn:microsoft.com/office/officeart/2005/8/layout/default#11"/>
    <dgm:cxn modelId="{76AA49E7-FD59-4CDF-9C8F-7030E83DAE33}" type="presParOf" srcId="{F36C39BF-EBFD-4597-9408-C5CA81E024FA}" destId="{F0C8F413-0F11-4DF5-A4F5-473A6F4DA402}" srcOrd="5" destOrd="0" presId="urn:microsoft.com/office/officeart/2005/8/layout/default#11"/>
    <dgm:cxn modelId="{B220146F-1482-4073-99A5-ECE0F14DAA94}" type="presParOf" srcId="{F36C39BF-EBFD-4597-9408-C5CA81E024FA}" destId="{EE8A6D89-B54B-4C71-BA1B-22599C451A04}" srcOrd="6" destOrd="0" presId="urn:microsoft.com/office/officeart/2005/8/layout/default#11"/>
    <dgm:cxn modelId="{CD6F66B6-F910-45DD-B5B0-B4D4BE60B7B9}" type="presParOf" srcId="{F36C39BF-EBFD-4597-9408-C5CA81E024FA}" destId="{ACD965FC-E7BA-42A4-98FD-04D66DF598B1}" srcOrd="7" destOrd="0" presId="urn:microsoft.com/office/officeart/2005/8/layout/default#11"/>
    <dgm:cxn modelId="{28DD609B-EB32-4A36-9BFD-C3FECF52CBD9}" type="presParOf" srcId="{F36C39BF-EBFD-4597-9408-C5CA81E024FA}" destId="{A1EF0C10-2111-4E9F-8F04-538616A95932}" srcOrd="8" destOrd="0" presId="urn:microsoft.com/office/officeart/2005/8/layout/default#11"/>
    <dgm:cxn modelId="{0492E10A-522E-41C3-91EB-458E7AF8AD3F}" type="presParOf" srcId="{F36C39BF-EBFD-4597-9408-C5CA81E024FA}" destId="{FC1967A3-31B4-4968-8C93-F3150EDD3516}" srcOrd="9" destOrd="0" presId="urn:microsoft.com/office/officeart/2005/8/layout/default#11"/>
    <dgm:cxn modelId="{160588B7-B30C-4D2E-A26E-CBFF677C87BE}" type="presParOf" srcId="{F36C39BF-EBFD-4597-9408-C5CA81E024FA}" destId="{381C7A71-61C7-482F-9D38-0F726465136A}" srcOrd="10" destOrd="0" presId="urn:microsoft.com/office/officeart/2005/8/layout/default#11"/>
    <dgm:cxn modelId="{A45F78E3-B73B-4E82-9A36-9CC257DD7E7D}" type="presParOf" srcId="{F36C39BF-EBFD-4597-9408-C5CA81E024FA}" destId="{01C2DD2A-0D85-4113-8E31-768A85E01C63}" srcOrd="11" destOrd="0" presId="urn:microsoft.com/office/officeart/2005/8/layout/default#11"/>
    <dgm:cxn modelId="{1109BABD-D63E-4006-A941-FC1D91A204C7}" type="presParOf" srcId="{F36C39BF-EBFD-4597-9408-C5CA81E024FA}" destId="{34B8E8EF-FB71-4A30-AD75-F5BD19871285}" srcOrd="12" destOrd="0" presId="urn:microsoft.com/office/officeart/2005/8/layout/default#11"/>
    <dgm:cxn modelId="{82F20269-3FD4-428F-95F8-BCF357995E3D}" type="presParOf" srcId="{F36C39BF-EBFD-4597-9408-C5CA81E024FA}" destId="{F4D98F6A-8B5F-428A-8622-5AA896B6BCF5}" srcOrd="13" destOrd="0" presId="urn:microsoft.com/office/officeart/2005/8/layout/default#11"/>
    <dgm:cxn modelId="{E95A6C3B-3A25-4AF4-8A63-16AB757E1124}" type="presParOf" srcId="{F36C39BF-EBFD-4597-9408-C5CA81E024FA}" destId="{6067FB92-D497-40EF-B818-0077D4AFAD7F}" srcOrd="14" destOrd="0" presId="urn:microsoft.com/office/officeart/2005/8/layout/default#11"/>
    <dgm:cxn modelId="{BDDFFCE9-B1D4-4AD9-BDEC-ABECCBF44516}" type="presParOf" srcId="{F36C39BF-EBFD-4597-9408-C5CA81E024FA}" destId="{7A52DAA1-D26C-44F7-8EA3-381B5FC65F36}" srcOrd="15" destOrd="0" presId="urn:microsoft.com/office/officeart/2005/8/layout/default#11"/>
    <dgm:cxn modelId="{C59B89EC-49E3-4271-971D-41F56F30E90E}" type="presParOf" srcId="{F36C39BF-EBFD-4597-9408-C5CA81E024FA}" destId="{1E3B25A9-8AD5-4AC3-AFAD-C3587B179FA4}" srcOrd="16" destOrd="0" presId="urn:microsoft.com/office/officeart/2005/8/layout/defaul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C74E4A-ACBD-4A8A-A2DC-72ADF8B45F79}" type="doc">
      <dgm:prSet loTypeId="urn:microsoft.com/office/officeart/2005/8/layout/orgChart1" loCatId="hierarchy" qsTypeId="urn:microsoft.com/office/officeart/2005/8/quickstyle/simple1#13" qsCatId="simple" csTypeId="urn:microsoft.com/office/officeart/2005/8/colors/accent1_2#2" csCatId="accent1" phldr="1"/>
      <dgm:spPr/>
      <dgm:t>
        <a:bodyPr/>
        <a:lstStyle/>
        <a:p>
          <a:endParaRPr lang="en-US"/>
        </a:p>
      </dgm:t>
    </dgm:pt>
    <dgm:pt modelId="{6A37857A-BE2D-4E4A-BA9E-F01A15A60F8B}">
      <dgm:prSet phldrT="[Text]" custT="1"/>
      <dgm:spPr/>
      <dgm:t>
        <a:bodyPr/>
        <a:lstStyle/>
        <a:p>
          <a:r>
            <a:rPr lang="en-US" sz="3600" dirty="0" smtClean="0"/>
            <a:t>Codes</a:t>
          </a:r>
          <a:endParaRPr lang="en-US" sz="3600" dirty="0"/>
        </a:p>
      </dgm:t>
    </dgm:pt>
    <dgm:pt modelId="{D67D7EE9-66C4-4BAA-94D4-6BA2409B79D4}" type="parTrans" cxnId="{663DDCEC-2663-438D-808F-8D331D536CC2}">
      <dgm:prSet/>
      <dgm:spPr/>
      <dgm:t>
        <a:bodyPr/>
        <a:lstStyle/>
        <a:p>
          <a:endParaRPr lang="en-US"/>
        </a:p>
      </dgm:t>
    </dgm:pt>
    <dgm:pt modelId="{FBF5C5B4-D2E2-47F5-BBE2-D24714E7558F}" type="sibTrans" cxnId="{663DDCEC-2663-438D-808F-8D331D536CC2}">
      <dgm:prSet/>
      <dgm:spPr/>
      <dgm:t>
        <a:bodyPr/>
        <a:lstStyle/>
        <a:p>
          <a:endParaRPr lang="en-US"/>
        </a:p>
      </dgm:t>
    </dgm:pt>
    <dgm:pt modelId="{0118F762-A78B-4647-B687-CB70C4EE7663}">
      <dgm:prSet phldrT="[Text]"/>
      <dgm:spPr/>
      <dgm:t>
        <a:bodyPr/>
        <a:lstStyle/>
        <a:p>
          <a:r>
            <a:rPr lang="en-US" dirty="0" err="1" smtClean="0"/>
            <a:t>Siting</a:t>
          </a:r>
          <a:endParaRPr lang="en-US" dirty="0"/>
        </a:p>
      </dgm:t>
    </dgm:pt>
    <dgm:pt modelId="{EBB808E4-E227-4AF6-9693-657ADC635E1B}" type="parTrans" cxnId="{A809E30A-6C4A-4C1D-B8BC-341BFBBDA7BE}">
      <dgm:prSet/>
      <dgm:spPr/>
      <dgm:t>
        <a:bodyPr/>
        <a:lstStyle/>
        <a:p>
          <a:endParaRPr lang="en-US"/>
        </a:p>
      </dgm:t>
    </dgm:pt>
    <dgm:pt modelId="{E1B989D9-1F4A-4990-B431-591608E08E44}" type="sibTrans" cxnId="{A809E30A-6C4A-4C1D-B8BC-341BFBBDA7BE}">
      <dgm:prSet/>
      <dgm:spPr/>
      <dgm:t>
        <a:bodyPr/>
        <a:lstStyle/>
        <a:p>
          <a:endParaRPr lang="en-US"/>
        </a:p>
      </dgm:t>
    </dgm:pt>
    <dgm:pt modelId="{2F28B5BD-7EBA-4FB6-AFC5-9EB3EEC0DF01}">
      <dgm:prSet phldrT="[Text]"/>
      <dgm:spPr/>
      <dgm:t>
        <a:bodyPr/>
        <a:lstStyle/>
        <a:p>
          <a:r>
            <a:rPr lang="en-US" dirty="0" smtClean="0"/>
            <a:t>Permitting</a:t>
          </a:r>
          <a:endParaRPr lang="en-US" dirty="0"/>
        </a:p>
      </dgm:t>
    </dgm:pt>
    <dgm:pt modelId="{B50FC1A2-5C41-4343-98C8-132E8900F2DA}" type="parTrans" cxnId="{DE888402-0CC0-4FF8-AB40-F86C4C3BAB3C}">
      <dgm:prSet/>
      <dgm:spPr/>
      <dgm:t>
        <a:bodyPr/>
        <a:lstStyle/>
        <a:p>
          <a:endParaRPr lang="en-US"/>
        </a:p>
      </dgm:t>
    </dgm:pt>
    <dgm:pt modelId="{066DF4FD-F960-4220-83D6-84BA277F2400}" type="sibTrans" cxnId="{DE888402-0CC0-4FF8-AB40-F86C4C3BAB3C}">
      <dgm:prSet/>
      <dgm:spPr/>
      <dgm:t>
        <a:bodyPr/>
        <a:lstStyle/>
        <a:p>
          <a:endParaRPr lang="en-US"/>
        </a:p>
      </dgm:t>
    </dgm:pt>
    <dgm:pt modelId="{0034F956-1E2A-4870-AB80-9D00B6427074}">
      <dgm:prSet phldrT="[Text]"/>
      <dgm:spPr/>
      <dgm:t>
        <a:bodyPr/>
        <a:lstStyle/>
        <a:p>
          <a:r>
            <a:rPr lang="en-US" dirty="0" smtClean="0"/>
            <a:t>Training</a:t>
          </a:r>
          <a:endParaRPr lang="en-US" dirty="0"/>
        </a:p>
      </dgm:t>
    </dgm:pt>
    <dgm:pt modelId="{C58BEE0E-60CA-47A1-8DB9-27EFAC9D8F79}" type="parTrans" cxnId="{38A390B5-8821-41C5-B375-1A642EB5FD33}">
      <dgm:prSet/>
      <dgm:spPr/>
      <dgm:t>
        <a:bodyPr/>
        <a:lstStyle/>
        <a:p>
          <a:endParaRPr lang="en-US"/>
        </a:p>
      </dgm:t>
    </dgm:pt>
    <dgm:pt modelId="{709E6428-A222-44E2-8F6F-1F15D69FA705}" type="sibTrans" cxnId="{38A390B5-8821-41C5-B375-1A642EB5FD33}">
      <dgm:prSet/>
      <dgm:spPr/>
      <dgm:t>
        <a:bodyPr/>
        <a:lstStyle/>
        <a:p>
          <a:endParaRPr lang="en-US"/>
        </a:p>
      </dgm:t>
    </dgm:pt>
    <dgm:pt modelId="{870A8CE9-0F50-42E4-8E1B-C1ED6C85631F}" type="pres">
      <dgm:prSet presAssocID="{82C74E4A-ACBD-4A8A-A2DC-72ADF8B45F79}" presName="hierChild1" presStyleCnt="0">
        <dgm:presLayoutVars>
          <dgm:orgChart val="1"/>
          <dgm:chPref val="1"/>
          <dgm:dir/>
          <dgm:animOne val="branch"/>
          <dgm:animLvl val="lvl"/>
          <dgm:resizeHandles/>
        </dgm:presLayoutVars>
      </dgm:prSet>
      <dgm:spPr/>
      <dgm:t>
        <a:bodyPr/>
        <a:lstStyle/>
        <a:p>
          <a:endParaRPr lang="en-US"/>
        </a:p>
      </dgm:t>
    </dgm:pt>
    <dgm:pt modelId="{3E193316-3FBA-4A64-831A-7117FFBCA74F}" type="pres">
      <dgm:prSet presAssocID="{6A37857A-BE2D-4E4A-BA9E-F01A15A60F8B}" presName="hierRoot1" presStyleCnt="0">
        <dgm:presLayoutVars>
          <dgm:hierBranch val="init"/>
        </dgm:presLayoutVars>
      </dgm:prSet>
      <dgm:spPr/>
    </dgm:pt>
    <dgm:pt modelId="{929955E2-2253-425D-A8B4-47B247084A6E}" type="pres">
      <dgm:prSet presAssocID="{6A37857A-BE2D-4E4A-BA9E-F01A15A60F8B}" presName="rootComposite1" presStyleCnt="0"/>
      <dgm:spPr/>
    </dgm:pt>
    <dgm:pt modelId="{BC763876-6075-48E8-B0E2-6D97F0F0EFC4}" type="pres">
      <dgm:prSet presAssocID="{6A37857A-BE2D-4E4A-BA9E-F01A15A60F8B}" presName="rootText1" presStyleLbl="node0" presStyleIdx="0" presStyleCnt="1" custScaleX="190026" custScaleY="147178" custLinFactNeighborX="-4503" custLinFactNeighborY="-79018">
        <dgm:presLayoutVars>
          <dgm:chPref val="3"/>
        </dgm:presLayoutVars>
      </dgm:prSet>
      <dgm:spPr/>
      <dgm:t>
        <a:bodyPr/>
        <a:lstStyle/>
        <a:p>
          <a:endParaRPr lang="en-US"/>
        </a:p>
      </dgm:t>
    </dgm:pt>
    <dgm:pt modelId="{00EBBE0F-BD58-45F1-982D-482CD014CE2A}" type="pres">
      <dgm:prSet presAssocID="{6A37857A-BE2D-4E4A-BA9E-F01A15A60F8B}" presName="rootConnector1" presStyleLbl="node1" presStyleIdx="0" presStyleCnt="0"/>
      <dgm:spPr/>
      <dgm:t>
        <a:bodyPr/>
        <a:lstStyle/>
        <a:p>
          <a:endParaRPr lang="en-US"/>
        </a:p>
      </dgm:t>
    </dgm:pt>
    <dgm:pt modelId="{B8B7322C-1EB4-489B-8BF2-B2853470C19B}" type="pres">
      <dgm:prSet presAssocID="{6A37857A-BE2D-4E4A-BA9E-F01A15A60F8B}" presName="hierChild2" presStyleCnt="0"/>
      <dgm:spPr/>
    </dgm:pt>
    <dgm:pt modelId="{8088DD56-F0F6-4CAA-BB6B-2D59A3E43459}" type="pres">
      <dgm:prSet presAssocID="{EBB808E4-E227-4AF6-9693-657ADC635E1B}" presName="Name37" presStyleLbl="parChTrans1D2" presStyleIdx="0" presStyleCnt="3"/>
      <dgm:spPr/>
      <dgm:t>
        <a:bodyPr/>
        <a:lstStyle/>
        <a:p>
          <a:endParaRPr lang="en-US"/>
        </a:p>
      </dgm:t>
    </dgm:pt>
    <dgm:pt modelId="{7405ABF0-320B-4D7A-97F5-F0EE4C03D3BE}" type="pres">
      <dgm:prSet presAssocID="{0118F762-A78B-4647-B687-CB70C4EE7663}" presName="hierRoot2" presStyleCnt="0">
        <dgm:presLayoutVars>
          <dgm:hierBranch val="init"/>
        </dgm:presLayoutVars>
      </dgm:prSet>
      <dgm:spPr/>
    </dgm:pt>
    <dgm:pt modelId="{3B1B2EBD-3910-4C25-AD36-96E192A0E1C4}" type="pres">
      <dgm:prSet presAssocID="{0118F762-A78B-4647-B687-CB70C4EE7663}" presName="rootComposite" presStyleCnt="0"/>
      <dgm:spPr/>
    </dgm:pt>
    <dgm:pt modelId="{9454F7BB-A88E-4CF8-A3C6-83396667B41C}" type="pres">
      <dgm:prSet presAssocID="{0118F762-A78B-4647-B687-CB70C4EE7663}" presName="rootText" presStyleLbl="node2" presStyleIdx="0" presStyleCnt="3" custScaleY="88714" custLinFactNeighborX="13983" custLinFactNeighborY="4556">
        <dgm:presLayoutVars>
          <dgm:chPref val="3"/>
        </dgm:presLayoutVars>
      </dgm:prSet>
      <dgm:spPr/>
      <dgm:t>
        <a:bodyPr/>
        <a:lstStyle/>
        <a:p>
          <a:endParaRPr lang="en-US"/>
        </a:p>
      </dgm:t>
    </dgm:pt>
    <dgm:pt modelId="{39407393-CBEF-4881-8600-A66559492D55}" type="pres">
      <dgm:prSet presAssocID="{0118F762-A78B-4647-B687-CB70C4EE7663}" presName="rootConnector" presStyleLbl="node2" presStyleIdx="0" presStyleCnt="3"/>
      <dgm:spPr/>
      <dgm:t>
        <a:bodyPr/>
        <a:lstStyle/>
        <a:p>
          <a:endParaRPr lang="en-US"/>
        </a:p>
      </dgm:t>
    </dgm:pt>
    <dgm:pt modelId="{F5033F35-EB2D-4DBE-A7BB-67DB03B8BC74}" type="pres">
      <dgm:prSet presAssocID="{0118F762-A78B-4647-B687-CB70C4EE7663}" presName="hierChild4" presStyleCnt="0"/>
      <dgm:spPr/>
    </dgm:pt>
    <dgm:pt modelId="{C34FACA5-205A-47C7-915F-87362518357D}" type="pres">
      <dgm:prSet presAssocID="{0118F762-A78B-4647-B687-CB70C4EE7663}" presName="hierChild5" presStyleCnt="0"/>
      <dgm:spPr/>
    </dgm:pt>
    <dgm:pt modelId="{69CEBE45-88EE-477C-A872-48EADC8D440F}" type="pres">
      <dgm:prSet presAssocID="{B50FC1A2-5C41-4343-98C8-132E8900F2DA}" presName="Name37" presStyleLbl="parChTrans1D2" presStyleIdx="1" presStyleCnt="3"/>
      <dgm:spPr/>
      <dgm:t>
        <a:bodyPr/>
        <a:lstStyle/>
        <a:p>
          <a:endParaRPr lang="en-US"/>
        </a:p>
      </dgm:t>
    </dgm:pt>
    <dgm:pt modelId="{F06ACA92-F156-4912-BDF4-9F3F23E65C2A}" type="pres">
      <dgm:prSet presAssocID="{2F28B5BD-7EBA-4FB6-AFC5-9EB3EEC0DF01}" presName="hierRoot2" presStyleCnt="0">
        <dgm:presLayoutVars>
          <dgm:hierBranch val="init"/>
        </dgm:presLayoutVars>
      </dgm:prSet>
      <dgm:spPr/>
    </dgm:pt>
    <dgm:pt modelId="{7500CEE4-C138-48E0-93B2-0049B2661F81}" type="pres">
      <dgm:prSet presAssocID="{2F28B5BD-7EBA-4FB6-AFC5-9EB3EEC0DF01}" presName="rootComposite" presStyleCnt="0"/>
      <dgm:spPr/>
    </dgm:pt>
    <dgm:pt modelId="{B8DF7886-9CEE-4EE8-9E08-157CA4DAE09C}" type="pres">
      <dgm:prSet presAssocID="{2F28B5BD-7EBA-4FB6-AFC5-9EB3EEC0DF01}" presName="rootText" presStyleLbl="node2" presStyleIdx="1" presStyleCnt="3" custLinFactY="10708" custLinFactNeighborX="-4550" custLinFactNeighborY="100000">
        <dgm:presLayoutVars>
          <dgm:chPref val="3"/>
        </dgm:presLayoutVars>
      </dgm:prSet>
      <dgm:spPr/>
      <dgm:t>
        <a:bodyPr/>
        <a:lstStyle/>
        <a:p>
          <a:endParaRPr lang="en-US"/>
        </a:p>
      </dgm:t>
    </dgm:pt>
    <dgm:pt modelId="{986C08B0-5CA1-4C27-B201-F8EF8CCE81AC}" type="pres">
      <dgm:prSet presAssocID="{2F28B5BD-7EBA-4FB6-AFC5-9EB3EEC0DF01}" presName="rootConnector" presStyleLbl="node2" presStyleIdx="1" presStyleCnt="3"/>
      <dgm:spPr/>
      <dgm:t>
        <a:bodyPr/>
        <a:lstStyle/>
        <a:p>
          <a:endParaRPr lang="en-US"/>
        </a:p>
      </dgm:t>
    </dgm:pt>
    <dgm:pt modelId="{9A6116DA-BE43-40DD-8008-AD161A0043AA}" type="pres">
      <dgm:prSet presAssocID="{2F28B5BD-7EBA-4FB6-AFC5-9EB3EEC0DF01}" presName="hierChild4" presStyleCnt="0"/>
      <dgm:spPr/>
    </dgm:pt>
    <dgm:pt modelId="{E7892CD9-4D23-47C1-9DEC-21CCFCD1CB56}" type="pres">
      <dgm:prSet presAssocID="{2F28B5BD-7EBA-4FB6-AFC5-9EB3EEC0DF01}" presName="hierChild5" presStyleCnt="0"/>
      <dgm:spPr/>
    </dgm:pt>
    <dgm:pt modelId="{2AAED67F-3F74-4D66-B3CC-FC361FCAE90A}" type="pres">
      <dgm:prSet presAssocID="{C58BEE0E-60CA-47A1-8DB9-27EFAC9D8F79}" presName="Name37" presStyleLbl="parChTrans1D2" presStyleIdx="2" presStyleCnt="3"/>
      <dgm:spPr/>
      <dgm:t>
        <a:bodyPr/>
        <a:lstStyle/>
        <a:p>
          <a:endParaRPr lang="en-US"/>
        </a:p>
      </dgm:t>
    </dgm:pt>
    <dgm:pt modelId="{070043D6-2A0C-4B5F-A35D-EFBFAF70151D}" type="pres">
      <dgm:prSet presAssocID="{0034F956-1E2A-4870-AB80-9D00B6427074}" presName="hierRoot2" presStyleCnt="0">
        <dgm:presLayoutVars>
          <dgm:hierBranch val="init"/>
        </dgm:presLayoutVars>
      </dgm:prSet>
      <dgm:spPr/>
    </dgm:pt>
    <dgm:pt modelId="{70DC86D5-D7EE-4A95-AD96-A838D750FAE2}" type="pres">
      <dgm:prSet presAssocID="{0034F956-1E2A-4870-AB80-9D00B6427074}" presName="rootComposite" presStyleCnt="0"/>
      <dgm:spPr/>
    </dgm:pt>
    <dgm:pt modelId="{7EED77F0-4801-4F1F-ACA8-B217231B2FAD}" type="pres">
      <dgm:prSet presAssocID="{0034F956-1E2A-4870-AB80-9D00B6427074}" presName="rootText" presStyleLbl="node2" presStyleIdx="2" presStyleCnt="3" custScaleY="88715" custLinFactNeighborX="-15712" custLinFactNeighborY="4556">
        <dgm:presLayoutVars>
          <dgm:chPref val="3"/>
        </dgm:presLayoutVars>
      </dgm:prSet>
      <dgm:spPr/>
      <dgm:t>
        <a:bodyPr/>
        <a:lstStyle/>
        <a:p>
          <a:endParaRPr lang="en-US"/>
        </a:p>
      </dgm:t>
    </dgm:pt>
    <dgm:pt modelId="{83DB4B47-8BD4-455E-8578-C611110ECB21}" type="pres">
      <dgm:prSet presAssocID="{0034F956-1E2A-4870-AB80-9D00B6427074}" presName="rootConnector" presStyleLbl="node2" presStyleIdx="2" presStyleCnt="3"/>
      <dgm:spPr/>
      <dgm:t>
        <a:bodyPr/>
        <a:lstStyle/>
        <a:p>
          <a:endParaRPr lang="en-US"/>
        </a:p>
      </dgm:t>
    </dgm:pt>
    <dgm:pt modelId="{87C936C9-0D1E-491F-83B6-5686106B831A}" type="pres">
      <dgm:prSet presAssocID="{0034F956-1E2A-4870-AB80-9D00B6427074}" presName="hierChild4" presStyleCnt="0"/>
      <dgm:spPr/>
    </dgm:pt>
    <dgm:pt modelId="{30872724-5D92-4806-8ACF-2BD53C598544}" type="pres">
      <dgm:prSet presAssocID="{0034F956-1E2A-4870-AB80-9D00B6427074}" presName="hierChild5" presStyleCnt="0"/>
      <dgm:spPr/>
    </dgm:pt>
    <dgm:pt modelId="{842D98CC-BB41-42CE-868F-D1A5A20CF53C}" type="pres">
      <dgm:prSet presAssocID="{6A37857A-BE2D-4E4A-BA9E-F01A15A60F8B}" presName="hierChild3" presStyleCnt="0"/>
      <dgm:spPr/>
    </dgm:pt>
  </dgm:ptLst>
  <dgm:cxnLst>
    <dgm:cxn modelId="{663DDCEC-2663-438D-808F-8D331D536CC2}" srcId="{82C74E4A-ACBD-4A8A-A2DC-72ADF8B45F79}" destId="{6A37857A-BE2D-4E4A-BA9E-F01A15A60F8B}" srcOrd="0" destOrd="0" parTransId="{D67D7EE9-66C4-4BAA-94D4-6BA2409B79D4}" sibTransId="{FBF5C5B4-D2E2-47F5-BBE2-D24714E7558F}"/>
    <dgm:cxn modelId="{0888914A-3C20-4349-A313-DCEA2CE3B1B8}" type="presOf" srcId="{2F28B5BD-7EBA-4FB6-AFC5-9EB3EEC0DF01}" destId="{986C08B0-5CA1-4C27-B201-F8EF8CCE81AC}" srcOrd="1" destOrd="0" presId="urn:microsoft.com/office/officeart/2005/8/layout/orgChart1"/>
    <dgm:cxn modelId="{84A0BF9B-B139-41E5-940A-EF136EC50B7B}" type="presOf" srcId="{0034F956-1E2A-4870-AB80-9D00B6427074}" destId="{83DB4B47-8BD4-455E-8578-C611110ECB21}" srcOrd="1" destOrd="0" presId="urn:microsoft.com/office/officeart/2005/8/layout/orgChart1"/>
    <dgm:cxn modelId="{A809E30A-6C4A-4C1D-B8BC-341BFBBDA7BE}" srcId="{6A37857A-BE2D-4E4A-BA9E-F01A15A60F8B}" destId="{0118F762-A78B-4647-B687-CB70C4EE7663}" srcOrd="0" destOrd="0" parTransId="{EBB808E4-E227-4AF6-9693-657ADC635E1B}" sibTransId="{E1B989D9-1F4A-4990-B431-591608E08E44}"/>
    <dgm:cxn modelId="{269FDD1A-E2D7-47D6-A217-7BAC4242E972}" type="presOf" srcId="{0034F956-1E2A-4870-AB80-9D00B6427074}" destId="{7EED77F0-4801-4F1F-ACA8-B217231B2FAD}" srcOrd="0" destOrd="0" presId="urn:microsoft.com/office/officeart/2005/8/layout/orgChart1"/>
    <dgm:cxn modelId="{52C8F0C7-2F6E-4ECF-AC95-4190306D0DEE}" type="presOf" srcId="{0118F762-A78B-4647-B687-CB70C4EE7663}" destId="{39407393-CBEF-4881-8600-A66559492D55}" srcOrd="1" destOrd="0" presId="urn:microsoft.com/office/officeart/2005/8/layout/orgChart1"/>
    <dgm:cxn modelId="{7B2B854D-F548-49E7-8697-1F752F574B98}" type="presOf" srcId="{2F28B5BD-7EBA-4FB6-AFC5-9EB3EEC0DF01}" destId="{B8DF7886-9CEE-4EE8-9E08-157CA4DAE09C}" srcOrd="0" destOrd="0" presId="urn:microsoft.com/office/officeart/2005/8/layout/orgChart1"/>
    <dgm:cxn modelId="{CDD2B577-2CD5-4F5B-B191-870A24C525B9}" type="presOf" srcId="{6A37857A-BE2D-4E4A-BA9E-F01A15A60F8B}" destId="{00EBBE0F-BD58-45F1-982D-482CD014CE2A}" srcOrd="1" destOrd="0" presId="urn:microsoft.com/office/officeart/2005/8/layout/orgChart1"/>
    <dgm:cxn modelId="{3F528D3C-9A6C-4CBB-96A9-7C94305982EE}" type="presOf" srcId="{82C74E4A-ACBD-4A8A-A2DC-72ADF8B45F79}" destId="{870A8CE9-0F50-42E4-8E1B-C1ED6C85631F}" srcOrd="0" destOrd="0" presId="urn:microsoft.com/office/officeart/2005/8/layout/orgChart1"/>
    <dgm:cxn modelId="{FD95635A-9171-4A3F-9127-685E105CFAE7}" type="presOf" srcId="{0118F762-A78B-4647-B687-CB70C4EE7663}" destId="{9454F7BB-A88E-4CF8-A3C6-83396667B41C}" srcOrd="0" destOrd="0" presId="urn:microsoft.com/office/officeart/2005/8/layout/orgChart1"/>
    <dgm:cxn modelId="{04C0414C-D500-4139-9A23-850BCB0136AE}" type="presOf" srcId="{6A37857A-BE2D-4E4A-BA9E-F01A15A60F8B}" destId="{BC763876-6075-48E8-B0E2-6D97F0F0EFC4}" srcOrd="0" destOrd="0" presId="urn:microsoft.com/office/officeart/2005/8/layout/orgChart1"/>
    <dgm:cxn modelId="{DE888402-0CC0-4FF8-AB40-F86C4C3BAB3C}" srcId="{6A37857A-BE2D-4E4A-BA9E-F01A15A60F8B}" destId="{2F28B5BD-7EBA-4FB6-AFC5-9EB3EEC0DF01}" srcOrd="1" destOrd="0" parTransId="{B50FC1A2-5C41-4343-98C8-132E8900F2DA}" sibTransId="{066DF4FD-F960-4220-83D6-84BA277F2400}"/>
    <dgm:cxn modelId="{DA7C21F9-182F-4EC2-A357-30346D314E8F}" type="presOf" srcId="{C58BEE0E-60CA-47A1-8DB9-27EFAC9D8F79}" destId="{2AAED67F-3F74-4D66-B3CC-FC361FCAE90A}" srcOrd="0" destOrd="0" presId="urn:microsoft.com/office/officeart/2005/8/layout/orgChart1"/>
    <dgm:cxn modelId="{1599DC4A-4D30-4C75-B692-D0105F2DA3D2}" type="presOf" srcId="{B50FC1A2-5C41-4343-98C8-132E8900F2DA}" destId="{69CEBE45-88EE-477C-A872-48EADC8D440F}" srcOrd="0" destOrd="0" presId="urn:microsoft.com/office/officeart/2005/8/layout/orgChart1"/>
    <dgm:cxn modelId="{BCF1330C-6B4A-4EC1-ADE2-B086C7865373}" type="presOf" srcId="{EBB808E4-E227-4AF6-9693-657ADC635E1B}" destId="{8088DD56-F0F6-4CAA-BB6B-2D59A3E43459}" srcOrd="0" destOrd="0" presId="urn:microsoft.com/office/officeart/2005/8/layout/orgChart1"/>
    <dgm:cxn modelId="{38A390B5-8821-41C5-B375-1A642EB5FD33}" srcId="{6A37857A-BE2D-4E4A-BA9E-F01A15A60F8B}" destId="{0034F956-1E2A-4870-AB80-9D00B6427074}" srcOrd="2" destOrd="0" parTransId="{C58BEE0E-60CA-47A1-8DB9-27EFAC9D8F79}" sibTransId="{709E6428-A222-44E2-8F6F-1F15D69FA705}"/>
    <dgm:cxn modelId="{D3CCEFFA-E597-4084-BC52-186DEB71A33B}" type="presParOf" srcId="{870A8CE9-0F50-42E4-8E1B-C1ED6C85631F}" destId="{3E193316-3FBA-4A64-831A-7117FFBCA74F}" srcOrd="0" destOrd="0" presId="urn:microsoft.com/office/officeart/2005/8/layout/orgChart1"/>
    <dgm:cxn modelId="{B2D96945-881D-44CA-88A8-A62FF63B836D}" type="presParOf" srcId="{3E193316-3FBA-4A64-831A-7117FFBCA74F}" destId="{929955E2-2253-425D-A8B4-47B247084A6E}" srcOrd="0" destOrd="0" presId="urn:microsoft.com/office/officeart/2005/8/layout/orgChart1"/>
    <dgm:cxn modelId="{0B0ADAF4-0F22-496C-954D-58B84987A2A8}" type="presParOf" srcId="{929955E2-2253-425D-A8B4-47B247084A6E}" destId="{BC763876-6075-48E8-B0E2-6D97F0F0EFC4}" srcOrd="0" destOrd="0" presId="urn:microsoft.com/office/officeart/2005/8/layout/orgChart1"/>
    <dgm:cxn modelId="{3BFB21C9-EF71-4986-9316-C6938E3562B2}" type="presParOf" srcId="{929955E2-2253-425D-A8B4-47B247084A6E}" destId="{00EBBE0F-BD58-45F1-982D-482CD014CE2A}" srcOrd="1" destOrd="0" presId="urn:microsoft.com/office/officeart/2005/8/layout/orgChart1"/>
    <dgm:cxn modelId="{3B35D537-A19D-427E-97A7-35AA1CFD8095}" type="presParOf" srcId="{3E193316-3FBA-4A64-831A-7117FFBCA74F}" destId="{B8B7322C-1EB4-489B-8BF2-B2853470C19B}" srcOrd="1" destOrd="0" presId="urn:microsoft.com/office/officeart/2005/8/layout/orgChart1"/>
    <dgm:cxn modelId="{E0A2AA19-2350-42A7-947F-BB34C159EBF9}" type="presParOf" srcId="{B8B7322C-1EB4-489B-8BF2-B2853470C19B}" destId="{8088DD56-F0F6-4CAA-BB6B-2D59A3E43459}" srcOrd="0" destOrd="0" presId="urn:microsoft.com/office/officeart/2005/8/layout/orgChart1"/>
    <dgm:cxn modelId="{73217193-94A4-43BD-B977-9B5364ECE606}" type="presParOf" srcId="{B8B7322C-1EB4-489B-8BF2-B2853470C19B}" destId="{7405ABF0-320B-4D7A-97F5-F0EE4C03D3BE}" srcOrd="1" destOrd="0" presId="urn:microsoft.com/office/officeart/2005/8/layout/orgChart1"/>
    <dgm:cxn modelId="{B51DD99B-5341-4A3A-A2CB-E4B68A74B352}" type="presParOf" srcId="{7405ABF0-320B-4D7A-97F5-F0EE4C03D3BE}" destId="{3B1B2EBD-3910-4C25-AD36-96E192A0E1C4}" srcOrd="0" destOrd="0" presId="urn:microsoft.com/office/officeart/2005/8/layout/orgChart1"/>
    <dgm:cxn modelId="{ABD68407-07CE-45A2-BC34-645E4E3A7B52}" type="presParOf" srcId="{3B1B2EBD-3910-4C25-AD36-96E192A0E1C4}" destId="{9454F7BB-A88E-4CF8-A3C6-83396667B41C}" srcOrd="0" destOrd="0" presId="urn:microsoft.com/office/officeart/2005/8/layout/orgChart1"/>
    <dgm:cxn modelId="{51513F4D-A892-459D-A57D-CAEC08E9F09C}" type="presParOf" srcId="{3B1B2EBD-3910-4C25-AD36-96E192A0E1C4}" destId="{39407393-CBEF-4881-8600-A66559492D55}" srcOrd="1" destOrd="0" presId="urn:microsoft.com/office/officeart/2005/8/layout/orgChart1"/>
    <dgm:cxn modelId="{B0547E1A-C169-4293-877F-ABCBA55A1EA5}" type="presParOf" srcId="{7405ABF0-320B-4D7A-97F5-F0EE4C03D3BE}" destId="{F5033F35-EB2D-4DBE-A7BB-67DB03B8BC74}" srcOrd="1" destOrd="0" presId="urn:microsoft.com/office/officeart/2005/8/layout/orgChart1"/>
    <dgm:cxn modelId="{50FA9FF3-2685-4132-9722-8AB46B554149}" type="presParOf" srcId="{7405ABF0-320B-4D7A-97F5-F0EE4C03D3BE}" destId="{C34FACA5-205A-47C7-915F-87362518357D}" srcOrd="2" destOrd="0" presId="urn:microsoft.com/office/officeart/2005/8/layout/orgChart1"/>
    <dgm:cxn modelId="{79B11E8C-34E4-4216-BC18-A0BF7559E737}" type="presParOf" srcId="{B8B7322C-1EB4-489B-8BF2-B2853470C19B}" destId="{69CEBE45-88EE-477C-A872-48EADC8D440F}" srcOrd="2" destOrd="0" presId="urn:microsoft.com/office/officeart/2005/8/layout/orgChart1"/>
    <dgm:cxn modelId="{F5448E82-314E-44A8-A73A-F62BD3E9789B}" type="presParOf" srcId="{B8B7322C-1EB4-489B-8BF2-B2853470C19B}" destId="{F06ACA92-F156-4912-BDF4-9F3F23E65C2A}" srcOrd="3" destOrd="0" presId="urn:microsoft.com/office/officeart/2005/8/layout/orgChart1"/>
    <dgm:cxn modelId="{0E6A2E51-3450-4B20-AF9E-E7B0FADA3286}" type="presParOf" srcId="{F06ACA92-F156-4912-BDF4-9F3F23E65C2A}" destId="{7500CEE4-C138-48E0-93B2-0049B2661F81}" srcOrd="0" destOrd="0" presId="urn:microsoft.com/office/officeart/2005/8/layout/orgChart1"/>
    <dgm:cxn modelId="{50DD26AB-DB25-4C20-9982-3FA731D077AF}" type="presParOf" srcId="{7500CEE4-C138-48E0-93B2-0049B2661F81}" destId="{B8DF7886-9CEE-4EE8-9E08-157CA4DAE09C}" srcOrd="0" destOrd="0" presId="urn:microsoft.com/office/officeart/2005/8/layout/orgChart1"/>
    <dgm:cxn modelId="{4085B7E7-9E5E-4FD7-9A9F-140E30AF59CA}" type="presParOf" srcId="{7500CEE4-C138-48E0-93B2-0049B2661F81}" destId="{986C08B0-5CA1-4C27-B201-F8EF8CCE81AC}" srcOrd="1" destOrd="0" presId="urn:microsoft.com/office/officeart/2005/8/layout/orgChart1"/>
    <dgm:cxn modelId="{2FF20D43-3000-4675-AC54-02DBC232372F}" type="presParOf" srcId="{F06ACA92-F156-4912-BDF4-9F3F23E65C2A}" destId="{9A6116DA-BE43-40DD-8008-AD161A0043AA}" srcOrd="1" destOrd="0" presId="urn:microsoft.com/office/officeart/2005/8/layout/orgChart1"/>
    <dgm:cxn modelId="{E4E6B230-136B-443C-B1BB-550428223F9C}" type="presParOf" srcId="{F06ACA92-F156-4912-BDF4-9F3F23E65C2A}" destId="{E7892CD9-4D23-47C1-9DEC-21CCFCD1CB56}" srcOrd="2" destOrd="0" presId="urn:microsoft.com/office/officeart/2005/8/layout/orgChart1"/>
    <dgm:cxn modelId="{87C75251-1501-4499-853F-9830C9C6904F}" type="presParOf" srcId="{B8B7322C-1EB4-489B-8BF2-B2853470C19B}" destId="{2AAED67F-3F74-4D66-B3CC-FC361FCAE90A}" srcOrd="4" destOrd="0" presId="urn:microsoft.com/office/officeart/2005/8/layout/orgChart1"/>
    <dgm:cxn modelId="{8BAF7C9E-3ABD-4D3C-BBC1-EE09189A27CB}" type="presParOf" srcId="{B8B7322C-1EB4-489B-8BF2-B2853470C19B}" destId="{070043D6-2A0C-4B5F-A35D-EFBFAF70151D}" srcOrd="5" destOrd="0" presId="urn:microsoft.com/office/officeart/2005/8/layout/orgChart1"/>
    <dgm:cxn modelId="{6FECA56F-08E0-41E3-8D90-2B143E8C9B14}" type="presParOf" srcId="{070043D6-2A0C-4B5F-A35D-EFBFAF70151D}" destId="{70DC86D5-D7EE-4A95-AD96-A838D750FAE2}" srcOrd="0" destOrd="0" presId="urn:microsoft.com/office/officeart/2005/8/layout/orgChart1"/>
    <dgm:cxn modelId="{F189476B-734B-48CC-BA41-09F33EB0BC5B}" type="presParOf" srcId="{70DC86D5-D7EE-4A95-AD96-A838D750FAE2}" destId="{7EED77F0-4801-4F1F-ACA8-B217231B2FAD}" srcOrd="0" destOrd="0" presId="urn:microsoft.com/office/officeart/2005/8/layout/orgChart1"/>
    <dgm:cxn modelId="{1DA3CAB0-FB0C-469D-A322-2D62D4B722C4}" type="presParOf" srcId="{70DC86D5-D7EE-4A95-AD96-A838D750FAE2}" destId="{83DB4B47-8BD4-455E-8578-C611110ECB21}" srcOrd="1" destOrd="0" presId="urn:microsoft.com/office/officeart/2005/8/layout/orgChart1"/>
    <dgm:cxn modelId="{A5D9B175-F33C-416F-81E9-4FD77A8D7F43}" type="presParOf" srcId="{070043D6-2A0C-4B5F-A35D-EFBFAF70151D}" destId="{87C936C9-0D1E-491F-83B6-5686106B831A}" srcOrd="1" destOrd="0" presId="urn:microsoft.com/office/officeart/2005/8/layout/orgChart1"/>
    <dgm:cxn modelId="{42CE14FB-CE96-44A5-AC34-1E4743E7444F}" type="presParOf" srcId="{070043D6-2A0C-4B5F-A35D-EFBFAF70151D}" destId="{30872724-5D92-4806-8ACF-2BD53C598544}" srcOrd="2" destOrd="0" presId="urn:microsoft.com/office/officeart/2005/8/layout/orgChart1"/>
    <dgm:cxn modelId="{FDD9C126-1749-467B-A7F7-6B3F3BDC0DE4}" type="presParOf" srcId="{3E193316-3FBA-4A64-831A-7117FFBCA74F}" destId="{842D98CC-BB41-42CE-868F-D1A5A20CF53C}"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4004498-C55F-4F0C-AA70-431D7D8EBAB0}" type="doc">
      <dgm:prSet loTypeId="urn:microsoft.com/office/officeart/2005/8/layout/orgChart1" loCatId="hierarchy" qsTypeId="urn:microsoft.com/office/officeart/2005/8/quickstyle/simple1#14" qsCatId="simple" csTypeId="urn:microsoft.com/office/officeart/2005/8/colors/accent1_2#3" csCatId="accent1" phldr="1"/>
      <dgm:spPr/>
      <dgm:t>
        <a:bodyPr/>
        <a:lstStyle/>
        <a:p>
          <a:endParaRPr lang="en-US"/>
        </a:p>
      </dgm:t>
    </dgm:pt>
    <dgm:pt modelId="{023C9AAC-4CFC-4E1B-B0F1-50740AE2032F}">
      <dgm:prSet phldrT="[Text]" custT="1"/>
      <dgm:spPr/>
      <dgm:t>
        <a:bodyPr/>
        <a:lstStyle/>
        <a:p>
          <a:r>
            <a:rPr lang="en-US" sz="3600" dirty="0" smtClean="0"/>
            <a:t>Utility Policies</a:t>
          </a:r>
          <a:endParaRPr lang="en-US" sz="3600" dirty="0"/>
        </a:p>
      </dgm:t>
    </dgm:pt>
    <dgm:pt modelId="{32DF4F39-198B-46EA-8434-2F891DAE8987}" type="parTrans" cxnId="{1A8C760A-7B0B-4237-AD0A-082E1DEFA83E}">
      <dgm:prSet/>
      <dgm:spPr/>
      <dgm:t>
        <a:bodyPr/>
        <a:lstStyle/>
        <a:p>
          <a:endParaRPr lang="en-US"/>
        </a:p>
      </dgm:t>
    </dgm:pt>
    <dgm:pt modelId="{5B0FFDC8-0480-4A7A-A1DB-4C8881442B5F}" type="sibTrans" cxnId="{1A8C760A-7B0B-4237-AD0A-082E1DEFA83E}">
      <dgm:prSet/>
      <dgm:spPr/>
      <dgm:t>
        <a:bodyPr/>
        <a:lstStyle/>
        <a:p>
          <a:endParaRPr lang="en-US"/>
        </a:p>
      </dgm:t>
    </dgm:pt>
    <dgm:pt modelId="{47F190DD-6665-4DB5-84E6-FEBF6F428379}">
      <dgm:prSet phldrT="[Text]" custT="1"/>
      <dgm:spPr/>
      <dgm:t>
        <a:bodyPr/>
        <a:lstStyle/>
        <a:p>
          <a:r>
            <a:rPr lang="en-US" sz="2300" dirty="0" smtClean="0"/>
            <a:t>Interconnection</a:t>
          </a:r>
          <a:endParaRPr lang="en-US" sz="2300" dirty="0"/>
        </a:p>
      </dgm:t>
    </dgm:pt>
    <dgm:pt modelId="{53FE1C12-5AF6-41A5-95C3-45189B12C447}" type="parTrans" cxnId="{08CC6920-E6F9-474D-A3D6-0261031A2195}">
      <dgm:prSet/>
      <dgm:spPr/>
      <dgm:t>
        <a:bodyPr/>
        <a:lstStyle/>
        <a:p>
          <a:endParaRPr lang="en-US"/>
        </a:p>
      </dgm:t>
    </dgm:pt>
    <dgm:pt modelId="{07E75AEF-FFEA-4CE9-90ED-2460609A425D}" type="sibTrans" cxnId="{08CC6920-E6F9-474D-A3D6-0261031A2195}">
      <dgm:prSet/>
      <dgm:spPr/>
      <dgm:t>
        <a:bodyPr/>
        <a:lstStyle/>
        <a:p>
          <a:endParaRPr lang="en-US"/>
        </a:p>
      </dgm:t>
    </dgm:pt>
    <dgm:pt modelId="{13F75C7A-6A27-472C-A7B6-821DAA5146F1}">
      <dgm:prSet phldrT="[Text]" custT="1"/>
      <dgm:spPr/>
      <dgm:t>
        <a:bodyPr/>
        <a:lstStyle/>
        <a:p>
          <a:r>
            <a:rPr lang="en-US" sz="2300" dirty="0" smtClean="0"/>
            <a:t>Net Metering</a:t>
          </a:r>
          <a:endParaRPr lang="en-US" sz="2300" dirty="0"/>
        </a:p>
      </dgm:t>
    </dgm:pt>
    <dgm:pt modelId="{3EC05752-A566-4821-ADCE-502B686352B9}" type="parTrans" cxnId="{25111A3D-6E3C-421E-9A25-6AD4542D7355}">
      <dgm:prSet/>
      <dgm:spPr/>
      <dgm:t>
        <a:bodyPr/>
        <a:lstStyle/>
        <a:p>
          <a:endParaRPr lang="en-US"/>
        </a:p>
      </dgm:t>
    </dgm:pt>
    <dgm:pt modelId="{0B140372-77EF-4D78-85BB-0634BE9DC44F}" type="sibTrans" cxnId="{25111A3D-6E3C-421E-9A25-6AD4542D7355}">
      <dgm:prSet/>
      <dgm:spPr/>
      <dgm:t>
        <a:bodyPr/>
        <a:lstStyle/>
        <a:p>
          <a:endParaRPr lang="en-US"/>
        </a:p>
      </dgm:t>
    </dgm:pt>
    <dgm:pt modelId="{FD075DD9-542E-4475-8E10-B45658C44102}">
      <dgm:prSet phldrT="[Text]" custT="1"/>
      <dgm:spPr/>
      <dgm:t>
        <a:bodyPr/>
        <a:lstStyle/>
        <a:p>
          <a:r>
            <a:rPr lang="en-US" sz="2300" dirty="0" smtClean="0"/>
            <a:t>Rates</a:t>
          </a:r>
          <a:endParaRPr lang="en-US" sz="2300" dirty="0"/>
        </a:p>
      </dgm:t>
    </dgm:pt>
    <dgm:pt modelId="{05805C60-853C-4E31-BC66-345DAE7318F7}" type="parTrans" cxnId="{0705800B-5173-4831-B064-D11420883DB2}">
      <dgm:prSet/>
      <dgm:spPr/>
      <dgm:t>
        <a:bodyPr/>
        <a:lstStyle/>
        <a:p>
          <a:endParaRPr lang="en-US"/>
        </a:p>
      </dgm:t>
    </dgm:pt>
    <dgm:pt modelId="{C3AB0586-855C-4E99-A412-5ED32D85800A}" type="sibTrans" cxnId="{0705800B-5173-4831-B064-D11420883DB2}">
      <dgm:prSet/>
      <dgm:spPr/>
      <dgm:t>
        <a:bodyPr/>
        <a:lstStyle/>
        <a:p>
          <a:endParaRPr lang="en-US"/>
        </a:p>
      </dgm:t>
    </dgm:pt>
    <dgm:pt modelId="{4EA59FA0-A5BE-4DD0-B814-9F27ACD96876}" type="pres">
      <dgm:prSet presAssocID="{74004498-C55F-4F0C-AA70-431D7D8EBAB0}" presName="hierChild1" presStyleCnt="0">
        <dgm:presLayoutVars>
          <dgm:orgChart val="1"/>
          <dgm:chPref val="1"/>
          <dgm:dir/>
          <dgm:animOne val="branch"/>
          <dgm:animLvl val="lvl"/>
          <dgm:resizeHandles/>
        </dgm:presLayoutVars>
      </dgm:prSet>
      <dgm:spPr/>
      <dgm:t>
        <a:bodyPr/>
        <a:lstStyle/>
        <a:p>
          <a:endParaRPr lang="en-US"/>
        </a:p>
      </dgm:t>
    </dgm:pt>
    <dgm:pt modelId="{C05DEC0D-0755-4049-B06B-1093B4BCE146}" type="pres">
      <dgm:prSet presAssocID="{023C9AAC-4CFC-4E1B-B0F1-50740AE2032F}" presName="hierRoot1" presStyleCnt="0">
        <dgm:presLayoutVars>
          <dgm:hierBranch val="init"/>
        </dgm:presLayoutVars>
      </dgm:prSet>
      <dgm:spPr/>
    </dgm:pt>
    <dgm:pt modelId="{B7A9E549-FBDA-4AF9-ACD1-20180CB83891}" type="pres">
      <dgm:prSet presAssocID="{023C9AAC-4CFC-4E1B-B0F1-50740AE2032F}" presName="rootComposite1" presStyleCnt="0"/>
      <dgm:spPr/>
    </dgm:pt>
    <dgm:pt modelId="{D6FE484A-B96E-42B4-B05A-F5A42C440058}" type="pres">
      <dgm:prSet presAssocID="{023C9AAC-4CFC-4E1B-B0F1-50740AE2032F}" presName="rootText1" presStyleLbl="node0" presStyleIdx="0" presStyleCnt="1" custScaleX="636714" custScaleY="425113" custLinFactY="-144376" custLinFactNeighborX="-506" custLinFactNeighborY="-200000">
        <dgm:presLayoutVars>
          <dgm:chPref val="3"/>
        </dgm:presLayoutVars>
      </dgm:prSet>
      <dgm:spPr/>
      <dgm:t>
        <a:bodyPr/>
        <a:lstStyle/>
        <a:p>
          <a:endParaRPr lang="en-US"/>
        </a:p>
      </dgm:t>
    </dgm:pt>
    <dgm:pt modelId="{63E9B703-9FE5-4EFC-9576-A7414F18350F}" type="pres">
      <dgm:prSet presAssocID="{023C9AAC-4CFC-4E1B-B0F1-50740AE2032F}" presName="rootConnector1" presStyleLbl="node1" presStyleIdx="0" presStyleCnt="0"/>
      <dgm:spPr/>
      <dgm:t>
        <a:bodyPr/>
        <a:lstStyle/>
        <a:p>
          <a:endParaRPr lang="en-US"/>
        </a:p>
      </dgm:t>
    </dgm:pt>
    <dgm:pt modelId="{A786FD3A-F8D0-4E95-9A8D-A73569EC813B}" type="pres">
      <dgm:prSet presAssocID="{023C9AAC-4CFC-4E1B-B0F1-50740AE2032F}" presName="hierChild2" presStyleCnt="0"/>
      <dgm:spPr/>
    </dgm:pt>
    <dgm:pt modelId="{8ED8E520-74F4-482A-B064-1A2E06C2C169}" type="pres">
      <dgm:prSet presAssocID="{53FE1C12-5AF6-41A5-95C3-45189B12C447}" presName="Name37" presStyleLbl="parChTrans1D2" presStyleIdx="0" presStyleCnt="3"/>
      <dgm:spPr/>
      <dgm:t>
        <a:bodyPr/>
        <a:lstStyle/>
        <a:p>
          <a:endParaRPr lang="en-US"/>
        </a:p>
      </dgm:t>
    </dgm:pt>
    <dgm:pt modelId="{59368F88-871B-49AB-BBCC-8BAFCEB03471}" type="pres">
      <dgm:prSet presAssocID="{47F190DD-6665-4DB5-84E6-FEBF6F428379}" presName="hierRoot2" presStyleCnt="0">
        <dgm:presLayoutVars>
          <dgm:hierBranch val="init"/>
        </dgm:presLayoutVars>
      </dgm:prSet>
      <dgm:spPr/>
    </dgm:pt>
    <dgm:pt modelId="{E95C80A4-D1A6-4DC1-BF7F-7DE3E11AF83C}" type="pres">
      <dgm:prSet presAssocID="{47F190DD-6665-4DB5-84E6-FEBF6F428379}" presName="rootComposite" presStyleCnt="0"/>
      <dgm:spPr/>
    </dgm:pt>
    <dgm:pt modelId="{D5C4B695-EDD5-4DD6-860C-B7EF137F1B26}" type="pres">
      <dgm:prSet presAssocID="{47F190DD-6665-4DB5-84E6-FEBF6F428379}" presName="rootText" presStyleLbl="node2" presStyleIdx="0" presStyleCnt="3" custScaleX="404511" custScaleY="248672" custLinFactNeighborX="-695" custLinFactNeighborY="-70470">
        <dgm:presLayoutVars>
          <dgm:chPref val="3"/>
        </dgm:presLayoutVars>
      </dgm:prSet>
      <dgm:spPr/>
      <dgm:t>
        <a:bodyPr/>
        <a:lstStyle/>
        <a:p>
          <a:endParaRPr lang="en-US"/>
        </a:p>
      </dgm:t>
    </dgm:pt>
    <dgm:pt modelId="{9E87AA40-9DBA-4DEE-B595-6B586519091A}" type="pres">
      <dgm:prSet presAssocID="{47F190DD-6665-4DB5-84E6-FEBF6F428379}" presName="rootConnector" presStyleLbl="node2" presStyleIdx="0" presStyleCnt="3"/>
      <dgm:spPr/>
      <dgm:t>
        <a:bodyPr/>
        <a:lstStyle/>
        <a:p>
          <a:endParaRPr lang="en-US"/>
        </a:p>
      </dgm:t>
    </dgm:pt>
    <dgm:pt modelId="{4313EBC2-DBAF-4A52-9857-CDFA22C7FE4C}" type="pres">
      <dgm:prSet presAssocID="{47F190DD-6665-4DB5-84E6-FEBF6F428379}" presName="hierChild4" presStyleCnt="0"/>
      <dgm:spPr/>
    </dgm:pt>
    <dgm:pt modelId="{9014642B-68D0-4927-A565-B82D7B629740}" type="pres">
      <dgm:prSet presAssocID="{47F190DD-6665-4DB5-84E6-FEBF6F428379}" presName="hierChild5" presStyleCnt="0"/>
      <dgm:spPr/>
    </dgm:pt>
    <dgm:pt modelId="{46E94523-756B-4A30-9590-3642EDD88A2D}" type="pres">
      <dgm:prSet presAssocID="{3EC05752-A566-4821-ADCE-502B686352B9}" presName="Name37" presStyleLbl="parChTrans1D2" presStyleIdx="1" presStyleCnt="3"/>
      <dgm:spPr/>
      <dgm:t>
        <a:bodyPr/>
        <a:lstStyle/>
        <a:p>
          <a:endParaRPr lang="en-US"/>
        </a:p>
      </dgm:t>
    </dgm:pt>
    <dgm:pt modelId="{4482628F-FA4B-4D3B-BF15-21DA8F9EE63D}" type="pres">
      <dgm:prSet presAssocID="{13F75C7A-6A27-472C-A7B6-821DAA5146F1}" presName="hierRoot2" presStyleCnt="0">
        <dgm:presLayoutVars>
          <dgm:hierBranch val="init"/>
        </dgm:presLayoutVars>
      </dgm:prSet>
      <dgm:spPr/>
    </dgm:pt>
    <dgm:pt modelId="{7DD5BA1C-C08B-43E5-951E-246145BE85C7}" type="pres">
      <dgm:prSet presAssocID="{13F75C7A-6A27-472C-A7B6-821DAA5146F1}" presName="rootComposite" presStyleCnt="0"/>
      <dgm:spPr/>
    </dgm:pt>
    <dgm:pt modelId="{FDBEB465-C38C-4CE3-996C-E8AAFEF79752}" type="pres">
      <dgm:prSet presAssocID="{13F75C7A-6A27-472C-A7B6-821DAA5146F1}" presName="rootText" presStyleLbl="node2" presStyleIdx="1" presStyleCnt="3" custScaleX="270245" custScaleY="316143" custLinFactY="100000" custLinFactNeighborX="-66912" custLinFactNeighborY="115237">
        <dgm:presLayoutVars>
          <dgm:chPref val="3"/>
        </dgm:presLayoutVars>
      </dgm:prSet>
      <dgm:spPr/>
      <dgm:t>
        <a:bodyPr/>
        <a:lstStyle/>
        <a:p>
          <a:endParaRPr lang="en-US"/>
        </a:p>
      </dgm:t>
    </dgm:pt>
    <dgm:pt modelId="{8FE2354A-0DF9-4562-85B3-F72D91D3AAC7}" type="pres">
      <dgm:prSet presAssocID="{13F75C7A-6A27-472C-A7B6-821DAA5146F1}" presName="rootConnector" presStyleLbl="node2" presStyleIdx="1" presStyleCnt="3"/>
      <dgm:spPr/>
      <dgm:t>
        <a:bodyPr/>
        <a:lstStyle/>
        <a:p>
          <a:endParaRPr lang="en-US"/>
        </a:p>
      </dgm:t>
    </dgm:pt>
    <dgm:pt modelId="{EAC61148-E99F-4994-BE2E-0E9A5A9DD7C8}" type="pres">
      <dgm:prSet presAssocID="{13F75C7A-6A27-472C-A7B6-821DAA5146F1}" presName="hierChild4" presStyleCnt="0"/>
      <dgm:spPr/>
    </dgm:pt>
    <dgm:pt modelId="{2B42B596-2D6E-445C-A383-E201FF79F233}" type="pres">
      <dgm:prSet presAssocID="{13F75C7A-6A27-472C-A7B6-821DAA5146F1}" presName="hierChild5" presStyleCnt="0"/>
      <dgm:spPr/>
    </dgm:pt>
    <dgm:pt modelId="{6264DCA0-0526-483A-A399-A83ED2E18DBD}" type="pres">
      <dgm:prSet presAssocID="{05805C60-853C-4E31-BC66-345DAE7318F7}" presName="Name37" presStyleLbl="parChTrans1D2" presStyleIdx="2" presStyleCnt="3"/>
      <dgm:spPr/>
      <dgm:t>
        <a:bodyPr/>
        <a:lstStyle/>
        <a:p>
          <a:endParaRPr lang="en-US"/>
        </a:p>
      </dgm:t>
    </dgm:pt>
    <dgm:pt modelId="{AAC37EB1-9BDD-42DA-84F6-1E39931C700D}" type="pres">
      <dgm:prSet presAssocID="{FD075DD9-542E-4475-8E10-B45658C44102}" presName="hierRoot2" presStyleCnt="0">
        <dgm:presLayoutVars>
          <dgm:hierBranch val="init"/>
        </dgm:presLayoutVars>
      </dgm:prSet>
      <dgm:spPr/>
    </dgm:pt>
    <dgm:pt modelId="{6ACAD40B-FDF2-42E8-BE63-A963C5EAEB16}" type="pres">
      <dgm:prSet presAssocID="{FD075DD9-542E-4475-8E10-B45658C44102}" presName="rootComposite" presStyleCnt="0"/>
      <dgm:spPr/>
    </dgm:pt>
    <dgm:pt modelId="{1AA6637A-8F51-401F-BFD1-1D3F81AC90DE}" type="pres">
      <dgm:prSet presAssocID="{FD075DD9-542E-4475-8E10-B45658C44102}" presName="rootText" presStyleLbl="node2" presStyleIdx="2" presStyleCnt="3" custScaleX="270330" custScaleY="224152" custLinFactNeighborX="-63781" custLinFactNeighborY="-70470">
        <dgm:presLayoutVars>
          <dgm:chPref val="3"/>
        </dgm:presLayoutVars>
      </dgm:prSet>
      <dgm:spPr/>
      <dgm:t>
        <a:bodyPr/>
        <a:lstStyle/>
        <a:p>
          <a:endParaRPr lang="en-US"/>
        </a:p>
      </dgm:t>
    </dgm:pt>
    <dgm:pt modelId="{DC1FFB9E-F68A-448A-8E76-0C05EAB5B914}" type="pres">
      <dgm:prSet presAssocID="{FD075DD9-542E-4475-8E10-B45658C44102}" presName="rootConnector" presStyleLbl="node2" presStyleIdx="2" presStyleCnt="3"/>
      <dgm:spPr/>
      <dgm:t>
        <a:bodyPr/>
        <a:lstStyle/>
        <a:p>
          <a:endParaRPr lang="en-US"/>
        </a:p>
      </dgm:t>
    </dgm:pt>
    <dgm:pt modelId="{7165C99F-ACB1-43BB-BD6D-9D5EF200E5FA}" type="pres">
      <dgm:prSet presAssocID="{FD075DD9-542E-4475-8E10-B45658C44102}" presName="hierChild4" presStyleCnt="0"/>
      <dgm:spPr/>
    </dgm:pt>
    <dgm:pt modelId="{D27B5503-1170-4DA8-899B-748DD9DC800D}" type="pres">
      <dgm:prSet presAssocID="{FD075DD9-542E-4475-8E10-B45658C44102}" presName="hierChild5" presStyleCnt="0"/>
      <dgm:spPr/>
    </dgm:pt>
    <dgm:pt modelId="{051F8EC7-D26D-4A19-9B71-66DE30EB57C3}" type="pres">
      <dgm:prSet presAssocID="{023C9AAC-4CFC-4E1B-B0F1-50740AE2032F}" presName="hierChild3" presStyleCnt="0"/>
      <dgm:spPr/>
    </dgm:pt>
  </dgm:ptLst>
  <dgm:cxnLst>
    <dgm:cxn modelId="{1FB52CC3-53F4-4EE7-A654-83BEBC869BA4}" type="presOf" srcId="{53FE1C12-5AF6-41A5-95C3-45189B12C447}" destId="{8ED8E520-74F4-482A-B064-1A2E06C2C169}" srcOrd="0" destOrd="0" presId="urn:microsoft.com/office/officeart/2005/8/layout/orgChart1"/>
    <dgm:cxn modelId="{08CC6920-E6F9-474D-A3D6-0261031A2195}" srcId="{023C9AAC-4CFC-4E1B-B0F1-50740AE2032F}" destId="{47F190DD-6665-4DB5-84E6-FEBF6F428379}" srcOrd="0" destOrd="0" parTransId="{53FE1C12-5AF6-41A5-95C3-45189B12C447}" sibTransId="{07E75AEF-FFEA-4CE9-90ED-2460609A425D}"/>
    <dgm:cxn modelId="{FC10037B-2045-43E4-9BDA-450831DBDDD0}" type="presOf" srcId="{13F75C7A-6A27-472C-A7B6-821DAA5146F1}" destId="{8FE2354A-0DF9-4562-85B3-F72D91D3AAC7}" srcOrd="1" destOrd="0" presId="urn:microsoft.com/office/officeart/2005/8/layout/orgChart1"/>
    <dgm:cxn modelId="{FBB87F17-3FEB-40B5-B58A-3A2C8F342CC3}" type="presOf" srcId="{FD075DD9-542E-4475-8E10-B45658C44102}" destId="{DC1FFB9E-F68A-448A-8E76-0C05EAB5B914}" srcOrd="1" destOrd="0" presId="urn:microsoft.com/office/officeart/2005/8/layout/orgChart1"/>
    <dgm:cxn modelId="{C91296DD-3B19-4501-9521-088FCFD51034}" type="presOf" srcId="{023C9AAC-4CFC-4E1B-B0F1-50740AE2032F}" destId="{D6FE484A-B96E-42B4-B05A-F5A42C440058}" srcOrd="0" destOrd="0" presId="urn:microsoft.com/office/officeart/2005/8/layout/orgChart1"/>
    <dgm:cxn modelId="{F20F481E-C7A9-4F77-86AC-D176B379F65F}" type="presOf" srcId="{74004498-C55F-4F0C-AA70-431D7D8EBAB0}" destId="{4EA59FA0-A5BE-4DD0-B814-9F27ACD96876}" srcOrd="0" destOrd="0" presId="urn:microsoft.com/office/officeart/2005/8/layout/orgChart1"/>
    <dgm:cxn modelId="{0705800B-5173-4831-B064-D11420883DB2}" srcId="{023C9AAC-4CFC-4E1B-B0F1-50740AE2032F}" destId="{FD075DD9-542E-4475-8E10-B45658C44102}" srcOrd="2" destOrd="0" parTransId="{05805C60-853C-4E31-BC66-345DAE7318F7}" sibTransId="{C3AB0586-855C-4E99-A412-5ED32D85800A}"/>
    <dgm:cxn modelId="{390E01C6-973F-4BBF-8FFB-7AC4D4FB214A}" type="presOf" srcId="{05805C60-853C-4E31-BC66-345DAE7318F7}" destId="{6264DCA0-0526-483A-A399-A83ED2E18DBD}" srcOrd="0" destOrd="0" presId="urn:microsoft.com/office/officeart/2005/8/layout/orgChart1"/>
    <dgm:cxn modelId="{7E6EC05B-8205-496C-B766-8121946C1CDC}" type="presOf" srcId="{FD075DD9-542E-4475-8E10-B45658C44102}" destId="{1AA6637A-8F51-401F-BFD1-1D3F81AC90DE}" srcOrd="0" destOrd="0" presId="urn:microsoft.com/office/officeart/2005/8/layout/orgChart1"/>
    <dgm:cxn modelId="{E113BE2B-ABEB-46F0-B961-5B420AC39710}" type="presOf" srcId="{47F190DD-6665-4DB5-84E6-FEBF6F428379}" destId="{D5C4B695-EDD5-4DD6-860C-B7EF137F1B26}" srcOrd="0" destOrd="0" presId="urn:microsoft.com/office/officeart/2005/8/layout/orgChart1"/>
    <dgm:cxn modelId="{1A8C760A-7B0B-4237-AD0A-082E1DEFA83E}" srcId="{74004498-C55F-4F0C-AA70-431D7D8EBAB0}" destId="{023C9AAC-4CFC-4E1B-B0F1-50740AE2032F}" srcOrd="0" destOrd="0" parTransId="{32DF4F39-198B-46EA-8434-2F891DAE8987}" sibTransId="{5B0FFDC8-0480-4A7A-A1DB-4C8881442B5F}"/>
    <dgm:cxn modelId="{25111A3D-6E3C-421E-9A25-6AD4542D7355}" srcId="{023C9AAC-4CFC-4E1B-B0F1-50740AE2032F}" destId="{13F75C7A-6A27-472C-A7B6-821DAA5146F1}" srcOrd="1" destOrd="0" parTransId="{3EC05752-A566-4821-ADCE-502B686352B9}" sibTransId="{0B140372-77EF-4D78-85BB-0634BE9DC44F}"/>
    <dgm:cxn modelId="{008B855E-E32C-4156-A4EA-DB3E99A5F2B9}" type="presOf" srcId="{3EC05752-A566-4821-ADCE-502B686352B9}" destId="{46E94523-756B-4A30-9590-3642EDD88A2D}" srcOrd="0" destOrd="0" presId="urn:microsoft.com/office/officeart/2005/8/layout/orgChart1"/>
    <dgm:cxn modelId="{DB8E471B-1613-4615-B889-549E627CF12C}" type="presOf" srcId="{023C9AAC-4CFC-4E1B-B0F1-50740AE2032F}" destId="{63E9B703-9FE5-4EFC-9576-A7414F18350F}" srcOrd="1" destOrd="0" presId="urn:microsoft.com/office/officeart/2005/8/layout/orgChart1"/>
    <dgm:cxn modelId="{F5A832D6-5AA0-4146-9C40-397A6B4A0DD1}" type="presOf" srcId="{13F75C7A-6A27-472C-A7B6-821DAA5146F1}" destId="{FDBEB465-C38C-4CE3-996C-E8AAFEF79752}" srcOrd="0" destOrd="0" presId="urn:microsoft.com/office/officeart/2005/8/layout/orgChart1"/>
    <dgm:cxn modelId="{4CB1792A-4389-4180-9CD3-B67A2EFCDC49}" type="presOf" srcId="{47F190DD-6665-4DB5-84E6-FEBF6F428379}" destId="{9E87AA40-9DBA-4DEE-B595-6B586519091A}" srcOrd="1" destOrd="0" presId="urn:microsoft.com/office/officeart/2005/8/layout/orgChart1"/>
    <dgm:cxn modelId="{7FB6ECB8-A0AE-490C-B38D-2816B4846B0B}" type="presParOf" srcId="{4EA59FA0-A5BE-4DD0-B814-9F27ACD96876}" destId="{C05DEC0D-0755-4049-B06B-1093B4BCE146}" srcOrd="0" destOrd="0" presId="urn:microsoft.com/office/officeart/2005/8/layout/orgChart1"/>
    <dgm:cxn modelId="{5946D3EA-0A42-4AAE-BA87-41E90CD1E111}" type="presParOf" srcId="{C05DEC0D-0755-4049-B06B-1093B4BCE146}" destId="{B7A9E549-FBDA-4AF9-ACD1-20180CB83891}" srcOrd="0" destOrd="0" presId="urn:microsoft.com/office/officeart/2005/8/layout/orgChart1"/>
    <dgm:cxn modelId="{A251DF5E-D893-4D15-8949-61F09DC9E780}" type="presParOf" srcId="{B7A9E549-FBDA-4AF9-ACD1-20180CB83891}" destId="{D6FE484A-B96E-42B4-B05A-F5A42C440058}" srcOrd="0" destOrd="0" presId="urn:microsoft.com/office/officeart/2005/8/layout/orgChart1"/>
    <dgm:cxn modelId="{5AEF88B5-D743-4E41-8630-EE4DFA322BD7}" type="presParOf" srcId="{B7A9E549-FBDA-4AF9-ACD1-20180CB83891}" destId="{63E9B703-9FE5-4EFC-9576-A7414F18350F}" srcOrd="1" destOrd="0" presId="urn:microsoft.com/office/officeart/2005/8/layout/orgChart1"/>
    <dgm:cxn modelId="{D066EBF7-D611-4EE0-A138-D8F193ABF234}" type="presParOf" srcId="{C05DEC0D-0755-4049-B06B-1093B4BCE146}" destId="{A786FD3A-F8D0-4E95-9A8D-A73569EC813B}" srcOrd="1" destOrd="0" presId="urn:microsoft.com/office/officeart/2005/8/layout/orgChart1"/>
    <dgm:cxn modelId="{838B156F-0786-449F-904F-C57C3FD10726}" type="presParOf" srcId="{A786FD3A-F8D0-4E95-9A8D-A73569EC813B}" destId="{8ED8E520-74F4-482A-B064-1A2E06C2C169}" srcOrd="0" destOrd="0" presId="urn:microsoft.com/office/officeart/2005/8/layout/orgChart1"/>
    <dgm:cxn modelId="{8A8E2758-6098-47FD-B941-B01D6AB6B312}" type="presParOf" srcId="{A786FD3A-F8D0-4E95-9A8D-A73569EC813B}" destId="{59368F88-871B-49AB-BBCC-8BAFCEB03471}" srcOrd="1" destOrd="0" presId="urn:microsoft.com/office/officeart/2005/8/layout/orgChart1"/>
    <dgm:cxn modelId="{765EBA04-F1BF-42C4-A370-09A6A70B4345}" type="presParOf" srcId="{59368F88-871B-49AB-BBCC-8BAFCEB03471}" destId="{E95C80A4-D1A6-4DC1-BF7F-7DE3E11AF83C}" srcOrd="0" destOrd="0" presId="urn:microsoft.com/office/officeart/2005/8/layout/orgChart1"/>
    <dgm:cxn modelId="{002BA7C0-E0B2-4FCC-BC62-B2DC4926EAEA}" type="presParOf" srcId="{E95C80A4-D1A6-4DC1-BF7F-7DE3E11AF83C}" destId="{D5C4B695-EDD5-4DD6-860C-B7EF137F1B26}" srcOrd="0" destOrd="0" presId="urn:microsoft.com/office/officeart/2005/8/layout/orgChart1"/>
    <dgm:cxn modelId="{DA06C706-05E9-43C3-9CE3-685C90645D1E}" type="presParOf" srcId="{E95C80A4-D1A6-4DC1-BF7F-7DE3E11AF83C}" destId="{9E87AA40-9DBA-4DEE-B595-6B586519091A}" srcOrd="1" destOrd="0" presId="urn:microsoft.com/office/officeart/2005/8/layout/orgChart1"/>
    <dgm:cxn modelId="{5DD94822-6D73-4520-82BD-6A51614DB213}" type="presParOf" srcId="{59368F88-871B-49AB-BBCC-8BAFCEB03471}" destId="{4313EBC2-DBAF-4A52-9857-CDFA22C7FE4C}" srcOrd="1" destOrd="0" presId="urn:microsoft.com/office/officeart/2005/8/layout/orgChart1"/>
    <dgm:cxn modelId="{E1DA58AA-13D1-4A23-8D43-37CE6DA4E59F}" type="presParOf" srcId="{59368F88-871B-49AB-BBCC-8BAFCEB03471}" destId="{9014642B-68D0-4927-A565-B82D7B629740}" srcOrd="2" destOrd="0" presId="urn:microsoft.com/office/officeart/2005/8/layout/orgChart1"/>
    <dgm:cxn modelId="{126DD9A6-23AB-4D5B-BF40-DDC63A885496}" type="presParOf" srcId="{A786FD3A-F8D0-4E95-9A8D-A73569EC813B}" destId="{46E94523-756B-4A30-9590-3642EDD88A2D}" srcOrd="2" destOrd="0" presId="urn:microsoft.com/office/officeart/2005/8/layout/orgChart1"/>
    <dgm:cxn modelId="{AD65803B-B7C6-4A5B-9A27-6FA260BC482C}" type="presParOf" srcId="{A786FD3A-F8D0-4E95-9A8D-A73569EC813B}" destId="{4482628F-FA4B-4D3B-BF15-21DA8F9EE63D}" srcOrd="3" destOrd="0" presId="urn:microsoft.com/office/officeart/2005/8/layout/orgChart1"/>
    <dgm:cxn modelId="{C8CE7148-DE3E-4542-AC2A-507B01EBF7B6}" type="presParOf" srcId="{4482628F-FA4B-4D3B-BF15-21DA8F9EE63D}" destId="{7DD5BA1C-C08B-43E5-951E-246145BE85C7}" srcOrd="0" destOrd="0" presId="urn:microsoft.com/office/officeart/2005/8/layout/orgChart1"/>
    <dgm:cxn modelId="{6EB8004D-7204-45FC-AB8D-E4F734110998}" type="presParOf" srcId="{7DD5BA1C-C08B-43E5-951E-246145BE85C7}" destId="{FDBEB465-C38C-4CE3-996C-E8AAFEF79752}" srcOrd="0" destOrd="0" presId="urn:microsoft.com/office/officeart/2005/8/layout/orgChart1"/>
    <dgm:cxn modelId="{FFF05D3C-56B3-462A-863B-9E7E0B7894CC}" type="presParOf" srcId="{7DD5BA1C-C08B-43E5-951E-246145BE85C7}" destId="{8FE2354A-0DF9-4562-85B3-F72D91D3AAC7}" srcOrd="1" destOrd="0" presId="urn:microsoft.com/office/officeart/2005/8/layout/orgChart1"/>
    <dgm:cxn modelId="{FE509656-4804-4B67-B566-AE55E712F374}" type="presParOf" srcId="{4482628F-FA4B-4D3B-BF15-21DA8F9EE63D}" destId="{EAC61148-E99F-4994-BE2E-0E9A5A9DD7C8}" srcOrd="1" destOrd="0" presId="urn:microsoft.com/office/officeart/2005/8/layout/orgChart1"/>
    <dgm:cxn modelId="{9CA791FB-A4F1-4AC2-9688-60F50FBFBA5D}" type="presParOf" srcId="{4482628F-FA4B-4D3B-BF15-21DA8F9EE63D}" destId="{2B42B596-2D6E-445C-A383-E201FF79F233}" srcOrd="2" destOrd="0" presId="urn:microsoft.com/office/officeart/2005/8/layout/orgChart1"/>
    <dgm:cxn modelId="{1F114BC2-ED7D-4F88-B267-284C80D0493E}" type="presParOf" srcId="{A786FD3A-F8D0-4E95-9A8D-A73569EC813B}" destId="{6264DCA0-0526-483A-A399-A83ED2E18DBD}" srcOrd="4" destOrd="0" presId="urn:microsoft.com/office/officeart/2005/8/layout/orgChart1"/>
    <dgm:cxn modelId="{19112E45-719C-4207-83DF-966B2D28CF46}" type="presParOf" srcId="{A786FD3A-F8D0-4E95-9A8D-A73569EC813B}" destId="{AAC37EB1-9BDD-42DA-84F6-1E39931C700D}" srcOrd="5" destOrd="0" presId="urn:microsoft.com/office/officeart/2005/8/layout/orgChart1"/>
    <dgm:cxn modelId="{42BAA423-E497-41E3-825B-CE81D66B9E91}" type="presParOf" srcId="{AAC37EB1-9BDD-42DA-84F6-1E39931C700D}" destId="{6ACAD40B-FDF2-42E8-BE63-A963C5EAEB16}" srcOrd="0" destOrd="0" presId="urn:microsoft.com/office/officeart/2005/8/layout/orgChart1"/>
    <dgm:cxn modelId="{7F7DF654-F171-4008-B0A5-5996BFE82826}" type="presParOf" srcId="{6ACAD40B-FDF2-42E8-BE63-A963C5EAEB16}" destId="{1AA6637A-8F51-401F-BFD1-1D3F81AC90DE}" srcOrd="0" destOrd="0" presId="urn:microsoft.com/office/officeart/2005/8/layout/orgChart1"/>
    <dgm:cxn modelId="{7E21BDA8-86A7-4654-B99B-2AE235083A11}" type="presParOf" srcId="{6ACAD40B-FDF2-42E8-BE63-A963C5EAEB16}" destId="{DC1FFB9E-F68A-448A-8E76-0C05EAB5B914}" srcOrd="1" destOrd="0" presId="urn:microsoft.com/office/officeart/2005/8/layout/orgChart1"/>
    <dgm:cxn modelId="{70E929D0-CBEC-42C2-A240-F14D860B487D}" type="presParOf" srcId="{AAC37EB1-9BDD-42DA-84F6-1E39931C700D}" destId="{7165C99F-ACB1-43BB-BD6D-9D5EF200E5FA}" srcOrd="1" destOrd="0" presId="urn:microsoft.com/office/officeart/2005/8/layout/orgChart1"/>
    <dgm:cxn modelId="{B65510B8-90AF-4ADD-9065-6C4DA84CB89F}" type="presParOf" srcId="{AAC37EB1-9BDD-42DA-84F6-1E39931C700D}" destId="{D27B5503-1170-4DA8-899B-748DD9DC800D}" srcOrd="2" destOrd="0" presId="urn:microsoft.com/office/officeart/2005/8/layout/orgChart1"/>
    <dgm:cxn modelId="{C5286C4A-A411-4D27-93F7-7BB5C6F4E6AF}" type="presParOf" srcId="{C05DEC0D-0755-4049-B06B-1093B4BCE146}" destId="{051F8EC7-D26D-4A19-9B71-66DE30EB57C3}" srcOrd="2" destOrd="0" presId="urn:microsoft.com/office/officeart/2005/8/layout/orgChar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E2A45C-6A06-4613-ADFC-9A9B79F29452}" type="doc">
      <dgm:prSet loTypeId="urn:microsoft.com/office/officeart/2005/8/layout/pyramid2" loCatId="list" qsTypeId="urn:microsoft.com/office/officeart/2005/8/quickstyle/3d7" qsCatId="3D" csTypeId="urn:microsoft.com/office/officeart/2005/8/colors/colorful1#2" csCatId="colorful" phldr="1"/>
      <dgm:spPr/>
    </dgm:pt>
    <dgm:pt modelId="{9946B620-4491-4765-A732-C18487982CD5}">
      <dgm:prSet phldrT="[Text]"/>
      <dgm:spPr/>
      <dgm:t>
        <a:bodyPr/>
        <a:lstStyle/>
        <a:p>
          <a:r>
            <a:rPr lang="en-US" b="1" dirty="0" smtClean="0"/>
            <a:t>Define common solar terminology</a:t>
          </a:r>
          <a:endParaRPr lang="en-US" b="1" dirty="0"/>
        </a:p>
      </dgm:t>
    </dgm:pt>
    <dgm:pt modelId="{6FC2CC64-92A2-4426-AD9A-742070486929}" type="parTrans" cxnId="{14643765-8D07-4DA1-9155-A571105BF406}">
      <dgm:prSet/>
      <dgm:spPr/>
      <dgm:t>
        <a:bodyPr/>
        <a:lstStyle/>
        <a:p>
          <a:endParaRPr lang="en-US"/>
        </a:p>
      </dgm:t>
    </dgm:pt>
    <dgm:pt modelId="{236FCCA8-F932-4F72-8773-CC042F919200}" type="sibTrans" cxnId="{14643765-8D07-4DA1-9155-A571105BF406}">
      <dgm:prSet/>
      <dgm:spPr/>
      <dgm:t>
        <a:bodyPr/>
        <a:lstStyle/>
        <a:p>
          <a:endParaRPr lang="en-US"/>
        </a:p>
      </dgm:t>
    </dgm:pt>
    <dgm:pt modelId="{D4B177A6-1AB5-44CB-B3AB-1D1474D2BD9B}">
      <dgm:prSet phldrT="[Text]"/>
      <dgm:spPr/>
      <dgm:t>
        <a:bodyPr/>
        <a:lstStyle/>
        <a:p>
          <a:r>
            <a:rPr lang="en-US" b="1" dirty="0" smtClean="0"/>
            <a:t>Counter common arguments against going solar</a:t>
          </a:r>
          <a:endParaRPr lang="en-US" b="1" dirty="0"/>
        </a:p>
      </dgm:t>
    </dgm:pt>
    <dgm:pt modelId="{87A67C5B-77AD-4880-A62D-0B81789AB67B}" type="parTrans" cxnId="{6E3D148E-4C9B-4D88-8D8C-2EFD0C7BF35B}">
      <dgm:prSet/>
      <dgm:spPr/>
      <dgm:t>
        <a:bodyPr/>
        <a:lstStyle/>
        <a:p>
          <a:endParaRPr lang="en-US"/>
        </a:p>
      </dgm:t>
    </dgm:pt>
    <dgm:pt modelId="{5A14B55A-D89A-4C58-A19E-EA7BE30F42CA}" type="sibTrans" cxnId="{6E3D148E-4C9B-4D88-8D8C-2EFD0C7BF35B}">
      <dgm:prSet/>
      <dgm:spPr/>
      <dgm:t>
        <a:bodyPr/>
        <a:lstStyle/>
        <a:p>
          <a:endParaRPr lang="en-US"/>
        </a:p>
      </dgm:t>
    </dgm:pt>
    <dgm:pt modelId="{BF3380E6-4E7D-4BBE-823C-0282C1ACF294}">
      <dgm:prSet phldrT="[Text]"/>
      <dgm:spPr/>
      <dgm:t>
        <a:bodyPr/>
        <a:lstStyle/>
        <a:p>
          <a:r>
            <a:rPr lang="en-US" b="1" dirty="0" smtClean="0"/>
            <a:t>Start working to help your community become more “solar-friendly”</a:t>
          </a:r>
          <a:endParaRPr lang="en-US" b="1" dirty="0"/>
        </a:p>
      </dgm:t>
    </dgm:pt>
    <dgm:pt modelId="{566840FE-17C0-4F04-AB5E-B76D96472220}" type="parTrans" cxnId="{B2A2EED9-EAFF-4DBC-BEC1-A831AF1CF473}">
      <dgm:prSet/>
      <dgm:spPr/>
      <dgm:t>
        <a:bodyPr/>
        <a:lstStyle/>
        <a:p>
          <a:endParaRPr lang="en-US"/>
        </a:p>
      </dgm:t>
    </dgm:pt>
    <dgm:pt modelId="{85B54C43-7C42-48CD-ACCF-3241A023DD61}" type="sibTrans" cxnId="{B2A2EED9-EAFF-4DBC-BEC1-A831AF1CF473}">
      <dgm:prSet/>
      <dgm:spPr/>
      <dgm:t>
        <a:bodyPr/>
        <a:lstStyle/>
        <a:p>
          <a:endParaRPr lang="en-US"/>
        </a:p>
      </dgm:t>
    </dgm:pt>
    <dgm:pt modelId="{1AF77D37-E8B6-4951-AA78-C9B42AB3E3C3}">
      <dgm:prSet phldrT="[Text]"/>
      <dgm:spPr/>
      <dgm:t>
        <a:bodyPr/>
        <a:lstStyle/>
        <a:p>
          <a:r>
            <a:rPr lang="en-US" b="1" dirty="0" smtClean="0"/>
            <a:t>Identify where to go for more “go solar” information</a:t>
          </a:r>
          <a:endParaRPr lang="en-US" b="1" dirty="0"/>
        </a:p>
      </dgm:t>
    </dgm:pt>
    <dgm:pt modelId="{904AA8AA-2336-4DFB-A8A6-0FC054ECFC0A}" type="parTrans" cxnId="{FE4DE77F-A784-4BDC-84D3-AC76492C3BFF}">
      <dgm:prSet/>
      <dgm:spPr/>
      <dgm:t>
        <a:bodyPr/>
        <a:lstStyle/>
        <a:p>
          <a:endParaRPr lang="en-US"/>
        </a:p>
      </dgm:t>
    </dgm:pt>
    <dgm:pt modelId="{C8A766EC-7B41-4E62-9DE7-CE6911B3327E}" type="sibTrans" cxnId="{FE4DE77F-A784-4BDC-84D3-AC76492C3BFF}">
      <dgm:prSet/>
      <dgm:spPr/>
      <dgm:t>
        <a:bodyPr/>
        <a:lstStyle/>
        <a:p>
          <a:endParaRPr lang="en-US"/>
        </a:p>
      </dgm:t>
    </dgm:pt>
    <dgm:pt modelId="{830A7EA8-BBFB-447A-9189-1E85A95976D8}" type="pres">
      <dgm:prSet presAssocID="{2BE2A45C-6A06-4613-ADFC-9A9B79F29452}" presName="compositeShape" presStyleCnt="0">
        <dgm:presLayoutVars>
          <dgm:dir/>
          <dgm:resizeHandles/>
        </dgm:presLayoutVars>
      </dgm:prSet>
      <dgm:spPr/>
    </dgm:pt>
    <dgm:pt modelId="{ABEF9F43-B63C-4735-898B-0798C63171B2}" type="pres">
      <dgm:prSet presAssocID="{2BE2A45C-6A06-4613-ADFC-9A9B79F29452}" presName="pyramid" presStyleLbl="node1" presStyleIdx="0" presStyleCnt="1" custLinFactNeighborX="-9800"/>
      <dgm:spPr/>
      <dgm:t>
        <a:bodyPr/>
        <a:lstStyle/>
        <a:p>
          <a:endParaRPr lang="en-US"/>
        </a:p>
      </dgm:t>
    </dgm:pt>
    <dgm:pt modelId="{3EDFA63A-25BF-46BF-968C-E2A84C2F3435}" type="pres">
      <dgm:prSet presAssocID="{2BE2A45C-6A06-4613-ADFC-9A9B79F29452}" presName="theList" presStyleCnt="0"/>
      <dgm:spPr/>
    </dgm:pt>
    <dgm:pt modelId="{FD43AA52-FFF0-412E-B97E-79ECE139D011}" type="pres">
      <dgm:prSet presAssocID="{9946B620-4491-4765-A732-C18487982CD5}" presName="aNode" presStyleLbl="fgAcc1" presStyleIdx="0" presStyleCnt="4" custScaleX="171478" custLinFactNeighborX="17931">
        <dgm:presLayoutVars>
          <dgm:bulletEnabled val="1"/>
        </dgm:presLayoutVars>
      </dgm:prSet>
      <dgm:spPr/>
      <dgm:t>
        <a:bodyPr/>
        <a:lstStyle/>
        <a:p>
          <a:endParaRPr lang="en-US"/>
        </a:p>
      </dgm:t>
    </dgm:pt>
    <dgm:pt modelId="{2D274627-453D-4716-A1CB-3BAC744C00EC}" type="pres">
      <dgm:prSet presAssocID="{9946B620-4491-4765-A732-C18487982CD5}" presName="aSpace" presStyleCnt="0"/>
      <dgm:spPr/>
    </dgm:pt>
    <dgm:pt modelId="{A044CE54-AE08-48D6-BC6E-A90337F917C5}" type="pres">
      <dgm:prSet presAssocID="{D4B177A6-1AB5-44CB-B3AB-1D1474D2BD9B}" presName="aNode" presStyleLbl="fgAcc1" presStyleIdx="1" presStyleCnt="4" custScaleX="171478" custLinFactNeighborX="17931">
        <dgm:presLayoutVars>
          <dgm:bulletEnabled val="1"/>
        </dgm:presLayoutVars>
      </dgm:prSet>
      <dgm:spPr/>
      <dgm:t>
        <a:bodyPr/>
        <a:lstStyle/>
        <a:p>
          <a:endParaRPr lang="en-US"/>
        </a:p>
      </dgm:t>
    </dgm:pt>
    <dgm:pt modelId="{70E3CD89-08CC-4733-AA96-3F2DD6D6102F}" type="pres">
      <dgm:prSet presAssocID="{D4B177A6-1AB5-44CB-B3AB-1D1474D2BD9B}" presName="aSpace" presStyleCnt="0"/>
      <dgm:spPr/>
    </dgm:pt>
    <dgm:pt modelId="{8E3D600C-3D4F-4653-9AA3-7DC12537FC1E}" type="pres">
      <dgm:prSet presAssocID="{BF3380E6-4E7D-4BBE-823C-0282C1ACF294}" presName="aNode" presStyleLbl="fgAcc1" presStyleIdx="2" presStyleCnt="4" custScaleX="171478" custLinFactNeighborX="17931">
        <dgm:presLayoutVars>
          <dgm:bulletEnabled val="1"/>
        </dgm:presLayoutVars>
      </dgm:prSet>
      <dgm:spPr/>
      <dgm:t>
        <a:bodyPr/>
        <a:lstStyle/>
        <a:p>
          <a:endParaRPr lang="en-US"/>
        </a:p>
      </dgm:t>
    </dgm:pt>
    <dgm:pt modelId="{1274D83C-1DC3-433B-9C25-A069E7404800}" type="pres">
      <dgm:prSet presAssocID="{BF3380E6-4E7D-4BBE-823C-0282C1ACF294}" presName="aSpace" presStyleCnt="0"/>
      <dgm:spPr/>
    </dgm:pt>
    <dgm:pt modelId="{B9DB69DB-20DB-4099-BE8B-302DBF8969CB}" type="pres">
      <dgm:prSet presAssocID="{1AF77D37-E8B6-4951-AA78-C9B42AB3E3C3}" presName="aNode" presStyleLbl="fgAcc1" presStyleIdx="3" presStyleCnt="4" custScaleX="171478" custLinFactNeighborX="17931">
        <dgm:presLayoutVars>
          <dgm:bulletEnabled val="1"/>
        </dgm:presLayoutVars>
      </dgm:prSet>
      <dgm:spPr/>
      <dgm:t>
        <a:bodyPr/>
        <a:lstStyle/>
        <a:p>
          <a:endParaRPr lang="en-US"/>
        </a:p>
      </dgm:t>
    </dgm:pt>
    <dgm:pt modelId="{CFFF4E58-391B-490E-8415-7738635D8518}" type="pres">
      <dgm:prSet presAssocID="{1AF77D37-E8B6-4951-AA78-C9B42AB3E3C3}" presName="aSpace" presStyleCnt="0"/>
      <dgm:spPr/>
    </dgm:pt>
  </dgm:ptLst>
  <dgm:cxnLst>
    <dgm:cxn modelId="{14643765-8D07-4DA1-9155-A571105BF406}" srcId="{2BE2A45C-6A06-4613-ADFC-9A9B79F29452}" destId="{9946B620-4491-4765-A732-C18487982CD5}" srcOrd="0" destOrd="0" parTransId="{6FC2CC64-92A2-4426-AD9A-742070486929}" sibTransId="{236FCCA8-F932-4F72-8773-CC042F919200}"/>
    <dgm:cxn modelId="{FF05C20D-212F-4463-A8DB-3494BDB796DC}" type="presOf" srcId="{1AF77D37-E8B6-4951-AA78-C9B42AB3E3C3}" destId="{B9DB69DB-20DB-4099-BE8B-302DBF8969CB}" srcOrd="0" destOrd="0" presId="urn:microsoft.com/office/officeart/2005/8/layout/pyramid2"/>
    <dgm:cxn modelId="{43B6EB26-AAFC-4C2C-97F1-955DD8711EAE}" type="presOf" srcId="{D4B177A6-1AB5-44CB-B3AB-1D1474D2BD9B}" destId="{A044CE54-AE08-48D6-BC6E-A90337F917C5}" srcOrd="0" destOrd="0" presId="urn:microsoft.com/office/officeart/2005/8/layout/pyramid2"/>
    <dgm:cxn modelId="{E9A35655-EC9D-446D-B7F5-1881BF521495}" type="presOf" srcId="{BF3380E6-4E7D-4BBE-823C-0282C1ACF294}" destId="{8E3D600C-3D4F-4653-9AA3-7DC12537FC1E}" srcOrd="0" destOrd="0" presId="urn:microsoft.com/office/officeart/2005/8/layout/pyramid2"/>
    <dgm:cxn modelId="{4BAE11CD-EC95-47D5-9C1D-34A86DC567EA}" type="presOf" srcId="{2BE2A45C-6A06-4613-ADFC-9A9B79F29452}" destId="{830A7EA8-BBFB-447A-9189-1E85A95976D8}" srcOrd="0" destOrd="0" presId="urn:microsoft.com/office/officeart/2005/8/layout/pyramid2"/>
    <dgm:cxn modelId="{9E70D846-3D86-44F2-9494-F6A68EDF52F1}" type="presOf" srcId="{9946B620-4491-4765-A732-C18487982CD5}" destId="{FD43AA52-FFF0-412E-B97E-79ECE139D011}" srcOrd="0" destOrd="0" presId="urn:microsoft.com/office/officeart/2005/8/layout/pyramid2"/>
    <dgm:cxn modelId="{6E3D148E-4C9B-4D88-8D8C-2EFD0C7BF35B}" srcId="{2BE2A45C-6A06-4613-ADFC-9A9B79F29452}" destId="{D4B177A6-1AB5-44CB-B3AB-1D1474D2BD9B}" srcOrd="1" destOrd="0" parTransId="{87A67C5B-77AD-4880-A62D-0B81789AB67B}" sibTransId="{5A14B55A-D89A-4C58-A19E-EA7BE30F42CA}"/>
    <dgm:cxn modelId="{B2A2EED9-EAFF-4DBC-BEC1-A831AF1CF473}" srcId="{2BE2A45C-6A06-4613-ADFC-9A9B79F29452}" destId="{BF3380E6-4E7D-4BBE-823C-0282C1ACF294}" srcOrd="2" destOrd="0" parTransId="{566840FE-17C0-4F04-AB5E-B76D96472220}" sibTransId="{85B54C43-7C42-48CD-ACCF-3241A023DD61}"/>
    <dgm:cxn modelId="{FE4DE77F-A784-4BDC-84D3-AC76492C3BFF}" srcId="{2BE2A45C-6A06-4613-ADFC-9A9B79F29452}" destId="{1AF77D37-E8B6-4951-AA78-C9B42AB3E3C3}" srcOrd="3" destOrd="0" parTransId="{904AA8AA-2336-4DFB-A8A6-0FC054ECFC0A}" sibTransId="{C8A766EC-7B41-4E62-9DE7-CE6911B3327E}"/>
    <dgm:cxn modelId="{7CB2626D-7DDD-45E1-8B9B-92EB71FD3D16}" type="presParOf" srcId="{830A7EA8-BBFB-447A-9189-1E85A95976D8}" destId="{ABEF9F43-B63C-4735-898B-0798C63171B2}" srcOrd="0" destOrd="0" presId="urn:microsoft.com/office/officeart/2005/8/layout/pyramid2"/>
    <dgm:cxn modelId="{9C2E80B8-FE9A-4561-8E46-707188C2668A}" type="presParOf" srcId="{830A7EA8-BBFB-447A-9189-1E85A95976D8}" destId="{3EDFA63A-25BF-46BF-968C-E2A84C2F3435}" srcOrd="1" destOrd="0" presId="urn:microsoft.com/office/officeart/2005/8/layout/pyramid2"/>
    <dgm:cxn modelId="{B195F56F-3CAC-4920-B815-DF1B6BD8E3A2}" type="presParOf" srcId="{3EDFA63A-25BF-46BF-968C-E2A84C2F3435}" destId="{FD43AA52-FFF0-412E-B97E-79ECE139D011}" srcOrd="0" destOrd="0" presId="urn:microsoft.com/office/officeart/2005/8/layout/pyramid2"/>
    <dgm:cxn modelId="{EFDAFBC0-A540-4928-85E1-C4961D0C5033}" type="presParOf" srcId="{3EDFA63A-25BF-46BF-968C-E2A84C2F3435}" destId="{2D274627-453D-4716-A1CB-3BAC744C00EC}" srcOrd="1" destOrd="0" presId="urn:microsoft.com/office/officeart/2005/8/layout/pyramid2"/>
    <dgm:cxn modelId="{E016CB95-8FFC-4DF4-BB24-56A8EB70208A}" type="presParOf" srcId="{3EDFA63A-25BF-46BF-968C-E2A84C2F3435}" destId="{A044CE54-AE08-48D6-BC6E-A90337F917C5}" srcOrd="2" destOrd="0" presId="urn:microsoft.com/office/officeart/2005/8/layout/pyramid2"/>
    <dgm:cxn modelId="{3CC1C481-9A62-4890-A5D4-87D441FE1C13}" type="presParOf" srcId="{3EDFA63A-25BF-46BF-968C-E2A84C2F3435}" destId="{70E3CD89-08CC-4733-AA96-3F2DD6D6102F}" srcOrd="3" destOrd="0" presId="urn:microsoft.com/office/officeart/2005/8/layout/pyramid2"/>
    <dgm:cxn modelId="{27DB416C-5495-4850-9544-DCDFC54C217A}" type="presParOf" srcId="{3EDFA63A-25BF-46BF-968C-E2A84C2F3435}" destId="{8E3D600C-3D4F-4653-9AA3-7DC12537FC1E}" srcOrd="4" destOrd="0" presId="urn:microsoft.com/office/officeart/2005/8/layout/pyramid2"/>
    <dgm:cxn modelId="{F733681C-948F-467D-B736-538CB0A8CF98}" type="presParOf" srcId="{3EDFA63A-25BF-46BF-968C-E2A84C2F3435}" destId="{1274D83C-1DC3-433B-9C25-A069E7404800}" srcOrd="5" destOrd="0" presId="urn:microsoft.com/office/officeart/2005/8/layout/pyramid2"/>
    <dgm:cxn modelId="{C4A07079-A8CD-416C-848A-3A9A518E4289}" type="presParOf" srcId="{3EDFA63A-25BF-46BF-968C-E2A84C2F3435}" destId="{B9DB69DB-20DB-4099-BE8B-302DBF8969CB}" srcOrd="6" destOrd="0" presId="urn:microsoft.com/office/officeart/2005/8/layout/pyramid2"/>
    <dgm:cxn modelId="{7C588678-68CE-4A87-8569-A54E6B7AF972}" type="presParOf" srcId="{3EDFA63A-25BF-46BF-968C-E2A84C2F3435}" destId="{CFFF4E58-391B-490E-8415-7738635D851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3F15392-45B9-46A4-A739-43DEEA078A49}" type="doc">
      <dgm:prSet loTypeId="urn:microsoft.com/office/officeart/2005/8/layout/default#16" loCatId="list" qsTypeId="urn:microsoft.com/office/officeart/2005/8/quickstyle/3d6" qsCatId="3D" csTypeId="urn:microsoft.com/office/officeart/2005/8/colors/accent6_2" csCatId="accent6"/>
      <dgm:spPr/>
      <dgm:t>
        <a:bodyPr/>
        <a:lstStyle/>
        <a:p>
          <a:endParaRPr lang="en-US"/>
        </a:p>
      </dgm:t>
    </dgm:pt>
    <dgm:pt modelId="{DDB92297-62DD-40DF-BF33-B5554E1CEE4D}">
      <dgm:prSet/>
      <dgm:spPr/>
      <dgm:t>
        <a:bodyPr/>
        <a:lstStyle/>
        <a:p>
          <a:pPr rtl="0"/>
          <a:r>
            <a:rPr lang="en-US" dirty="0" smtClean="0"/>
            <a:t>Communities can establish </a:t>
          </a:r>
          <a:r>
            <a:rPr lang="en-US" b="1" i="1" dirty="0" smtClean="0"/>
            <a:t>sustainable</a:t>
          </a:r>
          <a:r>
            <a:rPr lang="en-US" dirty="0" smtClean="0"/>
            <a:t> local solar programs to optimize momentum for increasing installations</a:t>
          </a:r>
          <a:endParaRPr lang="en-US" dirty="0"/>
        </a:p>
      </dgm:t>
    </dgm:pt>
    <dgm:pt modelId="{6FDE17C3-9377-44D5-8CDF-38F693952534}" type="parTrans" cxnId="{9ACAE7A0-C1C5-4991-B2F0-62EF91FEBCC0}">
      <dgm:prSet/>
      <dgm:spPr/>
      <dgm:t>
        <a:bodyPr/>
        <a:lstStyle/>
        <a:p>
          <a:endParaRPr lang="en-US"/>
        </a:p>
      </dgm:t>
    </dgm:pt>
    <dgm:pt modelId="{3CCE52FA-3682-4417-BA49-77D653F83E75}" type="sibTrans" cxnId="{9ACAE7A0-C1C5-4991-B2F0-62EF91FEBCC0}">
      <dgm:prSet/>
      <dgm:spPr/>
      <dgm:t>
        <a:bodyPr/>
        <a:lstStyle/>
        <a:p>
          <a:endParaRPr lang="en-US"/>
        </a:p>
      </dgm:t>
    </dgm:pt>
    <dgm:pt modelId="{CB1C39AF-8687-4B8A-90F6-75D2FC3B8978}" type="pres">
      <dgm:prSet presAssocID="{E3F15392-45B9-46A4-A739-43DEEA078A49}" presName="diagram" presStyleCnt="0">
        <dgm:presLayoutVars>
          <dgm:dir/>
          <dgm:resizeHandles val="exact"/>
        </dgm:presLayoutVars>
      </dgm:prSet>
      <dgm:spPr/>
      <dgm:t>
        <a:bodyPr/>
        <a:lstStyle/>
        <a:p>
          <a:endParaRPr lang="en-US"/>
        </a:p>
      </dgm:t>
    </dgm:pt>
    <dgm:pt modelId="{6F1C38E8-A118-4686-ADF1-57C35E1AE66B}" type="pres">
      <dgm:prSet presAssocID="{DDB92297-62DD-40DF-BF33-B5554E1CEE4D}" presName="node" presStyleLbl="node1" presStyleIdx="0" presStyleCnt="1" custLinFactNeighborY="-1813">
        <dgm:presLayoutVars>
          <dgm:bulletEnabled val="1"/>
        </dgm:presLayoutVars>
      </dgm:prSet>
      <dgm:spPr/>
      <dgm:t>
        <a:bodyPr/>
        <a:lstStyle/>
        <a:p>
          <a:endParaRPr lang="en-US"/>
        </a:p>
      </dgm:t>
    </dgm:pt>
  </dgm:ptLst>
  <dgm:cxnLst>
    <dgm:cxn modelId="{9ACAE7A0-C1C5-4991-B2F0-62EF91FEBCC0}" srcId="{E3F15392-45B9-46A4-A739-43DEEA078A49}" destId="{DDB92297-62DD-40DF-BF33-B5554E1CEE4D}" srcOrd="0" destOrd="0" parTransId="{6FDE17C3-9377-44D5-8CDF-38F693952534}" sibTransId="{3CCE52FA-3682-4417-BA49-77D653F83E75}"/>
    <dgm:cxn modelId="{0022D2ED-10BE-4141-A35D-2CF1C027C5E5}" type="presOf" srcId="{E3F15392-45B9-46A4-A739-43DEEA078A49}" destId="{CB1C39AF-8687-4B8A-90F6-75D2FC3B8978}" srcOrd="0" destOrd="0" presId="urn:microsoft.com/office/officeart/2005/8/layout/default#16"/>
    <dgm:cxn modelId="{53C585F1-570D-4B7D-9D6E-E31D76B4BB92}" type="presOf" srcId="{DDB92297-62DD-40DF-BF33-B5554E1CEE4D}" destId="{6F1C38E8-A118-4686-ADF1-57C35E1AE66B}" srcOrd="0" destOrd="0" presId="urn:microsoft.com/office/officeart/2005/8/layout/default#16"/>
    <dgm:cxn modelId="{5DEDD4E6-DDEA-4863-A704-135CA340B01B}" type="presParOf" srcId="{CB1C39AF-8687-4B8A-90F6-75D2FC3B8978}" destId="{6F1C38E8-A118-4686-ADF1-57C35E1AE66B}" srcOrd="0" destOrd="0" presId="urn:microsoft.com/office/officeart/2005/8/layout/default#1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8AC617-D40A-4D0A-86BD-33D535DCEB27}" type="doc">
      <dgm:prSet loTypeId="urn:microsoft.com/office/officeart/2005/8/layout/cycle7" loCatId="cycle" qsTypeId="urn:microsoft.com/office/officeart/2005/8/quickstyle/simple1#15" qsCatId="simple" csTypeId="urn:microsoft.com/office/officeart/2005/8/colors/accent1_2#4" csCatId="accent1" phldr="1"/>
      <dgm:spPr/>
      <dgm:t>
        <a:bodyPr/>
        <a:lstStyle/>
        <a:p>
          <a:endParaRPr lang="en-US"/>
        </a:p>
      </dgm:t>
    </dgm:pt>
    <dgm:pt modelId="{FD36226F-394F-4DE8-A1EA-0CD18D54BB74}">
      <dgm:prSet phldrT="[Text]"/>
      <dgm:spPr/>
      <dgm:t>
        <a:bodyPr/>
        <a:lstStyle/>
        <a:p>
          <a:r>
            <a:rPr lang="en-US" dirty="0" smtClean="0"/>
            <a:t>Customer</a:t>
          </a:r>
          <a:endParaRPr lang="en-US" dirty="0"/>
        </a:p>
      </dgm:t>
    </dgm:pt>
    <dgm:pt modelId="{8060E877-9513-4CF6-9799-9D9D13BEAB74}" type="parTrans" cxnId="{90C212C6-1659-41AA-A2EB-4F125FF45EF3}">
      <dgm:prSet/>
      <dgm:spPr/>
      <dgm:t>
        <a:bodyPr/>
        <a:lstStyle/>
        <a:p>
          <a:endParaRPr lang="en-US"/>
        </a:p>
      </dgm:t>
    </dgm:pt>
    <dgm:pt modelId="{C3FA21EE-6377-4D48-9461-EBB2A1FB9839}" type="sibTrans" cxnId="{90C212C6-1659-41AA-A2EB-4F125FF45EF3}">
      <dgm:prSet/>
      <dgm:spPr>
        <a:solidFill>
          <a:srgbClr val="00B050"/>
        </a:solidFill>
      </dgm:spPr>
      <dgm:t>
        <a:bodyPr/>
        <a:lstStyle/>
        <a:p>
          <a:endParaRPr lang="en-US"/>
        </a:p>
      </dgm:t>
    </dgm:pt>
    <dgm:pt modelId="{D24DDAB9-ABBC-43B0-A3A5-1647D36DDA6F}">
      <dgm:prSet phldrT="[Text]"/>
      <dgm:spPr/>
      <dgm:t>
        <a:bodyPr/>
        <a:lstStyle/>
        <a:p>
          <a:r>
            <a:rPr lang="en-US" dirty="0" smtClean="0"/>
            <a:t>Utility</a:t>
          </a:r>
          <a:endParaRPr lang="en-US" dirty="0"/>
        </a:p>
      </dgm:t>
    </dgm:pt>
    <dgm:pt modelId="{B58B640A-0772-41E7-812A-2E0E876E9722}" type="parTrans" cxnId="{454F84FD-8A34-4DC3-AC7C-C6EE79D3733B}">
      <dgm:prSet/>
      <dgm:spPr/>
      <dgm:t>
        <a:bodyPr/>
        <a:lstStyle/>
        <a:p>
          <a:endParaRPr lang="en-US"/>
        </a:p>
      </dgm:t>
    </dgm:pt>
    <dgm:pt modelId="{5A691C62-0D67-40BA-AAFC-A4CBFB592A5A}" type="sibTrans" cxnId="{454F84FD-8A34-4DC3-AC7C-C6EE79D3733B}">
      <dgm:prSet/>
      <dgm:spPr>
        <a:solidFill>
          <a:srgbClr val="00B050"/>
        </a:solidFill>
      </dgm:spPr>
      <dgm:t>
        <a:bodyPr/>
        <a:lstStyle/>
        <a:p>
          <a:endParaRPr lang="en-US"/>
        </a:p>
      </dgm:t>
    </dgm:pt>
    <dgm:pt modelId="{D76C0BAE-7480-46B3-AA15-D36D6D8EE194}">
      <dgm:prSet phldrT="[Text]"/>
      <dgm:spPr/>
      <dgm:t>
        <a:bodyPr/>
        <a:lstStyle/>
        <a:p>
          <a:r>
            <a:rPr lang="en-US" dirty="0" smtClean="0"/>
            <a:t>System Owner</a:t>
          </a:r>
          <a:endParaRPr lang="en-US" dirty="0"/>
        </a:p>
      </dgm:t>
    </dgm:pt>
    <dgm:pt modelId="{43E5E80F-90E3-44CA-BEC1-E2058853FE13}" type="parTrans" cxnId="{F79B67DE-60EE-443D-B0A5-A424BEA10B72}">
      <dgm:prSet/>
      <dgm:spPr/>
      <dgm:t>
        <a:bodyPr/>
        <a:lstStyle/>
        <a:p>
          <a:endParaRPr lang="en-US"/>
        </a:p>
      </dgm:t>
    </dgm:pt>
    <dgm:pt modelId="{2A0577B3-6319-4122-8DA8-D1933755ED83}" type="sibTrans" cxnId="{F79B67DE-60EE-443D-B0A5-A424BEA10B72}">
      <dgm:prSet/>
      <dgm:spPr>
        <a:solidFill>
          <a:srgbClr val="00B050"/>
        </a:solidFill>
      </dgm:spPr>
      <dgm:t>
        <a:bodyPr/>
        <a:lstStyle/>
        <a:p>
          <a:endParaRPr lang="en-US"/>
        </a:p>
      </dgm:t>
    </dgm:pt>
    <dgm:pt modelId="{DE810488-E640-4FFB-AFDE-298737D38A06}" type="pres">
      <dgm:prSet presAssocID="{8D8AC617-D40A-4D0A-86BD-33D535DCEB27}" presName="Name0" presStyleCnt="0">
        <dgm:presLayoutVars>
          <dgm:dir/>
          <dgm:resizeHandles val="exact"/>
        </dgm:presLayoutVars>
      </dgm:prSet>
      <dgm:spPr/>
      <dgm:t>
        <a:bodyPr/>
        <a:lstStyle/>
        <a:p>
          <a:endParaRPr lang="en-US"/>
        </a:p>
      </dgm:t>
    </dgm:pt>
    <dgm:pt modelId="{17F73432-A173-4882-BE98-F69DAF81A3EA}" type="pres">
      <dgm:prSet presAssocID="{FD36226F-394F-4DE8-A1EA-0CD18D54BB74}" presName="node" presStyleLbl="node1" presStyleIdx="0" presStyleCnt="3" custScaleX="134251">
        <dgm:presLayoutVars>
          <dgm:bulletEnabled val="1"/>
        </dgm:presLayoutVars>
      </dgm:prSet>
      <dgm:spPr/>
      <dgm:t>
        <a:bodyPr/>
        <a:lstStyle/>
        <a:p>
          <a:endParaRPr lang="en-US"/>
        </a:p>
      </dgm:t>
    </dgm:pt>
    <dgm:pt modelId="{4ACF3249-3DCE-41FE-BE9D-984781CBEC31}" type="pres">
      <dgm:prSet presAssocID="{C3FA21EE-6377-4D48-9461-EBB2A1FB9839}" presName="sibTrans" presStyleLbl="sibTrans2D1" presStyleIdx="0" presStyleCnt="3" custLinFactNeighborX="20991" custLinFactNeighborY="-11472"/>
      <dgm:spPr>
        <a:prstGeom prst="leftArrow">
          <a:avLst/>
        </a:prstGeom>
      </dgm:spPr>
      <dgm:t>
        <a:bodyPr/>
        <a:lstStyle/>
        <a:p>
          <a:endParaRPr lang="en-US"/>
        </a:p>
      </dgm:t>
    </dgm:pt>
    <dgm:pt modelId="{B29278B9-89DC-4770-9145-587FB4E64DC0}" type="pres">
      <dgm:prSet presAssocID="{C3FA21EE-6377-4D48-9461-EBB2A1FB9839}" presName="connectorText" presStyleLbl="sibTrans2D1" presStyleIdx="0" presStyleCnt="3"/>
      <dgm:spPr/>
      <dgm:t>
        <a:bodyPr/>
        <a:lstStyle/>
        <a:p>
          <a:endParaRPr lang="en-US"/>
        </a:p>
      </dgm:t>
    </dgm:pt>
    <dgm:pt modelId="{0E8036A0-1441-4A35-920B-2D38AAC7CB5F}" type="pres">
      <dgm:prSet presAssocID="{D24DDAB9-ABBC-43B0-A3A5-1647D36DDA6F}" presName="node" presStyleLbl="node1" presStyleIdx="1" presStyleCnt="3" custScaleX="151721" custRadScaleRad="237323" custRadScaleInc="-29860">
        <dgm:presLayoutVars>
          <dgm:bulletEnabled val="1"/>
        </dgm:presLayoutVars>
      </dgm:prSet>
      <dgm:spPr/>
      <dgm:t>
        <a:bodyPr/>
        <a:lstStyle/>
        <a:p>
          <a:endParaRPr lang="en-US"/>
        </a:p>
      </dgm:t>
    </dgm:pt>
    <dgm:pt modelId="{167D693B-A19E-4937-8E0C-875B8FE1ABDD}" type="pres">
      <dgm:prSet presAssocID="{5A691C62-0D67-40BA-AAFC-A4CBFB592A5A}" presName="sibTrans" presStyleLbl="sibTrans2D1" presStyleIdx="1" presStyleCnt="3" custScaleX="174509" custScaleY="89998" custLinFactNeighborX="-318" custLinFactNeighborY="21019"/>
      <dgm:spPr>
        <a:prstGeom prst="rightArrow">
          <a:avLst/>
        </a:prstGeom>
      </dgm:spPr>
      <dgm:t>
        <a:bodyPr/>
        <a:lstStyle/>
        <a:p>
          <a:endParaRPr lang="en-US"/>
        </a:p>
      </dgm:t>
    </dgm:pt>
    <dgm:pt modelId="{14F66E4B-E23E-499A-B85B-85AFAA064470}" type="pres">
      <dgm:prSet presAssocID="{5A691C62-0D67-40BA-AAFC-A4CBFB592A5A}" presName="connectorText" presStyleLbl="sibTrans2D1" presStyleIdx="1" presStyleCnt="3"/>
      <dgm:spPr/>
      <dgm:t>
        <a:bodyPr/>
        <a:lstStyle/>
        <a:p>
          <a:endParaRPr lang="en-US"/>
        </a:p>
      </dgm:t>
    </dgm:pt>
    <dgm:pt modelId="{BF657C22-0440-4C66-A8DB-2E47CB245288}" type="pres">
      <dgm:prSet presAssocID="{D76C0BAE-7480-46B3-AA15-D36D6D8EE194}" presName="node" presStyleLbl="node1" presStyleIdx="2" presStyleCnt="3" custScaleX="137048" custRadScaleRad="229844" custRadScaleInc="29193">
        <dgm:presLayoutVars>
          <dgm:bulletEnabled val="1"/>
        </dgm:presLayoutVars>
      </dgm:prSet>
      <dgm:spPr/>
      <dgm:t>
        <a:bodyPr/>
        <a:lstStyle/>
        <a:p>
          <a:endParaRPr lang="en-US"/>
        </a:p>
      </dgm:t>
    </dgm:pt>
    <dgm:pt modelId="{F10CE0B6-E229-4AAD-857E-80A4C5CE0163}" type="pres">
      <dgm:prSet presAssocID="{2A0577B3-6319-4122-8DA8-D1933755ED83}" presName="sibTrans" presStyleLbl="sibTrans2D1" presStyleIdx="2" presStyleCnt="3" custLinFactNeighborX="-24021" custLinFactNeighborY="-5399"/>
      <dgm:spPr>
        <a:prstGeom prst="leftArrow">
          <a:avLst/>
        </a:prstGeom>
      </dgm:spPr>
      <dgm:t>
        <a:bodyPr/>
        <a:lstStyle/>
        <a:p>
          <a:endParaRPr lang="en-US"/>
        </a:p>
      </dgm:t>
    </dgm:pt>
    <dgm:pt modelId="{7316F6F6-C05C-4B64-AF34-5C2C2A6F3FF8}" type="pres">
      <dgm:prSet presAssocID="{2A0577B3-6319-4122-8DA8-D1933755ED83}" presName="connectorText" presStyleLbl="sibTrans2D1" presStyleIdx="2" presStyleCnt="3"/>
      <dgm:spPr/>
      <dgm:t>
        <a:bodyPr/>
        <a:lstStyle/>
        <a:p>
          <a:endParaRPr lang="en-US"/>
        </a:p>
      </dgm:t>
    </dgm:pt>
  </dgm:ptLst>
  <dgm:cxnLst>
    <dgm:cxn modelId="{EE3AD1B1-8141-4C3F-8B6C-7D41473A8E5C}" type="presOf" srcId="{5A691C62-0D67-40BA-AAFC-A4CBFB592A5A}" destId="{167D693B-A19E-4937-8E0C-875B8FE1ABDD}" srcOrd="0" destOrd="0" presId="urn:microsoft.com/office/officeart/2005/8/layout/cycle7"/>
    <dgm:cxn modelId="{454F84FD-8A34-4DC3-AC7C-C6EE79D3733B}" srcId="{8D8AC617-D40A-4D0A-86BD-33D535DCEB27}" destId="{D24DDAB9-ABBC-43B0-A3A5-1647D36DDA6F}" srcOrd="1" destOrd="0" parTransId="{B58B640A-0772-41E7-812A-2E0E876E9722}" sibTransId="{5A691C62-0D67-40BA-AAFC-A4CBFB592A5A}"/>
    <dgm:cxn modelId="{84C9ADA2-6E98-42A6-AB9C-AF8CE66A0898}" type="presOf" srcId="{2A0577B3-6319-4122-8DA8-D1933755ED83}" destId="{F10CE0B6-E229-4AAD-857E-80A4C5CE0163}" srcOrd="0" destOrd="0" presId="urn:microsoft.com/office/officeart/2005/8/layout/cycle7"/>
    <dgm:cxn modelId="{1D436261-4D85-4544-B2AB-A740AB9ECE06}" type="presOf" srcId="{C3FA21EE-6377-4D48-9461-EBB2A1FB9839}" destId="{B29278B9-89DC-4770-9145-587FB4E64DC0}" srcOrd="1" destOrd="0" presId="urn:microsoft.com/office/officeart/2005/8/layout/cycle7"/>
    <dgm:cxn modelId="{DDF9A87E-8A15-4B6F-B227-FE37A77C8804}" type="presOf" srcId="{FD36226F-394F-4DE8-A1EA-0CD18D54BB74}" destId="{17F73432-A173-4882-BE98-F69DAF81A3EA}" srcOrd="0" destOrd="0" presId="urn:microsoft.com/office/officeart/2005/8/layout/cycle7"/>
    <dgm:cxn modelId="{993FF854-37C3-4458-9C1F-FFEBD8D428C9}" type="presOf" srcId="{D76C0BAE-7480-46B3-AA15-D36D6D8EE194}" destId="{BF657C22-0440-4C66-A8DB-2E47CB245288}" srcOrd="0" destOrd="0" presId="urn:microsoft.com/office/officeart/2005/8/layout/cycle7"/>
    <dgm:cxn modelId="{1476297B-198B-4727-814C-59C642AEE26E}" type="presOf" srcId="{C3FA21EE-6377-4D48-9461-EBB2A1FB9839}" destId="{4ACF3249-3DCE-41FE-BE9D-984781CBEC31}" srcOrd="0" destOrd="0" presId="urn:microsoft.com/office/officeart/2005/8/layout/cycle7"/>
    <dgm:cxn modelId="{09D49C6B-EAF3-4DCA-800D-939FCA433C33}" type="presOf" srcId="{5A691C62-0D67-40BA-AAFC-A4CBFB592A5A}" destId="{14F66E4B-E23E-499A-B85B-85AFAA064470}" srcOrd="1" destOrd="0" presId="urn:microsoft.com/office/officeart/2005/8/layout/cycle7"/>
    <dgm:cxn modelId="{F7F9402A-3AA3-43DF-9DDC-8B51094D16CF}" type="presOf" srcId="{D24DDAB9-ABBC-43B0-A3A5-1647D36DDA6F}" destId="{0E8036A0-1441-4A35-920B-2D38AAC7CB5F}" srcOrd="0" destOrd="0" presId="urn:microsoft.com/office/officeart/2005/8/layout/cycle7"/>
    <dgm:cxn modelId="{8738DEBF-3F57-4454-AA1D-257ED86B80FC}" type="presOf" srcId="{8D8AC617-D40A-4D0A-86BD-33D535DCEB27}" destId="{DE810488-E640-4FFB-AFDE-298737D38A06}" srcOrd="0" destOrd="0" presId="urn:microsoft.com/office/officeart/2005/8/layout/cycle7"/>
    <dgm:cxn modelId="{0229D328-6D71-48A5-8442-D9608B7C934C}" type="presOf" srcId="{2A0577B3-6319-4122-8DA8-D1933755ED83}" destId="{7316F6F6-C05C-4B64-AF34-5C2C2A6F3FF8}" srcOrd="1" destOrd="0" presId="urn:microsoft.com/office/officeart/2005/8/layout/cycle7"/>
    <dgm:cxn modelId="{F79B67DE-60EE-443D-B0A5-A424BEA10B72}" srcId="{8D8AC617-D40A-4D0A-86BD-33D535DCEB27}" destId="{D76C0BAE-7480-46B3-AA15-D36D6D8EE194}" srcOrd="2" destOrd="0" parTransId="{43E5E80F-90E3-44CA-BEC1-E2058853FE13}" sibTransId="{2A0577B3-6319-4122-8DA8-D1933755ED83}"/>
    <dgm:cxn modelId="{90C212C6-1659-41AA-A2EB-4F125FF45EF3}" srcId="{8D8AC617-D40A-4D0A-86BD-33D535DCEB27}" destId="{FD36226F-394F-4DE8-A1EA-0CD18D54BB74}" srcOrd="0" destOrd="0" parTransId="{8060E877-9513-4CF6-9799-9D9D13BEAB74}" sibTransId="{C3FA21EE-6377-4D48-9461-EBB2A1FB9839}"/>
    <dgm:cxn modelId="{54B0E615-2334-43D4-9F5B-89C5231E730F}" type="presParOf" srcId="{DE810488-E640-4FFB-AFDE-298737D38A06}" destId="{17F73432-A173-4882-BE98-F69DAF81A3EA}" srcOrd="0" destOrd="0" presId="urn:microsoft.com/office/officeart/2005/8/layout/cycle7"/>
    <dgm:cxn modelId="{AE11BC3F-A042-428E-A79E-E23BC5E668AD}" type="presParOf" srcId="{DE810488-E640-4FFB-AFDE-298737D38A06}" destId="{4ACF3249-3DCE-41FE-BE9D-984781CBEC31}" srcOrd="1" destOrd="0" presId="urn:microsoft.com/office/officeart/2005/8/layout/cycle7"/>
    <dgm:cxn modelId="{FA97222A-E153-42F6-BDA3-6BDFE6964D9D}" type="presParOf" srcId="{4ACF3249-3DCE-41FE-BE9D-984781CBEC31}" destId="{B29278B9-89DC-4770-9145-587FB4E64DC0}" srcOrd="0" destOrd="0" presId="urn:microsoft.com/office/officeart/2005/8/layout/cycle7"/>
    <dgm:cxn modelId="{75D7046C-EBD5-49D2-9E68-F4E5BB77BA52}" type="presParOf" srcId="{DE810488-E640-4FFB-AFDE-298737D38A06}" destId="{0E8036A0-1441-4A35-920B-2D38AAC7CB5F}" srcOrd="2" destOrd="0" presId="urn:microsoft.com/office/officeart/2005/8/layout/cycle7"/>
    <dgm:cxn modelId="{CB79489D-AB05-46BE-BE3D-A339D17454FC}" type="presParOf" srcId="{DE810488-E640-4FFB-AFDE-298737D38A06}" destId="{167D693B-A19E-4937-8E0C-875B8FE1ABDD}" srcOrd="3" destOrd="0" presId="urn:microsoft.com/office/officeart/2005/8/layout/cycle7"/>
    <dgm:cxn modelId="{97298ACF-9DD7-42D1-A72B-5FDE807CA5F7}" type="presParOf" srcId="{167D693B-A19E-4937-8E0C-875B8FE1ABDD}" destId="{14F66E4B-E23E-499A-B85B-85AFAA064470}" srcOrd="0" destOrd="0" presId="urn:microsoft.com/office/officeart/2005/8/layout/cycle7"/>
    <dgm:cxn modelId="{EA2E3CD7-578F-451E-9A0E-A0A9632CE5EF}" type="presParOf" srcId="{DE810488-E640-4FFB-AFDE-298737D38A06}" destId="{BF657C22-0440-4C66-A8DB-2E47CB245288}" srcOrd="4" destOrd="0" presId="urn:microsoft.com/office/officeart/2005/8/layout/cycle7"/>
    <dgm:cxn modelId="{335F1223-BC3C-4716-9FAD-E8ADDA44E8F7}" type="presParOf" srcId="{DE810488-E640-4FFB-AFDE-298737D38A06}" destId="{F10CE0B6-E229-4AAD-857E-80A4C5CE0163}" srcOrd="5" destOrd="0" presId="urn:microsoft.com/office/officeart/2005/8/layout/cycle7"/>
    <dgm:cxn modelId="{C0862FF2-6AD5-4FC9-83BE-8BFDA7A73AE1}" type="presParOf" srcId="{F10CE0B6-E229-4AAD-857E-80A4C5CE0163}" destId="{7316F6F6-C05C-4B64-AF34-5C2C2A6F3FF8}"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D8AC617-D40A-4D0A-86BD-33D535DCEB27}" type="doc">
      <dgm:prSet loTypeId="urn:microsoft.com/office/officeart/2005/8/layout/cycle7" loCatId="cycle" qsTypeId="urn:microsoft.com/office/officeart/2005/8/quickstyle/simple1#16" qsCatId="simple" csTypeId="urn:microsoft.com/office/officeart/2005/8/colors/accent1_2#5" csCatId="accent1" phldr="1"/>
      <dgm:spPr/>
      <dgm:t>
        <a:bodyPr/>
        <a:lstStyle/>
        <a:p>
          <a:endParaRPr lang="en-US"/>
        </a:p>
      </dgm:t>
    </dgm:pt>
    <dgm:pt modelId="{FD36226F-394F-4DE8-A1EA-0CD18D54BB74}">
      <dgm:prSet phldrT="[Text]"/>
      <dgm:spPr/>
      <dgm:t>
        <a:bodyPr/>
        <a:lstStyle/>
        <a:p>
          <a:r>
            <a:rPr lang="en-US" dirty="0" smtClean="0"/>
            <a:t>Customer</a:t>
          </a:r>
          <a:endParaRPr lang="en-US" dirty="0"/>
        </a:p>
      </dgm:t>
    </dgm:pt>
    <dgm:pt modelId="{8060E877-9513-4CF6-9799-9D9D13BEAB74}" type="parTrans" cxnId="{90C212C6-1659-41AA-A2EB-4F125FF45EF3}">
      <dgm:prSet/>
      <dgm:spPr/>
      <dgm:t>
        <a:bodyPr/>
        <a:lstStyle/>
        <a:p>
          <a:endParaRPr lang="en-US"/>
        </a:p>
      </dgm:t>
    </dgm:pt>
    <dgm:pt modelId="{C3FA21EE-6377-4D48-9461-EBB2A1FB9839}" type="sibTrans" cxnId="{90C212C6-1659-41AA-A2EB-4F125FF45EF3}">
      <dgm:prSet/>
      <dgm:spPr>
        <a:solidFill>
          <a:srgbClr val="00B050"/>
        </a:solidFill>
      </dgm:spPr>
      <dgm:t>
        <a:bodyPr/>
        <a:lstStyle/>
        <a:p>
          <a:endParaRPr lang="en-US"/>
        </a:p>
      </dgm:t>
    </dgm:pt>
    <dgm:pt modelId="{D24DDAB9-ABBC-43B0-A3A5-1647D36DDA6F}">
      <dgm:prSet phldrT="[Text]"/>
      <dgm:spPr/>
      <dgm:t>
        <a:bodyPr/>
        <a:lstStyle/>
        <a:p>
          <a:r>
            <a:rPr lang="en-US" dirty="0" smtClean="0"/>
            <a:t>Utility</a:t>
          </a:r>
          <a:endParaRPr lang="en-US" dirty="0"/>
        </a:p>
      </dgm:t>
    </dgm:pt>
    <dgm:pt modelId="{B58B640A-0772-41E7-812A-2E0E876E9722}" type="parTrans" cxnId="{454F84FD-8A34-4DC3-AC7C-C6EE79D3733B}">
      <dgm:prSet/>
      <dgm:spPr/>
      <dgm:t>
        <a:bodyPr/>
        <a:lstStyle/>
        <a:p>
          <a:endParaRPr lang="en-US"/>
        </a:p>
      </dgm:t>
    </dgm:pt>
    <dgm:pt modelId="{5A691C62-0D67-40BA-AAFC-A4CBFB592A5A}" type="sibTrans" cxnId="{454F84FD-8A34-4DC3-AC7C-C6EE79D3733B}">
      <dgm:prSet/>
      <dgm:spPr>
        <a:solidFill>
          <a:srgbClr val="00B050"/>
        </a:solidFill>
      </dgm:spPr>
      <dgm:t>
        <a:bodyPr/>
        <a:lstStyle/>
        <a:p>
          <a:endParaRPr lang="en-US"/>
        </a:p>
      </dgm:t>
    </dgm:pt>
    <dgm:pt modelId="{D76C0BAE-7480-46B3-AA15-D36D6D8EE194}">
      <dgm:prSet phldrT="[Text]"/>
      <dgm:spPr/>
      <dgm:t>
        <a:bodyPr/>
        <a:lstStyle/>
        <a:p>
          <a:r>
            <a:rPr lang="en-US" dirty="0" smtClean="0"/>
            <a:t>System Owner</a:t>
          </a:r>
          <a:endParaRPr lang="en-US" dirty="0"/>
        </a:p>
      </dgm:t>
    </dgm:pt>
    <dgm:pt modelId="{43E5E80F-90E3-44CA-BEC1-E2058853FE13}" type="parTrans" cxnId="{F79B67DE-60EE-443D-B0A5-A424BEA10B72}">
      <dgm:prSet/>
      <dgm:spPr/>
      <dgm:t>
        <a:bodyPr/>
        <a:lstStyle/>
        <a:p>
          <a:endParaRPr lang="en-US"/>
        </a:p>
      </dgm:t>
    </dgm:pt>
    <dgm:pt modelId="{2A0577B3-6319-4122-8DA8-D1933755ED83}" type="sibTrans" cxnId="{F79B67DE-60EE-443D-B0A5-A424BEA10B72}">
      <dgm:prSet/>
      <dgm:spPr>
        <a:solidFill>
          <a:srgbClr val="00B050"/>
        </a:solidFill>
      </dgm:spPr>
      <dgm:t>
        <a:bodyPr/>
        <a:lstStyle/>
        <a:p>
          <a:endParaRPr lang="en-US"/>
        </a:p>
      </dgm:t>
    </dgm:pt>
    <dgm:pt modelId="{DE810488-E640-4FFB-AFDE-298737D38A06}" type="pres">
      <dgm:prSet presAssocID="{8D8AC617-D40A-4D0A-86BD-33D535DCEB27}" presName="Name0" presStyleCnt="0">
        <dgm:presLayoutVars>
          <dgm:dir/>
          <dgm:resizeHandles val="exact"/>
        </dgm:presLayoutVars>
      </dgm:prSet>
      <dgm:spPr/>
      <dgm:t>
        <a:bodyPr/>
        <a:lstStyle/>
        <a:p>
          <a:endParaRPr lang="en-US"/>
        </a:p>
      </dgm:t>
    </dgm:pt>
    <dgm:pt modelId="{17F73432-A173-4882-BE98-F69DAF81A3EA}" type="pres">
      <dgm:prSet presAssocID="{FD36226F-394F-4DE8-A1EA-0CD18D54BB74}" presName="node" presStyleLbl="node1" presStyleIdx="0" presStyleCnt="3" custScaleX="134251">
        <dgm:presLayoutVars>
          <dgm:bulletEnabled val="1"/>
        </dgm:presLayoutVars>
      </dgm:prSet>
      <dgm:spPr/>
      <dgm:t>
        <a:bodyPr/>
        <a:lstStyle/>
        <a:p>
          <a:endParaRPr lang="en-US"/>
        </a:p>
      </dgm:t>
    </dgm:pt>
    <dgm:pt modelId="{4ACF3249-3DCE-41FE-BE9D-984781CBEC31}" type="pres">
      <dgm:prSet presAssocID="{C3FA21EE-6377-4D48-9461-EBB2A1FB9839}" presName="sibTrans" presStyleLbl="sibTrans2D1" presStyleIdx="0" presStyleCnt="3" custLinFactNeighborX="20991" custLinFactNeighborY="-11472"/>
      <dgm:spPr>
        <a:prstGeom prst="leftArrow">
          <a:avLst/>
        </a:prstGeom>
      </dgm:spPr>
      <dgm:t>
        <a:bodyPr/>
        <a:lstStyle/>
        <a:p>
          <a:endParaRPr lang="en-US"/>
        </a:p>
      </dgm:t>
    </dgm:pt>
    <dgm:pt modelId="{B29278B9-89DC-4770-9145-587FB4E64DC0}" type="pres">
      <dgm:prSet presAssocID="{C3FA21EE-6377-4D48-9461-EBB2A1FB9839}" presName="connectorText" presStyleLbl="sibTrans2D1" presStyleIdx="0" presStyleCnt="3"/>
      <dgm:spPr/>
      <dgm:t>
        <a:bodyPr/>
        <a:lstStyle/>
        <a:p>
          <a:endParaRPr lang="en-US"/>
        </a:p>
      </dgm:t>
    </dgm:pt>
    <dgm:pt modelId="{0E8036A0-1441-4A35-920B-2D38AAC7CB5F}" type="pres">
      <dgm:prSet presAssocID="{D24DDAB9-ABBC-43B0-A3A5-1647D36DDA6F}" presName="node" presStyleLbl="node1" presStyleIdx="1" presStyleCnt="3" custScaleX="151721" custRadScaleRad="237323" custRadScaleInc="-29860">
        <dgm:presLayoutVars>
          <dgm:bulletEnabled val="1"/>
        </dgm:presLayoutVars>
      </dgm:prSet>
      <dgm:spPr/>
      <dgm:t>
        <a:bodyPr/>
        <a:lstStyle/>
        <a:p>
          <a:endParaRPr lang="en-US"/>
        </a:p>
      </dgm:t>
    </dgm:pt>
    <dgm:pt modelId="{167D693B-A19E-4937-8E0C-875B8FE1ABDD}" type="pres">
      <dgm:prSet presAssocID="{5A691C62-0D67-40BA-AAFC-A4CBFB592A5A}" presName="sibTrans" presStyleLbl="sibTrans2D1" presStyleIdx="1" presStyleCnt="3" custScaleX="174509" custScaleY="89998" custLinFactNeighborX="-318" custLinFactNeighborY="21019"/>
      <dgm:spPr>
        <a:prstGeom prst="rightArrow">
          <a:avLst/>
        </a:prstGeom>
      </dgm:spPr>
      <dgm:t>
        <a:bodyPr/>
        <a:lstStyle/>
        <a:p>
          <a:endParaRPr lang="en-US"/>
        </a:p>
      </dgm:t>
    </dgm:pt>
    <dgm:pt modelId="{14F66E4B-E23E-499A-B85B-85AFAA064470}" type="pres">
      <dgm:prSet presAssocID="{5A691C62-0D67-40BA-AAFC-A4CBFB592A5A}" presName="connectorText" presStyleLbl="sibTrans2D1" presStyleIdx="1" presStyleCnt="3"/>
      <dgm:spPr/>
      <dgm:t>
        <a:bodyPr/>
        <a:lstStyle/>
        <a:p>
          <a:endParaRPr lang="en-US"/>
        </a:p>
      </dgm:t>
    </dgm:pt>
    <dgm:pt modelId="{BF657C22-0440-4C66-A8DB-2E47CB245288}" type="pres">
      <dgm:prSet presAssocID="{D76C0BAE-7480-46B3-AA15-D36D6D8EE194}" presName="node" presStyleLbl="node1" presStyleIdx="2" presStyleCnt="3" custScaleX="137048" custRadScaleRad="229844" custRadScaleInc="29193">
        <dgm:presLayoutVars>
          <dgm:bulletEnabled val="1"/>
        </dgm:presLayoutVars>
      </dgm:prSet>
      <dgm:spPr/>
      <dgm:t>
        <a:bodyPr/>
        <a:lstStyle/>
        <a:p>
          <a:endParaRPr lang="en-US"/>
        </a:p>
      </dgm:t>
    </dgm:pt>
    <dgm:pt modelId="{F10CE0B6-E229-4AAD-857E-80A4C5CE0163}" type="pres">
      <dgm:prSet presAssocID="{2A0577B3-6319-4122-8DA8-D1933755ED83}" presName="sibTrans" presStyleLbl="sibTrans2D1" presStyleIdx="2" presStyleCnt="3" custLinFactNeighborX="-24021" custLinFactNeighborY="-5399"/>
      <dgm:spPr>
        <a:prstGeom prst="leftArrow">
          <a:avLst/>
        </a:prstGeom>
      </dgm:spPr>
      <dgm:t>
        <a:bodyPr/>
        <a:lstStyle/>
        <a:p>
          <a:endParaRPr lang="en-US"/>
        </a:p>
      </dgm:t>
    </dgm:pt>
    <dgm:pt modelId="{7316F6F6-C05C-4B64-AF34-5C2C2A6F3FF8}" type="pres">
      <dgm:prSet presAssocID="{2A0577B3-6319-4122-8DA8-D1933755ED83}" presName="connectorText" presStyleLbl="sibTrans2D1" presStyleIdx="2" presStyleCnt="3"/>
      <dgm:spPr/>
      <dgm:t>
        <a:bodyPr/>
        <a:lstStyle/>
        <a:p>
          <a:endParaRPr lang="en-US"/>
        </a:p>
      </dgm:t>
    </dgm:pt>
  </dgm:ptLst>
  <dgm:cxnLst>
    <dgm:cxn modelId="{4C0F4756-0F65-4DC8-A94C-1160CCFA453C}" type="presOf" srcId="{5A691C62-0D67-40BA-AAFC-A4CBFB592A5A}" destId="{14F66E4B-E23E-499A-B85B-85AFAA064470}" srcOrd="1" destOrd="0" presId="urn:microsoft.com/office/officeart/2005/8/layout/cycle7"/>
    <dgm:cxn modelId="{02FDE376-9AFC-48BB-8676-8E20A30F0893}" type="presOf" srcId="{2A0577B3-6319-4122-8DA8-D1933755ED83}" destId="{F10CE0B6-E229-4AAD-857E-80A4C5CE0163}" srcOrd="0" destOrd="0" presId="urn:microsoft.com/office/officeart/2005/8/layout/cycle7"/>
    <dgm:cxn modelId="{454F84FD-8A34-4DC3-AC7C-C6EE79D3733B}" srcId="{8D8AC617-D40A-4D0A-86BD-33D535DCEB27}" destId="{D24DDAB9-ABBC-43B0-A3A5-1647D36DDA6F}" srcOrd="1" destOrd="0" parTransId="{B58B640A-0772-41E7-812A-2E0E876E9722}" sibTransId="{5A691C62-0D67-40BA-AAFC-A4CBFB592A5A}"/>
    <dgm:cxn modelId="{078B1686-5C2C-4D48-B9F3-54CF4D625608}" type="presOf" srcId="{FD36226F-394F-4DE8-A1EA-0CD18D54BB74}" destId="{17F73432-A173-4882-BE98-F69DAF81A3EA}" srcOrd="0" destOrd="0" presId="urn:microsoft.com/office/officeart/2005/8/layout/cycle7"/>
    <dgm:cxn modelId="{B3AD7E8D-A32E-47A9-A7C9-99094CDA4E91}" type="presOf" srcId="{2A0577B3-6319-4122-8DA8-D1933755ED83}" destId="{7316F6F6-C05C-4B64-AF34-5C2C2A6F3FF8}" srcOrd="1" destOrd="0" presId="urn:microsoft.com/office/officeart/2005/8/layout/cycle7"/>
    <dgm:cxn modelId="{3BDB405F-B34C-41CD-AA7E-CF31EA07FD55}" type="presOf" srcId="{C3FA21EE-6377-4D48-9461-EBB2A1FB9839}" destId="{B29278B9-89DC-4770-9145-587FB4E64DC0}" srcOrd="1" destOrd="0" presId="urn:microsoft.com/office/officeart/2005/8/layout/cycle7"/>
    <dgm:cxn modelId="{565E8386-89F7-4972-975C-B3AC575936A1}" type="presOf" srcId="{D76C0BAE-7480-46B3-AA15-D36D6D8EE194}" destId="{BF657C22-0440-4C66-A8DB-2E47CB245288}" srcOrd="0" destOrd="0" presId="urn:microsoft.com/office/officeart/2005/8/layout/cycle7"/>
    <dgm:cxn modelId="{EB6F0FF0-742A-45CA-BA0E-0872811DE7D2}" type="presOf" srcId="{8D8AC617-D40A-4D0A-86BD-33D535DCEB27}" destId="{DE810488-E640-4FFB-AFDE-298737D38A06}" srcOrd="0" destOrd="0" presId="urn:microsoft.com/office/officeart/2005/8/layout/cycle7"/>
    <dgm:cxn modelId="{F79B67DE-60EE-443D-B0A5-A424BEA10B72}" srcId="{8D8AC617-D40A-4D0A-86BD-33D535DCEB27}" destId="{D76C0BAE-7480-46B3-AA15-D36D6D8EE194}" srcOrd="2" destOrd="0" parTransId="{43E5E80F-90E3-44CA-BEC1-E2058853FE13}" sibTransId="{2A0577B3-6319-4122-8DA8-D1933755ED83}"/>
    <dgm:cxn modelId="{EC56ADC4-7A19-4035-8061-1E66AA7A5217}" type="presOf" srcId="{D24DDAB9-ABBC-43B0-A3A5-1647D36DDA6F}" destId="{0E8036A0-1441-4A35-920B-2D38AAC7CB5F}" srcOrd="0" destOrd="0" presId="urn:microsoft.com/office/officeart/2005/8/layout/cycle7"/>
    <dgm:cxn modelId="{4E67E307-24B0-4D5D-BEB3-3C7891BAF451}" type="presOf" srcId="{5A691C62-0D67-40BA-AAFC-A4CBFB592A5A}" destId="{167D693B-A19E-4937-8E0C-875B8FE1ABDD}" srcOrd="0" destOrd="0" presId="urn:microsoft.com/office/officeart/2005/8/layout/cycle7"/>
    <dgm:cxn modelId="{AE023B18-9766-4143-A17C-CDF8B6DA7A08}" type="presOf" srcId="{C3FA21EE-6377-4D48-9461-EBB2A1FB9839}" destId="{4ACF3249-3DCE-41FE-BE9D-984781CBEC31}" srcOrd="0" destOrd="0" presId="urn:microsoft.com/office/officeart/2005/8/layout/cycle7"/>
    <dgm:cxn modelId="{90C212C6-1659-41AA-A2EB-4F125FF45EF3}" srcId="{8D8AC617-D40A-4D0A-86BD-33D535DCEB27}" destId="{FD36226F-394F-4DE8-A1EA-0CD18D54BB74}" srcOrd="0" destOrd="0" parTransId="{8060E877-9513-4CF6-9799-9D9D13BEAB74}" sibTransId="{C3FA21EE-6377-4D48-9461-EBB2A1FB9839}"/>
    <dgm:cxn modelId="{7DACC619-A458-4844-949B-6211CA540C07}" type="presParOf" srcId="{DE810488-E640-4FFB-AFDE-298737D38A06}" destId="{17F73432-A173-4882-BE98-F69DAF81A3EA}" srcOrd="0" destOrd="0" presId="urn:microsoft.com/office/officeart/2005/8/layout/cycle7"/>
    <dgm:cxn modelId="{1A1F3130-3372-45ED-91D0-0C93ADC0EADB}" type="presParOf" srcId="{DE810488-E640-4FFB-AFDE-298737D38A06}" destId="{4ACF3249-3DCE-41FE-BE9D-984781CBEC31}" srcOrd="1" destOrd="0" presId="urn:microsoft.com/office/officeart/2005/8/layout/cycle7"/>
    <dgm:cxn modelId="{84675449-F1FC-4884-B7F6-8C7300CF4754}" type="presParOf" srcId="{4ACF3249-3DCE-41FE-BE9D-984781CBEC31}" destId="{B29278B9-89DC-4770-9145-587FB4E64DC0}" srcOrd="0" destOrd="0" presId="urn:microsoft.com/office/officeart/2005/8/layout/cycle7"/>
    <dgm:cxn modelId="{ED4B21D1-A72F-4D75-AD8F-673AA2CF785C}" type="presParOf" srcId="{DE810488-E640-4FFB-AFDE-298737D38A06}" destId="{0E8036A0-1441-4A35-920B-2D38AAC7CB5F}" srcOrd="2" destOrd="0" presId="urn:microsoft.com/office/officeart/2005/8/layout/cycle7"/>
    <dgm:cxn modelId="{599BF04B-86A0-4E3D-BD57-C60E0EF3FD7F}" type="presParOf" srcId="{DE810488-E640-4FFB-AFDE-298737D38A06}" destId="{167D693B-A19E-4937-8E0C-875B8FE1ABDD}" srcOrd="3" destOrd="0" presId="urn:microsoft.com/office/officeart/2005/8/layout/cycle7"/>
    <dgm:cxn modelId="{CCDA6243-28CE-4E5B-8A29-EE8FA0E4A574}" type="presParOf" srcId="{167D693B-A19E-4937-8E0C-875B8FE1ABDD}" destId="{14F66E4B-E23E-499A-B85B-85AFAA064470}" srcOrd="0" destOrd="0" presId="urn:microsoft.com/office/officeart/2005/8/layout/cycle7"/>
    <dgm:cxn modelId="{F8038D4B-21AA-4A58-A63C-890D5580005D}" type="presParOf" srcId="{DE810488-E640-4FFB-AFDE-298737D38A06}" destId="{BF657C22-0440-4C66-A8DB-2E47CB245288}" srcOrd="4" destOrd="0" presId="urn:microsoft.com/office/officeart/2005/8/layout/cycle7"/>
    <dgm:cxn modelId="{8B7E39D2-CECB-4BF6-A878-4A8456229F26}" type="presParOf" srcId="{DE810488-E640-4FFB-AFDE-298737D38A06}" destId="{F10CE0B6-E229-4AAD-857E-80A4C5CE0163}" srcOrd="5" destOrd="0" presId="urn:microsoft.com/office/officeart/2005/8/layout/cycle7"/>
    <dgm:cxn modelId="{183C2158-D953-4462-8CA5-B8B0D74408E0}" type="presParOf" srcId="{F10CE0B6-E229-4AAD-857E-80A4C5CE0163}" destId="{7316F6F6-C05C-4B64-AF34-5C2C2A6F3FF8}"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C45A0B7-BC9A-4C80-ABB6-2734B12DDC68}" type="doc">
      <dgm:prSet loTypeId="urn:microsoft.com/office/officeart/2005/8/layout/default#17" loCatId="list" qsTypeId="urn:microsoft.com/office/officeart/2005/8/quickstyle/simple1#17" qsCatId="simple" csTypeId="urn:microsoft.com/office/officeart/2005/8/colors/colorful4" csCatId="colorful" phldr="1"/>
      <dgm:spPr/>
      <dgm:t>
        <a:bodyPr/>
        <a:lstStyle/>
        <a:p>
          <a:endParaRPr lang="en-US"/>
        </a:p>
      </dgm:t>
    </dgm:pt>
    <dgm:pt modelId="{CA0B71DA-0328-4F81-93F1-A30970312AF2}">
      <dgm:prSet/>
      <dgm:spPr/>
      <dgm:t>
        <a:bodyPr/>
        <a:lstStyle/>
        <a:p>
          <a:pPr rtl="0"/>
          <a:r>
            <a:rPr lang="en-US" dirty="0" smtClean="0"/>
            <a:t>Provides power , financial benefit to multiple community members</a:t>
          </a:r>
          <a:endParaRPr lang="en-US" dirty="0"/>
        </a:p>
      </dgm:t>
    </dgm:pt>
    <dgm:pt modelId="{CE82A417-D12A-4FA4-B418-B139C730EF6C}" type="parTrans" cxnId="{91C7AA8D-F505-4097-B8C4-1F2550204874}">
      <dgm:prSet/>
      <dgm:spPr/>
      <dgm:t>
        <a:bodyPr/>
        <a:lstStyle/>
        <a:p>
          <a:endParaRPr lang="en-US"/>
        </a:p>
      </dgm:t>
    </dgm:pt>
    <dgm:pt modelId="{4B121CE8-C20B-4EFB-B96A-B1625828655D}" type="sibTrans" cxnId="{91C7AA8D-F505-4097-B8C4-1F2550204874}">
      <dgm:prSet/>
      <dgm:spPr/>
      <dgm:t>
        <a:bodyPr/>
        <a:lstStyle/>
        <a:p>
          <a:endParaRPr lang="en-US"/>
        </a:p>
      </dgm:t>
    </dgm:pt>
    <dgm:pt modelId="{5D0F144B-5A1E-409F-BEAC-71F2F2D54E2F}">
      <dgm:prSet/>
      <dgm:spPr/>
      <dgm:t>
        <a:bodyPr/>
        <a:lstStyle/>
        <a:p>
          <a:pPr rtl="0"/>
          <a:r>
            <a:rPr lang="en-US" dirty="0" smtClean="0"/>
            <a:t>May help overcome upfront cost barrier</a:t>
          </a:r>
          <a:endParaRPr lang="en-US" dirty="0"/>
        </a:p>
      </dgm:t>
    </dgm:pt>
    <dgm:pt modelId="{B52E1E1B-2C8F-4786-91DA-9F0D047ADAE2}" type="parTrans" cxnId="{AE84AE97-B7AA-4695-AA07-E912486E0726}">
      <dgm:prSet/>
      <dgm:spPr/>
      <dgm:t>
        <a:bodyPr/>
        <a:lstStyle/>
        <a:p>
          <a:endParaRPr lang="en-US"/>
        </a:p>
      </dgm:t>
    </dgm:pt>
    <dgm:pt modelId="{0A076864-F8F2-4981-AD28-F80EA669121B}" type="sibTrans" cxnId="{AE84AE97-B7AA-4695-AA07-E912486E0726}">
      <dgm:prSet/>
      <dgm:spPr/>
      <dgm:t>
        <a:bodyPr/>
        <a:lstStyle/>
        <a:p>
          <a:endParaRPr lang="en-US"/>
        </a:p>
      </dgm:t>
    </dgm:pt>
    <dgm:pt modelId="{00A27AB8-D296-4F10-A385-A4D533B59FA9}">
      <dgm:prSet/>
      <dgm:spPr/>
      <dgm:t>
        <a:bodyPr/>
        <a:lstStyle/>
        <a:p>
          <a:pPr rtl="0"/>
          <a:r>
            <a:rPr lang="en-US" dirty="0" smtClean="0"/>
            <a:t>Utility collaboration is a must</a:t>
          </a:r>
          <a:endParaRPr lang="en-US" dirty="0"/>
        </a:p>
      </dgm:t>
    </dgm:pt>
    <dgm:pt modelId="{57ECFC84-C683-40FE-90DA-050ECA721EBD}" type="parTrans" cxnId="{B009A40B-7A69-470D-8FC6-FBBE96992519}">
      <dgm:prSet/>
      <dgm:spPr/>
      <dgm:t>
        <a:bodyPr/>
        <a:lstStyle/>
        <a:p>
          <a:endParaRPr lang="en-US"/>
        </a:p>
      </dgm:t>
    </dgm:pt>
    <dgm:pt modelId="{1F8BB128-0776-4E9D-A185-CB14211BECB9}" type="sibTrans" cxnId="{B009A40B-7A69-470D-8FC6-FBBE96992519}">
      <dgm:prSet/>
      <dgm:spPr/>
      <dgm:t>
        <a:bodyPr/>
        <a:lstStyle/>
        <a:p>
          <a:endParaRPr lang="en-US"/>
        </a:p>
      </dgm:t>
    </dgm:pt>
    <dgm:pt modelId="{9FF411D9-E46A-4E65-9556-F7033F264D7E}">
      <dgm:prSet/>
      <dgm:spPr/>
      <dgm:t>
        <a:bodyPr/>
        <a:lstStyle/>
        <a:p>
          <a:pPr rtl="0"/>
          <a:r>
            <a:rPr lang="en-US" dirty="0" smtClean="0"/>
            <a:t>Can be initiated by local government, utility, or business</a:t>
          </a:r>
          <a:endParaRPr lang="en-US" dirty="0"/>
        </a:p>
      </dgm:t>
    </dgm:pt>
    <dgm:pt modelId="{46E70DB4-A3D4-4A76-9152-91B7E874E39F}" type="parTrans" cxnId="{0404AC8D-7E62-403F-8F38-6A2FC144C2BD}">
      <dgm:prSet/>
      <dgm:spPr/>
      <dgm:t>
        <a:bodyPr/>
        <a:lstStyle/>
        <a:p>
          <a:endParaRPr lang="en-US"/>
        </a:p>
      </dgm:t>
    </dgm:pt>
    <dgm:pt modelId="{24B97482-BBB4-4F94-ADAA-ABD0657AAA38}" type="sibTrans" cxnId="{0404AC8D-7E62-403F-8F38-6A2FC144C2BD}">
      <dgm:prSet/>
      <dgm:spPr/>
      <dgm:t>
        <a:bodyPr/>
        <a:lstStyle/>
        <a:p>
          <a:endParaRPr lang="en-US"/>
        </a:p>
      </dgm:t>
    </dgm:pt>
    <dgm:pt modelId="{BD5A6819-4E69-4B73-AF24-D98358E537BE}" type="pres">
      <dgm:prSet presAssocID="{5C45A0B7-BC9A-4C80-ABB6-2734B12DDC68}" presName="diagram" presStyleCnt="0">
        <dgm:presLayoutVars>
          <dgm:dir/>
          <dgm:resizeHandles val="exact"/>
        </dgm:presLayoutVars>
      </dgm:prSet>
      <dgm:spPr/>
      <dgm:t>
        <a:bodyPr/>
        <a:lstStyle/>
        <a:p>
          <a:endParaRPr lang="en-US"/>
        </a:p>
      </dgm:t>
    </dgm:pt>
    <dgm:pt modelId="{769E69C8-19EB-4787-B8A2-247E255FBB9B}" type="pres">
      <dgm:prSet presAssocID="{CA0B71DA-0328-4F81-93F1-A30970312AF2}" presName="node" presStyleLbl="node1" presStyleIdx="0" presStyleCnt="4">
        <dgm:presLayoutVars>
          <dgm:bulletEnabled val="1"/>
        </dgm:presLayoutVars>
      </dgm:prSet>
      <dgm:spPr/>
      <dgm:t>
        <a:bodyPr/>
        <a:lstStyle/>
        <a:p>
          <a:endParaRPr lang="en-US"/>
        </a:p>
      </dgm:t>
    </dgm:pt>
    <dgm:pt modelId="{E5DF0CB7-5383-4A54-AA48-3C635FB599C3}" type="pres">
      <dgm:prSet presAssocID="{4B121CE8-C20B-4EFB-B96A-B1625828655D}" presName="sibTrans" presStyleCnt="0"/>
      <dgm:spPr/>
    </dgm:pt>
    <dgm:pt modelId="{1343FA03-C074-4AB0-8713-DDF975D6FB5E}" type="pres">
      <dgm:prSet presAssocID="{5D0F144B-5A1E-409F-BEAC-71F2F2D54E2F}" presName="node" presStyleLbl="node1" presStyleIdx="1" presStyleCnt="4">
        <dgm:presLayoutVars>
          <dgm:bulletEnabled val="1"/>
        </dgm:presLayoutVars>
      </dgm:prSet>
      <dgm:spPr/>
      <dgm:t>
        <a:bodyPr/>
        <a:lstStyle/>
        <a:p>
          <a:endParaRPr lang="en-US"/>
        </a:p>
      </dgm:t>
    </dgm:pt>
    <dgm:pt modelId="{F048678E-4D5E-484A-94AB-31BC272CAE4D}" type="pres">
      <dgm:prSet presAssocID="{0A076864-F8F2-4981-AD28-F80EA669121B}" presName="sibTrans" presStyleCnt="0"/>
      <dgm:spPr/>
    </dgm:pt>
    <dgm:pt modelId="{2025E9FA-9FCF-484B-8082-981156A11A43}" type="pres">
      <dgm:prSet presAssocID="{00A27AB8-D296-4F10-A385-A4D533B59FA9}" presName="node" presStyleLbl="node1" presStyleIdx="2" presStyleCnt="4">
        <dgm:presLayoutVars>
          <dgm:bulletEnabled val="1"/>
        </dgm:presLayoutVars>
      </dgm:prSet>
      <dgm:spPr/>
      <dgm:t>
        <a:bodyPr/>
        <a:lstStyle/>
        <a:p>
          <a:endParaRPr lang="en-US"/>
        </a:p>
      </dgm:t>
    </dgm:pt>
    <dgm:pt modelId="{7C264105-4DB0-454F-ADEA-8D785975C061}" type="pres">
      <dgm:prSet presAssocID="{1F8BB128-0776-4E9D-A185-CB14211BECB9}" presName="sibTrans" presStyleCnt="0"/>
      <dgm:spPr/>
    </dgm:pt>
    <dgm:pt modelId="{19E9036A-3E95-4F03-9D1D-54ED4A0F02DF}" type="pres">
      <dgm:prSet presAssocID="{9FF411D9-E46A-4E65-9556-F7033F264D7E}" presName="node" presStyleLbl="node1" presStyleIdx="3" presStyleCnt="4">
        <dgm:presLayoutVars>
          <dgm:bulletEnabled val="1"/>
        </dgm:presLayoutVars>
      </dgm:prSet>
      <dgm:spPr/>
      <dgm:t>
        <a:bodyPr/>
        <a:lstStyle/>
        <a:p>
          <a:endParaRPr lang="en-US"/>
        </a:p>
      </dgm:t>
    </dgm:pt>
  </dgm:ptLst>
  <dgm:cxnLst>
    <dgm:cxn modelId="{B009A40B-7A69-470D-8FC6-FBBE96992519}" srcId="{5C45A0B7-BC9A-4C80-ABB6-2734B12DDC68}" destId="{00A27AB8-D296-4F10-A385-A4D533B59FA9}" srcOrd="2" destOrd="0" parTransId="{57ECFC84-C683-40FE-90DA-050ECA721EBD}" sibTransId="{1F8BB128-0776-4E9D-A185-CB14211BECB9}"/>
    <dgm:cxn modelId="{1AA20CAD-1213-494D-A8CB-530C267463CE}" type="presOf" srcId="{5D0F144B-5A1E-409F-BEAC-71F2F2D54E2F}" destId="{1343FA03-C074-4AB0-8713-DDF975D6FB5E}" srcOrd="0" destOrd="0" presId="urn:microsoft.com/office/officeart/2005/8/layout/default#17"/>
    <dgm:cxn modelId="{AE84AE97-B7AA-4695-AA07-E912486E0726}" srcId="{5C45A0B7-BC9A-4C80-ABB6-2734B12DDC68}" destId="{5D0F144B-5A1E-409F-BEAC-71F2F2D54E2F}" srcOrd="1" destOrd="0" parTransId="{B52E1E1B-2C8F-4786-91DA-9F0D047ADAE2}" sibTransId="{0A076864-F8F2-4981-AD28-F80EA669121B}"/>
    <dgm:cxn modelId="{D0012BB8-8C29-470D-82AA-CD6E796EC43E}" type="presOf" srcId="{9FF411D9-E46A-4E65-9556-F7033F264D7E}" destId="{19E9036A-3E95-4F03-9D1D-54ED4A0F02DF}" srcOrd="0" destOrd="0" presId="urn:microsoft.com/office/officeart/2005/8/layout/default#17"/>
    <dgm:cxn modelId="{34754116-6A57-4535-A0C6-AE7D6A9F766E}" type="presOf" srcId="{5C45A0B7-BC9A-4C80-ABB6-2734B12DDC68}" destId="{BD5A6819-4E69-4B73-AF24-D98358E537BE}" srcOrd="0" destOrd="0" presId="urn:microsoft.com/office/officeart/2005/8/layout/default#17"/>
    <dgm:cxn modelId="{D860F7CD-D851-43B2-A4AA-2B81C10925BF}" type="presOf" srcId="{00A27AB8-D296-4F10-A385-A4D533B59FA9}" destId="{2025E9FA-9FCF-484B-8082-981156A11A43}" srcOrd="0" destOrd="0" presId="urn:microsoft.com/office/officeart/2005/8/layout/default#17"/>
    <dgm:cxn modelId="{91C7AA8D-F505-4097-B8C4-1F2550204874}" srcId="{5C45A0B7-BC9A-4C80-ABB6-2734B12DDC68}" destId="{CA0B71DA-0328-4F81-93F1-A30970312AF2}" srcOrd="0" destOrd="0" parTransId="{CE82A417-D12A-4FA4-B418-B139C730EF6C}" sibTransId="{4B121CE8-C20B-4EFB-B96A-B1625828655D}"/>
    <dgm:cxn modelId="{0404AC8D-7E62-403F-8F38-6A2FC144C2BD}" srcId="{5C45A0B7-BC9A-4C80-ABB6-2734B12DDC68}" destId="{9FF411D9-E46A-4E65-9556-F7033F264D7E}" srcOrd="3" destOrd="0" parTransId="{46E70DB4-A3D4-4A76-9152-91B7E874E39F}" sibTransId="{24B97482-BBB4-4F94-ADAA-ABD0657AAA38}"/>
    <dgm:cxn modelId="{F91CE990-C53D-46ED-BD52-FAF1AEF26956}" type="presOf" srcId="{CA0B71DA-0328-4F81-93F1-A30970312AF2}" destId="{769E69C8-19EB-4787-B8A2-247E255FBB9B}" srcOrd="0" destOrd="0" presId="urn:microsoft.com/office/officeart/2005/8/layout/default#17"/>
    <dgm:cxn modelId="{06047625-5C1E-48FC-86BA-27959EA19B4F}" type="presParOf" srcId="{BD5A6819-4E69-4B73-AF24-D98358E537BE}" destId="{769E69C8-19EB-4787-B8A2-247E255FBB9B}" srcOrd="0" destOrd="0" presId="urn:microsoft.com/office/officeart/2005/8/layout/default#17"/>
    <dgm:cxn modelId="{3E72DB70-5519-4A78-9219-55D27672A111}" type="presParOf" srcId="{BD5A6819-4E69-4B73-AF24-D98358E537BE}" destId="{E5DF0CB7-5383-4A54-AA48-3C635FB599C3}" srcOrd="1" destOrd="0" presId="urn:microsoft.com/office/officeart/2005/8/layout/default#17"/>
    <dgm:cxn modelId="{06EFFB3A-7496-4A1C-8464-427A286A610E}" type="presParOf" srcId="{BD5A6819-4E69-4B73-AF24-D98358E537BE}" destId="{1343FA03-C074-4AB0-8713-DDF975D6FB5E}" srcOrd="2" destOrd="0" presId="urn:microsoft.com/office/officeart/2005/8/layout/default#17"/>
    <dgm:cxn modelId="{378FA196-EDBB-47AC-A740-889690AF468E}" type="presParOf" srcId="{BD5A6819-4E69-4B73-AF24-D98358E537BE}" destId="{F048678E-4D5E-484A-94AB-31BC272CAE4D}" srcOrd="3" destOrd="0" presId="urn:microsoft.com/office/officeart/2005/8/layout/default#17"/>
    <dgm:cxn modelId="{3086A887-B855-457D-9B8D-0C610C2E7003}" type="presParOf" srcId="{BD5A6819-4E69-4B73-AF24-D98358E537BE}" destId="{2025E9FA-9FCF-484B-8082-981156A11A43}" srcOrd="4" destOrd="0" presId="urn:microsoft.com/office/officeart/2005/8/layout/default#17"/>
    <dgm:cxn modelId="{927FC26A-16C7-454D-875A-53A4209A827A}" type="presParOf" srcId="{BD5A6819-4E69-4B73-AF24-D98358E537BE}" destId="{7C264105-4DB0-454F-ADEA-8D785975C061}" srcOrd="5" destOrd="0" presId="urn:microsoft.com/office/officeart/2005/8/layout/default#17"/>
    <dgm:cxn modelId="{C5B296D0-6A86-449D-B40C-3F701E186048}" type="presParOf" srcId="{BD5A6819-4E69-4B73-AF24-D98358E537BE}" destId="{19E9036A-3E95-4F03-9D1D-54ED4A0F02DF}" srcOrd="6" destOrd="0" presId="urn:microsoft.com/office/officeart/2005/8/layout/default#1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2E890F2-87CF-44EA-AD2D-DDBF317936F5}" type="doc">
      <dgm:prSet loTypeId="urn:microsoft.com/office/officeart/2005/8/layout/hList9" loCatId="list" qsTypeId="urn:microsoft.com/office/officeart/2005/8/quickstyle/simple1#18" qsCatId="simple" csTypeId="urn:microsoft.com/office/officeart/2005/8/colors/accent4_2" csCatId="accent4" phldr="1"/>
      <dgm:spPr/>
      <dgm:t>
        <a:bodyPr/>
        <a:lstStyle/>
        <a:p>
          <a:endParaRPr lang="en-US"/>
        </a:p>
      </dgm:t>
    </dgm:pt>
    <dgm:pt modelId="{3FE5468B-7E31-44A3-8F3D-F2404E7FF1DB}">
      <dgm:prSet phldrT="[Text]"/>
      <dgm:spPr/>
      <dgm:t>
        <a:bodyPr/>
        <a:lstStyle/>
        <a:p>
          <a:r>
            <a:rPr lang="en-US" dirty="0" smtClean="0"/>
            <a:t>$/m customer</a:t>
          </a:r>
          <a:endParaRPr lang="en-US" dirty="0"/>
        </a:p>
      </dgm:t>
    </dgm:pt>
    <dgm:pt modelId="{AE9EA2B0-EE3A-4330-9F2E-B656E1E56695}" type="parTrans" cxnId="{66488D9D-948A-48AF-BDD8-96EC520826AC}">
      <dgm:prSet/>
      <dgm:spPr/>
      <dgm:t>
        <a:bodyPr/>
        <a:lstStyle/>
        <a:p>
          <a:endParaRPr lang="en-US"/>
        </a:p>
      </dgm:t>
    </dgm:pt>
    <dgm:pt modelId="{46CA5409-31E4-4545-90CF-9D05446F1902}" type="sibTrans" cxnId="{66488D9D-948A-48AF-BDD8-96EC520826AC}">
      <dgm:prSet/>
      <dgm:spPr/>
      <dgm:t>
        <a:bodyPr/>
        <a:lstStyle/>
        <a:p>
          <a:endParaRPr lang="en-US"/>
        </a:p>
      </dgm:t>
    </dgm:pt>
    <dgm:pt modelId="{B55B0F2F-BB47-4259-BAD9-9D85D29EB35A}">
      <dgm:prSet phldrT="[Text]"/>
      <dgm:spPr/>
      <dgm:t>
        <a:bodyPr/>
        <a:lstStyle/>
        <a:p>
          <a:r>
            <a:rPr lang="en-US" dirty="0" smtClean="0"/>
            <a:t>Fixed charges</a:t>
          </a:r>
          <a:endParaRPr lang="en-US" dirty="0"/>
        </a:p>
      </dgm:t>
    </dgm:pt>
    <dgm:pt modelId="{29AB61FF-2B77-4FC5-8130-5CBA77B4ECB1}" type="parTrans" cxnId="{B8DFA461-04D5-4638-8284-1A9D847B670A}">
      <dgm:prSet/>
      <dgm:spPr/>
      <dgm:t>
        <a:bodyPr/>
        <a:lstStyle/>
        <a:p>
          <a:endParaRPr lang="en-US"/>
        </a:p>
      </dgm:t>
    </dgm:pt>
    <dgm:pt modelId="{1D1B3832-7972-46F7-80A6-8624F83B217D}" type="sibTrans" cxnId="{B8DFA461-04D5-4638-8284-1A9D847B670A}">
      <dgm:prSet/>
      <dgm:spPr/>
      <dgm:t>
        <a:bodyPr/>
        <a:lstStyle/>
        <a:p>
          <a:endParaRPr lang="en-US"/>
        </a:p>
      </dgm:t>
    </dgm:pt>
    <dgm:pt modelId="{D71336B4-64BC-4BA2-82E1-A493B6C5BA69}">
      <dgm:prSet phldrT="[Text]"/>
      <dgm:spPr/>
      <dgm:t>
        <a:bodyPr/>
        <a:lstStyle/>
        <a:p>
          <a:r>
            <a:rPr lang="en-US" dirty="0" smtClean="0"/>
            <a:t>$/kWh</a:t>
          </a:r>
          <a:endParaRPr lang="en-US" dirty="0"/>
        </a:p>
      </dgm:t>
    </dgm:pt>
    <dgm:pt modelId="{90FD3D07-A38E-4642-86FA-87ADE2079CB6}" type="parTrans" cxnId="{99BAE133-6FE3-4518-84E9-87918A7759DF}">
      <dgm:prSet/>
      <dgm:spPr/>
      <dgm:t>
        <a:bodyPr/>
        <a:lstStyle/>
        <a:p>
          <a:endParaRPr lang="en-US"/>
        </a:p>
      </dgm:t>
    </dgm:pt>
    <dgm:pt modelId="{71AD03A0-572B-426A-8C6F-FC76508E9F9E}" type="sibTrans" cxnId="{99BAE133-6FE3-4518-84E9-87918A7759DF}">
      <dgm:prSet/>
      <dgm:spPr/>
      <dgm:t>
        <a:bodyPr/>
        <a:lstStyle/>
        <a:p>
          <a:endParaRPr lang="en-US"/>
        </a:p>
      </dgm:t>
    </dgm:pt>
    <dgm:pt modelId="{57E6BE0D-DAA8-4265-9A5D-114F0AC71412}">
      <dgm:prSet phldrT="[Text]"/>
      <dgm:spPr/>
      <dgm:t>
        <a:bodyPr/>
        <a:lstStyle/>
        <a:p>
          <a:r>
            <a:rPr lang="en-US" dirty="0" smtClean="0"/>
            <a:t>$/kW</a:t>
          </a:r>
          <a:endParaRPr lang="en-US" dirty="0"/>
        </a:p>
      </dgm:t>
    </dgm:pt>
    <dgm:pt modelId="{98934BC0-3CDA-4055-A50C-8C6FDEE1FBCD}" type="parTrans" cxnId="{59CDF89E-F045-496F-BCBC-951ED8B1CC09}">
      <dgm:prSet/>
      <dgm:spPr/>
      <dgm:t>
        <a:bodyPr/>
        <a:lstStyle/>
        <a:p>
          <a:endParaRPr lang="en-US"/>
        </a:p>
      </dgm:t>
    </dgm:pt>
    <dgm:pt modelId="{CCD04B50-AB38-4218-AA5D-32960913CCA7}" type="sibTrans" cxnId="{59CDF89E-F045-496F-BCBC-951ED8B1CC09}">
      <dgm:prSet/>
      <dgm:spPr/>
      <dgm:t>
        <a:bodyPr/>
        <a:lstStyle/>
        <a:p>
          <a:endParaRPr lang="en-US"/>
        </a:p>
      </dgm:t>
    </dgm:pt>
    <dgm:pt modelId="{F0B798BB-3898-457F-B326-07C17F7156F7}">
      <dgm:prSet phldrT="[Text]"/>
      <dgm:spPr/>
      <dgm:t>
        <a:bodyPr/>
        <a:lstStyle/>
        <a:p>
          <a:r>
            <a:rPr lang="en-US" dirty="0" smtClean="0"/>
            <a:t>Demand charges</a:t>
          </a:r>
          <a:endParaRPr lang="en-US" dirty="0"/>
        </a:p>
      </dgm:t>
    </dgm:pt>
    <dgm:pt modelId="{62161B92-DE99-40F7-9B70-BA64AA652752}" type="parTrans" cxnId="{95B7DF87-0C5C-47A5-9793-CBA61FD7CB29}">
      <dgm:prSet/>
      <dgm:spPr/>
      <dgm:t>
        <a:bodyPr/>
        <a:lstStyle/>
        <a:p>
          <a:endParaRPr lang="en-US"/>
        </a:p>
      </dgm:t>
    </dgm:pt>
    <dgm:pt modelId="{F8EEDFD8-B7A0-4DF3-BB31-A159F535F05C}" type="sibTrans" cxnId="{95B7DF87-0C5C-47A5-9793-CBA61FD7CB29}">
      <dgm:prSet/>
      <dgm:spPr/>
      <dgm:t>
        <a:bodyPr/>
        <a:lstStyle/>
        <a:p>
          <a:endParaRPr lang="en-US"/>
        </a:p>
      </dgm:t>
    </dgm:pt>
    <dgm:pt modelId="{7B52960F-D792-4B52-B9D7-350FA96705A5}">
      <dgm:prSet phldrT="[Text]"/>
      <dgm:spPr/>
      <dgm:t>
        <a:bodyPr/>
        <a:lstStyle/>
        <a:p>
          <a:r>
            <a:rPr lang="en-US" dirty="0" smtClean="0"/>
            <a:t>Volumetric charges</a:t>
          </a:r>
          <a:endParaRPr lang="en-US" dirty="0"/>
        </a:p>
      </dgm:t>
    </dgm:pt>
    <dgm:pt modelId="{0A39D711-F7E9-4129-9F5F-24C0ADFF5675}" type="parTrans" cxnId="{F95233D9-03C8-49DA-8D7F-6D94D0468237}">
      <dgm:prSet/>
      <dgm:spPr/>
      <dgm:t>
        <a:bodyPr/>
        <a:lstStyle/>
        <a:p>
          <a:endParaRPr lang="en-US"/>
        </a:p>
      </dgm:t>
    </dgm:pt>
    <dgm:pt modelId="{11B1405C-7BBF-464B-9E39-B57F7C8296EA}" type="sibTrans" cxnId="{F95233D9-03C8-49DA-8D7F-6D94D0468237}">
      <dgm:prSet/>
      <dgm:spPr/>
      <dgm:t>
        <a:bodyPr/>
        <a:lstStyle/>
        <a:p>
          <a:endParaRPr lang="en-US"/>
        </a:p>
      </dgm:t>
    </dgm:pt>
    <dgm:pt modelId="{6268C17B-DBFF-4723-873F-8DA2417C66D9}" type="pres">
      <dgm:prSet presAssocID="{12E890F2-87CF-44EA-AD2D-DDBF317936F5}" presName="list" presStyleCnt="0">
        <dgm:presLayoutVars>
          <dgm:dir/>
          <dgm:animLvl val="lvl"/>
        </dgm:presLayoutVars>
      </dgm:prSet>
      <dgm:spPr/>
      <dgm:t>
        <a:bodyPr/>
        <a:lstStyle/>
        <a:p>
          <a:endParaRPr lang="en-US"/>
        </a:p>
      </dgm:t>
    </dgm:pt>
    <dgm:pt modelId="{28F4B708-E748-44DD-85D7-11C346740F49}" type="pres">
      <dgm:prSet presAssocID="{3FE5468B-7E31-44A3-8F3D-F2404E7FF1DB}" presName="posSpace" presStyleCnt="0"/>
      <dgm:spPr/>
    </dgm:pt>
    <dgm:pt modelId="{0BEA22EA-DF70-4D5E-86DB-DC972D7516EC}" type="pres">
      <dgm:prSet presAssocID="{3FE5468B-7E31-44A3-8F3D-F2404E7FF1DB}" presName="vertFlow" presStyleCnt="0"/>
      <dgm:spPr/>
    </dgm:pt>
    <dgm:pt modelId="{F683865C-0758-4268-A9FA-E23403A847E5}" type="pres">
      <dgm:prSet presAssocID="{3FE5468B-7E31-44A3-8F3D-F2404E7FF1DB}" presName="topSpace" presStyleCnt="0"/>
      <dgm:spPr/>
    </dgm:pt>
    <dgm:pt modelId="{1B0ACE2D-2406-46E4-B6AD-057673C35A3C}" type="pres">
      <dgm:prSet presAssocID="{3FE5468B-7E31-44A3-8F3D-F2404E7FF1DB}" presName="firstComp" presStyleCnt="0"/>
      <dgm:spPr/>
    </dgm:pt>
    <dgm:pt modelId="{5DACE21D-1763-4839-8F77-1C67C8D737C5}" type="pres">
      <dgm:prSet presAssocID="{3FE5468B-7E31-44A3-8F3D-F2404E7FF1DB}" presName="firstChild" presStyleLbl="bgAccFollowNode1" presStyleIdx="0" presStyleCnt="3"/>
      <dgm:spPr/>
      <dgm:t>
        <a:bodyPr/>
        <a:lstStyle/>
        <a:p>
          <a:endParaRPr lang="en-US"/>
        </a:p>
      </dgm:t>
    </dgm:pt>
    <dgm:pt modelId="{AC7DD968-DB2C-46E3-90AB-826556336DFA}" type="pres">
      <dgm:prSet presAssocID="{3FE5468B-7E31-44A3-8F3D-F2404E7FF1DB}" presName="firstChildTx" presStyleLbl="bgAccFollowNode1" presStyleIdx="0" presStyleCnt="3">
        <dgm:presLayoutVars>
          <dgm:bulletEnabled val="1"/>
        </dgm:presLayoutVars>
      </dgm:prSet>
      <dgm:spPr/>
      <dgm:t>
        <a:bodyPr/>
        <a:lstStyle/>
        <a:p>
          <a:endParaRPr lang="en-US"/>
        </a:p>
      </dgm:t>
    </dgm:pt>
    <dgm:pt modelId="{AAF9D27A-5C96-4370-A8EA-A4318CDFBA5C}" type="pres">
      <dgm:prSet presAssocID="{3FE5468B-7E31-44A3-8F3D-F2404E7FF1DB}" presName="negSpace" presStyleCnt="0"/>
      <dgm:spPr/>
    </dgm:pt>
    <dgm:pt modelId="{84D86510-7AC4-407A-84E1-EC38C76C0973}" type="pres">
      <dgm:prSet presAssocID="{3FE5468B-7E31-44A3-8F3D-F2404E7FF1DB}" presName="circle" presStyleLbl="node1" presStyleIdx="0" presStyleCnt="3"/>
      <dgm:spPr/>
      <dgm:t>
        <a:bodyPr/>
        <a:lstStyle/>
        <a:p>
          <a:endParaRPr lang="en-US"/>
        </a:p>
      </dgm:t>
    </dgm:pt>
    <dgm:pt modelId="{188C64AD-9ECE-4847-ACD3-E0D75487C1D8}" type="pres">
      <dgm:prSet presAssocID="{46CA5409-31E4-4545-90CF-9D05446F1902}" presName="transSpace" presStyleCnt="0"/>
      <dgm:spPr/>
    </dgm:pt>
    <dgm:pt modelId="{C14B08E6-EB26-447C-A584-22A93FE76E82}" type="pres">
      <dgm:prSet presAssocID="{D71336B4-64BC-4BA2-82E1-A493B6C5BA69}" presName="posSpace" presStyleCnt="0"/>
      <dgm:spPr/>
    </dgm:pt>
    <dgm:pt modelId="{F3DB3DAD-61B4-44A8-9DA3-C69AB575B83F}" type="pres">
      <dgm:prSet presAssocID="{D71336B4-64BC-4BA2-82E1-A493B6C5BA69}" presName="vertFlow" presStyleCnt="0"/>
      <dgm:spPr/>
    </dgm:pt>
    <dgm:pt modelId="{216B3A36-75BC-4512-87B7-E6EF986F34FE}" type="pres">
      <dgm:prSet presAssocID="{D71336B4-64BC-4BA2-82E1-A493B6C5BA69}" presName="topSpace" presStyleCnt="0"/>
      <dgm:spPr/>
    </dgm:pt>
    <dgm:pt modelId="{9F3E070A-9EF1-41D4-9032-0832F6E055E5}" type="pres">
      <dgm:prSet presAssocID="{D71336B4-64BC-4BA2-82E1-A493B6C5BA69}" presName="firstComp" presStyleCnt="0"/>
      <dgm:spPr/>
    </dgm:pt>
    <dgm:pt modelId="{0B318FB8-ABB9-482F-9F4F-1FD31D363E89}" type="pres">
      <dgm:prSet presAssocID="{D71336B4-64BC-4BA2-82E1-A493B6C5BA69}" presName="firstChild" presStyleLbl="bgAccFollowNode1" presStyleIdx="1" presStyleCnt="3"/>
      <dgm:spPr/>
      <dgm:t>
        <a:bodyPr/>
        <a:lstStyle/>
        <a:p>
          <a:endParaRPr lang="en-US"/>
        </a:p>
      </dgm:t>
    </dgm:pt>
    <dgm:pt modelId="{1CEEB20B-DA45-407B-A1A7-AB849FDABCDF}" type="pres">
      <dgm:prSet presAssocID="{D71336B4-64BC-4BA2-82E1-A493B6C5BA69}" presName="firstChildTx" presStyleLbl="bgAccFollowNode1" presStyleIdx="1" presStyleCnt="3">
        <dgm:presLayoutVars>
          <dgm:bulletEnabled val="1"/>
        </dgm:presLayoutVars>
      </dgm:prSet>
      <dgm:spPr/>
      <dgm:t>
        <a:bodyPr/>
        <a:lstStyle/>
        <a:p>
          <a:endParaRPr lang="en-US"/>
        </a:p>
      </dgm:t>
    </dgm:pt>
    <dgm:pt modelId="{18984794-3D19-4E21-9CD7-CBA6F28D3CE1}" type="pres">
      <dgm:prSet presAssocID="{D71336B4-64BC-4BA2-82E1-A493B6C5BA69}" presName="negSpace" presStyleCnt="0"/>
      <dgm:spPr/>
    </dgm:pt>
    <dgm:pt modelId="{2E34DC65-3C84-4727-B78B-E3C1D54BC3D6}" type="pres">
      <dgm:prSet presAssocID="{D71336B4-64BC-4BA2-82E1-A493B6C5BA69}" presName="circle" presStyleLbl="node1" presStyleIdx="1" presStyleCnt="3"/>
      <dgm:spPr/>
      <dgm:t>
        <a:bodyPr/>
        <a:lstStyle/>
        <a:p>
          <a:endParaRPr lang="en-US"/>
        </a:p>
      </dgm:t>
    </dgm:pt>
    <dgm:pt modelId="{D234EC6F-758F-41EF-BDA1-FC21F8099367}" type="pres">
      <dgm:prSet presAssocID="{71AD03A0-572B-426A-8C6F-FC76508E9F9E}" presName="transSpace" presStyleCnt="0"/>
      <dgm:spPr/>
    </dgm:pt>
    <dgm:pt modelId="{736B5255-29A4-494D-B5B7-08F26ECDBE5E}" type="pres">
      <dgm:prSet presAssocID="{57E6BE0D-DAA8-4265-9A5D-114F0AC71412}" presName="posSpace" presStyleCnt="0"/>
      <dgm:spPr/>
    </dgm:pt>
    <dgm:pt modelId="{E06F8F95-36A6-476F-84BD-E2DEEEE9EE3E}" type="pres">
      <dgm:prSet presAssocID="{57E6BE0D-DAA8-4265-9A5D-114F0AC71412}" presName="vertFlow" presStyleCnt="0"/>
      <dgm:spPr/>
    </dgm:pt>
    <dgm:pt modelId="{B60B10FA-2F6D-4A0D-92B2-3010FC7C3858}" type="pres">
      <dgm:prSet presAssocID="{57E6BE0D-DAA8-4265-9A5D-114F0AC71412}" presName="topSpace" presStyleCnt="0"/>
      <dgm:spPr/>
    </dgm:pt>
    <dgm:pt modelId="{1B49AB74-EA95-46DA-9B07-E600585C7F75}" type="pres">
      <dgm:prSet presAssocID="{57E6BE0D-DAA8-4265-9A5D-114F0AC71412}" presName="firstComp" presStyleCnt="0"/>
      <dgm:spPr/>
    </dgm:pt>
    <dgm:pt modelId="{A780C1EC-BEC6-4BCC-A39A-0E28C0853C63}" type="pres">
      <dgm:prSet presAssocID="{57E6BE0D-DAA8-4265-9A5D-114F0AC71412}" presName="firstChild" presStyleLbl="bgAccFollowNode1" presStyleIdx="2" presStyleCnt="3"/>
      <dgm:spPr/>
      <dgm:t>
        <a:bodyPr/>
        <a:lstStyle/>
        <a:p>
          <a:endParaRPr lang="en-US"/>
        </a:p>
      </dgm:t>
    </dgm:pt>
    <dgm:pt modelId="{FA6DC6BC-37FB-433B-94B3-2400772C7C44}" type="pres">
      <dgm:prSet presAssocID="{57E6BE0D-DAA8-4265-9A5D-114F0AC71412}" presName="firstChildTx" presStyleLbl="bgAccFollowNode1" presStyleIdx="2" presStyleCnt="3">
        <dgm:presLayoutVars>
          <dgm:bulletEnabled val="1"/>
        </dgm:presLayoutVars>
      </dgm:prSet>
      <dgm:spPr/>
      <dgm:t>
        <a:bodyPr/>
        <a:lstStyle/>
        <a:p>
          <a:endParaRPr lang="en-US"/>
        </a:p>
      </dgm:t>
    </dgm:pt>
    <dgm:pt modelId="{5E8BF724-3654-4909-90A6-E8DA383B4F0E}" type="pres">
      <dgm:prSet presAssocID="{57E6BE0D-DAA8-4265-9A5D-114F0AC71412}" presName="negSpace" presStyleCnt="0"/>
      <dgm:spPr/>
    </dgm:pt>
    <dgm:pt modelId="{8F06BB9C-AFD7-472D-AE5C-068ED678DD99}" type="pres">
      <dgm:prSet presAssocID="{57E6BE0D-DAA8-4265-9A5D-114F0AC71412}" presName="circle" presStyleLbl="node1" presStyleIdx="2" presStyleCnt="3"/>
      <dgm:spPr/>
      <dgm:t>
        <a:bodyPr/>
        <a:lstStyle/>
        <a:p>
          <a:endParaRPr lang="en-US"/>
        </a:p>
      </dgm:t>
    </dgm:pt>
  </dgm:ptLst>
  <dgm:cxnLst>
    <dgm:cxn modelId="{B8DFA461-04D5-4638-8284-1A9D847B670A}" srcId="{3FE5468B-7E31-44A3-8F3D-F2404E7FF1DB}" destId="{B55B0F2F-BB47-4259-BAD9-9D85D29EB35A}" srcOrd="0" destOrd="0" parTransId="{29AB61FF-2B77-4FC5-8130-5CBA77B4ECB1}" sibTransId="{1D1B3832-7972-46F7-80A6-8624F83B217D}"/>
    <dgm:cxn modelId="{59CDF89E-F045-496F-BCBC-951ED8B1CC09}" srcId="{12E890F2-87CF-44EA-AD2D-DDBF317936F5}" destId="{57E6BE0D-DAA8-4265-9A5D-114F0AC71412}" srcOrd="2" destOrd="0" parTransId="{98934BC0-3CDA-4055-A50C-8C6FDEE1FBCD}" sibTransId="{CCD04B50-AB38-4218-AA5D-32960913CCA7}"/>
    <dgm:cxn modelId="{70922868-D14C-4615-B363-C8E36A84C0A7}" type="presOf" srcId="{7B52960F-D792-4B52-B9D7-350FA96705A5}" destId="{1CEEB20B-DA45-407B-A1A7-AB849FDABCDF}" srcOrd="1" destOrd="0" presId="urn:microsoft.com/office/officeart/2005/8/layout/hList9"/>
    <dgm:cxn modelId="{95B7DF87-0C5C-47A5-9793-CBA61FD7CB29}" srcId="{57E6BE0D-DAA8-4265-9A5D-114F0AC71412}" destId="{F0B798BB-3898-457F-B326-07C17F7156F7}" srcOrd="0" destOrd="0" parTransId="{62161B92-DE99-40F7-9B70-BA64AA652752}" sibTransId="{F8EEDFD8-B7A0-4DF3-BB31-A159F535F05C}"/>
    <dgm:cxn modelId="{0A6A4C38-4C31-4190-9669-36386F3E161F}" type="presOf" srcId="{F0B798BB-3898-457F-B326-07C17F7156F7}" destId="{A780C1EC-BEC6-4BCC-A39A-0E28C0853C63}" srcOrd="0" destOrd="0" presId="urn:microsoft.com/office/officeart/2005/8/layout/hList9"/>
    <dgm:cxn modelId="{CDDDE04A-BB7D-4F0E-85D1-E22B25992594}" type="presOf" srcId="{D71336B4-64BC-4BA2-82E1-A493B6C5BA69}" destId="{2E34DC65-3C84-4727-B78B-E3C1D54BC3D6}" srcOrd="0" destOrd="0" presId="urn:microsoft.com/office/officeart/2005/8/layout/hList9"/>
    <dgm:cxn modelId="{99BAE133-6FE3-4518-84E9-87918A7759DF}" srcId="{12E890F2-87CF-44EA-AD2D-DDBF317936F5}" destId="{D71336B4-64BC-4BA2-82E1-A493B6C5BA69}" srcOrd="1" destOrd="0" parTransId="{90FD3D07-A38E-4642-86FA-87ADE2079CB6}" sibTransId="{71AD03A0-572B-426A-8C6F-FC76508E9F9E}"/>
    <dgm:cxn modelId="{03B085BE-7902-4FB8-9B8B-ED2E8C67A2FF}" type="presOf" srcId="{7B52960F-D792-4B52-B9D7-350FA96705A5}" destId="{0B318FB8-ABB9-482F-9F4F-1FD31D363E89}" srcOrd="0" destOrd="0" presId="urn:microsoft.com/office/officeart/2005/8/layout/hList9"/>
    <dgm:cxn modelId="{FA0116FD-7D27-4DF1-9C2F-EBB6A0AEB2FF}" type="presOf" srcId="{F0B798BB-3898-457F-B326-07C17F7156F7}" destId="{FA6DC6BC-37FB-433B-94B3-2400772C7C44}" srcOrd="1" destOrd="0" presId="urn:microsoft.com/office/officeart/2005/8/layout/hList9"/>
    <dgm:cxn modelId="{28D2DABD-45E3-4C37-AABF-B95205F44AE9}" type="presOf" srcId="{57E6BE0D-DAA8-4265-9A5D-114F0AC71412}" destId="{8F06BB9C-AFD7-472D-AE5C-068ED678DD99}" srcOrd="0" destOrd="0" presId="urn:microsoft.com/office/officeart/2005/8/layout/hList9"/>
    <dgm:cxn modelId="{66488D9D-948A-48AF-BDD8-96EC520826AC}" srcId="{12E890F2-87CF-44EA-AD2D-DDBF317936F5}" destId="{3FE5468B-7E31-44A3-8F3D-F2404E7FF1DB}" srcOrd="0" destOrd="0" parTransId="{AE9EA2B0-EE3A-4330-9F2E-B656E1E56695}" sibTransId="{46CA5409-31E4-4545-90CF-9D05446F1902}"/>
    <dgm:cxn modelId="{F8715824-C7EF-456F-BD72-5E4A1CBB418D}" type="presOf" srcId="{12E890F2-87CF-44EA-AD2D-DDBF317936F5}" destId="{6268C17B-DBFF-4723-873F-8DA2417C66D9}" srcOrd="0" destOrd="0" presId="urn:microsoft.com/office/officeart/2005/8/layout/hList9"/>
    <dgm:cxn modelId="{163C1DED-D5E8-4E83-980C-3A5A96ACB36B}" type="presOf" srcId="{3FE5468B-7E31-44A3-8F3D-F2404E7FF1DB}" destId="{84D86510-7AC4-407A-84E1-EC38C76C0973}" srcOrd="0" destOrd="0" presId="urn:microsoft.com/office/officeart/2005/8/layout/hList9"/>
    <dgm:cxn modelId="{64543E22-A361-40C7-A020-B474706AC335}" type="presOf" srcId="{B55B0F2F-BB47-4259-BAD9-9D85D29EB35A}" destId="{5DACE21D-1763-4839-8F77-1C67C8D737C5}" srcOrd="0" destOrd="0" presId="urn:microsoft.com/office/officeart/2005/8/layout/hList9"/>
    <dgm:cxn modelId="{F95233D9-03C8-49DA-8D7F-6D94D0468237}" srcId="{D71336B4-64BC-4BA2-82E1-A493B6C5BA69}" destId="{7B52960F-D792-4B52-B9D7-350FA96705A5}" srcOrd="0" destOrd="0" parTransId="{0A39D711-F7E9-4129-9F5F-24C0ADFF5675}" sibTransId="{11B1405C-7BBF-464B-9E39-B57F7C8296EA}"/>
    <dgm:cxn modelId="{EE3E0757-9057-4DBC-BDE3-33564ACCEF7F}" type="presOf" srcId="{B55B0F2F-BB47-4259-BAD9-9D85D29EB35A}" destId="{AC7DD968-DB2C-46E3-90AB-826556336DFA}" srcOrd="1" destOrd="0" presId="urn:microsoft.com/office/officeart/2005/8/layout/hList9"/>
    <dgm:cxn modelId="{FE95C6DE-94DD-4DB8-8EE6-B3184DE6971B}" type="presParOf" srcId="{6268C17B-DBFF-4723-873F-8DA2417C66D9}" destId="{28F4B708-E748-44DD-85D7-11C346740F49}" srcOrd="0" destOrd="0" presId="urn:microsoft.com/office/officeart/2005/8/layout/hList9"/>
    <dgm:cxn modelId="{1DB04612-DB30-4E71-9ADF-97B5E54C660F}" type="presParOf" srcId="{6268C17B-DBFF-4723-873F-8DA2417C66D9}" destId="{0BEA22EA-DF70-4D5E-86DB-DC972D7516EC}" srcOrd="1" destOrd="0" presId="urn:microsoft.com/office/officeart/2005/8/layout/hList9"/>
    <dgm:cxn modelId="{A9C276CF-6D28-4899-A183-DCB9C6CDED21}" type="presParOf" srcId="{0BEA22EA-DF70-4D5E-86DB-DC972D7516EC}" destId="{F683865C-0758-4268-A9FA-E23403A847E5}" srcOrd="0" destOrd="0" presId="urn:microsoft.com/office/officeart/2005/8/layout/hList9"/>
    <dgm:cxn modelId="{B9204497-4CD5-408B-95EC-2FD20226CFF6}" type="presParOf" srcId="{0BEA22EA-DF70-4D5E-86DB-DC972D7516EC}" destId="{1B0ACE2D-2406-46E4-B6AD-057673C35A3C}" srcOrd="1" destOrd="0" presId="urn:microsoft.com/office/officeart/2005/8/layout/hList9"/>
    <dgm:cxn modelId="{837FCD4B-036C-4D83-8453-A77A27C86BC2}" type="presParOf" srcId="{1B0ACE2D-2406-46E4-B6AD-057673C35A3C}" destId="{5DACE21D-1763-4839-8F77-1C67C8D737C5}" srcOrd="0" destOrd="0" presId="urn:microsoft.com/office/officeart/2005/8/layout/hList9"/>
    <dgm:cxn modelId="{CE823337-B545-447C-A884-CE946374C24E}" type="presParOf" srcId="{1B0ACE2D-2406-46E4-B6AD-057673C35A3C}" destId="{AC7DD968-DB2C-46E3-90AB-826556336DFA}" srcOrd="1" destOrd="0" presId="urn:microsoft.com/office/officeart/2005/8/layout/hList9"/>
    <dgm:cxn modelId="{FE2A8DE6-2AF9-4A9C-AD71-33789FD06CBD}" type="presParOf" srcId="{6268C17B-DBFF-4723-873F-8DA2417C66D9}" destId="{AAF9D27A-5C96-4370-A8EA-A4318CDFBA5C}" srcOrd="2" destOrd="0" presId="urn:microsoft.com/office/officeart/2005/8/layout/hList9"/>
    <dgm:cxn modelId="{3F31F00C-199E-4D0C-83DE-74152EB5DFCC}" type="presParOf" srcId="{6268C17B-DBFF-4723-873F-8DA2417C66D9}" destId="{84D86510-7AC4-407A-84E1-EC38C76C0973}" srcOrd="3" destOrd="0" presId="urn:microsoft.com/office/officeart/2005/8/layout/hList9"/>
    <dgm:cxn modelId="{5FC86D57-EAAF-43FC-A944-7B0691CD1A74}" type="presParOf" srcId="{6268C17B-DBFF-4723-873F-8DA2417C66D9}" destId="{188C64AD-9ECE-4847-ACD3-E0D75487C1D8}" srcOrd="4" destOrd="0" presId="urn:microsoft.com/office/officeart/2005/8/layout/hList9"/>
    <dgm:cxn modelId="{56A9C32C-C148-420C-913A-FA8FC9910B3A}" type="presParOf" srcId="{6268C17B-DBFF-4723-873F-8DA2417C66D9}" destId="{C14B08E6-EB26-447C-A584-22A93FE76E82}" srcOrd="5" destOrd="0" presId="urn:microsoft.com/office/officeart/2005/8/layout/hList9"/>
    <dgm:cxn modelId="{39015F07-5634-4768-B5E1-A6E437D0C6B0}" type="presParOf" srcId="{6268C17B-DBFF-4723-873F-8DA2417C66D9}" destId="{F3DB3DAD-61B4-44A8-9DA3-C69AB575B83F}" srcOrd="6" destOrd="0" presId="urn:microsoft.com/office/officeart/2005/8/layout/hList9"/>
    <dgm:cxn modelId="{2BE070BB-4B43-43B8-8071-B927079F8785}" type="presParOf" srcId="{F3DB3DAD-61B4-44A8-9DA3-C69AB575B83F}" destId="{216B3A36-75BC-4512-87B7-E6EF986F34FE}" srcOrd="0" destOrd="0" presId="urn:microsoft.com/office/officeart/2005/8/layout/hList9"/>
    <dgm:cxn modelId="{F33A2A54-7D73-442B-B2B3-0F9E9B434340}" type="presParOf" srcId="{F3DB3DAD-61B4-44A8-9DA3-C69AB575B83F}" destId="{9F3E070A-9EF1-41D4-9032-0832F6E055E5}" srcOrd="1" destOrd="0" presId="urn:microsoft.com/office/officeart/2005/8/layout/hList9"/>
    <dgm:cxn modelId="{F99DFEBD-16A5-4A9C-9482-3DAD3EA10FEE}" type="presParOf" srcId="{9F3E070A-9EF1-41D4-9032-0832F6E055E5}" destId="{0B318FB8-ABB9-482F-9F4F-1FD31D363E89}" srcOrd="0" destOrd="0" presId="urn:microsoft.com/office/officeart/2005/8/layout/hList9"/>
    <dgm:cxn modelId="{BC99DC5A-0BAE-4F8A-A679-1C68D2F74414}" type="presParOf" srcId="{9F3E070A-9EF1-41D4-9032-0832F6E055E5}" destId="{1CEEB20B-DA45-407B-A1A7-AB849FDABCDF}" srcOrd="1" destOrd="0" presId="urn:microsoft.com/office/officeart/2005/8/layout/hList9"/>
    <dgm:cxn modelId="{7C6E347C-E61A-4D15-8047-B473E339AF21}" type="presParOf" srcId="{6268C17B-DBFF-4723-873F-8DA2417C66D9}" destId="{18984794-3D19-4E21-9CD7-CBA6F28D3CE1}" srcOrd="7" destOrd="0" presId="urn:microsoft.com/office/officeart/2005/8/layout/hList9"/>
    <dgm:cxn modelId="{EE38BE05-5FBF-4857-A89D-58FC72246950}" type="presParOf" srcId="{6268C17B-DBFF-4723-873F-8DA2417C66D9}" destId="{2E34DC65-3C84-4727-B78B-E3C1D54BC3D6}" srcOrd="8" destOrd="0" presId="urn:microsoft.com/office/officeart/2005/8/layout/hList9"/>
    <dgm:cxn modelId="{1736CF7F-6716-45E7-B18B-70D15BB9F40B}" type="presParOf" srcId="{6268C17B-DBFF-4723-873F-8DA2417C66D9}" destId="{D234EC6F-758F-41EF-BDA1-FC21F8099367}" srcOrd="9" destOrd="0" presId="urn:microsoft.com/office/officeart/2005/8/layout/hList9"/>
    <dgm:cxn modelId="{5B57B4BB-2038-49FD-A08D-A788417CAF16}" type="presParOf" srcId="{6268C17B-DBFF-4723-873F-8DA2417C66D9}" destId="{736B5255-29A4-494D-B5B7-08F26ECDBE5E}" srcOrd="10" destOrd="0" presId="urn:microsoft.com/office/officeart/2005/8/layout/hList9"/>
    <dgm:cxn modelId="{C4D764F6-A0AC-4BD3-8504-6361A611335E}" type="presParOf" srcId="{6268C17B-DBFF-4723-873F-8DA2417C66D9}" destId="{E06F8F95-36A6-476F-84BD-E2DEEEE9EE3E}" srcOrd="11" destOrd="0" presId="urn:microsoft.com/office/officeart/2005/8/layout/hList9"/>
    <dgm:cxn modelId="{1B64C9AA-5435-44E9-B218-8E7BE8324D1F}" type="presParOf" srcId="{E06F8F95-36A6-476F-84BD-E2DEEEE9EE3E}" destId="{B60B10FA-2F6D-4A0D-92B2-3010FC7C3858}" srcOrd="0" destOrd="0" presId="urn:microsoft.com/office/officeart/2005/8/layout/hList9"/>
    <dgm:cxn modelId="{DA324808-5D35-491D-9D71-FA8400CB2C4A}" type="presParOf" srcId="{E06F8F95-36A6-476F-84BD-E2DEEEE9EE3E}" destId="{1B49AB74-EA95-46DA-9B07-E600585C7F75}" srcOrd="1" destOrd="0" presId="urn:microsoft.com/office/officeart/2005/8/layout/hList9"/>
    <dgm:cxn modelId="{FD284C9F-51AC-4791-A372-AFE301058652}" type="presParOf" srcId="{1B49AB74-EA95-46DA-9B07-E600585C7F75}" destId="{A780C1EC-BEC6-4BCC-A39A-0E28C0853C63}" srcOrd="0" destOrd="0" presId="urn:microsoft.com/office/officeart/2005/8/layout/hList9"/>
    <dgm:cxn modelId="{5277EE4D-5E42-4D14-9DB3-E584F7E5C04D}" type="presParOf" srcId="{1B49AB74-EA95-46DA-9B07-E600585C7F75}" destId="{FA6DC6BC-37FB-433B-94B3-2400772C7C44}" srcOrd="1" destOrd="0" presId="urn:microsoft.com/office/officeart/2005/8/layout/hList9"/>
    <dgm:cxn modelId="{D30D3993-A588-45A6-AF55-E6EE6BE71AF6}" type="presParOf" srcId="{6268C17B-DBFF-4723-873F-8DA2417C66D9}" destId="{5E8BF724-3654-4909-90A6-E8DA383B4F0E}" srcOrd="12" destOrd="0" presId="urn:microsoft.com/office/officeart/2005/8/layout/hList9"/>
    <dgm:cxn modelId="{5E58E211-9798-46BE-AF62-CE882E8D1ACA}" type="presParOf" srcId="{6268C17B-DBFF-4723-873F-8DA2417C66D9}" destId="{8F06BB9C-AFD7-472D-AE5C-068ED678DD99}" srcOrd="1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5E1AA9-CE85-4A2A-B808-858A89CB5771}" type="doc">
      <dgm:prSet loTypeId="urn:microsoft.com/office/officeart/2005/8/layout/chevron1" loCatId="process" qsTypeId="urn:microsoft.com/office/officeart/2005/8/quickstyle/simple1#19" qsCatId="simple" csTypeId="urn:microsoft.com/office/officeart/2005/8/colors/colorful1#19" csCatId="colorful"/>
      <dgm:spPr/>
      <dgm:t>
        <a:bodyPr/>
        <a:lstStyle/>
        <a:p>
          <a:endParaRPr lang="en-US"/>
        </a:p>
      </dgm:t>
    </dgm:pt>
    <dgm:pt modelId="{783DD700-B504-4012-9CF5-881BC5AE9BFC}">
      <dgm:prSet/>
      <dgm:spPr/>
      <dgm:t>
        <a:bodyPr/>
        <a:lstStyle/>
        <a:p>
          <a:pPr rtl="0"/>
          <a:r>
            <a:rPr lang="en-US" dirty="0" smtClean="0"/>
            <a:t>Tiered structures (higher use = higher rate) </a:t>
          </a:r>
          <a:endParaRPr lang="en-US" dirty="0"/>
        </a:p>
      </dgm:t>
    </dgm:pt>
    <dgm:pt modelId="{46C27E98-637D-4E3B-85FE-82B6E554AFFA}" type="parTrans" cxnId="{6C546A7C-D449-4BA2-8651-B8A24980ED71}">
      <dgm:prSet/>
      <dgm:spPr/>
      <dgm:t>
        <a:bodyPr/>
        <a:lstStyle/>
        <a:p>
          <a:endParaRPr lang="en-US"/>
        </a:p>
      </dgm:t>
    </dgm:pt>
    <dgm:pt modelId="{B3C26092-7E03-4F5F-9722-A0F2C1DECA84}" type="sibTrans" cxnId="{6C546A7C-D449-4BA2-8651-B8A24980ED71}">
      <dgm:prSet/>
      <dgm:spPr/>
      <dgm:t>
        <a:bodyPr/>
        <a:lstStyle/>
        <a:p>
          <a:endParaRPr lang="en-US"/>
        </a:p>
      </dgm:t>
    </dgm:pt>
    <dgm:pt modelId="{69C36977-9E5F-4EE3-B3E7-24278D3A1770}">
      <dgm:prSet/>
      <dgm:spPr/>
      <dgm:t>
        <a:bodyPr/>
        <a:lstStyle/>
        <a:p>
          <a:pPr rtl="0"/>
          <a:r>
            <a:rPr lang="en-US" dirty="0" smtClean="0"/>
            <a:t>Time of use pricing (rates  match cost)</a:t>
          </a:r>
          <a:endParaRPr lang="en-US" dirty="0"/>
        </a:p>
      </dgm:t>
    </dgm:pt>
    <dgm:pt modelId="{4C5605FE-DC5E-4C58-88D7-4A3D690503BD}" type="parTrans" cxnId="{2786A0EC-44F0-4545-9ADF-0A72C59905FE}">
      <dgm:prSet/>
      <dgm:spPr/>
      <dgm:t>
        <a:bodyPr/>
        <a:lstStyle/>
        <a:p>
          <a:endParaRPr lang="en-US"/>
        </a:p>
      </dgm:t>
    </dgm:pt>
    <dgm:pt modelId="{364B1794-7E9F-4CFF-99F1-0E7229D0C734}" type="sibTrans" cxnId="{2786A0EC-44F0-4545-9ADF-0A72C59905FE}">
      <dgm:prSet/>
      <dgm:spPr/>
      <dgm:t>
        <a:bodyPr/>
        <a:lstStyle/>
        <a:p>
          <a:endParaRPr lang="en-US"/>
        </a:p>
      </dgm:t>
    </dgm:pt>
    <dgm:pt modelId="{EE052DD1-9489-4A3F-B6B9-AD99356F9DBC}">
      <dgm:prSet/>
      <dgm:spPr/>
      <dgm:t>
        <a:bodyPr/>
        <a:lstStyle/>
        <a:p>
          <a:pPr rtl="0"/>
          <a:r>
            <a:rPr lang="en-US" dirty="0" smtClean="0"/>
            <a:t>Low/no demand charges</a:t>
          </a:r>
          <a:endParaRPr lang="en-US" dirty="0"/>
        </a:p>
      </dgm:t>
    </dgm:pt>
    <dgm:pt modelId="{80A5C4A7-53C8-4950-A92E-138A2DCD034C}" type="parTrans" cxnId="{1BF26E42-A7CA-4E4F-AB00-000A883D4DEC}">
      <dgm:prSet/>
      <dgm:spPr/>
      <dgm:t>
        <a:bodyPr/>
        <a:lstStyle/>
        <a:p>
          <a:endParaRPr lang="en-US"/>
        </a:p>
      </dgm:t>
    </dgm:pt>
    <dgm:pt modelId="{A244B44E-021A-48A5-AB24-1A736B89D45B}" type="sibTrans" cxnId="{1BF26E42-A7CA-4E4F-AB00-000A883D4DEC}">
      <dgm:prSet/>
      <dgm:spPr/>
      <dgm:t>
        <a:bodyPr/>
        <a:lstStyle/>
        <a:p>
          <a:endParaRPr lang="en-US"/>
        </a:p>
      </dgm:t>
    </dgm:pt>
    <dgm:pt modelId="{841BF710-0750-4E41-BA8D-9ACCF3F6A479}" type="pres">
      <dgm:prSet presAssocID="{D75E1AA9-CE85-4A2A-B808-858A89CB5771}" presName="Name0" presStyleCnt="0">
        <dgm:presLayoutVars>
          <dgm:dir/>
          <dgm:animLvl val="lvl"/>
          <dgm:resizeHandles val="exact"/>
        </dgm:presLayoutVars>
      </dgm:prSet>
      <dgm:spPr/>
      <dgm:t>
        <a:bodyPr/>
        <a:lstStyle/>
        <a:p>
          <a:endParaRPr lang="en-US"/>
        </a:p>
      </dgm:t>
    </dgm:pt>
    <dgm:pt modelId="{010D9B97-DADC-42CB-9C9C-DEC77AD05B4F}" type="pres">
      <dgm:prSet presAssocID="{783DD700-B504-4012-9CF5-881BC5AE9BFC}" presName="parTxOnly" presStyleLbl="node1" presStyleIdx="0" presStyleCnt="3">
        <dgm:presLayoutVars>
          <dgm:chMax val="0"/>
          <dgm:chPref val="0"/>
          <dgm:bulletEnabled val="1"/>
        </dgm:presLayoutVars>
      </dgm:prSet>
      <dgm:spPr/>
      <dgm:t>
        <a:bodyPr/>
        <a:lstStyle/>
        <a:p>
          <a:endParaRPr lang="en-US"/>
        </a:p>
      </dgm:t>
    </dgm:pt>
    <dgm:pt modelId="{665A80F9-2DBD-4B1B-8388-67F8D51885C5}" type="pres">
      <dgm:prSet presAssocID="{B3C26092-7E03-4F5F-9722-A0F2C1DECA84}" presName="parTxOnlySpace" presStyleCnt="0"/>
      <dgm:spPr/>
    </dgm:pt>
    <dgm:pt modelId="{96173BFC-D850-40CA-8DF7-89D024EB20CD}" type="pres">
      <dgm:prSet presAssocID="{69C36977-9E5F-4EE3-B3E7-24278D3A1770}" presName="parTxOnly" presStyleLbl="node1" presStyleIdx="1" presStyleCnt="3">
        <dgm:presLayoutVars>
          <dgm:chMax val="0"/>
          <dgm:chPref val="0"/>
          <dgm:bulletEnabled val="1"/>
        </dgm:presLayoutVars>
      </dgm:prSet>
      <dgm:spPr/>
      <dgm:t>
        <a:bodyPr/>
        <a:lstStyle/>
        <a:p>
          <a:endParaRPr lang="en-US"/>
        </a:p>
      </dgm:t>
    </dgm:pt>
    <dgm:pt modelId="{5DB46A0B-70F8-4EBE-BB95-4E83C83F1304}" type="pres">
      <dgm:prSet presAssocID="{364B1794-7E9F-4CFF-99F1-0E7229D0C734}" presName="parTxOnlySpace" presStyleCnt="0"/>
      <dgm:spPr/>
    </dgm:pt>
    <dgm:pt modelId="{ACAA9AE4-7AE1-4CCF-AB1D-D1D1F69D9D62}" type="pres">
      <dgm:prSet presAssocID="{EE052DD1-9489-4A3F-B6B9-AD99356F9DBC}" presName="parTxOnly" presStyleLbl="node1" presStyleIdx="2" presStyleCnt="3">
        <dgm:presLayoutVars>
          <dgm:chMax val="0"/>
          <dgm:chPref val="0"/>
          <dgm:bulletEnabled val="1"/>
        </dgm:presLayoutVars>
      </dgm:prSet>
      <dgm:spPr/>
      <dgm:t>
        <a:bodyPr/>
        <a:lstStyle/>
        <a:p>
          <a:endParaRPr lang="en-US"/>
        </a:p>
      </dgm:t>
    </dgm:pt>
  </dgm:ptLst>
  <dgm:cxnLst>
    <dgm:cxn modelId="{5D4F04C4-8C17-4A18-806A-93167CF106C1}" type="presOf" srcId="{D75E1AA9-CE85-4A2A-B808-858A89CB5771}" destId="{841BF710-0750-4E41-BA8D-9ACCF3F6A479}" srcOrd="0" destOrd="0" presId="urn:microsoft.com/office/officeart/2005/8/layout/chevron1"/>
    <dgm:cxn modelId="{C348C731-D64F-4B08-B14E-E80982C6C454}" type="presOf" srcId="{783DD700-B504-4012-9CF5-881BC5AE9BFC}" destId="{010D9B97-DADC-42CB-9C9C-DEC77AD05B4F}" srcOrd="0" destOrd="0" presId="urn:microsoft.com/office/officeart/2005/8/layout/chevron1"/>
    <dgm:cxn modelId="{2786A0EC-44F0-4545-9ADF-0A72C59905FE}" srcId="{D75E1AA9-CE85-4A2A-B808-858A89CB5771}" destId="{69C36977-9E5F-4EE3-B3E7-24278D3A1770}" srcOrd="1" destOrd="0" parTransId="{4C5605FE-DC5E-4C58-88D7-4A3D690503BD}" sibTransId="{364B1794-7E9F-4CFF-99F1-0E7229D0C734}"/>
    <dgm:cxn modelId="{416CD1F4-007F-4AE7-8EA9-933CE074F089}" type="presOf" srcId="{EE052DD1-9489-4A3F-B6B9-AD99356F9DBC}" destId="{ACAA9AE4-7AE1-4CCF-AB1D-D1D1F69D9D62}" srcOrd="0" destOrd="0" presId="urn:microsoft.com/office/officeart/2005/8/layout/chevron1"/>
    <dgm:cxn modelId="{1E15D776-F8E5-4787-8DEE-4E0A903B0CD2}" type="presOf" srcId="{69C36977-9E5F-4EE3-B3E7-24278D3A1770}" destId="{96173BFC-D850-40CA-8DF7-89D024EB20CD}" srcOrd="0" destOrd="0" presId="urn:microsoft.com/office/officeart/2005/8/layout/chevron1"/>
    <dgm:cxn modelId="{1BF26E42-A7CA-4E4F-AB00-000A883D4DEC}" srcId="{D75E1AA9-CE85-4A2A-B808-858A89CB5771}" destId="{EE052DD1-9489-4A3F-B6B9-AD99356F9DBC}" srcOrd="2" destOrd="0" parTransId="{80A5C4A7-53C8-4950-A92E-138A2DCD034C}" sibTransId="{A244B44E-021A-48A5-AB24-1A736B89D45B}"/>
    <dgm:cxn modelId="{6C546A7C-D449-4BA2-8651-B8A24980ED71}" srcId="{D75E1AA9-CE85-4A2A-B808-858A89CB5771}" destId="{783DD700-B504-4012-9CF5-881BC5AE9BFC}" srcOrd="0" destOrd="0" parTransId="{46C27E98-637D-4E3B-85FE-82B6E554AFFA}" sibTransId="{B3C26092-7E03-4F5F-9722-A0F2C1DECA84}"/>
    <dgm:cxn modelId="{1C616E11-04C7-480C-B5B0-94EEEE2064F5}" type="presParOf" srcId="{841BF710-0750-4E41-BA8D-9ACCF3F6A479}" destId="{010D9B97-DADC-42CB-9C9C-DEC77AD05B4F}" srcOrd="0" destOrd="0" presId="urn:microsoft.com/office/officeart/2005/8/layout/chevron1"/>
    <dgm:cxn modelId="{C61452CF-610B-4181-87DF-E1139EB8A833}" type="presParOf" srcId="{841BF710-0750-4E41-BA8D-9ACCF3F6A479}" destId="{665A80F9-2DBD-4B1B-8388-67F8D51885C5}" srcOrd="1" destOrd="0" presId="urn:microsoft.com/office/officeart/2005/8/layout/chevron1"/>
    <dgm:cxn modelId="{A7654319-38B7-4784-A64F-0CD85A55261B}" type="presParOf" srcId="{841BF710-0750-4E41-BA8D-9ACCF3F6A479}" destId="{96173BFC-D850-40CA-8DF7-89D024EB20CD}" srcOrd="2" destOrd="0" presId="urn:microsoft.com/office/officeart/2005/8/layout/chevron1"/>
    <dgm:cxn modelId="{E3A92F5F-3631-471B-BF26-C0B0E801776E}" type="presParOf" srcId="{841BF710-0750-4E41-BA8D-9ACCF3F6A479}" destId="{5DB46A0B-70F8-4EBE-BB95-4E83C83F1304}" srcOrd="3" destOrd="0" presId="urn:microsoft.com/office/officeart/2005/8/layout/chevron1"/>
    <dgm:cxn modelId="{ED2200B9-99D2-4249-9846-2A8BA6945D3C}" type="presParOf" srcId="{841BF710-0750-4E41-BA8D-9ACCF3F6A479}" destId="{ACAA9AE4-7AE1-4CCF-AB1D-D1D1F69D9D62}"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18286B2-990C-4082-B307-F61513D2A987}" type="doc">
      <dgm:prSet loTypeId="urn:microsoft.com/office/officeart/2005/8/layout/radial1" loCatId="relationship" qsTypeId="urn:microsoft.com/office/officeart/2005/8/quickstyle/simple4" qsCatId="simple" csTypeId="urn:microsoft.com/office/officeart/2005/8/colors/colorful1#15" csCatId="colorful" phldr="1"/>
      <dgm:spPr/>
      <dgm:t>
        <a:bodyPr/>
        <a:lstStyle/>
        <a:p>
          <a:endParaRPr lang="en-US"/>
        </a:p>
      </dgm:t>
    </dgm:pt>
    <dgm:pt modelId="{0B1A9CF0-6D13-4ED5-8062-F14FCEB26D66}">
      <dgm:prSet/>
      <dgm:spPr/>
      <dgm:t>
        <a:bodyPr/>
        <a:lstStyle/>
        <a:p>
          <a:pPr rtl="0"/>
          <a:r>
            <a:rPr lang="en-US" dirty="0" smtClean="0"/>
            <a:t>Types of Regulating Codes</a:t>
          </a:r>
          <a:endParaRPr lang="en-US" dirty="0"/>
        </a:p>
      </dgm:t>
    </dgm:pt>
    <dgm:pt modelId="{AC68B001-283B-42C2-A289-2BF7DF91D7CC}" type="parTrans" cxnId="{4BA217E2-AED2-46DB-9DB9-71E65B55DC33}">
      <dgm:prSet/>
      <dgm:spPr/>
      <dgm:t>
        <a:bodyPr/>
        <a:lstStyle/>
        <a:p>
          <a:endParaRPr lang="en-US"/>
        </a:p>
      </dgm:t>
    </dgm:pt>
    <dgm:pt modelId="{0ADE864B-4CA0-4EC4-8645-76F40C439905}" type="sibTrans" cxnId="{4BA217E2-AED2-46DB-9DB9-71E65B55DC33}">
      <dgm:prSet/>
      <dgm:spPr/>
      <dgm:t>
        <a:bodyPr/>
        <a:lstStyle/>
        <a:p>
          <a:endParaRPr lang="en-US"/>
        </a:p>
      </dgm:t>
    </dgm:pt>
    <dgm:pt modelId="{5FA205A3-B345-4D83-AEE5-CB1AB0570723}">
      <dgm:prSet/>
      <dgm:spPr/>
      <dgm:t>
        <a:bodyPr/>
        <a:lstStyle/>
        <a:p>
          <a:pPr rtl="0"/>
          <a:r>
            <a:rPr lang="en-US" dirty="0" smtClean="0">
              <a:solidFill>
                <a:schemeClr val="tx2">
                  <a:lumMod val="75000"/>
                </a:schemeClr>
              </a:solidFill>
            </a:rPr>
            <a:t>Codes that affect </a:t>
          </a:r>
          <a:r>
            <a:rPr lang="en-US" b="1" i="1" dirty="0" smtClean="0">
              <a:solidFill>
                <a:schemeClr val="tx2">
                  <a:lumMod val="75000"/>
                </a:schemeClr>
              </a:solidFill>
            </a:rPr>
            <a:t>facility placement on buildings</a:t>
          </a:r>
          <a:endParaRPr lang="en-US" b="1" i="1" dirty="0">
            <a:solidFill>
              <a:schemeClr val="tx2">
                <a:lumMod val="75000"/>
              </a:schemeClr>
            </a:solidFill>
          </a:endParaRPr>
        </a:p>
      </dgm:t>
    </dgm:pt>
    <dgm:pt modelId="{0E1C2053-D421-4BC5-BD34-06F41BE4B55F}" type="parTrans" cxnId="{A8E72169-FE04-4D0D-9B80-194CA49DD4B7}">
      <dgm:prSet/>
      <dgm:spPr/>
      <dgm:t>
        <a:bodyPr/>
        <a:lstStyle/>
        <a:p>
          <a:endParaRPr lang="en-US"/>
        </a:p>
      </dgm:t>
    </dgm:pt>
    <dgm:pt modelId="{45A49748-7DFE-4419-9DE3-D01A35E1E946}" type="sibTrans" cxnId="{A8E72169-FE04-4D0D-9B80-194CA49DD4B7}">
      <dgm:prSet/>
      <dgm:spPr/>
      <dgm:t>
        <a:bodyPr/>
        <a:lstStyle/>
        <a:p>
          <a:endParaRPr lang="en-US"/>
        </a:p>
      </dgm:t>
    </dgm:pt>
    <dgm:pt modelId="{3931CFFD-6E2D-468F-A2B8-B84308DB22F1}">
      <dgm:prSet/>
      <dgm:spPr/>
      <dgm:t>
        <a:bodyPr/>
        <a:lstStyle/>
        <a:p>
          <a:pPr rtl="0"/>
          <a:r>
            <a:rPr lang="en-US" dirty="0" smtClean="0"/>
            <a:t>Codes that affect </a:t>
          </a:r>
          <a:r>
            <a:rPr lang="en-US" b="1" i="1" dirty="0" smtClean="0"/>
            <a:t>facility placement on the ground</a:t>
          </a:r>
          <a:endParaRPr lang="en-US" b="1" i="1" dirty="0"/>
        </a:p>
      </dgm:t>
    </dgm:pt>
    <dgm:pt modelId="{5C018684-1CDA-4E48-A1B3-728BB09C7BDE}" type="parTrans" cxnId="{FDB19C18-2AEF-4FF7-BB21-F4C5A9A449D1}">
      <dgm:prSet/>
      <dgm:spPr/>
      <dgm:t>
        <a:bodyPr/>
        <a:lstStyle/>
        <a:p>
          <a:endParaRPr lang="en-US"/>
        </a:p>
      </dgm:t>
    </dgm:pt>
    <dgm:pt modelId="{D2E24C92-B1CC-41B0-B613-3BE5B604E3E4}" type="sibTrans" cxnId="{FDB19C18-2AEF-4FF7-BB21-F4C5A9A449D1}">
      <dgm:prSet/>
      <dgm:spPr/>
      <dgm:t>
        <a:bodyPr/>
        <a:lstStyle/>
        <a:p>
          <a:endParaRPr lang="en-US"/>
        </a:p>
      </dgm:t>
    </dgm:pt>
    <dgm:pt modelId="{1344BEFF-191F-43FE-894D-AACBD60A75D2}">
      <dgm:prSet/>
      <dgm:spPr/>
      <dgm:t>
        <a:bodyPr/>
        <a:lstStyle/>
        <a:p>
          <a:pPr rtl="0"/>
          <a:r>
            <a:rPr lang="en-US" dirty="0" smtClean="0">
              <a:solidFill>
                <a:schemeClr val="tx2">
                  <a:lumMod val="75000"/>
                </a:schemeClr>
              </a:solidFill>
            </a:rPr>
            <a:t>Codes that affect </a:t>
          </a:r>
          <a:r>
            <a:rPr lang="en-US" b="1" i="1" dirty="0" smtClean="0">
              <a:solidFill>
                <a:schemeClr val="tx2">
                  <a:lumMod val="75000"/>
                </a:schemeClr>
              </a:solidFill>
            </a:rPr>
            <a:t>specific trades</a:t>
          </a:r>
          <a:endParaRPr lang="en-US" b="1" i="1" dirty="0">
            <a:solidFill>
              <a:schemeClr val="tx2">
                <a:lumMod val="75000"/>
              </a:schemeClr>
            </a:solidFill>
          </a:endParaRPr>
        </a:p>
      </dgm:t>
    </dgm:pt>
    <dgm:pt modelId="{A0750631-39B4-4451-B6C9-C5E51198B8A8}" type="parTrans" cxnId="{D263DF3C-16F3-499E-A8EC-B957DC9815AB}">
      <dgm:prSet/>
      <dgm:spPr/>
      <dgm:t>
        <a:bodyPr/>
        <a:lstStyle/>
        <a:p>
          <a:endParaRPr lang="en-US"/>
        </a:p>
      </dgm:t>
    </dgm:pt>
    <dgm:pt modelId="{472E6AB9-15D5-4B0F-8028-C3E84E8F1BE3}" type="sibTrans" cxnId="{D263DF3C-16F3-499E-A8EC-B957DC9815AB}">
      <dgm:prSet/>
      <dgm:spPr/>
      <dgm:t>
        <a:bodyPr/>
        <a:lstStyle/>
        <a:p>
          <a:endParaRPr lang="en-US"/>
        </a:p>
      </dgm:t>
    </dgm:pt>
    <dgm:pt modelId="{4A9E8A76-7D79-4792-BDD7-9B7B5CE2C7FF}">
      <dgm:prSet/>
      <dgm:spPr/>
      <dgm:t>
        <a:bodyPr/>
        <a:lstStyle/>
        <a:p>
          <a:pPr rtl="0"/>
          <a:r>
            <a:rPr lang="en-US" dirty="0" smtClean="0"/>
            <a:t>Local regulations that affect </a:t>
          </a:r>
          <a:r>
            <a:rPr lang="en-US" b="1" i="1" dirty="0" smtClean="0"/>
            <a:t>solar access</a:t>
          </a:r>
          <a:endParaRPr lang="en-US" b="1" i="1" dirty="0"/>
        </a:p>
      </dgm:t>
    </dgm:pt>
    <dgm:pt modelId="{09459C37-FB81-4DD2-BE8C-B093514376AB}" type="parTrans" cxnId="{FE4CC8D0-D3B8-4286-87D4-D8AE30EF7EB7}">
      <dgm:prSet/>
      <dgm:spPr/>
      <dgm:t>
        <a:bodyPr/>
        <a:lstStyle/>
        <a:p>
          <a:endParaRPr lang="en-US"/>
        </a:p>
      </dgm:t>
    </dgm:pt>
    <dgm:pt modelId="{6D8CB583-0C63-4FD5-9B0C-2B61FC1388FB}" type="sibTrans" cxnId="{FE4CC8D0-D3B8-4286-87D4-D8AE30EF7EB7}">
      <dgm:prSet/>
      <dgm:spPr/>
      <dgm:t>
        <a:bodyPr/>
        <a:lstStyle/>
        <a:p>
          <a:endParaRPr lang="en-US"/>
        </a:p>
      </dgm:t>
    </dgm:pt>
    <dgm:pt modelId="{23EB2729-6923-416B-A007-D40BC75BD663}" type="pres">
      <dgm:prSet presAssocID="{418286B2-990C-4082-B307-F61513D2A987}" presName="cycle" presStyleCnt="0">
        <dgm:presLayoutVars>
          <dgm:chMax val="1"/>
          <dgm:dir/>
          <dgm:animLvl val="ctr"/>
          <dgm:resizeHandles val="exact"/>
        </dgm:presLayoutVars>
      </dgm:prSet>
      <dgm:spPr/>
      <dgm:t>
        <a:bodyPr/>
        <a:lstStyle/>
        <a:p>
          <a:endParaRPr lang="en-US"/>
        </a:p>
      </dgm:t>
    </dgm:pt>
    <dgm:pt modelId="{38FA9D5F-A395-491F-AA9D-959582DDB55E}" type="pres">
      <dgm:prSet presAssocID="{0B1A9CF0-6D13-4ED5-8062-F14FCEB26D66}" presName="centerShape" presStyleLbl="node0" presStyleIdx="0" presStyleCnt="1"/>
      <dgm:spPr/>
      <dgm:t>
        <a:bodyPr/>
        <a:lstStyle/>
        <a:p>
          <a:endParaRPr lang="en-US"/>
        </a:p>
      </dgm:t>
    </dgm:pt>
    <dgm:pt modelId="{40E80C56-B348-4920-89D6-0957249D2D34}" type="pres">
      <dgm:prSet presAssocID="{09459C37-FB81-4DD2-BE8C-B093514376AB}" presName="Name9" presStyleLbl="parChTrans1D2" presStyleIdx="0" presStyleCnt="4"/>
      <dgm:spPr/>
      <dgm:t>
        <a:bodyPr/>
        <a:lstStyle/>
        <a:p>
          <a:endParaRPr lang="en-US"/>
        </a:p>
      </dgm:t>
    </dgm:pt>
    <dgm:pt modelId="{2AED6BAD-2CA1-4145-8A99-41EB1147E2C7}" type="pres">
      <dgm:prSet presAssocID="{09459C37-FB81-4DD2-BE8C-B093514376AB}" presName="connTx" presStyleLbl="parChTrans1D2" presStyleIdx="0" presStyleCnt="4"/>
      <dgm:spPr/>
      <dgm:t>
        <a:bodyPr/>
        <a:lstStyle/>
        <a:p>
          <a:endParaRPr lang="en-US"/>
        </a:p>
      </dgm:t>
    </dgm:pt>
    <dgm:pt modelId="{2BB95B7E-53DC-4F47-8D06-C8EB51A612C9}" type="pres">
      <dgm:prSet presAssocID="{4A9E8A76-7D79-4792-BDD7-9B7B5CE2C7FF}" presName="node" presStyleLbl="node1" presStyleIdx="0" presStyleCnt="4">
        <dgm:presLayoutVars>
          <dgm:bulletEnabled val="1"/>
        </dgm:presLayoutVars>
      </dgm:prSet>
      <dgm:spPr/>
      <dgm:t>
        <a:bodyPr/>
        <a:lstStyle/>
        <a:p>
          <a:endParaRPr lang="en-US"/>
        </a:p>
      </dgm:t>
    </dgm:pt>
    <dgm:pt modelId="{189A1793-70C0-42D3-8FB5-57CC8E0BF19E}" type="pres">
      <dgm:prSet presAssocID="{0E1C2053-D421-4BC5-BD34-06F41BE4B55F}" presName="Name9" presStyleLbl="parChTrans1D2" presStyleIdx="1" presStyleCnt="4"/>
      <dgm:spPr/>
      <dgm:t>
        <a:bodyPr/>
        <a:lstStyle/>
        <a:p>
          <a:endParaRPr lang="en-US"/>
        </a:p>
      </dgm:t>
    </dgm:pt>
    <dgm:pt modelId="{9638B92C-9BEB-4B56-9B01-F93B099A7D06}" type="pres">
      <dgm:prSet presAssocID="{0E1C2053-D421-4BC5-BD34-06F41BE4B55F}" presName="connTx" presStyleLbl="parChTrans1D2" presStyleIdx="1" presStyleCnt="4"/>
      <dgm:spPr/>
      <dgm:t>
        <a:bodyPr/>
        <a:lstStyle/>
        <a:p>
          <a:endParaRPr lang="en-US"/>
        </a:p>
      </dgm:t>
    </dgm:pt>
    <dgm:pt modelId="{BDB12B7E-3C56-4B87-8511-3F5DA11B4BF8}" type="pres">
      <dgm:prSet presAssocID="{5FA205A3-B345-4D83-AEE5-CB1AB0570723}" presName="node" presStyleLbl="node1" presStyleIdx="1" presStyleCnt="4">
        <dgm:presLayoutVars>
          <dgm:bulletEnabled val="1"/>
        </dgm:presLayoutVars>
      </dgm:prSet>
      <dgm:spPr/>
      <dgm:t>
        <a:bodyPr/>
        <a:lstStyle/>
        <a:p>
          <a:endParaRPr lang="en-US"/>
        </a:p>
      </dgm:t>
    </dgm:pt>
    <dgm:pt modelId="{B12CF4FE-F300-4198-825D-8905E1ACE69F}" type="pres">
      <dgm:prSet presAssocID="{5C018684-1CDA-4E48-A1B3-728BB09C7BDE}" presName="Name9" presStyleLbl="parChTrans1D2" presStyleIdx="2" presStyleCnt="4"/>
      <dgm:spPr/>
      <dgm:t>
        <a:bodyPr/>
        <a:lstStyle/>
        <a:p>
          <a:endParaRPr lang="en-US"/>
        </a:p>
      </dgm:t>
    </dgm:pt>
    <dgm:pt modelId="{764DDD7F-F131-49BC-BA64-E858C030B3AD}" type="pres">
      <dgm:prSet presAssocID="{5C018684-1CDA-4E48-A1B3-728BB09C7BDE}" presName="connTx" presStyleLbl="parChTrans1D2" presStyleIdx="2" presStyleCnt="4"/>
      <dgm:spPr/>
      <dgm:t>
        <a:bodyPr/>
        <a:lstStyle/>
        <a:p>
          <a:endParaRPr lang="en-US"/>
        </a:p>
      </dgm:t>
    </dgm:pt>
    <dgm:pt modelId="{F107AA7B-C47E-4BB9-AE20-74AAB92B4988}" type="pres">
      <dgm:prSet presAssocID="{3931CFFD-6E2D-468F-A2B8-B84308DB22F1}" presName="node" presStyleLbl="node1" presStyleIdx="2" presStyleCnt="4">
        <dgm:presLayoutVars>
          <dgm:bulletEnabled val="1"/>
        </dgm:presLayoutVars>
      </dgm:prSet>
      <dgm:spPr/>
      <dgm:t>
        <a:bodyPr/>
        <a:lstStyle/>
        <a:p>
          <a:endParaRPr lang="en-US"/>
        </a:p>
      </dgm:t>
    </dgm:pt>
    <dgm:pt modelId="{AE466782-01B0-427D-B73B-75CBF1241D99}" type="pres">
      <dgm:prSet presAssocID="{A0750631-39B4-4451-B6C9-C5E51198B8A8}" presName="Name9" presStyleLbl="parChTrans1D2" presStyleIdx="3" presStyleCnt="4"/>
      <dgm:spPr/>
      <dgm:t>
        <a:bodyPr/>
        <a:lstStyle/>
        <a:p>
          <a:endParaRPr lang="en-US"/>
        </a:p>
      </dgm:t>
    </dgm:pt>
    <dgm:pt modelId="{D01550F6-FC11-4CA6-9E35-F182E4C568CF}" type="pres">
      <dgm:prSet presAssocID="{A0750631-39B4-4451-B6C9-C5E51198B8A8}" presName="connTx" presStyleLbl="parChTrans1D2" presStyleIdx="3" presStyleCnt="4"/>
      <dgm:spPr/>
      <dgm:t>
        <a:bodyPr/>
        <a:lstStyle/>
        <a:p>
          <a:endParaRPr lang="en-US"/>
        </a:p>
      </dgm:t>
    </dgm:pt>
    <dgm:pt modelId="{63C8AC93-8F66-4007-AECE-F46CF463C441}" type="pres">
      <dgm:prSet presAssocID="{1344BEFF-191F-43FE-894D-AACBD60A75D2}" presName="node" presStyleLbl="node1" presStyleIdx="3" presStyleCnt="4">
        <dgm:presLayoutVars>
          <dgm:bulletEnabled val="1"/>
        </dgm:presLayoutVars>
      </dgm:prSet>
      <dgm:spPr/>
      <dgm:t>
        <a:bodyPr/>
        <a:lstStyle/>
        <a:p>
          <a:endParaRPr lang="en-US"/>
        </a:p>
      </dgm:t>
    </dgm:pt>
  </dgm:ptLst>
  <dgm:cxnLst>
    <dgm:cxn modelId="{98F87586-A5E5-4024-96A3-E3CF470689C0}" type="presOf" srcId="{09459C37-FB81-4DD2-BE8C-B093514376AB}" destId="{40E80C56-B348-4920-89D6-0957249D2D34}" srcOrd="0" destOrd="0" presId="urn:microsoft.com/office/officeart/2005/8/layout/radial1"/>
    <dgm:cxn modelId="{FDB19C18-2AEF-4FF7-BB21-F4C5A9A449D1}" srcId="{0B1A9CF0-6D13-4ED5-8062-F14FCEB26D66}" destId="{3931CFFD-6E2D-468F-A2B8-B84308DB22F1}" srcOrd="2" destOrd="0" parTransId="{5C018684-1CDA-4E48-A1B3-728BB09C7BDE}" sibTransId="{D2E24C92-B1CC-41B0-B613-3BE5B604E3E4}"/>
    <dgm:cxn modelId="{D9DB2F22-886E-4AB7-8FB6-86581BE1E7AF}" type="presOf" srcId="{0B1A9CF0-6D13-4ED5-8062-F14FCEB26D66}" destId="{38FA9D5F-A395-491F-AA9D-959582DDB55E}" srcOrd="0" destOrd="0" presId="urn:microsoft.com/office/officeart/2005/8/layout/radial1"/>
    <dgm:cxn modelId="{A9872F12-CB54-4747-A286-6FA77057F2CF}" type="presOf" srcId="{1344BEFF-191F-43FE-894D-AACBD60A75D2}" destId="{63C8AC93-8F66-4007-AECE-F46CF463C441}" srcOrd="0" destOrd="0" presId="urn:microsoft.com/office/officeart/2005/8/layout/radial1"/>
    <dgm:cxn modelId="{6E6DB03D-FFA8-4B0E-ABED-11F7945FA9B2}" type="presOf" srcId="{5C018684-1CDA-4E48-A1B3-728BB09C7BDE}" destId="{B12CF4FE-F300-4198-825D-8905E1ACE69F}" srcOrd="0" destOrd="0" presId="urn:microsoft.com/office/officeart/2005/8/layout/radial1"/>
    <dgm:cxn modelId="{19EDEA8A-EB09-4E96-BA01-21A52B680B16}" type="presOf" srcId="{5C018684-1CDA-4E48-A1B3-728BB09C7BDE}" destId="{764DDD7F-F131-49BC-BA64-E858C030B3AD}" srcOrd="1" destOrd="0" presId="urn:microsoft.com/office/officeart/2005/8/layout/radial1"/>
    <dgm:cxn modelId="{D263DF3C-16F3-499E-A8EC-B957DC9815AB}" srcId="{0B1A9CF0-6D13-4ED5-8062-F14FCEB26D66}" destId="{1344BEFF-191F-43FE-894D-AACBD60A75D2}" srcOrd="3" destOrd="0" parTransId="{A0750631-39B4-4451-B6C9-C5E51198B8A8}" sibTransId="{472E6AB9-15D5-4B0F-8028-C3E84E8F1BE3}"/>
    <dgm:cxn modelId="{FE4CC8D0-D3B8-4286-87D4-D8AE30EF7EB7}" srcId="{0B1A9CF0-6D13-4ED5-8062-F14FCEB26D66}" destId="{4A9E8A76-7D79-4792-BDD7-9B7B5CE2C7FF}" srcOrd="0" destOrd="0" parTransId="{09459C37-FB81-4DD2-BE8C-B093514376AB}" sibTransId="{6D8CB583-0C63-4FD5-9B0C-2B61FC1388FB}"/>
    <dgm:cxn modelId="{2E84B2CF-FE71-40E8-8DB8-98514B07984B}" type="presOf" srcId="{3931CFFD-6E2D-468F-A2B8-B84308DB22F1}" destId="{F107AA7B-C47E-4BB9-AE20-74AAB92B4988}" srcOrd="0" destOrd="0" presId="urn:microsoft.com/office/officeart/2005/8/layout/radial1"/>
    <dgm:cxn modelId="{4BA217E2-AED2-46DB-9DB9-71E65B55DC33}" srcId="{418286B2-990C-4082-B307-F61513D2A987}" destId="{0B1A9CF0-6D13-4ED5-8062-F14FCEB26D66}" srcOrd="0" destOrd="0" parTransId="{AC68B001-283B-42C2-A289-2BF7DF91D7CC}" sibTransId="{0ADE864B-4CA0-4EC4-8645-76F40C439905}"/>
    <dgm:cxn modelId="{A8E72169-FE04-4D0D-9B80-194CA49DD4B7}" srcId="{0B1A9CF0-6D13-4ED5-8062-F14FCEB26D66}" destId="{5FA205A3-B345-4D83-AEE5-CB1AB0570723}" srcOrd="1" destOrd="0" parTransId="{0E1C2053-D421-4BC5-BD34-06F41BE4B55F}" sibTransId="{45A49748-7DFE-4419-9DE3-D01A35E1E946}"/>
    <dgm:cxn modelId="{543F0808-32CD-4DDB-B9B9-D645B12FAFB8}" type="presOf" srcId="{0E1C2053-D421-4BC5-BD34-06F41BE4B55F}" destId="{189A1793-70C0-42D3-8FB5-57CC8E0BF19E}" srcOrd="0" destOrd="0" presId="urn:microsoft.com/office/officeart/2005/8/layout/radial1"/>
    <dgm:cxn modelId="{B1707618-4E88-4BE7-8D1F-60ABA8D9FD07}" type="presOf" srcId="{0E1C2053-D421-4BC5-BD34-06F41BE4B55F}" destId="{9638B92C-9BEB-4B56-9B01-F93B099A7D06}" srcOrd="1" destOrd="0" presId="urn:microsoft.com/office/officeart/2005/8/layout/radial1"/>
    <dgm:cxn modelId="{99B213AA-F692-4280-9F82-E043F3247EF0}" type="presOf" srcId="{A0750631-39B4-4451-B6C9-C5E51198B8A8}" destId="{AE466782-01B0-427D-B73B-75CBF1241D99}" srcOrd="0" destOrd="0" presId="urn:microsoft.com/office/officeart/2005/8/layout/radial1"/>
    <dgm:cxn modelId="{EF240FA1-3062-4074-B0C6-DB1DB0CF0953}" type="presOf" srcId="{09459C37-FB81-4DD2-BE8C-B093514376AB}" destId="{2AED6BAD-2CA1-4145-8A99-41EB1147E2C7}" srcOrd="1" destOrd="0" presId="urn:microsoft.com/office/officeart/2005/8/layout/radial1"/>
    <dgm:cxn modelId="{82BB07D3-96C4-4AAB-B817-105AFF0090D5}" type="presOf" srcId="{4A9E8A76-7D79-4792-BDD7-9B7B5CE2C7FF}" destId="{2BB95B7E-53DC-4F47-8D06-C8EB51A612C9}" srcOrd="0" destOrd="0" presId="urn:microsoft.com/office/officeart/2005/8/layout/radial1"/>
    <dgm:cxn modelId="{43BB3071-BC82-49BF-BE20-177E3A2784D9}" type="presOf" srcId="{A0750631-39B4-4451-B6C9-C5E51198B8A8}" destId="{D01550F6-FC11-4CA6-9E35-F182E4C568CF}" srcOrd="1" destOrd="0" presId="urn:microsoft.com/office/officeart/2005/8/layout/radial1"/>
    <dgm:cxn modelId="{47E58838-CA97-4A96-9D34-759652706F78}" type="presOf" srcId="{5FA205A3-B345-4D83-AEE5-CB1AB0570723}" destId="{BDB12B7E-3C56-4B87-8511-3F5DA11B4BF8}" srcOrd="0" destOrd="0" presId="urn:microsoft.com/office/officeart/2005/8/layout/radial1"/>
    <dgm:cxn modelId="{56434F69-5A7B-4372-83A7-9455C635AC17}" type="presOf" srcId="{418286B2-990C-4082-B307-F61513D2A987}" destId="{23EB2729-6923-416B-A007-D40BC75BD663}" srcOrd="0" destOrd="0" presId="urn:microsoft.com/office/officeart/2005/8/layout/radial1"/>
    <dgm:cxn modelId="{E9A1A3FA-57A4-46F2-88B9-BBE35C078C45}" type="presParOf" srcId="{23EB2729-6923-416B-A007-D40BC75BD663}" destId="{38FA9D5F-A395-491F-AA9D-959582DDB55E}" srcOrd="0" destOrd="0" presId="urn:microsoft.com/office/officeart/2005/8/layout/radial1"/>
    <dgm:cxn modelId="{9B55C2C2-2B42-41B2-8EFA-94AC510D2701}" type="presParOf" srcId="{23EB2729-6923-416B-A007-D40BC75BD663}" destId="{40E80C56-B348-4920-89D6-0957249D2D34}" srcOrd="1" destOrd="0" presId="urn:microsoft.com/office/officeart/2005/8/layout/radial1"/>
    <dgm:cxn modelId="{83ED9C68-94D9-4813-98D5-51053493743D}" type="presParOf" srcId="{40E80C56-B348-4920-89D6-0957249D2D34}" destId="{2AED6BAD-2CA1-4145-8A99-41EB1147E2C7}" srcOrd="0" destOrd="0" presId="urn:microsoft.com/office/officeart/2005/8/layout/radial1"/>
    <dgm:cxn modelId="{69FEAA7D-6512-4C52-A048-22C5D0603FBA}" type="presParOf" srcId="{23EB2729-6923-416B-A007-D40BC75BD663}" destId="{2BB95B7E-53DC-4F47-8D06-C8EB51A612C9}" srcOrd="2" destOrd="0" presId="urn:microsoft.com/office/officeart/2005/8/layout/radial1"/>
    <dgm:cxn modelId="{5B34DD99-A3AF-4FAD-9763-0A01BE701CE5}" type="presParOf" srcId="{23EB2729-6923-416B-A007-D40BC75BD663}" destId="{189A1793-70C0-42D3-8FB5-57CC8E0BF19E}" srcOrd="3" destOrd="0" presId="urn:microsoft.com/office/officeart/2005/8/layout/radial1"/>
    <dgm:cxn modelId="{39B112E6-7207-47E7-AA67-A95A19C9F37B}" type="presParOf" srcId="{189A1793-70C0-42D3-8FB5-57CC8E0BF19E}" destId="{9638B92C-9BEB-4B56-9B01-F93B099A7D06}" srcOrd="0" destOrd="0" presId="urn:microsoft.com/office/officeart/2005/8/layout/radial1"/>
    <dgm:cxn modelId="{B33DFF06-88D2-4B4D-9DB6-8E3D26817A63}" type="presParOf" srcId="{23EB2729-6923-416B-A007-D40BC75BD663}" destId="{BDB12B7E-3C56-4B87-8511-3F5DA11B4BF8}" srcOrd="4" destOrd="0" presId="urn:microsoft.com/office/officeart/2005/8/layout/radial1"/>
    <dgm:cxn modelId="{6FE98C33-45B1-4BE8-B684-81D62323DB47}" type="presParOf" srcId="{23EB2729-6923-416B-A007-D40BC75BD663}" destId="{B12CF4FE-F300-4198-825D-8905E1ACE69F}" srcOrd="5" destOrd="0" presId="urn:microsoft.com/office/officeart/2005/8/layout/radial1"/>
    <dgm:cxn modelId="{4EE6562C-627F-4318-8B82-CDAE9E82FF0B}" type="presParOf" srcId="{B12CF4FE-F300-4198-825D-8905E1ACE69F}" destId="{764DDD7F-F131-49BC-BA64-E858C030B3AD}" srcOrd="0" destOrd="0" presId="urn:microsoft.com/office/officeart/2005/8/layout/radial1"/>
    <dgm:cxn modelId="{0B8564D1-D346-4B0A-8710-794FD1C05431}" type="presParOf" srcId="{23EB2729-6923-416B-A007-D40BC75BD663}" destId="{F107AA7B-C47E-4BB9-AE20-74AAB92B4988}" srcOrd="6" destOrd="0" presId="urn:microsoft.com/office/officeart/2005/8/layout/radial1"/>
    <dgm:cxn modelId="{C2F01D0B-45DD-4345-B640-0BBF8983753B}" type="presParOf" srcId="{23EB2729-6923-416B-A007-D40BC75BD663}" destId="{AE466782-01B0-427D-B73B-75CBF1241D99}" srcOrd="7" destOrd="0" presId="urn:microsoft.com/office/officeart/2005/8/layout/radial1"/>
    <dgm:cxn modelId="{CC67459A-B813-4362-B459-7294BECE99D7}" type="presParOf" srcId="{AE466782-01B0-427D-B73B-75CBF1241D99}" destId="{D01550F6-FC11-4CA6-9E35-F182E4C568CF}" srcOrd="0" destOrd="0" presId="urn:microsoft.com/office/officeart/2005/8/layout/radial1"/>
    <dgm:cxn modelId="{B8622D73-BFBE-4D53-900C-0DFF0B2690C9}" type="presParOf" srcId="{23EB2729-6923-416B-A007-D40BC75BD663}" destId="{63C8AC93-8F66-4007-AECE-F46CF463C441}"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6D4DF4F-EABA-405F-B1AF-89C13018B30C}" type="doc">
      <dgm:prSet loTypeId="urn:microsoft.com/office/officeart/2005/8/layout/default#12" loCatId="list" qsTypeId="urn:microsoft.com/office/officeart/2005/8/quickstyle/simple2" qsCatId="simple" csTypeId="urn:microsoft.com/office/officeart/2005/8/colors/colorful2" csCatId="colorful"/>
      <dgm:spPr/>
      <dgm:t>
        <a:bodyPr/>
        <a:lstStyle/>
        <a:p>
          <a:endParaRPr lang="en-US"/>
        </a:p>
      </dgm:t>
    </dgm:pt>
    <dgm:pt modelId="{B7AF637C-3702-417D-8574-742AA6A17BE5}">
      <dgm:prSet/>
      <dgm:spPr/>
      <dgm:t>
        <a:bodyPr/>
        <a:lstStyle/>
        <a:p>
          <a:pPr rtl="0"/>
          <a:r>
            <a:rPr lang="en-US" dirty="0" smtClean="0"/>
            <a:t>Zoning ordinances</a:t>
          </a:r>
          <a:endParaRPr lang="en-US" dirty="0"/>
        </a:p>
      </dgm:t>
    </dgm:pt>
    <dgm:pt modelId="{AC83EA18-9987-4CFE-ACFA-D44D0AAE433B}" type="parTrans" cxnId="{8B2A7CA3-494D-4183-802E-849EFB45ED04}">
      <dgm:prSet/>
      <dgm:spPr/>
      <dgm:t>
        <a:bodyPr/>
        <a:lstStyle/>
        <a:p>
          <a:endParaRPr lang="en-US"/>
        </a:p>
      </dgm:t>
    </dgm:pt>
    <dgm:pt modelId="{82D491C3-5FDC-4FD2-AF20-A31E305E4BFA}" type="sibTrans" cxnId="{8B2A7CA3-494D-4183-802E-849EFB45ED04}">
      <dgm:prSet/>
      <dgm:spPr/>
      <dgm:t>
        <a:bodyPr/>
        <a:lstStyle/>
        <a:p>
          <a:endParaRPr lang="en-US"/>
        </a:p>
      </dgm:t>
    </dgm:pt>
    <dgm:pt modelId="{6B7D845E-560A-43F6-9D3A-95670739C3CB}">
      <dgm:prSet/>
      <dgm:spPr/>
      <dgm:t>
        <a:bodyPr/>
        <a:lstStyle/>
        <a:p>
          <a:pPr rtl="0"/>
          <a:r>
            <a:rPr lang="en-US" dirty="0" smtClean="0"/>
            <a:t>Subdivision ordinances</a:t>
          </a:r>
          <a:endParaRPr lang="en-US" dirty="0"/>
        </a:p>
      </dgm:t>
    </dgm:pt>
    <dgm:pt modelId="{D38756FD-0A8E-4814-AE4A-DCFA478866B9}" type="parTrans" cxnId="{5CF47C33-2922-40C7-8CBD-5C21914B099A}">
      <dgm:prSet/>
      <dgm:spPr/>
      <dgm:t>
        <a:bodyPr/>
        <a:lstStyle/>
        <a:p>
          <a:endParaRPr lang="en-US"/>
        </a:p>
      </dgm:t>
    </dgm:pt>
    <dgm:pt modelId="{B86BD136-E5BD-428A-B89E-68E8EB8519FF}" type="sibTrans" cxnId="{5CF47C33-2922-40C7-8CBD-5C21914B099A}">
      <dgm:prSet/>
      <dgm:spPr/>
      <dgm:t>
        <a:bodyPr/>
        <a:lstStyle/>
        <a:p>
          <a:endParaRPr lang="en-US"/>
        </a:p>
      </dgm:t>
    </dgm:pt>
    <dgm:pt modelId="{8318A77E-0903-44CA-9D90-E17F1EA8B3C2}">
      <dgm:prSet/>
      <dgm:spPr/>
      <dgm:t>
        <a:bodyPr/>
        <a:lstStyle/>
        <a:p>
          <a:pPr rtl="0"/>
          <a:r>
            <a:rPr lang="en-US" dirty="0" smtClean="0"/>
            <a:t>Planned unit development (PUD) laws</a:t>
          </a:r>
          <a:endParaRPr lang="en-US" dirty="0"/>
        </a:p>
      </dgm:t>
    </dgm:pt>
    <dgm:pt modelId="{0A7D3E4C-AD12-40B1-9769-15A1D2A67651}" type="parTrans" cxnId="{FCD5270E-503D-4AA3-ABC3-76DA0689E592}">
      <dgm:prSet/>
      <dgm:spPr/>
      <dgm:t>
        <a:bodyPr/>
        <a:lstStyle/>
        <a:p>
          <a:endParaRPr lang="en-US"/>
        </a:p>
      </dgm:t>
    </dgm:pt>
    <dgm:pt modelId="{7C29693B-2CD6-4D9E-A84C-1814C6ADEEC0}" type="sibTrans" cxnId="{FCD5270E-503D-4AA3-ABC3-76DA0689E592}">
      <dgm:prSet/>
      <dgm:spPr/>
      <dgm:t>
        <a:bodyPr/>
        <a:lstStyle/>
        <a:p>
          <a:endParaRPr lang="en-US"/>
        </a:p>
      </dgm:t>
    </dgm:pt>
    <dgm:pt modelId="{4BB47C20-E25A-4706-90CD-AC98B0751858}">
      <dgm:prSet/>
      <dgm:spPr/>
      <dgm:t>
        <a:bodyPr/>
        <a:lstStyle/>
        <a:p>
          <a:pPr rtl="0"/>
          <a:r>
            <a:rPr lang="en-US" dirty="0" smtClean="0"/>
            <a:t>Historic district regulations</a:t>
          </a:r>
          <a:endParaRPr lang="en-US" dirty="0"/>
        </a:p>
      </dgm:t>
    </dgm:pt>
    <dgm:pt modelId="{9AABF64F-CF05-488E-A694-AA5A62642E73}" type="parTrans" cxnId="{1F2FF269-7C96-44AB-AC9C-025B5B082E2A}">
      <dgm:prSet/>
      <dgm:spPr/>
      <dgm:t>
        <a:bodyPr/>
        <a:lstStyle/>
        <a:p>
          <a:endParaRPr lang="en-US"/>
        </a:p>
      </dgm:t>
    </dgm:pt>
    <dgm:pt modelId="{CA96D53F-0C5A-4E42-8770-8284C7636EBE}" type="sibTrans" cxnId="{1F2FF269-7C96-44AB-AC9C-025B5B082E2A}">
      <dgm:prSet/>
      <dgm:spPr/>
      <dgm:t>
        <a:bodyPr/>
        <a:lstStyle/>
        <a:p>
          <a:endParaRPr lang="en-US"/>
        </a:p>
      </dgm:t>
    </dgm:pt>
    <dgm:pt modelId="{15EC7EDE-97E0-4B19-98CD-8ADDA23AD929}">
      <dgm:prSet/>
      <dgm:spPr/>
      <dgm:t>
        <a:bodyPr/>
        <a:lstStyle/>
        <a:p>
          <a:pPr rtl="0"/>
          <a:r>
            <a:rPr lang="en-US" dirty="0" smtClean="0"/>
            <a:t>Specific plans that detail policies and regulations for an area</a:t>
          </a:r>
          <a:endParaRPr lang="en-US" dirty="0"/>
        </a:p>
      </dgm:t>
    </dgm:pt>
    <dgm:pt modelId="{531F4731-0902-4240-A1C9-A8CC9356B059}" type="parTrans" cxnId="{EEB527B0-8ACA-4F38-9976-541B64E32944}">
      <dgm:prSet/>
      <dgm:spPr/>
      <dgm:t>
        <a:bodyPr/>
        <a:lstStyle/>
        <a:p>
          <a:endParaRPr lang="en-US"/>
        </a:p>
      </dgm:t>
    </dgm:pt>
    <dgm:pt modelId="{61686C95-F740-4265-AEB1-21E500B75CB2}" type="sibTrans" cxnId="{EEB527B0-8ACA-4F38-9976-541B64E32944}">
      <dgm:prSet/>
      <dgm:spPr/>
      <dgm:t>
        <a:bodyPr/>
        <a:lstStyle/>
        <a:p>
          <a:endParaRPr lang="en-US"/>
        </a:p>
      </dgm:t>
    </dgm:pt>
    <dgm:pt modelId="{7F2958BE-D1C1-4430-9355-FC5757407B33}">
      <dgm:prSet/>
      <dgm:spPr/>
      <dgm:t>
        <a:bodyPr/>
        <a:lstStyle/>
        <a:p>
          <a:pPr rtl="0"/>
          <a:r>
            <a:rPr lang="en-US" dirty="0" smtClean="0"/>
            <a:t>Development agreements</a:t>
          </a:r>
          <a:endParaRPr lang="en-US" dirty="0"/>
        </a:p>
      </dgm:t>
    </dgm:pt>
    <dgm:pt modelId="{29FA67D7-5F67-43E6-8AF1-3BCF9D4829C7}" type="parTrans" cxnId="{C12B7B7C-CB4F-4FC8-BDA9-791752152188}">
      <dgm:prSet/>
      <dgm:spPr/>
      <dgm:t>
        <a:bodyPr/>
        <a:lstStyle/>
        <a:p>
          <a:endParaRPr lang="en-US"/>
        </a:p>
      </dgm:t>
    </dgm:pt>
    <dgm:pt modelId="{818A3F59-4BE6-462A-94CC-69387D62C63D}" type="sibTrans" cxnId="{C12B7B7C-CB4F-4FC8-BDA9-791752152188}">
      <dgm:prSet/>
      <dgm:spPr/>
      <dgm:t>
        <a:bodyPr/>
        <a:lstStyle/>
        <a:p>
          <a:endParaRPr lang="en-US"/>
        </a:p>
      </dgm:t>
    </dgm:pt>
    <dgm:pt modelId="{3273DDFD-9F4D-4F43-826C-5C5405589BCE}">
      <dgm:prSet/>
      <dgm:spPr/>
      <dgm:t>
        <a:bodyPr/>
        <a:lstStyle/>
        <a:p>
          <a:pPr rtl="0"/>
          <a:r>
            <a:rPr lang="en-US" dirty="0" smtClean="0"/>
            <a:t>Property tax abatements</a:t>
          </a:r>
          <a:endParaRPr lang="en-US" dirty="0"/>
        </a:p>
      </dgm:t>
    </dgm:pt>
    <dgm:pt modelId="{B052AA25-E479-4594-80B4-4C11A834637D}" type="parTrans" cxnId="{7FDD41D3-11A9-4550-A3C5-21C9BAD5D2A1}">
      <dgm:prSet/>
      <dgm:spPr/>
      <dgm:t>
        <a:bodyPr/>
        <a:lstStyle/>
        <a:p>
          <a:endParaRPr lang="en-US"/>
        </a:p>
      </dgm:t>
    </dgm:pt>
    <dgm:pt modelId="{4B9CF81A-29B9-44AD-B81D-9E28DF7580FD}" type="sibTrans" cxnId="{7FDD41D3-11A9-4550-A3C5-21C9BAD5D2A1}">
      <dgm:prSet/>
      <dgm:spPr/>
      <dgm:t>
        <a:bodyPr/>
        <a:lstStyle/>
        <a:p>
          <a:endParaRPr lang="en-US"/>
        </a:p>
      </dgm:t>
    </dgm:pt>
    <dgm:pt modelId="{631506CB-1B85-4E1A-B358-7E0758A300A6}" type="pres">
      <dgm:prSet presAssocID="{86D4DF4F-EABA-405F-B1AF-89C13018B30C}" presName="diagram" presStyleCnt="0">
        <dgm:presLayoutVars>
          <dgm:dir/>
          <dgm:resizeHandles val="exact"/>
        </dgm:presLayoutVars>
      </dgm:prSet>
      <dgm:spPr/>
      <dgm:t>
        <a:bodyPr/>
        <a:lstStyle/>
        <a:p>
          <a:endParaRPr lang="en-US"/>
        </a:p>
      </dgm:t>
    </dgm:pt>
    <dgm:pt modelId="{1EED1327-A686-4899-AE1D-70046D0A85C4}" type="pres">
      <dgm:prSet presAssocID="{B7AF637C-3702-417D-8574-742AA6A17BE5}" presName="node" presStyleLbl="node1" presStyleIdx="0" presStyleCnt="7" custLinFactNeighborX="54648">
        <dgm:presLayoutVars>
          <dgm:bulletEnabled val="1"/>
        </dgm:presLayoutVars>
      </dgm:prSet>
      <dgm:spPr/>
      <dgm:t>
        <a:bodyPr/>
        <a:lstStyle/>
        <a:p>
          <a:endParaRPr lang="en-US"/>
        </a:p>
      </dgm:t>
    </dgm:pt>
    <dgm:pt modelId="{FAABD282-B3FD-47FE-B6D1-ED7C84A5FA3B}" type="pres">
      <dgm:prSet presAssocID="{82D491C3-5FDC-4FD2-AF20-A31E305E4BFA}" presName="sibTrans" presStyleCnt="0"/>
      <dgm:spPr/>
      <dgm:t>
        <a:bodyPr/>
        <a:lstStyle/>
        <a:p>
          <a:endParaRPr lang="en-US"/>
        </a:p>
      </dgm:t>
    </dgm:pt>
    <dgm:pt modelId="{EC72763A-85A3-47FD-B4C3-9A348C796416}" type="pres">
      <dgm:prSet presAssocID="{6B7D845E-560A-43F6-9D3A-95670739C3CB}" presName="node" presStyleLbl="node1" presStyleIdx="1" presStyleCnt="7" custLinFactNeighborX="54648">
        <dgm:presLayoutVars>
          <dgm:bulletEnabled val="1"/>
        </dgm:presLayoutVars>
      </dgm:prSet>
      <dgm:spPr/>
      <dgm:t>
        <a:bodyPr/>
        <a:lstStyle/>
        <a:p>
          <a:endParaRPr lang="en-US"/>
        </a:p>
      </dgm:t>
    </dgm:pt>
    <dgm:pt modelId="{CCE0F9A7-F15B-49C3-9A6D-EF73A933A3C0}" type="pres">
      <dgm:prSet presAssocID="{B86BD136-E5BD-428A-B89E-68E8EB8519FF}" presName="sibTrans" presStyleCnt="0"/>
      <dgm:spPr/>
      <dgm:t>
        <a:bodyPr/>
        <a:lstStyle/>
        <a:p>
          <a:endParaRPr lang="en-US"/>
        </a:p>
      </dgm:t>
    </dgm:pt>
    <dgm:pt modelId="{A2615930-3AD1-4CCB-B5EE-44CC9A1D5E9E}" type="pres">
      <dgm:prSet presAssocID="{8318A77E-0903-44CA-9D90-E17F1EA8B3C2}" presName="node" presStyleLbl="node1" presStyleIdx="2" presStyleCnt="7" custLinFactX="-65352" custLinFactY="100000" custLinFactNeighborX="-100000" custLinFactNeighborY="132528">
        <dgm:presLayoutVars>
          <dgm:bulletEnabled val="1"/>
        </dgm:presLayoutVars>
      </dgm:prSet>
      <dgm:spPr/>
      <dgm:t>
        <a:bodyPr/>
        <a:lstStyle/>
        <a:p>
          <a:endParaRPr lang="en-US"/>
        </a:p>
      </dgm:t>
    </dgm:pt>
    <dgm:pt modelId="{716DCA43-4667-4296-8377-02F0AAA05E2F}" type="pres">
      <dgm:prSet presAssocID="{7C29693B-2CD6-4D9E-A84C-1814C6ADEEC0}" presName="sibTrans" presStyleCnt="0"/>
      <dgm:spPr/>
      <dgm:t>
        <a:bodyPr/>
        <a:lstStyle/>
        <a:p>
          <a:endParaRPr lang="en-US"/>
        </a:p>
      </dgm:t>
    </dgm:pt>
    <dgm:pt modelId="{E7D42806-AE50-4754-94C2-E7C97D5AF610}" type="pres">
      <dgm:prSet presAssocID="{4BB47C20-E25A-4706-90CD-AC98B0751858}" presName="node" presStyleLbl="node1" presStyleIdx="3" presStyleCnt="7">
        <dgm:presLayoutVars>
          <dgm:bulletEnabled val="1"/>
        </dgm:presLayoutVars>
      </dgm:prSet>
      <dgm:spPr/>
      <dgm:t>
        <a:bodyPr/>
        <a:lstStyle/>
        <a:p>
          <a:endParaRPr lang="en-US"/>
        </a:p>
      </dgm:t>
    </dgm:pt>
    <dgm:pt modelId="{5BB78844-8191-4509-A4F0-11F359AC4A89}" type="pres">
      <dgm:prSet presAssocID="{CA96D53F-0C5A-4E42-8770-8284C7636EBE}" presName="sibTrans" presStyleCnt="0"/>
      <dgm:spPr/>
      <dgm:t>
        <a:bodyPr/>
        <a:lstStyle/>
        <a:p>
          <a:endParaRPr lang="en-US"/>
        </a:p>
      </dgm:t>
    </dgm:pt>
    <dgm:pt modelId="{E978099D-ECCF-45B8-A30E-49F756385F09}" type="pres">
      <dgm:prSet presAssocID="{15EC7EDE-97E0-4B19-98CD-8ADDA23AD929}" presName="node" presStyleLbl="node1" presStyleIdx="4" presStyleCnt="7">
        <dgm:presLayoutVars>
          <dgm:bulletEnabled val="1"/>
        </dgm:presLayoutVars>
      </dgm:prSet>
      <dgm:spPr/>
      <dgm:t>
        <a:bodyPr/>
        <a:lstStyle/>
        <a:p>
          <a:endParaRPr lang="en-US"/>
        </a:p>
      </dgm:t>
    </dgm:pt>
    <dgm:pt modelId="{ABBC4BBD-65E0-4CB0-920A-4160F95ED878}" type="pres">
      <dgm:prSet presAssocID="{61686C95-F740-4265-AEB1-21E500B75CB2}" presName="sibTrans" presStyleCnt="0"/>
      <dgm:spPr/>
      <dgm:t>
        <a:bodyPr/>
        <a:lstStyle/>
        <a:p>
          <a:endParaRPr lang="en-US"/>
        </a:p>
      </dgm:t>
    </dgm:pt>
    <dgm:pt modelId="{D287956A-136E-451A-98BB-CC8422A5E690}" type="pres">
      <dgm:prSet presAssocID="{7F2958BE-D1C1-4430-9355-FC5757407B33}" presName="node" presStyleLbl="node1" presStyleIdx="5" presStyleCnt="7">
        <dgm:presLayoutVars>
          <dgm:bulletEnabled val="1"/>
        </dgm:presLayoutVars>
      </dgm:prSet>
      <dgm:spPr/>
      <dgm:t>
        <a:bodyPr/>
        <a:lstStyle/>
        <a:p>
          <a:endParaRPr lang="en-US"/>
        </a:p>
      </dgm:t>
    </dgm:pt>
    <dgm:pt modelId="{2B995962-B9BA-40B8-9126-550B405736FC}" type="pres">
      <dgm:prSet presAssocID="{818A3F59-4BE6-462A-94CC-69387D62C63D}" presName="sibTrans" presStyleCnt="0"/>
      <dgm:spPr/>
      <dgm:t>
        <a:bodyPr/>
        <a:lstStyle/>
        <a:p>
          <a:endParaRPr lang="en-US"/>
        </a:p>
      </dgm:t>
    </dgm:pt>
    <dgm:pt modelId="{B9B98B2A-42B1-4BB0-BDAE-36AC5DB2C767}" type="pres">
      <dgm:prSet presAssocID="{3273DDFD-9F4D-4F43-826C-5C5405589BCE}" presName="node" presStyleLbl="node1" presStyleIdx="6" presStyleCnt="7" custLinFactNeighborX="54648">
        <dgm:presLayoutVars>
          <dgm:bulletEnabled val="1"/>
        </dgm:presLayoutVars>
      </dgm:prSet>
      <dgm:spPr/>
      <dgm:t>
        <a:bodyPr/>
        <a:lstStyle/>
        <a:p>
          <a:endParaRPr lang="en-US"/>
        </a:p>
      </dgm:t>
    </dgm:pt>
  </dgm:ptLst>
  <dgm:cxnLst>
    <dgm:cxn modelId="{70E4B52D-61DA-4CBD-91B4-41501B093082}" type="presOf" srcId="{4BB47C20-E25A-4706-90CD-AC98B0751858}" destId="{E7D42806-AE50-4754-94C2-E7C97D5AF610}" srcOrd="0" destOrd="0" presId="urn:microsoft.com/office/officeart/2005/8/layout/default#12"/>
    <dgm:cxn modelId="{59D8864C-7966-4442-8128-776B36983ECE}" type="presOf" srcId="{86D4DF4F-EABA-405F-B1AF-89C13018B30C}" destId="{631506CB-1B85-4E1A-B358-7E0758A300A6}" srcOrd="0" destOrd="0" presId="urn:microsoft.com/office/officeart/2005/8/layout/default#12"/>
    <dgm:cxn modelId="{EEB527B0-8ACA-4F38-9976-541B64E32944}" srcId="{86D4DF4F-EABA-405F-B1AF-89C13018B30C}" destId="{15EC7EDE-97E0-4B19-98CD-8ADDA23AD929}" srcOrd="4" destOrd="0" parTransId="{531F4731-0902-4240-A1C9-A8CC9356B059}" sibTransId="{61686C95-F740-4265-AEB1-21E500B75CB2}"/>
    <dgm:cxn modelId="{F69E0CC9-19A4-4EDD-B422-72DBCA93AA2B}" type="presOf" srcId="{B7AF637C-3702-417D-8574-742AA6A17BE5}" destId="{1EED1327-A686-4899-AE1D-70046D0A85C4}" srcOrd="0" destOrd="0" presId="urn:microsoft.com/office/officeart/2005/8/layout/default#12"/>
    <dgm:cxn modelId="{C12B7B7C-CB4F-4FC8-BDA9-791752152188}" srcId="{86D4DF4F-EABA-405F-B1AF-89C13018B30C}" destId="{7F2958BE-D1C1-4430-9355-FC5757407B33}" srcOrd="5" destOrd="0" parTransId="{29FA67D7-5F67-43E6-8AF1-3BCF9D4829C7}" sibTransId="{818A3F59-4BE6-462A-94CC-69387D62C63D}"/>
    <dgm:cxn modelId="{1F2FF269-7C96-44AB-AC9C-025B5B082E2A}" srcId="{86D4DF4F-EABA-405F-B1AF-89C13018B30C}" destId="{4BB47C20-E25A-4706-90CD-AC98B0751858}" srcOrd="3" destOrd="0" parTransId="{9AABF64F-CF05-488E-A694-AA5A62642E73}" sibTransId="{CA96D53F-0C5A-4E42-8770-8284C7636EBE}"/>
    <dgm:cxn modelId="{45A5FA53-FBD2-41C3-8939-0263E0C6687A}" type="presOf" srcId="{3273DDFD-9F4D-4F43-826C-5C5405589BCE}" destId="{B9B98B2A-42B1-4BB0-BDAE-36AC5DB2C767}" srcOrd="0" destOrd="0" presId="urn:microsoft.com/office/officeart/2005/8/layout/default#12"/>
    <dgm:cxn modelId="{85953BC2-0F9F-44EF-ACA4-B12D577B60A4}" type="presOf" srcId="{7F2958BE-D1C1-4430-9355-FC5757407B33}" destId="{D287956A-136E-451A-98BB-CC8422A5E690}" srcOrd="0" destOrd="0" presId="urn:microsoft.com/office/officeart/2005/8/layout/default#12"/>
    <dgm:cxn modelId="{66400560-C4F5-4189-8784-B3A63C500721}" type="presOf" srcId="{15EC7EDE-97E0-4B19-98CD-8ADDA23AD929}" destId="{E978099D-ECCF-45B8-A30E-49F756385F09}" srcOrd="0" destOrd="0" presId="urn:microsoft.com/office/officeart/2005/8/layout/default#12"/>
    <dgm:cxn modelId="{5CF47C33-2922-40C7-8CBD-5C21914B099A}" srcId="{86D4DF4F-EABA-405F-B1AF-89C13018B30C}" destId="{6B7D845E-560A-43F6-9D3A-95670739C3CB}" srcOrd="1" destOrd="0" parTransId="{D38756FD-0A8E-4814-AE4A-DCFA478866B9}" sibTransId="{B86BD136-E5BD-428A-B89E-68E8EB8519FF}"/>
    <dgm:cxn modelId="{7FDD41D3-11A9-4550-A3C5-21C9BAD5D2A1}" srcId="{86D4DF4F-EABA-405F-B1AF-89C13018B30C}" destId="{3273DDFD-9F4D-4F43-826C-5C5405589BCE}" srcOrd="6" destOrd="0" parTransId="{B052AA25-E479-4594-80B4-4C11A834637D}" sibTransId="{4B9CF81A-29B9-44AD-B81D-9E28DF7580FD}"/>
    <dgm:cxn modelId="{FCD5270E-503D-4AA3-ABC3-76DA0689E592}" srcId="{86D4DF4F-EABA-405F-B1AF-89C13018B30C}" destId="{8318A77E-0903-44CA-9D90-E17F1EA8B3C2}" srcOrd="2" destOrd="0" parTransId="{0A7D3E4C-AD12-40B1-9769-15A1D2A67651}" sibTransId="{7C29693B-2CD6-4D9E-A84C-1814C6ADEEC0}"/>
    <dgm:cxn modelId="{C54213D9-4F6E-4947-9431-C17F0B5F6166}" type="presOf" srcId="{6B7D845E-560A-43F6-9D3A-95670739C3CB}" destId="{EC72763A-85A3-47FD-B4C3-9A348C796416}" srcOrd="0" destOrd="0" presId="urn:microsoft.com/office/officeart/2005/8/layout/default#12"/>
    <dgm:cxn modelId="{8B2A7CA3-494D-4183-802E-849EFB45ED04}" srcId="{86D4DF4F-EABA-405F-B1AF-89C13018B30C}" destId="{B7AF637C-3702-417D-8574-742AA6A17BE5}" srcOrd="0" destOrd="0" parTransId="{AC83EA18-9987-4CFE-ACFA-D44D0AAE433B}" sibTransId="{82D491C3-5FDC-4FD2-AF20-A31E305E4BFA}"/>
    <dgm:cxn modelId="{523F1CE0-BBB7-45DC-B275-B0FEA6B022CC}" type="presOf" srcId="{8318A77E-0903-44CA-9D90-E17F1EA8B3C2}" destId="{A2615930-3AD1-4CCB-B5EE-44CC9A1D5E9E}" srcOrd="0" destOrd="0" presId="urn:microsoft.com/office/officeart/2005/8/layout/default#12"/>
    <dgm:cxn modelId="{33A9D728-416E-457A-9DEF-27C2D30783E3}" type="presParOf" srcId="{631506CB-1B85-4E1A-B358-7E0758A300A6}" destId="{1EED1327-A686-4899-AE1D-70046D0A85C4}" srcOrd="0" destOrd="0" presId="urn:microsoft.com/office/officeart/2005/8/layout/default#12"/>
    <dgm:cxn modelId="{FFB4B06F-84DA-400C-B7B6-A156D9D53882}" type="presParOf" srcId="{631506CB-1B85-4E1A-B358-7E0758A300A6}" destId="{FAABD282-B3FD-47FE-B6D1-ED7C84A5FA3B}" srcOrd="1" destOrd="0" presId="urn:microsoft.com/office/officeart/2005/8/layout/default#12"/>
    <dgm:cxn modelId="{EDFB5D83-8427-473F-A8C1-F52D795DF213}" type="presParOf" srcId="{631506CB-1B85-4E1A-B358-7E0758A300A6}" destId="{EC72763A-85A3-47FD-B4C3-9A348C796416}" srcOrd="2" destOrd="0" presId="urn:microsoft.com/office/officeart/2005/8/layout/default#12"/>
    <dgm:cxn modelId="{8C2F584B-1011-4110-84A8-739AC435AB32}" type="presParOf" srcId="{631506CB-1B85-4E1A-B358-7E0758A300A6}" destId="{CCE0F9A7-F15B-49C3-9A6D-EF73A933A3C0}" srcOrd="3" destOrd="0" presId="urn:microsoft.com/office/officeart/2005/8/layout/default#12"/>
    <dgm:cxn modelId="{2844B4DC-046A-4C01-AB17-B8FB79B92654}" type="presParOf" srcId="{631506CB-1B85-4E1A-B358-7E0758A300A6}" destId="{A2615930-3AD1-4CCB-B5EE-44CC9A1D5E9E}" srcOrd="4" destOrd="0" presId="urn:microsoft.com/office/officeart/2005/8/layout/default#12"/>
    <dgm:cxn modelId="{A4837CA8-35D0-47D5-A1CD-8A2A6E2C4A46}" type="presParOf" srcId="{631506CB-1B85-4E1A-B358-7E0758A300A6}" destId="{716DCA43-4667-4296-8377-02F0AAA05E2F}" srcOrd="5" destOrd="0" presId="urn:microsoft.com/office/officeart/2005/8/layout/default#12"/>
    <dgm:cxn modelId="{34A1B1F8-B406-47FB-A5D8-A905BD21438F}" type="presParOf" srcId="{631506CB-1B85-4E1A-B358-7E0758A300A6}" destId="{E7D42806-AE50-4754-94C2-E7C97D5AF610}" srcOrd="6" destOrd="0" presId="urn:microsoft.com/office/officeart/2005/8/layout/default#12"/>
    <dgm:cxn modelId="{C31DCFEE-F4C0-4F31-B080-3015C938B6E6}" type="presParOf" srcId="{631506CB-1B85-4E1A-B358-7E0758A300A6}" destId="{5BB78844-8191-4509-A4F0-11F359AC4A89}" srcOrd="7" destOrd="0" presId="urn:microsoft.com/office/officeart/2005/8/layout/default#12"/>
    <dgm:cxn modelId="{3EB51DD9-00B5-44B0-968F-0FE884E98989}" type="presParOf" srcId="{631506CB-1B85-4E1A-B358-7E0758A300A6}" destId="{E978099D-ECCF-45B8-A30E-49F756385F09}" srcOrd="8" destOrd="0" presId="urn:microsoft.com/office/officeart/2005/8/layout/default#12"/>
    <dgm:cxn modelId="{2D084047-4D69-4C81-85A0-2EC8554575A3}" type="presParOf" srcId="{631506CB-1B85-4E1A-B358-7E0758A300A6}" destId="{ABBC4BBD-65E0-4CB0-920A-4160F95ED878}" srcOrd="9" destOrd="0" presId="urn:microsoft.com/office/officeart/2005/8/layout/default#12"/>
    <dgm:cxn modelId="{A2E3C36A-E541-413D-B10B-24C425F6446A}" type="presParOf" srcId="{631506CB-1B85-4E1A-B358-7E0758A300A6}" destId="{D287956A-136E-451A-98BB-CC8422A5E690}" srcOrd="10" destOrd="0" presId="urn:microsoft.com/office/officeart/2005/8/layout/default#12"/>
    <dgm:cxn modelId="{461F0651-12D8-4D00-8036-ED15F260EFCA}" type="presParOf" srcId="{631506CB-1B85-4E1A-B358-7E0758A300A6}" destId="{2B995962-B9BA-40B8-9126-550B405736FC}" srcOrd="11" destOrd="0" presId="urn:microsoft.com/office/officeart/2005/8/layout/default#12"/>
    <dgm:cxn modelId="{05A3313E-EF28-4119-8A49-CEA5C4E300FE}" type="presParOf" srcId="{631506CB-1B85-4E1A-B358-7E0758A300A6}" destId="{B9B98B2A-42B1-4BB0-BDAE-36AC5DB2C767}" srcOrd="12" destOrd="0" presId="urn:microsoft.com/office/officeart/2005/8/layout/default#1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940101B-3EFD-47A2-8922-E0621BB5EBBC}" type="doc">
      <dgm:prSet loTypeId="urn:microsoft.com/office/officeart/2005/8/layout/vList2" loCatId="list" qsTypeId="urn:microsoft.com/office/officeart/2005/8/quickstyle/simple4" qsCatId="simple" csTypeId="urn:microsoft.com/office/officeart/2005/8/colors/accent2_4" csCatId="accent2"/>
      <dgm:spPr/>
      <dgm:t>
        <a:bodyPr/>
        <a:lstStyle/>
        <a:p>
          <a:endParaRPr lang="en-US"/>
        </a:p>
      </dgm:t>
    </dgm:pt>
    <dgm:pt modelId="{77C3DC42-D7AC-489F-B4BF-C428712ACE7A}">
      <dgm:prSet/>
      <dgm:spPr/>
      <dgm:t>
        <a:bodyPr/>
        <a:lstStyle/>
        <a:p>
          <a:pPr rtl="0"/>
          <a:r>
            <a:rPr lang="en-US" b="1" dirty="0" smtClean="0"/>
            <a:t>Solar Access Laws exist in 38 states and the USVI, but people are often unaware of their rights.</a:t>
          </a:r>
          <a:endParaRPr lang="en-US" dirty="0"/>
        </a:p>
      </dgm:t>
    </dgm:pt>
    <dgm:pt modelId="{43AAE41E-0D1E-4320-942A-EA94B72B203D}" type="parTrans" cxnId="{6BF80384-6F8E-4D74-A758-A9F964D3152F}">
      <dgm:prSet/>
      <dgm:spPr/>
      <dgm:t>
        <a:bodyPr/>
        <a:lstStyle/>
        <a:p>
          <a:endParaRPr lang="en-US"/>
        </a:p>
      </dgm:t>
    </dgm:pt>
    <dgm:pt modelId="{8F205458-D022-4BC3-B656-0D1B3C3B982F}" type="sibTrans" cxnId="{6BF80384-6F8E-4D74-A758-A9F964D3152F}">
      <dgm:prSet/>
      <dgm:spPr/>
      <dgm:t>
        <a:bodyPr/>
        <a:lstStyle/>
        <a:p>
          <a:endParaRPr lang="en-US"/>
        </a:p>
      </dgm:t>
    </dgm:pt>
    <dgm:pt modelId="{02D9DCC4-9756-4F6D-945C-BC061F2954F4}" type="pres">
      <dgm:prSet presAssocID="{F940101B-3EFD-47A2-8922-E0621BB5EBBC}" presName="linear" presStyleCnt="0">
        <dgm:presLayoutVars>
          <dgm:animLvl val="lvl"/>
          <dgm:resizeHandles val="exact"/>
        </dgm:presLayoutVars>
      </dgm:prSet>
      <dgm:spPr/>
      <dgm:t>
        <a:bodyPr/>
        <a:lstStyle/>
        <a:p>
          <a:endParaRPr lang="en-US"/>
        </a:p>
      </dgm:t>
    </dgm:pt>
    <dgm:pt modelId="{76BEAFBC-6D94-461D-8710-2B3482EAFCDE}" type="pres">
      <dgm:prSet presAssocID="{77C3DC42-D7AC-489F-B4BF-C428712ACE7A}" presName="parentText" presStyleLbl="node1" presStyleIdx="0" presStyleCnt="1" custLinFactNeighborX="-1136" custLinFactNeighborY="87250">
        <dgm:presLayoutVars>
          <dgm:chMax val="0"/>
          <dgm:bulletEnabled val="1"/>
        </dgm:presLayoutVars>
      </dgm:prSet>
      <dgm:spPr/>
      <dgm:t>
        <a:bodyPr/>
        <a:lstStyle/>
        <a:p>
          <a:endParaRPr lang="en-US"/>
        </a:p>
      </dgm:t>
    </dgm:pt>
  </dgm:ptLst>
  <dgm:cxnLst>
    <dgm:cxn modelId="{98EB91C6-4BC7-46B8-8880-CF9C7E78E59C}" type="presOf" srcId="{F940101B-3EFD-47A2-8922-E0621BB5EBBC}" destId="{02D9DCC4-9756-4F6D-945C-BC061F2954F4}" srcOrd="0" destOrd="0" presId="urn:microsoft.com/office/officeart/2005/8/layout/vList2"/>
    <dgm:cxn modelId="{6BF80384-6F8E-4D74-A758-A9F964D3152F}" srcId="{F940101B-3EFD-47A2-8922-E0621BB5EBBC}" destId="{77C3DC42-D7AC-489F-B4BF-C428712ACE7A}" srcOrd="0" destOrd="0" parTransId="{43AAE41E-0D1E-4320-942A-EA94B72B203D}" sibTransId="{8F205458-D022-4BC3-B656-0D1B3C3B982F}"/>
    <dgm:cxn modelId="{FAA03762-CFA8-4BF4-8F58-93FD027F4B24}" type="presOf" srcId="{77C3DC42-D7AC-489F-B4BF-C428712ACE7A}" destId="{76BEAFBC-6D94-461D-8710-2B3482EAFCDE}" srcOrd="0" destOrd="0" presId="urn:microsoft.com/office/officeart/2005/8/layout/vList2"/>
    <dgm:cxn modelId="{9A84A11C-6AA8-4B6F-ABF1-1C8F0CF92332}" type="presParOf" srcId="{02D9DCC4-9756-4F6D-945C-BC061F2954F4}" destId="{76BEAFBC-6D94-461D-8710-2B3482EAFCDE}" srcOrd="0"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A150D0B-5BDC-45A4-93A9-FA0374BE4506}" type="doc">
      <dgm:prSet loTypeId="urn:microsoft.com/office/officeart/2005/8/layout/cycle7" loCatId="cycle" qsTypeId="urn:microsoft.com/office/officeart/2005/8/quickstyle/simple1#26" qsCatId="simple" csTypeId="urn:microsoft.com/office/officeart/2005/8/colors/accent2_2" csCatId="accent2" phldr="1"/>
      <dgm:spPr/>
      <dgm:t>
        <a:bodyPr/>
        <a:lstStyle/>
        <a:p>
          <a:endParaRPr lang="en-US"/>
        </a:p>
      </dgm:t>
    </dgm:pt>
    <dgm:pt modelId="{B6C20287-1585-413A-AB91-FC4E5100BE4C}">
      <dgm:prSet custT="1"/>
      <dgm:spPr/>
      <dgm:t>
        <a:bodyPr/>
        <a:lstStyle/>
        <a:p>
          <a:pPr rtl="0"/>
          <a:r>
            <a:rPr lang="en-US" sz="1800" dirty="0" smtClean="0"/>
            <a:t>The right  to install solar and  the ability to access sunlight</a:t>
          </a:r>
          <a:endParaRPr lang="en-US" sz="1800" dirty="0"/>
        </a:p>
      </dgm:t>
    </dgm:pt>
    <dgm:pt modelId="{CB826780-2167-4971-8352-1A947E350637}" type="parTrans" cxnId="{8E577B05-B6A5-46E0-8F23-348746751514}">
      <dgm:prSet/>
      <dgm:spPr/>
      <dgm:t>
        <a:bodyPr/>
        <a:lstStyle/>
        <a:p>
          <a:endParaRPr lang="en-US"/>
        </a:p>
      </dgm:t>
    </dgm:pt>
    <dgm:pt modelId="{CF28E69C-2810-447C-B1FD-C0FC0391C566}" type="sibTrans" cxnId="{8E577B05-B6A5-46E0-8F23-348746751514}">
      <dgm:prSet/>
      <dgm:spPr/>
      <dgm:t>
        <a:bodyPr/>
        <a:lstStyle/>
        <a:p>
          <a:endParaRPr lang="en-US"/>
        </a:p>
      </dgm:t>
    </dgm:pt>
    <dgm:pt modelId="{2C83CF0E-E3AA-47C9-B443-03398C50D1D0}">
      <dgm:prSet/>
      <dgm:spPr/>
      <dgm:t>
        <a:bodyPr/>
        <a:lstStyle/>
        <a:p>
          <a:pPr rtl="0"/>
          <a:r>
            <a:rPr lang="en-US" dirty="0" smtClean="0"/>
            <a:t>Many state level laws exist, but local governments can supplement and build upon state policies</a:t>
          </a:r>
          <a:endParaRPr lang="en-US" dirty="0"/>
        </a:p>
      </dgm:t>
    </dgm:pt>
    <dgm:pt modelId="{A995BA6D-FF36-43EB-BD51-62C221B9F0E5}" type="parTrans" cxnId="{766E5AD9-3CA7-4C0E-B29D-55285E46DDE2}">
      <dgm:prSet/>
      <dgm:spPr/>
      <dgm:t>
        <a:bodyPr/>
        <a:lstStyle/>
        <a:p>
          <a:endParaRPr lang="en-US"/>
        </a:p>
      </dgm:t>
    </dgm:pt>
    <dgm:pt modelId="{C7D0A5BA-1564-4582-BB61-C2AF84305051}" type="sibTrans" cxnId="{766E5AD9-3CA7-4C0E-B29D-55285E46DDE2}">
      <dgm:prSet/>
      <dgm:spPr/>
      <dgm:t>
        <a:bodyPr/>
        <a:lstStyle/>
        <a:p>
          <a:endParaRPr lang="en-US"/>
        </a:p>
      </dgm:t>
    </dgm:pt>
    <dgm:pt modelId="{061E1B3B-506F-479A-97DE-F83DAF64A759}">
      <dgm:prSet/>
      <dgm:spPr/>
      <dgm:t>
        <a:bodyPr/>
        <a:lstStyle/>
        <a:p>
          <a:pPr rtl="0"/>
          <a:r>
            <a:rPr lang="en-US" dirty="0" smtClean="0"/>
            <a:t>May involve planning elements in addition to specific protections, like solar easements</a:t>
          </a:r>
          <a:endParaRPr lang="en-US" dirty="0"/>
        </a:p>
      </dgm:t>
    </dgm:pt>
    <dgm:pt modelId="{CC828749-6B70-44F7-968E-E0B0B2CBC16E}" type="parTrans" cxnId="{20FB680B-EB27-4FDB-9699-8295FBBE632E}">
      <dgm:prSet/>
      <dgm:spPr/>
      <dgm:t>
        <a:bodyPr/>
        <a:lstStyle/>
        <a:p>
          <a:endParaRPr lang="en-US"/>
        </a:p>
      </dgm:t>
    </dgm:pt>
    <dgm:pt modelId="{DAC91F4D-3BF4-4013-B840-4D123731E424}" type="sibTrans" cxnId="{20FB680B-EB27-4FDB-9699-8295FBBE632E}">
      <dgm:prSet/>
      <dgm:spPr/>
      <dgm:t>
        <a:bodyPr/>
        <a:lstStyle/>
        <a:p>
          <a:endParaRPr lang="en-US"/>
        </a:p>
      </dgm:t>
    </dgm:pt>
    <dgm:pt modelId="{DF74BF76-4A30-4613-AA66-11F7A2DCFC00}" type="pres">
      <dgm:prSet presAssocID="{FA150D0B-5BDC-45A4-93A9-FA0374BE4506}" presName="Name0" presStyleCnt="0">
        <dgm:presLayoutVars>
          <dgm:dir/>
          <dgm:resizeHandles val="exact"/>
        </dgm:presLayoutVars>
      </dgm:prSet>
      <dgm:spPr/>
      <dgm:t>
        <a:bodyPr/>
        <a:lstStyle/>
        <a:p>
          <a:endParaRPr lang="en-US"/>
        </a:p>
      </dgm:t>
    </dgm:pt>
    <dgm:pt modelId="{8213190C-1056-47EE-B1B9-8DD3124447F6}" type="pres">
      <dgm:prSet presAssocID="{B6C20287-1585-413A-AB91-FC4E5100BE4C}" presName="node" presStyleLbl="node1" presStyleIdx="0" presStyleCnt="3" custRadScaleRad="74951">
        <dgm:presLayoutVars>
          <dgm:bulletEnabled val="1"/>
        </dgm:presLayoutVars>
      </dgm:prSet>
      <dgm:spPr/>
      <dgm:t>
        <a:bodyPr/>
        <a:lstStyle/>
        <a:p>
          <a:endParaRPr lang="en-US"/>
        </a:p>
      </dgm:t>
    </dgm:pt>
    <dgm:pt modelId="{945A190E-E10C-4F10-BCB1-9D554490D785}" type="pres">
      <dgm:prSet presAssocID="{CF28E69C-2810-447C-B1FD-C0FC0391C566}" presName="sibTrans" presStyleLbl="sibTrans2D1" presStyleIdx="0" presStyleCnt="3"/>
      <dgm:spPr/>
      <dgm:t>
        <a:bodyPr/>
        <a:lstStyle/>
        <a:p>
          <a:endParaRPr lang="en-US"/>
        </a:p>
      </dgm:t>
    </dgm:pt>
    <dgm:pt modelId="{9747F8B6-19E0-4E53-96E3-A85C71B17A8A}" type="pres">
      <dgm:prSet presAssocID="{CF28E69C-2810-447C-B1FD-C0FC0391C566}" presName="connectorText" presStyleLbl="sibTrans2D1" presStyleIdx="0" presStyleCnt="3"/>
      <dgm:spPr/>
      <dgm:t>
        <a:bodyPr/>
        <a:lstStyle/>
        <a:p>
          <a:endParaRPr lang="en-US"/>
        </a:p>
      </dgm:t>
    </dgm:pt>
    <dgm:pt modelId="{78728EFF-5973-4856-894E-A1E98570F3E1}" type="pres">
      <dgm:prSet presAssocID="{2C83CF0E-E3AA-47C9-B443-03398C50D1D0}" presName="node" presStyleLbl="node1" presStyleIdx="1" presStyleCnt="3" custRadScaleRad="96490" custRadScaleInc="-6392">
        <dgm:presLayoutVars>
          <dgm:bulletEnabled val="1"/>
        </dgm:presLayoutVars>
      </dgm:prSet>
      <dgm:spPr/>
      <dgm:t>
        <a:bodyPr/>
        <a:lstStyle/>
        <a:p>
          <a:endParaRPr lang="en-US"/>
        </a:p>
      </dgm:t>
    </dgm:pt>
    <dgm:pt modelId="{9937835D-2040-4C75-83EB-86EB6964A3FB}" type="pres">
      <dgm:prSet presAssocID="{C7D0A5BA-1564-4582-BB61-C2AF84305051}" presName="sibTrans" presStyleLbl="sibTrans2D1" presStyleIdx="1" presStyleCnt="3"/>
      <dgm:spPr/>
      <dgm:t>
        <a:bodyPr/>
        <a:lstStyle/>
        <a:p>
          <a:endParaRPr lang="en-US"/>
        </a:p>
      </dgm:t>
    </dgm:pt>
    <dgm:pt modelId="{EF9AB47F-92C2-4DCF-A50D-432081A6FF40}" type="pres">
      <dgm:prSet presAssocID="{C7D0A5BA-1564-4582-BB61-C2AF84305051}" presName="connectorText" presStyleLbl="sibTrans2D1" presStyleIdx="1" presStyleCnt="3"/>
      <dgm:spPr/>
      <dgm:t>
        <a:bodyPr/>
        <a:lstStyle/>
        <a:p>
          <a:endParaRPr lang="en-US"/>
        </a:p>
      </dgm:t>
    </dgm:pt>
    <dgm:pt modelId="{2FA1F34D-6197-4EE1-9B5C-F85AD77D34CA}" type="pres">
      <dgm:prSet presAssocID="{061E1B3B-506F-479A-97DE-F83DAF64A759}" presName="node" presStyleLbl="node1" presStyleIdx="2" presStyleCnt="3" custRadScaleRad="96490" custRadScaleInc="6392">
        <dgm:presLayoutVars>
          <dgm:bulletEnabled val="1"/>
        </dgm:presLayoutVars>
      </dgm:prSet>
      <dgm:spPr/>
      <dgm:t>
        <a:bodyPr/>
        <a:lstStyle/>
        <a:p>
          <a:endParaRPr lang="en-US"/>
        </a:p>
      </dgm:t>
    </dgm:pt>
    <dgm:pt modelId="{A0CBF8F9-0DFB-4C8D-B115-3112DAEA3BD3}" type="pres">
      <dgm:prSet presAssocID="{DAC91F4D-3BF4-4013-B840-4D123731E424}" presName="sibTrans" presStyleLbl="sibTrans2D1" presStyleIdx="2" presStyleCnt="3"/>
      <dgm:spPr/>
      <dgm:t>
        <a:bodyPr/>
        <a:lstStyle/>
        <a:p>
          <a:endParaRPr lang="en-US"/>
        </a:p>
      </dgm:t>
    </dgm:pt>
    <dgm:pt modelId="{8B347C17-2B9B-410F-93E8-D0F8865BA328}" type="pres">
      <dgm:prSet presAssocID="{DAC91F4D-3BF4-4013-B840-4D123731E424}" presName="connectorText" presStyleLbl="sibTrans2D1" presStyleIdx="2" presStyleCnt="3"/>
      <dgm:spPr/>
      <dgm:t>
        <a:bodyPr/>
        <a:lstStyle/>
        <a:p>
          <a:endParaRPr lang="en-US"/>
        </a:p>
      </dgm:t>
    </dgm:pt>
  </dgm:ptLst>
  <dgm:cxnLst>
    <dgm:cxn modelId="{8E577B05-B6A5-46E0-8F23-348746751514}" srcId="{FA150D0B-5BDC-45A4-93A9-FA0374BE4506}" destId="{B6C20287-1585-413A-AB91-FC4E5100BE4C}" srcOrd="0" destOrd="0" parTransId="{CB826780-2167-4971-8352-1A947E350637}" sibTransId="{CF28E69C-2810-447C-B1FD-C0FC0391C566}"/>
    <dgm:cxn modelId="{DDEC44AA-E876-47F6-A0AC-5A378DC5C749}" type="presOf" srcId="{CF28E69C-2810-447C-B1FD-C0FC0391C566}" destId="{945A190E-E10C-4F10-BCB1-9D554490D785}" srcOrd="0" destOrd="0" presId="urn:microsoft.com/office/officeart/2005/8/layout/cycle7"/>
    <dgm:cxn modelId="{FD81F1D6-4F34-4B44-8D4D-22379C05B1E7}" type="presOf" srcId="{2C83CF0E-E3AA-47C9-B443-03398C50D1D0}" destId="{78728EFF-5973-4856-894E-A1E98570F3E1}" srcOrd="0" destOrd="0" presId="urn:microsoft.com/office/officeart/2005/8/layout/cycle7"/>
    <dgm:cxn modelId="{61DBAEE7-7A41-4A03-BBC4-D3D92A57F956}" type="presOf" srcId="{061E1B3B-506F-479A-97DE-F83DAF64A759}" destId="{2FA1F34D-6197-4EE1-9B5C-F85AD77D34CA}" srcOrd="0" destOrd="0" presId="urn:microsoft.com/office/officeart/2005/8/layout/cycle7"/>
    <dgm:cxn modelId="{11809235-FC69-45E3-82D6-EF13306AB023}" type="presOf" srcId="{CF28E69C-2810-447C-B1FD-C0FC0391C566}" destId="{9747F8B6-19E0-4E53-96E3-A85C71B17A8A}" srcOrd="1" destOrd="0" presId="urn:microsoft.com/office/officeart/2005/8/layout/cycle7"/>
    <dgm:cxn modelId="{7D3AD013-417B-47D3-8874-0773921D08E8}" type="presOf" srcId="{DAC91F4D-3BF4-4013-B840-4D123731E424}" destId="{A0CBF8F9-0DFB-4C8D-B115-3112DAEA3BD3}" srcOrd="0" destOrd="0" presId="urn:microsoft.com/office/officeart/2005/8/layout/cycle7"/>
    <dgm:cxn modelId="{E6882031-E966-4981-8F2A-1A6F44661835}" type="presOf" srcId="{DAC91F4D-3BF4-4013-B840-4D123731E424}" destId="{8B347C17-2B9B-410F-93E8-D0F8865BA328}" srcOrd="1" destOrd="0" presId="urn:microsoft.com/office/officeart/2005/8/layout/cycle7"/>
    <dgm:cxn modelId="{DB09718E-DAC7-4D76-ACC2-F340C5289B86}" type="presOf" srcId="{B6C20287-1585-413A-AB91-FC4E5100BE4C}" destId="{8213190C-1056-47EE-B1B9-8DD3124447F6}" srcOrd="0" destOrd="0" presId="urn:microsoft.com/office/officeart/2005/8/layout/cycle7"/>
    <dgm:cxn modelId="{8F0699AA-AABB-49FB-82AA-5BACDE531818}" type="presOf" srcId="{C7D0A5BA-1564-4582-BB61-C2AF84305051}" destId="{EF9AB47F-92C2-4DCF-A50D-432081A6FF40}" srcOrd="1" destOrd="0" presId="urn:microsoft.com/office/officeart/2005/8/layout/cycle7"/>
    <dgm:cxn modelId="{766E5AD9-3CA7-4C0E-B29D-55285E46DDE2}" srcId="{FA150D0B-5BDC-45A4-93A9-FA0374BE4506}" destId="{2C83CF0E-E3AA-47C9-B443-03398C50D1D0}" srcOrd="1" destOrd="0" parTransId="{A995BA6D-FF36-43EB-BD51-62C221B9F0E5}" sibTransId="{C7D0A5BA-1564-4582-BB61-C2AF84305051}"/>
    <dgm:cxn modelId="{20FB680B-EB27-4FDB-9699-8295FBBE632E}" srcId="{FA150D0B-5BDC-45A4-93A9-FA0374BE4506}" destId="{061E1B3B-506F-479A-97DE-F83DAF64A759}" srcOrd="2" destOrd="0" parTransId="{CC828749-6B70-44F7-968E-E0B0B2CBC16E}" sibTransId="{DAC91F4D-3BF4-4013-B840-4D123731E424}"/>
    <dgm:cxn modelId="{D28A5421-D064-4C7A-87D1-1AB7DF74D851}" type="presOf" srcId="{C7D0A5BA-1564-4582-BB61-C2AF84305051}" destId="{9937835D-2040-4C75-83EB-86EB6964A3FB}" srcOrd="0" destOrd="0" presId="urn:microsoft.com/office/officeart/2005/8/layout/cycle7"/>
    <dgm:cxn modelId="{1F3A88E9-4CD0-49C3-BF88-55D58AA3B029}" type="presOf" srcId="{FA150D0B-5BDC-45A4-93A9-FA0374BE4506}" destId="{DF74BF76-4A30-4613-AA66-11F7A2DCFC00}" srcOrd="0" destOrd="0" presId="urn:microsoft.com/office/officeart/2005/8/layout/cycle7"/>
    <dgm:cxn modelId="{18AEFA42-2E76-45FF-ADE8-24D7CFF6BEC8}" type="presParOf" srcId="{DF74BF76-4A30-4613-AA66-11F7A2DCFC00}" destId="{8213190C-1056-47EE-B1B9-8DD3124447F6}" srcOrd="0" destOrd="0" presId="urn:microsoft.com/office/officeart/2005/8/layout/cycle7"/>
    <dgm:cxn modelId="{03553964-5F5C-42BD-A350-7B48B52C958B}" type="presParOf" srcId="{DF74BF76-4A30-4613-AA66-11F7A2DCFC00}" destId="{945A190E-E10C-4F10-BCB1-9D554490D785}" srcOrd="1" destOrd="0" presId="urn:microsoft.com/office/officeart/2005/8/layout/cycle7"/>
    <dgm:cxn modelId="{EE9739FF-8919-445A-9F3F-0E4B373F3315}" type="presParOf" srcId="{945A190E-E10C-4F10-BCB1-9D554490D785}" destId="{9747F8B6-19E0-4E53-96E3-A85C71B17A8A}" srcOrd="0" destOrd="0" presId="urn:microsoft.com/office/officeart/2005/8/layout/cycle7"/>
    <dgm:cxn modelId="{73387859-FA8E-4EBA-AA1A-74098C27A1B4}" type="presParOf" srcId="{DF74BF76-4A30-4613-AA66-11F7A2DCFC00}" destId="{78728EFF-5973-4856-894E-A1E98570F3E1}" srcOrd="2" destOrd="0" presId="urn:microsoft.com/office/officeart/2005/8/layout/cycle7"/>
    <dgm:cxn modelId="{D6DCEBB5-D4CD-4EC1-B8DE-E069244AC28D}" type="presParOf" srcId="{DF74BF76-4A30-4613-AA66-11F7A2DCFC00}" destId="{9937835D-2040-4C75-83EB-86EB6964A3FB}" srcOrd="3" destOrd="0" presId="urn:microsoft.com/office/officeart/2005/8/layout/cycle7"/>
    <dgm:cxn modelId="{E804D33F-311C-43F3-B263-4B5A9CE5B47B}" type="presParOf" srcId="{9937835D-2040-4C75-83EB-86EB6964A3FB}" destId="{EF9AB47F-92C2-4DCF-A50D-432081A6FF40}" srcOrd="0" destOrd="0" presId="urn:microsoft.com/office/officeart/2005/8/layout/cycle7"/>
    <dgm:cxn modelId="{A859A035-7EE8-4BA6-8D48-FAB205A67FE4}" type="presParOf" srcId="{DF74BF76-4A30-4613-AA66-11F7A2DCFC00}" destId="{2FA1F34D-6197-4EE1-9B5C-F85AD77D34CA}" srcOrd="4" destOrd="0" presId="urn:microsoft.com/office/officeart/2005/8/layout/cycle7"/>
    <dgm:cxn modelId="{12704D63-28FE-45BF-9B28-2A883617E127}" type="presParOf" srcId="{DF74BF76-4A30-4613-AA66-11F7A2DCFC00}" destId="{A0CBF8F9-0DFB-4C8D-B115-3112DAEA3BD3}" srcOrd="5" destOrd="0" presId="urn:microsoft.com/office/officeart/2005/8/layout/cycle7"/>
    <dgm:cxn modelId="{114FC5D8-C49F-4814-B0A3-F2E45B4D6BB6}" type="presParOf" srcId="{A0CBF8F9-0DFB-4C8D-B115-3112DAEA3BD3}" destId="{8B347C17-2B9B-410F-93E8-D0F8865BA328}"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1E71AC-3757-47E4-ABDA-FD248B9DFD5C}" type="doc">
      <dgm:prSet loTypeId="urn:microsoft.com/office/officeart/2005/8/layout/default#2" loCatId="list" qsTypeId="urn:microsoft.com/office/officeart/2005/8/quickstyle/simple1#2" qsCatId="simple" csTypeId="urn:microsoft.com/office/officeart/2005/8/colors/colorful1#4" csCatId="colorful" phldr="1"/>
      <dgm:spPr/>
      <dgm:t>
        <a:bodyPr/>
        <a:lstStyle/>
        <a:p>
          <a:endParaRPr lang="en-US"/>
        </a:p>
      </dgm:t>
    </dgm:pt>
    <dgm:pt modelId="{A9C281F3-C4BE-4797-8014-A27CDA938962}">
      <dgm:prSet phldrT="[Text]"/>
      <dgm:spPr/>
      <dgm:t>
        <a:bodyPr/>
        <a:lstStyle/>
        <a:p>
          <a:r>
            <a:rPr lang="en-US" dirty="0" smtClean="0"/>
            <a:t>What is your name?</a:t>
          </a:r>
          <a:endParaRPr lang="en-US" dirty="0"/>
        </a:p>
      </dgm:t>
    </dgm:pt>
    <dgm:pt modelId="{6E824995-2132-456A-ABCA-8DF16370E833}" type="parTrans" cxnId="{D40D61CA-771B-4594-A9AC-1A62986FA27C}">
      <dgm:prSet/>
      <dgm:spPr/>
      <dgm:t>
        <a:bodyPr/>
        <a:lstStyle/>
        <a:p>
          <a:endParaRPr lang="en-US"/>
        </a:p>
      </dgm:t>
    </dgm:pt>
    <dgm:pt modelId="{1BB65A7B-3C56-4E6B-9F23-FD986DD75A99}" type="sibTrans" cxnId="{D40D61CA-771B-4594-A9AC-1A62986FA27C}">
      <dgm:prSet/>
      <dgm:spPr/>
      <dgm:t>
        <a:bodyPr/>
        <a:lstStyle/>
        <a:p>
          <a:endParaRPr lang="en-US"/>
        </a:p>
      </dgm:t>
    </dgm:pt>
    <dgm:pt modelId="{E7265219-DEC4-4E7A-AB39-7BD70CE21EBA}">
      <dgm:prSet/>
      <dgm:spPr/>
      <dgm:t>
        <a:bodyPr/>
        <a:lstStyle/>
        <a:p>
          <a:r>
            <a:rPr lang="en-US" dirty="0" smtClean="0"/>
            <a:t>Where do you live?</a:t>
          </a:r>
        </a:p>
      </dgm:t>
    </dgm:pt>
    <dgm:pt modelId="{45DD11D5-8583-4F68-9D0F-8126D574125D}" type="parTrans" cxnId="{7FBFE54E-32BA-4B42-8888-E633B112CC1D}">
      <dgm:prSet/>
      <dgm:spPr/>
      <dgm:t>
        <a:bodyPr/>
        <a:lstStyle/>
        <a:p>
          <a:endParaRPr lang="en-US"/>
        </a:p>
      </dgm:t>
    </dgm:pt>
    <dgm:pt modelId="{653707C7-78B2-443F-AF6B-1CF74E07A12A}" type="sibTrans" cxnId="{7FBFE54E-32BA-4B42-8888-E633B112CC1D}">
      <dgm:prSet/>
      <dgm:spPr/>
      <dgm:t>
        <a:bodyPr/>
        <a:lstStyle/>
        <a:p>
          <a:endParaRPr lang="en-US"/>
        </a:p>
      </dgm:t>
    </dgm:pt>
    <dgm:pt modelId="{12BD069D-6102-4E6A-96C5-0901675608C6}">
      <dgm:prSet/>
      <dgm:spPr/>
      <dgm:t>
        <a:bodyPr/>
        <a:lstStyle/>
        <a:p>
          <a:r>
            <a:rPr lang="en-US" dirty="0" smtClean="0"/>
            <a:t>For what agency/organization do you work?</a:t>
          </a:r>
        </a:p>
      </dgm:t>
    </dgm:pt>
    <dgm:pt modelId="{55497968-C9E2-42C0-9EA6-02D389B33BD0}" type="parTrans" cxnId="{F23D8051-0DC7-4099-9AD6-958E7CC5704D}">
      <dgm:prSet/>
      <dgm:spPr/>
      <dgm:t>
        <a:bodyPr/>
        <a:lstStyle/>
        <a:p>
          <a:endParaRPr lang="en-US"/>
        </a:p>
      </dgm:t>
    </dgm:pt>
    <dgm:pt modelId="{ECD3368E-9E82-428B-9556-BA3725608253}" type="sibTrans" cxnId="{F23D8051-0DC7-4099-9AD6-958E7CC5704D}">
      <dgm:prSet/>
      <dgm:spPr/>
      <dgm:t>
        <a:bodyPr/>
        <a:lstStyle/>
        <a:p>
          <a:endParaRPr lang="en-US"/>
        </a:p>
      </dgm:t>
    </dgm:pt>
    <dgm:pt modelId="{7D238C29-C024-4D3B-8F93-1DD20F3FB787}">
      <dgm:prSet/>
      <dgm:spPr/>
      <dgm:t>
        <a:bodyPr/>
        <a:lstStyle/>
        <a:p>
          <a:r>
            <a:rPr lang="en-US" dirty="0" smtClean="0"/>
            <a:t>Why did you choose to enroll in today’s workshop?</a:t>
          </a:r>
        </a:p>
      </dgm:t>
    </dgm:pt>
    <dgm:pt modelId="{A8E732BD-449D-490B-B9CE-9E164C060DAC}" type="parTrans" cxnId="{1BEABFAC-063E-49E8-8FD5-827ECFDE8911}">
      <dgm:prSet/>
      <dgm:spPr/>
      <dgm:t>
        <a:bodyPr/>
        <a:lstStyle/>
        <a:p>
          <a:endParaRPr lang="en-US"/>
        </a:p>
      </dgm:t>
    </dgm:pt>
    <dgm:pt modelId="{205C55B8-0231-4797-B07E-28371C1266AC}" type="sibTrans" cxnId="{1BEABFAC-063E-49E8-8FD5-827ECFDE8911}">
      <dgm:prSet/>
      <dgm:spPr/>
      <dgm:t>
        <a:bodyPr/>
        <a:lstStyle/>
        <a:p>
          <a:endParaRPr lang="en-US"/>
        </a:p>
      </dgm:t>
    </dgm:pt>
    <dgm:pt modelId="{E850F0C0-DA46-49D8-A8F0-C1F58AB1CFB1}">
      <dgm:prSet/>
      <dgm:spPr/>
      <dgm:t>
        <a:bodyPr/>
        <a:lstStyle/>
        <a:p>
          <a:r>
            <a:rPr lang="en-US" dirty="0" smtClean="0"/>
            <a:t>What is the biggest challenge you believe you face in making your community more solar-friendly?</a:t>
          </a:r>
        </a:p>
      </dgm:t>
    </dgm:pt>
    <dgm:pt modelId="{E91C98F9-90E7-4562-BE26-1F9A7AE23476}" type="parTrans" cxnId="{5609166C-93E6-4234-8B16-5E34AFD3EE00}">
      <dgm:prSet/>
      <dgm:spPr/>
      <dgm:t>
        <a:bodyPr/>
        <a:lstStyle/>
        <a:p>
          <a:endParaRPr lang="en-US"/>
        </a:p>
      </dgm:t>
    </dgm:pt>
    <dgm:pt modelId="{F7CDF728-9A3D-4135-A7CF-C311DC2961B1}" type="sibTrans" cxnId="{5609166C-93E6-4234-8B16-5E34AFD3EE00}">
      <dgm:prSet/>
      <dgm:spPr/>
      <dgm:t>
        <a:bodyPr/>
        <a:lstStyle/>
        <a:p>
          <a:endParaRPr lang="en-US"/>
        </a:p>
      </dgm:t>
    </dgm:pt>
    <dgm:pt modelId="{31EAE93A-A47D-46E6-B79C-B1B7402CEE86}" type="pres">
      <dgm:prSet presAssocID="{151E71AC-3757-47E4-ABDA-FD248B9DFD5C}" presName="diagram" presStyleCnt="0">
        <dgm:presLayoutVars>
          <dgm:dir/>
          <dgm:resizeHandles val="exact"/>
        </dgm:presLayoutVars>
      </dgm:prSet>
      <dgm:spPr/>
      <dgm:t>
        <a:bodyPr/>
        <a:lstStyle/>
        <a:p>
          <a:endParaRPr lang="en-US"/>
        </a:p>
      </dgm:t>
    </dgm:pt>
    <dgm:pt modelId="{3B0D5A33-30B8-46E0-86BE-5C6472EC6B6F}" type="pres">
      <dgm:prSet presAssocID="{A9C281F3-C4BE-4797-8014-A27CDA938962}" presName="node" presStyleLbl="node1" presStyleIdx="0" presStyleCnt="5">
        <dgm:presLayoutVars>
          <dgm:bulletEnabled val="1"/>
        </dgm:presLayoutVars>
      </dgm:prSet>
      <dgm:spPr/>
      <dgm:t>
        <a:bodyPr/>
        <a:lstStyle/>
        <a:p>
          <a:endParaRPr lang="en-US"/>
        </a:p>
      </dgm:t>
    </dgm:pt>
    <dgm:pt modelId="{A4EB5DF6-E9D9-4B15-9EFA-A85149990AE5}" type="pres">
      <dgm:prSet presAssocID="{1BB65A7B-3C56-4E6B-9F23-FD986DD75A99}" presName="sibTrans" presStyleCnt="0"/>
      <dgm:spPr/>
    </dgm:pt>
    <dgm:pt modelId="{C78B5D2E-59C7-46F1-9CA1-2AD6FAE71549}" type="pres">
      <dgm:prSet presAssocID="{E7265219-DEC4-4E7A-AB39-7BD70CE21EBA}" presName="node" presStyleLbl="node1" presStyleIdx="1" presStyleCnt="5">
        <dgm:presLayoutVars>
          <dgm:bulletEnabled val="1"/>
        </dgm:presLayoutVars>
      </dgm:prSet>
      <dgm:spPr/>
      <dgm:t>
        <a:bodyPr/>
        <a:lstStyle/>
        <a:p>
          <a:endParaRPr lang="en-US"/>
        </a:p>
      </dgm:t>
    </dgm:pt>
    <dgm:pt modelId="{B34ADDF8-9086-4527-AC2B-C949CC335F26}" type="pres">
      <dgm:prSet presAssocID="{653707C7-78B2-443F-AF6B-1CF74E07A12A}" presName="sibTrans" presStyleCnt="0"/>
      <dgm:spPr/>
    </dgm:pt>
    <dgm:pt modelId="{16FB572D-5AB7-4421-8B5E-F170EB387236}" type="pres">
      <dgm:prSet presAssocID="{12BD069D-6102-4E6A-96C5-0901675608C6}" presName="node" presStyleLbl="node1" presStyleIdx="2" presStyleCnt="5">
        <dgm:presLayoutVars>
          <dgm:bulletEnabled val="1"/>
        </dgm:presLayoutVars>
      </dgm:prSet>
      <dgm:spPr/>
      <dgm:t>
        <a:bodyPr/>
        <a:lstStyle/>
        <a:p>
          <a:endParaRPr lang="en-US"/>
        </a:p>
      </dgm:t>
    </dgm:pt>
    <dgm:pt modelId="{7D99C67A-E11A-40DD-B54B-273BF5F439DB}" type="pres">
      <dgm:prSet presAssocID="{ECD3368E-9E82-428B-9556-BA3725608253}" presName="sibTrans" presStyleCnt="0"/>
      <dgm:spPr/>
    </dgm:pt>
    <dgm:pt modelId="{B83DE979-0EE5-45CD-9F48-315FDBA9736B}" type="pres">
      <dgm:prSet presAssocID="{7D238C29-C024-4D3B-8F93-1DD20F3FB787}" presName="node" presStyleLbl="node1" presStyleIdx="3" presStyleCnt="5">
        <dgm:presLayoutVars>
          <dgm:bulletEnabled val="1"/>
        </dgm:presLayoutVars>
      </dgm:prSet>
      <dgm:spPr/>
      <dgm:t>
        <a:bodyPr/>
        <a:lstStyle/>
        <a:p>
          <a:endParaRPr lang="en-US"/>
        </a:p>
      </dgm:t>
    </dgm:pt>
    <dgm:pt modelId="{4CBE446A-D6E2-421B-815C-AEC46CE0360A}" type="pres">
      <dgm:prSet presAssocID="{205C55B8-0231-4797-B07E-28371C1266AC}" presName="sibTrans" presStyleCnt="0"/>
      <dgm:spPr/>
    </dgm:pt>
    <dgm:pt modelId="{8C714B16-D2BB-4707-91BC-E4B0D7E3319B}" type="pres">
      <dgm:prSet presAssocID="{E850F0C0-DA46-49D8-A8F0-C1F58AB1CFB1}" presName="node" presStyleLbl="node1" presStyleIdx="4" presStyleCnt="5">
        <dgm:presLayoutVars>
          <dgm:bulletEnabled val="1"/>
        </dgm:presLayoutVars>
      </dgm:prSet>
      <dgm:spPr/>
      <dgm:t>
        <a:bodyPr/>
        <a:lstStyle/>
        <a:p>
          <a:endParaRPr lang="en-US"/>
        </a:p>
      </dgm:t>
    </dgm:pt>
  </dgm:ptLst>
  <dgm:cxnLst>
    <dgm:cxn modelId="{5609166C-93E6-4234-8B16-5E34AFD3EE00}" srcId="{151E71AC-3757-47E4-ABDA-FD248B9DFD5C}" destId="{E850F0C0-DA46-49D8-A8F0-C1F58AB1CFB1}" srcOrd="4" destOrd="0" parTransId="{E91C98F9-90E7-4562-BE26-1F9A7AE23476}" sibTransId="{F7CDF728-9A3D-4135-A7CF-C311DC2961B1}"/>
    <dgm:cxn modelId="{7FBFE54E-32BA-4B42-8888-E633B112CC1D}" srcId="{151E71AC-3757-47E4-ABDA-FD248B9DFD5C}" destId="{E7265219-DEC4-4E7A-AB39-7BD70CE21EBA}" srcOrd="1" destOrd="0" parTransId="{45DD11D5-8583-4F68-9D0F-8126D574125D}" sibTransId="{653707C7-78B2-443F-AF6B-1CF74E07A12A}"/>
    <dgm:cxn modelId="{F23D8051-0DC7-4099-9AD6-958E7CC5704D}" srcId="{151E71AC-3757-47E4-ABDA-FD248B9DFD5C}" destId="{12BD069D-6102-4E6A-96C5-0901675608C6}" srcOrd="2" destOrd="0" parTransId="{55497968-C9E2-42C0-9EA6-02D389B33BD0}" sibTransId="{ECD3368E-9E82-428B-9556-BA3725608253}"/>
    <dgm:cxn modelId="{70722563-58A1-4D5F-A773-7ECC15FDE1AA}" type="presOf" srcId="{7D238C29-C024-4D3B-8F93-1DD20F3FB787}" destId="{B83DE979-0EE5-45CD-9F48-315FDBA9736B}" srcOrd="0" destOrd="0" presId="urn:microsoft.com/office/officeart/2005/8/layout/default#2"/>
    <dgm:cxn modelId="{31731F9A-B7CE-4FD5-9F54-CA9A803DC3C4}" type="presOf" srcId="{12BD069D-6102-4E6A-96C5-0901675608C6}" destId="{16FB572D-5AB7-4421-8B5E-F170EB387236}" srcOrd="0" destOrd="0" presId="urn:microsoft.com/office/officeart/2005/8/layout/default#2"/>
    <dgm:cxn modelId="{49903A9B-9861-41DB-869E-58789434B8C5}" type="presOf" srcId="{151E71AC-3757-47E4-ABDA-FD248B9DFD5C}" destId="{31EAE93A-A47D-46E6-B79C-B1B7402CEE86}" srcOrd="0" destOrd="0" presId="urn:microsoft.com/office/officeart/2005/8/layout/default#2"/>
    <dgm:cxn modelId="{D40D61CA-771B-4594-A9AC-1A62986FA27C}" srcId="{151E71AC-3757-47E4-ABDA-FD248B9DFD5C}" destId="{A9C281F3-C4BE-4797-8014-A27CDA938962}" srcOrd="0" destOrd="0" parTransId="{6E824995-2132-456A-ABCA-8DF16370E833}" sibTransId="{1BB65A7B-3C56-4E6B-9F23-FD986DD75A99}"/>
    <dgm:cxn modelId="{18B2DAD4-CF7F-43CE-AAFB-868285CFE407}" type="presOf" srcId="{E850F0C0-DA46-49D8-A8F0-C1F58AB1CFB1}" destId="{8C714B16-D2BB-4707-91BC-E4B0D7E3319B}" srcOrd="0" destOrd="0" presId="urn:microsoft.com/office/officeart/2005/8/layout/default#2"/>
    <dgm:cxn modelId="{873D47B7-809B-4D8A-BB51-BC447091194C}" type="presOf" srcId="{E7265219-DEC4-4E7A-AB39-7BD70CE21EBA}" destId="{C78B5D2E-59C7-46F1-9CA1-2AD6FAE71549}" srcOrd="0" destOrd="0" presId="urn:microsoft.com/office/officeart/2005/8/layout/default#2"/>
    <dgm:cxn modelId="{1BEABFAC-063E-49E8-8FD5-827ECFDE8911}" srcId="{151E71AC-3757-47E4-ABDA-FD248B9DFD5C}" destId="{7D238C29-C024-4D3B-8F93-1DD20F3FB787}" srcOrd="3" destOrd="0" parTransId="{A8E732BD-449D-490B-B9CE-9E164C060DAC}" sibTransId="{205C55B8-0231-4797-B07E-28371C1266AC}"/>
    <dgm:cxn modelId="{ADD2A041-4D4D-4304-A5B1-962304CFC90B}" type="presOf" srcId="{A9C281F3-C4BE-4797-8014-A27CDA938962}" destId="{3B0D5A33-30B8-46E0-86BE-5C6472EC6B6F}" srcOrd="0" destOrd="0" presId="urn:microsoft.com/office/officeart/2005/8/layout/default#2"/>
    <dgm:cxn modelId="{02113C0B-2492-48B4-A30C-9D533C260A26}" type="presParOf" srcId="{31EAE93A-A47D-46E6-B79C-B1B7402CEE86}" destId="{3B0D5A33-30B8-46E0-86BE-5C6472EC6B6F}" srcOrd="0" destOrd="0" presId="urn:microsoft.com/office/officeart/2005/8/layout/default#2"/>
    <dgm:cxn modelId="{17B2C668-BEB0-4D50-8220-68BC48E6E9F5}" type="presParOf" srcId="{31EAE93A-A47D-46E6-B79C-B1B7402CEE86}" destId="{A4EB5DF6-E9D9-4B15-9EFA-A85149990AE5}" srcOrd="1" destOrd="0" presId="urn:microsoft.com/office/officeart/2005/8/layout/default#2"/>
    <dgm:cxn modelId="{D97571F8-D156-4A2A-AD51-45B96DFA50E8}" type="presParOf" srcId="{31EAE93A-A47D-46E6-B79C-B1B7402CEE86}" destId="{C78B5D2E-59C7-46F1-9CA1-2AD6FAE71549}" srcOrd="2" destOrd="0" presId="urn:microsoft.com/office/officeart/2005/8/layout/default#2"/>
    <dgm:cxn modelId="{8D44F04E-2C02-4E47-A392-17AE094625F4}" type="presParOf" srcId="{31EAE93A-A47D-46E6-B79C-B1B7402CEE86}" destId="{B34ADDF8-9086-4527-AC2B-C949CC335F26}" srcOrd="3" destOrd="0" presId="urn:microsoft.com/office/officeart/2005/8/layout/default#2"/>
    <dgm:cxn modelId="{BB8674C9-B3E7-4AE7-BE97-457CA7967186}" type="presParOf" srcId="{31EAE93A-A47D-46E6-B79C-B1B7402CEE86}" destId="{16FB572D-5AB7-4421-8B5E-F170EB387236}" srcOrd="4" destOrd="0" presId="urn:microsoft.com/office/officeart/2005/8/layout/default#2"/>
    <dgm:cxn modelId="{FDB8D2CB-9EB4-4B58-A836-BD201FBDC58E}" type="presParOf" srcId="{31EAE93A-A47D-46E6-B79C-B1B7402CEE86}" destId="{7D99C67A-E11A-40DD-B54B-273BF5F439DB}" srcOrd="5" destOrd="0" presId="urn:microsoft.com/office/officeart/2005/8/layout/default#2"/>
    <dgm:cxn modelId="{F2DD35AB-5794-4C7F-B4F0-A2AC9EB2907F}" type="presParOf" srcId="{31EAE93A-A47D-46E6-B79C-B1B7402CEE86}" destId="{B83DE979-0EE5-45CD-9F48-315FDBA9736B}" srcOrd="6" destOrd="0" presId="urn:microsoft.com/office/officeart/2005/8/layout/default#2"/>
    <dgm:cxn modelId="{2151E8E2-70A0-4371-A2C2-DBEF7B5D42A3}" type="presParOf" srcId="{31EAE93A-A47D-46E6-B79C-B1B7402CEE86}" destId="{4CBE446A-D6E2-421B-815C-AEC46CE0360A}" srcOrd="7" destOrd="0" presId="urn:microsoft.com/office/officeart/2005/8/layout/default#2"/>
    <dgm:cxn modelId="{686B27A9-8B76-4B4D-A302-5A26EE658E03}" type="presParOf" srcId="{31EAE93A-A47D-46E6-B79C-B1B7402CEE86}" destId="{8C714B16-D2BB-4707-91BC-E4B0D7E3319B}" srcOrd="8"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2053CD-6B6A-4A9B-BAFA-C0A573C7AE8D}" type="doc">
      <dgm:prSet loTypeId="urn:microsoft.com/office/officeart/2005/8/layout/vList2" loCatId="list" qsTypeId="urn:microsoft.com/office/officeart/2005/8/quickstyle/simple1#28" qsCatId="simple" csTypeId="urn:microsoft.com/office/officeart/2005/8/colors/accent3_4" csCatId="accent3" phldr="1"/>
      <dgm:spPr/>
      <dgm:t>
        <a:bodyPr/>
        <a:lstStyle/>
        <a:p>
          <a:endParaRPr lang="en-US"/>
        </a:p>
      </dgm:t>
    </dgm:pt>
    <dgm:pt modelId="{65682FCC-4850-4495-A6C7-3E1A58097099}">
      <dgm:prSet/>
      <dgm:spPr/>
      <dgm:t>
        <a:bodyPr/>
        <a:lstStyle/>
        <a:p>
          <a:pPr rtl="0"/>
          <a:r>
            <a:rPr lang="en-US" dirty="0" smtClean="0"/>
            <a:t>Historic district regulations may severely limit the size and scope of a solar installation</a:t>
          </a:r>
          <a:endParaRPr lang="en-US" dirty="0"/>
        </a:p>
      </dgm:t>
    </dgm:pt>
    <dgm:pt modelId="{DFE15509-5A39-469F-B691-8ED09A975F72}" type="parTrans" cxnId="{BEA15BBC-30A6-4F75-96B2-EA123F2F84F1}">
      <dgm:prSet/>
      <dgm:spPr/>
      <dgm:t>
        <a:bodyPr/>
        <a:lstStyle/>
        <a:p>
          <a:endParaRPr lang="en-US"/>
        </a:p>
      </dgm:t>
    </dgm:pt>
    <dgm:pt modelId="{775AE211-3707-452D-B8C9-11E8AB5AE91E}" type="sibTrans" cxnId="{BEA15BBC-30A6-4F75-96B2-EA123F2F84F1}">
      <dgm:prSet/>
      <dgm:spPr/>
      <dgm:t>
        <a:bodyPr/>
        <a:lstStyle/>
        <a:p>
          <a:endParaRPr lang="en-US"/>
        </a:p>
      </dgm:t>
    </dgm:pt>
    <dgm:pt modelId="{DF14F98C-0D09-4A67-B35A-AD6062A0C68B}">
      <dgm:prSet/>
      <dgm:spPr/>
      <dgm:t>
        <a:bodyPr/>
        <a:lstStyle/>
        <a:p>
          <a:pPr rtl="0"/>
          <a:r>
            <a:rPr lang="en-US" dirty="0" smtClean="0"/>
            <a:t>The requirement for public hearings when a solar system is installed on a historic building may have significant economic impacts</a:t>
          </a:r>
          <a:endParaRPr lang="en-US" dirty="0"/>
        </a:p>
      </dgm:t>
    </dgm:pt>
    <dgm:pt modelId="{146DF3C5-001A-4EB6-9CDC-B80089B8D6C4}" type="parTrans" cxnId="{126BE5B6-C5D2-45A7-9F91-73CDDBE9464B}">
      <dgm:prSet/>
      <dgm:spPr/>
      <dgm:t>
        <a:bodyPr/>
        <a:lstStyle/>
        <a:p>
          <a:endParaRPr lang="en-US"/>
        </a:p>
      </dgm:t>
    </dgm:pt>
    <dgm:pt modelId="{220FA2E6-B2E3-46F3-9C9D-4C2AA788513A}" type="sibTrans" cxnId="{126BE5B6-C5D2-45A7-9F91-73CDDBE9464B}">
      <dgm:prSet/>
      <dgm:spPr/>
      <dgm:t>
        <a:bodyPr/>
        <a:lstStyle/>
        <a:p>
          <a:endParaRPr lang="en-US"/>
        </a:p>
      </dgm:t>
    </dgm:pt>
    <dgm:pt modelId="{DA5A1BBB-E262-4972-B6A7-2E22F552BDE6}">
      <dgm:prSet/>
      <dgm:spPr/>
      <dgm:t>
        <a:bodyPr/>
        <a:lstStyle/>
        <a:p>
          <a:pPr rtl="0"/>
          <a:r>
            <a:rPr lang="en-US" dirty="0" smtClean="0">
              <a:solidFill>
                <a:schemeClr val="tx2">
                  <a:lumMod val="75000"/>
                </a:schemeClr>
              </a:solidFill>
            </a:rPr>
            <a:t>Zoning regulations regarding property use may restrict the size of a PV installation</a:t>
          </a:r>
          <a:endParaRPr lang="en-US" dirty="0">
            <a:solidFill>
              <a:schemeClr val="tx2">
                <a:lumMod val="75000"/>
              </a:schemeClr>
            </a:solidFill>
          </a:endParaRPr>
        </a:p>
      </dgm:t>
    </dgm:pt>
    <dgm:pt modelId="{1AF2D895-4B17-4EF1-A149-776D44B7ADC0}" type="parTrans" cxnId="{CD4CDA90-F9FE-4CF5-A0AA-83F1FEEAAB78}">
      <dgm:prSet/>
      <dgm:spPr/>
      <dgm:t>
        <a:bodyPr/>
        <a:lstStyle/>
        <a:p>
          <a:endParaRPr lang="en-US"/>
        </a:p>
      </dgm:t>
    </dgm:pt>
    <dgm:pt modelId="{0A3F58E5-9BFE-44E0-911F-9438539D7C24}" type="sibTrans" cxnId="{CD4CDA90-F9FE-4CF5-A0AA-83F1FEEAAB78}">
      <dgm:prSet/>
      <dgm:spPr/>
      <dgm:t>
        <a:bodyPr/>
        <a:lstStyle/>
        <a:p>
          <a:endParaRPr lang="en-US"/>
        </a:p>
      </dgm:t>
    </dgm:pt>
    <dgm:pt modelId="{4E85288F-EB3C-44A2-9F25-AD525D0E35D0}">
      <dgm:prSet/>
      <dgm:spPr/>
      <dgm:t>
        <a:bodyPr/>
        <a:lstStyle/>
        <a:p>
          <a:pPr rtl="0"/>
          <a:r>
            <a:rPr lang="en-US" dirty="0" smtClean="0">
              <a:solidFill>
                <a:schemeClr val="tx2">
                  <a:lumMod val="75000"/>
                </a:schemeClr>
              </a:solidFill>
            </a:rPr>
            <a:t>Height restrictions may impact the pitch of solar collectors that are roof mounted</a:t>
          </a:r>
          <a:endParaRPr lang="en-US" dirty="0">
            <a:solidFill>
              <a:schemeClr val="tx2">
                <a:lumMod val="75000"/>
              </a:schemeClr>
            </a:solidFill>
          </a:endParaRPr>
        </a:p>
      </dgm:t>
    </dgm:pt>
    <dgm:pt modelId="{C9A1A26A-5051-4005-9405-D683D1494C29}" type="parTrans" cxnId="{549F61AF-AF0D-42F2-8730-4400B6731E2D}">
      <dgm:prSet/>
      <dgm:spPr/>
      <dgm:t>
        <a:bodyPr/>
        <a:lstStyle/>
        <a:p>
          <a:endParaRPr lang="en-US"/>
        </a:p>
      </dgm:t>
    </dgm:pt>
    <dgm:pt modelId="{C1049B8A-9394-48BD-B549-73DCCACDB9FE}" type="sibTrans" cxnId="{549F61AF-AF0D-42F2-8730-4400B6731E2D}">
      <dgm:prSet/>
      <dgm:spPr/>
      <dgm:t>
        <a:bodyPr/>
        <a:lstStyle/>
        <a:p>
          <a:endParaRPr lang="en-US"/>
        </a:p>
      </dgm:t>
    </dgm:pt>
    <dgm:pt modelId="{99B99906-E832-4139-8CFE-1729AB5BFA96}">
      <dgm:prSet/>
      <dgm:spPr/>
      <dgm:t>
        <a:bodyPr/>
        <a:lstStyle/>
        <a:p>
          <a:pPr rtl="0"/>
          <a:r>
            <a:rPr lang="en-US" dirty="0" smtClean="0"/>
            <a:t>Landscape ordinances may prohibit the removal of trees that have the potential to shade roof mounted solar collectors</a:t>
          </a:r>
          <a:endParaRPr lang="en-US" dirty="0"/>
        </a:p>
      </dgm:t>
    </dgm:pt>
    <dgm:pt modelId="{9B471D7D-1D7F-4EFC-B568-45E8C5104682}" type="parTrans" cxnId="{FACF7878-883C-4C81-8096-6063744D6560}">
      <dgm:prSet/>
      <dgm:spPr/>
      <dgm:t>
        <a:bodyPr/>
        <a:lstStyle/>
        <a:p>
          <a:endParaRPr lang="en-US"/>
        </a:p>
      </dgm:t>
    </dgm:pt>
    <dgm:pt modelId="{79F29CB5-56A9-4560-A79A-F783D62056B0}" type="sibTrans" cxnId="{FACF7878-883C-4C81-8096-6063744D6560}">
      <dgm:prSet/>
      <dgm:spPr/>
      <dgm:t>
        <a:bodyPr/>
        <a:lstStyle/>
        <a:p>
          <a:endParaRPr lang="en-US"/>
        </a:p>
      </dgm:t>
    </dgm:pt>
    <dgm:pt modelId="{D6EF34D1-BD5F-45B5-ACEA-6DF23743D8C0}" type="pres">
      <dgm:prSet presAssocID="{432053CD-6B6A-4A9B-BAFA-C0A573C7AE8D}" presName="linear" presStyleCnt="0">
        <dgm:presLayoutVars>
          <dgm:animLvl val="lvl"/>
          <dgm:resizeHandles val="exact"/>
        </dgm:presLayoutVars>
      </dgm:prSet>
      <dgm:spPr/>
      <dgm:t>
        <a:bodyPr/>
        <a:lstStyle/>
        <a:p>
          <a:endParaRPr lang="en-US"/>
        </a:p>
      </dgm:t>
    </dgm:pt>
    <dgm:pt modelId="{E62F5BEB-5033-48C8-A72C-616FD886217D}" type="pres">
      <dgm:prSet presAssocID="{65682FCC-4850-4495-A6C7-3E1A58097099}" presName="parentText" presStyleLbl="node1" presStyleIdx="0" presStyleCnt="5">
        <dgm:presLayoutVars>
          <dgm:chMax val="0"/>
          <dgm:bulletEnabled val="1"/>
        </dgm:presLayoutVars>
      </dgm:prSet>
      <dgm:spPr/>
      <dgm:t>
        <a:bodyPr/>
        <a:lstStyle/>
        <a:p>
          <a:endParaRPr lang="en-US"/>
        </a:p>
      </dgm:t>
    </dgm:pt>
    <dgm:pt modelId="{4FA5AB57-5A62-4B25-B26D-8734A1FB84FB}" type="pres">
      <dgm:prSet presAssocID="{775AE211-3707-452D-B8C9-11E8AB5AE91E}" presName="spacer" presStyleCnt="0"/>
      <dgm:spPr/>
      <dgm:t>
        <a:bodyPr/>
        <a:lstStyle/>
        <a:p>
          <a:endParaRPr lang="en-US"/>
        </a:p>
      </dgm:t>
    </dgm:pt>
    <dgm:pt modelId="{904C0393-002F-4A09-AD20-6CB71D3002A9}" type="pres">
      <dgm:prSet presAssocID="{DF14F98C-0D09-4A67-B35A-AD6062A0C68B}" presName="parentText" presStyleLbl="node1" presStyleIdx="1" presStyleCnt="5">
        <dgm:presLayoutVars>
          <dgm:chMax val="0"/>
          <dgm:bulletEnabled val="1"/>
        </dgm:presLayoutVars>
      </dgm:prSet>
      <dgm:spPr/>
      <dgm:t>
        <a:bodyPr/>
        <a:lstStyle/>
        <a:p>
          <a:endParaRPr lang="en-US"/>
        </a:p>
      </dgm:t>
    </dgm:pt>
    <dgm:pt modelId="{6F321B68-9871-41C1-8632-985C1F1DDF54}" type="pres">
      <dgm:prSet presAssocID="{220FA2E6-B2E3-46F3-9C9D-4C2AA788513A}" presName="spacer" presStyleCnt="0"/>
      <dgm:spPr/>
      <dgm:t>
        <a:bodyPr/>
        <a:lstStyle/>
        <a:p>
          <a:endParaRPr lang="en-US"/>
        </a:p>
      </dgm:t>
    </dgm:pt>
    <dgm:pt modelId="{65C9FCC3-AD84-4EE2-9DEB-8926018C7004}" type="pres">
      <dgm:prSet presAssocID="{DA5A1BBB-E262-4972-B6A7-2E22F552BDE6}" presName="parentText" presStyleLbl="node1" presStyleIdx="2" presStyleCnt="5">
        <dgm:presLayoutVars>
          <dgm:chMax val="0"/>
          <dgm:bulletEnabled val="1"/>
        </dgm:presLayoutVars>
      </dgm:prSet>
      <dgm:spPr/>
      <dgm:t>
        <a:bodyPr/>
        <a:lstStyle/>
        <a:p>
          <a:endParaRPr lang="en-US"/>
        </a:p>
      </dgm:t>
    </dgm:pt>
    <dgm:pt modelId="{1B5A3D99-5ADE-4DA4-8E45-B34E6E0C7553}" type="pres">
      <dgm:prSet presAssocID="{0A3F58E5-9BFE-44E0-911F-9438539D7C24}" presName="spacer" presStyleCnt="0"/>
      <dgm:spPr/>
      <dgm:t>
        <a:bodyPr/>
        <a:lstStyle/>
        <a:p>
          <a:endParaRPr lang="en-US"/>
        </a:p>
      </dgm:t>
    </dgm:pt>
    <dgm:pt modelId="{B3116D3B-896C-4A7E-BD88-AD0B9743E2B7}" type="pres">
      <dgm:prSet presAssocID="{4E85288F-EB3C-44A2-9F25-AD525D0E35D0}" presName="parentText" presStyleLbl="node1" presStyleIdx="3" presStyleCnt="5">
        <dgm:presLayoutVars>
          <dgm:chMax val="0"/>
          <dgm:bulletEnabled val="1"/>
        </dgm:presLayoutVars>
      </dgm:prSet>
      <dgm:spPr/>
      <dgm:t>
        <a:bodyPr/>
        <a:lstStyle/>
        <a:p>
          <a:endParaRPr lang="en-US"/>
        </a:p>
      </dgm:t>
    </dgm:pt>
    <dgm:pt modelId="{E88D6B5E-B572-4590-87EC-AFFDFD897814}" type="pres">
      <dgm:prSet presAssocID="{C1049B8A-9394-48BD-B549-73DCCACDB9FE}" presName="spacer" presStyleCnt="0"/>
      <dgm:spPr/>
      <dgm:t>
        <a:bodyPr/>
        <a:lstStyle/>
        <a:p>
          <a:endParaRPr lang="en-US"/>
        </a:p>
      </dgm:t>
    </dgm:pt>
    <dgm:pt modelId="{4194C0C6-3EA9-4010-9995-BE0B3264B033}" type="pres">
      <dgm:prSet presAssocID="{99B99906-E832-4139-8CFE-1729AB5BFA96}" presName="parentText" presStyleLbl="node1" presStyleIdx="4" presStyleCnt="5">
        <dgm:presLayoutVars>
          <dgm:chMax val="0"/>
          <dgm:bulletEnabled val="1"/>
        </dgm:presLayoutVars>
      </dgm:prSet>
      <dgm:spPr/>
      <dgm:t>
        <a:bodyPr/>
        <a:lstStyle/>
        <a:p>
          <a:endParaRPr lang="en-US"/>
        </a:p>
      </dgm:t>
    </dgm:pt>
  </dgm:ptLst>
  <dgm:cxnLst>
    <dgm:cxn modelId="{BEA15BBC-30A6-4F75-96B2-EA123F2F84F1}" srcId="{432053CD-6B6A-4A9B-BAFA-C0A573C7AE8D}" destId="{65682FCC-4850-4495-A6C7-3E1A58097099}" srcOrd="0" destOrd="0" parTransId="{DFE15509-5A39-469F-B691-8ED09A975F72}" sibTransId="{775AE211-3707-452D-B8C9-11E8AB5AE91E}"/>
    <dgm:cxn modelId="{549F61AF-AF0D-42F2-8730-4400B6731E2D}" srcId="{432053CD-6B6A-4A9B-BAFA-C0A573C7AE8D}" destId="{4E85288F-EB3C-44A2-9F25-AD525D0E35D0}" srcOrd="3" destOrd="0" parTransId="{C9A1A26A-5051-4005-9405-D683D1494C29}" sibTransId="{C1049B8A-9394-48BD-B549-73DCCACDB9FE}"/>
    <dgm:cxn modelId="{CD4CDA90-F9FE-4CF5-A0AA-83F1FEEAAB78}" srcId="{432053CD-6B6A-4A9B-BAFA-C0A573C7AE8D}" destId="{DA5A1BBB-E262-4972-B6A7-2E22F552BDE6}" srcOrd="2" destOrd="0" parTransId="{1AF2D895-4B17-4EF1-A149-776D44B7ADC0}" sibTransId="{0A3F58E5-9BFE-44E0-911F-9438539D7C24}"/>
    <dgm:cxn modelId="{D3794E89-FC19-4DC2-8335-40B0C8ACD059}" type="presOf" srcId="{65682FCC-4850-4495-A6C7-3E1A58097099}" destId="{E62F5BEB-5033-48C8-A72C-616FD886217D}" srcOrd="0" destOrd="0" presId="urn:microsoft.com/office/officeart/2005/8/layout/vList2"/>
    <dgm:cxn modelId="{B2D212CA-2346-46CD-916F-E5F0A0D782E9}" type="presOf" srcId="{4E85288F-EB3C-44A2-9F25-AD525D0E35D0}" destId="{B3116D3B-896C-4A7E-BD88-AD0B9743E2B7}" srcOrd="0" destOrd="0" presId="urn:microsoft.com/office/officeart/2005/8/layout/vList2"/>
    <dgm:cxn modelId="{FACF7878-883C-4C81-8096-6063744D6560}" srcId="{432053CD-6B6A-4A9B-BAFA-C0A573C7AE8D}" destId="{99B99906-E832-4139-8CFE-1729AB5BFA96}" srcOrd="4" destOrd="0" parTransId="{9B471D7D-1D7F-4EFC-B568-45E8C5104682}" sibTransId="{79F29CB5-56A9-4560-A79A-F783D62056B0}"/>
    <dgm:cxn modelId="{3DBAF2AB-02EF-46B0-A437-301634B3D089}" type="presOf" srcId="{432053CD-6B6A-4A9B-BAFA-C0A573C7AE8D}" destId="{D6EF34D1-BD5F-45B5-ACEA-6DF23743D8C0}" srcOrd="0" destOrd="0" presId="urn:microsoft.com/office/officeart/2005/8/layout/vList2"/>
    <dgm:cxn modelId="{51044FDE-033A-4354-B9B8-5CC2F46F9570}" type="presOf" srcId="{DF14F98C-0D09-4A67-B35A-AD6062A0C68B}" destId="{904C0393-002F-4A09-AD20-6CB71D3002A9}" srcOrd="0" destOrd="0" presId="urn:microsoft.com/office/officeart/2005/8/layout/vList2"/>
    <dgm:cxn modelId="{126BE5B6-C5D2-45A7-9F91-73CDDBE9464B}" srcId="{432053CD-6B6A-4A9B-BAFA-C0A573C7AE8D}" destId="{DF14F98C-0D09-4A67-B35A-AD6062A0C68B}" srcOrd="1" destOrd="0" parTransId="{146DF3C5-001A-4EB6-9CDC-B80089B8D6C4}" sibTransId="{220FA2E6-B2E3-46F3-9C9D-4C2AA788513A}"/>
    <dgm:cxn modelId="{BE779685-4085-4325-9111-E0044C4FE45F}" type="presOf" srcId="{DA5A1BBB-E262-4972-B6A7-2E22F552BDE6}" destId="{65C9FCC3-AD84-4EE2-9DEB-8926018C7004}" srcOrd="0" destOrd="0" presId="urn:microsoft.com/office/officeart/2005/8/layout/vList2"/>
    <dgm:cxn modelId="{C59EC407-52CF-47E4-88D5-854E246B4E0E}" type="presOf" srcId="{99B99906-E832-4139-8CFE-1729AB5BFA96}" destId="{4194C0C6-3EA9-4010-9995-BE0B3264B033}" srcOrd="0" destOrd="0" presId="urn:microsoft.com/office/officeart/2005/8/layout/vList2"/>
    <dgm:cxn modelId="{D6B10687-58E6-488D-93D5-B605DC31E376}" type="presParOf" srcId="{D6EF34D1-BD5F-45B5-ACEA-6DF23743D8C0}" destId="{E62F5BEB-5033-48C8-A72C-616FD886217D}" srcOrd="0" destOrd="0" presId="urn:microsoft.com/office/officeart/2005/8/layout/vList2"/>
    <dgm:cxn modelId="{EB41D6C6-4635-4AEA-9FC0-8EC30978A0E9}" type="presParOf" srcId="{D6EF34D1-BD5F-45B5-ACEA-6DF23743D8C0}" destId="{4FA5AB57-5A62-4B25-B26D-8734A1FB84FB}" srcOrd="1" destOrd="0" presId="urn:microsoft.com/office/officeart/2005/8/layout/vList2"/>
    <dgm:cxn modelId="{99A19C7E-98E8-4AC1-8389-5FCA721ADE95}" type="presParOf" srcId="{D6EF34D1-BD5F-45B5-ACEA-6DF23743D8C0}" destId="{904C0393-002F-4A09-AD20-6CB71D3002A9}" srcOrd="2" destOrd="0" presId="urn:microsoft.com/office/officeart/2005/8/layout/vList2"/>
    <dgm:cxn modelId="{08DFE40D-341B-4A60-A984-90407CA0C444}" type="presParOf" srcId="{D6EF34D1-BD5F-45B5-ACEA-6DF23743D8C0}" destId="{6F321B68-9871-41C1-8632-985C1F1DDF54}" srcOrd="3" destOrd="0" presId="urn:microsoft.com/office/officeart/2005/8/layout/vList2"/>
    <dgm:cxn modelId="{137E9EC2-D4EA-4401-8480-F9BA47181588}" type="presParOf" srcId="{D6EF34D1-BD5F-45B5-ACEA-6DF23743D8C0}" destId="{65C9FCC3-AD84-4EE2-9DEB-8926018C7004}" srcOrd="4" destOrd="0" presId="urn:microsoft.com/office/officeart/2005/8/layout/vList2"/>
    <dgm:cxn modelId="{BC66095A-0191-4F32-A8DE-62034ADC5C32}" type="presParOf" srcId="{D6EF34D1-BD5F-45B5-ACEA-6DF23743D8C0}" destId="{1B5A3D99-5ADE-4DA4-8E45-B34E6E0C7553}" srcOrd="5" destOrd="0" presId="urn:microsoft.com/office/officeart/2005/8/layout/vList2"/>
    <dgm:cxn modelId="{99F11D7E-E2DC-4256-A452-AE2C0A162E89}" type="presParOf" srcId="{D6EF34D1-BD5F-45B5-ACEA-6DF23743D8C0}" destId="{B3116D3B-896C-4A7E-BD88-AD0B9743E2B7}" srcOrd="6" destOrd="0" presId="urn:microsoft.com/office/officeart/2005/8/layout/vList2"/>
    <dgm:cxn modelId="{FBD29F49-B196-4F5C-BD57-CD3B8FDC9E6F}" type="presParOf" srcId="{D6EF34D1-BD5F-45B5-ACEA-6DF23743D8C0}" destId="{E88D6B5E-B572-4590-87EC-AFFDFD897814}" srcOrd="7" destOrd="0" presId="urn:microsoft.com/office/officeart/2005/8/layout/vList2"/>
    <dgm:cxn modelId="{B30DF9F2-8360-4F81-AB35-CC5AA7C9F81E}" type="presParOf" srcId="{D6EF34D1-BD5F-45B5-ACEA-6DF23743D8C0}" destId="{4194C0C6-3EA9-4010-9995-BE0B3264B033}"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1030623-15F2-4E8B-A744-13A621F76F4C}" type="doc">
      <dgm:prSet loTypeId="urn:microsoft.com/office/officeart/2005/8/layout/vList2" loCatId="list" qsTypeId="urn:microsoft.com/office/officeart/2005/8/quickstyle/simple1#27" qsCatId="simple" csTypeId="urn:microsoft.com/office/officeart/2005/8/colors/accent2_3" csCatId="accent2" phldr="1"/>
      <dgm:spPr/>
      <dgm:t>
        <a:bodyPr/>
        <a:lstStyle/>
        <a:p>
          <a:endParaRPr lang="en-US"/>
        </a:p>
      </dgm:t>
    </dgm:pt>
    <dgm:pt modelId="{BA13D767-0E09-454A-879A-AE06B821DD86}">
      <dgm:prSet/>
      <dgm:spPr/>
      <dgm:t>
        <a:bodyPr/>
        <a:lstStyle/>
        <a:p>
          <a:pPr rtl="0"/>
          <a:r>
            <a:rPr lang="en-US" dirty="0" smtClean="0"/>
            <a:t>Identify and revise any local ordinances that pose unintended obstacles </a:t>
          </a:r>
          <a:endParaRPr lang="en-US" dirty="0"/>
        </a:p>
      </dgm:t>
    </dgm:pt>
    <dgm:pt modelId="{E63F0C8A-601E-4982-8E44-E8C858482727}" type="parTrans" cxnId="{26D6B0AC-11E0-47B8-8E01-7C2DE9E8D0E8}">
      <dgm:prSet/>
      <dgm:spPr/>
      <dgm:t>
        <a:bodyPr/>
        <a:lstStyle/>
        <a:p>
          <a:endParaRPr lang="en-US"/>
        </a:p>
      </dgm:t>
    </dgm:pt>
    <dgm:pt modelId="{3D73DE70-4F59-452A-AE52-C0A11AA8857B}" type="sibTrans" cxnId="{26D6B0AC-11E0-47B8-8E01-7C2DE9E8D0E8}">
      <dgm:prSet/>
      <dgm:spPr/>
      <dgm:t>
        <a:bodyPr/>
        <a:lstStyle/>
        <a:p>
          <a:endParaRPr lang="en-US"/>
        </a:p>
      </dgm:t>
    </dgm:pt>
    <dgm:pt modelId="{3DD9C7B4-C8E0-4F4D-B9CC-F6800E234C16}">
      <dgm:prSet/>
      <dgm:spPr/>
      <dgm:t>
        <a:bodyPr/>
        <a:lstStyle/>
        <a:p>
          <a:pPr rtl="0"/>
          <a:r>
            <a:rPr lang="en-US" dirty="0" smtClean="0"/>
            <a:t>Set standards for new construction that are “solar friendly”</a:t>
          </a:r>
          <a:endParaRPr lang="en-US" dirty="0"/>
        </a:p>
      </dgm:t>
    </dgm:pt>
    <dgm:pt modelId="{A692ABC1-D0E5-4893-995D-39A8FB411229}" type="parTrans" cxnId="{C350001C-E236-4D50-91CD-63DC0481D455}">
      <dgm:prSet/>
      <dgm:spPr/>
      <dgm:t>
        <a:bodyPr/>
        <a:lstStyle/>
        <a:p>
          <a:endParaRPr lang="en-US"/>
        </a:p>
      </dgm:t>
    </dgm:pt>
    <dgm:pt modelId="{67C5D061-BF55-4EBD-885D-9585B035647D}" type="sibTrans" cxnId="{C350001C-E236-4D50-91CD-63DC0481D455}">
      <dgm:prSet/>
      <dgm:spPr/>
      <dgm:t>
        <a:bodyPr/>
        <a:lstStyle/>
        <a:p>
          <a:endParaRPr lang="en-US"/>
        </a:p>
      </dgm:t>
    </dgm:pt>
    <dgm:pt modelId="{0AE0EE19-38D1-46B9-B3B4-921C8AA632ED}">
      <dgm:prSet/>
      <dgm:spPr/>
      <dgm:t>
        <a:bodyPr/>
        <a:lstStyle/>
        <a:p>
          <a:pPr rtl="0"/>
          <a:r>
            <a:rPr lang="en-US" dirty="0" smtClean="0"/>
            <a:t>Establish solar access protections for commercial properties in addition to residential buildings</a:t>
          </a:r>
          <a:endParaRPr lang="en-US" dirty="0"/>
        </a:p>
      </dgm:t>
    </dgm:pt>
    <dgm:pt modelId="{B38FDE40-2B5E-4F1F-B57A-B66E82035AE1}" type="parTrans" cxnId="{D5805EFD-8786-46F9-8E67-14CB7E6DBBAD}">
      <dgm:prSet/>
      <dgm:spPr/>
      <dgm:t>
        <a:bodyPr/>
        <a:lstStyle/>
        <a:p>
          <a:endParaRPr lang="en-US"/>
        </a:p>
      </dgm:t>
    </dgm:pt>
    <dgm:pt modelId="{5B1D5D8D-6BB8-4D2E-B236-1A8A0065856C}" type="sibTrans" cxnId="{D5805EFD-8786-46F9-8E67-14CB7E6DBBAD}">
      <dgm:prSet/>
      <dgm:spPr/>
      <dgm:t>
        <a:bodyPr/>
        <a:lstStyle/>
        <a:p>
          <a:endParaRPr lang="en-US"/>
        </a:p>
      </dgm:t>
    </dgm:pt>
    <dgm:pt modelId="{798A18E2-BF37-4E0A-82BC-4EBA3FE59C0B}">
      <dgm:prSet/>
      <dgm:spPr/>
      <dgm:t>
        <a:bodyPr/>
        <a:lstStyle/>
        <a:p>
          <a:pPr rtl="0"/>
          <a:r>
            <a:rPr lang="en-US" dirty="0" smtClean="0"/>
            <a:t>Publish ordinances, standards, and related information online</a:t>
          </a:r>
          <a:endParaRPr lang="en-US" dirty="0"/>
        </a:p>
      </dgm:t>
    </dgm:pt>
    <dgm:pt modelId="{9F916E7E-9F78-40E1-9094-62AC8C7C0DD3}" type="parTrans" cxnId="{8767A31A-5745-48C8-B9FB-E7AA6B09B90F}">
      <dgm:prSet/>
      <dgm:spPr/>
      <dgm:t>
        <a:bodyPr/>
        <a:lstStyle/>
        <a:p>
          <a:endParaRPr lang="en-US"/>
        </a:p>
      </dgm:t>
    </dgm:pt>
    <dgm:pt modelId="{A07B8CAF-6F32-42BB-8177-076A9FA441B3}" type="sibTrans" cxnId="{8767A31A-5745-48C8-B9FB-E7AA6B09B90F}">
      <dgm:prSet/>
      <dgm:spPr/>
      <dgm:t>
        <a:bodyPr/>
        <a:lstStyle/>
        <a:p>
          <a:endParaRPr lang="en-US"/>
        </a:p>
      </dgm:t>
    </dgm:pt>
    <dgm:pt modelId="{692EFA3C-9A9F-4AE0-B26B-12A2A9C4C953}" type="pres">
      <dgm:prSet presAssocID="{F1030623-15F2-4E8B-A744-13A621F76F4C}" presName="linear" presStyleCnt="0">
        <dgm:presLayoutVars>
          <dgm:animLvl val="lvl"/>
          <dgm:resizeHandles val="exact"/>
        </dgm:presLayoutVars>
      </dgm:prSet>
      <dgm:spPr/>
      <dgm:t>
        <a:bodyPr/>
        <a:lstStyle/>
        <a:p>
          <a:endParaRPr lang="en-US"/>
        </a:p>
      </dgm:t>
    </dgm:pt>
    <dgm:pt modelId="{C5623216-A378-401B-B7BD-396E5842BE76}" type="pres">
      <dgm:prSet presAssocID="{BA13D767-0E09-454A-879A-AE06B821DD86}" presName="parentText" presStyleLbl="node1" presStyleIdx="0" presStyleCnt="4">
        <dgm:presLayoutVars>
          <dgm:chMax val="0"/>
          <dgm:bulletEnabled val="1"/>
        </dgm:presLayoutVars>
      </dgm:prSet>
      <dgm:spPr/>
      <dgm:t>
        <a:bodyPr/>
        <a:lstStyle/>
        <a:p>
          <a:endParaRPr lang="en-US"/>
        </a:p>
      </dgm:t>
    </dgm:pt>
    <dgm:pt modelId="{69C2A6E1-C675-4A16-886E-3EE38B56B4A5}" type="pres">
      <dgm:prSet presAssocID="{3D73DE70-4F59-452A-AE52-C0A11AA8857B}" presName="spacer" presStyleCnt="0"/>
      <dgm:spPr/>
    </dgm:pt>
    <dgm:pt modelId="{42B5A226-EC58-447D-8820-0623A726C4B0}" type="pres">
      <dgm:prSet presAssocID="{0AE0EE19-38D1-46B9-B3B4-921C8AA632ED}" presName="parentText" presStyleLbl="node1" presStyleIdx="1" presStyleCnt="4">
        <dgm:presLayoutVars>
          <dgm:chMax val="0"/>
          <dgm:bulletEnabled val="1"/>
        </dgm:presLayoutVars>
      </dgm:prSet>
      <dgm:spPr/>
      <dgm:t>
        <a:bodyPr/>
        <a:lstStyle/>
        <a:p>
          <a:endParaRPr lang="en-US"/>
        </a:p>
      </dgm:t>
    </dgm:pt>
    <dgm:pt modelId="{38068536-B40C-49CD-9ACF-02DA51CF83D8}" type="pres">
      <dgm:prSet presAssocID="{5B1D5D8D-6BB8-4D2E-B236-1A8A0065856C}" presName="spacer" presStyleCnt="0"/>
      <dgm:spPr/>
    </dgm:pt>
    <dgm:pt modelId="{3D6FC158-3A43-4FD2-B199-FF97347637D6}" type="pres">
      <dgm:prSet presAssocID="{3DD9C7B4-C8E0-4F4D-B9CC-F6800E234C16}" presName="parentText" presStyleLbl="node1" presStyleIdx="2" presStyleCnt="4" custLinFactNeighborY="42074">
        <dgm:presLayoutVars>
          <dgm:chMax val="0"/>
          <dgm:bulletEnabled val="1"/>
        </dgm:presLayoutVars>
      </dgm:prSet>
      <dgm:spPr/>
      <dgm:t>
        <a:bodyPr/>
        <a:lstStyle/>
        <a:p>
          <a:endParaRPr lang="en-US"/>
        </a:p>
      </dgm:t>
    </dgm:pt>
    <dgm:pt modelId="{39164A3B-BB80-44AA-BA1C-5C55172D3BBB}" type="pres">
      <dgm:prSet presAssocID="{67C5D061-BF55-4EBD-885D-9585B035647D}" presName="spacer" presStyleCnt="0"/>
      <dgm:spPr/>
    </dgm:pt>
    <dgm:pt modelId="{E73B71BB-117B-4CF4-A2CC-5BE347430F75}" type="pres">
      <dgm:prSet presAssocID="{798A18E2-BF37-4E0A-82BC-4EBA3FE59C0B}" presName="parentText" presStyleLbl="node1" presStyleIdx="3" presStyleCnt="4">
        <dgm:presLayoutVars>
          <dgm:chMax val="0"/>
          <dgm:bulletEnabled val="1"/>
        </dgm:presLayoutVars>
      </dgm:prSet>
      <dgm:spPr/>
      <dgm:t>
        <a:bodyPr/>
        <a:lstStyle/>
        <a:p>
          <a:endParaRPr lang="en-US"/>
        </a:p>
      </dgm:t>
    </dgm:pt>
  </dgm:ptLst>
  <dgm:cxnLst>
    <dgm:cxn modelId="{73844817-2275-44F1-98FF-01AD676DF9B2}" type="presOf" srcId="{BA13D767-0E09-454A-879A-AE06B821DD86}" destId="{C5623216-A378-401B-B7BD-396E5842BE76}" srcOrd="0" destOrd="0" presId="urn:microsoft.com/office/officeart/2005/8/layout/vList2"/>
    <dgm:cxn modelId="{8767A31A-5745-48C8-B9FB-E7AA6B09B90F}" srcId="{F1030623-15F2-4E8B-A744-13A621F76F4C}" destId="{798A18E2-BF37-4E0A-82BC-4EBA3FE59C0B}" srcOrd="3" destOrd="0" parTransId="{9F916E7E-9F78-40E1-9094-62AC8C7C0DD3}" sibTransId="{A07B8CAF-6F32-42BB-8177-076A9FA441B3}"/>
    <dgm:cxn modelId="{9F55BD83-B3DA-4348-BF33-EEAFFC6C1FDC}" type="presOf" srcId="{798A18E2-BF37-4E0A-82BC-4EBA3FE59C0B}" destId="{E73B71BB-117B-4CF4-A2CC-5BE347430F75}" srcOrd="0" destOrd="0" presId="urn:microsoft.com/office/officeart/2005/8/layout/vList2"/>
    <dgm:cxn modelId="{206BEBBF-922F-470C-B315-9B95C9251E0F}" type="presOf" srcId="{3DD9C7B4-C8E0-4F4D-B9CC-F6800E234C16}" destId="{3D6FC158-3A43-4FD2-B199-FF97347637D6}" srcOrd="0" destOrd="0" presId="urn:microsoft.com/office/officeart/2005/8/layout/vList2"/>
    <dgm:cxn modelId="{D5805EFD-8786-46F9-8E67-14CB7E6DBBAD}" srcId="{F1030623-15F2-4E8B-A744-13A621F76F4C}" destId="{0AE0EE19-38D1-46B9-B3B4-921C8AA632ED}" srcOrd="1" destOrd="0" parTransId="{B38FDE40-2B5E-4F1F-B57A-B66E82035AE1}" sibTransId="{5B1D5D8D-6BB8-4D2E-B236-1A8A0065856C}"/>
    <dgm:cxn modelId="{C350001C-E236-4D50-91CD-63DC0481D455}" srcId="{F1030623-15F2-4E8B-A744-13A621F76F4C}" destId="{3DD9C7B4-C8E0-4F4D-B9CC-F6800E234C16}" srcOrd="2" destOrd="0" parTransId="{A692ABC1-D0E5-4893-995D-39A8FB411229}" sibTransId="{67C5D061-BF55-4EBD-885D-9585B035647D}"/>
    <dgm:cxn modelId="{64BD3B0C-D957-484B-9D37-BB3A8612C1DB}" type="presOf" srcId="{0AE0EE19-38D1-46B9-B3B4-921C8AA632ED}" destId="{42B5A226-EC58-447D-8820-0623A726C4B0}" srcOrd="0" destOrd="0" presId="urn:microsoft.com/office/officeart/2005/8/layout/vList2"/>
    <dgm:cxn modelId="{26D6B0AC-11E0-47B8-8E01-7C2DE9E8D0E8}" srcId="{F1030623-15F2-4E8B-A744-13A621F76F4C}" destId="{BA13D767-0E09-454A-879A-AE06B821DD86}" srcOrd="0" destOrd="0" parTransId="{E63F0C8A-601E-4982-8E44-E8C858482727}" sibTransId="{3D73DE70-4F59-452A-AE52-C0A11AA8857B}"/>
    <dgm:cxn modelId="{A65BF5AB-FAF7-493D-BF96-9CA67CCA5A5E}" type="presOf" srcId="{F1030623-15F2-4E8B-A744-13A621F76F4C}" destId="{692EFA3C-9A9F-4AE0-B26B-12A2A9C4C953}" srcOrd="0" destOrd="0" presId="urn:microsoft.com/office/officeart/2005/8/layout/vList2"/>
    <dgm:cxn modelId="{7D985365-B6B4-46C6-92C2-B26D0659357D}" type="presParOf" srcId="{692EFA3C-9A9F-4AE0-B26B-12A2A9C4C953}" destId="{C5623216-A378-401B-B7BD-396E5842BE76}" srcOrd="0" destOrd="0" presId="urn:microsoft.com/office/officeart/2005/8/layout/vList2"/>
    <dgm:cxn modelId="{5E993905-3A21-4BC6-BB36-B1B0A555A40E}" type="presParOf" srcId="{692EFA3C-9A9F-4AE0-B26B-12A2A9C4C953}" destId="{69C2A6E1-C675-4A16-886E-3EE38B56B4A5}" srcOrd="1" destOrd="0" presId="urn:microsoft.com/office/officeart/2005/8/layout/vList2"/>
    <dgm:cxn modelId="{A5C8B0F0-C5DA-4600-8FF4-268F78B1690F}" type="presParOf" srcId="{692EFA3C-9A9F-4AE0-B26B-12A2A9C4C953}" destId="{42B5A226-EC58-447D-8820-0623A726C4B0}" srcOrd="2" destOrd="0" presId="urn:microsoft.com/office/officeart/2005/8/layout/vList2"/>
    <dgm:cxn modelId="{AE9D1CCC-5B46-42FC-98CB-F7C59CCE96B1}" type="presParOf" srcId="{692EFA3C-9A9F-4AE0-B26B-12A2A9C4C953}" destId="{38068536-B40C-49CD-9ACF-02DA51CF83D8}" srcOrd="3" destOrd="0" presId="urn:microsoft.com/office/officeart/2005/8/layout/vList2"/>
    <dgm:cxn modelId="{4C86BDD3-C362-40CB-9016-44AA05064252}" type="presParOf" srcId="{692EFA3C-9A9F-4AE0-B26B-12A2A9C4C953}" destId="{3D6FC158-3A43-4FD2-B199-FF97347637D6}" srcOrd="4" destOrd="0" presId="urn:microsoft.com/office/officeart/2005/8/layout/vList2"/>
    <dgm:cxn modelId="{BCFD06E5-83AC-4E8E-92F2-FE4E9116F398}" type="presParOf" srcId="{692EFA3C-9A9F-4AE0-B26B-12A2A9C4C953}" destId="{39164A3B-BB80-44AA-BA1C-5C55172D3BBB}" srcOrd="5" destOrd="0" presId="urn:microsoft.com/office/officeart/2005/8/layout/vList2"/>
    <dgm:cxn modelId="{93726969-723C-406E-874B-0F7A61BCBDC1}" type="presParOf" srcId="{692EFA3C-9A9F-4AE0-B26B-12A2A9C4C953}" destId="{E73B71BB-117B-4CF4-A2CC-5BE347430F75}"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A86A82F-E3CF-4A72-B8C8-C30B3D1CD68D}" type="doc">
      <dgm:prSet loTypeId="urn:microsoft.com/office/officeart/2005/8/layout/vList2" loCatId="list" qsTypeId="urn:microsoft.com/office/officeart/2005/8/quickstyle/simple1#29" qsCatId="simple" csTypeId="urn:microsoft.com/office/officeart/2005/8/colors/accent3_4" csCatId="accent3" phldr="1"/>
      <dgm:spPr/>
      <dgm:t>
        <a:bodyPr/>
        <a:lstStyle/>
        <a:p>
          <a:endParaRPr lang="en-US"/>
        </a:p>
      </dgm:t>
    </dgm:pt>
    <dgm:pt modelId="{CA06438E-F89B-4C9C-A177-4B974425F4F3}">
      <dgm:prSet/>
      <dgm:spPr/>
      <dgm:t>
        <a:bodyPr/>
        <a:lstStyle/>
        <a:p>
          <a:pPr rtl="0"/>
          <a:r>
            <a:rPr lang="en-US" dirty="0" smtClean="0"/>
            <a:t>Encourage or require design of solar-ready buildings</a:t>
          </a:r>
          <a:endParaRPr lang="en-US" dirty="0"/>
        </a:p>
      </dgm:t>
    </dgm:pt>
    <dgm:pt modelId="{666042AF-E1A6-40FB-97C1-C8E3A5FE1ED8}" type="parTrans" cxnId="{ED157546-6B42-4BAC-8386-1EC3D6A39C4F}">
      <dgm:prSet/>
      <dgm:spPr/>
      <dgm:t>
        <a:bodyPr/>
        <a:lstStyle/>
        <a:p>
          <a:endParaRPr lang="en-US"/>
        </a:p>
      </dgm:t>
    </dgm:pt>
    <dgm:pt modelId="{4D472E83-71DE-470A-B374-09120439E97A}" type="sibTrans" cxnId="{ED157546-6B42-4BAC-8386-1EC3D6A39C4F}">
      <dgm:prSet/>
      <dgm:spPr/>
      <dgm:t>
        <a:bodyPr/>
        <a:lstStyle/>
        <a:p>
          <a:endParaRPr lang="en-US"/>
        </a:p>
      </dgm:t>
    </dgm:pt>
    <dgm:pt modelId="{D72CBA07-3535-4F51-95EC-AB50FF16B7B0}">
      <dgm:prSet/>
      <dgm:spPr/>
      <dgm:t>
        <a:bodyPr/>
        <a:lstStyle/>
        <a:p>
          <a:pPr rtl="0"/>
          <a:r>
            <a:rPr lang="en-US" dirty="0" smtClean="0"/>
            <a:t>Improve building energy standards and policies for local government facilities</a:t>
          </a:r>
          <a:endParaRPr lang="en-US" dirty="0"/>
        </a:p>
      </dgm:t>
    </dgm:pt>
    <dgm:pt modelId="{D8CFC76F-570E-4CB3-80DC-4B141C38AD5C}" type="parTrans" cxnId="{1F8E95DE-EA5C-4FD1-A342-4980B80E48B7}">
      <dgm:prSet/>
      <dgm:spPr/>
      <dgm:t>
        <a:bodyPr/>
        <a:lstStyle/>
        <a:p>
          <a:endParaRPr lang="en-US"/>
        </a:p>
      </dgm:t>
    </dgm:pt>
    <dgm:pt modelId="{A56AD4F8-858B-4279-B971-324A01CEB643}" type="sibTrans" cxnId="{1F8E95DE-EA5C-4FD1-A342-4980B80E48B7}">
      <dgm:prSet/>
      <dgm:spPr/>
      <dgm:t>
        <a:bodyPr/>
        <a:lstStyle/>
        <a:p>
          <a:endParaRPr lang="en-US"/>
        </a:p>
      </dgm:t>
    </dgm:pt>
    <dgm:pt modelId="{0149452C-4599-41D0-9091-82A382FB0A74}">
      <dgm:prSet/>
      <dgm:spPr/>
      <dgm:t>
        <a:bodyPr/>
        <a:lstStyle/>
        <a:p>
          <a:pPr rtl="0"/>
          <a:r>
            <a:rPr lang="en-US" dirty="0" smtClean="0">
              <a:solidFill>
                <a:schemeClr val="tx2">
                  <a:lumMod val="75000"/>
                </a:schemeClr>
              </a:solidFill>
            </a:rPr>
            <a:t>Exempt roof-top PV systems from building height limitations</a:t>
          </a:r>
          <a:endParaRPr lang="en-US" dirty="0">
            <a:solidFill>
              <a:schemeClr val="tx2">
                <a:lumMod val="75000"/>
              </a:schemeClr>
            </a:solidFill>
          </a:endParaRPr>
        </a:p>
      </dgm:t>
    </dgm:pt>
    <dgm:pt modelId="{652E0797-CE93-49D7-8E3A-DFEFC611B50B}" type="parTrans" cxnId="{EDDE342D-03B0-48AE-B595-E904D3951DD0}">
      <dgm:prSet/>
      <dgm:spPr/>
      <dgm:t>
        <a:bodyPr/>
        <a:lstStyle/>
        <a:p>
          <a:endParaRPr lang="en-US"/>
        </a:p>
      </dgm:t>
    </dgm:pt>
    <dgm:pt modelId="{FBA52E6E-C102-42BB-9ABB-3BA9EFC0D7A7}" type="sibTrans" cxnId="{EDDE342D-03B0-48AE-B595-E904D3951DD0}">
      <dgm:prSet/>
      <dgm:spPr/>
      <dgm:t>
        <a:bodyPr/>
        <a:lstStyle/>
        <a:p>
          <a:endParaRPr lang="en-US"/>
        </a:p>
      </dgm:t>
    </dgm:pt>
    <dgm:pt modelId="{B7912EA1-8B32-438B-89E7-4B9977EF1262}">
      <dgm:prSet/>
      <dgm:spPr/>
      <dgm:t>
        <a:bodyPr/>
        <a:lstStyle/>
        <a:p>
          <a:pPr rtl="0"/>
          <a:r>
            <a:rPr lang="en-US" dirty="0" smtClean="0"/>
            <a:t>Exempt roof-top PV systems from landscape preservation codes</a:t>
          </a:r>
          <a:endParaRPr lang="en-US" dirty="0"/>
        </a:p>
      </dgm:t>
    </dgm:pt>
    <dgm:pt modelId="{0F1A1D82-AAD2-425B-AEEA-5D674E854917}" type="parTrans" cxnId="{5418FBED-9CED-461C-A14E-8585A4FCF1CB}">
      <dgm:prSet/>
      <dgm:spPr/>
      <dgm:t>
        <a:bodyPr/>
        <a:lstStyle/>
        <a:p>
          <a:endParaRPr lang="en-US"/>
        </a:p>
      </dgm:t>
    </dgm:pt>
    <dgm:pt modelId="{F17C71A8-4EF5-4E45-8A73-D654D9DC06F5}" type="sibTrans" cxnId="{5418FBED-9CED-461C-A14E-8585A4FCF1CB}">
      <dgm:prSet/>
      <dgm:spPr/>
      <dgm:t>
        <a:bodyPr/>
        <a:lstStyle/>
        <a:p>
          <a:endParaRPr lang="en-US"/>
        </a:p>
      </dgm:t>
    </dgm:pt>
    <dgm:pt modelId="{567C2F6A-A289-498F-8E09-AF76407B4486}" type="pres">
      <dgm:prSet presAssocID="{DA86A82F-E3CF-4A72-B8C8-C30B3D1CD68D}" presName="linear" presStyleCnt="0">
        <dgm:presLayoutVars>
          <dgm:animLvl val="lvl"/>
          <dgm:resizeHandles val="exact"/>
        </dgm:presLayoutVars>
      </dgm:prSet>
      <dgm:spPr/>
      <dgm:t>
        <a:bodyPr/>
        <a:lstStyle/>
        <a:p>
          <a:endParaRPr lang="en-US"/>
        </a:p>
      </dgm:t>
    </dgm:pt>
    <dgm:pt modelId="{8D4222C4-EE09-419D-88F5-EA34B6688BD5}" type="pres">
      <dgm:prSet presAssocID="{CA06438E-F89B-4C9C-A177-4B974425F4F3}" presName="parentText" presStyleLbl="node1" presStyleIdx="0" presStyleCnt="4">
        <dgm:presLayoutVars>
          <dgm:chMax val="0"/>
          <dgm:bulletEnabled val="1"/>
        </dgm:presLayoutVars>
      </dgm:prSet>
      <dgm:spPr/>
      <dgm:t>
        <a:bodyPr/>
        <a:lstStyle/>
        <a:p>
          <a:endParaRPr lang="en-US"/>
        </a:p>
      </dgm:t>
    </dgm:pt>
    <dgm:pt modelId="{F510A6C3-22EF-4043-BA72-ED23B00118AF}" type="pres">
      <dgm:prSet presAssocID="{4D472E83-71DE-470A-B374-09120439E97A}" presName="spacer" presStyleCnt="0"/>
      <dgm:spPr/>
      <dgm:t>
        <a:bodyPr/>
        <a:lstStyle/>
        <a:p>
          <a:endParaRPr lang="en-US"/>
        </a:p>
      </dgm:t>
    </dgm:pt>
    <dgm:pt modelId="{2D5DE972-5F54-45B9-9CD9-CFD93907AAFA}" type="pres">
      <dgm:prSet presAssocID="{D72CBA07-3535-4F51-95EC-AB50FF16B7B0}" presName="parentText" presStyleLbl="node1" presStyleIdx="1" presStyleCnt="4">
        <dgm:presLayoutVars>
          <dgm:chMax val="0"/>
          <dgm:bulletEnabled val="1"/>
        </dgm:presLayoutVars>
      </dgm:prSet>
      <dgm:spPr/>
      <dgm:t>
        <a:bodyPr/>
        <a:lstStyle/>
        <a:p>
          <a:endParaRPr lang="en-US"/>
        </a:p>
      </dgm:t>
    </dgm:pt>
    <dgm:pt modelId="{893CA7A1-D558-4EA8-85A2-D7C422ADD182}" type="pres">
      <dgm:prSet presAssocID="{A56AD4F8-858B-4279-B971-324A01CEB643}" presName="spacer" presStyleCnt="0"/>
      <dgm:spPr/>
      <dgm:t>
        <a:bodyPr/>
        <a:lstStyle/>
        <a:p>
          <a:endParaRPr lang="en-US"/>
        </a:p>
      </dgm:t>
    </dgm:pt>
    <dgm:pt modelId="{0ECC693B-9A48-4E82-8CC8-3BEF0897D042}" type="pres">
      <dgm:prSet presAssocID="{0149452C-4599-41D0-9091-82A382FB0A74}" presName="parentText" presStyleLbl="node1" presStyleIdx="2" presStyleCnt="4">
        <dgm:presLayoutVars>
          <dgm:chMax val="0"/>
          <dgm:bulletEnabled val="1"/>
        </dgm:presLayoutVars>
      </dgm:prSet>
      <dgm:spPr/>
      <dgm:t>
        <a:bodyPr/>
        <a:lstStyle/>
        <a:p>
          <a:endParaRPr lang="en-US"/>
        </a:p>
      </dgm:t>
    </dgm:pt>
    <dgm:pt modelId="{94441C5D-7709-45AD-AA93-AD27F4D6C106}" type="pres">
      <dgm:prSet presAssocID="{FBA52E6E-C102-42BB-9ABB-3BA9EFC0D7A7}" presName="spacer" presStyleCnt="0"/>
      <dgm:spPr/>
      <dgm:t>
        <a:bodyPr/>
        <a:lstStyle/>
        <a:p>
          <a:endParaRPr lang="en-US"/>
        </a:p>
      </dgm:t>
    </dgm:pt>
    <dgm:pt modelId="{17045D99-78B9-4B84-A148-67579B7476A8}" type="pres">
      <dgm:prSet presAssocID="{B7912EA1-8B32-438B-89E7-4B9977EF1262}" presName="parentText" presStyleLbl="node1" presStyleIdx="3" presStyleCnt="4">
        <dgm:presLayoutVars>
          <dgm:chMax val="0"/>
          <dgm:bulletEnabled val="1"/>
        </dgm:presLayoutVars>
      </dgm:prSet>
      <dgm:spPr/>
      <dgm:t>
        <a:bodyPr/>
        <a:lstStyle/>
        <a:p>
          <a:endParaRPr lang="en-US"/>
        </a:p>
      </dgm:t>
    </dgm:pt>
  </dgm:ptLst>
  <dgm:cxnLst>
    <dgm:cxn modelId="{F1930823-0948-445C-BF99-8377E05AD244}" type="presOf" srcId="{CA06438E-F89B-4C9C-A177-4B974425F4F3}" destId="{8D4222C4-EE09-419D-88F5-EA34B6688BD5}" srcOrd="0" destOrd="0" presId="urn:microsoft.com/office/officeart/2005/8/layout/vList2"/>
    <dgm:cxn modelId="{5418FBED-9CED-461C-A14E-8585A4FCF1CB}" srcId="{DA86A82F-E3CF-4A72-B8C8-C30B3D1CD68D}" destId="{B7912EA1-8B32-438B-89E7-4B9977EF1262}" srcOrd="3" destOrd="0" parTransId="{0F1A1D82-AAD2-425B-AEEA-5D674E854917}" sibTransId="{F17C71A8-4EF5-4E45-8A73-D654D9DC06F5}"/>
    <dgm:cxn modelId="{1F8E95DE-EA5C-4FD1-A342-4980B80E48B7}" srcId="{DA86A82F-E3CF-4A72-B8C8-C30B3D1CD68D}" destId="{D72CBA07-3535-4F51-95EC-AB50FF16B7B0}" srcOrd="1" destOrd="0" parTransId="{D8CFC76F-570E-4CB3-80DC-4B141C38AD5C}" sibTransId="{A56AD4F8-858B-4279-B971-324A01CEB643}"/>
    <dgm:cxn modelId="{C1210869-AD5D-404C-B8B6-0300D8236408}" type="presOf" srcId="{DA86A82F-E3CF-4A72-B8C8-C30B3D1CD68D}" destId="{567C2F6A-A289-498F-8E09-AF76407B4486}" srcOrd="0" destOrd="0" presId="urn:microsoft.com/office/officeart/2005/8/layout/vList2"/>
    <dgm:cxn modelId="{ED157546-6B42-4BAC-8386-1EC3D6A39C4F}" srcId="{DA86A82F-E3CF-4A72-B8C8-C30B3D1CD68D}" destId="{CA06438E-F89B-4C9C-A177-4B974425F4F3}" srcOrd="0" destOrd="0" parTransId="{666042AF-E1A6-40FB-97C1-C8E3A5FE1ED8}" sibTransId="{4D472E83-71DE-470A-B374-09120439E97A}"/>
    <dgm:cxn modelId="{820F4089-C9DA-4A8A-BEF8-D7C464EDD69C}" type="presOf" srcId="{B7912EA1-8B32-438B-89E7-4B9977EF1262}" destId="{17045D99-78B9-4B84-A148-67579B7476A8}" srcOrd="0" destOrd="0" presId="urn:microsoft.com/office/officeart/2005/8/layout/vList2"/>
    <dgm:cxn modelId="{EDDE342D-03B0-48AE-B595-E904D3951DD0}" srcId="{DA86A82F-E3CF-4A72-B8C8-C30B3D1CD68D}" destId="{0149452C-4599-41D0-9091-82A382FB0A74}" srcOrd="2" destOrd="0" parTransId="{652E0797-CE93-49D7-8E3A-DFEFC611B50B}" sibTransId="{FBA52E6E-C102-42BB-9ABB-3BA9EFC0D7A7}"/>
    <dgm:cxn modelId="{B5B8132B-677E-4E82-81FB-ACBD7F04739C}" type="presOf" srcId="{0149452C-4599-41D0-9091-82A382FB0A74}" destId="{0ECC693B-9A48-4E82-8CC8-3BEF0897D042}" srcOrd="0" destOrd="0" presId="urn:microsoft.com/office/officeart/2005/8/layout/vList2"/>
    <dgm:cxn modelId="{A1545DE5-F5A8-4F41-ADB9-B4E419507B10}" type="presOf" srcId="{D72CBA07-3535-4F51-95EC-AB50FF16B7B0}" destId="{2D5DE972-5F54-45B9-9CD9-CFD93907AAFA}" srcOrd="0" destOrd="0" presId="urn:microsoft.com/office/officeart/2005/8/layout/vList2"/>
    <dgm:cxn modelId="{29862A18-3A21-4BA9-A625-449E30FC666C}" type="presParOf" srcId="{567C2F6A-A289-498F-8E09-AF76407B4486}" destId="{8D4222C4-EE09-419D-88F5-EA34B6688BD5}" srcOrd="0" destOrd="0" presId="urn:microsoft.com/office/officeart/2005/8/layout/vList2"/>
    <dgm:cxn modelId="{97503340-547F-4F7E-8482-A3C8776BE4E2}" type="presParOf" srcId="{567C2F6A-A289-498F-8E09-AF76407B4486}" destId="{F510A6C3-22EF-4043-BA72-ED23B00118AF}" srcOrd="1" destOrd="0" presId="urn:microsoft.com/office/officeart/2005/8/layout/vList2"/>
    <dgm:cxn modelId="{AF06F35D-0F63-4048-9722-B31A1BAB9872}" type="presParOf" srcId="{567C2F6A-A289-498F-8E09-AF76407B4486}" destId="{2D5DE972-5F54-45B9-9CD9-CFD93907AAFA}" srcOrd="2" destOrd="0" presId="urn:microsoft.com/office/officeart/2005/8/layout/vList2"/>
    <dgm:cxn modelId="{60AFE229-2E68-430C-866D-08B5FE4E8686}" type="presParOf" srcId="{567C2F6A-A289-498F-8E09-AF76407B4486}" destId="{893CA7A1-D558-4EA8-85A2-D7C422ADD182}" srcOrd="3" destOrd="0" presId="urn:microsoft.com/office/officeart/2005/8/layout/vList2"/>
    <dgm:cxn modelId="{A82A6FAB-7CBF-421C-AC42-6DD6178F0D61}" type="presParOf" srcId="{567C2F6A-A289-498F-8E09-AF76407B4486}" destId="{0ECC693B-9A48-4E82-8CC8-3BEF0897D042}" srcOrd="4" destOrd="0" presId="urn:microsoft.com/office/officeart/2005/8/layout/vList2"/>
    <dgm:cxn modelId="{311C696D-5CEB-4A5E-9390-052C8AD09AB0}" type="presParOf" srcId="{567C2F6A-A289-498F-8E09-AF76407B4486}" destId="{94441C5D-7709-45AD-AA93-AD27F4D6C106}" srcOrd="5" destOrd="0" presId="urn:microsoft.com/office/officeart/2005/8/layout/vList2"/>
    <dgm:cxn modelId="{04A6416F-09D6-42C2-AAA9-4654C6214BFC}" type="presParOf" srcId="{567C2F6A-A289-498F-8E09-AF76407B4486}" destId="{17045D99-78B9-4B84-A148-67579B7476A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1C104F3-F227-4EC1-9EA5-A3A03B8A8231}" type="doc">
      <dgm:prSet loTypeId="urn:diagrams.loki3.com/TabbedArc+Icon" loCatId="officeonline" qsTypeId="urn:microsoft.com/office/officeart/2005/8/quickstyle/3d2" qsCatId="3D" csTypeId="urn:microsoft.com/office/officeart/2005/8/colors/accent3_2" csCatId="accent3" phldr="1"/>
      <dgm:spPr/>
    </dgm:pt>
    <dgm:pt modelId="{11C2583F-BDEA-4F40-8B80-5C725404F3D5}">
      <dgm:prSet phldrT="[Text]"/>
      <dgm:spPr/>
      <dgm:t>
        <a:bodyPr/>
        <a:lstStyle/>
        <a:p>
          <a:r>
            <a:rPr lang="en-US" b="1" dirty="0" smtClean="0">
              <a:solidFill>
                <a:schemeClr val="tx2"/>
              </a:solidFill>
            </a:rPr>
            <a:t>Legislation</a:t>
          </a:r>
          <a:endParaRPr lang="en-US" b="1" dirty="0">
            <a:solidFill>
              <a:schemeClr val="tx2"/>
            </a:solidFill>
          </a:endParaRPr>
        </a:p>
      </dgm:t>
    </dgm:pt>
    <dgm:pt modelId="{53799BCA-86A6-4C47-987F-D7A053E29A70}" type="parTrans" cxnId="{C77C5CBB-BD21-426E-824B-851EBFEEA754}">
      <dgm:prSet/>
      <dgm:spPr/>
      <dgm:t>
        <a:bodyPr/>
        <a:lstStyle/>
        <a:p>
          <a:endParaRPr lang="en-US"/>
        </a:p>
      </dgm:t>
    </dgm:pt>
    <dgm:pt modelId="{F466638E-210F-42A2-AB44-47966602B01E}" type="sibTrans" cxnId="{C77C5CBB-BD21-426E-824B-851EBFEEA754}">
      <dgm:prSet/>
      <dgm:spPr/>
      <dgm:t>
        <a:bodyPr/>
        <a:lstStyle/>
        <a:p>
          <a:endParaRPr lang="en-US"/>
        </a:p>
      </dgm:t>
    </dgm:pt>
    <dgm:pt modelId="{42872DD4-FA27-4380-9D6A-DC771FEF201A}">
      <dgm:prSet phldrT="[Text]"/>
      <dgm:spPr/>
      <dgm:t>
        <a:bodyPr/>
        <a:lstStyle/>
        <a:p>
          <a:r>
            <a:rPr lang="en-US" b="1" dirty="0" smtClean="0">
              <a:solidFill>
                <a:schemeClr val="tx2"/>
              </a:solidFill>
            </a:rPr>
            <a:t>Stakeholder education</a:t>
          </a:r>
          <a:endParaRPr lang="en-US" b="1" dirty="0">
            <a:solidFill>
              <a:schemeClr val="tx2"/>
            </a:solidFill>
          </a:endParaRPr>
        </a:p>
      </dgm:t>
    </dgm:pt>
    <dgm:pt modelId="{A1C180C6-F2BF-48FD-8A49-45ADE2FCA7EE}" type="parTrans" cxnId="{4EE73AD2-2DD2-4A9C-ADA0-E4783755943C}">
      <dgm:prSet/>
      <dgm:spPr/>
      <dgm:t>
        <a:bodyPr/>
        <a:lstStyle/>
        <a:p>
          <a:endParaRPr lang="en-US"/>
        </a:p>
      </dgm:t>
    </dgm:pt>
    <dgm:pt modelId="{23DF384F-ED41-427D-90EF-4301B35374E7}" type="sibTrans" cxnId="{4EE73AD2-2DD2-4A9C-ADA0-E4783755943C}">
      <dgm:prSet/>
      <dgm:spPr/>
      <dgm:t>
        <a:bodyPr/>
        <a:lstStyle/>
        <a:p>
          <a:endParaRPr lang="en-US"/>
        </a:p>
      </dgm:t>
    </dgm:pt>
    <dgm:pt modelId="{3864DD67-01CC-48A4-A800-DF310D82DFA8}">
      <dgm:prSet phldrT="[Text]"/>
      <dgm:spPr/>
      <dgm:t>
        <a:bodyPr/>
        <a:lstStyle/>
        <a:p>
          <a:r>
            <a:rPr lang="en-US" b="1" dirty="0" smtClean="0">
              <a:solidFill>
                <a:schemeClr val="tx2"/>
              </a:solidFill>
            </a:rPr>
            <a:t>Certification programs for design &amp; construction</a:t>
          </a:r>
          <a:endParaRPr lang="en-US" b="1" dirty="0">
            <a:solidFill>
              <a:schemeClr val="tx2"/>
            </a:solidFill>
          </a:endParaRPr>
        </a:p>
      </dgm:t>
    </dgm:pt>
    <dgm:pt modelId="{86219DE0-E41C-4900-A2D9-929216681FB0}" type="parTrans" cxnId="{9077FAF3-5FA5-436E-ABCE-6C34C08BEADB}">
      <dgm:prSet/>
      <dgm:spPr/>
      <dgm:t>
        <a:bodyPr/>
        <a:lstStyle/>
        <a:p>
          <a:endParaRPr lang="en-US"/>
        </a:p>
      </dgm:t>
    </dgm:pt>
    <dgm:pt modelId="{F8EDD4A5-E893-4A8D-9985-9B292F0C596E}" type="sibTrans" cxnId="{9077FAF3-5FA5-436E-ABCE-6C34C08BEADB}">
      <dgm:prSet/>
      <dgm:spPr/>
      <dgm:t>
        <a:bodyPr/>
        <a:lstStyle/>
        <a:p>
          <a:endParaRPr lang="en-US"/>
        </a:p>
      </dgm:t>
    </dgm:pt>
    <dgm:pt modelId="{4679DCE8-4BBB-43A1-83F7-1449D231E3E4}" type="pres">
      <dgm:prSet presAssocID="{91C104F3-F227-4EC1-9EA5-A3A03B8A8231}" presName="Name0" presStyleCnt="0">
        <dgm:presLayoutVars>
          <dgm:dir/>
          <dgm:resizeHandles val="exact"/>
        </dgm:presLayoutVars>
      </dgm:prSet>
      <dgm:spPr/>
    </dgm:pt>
    <dgm:pt modelId="{896EA7DA-6D3A-4415-AB05-290D4EB71570}" type="pres">
      <dgm:prSet presAssocID="{11C2583F-BDEA-4F40-8B80-5C725404F3D5}" presName="twoplus" presStyleLbl="node1" presStyleIdx="0" presStyleCnt="3">
        <dgm:presLayoutVars>
          <dgm:bulletEnabled val="1"/>
        </dgm:presLayoutVars>
      </dgm:prSet>
      <dgm:spPr/>
      <dgm:t>
        <a:bodyPr/>
        <a:lstStyle/>
        <a:p>
          <a:endParaRPr lang="en-US"/>
        </a:p>
      </dgm:t>
    </dgm:pt>
    <dgm:pt modelId="{A0073282-BD05-4E85-BB13-64B5129AA1EB}" type="pres">
      <dgm:prSet presAssocID="{3864DD67-01CC-48A4-A800-DF310D82DFA8}" presName="twoplus" presStyleLbl="node1" presStyleIdx="1" presStyleCnt="3">
        <dgm:presLayoutVars>
          <dgm:bulletEnabled val="1"/>
        </dgm:presLayoutVars>
      </dgm:prSet>
      <dgm:spPr/>
      <dgm:t>
        <a:bodyPr/>
        <a:lstStyle/>
        <a:p>
          <a:endParaRPr lang="en-US"/>
        </a:p>
      </dgm:t>
    </dgm:pt>
    <dgm:pt modelId="{F3C26B40-8443-43AF-981C-24DA83CFCB02}" type="pres">
      <dgm:prSet presAssocID="{42872DD4-FA27-4380-9D6A-DC771FEF201A}" presName="twoplus" presStyleLbl="node1" presStyleIdx="2" presStyleCnt="3">
        <dgm:presLayoutVars>
          <dgm:bulletEnabled val="1"/>
        </dgm:presLayoutVars>
      </dgm:prSet>
      <dgm:spPr/>
      <dgm:t>
        <a:bodyPr/>
        <a:lstStyle/>
        <a:p>
          <a:endParaRPr lang="en-US"/>
        </a:p>
      </dgm:t>
    </dgm:pt>
  </dgm:ptLst>
  <dgm:cxnLst>
    <dgm:cxn modelId="{C77C5CBB-BD21-426E-824B-851EBFEEA754}" srcId="{91C104F3-F227-4EC1-9EA5-A3A03B8A8231}" destId="{11C2583F-BDEA-4F40-8B80-5C725404F3D5}" srcOrd="0" destOrd="0" parTransId="{53799BCA-86A6-4C47-987F-D7A053E29A70}" sibTransId="{F466638E-210F-42A2-AB44-47966602B01E}"/>
    <dgm:cxn modelId="{8C841706-BDFD-4396-9B79-0C5CEADB8BB2}" type="presOf" srcId="{11C2583F-BDEA-4F40-8B80-5C725404F3D5}" destId="{896EA7DA-6D3A-4415-AB05-290D4EB71570}" srcOrd="0" destOrd="0" presId="urn:diagrams.loki3.com/TabbedArc+Icon"/>
    <dgm:cxn modelId="{4EE73AD2-2DD2-4A9C-ADA0-E4783755943C}" srcId="{91C104F3-F227-4EC1-9EA5-A3A03B8A8231}" destId="{42872DD4-FA27-4380-9D6A-DC771FEF201A}" srcOrd="2" destOrd="0" parTransId="{A1C180C6-F2BF-48FD-8A49-45ADE2FCA7EE}" sibTransId="{23DF384F-ED41-427D-90EF-4301B35374E7}"/>
    <dgm:cxn modelId="{9077FAF3-5FA5-436E-ABCE-6C34C08BEADB}" srcId="{91C104F3-F227-4EC1-9EA5-A3A03B8A8231}" destId="{3864DD67-01CC-48A4-A800-DF310D82DFA8}" srcOrd="1" destOrd="0" parTransId="{86219DE0-E41C-4900-A2D9-929216681FB0}" sibTransId="{F8EDD4A5-E893-4A8D-9985-9B292F0C596E}"/>
    <dgm:cxn modelId="{7E4AF265-DE8C-40A9-B128-7BEDCD3F2589}" type="presOf" srcId="{3864DD67-01CC-48A4-A800-DF310D82DFA8}" destId="{A0073282-BD05-4E85-BB13-64B5129AA1EB}" srcOrd="0" destOrd="0" presId="urn:diagrams.loki3.com/TabbedArc+Icon"/>
    <dgm:cxn modelId="{1E83BA1B-E4B9-4F42-ABBC-DF98728C1137}" type="presOf" srcId="{42872DD4-FA27-4380-9D6A-DC771FEF201A}" destId="{F3C26B40-8443-43AF-981C-24DA83CFCB02}" srcOrd="0" destOrd="0" presId="urn:diagrams.loki3.com/TabbedArc+Icon"/>
    <dgm:cxn modelId="{24A66A59-C756-4841-B985-5449671EF936}" type="presOf" srcId="{91C104F3-F227-4EC1-9EA5-A3A03B8A8231}" destId="{4679DCE8-4BBB-43A1-83F7-1449D231E3E4}" srcOrd="0" destOrd="0" presId="urn:diagrams.loki3.com/TabbedArc+Icon"/>
    <dgm:cxn modelId="{36E6FF53-F96C-4652-B68C-999339C92F8B}" type="presParOf" srcId="{4679DCE8-4BBB-43A1-83F7-1449D231E3E4}" destId="{896EA7DA-6D3A-4415-AB05-290D4EB71570}" srcOrd="0" destOrd="0" presId="urn:diagrams.loki3.com/TabbedArc+Icon"/>
    <dgm:cxn modelId="{06F5A542-544B-4ACC-BB4D-77A71A919B63}" type="presParOf" srcId="{4679DCE8-4BBB-43A1-83F7-1449D231E3E4}" destId="{A0073282-BD05-4E85-BB13-64B5129AA1EB}" srcOrd="1" destOrd="0" presId="urn:diagrams.loki3.com/TabbedArc+Icon"/>
    <dgm:cxn modelId="{D2ACE7C9-59AF-41EA-8DF3-B3DC207C846F}" type="presParOf" srcId="{4679DCE8-4BBB-43A1-83F7-1449D231E3E4}" destId="{F3C26B40-8443-43AF-981C-24DA83CFCB02}" srcOrd="2" destOrd="0" presId="urn:diagrams.loki3.com/TabbedArc+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32053CD-6B6A-4A9B-BAFA-C0A573C7AE8D}" type="doc">
      <dgm:prSet loTypeId="urn:microsoft.com/office/officeart/2005/8/layout/vList2" loCatId="list" qsTypeId="urn:microsoft.com/office/officeart/2005/8/quickstyle/simple1#28" qsCatId="simple" csTypeId="urn:microsoft.com/office/officeart/2005/8/colors/accent3_4" csCatId="accent3" phldr="1"/>
      <dgm:spPr/>
      <dgm:t>
        <a:bodyPr/>
        <a:lstStyle/>
        <a:p>
          <a:endParaRPr lang="en-US"/>
        </a:p>
      </dgm:t>
    </dgm:pt>
    <dgm:pt modelId="{65682FCC-4850-4495-A6C7-3E1A58097099}">
      <dgm:prSet/>
      <dgm:spPr/>
      <dgm:t>
        <a:bodyPr/>
        <a:lstStyle/>
        <a:p>
          <a:pPr rtl="0"/>
          <a:r>
            <a:rPr lang="en-US" dirty="0" smtClean="0"/>
            <a:t>Permits can require a PV system to meet unnecessary requirements</a:t>
          </a:r>
          <a:endParaRPr lang="en-US" dirty="0"/>
        </a:p>
      </dgm:t>
    </dgm:pt>
    <dgm:pt modelId="{DFE15509-5A39-469F-B691-8ED09A975F72}" type="parTrans" cxnId="{BEA15BBC-30A6-4F75-96B2-EA123F2F84F1}">
      <dgm:prSet/>
      <dgm:spPr/>
      <dgm:t>
        <a:bodyPr/>
        <a:lstStyle/>
        <a:p>
          <a:endParaRPr lang="en-US"/>
        </a:p>
      </dgm:t>
    </dgm:pt>
    <dgm:pt modelId="{775AE211-3707-452D-B8C9-11E8AB5AE91E}" type="sibTrans" cxnId="{BEA15BBC-30A6-4F75-96B2-EA123F2F84F1}">
      <dgm:prSet/>
      <dgm:spPr/>
      <dgm:t>
        <a:bodyPr/>
        <a:lstStyle/>
        <a:p>
          <a:endParaRPr lang="en-US"/>
        </a:p>
      </dgm:t>
    </dgm:pt>
    <dgm:pt modelId="{DF14F98C-0D09-4A67-B35A-AD6062A0C68B}">
      <dgm:prSet/>
      <dgm:spPr/>
      <dgm:t>
        <a:bodyPr/>
        <a:lstStyle/>
        <a:p>
          <a:pPr rtl="0"/>
          <a:r>
            <a:rPr lang="en-US" dirty="0" smtClean="0"/>
            <a:t>PV may not be identified in existing permitting requirements</a:t>
          </a:r>
          <a:endParaRPr lang="en-US" dirty="0"/>
        </a:p>
      </dgm:t>
    </dgm:pt>
    <dgm:pt modelId="{146DF3C5-001A-4EB6-9CDC-B80089B8D6C4}" type="parTrans" cxnId="{126BE5B6-C5D2-45A7-9F91-73CDDBE9464B}">
      <dgm:prSet/>
      <dgm:spPr/>
      <dgm:t>
        <a:bodyPr/>
        <a:lstStyle/>
        <a:p>
          <a:endParaRPr lang="en-US"/>
        </a:p>
      </dgm:t>
    </dgm:pt>
    <dgm:pt modelId="{220FA2E6-B2E3-46F3-9C9D-4C2AA788513A}" type="sibTrans" cxnId="{126BE5B6-C5D2-45A7-9F91-73CDDBE9464B}">
      <dgm:prSet/>
      <dgm:spPr/>
      <dgm:t>
        <a:bodyPr/>
        <a:lstStyle/>
        <a:p>
          <a:endParaRPr lang="en-US"/>
        </a:p>
      </dgm:t>
    </dgm:pt>
    <dgm:pt modelId="{DA5A1BBB-E262-4972-B6A7-2E22F552BDE6}">
      <dgm:prSet/>
      <dgm:spPr/>
      <dgm:t>
        <a:bodyPr/>
        <a:lstStyle/>
        <a:p>
          <a:pPr rtl="0"/>
          <a:r>
            <a:rPr lang="en-US" dirty="0" smtClean="0">
              <a:solidFill>
                <a:schemeClr val="tx2">
                  <a:lumMod val="75000"/>
                </a:schemeClr>
              </a:solidFill>
            </a:rPr>
            <a:t>Inspections can take up several days to complete</a:t>
          </a:r>
          <a:endParaRPr lang="en-US" dirty="0">
            <a:solidFill>
              <a:schemeClr val="tx2">
                <a:lumMod val="75000"/>
              </a:schemeClr>
            </a:solidFill>
          </a:endParaRPr>
        </a:p>
      </dgm:t>
    </dgm:pt>
    <dgm:pt modelId="{1AF2D895-4B17-4EF1-A149-776D44B7ADC0}" type="parTrans" cxnId="{CD4CDA90-F9FE-4CF5-A0AA-83F1FEEAAB78}">
      <dgm:prSet/>
      <dgm:spPr/>
      <dgm:t>
        <a:bodyPr/>
        <a:lstStyle/>
        <a:p>
          <a:endParaRPr lang="en-US"/>
        </a:p>
      </dgm:t>
    </dgm:pt>
    <dgm:pt modelId="{0A3F58E5-9BFE-44E0-911F-9438539D7C24}" type="sibTrans" cxnId="{CD4CDA90-F9FE-4CF5-A0AA-83F1FEEAAB78}">
      <dgm:prSet/>
      <dgm:spPr/>
      <dgm:t>
        <a:bodyPr/>
        <a:lstStyle/>
        <a:p>
          <a:endParaRPr lang="en-US"/>
        </a:p>
      </dgm:t>
    </dgm:pt>
    <dgm:pt modelId="{4E85288F-EB3C-44A2-9F25-AD525D0E35D0}">
      <dgm:prSet/>
      <dgm:spPr/>
      <dgm:t>
        <a:bodyPr/>
        <a:lstStyle/>
        <a:p>
          <a:pPr rtl="0"/>
          <a:r>
            <a:rPr lang="en-US" dirty="0" smtClean="0">
              <a:solidFill>
                <a:schemeClr val="tx2">
                  <a:lumMod val="75000"/>
                </a:schemeClr>
              </a:solidFill>
            </a:rPr>
            <a:t>Permit costs vary, may not be tied to the size or complexity of the PV system</a:t>
          </a:r>
          <a:endParaRPr lang="en-US" dirty="0">
            <a:solidFill>
              <a:schemeClr val="tx2">
                <a:lumMod val="75000"/>
              </a:schemeClr>
            </a:solidFill>
          </a:endParaRPr>
        </a:p>
      </dgm:t>
    </dgm:pt>
    <dgm:pt modelId="{C9A1A26A-5051-4005-9405-D683D1494C29}" type="parTrans" cxnId="{549F61AF-AF0D-42F2-8730-4400B6731E2D}">
      <dgm:prSet/>
      <dgm:spPr/>
      <dgm:t>
        <a:bodyPr/>
        <a:lstStyle/>
        <a:p>
          <a:endParaRPr lang="en-US"/>
        </a:p>
      </dgm:t>
    </dgm:pt>
    <dgm:pt modelId="{C1049B8A-9394-48BD-B549-73DCCACDB9FE}" type="sibTrans" cxnId="{549F61AF-AF0D-42F2-8730-4400B6731E2D}">
      <dgm:prSet/>
      <dgm:spPr/>
      <dgm:t>
        <a:bodyPr/>
        <a:lstStyle/>
        <a:p>
          <a:endParaRPr lang="en-US"/>
        </a:p>
      </dgm:t>
    </dgm:pt>
    <dgm:pt modelId="{99B99906-E832-4139-8CFE-1729AB5BFA96}">
      <dgm:prSet/>
      <dgm:spPr/>
      <dgm:t>
        <a:bodyPr/>
        <a:lstStyle/>
        <a:p>
          <a:pPr rtl="0"/>
          <a:r>
            <a:rPr lang="en-US" dirty="0" smtClean="0"/>
            <a:t>In many states, solar requires more than one permit “pulled” by a licensed contractor</a:t>
          </a:r>
          <a:endParaRPr lang="en-US" dirty="0"/>
        </a:p>
      </dgm:t>
    </dgm:pt>
    <dgm:pt modelId="{9B471D7D-1D7F-4EFC-B568-45E8C5104682}" type="parTrans" cxnId="{FACF7878-883C-4C81-8096-6063744D6560}">
      <dgm:prSet/>
      <dgm:spPr/>
      <dgm:t>
        <a:bodyPr/>
        <a:lstStyle/>
        <a:p>
          <a:endParaRPr lang="en-US"/>
        </a:p>
      </dgm:t>
    </dgm:pt>
    <dgm:pt modelId="{79F29CB5-56A9-4560-A79A-F783D62056B0}" type="sibTrans" cxnId="{FACF7878-883C-4C81-8096-6063744D6560}">
      <dgm:prSet/>
      <dgm:spPr/>
      <dgm:t>
        <a:bodyPr/>
        <a:lstStyle/>
        <a:p>
          <a:endParaRPr lang="en-US"/>
        </a:p>
      </dgm:t>
    </dgm:pt>
    <dgm:pt modelId="{D6EF34D1-BD5F-45B5-ACEA-6DF23743D8C0}" type="pres">
      <dgm:prSet presAssocID="{432053CD-6B6A-4A9B-BAFA-C0A573C7AE8D}" presName="linear" presStyleCnt="0">
        <dgm:presLayoutVars>
          <dgm:animLvl val="lvl"/>
          <dgm:resizeHandles val="exact"/>
        </dgm:presLayoutVars>
      </dgm:prSet>
      <dgm:spPr/>
      <dgm:t>
        <a:bodyPr/>
        <a:lstStyle/>
        <a:p>
          <a:endParaRPr lang="en-US"/>
        </a:p>
      </dgm:t>
    </dgm:pt>
    <dgm:pt modelId="{E62F5BEB-5033-48C8-A72C-616FD886217D}" type="pres">
      <dgm:prSet presAssocID="{65682FCC-4850-4495-A6C7-3E1A58097099}" presName="parentText" presStyleLbl="node1" presStyleIdx="0" presStyleCnt="5">
        <dgm:presLayoutVars>
          <dgm:chMax val="0"/>
          <dgm:bulletEnabled val="1"/>
        </dgm:presLayoutVars>
      </dgm:prSet>
      <dgm:spPr/>
      <dgm:t>
        <a:bodyPr/>
        <a:lstStyle/>
        <a:p>
          <a:endParaRPr lang="en-US"/>
        </a:p>
      </dgm:t>
    </dgm:pt>
    <dgm:pt modelId="{4FA5AB57-5A62-4B25-B26D-8734A1FB84FB}" type="pres">
      <dgm:prSet presAssocID="{775AE211-3707-452D-B8C9-11E8AB5AE91E}" presName="spacer" presStyleCnt="0"/>
      <dgm:spPr/>
      <dgm:t>
        <a:bodyPr/>
        <a:lstStyle/>
        <a:p>
          <a:endParaRPr lang="en-US"/>
        </a:p>
      </dgm:t>
    </dgm:pt>
    <dgm:pt modelId="{904C0393-002F-4A09-AD20-6CB71D3002A9}" type="pres">
      <dgm:prSet presAssocID="{DF14F98C-0D09-4A67-B35A-AD6062A0C68B}" presName="parentText" presStyleLbl="node1" presStyleIdx="1" presStyleCnt="5">
        <dgm:presLayoutVars>
          <dgm:chMax val="0"/>
          <dgm:bulletEnabled val="1"/>
        </dgm:presLayoutVars>
      </dgm:prSet>
      <dgm:spPr/>
      <dgm:t>
        <a:bodyPr/>
        <a:lstStyle/>
        <a:p>
          <a:endParaRPr lang="en-US"/>
        </a:p>
      </dgm:t>
    </dgm:pt>
    <dgm:pt modelId="{6F321B68-9871-41C1-8632-985C1F1DDF54}" type="pres">
      <dgm:prSet presAssocID="{220FA2E6-B2E3-46F3-9C9D-4C2AA788513A}" presName="spacer" presStyleCnt="0"/>
      <dgm:spPr/>
      <dgm:t>
        <a:bodyPr/>
        <a:lstStyle/>
        <a:p>
          <a:endParaRPr lang="en-US"/>
        </a:p>
      </dgm:t>
    </dgm:pt>
    <dgm:pt modelId="{65C9FCC3-AD84-4EE2-9DEB-8926018C7004}" type="pres">
      <dgm:prSet presAssocID="{DA5A1BBB-E262-4972-B6A7-2E22F552BDE6}" presName="parentText" presStyleLbl="node1" presStyleIdx="2" presStyleCnt="5" custLinFactY="100000" custLinFactNeighborX="49" custLinFactNeighborY="139228">
        <dgm:presLayoutVars>
          <dgm:chMax val="0"/>
          <dgm:bulletEnabled val="1"/>
        </dgm:presLayoutVars>
      </dgm:prSet>
      <dgm:spPr/>
      <dgm:t>
        <a:bodyPr/>
        <a:lstStyle/>
        <a:p>
          <a:endParaRPr lang="en-US"/>
        </a:p>
      </dgm:t>
    </dgm:pt>
    <dgm:pt modelId="{1B5A3D99-5ADE-4DA4-8E45-B34E6E0C7553}" type="pres">
      <dgm:prSet presAssocID="{0A3F58E5-9BFE-44E0-911F-9438539D7C24}" presName="spacer" presStyleCnt="0"/>
      <dgm:spPr/>
      <dgm:t>
        <a:bodyPr/>
        <a:lstStyle/>
        <a:p>
          <a:endParaRPr lang="en-US"/>
        </a:p>
      </dgm:t>
    </dgm:pt>
    <dgm:pt modelId="{B3116D3B-896C-4A7E-BD88-AD0B9743E2B7}" type="pres">
      <dgm:prSet presAssocID="{4E85288F-EB3C-44A2-9F25-AD525D0E35D0}" presName="parentText" presStyleLbl="node1" presStyleIdx="3" presStyleCnt="5" custLinFactY="100000" custLinFactNeighborX="49" custLinFactNeighborY="191680">
        <dgm:presLayoutVars>
          <dgm:chMax val="0"/>
          <dgm:bulletEnabled val="1"/>
        </dgm:presLayoutVars>
      </dgm:prSet>
      <dgm:spPr/>
      <dgm:t>
        <a:bodyPr/>
        <a:lstStyle/>
        <a:p>
          <a:endParaRPr lang="en-US"/>
        </a:p>
      </dgm:t>
    </dgm:pt>
    <dgm:pt modelId="{E88D6B5E-B572-4590-87EC-AFFDFD897814}" type="pres">
      <dgm:prSet presAssocID="{C1049B8A-9394-48BD-B549-73DCCACDB9FE}" presName="spacer" presStyleCnt="0"/>
      <dgm:spPr/>
      <dgm:t>
        <a:bodyPr/>
        <a:lstStyle/>
        <a:p>
          <a:endParaRPr lang="en-US"/>
        </a:p>
      </dgm:t>
    </dgm:pt>
    <dgm:pt modelId="{4194C0C6-3EA9-4010-9995-BE0B3264B033}" type="pres">
      <dgm:prSet presAssocID="{99B99906-E832-4139-8CFE-1729AB5BFA96}" presName="parentText" presStyleLbl="node1" presStyleIdx="4" presStyleCnt="5" custLinFactY="-200000" custLinFactNeighborX="-975" custLinFactNeighborY="-213224">
        <dgm:presLayoutVars>
          <dgm:chMax val="0"/>
          <dgm:bulletEnabled val="1"/>
        </dgm:presLayoutVars>
      </dgm:prSet>
      <dgm:spPr/>
      <dgm:t>
        <a:bodyPr/>
        <a:lstStyle/>
        <a:p>
          <a:endParaRPr lang="en-US"/>
        </a:p>
      </dgm:t>
    </dgm:pt>
  </dgm:ptLst>
  <dgm:cxnLst>
    <dgm:cxn modelId="{BEA15BBC-30A6-4F75-96B2-EA123F2F84F1}" srcId="{432053CD-6B6A-4A9B-BAFA-C0A573C7AE8D}" destId="{65682FCC-4850-4495-A6C7-3E1A58097099}" srcOrd="0" destOrd="0" parTransId="{DFE15509-5A39-469F-B691-8ED09A975F72}" sibTransId="{775AE211-3707-452D-B8C9-11E8AB5AE91E}"/>
    <dgm:cxn modelId="{549F61AF-AF0D-42F2-8730-4400B6731E2D}" srcId="{432053CD-6B6A-4A9B-BAFA-C0A573C7AE8D}" destId="{4E85288F-EB3C-44A2-9F25-AD525D0E35D0}" srcOrd="3" destOrd="0" parTransId="{C9A1A26A-5051-4005-9405-D683D1494C29}" sibTransId="{C1049B8A-9394-48BD-B549-73DCCACDB9FE}"/>
    <dgm:cxn modelId="{CD4CDA90-F9FE-4CF5-A0AA-83F1FEEAAB78}" srcId="{432053CD-6B6A-4A9B-BAFA-C0A573C7AE8D}" destId="{DA5A1BBB-E262-4972-B6A7-2E22F552BDE6}" srcOrd="2" destOrd="0" parTransId="{1AF2D895-4B17-4EF1-A149-776D44B7ADC0}" sibTransId="{0A3F58E5-9BFE-44E0-911F-9438539D7C24}"/>
    <dgm:cxn modelId="{6F879A1A-87E8-458B-824C-02F1740F1311}" type="presOf" srcId="{DF14F98C-0D09-4A67-B35A-AD6062A0C68B}" destId="{904C0393-002F-4A09-AD20-6CB71D3002A9}" srcOrd="0" destOrd="0" presId="urn:microsoft.com/office/officeart/2005/8/layout/vList2"/>
    <dgm:cxn modelId="{FACF7878-883C-4C81-8096-6063744D6560}" srcId="{432053CD-6B6A-4A9B-BAFA-C0A573C7AE8D}" destId="{99B99906-E832-4139-8CFE-1729AB5BFA96}" srcOrd="4" destOrd="0" parTransId="{9B471D7D-1D7F-4EFC-B568-45E8C5104682}" sibTransId="{79F29CB5-56A9-4560-A79A-F783D62056B0}"/>
    <dgm:cxn modelId="{565B929C-F2D2-4D2C-AB15-CFA76E7E1956}" type="presOf" srcId="{432053CD-6B6A-4A9B-BAFA-C0A573C7AE8D}" destId="{D6EF34D1-BD5F-45B5-ACEA-6DF23743D8C0}" srcOrd="0" destOrd="0" presId="urn:microsoft.com/office/officeart/2005/8/layout/vList2"/>
    <dgm:cxn modelId="{E8BBE4BC-C0E6-42BB-BA73-86A96DEB452A}" type="presOf" srcId="{65682FCC-4850-4495-A6C7-3E1A58097099}" destId="{E62F5BEB-5033-48C8-A72C-616FD886217D}" srcOrd="0" destOrd="0" presId="urn:microsoft.com/office/officeart/2005/8/layout/vList2"/>
    <dgm:cxn modelId="{1F42FDEC-FE24-4F39-9F65-5F216A3E6E9E}" type="presOf" srcId="{DA5A1BBB-E262-4972-B6A7-2E22F552BDE6}" destId="{65C9FCC3-AD84-4EE2-9DEB-8926018C7004}" srcOrd="0" destOrd="0" presId="urn:microsoft.com/office/officeart/2005/8/layout/vList2"/>
    <dgm:cxn modelId="{B3E02868-42D3-4177-A8B8-742C8D00C868}" type="presOf" srcId="{4E85288F-EB3C-44A2-9F25-AD525D0E35D0}" destId="{B3116D3B-896C-4A7E-BD88-AD0B9743E2B7}" srcOrd="0" destOrd="0" presId="urn:microsoft.com/office/officeart/2005/8/layout/vList2"/>
    <dgm:cxn modelId="{126BE5B6-C5D2-45A7-9F91-73CDDBE9464B}" srcId="{432053CD-6B6A-4A9B-BAFA-C0A573C7AE8D}" destId="{DF14F98C-0D09-4A67-B35A-AD6062A0C68B}" srcOrd="1" destOrd="0" parTransId="{146DF3C5-001A-4EB6-9CDC-B80089B8D6C4}" sibTransId="{220FA2E6-B2E3-46F3-9C9D-4C2AA788513A}"/>
    <dgm:cxn modelId="{53A7BA2A-2401-44E5-9DC8-495645B1229B}" type="presOf" srcId="{99B99906-E832-4139-8CFE-1729AB5BFA96}" destId="{4194C0C6-3EA9-4010-9995-BE0B3264B033}" srcOrd="0" destOrd="0" presId="urn:microsoft.com/office/officeart/2005/8/layout/vList2"/>
    <dgm:cxn modelId="{5A42C506-B3F5-4393-9F13-F8775D639DE7}" type="presParOf" srcId="{D6EF34D1-BD5F-45B5-ACEA-6DF23743D8C0}" destId="{E62F5BEB-5033-48C8-A72C-616FD886217D}" srcOrd="0" destOrd="0" presId="urn:microsoft.com/office/officeart/2005/8/layout/vList2"/>
    <dgm:cxn modelId="{E9CF7469-110F-4115-97C5-AA32230C966C}" type="presParOf" srcId="{D6EF34D1-BD5F-45B5-ACEA-6DF23743D8C0}" destId="{4FA5AB57-5A62-4B25-B26D-8734A1FB84FB}" srcOrd="1" destOrd="0" presId="urn:microsoft.com/office/officeart/2005/8/layout/vList2"/>
    <dgm:cxn modelId="{AE2951D0-68A7-4CBE-9B1C-23CF8B906B6F}" type="presParOf" srcId="{D6EF34D1-BD5F-45B5-ACEA-6DF23743D8C0}" destId="{904C0393-002F-4A09-AD20-6CB71D3002A9}" srcOrd="2" destOrd="0" presId="urn:microsoft.com/office/officeart/2005/8/layout/vList2"/>
    <dgm:cxn modelId="{4DF4A640-8A43-45AF-BD4D-BF50DD12A65C}" type="presParOf" srcId="{D6EF34D1-BD5F-45B5-ACEA-6DF23743D8C0}" destId="{6F321B68-9871-41C1-8632-985C1F1DDF54}" srcOrd="3" destOrd="0" presId="urn:microsoft.com/office/officeart/2005/8/layout/vList2"/>
    <dgm:cxn modelId="{A6AD2165-6BE1-42D9-A6F1-4F18FC700D43}" type="presParOf" srcId="{D6EF34D1-BD5F-45B5-ACEA-6DF23743D8C0}" destId="{65C9FCC3-AD84-4EE2-9DEB-8926018C7004}" srcOrd="4" destOrd="0" presId="urn:microsoft.com/office/officeart/2005/8/layout/vList2"/>
    <dgm:cxn modelId="{97B4E316-4328-47DD-99CC-2AF1DA2ECF6C}" type="presParOf" srcId="{D6EF34D1-BD5F-45B5-ACEA-6DF23743D8C0}" destId="{1B5A3D99-5ADE-4DA4-8E45-B34E6E0C7553}" srcOrd="5" destOrd="0" presId="urn:microsoft.com/office/officeart/2005/8/layout/vList2"/>
    <dgm:cxn modelId="{CF10C6EE-570E-4E41-A413-DAAC4F07756E}" type="presParOf" srcId="{D6EF34D1-BD5F-45B5-ACEA-6DF23743D8C0}" destId="{B3116D3B-896C-4A7E-BD88-AD0B9743E2B7}" srcOrd="6" destOrd="0" presId="urn:microsoft.com/office/officeart/2005/8/layout/vList2"/>
    <dgm:cxn modelId="{5A1C91CF-9115-47DA-BD26-53B8D90C6DA4}" type="presParOf" srcId="{D6EF34D1-BD5F-45B5-ACEA-6DF23743D8C0}" destId="{E88D6B5E-B572-4590-87EC-AFFDFD897814}" srcOrd="7" destOrd="0" presId="urn:microsoft.com/office/officeart/2005/8/layout/vList2"/>
    <dgm:cxn modelId="{FFFFC2A2-4768-4DD5-85DB-8CBF5EF94E4C}" type="presParOf" srcId="{D6EF34D1-BD5F-45B5-ACEA-6DF23743D8C0}" destId="{4194C0C6-3EA9-4010-9995-BE0B3264B033}"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2D4E817-D62A-4690-ABA6-CAFAF314DC9C}" type="doc">
      <dgm:prSet loTypeId="urn:microsoft.com/office/officeart/2005/8/layout/list1" loCatId="list" qsTypeId="urn:microsoft.com/office/officeart/2005/8/quickstyle/simple1#31" qsCatId="simple" csTypeId="urn:microsoft.com/office/officeart/2005/8/colors/accent6_5" csCatId="accent6" phldr="1"/>
      <dgm:spPr/>
      <dgm:t>
        <a:bodyPr/>
        <a:lstStyle/>
        <a:p>
          <a:endParaRPr lang="en-US"/>
        </a:p>
      </dgm:t>
    </dgm:pt>
    <dgm:pt modelId="{8DCDCBE3-3356-45A5-A5C7-77608FA7E91C}">
      <dgm:prSet custT="1"/>
      <dgm:spPr/>
      <dgm:t>
        <a:bodyPr/>
        <a:lstStyle/>
        <a:p>
          <a:pPr rtl="0"/>
          <a:r>
            <a:rPr lang="en-US" sz="1600" dirty="0" smtClean="0">
              <a:solidFill>
                <a:schemeClr val="tx2">
                  <a:lumMod val="75000"/>
                </a:schemeClr>
              </a:solidFill>
            </a:rPr>
            <a:t>Understand the entire permitting and inspection process. </a:t>
          </a:r>
          <a:endParaRPr lang="en-US" sz="1600" dirty="0">
            <a:solidFill>
              <a:schemeClr val="tx2">
                <a:lumMod val="75000"/>
              </a:schemeClr>
            </a:solidFill>
          </a:endParaRPr>
        </a:p>
      </dgm:t>
    </dgm:pt>
    <dgm:pt modelId="{AAC48174-A2F8-4B38-A410-E8E94B505EB8}" type="parTrans" cxnId="{A765F53E-CD9B-4083-8E9B-14AFAB435077}">
      <dgm:prSet/>
      <dgm:spPr/>
      <dgm:t>
        <a:bodyPr/>
        <a:lstStyle/>
        <a:p>
          <a:endParaRPr lang="en-US"/>
        </a:p>
      </dgm:t>
    </dgm:pt>
    <dgm:pt modelId="{BEB14D36-068C-41F3-965B-C8256728EC48}" type="sibTrans" cxnId="{A765F53E-CD9B-4083-8E9B-14AFAB435077}">
      <dgm:prSet/>
      <dgm:spPr/>
      <dgm:t>
        <a:bodyPr/>
        <a:lstStyle/>
        <a:p>
          <a:endParaRPr lang="en-US"/>
        </a:p>
      </dgm:t>
    </dgm:pt>
    <dgm:pt modelId="{D3492951-C8AA-4F9B-8F60-1B4F167757E7}">
      <dgm:prSet custT="1"/>
      <dgm:spPr/>
      <dgm:t>
        <a:bodyPr/>
        <a:lstStyle/>
        <a:p>
          <a:pPr rtl="0"/>
          <a:r>
            <a:rPr lang="en-US" sz="1600" dirty="0" smtClean="0">
              <a:solidFill>
                <a:schemeClr val="tx2">
                  <a:lumMod val="75000"/>
                </a:schemeClr>
              </a:solidFill>
            </a:rPr>
            <a:t>Simplify permit application forms and review processes. </a:t>
          </a:r>
          <a:endParaRPr lang="en-US" sz="1600" dirty="0">
            <a:solidFill>
              <a:schemeClr val="tx2">
                <a:lumMod val="75000"/>
              </a:schemeClr>
            </a:solidFill>
          </a:endParaRPr>
        </a:p>
      </dgm:t>
    </dgm:pt>
    <dgm:pt modelId="{CF552502-3C63-47CC-AB4C-3A07DAC1ACB2}" type="parTrans" cxnId="{C021B752-659A-4E0E-9C72-12B2E41D801D}">
      <dgm:prSet/>
      <dgm:spPr/>
      <dgm:t>
        <a:bodyPr/>
        <a:lstStyle/>
        <a:p>
          <a:endParaRPr lang="en-US"/>
        </a:p>
      </dgm:t>
    </dgm:pt>
    <dgm:pt modelId="{3F3DF529-EE4E-46E6-BD72-ADC407B13C72}" type="sibTrans" cxnId="{C021B752-659A-4E0E-9C72-12B2E41D801D}">
      <dgm:prSet/>
      <dgm:spPr/>
      <dgm:t>
        <a:bodyPr/>
        <a:lstStyle/>
        <a:p>
          <a:endParaRPr lang="en-US"/>
        </a:p>
      </dgm:t>
    </dgm:pt>
    <dgm:pt modelId="{72E8F23A-183A-46F2-A32C-73A1DA2607D1}">
      <dgm:prSet custT="1"/>
      <dgm:spPr/>
      <dgm:t>
        <a:bodyPr/>
        <a:lstStyle/>
        <a:p>
          <a:pPr rtl="0"/>
          <a:r>
            <a:rPr lang="en-US" sz="1600" dirty="0" smtClean="0">
              <a:solidFill>
                <a:schemeClr val="tx2">
                  <a:lumMod val="75000"/>
                </a:schemeClr>
              </a:solidFill>
            </a:rPr>
            <a:t>Coordinate permitting procedures with nearby jurisdictions.</a:t>
          </a:r>
          <a:endParaRPr lang="en-US" sz="1600" dirty="0">
            <a:solidFill>
              <a:schemeClr val="tx2">
                <a:lumMod val="75000"/>
              </a:schemeClr>
            </a:solidFill>
          </a:endParaRPr>
        </a:p>
      </dgm:t>
    </dgm:pt>
    <dgm:pt modelId="{09B1B340-370F-4295-B295-E60C8CFF7C3D}" type="parTrans" cxnId="{D03B6950-2598-4E66-A0F8-26A40E7C0527}">
      <dgm:prSet/>
      <dgm:spPr/>
      <dgm:t>
        <a:bodyPr/>
        <a:lstStyle/>
        <a:p>
          <a:endParaRPr lang="en-US"/>
        </a:p>
      </dgm:t>
    </dgm:pt>
    <dgm:pt modelId="{3C556682-FDCC-452E-B1F5-84DFC9D68C14}" type="sibTrans" cxnId="{D03B6950-2598-4E66-A0F8-26A40E7C0527}">
      <dgm:prSet/>
      <dgm:spPr/>
      <dgm:t>
        <a:bodyPr/>
        <a:lstStyle/>
        <a:p>
          <a:endParaRPr lang="en-US"/>
        </a:p>
      </dgm:t>
    </dgm:pt>
    <dgm:pt modelId="{B769002A-EF76-410F-AF0A-E1FEE88C4019}">
      <dgm:prSet custT="1"/>
      <dgm:spPr/>
      <dgm:t>
        <a:bodyPr/>
        <a:lstStyle/>
        <a:p>
          <a:pPr rtl="0"/>
          <a:r>
            <a:rPr lang="en-US" sz="1600" dirty="0" smtClean="0">
              <a:solidFill>
                <a:schemeClr val="tx2">
                  <a:lumMod val="75000"/>
                </a:schemeClr>
              </a:solidFill>
            </a:rPr>
            <a:t>Allow online or over-the-counter building permits.</a:t>
          </a:r>
          <a:endParaRPr lang="en-US" sz="1600" dirty="0">
            <a:solidFill>
              <a:schemeClr val="tx2">
                <a:lumMod val="75000"/>
              </a:schemeClr>
            </a:solidFill>
          </a:endParaRPr>
        </a:p>
      </dgm:t>
    </dgm:pt>
    <dgm:pt modelId="{377DA570-2B38-4189-9167-195388901087}" type="parTrans" cxnId="{EEEA1775-B7D4-4BE9-9ED2-EF3DEE8D09A2}">
      <dgm:prSet/>
      <dgm:spPr/>
      <dgm:t>
        <a:bodyPr/>
        <a:lstStyle/>
        <a:p>
          <a:endParaRPr lang="en-US"/>
        </a:p>
      </dgm:t>
    </dgm:pt>
    <dgm:pt modelId="{7B3B4237-564B-4B11-AFF8-986483CB797B}" type="sibTrans" cxnId="{EEEA1775-B7D4-4BE9-9ED2-EF3DEE8D09A2}">
      <dgm:prSet/>
      <dgm:spPr/>
      <dgm:t>
        <a:bodyPr/>
        <a:lstStyle/>
        <a:p>
          <a:endParaRPr lang="en-US"/>
        </a:p>
      </dgm:t>
    </dgm:pt>
    <dgm:pt modelId="{01243683-4569-4A36-8308-752FEBE42464}">
      <dgm:prSet custT="1"/>
      <dgm:spPr/>
      <dgm:t>
        <a:bodyPr/>
        <a:lstStyle/>
        <a:p>
          <a:pPr rtl="0"/>
          <a:r>
            <a:rPr lang="en-US" sz="1600" dirty="0" smtClean="0">
              <a:solidFill>
                <a:schemeClr val="tx2">
                  <a:lumMod val="75000"/>
                </a:schemeClr>
              </a:solidFill>
            </a:rPr>
            <a:t>Provide training to building and electrical inspectors.</a:t>
          </a:r>
          <a:endParaRPr lang="en-US" sz="1600" dirty="0">
            <a:solidFill>
              <a:schemeClr val="tx2">
                <a:lumMod val="75000"/>
              </a:schemeClr>
            </a:solidFill>
          </a:endParaRPr>
        </a:p>
      </dgm:t>
    </dgm:pt>
    <dgm:pt modelId="{682E7D7D-285D-4AC8-A55B-0DCF33644F30}" type="parTrans" cxnId="{AA16BD6C-CDDE-404A-BC8E-4B5788E07926}">
      <dgm:prSet/>
      <dgm:spPr/>
      <dgm:t>
        <a:bodyPr/>
        <a:lstStyle/>
        <a:p>
          <a:endParaRPr lang="en-US"/>
        </a:p>
      </dgm:t>
    </dgm:pt>
    <dgm:pt modelId="{B046DB25-5655-4607-9CF2-216CA67A21E5}" type="sibTrans" cxnId="{AA16BD6C-CDDE-404A-BC8E-4B5788E07926}">
      <dgm:prSet/>
      <dgm:spPr/>
      <dgm:t>
        <a:bodyPr/>
        <a:lstStyle/>
        <a:p>
          <a:endParaRPr lang="en-US"/>
        </a:p>
      </dgm:t>
    </dgm:pt>
    <dgm:pt modelId="{1C34B301-7236-483A-810E-4ABB2519530F}" type="pres">
      <dgm:prSet presAssocID="{A2D4E817-D62A-4690-ABA6-CAFAF314DC9C}" presName="linear" presStyleCnt="0">
        <dgm:presLayoutVars>
          <dgm:dir/>
          <dgm:animLvl val="lvl"/>
          <dgm:resizeHandles val="exact"/>
        </dgm:presLayoutVars>
      </dgm:prSet>
      <dgm:spPr/>
      <dgm:t>
        <a:bodyPr/>
        <a:lstStyle/>
        <a:p>
          <a:endParaRPr lang="en-US"/>
        </a:p>
      </dgm:t>
    </dgm:pt>
    <dgm:pt modelId="{CF55D3B3-3152-42F6-871A-6D2510038125}" type="pres">
      <dgm:prSet presAssocID="{8DCDCBE3-3356-45A5-A5C7-77608FA7E91C}" presName="parentLin" presStyleCnt="0"/>
      <dgm:spPr/>
      <dgm:t>
        <a:bodyPr/>
        <a:lstStyle/>
        <a:p>
          <a:endParaRPr lang="en-US"/>
        </a:p>
      </dgm:t>
    </dgm:pt>
    <dgm:pt modelId="{E0E94664-846E-4083-8096-6A800D101D08}" type="pres">
      <dgm:prSet presAssocID="{8DCDCBE3-3356-45A5-A5C7-77608FA7E91C}" presName="parentLeftMargin" presStyleLbl="node1" presStyleIdx="0" presStyleCnt="5"/>
      <dgm:spPr/>
      <dgm:t>
        <a:bodyPr/>
        <a:lstStyle/>
        <a:p>
          <a:endParaRPr lang="en-US"/>
        </a:p>
      </dgm:t>
    </dgm:pt>
    <dgm:pt modelId="{2FE82B85-8BFD-4692-8A17-57C77CDBE766}" type="pres">
      <dgm:prSet presAssocID="{8DCDCBE3-3356-45A5-A5C7-77608FA7E91C}" presName="parentText" presStyleLbl="node1" presStyleIdx="0" presStyleCnt="5" custScaleX="141706" custScaleY="98419" custLinFactNeighborY="19709">
        <dgm:presLayoutVars>
          <dgm:chMax val="0"/>
          <dgm:bulletEnabled val="1"/>
        </dgm:presLayoutVars>
      </dgm:prSet>
      <dgm:spPr/>
      <dgm:t>
        <a:bodyPr/>
        <a:lstStyle/>
        <a:p>
          <a:endParaRPr lang="en-US"/>
        </a:p>
      </dgm:t>
    </dgm:pt>
    <dgm:pt modelId="{17E27821-F225-4AC0-BABB-B1C934F39B73}" type="pres">
      <dgm:prSet presAssocID="{8DCDCBE3-3356-45A5-A5C7-77608FA7E91C}" presName="negativeSpace" presStyleCnt="0"/>
      <dgm:spPr/>
      <dgm:t>
        <a:bodyPr/>
        <a:lstStyle/>
        <a:p>
          <a:endParaRPr lang="en-US"/>
        </a:p>
      </dgm:t>
    </dgm:pt>
    <dgm:pt modelId="{22E0AECE-D988-4E26-9EFA-1C4ACB021304}" type="pres">
      <dgm:prSet presAssocID="{8DCDCBE3-3356-45A5-A5C7-77608FA7E91C}" presName="childText" presStyleLbl="conFgAcc1" presStyleIdx="0" presStyleCnt="5">
        <dgm:presLayoutVars>
          <dgm:bulletEnabled val="1"/>
        </dgm:presLayoutVars>
      </dgm:prSet>
      <dgm:spPr/>
      <dgm:t>
        <a:bodyPr/>
        <a:lstStyle/>
        <a:p>
          <a:endParaRPr lang="en-US"/>
        </a:p>
      </dgm:t>
    </dgm:pt>
    <dgm:pt modelId="{F9D43CFC-4741-4455-9C66-1075D306ADE3}" type="pres">
      <dgm:prSet presAssocID="{BEB14D36-068C-41F3-965B-C8256728EC48}" presName="spaceBetweenRectangles" presStyleCnt="0"/>
      <dgm:spPr/>
      <dgm:t>
        <a:bodyPr/>
        <a:lstStyle/>
        <a:p>
          <a:endParaRPr lang="en-US"/>
        </a:p>
      </dgm:t>
    </dgm:pt>
    <dgm:pt modelId="{37E2E8D7-BA26-400D-9632-81E34F5214E5}" type="pres">
      <dgm:prSet presAssocID="{D3492951-C8AA-4F9B-8F60-1B4F167757E7}" presName="parentLin" presStyleCnt="0"/>
      <dgm:spPr/>
      <dgm:t>
        <a:bodyPr/>
        <a:lstStyle/>
        <a:p>
          <a:endParaRPr lang="en-US"/>
        </a:p>
      </dgm:t>
    </dgm:pt>
    <dgm:pt modelId="{B512E03C-7020-4F2C-A017-D14658997802}" type="pres">
      <dgm:prSet presAssocID="{D3492951-C8AA-4F9B-8F60-1B4F167757E7}" presName="parentLeftMargin" presStyleLbl="node1" presStyleIdx="0" presStyleCnt="5"/>
      <dgm:spPr/>
      <dgm:t>
        <a:bodyPr/>
        <a:lstStyle/>
        <a:p>
          <a:endParaRPr lang="en-US"/>
        </a:p>
      </dgm:t>
    </dgm:pt>
    <dgm:pt modelId="{1EF4ACC1-23BC-49CF-A884-95652A9F8D92}" type="pres">
      <dgm:prSet presAssocID="{D3492951-C8AA-4F9B-8F60-1B4F167757E7}" presName="parentText" presStyleLbl="node1" presStyleIdx="1" presStyleCnt="5" custScaleX="143982" custLinFactNeighborY="23797">
        <dgm:presLayoutVars>
          <dgm:chMax val="0"/>
          <dgm:bulletEnabled val="1"/>
        </dgm:presLayoutVars>
      </dgm:prSet>
      <dgm:spPr/>
      <dgm:t>
        <a:bodyPr/>
        <a:lstStyle/>
        <a:p>
          <a:endParaRPr lang="en-US"/>
        </a:p>
      </dgm:t>
    </dgm:pt>
    <dgm:pt modelId="{A84B1E1D-B6E9-4EA3-AF01-8C517F8309DD}" type="pres">
      <dgm:prSet presAssocID="{D3492951-C8AA-4F9B-8F60-1B4F167757E7}" presName="negativeSpace" presStyleCnt="0"/>
      <dgm:spPr/>
      <dgm:t>
        <a:bodyPr/>
        <a:lstStyle/>
        <a:p>
          <a:endParaRPr lang="en-US"/>
        </a:p>
      </dgm:t>
    </dgm:pt>
    <dgm:pt modelId="{128EC6AA-A8D6-4D8D-9EC1-24B702A5A7B7}" type="pres">
      <dgm:prSet presAssocID="{D3492951-C8AA-4F9B-8F60-1B4F167757E7}" presName="childText" presStyleLbl="conFgAcc1" presStyleIdx="1" presStyleCnt="5">
        <dgm:presLayoutVars>
          <dgm:bulletEnabled val="1"/>
        </dgm:presLayoutVars>
      </dgm:prSet>
      <dgm:spPr/>
      <dgm:t>
        <a:bodyPr/>
        <a:lstStyle/>
        <a:p>
          <a:endParaRPr lang="en-US"/>
        </a:p>
      </dgm:t>
    </dgm:pt>
    <dgm:pt modelId="{D55E22E2-9FDC-46D9-B479-D66EED1DA0FB}" type="pres">
      <dgm:prSet presAssocID="{3F3DF529-EE4E-46E6-BD72-ADC407B13C72}" presName="spaceBetweenRectangles" presStyleCnt="0"/>
      <dgm:spPr/>
      <dgm:t>
        <a:bodyPr/>
        <a:lstStyle/>
        <a:p>
          <a:endParaRPr lang="en-US"/>
        </a:p>
      </dgm:t>
    </dgm:pt>
    <dgm:pt modelId="{CCC964AD-3EA3-459A-ADDB-67379098F2F6}" type="pres">
      <dgm:prSet presAssocID="{72E8F23A-183A-46F2-A32C-73A1DA2607D1}" presName="parentLin" presStyleCnt="0"/>
      <dgm:spPr/>
      <dgm:t>
        <a:bodyPr/>
        <a:lstStyle/>
        <a:p>
          <a:endParaRPr lang="en-US"/>
        </a:p>
      </dgm:t>
    </dgm:pt>
    <dgm:pt modelId="{9FC02C5D-8154-4228-AC86-7592F34C4363}" type="pres">
      <dgm:prSet presAssocID="{72E8F23A-183A-46F2-A32C-73A1DA2607D1}" presName="parentLeftMargin" presStyleLbl="node1" presStyleIdx="1" presStyleCnt="5"/>
      <dgm:spPr/>
      <dgm:t>
        <a:bodyPr/>
        <a:lstStyle/>
        <a:p>
          <a:endParaRPr lang="en-US"/>
        </a:p>
      </dgm:t>
    </dgm:pt>
    <dgm:pt modelId="{E86E42C7-5D9E-4E46-BBD6-ECFB06A3D292}" type="pres">
      <dgm:prSet presAssocID="{72E8F23A-183A-46F2-A32C-73A1DA2607D1}" presName="parentText" presStyleLbl="node1" presStyleIdx="2" presStyleCnt="5" custScaleX="143982" custLinFactNeighborY="13160">
        <dgm:presLayoutVars>
          <dgm:chMax val="0"/>
          <dgm:bulletEnabled val="1"/>
        </dgm:presLayoutVars>
      </dgm:prSet>
      <dgm:spPr/>
      <dgm:t>
        <a:bodyPr/>
        <a:lstStyle/>
        <a:p>
          <a:endParaRPr lang="en-US"/>
        </a:p>
      </dgm:t>
    </dgm:pt>
    <dgm:pt modelId="{B726F531-EA8C-4CCB-810F-A67FDFA74BB0}" type="pres">
      <dgm:prSet presAssocID="{72E8F23A-183A-46F2-A32C-73A1DA2607D1}" presName="negativeSpace" presStyleCnt="0"/>
      <dgm:spPr/>
      <dgm:t>
        <a:bodyPr/>
        <a:lstStyle/>
        <a:p>
          <a:endParaRPr lang="en-US"/>
        </a:p>
      </dgm:t>
    </dgm:pt>
    <dgm:pt modelId="{40044332-D788-4DD2-8AC1-C2CF5669FB32}" type="pres">
      <dgm:prSet presAssocID="{72E8F23A-183A-46F2-A32C-73A1DA2607D1}" presName="childText" presStyleLbl="conFgAcc1" presStyleIdx="2" presStyleCnt="5">
        <dgm:presLayoutVars>
          <dgm:bulletEnabled val="1"/>
        </dgm:presLayoutVars>
      </dgm:prSet>
      <dgm:spPr/>
      <dgm:t>
        <a:bodyPr/>
        <a:lstStyle/>
        <a:p>
          <a:endParaRPr lang="en-US"/>
        </a:p>
      </dgm:t>
    </dgm:pt>
    <dgm:pt modelId="{725F2593-F23A-43FC-8857-069D95456F9C}" type="pres">
      <dgm:prSet presAssocID="{3C556682-FDCC-452E-B1F5-84DFC9D68C14}" presName="spaceBetweenRectangles" presStyleCnt="0"/>
      <dgm:spPr/>
      <dgm:t>
        <a:bodyPr/>
        <a:lstStyle/>
        <a:p>
          <a:endParaRPr lang="en-US"/>
        </a:p>
      </dgm:t>
    </dgm:pt>
    <dgm:pt modelId="{D58CD178-C356-44CA-A5B6-D9B37B53A74F}" type="pres">
      <dgm:prSet presAssocID="{01243683-4569-4A36-8308-752FEBE42464}" presName="parentLin" presStyleCnt="0"/>
      <dgm:spPr/>
      <dgm:t>
        <a:bodyPr/>
        <a:lstStyle/>
        <a:p>
          <a:endParaRPr lang="en-US"/>
        </a:p>
      </dgm:t>
    </dgm:pt>
    <dgm:pt modelId="{2714D5B1-D525-41BB-AB54-FFF2389C8CE5}" type="pres">
      <dgm:prSet presAssocID="{01243683-4569-4A36-8308-752FEBE42464}" presName="parentLeftMargin" presStyleLbl="node1" presStyleIdx="2" presStyleCnt="5"/>
      <dgm:spPr/>
      <dgm:t>
        <a:bodyPr/>
        <a:lstStyle/>
        <a:p>
          <a:endParaRPr lang="en-US"/>
        </a:p>
      </dgm:t>
    </dgm:pt>
    <dgm:pt modelId="{3FFE307A-A9D1-42AB-94FF-D1C56572B161}" type="pres">
      <dgm:prSet presAssocID="{01243683-4569-4A36-8308-752FEBE42464}" presName="parentText" presStyleLbl="node1" presStyleIdx="3" presStyleCnt="5" custScaleX="142857" custLinFactNeighborX="515" custLinFactNeighborY="17632">
        <dgm:presLayoutVars>
          <dgm:chMax val="0"/>
          <dgm:bulletEnabled val="1"/>
        </dgm:presLayoutVars>
      </dgm:prSet>
      <dgm:spPr/>
      <dgm:t>
        <a:bodyPr/>
        <a:lstStyle/>
        <a:p>
          <a:endParaRPr lang="en-US"/>
        </a:p>
      </dgm:t>
    </dgm:pt>
    <dgm:pt modelId="{CDF1EF1B-C351-4EFB-9034-19DE20039C16}" type="pres">
      <dgm:prSet presAssocID="{01243683-4569-4A36-8308-752FEBE42464}" presName="negativeSpace" presStyleCnt="0"/>
      <dgm:spPr/>
      <dgm:t>
        <a:bodyPr/>
        <a:lstStyle/>
        <a:p>
          <a:endParaRPr lang="en-US"/>
        </a:p>
      </dgm:t>
    </dgm:pt>
    <dgm:pt modelId="{E0CC344D-8015-4AAB-8990-AF9F6DF5056D}" type="pres">
      <dgm:prSet presAssocID="{01243683-4569-4A36-8308-752FEBE42464}" presName="childText" presStyleLbl="conFgAcc1" presStyleIdx="3" presStyleCnt="5">
        <dgm:presLayoutVars>
          <dgm:bulletEnabled val="1"/>
        </dgm:presLayoutVars>
      </dgm:prSet>
      <dgm:spPr/>
      <dgm:t>
        <a:bodyPr/>
        <a:lstStyle/>
        <a:p>
          <a:endParaRPr lang="en-US"/>
        </a:p>
      </dgm:t>
    </dgm:pt>
    <dgm:pt modelId="{087837AA-BBC3-40EC-A7AE-471918E40181}" type="pres">
      <dgm:prSet presAssocID="{B046DB25-5655-4607-9CF2-216CA67A21E5}" presName="spaceBetweenRectangles" presStyleCnt="0"/>
      <dgm:spPr/>
      <dgm:t>
        <a:bodyPr/>
        <a:lstStyle/>
        <a:p>
          <a:endParaRPr lang="en-US"/>
        </a:p>
      </dgm:t>
    </dgm:pt>
    <dgm:pt modelId="{891C61BE-8421-4D5E-8CAC-3E549EA3658F}" type="pres">
      <dgm:prSet presAssocID="{B769002A-EF76-410F-AF0A-E1FEE88C4019}" presName="parentLin" presStyleCnt="0"/>
      <dgm:spPr/>
      <dgm:t>
        <a:bodyPr/>
        <a:lstStyle/>
        <a:p>
          <a:endParaRPr lang="en-US"/>
        </a:p>
      </dgm:t>
    </dgm:pt>
    <dgm:pt modelId="{16C60D51-5B6A-480B-A936-C0C5C622034B}" type="pres">
      <dgm:prSet presAssocID="{B769002A-EF76-410F-AF0A-E1FEE88C4019}" presName="parentLeftMargin" presStyleLbl="node1" presStyleIdx="3" presStyleCnt="5"/>
      <dgm:spPr/>
      <dgm:t>
        <a:bodyPr/>
        <a:lstStyle/>
        <a:p>
          <a:endParaRPr lang="en-US"/>
        </a:p>
      </dgm:t>
    </dgm:pt>
    <dgm:pt modelId="{8B7A39B2-999D-4589-B578-B5321B6BAC82}" type="pres">
      <dgm:prSet presAssocID="{B769002A-EF76-410F-AF0A-E1FEE88C4019}" presName="parentText" presStyleLbl="node1" presStyleIdx="4" presStyleCnt="5" custScaleX="143982" custLinFactNeighborY="21719">
        <dgm:presLayoutVars>
          <dgm:chMax val="0"/>
          <dgm:bulletEnabled val="1"/>
        </dgm:presLayoutVars>
      </dgm:prSet>
      <dgm:spPr/>
      <dgm:t>
        <a:bodyPr/>
        <a:lstStyle/>
        <a:p>
          <a:endParaRPr lang="en-US"/>
        </a:p>
      </dgm:t>
    </dgm:pt>
    <dgm:pt modelId="{87E055FF-EF9C-4326-8142-710F0F0B9448}" type="pres">
      <dgm:prSet presAssocID="{B769002A-EF76-410F-AF0A-E1FEE88C4019}" presName="negativeSpace" presStyleCnt="0"/>
      <dgm:spPr/>
      <dgm:t>
        <a:bodyPr/>
        <a:lstStyle/>
        <a:p>
          <a:endParaRPr lang="en-US"/>
        </a:p>
      </dgm:t>
    </dgm:pt>
    <dgm:pt modelId="{470BFA67-A4B4-4342-BB1A-8A57D993CB42}" type="pres">
      <dgm:prSet presAssocID="{B769002A-EF76-410F-AF0A-E1FEE88C4019}" presName="childText" presStyleLbl="conFgAcc1" presStyleIdx="4" presStyleCnt="5">
        <dgm:presLayoutVars>
          <dgm:bulletEnabled val="1"/>
        </dgm:presLayoutVars>
      </dgm:prSet>
      <dgm:spPr/>
      <dgm:t>
        <a:bodyPr/>
        <a:lstStyle/>
        <a:p>
          <a:endParaRPr lang="en-US"/>
        </a:p>
      </dgm:t>
    </dgm:pt>
  </dgm:ptLst>
  <dgm:cxnLst>
    <dgm:cxn modelId="{DD9EDC80-B404-4C45-AE35-9E36E114D204}" type="presOf" srcId="{72E8F23A-183A-46F2-A32C-73A1DA2607D1}" destId="{E86E42C7-5D9E-4E46-BBD6-ECFB06A3D292}" srcOrd="1" destOrd="0" presId="urn:microsoft.com/office/officeart/2005/8/layout/list1"/>
    <dgm:cxn modelId="{C021B752-659A-4E0E-9C72-12B2E41D801D}" srcId="{A2D4E817-D62A-4690-ABA6-CAFAF314DC9C}" destId="{D3492951-C8AA-4F9B-8F60-1B4F167757E7}" srcOrd="1" destOrd="0" parTransId="{CF552502-3C63-47CC-AB4C-3A07DAC1ACB2}" sibTransId="{3F3DF529-EE4E-46E6-BD72-ADC407B13C72}"/>
    <dgm:cxn modelId="{A7430B01-CF5C-40F8-B0BD-C49FEBC69D14}" type="presOf" srcId="{D3492951-C8AA-4F9B-8F60-1B4F167757E7}" destId="{B512E03C-7020-4F2C-A017-D14658997802}" srcOrd="0" destOrd="0" presId="urn:microsoft.com/office/officeart/2005/8/layout/list1"/>
    <dgm:cxn modelId="{8F8DA344-6F1C-4FB0-9F4C-0C483682B543}" type="presOf" srcId="{A2D4E817-D62A-4690-ABA6-CAFAF314DC9C}" destId="{1C34B301-7236-483A-810E-4ABB2519530F}" srcOrd="0" destOrd="0" presId="urn:microsoft.com/office/officeart/2005/8/layout/list1"/>
    <dgm:cxn modelId="{394D5646-5CB5-45A5-ACEF-3A541AE8A78B}" type="presOf" srcId="{72E8F23A-183A-46F2-A32C-73A1DA2607D1}" destId="{9FC02C5D-8154-4228-AC86-7592F34C4363}" srcOrd="0" destOrd="0" presId="urn:microsoft.com/office/officeart/2005/8/layout/list1"/>
    <dgm:cxn modelId="{D03B6950-2598-4E66-A0F8-26A40E7C0527}" srcId="{A2D4E817-D62A-4690-ABA6-CAFAF314DC9C}" destId="{72E8F23A-183A-46F2-A32C-73A1DA2607D1}" srcOrd="2" destOrd="0" parTransId="{09B1B340-370F-4295-B295-E60C8CFF7C3D}" sibTransId="{3C556682-FDCC-452E-B1F5-84DFC9D68C14}"/>
    <dgm:cxn modelId="{EEEA1775-B7D4-4BE9-9ED2-EF3DEE8D09A2}" srcId="{A2D4E817-D62A-4690-ABA6-CAFAF314DC9C}" destId="{B769002A-EF76-410F-AF0A-E1FEE88C4019}" srcOrd="4" destOrd="0" parTransId="{377DA570-2B38-4189-9167-195388901087}" sibTransId="{7B3B4237-564B-4B11-AFF8-986483CB797B}"/>
    <dgm:cxn modelId="{771830E7-1031-4056-BC2F-BAAE0254B8F6}" type="presOf" srcId="{D3492951-C8AA-4F9B-8F60-1B4F167757E7}" destId="{1EF4ACC1-23BC-49CF-A884-95652A9F8D92}" srcOrd="1" destOrd="0" presId="urn:microsoft.com/office/officeart/2005/8/layout/list1"/>
    <dgm:cxn modelId="{871FABC5-8BC5-48A5-AB55-4B3DB111AE29}" type="presOf" srcId="{8DCDCBE3-3356-45A5-A5C7-77608FA7E91C}" destId="{2FE82B85-8BFD-4692-8A17-57C77CDBE766}" srcOrd="1" destOrd="0" presId="urn:microsoft.com/office/officeart/2005/8/layout/list1"/>
    <dgm:cxn modelId="{8CA4E3E2-68F6-4134-859E-75459C0F8A27}" type="presOf" srcId="{B769002A-EF76-410F-AF0A-E1FEE88C4019}" destId="{16C60D51-5B6A-480B-A936-C0C5C622034B}" srcOrd="0" destOrd="0" presId="urn:microsoft.com/office/officeart/2005/8/layout/list1"/>
    <dgm:cxn modelId="{3E257296-D82F-450A-A352-8F361A71F789}" type="presOf" srcId="{B769002A-EF76-410F-AF0A-E1FEE88C4019}" destId="{8B7A39B2-999D-4589-B578-B5321B6BAC82}" srcOrd="1" destOrd="0" presId="urn:microsoft.com/office/officeart/2005/8/layout/list1"/>
    <dgm:cxn modelId="{48EC7DA3-C0DB-448E-8EBA-A7691BA99EEB}" type="presOf" srcId="{8DCDCBE3-3356-45A5-A5C7-77608FA7E91C}" destId="{E0E94664-846E-4083-8096-6A800D101D08}" srcOrd="0" destOrd="0" presId="urn:microsoft.com/office/officeart/2005/8/layout/list1"/>
    <dgm:cxn modelId="{3E3682AB-00F3-4103-A1BD-2D10166B257B}" type="presOf" srcId="{01243683-4569-4A36-8308-752FEBE42464}" destId="{2714D5B1-D525-41BB-AB54-FFF2389C8CE5}" srcOrd="0" destOrd="0" presId="urn:microsoft.com/office/officeart/2005/8/layout/list1"/>
    <dgm:cxn modelId="{AA16BD6C-CDDE-404A-BC8E-4B5788E07926}" srcId="{A2D4E817-D62A-4690-ABA6-CAFAF314DC9C}" destId="{01243683-4569-4A36-8308-752FEBE42464}" srcOrd="3" destOrd="0" parTransId="{682E7D7D-285D-4AC8-A55B-0DCF33644F30}" sibTransId="{B046DB25-5655-4607-9CF2-216CA67A21E5}"/>
    <dgm:cxn modelId="{3682508E-B47A-4EF1-8706-FFF39D8F66BB}" type="presOf" srcId="{01243683-4569-4A36-8308-752FEBE42464}" destId="{3FFE307A-A9D1-42AB-94FF-D1C56572B161}" srcOrd="1" destOrd="0" presId="urn:microsoft.com/office/officeart/2005/8/layout/list1"/>
    <dgm:cxn modelId="{A765F53E-CD9B-4083-8E9B-14AFAB435077}" srcId="{A2D4E817-D62A-4690-ABA6-CAFAF314DC9C}" destId="{8DCDCBE3-3356-45A5-A5C7-77608FA7E91C}" srcOrd="0" destOrd="0" parTransId="{AAC48174-A2F8-4B38-A410-E8E94B505EB8}" sibTransId="{BEB14D36-068C-41F3-965B-C8256728EC48}"/>
    <dgm:cxn modelId="{B5226236-64EE-427C-9354-DBD934B71B54}" type="presParOf" srcId="{1C34B301-7236-483A-810E-4ABB2519530F}" destId="{CF55D3B3-3152-42F6-871A-6D2510038125}" srcOrd="0" destOrd="0" presId="urn:microsoft.com/office/officeart/2005/8/layout/list1"/>
    <dgm:cxn modelId="{6557663F-709B-4F53-A9DA-463A0ACF5C29}" type="presParOf" srcId="{CF55D3B3-3152-42F6-871A-6D2510038125}" destId="{E0E94664-846E-4083-8096-6A800D101D08}" srcOrd="0" destOrd="0" presId="urn:microsoft.com/office/officeart/2005/8/layout/list1"/>
    <dgm:cxn modelId="{71843C45-649D-4CF4-8034-7B0F2A6E8430}" type="presParOf" srcId="{CF55D3B3-3152-42F6-871A-6D2510038125}" destId="{2FE82B85-8BFD-4692-8A17-57C77CDBE766}" srcOrd="1" destOrd="0" presId="urn:microsoft.com/office/officeart/2005/8/layout/list1"/>
    <dgm:cxn modelId="{6F7AC880-251F-4FAE-B779-9FE9BBD4B2F3}" type="presParOf" srcId="{1C34B301-7236-483A-810E-4ABB2519530F}" destId="{17E27821-F225-4AC0-BABB-B1C934F39B73}" srcOrd="1" destOrd="0" presId="urn:microsoft.com/office/officeart/2005/8/layout/list1"/>
    <dgm:cxn modelId="{F6892A2A-D72D-40FD-9F22-6E9FB773162F}" type="presParOf" srcId="{1C34B301-7236-483A-810E-4ABB2519530F}" destId="{22E0AECE-D988-4E26-9EFA-1C4ACB021304}" srcOrd="2" destOrd="0" presId="urn:microsoft.com/office/officeart/2005/8/layout/list1"/>
    <dgm:cxn modelId="{590B96F3-3580-4C7E-BFEB-221D33FB9A76}" type="presParOf" srcId="{1C34B301-7236-483A-810E-4ABB2519530F}" destId="{F9D43CFC-4741-4455-9C66-1075D306ADE3}" srcOrd="3" destOrd="0" presId="urn:microsoft.com/office/officeart/2005/8/layout/list1"/>
    <dgm:cxn modelId="{30ADBAC8-F08A-46F0-BF5D-FECDC9F83E01}" type="presParOf" srcId="{1C34B301-7236-483A-810E-4ABB2519530F}" destId="{37E2E8D7-BA26-400D-9632-81E34F5214E5}" srcOrd="4" destOrd="0" presId="urn:microsoft.com/office/officeart/2005/8/layout/list1"/>
    <dgm:cxn modelId="{4B64D3E6-DAA8-4F46-92DA-61C898269A8C}" type="presParOf" srcId="{37E2E8D7-BA26-400D-9632-81E34F5214E5}" destId="{B512E03C-7020-4F2C-A017-D14658997802}" srcOrd="0" destOrd="0" presId="urn:microsoft.com/office/officeart/2005/8/layout/list1"/>
    <dgm:cxn modelId="{3F4463AC-4A5D-4828-A227-57EABF672C24}" type="presParOf" srcId="{37E2E8D7-BA26-400D-9632-81E34F5214E5}" destId="{1EF4ACC1-23BC-49CF-A884-95652A9F8D92}" srcOrd="1" destOrd="0" presId="urn:microsoft.com/office/officeart/2005/8/layout/list1"/>
    <dgm:cxn modelId="{14DF04A9-F5A9-4015-9235-E20FAB229EA2}" type="presParOf" srcId="{1C34B301-7236-483A-810E-4ABB2519530F}" destId="{A84B1E1D-B6E9-4EA3-AF01-8C517F8309DD}" srcOrd="5" destOrd="0" presId="urn:microsoft.com/office/officeart/2005/8/layout/list1"/>
    <dgm:cxn modelId="{B81C3CA2-8375-446D-8032-24B72C2F91BB}" type="presParOf" srcId="{1C34B301-7236-483A-810E-4ABB2519530F}" destId="{128EC6AA-A8D6-4D8D-9EC1-24B702A5A7B7}" srcOrd="6" destOrd="0" presId="urn:microsoft.com/office/officeart/2005/8/layout/list1"/>
    <dgm:cxn modelId="{D3AD9CB7-4BB9-4125-A601-8ADCDAFD4CAD}" type="presParOf" srcId="{1C34B301-7236-483A-810E-4ABB2519530F}" destId="{D55E22E2-9FDC-46D9-B479-D66EED1DA0FB}" srcOrd="7" destOrd="0" presId="urn:microsoft.com/office/officeart/2005/8/layout/list1"/>
    <dgm:cxn modelId="{A0EC2C7A-0D8D-4806-BAE9-CFA4EC39BAA1}" type="presParOf" srcId="{1C34B301-7236-483A-810E-4ABB2519530F}" destId="{CCC964AD-3EA3-459A-ADDB-67379098F2F6}" srcOrd="8" destOrd="0" presId="urn:microsoft.com/office/officeart/2005/8/layout/list1"/>
    <dgm:cxn modelId="{84D27BBE-1108-4ABD-800B-425B7D678C7E}" type="presParOf" srcId="{CCC964AD-3EA3-459A-ADDB-67379098F2F6}" destId="{9FC02C5D-8154-4228-AC86-7592F34C4363}" srcOrd="0" destOrd="0" presId="urn:microsoft.com/office/officeart/2005/8/layout/list1"/>
    <dgm:cxn modelId="{3E274D00-CD8F-4C74-B8F1-B8622C5011F9}" type="presParOf" srcId="{CCC964AD-3EA3-459A-ADDB-67379098F2F6}" destId="{E86E42C7-5D9E-4E46-BBD6-ECFB06A3D292}" srcOrd="1" destOrd="0" presId="urn:microsoft.com/office/officeart/2005/8/layout/list1"/>
    <dgm:cxn modelId="{B2EBB127-19A0-4903-A7F5-F8E89FC292E2}" type="presParOf" srcId="{1C34B301-7236-483A-810E-4ABB2519530F}" destId="{B726F531-EA8C-4CCB-810F-A67FDFA74BB0}" srcOrd="9" destOrd="0" presId="urn:microsoft.com/office/officeart/2005/8/layout/list1"/>
    <dgm:cxn modelId="{6B59FA76-0DE0-4E26-B1F4-2CB3809869E6}" type="presParOf" srcId="{1C34B301-7236-483A-810E-4ABB2519530F}" destId="{40044332-D788-4DD2-8AC1-C2CF5669FB32}" srcOrd="10" destOrd="0" presId="urn:microsoft.com/office/officeart/2005/8/layout/list1"/>
    <dgm:cxn modelId="{621F03FE-93E6-42AC-879A-9BFA8A00A10C}" type="presParOf" srcId="{1C34B301-7236-483A-810E-4ABB2519530F}" destId="{725F2593-F23A-43FC-8857-069D95456F9C}" srcOrd="11" destOrd="0" presId="urn:microsoft.com/office/officeart/2005/8/layout/list1"/>
    <dgm:cxn modelId="{B8BF33D4-AE15-48F1-BD51-BC4112593B5A}" type="presParOf" srcId="{1C34B301-7236-483A-810E-4ABB2519530F}" destId="{D58CD178-C356-44CA-A5B6-D9B37B53A74F}" srcOrd="12" destOrd="0" presId="urn:microsoft.com/office/officeart/2005/8/layout/list1"/>
    <dgm:cxn modelId="{11B35438-1C92-4AD2-AC1B-D71699AE632C}" type="presParOf" srcId="{D58CD178-C356-44CA-A5B6-D9B37B53A74F}" destId="{2714D5B1-D525-41BB-AB54-FFF2389C8CE5}" srcOrd="0" destOrd="0" presId="urn:microsoft.com/office/officeart/2005/8/layout/list1"/>
    <dgm:cxn modelId="{98D8F834-2C4D-4CA5-B55B-09B45F961C7C}" type="presParOf" srcId="{D58CD178-C356-44CA-A5B6-D9B37B53A74F}" destId="{3FFE307A-A9D1-42AB-94FF-D1C56572B161}" srcOrd="1" destOrd="0" presId="urn:microsoft.com/office/officeart/2005/8/layout/list1"/>
    <dgm:cxn modelId="{796D0FE8-0D8C-4EAE-A637-FDF39A98662F}" type="presParOf" srcId="{1C34B301-7236-483A-810E-4ABB2519530F}" destId="{CDF1EF1B-C351-4EFB-9034-19DE20039C16}" srcOrd="13" destOrd="0" presId="urn:microsoft.com/office/officeart/2005/8/layout/list1"/>
    <dgm:cxn modelId="{D73DDF9C-CFD4-4A7E-B807-11B0959A768A}" type="presParOf" srcId="{1C34B301-7236-483A-810E-4ABB2519530F}" destId="{E0CC344D-8015-4AAB-8990-AF9F6DF5056D}" srcOrd="14" destOrd="0" presId="urn:microsoft.com/office/officeart/2005/8/layout/list1"/>
    <dgm:cxn modelId="{D9EDBFA8-F13D-4DD8-8459-745E8D03DB72}" type="presParOf" srcId="{1C34B301-7236-483A-810E-4ABB2519530F}" destId="{087837AA-BBC3-40EC-A7AE-471918E40181}" srcOrd="15" destOrd="0" presId="urn:microsoft.com/office/officeart/2005/8/layout/list1"/>
    <dgm:cxn modelId="{525CFCD8-9531-411B-9D99-768C8C12199E}" type="presParOf" srcId="{1C34B301-7236-483A-810E-4ABB2519530F}" destId="{891C61BE-8421-4D5E-8CAC-3E549EA3658F}" srcOrd="16" destOrd="0" presId="urn:microsoft.com/office/officeart/2005/8/layout/list1"/>
    <dgm:cxn modelId="{7B74C5B7-4479-4301-8DD3-2D90F737CF23}" type="presParOf" srcId="{891C61BE-8421-4D5E-8CAC-3E549EA3658F}" destId="{16C60D51-5B6A-480B-A936-C0C5C622034B}" srcOrd="0" destOrd="0" presId="urn:microsoft.com/office/officeart/2005/8/layout/list1"/>
    <dgm:cxn modelId="{F2872861-A94B-4242-B338-01997FA8A1B6}" type="presParOf" srcId="{891C61BE-8421-4D5E-8CAC-3E549EA3658F}" destId="{8B7A39B2-999D-4589-B578-B5321B6BAC82}" srcOrd="1" destOrd="0" presId="urn:microsoft.com/office/officeart/2005/8/layout/list1"/>
    <dgm:cxn modelId="{EFB762FF-4B63-4AF9-8397-C36A64FE650E}" type="presParOf" srcId="{1C34B301-7236-483A-810E-4ABB2519530F}" destId="{87E055FF-EF9C-4326-8142-710F0F0B9448}" srcOrd="17" destOrd="0" presId="urn:microsoft.com/office/officeart/2005/8/layout/list1"/>
    <dgm:cxn modelId="{1AD8EB0D-FF65-40B6-B90C-10E49FCF4674}" type="presParOf" srcId="{1C34B301-7236-483A-810E-4ABB2519530F}" destId="{470BFA67-A4B4-4342-BB1A-8A57D993CB42}"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8A5C9DA-DF83-4FEA-90CF-80A1B5D4315D}" type="doc">
      <dgm:prSet loTypeId="urn:microsoft.com/office/officeart/2005/8/layout/list1" loCatId="list" qsTypeId="urn:microsoft.com/office/officeart/2005/8/quickstyle/simple1#32" qsCatId="simple" csTypeId="urn:microsoft.com/office/officeart/2005/8/colors/accent6_5" csCatId="accent6" phldr="1"/>
      <dgm:spPr/>
      <dgm:t>
        <a:bodyPr/>
        <a:lstStyle/>
        <a:p>
          <a:endParaRPr lang="en-US"/>
        </a:p>
      </dgm:t>
    </dgm:pt>
    <dgm:pt modelId="{1ED7CD59-6BC9-414D-A81A-79D74FF191F3}">
      <dgm:prSet custT="1"/>
      <dgm:spPr/>
      <dgm:t>
        <a:bodyPr/>
        <a:lstStyle/>
        <a:p>
          <a:pPr rtl="0"/>
          <a:r>
            <a:rPr lang="en-US" sz="1600" dirty="0" smtClean="0">
              <a:solidFill>
                <a:schemeClr val="tx2">
                  <a:lumMod val="75000"/>
                </a:schemeClr>
              </a:solidFill>
            </a:rPr>
            <a:t>Publicize the fee structure on the permitting agency’s Web site.</a:t>
          </a:r>
          <a:endParaRPr lang="en-US" sz="1600" dirty="0">
            <a:solidFill>
              <a:schemeClr val="tx2">
                <a:lumMod val="75000"/>
              </a:schemeClr>
            </a:solidFill>
          </a:endParaRPr>
        </a:p>
      </dgm:t>
    </dgm:pt>
    <dgm:pt modelId="{067EB6CA-F710-4118-8940-4DDE18974834}" type="parTrans" cxnId="{FD71C644-B309-4CA7-A57D-706BDA4F2581}">
      <dgm:prSet/>
      <dgm:spPr/>
      <dgm:t>
        <a:bodyPr/>
        <a:lstStyle/>
        <a:p>
          <a:endParaRPr lang="en-US"/>
        </a:p>
      </dgm:t>
    </dgm:pt>
    <dgm:pt modelId="{89E5AFCE-2E11-4759-8EFC-7136B4E4E481}" type="sibTrans" cxnId="{FD71C644-B309-4CA7-A57D-706BDA4F2581}">
      <dgm:prSet/>
      <dgm:spPr/>
      <dgm:t>
        <a:bodyPr/>
        <a:lstStyle/>
        <a:p>
          <a:endParaRPr lang="en-US"/>
        </a:p>
      </dgm:t>
    </dgm:pt>
    <dgm:pt modelId="{259323CA-DA0A-4472-993F-8528F39EBBC7}">
      <dgm:prSet custT="1"/>
      <dgm:spPr/>
      <dgm:t>
        <a:bodyPr/>
        <a:lstStyle/>
        <a:p>
          <a:pPr rtl="0"/>
          <a:r>
            <a:rPr lang="en-US" sz="1600" dirty="0" smtClean="0">
              <a:solidFill>
                <a:schemeClr val="tx2">
                  <a:lumMod val="75000"/>
                </a:schemeClr>
              </a:solidFill>
            </a:rPr>
            <a:t>Allow document exchanges to be conducted by company representatives, not just the licensed electrician. </a:t>
          </a:r>
          <a:endParaRPr lang="en-US" sz="1600" dirty="0">
            <a:solidFill>
              <a:schemeClr val="tx2">
                <a:lumMod val="75000"/>
              </a:schemeClr>
            </a:solidFill>
          </a:endParaRPr>
        </a:p>
      </dgm:t>
    </dgm:pt>
    <dgm:pt modelId="{9C7795AB-750A-4AD7-BF8C-5FC3BC0DB984}" type="parTrans" cxnId="{07D8E4C4-1293-4203-9866-54053342B343}">
      <dgm:prSet/>
      <dgm:spPr/>
      <dgm:t>
        <a:bodyPr/>
        <a:lstStyle/>
        <a:p>
          <a:endParaRPr lang="en-US"/>
        </a:p>
      </dgm:t>
    </dgm:pt>
    <dgm:pt modelId="{E8F6C546-8F00-48D0-AC5E-AFF611FB8457}" type="sibTrans" cxnId="{07D8E4C4-1293-4203-9866-54053342B343}">
      <dgm:prSet/>
      <dgm:spPr/>
      <dgm:t>
        <a:bodyPr/>
        <a:lstStyle/>
        <a:p>
          <a:endParaRPr lang="en-US"/>
        </a:p>
      </dgm:t>
    </dgm:pt>
    <dgm:pt modelId="{E8EA8D19-3B64-450E-9D67-2814407A6C85}">
      <dgm:prSet custT="1"/>
      <dgm:spPr/>
      <dgm:t>
        <a:bodyPr/>
        <a:lstStyle/>
        <a:p>
          <a:pPr rtl="0"/>
          <a:r>
            <a:rPr lang="en-US" sz="1600" dirty="0" smtClean="0">
              <a:solidFill>
                <a:schemeClr val="tx2">
                  <a:lumMod val="75000"/>
                </a:schemeClr>
              </a:solidFill>
            </a:rPr>
            <a:t>Fast-track solar permits to the extent appropriate.</a:t>
          </a:r>
          <a:endParaRPr lang="en-US" sz="1600" dirty="0">
            <a:solidFill>
              <a:schemeClr val="tx2">
                <a:lumMod val="75000"/>
              </a:schemeClr>
            </a:solidFill>
          </a:endParaRPr>
        </a:p>
      </dgm:t>
    </dgm:pt>
    <dgm:pt modelId="{A7E27722-FE1E-4855-8840-752E3F72FB1A}" type="parTrans" cxnId="{86F9F63D-EC97-4760-8B20-ACAFF88F8B3D}">
      <dgm:prSet/>
      <dgm:spPr/>
      <dgm:t>
        <a:bodyPr/>
        <a:lstStyle/>
        <a:p>
          <a:endParaRPr lang="en-US"/>
        </a:p>
      </dgm:t>
    </dgm:pt>
    <dgm:pt modelId="{AE7C12E9-2B2D-4D7F-A4B0-1449785442A9}" type="sibTrans" cxnId="{86F9F63D-EC97-4760-8B20-ACAFF88F8B3D}">
      <dgm:prSet/>
      <dgm:spPr/>
      <dgm:t>
        <a:bodyPr/>
        <a:lstStyle/>
        <a:p>
          <a:endParaRPr lang="en-US"/>
        </a:p>
      </dgm:t>
    </dgm:pt>
    <dgm:pt modelId="{A43F2FCA-21E9-4154-8A45-F27A5DDC9E6C}">
      <dgm:prSet custT="1"/>
      <dgm:spPr/>
      <dgm:t>
        <a:bodyPr/>
        <a:lstStyle/>
        <a:p>
          <a:pPr rtl="0"/>
          <a:r>
            <a:rPr lang="en-US" sz="1600" dirty="0" smtClean="0">
              <a:solidFill>
                <a:schemeClr val="tx2">
                  <a:lumMod val="75000"/>
                </a:schemeClr>
              </a:solidFill>
            </a:rPr>
            <a:t>Establish a clear path for communications between code enforcement offices and the local utility provider. </a:t>
          </a:r>
          <a:endParaRPr lang="en-US" sz="1600" dirty="0">
            <a:solidFill>
              <a:schemeClr val="tx2">
                <a:lumMod val="75000"/>
              </a:schemeClr>
            </a:solidFill>
          </a:endParaRPr>
        </a:p>
      </dgm:t>
    </dgm:pt>
    <dgm:pt modelId="{E5247F78-D845-477D-BC65-565C0ED0A03D}" type="parTrans" cxnId="{914BC1AC-6954-43E0-8002-21A900D176CF}">
      <dgm:prSet/>
      <dgm:spPr/>
      <dgm:t>
        <a:bodyPr/>
        <a:lstStyle/>
        <a:p>
          <a:endParaRPr lang="en-US"/>
        </a:p>
      </dgm:t>
    </dgm:pt>
    <dgm:pt modelId="{A33E8033-4145-4B55-878E-4B4CB2EA9560}" type="sibTrans" cxnId="{914BC1AC-6954-43E0-8002-21A900D176CF}">
      <dgm:prSet/>
      <dgm:spPr/>
      <dgm:t>
        <a:bodyPr/>
        <a:lstStyle/>
        <a:p>
          <a:endParaRPr lang="en-US"/>
        </a:p>
      </dgm:t>
    </dgm:pt>
    <dgm:pt modelId="{F9D627C5-556F-46C6-A3DB-1953B5604045}" type="pres">
      <dgm:prSet presAssocID="{38A5C9DA-DF83-4FEA-90CF-80A1B5D4315D}" presName="linear" presStyleCnt="0">
        <dgm:presLayoutVars>
          <dgm:dir/>
          <dgm:animLvl val="lvl"/>
          <dgm:resizeHandles val="exact"/>
        </dgm:presLayoutVars>
      </dgm:prSet>
      <dgm:spPr/>
      <dgm:t>
        <a:bodyPr/>
        <a:lstStyle/>
        <a:p>
          <a:endParaRPr lang="en-US"/>
        </a:p>
      </dgm:t>
    </dgm:pt>
    <dgm:pt modelId="{B23642D8-F14E-433D-BCF2-8B993E8CA202}" type="pres">
      <dgm:prSet presAssocID="{1ED7CD59-6BC9-414D-A81A-79D74FF191F3}" presName="parentLin" presStyleCnt="0"/>
      <dgm:spPr/>
      <dgm:t>
        <a:bodyPr/>
        <a:lstStyle/>
        <a:p>
          <a:endParaRPr lang="en-US"/>
        </a:p>
      </dgm:t>
    </dgm:pt>
    <dgm:pt modelId="{A1E0DC57-B99C-4B6A-ACD3-DA08499F4B69}" type="pres">
      <dgm:prSet presAssocID="{1ED7CD59-6BC9-414D-A81A-79D74FF191F3}" presName="parentLeftMargin" presStyleLbl="node1" presStyleIdx="0" presStyleCnt="4"/>
      <dgm:spPr/>
      <dgm:t>
        <a:bodyPr/>
        <a:lstStyle/>
        <a:p>
          <a:endParaRPr lang="en-US"/>
        </a:p>
      </dgm:t>
    </dgm:pt>
    <dgm:pt modelId="{2A1565D8-DB69-4BCB-AEC0-2C2A63710789}" type="pres">
      <dgm:prSet presAssocID="{1ED7CD59-6BC9-414D-A81A-79D74FF191F3}" presName="parentText" presStyleLbl="node1" presStyleIdx="0" presStyleCnt="4" custScaleX="142328" custLinFactNeighborY="21956">
        <dgm:presLayoutVars>
          <dgm:chMax val="0"/>
          <dgm:bulletEnabled val="1"/>
        </dgm:presLayoutVars>
      </dgm:prSet>
      <dgm:spPr/>
      <dgm:t>
        <a:bodyPr/>
        <a:lstStyle/>
        <a:p>
          <a:endParaRPr lang="en-US"/>
        </a:p>
      </dgm:t>
    </dgm:pt>
    <dgm:pt modelId="{77254663-4D99-42CF-8C37-F1AB31D7421B}" type="pres">
      <dgm:prSet presAssocID="{1ED7CD59-6BC9-414D-A81A-79D74FF191F3}" presName="negativeSpace" presStyleCnt="0"/>
      <dgm:spPr/>
      <dgm:t>
        <a:bodyPr/>
        <a:lstStyle/>
        <a:p>
          <a:endParaRPr lang="en-US"/>
        </a:p>
      </dgm:t>
    </dgm:pt>
    <dgm:pt modelId="{01143BB6-10C4-4CAB-9D59-4511802A46E6}" type="pres">
      <dgm:prSet presAssocID="{1ED7CD59-6BC9-414D-A81A-79D74FF191F3}" presName="childText" presStyleLbl="conFgAcc1" presStyleIdx="0" presStyleCnt="4">
        <dgm:presLayoutVars>
          <dgm:bulletEnabled val="1"/>
        </dgm:presLayoutVars>
      </dgm:prSet>
      <dgm:spPr/>
      <dgm:t>
        <a:bodyPr/>
        <a:lstStyle/>
        <a:p>
          <a:endParaRPr lang="en-US"/>
        </a:p>
      </dgm:t>
    </dgm:pt>
    <dgm:pt modelId="{9BA28027-D106-4655-A376-727F384E25F8}" type="pres">
      <dgm:prSet presAssocID="{89E5AFCE-2E11-4759-8EFC-7136B4E4E481}" presName="spaceBetweenRectangles" presStyleCnt="0"/>
      <dgm:spPr/>
      <dgm:t>
        <a:bodyPr/>
        <a:lstStyle/>
        <a:p>
          <a:endParaRPr lang="en-US"/>
        </a:p>
      </dgm:t>
    </dgm:pt>
    <dgm:pt modelId="{B816A295-040E-487C-9A46-6425A4A96257}" type="pres">
      <dgm:prSet presAssocID="{259323CA-DA0A-4472-993F-8528F39EBBC7}" presName="parentLin" presStyleCnt="0"/>
      <dgm:spPr/>
      <dgm:t>
        <a:bodyPr/>
        <a:lstStyle/>
        <a:p>
          <a:endParaRPr lang="en-US"/>
        </a:p>
      </dgm:t>
    </dgm:pt>
    <dgm:pt modelId="{61E033DC-8490-4247-8977-7B9611EBA518}" type="pres">
      <dgm:prSet presAssocID="{259323CA-DA0A-4472-993F-8528F39EBBC7}" presName="parentLeftMargin" presStyleLbl="node1" presStyleIdx="0" presStyleCnt="4"/>
      <dgm:spPr/>
      <dgm:t>
        <a:bodyPr/>
        <a:lstStyle/>
        <a:p>
          <a:endParaRPr lang="en-US"/>
        </a:p>
      </dgm:t>
    </dgm:pt>
    <dgm:pt modelId="{57FDCFB8-422D-4BCD-A629-C651FD55C3A4}" type="pres">
      <dgm:prSet presAssocID="{259323CA-DA0A-4472-993F-8528F39EBBC7}" presName="parentText" presStyleLbl="node1" presStyleIdx="1" presStyleCnt="4" custScaleX="142328" custScaleY="139555" custLinFactNeighborY="22340">
        <dgm:presLayoutVars>
          <dgm:chMax val="0"/>
          <dgm:bulletEnabled val="1"/>
        </dgm:presLayoutVars>
      </dgm:prSet>
      <dgm:spPr/>
      <dgm:t>
        <a:bodyPr/>
        <a:lstStyle/>
        <a:p>
          <a:endParaRPr lang="en-US"/>
        </a:p>
      </dgm:t>
    </dgm:pt>
    <dgm:pt modelId="{DE93B085-DFFF-4AAD-8BD2-8CAC80203001}" type="pres">
      <dgm:prSet presAssocID="{259323CA-DA0A-4472-993F-8528F39EBBC7}" presName="negativeSpace" presStyleCnt="0"/>
      <dgm:spPr/>
      <dgm:t>
        <a:bodyPr/>
        <a:lstStyle/>
        <a:p>
          <a:endParaRPr lang="en-US"/>
        </a:p>
      </dgm:t>
    </dgm:pt>
    <dgm:pt modelId="{0B2D96F5-5D61-4DB8-BB0E-BEC5D7655394}" type="pres">
      <dgm:prSet presAssocID="{259323CA-DA0A-4472-993F-8528F39EBBC7}" presName="childText" presStyleLbl="conFgAcc1" presStyleIdx="1" presStyleCnt="4">
        <dgm:presLayoutVars>
          <dgm:bulletEnabled val="1"/>
        </dgm:presLayoutVars>
      </dgm:prSet>
      <dgm:spPr/>
      <dgm:t>
        <a:bodyPr/>
        <a:lstStyle/>
        <a:p>
          <a:endParaRPr lang="en-US"/>
        </a:p>
      </dgm:t>
    </dgm:pt>
    <dgm:pt modelId="{E29C22E2-7E79-433B-9975-E463D6D859D3}" type="pres">
      <dgm:prSet presAssocID="{E8F6C546-8F00-48D0-AC5E-AFF611FB8457}" presName="spaceBetweenRectangles" presStyleCnt="0"/>
      <dgm:spPr/>
      <dgm:t>
        <a:bodyPr/>
        <a:lstStyle/>
        <a:p>
          <a:endParaRPr lang="en-US"/>
        </a:p>
      </dgm:t>
    </dgm:pt>
    <dgm:pt modelId="{F2E8D5CD-11A4-4410-BC09-9F54A4C36520}" type="pres">
      <dgm:prSet presAssocID="{E8EA8D19-3B64-450E-9D67-2814407A6C85}" presName="parentLin" presStyleCnt="0"/>
      <dgm:spPr/>
      <dgm:t>
        <a:bodyPr/>
        <a:lstStyle/>
        <a:p>
          <a:endParaRPr lang="en-US"/>
        </a:p>
      </dgm:t>
    </dgm:pt>
    <dgm:pt modelId="{83832949-8C52-43B8-8323-8E89147EA5D8}" type="pres">
      <dgm:prSet presAssocID="{E8EA8D19-3B64-450E-9D67-2814407A6C85}" presName="parentLeftMargin" presStyleLbl="node1" presStyleIdx="1" presStyleCnt="4"/>
      <dgm:spPr/>
      <dgm:t>
        <a:bodyPr/>
        <a:lstStyle/>
        <a:p>
          <a:endParaRPr lang="en-US"/>
        </a:p>
      </dgm:t>
    </dgm:pt>
    <dgm:pt modelId="{1D4CE25C-5B96-48D7-ADF0-36A69B3AAA3D}" type="pres">
      <dgm:prSet presAssocID="{E8EA8D19-3B64-450E-9D67-2814407A6C85}" presName="parentText" presStyleLbl="node1" presStyleIdx="2" presStyleCnt="4" custScaleX="142328" custLinFactNeighborY="23559">
        <dgm:presLayoutVars>
          <dgm:chMax val="0"/>
          <dgm:bulletEnabled val="1"/>
        </dgm:presLayoutVars>
      </dgm:prSet>
      <dgm:spPr/>
      <dgm:t>
        <a:bodyPr/>
        <a:lstStyle/>
        <a:p>
          <a:endParaRPr lang="en-US"/>
        </a:p>
      </dgm:t>
    </dgm:pt>
    <dgm:pt modelId="{E70D91C7-05CE-4488-A602-F670EF52B301}" type="pres">
      <dgm:prSet presAssocID="{E8EA8D19-3B64-450E-9D67-2814407A6C85}" presName="negativeSpace" presStyleCnt="0"/>
      <dgm:spPr/>
      <dgm:t>
        <a:bodyPr/>
        <a:lstStyle/>
        <a:p>
          <a:endParaRPr lang="en-US"/>
        </a:p>
      </dgm:t>
    </dgm:pt>
    <dgm:pt modelId="{CE7D65F2-FECA-4F76-B3F9-43BBA93EAD87}" type="pres">
      <dgm:prSet presAssocID="{E8EA8D19-3B64-450E-9D67-2814407A6C85}" presName="childText" presStyleLbl="conFgAcc1" presStyleIdx="2" presStyleCnt="4">
        <dgm:presLayoutVars>
          <dgm:bulletEnabled val="1"/>
        </dgm:presLayoutVars>
      </dgm:prSet>
      <dgm:spPr/>
      <dgm:t>
        <a:bodyPr/>
        <a:lstStyle/>
        <a:p>
          <a:endParaRPr lang="en-US"/>
        </a:p>
      </dgm:t>
    </dgm:pt>
    <dgm:pt modelId="{46B2C022-64E4-445B-ADFD-421CD53AFEF8}" type="pres">
      <dgm:prSet presAssocID="{AE7C12E9-2B2D-4D7F-A4B0-1449785442A9}" presName="spaceBetweenRectangles" presStyleCnt="0"/>
      <dgm:spPr/>
      <dgm:t>
        <a:bodyPr/>
        <a:lstStyle/>
        <a:p>
          <a:endParaRPr lang="en-US"/>
        </a:p>
      </dgm:t>
    </dgm:pt>
    <dgm:pt modelId="{3B4FAED5-E281-488E-84E8-0A6C1C1963C5}" type="pres">
      <dgm:prSet presAssocID="{A43F2FCA-21E9-4154-8A45-F27A5DDC9E6C}" presName="parentLin" presStyleCnt="0"/>
      <dgm:spPr/>
      <dgm:t>
        <a:bodyPr/>
        <a:lstStyle/>
        <a:p>
          <a:endParaRPr lang="en-US"/>
        </a:p>
      </dgm:t>
    </dgm:pt>
    <dgm:pt modelId="{422865D8-9BAD-471D-8A2A-6E04AD636F1F}" type="pres">
      <dgm:prSet presAssocID="{A43F2FCA-21E9-4154-8A45-F27A5DDC9E6C}" presName="parentLeftMargin" presStyleLbl="node1" presStyleIdx="2" presStyleCnt="4"/>
      <dgm:spPr/>
      <dgm:t>
        <a:bodyPr/>
        <a:lstStyle/>
        <a:p>
          <a:endParaRPr lang="en-US"/>
        </a:p>
      </dgm:t>
    </dgm:pt>
    <dgm:pt modelId="{4EEF3188-777F-4959-877B-14939CF68F03}" type="pres">
      <dgm:prSet presAssocID="{A43F2FCA-21E9-4154-8A45-F27A5DDC9E6C}" presName="parentText" presStyleLbl="node1" presStyleIdx="3" presStyleCnt="4" custScaleX="142328" custScaleY="133314" custLinFactNeighborY="17278">
        <dgm:presLayoutVars>
          <dgm:chMax val="0"/>
          <dgm:bulletEnabled val="1"/>
        </dgm:presLayoutVars>
      </dgm:prSet>
      <dgm:spPr/>
      <dgm:t>
        <a:bodyPr/>
        <a:lstStyle/>
        <a:p>
          <a:endParaRPr lang="en-US"/>
        </a:p>
      </dgm:t>
    </dgm:pt>
    <dgm:pt modelId="{58DD55F7-CDC8-4588-852C-C5D841277EBA}" type="pres">
      <dgm:prSet presAssocID="{A43F2FCA-21E9-4154-8A45-F27A5DDC9E6C}" presName="negativeSpace" presStyleCnt="0"/>
      <dgm:spPr/>
      <dgm:t>
        <a:bodyPr/>
        <a:lstStyle/>
        <a:p>
          <a:endParaRPr lang="en-US"/>
        </a:p>
      </dgm:t>
    </dgm:pt>
    <dgm:pt modelId="{4A8A9EC2-1C14-4B7B-9E08-9682476D4212}" type="pres">
      <dgm:prSet presAssocID="{A43F2FCA-21E9-4154-8A45-F27A5DDC9E6C}" presName="childText" presStyleLbl="conFgAcc1" presStyleIdx="3" presStyleCnt="4">
        <dgm:presLayoutVars>
          <dgm:bulletEnabled val="1"/>
        </dgm:presLayoutVars>
      </dgm:prSet>
      <dgm:spPr/>
      <dgm:t>
        <a:bodyPr/>
        <a:lstStyle/>
        <a:p>
          <a:endParaRPr lang="en-US"/>
        </a:p>
      </dgm:t>
    </dgm:pt>
  </dgm:ptLst>
  <dgm:cxnLst>
    <dgm:cxn modelId="{9E8B0D0A-0F3F-4CAA-8BBE-39DFBC286176}" type="presOf" srcId="{A43F2FCA-21E9-4154-8A45-F27A5DDC9E6C}" destId="{422865D8-9BAD-471D-8A2A-6E04AD636F1F}" srcOrd="0" destOrd="0" presId="urn:microsoft.com/office/officeart/2005/8/layout/list1"/>
    <dgm:cxn modelId="{86F9F63D-EC97-4760-8B20-ACAFF88F8B3D}" srcId="{38A5C9DA-DF83-4FEA-90CF-80A1B5D4315D}" destId="{E8EA8D19-3B64-450E-9D67-2814407A6C85}" srcOrd="2" destOrd="0" parTransId="{A7E27722-FE1E-4855-8840-752E3F72FB1A}" sibTransId="{AE7C12E9-2B2D-4D7F-A4B0-1449785442A9}"/>
    <dgm:cxn modelId="{C23E23C5-B9D4-4848-8CAB-DCF4A7BED9DB}" type="presOf" srcId="{259323CA-DA0A-4472-993F-8528F39EBBC7}" destId="{61E033DC-8490-4247-8977-7B9611EBA518}" srcOrd="0" destOrd="0" presId="urn:microsoft.com/office/officeart/2005/8/layout/list1"/>
    <dgm:cxn modelId="{FD71C644-B309-4CA7-A57D-706BDA4F2581}" srcId="{38A5C9DA-DF83-4FEA-90CF-80A1B5D4315D}" destId="{1ED7CD59-6BC9-414D-A81A-79D74FF191F3}" srcOrd="0" destOrd="0" parTransId="{067EB6CA-F710-4118-8940-4DDE18974834}" sibTransId="{89E5AFCE-2E11-4759-8EFC-7136B4E4E481}"/>
    <dgm:cxn modelId="{10170BB1-099B-4C48-9999-07F4592574A1}" type="presOf" srcId="{38A5C9DA-DF83-4FEA-90CF-80A1B5D4315D}" destId="{F9D627C5-556F-46C6-A3DB-1953B5604045}" srcOrd="0" destOrd="0" presId="urn:microsoft.com/office/officeart/2005/8/layout/list1"/>
    <dgm:cxn modelId="{00DD9742-627A-450F-B523-0FBD7EF54820}" type="presOf" srcId="{259323CA-DA0A-4472-993F-8528F39EBBC7}" destId="{57FDCFB8-422D-4BCD-A629-C651FD55C3A4}" srcOrd="1" destOrd="0" presId="urn:microsoft.com/office/officeart/2005/8/layout/list1"/>
    <dgm:cxn modelId="{AADAFF85-0D6B-4CAD-8CD8-47C739439F54}" type="presOf" srcId="{A43F2FCA-21E9-4154-8A45-F27A5DDC9E6C}" destId="{4EEF3188-777F-4959-877B-14939CF68F03}" srcOrd="1" destOrd="0" presId="urn:microsoft.com/office/officeart/2005/8/layout/list1"/>
    <dgm:cxn modelId="{082BD823-4D10-4586-974A-1FBD793EF41E}" type="presOf" srcId="{1ED7CD59-6BC9-414D-A81A-79D74FF191F3}" destId="{A1E0DC57-B99C-4B6A-ACD3-DA08499F4B69}" srcOrd="0" destOrd="0" presId="urn:microsoft.com/office/officeart/2005/8/layout/list1"/>
    <dgm:cxn modelId="{DCB14A52-024B-44C8-B81A-0CAC000CAC88}" type="presOf" srcId="{E8EA8D19-3B64-450E-9D67-2814407A6C85}" destId="{1D4CE25C-5B96-48D7-ADF0-36A69B3AAA3D}" srcOrd="1" destOrd="0" presId="urn:microsoft.com/office/officeart/2005/8/layout/list1"/>
    <dgm:cxn modelId="{C4C7011A-E13A-4733-A4C5-7BF9BDB1D4AC}" type="presOf" srcId="{E8EA8D19-3B64-450E-9D67-2814407A6C85}" destId="{83832949-8C52-43B8-8323-8E89147EA5D8}" srcOrd="0" destOrd="0" presId="urn:microsoft.com/office/officeart/2005/8/layout/list1"/>
    <dgm:cxn modelId="{2B8AA9FD-C895-4DF1-84B0-FFED44546496}" type="presOf" srcId="{1ED7CD59-6BC9-414D-A81A-79D74FF191F3}" destId="{2A1565D8-DB69-4BCB-AEC0-2C2A63710789}" srcOrd="1" destOrd="0" presId="urn:microsoft.com/office/officeart/2005/8/layout/list1"/>
    <dgm:cxn modelId="{914BC1AC-6954-43E0-8002-21A900D176CF}" srcId="{38A5C9DA-DF83-4FEA-90CF-80A1B5D4315D}" destId="{A43F2FCA-21E9-4154-8A45-F27A5DDC9E6C}" srcOrd="3" destOrd="0" parTransId="{E5247F78-D845-477D-BC65-565C0ED0A03D}" sibTransId="{A33E8033-4145-4B55-878E-4B4CB2EA9560}"/>
    <dgm:cxn modelId="{07D8E4C4-1293-4203-9866-54053342B343}" srcId="{38A5C9DA-DF83-4FEA-90CF-80A1B5D4315D}" destId="{259323CA-DA0A-4472-993F-8528F39EBBC7}" srcOrd="1" destOrd="0" parTransId="{9C7795AB-750A-4AD7-BF8C-5FC3BC0DB984}" sibTransId="{E8F6C546-8F00-48D0-AC5E-AFF611FB8457}"/>
    <dgm:cxn modelId="{807FC96E-F781-4A05-9BFF-B197A430478C}" type="presParOf" srcId="{F9D627C5-556F-46C6-A3DB-1953B5604045}" destId="{B23642D8-F14E-433D-BCF2-8B993E8CA202}" srcOrd="0" destOrd="0" presId="urn:microsoft.com/office/officeart/2005/8/layout/list1"/>
    <dgm:cxn modelId="{CA969D1E-BB96-4D32-A2F3-D698F4D10960}" type="presParOf" srcId="{B23642D8-F14E-433D-BCF2-8B993E8CA202}" destId="{A1E0DC57-B99C-4B6A-ACD3-DA08499F4B69}" srcOrd="0" destOrd="0" presId="urn:microsoft.com/office/officeart/2005/8/layout/list1"/>
    <dgm:cxn modelId="{FF4319E6-FE7A-4E08-9E48-E7D9474EEF1F}" type="presParOf" srcId="{B23642D8-F14E-433D-BCF2-8B993E8CA202}" destId="{2A1565D8-DB69-4BCB-AEC0-2C2A63710789}" srcOrd="1" destOrd="0" presId="urn:microsoft.com/office/officeart/2005/8/layout/list1"/>
    <dgm:cxn modelId="{625A2B44-64D6-4C0D-B5DC-D81901E4C30F}" type="presParOf" srcId="{F9D627C5-556F-46C6-A3DB-1953B5604045}" destId="{77254663-4D99-42CF-8C37-F1AB31D7421B}" srcOrd="1" destOrd="0" presId="urn:microsoft.com/office/officeart/2005/8/layout/list1"/>
    <dgm:cxn modelId="{6BA1AC62-20AD-439F-96A4-93FC26EDF07F}" type="presParOf" srcId="{F9D627C5-556F-46C6-A3DB-1953B5604045}" destId="{01143BB6-10C4-4CAB-9D59-4511802A46E6}" srcOrd="2" destOrd="0" presId="urn:microsoft.com/office/officeart/2005/8/layout/list1"/>
    <dgm:cxn modelId="{6B17D97C-4450-4D64-9AD8-6AF3EFF268BE}" type="presParOf" srcId="{F9D627C5-556F-46C6-A3DB-1953B5604045}" destId="{9BA28027-D106-4655-A376-727F384E25F8}" srcOrd="3" destOrd="0" presId="urn:microsoft.com/office/officeart/2005/8/layout/list1"/>
    <dgm:cxn modelId="{6E75569B-EF57-41FB-A649-BC950C434497}" type="presParOf" srcId="{F9D627C5-556F-46C6-A3DB-1953B5604045}" destId="{B816A295-040E-487C-9A46-6425A4A96257}" srcOrd="4" destOrd="0" presId="urn:microsoft.com/office/officeart/2005/8/layout/list1"/>
    <dgm:cxn modelId="{56DFF275-D1CC-48BF-BF00-F46CE7E222DB}" type="presParOf" srcId="{B816A295-040E-487C-9A46-6425A4A96257}" destId="{61E033DC-8490-4247-8977-7B9611EBA518}" srcOrd="0" destOrd="0" presId="urn:microsoft.com/office/officeart/2005/8/layout/list1"/>
    <dgm:cxn modelId="{7FC3081C-BD71-41DE-9CCE-27325885063D}" type="presParOf" srcId="{B816A295-040E-487C-9A46-6425A4A96257}" destId="{57FDCFB8-422D-4BCD-A629-C651FD55C3A4}" srcOrd="1" destOrd="0" presId="urn:microsoft.com/office/officeart/2005/8/layout/list1"/>
    <dgm:cxn modelId="{20249577-D741-4775-B51B-9152CBD60172}" type="presParOf" srcId="{F9D627C5-556F-46C6-A3DB-1953B5604045}" destId="{DE93B085-DFFF-4AAD-8BD2-8CAC80203001}" srcOrd="5" destOrd="0" presId="urn:microsoft.com/office/officeart/2005/8/layout/list1"/>
    <dgm:cxn modelId="{73E6649D-A0A8-4327-8F20-9617B9482ED9}" type="presParOf" srcId="{F9D627C5-556F-46C6-A3DB-1953B5604045}" destId="{0B2D96F5-5D61-4DB8-BB0E-BEC5D7655394}" srcOrd="6" destOrd="0" presId="urn:microsoft.com/office/officeart/2005/8/layout/list1"/>
    <dgm:cxn modelId="{D9B2BB3B-0C75-409E-88C0-6A124F8CF1D1}" type="presParOf" srcId="{F9D627C5-556F-46C6-A3DB-1953B5604045}" destId="{E29C22E2-7E79-433B-9975-E463D6D859D3}" srcOrd="7" destOrd="0" presId="urn:microsoft.com/office/officeart/2005/8/layout/list1"/>
    <dgm:cxn modelId="{FE464A03-93AA-4EA0-8A87-1B48B0DECA0B}" type="presParOf" srcId="{F9D627C5-556F-46C6-A3DB-1953B5604045}" destId="{F2E8D5CD-11A4-4410-BC09-9F54A4C36520}" srcOrd="8" destOrd="0" presId="urn:microsoft.com/office/officeart/2005/8/layout/list1"/>
    <dgm:cxn modelId="{BECA89A5-547F-4D00-B65D-A8F71FB032CF}" type="presParOf" srcId="{F2E8D5CD-11A4-4410-BC09-9F54A4C36520}" destId="{83832949-8C52-43B8-8323-8E89147EA5D8}" srcOrd="0" destOrd="0" presId="urn:microsoft.com/office/officeart/2005/8/layout/list1"/>
    <dgm:cxn modelId="{E60CCA20-2059-4F6E-AA5C-4C6EA3B76028}" type="presParOf" srcId="{F2E8D5CD-11A4-4410-BC09-9F54A4C36520}" destId="{1D4CE25C-5B96-48D7-ADF0-36A69B3AAA3D}" srcOrd="1" destOrd="0" presId="urn:microsoft.com/office/officeart/2005/8/layout/list1"/>
    <dgm:cxn modelId="{200B8C05-2B64-476D-9D53-762E56BE9F23}" type="presParOf" srcId="{F9D627C5-556F-46C6-A3DB-1953B5604045}" destId="{E70D91C7-05CE-4488-A602-F670EF52B301}" srcOrd="9" destOrd="0" presId="urn:microsoft.com/office/officeart/2005/8/layout/list1"/>
    <dgm:cxn modelId="{D0A3C275-C75B-46D6-ACF3-F4E63FFDCC82}" type="presParOf" srcId="{F9D627C5-556F-46C6-A3DB-1953B5604045}" destId="{CE7D65F2-FECA-4F76-B3F9-43BBA93EAD87}" srcOrd="10" destOrd="0" presId="urn:microsoft.com/office/officeart/2005/8/layout/list1"/>
    <dgm:cxn modelId="{1677E937-5ED0-41FC-86D3-A803960FC264}" type="presParOf" srcId="{F9D627C5-556F-46C6-A3DB-1953B5604045}" destId="{46B2C022-64E4-445B-ADFD-421CD53AFEF8}" srcOrd="11" destOrd="0" presId="urn:microsoft.com/office/officeart/2005/8/layout/list1"/>
    <dgm:cxn modelId="{2F3ACB8F-019B-40D6-90E5-A338DE7393D7}" type="presParOf" srcId="{F9D627C5-556F-46C6-A3DB-1953B5604045}" destId="{3B4FAED5-E281-488E-84E8-0A6C1C1963C5}" srcOrd="12" destOrd="0" presId="urn:microsoft.com/office/officeart/2005/8/layout/list1"/>
    <dgm:cxn modelId="{578C0E8C-9F76-4F62-9F08-F6F76C1E7A23}" type="presParOf" srcId="{3B4FAED5-E281-488E-84E8-0A6C1C1963C5}" destId="{422865D8-9BAD-471D-8A2A-6E04AD636F1F}" srcOrd="0" destOrd="0" presId="urn:microsoft.com/office/officeart/2005/8/layout/list1"/>
    <dgm:cxn modelId="{F13E51C7-44CD-4BC8-AA5F-AE3440836BE9}" type="presParOf" srcId="{3B4FAED5-E281-488E-84E8-0A6C1C1963C5}" destId="{4EEF3188-777F-4959-877B-14939CF68F03}" srcOrd="1" destOrd="0" presId="urn:microsoft.com/office/officeart/2005/8/layout/list1"/>
    <dgm:cxn modelId="{601D9F4E-E8C1-4659-98E4-9E6DB75AD325}" type="presParOf" srcId="{F9D627C5-556F-46C6-A3DB-1953B5604045}" destId="{58DD55F7-CDC8-4588-852C-C5D841277EBA}" srcOrd="13" destOrd="0" presId="urn:microsoft.com/office/officeart/2005/8/layout/list1"/>
    <dgm:cxn modelId="{B0B76E0E-1B45-4D70-84B3-B051700F0E06}" type="presParOf" srcId="{F9D627C5-556F-46C6-A3DB-1953B5604045}" destId="{4A8A9EC2-1C14-4B7B-9E08-9682476D4212}"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F138D03-499B-472A-9BC0-C1031E7D0B62}" type="doc">
      <dgm:prSet loTypeId="urn:microsoft.com/office/officeart/2005/8/layout/vList2" loCatId="list" qsTypeId="urn:microsoft.com/office/officeart/2005/8/quickstyle/3d2" qsCatId="3D" csTypeId="urn:microsoft.com/office/officeart/2005/8/colors/accent6_5" csCatId="accent6" phldr="1"/>
      <dgm:spPr/>
      <dgm:t>
        <a:bodyPr/>
        <a:lstStyle/>
        <a:p>
          <a:endParaRPr lang="en-US"/>
        </a:p>
      </dgm:t>
    </dgm:pt>
    <dgm:pt modelId="{47C96F64-3BD8-4608-AE9F-EA2452CC95B5}">
      <dgm:prSet/>
      <dgm:spPr/>
      <dgm:t>
        <a:bodyPr/>
        <a:lstStyle/>
        <a:p>
          <a:pPr rtl="0"/>
          <a:r>
            <a:rPr lang="en-US" dirty="0" smtClean="0">
              <a:solidFill>
                <a:schemeClr val="tx2"/>
              </a:solidFill>
            </a:rPr>
            <a:t>PV modules, utility-interactive inverters, and combiner boxes are identified for use in PV systems</a:t>
          </a:r>
          <a:endParaRPr lang="en-US" dirty="0">
            <a:solidFill>
              <a:schemeClr val="tx2"/>
            </a:solidFill>
          </a:endParaRPr>
        </a:p>
      </dgm:t>
    </dgm:pt>
    <dgm:pt modelId="{AD79F8E4-1ECB-4264-943A-AB2C4474F7F4}" type="parTrans" cxnId="{4900E41D-98F1-4E52-A0A3-9BB4131301D5}">
      <dgm:prSet/>
      <dgm:spPr/>
      <dgm:t>
        <a:bodyPr/>
        <a:lstStyle/>
        <a:p>
          <a:endParaRPr lang="en-US"/>
        </a:p>
      </dgm:t>
    </dgm:pt>
    <dgm:pt modelId="{FD6FD8D8-F56C-4F06-ACD9-9AA6D921E64E}" type="sibTrans" cxnId="{4900E41D-98F1-4E52-A0A3-9BB4131301D5}">
      <dgm:prSet/>
      <dgm:spPr/>
      <dgm:t>
        <a:bodyPr/>
        <a:lstStyle/>
        <a:p>
          <a:endParaRPr lang="en-US"/>
        </a:p>
      </dgm:t>
    </dgm:pt>
    <dgm:pt modelId="{128721CF-FA6D-461D-8BF1-2F9580A4D672}">
      <dgm:prSet/>
      <dgm:spPr/>
      <dgm:t>
        <a:bodyPr/>
        <a:lstStyle/>
        <a:p>
          <a:pPr rtl="0"/>
          <a:r>
            <a:rPr lang="en-US" dirty="0" smtClean="0">
              <a:solidFill>
                <a:schemeClr val="tx2"/>
              </a:solidFill>
            </a:rPr>
            <a:t>The PV array is composed of 4 series strings or less per inverter, and 15 kW STC or less</a:t>
          </a:r>
          <a:endParaRPr lang="en-US" dirty="0">
            <a:solidFill>
              <a:schemeClr val="tx2"/>
            </a:solidFill>
          </a:endParaRPr>
        </a:p>
      </dgm:t>
    </dgm:pt>
    <dgm:pt modelId="{367A35AF-70D6-43BC-B5C0-70596A6A86CB}" type="parTrans" cxnId="{A44004C4-829D-4F92-86CB-26AFE56F1D0B}">
      <dgm:prSet/>
      <dgm:spPr/>
      <dgm:t>
        <a:bodyPr/>
        <a:lstStyle/>
        <a:p>
          <a:endParaRPr lang="en-US"/>
        </a:p>
      </dgm:t>
    </dgm:pt>
    <dgm:pt modelId="{DEF30679-B4E2-4550-8DC2-347D1B0D2D0D}" type="sibTrans" cxnId="{A44004C4-829D-4F92-86CB-26AFE56F1D0B}">
      <dgm:prSet/>
      <dgm:spPr/>
      <dgm:t>
        <a:bodyPr/>
        <a:lstStyle/>
        <a:p>
          <a:endParaRPr lang="en-US"/>
        </a:p>
      </dgm:t>
    </dgm:pt>
    <dgm:pt modelId="{AEAC17FE-C4CA-4460-B4EF-02E0A5A6FAF0}">
      <dgm:prSet/>
      <dgm:spPr/>
      <dgm:t>
        <a:bodyPr/>
        <a:lstStyle/>
        <a:p>
          <a:pPr rtl="0"/>
          <a:r>
            <a:rPr lang="en-US" dirty="0" smtClean="0">
              <a:solidFill>
                <a:schemeClr val="tx2"/>
              </a:solidFill>
            </a:rPr>
            <a:t>The total inverter capacity has a continuous AC power output 13,440 Watts or less</a:t>
          </a:r>
          <a:endParaRPr lang="en-US" dirty="0">
            <a:solidFill>
              <a:schemeClr val="tx2"/>
            </a:solidFill>
          </a:endParaRPr>
        </a:p>
      </dgm:t>
    </dgm:pt>
    <dgm:pt modelId="{1E850BC6-0A7C-4FFA-83C2-E6C57D094F54}" type="parTrans" cxnId="{E63948CB-C58D-4022-845B-10CDD79C8231}">
      <dgm:prSet/>
      <dgm:spPr/>
      <dgm:t>
        <a:bodyPr/>
        <a:lstStyle/>
        <a:p>
          <a:endParaRPr lang="en-US"/>
        </a:p>
      </dgm:t>
    </dgm:pt>
    <dgm:pt modelId="{5283BA3E-61BC-467A-AD31-FB88B799DCA9}" type="sibTrans" cxnId="{E63948CB-C58D-4022-845B-10CDD79C8231}">
      <dgm:prSet/>
      <dgm:spPr/>
      <dgm:t>
        <a:bodyPr/>
        <a:lstStyle/>
        <a:p>
          <a:endParaRPr lang="en-US"/>
        </a:p>
      </dgm:t>
    </dgm:pt>
    <dgm:pt modelId="{92FC988A-0120-477B-AB6C-DEE5AE03F830}">
      <dgm:prSet/>
      <dgm:spPr/>
      <dgm:t>
        <a:bodyPr/>
        <a:lstStyle/>
        <a:p>
          <a:pPr rtl="0"/>
          <a:r>
            <a:rPr lang="en-US" dirty="0" smtClean="0">
              <a:solidFill>
                <a:schemeClr val="tx2"/>
              </a:solidFill>
            </a:rPr>
            <a:t>The AC interconnection point is on the load side of service disconnecting means (690.64(B))</a:t>
          </a:r>
          <a:endParaRPr lang="en-US" dirty="0">
            <a:solidFill>
              <a:schemeClr val="tx2"/>
            </a:solidFill>
          </a:endParaRPr>
        </a:p>
      </dgm:t>
    </dgm:pt>
    <dgm:pt modelId="{E09D9C51-22AF-45A5-9F5B-97B264D0620D}" type="parTrans" cxnId="{0AC05FB3-F111-49D4-B39D-1D392C055916}">
      <dgm:prSet/>
      <dgm:spPr/>
      <dgm:t>
        <a:bodyPr/>
        <a:lstStyle/>
        <a:p>
          <a:endParaRPr lang="en-US"/>
        </a:p>
      </dgm:t>
    </dgm:pt>
    <dgm:pt modelId="{F25F9E48-61BE-421B-9524-45C919B90B41}" type="sibTrans" cxnId="{0AC05FB3-F111-49D4-B39D-1D392C055916}">
      <dgm:prSet/>
      <dgm:spPr/>
      <dgm:t>
        <a:bodyPr/>
        <a:lstStyle/>
        <a:p>
          <a:endParaRPr lang="en-US"/>
        </a:p>
      </dgm:t>
    </dgm:pt>
    <dgm:pt modelId="{37262CFF-B9B5-40DE-BA95-5841701E7BE6}">
      <dgm:prSet/>
      <dgm:spPr/>
      <dgm:t>
        <a:bodyPr/>
        <a:lstStyle/>
        <a:p>
          <a:pPr rtl="0"/>
          <a:r>
            <a:rPr lang="en-US" dirty="0" smtClean="0">
              <a:solidFill>
                <a:schemeClr val="tx2"/>
              </a:solidFill>
            </a:rPr>
            <a:t>The electrical diagram (E1.1) can be used to accurately represent the PV system</a:t>
          </a:r>
          <a:endParaRPr lang="en-US" dirty="0">
            <a:solidFill>
              <a:schemeClr val="tx2"/>
            </a:solidFill>
          </a:endParaRPr>
        </a:p>
      </dgm:t>
    </dgm:pt>
    <dgm:pt modelId="{D0E78F90-F4E8-4164-AA3D-D1A9F905DF4F}" type="parTrans" cxnId="{A6D59559-7422-4FC5-B668-4AF3EB49A747}">
      <dgm:prSet/>
      <dgm:spPr/>
      <dgm:t>
        <a:bodyPr/>
        <a:lstStyle/>
        <a:p>
          <a:endParaRPr lang="en-US"/>
        </a:p>
      </dgm:t>
    </dgm:pt>
    <dgm:pt modelId="{56F0237A-7C29-4A48-BAF9-7EFD012B459D}" type="sibTrans" cxnId="{A6D59559-7422-4FC5-B668-4AF3EB49A747}">
      <dgm:prSet/>
      <dgm:spPr/>
      <dgm:t>
        <a:bodyPr/>
        <a:lstStyle/>
        <a:p>
          <a:endParaRPr lang="en-US"/>
        </a:p>
      </dgm:t>
    </dgm:pt>
    <dgm:pt modelId="{3E801E97-7A99-429A-B8FC-094AD7A6D258}" type="pres">
      <dgm:prSet presAssocID="{CF138D03-499B-472A-9BC0-C1031E7D0B62}" presName="linear" presStyleCnt="0">
        <dgm:presLayoutVars>
          <dgm:animLvl val="lvl"/>
          <dgm:resizeHandles val="exact"/>
        </dgm:presLayoutVars>
      </dgm:prSet>
      <dgm:spPr/>
      <dgm:t>
        <a:bodyPr/>
        <a:lstStyle/>
        <a:p>
          <a:endParaRPr lang="en-US"/>
        </a:p>
      </dgm:t>
    </dgm:pt>
    <dgm:pt modelId="{A8843C03-B936-4DCC-BF3D-77ED552E99A4}" type="pres">
      <dgm:prSet presAssocID="{47C96F64-3BD8-4608-AE9F-EA2452CC95B5}" presName="parentText" presStyleLbl="node1" presStyleIdx="0" presStyleCnt="5">
        <dgm:presLayoutVars>
          <dgm:chMax val="0"/>
          <dgm:bulletEnabled val="1"/>
        </dgm:presLayoutVars>
      </dgm:prSet>
      <dgm:spPr/>
      <dgm:t>
        <a:bodyPr/>
        <a:lstStyle/>
        <a:p>
          <a:endParaRPr lang="en-US"/>
        </a:p>
      </dgm:t>
    </dgm:pt>
    <dgm:pt modelId="{FDAD8F91-DEE0-4CEF-88DE-345D73CE7B4C}" type="pres">
      <dgm:prSet presAssocID="{FD6FD8D8-F56C-4F06-ACD9-9AA6D921E64E}" presName="spacer" presStyleCnt="0"/>
      <dgm:spPr/>
    </dgm:pt>
    <dgm:pt modelId="{4ED66ADA-44FC-4E97-BDDD-4CD9CF8FA5C9}" type="pres">
      <dgm:prSet presAssocID="{128721CF-FA6D-461D-8BF1-2F9580A4D672}" presName="parentText" presStyleLbl="node1" presStyleIdx="1" presStyleCnt="5">
        <dgm:presLayoutVars>
          <dgm:chMax val="0"/>
          <dgm:bulletEnabled val="1"/>
        </dgm:presLayoutVars>
      </dgm:prSet>
      <dgm:spPr/>
      <dgm:t>
        <a:bodyPr/>
        <a:lstStyle/>
        <a:p>
          <a:endParaRPr lang="en-US"/>
        </a:p>
      </dgm:t>
    </dgm:pt>
    <dgm:pt modelId="{6AE35E3D-A48E-49F0-AB32-B877DAB2B480}" type="pres">
      <dgm:prSet presAssocID="{DEF30679-B4E2-4550-8DC2-347D1B0D2D0D}" presName="spacer" presStyleCnt="0"/>
      <dgm:spPr/>
    </dgm:pt>
    <dgm:pt modelId="{5752F7F9-BB7E-4A09-94E0-67ECD68EA66E}" type="pres">
      <dgm:prSet presAssocID="{AEAC17FE-C4CA-4460-B4EF-02E0A5A6FAF0}" presName="parentText" presStyleLbl="node1" presStyleIdx="2" presStyleCnt="5">
        <dgm:presLayoutVars>
          <dgm:chMax val="0"/>
          <dgm:bulletEnabled val="1"/>
        </dgm:presLayoutVars>
      </dgm:prSet>
      <dgm:spPr/>
      <dgm:t>
        <a:bodyPr/>
        <a:lstStyle/>
        <a:p>
          <a:endParaRPr lang="en-US"/>
        </a:p>
      </dgm:t>
    </dgm:pt>
    <dgm:pt modelId="{B04C0FDE-CD22-42B6-8A71-50A396F75A76}" type="pres">
      <dgm:prSet presAssocID="{5283BA3E-61BC-467A-AD31-FB88B799DCA9}" presName="spacer" presStyleCnt="0"/>
      <dgm:spPr/>
    </dgm:pt>
    <dgm:pt modelId="{06767460-D423-4CB4-864A-54E4E29DC265}" type="pres">
      <dgm:prSet presAssocID="{92FC988A-0120-477B-AB6C-DEE5AE03F830}" presName="parentText" presStyleLbl="node1" presStyleIdx="3" presStyleCnt="5">
        <dgm:presLayoutVars>
          <dgm:chMax val="0"/>
          <dgm:bulletEnabled val="1"/>
        </dgm:presLayoutVars>
      </dgm:prSet>
      <dgm:spPr/>
      <dgm:t>
        <a:bodyPr/>
        <a:lstStyle/>
        <a:p>
          <a:endParaRPr lang="en-US"/>
        </a:p>
      </dgm:t>
    </dgm:pt>
    <dgm:pt modelId="{40D0434D-E318-4A8A-994B-D3E05B6CED19}" type="pres">
      <dgm:prSet presAssocID="{F25F9E48-61BE-421B-9524-45C919B90B41}" presName="spacer" presStyleCnt="0"/>
      <dgm:spPr/>
    </dgm:pt>
    <dgm:pt modelId="{0886BAE3-24E4-48AF-BBEE-6E7C0BE46184}" type="pres">
      <dgm:prSet presAssocID="{37262CFF-B9B5-40DE-BA95-5841701E7BE6}" presName="parentText" presStyleLbl="node1" presStyleIdx="4" presStyleCnt="5">
        <dgm:presLayoutVars>
          <dgm:chMax val="0"/>
          <dgm:bulletEnabled val="1"/>
        </dgm:presLayoutVars>
      </dgm:prSet>
      <dgm:spPr/>
      <dgm:t>
        <a:bodyPr/>
        <a:lstStyle/>
        <a:p>
          <a:endParaRPr lang="en-US"/>
        </a:p>
      </dgm:t>
    </dgm:pt>
  </dgm:ptLst>
  <dgm:cxnLst>
    <dgm:cxn modelId="{0AC05FB3-F111-49D4-B39D-1D392C055916}" srcId="{CF138D03-499B-472A-9BC0-C1031E7D0B62}" destId="{92FC988A-0120-477B-AB6C-DEE5AE03F830}" srcOrd="3" destOrd="0" parTransId="{E09D9C51-22AF-45A5-9F5B-97B264D0620D}" sibTransId="{F25F9E48-61BE-421B-9524-45C919B90B41}"/>
    <dgm:cxn modelId="{4B345F7A-EFCB-4863-81B0-01EB2F6BFE58}" type="presOf" srcId="{AEAC17FE-C4CA-4460-B4EF-02E0A5A6FAF0}" destId="{5752F7F9-BB7E-4A09-94E0-67ECD68EA66E}" srcOrd="0" destOrd="0" presId="urn:microsoft.com/office/officeart/2005/8/layout/vList2"/>
    <dgm:cxn modelId="{460FD3B6-5EB0-4C76-B771-413D5D07C933}" type="presOf" srcId="{CF138D03-499B-472A-9BC0-C1031E7D0B62}" destId="{3E801E97-7A99-429A-B8FC-094AD7A6D258}" srcOrd="0" destOrd="0" presId="urn:microsoft.com/office/officeart/2005/8/layout/vList2"/>
    <dgm:cxn modelId="{E63948CB-C58D-4022-845B-10CDD79C8231}" srcId="{CF138D03-499B-472A-9BC0-C1031E7D0B62}" destId="{AEAC17FE-C4CA-4460-B4EF-02E0A5A6FAF0}" srcOrd="2" destOrd="0" parTransId="{1E850BC6-0A7C-4FFA-83C2-E6C57D094F54}" sibTransId="{5283BA3E-61BC-467A-AD31-FB88B799DCA9}"/>
    <dgm:cxn modelId="{A6D59559-7422-4FC5-B668-4AF3EB49A747}" srcId="{CF138D03-499B-472A-9BC0-C1031E7D0B62}" destId="{37262CFF-B9B5-40DE-BA95-5841701E7BE6}" srcOrd="4" destOrd="0" parTransId="{D0E78F90-F4E8-4164-AA3D-D1A9F905DF4F}" sibTransId="{56F0237A-7C29-4A48-BAF9-7EFD012B459D}"/>
    <dgm:cxn modelId="{A44004C4-829D-4F92-86CB-26AFE56F1D0B}" srcId="{CF138D03-499B-472A-9BC0-C1031E7D0B62}" destId="{128721CF-FA6D-461D-8BF1-2F9580A4D672}" srcOrd="1" destOrd="0" parTransId="{367A35AF-70D6-43BC-B5C0-70596A6A86CB}" sibTransId="{DEF30679-B4E2-4550-8DC2-347D1B0D2D0D}"/>
    <dgm:cxn modelId="{418C6DBF-CE53-4565-98AB-49195FBFC31D}" type="presOf" srcId="{47C96F64-3BD8-4608-AE9F-EA2452CC95B5}" destId="{A8843C03-B936-4DCC-BF3D-77ED552E99A4}" srcOrd="0" destOrd="0" presId="urn:microsoft.com/office/officeart/2005/8/layout/vList2"/>
    <dgm:cxn modelId="{8136B0BB-3259-4140-8A0F-614FE774A3FB}" type="presOf" srcId="{128721CF-FA6D-461D-8BF1-2F9580A4D672}" destId="{4ED66ADA-44FC-4E97-BDDD-4CD9CF8FA5C9}" srcOrd="0" destOrd="0" presId="urn:microsoft.com/office/officeart/2005/8/layout/vList2"/>
    <dgm:cxn modelId="{4900E41D-98F1-4E52-A0A3-9BB4131301D5}" srcId="{CF138D03-499B-472A-9BC0-C1031E7D0B62}" destId="{47C96F64-3BD8-4608-AE9F-EA2452CC95B5}" srcOrd="0" destOrd="0" parTransId="{AD79F8E4-1ECB-4264-943A-AB2C4474F7F4}" sibTransId="{FD6FD8D8-F56C-4F06-ACD9-9AA6D921E64E}"/>
    <dgm:cxn modelId="{A4EC1F58-DEBE-4C23-808D-C4BEDAE1404B}" type="presOf" srcId="{37262CFF-B9B5-40DE-BA95-5841701E7BE6}" destId="{0886BAE3-24E4-48AF-BBEE-6E7C0BE46184}" srcOrd="0" destOrd="0" presId="urn:microsoft.com/office/officeart/2005/8/layout/vList2"/>
    <dgm:cxn modelId="{9C83D4E4-C9F0-48F5-9FCE-07F2333962A3}" type="presOf" srcId="{92FC988A-0120-477B-AB6C-DEE5AE03F830}" destId="{06767460-D423-4CB4-864A-54E4E29DC265}" srcOrd="0" destOrd="0" presId="urn:microsoft.com/office/officeart/2005/8/layout/vList2"/>
    <dgm:cxn modelId="{536B35DF-86BC-494E-ACB9-376CA7E6AEAA}" type="presParOf" srcId="{3E801E97-7A99-429A-B8FC-094AD7A6D258}" destId="{A8843C03-B936-4DCC-BF3D-77ED552E99A4}" srcOrd="0" destOrd="0" presId="urn:microsoft.com/office/officeart/2005/8/layout/vList2"/>
    <dgm:cxn modelId="{F3565F14-C991-411C-BA46-6E1CB23D0550}" type="presParOf" srcId="{3E801E97-7A99-429A-B8FC-094AD7A6D258}" destId="{FDAD8F91-DEE0-4CEF-88DE-345D73CE7B4C}" srcOrd="1" destOrd="0" presId="urn:microsoft.com/office/officeart/2005/8/layout/vList2"/>
    <dgm:cxn modelId="{531F5725-3E51-4EDE-9619-8FBF812A5CC2}" type="presParOf" srcId="{3E801E97-7A99-429A-B8FC-094AD7A6D258}" destId="{4ED66ADA-44FC-4E97-BDDD-4CD9CF8FA5C9}" srcOrd="2" destOrd="0" presId="urn:microsoft.com/office/officeart/2005/8/layout/vList2"/>
    <dgm:cxn modelId="{569F28EA-CF6F-4145-93E6-B4AD267FF3E8}" type="presParOf" srcId="{3E801E97-7A99-429A-B8FC-094AD7A6D258}" destId="{6AE35E3D-A48E-49F0-AB32-B877DAB2B480}" srcOrd="3" destOrd="0" presId="urn:microsoft.com/office/officeart/2005/8/layout/vList2"/>
    <dgm:cxn modelId="{7D80ACE2-1313-4BD0-93AA-7FB9E7FED617}" type="presParOf" srcId="{3E801E97-7A99-429A-B8FC-094AD7A6D258}" destId="{5752F7F9-BB7E-4A09-94E0-67ECD68EA66E}" srcOrd="4" destOrd="0" presId="urn:microsoft.com/office/officeart/2005/8/layout/vList2"/>
    <dgm:cxn modelId="{9E120F26-E8A0-457A-9D69-AB24409A302E}" type="presParOf" srcId="{3E801E97-7A99-429A-B8FC-094AD7A6D258}" destId="{B04C0FDE-CD22-42B6-8A71-50A396F75A76}" srcOrd="5" destOrd="0" presId="urn:microsoft.com/office/officeart/2005/8/layout/vList2"/>
    <dgm:cxn modelId="{18D6752B-891C-4423-B89B-A70A71B53EB8}" type="presParOf" srcId="{3E801E97-7A99-429A-B8FC-094AD7A6D258}" destId="{06767460-D423-4CB4-864A-54E4E29DC265}" srcOrd="6" destOrd="0" presId="urn:microsoft.com/office/officeart/2005/8/layout/vList2"/>
    <dgm:cxn modelId="{AAA2C78D-E174-4DED-AF45-BE9D947364CF}" type="presParOf" srcId="{3E801E97-7A99-429A-B8FC-094AD7A6D258}" destId="{40D0434D-E318-4A8A-994B-D3E05B6CED19}" srcOrd="7" destOrd="0" presId="urn:microsoft.com/office/officeart/2005/8/layout/vList2"/>
    <dgm:cxn modelId="{79A3B79E-71DE-40C5-8398-970D02E3A8DF}" type="presParOf" srcId="{3E801E97-7A99-429A-B8FC-094AD7A6D258}" destId="{0886BAE3-24E4-48AF-BBEE-6E7C0BE46184}"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62EA716-C56F-403A-8708-4E27F6708C6B}" type="doc">
      <dgm:prSet loTypeId="urn:microsoft.com/office/officeart/2005/8/layout/default#1" loCatId="list" qsTypeId="urn:microsoft.com/office/officeart/2005/8/quickstyle/simple1#20" qsCatId="simple" csTypeId="urn:microsoft.com/office/officeart/2005/8/colors/accent1_2#6" csCatId="accent1" phldr="1"/>
      <dgm:spPr/>
      <dgm:t>
        <a:bodyPr/>
        <a:lstStyle/>
        <a:p>
          <a:endParaRPr lang="en-US"/>
        </a:p>
      </dgm:t>
    </dgm:pt>
    <dgm:pt modelId="{86AC26CC-9602-448F-B56D-D9018E6644C6}">
      <dgm:prSet phldrT="[Text]"/>
      <dgm:spPr/>
      <dgm:t>
        <a:bodyPr/>
        <a:lstStyle/>
        <a:p>
          <a:r>
            <a:rPr lang="en-US" dirty="0" smtClean="0"/>
            <a:t>Simplifies technical requirements for PV applications</a:t>
          </a:r>
          <a:endParaRPr lang="en-US" dirty="0"/>
        </a:p>
      </dgm:t>
    </dgm:pt>
    <dgm:pt modelId="{F8C6B095-FF81-4647-BA31-3E285D05F3E9}" type="parTrans" cxnId="{87CFD05C-6225-4B22-9301-790AF7EDB451}">
      <dgm:prSet/>
      <dgm:spPr/>
      <dgm:t>
        <a:bodyPr/>
        <a:lstStyle/>
        <a:p>
          <a:endParaRPr lang="en-US"/>
        </a:p>
      </dgm:t>
    </dgm:pt>
    <dgm:pt modelId="{E9B36F4B-177D-4509-A276-2DBA23FA9705}" type="sibTrans" cxnId="{87CFD05C-6225-4B22-9301-790AF7EDB451}">
      <dgm:prSet/>
      <dgm:spPr/>
      <dgm:t>
        <a:bodyPr/>
        <a:lstStyle/>
        <a:p>
          <a:endParaRPr lang="en-US"/>
        </a:p>
      </dgm:t>
    </dgm:pt>
    <dgm:pt modelId="{B9FD7DE1-6BBE-48AF-8613-1DB4512C9042}">
      <dgm:prSet phldrT="[Text]"/>
      <dgm:spPr/>
      <dgm:t>
        <a:bodyPr/>
        <a:lstStyle/>
        <a:p>
          <a:r>
            <a:rPr lang="en-US" dirty="0" smtClean="0"/>
            <a:t>Facilitates efficient review of content</a:t>
          </a:r>
          <a:endParaRPr lang="en-US" dirty="0"/>
        </a:p>
      </dgm:t>
    </dgm:pt>
    <dgm:pt modelId="{41B4B75E-A1E0-4F01-9115-B13F659B937D}" type="parTrans" cxnId="{01A788BB-7D98-4292-AC42-BCF203D52F64}">
      <dgm:prSet/>
      <dgm:spPr/>
      <dgm:t>
        <a:bodyPr/>
        <a:lstStyle/>
        <a:p>
          <a:endParaRPr lang="en-US"/>
        </a:p>
      </dgm:t>
    </dgm:pt>
    <dgm:pt modelId="{268B70B3-8C90-4EC6-AFA9-F41040B5F79D}" type="sibTrans" cxnId="{01A788BB-7D98-4292-AC42-BCF203D52F64}">
      <dgm:prSet/>
      <dgm:spPr/>
      <dgm:t>
        <a:bodyPr/>
        <a:lstStyle/>
        <a:p>
          <a:endParaRPr lang="en-US"/>
        </a:p>
      </dgm:t>
    </dgm:pt>
    <dgm:pt modelId="{C49D3C95-5E9E-4C48-9CA2-7DEA51FB956A}">
      <dgm:prSet phldrT="[Text]"/>
      <dgm:spPr/>
      <dgm:t>
        <a:bodyPr/>
        <a:lstStyle/>
        <a:p>
          <a:r>
            <a:rPr lang="en-US" dirty="0" smtClean="0"/>
            <a:t>Minimize need for detailed studies and unnecessary delays</a:t>
          </a:r>
          <a:endParaRPr lang="en-US" dirty="0"/>
        </a:p>
      </dgm:t>
    </dgm:pt>
    <dgm:pt modelId="{B5FD0257-3029-4054-98C3-B63739EAF590}" type="parTrans" cxnId="{CA864DC2-84A3-4F03-98F3-6260D0F75D94}">
      <dgm:prSet/>
      <dgm:spPr/>
      <dgm:t>
        <a:bodyPr/>
        <a:lstStyle/>
        <a:p>
          <a:endParaRPr lang="en-US"/>
        </a:p>
      </dgm:t>
    </dgm:pt>
    <dgm:pt modelId="{719EBB7B-D52D-4967-8313-468639C7E0B7}" type="sibTrans" cxnId="{CA864DC2-84A3-4F03-98F3-6260D0F75D94}">
      <dgm:prSet/>
      <dgm:spPr/>
      <dgm:t>
        <a:bodyPr/>
        <a:lstStyle/>
        <a:p>
          <a:endParaRPr lang="en-US"/>
        </a:p>
      </dgm:t>
    </dgm:pt>
    <dgm:pt modelId="{BB5F3EA9-BA3A-4FDF-A311-1371158B20B8}" type="pres">
      <dgm:prSet presAssocID="{362EA716-C56F-403A-8708-4E27F6708C6B}" presName="diagram" presStyleCnt="0">
        <dgm:presLayoutVars>
          <dgm:dir/>
          <dgm:resizeHandles val="exact"/>
        </dgm:presLayoutVars>
      </dgm:prSet>
      <dgm:spPr/>
      <dgm:t>
        <a:bodyPr/>
        <a:lstStyle/>
        <a:p>
          <a:endParaRPr lang="en-US"/>
        </a:p>
      </dgm:t>
    </dgm:pt>
    <dgm:pt modelId="{E8A12C07-DFB7-4096-88FF-33CD3B3789DA}" type="pres">
      <dgm:prSet presAssocID="{86AC26CC-9602-448F-B56D-D9018E6644C6}" presName="node" presStyleLbl="node1" presStyleIdx="0" presStyleCnt="3">
        <dgm:presLayoutVars>
          <dgm:bulletEnabled val="1"/>
        </dgm:presLayoutVars>
      </dgm:prSet>
      <dgm:spPr/>
      <dgm:t>
        <a:bodyPr/>
        <a:lstStyle/>
        <a:p>
          <a:endParaRPr lang="en-US"/>
        </a:p>
      </dgm:t>
    </dgm:pt>
    <dgm:pt modelId="{B922538C-D64E-4474-B70A-F7C996CF4767}" type="pres">
      <dgm:prSet presAssocID="{E9B36F4B-177D-4509-A276-2DBA23FA9705}" presName="sibTrans" presStyleCnt="0"/>
      <dgm:spPr/>
    </dgm:pt>
    <dgm:pt modelId="{17DDC7F2-0AD5-4685-9854-13C5641234CE}" type="pres">
      <dgm:prSet presAssocID="{B9FD7DE1-6BBE-48AF-8613-1DB4512C9042}" presName="node" presStyleLbl="node1" presStyleIdx="1" presStyleCnt="3">
        <dgm:presLayoutVars>
          <dgm:bulletEnabled val="1"/>
        </dgm:presLayoutVars>
      </dgm:prSet>
      <dgm:spPr/>
      <dgm:t>
        <a:bodyPr/>
        <a:lstStyle/>
        <a:p>
          <a:endParaRPr lang="en-US"/>
        </a:p>
      </dgm:t>
    </dgm:pt>
    <dgm:pt modelId="{2FEC15CE-31BB-443D-B29C-397AF2C46653}" type="pres">
      <dgm:prSet presAssocID="{268B70B3-8C90-4EC6-AFA9-F41040B5F79D}" presName="sibTrans" presStyleCnt="0"/>
      <dgm:spPr/>
    </dgm:pt>
    <dgm:pt modelId="{52D087EF-825C-47C9-959E-752AE53FD737}" type="pres">
      <dgm:prSet presAssocID="{C49D3C95-5E9E-4C48-9CA2-7DEA51FB956A}" presName="node" presStyleLbl="node1" presStyleIdx="2" presStyleCnt="3">
        <dgm:presLayoutVars>
          <dgm:bulletEnabled val="1"/>
        </dgm:presLayoutVars>
      </dgm:prSet>
      <dgm:spPr/>
      <dgm:t>
        <a:bodyPr/>
        <a:lstStyle/>
        <a:p>
          <a:endParaRPr lang="en-US"/>
        </a:p>
      </dgm:t>
    </dgm:pt>
  </dgm:ptLst>
  <dgm:cxnLst>
    <dgm:cxn modelId="{CA864DC2-84A3-4F03-98F3-6260D0F75D94}" srcId="{362EA716-C56F-403A-8708-4E27F6708C6B}" destId="{C49D3C95-5E9E-4C48-9CA2-7DEA51FB956A}" srcOrd="2" destOrd="0" parTransId="{B5FD0257-3029-4054-98C3-B63739EAF590}" sibTransId="{719EBB7B-D52D-4967-8313-468639C7E0B7}"/>
    <dgm:cxn modelId="{01A788BB-7D98-4292-AC42-BCF203D52F64}" srcId="{362EA716-C56F-403A-8708-4E27F6708C6B}" destId="{B9FD7DE1-6BBE-48AF-8613-1DB4512C9042}" srcOrd="1" destOrd="0" parTransId="{41B4B75E-A1E0-4F01-9115-B13F659B937D}" sibTransId="{268B70B3-8C90-4EC6-AFA9-F41040B5F79D}"/>
    <dgm:cxn modelId="{752A9813-CDBB-4878-871D-49544C830B8F}" type="presOf" srcId="{86AC26CC-9602-448F-B56D-D9018E6644C6}" destId="{E8A12C07-DFB7-4096-88FF-33CD3B3789DA}" srcOrd="0" destOrd="0" presId="urn:microsoft.com/office/officeart/2005/8/layout/default#1"/>
    <dgm:cxn modelId="{84B8837D-BCF5-4C24-A9A6-634119F27EB2}" type="presOf" srcId="{362EA716-C56F-403A-8708-4E27F6708C6B}" destId="{BB5F3EA9-BA3A-4FDF-A311-1371158B20B8}" srcOrd="0" destOrd="0" presId="urn:microsoft.com/office/officeart/2005/8/layout/default#1"/>
    <dgm:cxn modelId="{87CFD05C-6225-4B22-9301-790AF7EDB451}" srcId="{362EA716-C56F-403A-8708-4E27F6708C6B}" destId="{86AC26CC-9602-448F-B56D-D9018E6644C6}" srcOrd="0" destOrd="0" parTransId="{F8C6B095-FF81-4647-BA31-3E285D05F3E9}" sibTransId="{E9B36F4B-177D-4509-A276-2DBA23FA9705}"/>
    <dgm:cxn modelId="{C3003897-C9D3-4717-9BA9-E64DD3A6DA9B}" type="presOf" srcId="{C49D3C95-5E9E-4C48-9CA2-7DEA51FB956A}" destId="{52D087EF-825C-47C9-959E-752AE53FD737}" srcOrd="0" destOrd="0" presId="urn:microsoft.com/office/officeart/2005/8/layout/default#1"/>
    <dgm:cxn modelId="{933E178D-3567-4732-8CC2-B2296FD615C4}" type="presOf" srcId="{B9FD7DE1-6BBE-48AF-8613-1DB4512C9042}" destId="{17DDC7F2-0AD5-4685-9854-13C5641234CE}" srcOrd="0" destOrd="0" presId="urn:microsoft.com/office/officeart/2005/8/layout/default#1"/>
    <dgm:cxn modelId="{DDB06021-BFAE-4158-A776-0050BFDC6A4E}" type="presParOf" srcId="{BB5F3EA9-BA3A-4FDF-A311-1371158B20B8}" destId="{E8A12C07-DFB7-4096-88FF-33CD3B3789DA}" srcOrd="0" destOrd="0" presId="urn:microsoft.com/office/officeart/2005/8/layout/default#1"/>
    <dgm:cxn modelId="{2CC26780-75B8-4FFC-858F-915F7EDA901F}" type="presParOf" srcId="{BB5F3EA9-BA3A-4FDF-A311-1371158B20B8}" destId="{B922538C-D64E-4474-B70A-F7C996CF4767}" srcOrd="1" destOrd="0" presId="urn:microsoft.com/office/officeart/2005/8/layout/default#1"/>
    <dgm:cxn modelId="{683268E0-9B01-4756-933F-1DC1224A45BE}" type="presParOf" srcId="{BB5F3EA9-BA3A-4FDF-A311-1371158B20B8}" destId="{17DDC7F2-0AD5-4685-9854-13C5641234CE}" srcOrd="2" destOrd="0" presId="urn:microsoft.com/office/officeart/2005/8/layout/default#1"/>
    <dgm:cxn modelId="{F43E9CB2-9B7F-4B55-B57B-223F58CBA768}" type="presParOf" srcId="{BB5F3EA9-BA3A-4FDF-A311-1371158B20B8}" destId="{2FEC15CE-31BB-443D-B29C-397AF2C46653}" srcOrd="3" destOrd="0" presId="urn:microsoft.com/office/officeart/2005/8/layout/default#1"/>
    <dgm:cxn modelId="{76A16491-6BCB-4456-B39D-AAC43AEEFBFE}" type="presParOf" srcId="{BB5F3EA9-BA3A-4FDF-A311-1371158B20B8}" destId="{52D087EF-825C-47C9-959E-752AE53FD737}" srcOrd="4" destOrd="0" presId="urn:microsoft.com/office/officeart/2005/8/layout/defaul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CF4AD91-313D-461E-8349-F7CFEF3D7BA3}" type="doc">
      <dgm:prSet loTypeId="urn:microsoft.com/office/officeart/2005/8/layout/vList6" loCatId="list" qsTypeId="urn:microsoft.com/office/officeart/2005/8/quickstyle/simple1#21" qsCatId="simple" csTypeId="urn:microsoft.com/office/officeart/2005/8/colors/accent1_2#7" csCatId="accent1" phldr="1"/>
      <dgm:spPr/>
      <dgm:t>
        <a:bodyPr/>
        <a:lstStyle/>
        <a:p>
          <a:endParaRPr lang="en-US"/>
        </a:p>
      </dgm:t>
    </dgm:pt>
    <dgm:pt modelId="{95784785-C68F-4872-A58E-74B094A62A16}">
      <dgm:prSet phldrT="[Text]" custT="1"/>
      <dgm:spPr/>
      <dgm:t>
        <a:bodyPr/>
        <a:lstStyle/>
        <a:p>
          <a:r>
            <a:rPr lang="en-US" sz="2000" dirty="0" smtClean="0"/>
            <a:t>Codes and Regulations</a:t>
          </a:r>
          <a:endParaRPr lang="en-US" sz="2000" dirty="0"/>
        </a:p>
      </dgm:t>
    </dgm:pt>
    <dgm:pt modelId="{9C1EA2B6-61B8-4E96-9150-02081F5F36CD}" type="parTrans" cxnId="{78DE8E04-0CBD-45F3-9CC9-A965B1224E22}">
      <dgm:prSet/>
      <dgm:spPr/>
      <dgm:t>
        <a:bodyPr/>
        <a:lstStyle/>
        <a:p>
          <a:endParaRPr lang="en-US"/>
        </a:p>
      </dgm:t>
    </dgm:pt>
    <dgm:pt modelId="{59CCE594-AE4E-425D-8C70-D4D63D3161E8}" type="sibTrans" cxnId="{78DE8E04-0CBD-45F3-9CC9-A965B1224E22}">
      <dgm:prSet/>
      <dgm:spPr/>
      <dgm:t>
        <a:bodyPr/>
        <a:lstStyle/>
        <a:p>
          <a:endParaRPr lang="en-US"/>
        </a:p>
      </dgm:t>
    </dgm:pt>
    <dgm:pt modelId="{70BD4E98-53AD-4CF3-8CC9-AF75E7ED38C3}">
      <dgm:prSet phldrT="[Text]" custT="1"/>
      <dgm:spPr/>
      <dgm:t>
        <a:bodyPr anchor="ctr" anchorCtr="0"/>
        <a:lstStyle/>
        <a:p>
          <a:pPr algn="l"/>
          <a:r>
            <a:rPr lang="en-US" sz="1800" dirty="0" smtClean="0"/>
            <a:t>Train building department</a:t>
          </a:r>
          <a:endParaRPr lang="en-US" sz="1800" dirty="0"/>
        </a:p>
      </dgm:t>
    </dgm:pt>
    <dgm:pt modelId="{36275BAC-2F56-4422-8819-B9F91AD4C47F}" type="parTrans" cxnId="{32066331-D069-4553-BF2C-67ED544618F2}">
      <dgm:prSet/>
      <dgm:spPr/>
      <dgm:t>
        <a:bodyPr/>
        <a:lstStyle/>
        <a:p>
          <a:endParaRPr lang="en-US"/>
        </a:p>
      </dgm:t>
    </dgm:pt>
    <dgm:pt modelId="{B800E980-8323-477D-BEFF-260B9138FE3E}" type="sibTrans" cxnId="{32066331-D069-4553-BF2C-67ED544618F2}">
      <dgm:prSet/>
      <dgm:spPr/>
      <dgm:t>
        <a:bodyPr/>
        <a:lstStyle/>
        <a:p>
          <a:endParaRPr lang="en-US"/>
        </a:p>
      </dgm:t>
    </dgm:pt>
    <dgm:pt modelId="{E4204930-1D4A-4FB6-9F69-89210549A980}">
      <dgm:prSet phldrT="[Text]" custT="1"/>
      <dgm:spPr/>
      <dgm:t>
        <a:bodyPr anchor="ctr" anchorCtr="0"/>
        <a:lstStyle/>
        <a:p>
          <a:pPr algn="l"/>
          <a:r>
            <a:rPr lang="en-US" sz="1800" dirty="0" smtClean="0"/>
            <a:t>Create solar ready buildings guidelines/code requirements</a:t>
          </a:r>
          <a:endParaRPr lang="en-US" sz="1800" dirty="0"/>
        </a:p>
      </dgm:t>
    </dgm:pt>
    <dgm:pt modelId="{214BA165-F2C9-4CE7-BE04-22EC8EFAA1DD}" type="parTrans" cxnId="{D06954BD-78DD-47AF-923B-ACD2D84528D5}">
      <dgm:prSet/>
      <dgm:spPr/>
      <dgm:t>
        <a:bodyPr/>
        <a:lstStyle/>
        <a:p>
          <a:endParaRPr lang="en-US"/>
        </a:p>
      </dgm:t>
    </dgm:pt>
    <dgm:pt modelId="{FF8BD2EA-4B58-4451-A317-0970FD6628C7}" type="sibTrans" cxnId="{D06954BD-78DD-47AF-923B-ACD2D84528D5}">
      <dgm:prSet/>
      <dgm:spPr/>
      <dgm:t>
        <a:bodyPr/>
        <a:lstStyle/>
        <a:p>
          <a:endParaRPr lang="en-US"/>
        </a:p>
      </dgm:t>
    </dgm:pt>
    <dgm:pt modelId="{283AEA73-6220-4C0B-B8D5-4C9CD0EBB507}">
      <dgm:prSet phldrT="[Text]" custT="1"/>
      <dgm:spPr/>
      <dgm:t>
        <a:bodyPr/>
        <a:lstStyle/>
        <a:p>
          <a:r>
            <a:rPr lang="en-US" sz="2000" dirty="0" smtClean="0"/>
            <a:t>Financing</a:t>
          </a:r>
          <a:endParaRPr lang="en-US" sz="2000" dirty="0"/>
        </a:p>
      </dgm:t>
    </dgm:pt>
    <dgm:pt modelId="{530DB069-4F7E-444A-8E01-B986ACE2A336}" type="parTrans" cxnId="{012B9FE2-238C-44C3-87B3-B26F67425235}">
      <dgm:prSet/>
      <dgm:spPr/>
      <dgm:t>
        <a:bodyPr/>
        <a:lstStyle/>
        <a:p>
          <a:endParaRPr lang="en-US"/>
        </a:p>
      </dgm:t>
    </dgm:pt>
    <dgm:pt modelId="{A3D5C9E2-189B-4959-A255-439D0714C44B}" type="sibTrans" cxnId="{012B9FE2-238C-44C3-87B3-B26F67425235}">
      <dgm:prSet/>
      <dgm:spPr/>
      <dgm:t>
        <a:bodyPr/>
        <a:lstStyle/>
        <a:p>
          <a:endParaRPr lang="en-US"/>
        </a:p>
      </dgm:t>
    </dgm:pt>
    <dgm:pt modelId="{36927F16-3B7A-4EDE-AC25-638294DE0668}">
      <dgm:prSet phldrT="[Text]" custT="1"/>
      <dgm:spPr/>
      <dgm:t>
        <a:bodyPr anchor="ctr" anchorCtr="0"/>
        <a:lstStyle/>
        <a:p>
          <a:r>
            <a:rPr lang="en-US" sz="1800" dirty="0" smtClean="0"/>
            <a:t>Investigate how to make solar more affordable</a:t>
          </a:r>
          <a:endParaRPr lang="en-US" sz="1800" dirty="0"/>
        </a:p>
      </dgm:t>
    </dgm:pt>
    <dgm:pt modelId="{3B291F03-35DF-48CA-8C4C-1400BADB0A1B}" type="parTrans" cxnId="{64368ED0-D1BD-49ED-8A46-4E450ADBB427}">
      <dgm:prSet/>
      <dgm:spPr/>
      <dgm:t>
        <a:bodyPr/>
        <a:lstStyle/>
        <a:p>
          <a:endParaRPr lang="en-US"/>
        </a:p>
      </dgm:t>
    </dgm:pt>
    <dgm:pt modelId="{D0D3B762-BEEE-46D3-BE96-1DA9C3E4CA61}" type="sibTrans" cxnId="{64368ED0-D1BD-49ED-8A46-4E450ADBB427}">
      <dgm:prSet/>
      <dgm:spPr/>
      <dgm:t>
        <a:bodyPr/>
        <a:lstStyle/>
        <a:p>
          <a:endParaRPr lang="en-US"/>
        </a:p>
      </dgm:t>
    </dgm:pt>
    <dgm:pt modelId="{9E295FD7-26AA-4FB6-B018-C4C8C193930B}">
      <dgm:prSet phldrT="[Text]" custT="1"/>
      <dgm:spPr/>
      <dgm:t>
        <a:bodyPr anchor="ctr" anchorCtr="0"/>
        <a:lstStyle/>
        <a:p>
          <a:r>
            <a:rPr lang="en-US" sz="1800" dirty="0" smtClean="0"/>
            <a:t>Consider offering financing options</a:t>
          </a:r>
          <a:endParaRPr lang="en-US" sz="1800" dirty="0"/>
        </a:p>
      </dgm:t>
    </dgm:pt>
    <dgm:pt modelId="{CD1F39C3-5648-4A2A-A611-86C5E9E9BF8F}" type="parTrans" cxnId="{149F1498-AA25-478D-BD13-B5608F55A90B}">
      <dgm:prSet/>
      <dgm:spPr/>
      <dgm:t>
        <a:bodyPr/>
        <a:lstStyle/>
        <a:p>
          <a:endParaRPr lang="en-US"/>
        </a:p>
      </dgm:t>
    </dgm:pt>
    <dgm:pt modelId="{3716E7B9-1BC1-4C92-B9EC-391CA11102B7}" type="sibTrans" cxnId="{149F1498-AA25-478D-BD13-B5608F55A90B}">
      <dgm:prSet/>
      <dgm:spPr/>
      <dgm:t>
        <a:bodyPr/>
        <a:lstStyle/>
        <a:p>
          <a:endParaRPr lang="en-US"/>
        </a:p>
      </dgm:t>
    </dgm:pt>
    <dgm:pt modelId="{D1D379CE-8AEC-435A-9CEA-4F15F74FC39B}">
      <dgm:prSet phldrT="[Text]" custT="1"/>
      <dgm:spPr/>
      <dgm:t>
        <a:bodyPr anchor="ctr" anchorCtr="0"/>
        <a:lstStyle/>
        <a:p>
          <a:pPr algn="l"/>
          <a:r>
            <a:rPr lang="en-US" sz="1800" dirty="0" smtClean="0"/>
            <a:t>Revise solar access laws </a:t>
          </a:r>
          <a:endParaRPr lang="en-US" sz="1800" dirty="0"/>
        </a:p>
      </dgm:t>
    </dgm:pt>
    <dgm:pt modelId="{EAB06761-EC9A-4CBB-AC7E-352B9DAE2D1A}" type="parTrans" cxnId="{316F1838-B0AA-41B0-A69F-E4B84A7493D2}">
      <dgm:prSet/>
      <dgm:spPr/>
      <dgm:t>
        <a:bodyPr/>
        <a:lstStyle/>
        <a:p>
          <a:endParaRPr lang="en-US"/>
        </a:p>
      </dgm:t>
    </dgm:pt>
    <dgm:pt modelId="{B4CD8B10-F675-42E1-B4FF-EE2EF0A488D5}" type="sibTrans" cxnId="{316F1838-B0AA-41B0-A69F-E4B84A7493D2}">
      <dgm:prSet/>
      <dgm:spPr/>
      <dgm:t>
        <a:bodyPr/>
        <a:lstStyle/>
        <a:p>
          <a:endParaRPr lang="en-US"/>
        </a:p>
      </dgm:t>
    </dgm:pt>
    <dgm:pt modelId="{FEF22FA9-45CA-49D7-BFF5-E23CF470E6B5}">
      <dgm:prSet phldrT="[Text]" custT="1"/>
      <dgm:spPr/>
      <dgm:t>
        <a:bodyPr anchor="ctr" anchorCtr="0"/>
        <a:lstStyle/>
        <a:p>
          <a:pPr algn="l"/>
          <a:r>
            <a:rPr lang="en-US" sz="1800" dirty="0" smtClean="0"/>
            <a:t>Amend zoning regulations</a:t>
          </a:r>
          <a:endParaRPr lang="en-US" sz="1800" dirty="0"/>
        </a:p>
      </dgm:t>
    </dgm:pt>
    <dgm:pt modelId="{A58E07FE-02D8-415C-AE56-87F358642F65}" type="parTrans" cxnId="{40781E79-4017-4852-AACD-8D372C8E983A}">
      <dgm:prSet/>
      <dgm:spPr/>
      <dgm:t>
        <a:bodyPr/>
        <a:lstStyle/>
        <a:p>
          <a:endParaRPr lang="en-US"/>
        </a:p>
      </dgm:t>
    </dgm:pt>
    <dgm:pt modelId="{61AD2727-B986-4099-94F1-571DFB7F06FF}" type="sibTrans" cxnId="{40781E79-4017-4852-AACD-8D372C8E983A}">
      <dgm:prSet/>
      <dgm:spPr/>
      <dgm:t>
        <a:bodyPr/>
        <a:lstStyle/>
        <a:p>
          <a:endParaRPr lang="en-US"/>
        </a:p>
      </dgm:t>
    </dgm:pt>
    <dgm:pt modelId="{AD599053-22D5-47B1-87C5-DE108C835B36}">
      <dgm:prSet phldrT="[Text]" custT="1"/>
      <dgm:spPr/>
      <dgm:t>
        <a:bodyPr anchor="ctr" anchorCtr="0"/>
        <a:lstStyle/>
        <a:p>
          <a:pPr algn="l"/>
          <a:r>
            <a:rPr lang="en-US" sz="1800" dirty="0" smtClean="0"/>
            <a:t>Improve permitting process</a:t>
          </a:r>
          <a:endParaRPr lang="en-US" sz="1800" dirty="0"/>
        </a:p>
      </dgm:t>
    </dgm:pt>
    <dgm:pt modelId="{2423BA8B-ADF8-4839-A83D-1697A416B27F}" type="parTrans" cxnId="{76DFDF51-DBB9-4094-B56B-15545A7D8BFD}">
      <dgm:prSet/>
      <dgm:spPr/>
      <dgm:t>
        <a:bodyPr/>
        <a:lstStyle/>
        <a:p>
          <a:endParaRPr lang="en-US"/>
        </a:p>
      </dgm:t>
    </dgm:pt>
    <dgm:pt modelId="{FC8F33CE-CEC4-420C-ABE0-D6BC602B9FE3}" type="sibTrans" cxnId="{76DFDF51-DBB9-4094-B56B-15545A7D8BFD}">
      <dgm:prSet/>
      <dgm:spPr/>
      <dgm:t>
        <a:bodyPr/>
        <a:lstStyle/>
        <a:p>
          <a:endParaRPr lang="en-US"/>
        </a:p>
      </dgm:t>
    </dgm:pt>
    <dgm:pt modelId="{BFB55338-CC03-429E-9F48-2A4D9EBB1891}">
      <dgm:prSet phldrT="[Text]" custT="1"/>
      <dgm:spPr/>
      <dgm:t>
        <a:bodyPr anchor="ctr" anchorCtr="0"/>
        <a:lstStyle/>
        <a:p>
          <a:r>
            <a:rPr lang="en-US" sz="1800" dirty="0" smtClean="0"/>
            <a:t>Work with other local governments or state to increase availability of financing</a:t>
          </a:r>
          <a:endParaRPr lang="en-US" sz="1800" dirty="0"/>
        </a:p>
      </dgm:t>
    </dgm:pt>
    <dgm:pt modelId="{DFC32332-137D-4D50-B7E4-743A204D6029}" type="parTrans" cxnId="{DC467D5C-84A6-4CD0-80E1-808C1F252E00}">
      <dgm:prSet/>
      <dgm:spPr/>
      <dgm:t>
        <a:bodyPr/>
        <a:lstStyle/>
        <a:p>
          <a:endParaRPr lang="en-US"/>
        </a:p>
      </dgm:t>
    </dgm:pt>
    <dgm:pt modelId="{10FE9D16-176B-40C0-94B5-DE52CF9BACD7}" type="sibTrans" cxnId="{DC467D5C-84A6-4CD0-80E1-808C1F252E00}">
      <dgm:prSet/>
      <dgm:spPr/>
      <dgm:t>
        <a:bodyPr/>
        <a:lstStyle/>
        <a:p>
          <a:endParaRPr lang="en-US"/>
        </a:p>
      </dgm:t>
    </dgm:pt>
    <dgm:pt modelId="{8F53E620-E252-462E-AF5D-D602DBC18011}" type="pres">
      <dgm:prSet presAssocID="{FCF4AD91-313D-461E-8349-F7CFEF3D7BA3}" presName="Name0" presStyleCnt="0">
        <dgm:presLayoutVars>
          <dgm:dir/>
          <dgm:animLvl val="lvl"/>
          <dgm:resizeHandles/>
        </dgm:presLayoutVars>
      </dgm:prSet>
      <dgm:spPr/>
      <dgm:t>
        <a:bodyPr/>
        <a:lstStyle/>
        <a:p>
          <a:endParaRPr lang="en-US"/>
        </a:p>
      </dgm:t>
    </dgm:pt>
    <dgm:pt modelId="{2AD99DDD-38FC-4403-814D-2006DDFF43D4}" type="pres">
      <dgm:prSet presAssocID="{95784785-C68F-4872-A58E-74B094A62A16}" presName="linNode" presStyleCnt="0"/>
      <dgm:spPr/>
      <dgm:t>
        <a:bodyPr/>
        <a:lstStyle/>
        <a:p>
          <a:endParaRPr lang="en-US"/>
        </a:p>
      </dgm:t>
    </dgm:pt>
    <dgm:pt modelId="{8A0A6AD8-2939-43CC-81E3-4825F507F68C}" type="pres">
      <dgm:prSet presAssocID="{95784785-C68F-4872-A58E-74B094A62A16}" presName="parentShp" presStyleLbl="node1" presStyleIdx="0" presStyleCnt="2" custScaleX="109762" custScaleY="91235">
        <dgm:presLayoutVars>
          <dgm:bulletEnabled val="1"/>
        </dgm:presLayoutVars>
      </dgm:prSet>
      <dgm:spPr/>
      <dgm:t>
        <a:bodyPr/>
        <a:lstStyle/>
        <a:p>
          <a:endParaRPr lang="en-US"/>
        </a:p>
      </dgm:t>
    </dgm:pt>
    <dgm:pt modelId="{12B36E83-6204-4E6F-952B-0EEA413D38D1}" type="pres">
      <dgm:prSet presAssocID="{95784785-C68F-4872-A58E-74B094A62A16}" presName="childShp" presStyleLbl="bgAccFollowNode1" presStyleIdx="0" presStyleCnt="2" custScaleX="222930">
        <dgm:presLayoutVars>
          <dgm:bulletEnabled val="1"/>
        </dgm:presLayoutVars>
      </dgm:prSet>
      <dgm:spPr>
        <a:prstGeom prst="leftRightArrow">
          <a:avLst/>
        </a:prstGeom>
      </dgm:spPr>
      <dgm:t>
        <a:bodyPr/>
        <a:lstStyle/>
        <a:p>
          <a:endParaRPr lang="en-US"/>
        </a:p>
      </dgm:t>
    </dgm:pt>
    <dgm:pt modelId="{76FBF8DC-C441-470D-ABA7-DAC451260680}" type="pres">
      <dgm:prSet presAssocID="{59CCE594-AE4E-425D-8C70-D4D63D3161E8}" presName="spacing" presStyleCnt="0"/>
      <dgm:spPr/>
      <dgm:t>
        <a:bodyPr/>
        <a:lstStyle/>
        <a:p>
          <a:endParaRPr lang="en-US"/>
        </a:p>
      </dgm:t>
    </dgm:pt>
    <dgm:pt modelId="{6A896501-411C-4B6C-92AC-FF34E22008D0}" type="pres">
      <dgm:prSet presAssocID="{283AEA73-6220-4C0B-B8D5-4C9CD0EBB507}" presName="linNode" presStyleCnt="0"/>
      <dgm:spPr/>
      <dgm:t>
        <a:bodyPr/>
        <a:lstStyle/>
        <a:p>
          <a:endParaRPr lang="en-US"/>
        </a:p>
      </dgm:t>
    </dgm:pt>
    <dgm:pt modelId="{9A18BEA8-FCC9-4F7A-A4B0-A027F611CBE0}" type="pres">
      <dgm:prSet presAssocID="{283AEA73-6220-4C0B-B8D5-4C9CD0EBB507}" presName="parentShp" presStyleLbl="node1" presStyleIdx="1" presStyleCnt="2" custScaleX="111063" custScaleY="90024">
        <dgm:presLayoutVars>
          <dgm:bulletEnabled val="1"/>
        </dgm:presLayoutVars>
      </dgm:prSet>
      <dgm:spPr/>
      <dgm:t>
        <a:bodyPr/>
        <a:lstStyle/>
        <a:p>
          <a:endParaRPr lang="en-US"/>
        </a:p>
      </dgm:t>
    </dgm:pt>
    <dgm:pt modelId="{70C9C18A-22CB-4148-8DB0-0D1F588A28B7}" type="pres">
      <dgm:prSet presAssocID="{283AEA73-6220-4C0B-B8D5-4C9CD0EBB507}" presName="childShp" presStyleLbl="bgAccFollowNode1" presStyleIdx="1" presStyleCnt="2" custScaleX="228144">
        <dgm:presLayoutVars>
          <dgm:bulletEnabled val="1"/>
        </dgm:presLayoutVars>
      </dgm:prSet>
      <dgm:spPr>
        <a:prstGeom prst="leftRightArrow">
          <a:avLst/>
        </a:prstGeom>
      </dgm:spPr>
      <dgm:t>
        <a:bodyPr/>
        <a:lstStyle/>
        <a:p>
          <a:endParaRPr lang="en-US"/>
        </a:p>
      </dgm:t>
    </dgm:pt>
  </dgm:ptLst>
  <dgm:cxnLst>
    <dgm:cxn modelId="{78DE8E04-0CBD-45F3-9CC9-A965B1224E22}" srcId="{FCF4AD91-313D-461E-8349-F7CFEF3D7BA3}" destId="{95784785-C68F-4872-A58E-74B094A62A16}" srcOrd="0" destOrd="0" parTransId="{9C1EA2B6-61B8-4E96-9150-02081F5F36CD}" sibTransId="{59CCE594-AE4E-425D-8C70-D4D63D3161E8}"/>
    <dgm:cxn modelId="{316F1838-B0AA-41B0-A69F-E4B84A7493D2}" srcId="{95784785-C68F-4872-A58E-74B094A62A16}" destId="{D1D379CE-8AEC-435A-9CEA-4F15F74FC39B}" srcOrd="1" destOrd="0" parTransId="{EAB06761-EC9A-4CBB-AC7E-352B9DAE2D1A}" sibTransId="{B4CD8B10-F675-42E1-B4FF-EE2EF0A488D5}"/>
    <dgm:cxn modelId="{149F1498-AA25-478D-BD13-B5608F55A90B}" srcId="{283AEA73-6220-4C0B-B8D5-4C9CD0EBB507}" destId="{9E295FD7-26AA-4FB6-B018-C4C8C193930B}" srcOrd="1" destOrd="0" parTransId="{CD1F39C3-5648-4A2A-A611-86C5E9E9BF8F}" sibTransId="{3716E7B9-1BC1-4C92-B9EC-391CA11102B7}"/>
    <dgm:cxn modelId="{79212B01-DF39-4074-A77A-3A1B004936EE}" type="presOf" srcId="{95784785-C68F-4872-A58E-74B094A62A16}" destId="{8A0A6AD8-2939-43CC-81E3-4825F507F68C}" srcOrd="0" destOrd="0" presId="urn:microsoft.com/office/officeart/2005/8/layout/vList6"/>
    <dgm:cxn modelId="{76DFDF51-DBB9-4094-B56B-15545A7D8BFD}" srcId="{95784785-C68F-4872-A58E-74B094A62A16}" destId="{AD599053-22D5-47B1-87C5-DE108C835B36}" srcOrd="4" destOrd="0" parTransId="{2423BA8B-ADF8-4839-A83D-1697A416B27F}" sibTransId="{FC8F33CE-CEC4-420C-ABE0-D6BC602B9FE3}"/>
    <dgm:cxn modelId="{DC467D5C-84A6-4CD0-80E1-808C1F252E00}" srcId="{283AEA73-6220-4C0B-B8D5-4C9CD0EBB507}" destId="{BFB55338-CC03-429E-9F48-2A4D9EBB1891}" srcOrd="2" destOrd="0" parTransId="{DFC32332-137D-4D50-B7E4-743A204D6029}" sibTransId="{10FE9D16-176B-40C0-94B5-DE52CF9BACD7}"/>
    <dgm:cxn modelId="{5A52D600-5E6A-4861-9E97-35008912FD04}" type="presOf" srcId="{283AEA73-6220-4C0B-B8D5-4C9CD0EBB507}" destId="{9A18BEA8-FCC9-4F7A-A4B0-A027F611CBE0}" srcOrd="0" destOrd="0" presId="urn:microsoft.com/office/officeart/2005/8/layout/vList6"/>
    <dgm:cxn modelId="{D06954BD-78DD-47AF-923B-ACD2D84528D5}" srcId="{95784785-C68F-4872-A58E-74B094A62A16}" destId="{E4204930-1D4A-4FB6-9F69-89210549A980}" srcOrd="2" destOrd="0" parTransId="{214BA165-F2C9-4CE7-BE04-22EC8EFAA1DD}" sibTransId="{FF8BD2EA-4B58-4451-A317-0970FD6628C7}"/>
    <dgm:cxn modelId="{64368ED0-D1BD-49ED-8A46-4E450ADBB427}" srcId="{283AEA73-6220-4C0B-B8D5-4C9CD0EBB507}" destId="{36927F16-3B7A-4EDE-AC25-638294DE0668}" srcOrd="0" destOrd="0" parTransId="{3B291F03-35DF-48CA-8C4C-1400BADB0A1B}" sibTransId="{D0D3B762-BEEE-46D3-BE96-1DA9C3E4CA61}"/>
    <dgm:cxn modelId="{26464F6B-2A23-47E3-B1C7-342074859F06}" type="presOf" srcId="{FEF22FA9-45CA-49D7-BFF5-E23CF470E6B5}" destId="{12B36E83-6204-4E6F-952B-0EEA413D38D1}" srcOrd="0" destOrd="3" presId="urn:microsoft.com/office/officeart/2005/8/layout/vList6"/>
    <dgm:cxn modelId="{C9F13DDB-B040-445A-BCA1-1606CF87E0F7}" type="presOf" srcId="{36927F16-3B7A-4EDE-AC25-638294DE0668}" destId="{70C9C18A-22CB-4148-8DB0-0D1F588A28B7}" srcOrd="0" destOrd="0" presId="urn:microsoft.com/office/officeart/2005/8/layout/vList6"/>
    <dgm:cxn modelId="{32066331-D069-4553-BF2C-67ED544618F2}" srcId="{95784785-C68F-4872-A58E-74B094A62A16}" destId="{70BD4E98-53AD-4CF3-8CC9-AF75E7ED38C3}" srcOrd="0" destOrd="0" parTransId="{36275BAC-2F56-4422-8819-B9F91AD4C47F}" sibTransId="{B800E980-8323-477D-BEFF-260B9138FE3E}"/>
    <dgm:cxn modelId="{012B9FE2-238C-44C3-87B3-B26F67425235}" srcId="{FCF4AD91-313D-461E-8349-F7CFEF3D7BA3}" destId="{283AEA73-6220-4C0B-B8D5-4C9CD0EBB507}" srcOrd="1" destOrd="0" parTransId="{530DB069-4F7E-444A-8E01-B986ACE2A336}" sibTransId="{A3D5C9E2-189B-4959-A255-439D0714C44B}"/>
    <dgm:cxn modelId="{6A74BACB-A5FB-4912-880D-D1B967A8E4CA}" type="presOf" srcId="{BFB55338-CC03-429E-9F48-2A4D9EBB1891}" destId="{70C9C18A-22CB-4148-8DB0-0D1F588A28B7}" srcOrd="0" destOrd="2" presId="urn:microsoft.com/office/officeart/2005/8/layout/vList6"/>
    <dgm:cxn modelId="{0C361DFC-375B-49B6-9787-BF54F3D90D88}" type="presOf" srcId="{70BD4E98-53AD-4CF3-8CC9-AF75E7ED38C3}" destId="{12B36E83-6204-4E6F-952B-0EEA413D38D1}" srcOrd="0" destOrd="0" presId="urn:microsoft.com/office/officeart/2005/8/layout/vList6"/>
    <dgm:cxn modelId="{A1CF55FE-04B2-4F07-BAA0-99BCC1329E23}" type="presOf" srcId="{9E295FD7-26AA-4FB6-B018-C4C8C193930B}" destId="{70C9C18A-22CB-4148-8DB0-0D1F588A28B7}" srcOrd="0" destOrd="1" presId="urn:microsoft.com/office/officeart/2005/8/layout/vList6"/>
    <dgm:cxn modelId="{ED972E96-661B-4AEF-BA57-2C96BCD62EEC}" type="presOf" srcId="{FCF4AD91-313D-461E-8349-F7CFEF3D7BA3}" destId="{8F53E620-E252-462E-AF5D-D602DBC18011}" srcOrd="0" destOrd="0" presId="urn:microsoft.com/office/officeart/2005/8/layout/vList6"/>
    <dgm:cxn modelId="{51AD10D8-C410-4E6C-8968-01931A0B97ED}" type="presOf" srcId="{D1D379CE-8AEC-435A-9CEA-4F15F74FC39B}" destId="{12B36E83-6204-4E6F-952B-0EEA413D38D1}" srcOrd="0" destOrd="1" presId="urn:microsoft.com/office/officeart/2005/8/layout/vList6"/>
    <dgm:cxn modelId="{5EE713D1-A4ED-4BC3-8D23-2EA88444AE29}" type="presOf" srcId="{AD599053-22D5-47B1-87C5-DE108C835B36}" destId="{12B36E83-6204-4E6F-952B-0EEA413D38D1}" srcOrd="0" destOrd="4" presId="urn:microsoft.com/office/officeart/2005/8/layout/vList6"/>
    <dgm:cxn modelId="{C2CEFFB8-A76D-496A-9C39-ECDBFB5787DF}" type="presOf" srcId="{E4204930-1D4A-4FB6-9F69-89210549A980}" destId="{12B36E83-6204-4E6F-952B-0EEA413D38D1}" srcOrd="0" destOrd="2" presId="urn:microsoft.com/office/officeart/2005/8/layout/vList6"/>
    <dgm:cxn modelId="{40781E79-4017-4852-AACD-8D372C8E983A}" srcId="{95784785-C68F-4872-A58E-74B094A62A16}" destId="{FEF22FA9-45CA-49D7-BFF5-E23CF470E6B5}" srcOrd="3" destOrd="0" parTransId="{A58E07FE-02D8-415C-AE56-87F358642F65}" sibTransId="{61AD2727-B986-4099-94F1-571DFB7F06FF}"/>
    <dgm:cxn modelId="{2DEE3C9D-6345-4735-9C1F-9BDDF08E07F3}" type="presParOf" srcId="{8F53E620-E252-462E-AF5D-D602DBC18011}" destId="{2AD99DDD-38FC-4403-814D-2006DDFF43D4}" srcOrd="0" destOrd="0" presId="urn:microsoft.com/office/officeart/2005/8/layout/vList6"/>
    <dgm:cxn modelId="{F5393BFC-AA1D-4D7A-AC58-C798D9E61C11}" type="presParOf" srcId="{2AD99DDD-38FC-4403-814D-2006DDFF43D4}" destId="{8A0A6AD8-2939-43CC-81E3-4825F507F68C}" srcOrd="0" destOrd="0" presId="urn:microsoft.com/office/officeart/2005/8/layout/vList6"/>
    <dgm:cxn modelId="{BF30926D-9C96-42A1-B543-67B321C22CB9}" type="presParOf" srcId="{2AD99DDD-38FC-4403-814D-2006DDFF43D4}" destId="{12B36E83-6204-4E6F-952B-0EEA413D38D1}" srcOrd="1" destOrd="0" presId="urn:microsoft.com/office/officeart/2005/8/layout/vList6"/>
    <dgm:cxn modelId="{F1B8F35F-3C9F-4B03-B536-F6EA894315C8}" type="presParOf" srcId="{8F53E620-E252-462E-AF5D-D602DBC18011}" destId="{76FBF8DC-C441-470D-ABA7-DAC451260680}" srcOrd="1" destOrd="0" presId="urn:microsoft.com/office/officeart/2005/8/layout/vList6"/>
    <dgm:cxn modelId="{5E3032D7-4A65-4AB1-9290-620E153DB43A}" type="presParOf" srcId="{8F53E620-E252-462E-AF5D-D602DBC18011}" destId="{6A896501-411C-4B6C-92AC-FF34E22008D0}" srcOrd="2" destOrd="0" presId="urn:microsoft.com/office/officeart/2005/8/layout/vList6"/>
    <dgm:cxn modelId="{15298DD8-2718-4465-90AB-35D67425203F}" type="presParOf" srcId="{6A896501-411C-4B6C-92AC-FF34E22008D0}" destId="{9A18BEA8-FCC9-4F7A-A4B0-A027F611CBE0}" srcOrd="0" destOrd="0" presId="urn:microsoft.com/office/officeart/2005/8/layout/vList6"/>
    <dgm:cxn modelId="{09FD07AF-67B2-4D67-BECA-4888AE04B8DA}" type="presParOf" srcId="{6A896501-411C-4B6C-92AC-FF34E22008D0}" destId="{70C9C18A-22CB-4148-8DB0-0D1F588A28B7}"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5387D0-B4EE-4EC9-887B-302FA9DB00E6}" type="doc">
      <dgm:prSet loTypeId="urn:microsoft.com/office/officeart/2005/8/layout/vList3#1" loCatId="list" qsTypeId="urn:microsoft.com/office/officeart/2005/8/quickstyle/simple1#2" qsCatId="simple" csTypeId="urn:microsoft.com/office/officeart/2005/8/colors/colorful1#5" csCatId="colorful" phldr="1"/>
      <dgm:spPr/>
    </dgm:pt>
    <dgm:pt modelId="{7C79108E-7CAC-4370-B58B-C1E3662EC1D8}">
      <dgm:prSet phldrT="[Text]"/>
      <dgm:spPr/>
      <dgm:t>
        <a:bodyPr/>
        <a:lstStyle/>
        <a:p>
          <a:r>
            <a:rPr lang="en-US" dirty="0" smtClean="0"/>
            <a:t>photovoltaic</a:t>
          </a:r>
          <a:endParaRPr lang="en-US" dirty="0"/>
        </a:p>
      </dgm:t>
    </dgm:pt>
    <dgm:pt modelId="{C5DFD36C-D158-45B0-B131-942D2055D4C0}" type="parTrans" cxnId="{0E490EEC-2756-4DCC-8E21-F7472CCD5989}">
      <dgm:prSet/>
      <dgm:spPr/>
      <dgm:t>
        <a:bodyPr/>
        <a:lstStyle/>
        <a:p>
          <a:endParaRPr lang="en-US"/>
        </a:p>
      </dgm:t>
    </dgm:pt>
    <dgm:pt modelId="{DAA868E4-C0FD-429E-8B7C-8BBDC76F905F}" type="sibTrans" cxnId="{0E490EEC-2756-4DCC-8E21-F7472CCD5989}">
      <dgm:prSet/>
      <dgm:spPr/>
      <dgm:t>
        <a:bodyPr/>
        <a:lstStyle/>
        <a:p>
          <a:endParaRPr lang="en-US"/>
        </a:p>
      </dgm:t>
    </dgm:pt>
    <dgm:pt modelId="{5EA6913A-F4F2-412E-9453-E2239BC8CA03}">
      <dgm:prSet phldrT="[Text]"/>
      <dgm:spPr/>
      <dgm:t>
        <a:bodyPr/>
        <a:lstStyle/>
        <a:p>
          <a:r>
            <a:rPr lang="en-US" dirty="0" smtClean="0"/>
            <a:t>concentrating solar power</a:t>
          </a:r>
          <a:endParaRPr lang="en-US" dirty="0"/>
        </a:p>
      </dgm:t>
    </dgm:pt>
    <dgm:pt modelId="{BCC90E6C-8B52-4E4E-A1E6-A986D840FD4D}" type="parTrans" cxnId="{5918E550-CB54-46AE-9E1B-8C40D2908687}">
      <dgm:prSet/>
      <dgm:spPr/>
      <dgm:t>
        <a:bodyPr/>
        <a:lstStyle/>
        <a:p>
          <a:endParaRPr lang="en-US"/>
        </a:p>
      </dgm:t>
    </dgm:pt>
    <dgm:pt modelId="{65A5AFFC-1265-4661-819F-45864F951D48}" type="sibTrans" cxnId="{5918E550-CB54-46AE-9E1B-8C40D2908687}">
      <dgm:prSet/>
      <dgm:spPr/>
      <dgm:t>
        <a:bodyPr/>
        <a:lstStyle/>
        <a:p>
          <a:endParaRPr lang="en-US"/>
        </a:p>
      </dgm:t>
    </dgm:pt>
    <dgm:pt modelId="{DA9F0AC3-0397-4AED-BE02-D85CFAA95DDE}">
      <dgm:prSet phldrT="[Text]"/>
      <dgm:spPr/>
      <dgm:t>
        <a:bodyPr/>
        <a:lstStyle/>
        <a:p>
          <a:r>
            <a:rPr lang="en-US" dirty="0" smtClean="0"/>
            <a:t>solar heating &amp; cooling/ solar hot water (“solar thermal”)</a:t>
          </a:r>
          <a:endParaRPr lang="en-US" dirty="0"/>
        </a:p>
      </dgm:t>
    </dgm:pt>
    <dgm:pt modelId="{03363FFE-1E04-4D53-B18D-1D8FAC62FD28}" type="parTrans" cxnId="{D4E3371F-D4D1-4182-848F-07F0095F695C}">
      <dgm:prSet/>
      <dgm:spPr/>
      <dgm:t>
        <a:bodyPr/>
        <a:lstStyle/>
        <a:p>
          <a:endParaRPr lang="en-US"/>
        </a:p>
      </dgm:t>
    </dgm:pt>
    <dgm:pt modelId="{EE43E208-DF92-4F05-AC87-1EEB9C8D9E59}" type="sibTrans" cxnId="{D4E3371F-D4D1-4182-848F-07F0095F695C}">
      <dgm:prSet/>
      <dgm:spPr/>
      <dgm:t>
        <a:bodyPr/>
        <a:lstStyle/>
        <a:p>
          <a:endParaRPr lang="en-US"/>
        </a:p>
      </dgm:t>
    </dgm:pt>
    <dgm:pt modelId="{6E93933E-3D6E-458F-BB4B-E3E4E0BAB9F0}" type="pres">
      <dgm:prSet presAssocID="{DA5387D0-B4EE-4EC9-887B-302FA9DB00E6}" presName="linearFlow" presStyleCnt="0">
        <dgm:presLayoutVars>
          <dgm:dir/>
          <dgm:resizeHandles val="exact"/>
        </dgm:presLayoutVars>
      </dgm:prSet>
      <dgm:spPr/>
    </dgm:pt>
    <dgm:pt modelId="{4B902863-BF23-4582-89ED-AAFAE783A562}" type="pres">
      <dgm:prSet presAssocID="{7C79108E-7CAC-4370-B58B-C1E3662EC1D8}" presName="composite" presStyleCnt="0"/>
      <dgm:spPr/>
    </dgm:pt>
    <dgm:pt modelId="{F5EE0D19-FB32-450F-AA15-A9321069DE08}" type="pres">
      <dgm:prSet presAssocID="{7C79108E-7CAC-4370-B58B-C1E3662EC1D8}" presName="imgShp" presStyleLbl="fgImgPlace1" presStyleIdx="0" presStyleCnt="3"/>
      <dgm:spPr/>
    </dgm:pt>
    <dgm:pt modelId="{2B98F9E3-08F2-479A-806F-DB0E6D9653C8}" type="pres">
      <dgm:prSet presAssocID="{7C79108E-7CAC-4370-B58B-C1E3662EC1D8}" presName="txShp" presStyleLbl="node1" presStyleIdx="0" presStyleCnt="3">
        <dgm:presLayoutVars>
          <dgm:bulletEnabled val="1"/>
        </dgm:presLayoutVars>
      </dgm:prSet>
      <dgm:spPr/>
      <dgm:t>
        <a:bodyPr/>
        <a:lstStyle/>
        <a:p>
          <a:endParaRPr lang="en-US"/>
        </a:p>
      </dgm:t>
    </dgm:pt>
    <dgm:pt modelId="{2E2266DE-DB26-4688-8A37-0A87623C5672}" type="pres">
      <dgm:prSet presAssocID="{DAA868E4-C0FD-429E-8B7C-8BBDC76F905F}" presName="spacing" presStyleCnt="0"/>
      <dgm:spPr/>
    </dgm:pt>
    <dgm:pt modelId="{295DDEE4-BD57-4832-90B5-597DED7CDD70}" type="pres">
      <dgm:prSet presAssocID="{5EA6913A-F4F2-412E-9453-E2239BC8CA03}" presName="composite" presStyleCnt="0"/>
      <dgm:spPr/>
    </dgm:pt>
    <dgm:pt modelId="{738E2E6E-B857-445F-BB67-C578218791EB}" type="pres">
      <dgm:prSet presAssocID="{5EA6913A-F4F2-412E-9453-E2239BC8CA03}" presName="imgShp" presStyleLbl="fgImgPlace1" presStyleIdx="1" presStyleCnt="3"/>
      <dgm:spPr/>
    </dgm:pt>
    <dgm:pt modelId="{7E94C6DA-ACA5-4CFD-8F6F-C78FBCB8E259}" type="pres">
      <dgm:prSet presAssocID="{5EA6913A-F4F2-412E-9453-E2239BC8CA03}" presName="txShp" presStyleLbl="node1" presStyleIdx="1" presStyleCnt="3">
        <dgm:presLayoutVars>
          <dgm:bulletEnabled val="1"/>
        </dgm:presLayoutVars>
      </dgm:prSet>
      <dgm:spPr/>
      <dgm:t>
        <a:bodyPr/>
        <a:lstStyle/>
        <a:p>
          <a:endParaRPr lang="en-US"/>
        </a:p>
      </dgm:t>
    </dgm:pt>
    <dgm:pt modelId="{B89C12E3-1391-43E0-B50A-D02BBB508296}" type="pres">
      <dgm:prSet presAssocID="{65A5AFFC-1265-4661-819F-45864F951D48}" presName="spacing" presStyleCnt="0"/>
      <dgm:spPr/>
    </dgm:pt>
    <dgm:pt modelId="{A9DBAB58-AF34-4727-8A12-4ECD1D3D33A6}" type="pres">
      <dgm:prSet presAssocID="{DA9F0AC3-0397-4AED-BE02-D85CFAA95DDE}" presName="composite" presStyleCnt="0"/>
      <dgm:spPr/>
    </dgm:pt>
    <dgm:pt modelId="{29FFCA84-353C-4621-8409-ED186A6FE6D2}" type="pres">
      <dgm:prSet presAssocID="{DA9F0AC3-0397-4AED-BE02-D85CFAA95DDE}" presName="imgShp" presStyleLbl="fgImgPlace1" presStyleIdx="2" presStyleCnt="3"/>
      <dgm:spPr/>
    </dgm:pt>
    <dgm:pt modelId="{C1C8C356-66BC-4F37-85B1-78C0AC952BC0}" type="pres">
      <dgm:prSet presAssocID="{DA9F0AC3-0397-4AED-BE02-D85CFAA95DDE}" presName="txShp" presStyleLbl="node1" presStyleIdx="2" presStyleCnt="3">
        <dgm:presLayoutVars>
          <dgm:bulletEnabled val="1"/>
        </dgm:presLayoutVars>
      </dgm:prSet>
      <dgm:spPr/>
      <dgm:t>
        <a:bodyPr/>
        <a:lstStyle/>
        <a:p>
          <a:endParaRPr lang="en-US"/>
        </a:p>
      </dgm:t>
    </dgm:pt>
  </dgm:ptLst>
  <dgm:cxnLst>
    <dgm:cxn modelId="{08694762-4B60-4BAE-94CD-6186BA15785B}" type="presOf" srcId="{5EA6913A-F4F2-412E-9453-E2239BC8CA03}" destId="{7E94C6DA-ACA5-4CFD-8F6F-C78FBCB8E259}" srcOrd="0" destOrd="0" presId="urn:microsoft.com/office/officeart/2005/8/layout/vList3#1"/>
    <dgm:cxn modelId="{0E490EEC-2756-4DCC-8E21-F7472CCD5989}" srcId="{DA5387D0-B4EE-4EC9-887B-302FA9DB00E6}" destId="{7C79108E-7CAC-4370-B58B-C1E3662EC1D8}" srcOrd="0" destOrd="0" parTransId="{C5DFD36C-D158-45B0-B131-942D2055D4C0}" sibTransId="{DAA868E4-C0FD-429E-8B7C-8BBDC76F905F}"/>
    <dgm:cxn modelId="{D4E3371F-D4D1-4182-848F-07F0095F695C}" srcId="{DA5387D0-B4EE-4EC9-887B-302FA9DB00E6}" destId="{DA9F0AC3-0397-4AED-BE02-D85CFAA95DDE}" srcOrd="2" destOrd="0" parTransId="{03363FFE-1E04-4D53-B18D-1D8FAC62FD28}" sibTransId="{EE43E208-DF92-4F05-AC87-1EEB9C8D9E59}"/>
    <dgm:cxn modelId="{5918E550-CB54-46AE-9E1B-8C40D2908687}" srcId="{DA5387D0-B4EE-4EC9-887B-302FA9DB00E6}" destId="{5EA6913A-F4F2-412E-9453-E2239BC8CA03}" srcOrd="1" destOrd="0" parTransId="{BCC90E6C-8B52-4E4E-A1E6-A986D840FD4D}" sibTransId="{65A5AFFC-1265-4661-819F-45864F951D48}"/>
    <dgm:cxn modelId="{C67015AB-930E-40C4-8735-A4696D40A91C}" type="presOf" srcId="{DA9F0AC3-0397-4AED-BE02-D85CFAA95DDE}" destId="{C1C8C356-66BC-4F37-85B1-78C0AC952BC0}" srcOrd="0" destOrd="0" presId="urn:microsoft.com/office/officeart/2005/8/layout/vList3#1"/>
    <dgm:cxn modelId="{A3FFC248-45DF-40F0-89E0-49DFD59C2FBF}" type="presOf" srcId="{7C79108E-7CAC-4370-B58B-C1E3662EC1D8}" destId="{2B98F9E3-08F2-479A-806F-DB0E6D9653C8}" srcOrd="0" destOrd="0" presId="urn:microsoft.com/office/officeart/2005/8/layout/vList3#1"/>
    <dgm:cxn modelId="{ADF4250C-346E-412A-A925-03E53EE5E0DC}" type="presOf" srcId="{DA5387D0-B4EE-4EC9-887B-302FA9DB00E6}" destId="{6E93933E-3D6E-458F-BB4B-E3E4E0BAB9F0}" srcOrd="0" destOrd="0" presId="urn:microsoft.com/office/officeart/2005/8/layout/vList3#1"/>
    <dgm:cxn modelId="{B98F8954-ADDA-4D1C-935C-375C97308F5D}" type="presParOf" srcId="{6E93933E-3D6E-458F-BB4B-E3E4E0BAB9F0}" destId="{4B902863-BF23-4582-89ED-AAFAE783A562}" srcOrd="0" destOrd="0" presId="urn:microsoft.com/office/officeart/2005/8/layout/vList3#1"/>
    <dgm:cxn modelId="{AB9D0D1E-F82A-448F-AC90-1801C38C29CB}" type="presParOf" srcId="{4B902863-BF23-4582-89ED-AAFAE783A562}" destId="{F5EE0D19-FB32-450F-AA15-A9321069DE08}" srcOrd="0" destOrd="0" presId="urn:microsoft.com/office/officeart/2005/8/layout/vList3#1"/>
    <dgm:cxn modelId="{12584088-2A97-4544-9731-9D03B2EA4BFA}" type="presParOf" srcId="{4B902863-BF23-4582-89ED-AAFAE783A562}" destId="{2B98F9E3-08F2-479A-806F-DB0E6D9653C8}" srcOrd="1" destOrd="0" presId="urn:microsoft.com/office/officeart/2005/8/layout/vList3#1"/>
    <dgm:cxn modelId="{B2D22C7E-D6BE-4D80-ADCD-D03494636A1A}" type="presParOf" srcId="{6E93933E-3D6E-458F-BB4B-E3E4E0BAB9F0}" destId="{2E2266DE-DB26-4688-8A37-0A87623C5672}" srcOrd="1" destOrd="0" presId="urn:microsoft.com/office/officeart/2005/8/layout/vList3#1"/>
    <dgm:cxn modelId="{66B88975-1505-4C63-B5B5-854F8F21D731}" type="presParOf" srcId="{6E93933E-3D6E-458F-BB4B-E3E4E0BAB9F0}" destId="{295DDEE4-BD57-4832-90B5-597DED7CDD70}" srcOrd="2" destOrd="0" presId="urn:microsoft.com/office/officeart/2005/8/layout/vList3#1"/>
    <dgm:cxn modelId="{EB8673C4-57BB-4BCF-911B-51C7E83FD99A}" type="presParOf" srcId="{295DDEE4-BD57-4832-90B5-597DED7CDD70}" destId="{738E2E6E-B857-445F-BB67-C578218791EB}" srcOrd="0" destOrd="0" presId="urn:microsoft.com/office/officeart/2005/8/layout/vList3#1"/>
    <dgm:cxn modelId="{86EEB928-C379-40FC-84D3-2A0D6339E500}" type="presParOf" srcId="{295DDEE4-BD57-4832-90B5-597DED7CDD70}" destId="{7E94C6DA-ACA5-4CFD-8F6F-C78FBCB8E259}" srcOrd="1" destOrd="0" presId="urn:microsoft.com/office/officeart/2005/8/layout/vList3#1"/>
    <dgm:cxn modelId="{02D9784B-DA33-4D86-8D2B-8DA9B7B8C3FC}" type="presParOf" srcId="{6E93933E-3D6E-458F-BB4B-E3E4E0BAB9F0}" destId="{B89C12E3-1391-43E0-B50A-D02BBB508296}" srcOrd="3" destOrd="0" presId="urn:microsoft.com/office/officeart/2005/8/layout/vList3#1"/>
    <dgm:cxn modelId="{ACEB8A98-CAE7-4A94-93BE-AFBCBD197081}" type="presParOf" srcId="{6E93933E-3D6E-458F-BB4B-E3E4E0BAB9F0}" destId="{A9DBAB58-AF34-4727-8A12-4ECD1D3D33A6}" srcOrd="4" destOrd="0" presId="urn:microsoft.com/office/officeart/2005/8/layout/vList3#1"/>
    <dgm:cxn modelId="{E7D53306-3A3E-486C-8635-31E0FA272A79}" type="presParOf" srcId="{A9DBAB58-AF34-4727-8A12-4ECD1D3D33A6}" destId="{29FFCA84-353C-4621-8409-ED186A6FE6D2}" srcOrd="0" destOrd="0" presId="urn:microsoft.com/office/officeart/2005/8/layout/vList3#1"/>
    <dgm:cxn modelId="{CD8BD02B-2C71-43B5-90D4-09D8B34215E8}" type="presParOf" srcId="{A9DBAB58-AF34-4727-8A12-4ECD1D3D33A6}" destId="{C1C8C356-66BC-4F37-85B1-78C0AC952BC0}"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48F8FA3-A879-421F-84D5-033733405AD8}" type="doc">
      <dgm:prSet loTypeId="urn:microsoft.com/office/officeart/2005/8/layout/hProcess9" loCatId="process" qsTypeId="urn:microsoft.com/office/officeart/2005/8/quickstyle/simple1#19" qsCatId="simple" csTypeId="urn:microsoft.com/office/officeart/2005/8/colors/colorful1#14" csCatId="colorful"/>
      <dgm:spPr/>
      <dgm:t>
        <a:bodyPr/>
        <a:lstStyle/>
        <a:p>
          <a:endParaRPr lang="en-US"/>
        </a:p>
      </dgm:t>
    </dgm:pt>
    <dgm:pt modelId="{0898D8AA-9DCE-45A7-A1CD-5A936FD0DD61}">
      <dgm:prSet/>
      <dgm:spPr/>
      <dgm:t>
        <a:bodyPr/>
        <a:lstStyle/>
        <a:p>
          <a:pPr rtl="0"/>
          <a:r>
            <a:rPr lang="en-US" dirty="0" smtClean="0"/>
            <a:t>Educate yourself</a:t>
          </a:r>
          <a:endParaRPr lang="en-US" dirty="0"/>
        </a:p>
      </dgm:t>
    </dgm:pt>
    <dgm:pt modelId="{98779707-B7CE-4D40-A83F-97226CB3E08E}" type="parTrans" cxnId="{FFA5C0E3-884E-4B07-AAC8-A961E024E1DF}">
      <dgm:prSet/>
      <dgm:spPr/>
      <dgm:t>
        <a:bodyPr/>
        <a:lstStyle/>
        <a:p>
          <a:endParaRPr lang="en-US"/>
        </a:p>
      </dgm:t>
    </dgm:pt>
    <dgm:pt modelId="{3D312338-653A-406D-9DFA-ABFE4119F3BC}" type="sibTrans" cxnId="{FFA5C0E3-884E-4B07-AAC8-A961E024E1DF}">
      <dgm:prSet/>
      <dgm:spPr/>
      <dgm:t>
        <a:bodyPr/>
        <a:lstStyle/>
        <a:p>
          <a:endParaRPr lang="en-US"/>
        </a:p>
      </dgm:t>
    </dgm:pt>
    <dgm:pt modelId="{E1C1368D-6ED9-468A-8AB9-0AF241778EA2}">
      <dgm:prSet/>
      <dgm:spPr/>
      <dgm:t>
        <a:bodyPr/>
        <a:lstStyle/>
        <a:p>
          <a:pPr rtl="0"/>
          <a:r>
            <a:rPr lang="en-US" dirty="0" smtClean="0"/>
            <a:t>Assess the site for solar</a:t>
          </a:r>
          <a:endParaRPr lang="en-US" dirty="0"/>
        </a:p>
      </dgm:t>
    </dgm:pt>
    <dgm:pt modelId="{CDCD2C41-F170-4F16-BA89-44A02C70B852}" type="parTrans" cxnId="{381C4DFA-D2F2-469B-BBB2-9A92127439AC}">
      <dgm:prSet/>
      <dgm:spPr/>
      <dgm:t>
        <a:bodyPr/>
        <a:lstStyle/>
        <a:p>
          <a:endParaRPr lang="en-US"/>
        </a:p>
      </dgm:t>
    </dgm:pt>
    <dgm:pt modelId="{AA6905B9-E424-4644-8E08-B73523BB5AC5}" type="sibTrans" cxnId="{381C4DFA-D2F2-469B-BBB2-9A92127439AC}">
      <dgm:prSet/>
      <dgm:spPr/>
      <dgm:t>
        <a:bodyPr/>
        <a:lstStyle/>
        <a:p>
          <a:endParaRPr lang="en-US"/>
        </a:p>
      </dgm:t>
    </dgm:pt>
    <dgm:pt modelId="{9835D99D-4134-49DC-AC29-82BCC977FA01}">
      <dgm:prSet/>
      <dgm:spPr/>
      <dgm:t>
        <a:bodyPr/>
        <a:lstStyle/>
        <a:p>
          <a:pPr rtl="0"/>
          <a:r>
            <a:rPr lang="en-US" dirty="0" smtClean="0"/>
            <a:t>Develop RFP</a:t>
          </a:r>
          <a:endParaRPr lang="en-US" dirty="0"/>
        </a:p>
      </dgm:t>
    </dgm:pt>
    <dgm:pt modelId="{6B135BC1-D784-4879-BCE7-9C319D8E8EAA}" type="parTrans" cxnId="{3A1AC04C-9B0F-4328-A8EA-83D7AC049BBF}">
      <dgm:prSet/>
      <dgm:spPr/>
      <dgm:t>
        <a:bodyPr/>
        <a:lstStyle/>
        <a:p>
          <a:endParaRPr lang="en-US"/>
        </a:p>
      </dgm:t>
    </dgm:pt>
    <dgm:pt modelId="{621AF219-1969-42F8-94F2-DFE5932EA84C}" type="sibTrans" cxnId="{3A1AC04C-9B0F-4328-A8EA-83D7AC049BBF}">
      <dgm:prSet/>
      <dgm:spPr/>
      <dgm:t>
        <a:bodyPr/>
        <a:lstStyle/>
        <a:p>
          <a:endParaRPr lang="en-US"/>
        </a:p>
      </dgm:t>
    </dgm:pt>
    <dgm:pt modelId="{73E566E0-6107-4F70-9B02-56749BF2E3DC}">
      <dgm:prSet/>
      <dgm:spPr/>
      <dgm:t>
        <a:bodyPr/>
        <a:lstStyle/>
        <a:p>
          <a:pPr rtl="0"/>
          <a:r>
            <a:rPr lang="en-US" dirty="0" smtClean="0"/>
            <a:t>Decide on contractor</a:t>
          </a:r>
          <a:endParaRPr lang="en-US" dirty="0"/>
        </a:p>
      </dgm:t>
    </dgm:pt>
    <dgm:pt modelId="{553FF0FC-4353-4FD7-9C11-6A346182D794}" type="parTrans" cxnId="{7D90FDCF-DC6A-4DDB-A3AC-E9B9542565DD}">
      <dgm:prSet/>
      <dgm:spPr/>
      <dgm:t>
        <a:bodyPr/>
        <a:lstStyle/>
        <a:p>
          <a:endParaRPr lang="en-US"/>
        </a:p>
      </dgm:t>
    </dgm:pt>
    <dgm:pt modelId="{3B5D084D-2006-446F-8180-BEEF2760FC89}" type="sibTrans" cxnId="{7D90FDCF-DC6A-4DDB-A3AC-E9B9542565DD}">
      <dgm:prSet/>
      <dgm:spPr/>
      <dgm:t>
        <a:bodyPr/>
        <a:lstStyle/>
        <a:p>
          <a:endParaRPr lang="en-US"/>
        </a:p>
      </dgm:t>
    </dgm:pt>
    <dgm:pt modelId="{E39D25C6-2A70-4AD8-A787-639D4E28A864}">
      <dgm:prSet/>
      <dgm:spPr/>
      <dgm:t>
        <a:bodyPr/>
        <a:lstStyle/>
        <a:p>
          <a:pPr rtl="0"/>
          <a:r>
            <a:rPr lang="en-US" dirty="0" smtClean="0"/>
            <a:t>Make it happen</a:t>
          </a:r>
          <a:endParaRPr lang="en-US" dirty="0"/>
        </a:p>
      </dgm:t>
    </dgm:pt>
    <dgm:pt modelId="{A53EDC39-BF2A-4912-B9C3-91EE91B4E394}" type="parTrans" cxnId="{C50641D7-424A-416F-811B-34FC0F689797}">
      <dgm:prSet/>
      <dgm:spPr/>
      <dgm:t>
        <a:bodyPr/>
        <a:lstStyle/>
        <a:p>
          <a:endParaRPr lang="en-US"/>
        </a:p>
      </dgm:t>
    </dgm:pt>
    <dgm:pt modelId="{64996DBB-B7D6-4D13-A35B-BBFE6611CD68}" type="sibTrans" cxnId="{C50641D7-424A-416F-811B-34FC0F689797}">
      <dgm:prSet/>
      <dgm:spPr/>
      <dgm:t>
        <a:bodyPr/>
        <a:lstStyle/>
        <a:p>
          <a:endParaRPr lang="en-US"/>
        </a:p>
      </dgm:t>
    </dgm:pt>
    <dgm:pt modelId="{26A471FC-06E7-4194-AC1B-C516416ECA40}" type="pres">
      <dgm:prSet presAssocID="{548F8FA3-A879-421F-84D5-033733405AD8}" presName="CompostProcess" presStyleCnt="0">
        <dgm:presLayoutVars>
          <dgm:dir/>
          <dgm:resizeHandles val="exact"/>
        </dgm:presLayoutVars>
      </dgm:prSet>
      <dgm:spPr/>
      <dgm:t>
        <a:bodyPr/>
        <a:lstStyle/>
        <a:p>
          <a:endParaRPr lang="en-US"/>
        </a:p>
      </dgm:t>
    </dgm:pt>
    <dgm:pt modelId="{BE3D75E4-70C6-43DD-8031-1E67CB4B15C1}" type="pres">
      <dgm:prSet presAssocID="{548F8FA3-A879-421F-84D5-033733405AD8}" presName="arrow" presStyleLbl="bgShp" presStyleIdx="0" presStyleCnt="1"/>
      <dgm:spPr/>
      <dgm:t>
        <a:bodyPr/>
        <a:lstStyle/>
        <a:p>
          <a:endParaRPr lang="en-US"/>
        </a:p>
      </dgm:t>
    </dgm:pt>
    <dgm:pt modelId="{28443A88-4F67-420A-B100-A23A2C850586}" type="pres">
      <dgm:prSet presAssocID="{548F8FA3-A879-421F-84D5-033733405AD8}" presName="linearProcess" presStyleCnt="0"/>
      <dgm:spPr/>
      <dgm:t>
        <a:bodyPr/>
        <a:lstStyle/>
        <a:p>
          <a:endParaRPr lang="en-US"/>
        </a:p>
      </dgm:t>
    </dgm:pt>
    <dgm:pt modelId="{34CF7613-CAFD-4E47-BB6B-A80C744571FA}" type="pres">
      <dgm:prSet presAssocID="{0898D8AA-9DCE-45A7-A1CD-5A936FD0DD61}" presName="textNode" presStyleLbl="node1" presStyleIdx="0" presStyleCnt="5">
        <dgm:presLayoutVars>
          <dgm:bulletEnabled val="1"/>
        </dgm:presLayoutVars>
      </dgm:prSet>
      <dgm:spPr/>
      <dgm:t>
        <a:bodyPr/>
        <a:lstStyle/>
        <a:p>
          <a:endParaRPr lang="en-US"/>
        </a:p>
      </dgm:t>
    </dgm:pt>
    <dgm:pt modelId="{623F6926-135D-4929-A2C8-4A0107802D1C}" type="pres">
      <dgm:prSet presAssocID="{3D312338-653A-406D-9DFA-ABFE4119F3BC}" presName="sibTrans" presStyleCnt="0"/>
      <dgm:spPr/>
      <dgm:t>
        <a:bodyPr/>
        <a:lstStyle/>
        <a:p>
          <a:endParaRPr lang="en-US"/>
        </a:p>
      </dgm:t>
    </dgm:pt>
    <dgm:pt modelId="{AD5B0CEF-87E9-4ADB-B286-ABD644E53B95}" type="pres">
      <dgm:prSet presAssocID="{E1C1368D-6ED9-468A-8AB9-0AF241778EA2}" presName="textNode" presStyleLbl="node1" presStyleIdx="1" presStyleCnt="5">
        <dgm:presLayoutVars>
          <dgm:bulletEnabled val="1"/>
        </dgm:presLayoutVars>
      </dgm:prSet>
      <dgm:spPr/>
      <dgm:t>
        <a:bodyPr/>
        <a:lstStyle/>
        <a:p>
          <a:endParaRPr lang="en-US"/>
        </a:p>
      </dgm:t>
    </dgm:pt>
    <dgm:pt modelId="{D1456D5A-87B0-4F00-8F67-3CA4D0E90CDB}" type="pres">
      <dgm:prSet presAssocID="{AA6905B9-E424-4644-8E08-B73523BB5AC5}" presName="sibTrans" presStyleCnt="0"/>
      <dgm:spPr/>
      <dgm:t>
        <a:bodyPr/>
        <a:lstStyle/>
        <a:p>
          <a:endParaRPr lang="en-US"/>
        </a:p>
      </dgm:t>
    </dgm:pt>
    <dgm:pt modelId="{DE6AFB64-17D2-4151-B6ED-68B0D16E56F8}" type="pres">
      <dgm:prSet presAssocID="{9835D99D-4134-49DC-AC29-82BCC977FA01}" presName="textNode" presStyleLbl="node1" presStyleIdx="2" presStyleCnt="5">
        <dgm:presLayoutVars>
          <dgm:bulletEnabled val="1"/>
        </dgm:presLayoutVars>
      </dgm:prSet>
      <dgm:spPr/>
      <dgm:t>
        <a:bodyPr/>
        <a:lstStyle/>
        <a:p>
          <a:endParaRPr lang="en-US"/>
        </a:p>
      </dgm:t>
    </dgm:pt>
    <dgm:pt modelId="{D8EF6F5C-4405-4380-9B4C-43F3674D358A}" type="pres">
      <dgm:prSet presAssocID="{621AF219-1969-42F8-94F2-DFE5932EA84C}" presName="sibTrans" presStyleCnt="0"/>
      <dgm:spPr/>
      <dgm:t>
        <a:bodyPr/>
        <a:lstStyle/>
        <a:p>
          <a:endParaRPr lang="en-US"/>
        </a:p>
      </dgm:t>
    </dgm:pt>
    <dgm:pt modelId="{B761948B-96BD-4065-8212-D8186B33A304}" type="pres">
      <dgm:prSet presAssocID="{73E566E0-6107-4F70-9B02-56749BF2E3DC}" presName="textNode" presStyleLbl="node1" presStyleIdx="3" presStyleCnt="5">
        <dgm:presLayoutVars>
          <dgm:bulletEnabled val="1"/>
        </dgm:presLayoutVars>
      </dgm:prSet>
      <dgm:spPr/>
      <dgm:t>
        <a:bodyPr/>
        <a:lstStyle/>
        <a:p>
          <a:endParaRPr lang="en-US"/>
        </a:p>
      </dgm:t>
    </dgm:pt>
    <dgm:pt modelId="{C4307230-F641-40A0-8533-DDC416CB9179}" type="pres">
      <dgm:prSet presAssocID="{3B5D084D-2006-446F-8180-BEEF2760FC89}" presName="sibTrans" presStyleCnt="0"/>
      <dgm:spPr/>
      <dgm:t>
        <a:bodyPr/>
        <a:lstStyle/>
        <a:p>
          <a:endParaRPr lang="en-US"/>
        </a:p>
      </dgm:t>
    </dgm:pt>
    <dgm:pt modelId="{76E992A9-FDBA-4495-869F-2E579755925B}" type="pres">
      <dgm:prSet presAssocID="{E39D25C6-2A70-4AD8-A787-639D4E28A864}" presName="textNode" presStyleLbl="node1" presStyleIdx="4" presStyleCnt="5">
        <dgm:presLayoutVars>
          <dgm:bulletEnabled val="1"/>
        </dgm:presLayoutVars>
      </dgm:prSet>
      <dgm:spPr/>
      <dgm:t>
        <a:bodyPr/>
        <a:lstStyle/>
        <a:p>
          <a:endParaRPr lang="en-US"/>
        </a:p>
      </dgm:t>
    </dgm:pt>
  </dgm:ptLst>
  <dgm:cxnLst>
    <dgm:cxn modelId="{7D90FDCF-DC6A-4DDB-A3AC-E9B9542565DD}" srcId="{548F8FA3-A879-421F-84D5-033733405AD8}" destId="{73E566E0-6107-4F70-9B02-56749BF2E3DC}" srcOrd="3" destOrd="0" parTransId="{553FF0FC-4353-4FD7-9C11-6A346182D794}" sibTransId="{3B5D084D-2006-446F-8180-BEEF2760FC89}"/>
    <dgm:cxn modelId="{0F518E34-18D1-4FE7-A2F0-50E57DDD69F3}" type="presOf" srcId="{E39D25C6-2A70-4AD8-A787-639D4E28A864}" destId="{76E992A9-FDBA-4495-869F-2E579755925B}" srcOrd="0" destOrd="0" presId="urn:microsoft.com/office/officeart/2005/8/layout/hProcess9"/>
    <dgm:cxn modelId="{BAC05CF5-E915-4C33-BF53-86F79F9CDAB5}" type="presOf" srcId="{548F8FA3-A879-421F-84D5-033733405AD8}" destId="{26A471FC-06E7-4194-AC1B-C516416ECA40}" srcOrd="0" destOrd="0" presId="urn:microsoft.com/office/officeart/2005/8/layout/hProcess9"/>
    <dgm:cxn modelId="{AA628362-009E-4911-9C5D-A03707C62E5F}" type="presOf" srcId="{0898D8AA-9DCE-45A7-A1CD-5A936FD0DD61}" destId="{34CF7613-CAFD-4E47-BB6B-A80C744571FA}" srcOrd="0" destOrd="0" presId="urn:microsoft.com/office/officeart/2005/8/layout/hProcess9"/>
    <dgm:cxn modelId="{536BC68D-1B4D-4AB6-AB98-D4FBC9609863}" type="presOf" srcId="{73E566E0-6107-4F70-9B02-56749BF2E3DC}" destId="{B761948B-96BD-4065-8212-D8186B33A304}" srcOrd="0" destOrd="0" presId="urn:microsoft.com/office/officeart/2005/8/layout/hProcess9"/>
    <dgm:cxn modelId="{CE3FDBA9-6A8D-4E23-A842-12DBEE73BD24}" type="presOf" srcId="{E1C1368D-6ED9-468A-8AB9-0AF241778EA2}" destId="{AD5B0CEF-87E9-4ADB-B286-ABD644E53B95}" srcOrd="0" destOrd="0" presId="urn:microsoft.com/office/officeart/2005/8/layout/hProcess9"/>
    <dgm:cxn modelId="{C50641D7-424A-416F-811B-34FC0F689797}" srcId="{548F8FA3-A879-421F-84D5-033733405AD8}" destId="{E39D25C6-2A70-4AD8-A787-639D4E28A864}" srcOrd="4" destOrd="0" parTransId="{A53EDC39-BF2A-4912-B9C3-91EE91B4E394}" sibTransId="{64996DBB-B7D6-4D13-A35B-BBFE6611CD68}"/>
    <dgm:cxn modelId="{3A1AC04C-9B0F-4328-A8EA-83D7AC049BBF}" srcId="{548F8FA3-A879-421F-84D5-033733405AD8}" destId="{9835D99D-4134-49DC-AC29-82BCC977FA01}" srcOrd="2" destOrd="0" parTransId="{6B135BC1-D784-4879-BCE7-9C319D8E8EAA}" sibTransId="{621AF219-1969-42F8-94F2-DFE5932EA84C}"/>
    <dgm:cxn modelId="{381C4DFA-D2F2-469B-BBB2-9A92127439AC}" srcId="{548F8FA3-A879-421F-84D5-033733405AD8}" destId="{E1C1368D-6ED9-468A-8AB9-0AF241778EA2}" srcOrd="1" destOrd="0" parTransId="{CDCD2C41-F170-4F16-BA89-44A02C70B852}" sibTransId="{AA6905B9-E424-4644-8E08-B73523BB5AC5}"/>
    <dgm:cxn modelId="{FFA5C0E3-884E-4B07-AAC8-A961E024E1DF}" srcId="{548F8FA3-A879-421F-84D5-033733405AD8}" destId="{0898D8AA-9DCE-45A7-A1CD-5A936FD0DD61}" srcOrd="0" destOrd="0" parTransId="{98779707-B7CE-4D40-A83F-97226CB3E08E}" sibTransId="{3D312338-653A-406D-9DFA-ABFE4119F3BC}"/>
    <dgm:cxn modelId="{4A7F6885-52DD-477F-970A-E8560D68F3A5}" type="presOf" srcId="{9835D99D-4134-49DC-AC29-82BCC977FA01}" destId="{DE6AFB64-17D2-4151-B6ED-68B0D16E56F8}" srcOrd="0" destOrd="0" presId="urn:microsoft.com/office/officeart/2005/8/layout/hProcess9"/>
    <dgm:cxn modelId="{31DA4905-02C4-495F-98B5-BEB4397C18BA}" type="presParOf" srcId="{26A471FC-06E7-4194-AC1B-C516416ECA40}" destId="{BE3D75E4-70C6-43DD-8031-1E67CB4B15C1}" srcOrd="0" destOrd="0" presId="urn:microsoft.com/office/officeart/2005/8/layout/hProcess9"/>
    <dgm:cxn modelId="{968D6DB8-6D83-42F4-A3C3-FE76846FC207}" type="presParOf" srcId="{26A471FC-06E7-4194-AC1B-C516416ECA40}" destId="{28443A88-4F67-420A-B100-A23A2C850586}" srcOrd="1" destOrd="0" presId="urn:microsoft.com/office/officeart/2005/8/layout/hProcess9"/>
    <dgm:cxn modelId="{30F5755B-FD9A-4FC5-810C-F2DE82BB6EA4}" type="presParOf" srcId="{28443A88-4F67-420A-B100-A23A2C850586}" destId="{34CF7613-CAFD-4E47-BB6B-A80C744571FA}" srcOrd="0" destOrd="0" presId="urn:microsoft.com/office/officeart/2005/8/layout/hProcess9"/>
    <dgm:cxn modelId="{CEB64A04-947D-449E-8156-FEEF5893F6B4}" type="presParOf" srcId="{28443A88-4F67-420A-B100-A23A2C850586}" destId="{623F6926-135D-4929-A2C8-4A0107802D1C}" srcOrd="1" destOrd="0" presId="urn:microsoft.com/office/officeart/2005/8/layout/hProcess9"/>
    <dgm:cxn modelId="{8B40E96A-9DAA-47E8-B906-D7B0977963CE}" type="presParOf" srcId="{28443A88-4F67-420A-B100-A23A2C850586}" destId="{AD5B0CEF-87E9-4ADB-B286-ABD644E53B95}" srcOrd="2" destOrd="0" presId="urn:microsoft.com/office/officeart/2005/8/layout/hProcess9"/>
    <dgm:cxn modelId="{D8A481B0-07A0-4859-B810-67D7C9B92D27}" type="presParOf" srcId="{28443A88-4F67-420A-B100-A23A2C850586}" destId="{D1456D5A-87B0-4F00-8F67-3CA4D0E90CDB}" srcOrd="3" destOrd="0" presId="urn:microsoft.com/office/officeart/2005/8/layout/hProcess9"/>
    <dgm:cxn modelId="{295B07A9-402A-405C-99F8-26C7938D5787}" type="presParOf" srcId="{28443A88-4F67-420A-B100-A23A2C850586}" destId="{DE6AFB64-17D2-4151-B6ED-68B0D16E56F8}" srcOrd="4" destOrd="0" presId="urn:microsoft.com/office/officeart/2005/8/layout/hProcess9"/>
    <dgm:cxn modelId="{2DF35AB8-E6B1-4F81-A0F6-97A8B4CD9C54}" type="presParOf" srcId="{28443A88-4F67-420A-B100-A23A2C850586}" destId="{D8EF6F5C-4405-4380-9B4C-43F3674D358A}" srcOrd="5" destOrd="0" presId="urn:microsoft.com/office/officeart/2005/8/layout/hProcess9"/>
    <dgm:cxn modelId="{2BA6229D-E128-4A9F-85B1-AA5488F4CE32}" type="presParOf" srcId="{28443A88-4F67-420A-B100-A23A2C850586}" destId="{B761948B-96BD-4065-8212-D8186B33A304}" srcOrd="6" destOrd="0" presId="urn:microsoft.com/office/officeart/2005/8/layout/hProcess9"/>
    <dgm:cxn modelId="{55B51C3F-C5B5-4F37-BD77-7EDBD60A1370}" type="presParOf" srcId="{28443A88-4F67-420A-B100-A23A2C850586}" destId="{C4307230-F641-40A0-8533-DDC416CB9179}" srcOrd="7" destOrd="0" presId="urn:microsoft.com/office/officeart/2005/8/layout/hProcess9"/>
    <dgm:cxn modelId="{D6BBE4D9-8BA4-42D1-BC92-039E601EB191}" type="presParOf" srcId="{28443A88-4F67-420A-B100-A23A2C850586}" destId="{76E992A9-FDBA-4495-869F-2E579755925B}"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48F8FA3-A879-421F-84D5-033733405AD8}" type="doc">
      <dgm:prSet loTypeId="urn:microsoft.com/office/officeart/2005/8/layout/hProcess9" loCatId="process" qsTypeId="urn:microsoft.com/office/officeart/2005/8/quickstyle/simple1#19" qsCatId="simple" csTypeId="urn:microsoft.com/office/officeart/2005/8/colors/colorful1#14" csCatId="colorful"/>
      <dgm:spPr/>
      <dgm:t>
        <a:bodyPr/>
        <a:lstStyle/>
        <a:p>
          <a:endParaRPr lang="en-US"/>
        </a:p>
      </dgm:t>
    </dgm:pt>
    <dgm:pt modelId="{0898D8AA-9DCE-45A7-A1CD-5A936FD0DD61}">
      <dgm:prSet/>
      <dgm:spPr/>
      <dgm:t>
        <a:bodyPr/>
        <a:lstStyle/>
        <a:p>
          <a:pPr rtl="0"/>
          <a:r>
            <a:rPr lang="en-US" dirty="0" smtClean="0"/>
            <a:t>Educate yourself</a:t>
          </a:r>
          <a:endParaRPr lang="en-US" dirty="0"/>
        </a:p>
      </dgm:t>
    </dgm:pt>
    <dgm:pt modelId="{98779707-B7CE-4D40-A83F-97226CB3E08E}" type="parTrans" cxnId="{FFA5C0E3-884E-4B07-AAC8-A961E024E1DF}">
      <dgm:prSet/>
      <dgm:spPr/>
      <dgm:t>
        <a:bodyPr/>
        <a:lstStyle/>
        <a:p>
          <a:endParaRPr lang="en-US"/>
        </a:p>
      </dgm:t>
    </dgm:pt>
    <dgm:pt modelId="{3D312338-653A-406D-9DFA-ABFE4119F3BC}" type="sibTrans" cxnId="{FFA5C0E3-884E-4B07-AAC8-A961E024E1DF}">
      <dgm:prSet/>
      <dgm:spPr/>
      <dgm:t>
        <a:bodyPr/>
        <a:lstStyle/>
        <a:p>
          <a:endParaRPr lang="en-US"/>
        </a:p>
      </dgm:t>
    </dgm:pt>
    <dgm:pt modelId="{E1C1368D-6ED9-468A-8AB9-0AF241778EA2}">
      <dgm:prSet/>
      <dgm:spPr/>
      <dgm:t>
        <a:bodyPr/>
        <a:lstStyle/>
        <a:p>
          <a:pPr rtl="0"/>
          <a:r>
            <a:rPr lang="en-US" dirty="0" smtClean="0"/>
            <a:t>Assess the site for solar</a:t>
          </a:r>
          <a:endParaRPr lang="en-US" dirty="0"/>
        </a:p>
      </dgm:t>
    </dgm:pt>
    <dgm:pt modelId="{CDCD2C41-F170-4F16-BA89-44A02C70B852}" type="parTrans" cxnId="{381C4DFA-D2F2-469B-BBB2-9A92127439AC}">
      <dgm:prSet/>
      <dgm:spPr/>
      <dgm:t>
        <a:bodyPr/>
        <a:lstStyle/>
        <a:p>
          <a:endParaRPr lang="en-US"/>
        </a:p>
      </dgm:t>
    </dgm:pt>
    <dgm:pt modelId="{AA6905B9-E424-4644-8E08-B73523BB5AC5}" type="sibTrans" cxnId="{381C4DFA-D2F2-469B-BBB2-9A92127439AC}">
      <dgm:prSet/>
      <dgm:spPr/>
      <dgm:t>
        <a:bodyPr/>
        <a:lstStyle/>
        <a:p>
          <a:endParaRPr lang="en-US"/>
        </a:p>
      </dgm:t>
    </dgm:pt>
    <dgm:pt modelId="{9835D99D-4134-49DC-AC29-82BCC977FA01}">
      <dgm:prSet/>
      <dgm:spPr/>
      <dgm:t>
        <a:bodyPr/>
        <a:lstStyle/>
        <a:p>
          <a:pPr rtl="0"/>
          <a:r>
            <a:rPr lang="en-US" dirty="0" smtClean="0"/>
            <a:t>Develop RFP</a:t>
          </a:r>
          <a:endParaRPr lang="en-US" dirty="0"/>
        </a:p>
      </dgm:t>
    </dgm:pt>
    <dgm:pt modelId="{6B135BC1-D784-4879-BCE7-9C319D8E8EAA}" type="parTrans" cxnId="{3A1AC04C-9B0F-4328-A8EA-83D7AC049BBF}">
      <dgm:prSet/>
      <dgm:spPr/>
      <dgm:t>
        <a:bodyPr/>
        <a:lstStyle/>
        <a:p>
          <a:endParaRPr lang="en-US"/>
        </a:p>
      </dgm:t>
    </dgm:pt>
    <dgm:pt modelId="{621AF219-1969-42F8-94F2-DFE5932EA84C}" type="sibTrans" cxnId="{3A1AC04C-9B0F-4328-A8EA-83D7AC049BBF}">
      <dgm:prSet/>
      <dgm:spPr/>
      <dgm:t>
        <a:bodyPr/>
        <a:lstStyle/>
        <a:p>
          <a:endParaRPr lang="en-US"/>
        </a:p>
      </dgm:t>
    </dgm:pt>
    <dgm:pt modelId="{73E566E0-6107-4F70-9B02-56749BF2E3DC}">
      <dgm:prSet/>
      <dgm:spPr/>
      <dgm:t>
        <a:bodyPr/>
        <a:lstStyle/>
        <a:p>
          <a:pPr rtl="0"/>
          <a:r>
            <a:rPr lang="en-US" dirty="0" smtClean="0"/>
            <a:t>Decide on contractor</a:t>
          </a:r>
          <a:endParaRPr lang="en-US" dirty="0"/>
        </a:p>
      </dgm:t>
    </dgm:pt>
    <dgm:pt modelId="{553FF0FC-4353-4FD7-9C11-6A346182D794}" type="parTrans" cxnId="{7D90FDCF-DC6A-4DDB-A3AC-E9B9542565DD}">
      <dgm:prSet/>
      <dgm:spPr/>
      <dgm:t>
        <a:bodyPr/>
        <a:lstStyle/>
        <a:p>
          <a:endParaRPr lang="en-US"/>
        </a:p>
      </dgm:t>
    </dgm:pt>
    <dgm:pt modelId="{3B5D084D-2006-446F-8180-BEEF2760FC89}" type="sibTrans" cxnId="{7D90FDCF-DC6A-4DDB-A3AC-E9B9542565DD}">
      <dgm:prSet/>
      <dgm:spPr/>
      <dgm:t>
        <a:bodyPr/>
        <a:lstStyle/>
        <a:p>
          <a:endParaRPr lang="en-US"/>
        </a:p>
      </dgm:t>
    </dgm:pt>
    <dgm:pt modelId="{E39D25C6-2A70-4AD8-A787-639D4E28A864}">
      <dgm:prSet/>
      <dgm:spPr/>
      <dgm:t>
        <a:bodyPr/>
        <a:lstStyle/>
        <a:p>
          <a:pPr rtl="0"/>
          <a:r>
            <a:rPr lang="en-US" dirty="0" smtClean="0"/>
            <a:t>Make it happen</a:t>
          </a:r>
          <a:endParaRPr lang="en-US" dirty="0"/>
        </a:p>
      </dgm:t>
    </dgm:pt>
    <dgm:pt modelId="{A53EDC39-BF2A-4912-B9C3-91EE91B4E394}" type="parTrans" cxnId="{C50641D7-424A-416F-811B-34FC0F689797}">
      <dgm:prSet/>
      <dgm:spPr/>
      <dgm:t>
        <a:bodyPr/>
        <a:lstStyle/>
        <a:p>
          <a:endParaRPr lang="en-US"/>
        </a:p>
      </dgm:t>
    </dgm:pt>
    <dgm:pt modelId="{64996DBB-B7D6-4D13-A35B-BBFE6611CD68}" type="sibTrans" cxnId="{C50641D7-424A-416F-811B-34FC0F689797}">
      <dgm:prSet/>
      <dgm:spPr/>
      <dgm:t>
        <a:bodyPr/>
        <a:lstStyle/>
        <a:p>
          <a:endParaRPr lang="en-US"/>
        </a:p>
      </dgm:t>
    </dgm:pt>
    <dgm:pt modelId="{26A471FC-06E7-4194-AC1B-C516416ECA40}" type="pres">
      <dgm:prSet presAssocID="{548F8FA3-A879-421F-84D5-033733405AD8}" presName="CompostProcess" presStyleCnt="0">
        <dgm:presLayoutVars>
          <dgm:dir/>
          <dgm:resizeHandles val="exact"/>
        </dgm:presLayoutVars>
      </dgm:prSet>
      <dgm:spPr/>
      <dgm:t>
        <a:bodyPr/>
        <a:lstStyle/>
        <a:p>
          <a:endParaRPr lang="en-US"/>
        </a:p>
      </dgm:t>
    </dgm:pt>
    <dgm:pt modelId="{BE3D75E4-70C6-43DD-8031-1E67CB4B15C1}" type="pres">
      <dgm:prSet presAssocID="{548F8FA3-A879-421F-84D5-033733405AD8}" presName="arrow" presStyleLbl="bgShp" presStyleIdx="0" presStyleCnt="1"/>
      <dgm:spPr/>
      <dgm:t>
        <a:bodyPr/>
        <a:lstStyle/>
        <a:p>
          <a:endParaRPr lang="en-US"/>
        </a:p>
      </dgm:t>
    </dgm:pt>
    <dgm:pt modelId="{28443A88-4F67-420A-B100-A23A2C850586}" type="pres">
      <dgm:prSet presAssocID="{548F8FA3-A879-421F-84D5-033733405AD8}" presName="linearProcess" presStyleCnt="0"/>
      <dgm:spPr/>
      <dgm:t>
        <a:bodyPr/>
        <a:lstStyle/>
        <a:p>
          <a:endParaRPr lang="en-US"/>
        </a:p>
      </dgm:t>
    </dgm:pt>
    <dgm:pt modelId="{34CF7613-CAFD-4E47-BB6B-A80C744571FA}" type="pres">
      <dgm:prSet presAssocID="{0898D8AA-9DCE-45A7-A1CD-5A936FD0DD61}" presName="textNode" presStyleLbl="node1" presStyleIdx="0" presStyleCnt="5">
        <dgm:presLayoutVars>
          <dgm:bulletEnabled val="1"/>
        </dgm:presLayoutVars>
      </dgm:prSet>
      <dgm:spPr/>
      <dgm:t>
        <a:bodyPr/>
        <a:lstStyle/>
        <a:p>
          <a:endParaRPr lang="en-US"/>
        </a:p>
      </dgm:t>
    </dgm:pt>
    <dgm:pt modelId="{623F6926-135D-4929-A2C8-4A0107802D1C}" type="pres">
      <dgm:prSet presAssocID="{3D312338-653A-406D-9DFA-ABFE4119F3BC}" presName="sibTrans" presStyleCnt="0"/>
      <dgm:spPr/>
      <dgm:t>
        <a:bodyPr/>
        <a:lstStyle/>
        <a:p>
          <a:endParaRPr lang="en-US"/>
        </a:p>
      </dgm:t>
    </dgm:pt>
    <dgm:pt modelId="{AD5B0CEF-87E9-4ADB-B286-ABD644E53B95}" type="pres">
      <dgm:prSet presAssocID="{E1C1368D-6ED9-468A-8AB9-0AF241778EA2}" presName="textNode" presStyleLbl="node1" presStyleIdx="1" presStyleCnt="5">
        <dgm:presLayoutVars>
          <dgm:bulletEnabled val="1"/>
        </dgm:presLayoutVars>
      </dgm:prSet>
      <dgm:spPr/>
      <dgm:t>
        <a:bodyPr/>
        <a:lstStyle/>
        <a:p>
          <a:endParaRPr lang="en-US"/>
        </a:p>
      </dgm:t>
    </dgm:pt>
    <dgm:pt modelId="{D1456D5A-87B0-4F00-8F67-3CA4D0E90CDB}" type="pres">
      <dgm:prSet presAssocID="{AA6905B9-E424-4644-8E08-B73523BB5AC5}" presName="sibTrans" presStyleCnt="0"/>
      <dgm:spPr/>
      <dgm:t>
        <a:bodyPr/>
        <a:lstStyle/>
        <a:p>
          <a:endParaRPr lang="en-US"/>
        </a:p>
      </dgm:t>
    </dgm:pt>
    <dgm:pt modelId="{DE6AFB64-17D2-4151-B6ED-68B0D16E56F8}" type="pres">
      <dgm:prSet presAssocID="{9835D99D-4134-49DC-AC29-82BCC977FA01}" presName="textNode" presStyleLbl="node1" presStyleIdx="2" presStyleCnt="5">
        <dgm:presLayoutVars>
          <dgm:bulletEnabled val="1"/>
        </dgm:presLayoutVars>
      </dgm:prSet>
      <dgm:spPr/>
      <dgm:t>
        <a:bodyPr/>
        <a:lstStyle/>
        <a:p>
          <a:endParaRPr lang="en-US"/>
        </a:p>
      </dgm:t>
    </dgm:pt>
    <dgm:pt modelId="{D8EF6F5C-4405-4380-9B4C-43F3674D358A}" type="pres">
      <dgm:prSet presAssocID="{621AF219-1969-42F8-94F2-DFE5932EA84C}" presName="sibTrans" presStyleCnt="0"/>
      <dgm:spPr/>
      <dgm:t>
        <a:bodyPr/>
        <a:lstStyle/>
        <a:p>
          <a:endParaRPr lang="en-US"/>
        </a:p>
      </dgm:t>
    </dgm:pt>
    <dgm:pt modelId="{B761948B-96BD-4065-8212-D8186B33A304}" type="pres">
      <dgm:prSet presAssocID="{73E566E0-6107-4F70-9B02-56749BF2E3DC}" presName="textNode" presStyleLbl="node1" presStyleIdx="3" presStyleCnt="5">
        <dgm:presLayoutVars>
          <dgm:bulletEnabled val="1"/>
        </dgm:presLayoutVars>
      </dgm:prSet>
      <dgm:spPr/>
      <dgm:t>
        <a:bodyPr/>
        <a:lstStyle/>
        <a:p>
          <a:endParaRPr lang="en-US"/>
        </a:p>
      </dgm:t>
    </dgm:pt>
    <dgm:pt modelId="{C4307230-F641-40A0-8533-DDC416CB9179}" type="pres">
      <dgm:prSet presAssocID="{3B5D084D-2006-446F-8180-BEEF2760FC89}" presName="sibTrans" presStyleCnt="0"/>
      <dgm:spPr/>
      <dgm:t>
        <a:bodyPr/>
        <a:lstStyle/>
        <a:p>
          <a:endParaRPr lang="en-US"/>
        </a:p>
      </dgm:t>
    </dgm:pt>
    <dgm:pt modelId="{76E992A9-FDBA-4495-869F-2E579755925B}" type="pres">
      <dgm:prSet presAssocID="{E39D25C6-2A70-4AD8-A787-639D4E28A864}" presName="textNode" presStyleLbl="node1" presStyleIdx="4" presStyleCnt="5">
        <dgm:presLayoutVars>
          <dgm:bulletEnabled val="1"/>
        </dgm:presLayoutVars>
      </dgm:prSet>
      <dgm:spPr/>
      <dgm:t>
        <a:bodyPr/>
        <a:lstStyle/>
        <a:p>
          <a:endParaRPr lang="en-US"/>
        </a:p>
      </dgm:t>
    </dgm:pt>
  </dgm:ptLst>
  <dgm:cxnLst>
    <dgm:cxn modelId="{7D90FDCF-DC6A-4DDB-A3AC-E9B9542565DD}" srcId="{548F8FA3-A879-421F-84D5-033733405AD8}" destId="{73E566E0-6107-4F70-9B02-56749BF2E3DC}" srcOrd="3" destOrd="0" parTransId="{553FF0FC-4353-4FD7-9C11-6A346182D794}" sibTransId="{3B5D084D-2006-446F-8180-BEEF2760FC89}"/>
    <dgm:cxn modelId="{A77A0BCD-6CE0-4FE6-AD5D-C58C6567ADCC}" type="presOf" srcId="{73E566E0-6107-4F70-9B02-56749BF2E3DC}" destId="{B761948B-96BD-4065-8212-D8186B33A304}" srcOrd="0" destOrd="0" presId="urn:microsoft.com/office/officeart/2005/8/layout/hProcess9"/>
    <dgm:cxn modelId="{DA94ED51-7E0C-47CE-834C-3CC7AA949E51}" type="presOf" srcId="{E39D25C6-2A70-4AD8-A787-639D4E28A864}" destId="{76E992A9-FDBA-4495-869F-2E579755925B}" srcOrd="0" destOrd="0" presId="urn:microsoft.com/office/officeart/2005/8/layout/hProcess9"/>
    <dgm:cxn modelId="{C50641D7-424A-416F-811B-34FC0F689797}" srcId="{548F8FA3-A879-421F-84D5-033733405AD8}" destId="{E39D25C6-2A70-4AD8-A787-639D4E28A864}" srcOrd="4" destOrd="0" parTransId="{A53EDC39-BF2A-4912-B9C3-91EE91B4E394}" sibTransId="{64996DBB-B7D6-4D13-A35B-BBFE6611CD68}"/>
    <dgm:cxn modelId="{A54EAEF3-AB79-46AA-8B1D-514622D74FDD}" type="presOf" srcId="{0898D8AA-9DCE-45A7-A1CD-5A936FD0DD61}" destId="{34CF7613-CAFD-4E47-BB6B-A80C744571FA}" srcOrd="0" destOrd="0" presId="urn:microsoft.com/office/officeart/2005/8/layout/hProcess9"/>
    <dgm:cxn modelId="{3A1AC04C-9B0F-4328-A8EA-83D7AC049BBF}" srcId="{548F8FA3-A879-421F-84D5-033733405AD8}" destId="{9835D99D-4134-49DC-AC29-82BCC977FA01}" srcOrd="2" destOrd="0" parTransId="{6B135BC1-D784-4879-BCE7-9C319D8E8EAA}" sibTransId="{621AF219-1969-42F8-94F2-DFE5932EA84C}"/>
    <dgm:cxn modelId="{381C4DFA-D2F2-469B-BBB2-9A92127439AC}" srcId="{548F8FA3-A879-421F-84D5-033733405AD8}" destId="{E1C1368D-6ED9-468A-8AB9-0AF241778EA2}" srcOrd="1" destOrd="0" parTransId="{CDCD2C41-F170-4F16-BA89-44A02C70B852}" sibTransId="{AA6905B9-E424-4644-8E08-B73523BB5AC5}"/>
    <dgm:cxn modelId="{93E7058A-8B6D-4699-BEBA-EF12E0FD537E}" type="presOf" srcId="{9835D99D-4134-49DC-AC29-82BCC977FA01}" destId="{DE6AFB64-17D2-4151-B6ED-68B0D16E56F8}" srcOrd="0" destOrd="0" presId="urn:microsoft.com/office/officeart/2005/8/layout/hProcess9"/>
    <dgm:cxn modelId="{CCD70328-527F-44C0-8A64-4C298255E781}" type="presOf" srcId="{E1C1368D-6ED9-468A-8AB9-0AF241778EA2}" destId="{AD5B0CEF-87E9-4ADB-B286-ABD644E53B95}" srcOrd="0" destOrd="0" presId="urn:microsoft.com/office/officeart/2005/8/layout/hProcess9"/>
    <dgm:cxn modelId="{FFA5C0E3-884E-4B07-AAC8-A961E024E1DF}" srcId="{548F8FA3-A879-421F-84D5-033733405AD8}" destId="{0898D8AA-9DCE-45A7-A1CD-5A936FD0DD61}" srcOrd="0" destOrd="0" parTransId="{98779707-B7CE-4D40-A83F-97226CB3E08E}" sibTransId="{3D312338-653A-406D-9DFA-ABFE4119F3BC}"/>
    <dgm:cxn modelId="{A321A758-7BD1-46EE-BAA0-926DE3A3E393}" type="presOf" srcId="{548F8FA3-A879-421F-84D5-033733405AD8}" destId="{26A471FC-06E7-4194-AC1B-C516416ECA40}" srcOrd="0" destOrd="0" presId="urn:microsoft.com/office/officeart/2005/8/layout/hProcess9"/>
    <dgm:cxn modelId="{72CDA0D1-1466-4B11-8FFD-7600AFBF30D6}" type="presParOf" srcId="{26A471FC-06E7-4194-AC1B-C516416ECA40}" destId="{BE3D75E4-70C6-43DD-8031-1E67CB4B15C1}" srcOrd="0" destOrd="0" presId="urn:microsoft.com/office/officeart/2005/8/layout/hProcess9"/>
    <dgm:cxn modelId="{AF63084B-9B0D-4836-9A8E-D7CDA8F91E98}" type="presParOf" srcId="{26A471FC-06E7-4194-AC1B-C516416ECA40}" destId="{28443A88-4F67-420A-B100-A23A2C850586}" srcOrd="1" destOrd="0" presId="urn:microsoft.com/office/officeart/2005/8/layout/hProcess9"/>
    <dgm:cxn modelId="{188337B0-98B2-46B8-9EFD-A398CA112584}" type="presParOf" srcId="{28443A88-4F67-420A-B100-A23A2C850586}" destId="{34CF7613-CAFD-4E47-BB6B-A80C744571FA}" srcOrd="0" destOrd="0" presId="urn:microsoft.com/office/officeart/2005/8/layout/hProcess9"/>
    <dgm:cxn modelId="{56D23EB4-143F-4043-8E85-B0B273F3EAA1}" type="presParOf" srcId="{28443A88-4F67-420A-B100-A23A2C850586}" destId="{623F6926-135D-4929-A2C8-4A0107802D1C}" srcOrd="1" destOrd="0" presId="urn:microsoft.com/office/officeart/2005/8/layout/hProcess9"/>
    <dgm:cxn modelId="{323C60A3-4E57-468E-8189-2DE15CDC8A35}" type="presParOf" srcId="{28443A88-4F67-420A-B100-A23A2C850586}" destId="{AD5B0CEF-87E9-4ADB-B286-ABD644E53B95}" srcOrd="2" destOrd="0" presId="urn:microsoft.com/office/officeart/2005/8/layout/hProcess9"/>
    <dgm:cxn modelId="{409B2ED0-F1E2-4A9A-AEBD-65E79FE626A1}" type="presParOf" srcId="{28443A88-4F67-420A-B100-A23A2C850586}" destId="{D1456D5A-87B0-4F00-8F67-3CA4D0E90CDB}" srcOrd="3" destOrd="0" presId="urn:microsoft.com/office/officeart/2005/8/layout/hProcess9"/>
    <dgm:cxn modelId="{807C904E-DF94-45C6-9A16-84C993CC2434}" type="presParOf" srcId="{28443A88-4F67-420A-B100-A23A2C850586}" destId="{DE6AFB64-17D2-4151-B6ED-68B0D16E56F8}" srcOrd="4" destOrd="0" presId="urn:microsoft.com/office/officeart/2005/8/layout/hProcess9"/>
    <dgm:cxn modelId="{78816742-93A8-46EC-8B4F-04C087AF32AF}" type="presParOf" srcId="{28443A88-4F67-420A-B100-A23A2C850586}" destId="{D8EF6F5C-4405-4380-9B4C-43F3674D358A}" srcOrd="5" destOrd="0" presId="urn:microsoft.com/office/officeart/2005/8/layout/hProcess9"/>
    <dgm:cxn modelId="{0B78FF37-05BA-48AF-BF45-10C25C850FFA}" type="presParOf" srcId="{28443A88-4F67-420A-B100-A23A2C850586}" destId="{B761948B-96BD-4065-8212-D8186B33A304}" srcOrd="6" destOrd="0" presId="urn:microsoft.com/office/officeart/2005/8/layout/hProcess9"/>
    <dgm:cxn modelId="{93894574-80FE-4C8A-8211-508F2E323932}" type="presParOf" srcId="{28443A88-4F67-420A-B100-A23A2C850586}" destId="{C4307230-F641-40A0-8533-DDC416CB9179}" srcOrd="7" destOrd="0" presId="urn:microsoft.com/office/officeart/2005/8/layout/hProcess9"/>
    <dgm:cxn modelId="{A2A8AB32-812B-43D6-94DB-8870FCE6572D}" type="presParOf" srcId="{28443A88-4F67-420A-B100-A23A2C850586}" destId="{76E992A9-FDBA-4495-869F-2E579755925B}"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8BB0564-93F7-4E7D-89CC-22C2DFC87E76}" type="doc">
      <dgm:prSet loTypeId="urn:microsoft.com/office/officeart/2005/8/layout/arrow2" loCatId="process" qsTypeId="urn:microsoft.com/office/officeart/2005/8/quickstyle/simple1#20" qsCatId="simple" csTypeId="urn:microsoft.com/office/officeart/2005/8/colors/accent1_2#26" csCatId="accent1" phldr="1"/>
      <dgm:spPr/>
      <dgm:t>
        <a:bodyPr/>
        <a:lstStyle/>
        <a:p>
          <a:endParaRPr lang="en-US"/>
        </a:p>
      </dgm:t>
    </dgm:pt>
    <dgm:pt modelId="{3371E945-8D4D-49B9-B1EA-C6951494F31C}">
      <dgm:prSet custT="1"/>
      <dgm:spPr/>
      <dgm:t>
        <a:bodyPr/>
        <a:lstStyle/>
        <a:p>
          <a:pPr rtl="0"/>
          <a:r>
            <a:rPr lang="en-US" sz="2000" dirty="0" smtClean="0"/>
            <a:t>Evaluate your solar potential</a:t>
          </a:r>
          <a:endParaRPr lang="en-US" sz="2000" dirty="0"/>
        </a:p>
      </dgm:t>
    </dgm:pt>
    <dgm:pt modelId="{3A422981-75DE-41C0-A998-26B60D35E2CA}" type="parTrans" cxnId="{53345A0F-27F9-4D70-8D26-954F748914A2}">
      <dgm:prSet/>
      <dgm:spPr/>
      <dgm:t>
        <a:bodyPr/>
        <a:lstStyle/>
        <a:p>
          <a:endParaRPr lang="en-US"/>
        </a:p>
      </dgm:t>
    </dgm:pt>
    <dgm:pt modelId="{838298BB-DDD3-4631-8251-F5C059276B0B}" type="sibTrans" cxnId="{53345A0F-27F9-4D70-8D26-954F748914A2}">
      <dgm:prSet/>
      <dgm:spPr/>
      <dgm:t>
        <a:bodyPr/>
        <a:lstStyle/>
        <a:p>
          <a:endParaRPr lang="en-US"/>
        </a:p>
      </dgm:t>
    </dgm:pt>
    <dgm:pt modelId="{C51A7CD1-6BF9-4CC7-9026-1903BAB9B7EC}">
      <dgm:prSet custT="1"/>
      <dgm:spPr/>
      <dgm:t>
        <a:bodyPr/>
        <a:lstStyle/>
        <a:p>
          <a:pPr rtl="0"/>
          <a:r>
            <a:rPr lang="en-US" sz="2000" dirty="0" smtClean="0"/>
            <a:t>Consider the type of solar you are interested in</a:t>
          </a:r>
          <a:endParaRPr lang="en-US" sz="2000" dirty="0"/>
        </a:p>
      </dgm:t>
    </dgm:pt>
    <dgm:pt modelId="{A48A6D90-5A42-460E-B0E7-6ACCF7C7928F}" type="parTrans" cxnId="{0B2FD18A-8165-428A-834C-56CDB539F8C4}">
      <dgm:prSet/>
      <dgm:spPr/>
      <dgm:t>
        <a:bodyPr/>
        <a:lstStyle/>
        <a:p>
          <a:endParaRPr lang="en-US"/>
        </a:p>
      </dgm:t>
    </dgm:pt>
    <dgm:pt modelId="{4BA85E76-D12C-4F3A-9C47-3D95A8285569}" type="sibTrans" cxnId="{0B2FD18A-8165-428A-834C-56CDB539F8C4}">
      <dgm:prSet/>
      <dgm:spPr/>
      <dgm:t>
        <a:bodyPr/>
        <a:lstStyle/>
        <a:p>
          <a:endParaRPr lang="en-US"/>
        </a:p>
      </dgm:t>
    </dgm:pt>
    <dgm:pt modelId="{3FC3968F-FF8E-43B0-8950-7B9FE372A3B5}">
      <dgm:prSet custT="1"/>
      <dgm:spPr/>
      <dgm:t>
        <a:bodyPr/>
        <a:lstStyle/>
        <a:p>
          <a:pPr rtl="0"/>
          <a:r>
            <a:rPr lang="en-US" sz="2000" dirty="0" smtClean="0"/>
            <a:t>Utilize DSIRE </a:t>
          </a:r>
          <a:r>
            <a:rPr lang="en-US" sz="1400" dirty="0" smtClean="0">
              <a:hlinkClick xmlns:r="http://schemas.openxmlformats.org/officeDocument/2006/relationships" r:id=""/>
            </a:rPr>
            <a:t>www.dsireusa.org</a:t>
          </a:r>
          <a:endParaRPr lang="en-US" sz="1400" dirty="0"/>
        </a:p>
      </dgm:t>
    </dgm:pt>
    <dgm:pt modelId="{EC232812-3E1D-499A-A300-D37CBDF9493D}" type="parTrans" cxnId="{1CBFFE48-0422-4DE8-A9C9-AD00636E38E1}">
      <dgm:prSet/>
      <dgm:spPr/>
      <dgm:t>
        <a:bodyPr/>
        <a:lstStyle/>
        <a:p>
          <a:endParaRPr lang="en-US"/>
        </a:p>
      </dgm:t>
    </dgm:pt>
    <dgm:pt modelId="{3F859C4A-A3CB-45BA-B65D-BE7EC1667524}" type="sibTrans" cxnId="{1CBFFE48-0422-4DE8-A9C9-AD00636E38E1}">
      <dgm:prSet/>
      <dgm:spPr/>
      <dgm:t>
        <a:bodyPr/>
        <a:lstStyle/>
        <a:p>
          <a:endParaRPr lang="en-US"/>
        </a:p>
      </dgm:t>
    </dgm:pt>
    <dgm:pt modelId="{524BFA15-9DB3-44B1-9B4C-3F7C28AA7859}" type="pres">
      <dgm:prSet presAssocID="{08BB0564-93F7-4E7D-89CC-22C2DFC87E76}" presName="arrowDiagram" presStyleCnt="0">
        <dgm:presLayoutVars>
          <dgm:chMax val="5"/>
          <dgm:dir/>
          <dgm:resizeHandles val="exact"/>
        </dgm:presLayoutVars>
      </dgm:prSet>
      <dgm:spPr/>
      <dgm:t>
        <a:bodyPr/>
        <a:lstStyle/>
        <a:p>
          <a:endParaRPr lang="en-US"/>
        </a:p>
      </dgm:t>
    </dgm:pt>
    <dgm:pt modelId="{7EEEC0D6-1BDD-4637-BE5C-3377465ADB15}" type="pres">
      <dgm:prSet presAssocID="{08BB0564-93F7-4E7D-89CC-22C2DFC87E76}" presName="arrow" presStyleLbl="bgShp" presStyleIdx="0" presStyleCnt="1" custScaleY="151946"/>
      <dgm:spPr/>
    </dgm:pt>
    <dgm:pt modelId="{5C14A930-D88D-4D9D-82F0-A20BA5734011}" type="pres">
      <dgm:prSet presAssocID="{08BB0564-93F7-4E7D-89CC-22C2DFC87E76}" presName="arrowDiagram3" presStyleCnt="0"/>
      <dgm:spPr/>
    </dgm:pt>
    <dgm:pt modelId="{626BF19D-87D1-41A5-A973-193771A68450}" type="pres">
      <dgm:prSet presAssocID="{3371E945-8D4D-49B9-B1EA-C6951494F31C}" presName="bullet3a" presStyleLbl="node1" presStyleIdx="0" presStyleCnt="3" custLinFactX="8207" custLinFactNeighborX="100000" custLinFactNeighborY="88533"/>
      <dgm:spPr/>
    </dgm:pt>
    <dgm:pt modelId="{74243A32-35C4-4230-8F72-2DB72AC35578}" type="pres">
      <dgm:prSet presAssocID="{3371E945-8D4D-49B9-B1EA-C6951494F31C}" presName="textBox3a" presStyleLbl="revTx" presStyleIdx="0" presStyleCnt="3" custScaleX="165219" custLinFactNeighborX="52933" custLinFactNeighborY="-10934">
        <dgm:presLayoutVars>
          <dgm:bulletEnabled val="1"/>
        </dgm:presLayoutVars>
      </dgm:prSet>
      <dgm:spPr/>
      <dgm:t>
        <a:bodyPr/>
        <a:lstStyle/>
        <a:p>
          <a:endParaRPr lang="en-US"/>
        </a:p>
      </dgm:t>
    </dgm:pt>
    <dgm:pt modelId="{26BF4E97-DE9A-4763-82DC-2A47069C3CC0}" type="pres">
      <dgm:prSet presAssocID="{C51A7CD1-6BF9-4CC7-9026-1903BAB9B7EC}" presName="bullet3b" presStyleLbl="node1" presStyleIdx="1" presStyleCnt="3" custLinFactNeighborY="-54420"/>
      <dgm:spPr/>
    </dgm:pt>
    <dgm:pt modelId="{B8FD6D44-BEF2-492F-AE62-AF4CC7D4906C}" type="pres">
      <dgm:prSet presAssocID="{C51A7CD1-6BF9-4CC7-9026-1903BAB9B7EC}" presName="textBox3b" presStyleLbl="revTx" presStyleIdx="1" presStyleCnt="3" custScaleX="166101" custLinFactNeighborX="38869" custLinFactNeighborY="-25740">
        <dgm:presLayoutVars>
          <dgm:bulletEnabled val="1"/>
        </dgm:presLayoutVars>
      </dgm:prSet>
      <dgm:spPr/>
      <dgm:t>
        <a:bodyPr/>
        <a:lstStyle/>
        <a:p>
          <a:endParaRPr lang="en-US"/>
        </a:p>
      </dgm:t>
    </dgm:pt>
    <dgm:pt modelId="{D2FE7CD8-91A3-4274-A2D2-CD3665FDBF88}" type="pres">
      <dgm:prSet presAssocID="{3FC3968F-FF8E-43B0-8950-7B9FE372A3B5}" presName="bullet3c" presStyleLbl="node1" presStyleIdx="2" presStyleCnt="3" custLinFactY="-10180" custLinFactNeighborY="-100000"/>
      <dgm:spPr/>
    </dgm:pt>
    <dgm:pt modelId="{23F94F30-01D5-4CEC-B4D0-C1C5DCD421D8}" type="pres">
      <dgm:prSet presAssocID="{3FC3968F-FF8E-43B0-8950-7B9FE372A3B5}" presName="textBox3c" presStyleLbl="revTx" presStyleIdx="2" presStyleCnt="3" custScaleX="134949" custLinFactNeighborX="22109" custLinFactNeighborY="-29777">
        <dgm:presLayoutVars>
          <dgm:bulletEnabled val="1"/>
        </dgm:presLayoutVars>
      </dgm:prSet>
      <dgm:spPr/>
      <dgm:t>
        <a:bodyPr/>
        <a:lstStyle/>
        <a:p>
          <a:endParaRPr lang="en-US"/>
        </a:p>
      </dgm:t>
    </dgm:pt>
  </dgm:ptLst>
  <dgm:cxnLst>
    <dgm:cxn modelId="{53345A0F-27F9-4D70-8D26-954F748914A2}" srcId="{08BB0564-93F7-4E7D-89CC-22C2DFC87E76}" destId="{3371E945-8D4D-49B9-B1EA-C6951494F31C}" srcOrd="0" destOrd="0" parTransId="{3A422981-75DE-41C0-A998-26B60D35E2CA}" sibTransId="{838298BB-DDD3-4631-8251-F5C059276B0B}"/>
    <dgm:cxn modelId="{B3554A65-3012-4825-B048-9DCE1E9C3095}" type="presOf" srcId="{C51A7CD1-6BF9-4CC7-9026-1903BAB9B7EC}" destId="{B8FD6D44-BEF2-492F-AE62-AF4CC7D4906C}" srcOrd="0" destOrd="0" presId="urn:microsoft.com/office/officeart/2005/8/layout/arrow2"/>
    <dgm:cxn modelId="{28BF8538-057F-4E6D-A7E6-0543BB338482}" type="presOf" srcId="{3FC3968F-FF8E-43B0-8950-7B9FE372A3B5}" destId="{23F94F30-01D5-4CEC-B4D0-C1C5DCD421D8}" srcOrd="0" destOrd="0" presId="urn:microsoft.com/office/officeart/2005/8/layout/arrow2"/>
    <dgm:cxn modelId="{0B2FD18A-8165-428A-834C-56CDB539F8C4}" srcId="{08BB0564-93F7-4E7D-89CC-22C2DFC87E76}" destId="{C51A7CD1-6BF9-4CC7-9026-1903BAB9B7EC}" srcOrd="1" destOrd="0" parTransId="{A48A6D90-5A42-460E-B0E7-6ACCF7C7928F}" sibTransId="{4BA85E76-D12C-4F3A-9C47-3D95A8285569}"/>
    <dgm:cxn modelId="{E741FAC4-C048-4458-B2D3-BBB356584F13}" type="presOf" srcId="{3371E945-8D4D-49B9-B1EA-C6951494F31C}" destId="{74243A32-35C4-4230-8F72-2DB72AC35578}" srcOrd="0" destOrd="0" presId="urn:microsoft.com/office/officeart/2005/8/layout/arrow2"/>
    <dgm:cxn modelId="{1CBFFE48-0422-4DE8-A9C9-AD00636E38E1}" srcId="{08BB0564-93F7-4E7D-89CC-22C2DFC87E76}" destId="{3FC3968F-FF8E-43B0-8950-7B9FE372A3B5}" srcOrd="2" destOrd="0" parTransId="{EC232812-3E1D-499A-A300-D37CBDF9493D}" sibTransId="{3F859C4A-A3CB-45BA-B65D-BE7EC1667524}"/>
    <dgm:cxn modelId="{C9B77A39-958F-4BA8-AB13-1B78EEC49277}" type="presOf" srcId="{08BB0564-93F7-4E7D-89CC-22C2DFC87E76}" destId="{524BFA15-9DB3-44B1-9B4C-3F7C28AA7859}" srcOrd="0" destOrd="0" presId="urn:microsoft.com/office/officeart/2005/8/layout/arrow2"/>
    <dgm:cxn modelId="{C21F948D-CB0F-4A2B-9E9B-D6964E33199C}" type="presParOf" srcId="{524BFA15-9DB3-44B1-9B4C-3F7C28AA7859}" destId="{7EEEC0D6-1BDD-4637-BE5C-3377465ADB15}" srcOrd="0" destOrd="0" presId="urn:microsoft.com/office/officeart/2005/8/layout/arrow2"/>
    <dgm:cxn modelId="{8C978187-05E8-4E62-B117-ECA8921CCA47}" type="presParOf" srcId="{524BFA15-9DB3-44B1-9B4C-3F7C28AA7859}" destId="{5C14A930-D88D-4D9D-82F0-A20BA5734011}" srcOrd="1" destOrd="0" presId="urn:microsoft.com/office/officeart/2005/8/layout/arrow2"/>
    <dgm:cxn modelId="{2A3884ED-141C-4E6E-97BD-64DC3704C4F2}" type="presParOf" srcId="{5C14A930-D88D-4D9D-82F0-A20BA5734011}" destId="{626BF19D-87D1-41A5-A973-193771A68450}" srcOrd="0" destOrd="0" presId="urn:microsoft.com/office/officeart/2005/8/layout/arrow2"/>
    <dgm:cxn modelId="{333E6AD8-F868-46B6-B990-E08C8E99E0E9}" type="presParOf" srcId="{5C14A930-D88D-4D9D-82F0-A20BA5734011}" destId="{74243A32-35C4-4230-8F72-2DB72AC35578}" srcOrd="1" destOrd="0" presId="urn:microsoft.com/office/officeart/2005/8/layout/arrow2"/>
    <dgm:cxn modelId="{790CCACB-5A4C-47E7-BB9A-81CE372EF7E0}" type="presParOf" srcId="{5C14A930-D88D-4D9D-82F0-A20BA5734011}" destId="{26BF4E97-DE9A-4763-82DC-2A47069C3CC0}" srcOrd="2" destOrd="0" presId="urn:microsoft.com/office/officeart/2005/8/layout/arrow2"/>
    <dgm:cxn modelId="{64F939A4-56DD-4380-9A5F-04AE6928E3EA}" type="presParOf" srcId="{5C14A930-D88D-4D9D-82F0-A20BA5734011}" destId="{B8FD6D44-BEF2-492F-AE62-AF4CC7D4906C}" srcOrd="3" destOrd="0" presId="urn:microsoft.com/office/officeart/2005/8/layout/arrow2"/>
    <dgm:cxn modelId="{2AAB78DB-9A5D-42AF-9975-FF1BB1DCC3BF}" type="presParOf" srcId="{5C14A930-D88D-4D9D-82F0-A20BA5734011}" destId="{D2FE7CD8-91A3-4274-A2D2-CD3665FDBF88}" srcOrd="4" destOrd="0" presId="urn:microsoft.com/office/officeart/2005/8/layout/arrow2"/>
    <dgm:cxn modelId="{95E02D55-A390-495E-BBD3-F2661620A79B}" type="presParOf" srcId="{5C14A930-D88D-4D9D-82F0-A20BA5734011}" destId="{23F94F30-01D5-4CEC-B4D0-C1C5DCD421D8}"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94D5977-6804-42C9-8522-C250C4CBEE9F}" type="doc">
      <dgm:prSet loTypeId="urn:microsoft.com/office/officeart/2005/8/layout/default#18" loCatId="list" qsTypeId="urn:microsoft.com/office/officeart/2005/8/quickstyle/simple1#22" qsCatId="simple" csTypeId="urn:microsoft.com/office/officeart/2005/8/colors/accent1_2#8" csCatId="accent1" phldr="1"/>
      <dgm:spPr/>
      <dgm:t>
        <a:bodyPr/>
        <a:lstStyle/>
        <a:p>
          <a:endParaRPr lang="en-US"/>
        </a:p>
      </dgm:t>
    </dgm:pt>
    <dgm:pt modelId="{3A9FBEB3-7A4A-4EFA-A8CB-6BFE584920A2}">
      <dgm:prSet/>
      <dgm:spPr/>
      <dgm:t>
        <a:bodyPr/>
        <a:lstStyle/>
        <a:p>
          <a:pPr rtl="0"/>
          <a:r>
            <a:rPr lang="en-US" dirty="0" smtClean="0"/>
            <a:t>Search by sector, technology, location, incentive type</a:t>
          </a:r>
          <a:endParaRPr lang="en-US" dirty="0"/>
        </a:p>
      </dgm:t>
    </dgm:pt>
    <dgm:pt modelId="{21F47656-2F0E-4177-B963-E6AEAA744BF2}" type="parTrans" cxnId="{F7B0B876-B2E2-4ED5-9B92-706C89C5459C}">
      <dgm:prSet/>
      <dgm:spPr/>
      <dgm:t>
        <a:bodyPr/>
        <a:lstStyle/>
        <a:p>
          <a:endParaRPr lang="en-US"/>
        </a:p>
      </dgm:t>
    </dgm:pt>
    <dgm:pt modelId="{9B4DB2AB-24D2-4465-8D01-86DE18CD2474}" type="sibTrans" cxnId="{F7B0B876-B2E2-4ED5-9B92-706C89C5459C}">
      <dgm:prSet/>
      <dgm:spPr/>
      <dgm:t>
        <a:bodyPr/>
        <a:lstStyle/>
        <a:p>
          <a:endParaRPr lang="en-US"/>
        </a:p>
      </dgm:t>
    </dgm:pt>
    <dgm:pt modelId="{BC31302F-A2F9-4788-AAF2-EE6418E3FF12}">
      <dgm:prSet/>
      <dgm:spPr/>
      <dgm:t>
        <a:bodyPr/>
        <a:lstStyle/>
        <a:p>
          <a:pPr rtl="0"/>
          <a:r>
            <a:rPr lang="en-US" dirty="0" smtClean="0"/>
            <a:t>Solar Policy Comparison Tables</a:t>
          </a:r>
          <a:endParaRPr lang="en-US" dirty="0"/>
        </a:p>
      </dgm:t>
    </dgm:pt>
    <dgm:pt modelId="{C806DB88-DB37-486E-9133-319EB8B7243A}" type="parTrans" cxnId="{B3EC9FCE-8596-4EA5-90EA-BD4925982794}">
      <dgm:prSet/>
      <dgm:spPr/>
      <dgm:t>
        <a:bodyPr/>
        <a:lstStyle/>
        <a:p>
          <a:endParaRPr lang="en-US"/>
        </a:p>
      </dgm:t>
    </dgm:pt>
    <dgm:pt modelId="{5FA128F8-A374-4B90-BEB3-19633C7D71BB}" type="sibTrans" cxnId="{B3EC9FCE-8596-4EA5-90EA-BD4925982794}">
      <dgm:prSet/>
      <dgm:spPr/>
      <dgm:t>
        <a:bodyPr/>
        <a:lstStyle/>
        <a:p>
          <a:endParaRPr lang="en-US"/>
        </a:p>
      </dgm:t>
    </dgm:pt>
    <dgm:pt modelId="{9C3AA7BE-F1B5-4911-B1DE-75B8F442583A}">
      <dgm:prSet/>
      <dgm:spPr/>
      <dgm:t>
        <a:bodyPr/>
        <a:lstStyle/>
        <a:p>
          <a:pPr rtl="0"/>
          <a:r>
            <a:rPr lang="en-US" dirty="0" smtClean="0"/>
            <a:t>DSIRE Solar Policy Guide</a:t>
          </a:r>
          <a:endParaRPr lang="en-US" dirty="0"/>
        </a:p>
      </dgm:t>
    </dgm:pt>
    <dgm:pt modelId="{4C298EA8-897C-46CA-96EB-C1FF3280AF9D}" type="parTrans" cxnId="{476C6921-F359-494A-AC36-C7CBF0ACE2E6}">
      <dgm:prSet/>
      <dgm:spPr/>
      <dgm:t>
        <a:bodyPr/>
        <a:lstStyle/>
        <a:p>
          <a:endParaRPr lang="en-US"/>
        </a:p>
      </dgm:t>
    </dgm:pt>
    <dgm:pt modelId="{8A490D5B-9442-4A3E-99ED-DF06B8CE4D31}" type="sibTrans" cxnId="{476C6921-F359-494A-AC36-C7CBF0ACE2E6}">
      <dgm:prSet/>
      <dgm:spPr/>
      <dgm:t>
        <a:bodyPr/>
        <a:lstStyle/>
        <a:p>
          <a:endParaRPr lang="en-US"/>
        </a:p>
      </dgm:t>
    </dgm:pt>
    <dgm:pt modelId="{5B1CC24F-8565-4E2A-AE9B-C69F67B48EA4}">
      <dgm:prSet/>
      <dgm:spPr/>
      <dgm:t>
        <a:bodyPr/>
        <a:lstStyle/>
        <a:p>
          <a:pPr rtl="0"/>
          <a:r>
            <a:rPr lang="en-US" dirty="0" smtClean="0"/>
            <a:t>Summary Maps</a:t>
          </a:r>
          <a:endParaRPr lang="en-US" dirty="0"/>
        </a:p>
      </dgm:t>
    </dgm:pt>
    <dgm:pt modelId="{3E7D7A43-BEC2-4949-B752-2D4F51428E6C}" type="parTrans" cxnId="{A18A447D-2395-4C9C-BCA6-34D917007EF2}">
      <dgm:prSet/>
      <dgm:spPr/>
      <dgm:t>
        <a:bodyPr/>
        <a:lstStyle/>
        <a:p>
          <a:endParaRPr lang="en-US"/>
        </a:p>
      </dgm:t>
    </dgm:pt>
    <dgm:pt modelId="{DF7D9184-3C9A-4FEF-89E9-E194A0337ECC}" type="sibTrans" cxnId="{A18A447D-2395-4C9C-BCA6-34D917007EF2}">
      <dgm:prSet/>
      <dgm:spPr/>
      <dgm:t>
        <a:bodyPr/>
        <a:lstStyle/>
        <a:p>
          <a:endParaRPr lang="en-US"/>
        </a:p>
      </dgm:t>
    </dgm:pt>
    <dgm:pt modelId="{29F93E38-88A1-4AD4-837E-88F4DB7BF73A}" type="pres">
      <dgm:prSet presAssocID="{A94D5977-6804-42C9-8522-C250C4CBEE9F}" presName="diagram" presStyleCnt="0">
        <dgm:presLayoutVars>
          <dgm:dir/>
          <dgm:resizeHandles val="exact"/>
        </dgm:presLayoutVars>
      </dgm:prSet>
      <dgm:spPr/>
      <dgm:t>
        <a:bodyPr/>
        <a:lstStyle/>
        <a:p>
          <a:endParaRPr lang="en-US"/>
        </a:p>
      </dgm:t>
    </dgm:pt>
    <dgm:pt modelId="{149B6654-BC89-4183-A4C5-F9A21147A86A}" type="pres">
      <dgm:prSet presAssocID="{3A9FBEB3-7A4A-4EFA-A8CB-6BFE584920A2}" presName="node" presStyleLbl="node1" presStyleIdx="0" presStyleCnt="4">
        <dgm:presLayoutVars>
          <dgm:bulletEnabled val="1"/>
        </dgm:presLayoutVars>
      </dgm:prSet>
      <dgm:spPr/>
      <dgm:t>
        <a:bodyPr/>
        <a:lstStyle/>
        <a:p>
          <a:endParaRPr lang="en-US"/>
        </a:p>
      </dgm:t>
    </dgm:pt>
    <dgm:pt modelId="{8FC6BE65-2A4B-49A7-8159-AF6EF4267525}" type="pres">
      <dgm:prSet presAssocID="{9B4DB2AB-24D2-4465-8D01-86DE18CD2474}" presName="sibTrans" presStyleCnt="0"/>
      <dgm:spPr/>
    </dgm:pt>
    <dgm:pt modelId="{55FA3D31-34AA-4986-A6A5-D9E0D3261435}" type="pres">
      <dgm:prSet presAssocID="{BC31302F-A2F9-4788-AAF2-EE6418E3FF12}" presName="node" presStyleLbl="node1" presStyleIdx="1" presStyleCnt="4">
        <dgm:presLayoutVars>
          <dgm:bulletEnabled val="1"/>
        </dgm:presLayoutVars>
      </dgm:prSet>
      <dgm:spPr/>
      <dgm:t>
        <a:bodyPr/>
        <a:lstStyle/>
        <a:p>
          <a:endParaRPr lang="en-US"/>
        </a:p>
      </dgm:t>
    </dgm:pt>
    <dgm:pt modelId="{64D4F078-F6DA-42C1-AD34-AC9951A39BA4}" type="pres">
      <dgm:prSet presAssocID="{5FA128F8-A374-4B90-BEB3-19633C7D71BB}" presName="sibTrans" presStyleCnt="0"/>
      <dgm:spPr/>
    </dgm:pt>
    <dgm:pt modelId="{7CD52473-0A36-4159-883F-886C10CA3638}" type="pres">
      <dgm:prSet presAssocID="{9C3AA7BE-F1B5-4911-B1DE-75B8F442583A}" presName="node" presStyleLbl="node1" presStyleIdx="2" presStyleCnt="4">
        <dgm:presLayoutVars>
          <dgm:bulletEnabled val="1"/>
        </dgm:presLayoutVars>
      </dgm:prSet>
      <dgm:spPr/>
      <dgm:t>
        <a:bodyPr/>
        <a:lstStyle/>
        <a:p>
          <a:endParaRPr lang="en-US"/>
        </a:p>
      </dgm:t>
    </dgm:pt>
    <dgm:pt modelId="{274EEE4E-9B09-4BCF-974D-A2C95333CDCE}" type="pres">
      <dgm:prSet presAssocID="{8A490D5B-9442-4A3E-99ED-DF06B8CE4D31}" presName="sibTrans" presStyleCnt="0"/>
      <dgm:spPr/>
    </dgm:pt>
    <dgm:pt modelId="{BACA68AE-6275-4151-83B5-6F57F8017327}" type="pres">
      <dgm:prSet presAssocID="{5B1CC24F-8565-4E2A-AE9B-C69F67B48EA4}" presName="node" presStyleLbl="node1" presStyleIdx="3" presStyleCnt="4">
        <dgm:presLayoutVars>
          <dgm:bulletEnabled val="1"/>
        </dgm:presLayoutVars>
      </dgm:prSet>
      <dgm:spPr/>
      <dgm:t>
        <a:bodyPr/>
        <a:lstStyle/>
        <a:p>
          <a:endParaRPr lang="en-US"/>
        </a:p>
      </dgm:t>
    </dgm:pt>
  </dgm:ptLst>
  <dgm:cxnLst>
    <dgm:cxn modelId="{B3EC9FCE-8596-4EA5-90EA-BD4925982794}" srcId="{A94D5977-6804-42C9-8522-C250C4CBEE9F}" destId="{BC31302F-A2F9-4788-AAF2-EE6418E3FF12}" srcOrd="1" destOrd="0" parTransId="{C806DB88-DB37-486E-9133-319EB8B7243A}" sibTransId="{5FA128F8-A374-4B90-BEB3-19633C7D71BB}"/>
    <dgm:cxn modelId="{A18A447D-2395-4C9C-BCA6-34D917007EF2}" srcId="{A94D5977-6804-42C9-8522-C250C4CBEE9F}" destId="{5B1CC24F-8565-4E2A-AE9B-C69F67B48EA4}" srcOrd="3" destOrd="0" parTransId="{3E7D7A43-BEC2-4949-B752-2D4F51428E6C}" sibTransId="{DF7D9184-3C9A-4FEF-89E9-E194A0337ECC}"/>
    <dgm:cxn modelId="{886F54A9-E675-4502-8E36-616E3CCB8C1B}" type="presOf" srcId="{5B1CC24F-8565-4E2A-AE9B-C69F67B48EA4}" destId="{BACA68AE-6275-4151-83B5-6F57F8017327}" srcOrd="0" destOrd="0" presId="urn:microsoft.com/office/officeart/2005/8/layout/default#18"/>
    <dgm:cxn modelId="{922AF59A-32E3-4A1B-8E78-E02AAF4D2A63}" type="presOf" srcId="{A94D5977-6804-42C9-8522-C250C4CBEE9F}" destId="{29F93E38-88A1-4AD4-837E-88F4DB7BF73A}" srcOrd="0" destOrd="0" presId="urn:microsoft.com/office/officeart/2005/8/layout/default#18"/>
    <dgm:cxn modelId="{C9AA2BF1-7C01-427D-9B1B-4520D9AA315C}" type="presOf" srcId="{9C3AA7BE-F1B5-4911-B1DE-75B8F442583A}" destId="{7CD52473-0A36-4159-883F-886C10CA3638}" srcOrd="0" destOrd="0" presId="urn:microsoft.com/office/officeart/2005/8/layout/default#18"/>
    <dgm:cxn modelId="{DD72EB73-0997-46F9-A12F-2F5F320243B4}" type="presOf" srcId="{3A9FBEB3-7A4A-4EFA-A8CB-6BFE584920A2}" destId="{149B6654-BC89-4183-A4C5-F9A21147A86A}" srcOrd="0" destOrd="0" presId="urn:microsoft.com/office/officeart/2005/8/layout/default#18"/>
    <dgm:cxn modelId="{476C6921-F359-494A-AC36-C7CBF0ACE2E6}" srcId="{A94D5977-6804-42C9-8522-C250C4CBEE9F}" destId="{9C3AA7BE-F1B5-4911-B1DE-75B8F442583A}" srcOrd="2" destOrd="0" parTransId="{4C298EA8-897C-46CA-96EB-C1FF3280AF9D}" sibTransId="{8A490D5B-9442-4A3E-99ED-DF06B8CE4D31}"/>
    <dgm:cxn modelId="{7D6EA18C-97CD-4D74-A3AD-235BCEDE3F5F}" type="presOf" srcId="{BC31302F-A2F9-4788-AAF2-EE6418E3FF12}" destId="{55FA3D31-34AA-4986-A6A5-D9E0D3261435}" srcOrd="0" destOrd="0" presId="urn:microsoft.com/office/officeart/2005/8/layout/default#18"/>
    <dgm:cxn modelId="{F7B0B876-B2E2-4ED5-9B92-706C89C5459C}" srcId="{A94D5977-6804-42C9-8522-C250C4CBEE9F}" destId="{3A9FBEB3-7A4A-4EFA-A8CB-6BFE584920A2}" srcOrd="0" destOrd="0" parTransId="{21F47656-2F0E-4177-B963-E6AEAA744BF2}" sibTransId="{9B4DB2AB-24D2-4465-8D01-86DE18CD2474}"/>
    <dgm:cxn modelId="{08B42F32-EE26-4990-B011-9EB12E77D075}" type="presParOf" srcId="{29F93E38-88A1-4AD4-837E-88F4DB7BF73A}" destId="{149B6654-BC89-4183-A4C5-F9A21147A86A}" srcOrd="0" destOrd="0" presId="urn:microsoft.com/office/officeart/2005/8/layout/default#18"/>
    <dgm:cxn modelId="{96763BF3-BE0A-40E9-8487-EF93A577EF46}" type="presParOf" srcId="{29F93E38-88A1-4AD4-837E-88F4DB7BF73A}" destId="{8FC6BE65-2A4B-49A7-8159-AF6EF4267525}" srcOrd="1" destOrd="0" presId="urn:microsoft.com/office/officeart/2005/8/layout/default#18"/>
    <dgm:cxn modelId="{EB7ABCBF-E968-4153-AFD9-F43EAB20B731}" type="presParOf" srcId="{29F93E38-88A1-4AD4-837E-88F4DB7BF73A}" destId="{55FA3D31-34AA-4986-A6A5-D9E0D3261435}" srcOrd="2" destOrd="0" presId="urn:microsoft.com/office/officeart/2005/8/layout/default#18"/>
    <dgm:cxn modelId="{34CDED82-6114-4886-89F7-3F7E070FE8C4}" type="presParOf" srcId="{29F93E38-88A1-4AD4-837E-88F4DB7BF73A}" destId="{64D4F078-F6DA-42C1-AD34-AC9951A39BA4}" srcOrd="3" destOrd="0" presId="urn:microsoft.com/office/officeart/2005/8/layout/default#18"/>
    <dgm:cxn modelId="{C64612C6-D058-4B85-BA69-2A565DE3F763}" type="presParOf" srcId="{29F93E38-88A1-4AD4-837E-88F4DB7BF73A}" destId="{7CD52473-0A36-4159-883F-886C10CA3638}" srcOrd="4" destOrd="0" presId="urn:microsoft.com/office/officeart/2005/8/layout/default#18"/>
    <dgm:cxn modelId="{3AB5E3B9-FC8C-4FBE-B540-EA586A29995F}" type="presParOf" srcId="{29F93E38-88A1-4AD4-837E-88F4DB7BF73A}" destId="{274EEE4E-9B09-4BCF-974D-A2C95333CDCE}" srcOrd="5" destOrd="0" presId="urn:microsoft.com/office/officeart/2005/8/layout/default#18"/>
    <dgm:cxn modelId="{C5278D13-EE65-42F5-BF92-D2CDD2E1F218}" type="presParOf" srcId="{29F93E38-88A1-4AD4-837E-88F4DB7BF73A}" destId="{BACA68AE-6275-4151-83B5-6F57F8017327}" srcOrd="6" destOrd="0" presId="urn:microsoft.com/office/officeart/2005/8/layout/default#1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10B5D60-1354-4DC7-97B2-8AEDBBCCEBA4}" type="doc">
      <dgm:prSet loTypeId="urn:microsoft.com/office/officeart/2005/8/layout/default#11" loCatId="list" qsTypeId="urn:microsoft.com/office/officeart/2005/8/quickstyle/3d3" qsCatId="3D" csTypeId="urn:microsoft.com/office/officeart/2005/8/colors/accent3_4" csCatId="accent3" phldr="1"/>
      <dgm:spPr/>
      <dgm:t>
        <a:bodyPr/>
        <a:lstStyle/>
        <a:p>
          <a:endParaRPr lang="en-US"/>
        </a:p>
      </dgm:t>
    </dgm:pt>
    <dgm:pt modelId="{1969CA08-3A9A-45B8-A63B-CFD88CDFB797}">
      <dgm:prSet phldrT="[Text]"/>
      <dgm:spPr/>
      <dgm:t>
        <a:bodyPr/>
        <a:lstStyle/>
        <a:p>
          <a:r>
            <a:rPr lang="en-US" dirty="0" smtClean="0"/>
            <a:t>Size of system needed</a:t>
          </a:r>
          <a:endParaRPr lang="en-US" dirty="0"/>
        </a:p>
      </dgm:t>
    </dgm:pt>
    <dgm:pt modelId="{4395D1EB-B4AF-4393-8F60-D29E94EEB079}" type="parTrans" cxnId="{126E7E74-6611-4341-B068-EF2C26AE0B97}">
      <dgm:prSet/>
      <dgm:spPr/>
      <dgm:t>
        <a:bodyPr/>
        <a:lstStyle/>
        <a:p>
          <a:endParaRPr lang="en-US"/>
        </a:p>
      </dgm:t>
    </dgm:pt>
    <dgm:pt modelId="{3C5D2E7C-E4D8-416C-A547-22F082FA9F75}" type="sibTrans" cxnId="{126E7E74-6611-4341-B068-EF2C26AE0B97}">
      <dgm:prSet/>
      <dgm:spPr/>
      <dgm:t>
        <a:bodyPr/>
        <a:lstStyle/>
        <a:p>
          <a:endParaRPr lang="en-US"/>
        </a:p>
      </dgm:t>
    </dgm:pt>
    <dgm:pt modelId="{23B39EF1-ED7C-491B-903B-6ACEA2205AAD}">
      <dgm:prSet phldrT="[Text]"/>
      <dgm:spPr/>
      <dgm:t>
        <a:bodyPr/>
        <a:lstStyle/>
        <a:p>
          <a:r>
            <a:rPr lang="en-US" dirty="0" smtClean="0"/>
            <a:t>Energy production</a:t>
          </a:r>
          <a:endParaRPr lang="en-US" dirty="0"/>
        </a:p>
      </dgm:t>
    </dgm:pt>
    <dgm:pt modelId="{2DEC85F5-DDFD-4134-8A4D-D135C136ED21}" type="parTrans" cxnId="{7AEB3722-61F0-43FD-BA54-D337F30F7BC5}">
      <dgm:prSet/>
      <dgm:spPr/>
      <dgm:t>
        <a:bodyPr/>
        <a:lstStyle/>
        <a:p>
          <a:endParaRPr lang="en-US"/>
        </a:p>
      </dgm:t>
    </dgm:pt>
    <dgm:pt modelId="{EAAB28DF-8C25-4B2E-91BE-1E25D9E8003B}" type="sibTrans" cxnId="{7AEB3722-61F0-43FD-BA54-D337F30F7BC5}">
      <dgm:prSet/>
      <dgm:spPr/>
      <dgm:t>
        <a:bodyPr/>
        <a:lstStyle/>
        <a:p>
          <a:endParaRPr lang="en-US"/>
        </a:p>
      </dgm:t>
    </dgm:pt>
    <dgm:pt modelId="{386989F0-C519-4CD2-BE77-E4883F7A8761}">
      <dgm:prSet phldrT="[Text]"/>
      <dgm:spPr/>
      <dgm:t>
        <a:bodyPr/>
        <a:lstStyle/>
        <a:p>
          <a:r>
            <a:rPr lang="en-US" dirty="0" smtClean="0"/>
            <a:t>Best placement</a:t>
          </a:r>
          <a:endParaRPr lang="en-US" dirty="0"/>
        </a:p>
      </dgm:t>
    </dgm:pt>
    <dgm:pt modelId="{576A4890-C987-40C4-805E-BD811C32F69B}" type="parTrans" cxnId="{C674103F-07C8-4B06-AF0A-0BE603A63C47}">
      <dgm:prSet/>
      <dgm:spPr/>
      <dgm:t>
        <a:bodyPr/>
        <a:lstStyle/>
        <a:p>
          <a:endParaRPr lang="en-US"/>
        </a:p>
      </dgm:t>
    </dgm:pt>
    <dgm:pt modelId="{B5126E4E-B3D1-4527-935D-EA2B288766AF}" type="sibTrans" cxnId="{C674103F-07C8-4B06-AF0A-0BE603A63C47}">
      <dgm:prSet/>
      <dgm:spPr/>
      <dgm:t>
        <a:bodyPr/>
        <a:lstStyle/>
        <a:p>
          <a:endParaRPr lang="en-US"/>
        </a:p>
      </dgm:t>
    </dgm:pt>
    <dgm:pt modelId="{BF101F57-A3ED-44D5-9B9C-C4F1FD7127C1}">
      <dgm:prSet phldrT="[Text]"/>
      <dgm:spPr/>
      <dgm:t>
        <a:bodyPr/>
        <a:lstStyle/>
        <a:p>
          <a:r>
            <a:rPr lang="en-US" dirty="0" smtClean="0"/>
            <a:t>Cost and payback</a:t>
          </a:r>
          <a:endParaRPr lang="en-US" dirty="0"/>
        </a:p>
      </dgm:t>
    </dgm:pt>
    <dgm:pt modelId="{3BF1316F-78FF-4BFA-83FB-E11D8D30CE2A}" type="parTrans" cxnId="{136A4E7B-0D7E-4BC3-8305-615A40EEE09E}">
      <dgm:prSet/>
      <dgm:spPr/>
      <dgm:t>
        <a:bodyPr/>
        <a:lstStyle/>
        <a:p>
          <a:endParaRPr lang="en-US"/>
        </a:p>
      </dgm:t>
    </dgm:pt>
    <dgm:pt modelId="{72EBAC4C-CE9E-4E76-B358-1FDEEA4714E7}" type="sibTrans" cxnId="{136A4E7B-0D7E-4BC3-8305-615A40EEE09E}">
      <dgm:prSet/>
      <dgm:spPr/>
      <dgm:t>
        <a:bodyPr/>
        <a:lstStyle/>
        <a:p>
          <a:endParaRPr lang="en-US"/>
        </a:p>
      </dgm:t>
    </dgm:pt>
    <dgm:pt modelId="{49F3BEF4-CAF8-40A2-8225-F680342612C1}">
      <dgm:prSet phldrT="[Text]"/>
      <dgm:spPr/>
      <dgm:t>
        <a:bodyPr/>
        <a:lstStyle/>
        <a:p>
          <a:r>
            <a:rPr lang="en-US" dirty="0" smtClean="0">
              <a:solidFill>
                <a:schemeClr val="accent3">
                  <a:lumMod val="50000"/>
                </a:schemeClr>
              </a:solidFill>
            </a:rPr>
            <a:t>Technology type</a:t>
          </a:r>
          <a:endParaRPr lang="en-US" dirty="0">
            <a:solidFill>
              <a:schemeClr val="accent3">
                <a:lumMod val="50000"/>
              </a:schemeClr>
            </a:solidFill>
          </a:endParaRPr>
        </a:p>
      </dgm:t>
    </dgm:pt>
    <dgm:pt modelId="{2C8A9A19-B8A0-4E9B-8A6C-913CD3950A9F}" type="parTrans" cxnId="{4EFE8E36-3902-4C7D-8FC3-E433D5111EAD}">
      <dgm:prSet/>
      <dgm:spPr/>
      <dgm:t>
        <a:bodyPr/>
        <a:lstStyle/>
        <a:p>
          <a:endParaRPr lang="en-US"/>
        </a:p>
      </dgm:t>
    </dgm:pt>
    <dgm:pt modelId="{BF0C199A-D40F-44AD-B32E-E16B92CAACA8}" type="sibTrans" cxnId="{4EFE8E36-3902-4C7D-8FC3-E433D5111EAD}">
      <dgm:prSet/>
      <dgm:spPr/>
      <dgm:t>
        <a:bodyPr/>
        <a:lstStyle/>
        <a:p>
          <a:endParaRPr lang="en-US"/>
        </a:p>
      </dgm:t>
    </dgm:pt>
    <dgm:pt modelId="{CA5E458F-A0A7-4786-B6E4-88980B6896F5}">
      <dgm:prSet phldrT="[Text]"/>
      <dgm:spPr/>
      <dgm:t>
        <a:bodyPr/>
        <a:lstStyle/>
        <a:p>
          <a:r>
            <a:rPr lang="en-US" dirty="0" smtClean="0">
              <a:solidFill>
                <a:schemeClr val="accent3">
                  <a:lumMod val="50000"/>
                </a:schemeClr>
              </a:solidFill>
            </a:rPr>
            <a:t>Distance to transmission lines</a:t>
          </a:r>
          <a:endParaRPr lang="en-US" dirty="0">
            <a:solidFill>
              <a:schemeClr val="accent3">
                <a:lumMod val="50000"/>
              </a:schemeClr>
            </a:solidFill>
          </a:endParaRPr>
        </a:p>
      </dgm:t>
    </dgm:pt>
    <dgm:pt modelId="{6C9730E2-41F0-4174-BE70-562836A69D56}" type="parTrans" cxnId="{122FB87F-C07E-479B-B309-279AA0A97715}">
      <dgm:prSet/>
      <dgm:spPr/>
      <dgm:t>
        <a:bodyPr/>
        <a:lstStyle/>
        <a:p>
          <a:endParaRPr lang="en-US"/>
        </a:p>
      </dgm:t>
    </dgm:pt>
    <dgm:pt modelId="{D75AAA5F-2FC8-48B4-AC1E-E5C6F9AB9C9C}" type="sibTrans" cxnId="{122FB87F-C07E-479B-B309-279AA0A97715}">
      <dgm:prSet/>
      <dgm:spPr/>
      <dgm:t>
        <a:bodyPr/>
        <a:lstStyle/>
        <a:p>
          <a:endParaRPr lang="en-US"/>
        </a:p>
      </dgm:t>
    </dgm:pt>
    <dgm:pt modelId="{C15DCF8D-CD71-4571-B2AB-4A58C794922C}">
      <dgm:prSet phldrT="[Text]"/>
      <dgm:spPr/>
      <dgm:t>
        <a:bodyPr/>
        <a:lstStyle/>
        <a:p>
          <a:r>
            <a:rPr lang="en-US" dirty="0" smtClean="0">
              <a:solidFill>
                <a:schemeClr val="accent3">
                  <a:lumMod val="50000"/>
                </a:schemeClr>
              </a:solidFill>
            </a:rPr>
            <a:t>Distance to graded roads</a:t>
          </a:r>
          <a:endParaRPr lang="en-US" dirty="0">
            <a:solidFill>
              <a:schemeClr val="accent3">
                <a:lumMod val="50000"/>
              </a:schemeClr>
            </a:solidFill>
          </a:endParaRPr>
        </a:p>
      </dgm:t>
    </dgm:pt>
    <dgm:pt modelId="{D4B8D948-791B-44DE-B786-EBADD8510356}" type="parTrans" cxnId="{4268672E-B88F-4BC4-A05D-3D657FB5250D}">
      <dgm:prSet/>
      <dgm:spPr/>
      <dgm:t>
        <a:bodyPr/>
        <a:lstStyle/>
        <a:p>
          <a:endParaRPr lang="en-US"/>
        </a:p>
      </dgm:t>
    </dgm:pt>
    <dgm:pt modelId="{83726A2C-448A-4AE4-A556-43F1CA6C12DF}" type="sibTrans" cxnId="{4268672E-B88F-4BC4-A05D-3D657FB5250D}">
      <dgm:prSet/>
      <dgm:spPr/>
      <dgm:t>
        <a:bodyPr/>
        <a:lstStyle/>
        <a:p>
          <a:endParaRPr lang="en-US"/>
        </a:p>
      </dgm:t>
    </dgm:pt>
    <dgm:pt modelId="{A7A7200E-BED0-40EC-AD61-AC7FDF4CACF9}">
      <dgm:prSet phldrT="[Text]"/>
      <dgm:spPr/>
      <dgm:t>
        <a:bodyPr/>
        <a:lstStyle/>
        <a:p>
          <a:r>
            <a:rPr lang="en-US" dirty="0" smtClean="0"/>
            <a:t>Conservation areas</a:t>
          </a:r>
          <a:endParaRPr lang="en-US" dirty="0"/>
        </a:p>
      </dgm:t>
    </dgm:pt>
    <dgm:pt modelId="{7E61A2AF-5C24-413A-B302-994833C540CB}" type="parTrans" cxnId="{9CEC0263-6240-4880-9F10-372EB023F50B}">
      <dgm:prSet/>
      <dgm:spPr/>
      <dgm:t>
        <a:bodyPr/>
        <a:lstStyle/>
        <a:p>
          <a:endParaRPr lang="en-US"/>
        </a:p>
      </dgm:t>
    </dgm:pt>
    <dgm:pt modelId="{7BFE643F-4AAB-4BAF-A08C-40EEB1467547}" type="sibTrans" cxnId="{9CEC0263-6240-4880-9F10-372EB023F50B}">
      <dgm:prSet/>
      <dgm:spPr/>
      <dgm:t>
        <a:bodyPr/>
        <a:lstStyle/>
        <a:p>
          <a:endParaRPr lang="en-US"/>
        </a:p>
      </dgm:t>
    </dgm:pt>
    <dgm:pt modelId="{29B218BA-C2E9-4960-A11C-CC9E10C1D018}">
      <dgm:prSet phldrT="[Text]"/>
      <dgm:spPr/>
      <dgm:t>
        <a:bodyPr/>
        <a:lstStyle/>
        <a:p>
          <a:r>
            <a:rPr lang="en-US" dirty="0" smtClean="0"/>
            <a:t>Usable acreage</a:t>
          </a:r>
          <a:endParaRPr lang="en-US" dirty="0"/>
        </a:p>
      </dgm:t>
    </dgm:pt>
    <dgm:pt modelId="{F9425E34-D712-4788-A67D-9583EF01D36D}" type="parTrans" cxnId="{5A6A5888-ABB8-468C-9DDF-6F5698B0E7B5}">
      <dgm:prSet/>
      <dgm:spPr/>
      <dgm:t>
        <a:bodyPr/>
        <a:lstStyle/>
        <a:p>
          <a:endParaRPr lang="en-US"/>
        </a:p>
      </dgm:t>
    </dgm:pt>
    <dgm:pt modelId="{41F7AF99-96B4-4246-9D8D-3282875CF0B0}" type="sibTrans" cxnId="{5A6A5888-ABB8-468C-9DDF-6F5698B0E7B5}">
      <dgm:prSet/>
      <dgm:spPr/>
      <dgm:t>
        <a:bodyPr/>
        <a:lstStyle/>
        <a:p>
          <a:endParaRPr lang="en-US"/>
        </a:p>
      </dgm:t>
    </dgm:pt>
    <dgm:pt modelId="{096A4B00-1284-4AB8-91CB-EC5F4CB8BD2C}">
      <dgm:prSet phldrT="[Text]"/>
      <dgm:spPr/>
      <dgm:t>
        <a:bodyPr/>
        <a:lstStyle/>
        <a:p>
          <a:r>
            <a:rPr lang="en-US" dirty="0" smtClean="0"/>
            <a:t>Slope</a:t>
          </a:r>
          <a:endParaRPr lang="en-US" dirty="0"/>
        </a:p>
      </dgm:t>
    </dgm:pt>
    <dgm:pt modelId="{CBCE99EC-CCC6-4D64-98CA-0B6082D74090}" type="parTrans" cxnId="{B3DBD6AE-CD1F-4DA6-A5A2-8418FC493014}">
      <dgm:prSet/>
      <dgm:spPr/>
      <dgm:t>
        <a:bodyPr/>
        <a:lstStyle/>
        <a:p>
          <a:endParaRPr lang="en-US"/>
        </a:p>
      </dgm:t>
    </dgm:pt>
    <dgm:pt modelId="{E325A23D-70EA-4CEB-8667-6896FCD44CAB}" type="sibTrans" cxnId="{B3DBD6AE-CD1F-4DA6-A5A2-8418FC493014}">
      <dgm:prSet/>
      <dgm:spPr/>
      <dgm:t>
        <a:bodyPr/>
        <a:lstStyle/>
        <a:p>
          <a:endParaRPr lang="en-US"/>
        </a:p>
      </dgm:t>
    </dgm:pt>
    <dgm:pt modelId="{8E3172D3-E844-4286-A4F3-36964EF22FE3}" type="pres">
      <dgm:prSet presAssocID="{910B5D60-1354-4DC7-97B2-8AEDBBCCEBA4}" presName="diagram" presStyleCnt="0">
        <dgm:presLayoutVars>
          <dgm:dir/>
          <dgm:resizeHandles val="exact"/>
        </dgm:presLayoutVars>
      </dgm:prSet>
      <dgm:spPr/>
      <dgm:t>
        <a:bodyPr/>
        <a:lstStyle/>
        <a:p>
          <a:endParaRPr lang="en-US"/>
        </a:p>
      </dgm:t>
    </dgm:pt>
    <dgm:pt modelId="{5D495712-31F5-4D8F-BF99-B1095E19A889}" type="pres">
      <dgm:prSet presAssocID="{1969CA08-3A9A-45B8-A63B-CFD88CDFB797}" presName="node" presStyleLbl="node1" presStyleIdx="0" presStyleCnt="10" custLinFactX="10728" custLinFactNeighborX="100000">
        <dgm:presLayoutVars>
          <dgm:bulletEnabled val="1"/>
        </dgm:presLayoutVars>
      </dgm:prSet>
      <dgm:spPr/>
      <dgm:t>
        <a:bodyPr/>
        <a:lstStyle/>
        <a:p>
          <a:endParaRPr lang="en-US"/>
        </a:p>
      </dgm:t>
    </dgm:pt>
    <dgm:pt modelId="{C4B999E3-BB3C-459B-B9DA-9282EFD21FF4}" type="pres">
      <dgm:prSet presAssocID="{3C5D2E7C-E4D8-416C-A547-22F082FA9F75}" presName="sibTrans" presStyleCnt="0"/>
      <dgm:spPr/>
      <dgm:t>
        <a:bodyPr/>
        <a:lstStyle/>
        <a:p>
          <a:endParaRPr lang="en-US"/>
        </a:p>
      </dgm:t>
    </dgm:pt>
    <dgm:pt modelId="{BA346A4A-87FC-4266-BA84-DFBE39EFA353}" type="pres">
      <dgm:prSet presAssocID="{23B39EF1-ED7C-491B-903B-6ACEA2205AAD}" presName="node" presStyleLbl="node1" presStyleIdx="1" presStyleCnt="10" custLinFactX="-10727" custLinFactY="17056" custLinFactNeighborX="-100000" custLinFactNeighborY="100000">
        <dgm:presLayoutVars>
          <dgm:bulletEnabled val="1"/>
        </dgm:presLayoutVars>
      </dgm:prSet>
      <dgm:spPr/>
      <dgm:t>
        <a:bodyPr/>
        <a:lstStyle/>
        <a:p>
          <a:endParaRPr lang="en-US"/>
        </a:p>
      </dgm:t>
    </dgm:pt>
    <dgm:pt modelId="{74A4E167-E99D-40F9-A935-1DA7A5E32A42}" type="pres">
      <dgm:prSet presAssocID="{EAAB28DF-8C25-4B2E-91BE-1E25D9E8003B}" presName="sibTrans" presStyleCnt="0"/>
      <dgm:spPr/>
      <dgm:t>
        <a:bodyPr/>
        <a:lstStyle/>
        <a:p>
          <a:endParaRPr lang="en-US"/>
        </a:p>
      </dgm:t>
    </dgm:pt>
    <dgm:pt modelId="{BB468046-3417-4FB8-9D41-FBC57EB6D00B}" type="pres">
      <dgm:prSet presAssocID="{386989F0-C519-4CD2-BE77-E4883F7A8761}" presName="node" presStyleLbl="node1" presStyleIdx="2" presStyleCnt="10" custLinFactX="-9055" custLinFactY="17063" custLinFactNeighborX="-100000" custLinFactNeighborY="100000">
        <dgm:presLayoutVars>
          <dgm:bulletEnabled val="1"/>
        </dgm:presLayoutVars>
      </dgm:prSet>
      <dgm:spPr/>
      <dgm:t>
        <a:bodyPr/>
        <a:lstStyle/>
        <a:p>
          <a:endParaRPr lang="en-US"/>
        </a:p>
      </dgm:t>
    </dgm:pt>
    <dgm:pt modelId="{9150DA5A-1A18-4FAD-AA77-FE45B09BFDE3}" type="pres">
      <dgm:prSet presAssocID="{B5126E4E-B3D1-4527-935D-EA2B288766AF}" presName="sibTrans" presStyleCnt="0"/>
      <dgm:spPr/>
      <dgm:t>
        <a:bodyPr/>
        <a:lstStyle/>
        <a:p>
          <a:endParaRPr lang="en-US"/>
        </a:p>
      </dgm:t>
    </dgm:pt>
    <dgm:pt modelId="{A6B38C9F-B8BF-4E5C-BD06-CED24FF34D52}" type="pres">
      <dgm:prSet presAssocID="{BF101F57-A3ED-44D5-9B9C-C4F1FD7127C1}" presName="node" presStyleLbl="node1" presStyleIdx="3" presStyleCnt="10" custLinFactX="100000" custLinFactNeighborX="119803">
        <dgm:presLayoutVars>
          <dgm:bulletEnabled val="1"/>
        </dgm:presLayoutVars>
      </dgm:prSet>
      <dgm:spPr/>
      <dgm:t>
        <a:bodyPr/>
        <a:lstStyle/>
        <a:p>
          <a:endParaRPr lang="en-US"/>
        </a:p>
      </dgm:t>
    </dgm:pt>
    <dgm:pt modelId="{BE210AB4-BE40-4F29-A021-147AB9E96E8F}" type="pres">
      <dgm:prSet presAssocID="{72EBAC4C-CE9E-4E76-B358-1FDEEA4714E7}" presName="sibTrans" presStyleCnt="0"/>
      <dgm:spPr/>
      <dgm:t>
        <a:bodyPr/>
        <a:lstStyle/>
        <a:p>
          <a:endParaRPr lang="en-US"/>
        </a:p>
      </dgm:t>
    </dgm:pt>
    <dgm:pt modelId="{40CDB5BF-81E2-422A-A85E-746CE8F70286}" type="pres">
      <dgm:prSet presAssocID="{49F3BEF4-CAF8-40A2-8225-F680342612C1}" presName="node" presStyleLbl="node1" presStyleIdx="4" presStyleCnt="10" custLinFactX="-10728" custLinFactY="15682" custLinFactNeighborX="-100000" custLinFactNeighborY="100000">
        <dgm:presLayoutVars>
          <dgm:bulletEnabled val="1"/>
        </dgm:presLayoutVars>
      </dgm:prSet>
      <dgm:spPr/>
      <dgm:t>
        <a:bodyPr/>
        <a:lstStyle/>
        <a:p>
          <a:endParaRPr lang="en-US"/>
        </a:p>
      </dgm:t>
    </dgm:pt>
    <dgm:pt modelId="{032256A5-0CDF-426A-980E-427EDBCF7F13}" type="pres">
      <dgm:prSet presAssocID="{BF0C199A-D40F-44AD-B32E-E16B92CAACA8}" presName="sibTrans" presStyleCnt="0"/>
      <dgm:spPr/>
      <dgm:t>
        <a:bodyPr/>
        <a:lstStyle/>
        <a:p>
          <a:endParaRPr lang="en-US"/>
        </a:p>
      </dgm:t>
    </dgm:pt>
    <dgm:pt modelId="{DDECCDBB-539B-4A18-9464-F285E2889F71}" type="pres">
      <dgm:prSet presAssocID="{CA5E458F-A0A7-4786-B6E4-88980B6896F5}" presName="node" presStyleLbl="node1" presStyleIdx="5" presStyleCnt="10" custLinFactX="-9111" custLinFactY="15686" custLinFactNeighborX="-100000" custLinFactNeighborY="100000">
        <dgm:presLayoutVars>
          <dgm:bulletEnabled val="1"/>
        </dgm:presLayoutVars>
      </dgm:prSet>
      <dgm:spPr/>
      <dgm:t>
        <a:bodyPr/>
        <a:lstStyle/>
        <a:p>
          <a:endParaRPr lang="en-US"/>
        </a:p>
      </dgm:t>
    </dgm:pt>
    <dgm:pt modelId="{EB061085-26BA-4D32-8751-59FE48D50F27}" type="pres">
      <dgm:prSet presAssocID="{D75AAA5F-2FC8-48B4-AC1E-E5C6F9AB9C9C}" presName="sibTrans" presStyleCnt="0"/>
      <dgm:spPr/>
      <dgm:t>
        <a:bodyPr/>
        <a:lstStyle/>
        <a:p>
          <a:endParaRPr lang="en-US"/>
        </a:p>
      </dgm:t>
    </dgm:pt>
    <dgm:pt modelId="{317DE4A1-D05D-405E-87A5-AF9B7ABE5E9E}" type="pres">
      <dgm:prSet presAssocID="{C15DCF8D-CD71-4571-B2AB-4A58C794922C}" presName="node" presStyleLbl="node1" presStyleIdx="6" presStyleCnt="10" custLinFactX="100000" custLinFactNeighborX="119759" custLinFactNeighborY="-1377">
        <dgm:presLayoutVars>
          <dgm:bulletEnabled val="1"/>
        </dgm:presLayoutVars>
      </dgm:prSet>
      <dgm:spPr/>
      <dgm:t>
        <a:bodyPr/>
        <a:lstStyle/>
        <a:p>
          <a:endParaRPr lang="en-US"/>
        </a:p>
      </dgm:t>
    </dgm:pt>
    <dgm:pt modelId="{83CF2311-9190-4475-9DBF-CF425CB8480B}" type="pres">
      <dgm:prSet presAssocID="{83726A2C-448A-4AE4-A556-43F1CA6C12DF}" presName="sibTrans" presStyleCnt="0"/>
      <dgm:spPr/>
      <dgm:t>
        <a:bodyPr/>
        <a:lstStyle/>
        <a:p>
          <a:endParaRPr lang="en-US"/>
        </a:p>
      </dgm:t>
    </dgm:pt>
    <dgm:pt modelId="{7E291A8D-67AA-4403-832A-CD0FA19495F7}" type="pres">
      <dgm:prSet presAssocID="{A7A7200E-BED0-40EC-AD61-AC7FDF4CACF9}" presName="node" presStyleLbl="node1" presStyleIdx="7" presStyleCnt="10" custLinFactX="-10728" custLinFactY="15686" custLinFactNeighborX="-100000" custLinFactNeighborY="100000">
        <dgm:presLayoutVars>
          <dgm:bulletEnabled val="1"/>
        </dgm:presLayoutVars>
      </dgm:prSet>
      <dgm:spPr/>
      <dgm:t>
        <a:bodyPr/>
        <a:lstStyle/>
        <a:p>
          <a:endParaRPr lang="en-US"/>
        </a:p>
      </dgm:t>
    </dgm:pt>
    <dgm:pt modelId="{0947951E-1AF0-485C-AAEB-42E1759187FB}" type="pres">
      <dgm:prSet presAssocID="{7BFE643F-4AAB-4BAF-A08C-40EEB1467547}" presName="sibTrans" presStyleCnt="0"/>
      <dgm:spPr/>
      <dgm:t>
        <a:bodyPr/>
        <a:lstStyle/>
        <a:p>
          <a:endParaRPr lang="en-US"/>
        </a:p>
      </dgm:t>
    </dgm:pt>
    <dgm:pt modelId="{03637244-CB07-40FA-860E-C8B1163F0389}" type="pres">
      <dgm:prSet presAssocID="{29B218BA-C2E9-4960-A11C-CC9E10C1D018}" presName="node" presStyleLbl="node1" presStyleIdx="8" presStyleCnt="10" custLinFactX="-9076" custLinFactY="15686" custLinFactNeighborX="-100000" custLinFactNeighborY="100000">
        <dgm:presLayoutVars>
          <dgm:bulletEnabled val="1"/>
        </dgm:presLayoutVars>
      </dgm:prSet>
      <dgm:spPr/>
      <dgm:t>
        <a:bodyPr/>
        <a:lstStyle/>
        <a:p>
          <a:endParaRPr lang="en-US"/>
        </a:p>
      </dgm:t>
    </dgm:pt>
    <dgm:pt modelId="{E5A2CB69-97A2-4EEB-9994-5A829F79F768}" type="pres">
      <dgm:prSet presAssocID="{41F7AF99-96B4-4246-9D8D-3282875CF0B0}" presName="sibTrans" presStyleCnt="0"/>
      <dgm:spPr/>
      <dgm:t>
        <a:bodyPr/>
        <a:lstStyle/>
        <a:p>
          <a:endParaRPr lang="en-US"/>
        </a:p>
      </dgm:t>
    </dgm:pt>
    <dgm:pt modelId="{1251249A-7483-4EE1-ABE2-3AA87288A853}" type="pres">
      <dgm:prSet presAssocID="{096A4B00-1284-4AB8-91CB-EC5F4CB8BD2C}" presName="node" presStyleLbl="node1" presStyleIdx="9" presStyleCnt="10" custLinFactX="9901" custLinFactNeighborX="100000" custLinFactNeighborY="-1377">
        <dgm:presLayoutVars>
          <dgm:bulletEnabled val="1"/>
        </dgm:presLayoutVars>
      </dgm:prSet>
      <dgm:spPr/>
      <dgm:t>
        <a:bodyPr/>
        <a:lstStyle/>
        <a:p>
          <a:endParaRPr lang="en-US"/>
        </a:p>
      </dgm:t>
    </dgm:pt>
  </dgm:ptLst>
  <dgm:cxnLst>
    <dgm:cxn modelId="{97537556-714E-4C58-AE74-17BA4C573975}" type="presOf" srcId="{CA5E458F-A0A7-4786-B6E4-88980B6896F5}" destId="{DDECCDBB-539B-4A18-9464-F285E2889F71}" srcOrd="0" destOrd="0" presId="urn:microsoft.com/office/officeart/2005/8/layout/default#11"/>
    <dgm:cxn modelId="{7AEB3722-61F0-43FD-BA54-D337F30F7BC5}" srcId="{910B5D60-1354-4DC7-97B2-8AEDBBCCEBA4}" destId="{23B39EF1-ED7C-491B-903B-6ACEA2205AAD}" srcOrd="1" destOrd="0" parTransId="{2DEC85F5-DDFD-4134-8A4D-D135C136ED21}" sibTransId="{EAAB28DF-8C25-4B2E-91BE-1E25D9E8003B}"/>
    <dgm:cxn modelId="{2B3BFC30-0F14-46BE-BC41-BCBAED390E97}" type="presOf" srcId="{A7A7200E-BED0-40EC-AD61-AC7FDF4CACF9}" destId="{7E291A8D-67AA-4403-832A-CD0FA19495F7}" srcOrd="0" destOrd="0" presId="urn:microsoft.com/office/officeart/2005/8/layout/default#11"/>
    <dgm:cxn modelId="{9CEC0263-6240-4880-9F10-372EB023F50B}" srcId="{910B5D60-1354-4DC7-97B2-8AEDBBCCEBA4}" destId="{A7A7200E-BED0-40EC-AD61-AC7FDF4CACF9}" srcOrd="7" destOrd="0" parTransId="{7E61A2AF-5C24-413A-B302-994833C540CB}" sibTransId="{7BFE643F-4AAB-4BAF-A08C-40EEB1467547}"/>
    <dgm:cxn modelId="{B3DBD6AE-CD1F-4DA6-A5A2-8418FC493014}" srcId="{910B5D60-1354-4DC7-97B2-8AEDBBCCEBA4}" destId="{096A4B00-1284-4AB8-91CB-EC5F4CB8BD2C}" srcOrd="9" destOrd="0" parTransId="{CBCE99EC-CCC6-4D64-98CA-0B6082D74090}" sibTransId="{E325A23D-70EA-4CEB-8667-6896FCD44CAB}"/>
    <dgm:cxn modelId="{5A6A5888-ABB8-468C-9DDF-6F5698B0E7B5}" srcId="{910B5D60-1354-4DC7-97B2-8AEDBBCCEBA4}" destId="{29B218BA-C2E9-4960-A11C-CC9E10C1D018}" srcOrd="8" destOrd="0" parTransId="{F9425E34-D712-4788-A67D-9583EF01D36D}" sibTransId="{41F7AF99-96B4-4246-9D8D-3282875CF0B0}"/>
    <dgm:cxn modelId="{B3C6680F-1742-4334-9B4A-027CF769D87F}" type="presOf" srcId="{29B218BA-C2E9-4960-A11C-CC9E10C1D018}" destId="{03637244-CB07-40FA-860E-C8B1163F0389}" srcOrd="0" destOrd="0" presId="urn:microsoft.com/office/officeart/2005/8/layout/default#11"/>
    <dgm:cxn modelId="{47C4E950-8FFA-4A9A-BDE5-C2FED0978EE0}" type="presOf" srcId="{49F3BEF4-CAF8-40A2-8225-F680342612C1}" destId="{40CDB5BF-81E2-422A-A85E-746CE8F70286}" srcOrd="0" destOrd="0" presId="urn:microsoft.com/office/officeart/2005/8/layout/default#11"/>
    <dgm:cxn modelId="{50423A5B-82F2-4774-BC19-F088F6D952B3}" type="presOf" srcId="{386989F0-C519-4CD2-BE77-E4883F7A8761}" destId="{BB468046-3417-4FB8-9D41-FBC57EB6D00B}" srcOrd="0" destOrd="0" presId="urn:microsoft.com/office/officeart/2005/8/layout/default#11"/>
    <dgm:cxn modelId="{BB6EAB6C-6554-4BCF-989B-CC4F7EDBB051}" type="presOf" srcId="{C15DCF8D-CD71-4571-B2AB-4A58C794922C}" destId="{317DE4A1-D05D-405E-87A5-AF9B7ABE5E9E}" srcOrd="0" destOrd="0" presId="urn:microsoft.com/office/officeart/2005/8/layout/default#11"/>
    <dgm:cxn modelId="{122FB87F-C07E-479B-B309-279AA0A97715}" srcId="{910B5D60-1354-4DC7-97B2-8AEDBBCCEBA4}" destId="{CA5E458F-A0A7-4786-B6E4-88980B6896F5}" srcOrd="5" destOrd="0" parTransId="{6C9730E2-41F0-4174-BE70-562836A69D56}" sibTransId="{D75AAA5F-2FC8-48B4-AC1E-E5C6F9AB9C9C}"/>
    <dgm:cxn modelId="{C674103F-07C8-4B06-AF0A-0BE603A63C47}" srcId="{910B5D60-1354-4DC7-97B2-8AEDBBCCEBA4}" destId="{386989F0-C519-4CD2-BE77-E4883F7A8761}" srcOrd="2" destOrd="0" parTransId="{576A4890-C987-40C4-805E-BD811C32F69B}" sibTransId="{B5126E4E-B3D1-4527-935D-EA2B288766AF}"/>
    <dgm:cxn modelId="{4268672E-B88F-4BC4-A05D-3D657FB5250D}" srcId="{910B5D60-1354-4DC7-97B2-8AEDBBCCEBA4}" destId="{C15DCF8D-CD71-4571-B2AB-4A58C794922C}" srcOrd="6" destOrd="0" parTransId="{D4B8D948-791B-44DE-B786-EBADD8510356}" sibTransId="{83726A2C-448A-4AE4-A556-43F1CA6C12DF}"/>
    <dgm:cxn modelId="{AA524991-D24E-4676-B580-29AFD5D57748}" type="presOf" srcId="{096A4B00-1284-4AB8-91CB-EC5F4CB8BD2C}" destId="{1251249A-7483-4EE1-ABE2-3AA87288A853}" srcOrd="0" destOrd="0" presId="urn:microsoft.com/office/officeart/2005/8/layout/default#11"/>
    <dgm:cxn modelId="{15745ABE-F6A5-4B93-A789-06442420BE3B}" type="presOf" srcId="{1969CA08-3A9A-45B8-A63B-CFD88CDFB797}" destId="{5D495712-31F5-4D8F-BF99-B1095E19A889}" srcOrd="0" destOrd="0" presId="urn:microsoft.com/office/officeart/2005/8/layout/default#11"/>
    <dgm:cxn modelId="{B3D9C7A9-0891-4534-BB96-F814D8A8EE6F}" type="presOf" srcId="{910B5D60-1354-4DC7-97B2-8AEDBBCCEBA4}" destId="{8E3172D3-E844-4286-A4F3-36964EF22FE3}" srcOrd="0" destOrd="0" presId="urn:microsoft.com/office/officeart/2005/8/layout/default#11"/>
    <dgm:cxn modelId="{4CBB6E5B-1490-48A8-87C1-2E0902C86B9A}" type="presOf" srcId="{BF101F57-A3ED-44D5-9B9C-C4F1FD7127C1}" destId="{A6B38C9F-B8BF-4E5C-BD06-CED24FF34D52}" srcOrd="0" destOrd="0" presId="urn:microsoft.com/office/officeart/2005/8/layout/default#11"/>
    <dgm:cxn modelId="{126E7E74-6611-4341-B068-EF2C26AE0B97}" srcId="{910B5D60-1354-4DC7-97B2-8AEDBBCCEBA4}" destId="{1969CA08-3A9A-45B8-A63B-CFD88CDFB797}" srcOrd="0" destOrd="0" parTransId="{4395D1EB-B4AF-4393-8F60-D29E94EEB079}" sibTransId="{3C5D2E7C-E4D8-416C-A547-22F082FA9F75}"/>
    <dgm:cxn modelId="{4EFE8E36-3902-4C7D-8FC3-E433D5111EAD}" srcId="{910B5D60-1354-4DC7-97B2-8AEDBBCCEBA4}" destId="{49F3BEF4-CAF8-40A2-8225-F680342612C1}" srcOrd="4" destOrd="0" parTransId="{2C8A9A19-B8A0-4E9B-8A6C-913CD3950A9F}" sibTransId="{BF0C199A-D40F-44AD-B32E-E16B92CAACA8}"/>
    <dgm:cxn modelId="{0BCFA540-9B1D-4881-BE79-DA3F4512ED4C}" type="presOf" srcId="{23B39EF1-ED7C-491B-903B-6ACEA2205AAD}" destId="{BA346A4A-87FC-4266-BA84-DFBE39EFA353}" srcOrd="0" destOrd="0" presId="urn:microsoft.com/office/officeart/2005/8/layout/default#11"/>
    <dgm:cxn modelId="{136A4E7B-0D7E-4BC3-8305-615A40EEE09E}" srcId="{910B5D60-1354-4DC7-97B2-8AEDBBCCEBA4}" destId="{BF101F57-A3ED-44D5-9B9C-C4F1FD7127C1}" srcOrd="3" destOrd="0" parTransId="{3BF1316F-78FF-4BFA-83FB-E11D8D30CE2A}" sibTransId="{72EBAC4C-CE9E-4E76-B358-1FDEEA4714E7}"/>
    <dgm:cxn modelId="{C78F9D1C-5D99-4448-97EB-0CE467777649}" type="presParOf" srcId="{8E3172D3-E844-4286-A4F3-36964EF22FE3}" destId="{5D495712-31F5-4D8F-BF99-B1095E19A889}" srcOrd="0" destOrd="0" presId="urn:microsoft.com/office/officeart/2005/8/layout/default#11"/>
    <dgm:cxn modelId="{6B093C9B-114C-446C-90BE-0292265A95C8}" type="presParOf" srcId="{8E3172D3-E844-4286-A4F3-36964EF22FE3}" destId="{C4B999E3-BB3C-459B-B9DA-9282EFD21FF4}" srcOrd="1" destOrd="0" presId="urn:microsoft.com/office/officeart/2005/8/layout/default#11"/>
    <dgm:cxn modelId="{8681CE9A-08A6-43AD-8E39-6450601D4B79}" type="presParOf" srcId="{8E3172D3-E844-4286-A4F3-36964EF22FE3}" destId="{BA346A4A-87FC-4266-BA84-DFBE39EFA353}" srcOrd="2" destOrd="0" presId="urn:microsoft.com/office/officeart/2005/8/layout/default#11"/>
    <dgm:cxn modelId="{839C7E94-38E5-4FE4-B322-170F7F515D79}" type="presParOf" srcId="{8E3172D3-E844-4286-A4F3-36964EF22FE3}" destId="{74A4E167-E99D-40F9-A935-1DA7A5E32A42}" srcOrd="3" destOrd="0" presId="urn:microsoft.com/office/officeart/2005/8/layout/default#11"/>
    <dgm:cxn modelId="{90A07C23-B931-40B2-9D6A-B29597343525}" type="presParOf" srcId="{8E3172D3-E844-4286-A4F3-36964EF22FE3}" destId="{BB468046-3417-4FB8-9D41-FBC57EB6D00B}" srcOrd="4" destOrd="0" presId="urn:microsoft.com/office/officeart/2005/8/layout/default#11"/>
    <dgm:cxn modelId="{E8114BB7-6691-41D2-A5F6-6C22C94A12D7}" type="presParOf" srcId="{8E3172D3-E844-4286-A4F3-36964EF22FE3}" destId="{9150DA5A-1A18-4FAD-AA77-FE45B09BFDE3}" srcOrd="5" destOrd="0" presId="urn:microsoft.com/office/officeart/2005/8/layout/default#11"/>
    <dgm:cxn modelId="{4E0FB7E4-264B-4FED-81BA-DB9522BA181F}" type="presParOf" srcId="{8E3172D3-E844-4286-A4F3-36964EF22FE3}" destId="{A6B38C9F-B8BF-4E5C-BD06-CED24FF34D52}" srcOrd="6" destOrd="0" presId="urn:microsoft.com/office/officeart/2005/8/layout/default#11"/>
    <dgm:cxn modelId="{C82E101D-1BA8-472A-A950-BCEF15F4E868}" type="presParOf" srcId="{8E3172D3-E844-4286-A4F3-36964EF22FE3}" destId="{BE210AB4-BE40-4F29-A021-147AB9E96E8F}" srcOrd="7" destOrd="0" presId="urn:microsoft.com/office/officeart/2005/8/layout/default#11"/>
    <dgm:cxn modelId="{828580B8-78CE-4ED1-937F-3B1E94EA33F0}" type="presParOf" srcId="{8E3172D3-E844-4286-A4F3-36964EF22FE3}" destId="{40CDB5BF-81E2-422A-A85E-746CE8F70286}" srcOrd="8" destOrd="0" presId="urn:microsoft.com/office/officeart/2005/8/layout/default#11"/>
    <dgm:cxn modelId="{6EF56CE6-5978-4544-B29B-84243F3D6644}" type="presParOf" srcId="{8E3172D3-E844-4286-A4F3-36964EF22FE3}" destId="{032256A5-0CDF-426A-980E-427EDBCF7F13}" srcOrd="9" destOrd="0" presId="urn:microsoft.com/office/officeart/2005/8/layout/default#11"/>
    <dgm:cxn modelId="{AFA98B36-8506-4225-B389-82EE6112B5CE}" type="presParOf" srcId="{8E3172D3-E844-4286-A4F3-36964EF22FE3}" destId="{DDECCDBB-539B-4A18-9464-F285E2889F71}" srcOrd="10" destOrd="0" presId="urn:microsoft.com/office/officeart/2005/8/layout/default#11"/>
    <dgm:cxn modelId="{07C6FD22-A9D5-45C1-BD65-0ABCF5BCB488}" type="presParOf" srcId="{8E3172D3-E844-4286-A4F3-36964EF22FE3}" destId="{EB061085-26BA-4D32-8751-59FE48D50F27}" srcOrd="11" destOrd="0" presId="urn:microsoft.com/office/officeart/2005/8/layout/default#11"/>
    <dgm:cxn modelId="{E4A0D420-EF27-4EA0-8703-31A33495DCFA}" type="presParOf" srcId="{8E3172D3-E844-4286-A4F3-36964EF22FE3}" destId="{317DE4A1-D05D-405E-87A5-AF9B7ABE5E9E}" srcOrd="12" destOrd="0" presId="urn:microsoft.com/office/officeart/2005/8/layout/default#11"/>
    <dgm:cxn modelId="{8EB6C705-7CF5-4340-8BE7-46AA07DD655D}" type="presParOf" srcId="{8E3172D3-E844-4286-A4F3-36964EF22FE3}" destId="{83CF2311-9190-4475-9DBF-CF425CB8480B}" srcOrd="13" destOrd="0" presId="urn:microsoft.com/office/officeart/2005/8/layout/default#11"/>
    <dgm:cxn modelId="{8560E4E4-8B5D-4EDF-A8BA-F16B3F4AD69D}" type="presParOf" srcId="{8E3172D3-E844-4286-A4F3-36964EF22FE3}" destId="{7E291A8D-67AA-4403-832A-CD0FA19495F7}" srcOrd="14" destOrd="0" presId="urn:microsoft.com/office/officeart/2005/8/layout/default#11"/>
    <dgm:cxn modelId="{DE2BE9E9-20B9-488A-8B8E-52FB16D90E9B}" type="presParOf" srcId="{8E3172D3-E844-4286-A4F3-36964EF22FE3}" destId="{0947951E-1AF0-485C-AAEB-42E1759187FB}" srcOrd="15" destOrd="0" presId="urn:microsoft.com/office/officeart/2005/8/layout/default#11"/>
    <dgm:cxn modelId="{CA2D6736-A489-4C9B-A9E5-22B8A7C57408}" type="presParOf" srcId="{8E3172D3-E844-4286-A4F3-36964EF22FE3}" destId="{03637244-CB07-40FA-860E-C8B1163F0389}" srcOrd="16" destOrd="0" presId="urn:microsoft.com/office/officeart/2005/8/layout/default#11"/>
    <dgm:cxn modelId="{4BFD6652-9755-45B8-93CD-ABA19EA1F54B}" type="presParOf" srcId="{8E3172D3-E844-4286-A4F3-36964EF22FE3}" destId="{E5A2CB69-97A2-4EEB-9994-5A829F79F768}" srcOrd="17" destOrd="0" presId="urn:microsoft.com/office/officeart/2005/8/layout/default#11"/>
    <dgm:cxn modelId="{ACDCF909-C676-44EF-A24C-CCD16487ACD6}" type="presParOf" srcId="{8E3172D3-E844-4286-A4F3-36964EF22FE3}" destId="{1251249A-7483-4EE1-ABE2-3AA87288A853}" srcOrd="18" destOrd="0" presId="urn:microsoft.com/office/officeart/2005/8/layout/defaul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910B5D60-1354-4DC7-97B2-8AEDBBCCEBA4}" type="doc">
      <dgm:prSet loTypeId="urn:microsoft.com/office/officeart/2005/8/layout/default#11" loCatId="list" qsTypeId="urn:microsoft.com/office/officeart/2005/8/quickstyle/3d3" qsCatId="3D" csTypeId="urn:microsoft.com/office/officeart/2005/8/colors/accent3_4" csCatId="accent3" phldr="1"/>
      <dgm:spPr/>
      <dgm:t>
        <a:bodyPr/>
        <a:lstStyle/>
        <a:p>
          <a:endParaRPr lang="en-US"/>
        </a:p>
      </dgm:t>
    </dgm:pt>
    <dgm:pt modelId="{1969CA08-3A9A-45B8-A63B-CFD88CDFB797}">
      <dgm:prSet phldrT="[Text]"/>
      <dgm:spPr/>
      <dgm:t>
        <a:bodyPr/>
        <a:lstStyle/>
        <a:p>
          <a:r>
            <a:rPr lang="en-US" dirty="0" smtClean="0"/>
            <a:t>Solar Access Rights</a:t>
          </a:r>
          <a:endParaRPr lang="en-US" dirty="0"/>
        </a:p>
      </dgm:t>
    </dgm:pt>
    <dgm:pt modelId="{4395D1EB-B4AF-4393-8F60-D29E94EEB079}" type="parTrans" cxnId="{126E7E74-6611-4341-B068-EF2C26AE0B97}">
      <dgm:prSet/>
      <dgm:spPr/>
      <dgm:t>
        <a:bodyPr/>
        <a:lstStyle/>
        <a:p>
          <a:endParaRPr lang="en-US"/>
        </a:p>
      </dgm:t>
    </dgm:pt>
    <dgm:pt modelId="{3C5D2E7C-E4D8-416C-A547-22F082FA9F75}" type="sibTrans" cxnId="{126E7E74-6611-4341-B068-EF2C26AE0B97}">
      <dgm:prSet/>
      <dgm:spPr/>
      <dgm:t>
        <a:bodyPr/>
        <a:lstStyle/>
        <a:p>
          <a:endParaRPr lang="en-US"/>
        </a:p>
      </dgm:t>
    </dgm:pt>
    <dgm:pt modelId="{23B39EF1-ED7C-491B-903B-6ACEA2205AAD}">
      <dgm:prSet phldrT="[Text]"/>
      <dgm:spPr/>
      <dgm:t>
        <a:bodyPr/>
        <a:lstStyle/>
        <a:p>
          <a:r>
            <a:rPr lang="en-US" dirty="0" smtClean="0"/>
            <a:t>Interconnection, area networks</a:t>
          </a:r>
          <a:endParaRPr lang="en-US" dirty="0"/>
        </a:p>
      </dgm:t>
    </dgm:pt>
    <dgm:pt modelId="{2DEC85F5-DDFD-4134-8A4D-D135C136ED21}" type="parTrans" cxnId="{7AEB3722-61F0-43FD-BA54-D337F30F7BC5}">
      <dgm:prSet/>
      <dgm:spPr/>
      <dgm:t>
        <a:bodyPr/>
        <a:lstStyle/>
        <a:p>
          <a:endParaRPr lang="en-US"/>
        </a:p>
      </dgm:t>
    </dgm:pt>
    <dgm:pt modelId="{EAAB28DF-8C25-4B2E-91BE-1E25D9E8003B}" type="sibTrans" cxnId="{7AEB3722-61F0-43FD-BA54-D337F30F7BC5}">
      <dgm:prSet/>
      <dgm:spPr/>
      <dgm:t>
        <a:bodyPr/>
        <a:lstStyle/>
        <a:p>
          <a:endParaRPr lang="en-US"/>
        </a:p>
      </dgm:t>
    </dgm:pt>
    <dgm:pt modelId="{386989F0-C519-4CD2-BE77-E4883F7A8761}">
      <dgm:prSet phldrT="[Text]"/>
      <dgm:spPr/>
      <dgm:t>
        <a:bodyPr/>
        <a:lstStyle/>
        <a:p>
          <a:r>
            <a:rPr lang="en-US" dirty="0" smtClean="0"/>
            <a:t>Best placement</a:t>
          </a:r>
          <a:endParaRPr lang="en-US" dirty="0"/>
        </a:p>
      </dgm:t>
    </dgm:pt>
    <dgm:pt modelId="{576A4890-C987-40C4-805E-BD811C32F69B}" type="parTrans" cxnId="{C674103F-07C8-4B06-AF0A-0BE603A63C47}">
      <dgm:prSet/>
      <dgm:spPr/>
      <dgm:t>
        <a:bodyPr/>
        <a:lstStyle/>
        <a:p>
          <a:endParaRPr lang="en-US"/>
        </a:p>
      </dgm:t>
    </dgm:pt>
    <dgm:pt modelId="{B5126E4E-B3D1-4527-935D-EA2B288766AF}" type="sibTrans" cxnId="{C674103F-07C8-4B06-AF0A-0BE603A63C47}">
      <dgm:prSet/>
      <dgm:spPr/>
      <dgm:t>
        <a:bodyPr/>
        <a:lstStyle/>
        <a:p>
          <a:endParaRPr lang="en-US"/>
        </a:p>
      </dgm:t>
    </dgm:pt>
    <dgm:pt modelId="{BF101F57-A3ED-44D5-9B9C-C4F1FD7127C1}">
      <dgm:prSet phldrT="[Text]"/>
      <dgm:spPr/>
      <dgm:t>
        <a:bodyPr/>
        <a:lstStyle/>
        <a:p>
          <a:r>
            <a:rPr lang="en-US" dirty="0" smtClean="0"/>
            <a:t>Wind loading</a:t>
          </a:r>
          <a:endParaRPr lang="en-US" dirty="0"/>
        </a:p>
      </dgm:t>
    </dgm:pt>
    <dgm:pt modelId="{3BF1316F-78FF-4BFA-83FB-E11D8D30CE2A}" type="parTrans" cxnId="{136A4E7B-0D7E-4BC3-8305-615A40EEE09E}">
      <dgm:prSet/>
      <dgm:spPr/>
      <dgm:t>
        <a:bodyPr/>
        <a:lstStyle/>
        <a:p>
          <a:endParaRPr lang="en-US"/>
        </a:p>
      </dgm:t>
    </dgm:pt>
    <dgm:pt modelId="{72EBAC4C-CE9E-4E76-B358-1FDEEA4714E7}" type="sibTrans" cxnId="{136A4E7B-0D7E-4BC3-8305-615A40EEE09E}">
      <dgm:prSet/>
      <dgm:spPr/>
      <dgm:t>
        <a:bodyPr/>
        <a:lstStyle/>
        <a:p>
          <a:endParaRPr lang="en-US"/>
        </a:p>
      </dgm:t>
    </dgm:pt>
    <dgm:pt modelId="{49F3BEF4-CAF8-40A2-8225-F680342612C1}">
      <dgm:prSet phldrT="[Text]"/>
      <dgm:spPr/>
      <dgm:t>
        <a:bodyPr/>
        <a:lstStyle/>
        <a:p>
          <a:r>
            <a:rPr lang="en-US" dirty="0" smtClean="0">
              <a:solidFill>
                <a:schemeClr val="accent3">
                  <a:lumMod val="50000"/>
                </a:schemeClr>
              </a:solidFill>
            </a:rPr>
            <a:t>Technology type</a:t>
          </a:r>
          <a:endParaRPr lang="en-US" dirty="0">
            <a:solidFill>
              <a:schemeClr val="accent3">
                <a:lumMod val="50000"/>
              </a:schemeClr>
            </a:solidFill>
          </a:endParaRPr>
        </a:p>
      </dgm:t>
    </dgm:pt>
    <dgm:pt modelId="{2C8A9A19-B8A0-4E9B-8A6C-913CD3950A9F}" type="parTrans" cxnId="{4EFE8E36-3902-4C7D-8FC3-E433D5111EAD}">
      <dgm:prSet/>
      <dgm:spPr/>
      <dgm:t>
        <a:bodyPr/>
        <a:lstStyle/>
        <a:p>
          <a:endParaRPr lang="en-US"/>
        </a:p>
      </dgm:t>
    </dgm:pt>
    <dgm:pt modelId="{BF0C199A-D40F-44AD-B32E-E16B92CAACA8}" type="sibTrans" cxnId="{4EFE8E36-3902-4C7D-8FC3-E433D5111EAD}">
      <dgm:prSet/>
      <dgm:spPr/>
      <dgm:t>
        <a:bodyPr/>
        <a:lstStyle/>
        <a:p>
          <a:endParaRPr lang="en-US"/>
        </a:p>
      </dgm:t>
    </dgm:pt>
    <dgm:pt modelId="{CA5E458F-A0A7-4786-B6E4-88980B6896F5}">
      <dgm:prSet phldrT="[Text]"/>
      <dgm:spPr/>
      <dgm:t>
        <a:bodyPr/>
        <a:lstStyle/>
        <a:p>
          <a:r>
            <a:rPr lang="en-US" dirty="0" smtClean="0">
              <a:solidFill>
                <a:schemeClr val="accent3">
                  <a:lumMod val="50000"/>
                </a:schemeClr>
              </a:solidFill>
            </a:rPr>
            <a:t>Building energy load</a:t>
          </a:r>
          <a:endParaRPr lang="en-US" dirty="0">
            <a:solidFill>
              <a:schemeClr val="accent3">
                <a:lumMod val="50000"/>
              </a:schemeClr>
            </a:solidFill>
          </a:endParaRPr>
        </a:p>
      </dgm:t>
    </dgm:pt>
    <dgm:pt modelId="{6C9730E2-41F0-4174-BE70-562836A69D56}" type="parTrans" cxnId="{122FB87F-C07E-479B-B309-279AA0A97715}">
      <dgm:prSet/>
      <dgm:spPr/>
      <dgm:t>
        <a:bodyPr/>
        <a:lstStyle/>
        <a:p>
          <a:endParaRPr lang="en-US"/>
        </a:p>
      </dgm:t>
    </dgm:pt>
    <dgm:pt modelId="{D75AAA5F-2FC8-48B4-AC1E-E5C6F9AB9C9C}" type="sibTrans" cxnId="{122FB87F-C07E-479B-B309-279AA0A97715}">
      <dgm:prSet/>
      <dgm:spPr/>
      <dgm:t>
        <a:bodyPr/>
        <a:lstStyle/>
        <a:p>
          <a:endParaRPr lang="en-US"/>
        </a:p>
      </dgm:t>
    </dgm:pt>
    <dgm:pt modelId="{C15DCF8D-CD71-4571-B2AB-4A58C794922C}">
      <dgm:prSet phldrT="[Text]"/>
      <dgm:spPr/>
      <dgm:t>
        <a:bodyPr/>
        <a:lstStyle/>
        <a:p>
          <a:r>
            <a:rPr lang="en-US" dirty="0" smtClean="0">
              <a:solidFill>
                <a:schemeClr val="accent3">
                  <a:lumMod val="50000"/>
                </a:schemeClr>
              </a:solidFill>
            </a:rPr>
            <a:t>Roof age, type, &amp; warranty</a:t>
          </a:r>
          <a:endParaRPr lang="en-US" dirty="0">
            <a:solidFill>
              <a:schemeClr val="accent3">
                <a:lumMod val="50000"/>
              </a:schemeClr>
            </a:solidFill>
          </a:endParaRPr>
        </a:p>
      </dgm:t>
    </dgm:pt>
    <dgm:pt modelId="{D4B8D948-791B-44DE-B786-EBADD8510356}" type="parTrans" cxnId="{4268672E-B88F-4BC4-A05D-3D657FB5250D}">
      <dgm:prSet/>
      <dgm:spPr/>
      <dgm:t>
        <a:bodyPr/>
        <a:lstStyle/>
        <a:p>
          <a:endParaRPr lang="en-US"/>
        </a:p>
      </dgm:t>
    </dgm:pt>
    <dgm:pt modelId="{83726A2C-448A-4AE4-A556-43F1CA6C12DF}" type="sibTrans" cxnId="{4268672E-B88F-4BC4-A05D-3D657FB5250D}">
      <dgm:prSet/>
      <dgm:spPr/>
      <dgm:t>
        <a:bodyPr/>
        <a:lstStyle/>
        <a:p>
          <a:endParaRPr lang="en-US"/>
        </a:p>
      </dgm:t>
    </dgm:pt>
    <dgm:pt modelId="{A7A7200E-BED0-40EC-AD61-AC7FDF4CACF9}">
      <dgm:prSet phldrT="[Text]"/>
      <dgm:spPr/>
      <dgm:t>
        <a:bodyPr/>
        <a:lstStyle/>
        <a:p>
          <a:r>
            <a:rPr lang="en-US" dirty="0" smtClean="0"/>
            <a:t>Electrical configuration</a:t>
          </a:r>
          <a:endParaRPr lang="en-US" dirty="0"/>
        </a:p>
      </dgm:t>
    </dgm:pt>
    <dgm:pt modelId="{7E61A2AF-5C24-413A-B302-994833C540CB}" type="parTrans" cxnId="{9CEC0263-6240-4880-9F10-372EB023F50B}">
      <dgm:prSet/>
      <dgm:spPr/>
      <dgm:t>
        <a:bodyPr/>
        <a:lstStyle/>
        <a:p>
          <a:endParaRPr lang="en-US"/>
        </a:p>
      </dgm:t>
    </dgm:pt>
    <dgm:pt modelId="{7BFE643F-4AAB-4BAF-A08C-40EEB1467547}" type="sibTrans" cxnId="{9CEC0263-6240-4880-9F10-372EB023F50B}">
      <dgm:prSet/>
      <dgm:spPr/>
      <dgm:t>
        <a:bodyPr/>
        <a:lstStyle/>
        <a:p>
          <a:endParaRPr lang="en-US"/>
        </a:p>
      </dgm:t>
    </dgm:pt>
    <dgm:pt modelId="{29B218BA-C2E9-4960-A11C-CC9E10C1D018}">
      <dgm:prSet phldrT="[Text]"/>
      <dgm:spPr/>
      <dgm:t>
        <a:bodyPr/>
        <a:lstStyle/>
        <a:p>
          <a:r>
            <a:rPr lang="en-US" dirty="0" smtClean="0"/>
            <a:t>Optimal conduit paths</a:t>
          </a:r>
          <a:endParaRPr lang="en-US" dirty="0"/>
        </a:p>
      </dgm:t>
    </dgm:pt>
    <dgm:pt modelId="{F9425E34-D712-4788-A67D-9583EF01D36D}" type="parTrans" cxnId="{5A6A5888-ABB8-468C-9DDF-6F5698B0E7B5}">
      <dgm:prSet/>
      <dgm:spPr/>
      <dgm:t>
        <a:bodyPr/>
        <a:lstStyle/>
        <a:p>
          <a:endParaRPr lang="en-US"/>
        </a:p>
      </dgm:t>
    </dgm:pt>
    <dgm:pt modelId="{41F7AF99-96B4-4246-9D8D-3282875CF0B0}" type="sibTrans" cxnId="{5A6A5888-ABB8-468C-9DDF-6F5698B0E7B5}">
      <dgm:prSet/>
      <dgm:spPr/>
      <dgm:t>
        <a:bodyPr/>
        <a:lstStyle/>
        <a:p>
          <a:endParaRPr lang="en-US"/>
        </a:p>
      </dgm:t>
    </dgm:pt>
    <dgm:pt modelId="{096A4B00-1284-4AB8-91CB-EC5F4CB8BD2C}">
      <dgm:prSet phldrT="[Text]"/>
      <dgm:spPr/>
      <dgm:t>
        <a:bodyPr/>
        <a:lstStyle/>
        <a:p>
          <a:r>
            <a:rPr lang="en-US" dirty="0" smtClean="0"/>
            <a:t>Slope, shading, orientation</a:t>
          </a:r>
          <a:endParaRPr lang="en-US" dirty="0"/>
        </a:p>
      </dgm:t>
    </dgm:pt>
    <dgm:pt modelId="{CBCE99EC-CCC6-4D64-98CA-0B6082D74090}" type="parTrans" cxnId="{B3DBD6AE-CD1F-4DA6-A5A2-8418FC493014}">
      <dgm:prSet/>
      <dgm:spPr/>
      <dgm:t>
        <a:bodyPr/>
        <a:lstStyle/>
        <a:p>
          <a:endParaRPr lang="en-US"/>
        </a:p>
      </dgm:t>
    </dgm:pt>
    <dgm:pt modelId="{E325A23D-70EA-4CEB-8667-6896FCD44CAB}" type="sibTrans" cxnId="{B3DBD6AE-CD1F-4DA6-A5A2-8418FC493014}">
      <dgm:prSet/>
      <dgm:spPr/>
      <dgm:t>
        <a:bodyPr/>
        <a:lstStyle/>
        <a:p>
          <a:endParaRPr lang="en-US"/>
        </a:p>
      </dgm:t>
    </dgm:pt>
    <dgm:pt modelId="{8E3172D3-E844-4286-A4F3-36964EF22FE3}" type="pres">
      <dgm:prSet presAssocID="{910B5D60-1354-4DC7-97B2-8AEDBBCCEBA4}" presName="diagram" presStyleCnt="0">
        <dgm:presLayoutVars>
          <dgm:dir/>
          <dgm:resizeHandles val="exact"/>
        </dgm:presLayoutVars>
      </dgm:prSet>
      <dgm:spPr/>
      <dgm:t>
        <a:bodyPr/>
        <a:lstStyle/>
        <a:p>
          <a:endParaRPr lang="en-US"/>
        </a:p>
      </dgm:t>
    </dgm:pt>
    <dgm:pt modelId="{5D495712-31F5-4D8F-BF99-B1095E19A889}" type="pres">
      <dgm:prSet presAssocID="{1969CA08-3A9A-45B8-A63B-CFD88CDFB797}" presName="node" presStyleLbl="node1" presStyleIdx="0" presStyleCnt="10" custLinFactX="10728" custLinFactNeighborX="100000">
        <dgm:presLayoutVars>
          <dgm:bulletEnabled val="1"/>
        </dgm:presLayoutVars>
      </dgm:prSet>
      <dgm:spPr/>
      <dgm:t>
        <a:bodyPr/>
        <a:lstStyle/>
        <a:p>
          <a:endParaRPr lang="en-US"/>
        </a:p>
      </dgm:t>
    </dgm:pt>
    <dgm:pt modelId="{C4B999E3-BB3C-459B-B9DA-9282EFD21FF4}" type="pres">
      <dgm:prSet presAssocID="{3C5D2E7C-E4D8-416C-A547-22F082FA9F75}" presName="sibTrans" presStyleCnt="0"/>
      <dgm:spPr/>
      <dgm:t>
        <a:bodyPr/>
        <a:lstStyle/>
        <a:p>
          <a:endParaRPr lang="en-US"/>
        </a:p>
      </dgm:t>
    </dgm:pt>
    <dgm:pt modelId="{BA346A4A-87FC-4266-BA84-DFBE39EFA353}" type="pres">
      <dgm:prSet presAssocID="{23B39EF1-ED7C-491B-903B-6ACEA2205AAD}" presName="node" presStyleLbl="node1" presStyleIdx="1" presStyleCnt="10" custLinFactX="-10727" custLinFactY="17056" custLinFactNeighborX="-100000" custLinFactNeighborY="100000">
        <dgm:presLayoutVars>
          <dgm:bulletEnabled val="1"/>
        </dgm:presLayoutVars>
      </dgm:prSet>
      <dgm:spPr/>
      <dgm:t>
        <a:bodyPr/>
        <a:lstStyle/>
        <a:p>
          <a:endParaRPr lang="en-US"/>
        </a:p>
      </dgm:t>
    </dgm:pt>
    <dgm:pt modelId="{74A4E167-E99D-40F9-A935-1DA7A5E32A42}" type="pres">
      <dgm:prSet presAssocID="{EAAB28DF-8C25-4B2E-91BE-1E25D9E8003B}" presName="sibTrans" presStyleCnt="0"/>
      <dgm:spPr/>
      <dgm:t>
        <a:bodyPr/>
        <a:lstStyle/>
        <a:p>
          <a:endParaRPr lang="en-US"/>
        </a:p>
      </dgm:t>
    </dgm:pt>
    <dgm:pt modelId="{BB468046-3417-4FB8-9D41-FBC57EB6D00B}" type="pres">
      <dgm:prSet presAssocID="{386989F0-C519-4CD2-BE77-E4883F7A8761}" presName="node" presStyleLbl="node1" presStyleIdx="2" presStyleCnt="10" custLinFactX="-9055" custLinFactY="17063" custLinFactNeighborX="-100000" custLinFactNeighborY="100000">
        <dgm:presLayoutVars>
          <dgm:bulletEnabled val="1"/>
        </dgm:presLayoutVars>
      </dgm:prSet>
      <dgm:spPr/>
      <dgm:t>
        <a:bodyPr/>
        <a:lstStyle/>
        <a:p>
          <a:endParaRPr lang="en-US"/>
        </a:p>
      </dgm:t>
    </dgm:pt>
    <dgm:pt modelId="{9150DA5A-1A18-4FAD-AA77-FE45B09BFDE3}" type="pres">
      <dgm:prSet presAssocID="{B5126E4E-B3D1-4527-935D-EA2B288766AF}" presName="sibTrans" presStyleCnt="0"/>
      <dgm:spPr/>
      <dgm:t>
        <a:bodyPr/>
        <a:lstStyle/>
        <a:p>
          <a:endParaRPr lang="en-US"/>
        </a:p>
      </dgm:t>
    </dgm:pt>
    <dgm:pt modelId="{A6B38C9F-B8BF-4E5C-BD06-CED24FF34D52}" type="pres">
      <dgm:prSet presAssocID="{BF101F57-A3ED-44D5-9B9C-C4F1FD7127C1}" presName="node" presStyleLbl="node1" presStyleIdx="3" presStyleCnt="10" custLinFactX="100000" custLinFactNeighborX="119803">
        <dgm:presLayoutVars>
          <dgm:bulletEnabled val="1"/>
        </dgm:presLayoutVars>
      </dgm:prSet>
      <dgm:spPr/>
      <dgm:t>
        <a:bodyPr/>
        <a:lstStyle/>
        <a:p>
          <a:endParaRPr lang="en-US"/>
        </a:p>
      </dgm:t>
    </dgm:pt>
    <dgm:pt modelId="{BE210AB4-BE40-4F29-A021-147AB9E96E8F}" type="pres">
      <dgm:prSet presAssocID="{72EBAC4C-CE9E-4E76-B358-1FDEEA4714E7}" presName="sibTrans" presStyleCnt="0"/>
      <dgm:spPr/>
      <dgm:t>
        <a:bodyPr/>
        <a:lstStyle/>
        <a:p>
          <a:endParaRPr lang="en-US"/>
        </a:p>
      </dgm:t>
    </dgm:pt>
    <dgm:pt modelId="{40CDB5BF-81E2-422A-A85E-746CE8F70286}" type="pres">
      <dgm:prSet presAssocID="{49F3BEF4-CAF8-40A2-8225-F680342612C1}" presName="node" presStyleLbl="node1" presStyleIdx="4" presStyleCnt="10" custLinFactX="-10728" custLinFactY="15682" custLinFactNeighborX="-100000" custLinFactNeighborY="100000">
        <dgm:presLayoutVars>
          <dgm:bulletEnabled val="1"/>
        </dgm:presLayoutVars>
      </dgm:prSet>
      <dgm:spPr/>
      <dgm:t>
        <a:bodyPr/>
        <a:lstStyle/>
        <a:p>
          <a:endParaRPr lang="en-US"/>
        </a:p>
      </dgm:t>
    </dgm:pt>
    <dgm:pt modelId="{032256A5-0CDF-426A-980E-427EDBCF7F13}" type="pres">
      <dgm:prSet presAssocID="{BF0C199A-D40F-44AD-B32E-E16B92CAACA8}" presName="sibTrans" presStyleCnt="0"/>
      <dgm:spPr/>
      <dgm:t>
        <a:bodyPr/>
        <a:lstStyle/>
        <a:p>
          <a:endParaRPr lang="en-US"/>
        </a:p>
      </dgm:t>
    </dgm:pt>
    <dgm:pt modelId="{DDECCDBB-539B-4A18-9464-F285E2889F71}" type="pres">
      <dgm:prSet presAssocID="{CA5E458F-A0A7-4786-B6E4-88980B6896F5}" presName="node" presStyleLbl="node1" presStyleIdx="5" presStyleCnt="10" custLinFactX="-9111" custLinFactY="15686" custLinFactNeighborX="-100000" custLinFactNeighborY="100000">
        <dgm:presLayoutVars>
          <dgm:bulletEnabled val="1"/>
        </dgm:presLayoutVars>
      </dgm:prSet>
      <dgm:spPr/>
      <dgm:t>
        <a:bodyPr/>
        <a:lstStyle/>
        <a:p>
          <a:endParaRPr lang="en-US"/>
        </a:p>
      </dgm:t>
    </dgm:pt>
    <dgm:pt modelId="{EB061085-26BA-4D32-8751-59FE48D50F27}" type="pres">
      <dgm:prSet presAssocID="{D75AAA5F-2FC8-48B4-AC1E-E5C6F9AB9C9C}" presName="sibTrans" presStyleCnt="0"/>
      <dgm:spPr/>
      <dgm:t>
        <a:bodyPr/>
        <a:lstStyle/>
        <a:p>
          <a:endParaRPr lang="en-US"/>
        </a:p>
      </dgm:t>
    </dgm:pt>
    <dgm:pt modelId="{317DE4A1-D05D-405E-87A5-AF9B7ABE5E9E}" type="pres">
      <dgm:prSet presAssocID="{C15DCF8D-CD71-4571-B2AB-4A58C794922C}" presName="node" presStyleLbl="node1" presStyleIdx="6" presStyleCnt="10" custLinFactX="100000" custLinFactNeighborX="119759" custLinFactNeighborY="-1377">
        <dgm:presLayoutVars>
          <dgm:bulletEnabled val="1"/>
        </dgm:presLayoutVars>
      </dgm:prSet>
      <dgm:spPr/>
      <dgm:t>
        <a:bodyPr/>
        <a:lstStyle/>
        <a:p>
          <a:endParaRPr lang="en-US"/>
        </a:p>
      </dgm:t>
    </dgm:pt>
    <dgm:pt modelId="{83CF2311-9190-4475-9DBF-CF425CB8480B}" type="pres">
      <dgm:prSet presAssocID="{83726A2C-448A-4AE4-A556-43F1CA6C12DF}" presName="sibTrans" presStyleCnt="0"/>
      <dgm:spPr/>
      <dgm:t>
        <a:bodyPr/>
        <a:lstStyle/>
        <a:p>
          <a:endParaRPr lang="en-US"/>
        </a:p>
      </dgm:t>
    </dgm:pt>
    <dgm:pt modelId="{7E291A8D-67AA-4403-832A-CD0FA19495F7}" type="pres">
      <dgm:prSet presAssocID="{A7A7200E-BED0-40EC-AD61-AC7FDF4CACF9}" presName="node" presStyleLbl="node1" presStyleIdx="7" presStyleCnt="10" custLinFactX="-10728" custLinFactY="15686" custLinFactNeighborX="-100000" custLinFactNeighborY="100000">
        <dgm:presLayoutVars>
          <dgm:bulletEnabled val="1"/>
        </dgm:presLayoutVars>
      </dgm:prSet>
      <dgm:spPr/>
      <dgm:t>
        <a:bodyPr/>
        <a:lstStyle/>
        <a:p>
          <a:endParaRPr lang="en-US"/>
        </a:p>
      </dgm:t>
    </dgm:pt>
    <dgm:pt modelId="{0947951E-1AF0-485C-AAEB-42E1759187FB}" type="pres">
      <dgm:prSet presAssocID="{7BFE643F-4AAB-4BAF-A08C-40EEB1467547}" presName="sibTrans" presStyleCnt="0"/>
      <dgm:spPr/>
      <dgm:t>
        <a:bodyPr/>
        <a:lstStyle/>
        <a:p>
          <a:endParaRPr lang="en-US"/>
        </a:p>
      </dgm:t>
    </dgm:pt>
    <dgm:pt modelId="{03637244-CB07-40FA-860E-C8B1163F0389}" type="pres">
      <dgm:prSet presAssocID="{29B218BA-C2E9-4960-A11C-CC9E10C1D018}" presName="node" presStyleLbl="node1" presStyleIdx="8" presStyleCnt="10" custLinFactX="-9076" custLinFactY="15686" custLinFactNeighborX="-100000" custLinFactNeighborY="100000">
        <dgm:presLayoutVars>
          <dgm:bulletEnabled val="1"/>
        </dgm:presLayoutVars>
      </dgm:prSet>
      <dgm:spPr/>
      <dgm:t>
        <a:bodyPr/>
        <a:lstStyle/>
        <a:p>
          <a:endParaRPr lang="en-US"/>
        </a:p>
      </dgm:t>
    </dgm:pt>
    <dgm:pt modelId="{E5A2CB69-97A2-4EEB-9994-5A829F79F768}" type="pres">
      <dgm:prSet presAssocID="{41F7AF99-96B4-4246-9D8D-3282875CF0B0}" presName="sibTrans" presStyleCnt="0"/>
      <dgm:spPr/>
      <dgm:t>
        <a:bodyPr/>
        <a:lstStyle/>
        <a:p>
          <a:endParaRPr lang="en-US"/>
        </a:p>
      </dgm:t>
    </dgm:pt>
    <dgm:pt modelId="{1251249A-7483-4EE1-ABE2-3AA87288A853}" type="pres">
      <dgm:prSet presAssocID="{096A4B00-1284-4AB8-91CB-EC5F4CB8BD2C}" presName="node" presStyleLbl="node1" presStyleIdx="9" presStyleCnt="10" custLinFactX="9901" custLinFactNeighborX="100000" custLinFactNeighborY="-1377">
        <dgm:presLayoutVars>
          <dgm:bulletEnabled val="1"/>
        </dgm:presLayoutVars>
      </dgm:prSet>
      <dgm:spPr/>
      <dgm:t>
        <a:bodyPr/>
        <a:lstStyle/>
        <a:p>
          <a:endParaRPr lang="en-US"/>
        </a:p>
      </dgm:t>
    </dgm:pt>
  </dgm:ptLst>
  <dgm:cxnLst>
    <dgm:cxn modelId="{7AEB3722-61F0-43FD-BA54-D337F30F7BC5}" srcId="{910B5D60-1354-4DC7-97B2-8AEDBBCCEBA4}" destId="{23B39EF1-ED7C-491B-903B-6ACEA2205AAD}" srcOrd="1" destOrd="0" parTransId="{2DEC85F5-DDFD-4134-8A4D-D135C136ED21}" sibTransId="{EAAB28DF-8C25-4B2E-91BE-1E25D9E8003B}"/>
    <dgm:cxn modelId="{9A352CA3-6DAA-46EE-AC6A-51778B8B19EB}" type="presOf" srcId="{29B218BA-C2E9-4960-A11C-CC9E10C1D018}" destId="{03637244-CB07-40FA-860E-C8B1163F0389}" srcOrd="0" destOrd="0" presId="urn:microsoft.com/office/officeart/2005/8/layout/default#11"/>
    <dgm:cxn modelId="{7E81CA56-0F30-4BB3-93C4-EF6000066490}" type="presOf" srcId="{A7A7200E-BED0-40EC-AD61-AC7FDF4CACF9}" destId="{7E291A8D-67AA-4403-832A-CD0FA19495F7}" srcOrd="0" destOrd="0" presId="urn:microsoft.com/office/officeart/2005/8/layout/default#11"/>
    <dgm:cxn modelId="{2C9C519A-B60A-41EB-BEB4-537111A69D3E}" type="presOf" srcId="{1969CA08-3A9A-45B8-A63B-CFD88CDFB797}" destId="{5D495712-31F5-4D8F-BF99-B1095E19A889}" srcOrd="0" destOrd="0" presId="urn:microsoft.com/office/officeart/2005/8/layout/default#11"/>
    <dgm:cxn modelId="{7A03EEDB-4669-40B1-A9B1-0F28616CC0EC}" type="presOf" srcId="{49F3BEF4-CAF8-40A2-8225-F680342612C1}" destId="{40CDB5BF-81E2-422A-A85E-746CE8F70286}" srcOrd="0" destOrd="0" presId="urn:microsoft.com/office/officeart/2005/8/layout/default#11"/>
    <dgm:cxn modelId="{346AAB4A-ACEB-4295-B581-411C9C9F93BA}" type="presOf" srcId="{23B39EF1-ED7C-491B-903B-6ACEA2205AAD}" destId="{BA346A4A-87FC-4266-BA84-DFBE39EFA353}" srcOrd="0" destOrd="0" presId="urn:microsoft.com/office/officeart/2005/8/layout/default#11"/>
    <dgm:cxn modelId="{9CEC0263-6240-4880-9F10-372EB023F50B}" srcId="{910B5D60-1354-4DC7-97B2-8AEDBBCCEBA4}" destId="{A7A7200E-BED0-40EC-AD61-AC7FDF4CACF9}" srcOrd="7" destOrd="0" parTransId="{7E61A2AF-5C24-413A-B302-994833C540CB}" sibTransId="{7BFE643F-4AAB-4BAF-A08C-40EEB1467547}"/>
    <dgm:cxn modelId="{AC6B6CCB-B40C-49E5-8167-C78B45CD8888}" type="presOf" srcId="{CA5E458F-A0A7-4786-B6E4-88980B6896F5}" destId="{DDECCDBB-539B-4A18-9464-F285E2889F71}" srcOrd="0" destOrd="0" presId="urn:microsoft.com/office/officeart/2005/8/layout/default#11"/>
    <dgm:cxn modelId="{B3DBD6AE-CD1F-4DA6-A5A2-8418FC493014}" srcId="{910B5D60-1354-4DC7-97B2-8AEDBBCCEBA4}" destId="{096A4B00-1284-4AB8-91CB-EC5F4CB8BD2C}" srcOrd="9" destOrd="0" parTransId="{CBCE99EC-CCC6-4D64-98CA-0B6082D74090}" sibTransId="{E325A23D-70EA-4CEB-8667-6896FCD44CAB}"/>
    <dgm:cxn modelId="{C1B764DD-73D3-4B79-98A8-485A70FB1B71}" type="presOf" srcId="{BF101F57-A3ED-44D5-9B9C-C4F1FD7127C1}" destId="{A6B38C9F-B8BF-4E5C-BD06-CED24FF34D52}" srcOrd="0" destOrd="0" presId="urn:microsoft.com/office/officeart/2005/8/layout/default#11"/>
    <dgm:cxn modelId="{5A6A5888-ABB8-468C-9DDF-6F5698B0E7B5}" srcId="{910B5D60-1354-4DC7-97B2-8AEDBBCCEBA4}" destId="{29B218BA-C2E9-4960-A11C-CC9E10C1D018}" srcOrd="8" destOrd="0" parTransId="{F9425E34-D712-4788-A67D-9583EF01D36D}" sibTransId="{41F7AF99-96B4-4246-9D8D-3282875CF0B0}"/>
    <dgm:cxn modelId="{6BD89E3B-C8D7-4F4C-9B91-BF206908C190}" type="presOf" srcId="{C15DCF8D-CD71-4571-B2AB-4A58C794922C}" destId="{317DE4A1-D05D-405E-87A5-AF9B7ABE5E9E}" srcOrd="0" destOrd="0" presId="urn:microsoft.com/office/officeart/2005/8/layout/default#11"/>
    <dgm:cxn modelId="{8A9B9CBE-3921-42E9-A90E-1B389836B5DC}" type="presOf" srcId="{096A4B00-1284-4AB8-91CB-EC5F4CB8BD2C}" destId="{1251249A-7483-4EE1-ABE2-3AA87288A853}" srcOrd="0" destOrd="0" presId="urn:microsoft.com/office/officeart/2005/8/layout/default#11"/>
    <dgm:cxn modelId="{122FB87F-C07E-479B-B309-279AA0A97715}" srcId="{910B5D60-1354-4DC7-97B2-8AEDBBCCEBA4}" destId="{CA5E458F-A0A7-4786-B6E4-88980B6896F5}" srcOrd="5" destOrd="0" parTransId="{6C9730E2-41F0-4174-BE70-562836A69D56}" sibTransId="{D75AAA5F-2FC8-48B4-AC1E-E5C6F9AB9C9C}"/>
    <dgm:cxn modelId="{C674103F-07C8-4B06-AF0A-0BE603A63C47}" srcId="{910B5D60-1354-4DC7-97B2-8AEDBBCCEBA4}" destId="{386989F0-C519-4CD2-BE77-E4883F7A8761}" srcOrd="2" destOrd="0" parTransId="{576A4890-C987-40C4-805E-BD811C32F69B}" sibTransId="{B5126E4E-B3D1-4527-935D-EA2B288766AF}"/>
    <dgm:cxn modelId="{760AF7F5-D470-44D9-B4B9-90DC2D6718FD}" type="presOf" srcId="{910B5D60-1354-4DC7-97B2-8AEDBBCCEBA4}" destId="{8E3172D3-E844-4286-A4F3-36964EF22FE3}" srcOrd="0" destOrd="0" presId="urn:microsoft.com/office/officeart/2005/8/layout/default#11"/>
    <dgm:cxn modelId="{4268672E-B88F-4BC4-A05D-3D657FB5250D}" srcId="{910B5D60-1354-4DC7-97B2-8AEDBBCCEBA4}" destId="{C15DCF8D-CD71-4571-B2AB-4A58C794922C}" srcOrd="6" destOrd="0" parTransId="{D4B8D948-791B-44DE-B786-EBADD8510356}" sibTransId="{83726A2C-448A-4AE4-A556-43F1CA6C12DF}"/>
    <dgm:cxn modelId="{5F439DF6-45C4-46BE-9FD5-99156A2E3DBF}" type="presOf" srcId="{386989F0-C519-4CD2-BE77-E4883F7A8761}" destId="{BB468046-3417-4FB8-9D41-FBC57EB6D00B}" srcOrd="0" destOrd="0" presId="urn:microsoft.com/office/officeart/2005/8/layout/default#11"/>
    <dgm:cxn modelId="{126E7E74-6611-4341-B068-EF2C26AE0B97}" srcId="{910B5D60-1354-4DC7-97B2-8AEDBBCCEBA4}" destId="{1969CA08-3A9A-45B8-A63B-CFD88CDFB797}" srcOrd="0" destOrd="0" parTransId="{4395D1EB-B4AF-4393-8F60-D29E94EEB079}" sibTransId="{3C5D2E7C-E4D8-416C-A547-22F082FA9F75}"/>
    <dgm:cxn modelId="{4EFE8E36-3902-4C7D-8FC3-E433D5111EAD}" srcId="{910B5D60-1354-4DC7-97B2-8AEDBBCCEBA4}" destId="{49F3BEF4-CAF8-40A2-8225-F680342612C1}" srcOrd="4" destOrd="0" parTransId="{2C8A9A19-B8A0-4E9B-8A6C-913CD3950A9F}" sibTransId="{BF0C199A-D40F-44AD-B32E-E16B92CAACA8}"/>
    <dgm:cxn modelId="{136A4E7B-0D7E-4BC3-8305-615A40EEE09E}" srcId="{910B5D60-1354-4DC7-97B2-8AEDBBCCEBA4}" destId="{BF101F57-A3ED-44D5-9B9C-C4F1FD7127C1}" srcOrd="3" destOrd="0" parTransId="{3BF1316F-78FF-4BFA-83FB-E11D8D30CE2A}" sibTransId="{72EBAC4C-CE9E-4E76-B358-1FDEEA4714E7}"/>
    <dgm:cxn modelId="{407A7586-62A8-4B29-8B20-7D97C2071C3D}" type="presParOf" srcId="{8E3172D3-E844-4286-A4F3-36964EF22FE3}" destId="{5D495712-31F5-4D8F-BF99-B1095E19A889}" srcOrd="0" destOrd="0" presId="urn:microsoft.com/office/officeart/2005/8/layout/default#11"/>
    <dgm:cxn modelId="{92619AB9-9AEA-47D9-867E-C2572F28ED2B}" type="presParOf" srcId="{8E3172D3-E844-4286-A4F3-36964EF22FE3}" destId="{C4B999E3-BB3C-459B-B9DA-9282EFD21FF4}" srcOrd="1" destOrd="0" presId="urn:microsoft.com/office/officeart/2005/8/layout/default#11"/>
    <dgm:cxn modelId="{5D7C6EBA-6572-4BCB-BAB5-0BB788093AA3}" type="presParOf" srcId="{8E3172D3-E844-4286-A4F3-36964EF22FE3}" destId="{BA346A4A-87FC-4266-BA84-DFBE39EFA353}" srcOrd="2" destOrd="0" presId="urn:microsoft.com/office/officeart/2005/8/layout/default#11"/>
    <dgm:cxn modelId="{23B90255-2805-4B1C-BA1F-1633303BC9DC}" type="presParOf" srcId="{8E3172D3-E844-4286-A4F3-36964EF22FE3}" destId="{74A4E167-E99D-40F9-A935-1DA7A5E32A42}" srcOrd="3" destOrd="0" presId="urn:microsoft.com/office/officeart/2005/8/layout/default#11"/>
    <dgm:cxn modelId="{EF096E70-B646-4CDA-95D8-F6133C7C1830}" type="presParOf" srcId="{8E3172D3-E844-4286-A4F3-36964EF22FE3}" destId="{BB468046-3417-4FB8-9D41-FBC57EB6D00B}" srcOrd="4" destOrd="0" presId="urn:microsoft.com/office/officeart/2005/8/layout/default#11"/>
    <dgm:cxn modelId="{E9069A50-81F3-41E2-A3B9-A3796218A1F7}" type="presParOf" srcId="{8E3172D3-E844-4286-A4F3-36964EF22FE3}" destId="{9150DA5A-1A18-4FAD-AA77-FE45B09BFDE3}" srcOrd="5" destOrd="0" presId="urn:microsoft.com/office/officeart/2005/8/layout/default#11"/>
    <dgm:cxn modelId="{E4D4D761-C73C-4030-B7EA-FA1D52F31236}" type="presParOf" srcId="{8E3172D3-E844-4286-A4F3-36964EF22FE3}" destId="{A6B38C9F-B8BF-4E5C-BD06-CED24FF34D52}" srcOrd="6" destOrd="0" presId="urn:microsoft.com/office/officeart/2005/8/layout/default#11"/>
    <dgm:cxn modelId="{2E61A8EB-59AF-4800-B950-35FB89A61B9C}" type="presParOf" srcId="{8E3172D3-E844-4286-A4F3-36964EF22FE3}" destId="{BE210AB4-BE40-4F29-A021-147AB9E96E8F}" srcOrd="7" destOrd="0" presId="urn:microsoft.com/office/officeart/2005/8/layout/default#11"/>
    <dgm:cxn modelId="{B22AFFF6-533A-4A5B-8920-B860224386B7}" type="presParOf" srcId="{8E3172D3-E844-4286-A4F3-36964EF22FE3}" destId="{40CDB5BF-81E2-422A-A85E-746CE8F70286}" srcOrd="8" destOrd="0" presId="urn:microsoft.com/office/officeart/2005/8/layout/default#11"/>
    <dgm:cxn modelId="{69309AF4-824F-46BE-9B08-167B303BDB33}" type="presParOf" srcId="{8E3172D3-E844-4286-A4F3-36964EF22FE3}" destId="{032256A5-0CDF-426A-980E-427EDBCF7F13}" srcOrd="9" destOrd="0" presId="urn:microsoft.com/office/officeart/2005/8/layout/default#11"/>
    <dgm:cxn modelId="{1A6DFE3A-AF55-4CEF-8B01-73F80313438D}" type="presParOf" srcId="{8E3172D3-E844-4286-A4F3-36964EF22FE3}" destId="{DDECCDBB-539B-4A18-9464-F285E2889F71}" srcOrd="10" destOrd="0" presId="urn:microsoft.com/office/officeart/2005/8/layout/default#11"/>
    <dgm:cxn modelId="{F4936F2F-3DCA-49E5-B4DC-C872C06EB9E4}" type="presParOf" srcId="{8E3172D3-E844-4286-A4F3-36964EF22FE3}" destId="{EB061085-26BA-4D32-8751-59FE48D50F27}" srcOrd="11" destOrd="0" presId="urn:microsoft.com/office/officeart/2005/8/layout/default#11"/>
    <dgm:cxn modelId="{2981225B-891C-49D1-9272-8770E71F5BF8}" type="presParOf" srcId="{8E3172D3-E844-4286-A4F3-36964EF22FE3}" destId="{317DE4A1-D05D-405E-87A5-AF9B7ABE5E9E}" srcOrd="12" destOrd="0" presId="urn:microsoft.com/office/officeart/2005/8/layout/default#11"/>
    <dgm:cxn modelId="{16102646-D729-4AA7-8DDB-6417260CF75A}" type="presParOf" srcId="{8E3172D3-E844-4286-A4F3-36964EF22FE3}" destId="{83CF2311-9190-4475-9DBF-CF425CB8480B}" srcOrd="13" destOrd="0" presId="urn:microsoft.com/office/officeart/2005/8/layout/default#11"/>
    <dgm:cxn modelId="{598ECC97-7ED8-47E9-B2E5-BFF4C4EC6764}" type="presParOf" srcId="{8E3172D3-E844-4286-A4F3-36964EF22FE3}" destId="{7E291A8D-67AA-4403-832A-CD0FA19495F7}" srcOrd="14" destOrd="0" presId="urn:microsoft.com/office/officeart/2005/8/layout/default#11"/>
    <dgm:cxn modelId="{E7EB23CC-C333-477C-BB27-82FE5B1B87CE}" type="presParOf" srcId="{8E3172D3-E844-4286-A4F3-36964EF22FE3}" destId="{0947951E-1AF0-485C-AAEB-42E1759187FB}" srcOrd="15" destOrd="0" presId="urn:microsoft.com/office/officeart/2005/8/layout/default#11"/>
    <dgm:cxn modelId="{131B0283-366F-4F93-98AA-4389FEA575FA}" type="presParOf" srcId="{8E3172D3-E844-4286-A4F3-36964EF22FE3}" destId="{03637244-CB07-40FA-860E-C8B1163F0389}" srcOrd="16" destOrd="0" presId="urn:microsoft.com/office/officeart/2005/8/layout/default#11"/>
    <dgm:cxn modelId="{C34C2AAB-B3E6-4141-B129-C9CBE1F6AAB3}" type="presParOf" srcId="{8E3172D3-E844-4286-A4F3-36964EF22FE3}" destId="{E5A2CB69-97A2-4EEB-9994-5A829F79F768}" srcOrd="17" destOrd="0" presId="urn:microsoft.com/office/officeart/2005/8/layout/default#11"/>
    <dgm:cxn modelId="{34623CB7-3D3A-4322-B9D0-4A5CB3679F15}" type="presParOf" srcId="{8E3172D3-E844-4286-A4F3-36964EF22FE3}" destId="{1251249A-7483-4EE1-ABE2-3AA87288A853}" srcOrd="18" destOrd="0" presId="urn:microsoft.com/office/officeart/2005/8/layout/defaul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5EBDAE5-B738-488B-B992-A9FA17AC9D2B}" type="doc">
      <dgm:prSet loTypeId="urn:microsoft.com/office/officeart/2005/8/layout/pyramid2" loCatId="pyramid" qsTypeId="urn:microsoft.com/office/officeart/2005/8/quickstyle/simple1#21" qsCatId="simple" csTypeId="urn:microsoft.com/office/officeart/2005/8/colors/accent1_2#27" csCatId="accent1" phldr="1"/>
      <dgm:spPr/>
      <dgm:t>
        <a:bodyPr/>
        <a:lstStyle/>
        <a:p>
          <a:endParaRPr lang="en-US"/>
        </a:p>
      </dgm:t>
    </dgm:pt>
    <dgm:pt modelId="{38E52D86-518B-4395-AE9C-1A63C22200D6}">
      <dgm:prSet/>
      <dgm:spPr>
        <a:solidFill>
          <a:srgbClr val="FFFF00">
            <a:alpha val="90000"/>
          </a:srgbClr>
        </a:solidFill>
        <a:ln>
          <a:solidFill>
            <a:schemeClr val="accent4">
              <a:lumMod val="60000"/>
              <a:lumOff val="40000"/>
            </a:schemeClr>
          </a:solidFill>
        </a:ln>
      </dgm:spPr>
      <dgm:t>
        <a:bodyPr/>
        <a:lstStyle/>
        <a:p>
          <a:pPr rtl="0"/>
          <a:r>
            <a:rPr lang="en-US" dirty="0" smtClean="0"/>
            <a:t>RFP specifications are too restrictive or too unstructured</a:t>
          </a:r>
          <a:endParaRPr lang="en-US" dirty="0"/>
        </a:p>
      </dgm:t>
    </dgm:pt>
    <dgm:pt modelId="{28E825E7-EE65-4FD8-9154-3EFB99C92FEB}" type="parTrans" cxnId="{9847F182-7C00-4040-9B54-41F79995581A}">
      <dgm:prSet/>
      <dgm:spPr/>
      <dgm:t>
        <a:bodyPr/>
        <a:lstStyle/>
        <a:p>
          <a:endParaRPr lang="en-US"/>
        </a:p>
      </dgm:t>
    </dgm:pt>
    <dgm:pt modelId="{9174E9D1-5F22-4019-A23A-027D0FC11336}" type="sibTrans" cxnId="{9847F182-7C00-4040-9B54-41F79995581A}">
      <dgm:prSet/>
      <dgm:spPr/>
      <dgm:t>
        <a:bodyPr/>
        <a:lstStyle/>
        <a:p>
          <a:endParaRPr lang="en-US"/>
        </a:p>
      </dgm:t>
    </dgm:pt>
    <dgm:pt modelId="{0F93C26A-3586-4BA9-8F76-7E42E4E3100E}">
      <dgm:prSet/>
      <dgm:spPr>
        <a:solidFill>
          <a:srgbClr val="FFFF00">
            <a:alpha val="90000"/>
          </a:srgbClr>
        </a:solidFill>
        <a:ln>
          <a:solidFill>
            <a:schemeClr val="accent4">
              <a:lumMod val="60000"/>
              <a:lumOff val="40000"/>
            </a:schemeClr>
          </a:solidFill>
        </a:ln>
      </dgm:spPr>
      <dgm:t>
        <a:bodyPr/>
        <a:lstStyle/>
        <a:p>
          <a:pPr rtl="0"/>
          <a:r>
            <a:rPr lang="en-US" dirty="0" smtClean="0"/>
            <a:t>Competing measures of system efficiency</a:t>
          </a:r>
          <a:endParaRPr lang="en-US" dirty="0"/>
        </a:p>
      </dgm:t>
    </dgm:pt>
    <dgm:pt modelId="{7FC9F062-753D-44E9-A58F-5E77D8432FF0}" type="parTrans" cxnId="{3954DC56-3C5F-4A61-9DCF-13643C8BE91C}">
      <dgm:prSet/>
      <dgm:spPr/>
      <dgm:t>
        <a:bodyPr/>
        <a:lstStyle/>
        <a:p>
          <a:endParaRPr lang="en-US"/>
        </a:p>
      </dgm:t>
    </dgm:pt>
    <dgm:pt modelId="{848829DE-65FB-40D5-97C7-664B09EABA8A}" type="sibTrans" cxnId="{3954DC56-3C5F-4A61-9DCF-13643C8BE91C}">
      <dgm:prSet/>
      <dgm:spPr/>
      <dgm:t>
        <a:bodyPr/>
        <a:lstStyle/>
        <a:p>
          <a:endParaRPr lang="en-US"/>
        </a:p>
      </dgm:t>
    </dgm:pt>
    <dgm:pt modelId="{A5106983-162D-4E66-83C3-DD36AB1351F4}">
      <dgm:prSet/>
      <dgm:spPr>
        <a:solidFill>
          <a:srgbClr val="FFFF00">
            <a:alpha val="90000"/>
          </a:srgbClr>
        </a:solidFill>
        <a:ln>
          <a:solidFill>
            <a:schemeClr val="accent4">
              <a:lumMod val="60000"/>
              <a:lumOff val="40000"/>
            </a:schemeClr>
          </a:solidFill>
        </a:ln>
      </dgm:spPr>
      <dgm:t>
        <a:bodyPr/>
        <a:lstStyle/>
        <a:p>
          <a:pPr rtl="0"/>
          <a:r>
            <a:rPr lang="en-US" dirty="0" smtClean="0"/>
            <a:t>Finding sufficient number of qualified contractors (bidders)</a:t>
          </a:r>
          <a:endParaRPr lang="en-US" dirty="0"/>
        </a:p>
      </dgm:t>
    </dgm:pt>
    <dgm:pt modelId="{5B87A571-A0DF-48D1-9527-E5F9C868B4A7}" type="parTrans" cxnId="{4A59589C-C7B7-4283-BFE9-EB76DFA7C988}">
      <dgm:prSet/>
      <dgm:spPr/>
      <dgm:t>
        <a:bodyPr/>
        <a:lstStyle/>
        <a:p>
          <a:endParaRPr lang="en-US"/>
        </a:p>
      </dgm:t>
    </dgm:pt>
    <dgm:pt modelId="{91001376-4C0F-4B0B-8F7D-C5CC457638E8}" type="sibTrans" cxnId="{4A59589C-C7B7-4283-BFE9-EB76DFA7C988}">
      <dgm:prSet/>
      <dgm:spPr/>
      <dgm:t>
        <a:bodyPr/>
        <a:lstStyle/>
        <a:p>
          <a:endParaRPr lang="en-US"/>
        </a:p>
      </dgm:t>
    </dgm:pt>
    <dgm:pt modelId="{924644C9-450C-4A23-8C20-17CB572CB15D}">
      <dgm:prSet/>
      <dgm:spPr>
        <a:solidFill>
          <a:srgbClr val="FFFF00">
            <a:alpha val="90000"/>
          </a:srgbClr>
        </a:solidFill>
        <a:ln>
          <a:solidFill>
            <a:schemeClr val="accent4">
              <a:lumMod val="60000"/>
              <a:lumOff val="40000"/>
            </a:schemeClr>
          </a:solidFill>
        </a:ln>
      </dgm:spPr>
      <dgm:t>
        <a:bodyPr/>
        <a:lstStyle/>
        <a:p>
          <a:pPr rtl="0"/>
          <a:r>
            <a:rPr lang="en-US" dirty="0" smtClean="0"/>
            <a:t>Lack of effective O&amp;M program</a:t>
          </a:r>
          <a:endParaRPr lang="en-US" dirty="0"/>
        </a:p>
      </dgm:t>
    </dgm:pt>
    <dgm:pt modelId="{032547C8-29B1-4FBC-BDEA-DFE8A45FF9DC}" type="parTrans" cxnId="{076C4320-BDBA-4207-BD49-FC7947C7D221}">
      <dgm:prSet/>
      <dgm:spPr/>
      <dgm:t>
        <a:bodyPr/>
        <a:lstStyle/>
        <a:p>
          <a:endParaRPr lang="en-US"/>
        </a:p>
      </dgm:t>
    </dgm:pt>
    <dgm:pt modelId="{D8BF34A5-0B12-4595-BB73-842CB8D6376C}" type="sibTrans" cxnId="{076C4320-BDBA-4207-BD49-FC7947C7D221}">
      <dgm:prSet/>
      <dgm:spPr/>
      <dgm:t>
        <a:bodyPr/>
        <a:lstStyle/>
        <a:p>
          <a:endParaRPr lang="en-US"/>
        </a:p>
      </dgm:t>
    </dgm:pt>
    <dgm:pt modelId="{1D14A993-BBAC-4958-9EE3-1F4CD0323509}">
      <dgm:prSet/>
      <dgm:spPr>
        <a:solidFill>
          <a:srgbClr val="FFFF00">
            <a:alpha val="90000"/>
          </a:srgbClr>
        </a:solidFill>
        <a:ln>
          <a:solidFill>
            <a:schemeClr val="accent4">
              <a:lumMod val="60000"/>
              <a:lumOff val="40000"/>
            </a:schemeClr>
          </a:solidFill>
        </a:ln>
      </dgm:spPr>
      <dgm:t>
        <a:bodyPr/>
        <a:lstStyle/>
        <a:p>
          <a:pPr rtl="0"/>
          <a:r>
            <a:rPr lang="en-US" dirty="0" smtClean="0"/>
            <a:t>Lack of strong monitoring program</a:t>
          </a:r>
          <a:endParaRPr lang="en-US" dirty="0"/>
        </a:p>
      </dgm:t>
    </dgm:pt>
    <dgm:pt modelId="{8B5A1894-9248-416B-949C-9CF639A95D72}" type="parTrans" cxnId="{38517561-A2C4-4D83-AD6C-10D91693781E}">
      <dgm:prSet/>
      <dgm:spPr/>
      <dgm:t>
        <a:bodyPr/>
        <a:lstStyle/>
        <a:p>
          <a:endParaRPr lang="en-US"/>
        </a:p>
      </dgm:t>
    </dgm:pt>
    <dgm:pt modelId="{F84F6A71-5027-4A0B-AF26-9E85DB0D5C4C}" type="sibTrans" cxnId="{38517561-A2C4-4D83-AD6C-10D91693781E}">
      <dgm:prSet/>
      <dgm:spPr/>
      <dgm:t>
        <a:bodyPr/>
        <a:lstStyle/>
        <a:p>
          <a:endParaRPr lang="en-US"/>
        </a:p>
      </dgm:t>
    </dgm:pt>
    <dgm:pt modelId="{D80D2CCD-B746-4E95-AA21-2B0E19B37748}" type="pres">
      <dgm:prSet presAssocID="{15EBDAE5-B738-488B-B992-A9FA17AC9D2B}" presName="compositeShape" presStyleCnt="0">
        <dgm:presLayoutVars>
          <dgm:dir/>
          <dgm:resizeHandles/>
        </dgm:presLayoutVars>
      </dgm:prSet>
      <dgm:spPr/>
      <dgm:t>
        <a:bodyPr/>
        <a:lstStyle/>
        <a:p>
          <a:endParaRPr lang="en-US"/>
        </a:p>
      </dgm:t>
    </dgm:pt>
    <dgm:pt modelId="{3E682CDB-5F8D-4543-90DD-73C43114001C}" type="pres">
      <dgm:prSet presAssocID="{15EBDAE5-B738-488B-B992-A9FA17AC9D2B}" presName="pyramid" presStyleLbl="node1" presStyleIdx="0" presStyleCnt="1"/>
      <dgm:spPr>
        <a:solidFill>
          <a:schemeClr val="accent4"/>
        </a:solidFill>
      </dgm:spPr>
      <dgm:t>
        <a:bodyPr/>
        <a:lstStyle/>
        <a:p>
          <a:endParaRPr lang="en-US"/>
        </a:p>
      </dgm:t>
    </dgm:pt>
    <dgm:pt modelId="{754F4241-7535-4DCE-AEEC-10156834006A}" type="pres">
      <dgm:prSet presAssocID="{15EBDAE5-B738-488B-B992-A9FA17AC9D2B}" presName="theList" presStyleCnt="0"/>
      <dgm:spPr/>
    </dgm:pt>
    <dgm:pt modelId="{2B1AE895-95DF-443A-9E31-0C593128E7C8}" type="pres">
      <dgm:prSet presAssocID="{38E52D86-518B-4395-AE9C-1A63C22200D6}" presName="aNode" presStyleLbl="fgAcc1" presStyleIdx="0" presStyleCnt="5">
        <dgm:presLayoutVars>
          <dgm:bulletEnabled val="1"/>
        </dgm:presLayoutVars>
      </dgm:prSet>
      <dgm:spPr/>
      <dgm:t>
        <a:bodyPr/>
        <a:lstStyle/>
        <a:p>
          <a:endParaRPr lang="en-US"/>
        </a:p>
      </dgm:t>
    </dgm:pt>
    <dgm:pt modelId="{BAE5DCD8-1D0C-4B31-B447-2C508C95B75A}" type="pres">
      <dgm:prSet presAssocID="{38E52D86-518B-4395-AE9C-1A63C22200D6}" presName="aSpace" presStyleCnt="0"/>
      <dgm:spPr/>
    </dgm:pt>
    <dgm:pt modelId="{40E4C8C2-1826-4DFE-9766-6239FDBB0292}" type="pres">
      <dgm:prSet presAssocID="{0F93C26A-3586-4BA9-8F76-7E42E4E3100E}" presName="aNode" presStyleLbl="fgAcc1" presStyleIdx="1" presStyleCnt="5">
        <dgm:presLayoutVars>
          <dgm:bulletEnabled val="1"/>
        </dgm:presLayoutVars>
      </dgm:prSet>
      <dgm:spPr/>
      <dgm:t>
        <a:bodyPr/>
        <a:lstStyle/>
        <a:p>
          <a:endParaRPr lang="en-US"/>
        </a:p>
      </dgm:t>
    </dgm:pt>
    <dgm:pt modelId="{B2B845F0-8A72-47A6-8809-42E285611263}" type="pres">
      <dgm:prSet presAssocID="{0F93C26A-3586-4BA9-8F76-7E42E4E3100E}" presName="aSpace" presStyleCnt="0"/>
      <dgm:spPr/>
    </dgm:pt>
    <dgm:pt modelId="{83274CCD-D927-40B9-BDA7-ACBB39D558E2}" type="pres">
      <dgm:prSet presAssocID="{A5106983-162D-4E66-83C3-DD36AB1351F4}" presName="aNode" presStyleLbl="fgAcc1" presStyleIdx="2" presStyleCnt="5">
        <dgm:presLayoutVars>
          <dgm:bulletEnabled val="1"/>
        </dgm:presLayoutVars>
      </dgm:prSet>
      <dgm:spPr/>
      <dgm:t>
        <a:bodyPr/>
        <a:lstStyle/>
        <a:p>
          <a:endParaRPr lang="en-US"/>
        </a:p>
      </dgm:t>
    </dgm:pt>
    <dgm:pt modelId="{729AA3A7-1594-4D7B-B9CA-A6341C7D3EA0}" type="pres">
      <dgm:prSet presAssocID="{A5106983-162D-4E66-83C3-DD36AB1351F4}" presName="aSpace" presStyleCnt="0"/>
      <dgm:spPr/>
    </dgm:pt>
    <dgm:pt modelId="{7E15AB82-27CA-4CE5-9250-C2688B52616C}" type="pres">
      <dgm:prSet presAssocID="{924644C9-450C-4A23-8C20-17CB572CB15D}" presName="aNode" presStyleLbl="fgAcc1" presStyleIdx="3" presStyleCnt="5">
        <dgm:presLayoutVars>
          <dgm:bulletEnabled val="1"/>
        </dgm:presLayoutVars>
      </dgm:prSet>
      <dgm:spPr/>
      <dgm:t>
        <a:bodyPr/>
        <a:lstStyle/>
        <a:p>
          <a:endParaRPr lang="en-US"/>
        </a:p>
      </dgm:t>
    </dgm:pt>
    <dgm:pt modelId="{EC784FC0-360F-400B-B61A-709DF93CECFF}" type="pres">
      <dgm:prSet presAssocID="{924644C9-450C-4A23-8C20-17CB572CB15D}" presName="aSpace" presStyleCnt="0"/>
      <dgm:spPr/>
    </dgm:pt>
    <dgm:pt modelId="{D2C9AF2F-484C-4DE4-83A6-8E80104720EC}" type="pres">
      <dgm:prSet presAssocID="{1D14A993-BBAC-4958-9EE3-1F4CD0323509}" presName="aNode" presStyleLbl="fgAcc1" presStyleIdx="4" presStyleCnt="5">
        <dgm:presLayoutVars>
          <dgm:bulletEnabled val="1"/>
        </dgm:presLayoutVars>
      </dgm:prSet>
      <dgm:spPr/>
      <dgm:t>
        <a:bodyPr/>
        <a:lstStyle/>
        <a:p>
          <a:endParaRPr lang="en-US"/>
        </a:p>
      </dgm:t>
    </dgm:pt>
    <dgm:pt modelId="{FC313FF4-79C0-4889-8C5A-550768156CDF}" type="pres">
      <dgm:prSet presAssocID="{1D14A993-BBAC-4958-9EE3-1F4CD0323509}" presName="aSpace" presStyleCnt="0"/>
      <dgm:spPr/>
    </dgm:pt>
  </dgm:ptLst>
  <dgm:cxnLst>
    <dgm:cxn modelId="{3954DC56-3C5F-4A61-9DCF-13643C8BE91C}" srcId="{15EBDAE5-B738-488B-B992-A9FA17AC9D2B}" destId="{0F93C26A-3586-4BA9-8F76-7E42E4E3100E}" srcOrd="1" destOrd="0" parTransId="{7FC9F062-753D-44E9-A58F-5E77D8432FF0}" sibTransId="{848829DE-65FB-40D5-97C7-664B09EABA8A}"/>
    <dgm:cxn modelId="{9847F182-7C00-4040-9B54-41F79995581A}" srcId="{15EBDAE5-B738-488B-B992-A9FA17AC9D2B}" destId="{38E52D86-518B-4395-AE9C-1A63C22200D6}" srcOrd="0" destOrd="0" parTransId="{28E825E7-EE65-4FD8-9154-3EFB99C92FEB}" sibTransId="{9174E9D1-5F22-4019-A23A-027D0FC11336}"/>
    <dgm:cxn modelId="{010410AD-B189-46D9-A8F3-1F9EFF0D5E1C}" type="presOf" srcId="{0F93C26A-3586-4BA9-8F76-7E42E4E3100E}" destId="{40E4C8C2-1826-4DFE-9766-6239FDBB0292}" srcOrd="0" destOrd="0" presId="urn:microsoft.com/office/officeart/2005/8/layout/pyramid2"/>
    <dgm:cxn modelId="{29D92342-AFB1-4E1C-8296-DCE2BBD12F2A}" type="presOf" srcId="{38E52D86-518B-4395-AE9C-1A63C22200D6}" destId="{2B1AE895-95DF-443A-9E31-0C593128E7C8}" srcOrd="0" destOrd="0" presId="urn:microsoft.com/office/officeart/2005/8/layout/pyramid2"/>
    <dgm:cxn modelId="{16383724-E00C-4CD2-9851-5C3AB5221736}" type="presOf" srcId="{A5106983-162D-4E66-83C3-DD36AB1351F4}" destId="{83274CCD-D927-40B9-BDA7-ACBB39D558E2}" srcOrd="0" destOrd="0" presId="urn:microsoft.com/office/officeart/2005/8/layout/pyramid2"/>
    <dgm:cxn modelId="{CBD98D5B-97C9-4220-BBE9-D29070E62A5B}" type="presOf" srcId="{1D14A993-BBAC-4958-9EE3-1F4CD0323509}" destId="{D2C9AF2F-484C-4DE4-83A6-8E80104720EC}" srcOrd="0" destOrd="0" presId="urn:microsoft.com/office/officeart/2005/8/layout/pyramid2"/>
    <dgm:cxn modelId="{076C4320-BDBA-4207-BD49-FC7947C7D221}" srcId="{15EBDAE5-B738-488B-B992-A9FA17AC9D2B}" destId="{924644C9-450C-4A23-8C20-17CB572CB15D}" srcOrd="3" destOrd="0" parTransId="{032547C8-29B1-4FBC-BDEA-DFE8A45FF9DC}" sibTransId="{D8BF34A5-0B12-4595-BB73-842CB8D6376C}"/>
    <dgm:cxn modelId="{80CD5FB5-DAB3-43E8-ACF3-F5204FF62171}" type="presOf" srcId="{924644C9-450C-4A23-8C20-17CB572CB15D}" destId="{7E15AB82-27CA-4CE5-9250-C2688B52616C}" srcOrd="0" destOrd="0" presId="urn:microsoft.com/office/officeart/2005/8/layout/pyramid2"/>
    <dgm:cxn modelId="{69D27EE3-79CA-48B0-A0A3-EF510A7913FF}" type="presOf" srcId="{15EBDAE5-B738-488B-B992-A9FA17AC9D2B}" destId="{D80D2CCD-B746-4E95-AA21-2B0E19B37748}" srcOrd="0" destOrd="0" presId="urn:microsoft.com/office/officeart/2005/8/layout/pyramid2"/>
    <dgm:cxn modelId="{38517561-A2C4-4D83-AD6C-10D91693781E}" srcId="{15EBDAE5-B738-488B-B992-A9FA17AC9D2B}" destId="{1D14A993-BBAC-4958-9EE3-1F4CD0323509}" srcOrd="4" destOrd="0" parTransId="{8B5A1894-9248-416B-949C-9CF639A95D72}" sibTransId="{F84F6A71-5027-4A0B-AF26-9E85DB0D5C4C}"/>
    <dgm:cxn modelId="{4A59589C-C7B7-4283-BFE9-EB76DFA7C988}" srcId="{15EBDAE5-B738-488B-B992-A9FA17AC9D2B}" destId="{A5106983-162D-4E66-83C3-DD36AB1351F4}" srcOrd="2" destOrd="0" parTransId="{5B87A571-A0DF-48D1-9527-E5F9C868B4A7}" sibTransId="{91001376-4C0F-4B0B-8F7D-C5CC457638E8}"/>
    <dgm:cxn modelId="{8680C3DB-B775-4262-A1A5-4381D69676DB}" type="presParOf" srcId="{D80D2CCD-B746-4E95-AA21-2B0E19B37748}" destId="{3E682CDB-5F8D-4543-90DD-73C43114001C}" srcOrd="0" destOrd="0" presId="urn:microsoft.com/office/officeart/2005/8/layout/pyramid2"/>
    <dgm:cxn modelId="{29372A4B-108F-4366-804F-4C6808C27F79}" type="presParOf" srcId="{D80D2CCD-B746-4E95-AA21-2B0E19B37748}" destId="{754F4241-7535-4DCE-AEEC-10156834006A}" srcOrd="1" destOrd="0" presId="urn:microsoft.com/office/officeart/2005/8/layout/pyramid2"/>
    <dgm:cxn modelId="{C12D16C3-B635-41E1-BB24-B58313F3DC91}" type="presParOf" srcId="{754F4241-7535-4DCE-AEEC-10156834006A}" destId="{2B1AE895-95DF-443A-9E31-0C593128E7C8}" srcOrd="0" destOrd="0" presId="urn:microsoft.com/office/officeart/2005/8/layout/pyramid2"/>
    <dgm:cxn modelId="{6B04590C-819B-42DE-BDE1-6C72D80FF88F}" type="presParOf" srcId="{754F4241-7535-4DCE-AEEC-10156834006A}" destId="{BAE5DCD8-1D0C-4B31-B447-2C508C95B75A}" srcOrd="1" destOrd="0" presId="urn:microsoft.com/office/officeart/2005/8/layout/pyramid2"/>
    <dgm:cxn modelId="{D4C1331A-24B8-4EC8-A8AB-6C6257101478}" type="presParOf" srcId="{754F4241-7535-4DCE-AEEC-10156834006A}" destId="{40E4C8C2-1826-4DFE-9766-6239FDBB0292}" srcOrd="2" destOrd="0" presId="urn:microsoft.com/office/officeart/2005/8/layout/pyramid2"/>
    <dgm:cxn modelId="{62B97D37-4133-42E0-8089-F9C5D8BC29F9}" type="presParOf" srcId="{754F4241-7535-4DCE-AEEC-10156834006A}" destId="{B2B845F0-8A72-47A6-8809-42E285611263}" srcOrd="3" destOrd="0" presId="urn:microsoft.com/office/officeart/2005/8/layout/pyramid2"/>
    <dgm:cxn modelId="{3A986227-03F8-42AF-96DA-AAD1D5D91DFA}" type="presParOf" srcId="{754F4241-7535-4DCE-AEEC-10156834006A}" destId="{83274CCD-D927-40B9-BDA7-ACBB39D558E2}" srcOrd="4" destOrd="0" presId="urn:microsoft.com/office/officeart/2005/8/layout/pyramid2"/>
    <dgm:cxn modelId="{AA789B63-6633-4433-91A5-35E243CCAD7D}" type="presParOf" srcId="{754F4241-7535-4DCE-AEEC-10156834006A}" destId="{729AA3A7-1594-4D7B-B9CA-A6341C7D3EA0}" srcOrd="5" destOrd="0" presId="urn:microsoft.com/office/officeart/2005/8/layout/pyramid2"/>
    <dgm:cxn modelId="{8B626700-1ABB-4DF0-93AF-00AFF4C968B5}" type="presParOf" srcId="{754F4241-7535-4DCE-AEEC-10156834006A}" destId="{7E15AB82-27CA-4CE5-9250-C2688B52616C}" srcOrd="6" destOrd="0" presId="urn:microsoft.com/office/officeart/2005/8/layout/pyramid2"/>
    <dgm:cxn modelId="{5B2A7C77-0994-4CB9-AD7B-02E5C3E8B34E}" type="presParOf" srcId="{754F4241-7535-4DCE-AEEC-10156834006A}" destId="{EC784FC0-360F-400B-B61A-709DF93CECFF}" srcOrd="7" destOrd="0" presId="urn:microsoft.com/office/officeart/2005/8/layout/pyramid2"/>
    <dgm:cxn modelId="{16212A9C-5F4B-4C8A-A63C-5ED9884B3322}" type="presParOf" srcId="{754F4241-7535-4DCE-AEEC-10156834006A}" destId="{D2C9AF2F-484C-4DE4-83A6-8E80104720EC}" srcOrd="8" destOrd="0" presId="urn:microsoft.com/office/officeart/2005/8/layout/pyramid2"/>
    <dgm:cxn modelId="{F0D93820-2018-443D-9756-1F43A0636712}" type="presParOf" srcId="{754F4241-7535-4DCE-AEEC-10156834006A}" destId="{FC313FF4-79C0-4889-8C5A-550768156CDF}" srcOrd="9"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EFD390F3-0A6D-4C0C-83C3-18EDAA4814E7}" type="doc">
      <dgm:prSet loTypeId="urn:microsoft.com/office/officeart/2005/8/layout/default#14" loCatId="list" qsTypeId="urn:microsoft.com/office/officeart/2005/8/quickstyle/simple1#23" qsCatId="simple" csTypeId="urn:microsoft.com/office/officeart/2005/8/colors/accent4_3" csCatId="accent4" phldr="1"/>
      <dgm:spPr/>
      <dgm:t>
        <a:bodyPr/>
        <a:lstStyle/>
        <a:p>
          <a:endParaRPr lang="en-US"/>
        </a:p>
      </dgm:t>
    </dgm:pt>
    <dgm:pt modelId="{73F9083C-1D11-478D-85D1-F5A5E74FF107}">
      <dgm:prSet/>
      <dgm:spPr/>
      <dgm:t>
        <a:bodyPr/>
        <a:lstStyle/>
        <a:p>
          <a:pPr rtl="0"/>
          <a:r>
            <a:rPr lang="en-US" dirty="0" smtClean="0"/>
            <a:t>Energy cost reductions of 10‐15%</a:t>
          </a:r>
          <a:endParaRPr lang="en-US" dirty="0"/>
        </a:p>
      </dgm:t>
    </dgm:pt>
    <dgm:pt modelId="{5A6D141F-059E-4A78-BDE2-B5AA2CA6388D}" type="parTrans" cxnId="{1C8BE128-D6EF-435A-96E3-FB3ADF51F9E8}">
      <dgm:prSet/>
      <dgm:spPr/>
      <dgm:t>
        <a:bodyPr/>
        <a:lstStyle/>
        <a:p>
          <a:endParaRPr lang="en-US"/>
        </a:p>
      </dgm:t>
    </dgm:pt>
    <dgm:pt modelId="{EB9E5919-3E7A-47A8-96AB-63D7C667B405}" type="sibTrans" cxnId="{1C8BE128-D6EF-435A-96E3-FB3ADF51F9E8}">
      <dgm:prSet/>
      <dgm:spPr/>
      <dgm:t>
        <a:bodyPr/>
        <a:lstStyle/>
        <a:p>
          <a:endParaRPr lang="en-US"/>
        </a:p>
      </dgm:t>
    </dgm:pt>
    <dgm:pt modelId="{A58BEF97-0540-4A61-9B29-A284B3114D2A}">
      <dgm:prSet/>
      <dgm:spPr/>
      <dgm:t>
        <a:bodyPr/>
        <a:lstStyle/>
        <a:p>
          <a:pPr rtl="0"/>
          <a:r>
            <a:rPr lang="en-US" dirty="0" smtClean="0"/>
            <a:t>Market‐leading contract terms</a:t>
          </a:r>
          <a:endParaRPr lang="en-US" dirty="0"/>
        </a:p>
      </dgm:t>
    </dgm:pt>
    <dgm:pt modelId="{A3A90FDE-419B-4412-8889-D5FC6E0F3D42}" type="parTrans" cxnId="{13A77271-1DEF-4CDB-86C5-F32C4D15289A}">
      <dgm:prSet/>
      <dgm:spPr/>
      <dgm:t>
        <a:bodyPr/>
        <a:lstStyle/>
        <a:p>
          <a:endParaRPr lang="en-US"/>
        </a:p>
      </dgm:t>
    </dgm:pt>
    <dgm:pt modelId="{826ABB9C-DD97-4534-A6D2-013AD570E05A}" type="sibTrans" cxnId="{13A77271-1DEF-4CDB-86C5-F32C4D15289A}">
      <dgm:prSet/>
      <dgm:spPr/>
      <dgm:t>
        <a:bodyPr/>
        <a:lstStyle/>
        <a:p>
          <a:endParaRPr lang="en-US"/>
        </a:p>
      </dgm:t>
    </dgm:pt>
    <dgm:pt modelId="{06821720-2030-4B99-B40F-9DE1E4A05DF8}">
      <dgm:prSet/>
      <dgm:spPr/>
      <dgm:t>
        <a:bodyPr/>
        <a:lstStyle/>
        <a:p>
          <a:pPr rtl="0"/>
          <a:r>
            <a:rPr lang="en-US" dirty="0" smtClean="0"/>
            <a:t>Early achievement of GHG goals</a:t>
          </a:r>
          <a:endParaRPr lang="en-US" dirty="0"/>
        </a:p>
      </dgm:t>
    </dgm:pt>
    <dgm:pt modelId="{96EFFA00-57CD-414D-92AC-033750D9DA17}" type="parTrans" cxnId="{A09FE4BC-A494-47FF-8069-097976423A68}">
      <dgm:prSet/>
      <dgm:spPr/>
      <dgm:t>
        <a:bodyPr/>
        <a:lstStyle/>
        <a:p>
          <a:endParaRPr lang="en-US"/>
        </a:p>
      </dgm:t>
    </dgm:pt>
    <dgm:pt modelId="{0E595BDF-235F-4539-B208-384575F00259}" type="sibTrans" cxnId="{A09FE4BC-A494-47FF-8069-097976423A68}">
      <dgm:prSet/>
      <dgm:spPr/>
      <dgm:t>
        <a:bodyPr/>
        <a:lstStyle/>
        <a:p>
          <a:endParaRPr lang="en-US"/>
        </a:p>
      </dgm:t>
    </dgm:pt>
    <dgm:pt modelId="{48A3A221-8F73-441D-AD51-D5B90F9EBFE0}">
      <dgm:prSet/>
      <dgm:spPr/>
      <dgm:t>
        <a:bodyPr/>
        <a:lstStyle/>
        <a:p>
          <a:pPr rtl="0"/>
          <a:r>
            <a:rPr lang="en-US" dirty="0" smtClean="0"/>
            <a:t>50% savings in administrative and transaction costs</a:t>
          </a:r>
          <a:endParaRPr lang="en-US" dirty="0"/>
        </a:p>
      </dgm:t>
    </dgm:pt>
    <dgm:pt modelId="{CB29376C-8F75-42B2-ABAD-6FE5F181744D}" type="parTrans" cxnId="{187DFA41-BFF4-4BB3-ABA2-9436F05EB40D}">
      <dgm:prSet/>
      <dgm:spPr/>
      <dgm:t>
        <a:bodyPr/>
        <a:lstStyle/>
        <a:p>
          <a:endParaRPr lang="en-US"/>
        </a:p>
      </dgm:t>
    </dgm:pt>
    <dgm:pt modelId="{06D1BC07-DA96-4C13-8673-D03707613106}" type="sibTrans" cxnId="{187DFA41-BFF4-4BB3-ABA2-9436F05EB40D}">
      <dgm:prSet/>
      <dgm:spPr/>
      <dgm:t>
        <a:bodyPr/>
        <a:lstStyle/>
        <a:p>
          <a:endParaRPr lang="en-US"/>
        </a:p>
      </dgm:t>
    </dgm:pt>
    <dgm:pt modelId="{35E5B814-2614-490C-BA5A-6F0939D1B0C4}">
      <dgm:prSet/>
      <dgm:spPr/>
      <dgm:t>
        <a:bodyPr/>
        <a:lstStyle/>
        <a:p>
          <a:pPr rtl="0"/>
          <a:r>
            <a:rPr lang="en-US" dirty="0" smtClean="0"/>
            <a:t>Stabilized cost of electrical energy</a:t>
          </a:r>
          <a:endParaRPr lang="en-US" dirty="0"/>
        </a:p>
      </dgm:t>
    </dgm:pt>
    <dgm:pt modelId="{F89E88E8-3ADB-4080-93D6-7D6F05C4C611}" type="parTrans" cxnId="{EED26FB1-ECF3-424D-BDD4-91EBBF8FBC61}">
      <dgm:prSet/>
      <dgm:spPr/>
      <dgm:t>
        <a:bodyPr/>
        <a:lstStyle/>
        <a:p>
          <a:endParaRPr lang="en-US"/>
        </a:p>
      </dgm:t>
    </dgm:pt>
    <dgm:pt modelId="{250D5983-3A0E-412A-8CAD-E573AC2FDEA4}" type="sibTrans" cxnId="{EED26FB1-ECF3-424D-BDD4-91EBBF8FBC61}">
      <dgm:prSet/>
      <dgm:spPr/>
      <dgm:t>
        <a:bodyPr/>
        <a:lstStyle/>
        <a:p>
          <a:endParaRPr lang="en-US"/>
        </a:p>
      </dgm:t>
    </dgm:pt>
    <dgm:pt modelId="{01D9D763-1891-4449-89A7-60D7A08CDDCF}">
      <dgm:prSet/>
      <dgm:spPr/>
      <dgm:t>
        <a:bodyPr/>
        <a:lstStyle/>
        <a:p>
          <a:pPr rtl="0"/>
          <a:r>
            <a:rPr lang="en-US" dirty="0" smtClean="0"/>
            <a:t>Reduced cost of PV through volume purchasing</a:t>
          </a:r>
          <a:endParaRPr lang="en-US" dirty="0"/>
        </a:p>
      </dgm:t>
    </dgm:pt>
    <dgm:pt modelId="{40CE465D-4466-4928-8190-0959519B8D64}" type="parTrans" cxnId="{450E369A-E42E-4816-987E-DCEDBB34088E}">
      <dgm:prSet/>
      <dgm:spPr/>
      <dgm:t>
        <a:bodyPr/>
        <a:lstStyle/>
        <a:p>
          <a:endParaRPr lang="en-US"/>
        </a:p>
      </dgm:t>
    </dgm:pt>
    <dgm:pt modelId="{9AA98BFD-C606-4625-AD71-D28DBD41602A}" type="sibTrans" cxnId="{450E369A-E42E-4816-987E-DCEDBB34088E}">
      <dgm:prSet/>
      <dgm:spPr/>
      <dgm:t>
        <a:bodyPr/>
        <a:lstStyle/>
        <a:p>
          <a:endParaRPr lang="en-US"/>
        </a:p>
      </dgm:t>
    </dgm:pt>
    <dgm:pt modelId="{8A6138C1-1456-410E-8BB9-B41B62BE661A}">
      <dgm:prSet/>
      <dgm:spPr/>
      <dgm:t>
        <a:bodyPr/>
        <a:lstStyle/>
        <a:p>
          <a:pPr rtl="0"/>
          <a:r>
            <a:rPr lang="en-US" dirty="0" smtClean="0"/>
            <a:t>Reduced vendor costs through economies of scale</a:t>
          </a:r>
          <a:endParaRPr lang="en-US" dirty="0"/>
        </a:p>
      </dgm:t>
    </dgm:pt>
    <dgm:pt modelId="{7A210C79-F2FC-4767-B0B5-D1365228B24A}" type="parTrans" cxnId="{4F1E818D-76D0-49C1-BE1C-066D6FD2171E}">
      <dgm:prSet/>
      <dgm:spPr/>
      <dgm:t>
        <a:bodyPr/>
        <a:lstStyle/>
        <a:p>
          <a:endParaRPr lang="en-US"/>
        </a:p>
      </dgm:t>
    </dgm:pt>
    <dgm:pt modelId="{2E751573-B983-496E-961C-BEB0F6A072CE}" type="sibTrans" cxnId="{4F1E818D-76D0-49C1-BE1C-066D6FD2171E}">
      <dgm:prSet/>
      <dgm:spPr/>
      <dgm:t>
        <a:bodyPr/>
        <a:lstStyle/>
        <a:p>
          <a:endParaRPr lang="en-US"/>
        </a:p>
      </dgm:t>
    </dgm:pt>
    <dgm:pt modelId="{51643E8E-F401-481D-820B-9FD79E317E7B}">
      <dgm:prSet/>
      <dgm:spPr/>
      <dgm:t>
        <a:bodyPr/>
        <a:lstStyle/>
        <a:p>
          <a:pPr rtl="0"/>
          <a:r>
            <a:rPr lang="en-US" dirty="0" smtClean="0"/>
            <a:t>Help smaller cities leverage technical expertise</a:t>
          </a:r>
          <a:endParaRPr lang="en-US" dirty="0"/>
        </a:p>
      </dgm:t>
    </dgm:pt>
    <dgm:pt modelId="{136F2C19-5267-47DE-A966-955F9A2E4B27}" type="parTrans" cxnId="{626736DE-711E-4A9C-80EA-AAEF3EC14758}">
      <dgm:prSet/>
      <dgm:spPr/>
      <dgm:t>
        <a:bodyPr/>
        <a:lstStyle/>
        <a:p>
          <a:endParaRPr lang="en-US"/>
        </a:p>
      </dgm:t>
    </dgm:pt>
    <dgm:pt modelId="{82E4786E-9C59-4247-B607-2B1763F9FA2C}" type="sibTrans" cxnId="{626736DE-711E-4A9C-80EA-AAEF3EC14758}">
      <dgm:prSet/>
      <dgm:spPr/>
      <dgm:t>
        <a:bodyPr/>
        <a:lstStyle/>
        <a:p>
          <a:endParaRPr lang="en-US"/>
        </a:p>
      </dgm:t>
    </dgm:pt>
    <dgm:pt modelId="{1809D719-E99F-4D9B-9680-0CCC05BD149D}">
      <dgm:prSet/>
      <dgm:spPr/>
      <dgm:t>
        <a:bodyPr/>
        <a:lstStyle/>
        <a:p>
          <a:pPr rtl="0"/>
          <a:r>
            <a:rPr lang="en-US" dirty="0" smtClean="0"/>
            <a:t>Stimulate creation of local clean tech jobs</a:t>
          </a:r>
          <a:endParaRPr lang="en-US" dirty="0"/>
        </a:p>
      </dgm:t>
    </dgm:pt>
    <dgm:pt modelId="{746AADDA-A603-4369-BEF1-F41D8B04323C}" type="parTrans" cxnId="{9F77C4EC-796A-4765-81C5-4E3A92A0A7CA}">
      <dgm:prSet/>
      <dgm:spPr/>
      <dgm:t>
        <a:bodyPr/>
        <a:lstStyle/>
        <a:p>
          <a:endParaRPr lang="en-US"/>
        </a:p>
      </dgm:t>
    </dgm:pt>
    <dgm:pt modelId="{7C10A2B6-E6B7-4BD1-813A-91D8D10E56B1}" type="sibTrans" cxnId="{9F77C4EC-796A-4765-81C5-4E3A92A0A7CA}">
      <dgm:prSet/>
      <dgm:spPr/>
      <dgm:t>
        <a:bodyPr/>
        <a:lstStyle/>
        <a:p>
          <a:endParaRPr lang="en-US"/>
        </a:p>
      </dgm:t>
    </dgm:pt>
    <dgm:pt modelId="{9EABE748-D52D-4DAD-A9FF-7E79B2A813A0}">
      <dgm:prSet/>
      <dgm:spPr/>
      <dgm:t>
        <a:bodyPr/>
        <a:lstStyle/>
        <a:p>
          <a:pPr rtl="0"/>
          <a:r>
            <a:rPr lang="en-US" dirty="0" smtClean="0"/>
            <a:t>Encourage use of local technologies and resources</a:t>
          </a:r>
          <a:endParaRPr lang="en-US" dirty="0"/>
        </a:p>
      </dgm:t>
    </dgm:pt>
    <dgm:pt modelId="{8B9667EA-7678-4772-AD3D-913FCB13418A}" type="parTrans" cxnId="{881C9742-31F2-407A-9160-66B43F083A4B}">
      <dgm:prSet/>
      <dgm:spPr/>
      <dgm:t>
        <a:bodyPr/>
        <a:lstStyle/>
        <a:p>
          <a:endParaRPr lang="en-US"/>
        </a:p>
      </dgm:t>
    </dgm:pt>
    <dgm:pt modelId="{99539968-9D6B-4F81-B076-8302696248D8}" type="sibTrans" cxnId="{881C9742-31F2-407A-9160-66B43F083A4B}">
      <dgm:prSet/>
      <dgm:spPr/>
      <dgm:t>
        <a:bodyPr/>
        <a:lstStyle/>
        <a:p>
          <a:endParaRPr lang="en-US"/>
        </a:p>
      </dgm:t>
    </dgm:pt>
    <dgm:pt modelId="{F9A42343-D137-45FC-ACC8-91C24BB476ED}" type="pres">
      <dgm:prSet presAssocID="{EFD390F3-0A6D-4C0C-83C3-18EDAA4814E7}" presName="diagram" presStyleCnt="0">
        <dgm:presLayoutVars>
          <dgm:dir/>
          <dgm:resizeHandles val="exact"/>
        </dgm:presLayoutVars>
      </dgm:prSet>
      <dgm:spPr/>
      <dgm:t>
        <a:bodyPr/>
        <a:lstStyle/>
        <a:p>
          <a:endParaRPr lang="en-US"/>
        </a:p>
      </dgm:t>
    </dgm:pt>
    <dgm:pt modelId="{39C0819E-17B5-49B1-988E-F0A502A1A430}" type="pres">
      <dgm:prSet presAssocID="{73F9083C-1D11-478D-85D1-F5A5E74FF107}" presName="node" presStyleLbl="node1" presStyleIdx="0" presStyleCnt="10" custLinFactY="18319" custLinFactNeighborY="100000">
        <dgm:presLayoutVars>
          <dgm:bulletEnabled val="1"/>
        </dgm:presLayoutVars>
      </dgm:prSet>
      <dgm:spPr/>
      <dgm:t>
        <a:bodyPr/>
        <a:lstStyle/>
        <a:p>
          <a:endParaRPr lang="en-US"/>
        </a:p>
      </dgm:t>
    </dgm:pt>
    <dgm:pt modelId="{172B3977-2820-4AD8-AD85-68B94E524B85}" type="pres">
      <dgm:prSet presAssocID="{EB9E5919-3E7A-47A8-96AB-63D7C667B405}" presName="sibTrans" presStyleCnt="0"/>
      <dgm:spPr/>
    </dgm:pt>
    <dgm:pt modelId="{3DA03A49-B8F0-447E-9A10-7AB0E53EC327}" type="pres">
      <dgm:prSet presAssocID="{A58BEF97-0540-4A61-9B29-A284B3114D2A}" presName="node" presStyleLbl="node1" presStyleIdx="1" presStyleCnt="10">
        <dgm:presLayoutVars>
          <dgm:bulletEnabled val="1"/>
        </dgm:presLayoutVars>
      </dgm:prSet>
      <dgm:spPr/>
      <dgm:t>
        <a:bodyPr/>
        <a:lstStyle/>
        <a:p>
          <a:endParaRPr lang="en-US"/>
        </a:p>
      </dgm:t>
    </dgm:pt>
    <dgm:pt modelId="{47EB17A9-2129-4C2B-B180-47D1DA1DBBDE}" type="pres">
      <dgm:prSet presAssocID="{826ABB9C-DD97-4534-A6D2-013AD570E05A}" presName="sibTrans" presStyleCnt="0"/>
      <dgm:spPr/>
    </dgm:pt>
    <dgm:pt modelId="{7A9038AF-1643-4E6E-AFCF-738C165F7687}" type="pres">
      <dgm:prSet presAssocID="{06821720-2030-4B99-B40F-9DE1E4A05DF8}" presName="node" presStyleLbl="node1" presStyleIdx="2" presStyleCnt="10">
        <dgm:presLayoutVars>
          <dgm:bulletEnabled val="1"/>
        </dgm:presLayoutVars>
      </dgm:prSet>
      <dgm:spPr/>
      <dgm:t>
        <a:bodyPr/>
        <a:lstStyle/>
        <a:p>
          <a:endParaRPr lang="en-US"/>
        </a:p>
      </dgm:t>
    </dgm:pt>
    <dgm:pt modelId="{48124BA7-8A52-4B16-BFB7-8FC66C417988}" type="pres">
      <dgm:prSet presAssocID="{0E595BDF-235F-4539-B208-384575F00259}" presName="sibTrans" presStyleCnt="0"/>
      <dgm:spPr/>
    </dgm:pt>
    <dgm:pt modelId="{BDF6B6EE-5B51-444D-8A55-A014463197FA}" type="pres">
      <dgm:prSet presAssocID="{48A3A221-8F73-441D-AD51-D5B90F9EBFE0}" presName="node" presStyleLbl="node1" presStyleIdx="3" presStyleCnt="10">
        <dgm:presLayoutVars>
          <dgm:bulletEnabled val="1"/>
        </dgm:presLayoutVars>
      </dgm:prSet>
      <dgm:spPr/>
      <dgm:t>
        <a:bodyPr/>
        <a:lstStyle/>
        <a:p>
          <a:endParaRPr lang="en-US"/>
        </a:p>
      </dgm:t>
    </dgm:pt>
    <dgm:pt modelId="{C5C51938-0DD4-4066-A946-D3F10B6CBEE4}" type="pres">
      <dgm:prSet presAssocID="{06D1BC07-DA96-4C13-8673-D03707613106}" presName="sibTrans" presStyleCnt="0"/>
      <dgm:spPr/>
    </dgm:pt>
    <dgm:pt modelId="{FE840C1E-0761-4D81-B49B-924EDD131656}" type="pres">
      <dgm:prSet presAssocID="{35E5B814-2614-490C-BA5A-6F0939D1B0C4}" presName="node" presStyleLbl="node1" presStyleIdx="4" presStyleCnt="10" custLinFactY="16755" custLinFactNeighborX="53586" custLinFactNeighborY="100000">
        <dgm:presLayoutVars>
          <dgm:bulletEnabled val="1"/>
        </dgm:presLayoutVars>
      </dgm:prSet>
      <dgm:spPr/>
      <dgm:t>
        <a:bodyPr/>
        <a:lstStyle/>
        <a:p>
          <a:endParaRPr lang="en-US"/>
        </a:p>
      </dgm:t>
    </dgm:pt>
    <dgm:pt modelId="{1D57EAB1-B459-4C5B-B254-C9C54BBDEF94}" type="pres">
      <dgm:prSet presAssocID="{250D5983-3A0E-412A-8CAD-E573AC2FDEA4}" presName="sibTrans" presStyleCnt="0"/>
      <dgm:spPr/>
    </dgm:pt>
    <dgm:pt modelId="{49E70883-64CB-4218-AB2A-B5DBBF816C69}" type="pres">
      <dgm:prSet presAssocID="{01D9D763-1891-4449-89A7-60D7A08CDDCF}" presName="node" presStyleLbl="node1" presStyleIdx="5" presStyleCnt="10">
        <dgm:presLayoutVars>
          <dgm:bulletEnabled val="1"/>
        </dgm:presLayoutVars>
      </dgm:prSet>
      <dgm:spPr/>
      <dgm:t>
        <a:bodyPr/>
        <a:lstStyle/>
        <a:p>
          <a:endParaRPr lang="en-US"/>
        </a:p>
      </dgm:t>
    </dgm:pt>
    <dgm:pt modelId="{6FCC56E1-0798-498F-BA7C-2335A12F8928}" type="pres">
      <dgm:prSet presAssocID="{9AA98BFD-C606-4625-AD71-D28DBD41602A}" presName="sibTrans" presStyleCnt="0"/>
      <dgm:spPr/>
    </dgm:pt>
    <dgm:pt modelId="{3DE37182-292C-4CA3-8794-24024C0B9E58}" type="pres">
      <dgm:prSet presAssocID="{8A6138C1-1456-410E-8BB9-B41B62BE661A}" presName="node" presStyleLbl="node1" presStyleIdx="6" presStyleCnt="10">
        <dgm:presLayoutVars>
          <dgm:bulletEnabled val="1"/>
        </dgm:presLayoutVars>
      </dgm:prSet>
      <dgm:spPr/>
      <dgm:t>
        <a:bodyPr/>
        <a:lstStyle/>
        <a:p>
          <a:endParaRPr lang="en-US"/>
        </a:p>
      </dgm:t>
    </dgm:pt>
    <dgm:pt modelId="{045117ED-CDA0-4329-B5C8-5B31171EB3EB}" type="pres">
      <dgm:prSet presAssocID="{2E751573-B983-496E-961C-BEB0F6A072CE}" presName="sibTrans" presStyleCnt="0"/>
      <dgm:spPr/>
    </dgm:pt>
    <dgm:pt modelId="{5EBF14C2-D591-4705-8696-CC527975BB46}" type="pres">
      <dgm:prSet presAssocID="{51643E8E-F401-481D-820B-9FD79E317E7B}" presName="node" presStyleLbl="node1" presStyleIdx="7" presStyleCnt="10">
        <dgm:presLayoutVars>
          <dgm:bulletEnabled val="1"/>
        </dgm:presLayoutVars>
      </dgm:prSet>
      <dgm:spPr/>
      <dgm:t>
        <a:bodyPr/>
        <a:lstStyle/>
        <a:p>
          <a:endParaRPr lang="en-US"/>
        </a:p>
      </dgm:t>
    </dgm:pt>
    <dgm:pt modelId="{223D1C88-2A2D-4B91-84FD-FAA7F6BFB6AA}" type="pres">
      <dgm:prSet presAssocID="{82E4786E-9C59-4247-B607-2B1763F9FA2C}" presName="sibTrans" presStyleCnt="0"/>
      <dgm:spPr/>
    </dgm:pt>
    <dgm:pt modelId="{F6A9977F-AAA8-4A5C-B686-85F55F7E4F24}" type="pres">
      <dgm:prSet presAssocID="{1809D719-E99F-4D9B-9680-0CCC05BD149D}" presName="node" presStyleLbl="node1" presStyleIdx="8" presStyleCnt="10" custLinFactNeighborX="53348">
        <dgm:presLayoutVars>
          <dgm:bulletEnabled val="1"/>
        </dgm:presLayoutVars>
      </dgm:prSet>
      <dgm:spPr/>
      <dgm:t>
        <a:bodyPr/>
        <a:lstStyle/>
        <a:p>
          <a:endParaRPr lang="en-US"/>
        </a:p>
      </dgm:t>
    </dgm:pt>
    <dgm:pt modelId="{D9C09B77-BFCF-4B1C-A90D-AE362021223D}" type="pres">
      <dgm:prSet presAssocID="{7C10A2B6-E6B7-4BD1-813A-91D8D10E56B1}" presName="sibTrans" presStyleCnt="0"/>
      <dgm:spPr/>
    </dgm:pt>
    <dgm:pt modelId="{A7D24E49-50F6-4F3E-BC31-96B09400B274}" type="pres">
      <dgm:prSet presAssocID="{9EABE748-D52D-4DAD-A9FF-7E79B2A813A0}" presName="node" presStyleLbl="node1" presStyleIdx="9" presStyleCnt="10" custLinFactNeighborX="53109">
        <dgm:presLayoutVars>
          <dgm:bulletEnabled val="1"/>
        </dgm:presLayoutVars>
      </dgm:prSet>
      <dgm:spPr/>
      <dgm:t>
        <a:bodyPr/>
        <a:lstStyle/>
        <a:p>
          <a:endParaRPr lang="en-US"/>
        </a:p>
      </dgm:t>
    </dgm:pt>
  </dgm:ptLst>
  <dgm:cxnLst>
    <dgm:cxn modelId="{450E369A-E42E-4816-987E-DCEDBB34088E}" srcId="{EFD390F3-0A6D-4C0C-83C3-18EDAA4814E7}" destId="{01D9D763-1891-4449-89A7-60D7A08CDDCF}" srcOrd="5" destOrd="0" parTransId="{40CE465D-4466-4928-8190-0959519B8D64}" sibTransId="{9AA98BFD-C606-4625-AD71-D28DBD41602A}"/>
    <dgm:cxn modelId="{626736DE-711E-4A9C-80EA-AAEF3EC14758}" srcId="{EFD390F3-0A6D-4C0C-83C3-18EDAA4814E7}" destId="{51643E8E-F401-481D-820B-9FD79E317E7B}" srcOrd="7" destOrd="0" parTransId="{136F2C19-5267-47DE-A966-955F9A2E4B27}" sibTransId="{82E4786E-9C59-4247-B607-2B1763F9FA2C}"/>
    <dgm:cxn modelId="{FD68E483-DC0C-487F-A7BB-44906956DF8E}" type="presOf" srcId="{9EABE748-D52D-4DAD-A9FF-7E79B2A813A0}" destId="{A7D24E49-50F6-4F3E-BC31-96B09400B274}" srcOrd="0" destOrd="0" presId="urn:microsoft.com/office/officeart/2005/8/layout/default#14"/>
    <dgm:cxn modelId="{3C988C78-DF2F-47D5-9CDE-57854242A3C4}" type="presOf" srcId="{1809D719-E99F-4D9B-9680-0CCC05BD149D}" destId="{F6A9977F-AAA8-4A5C-B686-85F55F7E4F24}" srcOrd="0" destOrd="0" presId="urn:microsoft.com/office/officeart/2005/8/layout/default#14"/>
    <dgm:cxn modelId="{42E9A5A3-A227-4754-8ECD-AE016DBF22FB}" type="presOf" srcId="{51643E8E-F401-481D-820B-9FD79E317E7B}" destId="{5EBF14C2-D591-4705-8696-CC527975BB46}" srcOrd="0" destOrd="0" presId="urn:microsoft.com/office/officeart/2005/8/layout/default#14"/>
    <dgm:cxn modelId="{13A77271-1DEF-4CDB-86C5-F32C4D15289A}" srcId="{EFD390F3-0A6D-4C0C-83C3-18EDAA4814E7}" destId="{A58BEF97-0540-4A61-9B29-A284B3114D2A}" srcOrd="1" destOrd="0" parTransId="{A3A90FDE-419B-4412-8889-D5FC6E0F3D42}" sibTransId="{826ABB9C-DD97-4534-A6D2-013AD570E05A}"/>
    <dgm:cxn modelId="{A09FE4BC-A494-47FF-8069-097976423A68}" srcId="{EFD390F3-0A6D-4C0C-83C3-18EDAA4814E7}" destId="{06821720-2030-4B99-B40F-9DE1E4A05DF8}" srcOrd="2" destOrd="0" parTransId="{96EFFA00-57CD-414D-92AC-033750D9DA17}" sibTransId="{0E595BDF-235F-4539-B208-384575F00259}"/>
    <dgm:cxn modelId="{EED26FB1-ECF3-424D-BDD4-91EBBF8FBC61}" srcId="{EFD390F3-0A6D-4C0C-83C3-18EDAA4814E7}" destId="{35E5B814-2614-490C-BA5A-6F0939D1B0C4}" srcOrd="4" destOrd="0" parTransId="{F89E88E8-3ADB-4080-93D6-7D6F05C4C611}" sibTransId="{250D5983-3A0E-412A-8CAD-E573AC2FDEA4}"/>
    <dgm:cxn modelId="{EAC622F5-D53F-4C62-917B-0169BA901D8B}" type="presOf" srcId="{73F9083C-1D11-478D-85D1-F5A5E74FF107}" destId="{39C0819E-17B5-49B1-988E-F0A502A1A430}" srcOrd="0" destOrd="0" presId="urn:microsoft.com/office/officeart/2005/8/layout/default#14"/>
    <dgm:cxn modelId="{BA19B4AC-5313-4EE6-A765-6D952FE0FA87}" type="presOf" srcId="{06821720-2030-4B99-B40F-9DE1E4A05DF8}" destId="{7A9038AF-1643-4E6E-AFCF-738C165F7687}" srcOrd="0" destOrd="0" presId="urn:microsoft.com/office/officeart/2005/8/layout/default#14"/>
    <dgm:cxn modelId="{5AF1E3DE-BBAD-42D1-9D8A-C111AC2900CE}" type="presOf" srcId="{8A6138C1-1456-410E-8BB9-B41B62BE661A}" destId="{3DE37182-292C-4CA3-8794-24024C0B9E58}" srcOrd="0" destOrd="0" presId="urn:microsoft.com/office/officeart/2005/8/layout/default#14"/>
    <dgm:cxn modelId="{9EB490A0-CB89-4165-9D53-6E666E2BF59A}" type="presOf" srcId="{EFD390F3-0A6D-4C0C-83C3-18EDAA4814E7}" destId="{F9A42343-D137-45FC-ACC8-91C24BB476ED}" srcOrd="0" destOrd="0" presId="urn:microsoft.com/office/officeart/2005/8/layout/default#14"/>
    <dgm:cxn modelId="{4ED978C3-CBC3-4B79-8FBD-125D51D6E796}" type="presOf" srcId="{01D9D763-1891-4449-89A7-60D7A08CDDCF}" destId="{49E70883-64CB-4218-AB2A-B5DBBF816C69}" srcOrd="0" destOrd="0" presId="urn:microsoft.com/office/officeart/2005/8/layout/default#14"/>
    <dgm:cxn modelId="{A4C7730F-97C3-4168-AC87-D06D8D325A39}" type="presOf" srcId="{35E5B814-2614-490C-BA5A-6F0939D1B0C4}" destId="{FE840C1E-0761-4D81-B49B-924EDD131656}" srcOrd="0" destOrd="0" presId="urn:microsoft.com/office/officeart/2005/8/layout/default#14"/>
    <dgm:cxn modelId="{881C9742-31F2-407A-9160-66B43F083A4B}" srcId="{EFD390F3-0A6D-4C0C-83C3-18EDAA4814E7}" destId="{9EABE748-D52D-4DAD-A9FF-7E79B2A813A0}" srcOrd="9" destOrd="0" parTransId="{8B9667EA-7678-4772-AD3D-913FCB13418A}" sibTransId="{99539968-9D6B-4F81-B076-8302696248D8}"/>
    <dgm:cxn modelId="{187DFA41-BFF4-4BB3-ABA2-9436F05EB40D}" srcId="{EFD390F3-0A6D-4C0C-83C3-18EDAA4814E7}" destId="{48A3A221-8F73-441D-AD51-D5B90F9EBFE0}" srcOrd="3" destOrd="0" parTransId="{CB29376C-8F75-42B2-ABAD-6FE5F181744D}" sibTransId="{06D1BC07-DA96-4C13-8673-D03707613106}"/>
    <dgm:cxn modelId="{1C8BE128-D6EF-435A-96E3-FB3ADF51F9E8}" srcId="{EFD390F3-0A6D-4C0C-83C3-18EDAA4814E7}" destId="{73F9083C-1D11-478D-85D1-F5A5E74FF107}" srcOrd="0" destOrd="0" parTransId="{5A6D141F-059E-4A78-BDE2-B5AA2CA6388D}" sibTransId="{EB9E5919-3E7A-47A8-96AB-63D7C667B405}"/>
    <dgm:cxn modelId="{EFEC37E3-2870-4868-BE71-20E87165C511}" type="presOf" srcId="{A58BEF97-0540-4A61-9B29-A284B3114D2A}" destId="{3DA03A49-B8F0-447E-9A10-7AB0E53EC327}" srcOrd="0" destOrd="0" presId="urn:microsoft.com/office/officeart/2005/8/layout/default#14"/>
    <dgm:cxn modelId="{9F77C4EC-796A-4765-81C5-4E3A92A0A7CA}" srcId="{EFD390F3-0A6D-4C0C-83C3-18EDAA4814E7}" destId="{1809D719-E99F-4D9B-9680-0CCC05BD149D}" srcOrd="8" destOrd="0" parTransId="{746AADDA-A603-4369-BEF1-F41D8B04323C}" sibTransId="{7C10A2B6-E6B7-4BD1-813A-91D8D10E56B1}"/>
    <dgm:cxn modelId="{8EEF3074-4AFB-480F-8006-0CF2B5CF3447}" type="presOf" srcId="{48A3A221-8F73-441D-AD51-D5B90F9EBFE0}" destId="{BDF6B6EE-5B51-444D-8A55-A014463197FA}" srcOrd="0" destOrd="0" presId="urn:microsoft.com/office/officeart/2005/8/layout/default#14"/>
    <dgm:cxn modelId="{4F1E818D-76D0-49C1-BE1C-066D6FD2171E}" srcId="{EFD390F3-0A6D-4C0C-83C3-18EDAA4814E7}" destId="{8A6138C1-1456-410E-8BB9-B41B62BE661A}" srcOrd="6" destOrd="0" parTransId="{7A210C79-F2FC-4767-B0B5-D1365228B24A}" sibTransId="{2E751573-B983-496E-961C-BEB0F6A072CE}"/>
    <dgm:cxn modelId="{3722FC35-4561-43F2-9F42-AB602A46EAB9}" type="presParOf" srcId="{F9A42343-D137-45FC-ACC8-91C24BB476ED}" destId="{39C0819E-17B5-49B1-988E-F0A502A1A430}" srcOrd="0" destOrd="0" presId="urn:microsoft.com/office/officeart/2005/8/layout/default#14"/>
    <dgm:cxn modelId="{2BC75816-8F2F-40D9-8EE7-20ABE8D5FD61}" type="presParOf" srcId="{F9A42343-D137-45FC-ACC8-91C24BB476ED}" destId="{172B3977-2820-4AD8-AD85-68B94E524B85}" srcOrd="1" destOrd="0" presId="urn:microsoft.com/office/officeart/2005/8/layout/default#14"/>
    <dgm:cxn modelId="{2586AFFD-E18D-4BAC-A2CC-1C156201B48F}" type="presParOf" srcId="{F9A42343-D137-45FC-ACC8-91C24BB476ED}" destId="{3DA03A49-B8F0-447E-9A10-7AB0E53EC327}" srcOrd="2" destOrd="0" presId="urn:microsoft.com/office/officeart/2005/8/layout/default#14"/>
    <dgm:cxn modelId="{0E247294-17AE-4E1F-97AB-C01A2CC3F7B1}" type="presParOf" srcId="{F9A42343-D137-45FC-ACC8-91C24BB476ED}" destId="{47EB17A9-2129-4C2B-B180-47D1DA1DBBDE}" srcOrd="3" destOrd="0" presId="urn:microsoft.com/office/officeart/2005/8/layout/default#14"/>
    <dgm:cxn modelId="{61420693-0711-41E6-B73C-F0FDAEC71C77}" type="presParOf" srcId="{F9A42343-D137-45FC-ACC8-91C24BB476ED}" destId="{7A9038AF-1643-4E6E-AFCF-738C165F7687}" srcOrd="4" destOrd="0" presId="urn:microsoft.com/office/officeart/2005/8/layout/default#14"/>
    <dgm:cxn modelId="{4FFACA82-10AE-4B18-AF4B-9601D02CBEE7}" type="presParOf" srcId="{F9A42343-D137-45FC-ACC8-91C24BB476ED}" destId="{48124BA7-8A52-4B16-BFB7-8FC66C417988}" srcOrd="5" destOrd="0" presId="urn:microsoft.com/office/officeart/2005/8/layout/default#14"/>
    <dgm:cxn modelId="{E572E9A5-4126-468A-A374-D8E391937BDF}" type="presParOf" srcId="{F9A42343-D137-45FC-ACC8-91C24BB476ED}" destId="{BDF6B6EE-5B51-444D-8A55-A014463197FA}" srcOrd="6" destOrd="0" presId="urn:microsoft.com/office/officeart/2005/8/layout/default#14"/>
    <dgm:cxn modelId="{7BA10F6A-6495-4FD9-ABD1-285FD96D6A3C}" type="presParOf" srcId="{F9A42343-D137-45FC-ACC8-91C24BB476ED}" destId="{C5C51938-0DD4-4066-A946-D3F10B6CBEE4}" srcOrd="7" destOrd="0" presId="urn:microsoft.com/office/officeart/2005/8/layout/default#14"/>
    <dgm:cxn modelId="{C1A917BC-09F3-49A9-B3F5-5041B03ED3D7}" type="presParOf" srcId="{F9A42343-D137-45FC-ACC8-91C24BB476ED}" destId="{FE840C1E-0761-4D81-B49B-924EDD131656}" srcOrd="8" destOrd="0" presId="urn:microsoft.com/office/officeart/2005/8/layout/default#14"/>
    <dgm:cxn modelId="{1E4ADEA9-1F22-4C83-A73E-189406DECEF7}" type="presParOf" srcId="{F9A42343-D137-45FC-ACC8-91C24BB476ED}" destId="{1D57EAB1-B459-4C5B-B254-C9C54BBDEF94}" srcOrd="9" destOrd="0" presId="urn:microsoft.com/office/officeart/2005/8/layout/default#14"/>
    <dgm:cxn modelId="{44012FC8-A989-4E0F-AE9B-AD2D832B2E82}" type="presParOf" srcId="{F9A42343-D137-45FC-ACC8-91C24BB476ED}" destId="{49E70883-64CB-4218-AB2A-B5DBBF816C69}" srcOrd="10" destOrd="0" presId="urn:microsoft.com/office/officeart/2005/8/layout/default#14"/>
    <dgm:cxn modelId="{2C61BC06-6492-4B53-BBA1-7AEA92FCF5D9}" type="presParOf" srcId="{F9A42343-D137-45FC-ACC8-91C24BB476ED}" destId="{6FCC56E1-0798-498F-BA7C-2335A12F8928}" srcOrd="11" destOrd="0" presId="urn:microsoft.com/office/officeart/2005/8/layout/default#14"/>
    <dgm:cxn modelId="{2CB2FDD4-2F49-49E0-9479-93B0AB028101}" type="presParOf" srcId="{F9A42343-D137-45FC-ACC8-91C24BB476ED}" destId="{3DE37182-292C-4CA3-8794-24024C0B9E58}" srcOrd="12" destOrd="0" presId="urn:microsoft.com/office/officeart/2005/8/layout/default#14"/>
    <dgm:cxn modelId="{814EC829-B1C0-4156-BC0E-D59C1E298277}" type="presParOf" srcId="{F9A42343-D137-45FC-ACC8-91C24BB476ED}" destId="{045117ED-CDA0-4329-B5C8-5B31171EB3EB}" srcOrd="13" destOrd="0" presId="urn:microsoft.com/office/officeart/2005/8/layout/default#14"/>
    <dgm:cxn modelId="{38BCFFB2-9094-433B-B047-97C61FA3E999}" type="presParOf" srcId="{F9A42343-D137-45FC-ACC8-91C24BB476ED}" destId="{5EBF14C2-D591-4705-8696-CC527975BB46}" srcOrd="14" destOrd="0" presId="urn:microsoft.com/office/officeart/2005/8/layout/default#14"/>
    <dgm:cxn modelId="{02CC998E-4CC1-46FF-842D-BCBB94EC61DB}" type="presParOf" srcId="{F9A42343-D137-45FC-ACC8-91C24BB476ED}" destId="{223D1C88-2A2D-4B91-84FD-FAA7F6BFB6AA}" srcOrd="15" destOrd="0" presId="urn:microsoft.com/office/officeart/2005/8/layout/default#14"/>
    <dgm:cxn modelId="{75CF37E0-1781-4C52-AE04-27328138F922}" type="presParOf" srcId="{F9A42343-D137-45FC-ACC8-91C24BB476ED}" destId="{F6A9977F-AAA8-4A5C-B686-85F55F7E4F24}" srcOrd="16" destOrd="0" presId="urn:microsoft.com/office/officeart/2005/8/layout/default#14"/>
    <dgm:cxn modelId="{7B251582-385C-4474-95F1-8F2CE738C53B}" type="presParOf" srcId="{F9A42343-D137-45FC-ACC8-91C24BB476ED}" destId="{D9C09B77-BFCF-4B1C-A90D-AE362021223D}" srcOrd="17" destOrd="0" presId="urn:microsoft.com/office/officeart/2005/8/layout/default#14"/>
    <dgm:cxn modelId="{4E2CA34C-AC98-4483-ADB3-056D2310F3C2}" type="presParOf" srcId="{F9A42343-D137-45FC-ACC8-91C24BB476ED}" destId="{A7D24E49-50F6-4F3E-BC31-96B09400B274}" srcOrd="18" destOrd="0" presId="urn:microsoft.com/office/officeart/2005/8/layout/default#1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2D5E6E6-CD5E-4E17-BBBE-52166E2FFDD0}" type="doc">
      <dgm:prSet loTypeId="urn:microsoft.com/office/officeart/2005/8/layout/radial6" loCatId="relationship" qsTypeId="urn:microsoft.com/office/officeart/2005/8/quickstyle/simple1#22" qsCatId="simple" csTypeId="urn:microsoft.com/office/officeart/2005/8/colors/colorful3" csCatId="colorful" phldr="1"/>
      <dgm:spPr/>
      <dgm:t>
        <a:bodyPr/>
        <a:lstStyle/>
        <a:p>
          <a:endParaRPr lang="en-US"/>
        </a:p>
      </dgm:t>
    </dgm:pt>
    <dgm:pt modelId="{D460DFB6-FEF1-4967-B776-D370B6BB6313}">
      <dgm:prSet/>
      <dgm:spPr/>
      <dgm:t>
        <a:bodyPr/>
        <a:lstStyle/>
        <a:p>
          <a:pPr rtl="0"/>
          <a:r>
            <a:rPr lang="en-US" dirty="0" smtClean="0"/>
            <a:t>RFP Writing Best Practices</a:t>
          </a:r>
          <a:endParaRPr lang="en-US" dirty="0"/>
        </a:p>
      </dgm:t>
    </dgm:pt>
    <dgm:pt modelId="{9280A9E3-38D0-45A1-89EB-83964C39C26B}" type="parTrans" cxnId="{40277500-4B66-46FA-AC5D-4F3A1C9E90B5}">
      <dgm:prSet/>
      <dgm:spPr/>
      <dgm:t>
        <a:bodyPr/>
        <a:lstStyle/>
        <a:p>
          <a:endParaRPr lang="en-US"/>
        </a:p>
      </dgm:t>
    </dgm:pt>
    <dgm:pt modelId="{C762AA58-DDF2-4621-95A7-360EB69B0F40}" type="sibTrans" cxnId="{40277500-4B66-46FA-AC5D-4F3A1C9E90B5}">
      <dgm:prSet/>
      <dgm:spPr/>
      <dgm:t>
        <a:bodyPr/>
        <a:lstStyle/>
        <a:p>
          <a:endParaRPr lang="en-US"/>
        </a:p>
      </dgm:t>
    </dgm:pt>
    <dgm:pt modelId="{BE21C3A8-C78C-4E2C-A6DB-286098442631}">
      <dgm:prSet custT="1"/>
      <dgm:spPr/>
      <dgm:t>
        <a:bodyPr/>
        <a:lstStyle/>
        <a:p>
          <a:pPr rtl="0"/>
          <a:r>
            <a:rPr lang="en-US" sz="1400" dirty="0" smtClean="0"/>
            <a:t>Develop bid weights according to agency priorities</a:t>
          </a:r>
          <a:endParaRPr lang="en-US" sz="1400" dirty="0"/>
        </a:p>
      </dgm:t>
    </dgm:pt>
    <dgm:pt modelId="{B42F7282-2629-4CDF-AAEB-C4172A984C1A}" type="parTrans" cxnId="{F94F1C80-484A-454D-A6B8-DD1B4B147F0D}">
      <dgm:prSet/>
      <dgm:spPr/>
      <dgm:t>
        <a:bodyPr/>
        <a:lstStyle/>
        <a:p>
          <a:endParaRPr lang="en-US"/>
        </a:p>
      </dgm:t>
    </dgm:pt>
    <dgm:pt modelId="{4B7B65E5-4DC3-4FF6-9488-61DD5204E4C0}" type="sibTrans" cxnId="{F94F1C80-484A-454D-A6B8-DD1B4B147F0D}">
      <dgm:prSet/>
      <dgm:spPr/>
      <dgm:t>
        <a:bodyPr/>
        <a:lstStyle/>
        <a:p>
          <a:endParaRPr lang="en-US"/>
        </a:p>
      </dgm:t>
    </dgm:pt>
    <dgm:pt modelId="{AD61AB46-8B75-4C7F-AD70-EE1A041EC026}">
      <dgm:prSet custT="1"/>
      <dgm:spPr/>
      <dgm:t>
        <a:bodyPr/>
        <a:lstStyle/>
        <a:p>
          <a:pPr rtl="0"/>
          <a:r>
            <a:rPr lang="en-US" sz="1400" dirty="0" smtClean="0"/>
            <a:t>Consider requirements for new roofing or structural enhancements</a:t>
          </a:r>
          <a:endParaRPr lang="en-US" sz="1400" dirty="0"/>
        </a:p>
      </dgm:t>
    </dgm:pt>
    <dgm:pt modelId="{F88D5725-E4E1-4E7A-9A75-B6B8199AB0E7}" type="parTrans" cxnId="{5607A785-57D4-4EA3-8077-0A1148BBD484}">
      <dgm:prSet/>
      <dgm:spPr/>
      <dgm:t>
        <a:bodyPr/>
        <a:lstStyle/>
        <a:p>
          <a:endParaRPr lang="en-US"/>
        </a:p>
      </dgm:t>
    </dgm:pt>
    <dgm:pt modelId="{3314F956-C60F-4870-858C-E1D7B46933E6}" type="sibTrans" cxnId="{5607A785-57D4-4EA3-8077-0A1148BBD484}">
      <dgm:prSet/>
      <dgm:spPr/>
      <dgm:t>
        <a:bodyPr/>
        <a:lstStyle/>
        <a:p>
          <a:endParaRPr lang="en-US"/>
        </a:p>
      </dgm:t>
    </dgm:pt>
    <dgm:pt modelId="{9C80DCC7-660B-4487-8679-F857B0A3119A}">
      <dgm:prSet custT="1"/>
      <dgm:spPr/>
      <dgm:t>
        <a:bodyPr/>
        <a:lstStyle/>
        <a:p>
          <a:pPr rtl="0"/>
          <a:r>
            <a:rPr lang="en-US" sz="1400" dirty="0" smtClean="0"/>
            <a:t>Attempt broad qualified bidder participation (at least 3)</a:t>
          </a:r>
          <a:endParaRPr lang="en-US" sz="1400" dirty="0"/>
        </a:p>
      </dgm:t>
    </dgm:pt>
    <dgm:pt modelId="{40E5261B-5E90-4857-82AB-AB97E5D7F3AE}" type="parTrans" cxnId="{B9792324-EECD-4FD0-881A-46F9F5913FFF}">
      <dgm:prSet/>
      <dgm:spPr/>
      <dgm:t>
        <a:bodyPr/>
        <a:lstStyle/>
        <a:p>
          <a:endParaRPr lang="en-US"/>
        </a:p>
      </dgm:t>
    </dgm:pt>
    <dgm:pt modelId="{42458044-ADE3-4230-B7F9-1ED7E5A985A1}" type="sibTrans" cxnId="{B9792324-EECD-4FD0-881A-46F9F5913FFF}">
      <dgm:prSet/>
      <dgm:spPr/>
      <dgm:t>
        <a:bodyPr/>
        <a:lstStyle/>
        <a:p>
          <a:endParaRPr lang="en-US"/>
        </a:p>
      </dgm:t>
    </dgm:pt>
    <dgm:pt modelId="{7121650E-8F00-4557-8241-E95E6A8762F6}">
      <dgm:prSet custT="1"/>
      <dgm:spPr/>
      <dgm:t>
        <a:bodyPr/>
        <a:lstStyle/>
        <a:p>
          <a:pPr rtl="0"/>
          <a:r>
            <a:rPr lang="en-US" sz="1400" dirty="0" smtClean="0"/>
            <a:t>Show bidders your site homework</a:t>
          </a:r>
          <a:endParaRPr lang="en-US" sz="1400" dirty="0"/>
        </a:p>
      </dgm:t>
    </dgm:pt>
    <dgm:pt modelId="{DCEFA2B0-AD06-4B29-953C-6518F73C993C}" type="parTrans" cxnId="{AC4F3360-CE66-442F-BB4C-18A6CDBB4AC9}">
      <dgm:prSet/>
      <dgm:spPr/>
      <dgm:t>
        <a:bodyPr/>
        <a:lstStyle/>
        <a:p>
          <a:endParaRPr lang="en-US"/>
        </a:p>
      </dgm:t>
    </dgm:pt>
    <dgm:pt modelId="{4F3401A6-C1A7-47D9-889C-B3AF8AC4C2EA}" type="sibTrans" cxnId="{AC4F3360-CE66-442F-BB4C-18A6CDBB4AC9}">
      <dgm:prSet/>
      <dgm:spPr/>
      <dgm:t>
        <a:bodyPr/>
        <a:lstStyle/>
        <a:p>
          <a:endParaRPr lang="en-US"/>
        </a:p>
      </dgm:t>
    </dgm:pt>
    <dgm:pt modelId="{CA25AB37-1E46-46DE-B546-0E92A8A0E419}">
      <dgm:prSet custT="1"/>
      <dgm:spPr/>
      <dgm:t>
        <a:bodyPr/>
        <a:lstStyle/>
        <a:p>
          <a:pPr rtl="0"/>
          <a:r>
            <a:rPr lang="en-US" sz="1400" dirty="0" smtClean="0"/>
            <a:t>Conduct apples-to-apples comparisons among bidders</a:t>
          </a:r>
          <a:endParaRPr lang="en-US" sz="1400" dirty="0"/>
        </a:p>
      </dgm:t>
    </dgm:pt>
    <dgm:pt modelId="{C8D91735-B002-4AFB-8D7A-5950A0FCC57B}" type="parTrans" cxnId="{D495E536-3608-4DA6-B638-E496E81EB9C4}">
      <dgm:prSet/>
      <dgm:spPr/>
      <dgm:t>
        <a:bodyPr/>
        <a:lstStyle/>
        <a:p>
          <a:endParaRPr lang="en-US"/>
        </a:p>
      </dgm:t>
    </dgm:pt>
    <dgm:pt modelId="{2674080D-9395-4D40-9241-2AE33FFD48CA}" type="sibTrans" cxnId="{D495E536-3608-4DA6-B638-E496E81EB9C4}">
      <dgm:prSet/>
      <dgm:spPr/>
      <dgm:t>
        <a:bodyPr/>
        <a:lstStyle/>
        <a:p>
          <a:endParaRPr lang="en-US"/>
        </a:p>
      </dgm:t>
    </dgm:pt>
    <dgm:pt modelId="{F7AB6104-61E7-4CD8-9F92-1AE8FCC67121}">
      <dgm:prSet custT="1"/>
      <dgm:spPr/>
      <dgm:t>
        <a:bodyPr/>
        <a:lstStyle/>
        <a:p>
          <a:pPr rtl="0"/>
          <a:r>
            <a:rPr lang="en-US" sz="1400" dirty="0" smtClean="0"/>
            <a:t>Require bidder performance in contract</a:t>
          </a:r>
          <a:endParaRPr lang="en-US" sz="1400" dirty="0"/>
        </a:p>
      </dgm:t>
    </dgm:pt>
    <dgm:pt modelId="{60693E8F-1894-4EBB-BBBE-C90A6B263156}" type="parTrans" cxnId="{0CC28BD4-AC11-4B96-A0BC-6E92A586AEA4}">
      <dgm:prSet/>
      <dgm:spPr/>
      <dgm:t>
        <a:bodyPr/>
        <a:lstStyle/>
        <a:p>
          <a:endParaRPr lang="en-US"/>
        </a:p>
      </dgm:t>
    </dgm:pt>
    <dgm:pt modelId="{261E3092-922C-4F2E-BEAD-7F146E631789}" type="sibTrans" cxnId="{0CC28BD4-AC11-4B96-A0BC-6E92A586AEA4}">
      <dgm:prSet/>
      <dgm:spPr/>
      <dgm:t>
        <a:bodyPr/>
        <a:lstStyle/>
        <a:p>
          <a:endParaRPr lang="en-US"/>
        </a:p>
      </dgm:t>
    </dgm:pt>
    <dgm:pt modelId="{3B10D161-15D4-45B0-9E4B-3264F27FD61F}">
      <dgm:prSet custT="1"/>
      <dgm:spPr/>
      <dgm:t>
        <a:bodyPr/>
        <a:lstStyle/>
        <a:p>
          <a:pPr rtl="0"/>
          <a:r>
            <a:rPr lang="en-US" sz="1400" dirty="0" smtClean="0"/>
            <a:t>Establish precedents for future renewable investments </a:t>
          </a:r>
          <a:endParaRPr lang="en-US" sz="1400" dirty="0"/>
        </a:p>
      </dgm:t>
    </dgm:pt>
    <dgm:pt modelId="{4715B4BA-263D-407A-B14F-A7ABBB00B2C1}" type="parTrans" cxnId="{30CE5561-65AB-4704-A190-7DE89E945F1C}">
      <dgm:prSet/>
      <dgm:spPr/>
      <dgm:t>
        <a:bodyPr/>
        <a:lstStyle/>
        <a:p>
          <a:endParaRPr lang="en-US"/>
        </a:p>
      </dgm:t>
    </dgm:pt>
    <dgm:pt modelId="{A5302543-CB3D-406A-B60D-BB711ADEF7F2}" type="sibTrans" cxnId="{30CE5561-65AB-4704-A190-7DE89E945F1C}">
      <dgm:prSet/>
      <dgm:spPr/>
      <dgm:t>
        <a:bodyPr/>
        <a:lstStyle/>
        <a:p>
          <a:endParaRPr lang="en-US"/>
        </a:p>
      </dgm:t>
    </dgm:pt>
    <dgm:pt modelId="{E0462D06-9833-4A7C-A831-788D9D2C00ED}">
      <dgm:prSet custT="1"/>
      <dgm:spPr/>
      <dgm:t>
        <a:bodyPr/>
        <a:lstStyle/>
        <a:p>
          <a:pPr rtl="0"/>
          <a:r>
            <a:rPr lang="en-US" sz="1400" dirty="0" smtClean="0"/>
            <a:t>Involve necessary internal stakeholders/ departments</a:t>
          </a:r>
          <a:endParaRPr lang="en-US" sz="1400" dirty="0"/>
        </a:p>
      </dgm:t>
    </dgm:pt>
    <dgm:pt modelId="{EEDE9B0E-B39F-443E-8888-A31E1642BF92}" type="parTrans" cxnId="{28499CCF-D050-45CA-ABDD-41A8EC84BB49}">
      <dgm:prSet/>
      <dgm:spPr/>
      <dgm:t>
        <a:bodyPr/>
        <a:lstStyle/>
        <a:p>
          <a:endParaRPr lang="en-US"/>
        </a:p>
      </dgm:t>
    </dgm:pt>
    <dgm:pt modelId="{423B4583-FFEB-4321-A174-E3D2CD6C4772}" type="sibTrans" cxnId="{28499CCF-D050-45CA-ABDD-41A8EC84BB49}">
      <dgm:prSet/>
      <dgm:spPr/>
      <dgm:t>
        <a:bodyPr/>
        <a:lstStyle/>
        <a:p>
          <a:endParaRPr lang="en-US"/>
        </a:p>
      </dgm:t>
    </dgm:pt>
    <dgm:pt modelId="{E359DFDB-2464-4BA1-BF17-D4DDC6A5C120}" type="pres">
      <dgm:prSet presAssocID="{72D5E6E6-CD5E-4E17-BBBE-52166E2FFDD0}" presName="Name0" presStyleCnt="0">
        <dgm:presLayoutVars>
          <dgm:chMax val="1"/>
          <dgm:dir/>
          <dgm:animLvl val="ctr"/>
          <dgm:resizeHandles val="exact"/>
        </dgm:presLayoutVars>
      </dgm:prSet>
      <dgm:spPr/>
      <dgm:t>
        <a:bodyPr/>
        <a:lstStyle/>
        <a:p>
          <a:endParaRPr lang="en-US"/>
        </a:p>
      </dgm:t>
    </dgm:pt>
    <dgm:pt modelId="{D68B21A6-4765-43EA-97A3-DF9536460F26}" type="pres">
      <dgm:prSet presAssocID="{D460DFB6-FEF1-4967-B776-D370B6BB6313}" presName="centerShape" presStyleLbl="node0" presStyleIdx="0" presStyleCnt="1" custScaleX="115453" custScaleY="115639"/>
      <dgm:spPr/>
      <dgm:t>
        <a:bodyPr/>
        <a:lstStyle/>
        <a:p>
          <a:endParaRPr lang="en-US"/>
        </a:p>
      </dgm:t>
    </dgm:pt>
    <dgm:pt modelId="{334329AE-5AC0-4831-8267-5DA16612DDFC}" type="pres">
      <dgm:prSet presAssocID="{E0462D06-9833-4A7C-A831-788D9D2C00ED}" presName="node" presStyleLbl="node1" presStyleIdx="0" presStyleCnt="8" custScaleX="110132">
        <dgm:presLayoutVars>
          <dgm:bulletEnabled val="1"/>
        </dgm:presLayoutVars>
      </dgm:prSet>
      <dgm:spPr/>
      <dgm:t>
        <a:bodyPr/>
        <a:lstStyle/>
        <a:p>
          <a:endParaRPr lang="en-US"/>
        </a:p>
      </dgm:t>
    </dgm:pt>
    <dgm:pt modelId="{EDDAAF95-656B-4CFB-9F42-EDE060FA5510}" type="pres">
      <dgm:prSet presAssocID="{E0462D06-9833-4A7C-A831-788D9D2C00ED}" presName="dummy" presStyleCnt="0"/>
      <dgm:spPr/>
    </dgm:pt>
    <dgm:pt modelId="{780BC683-1D56-41FB-B271-2E1591A817DA}" type="pres">
      <dgm:prSet presAssocID="{423B4583-FFEB-4321-A174-E3D2CD6C4772}" presName="sibTrans" presStyleLbl="sibTrans2D1" presStyleIdx="0" presStyleCnt="8"/>
      <dgm:spPr/>
      <dgm:t>
        <a:bodyPr/>
        <a:lstStyle/>
        <a:p>
          <a:endParaRPr lang="en-US"/>
        </a:p>
      </dgm:t>
    </dgm:pt>
    <dgm:pt modelId="{F6287147-4646-465C-8432-50EEA4D6B54D}" type="pres">
      <dgm:prSet presAssocID="{BE21C3A8-C78C-4E2C-A6DB-286098442631}" presName="node" presStyleLbl="node1" presStyleIdx="1" presStyleCnt="8">
        <dgm:presLayoutVars>
          <dgm:bulletEnabled val="1"/>
        </dgm:presLayoutVars>
      </dgm:prSet>
      <dgm:spPr/>
      <dgm:t>
        <a:bodyPr/>
        <a:lstStyle/>
        <a:p>
          <a:endParaRPr lang="en-US"/>
        </a:p>
      </dgm:t>
    </dgm:pt>
    <dgm:pt modelId="{7B64A99F-4717-4111-80CB-8A52608B712A}" type="pres">
      <dgm:prSet presAssocID="{BE21C3A8-C78C-4E2C-A6DB-286098442631}" presName="dummy" presStyleCnt="0"/>
      <dgm:spPr/>
    </dgm:pt>
    <dgm:pt modelId="{2D797BFF-605D-4197-9B4D-8DB635B3B6CB}" type="pres">
      <dgm:prSet presAssocID="{4B7B65E5-4DC3-4FF6-9488-61DD5204E4C0}" presName="sibTrans" presStyleLbl="sibTrans2D1" presStyleIdx="1" presStyleCnt="8"/>
      <dgm:spPr/>
      <dgm:t>
        <a:bodyPr/>
        <a:lstStyle/>
        <a:p>
          <a:endParaRPr lang="en-US"/>
        </a:p>
      </dgm:t>
    </dgm:pt>
    <dgm:pt modelId="{31C60599-1716-47A7-8486-DE7627439D0C}" type="pres">
      <dgm:prSet presAssocID="{AD61AB46-8B75-4C7F-AD70-EE1A041EC026}" presName="node" presStyleLbl="node1" presStyleIdx="2" presStyleCnt="8" custScaleX="123480">
        <dgm:presLayoutVars>
          <dgm:bulletEnabled val="1"/>
        </dgm:presLayoutVars>
      </dgm:prSet>
      <dgm:spPr/>
      <dgm:t>
        <a:bodyPr/>
        <a:lstStyle/>
        <a:p>
          <a:endParaRPr lang="en-US"/>
        </a:p>
      </dgm:t>
    </dgm:pt>
    <dgm:pt modelId="{89FD2F6A-517B-485D-8CFA-C8608D2C4E22}" type="pres">
      <dgm:prSet presAssocID="{AD61AB46-8B75-4C7F-AD70-EE1A041EC026}" presName="dummy" presStyleCnt="0"/>
      <dgm:spPr/>
    </dgm:pt>
    <dgm:pt modelId="{852476DC-4065-4011-AF79-5A2F4B79729B}" type="pres">
      <dgm:prSet presAssocID="{3314F956-C60F-4870-858C-E1D7B46933E6}" presName="sibTrans" presStyleLbl="sibTrans2D1" presStyleIdx="2" presStyleCnt="8"/>
      <dgm:spPr/>
      <dgm:t>
        <a:bodyPr/>
        <a:lstStyle/>
        <a:p>
          <a:endParaRPr lang="en-US"/>
        </a:p>
      </dgm:t>
    </dgm:pt>
    <dgm:pt modelId="{0F907B0C-3BA5-48EC-A4EA-BFFD74AF935A}" type="pres">
      <dgm:prSet presAssocID="{9C80DCC7-660B-4487-8679-F857B0A3119A}" presName="node" presStyleLbl="node1" presStyleIdx="3" presStyleCnt="8" custScaleX="109469">
        <dgm:presLayoutVars>
          <dgm:bulletEnabled val="1"/>
        </dgm:presLayoutVars>
      </dgm:prSet>
      <dgm:spPr/>
      <dgm:t>
        <a:bodyPr/>
        <a:lstStyle/>
        <a:p>
          <a:endParaRPr lang="en-US"/>
        </a:p>
      </dgm:t>
    </dgm:pt>
    <dgm:pt modelId="{661C343E-3ADC-427B-ABAC-1B1237316D8B}" type="pres">
      <dgm:prSet presAssocID="{9C80DCC7-660B-4487-8679-F857B0A3119A}" presName="dummy" presStyleCnt="0"/>
      <dgm:spPr/>
    </dgm:pt>
    <dgm:pt modelId="{AE8D9B68-7F23-4718-99E9-FE366F24DB18}" type="pres">
      <dgm:prSet presAssocID="{42458044-ADE3-4230-B7F9-1ED7E5A985A1}" presName="sibTrans" presStyleLbl="sibTrans2D1" presStyleIdx="3" presStyleCnt="8"/>
      <dgm:spPr/>
      <dgm:t>
        <a:bodyPr/>
        <a:lstStyle/>
        <a:p>
          <a:endParaRPr lang="en-US"/>
        </a:p>
      </dgm:t>
    </dgm:pt>
    <dgm:pt modelId="{CE705EB1-3D0F-443B-AEC9-D45F65A0BC10}" type="pres">
      <dgm:prSet presAssocID="{7121650E-8F00-4557-8241-E95E6A8762F6}" presName="node" presStyleLbl="node1" presStyleIdx="4" presStyleCnt="8">
        <dgm:presLayoutVars>
          <dgm:bulletEnabled val="1"/>
        </dgm:presLayoutVars>
      </dgm:prSet>
      <dgm:spPr/>
      <dgm:t>
        <a:bodyPr/>
        <a:lstStyle/>
        <a:p>
          <a:endParaRPr lang="en-US"/>
        </a:p>
      </dgm:t>
    </dgm:pt>
    <dgm:pt modelId="{68D93D4D-6045-45A6-8074-3306442E94BC}" type="pres">
      <dgm:prSet presAssocID="{7121650E-8F00-4557-8241-E95E6A8762F6}" presName="dummy" presStyleCnt="0"/>
      <dgm:spPr/>
    </dgm:pt>
    <dgm:pt modelId="{F42E8EAE-95B3-4CFC-8517-B1A9E237C6ED}" type="pres">
      <dgm:prSet presAssocID="{4F3401A6-C1A7-47D9-889C-B3AF8AC4C2EA}" presName="sibTrans" presStyleLbl="sibTrans2D1" presStyleIdx="4" presStyleCnt="8"/>
      <dgm:spPr/>
      <dgm:t>
        <a:bodyPr/>
        <a:lstStyle/>
        <a:p>
          <a:endParaRPr lang="en-US"/>
        </a:p>
      </dgm:t>
    </dgm:pt>
    <dgm:pt modelId="{082BE238-9288-4735-9667-C3FA6F3C378F}" type="pres">
      <dgm:prSet presAssocID="{CA25AB37-1E46-46DE-B546-0E92A8A0E419}" presName="node" presStyleLbl="node1" presStyleIdx="5" presStyleCnt="8" custScaleX="103894">
        <dgm:presLayoutVars>
          <dgm:bulletEnabled val="1"/>
        </dgm:presLayoutVars>
      </dgm:prSet>
      <dgm:spPr/>
      <dgm:t>
        <a:bodyPr/>
        <a:lstStyle/>
        <a:p>
          <a:endParaRPr lang="en-US"/>
        </a:p>
      </dgm:t>
    </dgm:pt>
    <dgm:pt modelId="{A753D37E-A5DD-46CD-95A2-5C2FCC276B23}" type="pres">
      <dgm:prSet presAssocID="{CA25AB37-1E46-46DE-B546-0E92A8A0E419}" presName="dummy" presStyleCnt="0"/>
      <dgm:spPr/>
    </dgm:pt>
    <dgm:pt modelId="{01D99A87-B26C-43DF-AE2D-02234024EDB1}" type="pres">
      <dgm:prSet presAssocID="{2674080D-9395-4D40-9241-2AE33FFD48CA}" presName="sibTrans" presStyleLbl="sibTrans2D1" presStyleIdx="5" presStyleCnt="8"/>
      <dgm:spPr/>
      <dgm:t>
        <a:bodyPr/>
        <a:lstStyle/>
        <a:p>
          <a:endParaRPr lang="en-US"/>
        </a:p>
      </dgm:t>
    </dgm:pt>
    <dgm:pt modelId="{40D81941-8FD1-4305-AFD7-AEDF1DF073D6}" type="pres">
      <dgm:prSet presAssocID="{F7AB6104-61E7-4CD8-9F92-1AE8FCC67121}" presName="node" presStyleLbl="node1" presStyleIdx="6" presStyleCnt="8" custScaleX="112619">
        <dgm:presLayoutVars>
          <dgm:bulletEnabled val="1"/>
        </dgm:presLayoutVars>
      </dgm:prSet>
      <dgm:spPr/>
      <dgm:t>
        <a:bodyPr/>
        <a:lstStyle/>
        <a:p>
          <a:endParaRPr lang="en-US"/>
        </a:p>
      </dgm:t>
    </dgm:pt>
    <dgm:pt modelId="{6FFFD1F0-6DDD-41AF-B046-E78C5497EFB1}" type="pres">
      <dgm:prSet presAssocID="{F7AB6104-61E7-4CD8-9F92-1AE8FCC67121}" presName="dummy" presStyleCnt="0"/>
      <dgm:spPr/>
    </dgm:pt>
    <dgm:pt modelId="{99226822-7A8D-49BC-B535-C0C7332B2714}" type="pres">
      <dgm:prSet presAssocID="{261E3092-922C-4F2E-BEAD-7F146E631789}" presName="sibTrans" presStyleLbl="sibTrans2D1" presStyleIdx="6" presStyleCnt="8"/>
      <dgm:spPr/>
      <dgm:t>
        <a:bodyPr/>
        <a:lstStyle/>
        <a:p>
          <a:endParaRPr lang="en-US"/>
        </a:p>
      </dgm:t>
    </dgm:pt>
    <dgm:pt modelId="{D509E0D4-A0B7-4B3B-B7C4-371B71CB68FB}" type="pres">
      <dgm:prSet presAssocID="{3B10D161-15D4-45B0-9E4B-3264F27FD61F}" presName="node" presStyleLbl="node1" presStyleIdx="7" presStyleCnt="8">
        <dgm:presLayoutVars>
          <dgm:bulletEnabled val="1"/>
        </dgm:presLayoutVars>
      </dgm:prSet>
      <dgm:spPr/>
      <dgm:t>
        <a:bodyPr/>
        <a:lstStyle/>
        <a:p>
          <a:endParaRPr lang="en-US"/>
        </a:p>
      </dgm:t>
    </dgm:pt>
    <dgm:pt modelId="{6ECF511D-1AFC-4068-AE07-79CA611ECB97}" type="pres">
      <dgm:prSet presAssocID="{3B10D161-15D4-45B0-9E4B-3264F27FD61F}" presName="dummy" presStyleCnt="0"/>
      <dgm:spPr/>
    </dgm:pt>
    <dgm:pt modelId="{215F7644-EF2D-4637-860A-C02B8E0D5C2F}" type="pres">
      <dgm:prSet presAssocID="{A5302543-CB3D-406A-B60D-BB711ADEF7F2}" presName="sibTrans" presStyleLbl="sibTrans2D1" presStyleIdx="7" presStyleCnt="8"/>
      <dgm:spPr/>
      <dgm:t>
        <a:bodyPr/>
        <a:lstStyle/>
        <a:p>
          <a:endParaRPr lang="en-US"/>
        </a:p>
      </dgm:t>
    </dgm:pt>
  </dgm:ptLst>
  <dgm:cxnLst>
    <dgm:cxn modelId="{40277500-4B66-46FA-AC5D-4F3A1C9E90B5}" srcId="{72D5E6E6-CD5E-4E17-BBBE-52166E2FFDD0}" destId="{D460DFB6-FEF1-4967-B776-D370B6BB6313}" srcOrd="0" destOrd="0" parTransId="{9280A9E3-38D0-45A1-89EB-83964C39C26B}" sibTransId="{C762AA58-DDF2-4621-95A7-360EB69B0F40}"/>
    <dgm:cxn modelId="{28499CCF-D050-45CA-ABDD-41A8EC84BB49}" srcId="{D460DFB6-FEF1-4967-B776-D370B6BB6313}" destId="{E0462D06-9833-4A7C-A831-788D9D2C00ED}" srcOrd="0" destOrd="0" parTransId="{EEDE9B0E-B39F-443E-8888-A31E1642BF92}" sibTransId="{423B4583-FFEB-4321-A174-E3D2CD6C4772}"/>
    <dgm:cxn modelId="{60BE8697-B1D1-45F4-A94B-2409C5C31C11}" type="presOf" srcId="{42458044-ADE3-4230-B7F9-1ED7E5A985A1}" destId="{AE8D9B68-7F23-4718-99E9-FE366F24DB18}" srcOrd="0" destOrd="0" presId="urn:microsoft.com/office/officeart/2005/8/layout/radial6"/>
    <dgm:cxn modelId="{0CC28BD4-AC11-4B96-A0BC-6E92A586AEA4}" srcId="{D460DFB6-FEF1-4967-B776-D370B6BB6313}" destId="{F7AB6104-61E7-4CD8-9F92-1AE8FCC67121}" srcOrd="6" destOrd="0" parTransId="{60693E8F-1894-4EBB-BBBE-C90A6B263156}" sibTransId="{261E3092-922C-4F2E-BEAD-7F146E631789}"/>
    <dgm:cxn modelId="{6C17B9CC-9FFC-4F50-9F86-2C4B481BCFDC}" type="presOf" srcId="{72D5E6E6-CD5E-4E17-BBBE-52166E2FFDD0}" destId="{E359DFDB-2464-4BA1-BF17-D4DDC6A5C120}" srcOrd="0" destOrd="0" presId="urn:microsoft.com/office/officeart/2005/8/layout/radial6"/>
    <dgm:cxn modelId="{0E31DFB6-8FC5-4A0C-9709-0DF483FB2666}" type="presOf" srcId="{D460DFB6-FEF1-4967-B776-D370B6BB6313}" destId="{D68B21A6-4765-43EA-97A3-DF9536460F26}" srcOrd="0" destOrd="0" presId="urn:microsoft.com/office/officeart/2005/8/layout/radial6"/>
    <dgm:cxn modelId="{853EEE13-3AE1-497D-BD0B-FE8D8F0001E4}" type="presOf" srcId="{E0462D06-9833-4A7C-A831-788D9D2C00ED}" destId="{334329AE-5AC0-4831-8267-5DA16612DDFC}" srcOrd="0" destOrd="0" presId="urn:microsoft.com/office/officeart/2005/8/layout/radial6"/>
    <dgm:cxn modelId="{3FA672A7-D466-4B68-B874-19DA9EC1F2D8}" type="presOf" srcId="{F7AB6104-61E7-4CD8-9F92-1AE8FCC67121}" destId="{40D81941-8FD1-4305-AFD7-AEDF1DF073D6}" srcOrd="0" destOrd="0" presId="urn:microsoft.com/office/officeart/2005/8/layout/radial6"/>
    <dgm:cxn modelId="{5607A785-57D4-4EA3-8077-0A1148BBD484}" srcId="{D460DFB6-FEF1-4967-B776-D370B6BB6313}" destId="{AD61AB46-8B75-4C7F-AD70-EE1A041EC026}" srcOrd="2" destOrd="0" parTransId="{F88D5725-E4E1-4E7A-9A75-B6B8199AB0E7}" sibTransId="{3314F956-C60F-4870-858C-E1D7B46933E6}"/>
    <dgm:cxn modelId="{D4EDFC17-6A15-4782-A401-58AE85EE288D}" type="presOf" srcId="{2674080D-9395-4D40-9241-2AE33FFD48CA}" destId="{01D99A87-B26C-43DF-AE2D-02234024EDB1}" srcOrd="0" destOrd="0" presId="urn:microsoft.com/office/officeart/2005/8/layout/radial6"/>
    <dgm:cxn modelId="{92EC59D6-DD70-47B2-8128-6BEBB9EA1CC1}" type="presOf" srcId="{3B10D161-15D4-45B0-9E4B-3264F27FD61F}" destId="{D509E0D4-A0B7-4B3B-B7C4-371B71CB68FB}" srcOrd="0" destOrd="0" presId="urn:microsoft.com/office/officeart/2005/8/layout/radial6"/>
    <dgm:cxn modelId="{29092AE3-81CB-4C1B-BEFB-A02571995484}" type="presOf" srcId="{3314F956-C60F-4870-858C-E1D7B46933E6}" destId="{852476DC-4065-4011-AF79-5A2F4B79729B}" srcOrd="0" destOrd="0" presId="urn:microsoft.com/office/officeart/2005/8/layout/radial6"/>
    <dgm:cxn modelId="{D495E536-3608-4DA6-B638-E496E81EB9C4}" srcId="{D460DFB6-FEF1-4967-B776-D370B6BB6313}" destId="{CA25AB37-1E46-46DE-B546-0E92A8A0E419}" srcOrd="5" destOrd="0" parTransId="{C8D91735-B002-4AFB-8D7A-5950A0FCC57B}" sibTransId="{2674080D-9395-4D40-9241-2AE33FFD48CA}"/>
    <dgm:cxn modelId="{DDDF0D42-75DD-42D7-8903-BB0CBA47FD06}" type="presOf" srcId="{4B7B65E5-4DC3-4FF6-9488-61DD5204E4C0}" destId="{2D797BFF-605D-4197-9B4D-8DB635B3B6CB}" srcOrd="0" destOrd="0" presId="urn:microsoft.com/office/officeart/2005/8/layout/radial6"/>
    <dgm:cxn modelId="{30CE5561-65AB-4704-A190-7DE89E945F1C}" srcId="{D460DFB6-FEF1-4967-B776-D370B6BB6313}" destId="{3B10D161-15D4-45B0-9E4B-3264F27FD61F}" srcOrd="7" destOrd="0" parTransId="{4715B4BA-263D-407A-B14F-A7ABBB00B2C1}" sibTransId="{A5302543-CB3D-406A-B60D-BB711ADEF7F2}"/>
    <dgm:cxn modelId="{AC4F3360-CE66-442F-BB4C-18A6CDBB4AC9}" srcId="{D460DFB6-FEF1-4967-B776-D370B6BB6313}" destId="{7121650E-8F00-4557-8241-E95E6A8762F6}" srcOrd="4" destOrd="0" parTransId="{DCEFA2B0-AD06-4B29-953C-6518F73C993C}" sibTransId="{4F3401A6-C1A7-47D9-889C-B3AF8AC4C2EA}"/>
    <dgm:cxn modelId="{B9792324-EECD-4FD0-881A-46F9F5913FFF}" srcId="{D460DFB6-FEF1-4967-B776-D370B6BB6313}" destId="{9C80DCC7-660B-4487-8679-F857B0A3119A}" srcOrd="3" destOrd="0" parTransId="{40E5261B-5E90-4857-82AB-AB97E5D7F3AE}" sibTransId="{42458044-ADE3-4230-B7F9-1ED7E5A985A1}"/>
    <dgm:cxn modelId="{D7CBCF62-FE19-4FB9-9ACC-F59D37942299}" type="presOf" srcId="{AD61AB46-8B75-4C7F-AD70-EE1A041EC026}" destId="{31C60599-1716-47A7-8486-DE7627439D0C}" srcOrd="0" destOrd="0" presId="urn:microsoft.com/office/officeart/2005/8/layout/radial6"/>
    <dgm:cxn modelId="{ABDDFC59-3845-454B-8191-D4B3D15C081C}" type="presOf" srcId="{9C80DCC7-660B-4487-8679-F857B0A3119A}" destId="{0F907B0C-3BA5-48EC-A4EA-BFFD74AF935A}" srcOrd="0" destOrd="0" presId="urn:microsoft.com/office/officeart/2005/8/layout/radial6"/>
    <dgm:cxn modelId="{9E0FF420-A4CB-4D4E-B505-8A15BB0D7B21}" type="presOf" srcId="{423B4583-FFEB-4321-A174-E3D2CD6C4772}" destId="{780BC683-1D56-41FB-B271-2E1591A817DA}" srcOrd="0" destOrd="0" presId="urn:microsoft.com/office/officeart/2005/8/layout/radial6"/>
    <dgm:cxn modelId="{D4E296E5-CACA-4399-BC9C-A2A99E55D5FB}" type="presOf" srcId="{CA25AB37-1E46-46DE-B546-0E92A8A0E419}" destId="{082BE238-9288-4735-9667-C3FA6F3C378F}" srcOrd="0" destOrd="0" presId="urn:microsoft.com/office/officeart/2005/8/layout/radial6"/>
    <dgm:cxn modelId="{19C101B5-8C2E-4D20-B9BD-0B08A1E3EDDA}" type="presOf" srcId="{4F3401A6-C1A7-47D9-889C-B3AF8AC4C2EA}" destId="{F42E8EAE-95B3-4CFC-8517-B1A9E237C6ED}" srcOrd="0" destOrd="0" presId="urn:microsoft.com/office/officeart/2005/8/layout/radial6"/>
    <dgm:cxn modelId="{BB297E0B-2B23-4B7D-865E-04ED73CB6C12}" type="presOf" srcId="{261E3092-922C-4F2E-BEAD-7F146E631789}" destId="{99226822-7A8D-49BC-B535-C0C7332B2714}" srcOrd="0" destOrd="0" presId="urn:microsoft.com/office/officeart/2005/8/layout/radial6"/>
    <dgm:cxn modelId="{6CD10E7A-9DD1-4AEE-A524-1F0E327500CE}" type="presOf" srcId="{7121650E-8F00-4557-8241-E95E6A8762F6}" destId="{CE705EB1-3D0F-443B-AEC9-D45F65A0BC10}" srcOrd="0" destOrd="0" presId="urn:microsoft.com/office/officeart/2005/8/layout/radial6"/>
    <dgm:cxn modelId="{77001807-4E22-4A5B-81DA-0D23E446A4DF}" type="presOf" srcId="{A5302543-CB3D-406A-B60D-BB711ADEF7F2}" destId="{215F7644-EF2D-4637-860A-C02B8E0D5C2F}" srcOrd="0" destOrd="0" presId="urn:microsoft.com/office/officeart/2005/8/layout/radial6"/>
    <dgm:cxn modelId="{DA62699C-EB2D-4A98-AB4C-E4067013D517}" type="presOf" srcId="{BE21C3A8-C78C-4E2C-A6DB-286098442631}" destId="{F6287147-4646-465C-8432-50EEA4D6B54D}" srcOrd="0" destOrd="0" presId="urn:microsoft.com/office/officeart/2005/8/layout/radial6"/>
    <dgm:cxn modelId="{F94F1C80-484A-454D-A6B8-DD1B4B147F0D}" srcId="{D460DFB6-FEF1-4967-B776-D370B6BB6313}" destId="{BE21C3A8-C78C-4E2C-A6DB-286098442631}" srcOrd="1" destOrd="0" parTransId="{B42F7282-2629-4CDF-AAEB-C4172A984C1A}" sibTransId="{4B7B65E5-4DC3-4FF6-9488-61DD5204E4C0}"/>
    <dgm:cxn modelId="{603BC763-1743-421C-B844-1B22722F1504}" type="presParOf" srcId="{E359DFDB-2464-4BA1-BF17-D4DDC6A5C120}" destId="{D68B21A6-4765-43EA-97A3-DF9536460F26}" srcOrd="0" destOrd="0" presId="urn:microsoft.com/office/officeart/2005/8/layout/radial6"/>
    <dgm:cxn modelId="{8DBF963A-5198-4DDF-BA61-B7123849CB3E}" type="presParOf" srcId="{E359DFDB-2464-4BA1-BF17-D4DDC6A5C120}" destId="{334329AE-5AC0-4831-8267-5DA16612DDFC}" srcOrd="1" destOrd="0" presId="urn:microsoft.com/office/officeart/2005/8/layout/radial6"/>
    <dgm:cxn modelId="{FBAB15A4-4326-42DB-82D6-335A551B5C14}" type="presParOf" srcId="{E359DFDB-2464-4BA1-BF17-D4DDC6A5C120}" destId="{EDDAAF95-656B-4CFB-9F42-EDE060FA5510}" srcOrd="2" destOrd="0" presId="urn:microsoft.com/office/officeart/2005/8/layout/radial6"/>
    <dgm:cxn modelId="{0E921799-FB4C-4872-B31E-1C85097AFE26}" type="presParOf" srcId="{E359DFDB-2464-4BA1-BF17-D4DDC6A5C120}" destId="{780BC683-1D56-41FB-B271-2E1591A817DA}" srcOrd="3" destOrd="0" presId="urn:microsoft.com/office/officeart/2005/8/layout/radial6"/>
    <dgm:cxn modelId="{C27C5650-9256-4EE4-A36D-9B9C1EFC87E9}" type="presParOf" srcId="{E359DFDB-2464-4BA1-BF17-D4DDC6A5C120}" destId="{F6287147-4646-465C-8432-50EEA4D6B54D}" srcOrd="4" destOrd="0" presId="urn:microsoft.com/office/officeart/2005/8/layout/radial6"/>
    <dgm:cxn modelId="{78EED497-07DA-4C84-90AE-DE9C7C744FC2}" type="presParOf" srcId="{E359DFDB-2464-4BA1-BF17-D4DDC6A5C120}" destId="{7B64A99F-4717-4111-80CB-8A52608B712A}" srcOrd="5" destOrd="0" presId="urn:microsoft.com/office/officeart/2005/8/layout/radial6"/>
    <dgm:cxn modelId="{ABA45FA7-FB58-4720-A518-187861E4F3A0}" type="presParOf" srcId="{E359DFDB-2464-4BA1-BF17-D4DDC6A5C120}" destId="{2D797BFF-605D-4197-9B4D-8DB635B3B6CB}" srcOrd="6" destOrd="0" presId="urn:microsoft.com/office/officeart/2005/8/layout/radial6"/>
    <dgm:cxn modelId="{02E1D23F-1A2D-4527-95CC-9A059C11DB6C}" type="presParOf" srcId="{E359DFDB-2464-4BA1-BF17-D4DDC6A5C120}" destId="{31C60599-1716-47A7-8486-DE7627439D0C}" srcOrd="7" destOrd="0" presId="urn:microsoft.com/office/officeart/2005/8/layout/radial6"/>
    <dgm:cxn modelId="{F592B40F-701A-467E-94E2-092E3595D3BA}" type="presParOf" srcId="{E359DFDB-2464-4BA1-BF17-D4DDC6A5C120}" destId="{89FD2F6A-517B-485D-8CFA-C8608D2C4E22}" srcOrd="8" destOrd="0" presId="urn:microsoft.com/office/officeart/2005/8/layout/radial6"/>
    <dgm:cxn modelId="{17F9788E-D62D-4A94-B033-1AD4DF87536A}" type="presParOf" srcId="{E359DFDB-2464-4BA1-BF17-D4DDC6A5C120}" destId="{852476DC-4065-4011-AF79-5A2F4B79729B}" srcOrd="9" destOrd="0" presId="urn:microsoft.com/office/officeart/2005/8/layout/radial6"/>
    <dgm:cxn modelId="{74615F06-102A-4D36-BE37-3EE9419C5E37}" type="presParOf" srcId="{E359DFDB-2464-4BA1-BF17-D4DDC6A5C120}" destId="{0F907B0C-3BA5-48EC-A4EA-BFFD74AF935A}" srcOrd="10" destOrd="0" presId="urn:microsoft.com/office/officeart/2005/8/layout/radial6"/>
    <dgm:cxn modelId="{0ACD5CD8-ADCB-4812-977B-3C29C53119A5}" type="presParOf" srcId="{E359DFDB-2464-4BA1-BF17-D4DDC6A5C120}" destId="{661C343E-3ADC-427B-ABAC-1B1237316D8B}" srcOrd="11" destOrd="0" presId="urn:microsoft.com/office/officeart/2005/8/layout/radial6"/>
    <dgm:cxn modelId="{4AE59E8F-7DBA-4E20-B310-1248FA95FA33}" type="presParOf" srcId="{E359DFDB-2464-4BA1-BF17-D4DDC6A5C120}" destId="{AE8D9B68-7F23-4718-99E9-FE366F24DB18}" srcOrd="12" destOrd="0" presId="urn:microsoft.com/office/officeart/2005/8/layout/radial6"/>
    <dgm:cxn modelId="{2079C92C-77E3-4A1F-BE0B-A4AD6F95F780}" type="presParOf" srcId="{E359DFDB-2464-4BA1-BF17-D4DDC6A5C120}" destId="{CE705EB1-3D0F-443B-AEC9-D45F65A0BC10}" srcOrd="13" destOrd="0" presId="urn:microsoft.com/office/officeart/2005/8/layout/radial6"/>
    <dgm:cxn modelId="{5D4EECD3-EFB5-4ED5-92CF-56F11CB8B261}" type="presParOf" srcId="{E359DFDB-2464-4BA1-BF17-D4DDC6A5C120}" destId="{68D93D4D-6045-45A6-8074-3306442E94BC}" srcOrd="14" destOrd="0" presId="urn:microsoft.com/office/officeart/2005/8/layout/radial6"/>
    <dgm:cxn modelId="{BFCEC1C4-A5D0-4B6B-89BA-738F4DE49D88}" type="presParOf" srcId="{E359DFDB-2464-4BA1-BF17-D4DDC6A5C120}" destId="{F42E8EAE-95B3-4CFC-8517-B1A9E237C6ED}" srcOrd="15" destOrd="0" presId="urn:microsoft.com/office/officeart/2005/8/layout/radial6"/>
    <dgm:cxn modelId="{96F7C627-55C3-4D62-A38A-2C7AE2105C1A}" type="presParOf" srcId="{E359DFDB-2464-4BA1-BF17-D4DDC6A5C120}" destId="{082BE238-9288-4735-9667-C3FA6F3C378F}" srcOrd="16" destOrd="0" presId="urn:microsoft.com/office/officeart/2005/8/layout/radial6"/>
    <dgm:cxn modelId="{1662566B-DF64-420D-961B-4B9321860C5C}" type="presParOf" srcId="{E359DFDB-2464-4BA1-BF17-D4DDC6A5C120}" destId="{A753D37E-A5DD-46CD-95A2-5C2FCC276B23}" srcOrd="17" destOrd="0" presId="urn:microsoft.com/office/officeart/2005/8/layout/radial6"/>
    <dgm:cxn modelId="{9AB9BAFE-5A02-4E7F-8C78-DF2E36338BBF}" type="presParOf" srcId="{E359DFDB-2464-4BA1-BF17-D4DDC6A5C120}" destId="{01D99A87-B26C-43DF-AE2D-02234024EDB1}" srcOrd="18" destOrd="0" presId="urn:microsoft.com/office/officeart/2005/8/layout/radial6"/>
    <dgm:cxn modelId="{497DB121-3668-4918-8CB5-EC1E2A2E5369}" type="presParOf" srcId="{E359DFDB-2464-4BA1-BF17-D4DDC6A5C120}" destId="{40D81941-8FD1-4305-AFD7-AEDF1DF073D6}" srcOrd="19" destOrd="0" presId="urn:microsoft.com/office/officeart/2005/8/layout/radial6"/>
    <dgm:cxn modelId="{BB494D83-65F9-4611-A6AB-C0C66EF04602}" type="presParOf" srcId="{E359DFDB-2464-4BA1-BF17-D4DDC6A5C120}" destId="{6FFFD1F0-6DDD-41AF-B046-E78C5497EFB1}" srcOrd="20" destOrd="0" presId="urn:microsoft.com/office/officeart/2005/8/layout/radial6"/>
    <dgm:cxn modelId="{B324B6E9-0DFB-4B9A-A5B8-A499825C2E99}" type="presParOf" srcId="{E359DFDB-2464-4BA1-BF17-D4DDC6A5C120}" destId="{99226822-7A8D-49BC-B535-C0C7332B2714}" srcOrd="21" destOrd="0" presId="urn:microsoft.com/office/officeart/2005/8/layout/radial6"/>
    <dgm:cxn modelId="{C483968A-12AC-44E9-8A44-1137B1C6C4F1}" type="presParOf" srcId="{E359DFDB-2464-4BA1-BF17-D4DDC6A5C120}" destId="{D509E0D4-A0B7-4B3B-B7C4-371B71CB68FB}" srcOrd="22" destOrd="0" presId="urn:microsoft.com/office/officeart/2005/8/layout/radial6"/>
    <dgm:cxn modelId="{D5B15AAD-0403-4E26-923A-46BD1D29307E}" type="presParOf" srcId="{E359DFDB-2464-4BA1-BF17-D4DDC6A5C120}" destId="{6ECF511D-1AFC-4068-AE07-79CA611ECB97}" srcOrd="23" destOrd="0" presId="urn:microsoft.com/office/officeart/2005/8/layout/radial6"/>
    <dgm:cxn modelId="{085CE0C4-F1DE-44CB-B2C1-8C5884EB933D}" type="presParOf" srcId="{E359DFDB-2464-4BA1-BF17-D4DDC6A5C120}" destId="{215F7644-EF2D-4637-860A-C02B8E0D5C2F}"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FAD5630-A7FD-4408-8926-CAF2C4B9796A}" type="doc">
      <dgm:prSet loTypeId="urn:microsoft.com/office/officeart/2005/8/layout/radial3" loCatId="cycle" qsTypeId="urn:microsoft.com/office/officeart/2005/8/quickstyle/simple2" qsCatId="simple" csTypeId="urn:microsoft.com/office/officeart/2005/8/colors/colorful5" csCatId="colorful" phldr="1"/>
      <dgm:spPr/>
      <dgm:t>
        <a:bodyPr/>
        <a:lstStyle/>
        <a:p>
          <a:endParaRPr lang="en-US"/>
        </a:p>
      </dgm:t>
    </dgm:pt>
    <dgm:pt modelId="{D96FBAC7-0001-4581-A1B4-0E9D89F604F6}">
      <dgm:prSet/>
      <dgm:spPr/>
      <dgm:t>
        <a:bodyPr/>
        <a:lstStyle/>
        <a:p>
          <a:pPr rtl="0"/>
          <a:r>
            <a:rPr lang="en-US" dirty="0" smtClean="0"/>
            <a:t>References?</a:t>
          </a:r>
          <a:endParaRPr lang="en-US" dirty="0"/>
        </a:p>
      </dgm:t>
    </dgm:pt>
    <dgm:pt modelId="{D7D782D1-7480-4FFA-AD45-63A11ABF2412}" type="parTrans" cxnId="{E3573A9D-7D80-49C1-95B2-8845D81A3E71}">
      <dgm:prSet/>
      <dgm:spPr/>
      <dgm:t>
        <a:bodyPr/>
        <a:lstStyle/>
        <a:p>
          <a:endParaRPr lang="en-US"/>
        </a:p>
      </dgm:t>
    </dgm:pt>
    <dgm:pt modelId="{10D53B4D-6C3B-4B61-ABC0-BDF1B89BF958}" type="sibTrans" cxnId="{E3573A9D-7D80-49C1-95B2-8845D81A3E71}">
      <dgm:prSet/>
      <dgm:spPr/>
      <dgm:t>
        <a:bodyPr/>
        <a:lstStyle/>
        <a:p>
          <a:endParaRPr lang="en-US"/>
        </a:p>
      </dgm:t>
    </dgm:pt>
    <dgm:pt modelId="{523F4D5E-2374-4EFB-A7EA-D0FF8A2C8607}">
      <dgm:prSet/>
      <dgm:spPr/>
      <dgm:t>
        <a:bodyPr/>
        <a:lstStyle/>
        <a:p>
          <a:pPr rtl="0"/>
          <a:r>
            <a:rPr lang="en-US" dirty="0" smtClean="0"/>
            <a:t>Timeline?</a:t>
          </a:r>
          <a:endParaRPr lang="en-US" dirty="0"/>
        </a:p>
      </dgm:t>
    </dgm:pt>
    <dgm:pt modelId="{3E1CAC0E-574D-4C54-A7F5-9DF296B47213}" type="parTrans" cxnId="{5235626D-8EA3-40C7-8253-8D5C652D19DC}">
      <dgm:prSet/>
      <dgm:spPr/>
      <dgm:t>
        <a:bodyPr/>
        <a:lstStyle/>
        <a:p>
          <a:endParaRPr lang="en-US"/>
        </a:p>
      </dgm:t>
    </dgm:pt>
    <dgm:pt modelId="{320F615A-D525-46CE-8636-447A81A9253C}" type="sibTrans" cxnId="{5235626D-8EA3-40C7-8253-8D5C652D19DC}">
      <dgm:prSet/>
      <dgm:spPr/>
      <dgm:t>
        <a:bodyPr/>
        <a:lstStyle/>
        <a:p>
          <a:endParaRPr lang="en-US"/>
        </a:p>
      </dgm:t>
    </dgm:pt>
    <dgm:pt modelId="{919A6F3B-F0AF-4CEB-B770-0497701BCEC7}">
      <dgm:prSet/>
      <dgm:spPr/>
      <dgm:t>
        <a:bodyPr/>
        <a:lstStyle/>
        <a:p>
          <a:pPr rtl="0"/>
          <a:r>
            <a:rPr lang="en-US" dirty="0" smtClean="0"/>
            <a:t>Guarantee or Warranty?</a:t>
          </a:r>
          <a:endParaRPr lang="en-US" dirty="0"/>
        </a:p>
      </dgm:t>
    </dgm:pt>
    <dgm:pt modelId="{5D92476E-7E4D-4127-A06B-E3A65E9FA893}" type="parTrans" cxnId="{5F2817F8-153B-4B43-A7C0-54F62237D529}">
      <dgm:prSet/>
      <dgm:spPr/>
      <dgm:t>
        <a:bodyPr/>
        <a:lstStyle/>
        <a:p>
          <a:endParaRPr lang="en-US"/>
        </a:p>
      </dgm:t>
    </dgm:pt>
    <dgm:pt modelId="{FA9CD567-ACB1-4FB9-BCDC-6084D97AB3CB}" type="sibTrans" cxnId="{5F2817F8-153B-4B43-A7C0-54F62237D529}">
      <dgm:prSet/>
      <dgm:spPr/>
      <dgm:t>
        <a:bodyPr/>
        <a:lstStyle/>
        <a:p>
          <a:endParaRPr lang="en-US"/>
        </a:p>
      </dgm:t>
    </dgm:pt>
    <dgm:pt modelId="{BDC9F319-C2C7-4E67-8DCF-05902A688A14}">
      <dgm:prSet/>
      <dgm:spPr/>
      <dgm:t>
        <a:bodyPr/>
        <a:lstStyle/>
        <a:p>
          <a:pPr rtl="0"/>
          <a:r>
            <a:rPr lang="en-US" dirty="0" smtClean="0"/>
            <a:t>Number of similar systems installed?</a:t>
          </a:r>
          <a:endParaRPr lang="en-US" dirty="0"/>
        </a:p>
      </dgm:t>
    </dgm:pt>
    <dgm:pt modelId="{B49C9013-7470-4D1F-9B4A-D1E12D89C3B7}" type="parTrans" cxnId="{D1529F60-43A0-4618-937F-961AF8426910}">
      <dgm:prSet/>
      <dgm:spPr/>
      <dgm:t>
        <a:bodyPr/>
        <a:lstStyle/>
        <a:p>
          <a:endParaRPr lang="en-US"/>
        </a:p>
      </dgm:t>
    </dgm:pt>
    <dgm:pt modelId="{44BED443-EAF3-4F1F-B101-953837574D36}" type="sibTrans" cxnId="{D1529F60-43A0-4618-937F-961AF8426910}">
      <dgm:prSet/>
      <dgm:spPr/>
      <dgm:t>
        <a:bodyPr/>
        <a:lstStyle/>
        <a:p>
          <a:endParaRPr lang="en-US"/>
        </a:p>
      </dgm:t>
    </dgm:pt>
    <dgm:pt modelId="{D9FC0C10-B20D-4ADE-B20B-9F5106AF5EBB}">
      <dgm:prSet/>
      <dgm:spPr/>
      <dgm:t>
        <a:bodyPr/>
        <a:lstStyle/>
        <a:p>
          <a:pPr rtl="0"/>
          <a:r>
            <a:rPr lang="en-US" dirty="0" smtClean="0"/>
            <a:t>Does it does repairs? At what rates?</a:t>
          </a:r>
          <a:endParaRPr lang="en-US" dirty="0"/>
        </a:p>
      </dgm:t>
    </dgm:pt>
    <dgm:pt modelId="{3A164570-B5C1-4FDC-BB92-7957F6FE1942}" type="parTrans" cxnId="{0C2FBB80-02D0-473E-A33B-660A087ECF53}">
      <dgm:prSet/>
      <dgm:spPr/>
      <dgm:t>
        <a:bodyPr/>
        <a:lstStyle/>
        <a:p>
          <a:endParaRPr lang="en-US"/>
        </a:p>
      </dgm:t>
    </dgm:pt>
    <dgm:pt modelId="{14B5BDD6-C975-4692-BE12-FC19FC2E3B1B}" type="sibTrans" cxnId="{0C2FBB80-02D0-473E-A33B-660A087ECF53}">
      <dgm:prSet/>
      <dgm:spPr/>
      <dgm:t>
        <a:bodyPr/>
        <a:lstStyle/>
        <a:p>
          <a:endParaRPr lang="en-US"/>
        </a:p>
      </dgm:t>
    </dgm:pt>
    <dgm:pt modelId="{3B9B5516-6D26-4B6C-AFEB-4D896C9A6A8B}">
      <dgm:prSet/>
      <dgm:spPr/>
      <dgm:t>
        <a:bodyPr/>
        <a:lstStyle/>
        <a:p>
          <a:pPr rtl="0"/>
          <a:r>
            <a:rPr lang="en-US" dirty="0" smtClean="0"/>
            <a:t>Will it provide system O&amp;M training?</a:t>
          </a:r>
          <a:endParaRPr lang="en-US" dirty="0"/>
        </a:p>
      </dgm:t>
    </dgm:pt>
    <dgm:pt modelId="{EAB52D4C-D65A-456A-B0BE-D8F523C7893D}" type="parTrans" cxnId="{0EC6E42F-9818-4F3F-83E1-C90973A7FDE9}">
      <dgm:prSet/>
      <dgm:spPr/>
      <dgm:t>
        <a:bodyPr/>
        <a:lstStyle/>
        <a:p>
          <a:endParaRPr lang="en-US"/>
        </a:p>
      </dgm:t>
    </dgm:pt>
    <dgm:pt modelId="{772907D6-BD1B-4B4D-9139-C92799833E80}" type="sibTrans" cxnId="{0EC6E42F-9818-4F3F-83E1-C90973A7FDE9}">
      <dgm:prSet/>
      <dgm:spPr/>
      <dgm:t>
        <a:bodyPr/>
        <a:lstStyle/>
        <a:p>
          <a:endParaRPr lang="en-US"/>
        </a:p>
      </dgm:t>
    </dgm:pt>
    <dgm:pt modelId="{1ABF9744-2984-482F-A57F-D08B781985F0}">
      <dgm:prSet/>
      <dgm:spPr/>
      <dgm:t>
        <a:bodyPr/>
        <a:lstStyle/>
        <a:p>
          <a:pPr rtl="0"/>
          <a:r>
            <a:rPr lang="en-US" dirty="0" smtClean="0"/>
            <a:t>Questions to ask</a:t>
          </a:r>
          <a:endParaRPr lang="en-US" dirty="0"/>
        </a:p>
      </dgm:t>
    </dgm:pt>
    <dgm:pt modelId="{8D3B7186-8E8C-48EB-A701-09882C0D01A5}" type="parTrans" cxnId="{E3AB4767-38F6-44AA-9D36-9F532DFB0A30}">
      <dgm:prSet/>
      <dgm:spPr/>
      <dgm:t>
        <a:bodyPr/>
        <a:lstStyle/>
        <a:p>
          <a:endParaRPr lang="en-US"/>
        </a:p>
      </dgm:t>
    </dgm:pt>
    <dgm:pt modelId="{270ED68A-231C-47C9-B7AB-80C307074EF4}" type="sibTrans" cxnId="{E3AB4767-38F6-44AA-9D36-9F532DFB0A30}">
      <dgm:prSet/>
      <dgm:spPr/>
      <dgm:t>
        <a:bodyPr/>
        <a:lstStyle/>
        <a:p>
          <a:endParaRPr lang="en-US"/>
        </a:p>
      </dgm:t>
    </dgm:pt>
    <dgm:pt modelId="{4B5C1971-2D4A-4D4A-9CDA-3F7B8AD668BD}" type="pres">
      <dgm:prSet presAssocID="{2FAD5630-A7FD-4408-8926-CAF2C4B9796A}" presName="composite" presStyleCnt="0">
        <dgm:presLayoutVars>
          <dgm:chMax val="1"/>
          <dgm:dir/>
          <dgm:resizeHandles val="exact"/>
        </dgm:presLayoutVars>
      </dgm:prSet>
      <dgm:spPr/>
      <dgm:t>
        <a:bodyPr/>
        <a:lstStyle/>
        <a:p>
          <a:endParaRPr lang="en-US"/>
        </a:p>
      </dgm:t>
    </dgm:pt>
    <dgm:pt modelId="{B17B910A-AB01-4BF7-B271-D9B62C43F9CF}" type="pres">
      <dgm:prSet presAssocID="{2FAD5630-A7FD-4408-8926-CAF2C4B9796A}" presName="radial" presStyleCnt="0">
        <dgm:presLayoutVars>
          <dgm:animLvl val="ctr"/>
        </dgm:presLayoutVars>
      </dgm:prSet>
      <dgm:spPr/>
    </dgm:pt>
    <dgm:pt modelId="{7D15E6F9-5D44-4BB9-814A-5B82318A6790}" type="pres">
      <dgm:prSet presAssocID="{1ABF9744-2984-482F-A57F-D08B781985F0}" presName="centerShape" presStyleLbl="vennNode1" presStyleIdx="0" presStyleCnt="7"/>
      <dgm:spPr/>
      <dgm:t>
        <a:bodyPr/>
        <a:lstStyle/>
        <a:p>
          <a:endParaRPr lang="en-US"/>
        </a:p>
      </dgm:t>
    </dgm:pt>
    <dgm:pt modelId="{5BAB087E-2810-4935-9DFA-950FB72700B1}" type="pres">
      <dgm:prSet presAssocID="{D96FBAC7-0001-4581-A1B4-0E9D89F604F6}" presName="node" presStyleLbl="vennNode1" presStyleIdx="1" presStyleCnt="7">
        <dgm:presLayoutVars>
          <dgm:bulletEnabled val="1"/>
        </dgm:presLayoutVars>
      </dgm:prSet>
      <dgm:spPr/>
      <dgm:t>
        <a:bodyPr/>
        <a:lstStyle/>
        <a:p>
          <a:endParaRPr lang="en-US"/>
        </a:p>
      </dgm:t>
    </dgm:pt>
    <dgm:pt modelId="{732AD6AA-FDA0-4001-9478-45BC47C2E608}" type="pres">
      <dgm:prSet presAssocID="{523F4D5E-2374-4EFB-A7EA-D0FF8A2C8607}" presName="node" presStyleLbl="vennNode1" presStyleIdx="2" presStyleCnt="7">
        <dgm:presLayoutVars>
          <dgm:bulletEnabled val="1"/>
        </dgm:presLayoutVars>
      </dgm:prSet>
      <dgm:spPr/>
      <dgm:t>
        <a:bodyPr/>
        <a:lstStyle/>
        <a:p>
          <a:endParaRPr lang="en-US"/>
        </a:p>
      </dgm:t>
    </dgm:pt>
    <dgm:pt modelId="{8D4E48A8-EED2-4277-8E4A-C1BED12E9754}" type="pres">
      <dgm:prSet presAssocID="{919A6F3B-F0AF-4CEB-B770-0497701BCEC7}" presName="node" presStyleLbl="vennNode1" presStyleIdx="3" presStyleCnt="7">
        <dgm:presLayoutVars>
          <dgm:bulletEnabled val="1"/>
        </dgm:presLayoutVars>
      </dgm:prSet>
      <dgm:spPr/>
      <dgm:t>
        <a:bodyPr/>
        <a:lstStyle/>
        <a:p>
          <a:endParaRPr lang="en-US"/>
        </a:p>
      </dgm:t>
    </dgm:pt>
    <dgm:pt modelId="{7B7225AF-F313-48EA-8ACF-7FDFDCA60167}" type="pres">
      <dgm:prSet presAssocID="{BDC9F319-C2C7-4E67-8DCF-05902A688A14}" presName="node" presStyleLbl="vennNode1" presStyleIdx="4" presStyleCnt="7">
        <dgm:presLayoutVars>
          <dgm:bulletEnabled val="1"/>
        </dgm:presLayoutVars>
      </dgm:prSet>
      <dgm:spPr/>
      <dgm:t>
        <a:bodyPr/>
        <a:lstStyle/>
        <a:p>
          <a:endParaRPr lang="en-US"/>
        </a:p>
      </dgm:t>
    </dgm:pt>
    <dgm:pt modelId="{3823196B-11C4-4738-BEB0-F82BBB682CAA}" type="pres">
      <dgm:prSet presAssocID="{D9FC0C10-B20D-4ADE-B20B-9F5106AF5EBB}" presName="node" presStyleLbl="vennNode1" presStyleIdx="5" presStyleCnt="7">
        <dgm:presLayoutVars>
          <dgm:bulletEnabled val="1"/>
        </dgm:presLayoutVars>
      </dgm:prSet>
      <dgm:spPr/>
      <dgm:t>
        <a:bodyPr/>
        <a:lstStyle/>
        <a:p>
          <a:endParaRPr lang="en-US"/>
        </a:p>
      </dgm:t>
    </dgm:pt>
    <dgm:pt modelId="{5FEB5B1A-3506-47AB-98B1-5D2487A1D6AB}" type="pres">
      <dgm:prSet presAssocID="{3B9B5516-6D26-4B6C-AFEB-4D896C9A6A8B}" presName="node" presStyleLbl="vennNode1" presStyleIdx="6" presStyleCnt="7">
        <dgm:presLayoutVars>
          <dgm:bulletEnabled val="1"/>
        </dgm:presLayoutVars>
      </dgm:prSet>
      <dgm:spPr/>
      <dgm:t>
        <a:bodyPr/>
        <a:lstStyle/>
        <a:p>
          <a:endParaRPr lang="en-US"/>
        </a:p>
      </dgm:t>
    </dgm:pt>
  </dgm:ptLst>
  <dgm:cxnLst>
    <dgm:cxn modelId="{0C2FBB80-02D0-473E-A33B-660A087ECF53}" srcId="{1ABF9744-2984-482F-A57F-D08B781985F0}" destId="{D9FC0C10-B20D-4ADE-B20B-9F5106AF5EBB}" srcOrd="4" destOrd="0" parTransId="{3A164570-B5C1-4FDC-BB92-7957F6FE1942}" sibTransId="{14B5BDD6-C975-4692-BE12-FC19FC2E3B1B}"/>
    <dgm:cxn modelId="{45C30ED5-1BD5-4E7A-AC84-B29B8E3C52DD}" type="presOf" srcId="{1ABF9744-2984-482F-A57F-D08B781985F0}" destId="{7D15E6F9-5D44-4BB9-814A-5B82318A6790}" srcOrd="0" destOrd="0" presId="urn:microsoft.com/office/officeart/2005/8/layout/radial3"/>
    <dgm:cxn modelId="{0EC6E42F-9818-4F3F-83E1-C90973A7FDE9}" srcId="{1ABF9744-2984-482F-A57F-D08B781985F0}" destId="{3B9B5516-6D26-4B6C-AFEB-4D896C9A6A8B}" srcOrd="5" destOrd="0" parTransId="{EAB52D4C-D65A-456A-B0BE-D8F523C7893D}" sibTransId="{772907D6-BD1B-4B4D-9139-C92799833E80}"/>
    <dgm:cxn modelId="{288EB5A8-8619-4DD6-A0DB-1B3CFCAC9A38}" type="presOf" srcId="{D96FBAC7-0001-4581-A1B4-0E9D89F604F6}" destId="{5BAB087E-2810-4935-9DFA-950FB72700B1}" srcOrd="0" destOrd="0" presId="urn:microsoft.com/office/officeart/2005/8/layout/radial3"/>
    <dgm:cxn modelId="{5F2817F8-153B-4B43-A7C0-54F62237D529}" srcId="{1ABF9744-2984-482F-A57F-D08B781985F0}" destId="{919A6F3B-F0AF-4CEB-B770-0497701BCEC7}" srcOrd="2" destOrd="0" parTransId="{5D92476E-7E4D-4127-A06B-E3A65E9FA893}" sibTransId="{FA9CD567-ACB1-4FB9-BCDC-6084D97AB3CB}"/>
    <dgm:cxn modelId="{55934856-E626-4BFB-9ABE-592D918CFFA3}" type="presOf" srcId="{919A6F3B-F0AF-4CEB-B770-0497701BCEC7}" destId="{8D4E48A8-EED2-4277-8E4A-C1BED12E9754}" srcOrd="0" destOrd="0" presId="urn:microsoft.com/office/officeart/2005/8/layout/radial3"/>
    <dgm:cxn modelId="{154E3768-5C73-43FB-A3A5-3E0C14F0AE81}" type="presOf" srcId="{BDC9F319-C2C7-4E67-8DCF-05902A688A14}" destId="{7B7225AF-F313-48EA-8ACF-7FDFDCA60167}" srcOrd="0" destOrd="0" presId="urn:microsoft.com/office/officeart/2005/8/layout/radial3"/>
    <dgm:cxn modelId="{E3AB4767-38F6-44AA-9D36-9F532DFB0A30}" srcId="{2FAD5630-A7FD-4408-8926-CAF2C4B9796A}" destId="{1ABF9744-2984-482F-A57F-D08B781985F0}" srcOrd="0" destOrd="0" parTransId="{8D3B7186-8E8C-48EB-A701-09882C0D01A5}" sibTransId="{270ED68A-231C-47C9-B7AB-80C307074EF4}"/>
    <dgm:cxn modelId="{E074CAC9-66B3-44DD-AB28-6712B97CFA82}" type="presOf" srcId="{D9FC0C10-B20D-4ADE-B20B-9F5106AF5EBB}" destId="{3823196B-11C4-4738-BEB0-F82BBB682CAA}" srcOrd="0" destOrd="0" presId="urn:microsoft.com/office/officeart/2005/8/layout/radial3"/>
    <dgm:cxn modelId="{36A0549C-00E2-4FA0-814C-DFD8D00C0564}" type="presOf" srcId="{523F4D5E-2374-4EFB-A7EA-D0FF8A2C8607}" destId="{732AD6AA-FDA0-4001-9478-45BC47C2E608}" srcOrd="0" destOrd="0" presId="urn:microsoft.com/office/officeart/2005/8/layout/radial3"/>
    <dgm:cxn modelId="{D1529F60-43A0-4618-937F-961AF8426910}" srcId="{1ABF9744-2984-482F-A57F-D08B781985F0}" destId="{BDC9F319-C2C7-4E67-8DCF-05902A688A14}" srcOrd="3" destOrd="0" parTransId="{B49C9013-7470-4D1F-9B4A-D1E12D89C3B7}" sibTransId="{44BED443-EAF3-4F1F-B101-953837574D36}"/>
    <dgm:cxn modelId="{B267E907-0D1C-499E-8909-CC82B44E1DB2}" type="presOf" srcId="{3B9B5516-6D26-4B6C-AFEB-4D896C9A6A8B}" destId="{5FEB5B1A-3506-47AB-98B1-5D2487A1D6AB}" srcOrd="0" destOrd="0" presId="urn:microsoft.com/office/officeart/2005/8/layout/radial3"/>
    <dgm:cxn modelId="{C3CB96F4-ADDE-4709-A1DB-1962945D82B9}" type="presOf" srcId="{2FAD5630-A7FD-4408-8926-CAF2C4B9796A}" destId="{4B5C1971-2D4A-4D4A-9CDA-3F7B8AD668BD}" srcOrd="0" destOrd="0" presId="urn:microsoft.com/office/officeart/2005/8/layout/radial3"/>
    <dgm:cxn modelId="{E3573A9D-7D80-49C1-95B2-8845D81A3E71}" srcId="{1ABF9744-2984-482F-A57F-D08B781985F0}" destId="{D96FBAC7-0001-4581-A1B4-0E9D89F604F6}" srcOrd="0" destOrd="0" parTransId="{D7D782D1-7480-4FFA-AD45-63A11ABF2412}" sibTransId="{10D53B4D-6C3B-4B61-ABC0-BDF1B89BF958}"/>
    <dgm:cxn modelId="{5235626D-8EA3-40C7-8253-8D5C652D19DC}" srcId="{1ABF9744-2984-482F-A57F-D08B781985F0}" destId="{523F4D5E-2374-4EFB-A7EA-D0FF8A2C8607}" srcOrd="1" destOrd="0" parTransId="{3E1CAC0E-574D-4C54-A7F5-9DF296B47213}" sibTransId="{320F615A-D525-46CE-8636-447A81A9253C}"/>
    <dgm:cxn modelId="{019DF1EA-F51C-4D2F-9AF1-A9F9C4C231D9}" type="presParOf" srcId="{4B5C1971-2D4A-4D4A-9CDA-3F7B8AD668BD}" destId="{B17B910A-AB01-4BF7-B271-D9B62C43F9CF}" srcOrd="0" destOrd="0" presId="urn:microsoft.com/office/officeart/2005/8/layout/radial3"/>
    <dgm:cxn modelId="{EEAF7E53-A63A-4693-AF2D-7F0A80389B76}" type="presParOf" srcId="{B17B910A-AB01-4BF7-B271-D9B62C43F9CF}" destId="{7D15E6F9-5D44-4BB9-814A-5B82318A6790}" srcOrd="0" destOrd="0" presId="urn:microsoft.com/office/officeart/2005/8/layout/radial3"/>
    <dgm:cxn modelId="{173F9E76-F231-494F-84EE-6CCB19388D3A}" type="presParOf" srcId="{B17B910A-AB01-4BF7-B271-D9B62C43F9CF}" destId="{5BAB087E-2810-4935-9DFA-950FB72700B1}" srcOrd="1" destOrd="0" presId="urn:microsoft.com/office/officeart/2005/8/layout/radial3"/>
    <dgm:cxn modelId="{044C4B0C-2F79-4DD7-A976-2E1F5CCB789F}" type="presParOf" srcId="{B17B910A-AB01-4BF7-B271-D9B62C43F9CF}" destId="{732AD6AA-FDA0-4001-9478-45BC47C2E608}" srcOrd="2" destOrd="0" presId="urn:microsoft.com/office/officeart/2005/8/layout/radial3"/>
    <dgm:cxn modelId="{D9BAA920-6065-4C84-8A86-C388DCEA1282}" type="presParOf" srcId="{B17B910A-AB01-4BF7-B271-D9B62C43F9CF}" destId="{8D4E48A8-EED2-4277-8E4A-C1BED12E9754}" srcOrd="3" destOrd="0" presId="urn:microsoft.com/office/officeart/2005/8/layout/radial3"/>
    <dgm:cxn modelId="{C4E347B1-4DE6-4C9A-BB3A-948D1C42FE75}" type="presParOf" srcId="{B17B910A-AB01-4BF7-B271-D9B62C43F9CF}" destId="{7B7225AF-F313-48EA-8ACF-7FDFDCA60167}" srcOrd="4" destOrd="0" presId="urn:microsoft.com/office/officeart/2005/8/layout/radial3"/>
    <dgm:cxn modelId="{8A7B456E-1591-4139-AE34-0B7886DAB4D0}" type="presParOf" srcId="{B17B910A-AB01-4BF7-B271-D9B62C43F9CF}" destId="{3823196B-11C4-4738-BEB0-F82BBB682CAA}" srcOrd="5" destOrd="0" presId="urn:microsoft.com/office/officeart/2005/8/layout/radial3"/>
    <dgm:cxn modelId="{B9553722-0B96-4782-9DAD-A9807286E88E}" type="presParOf" srcId="{B17B910A-AB01-4BF7-B271-D9B62C43F9CF}" destId="{5FEB5B1A-3506-47AB-98B1-5D2487A1D6AB}" srcOrd="6"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7" loCatId="list" qsTypeId="urn:microsoft.com/office/officeart/2005/8/quickstyle/3d3" qsCatId="3D" csTypeId="urn:microsoft.com/office/officeart/2005/8/colors/accent2_5" csCatId="accent2" phldr="1"/>
      <dgm:spPr/>
      <dgm:t>
        <a:bodyPr/>
        <a:lstStyle/>
        <a:p>
          <a:endParaRPr lang="en-US"/>
        </a:p>
      </dgm:t>
    </dgm:pt>
    <dgm:pt modelId="{8A5C70B0-EE7C-401E-956C-C2A48B54F794}">
      <dgm:prSet phldrT="[Text]"/>
      <dgm:spPr/>
      <dgm:t>
        <a:bodyPr/>
        <a:lstStyle/>
        <a:p>
          <a:r>
            <a:rPr lang="en-US" dirty="0" smtClean="0"/>
            <a:t>Directly generates electricity from sunlight</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Different types you might come across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9A680E9F-54D0-4BF3-81DE-2705DF4AB19F}">
      <dgm:prSet phldrT="[Text]"/>
      <dgm:spPr/>
      <dgm:t>
        <a:bodyPr/>
        <a:lstStyle/>
        <a:p>
          <a:r>
            <a:rPr lang="en-US" dirty="0" smtClean="0"/>
            <a:t>Building Integrated PV (BIPV), another type</a:t>
          </a:r>
          <a:endParaRPr lang="en-US" dirty="0"/>
        </a:p>
      </dgm:t>
    </dgm:pt>
    <dgm:pt modelId="{BFA51FE9-4FB4-426A-AB36-97C8AA774ACB}" type="parTrans" cxnId="{3CA77FE9-5C9B-4A73-9CC7-A012A3957AE7}">
      <dgm:prSet/>
      <dgm:spPr/>
      <dgm:t>
        <a:bodyPr/>
        <a:lstStyle/>
        <a:p>
          <a:endParaRPr lang="en-US"/>
        </a:p>
      </dgm:t>
    </dgm:pt>
    <dgm:pt modelId="{06475381-A437-4BB7-B831-9FC68BA8BD39}" type="sibTrans" cxnId="{3CA77FE9-5C9B-4A73-9CC7-A012A3957AE7}">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3" custLinFactNeighborX="54372" custLinFactNeighborY="-50042">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3" custLinFactX="-8966" custLinFactNeighborX="-100000" custLinFactNeighborY="61267">
        <dgm:presLayoutVars>
          <dgm:bulletEnabled val="1"/>
        </dgm:presLayoutVars>
      </dgm:prSet>
      <dgm:spPr/>
      <dgm:t>
        <a:bodyPr/>
        <a:lstStyle/>
        <a:p>
          <a:endParaRPr lang="en-US"/>
        </a:p>
      </dgm:t>
    </dgm:pt>
    <dgm:pt modelId="{9891A134-D710-465D-9FEF-15A9BFF2E24A}" type="pres">
      <dgm:prSet presAssocID="{FC179A91-2208-4DF5-9080-85F6A5E1BE9C}" presName="sibTrans" presStyleCnt="0"/>
      <dgm:spPr/>
      <dgm:t>
        <a:bodyPr/>
        <a:lstStyle/>
        <a:p>
          <a:endParaRPr lang="en-US"/>
        </a:p>
      </dgm:t>
    </dgm:pt>
    <dgm:pt modelId="{0A5A773C-215B-483D-9FB8-B5BE729063C3}" type="pres">
      <dgm:prSet presAssocID="{9A680E9F-54D0-4BF3-81DE-2705DF4AB19F}" presName="node" presStyleLbl="node1" presStyleIdx="2" presStyleCnt="3" custLinFactNeighborX="-53826" custLinFactNeighborY="59077">
        <dgm:presLayoutVars>
          <dgm:bulletEnabled val="1"/>
        </dgm:presLayoutVars>
      </dgm:prSet>
      <dgm:spPr/>
      <dgm:t>
        <a:bodyPr/>
        <a:lstStyle/>
        <a:p>
          <a:endParaRPr lang="en-US"/>
        </a:p>
      </dgm:t>
    </dgm:pt>
  </dgm:ptLst>
  <dgm:cxnLst>
    <dgm:cxn modelId="{B8A820ED-F12D-4D65-AA08-6AAE4364CD57}" type="presOf" srcId="{03448EB2-EE5A-409A-8FCB-6FA71E05F95B}" destId="{5233AB3D-A26F-4873-B97F-5752C117A436}" srcOrd="0" destOrd="0" presId="urn:microsoft.com/office/officeart/2005/8/layout/default#7"/>
    <dgm:cxn modelId="{2A6B81EF-F7E0-4428-A35D-57E7868BC3C3}" type="presOf" srcId="{8A5C70B0-EE7C-401E-956C-C2A48B54F794}" destId="{8C6388CC-41A6-42E5-9E45-1363CB97B7CB}" srcOrd="0" destOrd="0" presId="urn:microsoft.com/office/officeart/2005/8/layout/default#7"/>
    <dgm:cxn modelId="{1B52AF40-AA4D-4766-9C16-94FE6B9AAEC6}" srcId="{03448EB2-EE5A-409A-8FCB-6FA71E05F95B}" destId="{55784715-28B1-40A7-956E-AF09F38E367D}" srcOrd="1" destOrd="0" parTransId="{9C652547-36C3-4994-A54A-3B8F647C6778}" sibTransId="{FC179A91-2208-4DF5-9080-85F6A5E1BE9C}"/>
    <dgm:cxn modelId="{3CA77FE9-5C9B-4A73-9CC7-A012A3957AE7}" srcId="{03448EB2-EE5A-409A-8FCB-6FA71E05F95B}" destId="{9A680E9F-54D0-4BF3-81DE-2705DF4AB19F}" srcOrd="2" destOrd="0" parTransId="{BFA51FE9-4FB4-426A-AB36-97C8AA774ACB}" sibTransId="{06475381-A437-4BB7-B831-9FC68BA8BD39}"/>
    <dgm:cxn modelId="{387FE63A-DB56-4C00-A3A4-B17C6C9A95BC}" type="presOf" srcId="{55784715-28B1-40A7-956E-AF09F38E367D}" destId="{FFD9BF4E-784E-4A0D-AA4C-92EB8DEC6283}" srcOrd="0" destOrd="0" presId="urn:microsoft.com/office/officeart/2005/8/layout/default#7"/>
    <dgm:cxn modelId="{A48DC77A-5D8C-43B3-BE94-6DFC69461E12}" type="presOf" srcId="{9A680E9F-54D0-4BF3-81DE-2705DF4AB19F}" destId="{0A5A773C-215B-483D-9FB8-B5BE729063C3}" srcOrd="0" destOrd="0" presId="urn:microsoft.com/office/officeart/2005/8/layout/default#7"/>
    <dgm:cxn modelId="{FF044D8A-C6E6-4BD7-A45A-F081DBA07809}" srcId="{03448EB2-EE5A-409A-8FCB-6FA71E05F95B}" destId="{8A5C70B0-EE7C-401E-956C-C2A48B54F794}" srcOrd="0" destOrd="0" parTransId="{EBBFBD93-9B8E-412E-A7A3-3E879286F5ED}" sibTransId="{8EF0F15B-106D-4834-9192-7A00C6B6103A}"/>
    <dgm:cxn modelId="{878CCDFB-EC96-4287-BDFC-3F8D8AF37829}" type="presParOf" srcId="{5233AB3D-A26F-4873-B97F-5752C117A436}" destId="{8C6388CC-41A6-42E5-9E45-1363CB97B7CB}" srcOrd="0" destOrd="0" presId="urn:microsoft.com/office/officeart/2005/8/layout/default#7"/>
    <dgm:cxn modelId="{F6183732-D0B7-42B2-8292-C97C21D07D9C}" type="presParOf" srcId="{5233AB3D-A26F-4873-B97F-5752C117A436}" destId="{3CC744AF-9DE9-4EB4-BAE4-76A297819364}" srcOrd="1" destOrd="0" presId="urn:microsoft.com/office/officeart/2005/8/layout/default#7"/>
    <dgm:cxn modelId="{4FA28745-6E44-4F64-8203-46A8499CB778}" type="presParOf" srcId="{5233AB3D-A26F-4873-B97F-5752C117A436}" destId="{FFD9BF4E-784E-4A0D-AA4C-92EB8DEC6283}" srcOrd="2" destOrd="0" presId="urn:microsoft.com/office/officeart/2005/8/layout/default#7"/>
    <dgm:cxn modelId="{EBA4217D-6FC3-40C6-BD4E-74B1B0371CC1}" type="presParOf" srcId="{5233AB3D-A26F-4873-B97F-5752C117A436}" destId="{9891A134-D710-465D-9FEF-15A9BFF2E24A}" srcOrd="3" destOrd="0" presId="urn:microsoft.com/office/officeart/2005/8/layout/default#7"/>
    <dgm:cxn modelId="{352E2FFF-7DE5-4B11-B164-89DF4E33ED7B}" type="presParOf" srcId="{5233AB3D-A26F-4873-B97F-5752C117A436}" destId="{0A5A773C-215B-483D-9FB8-B5BE729063C3}" srcOrd="4" destOrd="0" presId="urn:microsoft.com/office/officeart/2005/8/layout/default#7"/>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5" loCatId="list" qsTypeId="urn:microsoft.com/office/officeart/2005/8/quickstyle/3d3" qsCatId="3D" csTypeId="urn:microsoft.com/office/officeart/2005/8/colors/accent4_5" csCatId="accent4" phldr="1"/>
      <dgm:spPr/>
      <dgm:t>
        <a:bodyPr/>
        <a:lstStyle/>
        <a:p>
          <a:endParaRPr lang="en-US"/>
        </a:p>
      </dgm:t>
    </dgm:pt>
    <dgm:pt modelId="{8A5C70B0-EE7C-401E-956C-C2A48B54F794}">
      <dgm:prSet phldrT="[Text]"/>
      <dgm:spPr/>
      <dgm:t>
        <a:bodyPr/>
        <a:lstStyle/>
        <a:p>
          <a:r>
            <a:rPr lang="en-US" dirty="0" smtClean="0"/>
            <a:t>Solar energy used to heat water or other medium</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Applications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2" custScaleX="131114" custLinFactNeighborX="54372" custLinFactNeighborY="-43761">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2" custScaleX="66226" custLinFactX="-8966" custLinFactNeighborX="-100000" custLinFactNeighborY="61267">
        <dgm:presLayoutVars>
          <dgm:bulletEnabled val="1"/>
        </dgm:presLayoutVars>
      </dgm:prSet>
      <dgm:spPr/>
      <dgm:t>
        <a:bodyPr/>
        <a:lstStyle/>
        <a:p>
          <a:endParaRPr lang="en-US"/>
        </a:p>
      </dgm:t>
    </dgm:pt>
  </dgm:ptLst>
  <dgm:cxnLst>
    <dgm:cxn modelId="{BA0506E5-0C0B-4A53-9D49-8643B543F678}" type="presOf" srcId="{55784715-28B1-40A7-956E-AF09F38E367D}" destId="{FFD9BF4E-784E-4A0D-AA4C-92EB8DEC6283}" srcOrd="0" destOrd="0" presId="urn:microsoft.com/office/officeart/2005/8/layout/default#5"/>
    <dgm:cxn modelId="{1B52AF40-AA4D-4766-9C16-94FE6B9AAEC6}" srcId="{03448EB2-EE5A-409A-8FCB-6FA71E05F95B}" destId="{55784715-28B1-40A7-956E-AF09F38E367D}" srcOrd="1" destOrd="0" parTransId="{9C652547-36C3-4994-A54A-3B8F647C6778}" sibTransId="{FC179A91-2208-4DF5-9080-85F6A5E1BE9C}"/>
    <dgm:cxn modelId="{78674424-29C1-45D8-8ACE-D85C40A6F817}" type="presOf" srcId="{03448EB2-EE5A-409A-8FCB-6FA71E05F95B}" destId="{5233AB3D-A26F-4873-B97F-5752C117A436}" srcOrd="0" destOrd="0" presId="urn:microsoft.com/office/officeart/2005/8/layout/default#5"/>
    <dgm:cxn modelId="{DF73DDD5-09F2-454E-AE5A-B6463AF3EEE7}" type="presOf" srcId="{8A5C70B0-EE7C-401E-956C-C2A48B54F794}" destId="{8C6388CC-41A6-42E5-9E45-1363CB97B7CB}" srcOrd="0" destOrd="0" presId="urn:microsoft.com/office/officeart/2005/8/layout/default#5"/>
    <dgm:cxn modelId="{FF044D8A-C6E6-4BD7-A45A-F081DBA07809}" srcId="{03448EB2-EE5A-409A-8FCB-6FA71E05F95B}" destId="{8A5C70B0-EE7C-401E-956C-C2A48B54F794}" srcOrd="0" destOrd="0" parTransId="{EBBFBD93-9B8E-412E-A7A3-3E879286F5ED}" sibTransId="{8EF0F15B-106D-4834-9192-7A00C6B6103A}"/>
    <dgm:cxn modelId="{9D58B80B-56AB-4165-AB53-8D1C3C7B9D2A}" type="presParOf" srcId="{5233AB3D-A26F-4873-B97F-5752C117A436}" destId="{8C6388CC-41A6-42E5-9E45-1363CB97B7CB}" srcOrd="0" destOrd="0" presId="urn:microsoft.com/office/officeart/2005/8/layout/default#5"/>
    <dgm:cxn modelId="{64899EC9-450F-44E3-9F7F-AAC6EAF03617}" type="presParOf" srcId="{5233AB3D-A26F-4873-B97F-5752C117A436}" destId="{3CC744AF-9DE9-4EB4-BAE4-76A297819364}" srcOrd="1" destOrd="0" presId="urn:microsoft.com/office/officeart/2005/8/layout/default#5"/>
    <dgm:cxn modelId="{5F0308A3-2667-4E18-AB9D-43F2AD1F0038}" type="presParOf" srcId="{5233AB3D-A26F-4873-B97F-5752C117A436}" destId="{FFD9BF4E-784E-4A0D-AA4C-92EB8DEC6283}" srcOrd="2" destOrd="0" presId="urn:microsoft.com/office/officeart/2005/8/layout/default#5"/>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44A48B-31F9-4DC9-B3C8-55619B6C8525}" type="doc">
      <dgm:prSet loTypeId="urn:microsoft.com/office/officeart/2005/8/layout/arrow3" loCatId="relationship" qsTypeId="urn:microsoft.com/office/officeart/2005/8/quickstyle/simple1#4" qsCatId="simple" csTypeId="urn:microsoft.com/office/officeart/2005/8/colors/accent0_3" csCatId="mainScheme" phldr="1"/>
      <dgm:spPr/>
      <dgm:t>
        <a:bodyPr/>
        <a:lstStyle/>
        <a:p>
          <a:endParaRPr lang="en-US"/>
        </a:p>
      </dgm:t>
    </dgm:pt>
    <dgm:pt modelId="{548EEE10-CF7D-4656-B824-0999FE1EA6D7}">
      <dgm:prSet phldrT="[Text]" custT="1"/>
      <dgm:spPr/>
      <dgm:t>
        <a:bodyPr/>
        <a:lstStyle/>
        <a:p>
          <a:endParaRPr lang="en-US" sz="2000" b="1" dirty="0">
            <a:solidFill>
              <a:schemeClr val="tx2"/>
            </a:solidFill>
          </a:endParaRPr>
        </a:p>
      </dgm:t>
    </dgm:pt>
    <dgm:pt modelId="{28F962CE-B7D6-4DFD-9F0A-69039B23A004}" type="sibTrans" cxnId="{E623044F-77AE-40B3-90DA-F9136E277E53}">
      <dgm:prSet/>
      <dgm:spPr/>
      <dgm:t>
        <a:bodyPr/>
        <a:lstStyle/>
        <a:p>
          <a:endParaRPr lang="en-US"/>
        </a:p>
      </dgm:t>
    </dgm:pt>
    <dgm:pt modelId="{6D301A7E-3FC4-4E23-B72E-1F1BA9A54E3C}" type="parTrans" cxnId="{E623044F-77AE-40B3-90DA-F9136E277E53}">
      <dgm:prSet/>
      <dgm:spPr/>
      <dgm:t>
        <a:bodyPr/>
        <a:lstStyle/>
        <a:p>
          <a:endParaRPr lang="en-US"/>
        </a:p>
      </dgm:t>
    </dgm:pt>
    <dgm:pt modelId="{07CCE517-91E7-4100-B4F6-2E08CA3B0B05}">
      <dgm:prSet phldrT="[Text]" custT="1"/>
      <dgm:spPr/>
      <dgm:t>
        <a:bodyPr/>
        <a:lstStyle/>
        <a:p>
          <a:endParaRPr lang="en-US" sz="2000" b="1" dirty="0">
            <a:solidFill>
              <a:schemeClr val="tx2"/>
            </a:solidFill>
          </a:endParaRPr>
        </a:p>
      </dgm:t>
    </dgm:pt>
    <dgm:pt modelId="{1ECDC67A-8AAA-42E9-9FD8-B51A5F2C2DD0}" type="sibTrans" cxnId="{64293D72-31E8-4EB3-AD18-F884AC6E2D3D}">
      <dgm:prSet/>
      <dgm:spPr/>
      <dgm:t>
        <a:bodyPr/>
        <a:lstStyle/>
        <a:p>
          <a:endParaRPr lang="en-US"/>
        </a:p>
      </dgm:t>
    </dgm:pt>
    <dgm:pt modelId="{E9006B3D-A323-42A6-899E-0B6BB51E281E}" type="parTrans" cxnId="{64293D72-31E8-4EB3-AD18-F884AC6E2D3D}">
      <dgm:prSet/>
      <dgm:spPr/>
      <dgm:t>
        <a:bodyPr/>
        <a:lstStyle/>
        <a:p>
          <a:endParaRPr lang="en-US"/>
        </a:p>
      </dgm:t>
    </dgm:pt>
    <dgm:pt modelId="{911FD34B-C51A-4C62-81D4-610B4B2C3060}" type="pres">
      <dgm:prSet presAssocID="{4444A48B-31F9-4DC9-B3C8-55619B6C8525}" presName="compositeShape" presStyleCnt="0">
        <dgm:presLayoutVars>
          <dgm:chMax val="2"/>
          <dgm:dir/>
          <dgm:resizeHandles val="exact"/>
        </dgm:presLayoutVars>
      </dgm:prSet>
      <dgm:spPr/>
      <dgm:t>
        <a:bodyPr/>
        <a:lstStyle/>
        <a:p>
          <a:endParaRPr lang="en-US"/>
        </a:p>
      </dgm:t>
    </dgm:pt>
    <dgm:pt modelId="{E458182E-CEBC-4836-8F77-BB49446B8955}" type="pres">
      <dgm:prSet presAssocID="{4444A48B-31F9-4DC9-B3C8-55619B6C8525}" presName="divider" presStyleLbl="fgShp" presStyleIdx="0" presStyleCnt="1"/>
      <dgm:spPr/>
      <dgm:t>
        <a:bodyPr/>
        <a:lstStyle/>
        <a:p>
          <a:endParaRPr lang="en-US"/>
        </a:p>
      </dgm:t>
    </dgm:pt>
    <dgm:pt modelId="{3A826712-19EE-41BD-B6B2-B8CBD8188FD6}" type="pres">
      <dgm:prSet presAssocID="{548EEE10-CF7D-4656-B824-0999FE1EA6D7}" presName="downArrow" presStyleLbl="node1" presStyleIdx="0" presStyleCnt="2" custLinFactNeighborX="-19167" custLinFactNeighborY="4669"/>
      <dgm:spPr/>
      <dgm:t>
        <a:bodyPr/>
        <a:lstStyle/>
        <a:p>
          <a:endParaRPr lang="en-US"/>
        </a:p>
      </dgm:t>
    </dgm:pt>
    <dgm:pt modelId="{451FCA33-F820-49AD-906A-6779EE5DB119}" type="pres">
      <dgm:prSet presAssocID="{548EEE10-CF7D-4656-B824-0999FE1EA6D7}" presName="downArrowText" presStyleLbl="revTx" presStyleIdx="0" presStyleCnt="2" custScaleX="146528" custScaleY="112368">
        <dgm:presLayoutVars>
          <dgm:bulletEnabled val="1"/>
        </dgm:presLayoutVars>
      </dgm:prSet>
      <dgm:spPr/>
      <dgm:t>
        <a:bodyPr/>
        <a:lstStyle/>
        <a:p>
          <a:endParaRPr lang="en-US"/>
        </a:p>
      </dgm:t>
    </dgm:pt>
    <dgm:pt modelId="{ABACCAD4-B56F-4FA0-AE16-45521A4A7E25}" type="pres">
      <dgm:prSet presAssocID="{07CCE517-91E7-4100-B4F6-2E08CA3B0B05}" presName="upArrow" presStyleLbl="node1" presStyleIdx="1" presStyleCnt="2" custLinFactNeighborX="11109"/>
      <dgm:spPr/>
      <dgm:t>
        <a:bodyPr/>
        <a:lstStyle/>
        <a:p>
          <a:endParaRPr lang="en-US"/>
        </a:p>
      </dgm:t>
    </dgm:pt>
    <dgm:pt modelId="{EED0BA29-23C7-4F35-B6E1-9F2E3D665837}" type="pres">
      <dgm:prSet presAssocID="{07CCE517-91E7-4100-B4F6-2E08CA3B0B05}" presName="upArrowText" presStyleLbl="revTx" presStyleIdx="1" presStyleCnt="2" custScaleX="169967" custLinFactNeighborX="14322">
        <dgm:presLayoutVars>
          <dgm:bulletEnabled val="1"/>
        </dgm:presLayoutVars>
      </dgm:prSet>
      <dgm:spPr/>
      <dgm:t>
        <a:bodyPr/>
        <a:lstStyle/>
        <a:p>
          <a:endParaRPr lang="en-US"/>
        </a:p>
      </dgm:t>
    </dgm:pt>
  </dgm:ptLst>
  <dgm:cxnLst>
    <dgm:cxn modelId="{5BE938F6-B0FB-455E-A3C1-3963E82529A6}" type="presOf" srcId="{07CCE517-91E7-4100-B4F6-2E08CA3B0B05}" destId="{EED0BA29-23C7-4F35-B6E1-9F2E3D665837}" srcOrd="0" destOrd="0" presId="urn:microsoft.com/office/officeart/2005/8/layout/arrow3"/>
    <dgm:cxn modelId="{60901C94-2515-46C1-82EA-89C4E39AE96A}" type="presOf" srcId="{548EEE10-CF7D-4656-B824-0999FE1EA6D7}" destId="{451FCA33-F820-49AD-906A-6779EE5DB119}" srcOrd="0" destOrd="0" presId="urn:microsoft.com/office/officeart/2005/8/layout/arrow3"/>
    <dgm:cxn modelId="{ADD37534-56CE-4D0F-8B4C-5077C51A036C}" type="presOf" srcId="{4444A48B-31F9-4DC9-B3C8-55619B6C8525}" destId="{911FD34B-C51A-4C62-81D4-610B4B2C3060}" srcOrd="0" destOrd="0" presId="urn:microsoft.com/office/officeart/2005/8/layout/arrow3"/>
    <dgm:cxn modelId="{64293D72-31E8-4EB3-AD18-F884AC6E2D3D}" srcId="{4444A48B-31F9-4DC9-B3C8-55619B6C8525}" destId="{07CCE517-91E7-4100-B4F6-2E08CA3B0B05}" srcOrd="1" destOrd="0" parTransId="{E9006B3D-A323-42A6-899E-0B6BB51E281E}" sibTransId="{1ECDC67A-8AAA-42E9-9FD8-B51A5F2C2DD0}"/>
    <dgm:cxn modelId="{E623044F-77AE-40B3-90DA-F9136E277E53}" srcId="{4444A48B-31F9-4DC9-B3C8-55619B6C8525}" destId="{548EEE10-CF7D-4656-B824-0999FE1EA6D7}" srcOrd="0" destOrd="0" parTransId="{6D301A7E-3FC4-4E23-B72E-1F1BA9A54E3C}" sibTransId="{28F962CE-B7D6-4DFD-9F0A-69039B23A004}"/>
    <dgm:cxn modelId="{86595622-2F85-4773-9DCF-EC1777D88786}" type="presParOf" srcId="{911FD34B-C51A-4C62-81D4-610B4B2C3060}" destId="{E458182E-CEBC-4836-8F77-BB49446B8955}" srcOrd="0" destOrd="0" presId="urn:microsoft.com/office/officeart/2005/8/layout/arrow3"/>
    <dgm:cxn modelId="{40A4A7AE-3303-4E29-BF40-8EEA8A90D960}" type="presParOf" srcId="{911FD34B-C51A-4C62-81D4-610B4B2C3060}" destId="{3A826712-19EE-41BD-B6B2-B8CBD8188FD6}" srcOrd="1" destOrd="0" presId="urn:microsoft.com/office/officeart/2005/8/layout/arrow3"/>
    <dgm:cxn modelId="{5D313D70-A86B-473E-A6DA-3BFDD80310EF}" type="presParOf" srcId="{911FD34B-C51A-4C62-81D4-610B4B2C3060}" destId="{451FCA33-F820-49AD-906A-6779EE5DB119}" srcOrd="2" destOrd="0" presId="urn:microsoft.com/office/officeart/2005/8/layout/arrow3"/>
    <dgm:cxn modelId="{3D10DFDE-D90C-4E3E-9125-62713D341830}" type="presParOf" srcId="{911FD34B-C51A-4C62-81D4-610B4B2C3060}" destId="{ABACCAD4-B56F-4FA0-AE16-45521A4A7E25}" srcOrd="3" destOrd="0" presId="urn:microsoft.com/office/officeart/2005/8/layout/arrow3"/>
    <dgm:cxn modelId="{21E11BD3-186A-4B0F-8920-9D6F777DD4AC}" type="presParOf" srcId="{911FD34B-C51A-4C62-81D4-610B4B2C3060}" destId="{EED0BA29-23C7-4F35-B6E1-9F2E3D665837}" srcOrd="4" destOrd="0" presId="urn:microsoft.com/office/officeart/2005/8/layout/arrow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177502-EDF5-4416-887E-9D64F017D5C8}" type="doc">
      <dgm:prSet loTypeId="urn:microsoft.com/office/officeart/2005/8/layout/default#9" loCatId="list" qsTypeId="urn:microsoft.com/office/officeart/2005/8/quickstyle/simple1#3" qsCatId="simple" csTypeId="urn:microsoft.com/office/officeart/2005/8/colors/colorful1#6" csCatId="colorful" phldr="1"/>
      <dgm:spPr/>
      <dgm:t>
        <a:bodyPr/>
        <a:lstStyle/>
        <a:p>
          <a:endParaRPr lang="en-US"/>
        </a:p>
      </dgm:t>
    </dgm:pt>
    <dgm:pt modelId="{0117B1DD-023B-4FAF-9B68-ACA5BF22223C}">
      <dgm:prSet/>
      <dgm:spPr/>
      <dgm:t>
        <a:bodyPr/>
        <a:lstStyle/>
        <a:p>
          <a:pPr rtl="0"/>
          <a:r>
            <a:rPr lang="en-US" dirty="0" smtClean="0"/>
            <a:t>Modularity </a:t>
          </a:r>
          <a:endParaRPr lang="en-US" dirty="0"/>
        </a:p>
      </dgm:t>
    </dgm:pt>
    <dgm:pt modelId="{8CFE5329-5D58-4FF8-865B-139517284143}" type="parTrans" cxnId="{C744D3E8-73A6-4E0F-850F-CE338B10E860}">
      <dgm:prSet/>
      <dgm:spPr/>
      <dgm:t>
        <a:bodyPr/>
        <a:lstStyle/>
        <a:p>
          <a:endParaRPr lang="en-US"/>
        </a:p>
      </dgm:t>
    </dgm:pt>
    <dgm:pt modelId="{FB0F096A-A582-49EA-BA65-5382653A549E}" type="sibTrans" cxnId="{C744D3E8-73A6-4E0F-850F-CE338B10E860}">
      <dgm:prSet/>
      <dgm:spPr/>
      <dgm:t>
        <a:bodyPr/>
        <a:lstStyle/>
        <a:p>
          <a:endParaRPr lang="en-US"/>
        </a:p>
      </dgm:t>
    </dgm:pt>
    <dgm:pt modelId="{9C62457A-4769-4443-A747-A9D9E230D8DB}">
      <dgm:prSet/>
      <dgm:spPr/>
      <dgm:t>
        <a:bodyPr/>
        <a:lstStyle/>
        <a:p>
          <a:pPr rtl="0"/>
          <a:r>
            <a:rPr lang="en-US" dirty="0" smtClean="0"/>
            <a:t>Mitigates fuel price volatility</a:t>
          </a:r>
          <a:endParaRPr lang="en-US" dirty="0"/>
        </a:p>
      </dgm:t>
    </dgm:pt>
    <dgm:pt modelId="{AB2B31CE-8275-4E93-B5E5-7EA2EF350CF4}" type="parTrans" cxnId="{30A50C01-72EB-45F5-8502-DF639AB409EA}">
      <dgm:prSet/>
      <dgm:spPr/>
      <dgm:t>
        <a:bodyPr/>
        <a:lstStyle/>
        <a:p>
          <a:endParaRPr lang="en-US"/>
        </a:p>
      </dgm:t>
    </dgm:pt>
    <dgm:pt modelId="{FBA769D2-AF66-4A72-9B05-D677A8E4D85D}" type="sibTrans" cxnId="{30A50C01-72EB-45F5-8502-DF639AB409EA}">
      <dgm:prSet/>
      <dgm:spPr/>
      <dgm:t>
        <a:bodyPr/>
        <a:lstStyle/>
        <a:p>
          <a:endParaRPr lang="en-US"/>
        </a:p>
      </dgm:t>
    </dgm:pt>
    <dgm:pt modelId="{2BBB3653-3AF9-45CA-8C22-120B22946FA2}">
      <dgm:prSet/>
      <dgm:spPr/>
      <dgm:t>
        <a:bodyPr/>
        <a:lstStyle/>
        <a:p>
          <a:pPr rtl="0"/>
          <a:r>
            <a:rPr lang="en-US" dirty="0" smtClean="0"/>
            <a:t>Low environmental impact, no GHGs</a:t>
          </a:r>
          <a:endParaRPr lang="en-US" dirty="0"/>
        </a:p>
      </dgm:t>
    </dgm:pt>
    <dgm:pt modelId="{7CBEB54B-65F3-43F5-B428-7695DA6B9158}" type="parTrans" cxnId="{57527EB8-2B7F-4D70-900B-9E64DC52D79D}">
      <dgm:prSet/>
      <dgm:spPr/>
      <dgm:t>
        <a:bodyPr/>
        <a:lstStyle/>
        <a:p>
          <a:endParaRPr lang="en-US"/>
        </a:p>
      </dgm:t>
    </dgm:pt>
    <dgm:pt modelId="{DF291B9D-5B57-4805-803E-8CCB72B4CCA5}" type="sibTrans" cxnId="{57527EB8-2B7F-4D70-900B-9E64DC52D79D}">
      <dgm:prSet/>
      <dgm:spPr/>
      <dgm:t>
        <a:bodyPr/>
        <a:lstStyle/>
        <a:p>
          <a:endParaRPr lang="en-US"/>
        </a:p>
      </dgm:t>
    </dgm:pt>
    <dgm:pt modelId="{1DE3E8A0-7AFF-40F3-99DF-060B91F45F9F}">
      <dgm:prSet/>
      <dgm:spPr/>
      <dgm:t>
        <a:bodyPr/>
        <a:lstStyle/>
        <a:p>
          <a:pPr rtl="0"/>
          <a:r>
            <a:rPr lang="en-US" dirty="0" smtClean="0"/>
            <a:t>Supports grid infrastructure</a:t>
          </a:r>
          <a:endParaRPr lang="en-US" dirty="0"/>
        </a:p>
      </dgm:t>
    </dgm:pt>
    <dgm:pt modelId="{BBD1D56A-671D-4627-8F1A-E27F8A9614AA}" type="parTrans" cxnId="{5843BF30-2110-44CA-A177-956399DE2777}">
      <dgm:prSet/>
      <dgm:spPr/>
      <dgm:t>
        <a:bodyPr/>
        <a:lstStyle/>
        <a:p>
          <a:endParaRPr lang="en-US"/>
        </a:p>
      </dgm:t>
    </dgm:pt>
    <dgm:pt modelId="{C8274959-B896-4811-873E-D027FEB641B4}" type="sibTrans" cxnId="{5843BF30-2110-44CA-A177-956399DE2777}">
      <dgm:prSet/>
      <dgm:spPr/>
      <dgm:t>
        <a:bodyPr/>
        <a:lstStyle/>
        <a:p>
          <a:endParaRPr lang="en-US"/>
        </a:p>
      </dgm:t>
    </dgm:pt>
    <dgm:pt modelId="{199CF748-691B-4777-80A5-9901AEDF0DFB}">
      <dgm:prSet/>
      <dgm:spPr/>
      <dgm:t>
        <a:bodyPr/>
        <a:lstStyle/>
        <a:p>
          <a:pPr rtl="0"/>
          <a:r>
            <a:rPr lang="en-US" dirty="0" smtClean="0"/>
            <a:t>Economic development potential</a:t>
          </a:r>
          <a:endParaRPr lang="en-US" dirty="0"/>
        </a:p>
      </dgm:t>
    </dgm:pt>
    <dgm:pt modelId="{C5F3DAC6-AD79-4197-8A9D-FF969FE322BE}" type="parTrans" cxnId="{93BFC8B8-5AAA-4D77-9288-05D4B26A9BE6}">
      <dgm:prSet/>
      <dgm:spPr/>
      <dgm:t>
        <a:bodyPr/>
        <a:lstStyle/>
        <a:p>
          <a:endParaRPr lang="en-US"/>
        </a:p>
      </dgm:t>
    </dgm:pt>
    <dgm:pt modelId="{4D09C944-E1CE-4681-86BD-94973D317719}" type="sibTrans" cxnId="{93BFC8B8-5AAA-4D77-9288-05D4B26A9BE6}">
      <dgm:prSet/>
      <dgm:spPr/>
      <dgm:t>
        <a:bodyPr/>
        <a:lstStyle/>
        <a:p>
          <a:endParaRPr lang="en-US"/>
        </a:p>
      </dgm:t>
    </dgm:pt>
    <dgm:pt modelId="{7CB1F299-FACE-4573-926B-12CD28FA6CD0}">
      <dgm:prSet/>
      <dgm:spPr/>
      <dgm:t>
        <a:bodyPr/>
        <a:lstStyle/>
        <a:p>
          <a:pPr rtl="0"/>
          <a:r>
            <a:rPr lang="en-US" dirty="0" smtClean="0"/>
            <a:t>Can act independently from the grid</a:t>
          </a:r>
          <a:endParaRPr lang="en-US" dirty="0"/>
        </a:p>
      </dgm:t>
    </dgm:pt>
    <dgm:pt modelId="{CE378648-814A-4509-B56F-2D6CE419EB19}" type="parTrans" cxnId="{E324A99B-6B7A-4672-9CB7-BEE5326C9922}">
      <dgm:prSet/>
      <dgm:spPr/>
      <dgm:t>
        <a:bodyPr/>
        <a:lstStyle/>
        <a:p>
          <a:endParaRPr lang="en-US"/>
        </a:p>
      </dgm:t>
    </dgm:pt>
    <dgm:pt modelId="{94C0254E-13EE-4379-848F-D080C8FE5CCA}" type="sibTrans" cxnId="{E324A99B-6B7A-4672-9CB7-BEE5326C9922}">
      <dgm:prSet/>
      <dgm:spPr/>
      <dgm:t>
        <a:bodyPr/>
        <a:lstStyle/>
        <a:p>
          <a:endParaRPr lang="en-US"/>
        </a:p>
      </dgm:t>
    </dgm:pt>
    <dgm:pt modelId="{3CC89FA8-F9DF-453D-9932-1746B35454A9}" type="pres">
      <dgm:prSet presAssocID="{F4177502-EDF5-4416-887E-9D64F017D5C8}" presName="diagram" presStyleCnt="0">
        <dgm:presLayoutVars>
          <dgm:dir/>
          <dgm:resizeHandles val="exact"/>
        </dgm:presLayoutVars>
      </dgm:prSet>
      <dgm:spPr/>
      <dgm:t>
        <a:bodyPr/>
        <a:lstStyle/>
        <a:p>
          <a:endParaRPr lang="en-US"/>
        </a:p>
      </dgm:t>
    </dgm:pt>
    <dgm:pt modelId="{2F8D2204-6694-44F8-B66B-0B5750382FB5}" type="pres">
      <dgm:prSet presAssocID="{0117B1DD-023B-4FAF-9B68-ACA5BF22223C}" presName="node" presStyleLbl="node1" presStyleIdx="0" presStyleCnt="6">
        <dgm:presLayoutVars>
          <dgm:bulletEnabled val="1"/>
        </dgm:presLayoutVars>
      </dgm:prSet>
      <dgm:spPr/>
      <dgm:t>
        <a:bodyPr/>
        <a:lstStyle/>
        <a:p>
          <a:endParaRPr lang="en-US"/>
        </a:p>
      </dgm:t>
    </dgm:pt>
    <dgm:pt modelId="{08BA9B21-BA28-4F5B-AFB5-27F5AD96358B}" type="pres">
      <dgm:prSet presAssocID="{FB0F096A-A582-49EA-BA65-5382653A549E}" presName="sibTrans" presStyleCnt="0"/>
      <dgm:spPr/>
      <dgm:t>
        <a:bodyPr/>
        <a:lstStyle/>
        <a:p>
          <a:endParaRPr lang="en-US"/>
        </a:p>
      </dgm:t>
    </dgm:pt>
    <dgm:pt modelId="{628EF782-47B2-4938-9E4D-6A0CE71ECD71}" type="pres">
      <dgm:prSet presAssocID="{9C62457A-4769-4443-A747-A9D9E230D8DB}" presName="node" presStyleLbl="node1" presStyleIdx="1" presStyleCnt="6">
        <dgm:presLayoutVars>
          <dgm:bulletEnabled val="1"/>
        </dgm:presLayoutVars>
      </dgm:prSet>
      <dgm:spPr/>
      <dgm:t>
        <a:bodyPr/>
        <a:lstStyle/>
        <a:p>
          <a:endParaRPr lang="en-US"/>
        </a:p>
      </dgm:t>
    </dgm:pt>
    <dgm:pt modelId="{3EEFD366-E237-4972-8B54-DE56709E05F9}" type="pres">
      <dgm:prSet presAssocID="{FBA769D2-AF66-4A72-9B05-D677A8E4D85D}" presName="sibTrans" presStyleCnt="0"/>
      <dgm:spPr/>
      <dgm:t>
        <a:bodyPr/>
        <a:lstStyle/>
        <a:p>
          <a:endParaRPr lang="en-US"/>
        </a:p>
      </dgm:t>
    </dgm:pt>
    <dgm:pt modelId="{0711BF57-9BA7-48FA-AACC-CFA1F54DD924}" type="pres">
      <dgm:prSet presAssocID="{2BBB3653-3AF9-45CA-8C22-120B22946FA2}" presName="node" presStyleLbl="node1" presStyleIdx="2" presStyleCnt="6">
        <dgm:presLayoutVars>
          <dgm:bulletEnabled val="1"/>
        </dgm:presLayoutVars>
      </dgm:prSet>
      <dgm:spPr/>
      <dgm:t>
        <a:bodyPr/>
        <a:lstStyle/>
        <a:p>
          <a:endParaRPr lang="en-US"/>
        </a:p>
      </dgm:t>
    </dgm:pt>
    <dgm:pt modelId="{226FD06B-29AD-45D3-9578-520DE8A03AAA}" type="pres">
      <dgm:prSet presAssocID="{DF291B9D-5B57-4805-803E-8CCB72B4CCA5}" presName="sibTrans" presStyleCnt="0"/>
      <dgm:spPr/>
      <dgm:t>
        <a:bodyPr/>
        <a:lstStyle/>
        <a:p>
          <a:endParaRPr lang="en-US"/>
        </a:p>
      </dgm:t>
    </dgm:pt>
    <dgm:pt modelId="{A881774C-9D70-4E36-8DB7-E27CA3F21554}" type="pres">
      <dgm:prSet presAssocID="{1DE3E8A0-7AFF-40F3-99DF-060B91F45F9F}" presName="node" presStyleLbl="node1" presStyleIdx="3" presStyleCnt="6">
        <dgm:presLayoutVars>
          <dgm:bulletEnabled val="1"/>
        </dgm:presLayoutVars>
      </dgm:prSet>
      <dgm:spPr/>
      <dgm:t>
        <a:bodyPr/>
        <a:lstStyle/>
        <a:p>
          <a:endParaRPr lang="en-US"/>
        </a:p>
      </dgm:t>
    </dgm:pt>
    <dgm:pt modelId="{FB1D19A5-55FF-4071-AA76-2A6BD97A3A0D}" type="pres">
      <dgm:prSet presAssocID="{C8274959-B896-4811-873E-D027FEB641B4}" presName="sibTrans" presStyleCnt="0"/>
      <dgm:spPr/>
      <dgm:t>
        <a:bodyPr/>
        <a:lstStyle/>
        <a:p>
          <a:endParaRPr lang="en-US"/>
        </a:p>
      </dgm:t>
    </dgm:pt>
    <dgm:pt modelId="{3059A7A2-3609-416A-B0C6-AEB301D026E2}" type="pres">
      <dgm:prSet presAssocID="{199CF748-691B-4777-80A5-9901AEDF0DFB}" presName="node" presStyleLbl="node1" presStyleIdx="4" presStyleCnt="6">
        <dgm:presLayoutVars>
          <dgm:bulletEnabled val="1"/>
        </dgm:presLayoutVars>
      </dgm:prSet>
      <dgm:spPr/>
      <dgm:t>
        <a:bodyPr/>
        <a:lstStyle/>
        <a:p>
          <a:endParaRPr lang="en-US"/>
        </a:p>
      </dgm:t>
    </dgm:pt>
    <dgm:pt modelId="{74F778C4-8469-4B05-A1BE-1BD0888B3380}" type="pres">
      <dgm:prSet presAssocID="{4D09C944-E1CE-4681-86BD-94973D317719}" presName="sibTrans" presStyleCnt="0"/>
      <dgm:spPr/>
      <dgm:t>
        <a:bodyPr/>
        <a:lstStyle/>
        <a:p>
          <a:endParaRPr lang="en-US"/>
        </a:p>
      </dgm:t>
    </dgm:pt>
    <dgm:pt modelId="{6EFD547A-84C6-490F-86CA-366613AFD591}" type="pres">
      <dgm:prSet presAssocID="{7CB1F299-FACE-4573-926B-12CD28FA6CD0}" presName="node" presStyleLbl="node1" presStyleIdx="5" presStyleCnt="6">
        <dgm:presLayoutVars>
          <dgm:bulletEnabled val="1"/>
        </dgm:presLayoutVars>
      </dgm:prSet>
      <dgm:spPr/>
      <dgm:t>
        <a:bodyPr/>
        <a:lstStyle/>
        <a:p>
          <a:endParaRPr lang="en-US"/>
        </a:p>
      </dgm:t>
    </dgm:pt>
  </dgm:ptLst>
  <dgm:cxnLst>
    <dgm:cxn modelId="{C7246E18-0536-45CC-8E75-74FDC59443ED}" type="presOf" srcId="{199CF748-691B-4777-80A5-9901AEDF0DFB}" destId="{3059A7A2-3609-416A-B0C6-AEB301D026E2}" srcOrd="0" destOrd="0" presId="urn:microsoft.com/office/officeart/2005/8/layout/default#9"/>
    <dgm:cxn modelId="{05039DC5-DECA-4F7F-9BF1-BD257F1B625C}" type="presOf" srcId="{F4177502-EDF5-4416-887E-9D64F017D5C8}" destId="{3CC89FA8-F9DF-453D-9932-1746B35454A9}" srcOrd="0" destOrd="0" presId="urn:microsoft.com/office/officeart/2005/8/layout/default#9"/>
    <dgm:cxn modelId="{FB2988F9-495C-43B2-9D7B-FB0680EE2BFA}" type="presOf" srcId="{1DE3E8A0-7AFF-40F3-99DF-060B91F45F9F}" destId="{A881774C-9D70-4E36-8DB7-E27CA3F21554}" srcOrd="0" destOrd="0" presId="urn:microsoft.com/office/officeart/2005/8/layout/default#9"/>
    <dgm:cxn modelId="{E324A99B-6B7A-4672-9CB7-BEE5326C9922}" srcId="{F4177502-EDF5-4416-887E-9D64F017D5C8}" destId="{7CB1F299-FACE-4573-926B-12CD28FA6CD0}" srcOrd="5" destOrd="0" parTransId="{CE378648-814A-4509-B56F-2D6CE419EB19}" sibTransId="{94C0254E-13EE-4379-848F-D080C8FE5CCA}"/>
    <dgm:cxn modelId="{93BFC8B8-5AAA-4D77-9288-05D4B26A9BE6}" srcId="{F4177502-EDF5-4416-887E-9D64F017D5C8}" destId="{199CF748-691B-4777-80A5-9901AEDF0DFB}" srcOrd="4" destOrd="0" parTransId="{C5F3DAC6-AD79-4197-8A9D-FF969FE322BE}" sibTransId="{4D09C944-E1CE-4681-86BD-94973D317719}"/>
    <dgm:cxn modelId="{30A50C01-72EB-45F5-8502-DF639AB409EA}" srcId="{F4177502-EDF5-4416-887E-9D64F017D5C8}" destId="{9C62457A-4769-4443-A747-A9D9E230D8DB}" srcOrd="1" destOrd="0" parTransId="{AB2B31CE-8275-4E93-B5E5-7EA2EF350CF4}" sibTransId="{FBA769D2-AF66-4A72-9B05-D677A8E4D85D}"/>
    <dgm:cxn modelId="{5843BF30-2110-44CA-A177-956399DE2777}" srcId="{F4177502-EDF5-4416-887E-9D64F017D5C8}" destId="{1DE3E8A0-7AFF-40F3-99DF-060B91F45F9F}" srcOrd="3" destOrd="0" parTransId="{BBD1D56A-671D-4627-8F1A-E27F8A9614AA}" sibTransId="{C8274959-B896-4811-873E-D027FEB641B4}"/>
    <dgm:cxn modelId="{A2A7E55F-8EEB-4E88-A891-F50C18F24A25}" type="presOf" srcId="{9C62457A-4769-4443-A747-A9D9E230D8DB}" destId="{628EF782-47B2-4938-9E4D-6A0CE71ECD71}" srcOrd="0" destOrd="0" presId="urn:microsoft.com/office/officeart/2005/8/layout/default#9"/>
    <dgm:cxn modelId="{0A14ADDA-C59C-43D6-AA49-2E86CB44DD0B}" type="presOf" srcId="{7CB1F299-FACE-4573-926B-12CD28FA6CD0}" destId="{6EFD547A-84C6-490F-86CA-366613AFD591}" srcOrd="0" destOrd="0" presId="urn:microsoft.com/office/officeart/2005/8/layout/default#9"/>
    <dgm:cxn modelId="{57527EB8-2B7F-4D70-900B-9E64DC52D79D}" srcId="{F4177502-EDF5-4416-887E-9D64F017D5C8}" destId="{2BBB3653-3AF9-45CA-8C22-120B22946FA2}" srcOrd="2" destOrd="0" parTransId="{7CBEB54B-65F3-43F5-B428-7695DA6B9158}" sibTransId="{DF291B9D-5B57-4805-803E-8CCB72B4CCA5}"/>
    <dgm:cxn modelId="{C744D3E8-73A6-4E0F-850F-CE338B10E860}" srcId="{F4177502-EDF5-4416-887E-9D64F017D5C8}" destId="{0117B1DD-023B-4FAF-9B68-ACA5BF22223C}" srcOrd="0" destOrd="0" parTransId="{8CFE5329-5D58-4FF8-865B-139517284143}" sibTransId="{FB0F096A-A582-49EA-BA65-5382653A549E}"/>
    <dgm:cxn modelId="{24610082-7A4A-4A83-A0D5-C3D28F676435}" type="presOf" srcId="{2BBB3653-3AF9-45CA-8C22-120B22946FA2}" destId="{0711BF57-9BA7-48FA-AACC-CFA1F54DD924}" srcOrd="0" destOrd="0" presId="urn:microsoft.com/office/officeart/2005/8/layout/default#9"/>
    <dgm:cxn modelId="{BB6C8FAB-FAAC-4854-BE4D-AE627BE2F68D}" type="presOf" srcId="{0117B1DD-023B-4FAF-9B68-ACA5BF22223C}" destId="{2F8D2204-6694-44F8-B66B-0B5750382FB5}" srcOrd="0" destOrd="0" presId="urn:microsoft.com/office/officeart/2005/8/layout/default#9"/>
    <dgm:cxn modelId="{6CED46C4-8FCA-41C3-AA29-D72ABA62517F}" type="presParOf" srcId="{3CC89FA8-F9DF-453D-9932-1746B35454A9}" destId="{2F8D2204-6694-44F8-B66B-0B5750382FB5}" srcOrd="0" destOrd="0" presId="urn:microsoft.com/office/officeart/2005/8/layout/default#9"/>
    <dgm:cxn modelId="{00ABFA75-9C7D-403A-9098-227B01E6AE3E}" type="presParOf" srcId="{3CC89FA8-F9DF-453D-9932-1746B35454A9}" destId="{08BA9B21-BA28-4F5B-AFB5-27F5AD96358B}" srcOrd="1" destOrd="0" presId="urn:microsoft.com/office/officeart/2005/8/layout/default#9"/>
    <dgm:cxn modelId="{29C7C651-7CD8-4525-95D8-896998751D72}" type="presParOf" srcId="{3CC89FA8-F9DF-453D-9932-1746B35454A9}" destId="{628EF782-47B2-4938-9E4D-6A0CE71ECD71}" srcOrd="2" destOrd="0" presId="urn:microsoft.com/office/officeart/2005/8/layout/default#9"/>
    <dgm:cxn modelId="{B8ECBE5A-D77A-4B04-8166-96FE432A3D73}" type="presParOf" srcId="{3CC89FA8-F9DF-453D-9932-1746B35454A9}" destId="{3EEFD366-E237-4972-8B54-DE56709E05F9}" srcOrd="3" destOrd="0" presId="urn:microsoft.com/office/officeart/2005/8/layout/default#9"/>
    <dgm:cxn modelId="{62156ED8-FC30-4AB9-A423-DFDCB6B01823}" type="presParOf" srcId="{3CC89FA8-F9DF-453D-9932-1746B35454A9}" destId="{0711BF57-9BA7-48FA-AACC-CFA1F54DD924}" srcOrd="4" destOrd="0" presId="urn:microsoft.com/office/officeart/2005/8/layout/default#9"/>
    <dgm:cxn modelId="{99A14973-E842-4D34-91F9-04DC26F40D16}" type="presParOf" srcId="{3CC89FA8-F9DF-453D-9932-1746B35454A9}" destId="{226FD06B-29AD-45D3-9578-520DE8A03AAA}" srcOrd="5" destOrd="0" presId="urn:microsoft.com/office/officeart/2005/8/layout/default#9"/>
    <dgm:cxn modelId="{3A6B2F98-FA5B-4E42-9586-1AEE9334BF28}" type="presParOf" srcId="{3CC89FA8-F9DF-453D-9932-1746B35454A9}" destId="{A881774C-9D70-4E36-8DB7-E27CA3F21554}" srcOrd="6" destOrd="0" presId="urn:microsoft.com/office/officeart/2005/8/layout/default#9"/>
    <dgm:cxn modelId="{3A52C7DF-132E-4D59-B2FB-7F0D158E1D51}" type="presParOf" srcId="{3CC89FA8-F9DF-453D-9932-1746B35454A9}" destId="{FB1D19A5-55FF-4071-AA76-2A6BD97A3A0D}" srcOrd="7" destOrd="0" presId="urn:microsoft.com/office/officeart/2005/8/layout/default#9"/>
    <dgm:cxn modelId="{046727AD-D759-424F-8F5E-FC335A449BDD}" type="presParOf" srcId="{3CC89FA8-F9DF-453D-9932-1746B35454A9}" destId="{3059A7A2-3609-416A-B0C6-AEB301D026E2}" srcOrd="8" destOrd="0" presId="urn:microsoft.com/office/officeart/2005/8/layout/default#9"/>
    <dgm:cxn modelId="{703CA99B-E1D8-4B65-8C0B-1F6F224B14CF}" type="presParOf" srcId="{3CC89FA8-F9DF-453D-9932-1746B35454A9}" destId="{74F778C4-8469-4B05-A1BE-1BD0888B3380}" srcOrd="9" destOrd="0" presId="urn:microsoft.com/office/officeart/2005/8/layout/default#9"/>
    <dgm:cxn modelId="{2D1F8425-4CC2-4993-A9EA-B6F67D1891E9}" type="presParOf" srcId="{3CC89FA8-F9DF-453D-9932-1746B35454A9}" destId="{6EFD547A-84C6-490F-86CA-366613AFD591}" srcOrd="10" destOrd="0" presId="urn:microsoft.com/office/officeart/2005/8/layout/default#9"/>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E717BA-28D1-4F3B-85DC-FB0538810F19}" type="doc">
      <dgm:prSet loTypeId="urn:microsoft.com/office/officeart/2005/8/layout/default#4" loCatId="list" qsTypeId="urn:microsoft.com/office/officeart/2005/8/quickstyle/simple1#5" qsCatId="simple" csTypeId="urn:microsoft.com/office/officeart/2005/8/colors/colorful1#7" csCatId="colorful" phldr="1"/>
      <dgm:spPr/>
      <dgm:t>
        <a:bodyPr/>
        <a:lstStyle/>
        <a:p>
          <a:endParaRPr lang="en-US"/>
        </a:p>
      </dgm:t>
    </dgm:pt>
    <dgm:pt modelId="{D2C1F237-EAB6-4701-84FC-9F1B839127A1}">
      <dgm:prSet/>
      <dgm:spPr/>
      <dgm:t>
        <a:bodyPr/>
        <a:lstStyle/>
        <a:p>
          <a:pPr rtl="0"/>
          <a:r>
            <a:rPr lang="en-US" dirty="0" smtClean="0"/>
            <a:t>Project processing</a:t>
          </a:r>
          <a:endParaRPr lang="en-US" dirty="0"/>
        </a:p>
      </dgm:t>
    </dgm:pt>
    <dgm:pt modelId="{F4958C33-6867-4769-A5B4-0823C1DB4835}" type="parTrans" cxnId="{8E33302A-D5D2-4542-8F02-54DFA2E068C7}">
      <dgm:prSet/>
      <dgm:spPr/>
      <dgm:t>
        <a:bodyPr/>
        <a:lstStyle/>
        <a:p>
          <a:endParaRPr lang="en-US"/>
        </a:p>
      </dgm:t>
    </dgm:pt>
    <dgm:pt modelId="{E968490E-DF87-4C51-BF11-D2BE0ED923D8}" type="sibTrans" cxnId="{8E33302A-D5D2-4542-8F02-54DFA2E068C7}">
      <dgm:prSet/>
      <dgm:spPr/>
      <dgm:t>
        <a:bodyPr/>
        <a:lstStyle/>
        <a:p>
          <a:endParaRPr lang="en-US"/>
        </a:p>
      </dgm:t>
    </dgm:pt>
    <dgm:pt modelId="{8DF6CC2D-4713-46B9-9DAF-00C4FC184B18}">
      <dgm:prSet/>
      <dgm:spPr/>
      <dgm:t>
        <a:bodyPr/>
        <a:lstStyle/>
        <a:p>
          <a:pPr rtl="0"/>
          <a:r>
            <a:rPr lang="en-US" dirty="0" smtClean="0"/>
            <a:t>Costs relative to grid</a:t>
          </a:r>
          <a:endParaRPr lang="en-US" dirty="0"/>
        </a:p>
      </dgm:t>
    </dgm:pt>
    <dgm:pt modelId="{5CBB207E-5F60-4948-9FA9-796792595405}" type="parTrans" cxnId="{7D4F5E7A-654B-496F-9DE9-EF0408DE8D22}">
      <dgm:prSet/>
      <dgm:spPr/>
      <dgm:t>
        <a:bodyPr/>
        <a:lstStyle/>
        <a:p>
          <a:endParaRPr lang="en-US"/>
        </a:p>
      </dgm:t>
    </dgm:pt>
    <dgm:pt modelId="{7AB49665-985C-4FFB-96EB-814F23B197D8}" type="sibTrans" cxnId="{7D4F5E7A-654B-496F-9DE9-EF0408DE8D22}">
      <dgm:prSet/>
      <dgm:spPr/>
      <dgm:t>
        <a:bodyPr/>
        <a:lstStyle/>
        <a:p>
          <a:endParaRPr lang="en-US"/>
        </a:p>
      </dgm:t>
    </dgm:pt>
    <dgm:pt modelId="{1B0A641B-2A84-4EAC-997D-E13FF25DDF7F}">
      <dgm:prSet/>
      <dgm:spPr/>
      <dgm:t>
        <a:bodyPr/>
        <a:lstStyle/>
        <a:p>
          <a:pPr rtl="0"/>
          <a:r>
            <a:rPr lang="en-US" dirty="0" smtClean="0"/>
            <a:t>Variability</a:t>
          </a:r>
          <a:endParaRPr lang="en-US" dirty="0"/>
        </a:p>
      </dgm:t>
    </dgm:pt>
    <dgm:pt modelId="{0F2B3AF0-54FC-4A27-B62C-865501ACA63D}" type="parTrans" cxnId="{F2CA83FC-D3CB-4496-8D79-2D13CA723BD3}">
      <dgm:prSet/>
      <dgm:spPr/>
      <dgm:t>
        <a:bodyPr/>
        <a:lstStyle/>
        <a:p>
          <a:endParaRPr lang="en-US"/>
        </a:p>
      </dgm:t>
    </dgm:pt>
    <dgm:pt modelId="{96066D3C-0A5A-4C56-BD0E-0E21C82E70D7}" type="sibTrans" cxnId="{F2CA83FC-D3CB-4496-8D79-2D13CA723BD3}">
      <dgm:prSet/>
      <dgm:spPr/>
      <dgm:t>
        <a:bodyPr/>
        <a:lstStyle/>
        <a:p>
          <a:endParaRPr lang="en-US"/>
        </a:p>
      </dgm:t>
    </dgm:pt>
    <dgm:pt modelId="{F8CC7820-95B4-4A44-9CA0-6CF7D1952F95}">
      <dgm:prSet/>
      <dgm:spPr/>
      <dgm:t>
        <a:bodyPr/>
        <a:lstStyle/>
        <a:p>
          <a:pPr rtl="0"/>
          <a:r>
            <a:rPr lang="en-US" dirty="0" smtClean="0"/>
            <a:t>Public awareness</a:t>
          </a:r>
          <a:endParaRPr lang="en-US" dirty="0"/>
        </a:p>
      </dgm:t>
    </dgm:pt>
    <dgm:pt modelId="{ABB57DC8-F823-43AA-91B7-9E738A10EF1B}" type="parTrans" cxnId="{70A41714-8805-4E02-A5C8-70BD1AEBF0AB}">
      <dgm:prSet/>
      <dgm:spPr/>
      <dgm:t>
        <a:bodyPr/>
        <a:lstStyle/>
        <a:p>
          <a:endParaRPr lang="en-US"/>
        </a:p>
      </dgm:t>
    </dgm:pt>
    <dgm:pt modelId="{C9010810-C973-4F7A-A0E9-C59CC53AF4F3}" type="sibTrans" cxnId="{70A41714-8805-4E02-A5C8-70BD1AEBF0AB}">
      <dgm:prSet/>
      <dgm:spPr/>
      <dgm:t>
        <a:bodyPr/>
        <a:lstStyle/>
        <a:p>
          <a:endParaRPr lang="en-US"/>
        </a:p>
      </dgm:t>
    </dgm:pt>
    <dgm:pt modelId="{2B591E3C-44EF-4E7F-A8C8-7196C3F59598}">
      <dgm:prSet/>
      <dgm:spPr/>
      <dgm:t>
        <a:bodyPr/>
        <a:lstStyle/>
        <a:p>
          <a:pPr rtl="0"/>
          <a:r>
            <a:rPr lang="en-US" dirty="0" smtClean="0"/>
            <a:t>Aesthetics – HOA</a:t>
          </a:r>
          <a:endParaRPr lang="en-US" dirty="0"/>
        </a:p>
      </dgm:t>
    </dgm:pt>
    <dgm:pt modelId="{52C835A7-850E-4723-A340-EAD8635716EC}" type="parTrans" cxnId="{6464C158-A405-4205-987F-AAE029055803}">
      <dgm:prSet/>
      <dgm:spPr/>
      <dgm:t>
        <a:bodyPr/>
        <a:lstStyle/>
        <a:p>
          <a:endParaRPr lang="en-US"/>
        </a:p>
      </dgm:t>
    </dgm:pt>
    <dgm:pt modelId="{8815BA1C-892A-4ED7-967E-627F446264D9}" type="sibTrans" cxnId="{6464C158-A405-4205-987F-AAE029055803}">
      <dgm:prSet/>
      <dgm:spPr/>
      <dgm:t>
        <a:bodyPr/>
        <a:lstStyle/>
        <a:p>
          <a:endParaRPr lang="en-US"/>
        </a:p>
      </dgm:t>
    </dgm:pt>
    <dgm:pt modelId="{268965A9-E9B4-4176-A2C0-75921434988F}">
      <dgm:prSet/>
      <dgm:spPr/>
      <dgm:t>
        <a:bodyPr/>
        <a:lstStyle/>
        <a:p>
          <a:pPr rtl="0"/>
          <a:r>
            <a:rPr lang="en-US" dirty="0" smtClean="0"/>
            <a:t>Requires persistent load</a:t>
          </a:r>
          <a:endParaRPr lang="en-US" dirty="0"/>
        </a:p>
      </dgm:t>
    </dgm:pt>
    <dgm:pt modelId="{0976C8F9-77F9-4783-B5B3-5011B067A229}" type="parTrans" cxnId="{09B5BC11-A22D-415E-AF51-371206E371AD}">
      <dgm:prSet/>
      <dgm:spPr/>
      <dgm:t>
        <a:bodyPr/>
        <a:lstStyle/>
        <a:p>
          <a:endParaRPr lang="en-US"/>
        </a:p>
      </dgm:t>
    </dgm:pt>
    <dgm:pt modelId="{6E01D97F-CB4E-44DC-93BD-A54A95696CFC}" type="sibTrans" cxnId="{09B5BC11-A22D-415E-AF51-371206E371AD}">
      <dgm:prSet/>
      <dgm:spPr/>
      <dgm:t>
        <a:bodyPr/>
        <a:lstStyle/>
        <a:p>
          <a:endParaRPr lang="en-US"/>
        </a:p>
      </dgm:t>
    </dgm:pt>
    <dgm:pt modelId="{448062DF-7C8D-49B0-8273-69A04193A46C}">
      <dgm:prSet/>
      <dgm:spPr/>
      <dgm:t>
        <a:bodyPr/>
        <a:lstStyle/>
        <a:p>
          <a:pPr rtl="0"/>
          <a:r>
            <a:rPr lang="en-US" dirty="0" smtClean="0"/>
            <a:t>Lack of consumer education</a:t>
          </a:r>
          <a:endParaRPr lang="en-US" dirty="0"/>
        </a:p>
      </dgm:t>
    </dgm:pt>
    <dgm:pt modelId="{B043E16A-AFE8-4CC5-9C8C-CE0CFD474257}" type="parTrans" cxnId="{AA9D03D9-36DE-4A65-8867-002371017041}">
      <dgm:prSet/>
      <dgm:spPr/>
      <dgm:t>
        <a:bodyPr/>
        <a:lstStyle/>
        <a:p>
          <a:endParaRPr lang="en-US"/>
        </a:p>
      </dgm:t>
    </dgm:pt>
    <dgm:pt modelId="{05431691-AE51-4694-BCA6-5DA8FEC42260}" type="sibTrans" cxnId="{AA9D03D9-36DE-4A65-8867-002371017041}">
      <dgm:prSet/>
      <dgm:spPr/>
      <dgm:t>
        <a:bodyPr/>
        <a:lstStyle/>
        <a:p>
          <a:endParaRPr lang="en-US"/>
        </a:p>
      </dgm:t>
    </dgm:pt>
    <dgm:pt modelId="{66BF6DA4-5FE0-4777-BB52-BBBA2377A09E}">
      <dgm:prSet/>
      <dgm:spPr/>
      <dgm:t>
        <a:bodyPr/>
        <a:lstStyle/>
        <a:p>
          <a:pPr rtl="0"/>
          <a:r>
            <a:rPr lang="en-US" dirty="0" smtClean="0"/>
            <a:t>Shortage of skilled workers</a:t>
          </a:r>
          <a:endParaRPr lang="en-US" dirty="0"/>
        </a:p>
      </dgm:t>
    </dgm:pt>
    <dgm:pt modelId="{37D3A74D-32FB-4D44-A30E-2A6EBEFB4B6D}" type="parTrans" cxnId="{A62499FD-94CF-4FBF-9717-1F92E8FB839C}">
      <dgm:prSet/>
      <dgm:spPr/>
      <dgm:t>
        <a:bodyPr/>
        <a:lstStyle/>
        <a:p>
          <a:endParaRPr lang="en-US"/>
        </a:p>
      </dgm:t>
    </dgm:pt>
    <dgm:pt modelId="{E7B36B90-5392-4A3D-B013-900E55C5CE4B}" type="sibTrans" cxnId="{A62499FD-94CF-4FBF-9717-1F92E8FB839C}">
      <dgm:prSet/>
      <dgm:spPr/>
      <dgm:t>
        <a:bodyPr/>
        <a:lstStyle/>
        <a:p>
          <a:endParaRPr lang="en-US"/>
        </a:p>
      </dgm:t>
    </dgm:pt>
    <dgm:pt modelId="{F328A941-3221-4466-9AD8-7BBD20E65755}" type="pres">
      <dgm:prSet presAssocID="{A6E717BA-28D1-4F3B-85DC-FB0538810F19}" presName="diagram" presStyleCnt="0">
        <dgm:presLayoutVars>
          <dgm:dir/>
          <dgm:resizeHandles val="exact"/>
        </dgm:presLayoutVars>
      </dgm:prSet>
      <dgm:spPr/>
      <dgm:t>
        <a:bodyPr/>
        <a:lstStyle/>
        <a:p>
          <a:endParaRPr lang="en-US"/>
        </a:p>
      </dgm:t>
    </dgm:pt>
    <dgm:pt modelId="{8A3BEE05-6E7E-4000-ACAD-51C76C42E07B}" type="pres">
      <dgm:prSet presAssocID="{D2C1F237-EAB6-4701-84FC-9F1B839127A1}" presName="node" presStyleLbl="node1" presStyleIdx="0" presStyleCnt="8">
        <dgm:presLayoutVars>
          <dgm:bulletEnabled val="1"/>
        </dgm:presLayoutVars>
      </dgm:prSet>
      <dgm:spPr/>
      <dgm:t>
        <a:bodyPr/>
        <a:lstStyle/>
        <a:p>
          <a:endParaRPr lang="en-US"/>
        </a:p>
      </dgm:t>
    </dgm:pt>
    <dgm:pt modelId="{C7CCB10B-318F-4260-80A6-610F8FBB6E3D}" type="pres">
      <dgm:prSet presAssocID="{E968490E-DF87-4C51-BF11-D2BE0ED923D8}" presName="sibTrans" presStyleCnt="0"/>
      <dgm:spPr/>
      <dgm:t>
        <a:bodyPr/>
        <a:lstStyle/>
        <a:p>
          <a:endParaRPr lang="en-US"/>
        </a:p>
      </dgm:t>
    </dgm:pt>
    <dgm:pt modelId="{601AD6FB-31E5-4D16-9552-2A8D86E2DB3B}" type="pres">
      <dgm:prSet presAssocID="{8DF6CC2D-4713-46B9-9DAF-00C4FC184B18}" presName="node" presStyleLbl="node1" presStyleIdx="1" presStyleCnt="8">
        <dgm:presLayoutVars>
          <dgm:bulletEnabled val="1"/>
        </dgm:presLayoutVars>
      </dgm:prSet>
      <dgm:spPr/>
      <dgm:t>
        <a:bodyPr/>
        <a:lstStyle/>
        <a:p>
          <a:endParaRPr lang="en-US"/>
        </a:p>
      </dgm:t>
    </dgm:pt>
    <dgm:pt modelId="{B41C88D8-5A82-4124-86BD-7BED3DAED618}" type="pres">
      <dgm:prSet presAssocID="{7AB49665-985C-4FFB-96EB-814F23B197D8}" presName="sibTrans" presStyleCnt="0"/>
      <dgm:spPr/>
      <dgm:t>
        <a:bodyPr/>
        <a:lstStyle/>
        <a:p>
          <a:endParaRPr lang="en-US"/>
        </a:p>
      </dgm:t>
    </dgm:pt>
    <dgm:pt modelId="{7A076881-7637-47BB-92BB-FE11EFCF715A}" type="pres">
      <dgm:prSet presAssocID="{1B0A641B-2A84-4EAC-997D-E13FF25DDF7F}" presName="node" presStyleLbl="node1" presStyleIdx="2" presStyleCnt="8">
        <dgm:presLayoutVars>
          <dgm:bulletEnabled val="1"/>
        </dgm:presLayoutVars>
      </dgm:prSet>
      <dgm:spPr/>
      <dgm:t>
        <a:bodyPr/>
        <a:lstStyle/>
        <a:p>
          <a:endParaRPr lang="en-US"/>
        </a:p>
      </dgm:t>
    </dgm:pt>
    <dgm:pt modelId="{B1B3A1F9-AEAB-438C-8B84-3623FAF0660F}" type="pres">
      <dgm:prSet presAssocID="{96066D3C-0A5A-4C56-BD0E-0E21C82E70D7}" presName="sibTrans" presStyleCnt="0"/>
      <dgm:spPr/>
      <dgm:t>
        <a:bodyPr/>
        <a:lstStyle/>
        <a:p>
          <a:endParaRPr lang="en-US"/>
        </a:p>
      </dgm:t>
    </dgm:pt>
    <dgm:pt modelId="{C6FE0310-8707-4E91-ACBB-10B06E95587E}" type="pres">
      <dgm:prSet presAssocID="{F8CC7820-95B4-4A44-9CA0-6CF7D1952F95}" presName="node" presStyleLbl="node1" presStyleIdx="3" presStyleCnt="8">
        <dgm:presLayoutVars>
          <dgm:bulletEnabled val="1"/>
        </dgm:presLayoutVars>
      </dgm:prSet>
      <dgm:spPr/>
      <dgm:t>
        <a:bodyPr/>
        <a:lstStyle/>
        <a:p>
          <a:endParaRPr lang="en-US"/>
        </a:p>
      </dgm:t>
    </dgm:pt>
    <dgm:pt modelId="{8CB50A63-D333-4099-A111-F6A8E28373F4}" type="pres">
      <dgm:prSet presAssocID="{C9010810-C973-4F7A-A0E9-C59CC53AF4F3}" presName="sibTrans" presStyleCnt="0"/>
      <dgm:spPr/>
      <dgm:t>
        <a:bodyPr/>
        <a:lstStyle/>
        <a:p>
          <a:endParaRPr lang="en-US"/>
        </a:p>
      </dgm:t>
    </dgm:pt>
    <dgm:pt modelId="{368426D2-1099-45BE-8839-4B0FCD450D4B}" type="pres">
      <dgm:prSet presAssocID="{2B591E3C-44EF-4E7F-A8C8-7196C3F59598}" presName="node" presStyleLbl="node1" presStyleIdx="4" presStyleCnt="8">
        <dgm:presLayoutVars>
          <dgm:bulletEnabled val="1"/>
        </dgm:presLayoutVars>
      </dgm:prSet>
      <dgm:spPr/>
      <dgm:t>
        <a:bodyPr/>
        <a:lstStyle/>
        <a:p>
          <a:endParaRPr lang="en-US"/>
        </a:p>
      </dgm:t>
    </dgm:pt>
    <dgm:pt modelId="{76AAFB2B-F44A-4323-B8A4-B91D4714607D}" type="pres">
      <dgm:prSet presAssocID="{8815BA1C-892A-4ED7-967E-627F446264D9}" presName="sibTrans" presStyleCnt="0"/>
      <dgm:spPr/>
      <dgm:t>
        <a:bodyPr/>
        <a:lstStyle/>
        <a:p>
          <a:endParaRPr lang="en-US"/>
        </a:p>
      </dgm:t>
    </dgm:pt>
    <dgm:pt modelId="{9237049C-36FF-450B-9F08-9EB8534FCE8A}" type="pres">
      <dgm:prSet presAssocID="{268965A9-E9B4-4176-A2C0-75921434988F}" presName="node" presStyleLbl="node1" presStyleIdx="5" presStyleCnt="8">
        <dgm:presLayoutVars>
          <dgm:bulletEnabled val="1"/>
        </dgm:presLayoutVars>
      </dgm:prSet>
      <dgm:spPr/>
      <dgm:t>
        <a:bodyPr/>
        <a:lstStyle/>
        <a:p>
          <a:endParaRPr lang="en-US"/>
        </a:p>
      </dgm:t>
    </dgm:pt>
    <dgm:pt modelId="{A931FB25-B062-4D44-B7F7-D57AAEC543FF}" type="pres">
      <dgm:prSet presAssocID="{6E01D97F-CB4E-44DC-93BD-A54A95696CFC}" presName="sibTrans" presStyleCnt="0"/>
      <dgm:spPr/>
      <dgm:t>
        <a:bodyPr/>
        <a:lstStyle/>
        <a:p>
          <a:endParaRPr lang="en-US"/>
        </a:p>
      </dgm:t>
    </dgm:pt>
    <dgm:pt modelId="{FC566D69-D349-48F4-B53C-5C554E65DFA9}" type="pres">
      <dgm:prSet presAssocID="{448062DF-7C8D-49B0-8273-69A04193A46C}" presName="node" presStyleLbl="node1" presStyleIdx="6" presStyleCnt="8">
        <dgm:presLayoutVars>
          <dgm:bulletEnabled val="1"/>
        </dgm:presLayoutVars>
      </dgm:prSet>
      <dgm:spPr/>
      <dgm:t>
        <a:bodyPr/>
        <a:lstStyle/>
        <a:p>
          <a:endParaRPr lang="en-US"/>
        </a:p>
      </dgm:t>
    </dgm:pt>
    <dgm:pt modelId="{F4B114E8-1AAA-4F1F-B1B0-E33613A22776}" type="pres">
      <dgm:prSet presAssocID="{05431691-AE51-4694-BCA6-5DA8FEC42260}" presName="sibTrans" presStyleCnt="0"/>
      <dgm:spPr/>
      <dgm:t>
        <a:bodyPr/>
        <a:lstStyle/>
        <a:p>
          <a:endParaRPr lang="en-US"/>
        </a:p>
      </dgm:t>
    </dgm:pt>
    <dgm:pt modelId="{DC12B50B-3B77-4D79-9653-6664ABCD37CD}" type="pres">
      <dgm:prSet presAssocID="{66BF6DA4-5FE0-4777-BB52-BBBA2377A09E}" presName="node" presStyleLbl="node1" presStyleIdx="7" presStyleCnt="8">
        <dgm:presLayoutVars>
          <dgm:bulletEnabled val="1"/>
        </dgm:presLayoutVars>
      </dgm:prSet>
      <dgm:spPr/>
      <dgm:t>
        <a:bodyPr/>
        <a:lstStyle/>
        <a:p>
          <a:endParaRPr lang="en-US"/>
        </a:p>
      </dgm:t>
    </dgm:pt>
  </dgm:ptLst>
  <dgm:cxnLst>
    <dgm:cxn modelId="{4B24297A-B6A6-44C7-A1A7-1CF8250A26B1}" type="presOf" srcId="{F8CC7820-95B4-4A44-9CA0-6CF7D1952F95}" destId="{C6FE0310-8707-4E91-ACBB-10B06E95587E}" srcOrd="0" destOrd="0" presId="urn:microsoft.com/office/officeart/2005/8/layout/default#4"/>
    <dgm:cxn modelId="{A62499FD-94CF-4FBF-9717-1F92E8FB839C}" srcId="{A6E717BA-28D1-4F3B-85DC-FB0538810F19}" destId="{66BF6DA4-5FE0-4777-BB52-BBBA2377A09E}" srcOrd="7" destOrd="0" parTransId="{37D3A74D-32FB-4D44-A30E-2A6EBEFB4B6D}" sibTransId="{E7B36B90-5392-4A3D-B013-900E55C5CE4B}"/>
    <dgm:cxn modelId="{B6C6C506-DC9D-4CC5-AD1C-73F3E8275083}" type="presOf" srcId="{8DF6CC2D-4713-46B9-9DAF-00C4FC184B18}" destId="{601AD6FB-31E5-4D16-9552-2A8D86E2DB3B}" srcOrd="0" destOrd="0" presId="urn:microsoft.com/office/officeart/2005/8/layout/default#4"/>
    <dgm:cxn modelId="{46BB7159-9A75-4C1F-A6F8-AFF9DADF96D0}" type="presOf" srcId="{268965A9-E9B4-4176-A2C0-75921434988F}" destId="{9237049C-36FF-450B-9F08-9EB8534FCE8A}" srcOrd="0" destOrd="0" presId="urn:microsoft.com/office/officeart/2005/8/layout/default#4"/>
    <dgm:cxn modelId="{FBD14D1B-E905-4C4D-B08C-39558B38AC4B}" type="presOf" srcId="{448062DF-7C8D-49B0-8273-69A04193A46C}" destId="{FC566D69-D349-48F4-B53C-5C554E65DFA9}" srcOrd="0" destOrd="0" presId="urn:microsoft.com/office/officeart/2005/8/layout/default#4"/>
    <dgm:cxn modelId="{6464C158-A405-4205-987F-AAE029055803}" srcId="{A6E717BA-28D1-4F3B-85DC-FB0538810F19}" destId="{2B591E3C-44EF-4E7F-A8C8-7196C3F59598}" srcOrd="4" destOrd="0" parTransId="{52C835A7-850E-4723-A340-EAD8635716EC}" sibTransId="{8815BA1C-892A-4ED7-967E-627F446264D9}"/>
    <dgm:cxn modelId="{F2CA83FC-D3CB-4496-8D79-2D13CA723BD3}" srcId="{A6E717BA-28D1-4F3B-85DC-FB0538810F19}" destId="{1B0A641B-2A84-4EAC-997D-E13FF25DDF7F}" srcOrd="2" destOrd="0" parTransId="{0F2B3AF0-54FC-4A27-B62C-865501ACA63D}" sibTransId="{96066D3C-0A5A-4C56-BD0E-0E21C82E70D7}"/>
    <dgm:cxn modelId="{4767787C-E5D9-4824-ACB6-3BDDC92D2ED2}" type="presOf" srcId="{2B591E3C-44EF-4E7F-A8C8-7196C3F59598}" destId="{368426D2-1099-45BE-8839-4B0FCD450D4B}" srcOrd="0" destOrd="0" presId="urn:microsoft.com/office/officeart/2005/8/layout/default#4"/>
    <dgm:cxn modelId="{09B5BC11-A22D-415E-AF51-371206E371AD}" srcId="{A6E717BA-28D1-4F3B-85DC-FB0538810F19}" destId="{268965A9-E9B4-4176-A2C0-75921434988F}" srcOrd="5" destOrd="0" parTransId="{0976C8F9-77F9-4783-B5B3-5011B067A229}" sibTransId="{6E01D97F-CB4E-44DC-93BD-A54A95696CFC}"/>
    <dgm:cxn modelId="{AA9D03D9-36DE-4A65-8867-002371017041}" srcId="{A6E717BA-28D1-4F3B-85DC-FB0538810F19}" destId="{448062DF-7C8D-49B0-8273-69A04193A46C}" srcOrd="6" destOrd="0" parTransId="{B043E16A-AFE8-4CC5-9C8C-CE0CFD474257}" sibTransId="{05431691-AE51-4694-BCA6-5DA8FEC42260}"/>
    <dgm:cxn modelId="{7D4F5E7A-654B-496F-9DE9-EF0408DE8D22}" srcId="{A6E717BA-28D1-4F3B-85DC-FB0538810F19}" destId="{8DF6CC2D-4713-46B9-9DAF-00C4FC184B18}" srcOrd="1" destOrd="0" parTransId="{5CBB207E-5F60-4948-9FA9-796792595405}" sibTransId="{7AB49665-985C-4FFB-96EB-814F23B197D8}"/>
    <dgm:cxn modelId="{C973912C-5008-4EEA-A4BA-8A1A08ECC85A}" type="presOf" srcId="{D2C1F237-EAB6-4701-84FC-9F1B839127A1}" destId="{8A3BEE05-6E7E-4000-ACAD-51C76C42E07B}" srcOrd="0" destOrd="0" presId="urn:microsoft.com/office/officeart/2005/8/layout/default#4"/>
    <dgm:cxn modelId="{7789ED55-1D94-4E95-BA14-FC20896B0267}" type="presOf" srcId="{66BF6DA4-5FE0-4777-BB52-BBBA2377A09E}" destId="{DC12B50B-3B77-4D79-9653-6664ABCD37CD}" srcOrd="0" destOrd="0" presId="urn:microsoft.com/office/officeart/2005/8/layout/default#4"/>
    <dgm:cxn modelId="{8E33302A-D5D2-4542-8F02-54DFA2E068C7}" srcId="{A6E717BA-28D1-4F3B-85DC-FB0538810F19}" destId="{D2C1F237-EAB6-4701-84FC-9F1B839127A1}" srcOrd="0" destOrd="0" parTransId="{F4958C33-6867-4769-A5B4-0823C1DB4835}" sibTransId="{E968490E-DF87-4C51-BF11-D2BE0ED923D8}"/>
    <dgm:cxn modelId="{70A41714-8805-4E02-A5C8-70BD1AEBF0AB}" srcId="{A6E717BA-28D1-4F3B-85DC-FB0538810F19}" destId="{F8CC7820-95B4-4A44-9CA0-6CF7D1952F95}" srcOrd="3" destOrd="0" parTransId="{ABB57DC8-F823-43AA-91B7-9E738A10EF1B}" sibTransId="{C9010810-C973-4F7A-A0E9-C59CC53AF4F3}"/>
    <dgm:cxn modelId="{F1AFAD23-EB04-48E3-856B-4D21B5E4D3DA}" type="presOf" srcId="{A6E717BA-28D1-4F3B-85DC-FB0538810F19}" destId="{F328A941-3221-4466-9AD8-7BBD20E65755}" srcOrd="0" destOrd="0" presId="urn:microsoft.com/office/officeart/2005/8/layout/default#4"/>
    <dgm:cxn modelId="{0EF1A6D6-206D-4D16-83FB-5BDAAF90E348}" type="presOf" srcId="{1B0A641B-2A84-4EAC-997D-E13FF25DDF7F}" destId="{7A076881-7637-47BB-92BB-FE11EFCF715A}" srcOrd="0" destOrd="0" presId="urn:microsoft.com/office/officeart/2005/8/layout/default#4"/>
    <dgm:cxn modelId="{ECCD0ED5-B509-49F6-9E79-C106B443BE63}" type="presParOf" srcId="{F328A941-3221-4466-9AD8-7BBD20E65755}" destId="{8A3BEE05-6E7E-4000-ACAD-51C76C42E07B}" srcOrd="0" destOrd="0" presId="urn:microsoft.com/office/officeart/2005/8/layout/default#4"/>
    <dgm:cxn modelId="{C1095E43-AB25-45C8-84A9-3D6B0C80AC7E}" type="presParOf" srcId="{F328A941-3221-4466-9AD8-7BBD20E65755}" destId="{C7CCB10B-318F-4260-80A6-610F8FBB6E3D}" srcOrd="1" destOrd="0" presId="urn:microsoft.com/office/officeart/2005/8/layout/default#4"/>
    <dgm:cxn modelId="{9AFA0095-7E58-4D47-A5D3-932B0629FB96}" type="presParOf" srcId="{F328A941-3221-4466-9AD8-7BBD20E65755}" destId="{601AD6FB-31E5-4D16-9552-2A8D86E2DB3B}" srcOrd="2" destOrd="0" presId="urn:microsoft.com/office/officeart/2005/8/layout/default#4"/>
    <dgm:cxn modelId="{23A5C308-37E0-4011-B82B-9C14AADD974F}" type="presParOf" srcId="{F328A941-3221-4466-9AD8-7BBD20E65755}" destId="{B41C88D8-5A82-4124-86BD-7BED3DAED618}" srcOrd="3" destOrd="0" presId="urn:microsoft.com/office/officeart/2005/8/layout/default#4"/>
    <dgm:cxn modelId="{F2C701FC-CEF8-42FA-8F85-B0E38199C1DE}" type="presParOf" srcId="{F328A941-3221-4466-9AD8-7BBD20E65755}" destId="{7A076881-7637-47BB-92BB-FE11EFCF715A}" srcOrd="4" destOrd="0" presId="urn:microsoft.com/office/officeart/2005/8/layout/default#4"/>
    <dgm:cxn modelId="{FD4568AC-3A07-44FA-805D-15CB117F1B23}" type="presParOf" srcId="{F328A941-3221-4466-9AD8-7BBD20E65755}" destId="{B1B3A1F9-AEAB-438C-8B84-3623FAF0660F}" srcOrd="5" destOrd="0" presId="urn:microsoft.com/office/officeart/2005/8/layout/default#4"/>
    <dgm:cxn modelId="{9E26C6DE-6988-4A86-A4FE-2D17A671C705}" type="presParOf" srcId="{F328A941-3221-4466-9AD8-7BBD20E65755}" destId="{C6FE0310-8707-4E91-ACBB-10B06E95587E}" srcOrd="6" destOrd="0" presId="urn:microsoft.com/office/officeart/2005/8/layout/default#4"/>
    <dgm:cxn modelId="{D7673164-FEA9-4AE7-85E6-0675345485C5}" type="presParOf" srcId="{F328A941-3221-4466-9AD8-7BBD20E65755}" destId="{8CB50A63-D333-4099-A111-F6A8E28373F4}" srcOrd="7" destOrd="0" presId="urn:microsoft.com/office/officeart/2005/8/layout/default#4"/>
    <dgm:cxn modelId="{35FFD8FC-C2F0-4A14-AA4D-7AC9224CE732}" type="presParOf" srcId="{F328A941-3221-4466-9AD8-7BBD20E65755}" destId="{368426D2-1099-45BE-8839-4B0FCD450D4B}" srcOrd="8" destOrd="0" presId="urn:microsoft.com/office/officeart/2005/8/layout/default#4"/>
    <dgm:cxn modelId="{0F18DCD1-7382-408C-BCE5-F4097BA6B39B}" type="presParOf" srcId="{F328A941-3221-4466-9AD8-7BBD20E65755}" destId="{76AAFB2B-F44A-4323-B8A4-B91D4714607D}" srcOrd="9" destOrd="0" presId="urn:microsoft.com/office/officeart/2005/8/layout/default#4"/>
    <dgm:cxn modelId="{75AF34B0-6050-49F5-A447-8B042AAD226D}" type="presParOf" srcId="{F328A941-3221-4466-9AD8-7BBD20E65755}" destId="{9237049C-36FF-450B-9F08-9EB8534FCE8A}" srcOrd="10" destOrd="0" presId="urn:microsoft.com/office/officeart/2005/8/layout/default#4"/>
    <dgm:cxn modelId="{9603FBC8-23AB-43F5-A713-688B804C0B03}" type="presParOf" srcId="{F328A941-3221-4466-9AD8-7BBD20E65755}" destId="{A931FB25-B062-4D44-B7F7-D57AAEC543FF}" srcOrd="11" destOrd="0" presId="urn:microsoft.com/office/officeart/2005/8/layout/default#4"/>
    <dgm:cxn modelId="{201F9A5A-1D64-4D8A-9DAF-1322AE93FB53}" type="presParOf" srcId="{F328A941-3221-4466-9AD8-7BBD20E65755}" destId="{FC566D69-D349-48F4-B53C-5C554E65DFA9}" srcOrd="12" destOrd="0" presId="urn:microsoft.com/office/officeart/2005/8/layout/default#4"/>
    <dgm:cxn modelId="{86752C88-B3C7-4E76-B4CC-08F241E956BD}" type="presParOf" srcId="{F328A941-3221-4466-9AD8-7BBD20E65755}" destId="{F4B114E8-1AAA-4F1F-B1B0-E33613A22776}" srcOrd="13" destOrd="0" presId="urn:microsoft.com/office/officeart/2005/8/layout/default#4"/>
    <dgm:cxn modelId="{6718C3DA-29C9-496C-91E2-9792277C76D8}" type="presParOf" srcId="{F328A941-3221-4466-9AD8-7BBD20E65755}" destId="{DC12B50B-3B77-4D79-9653-6664ABCD37CD}" srcOrd="14" destOrd="0" presId="urn:microsoft.com/office/officeart/2005/8/layout/default#4"/>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642CAF-2D3B-45CD-BA11-3634D9C91484}">
      <dsp:nvSpPr>
        <dsp:cNvPr id="0" name=""/>
        <dsp:cNvSpPr/>
      </dsp:nvSpPr>
      <dsp:spPr>
        <a:xfrm>
          <a:off x="0" y="585451"/>
          <a:ext cx="2006141" cy="12036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Global PV demand likely to grow well in 2011</a:t>
          </a:r>
          <a:endParaRPr lang="en-US" sz="1600" kern="1200" dirty="0"/>
        </a:p>
      </dsp:txBody>
      <dsp:txXfrm>
        <a:off x="0" y="585451"/>
        <a:ext cx="2006141" cy="1203685"/>
      </dsp:txXfrm>
    </dsp:sp>
    <dsp:sp modelId="{974DD2F6-AA34-42DD-9112-ABF0E0333AF9}">
      <dsp:nvSpPr>
        <dsp:cNvPr id="0" name=""/>
        <dsp:cNvSpPr/>
      </dsp:nvSpPr>
      <dsp:spPr>
        <a:xfrm>
          <a:off x="2206756" y="585451"/>
          <a:ext cx="2006141" cy="1203685"/>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U.S. installed PV capacity could double from 2010</a:t>
          </a:r>
          <a:endParaRPr lang="en-US" sz="1600" kern="1200" dirty="0"/>
        </a:p>
      </dsp:txBody>
      <dsp:txXfrm>
        <a:off x="2206756" y="585451"/>
        <a:ext cx="2006141" cy="1203685"/>
      </dsp:txXfrm>
    </dsp:sp>
    <dsp:sp modelId="{7560E202-9497-4C67-AE93-1248365F38F8}">
      <dsp:nvSpPr>
        <dsp:cNvPr id="0" name=""/>
        <dsp:cNvSpPr/>
      </dsp:nvSpPr>
      <dsp:spPr>
        <a:xfrm>
          <a:off x="4413512" y="585451"/>
          <a:ext cx="2006141" cy="1203685"/>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U.S. predicted to be 3rd largest in total installed capacity</a:t>
          </a:r>
          <a:endParaRPr lang="en-US" sz="1600" kern="1200" dirty="0"/>
        </a:p>
      </dsp:txBody>
      <dsp:txXfrm>
        <a:off x="4413512" y="585451"/>
        <a:ext cx="2006141" cy="1203685"/>
      </dsp:txXfrm>
    </dsp:sp>
    <dsp:sp modelId="{C757642D-8315-4DD2-94FC-2803363C79F1}">
      <dsp:nvSpPr>
        <dsp:cNvPr id="0" name=""/>
        <dsp:cNvSpPr/>
      </dsp:nvSpPr>
      <dsp:spPr>
        <a:xfrm>
          <a:off x="0" y="1989751"/>
          <a:ext cx="2006141" cy="1203685"/>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Expansion of utility-scale systems in the U.S.</a:t>
          </a:r>
          <a:endParaRPr lang="en-US" sz="1600" kern="1200" dirty="0"/>
        </a:p>
      </dsp:txBody>
      <dsp:txXfrm>
        <a:off x="0" y="1989751"/>
        <a:ext cx="2006141" cy="1203685"/>
      </dsp:txXfrm>
    </dsp:sp>
    <dsp:sp modelId="{4DA883B2-912F-4F57-90F3-68594CC655CE}">
      <dsp:nvSpPr>
        <dsp:cNvPr id="0" name=""/>
        <dsp:cNvSpPr/>
      </dsp:nvSpPr>
      <dsp:spPr>
        <a:xfrm>
          <a:off x="2206756" y="1989751"/>
          <a:ext cx="2006141" cy="1203685"/>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Strong expansion of solar development in U.S. states</a:t>
          </a:r>
          <a:endParaRPr lang="en-US" sz="1600" kern="1200" dirty="0"/>
        </a:p>
      </dsp:txBody>
      <dsp:txXfrm>
        <a:off x="2206756" y="1989751"/>
        <a:ext cx="2006141" cy="1203685"/>
      </dsp:txXfrm>
    </dsp:sp>
    <dsp:sp modelId="{E83BCEEE-DA27-47F5-82EB-49A316218C23}">
      <dsp:nvSpPr>
        <dsp:cNvPr id="0" name=""/>
        <dsp:cNvSpPr/>
      </dsp:nvSpPr>
      <dsp:spPr>
        <a:xfrm>
          <a:off x="4413512" y="1989751"/>
          <a:ext cx="2006141" cy="1203685"/>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25% increase in number of Americans employed in solar industry in 2011</a:t>
          </a:r>
          <a:endParaRPr lang="en-US" sz="1600" kern="1200" dirty="0"/>
        </a:p>
      </dsp:txBody>
      <dsp:txXfrm>
        <a:off x="4413512" y="1989751"/>
        <a:ext cx="2006141" cy="120368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7A96D4-CC7B-42F3-A799-701BE8C024D4}">
      <dsp:nvSpPr>
        <dsp:cNvPr id="0" name=""/>
        <dsp:cNvSpPr/>
      </dsp:nvSpPr>
      <dsp:spPr>
        <a:xfrm>
          <a:off x="510638" y="650"/>
          <a:ext cx="2670534" cy="16023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How much solar energy reaches the Earth?</a:t>
          </a:r>
          <a:endParaRPr lang="en-US" sz="2500" kern="1200" dirty="0"/>
        </a:p>
      </dsp:txBody>
      <dsp:txXfrm>
        <a:off x="510638" y="650"/>
        <a:ext cx="2670534" cy="1602320"/>
      </dsp:txXfrm>
    </dsp:sp>
    <dsp:sp modelId="{3893B235-4EEA-4DC5-B50D-6F18F192F613}">
      <dsp:nvSpPr>
        <dsp:cNvPr id="0" name=""/>
        <dsp:cNvSpPr/>
      </dsp:nvSpPr>
      <dsp:spPr>
        <a:xfrm>
          <a:off x="3448226" y="650"/>
          <a:ext cx="2670534" cy="160232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PV and CSP produce what kind of power?</a:t>
          </a:r>
          <a:endParaRPr lang="en-US" sz="2500" kern="1200" dirty="0"/>
        </a:p>
      </dsp:txBody>
      <dsp:txXfrm>
        <a:off x="3448226" y="650"/>
        <a:ext cx="2670534" cy="1602320"/>
      </dsp:txXfrm>
    </dsp:sp>
    <dsp:sp modelId="{2CD1D44A-51AB-420D-B650-E36CF2631942}">
      <dsp:nvSpPr>
        <dsp:cNvPr id="0" name=""/>
        <dsp:cNvSpPr/>
      </dsp:nvSpPr>
      <dsp:spPr>
        <a:xfrm>
          <a:off x="510638" y="1870025"/>
          <a:ext cx="2670534" cy="160232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Why does CSP work best in the US southwest?</a:t>
          </a:r>
          <a:endParaRPr lang="en-US" sz="2500" kern="1200" dirty="0"/>
        </a:p>
      </dsp:txBody>
      <dsp:txXfrm>
        <a:off x="510638" y="1870025"/>
        <a:ext cx="2670534" cy="1602320"/>
      </dsp:txXfrm>
    </dsp:sp>
    <dsp:sp modelId="{31B49BA5-EC5A-40BB-93EA-EB228DFEB32D}">
      <dsp:nvSpPr>
        <dsp:cNvPr id="0" name=""/>
        <dsp:cNvSpPr/>
      </dsp:nvSpPr>
      <dsp:spPr>
        <a:xfrm>
          <a:off x="3448226" y="1870025"/>
          <a:ext cx="2670534" cy="160232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en-US" sz="2500" kern="1200" dirty="0" smtClean="0"/>
            <a:t>Name and explain 2 strengths and 2 challenges of solar energy.</a:t>
          </a:r>
          <a:endParaRPr lang="en-US" sz="2500" kern="1200" dirty="0"/>
        </a:p>
      </dsp:txBody>
      <dsp:txXfrm>
        <a:off x="3448226" y="1870025"/>
        <a:ext cx="2670534" cy="160232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F9F43-B63C-4735-898B-0798C63171B2}">
      <dsp:nvSpPr>
        <dsp:cNvPr id="0" name=""/>
        <dsp:cNvSpPr/>
      </dsp:nvSpPr>
      <dsp:spPr>
        <a:xfrm>
          <a:off x="355768" y="0"/>
          <a:ext cx="5149410" cy="5149410"/>
        </a:xfrm>
        <a:prstGeom prst="triangle">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D43AA52-FFF0-412E-B97E-79ECE139D011}">
      <dsp:nvSpPr>
        <dsp:cNvPr id="0" name=""/>
        <dsp:cNvSpPr/>
      </dsp:nvSpPr>
      <dsp:spPr>
        <a:xfrm>
          <a:off x="2839060" y="515443"/>
          <a:ext cx="5739568" cy="915227"/>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Define common solar terminology</a:t>
          </a:r>
          <a:endParaRPr lang="en-US" sz="2200" b="1" kern="1200" dirty="0"/>
        </a:p>
      </dsp:txBody>
      <dsp:txXfrm>
        <a:off x="2839060" y="515443"/>
        <a:ext cx="5739568" cy="915227"/>
      </dsp:txXfrm>
    </dsp:sp>
    <dsp:sp modelId="{A044CE54-AE08-48D6-BC6E-A90337F917C5}">
      <dsp:nvSpPr>
        <dsp:cNvPr id="0" name=""/>
        <dsp:cNvSpPr/>
      </dsp:nvSpPr>
      <dsp:spPr>
        <a:xfrm>
          <a:off x="2839060" y="1545074"/>
          <a:ext cx="5739568" cy="915227"/>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Counter common arguments against going solar</a:t>
          </a:r>
          <a:endParaRPr lang="en-US" sz="2100" b="1" kern="1200" dirty="0"/>
        </a:p>
      </dsp:txBody>
      <dsp:txXfrm>
        <a:off x="2839060" y="1545074"/>
        <a:ext cx="5739568" cy="915227"/>
      </dsp:txXfrm>
    </dsp:sp>
    <dsp:sp modelId="{8E3D600C-3D4F-4653-9AA3-7DC12537FC1E}">
      <dsp:nvSpPr>
        <dsp:cNvPr id="0" name=""/>
        <dsp:cNvSpPr/>
      </dsp:nvSpPr>
      <dsp:spPr>
        <a:xfrm>
          <a:off x="2839060" y="2574705"/>
          <a:ext cx="5739568" cy="915227"/>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Start working to help your community become more “solar-friendly”</a:t>
          </a:r>
          <a:endParaRPr lang="en-US" sz="2100" b="1" kern="1200" dirty="0"/>
        </a:p>
      </dsp:txBody>
      <dsp:txXfrm>
        <a:off x="2839060" y="2574705"/>
        <a:ext cx="5739568" cy="915227"/>
      </dsp:txXfrm>
    </dsp:sp>
    <dsp:sp modelId="{B9DB69DB-20DB-4099-BE8B-302DBF8969CB}">
      <dsp:nvSpPr>
        <dsp:cNvPr id="0" name=""/>
        <dsp:cNvSpPr/>
      </dsp:nvSpPr>
      <dsp:spPr>
        <a:xfrm>
          <a:off x="2839060" y="3604335"/>
          <a:ext cx="5739568" cy="915227"/>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Identify where to go for more “go solar” information</a:t>
          </a:r>
          <a:endParaRPr lang="en-US" sz="2000" b="1" kern="1200" dirty="0"/>
        </a:p>
      </dsp:txBody>
      <dsp:txXfrm>
        <a:off x="2839060" y="3604335"/>
        <a:ext cx="5739568" cy="915227"/>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0D5A33-30B8-46E0-86BE-5C6472EC6B6F}">
      <dsp:nvSpPr>
        <dsp:cNvPr id="0" name=""/>
        <dsp:cNvSpPr/>
      </dsp:nvSpPr>
      <dsp:spPr>
        <a:xfrm>
          <a:off x="585073" y="1148"/>
          <a:ext cx="2206079" cy="132364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is your name?</a:t>
          </a:r>
          <a:endParaRPr lang="en-US" sz="1700" kern="1200" dirty="0"/>
        </a:p>
      </dsp:txBody>
      <dsp:txXfrm>
        <a:off x="585073" y="1148"/>
        <a:ext cx="2206079" cy="1323647"/>
      </dsp:txXfrm>
    </dsp:sp>
    <dsp:sp modelId="{C78B5D2E-59C7-46F1-9CA1-2AD6FAE71549}">
      <dsp:nvSpPr>
        <dsp:cNvPr id="0" name=""/>
        <dsp:cNvSpPr/>
      </dsp:nvSpPr>
      <dsp:spPr>
        <a:xfrm>
          <a:off x="3011760" y="1148"/>
          <a:ext cx="2206079" cy="132364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Where do you live?</a:t>
          </a:r>
        </a:p>
      </dsp:txBody>
      <dsp:txXfrm>
        <a:off x="3011760" y="1148"/>
        <a:ext cx="2206079" cy="1323647"/>
      </dsp:txXfrm>
    </dsp:sp>
    <dsp:sp modelId="{16FB572D-5AB7-4421-8B5E-F170EB387236}">
      <dsp:nvSpPr>
        <dsp:cNvPr id="0" name=""/>
        <dsp:cNvSpPr/>
      </dsp:nvSpPr>
      <dsp:spPr>
        <a:xfrm>
          <a:off x="5438447" y="1148"/>
          <a:ext cx="2206079" cy="13236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For what agency/organization do you work?</a:t>
          </a:r>
        </a:p>
      </dsp:txBody>
      <dsp:txXfrm>
        <a:off x="5438447" y="1148"/>
        <a:ext cx="2206079" cy="1323647"/>
      </dsp:txXfrm>
    </dsp:sp>
    <dsp:sp modelId="{B83DE979-0EE5-45CD-9F48-315FDBA9736B}">
      <dsp:nvSpPr>
        <dsp:cNvPr id="0" name=""/>
        <dsp:cNvSpPr/>
      </dsp:nvSpPr>
      <dsp:spPr>
        <a:xfrm>
          <a:off x="1798416" y="1545403"/>
          <a:ext cx="2206079" cy="132364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Why did you choose to enroll in today’s workshop?</a:t>
          </a:r>
        </a:p>
      </dsp:txBody>
      <dsp:txXfrm>
        <a:off x="1798416" y="1545403"/>
        <a:ext cx="2206079" cy="1323647"/>
      </dsp:txXfrm>
    </dsp:sp>
    <dsp:sp modelId="{8C714B16-D2BB-4707-91BC-E4B0D7E3319B}">
      <dsp:nvSpPr>
        <dsp:cNvPr id="0" name=""/>
        <dsp:cNvSpPr/>
      </dsp:nvSpPr>
      <dsp:spPr>
        <a:xfrm>
          <a:off x="4225103" y="1545403"/>
          <a:ext cx="2206079" cy="13236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is the biggest challenge you believe you face in making your community more solar-friendly?</a:t>
          </a:r>
        </a:p>
      </dsp:txBody>
      <dsp:txXfrm>
        <a:off x="4225103" y="1545403"/>
        <a:ext cx="2206079" cy="1323647"/>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8F9E3-08F2-479A-806F-DB0E6D9653C8}">
      <dsp:nvSpPr>
        <dsp:cNvPr id="0" name=""/>
        <dsp:cNvSpPr/>
      </dsp:nvSpPr>
      <dsp:spPr>
        <a:xfrm rot="10800000">
          <a:off x="1384852" y="1207"/>
          <a:ext cx="4560570" cy="94454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photovoltaic</a:t>
          </a:r>
          <a:endParaRPr lang="en-US" sz="2400" kern="1200" dirty="0"/>
        </a:p>
      </dsp:txBody>
      <dsp:txXfrm rot="10800000">
        <a:off x="1384852" y="1207"/>
        <a:ext cx="4560570" cy="944548"/>
      </dsp:txXfrm>
    </dsp:sp>
    <dsp:sp modelId="{F5EE0D19-FB32-450F-AA15-A9321069DE08}">
      <dsp:nvSpPr>
        <dsp:cNvPr id="0" name=""/>
        <dsp:cNvSpPr/>
      </dsp:nvSpPr>
      <dsp:spPr>
        <a:xfrm>
          <a:off x="912577" y="1207"/>
          <a:ext cx="944548" cy="944548"/>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94C6DA-ACA5-4CFD-8F6F-C78FBCB8E259}">
      <dsp:nvSpPr>
        <dsp:cNvPr id="0" name=""/>
        <dsp:cNvSpPr/>
      </dsp:nvSpPr>
      <dsp:spPr>
        <a:xfrm rot="10800000">
          <a:off x="1384852" y="1227711"/>
          <a:ext cx="4560570" cy="944548"/>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concentrating solar power</a:t>
          </a:r>
          <a:endParaRPr lang="en-US" sz="2400" kern="1200" dirty="0"/>
        </a:p>
      </dsp:txBody>
      <dsp:txXfrm rot="10800000">
        <a:off x="1384852" y="1227711"/>
        <a:ext cx="4560570" cy="944548"/>
      </dsp:txXfrm>
    </dsp:sp>
    <dsp:sp modelId="{738E2E6E-B857-445F-BB67-C578218791EB}">
      <dsp:nvSpPr>
        <dsp:cNvPr id="0" name=""/>
        <dsp:cNvSpPr/>
      </dsp:nvSpPr>
      <dsp:spPr>
        <a:xfrm>
          <a:off x="912577" y="1227711"/>
          <a:ext cx="944548" cy="944548"/>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C8C356-66BC-4F37-85B1-78C0AC952BC0}">
      <dsp:nvSpPr>
        <dsp:cNvPr id="0" name=""/>
        <dsp:cNvSpPr/>
      </dsp:nvSpPr>
      <dsp:spPr>
        <a:xfrm rot="10800000">
          <a:off x="1384852" y="2454214"/>
          <a:ext cx="4560570" cy="944548"/>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6520" tIns="91440" rIns="170688" bIns="91440" numCol="1" spcCol="1270" anchor="ctr" anchorCtr="0">
          <a:noAutofit/>
        </a:bodyPr>
        <a:lstStyle/>
        <a:p>
          <a:pPr lvl="0" algn="ctr" defTabSz="1066800">
            <a:lnSpc>
              <a:spcPct val="90000"/>
            </a:lnSpc>
            <a:spcBef>
              <a:spcPct val="0"/>
            </a:spcBef>
            <a:spcAft>
              <a:spcPct val="35000"/>
            </a:spcAft>
          </a:pPr>
          <a:r>
            <a:rPr lang="en-US" sz="2400" kern="1200" dirty="0" smtClean="0"/>
            <a:t>solar heating &amp; cooling/ solar hot water (“solar thermal”)</a:t>
          </a:r>
          <a:endParaRPr lang="en-US" sz="2400" kern="1200" dirty="0"/>
        </a:p>
      </dsp:txBody>
      <dsp:txXfrm rot="10800000">
        <a:off x="1384852" y="2454214"/>
        <a:ext cx="4560570" cy="944548"/>
      </dsp:txXfrm>
    </dsp:sp>
    <dsp:sp modelId="{29FFCA84-353C-4621-8409-ED186A6FE6D2}">
      <dsp:nvSpPr>
        <dsp:cNvPr id="0" name=""/>
        <dsp:cNvSpPr/>
      </dsp:nvSpPr>
      <dsp:spPr>
        <a:xfrm>
          <a:off x="912577" y="2454214"/>
          <a:ext cx="944548" cy="944548"/>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6388CC-41A6-42E5-9E45-1363CB97B7CB}">
      <dsp:nvSpPr>
        <dsp:cNvPr id="0" name=""/>
        <dsp:cNvSpPr/>
      </dsp:nvSpPr>
      <dsp:spPr>
        <a:xfrm>
          <a:off x="1060924" y="90718"/>
          <a:ext cx="1950312" cy="1170187"/>
        </a:xfrm>
        <a:prstGeom prst="rect">
          <a:avLst/>
        </a:prstGeom>
        <a:solidFill>
          <a:schemeClr val="accent2">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Directly generates electricity from sunlight</a:t>
          </a:r>
          <a:endParaRPr lang="en-US" sz="1800" kern="1200" dirty="0"/>
        </a:p>
      </dsp:txBody>
      <dsp:txXfrm>
        <a:off x="1060924" y="90718"/>
        <a:ext cx="1950312" cy="1170187"/>
      </dsp:txXfrm>
    </dsp:sp>
    <dsp:sp modelId="{FFD9BF4E-784E-4A0D-AA4C-92EB8DEC6283}">
      <dsp:nvSpPr>
        <dsp:cNvPr id="0" name=""/>
        <dsp:cNvSpPr/>
      </dsp:nvSpPr>
      <dsp:spPr>
        <a:xfrm>
          <a:off x="20666" y="1393242"/>
          <a:ext cx="1950312" cy="1170187"/>
        </a:xfrm>
        <a:prstGeom prst="rect">
          <a:avLst/>
        </a:prstGeom>
        <a:solidFill>
          <a:schemeClr val="accent2">
            <a:alpha val="90000"/>
            <a:hueOff val="0"/>
            <a:satOff val="0"/>
            <a:lumOff val="0"/>
            <a:alphaOff val="-2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Different types you might come across</a:t>
          </a:r>
          <a:endParaRPr lang="en-US" sz="1800" kern="1200" dirty="0"/>
        </a:p>
      </dsp:txBody>
      <dsp:txXfrm>
        <a:off x="20666" y="1393242"/>
        <a:ext cx="1950312" cy="1170187"/>
      </dsp:txXfrm>
    </dsp:sp>
    <dsp:sp modelId="{0A5A773C-215B-483D-9FB8-B5BE729063C3}">
      <dsp:nvSpPr>
        <dsp:cNvPr id="0" name=""/>
        <dsp:cNvSpPr/>
      </dsp:nvSpPr>
      <dsp:spPr>
        <a:xfrm>
          <a:off x="23396" y="2717826"/>
          <a:ext cx="1950312" cy="1170187"/>
        </a:xfrm>
        <a:prstGeom prst="rect">
          <a:avLst/>
        </a:prstGeom>
        <a:solidFill>
          <a:schemeClr val="accent2">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Building Integrated PV (BIPV), another type</a:t>
          </a:r>
          <a:endParaRPr lang="en-US" sz="1800" kern="1200" dirty="0"/>
        </a:p>
      </dsp:txBody>
      <dsp:txXfrm>
        <a:off x="23396" y="2717826"/>
        <a:ext cx="1950312" cy="117018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C6388CC-41A6-42E5-9E45-1363CB97B7CB}">
      <dsp:nvSpPr>
        <dsp:cNvPr id="0" name=""/>
        <dsp:cNvSpPr/>
      </dsp:nvSpPr>
      <dsp:spPr>
        <a:xfrm>
          <a:off x="3917" y="0"/>
          <a:ext cx="3056782" cy="1398835"/>
        </a:xfrm>
        <a:prstGeom prst="rect">
          <a:avLst/>
        </a:prstGeom>
        <a:solidFill>
          <a:schemeClr val="accent4">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Solar energy used to heat water or other medium</a:t>
          </a:r>
          <a:endParaRPr lang="en-US" sz="2100" kern="1200" dirty="0"/>
        </a:p>
      </dsp:txBody>
      <dsp:txXfrm>
        <a:off x="3917" y="0"/>
        <a:ext cx="3056782" cy="1398835"/>
      </dsp:txXfrm>
    </dsp:sp>
    <dsp:sp modelId="{FFD9BF4E-784E-4A0D-AA4C-92EB8DEC6283}">
      <dsp:nvSpPr>
        <dsp:cNvPr id="0" name=""/>
        <dsp:cNvSpPr/>
      </dsp:nvSpPr>
      <dsp:spPr>
        <a:xfrm>
          <a:off x="0" y="1636464"/>
          <a:ext cx="1543988" cy="1398835"/>
        </a:xfrm>
        <a:prstGeom prst="rect">
          <a:avLst/>
        </a:prstGeom>
        <a:solidFill>
          <a:schemeClr val="accent4">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Applications</a:t>
          </a:r>
          <a:endParaRPr lang="en-US" sz="2100" kern="1200" dirty="0"/>
        </a:p>
      </dsp:txBody>
      <dsp:txXfrm>
        <a:off x="0" y="1636464"/>
        <a:ext cx="1543988" cy="139883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458182E-CEBC-4836-8F77-BB49446B8955}">
      <dsp:nvSpPr>
        <dsp:cNvPr id="0" name=""/>
        <dsp:cNvSpPr/>
      </dsp:nvSpPr>
      <dsp:spPr>
        <a:xfrm rot="21300000">
          <a:off x="29931" y="2166389"/>
          <a:ext cx="9693737" cy="1110079"/>
        </a:xfrm>
        <a:prstGeom prst="mathMinus">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826712-19EE-41BD-B6B2-B8CBD8188FD6}">
      <dsp:nvSpPr>
        <dsp:cNvPr id="0" name=""/>
        <dsp:cNvSpPr/>
      </dsp:nvSpPr>
      <dsp:spPr>
        <a:xfrm>
          <a:off x="609590" y="373793"/>
          <a:ext cx="2926080" cy="2177143"/>
        </a:xfrm>
        <a:prstGeom prst="downArrow">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FCA33-F820-49AD-906A-6779EE5DB119}">
      <dsp:nvSpPr>
        <dsp:cNvPr id="0" name=""/>
        <dsp:cNvSpPr/>
      </dsp:nvSpPr>
      <dsp:spPr>
        <a:xfrm>
          <a:off x="4443303" y="-141366"/>
          <a:ext cx="4573361" cy="2568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a:solidFill>
              <a:schemeClr val="tx2"/>
            </a:solidFill>
          </a:endParaRPr>
        </a:p>
      </dsp:txBody>
      <dsp:txXfrm>
        <a:off x="4443303" y="-141366"/>
        <a:ext cx="4573361" cy="2568732"/>
      </dsp:txXfrm>
    </dsp:sp>
    <dsp:sp modelId="{ABACCAD4-B56F-4FA0-AE16-45521A4A7E25}">
      <dsp:nvSpPr>
        <dsp:cNvPr id="0" name=""/>
        <dsp:cNvSpPr/>
      </dsp:nvSpPr>
      <dsp:spPr>
        <a:xfrm>
          <a:off x="5982146" y="2993571"/>
          <a:ext cx="2926080" cy="2177143"/>
        </a:xfrm>
        <a:prstGeom prst="upArrow">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D0BA29-23C7-4F35-B6E1-9F2E3D665837}">
      <dsp:nvSpPr>
        <dsp:cNvPr id="0" name=""/>
        <dsp:cNvSpPr/>
      </dsp:nvSpPr>
      <dsp:spPr>
        <a:xfrm>
          <a:off x="818163" y="3156857"/>
          <a:ext cx="5304928" cy="228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a:solidFill>
              <a:schemeClr val="tx2"/>
            </a:solidFill>
          </a:endParaRPr>
        </a:p>
      </dsp:txBody>
      <dsp:txXfrm>
        <a:off x="818163" y="3156857"/>
        <a:ext cx="5304928" cy="228600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8D2204-6694-44F8-B66B-0B5750382FB5}">
      <dsp:nvSpPr>
        <dsp:cNvPr id="0" name=""/>
        <dsp:cNvSpPr/>
      </dsp:nvSpPr>
      <dsp:spPr>
        <a:xfrm>
          <a:off x="0" y="120403"/>
          <a:ext cx="1269998" cy="7619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Modularity </a:t>
          </a:r>
          <a:endParaRPr lang="en-US" sz="1300" kern="1200" dirty="0"/>
        </a:p>
      </dsp:txBody>
      <dsp:txXfrm>
        <a:off x="0" y="120403"/>
        <a:ext cx="1269998" cy="761999"/>
      </dsp:txXfrm>
    </dsp:sp>
    <dsp:sp modelId="{628EF782-47B2-4938-9E4D-6A0CE71ECD71}">
      <dsp:nvSpPr>
        <dsp:cNvPr id="0" name=""/>
        <dsp:cNvSpPr/>
      </dsp:nvSpPr>
      <dsp:spPr>
        <a:xfrm>
          <a:off x="1396998" y="120403"/>
          <a:ext cx="1269998" cy="76199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Mitigates fuel price volatility</a:t>
          </a:r>
          <a:endParaRPr lang="en-US" sz="1300" kern="1200" dirty="0"/>
        </a:p>
      </dsp:txBody>
      <dsp:txXfrm>
        <a:off x="1396998" y="120403"/>
        <a:ext cx="1269998" cy="761999"/>
      </dsp:txXfrm>
    </dsp:sp>
    <dsp:sp modelId="{0711BF57-9BA7-48FA-AACC-CFA1F54DD924}">
      <dsp:nvSpPr>
        <dsp:cNvPr id="0" name=""/>
        <dsp:cNvSpPr/>
      </dsp:nvSpPr>
      <dsp:spPr>
        <a:xfrm>
          <a:off x="2793996" y="120403"/>
          <a:ext cx="1269998" cy="76199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Low environmental impact, no GHGs</a:t>
          </a:r>
          <a:endParaRPr lang="en-US" sz="1300" kern="1200" dirty="0"/>
        </a:p>
      </dsp:txBody>
      <dsp:txXfrm>
        <a:off x="2793996" y="120403"/>
        <a:ext cx="1269998" cy="761999"/>
      </dsp:txXfrm>
    </dsp:sp>
    <dsp:sp modelId="{A881774C-9D70-4E36-8DB7-E27CA3F21554}">
      <dsp:nvSpPr>
        <dsp:cNvPr id="0" name=""/>
        <dsp:cNvSpPr/>
      </dsp:nvSpPr>
      <dsp:spPr>
        <a:xfrm>
          <a:off x="0" y="1009402"/>
          <a:ext cx="1269998" cy="76199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Supports grid infrastructure</a:t>
          </a:r>
          <a:endParaRPr lang="en-US" sz="1300" kern="1200" dirty="0"/>
        </a:p>
      </dsp:txBody>
      <dsp:txXfrm>
        <a:off x="0" y="1009402"/>
        <a:ext cx="1269998" cy="761999"/>
      </dsp:txXfrm>
    </dsp:sp>
    <dsp:sp modelId="{3059A7A2-3609-416A-B0C6-AEB301D026E2}">
      <dsp:nvSpPr>
        <dsp:cNvPr id="0" name=""/>
        <dsp:cNvSpPr/>
      </dsp:nvSpPr>
      <dsp:spPr>
        <a:xfrm>
          <a:off x="1396998" y="1009402"/>
          <a:ext cx="1269998" cy="76199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Economic development potential</a:t>
          </a:r>
          <a:endParaRPr lang="en-US" sz="1300" kern="1200" dirty="0"/>
        </a:p>
      </dsp:txBody>
      <dsp:txXfrm>
        <a:off x="1396998" y="1009402"/>
        <a:ext cx="1269998" cy="761999"/>
      </dsp:txXfrm>
    </dsp:sp>
    <dsp:sp modelId="{6EFD547A-84C6-490F-86CA-366613AFD591}">
      <dsp:nvSpPr>
        <dsp:cNvPr id="0" name=""/>
        <dsp:cNvSpPr/>
      </dsp:nvSpPr>
      <dsp:spPr>
        <a:xfrm>
          <a:off x="2793996" y="1009402"/>
          <a:ext cx="1269998" cy="7619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Can act independently from the grid</a:t>
          </a:r>
          <a:endParaRPr lang="en-US" sz="1300" kern="1200" dirty="0"/>
        </a:p>
      </dsp:txBody>
      <dsp:txXfrm>
        <a:off x="2793996" y="1009402"/>
        <a:ext cx="1269998" cy="761999"/>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3BEE05-6E7E-4000-ACAD-51C76C42E07B}">
      <dsp:nvSpPr>
        <dsp:cNvPr id="0" name=""/>
        <dsp:cNvSpPr/>
      </dsp:nvSpPr>
      <dsp:spPr>
        <a:xfrm>
          <a:off x="115801" y="782"/>
          <a:ext cx="1180696" cy="708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Project processing</a:t>
          </a:r>
          <a:endParaRPr lang="en-US" sz="1400" kern="1200" dirty="0"/>
        </a:p>
      </dsp:txBody>
      <dsp:txXfrm>
        <a:off x="115801" y="782"/>
        <a:ext cx="1180696" cy="708418"/>
      </dsp:txXfrm>
    </dsp:sp>
    <dsp:sp modelId="{601AD6FB-31E5-4D16-9552-2A8D86E2DB3B}">
      <dsp:nvSpPr>
        <dsp:cNvPr id="0" name=""/>
        <dsp:cNvSpPr/>
      </dsp:nvSpPr>
      <dsp:spPr>
        <a:xfrm>
          <a:off x="1414568" y="782"/>
          <a:ext cx="1180696" cy="7084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Costs relative to grid</a:t>
          </a:r>
          <a:endParaRPr lang="en-US" sz="1400" kern="1200" dirty="0"/>
        </a:p>
      </dsp:txBody>
      <dsp:txXfrm>
        <a:off x="1414568" y="782"/>
        <a:ext cx="1180696" cy="708418"/>
      </dsp:txXfrm>
    </dsp:sp>
    <dsp:sp modelId="{7A076881-7637-47BB-92BB-FE11EFCF715A}">
      <dsp:nvSpPr>
        <dsp:cNvPr id="0" name=""/>
        <dsp:cNvSpPr/>
      </dsp:nvSpPr>
      <dsp:spPr>
        <a:xfrm>
          <a:off x="2713334" y="782"/>
          <a:ext cx="1180696" cy="7084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Variability</a:t>
          </a:r>
          <a:endParaRPr lang="en-US" sz="1400" kern="1200" dirty="0"/>
        </a:p>
      </dsp:txBody>
      <dsp:txXfrm>
        <a:off x="2713334" y="782"/>
        <a:ext cx="1180696" cy="708418"/>
      </dsp:txXfrm>
    </dsp:sp>
    <dsp:sp modelId="{C6FE0310-8707-4E91-ACBB-10B06E95587E}">
      <dsp:nvSpPr>
        <dsp:cNvPr id="0" name=""/>
        <dsp:cNvSpPr/>
      </dsp:nvSpPr>
      <dsp:spPr>
        <a:xfrm>
          <a:off x="4012101" y="782"/>
          <a:ext cx="1180696" cy="70841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Public awareness</a:t>
          </a:r>
          <a:endParaRPr lang="en-US" sz="1400" kern="1200" dirty="0"/>
        </a:p>
      </dsp:txBody>
      <dsp:txXfrm>
        <a:off x="4012101" y="782"/>
        <a:ext cx="1180696" cy="708418"/>
      </dsp:txXfrm>
    </dsp:sp>
    <dsp:sp modelId="{368426D2-1099-45BE-8839-4B0FCD450D4B}">
      <dsp:nvSpPr>
        <dsp:cNvPr id="0" name=""/>
        <dsp:cNvSpPr/>
      </dsp:nvSpPr>
      <dsp:spPr>
        <a:xfrm>
          <a:off x="115801" y="827270"/>
          <a:ext cx="1180696" cy="70841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Aesthetics – HOA</a:t>
          </a:r>
          <a:endParaRPr lang="en-US" sz="1400" kern="1200" dirty="0"/>
        </a:p>
      </dsp:txBody>
      <dsp:txXfrm>
        <a:off x="115801" y="827270"/>
        <a:ext cx="1180696" cy="708418"/>
      </dsp:txXfrm>
    </dsp:sp>
    <dsp:sp modelId="{9237049C-36FF-450B-9F08-9EB8534FCE8A}">
      <dsp:nvSpPr>
        <dsp:cNvPr id="0" name=""/>
        <dsp:cNvSpPr/>
      </dsp:nvSpPr>
      <dsp:spPr>
        <a:xfrm>
          <a:off x="1414568" y="827270"/>
          <a:ext cx="1180696" cy="708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Requires persistent load</a:t>
          </a:r>
          <a:endParaRPr lang="en-US" sz="1400" kern="1200" dirty="0"/>
        </a:p>
      </dsp:txBody>
      <dsp:txXfrm>
        <a:off x="1414568" y="827270"/>
        <a:ext cx="1180696" cy="708418"/>
      </dsp:txXfrm>
    </dsp:sp>
    <dsp:sp modelId="{FC566D69-D349-48F4-B53C-5C554E65DFA9}">
      <dsp:nvSpPr>
        <dsp:cNvPr id="0" name=""/>
        <dsp:cNvSpPr/>
      </dsp:nvSpPr>
      <dsp:spPr>
        <a:xfrm>
          <a:off x="2713334" y="827270"/>
          <a:ext cx="1180696" cy="7084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Lack of consumer education</a:t>
          </a:r>
          <a:endParaRPr lang="en-US" sz="1400" kern="1200" dirty="0"/>
        </a:p>
      </dsp:txBody>
      <dsp:txXfrm>
        <a:off x="2713334" y="827270"/>
        <a:ext cx="1180696" cy="708418"/>
      </dsp:txXfrm>
    </dsp:sp>
    <dsp:sp modelId="{DC12B50B-3B77-4D79-9653-6664ABCD37CD}">
      <dsp:nvSpPr>
        <dsp:cNvPr id="0" name=""/>
        <dsp:cNvSpPr/>
      </dsp:nvSpPr>
      <dsp:spPr>
        <a:xfrm>
          <a:off x="4012101" y="827270"/>
          <a:ext cx="1180696" cy="70841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t>Shortage of skilled workers</a:t>
          </a:r>
          <a:endParaRPr lang="en-US" sz="1400" kern="1200" dirty="0"/>
        </a:p>
      </dsp:txBody>
      <dsp:txXfrm>
        <a:off x="4012101" y="827270"/>
        <a:ext cx="1180696" cy="7084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1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1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0.xml><?xml version="1.0" encoding="utf-8"?>
<dgm:layoutDef xmlns:dgm="http://schemas.openxmlformats.org/drawingml/2006/diagram" xmlns:a="http://schemas.openxmlformats.org/drawingml/2006/main" uniqueId="urn:microsoft.com/office/officeart/2005/8/layout/default#1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1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1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3.xml><?xml version="1.0" encoding="utf-8"?>
<dgm:layoutDef xmlns:dgm="http://schemas.openxmlformats.org/drawingml/2006/diagram" xmlns:a="http://schemas.openxmlformats.org/drawingml/2006/main" uniqueId="urn:microsoft.com/office/officeart/2005/8/layout/default#1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7.xml><?xml version="1.0" encoding="utf-8"?>
<dgm:layoutDef xmlns:dgm="http://schemas.openxmlformats.org/drawingml/2006/diagram" xmlns:a="http://schemas.openxmlformats.org/drawingml/2006/main" uniqueId="urn:microsoft.com/office/officeart/2005/8/layout/default#1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7">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9">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pitchFamily="34"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pitchFamily="34" charset="0"/>
                <a:cs typeface="+mn-cs"/>
              </a:defRPr>
            </a:lvl1pPr>
          </a:lstStyle>
          <a:p>
            <a:pPr>
              <a:defRPr/>
            </a:pPr>
            <a:fld id="{777E35C2-6C8B-4779-9228-4E6F27114FEA}" type="datetimeFigureOut">
              <a:rPr lang="en-US"/>
              <a:pPr>
                <a:defRPr/>
              </a:pPr>
              <a:t>10/24/2011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pitchFamily="34" charset="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atin typeface="Arial" pitchFamily="34" charset="0"/>
                <a:cs typeface="+mn-cs"/>
              </a:defRPr>
            </a:lvl1pPr>
          </a:lstStyle>
          <a:p>
            <a:pPr>
              <a:defRPr/>
            </a:pPr>
            <a:fld id="{7CBFFE14-B2A7-4B9A-8334-C485ECAEF800}" type="slidenum">
              <a:rPr lang="en-US"/>
              <a:pPr>
                <a:defRPr/>
              </a:pPr>
              <a:t>‹#›</a:t>
            </a:fld>
            <a:endParaRPr lang="en-US"/>
          </a:p>
        </p:txBody>
      </p:sp>
    </p:spTree>
    <p:extLst>
      <p:ext uri="{BB962C8B-B14F-4D97-AF65-F5344CB8AC3E}">
        <p14:creationId xmlns:p14="http://schemas.microsoft.com/office/powerpoint/2010/main" xmlns="" val="154967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F1D17F59-E3BE-40B5-9C35-561074D0017C}" type="datetimeFigureOut">
              <a:rPr lang="en-US"/>
              <a:pPr>
                <a:defRPr/>
              </a:pPr>
              <a:t>10/24/2011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F797385F-4DCA-420E-B7E6-3A49E8EAC6CD}" type="slidenum">
              <a:rPr lang="en-US"/>
              <a:pPr>
                <a:defRPr/>
              </a:pPr>
              <a:t>‹#›</a:t>
            </a:fld>
            <a:endParaRPr lang="en-US"/>
          </a:p>
        </p:txBody>
      </p:sp>
    </p:spTree>
    <p:extLst>
      <p:ext uri="{BB962C8B-B14F-4D97-AF65-F5344CB8AC3E}">
        <p14:creationId xmlns:p14="http://schemas.microsoft.com/office/powerpoint/2010/main" xmlns="" val="40339341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maps.google.com/support/bin/static.py?hl=en&amp;page=guide.cs&amp;guide=21670&amp;topic=21676&amp;from=21676&amp;rd=2"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solarnoworegon.org/"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www.sustainableportland.org/bps/index.cfm?c=43478"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youtube.com/watch?v=HLHlzLVY9gA"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admin.naco.org/research/pubs/Documents/County%20Management%20and%20Structure/Research%20County%20Management%20and%20Structure/Best%20Practices%20Urban%20Sustainability.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greentechmedia.com/articles/read/solarcity-walmart-and-miasole/"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www.nrel.gov/docs/fy10osti/46668.pdf" TargetMode="External"/><Relationship Id="rId5" Type="http://schemas.openxmlformats.org/officeDocument/2006/relationships/hyperlink" Target="http://www.stoel.com/webfiles/lawofsolarenergy.pdf" TargetMode="External"/><Relationship Id="rId4" Type="http://schemas.openxmlformats.org/officeDocument/2006/relationships/hyperlink" Target="http://www.greentechmedia.com/articles/read/SunRun-Versus-the-PACE-Program/"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dsireusa.org/documents/summarymaps/3rd_Party_PPA_map.pp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smud.org/en/community-environment/solar/pages/solarshares.aspx"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thelaportegroup.com/ashby.html" TargetMode="External"/><Relationship Id="rId7" Type="http://schemas.openxmlformats.org/officeDocument/2006/relationships/hyperlink" Target="http://solaramericacommunities.energy.gov/pdfs/Solar_Salt_Lake_Implementation_Plan_SM.pdf"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utahcleanenergy.org/current_regulatory_issues/regulatory_archive" TargetMode="External"/><Relationship Id="rId5" Type="http://schemas.openxmlformats.org/officeDocument/2006/relationships/hyperlink" Target="http://utahcleanenergy.org/news/solar_salt_lake_project_receives_top_score_peer_review_session_us_department_energy_solar_techn" TargetMode="External"/><Relationship Id="rId4" Type="http://schemas.openxmlformats.org/officeDocument/2006/relationships/hyperlink" Target="http://utahcleanenergy.org/news/net_metering_victory/21809"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xfrm>
            <a:off x="142875" y="4416425"/>
            <a:ext cx="6696075" cy="4183063"/>
          </a:xfrm>
          <a:noFill/>
        </p:spPr>
        <p:txBody>
          <a:bodyPr wrap="square" numCol="1" anchor="t" anchorCtr="0" compatLnSpc="1">
            <a:prstTxWarp prst="textNoShape">
              <a:avLst/>
            </a:prstTxWarp>
          </a:bodyPr>
          <a:lstStyle/>
          <a:p>
            <a:pPr eaLnBrk="1" hangingPunct="1">
              <a:spcBef>
                <a:spcPct val="0"/>
              </a:spcBef>
            </a:pPr>
            <a:endParaRPr lang="en-US" sz="1600" b="1" dirty="0"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B2B18BB-E52E-48A2-B147-E75FCAB00D6A}" type="slidenum">
              <a:rPr lang="en-US" smtClean="0">
                <a:solidFill>
                  <a:prstClr val="black"/>
                </a:solidFill>
              </a:rPr>
              <a:pPr>
                <a:def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otes Placeholder 2"/>
          <p:cNvSpPr>
            <a:spLocks noGrp="1"/>
          </p:cNvSpPr>
          <p:nvPr>
            <p:ph type="body" idx="1"/>
          </p:nvPr>
        </p:nvSpPr>
        <p:spPr/>
        <p:txBody>
          <a:bodyPr/>
          <a:lstStyle/>
          <a:p>
            <a:r>
              <a:rPr lang="en-US" smtClean="0"/>
              <a:t>All of the content from today’s workshop will be posted online at the website address you see here; this is DOE’s Solar America Communities website where you can find a wealth of information and resources to assist in your solar pursuits.</a:t>
            </a:r>
          </a:p>
          <a:p>
            <a:endParaRPr lang="en-US" smtClean="0"/>
          </a:p>
          <a:p>
            <a:r>
              <a:rPr lang="en-US" smtClean="0"/>
              <a:t>The “Solar Powering Your Community” Guidebook that you have is also available online at the Solar America Communities website. This publication is a treasure trove of useful solar tools and information for local governments.</a:t>
            </a:r>
          </a:p>
          <a:p>
            <a:endParaRPr lang="en-US" smtClean="0"/>
          </a:p>
          <a:p>
            <a:r>
              <a:rPr lang="en-US" smtClean="0"/>
              <a:t>As well, here at the ASES Conference, on Saturday is Public Day. For $5 you and your colleagues can hear more solar presentations, talk with speakers, and visit the exhibit hall booths. The celebrity green pioneer Ed Begley, Jr. is keynote speaker and people from NC Solar Center and local companies will be available to answer any questions.</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Slide Image Placeholder 1"/>
          <p:cNvSpPr>
            <a:spLocks noGrp="1" noRot="1" noChangeAspect="1" noTextEdit="1"/>
          </p:cNvSpPr>
          <p:nvPr>
            <p:ph type="sldImg"/>
          </p:nvPr>
        </p:nvSpPr>
        <p:spPr bwMode="auto">
          <a:noFill/>
          <a:ln>
            <a:solidFill>
              <a:srgbClr val="000000"/>
            </a:solidFill>
            <a:miter lim="800000"/>
            <a:headEnd/>
            <a:tailEnd/>
          </a:ln>
        </p:spPr>
      </p:sp>
      <p:sp>
        <p:nvSpPr>
          <p:cNvPr id="7075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5434DBA-C99B-420A-A1F8-DDD8E173D810}"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Notes Placeholder 2"/>
          <p:cNvSpPr>
            <a:spLocks noGrp="1"/>
          </p:cNvSpPr>
          <p:nvPr>
            <p:ph type="body" idx="1"/>
          </p:nvPr>
        </p:nvSpPr>
        <p:spPr/>
        <p:txBody>
          <a:bodyPr/>
          <a:lstStyle/>
          <a:p>
            <a:r>
              <a:rPr lang="en-US" smtClean="0"/>
              <a:t>Many Solar America Cities have created solar maps to raise awareness about solar and allow residents (or anyone) to search for local systems. Showcasing existing solar energy installations through online solar mapping tools is a mechanism that is growing in popularity. </a:t>
            </a:r>
          </a:p>
          <a:p>
            <a:endParaRPr lang="en-US" smtClean="0"/>
          </a:p>
          <a:p>
            <a:r>
              <a:rPr lang="en-US" smtClean="0"/>
              <a:t>The City of San Francisco, Madison and Boston have beautiful, sophisticated, but pricey solar maps. </a:t>
            </a:r>
          </a:p>
          <a:p>
            <a:endParaRPr lang="en-US" smtClean="0"/>
          </a:p>
          <a:p>
            <a:r>
              <a:rPr lang="en-US" smtClean="0"/>
              <a:t>The City of Ann Arbor and the City of Milwaukee have created maps in Google for FREE!</a:t>
            </a:r>
          </a:p>
          <a:p>
            <a:endParaRPr lang="en-US" smtClean="0"/>
          </a:p>
          <a:p>
            <a:r>
              <a:rPr lang="en-US" smtClean="0"/>
              <a:t>This is a great summer project for an intern. </a:t>
            </a:r>
          </a:p>
          <a:p>
            <a:endParaRPr lang="en-US" smtClean="0"/>
          </a:p>
          <a:p>
            <a:r>
              <a:rPr lang="en-US" smtClean="0"/>
              <a:t>To create your free solar map in Google click here: </a:t>
            </a:r>
            <a:r>
              <a:rPr lang="en-US" smtClean="0">
                <a:hlinkClick r:id="rId3"/>
              </a:rPr>
              <a:t>http://maps.google.com/support/bin/static.py?hl=en&amp;page=guide.cs&amp;guide=21670&amp;topic=21676&amp;from=21676&amp;rd=2</a:t>
            </a:r>
            <a:endParaRPr lang="en-US" dirty="0"/>
          </a:p>
        </p:txBody>
      </p:sp>
      <p:sp>
        <p:nvSpPr>
          <p:cNvPr id="4" name="Slide Number Placeholder 3"/>
          <p:cNvSpPr>
            <a:spLocks noGrp="1"/>
          </p:cNvSpPr>
          <p:nvPr>
            <p:ph type="sldNum" sz="quarter" idx="5"/>
          </p:nvPr>
        </p:nvSpPr>
        <p:spPr/>
        <p:txBody>
          <a:bodyPr/>
          <a:lstStyle/>
          <a:p>
            <a:fld id="{418DA122-8AFD-4DA1-B1CE-D36216A2D117}" type="slidenum">
              <a:rPr lang="en-US" smtClean="0"/>
              <a:pPr/>
              <a:t>101</a:t>
            </a:fld>
            <a:endParaRPr lang="en-US"/>
          </a:p>
        </p:txBody>
      </p:sp>
      <p:sp>
        <p:nvSpPr>
          <p:cNvPr id="5" name="Slide Image Placeholder 4"/>
          <p:cNvSpPr>
            <a:spLocks noGrp="1" noRot="1" noChangeAspect="1"/>
          </p:cNvSpPr>
          <p:nvPr>
            <p:ph type="sldImg"/>
          </p:nvPr>
        </p:nvSpPr>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City of Portland and their partners were innovative and created Solar NOW!, a statewide solar educational campaign. Through pooling their resources and expertise, Solar NOW! put together media campaigns, workshops, educational displays, events, competitions, and highly visible demonstration projects to help educate the public about solar technologies. SolarNOW! believes that citizens who are educated about the benefits of solar energy and understand financing options and the installation process are more likely to be interested in purchasing and installing solar technologies in their homes or businesses, which increases local demand for solar energy and helps local governments meet their solar energy goals.</a:t>
            </a:r>
          </a:p>
          <a:p>
            <a:endParaRPr lang="en-US" smtClean="0"/>
          </a:p>
          <a:p>
            <a:r>
              <a:rPr lang="en-US" smtClean="0"/>
              <a:t>Their website is a one-stop resource for homeowners and businesses interested in going solar.  </a:t>
            </a:r>
          </a:p>
          <a:p>
            <a:r>
              <a:rPr lang="en-US" smtClean="0">
                <a:hlinkClick r:id="rId3"/>
              </a:rPr>
              <a:t>http://www.solarnoworegon.org/</a:t>
            </a:r>
            <a:endParaRPr lang="en-US" smtClean="0"/>
          </a:p>
          <a:p>
            <a:r>
              <a:rPr lang="en-US" smtClean="0">
                <a:hlinkClick r:id="rId4"/>
              </a:rPr>
              <a:t>http://www.sustainableportland.org/bps/index.cfm?c=43478</a:t>
            </a:r>
            <a:endParaRPr lang="en-US" smtClean="0"/>
          </a:p>
          <a:p>
            <a:endParaRPr lang="en-US" smtClean="0"/>
          </a:p>
          <a:p>
            <a:endParaRPr lang="en-US" dirty="0"/>
          </a:p>
        </p:txBody>
      </p:sp>
      <p:sp>
        <p:nvSpPr>
          <p:cNvPr id="4" name="Slide Number Placeholder 3"/>
          <p:cNvSpPr>
            <a:spLocks noGrp="1"/>
          </p:cNvSpPr>
          <p:nvPr>
            <p:ph type="sldNum" sz="quarter" idx="5"/>
          </p:nvPr>
        </p:nvSpPr>
        <p:spPr/>
        <p:txBody>
          <a:bodyPr/>
          <a:lstStyle/>
          <a:p>
            <a:fld id="{86950CBF-4EA9-4E63-B112-E93EB2FB6609}" type="slidenum">
              <a:rPr lang="en-US" smtClean="0"/>
              <a:pPr/>
              <a:t>102</a:t>
            </a:fld>
            <a:endParaRPr lang="en-US"/>
          </a:p>
        </p:txBody>
      </p:sp>
      <p:sp>
        <p:nvSpPr>
          <p:cNvPr id="6" name="Slide Image Placeholder 5"/>
          <p:cNvSpPr>
            <a:spLocks noGrp="1" noRot="1" noChangeAspect="1"/>
          </p:cNvSpPr>
          <p:nvPr>
            <p:ph type="sldImg"/>
          </p:nvPr>
        </p:nvSpPr>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Slide Image Placeholder 1"/>
          <p:cNvSpPr>
            <a:spLocks noGrp="1" noRot="1" noChangeAspect="1" noTextEdit="1"/>
          </p:cNvSpPr>
          <p:nvPr>
            <p:ph type="sldImg"/>
          </p:nvPr>
        </p:nvSpPr>
        <p:spPr bwMode="auto">
          <a:noFill/>
          <a:ln>
            <a:solidFill>
              <a:srgbClr val="000000"/>
            </a:solidFill>
            <a:miter lim="800000"/>
            <a:headEnd/>
            <a:tailEnd/>
          </a:ln>
        </p:spPr>
      </p:sp>
      <p:sp>
        <p:nvSpPr>
          <p:cNvPr id="71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dirty="0" smtClean="0"/>
              <a:t>These barriers and solutions</a:t>
            </a:r>
            <a:r>
              <a:rPr lang="en-US" baseline="0" dirty="0" smtClean="0"/>
              <a:t> </a:t>
            </a:r>
            <a:r>
              <a:rPr lang="en-US" dirty="0" smtClean="0"/>
              <a:t>are the main takeaways from the session. One point to emphasize here is that the process is iterative</a:t>
            </a:r>
            <a:r>
              <a:rPr lang="en-US" baseline="0" dirty="0" smtClean="0"/>
              <a:t> and continuous and involves the community as a whole.</a:t>
            </a:r>
            <a:r>
              <a:rPr lang="en-US" dirty="0" smtClean="0"/>
              <a:t> As time progresses, new barriers and issues become apparent</a:t>
            </a:r>
            <a:r>
              <a:rPr lang="en-US" baseline="0" dirty="0" smtClean="0"/>
              <a:t> and must be addressed.</a:t>
            </a:r>
            <a:r>
              <a:rPr lang="en-US" dirty="0" smtClean="0"/>
              <a:t> Sometimes policy changes can have unintended consequences</a:t>
            </a:r>
            <a:r>
              <a:rPr lang="en-US" baseline="0" dirty="0" smtClean="0"/>
              <a:t> which then require further action. </a:t>
            </a:r>
            <a:endParaRPr lang="en-US" dirty="0" smtClean="0"/>
          </a:p>
          <a:p>
            <a:pPr eaLnBrk="1" hangingPunct="1">
              <a:spcBef>
                <a:spcPct val="0"/>
              </a:spcBef>
            </a:pPr>
            <a:endParaRPr lang="en-US" dirty="0" smtClean="0"/>
          </a:p>
        </p:txBody>
      </p:sp>
      <p:sp>
        <p:nvSpPr>
          <p:cNvPr id="280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262" fontAlgn="base">
              <a:spcBef>
                <a:spcPct val="0"/>
              </a:spcBef>
              <a:spcAft>
                <a:spcPct val="0"/>
              </a:spcAft>
              <a:defRPr/>
            </a:pPr>
            <a:fld id="{416CD5ED-C7C1-4299-9DF2-BB12D9111328}" type="slidenum">
              <a:rPr lang="en-US" smtClean="0"/>
              <a:pPr defTabSz="912262" fontAlgn="base">
                <a:spcBef>
                  <a:spcPct val="0"/>
                </a:spcBef>
                <a:spcAft>
                  <a:spcPct val="0"/>
                </a:spcAft>
                <a:defRPr/>
              </a:pPr>
              <a:t>103</a:t>
            </a:fld>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Rectangle 2"/>
          <p:cNvSpPr>
            <a:spLocks noGrp="1" noRot="1" noChangeAspect="1" noTextEdit="1"/>
          </p:cNvSpPr>
          <p:nvPr>
            <p:ph type="sldImg"/>
          </p:nvPr>
        </p:nvSpPr>
        <p:spPr bwMode="auto">
          <a:noFill/>
          <a:ln>
            <a:solidFill>
              <a:srgbClr val="000000"/>
            </a:solidFill>
            <a:miter lim="800000"/>
            <a:headEnd/>
            <a:tailEnd/>
          </a:ln>
        </p:spPr>
      </p:sp>
      <p:sp>
        <p:nvSpPr>
          <p:cNvPr id="7157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After discussing solar technologies, policies, and financing options with the audience, now we can put the all of that into context by discussing solar installations on a local government facility.  These are the general steps in installing solar on a local government facility.  After lunch, we will have five speakers from local companies/organizations that will talk with us about installations they’ve done on local government facilities, jobs and economic development associated with the solar industry, and any potential solar barriers/roadblocks that local governments can help address through policy.</a:t>
            </a:r>
          </a:p>
          <a:p>
            <a:endParaRPr lang="en-US" smtClean="0">
              <a:ea typeface="ＭＳ Ｐゴシック" pitchFamily="34" charset="-128"/>
            </a:endParaRPr>
          </a:p>
          <a:p>
            <a:endParaRPr lang="en-US" smtClean="0">
              <a:ea typeface="ＭＳ Ｐゴシック" pitchFamily="34"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Slide Image Placeholder 1"/>
          <p:cNvSpPr>
            <a:spLocks noGrp="1" noRot="1" noChangeAspect="1" noTextEdit="1"/>
          </p:cNvSpPr>
          <p:nvPr>
            <p:ph type="sldImg"/>
          </p:nvPr>
        </p:nvSpPr>
        <p:spPr bwMode="auto">
          <a:noFill/>
          <a:ln>
            <a:solidFill>
              <a:srgbClr val="000000"/>
            </a:solidFill>
            <a:miter lim="800000"/>
            <a:headEnd/>
            <a:tailEnd/>
          </a:ln>
        </p:spPr>
      </p:sp>
      <p:sp>
        <p:nvSpPr>
          <p:cNvPr id="717826" name="Notes Placeholder 2"/>
          <p:cNvSpPr>
            <a:spLocks noGrp="1"/>
          </p:cNvSpPr>
          <p:nvPr>
            <p:ph type="body" idx="1"/>
          </p:nvPr>
        </p:nvSpPr>
        <p:spPr bwMode="auto">
          <a:xfrm>
            <a:off x="447675" y="4416425"/>
            <a:ext cx="5861050" cy="4183063"/>
          </a:xfrm>
          <a:noFill/>
        </p:spPr>
        <p:txBody>
          <a:bodyPr wrap="square" numCol="1" anchor="t" anchorCtr="0" compatLnSpc="1">
            <a:prstTxWarp prst="textNoShape">
              <a:avLst/>
            </a:prstTxWarp>
          </a:bodyPr>
          <a:lstStyle/>
          <a:p>
            <a:pPr eaLnBrk="1" hangingPunct="1">
              <a:spcBef>
                <a:spcPct val="0"/>
              </a:spcBef>
            </a:pPr>
            <a:endParaRPr lang="en-US" sz="1600" b="1" smtClean="0"/>
          </a:p>
        </p:txBody>
      </p:sp>
      <p:sp>
        <p:nvSpPr>
          <p:cNvPr id="212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362" fontAlgn="base">
              <a:spcBef>
                <a:spcPct val="0"/>
              </a:spcBef>
              <a:spcAft>
                <a:spcPct val="0"/>
              </a:spcAft>
              <a:defRPr/>
            </a:pPr>
            <a:fld id="{48F40534-D624-488D-B824-BC4E8A2B13CA}" type="slidenum">
              <a:rPr lang="en-US" smtClean="0"/>
              <a:pPr defTabSz="912362" fontAlgn="base">
                <a:spcBef>
                  <a:spcPct val="0"/>
                </a:spcBef>
                <a:spcAft>
                  <a:spcPct val="0"/>
                </a:spcAft>
                <a:defRPr/>
              </a:pPr>
              <a:t>105</a:t>
            </a:fld>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2"/>
          <p:cNvSpPr>
            <a:spLocks noGrp="1" noRot="1" noChangeAspect="1" noTextEdit="1"/>
          </p:cNvSpPr>
          <p:nvPr>
            <p:ph type="sldImg"/>
          </p:nvPr>
        </p:nvSpPr>
        <p:spPr bwMode="auto">
          <a:noFill/>
          <a:ln>
            <a:solidFill>
              <a:srgbClr val="000000"/>
            </a:solidFill>
            <a:miter lim="800000"/>
            <a:headEnd/>
            <a:tailEnd/>
          </a:ln>
        </p:spPr>
      </p:sp>
      <p:sp>
        <p:nvSpPr>
          <p:cNvPr id="71987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After discussing financing options with the audience, now we can put the financing options into context by discussing solar installations on a local government facility.</a:t>
            </a:r>
          </a:p>
          <a:p>
            <a:endParaRPr lang="en-US" dirty="0" smtClean="0">
              <a:ea typeface="ＭＳ Ｐゴシック" pitchFamily="34" charset="-128"/>
            </a:endParaRPr>
          </a:p>
          <a:p>
            <a:endParaRPr lang="en-US" dirty="0" smtClean="0">
              <a:ea typeface="ＭＳ Ｐゴシック" pitchFamily="34"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p:cNvSpPr>
          <p:nvPr>
            <p:ph type="body" idx="1"/>
          </p:nvPr>
        </p:nvSpPr>
        <p:spPr/>
        <p:txBody>
          <a:bodyPr/>
          <a:lstStyle/>
          <a:p>
            <a:r>
              <a:rPr lang="en-US" dirty="0" smtClean="0"/>
              <a:t>There are a few things you can do before you get serious about installing solar on a local public facility – educate yourself</a:t>
            </a:r>
          </a:p>
          <a:p>
            <a:r>
              <a:rPr lang="en-US" dirty="0" smtClean="0"/>
              <a:t>Remember: No hard and fast rules about which solar technologies are appropriate. Depends on the application.</a:t>
            </a:r>
          </a:p>
          <a:p>
            <a:pPr marL="171450" indent="-171450">
              <a:buFont typeface="Arial" pitchFamily="34" charset="0"/>
              <a:buChar char="•"/>
            </a:pPr>
            <a:r>
              <a:rPr lang="en-US" dirty="0" smtClean="0"/>
              <a:t>Many residential solar systems are crystalline silicon; smaller available roof space requires higher efficiency panels in order to generate sufficient power for viable economic return</a:t>
            </a:r>
          </a:p>
          <a:p>
            <a:pPr marL="171450" indent="-171450">
              <a:buFont typeface="Arial" pitchFamily="34" charset="0"/>
              <a:buChar char="•"/>
            </a:pPr>
            <a:r>
              <a:rPr lang="en-US" dirty="0" smtClean="0"/>
              <a:t>Many commercial solar systems are thin-film; larger available roof area, greater electricity usage means a larger system and higher installation costs – thin-film often cheaper to installer per kW</a:t>
            </a:r>
          </a:p>
          <a:p>
            <a:r>
              <a:rPr lang="en-US" dirty="0" smtClean="0"/>
              <a:t>Remember: Solar economics very complex – different for every customer, technology</a:t>
            </a:r>
          </a:p>
          <a:p>
            <a:r>
              <a:rPr lang="en-US" dirty="0" smtClean="0"/>
              <a:t>Consider the questions on the slide.</a:t>
            </a:r>
          </a:p>
          <a:p>
            <a:r>
              <a:rPr lang="en-US" dirty="0" smtClean="0"/>
              <a:t>You may not have all the answers, but you should begin to familiarize yourself with these concepts and DSIRE as a resource.</a:t>
            </a:r>
          </a:p>
          <a:p>
            <a:r>
              <a:rPr lang="en-US" dirty="0" smtClean="0"/>
              <a:t>At home research: calculate payback on your solar investment – conduct research to see if there are state or local incentives (does energy efficiency first play a role?) DSIRE website is a great start.  You can look at the </a:t>
            </a:r>
            <a:r>
              <a:rPr lang="en-US" dirty="0" err="1" smtClean="0"/>
              <a:t>levelized</a:t>
            </a:r>
            <a:r>
              <a:rPr lang="en-US" dirty="0" smtClean="0"/>
              <a:t> cost of energy ($/kWh) over the life of a system rather than looking at the payback.</a:t>
            </a:r>
          </a:p>
          <a:p>
            <a:pPr lvl="1"/>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Slide Image Placeholder 1"/>
          <p:cNvSpPr>
            <a:spLocks noGrp="1" noRot="1" noChangeAspect="1" noTextEdit="1"/>
          </p:cNvSpPr>
          <p:nvPr>
            <p:ph type="sldImg"/>
          </p:nvPr>
        </p:nvSpPr>
        <p:spPr bwMode="auto">
          <a:noFill/>
          <a:ln>
            <a:solidFill>
              <a:srgbClr val="000000"/>
            </a:solidFill>
            <a:miter lim="800000"/>
            <a:headEnd/>
            <a:tailEnd/>
          </a:ln>
        </p:spPr>
      </p:sp>
      <p:sp>
        <p:nvSpPr>
          <p:cNvPr id="72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The screenshot is a hyperlink to DSIRE Solar. Click on state and explain what you can find there, under federal incentives, check boxes (remove different technologies), go through search function, show solar policy comparison tables, summary maps, and solar policy guide</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8"/>
          <p:cNvSpPr>
            <a:spLocks noGrp="1" noRot="1" noChangeAspect="1" noTextEdit="1"/>
          </p:cNvSpPr>
          <p:nvPr>
            <p:ph type="sldImg"/>
          </p:nvPr>
        </p:nvSpPr>
        <p:spPr bwMode="auto">
          <a:noFill/>
          <a:ln>
            <a:solidFill>
              <a:srgbClr val="000000"/>
            </a:solidFill>
            <a:miter lim="800000"/>
            <a:headEnd/>
            <a:tailEnd/>
          </a:ln>
        </p:spPr>
      </p:sp>
      <p:sp>
        <p:nvSpPr>
          <p:cNvPr id="726018" name="Rectangle 9"/>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Some installation firms will provide site assessments as part of their installation proposal, but it is recommended that the site assessment be conducted by an independent third-party.</a:t>
            </a:r>
          </a:p>
          <a:p>
            <a:r>
              <a:rPr lang="en-US" dirty="0" smtClean="0">
                <a:ea typeface="ＭＳ Ｐゴシック" pitchFamily="34" charset="-128"/>
              </a:rPr>
              <a:t>If you are serious –get a “Solar Site Assessment” – </a:t>
            </a:r>
          </a:p>
          <a:p>
            <a:pPr marL="171450" indent="-171450">
              <a:buFont typeface="Arial" pitchFamily="34" charset="0"/>
              <a:buChar char="•"/>
            </a:pPr>
            <a:r>
              <a:rPr lang="en-US" dirty="0" smtClean="0">
                <a:ea typeface="ＭＳ Ｐゴシック" pitchFamily="34" charset="-128"/>
              </a:rPr>
              <a:t>What is a Solar Site Assessment and why is it important?</a:t>
            </a:r>
          </a:p>
          <a:p>
            <a:pPr marL="171450" indent="-171450">
              <a:buFont typeface="Arial" pitchFamily="34" charset="0"/>
              <a:buChar char="•"/>
            </a:pPr>
            <a:r>
              <a:rPr lang="en-US" dirty="0" smtClean="0">
                <a:ea typeface="ＭＳ Ｐゴシック" pitchFamily="34" charset="-128"/>
              </a:rPr>
              <a:t>Unbiased – third-party opinion on the right size, location, and technology to meet your energy needs</a:t>
            </a:r>
          </a:p>
          <a:p>
            <a:pPr marL="171450" indent="-171450">
              <a:buFont typeface="Arial" pitchFamily="34" charset="0"/>
              <a:buChar char="•"/>
            </a:pPr>
            <a:r>
              <a:rPr lang="en-US" dirty="0" smtClean="0">
                <a:ea typeface="ＭＳ Ｐゴシック" pitchFamily="34" charset="-128"/>
              </a:rPr>
              <a:t>Will include images of the proposed placement of the installation and where the tanks/inverter will be located</a:t>
            </a:r>
          </a:p>
          <a:p>
            <a:pPr marL="171450" indent="-171450">
              <a:buFont typeface="Arial" pitchFamily="34" charset="0"/>
              <a:buChar char="•"/>
            </a:pPr>
            <a:r>
              <a:rPr lang="en-US" dirty="0" smtClean="0">
                <a:ea typeface="ＭＳ Ｐゴシック" pitchFamily="34" charset="-128"/>
              </a:rPr>
              <a:t>Will take into consideration  energy usage and energy costs and include an economic analysis with ROI calculations</a:t>
            </a:r>
          </a:p>
          <a:p>
            <a:pPr marL="171450" indent="-171450">
              <a:buFont typeface="Arial" pitchFamily="34" charset="0"/>
              <a:buChar char="•"/>
            </a:pPr>
            <a:r>
              <a:rPr lang="en-US" dirty="0" smtClean="0">
                <a:ea typeface="ＭＳ Ｐゴシック" pitchFamily="34" charset="-128"/>
              </a:rPr>
              <a:t>Will include recommendations</a:t>
            </a:r>
          </a:p>
          <a:p>
            <a:pPr marL="171450" indent="-171450">
              <a:buFont typeface="Arial" pitchFamily="34" charset="0"/>
              <a:buChar char="•"/>
            </a:pPr>
            <a:r>
              <a:rPr lang="en-US" dirty="0" smtClean="0">
                <a:ea typeface="ＭＳ Ｐゴシック" pitchFamily="34" charset="-128"/>
              </a:rPr>
              <a:t>Often a site assessment is required in order for rebates to be awarded</a:t>
            </a:r>
          </a:p>
          <a:p>
            <a:pPr lvl="1"/>
            <a:endParaRPr lang="en-US" dirty="0" smtClean="0">
              <a:ea typeface="ＭＳ Ｐゴシック" pitchFamily="34" charset="-128"/>
            </a:endParaRPr>
          </a:p>
          <a:p>
            <a:r>
              <a:rPr lang="en-US" dirty="0" smtClean="0"/>
              <a:t>The assessments should include technical analyses of slope, shading, and orientation; optimal conduit paths; and electrical or water heating configuration. </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otes Placeholder 2"/>
          <p:cNvSpPr>
            <a:spLocks noGrp="1"/>
          </p:cNvSpPr>
          <p:nvPr>
            <p:ph type="body" idx="1"/>
          </p:nvPr>
        </p:nvSpPr>
        <p:spPr/>
        <p:txBody>
          <a:bodyPr>
            <a:normAutofit lnSpcReduction="10000"/>
          </a:bodyPr>
          <a:lstStyle/>
          <a:p>
            <a:r>
              <a:rPr lang="en-US" smtClean="0"/>
              <a:t>In our minds, workshops are not lectures in which one person talks to an audience using a Powerpoint deck loaded with slide after slide containing bullet lists of heavy content, with the hope that maybe some bits of information will be retained. Rather, workshops are gatherings during which participants are just that: Participants… actively engaged in the delivery of the content. So while we have some great trainers here who can lend their subject-matter expertise to our discussion about bringing solar into local planning efforts, we have built in activities and discussion points throughout this agenda so we can learn from each other. Each person in this room brings a unique perspective to what it takes to bring solar to communities, and we all want to hear from you. So every 10-15 slides we will pause and discuss what we’re learning together, and at times engage in an activity to expand our learning.</a:t>
            </a:r>
          </a:p>
          <a:p>
            <a:endParaRPr lang="en-US" smtClean="0"/>
          </a:p>
          <a:p>
            <a:r>
              <a:rPr lang="en-US" smtClean="0"/>
              <a:t>With this in mind:</a:t>
            </a:r>
          </a:p>
          <a:p>
            <a:endParaRPr lang="en-US" smtClean="0"/>
          </a:p>
          <a:p>
            <a:r>
              <a:rPr lang="en-US" smtClean="0"/>
              <a:t>Because we view workshops as dialogue, clarifying questions are welcome during the presentation. At the same time, we have a lot of content to cover, so if more time on any particular question is desired, we will defer continued discussion to an offline conversation.</a:t>
            </a:r>
          </a:p>
          <a:p>
            <a:r>
              <a:rPr lang="en-US" smtClean="0"/>
              <a:t>Respect diverse viewpoints - we intend to foster a safe learning environment where there is mutual respect for everyone</a:t>
            </a:r>
          </a:p>
          <a:p>
            <a:r>
              <a:rPr lang="en-US" smtClean="0"/>
              <a:t>Please turn off or set to “silent” your cell phone</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8"/>
          <p:cNvSpPr>
            <a:spLocks noGrp="1" noRot="1" noChangeAspect="1" noTextEdit="1"/>
          </p:cNvSpPr>
          <p:nvPr>
            <p:ph type="sldImg"/>
          </p:nvPr>
        </p:nvSpPr>
        <p:spPr bwMode="auto">
          <a:noFill/>
          <a:ln>
            <a:solidFill>
              <a:srgbClr val="000000"/>
            </a:solidFill>
            <a:miter lim="800000"/>
            <a:headEnd/>
            <a:tailEnd/>
          </a:ln>
        </p:spPr>
      </p:sp>
      <p:sp>
        <p:nvSpPr>
          <p:cNvPr id="728066" name="Rectangle 9"/>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Some installation firms will provide site assessments as part of their installation proposal, but it is recommended that the site assessment be conducted by an independent third-party.</a:t>
            </a:r>
          </a:p>
          <a:p>
            <a:r>
              <a:rPr lang="en-US" dirty="0" smtClean="0">
                <a:ea typeface="ＭＳ Ｐゴシック" pitchFamily="34" charset="-128"/>
              </a:rPr>
              <a:t>If you are serious –get a “Solar Site Assessment” – </a:t>
            </a:r>
          </a:p>
          <a:p>
            <a:pPr marL="171450" indent="-171450">
              <a:buFont typeface="Arial" pitchFamily="34" charset="0"/>
              <a:buChar char="•"/>
            </a:pPr>
            <a:r>
              <a:rPr lang="en-US" dirty="0" smtClean="0">
                <a:ea typeface="ＭＳ Ｐゴシック" pitchFamily="34" charset="-128"/>
              </a:rPr>
              <a:t>What is a Solar Site Assessment and why is it important?</a:t>
            </a:r>
          </a:p>
          <a:p>
            <a:pPr marL="171450" indent="-171450">
              <a:buFont typeface="Arial" pitchFamily="34" charset="0"/>
              <a:buChar char="•"/>
            </a:pPr>
            <a:r>
              <a:rPr lang="en-US" dirty="0" smtClean="0">
                <a:ea typeface="ＭＳ Ｐゴシック" pitchFamily="34" charset="-128"/>
              </a:rPr>
              <a:t>Unbiased – third-party opinion on the right size, location, and technology to meet your energy needs</a:t>
            </a:r>
          </a:p>
          <a:p>
            <a:pPr marL="171450" indent="-171450">
              <a:buFont typeface="Arial" pitchFamily="34" charset="0"/>
              <a:buChar char="•"/>
            </a:pPr>
            <a:r>
              <a:rPr lang="en-US" dirty="0" smtClean="0">
                <a:ea typeface="ＭＳ Ｐゴシック" pitchFamily="34" charset="-128"/>
              </a:rPr>
              <a:t>Will include images of the proposed placement of the installation and where the tanks/inverter will be located</a:t>
            </a:r>
          </a:p>
          <a:p>
            <a:pPr marL="171450" indent="-171450">
              <a:buFont typeface="Arial" pitchFamily="34" charset="0"/>
              <a:buChar char="•"/>
            </a:pPr>
            <a:r>
              <a:rPr lang="en-US" dirty="0" smtClean="0">
                <a:ea typeface="ＭＳ Ｐゴシック" pitchFamily="34" charset="-128"/>
              </a:rPr>
              <a:t>Will take into consideration  energy usage and energy costs and include an economic analysis with ROI calculations</a:t>
            </a:r>
          </a:p>
          <a:p>
            <a:pPr marL="171450" indent="-171450">
              <a:buFont typeface="Arial" pitchFamily="34" charset="0"/>
              <a:buChar char="•"/>
            </a:pPr>
            <a:r>
              <a:rPr lang="en-US" dirty="0" smtClean="0">
                <a:ea typeface="ＭＳ Ｐゴシック" pitchFamily="34" charset="-128"/>
              </a:rPr>
              <a:t>Will include recommendations</a:t>
            </a:r>
          </a:p>
          <a:p>
            <a:pPr marL="171450" indent="-171450">
              <a:buFont typeface="Arial" pitchFamily="34" charset="0"/>
              <a:buChar char="•"/>
            </a:pPr>
            <a:r>
              <a:rPr lang="en-US" dirty="0" smtClean="0">
                <a:ea typeface="ＭＳ Ｐゴシック" pitchFamily="34" charset="-128"/>
              </a:rPr>
              <a:t>Often a site assessment is required in order for rebates to be awarded</a:t>
            </a:r>
          </a:p>
          <a:p>
            <a:pPr lvl="1"/>
            <a:endParaRPr lang="en-US" dirty="0" smtClean="0">
              <a:ea typeface="ＭＳ Ｐゴシック" pitchFamily="34" charset="-128"/>
            </a:endParaRPr>
          </a:p>
          <a:p>
            <a:r>
              <a:rPr lang="en-US" dirty="0" smtClean="0"/>
              <a:t>The assessments should include technical analyses of a building’s energy load; roof age, type, and warranty; weight load limitations; available roof space (or ground space for a ground-mounted system); slope, shading, and orientation; optimal conduit paths; and electrical or water heating configuration. </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6"/>
          <p:cNvSpPr>
            <a:spLocks noGrp="1" noRot="1" noChangeAspect="1" noTextEdit="1"/>
          </p:cNvSpPr>
          <p:nvPr>
            <p:ph type="sldImg"/>
          </p:nvPr>
        </p:nvSpPr>
        <p:spPr bwMode="auto">
          <a:noFill/>
          <a:ln>
            <a:solidFill>
              <a:srgbClr val="000000"/>
            </a:solidFill>
            <a:miter lim="800000"/>
            <a:headEnd/>
            <a:tailEnd/>
          </a:ln>
        </p:spPr>
      </p:sp>
      <p:sp>
        <p:nvSpPr>
          <p:cNvPr id="730114" name="Rectangle 7"/>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An RFP</a:t>
            </a:r>
            <a:r>
              <a:rPr lang="en-US" baseline="0" dirty="0" smtClean="0">
                <a:ea typeface="ＭＳ Ｐゴシック" pitchFamily="34" charset="-128"/>
              </a:rPr>
              <a:t> can be issued for </a:t>
            </a:r>
            <a:r>
              <a:rPr lang="en-US" dirty="0" smtClean="0">
                <a:ea typeface="ＭＳ Ｐゴシック" pitchFamily="34" charset="-128"/>
              </a:rPr>
              <a:t>a single site, multiple sites within a jurisdiction with multiple departments, or on behalf of multiple jurisdictions with sites.</a:t>
            </a:r>
          </a:p>
          <a:p>
            <a:r>
              <a:rPr lang="en-US" dirty="0" smtClean="0">
                <a:ea typeface="ＭＳ Ｐゴシック" pitchFamily="34" charset="-128"/>
              </a:rPr>
              <a:t>Local</a:t>
            </a:r>
            <a:r>
              <a:rPr lang="en-US" baseline="0" dirty="0" smtClean="0">
                <a:ea typeface="ＭＳ Ｐゴシック" pitchFamily="34" charset="-128"/>
              </a:rPr>
              <a:t> governments should w</a:t>
            </a:r>
            <a:r>
              <a:rPr lang="en-US" dirty="0" smtClean="0">
                <a:ea typeface="ＭＳ Ｐゴシック" pitchFamily="34" charset="-128"/>
              </a:rPr>
              <a:t>rite and issue a request for proposal (RFP) in compliance with the procurement office. It is recommended that a residential or commercial customer solicit bids and interview at least three  potential contractors.  </a:t>
            </a:r>
          </a:p>
          <a:p>
            <a:endParaRPr lang="en-US" dirty="0" smtClean="0">
              <a:ea typeface="ＭＳ Ｐゴシック" pitchFamily="34" charset="-128"/>
            </a:endParaRPr>
          </a:p>
          <a:p>
            <a:pPr lvl="1"/>
            <a:endParaRPr lang="en-US" dirty="0" smtClean="0">
              <a:ea typeface="ＭＳ Ｐゴシック" pitchFamily="34"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10000"/>
          </a:bodyPr>
          <a:lstStyle/>
          <a:p>
            <a:r>
              <a:rPr lang="en-US" dirty="0" smtClean="0"/>
              <a:t>A great example for collaborative procurement is an effort pioneered by a regional collaborative initiative in California led by Santa Clara County, 9 jurisdictions with 47 sites banded together to procure solar services. The resulting effort led to several significant benefits:</a:t>
            </a:r>
          </a:p>
          <a:p>
            <a:pPr marL="171450" indent="-171450">
              <a:buFont typeface="Arial" pitchFamily="34" charset="0"/>
              <a:buChar char="•"/>
            </a:pPr>
            <a:r>
              <a:rPr lang="en-US" dirty="0" smtClean="0"/>
              <a:t>Energy cost reductions of 10‐15%</a:t>
            </a:r>
          </a:p>
          <a:p>
            <a:pPr marL="171450" indent="-171450">
              <a:buFont typeface="Arial" pitchFamily="34" charset="0"/>
              <a:buChar char="•"/>
            </a:pPr>
            <a:r>
              <a:rPr lang="en-US" dirty="0" smtClean="0"/>
              <a:t>Market‐leading contract terms</a:t>
            </a:r>
          </a:p>
          <a:p>
            <a:pPr marL="171450" indent="-171450">
              <a:buFont typeface="Arial" pitchFamily="34" charset="0"/>
              <a:buChar char="•"/>
            </a:pPr>
            <a:r>
              <a:rPr lang="en-US" dirty="0" smtClean="0"/>
              <a:t>Early achievement of GHG goals, and </a:t>
            </a:r>
          </a:p>
          <a:p>
            <a:pPr marL="171450" indent="-171450">
              <a:buFont typeface="Arial" pitchFamily="34" charset="0"/>
              <a:buChar char="•"/>
            </a:pPr>
            <a:r>
              <a:rPr lang="en-US" dirty="0" smtClean="0"/>
              <a:t>50% savings in administrative and transaction costs. </a:t>
            </a:r>
          </a:p>
          <a:p>
            <a:r>
              <a:rPr lang="en-US" dirty="0" smtClean="0"/>
              <a:t>In addition to these, participants:</a:t>
            </a:r>
          </a:p>
          <a:p>
            <a:pPr marL="171450" indent="-171450">
              <a:buFont typeface="Arial" pitchFamily="34" charset="0"/>
              <a:buChar char="•"/>
            </a:pPr>
            <a:r>
              <a:rPr lang="en-US" dirty="0" smtClean="0"/>
              <a:t>Conserve government funds available for capital equipment</a:t>
            </a:r>
          </a:p>
          <a:p>
            <a:pPr marL="171450" indent="-171450">
              <a:buFont typeface="Arial" pitchFamily="34" charset="0"/>
              <a:buChar char="•"/>
            </a:pPr>
            <a:r>
              <a:rPr lang="en-US" dirty="0" smtClean="0"/>
              <a:t>Reduce greenhouse gas emissions from local government operations</a:t>
            </a:r>
          </a:p>
          <a:p>
            <a:pPr marL="171450" indent="-171450">
              <a:buFont typeface="Arial" pitchFamily="34" charset="0"/>
              <a:buChar char="•"/>
            </a:pPr>
            <a:r>
              <a:rPr lang="en-US" dirty="0" smtClean="0"/>
              <a:t>Reduce dependence on fossil fuels</a:t>
            </a:r>
          </a:p>
          <a:p>
            <a:pPr marL="171450" indent="-171450">
              <a:buFont typeface="Arial" pitchFamily="34" charset="0"/>
              <a:buChar char="•"/>
            </a:pPr>
            <a:r>
              <a:rPr lang="en-US" dirty="0" smtClean="0"/>
              <a:t>Stabilize the cost of electrical energy during a time when we expect prices to rise sharply (hedge against rising and volatile electricity rates)</a:t>
            </a:r>
          </a:p>
          <a:p>
            <a:pPr marL="171450" indent="-171450">
              <a:buFont typeface="Arial" pitchFamily="34" charset="0"/>
              <a:buChar char="•"/>
            </a:pPr>
            <a:r>
              <a:rPr lang="en-US" dirty="0" smtClean="0"/>
              <a:t>Reduce the cost of photovoltaic systems through volume purchasing/ aggregated projects</a:t>
            </a:r>
          </a:p>
          <a:p>
            <a:pPr marL="171450" indent="-171450">
              <a:buFont typeface="Arial" pitchFamily="34" charset="0"/>
              <a:buChar char="•"/>
            </a:pPr>
            <a:r>
              <a:rPr lang="en-US" dirty="0" smtClean="0"/>
              <a:t>Reduce vendor costs through economics of scale and standardization of purchasing methods</a:t>
            </a:r>
          </a:p>
          <a:p>
            <a:pPr marL="171450" indent="-171450">
              <a:buFont typeface="Arial" pitchFamily="34" charset="0"/>
              <a:buChar char="•"/>
            </a:pPr>
            <a:r>
              <a:rPr lang="en-US" dirty="0" smtClean="0"/>
              <a:t>Help smaller cities leverage technical expertise using a shared collaborative resource pool</a:t>
            </a:r>
          </a:p>
          <a:p>
            <a:pPr marL="171450" indent="-171450">
              <a:buFont typeface="Arial" pitchFamily="34" charset="0"/>
              <a:buChar char="•"/>
            </a:pPr>
            <a:r>
              <a:rPr lang="en-US" dirty="0" smtClean="0"/>
              <a:t>Minimize workload for cities through the use of turnkey installations of solar systems including financing, installation, maintenance, and operation</a:t>
            </a:r>
          </a:p>
          <a:p>
            <a:pPr marL="171450" indent="-171450">
              <a:buFont typeface="Arial" pitchFamily="34" charset="0"/>
              <a:buChar char="•"/>
            </a:pPr>
            <a:r>
              <a:rPr lang="en-US" dirty="0" smtClean="0"/>
              <a:t>Support / stimulate the creation of local clean tech jobs</a:t>
            </a:r>
          </a:p>
          <a:p>
            <a:pPr marL="171450" indent="-171450">
              <a:buFont typeface="Arial" pitchFamily="34" charset="0"/>
              <a:buChar char="•"/>
            </a:pPr>
            <a:r>
              <a:rPr lang="en-US" dirty="0" smtClean="0"/>
              <a:t>Encourage use of local technologies and resources</a:t>
            </a:r>
          </a:p>
        </p:txBody>
      </p:sp>
      <p:sp>
        <p:nvSpPr>
          <p:cNvPr id="4" name="Slide Image Placeholder 3"/>
          <p:cNvSpPr>
            <a:spLocks noGrp="1" noRot="1" noChangeAspect="1"/>
          </p:cNvSpPr>
          <p:nvPr>
            <p:ph type="sldImg"/>
          </p:nvPr>
        </p:nvSpPr>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9"/>
          <p:cNvSpPr>
            <a:spLocks noGrp="1"/>
          </p:cNvSpPr>
          <p:nvPr>
            <p:ph type="body" idx="1"/>
          </p:nvPr>
        </p:nvSpPr>
        <p:spPr/>
        <p:txBody>
          <a:bodyPr/>
          <a:lstStyle/>
          <a:p>
            <a:r>
              <a:rPr lang="en-US" dirty="0" smtClean="0"/>
              <a:t>In an RFP, you should require bidder performance in contract for areas such as permitting, utility interconnection, code compliance, construction schedule, warranties, and electricity output</a:t>
            </a:r>
          </a:p>
          <a:p>
            <a:endParaRPr lang="en-US" dirty="0" smtClean="0"/>
          </a:p>
          <a:p>
            <a:r>
              <a:rPr lang="en-US" dirty="0" smtClean="0"/>
              <a:t>Involve stakeholders/departments</a:t>
            </a:r>
          </a:p>
          <a:p>
            <a:pPr marL="171450" indent="-171450">
              <a:buFont typeface="Arial" pitchFamily="34" charset="0"/>
              <a:buChar char="•"/>
            </a:pPr>
            <a:r>
              <a:rPr lang="en-US" dirty="0" smtClean="0"/>
              <a:t>Procurement</a:t>
            </a:r>
          </a:p>
          <a:p>
            <a:pPr marL="171450" indent="-171450">
              <a:buFont typeface="Arial" pitchFamily="34" charset="0"/>
              <a:buChar char="•"/>
            </a:pPr>
            <a:r>
              <a:rPr lang="en-US" dirty="0" smtClean="0"/>
              <a:t>Finance</a:t>
            </a:r>
          </a:p>
          <a:p>
            <a:pPr marL="171450" indent="-171450">
              <a:buFont typeface="Arial" pitchFamily="34" charset="0"/>
              <a:buChar char="•"/>
            </a:pPr>
            <a:r>
              <a:rPr lang="en-US" dirty="0" smtClean="0"/>
              <a:t>Facilities/engineering</a:t>
            </a:r>
          </a:p>
          <a:p>
            <a:pPr marL="171450" indent="-171450">
              <a:buFont typeface="Arial" pitchFamily="34" charset="0"/>
              <a:buChar char="•"/>
            </a:pPr>
            <a:r>
              <a:rPr lang="en-US" dirty="0" smtClean="0"/>
              <a:t>Energy/environmental mgmt.</a:t>
            </a:r>
          </a:p>
          <a:p>
            <a:pPr marL="171450" indent="-171450">
              <a:buFont typeface="Arial" pitchFamily="34" charset="0"/>
              <a:buChar char="•"/>
            </a:pPr>
            <a:r>
              <a:rPr lang="en-US" dirty="0" smtClean="0"/>
              <a:t>Executive</a:t>
            </a:r>
          </a:p>
          <a:p>
            <a:pPr marL="171450" indent="-171450">
              <a:buFont typeface="Arial" pitchFamily="34" charset="0"/>
              <a:buChar char="•"/>
            </a:pPr>
            <a:r>
              <a:rPr lang="en-US" dirty="0" smtClean="0"/>
              <a:t>Other</a:t>
            </a:r>
          </a:p>
          <a:p>
            <a:r>
              <a:rPr lang="en-US" dirty="0" smtClean="0"/>
              <a:t>First do no harm: roofing</a:t>
            </a:r>
          </a:p>
          <a:p>
            <a:pPr marL="171450" indent="-171450">
              <a:buFont typeface="Arial" pitchFamily="34" charset="0"/>
              <a:buChar char="•"/>
            </a:pPr>
            <a:r>
              <a:rPr lang="en-US" dirty="0" smtClean="0"/>
              <a:t>Roof age and condition as important determinants of where and how installations are sited</a:t>
            </a:r>
          </a:p>
          <a:p>
            <a:pPr marL="171450" indent="-171450">
              <a:buFont typeface="Arial" pitchFamily="34" charset="0"/>
              <a:buChar char="•"/>
            </a:pPr>
            <a:r>
              <a:rPr lang="en-US" dirty="0" smtClean="0"/>
              <a:t>Integration with roof warranty</a:t>
            </a:r>
          </a:p>
          <a:p>
            <a:pPr marL="171450" indent="-171450">
              <a:buFont typeface="Arial" pitchFamily="34" charset="0"/>
              <a:buChar char="•"/>
            </a:pPr>
            <a:r>
              <a:rPr lang="en-US" dirty="0" smtClean="0"/>
              <a:t>Structural analysis/loading limitations</a:t>
            </a:r>
          </a:p>
          <a:p>
            <a:pPr marL="171450" indent="-171450">
              <a:buFont typeface="Arial" pitchFamily="34" charset="0"/>
              <a:buChar char="•"/>
            </a:pPr>
            <a:r>
              <a:rPr lang="en-US" dirty="0" smtClean="0"/>
              <a:t>NREL solar rooftop optimization tool (forthcoming)</a:t>
            </a:r>
          </a:p>
        </p:txBody>
      </p:sp>
      <p:sp>
        <p:nvSpPr>
          <p:cNvPr id="3" name="Slide Image Placeholder 2"/>
          <p:cNvSpPr>
            <a:spLocks noGrp="1" noRot="1" noChangeAspect="1"/>
          </p:cNvSpPr>
          <p:nvPr>
            <p:ph type="sldImg"/>
          </p:nvPr>
        </p:nvSpPr>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9"/>
          <p:cNvSpPr>
            <a:spLocks noGrp="1"/>
          </p:cNvSpPr>
          <p:nvPr>
            <p:ph type="body" idx="1"/>
          </p:nvPr>
        </p:nvSpPr>
        <p:spPr/>
        <p:txBody>
          <a:bodyPr>
            <a:normAutofit lnSpcReduction="10000"/>
          </a:bodyPr>
          <a:lstStyle/>
          <a:p>
            <a:r>
              <a:rPr lang="en-US" dirty="0" smtClean="0"/>
              <a:t>It is recommended that a residential or commercial customer solicit bids and interview at least three  potential contractors.  </a:t>
            </a:r>
          </a:p>
          <a:p>
            <a:r>
              <a:rPr lang="en-US" dirty="0" smtClean="0"/>
              <a:t>Questions that you may ask the contractor include :</a:t>
            </a:r>
          </a:p>
          <a:p>
            <a:pPr marL="171450" indent="-171450">
              <a:buFont typeface="Arial" pitchFamily="34" charset="0"/>
              <a:buChar char="•"/>
            </a:pPr>
            <a:r>
              <a:rPr lang="en-US" dirty="0" smtClean="0"/>
              <a:t>Can you provide references from previous customers with similar systems?</a:t>
            </a:r>
          </a:p>
          <a:p>
            <a:pPr marL="171450" indent="-171450">
              <a:buFont typeface="Arial" pitchFamily="34" charset="0"/>
              <a:buChar char="•"/>
            </a:pPr>
            <a:r>
              <a:rPr lang="en-US" dirty="0" smtClean="0"/>
              <a:t>When would you be able to perform the work?</a:t>
            </a:r>
          </a:p>
          <a:p>
            <a:pPr marL="171450" indent="-171450">
              <a:buFont typeface="Arial" pitchFamily="34" charset="0"/>
              <a:buChar char="•"/>
            </a:pPr>
            <a:r>
              <a:rPr lang="en-US" dirty="0" smtClean="0"/>
              <a:t>How long will the project take?</a:t>
            </a:r>
          </a:p>
          <a:p>
            <a:pPr marL="171450" indent="-171450">
              <a:buFont typeface="Arial" pitchFamily="34" charset="0"/>
              <a:buChar char="•"/>
            </a:pPr>
            <a:r>
              <a:rPr lang="en-US" dirty="0" smtClean="0"/>
              <a:t>Do you provide a performance guarantee and/or warranty, and if so, what are the details?</a:t>
            </a:r>
          </a:p>
          <a:p>
            <a:pPr marL="171450" indent="-171450">
              <a:buFont typeface="Arial" pitchFamily="34" charset="0"/>
              <a:buChar char="•"/>
            </a:pPr>
            <a:r>
              <a:rPr lang="en-US" dirty="0" smtClean="0"/>
              <a:t>How many similar systems have you installed?</a:t>
            </a:r>
          </a:p>
          <a:p>
            <a:pPr marL="171450" indent="-171450">
              <a:buFont typeface="Arial" pitchFamily="34" charset="0"/>
              <a:buChar char="•"/>
            </a:pPr>
            <a:r>
              <a:rPr lang="en-US" dirty="0" smtClean="0"/>
              <a:t>Have you worked with local building officials and utility representatives when installing similar systems in the past?</a:t>
            </a:r>
          </a:p>
          <a:p>
            <a:pPr marL="171450" indent="-171450">
              <a:buFont typeface="Arial" pitchFamily="34" charset="0"/>
              <a:buChar char="•"/>
            </a:pPr>
            <a:r>
              <a:rPr lang="en-US" dirty="0" smtClean="0"/>
              <a:t>Do you have a master electrician (or professional electrical engineer) as part of the project team?</a:t>
            </a:r>
          </a:p>
          <a:p>
            <a:pPr marL="171450" indent="-171450">
              <a:buFont typeface="Arial" pitchFamily="34" charset="0"/>
              <a:buChar char="•"/>
            </a:pPr>
            <a:r>
              <a:rPr lang="en-US" dirty="0" smtClean="0"/>
              <a:t>Will you hire subcontractors to complete portions of the project? What firms will you hire and what will they do?</a:t>
            </a:r>
          </a:p>
          <a:p>
            <a:pPr marL="171450" indent="-171450">
              <a:buFont typeface="Arial" pitchFamily="34" charset="0"/>
              <a:buChar char="•"/>
            </a:pPr>
            <a:r>
              <a:rPr lang="en-US" dirty="0" smtClean="0"/>
              <a:t>Do you repair systems that you installed, and if so, what are your rates?</a:t>
            </a:r>
          </a:p>
          <a:p>
            <a:pPr marL="171450" indent="-171450">
              <a:buFont typeface="Arial" pitchFamily="34" charset="0"/>
              <a:buChar char="•"/>
            </a:pPr>
            <a:r>
              <a:rPr lang="en-US" dirty="0" smtClean="0"/>
              <a:t>What kind of training will you provide me with so that I can better operate and maintain my system?</a:t>
            </a:r>
          </a:p>
          <a:p>
            <a:r>
              <a:rPr lang="en-US" dirty="0" smtClean="0"/>
              <a:t>Contractor will generally apply for permits (building, electrical/plumbing, historic, interconnection). </a:t>
            </a:r>
          </a:p>
        </p:txBody>
      </p:sp>
      <p:sp>
        <p:nvSpPr>
          <p:cNvPr id="3" name="Slide Image Placeholder 2"/>
          <p:cNvSpPr>
            <a:spLocks noGrp="1" noRot="1" noChangeAspect="1"/>
          </p:cNvSpPr>
          <p:nvPr>
            <p:ph type="sldImg"/>
          </p:nvPr>
        </p:nvSpPr>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8"/>
          <p:cNvSpPr>
            <a:spLocks noGrp="1" noRot="1" noChangeAspect="1" noTextEdit="1"/>
          </p:cNvSpPr>
          <p:nvPr>
            <p:ph type="sldImg"/>
          </p:nvPr>
        </p:nvSpPr>
        <p:spPr bwMode="auto">
          <a:xfrm>
            <a:off x="1204913" y="696913"/>
            <a:ext cx="4600575" cy="3486150"/>
          </a:xfrm>
          <a:noFill/>
          <a:ln>
            <a:solidFill>
              <a:srgbClr val="000000"/>
            </a:solidFill>
            <a:miter lim="800000"/>
            <a:headEnd/>
            <a:tailEnd/>
          </a:ln>
        </p:spPr>
      </p:sp>
      <p:sp>
        <p:nvSpPr>
          <p:cNvPr id="738306" name="Rectangle 9"/>
          <p:cNvSpPr>
            <a:spLocks noGrp="1"/>
          </p:cNvSpPr>
          <p:nvPr>
            <p:ph type="body" idx="1"/>
          </p:nvPr>
        </p:nvSpPr>
        <p:spPr bwMode="auto">
          <a:noFill/>
        </p:spPr>
        <p:txBody>
          <a:bodyPr wrap="square" numCol="1" anchor="t" anchorCtr="0" compatLnSpc="1">
            <a:prstTxWarp prst="textNoShape">
              <a:avLst/>
            </a:prstTxWarp>
          </a:bodyPr>
          <a:lstStyle/>
          <a:p>
            <a:pPr defTabSz="858838" eaLnBrk="1" hangingPunct="1">
              <a:spcBef>
                <a:spcPct val="0"/>
              </a:spcBef>
            </a:pPr>
            <a:r>
              <a:rPr lang="en-US" dirty="0" smtClean="0"/>
              <a:t>Celebrating and publicizing the completion of an</a:t>
            </a:r>
            <a:r>
              <a:rPr lang="en-US" baseline="0" dirty="0" smtClean="0"/>
              <a:t> installation is an important step.  Local government installations are an example for others in the area.  Local governments can lead the way and stimulate interest and investment by others to help grow the local solar market and local jobs.  </a:t>
            </a:r>
            <a:r>
              <a:rPr lang="en-US" dirty="0" smtClean="0"/>
              <a:t>If “</a:t>
            </a:r>
            <a:r>
              <a:rPr lang="en-US" sz="1100" dirty="0" smtClean="0"/>
              <a:t>Initiate mechanism to track system performance” is the burden of the local government ownership, then the local government needs to put a system in place. If third-party, then it’s the owner’s responsibility.</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Slide Image Placeholder 1"/>
          <p:cNvSpPr>
            <a:spLocks noGrp="1" noRot="1" noChangeAspect="1"/>
          </p:cNvSpPr>
          <p:nvPr>
            <p:ph type="sldImg"/>
          </p:nvPr>
        </p:nvSpPr>
        <p:spPr bwMode="auto">
          <a:noFill/>
          <a:ln>
            <a:solidFill>
              <a:srgbClr val="000000"/>
            </a:solidFill>
            <a:miter lim="800000"/>
            <a:headEnd/>
            <a:tailEnd/>
          </a:ln>
        </p:spPr>
      </p:sp>
      <p:sp>
        <p:nvSpPr>
          <p:cNvPr id="7403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DD0EB8A-A27B-4205-9F10-BBB51AA7CC22}"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Slide Image Placeholder 1"/>
          <p:cNvSpPr>
            <a:spLocks noGrp="1" noRot="1" noChangeAspect="1"/>
          </p:cNvSpPr>
          <p:nvPr>
            <p:ph type="sldImg"/>
          </p:nvPr>
        </p:nvSpPr>
        <p:spPr bwMode="auto">
          <a:noFill/>
          <a:ln>
            <a:solidFill>
              <a:srgbClr val="000000"/>
            </a:solidFill>
            <a:miter lim="800000"/>
            <a:headEnd/>
            <a:tailEnd/>
          </a:ln>
        </p:spPr>
      </p:sp>
      <p:sp>
        <p:nvSpPr>
          <p:cNvPr id="7424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4DCF17D-4188-4B35-9D7C-D8ABED9164E5}"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xfrm>
            <a:off x="152400" y="4416425"/>
            <a:ext cx="6667500" cy="4575175"/>
          </a:xfrm>
        </p:spPr>
        <p:txBody>
          <a:bodyPr wrap="square" numCol="1" anchor="t" anchorCtr="0" compatLnSpc="1">
            <a:prstTxWarp prst="textNoShape">
              <a:avLst/>
            </a:prstTxWarp>
            <a:normAutofit lnSpcReduction="10000"/>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4115CBA0-520D-493D-B18F-5F66881A595F}"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Slide Image Placeholder 1"/>
          <p:cNvSpPr>
            <a:spLocks noGrp="1" noRot="1" noChangeAspect="1" noTextEdit="1"/>
          </p:cNvSpPr>
          <p:nvPr>
            <p:ph type="sldImg"/>
          </p:nvPr>
        </p:nvSpPr>
        <p:spPr bwMode="auto">
          <a:noFill/>
          <a:ln>
            <a:solidFill>
              <a:srgbClr val="000000"/>
            </a:solidFill>
            <a:miter lim="800000"/>
            <a:headEnd/>
            <a:tailEnd/>
          </a:ln>
        </p:spPr>
      </p:sp>
      <p:sp>
        <p:nvSpPr>
          <p:cNvPr id="7464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1D8A80D-15FC-4976-85C2-4BD99BB1F22C}"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In order to work well together, we need to get to know each other. So to begin our time together today, let’s spend a few minutes talking with each other about why we are at this workshop and what we expect to get out of it. </a:t>
            </a:r>
          </a:p>
          <a:p>
            <a:endParaRPr lang="en-US" dirty="0" smtClean="0"/>
          </a:p>
          <a:p>
            <a:r>
              <a:rPr lang="en-US" dirty="0" smtClean="0"/>
              <a:t>After we finish going through this brief set of instructions, please pair up with the person sitting next to or nearest to you, and spend 5 minutes interviewing each other.</a:t>
            </a:r>
          </a:p>
          <a:p>
            <a:endParaRPr lang="en-US" dirty="0" smtClean="0"/>
          </a:p>
          <a:p>
            <a:r>
              <a:rPr lang="en-US" dirty="0" smtClean="0"/>
              <a:t>At the end of that 5 minutes, we will take a few minutes as a group to share some of the answers you have come up with for Questions #4 (“Why did you choose to enroll in today’s workshop?”) and #5 (“What is the biggest challenge you believe you face in making your community more solar-friendly?”); we will record these on a flip chart to make sure we address them in the workshop.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We</a:t>
            </a:r>
            <a:r>
              <a:rPr lang="en-US" baseline="0" dirty="0" smtClean="0">
                <a:ea typeface="ＭＳ Ｐゴシック" pitchFamily="34" charset="-128"/>
              </a:rPr>
              <a:t> know that everyone has some knowledge of solar technologies, so this section is just a brief overview of the different technologies so that we develop a common vocabulary and make sure we all have the same basic level of understanding of solar technologies.  We will</a:t>
            </a:r>
            <a:r>
              <a:rPr lang="en-US" dirty="0" smtClean="0">
                <a:ea typeface="ＭＳ Ｐゴシック" pitchFamily="34" charset="-128"/>
              </a:rPr>
              <a:t> take a look at the different solar technologies that are in use today, and then we’ll go over in depth how you can plan to incorporate these technologies into your communities.</a:t>
            </a:r>
          </a:p>
          <a:p>
            <a:endParaRPr lang="en-US" dirty="0"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p:cNvSpPr>
          <p:nvPr>
            <p:ph type="body" idx="1"/>
          </p:nvPr>
        </p:nvSpPr>
        <p:spPr/>
        <p:txBody>
          <a:bodyPr/>
          <a:lstStyle/>
          <a:p>
            <a:r>
              <a:rPr lang="en-US" smtClean="0"/>
              <a:t>There is an abundance of solar – there is enough to meet our needs, however only 1% of US electricity is generated by solar.  Later, the presentation will go into the reasons for the disconnect between solar market potential and the current solar market.  </a:t>
            </a:r>
          </a:p>
          <a:p>
            <a:endParaRPr lang="en-US" smtClean="0"/>
          </a:p>
          <a:p>
            <a:r>
              <a:rPr lang="en-US" smtClean="0"/>
              <a:t>Solar energy is really a simple concept. It is energy that is derived from either sun’s light or the sun’s heat. Energy from the sun is converted into thermal or electrical energy. It is also possible to use both the sun’s light and heat together as you will see in later in this presentation. </a:t>
            </a:r>
          </a:p>
          <a:p>
            <a:endParaRPr lang="en-US"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a:ln/>
        </p:spPr>
        <p:txBody>
          <a:bodyPr/>
          <a:lstStyle/>
          <a:p>
            <a:pPr defTabSz="859827">
              <a:defRPr/>
            </a:pPr>
            <a:r>
              <a:rPr lang="en-US" dirty="0" smtClean="0">
                <a:ea typeface="ＭＳ Ｐゴシック"/>
              </a:rPr>
              <a:t>The three prevalent solar technologies that have been developed to convert the sun’s resources into usable energy are </a:t>
            </a:r>
            <a:r>
              <a:rPr lang="en-US" dirty="0" err="1" smtClean="0">
                <a:ea typeface="ＭＳ Ｐゴシック"/>
              </a:rPr>
              <a:t>photovoltaics</a:t>
            </a:r>
            <a:r>
              <a:rPr lang="en-US" dirty="0" smtClean="0">
                <a:ea typeface="ＭＳ Ｐゴシック"/>
              </a:rPr>
              <a:t>, concentrating solar power, and solar heating &amp; cooling/solar hot water (commonly referred to as ‘solar thermal’). </a:t>
            </a:r>
          </a:p>
          <a:p>
            <a:pPr defTabSz="859827">
              <a:defRPr/>
            </a:pPr>
            <a:endParaRPr lang="en-US" dirty="0" smtClean="0">
              <a:ea typeface="ＭＳ Ｐゴシック"/>
            </a:endParaRPr>
          </a:p>
          <a:p>
            <a:pPr marL="161217" indent="-161217" defTabSz="859827">
              <a:buFont typeface="Arial" pitchFamily="34" charset="0"/>
              <a:buChar char="•"/>
              <a:defRPr/>
            </a:pPr>
            <a:r>
              <a:rPr lang="en-US" dirty="0" err="1" smtClean="0">
                <a:ea typeface="ＭＳ Ｐゴシック"/>
              </a:rPr>
              <a:t>Photovoltaics</a:t>
            </a:r>
            <a:r>
              <a:rPr lang="en-US" dirty="0" smtClean="0">
                <a:ea typeface="ＭＳ Ｐゴシック"/>
              </a:rPr>
              <a:t> use the sun’s light to create direct current electricity.   Most</a:t>
            </a:r>
            <a:r>
              <a:rPr lang="en-US" baseline="0" dirty="0" smtClean="0">
                <a:ea typeface="ＭＳ Ｐゴシック"/>
              </a:rPr>
              <a:t> household appliances use alternating current electricity, so the DC electricity has to be converted to AC using an inverter.  We will touch on this later in the context of net metering.</a:t>
            </a:r>
            <a:endParaRPr lang="en-US" dirty="0" smtClean="0">
              <a:ea typeface="ＭＳ Ｐゴシック"/>
            </a:endParaRPr>
          </a:p>
          <a:p>
            <a:pPr marL="161217" indent="-161217" defTabSz="859827">
              <a:buFont typeface="Arial" pitchFamily="34" charset="0"/>
              <a:buChar char="•"/>
              <a:defRPr/>
            </a:pPr>
            <a:r>
              <a:rPr lang="en-US" dirty="0" smtClean="0">
                <a:ea typeface="ＭＳ Ｐゴシック"/>
              </a:rPr>
              <a:t>Concentrating solar power uses the sun’s light to create thermal energy. </a:t>
            </a:r>
            <a:r>
              <a:rPr lang="en-US" dirty="0" smtClean="0"/>
              <a:t>CSP is also sometimes called CST or concentrating solar thermal. It also creates electricity.</a:t>
            </a:r>
          </a:p>
          <a:p>
            <a:pPr marL="161217" indent="-161217" defTabSz="859827">
              <a:buFont typeface="Arial" pitchFamily="34" charset="0"/>
              <a:buChar char="•"/>
              <a:defRPr/>
            </a:pPr>
            <a:r>
              <a:rPr lang="en-US" dirty="0" smtClean="0">
                <a:ea typeface="ＭＳ Ｐゴシック"/>
              </a:rPr>
              <a:t>Solar thermal applications take the sun’s heat and transfer it directly to air or fluids for a variety of purposes. </a:t>
            </a:r>
          </a:p>
          <a:p>
            <a:pPr defTabSz="859827">
              <a:defRPr/>
            </a:pPr>
            <a:endParaRPr lang="en-US" dirty="0" smtClean="0"/>
          </a:p>
          <a:p>
            <a:pPr defTabSz="859827">
              <a:defRPr/>
            </a:pPr>
            <a:r>
              <a:rPr lang="en-US" dirty="0" smtClean="0">
                <a:ea typeface="ＭＳ Ｐゴシック"/>
              </a:rPr>
              <a:t>We’ll explore these three technologies in just a little more detail.</a:t>
            </a:r>
          </a:p>
          <a:p>
            <a:pPr>
              <a:defRPr/>
            </a:pPr>
            <a:endParaRPr lang="en-US" dirty="0" smtClean="0">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ea typeface="ＭＳ Ｐゴシック" pitchFamily="34" charset="-128"/>
              </a:rPr>
              <a:t>Details about specific types of PV are included in the Appendix.</a:t>
            </a:r>
          </a:p>
          <a:p>
            <a:pPr eaLnBrk="1" hangingPunct="1">
              <a:spcBef>
                <a:spcPct val="0"/>
              </a:spcBef>
              <a:buFontTx/>
              <a:buNone/>
            </a:pPr>
            <a:endParaRPr lang="en-US" dirty="0" smtClean="0">
              <a:ea typeface="ＭＳ Ｐゴシック" pitchFamily="34" charset="-128"/>
            </a:endParaRPr>
          </a:p>
          <a:p>
            <a:pPr eaLnBrk="1" hangingPunct="1">
              <a:spcBef>
                <a:spcPct val="0"/>
              </a:spcBef>
              <a:buFontTx/>
              <a:buNone/>
            </a:pPr>
            <a:r>
              <a:rPr lang="en-US" dirty="0" smtClean="0">
                <a:ea typeface="ＭＳ Ｐゴシック" pitchFamily="34" charset="-128"/>
              </a:rPr>
              <a:t>Crystalline</a:t>
            </a:r>
            <a:r>
              <a:rPr lang="en-US" baseline="0" dirty="0" smtClean="0">
                <a:ea typeface="ＭＳ Ｐゴシック" pitchFamily="34" charset="-128"/>
              </a:rPr>
              <a:t> – both polycrystalline and </a:t>
            </a:r>
            <a:r>
              <a:rPr lang="en-US" baseline="0" dirty="0" err="1" smtClean="0">
                <a:ea typeface="ＭＳ Ｐゴシック" pitchFamily="34" charset="-128"/>
              </a:rPr>
              <a:t>monocrystalline</a:t>
            </a:r>
            <a:r>
              <a:rPr lang="en-US" baseline="0" dirty="0" smtClean="0">
                <a:ea typeface="ＭＳ Ｐゴシック" pitchFamily="34" charset="-128"/>
              </a:rPr>
              <a:t> – and thin film are more common than building integrated PV.  These different types of PV have different costs and efficiency associated with them.  They also have different applications and strengths and weaknesses.</a:t>
            </a:r>
          </a:p>
          <a:p>
            <a:pPr eaLnBrk="1" hangingPunct="1">
              <a:spcBef>
                <a:spcPct val="0"/>
              </a:spcBef>
              <a:buFontTx/>
              <a:buNone/>
            </a:pPr>
            <a:endParaRPr lang="en-US" baseline="0" dirty="0" smtClean="0">
              <a:ea typeface="ＭＳ Ｐゴシック" pitchFamily="34" charset="-128"/>
            </a:endParaRPr>
          </a:p>
          <a:p>
            <a:pPr eaLnBrk="1" hangingPunct="1">
              <a:spcBef>
                <a:spcPct val="0"/>
              </a:spcBef>
              <a:buFontTx/>
              <a:buNone/>
            </a:pPr>
            <a:r>
              <a:rPr lang="en-US" baseline="0" dirty="0" smtClean="0">
                <a:ea typeface="ＭＳ Ｐゴシック" pitchFamily="34" charset="-128"/>
              </a:rPr>
              <a:t>Thin film is also called amorphous silicon.  It’s manufactured as a long, think </a:t>
            </a:r>
            <a:r>
              <a:rPr lang="en-US" baseline="0" dirty="0" err="1" smtClean="0">
                <a:ea typeface="ＭＳ Ｐゴシック" pitchFamily="34" charset="-128"/>
              </a:rPr>
              <a:t>stringlike</a:t>
            </a:r>
            <a:r>
              <a:rPr lang="en-US" baseline="0" dirty="0" smtClean="0">
                <a:ea typeface="ＭＳ Ｐゴシック" pitchFamily="34" charset="-128"/>
              </a:rPr>
              <a:t> cell.  It’s harder to shade the whole cell, so cloud cover is less of an issue.  </a:t>
            </a:r>
          </a:p>
          <a:p>
            <a:pPr eaLnBrk="1" hangingPunct="1">
              <a:spcBef>
                <a:spcPct val="0"/>
              </a:spcBef>
              <a:buFontTx/>
              <a:buNone/>
            </a:pPr>
            <a:endParaRPr lang="en-US" dirty="0" smtClean="0">
              <a:ea typeface="ＭＳ Ｐゴシック" pitchFamily="34" charset="-128"/>
            </a:endParaRPr>
          </a:p>
          <a:p>
            <a:r>
              <a:rPr lang="en-US" dirty="0" smtClean="0">
                <a:ea typeface="ＭＳ Ｐゴシック" pitchFamily="34" charset="-128"/>
              </a:rPr>
              <a:t>Building-integrated </a:t>
            </a:r>
            <a:r>
              <a:rPr lang="en-US" dirty="0" err="1" smtClean="0">
                <a:ea typeface="ＭＳ Ｐゴシック" pitchFamily="34" charset="-128"/>
              </a:rPr>
              <a:t>photovoltaics</a:t>
            </a:r>
            <a:r>
              <a:rPr lang="en-US" dirty="0" smtClean="0">
                <a:ea typeface="ＭＳ Ｐゴシック" pitchFamily="34" charset="-128"/>
              </a:rPr>
              <a:t> (BIPV) are PV materials that are used to replace conventional building materials in parts of the building envelope such as the roof, skylights, or facades. They are increasingly being incorporated into the construction of new buildings as a principal or ancillary source of electrical power, although existing buildings may be retrofitted with BIPV modules as well.</a:t>
            </a:r>
            <a:r>
              <a:rPr lang="en-US" baseline="0" dirty="0" smtClean="0">
                <a:ea typeface="ＭＳ Ｐゴシック" pitchFamily="34" charset="-128"/>
              </a:rPr>
              <a:t>  </a:t>
            </a:r>
            <a:r>
              <a:rPr lang="en-US" dirty="0" smtClean="0">
                <a:ea typeface="ＭＳ Ｐゴシック" pitchFamily="34" charset="-128"/>
              </a:rPr>
              <a:t>The advantage of integrated </a:t>
            </a:r>
            <a:r>
              <a:rPr lang="en-US" dirty="0" err="1" smtClean="0">
                <a:ea typeface="ＭＳ Ｐゴシック" pitchFamily="34" charset="-128"/>
              </a:rPr>
              <a:t>photovoltaics</a:t>
            </a:r>
            <a:r>
              <a:rPr lang="en-US" dirty="0" smtClean="0">
                <a:ea typeface="ＭＳ Ｐゴシック" pitchFamily="34" charset="-128"/>
              </a:rPr>
              <a:t> over more common non-integrated systems is that the initial cost can be offset by reducing the amount spent on building materials and labor that would normally be used to construct the part of the building that the BIPV modules replace. These advantages make BIPV one of the fastest growing segments of the photovoltaic industry.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p:cNvSpPr>
          <p:nvPr>
            <p:ph type="body" idx="1"/>
          </p:nvPr>
        </p:nvSpPr>
        <p:spPr/>
        <p:txBody>
          <a:bodyPr>
            <a:normAutofit fontScale="92500" lnSpcReduction="10000"/>
          </a:bodyPr>
          <a:lstStyle/>
          <a:p>
            <a:r>
              <a:rPr lang="en-US" smtClean="0"/>
              <a:t>Concentrated solar power (CSP) are systems that use lenses or mirrors to concentrate a large area of sunlight, or solar thermal energy, onto a small area. Electrical power is produced when the concentrated light is converted to heat which drives a heat engine (usually a steam turbine) connected to an electrical power generator. CSP works best in the desert where there is lots of direct sunlight and low humidity, typically in the southwest region of the U.S. CSP systems occupy a lot of land area.</a:t>
            </a:r>
          </a:p>
          <a:p>
            <a:endParaRPr lang="en-US" smtClean="0"/>
          </a:p>
          <a:p>
            <a:r>
              <a:rPr lang="en-US" smtClean="0"/>
              <a:t>CSP should not be confused with photovoltaics, where solar power is directly converted to electricity without the use of steam turbines. The concentration of sunlight onto photovoltaic surfaces, similar to CSP, is known as concentrated photovoltaics (CPV).</a:t>
            </a:r>
          </a:p>
          <a:p>
            <a:endParaRPr lang="en-US" smtClean="0"/>
          </a:p>
          <a:p>
            <a:r>
              <a:rPr lang="en-US" smtClean="0"/>
              <a:t>A study done by Greenpeace International, the European Solar Thermal Electricity Association, and the International Energy Agency's SolarPACES group investigated the potential and future of concentrated solar power. The study found that concentrated solar power could account for up to 25% of the world's energy needs by 2050. The increase in investment would be from 2 billion euros worldwide to 92.5 billion euros in that time period. Spain is the leader in concentrated solar power technology, with more than 50 projects approved by the government in the works. Also, it exports its technology, further increasing the technology's stake in energy worldwide. Because of the nature of the technology, it performs best in a desert like area and experts predict the biggest growth in places like Africa, Mexico, the southwest United States. The study examined three different outcomes for this technology: no increases in CSP technology, investment continuing as it has been in Spain and the US, and finally the true potential of CSP without any barriers on its growth. </a:t>
            </a:r>
            <a:br>
              <a:rPr lang="en-US" smtClean="0"/>
            </a:br>
            <a:endParaRPr lang="en-US" smtClean="0"/>
          </a:p>
          <a:p>
            <a:r>
              <a:rPr lang="en-US" smtClean="0"/>
              <a:t>	</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xfrm>
            <a:off x="1184275" y="696913"/>
            <a:ext cx="4646613" cy="3486150"/>
          </a:xfrm>
          <a:noFill/>
          <a:ln>
            <a:solidFill>
              <a:srgbClr val="000000"/>
            </a:solidFill>
            <a:miter lim="800000"/>
            <a:headEnd/>
            <a:tailEnd/>
          </a:ln>
        </p:spPr>
      </p:sp>
      <p:sp>
        <p:nvSpPr>
          <p:cNvPr id="51202" name="Rectangle 3"/>
          <p:cNvSpPr>
            <a:spLocks noGrp="1"/>
          </p:cNvSpPr>
          <p:nvPr>
            <p:ph type="body" idx="1"/>
          </p:nvPr>
        </p:nvSpPr>
        <p:spPr bwMode="auto">
          <a:noFill/>
        </p:spPr>
        <p:txBody>
          <a:bodyPr wrap="square" lIns="88098" tIns="44049" rIns="88098" bIns="44049" numCol="1" anchor="t" anchorCtr="0" compatLnSpc="1">
            <a:prstTxWarp prst="textNoShape">
              <a:avLst/>
            </a:prstTxWarp>
          </a:bodyPr>
          <a:lstStyle/>
          <a:p>
            <a:pPr defTabSz="436563" eaLnBrk="1" hangingPunct="1">
              <a:spcBef>
                <a:spcPct val="0"/>
              </a:spcBef>
            </a:pPr>
            <a:r>
              <a:rPr lang="en-US" dirty="0" smtClean="0">
                <a:ea typeface="ＭＳ Ｐゴシック" pitchFamily="34" charset="-128"/>
              </a:rPr>
              <a:t>The solar heating &amp; cooling/solar hot water technology</a:t>
            </a:r>
            <a:r>
              <a:rPr lang="en-US" baseline="0" dirty="0" smtClean="0">
                <a:ea typeface="ＭＳ Ｐゴシック" pitchFamily="34" charset="-128"/>
              </a:rPr>
              <a:t> works through the </a:t>
            </a:r>
            <a:r>
              <a:rPr lang="en-US" dirty="0" smtClean="0">
                <a:ea typeface="ＭＳ Ｐゴシック" pitchFamily="34" charset="-128"/>
              </a:rPr>
              <a:t>direct transfer of heat to fluids or air for residential, business and industrial uses. </a:t>
            </a:r>
          </a:p>
          <a:p>
            <a:pPr defTabSz="436563" eaLnBrk="1" hangingPunct="1">
              <a:spcBef>
                <a:spcPct val="0"/>
              </a:spcBef>
            </a:pPr>
            <a:endParaRPr lang="en-US" dirty="0" smtClean="0">
              <a:ea typeface="ＭＳ Ｐゴシック" pitchFamily="34" charset="-128"/>
            </a:endParaRPr>
          </a:p>
          <a:p>
            <a:pPr defTabSz="436563" eaLnBrk="1" hangingPunct="1">
              <a:spcBef>
                <a:spcPct val="0"/>
              </a:spcBef>
            </a:pPr>
            <a:r>
              <a:rPr lang="en-US" dirty="0" smtClean="0">
                <a:ea typeface="ＭＳ Ｐゴシック" pitchFamily="34" charset="-128"/>
              </a:rPr>
              <a:t>Solar pool heating uses low temperature solar collectors to heat swimming pool water and is probably the most cost effective solar application of this type. </a:t>
            </a:r>
          </a:p>
          <a:p>
            <a:pPr defTabSz="436563" eaLnBrk="1" hangingPunct="1">
              <a:spcBef>
                <a:spcPct val="0"/>
              </a:spcBef>
            </a:pPr>
            <a:endParaRPr lang="en-US" dirty="0" smtClean="0">
              <a:ea typeface="ＭＳ Ｐゴシック" pitchFamily="34" charset="-128"/>
            </a:endParaRPr>
          </a:p>
          <a:p>
            <a:pPr defTabSz="436563" eaLnBrk="1" hangingPunct="1">
              <a:spcBef>
                <a:spcPct val="0"/>
              </a:spcBef>
            </a:pPr>
            <a:r>
              <a:rPr lang="en-US" dirty="0" smtClean="0">
                <a:ea typeface="ＭＳ Ｐゴシック" pitchFamily="34" charset="-128"/>
              </a:rPr>
              <a:t>Domestic hot water applications on homes and businesses are also very cost effective and have been around for centuries! </a:t>
            </a:r>
          </a:p>
          <a:p>
            <a:pPr defTabSz="436563" eaLnBrk="1" hangingPunct="1">
              <a:spcBef>
                <a:spcPct val="0"/>
              </a:spcBef>
            </a:pPr>
            <a:endParaRPr lang="en-US" dirty="0" smtClean="0">
              <a:ea typeface="ＭＳ Ｐゴシック" pitchFamily="34" charset="-128"/>
            </a:endParaRPr>
          </a:p>
          <a:p>
            <a:pPr defTabSz="436563" eaLnBrk="1" hangingPunct="1">
              <a:spcBef>
                <a:spcPct val="0"/>
              </a:spcBef>
            </a:pPr>
            <a:r>
              <a:rPr lang="en-US" dirty="0" smtClean="0">
                <a:ea typeface="ＭＳ Ｐゴシック" pitchFamily="34" charset="-128"/>
              </a:rPr>
              <a:t>Process hot water, space heating and solar assisted cooling are more advanced solar technologies and incorporate higher temperature collectors and combine them with other mechanical equipment for the desired end use. </a:t>
            </a:r>
          </a:p>
          <a:p>
            <a:pPr defTabSz="436563"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xfrm>
            <a:off x="1204913" y="696913"/>
            <a:ext cx="4600575" cy="3486150"/>
          </a:xfrm>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Solar thermal has been around for many, many years.</a:t>
            </a:r>
          </a:p>
          <a:p>
            <a:endParaRPr lang="en-US" dirty="0" smtClean="0"/>
          </a:p>
          <a:p>
            <a:r>
              <a:rPr lang="en-US" dirty="0" smtClean="0"/>
              <a:t>In</a:t>
            </a:r>
            <a:r>
              <a:rPr lang="en-US" baseline="0" dirty="0" smtClean="0"/>
              <a:t> the early days, there were some issues with systems that were improperly installed.  </a:t>
            </a:r>
            <a:r>
              <a:rPr lang="en-US" dirty="0" smtClean="0"/>
              <a:t>One of the things we learned through the previous experiences is the importance of having properly-trained installers of technologies to make sure the technologies work properly.</a:t>
            </a:r>
            <a:r>
              <a:rPr lang="en-US" baseline="0" dirty="0" smtClean="0"/>
              <a:t>  System certification (equipment certification) also helps with this.</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204913" y="696913"/>
            <a:ext cx="4600575" cy="3486150"/>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can thank Thomas Edison for inventing the phonograph, movie camera, and the first long-lasting practical electric light bulb.  He was a prolific inventor – holding over 1,000 US patents in his name – he was also a visionary.  Edison very clearly saw the benefits of the sun and solar energy to power our lives. </a:t>
            </a:r>
          </a:p>
          <a:p>
            <a:endParaRPr lang="en-US" dirty="0" smtClean="0"/>
          </a:p>
          <a:p>
            <a:r>
              <a:rPr lang="en-US" dirty="0" smtClean="0"/>
              <a:t>He was one of the first, but slowly others have come to realize the potential of the sun and developed innovative ways to harness it.  </a:t>
            </a:r>
          </a:p>
          <a:p>
            <a:endParaRPr lang="en-US" dirty="0"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otes Placeholder 2"/>
          <p:cNvSpPr>
            <a:spLocks noGrp="1"/>
          </p:cNvSpPr>
          <p:nvPr>
            <p:ph type="body" idx="1"/>
          </p:nvPr>
        </p:nvSpPr>
        <p:spPr/>
        <p:txBody>
          <a:bodyPr/>
          <a:lstStyle/>
          <a:p>
            <a:r>
              <a:rPr lang="en-US" smtClean="0"/>
              <a:t>As with any industry, there are challenges and strengths.  These are some of the common challenges and strengths of these solar technologies. The presentation will come back to this throughout the day.  We will provide you with ways to overcome or minimize barriers and will also discuss the strengths and benefits in more detail to help participants effectively champion solar in local communities.  Some challenges can relatively easily be addressed – public awareness and lack of consumer education can be addressed through outreach an education and local government demonstration projects.  We will go into this in the next section.  In terms of strengths of solar, we will focus on modularity and distributed generation benefits, energy independence issues (supporting grid infrastructure), and the economic development and jobs potential of solar.</a:t>
            </a:r>
            <a:endParaRPr lang="en-US" dirty="0" smtClean="0"/>
          </a:p>
        </p:txBody>
      </p:sp>
      <p:sp>
        <p:nvSpPr>
          <p:cNvPr id="55299"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37" tIns="46569" rIns="93137" bIns="46569" anchor="b"/>
          <a:lstStyle/>
          <a:p>
            <a:pPr algn="r" defTabSz="912813"/>
            <a:fld id="{D07AFA60-600A-408D-93E2-00FE44CF303F}" type="slidenum">
              <a:rPr lang="en-US" sz="1200">
                <a:latin typeface="Calibri" pitchFamily="34" charset="0"/>
              </a:rPr>
              <a:pPr algn="r" defTabSz="912813"/>
              <a:t>20</a:t>
            </a:fld>
            <a:endParaRPr lang="en-US" sz="120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66562" name="Rectangle 3"/>
          <p:cNvSpPr>
            <a:spLocks noGrp="1"/>
          </p:cNvSpPr>
          <p:nvPr>
            <p:ph type="body" idx="1"/>
          </p:nvPr>
        </p:nvSpPr>
        <p:spPr>
          <a:ln/>
        </p:spPr>
        <p:txBody>
          <a:bodyPr/>
          <a:lstStyle/>
          <a:p>
            <a:pPr>
              <a:defRPr/>
            </a:pPr>
            <a:r>
              <a:rPr lang="en-US" dirty="0" smtClean="0">
                <a:ea typeface="ＭＳ Ｐゴシック"/>
              </a:rPr>
              <a:t>The</a:t>
            </a:r>
            <a:r>
              <a:rPr lang="en-US" baseline="0" dirty="0" smtClean="0">
                <a:ea typeface="ＭＳ Ｐゴシック"/>
              </a:rPr>
              <a:t> review exercise allows us to go forward with the same base level of knowledge.  In pairs or threes, answer the following questions.  After 5 minutes, we’ll go over the answers with the group as a whole.</a:t>
            </a:r>
          </a:p>
          <a:p>
            <a:pPr>
              <a:defRPr/>
            </a:pPr>
            <a:endParaRPr lang="en-US" dirty="0" smtClean="0">
              <a:ea typeface="ＭＳ Ｐゴシック"/>
            </a:endParaRPr>
          </a:p>
          <a:p>
            <a:pPr>
              <a:defRPr/>
            </a:pPr>
            <a:r>
              <a:rPr lang="en-US" dirty="0" smtClean="0">
                <a:ea typeface="ＭＳ Ｐゴシック"/>
              </a:rPr>
              <a:t>How much solar energy reaches the Earth? </a:t>
            </a:r>
            <a:r>
              <a:rPr lang="en-US" sz="1100" b="1" dirty="0"/>
              <a:t>Every hour, enough solar energy strikes Earth to power human activities for over a year.</a:t>
            </a:r>
          </a:p>
          <a:p>
            <a:pPr>
              <a:defRPr/>
            </a:pPr>
            <a:r>
              <a:rPr lang="en-US" sz="1100" dirty="0">
                <a:ea typeface="ＭＳ Ｐゴシック"/>
              </a:rPr>
              <a:t>PV and CSP produce what kind of power? </a:t>
            </a:r>
            <a:r>
              <a:rPr lang="en-US" sz="1100" b="1" dirty="0">
                <a:ea typeface="ＭＳ Ｐゴシック"/>
              </a:rPr>
              <a:t>Electricity.</a:t>
            </a:r>
          </a:p>
          <a:p>
            <a:pPr>
              <a:defRPr/>
            </a:pPr>
            <a:r>
              <a:rPr lang="en-US" sz="1100" dirty="0">
                <a:ea typeface="ＭＳ Ｐゴシック"/>
              </a:rPr>
              <a:t>Why does CSP work best in the US southwest? </a:t>
            </a:r>
            <a:r>
              <a:rPr lang="en-US" sz="1100" b="1" dirty="0">
                <a:ea typeface="ＭＳ Ｐゴシック"/>
              </a:rPr>
              <a:t>Combination of 2 reasons: it requires lots of direct sunlight (not diffused through humid air), and it needs lots of open space.</a:t>
            </a:r>
          </a:p>
          <a:p>
            <a:pPr>
              <a:defRPr/>
            </a:pPr>
            <a:r>
              <a:rPr lang="en-US" sz="1100" dirty="0">
                <a:ea typeface="ＭＳ Ｐゴシック"/>
              </a:rPr>
              <a:t>Name and explain 2 strengths and 2 challenges of solar energy. </a:t>
            </a:r>
          </a:p>
          <a:p>
            <a:pPr marL="161217" indent="-161217">
              <a:buFont typeface="Arial" pitchFamily="34" charset="0"/>
              <a:buChar char="•"/>
              <a:defRPr/>
            </a:pPr>
            <a:r>
              <a:rPr lang="en-US" dirty="0" smtClean="0"/>
              <a:t>Strengths:</a:t>
            </a:r>
          </a:p>
          <a:p>
            <a:pPr lvl="1">
              <a:defRPr/>
            </a:pPr>
            <a:r>
              <a:rPr lang="en-US" dirty="0" smtClean="0"/>
              <a:t>Modularity, Mitigates fuel price volatility, Low environmental impact, no GHGs</a:t>
            </a:r>
          </a:p>
          <a:p>
            <a:pPr lvl="1">
              <a:defRPr/>
            </a:pPr>
            <a:r>
              <a:rPr lang="en-US" dirty="0" smtClean="0"/>
              <a:t>Supports grid infrastructure, as well as it can act independently from the grid, Economic development potential – promotes local growth in jobs and revenue</a:t>
            </a:r>
          </a:p>
          <a:p>
            <a:pPr marL="161217" indent="-161217">
              <a:buFont typeface="Arial" pitchFamily="34" charset="0"/>
              <a:buChar char="•"/>
              <a:defRPr/>
            </a:pPr>
            <a:r>
              <a:rPr lang="en-US" dirty="0" smtClean="0"/>
              <a:t>Challenges:</a:t>
            </a:r>
          </a:p>
          <a:p>
            <a:pPr lvl="1">
              <a:defRPr/>
            </a:pPr>
            <a:r>
              <a:rPr lang="en-US" dirty="0" smtClean="0"/>
              <a:t>Project processing, Costs </a:t>
            </a:r>
            <a:r>
              <a:rPr lang="en-US" dirty="0"/>
              <a:t>relative to </a:t>
            </a:r>
            <a:r>
              <a:rPr lang="en-US" dirty="0" smtClean="0"/>
              <a:t>grid, Variability, Public awareness, Aesthetics </a:t>
            </a:r>
            <a:r>
              <a:rPr lang="en-US" dirty="0"/>
              <a:t>– </a:t>
            </a:r>
            <a:r>
              <a:rPr lang="en-US" dirty="0" smtClean="0"/>
              <a:t>HOA, Requires </a:t>
            </a:r>
            <a:r>
              <a:rPr lang="en-US" dirty="0"/>
              <a:t>persistent </a:t>
            </a:r>
            <a:r>
              <a:rPr lang="en-US" dirty="0" smtClean="0"/>
              <a:t>load, Lack </a:t>
            </a:r>
            <a:r>
              <a:rPr lang="en-US" dirty="0"/>
              <a:t>of consumer </a:t>
            </a:r>
            <a:r>
              <a:rPr lang="en-US" dirty="0" smtClean="0"/>
              <a:t>education, Shortage </a:t>
            </a:r>
            <a:r>
              <a:rPr lang="en-US" dirty="0"/>
              <a:t>of skilled workers</a:t>
            </a:r>
          </a:p>
          <a:p>
            <a:pPr marL="591132" lvl="1" indent="-161217">
              <a:buFont typeface="Arial" pitchFamily="34" charset="0"/>
              <a:buChar char="•"/>
              <a:defRPr/>
            </a:pPr>
            <a:endParaRPr lang="en-US" dirty="0" smtClean="0"/>
          </a:p>
          <a:p>
            <a:pPr marL="591132" lvl="1" indent="-161217">
              <a:buFont typeface="Arial" pitchFamily="34" charset="0"/>
              <a:buChar char="•"/>
              <a:defRPr/>
            </a:pPr>
            <a:endParaRPr lang="en-US" dirty="0" smtClean="0"/>
          </a:p>
          <a:p>
            <a:pPr>
              <a:defRPr/>
            </a:pPr>
            <a:endParaRPr lang="en-US" dirty="0" smtClean="0">
              <a:ea typeface="ＭＳ Ｐゴシック"/>
            </a:endParaRPr>
          </a:p>
          <a:p>
            <a:pPr eaLnBrk="1" hangingPunct="1">
              <a:spcBef>
                <a:spcPct val="0"/>
              </a:spcBef>
              <a:defRPr/>
            </a:pPr>
            <a:endParaRPr lang="en-US" dirty="0" smtClean="0">
              <a:ea typeface="ＭＳ Ｐゴシック"/>
            </a:endParaRPr>
          </a:p>
          <a:p>
            <a:pPr>
              <a:defRPr/>
            </a:pPr>
            <a:endParaRPr lang="en-US" dirty="0" smtClean="0">
              <a:ea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p:cNvSpPr>
          <p:nvPr>
            <p:ph type="body" idx="1"/>
          </p:nvPr>
        </p:nvSpPr>
        <p:spPr/>
        <p:txBody>
          <a:bodyPr>
            <a:normAutofit fontScale="92500" lnSpcReduction="20000"/>
          </a:bodyPr>
          <a:lstStyle/>
          <a:p>
            <a:r>
              <a:rPr lang="en-US" dirty="0" smtClean="0"/>
              <a:t>All of you are here (or reading this) because you already have some personal belief about the benefits that solar can bring to communities. Yet I imagine that through the course of your work and even in your daily personal life amongst family and friends, you come across naysayers to solar – these are people who you care about (whether for personal or professional reasons or both), and I also imagine you would want to help them understand – and eventually embrace – the idea that solar offers real and positive opportunities for their community.</a:t>
            </a:r>
          </a:p>
          <a:p>
            <a:r>
              <a:rPr lang="en-US" dirty="0" smtClean="0"/>
              <a:t>So in this section we present a structured, science-based look at the many benefits that solar offers to local communities. We hope that you can use the following evidence-based information to present the positive attributes about solar when you return to the communities where you live and work. </a:t>
            </a:r>
          </a:p>
          <a:p>
            <a:endParaRPr lang="en-US" dirty="0" smtClean="0"/>
          </a:p>
          <a:p>
            <a:r>
              <a:rPr lang="en-US" dirty="0" smtClean="0"/>
              <a:t>A few additional talking points and statistics to keep in mind:</a:t>
            </a:r>
          </a:p>
          <a:p>
            <a:r>
              <a:rPr lang="en-US" dirty="0" smtClean="0"/>
              <a:t>In the last few years world oil prices have more than tripled and coal prices have more than doubled. Sunshine is still free.</a:t>
            </a:r>
          </a:p>
          <a:p>
            <a:r>
              <a:rPr lang="en-US" dirty="0" smtClean="0"/>
              <a:t>The U.S. has 12 concentrating solar power (CSP) plants totaling 424 MW, more than any other country. Another 21 plants totaling 4,500 megawatts are in development, enough to power 1 million homes.</a:t>
            </a:r>
          </a:p>
          <a:p>
            <a:r>
              <a:rPr lang="en-US" dirty="0" smtClean="0"/>
              <a:t>The U.S. has more than 2,400 square miles of roof space available for solar panels. That’s more than the land area of Delaware and Rhode Island and enough to produce 20% of our electricity.</a:t>
            </a:r>
          </a:p>
          <a:p>
            <a:r>
              <a:rPr lang="en-US" dirty="0" smtClean="0"/>
              <a:t>Under the right circumstances, a rooftop solar power system can cost less than your family’s monthly cell phone plan while reducing or eliminating electricity bills. </a:t>
            </a:r>
          </a:p>
          <a:p>
            <a:r>
              <a:rPr lang="en-US" dirty="0" smtClean="0"/>
              <a:t>ARRA created a 30% grant for solar energy systems owned by businesses that is helping ease the impacts of the credit crunch. However, this program is set to expire at the end of 2011.</a:t>
            </a:r>
          </a:p>
          <a:p>
            <a:r>
              <a:rPr lang="en-US" dirty="0" smtClean="0"/>
              <a:t>ARRA created a 30% tax credit for renewable energy manufacturing facilities but capped the program at $2.3 billion.</a:t>
            </a:r>
          </a:p>
        </p:txBody>
      </p:sp>
      <p:sp>
        <p:nvSpPr>
          <p:cNvPr id="3" name="Slide Image Placeholder 2"/>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Grp="1"/>
          </p:cNvSpPr>
          <p:nvPr>
            <p:ph type="body" idx="1"/>
          </p:nvPr>
        </p:nvSpPr>
        <p:spPr>
          <a:xfrm>
            <a:off x="701675" y="4416425"/>
            <a:ext cx="5607050" cy="4879975"/>
          </a:xfrm>
        </p:spPr>
        <p:txBody>
          <a:bodyPr>
            <a:normAutofit fontScale="70000" lnSpcReduction="20000"/>
          </a:bodyPr>
          <a:lstStyle/>
          <a:p>
            <a:r>
              <a:rPr lang="en-US" dirty="0" smtClean="0"/>
              <a:t>For future widespread development of solar power in the US, it is crucial that cities recognize and learn from barriers that have been present in other parts of the country, and develop strategies to overcome these hurdles. In many cases, inadequate public awareness and lack of consumer education is a significant (although not the only) barrier. Thus one aspect of addressing solar barriers is dispelling these myths borne of lack of consumer knowledge. The most challenging myths to combat are those which contain elements truth, but draw faulty or simplistic conclusions that do not represent the true state of affairs. We discuss myths and facts in the following section, but follow with additional materials in later sections focused on how communities can tackle other barriers to solar implementation. </a:t>
            </a:r>
          </a:p>
          <a:p>
            <a:endParaRPr lang="en-US" dirty="0" smtClean="0"/>
          </a:p>
          <a:p>
            <a:r>
              <a:rPr lang="en-US" dirty="0" smtClean="0"/>
              <a:t>During the session we posed the question “Why isn’t solar more widely adopted?” as a question to the session participants.  Participant responses were as follows, followed by our own comments: </a:t>
            </a:r>
          </a:p>
          <a:p>
            <a:endParaRPr lang="en-US" dirty="0" smtClean="0"/>
          </a:p>
          <a:p>
            <a:r>
              <a:rPr lang="en-US" dirty="0" smtClean="0"/>
              <a:t> Cost - Can be a real challenge, but we address the generalization that “Solar is too expensive” in the Myths section, and methods to reduce cost in the section on addressing barriers through policy </a:t>
            </a:r>
          </a:p>
          <a:p>
            <a:r>
              <a:rPr lang="en-US" dirty="0" smtClean="0"/>
              <a:t> Subsidies and how they’re changing—going up and down, going away – Definitely a challenge and a reality, although by design incentives should change with the market and ultimately be reduced or go away. The real difficulty may be in understanding how and when things are changing and what that means. The DSIRE database (www.dsireusa.org) is very useful source of information current incentives. </a:t>
            </a:r>
          </a:p>
          <a:p>
            <a:r>
              <a:rPr lang="en-US" dirty="0" smtClean="0"/>
              <a:t> No payback - Along the lines of “Cost”, often can be a real challenge, but we address the generalization that “Solar is too expensive” in the Myths section, and methods to reduce cost in the section on addressing barriers through policy   </a:t>
            </a:r>
          </a:p>
          <a:p>
            <a:r>
              <a:rPr lang="en-US" dirty="0" smtClean="0"/>
              <a:t> Weather (cloudy) – A Myth if mentioned in the context of “Solar doesn’t work here”, although a reality in the sense that clouds do decrease solar energy production. In many cases the impact may be somewhat overstated. </a:t>
            </a:r>
          </a:p>
          <a:p>
            <a:r>
              <a:rPr lang="en-US" dirty="0" smtClean="0"/>
              <a:t> Durability of systems – Much more of a myth than reality these days (perhaps in contrast to the 1970’s and 1980’s) due to increase industry and state/federal attention to quality control. Addressed in the Myths section. </a:t>
            </a:r>
          </a:p>
          <a:p>
            <a:r>
              <a:rPr lang="en-US" dirty="0" smtClean="0"/>
              <a:t> Technology improvements – As a justification for not investing now, a Myth rather than a reality in the sense that there are a variety of compelling arguments for investing in solar now sooner rather than later. Addressed in the Myths section. Technology and cost improvements are nevertheless a real trend. </a:t>
            </a:r>
          </a:p>
          <a:p>
            <a:r>
              <a:rPr lang="en-US" dirty="0" smtClean="0"/>
              <a:t> Tree cover (installation issues), access – Can be a significant barrier in some jurisdictions. This is addressed in a later section discussing how to combat barriers through policy</a:t>
            </a:r>
          </a:p>
          <a:p>
            <a:r>
              <a:rPr lang="en-US" dirty="0" smtClean="0"/>
              <a:t> Aesthetics  - As with concerns over “solar access” above, can be a significant barrier in some jurisdictions. This is addressed in a later section discussing how to combat barriers through policy</a:t>
            </a:r>
          </a:p>
          <a:p>
            <a:r>
              <a:rPr lang="en-US" dirty="0" smtClean="0"/>
              <a:t> Partnership issues – As a reference to the difficulties associated with developing an individual project, this can be a real barrier which is exacerbated by the number of potential stakeholders who may have an interest in a given project.  Unfortunately, some aspects may be unavoidable as any sort of large contract can involve extensive negotiations in order to reach an agreement. Some of the issues may be addressed through policies which provide for clear and transparent administrative processes (e.g., interconnection, permitting, siting, government contracting flexibility)  or create multiple options for the financing and installation of a project.</a:t>
            </a:r>
          </a:p>
          <a:p>
            <a:r>
              <a:rPr lang="en-US" dirty="0" smtClean="0"/>
              <a:t> Destabilization of the grid – A Myth at current levels of PV penetration in almost all locations, and high penetration scenarios are typically well-addressed in utility interconnection standards that are specifically intended to maintain grid safety and reliability.  Moreover there are circumstances where PV actually stabilizes the grid because all other things being equal, it tends to produce at the highest level on hot, clear days when electricity use is highest. Addressed to some extent in slides focused on the benefits of solar (i.e., coincidence of production with electricity demand). </a:t>
            </a:r>
          </a:p>
        </p:txBody>
      </p:sp>
      <p:sp>
        <p:nvSpPr>
          <p:cNvPr id="3" name="Slide Image Placeholder 2"/>
          <p:cNvSpPr>
            <a:spLocks noGrp="1" noRot="1" noChangeAspect="1"/>
          </p:cNvSpPr>
          <p:nvPr>
            <p:ph type="sldImg"/>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p:cNvSpPr>
          <p:nvPr>
            <p:ph type="body" idx="1"/>
          </p:nvPr>
        </p:nvSpPr>
        <p:spPr/>
        <p:txBody>
          <a:bodyPr/>
          <a:lstStyle/>
          <a:p>
            <a:r>
              <a:rPr lang="en-US" smtClean="0"/>
              <a:t>These are some of the myths that we’ve heard as we’ve worked in the industry, including some that have come up in educational sessions like this one. </a:t>
            </a:r>
          </a:p>
          <a:p>
            <a:endParaRPr lang="en-US"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p:cNvSpPr>
          <p:nvPr>
            <p:ph type="body" idx="1"/>
          </p:nvPr>
        </p:nvSpPr>
        <p:spPr/>
        <p:txBody>
          <a:bodyPr/>
          <a:lstStyle/>
          <a:p>
            <a:r>
              <a:rPr lang="en-US" smtClean="0"/>
              <a:t>In the following section, we offer scientific evidence to bust the various myths that exist about solar. You will no doubt find yourself among naysayers and others who you want to engage in discussions about bringing more solar to your community.  As the solar champions in your community, here’s messaging that we can arm you with, including different approaches for different stakeholders.</a:t>
            </a:r>
          </a:p>
          <a:p>
            <a:endParaRPr lang="en-US" smtClean="0"/>
          </a:p>
          <a:p>
            <a:r>
              <a:rPr lang="en-US" smtClean="0"/>
              <a:t>We hope you find this series of data and talking points as a useful tool for busting solar myths.</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10000"/>
          </a:bodyPr>
          <a:lstStyle/>
          <a:p>
            <a:r>
              <a:rPr lang="en-US" dirty="0" smtClean="0"/>
              <a:t>This particular assertion is among the most difficult to combat.  It is mythical in the sense that it builds on one significant real barrier to solar, the potentially significant up-front cost, and arrives at a general conclusion that solar is always an unwise investment.  In reality, this type of evaluation needs to be done on a project specific basis and must incorporate a variety of factors that influence the outcome. On a project specific basis, one might take into account:</a:t>
            </a:r>
          </a:p>
          <a:p>
            <a:pPr marL="171450" indent="-171450">
              <a:buFont typeface="Arial" pitchFamily="34" charset="0"/>
              <a:buChar char="•"/>
            </a:pPr>
            <a:r>
              <a:rPr lang="en-US" dirty="0" smtClean="0"/>
              <a:t>The installed cost of a given facility, which may vary from place to place and project to project</a:t>
            </a:r>
          </a:p>
          <a:p>
            <a:pPr marL="171450" indent="-171450">
              <a:buFont typeface="Arial" pitchFamily="34" charset="0"/>
              <a:buChar char="•"/>
            </a:pPr>
            <a:r>
              <a:rPr lang="en-US" dirty="0" smtClean="0"/>
              <a:t>The availability of up-front financial incentives which bring down this cost, or other options that allow this cost to be spread out over time (e.g., financing, third-party ownership options)</a:t>
            </a:r>
          </a:p>
          <a:p>
            <a:pPr marL="171450" indent="-171450">
              <a:buFont typeface="Arial" pitchFamily="34" charset="0"/>
              <a:buChar char="•"/>
            </a:pPr>
            <a:r>
              <a:rPr lang="en-US" dirty="0" smtClean="0"/>
              <a:t>The value that solar generates over the life of the equipment, including possible incentives and the avoided energy costs. The latter must be evaluated using a long-term perspective that squares with the current reality of increasing fossil fuel and electricity prices, as well as increasingly stringent environmental laws which protect public health, but will also likely result in further increases in electricity prices. </a:t>
            </a:r>
          </a:p>
          <a:p>
            <a:r>
              <a:rPr lang="en-US" dirty="0" smtClean="0"/>
              <a:t>The take away is that while there are undoubtedly circumstances where solar will not meet the investment or payback criteria of a given customer (which of course may also vary), under an even-handed evaluation using a long-term perspective solar often fairs better than some people realize. In addition, it is also important to realize that the solar, incentive, and electricity markets are not static. Historic evaluations (i.e., “we investigated solar years ago and it didn’t pencil out”) are not necessarily representative of current circumstances and a fresh look may reach different conclusions.  </a:t>
            </a:r>
          </a:p>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CF3D3929-BB45-4082-901B-9FE4952B6C85}" type="slidenum">
              <a:rPr lang="en-US" smtClean="0"/>
              <a:pPr/>
              <a:t>26</a:t>
            </a:fld>
            <a:endParaRPr lang="en-US"/>
          </a:p>
        </p:txBody>
      </p:sp>
      <p:sp>
        <p:nvSpPr>
          <p:cNvPr id="7" name="Slide Image Placeholder 6"/>
          <p:cNvSpPr>
            <a:spLocks noGrp="1" noRot="1" noChangeAspect="1"/>
          </p:cNvSpPr>
          <p:nvPr>
            <p:ph type="sldImg"/>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otes Placeholder 2"/>
          <p:cNvSpPr>
            <a:spLocks noGrp="1"/>
          </p:cNvSpPr>
          <p:nvPr>
            <p:ph type="body" idx="1"/>
          </p:nvPr>
        </p:nvSpPr>
        <p:spPr/>
        <p:txBody>
          <a:bodyPr>
            <a:normAutofit lnSpcReduction="10000"/>
          </a:bodyPr>
          <a:lstStyle/>
          <a:p>
            <a:r>
              <a:rPr lang="en-US" dirty="0" smtClean="0"/>
              <a:t>Take Away: The installed cost of PV in the U.S. has declined and continues to decline rapidly.</a:t>
            </a:r>
          </a:p>
          <a:p>
            <a:r>
              <a:rPr lang="en-US" dirty="0" smtClean="0"/>
              <a:t>National weighted-average system prices fell by 20.5% over the course of 2010, from $6.45/W to $5.13/W. Much of this decline was due to a shift toward larger systems, particularly utility systems, in the fourth quarter. The U.S. PV market remains highly disaggregated, resulting in a wide range of installed prices even within a given state, market segment, and quarter. The figure above displays the range of installed system prices in the fourth quarter of 2010. Residential systems were installed in certain locations (particularly Colorado and Arizona) at prices below $5.00/W, but other locations saw residential system prices over $8.00/W. Non-residential installations ranged from $4.11/W to $7.31/W. Utility installations show the most variability, largely due to the choice between low- and high-efficiency modules and between fixed and tracking mounting structures. Over time, it is possible that maturation of the U.S. market will bring more consistency to system prices both within and across states.</a:t>
            </a:r>
          </a:p>
          <a:p>
            <a:r>
              <a:rPr lang="en-US" dirty="0" smtClean="0"/>
              <a:t>It is also notable that longer term trends also indicate some fairly dramatic declines in PV costs.  In 2007, a “standard” response to the question “How much does solar cost?” would in many cases elicited a response of around $10/W. Then, as now, significant variations existed, but nevertheless the general trend has been steeply downward. </a:t>
            </a:r>
          </a:p>
          <a:p>
            <a:r>
              <a:rPr lang="en-US" dirty="0" smtClean="0"/>
              <a:t>Also of Note: Under the DOE’S SUNSHOT INITIATIVE, The target is 5-6 cents per kWh, putting solar on par with current wholesale rates  from fossil fuel energy, which in turn would require installed costs to approach $1/W  (50% module, 40% BOS, 10% power electronics). For further information on the SUNSHOT INITIATIVE, please see the following link: http://www1.eere.energy.gov/solar/sunshot/about.html </a:t>
            </a:r>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a:bodyPr>
          <a:lstStyle/>
          <a:p>
            <a:r>
              <a:rPr lang="en-US" dirty="0" smtClean="0"/>
              <a:t>Source : </a:t>
            </a:r>
            <a:r>
              <a:rPr lang="en-US" u="sng" dirty="0" smtClean="0"/>
              <a:t>Break-Even Cost for Residential </a:t>
            </a:r>
            <a:r>
              <a:rPr lang="en-US" u="sng" dirty="0" err="1" smtClean="0"/>
              <a:t>Photovoltaics</a:t>
            </a:r>
            <a:r>
              <a:rPr lang="en-US" u="sng" dirty="0" smtClean="0"/>
              <a:t> in the United States: Key Drivers and Sensitivities .</a:t>
            </a:r>
            <a:r>
              <a:rPr lang="en-US" dirty="0" smtClean="0"/>
              <a:t> Paul </a:t>
            </a:r>
            <a:r>
              <a:rPr lang="en-US" dirty="0" err="1" smtClean="0"/>
              <a:t>Denholm</a:t>
            </a:r>
            <a:r>
              <a:rPr lang="en-US" dirty="0" smtClean="0"/>
              <a:t>, Robert M. Margolis, Sean </a:t>
            </a:r>
            <a:r>
              <a:rPr lang="en-US" dirty="0" err="1" smtClean="0"/>
              <a:t>Ong</a:t>
            </a:r>
            <a:r>
              <a:rPr lang="en-US" dirty="0" smtClean="0"/>
              <a:t>, and Billy Roberts, Technical Report, NREL/TP-6A2-46909, December 2009  </a:t>
            </a:r>
            <a:r>
              <a:rPr lang="en-US" dirty="0" smtClean="0">
                <a:hlinkClick r:id="rId3"/>
              </a:rPr>
              <a:t>http://www.nrel.gov/docs/fy10osti/46909.pdf</a:t>
            </a:r>
            <a:endParaRPr lang="en-US" dirty="0" smtClean="0"/>
          </a:p>
          <a:p>
            <a:r>
              <a:rPr lang="en-US" dirty="0" smtClean="0"/>
              <a:t>Residential solar PV break-even cost ($/W) in 2008 using the most common rate structure and all incentives </a:t>
            </a:r>
          </a:p>
          <a:p>
            <a:r>
              <a:rPr lang="en-US" dirty="0" smtClean="0"/>
              <a:t>When considering the results and elsewhere, readers should note that this analysis represents a single point in time (late 2008 and early 2009). Because incentives and electricity prices are constantly changing, results for any single area may be substantially different when evaluated later. Also note that as described in the prior slide, PV installation costs continue to fall as well.</a:t>
            </a:r>
          </a:p>
          <a:p>
            <a:r>
              <a:rPr lang="en-US" dirty="0" smtClean="0"/>
              <a:t>The Figure indicates that the only areas where PV is close to or at breakeven is where there is a combination of high electricity prices and good solar resources (such as California), or a combination of high electricity prices and incentives (such as New York state and Massachusetts). About 11% of residential electricity sales are in utilities where break-even conditions exist for the assumptions used in the base case for a PV system cost of $8/W. At $6/W, 42% of residential electricity sales are in utilities where some customers may be at breakeven (including customers in states such as Florida, North Carolina, New Jersey, and a growing part of the southwest.) It is important to note that in practice only a fraction of customers in these utility service territories are likely to meet all the criteria (full retail net metering, good solar exposure, and financing) to be at breakeven, and the presence of break-even conditions does not necessarily equate to large consumer adoption. Furthermore, there are budget caps for most current incentive programs and typically limits on the amount of net-metered systems that can be connected to the grid in a specific utility service territory. </a:t>
            </a:r>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otes Placeholder 2"/>
          <p:cNvSpPr>
            <a:spLocks noGrp="1"/>
          </p:cNvSpPr>
          <p:nvPr>
            <p:ph type="body" idx="1"/>
          </p:nvPr>
        </p:nvSpPr>
        <p:spPr/>
        <p:txBody>
          <a:bodyPr/>
          <a:lstStyle/>
          <a:p>
            <a:r>
              <a:rPr lang="en-US" dirty="0" smtClean="0"/>
              <a:t>Source : </a:t>
            </a:r>
            <a:r>
              <a:rPr lang="en-US" u="sng" dirty="0" smtClean="0"/>
              <a:t>Break-Even Cost for Residential </a:t>
            </a:r>
            <a:r>
              <a:rPr lang="en-US" u="sng" dirty="0" err="1" smtClean="0"/>
              <a:t>Photovoltaics</a:t>
            </a:r>
            <a:r>
              <a:rPr lang="en-US" u="sng" dirty="0" smtClean="0"/>
              <a:t> in the United States: Key Drivers and Sensitivities.</a:t>
            </a:r>
            <a:r>
              <a:rPr lang="en-US" dirty="0" smtClean="0"/>
              <a:t> Paul </a:t>
            </a:r>
            <a:r>
              <a:rPr lang="en-US" dirty="0" err="1" smtClean="0"/>
              <a:t>Denholm</a:t>
            </a:r>
            <a:r>
              <a:rPr lang="en-US" dirty="0" smtClean="0"/>
              <a:t>, Robert M. Margolis, Sean </a:t>
            </a:r>
            <a:r>
              <a:rPr lang="en-US" dirty="0" err="1" smtClean="0"/>
              <a:t>Ong</a:t>
            </a:r>
            <a:r>
              <a:rPr lang="en-US" dirty="0" smtClean="0"/>
              <a:t>, and Billy Roberts, Technical Report , NREL/TP-6A2-46909, December 2009  </a:t>
            </a:r>
            <a:r>
              <a:rPr lang="en-US" dirty="0" smtClean="0">
                <a:hlinkClick r:id="rId3"/>
              </a:rPr>
              <a:t>http://www.nrel.gov/docs/fy10osti/46909.pdf</a:t>
            </a:r>
            <a:endParaRPr lang="en-US" dirty="0" smtClean="0"/>
          </a:p>
          <a:p>
            <a:r>
              <a:rPr lang="en-US" dirty="0" smtClean="0"/>
              <a:t>Residential solar PV break-even cost ($/W) in 2015 using the base-case assumptions in Table 1 and the most common rate structure.</a:t>
            </a:r>
          </a:p>
          <a:p>
            <a:r>
              <a:rPr lang="en-US" dirty="0" smtClean="0"/>
              <a:t>This map actually does not include state incentives, but does include the federal tax credit, modest electricity price escalation (3% total), and a carbon price of $25/ton.  </a:t>
            </a:r>
          </a:p>
          <a:p>
            <a:r>
              <a:rPr lang="en-US" dirty="0" smtClean="0"/>
              <a:t>The 2015 case shows a dramatic reduction in the break-even cost of PV where local incentives existed in early 2009. Alternatively, in locations where no incentives existed in early 2009, the assumed electricity price escalation increases the break-even price. In this case, 43% of residential electricity sales are in utilities where break-even conditions occur for some customers when PV system costs $4/W. At $3/W, 85% of residential electricity sales are in utilities where some customers are at break-even cost.</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9" name="Rectangle 3"/>
          <p:cNvSpPr>
            <a:spLocks noGrp="1" noChangeArrowheads="1"/>
          </p:cNvSpPr>
          <p:nvPr>
            <p:ph type="body" idx="1"/>
          </p:nvPr>
        </p:nvSpPr>
        <p:spPr/>
        <p:txBody>
          <a:bodyPr>
            <a:normAutofit/>
          </a:bodyPr>
          <a:lstStyle/>
          <a:p>
            <a:r>
              <a:rPr lang="en-US" sz="1100" dirty="0" smtClean="0"/>
              <a:t>Mainstream news providers like USA Today, NY Times and Reuters are constantly reporting on how the US solar market is rising, more financing opportunities are becoming available, utilities are going solar, solar manufacturing is expanding, etc. There is so much buzz and  excitement surrounding solar energy because it has the ability to touch all aspects of our lives – markets, architecture,  research and development, economic development, jobs. There is no better time than right now to start engaging in solar.</a:t>
            </a:r>
          </a:p>
          <a:p>
            <a:endParaRPr lang="en-US" sz="1100" dirty="0" smtClean="0"/>
          </a:p>
          <a:p>
            <a:r>
              <a:rPr lang="en-US" sz="1100" dirty="0" smtClean="0"/>
              <a:t>Most all of the major market research firms have concluded that the global PV demand will increase in 2011. These estimates range anywhere from 12.7 GW and upwards to 20 GW. Installed PV capacity growth in the US will be continue to be solid, backed by federal grants from the federal government that will be valid until the end of 2011. Fueled by the expansion of utility scale projects, the US is projected to possibly rank 3rd in total installed capacity by the end of 2011. This expansion will also be seen in states not traditionally considered strong solar developers, such as Florida, Illinois, Nevada, New Mexico, North Carolina, Ohio, and Texas. Last year, 93,000 Americans were employed in the solar industry - this is twice the number employed in the industry in 2009. </a:t>
            </a:r>
          </a:p>
          <a:p>
            <a:endParaRPr lang="en-US" sz="1100" dirty="0" smtClean="0"/>
          </a:p>
          <a:p>
            <a:r>
              <a:rPr lang="en-US" sz="1100" dirty="0" smtClean="0"/>
              <a:t>And so, too, your community has an opportunity to capitalize on these trends.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otes Placeholder 2"/>
          <p:cNvSpPr>
            <a:spLocks noGrp="1"/>
          </p:cNvSpPr>
          <p:nvPr>
            <p:ph type="body" idx="1"/>
          </p:nvPr>
        </p:nvSpPr>
        <p:spPr/>
        <p:txBody>
          <a:bodyPr/>
          <a:lstStyle/>
          <a:p>
            <a:r>
              <a:rPr lang="en-US" dirty="0" smtClean="0"/>
              <a:t>Source : </a:t>
            </a:r>
            <a:r>
              <a:rPr lang="en-US" u="sng" dirty="0" smtClean="0"/>
              <a:t>Break-Even Cost for Residential </a:t>
            </a:r>
            <a:r>
              <a:rPr lang="en-US" u="sng" dirty="0" err="1" smtClean="0"/>
              <a:t>Photovoltaics</a:t>
            </a:r>
            <a:r>
              <a:rPr lang="en-US" u="sng" dirty="0" smtClean="0"/>
              <a:t> in the United States: Key Drivers and Sensitivities.</a:t>
            </a:r>
            <a:r>
              <a:rPr lang="en-US" dirty="0" smtClean="0"/>
              <a:t> Paul </a:t>
            </a:r>
            <a:r>
              <a:rPr lang="en-US" dirty="0" err="1" smtClean="0"/>
              <a:t>Denholm</a:t>
            </a:r>
            <a:r>
              <a:rPr lang="en-US" dirty="0" smtClean="0"/>
              <a:t>, Robert M. Margolis, Sean </a:t>
            </a:r>
            <a:r>
              <a:rPr lang="en-US" dirty="0" err="1" smtClean="0"/>
              <a:t>Ong</a:t>
            </a:r>
            <a:r>
              <a:rPr lang="en-US" dirty="0" smtClean="0"/>
              <a:t>, and Billy Roberts, Technical Report , NREL/TP-6A2-46909, December 2009  </a:t>
            </a:r>
            <a:r>
              <a:rPr lang="en-US" dirty="0" smtClean="0">
                <a:hlinkClick r:id="rId3"/>
              </a:rPr>
              <a:t>http://www.nrel.gov/docs/fy10osti/46909.pdf</a:t>
            </a:r>
            <a:endParaRPr lang="en-US" dirty="0" smtClean="0"/>
          </a:p>
          <a:p>
            <a:r>
              <a:rPr lang="en-US" dirty="0" smtClean="0"/>
              <a:t>Increase in electricity price required for residential PV breakeven at $8/W using the base rate structure.</a:t>
            </a:r>
          </a:p>
          <a:p>
            <a:r>
              <a:rPr lang="en-US" dirty="0" smtClean="0"/>
              <a:t>This figure shows the same trends as the previous figure. The areas indicated by a rate difference of less than zero cents/kWh are by definition at breakeven and matching the areas in the previous figure where the break-even price is greater than $8/W. This figure shows that the price of electricity would have to increase by a significant amount in many parts of the country to achieve break-even conditions, assuming no further decrease in the price of PV. For example, if the price of electricity were to increase 5 cents/kWh (from the baseline 2008 values) across the United States, 36% of residential electricity sales would be in utilities where break-even conditions exist for some customers. Again, note that this is not a depth of market analysis and only a fraction of customers are likely to meet all the criteria for breakeven. </a:t>
            </a:r>
          </a:p>
        </p:txBody>
      </p:sp>
      <p:sp>
        <p:nvSpPr>
          <p:cNvPr id="3" name="Slide Image Placeholder 2"/>
          <p:cNvSpPr>
            <a:spLocks noGrp="1" noRot="1" noChangeAspect="1"/>
          </p:cNvSpPr>
          <p:nvPr>
            <p:ph type="sldImg"/>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Notes Placeholder 2"/>
          <p:cNvSpPr>
            <a:spLocks noGrp="1"/>
          </p:cNvSpPr>
          <p:nvPr>
            <p:ph type="body" idx="1"/>
          </p:nvPr>
        </p:nvSpPr>
        <p:spPr/>
        <p:txBody>
          <a:bodyPr/>
          <a:lstStyle/>
          <a:p>
            <a:r>
              <a:rPr lang="en-US" dirty="0" smtClean="0"/>
              <a:t>Take Away: Under a long-term perspective with relatively modest (or in many cases zero) increases in electricity prices and realistic decreases in installed costs, PV investments (even accounting for a discount rate and financing costs) even without incentives will be paid back over the life of the equipment. </a:t>
            </a:r>
          </a:p>
          <a:p>
            <a:r>
              <a:rPr lang="en-US" dirty="0" smtClean="0"/>
              <a:t>Source: </a:t>
            </a:r>
            <a:r>
              <a:rPr lang="en-US" u="sng" dirty="0" smtClean="0"/>
              <a:t>Break-Even Cost for Residential </a:t>
            </a:r>
            <a:r>
              <a:rPr lang="en-US" u="sng" dirty="0" err="1" smtClean="0"/>
              <a:t>Photovoltaics</a:t>
            </a:r>
            <a:r>
              <a:rPr lang="en-US" u="sng" dirty="0" smtClean="0"/>
              <a:t> in the United States: Key Drivers and Sensitivities.</a:t>
            </a:r>
            <a:r>
              <a:rPr lang="en-US" dirty="0" smtClean="0"/>
              <a:t> Paul </a:t>
            </a:r>
            <a:r>
              <a:rPr lang="en-US" dirty="0" err="1" smtClean="0"/>
              <a:t>Denholm</a:t>
            </a:r>
            <a:r>
              <a:rPr lang="en-US" dirty="0" smtClean="0"/>
              <a:t>, Robert M. Margolis, Sean </a:t>
            </a:r>
            <a:r>
              <a:rPr lang="en-US" dirty="0" err="1" smtClean="0"/>
              <a:t>Ong</a:t>
            </a:r>
            <a:r>
              <a:rPr lang="en-US" dirty="0" smtClean="0"/>
              <a:t>, and Billy Roberts, Technical Report , NREL/TP-6A2-46909, December 2009  </a:t>
            </a:r>
            <a:r>
              <a:rPr lang="en-US" dirty="0" smtClean="0">
                <a:hlinkClick r:id="rId3"/>
              </a:rPr>
              <a:t>http://www.nrel.gov/docs/fy10osti/46909.pdf</a:t>
            </a:r>
            <a:endParaRPr lang="en-US" dirty="0" smtClean="0"/>
          </a:p>
          <a:p>
            <a:r>
              <a:rPr lang="en-US" dirty="0" smtClean="0"/>
              <a:t>Increase in electricity price required for residential PV breakeven at $3.5/W in 2015 using the base-case assumptions and the most common rate structure.</a:t>
            </a:r>
          </a:p>
          <a:p>
            <a:r>
              <a:rPr lang="en-US" dirty="0" smtClean="0"/>
              <a:t>As illustrated in the figure, if the Solar Program’s PV cost targets are met by 2015, break-even conditions will exist for some customers in most of the Southwest and New England, representing 67% of U.S. residential electricity sales. However, the base-case assumptions notably include a continuation of the 30% federal ITC27 and a $25/ton carbon cost and do not consider actual consumer adoption behavior under these conditions. </a:t>
            </a:r>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3D3929-BB45-4082-901B-9FE4952B6C8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p:cNvSpPr>
          <p:nvPr>
            <p:ph type="body" idx="1"/>
          </p:nvPr>
        </p:nvSpPr>
        <p:spPr/>
        <p:txBody>
          <a:bodyPr>
            <a:normAutofit fontScale="92500"/>
          </a:bodyPr>
          <a:lstStyle/>
          <a:p>
            <a:r>
              <a:rPr lang="en-US" smtClean="0"/>
              <a:t>Solar has been around for 50 years and there are examples of solar equipment (e.g., solar powered gate openers on ranches) which have been operating for more than 30 years. These days it is quite common for solar modules to carry a 20 year warranty (usually against energy production of at least 80% or rated capacity), inverters to carry a 5-10 year warranty, and have a 2 year warranty on parts and labor.  Recognizing the need for quality installations and customer satisfactions, most incentive programs have specific equipment requirements, and require installers to meet minimum knowledge and training  requirements. </a:t>
            </a:r>
          </a:p>
          <a:p>
            <a:endParaRPr lang="en-US" smtClean="0"/>
          </a:p>
          <a:p>
            <a:r>
              <a:rPr lang="en-US" smtClean="0"/>
              <a:t>The federal tax credit requires that solar water heating systems be certified by the Solar Rating and Certification Corporation (SRCC) or carry a comparable certification. The SRCC system includes elements related to performance, reliability, ease of service and several other important aspects of solar thermal system quality. The UL certification for inverters addresses safety considerations, while the UL certification for PV modules addresses both safety and performance. </a:t>
            </a:r>
          </a:p>
          <a:p>
            <a:endParaRPr lang="en-US" smtClean="0"/>
          </a:p>
          <a:p>
            <a:r>
              <a:rPr lang="en-US" smtClean="0"/>
              <a:t>One additional system not included here (not used much if at all in the U.S. to our knowledge): IEC 61215 or 61646, actually incorporated into the CEC process for listing eligible equipment. In addition to the aspects above addressed by UL, the CEC listing also includes elements related to product reliability. For further information see the CEC equipment guidelines at the link below.</a:t>
            </a:r>
          </a:p>
          <a:p>
            <a:endParaRPr lang="en-US" smtClean="0"/>
          </a:p>
          <a:p>
            <a:r>
              <a:rPr lang="en-US" smtClean="0"/>
              <a:t>http://www.energy.ca.gov/2008publications/CEC-300-2008-007/CEC-300-2008-007-CMF.PDF </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797385F-4DCA-420E-B7E6-3A49E8EAC6CD}" type="slidenum">
              <a:rPr lang="en-US" smtClean="0"/>
              <a:pPr>
                <a:defRPr/>
              </a:pPr>
              <a:t>34</a:t>
            </a:fld>
            <a:endParaRPr lang="en-US"/>
          </a:p>
        </p:txBody>
      </p:sp>
    </p:spTree>
    <p:extLst>
      <p:ext uri="{BB962C8B-B14F-4D97-AF65-F5344CB8AC3E}">
        <p14:creationId xmlns:p14="http://schemas.microsoft.com/office/powerpoint/2010/main" xmlns="" val="2081055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3"/>
          <p:cNvSpPr>
            <a:spLocks noGrp="1" noChangeArrowheads="1"/>
          </p:cNvSpPr>
          <p:nvPr>
            <p:ph type="body" idx="1"/>
          </p:nvPr>
        </p:nvSpPr>
        <p:spPr/>
        <p:txBody>
          <a:bodyPr>
            <a:normAutofit fontScale="85000" lnSpcReduction="20000"/>
          </a:bodyPr>
          <a:lstStyle/>
          <a:p>
            <a:r>
              <a:rPr lang="en-US" dirty="0" smtClean="0"/>
              <a:t>“Energy payback” of PV systems (modules, frame, and balance of system) from 1 – 4 years depending on the technology used while the solar facility lifetime may be ≥ 30 years. </a:t>
            </a:r>
          </a:p>
          <a:p>
            <a:r>
              <a:rPr lang="en-US" dirty="0" smtClean="0"/>
              <a:t>NREL FAQ: http://www.nrel.gov/docs/fy05osti/37322.pdf  (FAQ is from 2004, but it stands to reason that as module efficiency increases and manufacturing efficiency increases, the payback numbers would fall lower still.) For ground mounts, one calculation of the payback for the ground mounting system (concrete foundations and heavy framing) was 3 -5 months, about the same as the mounting systems for Energy payback estimates for rooftop PV systems are 4, 3, 2, and 1 years: 4 years for systems using current </a:t>
            </a:r>
            <a:r>
              <a:rPr lang="en-US" dirty="0" err="1" smtClean="0"/>
              <a:t>multicrystalline</a:t>
            </a:r>
            <a:r>
              <a:rPr lang="en-US" dirty="0" smtClean="0"/>
              <a:t>-silicon PV modules, 3 years for current thin-film modules, 2 years for anticipated </a:t>
            </a:r>
            <a:r>
              <a:rPr lang="en-US" dirty="0" err="1" smtClean="0"/>
              <a:t>multicrystalline</a:t>
            </a:r>
            <a:r>
              <a:rPr lang="en-US" dirty="0" smtClean="0"/>
              <a:t> modules, and 1 year for anticipated thin-film modules (see Figure 1). With energy paybacks of 1 to 4 years and assumed life expectancies of 30 years, 87% to 97% of the energy that PV systems generate won’t be plagued by pollution, greenhouse gases, and depletion of resources.</a:t>
            </a:r>
          </a:p>
          <a:p>
            <a:r>
              <a:rPr lang="en-US" dirty="0" smtClean="0"/>
              <a:t>Based on models and real data, the idea that PV cannot pay back its energy investment is simply a myth. Indeed, researchers </a:t>
            </a:r>
            <a:r>
              <a:rPr lang="en-US" dirty="0" err="1" smtClean="0"/>
              <a:t>Dones</a:t>
            </a:r>
            <a:r>
              <a:rPr lang="en-US" dirty="0" smtClean="0"/>
              <a:t> and </a:t>
            </a:r>
            <a:r>
              <a:rPr lang="en-US" dirty="0" err="1" smtClean="0"/>
              <a:t>Frischknecht</a:t>
            </a:r>
            <a:r>
              <a:rPr lang="en-US" dirty="0" smtClean="0"/>
              <a:t> found that PV-systems fabrication and fossil fuel energy production have similar energy payback periods (including costs for mining, transportation, refining, and construction).</a:t>
            </a:r>
          </a:p>
          <a:p>
            <a:r>
              <a:rPr lang="en-US" dirty="0" smtClean="0"/>
              <a:t>How Much CO2 and Pollution Does PV Avoid? An average U.S. household uses 830 kWh of electricity per month. On average, producing 1,000 kWh of electricity with solar power reduces emissions by nearly 8 pounds of sulfur dioxide, 5 pounds of nitrogen oxides, and more than 1,400 pounds of carbon dioxide. During its projected 28 years of clean energy production, a rooftop system with a 2-year energy payback and meeting half of a household’s electricity use would avoid conventional electrical-plant emissions of more than half a ton of sulfur dioxide, one-third a ton of nitrogen oxides, and 100 tons of carbon dioxide (see Figure 2). PV is clearly a wise energy investment that affords impressive environmental benefits.</a:t>
            </a:r>
          </a:p>
          <a:p>
            <a:r>
              <a:rPr lang="en-US" dirty="0" smtClean="0"/>
              <a:t>Analyses vary, but recent ones suggest even shorter payback times. Another more recent article in Home Power magazine puts it lower: 1-2 years currently, with projections of one year or lower in the near future. http://homepower.com/view/?file=HP127_pg32_Sanchez </a:t>
            </a:r>
          </a:p>
          <a:p>
            <a:r>
              <a:rPr lang="en-US" dirty="0" smtClean="0"/>
              <a:t>The PV industry is neither "squeaky clean" nor a major environmental, safety, or health problem. When it comes to emissions, PV's electricity-generating portion of the fuel cycle is the clear winner </a:t>
            </a:r>
            <a:r>
              <a:rPr lang="en-US" dirty="0" err="1" smtClean="0"/>
              <a:t>vs</a:t>
            </a:r>
            <a:r>
              <a:rPr lang="en-US" dirty="0" smtClean="0"/>
              <a:t> fossil fuel sources. However, semiconductor processing can involve the use of chemicals and toxic materials. Some 80% of the current PV industry is silicon. Basically, it uses the same processing as the semiconductor industry. PV materials that incorporate heavy metals or toxic materials are continuously scrutinized to ensure safety.</a:t>
            </a:r>
          </a:p>
        </p:txBody>
      </p:sp>
      <p:sp>
        <p:nvSpPr>
          <p:cNvPr id="3" name="Slide Image Placeholder 2"/>
          <p:cNvSpPr>
            <a:spLocks noGrp="1" noRot="1" noChangeAspect="1"/>
          </p:cNvSpPr>
          <p:nvPr>
            <p:ph type="sldImg"/>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797385F-4DCA-420E-B7E6-3A49E8EAC6CD}" type="slidenum">
              <a:rPr lang="en-US" smtClean="0"/>
              <a:pPr>
                <a:defRPr/>
              </a:pPr>
              <a:t>36</a:t>
            </a:fld>
            <a:endParaRPr lang="en-US"/>
          </a:p>
        </p:txBody>
      </p:sp>
    </p:spTree>
    <p:extLst>
      <p:ext uri="{BB962C8B-B14F-4D97-AF65-F5344CB8AC3E}">
        <p14:creationId xmlns:p14="http://schemas.microsoft.com/office/powerpoint/2010/main" xmlns="" val="746916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a:bodyPr>
          <a:lstStyle/>
          <a:p>
            <a:r>
              <a:rPr lang="en-US" dirty="0" smtClean="0"/>
              <a:t>Solar is for Everyone – NOT just for tree-huggers. </a:t>
            </a:r>
          </a:p>
          <a:p>
            <a:r>
              <a:rPr lang="en-US" dirty="0" smtClean="0"/>
              <a:t> The Air Force is negotiating contracts for ~500 MW solar power within the next 3 years, including installations at </a:t>
            </a:r>
            <a:r>
              <a:rPr lang="en-US" dirty="0" err="1" smtClean="0"/>
              <a:t>Nellis</a:t>
            </a:r>
            <a:r>
              <a:rPr lang="en-US" dirty="0" smtClean="0"/>
              <a:t> AFB, Camp Pendleton, and in Stuttgart, Germany.</a:t>
            </a:r>
          </a:p>
          <a:p>
            <a:r>
              <a:rPr lang="en-US" dirty="0" smtClean="0"/>
              <a:t>States and localities are integrating solar in their emergency plans:</a:t>
            </a:r>
          </a:p>
          <a:p>
            <a:pPr marL="171450" indent="-171450">
              <a:buFont typeface="Arial" pitchFamily="34" charset="0"/>
              <a:buChar char="•"/>
            </a:pPr>
            <a:r>
              <a:rPr lang="en-US" dirty="0" smtClean="0"/>
              <a:t>In Montana, 20 PV solar systems totaling 47.5 kW of capacity have been installed on fire stations within North Western Energy’s Montana service territory.</a:t>
            </a:r>
          </a:p>
          <a:p>
            <a:pPr marL="171450" indent="-171450">
              <a:buFont typeface="Arial" pitchFamily="34" charset="0"/>
              <a:buChar char="•"/>
            </a:pPr>
            <a:r>
              <a:rPr lang="en-US" dirty="0" smtClean="0"/>
              <a:t>In Boston, the City is installing a Solar Evacuation Route.</a:t>
            </a:r>
          </a:p>
          <a:p>
            <a:pPr marL="171450" indent="-171450">
              <a:buFont typeface="Arial" pitchFamily="34" charset="0"/>
              <a:buChar char="•"/>
            </a:pPr>
            <a:r>
              <a:rPr lang="en-US" dirty="0" smtClean="0"/>
              <a:t>Solar is more frequently being used on highways – in Oregon, the intersection of I-5 and I-205 is lined with a 104 kW solar installation.</a:t>
            </a:r>
          </a:p>
          <a:p>
            <a:r>
              <a:rPr lang="en-US" dirty="0" smtClean="0"/>
              <a:t>For profit-businesses are increasingly realizing the potential financial benefits offered by solar:</a:t>
            </a:r>
          </a:p>
          <a:p>
            <a:pPr marL="171450" indent="-171450">
              <a:buFont typeface="Arial" pitchFamily="34" charset="0"/>
              <a:buChar char="•"/>
            </a:pPr>
            <a:r>
              <a:rPr lang="en-US" dirty="0" smtClean="0"/>
              <a:t>Major retailers such as Kohl’s (http://www.kohlsgreenscene.com/Energy/EnergyEfficiency.html) and </a:t>
            </a:r>
            <a:r>
              <a:rPr lang="en-US" dirty="0" err="1" smtClean="0"/>
              <a:t>Walmart</a:t>
            </a:r>
            <a:r>
              <a:rPr lang="en-US" dirty="0" smtClean="0"/>
              <a:t> (http://walmartstores.com/Sustainability/7775.aspx)  are doing it because it makes financial sense, and displays an environmental commitment.  </a:t>
            </a:r>
          </a:p>
          <a:p>
            <a:pPr marL="171450" indent="-171450">
              <a:buFont typeface="Arial" pitchFamily="34" charset="0"/>
              <a:buChar char="•"/>
            </a:pPr>
            <a:r>
              <a:rPr lang="en-US" dirty="0" smtClean="0"/>
              <a:t>Banks like Wells Fargo have become comfortable enough with solar to begin a variety of different financing programs, including partnerships and equity investments in large projects, and equipment leasing arrangements with existing commercial customers. </a:t>
            </a:r>
          </a:p>
          <a:p>
            <a:pPr marL="171450" indent="-171450">
              <a:buFont typeface="Arial" pitchFamily="34" charset="0"/>
              <a:buChar char="•"/>
            </a:pPr>
            <a:r>
              <a:rPr lang="en-US" dirty="0" smtClean="0"/>
              <a:t>Bank of America has been heavily involved in tax credit bond issuances/purchases (Clean Renewable Energy Bonds or CREBs) that have been used by many public sector jurisdictions to finance solar on public buildings</a:t>
            </a:r>
          </a:p>
          <a:p>
            <a:endParaRPr lang="en-US" dirty="0"/>
          </a:p>
        </p:txBody>
      </p:sp>
      <p:sp>
        <p:nvSpPr>
          <p:cNvPr id="4" name="Slide Image Placeholder 3"/>
          <p:cNvSpPr>
            <a:spLocks noGrp="1" noRot="1" noChangeAspect="1"/>
          </p:cNvSpPr>
          <p:nvPr>
            <p:ph type="sldImg"/>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797385F-4DCA-420E-B7E6-3A49E8EAC6CD}" type="slidenum">
              <a:rPr lang="en-US" smtClean="0"/>
              <a:pPr>
                <a:defRPr/>
              </a:pPr>
              <a:t>38</a:t>
            </a:fld>
            <a:endParaRPr lang="en-US"/>
          </a:p>
        </p:txBody>
      </p:sp>
    </p:spTree>
    <p:extLst>
      <p:ext uri="{BB962C8B-B14F-4D97-AF65-F5344CB8AC3E}">
        <p14:creationId xmlns:p14="http://schemas.microsoft.com/office/powerpoint/2010/main" xmlns="" val="1338007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otes Placeholder 2"/>
          <p:cNvSpPr>
            <a:spLocks noGrp="1"/>
          </p:cNvSpPr>
          <p:nvPr>
            <p:ph type="body" idx="1"/>
          </p:nvPr>
        </p:nvSpPr>
        <p:spPr/>
        <p:txBody>
          <a:bodyPr/>
          <a:lstStyle/>
          <a:p>
            <a:r>
              <a:rPr lang="en-US" smtClean="0"/>
              <a:t>This graphic compares the solar resource in the U.S. with the resource in Spain and Germany. Germany is the world leader in solar, with more than 7,000 MW placed in service during 2010. For comparison, U.S. installations totaled around 900 MW in 2010. Germany is a highly developed, sophisticated country with a high level of technical and engineering expertise. The stereotypical description of Germany would not include criticisms of incompetence, inefficiency, or impracticality.  It’s instructive to look at what Germany has been able to do with it’s relatively modest solar resource and compare it to what the U.S. has done with it’s distinctly better solar resource. Clearly, the potential is nowhere near to being reached in the U.S., and as a technical matter, solar technologies work well (better than in Germany even) throughout the entire continental U.S..</a:t>
            </a:r>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otes Placeholder 2"/>
          <p:cNvSpPr>
            <a:spLocks noGrp="1"/>
          </p:cNvSpPr>
          <p:nvPr>
            <p:ph type="body" idx="1"/>
          </p:nvPr>
        </p:nvSpPr>
        <p:spPr/>
        <p:txBody>
          <a:bodyPr/>
          <a:lstStyle/>
          <a:p>
            <a:r>
              <a:rPr lang="en-US" smtClean="0"/>
              <a:t>Communities across the country have taken advantage of and capitalized on these trends – communities not only in the sunbelt but also all over the country – including Alaska!   </a:t>
            </a:r>
          </a:p>
          <a:p>
            <a:endParaRPr lang="en-US" smtClean="0"/>
          </a:p>
          <a:p>
            <a:r>
              <a:rPr lang="en-US" smtClean="0"/>
              <a:t>There are solar energy systems on firehouses, on your neighbor’s roof, on schools, on landfills, on big-box stores - solar is pumping water out of wells, solar is being used as a shade structure, solar is being incorporated into building design, solar is everywhere.</a:t>
            </a:r>
          </a:p>
          <a:p>
            <a:r>
              <a:rPr lang="en-US" smtClean="0"/>
              <a:t>  </a:t>
            </a:r>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3D3929-BB45-4082-901B-9FE4952B6C8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Notes Placeholder 2"/>
          <p:cNvSpPr>
            <a:spLocks noGrp="1"/>
          </p:cNvSpPr>
          <p:nvPr>
            <p:ph type="body" idx="1"/>
          </p:nvPr>
        </p:nvSpPr>
        <p:spPr/>
        <p:txBody>
          <a:bodyPr>
            <a:normAutofit fontScale="92500"/>
          </a:bodyPr>
          <a:lstStyle/>
          <a:p>
            <a:r>
              <a:rPr lang="en-US" dirty="0" smtClean="0"/>
              <a:t>PV modules are often warranted to produce at 80% output after 20 years. The basic function of a PV panel will not change, although incremental improvements in efficiency and cost will take place. However, the types of improvements in capability and service that we see in computers don’t apply to PV.  What you get from a 1980’s solar panel and a 2010 solar panel is the exactly same thing: electricity. What you got from a 1980’s computer and 2010 computer is dramatically different.</a:t>
            </a:r>
          </a:p>
          <a:p>
            <a:r>
              <a:rPr lang="en-US" dirty="0" smtClean="0"/>
              <a:t>Arguments for investing in solar now:</a:t>
            </a:r>
          </a:p>
          <a:p>
            <a:pPr marL="171450" indent="-171450">
              <a:buFont typeface="Arial" pitchFamily="34" charset="0"/>
              <a:buChar char="•"/>
            </a:pPr>
            <a:r>
              <a:rPr lang="en-US" dirty="0" smtClean="0"/>
              <a:t>If solar makes financial sense right now, why not make the investment? Technology improvements that take place tomorrow or over successive years does not make your investment any worse. If your current calculations are accurate, you are essentially locking in those gains and beginning to accrue the benefits immediately. By waiting you deprive yourself of those benefits for as long as you decide to wait.  This is essentially a “cost”.</a:t>
            </a:r>
          </a:p>
          <a:p>
            <a:pPr marL="171450" indent="-171450">
              <a:buFont typeface="Arial" pitchFamily="34" charset="0"/>
              <a:buChar char="•"/>
            </a:pPr>
            <a:r>
              <a:rPr lang="en-US" dirty="0" smtClean="0"/>
              <a:t>While solar costs are trending downward and efficiencies trending upward, it is important to realize that incentives are an important part of the calculation. Incentive programs are designed around costs and the necessary level of incentive needed to spur solar adoption. Thus as the technology and costs improve, available incentives also decline as well.  The purpose of incentives is not to create windfall gains for adopters, but rather to provide just enough additional value (or reduced cost) to make solar attractive. Expecting to combine tomorrow’s technology improvements with today’s incentive levels is not realistic. </a:t>
            </a:r>
          </a:p>
          <a:p>
            <a:pPr marL="171450" indent="-171450">
              <a:buFont typeface="Arial" pitchFamily="34" charset="0"/>
              <a:buChar char="•"/>
            </a:pPr>
            <a:r>
              <a:rPr lang="en-US" dirty="0" smtClean="0"/>
              <a:t>One great thing about PV is that it is modular.  Many people start small and make additions over time as they become more comfortable with the technology and begin to enjoy the benefits it is capable of providing.  </a:t>
            </a:r>
          </a:p>
        </p:txBody>
      </p:sp>
      <p:sp>
        <p:nvSpPr>
          <p:cNvPr id="4" name="Slide Number Placeholder 3"/>
          <p:cNvSpPr>
            <a:spLocks noGrp="1"/>
          </p:cNvSpPr>
          <p:nvPr>
            <p:ph type="sldNum" sz="quarter" idx="5"/>
          </p:nvPr>
        </p:nvSpPr>
        <p:spPr/>
        <p:txBody>
          <a:bodyPr/>
          <a:lstStyle/>
          <a:p>
            <a:fld id="{11947EBB-C2CE-4149-9866-A1E6B91B0429}" type="slidenum">
              <a:rPr lang="en-US" smtClean="0"/>
              <a:pPr/>
              <a:t>41</a:t>
            </a:fld>
            <a:endParaRPr lang="en-US"/>
          </a:p>
        </p:txBody>
      </p:sp>
      <p:sp>
        <p:nvSpPr>
          <p:cNvPr id="5" name="Slide Image Placeholder 4"/>
          <p:cNvSpPr>
            <a:spLocks noGrp="1" noRot="1" noChangeAspect="1"/>
          </p:cNvSpPr>
          <p:nvPr>
            <p:ph type="sldImg"/>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defTabSz="858838"/>
            <a:r>
              <a:rPr lang="en-US" dirty="0" smtClean="0">
                <a:ea typeface="ＭＳ Ｐゴシック" pitchFamily="34" charset="-128"/>
              </a:rPr>
              <a:t>Now that we’ve busted some of the common myths that you might encounter, here are some other benefits that communities can get by going solar.  Some of those benefits are rather obvious</a:t>
            </a:r>
            <a:r>
              <a:rPr lang="en-US" baseline="0" dirty="0" smtClean="0">
                <a:ea typeface="ＭＳ Ｐゴシック" pitchFamily="34" charset="-128"/>
              </a:rPr>
              <a:t> </a:t>
            </a:r>
            <a:r>
              <a:rPr lang="en-US" dirty="0" smtClean="0">
                <a:ea typeface="ＭＳ Ｐゴシック" pitchFamily="34" charset="-128"/>
              </a:rPr>
              <a:t>– among them that they’re clean sources of power and can bring much-needed revenue and jobs to local communities that embrace solar.  This presentation will only</a:t>
            </a:r>
            <a:r>
              <a:rPr lang="en-US" baseline="0" dirty="0" smtClean="0">
                <a:ea typeface="ＭＳ Ｐゴシック" pitchFamily="34" charset="-128"/>
              </a:rPr>
              <a:t> cover </a:t>
            </a:r>
            <a:r>
              <a:rPr lang="en-US" dirty="0" smtClean="0">
                <a:ea typeface="ＭＳ Ｐゴシック" pitchFamily="34" charset="-128"/>
              </a:rPr>
              <a:t>the jobs, economic development, land use, and energy infrastructure issues in depth today.</a:t>
            </a:r>
          </a:p>
          <a:p>
            <a:pPr defTabSz="858838"/>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Notes Placeholder 2"/>
          <p:cNvSpPr>
            <a:spLocks noGrp="1"/>
          </p:cNvSpPr>
          <p:nvPr>
            <p:ph type="body" idx="1"/>
          </p:nvPr>
        </p:nvSpPr>
        <p:spPr/>
        <p:txBody>
          <a:bodyPr/>
          <a:lstStyle/>
          <a:p>
            <a:r>
              <a:rPr lang="en-US" dirty="0" smtClean="0"/>
              <a:t>Solar creates jobs and as you can see by the trend line, the number of jobs are increasing. Installations are increasing and as they increase so do jobs required to support them. </a:t>
            </a:r>
          </a:p>
          <a:p>
            <a:r>
              <a:rPr lang="en-US" dirty="0" smtClean="0"/>
              <a:t>The Solar Foundation did a study that was completed in August 2010 – the National Solar Jobs Census.  As of August 2010, there were approximately  93,000 solar jobs in the US. This is double what previous best guess estimates indicated.  Between August 2010 and August 2011, job numbers are expected to increase by an astounding 26%, representing 24,000 net new solar jobs across the country.  These jobs numbers are for all types of firms and these findings show an industry that is clearly growing much more rapidly than the economy as a whole, which is slowly creeping along with only 2% average job growth rate across all sectors.  </a:t>
            </a:r>
          </a:p>
          <a:p>
            <a:r>
              <a:rPr lang="en-US" dirty="0" smtClean="0"/>
              <a:t>For example, healthcare and IT are creating jobs at a glacial pace and other sectors such as arts, entertainment, recreation, and the fossil fuel electric generation industries are cutting jobs. </a:t>
            </a:r>
          </a:p>
          <a:p>
            <a:r>
              <a:rPr lang="en-US" dirty="0" smtClean="0"/>
              <a:t>With a national unemployment hovering around 9-10% and close to 15 million Americans out of work (not counting the underemployed and discouraged workers) – the growth of the solar industry is great news!</a:t>
            </a:r>
          </a:p>
          <a:p>
            <a:pPr lvl="1"/>
            <a:endParaRPr lang="en-US" dirty="0" smtClean="0"/>
          </a:p>
          <a:p>
            <a:pPr lvl="1"/>
            <a:endParaRPr lang="en-US" dirty="0" smtClean="0"/>
          </a:p>
        </p:txBody>
      </p:sp>
      <p:sp>
        <p:nvSpPr>
          <p:cNvPr id="274435"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37" tIns="46569" rIns="93137" bIns="46569" anchor="b"/>
          <a:lstStyle/>
          <a:p>
            <a:pPr algn="r" defTabSz="912813"/>
            <a:fld id="{CC7137EC-A28C-4192-83A0-6B85C1EA6D33}" type="slidenum">
              <a:rPr lang="en-US" sz="1200">
                <a:latin typeface="Calibri" pitchFamily="34" charset="0"/>
              </a:rPr>
              <a:pPr algn="r" defTabSz="912813"/>
              <a:t>43</a:t>
            </a:fld>
            <a:endParaRPr lang="en-US" sz="120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Notes Placeholder 2"/>
          <p:cNvSpPr>
            <a:spLocks noGrp="1"/>
          </p:cNvSpPr>
          <p:nvPr>
            <p:ph type="body" idx="1"/>
          </p:nvPr>
        </p:nvSpPr>
        <p:spPr/>
        <p:txBody>
          <a:bodyPr/>
          <a:lstStyle/>
          <a:p>
            <a:r>
              <a:rPr lang="en-US" smtClean="0"/>
              <a:t>The US is actually a net solar exporter.  Net solar exports totaled $723 million in 2009, according to SEIA and GTM Research.  This is more than the GDP of some developing countries.</a:t>
            </a:r>
          </a:p>
          <a:p>
            <a:endParaRPr lang="en-US" smtClean="0"/>
          </a:p>
          <a:p>
            <a:r>
              <a:rPr lang="en-US" smtClean="0"/>
              <a:t>The Solar Energy Industries Association has been tracking the growth of the industry for several years now and found that the solar industry has grown 300% from 2006 to 2010. It went from being a $1.5 billion industry in 2006 to a $6 billion industry in 2010.  It is big business and means business – attracting billions in venture capital each year.  </a:t>
            </a:r>
          </a:p>
          <a:p>
            <a:endParaRPr lang="en-US" smtClean="0"/>
          </a:p>
          <a:p>
            <a:r>
              <a:rPr lang="en-US" smtClean="0"/>
              <a:t>The solar industry has become the fastest growing energy sector and one of the fastest growing industries in any sector across the U.S.</a:t>
            </a:r>
          </a:p>
          <a:p>
            <a:endParaRPr lang="en-US" dirty="0" smtClean="0"/>
          </a:p>
        </p:txBody>
      </p:sp>
      <p:sp>
        <p:nvSpPr>
          <p:cNvPr id="4" name="Slide Number Placeholder 3"/>
          <p:cNvSpPr>
            <a:spLocks noGrp="1"/>
          </p:cNvSpPr>
          <p:nvPr>
            <p:ph type="sldNum" sz="quarter" idx="5"/>
          </p:nvPr>
        </p:nvSpPr>
        <p:spPr/>
        <p:txBody>
          <a:bodyPr/>
          <a:lstStyle/>
          <a:p>
            <a:fld id="{354FC458-805C-4BD0-AF58-5CA867404012}" type="slidenum">
              <a:rPr lang="en-US" smtClean="0"/>
              <a:pPr/>
              <a:t>44</a:t>
            </a:fld>
            <a:endParaRPr lang="en-US"/>
          </a:p>
        </p:txBody>
      </p:sp>
      <p:sp>
        <p:nvSpPr>
          <p:cNvPr id="5" name="Slide Image Placeholder 4"/>
          <p:cNvSpPr>
            <a:spLocks noGrp="1" noRot="1" noChangeAspect="1"/>
          </p:cNvSpPr>
          <p:nvPr>
            <p:ph type="sldImg"/>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Notes Placeholder 2"/>
          <p:cNvSpPr>
            <a:spLocks noGrp="1"/>
          </p:cNvSpPr>
          <p:nvPr>
            <p:ph type="body" idx="1"/>
          </p:nvPr>
        </p:nvSpPr>
        <p:spPr/>
        <p:txBody>
          <a:bodyPr/>
          <a:lstStyle/>
          <a:p>
            <a:r>
              <a:rPr lang="en-US" smtClean="0"/>
              <a:t>Domestic companies are also expanding.  </a:t>
            </a:r>
          </a:p>
          <a:p>
            <a:endParaRPr lang="en-US" smtClean="0"/>
          </a:p>
          <a:p>
            <a:r>
              <a:rPr lang="en-US" smtClean="0"/>
              <a:t>These pictures are from the largest manufacturer of thin film solar panels – First Solar – a US company headquartered in Perrysburg Township, Ohio (where it employs more than 1100 employees)</a:t>
            </a:r>
          </a:p>
          <a:p>
            <a:r>
              <a:rPr lang="en-US" smtClean="0"/>
              <a:t/>
            </a:r>
            <a:br>
              <a:rPr lang="en-US" smtClean="0"/>
            </a:br>
            <a:r>
              <a:rPr lang="en-US" smtClean="0"/>
              <a:t>Recently, First Solar confirmed that it will build its second manufacturing plant in Mesa, Ariz.  The facility, scheduled to open next year, will include 600 jobs and produce more than 250 megawatts of thin-film solar panels a year. Their product – the thin film panels are used in both large and small projects resulting in installation and construction jobs.  In fact, Southern California Edison (SCE) just signed a deal with First Solar for 250 megawatts – resulting in 300 construction jobs in Nevada.  </a:t>
            </a:r>
          </a:p>
          <a:p>
            <a:endParaRPr lang="en-US" smtClean="0"/>
          </a:p>
          <a:p>
            <a:r>
              <a:rPr lang="en-US" smtClean="0"/>
              <a:t>Extra info on solar facility in Nevada:  The solar panels will be ground-mounted on about 2,500 acres of public land near Primm, Nev. First Solar is developing the project, named Silver State South, which will interconnect with SCE’s proposed Eldorado-Ivanpah 220-kilovolt transmission line. The project is expected to begin producing electricity as early as 2014 and be fully operational by May 2017. It will create about 300 construction jobs, and the solar panels will be recycled after their useful lifespan.</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p:cNvSpPr>
          <p:nvPr>
            <p:ph type="body" idx="1"/>
          </p:nvPr>
        </p:nvSpPr>
        <p:spPr/>
        <p:txBody>
          <a:bodyPr/>
          <a:lstStyle/>
          <a:p>
            <a:r>
              <a:rPr lang="en-US" dirty="0" smtClean="0"/>
              <a:t>In addition to bringing jobs to local communities, solar develops local economies in a variety of ways:</a:t>
            </a:r>
          </a:p>
          <a:p>
            <a:r>
              <a:rPr lang="en-US" dirty="0" smtClean="0"/>
              <a:t>Increased revenue opportunities for landowners</a:t>
            </a:r>
          </a:p>
          <a:p>
            <a:pPr marL="171450" indent="-171450">
              <a:buFont typeface="Arial" pitchFamily="34" charset="0"/>
              <a:buChar char="•"/>
            </a:pPr>
            <a:r>
              <a:rPr lang="en-US" dirty="0" smtClean="0"/>
              <a:t>Land leases for solar farms</a:t>
            </a:r>
          </a:p>
          <a:p>
            <a:pPr marL="171450" indent="-171450">
              <a:buFont typeface="Arial" pitchFamily="34" charset="0"/>
              <a:buChar char="•"/>
            </a:pPr>
            <a:r>
              <a:rPr lang="en-US" dirty="0" smtClean="0"/>
              <a:t>Property taxes from solar farms </a:t>
            </a:r>
          </a:p>
          <a:p>
            <a:r>
              <a:rPr lang="en-US" dirty="0" smtClean="0"/>
              <a:t>Improves regional economic competitiveness</a:t>
            </a:r>
          </a:p>
          <a:p>
            <a:pPr marL="171450" indent="-171450">
              <a:buFont typeface="Arial" pitchFamily="34" charset="0"/>
              <a:buChar char="•"/>
            </a:pPr>
            <a:r>
              <a:rPr lang="en-US" dirty="0" smtClean="0"/>
              <a:t>Induces private capital investment </a:t>
            </a:r>
          </a:p>
          <a:p>
            <a:pPr marL="171450" indent="-171450">
              <a:buFont typeface="Arial" pitchFamily="34" charset="0"/>
              <a:buChar char="•"/>
            </a:pPr>
            <a:r>
              <a:rPr lang="en-US" dirty="0" smtClean="0"/>
              <a:t>Serves as a catalyst for other clean-tech companies and investments</a:t>
            </a:r>
          </a:p>
          <a:p>
            <a:pPr marL="171450" indent="-171450">
              <a:buFont typeface="Arial" pitchFamily="34" charset="0"/>
              <a:buChar char="•"/>
            </a:pPr>
            <a:r>
              <a:rPr lang="en-US" dirty="0" smtClean="0"/>
              <a:t>Stabilizes long-term energy prices </a:t>
            </a:r>
          </a:p>
          <a:p>
            <a:pPr marL="171450" indent="-171450">
              <a:buFont typeface="Arial" pitchFamily="34" charset="0"/>
              <a:buChar char="•"/>
            </a:pPr>
            <a:r>
              <a:rPr lang="en-US" dirty="0" smtClean="0"/>
              <a:t>Enables the region to avoid additional costly environmental controls on other industries</a:t>
            </a:r>
          </a:p>
          <a:p>
            <a:pPr marL="171450" indent="-171450">
              <a:buFont typeface="Arial" pitchFamily="34" charset="0"/>
              <a:buChar char="•"/>
            </a:pPr>
            <a:r>
              <a:rPr lang="en-US" dirty="0" smtClean="0"/>
              <a:t>Decreases reliance on energy imports, saving ratepayers’ money</a:t>
            </a:r>
          </a:p>
          <a:p>
            <a:endParaRPr lang="en-US" dirty="0" smtClean="0"/>
          </a:p>
          <a:p>
            <a:r>
              <a:rPr lang="en-US" dirty="0" smtClean="0"/>
              <a:t>Investing in clean technologies (like installing solar) can attract other clean tech businesses to an area.  Incorporating renewable energy into the electricity mix also has environmental benefits for other industries.</a:t>
            </a:r>
          </a:p>
        </p:txBody>
      </p:sp>
      <p:sp>
        <p:nvSpPr>
          <p:cNvPr id="596995"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19" tIns="46559" rIns="93119" bIns="46559" anchor="b"/>
          <a:lstStyle/>
          <a:p>
            <a:pPr algn="r" defTabSz="911225"/>
            <a:fld id="{C9DA58BB-9FE9-4483-8953-04116E0A730C}" type="slidenum">
              <a:rPr lang="en-US" sz="1200">
                <a:latin typeface="Calibri" pitchFamily="34" charset="0"/>
              </a:rPr>
              <a:pPr algn="r" defTabSz="911225"/>
              <a:t>46</a:t>
            </a:fld>
            <a:endParaRPr lang="en-US" sz="120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Notes Placeholder 2"/>
          <p:cNvSpPr>
            <a:spLocks noGrp="1"/>
          </p:cNvSpPr>
          <p:nvPr>
            <p:ph type="body" idx="1"/>
          </p:nvPr>
        </p:nvSpPr>
        <p:spPr/>
        <p:txBody>
          <a:bodyPr/>
          <a:lstStyle/>
          <a:p>
            <a:r>
              <a:rPr lang="en-US" dirty="0" smtClean="0"/>
              <a:t>Another benefit of solar is that it doesn’t always necessitate a choice between different land uses.  Solar is a distributed generation technology, so solar can be sited where there is electricity demand.  It is a dual land use technology – it can be installed on a rooftop, building integrated, or can be integrated with the transportation infrastructure.</a:t>
            </a:r>
          </a:p>
          <a:p>
            <a:endParaRPr lang="en-US" dirty="0" smtClean="0"/>
          </a:p>
          <a:p>
            <a:r>
              <a:rPr lang="en-US" dirty="0" smtClean="0"/>
              <a:t>Because electricity generation can be sited near electricity demand in built out areas, solar can reduce the need for transmission and distribution (T&amp;D) upgrades and service small loads which can be expensive.</a:t>
            </a:r>
          </a:p>
          <a:p>
            <a:endParaRPr lang="en-US" dirty="0" smtClean="0"/>
          </a:p>
          <a:p>
            <a:r>
              <a:rPr lang="en-US" dirty="0" smtClean="0"/>
              <a:t>Solar can also be a positive redevelopment strategy:</a:t>
            </a:r>
          </a:p>
          <a:p>
            <a:pPr marL="171450" indent="-171450">
              <a:buFont typeface="Arial" pitchFamily="34" charset="0"/>
              <a:buChar char="•"/>
            </a:pPr>
            <a:r>
              <a:rPr lang="en-US" dirty="0" smtClean="0"/>
              <a:t>It is consistent with sustainable, green, aesthetic standards</a:t>
            </a:r>
          </a:p>
          <a:p>
            <a:pPr marL="171450" indent="-171450">
              <a:buFont typeface="Arial" pitchFamily="34" charset="0"/>
              <a:buChar char="•"/>
            </a:pPr>
            <a:r>
              <a:rPr lang="en-US" dirty="0" smtClean="0"/>
              <a:t>Brownfields to </a:t>
            </a:r>
            <a:r>
              <a:rPr lang="en-US" dirty="0" err="1" smtClean="0"/>
              <a:t>Brightfields</a:t>
            </a:r>
            <a:r>
              <a:rPr lang="en-US" dirty="0" smtClean="0"/>
              <a:t>: The EPA estimates that there are 490,000 contaminated sites in the US.  Brockton </a:t>
            </a:r>
            <a:r>
              <a:rPr lang="en-US" dirty="0" err="1" smtClean="0"/>
              <a:t>Brightfields</a:t>
            </a:r>
            <a:r>
              <a:rPr lang="en-US" dirty="0" smtClean="0"/>
              <a:t> in Massachusetts has a 425 kW array sited on a remediated landfill.  This generates enough electricity to power 77 homes. Closed landfills or sites that do not have many other uses can be reused or repurposed to host solar installations.</a:t>
            </a:r>
          </a:p>
        </p:txBody>
      </p:sp>
      <p:sp>
        <p:nvSpPr>
          <p:cNvPr id="3" name="Slide Image Placeholder 2"/>
          <p:cNvSpPr>
            <a:spLocks noGrp="1" noRot="1" noChangeAspect="1"/>
          </p:cNvSpPr>
          <p:nvPr>
            <p:ph type="sldImg"/>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Notes Placeholder 2"/>
          <p:cNvSpPr>
            <a:spLocks noGrp="1"/>
          </p:cNvSpPr>
          <p:nvPr>
            <p:ph type="body" idx="1"/>
          </p:nvPr>
        </p:nvSpPr>
        <p:spPr/>
        <p:txBody>
          <a:bodyPr/>
          <a:lstStyle/>
          <a:p>
            <a:r>
              <a:rPr lang="en-US" dirty="0" smtClean="0"/>
              <a:t>Solar strengthens our energy infrastructure in a variety of ways.  It coincides with peak demand relatively well.  In addition, it increases portfolio diversity and reliability, decreases environmental risks to utilities, reduces utility investment risk, and can support a strained grid.</a:t>
            </a:r>
          </a:p>
          <a:p>
            <a:endParaRPr lang="en-US" dirty="0" smtClean="0"/>
          </a:p>
          <a:p>
            <a:r>
              <a:rPr lang="en-US" dirty="0" smtClean="0"/>
              <a:t>To expand upon how solar decreases environmental risk to utilities, environmental regulation is changing rapidly often without grandfathering.  A changing regulatory framework can pose a risk to utilities, including the following:</a:t>
            </a:r>
          </a:p>
          <a:p>
            <a:pPr marL="171450" indent="-171450">
              <a:buFont typeface="Arial" pitchFamily="34" charset="0"/>
              <a:buChar char="•"/>
            </a:pPr>
            <a:r>
              <a:rPr lang="en-US" dirty="0" smtClean="0"/>
              <a:t>The risk associated with making an investment in a ten year lead time coal plant, with an extremely large capacity and investment is much higher than small</a:t>
            </a:r>
          </a:p>
          <a:p>
            <a:pPr marL="171450" indent="-171450">
              <a:buFont typeface="Arial" pitchFamily="34" charset="0"/>
              <a:buChar char="•"/>
            </a:pPr>
            <a:r>
              <a:rPr lang="en-US" dirty="0" smtClean="0"/>
              <a:t>incremental investments in distributed PV systems. Even the two year lead time of a combined cycle plant has risk.</a:t>
            </a:r>
          </a:p>
          <a:p>
            <a:pPr marL="171450" indent="-171450">
              <a:buFont typeface="Arial" pitchFamily="34" charset="0"/>
              <a:buChar char="•"/>
            </a:pPr>
            <a:r>
              <a:rPr lang="en-US" dirty="0" smtClean="0"/>
              <a:t>Capital investments are recovered more quickly with immediate revenue streams.</a:t>
            </a:r>
          </a:p>
          <a:p>
            <a:pPr marL="171450" indent="-171450">
              <a:buFont typeface="Arial" pitchFamily="34" charset="0"/>
              <a:buChar char="•"/>
            </a:pPr>
            <a:r>
              <a:rPr lang="en-US" dirty="0" smtClean="0"/>
              <a:t>The impact and probability of non-availability of one large plant is much greater than 1000 small plants.</a:t>
            </a:r>
          </a:p>
          <a:p>
            <a:endParaRPr lang="en-US" dirty="0" smtClean="0"/>
          </a:p>
          <a:p>
            <a:r>
              <a:rPr lang="en-US" dirty="0" smtClean="0"/>
              <a:t>Also, solar also promotes energy security by reducing peak use of electricity.  There are benefits of distributed generation (reducing stresses on grid, etc.) – it is as available or more available than other types of power.</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3"/>
          <p:cNvSpPr>
            <a:spLocks noGrp="1"/>
          </p:cNvSpPr>
          <p:nvPr>
            <p:ph type="body" idx="1"/>
          </p:nvPr>
        </p:nvSpPr>
        <p:spPr>
          <a:xfrm>
            <a:off x="701675" y="4416425"/>
            <a:ext cx="5607050" cy="4879975"/>
          </a:xfrm>
        </p:spPr>
        <p:txBody>
          <a:bodyPr>
            <a:normAutofit fontScale="92500" lnSpcReduction="10000"/>
          </a:bodyPr>
          <a:lstStyle/>
          <a:p>
            <a:r>
              <a:rPr lang="en-US" dirty="0" smtClean="0"/>
              <a:t>When local governments lead solar efforts, they show leadership and social responsibility – there are lots of ways that local governments can affect change and improve conditions for solar.  Many barrier-reducing actions are under a local government’s purview.</a:t>
            </a:r>
          </a:p>
          <a:p>
            <a:r>
              <a:rPr lang="en-US" dirty="0" smtClean="0"/>
              <a:t>Often it takes the Mayor or the Council President to stand up and proclaim that their city is pro-solar before the market comes in.  </a:t>
            </a:r>
          </a:p>
          <a:p>
            <a:r>
              <a:rPr lang="en-US" dirty="0" smtClean="0"/>
              <a:t>Mayors and other elected and appointed officials are responsible for the welfare of their constituents. There is a lot of pressure to be socially responsible, but there is an equal amount of pressure to spend budgets wisely. </a:t>
            </a:r>
          </a:p>
          <a:p>
            <a:r>
              <a:rPr lang="en-US" dirty="0" smtClean="0"/>
              <a:t>But you don’t have to be a Mayor or the Council president to be a leader.  In fact, many of you are in a decision making position or in a position to make recommendations to decision makers.  </a:t>
            </a:r>
          </a:p>
          <a:p>
            <a:r>
              <a:rPr lang="en-US" dirty="0" smtClean="0"/>
              <a:t>When your city goes solar it inspires more installations  You can show leadership and social responsibility by:</a:t>
            </a:r>
          </a:p>
          <a:p>
            <a:pPr marL="171450" indent="-171450">
              <a:buFont typeface="Arial" pitchFamily="34" charset="0"/>
              <a:buChar char="•"/>
            </a:pPr>
            <a:r>
              <a:rPr lang="en-US" dirty="0" smtClean="0"/>
              <a:t>Inspiring more installations – which leads to job growth</a:t>
            </a:r>
          </a:p>
          <a:p>
            <a:pPr marL="171450" indent="-171450">
              <a:buFont typeface="Arial" pitchFamily="34" charset="0"/>
              <a:buChar char="•"/>
            </a:pPr>
            <a:r>
              <a:rPr lang="en-US" dirty="0" smtClean="0"/>
              <a:t>Reducing GHGs – which leads to an improved quality of life</a:t>
            </a:r>
          </a:p>
          <a:p>
            <a:pPr marL="171450" indent="-171450">
              <a:buFont typeface="Arial" pitchFamily="34" charset="0"/>
              <a:buChar char="•"/>
            </a:pPr>
            <a:r>
              <a:rPr lang="en-US" dirty="0" smtClean="0"/>
              <a:t>Encouraging property improvements – which leads to increased property values. In April 2011, Lawrence Berkeley National Lab did a study that solar adds approximately $17,000 in value to an average home.</a:t>
            </a:r>
          </a:p>
          <a:p>
            <a:pPr marL="171450" indent="-171450">
              <a:buFont typeface="Arial" pitchFamily="34" charset="0"/>
              <a:buChar char="•"/>
            </a:pPr>
            <a:r>
              <a:rPr lang="en-US" dirty="0" smtClean="0"/>
              <a:t>Working with local industry – which leads to an increase in private sector 	willingness to adopt solar and get involved</a:t>
            </a:r>
          </a:p>
          <a:p>
            <a:pPr marL="171450" indent="-171450">
              <a:buFont typeface="Arial" pitchFamily="34" charset="0"/>
              <a:buChar char="•"/>
            </a:pPr>
            <a:r>
              <a:rPr lang="en-US" dirty="0" smtClean="0"/>
              <a:t>Helping to save on operating costs – which leads to tax savings for constituents – in some ways you can lock in a low fixed rate over the course of 10-20 years</a:t>
            </a:r>
          </a:p>
          <a:p>
            <a:r>
              <a:rPr lang="en-US" dirty="0" smtClean="0"/>
              <a:t>The City of Rifle, CO put 2.3 MW of solar PV on a former uranium and vanadium processing site – reducing GHG emissions by 76,000 tons per year and saving City of Rifle taxpayers approximately $2 million by siting the project on contaminated land already owned by the City.</a:t>
            </a:r>
          </a:p>
          <a:p>
            <a:r>
              <a:rPr lang="en-US" dirty="0" smtClean="0"/>
              <a:t>You too can show leadership and social responsibility by helping to lead solar efforts in your community.</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t>This is why we are bringing you today’s program. The Solar America Communities Outreach program is a five year Department of Energy program designed to increase the use and integration of solar energy in communities across the US.  </a:t>
            </a:r>
          </a:p>
          <a:p>
            <a:endParaRPr lang="en-US" sz="1100" dirty="0" smtClean="0"/>
          </a:p>
          <a:p>
            <a:r>
              <a:rPr lang="en-US" sz="1100" dirty="0" smtClean="0"/>
              <a:t>Led by two organizations – ICLEI Local Governments for Sustainability and ICMA (the International City/County Management Association)– several organizations and subject matter experts in the solar industry are all working together to bring solar best practices to communities nationwide.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Notes Placeholder 2"/>
          <p:cNvSpPr>
            <a:spLocks noGrp="1"/>
          </p:cNvSpPr>
          <p:nvPr>
            <p:ph type="body" idx="1"/>
          </p:nvPr>
        </p:nvSpPr>
        <p:spPr/>
        <p:txBody>
          <a:bodyPr/>
          <a:lstStyle/>
          <a:p>
            <a:r>
              <a:rPr lang="en-US" smtClean="0"/>
              <a:t>This 4 minute interview with Dana from Marin County, CA was produced by NACO.  It provides a bit of information on one of Marin County’s solar installations and their solar program.</a:t>
            </a:r>
          </a:p>
          <a:p>
            <a:endParaRPr lang="en-US" smtClean="0"/>
          </a:p>
          <a:p>
            <a:r>
              <a:rPr lang="en-US" smtClean="0"/>
              <a:t>YouTube video: </a:t>
            </a:r>
            <a:r>
              <a:rPr lang="en-US" smtClean="0">
                <a:hlinkClick r:id="rId3"/>
              </a:rPr>
              <a:t>www.youtube.com/watch?v=HLHlzLVY9gA</a:t>
            </a:r>
            <a:endParaRPr lang="en-US" smtClean="0"/>
          </a:p>
          <a:p>
            <a:endParaRPr lang="en-US" smtClean="0"/>
          </a:p>
          <a:p>
            <a:r>
              <a:rPr lang="en-US" smtClean="0"/>
              <a:t>Report on Best Practices: </a:t>
            </a:r>
            <a:r>
              <a:rPr lang="en-US" smtClean="0">
                <a:hlinkClick r:id="rId4"/>
              </a:rPr>
              <a:t>http://admin.naco.org/research/pubs/Documents/County%20Management%20and%20Structure/Research%20County%20Management%20and%20Structure/Best%20Practices%20Urban%20Sustainability.pdf</a:t>
            </a:r>
            <a:endParaRPr lang="en-US" smtClean="0"/>
          </a:p>
          <a:p>
            <a:endParaRPr lang="en-US" dirty="0" smtClean="0"/>
          </a:p>
        </p:txBody>
      </p:sp>
      <p:sp>
        <p:nvSpPr>
          <p:cNvPr id="198660" name="Slide Number Placeholder 3"/>
          <p:cNvSpPr>
            <a:spLocks noGrp="1"/>
          </p:cNvSpPr>
          <p:nvPr>
            <p:ph type="sldNum" sz="quarter" idx="5"/>
          </p:nvPr>
        </p:nvSpPr>
        <p:spPr/>
        <p:txBody>
          <a:bodyPr/>
          <a:lstStyle/>
          <a:p>
            <a:fld id="{FA25CACB-C77D-4D1B-A317-6B1D4BB6E62A}" type="slidenum">
              <a:rPr lang="en-US" smtClean="0"/>
              <a:pPr/>
              <a:t>50</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9"/>
          <p:cNvSpPr>
            <a:spLocks noGrp="1"/>
          </p:cNvSpPr>
          <p:nvPr>
            <p:ph type="body" idx="1"/>
          </p:nvPr>
        </p:nvSpPr>
        <p:spPr/>
        <p:txBody>
          <a:bodyPr/>
          <a:lstStyle/>
          <a:p>
            <a:r>
              <a:rPr lang="en-US" smtClean="0"/>
              <a:t>Even after consumers have been educated, barriers still remain. Solar is still only 1% of the overall energy mix  in the US.  Following a short break, we will talk about how to address many of the remaining barriers through policy.  Some of the remaining, real barriers, are the high up-front cost of solar.  There is a lack of financing to reduce the upfront costs of solar.  Existing utility policies may not be supportive of solar.  Solar is a new market for many communities and local governments must prove that funds are well spent.</a:t>
            </a:r>
          </a:p>
          <a:p>
            <a:endParaRPr lang="en-US" smtClean="0"/>
          </a:p>
          <a:p>
            <a:r>
              <a:rPr lang="en-US" smtClean="0"/>
              <a:t>Existing zoning laws may not accommodate solar.  Solar installations may be restricted by covenants.  Permitting can be costly or time-consuming.  Workers often need additional skills to join the solar workforce.  But as we will learn next, we can improve these locally-controlled circumstances to encourage more solar!</a:t>
            </a:r>
          </a:p>
          <a:p>
            <a:endParaRPr lang="en-US" smtClean="0"/>
          </a:p>
          <a:p>
            <a:r>
              <a:rPr lang="en-US" smtClean="0"/>
              <a:t>Local governments must prove that funds are well spent and many people feel that energy efficiency (and other low hanging fruit) should come first.</a:t>
            </a:r>
          </a:p>
          <a:p>
            <a:endParaRPr lang="en-US" smtClean="0"/>
          </a:p>
          <a:p>
            <a:pPr lvl="1"/>
            <a:endParaRPr lang="en-US" smtClean="0"/>
          </a:p>
          <a:p>
            <a:endParaRPr lang="en-US" smtClean="0"/>
          </a:p>
          <a:p>
            <a:pPr lvl="1"/>
            <a:endParaRPr lang="en-US" smtClean="0"/>
          </a:p>
          <a:p>
            <a:pPr lvl="1"/>
            <a:endParaRPr lang="en-US" smtClean="0"/>
          </a:p>
          <a:p>
            <a:endParaRPr lang="en-US" smtClean="0"/>
          </a:p>
          <a:p>
            <a:endParaRPr lang="en-US" dirty="0" smtClean="0"/>
          </a:p>
        </p:txBody>
      </p:sp>
      <p:sp>
        <p:nvSpPr>
          <p:cNvPr id="607235"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59" tIns="46580" rIns="93159" bIns="46580" anchor="b"/>
          <a:lstStyle/>
          <a:p>
            <a:pPr algn="r" defTabSz="911225"/>
            <a:fld id="{FCF3A26B-D726-4618-80F7-EB76E2AA26F0}" type="slidenum">
              <a:rPr lang="en-US" sz="1200">
                <a:latin typeface="Calibri" pitchFamily="34" charset="0"/>
              </a:rPr>
              <a:pPr algn="r" defTabSz="911225"/>
              <a:t>51</a:t>
            </a:fld>
            <a:endParaRPr lang="en-US" sz="120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Notes Placeholder 2"/>
          <p:cNvSpPr>
            <a:spLocks noGrp="1"/>
          </p:cNvSpPr>
          <p:nvPr>
            <p:ph type="body" idx="1"/>
          </p:nvPr>
        </p:nvSpPr>
        <p:spPr/>
        <p:txBody>
          <a:bodyPr/>
          <a:lstStyle/>
          <a:p>
            <a:r>
              <a:rPr lang="en-US" smtClean="0"/>
              <a:t>3 SEIA Solar Generation USA Road Trip videos will play during break.</a:t>
            </a:r>
            <a:endParaRPr lang="en-US" dirty="0" smtClean="0"/>
          </a:p>
        </p:txBody>
      </p:sp>
      <p:sp>
        <p:nvSpPr>
          <p:cNvPr id="212996" name="Slide Number Placeholder 3"/>
          <p:cNvSpPr>
            <a:spLocks noGrp="1"/>
          </p:cNvSpPr>
          <p:nvPr>
            <p:ph type="sldNum" sz="quarter" idx="5"/>
          </p:nvPr>
        </p:nvSpPr>
        <p:spPr/>
        <p:txBody>
          <a:bodyPr/>
          <a:lstStyle/>
          <a:p>
            <a:fld id="{CB7FAEB4-116F-420D-A371-815070387539}" type="slidenum">
              <a:rPr lang="en-US" smtClean="0"/>
              <a:pPr/>
              <a:t>52</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3"/>
          <p:cNvSpPr>
            <a:spLocks noGrp="1"/>
          </p:cNvSpPr>
          <p:nvPr>
            <p:ph type="body" idx="1"/>
          </p:nvPr>
        </p:nvSpPr>
        <p:spPr/>
        <p:txBody>
          <a:bodyPr/>
          <a:lstStyle/>
          <a:p>
            <a:r>
              <a:rPr lang="en-US" smtClean="0"/>
              <a:t>In 2010, SEIA contracted an award-winning director and producer to interview remarkable solar advocates and tour equally as impressive solar installations. Released in three short webisodes, the “Solar Generation USA Road Trip” takes you on a coast-to-coast excursion where solar bears, solar bread, solar wine, a solar powered governor’s mansion, and solar EV charging stations are discovered. </a:t>
            </a:r>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Rot="1" noChangeAspect="1" noTextEdit="1"/>
          </p:cNvSpPr>
          <p:nvPr>
            <p:ph type="sldImg"/>
          </p:nvPr>
        </p:nvSpPr>
        <p:spPr bwMode="auto">
          <a:noFill/>
          <a:ln>
            <a:solidFill>
              <a:srgbClr val="000000"/>
            </a:solidFill>
            <a:miter lim="800000"/>
            <a:headEnd/>
            <a:tailEnd/>
          </a:ln>
        </p:spPr>
      </p:sp>
      <p:sp>
        <p:nvSpPr>
          <p:cNvPr id="6133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Grp="1" noRot="1" noChangeAspect="1" noTextEdit="1"/>
          </p:cNvSpPr>
          <p:nvPr>
            <p:ph type="sldImg"/>
          </p:nvPr>
        </p:nvSpPr>
        <p:spPr bwMode="auto">
          <a:noFill/>
          <a:ln>
            <a:solidFill>
              <a:srgbClr val="000000"/>
            </a:solidFill>
            <a:miter lim="800000"/>
            <a:headEnd/>
            <a:tailEnd/>
          </a:ln>
        </p:spPr>
      </p:sp>
      <p:sp>
        <p:nvSpPr>
          <p:cNvPr id="6154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Hopefully we’ve dispelled some of the myths about solar. However, it is important to realized that real barriers remain. Supportive policies and programs at all levels of government are an important aspect of local adoption and advancement.  </a:t>
            </a:r>
          </a:p>
          <a:p>
            <a:endParaRPr lang="en-US" dirty="0" smtClean="0"/>
          </a:p>
          <a:p>
            <a:r>
              <a:rPr lang="en-US" dirty="0" smtClean="0"/>
              <a:t>POLICIES and other measures might be considered Financial or Regulatory, but in reality the dividing line between these two categories is very fuzzy. Regulatory measures often directly or indirectly impact the financial aspects of a project.</a:t>
            </a:r>
          </a:p>
          <a:p>
            <a:endParaRPr lang="en-US" dirty="0" smtClean="0"/>
          </a:p>
          <a:p>
            <a:r>
              <a:rPr lang="en-US" dirty="0" smtClean="0"/>
              <a:t>Different measures may be enabled by different levels of government but… </a:t>
            </a:r>
          </a:p>
          <a:p>
            <a:pPr marL="171450" indent="-171450">
              <a:buFont typeface="Arial" pitchFamily="34" charset="0"/>
              <a:buChar char="•"/>
            </a:pPr>
            <a:r>
              <a:rPr lang="en-US" dirty="0" smtClean="0"/>
              <a:t> State and local authority/ability often overlap</a:t>
            </a:r>
          </a:p>
          <a:p>
            <a:pPr marL="171450" indent="-171450">
              <a:buFont typeface="Arial" pitchFamily="34" charset="0"/>
              <a:buChar char="•"/>
            </a:pPr>
            <a:r>
              <a:rPr lang="en-US" dirty="0" smtClean="0"/>
              <a:t> Jurisdictions with municipal utilities have more extensive policy options because they can directly affect utility operations and practices.	</a:t>
            </a:r>
          </a:p>
          <a:p>
            <a:endParaRPr lang="en-US" dirty="0" smtClean="0"/>
          </a:p>
          <a:p>
            <a:r>
              <a:rPr lang="en-US" dirty="0" smtClean="0"/>
              <a:t>At state level we see a combination of legislation, public utilities commission regulation, and occasional Governor’s Executive Orders.</a:t>
            </a:r>
          </a:p>
          <a:p>
            <a:endParaRPr lang="en-US" dirty="0"/>
          </a:p>
        </p:txBody>
      </p:sp>
      <p:sp>
        <p:nvSpPr>
          <p:cNvPr id="4" name="Slide Number Placeholder 3"/>
          <p:cNvSpPr>
            <a:spLocks noGrp="1"/>
          </p:cNvSpPr>
          <p:nvPr>
            <p:ph type="sldNum" sz="quarter" idx="5"/>
          </p:nvPr>
        </p:nvSpPr>
        <p:spPr/>
        <p:txBody>
          <a:bodyPr/>
          <a:lstStyle/>
          <a:p>
            <a:fld id="{EA57024F-C531-429F-B43C-2B36AFFC1178}" type="slidenum">
              <a:rPr lang="en-US" smtClean="0"/>
              <a:pPr/>
              <a:t>56</a:t>
            </a:fld>
            <a:endParaRPr lang="en-US"/>
          </a:p>
        </p:txBody>
      </p:sp>
      <p:sp>
        <p:nvSpPr>
          <p:cNvPr id="6" name="Slide Image Placeholder 5"/>
          <p:cNvSpPr>
            <a:spLocks noGrp="1" noRot="1" noChangeAspect="1"/>
          </p:cNvSpPr>
          <p:nvPr>
            <p:ph type="sldImg"/>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3"/>
          <p:cNvSpPr>
            <a:spLocks noGrp="1"/>
          </p:cNvSpPr>
          <p:nvPr>
            <p:ph type="body" idx="1"/>
          </p:nvPr>
        </p:nvSpPr>
        <p:spPr>
          <a:xfrm>
            <a:off x="701675" y="4416425"/>
            <a:ext cx="5607050" cy="4879975"/>
          </a:xfrm>
        </p:spPr>
        <p:txBody>
          <a:bodyPr>
            <a:normAutofit/>
          </a:bodyPr>
          <a:lstStyle/>
          <a:p>
            <a:r>
              <a:rPr lang="en-US" dirty="0" smtClean="0"/>
              <a:t>In fact, solar installations aren’t dependent on having a great resource - this is one of the roles that policy plays.</a:t>
            </a:r>
          </a:p>
          <a:p>
            <a:r>
              <a:rPr lang="en-US" dirty="0" smtClean="0"/>
              <a:t>This is a Time Mapper of PV installations being installed across the U.S. through time. Created and maintained by NREL, three "layers" are used to convey different features of the Open PV database. The first "layer" consists of 200 points that represent the current PV installations happening at the current time. The second "layer" is a heat-map that shows the current intensity of installations. This "layer" slowly cools off as the intensity of installations fades over time. Finally, a third "layer" acts a map of existing PV installations. Each PV installation is plotted on the third "layer" so that as time passes a visual sense of PV density is portrayed. </a:t>
            </a:r>
          </a:p>
          <a:p>
            <a:r>
              <a:rPr lang="en-US" dirty="0" smtClean="0"/>
              <a:t>When viewing the evolution of the U.S. solar market, it is important to note that it is a slow building process. While some policies/programs such solar energy mandates for utilities and major rebate programs are comparatively more powerful than others, the reality is that the increased adoption of solar is supported by a variety of different policies which each evolve at their own pace. Overarching policies such as a solar energy mandate must be supported by other policies and programs such as favorable net metering, financing options, and the removal of regulatory impediments at the state and local level (e.g., siting prohibitions or solar access, permitting, interconnection, etc.). As the level of adoption increases, new barriers often present themselves and then need to be addressed in order to ensure that the industry continues to grow. In many cases, communities (and states) can take advantage of the lessons learned by other jurisdictions and hopefully avoid some of the impediments and issues that the “early adopters” experienced.   </a:t>
            </a:r>
          </a:p>
          <a:p>
            <a:endParaRPr lang="en-US" dirty="0" smtClean="0"/>
          </a:p>
          <a:p>
            <a:endParaRPr lang="en-US" dirty="0" smtClean="0"/>
          </a:p>
          <a:p>
            <a:endParaRPr lang="en-US" dirty="0" smtClean="0"/>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Notes Placeholder 2"/>
          <p:cNvSpPr>
            <a:spLocks noGrp="1"/>
          </p:cNvSpPr>
          <p:nvPr>
            <p:ph type="body" idx="1"/>
          </p:nvPr>
        </p:nvSpPr>
        <p:spPr>
          <a:xfrm>
            <a:off x="701675" y="4416425"/>
            <a:ext cx="5607050" cy="4878388"/>
          </a:xfrm>
        </p:spPr>
        <p:txBody>
          <a:bodyPr>
            <a:normAutofit fontScale="70000" lnSpcReduction="20000"/>
          </a:bodyPr>
          <a:lstStyle/>
          <a:p>
            <a:r>
              <a:rPr lang="en-US" dirty="0" smtClean="0"/>
              <a:t>While the state policy context is important, in many cases communities can enact similar policies or offer supplemental programs which build upon state actions. Thus, the local government “policy tool box” includes the state framework as well as the additional options or opportunities created by that framework</a:t>
            </a:r>
          </a:p>
          <a:p>
            <a:pPr marL="171450" indent="-171450">
              <a:buFont typeface="Arial" pitchFamily="34" charset="0"/>
              <a:buChar char="•"/>
            </a:pPr>
            <a:r>
              <a:rPr lang="en-US" dirty="0" smtClean="0"/>
              <a:t>State policy context is an important part of determining the most effective way to proceed with local programs (i.e., what’s missing that a local government can provide, or push for?). Local initiatives take advantage of the state policies which all local jurisdictions enjoy and offer the opportunity to “stand” out.</a:t>
            </a:r>
          </a:p>
          <a:p>
            <a:pPr marL="171450" indent="-171450">
              <a:buFont typeface="Arial" pitchFamily="34" charset="0"/>
              <a:buChar char="•"/>
            </a:pPr>
            <a:r>
              <a:rPr lang="en-US" dirty="0" smtClean="0"/>
              <a:t>Favorable policies don’t spontaneously arise. Where lack of favorable state policies exist, local governments can be a valuable voice in support of improving those policies.</a:t>
            </a:r>
          </a:p>
          <a:p>
            <a:r>
              <a:rPr lang="en-US" dirty="0" smtClean="0"/>
              <a:t>For future widespread development of solar power in the US, it is crucial that cities recognize and learn from barriers that have been present in other parts of the country, and develop strategies to overcome these hurdles. The slide above is acronym heavy, so below are some basic definitions for these terms.</a:t>
            </a:r>
          </a:p>
          <a:p>
            <a:r>
              <a:rPr lang="en-US" dirty="0" smtClean="0"/>
              <a:t>Renewable Portfolio Standards (RPS) – A mandatory target for utilities to procure renewables, sometimes with specific requirements for solar or distributed generation. This is usually a state level policy. It is also important to note that an RPS is fundamentally a goal, not necessarily a path to reaching that goal. It does however help to create a long-term “demand” for solar that is necessary in order to build the industry. SRECs are a type of performance incentive, but their value typically fluctuates with the market rather than being guaranteed.</a:t>
            </a:r>
          </a:p>
          <a:p>
            <a:r>
              <a:rPr lang="en-US" dirty="0" smtClean="0"/>
              <a:t>Rebates – Rebates or grants help lower upfront cost of installing solar. These are often funded at the state level through electricity ratepayer surcharges, but many examples of local and utility programs exist as well.  </a:t>
            </a:r>
          </a:p>
          <a:p>
            <a:r>
              <a:rPr lang="en-US" dirty="0" smtClean="0"/>
              <a:t>PBIs/Feed-in Tariffs – Performance based incentives or PBIs provide an additional revenue stream which accrues as the solar facility generates energy (e.g., $/kWh). The Feed-in Tariff or FIT is a special kind of direct incentive, common in Europe, which pays for energy production through a long-term, standard contract.  The use of a long-term standard contract creates a guaranteed revenue stream which in turn improves the ability to finance a given project.</a:t>
            </a:r>
          </a:p>
          <a:p>
            <a:r>
              <a:rPr lang="en-US" dirty="0" smtClean="0"/>
              <a:t>Third-party Ownership Models – Refers to an arrangement where a professional solar service provider owns, operates, and finances a system on the site of the customer, but the customer receives the benefits of the on-site generation (i.e., reduced energy costs). This model is increasingly common these days for a variety of reasons, but the viability is often affected by the availability of incentives and state laws which permit or prohibit such arrangements. </a:t>
            </a:r>
          </a:p>
          <a:p>
            <a:r>
              <a:rPr lang="en-US" dirty="0" smtClean="0"/>
              <a:t>Property Assessed Clean Energy (PACE) Financing Models – PACE is a locally implemented financing program backed by the security of property tax assessments on the host site (loan paid back as a special assessment on property taxes). While implemented at the local level, PACE financing must typically be authorized at the state level.</a:t>
            </a:r>
          </a:p>
          <a:p>
            <a:r>
              <a:rPr lang="en-US" dirty="0" smtClean="0"/>
              <a:t>Low-interest Loans – State or local programs that provide additional financing options for those without access to financing, or better financing terms</a:t>
            </a:r>
          </a:p>
          <a:p>
            <a:r>
              <a:rPr lang="en-US" dirty="0" smtClean="0"/>
              <a:t>Group Purchasing – Bulk buying can result in lower equipment and installation prices. In  reality this is a program rather than a policy, and can be implemented with a varying level of local government involvement (i.e., from full program administration at the local government level to technical assistance to completely private) </a:t>
            </a:r>
          </a:p>
          <a:p>
            <a:r>
              <a:rPr lang="en-US" dirty="0" smtClean="0"/>
              <a:t>Community Solar – Refers generally to centralized solar project(s), owned by multiple community members who all share in the benefits. This arrangement can make solar more flexible and equitable. In reality a type of program rather than a policy, but viability can be heavily influenced by policy (e.g., ability to offer “virtual net metering”)</a:t>
            </a:r>
          </a:p>
          <a:p>
            <a:r>
              <a:rPr lang="en-US" dirty="0" smtClean="0"/>
              <a:t>Property and Sales Tax Incentives – Complementary incentives which can improve financial viability of a project. In some cases these may already exist at the state level, but may need to be authorized at the state level in order to be implemented at the local level. Property tax incentives may include exemptions, special assessments, tax credits, abatements, or payment in lieu of taxes (usually only for large projects). Sales tax incentives would typically be exemptions. </a:t>
            </a:r>
          </a:p>
        </p:txBody>
      </p:sp>
      <p:sp>
        <p:nvSpPr>
          <p:cNvPr id="216068" name="Slide Number Placeholder 3"/>
          <p:cNvSpPr>
            <a:spLocks noGrp="1"/>
          </p:cNvSpPr>
          <p:nvPr>
            <p:ph type="sldNum" sz="quarter" idx="5"/>
          </p:nvPr>
        </p:nvSpPr>
        <p:spPr/>
        <p:txBody>
          <a:bodyPr/>
          <a:lstStyle/>
          <a:p>
            <a:fld id="{1F222781-6294-42D8-8A2A-25F5568DF549}" type="slidenum">
              <a:rPr lang="en-US" smtClean="0"/>
              <a:pPr/>
              <a:t>58</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Notes Placeholder 2"/>
          <p:cNvSpPr>
            <a:spLocks noGrp="1"/>
          </p:cNvSpPr>
          <p:nvPr>
            <p:ph type="body" idx="1"/>
          </p:nvPr>
        </p:nvSpPr>
        <p:spPr/>
        <p:txBody>
          <a:bodyPr/>
          <a:lstStyle/>
          <a:p>
            <a:r>
              <a:rPr lang="en-US" dirty="0" smtClean="0"/>
              <a:t>Again, the distinction between regulatory and financial policies and measures is fuzzy. Below are some basic definitions associated with the terms in the slide.</a:t>
            </a:r>
          </a:p>
          <a:p>
            <a:r>
              <a:rPr lang="en-US" dirty="0" smtClean="0"/>
              <a:t>Interconnection: The technical standards and processes involved in connecting a system to the electric grid (equipment standards, timelines, contacts, review criteria, etc.)</a:t>
            </a:r>
          </a:p>
          <a:p>
            <a:r>
              <a:rPr lang="en-US" dirty="0" smtClean="0"/>
              <a:t>Net Metering: System energy production does not always match customer consumption in real time. Net metering rules determine how the excess which a customer sends back on the grid during a specified time period is valued.</a:t>
            </a:r>
          </a:p>
          <a:p>
            <a:r>
              <a:rPr lang="en-US" dirty="0" smtClean="0"/>
              <a:t>Rate Structures: A customer’s rate structure is important in determining the value of solar to a customer because it determines the value of not purchasing that electricity. Different kinds of rate structures are more or less favorable to solar although the right rate in many cases depends on the customer. </a:t>
            </a:r>
          </a:p>
          <a:p>
            <a:r>
              <a:rPr lang="en-US" dirty="0" smtClean="0"/>
              <a:t>Siting: Can I install a system? Where can a system be installed? What private and public limitations might be placed on a hypothetical installation?</a:t>
            </a:r>
          </a:p>
          <a:p>
            <a:r>
              <a:rPr lang="en-US" dirty="0" smtClean="0"/>
              <a:t>Permitting and Inspection: What permits or permissions are needed? What do they cost? How long does it take?</a:t>
            </a:r>
          </a:p>
          <a:p>
            <a:r>
              <a:rPr lang="en-US" dirty="0" smtClean="0"/>
              <a:t>Training: High-quality, safe systems are in everyone’s best interest.  To achieve this goal, solar training is essential on both the contractor and code official side of the equation.</a:t>
            </a:r>
          </a:p>
          <a:p>
            <a:endParaRPr lang="en-US" dirty="0" smtClean="0"/>
          </a:p>
        </p:txBody>
      </p:sp>
      <p:sp>
        <p:nvSpPr>
          <p:cNvPr id="217092" name="Slide Number Placeholder 3"/>
          <p:cNvSpPr>
            <a:spLocks noGrp="1"/>
          </p:cNvSpPr>
          <p:nvPr>
            <p:ph type="sldNum" sz="quarter" idx="5"/>
          </p:nvPr>
        </p:nvSpPr>
        <p:spPr/>
        <p:txBody>
          <a:bodyPr/>
          <a:lstStyle/>
          <a:p>
            <a:fld id="{B5B5C610-C4D0-44AB-B9A2-76313E3BA4F1}" type="slidenum">
              <a:rPr lang="en-US" smtClean="0"/>
              <a:pPr/>
              <a:t>59</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1204913" y="696913"/>
            <a:ext cx="4600575" cy="3486150"/>
          </a:xfrm>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t>Just to give you a little background, the Solar America Communities program was inspired by the highly successful Solar America Cities program where the Department of Energy competitively selected 25 US cities in diverse regions throughout the country as Solar America Cities.  This program began in 2007 and is still in operation.  </a:t>
            </a:r>
          </a:p>
          <a:p>
            <a:endParaRPr lang="en-US" sz="1100" dirty="0" smtClean="0"/>
          </a:p>
          <a:p>
            <a:r>
              <a:rPr lang="en-US" sz="1100" dirty="0" smtClean="0"/>
              <a:t>Based on the success of its partnerships with these cities,  DOE decided to expand the program to conduct outreach to many more local governments throughout the country to share the lessons learned and best practices from the partner cities. As the Solar America Cities program evolved to include this new outreach effort , the program has been renamed Solar America Communities to reflect DOE’s commitment to supporting solar initiatives in all types of local jurisdictions, including cities and counties.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Notes Placeholder 2"/>
          <p:cNvSpPr>
            <a:spLocks noGrp="1"/>
          </p:cNvSpPr>
          <p:nvPr>
            <p:ph type="body" idx="1"/>
          </p:nvPr>
        </p:nvSpPr>
        <p:spPr/>
        <p:txBody>
          <a:bodyPr/>
          <a:lstStyle/>
          <a:p>
            <a:r>
              <a:rPr lang="en-US" smtClean="0"/>
              <a:t>The RPS, state tax credits, and third-party ownership laws are dominantly state level policies, although jurisdictions with a municipal utility may set their own solar RPS targets or permit/prohibit third-party ownership structures. It is however important to note that communities or coalitions of communities can be powerful advocates for more favorable state policies.  For instance, Salt Lake City was able to successfully advocate for state legislation removing restrictions on third-party ownership for non-profits, schools, and public facilities (as well as improved net metering and interconnection standards).  </a:t>
            </a:r>
          </a:p>
          <a:p>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Notes Placeholder 2"/>
          <p:cNvSpPr>
            <a:spLocks noGrp="1"/>
          </p:cNvSpPr>
          <p:nvPr>
            <p:ph type="body" idx="1"/>
          </p:nvPr>
        </p:nvSpPr>
        <p:spPr/>
        <p:txBody>
          <a:bodyPr/>
          <a:lstStyle/>
          <a:p>
            <a:r>
              <a:rPr lang="en-US" smtClean="0"/>
              <a:t>This slide addresses policies and programs that have a healthy level of overlap and complementary nature at the state and local level.  Local programs can be designed to build off of or supplement existing state programs or can fill gaps in existing state policies.  For instance, Texas does not have a state level solar rebate program, but a number of local rebates (usually through municipal utilities) have created local solar clusters in the state.  Care should be taken to make sure that any local program properly considers the existing opportunities and pursues programs that are not duplicative or unnecessary. For example, in Maryland at least one county (Howard County) is contemplating removing its local property tax credit for solar facilities because it is oversubscribed with a long waiting list, and may in fact be unnecessary because other state energy programs provide an incentive significant enough to attract investment.  </a:t>
            </a:r>
          </a:p>
          <a:p>
            <a:endParaRPr lang="en-US" smtClean="0"/>
          </a:p>
          <a:p>
            <a:r>
              <a:rPr lang="en-US" smtClean="0"/>
              <a:t>Community solar programs and certain property tax incentive programs may be implemented at the local level, but in many cases require some form of state enabling legislation, such as the promulgation of rules governing virtual net metering, or the creation of a local option to offer property tax credits. </a:t>
            </a:r>
          </a:p>
          <a:p>
            <a:endParaRPr lang="en-US" smtClean="0"/>
          </a:p>
          <a:p>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Notes Placeholder 2"/>
          <p:cNvSpPr>
            <a:spLocks noGrp="1"/>
          </p:cNvSpPr>
          <p:nvPr>
            <p:ph type="body" idx="1"/>
          </p:nvPr>
        </p:nvSpPr>
        <p:spPr/>
        <p:txBody>
          <a:bodyPr/>
          <a:lstStyle/>
          <a:p>
            <a:r>
              <a:rPr lang="en-US" smtClean="0"/>
              <a:t>Utility policies, or changes there to, may be undertaken through advocacy at the state level, or through direct influence at the local level in jurisdictions where there is a municipal utility.  It may also be possible for a large energy purchaser (e.g., a municipal government) to extract concessions or cooperation from an incumbent investor-owned utility or even a cooperatively owned utility.  Net metering and rate structure play directly to the long-term value that a solar energy system has to a customer. Interconnection may indirectly impact project costs and timelines, and some provisions could conceivably prevent a project from being built at all (e.g., if the proper level of insurance is not available, or contains provisions which are not supported by the policies available). One truly important part about interconnection standards is simply that they actually be standardized across multiple jurisdictions.  </a:t>
            </a:r>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Notes Placeholder 2"/>
          <p:cNvSpPr>
            <a:spLocks noGrp="1"/>
          </p:cNvSpPr>
          <p:nvPr>
            <p:ph type="body" idx="1"/>
          </p:nvPr>
        </p:nvSpPr>
        <p:spPr/>
        <p:txBody>
          <a:bodyPr/>
          <a:lstStyle/>
          <a:p>
            <a:r>
              <a:rPr lang="en-US" dirty="0" smtClean="0"/>
              <a:t>Policy can be used to overcome barriers</a:t>
            </a:r>
          </a:p>
          <a:p>
            <a:r>
              <a:rPr lang="en-US" dirty="0" smtClean="0"/>
              <a:t>Policies might be considered Financial or Regulatory measures, but ultimately, regulatory policies tend to affect the financial aspects of solar</a:t>
            </a:r>
          </a:p>
          <a:p>
            <a:r>
              <a:rPr lang="en-US" dirty="0" smtClean="0"/>
              <a:t>Different policies may be enabled by different levels of government but… </a:t>
            </a:r>
          </a:p>
          <a:p>
            <a:pPr marL="171450" indent="-171450">
              <a:buFont typeface="Arial" pitchFamily="34" charset="0"/>
              <a:buChar char="•"/>
            </a:pPr>
            <a:r>
              <a:rPr lang="en-US" dirty="0" smtClean="0"/>
              <a:t>State and local authority/ability often overlap</a:t>
            </a:r>
          </a:p>
          <a:p>
            <a:pPr marL="171450" indent="-171450">
              <a:buFont typeface="Arial" pitchFamily="34" charset="0"/>
              <a:buChar char="•"/>
            </a:pPr>
            <a:r>
              <a:rPr lang="en-US" dirty="0" smtClean="0"/>
              <a:t>Jurisdictions with municipal utilities have more extensive policy options	</a:t>
            </a:r>
          </a:p>
          <a:p>
            <a:r>
              <a:rPr lang="en-US" dirty="0" smtClean="0"/>
              <a:t>While the state policy context is important, in many cases communities can enact similar policies or offer supplemental programs which build upon state actions.</a:t>
            </a:r>
          </a:p>
          <a:p>
            <a:r>
              <a:rPr lang="en-US" dirty="0" smtClean="0"/>
              <a:t>Define each policy type briefly and emphasize that the state policy context is an important part of determining the most effective way to proceed with local programs.  Note that many of these policies have a local iteration.</a:t>
            </a:r>
          </a:p>
          <a:p>
            <a:r>
              <a:rPr lang="en-US" dirty="0" smtClean="0"/>
              <a:t>Details about these can be found in the Resources section</a:t>
            </a:r>
          </a:p>
          <a:p>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Slide Image Placeholder 1"/>
          <p:cNvSpPr>
            <a:spLocks noGrp="1" noRot="1" noChangeAspect="1"/>
          </p:cNvSpPr>
          <p:nvPr>
            <p:ph type="sldImg"/>
          </p:nvPr>
        </p:nvSpPr>
        <p:spPr bwMode="auto">
          <a:noFill/>
          <a:ln>
            <a:solidFill>
              <a:srgbClr val="000000"/>
            </a:solidFill>
            <a:miter lim="800000"/>
            <a:headEnd/>
            <a:tailEnd/>
          </a:ln>
        </p:spPr>
      </p:sp>
      <p:sp>
        <p:nvSpPr>
          <p:cNvPr id="633858" name="Notes Placeholder 2"/>
          <p:cNvSpPr>
            <a:spLocks noGrp="1"/>
          </p:cNvSpPr>
          <p:nvPr>
            <p:ph type="body" idx="1"/>
          </p:nvPr>
        </p:nvSpPr>
        <p:spPr bwMode="auto">
          <a:noFill/>
        </p:spPr>
        <p:txBody>
          <a:bodyPr wrap="square" numCol="1" anchor="t" anchorCtr="0" compatLnSpc="1">
            <a:prstTxWarp prst="textNoShape">
              <a:avLst/>
            </a:prstTxWarp>
          </a:bodyPr>
          <a:lstStyle/>
          <a:p>
            <a:pPr defTabSz="858791"/>
            <a:r>
              <a:rPr lang="en-US" dirty="0" smtClean="0"/>
              <a:t>Financing programs are vital to overcoming the barrier to the high initial cost of solar applications. However, once those programs are in place and the market responds, it is essential to make sure those programs continue or have a planned “exit strategy” to avoid catastrophic market failures. Examples of programs that are not sustainable include incentive programs that quickly become over subscribed and create waiting lists, programs with artificial caps that create market bubbles, and programs that don’t take into consideration the declining prices of solar panels that will surely result over time and create wasteful spending of public funds. [insert here some of the information on evolving financing mechanisms] </a:t>
            </a:r>
          </a:p>
          <a:p>
            <a:pPr defTabSz="85879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Notes Placeholder 2"/>
          <p:cNvSpPr>
            <a:spLocks noGrp="1"/>
          </p:cNvSpPr>
          <p:nvPr>
            <p:ph type="body" idx="1"/>
          </p:nvPr>
        </p:nvSpPr>
        <p:spPr/>
        <p:txBody>
          <a:bodyPr>
            <a:normAutofit fontScale="77500" lnSpcReduction="20000"/>
          </a:bodyPr>
          <a:lstStyle/>
          <a:p>
            <a:r>
              <a:rPr lang="en-US" dirty="0" smtClean="0"/>
              <a:t>Retail power purchase agreements (PPAs) and leases are often available for all sectors (e.g., residential, commercial, tax-exempt)</a:t>
            </a:r>
          </a:p>
          <a:p>
            <a:r>
              <a:rPr lang="en-US" dirty="0" smtClean="0"/>
              <a:t>State (utility regulation, incentives) and federal policy (tax credits) influence what may be offered in a given state at any given time. Developers may only operate in certain markets (i.e., states) </a:t>
            </a:r>
          </a:p>
          <a:p>
            <a:r>
              <a:rPr lang="en-US" dirty="0" smtClean="0"/>
              <a:t>At retail level, around 50% of systems are installed with PPA</a:t>
            </a:r>
          </a:p>
          <a:p>
            <a:r>
              <a:rPr lang="en-US" dirty="0" smtClean="0"/>
              <a:t>Under third party ownership, tax incentives accrue to system owner (i.e., solar service provider) rather than the site owner. These filter down to the customer through the price paid by the customer under a PPA or a lease.</a:t>
            </a:r>
          </a:p>
          <a:p>
            <a:r>
              <a:rPr lang="en-US" dirty="0" smtClean="0"/>
              <a:t>Local governments may be able to facilitate the use of third-party financing options by forming partnerships with solar service companies, pursue local (e.g., permitting) or state law (legality of model) to make the local environment more attractive. Local governments may also pursue projects under a third-party ownership arrangement themselves.</a:t>
            </a:r>
          </a:p>
          <a:p>
            <a:r>
              <a:rPr lang="en-US" dirty="0" smtClean="0"/>
              <a:t>There is an increasing pool of solar financiers offering residential PPAs -- </a:t>
            </a:r>
            <a:r>
              <a:rPr lang="en-US" dirty="0" err="1" smtClean="0">
                <a:hlinkClick r:id="rId3"/>
              </a:rPr>
              <a:t>SolarCity</a:t>
            </a:r>
            <a:r>
              <a:rPr lang="en-US" dirty="0" smtClean="0"/>
              <a:t>, </a:t>
            </a:r>
            <a:r>
              <a:rPr lang="en-US" dirty="0" err="1" smtClean="0">
                <a:hlinkClick r:id="rId4"/>
              </a:rPr>
              <a:t>SunRun</a:t>
            </a:r>
            <a:r>
              <a:rPr lang="en-US" dirty="0" smtClean="0"/>
              <a:t>, </a:t>
            </a:r>
            <a:r>
              <a:rPr lang="en-US" dirty="0" err="1" smtClean="0"/>
              <a:t>Sungevity</a:t>
            </a:r>
            <a:r>
              <a:rPr lang="en-US" dirty="0" smtClean="0"/>
              <a:t>, &amp; </a:t>
            </a:r>
            <a:r>
              <a:rPr lang="en-US" dirty="0" err="1" smtClean="0"/>
              <a:t>BrightGrid</a:t>
            </a:r>
            <a:r>
              <a:rPr lang="en-US" dirty="0" smtClean="0"/>
              <a:t> in NY are some examples of this. Each of these firms has their own spin on the business plan; for example, </a:t>
            </a:r>
            <a:r>
              <a:rPr lang="en-US" dirty="0" err="1" smtClean="0"/>
              <a:t>SolarCity</a:t>
            </a:r>
            <a:r>
              <a:rPr lang="en-US" dirty="0" smtClean="0"/>
              <a:t> does the actual installation while </a:t>
            </a:r>
            <a:r>
              <a:rPr lang="en-US" dirty="0" err="1" smtClean="0"/>
              <a:t>SunRun</a:t>
            </a:r>
            <a:r>
              <a:rPr lang="en-US" dirty="0" smtClean="0"/>
              <a:t> and </a:t>
            </a:r>
            <a:r>
              <a:rPr lang="en-US" dirty="0" err="1" smtClean="0"/>
              <a:t>Sungevity</a:t>
            </a:r>
            <a:r>
              <a:rPr lang="en-US" dirty="0" smtClean="0"/>
              <a:t> work with a network of installers.</a:t>
            </a:r>
          </a:p>
          <a:p>
            <a:r>
              <a:rPr lang="en-US" dirty="0" smtClean="0"/>
              <a:t>Drawbacks to third-party ownership may include high transaction costs for commercial scale installations, thus third-party ownership in the commercial context has typically been limited to systems of 250 kW and above. At the same time, it could be that transaction costs are lower than for other financing methods (e.g., debt issuance). Public agencies may also experience a variety of other obstacles when electing to enter into a PPA (debt restrictions, contracting restrictions, competitive procurement requirements, site access).</a:t>
            </a:r>
          </a:p>
          <a:p>
            <a:r>
              <a:rPr lang="en-US" dirty="0" smtClean="0"/>
              <a:t>From the customer perspective, the real difference between a lease and a PPA is that under a lease the performance risk is placed on the customer. The customer pays the same amount regardless of what the system produces and if the system under-produces, the customer pays a higher utility bill. Under a PPA the customer only pays for what they get. Leases however may be simpler for a residential customer to understand.</a:t>
            </a:r>
          </a:p>
          <a:p>
            <a:r>
              <a:rPr lang="en-US" dirty="0" smtClean="0"/>
              <a:t>Resources</a:t>
            </a:r>
          </a:p>
          <a:p>
            <a:r>
              <a:rPr lang="en-US" dirty="0" smtClean="0"/>
              <a:t>The </a:t>
            </a:r>
            <a:r>
              <a:rPr lang="en-US" dirty="0" err="1" smtClean="0"/>
              <a:t>Lex</a:t>
            </a:r>
            <a:r>
              <a:rPr lang="en-US" dirty="0" smtClean="0"/>
              <a:t> </a:t>
            </a:r>
            <a:r>
              <a:rPr lang="en-US" dirty="0" err="1" smtClean="0"/>
              <a:t>Helius</a:t>
            </a:r>
            <a:r>
              <a:rPr lang="en-US" dirty="0" smtClean="0"/>
              <a:t> publication has a detailed description of the considerations which need to be addressed when entering a PPA: </a:t>
            </a:r>
            <a:r>
              <a:rPr lang="en-US" dirty="0" smtClean="0">
                <a:hlinkClick r:id="rId5"/>
              </a:rPr>
              <a:t>http://www.stoel.com/webfiles/lawofsolarenergy.pdf</a:t>
            </a:r>
            <a:r>
              <a:rPr lang="en-US" dirty="0" smtClean="0"/>
              <a:t>   </a:t>
            </a:r>
          </a:p>
          <a:p>
            <a:r>
              <a:rPr lang="en-US" dirty="0" smtClean="0"/>
              <a:t>The NREL PPA Checklist for State and Local Governments is also a good resource for local governments interested in this arrangement:  </a:t>
            </a:r>
            <a:r>
              <a:rPr lang="en-US" dirty="0" smtClean="0">
                <a:hlinkClick r:id="rId6"/>
              </a:rPr>
              <a:t>http://www.nrel.gov/docs/fy10osti/46668.pdf</a:t>
            </a:r>
            <a:r>
              <a:rPr lang="en-US" dirty="0" smtClean="0"/>
              <a:t> </a:t>
            </a:r>
          </a:p>
          <a:p>
            <a:endParaRPr lang="en-US" dirty="0"/>
          </a:p>
        </p:txBody>
      </p:sp>
      <p:sp>
        <p:nvSpPr>
          <p:cNvPr id="635907" name="Slide Number Placeholder 3"/>
          <p:cNvSpPr txBox="1">
            <a:spLocks noGrp="1"/>
          </p:cNvSpPr>
          <p:nvPr/>
        </p:nvSpPr>
        <p:spPr bwMode="auto">
          <a:xfrm>
            <a:off x="3970339" y="8828089"/>
            <a:ext cx="3038475" cy="466725"/>
          </a:xfrm>
          <a:prstGeom prst="rect">
            <a:avLst/>
          </a:prstGeom>
          <a:noFill/>
          <a:ln w="9525">
            <a:noFill/>
            <a:miter lim="800000"/>
            <a:headEnd/>
            <a:tailEnd/>
          </a:ln>
        </p:spPr>
        <p:txBody>
          <a:bodyPr lIns="93132" tIns="46566" rIns="93132" bIns="46566" anchor="b"/>
          <a:lstStyle/>
          <a:p>
            <a:pPr algn="r" defTabSz="909588"/>
            <a:fld id="{B3048B11-E546-48AC-B391-CC941CE5FF0B}" type="slidenum">
              <a:rPr lang="en-US" sz="1200">
                <a:latin typeface="Calibri" pitchFamily="34" charset="0"/>
              </a:rPr>
              <a:pPr algn="r" defTabSz="909588"/>
              <a:t>65</a:t>
            </a:fld>
            <a:endParaRPr lang="en-US" sz="1200" dirty="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5" name="Slide Number Placeholder 3"/>
          <p:cNvSpPr txBox="1">
            <a:spLocks noGrp="1"/>
          </p:cNvSpPr>
          <p:nvPr/>
        </p:nvSpPr>
        <p:spPr bwMode="auto">
          <a:xfrm>
            <a:off x="3970339" y="8828089"/>
            <a:ext cx="3038475" cy="466725"/>
          </a:xfrm>
          <a:prstGeom prst="rect">
            <a:avLst/>
          </a:prstGeom>
          <a:noFill/>
          <a:ln w="9525">
            <a:noFill/>
            <a:miter lim="800000"/>
            <a:headEnd/>
            <a:tailEnd/>
          </a:ln>
        </p:spPr>
        <p:txBody>
          <a:bodyPr lIns="93132" tIns="46566" rIns="93132" bIns="46566" anchor="b"/>
          <a:lstStyle/>
          <a:p>
            <a:pPr algn="r" defTabSz="909588"/>
            <a:fld id="{EC472964-D49A-4DBD-908A-B2B5029BFD68}" type="slidenum">
              <a:rPr lang="en-US" sz="1200">
                <a:latin typeface="Calibri" pitchFamily="34" charset="0"/>
              </a:rPr>
              <a:pPr algn="r" defTabSz="909588"/>
              <a:t>66</a:t>
            </a:fld>
            <a:endParaRPr lang="en-US" sz="1200" dirty="0">
              <a:latin typeface="Calibri" pitchFamily="34" charset="0"/>
            </a:endParaRPr>
          </a:p>
        </p:txBody>
      </p:sp>
      <p:sp>
        <p:nvSpPr>
          <p:cNvPr id="3" name="Slide Image Placeholder 2"/>
          <p:cNvSpPr>
            <a:spLocks noGrp="1" noRot="1" noChangeAspect="1"/>
          </p:cNvSpPr>
          <p:nvPr>
            <p:ph type="sldImg"/>
          </p:nvPr>
        </p:nvSpPr>
        <p:spPr/>
      </p:sp>
      <p:sp>
        <p:nvSpPr>
          <p:cNvPr id="4" name="Notes Placeholder 3"/>
          <p:cNvSpPr>
            <a:spLocks noGrp="1"/>
          </p:cNvSpPr>
          <p:nvPr>
            <p:ph type="body" sz="quarter" idx="10"/>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Notes Placeholder 2"/>
          <p:cNvSpPr>
            <a:spLocks noGrp="1"/>
          </p:cNvSpPr>
          <p:nvPr>
            <p:ph type="body" idx="1"/>
          </p:nvPr>
        </p:nvSpPr>
        <p:spPr/>
        <p:txBody>
          <a:bodyPr/>
          <a:lstStyle/>
          <a:p>
            <a:r>
              <a:rPr lang="en-US" smtClean="0"/>
              <a:t>This image is of The City of San Francisco’s 5 megawatt (MW) solar photovoltaic (PV) system, on top of the north basin of Sunset Reservoir, the City’s largest reservoir. </a:t>
            </a:r>
          </a:p>
          <a:p>
            <a:r>
              <a:rPr lang="en-US" smtClean="0"/>
              <a:t> </a:t>
            </a:r>
          </a:p>
          <a:p>
            <a:r>
              <a:rPr lang="en-US" smtClean="0"/>
              <a:t>Sunset Reservoir Solar Project (San Francisco PPA)</a:t>
            </a:r>
          </a:p>
          <a:p>
            <a:r>
              <a:rPr lang="en-US" smtClean="0"/>
              <a:t>The City of San Francisco’s 5 megawatt (MW) solar photovoltaic (PV) system, on top of the north basin of Sunset Reservoir, the City’s largest reservoir.  Completed in 2010, nearly 25,000 solar panels installed covering an area the size of 12 football fields.  The Sunset Reservoir Solar Project is California’s largest solar PV system and the nation’s largest municipal solar project.  With this installation, the total municipal solar generation in San Francisco will more than triple from the current 2 MW to 7 MW. Over the 25-year life of the project, the system will reduce carbon emissions by more than 109,000 metric tons, equivalent to taking more than 1,000 typical San Francisco residences off the grid. PPA with Recurrent Energy.  Over the 25-year life of the contract, the city estimates that the power purchased from the project will cost $50.3 million, $36 million less than the lifetime cost of $86.3 million had the city built and financed the system itself. Under the agreement, Recurrent Energy also assumes all the risk of financing, building, and operating the project. The SFPUC is responsible only for purchasing the solar power produced at a competitive rate. Photo credit: SFPUC</a:t>
            </a:r>
          </a:p>
          <a:p>
            <a:endParaRPr lang="en-US" smtClean="0"/>
          </a:p>
          <a:p>
            <a:endParaRPr lang="en-US" dirty="0" smtClean="0"/>
          </a:p>
        </p:txBody>
      </p:sp>
      <p:sp>
        <p:nvSpPr>
          <p:cNvPr id="229380" name="Slide Number Placeholder 3"/>
          <p:cNvSpPr>
            <a:spLocks noGrp="1"/>
          </p:cNvSpPr>
          <p:nvPr>
            <p:ph type="sldNum" sz="quarter" idx="5"/>
          </p:nvPr>
        </p:nvSpPr>
        <p:spPr/>
        <p:txBody>
          <a:bodyPr/>
          <a:lstStyle/>
          <a:p>
            <a:fld id="{C1DA70BF-2A07-4693-8214-5C560A04C4B9}" type="slidenum">
              <a:rPr lang="en-US" smtClean="0"/>
              <a:pPr/>
              <a:t>67</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7"/>
          <p:cNvSpPr>
            <a:spLocks noGrp="1"/>
          </p:cNvSpPr>
          <p:nvPr>
            <p:ph type="body" idx="1"/>
          </p:nvPr>
        </p:nvSpPr>
        <p:spPr/>
        <p:txBody>
          <a:bodyPr>
            <a:normAutofit fontScale="92500" lnSpcReduction="10000"/>
          </a:bodyPr>
          <a:lstStyle/>
          <a:p>
            <a:r>
              <a:rPr lang="en-US" dirty="0" smtClean="0"/>
              <a:t>State policy can be important for determining third-party ownership options. This includes both the state incentive environment, which ultimately determines whether a solar service provider can make an attractive offer to customers, as well as regulatory laws which either permit or prohibit certain structures.</a:t>
            </a:r>
          </a:p>
          <a:p>
            <a:r>
              <a:rPr lang="en-US" dirty="0" smtClean="0"/>
              <a:t>18 states and Puerto Rico allow third-party (retail) PPAs - At least 3 states prohibit or restrict via legal barriers. Rules unclear in many other states.</a:t>
            </a:r>
          </a:p>
          <a:p>
            <a:r>
              <a:rPr lang="en-US" dirty="0" smtClean="0"/>
              <a:t>Leases are a possible option where PPA’s are illegal but systems using federal tax credit cannot be leased to tax exempt entities; the current Treasury grants avoid this problem and permit leases to tax-exempt entities.</a:t>
            </a:r>
          </a:p>
          <a:p>
            <a:r>
              <a:rPr lang="en-US" dirty="0" smtClean="0"/>
              <a:t>In some states, net metering laws can also be an issue (i.e., customer generator is defined as the system owner, hence net metering may not be allowed for third-party owned systems). </a:t>
            </a:r>
          </a:p>
          <a:p>
            <a:r>
              <a:rPr lang="en-US" u="sng" dirty="0" smtClean="0"/>
              <a:t>The Nature of the Legal Hurdle</a:t>
            </a:r>
          </a:p>
          <a:p>
            <a:r>
              <a:rPr lang="en-US" dirty="0" smtClean="0"/>
              <a:t>The core issue of legality is much more apparent in states that continue to have regulated electricity markets. In states with retail choice, retail electricity providers other than utilities already exist and operate.  In some states (e.g., CO, NM) the legality of PPAs has been addressed through the legislature. In others (e.g., OR, AZ) it has been addressed through proceedings of a public utilities commission or the equivalent electricity industry regulatory body.  Other states have yet to make anything resembling a blanket determination.  Solar thermal systems installed under PPA’s potentially avoid these problems because the facility is selling thermal energy and not electricity.  This is actually taking place in North Carolina despite what appears to be a generally unfavorable policy/regulatory environment.   </a:t>
            </a:r>
          </a:p>
          <a:p>
            <a:r>
              <a:rPr lang="en-US" dirty="0" smtClean="0"/>
              <a:t>The regulatory issues have been addressed in several states through either legislation or regulatory determinations. For information on the legal means by which PPA’s are authorized by the states in the map above, please see the on-line version which contains citations on the second page: </a:t>
            </a:r>
            <a:r>
              <a:rPr lang="en-US" dirty="0" smtClean="0">
                <a:hlinkClick r:id="rId3"/>
              </a:rPr>
              <a:t>http://www.dsireusa.org/documents/summarymaps/3rd_Party_PPA_map.ppt</a:t>
            </a:r>
            <a:r>
              <a:rPr lang="en-US" dirty="0" smtClean="0"/>
              <a:t> </a:t>
            </a:r>
          </a:p>
          <a:p>
            <a:endParaRPr lang="en-US" dirty="0" smtClean="0"/>
          </a:p>
        </p:txBody>
      </p:sp>
      <p:sp>
        <p:nvSpPr>
          <p:cNvPr id="642051" name="Slide Number Placeholder 3"/>
          <p:cNvSpPr txBox="1">
            <a:spLocks noGrp="1"/>
          </p:cNvSpPr>
          <p:nvPr/>
        </p:nvSpPr>
        <p:spPr bwMode="auto">
          <a:xfrm>
            <a:off x="3970339" y="8828089"/>
            <a:ext cx="3038475" cy="466725"/>
          </a:xfrm>
          <a:prstGeom prst="rect">
            <a:avLst/>
          </a:prstGeom>
          <a:noFill/>
          <a:ln w="9525">
            <a:noFill/>
            <a:miter lim="800000"/>
            <a:headEnd/>
            <a:tailEnd/>
          </a:ln>
        </p:spPr>
        <p:txBody>
          <a:bodyPr lIns="93137" tIns="46569" rIns="93137" bIns="46569" anchor="b"/>
          <a:lstStyle/>
          <a:p>
            <a:pPr algn="r" defTabSz="909588"/>
            <a:fld id="{74BEC3BB-AA33-4D01-A160-0858960C96D6}" type="slidenum">
              <a:rPr lang="en-US" sz="1200">
                <a:latin typeface="Calibri" pitchFamily="34" charset="0"/>
              </a:rPr>
              <a:pPr algn="r" defTabSz="909588"/>
              <a:t>68</a:t>
            </a:fld>
            <a:endParaRPr lang="en-US" sz="1200" dirty="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p:cNvSpPr>
          <p:nvPr>
            <p:ph type="body" idx="1"/>
          </p:nvPr>
        </p:nvSpPr>
        <p:spPr>
          <a:xfrm>
            <a:off x="701675" y="4416425"/>
            <a:ext cx="5607050" cy="4878389"/>
          </a:xfrm>
        </p:spPr>
        <p:txBody>
          <a:bodyPr>
            <a:normAutofit fontScale="77500" lnSpcReduction="20000"/>
          </a:bodyPr>
          <a:lstStyle/>
          <a:p>
            <a:r>
              <a:rPr lang="en-US" dirty="0" smtClean="0"/>
              <a:t>The chief advantage of community solar is that it lets people/customers who would otherwise not be able to invest in a solar system. This sector includes Renters and people who do not have a good site on their property (e.g., only 22-27% of residential roofs can support solar)</a:t>
            </a:r>
          </a:p>
          <a:p>
            <a:r>
              <a:rPr lang="en-US" dirty="0" smtClean="0"/>
              <a:t>An additional benefit is that similar to an aggregation program, $/W costs will likely be lower for a large system and smaller purchases might be made without losing the economies of scale associated with a large system.  However, this may be balanced by the fact that it may be difficult to access the benefits of tax incentives under a community model. Additional obstacles exist in the area of securities regulation (i.e., selling shares in an investment and the accompanying regulatory requirements). Depending on how the program is set up however, it can make solar available to customers with a lower cost for smaller increments of capacity. Community solar may in the long-run be a cheaper option than owning on-site solar for customers. In some cases, participation may increase the customer bill, but the customer is purchasing locally generated solar under what is typically a fixed price regime (i.e., no increases over time), which may ultimately turn out to be a benefit. At the very least, the customer is purchasing clean energy from a local system, which many would consider preferable to purchasing commodity green power (i.e., RECs) or “brown” energy.”</a:t>
            </a:r>
          </a:p>
          <a:p>
            <a:r>
              <a:rPr lang="en-US" dirty="0" smtClean="0"/>
              <a:t>Secondary benefits of community solar include optimal project siting, increased public understanding of solar, generation of local jobs, test new financing mechanisms.</a:t>
            </a:r>
          </a:p>
          <a:p>
            <a:r>
              <a:rPr lang="en-US" dirty="0" smtClean="0"/>
              <a:t>Many different models exist, and community solar could be initiated by local government, utility, or business (set up to own project)  - it could even be installed on local government-owned land. </a:t>
            </a:r>
          </a:p>
          <a:p>
            <a:r>
              <a:rPr lang="en-US" dirty="0" smtClean="0"/>
              <a:t>As typically arranged, people get “credits” on electric bill through virtual net metering  - (Alternately, the customer could get $ credit on electric bill.) This is often referred to as virtual net metering, and the state policy environment is important as many states do not require utilities to offer such an arrangement. Jurisdictions with municipal utilities have leeway to design virtual net metering programs themselves. A monetary payment could either based on production or a flat payment (as with SMUD Solar Shares). With utility-sponsored model, participants get credit or payment on utility bill proportional to their contribution and how much electricity the system produces (or it could just be a flat credit).  Usually participants don’t actually own system, it’s owned by utility and participants are paying to receive benefits of system</a:t>
            </a:r>
          </a:p>
          <a:p>
            <a:r>
              <a:rPr lang="en-US" dirty="0" smtClean="0"/>
              <a:t>SMUD: In July 2008, the Sacramento Municipal Utility District (SMUD) launched an innovative green pricing program called </a:t>
            </a:r>
            <a:r>
              <a:rPr lang="en-US" dirty="0" err="1" smtClean="0"/>
              <a:t>SolarShares</a:t>
            </a:r>
            <a:r>
              <a:rPr lang="en-US" dirty="0" smtClean="0"/>
              <a:t>. The program, the first of its kind, allows customers to purchase a portion of the solar energy generated by a 1-megawatt PV installation in Sacramento County. SMUD purchases the output of the third-party-owned system and resells it to </a:t>
            </a:r>
            <a:r>
              <a:rPr lang="en-US" dirty="0" err="1" smtClean="0"/>
              <a:t>SolarShares</a:t>
            </a:r>
            <a:r>
              <a:rPr lang="en-US" dirty="0" smtClean="0"/>
              <a:t> customers for a fixed monthly fee based on customer electricity usage and the size of the block they choose to purchase. Customers can buy the output of 0.5-kilowatt increments up to 4 kilowatts. Participants currently spend an extra $4 to $50 on their electric bill each month, and SMUD credits the value of that generation to each participant’s energy bill through virtual net metering. The program sold out the initial 1-megawatt PV system in the first 6 months, and enrollment has remained stable at about 700 participants. The following Web site has details on the district’s </a:t>
            </a:r>
            <a:r>
              <a:rPr lang="en-US" dirty="0" err="1" smtClean="0"/>
              <a:t>SolarShares</a:t>
            </a:r>
            <a:r>
              <a:rPr lang="en-US" dirty="0" smtClean="0"/>
              <a:t> program: </a:t>
            </a:r>
            <a:r>
              <a:rPr lang="en-US" dirty="0" smtClean="0">
                <a:hlinkClick r:id="rId3"/>
              </a:rPr>
              <a:t>www.smud.org/en/community-environment/solar/pages/solarshares.aspx.</a:t>
            </a:r>
            <a:r>
              <a:rPr lang="en-US" dirty="0" smtClean="0"/>
              <a:t> The Solar Shares program actually increases  the electric bill of participants but it does allow them to replace their use with locally produced solar at a relatively low cost. Impact actually differs by season and may result in a bill decrease during some months. The fixed fee does not increase although bill credit values may increase over time (i.e., price certainty). </a:t>
            </a:r>
          </a:p>
          <a:p>
            <a:r>
              <a:rPr lang="en-US" dirty="0" smtClean="0"/>
              <a:t>Other examples of community solar projects include St. George Utah: http://sgsunsmart.com/index.htm  and Seattle Washington: http://www.seattle.gov/light/Solar/community.asp </a:t>
            </a:r>
          </a:p>
          <a:p>
            <a:endParaRPr lang="en-US" dirty="0" smtClean="0"/>
          </a:p>
          <a:p>
            <a:endParaRPr lang="en-US" dirty="0"/>
          </a:p>
        </p:txBody>
      </p:sp>
      <p:sp>
        <p:nvSpPr>
          <p:cNvPr id="644099" name="Slide Number Placeholder 3"/>
          <p:cNvSpPr txBox="1">
            <a:spLocks noGrp="1"/>
          </p:cNvSpPr>
          <p:nvPr/>
        </p:nvSpPr>
        <p:spPr bwMode="auto">
          <a:xfrm>
            <a:off x="3970339" y="8828089"/>
            <a:ext cx="3038475" cy="466725"/>
          </a:xfrm>
          <a:prstGeom prst="rect">
            <a:avLst/>
          </a:prstGeom>
          <a:noFill/>
          <a:ln w="9525">
            <a:noFill/>
            <a:miter lim="800000"/>
            <a:headEnd/>
            <a:tailEnd/>
          </a:ln>
        </p:spPr>
        <p:txBody>
          <a:bodyPr lIns="93096" tIns="46549" rIns="93096" bIns="46549" anchor="b"/>
          <a:lstStyle/>
          <a:p>
            <a:pPr algn="r" defTabSz="909588"/>
            <a:fld id="{1E258362-56CE-4E07-A16E-2E8785BCCB2F}" type="slidenum">
              <a:rPr lang="en-US" sz="1200">
                <a:latin typeface="Calibri" pitchFamily="34" charset="0"/>
              </a:rPr>
              <a:pPr algn="r" defTabSz="909588"/>
              <a:t>69</a:t>
            </a:fld>
            <a:endParaRPr lang="en-US" sz="1200" dirty="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p:cNvSpPr>
          <p:nvPr>
            <p:ph type="body" idx="1"/>
          </p:nvPr>
        </p:nvSpPr>
        <p:spPr/>
        <p:txBody>
          <a:bodyPr/>
          <a:lstStyle/>
          <a:p>
            <a:r>
              <a:rPr lang="en-US" smtClean="0"/>
              <a:t>Our outreach effort is focused on trying to scale up the various models that the 25 Solar America Cities have proven to be successful. We’ll be looking to see how much this effort has contributed to increasing installed capacity of solar, helping to streamline various local processes (including permitting, inspection and interconnection) to enable solar installations, improving the regulatory environment for solar vis-à-vis codes and ordinances, as well as increasing access to solar through innovative financing and purchasing options.</a:t>
            </a:r>
          </a:p>
          <a:p>
            <a:endParaRPr lang="en-US" smtClean="0"/>
          </a:p>
          <a:p>
            <a:endParaRPr lang="en-US" smtClean="0"/>
          </a:p>
          <a:p>
            <a:endParaRPr lang="en-US" smtClean="0"/>
          </a:p>
          <a:p>
            <a:endParaRPr lang="en-US"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7"/>
          <p:cNvSpPr>
            <a:spLocks noGrp="1"/>
          </p:cNvSpPr>
          <p:nvPr>
            <p:ph type="body" idx="1"/>
          </p:nvPr>
        </p:nvSpPr>
        <p:spPr>
          <a:xfrm>
            <a:off x="701675" y="4416425"/>
            <a:ext cx="5607050" cy="4518025"/>
          </a:xfrm>
        </p:spPr>
        <p:txBody>
          <a:bodyPr>
            <a:normAutofit fontScale="85000" lnSpcReduction="20000"/>
          </a:bodyPr>
          <a:lstStyle/>
          <a:p>
            <a:r>
              <a:rPr lang="en-US" dirty="0" smtClean="0"/>
              <a:t>Procedures for approval vary across states and utilities . Utilities are responsible for their grids, and they want to be sure that interconnecting a new generator isn’t going jeopardize safety or reliability.  In the past, it was a busy year if more than one new facility was coming on-line for a utility.  There wasn’t a need for standard procedures; each interconnection was unique and a team of engineers would go through every detail.  But with thousands of new distributed generators, procedures were needed. Many utilities have implemented tracking software to ensure requests do not get buried in at one of the approval stops.</a:t>
            </a:r>
          </a:p>
          <a:p>
            <a:r>
              <a:rPr lang="en-US" dirty="0" smtClean="0"/>
              <a:t>Generators under a few MW usually connect to distribution lines under state rules, but 9 states don’t have rules, and smaller utilities often set their own rules. Federal rules generally impact larger generators, which usually connect to transmission lines under federal rules that are really just a study process that is often costly and lengthy.</a:t>
            </a:r>
          </a:p>
          <a:p>
            <a:r>
              <a:rPr lang="en-US" dirty="0" smtClean="0"/>
              <a:t>Interconnection Best Practices (Sources: IREC, Connecting to the Grid, 6th Edition and NNEC, Freeing the Grid, 2010 Edition)</a:t>
            </a:r>
          </a:p>
          <a:p>
            <a:pPr marL="171450" indent="-171450">
              <a:buFont typeface="Arial" pitchFamily="34" charset="0"/>
              <a:buChar char="•"/>
            </a:pPr>
            <a:r>
              <a:rPr lang="en-US" dirty="0" smtClean="0"/>
              <a:t>Coverage of all technologies, rather than just renewable technologies</a:t>
            </a:r>
          </a:p>
          <a:p>
            <a:pPr marL="171450" indent="-171450">
              <a:buFont typeface="Arial" pitchFamily="34" charset="0"/>
              <a:buChar char="•"/>
            </a:pPr>
            <a:r>
              <a:rPr lang="en-US" dirty="0" smtClean="0"/>
              <a:t>Interconnection of systems up to at least 10 MW</a:t>
            </a:r>
          </a:p>
          <a:p>
            <a:pPr marL="171450" indent="-171450">
              <a:buFont typeface="Arial" pitchFamily="34" charset="0"/>
              <a:buChar char="•"/>
            </a:pPr>
            <a:r>
              <a:rPr lang="en-US" dirty="0" smtClean="0"/>
              <a:t>Apply existing technical standards (e.g., IEEE 1547, UL 1741)</a:t>
            </a:r>
          </a:p>
          <a:p>
            <a:pPr marL="171450" indent="-171450">
              <a:buFont typeface="Arial" pitchFamily="34" charset="0"/>
              <a:buChar char="•"/>
            </a:pPr>
            <a:r>
              <a:rPr lang="en-US" dirty="0" smtClean="0"/>
              <a:t>Use standard forms and agreements, with simplified versions for small systems</a:t>
            </a:r>
          </a:p>
          <a:p>
            <a:pPr marL="171450" indent="-171450">
              <a:buFont typeface="Arial" pitchFamily="34" charset="0"/>
              <a:buChar char="•"/>
            </a:pPr>
            <a:r>
              <a:rPr lang="en-US" dirty="0" smtClean="0"/>
              <a:t>Screen applications based on degree of complexity and use expedited processes for those that pass technical screens.</a:t>
            </a:r>
          </a:p>
          <a:p>
            <a:pPr marL="171450" indent="-171450">
              <a:buFont typeface="Arial" pitchFamily="34" charset="0"/>
              <a:buChar char="•"/>
            </a:pPr>
            <a:r>
              <a:rPr lang="en-US" dirty="0" smtClean="0"/>
              <a:t>A simplified procedure for small solar arrays covering most residential installations</a:t>
            </a:r>
          </a:p>
          <a:p>
            <a:pPr marL="171450" indent="-171450">
              <a:buFont typeface="Arial" pitchFamily="34" charset="0"/>
              <a:buChar char="•"/>
            </a:pPr>
            <a:r>
              <a:rPr lang="en-US" dirty="0" smtClean="0"/>
              <a:t>A fast track procedure for systems up to 2 MW that allows interconnection without additional cost or delay if certain screens are met </a:t>
            </a:r>
          </a:p>
          <a:p>
            <a:pPr marL="171450" indent="-171450">
              <a:buFont typeface="Arial" pitchFamily="34" charset="0"/>
              <a:buChar char="•"/>
            </a:pPr>
            <a:r>
              <a:rPr lang="en-US" dirty="0" smtClean="0"/>
              <a:t>A scoping meeting if screens are not met to review expected costs and duration of studies</a:t>
            </a:r>
          </a:p>
          <a:p>
            <a:pPr marL="171450" indent="-171450">
              <a:buFont typeface="Arial" pitchFamily="34" charset="0"/>
              <a:buChar char="•"/>
            </a:pPr>
            <a:r>
              <a:rPr lang="en-US" dirty="0" smtClean="0"/>
              <a:t>Impose design fees proportionate to project size</a:t>
            </a:r>
          </a:p>
          <a:p>
            <a:pPr marL="171450" indent="-171450">
              <a:buFont typeface="Arial" pitchFamily="34" charset="0"/>
              <a:buChar char="•"/>
            </a:pPr>
            <a:r>
              <a:rPr lang="en-US" dirty="0" smtClean="0"/>
              <a:t>Create transparent, uniform process with comprehensive coverage of potential issues</a:t>
            </a:r>
          </a:p>
          <a:p>
            <a:pPr marL="171450" indent="-171450">
              <a:buFont typeface="Arial" pitchFamily="34" charset="0"/>
              <a:buChar char="•"/>
            </a:pPr>
            <a:r>
              <a:rPr lang="en-US" dirty="0" smtClean="0"/>
              <a:t>Prohibit redundant or unnecessary additional requirements</a:t>
            </a:r>
          </a:p>
          <a:p>
            <a:pPr marL="171450" indent="-171450">
              <a:buFont typeface="Arial" pitchFamily="34" charset="0"/>
              <a:buChar char="•"/>
            </a:pPr>
            <a:r>
              <a:rPr lang="en-US" dirty="0" smtClean="0"/>
              <a:t>A three part study (feasibility, impact and facilities) process for interconnection of more complex and larger systems (CA Rule 21 has supplemental review process as a first step for systems that do not meet all the screens and, failing that, a single study process that essentially includes the three study areas listed)</a:t>
            </a:r>
          </a:p>
        </p:txBody>
      </p:sp>
      <p:sp>
        <p:nvSpPr>
          <p:cNvPr id="646147" name="Slide Number Placeholder 3"/>
          <p:cNvSpPr txBox="1">
            <a:spLocks noGrp="1"/>
          </p:cNvSpPr>
          <p:nvPr/>
        </p:nvSpPr>
        <p:spPr bwMode="auto">
          <a:xfrm>
            <a:off x="3971926" y="8829675"/>
            <a:ext cx="3036888" cy="465138"/>
          </a:xfrm>
          <a:prstGeom prst="rect">
            <a:avLst/>
          </a:prstGeom>
          <a:noFill/>
          <a:ln w="9525">
            <a:noFill/>
            <a:miter lim="800000"/>
            <a:headEnd/>
            <a:tailEnd/>
          </a:ln>
        </p:spPr>
        <p:txBody>
          <a:bodyPr lIns="93107" tIns="46552" rIns="93107" bIns="46552" anchor="b"/>
          <a:lstStyle/>
          <a:p>
            <a:pPr algn="r" defTabSz="903239"/>
            <a:fld id="{F9FA669B-F8C4-4AF0-91DD-5A553E13FBB9}" type="slidenum">
              <a:rPr lang="en-US" sz="1200">
                <a:latin typeface="Calibri" pitchFamily="34" charset="0"/>
              </a:rPr>
              <a:pPr algn="r" defTabSz="903239"/>
              <a:t>70</a:t>
            </a:fld>
            <a:endParaRPr lang="en-US" sz="1200" dirty="0">
              <a:latin typeface="Calibri" pitchFamily="34" charset="0"/>
            </a:endParaRPr>
          </a:p>
        </p:txBody>
      </p:sp>
      <p:sp>
        <p:nvSpPr>
          <p:cNvPr id="3" name="Slide Image Placeholder 2"/>
          <p:cNvSpPr>
            <a:spLocks noGrp="1" noRot="1" noChangeAspect="1"/>
          </p:cNvSpPr>
          <p:nvPr>
            <p:ph type="sldImg"/>
          </p:nvPr>
        </p:nvSpPr>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7"/>
          <p:cNvSpPr>
            <a:spLocks noGrp="1"/>
          </p:cNvSpPr>
          <p:nvPr>
            <p:ph type="body" idx="1"/>
          </p:nvPr>
        </p:nvSpPr>
        <p:spPr>
          <a:xfrm>
            <a:off x="701675" y="4416425"/>
            <a:ext cx="5607050" cy="4803775"/>
          </a:xfrm>
        </p:spPr>
        <p:txBody>
          <a:bodyPr>
            <a:normAutofit fontScale="85000" lnSpcReduction="20000"/>
          </a:bodyPr>
          <a:lstStyle/>
          <a:p>
            <a:r>
              <a:rPr lang="en-US" dirty="0" smtClean="0"/>
              <a:t>When a customer’s generation exceeds the customer’s use, electricity from the customer flows back to the grid, offsetting electricity consumed by the customer at a different time during the same billing cycle. In effect, the customer uses excess generation to offset electricity that the customer otherwise would have to purchase at the utility’s full retail rate. Most states have net metering laws in one form or another, but the ultimate benefit is fairly dependent on state policy details, which can vary widely. Variations in monthly rollover, annual reconciliation, and utility rate options can make a significant difference in value. These details become less important as system size decreases relative to on-site electric load (i.e., fewer exports to the grid) . Under a common arrangement, net metering allows for the flow of electricity both to and from the customer through a single, bi-directional meter. </a:t>
            </a:r>
          </a:p>
          <a:p>
            <a:r>
              <a:rPr lang="en-US" dirty="0" smtClean="0"/>
              <a:t>Net Metering Best Practices (Sources: IREC, Connecting to the Grid, 6th Edition and NNEC, Freeing the Grid, 2010 Edition)</a:t>
            </a:r>
          </a:p>
          <a:p>
            <a:pPr marL="171450" indent="-171450">
              <a:buFont typeface="Arial" pitchFamily="34" charset="0"/>
              <a:buChar char="•"/>
            </a:pPr>
            <a:r>
              <a:rPr lang="en-US" dirty="0" smtClean="0"/>
              <a:t>Facility size limited by on-site load</a:t>
            </a:r>
          </a:p>
          <a:p>
            <a:pPr marL="171450" indent="-171450">
              <a:buFont typeface="Arial" pitchFamily="34" charset="0"/>
              <a:buChar char="•"/>
            </a:pPr>
            <a:r>
              <a:rPr lang="en-US" dirty="0" smtClean="0"/>
              <a:t>No cap on aggregate program size</a:t>
            </a:r>
          </a:p>
          <a:p>
            <a:pPr marL="171450" indent="-171450">
              <a:buFont typeface="Arial" pitchFamily="34" charset="0"/>
              <a:buChar char="•"/>
            </a:pPr>
            <a:r>
              <a:rPr lang="en-US" dirty="0" smtClean="0"/>
              <a:t>Indefinite carry-over of net excess generation</a:t>
            </a:r>
          </a:p>
          <a:p>
            <a:pPr marL="171450" indent="-171450">
              <a:buFont typeface="Arial" pitchFamily="34" charset="0"/>
              <a:buChar char="•"/>
            </a:pPr>
            <a:r>
              <a:rPr lang="en-US" dirty="0" smtClean="0"/>
              <a:t>No standby charges and other fees</a:t>
            </a:r>
          </a:p>
          <a:p>
            <a:pPr marL="171450" indent="-171450">
              <a:buFont typeface="Arial" pitchFamily="34" charset="0"/>
              <a:buChar char="•"/>
            </a:pPr>
            <a:r>
              <a:rPr lang="en-US" dirty="0" smtClean="0"/>
              <a:t>Applies to all utilities and customer classes</a:t>
            </a:r>
          </a:p>
          <a:p>
            <a:pPr marL="171450" indent="-171450">
              <a:buFont typeface="Arial" pitchFamily="34" charset="0"/>
              <a:buChar char="•"/>
            </a:pPr>
            <a:r>
              <a:rPr lang="en-US" dirty="0" smtClean="0"/>
              <a:t>Multiple meter billing arrangements permitted</a:t>
            </a:r>
          </a:p>
          <a:p>
            <a:pPr marL="171450" indent="-171450">
              <a:buFont typeface="Arial" pitchFamily="34" charset="0"/>
              <a:buChar char="•"/>
            </a:pPr>
            <a:r>
              <a:rPr lang="en-US" dirty="0" smtClean="0"/>
              <a:t>Third party ownership arrangements permitted</a:t>
            </a:r>
          </a:p>
          <a:p>
            <a:pPr marL="171450" indent="-171450">
              <a:buFont typeface="Arial" pitchFamily="34" charset="0"/>
              <a:buChar char="•"/>
            </a:pPr>
            <a:r>
              <a:rPr lang="en-US" dirty="0" smtClean="0"/>
              <a:t>Customer owns renewable energy credits (RECs)</a:t>
            </a:r>
          </a:p>
          <a:p>
            <a:r>
              <a:rPr lang="en-US" dirty="0" smtClean="0"/>
              <a:t>As with interconnection procedures, net metering is different from state to state, and smaller utilities often don’t have to follow the state rules. 43 states have net metering in some form, and lots of smaller utilities do too, but the variety is vast.  Indiana doesn’t allow any system bigger than 10 kW to net meter; that’s a good-sized solar array for a home.  On the other hand, 20 states allow systems that 100 times larger – as big as a MW or even without any limit other than sizing it to meet the customer’s annual load.  For program size, what seemed adequate a few years ago is insufficient today.  Idaho says that a utility doesn’t have to offer net metering once the sum of all of the generation is 0.1% of the utility’s peak load from the year 2000.  Peak load at Idaho Power in 2010 was under 3,000 MW, so that means no more than 3 MW of distributed generation, like solar arrays, can be net metered - ever.  That’s about as much as California installs every day.   </a:t>
            </a:r>
          </a:p>
          <a:p>
            <a:r>
              <a:rPr lang="en-US" dirty="0" smtClean="0"/>
              <a:t>The other common roadblocks that can creep into net metering rules are added fees, not crediting the customer for excess generation at the end of the month, and not allowing a customer to use one generator to offset multiple meters on a property.  On the other hand, some are starting to permit creative approaches to allow virtual net metering, such as using one array on a multiple-tenant building and crediting the tenants the got the array built for their share of the energy produced.  </a:t>
            </a:r>
          </a:p>
          <a:p>
            <a:endParaRPr lang="en-US" dirty="0" smtClean="0"/>
          </a:p>
          <a:p>
            <a:endParaRPr lang="en-US" dirty="0" smtClean="0"/>
          </a:p>
          <a:p>
            <a:endParaRPr lang="en-US" dirty="0" smtClean="0"/>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Notes Placeholder 2"/>
          <p:cNvSpPr>
            <a:spLocks noGrp="1"/>
          </p:cNvSpPr>
          <p:nvPr>
            <p:ph type="body" idx="1"/>
          </p:nvPr>
        </p:nvSpPr>
        <p:spPr/>
        <p:txBody>
          <a:bodyPr/>
          <a:lstStyle/>
          <a:p>
            <a:r>
              <a:rPr lang="en-US" smtClean="0"/>
              <a:t>Freeing the Grid is a publication from the Network for New Energy Choices, which grades state net metering and interconnection rules. Because of the large set of policy details which affect how well a state’s interconnection and net metering policies support solar, it can be difficult to know where your state stands and what might be improved. Freeing the Grid takes a detailed look at each state under a set of policy variables and scoring criteria.  It can be a great resource for determining what is important, understanding the wide range of considerations, and where improvements are needed. Jurisdictions with a municipal utility can compare their own policies to the best practices and scoring criteria to help determine a course of action or improvement. At the state level, a poor Freeing the Grid grade may prove to be a compelling talking point for advocacy (i.e., who wants to hear that their state has an F?).</a:t>
            </a:r>
          </a:p>
          <a:p>
            <a:endParaRPr lang="en-US" smtClean="0"/>
          </a:p>
          <a:p>
            <a:r>
              <a:rPr lang="en-US" smtClean="0"/>
              <a:t>Freeing the Grid: http://www.newenergychoices.org/uploads/FreeingTheGrid2010.pdf </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Notes Placeholder 2"/>
          <p:cNvSpPr>
            <a:spLocks noGrp="1"/>
          </p:cNvSpPr>
          <p:nvPr>
            <p:ph type="body" idx="1"/>
          </p:nvPr>
        </p:nvSpPr>
        <p:spPr/>
        <p:txBody>
          <a:bodyPr>
            <a:normAutofit fontScale="70000" lnSpcReduction="20000"/>
          </a:bodyPr>
          <a:lstStyle/>
          <a:p>
            <a:r>
              <a:rPr lang="en-US" dirty="0" smtClean="0"/>
              <a:t>That is the roof of the Ashby Apartments in downtown SLC.  The larger system (57-kW) provides each residential apartment with solar, which helps power all the electric appliances and electric heat.  The historical apartments have been retrofitted and are energy Star rated and serve low-income communities. </a:t>
            </a:r>
            <a:r>
              <a:rPr lang="en-US" dirty="0" smtClean="0">
                <a:hlinkClick r:id="rId3"/>
              </a:rPr>
              <a:t>http://thelaportegroup.com/ashby.html</a:t>
            </a:r>
            <a:r>
              <a:rPr lang="en-US" dirty="0" smtClean="0"/>
              <a:t> </a:t>
            </a:r>
          </a:p>
          <a:p>
            <a:r>
              <a:rPr lang="en-US" dirty="0" smtClean="0"/>
              <a:t>Yes, we had pushback from the utility on the third party financing efforts – they were concerned about the possibility of opening the door to deregulation and/or consumer protection; they also voiced concerns about the value of distributed generation and they made an attempt to undermine net metering during the legislative session.  We were successful because we had a lot of powerful partners in support and behind the policy (see attached), and we negotiated with the utility, making some concessions with respect to the scope (limiting it to only non-profits, churches, schools, state/local governments).   Net metering and interconnection dockets were two year efforts, so the challenge was primarily a matter of perseverance; but, again, we brought numerous stakeholders to the table to weigh in on the issues, demonstrating that there was broad support.   </a:t>
            </a:r>
          </a:p>
          <a:p>
            <a:r>
              <a:rPr lang="en-US" dirty="0" smtClean="0"/>
              <a:t>Here are some summaries, if you are interested: </a:t>
            </a:r>
          </a:p>
          <a:p>
            <a:r>
              <a:rPr lang="en-US" dirty="0" smtClean="0">
                <a:hlinkClick r:id="rId4"/>
              </a:rPr>
              <a:t>http://utahcleanenergy.org/news/net_metering_victory/21809</a:t>
            </a:r>
            <a:r>
              <a:rPr lang="en-US" dirty="0" smtClean="0"/>
              <a:t> </a:t>
            </a:r>
          </a:p>
          <a:p>
            <a:r>
              <a:rPr lang="en-US" dirty="0" smtClean="0">
                <a:hlinkClick r:id="rId5"/>
              </a:rPr>
              <a:t>http://utahcleanenergy.org/news/solar_salt_lake_project_receives_top_score_peer_review_session_us_department_energy_solar_techn</a:t>
            </a:r>
            <a:r>
              <a:rPr lang="en-US" dirty="0" smtClean="0"/>
              <a:t> </a:t>
            </a:r>
          </a:p>
          <a:p>
            <a:r>
              <a:rPr lang="en-US" dirty="0" smtClean="0">
                <a:hlinkClick r:id="rId6"/>
              </a:rPr>
              <a:t>http://utahcleanenergy.org/current_regulatory_issues/regulatory_archive</a:t>
            </a:r>
            <a:r>
              <a:rPr lang="en-US" dirty="0" smtClean="0"/>
              <a:t> </a:t>
            </a:r>
          </a:p>
          <a:p>
            <a:r>
              <a:rPr lang="en-US" dirty="0" smtClean="0"/>
              <a:t>From Solar Powering Your Community: Utah law requires the state’s only investor-owned utility, Rocky Mountain Power (RMP), along with most electric cooperatives in the state, to offer net metering to customers who generate electricity using solar energy, wind energy, hydropower, hydrogen, biomass, landfill gas, or geothermal energy. Net metering is available for residential systems up to 25 kilowatts in capacity and nonresidential systems up to 2 megawatts in capacity. In 2008, Solar Salt Lake, a group of organizations implementing Salt Lake City’s Solar America City initiatives, advocated for improvements to Utah’s net-metering policy. With support from the legal team of Keyes &amp; Fox, IREC, NREL, and numerous Utah solar advocates, Solar Salt Lake succeeded in its mission to improve net-metering rules in Utah. In February 2009, the Utah Public Service Commission ruled that PV system owners will retain the RECs associated with electricity produced by a customer’s PV system; customers will receive full retail credit for every kilowatt-hour of excess electricity generated; and RMP must allow aggregate interconnection of PV systems up to 20% of the utility’s 2007 peak demand.</a:t>
            </a:r>
          </a:p>
          <a:p>
            <a:r>
              <a:rPr lang="en-US" dirty="0" smtClean="0"/>
              <a:t>Can reference this document, Solar Implementation Plan: </a:t>
            </a:r>
            <a:r>
              <a:rPr lang="en-US" dirty="0" smtClean="0">
                <a:hlinkClick r:id="rId7"/>
              </a:rPr>
              <a:t>http://solaramericacommunities.energy.gov/pdfs/Solar_Salt_Lake_Implementation_Plan_SM.pdf</a:t>
            </a:r>
            <a:endParaRPr lang="en-US" dirty="0" smtClean="0"/>
          </a:p>
          <a:p>
            <a:r>
              <a:rPr lang="en-US" dirty="0" smtClean="0"/>
              <a:t>County is negotiating PPA for installation on Salt Palace Convention Center and two other facilities.</a:t>
            </a:r>
          </a:p>
          <a:p>
            <a:r>
              <a:rPr lang="en-US" dirty="0" smtClean="0"/>
              <a:t>Bella Energy will build system and </a:t>
            </a:r>
            <a:r>
              <a:rPr lang="en-US" dirty="0" err="1" smtClean="0"/>
              <a:t>NexGen</a:t>
            </a:r>
            <a:r>
              <a:rPr lang="en-US" dirty="0" smtClean="0"/>
              <a:t> will pay for it, own it and sell power at fixed rate to County.</a:t>
            </a:r>
          </a:p>
          <a:p>
            <a:r>
              <a:rPr lang="en-US" dirty="0" smtClean="0"/>
              <a:t>Rocky Mountain Power is Utah's only IOU. City and County work closely with utility. </a:t>
            </a:r>
          </a:p>
          <a:p>
            <a:r>
              <a:rPr lang="en-US" dirty="0" smtClean="0"/>
              <a:t>Involved in Integrated Resource Planning process. Utah Clean Energy (Solar Salt Lake's partner) is typically engaged in these proceedings.</a:t>
            </a:r>
          </a:p>
          <a:p>
            <a:endParaRPr lang="en-US" dirty="0" smtClean="0"/>
          </a:p>
          <a:p>
            <a:endParaRPr lang="en-US" dirty="0" smtClean="0"/>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Notes Placeholder 2"/>
          <p:cNvSpPr>
            <a:spLocks noGrp="1"/>
          </p:cNvSpPr>
          <p:nvPr>
            <p:ph type="body" idx="1"/>
          </p:nvPr>
        </p:nvSpPr>
        <p:spPr/>
        <p:txBody>
          <a:bodyPr/>
          <a:lstStyle/>
          <a:p>
            <a:r>
              <a:rPr lang="en-US" dirty="0" smtClean="0"/>
              <a:t>Definitions:</a:t>
            </a:r>
          </a:p>
          <a:p>
            <a:pPr marL="171450" lvl="0" indent="-171450">
              <a:buFont typeface="Arial" pitchFamily="34" charset="0"/>
              <a:buChar char="•"/>
            </a:pPr>
            <a:r>
              <a:rPr lang="en-US" dirty="0" smtClean="0"/>
              <a:t>Fixed charges: a standard monthly $/customer charge, typically beyond the reach of net metering</a:t>
            </a:r>
          </a:p>
          <a:p>
            <a:pPr marL="171450" lvl="0" indent="-171450">
              <a:buFont typeface="Arial" pitchFamily="34" charset="0"/>
              <a:buChar char="•"/>
            </a:pPr>
            <a:r>
              <a:rPr lang="en-US" dirty="0" smtClean="0"/>
              <a:t>Volumetric charges: $/kWh of use, includes both energy and distribution components, may be fixed or vary over time</a:t>
            </a:r>
          </a:p>
          <a:p>
            <a:pPr marL="171450" lvl="0" indent="-171450">
              <a:buFont typeface="Arial" pitchFamily="34" charset="0"/>
              <a:buChar char="•"/>
            </a:pPr>
            <a:r>
              <a:rPr lang="en-US" dirty="0" smtClean="0"/>
              <a:t>Demand charges: $/kW of peak demand, usually 15 minute peak demand over a month</a:t>
            </a:r>
          </a:p>
          <a:p>
            <a:r>
              <a:rPr lang="en-US" dirty="0" smtClean="0"/>
              <a:t>Net metering rules also come into play here as well.  The electricity being produced by the system could either be used as it is produced on site (lower overall electricity purchases), but at some times may be exported to the grid.  Net metering rules determine how grid exports are valued in conjunction with the rate structure.   </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Notes Placeholder 2"/>
          <p:cNvSpPr>
            <a:spLocks noGrp="1"/>
          </p:cNvSpPr>
          <p:nvPr>
            <p:ph type="body" idx="1"/>
          </p:nvPr>
        </p:nvSpPr>
        <p:spPr>
          <a:xfrm>
            <a:off x="701675" y="4416425"/>
            <a:ext cx="5607050" cy="4775200"/>
          </a:xfrm>
        </p:spPr>
        <p:txBody>
          <a:bodyPr>
            <a:normAutofit fontScale="77500" lnSpcReduction="20000"/>
          </a:bodyPr>
          <a:lstStyle/>
          <a:p>
            <a:r>
              <a:rPr lang="en-US" dirty="0" smtClean="0"/>
              <a:t>The ideal rate structure depends on customer energy use patterns. Rate elements which can improve value for solar include tiered structures, time of use pricing, and low/no demand charges.</a:t>
            </a:r>
          </a:p>
          <a:p>
            <a:r>
              <a:rPr lang="en-US" dirty="0" smtClean="0"/>
              <a:t>The devil is in the details on this issue and it can sometimes be difficult to evaluate.  The basic idea behind a tiered structure is that customers with higher usage levels pay higher prices. For instance, a residential customer may pay a low base rate for the first 500 kWh of electricity consumption during a month, and escalating rates for the next 500 kWh block and so forth. Since solar reduces overall grid electricity consumption, the value of solar to the customer is increased because it offsets higher priced electricity in the upper tiers.</a:t>
            </a:r>
          </a:p>
          <a:p>
            <a:r>
              <a:rPr lang="en-US" dirty="0" smtClean="0"/>
              <a:t>Time of use and real time pricing capitalize on the fact that electricity costs vary according to overall demand, and demand peaks during the day time and during different seasons. PV systems tend to produce electricity during higher price periods (e.g., a hot summer afternoon), if not necessarily the highest demand periods. Time of use and real time pricing structures allow the user to capitalize on this fact because the periods for which solar is reducing the most grid consumption tend to be higher price periods. The actual impact may vary substantially based on the load profile of the customer and the details of the rate structure.  </a:t>
            </a:r>
          </a:p>
          <a:p>
            <a:r>
              <a:rPr lang="en-US" dirty="0" smtClean="0"/>
              <a:t>Demand charges can be very significant for commercial customers, perhaps even comprising the majority of an electric bill. Due to the use of small intervals for determining demand charges, in many cases an on-site solar system will not substantially reduce the basis for calculating demand (e.g., a single 15 minute interval during a month where high use and low solar production coincide can result in a high demand charge). A good description of the impacts of demand charges is available at the link below.</a:t>
            </a:r>
          </a:p>
          <a:p>
            <a:r>
              <a:rPr lang="en-US" dirty="0" smtClean="0"/>
              <a:t>http://www.brakeyconsulting.com/wp-content/uploads/2009/10/Report_on_Demand_Charges.pdf</a:t>
            </a:r>
          </a:p>
          <a:p>
            <a:r>
              <a:rPr lang="en-US" dirty="0" smtClean="0"/>
              <a:t>From the utility perspective, the demand charge is meant to account for the fact that the utility must have resources available to meet a customer’s maximum demand at any point in time. Higher peak demands necessitate the use of peaking resources, which are typically much more expensive and operate less frequently than </a:t>
            </a:r>
            <a:r>
              <a:rPr lang="en-US" dirty="0" err="1" smtClean="0"/>
              <a:t>baseload</a:t>
            </a:r>
            <a:r>
              <a:rPr lang="en-US" dirty="0" smtClean="0"/>
              <a:t> resources. Thus a capital investment in peaking resources must be recouped over many fewer hours of operation. An alternative to demand charges is to simply use high energy charges for peak periods to reflect the added cost of peak power. </a:t>
            </a:r>
          </a:p>
          <a:p>
            <a:r>
              <a:rPr lang="en-US" dirty="0" smtClean="0"/>
              <a:t>The Solar Alliance has also come up with some sample rate schedules for commercial and residential customers. In order to be beneficial, the metering design must accommodate net metering. Some meters with TOU capability may not be capable of reverse operation. In these cases, a customer may need a meter replacement which can be expensive (100’s of dollars) and may need to be covered by the customer rather than the utility. Utilities sometimes bear the cost of meter replacement for standard meters, but the cost for an enhanced or additional meter may be put upon the customer. Due to scale, this is likely more of a concern for residential customers.</a:t>
            </a:r>
          </a:p>
          <a:p>
            <a:r>
              <a:rPr lang="en-US" dirty="0" smtClean="0"/>
              <a:t>Solar Alliance Rate Structure Web Site: http://www.solaralliance.org/four-pillars/utility-rates-revenue-policies.html</a:t>
            </a:r>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Rot="1" noChangeAspect="1" noTextEdit="1"/>
          </p:cNvSpPr>
          <p:nvPr>
            <p:ph type="sldImg"/>
          </p:nvPr>
        </p:nvSpPr>
        <p:spPr bwMode="auto">
          <a:xfrm>
            <a:off x="1180031" y="695962"/>
            <a:ext cx="4651925" cy="3486150"/>
          </a:xfrm>
          <a:noFill/>
          <a:ln>
            <a:solidFill>
              <a:srgbClr val="000000"/>
            </a:solidFill>
            <a:miter lim="800000"/>
            <a:headEnd/>
            <a:tailEnd/>
          </a:ln>
        </p:spPr>
      </p:sp>
      <p:sp>
        <p:nvSpPr>
          <p:cNvPr id="872451" name="Rectangle 3"/>
          <p:cNvSpPr>
            <a:spLocks noGrp="1"/>
          </p:cNvSpPr>
          <p:nvPr>
            <p:ph type="body" idx="1"/>
          </p:nvPr>
        </p:nvSpPr>
        <p:spPr>
          <a:noFill/>
          <a:ln/>
        </p:spPr>
        <p:txBody>
          <a:bodyPr/>
          <a:lstStyle/>
          <a:p>
            <a:r>
              <a:rPr lang="en-US" dirty="0" smtClean="0">
                <a:ea typeface="ＭＳ Ｐゴシック"/>
              </a:rPr>
              <a:t>This section of the workshop will review</a:t>
            </a:r>
            <a:r>
              <a:rPr lang="en-US" baseline="0" dirty="0" smtClean="0">
                <a:ea typeface="ＭＳ Ｐゴシック"/>
              </a:rPr>
              <a:t> local codes and ordinances that can have an impact on how “friendly” a community may be towards solar. We will discuss these regulations in terms of tools that can make investing in solar technologies a positive experience, both for the local government and the end user. </a:t>
            </a:r>
            <a:endParaRPr lang="en-US" dirty="0" smtClean="0">
              <a:ea typeface="ＭＳ Ｐゴシック"/>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Slide Image Placeholder 1"/>
          <p:cNvSpPr>
            <a:spLocks noGrp="1" noRot="1" noChangeAspect="1"/>
          </p:cNvSpPr>
          <p:nvPr>
            <p:ph type="sldImg"/>
          </p:nvPr>
        </p:nvSpPr>
        <p:spPr bwMode="auto">
          <a:noFill/>
          <a:ln>
            <a:solidFill>
              <a:srgbClr val="000000"/>
            </a:solidFill>
            <a:miter lim="800000"/>
            <a:headEnd/>
            <a:tailEnd/>
          </a:ln>
        </p:spPr>
      </p:sp>
      <p:sp>
        <p:nvSpPr>
          <p:cNvPr id="66048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Cities and counties have significant authority to control local growth and development, building construction and renovation, and regulate companies that do business in their jurisdiction. We will review the following categories of regulations:</a:t>
            </a:r>
          </a:p>
          <a:p>
            <a:r>
              <a:rPr lang="en-US" smtClean="0"/>
              <a:t>LOCAL REGULATIONS THAT AFFECT SOLAR ACCESS – Here we refer to the full range of local ordinances, regulations, policies and procedures that can have an impact, intended or not, or the ability to install a solar energy system or that may impair or accommodate the flow of sunlight to the solar collector.</a:t>
            </a:r>
          </a:p>
          <a:p>
            <a:r>
              <a:rPr lang="en-US" smtClean="0"/>
              <a:t>CODES THAT AFFECT PLACEMENT OF A SOLAR ENERGY SYSTEM ON A BUILDING  - Here we focus in on practices that will have an impact on solar energy devices that are attached to buildings or other structures on the property, which can be quite different from practices that impact solar energy devices that are </a:t>
            </a:r>
          </a:p>
          <a:p>
            <a:r>
              <a:rPr lang="en-US" smtClean="0"/>
              <a:t>PLACED ON THE GROUND, whether as an accessory use to an existing or new structure or in a solar field.</a:t>
            </a:r>
          </a:p>
          <a:p>
            <a:r>
              <a:rPr lang="en-US" smtClean="0"/>
              <a:t>And finally there are</a:t>
            </a:r>
          </a:p>
          <a:p>
            <a:r>
              <a:rPr lang="en-US" smtClean="0"/>
              <a:t>CODES AND STANDARDS THAT AFFECT SPECIFIC TRADES. Because solar energy system installation crosses over several different trade categories, regulating the installation necessarily crosses over codes. As such, what would be typically viewed as an electrical or plumbing job, the installation of a solar energy system now requires compliance with codes that pertain to the roofing trade, for example.</a:t>
            </a:r>
          </a:p>
          <a:p>
            <a:endParaRPr lang="en-US" smtClean="0"/>
          </a:p>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3"/>
          <p:cNvSpPr>
            <a:spLocks noGrp="1"/>
          </p:cNvSpPr>
          <p:nvPr>
            <p:ph type="body" idx="1"/>
          </p:nvPr>
        </p:nvSpPr>
        <p:spPr>
          <a:xfrm>
            <a:off x="701675" y="4416425"/>
            <a:ext cx="5607050" cy="4813300"/>
          </a:xfrm>
        </p:spPr>
        <p:txBody>
          <a:bodyPr>
            <a:normAutofit fontScale="85000" lnSpcReduction="10000"/>
          </a:bodyPr>
          <a:lstStyle/>
          <a:p>
            <a:r>
              <a:rPr lang="en-US" dirty="0" smtClean="0"/>
              <a:t>HERE ARE SOME OF THE LOCAL REGULATIONS THAT CAN AFFECT SOLAR ACCESS:</a:t>
            </a:r>
          </a:p>
          <a:p>
            <a:r>
              <a:rPr lang="en-US" dirty="0" smtClean="0"/>
              <a:t>Zoning ordinances control use of land and the area, height, and bulk of structures; administrative regulations provide standards and submission requirements for certain uses that may be subject to special permits; and they also set out the procedures for seeking waivers to zoning ordinances</a:t>
            </a:r>
          </a:p>
          <a:p>
            <a:r>
              <a:rPr lang="en-US" dirty="0" smtClean="0"/>
              <a:t>Subdivision ordinances subject developers of new buildable lots to  demonstrate compliance with a variety of requirements, which may include density, type of use, lot size and orientation, easements, pedestrian and vehicle traffic patterns, open spaces and the like.</a:t>
            </a:r>
          </a:p>
          <a:p>
            <a:r>
              <a:rPr lang="en-US" dirty="0" smtClean="0"/>
              <a:t>Historic district regulations allow architectural control over new and existing buildings and requires the applicant to submit detailed drawings and plans of the intended work.  In the case of rehabilitation of an existing structure, local, state and federal guidelines have been established that must be adhered to.</a:t>
            </a:r>
          </a:p>
          <a:p>
            <a:r>
              <a:rPr lang="en-US" dirty="0" smtClean="0"/>
              <a:t>Specific plans that detail policies and regulations for an area might include special taxing districts that have been established </a:t>
            </a:r>
            <a:r>
              <a:rPr lang="en-US" dirty="0" err="1" smtClean="0"/>
              <a:t>ot</a:t>
            </a:r>
            <a:r>
              <a:rPr lang="en-US" dirty="0" smtClean="0"/>
              <a:t> provide certain amenities for a particular area or redevelopment zones.</a:t>
            </a:r>
          </a:p>
          <a:p>
            <a:r>
              <a:rPr lang="en-US" dirty="0" smtClean="0"/>
              <a:t>Development agreements between local government and property owner constitute a contract between a municipality and a property owner/developer, through which the municipality agrees to freeze the existing zoning regulations in exchange for public benefits. As such they are not subject to subsequent local zoning and subdivision regulations that affect their activities.</a:t>
            </a:r>
          </a:p>
          <a:p>
            <a:r>
              <a:rPr lang="en-US" dirty="0" smtClean="0"/>
              <a:t>Planned unit development (PUD) laws allow development of a tract of land as a single unit incorporating a multitude of uses, including residential, commercial, industrial, recreational and dedicated public purpose facilities.</a:t>
            </a:r>
          </a:p>
          <a:p>
            <a:r>
              <a:rPr lang="en-US" dirty="0" smtClean="0"/>
              <a:t>Property tax abatements can provide exemption of ad valorem tax on  property where a solar energy system is installed. This is often a state law, but is administered locally and directly impacts local government property tax revenue.</a:t>
            </a:r>
          </a:p>
          <a:p>
            <a:r>
              <a:rPr lang="en-US" dirty="0" smtClean="0"/>
              <a:t>Many of the aforementioned regulatory schemes will require permits, engineered sealed drawings, as well as demonstration of compliance with relevant codes and standards prior to the approval of installation.  </a:t>
            </a:r>
          </a:p>
          <a:p>
            <a:r>
              <a:rPr lang="en-US" dirty="0" smtClean="0"/>
              <a:t>Depending upon the systems size and characteristics, the review process for PV could include a determination of whether the system is considered a permissible use of the property; aesthetics may be considered, with alternative installation schemes required to be submitted for review during public hearings</a:t>
            </a:r>
          </a:p>
          <a:p>
            <a:r>
              <a:rPr lang="en-US" dirty="0" smtClean="0"/>
              <a:t>Even in states where public and private regulations banning solar are illegal,  the regulatory and review process may neglect to enforce these bans, often due to lack of awareness.</a:t>
            </a:r>
          </a:p>
          <a:p>
            <a:endParaRPr lang="en-US" dirty="0" smtClean="0"/>
          </a:p>
          <a:p>
            <a:endParaRPr lang="en-US" dirty="0"/>
          </a:p>
        </p:txBody>
      </p:sp>
      <p:sp>
        <p:nvSpPr>
          <p:cNvPr id="3" name="Slide Image Placeholder 2"/>
          <p:cNvSpPr>
            <a:spLocks noGrp="1" noRot="1" noChangeAspect="1"/>
          </p:cNvSpPr>
          <p:nvPr>
            <p:ph type="sldImg"/>
          </p:nvPr>
        </p:nvSpPr>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Slide Image Placeholder 1"/>
          <p:cNvSpPr>
            <a:spLocks noGrp="1" noRot="1" noChangeAspect="1" noTextEdit="1"/>
          </p:cNvSpPr>
          <p:nvPr>
            <p:ph type="sldImg"/>
          </p:nvPr>
        </p:nvSpPr>
        <p:spPr bwMode="auto">
          <a:xfrm>
            <a:off x="1179513" y="696913"/>
            <a:ext cx="4651375" cy="3487737"/>
          </a:xfrm>
          <a:noFill/>
          <a:ln>
            <a:solidFill>
              <a:srgbClr val="000000"/>
            </a:solidFill>
            <a:miter lim="800000"/>
            <a:headEnd/>
            <a:tailEnd/>
          </a:ln>
        </p:spPr>
      </p:sp>
      <p:sp>
        <p:nvSpPr>
          <p:cNvPr id="664578" name="Notes Placeholder 2"/>
          <p:cNvSpPr>
            <a:spLocks noGrp="1"/>
          </p:cNvSpPr>
          <p:nvPr>
            <p:ph type="body" idx="1"/>
          </p:nvPr>
        </p:nvSpPr>
        <p:spPr bwMode="auto">
          <a:xfrm>
            <a:off x="700089" y="4416425"/>
            <a:ext cx="5610225" cy="4183063"/>
          </a:xfrm>
          <a:noFill/>
        </p:spPr>
        <p:txBody>
          <a:bodyPr wrap="square" lIns="93124" tIns="46561" rIns="93124" bIns="46561" numCol="1" anchor="t" anchorCtr="0" compatLnSpc="1">
            <a:prstTxWarp prst="textNoShape">
              <a:avLst/>
            </a:prstTxWarp>
          </a:bodyPr>
          <a:lstStyle/>
          <a:p>
            <a:pPr eaLnBrk="1" hangingPunct="1">
              <a:spcBef>
                <a:spcPct val="0"/>
              </a:spcBef>
            </a:pPr>
            <a:r>
              <a:rPr lang="en-US" smtClean="0">
                <a:ea typeface="ＭＳ Ｐゴシック" pitchFamily="34" charset="-128"/>
              </a:rPr>
              <a:t>The previous slide discusses local regulations that may impact the ability to access sunlight or allow for the installation of solar equipment.  There is also a body of law that exists that was designed to prevent the intentional deprivation of solar access by public and private regulation. It also addresses the provision for solar easements, which are agreements between adjoining landowners that ensure the uninterrupted flow of sunlight to the solar collector.  As you can see here, most states have some level of solar access protection, but the effectiveness of these statutes varies greatly. The Solar America Board of Codes and Standards has prepared a report on this subject and you can access it at the Solar ABCS website: www.solarabcs.org.</a:t>
            </a:r>
          </a:p>
        </p:txBody>
      </p:sp>
      <p:sp>
        <p:nvSpPr>
          <p:cNvPr id="664579" name="Slide Number Placeholder 3"/>
          <p:cNvSpPr txBox="1">
            <a:spLocks noGrp="1"/>
          </p:cNvSpPr>
          <p:nvPr/>
        </p:nvSpPr>
        <p:spPr bwMode="auto">
          <a:xfrm>
            <a:off x="3970339" y="8831263"/>
            <a:ext cx="3038475" cy="463550"/>
          </a:xfrm>
          <a:prstGeom prst="rect">
            <a:avLst/>
          </a:prstGeom>
          <a:noFill/>
          <a:ln w="9525">
            <a:noFill/>
            <a:miter lim="800000"/>
            <a:headEnd/>
            <a:tailEnd/>
          </a:ln>
        </p:spPr>
        <p:txBody>
          <a:bodyPr lIns="93124" tIns="46561" rIns="93124" bIns="46561" anchor="b"/>
          <a:lstStyle/>
          <a:p>
            <a:pPr algn="r" defTabSz="930224">
              <a:spcBef>
                <a:spcPct val="50000"/>
              </a:spcBef>
            </a:pPr>
            <a:fld id="{23CA8178-2C65-4588-A826-9CDAB9B3E796}" type="slidenum">
              <a:rPr lang="en-US" sz="1200">
                <a:solidFill>
                  <a:srgbClr val="000000"/>
                </a:solidFill>
              </a:rPr>
              <a:pPr algn="r" defTabSz="930224">
                <a:spcBef>
                  <a:spcPct val="50000"/>
                </a:spcBef>
              </a:pPr>
              <a:t>79</a:t>
            </a:fld>
            <a:endParaRPr 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a:ln/>
        </p:spPr>
        <p:txBody>
          <a:bodyPr/>
          <a:lstStyle/>
          <a:p>
            <a:r>
              <a:rPr lang="en-US" dirty="0" smtClean="0"/>
              <a:t>We have designed this workshop so that after today’s program, you will be able to do the following:</a:t>
            </a:r>
          </a:p>
          <a:p>
            <a:endParaRPr lang="en-US" dirty="0" smtClean="0"/>
          </a:p>
          <a:p>
            <a:pPr marL="171450" indent="-171450">
              <a:buFont typeface="Arial" pitchFamily="34" charset="0"/>
              <a:buChar char="•"/>
            </a:pPr>
            <a:r>
              <a:rPr lang="en-US" dirty="0" smtClean="0"/>
              <a:t>Define common solar terminology and technologies</a:t>
            </a:r>
          </a:p>
          <a:p>
            <a:pPr marL="171450" indent="-171450">
              <a:buFont typeface="Arial" pitchFamily="34" charset="0"/>
              <a:buChar char="•"/>
            </a:pPr>
            <a:r>
              <a:rPr lang="en-US" dirty="0" smtClean="0"/>
              <a:t>Counter common arguments against going solar; this includes being able to effectively communicate the benefits of solar.</a:t>
            </a:r>
          </a:p>
          <a:p>
            <a:pPr marL="171450" indent="-171450">
              <a:buFont typeface="Arial" pitchFamily="34" charset="0"/>
              <a:buChar char="•"/>
            </a:pPr>
            <a:r>
              <a:rPr lang="en-US" dirty="0" smtClean="0"/>
              <a:t>Start working with your municipality and community to remove any barriers and create incentives for going solar</a:t>
            </a:r>
          </a:p>
          <a:p>
            <a:pPr marL="171450" indent="-171450">
              <a:buFont typeface="Arial" pitchFamily="34" charset="0"/>
              <a:buChar char="•"/>
            </a:pPr>
            <a:r>
              <a:rPr lang="en-US" dirty="0" smtClean="0"/>
              <a:t>Identify where to go for more “go solar” information</a:t>
            </a:r>
          </a:p>
          <a:p>
            <a:pPr>
              <a:defRPr/>
            </a:pPr>
            <a:endParaRPr lang="en-US" b="1" dirty="0" smtClean="0">
              <a:ea typeface="ＭＳ Ｐゴシック"/>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p:cNvSpPr>
          <p:nvPr>
            <p:ph type="body" idx="1"/>
          </p:nvPr>
        </p:nvSpPr>
        <p:spPr/>
        <p:txBody>
          <a:bodyPr>
            <a:normAutofit lnSpcReduction="10000"/>
          </a:bodyPr>
          <a:lstStyle/>
          <a:p>
            <a:r>
              <a:rPr lang="en-US" dirty="0" smtClean="0"/>
              <a:t>Solar access laws come in several different forms. Various state laws address the details of solar access in different ways. Solar access laws are not going to serve as a catalyst for solar development alone, they are a complementary policy that can encourage solar in combination with other policies/incentives.</a:t>
            </a:r>
          </a:p>
          <a:p>
            <a:pPr marL="171450" indent="-171450">
              <a:buFont typeface="Arial" pitchFamily="34" charset="0"/>
              <a:buChar char="•"/>
            </a:pPr>
            <a:r>
              <a:rPr lang="en-US" dirty="0" smtClean="0"/>
              <a:t>Right to install solar (Solar Rights): Private (e.g., HOA) and public (e.g., zoning) restrictions may exist which would restrict system siting and orientation, making the installation more costly or adversely affecting its operation, or prohibit its installation altogether.  Such a restriction could take the form of a requirement that systems not be visible from a public street or from a neighboring property.  A Solar Rights Law would typically prevent such a restriction from being enforced if it significantly increases the cost of the system or reduces the efficiency of operation. </a:t>
            </a:r>
          </a:p>
          <a:p>
            <a:pPr marL="171450" indent="-171450">
              <a:buFont typeface="Arial" pitchFamily="34" charset="0"/>
              <a:buChar char="•"/>
            </a:pPr>
            <a:r>
              <a:rPr lang="en-US" dirty="0" smtClean="0"/>
              <a:t>Access to Sunlight (Right to Sun): A Right to Sun law protects a system owner from having their system adversely impacted by developments (e.g., a building project)  or changes (e.g., planting of new trees) to neighboring properties. It would generally not apply to pre-existing impediments. For instance, a right to sun law would typically not compel a neighbor to remove a tree that was in place prior to the installation of the solar system. These laws are very important because even a small amount of shading on a portion of a solar array can have a large impact on system production due to the way systems are installed and wired together. </a:t>
            </a:r>
          </a:p>
          <a:p>
            <a:pPr marL="171450" indent="-171450">
              <a:buFont typeface="Arial" pitchFamily="34" charset="0"/>
              <a:buChar char="•"/>
            </a:pPr>
            <a:r>
              <a:rPr lang="en-US" dirty="0" smtClean="0"/>
              <a:t>Solar Easements: Solar easements are voluntary agreements entered into by the solar system owner and the owner of a neighboring property who has the potential to block the flow of sunlight to the solar collector. That party agrees to not undertake changes to their property that would result in shading of the system. </a:t>
            </a:r>
          </a:p>
        </p:txBody>
      </p:sp>
      <p:sp>
        <p:nvSpPr>
          <p:cNvPr id="3" name="Slide Image Placeholder 2"/>
          <p:cNvSpPr>
            <a:spLocks noGrp="1" noRot="1" noChangeAspect="1"/>
          </p:cNvSpPr>
          <p:nvPr>
            <p:ph type="sldImg"/>
          </p:nvPr>
        </p:nvSpPr>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Slide Image Placeholder 1"/>
          <p:cNvSpPr>
            <a:spLocks noGrp="1" noRot="1" noChangeAspect="1"/>
          </p:cNvSpPr>
          <p:nvPr>
            <p:ph type="sldImg"/>
          </p:nvPr>
        </p:nvSpPr>
        <p:spPr bwMode="auto">
          <a:xfrm>
            <a:off x="1181100" y="695325"/>
            <a:ext cx="4649788" cy="3486150"/>
          </a:xfrm>
          <a:noFill/>
          <a:ln>
            <a:solidFill>
              <a:srgbClr val="000000"/>
            </a:solidFill>
            <a:miter lim="800000"/>
            <a:headEnd/>
            <a:tailEnd/>
          </a:ln>
        </p:spPr>
      </p:sp>
      <p:sp>
        <p:nvSpPr>
          <p:cNvPr id="6686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On a cloudy day, it might be hard to see the benefit of solar panels. But the Greeman family, of Burnsville, MN, thinks solar panels could help the environment and nearly eliminate their electric bills.</a:t>
            </a:r>
            <a:br>
              <a:rPr lang="en-US" smtClean="0"/>
            </a:br>
            <a:r>
              <a:rPr lang="en-US" smtClean="0"/>
              <a:t/>
            </a:r>
            <a:br>
              <a:rPr lang="en-US" smtClean="0"/>
            </a:br>
            <a:r>
              <a:rPr lang="en-US" smtClean="0"/>
              <a:t>Just one problem: their homeowners association won't allow it, saying the panels would interfere with the development's overall appearance and "architectural integrity." </a:t>
            </a:r>
          </a:p>
        </p:txBody>
      </p:sp>
      <p:sp>
        <p:nvSpPr>
          <p:cNvPr id="22531" name="Slide Number Placeholder 3"/>
          <p:cNvSpPr>
            <a:spLocks noGrp="1"/>
          </p:cNvSpPr>
          <p:nvPr>
            <p:ph type="sldNum" sz="quarter" idx="5"/>
          </p:nvPr>
        </p:nvSpPr>
        <p:spPr/>
        <p:txBody>
          <a:bodyPr/>
          <a:lstStyle/>
          <a:p>
            <a:pPr>
              <a:defRPr/>
            </a:pPr>
            <a:fld id="{838EB8D7-2AE4-445B-BEA5-7DDEE84C67EE}" type="slidenum">
              <a:rPr lang="en-US" smtClean="0">
                <a:solidFill>
                  <a:prstClr val="black"/>
                </a:solidFill>
              </a:rPr>
              <a:pPr>
                <a:defRPr/>
              </a:pPr>
              <a:t>81</a:t>
            </a:fld>
            <a:endParaRPr lang="en-US" smtClean="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Slide Image Placeholder 1"/>
          <p:cNvSpPr>
            <a:spLocks noGrp="1" noRot="1" noChangeAspect="1"/>
          </p:cNvSpPr>
          <p:nvPr>
            <p:ph type="sldImg"/>
          </p:nvPr>
        </p:nvSpPr>
        <p:spPr bwMode="auto">
          <a:xfrm>
            <a:off x="1182689" y="696913"/>
            <a:ext cx="4645025" cy="3484562"/>
          </a:xfrm>
          <a:noFill/>
          <a:ln>
            <a:solidFill>
              <a:srgbClr val="000000"/>
            </a:solidFill>
            <a:miter lim="800000"/>
            <a:headEnd/>
            <a:tailEnd/>
          </a:ln>
        </p:spPr>
      </p:sp>
      <p:sp>
        <p:nvSpPr>
          <p:cNvPr id="6707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Historic buildings are unique: they are usually subject to special restrictions because of their status – e.g., located in historic districts and need to retain an historic “look.” As such, it is often a challenge to overcome those restrictions to install PV. </a:t>
            </a:r>
          </a:p>
          <a:p>
            <a:endParaRPr lang="en-US" smtClean="0">
              <a:ea typeface="ＭＳ Ｐゴシック" pitchFamily="34" charset="-128"/>
            </a:endParaRPr>
          </a:p>
          <a:p>
            <a:r>
              <a:rPr lang="en-US" smtClean="0">
                <a:ea typeface="ＭＳ Ｐゴシック" pitchFamily="34" charset="-128"/>
              </a:rPr>
              <a:t>Even once that challenge has been overcome, the lack of appropriate space on buildings for solar installations has proven to be a significant barrier for many customers wishing to install solar…</a:t>
            </a:r>
          </a:p>
          <a:p>
            <a:endParaRPr lang="en-US" smtClean="0">
              <a:ea typeface="ＭＳ Ｐゴシック" pitchFamily="34" charset="-128"/>
            </a:endParaRPr>
          </a:p>
          <a:p>
            <a:r>
              <a:rPr lang="en-US" smtClean="0">
                <a:ea typeface="ＭＳ Ｐゴシック" pitchFamily="34" charset="-128"/>
              </a:rPr>
              <a:t>Historic buildings and districts are also unique in terms of their regulation. Federal government guidelines dictate what can and cannot be done to these structures, and while these guidelines are </a:t>
            </a:r>
            <a:r>
              <a:rPr lang="en-US" smtClean="0"/>
              <a:t>voluntary in nature, funding of historic preservation activities are the means by which these guidelines are enforced. Therefore, the local government may have little choice when it comes to making adjustments to accommodate solar applications.</a:t>
            </a:r>
            <a:r>
              <a:rPr lang="en-US" smtClean="0">
                <a:ea typeface="ＭＳ Ｐゴシック" pitchFamily="34" charset="-128"/>
              </a:rPr>
              <a:t> </a:t>
            </a:r>
          </a:p>
          <a:p>
            <a:endParaRPr lang="en-US" smtClean="0">
              <a:ea typeface="ＭＳ Ｐゴシック" pitchFamily="34" charset="-128"/>
            </a:endParaRPr>
          </a:p>
          <a:p>
            <a:r>
              <a:rPr lang="en-US" smtClean="0">
                <a:ea typeface="ＭＳ Ｐゴシック" pitchFamily="34" charset="-128"/>
              </a:rPr>
              <a:t>There has been some movement with respect to bringing historic preservation standards in line with the sustainability movement. Historic preservationists contend that the most sustainable building is the one that is retained and restored rather than demolished and rebuilt. There is a great deal of literature available now that discusses the glacial pace and narrowing chasm between the two principles.</a:t>
            </a:r>
          </a:p>
          <a:p>
            <a:endParaRPr lang="en-US" smtClean="0">
              <a:ea typeface="ＭＳ Ｐゴシック" pitchFamily="34" charset="-128"/>
            </a:endParaRPr>
          </a:p>
          <a:p>
            <a:endParaRPr lang="en-US" smtClean="0">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2"/>
          <p:cNvSpPr>
            <a:spLocks noGrp="1" noRot="1" noChangeAspect="1" noTextEdit="1"/>
          </p:cNvSpPr>
          <p:nvPr>
            <p:ph type="sldImg"/>
          </p:nvPr>
        </p:nvSpPr>
        <p:spPr bwMode="auto">
          <a:noFill/>
          <a:ln>
            <a:solidFill>
              <a:srgbClr val="000000"/>
            </a:solidFill>
            <a:miter lim="800000"/>
            <a:headEnd/>
            <a:tailEnd/>
          </a:ln>
        </p:spPr>
      </p:sp>
      <p:sp>
        <p:nvSpPr>
          <p:cNvPr id="67277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34" charset="-128"/>
              </a:rPr>
              <a:t>Historic district regulations are very uniform in their treatment of solar additions to historic buildings. They typically follow the DOI standards to a T and leave very little room for compromise. If the system is going to be visible from the public right of way, it will likely be denied. As a practical matter, installation on an inconspicuous south facing roof that does not impact the historic character of the roof or façade is the only option, other than ground mounting.</a:t>
            </a:r>
          </a:p>
          <a:p>
            <a:pPr eaLnBrk="1" hangingPunct="1">
              <a:spcBef>
                <a:spcPct val="0"/>
              </a:spcBef>
            </a:pPr>
            <a:r>
              <a:rPr lang="en-US" smtClean="0">
                <a:ea typeface="ＭＳ Ｐゴシック" pitchFamily="34" charset="-128"/>
              </a:rPr>
              <a:t>Most historic district regulations require public hearings for any improvements that are not considered minor. This can lead to protracted and expensive deliberations between the property owner and the community. This can cause economic impacts due to the cost involved in the hearing process (hiring architects, lawyers, etc), but can also result in the owner missing out on available incentives from the state and federal government if deadlines are missed.</a:t>
            </a:r>
          </a:p>
          <a:p>
            <a:pPr eaLnBrk="1" hangingPunct="1">
              <a:spcBef>
                <a:spcPct val="0"/>
              </a:spcBef>
            </a:pPr>
            <a:r>
              <a:rPr lang="en-US" smtClean="0">
                <a:ea typeface="ＭＳ Ｐゴシック" pitchFamily="34" charset="-128"/>
              </a:rPr>
              <a:t>Zoning regulations that limit property uses to residential may foreclose the ability of a homeowner to install a PV system that supplies more energy than what will be used on site. They can also limit the number of accessory structures that could impinge upon the ability to build a structure that is primarily intended to support the collector array.</a:t>
            </a:r>
          </a:p>
          <a:p>
            <a:pPr eaLnBrk="1" hangingPunct="1">
              <a:spcBef>
                <a:spcPct val="0"/>
              </a:spcBef>
            </a:pPr>
            <a:r>
              <a:rPr lang="en-US" smtClean="0">
                <a:ea typeface="ＭＳ Ｐゴシック" pitchFamily="34" charset="-128"/>
              </a:rPr>
              <a:t>If the solar collectors add enough height to the roof for the required pitch, they can run afoul of height restrictions and require that a variance from the local government.</a:t>
            </a:r>
          </a:p>
          <a:p>
            <a:pPr eaLnBrk="1" hangingPunct="1">
              <a:spcBef>
                <a:spcPct val="0"/>
              </a:spcBef>
            </a:pPr>
            <a:r>
              <a:rPr lang="en-US" smtClean="0">
                <a:ea typeface="ＭＳ Ｐゴシック" pitchFamily="34" charset="-128"/>
              </a:rPr>
              <a:t>Landscape preservation ordinances in the zoning code can also impact solar by either prohibiting the removal of trees that will shade the collector, or require the replanting of trees to replace those removed (which can add significantly to the project cost).</a:t>
            </a:r>
          </a:p>
          <a:p>
            <a:pPr eaLnBrk="1" hangingPunct="1">
              <a:spcBef>
                <a:spcPct val="0"/>
              </a:spcBef>
            </a:pPr>
            <a:endParaRPr lang="en-US" smtClean="0">
              <a:ea typeface="ＭＳ Ｐゴシック" pitchFamily="34" charset="-128"/>
            </a:endParaRPr>
          </a:p>
          <a:p>
            <a:pPr eaLnBrk="1" hangingPunct="1">
              <a:spcBef>
                <a:spcPct val="0"/>
              </a:spcBef>
            </a:pPr>
            <a:endParaRPr lang="en-US" smtClean="0">
              <a:ea typeface="ＭＳ Ｐゴシック" pitchFamily="34" charset="-128"/>
            </a:endParaRPr>
          </a:p>
          <a:p>
            <a:pPr eaLnBrk="1" hangingPunct="1">
              <a:spcBef>
                <a:spcPct val="0"/>
              </a:spcBef>
            </a:pPr>
            <a:endParaRPr lang="en-US" smtClean="0">
              <a:ea typeface="ＭＳ Ｐゴシック" pitchFamily="34" charset="-128"/>
            </a:endParaRPr>
          </a:p>
          <a:p>
            <a:endParaRPr lang="en-US" smtClean="0">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20000"/>
          </a:bodyPr>
          <a:lstStyle/>
          <a:p>
            <a:r>
              <a:rPr lang="en-US" dirty="0" smtClean="0"/>
              <a:t>Much of the previous discussion deals with the existing building inventory. However, there are tremendous opportunities to plan for solar, not only in subdivision or development design, but also in the aspect of preparing newly constructed buildings to accommodate solar in the future. There are significant economic benefits in doing so.</a:t>
            </a:r>
          </a:p>
          <a:p>
            <a:r>
              <a:rPr lang="en-US" dirty="0" smtClean="0"/>
              <a:t>In this example, costs are calculated for making a residential building Solar Ready for a 10-kW PV system. For this example, there are three main measures associated with making the building Solar Ready that will increase the cost of construction, including:</a:t>
            </a:r>
          </a:p>
          <a:p>
            <a:pPr marL="171450" indent="-171450">
              <a:buFont typeface="Arial" pitchFamily="34" charset="0"/>
              <a:buChar char="•"/>
            </a:pPr>
            <a:r>
              <a:rPr lang="en-US" dirty="0" smtClean="0"/>
              <a:t>Upsizing the electrical panel</a:t>
            </a:r>
          </a:p>
          <a:p>
            <a:pPr marL="171450" indent="-171450">
              <a:buFont typeface="Arial" pitchFamily="34" charset="0"/>
              <a:buChar char="•"/>
            </a:pPr>
            <a:r>
              <a:rPr lang="en-US" dirty="0" smtClean="0"/>
              <a:t>Installing conduit and wire from the roof to the electrical panel</a:t>
            </a:r>
          </a:p>
          <a:p>
            <a:pPr marL="171450" indent="-171450">
              <a:buFont typeface="Arial" pitchFamily="34" charset="0"/>
              <a:buChar char="•"/>
            </a:pPr>
            <a:r>
              <a:rPr lang="en-US" dirty="0" smtClean="0"/>
              <a:t>Installing a combiner box on the roof in which to combine the wiring for the panels.</a:t>
            </a:r>
          </a:p>
          <a:p>
            <a:r>
              <a:rPr lang="en-US" dirty="0" smtClean="0"/>
              <a:t>Costs for these measures were estimated using the 2011 Edition of RS Means Construction </a:t>
            </a:r>
            <a:r>
              <a:rPr lang="en-US" dirty="0" err="1" smtClean="0"/>
              <a:t>Databook</a:t>
            </a:r>
            <a:r>
              <a:rPr lang="en-US" dirty="0" smtClean="0"/>
              <a:t>.  By these calculations, the building can be made PV ready for $1,729 at the time of construction.</a:t>
            </a:r>
          </a:p>
          <a:p>
            <a:r>
              <a:rPr lang="en-US" dirty="0" smtClean="0"/>
              <a:t>If there were no Solar Ready preparations made at the time of construction, the same preparations would cost $4,373 at the time of solar installation. The measures would be more costly after construction for a number of reasons:</a:t>
            </a:r>
          </a:p>
          <a:p>
            <a:pPr marL="171450" indent="-171450">
              <a:buFont typeface="Arial" pitchFamily="34" charset="0"/>
              <a:buChar char="•"/>
            </a:pPr>
            <a:r>
              <a:rPr lang="en-US" dirty="0" smtClean="0"/>
              <a:t>Installing the measures during construction could be completed by a general contractor already on the site, instead of requiring a team of solar contractors to travel to the site; estimated 40% savings in associated labor costs.</a:t>
            </a:r>
          </a:p>
          <a:p>
            <a:pPr marL="171450" indent="-171450">
              <a:buFont typeface="Arial" pitchFamily="34" charset="0"/>
              <a:buChar char="•"/>
            </a:pPr>
            <a:r>
              <a:rPr lang="en-US" dirty="0" smtClean="0"/>
              <a:t>In this example, there are vents that need to be relocated and the roof exposure cannot be optimized, so panels need to be installed on multiple pitches. Both these examples would require additional expenditure.</a:t>
            </a:r>
          </a:p>
          <a:p>
            <a:pPr marL="171450" indent="-171450">
              <a:buFont typeface="Arial" pitchFamily="34" charset="0"/>
              <a:buChar char="•"/>
            </a:pPr>
            <a:r>
              <a:rPr lang="en-US" dirty="0" smtClean="0"/>
              <a:t>The costs of the materials was assumed to be the same whether the work is done during or after construction.</a:t>
            </a:r>
          </a:p>
          <a:p>
            <a:r>
              <a:rPr lang="en-US" dirty="0" smtClean="0"/>
              <a:t>In this example, the measures completed during construction saved $2,644.</a:t>
            </a:r>
          </a:p>
        </p:txBody>
      </p:sp>
      <p:sp>
        <p:nvSpPr>
          <p:cNvPr id="4" name="Slide Image Placeholder 3"/>
          <p:cNvSpPr>
            <a:spLocks noGrp="1" noRot="1" noChangeAspect="1"/>
          </p:cNvSpPr>
          <p:nvPr>
            <p:ph type="sldImg"/>
          </p:nvPr>
        </p:nvSpPr>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Slide Image Placeholder 1"/>
          <p:cNvSpPr>
            <a:spLocks noGrp="1" noRot="1" noChangeAspect="1"/>
          </p:cNvSpPr>
          <p:nvPr>
            <p:ph type="sldImg"/>
          </p:nvPr>
        </p:nvSpPr>
        <p:spPr bwMode="auto">
          <a:xfrm>
            <a:off x="1169988" y="695325"/>
            <a:ext cx="4672012" cy="3486150"/>
          </a:xfrm>
          <a:noFill/>
          <a:ln>
            <a:solidFill>
              <a:srgbClr val="000000"/>
            </a:solidFill>
            <a:miter lim="800000"/>
            <a:headEnd/>
            <a:tailEnd/>
          </a:ln>
        </p:spPr>
      </p:sp>
      <p:sp>
        <p:nvSpPr>
          <p:cNvPr id="67686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Another example of the economic impact of planning for solar is the difference that roof orientation can have on the solar energy system’s performance.  As you can see, the preferred orientation of due south maximizes the systems energy production and optimizes the payback period, whereas placing the collectors on the east or west roof adds substantially to the number of years required to recoup the building owner’s investment in solar.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Slide Image Placeholder 1"/>
          <p:cNvSpPr>
            <a:spLocks noGrp="1" noRot="1" noChangeAspect="1"/>
          </p:cNvSpPr>
          <p:nvPr>
            <p:ph type="sldImg"/>
          </p:nvPr>
        </p:nvSpPr>
        <p:spPr bwMode="auto">
          <a:noFill/>
          <a:ln>
            <a:solidFill>
              <a:srgbClr val="000000"/>
            </a:solidFill>
            <a:miter lim="800000"/>
            <a:headEnd/>
            <a:tailEnd/>
          </a:ln>
        </p:spPr>
      </p:sp>
      <p:sp>
        <p:nvSpPr>
          <p:cNvPr id="67891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From the Guide to local governments</a:t>
            </a:r>
          </a:p>
          <a:p>
            <a:r>
              <a:rPr lang="en-US" smtClean="0"/>
              <a:t>Include the following elements when developing solar friendly policies and ordinances: </a:t>
            </a:r>
          </a:p>
          <a:p>
            <a:r>
              <a:rPr lang="en-US" smtClean="0"/>
              <a:t>Define the type of solar energy equipment protected by the law (e.g., photovoltaics [PV], solar water heating [SWH], or solar space heating and cooling).  Some states include “passive” solar measures in their scope, most notably clotheslines.</a:t>
            </a:r>
          </a:p>
          <a:p>
            <a:r>
              <a:rPr lang="en-US" smtClean="0"/>
              <a:t>Set a clear and quantifiable standard for what constitutes an unreasonable restriction on solar energy systems. A restriction that increases the cost of a system by 10%, for example, could be considered unreasonable.</a:t>
            </a:r>
          </a:p>
          <a:p>
            <a:r>
              <a:rPr lang="en-US" smtClean="0"/>
              <a:t>Define the types of structures covered by the law (e.g., commercial buildings, residences including single-family homes and multitenant complexes, garages, and other structures).</a:t>
            </a:r>
          </a:p>
          <a:p>
            <a:r>
              <a:rPr lang="en-US" smtClean="0"/>
              <a:t>Award costs and reasonable legal fees to the prevailing party for civil actions with homeowners’ associations.</a:t>
            </a:r>
          </a:p>
          <a:p>
            <a:r>
              <a:rPr lang="en-US" smtClean="0"/>
              <a:t>Don’t restrict solar energy systems because of aesthetics.</a:t>
            </a:r>
          </a:p>
          <a:p>
            <a:r>
              <a:rPr lang="en-US" smtClean="0"/>
              <a:t>Be proactive and establish standards for new construction that are solar friendly and actually encourage builders and owners to install solar equipment. For example, </a:t>
            </a:r>
          </a:p>
          <a:p>
            <a:pPr>
              <a:lnSpc>
                <a:spcPct val="90000"/>
              </a:lnSpc>
            </a:pPr>
            <a:r>
              <a:rPr lang="en-US" smtClean="0"/>
              <a:t>Colorado – builders must offer homebuyers option to have PV or SWH installed on new home or have hook-ups installed</a:t>
            </a:r>
          </a:p>
          <a:p>
            <a:pPr>
              <a:lnSpc>
                <a:spcPct val="90000"/>
              </a:lnSpc>
            </a:pPr>
            <a:r>
              <a:rPr lang="en-US" smtClean="0"/>
              <a:t>Tucson – new homes must be “solar ready” with hook-ups for PV or SWH</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3"/>
          <p:cNvSpPr>
            <a:spLocks noGrp="1"/>
          </p:cNvSpPr>
          <p:nvPr>
            <p:ph type="body" idx="1"/>
          </p:nvPr>
        </p:nvSpPr>
        <p:spPr/>
        <p:txBody>
          <a:bodyPr>
            <a:normAutofit/>
          </a:bodyPr>
          <a:lstStyle/>
          <a:p>
            <a:r>
              <a:rPr lang="en-US" dirty="0" smtClean="0"/>
              <a:t>Encourage or require builders and developers to design solar-ready homes and buildings.</a:t>
            </a:r>
          </a:p>
          <a:p>
            <a:pPr marL="171450" indent="-171450">
              <a:buFont typeface="Arial" pitchFamily="34" charset="0"/>
              <a:buChar char="•"/>
            </a:pPr>
            <a:r>
              <a:rPr lang="en-US" dirty="0" smtClean="0"/>
              <a:t>Minimize rooftop equipment or cluster equipment on the north side of the roof to maximize available open area for solar array placement. </a:t>
            </a:r>
          </a:p>
          <a:p>
            <a:pPr marL="171450" indent="-171450">
              <a:buFont typeface="Arial" pitchFamily="34" charset="0"/>
              <a:buChar char="•"/>
            </a:pPr>
            <a:r>
              <a:rPr lang="en-US" dirty="0" smtClean="0"/>
              <a:t>Optimize system performance; if the roof is sloped, use the south-facing section; keep the south-facing section obstruction-free if possible. </a:t>
            </a:r>
          </a:p>
          <a:p>
            <a:pPr marL="171450" indent="-171450">
              <a:buFont typeface="Arial" pitchFamily="34" charset="0"/>
              <a:buChar char="•"/>
            </a:pPr>
            <a:r>
              <a:rPr lang="en-US" dirty="0" smtClean="0"/>
              <a:t>Plan for the structure to be oriented to avoid shading from trees and buildings, especially during peak sunlight hours. </a:t>
            </a:r>
          </a:p>
          <a:p>
            <a:pPr marL="171450" indent="-171450">
              <a:buFont typeface="Arial" pitchFamily="34" charset="0"/>
              <a:buChar char="•"/>
            </a:pPr>
            <a:r>
              <a:rPr lang="en-US" dirty="0" smtClean="0"/>
              <a:t>Install a roof that will support the extra loads of a solar array.</a:t>
            </a:r>
          </a:p>
          <a:p>
            <a:pPr marL="171450" indent="-171450">
              <a:buFont typeface="Arial" pitchFamily="34" charset="0"/>
              <a:buChar char="•"/>
            </a:pPr>
            <a:r>
              <a:rPr lang="en-US" dirty="0" smtClean="0"/>
              <a:t>Record roof specifications on drawings; this shows solar designers that the roof was designed to support solar and can prevent a potentially costly engineering study.</a:t>
            </a:r>
          </a:p>
          <a:p>
            <a:r>
              <a:rPr lang="en-US" dirty="0" smtClean="0"/>
              <a:t>Improve building energy standards and policies for local government facilities to make solar energy systems more cost effective and increase local government’s use of clean energy.</a:t>
            </a:r>
          </a:p>
          <a:p>
            <a:pPr marL="171450" indent="-171450">
              <a:buFont typeface="Arial" pitchFamily="34" charset="0"/>
              <a:buChar char="•"/>
            </a:pPr>
            <a:r>
              <a:rPr lang="en-US" dirty="0" smtClean="0"/>
              <a:t>Equipment procurement policies that mandate using the most energy-efficient equipment available, such as devices that meet federal ENERGY STAR requirements </a:t>
            </a:r>
          </a:p>
          <a:p>
            <a:pPr marL="171450" indent="-171450">
              <a:buFont typeface="Arial" pitchFamily="34" charset="0"/>
              <a:buChar char="•"/>
            </a:pPr>
            <a:r>
              <a:rPr lang="en-US" dirty="0" smtClean="0"/>
              <a:t>Life-cycle cost analysis for all materials and equipment </a:t>
            </a:r>
          </a:p>
          <a:p>
            <a:pPr marL="171450" indent="-171450">
              <a:buFont typeface="Arial" pitchFamily="34" charset="0"/>
              <a:buChar char="•"/>
            </a:pPr>
            <a:r>
              <a:rPr lang="en-US" dirty="0" smtClean="0"/>
              <a:t>Green building and solar-ready design for all new buildings and major renovations</a:t>
            </a:r>
          </a:p>
          <a:p>
            <a:pPr marL="171450" indent="-171450">
              <a:buFont typeface="Arial" pitchFamily="34" charset="0"/>
              <a:buChar char="•"/>
            </a:pPr>
            <a:r>
              <a:rPr lang="en-US" dirty="0" smtClean="0"/>
              <a:t>Installing PV or SWH systems on suitable municipal facilities.  </a:t>
            </a:r>
          </a:p>
        </p:txBody>
      </p:sp>
      <p:sp>
        <p:nvSpPr>
          <p:cNvPr id="3" name="Slide Image Placeholder 2"/>
          <p:cNvSpPr>
            <a:spLocks noGrp="1" noRot="1" noChangeAspect="1"/>
          </p:cNvSpPr>
          <p:nvPr>
            <p:ph type="sldImg"/>
          </p:nvPr>
        </p:nvSpPr>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3"/>
          <p:cNvSpPr>
            <a:spLocks noGrp="1"/>
          </p:cNvSpPr>
          <p:nvPr>
            <p:ph type="body" idx="1"/>
          </p:nvPr>
        </p:nvSpPr>
        <p:spPr>
          <a:xfrm>
            <a:off x="701675" y="4416425"/>
            <a:ext cx="5607050" cy="4794250"/>
          </a:xfrm>
        </p:spPr>
        <p:txBody>
          <a:bodyPr>
            <a:normAutofit fontScale="85000" lnSpcReduction="10000"/>
          </a:bodyPr>
          <a:lstStyle/>
          <a:p>
            <a:r>
              <a:rPr lang="en-US" dirty="0" smtClean="0"/>
              <a:t>Often, the high initial cost of solar systems prevents them from being included in new construction. However, with better incentives, technological improvements, and rising conventional power prices, energy from solar sources will become more cost competitive. New construction that is solar ready will be in a position to take advantage of an environment more favorable to renewable energy. </a:t>
            </a:r>
          </a:p>
          <a:p>
            <a:r>
              <a:rPr lang="en-US" dirty="0" smtClean="0"/>
              <a:t>Examples of not being Solar Ready and cost-prohibitive scenarios:</a:t>
            </a:r>
          </a:p>
          <a:p>
            <a:pPr marL="171450" indent="-171450">
              <a:buFont typeface="Arial" pitchFamily="34" charset="0"/>
              <a:buChar char="•"/>
            </a:pPr>
            <a:r>
              <a:rPr lang="en-US" dirty="0" smtClean="0"/>
              <a:t>Roofs unable to accept added load of a PV system – retrofitting the roof to accept solar can be cost prohibitive</a:t>
            </a:r>
          </a:p>
          <a:p>
            <a:pPr marL="171450" indent="-171450">
              <a:buFont typeface="Arial" pitchFamily="34" charset="0"/>
              <a:buChar char="•"/>
            </a:pPr>
            <a:r>
              <a:rPr lang="en-US" dirty="0" smtClean="0"/>
              <a:t>Significant number of roof obstructions – Roof obstructions may be numerous enough that the cost of moving them or reducing PV production may make a project unfeasible</a:t>
            </a:r>
          </a:p>
          <a:p>
            <a:pPr marL="171450" indent="-171450">
              <a:buFont typeface="Arial" pitchFamily="34" charset="0"/>
              <a:buChar char="•"/>
            </a:pPr>
            <a:r>
              <a:rPr lang="en-US" dirty="0" smtClean="0"/>
              <a:t>Significant shading – architectural features, other buildings, vegetation</a:t>
            </a:r>
          </a:p>
          <a:p>
            <a:r>
              <a:rPr lang="en-US" dirty="0" smtClean="0"/>
              <a:t>Without the forethought to make buildings solar ready, solar installation may not be technically possible or the added costs of making infrastructure changes may make solar applications economically prohibitive. </a:t>
            </a:r>
          </a:p>
          <a:p>
            <a:r>
              <a:rPr lang="en-US" dirty="0" smtClean="0"/>
              <a:t>Planning for the eventual installation of a solar system when designing a building can significantly improve the economics of the investment. Installation efficiency can be maximized and costs minimized by understanding these systems’ requirements and accounting for them during the design and construction of the building. </a:t>
            </a:r>
          </a:p>
          <a:p>
            <a:r>
              <a:rPr lang="en-US" dirty="0" smtClean="0"/>
              <a:t>In 2009, NREL published a document called Solar Ready Buildings Planning Guide. While other resources we have identified as potentially helpful to you as you work to incorporate solar in your local planning practices, we felt this document deserved special mentioning. It identifies the important aspects of building design and construction to enable installation of solar photovoltaic and heating systems at some time after the building is constructed. Attention to these guidelines in the development of building codes, building design, or any building- or community-related regulations could significantly improve the performance and minimize the cost of solar systems.</a:t>
            </a:r>
          </a:p>
          <a:p>
            <a:r>
              <a:rPr lang="en-US" dirty="0" smtClean="0"/>
              <a:t>NREL is currently working on a companion piece to this document: Solar Ready – An Overview of Implementation Practices. Currently in draft form, it explores three mechanisms for encouraging Solar Ready design and construction:</a:t>
            </a:r>
          </a:p>
          <a:p>
            <a:pPr marL="171450" indent="-171450">
              <a:buFont typeface="Arial" pitchFamily="34" charset="0"/>
              <a:buChar char="•"/>
            </a:pPr>
            <a:r>
              <a:rPr lang="en-US" dirty="0" smtClean="0"/>
              <a:t>Solar Ready legislation</a:t>
            </a:r>
          </a:p>
          <a:p>
            <a:pPr marL="171450" indent="-171450">
              <a:buFont typeface="Arial" pitchFamily="34" charset="0"/>
              <a:buChar char="•"/>
            </a:pPr>
            <a:r>
              <a:rPr lang="en-US" dirty="0" smtClean="0"/>
              <a:t>Certification programs for Solar Ready design and construction</a:t>
            </a:r>
          </a:p>
          <a:p>
            <a:pPr marL="171450" indent="-171450">
              <a:buFont typeface="Arial" pitchFamily="34" charset="0"/>
              <a:buChar char="•"/>
            </a:pPr>
            <a:r>
              <a:rPr lang="en-US" dirty="0" smtClean="0"/>
              <a:t>Stakeholder education</a:t>
            </a:r>
          </a:p>
        </p:txBody>
      </p:sp>
      <p:sp>
        <p:nvSpPr>
          <p:cNvPr id="3" name="Slide Image Placeholder 2"/>
          <p:cNvSpPr>
            <a:spLocks noGrp="1" noRot="1" noChangeAspect="1"/>
          </p:cNvSpPr>
          <p:nvPr>
            <p:ph type="sldImg"/>
          </p:nvPr>
        </p:nvSpPr>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3"/>
          <p:cNvSpPr>
            <a:spLocks noGrp="1"/>
          </p:cNvSpPr>
          <p:nvPr>
            <p:ph type="body" idx="1"/>
          </p:nvPr>
        </p:nvSpPr>
        <p:spPr/>
        <p:txBody>
          <a:bodyPr/>
          <a:lstStyle/>
          <a:p>
            <a:r>
              <a:rPr lang="en-US" smtClean="0"/>
              <a:t>Permitting and inspection of solar energy systems has taken on a new urgency in the present administration of the Dept of Energy. The Sun Shot Initiative seeks to lower costs of both utility scale and distributed photovoltaic systems. One large factor is the overhead costs that accrue due to a permitting process that is cumbersome and expensive. Another is the operation and maintenance costs that can result in a poorly designed and installed system. These two factors can be mitigated through streamlined permitting systems and building inspector education.</a:t>
            </a:r>
          </a:p>
          <a:p>
            <a:endParaRPr lang="en-US" smtClean="0"/>
          </a:p>
          <a:p>
            <a:r>
              <a:rPr lang="en-US" smtClean="0"/>
              <a:t>Permit Process – Due to the crossover in trades involved with a solar energy systems installation, there is typically more than one permit that is required before work can begin. Along with these permits are permitting fees and inspections, all of which consumer money and time. </a:t>
            </a:r>
          </a:p>
          <a:p>
            <a:endParaRPr lang="en-US" smtClean="0"/>
          </a:p>
          <a:p>
            <a:r>
              <a:rPr lang="en-US" smtClean="0"/>
              <a:t>In the case of a roof mounted system, a roofing or general building permit may be required as well as a structural permit. For a photovoltaic system, an electrical permit will be required. In the case of a solar thermal system, a plumbing permit will likely be required.  Often engineered sealed drawings are required, as are wind load test results. Since only properly licensed contractors may secure these permits, it can often involve a primary contractor with several subcontractors to complete the installation of a single system. Again, this adds to the cost of the system, unnecessarily so if a regulatory framework specific to solar installations is implemented. </a:t>
            </a:r>
          </a:p>
          <a:p>
            <a:endParaRPr lang="en-US" smtClean="0"/>
          </a:p>
          <a:p>
            <a:endParaRPr lang="en-US" smtClean="0"/>
          </a:p>
          <a:p>
            <a:endParaRPr lang="en-US"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1"/>
          </p:nvPr>
        </p:nvSpPr>
        <p:spPr/>
        <p:txBody>
          <a:bodyPr/>
          <a:lstStyle/>
          <a:p>
            <a:r>
              <a:rPr lang="en-US" smtClean="0"/>
              <a:t>This workshop is more or less a “Solar 101” – but throughout the workshop we will be weaving in case studies, best practices and practical advice for people particularly interested in installing solar in their community.</a:t>
            </a:r>
          </a:p>
          <a:p>
            <a:endParaRPr lang="en-US"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3"/>
          <p:cNvSpPr>
            <a:spLocks noGrp="1"/>
          </p:cNvSpPr>
          <p:nvPr>
            <p:ph type="body" idx="1"/>
          </p:nvPr>
        </p:nvSpPr>
        <p:spPr/>
        <p:txBody>
          <a:bodyPr/>
          <a:lstStyle/>
          <a:p>
            <a:r>
              <a:rPr lang="en-US" dirty="0" smtClean="0"/>
              <a:t>How can the community begin to address this challenge?</a:t>
            </a:r>
          </a:p>
          <a:p>
            <a:pPr marL="171450" indent="-171450">
              <a:buFont typeface="Arial" pitchFamily="34" charset="0"/>
              <a:buChar char="•"/>
            </a:pPr>
            <a:r>
              <a:rPr lang="en-US" dirty="0" smtClean="0"/>
              <a:t>Understand the entire permitting and inspection process for PV and SWH systems and the dynamics among the entities involved. </a:t>
            </a:r>
          </a:p>
          <a:p>
            <a:pPr marL="171450" indent="-171450">
              <a:buFont typeface="Arial" pitchFamily="34" charset="0"/>
              <a:buChar char="•"/>
            </a:pPr>
            <a:r>
              <a:rPr lang="en-US" dirty="0" smtClean="0"/>
              <a:t>Simplify permit application forms and review processes and leverage resources by coordinating permitting procedures with nearby jurisdictions. </a:t>
            </a:r>
          </a:p>
          <a:p>
            <a:pPr marL="171450" indent="-171450">
              <a:buFont typeface="Arial" pitchFamily="34" charset="0"/>
              <a:buChar char="•"/>
            </a:pPr>
            <a:r>
              <a:rPr lang="en-US" dirty="0" smtClean="0"/>
              <a:t>Provide training to educate building and electrical inspectors about PV and ST technologies and installations. </a:t>
            </a:r>
          </a:p>
          <a:p>
            <a:pPr marL="171450" indent="-171450">
              <a:buFont typeface="Arial" pitchFamily="34" charset="0"/>
              <a:buChar char="•"/>
            </a:pPr>
            <a:r>
              <a:rPr lang="en-US" dirty="0" smtClean="0"/>
              <a:t>Outline the permitting and inspection process in the community so that prospective solar system owners and solar contractors have a clear understanding of the steps for local approval. </a:t>
            </a:r>
          </a:p>
          <a:p>
            <a:pPr marL="171450" indent="-171450">
              <a:buFont typeface="Arial" pitchFamily="34" charset="0"/>
              <a:buChar char="•"/>
            </a:pPr>
            <a:r>
              <a:rPr lang="en-US" dirty="0" smtClean="0"/>
              <a:t>Allow online or over-the-counter building permits for standard residential solar energy systems. </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Rot="1" noChangeAspect="1" noTextEdit="1"/>
          </p:cNvSpPr>
          <p:nvPr>
            <p:ph type="sldImg"/>
          </p:nvPr>
        </p:nvSpPr>
        <p:spPr bwMode="auto">
          <a:xfrm>
            <a:off x="1181100" y="695325"/>
            <a:ext cx="4649788" cy="3486150"/>
          </a:xfrm>
          <a:noFill/>
          <a:ln>
            <a:solidFill>
              <a:srgbClr val="000000"/>
            </a:solidFill>
            <a:miter lim="800000"/>
            <a:headEnd/>
            <a:tailEnd/>
          </a:ln>
        </p:spPr>
      </p:sp>
      <p:sp>
        <p:nvSpPr>
          <p:cNvPr id="68915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Expedite permitting process for residential systems.  Could make permitting application process online, which in addition to making it easier to file for a permit, potentially makes it easier to track installation number and installed capacity if the jurisdiction has any sort of formalized solar target or goal.  </a:t>
            </a:r>
          </a:p>
          <a:p>
            <a:r>
              <a:rPr lang="en-US" smtClean="0">
                <a:ea typeface="ＭＳ Ｐゴシック" pitchFamily="34" charset="-128"/>
              </a:rPr>
              <a:t>A local jurisdiction may also find that it is useful to create a solar permitting guide or resource that can be referenced by installers in order to avoid confusion about what permits are required, fees, permitting times, etc.  The city of Philadelphia has done this for solar permitting, in addition to offering guidance on many other aspects of solar installation for residents and installers. </a:t>
            </a:r>
          </a:p>
          <a:p>
            <a:endParaRPr lang="en-US" smtClean="0">
              <a:ea typeface="ＭＳ Ｐゴシック"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Notes Placeholder 2"/>
          <p:cNvSpPr>
            <a:spLocks noGrp="1"/>
          </p:cNvSpPr>
          <p:nvPr>
            <p:ph type="body" idx="1"/>
          </p:nvPr>
        </p:nvSpPr>
        <p:spPr/>
        <p:txBody>
          <a:bodyPr/>
          <a:lstStyle/>
          <a:p>
            <a:r>
              <a:rPr lang="en-US" dirty="0" smtClean="0"/>
              <a:t>Developed by the Solar America Board of Codes and Standards (“Solar ABCs”)</a:t>
            </a:r>
          </a:p>
          <a:p>
            <a:r>
              <a:rPr lang="en-US" dirty="0" smtClean="0"/>
              <a:t>Provides a means to differentiate systems that can be permitted quickly and easily due to their similarity with the majority of small-scale PV systems</a:t>
            </a:r>
          </a:p>
          <a:p>
            <a:r>
              <a:rPr lang="en-US" dirty="0" smtClean="0"/>
              <a:t>In order for a PV system to be considered for an expedited permit process, the following must apply:</a:t>
            </a:r>
          </a:p>
          <a:p>
            <a:pPr marL="171450" indent="-171450">
              <a:buFont typeface="Arial" pitchFamily="34" charset="0"/>
              <a:buChar char="•"/>
            </a:pPr>
            <a:r>
              <a:rPr lang="en-US" dirty="0" smtClean="0"/>
              <a:t>PV modules, utility-interactive inverters, and combiner boxes are identified for use in PV systems</a:t>
            </a:r>
          </a:p>
          <a:p>
            <a:pPr marL="171450" indent="-171450">
              <a:buFont typeface="Arial" pitchFamily="34" charset="0"/>
              <a:buChar char="•"/>
            </a:pPr>
            <a:r>
              <a:rPr lang="en-US" dirty="0" smtClean="0"/>
              <a:t>The PV array is composed of 4 series strings or less per inverter, and 15 kW STC or less.</a:t>
            </a:r>
          </a:p>
          <a:p>
            <a:pPr marL="171450" indent="-171450">
              <a:buFont typeface="Arial" pitchFamily="34" charset="0"/>
              <a:buChar char="•"/>
            </a:pPr>
            <a:r>
              <a:rPr lang="en-US" dirty="0" smtClean="0"/>
              <a:t>The total inverter capacity has a continuous AC power output 13,440 Watts or less</a:t>
            </a:r>
          </a:p>
          <a:p>
            <a:pPr marL="171450" indent="-171450">
              <a:buFont typeface="Arial" pitchFamily="34" charset="0"/>
              <a:buChar char="•"/>
            </a:pPr>
            <a:r>
              <a:rPr lang="en-US" dirty="0" smtClean="0"/>
              <a:t>The AC interconnection point is on the load side of service disconnecting means (690.64(B)).</a:t>
            </a:r>
          </a:p>
          <a:p>
            <a:pPr marL="171450" indent="-171450">
              <a:buFont typeface="Arial" pitchFamily="34" charset="0"/>
              <a:buChar char="•"/>
            </a:pPr>
            <a:r>
              <a:rPr lang="en-US" dirty="0" smtClean="0"/>
              <a:t>The electrical diagram (E1.1) can be used to accurately represent the PV system.</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3"/>
          <p:cNvSpPr>
            <a:spLocks noGrp="1" noChangeArrowheads="1"/>
          </p:cNvSpPr>
          <p:nvPr>
            <p:ph type="body" idx="1"/>
          </p:nvPr>
        </p:nvSpPr>
        <p:spPr>
          <a:xfrm>
            <a:off x="701675" y="4416425"/>
            <a:ext cx="5607050" cy="4746625"/>
          </a:xfrm>
        </p:spPr>
        <p:txBody>
          <a:bodyPr>
            <a:normAutofit fontScale="92500"/>
          </a:bodyPr>
          <a:lstStyle/>
          <a:p>
            <a:r>
              <a:rPr lang="en-US" dirty="0" smtClean="0"/>
              <a:t>You can’t put solar anywhere – there are some site specific considerations for you to keep in mind….</a:t>
            </a:r>
          </a:p>
          <a:p>
            <a:r>
              <a:rPr lang="en-US" dirty="0" smtClean="0"/>
              <a:t>Shading -  Solar PV modules can be affected by numerous types of obstructions. Examples include trees, clouds, bird droppings, dust and even the shading from other solar panels.  Shading one cell in a module or a series can lower electricity production of the whole array.  It </a:t>
            </a:r>
            <a:r>
              <a:rPr lang="en-US" dirty="0" err="1" smtClean="0"/>
              <a:t>cal</a:t>
            </a:r>
            <a:r>
              <a:rPr lang="en-US" dirty="0" smtClean="0"/>
              <a:t> also be bad for a system if it becomes a crimp point – it can burn out prematurely.</a:t>
            </a:r>
          </a:p>
          <a:p>
            <a:r>
              <a:rPr lang="en-US" dirty="0" smtClean="0"/>
              <a:t>Solar Access Rights – Solar Access laws vary by state and region. Solar access laws protect the right of an individual to both install and operate solar panels. A thorough access law addresses both unwarranted restrictions to construction as well as changes that may occur after construction like tree shading and newly constructed higher buildings. Currently, 34 states have some sort of solar access rights established to protect individuals.</a:t>
            </a:r>
          </a:p>
          <a:p>
            <a:r>
              <a:rPr lang="en-US" dirty="0" smtClean="0"/>
              <a:t>Structural Capacity  and integrity– Buildings that are being proposed for construction can easily modify system plans to incorporate solar PV panels. However, older building been analyzed to ensure that the current roof has the load capacity to handle the solar PV panels. If a roof is close to the end of its expected life, replacing the roof could be a viable option. Many companies can install the solar panels and the new roof at the same time, if needed.</a:t>
            </a:r>
          </a:p>
          <a:p>
            <a:r>
              <a:rPr lang="en-US" dirty="0" smtClean="0"/>
              <a:t>Wind Loading – Due to the large surface area of panels, the effects of wind speed must be considered when installing solar panels. Therefore, it is necessary to hire a structural or civil engineer to properly perform wind loading calculations and other possible code requirements.</a:t>
            </a:r>
          </a:p>
          <a:p>
            <a:r>
              <a:rPr lang="en-US" dirty="0" smtClean="0"/>
              <a:t>Interconnection to the grid – If you are developing in a area where solar is “new”, the approval process from the utility may be lengthy.</a:t>
            </a:r>
          </a:p>
          <a:p>
            <a:r>
              <a:rPr lang="en-US" dirty="0" smtClean="0"/>
              <a:t>Maximum energy output for a fixed system is always facing South at latitude tilt.  A more horizontal tilt gives more summer energy and a more vertical tilt gives more winter energy.  The winter path of the sun is important – you need to design for the worst shading situation for a system when the sun is low on the horizon.</a:t>
            </a:r>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Slide Image Placeholder 1"/>
          <p:cNvSpPr>
            <a:spLocks noGrp="1" noRot="1" noChangeAspect="1" noTextEdit="1"/>
          </p:cNvSpPr>
          <p:nvPr>
            <p:ph type="sldImg"/>
          </p:nvPr>
        </p:nvSpPr>
        <p:spPr bwMode="auto">
          <a:noFill/>
          <a:ln>
            <a:solidFill>
              <a:srgbClr val="000000"/>
            </a:solidFill>
            <a:miter lim="800000"/>
            <a:headEnd/>
            <a:tailEnd/>
          </a:ln>
        </p:spPr>
      </p:sp>
      <p:sp>
        <p:nvSpPr>
          <p:cNvPr id="6952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have just been talking about issues with solar access.  An important consideration when designing a system is </a:t>
            </a:r>
            <a:r>
              <a:rPr lang="en-US" dirty="0" err="1" smtClean="0"/>
              <a:t>siting</a:t>
            </a:r>
            <a:r>
              <a:rPr lang="en-US" dirty="0" smtClean="0"/>
              <a:t> the system.  We are going to go outside and learn how to use a Solar Pathfinder, a tool for </a:t>
            </a:r>
            <a:r>
              <a:rPr lang="en-US" dirty="0" err="1" smtClean="0"/>
              <a:t>siting</a:t>
            </a:r>
            <a:r>
              <a:rPr lang="en-US" dirty="0" smtClean="0"/>
              <a:t> systems, factoring in and working around shading, and estimating the maximum annual output for a system.</a:t>
            </a:r>
            <a:r>
              <a:rPr lang="en-US" baseline="0" dirty="0" smtClean="0"/>
              <a:t>  </a:t>
            </a:r>
            <a:r>
              <a:rPr lang="en-US" dirty="0" smtClean="0"/>
              <a:t>As an example, in a dense urban environment future redevelopment must be considered.  In less dense applications, the potential for tree shading is still possible.</a:t>
            </a:r>
          </a:p>
          <a:p>
            <a:endParaRPr lang="en-US" dirty="0" smtClean="0"/>
          </a:p>
          <a:p>
            <a:r>
              <a:rPr lang="en-US" dirty="0" smtClean="0"/>
              <a:t>When </a:t>
            </a:r>
            <a:r>
              <a:rPr lang="en-US" dirty="0" err="1" smtClean="0"/>
              <a:t>siting</a:t>
            </a:r>
            <a:r>
              <a:rPr lang="en-US" dirty="0" smtClean="0"/>
              <a:t> a system using</a:t>
            </a:r>
            <a:r>
              <a:rPr lang="en-US" baseline="0" dirty="0" smtClean="0"/>
              <a:t> a Solar Pathfinder</a:t>
            </a:r>
            <a:r>
              <a:rPr lang="en-US" dirty="0" smtClean="0"/>
              <a:t>, here are some important</a:t>
            </a:r>
            <a:r>
              <a:rPr lang="en-US" baseline="0" dirty="0" smtClean="0"/>
              <a:t> things to keep in mind.  The cards are specific to a latitude.  Align the Pathfinder to point south and then adjust for magnetic declination to true South.  The reflection shows the solar window of the site and where there is shading.  Stand north of the Pathfinder to not shade it, take a photo of the reflection.  Put the photo into a computer program that traces the shading on a system during different times of days and months.  Ideally, a system should be </a:t>
            </a:r>
            <a:r>
              <a:rPr lang="en-US" baseline="0" dirty="0" err="1" smtClean="0"/>
              <a:t>unshaded</a:t>
            </a:r>
            <a:r>
              <a:rPr lang="en-US" baseline="0" dirty="0" smtClean="0"/>
              <a:t> between 9am-3pm, as roughly 75% of the energy that hits a system hits during this time.  When using the Pathfinder, you should identify any object that would shade the array and move the Pathfinder around to find the ideal location.  You can oversize the system to offset losses due to shading.</a:t>
            </a:r>
            <a:endParaRPr lang="en-US" dirty="0" smtClean="0"/>
          </a:p>
        </p:txBody>
      </p:sp>
      <p:sp>
        <p:nvSpPr>
          <p:cNvPr id="4" name="Slide Number Placeholder 3"/>
          <p:cNvSpPr>
            <a:spLocks noGrp="1"/>
          </p:cNvSpPr>
          <p:nvPr>
            <p:ph type="sldNum" sz="quarter" idx="5"/>
          </p:nvPr>
        </p:nvSpPr>
        <p:spPr/>
        <p:txBody>
          <a:bodyPr/>
          <a:lstStyle/>
          <a:p>
            <a:pPr>
              <a:defRPr/>
            </a:pPr>
            <a:fld id="{DEBBD0D3-92CD-4E7F-8DD7-3FA212D4B8E1}"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Rot="1" noChangeAspect="1" noTextEdit="1"/>
          </p:cNvSpPr>
          <p:nvPr>
            <p:ph type="sldImg"/>
          </p:nvPr>
        </p:nvSpPr>
        <p:spPr bwMode="auto">
          <a:noFill/>
          <a:ln>
            <a:solidFill>
              <a:srgbClr val="000000"/>
            </a:solidFill>
            <a:miter lim="800000"/>
            <a:headEnd/>
            <a:tailEnd/>
          </a:ln>
        </p:spPr>
      </p:sp>
      <p:sp>
        <p:nvSpPr>
          <p:cNvPr id="697346" name="Rectangle 3"/>
          <p:cNvSpPr>
            <a:spLocks noGrp="1"/>
          </p:cNvSpPr>
          <p:nvPr>
            <p:ph type="body" idx="1"/>
          </p:nvPr>
        </p:nvSpPr>
        <p:spPr bwMode="auto">
          <a:xfrm>
            <a:off x="155575" y="4416425"/>
            <a:ext cx="6650038" cy="4183063"/>
          </a:xfrm>
          <a:noFill/>
        </p:spPr>
        <p:txBody>
          <a:bodyPr wrap="square" numCol="1" anchor="t" anchorCtr="0" compatLnSpc="1">
            <a:prstTxWarp prst="textNoShape">
              <a:avLst/>
            </a:prstTxWarp>
          </a:bodyPr>
          <a:lstStyle/>
          <a:p>
            <a:pPr eaLnBrk="1" hangingPunct="1">
              <a:spcBef>
                <a:spcPct val="0"/>
              </a:spcBef>
            </a:pPr>
            <a:endParaRPr lang="en-US" sz="1600" b="1" dirty="0"/>
          </a:p>
          <a:p>
            <a:pPr eaLnBrk="1" hangingPunct="1">
              <a:spcBef>
                <a:spcPct val="0"/>
              </a:spcBef>
            </a:pPr>
            <a:endParaRPr lang="en-US" sz="1600" b="1"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7"/>
          <p:cNvSpPr>
            <a:spLocks noGrp="1"/>
          </p:cNvSpPr>
          <p:nvPr>
            <p:ph type="body" idx="1"/>
          </p:nvPr>
        </p:nvSpPr>
        <p:spPr/>
        <p:txBody>
          <a:bodyPr/>
          <a:lstStyle/>
          <a:p>
            <a:r>
              <a:rPr lang="en-US" dirty="0" smtClean="0"/>
              <a:t>Creation of sustainable local solar market requires comprehensive and coordinated effort among many stakeholders. Time spent planning and analyzing at the outset is well worth the effort when designing the policies and procedures to serve as the legal and economic framework for solar energy in you community. A good starting point is to build a diverse advisory committee or task force that includes a broad cross section of the community. Your team should include: local government, utilities, universities and community colleges, local for-profit companies, banks, energy attorneys, solar or environmental nonprofits, state energy offices, economic development councils, incentive program administrators, concerned citizen groups, etc.</a:t>
            </a:r>
          </a:p>
          <a:p>
            <a:r>
              <a:rPr lang="en-US" dirty="0" smtClean="0"/>
              <a:t>The earlier you bring them in – the better.  The goal is to create “buy-in” so that the solar program has long-term viability. The role of the task force or advisory committee is to help develop a sustainable work plan and leverage resources. Get their “buy-in” – often a written letter of commitment works.  At the minimum, they should commit to providing in-kind advisory services. Once your committee is established you will need to determine who the lead organization will be.  The lead should be established as community solar hub/resource for all things solar and dedicate staff to the process. If money to fund a staff person is a problem – ask your stakeholders to pool their resources.</a:t>
            </a:r>
          </a:p>
          <a:p>
            <a:r>
              <a:rPr lang="en-US" dirty="0" smtClean="0"/>
              <a:t>Be flexible so you can add to or segment the advisory committee as needs arise. Task force should meet regularly – every month for the first year, quarterly after that.</a:t>
            </a:r>
          </a:p>
          <a:p>
            <a:endParaRPr lang="en-US" dirty="0" smtClean="0"/>
          </a:p>
          <a:p>
            <a:endParaRPr lang="en-US" dirty="0" smtClean="0"/>
          </a:p>
          <a:p>
            <a:endParaRPr lang="en-US" dirty="0" smtClean="0"/>
          </a:p>
        </p:txBody>
      </p:sp>
      <p:sp>
        <p:nvSpPr>
          <p:cNvPr id="269316" name="Slide Number Placeholder 3"/>
          <p:cNvSpPr>
            <a:spLocks noGrp="1"/>
          </p:cNvSpPr>
          <p:nvPr>
            <p:ph type="sldNum" sz="quarter" idx="5"/>
          </p:nvPr>
        </p:nvSpPr>
        <p:spPr/>
        <p:txBody>
          <a:bodyPr/>
          <a:lstStyle/>
          <a:p>
            <a:fld id="{265ABD7B-21A5-494A-B70C-EFBA4EEA2843}" type="slidenum">
              <a:rPr lang="en-US" smtClean="0"/>
              <a:pPr/>
              <a:t>96</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Notes Placeholder 2"/>
          <p:cNvSpPr>
            <a:spLocks noGrp="1"/>
          </p:cNvSpPr>
          <p:nvPr>
            <p:ph type="body" idx="1"/>
          </p:nvPr>
        </p:nvSpPr>
        <p:spPr/>
        <p:txBody>
          <a:bodyPr>
            <a:normAutofit lnSpcReduction="10000"/>
          </a:bodyPr>
          <a:lstStyle/>
          <a:p>
            <a:r>
              <a:rPr lang="en-US" dirty="0" smtClean="0"/>
              <a:t>In 2008 Milwaukee was selected as a Solar America City. Milwaukee had Mayor Tom Barrett’s hearty commitment and it also put together a strong advisory committee consisting of:</a:t>
            </a:r>
          </a:p>
          <a:p>
            <a:pPr marL="171450" indent="-171450">
              <a:buFont typeface="Arial" pitchFamily="34" charset="0"/>
              <a:buChar char="•"/>
            </a:pPr>
            <a:r>
              <a:rPr lang="en-US" dirty="0" smtClean="0"/>
              <a:t>City of Milwaukee’s Office of Environmental Sustainability (lead)</a:t>
            </a:r>
          </a:p>
          <a:p>
            <a:pPr marL="171450" indent="-171450">
              <a:buFont typeface="Arial" pitchFamily="34" charset="0"/>
              <a:buChar char="•"/>
            </a:pPr>
            <a:r>
              <a:rPr lang="en-US" dirty="0" smtClean="0"/>
              <a:t>We Energies (utility)</a:t>
            </a:r>
          </a:p>
          <a:p>
            <a:pPr marL="171450" indent="-171450">
              <a:buFont typeface="Arial" pitchFamily="34" charset="0"/>
              <a:buChar char="•"/>
            </a:pPr>
            <a:r>
              <a:rPr lang="en-US" dirty="0" smtClean="0"/>
              <a:t>Focus on Energy (state public benefits fund)</a:t>
            </a:r>
          </a:p>
          <a:p>
            <a:pPr marL="171450" indent="-171450">
              <a:buFont typeface="Arial" pitchFamily="34" charset="0"/>
              <a:buChar char="•"/>
            </a:pPr>
            <a:r>
              <a:rPr lang="en-US" dirty="0" smtClean="0"/>
              <a:t>Johnson Controls (local for-profit)</a:t>
            </a:r>
          </a:p>
          <a:p>
            <a:pPr marL="171450" indent="-171450">
              <a:buFont typeface="Arial" pitchFamily="34" charset="0"/>
              <a:buChar char="•"/>
            </a:pPr>
            <a:r>
              <a:rPr lang="en-US" dirty="0" smtClean="0"/>
              <a:t>Midwest Renewable Energy Association (installer training provider)</a:t>
            </a:r>
          </a:p>
          <a:p>
            <a:pPr marL="171450" indent="-171450">
              <a:buFont typeface="Arial" pitchFamily="34" charset="0"/>
              <a:buChar char="•"/>
            </a:pPr>
            <a:r>
              <a:rPr lang="en-US" dirty="0" smtClean="0"/>
              <a:t>University of Wisconsin-Milwaukee  (university)</a:t>
            </a:r>
          </a:p>
          <a:p>
            <a:pPr marL="171450" indent="-171450">
              <a:buFont typeface="Arial" pitchFamily="34" charset="0"/>
              <a:buChar char="•"/>
            </a:pPr>
            <a:r>
              <a:rPr lang="en-US" dirty="0" smtClean="0"/>
              <a:t>Milwaukee Area Technical College (community college)</a:t>
            </a:r>
          </a:p>
          <a:p>
            <a:r>
              <a:rPr lang="en-US" dirty="0" smtClean="0"/>
              <a:t>When Milwaukee started the program – one of the first things they did was hire a staff to lead the effort, create a website, and bring the team together for regular meetings and phone calls. With a strong and diverse base – Milwaukee was able to attract other stakeholders such as the big regional economic development council, Milwaukee School of Engineering, Milwaukee County, etc.. Eventually sub-committees were formed to address particular areas:</a:t>
            </a:r>
          </a:p>
          <a:p>
            <a:pPr marL="171450" indent="-171450">
              <a:buFont typeface="Arial" pitchFamily="34" charset="0"/>
              <a:buChar char="•"/>
            </a:pPr>
            <a:r>
              <a:rPr lang="en-US" dirty="0" smtClean="0"/>
              <a:t>Finance</a:t>
            </a:r>
          </a:p>
          <a:p>
            <a:pPr marL="171450" indent="-171450">
              <a:buFont typeface="Arial" pitchFamily="34" charset="0"/>
              <a:buChar char="•"/>
            </a:pPr>
            <a:r>
              <a:rPr lang="en-US" dirty="0" smtClean="0"/>
              <a:t>Manufacturing</a:t>
            </a:r>
          </a:p>
          <a:p>
            <a:pPr marL="171450" indent="-171450">
              <a:buFont typeface="Arial" pitchFamily="34" charset="0"/>
              <a:buChar char="•"/>
            </a:pPr>
            <a:r>
              <a:rPr lang="en-US" dirty="0" smtClean="0"/>
              <a:t>Marketing</a:t>
            </a:r>
          </a:p>
          <a:p>
            <a:r>
              <a:rPr lang="en-US" dirty="0" smtClean="0"/>
              <a:t>Committee participation was voluntary which helped to ensure “buy-in”</a:t>
            </a:r>
          </a:p>
          <a:p>
            <a:endParaRPr lang="en-US" dirty="0" smtClean="0"/>
          </a:p>
          <a:p>
            <a:endParaRPr lang="en-US" dirty="0" smtClean="0"/>
          </a:p>
          <a:p>
            <a:endParaRPr lang="en-US" dirty="0"/>
          </a:p>
        </p:txBody>
      </p:sp>
      <p:sp>
        <p:nvSpPr>
          <p:cNvPr id="271364" name="Slide Number Placeholder 3"/>
          <p:cNvSpPr>
            <a:spLocks noGrp="1"/>
          </p:cNvSpPr>
          <p:nvPr>
            <p:ph type="sldNum" sz="quarter" idx="5"/>
          </p:nvPr>
        </p:nvSpPr>
        <p:spPr/>
        <p:txBody>
          <a:bodyPr/>
          <a:lstStyle/>
          <a:p>
            <a:fld id="{2F9A278A-3D7B-4B88-B229-D7AF3D181016}" type="slidenum">
              <a:rPr lang="en-US" smtClean="0"/>
              <a:pPr/>
              <a:t>97</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7"/>
          <p:cNvSpPr>
            <a:spLocks noGrp="1"/>
          </p:cNvSpPr>
          <p:nvPr>
            <p:ph type="body" idx="1"/>
          </p:nvPr>
        </p:nvSpPr>
        <p:spPr/>
        <p:txBody>
          <a:bodyPr>
            <a:normAutofit fontScale="92500" lnSpcReduction="10000"/>
          </a:bodyPr>
          <a:lstStyle/>
          <a:p>
            <a:r>
              <a:rPr lang="en-US" dirty="0" smtClean="0"/>
              <a:t>When you assess the community, it should be done in a comprehensive and coordinated way. Look at policies. What pro-solar policies do you have and which ones are you lacking? Conduct surveys to identify barriers and your region’s strengths and weaknesses. Be open to the suggestions of local installers, industry, and other stakeholders. </a:t>
            </a:r>
          </a:p>
          <a:p>
            <a:r>
              <a:rPr lang="en-US" dirty="0" smtClean="0"/>
              <a:t>Think about your economic development strengths and consider building off of them:</a:t>
            </a:r>
          </a:p>
          <a:p>
            <a:pPr marL="171450" indent="-171450">
              <a:buFont typeface="Arial" pitchFamily="34" charset="0"/>
              <a:buChar char="•"/>
            </a:pPr>
            <a:r>
              <a:rPr lang="en-US" dirty="0" smtClean="0"/>
              <a:t>Is your region known for its manufacturing legacy? </a:t>
            </a:r>
          </a:p>
          <a:p>
            <a:pPr marL="171450" indent="-171450">
              <a:buFont typeface="Arial" pitchFamily="34" charset="0"/>
              <a:buChar char="•"/>
            </a:pPr>
            <a:r>
              <a:rPr lang="en-US" dirty="0" smtClean="0"/>
              <a:t>Is your region particularly sunny and, therefore, great for installer workforce development? </a:t>
            </a:r>
          </a:p>
          <a:p>
            <a:pPr marL="171450" indent="-171450">
              <a:buFont typeface="Arial" pitchFamily="34" charset="0"/>
              <a:buChar char="•"/>
            </a:pPr>
            <a:r>
              <a:rPr lang="en-US" dirty="0" smtClean="0"/>
              <a:t>Is your region known for its top universities? </a:t>
            </a:r>
          </a:p>
          <a:p>
            <a:pPr marL="171450" indent="-171450">
              <a:buFont typeface="Arial" pitchFamily="34" charset="0"/>
              <a:buChar char="•"/>
            </a:pPr>
            <a:r>
              <a:rPr lang="en-US" dirty="0" smtClean="0"/>
              <a:t>Is your municipality or state energy office known for being unusually progressive?</a:t>
            </a:r>
          </a:p>
          <a:p>
            <a:r>
              <a:rPr lang="en-US" dirty="0" smtClean="0"/>
              <a:t>Or, alternatively, think about your weaknesses and consider building off of them:  </a:t>
            </a:r>
          </a:p>
          <a:p>
            <a:pPr marL="171450" indent="-171450">
              <a:buFont typeface="Arial" pitchFamily="34" charset="0"/>
              <a:buChar char="•"/>
            </a:pPr>
            <a:r>
              <a:rPr lang="en-US" dirty="0" smtClean="0"/>
              <a:t>Does your region lack a local installer workforce? </a:t>
            </a:r>
          </a:p>
          <a:p>
            <a:pPr marL="171450" indent="-171450">
              <a:buFont typeface="Arial" pitchFamily="34" charset="0"/>
              <a:buChar char="•"/>
            </a:pPr>
            <a:r>
              <a:rPr lang="en-US" dirty="0" smtClean="0"/>
              <a:t>Does your state have a high RPS, but no solar rebate programs?</a:t>
            </a:r>
          </a:p>
          <a:p>
            <a:r>
              <a:rPr lang="en-US" dirty="0" smtClean="0"/>
              <a:t>Figure out what your installation baseline is and what your installation goals should be.  To figure out your baseline, you will likely have to compile data from multiple sources.</a:t>
            </a:r>
          </a:p>
          <a:p>
            <a:r>
              <a:rPr lang="en-US" dirty="0" smtClean="0"/>
              <a:t>Develop a realistic plan.   Realistic plans – obviously – are more likely to be met. And goals will vary!  Don’t feel discouraged if your goals seem modest compared to other communities. Remember, every community has a different starting point and conditions.</a:t>
            </a:r>
          </a:p>
          <a:p>
            <a:r>
              <a:rPr lang="en-US" dirty="0" smtClean="0"/>
              <a:t>As you think about your short-term objectives and long term goals – develop a realistic plan that incorporates soar into long term planning (i.e. zoning, building codes, procurement, other policies).  </a:t>
            </a:r>
          </a:p>
          <a:p>
            <a:r>
              <a:rPr lang="en-US" dirty="0" smtClean="0"/>
              <a:t>Finally, determine how to measure and track progress. And, of course, make adjustments to your plan along the way. </a:t>
            </a:r>
          </a:p>
          <a:p>
            <a:endParaRPr lang="en-US" dirty="0" smtClean="0"/>
          </a:p>
          <a:p>
            <a:endParaRPr lang="en-US" dirty="0" smtClean="0"/>
          </a:p>
          <a:p>
            <a:endParaRPr lang="en-US" dirty="0" smtClean="0"/>
          </a:p>
        </p:txBody>
      </p:sp>
      <p:sp>
        <p:nvSpPr>
          <p:cNvPr id="272388" name="Slide Number Placeholder 3"/>
          <p:cNvSpPr>
            <a:spLocks noGrp="1"/>
          </p:cNvSpPr>
          <p:nvPr>
            <p:ph type="sldNum" sz="quarter" idx="5"/>
          </p:nvPr>
        </p:nvSpPr>
        <p:spPr/>
        <p:txBody>
          <a:bodyPr/>
          <a:lstStyle/>
          <a:p>
            <a:fld id="{8E531056-B196-4FB8-8B54-E0CAAA194240}" type="slidenum">
              <a:rPr lang="en-US" smtClean="0"/>
              <a:pPr/>
              <a:t>98</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7"/>
          <p:cNvSpPr>
            <a:spLocks noGrp="1"/>
          </p:cNvSpPr>
          <p:nvPr>
            <p:ph type="body" idx="1"/>
          </p:nvPr>
        </p:nvSpPr>
        <p:spPr/>
        <p:txBody>
          <a:bodyPr/>
          <a:lstStyle/>
          <a:p>
            <a:r>
              <a:rPr lang="en-US" dirty="0" smtClean="0"/>
              <a:t>After you create your task force and put together your plan, the third step is to communicate your message. All task force members must be equipped to be spokespeople. They need to know how to field questions from the media and they should be willing to write letters to the editor of your local newspaper and sit on panels at conferences.  </a:t>
            </a:r>
          </a:p>
          <a:p>
            <a:endParaRPr lang="en-US" dirty="0" smtClean="0"/>
          </a:p>
          <a:p>
            <a:r>
              <a:rPr lang="en-US" dirty="0" smtClean="0"/>
              <a:t>It is important to unify your message!  </a:t>
            </a:r>
          </a:p>
          <a:p>
            <a:endParaRPr lang="en-US" dirty="0" smtClean="0"/>
          </a:p>
          <a:p>
            <a:r>
              <a:rPr lang="en-US" dirty="0" smtClean="0"/>
              <a:t>Most marketing efforts – but not all – require some kind of budget.  If money is tight, this is where your advisory committee can come in handy.  Work with your partners to collaborate, expand your media channels and leverage resources. </a:t>
            </a:r>
          </a:p>
          <a:p>
            <a:endParaRPr lang="en-US" dirty="0" smtClean="0"/>
          </a:p>
          <a:p>
            <a:r>
              <a:rPr lang="en-US" dirty="0" smtClean="0"/>
              <a:t>Know your audience and be creative!</a:t>
            </a:r>
          </a:p>
          <a:p>
            <a:endParaRPr lang="en-US" dirty="0" smtClean="0"/>
          </a:p>
          <a:p>
            <a:r>
              <a:rPr lang="en-US" dirty="0" smtClean="0"/>
              <a:t>Some ideas include: billboards, signs, radio spots, interviews, PSAs, YouTube, website, editorials, press releases/ events, outreach, demonstration projects, guerilla marketing/stunts, </a:t>
            </a:r>
            <a:r>
              <a:rPr lang="en-US" dirty="0" err="1" smtClean="0"/>
              <a:t>charettes</a:t>
            </a:r>
            <a:r>
              <a:rPr lang="en-US" dirty="0" smtClean="0"/>
              <a:t>, contests, tours, bumper stickers, brochures, t-shirts,  solar maps, testimonials, mayoral proclamations, speaking engagements at conferences </a:t>
            </a:r>
          </a:p>
          <a:p>
            <a:endParaRPr lang="en-US" dirty="0" smtClean="0"/>
          </a:p>
          <a:p>
            <a:endParaRPr lang="en-US" dirty="0" smtClean="0"/>
          </a:p>
          <a:p>
            <a:endParaRPr lang="en-US" dirty="0" smtClean="0"/>
          </a:p>
          <a:p>
            <a:endParaRPr lang="en-US" dirty="0" smtClean="0"/>
          </a:p>
        </p:txBody>
      </p:sp>
      <p:sp>
        <p:nvSpPr>
          <p:cNvPr id="274436" name="Slide Number Placeholder 3"/>
          <p:cNvSpPr>
            <a:spLocks noGrp="1"/>
          </p:cNvSpPr>
          <p:nvPr>
            <p:ph type="sldNum" sz="quarter" idx="5"/>
          </p:nvPr>
        </p:nvSpPr>
        <p:spPr/>
        <p:txBody>
          <a:bodyPr/>
          <a:lstStyle/>
          <a:p>
            <a:fld id="{A9368D5C-50E0-4DAE-87F6-44A8FC63F830}" type="slidenum">
              <a:rPr lang="en-US" smtClean="0"/>
              <a:pPr/>
              <a:t>99</a:t>
            </a:fld>
            <a:endParaRPr lang="en-US" dirty="0" smtClean="0"/>
          </a:p>
        </p:txBody>
      </p:sp>
      <p:sp>
        <p:nvSpPr>
          <p:cNvPr id="4" name="Slide Image Placeholder 3"/>
          <p:cNvSpPr>
            <a:spLocks noGrp="1" noRot="1" noChangeAspect="1"/>
          </p:cNvSpPr>
          <p:nvPr>
            <p:ph type="sldImg"/>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lgn="l" fontAlgn="auto">
              <a:spcBef>
                <a:spcPts val="0"/>
              </a:spcBef>
              <a:spcAft>
                <a:spcPts val="0"/>
              </a:spcAft>
              <a:defRPr>
                <a:latin typeface="+mn-lt"/>
                <a:cs typeface="+mn-cs"/>
              </a:defRPr>
            </a:lvl1pPr>
          </a:lstStyle>
          <a:p>
            <a:pPr>
              <a:defRPr/>
            </a:pPr>
            <a:fld id="{0738F5CB-E270-4596-A7D4-75698F699ED7}" type="datetime1">
              <a:rPr lang="en-US"/>
              <a:pPr>
                <a:defRPr/>
              </a:pPr>
              <a:t>10/24/2011</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lgn="l" fontAlgn="auto">
              <a:spcBef>
                <a:spcPts val="0"/>
              </a:spcBef>
              <a:spcAft>
                <a:spcPts val="0"/>
              </a:spcAft>
              <a:defRPr>
                <a:latin typeface="+mn-lt"/>
                <a:cs typeface="+mn-cs"/>
              </a:defRPr>
            </a:lvl1pPr>
          </a:lstStyle>
          <a:p>
            <a:pPr>
              <a:defRPr/>
            </a:pPr>
            <a:fld id="{7CC07BC7-E6F0-42AF-8ACE-22A01004512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algn="l" fontAlgn="auto">
              <a:spcBef>
                <a:spcPts val="0"/>
              </a:spcBef>
              <a:spcAft>
                <a:spcPts val="0"/>
              </a:spcAft>
              <a:defRPr>
                <a:latin typeface="+mn-lt"/>
                <a:cs typeface="+mn-cs"/>
              </a:defRPr>
            </a:lvl1pPr>
          </a:lstStyle>
          <a:p>
            <a:pPr>
              <a:defRPr/>
            </a:pPr>
            <a:fld id="{5EA6F773-D7CC-458D-ADF1-BD7398FC9E05}" type="datetime1">
              <a:rPr lang="en-US"/>
              <a:pPr>
                <a:defRPr/>
              </a:pPr>
              <a:t>10/24/2011</a:t>
            </a:fld>
            <a:endParaRPr lang="en-US"/>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cs typeface="+mn-cs"/>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a:lstStyle>
            <a:lvl1pPr algn="l" fontAlgn="auto">
              <a:spcBef>
                <a:spcPts val="0"/>
              </a:spcBef>
              <a:spcAft>
                <a:spcPts val="0"/>
              </a:spcAft>
              <a:defRPr>
                <a:latin typeface="+mn-lt"/>
                <a:cs typeface="+mn-cs"/>
              </a:defRPr>
            </a:lvl1pPr>
          </a:lstStyle>
          <a:p>
            <a:pPr>
              <a:defRPr/>
            </a:pPr>
            <a:fld id="{2BC78629-C7DC-4016-86C1-302AF84D7A2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878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71563"/>
            <a:ext cx="4040188"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878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971563"/>
            <a:ext cx="4041775"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88"/>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595688"/>
            <a:ext cx="5111750" cy="4530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57738"/>
            <a:ext cx="3008313" cy="3368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87547"/>
            <a:ext cx="5486400" cy="31400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11-172-Solar-America-PPT-ContentSlideBKG.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1347788"/>
            <a:ext cx="82296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2652713"/>
            <a:ext cx="8229600" cy="347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2"/>
          </a:solidFill>
          <a:latin typeface="+mj-lt"/>
          <a:ea typeface="+mj-ea"/>
          <a:cs typeface="+mj-cs"/>
        </a:defRPr>
      </a:lvl1pPr>
      <a:lvl2pPr algn="ctr" defTabSz="457200" rtl="0" eaLnBrk="0" fontAlgn="base" hangingPunct="0">
        <a:spcBef>
          <a:spcPct val="0"/>
        </a:spcBef>
        <a:spcAft>
          <a:spcPct val="0"/>
        </a:spcAft>
        <a:defRPr sz="4400">
          <a:solidFill>
            <a:schemeClr val="tx2"/>
          </a:solidFill>
          <a:latin typeface="Calibri" pitchFamily="34" charset="0"/>
        </a:defRPr>
      </a:lvl2pPr>
      <a:lvl3pPr algn="ctr" defTabSz="457200" rtl="0" eaLnBrk="0" fontAlgn="base" hangingPunct="0">
        <a:spcBef>
          <a:spcPct val="0"/>
        </a:spcBef>
        <a:spcAft>
          <a:spcPct val="0"/>
        </a:spcAft>
        <a:defRPr sz="4400">
          <a:solidFill>
            <a:schemeClr val="tx2"/>
          </a:solidFill>
          <a:latin typeface="Calibri" pitchFamily="34" charset="0"/>
        </a:defRPr>
      </a:lvl3pPr>
      <a:lvl4pPr algn="ctr" defTabSz="457200" rtl="0" eaLnBrk="0" fontAlgn="base" hangingPunct="0">
        <a:spcBef>
          <a:spcPct val="0"/>
        </a:spcBef>
        <a:spcAft>
          <a:spcPct val="0"/>
        </a:spcAft>
        <a:defRPr sz="4400">
          <a:solidFill>
            <a:schemeClr val="tx2"/>
          </a:solidFill>
          <a:latin typeface="Calibri" pitchFamily="34" charset="0"/>
        </a:defRPr>
      </a:lvl4pPr>
      <a:lvl5pPr algn="ctr" defTabSz="457200" rtl="0" eaLnBrk="0" fontAlgn="base" hangingPunct="0">
        <a:spcBef>
          <a:spcPct val="0"/>
        </a:spcBef>
        <a:spcAft>
          <a:spcPct val="0"/>
        </a:spcAft>
        <a:defRPr sz="4400">
          <a:solidFill>
            <a:schemeClr val="tx2"/>
          </a:solidFill>
          <a:latin typeface="Calibri" pitchFamily="34" charset="0"/>
        </a:defRPr>
      </a:lvl5pPr>
      <a:lvl6pPr marL="457200" algn="ctr" defTabSz="457200" rtl="0" fontAlgn="base">
        <a:spcBef>
          <a:spcPct val="0"/>
        </a:spcBef>
        <a:spcAft>
          <a:spcPct val="0"/>
        </a:spcAft>
        <a:defRPr sz="4400">
          <a:solidFill>
            <a:schemeClr val="tx2"/>
          </a:solidFill>
          <a:latin typeface="Calibri" pitchFamily="34" charset="0"/>
        </a:defRPr>
      </a:lvl6pPr>
      <a:lvl7pPr marL="914400" algn="ctr" defTabSz="457200" rtl="0" fontAlgn="base">
        <a:spcBef>
          <a:spcPct val="0"/>
        </a:spcBef>
        <a:spcAft>
          <a:spcPct val="0"/>
        </a:spcAft>
        <a:defRPr sz="4400">
          <a:solidFill>
            <a:schemeClr val="tx2"/>
          </a:solidFill>
          <a:latin typeface="Calibri" pitchFamily="34" charset="0"/>
        </a:defRPr>
      </a:lvl7pPr>
      <a:lvl8pPr marL="1371600" algn="ctr" defTabSz="457200" rtl="0" fontAlgn="base">
        <a:spcBef>
          <a:spcPct val="0"/>
        </a:spcBef>
        <a:spcAft>
          <a:spcPct val="0"/>
        </a:spcAft>
        <a:defRPr sz="4400">
          <a:solidFill>
            <a:schemeClr val="tx2"/>
          </a:solidFill>
          <a:latin typeface="Calibri" pitchFamily="34" charset="0"/>
        </a:defRPr>
      </a:lvl8pPr>
      <a:lvl9pPr marL="1828800" algn="ctr" defTabSz="457200" rtl="0" fontAlgn="base">
        <a:spcBef>
          <a:spcPct val="0"/>
        </a:spcBef>
        <a:spcAft>
          <a:spcPct val="0"/>
        </a:spcAft>
        <a:defRPr sz="4400">
          <a:solidFill>
            <a:schemeClr val="tx2"/>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solaramericacommunities.energy.gov/resourc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hyperlink" Target="http://sf.solarmap.org/" TargetMode="External"/><Relationship Id="rId4" Type="http://schemas.openxmlformats.org/officeDocument/2006/relationships/hyperlink" Target="http://city.milwaukee.gov/milwaukeeshines/Map.ht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07.xml.rels><?xml version="1.0" encoding="UTF-8" standalone="yes"?>
<Relationships xmlns="http://schemas.openxmlformats.org/package/2006/relationships"><Relationship Id="rId8" Type="http://schemas.openxmlformats.org/officeDocument/2006/relationships/hyperlink" Target="http://solar.calfinder.com/blog/solar-information/10-free-online-solar-calculators/" TargetMode="External"/><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08.xml.rels><?xml version="1.0" encoding="UTF-8" standalone="yes"?>
<Relationships xmlns="http://schemas.openxmlformats.org/package/2006/relationships"><Relationship Id="rId8" Type="http://schemas.openxmlformats.org/officeDocument/2006/relationships/hyperlink" Target="http://www.dsireusa.org/solar" TargetMode="External"/><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10" Type="http://schemas.openxmlformats.org/officeDocument/2006/relationships/hyperlink" Target="http://www.dsireusa.org/solar/searchby/index.cfm?SPV=1&amp;ST=1" TargetMode="External"/><Relationship Id="rId4" Type="http://schemas.openxmlformats.org/officeDocument/2006/relationships/diagramLayout" Target="../diagrams/layout43.xml"/><Relationship Id="rId9" Type="http://schemas.openxmlformats.org/officeDocument/2006/relationships/image" Target="../media/image93.png"/></Relationships>
</file>

<file path=ppt/slides/_rels/slide109.xml.rels><?xml version="1.0" encoding="UTF-8" standalone="yes"?>
<Relationships xmlns="http://schemas.openxmlformats.org/package/2006/relationships"><Relationship Id="rId8" Type="http://schemas.openxmlformats.org/officeDocument/2006/relationships/image" Target="../media/image94.gif"/><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solaramericacommunities.energy.gov/resources"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hyperlink" Target="mailto:ckettles@fsec.ucf.edu" TargetMode="External"/><Relationship Id="rId3" Type="http://schemas.openxmlformats.org/officeDocument/2006/relationships/hyperlink" Target="http://www.solaramericacommunities.energy.gov/" TargetMode="External"/><Relationship Id="rId7" Type="http://schemas.openxmlformats.org/officeDocument/2006/relationships/hyperlink" Target="mailto:amy.heinemann@ncsu.edu"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hyperlink" Target="http://www.dsireusa.org/" TargetMode="External"/><Relationship Id="rId5" Type="http://schemas.openxmlformats.org/officeDocument/2006/relationships/hyperlink" Target="mailto:justin_barnes@ncsu.edu" TargetMode="External"/><Relationship Id="rId4" Type="http://schemas.openxmlformats.org/officeDocument/2006/relationships/hyperlink" Target="mailto:solar@icma.org" TargetMode="External"/><Relationship Id="rId9" Type="http://schemas.openxmlformats.org/officeDocument/2006/relationships/hyperlink" Target="http://www.fsec.ucf.edu/"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12"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diagramColors" Target="../diagrams/colors5.xml"/><Relationship Id="rId5" Type="http://schemas.openxmlformats.org/officeDocument/2006/relationships/image" Target="../media/image25.jpeg"/><Relationship Id="rId10" Type="http://schemas.openxmlformats.org/officeDocument/2006/relationships/diagramQuickStyle" Target="../diagrams/quickStyle5.xml"/><Relationship Id="rId4" Type="http://schemas.openxmlformats.org/officeDocument/2006/relationships/image" Target="../media/image24.jpeg"/><Relationship Id="rId9"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3.jpeg"/><Relationship Id="rId7" Type="http://schemas.openxmlformats.org/officeDocument/2006/relationships/diagramLayout" Target="../diagrams/layout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Data" Target="../diagrams/data6.xml"/><Relationship Id="rId11" Type="http://schemas.openxmlformats.org/officeDocument/2006/relationships/image" Target="../media/image36.jpeg"/><Relationship Id="rId5" Type="http://schemas.openxmlformats.org/officeDocument/2006/relationships/image" Target="../media/image35.jpeg"/><Relationship Id="rId10" Type="http://schemas.microsoft.com/office/2007/relationships/diagramDrawing" Target="../diagrams/drawing6.xml"/><Relationship Id="rId4" Type="http://schemas.openxmlformats.org/officeDocument/2006/relationships/image" Target="../media/image34.jpeg"/><Relationship Id="rId9" Type="http://schemas.openxmlformats.org/officeDocument/2006/relationships/diagramColors" Target="../diagrams/colors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0.xml"/><Relationship Id="rId16" Type="http://schemas.openxmlformats.org/officeDocument/2006/relationships/diagramColors" Target="../diagrams/colors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1.xml"/><Relationship Id="rId1" Type="http://schemas.openxmlformats.org/officeDocument/2006/relationships/video" Target="file:///C:\Users\Casey%20Johnston\Desktop\ASES%20May%202011\Marin%20County%20%20CA%20Solar%20Program.wmv" TargetMode="External"/><Relationship Id="rId5" Type="http://schemas.openxmlformats.org/officeDocument/2006/relationships/image" Target="../media/image62.png"/><Relationship Id="rId4" Type="http://schemas.openxmlformats.org/officeDocument/2006/relationships/hyperlink" Target="http://www.youtube.com/watch?v=HLHlzLVY9gA" TargetMode="Externa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Casey%20Johnston\Desktop\ASES%20May%202011\ASES%20Supporting%20Media\Solar%20Generation%20USA%20Road%20Trip%20-%20Webisode%201.wmv" TargetMode="External"/><Relationship Id="rId1" Type="http://schemas.openxmlformats.org/officeDocument/2006/relationships/video" Target="file:///C:\Users\Casey%20Johnston\Desktop\ASES%20May%202011\Solar%20Generation%20USA%20Road%20Trip%20-%20Webisode%201.wmv" TargetMode="External"/><Relationship Id="rId6" Type="http://schemas.openxmlformats.org/officeDocument/2006/relationships/image" Target="../media/image63.png"/><Relationship Id="rId5" Type="http://schemas.openxmlformats.org/officeDocument/2006/relationships/hyperlink" Target="http://www.seia.org/cs/the_solar_generation" TargetMode="Externa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Casey%20Johnston\Desktop\ASES%20May%202011\ASES%20Supporting%20Media\Solar%20Generation%20USA%20Road%20Trip%20-%20Webisode%202.wmv" TargetMode="External"/><Relationship Id="rId1" Type="http://schemas.openxmlformats.org/officeDocument/2006/relationships/video" Target="file:///C:\Users\Casey%20Johnston\Desktop\ASES%20May%202011\Solar%20Generation%20USA%20Road%20Trip%20-%20Webisode%202.wmv" TargetMode="External"/><Relationship Id="rId6" Type="http://schemas.openxmlformats.org/officeDocument/2006/relationships/image" Target="../media/image63.png"/><Relationship Id="rId5" Type="http://schemas.openxmlformats.org/officeDocument/2006/relationships/hyperlink" Target="http://www.seia.org/cs/the_solar_generation" TargetMode="Externa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file:///C:\Users\Casey%20Johnston\Desktop\ASES%20May%202011\ASES%20Supporting%20Media\Solar%20Generation%20USA%20Road%20Trip%20-%20Webisode%203-1.wmv" TargetMode="External"/><Relationship Id="rId5" Type="http://schemas.openxmlformats.org/officeDocument/2006/relationships/image" Target="../media/image63.png"/><Relationship Id="rId4" Type="http://schemas.openxmlformats.org/officeDocument/2006/relationships/hyperlink" Target="http://www.seia.org/cs/the_solar_generation"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video" Target="file:///C:\Users\Casey%20Johnston\Desktop\ASES%20May%202011\ASES%20Supporting%20Media\OpenPV_Installs_QT_No_Sound(2).wmv" TargetMode="Externa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hyperlink" Target="http://www.newenergychoices.org/uploads/FreeingTheGrid2010.pdf"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hyperlink" Target="http://www.dsireusa.org/" TargetMode="External"/><Relationship Id="rId7" Type="http://schemas.openxmlformats.org/officeDocument/2006/relationships/diagramQuickStyle" Target="../diagrams/quickStyle28.xml"/><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77.png"/><Relationship Id="rId9" Type="http://schemas.microsoft.com/office/2007/relationships/diagramDrawing" Target="../diagrams/drawing2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Casey%20Johnston\Desktop\ASES%20May%202011\ASES%20Supporting%20Media\Solar%20panels%20pit%20homeowners%20against%20associations.wmv" TargetMode="External"/><Relationship Id="rId1" Type="http://schemas.openxmlformats.org/officeDocument/2006/relationships/video" Target="file:///C:\Users\Casey%20Johnston\Desktop\ASES%20May%202011\Solar%20panels%20pit%20homeowners%20against%20associations.wmv" TargetMode="External"/><Relationship Id="rId5" Type="http://schemas.openxmlformats.org/officeDocument/2006/relationships/image" Target="../media/image78.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8.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81.png"/><Relationship Id="rId7" Type="http://schemas.openxmlformats.org/officeDocument/2006/relationships/diagramColors" Target="../diagrams/colors33.xml"/><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2.xml.rels><?xml version="1.0" encoding="UTF-8" standalone="yes"?>
<Relationships xmlns="http://schemas.openxmlformats.org/package/2006/relationships"><Relationship Id="rId8" Type="http://schemas.openxmlformats.org/officeDocument/2006/relationships/diagramData" Target="../diagrams/data38.xm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11-172-Solar-America-PPT-TitleImage_NoText.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txBox="1">
            <a:spLocks/>
          </p:cNvSpPr>
          <p:nvPr/>
        </p:nvSpPr>
        <p:spPr>
          <a:xfrm>
            <a:off x="722313" y="4406900"/>
            <a:ext cx="7772400" cy="1362075"/>
          </a:xfrm>
          <a:prstGeom prst="rect">
            <a:avLst/>
          </a:prstGeom>
        </p:spPr>
        <p:txBody>
          <a:bodyPr>
            <a:normAutofit/>
          </a:bodyPr>
          <a:lstStyle>
            <a:lvl1pPr algn="l">
              <a:defRPr sz="4000" b="1" cap="all"/>
            </a:lvl1pPr>
          </a:lstStyle>
          <a:p>
            <a:pPr>
              <a:defRPr/>
            </a:pPr>
            <a:endParaRPr lang="en-US" dirty="0">
              <a:solidFill>
                <a:srgbClr val="1F497D"/>
              </a:solidFill>
              <a:latin typeface="Arial" pitchFamily="34" charset="0"/>
              <a:cs typeface="+mn-cs"/>
            </a:endParaRPr>
          </a:p>
        </p:txBody>
      </p:sp>
      <p:sp>
        <p:nvSpPr>
          <p:cNvPr id="15363" name="TextBox 3"/>
          <p:cNvSpPr txBox="1">
            <a:spLocks noChangeArrowheads="1"/>
          </p:cNvSpPr>
          <p:nvPr/>
        </p:nvSpPr>
        <p:spPr bwMode="auto">
          <a:xfrm>
            <a:off x="0" y="3854450"/>
            <a:ext cx="9144000" cy="1908175"/>
          </a:xfrm>
          <a:prstGeom prst="rect">
            <a:avLst/>
          </a:prstGeom>
          <a:noFill/>
          <a:ln w="9525">
            <a:noFill/>
            <a:miter lim="800000"/>
            <a:headEnd/>
            <a:tailEnd/>
          </a:ln>
        </p:spPr>
        <p:txBody>
          <a:bodyPr>
            <a:spAutoFit/>
          </a:bodyPr>
          <a:lstStyle/>
          <a:p>
            <a:pPr algn="ctr"/>
            <a:r>
              <a:rPr lang="en-US" sz="2800" b="1">
                <a:solidFill>
                  <a:srgbClr val="1F497D"/>
                </a:solidFill>
              </a:rPr>
              <a:t>Getting Started with Solar in Your Community</a:t>
            </a:r>
          </a:p>
          <a:p>
            <a:pPr algn="ctr"/>
            <a:endParaRPr lang="en-US" b="1">
              <a:solidFill>
                <a:srgbClr val="1F497D"/>
              </a:solidFill>
            </a:endParaRPr>
          </a:p>
          <a:p>
            <a:pPr algn="ctr"/>
            <a:r>
              <a:rPr lang="en-US" sz="2400">
                <a:solidFill>
                  <a:srgbClr val="1F497D"/>
                </a:solidFill>
              </a:rPr>
              <a:t>SOLAR 2011 Conference</a:t>
            </a:r>
          </a:p>
          <a:p>
            <a:pPr algn="ctr"/>
            <a:r>
              <a:rPr lang="en-US" sz="2400">
                <a:solidFill>
                  <a:srgbClr val="1F497D"/>
                </a:solidFill>
              </a:rPr>
              <a:t>Raleigh, NC</a:t>
            </a:r>
          </a:p>
          <a:p>
            <a:pPr algn="ctr"/>
            <a:r>
              <a:rPr lang="en-US" sz="2400">
                <a:solidFill>
                  <a:srgbClr val="1F497D"/>
                </a:solidFill>
              </a:rPr>
              <a:t>May 17, 2011</a:t>
            </a:r>
          </a:p>
        </p:txBody>
      </p:sp>
    </p:spTree>
    <p:extLst>
      <p:ext uri="{BB962C8B-B14F-4D97-AF65-F5344CB8AC3E}">
        <p14:creationId xmlns:p14="http://schemas.microsoft.com/office/powerpoint/2010/main" xmlns="" val="297370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1117600"/>
            <a:ext cx="8229600" cy="939800"/>
          </a:xfrm>
        </p:spPr>
        <p:txBody>
          <a:bodyPr/>
          <a:lstStyle/>
          <a:p>
            <a:r>
              <a:rPr lang="en-US" smtClean="0"/>
              <a:t>On Your Radar…</a:t>
            </a:r>
          </a:p>
        </p:txBody>
      </p:sp>
      <p:sp>
        <p:nvSpPr>
          <p:cNvPr id="33794" name="Content Placeholder 2"/>
          <p:cNvSpPr>
            <a:spLocks noGrp="1"/>
          </p:cNvSpPr>
          <p:nvPr>
            <p:ph idx="1"/>
          </p:nvPr>
        </p:nvSpPr>
        <p:spPr>
          <a:xfrm>
            <a:off x="457200" y="2489200"/>
            <a:ext cx="8229600" cy="3833813"/>
          </a:xfrm>
        </p:spPr>
        <p:txBody>
          <a:bodyPr/>
          <a:lstStyle/>
          <a:p>
            <a:pPr>
              <a:buFont typeface="Arial" charset="0"/>
              <a:buNone/>
            </a:pPr>
            <a:r>
              <a:rPr lang="en-US" sz="2400" smtClean="0"/>
              <a:t>Today’s workshop presentation &amp; notes will be posted here:</a:t>
            </a:r>
          </a:p>
          <a:p>
            <a:pPr>
              <a:buFont typeface="Arial" charset="0"/>
              <a:buNone/>
            </a:pPr>
            <a:r>
              <a:rPr lang="en-US" sz="2400" smtClean="0">
                <a:hlinkClick r:id="rId3"/>
              </a:rPr>
              <a:t>www.SolarAmericaCommunities.Energy.Gov/Resources</a:t>
            </a:r>
            <a:endParaRPr lang="en-US" sz="2400" smtClean="0"/>
          </a:p>
          <a:p>
            <a:pPr>
              <a:buFont typeface="Arial" charset="0"/>
              <a:buNone/>
            </a:pPr>
            <a:endParaRPr lang="en-US" sz="1000" smtClean="0"/>
          </a:p>
          <a:p>
            <a:pPr>
              <a:buFont typeface="Arial" charset="0"/>
              <a:buNone/>
            </a:pPr>
            <a:r>
              <a:rPr lang="en-US" sz="2400" i="1" u="sng" smtClean="0"/>
              <a:t>AT THE CONFERENCE:</a:t>
            </a:r>
          </a:p>
          <a:p>
            <a:pPr lvl="1"/>
            <a:r>
              <a:rPr lang="en-US" sz="2000" b="1" i="1" smtClean="0"/>
              <a:t>Solar America Communities </a:t>
            </a:r>
            <a:r>
              <a:rPr lang="en-US" sz="2000" smtClean="0"/>
              <a:t>in the </a:t>
            </a:r>
            <a:r>
              <a:rPr lang="en-US" sz="2000" b="1" smtClean="0"/>
              <a:t>Exhibit Hall, </a:t>
            </a:r>
            <a:r>
              <a:rPr lang="en-US" sz="2000" b="1" i="1" smtClean="0"/>
              <a:t>Booth # 126</a:t>
            </a:r>
          </a:p>
          <a:p>
            <a:pPr lvl="1"/>
            <a:r>
              <a:rPr lang="en-US" sz="2000" b="1" i="1" smtClean="0"/>
              <a:t>Mapping Out Solar PPAs: Possibilities, Predictions, and Alternatives </a:t>
            </a:r>
            <a:r>
              <a:rPr lang="en-US" sz="2000" smtClean="0"/>
              <a:t>on</a:t>
            </a:r>
            <a:r>
              <a:rPr lang="en-US" sz="2000" b="1" i="1" smtClean="0"/>
              <a:t> Wednesday, May 18</a:t>
            </a:r>
            <a:r>
              <a:rPr lang="en-US" sz="2000" b="1" i="1" baseline="30000" smtClean="0"/>
              <a:t>th</a:t>
            </a:r>
            <a:r>
              <a:rPr lang="en-US" sz="2000" b="1" i="1" smtClean="0"/>
              <a:t> from 4-5:30pm</a:t>
            </a:r>
          </a:p>
          <a:p>
            <a:pPr lvl="1"/>
            <a:r>
              <a:rPr lang="en-US" sz="2000" b="1" i="1" smtClean="0"/>
              <a:t>Public Day </a:t>
            </a:r>
            <a:r>
              <a:rPr lang="en-US" sz="2000" smtClean="0"/>
              <a:t>on</a:t>
            </a:r>
            <a:r>
              <a:rPr lang="en-US" sz="2000" b="1" i="1" smtClean="0"/>
              <a:t> Saturday, May 21</a:t>
            </a:r>
            <a:r>
              <a:rPr lang="en-US" sz="2000" b="1" i="1" baseline="30000" smtClean="0"/>
              <a:t>st</a:t>
            </a:r>
            <a:endParaRPr lang="en-US" sz="2000" b="1" i="1"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4" descr="Solar billboard SLC_2.jpg"/>
          <p:cNvPicPr>
            <a:picLocks noChangeAspect="1"/>
          </p:cNvPicPr>
          <p:nvPr/>
        </p:nvPicPr>
        <p:blipFill>
          <a:blip r:embed="rId3" cstate="print"/>
          <a:srcRect/>
          <a:stretch>
            <a:fillRect/>
          </a:stretch>
        </p:blipFill>
        <p:spPr bwMode="auto">
          <a:xfrm>
            <a:off x="1211263" y="1892300"/>
            <a:ext cx="6802437" cy="3878263"/>
          </a:xfrm>
          <a:prstGeom prst="rect">
            <a:avLst/>
          </a:prstGeom>
          <a:noFill/>
          <a:ln w="9525">
            <a:noFill/>
            <a:miter lim="800000"/>
            <a:headEnd/>
            <a:tailEnd/>
          </a:ln>
        </p:spPr>
      </p:pic>
      <p:sp>
        <p:nvSpPr>
          <p:cNvPr id="706562" name="Rectangle 8"/>
          <p:cNvSpPr>
            <a:spLocks noChangeArrowheads="1"/>
          </p:cNvSpPr>
          <p:nvPr/>
        </p:nvSpPr>
        <p:spPr bwMode="auto">
          <a:xfrm>
            <a:off x="850900" y="5770563"/>
            <a:ext cx="5189538" cy="369887"/>
          </a:xfrm>
          <a:prstGeom prst="rect">
            <a:avLst/>
          </a:prstGeom>
          <a:noFill/>
          <a:ln w="9525">
            <a:noFill/>
            <a:miter lim="800000"/>
            <a:headEnd/>
            <a:tailEnd/>
          </a:ln>
        </p:spPr>
        <p:txBody>
          <a:bodyPr>
            <a:spAutoFit/>
          </a:bodyPr>
          <a:lstStyle/>
          <a:p>
            <a:pPr algn="ctr" defTabSz="914400"/>
            <a:r>
              <a:rPr lang="en-US"/>
              <a:t>Billboard. Solar America City - Salt Lake City</a:t>
            </a:r>
          </a:p>
        </p:txBody>
      </p:sp>
      <p:sp>
        <p:nvSpPr>
          <p:cNvPr id="4" name="Rectangle 30"/>
          <p:cNvSpPr txBox="1">
            <a:spLocks/>
          </p:cNvSpPr>
          <p:nvPr/>
        </p:nvSpPr>
        <p:spPr bwMode="auto">
          <a:xfrm>
            <a:off x="406400" y="914400"/>
            <a:ext cx="8537575" cy="1143000"/>
          </a:xfrm>
          <a:prstGeom prst="rect">
            <a:avLst/>
          </a:prstGeom>
          <a:noFill/>
          <a:ln w="9525">
            <a:noFill/>
            <a:miter lim="800000"/>
            <a:headEnd/>
            <a:tailEnd/>
          </a:ln>
        </p:spPr>
        <p:txBody>
          <a:bodyPr anchor="ctr"/>
          <a:lstStyle/>
          <a:p>
            <a:pPr algn="ctr">
              <a:defRPr/>
            </a:pPr>
            <a:r>
              <a:rPr lang="en-US" sz="4400" dirty="0">
                <a:solidFill>
                  <a:schemeClr val="tx2"/>
                </a:solidFill>
                <a:latin typeface="+mj-lt"/>
                <a:ea typeface="+mj-ea"/>
                <a:cs typeface="+mj-cs"/>
              </a:rPr>
              <a:t>Communicate Your Message</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C:\Documents and Settings\aluecke\Desktop\posted to website\Map.jpg"/>
          <p:cNvPicPr>
            <a:picLocks noChangeAspect="1" noChangeArrowheads="1"/>
          </p:cNvPicPr>
          <p:nvPr/>
        </p:nvPicPr>
        <p:blipFill>
          <a:blip r:embed="rId3" cstate="print"/>
          <a:srcRect/>
          <a:stretch>
            <a:fillRect/>
          </a:stretch>
        </p:blipFill>
        <p:spPr bwMode="auto">
          <a:xfrm>
            <a:off x="1790700" y="2006600"/>
            <a:ext cx="5067300" cy="3387725"/>
          </a:xfrm>
          <a:prstGeom prst="rect">
            <a:avLst/>
          </a:prstGeom>
          <a:noFill/>
          <a:ln w="9525">
            <a:noFill/>
            <a:miter lim="800000"/>
            <a:headEnd/>
            <a:tailEnd/>
          </a:ln>
        </p:spPr>
      </p:pic>
      <p:sp>
        <p:nvSpPr>
          <p:cNvPr id="708610" name="TextBox 4"/>
          <p:cNvSpPr txBox="1">
            <a:spLocks noChangeArrowheads="1"/>
          </p:cNvSpPr>
          <p:nvPr/>
        </p:nvSpPr>
        <p:spPr bwMode="auto">
          <a:xfrm>
            <a:off x="1790700" y="5519738"/>
            <a:ext cx="7505700" cy="1231900"/>
          </a:xfrm>
          <a:prstGeom prst="rect">
            <a:avLst/>
          </a:prstGeom>
          <a:noFill/>
          <a:ln w="9525">
            <a:noFill/>
            <a:miter lim="800000"/>
            <a:headEnd/>
            <a:tailEnd/>
          </a:ln>
        </p:spPr>
        <p:txBody>
          <a:bodyPr>
            <a:spAutoFit/>
          </a:bodyPr>
          <a:lstStyle/>
          <a:p>
            <a:r>
              <a:rPr lang="en-US"/>
              <a:t>Solar Maps. Solar America City – Milwaukee:  </a:t>
            </a:r>
            <a:r>
              <a:rPr lang="en-US" sz="800">
                <a:hlinkClick r:id="rId4"/>
              </a:rPr>
              <a:t>http://city.milwaukee.gov/milwaukeeshines/Map.htm</a:t>
            </a:r>
            <a:endParaRPr lang="en-US" sz="800"/>
          </a:p>
          <a:p>
            <a:r>
              <a:rPr lang="en-US"/>
              <a:t>		      Solar America City – San Francisco: </a:t>
            </a:r>
            <a:r>
              <a:rPr lang="en-US" sz="800">
                <a:hlinkClick r:id="rId5"/>
              </a:rPr>
              <a:t>http://sf.solarmap.org/</a:t>
            </a:r>
            <a:endParaRPr lang="en-US" sz="800"/>
          </a:p>
          <a:p>
            <a:pPr algn="ctr"/>
            <a:endParaRPr lang="en-US" sz="1000"/>
          </a:p>
          <a:p>
            <a:pPr algn="ctr"/>
            <a:endParaRPr lang="en-US" sz="1000"/>
          </a:p>
          <a:p>
            <a:pPr algn="ctr"/>
            <a:r>
              <a:rPr lang="en-US"/>
              <a:t> </a:t>
            </a:r>
          </a:p>
        </p:txBody>
      </p:sp>
      <p:sp>
        <p:nvSpPr>
          <p:cNvPr id="4" name="Rectangle 30"/>
          <p:cNvSpPr txBox="1">
            <a:spLocks/>
          </p:cNvSpPr>
          <p:nvPr/>
        </p:nvSpPr>
        <p:spPr bwMode="auto">
          <a:xfrm>
            <a:off x="406400" y="863600"/>
            <a:ext cx="8537575" cy="1143000"/>
          </a:xfrm>
          <a:prstGeom prst="rect">
            <a:avLst/>
          </a:prstGeom>
          <a:noFill/>
          <a:ln w="9525">
            <a:noFill/>
            <a:miter lim="800000"/>
            <a:headEnd/>
            <a:tailEnd/>
          </a:ln>
        </p:spPr>
        <p:txBody>
          <a:bodyPr anchor="ctr"/>
          <a:lstStyle/>
          <a:p>
            <a:pPr algn="ctr">
              <a:defRPr/>
            </a:pPr>
            <a:r>
              <a:rPr lang="en-US" sz="4400" dirty="0">
                <a:solidFill>
                  <a:schemeClr val="tx2"/>
                </a:solidFill>
                <a:latin typeface="+mj-lt"/>
                <a:ea typeface="+mj-ea"/>
                <a:cs typeface="+mj-cs"/>
              </a:rPr>
              <a:t>Communicate Your Message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7" name="Content Placeholder 3" descr="Solar Now! Good Energy for Oregonians_1294071738610.jpeg"/>
          <p:cNvPicPr>
            <a:picLocks noChangeAspect="1"/>
          </p:cNvPicPr>
          <p:nvPr/>
        </p:nvPicPr>
        <p:blipFill>
          <a:blip r:embed="rId3" cstate="print"/>
          <a:srcRect/>
          <a:stretch>
            <a:fillRect/>
          </a:stretch>
        </p:blipFill>
        <p:spPr bwMode="auto">
          <a:xfrm>
            <a:off x="2789238" y="2185988"/>
            <a:ext cx="3146425" cy="3681412"/>
          </a:xfrm>
          <a:prstGeom prst="rect">
            <a:avLst/>
          </a:prstGeom>
          <a:noFill/>
          <a:ln w="9525">
            <a:noFill/>
            <a:miter lim="800000"/>
            <a:headEnd/>
            <a:tailEnd/>
          </a:ln>
        </p:spPr>
      </p:pic>
      <p:sp>
        <p:nvSpPr>
          <p:cNvPr id="710658" name="TextBox 2"/>
          <p:cNvSpPr txBox="1">
            <a:spLocks noChangeArrowheads="1"/>
          </p:cNvSpPr>
          <p:nvPr/>
        </p:nvSpPr>
        <p:spPr bwMode="auto">
          <a:xfrm>
            <a:off x="2598738" y="5867400"/>
            <a:ext cx="4500562" cy="369888"/>
          </a:xfrm>
          <a:prstGeom prst="rect">
            <a:avLst/>
          </a:prstGeom>
          <a:noFill/>
          <a:ln w="9525">
            <a:noFill/>
            <a:miter lim="800000"/>
            <a:headEnd/>
            <a:tailEnd/>
          </a:ln>
        </p:spPr>
        <p:txBody>
          <a:bodyPr>
            <a:spAutoFit/>
          </a:bodyPr>
          <a:lstStyle/>
          <a:p>
            <a:pPr algn="ctr"/>
            <a:r>
              <a:rPr lang="en-US"/>
              <a:t>Website. Solar America City - Portland</a:t>
            </a:r>
          </a:p>
        </p:txBody>
      </p:sp>
      <p:sp>
        <p:nvSpPr>
          <p:cNvPr id="4" name="Rectangle 30"/>
          <p:cNvSpPr txBox="1">
            <a:spLocks/>
          </p:cNvSpPr>
          <p:nvPr/>
        </p:nvSpPr>
        <p:spPr bwMode="auto">
          <a:xfrm>
            <a:off x="406400" y="1042988"/>
            <a:ext cx="8537575" cy="1143000"/>
          </a:xfrm>
          <a:prstGeom prst="rect">
            <a:avLst/>
          </a:prstGeom>
          <a:noFill/>
          <a:ln w="9525">
            <a:noFill/>
            <a:miter lim="800000"/>
            <a:headEnd/>
            <a:tailEnd/>
          </a:ln>
        </p:spPr>
        <p:txBody>
          <a:bodyPr anchor="ctr"/>
          <a:lstStyle/>
          <a:p>
            <a:pPr algn="ctr">
              <a:defRPr/>
            </a:pPr>
            <a:r>
              <a:rPr lang="en-US" sz="4400">
                <a:solidFill>
                  <a:schemeClr val="tx2"/>
                </a:solidFill>
                <a:latin typeface="+mj-lt"/>
                <a:ea typeface="+mj-ea"/>
                <a:cs typeface="+mj-cs"/>
              </a:rPr>
              <a:t>Communicate Your Message</a:t>
            </a:r>
            <a:endParaRPr lang="en-US" sz="440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5"/>
          <p:cNvSpPr>
            <a:spLocks noGrp="1"/>
          </p:cNvSpPr>
          <p:nvPr>
            <p:ph type="title" idx="4294967295"/>
          </p:nvPr>
        </p:nvSpPr>
        <p:spPr>
          <a:xfrm>
            <a:off x="457200" y="993775"/>
            <a:ext cx="8229600" cy="939800"/>
          </a:xfrm>
        </p:spPr>
        <p:txBody>
          <a:bodyPr/>
          <a:lstStyle/>
          <a:p>
            <a:pPr eaLnBrk="1" hangingPunct="1"/>
            <a:r>
              <a:rPr lang="en-US" sz="4000" smtClean="0"/>
              <a:t>Remove Barriers to Solar</a:t>
            </a:r>
          </a:p>
        </p:txBody>
      </p:sp>
      <p:graphicFrame>
        <p:nvGraphicFramePr>
          <p:cNvPr id="4" name="Diagram 3"/>
          <p:cNvGraphicFramePr/>
          <p:nvPr/>
        </p:nvGraphicFramePr>
        <p:xfrm>
          <a:off x="381000" y="1765300"/>
          <a:ext cx="64135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6794500" y="2971800"/>
            <a:ext cx="1574800" cy="19177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t>Publicize, Inform and Update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6"/>
          <p:cNvSpPr>
            <a:spLocks noGrp="1"/>
          </p:cNvSpPr>
          <p:nvPr>
            <p:ph type="title"/>
          </p:nvPr>
        </p:nvSpPr>
        <p:spPr/>
        <p:txBody>
          <a:bodyPr>
            <a:normAutofit fontScale="90000"/>
          </a:bodyPr>
          <a:lstStyle/>
          <a:p>
            <a:pPr>
              <a:defRPr/>
            </a:pPr>
            <a:r>
              <a:rPr lang="en-US" sz="4000" smtClean="0">
                <a:ea typeface="ＭＳ Ｐゴシック"/>
              </a:rPr>
              <a:t>Steps for Installing Solar on a Local Government Facility</a:t>
            </a:r>
          </a:p>
        </p:txBody>
      </p:sp>
      <p:graphicFrame>
        <p:nvGraphicFramePr>
          <p:cNvPr id="4" name="Diagram 3"/>
          <p:cNvGraphicFramePr/>
          <p:nvPr/>
        </p:nvGraphicFramePr>
        <p:xfrm>
          <a:off x="457200" y="2409365"/>
          <a:ext cx="8229600" cy="402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731498" y="3887831"/>
            <a:ext cx="684803"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5400" b="1" dirty="0">
                <a:ln>
                  <a:solidFill>
                    <a:schemeClr val="tx1"/>
                  </a:solidFill>
                </a:ln>
                <a:solidFill>
                  <a:schemeClr val="accent3">
                    <a:lumMod val="75000"/>
                  </a:schemeClr>
                </a:solidFill>
                <a:latin typeface="Arial" pitchFamily="34" charset="0"/>
                <a:cs typeface="+mn-cs"/>
              </a:rPr>
              <a:t>&amp;</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33388" y="2693988"/>
            <a:ext cx="8229600" cy="1143000"/>
          </a:xfrm>
        </p:spPr>
        <p:txBody>
          <a:bodyPr rtlCol="0">
            <a:normAutofit fontScale="90000"/>
          </a:bodyPr>
          <a:lstStyle/>
          <a:p>
            <a:pPr eaLnBrk="1" fontAlgn="auto" hangingPunct="1">
              <a:spcAft>
                <a:spcPts val="0"/>
              </a:spcAft>
              <a:defRPr/>
            </a:pPr>
            <a:r>
              <a:rPr lang="en-US" dirty="0" smtClean="0"/>
              <a:t>Lunch Break</a:t>
            </a:r>
            <a:br>
              <a:rPr lang="en-US" dirty="0" smtClean="0"/>
            </a:br>
            <a:r>
              <a:rPr lang="en-US" dirty="0" smtClean="0"/>
              <a:t>12:00 – 1:30 pm</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6"/>
          <p:cNvSpPr>
            <a:spLocks noGrp="1"/>
          </p:cNvSpPr>
          <p:nvPr>
            <p:ph type="title"/>
          </p:nvPr>
        </p:nvSpPr>
        <p:spPr/>
        <p:txBody>
          <a:bodyPr>
            <a:normAutofit fontScale="90000"/>
          </a:bodyPr>
          <a:lstStyle/>
          <a:p>
            <a:pPr>
              <a:defRPr/>
            </a:pPr>
            <a:r>
              <a:rPr lang="en-US" sz="4000" smtClean="0">
                <a:ea typeface="ＭＳ Ｐゴシック"/>
              </a:rPr>
              <a:t>Steps for Installing Solar on a Local Government Facility</a:t>
            </a:r>
          </a:p>
        </p:txBody>
      </p:sp>
      <p:graphicFrame>
        <p:nvGraphicFramePr>
          <p:cNvPr id="4" name="Diagram 3"/>
          <p:cNvGraphicFramePr/>
          <p:nvPr/>
        </p:nvGraphicFramePr>
        <p:xfrm>
          <a:off x="457200" y="2409365"/>
          <a:ext cx="8229600" cy="402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731498" y="3887831"/>
            <a:ext cx="684803"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5400" b="1" dirty="0">
                <a:ln>
                  <a:solidFill>
                    <a:schemeClr val="tx1"/>
                  </a:solidFill>
                </a:ln>
                <a:solidFill>
                  <a:schemeClr val="accent3">
                    <a:lumMod val="75000"/>
                  </a:schemeClr>
                </a:solidFill>
                <a:latin typeface="Arial" pitchFamily="34" charset="0"/>
                <a:cs typeface="+mn-cs"/>
              </a:rPr>
              <a:t>&amp;</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0" y="977900"/>
          <a:ext cx="4965700" cy="588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103" name="Group 23"/>
          <p:cNvGraphicFramePr>
            <a:graphicFrameLocks noGrp="1"/>
          </p:cNvGraphicFramePr>
          <p:nvPr>
            <p:ph idx="1"/>
          </p:nvPr>
        </p:nvGraphicFramePr>
        <p:xfrm>
          <a:off x="4981575" y="1871663"/>
          <a:ext cx="4038600" cy="3653473"/>
        </p:xfrm>
        <a:graphic>
          <a:graphicData uri="http://schemas.openxmlformats.org/drawingml/2006/table">
            <a:tbl>
              <a:tblPr>
                <a:tableStyleId>{08FB837D-C827-4EFA-A057-4D05807E0F7C}</a:tableStyleId>
              </a:tblPr>
              <a:tblGrid>
                <a:gridCol w="2019300"/>
                <a:gridCol w="2019300"/>
              </a:tblGrid>
              <a:tr h="7953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dirty="0" smtClean="0">
                          <a:ln>
                            <a:noFill/>
                          </a:ln>
                          <a:effectLst/>
                        </a:rPr>
                        <a:t>What resources and financing are available?</a:t>
                      </a:r>
                      <a:endParaRPr kumimoji="0" lang="en-US" sz="1600" b="0" i="0" u="none" strike="noStrike" cap="none" normalizeH="0" baseline="0" dirty="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products are available?</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8270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are the potential locations for an installation?</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How much does it cost to install the system?</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11303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Are building modifications necessary?</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are the local interconnection and net metering arrangements?</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8731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is the customer currently paying for electricity?</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dirty="0" smtClean="0">
                          <a:ln>
                            <a:noFill/>
                          </a:ln>
                          <a:effectLst/>
                        </a:rPr>
                        <a:t>How much electricity is the customer using, and when?</a:t>
                      </a:r>
                      <a:endParaRPr kumimoji="0" lang="en-US" sz="1600" b="0" i="0" u="none" strike="noStrike" cap="none" normalizeH="0" baseline="0" dirty="0" smtClean="0">
                        <a:ln>
                          <a:noFill/>
                        </a:ln>
                        <a:solidFill>
                          <a:schemeClr val="tx1"/>
                        </a:solidFill>
                        <a:effectLst/>
                        <a:latin typeface="Calibri" pitchFamily="34" charset="0"/>
                        <a:ea typeface="ＭＳ Ｐゴシック"/>
                        <a:cs typeface="ＭＳ Ｐゴシック"/>
                      </a:endParaRPr>
                    </a:p>
                  </a:txBody>
                  <a:tcPr anchor="ctr" horzOverflow="overflow"/>
                </a:tc>
              </a:tr>
            </a:tbl>
          </a:graphicData>
        </a:graphic>
      </p:graphicFrame>
      <p:sp>
        <p:nvSpPr>
          <p:cNvPr id="720899" name="Text Box 27"/>
          <p:cNvSpPr txBox="1">
            <a:spLocks noChangeArrowheads="1"/>
          </p:cNvSpPr>
          <p:nvPr/>
        </p:nvSpPr>
        <p:spPr bwMode="auto">
          <a:xfrm>
            <a:off x="5087938" y="1438275"/>
            <a:ext cx="3841750" cy="366713"/>
          </a:xfrm>
          <a:prstGeom prst="rect">
            <a:avLst/>
          </a:prstGeom>
          <a:noFill/>
          <a:ln w="9525">
            <a:noFill/>
            <a:miter lim="800000"/>
            <a:headEnd/>
            <a:tailEnd/>
          </a:ln>
        </p:spPr>
        <p:txBody>
          <a:bodyPr wrap="none">
            <a:spAutoFit/>
          </a:bodyPr>
          <a:lstStyle/>
          <a:p>
            <a:r>
              <a:rPr lang="en-US" b="1" i="1">
                <a:solidFill>
                  <a:schemeClr val="tx2"/>
                </a:solidFill>
              </a:rPr>
              <a:t>Consider asking these questions:</a:t>
            </a:r>
          </a:p>
        </p:txBody>
      </p:sp>
      <p:sp>
        <p:nvSpPr>
          <p:cNvPr id="720900" name="Rectangle 23"/>
          <p:cNvSpPr>
            <a:spLocks noChangeArrowheads="1"/>
          </p:cNvSpPr>
          <p:nvPr/>
        </p:nvSpPr>
        <p:spPr bwMode="auto">
          <a:xfrm>
            <a:off x="654050" y="5640388"/>
            <a:ext cx="8210550" cy="311150"/>
          </a:xfrm>
          <a:prstGeom prst="rect">
            <a:avLst/>
          </a:prstGeom>
          <a:noFill/>
          <a:ln w="9525">
            <a:noFill/>
            <a:miter lim="800000"/>
            <a:headEnd/>
            <a:tailEnd/>
          </a:ln>
        </p:spPr>
        <p:txBody>
          <a:bodyPr wrap="none">
            <a:spAutoFit/>
          </a:bodyPr>
          <a:lstStyle/>
          <a:p>
            <a:pPr>
              <a:lnSpc>
                <a:spcPct val="80000"/>
              </a:lnSpc>
            </a:pPr>
            <a:r>
              <a:rPr lang="en-US" u="sng">
                <a:hlinkClick r:id="rId8"/>
              </a:rPr>
              <a:t>http://solar.calfinder.com/blog/solar-information/10-free-online-solar-calculators/</a:t>
            </a:r>
            <a:endParaRPr lang="en-US" u="sng"/>
          </a:p>
        </p:txBody>
      </p:sp>
      <p:grpSp>
        <p:nvGrpSpPr>
          <p:cNvPr id="720901" name="Group 10"/>
          <p:cNvGrpSpPr>
            <a:grpSpLocks/>
          </p:cNvGrpSpPr>
          <p:nvPr/>
        </p:nvGrpSpPr>
        <p:grpSpPr bwMode="auto">
          <a:xfrm>
            <a:off x="268288" y="1404938"/>
            <a:ext cx="1581150" cy="1609725"/>
            <a:chOff x="3616" y="1206477"/>
            <a:chExt cx="1581224" cy="1608636"/>
          </a:xfrm>
        </p:grpSpPr>
        <p:sp>
          <p:nvSpPr>
            <p:cNvPr id="12" name="Rounded Rectangle 11"/>
            <p:cNvSpPr/>
            <p:nvPr/>
          </p:nvSpPr>
          <p:spPr>
            <a:xfrm>
              <a:off x="3616" y="1206477"/>
              <a:ext cx="1581224" cy="160863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p:cNvSpPr/>
            <p:nvPr/>
          </p:nvSpPr>
          <p:spPr>
            <a:xfrm>
              <a:off x="81407"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Educate yourself</a:t>
              </a:r>
            </a:p>
          </p:txBody>
        </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Title 1"/>
          <p:cNvSpPr>
            <a:spLocks noGrp="1"/>
          </p:cNvSpPr>
          <p:nvPr>
            <p:ph type="title"/>
          </p:nvPr>
        </p:nvSpPr>
        <p:spPr>
          <a:xfrm>
            <a:off x="457200" y="1143000"/>
            <a:ext cx="8229600" cy="939800"/>
          </a:xfrm>
        </p:spPr>
        <p:txBody>
          <a:bodyPr/>
          <a:lstStyle/>
          <a:p>
            <a:pPr eaLnBrk="1" hangingPunct="1"/>
            <a:r>
              <a:rPr lang="en-US" smtClean="0">
                <a:ea typeface="ＭＳ Ｐゴシック" pitchFamily="34" charset="-128"/>
              </a:rPr>
              <a:t>How to Use DSIRE</a:t>
            </a:r>
          </a:p>
        </p:txBody>
      </p:sp>
      <p:graphicFrame>
        <p:nvGraphicFramePr>
          <p:cNvPr id="6" name="Content Placeholder 5"/>
          <p:cNvGraphicFramePr>
            <a:graphicFrameLocks noGrp="1"/>
          </p:cNvGraphicFramePr>
          <p:nvPr>
            <p:ph idx="1"/>
          </p:nvPr>
        </p:nvGraphicFramePr>
        <p:xfrm>
          <a:off x="210462" y="1600200"/>
          <a:ext cx="3581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22947" name="Picture 2">
            <a:hlinkClick r:id="rId8"/>
          </p:cNvPr>
          <p:cNvPicPr>
            <a:picLocks noChangeAspect="1" noChangeArrowheads="1"/>
          </p:cNvPicPr>
          <p:nvPr/>
        </p:nvPicPr>
        <p:blipFill>
          <a:blip r:embed="rId9"/>
          <a:srcRect/>
          <a:stretch>
            <a:fillRect/>
          </a:stretch>
        </p:blipFill>
        <p:spPr bwMode="auto">
          <a:xfrm>
            <a:off x="3962400" y="2133600"/>
            <a:ext cx="4953000" cy="3352800"/>
          </a:xfrm>
          <a:prstGeom prst="rect">
            <a:avLst/>
          </a:prstGeom>
          <a:noFill/>
          <a:ln w="9525">
            <a:solidFill>
              <a:srgbClr val="385D8A"/>
            </a:solidFill>
            <a:miter lim="800000"/>
            <a:headEnd/>
            <a:tailEnd/>
          </a:ln>
        </p:spPr>
      </p:pic>
      <p:sp>
        <p:nvSpPr>
          <p:cNvPr id="722948" name="TextBox 6"/>
          <p:cNvSpPr txBox="1">
            <a:spLocks noChangeArrowheads="1"/>
          </p:cNvSpPr>
          <p:nvPr/>
        </p:nvSpPr>
        <p:spPr bwMode="auto">
          <a:xfrm>
            <a:off x="533400" y="5649913"/>
            <a:ext cx="8077200" cy="369887"/>
          </a:xfrm>
          <a:prstGeom prst="rect">
            <a:avLst/>
          </a:prstGeom>
          <a:noFill/>
          <a:ln w="9525">
            <a:noFill/>
            <a:miter lim="800000"/>
            <a:headEnd/>
            <a:tailEnd/>
          </a:ln>
        </p:spPr>
        <p:txBody>
          <a:bodyPr>
            <a:spAutoFit/>
          </a:bodyPr>
          <a:lstStyle/>
          <a:p>
            <a:r>
              <a:rPr lang="en-US">
                <a:latin typeface="Calibri" pitchFamily="34" charset="0"/>
              </a:rPr>
              <a:t>DSIRE Search Tool: </a:t>
            </a:r>
            <a:r>
              <a:rPr lang="en-US">
                <a:latin typeface="Calibri" pitchFamily="34" charset="0"/>
                <a:hlinkClick r:id="rId10"/>
              </a:rPr>
              <a:t>http://www.dsireusa.org/solar/searchby/index.cfm?SPV=1&amp;ST=1</a:t>
            </a:r>
            <a:r>
              <a:rPr lang="en-US">
                <a:latin typeface="Calibri" pitchFamily="34"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821528" y="1224650"/>
          <a:ext cx="69850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24994" name="Group 5"/>
          <p:cNvGrpSpPr>
            <a:grpSpLocks/>
          </p:cNvGrpSpPr>
          <p:nvPr/>
        </p:nvGrpSpPr>
        <p:grpSpPr bwMode="auto">
          <a:xfrm>
            <a:off x="268288" y="1404938"/>
            <a:ext cx="1581150" cy="1609725"/>
            <a:chOff x="1663902" y="1206477"/>
            <a:chExt cx="1581224" cy="1608636"/>
          </a:xfrm>
        </p:grpSpPr>
        <p:sp>
          <p:nvSpPr>
            <p:cNvPr id="10" name="Rounded Rectangle 9"/>
            <p:cNvSpPr/>
            <p:nvPr/>
          </p:nvSpPr>
          <p:spPr>
            <a:xfrm>
              <a:off x="1663902" y="1206477"/>
              <a:ext cx="1581224" cy="1608636"/>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ounded Rectangle 4"/>
            <p:cNvSpPr/>
            <p:nvPr/>
          </p:nvSpPr>
          <p:spPr>
            <a:xfrm>
              <a:off x="1741693"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Assess the site for solar</a:t>
              </a:r>
            </a:p>
          </p:txBody>
        </p:sp>
      </p:grpSp>
      <p:pic>
        <p:nvPicPr>
          <p:cNvPr id="724995" name="Picture 4" descr="C:\Users\Milligan\AppData\Local\Microsoft\Windows\Temporary Internet Files\Content.IE5\MKHJAMZ3\MM900282799[1].gif"/>
          <p:cNvPicPr>
            <a:picLocks noChangeAspect="1" noChangeArrowheads="1" noCrop="1"/>
          </p:cNvPicPr>
          <p:nvPr/>
        </p:nvPicPr>
        <p:blipFill>
          <a:blip r:embed="rId8"/>
          <a:srcRect/>
          <a:stretch>
            <a:fillRect/>
          </a:stretch>
        </p:blipFill>
        <p:spPr bwMode="auto">
          <a:xfrm>
            <a:off x="325438" y="3319463"/>
            <a:ext cx="1409700" cy="1409700"/>
          </a:xfrm>
          <a:prstGeom prst="rect">
            <a:avLst/>
          </a:prstGeom>
          <a:noFill/>
          <a:ln w="9525">
            <a:noFill/>
            <a:miter lim="800000"/>
            <a:headEnd/>
            <a:tailEnd/>
          </a:ln>
        </p:spPr>
      </p:pic>
      <p:sp>
        <p:nvSpPr>
          <p:cNvPr id="7" name="TextBox 6"/>
          <p:cNvSpPr txBox="1"/>
          <p:nvPr/>
        </p:nvSpPr>
        <p:spPr>
          <a:xfrm>
            <a:off x="274638" y="4648200"/>
            <a:ext cx="1554162" cy="830263"/>
          </a:xfrm>
          <a:prstGeom prst="rect">
            <a:avLst/>
          </a:prstGeom>
          <a:noFill/>
        </p:spPr>
        <p:txBody>
          <a:bodyPr wrap="none">
            <a:spAutoFit/>
          </a:bodyPr>
          <a:lstStyle/>
          <a:p>
            <a:pPr algn="ctr">
              <a:defRPr/>
            </a:pPr>
            <a:r>
              <a:rPr lang="en-US" sz="2400" b="1" dirty="0">
                <a:solidFill>
                  <a:schemeClr val="accent3">
                    <a:lumMod val="50000"/>
                  </a:schemeClr>
                </a:solidFill>
                <a:latin typeface="Arial" pitchFamily="34" charset="0"/>
                <a:cs typeface="+mn-cs"/>
              </a:rPr>
              <a:t>on the</a:t>
            </a:r>
          </a:p>
          <a:p>
            <a:pPr algn="ctr">
              <a:defRPr/>
            </a:pPr>
            <a:r>
              <a:rPr lang="en-US" sz="2400" b="1" dirty="0">
                <a:solidFill>
                  <a:schemeClr val="accent3">
                    <a:lumMod val="50000"/>
                  </a:schemeClr>
                </a:solidFill>
                <a:latin typeface="Arial" pitchFamily="34" charset="0"/>
                <a:cs typeface="+mn-cs"/>
              </a:rPr>
              <a:t>GROUND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a:xfrm>
            <a:off x="0" y="1116013"/>
            <a:ext cx="8229600" cy="939800"/>
          </a:xfrm>
        </p:spPr>
        <p:txBody>
          <a:bodyPr/>
          <a:lstStyle/>
          <a:p>
            <a:r>
              <a:rPr lang="en-US" smtClean="0">
                <a:ea typeface="ＭＳ Ｐゴシック" pitchFamily="34" charset="-128"/>
              </a:rPr>
              <a:t>Working Together Today…</a:t>
            </a:r>
          </a:p>
        </p:txBody>
      </p:sp>
      <p:pic>
        <p:nvPicPr>
          <p:cNvPr id="35842" name="Picture 2"/>
          <p:cNvPicPr>
            <a:picLocks noChangeAspect="1"/>
          </p:cNvPicPr>
          <p:nvPr/>
        </p:nvPicPr>
        <p:blipFill>
          <a:blip r:embed="rId3"/>
          <a:srcRect l="10902" t="578" r="55536" b="82899"/>
          <a:stretch>
            <a:fillRect/>
          </a:stretch>
        </p:blipFill>
        <p:spPr bwMode="auto">
          <a:xfrm>
            <a:off x="1422400" y="1924050"/>
            <a:ext cx="62738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821528" y="1224650"/>
          <a:ext cx="69850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27042" name="Group 5"/>
          <p:cNvGrpSpPr>
            <a:grpSpLocks/>
          </p:cNvGrpSpPr>
          <p:nvPr/>
        </p:nvGrpSpPr>
        <p:grpSpPr bwMode="auto">
          <a:xfrm>
            <a:off x="268288" y="1404938"/>
            <a:ext cx="1581150" cy="1609725"/>
            <a:chOff x="1663902" y="1206477"/>
            <a:chExt cx="1581224" cy="1608636"/>
          </a:xfrm>
        </p:grpSpPr>
        <p:sp>
          <p:nvSpPr>
            <p:cNvPr id="10" name="Rounded Rectangle 9"/>
            <p:cNvSpPr/>
            <p:nvPr/>
          </p:nvSpPr>
          <p:spPr>
            <a:xfrm>
              <a:off x="1663902" y="1206477"/>
              <a:ext cx="1581224" cy="1608636"/>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ounded Rectangle 4"/>
            <p:cNvSpPr/>
            <p:nvPr/>
          </p:nvSpPr>
          <p:spPr>
            <a:xfrm>
              <a:off x="1741693"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Assess the site for solar</a:t>
              </a:r>
            </a:p>
          </p:txBody>
        </p:sp>
      </p:grpSp>
      <p:pic>
        <p:nvPicPr>
          <p:cNvPr id="727043" name="Picture 2" descr="C:\Documents and Settings\Lisa Milligan\Local Settings\Temporary Internet Files\Content.IE5\S1T6LLR8\MC900437827[1].wmf"/>
          <p:cNvPicPr>
            <a:picLocks noChangeAspect="1" noChangeArrowheads="1"/>
          </p:cNvPicPr>
          <p:nvPr/>
        </p:nvPicPr>
        <p:blipFill>
          <a:blip r:embed="rId8"/>
          <a:srcRect/>
          <a:stretch>
            <a:fillRect/>
          </a:stretch>
        </p:blipFill>
        <p:spPr bwMode="auto">
          <a:xfrm>
            <a:off x="128588" y="3124200"/>
            <a:ext cx="1720850" cy="1895475"/>
          </a:xfrm>
          <a:prstGeom prst="rect">
            <a:avLst/>
          </a:prstGeom>
          <a:noFill/>
          <a:ln w="9525">
            <a:noFill/>
            <a:miter lim="800000"/>
            <a:headEnd/>
            <a:tailEnd/>
          </a:ln>
        </p:spPr>
      </p:pic>
      <p:sp>
        <p:nvSpPr>
          <p:cNvPr id="2" name="TextBox 1"/>
          <p:cNvSpPr txBox="1"/>
          <p:nvPr/>
        </p:nvSpPr>
        <p:spPr>
          <a:xfrm>
            <a:off x="152400" y="5105400"/>
            <a:ext cx="1878013" cy="830263"/>
          </a:xfrm>
          <a:prstGeom prst="rect">
            <a:avLst/>
          </a:prstGeom>
          <a:noFill/>
        </p:spPr>
        <p:txBody>
          <a:bodyPr wrap="none">
            <a:spAutoFit/>
          </a:bodyPr>
          <a:lstStyle/>
          <a:p>
            <a:pPr algn="ctr">
              <a:defRPr/>
            </a:pPr>
            <a:r>
              <a:rPr lang="en-US" sz="2400" b="1" dirty="0">
                <a:solidFill>
                  <a:schemeClr val="accent3">
                    <a:lumMod val="50000"/>
                  </a:schemeClr>
                </a:solidFill>
                <a:latin typeface="Arial" pitchFamily="34" charset="0"/>
                <a:cs typeface="+mn-cs"/>
              </a:rPr>
              <a:t>on</a:t>
            </a:r>
          </a:p>
          <a:p>
            <a:pPr algn="ctr">
              <a:defRPr/>
            </a:pPr>
            <a:r>
              <a:rPr lang="en-US" sz="2400" b="1" dirty="0">
                <a:solidFill>
                  <a:schemeClr val="accent3">
                    <a:lumMod val="50000"/>
                  </a:schemeClr>
                </a:solidFill>
                <a:latin typeface="Arial" pitchFamily="34" charset="0"/>
                <a:cs typeface="+mn-cs"/>
              </a:rPr>
              <a:t>BUILDINGS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1320800" y="113575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9090" name="Rectangle 15"/>
          <p:cNvSpPr>
            <a:spLocks noChangeArrowheads="1"/>
          </p:cNvSpPr>
          <p:nvPr/>
        </p:nvSpPr>
        <p:spPr bwMode="auto">
          <a:xfrm>
            <a:off x="0" y="5864225"/>
            <a:ext cx="9144000" cy="431800"/>
          </a:xfrm>
          <a:prstGeom prst="rect">
            <a:avLst/>
          </a:prstGeom>
          <a:noFill/>
          <a:ln w="9525">
            <a:noFill/>
            <a:miter lim="800000"/>
            <a:headEnd/>
            <a:tailEnd/>
          </a:ln>
        </p:spPr>
        <p:txBody>
          <a:bodyPr>
            <a:spAutoFit/>
          </a:bodyPr>
          <a:lstStyle/>
          <a:p>
            <a:pPr eaLnBrk="0" hangingPunct="0">
              <a:lnSpc>
                <a:spcPct val="80000"/>
              </a:lnSpc>
              <a:spcBef>
                <a:spcPct val="20000"/>
              </a:spcBef>
              <a:buFont typeface="Arial" charset="0"/>
              <a:buNone/>
            </a:pPr>
            <a:r>
              <a:rPr lang="en-US" sz="1400"/>
              <a:t>Source: NREL Webinar “Procuring and Implementing Solar Projects on Public Buildings: How to Avoid Common Pitfalls” December 8, 2010</a:t>
            </a:r>
          </a:p>
        </p:txBody>
      </p:sp>
      <p:sp>
        <p:nvSpPr>
          <p:cNvPr id="9" name="Rectangle 14"/>
          <p:cNvSpPr txBox="1">
            <a:spLocks/>
          </p:cNvSpPr>
          <p:nvPr/>
        </p:nvSpPr>
        <p:spPr bwMode="auto">
          <a:xfrm>
            <a:off x="147638" y="3222625"/>
            <a:ext cx="3044825" cy="2751138"/>
          </a:xfrm>
          <a:prstGeom prst="rect">
            <a:avLst/>
          </a:prstGeom>
          <a:noFill/>
          <a:ln w="9525">
            <a:noFill/>
            <a:miter lim="800000"/>
            <a:headEnd/>
            <a:tailEnd/>
          </a:ln>
        </p:spPr>
        <p:txBody>
          <a:bodyPr/>
          <a:lstStyle/>
          <a:p>
            <a:pPr indent="4763" algn="ctr" eaLnBrk="0" hangingPunct="0">
              <a:spcBef>
                <a:spcPct val="20000"/>
              </a:spcBef>
              <a:defRPr/>
            </a:pPr>
            <a:r>
              <a:rPr lang="en-US" sz="2600" dirty="0">
                <a:latin typeface="+mn-lt"/>
                <a:ea typeface="ＭＳ Ｐゴシック" pitchFamily="34" charset="-128"/>
                <a:cs typeface="+mn-cs"/>
              </a:rPr>
              <a:t>Start the RFP process with the end in mind</a:t>
            </a:r>
          </a:p>
        </p:txBody>
      </p:sp>
      <p:sp>
        <p:nvSpPr>
          <p:cNvPr id="729092" name="Rectangle 10"/>
          <p:cNvSpPr>
            <a:spLocks noChangeArrowheads="1"/>
          </p:cNvSpPr>
          <p:nvPr/>
        </p:nvSpPr>
        <p:spPr bwMode="auto">
          <a:xfrm rot="-3815777">
            <a:off x="2000250" y="3482975"/>
            <a:ext cx="4086225" cy="460375"/>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a:solidFill>
                  <a:schemeClr val="bg1"/>
                </a:solidFill>
              </a:rPr>
              <a:t>Avoid five common pitfalls</a:t>
            </a:r>
          </a:p>
        </p:txBody>
      </p:sp>
      <p:grpSp>
        <p:nvGrpSpPr>
          <p:cNvPr id="729093" name="Group 10"/>
          <p:cNvGrpSpPr>
            <a:grpSpLocks/>
          </p:cNvGrpSpPr>
          <p:nvPr/>
        </p:nvGrpSpPr>
        <p:grpSpPr bwMode="auto">
          <a:xfrm>
            <a:off x="268288" y="1404938"/>
            <a:ext cx="1581150" cy="1609725"/>
            <a:chOff x="3324187" y="1206477"/>
            <a:chExt cx="1581224" cy="1608636"/>
          </a:xfrm>
        </p:grpSpPr>
        <p:sp>
          <p:nvSpPr>
            <p:cNvPr id="12" name="Rounded Rectangle 11"/>
            <p:cNvSpPr/>
            <p:nvPr/>
          </p:nvSpPr>
          <p:spPr>
            <a:xfrm>
              <a:off x="3324187" y="1206477"/>
              <a:ext cx="1581224" cy="160863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ounded Rectangle 4"/>
            <p:cNvSpPr/>
            <p:nvPr/>
          </p:nvSpPr>
          <p:spPr>
            <a:xfrm>
              <a:off x="3401978"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Develop RFP</a:t>
              </a:r>
            </a:p>
          </p:txBody>
        </p:sp>
      </p:grpSp>
      <p:sp>
        <p:nvSpPr>
          <p:cNvPr id="2" name="Rectangle 1"/>
          <p:cNvSpPr/>
          <p:nvPr/>
        </p:nvSpPr>
        <p:spPr>
          <a:xfrm>
            <a:off x="1876425" y="1482725"/>
            <a:ext cx="2416175" cy="646113"/>
          </a:xfrm>
          <a:prstGeom prst="rect">
            <a:avLst/>
          </a:prstGeom>
        </p:spPr>
        <p:txBody>
          <a:bodyPr wrap="none">
            <a:spAutoFit/>
          </a:bodyPr>
          <a:lstStyle/>
          <a:p>
            <a:pPr>
              <a:defRPr/>
            </a:pPr>
            <a:r>
              <a:rPr lang="en-US" dirty="0">
                <a:solidFill>
                  <a:schemeClr val="accent4">
                    <a:lumMod val="50000"/>
                  </a:schemeClr>
                </a:solidFill>
                <a:latin typeface="Arial" pitchFamily="34" charset="0"/>
                <a:ea typeface="ＭＳ Ｐゴシック" pitchFamily="34" charset="-128"/>
                <a:cs typeface="+mn-cs"/>
              </a:rPr>
              <a:t>Direct ownership</a:t>
            </a:r>
          </a:p>
          <a:p>
            <a:pPr>
              <a:defRPr/>
            </a:pPr>
            <a:r>
              <a:rPr lang="en-US" dirty="0">
                <a:solidFill>
                  <a:schemeClr val="accent4">
                    <a:lumMod val="50000"/>
                  </a:schemeClr>
                </a:solidFill>
                <a:latin typeface="Arial" pitchFamily="34" charset="0"/>
                <a:ea typeface="ＭＳ Ｐゴシック" pitchFamily="34" charset="-128"/>
                <a:cs typeface="+mn-cs"/>
              </a:rPr>
              <a:t>Third-party ownership</a:t>
            </a:r>
            <a:endParaRPr lang="en-US" dirty="0">
              <a:solidFill>
                <a:schemeClr val="accent4">
                  <a:lumMod val="50000"/>
                </a:schemeClr>
              </a:solidFill>
              <a:latin typeface="Arial" pitchFamily="34" charset="0"/>
              <a:cs typeface="+mn-cs"/>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347788"/>
            <a:ext cx="7086600" cy="939800"/>
          </a:xfrm>
        </p:spPr>
        <p:txBody>
          <a:bodyPr>
            <a:normAutofit fontScale="90000"/>
          </a:bodyPr>
          <a:lstStyle/>
          <a:p>
            <a:pPr>
              <a:defRPr/>
            </a:pPr>
            <a:r>
              <a:rPr lang="en-US" dirty="0" smtClean="0"/>
              <a:t>Consider Collaborative Procurement for Solar</a:t>
            </a:r>
            <a:endParaRPr lang="en-US" dirty="0"/>
          </a:p>
        </p:txBody>
      </p:sp>
      <p:graphicFrame>
        <p:nvGraphicFramePr>
          <p:cNvPr id="7" name="Content Placeholder 6"/>
          <p:cNvGraphicFramePr>
            <a:graphicFrameLocks noGrp="1"/>
          </p:cNvGraphicFramePr>
          <p:nvPr>
            <p:ph idx="1"/>
          </p:nvPr>
        </p:nvGraphicFramePr>
        <p:xfrm>
          <a:off x="268930" y="2653165"/>
          <a:ext cx="887507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31139" name="Group 3"/>
          <p:cNvGrpSpPr>
            <a:grpSpLocks/>
          </p:cNvGrpSpPr>
          <p:nvPr/>
        </p:nvGrpSpPr>
        <p:grpSpPr bwMode="auto">
          <a:xfrm>
            <a:off x="268288" y="1404938"/>
            <a:ext cx="1581150" cy="1609725"/>
            <a:chOff x="3324187" y="1206477"/>
            <a:chExt cx="1581224" cy="1608636"/>
          </a:xfrm>
        </p:grpSpPr>
        <p:sp>
          <p:nvSpPr>
            <p:cNvPr id="5" name="Rounded Rectangle 4"/>
            <p:cNvSpPr/>
            <p:nvPr/>
          </p:nvSpPr>
          <p:spPr>
            <a:xfrm>
              <a:off x="3324187" y="1206477"/>
              <a:ext cx="1581224" cy="160863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ed Rectangle 4"/>
            <p:cNvSpPr/>
            <p:nvPr/>
          </p:nvSpPr>
          <p:spPr>
            <a:xfrm>
              <a:off x="3401978"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Develop RFP</a:t>
              </a:r>
            </a:p>
          </p:txBody>
        </p:sp>
      </p:grpSp>
      <p:sp>
        <p:nvSpPr>
          <p:cNvPr id="731140" name="TextBox 7"/>
          <p:cNvSpPr txBox="1">
            <a:spLocks noChangeArrowheads="1"/>
          </p:cNvSpPr>
          <p:nvPr/>
        </p:nvSpPr>
        <p:spPr bwMode="auto">
          <a:xfrm>
            <a:off x="7696200" y="5410200"/>
            <a:ext cx="1120775" cy="369888"/>
          </a:xfrm>
          <a:prstGeom prst="rect">
            <a:avLst/>
          </a:prstGeom>
          <a:noFill/>
          <a:ln w="9525">
            <a:noFill/>
            <a:miter lim="800000"/>
            <a:headEnd/>
            <a:tailEnd/>
          </a:ln>
        </p:spPr>
        <p:txBody>
          <a:bodyPr wrap="none">
            <a:spAutoFit/>
          </a:bodyPr>
          <a:lstStyle/>
          <a:p>
            <a:r>
              <a:rPr lang="en-US" b="1"/>
              <a:t>See RFP</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5952" y="1074064"/>
          <a:ext cx="9144000"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35234" name="Group 9"/>
          <p:cNvGrpSpPr>
            <a:grpSpLocks/>
          </p:cNvGrpSpPr>
          <p:nvPr/>
        </p:nvGrpSpPr>
        <p:grpSpPr bwMode="auto">
          <a:xfrm>
            <a:off x="265113" y="1404938"/>
            <a:ext cx="1581150" cy="1609725"/>
            <a:chOff x="4984473" y="1206477"/>
            <a:chExt cx="1581224" cy="1608636"/>
          </a:xfrm>
        </p:grpSpPr>
        <p:sp>
          <p:nvSpPr>
            <p:cNvPr id="15" name="Rounded Rectangle 14"/>
            <p:cNvSpPr/>
            <p:nvPr/>
          </p:nvSpPr>
          <p:spPr>
            <a:xfrm>
              <a:off x="4984473" y="1206477"/>
              <a:ext cx="1581224" cy="1608636"/>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Rounded Rectangle 4"/>
            <p:cNvSpPr/>
            <p:nvPr/>
          </p:nvSpPr>
          <p:spPr>
            <a:xfrm>
              <a:off x="5062264"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Decide on contractor</a:t>
              </a: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5"/>
          <p:cNvSpPr>
            <a:spLocks noGrp="1"/>
          </p:cNvSpPr>
          <p:nvPr>
            <p:ph type="body" idx="4294967295"/>
          </p:nvPr>
        </p:nvSpPr>
        <p:spPr>
          <a:xfrm>
            <a:off x="4344988" y="1755775"/>
            <a:ext cx="4491037" cy="3889375"/>
          </a:xfrm>
        </p:spPr>
        <p:txBody>
          <a:bodyPr>
            <a:normAutofit fontScale="92500" lnSpcReduction="10000"/>
          </a:bodyPr>
          <a:lstStyle/>
          <a:p>
            <a:pPr marL="0" indent="0" algn="ctr" eaLnBrk="1" hangingPunct="1">
              <a:lnSpc>
                <a:spcPct val="90000"/>
              </a:lnSpc>
              <a:buFont typeface="Arial" pitchFamily="34" charset="0"/>
              <a:buNone/>
              <a:defRPr/>
            </a:pPr>
            <a:r>
              <a:rPr lang="en-US" sz="2800" dirty="0" smtClean="0"/>
              <a:t>Facilitate contractor’s work</a:t>
            </a:r>
          </a:p>
          <a:p>
            <a:pPr marL="57150" indent="0" algn="ctr">
              <a:lnSpc>
                <a:spcPct val="90000"/>
              </a:lnSpc>
              <a:buFont typeface="Arial" pitchFamily="34" charset="0"/>
              <a:buNone/>
              <a:defRPr/>
            </a:pPr>
            <a:r>
              <a:rPr lang="en-US" sz="2000" dirty="0" smtClean="0"/>
              <a:t>Contractor will generally apply for permits and incentives </a:t>
            </a:r>
          </a:p>
          <a:p>
            <a:pPr marL="0" indent="0" algn="ctr" eaLnBrk="1" hangingPunct="1">
              <a:lnSpc>
                <a:spcPct val="90000"/>
              </a:lnSpc>
              <a:buFont typeface="Arial" pitchFamily="34" charset="0"/>
              <a:buNone/>
              <a:defRPr/>
            </a:pPr>
            <a:endParaRPr lang="en-US" sz="2800" dirty="0" smtClean="0"/>
          </a:p>
          <a:p>
            <a:pPr marL="0" indent="0" algn="ctr" eaLnBrk="1" hangingPunct="1">
              <a:lnSpc>
                <a:spcPct val="90000"/>
              </a:lnSpc>
              <a:buFont typeface="Arial" pitchFamily="34" charset="0"/>
              <a:buNone/>
              <a:defRPr/>
            </a:pPr>
            <a:r>
              <a:rPr lang="en-US" sz="2800" dirty="0" smtClean="0"/>
              <a:t>Initiate mechanism to track system performance</a:t>
            </a:r>
          </a:p>
          <a:p>
            <a:pPr marL="0" indent="0" algn="ctr" eaLnBrk="1" hangingPunct="1">
              <a:lnSpc>
                <a:spcPct val="90000"/>
              </a:lnSpc>
              <a:buFont typeface="Arial" pitchFamily="34" charset="0"/>
              <a:buNone/>
              <a:defRPr/>
            </a:pPr>
            <a:endParaRPr lang="en-US" sz="2800" dirty="0" smtClean="0"/>
          </a:p>
          <a:p>
            <a:pPr marL="0" indent="0" algn="ctr" eaLnBrk="1" hangingPunct="1">
              <a:lnSpc>
                <a:spcPct val="90000"/>
              </a:lnSpc>
              <a:buFont typeface="Arial" pitchFamily="34" charset="0"/>
              <a:buNone/>
              <a:defRPr/>
            </a:pPr>
            <a:r>
              <a:rPr lang="en-US" sz="2800" dirty="0" smtClean="0"/>
              <a:t>Publicize completion </a:t>
            </a:r>
          </a:p>
          <a:p>
            <a:pPr marL="0" indent="0" algn="ctr" eaLnBrk="1" hangingPunct="1">
              <a:lnSpc>
                <a:spcPct val="90000"/>
              </a:lnSpc>
              <a:buFont typeface="Arial" pitchFamily="34" charset="0"/>
              <a:buNone/>
              <a:defRPr/>
            </a:pPr>
            <a:endParaRPr lang="en-US" sz="2800" b="1" i="1" dirty="0" smtClean="0"/>
          </a:p>
          <a:p>
            <a:pPr marL="0" indent="0" algn="ctr" eaLnBrk="1" hangingPunct="1">
              <a:lnSpc>
                <a:spcPct val="90000"/>
              </a:lnSpc>
              <a:buFont typeface="Arial" pitchFamily="34" charset="0"/>
              <a:buNone/>
              <a:defRPr/>
            </a:pPr>
            <a:r>
              <a:rPr lang="en-US" sz="4300" b="1" i="1" dirty="0" smtClean="0">
                <a:solidFill>
                  <a:schemeClr val="accent6">
                    <a:lumMod val="50000"/>
                  </a:schemeClr>
                </a:solidFill>
                <a:effectLst>
                  <a:outerShdw blurRad="38100" dist="38100" dir="2700000" algn="tl">
                    <a:srgbClr val="000000">
                      <a:alpha val="43137"/>
                    </a:srgbClr>
                  </a:outerShdw>
                </a:effectLst>
              </a:rPr>
              <a:t>Celebrate!</a:t>
            </a:r>
          </a:p>
          <a:p>
            <a:pPr eaLnBrk="1" hangingPunct="1">
              <a:lnSpc>
                <a:spcPct val="90000"/>
              </a:lnSpc>
              <a:buFont typeface="Arial" pitchFamily="34" charset="0"/>
              <a:buChar char="•"/>
              <a:defRPr/>
            </a:pPr>
            <a:endParaRPr lang="en-US" sz="2800" dirty="0" smtClean="0"/>
          </a:p>
        </p:txBody>
      </p:sp>
      <p:pic>
        <p:nvPicPr>
          <p:cNvPr id="737282" name="Picture 4" descr="celebrate.jpg"/>
          <p:cNvPicPr>
            <a:picLocks noChangeAspect="1"/>
          </p:cNvPicPr>
          <p:nvPr/>
        </p:nvPicPr>
        <p:blipFill>
          <a:blip r:embed="rId3"/>
          <a:srcRect/>
          <a:stretch>
            <a:fillRect/>
          </a:stretch>
        </p:blipFill>
        <p:spPr bwMode="auto">
          <a:xfrm>
            <a:off x="476250" y="3040063"/>
            <a:ext cx="4000500" cy="3000375"/>
          </a:xfrm>
          <a:prstGeom prst="rect">
            <a:avLst/>
          </a:prstGeom>
          <a:noFill/>
          <a:ln w="9525">
            <a:noFill/>
            <a:miter lim="800000"/>
            <a:headEnd/>
            <a:tailEnd/>
          </a:ln>
        </p:spPr>
      </p:pic>
      <p:sp>
        <p:nvSpPr>
          <p:cNvPr id="737283" name="TextBox 5"/>
          <p:cNvSpPr txBox="1">
            <a:spLocks noChangeArrowheads="1"/>
          </p:cNvSpPr>
          <p:nvPr/>
        </p:nvSpPr>
        <p:spPr bwMode="auto">
          <a:xfrm>
            <a:off x="4476750" y="5794375"/>
            <a:ext cx="4462463" cy="261938"/>
          </a:xfrm>
          <a:prstGeom prst="rect">
            <a:avLst/>
          </a:prstGeom>
          <a:noFill/>
          <a:ln w="9525">
            <a:noFill/>
            <a:miter lim="800000"/>
            <a:headEnd/>
            <a:tailEnd/>
          </a:ln>
        </p:spPr>
        <p:txBody>
          <a:bodyPr wrap="none">
            <a:spAutoFit/>
          </a:bodyPr>
          <a:lstStyle/>
          <a:p>
            <a:r>
              <a:rPr lang="en-US" sz="1100"/>
              <a:t>Photo: Ribbon Cutting Ceremony at Frontier Fertilizer Superfund site</a:t>
            </a:r>
          </a:p>
        </p:txBody>
      </p:sp>
      <p:grpSp>
        <p:nvGrpSpPr>
          <p:cNvPr id="737284" name="Group 5"/>
          <p:cNvGrpSpPr>
            <a:grpSpLocks/>
          </p:cNvGrpSpPr>
          <p:nvPr/>
        </p:nvGrpSpPr>
        <p:grpSpPr bwMode="auto">
          <a:xfrm>
            <a:off x="544513" y="1257300"/>
            <a:ext cx="1581150" cy="1608138"/>
            <a:chOff x="6644759" y="1206477"/>
            <a:chExt cx="1581224" cy="1608636"/>
          </a:xfrm>
        </p:grpSpPr>
        <p:sp>
          <p:nvSpPr>
            <p:cNvPr id="7" name="Rounded Rectangle 6"/>
            <p:cNvSpPr/>
            <p:nvPr/>
          </p:nvSpPr>
          <p:spPr>
            <a:xfrm>
              <a:off x="6644759" y="1206477"/>
              <a:ext cx="1581224" cy="16086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 name="Rounded Rectangle 6"/>
            <p:cNvSpPr/>
            <p:nvPr/>
          </p:nvSpPr>
          <p:spPr>
            <a:xfrm>
              <a:off x="6722550" y="1284289"/>
              <a:ext cx="1425642" cy="1453012"/>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Make it happen</a:t>
              </a:r>
            </a:p>
          </p:txBody>
        </p:sp>
      </p:grpSp>
      <p:sp>
        <p:nvSpPr>
          <p:cNvPr id="9" name="Rectangle 8"/>
          <p:cNvSpPr/>
          <p:nvPr/>
        </p:nvSpPr>
        <p:spPr>
          <a:xfrm>
            <a:off x="-35062" y="2116332"/>
            <a:ext cx="684803"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5400" b="1" dirty="0">
                <a:ln>
                  <a:solidFill>
                    <a:schemeClr val="tx1"/>
                  </a:solidFill>
                </a:ln>
                <a:solidFill>
                  <a:schemeClr val="accent3">
                    <a:lumMod val="75000"/>
                  </a:schemeClr>
                </a:solidFill>
                <a:latin typeface="Arial" pitchFamily="34" charset="0"/>
                <a:cs typeface="+mn-cs"/>
              </a:rPr>
              <a:t>&amp;</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Title 1"/>
          <p:cNvSpPr>
            <a:spLocks noGrp="1"/>
          </p:cNvSpPr>
          <p:nvPr>
            <p:ph type="ctrTitle"/>
          </p:nvPr>
        </p:nvSpPr>
        <p:spPr>
          <a:xfrm>
            <a:off x="685800" y="1203325"/>
            <a:ext cx="7772400" cy="1470025"/>
          </a:xfrm>
        </p:spPr>
        <p:txBody>
          <a:bodyPr/>
          <a:lstStyle/>
          <a:p>
            <a:r>
              <a:rPr lang="en-US" smtClean="0"/>
              <a:t>To Industry Panelists</a:t>
            </a:r>
          </a:p>
        </p:txBody>
      </p:sp>
      <p:sp>
        <p:nvSpPr>
          <p:cNvPr id="3" name="Subtitle 2"/>
          <p:cNvSpPr>
            <a:spLocks noGrp="1"/>
          </p:cNvSpPr>
          <p:nvPr>
            <p:ph type="subTitle" idx="1"/>
          </p:nvPr>
        </p:nvSpPr>
        <p:spPr>
          <a:xfrm>
            <a:off x="685800" y="2616200"/>
            <a:ext cx="7772400" cy="3289300"/>
          </a:xfrm>
        </p:spPr>
        <p:txBody>
          <a:bodyPr/>
          <a:lstStyle/>
          <a:p>
            <a:pPr>
              <a:buFont typeface="Arial" pitchFamily="34" charset="0"/>
              <a:buNone/>
              <a:defRPr/>
            </a:pPr>
            <a:r>
              <a:rPr lang="en-US" dirty="0" smtClean="0"/>
              <a:t>Tyler Johnson, FLS Energy</a:t>
            </a:r>
          </a:p>
          <a:p>
            <a:pPr>
              <a:buFont typeface="Arial" pitchFamily="34" charset="0"/>
              <a:buNone/>
              <a:defRPr/>
            </a:pPr>
            <a:r>
              <a:rPr lang="en-US" dirty="0" smtClean="0"/>
              <a:t>Blair Kendall, Southern Energy Management</a:t>
            </a:r>
          </a:p>
          <a:p>
            <a:pPr>
              <a:buFont typeface="Arial" pitchFamily="34" charset="0"/>
              <a:buNone/>
              <a:defRPr/>
            </a:pPr>
            <a:r>
              <a:rPr lang="en-US" dirty="0" smtClean="0"/>
              <a:t>Neal Mitchell, AEG Power Solutions</a:t>
            </a:r>
          </a:p>
          <a:p>
            <a:pPr>
              <a:buFont typeface="Arial" pitchFamily="34" charset="0"/>
              <a:buNone/>
              <a:defRPr/>
            </a:pPr>
            <a:r>
              <a:rPr lang="en-US" dirty="0" err="1" smtClean="0"/>
              <a:t>Timothee</a:t>
            </a:r>
            <a:r>
              <a:rPr lang="en-US" dirty="0" smtClean="0"/>
              <a:t> </a:t>
            </a:r>
            <a:r>
              <a:rPr lang="en-US" dirty="0" err="1" smtClean="0"/>
              <a:t>Neron-Bancel</a:t>
            </a:r>
            <a:r>
              <a:rPr lang="en-US" dirty="0" smtClean="0"/>
              <a:t>, NABCEP</a:t>
            </a:r>
          </a:p>
          <a:p>
            <a:pPr>
              <a:buFont typeface="Arial" pitchFamily="34" charset="0"/>
              <a:buNone/>
              <a:defRPr/>
            </a:pPr>
            <a:r>
              <a:rPr lang="en-US" dirty="0" smtClean="0"/>
              <a:t>Julian Prosser, City of Raleigh</a:t>
            </a:r>
          </a:p>
          <a:p>
            <a:pPr>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Title 1"/>
          <p:cNvSpPr>
            <a:spLocks noGrp="1"/>
          </p:cNvSpPr>
          <p:nvPr>
            <p:ph type="title"/>
          </p:nvPr>
        </p:nvSpPr>
        <p:spPr/>
        <p:txBody>
          <a:bodyPr/>
          <a:lstStyle/>
          <a:p>
            <a:r>
              <a:rPr lang="en-US" smtClean="0"/>
              <a:t>Closing Activity</a:t>
            </a:r>
          </a:p>
        </p:txBody>
      </p:sp>
      <p:sp>
        <p:nvSpPr>
          <p:cNvPr id="741378" name="Content Placeholder 2"/>
          <p:cNvSpPr>
            <a:spLocks noGrp="1"/>
          </p:cNvSpPr>
          <p:nvPr>
            <p:ph idx="1"/>
          </p:nvPr>
        </p:nvSpPr>
        <p:spPr/>
        <p:txBody>
          <a:bodyPr/>
          <a:lstStyle/>
          <a:p>
            <a:r>
              <a:rPr lang="en-US" smtClean="0"/>
              <a:t>Team up with others from your local government</a:t>
            </a:r>
          </a:p>
          <a:p>
            <a:r>
              <a:rPr lang="en-US" smtClean="0"/>
              <a:t>With your Community Team, identify the strategies and approaches that you feel are the most feasible to act on right away</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Title 1"/>
          <p:cNvSpPr>
            <a:spLocks noGrp="1"/>
          </p:cNvSpPr>
          <p:nvPr>
            <p:ph type="title"/>
          </p:nvPr>
        </p:nvSpPr>
        <p:spPr>
          <a:xfrm>
            <a:off x="457200" y="1117600"/>
            <a:ext cx="8229600" cy="939800"/>
          </a:xfrm>
        </p:spPr>
        <p:txBody>
          <a:bodyPr/>
          <a:lstStyle/>
          <a:p>
            <a:r>
              <a:rPr lang="en-US" smtClean="0"/>
              <a:t>Don’t Forget…</a:t>
            </a:r>
          </a:p>
        </p:txBody>
      </p:sp>
      <p:sp>
        <p:nvSpPr>
          <p:cNvPr id="743426" name="Content Placeholder 2"/>
          <p:cNvSpPr>
            <a:spLocks noGrp="1"/>
          </p:cNvSpPr>
          <p:nvPr>
            <p:ph idx="1"/>
          </p:nvPr>
        </p:nvSpPr>
        <p:spPr>
          <a:xfrm>
            <a:off x="457200" y="2489200"/>
            <a:ext cx="8229600" cy="3833813"/>
          </a:xfrm>
        </p:spPr>
        <p:txBody>
          <a:bodyPr/>
          <a:lstStyle/>
          <a:p>
            <a:pPr>
              <a:buFont typeface="Arial" charset="0"/>
              <a:buNone/>
            </a:pPr>
            <a:r>
              <a:rPr lang="en-US" sz="2400" smtClean="0"/>
              <a:t>Today’s workshop presentation &amp; notes will be posted here:</a:t>
            </a:r>
          </a:p>
          <a:p>
            <a:pPr>
              <a:buFont typeface="Arial" charset="0"/>
              <a:buNone/>
            </a:pPr>
            <a:r>
              <a:rPr lang="en-US" sz="2400" smtClean="0">
                <a:hlinkClick r:id="rId3"/>
              </a:rPr>
              <a:t>www.SolarAmericaCommunities.Energy.Gov/Resources</a:t>
            </a:r>
            <a:endParaRPr lang="en-US" sz="2400" smtClean="0"/>
          </a:p>
          <a:p>
            <a:pPr>
              <a:buFont typeface="Arial" charset="0"/>
              <a:buNone/>
            </a:pPr>
            <a:endParaRPr lang="en-US" sz="100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Title 1"/>
          <p:cNvSpPr>
            <a:spLocks noGrp="1"/>
          </p:cNvSpPr>
          <p:nvPr>
            <p:ph type="title"/>
          </p:nvPr>
        </p:nvSpPr>
        <p:spPr>
          <a:xfrm>
            <a:off x="457200" y="838200"/>
            <a:ext cx="8229600" cy="2233613"/>
          </a:xfrm>
        </p:spPr>
        <p:txBody>
          <a:bodyPr/>
          <a:lstStyle/>
          <a:p>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i="1" smtClean="0"/>
              <a:t/>
            </a:r>
            <a:br>
              <a:rPr lang="en-US" i="1" smtClean="0"/>
            </a:br>
            <a:r>
              <a:rPr lang="en-US" sz="3600" i="1" smtClean="0"/>
              <a:t>Questions/Comments</a:t>
            </a:r>
            <a:r>
              <a:rPr lang="en-US" sz="2400" i="1" smtClean="0"/>
              <a:t/>
            </a:r>
            <a:br>
              <a:rPr lang="en-US" sz="2400" i="1" smtClean="0"/>
            </a:br>
            <a:r>
              <a:rPr lang="en-US" sz="2400" i="1" smtClean="0">
                <a:hlinkClick r:id="rId3"/>
              </a:rPr>
              <a:t>www.SolarAmericaCommunities.energy.gov</a:t>
            </a:r>
            <a:r>
              <a:rPr lang="en-US" sz="2400" i="1" smtClean="0"/>
              <a:t/>
            </a:r>
            <a:br>
              <a:rPr lang="en-US" sz="2400" i="1" smtClean="0"/>
            </a:br>
            <a:r>
              <a:rPr lang="en-US" sz="2400" i="1" smtClean="0">
                <a:hlinkClick r:id="rId4"/>
              </a:rPr>
              <a:t>solar@icma.org</a:t>
            </a:r>
            <a:r>
              <a:rPr lang="en-US" sz="2400" i="1" smtClean="0"/>
              <a:t/>
            </a:r>
            <a:br>
              <a:rPr lang="en-US" sz="2400" i="1" smtClean="0"/>
            </a:br>
            <a:r>
              <a:rPr lang="en-US" sz="1800" i="1" smtClean="0"/>
              <a:t/>
            </a:r>
            <a:br>
              <a:rPr lang="en-US" sz="1800" i="1" smtClean="0"/>
            </a:br>
            <a:r>
              <a:rPr lang="en-US" sz="1600" b="1" i="1" smtClean="0"/>
              <a:t>Justin Barnes</a:t>
            </a:r>
            <a:r>
              <a:rPr lang="en-US" sz="1600" i="1" smtClean="0"/>
              <a:t/>
            </a:r>
            <a:br>
              <a:rPr lang="en-US" sz="1600" i="1" smtClean="0"/>
            </a:br>
            <a:r>
              <a:rPr lang="en-US" sz="1600" i="1" smtClean="0">
                <a:hlinkClick r:id="rId5"/>
              </a:rPr>
              <a:t>justin_barnes@ncsu.edu</a:t>
            </a:r>
            <a:r>
              <a:rPr lang="en-US" sz="1600" i="1" smtClean="0"/>
              <a:t>, </a:t>
            </a:r>
            <a:r>
              <a:rPr lang="en-US" sz="1600" i="1" smtClean="0">
                <a:hlinkClick r:id="rId6"/>
              </a:rPr>
              <a:t>www.dsireusa.org</a:t>
            </a:r>
            <a:r>
              <a:rPr lang="en-US" sz="1600" i="1" smtClean="0"/>
              <a:t/>
            </a:r>
            <a:br>
              <a:rPr lang="en-US" sz="1600" i="1" smtClean="0"/>
            </a:br>
            <a:r>
              <a:rPr lang="en-US" sz="1600" b="1" i="1" smtClean="0"/>
              <a:t>Amy Heinemann</a:t>
            </a:r>
            <a:r>
              <a:rPr lang="en-US" sz="1600" i="1" smtClean="0"/>
              <a:t/>
            </a:r>
            <a:br>
              <a:rPr lang="en-US" sz="1600" i="1" smtClean="0"/>
            </a:br>
            <a:r>
              <a:rPr lang="en-US" sz="1600" i="1" smtClean="0">
                <a:hlinkClick r:id="rId7"/>
              </a:rPr>
              <a:t>amy.heinemann@ncsu.edu</a:t>
            </a:r>
            <a:r>
              <a:rPr lang="en-US" sz="1600" i="1" smtClean="0"/>
              <a:t>, </a:t>
            </a:r>
            <a:r>
              <a:rPr lang="en-US" sz="1600" i="1" smtClean="0">
                <a:hlinkClick r:id="rId6"/>
              </a:rPr>
              <a:t>www.dsireusa.org</a:t>
            </a:r>
            <a:r>
              <a:rPr lang="en-US" sz="1600" i="1" smtClean="0"/>
              <a:t> </a:t>
            </a:r>
            <a:br>
              <a:rPr lang="en-US" sz="1600" i="1" smtClean="0"/>
            </a:br>
            <a:r>
              <a:rPr lang="en-US" sz="1600" b="1" i="1" smtClean="0"/>
              <a:t>Colleen Kettles</a:t>
            </a:r>
            <a:r>
              <a:rPr lang="en-US" sz="1600" i="1" smtClean="0"/>
              <a:t/>
            </a:r>
            <a:br>
              <a:rPr lang="en-US" sz="1600" i="1" smtClean="0"/>
            </a:br>
            <a:r>
              <a:rPr lang="en-US" sz="1600" i="1" smtClean="0">
                <a:hlinkClick r:id="rId8"/>
              </a:rPr>
              <a:t>ckettles@fsec.ucf.edu</a:t>
            </a:r>
            <a:r>
              <a:rPr lang="en-US" sz="1600" i="1" smtClean="0"/>
              <a:t>, </a:t>
            </a:r>
            <a:r>
              <a:rPr lang="en-US" sz="1600" i="1" smtClean="0">
                <a:hlinkClick r:id="rId9"/>
              </a:rPr>
              <a:t>www.fsec.ucf.edu</a:t>
            </a:r>
            <a:r>
              <a:rPr lang="en-US" i="1" smtClean="0"/>
              <a:t/>
            </a:r>
            <a:br>
              <a:rPr lang="en-US" i="1" smtClean="0"/>
            </a:br>
            <a:endParaRPr lang="en-US" i="1"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4"/>
          <p:cNvSpPr>
            <a:spLocks noGrp="1"/>
          </p:cNvSpPr>
          <p:nvPr>
            <p:ph type="title"/>
          </p:nvPr>
        </p:nvSpPr>
        <p:spPr>
          <a:xfrm>
            <a:off x="457200" y="838200"/>
            <a:ext cx="8229600" cy="939800"/>
          </a:xfrm>
        </p:spPr>
        <p:txBody>
          <a:bodyPr/>
          <a:lstStyle/>
          <a:p>
            <a:r>
              <a:rPr lang="en-US" smtClean="0">
                <a:ea typeface="ＭＳ Ｐゴシック" pitchFamily="34" charset="-128"/>
              </a:rPr>
              <a:t>Introductions</a:t>
            </a:r>
          </a:p>
        </p:txBody>
      </p:sp>
      <p:sp>
        <p:nvSpPr>
          <p:cNvPr id="37890" name="Subtitle 4"/>
          <p:cNvSpPr>
            <a:spLocks noGrp="1"/>
          </p:cNvSpPr>
          <p:nvPr>
            <p:ph idx="1"/>
          </p:nvPr>
        </p:nvSpPr>
        <p:spPr>
          <a:xfrm>
            <a:off x="609600" y="1981200"/>
            <a:ext cx="7924800" cy="4144963"/>
          </a:xfrm>
        </p:spPr>
        <p:txBody>
          <a:bodyPr/>
          <a:lstStyle/>
          <a:p>
            <a:r>
              <a:rPr lang="en-US" smtClean="0"/>
              <a:t>In pairs, interview each other </a:t>
            </a:r>
            <a:r>
              <a:rPr lang="en-US" sz="2400" smtClean="0"/>
              <a:t>(5 minutes each)</a:t>
            </a:r>
          </a:p>
          <a:p>
            <a:endParaRPr lang="en-US" sz="2400" smtClean="0"/>
          </a:p>
          <a:p>
            <a:endParaRPr lang="en-US" sz="2400" smtClean="0"/>
          </a:p>
          <a:p>
            <a:endParaRPr lang="en-US" sz="2400" smtClean="0"/>
          </a:p>
          <a:p>
            <a:endParaRPr lang="en-US" sz="2400" smtClean="0"/>
          </a:p>
          <a:p>
            <a:endParaRPr lang="en-US" sz="2400" smtClean="0"/>
          </a:p>
          <a:p>
            <a:endParaRPr lang="en-US" smtClean="0"/>
          </a:p>
          <a:p>
            <a:r>
              <a:rPr lang="en-US" smtClean="0"/>
              <a:t>Introduce your partner to your table group </a:t>
            </a:r>
            <a:r>
              <a:rPr lang="en-US" sz="2400" smtClean="0"/>
              <a:t>(10 minutes total)</a:t>
            </a:r>
            <a:endParaRPr lang="en-US" smtClean="0"/>
          </a:p>
          <a:p>
            <a:endParaRPr lang="en-US" smtClean="0"/>
          </a:p>
        </p:txBody>
      </p:sp>
      <p:graphicFrame>
        <p:nvGraphicFramePr>
          <p:cNvPr id="3" name="Diagram 2"/>
          <p:cNvGraphicFramePr/>
          <p:nvPr/>
        </p:nvGraphicFramePr>
        <p:xfrm>
          <a:off x="457200" y="2590800"/>
          <a:ext cx="8229600" cy="287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Grp="1"/>
          </p:cNvSpPr>
          <p:nvPr>
            <p:ph type="ctrTitle"/>
          </p:nvPr>
        </p:nvSpPr>
        <p:spPr/>
        <p:txBody>
          <a:bodyPr/>
          <a:lstStyle/>
          <a:p>
            <a:r>
              <a:rPr lang="en-US" smtClean="0">
                <a:ea typeface="ＭＳ Ｐゴシック" pitchFamily="34" charset="-128"/>
              </a:rPr>
              <a:t>Overview</a:t>
            </a:r>
          </a:p>
        </p:txBody>
      </p:sp>
      <p:sp>
        <p:nvSpPr>
          <p:cNvPr id="3" name="Subtitle 2"/>
          <p:cNvSpPr>
            <a:spLocks noGrp="1"/>
          </p:cNvSpPr>
          <p:nvPr>
            <p:ph type="subTitle" idx="1"/>
          </p:nvPr>
        </p:nvSpPr>
        <p:spPr/>
        <p:txBody>
          <a:bodyPr/>
          <a:lstStyle/>
          <a:p>
            <a:pPr>
              <a:buFont typeface="Arial" pitchFamily="34" charset="0"/>
              <a:buNone/>
              <a:defRPr/>
            </a:pPr>
            <a:r>
              <a:rPr lang="en-US" dirty="0" smtClean="0">
                <a:ea typeface="ＭＳ Ｐゴシック"/>
              </a:rPr>
              <a:t>- Solar Technologies -</a:t>
            </a:r>
            <a:br>
              <a:rPr lang="en-US" dirty="0" smtClean="0">
                <a:ea typeface="ＭＳ Ｐゴシック"/>
              </a:rPr>
            </a:b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descr="C:\Documents and Settings\Lisa Milligan\Local Settings\Temporary Internet Files\Content.IE5\P4A3AI71\MP900401224[1].jpg"/>
          <p:cNvPicPr>
            <a:picLocks noChangeAspect="1" noChangeArrowheads="1"/>
          </p:cNvPicPr>
          <p:nvPr/>
        </p:nvPicPr>
        <p:blipFill>
          <a:blip r:embed="rId3"/>
          <a:srcRect/>
          <a:stretch>
            <a:fillRect/>
          </a:stretch>
        </p:blipFill>
        <p:spPr bwMode="auto">
          <a:xfrm>
            <a:off x="1377950" y="1074738"/>
            <a:ext cx="6388100" cy="5110162"/>
          </a:xfrm>
          <a:prstGeom prst="rect">
            <a:avLst/>
          </a:prstGeom>
          <a:noFill/>
          <a:ln w="9525">
            <a:noFill/>
            <a:miter lim="800000"/>
            <a:headEnd/>
            <a:tailEnd/>
          </a:ln>
        </p:spPr>
      </p:pic>
      <p:sp>
        <p:nvSpPr>
          <p:cNvPr id="41986" name="Title 3"/>
          <p:cNvSpPr>
            <a:spLocks noGrp="1"/>
          </p:cNvSpPr>
          <p:nvPr>
            <p:ph type="title"/>
          </p:nvPr>
        </p:nvSpPr>
        <p:spPr>
          <a:xfrm>
            <a:off x="1377950" y="1347788"/>
            <a:ext cx="6388100" cy="939800"/>
          </a:xfrm>
        </p:spPr>
        <p:txBody>
          <a:bodyPr/>
          <a:lstStyle/>
          <a:p>
            <a:r>
              <a:rPr lang="en-US" sz="3200" b="1" smtClean="0"/>
              <a:t>Every hour, enough solar energy strikes Earth to power human activities for over a year.</a:t>
            </a:r>
          </a:p>
        </p:txBody>
      </p:sp>
      <p:sp>
        <p:nvSpPr>
          <p:cNvPr id="6" name="Rectangle 5"/>
          <p:cNvSpPr/>
          <p:nvPr/>
        </p:nvSpPr>
        <p:spPr>
          <a:xfrm>
            <a:off x="5010150" y="2513013"/>
            <a:ext cx="2755900" cy="415925"/>
          </a:xfrm>
          <a:prstGeom prst="rect">
            <a:avLst/>
          </a:prstGeom>
        </p:spPr>
        <p:txBody>
          <a:bodyPr>
            <a:spAutoFit/>
          </a:bodyPr>
          <a:lstStyle/>
          <a:p>
            <a:pPr algn="ctr">
              <a:defRPr/>
            </a:pPr>
            <a:r>
              <a:rPr lang="en-US" sz="1050" b="1" dirty="0">
                <a:latin typeface="Arial" pitchFamily="34" charset="0"/>
                <a:cs typeface="+mn-cs"/>
              </a:rPr>
              <a:t>U.S. Department of Energy </a:t>
            </a:r>
          </a:p>
          <a:p>
            <a:pPr algn="ctr">
              <a:defRPr/>
            </a:pPr>
            <a:r>
              <a:rPr lang="en-US" sz="1050" b="1" dirty="0">
                <a:latin typeface="Arial" pitchFamily="34" charset="0"/>
                <a:cs typeface="+mn-cs"/>
              </a:rPr>
              <a:t>Solar Energy Technologies Program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p:txBody>
          <a:bodyPr/>
          <a:lstStyle/>
          <a:p>
            <a:r>
              <a:rPr lang="en-US" smtClean="0">
                <a:ea typeface="ＭＳ Ｐゴシック" pitchFamily="34" charset="-128"/>
              </a:rPr>
              <a:t>Three Common Solar Technologies</a:t>
            </a:r>
          </a:p>
        </p:txBody>
      </p:sp>
      <p:graphicFrame>
        <p:nvGraphicFramePr>
          <p:cNvPr id="4" name="Diagram 3"/>
          <p:cNvGraphicFramePr/>
          <p:nvPr/>
        </p:nvGraphicFramePr>
        <p:xfrm>
          <a:off x="1125415" y="2581728"/>
          <a:ext cx="6858001" cy="3399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157039" y="2765937"/>
            <a:ext cx="662361"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mn-cs"/>
              </a:rPr>
              <a:t>PV</a:t>
            </a:r>
          </a:p>
        </p:txBody>
      </p:sp>
      <p:sp>
        <p:nvSpPr>
          <p:cNvPr id="6" name="Rectangle 5"/>
          <p:cNvSpPr/>
          <p:nvPr/>
        </p:nvSpPr>
        <p:spPr>
          <a:xfrm>
            <a:off x="2061093" y="4048780"/>
            <a:ext cx="922047"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mn-cs"/>
              </a:rPr>
              <a:t>CSP</a:t>
            </a:r>
          </a:p>
        </p:txBody>
      </p:sp>
      <p:sp>
        <p:nvSpPr>
          <p:cNvPr id="7" name="Rectangle 6"/>
          <p:cNvSpPr/>
          <p:nvPr/>
        </p:nvSpPr>
        <p:spPr>
          <a:xfrm>
            <a:off x="1989640" y="5029200"/>
            <a:ext cx="1042272" cy="954107"/>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mn-cs"/>
              </a:rPr>
              <a:t>SHC/</a:t>
            </a:r>
          </a:p>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mn-cs"/>
              </a:rPr>
              <a:t>SHW</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8"/>
          <p:cNvSpPr>
            <a:spLocks noGrp="1"/>
          </p:cNvSpPr>
          <p:nvPr>
            <p:ph type="title"/>
          </p:nvPr>
        </p:nvSpPr>
        <p:spPr/>
        <p:txBody>
          <a:bodyPr/>
          <a:lstStyle/>
          <a:p>
            <a:r>
              <a:rPr lang="en-US" smtClean="0">
                <a:ea typeface="ＭＳ Ｐゴシック" pitchFamily="34" charset="-128"/>
              </a:rPr>
              <a:t>Photovoltaic (PV) Solar Energy</a:t>
            </a:r>
          </a:p>
        </p:txBody>
      </p:sp>
      <p:pic>
        <p:nvPicPr>
          <p:cNvPr id="48148" name="Picture 11"/>
          <p:cNvPicPr>
            <a:picLocks noChangeAspect="1" noChangeArrowheads="1"/>
          </p:cNvPicPr>
          <p:nvPr/>
        </p:nvPicPr>
        <p:blipFill>
          <a:blip r:embed="rId3"/>
          <a:srcRect/>
          <a:stretch>
            <a:fillRect/>
          </a:stretch>
        </p:blipFill>
        <p:spPr bwMode="auto">
          <a:xfrm>
            <a:off x="4800600" y="3592513"/>
            <a:ext cx="1490663" cy="1047750"/>
          </a:xfrm>
          <a:prstGeom prst="rect">
            <a:avLst/>
          </a:prstGeom>
          <a:noFill/>
          <a:ln w="9525">
            <a:noFill/>
            <a:miter lim="800000"/>
            <a:headEnd/>
            <a:tailEnd/>
          </a:ln>
        </p:spPr>
      </p:pic>
      <p:sp>
        <p:nvSpPr>
          <p:cNvPr id="48149" name="Text Box 12"/>
          <p:cNvSpPr txBox="1">
            <a:spLocks noChangeArrowheads="1"/>
          </p:cNvSpPr>
          <p:nvPr/>
        </p:nvSpPr>
        <p:spPr bwMode="auto">
          <a:xfrm rot="5400000">
            <a:off x="5834063" y="3937000"/>
            <a:ext cx="1244600" cy="415925"/>
          </a:xfrm>
          <a:prstGeom prst="rect">
            <a:avLst/>
          </a:prstGeom>
          <a:noFill/>
          <a:ln w="9525">
            <a:noFill/>
            <a:miter lim="800000"/>
            <a:headEnd/>
            <a:tailEnd/>
          </a:ln>
        </p:spPr>
        <p:txBody>
          <a:bodyPr wrap="none">
            <a:spAutoFit/>
          </a:bodyPr>
          <a:lstStyle/>
          <a:p>
            <a:pPr>
              <a:defRPr/>
            </a:pPr>
            <a:r>
              <a:rPr lang="en-US" sz="1050" dirty="0">
                <a:latin typeface="+mn-lt"/>
                <a:cs typeface="+mn-cs"/>
              </a:rPr>
              <a:t>Source: </a:t>
            </a:r>
          </a:p>
          <a:p>
            <a:pPr>
              <a:defRPr/>
            </a:pPr>
            <a:r>
              <a:rPr lang="en-US" sz="1050" dirty="0">
                <a:latin typeface="+mn-lt"/>
                <a:cs typeface="+mn-cs"/>
              </a:rPr>
              <a:t>www.ecofriend.org</a:t>
            </a:r>
          </a:p>
        </p:txBody>
      </p:sp>
      <p:sp>
        <p:nvSpPr>
          <p:cNvPr id="48146" name="Text Box 18"/>
          <p:cNvSpPr txBox="1">
            <a:spLocks noChangeArrowheads="1"/>
          </p:cNvSpPr>
          <p:nvPr/>
        </p:nvSpPr>
        <p:spPr bwMode="auto">
          <a:xfrm>
            <a:off x="6172200" y="2170113"/>
            <a:ext cx="950913" cy="234950"/>
          </a:xfrm>
          <a:prstGeom prst="rect">
            <a:avLst/>
          </a:prstGeom>
          <a:noFill/>
          <a:ln w="9525">
            <a:noFill/>
            <a:miter lim="800000"/>
            <a:headEnd/>
            <a:tailEnd/>
          </a:ln>
        </p:spPr>
        <p:txBody>
          <a:bodyPr wrap="none">
            <a:spAutoFit/>
          </a:bodyPr>
          <a:lstStyle/>
          <a:p>
            <a:r>
              <a:rPr lang="en-US" sz="1000"/>
              <a:t>Source: NREL</a:t>
            </a:r>
          </a:p>
        </p:txBody>
      </p:sp>
      <p:pic>
        <p:nvPicPr>
          <p:cNvPr id="48147" name="Picture 19"/>
          <p:cNvPicPr>
            <a:picLocks noChangeAspect="1" noChangeArrowheads="1"/>
          </p:cNvPicPr>
          <p:nvPr/>
        </p:nvPicPr>
        <p:blipFill>
          <a:blip r:embed="rId4"/>
          <a:srcRect/>
          <a:stretch>
            <a:fillRect/>
          </a:stretch>
        </p:blipFill>
        <p:spPr bwMode="auto">
          <a:xfrm>
            <a:off x="4932363" y="2197100"/>
            <a:ext cx="1338262" cy="1338263"/>
          </a:xfrm>
          <a:prstGeom prst="rect">
            <a:avLst/>
          </a:prstGeom>
          <a:noFill/>
          <a:ln w="9525">
            <a:noFill/>
            <a:miter lim="800000"/>
            <a:headEnd/>
            <a:tailEnd/>
          </a:ln>
        </p:spPr>
      </p:pic>
      <p:sp>
        <p:nvSpPr>
          <p:cNvPr id="25" name="TextBox 24"/>
          <p:cNvSpPr txBox="1"/>
          <p:nvPr/>
        </p:nvSpPr>
        <p:spPr>
          <a:xfrm>
            <a:off x="5235575" y="6013450"/>
            <a:ext cx="2833688" cy="244475"/>
          </a:xfrm>
          <a:prstGeom prst="rect">
            <a:avLst/>
          </a:prstGeom>
          <a:noFill/>
        </p:spPr>
        <p:txBody>
          <a:bodyPr wrap="none">
            <a:spAutoFit/>
          </a:bodyPr>
          <a:lstStyle/>
          <a:p>
            <a:pPr fontAlgn="auto">
              <a:spcBef>
                <a:spcPts val="0"/>
              </a:spcBef>
              <a:spcAft>
                <a:spcPts val="0"/>
              </a:spcAft>
              <a:defRPr/>
            </a:pPr>
            <a:r>
              <a:rPr lang="en-US" sz="1050" dirty="0">
                <a:latin typeface="+mn-lt"/>
                <a:cs typeface="+mn-cs"/>
              </a:rPr>
              <a:t>Photo Source: NREL http://www.nrel.gov/data/pix/</a:t>
            </a:r>
          </a:p>
        </p:txBody>
      </p:sp>
      <p:pic>
        <p:nvPicPr>
          <p:cNvPr id="48136" name="Picture 8"/>
          <p:cNvPicPr>
            <a:picLocks noChangeAspect="1" noChangeArrowheads="1"/>
          </p:cNvPicPr>
          <p:nvPr/>
        </p:nvPicPr>
        <p:blipFill>
          <a:blip r:embed="rId5"/>
          <a:srcRect/>
          <a:stretch>
            <a:fillRect/>
          </a:stretch>
        </p:blipFill>
        <p:spPr bwMode="auto">
          <a:xfrm>
            <a:off x="5732463" y="4840288"/>
            <a:ext cx="1808162" cy="1225550"/>
          </a:xfrm>
          <a:prstGeom prst="rect">
            <a:avLst/>
          </a:prstGeom>
          <a:noFill/>
          <a:ln w="9525">
            <a:noFill/>
            <a:miter lim="800000"/>
            <a:headEnd/>
            <a:tailEnd/>
          </a:ln>
        </p:spPr>
      </p:pic>
      <p:pic>
        <p:nvPicPr>
          <p:cNvPr id="48137" name="Picture 10"/>
          <p:cNvPicPr>
            <a:picLocks noChangeAspect="1" noChangeArrowheads="1"/>
          </p:cNvPicPr>
          <p:nvPr/>
        </p:nvPicPr>
        <p:blipFill>
          <a:blip r:embed="rId6"/>
          <a:srcRect/>
          <a:stretch>
            <a:fillRect/>
          </a:stretch>
        </p:blipFill>
        <p:spPr bwMode="auto">
          <a:xfrm>
            <a:off x="7566025" y="4784725"/>
            <a:ext cx="962025" cy="1281113"/>
          </a:xfrm>
          <a:prstGeom prst="rect">
            <a:avLst/>
          </a:prstGeom>
          <a:noFill/>
          <a:ln w="9525">
            <a:noFill/>
            <a:miter lim="800000"/>
            <a:headEnd/>
            <a:tailEnd/>
          </a:ln>
        </p:spPr>
      </p:pic>
      <p:pic>
        <p:nvPicPr>
          <p:cNvPr id="48138" name="Picture 11"/>
          <p:cNvPicPr>
            <a:picLocks noChangeAspect="1" noChangeArrowheads="1"/>
          </p:cNvPicPr>
          <p:nvPr/>
        </p:nvPicPr>
        <p:blipFill>
          <a:blip r:embed="rId7"/>
          <a:srcRect/>
          <a:stretch>
            <a:fillRect/>
          </a:stretch>
        </p:blipFill>
        <p:spPr bwMode="auto">
          <a:xfrm>
            <a:off x="4760913" y="4772025"/>
            <a:ext cx="942975" cy="1293813"/>
          </a:xfrm>
          <a:prstGeom prst="rect">
            <a:avLst/>
          </a:prstGeom>
          <a:noFill/>
          <a:ln w="9525">
            <a:noFill/>
            <a:miter lim="800000"/>
            <a:headEnd/>
            <a:tailEnd/>
          </a:ln>
        </p:spPr>
      </p:pic>
      <p:graphicFrame>
        <p:nvGraphicFramePr>
          <p:cNvPr id="21" name="Diagram 20"/>
          <p:cNvGraphicFramePr/>
          <p:nvPr/>
        </p:nvGraphicFramePr>
        <p:xfrm>
          <a:off x="533400" y="2119086"/>
          <a:ext cx="4096657" cy="38880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Rectangle 21"/>
          <p:cNvSpPr/>
          <p:nvPr/>
        </p:nvSpPr>
        <p:spPr>
          <a:xfrm>
            <a:off x="2490788" y="3860800"/>
            <a:ext cx="2241550" cy="485775"/>
          </a:xfrm>
          <a:prstGeom prst="rect">
            <a:avLst/>
          </a:prstGeom>
        </p:spPr>
        <p:txBody>
          <a:bodyPr>
            <a:spAutoFit/>
          </a:bodyPr>
          <a:lstStyle/>
          <a:p>
            <a:pPr marL="177800" indent="-177800">
              <a:lnSpc>
                <a:spcPct val="80000"/>
              </a:lnSpc>
              <a:defRPr/>
            </a:pPr>
            <a:r>
              <a:rPr lang="en-US" sz="1600" dirty="0">
                <a:solidFill>
                  <a:schemeClr val="tx2"/>
                </a:solidFill>
                <a:latin typeface="+mn-lt"/>
                <a:cs typeface="+mn-cs"/>
              </a:rPr>
              <a:t>Crystalline silicon</a:t>
            </a:r>
          </a:p>
          <a:p>
            <a:pPr marL="177800" indent="-177800">
              <a:lnSpc>
                <a:spcPct val="80000"/>
              </a:lnSpc>
              <a:defRPr/>
            </a:pPr>
            <a:r>
              <a:rPr lang="en-US" sz="1600" dirty="0">
                <a:solidFill>
                  <a:schemeClr val="tx2"/>
                </a:solidFill>
                <a:latin typeface="+mn-lt"/>
                <a:cs typeface="+mn-cs"/>
              </a:rPr>
              <a:t>Thin-film</a:t>
            </a:r>
          </a:p>
        </p:txBody>
      </p:sp>
      <p:sp>
        <p:nvSpPr>
          <p:cNvPr id="23" name="Rectangle 22"/>
          <p:cNvSpPr/>
          <p:nvPr/>
        </p:nvSpPr>
        <p:spPr>
          <a:xfrm>
            <a:off x="2490788" y="4997450"/>
            <a:ext cx="2241550" cy="881063"/>
          </a:xfrm>
          <a:prstGeom prst="rect">
            <a:avLst/>
          </a:prstGeom>
        </p:spPr>
        <p:txBody>
          <a:bodyPr>
            <a:spAutoFit/>
          </a:bodyPr>
          <a:lstStyle/>
          <a:p>
            <a:pPr marL="177800" indent="-177800">
              <a:lnSpc>
                <a:spcPct val="80000"/>
              </a:lnSpc>
              <a:defRPr/>
            </a:pPr>
            <a:r>
              <a:rPr lang="en-US" sz="1600" dirty="0">
                <a:solidFill>
                  <a:schemeClr val="tx2"/>
                </a:solidFill>
                <a:latin typeface="+mn-lt"/>
                <a:cs typeface="+mn-cs"/>
              </a:rPr>
              <a:t>Shingles</a:t>
            </a:r>
          </a:p>
          <a:p>
            <a:pPr marL="177800" indent="-177800">
              <a:lnSpc>
                <a:spcPct val="80000"/>
              </a:lnSpc>
              <a:defRPr/>
            </a:pPr>
            <a:r>
              <a:rPr lang="en-US" sz="1600" dirty="0">
                <a:solidFill>
                  <a:schemeClr val="tx2"/>
                </a:solidFill>
                <a:latin typeface="+mn-lt"/>
                <a:cs typeface="+mn-cs"/>
              </a:rPr>
              <a:t>Skylights</a:t>
            </a:r>
          </a:p>
          <a:p>
            <a:pPr marL="177800" indent="-177800">
              <a:lnSpc>
                <a:spcPct val="80000"/>
              </a:lnSpc>
              <a:defRPr/>
            </a:pPr>
            <a:r>
              <a:rPr lang="en-US" sz="1600" dirty="0">
                <a:solidFill>
                  <a:schemeClr val="tx2"/>
                </a:solidFill>
                <a:latin typeface="+mn-lt"/>
                <a:cs typeface="+mn-cs"/>
              </a:rPr>
              <a:t>Architectural glass and granite like materials</a:t>
            </a:r>
          </a:p>
        </p:txBody>
      </p:sp>
      <p:pic>
        <p:nvPicPr>
          <p:cNvPr id="15" name="Picture 3" descr="C:\Documents and Settings\Owner\My Documents\My Pictures\PV carport 1.JPG"/>
          <p:cNvPicPr>
            <a:picLocks noChangeAspect="1" noChangeArrowheads="1"/>
          </p:cNvPicPr>
          <p:nvPr/>
        </p:nvPicPr>
        <p:blipFill>
          <a:blip r:embed="rId13"/>
          <a:srcRect/>
          <a:stretch>
            <a:fillRect/>
          </a:stretch>
        </p:blipFill>
        <p:spPr bwMode="auto">
          <a:xfrm>
            <a:off x="6588125" y="2406650"/>
            <a:ext cx="2479675" cy="186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graphicEl>
                                              <a:dgm id="{8C6388CC-41A6-42E5-9E45-1363CB97B7C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graphicEl>
                                              <a:dgm id="{FFD9BF4E-784E-4A0D-AA4C-92EB8DEC6283}"/>
                                            </p:graphic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0-#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4814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814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graphicEl>
                                              <a:dgm id="{0A5A773C-215B-483D-9FB8-B5BE729063C3}"/>
                                            </p:graphicEl>
                                          </p:spTgt>
                                        </p:tgtEl>
                                        <p:attrNameLst>
                                          <p:attrName>style.visibility</p:attrName>
                                        </p:attrNameLst>
                                      </p:cBhvr>
                                      <p:to>
                                        <p:strVal val="visible"/>
                                      </p:to>
                                    </p:set>
                                  </p:childTnLst>
                                </p:cTn>
                              </p:par>
                            </p:childTnLst>
                          </p:cTn>
                        </p:par>
                        <p:par>
                          <p:cTn id="26" fill="hold">
                            <p:stCondLst>
                              <p:cond delay="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0-#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137"/>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48146"/>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48149"/>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48146" grpId="0"/>
      <p:bldP spid="25" grpId="0"/>
      <p:bldGraphic spid="21" grpId="0">
        <p:bldSub>
          <a:bldDgm bld="one"/>
        </p:bldSub>
      </p:bldGraphic>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3"/>
          <p:cNvSpPr>
            <a:spLocks noGrp="1"/>
          </p:cNvSpPr>
          <p:nvPr>
            <p:ph type="title"/>
          </p:nvPr>
        </p:nvSpPr>
        <p:spPr/>
        <p:txBody>
          <a:bodyPr/>
          <a:lstStyle/>
          <a:p>
            <a:r>
              <a:rPr lang="en-US" smtClean="0">
                <a:ea typeface="ＭＳ Ｐゴシック" pitchFamily="34" charset="-128"/>
              </a:rPr>
              <a:t>Concentrating Solar Power (CSP)</a:t>
            </a:r>
          </a:p>
        </p:txBody>
      </p:sp>
      <p:sp>
        <p:nvSpPr>
          <p:cNvPr id="48130" name="TextBox 15"/>
          <p:cNvSpPr txBox="1">
            <a:spLocks noChangeArrowheads="1"/>
          </p:cNvSpPr>
          <p:nvPr/>
        </p:nvSpPr>
        <p:spPr bwMode="auto">
          <a:xfrm>
            <a:off x="42863" y="5969000"/>
            <a:ext cx="1692275" cy="261938"/>
          </a:xfrm>
          <a:prstGeom prst="rect">
            <a:avLst/>
          </a:prstGeom>
          <a:noFill/>
          <a:ln w="9525">
            <a:noFill/>
            <a:miter lim="800000"/>
            <a:headEnd/>
            <a:tailEnd/>
          </a:ln>
        </p:spPr>
        <p:txBody>
          <a:bodyPr wrap="none">
            <a:spAutoFit/>
          </a:bodyPr>
          <a:lstStyle/>
          <a:p>
            <a:r>
              <a:rPr lang="en-US" sz="1100">
                <a:latin typeface="Calibri" pitchFamily="34" charset="0"/>
              </a:rPr>
              <a:t>Source EPRI and NREL</a:t>
            </a:r>
          </a:p>
        </p:txBody>
      </p:sp>
      <p:pic>
        <p:nvPicPr>
          <p:cNvPr id="48131" name="Picture 4"/>
          <p:cNvPicPr>
            <a:picLocks noChangeAspect="1" noChangeArrowheads="1"/>
          </p:cNvPicPr>
          <p:nvPr/>
        </p:nvPicPr>
        <p:blipFill>
          <a:blip r:embed="rId3"/>
          <a:srcRect/>
          <a:stretch>
            <a:fillRect/>
          </a:stretch>
        </p:blipFill>
        <p:spPr bwMode="auto">
          <a:xfrm>
            <a:off x="2500313" y="3852863"/>
            <a:ext cx="2438400" cy="2286000"/>
          </a:xfrm>
          <a:prstGeom prst="rect">
            <a:avLst/>
          </a:prstGeom>
          <a:noFill/>
          <a:ln w="9525">
            <a:noFill/>
            <a:miter lim="800000"/>
            <a:headEnd/>
            <a:tailEnd/>
          </a:ln>
        </p:spPr>
      </p:pic>
      <p:pic>
        <p:nvPicPr>
          <p:cNvPr id="48132" name="Picture 6"/>
          <p:cNvPicPr>
            <a:picLocks noChangeAspect="1" noChangeArrowheads="1"/>
          </p:cNvPicPr>
          <p:nvPr/>
        </p:nvPicPr>
        <p:blipFill>
          <a:blip r:embed="rId4"/>
          <a:srcRect/>
          <a:stretch>
            <a:fillRect/>
          </a:stretch>
        </p:blipFill>
        <p:spPr bwMode="auto">
          <a:xfrm>
            <a:off x="5091113" y="4238625"/>
            <a:ext cx="1973262" cy="1908175"/>
          </a:xfrm>
          <a:prstGeom prst="rect">
            <a:avLst/>
          </a:prstGeom>
          <a:noFill/>
          <a:ln w="9525">
            <a:noFill/>
            <a:miter lim="800000"/>
            <a:headEnd/>
            <a:tailEnd/>
          </a:ln>
        </p:spPr>
      </p:pic>
      <p:pic>
        <p:nvPicPr>
          <p:cNvPr id="48133" name="Picture 7"/>
          <p:cNvPicPr>
            <a:picLocks noChangeAspect="1" noChangeArrowheads="1"/>
          </p:cNvPicPr>
          <p:nvPr/>
        </p:nvPicPr>
        <p:blipFill>
          <a:blip r:embed="rId5"/>
          <a:srcRect/>
          <a:stretch>
            <a:fillRect/>
          </a:stretch>
        </p:blipFill>
        <p:spPr bwMode="auto">
          <a:xfrm>
            <a:off x="5091113" y="2370138"/>
            <a:ext cx="3429000" cy="1714500"/>
          </a:xfrm>
          <a:prstGeom prst="rect">
            <a:avLst/>
          </a:prstGeom>
          <a:noFill/>
          <a:ln w="9525">
            <a:noFill/>
            <a:miter lim="800000"/>
            <a:headEnd/>
            <a:tailEnd/>
          </a:ln>
        </p:spPr>
      </p:pic>
      <p:sp>
        <p:nvSpPr>
          <p:cNvPr id="48134" name="TextBox 19"/>
          <p:cNvSpPr txBox="1">
            <a:spLocks noChangeArrowheads="1"/>
          </p:cNvSpPr>
          <p:nvPr/>
        </p:nvSpPr>
        <p:spPr bwMode="auto">
          <a:xfrm>
            <a:off x="2452688" y="2339975"/>
            <a:ext cx="1611312" cy="585788"/>
          </a:xfrm>
          <a:prstGeom prst="rect">
            <a:avLst/>
          </a:prstGeom>
          <a:noFill/>
          <a:ln w="9525">
            <a:noFill/>
            <a:miter lim="800000"/>
            <a:headEnd/>
            <a:tailEnd/>
          </a:ln>
        </p:spPr>
        <p:txBody>
          <a:bodyPr>
            <a:spAutoFit/>
          </a:bodyPr>
          <a:lstStyle/>
          <a:p>
            <a:r>
              <a:rPr lang="en-US" sz="1600">
                <a:latin typeface="Calibri" pitchFamily="34" charset="0"/>
              </a:rPr>
              <a:t>Central Receiver or Power Tower</a:t>
            </a:r>
          </a:p>
        </p:txBody>
      </p:sp>
      <p:sp>
        <p:nvSpPr>
          <p:cNvPr id="48135" name="TextBox 20"/>
          <p:cNvSpPr txBox="1">
            <a:spLocks noChangeArrowheads="1"/>
          </p:cNvSpPr>
          <p:nvPr/>
        </p:nvSpPr>
        <p:spPr bwMode="auto">
          <a:xfrm>
            <a:off x="3541713" y="3106738"/>
            <a:ext cx="1549400" cy="338137"/>
          </a:xfrm>
          <a:prstGeom prst="rect">
            <a:avLst/>
          </a:prstGeom>
          <a:noFill/>
          <a:ln w="9525">
            <a:noFill/>
            <a:miter lim="800000"/>
            <a:headEnd/>
            <a:tailEnd/>
          </a:ln>
        </p:spPr>
        <p:txBody>
          <a:bodyPr wrap="none">
            <a:spAutoFit/>
          </a:bodyPr>
          <a:lstStyle/>
          <a:p>
            <a:pPr algn="r"/>
            <a:r>
              <a:rPr lang="en-US" sz="1600">
                <a:latin typeface="Calibri" pitchFamily="34" charset="0"/>
              </a:rPr>
              <a:t>Parabolic trough</a:t>
            </a:r>
          </a:p>
        </p:txBody>
      </p:sp>
      <p:sp>
        <p:nvSpPr>
          <p:cNvPr id="48136" name="TextBox 21"/>
          <p:cNvSpPr txBox="1">
            <a:spLocks noChangeArrowheads="1"/>
          </p:cNvSpPr>
          <p:nvPr/>
        </p:nvSpPr>
        <p:spPr bwMode="auto">
          <a:xfrm>
            <a:off x="7064375" y="5461000"/>
            <a:ext cx="2108200" cy="344488"/>
          </a:xfrm>
          <a:prstGeom prst="rect">
            <a:avLst/>
          </a:prstGeom>
          <a:noFill/>
          <a:ln w="9525">
            <a:noFill/>
            <a:miter lim="800000"/>
            <a:headEnd/>
            <a:tailEnd/>
          </a:ln>
        </p:spPr>
        <p:txBody>
          <a:bodyPr>
            <a:spAutoFit/>
          </a:bodyPr>
          <a:lstStyle/>
          <a:p>
            <a:r>
              <a:rPr lang="en-US" sz="1600">
                <a:latin typeface="Calibri" pitchFamily="34" charset="0"/>
              </a:rPr>
              <a:t>Parabolic – dish engine</a:t>
            </a:r>
          </a:p>
        </p:txBody>
      </p:sp>
      <p:sp>
        <p:nvSpPr>
          <p:cNvPr id="48137" name="TextBox 22"/>
          <p:cNvSpPr txBox="1">
            <a:spLocks noChangeArrowheads="1"/>
          </p:cNvSpPr>
          <p:nvPr/>
        </p:nvSpPr>
        <p:spPr bwMode="auto">
          <a:xfrm>
            <a:off x="874713" y="4713288"/>
            <a:ext cx="1622425" cy="585787"/>
          </a:xfrm>
          <a:prstGeom prst="rect">
            <a:avLst/>
          </a:prstGeom>
          <a:noFill/>
          <a:ln w="9525">
            <a:noFill/>
            <a:miter lim="800000"/>
            <a:headEnd/>
            <a:tailEnd/>
          </a:ln>
        </p:spPr>
        <p:txBody>
          <a:bodyPr>
            <a:spAutoFit/>
          </a:bodyPr>
          <a:lstStyle/>
          <a:p>
            <a:pPr algn="r"/>
            <a:r>
              <a:rPr lang="en-US" sz="1600">
                <a:latin typeface="Calibri" pitchFamily="34" charset="0"/>
              </a:rPr>
              <a:t>Compact linear Fresnel reflector</a:t>
            </a:r>
          </a:p>
        </p:txBody>
      </p:sp>
      <p:pic>
        <p:nvPicPr>
          <p:cNvPr id="48138" name="Picture 8"/>
          <p:cNvPicPr>
            <a:picLocks noChangeAspect="1" noChangeArrowheads="1"/>
          </p:cNvPicPr>
          <p:nvPr/>
        </p:nvPicPr>
        <p:blipFill>
          <a:blip r:embed="rId6"/>
          <a:srcRect/>
          <a:stretch>
            <a:fillRect/>
          </a:stretch>
        </p:blipFill>
        <p:spPr bwMode="auto">
          <a:xfrm>
            <a:off x="174625" y="2339975"/>
            <a:ext cx="229235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p:cNvSpPr>
          <p:nvPr>
            <p:ph type="title"/>
          </p:nvPr>
        </p:nvSpPr>
        <p:spPr>
          <a:xfrm>
            <a:off x="457200" y="966788"/>
            <a:ext cx="8229600" cy="1701800"/>
          </a:xfrm>
        </p:spPr>
        <p:txBody>
          <a:bodyPr/>
          <a:lstStyle/>
          <a:p>
            <a:r>
              <a:rPr lang="en-US" smtClean="0">
                <a:ea typeface="ＭＳ Ｐゴシック" pitchFamily="34" charset="-128"/>
              </a:rPr>
              <a:t>Solar Heating &amp; Cooling/</a:t>
            </a:r>
            <a:br>
              <a:rPr lang="en-US" smtClean="0">
                <a:ea typeface="ＭＳ Ｐゴシック" pitchFamily="34" charset="-128"/>
              </a:rPr>
            </a:br>
            <a:r>
              <a:rPr lang="en-US" smtClean="0">
                <a:ea typeface="ＭＳ Ｐゴシック" pitchFamily="34" charset="-128"/>
              </a:rPr>
              <a:t>Solar Hot Water (SHC/SHW)</a:t>
            </a:r>
            <a:endParaRPr lang="en-US" b="1" i="1" smtClean="0">
              <a:ea typeface="ＭＳ Ｐゴシック" pitchFamily="34" charset="-128"/>
            </a:endParaRPr>
          </a:p>
        </p:txBody>
      </p:sp>
      <p:pic>
        <p:nvPicPr>
          <p:cNvPr id="50178" name="Picture 7"/>
          <p:cNvPicPr>
            <a:picLocks noChangeAspect="1" noChangeArrowheads="1"/>
          </p:cNvPicPr>
          <p:nvPr/>
        </p:nvPicPr>
        <p:blipFill>
          <a:blip r:embed="rId3"/>
          <a:srcRect/>
          <a:stretch>
            <a:fillRect/>
          </a:stretch>
        </p:blipFill>
        <p:spPr bwMode="auto">
          <a:xfrm>
            <a:off x="4545013" y="2547938"/>
            <a:ext cx="2368550" cy="1774825"/>
          </a:xfrm>
          <a:prstGeom prst="rect">
            <a:avLst/>
          </a:prstGeom>
          <a:noFill/>
          <a:ln w="9525">
            <a:noFill/>
            <a:miter lim="800000"/>
            <a:headEnd/>
            <a:tailEnd/>
          </a:ln>
        </p:spPr>
      </p:pic>
      <p:pic>
        <p:nvPicPr>
          <p:cNvPr id="50179" name="Picture 2"/>
          <p:cNvPicPr>
            <a:picLocks noChangeAspect="1" noChangeArrowheads="1"/>
          </p:cNvPicPr>
          <p:nvPr/>
        </p:nvPicPr>
        <p:blipFill>
          <a:blip r:embed="rId4"/>
          <a:srcRect/>
          <a:stretch>
            <a:fillRect/>
          </a:stretch>
        </p:blipFill>
        <p:spPr bwMode="auto">
          <a:xfrm>
            <a:off x="7027863" y="2547938"/>
            <a:ext cx="1862137" cy="1774825"/>
          </a:xfrm>
          <a:prstGeom prst="rect">
            <a:avLst/>
          </a:prstGeom>
          <a:noFill/>
          <a:ln w="9525">
            <a:noFill/>
            <a:miter lim="800000"/>
            <a:headEnd/>
            <a:tailEnd/>
          </a:ln>
        </p:spPr>
      </p:pic>
      <p:pic>
        <p:nvPicPr>
          <p:cNvPr id="50180" name="Picture 12"/>
          <p:cNvPicPr>
            <a:picLocks noChangeAspect="1" noChangeArrowheads="1"/>
          </p:cNvPicPr>
          <p:nvPr/>
        </p:nvPicPr>
        <p:blipFill>
          <a:blip r:embed="rId5"/>
          <a:srcRect/>
          <a:stretch>
            <a:fillRect/>
          </a:stretch>
        </p:blipFill>
        <p:spPr bwMode="auto">
          <a:xfrm>
            <a:off x="7021513" y="4427538"/>
            <a:ext cx="1885950" cy="1416050"/>
          </a:xfrm>
          <a:prstGeom prst="rect">
            <a:avLst/>
          </a:prstGeom>
          <a:noFill/>
          <a:ln w="9525">
            <a:noFill/>
            <a:miter lim="800000"/>
            <a:headEnd/>
            <a:tailEnd/>
          </a:ln>
        </p:spPr>
      </p:pic>
      <p:graphicFrame>
        <p:nvGraphicFramePr>
          <p:cNvPr id="8" name="Diagram 7"/>
          <p:cNvGraphicFramePr/>
          <p:nvPr/>
        </p:nvGraphicFramePr>
        <p:xfrm>
          <a:off x="571500" y="2545430"/>
          <a:ext cx="3060700" cy="30353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133600" y="4229100"/>
            <a:ext cx="2565400" cy="1323975"/>
          </a:xfrm>
          <a:prstGeom prst="rect">
            <a:avLst/>
          </a:prstGeom>
        </p:spPr>
        <p:txBody>
          <a:bodyPr>
            <a:spAutoFit/>
          </a:bodyPr>
          <a:lstStyle/>
          <a:p>
            <a:pPr>
              <a:defRPr/>
            </a:pPr>
            <a:r>
              <a:rPr lang="en-US" sz="1600" dirty="0">
                <a:solidFill>
                  <a:schemeClr val="tx2"/>
                </a:solidFill>
                <a:latin typeface="+mn-lt"/>
                <a:cs typeface="+mn-cs"/>
              </a:rPr>
              <a:t>Solar pool heating</a:t>
            </a:r>
          </a:p>
          <a:p>
            <a:pPr>
              <a:defRPr/>
            </a:pPr>
            <a:r>
              <a:rPr lang="en-US" sz="1600" dirty="0">
                <a:solidFill>
                  <a:schemeClr val="tx2"/>
                </a:solidFill>
                <a:latin typeface="+mn-lt"/>
                <a:cs typeface="+mn-cs"/>
              </a:rPr>
              <a:t>Domestic hot water use</a:t>
            </a:r>
          </a:p>
          <a:p>
            <a:pPr>
              <a:defRPr/>
            </a:pPr>
            <a:r>
              <a:rPr lang="en-US" sz="1600" dirty="0">
                <a:solidFill>
                  <a:schemeClr val="tx2"/>
                </a:solidFill>
                <a:latin typeface="+mn-lt"/>
                <a:cs typeface="+mn-cs"/>
              </a:rPr>
              <a:t>Process hot water</a:t>
            </a:r>
          </a:p>
          <a:p>
            <a:pPr>
              <a:defRPr/>
            </a:pPr>
            <a:r>
              <a:rPr lang="en-US" sz="1600" dirty="0">
                <a:solidFill>
                  <a:schemeClr val="tx2"/>
                </a:solidFill>
                <a:latin typeface="+mn-lt"/>
                <a:cs typeface="+mn-cs"/>
              </a:rPr>
              <a:t>Space heating</a:t>
            </a:r>
          </a:p>
          <a:p>
            <a:pPr>
              <a:defRPr/>
            </a:pPr>
            <a:r>
              <a:rPr lang="en-US" sz="1600" dirty="0">
                <a:solidFill>
                  <a:schemeClr val="tx2"/>
                </a:solidFill>
                <a:latin typeface="+mn-lt"/>
                <a:cs typeface="+mn-cs"/>
              </a:rPr>
              <a:t>Solar assisted cooling</a:t>
            </a:r>
          </a:p>
        </p:txBody>
      </p:sp>
      <p:pic>
        <p:nvPicPr>
          <p:cNvPr id="50183" name="Content Placeholder 5" descr="commercial solar pool heater.jpg"/>
          <p:cNvPicPr>
            <a:picLocks noChangeAspect="1"/>
          </p:cNvPicPr>
          <p:nvPr/>
        </p:nvPicPr>
        <p:blipFill>
          <a:blip r:embed="rId11"/>
          <a:srcRect/>
          <a:stretch>
            <a:fillRect/>
          </a:stretch>
        </p:blipFill>
        <p:spPr bwMode="auto">
          <a:xfrm>
            <a:off x="4294188" y="4137025"/>
            <a:ext cx="2727325" cy="206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graphicEl>
                                              <a:dgm id="{8C6388CC-41A6-42E5-9E45-1363CB97B7C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FFD9BF4E-784E-4A0D-AA4C-92EB8DEC6283}"/>
                                            </p:graphicEl>
                                          </p:spTgt>
                                        </p:tgtEl>
                                        <p:attrNameLst>
                                          <p:attrName>style.visibility</p:attrName>
                                        </p:attrNameLst>
                                      </p:cBhvr>
                                      <p:to>
                                        <p:strVal val="visible"/>
                                      </p:to>
                                    </p:set>
                                  </p:childTnLst>
                                </p:cTn>
                              </p:par>
                              <p:par>
                                <p:cTn id="11" presetID="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a:srcRect/>
          <a:stretch>
            <a:fillRect/>
          </a:stretch>
        </p:blipFill>
        <p:spPr bwMode="auto">
          <a:xfrm>
            <a:off x="1350963" y="1154113"/>
            <a:ext cx="64833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C:\Users\Milligan\AppData\Local\Microsoft\Windows\Temporary Internet Files\Content.IE5\FQ6Z6KKH\MP900447964[1].jpg"/>
          <p:cNvPicPr>
            <a:picLocks noChangeAspect="1" noChangeArrowheads="1"/>
          </p:cNvPicPr>
          <p:nvPr/>
        </p:nvPicPr>
        <p:blipFill>
          <a:blip r:embed="rId3"/>
          <a:srcRect/>
          <a:stretch>
            <a:fillRect/>
          </a:stretch>
        </p:blipFill>
        <p:spPr bwMode="auto">
          <a:xfrm>
            <a:off x="-566738" y="0"/>
            <a:ext cx="10277476" cy="6858000"/>
          </a:xfrm>
          <a:prstGeom prst="rect">
            <a:avLst/>
          </a:prstGeom>
          <a:noFill/>
          <a:ln w="9525">
            <a:noFill/>
            <a:miter lim="800000"/>
            <a:headEnd/>
            <a:tailEnd/>
          </a:ln>
        </p:spPr>
      </p:pic>
      <p:sp>
        <p:nvSpPr>
          <p:cNvPr id="17410" name="TextBox 4"/>
          <p:cNvSpPr txBox="1">
            <a:spLocks noChangeArrowheads="1"/>
          </p:cNvSpPr>
          <p:nvPr/>
        </p:nvSpPr>
        <p:spPr bwMode="auto">
          <a:xfrm>
            <a:off x="1776413" y="3833813"/>
            <a:ext cx="5691187" cy="2676525"/>
          </a:xfrm>
          <a:prstGeom prst="rect">
            <a:avLst/>
          </a:prstGeom>
          <a:noFill/>
          <a:ln w="9525">
            <a:noFill/>
            <a:miter lim="800000"/>
            <a:headEnd/>
            <a:tailEnd/>
          </a:ln>
        </p:spPr>
        <p:txBody>
          <a:bodyPr>
            <a:spAutoFit/>
          </a:bodyPr>
          <a:lstStyle/>
          <a:p>
            <a:pPr algn="ctr"/>
            <a:r>
              <a:rPr lang="en-US" sz="2800" b="1">
                <a:solidFill>
                  <a:srgbClr val="FFFFFF"/>
                </a:solidFill>
              </a:rPr>
              <a:t>"I'd put my money on the sun and solar energy. What a source of power! I hope we don't have to wait till oil and coal run out before we tackle that." </a:t>
            </a:r>
          </a:p>
          <a:p>
            <a:pPr algn="ctr"/>
            <a:r>
              <a:rPr lang="en-US" sz="2800">
                <a:solidFill>
                  <a:srgbClr val="FFFFFF"/>
                </a:solidFill>
              </a:rPr>
              <a:t>- Thomas Edison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914400"/>
          <a:ext cx="9753600" cy="5442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1451440" y="4146138"/>
          <a:ext cx="4063995" cy="18918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3"/>
          <p:cNvSpPr/>
          <p:nvPr/>
        </p:nvSpPr>
        <p:spPr>
          <a:xfrm>
            <a:off x="6553200" y="4333875"/>
            <a:ext cx="1781175" cy="923925"/>
          </a:xfrm>
          <a:prstGeom prst="rect">
            <a:avLst/>
          </a:prstGeom>
        </p:spPr>
        <p:txBody>
          <a:bodyPr>
            <a:spAutoFit/>
          </a:bodyPr>
          <a:lstStyle/>
          <a:p>
            <a:pPr algn="ctr">
              <a:defRPr/>
            </a:pPr>
            <a:r>
              <a:rPr lang="en-US" b="1" dirty="0">
                <a:solidFill>
                  <a:schemeClr val="bg1"/>
                </a:solidFill>
                <a:latin typeface="Arial" pitchFamily="34" charset="0"/>
                <a:cs typeface="+mn-cs"/>
              </a:rPr>
              <a:t>Strengths</a:t>
            </a:r>
          </a:p>
          <a:p>
            <a:pPr algn="ctr">
              <a:defRPr/>
            </a:pPr>
            <a:r>
              <a:rPr lang="en-US" b="1" dirty="0">
                <a:solidFill>
                  <a:schemeClr val="bg1"/>
                </a:solidFill>
                <a:latin typeface="Arial" pitchFamily="34" charset="0"/>
                <a:cs typeface="+mn-cs"/>
              </a:rPr>
              <a:t>of solar </a:t>
            </a:r>
            <a:r>
              <a:rPr lang="en-US" b="1" spc="-150" dirty="0">
                <a:solidFill>
                  <a:schemeClr val="bg1"/>
                </a:solidFill>
                <a:latin typeface="Arial" pitchFamily="34" charset="0"/>
                <a:cs typeface="+mn-cs"/>
              </a:rPr>
              <a:t>technologies</a:t>
            </a:r>
          </a:p>
        </p:txBody>
      </p:sp>
      <p:sp>
        <p:nvSpPr>
          <p:cNvPr id="54276" name="Rectangle 8"/>
          <p:cNvSpPr>
            <a:spLocks noChangeArrowheads="1"/>
          </p:cNvSpPr>
          <p:nvPr/>
        </p:nvSpPr>
        <p:spPr bwMode="auto">
          <a:xfrm>
            <a:off x="1219200" y="1971675"/>
            <a:ext cx="1666875" cy="923925"/>
          </a:xfrm>
          <a:prstGeom prst="rect">
            <a:avLst/>
          </a:prstGeom>
          <a:noFill/>
          <a:ln w="9525">
            <a:noFill/>
            <a:miter lim="800000"/>
            <a:headEnd/>
            <a:tailEnd/>
          </a:ln>
        </p:spPr>
        <p:txBody>
          <a:bodyPr>
            <a:spAutoFit/>
          </a:bodyPr>
          <a:lstStyle/>
          <a:p>
            <a:pPr algn="ctr"/>
            <a:r>
              <a:rPr lang="en-US" b="1">
                <a:solidFill>
                  <a:schemeClr val="bg1"/>
                </a:solidFill>
              </a:rPr>
              <a:t>Challenges</a:t>
            </a:r>
          </a:p>
          <a:p>
            <a:pPr algn="ctr"/>
            <a:r>
              <a:rPr lang="en-US" b="1">
                <a:solidFill>
                  <a:schemeClr val="bg1"/>
                </a:solidFill>
              </a:rPr>
              <a:t>of solar technologies</a:t>
            </a:r>
          </a:p>
        </p:txBody>
      </p:sp>
      <p:graphicFrame>
        <p:nvGraphicFramePr>
          <p:cNvPr id="12" name="Diagram 11"/>
          <p:cNvGraphicFramePr/>
          <p:nvPr/>
        </p:nvGraphicFramePr>
        <p:xfrm>
          <a:off x="3454400" y="1555071"/>
          <a:ext cx="5308600" cy="1536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0" y="2124670"/>
            <a:ext cx="2916184"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mn-cs"/>
              </a:rPr>
              <a:t>REVIEW</a:t>
            </a:r>
          </a:p>
        </p:txBody>
      </p:sp>
      <p:graphicFrame>
        <p:nvGraphicFramePr>
          <p:cNvPr id="5" name="Content Placeholder 4"/>
          <p:cNvGraphicFramePr>
            <a:graphicFrameLocks noGrp="1"/>
          </p:cNvGraphicFramePr>
          <p:nvPr>
            <p:ph idx="1"/>
          </p:nvPr>
        </p:nvGraphicFramePr>
        <p:xfrm>
          <a:off x="-381000" y="2348365"/>
          <a:ext cx="66294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323" name="Picture 1"/>
          <p:cNvPicPr>
            <a:picLocks noChangeAspect="1" noChangeArrowheads="1"/>
          </p:cNvPicPr>
          <p:nvPr/>
        </p:nvPicPr>
        <p:blipFill>
          <a:blip r:embed="rId8"/>
          <a:srcRect/>
          <a:stretch>
            <a:fillRect/>
          </a:stretch>
        </p:blipFill>
        <p:spPr bwMode="auto">
          <a:xfrm>
            <a:off x="5562600" y="3189288"/>
            <a:ext cx="3581400" cy="2220912"/>
          </a:xfrm>
          <a:prstGeom prst="rect">
            <a:avLst/>
          </a:prstGeom>
          <a:noFill/>
          <a:ln w="9525">
            <a:noFill/>
            <a:miter lim="800000"/>
            <a:headEnd/>
            <a:tailEnd/>
          </a:ln>
        </p:spPr>
      </p:pic>
      <p:sp>
        <p:nvSpPr>
          <p:cNvPr id="6" name="TextBox 5"/>
          <p:cNvSpPr txBox="1"/>
          <p:nvPr/>
        </p:nvSpPr>
        <p:spPr>
          <a:xfrm>
            <a:off x="776288" y="1143000"/>
            <a:ext cx="4252912" cy="954088"/>
          </a:xfrm>
          <a:prstGeom prst="rect">
            <a:avLst/>
          </a:prstGeom>
          <a:noFill/>
        </p:spPr>
        <p:txBody>
          <a:bodyPr>
            <a:spAutoFit/>
          </a:bodyPr>
          <a:lstStyle/>
          <a:p>
            <a:pPr algn="ctr">
              <a:defRPr/>
            </a:pPr>
            <a:r>
              <a:rPr lang="en-US" sz="2800" b="1" dirty="0">
                <a:solidFill>
                  <a:schemeClr val="tx2"/>
                </a:solidFill>
                <a:latin typeface="+mn-lt"/>
                <a:cs typeface="+mn-cs"/>
              </a:rPr>
              <a:t>In pairs or threes, answer the following questions: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p:cNvPicPr>
            <a:picLocks noChangeAspect="1" noChangeArrowheads="1"/>
          </p:cNvPicPr>
          <p:nvPr/>
        </p:nvPicPr>
        <p:blipFill>
          <a:blip r:embed="rId3" cstate="print"/>
          <a:srcRect/>
          <a:stretch>
            <a:fillRect/>
          </a:stretch>
        </p:blipFill>
        <p:spPr bwMode="auto">
          <a:xfrm>
            <a:off x="3187700" y="2633663"/>
            <a:ext cx="2755900" cy="3462337"/>
          </a:xfrm>
          <a:prstGeom prst="rect">
            <a:avLst/>
          </a:prstGeom>
          <a:noFill/>
          <a:ln w="9525">
            <a:noFill/>
            <a:miter lim="800000"/>
            <a:headEnd/>
            <a:tailEnd/>
          </a:ln>
        </p:spPr>
      </p:pic>
      <p:sp>
        <p:nvSpPr>
          <p:cNvPr id="58370" name="Rectangle 2"/>
          <p:cNvSpPr>
            <a:spLocks noGrp="1"/>
          </p:cNvSpPr>
          <p:nvPr>
            <p:ph type="title"/>
          </p:nvPr>
        </p:nvSpPr>
        <p:spPr>
          <a:xfrm>
            <a:off x="457200" y="1346200"/>
            <a:ext cx="8229600" cy="939800"/>
          </a:xfrm>
        </p:spPr>
        <p:txBody>
          <a:bodyPr>
            <a:normAutofit fontScale="90000"/>
          </a:bodyPr>
          <a:lstStyle/>
          <a:p>
            <a:r>
              <a:rPr lang="en-US" sz="3600" b="1" i="1" smtClean="0">
                <a:ea typeface="ＭＳ Ｐゴシック" pitchFamily="34" charset="-128"/>
              </a:rPr>
              <a:t>Dispelling the Myths </a:t>
            </a:r>
            <a:r>
              <a:rPr lang="en-US" sz="3600" smtClean="0">
                <a:ea typeface="ＭＳ Ｐゴシック" pitchFamily="34" charset="-128"/>
              </a:rPr>
              <a:t>and </a:t>
            </a:r>
            <a:r>
              <a:rPr lang="en-US" sz="3600" b="1" i="1" smtClean="0">
                <a:ea typeface="ＭＳ Ｐゴシック" pitchFamily="34" charset="-128"/>
              </a:rPr>
              <a:t>Communicating the Benefits </a:t>
            </a:r>
            <a:r>
              <a:rPr lang="en-US" sz="3600" smtClean="0">
                <a:ea typeface="ＭＳ Ｐゴシック" pitchFamily="34" charset="-128"/>
              </a:rPr>
              <a:t>of Going Solar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ctrTitle"/>
          </p:nvPr>
        </p:nvSpPr>
        <p:spPr>
          <a:xfrm>
            <a:off x="317500" y="1155700"/>
            <a:ext cx="8672513" cy="1470025"/>
          </a:xfrm>
        </p:spPr>
        <p:txBody>
          <a:bodyPr/>
          <a:lstStyle/>
          <a:p>
            <a:pPr eaLnBrk="1" hangingPunct="1"/>
            <a:r>
              <a:rPr lang="en-US" sz="4000" smtClean="0"/>
              <a:t>Why Isn’t Solar More Widely Adopted?</a:t>
            </a:r>
          </a:p>
        </p:txBody>
      </p:sp>
      <p:graphicFrame>
        <p:nvGraphicFramePr>
          <p:cNvPr id="3" name="Diagram 2"/>
          <p:cNvGraphicFramePr/>
          <p:nvPr/>
        </p:nvGraphicFramePr>
        <p:xfrm>
          <a:off x="3276600" y="2625725"/>
          <a:ext cx="5308600" cy="1536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own Arrow 3"/>
          <p:cNvSpPr/>
          <p:nvPr/>
        </p:nvSpPr>
        <p:spPr>
          <a:xfrm>
            <a:off x="350838" y="2451100"/>
            <a:ext cx="2925762" cy="2176463"/>
          </a:xfrm>
          <a:prstGeom prst="downArrow">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5" name="Minus 4"/>
          <p:cNvSpPr/>
          <p:nvPr/>
        </p:nvSpPr>
        <p:spPr>
          <a:xfrm rot="21300000">
            <a:off x="30163" y="4244975"/>
            <a:ext cx="9693275" cy="1111250"/>
          </a:xfrm>
          <a:prstGeom prst="mathMinus">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071563" y="2693988"/>
            <a:ext cx="8229600" cy="939800"/>
          </a:xfrm>
        </p:spPr>
        <p:txBody>
          <a:bodyPr/>
          <a:lstStyle/>
          <a:p>
            <a:pPr eaLnBrk="1" hangingPunct="1"/>
            <a:r>
              <a:rPr lang="en-US" sz="4000" smtClean="0">
                <a:ea typeface="ＭＳ Ｐゴシック" pitchFamily="34" charset="-128"/>
              </a:rPr>
              <a:t>Solar Myths</a:t>
            </a:r>
          </a:p>
        </p:txBody>
      </p:sp>
      <p:pic>
        <p:nvPicPr>
          <p:cNvPr id="830466" name="Picture 7" descr="C:\Documents and Settings\aluehke\Local Settings\Temporary Internet Files\Content.IE5\PDKR86G4\MC900057965[1].wmf"/>
          <p:cNvPicPr>
            <a:picLocks noChangeAspect="1" noChangeArrowheads="1"/>
          </p:cNvPicPr>
          <p:nvPr/>
        </p:nvPicPr>
        <p:blipFill>
          <a:blip r:embed="rId3" cstate="print"/>
          <a:srcRect/>
          <a:stretch>
            <a:fillRect/>
          </a:stretch>
        </p:blipFill>
        <p:spPr bwMode="auto">
          <a:xfrm>
            <a:off x="2655888" y="5489575"/>
            <a:ext cx="1771650" cy="1368425"/>
          </a:xfrm>
          <a:prstGeom prst="rect">
            <a:avLst/>
          </a:prstGeom>
          <a:noFill/>
          <a:ln w="9525">
            <a:noFill/>
            <a:miter lim="800000"/>
            <a:headEnd/>
            <a:tailEnd/>
          </a:ln>
        </p:spPr>
      </p:pic>
      <p:pic>
        <p:nvPicPr>
          <p:cNvPr id="830467" name="Picture 8" descr="C:\Documents and Settings\aluehke\Local Settings\Temporary Internet Files\Content.IE5\2LNMCYT2\MC900203156[1].wmf"/>
          <p:cNvPicPr>
            <a:picLocks noChangeAspect="1" noChangeArrowheads="1"/>
          </p:cNvPicPr>
          <p:nvPr/>
        </p:nvPicPr>
        <p:blipFill>
          <a:blip r:embed="rId4" cstate="print"/>
          <a:srcRect/>
          <a:stretch>
            <a:fillRect/>
          </a:stretch>
        </p:blipFill>
        <p:spPr bwMode="auto">
          <a:xfrm>
            <a:off x="95250" y="3211513"/>
            <a:ext cx="1177925" cy="1447800"/>
          </a:xfrm>
          <a:prstGeom prst="rect">
            <a:avLst/>
          </a:prstGeom>
          <a:noFill/>
          <a:ln w="9525">
            <a:noFill/>
            <a:miter lim="800000"/>
            <a:headEnd/>
            <a:tailEnd/>
          </a:ln>
        </p:spPr>
      </p:pic>
      <p:pic>
        <p:nvPicPr>
          <p:cNvPr id="830468" name="Picture 15" descr="C:\Documents and Settings\aluehke\Local Settings\Temporary Internet Files\Content.IE5\BFYL98V7\MC900324452[1].wmf"/>
          <p:cNvPicPr>
            <a:picLocks noChangeAspect="1" noChangeArrowheads="1"/>
          </p:cNvPicPr>
          <p:nvPr/>
        </p:nvPicPr>
        <p:blipFill>
          <a:blip r:embed="rId5" cstate="print"/>
          <a:srcRect/>
          <a:stretch>
            <a:fillRect/>
          </a:stretch>
        </p:blipFill>
        <p:spPr bwMode="auto">
          <a:xfrm>
            <a:off x="0" y="4838700"/>
            <a:ext cx="1852613" cy="1612900"/>
          </a:xfrm>
          <a:prstGeom prst="rect">
            <a:avLst/>
          </a:prstGeom>
          <a:noFill/>
          <a:ln w="9525">
            <a:noFill/>
            <a:miter lim="800000"/>
            <a:headEnd/>
            <a:tailEnd/>
          </a:ln>
        </p:spPr>
      </p:pic>
      <p:pic>
        <p:nvPicPr>
          <p:cNvPr id="830469" name="Picture 17" descr="C:\Documents and Settings\aluehke\Local Settings\Temporary Internet Files\Content.IE5\0HQHO5IR\MC900065097[1].wmf"/>
          <p:cNvPicPr>
            <a:picLocks noChangeAspect="1" noChangeArrowheads="1"/>
          </p:cNvPicPr>
          <p:nvPr/>
        </p:nvPicPr>
        <p:blipFill>
          <a:blip r:embed="rId6" cstate="print"/>
          <a:srcRect/>
          <a:stretch>
            <a:fillRect/>
          </a:stretch>
        </p:blipFill>
        <p:spPr bwMode="auto">
          <a:xfrm>
            <a:off x="1525588" y="2195513"/>
            <a:ext cx="1809750" cy="1555750"/>
          </a:xfrm>
          <a:prstGeom prst="rect">
            <a:avLst/>
          </a:prstGeom>
          <a:noFill/>
          <a:ln w="9525">
            <a:noFill/>
            <a:miter lim="800000"/>
            <a:headEnd/>
            <a:tailEnd/>
          </a:ln>
        </p:spPr>
      </p:pic>
      <p:pic>
        <p:nvPicPr>
          <p:cNvPr id="830470" name="Picture 21" descr="C:\Documents and Settings\aluehke\Local Settings\Temporary Internet Files\Content.IE5\BFYL98V7\MC900027656[1].wmf"/>
          <p:cNvPicPr>
            <a:picLocks noChangeAspect="1" noChangeArrowheads="1"/>
          </p:cNvPicPr>
          <p:nvPr/>
        </p:nvPicPr>
        <p:blipFill>
          <a:blip r:embed="rId7" cstate="print"/>
          <a:srcRect/>
          <a:stretch>
            <a:fillRect/>
          </a:stretch>
        </p:blipFill>
        <p:spPr bwMode="auto">
          <a:xfrm>
            <a:off x="7726363" y="4660900"/>
            <a:ext cx="1417637" cy="1649413"/>
          </a:xfrm>
          <a:prstGeom prst="rect">
            <a:avLst/>
          </a:prstGeom>
          <a:noFill/>
          <a:ln w="9525">
            <a:noFill/>
            <a:miter lim="800000"/>
            <a:headEnd/>
            <a:tailEnd/>
          </a:ln>
        </p:spPr>
      </p:pic>
      <p:sp>
        <p:nvSpPr>
          <p:cNvPr id="830471" name="AutoShape 10"/>
          <p:cNvSpPr>
            <a:spLocks noChangeArrowheads="1"/>
          </p:cNvSpPr>
          <p:nvPr/>
        </p:nvSpPr>
        <p:spPr bwMode="auto">
          <a:xfrm>
            <a:off x="88900" y="1311275"/>
            <a:ext cx="1963738" cy="1536700"/>
          </a:xfrm>
          <a:prstGeom prst="cloudCallout">
            <a:avLst>
              <a:gd name="adj1" fmla="val -17662"/>
              <a:gd name="adj2" fmla="val 70944"/>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is too expensive!</a:t>
            </a:r>
          </a:p>
        </p:txBody>
      </p:sp>
      <p:sp>
        <p:nvSpPr>
          <p:cNvPr id="830472" name="AutoShape 11"/>
          <p:cNvSpPr>
            <a:spLocks noChangeArrowheads="1"/>
          </p:cNvSpPr>
          <p:nvPr/>
        </p:nvSpPr>
        <p:spPr bwMode="auto">
          <a:xfrm>
            <a:off x="2794000" y="892175"/>
            <a:ext cx="2209800" cy="1808163"/>
          </a:xfrm>
          <a:prstGeom prst="cloudCallout">
            <a:avLst>
              <a:gd name="adj1" fmla="val -66764"/>
              <a:gd name="adj2" fmla="val 21653"/>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takes more energy to produce than it produces!</a:t>
            </a:r>
          </a:p>
        </p:txBody>
      </p:sp>
      <p:sp>
        <p:nvSpPr>
          <p:cNvPr id="830473" name="AutoShape 13"/>
          <p:cNvSpPr>
            <a:spLocks noChangeArrowheads="1"/>
          </p:cNvSpPr>
          <p:nvPr/>
        </p:nvSpPr>
        <p:spPr bwMode="auto">
          <a:xfrm>
            <a:off x="4911725" y="5110163"/>
            <a:ext cx="2505075" cy="15367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doesn’t work in the north (or in the south!)</a:t>
            </a:r>
          </a:p>
        </p:txBody>
      </p:sp>
      <p:sp>
        <p:nvSpPr>
          <p:cNvPr id="830474" name="AutoShape 14"/>
          <p:cNvSpPr>
            <a:spLocks noChangeArrowheads="1"/>
          </p:cNvSpPr>
          <p:nvPr/>
        </p:nvSpPr>
        <p:spPr bwMode="auto">
          <a:xfrm>
            <a:off x="4446588" y="3638550"/>
            <a:ext cx="2295525" cy="1376363"/>
          </a:xfrm>
          <a:prstGeom prst="cloudCallout">
            <a:avLst>
              <a:gd name="adj1" fmla="val -74620"/>
              <a:gd name="adj2" fmla="val 79407"/>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is only for tree-huggers!</a:t>
            </a:r>
          </a:p>
        </p:txBody>
      </p:sp>
      <p:sp>
        <p:nvSpPr>
          <p:cNvPr id="830475" name="AutoShape 15"/>
          <p:cNvSpPr>
            <a:spLocks noChangeArrowheads="1"/>
          </p:cNvSpPr>
          <p:nvPr/>
        </p:nvSpPr>
        <p:spPr bwMode="auto">
          <a:xfrm>
            <a:off x="1538288" y="3700463"/>
            <a:ext cx="2505075" cy="1536700"/>
          </a:xfrm>
          <a:prstGeom prst="cloudCallout">
            <a:avLst>
              <a:gd name="adj1" fmla="val -66241"/>
              <a:gd name="adj2" fmla="val 43051"/>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technology is immature and inefficient!</a:t>
            </a:r>
          </a:p>
        </p:txBody>
      </p:sp>
      <p:pic>
        <p:nvPicPr>
          <p:cNvPr id="830476" name="Picture 16"/>
          <p:cNvPicPr>
            <a:picLocks noChangeAspect="1" noChangeArrowheads="1"/>
          </p:cNvPicPr>
          <p:nvPr/>
        </p:nvPicPr>
        <p:blipFill>
          <a:blip r:embed="rId8" cstate="print"/>
          <a:srcRect/>
          <a:stretch>
            <a:fillRect/>
          </a:stretch>
        </p:blipFill>
        <p:spPr bwMode="auto">
          <a:xfrm>
            <a:off x="7653338" y="2693988"/>
            <a:ext cx="1511300" cy="1889125"/>
          </a:xfrm>
          <a:prstGeom prst="rect">
            <a:avLst/>
          </a:prstGeom>
          <a:noFill/>
          <a:ln w="9525">
            <a:noFill/>
            <a:miter lim="800000"/>
            <a:headEnd/>
            <a:tailEnd/>
          </a:ln>
        </p:spPr>
      </p:pic>
      <p:sp>
        <p:nvSpPr>
          <p:cNvPr id="830477" name="AutoShape 12"/>
          <p:cNvSpPr>
            <a:spLocks noChangeArrowheads="1"/>
          </p:cNvSpPr>
          <p:nvPr/>
        </p:nvSpPr>
        <p:spPr bwMode="auto">
          <a:xfrm>
            <a:off x="5249863" y="1019175"/>
            <a:ext cx="3335337" cy="1866900"/>
          </a:xfrm>
          <a:prstGeom prst="cloudCallout">
            <a:avLst>
              <a:gd name="adj1" fmla="val 39880"/>
              <a:gd name="adj2" fmla="val 40722"/>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Today’s solar technology will be obsolete tomorrow!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304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3047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750"/>
                                  </p:stCondLst>
                                  <p:childTnLst>
                                    <p:set>
                                      <p:cBhvr>
                                        <p:cTn id="12" dur="1" fill="hold">
                                          <p:stCondLst>
                                            <p:cond delay="9"/>
                                          </p:stCondLst>
                                        </p:cTn>
                                        <p:tgtEl>
                                          <p:spTgt spid="830468"/>
                                        </p:tgtEl>
                                        <p:attrNameLst>
                                          <p:attrName>style.visibility</p:attrName>
                                        </p:attrNameLst>
                                      </p:cBhvr>
                                      <p:to>
                                        <p:strVal val="visible"/>
                                      </p:to>
                                    </p:set>
                                  </p:childTnLst>
                                </p:cTn>
                              </p:par>
                            </p:childTnLst>
                          </p:cTn>
                        </p:par>
                        <p:par>
                          <p:cTn id="13" fill="hold">
                            <p:stCondLst>
                              <p:cond delay="760"/>
                            </p:stCondLst>
                            <p:childTnLst>
                              <p:par>
                                <p:cTn id="14" presetID="1" presetClass="entr" presetSubtype="0" fill="hold" grpId="0" nodeType="afterEffect">
                                  <p:stCondLst>
                                    <p:cond delay="0"/>
                                  </p:stCondLst>
                                  <p:childTnLst>
                                    <p:set>
                                      <p:cBhvr>
                                        <p:cTn id="15" dur="1" fill="hold">
                                          <p:stCondLst>
                                            <p:cond delay="0"/>
                                          </p:stCondLst>
                                        </p:cTn>
                                        <p:tgtEl>
                                          <p:spTgt spid="830475"/>
                                        </p:tgtEl>
                                        <p:attrNameLst>
                                          <p:attrName>style.visibility</p:attrName>
                                        </p:attrNameLst>
                                      </p:cBhvr>
                                      <p:to>
                                        <p:strVal val="visible"/>
                                      </p:to>
                                    </p:set>
                                  </p:childTnLst>
                                </p:cTn>
                              </p:par>
                            </p:childTnLst>
                          </p:cTn>
                        </p:par>
                        <p:par>
                          <p:cTn id="16" fill="hold">
                            <p:stCondLst>
                              <p:cond delay="760"/>
                            </p:stCondLst>
                            <p:childTnLst>
                              <p:par>
                                <p:cTn id="17" presetID="1" presetClass="entr" presetSubtype="0" fill="hold" nodeType="afterEffect">
                                  <p:stCondLst>
                                    <p:cond delay="750"/>
                                  </p:stCondLst>
                                  <p:childTnLst>
                                    <p:set>
                                      <p:cBhvr>
                                        <p:cTn id="18" dur="1" fill="hold">
                                          <p:stCondLst>
                                            <p:cond delay="0"/>
                                          </p:stCondLst>
                                        </p:cTn>
                                        <p:tgtEl>
                                          <p:spTgt spid="830467"/>
                                        </p:tgtEl>
                                        <p:attrNameLst>
                                          <p:attrName>style.visibility</p:attrName>
                                        </p:attrNameLst>
                                      </p:cBhvr>
                                      <p:to>
                                        <p:strVal val="visible"/>
                                      </p:to>
                                    </p:set>
                                  </p:childTnLst>
                                </p:cTn>
                              </p:par>
                            </p:childTnLst>
                          </p:cTn>
                        </p:par>
                        <p:par>
                          <p:cTn id="19" fill="hold">
                            <p:stCondLst>
                              <p:cond delay="1510"/>
                            </p:stCondLst>
                            <p:childTnLst>
                              <p:par>
                                <p:cTn id="20" presetID="1" presetClass="entr" presetSubtype="0" fill="hold" grpId="0" nodeType="afterEffect">
                                  <p:stCondLst>
                                    <p:cond delay="0"/>
                                  </p:stCondLst>
                                  <p:childTnLst>
                                    <p:set>
                                      <p:cBhvr>
                                        <p:cTn id="21" dur="1" fill="hold">
                                          <p:stCondLst>
                                            <p:cond delay="0"/>
                                          </p:stCondLst>
                                        </p:cTn>
                                        <p:tgtEl>
                                          <p:spTgt spid="830471"/>
                                        </p:tgtEl>
                                        <p:attrNameLst>
                                          <p:attrName>style.visibility</p:attrName>
                                        </p:attrNameLst>
                                      </p:cBhvr>
                                      <p:to>
                                        <p:strVal val="visible"/>
                                      </p:to>
                                    </p:set>
                                  </p:childTnLst>
                                </p:cTn>
                              </p:par>
                            </p:childTnLst>
                          </p:cTn>
                        </p:par>
                        <p:par>
                          <p:cTn id="22" fill="hold">
                            <p:stCondLst>
                              <p:cond delay="1510"/>
                            </p:stCondLst>
                            <p:childTnLst>
                              <p:par>
                                <p:cTn id="23" presetID="1" presetClass="entr" presetSubtype="0" fill="hold" nodeType="afterEffect">
                                  <p:stCondLst>
                                    <p:cond delay="750"/>
                                  </p:stCondLst>
                                  <p:childTnLst>
                                    <p:set>
                                      <p:cBhvr>
                                        <p:cTn id="24" dur="1" fill="hold">
                                          <p:stCondLst>
                                            <p:cond delay="0"/>
                                          </p:stCondLst>
                                        </p:cTn>
                                        <p:tgtEl>
                                          <p:spTgt spid="830469"/>
                                        </p:tgtEl>
                                        <p:attrNameLst>
                                          <p:attrName>style.visibility</p:attrName>
                                        </p:attrNameLst>
                                      </p:cBhvr>
                                      <p:to>
                                        <p:strVal val="visible"/>
                                      </p:to>
                                    </p:set>
                                  </p:childTnLst>
                                </p:cTn>
                              </p:par>
                            </p:childTnLst>
                          </p:cTn>
                        </p:par>
                        <p:par>
                          <p:cTn id="25" fill="hold">
                            <p:stCondLst>
                              <p:cond delay="2260"/>
                            </p:stCondLst>
                            <p:childTnLst>
                              <p:par>
                                <p:cTn id="26" presetID="1" presetClass="entr" presetSubtype="0" fill="hold" grpId="0" nodeType="afterEffect">
                                  <p:stCondLst>
                                    <p:cond delay="0"/>
                                  </p:stCondLst>
                                  <p:childTnLst>
                                    <p:set>
                                      <p:cBhvr>
                                        <p:cTn id="27" dur="1" fill="hold">
                                          <p:stCondLst>
                                            <p:cond delay="0"/>
                                          </p:stCondLst>
                                        </p:cTn>
                                        <p:tgtEl>
                                          <p:spTgt spid="830472"/>
                                        </p:tgtEl>
                                        <p:attrNameLst>
                                          <p:attrName>style.visibility</p:attrName>
                                        </p:attrNameLst>
                                      </p:cBhvr>
                                      <p:to>
                                        <p:strVal val="visible"/>
                                      </p:to>
                                    </p:set>
                                  </p:childTnLst>
                                </p:cTn>
                              </p:par>
                            </p:childTnLst>
                          </p:cTn>
                        </p:par>
                        <p:par>
                          <p:cTn id="28" fill="hold">
                            <p:stCondLst>
                              <p:cond delay="2260"/>
                            </p:stCondLst>
                            <p:childTnLst>
                              <p:par>
                                <p:cTn id="29" presetID="1" presetClass="entr" presetSubtype="0" fill="hold" nodeType="afterEffect">
                                  <p:stCondLst>
                                    <p:cond delay="750"/>
                                  </p:stCondLst>
                                  <p:childTnLst>
                                    <p:set>
                                      <p:cBhvr>
                                        <p:cTn id="30" dur="1" fill="hold">
                                          <p:stCondLst>
                                            <p:cond delay="0"/>
                                          </p:stCondLst>
                                        </p:cTn>
                                        <p:tgtEl>
                                          <p:spTgt spid="830476"/>
                                        </p:tgtEl>
                                        <p:attrNameLst>
                                          <p:attrName>style.visibility</p:attrName>
                                        </p:attrNameLst>
                                      </p:cBhvr>
                                      <p:to>
                                        <p:strVal val="visible"/>
                                      </p:to>
                                    </p:set>
                                  </p:childTnLst>
                                </p:cTn>
                              </p:par>
                            </p:childTnLst>
                          </p:cTn>
                        </p:par>
                        <p:par>
                          <p:cTn id="31" fill="hold">
                            <p:stCondLst>
                              <p:cond delay="3010"/>
                            </p:stCondLst>
                            <p:childTnLst>
                              <p:par>
                                <p:cTn id="32" presetID="1" presetClass="entr" presetSubtype="0" fill="hold" grpId="0" nodeType="afterEffect">
                                  <p:stCondLst>
                                    <p:cond delay="0"/>
                                  </p:stCondLst>
                                  <p:childTnLst>
                                    <p:set>
                                      <p:cBhvr>
                                        <p:cTn id="33" dur="1" fill="hold">
                                          <p:stCondLst>
                                            <p:cond delay="0"/>
                                          </p:stCondLst>
                                        </p:cTn>
                                        <p:tgtEl>
                                          <p:spTgt spid="830477"/>
                                        </p:tgtEl>
                                        <p:attrNameLst>
                                          <p:attrName>style.visibility</p:attrName>
                                        </p:attrNameLst>
                                      </p:cBhvr>
                                      <p:to>
                                        <p:strVal val="visible"/>
                                      </p:to>
                                    </p:set>
                                  </p:childTnLst>
                                </p:cTn>
                              </p:par>
                            </p:childTnLst>
                          </p:cTn>
                        </p:par>
                        <p:par>
                          <p:cTn id="34" fill="hold">
                            <p:stCondLst>
                              <p:cond delay="3010"/>
                            </p:stCondLst>
                            <p:childTnLst>
                              <p:par>
                                <p:cTn id="35" presetID="1" presetClass="entr" presetSubtype="0" fill="hold" nodeType="afterEffect">
                                  <p:stCondLst>
                                    <p:cond delay="750"/>
                                  </p:stCondLst>
                                  <p:childTnLst>
                                    <p:set>
                                      <p:cBhvr>
                                        <p:cTn id="36" dur="1" fill="hold">
                                          <p:stCondLst>
                                            <p:cond delay="0"/>
                                          </p:stCondLst>
                                        </p:cTn>
                                        <p:tgtEl>
                                          <p:spTgt spid="830466"/>
                                        </p:tgtEl>
                                        <p:attrNameLst>
                                          <p:attrName>style.visibility</p:attrName>
                                        </p:attrNameLst>
                                      </p:cBhvr>
                                      <p:to>
                                        <p:strVal val="visible"/>
                                      </p:to>
                                    </p:set>
                                  </p:childTnLst>
                                </p:cTn>
                              </p:par>
                            </p:childTnLst>
                          </p:cTn>
                        </p:par>
                        <p:par>
                          <p:cTn id="37" fill="hold">
                            <p:stCondLst>
                              <p:cond delay="3760"/>
                            </p:stCondLst>
                            <p:childTnLst>
                              <p:par>
                                <p:cTn id="38" presetID="1" presetClass="entr" presetSubtype="0" fill="hold" grpId="0" nodeType="afterEffect">
                                  <p:stCondLst>
                                    <p:cond delay="0"/>
                                  </p:stCondLst>
                                  <p:childTnLst>
                                    <p:set>
                                      <p:cBhvr>
                                        <p:cTn id="39" dur="1" fill="hold">
                                          <p:stCondLst>
                                            <p:cond delay="0"/>
                                          </p:stCondLst>
                                        </p:cTn>
                                        <p:tgtEl>
                                          <p:spTgt spid="830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71" grpId="0" animBg="1"/>
      <p:bldP spid="830472" grpId="0" animBg="1"/>
      <p:bldP spid="830473" grpId="0" animBg="1"/>
      <p:bldP spid="830474" grpId="0" animBg="1"/>
      <p:bldP spid="830475" grpId="0" animBg="1"/>
      <p:bldP spid="83047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3" cstate="print"/>
          <a:srcRect r="1678"/>
          <a:stretch>
            <a:fillRect/>
          </a:stretch>
        </p:blipFill>
        <p:spPr bwMode="auto">
          <a:xfrm>
            <a:off x="1546225" y="2460625"/>
            <a:ext cx="5949950" cy="3406775"/>
          </a:xfrm>
          <a:prstGeom prst="rect">
            <a:avLst/>
          </a:prstGeom>
          <a:noFill/>
          <a:ln w="9525">
            <a:noFill/>
            <a:miter lim="800000"/>
            <a:headEnd/>
            <a:tailEnd/>
          </a:ln>
        </p:spPr>
      </p:pic>
      <p:sp>
        <p:nvSpPr>
          <p:cNvPr id="3" name="Rectangle 2"/>
          <p:cNvSpPr/>
          <p:nvPr/>
        </p:nvSpPr>
        <p:spPr>
          <a:xfrm>
            <a:off x="7496175" y="1679575"/>
            <a:ext cx="255588" cy="20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496175" y="3502025"/>
            <a:ext cx="269875"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Title 1"/>
          <p:cNvSpPr>
            <a:spLocks noGrp="1"/>
          </p:cNvSpPr>
          <p:nvPr>
            <p:ph type="title"/>
          </p:nvPr>
        </p:nvSpPr>
        <p:spPr/>
        <p:txBody>
          <a:bodyPr>
            <a:normAutofit fontScale="90000"/>
          </a:bodyPr>
          <a:lstStyle/>
          <a:p>
            <a:r>
              <a:rPr lang="en-US" sz="3600" b="1" smtClean="0"/>
              <a:t>Part of your role as a local solar champion is dispelling these myths.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smtClean="0"/>
              <a:t>Myth:</a:t>
            </a:r>
          </a:p>
        </p:txBody>
      </p:sp>
      <p:pic>
        <p:nvPicPr>
          <p:cNvPr id="66562" name="Picture 8" descr="C:\Documents and Settings\aluehke\Local Settings\Temporary Internet Files\Content.IE5\2LNMCYT2\MC900203156[1].wmf"/>
          <p:cNvPicPr>
            <a:picLocks noChangeAspect="1" noChangeArrowheads="1"/>
          </p:cNvPicPr>
          <p:nvPr/>
        </p:nvPicPr>
        <p:blipFill>
          <a:blip r:embed="rId3" cstate="print"/>
          <a:srcRect/>
          <a:stretch>
            <a:fillRect/>
          </a:stretch>
        </p:blipFill>
        <p:spPr bwMode="auto">
          <a:xfrm>
            <a:off x="1447800" y="3184525"/>
            <a:ext cx="2244725" cy="2759075"/>
          </a:xfrm>
          <a:prstGeom prst="rect">
            <a:avLst/>
          </a:prstGeom>
          <a:noFill/>
          <a:ln w="9525">
            <a:noFill/>
            <a:miter lim="800000"/>
            <a:headEnd/>
            <a:tailEnd/>
          </a:ln>
        </p:spPr>
      </p:pic>
      <p:sp>
        <p:nvSpPr>
          <p:cNvPr id="66563" name="AutoShape 10"/>
          <p:cNvSpPr>
            <a:spLocks noChangeArrowheads="1"/>
          </p:cNvSpPr>
          <p:nvPr/>
        </p:nvSpPr>
        <p:spPr bwMode="auto">
          <a:xfrm>
            <a:off x="3879850" y="1965325"/>
            <a:ext cx="4121150" cy="2987675"/>
          </a:xfrm>
          <a:prstGeom prst="cloudCallout">
            <a:avLst>
              <a:gd name="adj1" fmla="val -58356"/>
              <a:gd name="adj2" fmla="val 2130"/>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too expensive!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06400" y="1347788"/>
            <a:ext cx="8331200" cy="939800"/>
          </a:xfrm>
        </p:spPr>
        <p:txBody>
          <a:bodyPr/>
          <a:lstStyle/>
          <a:p>
            <a:r>
              <a:rPr lang="en-US" sz="3400" smtClean="0">
                <a:ea typeface="ＭＳ Ｐゴシック" pitchFamily="34" charset="-128"/>
              </a:rPr>
              <a:t>The Cost of Installing PV is Decreasing Rapidly</a:t>
            </a:r>
          </a:p>
        </p:txBody>
      </p:sp>
      <p:sp>
        <p:nvSpPr>
          <p:cNvPr id="9" name="TextBox 8"/>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pic>
        <p:nvPicPr>
          <p:cNvPr id="67587" name="Picture 2"/>
          <p:cNvPicPr>
            <a:picLocks noChangeAspect="1" noChangeArrowheads="1"/>
          </p:cNvPicPr>
          <p:nvPr/>
        </p:nvPicPr>
        <p:blipFill>
          <a:blip r:embed="rId3" cstate="print"/>
          <a:srcRect t="10800" r="87025"/>
          <a:stretch>
            <a:fillRect/>
          </a:stretch>
        </p:blipFill>
        <p:spPr bwMode="auto">
          <a:xfrm>
            <a:off x="3209925" y="2057400"/>
            <a:ext cx="1023938" cy="3617913"/>
          </a:xfrm>
          <a:prstGeom prst="rect">
            <a:avLst/>
          </a:prstGeom>
          <a:noFill/>
          <a:ln w="9525">
            <a:noFill/>
            <a:miter lim="800000"/>
            <a:headEnd/>
            <a:tailEnd/>
          </a:ln>
        </p:spPr>
      </p:pic>
      <p:sp>
        <p:nvSpPr>
          <p:cNvPr id="67588" name="TextBox 1"/>
          <p:cNvSpPr txBox="1">
            <a:spLocks noChangeArrowheads="1"/>
          </p:cNvSpPr>
          <p:nvPr/>
        </p:nvSpPr>
        <p:spPr bwMode="auto">
          <a:xfrm>
            <a:off x="-34925" y="5749925"/>
            <a:ext cx="9186863" cy="277813"/>
          </a:xfrm>
          <a:prstGeom prst="rect">
            <a:avLst/>
          </a:prstGeom>
          <a:noFill/>
          <a:ln w="9525">
            <a:noFill/>
            <a:miter lim="800000"/>
            <a:headEnd/>
            <a:tailEnd/>
          </a:ln>
        </p:spPr>
        <p:txBody>
          <a:bodyPr wrap="none">
            <a:spAutoFit/>
          </a:bodyPr>
          <a:lstStyle/>
          <a:p>
            <a:r>
              <a:rPr lang="en-US" sz="1200"/>
              <a:t>Source: </a:t>
            </a:r>
            <a:r>
              <a:rPr lang="en-US" sz="1200" u="sng"/>
              <a:t>U.S. Solar Market Insight: 2010 Year in Review Executive Summary</a:t>
            </a:r>
            <a:r>
              <a:rPr lang="en-US" sz="1200"/>
              <a:t>. Solar Energies Industry Association and GTM Research</a:t>
            </a:r>
          </a:p>
        </p:txBody>
      </p:sp>
      <p:pic>
        <p:nvPicPr>
          <p:cNvPr id="67589" name="Picture 2"/>
          <p:cNvPicPr>
            <a:picLocks noChangeAspect="1" noChangeArrowheads="1"/>
          </p:cNvPicPr>
          <p:nvPr/>
        </p:nvPicPr>
        <p:blipFill>
          <a:blip r:embed="rId3" cstate="print"/>
          <a:srcRect l="77602" t="10670"/>
          <a:stretch>
            <a:fillRect/>
          </a:stretch>
        </p:blipFill>
        <p:spPr bwMode="auto">
          <a:xfrm>
            <a:off x="4259263" y="2057400"/>
            <a:ext cx="1765300" cy="3617913"/>
          </a:xfrm>
          <a:prstGeom prst="rect">
            <a:avLst/>
          </a:prstGeom>
          <a:noFill/>
          <a:ln w="9525">
            <a:noFill/>
            <a:miter lim="800000"/>
            <a:headEnd/>
            <a:tailEnd/>
          </a:ln>
        </p:spPr>
      </p:pic>
      <p:sp>
        <p:nvSpPr>
          <p:cNvPr id="67590" name="Rectangle 2"/>
          <p:cNvSpPr>
            <a:spLocks noChangeArrowheads="1"/>
          </p:cNvSpPr>
          <p:nvPr/>
        </p:nvSpPr>
        <p:spPr bwMode="auto">
          <a:xfrm>
            <a:off x="609600" y="2794000"/>
            <a:ext cx="2514600" cy="1016000"/>
          </a:xfrm>
          <a:prstGeom prst="rect">
            <a:avLst/>
          </a:prstGeom>
          <a:noFill/>
          <a:ln w="9525">
            <a:noFill/>
            <a:miter lim="800000"/>
            <a:headEnd/>
            <a:tailEnd/>
          </a:ln>
        </p:spPr>
        <p:txBody>
          <a:bodyPr>
            <a:spAutoFit/>
          </a:bodyPr>
          <a:lstStyle/>
          <a:p>
            <a:pPr algn="ctr"/>
            <a:r>
              <a:rPr lang="en-US" sz="2000" b="1"/>
              <a:t>National Weighted Average System Prices 2010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3" cstate="print"/>
          <a:srcRect/>
          <a:stretch>
            <a:fillRect/>
          </a:stretch>
        </p:blipFill>
        <p:spPr bwMode="auto">
          <a:xfrm>
            <a:off x="2319338" y="2141538"/>
            <a:ext cx="6662737" cy="4062412"/>
          </a:xfrm>
          <a:prstGeom prst="rect">
            <a:avLst/>
          </a:prstGeom>
          <a:noFill/>
          <a:ln w="9525">
            <a:noFill/>
            <a:miter lim="800000"/>
            <a:headEnd/>
            <a:tailEnd/>
          </a:ln>
        </p:spPr>
      </p:pic>
      <p:sp>
        <p:nvSpPr>
          <p:cNvPr id="65539" name="Title 1"/>
          <p:cNvSpPr>
            <a:spLocks noGrp="1"/>
          </p:cNvSpPr>
          <p:nvPr>
            <p:ph type="title"/>
          </p:nvPr>
        </p:nvSpPr>
        <p:spPr>
          <a:xfrm>
            <a:off x="457200" y="1260475"/>
            <a:ext cx="8229600" cy="939800"/>
          </a:xfrm>
        </p:spPr>
        <p:txBody>
          <a:bodyPr>
            <a:normAutofit fontScale="90000"/>
          </a:bodyPr>
          <a:lstStyle/>
          <a:p>
            <a:pPr>
              <a:defRPr/>
            </a:pPr>
            <a:r>
              <a:rPr lang="en-US" sz="3200" dirty="0" smtClean="0"/>
              <a:t>Solar is at or near grid cost parity:</a:t>
            </a:r>
            <a:br>
              <a:rPr lang="en-US" sz="3200" dirty="0" smtClean="0"/>
            </a:br>
            <a:r>
              <a:rPr lang="en-US" sz="3200" b="1" dirty="0" smtClean="0"/>
              <a:t>Residential PV Breakeven Cost in 2008 </a:t>
            </a:r>
            <a:r>
              <a:rPr lang="en-US" sz="3200" dirty="0" smtClean="0"/>
              <a:t>($/Watt)</a:t>
            </a:r>
            <a:endParaRPr lang="en-US" sz="2700" dirty="0" smtClean="0"/>
          </a:p>
        </p:txBody>
      </p:sp>
      <p:sp>
        <p:nvSpPr>
          <p:cNvPr id="4" name="TextBox 3"/>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69636" name="Rectangle 1"/>
          <p:cNvSpPr>
            <a:spLocks noChangeArrowheads="1"/>
          </p:cNvSpPr>
          <p:nvPr/>
        </p:nvSpPr>
        <p:spPr bwMode="auto">
          <a:xfrm>
            <a:off x="228600" y="2971800"/>
            <a:ext cx="2090738" cy="1200150"/>
          </a:xfrm>
          <a:prstGeom prst="rect">
            <a:avLst/>
          </a:prstGeom>
          <a:noFill/>
          <a:ln w="9525">
            <a:noFill/>
            <a:miter lim="800000"/>
            <a:headEnd/>
            <a:tailEnd/>
          </a:ln>
        </p:spPr>
        <p:txBody>
          <a:bodyPr>
            <a:spAutoFit/>
          </a:bodyPr>
          <a:lstStyle/>
          <a:p>
            <a:pPr algn="ctr"/>
            <a:r>
              <a:rPr lang="en-US"/>
              <a:t>[uses most common rate structure and all incentives]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cstate="print"/>
          <a:srcRect/>
          <a:stretch>
            <a:fillRect/>
          </a:stretch>
        </p:blipFill>
        <p:spPr bwMode="auto">
          <a:xfrm>
            <a:off x="2514600" y="2284413"/>
            <a:ext cx="6172200" cy="3916362"/>
          </a:xfrm>
          <a:prstGeom prst="rect">
            <a:avLst/>
          </a:prstGeom>
          <a:noFill/>
          <a:ln w="9525">
            <a:noFill/>
            <a:miter lim="800000"/>
            <a:headEnd/>
            <a:tailEnd/>
          </a:ln>
        </p:spPr>
      </p:pic>
      <p:sp>
        <p:nvSpPr>
          <p:cNvPr id="71682" name="Title 1"/>
          <p:cNvSpPr>
            <a:spLocks noGrp="1"/>
          </p:cNvSpPr>
          <p:nvPr>
            <p:ph type="title"/>
          </p:nvPr>
        </p:nvSpPr>
        <p:spPr>
          <a:xfrm>
            <a:off x="469900" y="1235075"/>
            <a:ext cx="8229600" cy="1150938"/>
          </a:xfrm>
        </p:spPr>
        <p:txBody>
          <a:bodyPr/>
          <a:lstStyle/>
          <a:p>
            <a:r>
              <a:rPr lang="en-US" sz="2900" smtClean="0"/>
              <a:t>Solar is at or near grid cost parity:</a:t>
            </a:r>
            <a:br>
              <a:rPr lang="en-US" sz="2900" smtClean="0"/>
            </a:br>
            <a:r>
              <a:rPr lang="en-US" sz="2900" b="1" smtClean="0"/>
              <a:t>Residential PV Breakeven Cost in 2015 ($/Watt)</a:t>
            </a:r>
          </a:p>
        </p:txBody>
      </p:sp>
      <p:sp>
        <p:nvSpPr>
          <p:cNvPr id="4" name="TextBox 3"/>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71684" name="Rectangle 1"/>
          <p:cNvSpPr>
            <a:spLocks noChangeArrowheads="1"/>
          </p:cNvSpPr>
          <p:nvPr/>
        </p:nvSpPr>
        <p:spPr bwMode="auto">
          <a:xfrm>
            <a:off x="228600" y="2971800"/>
            <a:ext cx="2286000" cy="923925"/>
          </a:xfrm>
          <a:prstGeom prst="rect">
            <a:avLst/>
          </a:prstGeom>
          <a:noFill/>
          <a:ln w="9525">
            <a:noFill/>
            <a:miter lim="800000"/>
            <a:headEnd/>
            <a:tailEnd/>
          </a:ln>
        </p:spPr>
        <p:txBody>
          <a:bodyPr>
            <a:spAutoFit/>
          </a:bodyPr>
          <a:lstStyle/>
          <a:p>
            <a:pPr algn="ctr"/>
            <a:r>
              <a:rPr lang="en-US"/>
              <a:t>[most common rate structure and federal ITC]</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1193800"/>
            <a:ext cx="8229600" cy="939800"/>
          </a:xfrm>
        </p:spPr>
        <p:txBody>
          <a:bodyPr/>
          <a:lstStyle/>
          <a:p>
            <a:r>
              <a:rPr lang="en-US" sz="4800" smtClean="0"/>
              <a:t>Top Solar Trends for 2011</a:t>
            </a:r>
          </a:p>
        </p:txBody>
      </p:sp>
      <p:graphicFrame>
        <p:nvGraphicFramePr>
          <p:cNvPr id="7" name="Content Placeholder 6"/>
          <p:cNvGraphicFramePr>
            <a:graphicFrameLocks noGrp="1"/>
          </p:cNvGraphicFramePr>
          <p:nvPr>
            <p:ph idx="1"/>
          </p:nvPr>
        </p:nvGraphicFramePr>
        <p:xfrm>
          <a:off x="188549" y="1913632"/>
          <a:ext cx="6419654" cy="377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9" name="Rectangle 2"/>
          <p:cNvSpPr>
            <a:spLocks/>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3200">
              <a:solidFill>
                <a:srgbClr val="1F497D"/>
              </a:solidFill>
            </a:endParaRPr>
          </a:p>
        </p:txBody>
      </p:sp>
      <p:sp>
        <p:nvSpPr>
          <p:cNvPr id="2053" name="Text Box 5"/>
          <p:cNvSpPr txBox="1">
            <a:spLocks noChangeArrowheads="1"/>
          </p:cNvSpPr>
          <p:nvPr/>
        </p:nvSpPr>
        <p:spPr bwMode="auto">
          <a:xfrm>
            <a:off x="6748463" y="2851150"/>
            <a:ext cx="2224087" cy="1938338"/>
          </a:xfrm>
          <a:prstGeom prst="rect">
            <a:avLst/>
          </a:prstGeom>
          <a:noFill/>
          <a:ln w="9525">
            <a:noFill/>
            <a:miter lim="800000"/>
            <a:headEnd/>
            <a:tailEnd/>
          </a:ln>
        </p:spPr>
        <p:txBody>
          <a:bodyPr>
            <a:spAutoFit/>
          </a:bodyPr>
          <a:lstStyle/>
          <a:p>
            <a:pPr algn="ctr"/>
            <a:r>
              <a:rPr lang="en-US" sz="2400" b="1" i="1">
                <a:solidFill>
                  <a:srgbClr val="FF3300"/>
                </a:solidFill>
                <a:latin typeface="Calibri" pitchFamily="34" charset="0"/>
                <a:ea typeface="ＭＳ Ｐゴシック" pitchFamily="34" charset="-128"/>
              </a:rPr>
              <a:t>Your community has the opportunity to capitalize on these trends.</a:t>
            </a:r>
          </a:p>
        </p:txBody>
      </p:sp>
      <p:pic>
        <p:nvPicPr>
          <p:cNvPr id="19461" name="Picture 10" descr="ANd9GcSIy-ao2ncR2M9eM1DC-fm2ZEkVkS2oXQgR43SP-ZhHTR1EgozJ"/>
          <p:cNvPicPr>
            <a:picLocks noChangeAspect="1" noChangeArrowheads="1"/>
          </p:cNvPicPr>
          <p:nvPr/>
        </p:nvPicPr>
        <p:blipFill>
          <a:blip r:embed="rId8"/>
          <a:srcRect/>
          <a:stretch>
            <a:fillRect/>
          </a:stretch>
        </p:blipFill>
        <p:spPr bwMode="auto">
          <a:xfrm>
            <a:off x="2046288" y="5195888"/>
            <a:ext cx="2667000" cy="684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1+#ppt_w/2"/>
                                          </p:val>
                                        </p:tav>
                                        <p:tav tm="100000">
                                          <p:val>
                                            <p:strVal val="#ppt_x"/>
                                          </p:val>
                                        </p:tav>
                                      </p:tavLst>
                                    </p:anim>
                                    <p:anim calcmode="lin" valueType="num">
                                      <p:cBhvr additive="base">
                                        <p:cTn id="8"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2819400" y="2184400"/>
            <a:ext cx="6034088" cy="3922713"/>
          </a:xfrm>
          <a:prstGeom prst="rect">
            <a:avLst/>
          </a:prstGeom>
          <a:noFill/>
          <a:ln w="9525">
            <a:noFill/>
            <a:miter lim="800000"/>
            <a:headEnd/>
            <a:tailEnd/>
          </a:ln>
        </p:spPr>
      </p:pic>
      <p:sp>
        <p:nvSpPr>
          <p:cNvPr id="4" name="Title 1"/>
          <p:cNvSpPr txBox="1">
            <a:spLocks/>
          </p:cNvSpPr>
          <p:nvPr/>
        </p:nvSpPr>
        <p:spPr bwMode="auto">
          <a:xfrm>
            <a:off x="457200" y="1160463"/>
            <a:ext cx="8229600" cy="1150937"/>
          </a:xfrm>
          <a:prstGeom prst="rect">
            <a:avLst/>
          </a:prstGeom>
          <a:noFill/>
          <a:ln w="9525">
            <a:noFill/>
            <a:miter lim="800000"/>
            <a:headEnd/>
            <a:tailEnd/>
          </a:ln>
        </p:spPr>
        <p:txBody>
          <a:bodyPr anchor="ctr"/>
          <a:lstStyle/>
          <a:p>
            <a:pPr algn="ctr" eaLnBrk="0" hangingPunct="0">
              <a:defRPr/>
            </a:pPr>
            <a:r>
              <a:rPr lang="en-US" sz="3200" dirty="0">
                <a:solidFill>
                  <a:schemeClr val="tx2"/>
                </a:solidFill>
                <a:latin typeface="+mj-lt"/>
                <a:ea typeface="+mj-ea"/>
                <a:cs typeface="+mj-cs"/>
              </a:rPr>
              <a:t>Solar is at or near grid cost parity:</a:t>
            </a:r>
          </a:p>
          <a:p>
            <a:pPr algn="ctr" eaLnBrk="0" hangingPunct="0">
              <a:defRPr/>
            </a:pPr>
            <a:r>
              <a:rPr lang="en-US" sz="3200" b="1" dirty="0">
                <a:solidFill>
                  <a:schemeClr val="tx2"/>
                </a:solidFill>
                <a:latin typeface="+mj-lt"/>
                <a:ea typeface="+mj-ea"/>
                <a:cs typeface="+mj-cs"/>
              </a:rPr>
              <a:t>Increase in electricity price for PV breakeven</a:t>
            </a:r>
            <a:endParaRPr lang="en-US" sz="2400" b="1" dirty="0">
              <a:solidFill>
                <a:schemeClr val="tx2"/>
              </a:solidFill>
              <a:latin typeface="+mj-lt"/>
              <a:ea typeface="+mj-ea"/>
              <a:cs typeface="+mj-cs"/>
            </a:endParaRPr>
          </a:p>
        </p:txBody>
      </p:sp>
      <p:sp>
        <p:nvSpPr>
          <p:cNvPr id="5" name="TextBox 4"/>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73732" name="Rectangle 1"/>
          <p:cNvSpPr>
            <a:spLocks noChangeArrowheads="1"/>
          </p:cNvSpPr>
          <p:nvPr/>
        </p:nvSpPr>
        <p:spPr bwMode="auto">
          <a:xfrm>
            <a:off x="457200" y="3074988"/>
            <a:ext cx="2209800" cy="646112"/>
          </a:xfrm>
          <a:prstGeom prst="rect">
            <a:avLst/>
          </a:prstGeom>
          <a:noFill/>
          <a:ln w="9525">
            <a:noFill/>
            <a:miter lim="800000"/>
            <a:headEnd/>
            <a:tailEnd/>
          </a:ln>
        </p:spPr>
        <p:txBody>
          <a:bodyPr>
            <a:spAutoFit/>
          </a:bodyPr>
          <a:lstStyle/>
          <a:p>
            <a:pPr algn="ctr" eaLnBrk="0" hangingPunct="0"/>
            <a:r>
              <a:rPr lang="en-US">
                <a:solidFill>
                  <a:schemeClr val="tx2"/>
                </a:solidFill>
              </a:rPr>
              <a:t>[$8/W using base rate structure]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1160463"/>
            <a:ext cx="8229600" cy="1150937"/>
          </a:xfrm>
          <a:prstGeom prst="rect">
            <a:avLst/>
          </a:prstGeom>
          <a:noFill/>
          <a:ln w="9525">
            <a:noFill/>
            <a:miter lim="800000"/>
            <a:headEnd/>
            <a:tailEnd/>
          </a:ln>
        </p:spPr>
        <p:txBody>
          <a:bodyPr anchor="ctr"/>
          <a:lstStyle/>
          <a:p>
            <a:pPr algn="ctr" eaLnBrk="0" hangingPunct="0">
              <a:defRPr/>
            </a:pPr>
            <a:r>
              <a:rPr lang="en-US" sz="3200" dirty="0">
                <a:solidFill>
                  <a:schemeClr val="tx2"/>
                </a:solidFill>
                <a:latin typeface="+mj-lt"/>
                <a:ea typeface="+mj-ea"/>
                <a:cs typeface="+mj-cs"/>
              </a:rPr>
              <a:t>Solar is at or near grid cost parity:</a:t>
            </a:r>
          </a:p>
          <a:p>
            <a:pPr algn="ctr" eaLnBrk="0" hangingPunct="0">
              <a:defRPr/>
            </a:pPr>
            <a:r>
              <a:rPr lang="en-US" sz="3200" b="1" dirty="0">
                <a:solidFill>
                  <a:schemeClr val="tx2"/>
                </a:solidFill>
                <a:latin typeface="+mj-lt"/>
                <a:ea typeface="+mj-ea"/>
                <a:cs typeface="+mj-cs"/>
              </a:rPr>
              <a:t>Increase in electricity price for PV breakeven</a:t>
            </a:r>
            <a:endParaRPr lang="en-US" sz="2400" b="1" dirty="0">
              <a:solidFill>
                <a:schemeClr val="tx2"/>
              </a:solidFill>
              <a:latin typeface="+mj-lt"/>
              <a:ea typeface="+mj-ea"/>
              <a:cs typeface="+mj-cs"/>
            </a:endParaRPr>
          </a:p>
        </p:txBody>
      </p:sp>
      <p:sp>
        <p:nvSpPr>
          <p:cNvPr id="5" name="TextBox 4"/>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75779" name="Rectangle 1"/>
          <p:cNvSpPr>
            <a:spLocks noChangeArrowheads="1"/>
          </p:cNvSpPr>
          <p:nvPr/>
        </p:nvSpPr>
        <p:spPr bwMode="auto">
          <a:xfrm>
            <a:off x="457200" y="3074988"/>
            <a:ext cx="2209800" cy="646112"/>
          </a:xfrm>
          <a:prstGeom prst="rect">
            <a:avLst/>
          </a:prstGeom>
          <a:noFill/>
          <a:ln w="9525">
            <a:noFill/>
            <a:miter lim="800000"/>
            <a:headEnd/>
            <a:tailEnd/>
          </a:ln>
        </p:spPr>
        <p:txBody>
          <a:bodyPr>
            <a:spAutoFit/>
          </a:bodyPr>
          <a:lstStyle/>
          <a:p>
            <a:pPr algn="ctr" eaLnBrk="0" hangingPunct="0"/>
            <a:r>
              <a:rPr lang="en-US">
                <a:solidFill>
                  <a:schemeClr val="tx2"/>
                </a:solidFill>
              </a:rPr>
              <a:t>[$3.5/W using base rate structure]</a:t>
            </a:r>
          </a:p>
        </p:txBody>
      </p:sp>
      <p:pic>
        <p:nvPicPr>
          <p:cNvPr id="75780" name="Picture 2"/>
          <p:cNvPicPr>
            <a:picLocks noChangeAspect="1" noChangeArrowheads="1"/>
          </p:cNvPicPr>
          <p:nvPr/>
        </p:nvPicPr>
        <p:blipFill>
          <a:blip r:embed="rId3" cstate="print"/>
          <a:srcRect/>
          <a:stretch>
            <a:fillRect/>
          </a:stretch>
        </p:blipFill>
        <p:spPr bwMode="auto">
          <a:xfrm>
            <a:off x="2908300" y="2205038"/>
            <a:ext cx="5600700" cy="3725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smtClean="0"/>
              <a:t>Myth:</a:t>
            </a:r>
          </a:p>
        </p:txBody>
      </p:sp>
      <p:pic>
        <p:nvPicPr>
          <p:cNvPr id="77826" name="Picture 15" descr="C:\Documents and Settings\aluehke\Local Settings\Temporary Internet Files\Content.IE5\BFYL98V7\MC900324452[1].wmf"/>
          <p:cNvPicPr>
            <a:picLocks noChangeAspect="1" noChangeArrowheads="1"/>
          </p:cNvPicPr>
          <p:nvPr/>
        </p:nvPicPr>
        <p:blipFill>
          <a:blip r:embed="rId3" cstate="print"/>
          <a:srcRect/>
          <a:stretch>
            <a:fillRect/>
          </a:stretch>
        </p:blipFill>
        <p:spPr bwMode="auto">
          <a:xfrm>
            <a:off x="312738" y="3429000"/>
            <a:ext cx="3063875" cy="2667000"/>
          </a:xfrm>
          <a:prstGeom prst="rect">
            <a:avLst/>
          </a:prstGeom>
          <a:noFill/>
          <a:ln w="9525">
            <a:noFill/>
            <a:miter lim="800000"/>
            <a:headEnd/>
            <a:tailEnd/>
          </a:ln>
        </p:spPr>
      </p:pic>
      <p:sp>
        <p:nvSpPr>
          <p:cNvPr id="77827" name="AutoShape 15"/>
          <p:cNvSpPr>
            <a:spLocks noChangeArrowheads="1"/>
          </p:cNvSpPr>
          <p:nvPr/>
        </p:nvSpPr>
        <p:spPr bwMode="auto">
          <a:xfrm>
            <a:off x="3810000" y="1905000"/>
            <a:ext cx="4405313" cy="2701925"/>
          </a:xfrm>
          <a:prstGeom prst="cloudCallout">
            <a:avLst>
              <a:gd name="adj1" fmla="val -66241"/>
              <a:gd name="adj2" fmla="val 4305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technology is immature and inefficient!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p:cNvSpPr>
          <p:nvPr>
            <p:ph type="title"/>
          </p:nvPr>
        </p:nvSpPr>
        <p:spPr/>
        <p:txBody>
          <a:bodyPr>
            <a:normAutofit fontScale="90000"/>
          </a:bodyPr>
          <a:lstStyle/>
          <a:p>
            <a:pPr>
              <a:defRPr/>
            </a:pPr>
            <a:r>
              <a:rPr lang="en-US" sz="4000" dirty="0" smtClean="0">
                <a:ea typeface="ＭＳ Ｐゴシック"/>
              </a:rPr>
              <a:t>Solar technologies have matured and are becoming more efficient</a:t>
            </a:r>
          </a:p>
        </p:txBody>
      </p:sp>
      <p:graphicFrame>
        <p:nvGraphicFramePr>
          <p:cNvPr id="5" name="Diagram 4"/>
          <p:cNvGraphicFramePr/>
          <p:nvPr/>
        </p:nvGraphicFramePr>
        <p:xfrm>
          <a:off x="1744663" y="2565400"/>
          <a:ext cx="5608637" cy="338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cxnSp>
        <p:nvCxnSpPr>
          <p:cNvPr id="8" name="Straight Arrow Connector 7"/>
          <p:cNvCxnSpPr/>
          <p:nvPr/>
        </p:nvCxnSpPr>
        <p:spPr>
          <a:xfrm>
            <a:off x="5902325" y="4876800"/>
            <a:ext cx="70167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2425700" y="4891088"/>
            <a:ext cx="7366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854" name="TextBox 11"/>
          <p:cNvSpPr txBox="1">
            <a:spLocks noChangeArrowheads="1"/>
          </p:cNvSpPr>
          <p:nvPr/>
        </p:nvSpPr>
        <p:spPr bwMode="auto">
          <a:xfrm>
            <a:off x="6629400" y="4686300"/>
            <a:ext cx="2441575" cy="646113"/>
          </a:xfrm>
          <a:prstGeom prst="rect">
            <a:avLst/>
          </a:prstGeom>
          <a:noFill/>
          <a:ln w="9525">
            <a:noFill/>
            <a:miter lim="800000"/>
            <a:headEnd/>
            <a:tailEnd/>
          </a:ln>
        </p:spPr>
        <p:txBody>
          <a:bodyPr>
            <a:spAutoFit/>
          </a:bodyPr>
          <a:lstStyle/>
          <a:p>
            <a:r>
              <a:rPr lang="en-US"/>
              <a:t>Solar Thermal: SRCC OG-100, OG-300</a:t>
            </a:r>
          </a:p>
        </p:txBody>
      </p:sp>
      <p:sp>
        <p:nvSpPr>
          <p:cNvPr id="78855" name="TextBox 16"/>
          <p:cNvSpPr txBox="1">
            <a:spLocks noChangeArrowheads="1"/>
          </p:cNvSpPr>
          <p:nvPr/>
        </p:nvSpPr>
        <p:spPr bwMode="auto">
          <a:xfrm>
            <a:off x="257175" y="4686300"/>
            <a:ext cx="2184400" cy="369888"/>
          </a:xfrm>
          <a:prstGeom prst="rect">
            <a:avLst/>
          </a:prstGeom>
          <a:noFill/>
          <a:ln w="9525">
            <a:noFill/>
            <a:miter lim="800000"/>
            <a:headEnd/>
            <a:tailEnd/>
          </a:ln>
        </p:spPr>
        <p:txBody>
          <a:bodyPr>
            <a:spAutoFit/>
          </a:bodyPr>
          <a:lstStyle/>
          <a:p>
            <a:r>
              <a:rPr lang="en-US"/>
              <a:t>PV: UL-1703, CEC </a:t>
            </a:r>
          </a:p>
        </p:txBody>
      </p:sp>
      <p:cxnSp>
        <p:nvCxnSpPr>
          <p:cNvPr id="18" name="Straight Arrow Connector 17"/>
          <p:cNvCxnSpPr/>
          <p:nvPr/>
        </p:nvCxnSpPr>
        <p:spPr>
          <a:xfrm rot="10800000">
            <a:off x="2441575" y="5359400"/>
            <a:ext cx="736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8857" name="TextBox 22"/>
          <p:cNvSpPr txBox="1">
            <a:spLocks noChangeArrowheads="1"/>
          </p:cNvSpPr>
          <p:nvPr/>
        </p:nvSpPr>
        <p:spPr bwMode="auto">
          <a:xfrm>
            <a:off x="239713" y="5178425"/>
            <a:ext cx="2201862" cy="646113"/>
          </a:xfrm>
          <a:prstGeom prst="rect">
            <a:avLst/>
          </a:prstGeom>
          <a:noFill/>
          <a:ln w="9525">
            <a:noFill/>
            <a:miter lim="800000"/>
            <a:headEnd/>
            <a:tailEnd/>
          </a:ln>
        </p:spPr>
        <p:txBody>
          <a:bodyPr>
            <a:spAutoFit/>
          </a:bodyPr>
          <a:lstStyle/>
          <a:p>
            <a:r>
              <a:rPr lang="en-US"/>
              <a:t>Inverters: UL -1741, CEC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smtClean="0"/>
              <a:t>Myth:</a:t>
            </a:r>
          </a:p>
        </p:txBody>
      </p:sp>
      <p:pic>
        <p:nvPicPr>
          <p:cNvPr id="80898" name="Picture 17" descr="C:\Documents and Settings\aluehke\Local Settings\Temporary Internet Files\Content.IE5\0HQHO5IR\MC900065097[1].wmf"/>
          <p:cNvPicPr>
            <a:picLocks noChangeAspect="1" noChangeArrowheads="1"/>
          </p:cNvPicPr>
          <p:nvPr/>
        </p:nvPicPr>
        <p:blipFill>
          <a:blip r:embed="rId3" cstate="print"/>
          <a:srcRect/>
          <a:stretch>
            <a:fillRect/>
          </a:stretch>
        </p:blipFill>
        <p:spPr bwMode="auto">
          <a:xfrm>
            <a:off x="706438" y="3341688"/>
            <a:ext cx="2982912" cy="2565400"/>
          </a:xfrm>
          <a:prstGeom prst="rect">
            <a:avLst/>
          </a:prstGeom>
          <a:noFill/>
          <a:ln w="9525">
            <a:noFill/>
            <a:miter lim="800000"/>
            <a:headEnd/>
            <a:tailEnd/>
          </a:ln>
        </p:spPr>
      </p:pic>
      <p:sp>
        <p:nvSpPr>
          <p:cNvPr id="80899" name="AutoShape 11"/>
          <p:cNvSpPr>
            <a:spLocks noChangeArrowheads="1"/>
          </p:cNvSpPr>
          <p:nvPr/>
        </p:nvSpPr>
        <p:spPr bwMode="auto">
          <a:xfrm>
            <a:off x="3689350" y="2139950"/>
            <a:ext cx="3778250" cy="3090863"/>
          </a:xfrm>
          <a:prstGeom prst="cloudCallout">
            <a:avLst>
              <a:gd name="adj1" fmla="val -67208"/>
              <a:gd name="adj2" fmla="val -2014"/>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takes more energy to produce than it produces!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81"/>
          <p:cNvSpPr>
            <a:spLocks noGrp="1"/>
          </p:cNvSpPr>
          <p:nvPr>
            <p:ph type="title"/>
          </p:nvPr>
        </p:nvSpPr>
        <p:spPr>
          <a:xfrm>
            <a:off x="914400" y="1104900"/>
            <a:ext cx="7239000" cy="1143000"/>
          </a:xfrm>
        </p:spPr>
        <p:txBody>
          <a:bodyPr/>
          <a:lstStyle/>
          <a:p>
            <a:pPr eaLnBrk="1" hangingPunct="1"/>
            <a:r>
              <a:rPr lang="en-US" sz="3100" smtClean="0"/>
              <a:t>PV modules produce </a:t>
            </a:r>
            <a:r>
              <a:rPr lang="en-US" sz="3100" b="1" i="1" smtClean="0"/>
              <a:t>FAR</a:t>
            </a:r>
            <a:r>
              <a:rPr lang="en-US" sz="3100" smtClean="0"/>
              <a:t> more energy than is consumed in manufacturing them</a:t>
            </a:r>
          </a:p>
        </p:txBody>
      </p:sp>
      <p:sp>
        <p:nvSpPr>
          <p:cNvPr id="81922" name="TextBox 6"/>
          <p:cNvSpPr txBox="1">
            <a:spLocks noChangeArrowheads="1"/>
          </p:cNvSpPr>
          <p:nvPr/>
        </p:nvSpPr>
        <p:spPr bwMode="auto">
          <a:xfrm rot="-5400000">
            <a:off x="-1152524" y="3973512"/>
            <a:ext cx="2806700" cy="307975"/>
          </a:xfrm>
          <a:prstGeom prst="rect">
            <a:avLst/>
          </a:prstGeom>
          <a:noFill/>
          <a:ln w="9525">
            <a:noFill/>
            <a:miter lim="800000"/>
            <a:headEnd/>
            <a:tailEnd/>
          </a:ln>
        </p:spPr>
        <p:txBody>
          <a:bodyPr>
            <a:spAutoFit/>
          </a:bodyPr>
          <a:lstStyle/>
          <a:p>
            <a:r>
              <a:rPr lang="en-US" sz="1400" b="1"/>
              <a:t>Energy payback for rooftop PV</a:t>
            </a:r>
          </a:p>
        </p:txBody>
      </p:sp>
      <p:pic>
        <p:nvPicPr>
          <p:cNvPr id="81923" name="Picture 2"/>
          <p:cNvPicPr>
            <a:picLocks noChangeAspect="1" noChangeArrowheads="1"/>
          </p:cNvPicPr>
          <p:nvPr/>
        </p:nvPicPr>
        <p:blipFill>
          <a:blip r:embed="rId3" cstate="print"/>
          <a:srcRect/>
          <a:stretch>
            <a:fillRect/>
          </a:stretch>
        </p:blipFill>
        <p:spPr bwMode="auto">
          <a:xfrm>
            <a:off x="404813" y="2138363"/>
            <a:ext cx="8580437" cy="3978275"/>
          </a:xfrm>
          <a:prstGeom prst="rect">
            <a:avLst/>
          </a:prstGeom>
          <a:noFill/>
          <a:ln w="9525">
            <a:noFill/>
            <a:miter lim="800000"/>
            <a:headEnd/>
            <a:tailEnd/>
          </a:ln>
        </p:spPr>
      </p:pic>
      <p:sp>
        <p:nvSpPr>
          <p:cNvPr id="6" name="TextBox 5"/>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64515" name="TextBox 3"/>
          <p:cNvSpPr txBox="1">
            <a:spLocks noChangeArrowheads="1"/>
          </p:cNvSpPr>
          <p:nvPr/>
        </p:nvSpPr>
        <p:spPr bwMode="auto">
          <a:xfrm>
            <a:off x="3400425" y="6022975"/>
            <a:ext cx="5715000" cy="25400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sz="1050" dirty="0">
                <a:cs typeface="+mn-cs"/>
              </a:rPr>
              <a:t>Source: NREL, PV FAQs, </a:t>
            </a:r>
            <a:r>
              <a:rPr lang="en-US" sz="1050" i="1" dirty="0">
                <a:cs typeface="+mn-cs"/>
              </a:rPr>
              <a:t>What is the Energy Payback for PV</a:t>
            </a:r>
            <a:endParaRPr lang="en-US" sz="1050" dirty="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smtClean="0"/>
              <a:t>Myth:</a:t>
            </a:r>
          </a:p>
        </p:txBody>
      </p:sp>
      <p:pic>
        <p:nvPicPr>
          <p:cNvPr id="83970" name="Picture 7" descr="C:\Documents and Settings\aluehke\Local Settings\Temporary Internet Files\Content.IE5\PDKR86G4\MC900057965[1].wmf"/>
          <p:cNvPicPr>
            <a:picLocks noChangeAspect="1" noChangeArrowheads="1"/>
          </p:cNvPicPr>
          <p:nvPr/>
        </p:nvPicPr>
        <p:blipFill>
          <a:blip r:embed="rId3" cstate="print"/>
          <a:srcRect/>
          <a:stretch>
            <a:fillRect/>
          </a:stretch>
        </p:blipFill>
        <p:spPr bwMode="auto">
          <a:xfrm>
            <a:off x="581025" y="3276600"/>
            <a:ext cx="3054350" cy="2359025"/>
          </a:xfrm>
          <a:prstGeom prst="rect">
            <a:avLst/>
          </a:prstGeom>
          <a:noFill/>
          <a:ln w="9525">
            <a:noFill/>
            <a:miter lim="800000"/>
            <a:headEnd/>
            <a:tailEnd/>
          </a:ln>
        </p:spPr>
      </p:pic>
      <p:sp>
        <p:nvSpPr>
          <p:cNvPr id="83971" name="AutoShape 14"/>
          <p:cNvSpPr>
            <a:spLocks noChangeArrowheads="1"/>
          </p:cNvSpPr>
          <p:nvPr/>
        </p:nvSpPr>
        <p:spPr bwMode="auto">
          <a:xfrm>
            <a:off x="4456113" y="2287588"/>
            <a:ext cx="4230687" cy="2535237"/>
          </a:xfrm>
          <a:prstGeom prst="cloudCallout">
            <a:avLst>
              <a:gd name="adj1" fmla="val -102907"/>
              <a:gd name="adj2" fmla="val 268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only for tree-huggers!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smtClean="0"/>
              <a:t>Solar is for Every One</a:t>
            </a:r>
          </a:p>
        </p:txBody>
      </p:sp>
      <p:sp>
        <p:nvSpPr>
          <p:cNvPr id="3" name="Content Placeholder 2"/>
          <p:cNvSpPr>
            <a:spLocks noGrp="1"/>
          </p:cNvSpPr>
          <p:nvPr>
            <p:ph idx="1"/>
          </p:nvPr>
        </p:nvSpPr>
        <p:spPr>
          <a:xfrm>
            <a:off x="457200" y="3048000"/>
            <a:ext cx="4127500" cy="2309813"/>
          </a:xfrm>
        </p:spPr>
        <p:txBody>
          <a:bodyPr>
            <a:normAutofit fontScale="92500" lnSpcReduction="10000"/>
          </a:bodyPr>
          <a:lstStyle/>
          <a:p>
            <a:pPr>
              <a:lnSpc>
                <a:spcPct val="90000"/>
              </a:lnSpc>
              <a:buFont typeface="Arial" pitchFamily="34" charset="0"/>
              <a:buChar char="•"/>
              <a:defRPr/>
            </a:pPr>
            <a:r>
              <a:rPr lang="en-US" dirty="0"/>
              <a:t>Emergency Response Units</a:t>
            </a:r>
          </a:p>
          <a:p>
            <a:pPr>
              <a:lnSpc>
                <a:spcPct val="90000"/>
              </a:lnSpc>
              <a:buFont typeface="Arial" pitchFamily="34" charset="0"/>
              <a:buChar char="•"/>
              <a:defRPr/>
            </a:pPr>
            <a:r>
              <a:rPr lang="en-US" dirty="0" smtClean="0"/>
              <a:t>Military</a:t>
            </a:r>
          </a:p>
          <a:p>
            <a:pPr>
              <a:lnSpc>
                <a:spcPct val="90000"/>
              </a:lnSpc>
              <a:buFont typeface="Arial" pitchFamily="34" charset="0"/>
              <a:buChar char="•"/>
              <a:defRPr/>
            </a:pPr>
            <a:r>
              <a:rPr lang="en-US" dirty="0" smtClean="0"/>
              <a:t>Large Retailers</a:t>
            </a:r>
          </a:p>
          <a:p>
            <a:pPr>
              <a:lnSpc>
                <a:spcPct val="90000"/>
              </a:lnSpc>
              <a:buFont typeface="Arial" pitchFamily="34" charset="0"/>
              <a:buChar char="•"/>
              <a:defRPr/>
            </a:pPr>
            <a:r>
              <a:rPr lang="en-US" dirty="0" smtClean="0"/>
              <a:t>Financial Institutions</a:t>
            </a:r>
            <a:endParaRPr lang="en-US" dirty="0"/>
          </a:p>
        </p:txBody>
      </p:sp>
      <p:sp>
        <p:nvSpPr>
          <p:cNvPr id="84995" name="Rectangle 4"/>
          <p:cNvSpPr>
            <a:spLocks noChangeArrowheads="1"/>
          </p:cNvSpPr>
          <p:nvPr/>
        </p:nvSpPr>
        <p:spPr bwMode="auto">
          <a:xfrm>
            <a:off x="603250" y="2257425"/>
            <a:ext cx="7937500" cy="479425"/>
          </a:xfrm>
          <a:prstGeom prst="rect">
            <a:avLst/>
          </a:prstGeom>
          <a:noFill/>
          <a:ln w="9525">
            <a:noFill/>
            <a:miter lim="800000"/>
            <a:headEnd/>
            <a:tailEnd/>
          </a:ln>
        </p:spPr>
        <p:txBody>
          <a:bodyPr>
            <a:spAutoFit/>
          </a:bodyPr>
          <a:lstStyle/>
          <a:p>
            <a:pPr>
              <a:lnSpc>
                <a:spcPct val="90000"/>
              </a:lnSpc>
            </a:pPr>
            <a:r>
              <a:rPr lang="en-US" sz="2800" b="1" i="1"/>
              <a:t>94% of Americans want to see more solar!*</a:t>
            </a:r>
          </a:p>
        </p:txBody>
      </p:sp>
      <p:sp>
        <p:nvSpPr>
          <p:cNvPr id="84996" name="TextBox 5"/>
          <p:cNvSpPr txBox="1">
            <a:spLocks noChangeArrowheads="1"/>
          </p:cNvSpPr>
          <p:nvPr/>
        </p:nvSpPr>
        <p:spPr bwMode="auto">
          <a:xfrm>
            <a:off x="0" y="5776913"/>
            <a:ext cx="4251325" cy="461962"/>
          </a:xfrm>
          <a:prstGeom prst="rect">
            <a:avLst/>
          </a:prstGeom>
          <a:noFill/>
          <a:ln w="9525">
            <a:noFill/>
            <a:miter lim="800000"/>
            <a:headEnd/>
            <a:tailEnd/>
          </a:ln>
        </p:spPr>
        <p:txBody>
          <a:bodyPr wrap="none">
            <a:spAutoFit/>
          </a:bodyPr>
          <a:lstStyle/>
          <a:p>
            <a:r>
              <a:rPr lang="en-US" sz="1200"/>
              <a:t>*Source: Schott Barometer:  </a:t>
            </a:r>
          </a:p>
          <a:p>
            <a:r>
              <a:rPr lang="en-US" sz="1200"/>
              <a:t>http://www.us.schott.com/english/news/index.html?NID=358</a:t>
            </a:r>
          </a:p>
        </p:txBody>
      </p:sp>
      <p:pic>
        <p:nvPicPr>
          <p:cNvPr id="84997" name="Picture 6"/>
          <p:cNvPicPr>
            <a:picLocks noChangeAspect="1" noChangeArrowheads="1"/>
          </p:cNvPicPr>
          <p:nvPr/>
        </p:nvPicPr>
        <p:blipFill>
          <a:blip r:embed="rId3" cstate="print"/>
          <a:srcRect/>
          <a:stretch>
            <a:fillRect/>
          </a:stretch>
        </p:blipFill>
        <p:spPr bwMode="auto">
          <a:xfrm>
            <a:off x="5372100" y="3421063"/>
            <a:ext cx="3570288" cy="2108200"/>
          </a:xfrm>
          <a:prstGeom prst="rect">
            <a:avLst/>
          </a:prstGeom>
          <a:noFill/>
          <a:ln w="9525">
            <a:solidFill>
              <a:schemeClr val="tx1"/>
            </a:solidFill>
            <a:miter lim="800000"/>
            <a:headEnd/>
            <a:tailEnd/>
          </a:ln>
        </p:spPr>
      </p:pic>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pic>
        <p:nvPicPr>
          <p:cNvPr id="84999" name="Picture 2"/>
          <p:cNvPicPr>
            <a:picLocks noChangeAspect="1" noChangeArrowheads="1"/>
          </p:cNvPicPr>
          <p:nvPr/>
        </p:nvPicPr>
        <p:blipFill>
          <a:blip r:embed="rId4" cstate="print"/>
          <a:srcRect/>
          <a:stretch>
            <a:fillRect/>
          </a:stretch>
        </p:blipFill>
        <p:spPr bwMode="auto">
          <a:xfrm>
            <a:off x="3694113" y="3578225"/>
            <a:ext cx="1462087" cy="1201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smtClean="0"/>
              <a:t>Myth:</a:t>
            </a:r>
          </a:p>
        </p:txBody>
      </p:sp>
      <p:pic>
        <p:nvPicPr>
          <p:cNvPr id="87042" name="Picture 21" descr="C:\Documents and Settings\aluehke\Local Settings\Temporary Internet Files\Content.IE5\BFYL98V7\MC900027656[1].wmf"/>
          <p:cNvPicPr>
            <a:picLocks noChangeAspect="1" noChangeArrowheads="1"/>
          </p:cNvPicPr>
          <p:nvPr/>
        </p:nvPicPr>
        <p:blipFill>
          <a:blip r:embed="rId3" cstate="print"/>
          <a:srcRect/>
          <a:stretch>
            <a:fillRect/>
          </a:stretch>
        </p:blipFill>
        <p:spPr bwMode="auto">
          <a:xfrm>
            <a:off x="5462588" y="1808163"/>
            <a:ext cx="2462212" cy="2863850"/>
          </a:xfrm>
          <a:prstGeom prst="rect">
            <a:avLst/>
          </a:prstGeom>
          <a:noFill/>
          <a:ln w="9525">
            <a:noFill/>
            <a:miter lim="800000"/>
            <a:headEnd/>
            <a:tailEnd/>
          </a:ln>
        </p:spPr>
      </p:pic>
      <p:sp>
        <p:nvSpPr>
          <p:cNvPr id="87043" name="AutoShape 13"/>
          <p:cNvSpPr>
            <a:spLocks noChangeArrowheads="1"/>
          </p:cNvSpPr>
          <p:nvPr/>
        </p:nvSpPr>
        <p:spPr bwMode="auto">
          <a:xfrm>
            <a:off x="990600" y="3048000"/>
            <a:ext cx="4038600" cy="28194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doesn’t work in the north (or in the south!)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9"/>
          <p:cNvSpPr>
            <a:spLocks noGrp="1"/>
          </p:cNvSpPr>
          <p:nvPr>
            <p:ph type="title"/>
          </p:nvPr>
        </p:nvSpPr>
        <p:spPr>
          <a:xfrm>
            <a:off x="0" y="1143000"/>
            <a:ext cx="9144000" cy="939800"/>
          </a:xfrm>
        </p:spPr>
        <p:txBody>
          <a:bodyPr>
            <a:normAutofit fontScale="90000"/>
          </a:bodyPr>
          <a:lstStyle/>
          <a:p>
            <a:pPr>
              <a:defRPr/>
            </a:pPr>
            <a:r>
              <a:rPr lang="en-US" sz="4000" dirty="0" smtClean="0">
                <a:ea typeface="ＭＳ Ｐゴシック"/>
              </a:rPr>
              <a:t>Solar works in </a:t>
            </a:r>
            <a:r>
              <a:rPr lang="en-US" sz="4000" b="1" i="1" dirty="0" smtClean="0">
                <a:ea typeface="ＭＳ Ｐゴシック"/>
              </a:rPr>
              <a:t>all</a:t>
            </a:r>
            <a:r>
              <a:rPr lang="en-US" sz="4000" dirty="0" smtClean="0">
                <a:ea typeface="ＭＳ Ｐゴシック"/>
              </a:rPr>
              <a:t> parts of the continental U.S.</a:t>
            </a:r>
          </a:p>
        </p:txBody>
      </p:sp>
      <p:pic>
        <p:nvPicPr>
          <p:cNvPr id="88066" name="Picture 5"/>
          <p:cNvPicPr>
            <a:picLocks noChangeAspect="1" noChangeArrowheads="1"/>
          </p:cNvPicPr>
          <p:nvPr/>
        </p:nvPicPr>
        <p:blipFill>
          <a:blip r:embed="rId3" cstate="print"/>
          <a:srcRect/>
          <a:stretch>
            <a:fillRect/>
          </a:stretch>
        </p:blipFill>
        <p:spPr bwMode="auto">
          <a:xfrm>
            <a:off x="1552575" y="1984375"/>
            <a:ext cx="6038850" cy="4024313"/>
          </a:xfrm>
          <a:prstGeom prst="rect">
            <a:avLst/>
          </a:prstGeom>
          <a:noFill/>
          <a:ln w="9525">
            <a:noFill/>
            <a:miter lim="800000"/>
            <a:headEnd/>
            <a:tailEnd/>
          </a:ln>
        </p:spPr>
      </p:pic>
      <p:sp>
        <p:nvSpPr>
          <p:cNvPr id="88067" name="Rectangle 6"/>
          <p:cNvSpPr>
            <a:spLocks noChangeArrowheads="1"/>
          </p:cNvSpPr>
          <p:nvPr/>
        </p:nvSpPr>
        <p:spPr bwMode="auto">
          <a:xfrm>
            <a:off x="-39688" y="6315075"/>
            <a:ext cx="5508626"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Source: http://www.nrel.gov/gis/images/us_germany_spain/pvmap_usgermanyspain%20poster-01.jpg</a:t>
            </a:r>
          </a:p>
        </p:txBody>
      </p:sp>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4" descr="usa-map.jpg"/>
          <p:cNvPicPr>
            <a:picLocks noChangeAspect="1"/>
          </p:cNvPicPr>
          <p:nvPr/>
        </p:nvPicPr>
        <p:blipFill>
          <a:blip r:embed="rId3"/>
          <a:srcRect/>
          <a:stretch>
            <a:fillRect/>
          </a:stretch>
        </p:blipFill>
        <p:spPr bwMode="auto">
          <a:xfrm>
            <a:off x="-161925" y="0"/>
            <a:ext cx="9532938" cy="6858000"/>
          </a:xfrm>
          <a:prstGeom prst="rect">
            <a:avLst/>
          </a:prstGeom>
          <a:noFill/>
          <a:ln w="9525">
            <a:noFill/>
            <a:miter lim="800000"/>
            <a:headEnd/>
            <a:tailEnd/>
          </a:ln>
        </p:spPr>
      </p:pic>
      <p:pic>
        <p:nvPicPr>
          <p:cNvPr id="14339" name="Content Placeholder 4" descr="08466.jpg"/>
          <p:cNvPicPr>
            <a:picLocks noGrp="1" noChangeAspect="1"/>
          </p:cNvPicPr>
          <p:nvPr>
            <p:ph sz="half" idx="2"/>
          </p:nvPr>
        </p:nvPicPr>
        <p:blipFill>
          <a:blip r:embed="rId4"/>
          <a:srcRect/>
          <a:stretch>
            <a:fillRect/>
          </a:stretch>
        </p:blipFill>
        <p:spPr>
          <a:xfrm>
            <a:off x="193675" y="2185988"/>
            <a:ext cx="1958975" cy="1309687"/>
          </a:xfrm>
        </p:spPr>
      </p:pic>
      <p:pic>
        <p:nvPicPr>
          <p:cNvPr id="14340" name="Picture 5" descr="08467.jpg"/>
          <p:cNvPicPr>
            <a:picLocks noChangeAspect="1"/>
          </p:cNvPicPr>
          <p:nvPr/>
        </p:nvPicPr>
        <p:blipFill>
          <a:blip r:embed="rId5"/>
          <a:srcRect/>
          <a:stretch>
            <a:fillRect/>
          </a:stretch>
        </p:blipFill>
        <p:spPr bwMode="auto">
          <a:xfrm>
            <a:off x="2327275" y="798513"/>
            <a:ext cx="1760538" cy="1168400"/>
          </a:xfrm>
          <a:prstGeom prst="rect">
            <a:avLst/>
          </a:prstGeom>
          <a:noFill/>
          <a:ln w="9525">
            <a:noFill/>
            <a:miter lim="800000"/>
            <a:headEnd/>
            <a:tailEnd/>
          </a:ln>
        </p:spPr>
      </p:pic>
      <p:pic>
        <p:nvPicPr>
          <p:cNvPr id="14341" name="Picture 6" descr="18066.jpg"/>
          <p:cNvPicPr>
            <a:picLocks noChangeAspect="1"/>
          </p:cNvPicPr>
          <p:nvPr/>
        </p:nvPicPr>
        <p:blipFill>
          <a:blip r:embed="rId6"/>
          <a:srcRect/>
          <a:stretch>
            <a:fillRect/>
          </a:stretch>
        </p:blipFill>
        <p:spPr bwMode="auto">
          <a:xfrm>
            <a:off x="4430713" y="1168400"/>
            <a:ext cx="1689100" cy="1268413"/>
          </a:xfrm>
          <a:prstGeom prst="rect">
            <a:avLst/>
          </a:prstGeom>
          <a:noFill/>
          <a:ln w="9525">
            <a:noFill/>
            <a:miter lim="800000"/>
            <a:headEnd/>
            <a:tailEnd/>
          </a:ln>
        </p:spPr>
      </p:pic>
      <p:pic>
        <p:nvPicPr>
          <p:cNvPr id="14342" name="Picture 7" descr="08856.jpg"/>
          <p:cNvPicPr>
            <a:picLocks noChangeAspect="1"/>
          </p:cNvPicPr>
          <p:nvPr/>
        </p:nvPicPr>
        <p:blipFill>
          <a:blip r:embed="rId7"/>
          <a:srcRect/>
          <a:stretch>
            <a:fillRect/>
          </a:stretch>
        </p:blipFill>
        <p:spPr bwMode="auto">
          <a:xfrm>
            <a:off x="7350125" y="1555750"/>
            <a:ext cx="1338263" cy="1025525"/>
          </a:xfrm>
          <a:prstGeom prst="rect">
            <a:avLst/>
          </a:prstGeom>
          <a:noFill/>
          <a:ln w="9525">
            <a:noFill/>
            <a:miter lim="800000"/>
            <a:headEnd/>
            <a:tailEnd/>
          </a:ln>
        </p:spPr>
      </p:pic>
      <p:pic>
        <p:nvPicPr>
          <p:cNvPr id="14343" name="Picture 8" descr="09714.jpg"/>
          <p:cNvPicPr>
            <a:picLocks noChangeAspect="1"/>
          </p:cNvPicPr>
          <p:nvPr/>
        </p:nvPicPr>
        <p:blipFill>
          <a:blip r:embed="rId8"/>
          <a:srcRect/>
          <a:stretch>
            <a:fillRect/>
          </a:stretch>
        </p:blipFill>
        <p:spPr bwMode="auto">
          <a:xfrm>
            <a:off x="4370388" y="2655888"/>
            <a:ext cx="1787525" cy="1174750"/>
          </a:xfrm>
          <a:prstGeom prst="rect">
            <a:avLst/>
          </a:prstGeom>
          <a:noFill/>
          <a:ln w="9525">
            <a:noFill/>
            <a:miter lim="800000"/>
            <a:headEnd/>
            <a:tailEnd/>
          </a:ln>
        </p:spPr>
      </p:pic>
      <p:pic>
        <p:nvPicPr>
          <p:cNvPr id="14344" name="Picture 9" descr="15679.jpg"/>
          <p:cNvPicPr>
            <a:picLocks noChangeAspect="1"/>
          </p:cNvPicPr>
          <p:nvPr/>
        </p:nvPicPr>
        <p:blipFill>
          <a:blip r:embed="rId9"/>
          <a:srcRect/>
          <a:stretch>
            <a:fillRect/>
          </a:stretch>
        </p:blipFill>
        <p:spPr bwMode="auto">
          <a:xfrm>
            <a:off x="498475" y="471488"/>
            <a:ext cx="1524000" cy="1143000"/>
          </a:xfrm>
          <a:prstGeom prst="rect">
            <a:avLst/>
          </a:prstGeom>
          <a:noFill/>
          <a:ln w="9525">
            <a:noFill/>
            <a:miter lim="800000"/>
            <a:headEnd/>
            <a:tailEnd/>
          </a:ln>
        </p:spPr>
      </p:pic>
      <p:pic>
        <p:nvPicPr>
          <p:cNvPr id="14345" name="Picture 10" descr="17357.jpg"/>
          <p:cNvPicPr>
            <a:picLocks noChangeAspect="1"/>
          </p:cNvPicPr>
          <p:nvPr/>
        </p:nvPicPr>
        <p:blipFill>
          <a:blip r:embed="rId10"/>
          <a:srcRect/>
          <a:stretch>
            <a:fillRect/>
          </a:stretch>
        </p:blipFill>
        <p:spPr bwMode="auto">
          <a:xfrm>
            <a:off x="5429250" y="4189413"/>
            <a:ext cx="1754188" cy="1169987"/>
          </a:xfrm>
          <a:prstGeom prst="rect">
            <a:avLst/>
          </a:prstGeom>
          <a:noFill/>
          <a:ln w="9525">
            <a:noFill/>
            <a:miter lim="800000"/>
            <a:headEnd/>
            <a:tailEnd/>
          </a:ln>
        </p:spPr>
      </p:pic>
      <p:pic>
        <p:nvPicPr>
          <p:cNvPr id="14346" name="Picture 11" descr="15622.jpg"/>
          <p:cNvPicPr>
            <a:picLocks noChangeAspect="1"/>
          </p:cNvPicPr>
          <p:nvPr/>
        </p:nvPicPr>
        <p:blipFill>
          <a:blip r:embed="rId11"/>
          <a:srcRect/>
          <a:stretch>
            <a:fillRect/>
          </a:stretch>
        </p:blipFill>
        <p:spPr bwMode="auto">
          <a:xfrm>
            <a:off x="6448425" y="2857500"/>
            <a:ext cx="1468438" cy="1101725"/>
          </a:xfrm>
          <a:prstGeom prst="rect">
            <a:avLst/>
          </a:prstGeom>
          <a:noFill/>
          <a:ln w="9525">
            <a:noFill/>
            <a:miter lim="800000"/>
            <a:headEnd/>
            <a:tailEnd/>
          </a:ln>
        </p:spPr>
      </p:pic>
      <p:pic>
        <p:nvPicPr>
          <p:cNvPr id="14347" name="Picture 12" descr="09468.jpg"/>
          <p:cNvPicPr>
            <a:picLocks noChangeAspect="1"/>
          </p:cNvPicPr>
          <p:nvPr/>
        </p:nvPicPr>
        <p:blipFill>
          <a:blip r:embed="rId12"/>
          <a:srcRect/>
          <a:stretch>
            <a:fillRect/>
          </a:stretch>
        </p:blipFill>
        <p:spPr bwMode="auto">
          <a:xfrm>
            <a:off x="3711575" y="4125913"/>
            <a:ext cx="1143000" cy="1524000"/>
          </a:xfrm>
          <a:prstGeom prst="rect">
            <a:avLst/>
          </a:prstGeom>
          <a:noFill/>
          <a:ln w="9525">
            <a:noFill/>
            <a:miter lim="800000"/>
            <a:headEnd/>
            <a:tailEnd/>
          </a:ln>
        </p:spPr>
      </p:pic>
      <p:pic>
        <p:nvPicPr>
          <p:cNvPr id="14348" name="Picture 13" descr="17394.jpg"/>
          <p:cNvPicPr>
            <a:picLocks noChangeAspect="1"/>
          </p:cNvPicPr>
          <p:nvPr/>
        </p:nvPicPr>
        <p:blipFill>
          <a:blip r:embed="rId13"/>
          <a:srcRect/>
          <a:stretch>
            <a:fillRect/>
          </a:stretch>
        </p:blipFill>
        <p:spPr bwMode="auto">
          <a:xfrm>
            <a:off x="2449513" y="2438400"/>
            <a:ext cx="1601787" cy="1201738"/>
          </a:xfrm>
          <a:prstGeom prst="rect">
            <a:avLst/>
          </a:prstGeom>
          <a:noFill/>
          <a:ln w="9525">
            <a:noFill/>
            <a:miter lim="800000"/>
            <a:headEnd/>
            <a:tailEnd/>
          </a:ln>
        </p:spPr>
      </p:pic>
      <p:pic>
        <p:nvPicPr>
          <p:cNvPr id="14349" name="Picture 15" descr="13639.jpg"/>
          <p:cNvPicPr>
            <a:picLocks noChangeAspect="1"/>
          </p:cNvPicPr>
          <p:nvPr/>
        </p:nvPicPr>
        <p:blipFill>
          <a:blip r:embed="rId14"/>
          <a:srcRect/>
          <a:stretch>
            <a:fillRect/>
          </a:stretch>
        </p:blipFill>
        <p:spPr bwMode="auto">
          <a:xfrm>
            <a:off x="1430338" y="3732213"/>
            <a:ext cx="1671637" cy="1254125"/>
          </a:xfrm>
          <a:prstGeom prst="rect">
            <a:avLst/>
          </a:prstGeom>
          <a:noFill/>
          <a:ln w="9525">
            <a:noFill/>
            <a:miter lim="800000"/>
            <a:headEnd/>
            <a:tailEnd/>
          </a:ln>
        </p:spPr>
      </p:pic>
      <p:pic>
        <p:nvPicPr>
          <p:cNvPr id="14350" name="Picture 16" descr="60collectorsatBarnardCastle.jpg"/>
          <p:cNvPicPr>
            <a:picLocks noChangeAspect="1"/>
          </p:cNvPicPr>
          <p:nvPr/>
        </p:nvPicPr>
        <p:blipFill>
          <a:blip r:embed="rId15"/>
          <a:srcRect/>
          <a:stretch>
            <a:fillRect/>
          </a:stretch>
        </p:blipFill>
        <p:spPr bwMode="auto">
          <a:xfrm>
            <a:off x="1528763" y="5681663"/>
            <a:ext cx="1158875" cy="86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34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34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35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34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433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34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4349"/>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434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4340"/>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4345"/>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smtClean="0"/>
              <a:t>Myth:</a:t>
            </a:r>
          </a:p>
        </p:txBody>
      </p:sp>
      <p:pic>
        <p:nvPicPr>
          <p:cNvPr id="90114" name="Picture 16"/>
          <p:cNvPicPr>
            <a:picLocks noChangeAspect="1" noChangeArrowheads="1"/>
          </p:cNvPicPr>
          <p:nvPr/>
        </p:nvPicPr>
        <p:blipFill>
          <a:blip r:embed="rId3" cstate="print"/>
          <a:srcRect/>
          <a:stretch>
            <a:fillRect/>
          </a:stretch>
        </p:blipFill>
        <p:spPr bwMode="auto">
          <a:xfrm>
            <a:off x="6019800" y="2700338"/>
            <a:ext cx="2438400" cy="3048000"/>
          </a:xfrm>
          <a:prstGeom prst="rect">
            <a:avLst/>
          </a:prstGeom>
          <a:noFill/>
          <a:ln w="9525">
            <a:noFill/>
            <a:miter lim="800000"/>
            <a:headEnd/>
            <a:tailEnd/>
          </a:ln>
        </p:spPr>
      </p:pic>
      <p:sp>
        <p:nvSpPr>
          <p:cNvPr id="90115" name="AutoShape 12"/>
          <p:cNvSpPr>
            <a:spLocks noChangeArrowheads="1"/>
          </p:cNvSpPr>
          <p:nvPr/>
        </p:nvSpPr>
        <p:spPr bwMode="auto">
          <a:xfrm>
            <a:off x="762000" y="2909888"/>
            <a:ext cx="4537075" cy="2838450"/>
          </a:xfrm>
          <a:prstGeom prst="cloudCallout">
            <a:avLst>
              <a:gd name="adj1" fmla="val 63333"/>
              <a:gd name="adj2" fmla="val -24894"/>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Today’s solar technology will be obsolete tomorrow!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cs typeface="Courier New" pitchFamily="49" charset="0"/>
              </a:rPr>
              <a:t>FACT:</a:t>
            </a:r>
          </a:p>
        </p:txBody>
      </p:sp>
      <p:sp>
        <p:nvSpPr>
          <p:cNvPr id="4" name="Rectangle 3"/>
          <p:cNvSpPr/>
          <p:nvPr/>
        </p:nvSpPr>
        <p:spPr>
          <a:xfrm>
            <a:off x="1092200" y="1727200"/>
            <a:ext cx="2451100" cy="11811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dirty="0"/>
              <a:t>Solar</a:t>
            </a:r>
          </a:p>
        </p:txBody>
      </p:sp>
      <p:sp>
        <p:nvSpPr>
          <p:cNvPr id="5" name="Not Equal 4"/>
          <p:cNvSpPr/>
          <p:nvPr/>
        </p:nvSpPr>
        <p:spPr>
          <a:xfrm>
            <a:off x="3962400" y="2057400"/>
            <a:ext cx="914400" cy="571500"/>
          </a:xfrm>
          <a:prstGeom prst="mathNotEqual">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Rectangle 5"/>
          <p:cNvSpPr/>
          <p:nvPr/>
        </p:nvSpPr>
        <p:spPr>
          <a:xfrm>
            <a:off x="5232400" y="1727200"/>
            <a:ext cx="3454400" cy="11811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4400" dirty="0"/>
              <a:t>Computer or an iPod</a:t>
            </a:r>
          </a:p>
        </p:txBody>
      </p:sp>
      <p:sp>
        <p:nvSpPr>
          <p:cNvPr id="9" name="TextBox 8"/>
          <p:cNvSpPr txBox="1"/>
          <p:nvPr/>
        </p:nvSpPr>
        <p:spPr>
          <a:xfrm>
            <a:off x="863600" y="3594100"/>
            <a:ext cx="7823200" cy="1570038"/>
          </a:xfrm>
          <a:prstGeom prst="rect">
            <a:avLst/>
          </a:prstGeom>
          <a:noFill/>
        </p:spPr>
        <p:txBody>
          <a:bodyPr>
            <a:spAutoFit/>
          </a:bodyPr>
          <a:lstStyle/>
          <a:p>
            <a:pPr>
              <a:buFont typeface="Arial" pitchFamily="34" charset="0"/>
              <a:buChar char="•"/>
              <a:defRPr/>
            </a:pPr>
            <a:r>
              <a:rPr lang="en-US" sz="3200" dirty="0">
                <a:latin typeface="+mn-lt"/>
                <a:cs typeface="+mn-cs"/>
              </a:rPr>
              <a:t> Electricity produced today is the same as electricity produced by a new generation of panels.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7788"/>
            <a:ext cx="7467600" cy="939800"/>
          </a:xfrm>
        </p:spPr>
        <p:txBody>
          <a:bodyPr>
            <a:normAutofit fontScale="90000"/>
          </a:bodyPr>
          <a:lstStyle/>
          <a:p>
            <a:pPr>
              <a:defRPr/>
            </a:pPr>
            <a:r>
              <a:rPr lang="en-US" dirty="0" smtClean="0"/>
              <a:t>There Are Community Benefits</a:t>
            </a:r>
            <a:br>
              <a:rPr lang="en-US" dirty="0" smtClean="0"/>
            </a:br>
            <a:r>
              <a:rPr lang="en-US" dirty="0" smtClean="0"/>
              <a:t>to Going Solar</a:t>
            </a:r>
            <a:endParaRPr lang="en-US" dirty="0"/>
          </a:p>
        </p:txBody>
      </p:sp>
      <p:graphicFrame>
        <p:nvGraphicFramePr>
          <p:cNvPr id="4" name="Content Placeholder 3"/>
          <p:cNvGraphicFramePr>
            <a:graphicFrameLocks noGrp="1"/>
          </p:cNvGraphicFramePr>
          <p:nvPr>
            <p:ph idx="1"/>
          </p:nvPr>
        </p:nvGraphicFramePr>
        <p:xfrm>
          <a:off x="457200" y="2513465"/>
          <a:ext cx="82296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24" name="Title 1"/>
          <p:cNvSpPr>
            <a:spLocks noGrp="1"/>
          </p:cNvSpPr>
          <p:nvPr>
            <p:ph type="title"/>
          </p:nvPr>
        </p:nvSpPr>
        <p:spPr/>
        <p:txBody>
          <a:bodyPr/>
          <a:lstStyle/>
          <a:p>
            <a:pPr eaLnBrk="1" hangingPunct="1"/>
            <a:r>
              <a:rPr lang="en-US" smtClean="0">
                <a:ea typeface="ＭＳ Ｐゴシック" pitchFamily="34" charset="-128"/>
              </a:rPr>
              <a:t>Solar Adds Jobs</a:t>
            </a:r>
          </a:p>
        </p:txBody>
      </p:sp>
      <p:sp>
        <p:nvSpPr>
          <p:cNvPr id="273425" name="Rectangle 5"/>
          <p:cNvSpPr>
            <a:spLocks noChangeArrowheads="1"/>
          </p:cNvSpPr>
          <p:nvPr/>
        </p:nvSpPr>
        <p:spPr bwMode="auto">
          <a:xfrm>
            <a:off x="7938" y="5980113"/>
            <a:ext cx="8686800" cy="276225"/>
          </a:xfrm>
          <a:prstGeom prst="rect">
            <a:avLst/>
          </a:prstGeom>
          <a:noFill/>
          <a:ln w="9525">
            <a:noFill/>
            <a:miter lim="800000"/>
            <a:headEnd/>
            <a:tailEnd/>
          </a:ln>
        </p:spPr>
        <p:txBody>
          <a:bodyPr>
            <a:spAutoFit/>
          </a:bodyPr>
          <a:lstStyle/>
          <a:p>
            <a:r>
              <a:rPr lang="en-US" sz="1200" i="1">
                <a:latin typeface="Calibri" pitchFamily="34" charset="0"/>
              </a:rPr>
              <a:t>Source of information on solar jobs: The Solar Foundation’s National Solar Jobs Census 2010</a:t>
            </a:r>
          </a:p>
        </p:txBody>
      </p:sp>
      <p:graphicFrame>
        <p:nvGraphicFramePr>
          <p:cNvPr id="273423" name="Object 15"/>
          <p:cNvGraphicFramePr>
            <a:graphicFrameLocks/>
          </p:cNvGraphicFramePr>
          <p:nvPr/>
        </p:nvGraphicFramePr>
        <p:xfrm>
          <a:off x="1038225" y="1901825"/>
          <a:ext cx="7089775" cy="3836988"/>
        </p:xfrm>
        <a:graphic>
          <a:graphicData uri="http://schemas.openxmlformats.org/presentationml/2006/ole">
            <p:oleObj spid="_x0000_s273425" r:id="rId4" imgW="8230313" imgH="4523624" progId="Excel.Sheet.8">
              <p:embed/>
            </p:oleObj>
          </a:graphicData>
        </a:graphic>
      </p:graphicFrame>
      <p:sp>
        <p:nvSpPr>
          <p:cNvPr id="273426" name="Rectangle 5"/>
          <p:cNvSpPr>
            <a:spLocks noChangeArrowheads="1"/>
          </p:cNvSpPr>
          <p:nvPr/>
        </p:nvSpPr>
        <p:spPr bwMode="auto">
          <a:xfrm rot="-5400000">
            <a:off x="-582612" y="3460750"/>
            <a:ext cx="2482850" cy="523875"/>
          </a:xfrm>
          <a:prstGeom prst="rect">
            <a:avLst/>
          </a:prstGeom>
          <a:noFill/>
          <a:ln w="9525">
            <a:noFill/>
            <a:miter lim="800000"/>
            <a:headEnd/>
            <a:tailEnd/>
          </a:ln>
        </p:spPr>
        <p:txBody>
          <a:bodyPr>
            <a:spAutoFit/>
          </a:bodyPr>
          <a:lstStyle/>
          <a:p>
            <a:pPr algn="ctr"/>
            <a:r>
              <a:rPr lang="en-US" sz="1400" b="1">
                <a:solidFill>
                  <a:srgbClr val="0070C0"/>
                </a:solidFill>
              </a:rPr>
              <a:t>Estimated U.S. Solar Industry Employment</a:t>
            </a:r>
          </a:p>
        </p:txBody>
      </p:sp>
      <p:sp>
        <p:nvSpPr>
          <p:cNvPr id="6" name="Down Arrow 5"/>
          <p:cNvSpPr/>
          <p:nvPr/>
        </p:nvSpPr>
        <p:spPr>
          <a:xfrm rot="13708409">
            <a:off x="6510337" y="2517776"/>
            <a:ext cx="593725" cy="1219200"/>
          </a:xfrm>
          <a:prstGeom prst="downArrow">
            <a:avLst>
              <a:gd name="adj1" fmla="val 22627"/>
              <a:gd name="adj2" fmla="val 467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428" name="TextBox 8"/>
          <p:cNvSpPr txBox="1">
            <a:spLocks noChangeArrowheads="1"/>
          </p:cNvSpPr>
          <p:nvPr/>
        </p:nvSpPr>
        <p:spPr bwMode="auto">
          <a:xfrm>
            <a:off x="6759575" y="2332038"/>
            <a:ext cx="1954213" cy="369887"/>
          </a:xfrm>
          <a:prstGeom prst="rect">
            <a:avLst/>
          </a:prstGeom>
          <a:noFill/>
          <a:ln w="9525">
            <a:noFill/>
            <a:miter lim="800000"/>
            <a:headEnd/>
            <a:tailEnd/>
          </a:ln>
        </p:spPr>
        <p:txBody>
          <a:bodyPr wrap="none">
            <a:spAutoFit/>
          </a:bodyPr>
          <a:lstStyle/>
          <a:p>
            <a:r>
              <a:rPr lang="en-US">
                <a:solidFill>
                  <a:srgbClr val="FF0000"/>
                </a:solidFill>
              </a:rPr>
              <a:t>26% Job Growth!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81" name="Title 1"/>
          <p:cNvSpPr>
            <a:spLocks noGrp="1"/>
          </p:cNvSpPr>
          <p:nvPr>
            <p:ph type="title"/>
          </p:nvPr>
        </p:nvSpPr>
        <p:spPr/>
        <p:txBody>
          <a:bodyPr/>
          <a:lstStyle/>
          <a:p>
            <a:r>
              <a:rPr lang="en-US" smtClean="0"/>
              <a:t>Solar is Big Business –</a:t>
            </a:r>
            <a:br>
              <a:rPr lang="en-US" smtClean="0"/>
            </a:br>
            <a:r>
              <a:rPr lang="en-US" smtClean="0"/>
              <a:t>and </a:t>
            </a:r>
            <a:r>
              <a:rPr lang="en-US" i="1" smtClean="0"/>
              <a:t>Means</a:t>
            </a:r>
            <a:r>
              <a:rPr lang="en-US" smtClean="0"/>
              <a:t> Business…</a:t>
            </a:r>
          </a:p>
        </p:txBody>
      </p:sp>
      <p:graphicFrame>
        <p:nvGraphicFramePr>
          <p:cNvPr id="591880" name="Object 8"/>
          <p:cNvGraphicFramePr>
            <a:graphicFrameLocks noGrp="1"/>
          </p:cNvGraphicFramePr>
          <p:nvPr>
            <p:ph idx="1"/>
          </p:nvPr>
        </p:nvGraphicFramePr>
        <p:xfrm>
          <a:off x="457200" y="2652713"/>
          <a:ext cx="8229600" cy="3473450"/>
        </p:xfrm>
        <a:graphic>
          <a:graphicData uri="http://schemas.openxmlformats.org/presentationml/2006/ole">
            <p:oleObj spid="_x0000_s591882" r:id="rId4" imgW="8230313" imgH="3475021" progId="Excel.Sheet.8">
              <p:embed/>
            </p:oleObj>
          </a:graphicData>
        </a:graphic>
      </p:graphicFrame>
      <p:sp>
        <p:nvSpPr>
          <p:cNvPr id="4" name="TextBox 3"/>
          <p:cNvSpPr txBox="1"/>
          <p:nvPr/>
        </p:nvSpPr>
        <p:spPr>
          <a:xfrm>
            <a:off x="7938" y="6330950"/>
            <a:ext cx="4316412" cy="460375"/>
          </a:xfrm>
          <a:prstGeom prst="rect">
            <a:avLst/>
          </a:prstGeom>
          <a:noFill/>
        </p:spPr>
        <p:txBody>
          <a:bodyPr wrap="none">
            <a:spAutoFit/>
          </a:bodyPr>
          <a:lstStyle/>
          <a:p>
            <a:pPr>
              <a:defRPr/>
            </a:pPr>
            <a:r>
              <a:rPr lang="en-US" sz="1200" dirty="0">
                <a:latin typeface="+mn-lt"/>
                <a:cs typeface="+mn-cs"/>
              </a:rPr>
              <a:t>Source: SEIA/GTM Research - 2010 Year in Review Report</a:t>
            </a:r>
          </a:p>
          <a:p>
            <a:pPr>
              <a:defRPr/>
            </a:pPr>
            <a:r>
              <a:rPr lang="en-US" sz="1200" dirty="0">
                <a:latin typeface="+mn-lt"/>
                <a:cs typeface="+mn-cs"/>
              </a:rPr>
              <a:t>To Access: http://www.seia.org/galleries/pdf/SMI-YIR-2010-ES.pdf</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3" descr="First_Solar_Assoc_PBG_FS05255_WB_M.jpg"/>
          <p:cNvPicPr>
            <a:picLocks noChangeAspect="1"/>
          </p:cNvPicPr>
          <p:nvPr/>
        </p:nvPicPr>
        <p:blipFill>
          <a:blip r:embed="rId3"/>
          <a:srcRect/>
          <a:stretch>
            <a:fillRect/>
          </a:stretch>
        </p:blipFill>
        <p:spPr bwMode="auto">
          <a:xfrm>
            <a:off x="4321175" y="2060575"/>
            <a:ext cx="4822825" cy="3359150"/>
          </a:xfrm>
          <a:prstGeom prst="rect">
            <a:avLst/>
          </a:prstGeom>
          <a:noFill/>
          <a:ln w="9525">
            <a:noFill/>
            <a:miter lim="800000"/>
            <a:headEnd/>
            <a:tailEnd/>
          </a:ln>
        </p:spPr>
      </p:pic>
      <p:pic>
        <p:nvPicPr>
          <p:cNvPr id="593922" name="Picture 2" descr="First_Solar_Assoc_PBG_9443_WB_M.jpg"/>
          <p:cNvPicPr>
            <a:picLocks noChangeAspect="1"/>
          </p:cNvPicPr>
          <p:nvPr/>
        </p:nvPicPr>
        <p:blipFill>
          <a:blip r:embed="rId4"/>
          <a:srcRect/>
          <a:stretch>
            <a:fillRect/>
          </a:stretch>
        </p:blipFill>
        <p:spPr bwMode="auto">
          <a:xfrm>
            <a:off x="0" y="2060575"/>
            <a:ext cx="4843463" cy="335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p:cNvSpPr>
          <p:nvPr>
            <p:ph type="title"/>
          </p:nvPr>
        </p:nvSpPr>
        <p:spPr>
          <a:xfrm>
            <a:off x="457200" y="1144588"/>
            <a:ext cx="8229600" cy="939800"/>
          </a:xfrm>
        </p:spPr>
        <p:txBody>
          <a:bodyPr/>
          <a:lstStyle/>
          <a:p>
            <a:pPr eaLnBrk="1" hangingPunct="1"/>
            <a:r>
              <a:rPr lang="en-US" smtClean="0"/>
              <a:t>Solar Develops Local Economies </a:t>
            </a:r>
          </a:p>
        </p:txBody>
      </p:sp>
      <p:graphicFrame>
        <p:nvGraphicFramePr>
          <p:cNvPr id="4" name="Diagram 3"/>
          <p:cNvGraphicFramePr/>
          <p:nvPr/>
        </p:nvGraphicFramePr>
        <p:xfrm>
          <a:off x="414338" y="2286000"/>
          <a:ext cx="848995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219194" y="1494970"/>
          <a:ext cx="6662060" cy="4463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1" descr="image003"/>
          <p:cNvPicPr>
            <a:picLocks noChangeAspect="1" noChangeArrowheads="1"/>
          </p:cNvPicPr>
          <p:nvPr/>
        </p:nvPicPr>
        <p:blipFill>
          <a:blip r:embed="rId3"/>
          <a:srcRect/>
          <a:stretch>
            <a:fillRect/>
          </a:stretch>
        </p:blipFill>
        <p:spPr bwMode="auto">
          <a:xfrm>
            <a:off x="3608388" y="1984375"/>
            <a:ext cx="5249862" cy="4275138"/>
          </a:xfrm>
          <a:prstGeom prst="rect">
            <a:avLst/>
          </a:prstGeom>
          <a:noFill/>
          <a:ln w="9525">
            <a:noFill/>
            <a:miter lim="800000"/>
            <a:headEnd/>
            <a:tailEnd/>
          </a:ln>
        </p:spPr>
      </p:pic>
      <p:grpSp>
        <p:nvGrpSpPr>
          <p:cNvPr id="600066" name="Group 7"/>
          <p:cNvGrpSpPr>
            <a:grpSpLocks/>
          </p:cNvGrpSpPr>
          <p:nvPr/>
        </p:nvGrpSpPr>
        <p:grpSpPr bwMode="auto">
          <a:xfrm>
            <a:off x="914400" y="2901950"/>
            <a:ext cx="2222500" cy="368300"/>
            <a:chOff x="914400" y="2901434"/>
            <a:chExt cx="2222876" cy="369332"/>
          </a:xfrm>
        </p:grpSpPr>
        <p:sp>
          <p:nvSpPr>
            <p:cNvPr id="2" name="Rectangle 1"/>
            <p:cNvSpPr/>
            <p:nvPr/>
          </p:nvSpPr>
          <p:spPr>
            <a:xfrm>
              <a:off x="914400" y="2933273"/>
              <a:ext cx="304852" cy="305654"/>
            </a:xfrm>
            <a:prstGeom prst="rect">
              <a:avLst/>
            </a:prstGeom>
            <a:solidFill>
              <a:schemeClr val="accent1">
                <a:lumMod val="75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3" name="TextBox 2"/>
            <p:cNvSpPr txBox="1"/>
            <p:nvPr/>
          </p:nvSpPr>
          <p:spPr>
            <a:xfrm>
              <a:off x="1371677" y="2901434"/>
              <a:ext cx="1765599" cy="369332"/>
            </a:xfrm>
            <a:prstGeom prst="rect">
              <a:avLst/>
            </a:prstGeom>
            <a:noFill/>
          </p:spPr>
          <p:txBody>
            <a:bodyPr wrap="none">
              <a:spAutoFit/>
            </a:bodyPr>
            <a:lstStyle/>
            <a:p>
              <a:pPr>
                <a:defRPr/>
              </a:pPr>
              <a:r>
                <a:rPr lang="en-US" b="1" dirty="0">
                  <a:latin typeface="+mn-lt"/>
                  <a:cs typeface="+mn-cs"/>
                </a:rPr>
                <a:t>Load without PV</a:t>
              </a:r>
            </a:p>
          </p:txBody>
        </p:sp>
      </p:grpSp>
      <p:grpSp>
        <p:nvGrpSpPr>
          <p:cNvPr id="600067" name="Group 4"/>
          <p:cNvGrpSpPr>
            <a:grpSpLocks/>
          </p:cNvGrpSpPr>
          <p:nvPr/>
        </p:nvGrpSpPr>
        <p:grpSpPr bwMode="auto">
          <a:xfrm>
            <a:off x="914400" y="3473450"/>
            <a:ext cx="1457325" cy="368300"/>
            <a:chOff x="914400" y="3434834"/>
            <a:chExt cx="1457795" cy="369332"/>
          </a:xfrm>
        </p:grpSpPr>
        <p:sp>
          <p:nvSpPr>
            <p:cNvPr id="6" name="Rectangle 5"/>
            <p:cNvSpPr/>
            <p:nvPr/>
          </p:nvSpPr>
          <p:spPr>
            <a:xfrm>
              <a:off x="914400" y="3466673"/>
              <a:ext cx="304898" cy="305654"/>
            </a:xfrm>
            <a:prstGeom prst="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9" name="TextBox 8"/>
            <p:cNvSpPr txBox="1"/>
            <p:nvPr/>
          </p:nvSpPr>
          <p:spPr>
            <a:xfrm>
              <a:off x="1371747" y="3434834"/>
              <a:ext cx="1000448" cy="369332"/>
            </a:xfrm>
            <a:prstGeom prst="rect">
              <a:avLst/>
            </a:prstGeom>
            <a:noFill/>
          </p:spPr>
          <p:txBody>
            <a:bodyPr wrap="none">
              <a:spAutoFit/>
            </a:bodyPr>
            <a:lstStyle/>
            <a:p>
              <a:pPr>
                <a:defRPr/>
              </a:pPr>
              <a:r>
                <a:rPr lang="en-US" b="1" dirty="0">
                  <a:latin typeface="+mn-lt"/>
                  <a:cs typeface="+mn-cs"/>
                </a:rPr>
                <a:t>Net load</a:t>
              </a:r>
            </a:p>
          </p:txBody>
        </p:sp>
      </p:grpSp>
      <p:grpSp>
        <p:nvGrpSpPr>
          <p:cNvPr id="600068" name="Group 3"/>
          <p:cNvGrpSpPr>
            <a:grpSpLocks/>
          </p:cNvGrpSpPr>
          <p:nvPr/>
        </p:nvGrpSpPr>
        <p:grpSpPr bwMode="auto">
          <a:xfrm>
            <a:off x="914400" y="4044950"/>
            <a:ext cx="900113" cy="368300"/>
            <a:chOff x="914400" y="4044434"/>
            <a:chExt cx="900398" cy="369332"/>
          </a:xfrm>
        </p:grpSpPr>
        <p:sp>
          <p:nvSpPr>
            <p:cNvPr id="7" name="Rectangle 6"/>
            <p:cNvSpPr/>
            <p:nvPr/>
          </p:nvSpPr>
          <p:spPr>
            <a:xfrm>
              <a:off x="914400" y="4076273"/>
              <a:ext cx="304897" cy="305654"/>
            </a:xfrm>
            <a:prstGeom prst="rect">
              <a:avLst/>
            </a:prstGeom>
            <a:solidFill>
              <a:schemeClr val="accent2"/>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10" name="TextBox 9"/>
            <p:cNvSpPr txBox="1"/>
            <p:nvPr/>
          </p:nvSpPr>
          <p:spPr>
            <a:xfrm>
              <a:off x="1371745" y="4044434"/>
              <a:ext cx="443053" cy="369332"/>
            </a:xfrm>
            <a:prstGeom prst="rect">
              <a:avLst/>
            </a:prstGeom>
            <a:noFill/>
          </p:spPr>
          <p:txBody>
            <a:bodyPr wrap="none">
              <a:spAutoFit/>
            </a:bodyPr>
            <a:lstStyle/>
            <a:p>
              <a:pPr>
                <a:defRPr/>
              </a:pPr>
              <a:r>
                <a:rPr lang="en-US" b="1" dirty="0">
                  <a:latin typeface="+mn-lt"/>
                  <a:cs typeface="+mn-cs"/>
                </a:rPr>
                <a:t>PV</a:t>
              </a:r>
            </a:p>
          </p:txBody>
        </p:sp>
      </p:grpSp>
      <p:sp>
        <p:nvSpPr>
          <p:cNvPr id="11" name="TextBox 10"/>
          <p:cNvSpPr txBox="1"/>
          <p:nvPr/>
        </p:nvSpPr>
        <p:spPr>
          <a:xfrm>
            <a:off x="7696200" y="2082800"/>
            <a:ext cx="1339850" cy="584200"/>
          </a:xfrm>
          <a:prstGeom prst="rect">
            <a:avLst/>
          </a:prstGeom>
          <a:solidFill>
            <a:schemeClr val="bg1"/>
          </a:solidFill>
        </p:spPr>
        <p:txBody>
          <a:bodyPr>
            <a:spAutoFit/>
          </a:bodyPr>
          <a:lstStyle/>
          <a:p>
            <a:pPr>
              <a:defRPr/>
            </a:pPr>
            <a:r>
              <a:rPr lang="en-US" sz="1600" b="1" dirty="0">
                <a:latin typeface="+mn-lt"/>
                <a:cs typeface="+mn-cs"/>
              </a:rPr>
              <a:t>Peak load before PV</a:t>
            </a:r>
          </a:p>
        </p:txBody>
      </p:sp>
      <p:sp>
        <p:nvSpPr>
          <p:cNvPr id="15" name="TextBox 14"/>
          <p:cNvSpPr txBox="1"/>
          <p:nvPr/>
        </p:nvSpPr>
        <p:spPr>
          <a:xfrm>
            <a:off x="4419600" y="2463800"/>
            <a:ext cx="1082675" cy="584200"/>
          </a:xfrm>
          <a:prstGeom prst="rect">
            <a:avLst/>
          </a:prstGeom>
          <a:solidFill>
            <a:schemeClr val="bg1"/>
          </a:solidFill>
        </p:spPr>
        <p:txBody>
          <a:bodyPr>
            <a:spAutoFit/>
          </a:bodyPr>
          <a:lstStyle/>
          <a:p>
            <a:pPr>
              <a:defRPr/>
            </a:pPr>
            <a:r>
              <a:rPr lang="en-US" sz="1600" b="1" dirty="0">
                <a:latin typeface="+mn-lt"/>
                <a:cs typeface="+mn-cs"/>
              </a:rPr>
              <a:t>Peak load after PV</a:t>
            </a:r>
          </a:p>
        </p:txBody>
      </p:sp>
      <p:sp>
        <p:nvSpPr>
          <p:cNvPr id="12" name="Rectangle 11"/>
          <p:cNvSpPr/>
          <p:nvPr/>
        </p:nvSpPr>
        <p:spPr>
          <a:xfrm>
            <a:off x="4419600" y="3086100"/>
            <a:ext cx="685800" cy="38735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cxnSp>
        <p:nvCxnSpPr>
          <p:cNvPr id="14" name="Straight Arrow Connector 13"/>
          <p:cNvCxnSpPr>
            <a:stCxn id="15" idx="2"/>
          </p:cNvCxnSpPr>
          <p:nvPr/>
        </p:nvCxnSpPr>
        <p:spPr>
          <a:xfrm>
            <a:off x="4960938" y="3048000"/>
            <a:ext cx="541337" cy="996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a:off x="7086600" y="2613025"/>
            <a:ext cx="669925" cy="3206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4960938" y="2287588"/>
            <a:ext cx="2659062" cy="17621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9" name="Rectangle 6"/>
          <p:cNvSpPr txBox="1">
            <a:spLocks/>
          </p:cNvSpPr>
          <p:nvPr/>
        </p:nvSpPr>
        <p:spPr>
          <a:xfrm>
            <a:off x="2044700" y="1195388"/>
            <a:ext cx="5000625" cy="706437"/>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defRPr/>
            </a:pPr>
            <a:r>
              <a:rPr lang="en-US" b="1" i="1" smtClean="0">
                <a:solidFill>
                  <a:schemeClr val="tx2"/>
                </a:solidFill>
              </a:rPr>
              <a:t>Solar Generation Coincides with Peak Demand/Price </a:t>
            </a:r>
            <a:endParaRPr lang="en-US" b="1" i="1" smtClean="0">
              <a:solidFill>
                <a:schemeClr val="tx2"/>
              </a:solidFill>
              <a:ea typeface="ＭＳ Ｐゴシック" pitchFamily="34" charset="-128"/>
            </a:endParaRPr>
          </a:p>
          <a:p>
            <a:pPr algn="ctr">
              <a:buFont typeface="Arial"/>
              <a:buNone/>
              <a:defRPr/>
            </a:pPr>
            <a:endParaRPr lang="en-US" smtClean="0">
              <a:ea typeface="ＭＳ Ｐゴシック" pitchFamily="34" charset="-128"/>
            </a:endParaRPr>
          </a:p>
          <a:p>
            <a:pPr algn="ctr">
              <a:buFont typeface="Arial" pitchFamily="34" charset="0"/>
              <a:buNone/>
              <a:defRPr/>
            </a:pPr>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9"/>
          <p:cNvPicPr>
            <a:picLocks noChangeAspect="1" noChangeArrowheads="1"/>
          </p:cNvPicPr>
          <p:nvPr/>
        </p:nvPicPr>
        <p:blipFill>
          <a:blip r:embed="rId3"/>
          <a:srcRect/>
          <a:stretch>
            <a:fillRect/>
          </a:stretch>
        </p:blipFill>
        <p:spPr bwMode="auto">
          <a:xfrm>
            <a:off x="3671888" y="2346325"/>
            <a:ext cx="2019300" cy="2016125"/>
          </a:xfrm>
          <a:prstGeom prst="rect">
            <a:avLst/>
          </a:prstGeom>
          <a:noFill/>
          <a:ln w="9525">
            <a:noFill/>
            <a:miter lim="800000"/>
            <a:headEnd/>
            <a:tailEnd/>
          </a:ln>
        </p:spPr>
      </p:pic>
      <p:sp>
        <p:nvSpPr>
          <p:cNvPr id="762882" name="Rectangle 56"/>
          <p:cNvSpPr>
            <a:spLocks noGrp="1"/>
          </p:cNvSpPr>
          <p:nvPr>
            <p:ph type="title"/>
          </p:nvPr>
        </p:nvSpPr>
        <p:spPr>
          <a:xfrm>
            <a:off x="457200" y="1219200"/>
            <a:ext cx="8229600" cy="1143000"/>
          </a:xfrm>
        </p:spPr>
        <p:txBody>
          <a:bodyPr>
            <a:normAutofit fontScale="90000"/>
          </a:bodyPr>
          <a:lstStyle/>
          <a:p>
            <a:pPr>
              <a:defRPr/>
            </a:pPr>
            <a:r>
              <a:rPr lang="en-US" sz="3600" dirty="0" smtClean="0">
                <a:ea typeface="ＭＳ Ｐゴシック"/>
              </a:rPr>
              <a:t>When Local Governments Lead Solar Efforts, They Show Leadership and Social Responsibility</a:t>
            </a:r>
          </a:p>
        </p:txBody>
      </p:sp>
      <p:graphicFrame>
        <p:nvGraphicFramePr>
          <p:cNvPr id="386152" name="Group 104"/>
          <p:cNvGraphicFramePr>
            <a:graphicFrameLocks noGrp="1"/>
          </p:cNvGraphicFramePr>
          <p:nvPr>
            <p:ph sz="quarter" idx="2"/>
          </p:nvPr>
        </p:nvGraphicFramePr>
        <p:xfrm>
          <a:off x="5562600" y="3019425"/>
          <a:ext cx="2971800" cy="2819401"/>
        </p:xfrm>
        <a:graphic>
          <a:graphicData uri="http://schemas.openxmlformats.org/drawingml/2006/table">
            <a:tbl>
              <a:tblPr/>
              <a:tblGrid>
                <a:gridCol w="2971800"/>
              </a:tblGrid>
              <a:tr h="468313">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1" i="0" u="none" strike="noStrike" cap="none" normalizeH="0" baseline="0" smtClean="0">
                          <a:ln>
                            <a:noFill/>
                          </a:ln>
                          <a:solidFill>
                            <a:schemeClr val="tx2"/>
                          </a:solidFill>
                          <a:effectLst/>
                          <a:latin typeface="Calibri" pitchFamily="34" charset="0"/>
                        </a:rPr>
                        <a:t>Results</a:t>
                      </a:r>
                    </a:p>
                  </a:txBody>
                  <a:tcPr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Job growth</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Improved quality of life</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Increase property values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Increased private sector willingness to adopt solar</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Savings for constituents</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386160" name="Group 112"/>
          <p:cNvGraphicFramePr>
            <a:graphicFrameLocks noGrp="1"/>
          </p:cNvGraphicFramePr>
          <p:nvPr>
            <p:ph sz="quarter" idx="3"/>
          </p:nvPr>
        </p:nvGraphicFramePr>
        <p:xfrm>
          <a:off x="609600" y="3019425"/>
          <a:ext cx="2971800" cy="2876868"/>
        </p:xfrm>
        <a:graphic>
          <a:graphicData uri="http://schemas.openxmlformats.org/drawingml/2006/table">
            <a:tbl>
              <a:tblPr/>
              <a:tblGrid>
                <a:gridCol w="2971800"/>
              </a:tblGrid>
              <a:tr h="4572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tx2"/>
                          </a:solidFill>
                          <a:effectLst/>
                          <a:latin typeface="Calibri" charset="0"/>
                        </a:rPr>
                        <a:t>How</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Inspire more installations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charset="0"/>
                        </a:rPr>
                        <a:t>Reduce GHGs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Encourage property improvements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Work with local industry</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charset="0"/>
                        </a:rPr>
                        <a:t>Help save operating costs</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
        <p:nvSpPr>
          <p:cNvPr id="602139" name="AutoShape 64"/>
          <p:cNvSpPr>
            <a:spLocks noChangeArrowheads="1"/>
          </p:cNvSpPr>
          <p:nvPr/>
        </p:nvSpPr>
        <p:spPr bwMode="auto">
          <a:xfrm>
            <a:off x="3962400" y="4371975"/>
            <a:ext cx="1295400" cy="1524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3" descr="11-172-Solar-America-PPT-PartnerOrgBKG.png"/>
          <p:cNvPicPr>
            <a:picLocks noChangeAspect="1"/>
          </p:cNvPicPr>
          <p:nvPr/>
        </p:nvPicPr>
        <p:blipFill>
          <a:blip r:embed="rId3"/>
          <a:srcRect/>
          <a:stretch>
            <a:fillRect/>
          </a:stretch>
        </p:blipFill>
        <p:spPr bwMode="auto">
          <a:xfrm>
            <a:off x="0" y="-9525"/>
            <a:ext cx="9144000" cy="6858000"/>
          </a:xfrm>
          <a:prstGeom prst="rect">
            <a:avLst/>
          </a:prstGeom>
          <a:noFill/>
          <a:ln w="9525">
            <a:noFill/>
            <a:miter lim="800000"/>
            <a:headEnd/>
            <a:tailEnd/>
          </a:ln>
        </p:spPr>
      </p:pic>
      <p:sp>
        <p:nvSpPr>
          <p:cNvPr id="23554" name="Title 11"/>
          <p:cNvSpPr>
            <a:spLocks noGrp="1"/>
          </p:cNvSpPr>
          <p:nvPr>
            <p:ph type="title"/>
          </p:nvPr>
        </p:nvSpPr>
        <p:spPr/>
        <p:txBody>
          <a:bodyPr/>
          <a:lstStyle/>
          <a:p>
            <a:r>
              <a:rPr lang="en-US" smtClean="0"/>
              <a:t>About Solar America Communities</a:t>
            </a:r>
          </a:p>
        </p:txBody>
      </p:sp>
      <p:sp>
        <p:nvSpPr>
          <p:cNvPr id="23555" name="Content Placeholder 12"/>
          <p:cNvSpPr>
            <a:spLocks noGrp="1"/>
          </p:cNvSpPr>
          <p:nvPr>
            <p:ph idx="1"/>
          </p:nvPr>
        </p:nvSpPr>
        <p:spPr>
          <a:xfrm>
            <a:off x="457200" y="2287588"/>
            <a:ext cx="8229600" cy="1697037"/>
          </a:xfrm>
        </p:spPr>
        <p:txBody>
          <a:bodyPr/>
          <a:lstStyle/>
          <a:p>
            <a:pPr marL="0" indent="0">
              <a:buFont typeface="Arial" charset="0"/>
              <a:buNone/>
            </a:pPr>
            <a:r>
              <a:rPr lang="en-US" sz="1500" smtClean="0"/>
              <a:t>Solar America Communities is a U.S. Department of Energy (DOE) program designed to increase the use and integration of solar energy in communities across the United States. The International City-County Management Association (ICMA) and ICLEI-Local Governments for Sustainability were competitively selected by DOE to conduct outreach to local governments across the United States, enabling them  to replicate successful solar practices and quickly expand local adoption of solar energy. </a:t>
            </a:r>
            <a:r>
              <a:rPr lang="en-US" sz="1500" b="1" smtClean="0">
                <a:solidFill>
                  <a:srgbClr val="1F497D"/>
                </a:solidFill>
              </a:rPr>
              <a:t>For more information visit www.solaramericacommunities.energy.gov.</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Title 1"/>
          <p:cNvSpPr>
            <a:spLocks noGrp="1"/>
          </p:cNvSpPr>
          <p:nvPr>
            <p:ph type="title"/>
          </p:nvPr>
        </p:nvSpPr>
        <p:spPr>
          <a:xfrm>
            <a:off x="363538" y="4859338"/>
            <a:ext cx="8229600" cy="1143000"/>
          </a:xfrm>
        </p:spPr>
        <p:txBody>
          <a:bodyPr/>
          <a:lstStyle/>
          <a:p>
            <a:pPr eaLnBrk="1" hangingPunct="1"/>
            <a:r>
              <a:rPr lang="en-US" sz="4000" smtClean="0"/>
              <a:t>Marin County, CA</a:t>
            </a:r>
          </a:p>
        </p:txBody>
      </p:sp>
      <p:sp>
        <p:nvSpPr>
          <p:cNvPr id="604162" name="Text Placeholder 2"/>
          <p:cNvSpPr>
            <a:spLocks noGrp="1"/>
          </p:cNvSpPr>
          <p:nvPr>
            <p:ph type="body" sz="half" idx="1"/>
          </p:nvPr>
        </p:nvSpPr>
        <p:spPr>
          <a:xfrm>
            <a:off x="1917700" y="5710238"/>
            <a:ext cx="5422900" cy="787400"/>
          </a:xfrm>
        </p:spPr>
        <p:txBody>
          <a:bodyPr/>
          <a:lstStyle/>
          <a:p>
            <a:pPr eaLnBrk="1" hangingPunct="1">
              <a:buFont typeface="Arial" charset="0"/>
              <a:buNone/>
            </a:pPr>
            <a:r>
              <a:rPr lang="en-US" sz="1800" u="sng" smtClean="0">
                <a:latin typeface="Arial Unicode MS" pitchFamily="34" charset="-128"/>
                <a:hlinkClick r:id="rId4"/>
              </a:rPr>
              <a:t>http://www.youtube.com/watch?v=HLHlzLVY9gA</a:t>
            </a:r>
            <a:endParaRPr lang="en-US" sz="1800" smtClean="0">
              <a:latin typeface="Arial Unicode MS" pitchFamily="34" charset="-128"/>
            </a:endParaRPr>
          </a:p>
        </p:txBody>
      </p:sp>
      <p:pic>
        <p:nvPicPr>
          <p:cNvPr id="55301" name="Marin County  CA Solar Program.wmv">
            <a:hlinkClick r:id="" action="ppaction://media"/>
          </p:cNvPr>
          <p:cNvPicPr>
            <a:picLocks noRot="1" noChangeAspect="1" noChangeArrowheads="1"/>
          </p:cNvPicPr>
          <p:nvPr>
            <a:videoFile r:link="rId1"/>
          </p:nvPr>
        </p:nvPicPr>
        <p:blipFill>
          <a:blip r:embed="rId5"/>
          <a:srcRect/>
          <a:stretch>
            <a:fillRect/>
          </a:stretch>
        </p:blipFill>
        <p:spPr bwMode="auto">
          <a:xfrm>
            <a:off x="1422400" y="1511300"/>
            <a:ext cx="6210300" cy="3498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301"/>
                                        </p:tgtEl>
                                      </p:cBhvr>
                                    </p:cmd>
                                  </p:childTnLst>
                                </p:cTn>
                              </p:par>
                            </p:childTnLst>
                          </p:cTn>
                        </p:par>
                      </p:childTnLst>
                    </p:cTn>
                  </p:par>
                </p:childTnLst>
              </p:cTn>
              <p:nextCondLst>
                <p:cond evt="onClick" delay="0">
                  <p:tgtEl>
                    <p:spTgt spid="55301"/>
                  </p:tgtEl>
                </p:cond>
              </p:nextCondLst>
            </p:seq>
            <p:video>
              <p:cMediaNode>
                <p:cTn id="7" fill="hold" display="0">
                  <p:stCondLst>
                    <p:cond delay="indefinite"/>
                  </p:stCondLst>
                  <p:endCondLst>
                    <p:cond evt="onNext" delay="0">
                      <p:tgtEl>
                        <p:sldTgt/>
                      </p:tgtEl>
                    </p:cond>
                    <p:cond evt="onPrev" delay="0">
                      <p:tgtEl>
                        <p:sldTgt/>
                      </p:tgtEl>
                    </p:cond>
                  </p:endCondLst>
                </p:cTn>
                <p:tgtEl>
                  <p:spTgt spid="55301"/>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4"/>
          <p:cNvSpPr>
            <a:spLocks noGrp="1"/>
          </p:cNvSpPr>
          <p:nvPr>
            <p:ph type="title" idx="4294967295"/>
          </p:nvPr>
        </p:nvSpPr>
        <p:spPr>
          <a:xfrm>
            <a:off x="466725" y="1320800"/>
            <a:ext cx="8229600" cy="939800"/>
          </a:xfrm>
        </p:spPr>
        <p:txBody>
          <a:bodyPr/>
          <a:lstStyle/>
          <a:p>
            <a:pPr eaLnBrk="1" hangingPunct="1"/>
            <a:r>
              <a:rPr lang="en-US" smtClean="0"/>
              <a:t>Yet Barriers Remain…</a:t>
            </a:r>
          </a:p>
        </p:txBody>
      </p:sp>
      <p:graphicFrame>
        <p:nvGraphicFramePr>
          <p:cNvPr id="5" name="Diagram 4"/>
          <p:cNvGraphicFramePr/>
          <p:nvPr/>
        </p:nvGraphicFramePr>
        <p:xfrm>
          <a:off x="3454400" y="2590800"/>
          <a:ext cx="5308600" cy="1536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wn Arrow 5"/>
          <p:cNvSpPr/>
          <p:nvPr/>
        </p:nvSpPr>
        <p:spPr>
          <a:xfrm>
            <a:off x="466725" y="2339975"/>
            <a:ext cx="2925763" cy="2178050"/>
          </a:xfrm>
          <a:prstGeom prst="downArrow">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 name="Minus 6"/>
          <p:cNvSpPr/>
          <p:nvPr/>
        </p:nvSpPr>
        <p:spPr>
          <a:xfrm rot="21300000">
            <a:off x="30163" y="4244975"/>
            <a:ext cx="9693275" cy="1111250"/>
          </a:xfrm>
          <a:prstGeom prst="mathMinus">
            <a:avLst/>
          </a:pr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33388" y="2935288"/>
            <a:ext cx="8229600" cy="1143000"/>
          </a:xfrm>
        </p:spPr>
        <p:txBody>
          <a:bodyPr rtlCol="0">
            <a:normAutofit fontScale="90000"/>
          </a:bodyPr>
          <a:lstStyle/>
          <a:p>
            <a:pPr eaLnBrk="1" fontAlgn="auto" hangingPunct="1">
              <a:spcAft>
                <a:spcPts val="0"/>
              </a:spcAft>
              <a:defRPr/>
            </a:pPr>
            <a:r>
              <a:rPr lang="en-US" dirty="0" smtClean="0"/>
              <a:t>15 Minute Break</a:t>
            </a:r>
            <a:br>
              <a:rPr lang="en-US" dirty="0" smtClean="0"/>
            </a:br>
            <a:endParaRPr lang="en-US"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305" name="TextBox 4"/>
          <p:cNvSpPr txBox="1">
            <a:spLocks noChangeArrowheads="1"/>
          </p:cNvSpPr>
          <p:nvPr/>
        </p:nvSpPr>
        <p:spPr bwMode="auto">
          <a:xfrm>
            <a:off x="674688" y="5638800"/>
            <a:ext cx="7824787" cy="641350"/>
          </a:xfrm>
          <a:prstGeom prst="rect">
            <a:avLst/>
          </a:prstGeom>
          <a:noFill/>
          <a:ln w="9525">
            <a:noFill/>
            <a:miter lim="800000"/>
            <a:headEnd/>
            <a:tailEnd/>
          </a:ln>
        </p:spPr>
        <p:txBody>
          <a:bodyPr>
            <a:spAutoFit/>
          </a:bodyPr>
          <a:lstStyle/>
          <a:p>
            <a:pPr algn="ctr"/>
            <a:r>
              <a:rPr lang="en-US">
                <a:latin typeface="Arial Unicode MS" pitchFamily="34" charset="-128"/>
              </a:rPr>
              <a:t>SEIA Webisode 1: </a:t>
            </a:r>
            <a:r>
              <a:rPr lang="en-US">
                <a:latin typeface="Arial Unicode MS" pitchFamily="34" charset="-128"/>
                <a:hlinkClick r:id="rId5"/>
              </a:rPr>
              <a:t>http://www.seia.org/cs/the_solar_generation</a:t>
            </a:r>
            <a:endParaRPr lang="en-US">
              <a:latin typeface="Arial Unicode MS" pitchFamily="34" charset="-128"/>
            </a:endParaRPr>
          </a:p>
          <a:p>
            <a:pPr algn="ctr"/>
            <a:endParaRPr lang="en-US">
              <a:latin typeface="Arial Unicode MS" pitchFamily="34" charset="-128"/>
            </a:endParaRPr>
          </a:p>
        </p:txBody>
      </p:sp>
      <p:pic>
        <p:nvPicPr>
          <p:cNvPr id="610309" name="Solar Generation USA Road Trip - Webisode 1.wmv">
            <a:hlinkClick r:id="" action="ppaction://media"/>
          </p:cNvPr>
          <p:cNvPicPr>
            <a:picLocks noRot="1" noChangeAspect="1" noChangeArrowheads="1"/>
          </p:cNvPicPr>
          <p:nvPr>
            <a:videoFile r:link="rId1"/>
          </p:nvPr>
        </p:nvPicPr>
        <p:blipFill>
          <a:blip r:embed="rId6"/>
          <a:srcRect/>
          <a:stretch>
            <a:fillRect/>
          </a:stretch>
        </p:blipFill>
        <p:spPr bwMode="auto">
          <a:xfrm>
            <a:off x="877888" y="977900"/>
            <a:ext cx="7405687" cy="4165600"/>
          </a:xfrm>
          <a:prstGeom prst="rect">
            <a:avLst/>
          </a:prstGeom>
          <a:noFill/>
          <a:ln w="9525">
            <a:noFill/>
            <a:miter lim="800000"/>
            <a:headEnd/>
            <a:tailEnd/>
          </a:ln>
        </p:spPr>
      </p:pic>
      <p:pic>
        <p:nvPicPr>
          <p:cNvPr id="610308" name="Solar Generation USA Road Trip - Webisode 1.wmv">
            <a:hlinkClick r:id="" action="ppaction://media"/>
          </p:cNvPr>
          <p:cNvPicPr>
            <a:picLocks noRot="1" noChangeAspect="1" noChangeArrowheads="1"/>
          </p:cNvPicPr>
          <p:nvPr>
            <a:videoFile r:link="rId2"/>
          </p:nvPr>
        </p:nvPicPr>
        <p:blipFill>
          <a:blip r:embed="rId6"/>
          <a:srcRect/>
          <a:stretch>
            <a:fillRect/>
          </a:stretch>
        </p:blipFill>
        <p:spPr bwMode="auto">
          <a:xfrm>
            <a:off x="846138" y="990600"/>
            <a:ext cx="7383462" cy="41529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030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10309"/>
                                        </p:tgtEl>
                                      </p:cBhvr>
                                    </p:cmd>
                                  </p:childTnLst>
                                </p:cTn>
                              </p:par>
                            </p:childTnLst>
                          </p:cTn>
                        </p:par>
                      </p:childTnLst>
                    </p:cTn>
                  </p:par>
                </p:childTnLst>
              </p:cTn>
              <p:nextCondLst>
                <p:cond evt="onClick" delay="0">
                  <p:tgtEl>
                    <p:spTgt spid="610309"/>
                  </p:tgtEl>
                </p:cond>
              </p:nextCondLst>
            </p:seq>
            <p:video>
              <p:cMediaNode>
                <p:cTn id="7" fill="hold" display="0">
                  <p:stCondLst>
                    <p:cond delay="indefinite"/>
                  </p:stCondLst>
                  <p:endCondLst>
                    <p:cond evt="onNext" delay="0">
                      <p:tgtEl>
                        <p:sldTgt/>
                      </p:tgtEl>
                    </p:cond>
                    <p:cond evt="onPrev" delay="0">
                      <p:tgtEl>
                        <p:sldTgt/>
                      </p:tgtEl>
                    </p:cond>
                  </p:endCondLst>
                </p:cTn>
                <p:tgtEl>
                  <p:spTgt spid="610309"/>
                </p:tgtEl>
              </p:cMediaNode>
            </p:video>
            <p:seq concurrent="1" nextAc="seek">
              <p:cTn id="8" restart="whenNotActive" fill="hold" evtFilter="cancelBubble" nodeType="interactiveSeq">
                <p:stCondLst>
                  <p:cond evt="onClick" delay="0">
                    <p:tgtEl>
                      <p:spTgt spid="6103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0308"/>
                                        </p:tgtEl>
                                      </p:cBhvr>
                                    </p:cmd>
                                  </p:childTnLst>
                                </p:cTn>
                              </p:par>
                            </p:childTnLst>
                          </p:cTn>
                        </p:par>
                      </p:childTnLst>
                    </p:cTn>
                  </p:par>
                </p:childTnLst>
              </p:cTn>
              <p:nextCondLst>
                <p:cond evt="onClick" delay="0">
                  <p:tgtEl>
                    <p:spTgt spid="610308"/>
                  </p:tgtEl>
                </p:cond>
              </p:nextCondLst>
            </p:seq>
            <p:video>
              <p:cMediaNode>
                <p:cTn id="13" fill="hold" display="0">
                  <p:stCondLst>
                    <p:cond delay="indefinite"/>
                  </p:stCondLst>
                  <p:endCondLst>
                    <p:cond evt="onNext" delay="0">
                      <p:tgtEl>
                        <p:sldTgt/>
                      </p:tgtEl>
                    </p:cond>
                    <p:cond evt="onPrev" delay="0">
                      <p:tgtEl>
                        <p:sldTgt/>
                      </p:tgtEl>
                    </p:cond>
                  </p:endCondLst>
                </p:cTn>
                <p:tgtEl>
                  <p:spTgt spid="610308"/>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2353" name="TextBox 4"/>
          <p:cNvSpPr txBox="1">
            <a:spLocks noChangeArrowheads="1"/>
          </p:cNvSpPr>
          <p:nvPr/>
        </p:nvSpPr>
        <p:spPr bwMode="auto">
          <a:xfrm>
            <a:off x="674688" y="5638800"/>
            <a:ext cx="7824787" cy="641350"/>
          </a:xfrm>
          <a:prstGeom prst="rect">
            <a:avLst/>
          </a:prstGeom>
          <a:noFill/>
          <a:ln w="9525">
            <a:noFill/>
            <a:miter lim="800000"/>
            <a:headEnd/>
            <a:tailEnd/>
          </a:ln>
        </p:spPr>
        <p:txBody>
          <a:bodyPr>
            <a:spAutoFit/>
          </a:bodyPr>
          <a:lstStyle/>
          <a:p>
            <a:pPr algn="ctr"/>
            <a:r>
              <a:rPr lang="en-US">
                <a:latin typeface="Arial Unicode MS" pitchFamily="34" charset="-128"/>
              </a:rPr>
              <a:t>SEIA Webisode 2: </a:t>
            </a:r>
            <a:r>
              <a:rPr lang="en-US">
                <a:latin typeface="Arial Unicode MS" pitchFamily="34" charset="-128"/>
                <a:hlinkClick r:id="rId5"/>
              </a:rPr>
              <a:t>http://www.seia.org/cs/the_solar_generation</a:t>
            </a:r>
            <a:endParaRPr lang="en-US">
              <a:latin typeface="Arial Unicode MS" pitchFamily="34" charset="-128"/>
            </a:endParaRPr>
          </a:p>
          <a:p>
            <a:pPr algn="ctr"/>
            <a:endParaRPr lang="en-US">
              <a:latin typeface="Arial Unicode MS" pitchFamily="34" charset="-128"/>
            </a:endParaRPr>
          </a:p>
        </p:txBody>
      </p:sp>
      <p:pic>
        <p:nvPicPr>
          <p:cNvPr id="612357" name="Solar Generation USA Road Trip - Webisode 2.wmv">
            <a:hlinkClick r:id="" action="ppaction://media"/>
          </p:cNvPr>
          <p:cNvPicPr>
            <a:picLocks noRot="1" noChangeAspect="1" noChangeArrowheads="1"/>
          </p:cNvPicPr>
          <p:nvPr>
            <a:videoFile r:link="rId1"/>
          </p:nvPr>
        </p:nvPicPr>
        <p:blipFill>
          <a:blip r:embed="rId6"/>
          <a:srcRect/>
          <a:stretch>
            <a:fillRect/>
          </a:stretch>
        </p:blipFill>
        <p:spPr bwMode="auto">
          <a:xfrm>
            <a:off x="876300" y="976313"/>
            <a:ext cx="7431088" cy="4179887"/>
          </a:xfrm>
          <a:prstGeom prst="rect">
            <a:avLst/>
          </a:prstGeom>
          <a:noFill/>
          <a:ln w="9525">
            <a:noFill/>
            <a:miter lim="800000"/>
            <a:headEnd/>
            <a:tailEnd/>
          </a:ln>
        </p:spPr>
      </p:pic>
      <p:pic>
        <p:nvPicPr>
          <p:cNvPr id="612356" name="Solar Generation USA Road Trip - Webisode 2.wmv">
            <a:hlinkClick r:id="" action="ppaction://media"/>
          </p:cNvPr>
          <p:cNvPicPr>
            <a:picLocks noRot="1" noChangeAspect="1" noChangeArrowheads="1"/>
          </p:cNvPicPr>
          <p:nvPr>
            <a:videoFile r:link="rId2"/>
          </p:nvPr>
        </p:nvPicPr>
        <p:blipFill>
          <a:blip r:embed="rId6"/>
          <a:srcRect/>
          <a:stretch>
            <a:fillRect/>
          </a:stretch>
        </p:blipFill>
        <p:spPr bwMode="auto">
          <a:xfrm>
            <a:off x="862013" y="977900"/>
            <a:ext cx="7405687" cy="416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21" fill="hold"/>
                                        <p:tgtEl>
                                          <p:spTgt spid="612357"/>
                                        </p:tgtEl>
                                      </p:cBhvr>
                                    </p:cmd>
                                  </p:childTnLst>
                                </p:cTn>
                              </p:par>
                            </p:childTnLst>
                          </p:cTn>
                        </p:par>
                        <p:par>
                          <p:cTn id="7" fill="hold">
                            <p:stCondLst>
                              <p:cond delay="210321"/>
                            </p:stCondLst>
                            <p:childTnLst>
                              <p:par>
                                <p:cTn id="8" presetID="1" presetClass="mediacall" presetSubtype="0" fill="hold" nodeType="afterEffect">
                                  <p:stCondLst>
                                    <p:cond delay="0"/>
                                  </p:stCondLst>
                                  <p:childTnLst>
                                    <p:cmd type="call" cmd="playFrom(0.0)">
                                      <p:cBhvr>
                                        <p:cTn id="9" dur="210321" fill="hold"/>
                                        <p:tgtEl>
                                          <p:spTgt spid="6123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612357"/>
                </p:tgtEl>
              </p:cMediaNode>
            </p:video>
            <p:seq concurrent="1" nextAc="seek">
              <p:cTn id="11" restart="whenNotActive" fill="hold" evtFilter="cancelBubble" nodeType="interactiveSeq">
                <p:stCondLst>
                  <p:cond evt="onClick" delay="0">
                    <p:tgtEl>
                      <p:spTgt spid="61235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12357"/>
                                        </p:tgtEl>
                                      </p:cBhvr>
                                    </p:cmd>
                                  </p:childTnLst>
                                </p:cTn>
                              </p:par>
                            </p:childTnLst>
                          </p:cTn>
                        </p:par>
                      </p:childTnLst>
                    </p:cTn>
                  </p:par>
                </p:childTnLst>
              </p:cTn>
              <p:nextCondLst>
                <p:cond evt="onClick" delay="0">
                  <p:tgtEl>
                    <p:spTgt spid="612357"/>
                  </p:tgtEl>
                </p:cond>
              </p:nextCondLst>
            </p:seq>
            <p:video>
              <p:cMediaNode>
                <p:cTn id="16" fill="hold" display="0">
                  <p:stCondLst>
                    <p:cond delay="indefinite"/>
                  </p:stCondLst>
                  <p:endCondLst>
                    <p:cond evt="onNext" delay="0">
                      <p:tgtEl>
                        <p:sldTgt/>
                      </p:tgtEl>
                    </p:cond>
                    <p:cond evt="onPrev" delay="0">
                      <p:tgtEl>
                        <p:sldTgt/>
                      </p:tgtEl>
                    </p:cond>
                  </p:endCondLst>
                </p:cTn>
                <p:tgtEl>
                  <p:spTgt spid="612356"/>
                </p:tgtEl>
              </p:cMediaNode>
            </p:video>
            <p:seq concurrent="1" nextAc="seek">
              <p:cTn id="17" restart="whenNotActive" fill="hold" evtFilter="cancelBubble" nodeType="interactiveSeq">
                <p:stCondLst>
                  <p:cond evt="onClick" delay="0">
                    <p:tgtEl>
                      <p:spTgt spid="61235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12356"/>
                                        </p:tgtEl>
                                      </p:cBhvr>
                                    </p:cmd>
                                  </p:childTnLst>
                                </p:cTn>
                              </p:par>
                            </p:childTnLst>
                          </p:cTn>
                        </p:par>
                      </p:childTnLst>
                    </p:cTn>
                  </p:par>
                </p:childTnLst>
              </p:cTn>
              <p:nextCondLst>
                <p:cond evt="onClick" delay="0">
                  <p:tgtEl>
                    <p:spTgt spid="61235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1" name="TextBox 4"/>
          <p:cNvSpPr txBox="1">
            <a:spLocks noChangeArrowheads="1"/>
          </p:cNvSpPr>
          <p:nvPr/>
        </p:nvSpPr>
        <p:spPr bwMode="auto">
          <a:xfrm>
            <a:off x="687388" y="5638800"/>
            <a:ext cx="7824787" cy="641350"/>
          </a:xfrm>
          <a:prstGeom prst="rect">
            <a:avLst/>
          </a:prstGeom>
          <a:noFill/>
          <a:ln w="9525">
            <a:noFill/>
            <a:miter lim="800000"/>
            <a:headEnd/>
            <a:tailEnd/>
          </a:ln>
        </p:spPr>
        <p:txBody>
          <a:bodyPr>
            <a:spAutoFit/>
          </a:bodyPr>
          <a:lstStyle/>
          <a:p>
            <a:pPr algn="ctr"/>
            <a:r>
              <a:rPr lang="en-US">
                <a:latin typeface="Arial Unicode MS" pitchFamily="34" charset="-128"/>
              </a:rPr>
              <a:t>SEIA Webisode 3: </a:t>
            </a:r>
            <a:r>
              <a:rPr lang="en-US">
                <a:latin typeface="Arial Unicode MS" pitchFamily="34" charset="-128"/>
                <a:hlinkClick r:id="rId4"/>
              </a:rPr>
              <a:t>http://www.seia.org/cs/the_solar_generation</a:t>
            </a:r>
            <a:endParaRPr lang="en-US">
              <a:latin typeface="Arial Unicode MS" pitchFamily="34" charset="-128"/>
            </a:endParaRPr>
          </a:p>
          <a:p>
            <a:pPr algn="ctr"/>
            <a:endParaRPr lang="en-US">
              <a:latin typeface="Arial Unicode MS" pitchFamily="34" charset="-128"/>
            </a:endParaRPr>
          </a:p>
        </p:txBody>
      </p:sp>
      <p:pic>
        <p:nvPicPr>
          <p:cNvPr id="614404" name="Solar Generation USA Road Trip - Webisode 3-1.wmv">
            <a:hlinkClick r:id="" action="ppaction://media"/>
          </p:cNvPr>
          <p:cNvPicPr>
            <a:picLocks noRot="1" noChangeAspect="1" noChangeArrowheads="1"/>
          </p:cNvPicPr>
          <p:nvPr>
            <a:videoFile r:link="rId1"/>
          </p:nvPr>
        </p:nvPicPr>
        <p:blipFill>
          <a:blip r:embed="rId5"/>
          <a:srcRect/>
          <a:stretch>
            <a:fillRect/>
          </a:stretch>
        </p:blipFill>
        <p:spPr bwMode="auto">
          <a:xfrm>
            <a:off x="877888" y="977900"/>
            <a:ext cx="7405687" cy="416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21" fill="hold"/>
                                        <p:tgtEl>
                                          <p:spTgt spid="6144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04"/>
                </p:tgtEl>
              </p:cMediaNode>
            </p:video>
            <p:seq concurrent="1" nextAc="seek">
              <p:cTn id="8" restart="whenNotActive" fill="hold" evtFilter="cancelBubble" nodeType="interactiveSeq">
                <p:stCondLst>
                  <p:cond evt="onClick" delay="0">
                    <p:tgtEl>
                      <p:spTgt spid="61440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4404"/>
                                        </p:tgtEl>
                                      </p:cBhvr>
                                    </p:cmd>
                                  </p:childTnLst>
                                </p:cTn>
                              </p:par>
                            </p:childTnLst>
                          </p:cTn>
                        </p:par>
                      </p:childTnLst>
                    </p:cTn>
                  </p:par>
                </p:childTnLst>
              </p:cTn>
              <p:nextCondLst>
                <p:cond evt="onClick" delay="0">
                  <p:tgtEl>
                    <p:spTgt spid="61440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5400"/>
            <a:ext cx="8229600" cy="939800"/>
          </a:xfrm>
        </p:spPr>
        <p:txBody>
          <a:bodyPr>
            <a:normAutofit fontScale="90000"/>
          </a:bodyPr>
          <a:lstStyle/>
          <a:p>
            <a:pPr>
              <a:defRPr/>
            </a:pPr>
            <a:r>
              <a:rPr lang="en-US" dirty="0" smtClean="0"/>
              <a:t>Other Actions Local Governments Can Take to Go Solar</a:t>
            </a:r>
            <a:endParaRPr lang="en-US" dirty="0"/>
          </a:p>
        </p:txBody>
      </p:sp>
      <p:sp>
        <p:nvSpPr>
          <p:cNvPr id="3" name="TextBox 2"/>
          <p:cNvSpPr txBox="1">
            <a:spLocks noChangeArrowheads="1"/>
          </p:cNvSpPr>
          <p:nvPr/>
        </p:nvSpPr>
        <p:spPr bwMode="auto">
          <a:xfrm>
            <a:off x="1439863" y="4800600"/>
            <a:ext cx="6238875" cy="646113"/>
          </a:xfrm>
          <a:prstGeom prst="rect">
            <a:avLst/>
          </a:prstGeom>
          <a:noFill/>
          <a:ln w="9525">
            <a:noFill/>
            <a:miter lim="800000"/>
            <a:headEnd/>
            <a:tailEnd/>
          </a:ln>
        </p:spPr>
        <p:txBody>
          <a:bodyPr wrap="none">
            <a:spAutoFit/>
          </a:bodyPr>
          <a:lstStyle/>
          <a:p>
            <a:pPr algn="ctr"/>
            <a:r>
              <a:rPr lang="en-US" sz="3600" i="1"/>
              <a:t>Adopt Solar-Friendly Policies!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9" name="OpenPV_Installs_QT_No_Sound(2).wmv">
            <a:hlinkClick r:id="" action="ppaction://media"/>
          </p:cNvPr>
          <p:cNvPicPr>
            <a:picLocks noRot="1" noChangeAspect="1" noChangeArrowheads="1"/>
          </p:cNvPicPr>
          <p:nvPr>
            <a:videoFile r:link="rId1"/>
          </p:nvPr>
        </p:nvPicPr>
        <p:blipFill>
          <a:blip r:embed="rId4" cstate="print"/>
          <a:srcRect/>
          <a:stretch>
            <a:fillRect/>
          </a:stretch>
        </p:blipFill>
        <p:spPr bwMode="auto">
          <a:xfrm>
            <a:off x="-11113" y="0"/>
            <a:ext cx="9155113"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666" fill="hold"/>
                                        <p:tgtEl>
                                          <p:spTgt spid="6184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8499"/>
                </p:tgtEl>
              </p:cMediaNode>
            </p:video>
            <p:seq concurrent="1" nextAc="seek">
              <p:cTn id="8" restart="whenNotActive" fill="hold" evtFilter="cancelBubble" nodeType="interactiveSeq">
                <p:stCondLst>
                  <p:cond evt="onClick" delay="0">
                    <p:tgtEl>
                      <p:spTgt spid="6184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8499"/>
                                        </p:tgtEl>
                                      </p:cBhvr>
                                    </p:cmd>
                                  </p:childTnLst>
                                </p:cTn>
                              </p:par>
                            </p:childTnLst>
                          </p:cTn>
                        </p:par>
                      </p:childTnLst>
                    </p:cTn>
                  </p:par>
                </p:childTnLst>
              </p:cTn>
              <p:nextCondLst>
                <p:cond evt="onClick" delay="0">
                  <p:tgtEl>
                    <p:spTgt spid="618499"/>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p:cNvSpPr>
          <p:nvPr>
            <p:ph type="title"/>
          </p:nvPr>
        </p:nvSpPr>
        <p:spPr>
          <a:xfrm>
            <a:off x="457200" y="1060450"/>
            <a:ext cx="8229600" cy="938213"/>
          </a:xfrm>
        </p:spPr>
        <p:txBody>
          <a:bodyPr rtlCol="0">
            <a:normAutofit fontScale="90000"/>
          </a:bodyPr>
          <a:lstStyle/>
          <a:p>
            <a:pPr eaLnBrk="1" fontAlgn="auto" hangingPunct="1">
              <a:spcAft>
                <a:spcPts val="0"/>
              </a:spcAft>
              <a:defRPr/>
            </a:pPr>
            <a:r>
              <a:rPr lang="en-US" sz="4000" dirty="0" smtClean="0"/>
              <a:t>Financial Measures to                              Make Solar More Affordable</a:t>
            </a:r>
          </a:p>
        </p:txBody>
      </p:sp>
      <p:graphicFrame>
        <p:nvGraphicFramePr>
          <p:cNvPr id="5" name="Diagram 4"/>
          <p:cNvGraphicFramePr/>
          <p:nvPr/>
        </p:nvGraphicFramePr>
        <p:xfrm>
          <a:off x="1481469" y="214684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4"/>
          <p:cNvSpPr>
            <a:spLocks noGrp="1"/>
          </p:cNvSpPr>
          <p:nvPr>
            <p:ph type="title"/>
          </p:nvPr>
        </p:nvSpPr>
        <p:spPr>
          <a:xfrm>
            <a:off x="457200" y="1055688"/>
            <a:ext cx="8229600" cy="938212"/>
          </a:xfrm>
        </p:spPr>
        <p:txBody>
          <a:bodyPr>
            <a:normAutofit fontScale="90000"/>
          </a:bodyPr>
          <a:lstStyle/>
          <a:p>
            <a:pPr eaLnBrk="1" hangingPunct="1"/>
            <a:r>
              <a:rPr lang="en-US" sz="3600" smtClean="0"/>
              <a:t>Regulatory Measures to                           Make Solar More Affordable</a:t>
            </a:r>
          </a:p>
        </p:txBody>
      </p:sp>
      <p:graphicFrame>
        <p:nvGraphicFramePr>
          <p:cNvPr id="10" name="Diagram 9"/>
          <p:cNvGraphicFramePr/>
          <p:nvPr/>
        </p:nvGraphicFramePr>
        <p:xfrm>
          <a:off x="0" y="2057400"/>
          <a:ext cx="4419600" cy="332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nvGraphicFramePr>
        <p:xfrm>
          <a:off x="4438650" y="2019300"/>
          <a:ext cx="4724400" cy="4000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5" descr="SAC_logo.jpg"/>
          <p:cNvPicPr>
            <a:picLocks noGrp="1" noChangeAspect="1"/>
          </p:cNvPicPr>
          <p:nvPr>
            <p:ph sz="half" idx="4294967295"/>
          </p:nvPr>
        </p:nvPicPr>
        <p:blipFill>
          <a:blip r:embed="rId3"/>
          <a:srcRect/>
          <a:stretch>
            <a:fillRect/>
          </a:stretch>
        </p:blipFill>
        <p:spPr>
          <a:xfrm>
            <a:off x="3578225" y="1016000"/>
            <a:ext cx="1960563" cy="876300"/>
          </a:xfrm>
        </p:spPr>
      </p:pic>
      <p:pic>
        <p:nvPicPr>
          <p:cNvPr id="25602" name="Picture 4" descr="SACmap_pstr(rev)'07'08"/>
          <p:cNvPicPr>
            <a:picLocks noChangeAspect="1" noChangeArrowheads="1"/>
          </p:cNvPicPr>
          <p:nvPr/>
        </p:nvPicPr>
        <p:blipFill>
          <a:blip r:embed="rId4"/>
          <a:srcRect/>
          <a:stretch>
            <a:fillRect/>
          </a:stretch>
        </p:blipFill>
        <p:spPr bwMode="auto">
          <a:xfrm>
            <a:off x="987425" y="1989138"/>
            <a:ext cx="7164388" cy="424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80988" y="1836738"/>
            <a:ext cx="3376612" cy="37480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4642" name="Text Placeholder 4"/>
          <p:cNvSpPr>
            <a:spLocks noGrp="1"/>
          </p:cNvSpPr>
          <p:nvPr>
            <p:ph type="body" idx="1"/>
          </p:nvPr>
        </p:nvSpPr>
        <p:spPr>
          <a:xfrm>
            <a:off x="741363" y="1743075"/>
            <a:ext cx="2455862" cy="639763"/>
          </a:xfrm>
        </p:spPr>
        <p:txBody>
          <a:bodyPr/>
          <a:lstStyle/>
          <a:p>
            <a:pPr algn="ctr"/>
            <a:r>
              <a:rPr lang="en-US" sz="3200" smtClean="0"/>
              <a:t>State policies</a:t>
            </a:r>
          </a:p>
        </p:txBody>
      </p:sp>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4644" name="Text Placeholder 6"/>
          <p:cNvSpPr>
            <a:spLocks noGrp="1"/>
          </p:cNvSpPr>
          <p:nvPr>
            <p:ph type="body" sz="quarter" idx="3"/>
          </p:nvPr>
        </p:nvSpPr>
        <p:spPr>
          <a:xfrm>
            <a:off x="5946775" y="1743075"/>
            <a:ext cx="2455863" cy="639763"/>
          </a:xfrm>
        </p:spPr>
        <p:txBody>
          <a:bodyPr/>
          <a:lstStyle/>
          <a:p>
            <a:pPr algn="ctr"/>
            <a:r>
              <a:rPr lang="en-US" sz="3200" smtClean="0"/>
              <a:t>Local options</a:t>
            </a:r>
          </a:p>
        </p:txBody>
      </p:sp>
      <p:grpSp>
        <p:nvGrpSpPr>
          <p:cNvPr id="2" name="Group 13"/>
          <p:cNvGrpSpPr>
            <a:grpSpLocks/>
          </p:cNvGrpSpPr>
          <p:nvPr/>
        </p:nvGrpSpPr>
        <p:grpSpPr bwMode="auto">
          <a:xfrm>
            <a:off x="1266825" y="2424113"/>
            <a:ext cx="1404938" cy="842962"/>
            <a:chOff x="0" y="749344"/>
            <a:chExt cx="1405433" cy="843260"/>
          </a:xfrm>
        </p:grpSpPr>
        <p:sp>
          <p:nvSpPr>
            <p:cNvPr id="18" name="Rectangle 17"/>
            <p:cNvSpPr/>
            <p:nvPr/>
          </p:nvSpPr>
          <p:spPr>
            <a:xfrm>
              <a:off x="0" y="749344"/>
              <a:ext cx="1405433" cy="8432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0"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RPS with solar carve-out</a:t>
              </a:r>
            </a:p>
          </p:txBody>
        </p:sp>
      </p:grpSp>
      <p:grpSp>
        <p:nvGrpSpPr>
          <p:cNvPr id="3" name="Group 19"/>
          <p:cNvGrpSpPr>
            <a:grpSpLocks/>
          </p:cNvGrpSpPr>
          <p:nvPr/>
        </p:nvGrpSpPr>
        <p:grpSpPr bwMode="auto">
          <a:xfrm>
            <a:off x="1266825" y="3376613"/>
            <a:ext cx="1404938" cy="842962"/>
            <a:chOff x="3091954" y="749344"/>
            <a:chExt cx="1405433" cy="843260"/>
          </a:xfrm>
        </p:grpSpPr>
        <p:sp>
          <p:nvSpPr>
            <p:cNvPr id="21" name="Rectangle 20"/>
            <p:cNvSpPr/>
            <p:nvPr/>
          </p:nvSpPr>
          <p:spPr>
            <a:xfrm>
              <a:off x="3091954" y="749344"/>
              <a:ext cx="1405433" cy="843260"/>
            </a:xfrm>
            <a:prstGeom prst="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3091954"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Tax credits</a:t>
              </a:r>
            </a:p>
          </p:txBody>
        </p:sp>
      </p:grpSp>
      <p:grpSp>
        <p:nvGrpSpPr>
          <p:cNvPr id="4" name="Group 22"/>
          <p:cNvGrpSpPr/>
          <p:nvPr/>
        </p:nvGrpSpPr>
        <p:grpSpPr>
          <a:xfrm>
            <a:off x="1266951" y="4329004"/>
            <a:ext cx="1405433" cy="843260"/>
            <a:chOff x="1545977" y="1733148"/>
            <a:chExt cx="1405433" cy="843260"/>
          </a:xfrm>
          <a:solidFill>
            <a:schemeClr val="accent3"/>
          </a:solidFill>
        </p:grpSpPr>
        <p:sp>
          <p:nvSpPr>
            <p:cNvPr id="24" name="Rectangle 23"/>
            <p:cNvSpPr/>
            <p:nvPr/>
          </p:nvSpPr>
          <p:spPr>
            <a:xfrm>
              <a:off x="1545977" y="1733148"/>
              <a:ext cx="1405433" cy="843260"/>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p:cNvSpPr/>
            <p:nvPr/>
          </p:nvSpPr>
          <p:spPr>
            <a:xfrm>
              <a:off x="1545977" y="1733148"/>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Third party ownership laws</a:t>
              </a:r>
            </a:p>
          </p:txBody>
        </p:sp>
      </p:gr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tx2">
                  <a:lumMod val="60000"/>
                  <a:lumOff val="40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6587460" y="3124200"/>
            <a:ext cx="1184940" cy="923330"/>
          </a:xfrm>
          <a:prstGeom prst="rect">
            <a:avLst/>
          </a:prstGeom>
          <a:noFill/>
        </p:spPr>
        <p:txBody>
          <a:bodyPr wrap="non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mn-cs"/>
              </a:rPr>
              <a:t>n/a</a:t>
            </a:r>
          </a:p>
        </p:txBody>
      </p:sp>
      <p:sp>
        <p:nvSpPr>
          <p:cNvPr id="624650" name="TextBox 2"/>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
        <p:nvSpPr>
          <p:cNvPr id="624651" name="Rectangle 25"/>
          <p:cNvSpPr>
            <a:spLocks noChangeArrowheads="1"/>
          </p:cNvSpPr>
          <p:nvPr/>
        </p:nvSpPr>
        <p:spPr bwMode="auto">
          <a:xfrm>
            <a:off x="6042025" y="4051300"/>
            <a:ext cx="2360613" cy="708025"/>
          </a:xfrm>
          <a:prstGeom prst="rect">
            <a:avLst/>
          </a:prstGeom>
          <a:noFill/>
          <a:ln w="9525">
            <a:noFill/>
            <a:miter lim="800000"/>
            <a:headEnd/>
            <a:tailEnd/>
          </a:ln>
        </p:spPr>
        <p:txBody>
          <a:bodyPr>
            <a:spAutoFit/>
          </a:bodyPr>
          <a:lstStyle/>
          <a:p>
            <a:pPr algn="ctr"/>
            <a:r>
              <a:rPr lang="en-US" sz="2000" b="1"/>
              <a:t>(Unless there is a municipal utility)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37"/>
          <p:cNvGrpSpPr>
            <a:grpSpLocks/>
          </p:cNvGrpSpPr>
          <p:nvPr/>
        </p:nvGrpSpPr>
        <p:grpSpPr bwMode="auto">
          <a:xfrm>
            <a:off x="5803900" y="2438400"/>
            <a:ext cx="1406525" cy="842963"/>
            <a:chOff x="0" y="455461"/>
            <a:chExt cx="1405929" cy="843557"/>
          </a:xfrm>
        </p:grpSpPr>
        <p:sp>
          <p:nvSpPr>
            <p:cNvPr id="39" name="Rectangle 38"/>
            <p:cNvSpPr/>
            <p:nvPr/>
          </p:nvSpPr>
          <p:spPr>
            <a:xfrm>
              <a:off x="0" y="455461"/>
              <a:ext cx="1405929" cy="843557"/>
            </a:xfrm>
            <a:prstGeom prst="rect">
              <a:avLst/>
            </a:prstGeom>
            <a:solidFill>
              <a:schemeClr val="accent4"/>
            </a:solidFill>
            <a:ln w="9525">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Rectangle 39"/>
            <p:cNvSpPr/>
            <p:nvPr/>
          </p:nvSpPr>
          <p:spPr>
            <a:xfrm>
              <a:off x="0" y="455461"/>
              <a:ext cx="1405929" cy="843557"/>
            </a:xfrm>
            <a:prstGeom prst="rect">
              <a:avLst/>
            </a:prstGeom>
            <a:ln w="9525">
              <a:solidFill>
                <a:schemeClr val="bg1"/>
              </a:solidFill>
            </a:ln>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Cash incentives</a:t>
              </a:r>
            </a:p>
          </p:txBody>
        </p:sp>
      </p:grpSp>
      <p:grpSp>
        <p:nvGrpSpPr>
          <p:cNvPr id="3" name="Group 40"/>
          <p:cNvGrpSpPr>
            <a:grpSpLocks/>
          </p:cNvGrpSpPr>
          <p:nvPr/>
        </p:nvGrpSpPr>
        <p:grpSpPr bwMode="auto">
          <a:xfrm>
            <a:off x="6594475" y="3348038"/>
            <a:ext cx="1406525" cy="842962"/>
            <a:chOff x="1546522" y="455461"/>
            <a:chExt cx="1405929" cy="843557"/>
          </a:xfrm>
        </p:grpSpPr>
        <p:sp>
          <p:nvSpPr>
            <p:cNvPr id="42" name="Rectangle 41"/>
            <p:cNvSpPr/>
            <p:nvPr/>
          </p:nvSpPr>
          <p:spPr>
            <a:xfrm>
              <a:off x="1546522" y="455461"/>
              <a:ext cx="1405929" cy="84355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42"/>
            <p:cNvSpPr/>
            <p:nvPr/>
          </p:nvSpPr>
          <p:spPr>
            <a:xfrm>
              <a:off x="1546522" y="455461"/>
              <a:ext cx="1405929" cy="843557"/>
            </a:xfrm>
            <a:prstGeom prst="rect">
              <a:avLst/>
            </a:prstGeom>
            <a:solidFill>
              <a:schemeClr val="tx2"/>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Community solar programs</a:t>
              </a:r>
            </a:p>
          </p:txBody>
        </p:sp>
      </p:grpSp>
      <p:grpSp>
        <p:nvGrpSpPr>
          <p:cNvPr id="4" name="Group 43"/>
          <p:cNvGrpSpPr>
            <a:grpSpLocks/>
          </p:cNvGrpSpPr>
          <p:nvPr/>
        </p:nvGrpSpPr>
        <p:grpSpPr bwMode="auto">
          <a:xfrm>
            <a:off x="6594475" y="4338638"/>
            <a:ext cx="1406525" cy="842962"/>
            <a:chOff x="3093045" y="455461"/>
            <a:chExt cx="1405929" cy="843557"/>
          </a:xfrm>
        </p:grpSpPr>
        <p:sp>
          <p:nvSpPr>
            <p:cNvPr id="45" name="Rectangle 44"/>
            <p:cNvSpPr/>
            <p:nvPr/>
          </p:nvSpPr>
          <p:spPr>
            <a:xfrm>
              <a:off x="3093045" y="455461"/>
              <a:ext cx="1405929" cy="843557"/>
            </a:xfrm>
            <a:prstGeom prst="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Rectangle 45"/>
            <p:cNvSpPr/>
            <p:nvPr/>
          </p:nvSpPr>
          <p:spPr>
            <a:xfrm>
              <a:off x="3093045" y="455461"/>
              <a:ext cx="1405929" cy="843557"/>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Property tax incentives</a:t>
              </a:r>
            </a:p>
          </p:txBody>
        </p:sp>
      </p:grpSp>
      <p:sp>
        <p:nvSpPr>
          <p:cNvPr id="28" name="Rectangle 27"/>
          <p:cNvSpPr/>
          <p:nvPr/>
        </p:nvSpPr>
        <p:spPr>
          <a:xfrm>
            <a:off x="280988" y="1836738"/>
            <a:ext cx="3376612" cy="37480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 name="Group 28"/>
          <p:cNvGrpSpPr>
            <a:grpSpLocks/>
          </p:cNvGrpSpPr>
          <p:nvPr/>
        </p:nvGrpSpPr>
        <p:grpSpPr bwMode="auto">
          <a:xfrm>
            <a:off x="1219200" y="2433638"/>
            <a:ext cx="1404938" cy="842962"/>
            <a:chOff x="1545977" y="749344"/>
            <a:chExt cx="1405433" cy="843260"/>
          </a:xfrm>
        </p:grpSpPr>
        <p:sp>
          <p:nvSpPr>
            <p:cNvPr id="30" name="Rectangle 29"/>
            <p:cNvSpPr/>
            <p:nvPr/>
          </p:nvSpPr>
          <p:spPr>
            <a:xfrm>
              <a:off x="1545977" y="749344"/>
              <a:ext cx="1405433" cy="843260"/>
            </a:xfrm>
            <a:prstGeom prst="rect">
              <a:avLst/>
            </a:prstGeom>
            <a:solidFill>
              <a:schemeClr val="accent4"/>
            </a:solidFill>
            <a:ln w="9525"/>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a:off x="1545977"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Cash incentives</a:t>
              </a:r>
            </a:p>
          </p:txBody>
        </p:sp>
      </p:grpSp>
      <p:grpSp>
        <p:nvGrpSpPr>
          <p:cNvPr id="6" name="Group 31"/>
          <p:cNvGrpSpPr/>
          <p:nvPr/>
        </p:nvGrpSpPr>
        <p:grpSpPr>
          <a:xfrm>
            <a:off x="1219200" y="3352800"/>
            <a:ext cx="1405433" cy="843260"/>
            <a:chOff x="0" y="1733148"/>
            <a:chExt cx="1405433" cy="843260"/>
          </a:xfrm>
          <a:solidFill>
            <a:schemeClr val="tx2"/>
          </a:solidFill>
        </p:grpSpPr>
        <p:sp>
          <p:nvSpPr>
            <p:cNvPr id="33" name="Rectangle 32"/>
            <p:cNvSpPr/>
            <p:nvPr/>
          </p:nvSpPr>
          <p:spPr>
            <a:xfrm>
              <a:off x="0" y="1733148"/>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33"/>
            <p:cNvSpPr/>
            <p:nvPr/>
          </p:nvSpPr>
          <p:spPr>
            <a:xfrm>
              <a:off x="0" y="1733148"/>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Financing programs</a:t>
              </a:r>
            </a:p>
          </p:txBody>
        </p:sp>
      </p:grpSp>
      <p:grpSp>
        <p:nvGrpSpPr>
          <p:cNvPr id="7" name="Group 34"/>
          <p:cNvGrpSpPr>
            <a:grpSpLocks/>
          </p:cNvGrpSpPr>
          <p:nvPr/>
        </p:nvGrpSpPr>
        <p:grpSpPr bwMode="auto">
          <a:xfrm>
            <a:off x="1252538" y="4338638"/>
            <a:ext cx="1406525" cy="842962"/>
            <a:chOff x="3091954" y="1733148"/>
            <a:chExt cx="1405433" cy="843260"/>
          </a:xfrm>
        </p:grpSpPr>
        <p:sp>
          <p:nvSpPr>
            <p:cNvPr id="36" name="Rectangle 35"/>
            <p:cNvSpPr/>
            <p:nvPr/>
          </p:nvSpPr>
          <p:spPr>
            <a:xfrm>
              <a:off x="3091954" y="1733148"/>
              <a:ext cx="1405433" cy="843260"/>
            </a:xfrm>
            <a:prstGeom prst="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ectangle 36"/>
            <p:cNvSpPr/>
            <p:nvPr/>
          </p:nvSpPr>
          <p:spPr>
            <a:xfrm>
              <a:off x="3091954" y="1733148"/>
              <a:ext cx="1405433" cy="843260"/>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Property tax laws</a:t>
              </a:r>
            </a:p>
          </p:txBody>
        </p:sp>
      </p:grpSp>
      <p:sp>
        <p:nvSpPr>
          <p:cNvPr id="626697" name="Text Placeholder 4"/>
          <p:cNvSpPr>
            <a:spLocks noGrp="1"/>
          </p:cNvSpPr>
          <p:nvPr>
            <p:ph type="body" idx="1"/>
          </p:nvPr>
        </p:nvSpPr>
        <p:spPr>
          <a:xfrm>
            <a:off x="741363" y="1743075"/>
            <a:ext cx="2455862" cy="639763"/>
          </a:xfrm>
        </p:spPr>
        <p:txBody>
          <a:bodyPr/>
          <a:lstStyle/>
          <a:p>
            <a:pPr algn="ctr"/>
            <a:r>
              <a:rPr lang="en-US" sz="3200" smtClean="0"/>
              <a:t>State policies</a:t>
            </a:r>
          </a:p>
        </p:txBody>
      </p:sp>
      <p:sp>
        <p:nvSpPr>
          <p:cNvPr id="626698" name="Text Placeholder 6"/>
          <p:cNvSpPr>
            <a:spLocks noGrp="1"/>
          </p:cNvSpPr>
          <p:nvPr>
            <p:ph type="body" sz="quarter" idx="3"/>
          </p:nvPr>
        </p:nvSpPr>
        <p:spPr>
          <a:xfrm>
            <a:off x="5946775" y="1743075"/>
            <a:ext cx="2455863" cy="639763"/>
          </a:xfrm>
        </p:spPr>
        <p:txBody>
          <a:bodyPr/>
          <a:lstStyle/>
          <a:p>
            <a:pPr algn="ctr"/>
            <a:r>
              <a:rPr lang="en-US" sz="3200"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tx2">
                  <a:lumMod val="60000"/>
                  <a:lumOff val="40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6700" name="TextBox 24"/>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
        <p:nvSpPr>
          <p:cNvPr id="26" name="Rectangle 25"/>
          <p:cNvSpPr/>
          <p:nvPr/>
        </p:nvSpPr>
        <p:spPr>
          <a:xfrm>
            <a:off x="7369175" y="2433638"/>
            <a:ext cx="1406525" cy="842962"/>
          </a:xfrm>
          <a:prstGeom prst="rect">
            <a:avLst/>
          </a:prstGeom>
          <a:solidFill>
            <a:schemeClr val="tx2"/>
          </a:solidFill>
          <a:ln>
            <a:solidFill>
              <a:schemeClr val="bg1"/>
            </a:solidFill>
          </a:ln>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Financing programs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37"/>
          <p:cNvGrpSpPr/>
          <p:nvPr/>
        </p:nvGrpSpPr>
        <p:grpSpPr>
          <a:xfrm>
            <a:off x="6595567" y="2509540"/>
            <a:ext cx="1405433" cy="843260"/>
            <a:chOff x="0" y="3700755"/>
            <a:chExt cx="1405433" cy="843260"/>
          </a:xfrm>
          <a:solidFill>
            <a:schemeClr val="accent2"/>
          </a:solidFill>
        </p:grpSpPr>
        <p:sp>
          <p:nvSpPr>
            <p:cNvPr id="39" name="Rectangle 38"/>
            <p:cNvSpPr/>
            <p:nvPr/>
          </p:nvSpPr>
          <p:spPr>
            <a:xfrm>
              <a:off x="0" y="3700755"/>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Rectangle 39"/>
            <p:cNvSpPr/>
            <p:nvPr/>
          </p:nvSpPr>
          <p:spPr>
            <a:xfrm>
              <a:off x="0" y="3700755"/>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Net metering</a:t>
              </a:r>
            </a:p>
          </p:txBody>
        </p:sp>
      </p:grpSp>
      <p:grpSp>
        <p:nvGrpSpPr>
          <p:cNvPr id="3" name="Group 40"/>
          <p:cNvGrpSpPr/>
          <p:nvPr/>
        </p:nvGrpSpPr>
        <p:grpSpPr>
          <a:xfrm>
            <a:off x="6595567" y="3423940"/>
            <a:ext cx="1405433" cy="843260"/>
            <a:chOff x="1545977" y="3700755"/>
            <a:chExt cx="1405433" cy="843260"/>
          </a:xfrm>
          <a:solidFill>
            <a:schemeClr val="accent6"/>
          </a:solidFill>
        </p:grpSpPr>
        <p:sp>
          <p:nvSpPr>
            <p:cNvPr id="42" name="Rectangle 41"/>
            <p:cNvSpPr/>
            <p:nvPr/>
          </p:nvSpPr>
          <p:spPr>
            <a:xfrm>
              <a:off x="1545977" y="3700755"/>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42"/>
            <p:cNvSpPr/>
            <p:nvPr/>
          </p:nvSpPr>
          <p:spPr>
            <a:xfrm>
              <a:off x="1545977" y="3700755"/>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Interconnection</a:t>
              </a:r>
            </a:p>
          </p:txBody>
        </p:sp>
      </p:grpSp>
      <p:grpSp>
        <p:nvGrpSpPr>
          <p:cNvPr id="4" name="Group 43"/>
          <p:cNvGrpSpPr>
            <a:grpSpLocks/>
          </p:cNvGrpSpPr>
          <p:nvPr/>
        </p:nvGrpSpPr>
        <p:grpSpPr bwMode="auto">
          <a:xfrm>
            <a:off x="6596063" y="4414838"/>
            <a:ext cx="1404937" cy="842962"/>
            <a:chOff x="3091954" y="3700755"/>
            <a:chExt cx="1405433" cy="843260"/>
          </a:xfrm>
        </p:grpSpPr>
        <p:sp>
          <p:nvSpPr>
            <p:cNvPr id="45" name="Rectangle 44"/>
            <p:cNvSpPr/>
            <p:nvPr/>
          </p:nvSpPr>
          <p:spPr>
            <a:xfrm>
              <a:off x="3091954" y="3700755"/>
              <a:ext cx="1405433" cy="843260"/>
            </a:xfrm>
            <a:prstGeom prst="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Rectangle 45"/>
            <p:cNvSpPr/>
            <p:nvPr/>
          </p:nvSpPr>
          <p:spPr>
            <a:xfrm>
              <a:off x="3091954" y="3700755"/>
              <a:ext cx="1405433" cy="84326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Utility rate structures</a:t>
              </a:r>
            </a:p>
          </p:txBody>
        </p:sp>
      </p:grpSp>
      <p:sp>
        <p:nvSpPr>
          <p:cNvPr id="28" name="Rectangle 27"/>
          <p:cNvSpPr/>
          <p:nvPr/>
        </p:nvSpPr>
        <p:spPr>
          <a:xfrm>
            <a:off x="280988" y="1836738"/>
            <a:ext cx="3376612" cy="37480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 name="Group 28"/>
          <p:cNvGrpSpPr>
            <a:grpSpLocks/>
          </p:cNvGrpSpPr>
          <p:nvPr/>
        </p:nvGrpSpPr>
        <p:grpSpPr bwMode="auto">
          <a:xfrm>
            <a:off x="1219200" y="2433638"/>
            <a:ext cx="1404938" cy="842962"/>
            <a:chOff x="0" y="3700755"/>
            <a:chExt cx="1405433" cy="843260"/>
          </a:xfrm>
        </p:grpSpPr>
        <p:sp>
          <p:nvSpPr>
            <p:cNvPr id="30" name="Rectangle 29"/>
            <p:cNvSpPr/>
            <p:nvPr/>
          </p:nvSpPr>
          <p:spPr>
            <a:xfrm>
              <a:off x="0" y="3700755"/>
              <a:ext cx="1405433" cy="843260"/>
            </a:xfrm>
            <a:prstGeom prst="rect">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a:off x="0"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Net metering</a:t>
              </a:r>
            </a:p>
          </p:txBody>
        </p:sp>
      </p:grpSp>
      <p:grpSp>
        <p:nvGrpSpPr>
          <p:cNvPr id="6" name="Group 31"/>
          <p:cNvGrpSpPr>
            <a:grpSpLocks/>
          </p:cNvGrpSpPr>
          <p:nvPr/>
        </p:nvGrpSpPr>
        <p:grpSpPr bwMode="auto">
          <a:xfrm>
            <a:off x="1219200" y="3352800"/>
            <a:ext cx="1404938" cy="842963"/>
            <a:chOff x="1545977" y="3700755"/>
            <a:chExt cx="1405433" cy="843260"/>
          </a:xfrm>
        </p:grpSpPr>
        <p:sp>
          <p:nvSpPr>
            <p:cNvPr id="33" name="Rectangle 32"/>
            <p:cNvSpPr/>
            <p:nvPr/>
          </p:nvSpPr>
          <p:spPr>
            <a:xfrm>
              <a:off x="1545977" y="3700755"/>
              <a:ext cx="1405433" cy="84326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33"/>
            <p:cNvSpPr/>
            <p:nvPr/>
          </p:nvSpPr>
          <p:spPr>
            <a:xfrm>
              <a:off x="1545977" y="3700755"/>
              <a:ext cx="1405433" cy="843260"/>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Interconnection</a:t>
              </a:r>
            </a:p>
          </p:txBody>
        </p:sp>
      </p:grpSp>
      <p:grpSp>
        <p:nvGrpSpPr>
          <p:cNvPr id="7" name="Group 34"/>
          <p:cNvGrpSpPr>
            <a:grpSpLocks/>
          </p:cNvGrpSpPr>
          <p:nvPr/>
        </p:nvGrpSpPr>
        <p:grpSpPr bwMode="auto">
          <a:xfrm>
            <a:off x="1219200" y="4338638"/>
            <a:ext cx="1404938" cy="842962"/>
            <a:chOff x="3091954" y="3700755"/>
            <a:chExt cx="1405433" cy="843260"/>
          </a:xfrm>
        </p:grpSpPr>
        <p:sp>
          <p:nvSpPr>
            <p:cNvPr id="36" name="Rectangle 35"/>
            <p:cNvSpPr/>
            <p:nvPr/>
          </p:nvSpPr>
          <p:spPr>
            <a:xfrm>
              <a:off x="3091954" y="3700755"/>
              <a:ext cx="1405433" cy="843260"/>
            </a:xfrm>
            <a:prstGeom prst="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ectangle 36"/>
            <p:cNvSpPr/>
            <p:nvPr/>
          </p:nvSpPr>
          <p:spPr>
            <a:xfrm>
              <a:off x="3091954" y="3700755"/>
              <a:ext cx="1405433" cy="843260"/>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Utility rate structures</a:t>
              </a:r>
            </a:p>
          </p:txBody>
        </p:sp>
      </p:grpSp>
      <p:sp>
        <p:nvSpPr>
          <p:cNvPr id="628745" name="Text Placeholder 4"/>
          <p:cNvSpPr>
            <a:spLocks noGrp="1"/>
          </p:cNvSpPr>
          <p:nvPr>
            <p:ph type="body" idx="1"/>
          </p:nvPr>
        </p:nvSpPr>
        <p:spPr>
          <a:xfrm>
            <a:off x="741363" y="1743075"/>
            <a:ext cx="2455862" cy="639763"/>
          </a:xfrm>
        </p:spPr>
        <p:txBody>
          <a:bodyPr/>
          <a:lstStyle/>
          <a:p>
            <a:pPr algn="ctr"/>
            <a:r>
              <a:rPr lang="en-US" sz="3200" smtClean="0"/>
              <a:t>State policies</a:t>
            </a:r>
          </a:p>
        </p:txBody>
      </p:sp>
      <p:sp>
        <p:nvSpPr>
          <p:cNvPr id="628746" name="Text Placeholder 6"/>
          <p:cNvSpPr>
            <a:spLocks noGrp="1"/>
          </p:cNvSpPr>
          <p:nvPr>
            <p:ph type="body" sz="quarter" idx="3"/>
          </p:nvPr>
        </p:nvSpPr>
        <p:spPr>
          <a:xfrm>
            <a:off x="5946775" y="1743075"/>
            <a:ext cx="2455863" cy="639763"/>
          </a:xfrm>
        </p:spPr>
        <p:txBody>
          <a:bodyPr/>
          <a:lstStyle/>
          <a:p>
            <a:pPr algn="ctr"/>
            <a:r>
              <a:rPr lang="en-US" sz="3200"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tx2">
                  <a:lumMod val="60000"/>
                  <a:lumOff val="40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ounded Rectangle 64"/>
          <p:cNvSpPr/>
          <p:nvPr/>
        </p:nvSpPr>
        <p:spPr>
          <a:xfrm>
            <a:off x="5773738" y="5410200"/>
            <a:ext cx="3065462" cy="2762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p:cNvSpPr>
            <a:spLocks noChangeArrowheads="1"/>
          </p:cNvSpPr>
          <p:nvPr/>
        </p:nvSpPr>
        <p:spPr bwMode="auto">
          <a:xfrm>
            <a:off x="5751513" y="5410200"/>
            <a:ext cx="3081337" cy="276225"/>
          </a:xfrm>
          <a:prstGeom prst="rect">
            <a:avLst/>
          </a:prstGeom>
          <a:noFill/>
          <a:ln w="9525">
            <a:noFill/>
            <a:miter lim="800000"/>
            <a:headEnd/>
            <a:tailEnd/>
          </a:ln>
        </p:spPr>
        <p:txBody>
          <a:bodyPr wrap="none">
            <a:spAutoFit/>
          </a:bodyPr>
          <a:lstStyle/>
          <a:p>
            <a:r>
              <a:rPr lang="en-US" sz="1200" b="1"/>
              <a:t>directly only through municipal utilities</a:t>
            </a:r>
          </a:p>
        </p:txBody>
      </p:sp>
      <p:sp>
        <p:nvSpPr>
          <p:cNvPr id="628750" name="TextBox 26"/>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500" fill="hold"/>
                                        <p:tgtEl>
                                          <p:spTgt spid="65"/>
                                        </p:tgtEl>
                                        <p:attrNameLst>
                                          <p:attrName>ppt_x</p:attrName>
                                        </p:attrNameLst>
                                      </p:cBhvr>
                                      <p:tavLst>
                                        <p:tav tm="0">
                                          <p:val>
                                            <p:strVal val="#ppt_x"/>
                                          </p:val>
                                        </p:tav>
                                        <p:tav tm="100000">
                                          <p:val>
                                            <p:strVal val="#ppt_x"/>
                                          </p:val>
                                        </p:tav>
                                      </p:tavLst>
                                    </p:anim>
                                    <p:anim calcmode="lin" valueType="num">
                                      <p:cBhvr additive="base">
                                        <p:cTn id="30" dur="500" fill="hold"/>
                                        <p:tgtEl>
                                          <p:spTgt spid="6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ppt_x"/>
                                          </p:val>
                                        </p:tav>
                                        <p:tav tm="100000">
                                          <p:val>
                                            <p:strVal val="#ppt_x"/>
                                          </p:val>
                                        </p:tav>
                                      </p:tavLst>
                                    </p:anim>
                                    <p:anim calcmode="lin" valueType="num">
                                      <p:cBhvr additive="base">
                                        <p:cTn id="3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52"/>
          <p:cNvGrpSpPr/>
          <p:nvPr/>
        </p:nvGrpSpPr>
        <p:grpSpPr>
          <a:xfrm>
            <a:off x="5791200" y="2438400"/>
            <a:ext cx="1405929" cy="843557"/>
            <a:chOff x="1546522" y="1439612"/>
            <a:chExt cx="1405929" cy="843557"/>
          </a:xfrm>
          <a:solidFill>
            <a:schemeClr val="tx2"/>
          </a:solidFill>
        </p:grpSpPr>
        <p:sp>
          <p:nvSpPr>
            <p:cNvPr id="54" name="Rectangle 53"/>
            <p:cNvSpPr/>
            <p:nvPr/>
          </p:nvSpPr>
          <p:spPr>
            <a:xfrm>
              <a:off x="1546522" y="1439612"/>
              <a:ext cx="1405929" cy="84355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Rectangle 54"/>
            <p:cNvSpPr/>
            <p:nvPr/>
          </p:nvSpPr>
          <p:spPr>
            <a:xfrm>
              <a:off x="1546522" y="1439612"/>
              <a:ext cx="1405929" cy="843557"/>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Permitting</a:t>
              </a:r>
            </a:p>
          </p:txBody>
        </p:sp>
      </p:grpSp>
      <p:grpSp>
        <p:nvGrpSpPr>
          <p:cNvPr id="3" name="Group 55"/>
          <p:cNvGrpSpPr/>
          <p:nvPr/>
        </p:nvGrpSpPr>
        <p:grpSpPr>
          <a:xfrm>
            <a:off x="7357071" y="2438400"/>
            <a:ext cx="1405929" cy="843557"/>
            <a:chOff x="3093045" y="1439612"/>
            <a:chExt cx="1405929" cy="843557"/>
          </a:xfrm>
          <a:solidFill>
            <a:schemeClr val="tx2"/>
          </a:solidFill>
        </p:grpSpPr>
        <p:sp>
          <p:nvSpPr>
            <p:cNvPr id="57" name="Rectangle 56"/>
            <p:cNvSpPr/>
            <p:nvPr/>
          </p:nvSpPr>
          <p:spPr>
            <a:xfrm>
              <a:off x="3093045" y="1439612"/>
              <a:ext cx="1405929" cy="84355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Rectangle 57"/>
            <p:cNvSpPr/>
            <p:nvPr/>
          </p:nvSpPr>
          <p:spPr>
            <a:xfrm>
              <a:off x="3093045" y="1439612"/>
              <a:ext cx="1405929" cy="843557"/>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Zoning</a:t>
              </a:r>
            </a:p>
          </p:txBody>
        </p:sp>
      </p:grpSp>
      <p:grpSp>
        <p:nvGrpSpPr>
          <p:cNvPr id="4" name="Group 58"/>
          <p:cNvGrpSpPr/>
          <p:nvPr/>
        </p:nvGrpSpPr>
        <p:grpSpPr>
          <a:xfrm>
            <a:off x="6595071" y="3429000"/>
            <a:ext cx="1405929" cy="843557"/>
            <a:chOff x="0" y="2423762"/>
            <a:chExt cx="1405929" cy="843557"/>
          </a:xfrm>
          <a:solidFill>
            <a:schemeClr val="tx2"/>
          </a:solidFill>
        </p:grpSpPr>
        <p:sp>
          <p:nvSpPr>
            <p:cNvPr id="60" name="Rectangle 59"/>
            <p:cNvSpPr/>
            <p:nvPr/>
          </p:nvSpPr>
          <p:spPr>
            <a:xfrm>
              <a:off x="0" y="2423762"/>
              <a:ext cx="1405929" cy="84355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1" name="Rectangle 60"/>
            <p:cNvSpPr/>
            <p:nvPr/>
          </p:nvSpPr>
          <p:spPr>
            <a:xfrm>
              <a:off x="0" y="2423762"/>
              <a:ext cx="1405929" cy="843557"/>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Solar-friendly building codes</a:t>
              </a:r>
            </a:p>
          </p:txBody>
        </p:sp>
      </p:grpSp>
      <p:grpSp>
        <p:nvGrpSpPr>
          <p:cNvPr id="5" name="Group 61"/>
          <p:cNvGrpSpPr/>
          <p:nvPr/>
        </p:nvGrpSpPr>
        <p:grpSpPr>
          <a:xfrm>
            <a:off x="6595071" y="4414243"/>
            <a:ext cx="1405929" cy="843557"/>
            <a:chOff x="0" y="1439612"/>
            <a:chExt cx="1405929" cy="843557"/>
          </a:xfrm>
          <a:solidFill>
            <a:schemeClr val="accent2"/>
          </a:solidFill>
        </p:grpSpPr>
        <p:sp>
          <p:nvSpPr>
            <p:cNvPr id="63" name="Rectangle 62"/>
            <p:cNvSpPr/>
            <p:nvPr/>
          </p:nvSpPr>
          <p:spPr>
            <a:xfrm>
              <a:off x="0" y="1439612"/>
              <a:ext cx="1405929" cy="84355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Rectangle 63"/>
            <p:cNvSpPr/>
            <p:nvPr/>
          </p:nvSpPr>
          <p:spPr>
            <a:xfrm>
              <a:off x="0" y="1439612"/>
              <a:ext cx="1405929" cy="843557"/>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Sales tax incentives</a:t>
              </a:r>
            </a:p>
          </p:txBody>
        </p:sp>
      </p:grpSp>
      <p:sp>
        <p:nvSpPr>
          <p:cNvPr id="28" name="Rectangle 27"/>
          <p:cNvSpPr/>
          <p:nvPr/>
        </p:nvSpPr>
        <p:spPr>
          <a:xfrm>
            <a:off x="280988" y="1836738"/>
            <a:ext cx="3376612" cy="3748087"/>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 name="Group 24"/>
          <p:cNvGrpSpPr/>
          <p:nvPr/>
        </p:nvGrpSpPr>
        <p:grpSpPr>
          <a:xfrm>
            <a:off x="1219200" y="2433340"/>
            <a:ext cx="1405433" cy="843260"/>
            <a:chOff x="1545977" y="2716951"/>
            <a:chExt cx="1405433" cy="843260"/>
          </a:xfrm>
          <a:solidFill>
            <a:schemeClr val="tx2"/>
          </a:solidFill>
        </p:grpSpPr>
        <p:sp>
          <p:nvSpPr>
            <p:cNvPr id="26" name="Rectangle 25"/>
            <p:cNvSpPr/>
            <p:nvPr/>
          </p:nvSpPr>
          <p:spPr>
            <a:xfrm>
              <a:off x="1545977" y="2716951"/>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26"/>
            <p:cNvSpPr/>
            <p:nvPr/>
          </p:nvSpPr>
          <p:spPr>
            <a:xfrm>
              <a:off x="1545977" y="2716951"/>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 access laws</a:t>
              </a:r>
            </a:p>
          </p:txBody>
        </p:sp>
      </p:grpSp>
      <p:grpSp>
        <p:nvGrpSpPr>
          <p:cNvPr id="7" name="Group 46"/>
          <p:cNvGrpSpPr/>
          <p:nvPr/>
        </p:nvGrpSpPr>
        <p:grpSpPr>
          <a:xfrm>
            <a:off x="1219200" y="3429297"/>
            <a:ext cx="1405433" cy="843260"/>
            <a:chOff x="3091954" y="2716951"/>
            <a:chExt cx="1405433" cy="843260"/>
          </a:xfrm>
          <a:solidFill>
            <a:schemeClr val="tx2"/>
          </a:solidFill>
        </p:grpSpPr>
        <p:sp>
          <p:nvSpPr>
            <p:cNvPr id="48" name="Rectangle 47"/>
            <p:cNvSpPr/>
            <p:nvPr/>
          </p:nvSpPr>
          <p:spPr>
            <a:xfrm>
              <a:off x="3091954" y="2716951"/>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ectangle 48"/>
            <p:cNvSpPr/>
            <p:nvPr/>
          </p:nvSpPr>
          <p:spPr>
            <a:xfrm>
              <a:off x="3091954" y="2716951"/>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Solar-friendly building codes</a:t>
              </a:r>
            </a:p>
          </p:txBody>
        </p:sp>
      </p:grpSp>
      <p:grpSp>
        <p:nvGrpSpPr>
          <p:cNvPr id="9" name="Group 49"/>
          <p:cNvGrpSpPr>
            <a:grpSpLocks/>
          </p:cNvGrpSpPr>
          <p:nvPr/>
        </p:nvGrpSpPr>
        <p:grpSpPr bwMode="auto">
          <a:xfrm>
            <a:off x="1219200" y="4414838"/>
            <a:ext cx="1404938" cy="842962"/>
            <a:chOff x="0" y="2716951"/>
            <a:chExt cx="1405433" cy="843260"/>
          </a:xfrm>
        </p:grpSpPr>
        <p:sp>
          <p:nvSpPr>
            <p:cNvPr id="51" name="Rectangle 50"/>
            <p:cNvSpPr/>
            <p:nvPr/>
          </p:nvSpPr>
          <p:spPr>
            <a:xfrm>
              <a:off x="0" y="2716951"/>
              <a:ext cx="1405433" cy="843260"/>
            </a:xfrm>
            <a:prstGeom prst="rect">
              <a:avLst/>
            </a:pr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Rectangle 51"/>
            <p:cNvSpPr/>
            <p:nvPr/>
          </p:nvSpPr>
          <p:spPr>
            <a:xfrm>
              <a:off x="0" y="2716951"/>
              <a:ext cx="1405433" cy="843260"/>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Sales tax laws</a:t>
              </a:r>
            </a:p>
          </p:txBody>
        </p:sp>
      </p:grpSp>
      <p:sp>
        <p:nvSpPr>
          <p:cNvPr id="630794" name="Text Placeholder 4"/>
          <p:cNvSpPr>
            <a:spLocks noGrp="1"/>
          </p:cNvSpPr>
          <p:nvPr>
            <p:ph type="body" idx="1"/>
          </p:nvPr>
        </p:nvSpPr>
        <p:spPr>
          <a:xfrm>
            <a:off x="741363" y="1743075"/>
            <a:ext cx="2455862" cy="639763"/>
          </a:xfrm>
        </p:spPr>
        <p:txBody>
          <a:bodyPr/>
          <a:lstStyle/>
          <a:p>
            <a:pPr algn="ctr"/>
            <a:r>
              <a:rPr lang="en-US" sz="3200" smtClean="0"/>
              <a:t>State policies</a:t>
            </a:r>
          </a:p>
        </p:txBody>
      </p:sp>
      <p:sp>
        <p:nvSpPr>
          <p:cNvPr id="630795" name="Text Placeholder 6"/>
          <p:cNvSpPr>
            <a:spLocks noGrp="1"/>
          </p:cNvSpPr>
          <p:nvPr>
            <p:ph type="body" sz="quarter" idx="3"/>
          </p:nvPr>
        </p:nvSpPr>
        <p:spPr>
          <a:xfrm>
            <a:off x="5946775" y="1743075"/>
            <a:ext cx="2455863" cy="639763"/>
          </a:xfrm>
        </p:spPr>
        <p:txBody>
          <a:bodyPr/>
          <a:lstStyle/>
          <a:p>
            <a:pPr algn="ctr"/>
            <a:r>
              <a:rPr lang="en-US" sz="3200"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tx2">
                  <a:lumMod val="60000"/>
                  <a:lumOff val="40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0797" name="TextBox 28"/>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1092200" y="1905000"/>
          <a:ext cx="82296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olar_powering_your_community_guide.jpg"/>
          <p:cNvPicPr>
            <a:picLocks noChangeAspect="1"/>
          </p:cNvPicPr>
          <p:nvPr/>
        </p:nvPicPr>
        <p:blipFill>
          <a:blip r:embed="rId8" cstate="print"/>
          <a:srcRect/>
          <a:stretch>
            <a:fillRect/>
          </a:stretch>
        </p:blipFill>
        <p:spPr bwMode="auto">
          <a:xfrm>
            <a:off x="5795963" y="1778000"/>
            <a:ext cx="2868612" cy="370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4"/>
          <p:cNvSpPr>
            <a:spLocks noGrp="1"/>
          </p:cNvSpPr>
          <p:nvPr>
            <p:ph type="title" idx="4294967295"/>
          </p:nvPr>
        </p:nvSpPr>
        <p:spPr>
          <a:xfrm>
            <a:off x="457200" y="1060450"/>
            <a:ext cx="8229600" cy="844550"/>
          </a:xfrm>
        </p:spPr>
        <p:txBody>
          <a:bodyPr/>
          <a:lstStyle/>
          <a:p>
            <a:pPr eaLnBrk="1" hangingPunct="1"/>
            <a:r>
              <a:rPr lang="en-US" smtClean="0"/>
              <a:t>Third-Party Ownership Options</a:t>
            </a:r>
          </a:p>
        </p:txBody>
      </p:sp>
      <p:sp>
        <p:nvSpPr>
          <p:cNvPr id="68611" name="Rectangle 5"/>
          <p:cNvSpPr>
            <a:spLocks noGrp="1"/>
          </p:cNvSpPr>
          <p:nvPr>
            <p:ph type="body" idx="4294967295"/>
          </p:nvPr>
        </p:nvSpPr>
        <p:spPr>
          <a:xfrm>
            <a:off x="457200" y="4559300"/>
            <a:ext cx="8229600" cy="2006600"/>
          </a:xfrm>
        </p:spPr>
        <p:txBody>
          <a:bodyPr rtlCol="0">
            <a:normAutofit fontScale="40000" lnSpcReduction="20000"/>
          </a:bodyPr>
          <a:lstStyle/>
          <a:p>
            <a:pPr fontAlgn="auto">
              <a:spcAft>
                <a:spcPts val="0"/>
              </a:spcAft>
              <a:buFont typeface="Arial" pitchFamily="34" charset="0"/>
              <a:buChar char="•"/>
              <a:defRPr/>
            </a:pPr>
            <a:r>
              <a:rPr lang="en-US" sz="4400" dirty="0" smtClean="0"/>
              <a:t>Solar power developer finances, owns and operates the system </a:t>
            </a:r>
          </a:p>
          <a:p>
            <a:pPr eaLnBrk="1" fontAlgn="auto" hangingPunct="1">
              <a:spcAft>
                <a:spcPts val="0"/>
              </a:spcAft>
              <a:buFont typeface="Arial"/>
              <a:buChar char="•"/>
              <a:defRPr/>
            </a:pPr>
            <a:r>
              <a:rPr lang="en-US" sz="4400" dirty="0" smtClean="0"/>
              <a:t>Customer receives benefits of on-site electric generation (i.e., lower electric bill) and compensates the owner through electricity purchases or lease payments</a:t>
            </a:r>
            <a:endParaRPr lang="en-US" sz="3400" dirty="0" smtClean="0">
              <a:ea typeface="ＭＳ Ｐゴシック" pitchFamily="34" charset="-128"/>
            </a:endParaRPr>
          </a:p>
          <a:p>
            <a:pPr eaLnBrk="1" fontAlgn="auto" hangingPunct="1">
              <a:spcAft>
                <a:spcPts val="0"/>
              </a:spcAft>
              <a:buFont typeface="Arial" pitchFamily="34" charset="0"/>
              <a:buChar char="•"/>
              <a:defRPr/>
            </a:pPr>
            <a:r>
              <a:rPr lang="en-US" sz="4400" dirty="0" smtClean="0">
                <a:ea typeface="ＭＳ Ｐゴシック" pitchFamily="34" charset="-128"/>
              </a:rPr>
              <a:t>Benefits: Tax incentive utilization, up-front costs reduced/eliminated, lower “hassle factor”</a:t>
            </a:r>
          </a:p>
          <a:p>
            <a:pPr eaLnBrk="1" fontAlgn="auto" hangingPunct="1">
              <a:spcAft>
                <a:spcPts val="0"/>
              </a:spcAft>
              <a:buFont typeface="Arial" pitchFamily="34" charset="0"/>
              <a:buChar char="•"/>
              <a:defRPr/>
            </a:pPr>
            <a:r>
              <a:rPr lang="en-US" sz="4400" dirty="0" smtClean="0">
                <a:ea typeface="ＭＳ Ｐゴシック" pitchFamily="34" charset="-128"/>
              </a:rPr>
              <a:t>Property leases are a distinctly different option.</a:t>
            </a:r>
          </a:p>
        </p:txBody>
      </p:sp>
      <p:graphicFrame>
        <p:nvGraphicFramePr>
          <p:cNvPr id="4" name="Diagram 3"/>
          <p:cNvGraphicFramePr/>
          <p:nvPr/>
        </p:nvGraphicFramePr>
        <p:xfrm>
          <a:off x="1066800" y="1981200"/>
          <a:ext cx="7086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4884" name="TextBox 13"/>
          <p:cNvSpPr txBox="1">
            <a:spLocks noChangeArrowheads="1"/>
          </p:cNvSpPr>
          <p:nvPr/>
        </p:nvSpPr>
        <p:spPr bwMode="auto">
          <a:xfrm>
            <a:off x="3038475" y="2876550"/>
            <a:ext cx="1524000" cy="554038"/>
          </a:xfrm>
          <a:prstGeom prst="rect">
            <a:avLst/>
          </a:prstGeom>
          <a:noFill/>
          <a:ln w="9525">
            <a:noFill/>
            <a:miter lim="800000"/>
            <a:headEnd/>
            <a:tailEnd/>
          </a:ln>
        </p:spPr>
        <p:txBody>
          <a:bodyPr>
            <a:spAutoFit/>
          </a:bodyPr>
          <a:lstStyle/>
          <a:p>
            <a:pPr algn="ctr"/>
            <a:r>
              <a:rPr lang="en-US" sz="1000">
                <a:solidFill>
                  <a:srgbClr val="00B050"/>
                </a:solidFill>
              </a:rPr>
              <a:t>Customer makes lease/electricity payment to system owner</a:t>
            </a:r>
          </a:p>
        </p:txBody>
      </p:sp>
      <p:sp>
        <p:nvSpPr>
          <p:cNvPr id="634885" name="TextBox 14"/>
          <p:cNvSpPr txBox="1">
            <a:spLocks noChangeArrowheads="1"/>
          </p:cNvSpPr>
          <p:nvPr/>
        </p:nvSpPr>
        <p:spPr bwMode="auto">
          <a:xfrm>
            <a:off x="3714750" y="3429000"/>
            <a:ext cx="1752600" cy="400050"/>
          </a:xfrm>
          <a:prstGeom prst="rect">
            <a:avLst/>
          </a:prstGeom>
          <a:noFill/>
          <a:ln w="9525">
            <a:noFill/>
            <a:miter lim="800000"/>
            <a:headEnd/>
            <a:tailEnd/>
          </a:ln>
        </p:spPr>
        <p:txBody>
          <a:bodyPr>
            <a:spAutoFit/>
          </a:bodyPr>
          <a:lstStyle/>
          <a:p>
            <a:pPr algn="ctr"/>
            <a:r>
              <a:rPr lang="en-US" sz="1000">
                <a:solidFill>
                  <a:srgbClr val="00B050"/>
                </a:solidFill>
              </a:rPr>
              <a:t>Utility purchases RECs from system owner</a:t>
            </a:r>
          </a:p>
        </p:txBody>
      </p:sp>
      <p:sp>
        <p:nvSpPr>
          <p:cNvPr id="634886" name="TextBox 15"/>
          <p:cNvSpPr txBox="1">
            <a:spLocks noChangeArrowheads="1"/>
          </p:cNvSpPr>
          <p:nvPr/>
        </p:nvSpPr>
        <p:spPr bwMode="auto">
          <a:xfrm>
            <a:off x="4400550" y="2895600"/>
            <a:ext cx="1628775" cy="400050"/>
          </a:xfrm>
          <a:prstGeom prst="rect">
            <a:avLst/>
          </a:prstGeom>
          <a:noFill/>
          <a:ln w="9525">
            <a:noFill/>
            <a:miter lim="800000"/>
            <a:headEnd/>
            <a:tailEnd/>
          </a:ln>
        </p:spPr>
        <p:txBody>
          <a:bodyPr>
            <a:spAutoFit/>
          </a:bodyPr>
          <a:lstStyle/>
          <a:p>
            <a:pPr algn="ctr"/>
            <a:r>
              <a:rPr lang="en-US" sz="1000">
                <a:solidFill>
                  <a:srgbClr val="00B050"/>
                </a:solidFill>
              </a:rPr>
              <a:t>Utility credits customer for net excess generation</a:t>
            </a:r>
          </a:p>
        </p:txBody>
      </p:sp>
      <p:sp>
        <p:nvSpPr>
          <p:cNvPr id="23" name="Left Arrow 22"/>
          <p:cNvSpPr/>
          <p:nvPr/>
        </p:nvSpPr>
        <p:spPr>
          <a:xfrm rot="8808147">
            <a:off x="2214563" y="2787650"/>
            <a:ext cx="1436687" cy="173038"/>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Left Arrow 23"/>
          <p:cNvSpPr/>
          <p:nvPr/>
        </p:nvSpPr>
        <p:spPr>
          <a:xfrm rot="12804608">
            <a:off x="5484813" y="2819400"/>
            <a:ext cx="1504950" cy="169863"/>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4889" name="TextBox 25"/>
          <p:cNvSpPr txBox="1">
            <a:spLocks noChangeArrowheads="1"/>
          </p:cNvSpPr>
          <p:nvPr/>
        </p:nvSpPr>
        <p:spPr bwMode="auto">
          <a:xfrm>
            <a:off x="6076950" y="2505075"/>
            <a:ext cx="1524000" cy="554038"/>
          </a:xfrm>
          <a:prstGeom prst="rect">
            <a:avLst/>
          </a:prstGeom>
          <a:noFill/>
          <a:ln w="9525">
            <a:noFill/>
            <a:miter lim="800000"/>
            <a:headEnd/>
            <a:tailEnd/>
          </a:ln>
        </p:spPr>
        <p:txBody>
          <a:bodyPr>
            <a:spAutoFit/>
          </a:bodyPr>
          <a:lstStyle/>
          <a:p>
            <a:pPr algn="ctr"/>
            <a:r>
              <a:rPr lang="en-US" sz="1000">
                <a:solidFill>
                  <a:schemeClr val="accent1"/>
                </a:solidFill>
              </a:rPr>
              <a:t>Customer purchases  traditional electricity from utility</a:t>
            </a:r>
          </a:p>
        </p:txBody>
      </p:sp>
      <p:sp>
        <p:nvSpPr>
          <p:cNvPr id="634890" name="TextBox 26"/>
          <p:cNvSpPr txBox="1">
            <a:spLocks noChangeArrowheads="1"/>
          </p:cNvSpPr>
          <p:nvPr/>
        </p:nvSpPr>
        <p:spPr bwMode="auto">
          <a:xfrm>
            <a:off x="1133475" y="2562225"/>
            <a:ext cx="1524000" cy="554038"/>
          </a:xfrm>
          <a:prstGeom prst="rect">
            <a:avLst/>
          </a:prstGeom>
          <a:noFill/>
          <a:ln w="9525">
            <a:noFill/>
            <a:miter lim="800000"/>
            <a:headEnd/>
            <a:tailEnd/>
          </a:ln>
        </p:spPr>
        <p:txBody>
          <a:bodyPr>
            <a:spAutoFit/>
          </a:bodyPr>
          <a:lstStyle/>
          <a:p>
            <a:pPr algn="ctr"/>
            <a:r>
              <a:rPr lang="en-US" sz="1000">
                <a:solidFill>
                  <a:schemeClr val="accent1"/>
                </a:solidFill>
              </a:rPr>
              <a:t>Customer supplied with solar electricity by system owner</a:t>
            </a:r>
          </a:p>
        </p:txBody>
      </p:sp>
      <p:sp>
        <p:nvSpPr>
          <p:cNvPr id="28" name="Left Arrow 27"/>
          <p:cNvSpPr/>
          <p:nvPr/>
        </p:nvSpPr>
        <p:spPr>
          <a:xfrm rot="10800000">
            <a:off x="3305175" y="3963988"/>
            <a:ext cx="2571750" cy="169862"/>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4892" name="TextBox 28"/>
          <p:cNvSpPr txBox="1">
            <a:spLocks noChangeArrowheads="1"/>
          </p:cNvSpPr>
          <p:nvPr/>
        </p:nvSpPr>
        <p:spPr bwMode="auto">
          <a:xfrm>
            <a:off x="3524250" y="4105275"/>
            <a:ext cx="2133600" cy="246063"/>
          </a:xfrm>
          <a:prstGeom prst="rect">
            <a:avLst/>
          </a:prstGeom>
          <a:noFill/>
          <a:ln w="9525">
            <a:noFill/>
            <a:miter lim="800000"/>
            <a:headEnd/>
            <a:tailEnd/>
          </a:ln>
        </p:spPr>
        <p:txBody>
          <a:bodyPr>
            <a:spAutoFit/>
          </a:bodyPr>
          <a:lstStyle/>
          <a:p>
            <a:pPr algn="ctr"/>
            <a:r>
              <a:rPr lang="en-US" sz="1000">
                <a:solidFill>
                  <a:schemeClr val="accent1"/>
                </a:solidFill>
              </a:rPr>
              <a:t>System owner transfers REC to utility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4"/>
          <p:cNvSpPr>
            <a:spLocks noGrp="1"/>
          </p:cNvSpPr>
          <p:nvPr>
            <p:ph type="title" idx="4294967295"/>
          </p:nvPr>
        </p:nvSpPr>
        <p:spPr>
          <a:xfrm>
            <a:off x="457200" y="1060450"/>
            <a:ext cx="8229600" cy="844550"/>
          </a:xfrm>
        </p:spPr>
        <p:txBody>
          <a:bodyPr/>
          <a:lstStyle/>
          <a:p>
            <a:pPr eaLnBrk="1" hangingPunct="1"/>
            <a:r>
              <a:rPr lang="en-US" smtClean="0"/>
              <a:t>Third-Party Ownership Options</a:t>
            </a:r>
          </a:p>
        </p:txBody>
      </p:sp>
      <p:graphicFrame>
        <p:nvGraphicFramePr>
          <p:cNvPr id="4" name="Diagram 3"/>
          <p:cNvGraphicFramePr/>
          <p:nvPr/>
        </p:nvGraphicFramePr>
        <p:xfrm>
          <a:off x="1066800" y="1981200"/>
          <a:ext cx="7086600"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6931" name="TextBox 13"/>
          <p:cNvSpPr txBox="1">
            <a:spLocks noChangeArrowheads="1"/>
          </p:cNvSpPr>
          <p:nvPr/>
        </p:nvSpPr>
        <p:spPr bwMode="auto">
          <a:xfrm>
            <a:off x="3038475" y="2876550"/>
            <a:ext cx="1524000" cy="554038"/>
          </a:xfrm>
          <a:prstGeom prst="rect">
            <a:avLst/>
          </a:prstGeom>
          <a:noFill/>
          <a:ln w="9525">
            <a:noFill/>
            <a:miter lim="800000"/>
            <a:headEnd/>
            <a:tailEnd/>
          </a:ln>
        </p:spPr>
        <p:txBody>
          <a:bodyPr>
            <a:spAutoFit/>
          </a:bodyPr>
          <a:lstStyle/>
          <a:p>
            <a:pPr algn="ctr"/>
            <a:r>
              <a:rPr lang="en-US" sz="1000">
                <a:solidFill>
                  <a:srgbClr val="00B050"/>
                </a:solidFill>
              </a:rPr>
              <a:t>Customer makes lease/electricity payment to system owner</a:t>
            </a:r>
          </a:p>
        </p:txBody>
      </p:sp>
      <p:sp>
        <p:nvSpPr>
          <p:cNvPr id="636932" name="TextBox 14"/>
          <p:cNvSpPr txBox="1">
            <a:spLocks noChangeArrowheads="1"/>
          </p:cNvSpPr>
          <p:nvPr/>
        </p:nvSpPr>
        <p:spPr bwMode="auto">
          <a:xfrm>
            <a:off x="3714750" y="3429000"/>
            <a:ext cx="1752600" cy="400050"/>
          </a:xfrm>
          <a:prstGeom prst="rect">
            <a:avLst/>
          </a:prstGeom>
          <a:noFill/>
          <a:ln w="9525">
            <a:noFill/>
            <a:miter lim="800000"/>
            <a:headEnd/>
            <a:tailEnd/>
          </a:ln>
        </p:spPr>
        <p:txBody>
          <a:bodyPr>
            <a:spAutoFit/>
          </a:bodyPr>
          <a:lstStyle/>
          <a:p>
            <a:pPr algn="ctr"/>
            <a:r>
              <a:rPr lang="en-US" sz="1000">
                <a:solidFill>
                  <a:srgbClr val="00B050"/>
                </a:solidFill>
              </a:rPr>
              <a:t>Utility purchases RECs from system owner</a:t>
            </a:r>
          </a:p>
        </p:txBody>
      </p:sp>
      <p:sp>
        <p:nvSpPr>
          <p:cNvPr id="636933" name="TextBox 15"/>
          <p:cNvSpPr txBox="1">
            <a:spLocks noChangeArrowheads="1"/>
          </p:cNvSpPr>
          <p:nvPr/>
        </p:nvSpPr>
        <p:spPr bwMode="auto">
          <a:xfrm>
            <a:off x="4400550" y="2895600"/>
            <a:ext cx="1628775" cy="400050"/>
          </a:xfrm>
          <a:prstGeom prst="rect">
            <a:avLst/>
          </a:prstGeom>
          <a:noFill/>
          <a:ln w="9525">
            <a:noFill/>
            <a:miter lim="800000"/>
            <a:headEnd/>
            <a:tailEnd/>
          </a:ln>
        </p:spPr>
        <p:txBody>
          <a:bodyPr>
            <a:spAutoFit/>
          </a:bodyPr>
          <a:lstStyle/>
          <a:p>
            <a:pPr algn="ctr"/>
            <a:r>
              <a:rPr lang="en-US" sz="1000">
                <a:solidFill>
                  <a:srgbClr val="00B050"/>
                </a:solidFill>
              </a:rPr>
              <a:t>Utility credits customer for net excess generation</a:t>
            </a:r>
          </a:p>
        </p:txBody>
      </p:sp>
      <p:sp>
        <p:nvSpPr>
          <p:cNvPr id="23" name="Left Arrow 22"/>
          <p:cNvSpPr/>
          <p:nvPr/>
        </p:nvSpPr>
        <p:spPr>
          <a:xfrm rot="8808147">
            <a:off x="2214563" y="2787650"/>
            <a:ext cx="1436687" cy="173038"/>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Left Arrow 23"/>
          <p:cNvSpPr/>
          <p:nvPr/>
        </p:nvSpPr>
        <p:spPr>
          <a:xfrm rot="12804608">
            <a:off x="5484813" y="2819400"/>
            <a:ext cx="1504950" cy="169863"/>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6936" name="TextBox 25"/>
          <p:cNvSpPr txBox="1">
            <a:spLocks noChangeArrowheads="1"/>
          </p:cNvSpPr>
          <p:nvPr/>
        </p:nvSpPr>
        <p:spPr bwMode="auto">
          <a:xfrm>
            <a:off x="6076950" y="2505075"/>
            <a:ext cx="1524000" cy="554038"/>
          </a:xfrm>
          <a:prstGeom prst="rect">
            <a:avLst/>
          </a:prstGeom>
          <a:noFill/>
          <a:ln w="9525">
            <a:noFill/>
            <a:miter lim="800000"/>
            <a:headEnd/>
            <a:tailEnd/>
          </a:ln>
        </p:spPr>
        <p:txBody>
          <a:bodyPr>
            <a:spAutoFit/>
          </a:bodyPr>
          <a:lstStyle/>
          <a:p>
            <a:pPr algn="ctr"/>
            <a:r>
              <a:rPr lang="en-US" sz="1000">
                <a:solidFill>
                  <a:schemeClr val="accent1"/>
                </a:solidFill>
              </a:rPr>
              <a:t>Customer purchases  traditional electricity from utility</a:t>
            </a:r>
          </a:p>
        </p:txBody>
      </p:sp>
      <p:sp>
        <p:nvSpPr>
          <p:cNvPr id="636937" name="TextBox 26"/>
          <p:cNvSpPr txBox="1">
            <a:spLocks noChangeArrowheads="1"/>
          </p:cNvSpPr>
          <p:nvPr/>
        </p:nvSpPr>
        <p:spPr bwMode="auto">
          <a:xfrm>
            <a:off x="1133475" y="2562225"/>
            <a:ext cx="1524000" cy="554038"/>
          </a:xfrm>
          <a:prstGeom prst="rect">
            <a:avLst/>
          </a:prstGeom>
          <a:noFill/>
          <a:ln w="9525">
            <a:noFill/>
            <a:miter lim="800000"/>
            <a:headEnd/>
            <a:tailEnd/>
          </a:ln>
        </p:spPr>
        <p:txBody>
          <a:bodyPr>
            <a:spAutoFit/>
          </a:bodyPr>
          <a:lstStyle/>
          <a:p>
            <a:pPr algn="ctr"/>
            <a:r>
              <a:rPr lang="en-US" sz="1000">
                <a:solidFill>
                  <a:schemeClr val="accent1"/>
                </a:solidFill>
              </a:rPr>
              <a:t>Customer supplied with solar electricity by system owner</a:t>
            </a:r>
          </a:p>
        </p:txBody>
      </p:sp>
      <p:sp>
        <p:nvSpPr>
          <p:cNvPr id="28" name="Left Arrow 27"/>
          <p:cNvSpPr/>
          <p:nvPr/>
        </p:nvSpPr>
        <p:spPr>
          <a:xfrm rot="10800000">
            <a:off x="3305175" y="3963988"/>
            <a:ext cx="2571750" cy="169862"/>
          </a:xfrm>
          <a:prstGeom prst="leftArrow">
            <a:avLst/>
          </a:prstGeom>
          <a:solidFill>
            <a:schemeClr val="accent1">
              <a:hueOff val="0"/>
              <a:satOff val="0"/>
              <a:lumOff val="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6939" name="TextBox 28"/>
          <p:cNvSpPr txBox="1">
            <a:spLocks noChangeArrowheads="1"/>
          </p:cNvSpPr>
          <p:nvPr/>
        </p:nvSpPr>
        <p:spPr bwMode="auto">
          <a:xfrm>
            <a:off x="3524250" y="4105275"/>
            <a:ext cx="2133600" cy="246063"/>
          </a:xfrm>
          <a:prstGeom prst="rect">
            <a:avLst/>
          </a:prstGeom>
          <a:noFill/>
          <a:ln w="9525">
            <a:noFill/>
            <a:miter lim="800000"/>
            <a:headEnd/>
            <a:tailEnd/>
          </a:ln>
        </p:spPr>
        <p:txBody>
          <a:bodyPr>
            <a:spAutoFit/>
          </a:bodyPr>
          <a:lstStyle/>
          <a:p>
            <a:pPr algn="ctr"/>
            <a:r>
              <a:rPr lang="en-US" sz="1000">
                <a:solidFill>
                  <a:schemeClr val="accent1"/>
                </a:solidFill>
              </a:rPr>
              <a:t>System owner transfers REC to utility</a:t>
            </a:r>
          </a:p>
        </p:txBody>
      </p:sp>
      <p:sp>
        <p:nvSpPr>
          <p:cNvPr id="17" name="TextBox 16"/>
          <p:cNvSpPr txBox="1">
            <a:spLocks noChangeArrowheads="1"/>
          </p:cNvSpPr>
          <p:nvPr/>
        </p:nvSpPr>
        <p:spPr bwMode="auto">
          <a:xfrm>
            <a:off x="838200" y="4419600"/>
            <a:ext cx="7924800" cy="769938"/>
          </a:xfrm>
          <a:prstGeom prst="rect">
            <a:avLst/>
          </a:prstGeom>
          <a:noFill/>
          <a:ln w="9525">
            <a:noFill/>
            <a:miter lim="800000"/>
            <a:headEnd/>
            <a:tailEnd/>
          </a:ln>
        </p:spPr>
        <p:txBody>
          <a:bodyPr>
            <a:spAutoFit/>
          </a:bodyPr>
          <a:lstStyle/>
          <a:p>
            <a:pPr algn="ctr"/>
            <a:r>
              <a:rPr lang="en-US" sz="4400"/>
              <a:t>Lower, Predictable Energy Costs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977" name="Picture 3" descr="Sunset Solar -- Aerial 1.jpg"/>
          <p:cNvPicPr preferRelativeResize="0">
            <a:picLocks/>
          </p:cNvPicPr>
          <p:nvPr/>
        </p:nvPicPr>
        <p:blipFill>
          <a:blip r:embed="rId3" cstate="print"/>
          <a:srcRect/>
          <a:stretch>
            <a:fillRect/>
          </a:stretch>
        </p:blipFill>
        <p:spPr bwMode="auto">
          <a:xfrm>
            <a:off x="1235075" y="1371600"/>
            <a:ext cx="6629400" cy="3813175"/>
          </a:xfrm>
          <a:prstGeom prst="rect">
            <a:avLst/>
          </a:prstGeom>
          <a:noFill/>
          <a:ln w="9525">
            <a:noFill/>
            <a:miter lim="800000"/>
            <a:headEnd/>
            <a:tailEnd/>
          </a:ln>
        </p:spPr>
      </p:pic>
      <p:sp>
        <p:nvSpPr>
          <p:cNvPr id="638978" name="Rectangle 4"/>
          <p:cNvSpPr>
            <a:spLocks noChangeArrowheads="1"/>
          </p:cNvSpPr>
          <p:nvPr/>
        </p:nvSpPr>
        <p:spPr bwMode="auto">
          <a:xfrm>
            <a:off x="1143000" y="5321300"/>
            <a:ext cx="7431088" cy="923925"/>
          </a:xfrm>
          <a:prstGeom prst="rect">
            <a:avLst/>
          </a:prstGeom>
          <a:noFill/>
          <a:ln w="9525">
            <a:noFill/>
            <a:miter lim="800000"/>
            <a:headEnd/>
            <a:tailEnd/>
          </a:ln>
        </p:spPr>
        <p:txBody>
          <a:bodyPr>
            <a:spAutoFit/>
          </a:bodyPr>
          <a:lstStyle/>
          <a:p>
            <a:r>
              <a:rPr lang="en-US">
                <a:latin typeface="Calibri" pitchFamily="34" charset="0"/>
              </a:rPr>
              <a:t>City of San Francisco Sunset Reservoir </a:t>
            </a:r>
          </a:p>
          <a:p>
            <a:r>
              <a:rPr lang="en-US">
                <a:latin typeface="Calibri" pitchFamily="34" charset="0"/>
              </a:rPr>
              <a:t>PPA Financed 5 MW PV system </a:t>
            </a:r>
          </a:p>
          <a:p>
            <a:r>
              <a:rPr lang="en-US">
                <a:latin typeface="Calibri" pitchFamily="34" charset="0"/>
              </a:rPr>
              <a:t>Photo attribution: San Francisco Public Utilities Commission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p:cNvPicPr preferRelativeResize="0">
            <a:picLocks noChangeArrowheads="1"/>
          </p:cNvPicPr>
          <p:nvPr/>
        </p:nvPicPr>
        <p:blipFill>
          <a:blip r:embed="rId3" cstate="print"/>
          <a:srcRect/>
          <a:stretch>
            <a:fillRect/>
          </a:stretch>
        </p:blipFill>
        <p:spPr bwMode="auto">
          <a:xfrm>
            <a:off x="1298575" y="1333500"/>
            <a:ext cx="6629400" cy="48006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2209800"/>
          <a:ext cx="5192713"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3074" name="Picture 6"/>
          <p:cNvPicPr>
            <a:picLocks noChangeAspect="1" noChangeArrowheads="1"/>
          </p:cNvPicPr>
          <p:nvPr/>
        </p:nvPicPr>
        <p:blipFill>
          <a:blip r:embed="rId8" cstate="print"/>
          <a:srcRect/>
          <a:stretch>
            <a:fillRect/>
          </a:stretch>
        </p:blipFill>
        <p:spPr bwMode="auto">
          <a:xfrm>
            <a:off x="6324600" y="2362200"/>
            <a:ext cx="2239963" cy="3228975"/>
          </a:xfrm>
          <a:prstGeom prst="rect">
            <a:avLst/>
          </a:prstGeom>
          <a:noFill/>
          <a:ln w="9525">
            <a:noFill/>
            <a:miter lim="800000"/>
            <a:headEnd/>
            <a:tailEnd/>
          </a:ln>
        </p:spPr>
      </p:pic>
      <p:grpSp>
        <p:nvGrpSpPr>
          <p:cNvPr id="3" name="Group 4"/>
          <p:cNvGrpSpPr>
            <a:grpSpLocks/>
          </p:cNvGrpSpPr>
          <p:nvPr/>
        </p:nvGrpSpPr>
        <p:grpSpPr bwMode="auto">
          <a:xfrm>
            <a:off x="1295400" y="1143000"/>
            <a:ext cx="6588125" cy="842963"/>
            <a:chOff x="-1162350" y="-1748983"/>
            <a:chExt cx="1405930" cy="843558"/>
          </a:xfrm>
        </p:grpSpPr>
        <p:sp>
          <p:nvSpPr>
            <p:cNvPr id="6" name="Rectangle 5"/>
            <p:cNvSpPr/>
            <p:nvPr/>
          </p:nvSpPr>
          <p:spPr>
            <a:xfrm>
              <a:off x="-1162350" y="-1748983"/>
              <a:ext cx="1405930" cy="843558"/>
            </a:xfrm>
            <a:prstGeom prst="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1162350" y="-1748983"/>
              <a:ext cx="1405930" cy="843558"/>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400" dirty="0"/>
                <a:t>Community solar programs</a:t>
              </a: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Grp="1"/>
          </p:cNvSpPr>
          <p:nvPr>
            <p:ph type="body" sz="half" idx="4294967295"/>
          </p:nvPr>
        </p:nvSpPr>
        <p:spPr>
          <a:xfrm>
            <a:off x="457200" y="1430338"/>
            <a:ext cx="8356600" cy="4832350"/>
          </a:xfrm>
        </p:spPr>
        <p:txBody>
          <a:bodyPr/>
          <a:lstStyle/>
          <a:p>
            <a:pPr eaLnBrk="1" hangingPunct="1">
              <a:buFont typeface="Arial" charset="0"/>
              <a:buNone/>
            </a:pPr>
            <a:r>
              <a:rPr lang="en-US" sz="2800" b="1" smtClean="0"/>
              <a:t>Our Mission: </a:t>
            </a:r>
          </a:p>
          <a:p>
            <a:pPr eaLnBrk="1" hangingPunct="1"/>
            <a:r>
              <a:rPr lang="en-US" sz="2200" smtClean="0"/>
              <a:t>Enable local governments, community and private sector stakeholders to replicate successful solar practices and quickly expand local adoption of solar energy</a:t>
            </a:r>
          </a:p>
          <a:p>
            <a:pPr eaLnBrk="1" hangingPunct="1">
              <a:buFont typeface="Arial" charset="0"/>
              <a:buNone/>
            </a:pPr>
            <a:r>
              <a:rPr lang="en-US" sz="2800" b="1" smtClean="0"/>
              <a:t>Our Objectives:</a:t>
            </a:r>
            <a:r>
              <a:rPr lang="en-US" sz="3300" b="1" smtClean="0"/>
              <a:t> </a:t>
            </a:r>
          </a:p>
          <a:p>
            <a:pPr eaLnBrk="1" hangingPunct="1"/>
            <a:r>
              <a:rPr lang="en-US" sz="2200" smtClean="0"/>
              <a:t>Increase installed capacity of solar electricity in U.S. communities</a:t>
            </a:r>
          </a:p>
          <a:p>
            <a:pPr eaLnBrk="1" hangingPunct="1"/>
            <a:r>
              <a:rPr lang="en-US" sz="2200" smtClean="0"/>
              <a:t>Reduce solar electric project execution time via permitting, inspection and interconnection</a:t>
            </a:r>
          </a:p>
          <a:p>
            <a:pPr eaLnBrk="1" hangingPunct="1"/>
            <a:r>
              <a:rPr lang="en-US" sz="2200" smtClean="0"/>
              <a:t>Improve building and zoning codes/regulations for solar electric technologies</a:t>
            </a:r>
          </a:p>
          <a:p>
            <a:pPr eaLnBrk="1" hangingPunct="1"/>
            <a:r>
              <a:rPr lang="en-US" sz="2200" smtClean="0"/>
              <a:t>Increase access to solar electric purchasing options</a:t>
            </a:r>
          </a:p>
          <a:p>
            <a:pPr eaLnBrk="1" hangingPunct="1"/>
            <a:endParaRPr lang="en-US" sz="2200" smtClean="0"/>
          </a:p>
          <a:p>
            <a:pPr eaLnBrk="1" hangingPunct="1">
              <a:buFont typeface="Arial" charset="0"/>
              <a:buNone/>
            </a:pPr>
            <a:endParaRPr lang="en-US" sz="2200" b="1" i="1" smtClean="0"/>
          </a:p>
        </p:txBody>
      </p:sp>
      <p:sp>
        <p:nvSpPr>
          <p:cNvPr id="27650" name="Rectangle 6"/>
          <p:cNvSpPr>
            <a:spLocks/>
          </p:cNvSpPr>
          <p:nvPr/>
        </p:nvSpPr>
        <p:spPr bwMode="auto">
          <a:xfrm>
            <a:off x="4681538" y="3868738"/>
            <a:ext cx="4038600" cy="1738312"/>
          </a:xfrm>
          <a:prstGeom prst="rect">
            <a:avLst/>
          </a:prstGeom>
          <a:noFill/>
          <a:ln w="9525">
            <a:noFill/>
            <a:miter lim="800000"/>
            <a:headEnd/>
            <a:tailEnd/>
          </a:ln>
        </p:spPr>
        <p:txBody>
          <a:bodyPr/>
          <a:lstStyle/>
          <a:p>
            <a:pPr marL="342900" indent="-342900" eaLnBrk="0" hangingPunct="0">
              <a:lnSpc>
                <a:spcPct val="90000"/>
              </a:lnSpc>
              <a:spcBef>
                <a:spcPct val="20000"/>
              </a:spcBef>
              <a:buFont typeface="Arial" charset="0"/>
              <a:buChar char="•"/>
            </a:pPr>
            <a:endParaRPr lang="en-US" sz="2600">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6" descr="http://www.hopshop.net/tours/electric-utility/images/polepig.gif"/>
          <p:cNvPicPr>
            <a:picLocks noChangeAspect="1" noChangeArrowheads="1"/>
          </p:cNvPicPr>
          <p:nvPr/>
        </p:nvPicPr>
        <p:blipFill>
          <a:blip r:embed="rId3" cstate="print"/>
          <a:srcRect/>
          <a:stretch>
            <a:fillRect/>
          </a:stretch>
        </p:blipFill>
        <p:spPr bwMode="auto">
          <a:xfrm>
            <a:off x="5143500" y="2157413"/>
            <a:ext cx="3246438" cy="3752850"/>
          </a:xfrm>
          <a:prstGeom prst="rect">
            <a:avLst/>
          </a:prstGeom>
          <a:noFill/>
          <a:ln w="9525">
            <a:noFill/>
            <a:miter lim="800000"/>
            <a:headEnd/>
            <a:tailEnd/>
          </a:ln>
        </p:spPr>
      </p:pic>
      <p:sp>
        <p:nvSpPr>
          <p:cNvPr id="645122" name="Rectangle 8"/>
          <p:cNvSpPr>
            <a:spLocks noGrp="1"/>
          </p:cNvSpPr>
          <p:nvPr>
            <p:ph type="body" sz="half" idx="4294967295"/>
          </p:nvPr>
        </p:nvSpPr>
        <p:spPr>
          <a:xfrm>
            <a:off x="423863" y="2100263"/>
            <a:ext cx="5143500" cy="5035550"/>
          </a:xfrm>
        </p:spPr>
        <p:txBody>
          <a:bodyPr/>
          <a:lstStyle/>
          <a:p>
            <a:pPr eaLnBrk="1" hangingPunct="1">
              <a:lnSpc>
                <a:spcPct val="90000"/>
              </a:lnSpc>
              <a:buFont typeface="Arial" charset="0"/>
              <a:buNone/>
            </a:pPr>
            <a:endParaRPr lang="en-US" sz="1200" smtClean="0"/>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None/>
            </a:pPr>
            <a:endParaRPr lang="en-US" sz="1200"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eaLnBrk="1" hangingPunct="1">
              <a:lnSpc>
                <a:spcPct val="90000"/>
              </a:lnSpc>
            </a:pPr>
            <a:endParaRPr lang="en-US" sz="2800" smtClean="0"/>
          </a:p>
          <a:p>
            <a:pPr eaLnBrk="1" hangingPunct="1">
              <a:lnSpc>
                <a:spcPct val="90000"/>
              </a:lnSpc>
              <a:buFont typeface="Arial" charset="0"/>
              <a:buNone/>
            </a:pPr>
            <a:endParaRPr lang="en-US" sz="1600" smtClean="0"/>
          </a:p>
          <a:p>
            <a:pPr eaLnBrk="1" hangingPunct="1">
              <a:lnSpc>
                <a:spcPct val="90000"/>
              </a:lnSpc>
            </a:pPr>
            <a:endParaRPr lang="en-US" sz="2800" smtClean="0"/>
          </a:p>
        </p:txBody>
      </p:sp>
      <p:pic>
        <p:nvPicPr>
          <p:cNvPr id="645123" name="Picture 4"/>
          <p:cNvPicPr>
            <a:picLocks noChangeAspect="1" noChangeArrowheads="1"/>
          </p:cNvPicPr>
          <p:nvPr/>
        </p:nvPicPr>
        <p:blipFill>
          <a:blip r:embed="rId4" cstate="print"/>
          <a:srcRect/>
          <a:stretch>
            <a:fillRect/>
          </a:stretch>
        </p:blipFill>
        <p:spPr bwMode="auto">
          <a:xfrm>
            <a:off x="736600" y="2100263"/>
            <a:ext cx="3463925" cy="3810000"/>
          </a:xfrm>
          <a:prstGeom prst="rect">
            <a:avLst/>
          </a:prstGeom>
          <a:noFill/>
          <a:ln w="9525">
            <a:noFill/>
            <a:miter lim="800000"/>
            <a:headEnd/>
            <a:tailEnd/>
          </a:ln>
        </p:spPr>
      </p:pic>
      <p:grpSp>
        <p:nvGrpSpPr>
          <p:cNvPr id="2" name="Group 5"/>
          <p:cNvGrpSpPr/>
          <p:nvPr/>
        </p:nvGrpSpPr>
        <p:grpSpPr>
          <a:xfrm>
            <a:off x="948233" y="1141984"/>
            <a:ext cx="7281368" cy="843260"/>
            <a:chOff x="1545977" y="3700755"/>
            <a:chExt cx="1405433" cy="843260"/>
          </a:xfrm>
          <a:solidFill>
            <a:schemeClr val="accent6"/>
          </a:solidFill>
        </p:grpSpPr>
        <p:sp>
          <p:nvSpPr>
            <p:cNvPr id="7" name="Rectangle 6"/>
            <p:cNvSpPr/>
            <p:nvPr/>
          </p:nvSpPr>
          <p:spPr>
            <a:xfrm>
              <a:off x="1545977" y="3700755"/>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1545977" y="3700755"/>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5400" dirty="0"/>
                <a:t>Interconnection</a:t>
              </a: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69" name="Picture 3" descr="grid-tied-inverter.gif"/>
          <p:cNvPicPr>
            <a:picLocks noChangeAspect="1"/>
          </p:cNvPicPr>
          <p:nvPr/>
        </p:nvPicPr>
        <p:blipFill>
          <a:blip r:embed="rId3" cstate="print"/>
          <a:srcRect/>
          <a:stretch>
            <a:fillRect/>
          </a:stretch>
        </p:blipFill>
        <p:spPr bwMode="auto">
          <a:xfrm>
            <a:off x="266700" y="2249488"/>
            <a:ext cx="6356350" cy="3548062"/>
          </a:xfrm>
          <a:prstGeom prst="rect">
            <a:avLst/>
          </a:prstGeom>
          <a:noFill/>
          <a:ln w="9525">
            <a:noFill/>
            <a:miter lim="800000"/>
            <a:headEnd/>
            <a:tailEnd/>
          </a:ln>
        </p:spPr>
      </p:pic>
      <p:pic>
        <p:nvPicPr>
          <p:cNvPr id="647170" name="Picture 4" descr="net-metering1.gif"/>
          <p:cNvPicPr>
            <a:picLocks noChangeAspect="1"/>
          </p:cNvPicPr>
          <p:nvPr/>
        </p:nvPicPr>
        <p:blipFill>
          <a:blip r:embed="rId4" cstate="print"/>
          <a:srcRect/>
          <a:stretch>
            <a:fillRect/>
          </a:stretch>
        </p:blipFill>
        <p:spPr bwMode="auto">
          <a:xfrm>
            <a:off x="6623050" y="2249488"/>
            <a:ext cx="2214563" cy="3548062"/>
          </a:xfrm>
          <a:prstGeom prst="rect">
            <a:avLst/>
          </a:prstGeom>
          <a:noFill/>
          <a:ln w="9525">
            <a:noFill/>
            <a:miter lim="800000"/>
            <a:headEnd/>
            <a:tailEnd/>
          </a:ln>
        </p:spPr>
      </p:pic>
      <p:grpSp>
        <p:nvGrpSpPr>
          <p:cNvPr id="2" name="Group 4"/>
          <p:cNvGrpSpPr/>
          <p:nvPr/>
        </p:nvGrpSpPr>
        <p:grpSpPr>
          <a:xfrm>
            <a:off x="880567" y="1066800"/>
            <a:ext cx="7349034" cy="843260"/>
            <a:chOff x="0" y="3700755"/>
            <a:chExt cx="1405433" cy="843260"/>
          </a:xfrm>
          <a:solidFill>
            <a:schemeClr val="accent2"/>
          </a:solidFill>
        </p:grpSpPr>
        <p:sp>
          <p:nvSpPr>
            <p:cNvPr id="6" name="Rectangle 5"/>
            <p:cNvSpPr/>
            <p:nvPr/>
          </p:nvSpPr>
          <p:spPr>
            <a:xfrm>
              <a:off x="0" y="3700755"/>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0" y="3700755"/>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5400" dirty="0"/>
                <a:t>Net metering</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Title 1"/>
          <p:cNvSpPr>
            <a:spLocks noGrp="1"/>
          </p:cNvSpPr>
          <p:nvPr>
            <p:ph type="title"/>
          </p:nvPr>
        </p:nvSpPr>
        <p:spPr>
          <a:xfrm>
            <a:off x="457200" y="1270000"/>
            <a:ext cx="8229600" cy="939800"/>
          </a:xfrm>
        </p:spPr>
        <p:txBody>
          <a:bodyPr>
            <a:normAutofit fontScale="90000"/>
          </a:bodyPr>
          <a:lstStyle/>
          <a:p>
            <a:r>
              <a:rPr lang="en-US" smtClean="0"/>
              <a:t>Interconnection and Net Metering Best Practices</a:t>
            </a:r>
          </a:p>
        </p:txBody>
      </p:sp>
      <p:pic>
        <p:nvPicPr>
          <p:cNvPr id="649218" name="Picture 2" descr="Net Metering Report">
            <a:hlinkClick r:id="rId3"/>
          </p:cNvPr>
          <p:cNvPicPr>
            <a:picLocks noChangeAspect="1" noChangeArrowheads="1"/>
          </p:cNvPicPr>
          <p:nvPr/>
        </p:nvPicPr>
        <p:blipFill>
          <a:blip r:embed="rId4" cstate="print"/>
          <a:srcRect/>
          <a:stretch>
            <a:fillRect/>
          </a:stretch>
        </p:blipFill>
        <p:spPr bwMode="auto">
          <a:xfrm>
            <a:off x="3111500" y="2451100"/>
            <a:ext cx="28829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descr="NY1Q0207 - credit laport group SLC.JPG"/>
          <p:cNvPicPr>
            <a:picLocks noChangeAspect="1"/>
          </p:cNvPicPr>
          <p:nvPr/>
        </p:nvPicPr>
        <p:blipFill>
          <a:blip r:embed="rId3" cstate="print"/>
          <a:srcRect/>
          <a:stretch>
            <a:fillRect/>
          </a:stretch>
        </p:blipFill>
        <p:spPr bwMode="auto">
          <a:xfrm>
            <a:off x="0" y="3668713"/>
            <a:ext cx="5414963" cy="3189287"/>
          </a:xfrm>
          <a:prstGeom prst="rect">
            <a:avLst/>
          </a:prstGeom>
          <a:noFill/>
          <a:ln w="9525">
            <a:noFill/>
            <a:miter lim="800000"/>
            <a:headEnd/>
            <a:tailEnd/>
          </a:ln>
        </p:spPr>
      </p:pic>
      <p:pic>
        <p:nvPicPr>
          <p:cNvPr id="651266" name="Picture 2" descr="Clarke Planetarium and SLCO Press Event 018 - credit Sara Baldwin, Utah Clean Energy.jpg"/>
          <p:cNvPicPr>
            <a:picLocks noChangeAspect="1"/>
          </p:cNvPicPr>
          <p:nvPr/>
        </p:nvPicPr>
        <p:blipFill>
          <a:blip r:embed="rId4" cstate="print"/>
          <a:srcRect/>
          <a:stretch>
            <a:fillRect/>
          </a:stretch>
        </p:blipFill>
        <p:spPr bwMode="auto">
          <a:xfrm>
            <a:off x="0" y="0"/>
            <a:ext cx="5414963" cy="3879850"/>
          </a:xfrm>
          <a:prstGeom prst="rect">
            <a:avLst/>
          </a:prstGeom>
          <a:noFill/>
          <a:ln w="9525">
            <a:noFill/>
            <a:miter lim="800000"/>
            <a:headEnd/>
            <a:tailEnd/>
          </a:ln>
        </p:spPr>
      </p:pic>
      <p:pic>
        <p:nvPicPr>
          <p:cNvPr id="651267" name="Picture 3" descr="LDS church solar 2 - Deseret news.jpg"/>
          <p:cNvPicPr>
            <a:picLocks noChangeAspect="1"/>
          </p:cNvPicPr>
          <p:nvPr/>
        </p:nvPicPr>
        <p:blipFill>
          <a:blip r:embed="rId5" cstate="print"/>
          <a:srcRect/>
          <a:stretch>
            <a:fillRect/>
          </a:stretch>
        </p:blipFill>
        <p:spPr bwMode="auto">
          <a:xfrm>
            <a:off x="5414963" y="0"/>
            <a:ext cx="3729037" cy="3297238"/>
          </a:xfrm>
          <a:prstGeom prst="rect">
            <a:avLst/>
          </a:prstGeom>
          <a:noFill/>
          <a:ln w="9525">
            <a:noFill/>
            <a:miter lim="800000"/>
            <a:headEnd/>
            <a:tailEnd/>
          </a:ln>
        </p:spPr>
      </p:pic>
      <p:sp>
        <p:nvSpPr>
          <p:cNvPr id="651268" name="Rectangle 4"/>
          <p:cNvSpPr>
            <a:spLocks noChangeArrowheads="1"/>
          </p:cNvSpPr>
          <p:nvPr/>
        </p:nvSpPr>
        <p:spPr bwMode="auto">
          <a:xfrm>
            <a:off x="5630863" y="3460750"/>
            <a:ext cx="3322637" cy="2800350"/>
          </a:xfrm>
          <a:prstGeom prst="rect">
            <a:avLst/>
          </a:prstGeom>
          <a:noFill/>
          <a:ln w="9525">
            <a:noFill/>
            <a:miter lim="800000"/>
            <a:headEnd/>
            <a:tailEnd/>
          </a:ln>
        </p:spPr>
        <p:txBody>
          <a:bodyPr>
            <a:spAutoFit/>
          </a:bodyPr>
          <a:lstStyle/>
          <a:p>
            <a:r>
              <a:rPr lang="en-US" sz="2400">
                <a:latin typeface="Calibri" pitchFamily="34" charset="0"/>
              </a:rPr>
              <a:t>Increased adoption of solar energy in Salt Lake City is the </a:t>
            </a:r>
            <a:r>
              <a:rPr lang="en-US" sz="2400" b="1">
                <a:latin typeface="Calibri" pitchFamily="34" charset="0"/>
              </a:rPr>
              <a:t>result of vast improvements to net metering and interconnection.</a:t>
            </a:r>
          </a:p>
          <a:p>
            <a:r>
              <a:rPr lang="en-US" sz="1600">
                <a:latin typeface="Calibri" pitchFamily="34" charset="0"/>
              </a:rPr>
              <a:t>Photo credits: </a:t>
            </a:r>
          </a:p>
          <a:p>
            <a:r>
              <a:rPr lang="en-US" sz="1600">
                <a:latin typeface="Calibri" pitchFamily="34" charset="0"/>
              </a:rPr>
              <a:t>Sara Baldwin Utah Clean Energy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62000" y="2184400"/>
          <a:ext cx="7620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3314" name="Content Placeholder 2"/>
          <p:cNvSpPr>
            <a:spLocks noGrp="1"/>
          </p:cNvSpPr>
          <p:nvPr>
            <p:ph idx="1"/>
          </p:nvPr>
        </p:nvSpPr>
        <p:spPr>
          <a:xfrm>
            <a:off x="1295400" y="2117725"/>
            <a:ext cx="6553200" cy="1311275"/>
          </a:xfrm>
        </p:spPr>
        <p:txBody>
          <a:bodyPr/>
          <a:lstStyle/>
          <a:p>
            <a:pPr algn="ctr">
              <a:buFont typeface="Arial" charset="0"/>
              <a:buNone/>
            </a:pPr>
            <a:r>
              <a:rPr lang="en-US" smtClean="0"/>
              <a:t>    Vary significantly based on customer class and utility	</a:t>
            </a:r>
          </a:p>
        </p:txBody>
      </p:sp>
      <p:grpSp>
        <p:nvGrpSpPr>
          <p:cNvPr id="2" name="Group 4"/>
          <p:cNvGrpSpPr/>
          <p:nvPr/>
        </p:nvGrpSpPr>
        <p:grpSpPr>
          <a:xfrm>
            <a:off x="880567" y="1143000"/>
            <a:ext cx="7349034" cy="843260"/>
            <a:chOff x="3091954" y="3700755"/>
            <a:chExt cx="1405433" cy="843260"/>
          </a:xfrm>
          <a:solidFill>
            <a:schemeClr val="accent1"/>
          </a:solidFill>
        </p:grpSpPr>
        <p:sp>
          <p:nvSpPr>
            <p:cNvPr id="6" name="Rectangle 5"/>
            <p:cNvSpPr/>
            <p:nvPr/>
          </p:nvSpPr>
          <p:spPr>
            <a:xfrm>
              <a:off x="3091954" y="3700755"/>
              <a:ext cx="1405433" cy="843260"/>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3091954" y="3700755"/>
              <a:ext cx="1405433" cy="843260"/>
            </a:xfrm>
            <a:prstGeom prst="rect">
              <a:avLst/>
            </a:prstGeom>
            <a:grpFill/>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800" dirty="0"/>
                <a:t>Utility rate structures</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533400" y="1312863"/>
            <a:ext cx="8001000" cy="673100"/>
          </a:xfrm>
        </p:spPr>
        <p:txBody>
          <a:bodyPr>
            <a:normAutofit fontScale="90000"/>
          </a:bodyPr>
          <a:lstStyle/>
          <a:p>
            <a:pPr algn="ctr">
              <a:defRPr/>
            </a:pPr>
            <a:r>
              <a:rPr lang="en-US" sz="4400" b="0" smtClean="0"/>
              <a:t>Rate Structures Best Practices </a:t>
            </a:r>
          </a:p>
        </p:txBody>
      </p:sp>
      <p:graphicFrame>
        <p:nvGraphicFramePr>
          <p:cNvPr id="2" name="Diagram 1"/>
          <p:cNvGraphicFramePr/>
          <p:nvPr/>
        </p:nvGraphicFramePr>
        <p:xfrm>
          <a:off x="304800" y="2581275"/>
          <a:ext cx="8229600"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363" name="TextBox 4"/>
          <p:cNvSpPr txBox="1">
            <a:spLocks noChangeArrowheads="1"/>
          </p:cNvSpPr>
          <p:nvPr/>
        </p:nvSpPr>
        <p:spPr bwMode="auto">
          <a:xfrm>
            <a:off x="117475" y="5921375"/>
            <a:ext cx="5562600" cy="276225"/>
          </a:xfrm>
          <a:prstGeom prst="rect">
            <a:avLst/>
          </a:prstGeom>
          <a:noFill/>
          <a:ln w="9525">
            <a:noFill/>
            <a:miter lim="800000"/>
            <a:headEnd/>
            <a:tailEnd/>
          </a:ln>
        </p:spPr>
        <p:txBody>
          <a:bodyPr>
            <a:spAutoFit/>
          </a:bodyPr>
          <a:lstStyle/>
          <a:p>
            <a:r>
              <a:rPr lang="en-US" sz="1200"/>
              <a:t>Source: Solar Alliance, Utility Rates and Revenue Policy</a:t>
            </a:r>
          </a:p>
        </p:txBody>
      </p:sp>
      <p:sp>
        <p:nvSpPr>
          <p:cNvPr id="655364" name="TextBox 7"/>
          <p:cNvSpPr txBox="1">
            <a:spLocks noChangeArrowheads="1"/>
          </p:cNvSpPr>
          <p:nvPr/>
        </p:nvSpPr>
        <p:spPr bwMode="auto">
          <a:xfrm>
            <a:off x="117475" y="2447925"/>
            <a:ext cx="8855075" cy="523875"/>
          </a:xfrm>
          <a:prstGeom prst="rect">
            <a:avLst/>
          </a:prstGeom>
          <a:noFill/>
          <a:ln w="9525">
            <a:noFill/>
            <a:miter lim="800000"/>
            <a:headEnd/>
            <a:tailEnd/>
          </a:ln>
        </p:spPr>
        <p:txBody>
          <a:bodyPr>
            <a:spAutoFit/>
          </a:bodyPr>
          <a:lstStyle/>
          <a:p>
            <a:pPr algn="ctr"/>
            <a:r>
              <a:rPr lang="en-US" sz="2800" b="1"/>
              <a:t>Develop Robust Customer Options!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p:cNvSpPr>
          <p:nvPr>
            <p:ph type="ctrTitle"/>
          </p:nvPr>
        </p:nvSpPr>
        <p:spPr/>
        <p:txBody>
          <a:bodyPr/>
          <a:lstStyle/>
          <a:p>
            <a:r>
              <a:rPr lang="en-US" sz="4000" smtClean="0">
                <a:ea typeface="ＭＳ Ｐゴシック"/>
              </a:rPr>
              <a:t>Incorporating Solar Into Codes &amp; Ordinances</a:t>
            </a:r>
          </a:p>
        </p:txBody>
      </p:sp>
      <p:sp>
        <p:nvSpPr>
          <p:cNvPr id="791554" name="Rectangle 4"/>
          <p:cNvSpPr>
            <a:spLocks noGrp="1"/>
          </p:cNvSpPr>
          <p:nvPr>
            <p:ph type="subTitle" idx="1"/>
          </p:nvPr>
        </p:nvSpPr>
        <p:spPr/>
        <p:txBody>
          <a:bodyPr/>
          <a:lstStyle/>
          <a:p>
            <a:pPr marL="0" indent="0" algn="ctr">
              <a:buFont typeface="Arial" charset="0"/>
              <a:buNone/>
            </a:pPr>
            <a:r>
              <a:rPr lang="en-US" dirty="0" smtClean="0">
                <a:ea typeface="ＭＳ Ｐゴシック"/>
              </a:rPr>
              <a:t>Opportunities to Become More “Solar-Friendly”</a:t>
            </a:r>
          </a:p>
        </p:txBody>
      </p:sp>
    </p:spTree>
    <p:extLst>
      <p:ext uri="{BB962C8B-B14F-4D97-AF65-F5344CB8AC3E}">
        <p14:creationId xmlns:p14="http://schemas.microsoft.com/office/powerpoint/2010/main" xmlns="" val="5428747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39639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69900" y="1181100"/>
          <a:ext cx="68453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3"/>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extLst>
      <p:ext uri="{BB962C8B-B14F-4D97-AF65-F5344CB8AC3E}">
        <p14:creationId xmlns:p14="http://schemas.microsoft.com/office/powerpoint/2010/main" xmlns="" val="36227163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Text Box 237"/>
          <p:cNvSpPr txBox="1">
            <a:spLocks noChangeArrowheads="1"/>
          </p:cNvSpPr>
          <p:nvPr/>
        </p:nvSpPr>
        <p:spPr bwMode="auto">
          <a:xfrm>
            <a:off x="266700" y="2133600"/>
            <a:ext cx="1828800" cy="492125"/>
          </a:xfrm>
          <a:prstGeom prst="rect">
            <a:avLst/>
          </a:prstGeom>
          <a:noFill/>
          <a:ln w="9525">
            <a:noFill/>
            <a:miter lim="800000"/>
            <a:headEnd/>
            <a:tailEnd/>
          </a:ln>
        </p:spPr>
        <p:txBody>
          <a:bodyPr>
            <a:spAutoFit/>
          </a:bodyPr>
          <a:lstStyle/>
          <a:p>
            <a:pPr defTabSz="457200" fontAlgn="base">
              <a:spcBef>
                <a:spcPct val="0"/>
              </a:spcBef>
              <a:spcAft>
                <a:spcPct val="0"/>
              </a:spcAft>
            </a:pPr>
            <a:r>
              <a:rPr lang="en-US" sz="1300" b="1">
                <a:solidFill>
                  <a:srgbClr val="000000"/>
                </a:solidFill>
                <a:latin typeface="Tahoma" pitchFamily="34" charset="0"/>
                <a:cs typeface="Arial" charset="0"/>
                <a:hlinkClick r:id="rId3"/>
              </a:rPr>
              <a:t>www.dsireusa.org</a:t>
            </a:r>
            <a:endParaRPr lang="en-US" sz="1300" b="1">
              <a:solidFill>
                <a:srgbClr val="000000"/>
              </a:solidFill>
              <a:latin typeface="Tahoma" pitchFamily="34" charset="0"/>
              <a:cs typeface="Arial" charset="0"/>
            </a:endParaRPr>
          </a:p>
          <a:p>
            <a:pPr defTabSz="457200" fontAlgn="base">
              <a:spcBef>
                <a:spcPct val="0"/>
              </a:spcBef>
              <a:spcAft>
                <a:spcPct val="0"/>
              </a:spcAft>
            </a:pPr>
            <a:r>
              <a:rPr lang="en-US" sz="1300" b="1">
                <a:solidFill>
                  <a:srgbClr val="000000"/>
                </a:solidFill>
                <a:latin typeface="Tahoma" pitchFamily="34" charset="0"/>
                <a:cs typeface="Arial" charset="0"/>
              </a:rPr>
              <a:t>April 2011</a:t>
            </a:r>
            <a:endParaRPr lang="en-US" sz="1300" b="1">
              <a:solidFill>
                <a:srgbClr val="000000"/>
              </a:solidFill>
              <a:latin typeface="Times New Roman" pitchFamily="18" charset="0"/>
              <a:cs typeface="Arial" charset="0"/>
            </a:endParaRPr>
          </a:p>
        </p:txBody>
      </p:sp>
      <p:sp>
        <p:nvSpPr>
          <p:cNvPr id="663554" name="Text Box 279"/>
          <p:cNvSpPr txBox="1">
            <a:spLocks noChangeArrowheads="1"/>
          </p:cNvSpPr>
          <p:nvPr/>
        </p:nvSpPr>
        <p:spPr bwMode="auto">
          <a:xfrm>
            <a:off x="457200" y="5429250"/>
            <a:ext cx="1781175" cy="184150"/>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sz="1200">
                <a:solidFill>
                  <a:srgbClr val="000000"/>
                </a:solidFill>
                <a:latin typeface="Tahoma" pitchFamily="34" charset="0"/>
                <a:cs typeface="Arial" charset="0"/>
              </a:rPr>
              <a:t>Solar Easements Provision</a:t>
            </a:r>
            <a:endParaRPr lang="en-US" sz="1200">
              <a:solidFill>
                <a:srgbClr val="000000"/>
              </a:solidFill>
              <a:latin typeface="Times New Roman" pitchFamily="18" charset="0"/>
              <a:cs typeface="Arial" charset="0"/>
            </a:endParaRPr>
          </a:p>
        </p:txBody>
      </p:sp>
      <p:sp>
        <p:nvSpPr>
          <p:cNvPr id="663555" name="Text Box 279"/>
          <p:cNvSpPr txBox="1">
            <a:spLocks noChangeArrowheads="1"/>
          </p:cNvSpPr>
          <p:nvPr/>
        </p:nvSpPr>
        <p:spPr bwMode="auto">
          <a:xfrm>
            <a:off x="457200" y="5743575"/>
            <a:ext cx="1452563" cy="182563"/>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sz="1200">
                <a:solidFill>
                  <a:srgbClr val="000000"/>
                </a:solidFill>
                <a:latin typeface="Tahoma" pitchFamily="34" charset="0"/>
                <a:cs typeface="Arial" charset="0"/>
              </a:rPr>
              <a:t>Solar Rights Provision</a:t>
            </a:r>
            <a:endParaRPr lang="en-US" sz="1200">
              <a:solidFill>
                <a:srgbClr val="000000"/>
              </a:solidFill>
              <a:latin typeface="Times New Roman" pitchFamily="18" charset="0"/>
              <a:cs typeface="Arial" charset="0"/>
            </a:endParaRPr>
          </a:p>
        </p:txBody>
      </p:sp>
      <p:sp>
        <p:nvSpPr>
          <p:cNvPr id="3078" name="Rectangle 208"/>
          <p:cNvSpPr>
            <a:spLocks noChangeArrowheads="1"/>
          </p:cNvSpPr>
          <p:nvPr/>
        </p:nvSpPr>
        <p:spPr bwMode="auto">
          <a:xfrm>
            <a:off x="152400" y="5410200"/>
            <a:ext cx="228600" cy="228600"/>
          </a:xfrm>
          <a:prstGeom prst="rect">
            <a:avLst/>
          </a:prstGeom>
          <a:solidFill>
            <a:schemeClr val="accent4"/>
          </a:solidFill>
          <a:ln w="9525">
            <a:solidFill>
              <a:schemeClr val="tx1"/>
            </a:solidFill>
            <a:miter lim="800000"/>
            <a:headEnd/>
            <a:tailEnd/>
          </a:ln>
        </p:spPr>
        <p:txBody>
          <a:bodyPr anchor="ctr">
            <a:spAutoFit/>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557" name="Rectangle 210"/>
          <p:cNvSpPr>
            <a:spLocks noChangeArrowheads="1"/>
          </p:cNvSpPr>
          <p:nvPr/>
        </p:nvSpPr>
        <p:spPr bwMode="auto">
          <a:xfrm>
            <a:off x="152400" y="5715000"/>
            <a:ext cx="228600" cy="228600"/>
          </a:xfrm>
          <a:prstGeom prst="rect">
            <a:avLst/>
          </a:prstGeom>
          <a:solidFill>
            <a:schemeClr val="accent2"/>
          </a:solidFill>
          <a:ln w="9525">
            <a:solidFill>
              <a:schemeClr val="tx1"/>
            </a:solidFill>
            <a:miter lim="800000"/>
            <a:headEnd/>
            <a:tailEnd/>
          </a:ln>
        </p:spPr>
        <p:txBody>
          <a:bodyPr anchor="ctr">
            <a:spAutoFit/>
          </a:bodyPr>
          <a:lstStyle/>
          <a:p>
            <a:pPr defTabSz="457200" fontAlgn="base">
              <a:spcBef>
                <a:spcPct val="50000"/>
              </a:spcBef>
              <a:spcAft>
                <a:spcPct val="0"/>
              </a:spcAft>
            </a:pPr>
            <a:endParaRPr lang="en-US">
              <a:solidFill>
                <a:srgbClr val="000000"/>
              </a:solidFill>
              <a:latin typeface="Arial" charset="0"/>
              <a:cs typeface="Arial" charset="0"/>
            </a:endParaRPr>
          </a:p>
        </p:txBody>
      </p:sp>
      <p:sp>
        <p:nvSpPr>
          <p:cNvPr id="4106" name="Rectangle 211" descr="Outlined diamond"/>
          <p:cNvSpPr>
            <a:spLocks noChangeArrowheads="1"/>
          </p:cNvSpPr>
          <p:nvPr/>
        </p:nvSpPr>
        <p:spPr bwMode="auto">
          <a:xfrm>
            <a:off x="152400" y="6019800"/>
            <a:ext cx="228600" cy="228600"/>
          </a:xfrm>
          <a:prstGeom prst="rect">
            <a:avLst/>
          </a:prstGeom>
          <a:solidFill>
            <a:schemeClr val="accent5"/>
          </a:solidFill>
          <a:ln w="9525">
            <a:solidFill>
              <a:schemeClr val="tx1"/>
            </a:solidFill>
            <a:miter lim="800000"/>
            <a:headEnd/>
            <a:tailEnd/>
          </a:ln>
        </p:spPr>
        <p:txBody>
          <a:bodyPr anchor="ct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559" name="Text Box 279"/>
          <p:cNvSpPr txBox="1">
            <a:spLocks noChangeArrowheads="1"/>
          </p:cNvSpPr>
          <p:nvPr/>
        </p:nvSpPr>
        <p:spPr bwMode="auto">
          <a:xfrm>
            <a:off x="457200" y="6057900"/>
            <a:ext cx="3057525" cy="184150"/>
          </a:xfrm>
          <a:prstGeom prst="rect">
            <a:avLst/>
          </a:prstGeom>
          <a:noFill/>
          <a:ln w="9525">
            <a:noFill/>
            <a:miter lim="800000"/>
            <a:headEnd/>
            <a:tailEnd/>
          </a:ln>
        </p:spPr>
        <p:txBody>
          <a:bodyPr wrap="none" lIns="0" tIns="0" rIns="0" bIns="0">
            <a:spAutoFit/>
          </a:bodyPr>
          <a:lstStyle/>
          <a:p>
            <a:pPr defTabSz="457200" fontAlgn="base">
              <a:spcBef>
                <a:spcPct val="0"/>
              </a:spcBef>
              <a:spcAft>
                <a:spcPct val="0"/>
              </a:spcAft>
            </a:pPr>
            <a:r>
              <a:rPr lang="en-US" sz="1200">
                <a:solidFill>
                  <a:srgbClr val="000000"/>
                </a:solidFill>
                <a:latin typeface="Tahoma" pitchFamily="34" charset="0"/>
                <a:cs typeface="Arial" charset="0"/>
              </a:rPr>
              <a:t>Solar Easements and Solar Rights Provisions </a:t>
            </a:r>
            <a:endParaRPr lang="en-US" sz="1200">
              <a:solidFill>
                <a:srgbClr val="000000"/>
              </a:solidFill>
              <a:latin typeface="Times New Roman" pitchFamily="18" charset="0"/>
              <a:cs typeface="Arial" charset="0"/>
            </a:endParaRPr>
          </a:p>
        </p:txBody>
      </p:sp>
      <p:cxnSp>
        <p:nvCxnSpPr>
          <p:cNvPr id="663560" name="AutoShape 307"/>
          <p:cNvCxnSpPr>
            <a:cxnSpLocks noChangeShapeType="1"/>
          </p:cNvCxnSpPr>
          <p:nvPr/>
        </p:nvCxnSpPr>
        <p:spPr bwMode="auto">
          <a:xfrm>
            <a:off x="7434263" y="3721100"/>
            <a:ext cx="0" cy="0"/>
          </a:xfrm>
          <a:prstGeom prst="straightConnector1">
            <a:avLst/>
          </a:prstGeom>
          <a:noFill/>
          <a:ln w="9525">
            <a:solidFill>
              <a:schemeClr val="tx1"/>
            </a:solidFill>
            <a:round/>
            <a:headEnd/>
            <a:tailEnd/>
          </a:ln>
        </p:spPr>
      </p:cxnSp>
      <p:sp>
        <p:nvSpPr>
          <p:cNvPr id="3083" name="Freeform 222"/>
          <p:cNvSpPr>
            <a:spLocks/>
          </p:cNvSpPr>
          <p:nvPr/>
        </p:nvSpPr>
        <p:spPr bwMode="auto">
          <a:xfrm>
            <a:off x="1282700" y="4356100"/>
            <a:ext cx="1068388" cy="762000"/>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562" name="Freeform 223"/>
          <p:cNvSpPr>
            <a:spLocks/>
          </p:cNvSpPr>
          <p:nvPr/>
        </p:nvSpPr>
        <p:spPr bwMode="auto">
          <a:xfrm>
            <a:off x="6891338" y="3181350"/>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63" name="Freeform 224"/>
          <p:cNvSpPr>
            <a:spLocks/>
          </p:cNvSpPr>
          <p:nvPr/>
        </p:nvSpPr>
        <p:spPr bwMode="auto">
          <a:xfrm>
            <a:off x="7650163" y="3092450"/>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64" name="Freeform 225"/>
          <p:cNvSpPr>
            <a:spLocks/>
          </p:cNvSpPr>
          <p:nvPr/>
        </p:nvSpPr>
        <p:spPr bwMode="auto">
          <a:xfrm>
            <a:off x="7356475" y="3621088"/>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65" name="Freeform 226"/>
          <p:cNvSpPr>
            <a:spLocks/>
          </p:cNvSpPr>
          <p:nvPr/>
        </p:nvSpPr>
        <p:spPr bwMode="auto">
          <a:xfrm>
            <a:off x="7480300" y="3473450"/>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nvGrpSpPr>
          <p:cNvPr id="8" name="Group 100"/>
          <p:cNvGrpSpPr/>
          <p:nvPr/>
        </p:nvGrpSpPr>
        <p:grpSpPr>
          <a:xfrm>
            <a:off x="7643813" y="2957512"/>
            <a:ext cx="398462" cy="207963"/>
            <a:chOff x="7075488" y="2651125"/>
            <a:chExt cx="398462" cy="207963"/>
          </a:xfrm>
          <a:solidFill>
            <a:schemeClr val="accent5"/>
          </a:solidFill>
        </p:grpSpPr>
        <p:sp>
          <p:nvSpPr>
            <p:cNvPr id="4119" name="Freeform 227" descr="Outlined diamond"/>
            <p:cNvSpPr>
              <a:spLocks/>
            </p:cNvSpPr>
            <p:nvPr/>
          </p:nvSpPr>
          <p:spPr bwMode="auto">
            <a:xfrm>
              <a:off x="7075488" y="2651125"/>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20" name="Freeform 228"/>
            <p:cNvSpPr>
              <a:spLocks/>
            </p:cNvSpPr>
            <p:nvPr/>
          </p:nvSpPr>
          <p:spPr bwMode="auto">
            <a:xfrm>
              <a:off x="7389813" y="2828925"/>
              <a:ext cx="41275" cy="30163"/>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sp>
        <p:nvSpPr>
          <p:cNvPr id="4121" name="Freeform 229" descr="Outlined diamond"/>
          <p:cNvSpPr>
            <a:spLocks/>
          </p:cNvSpPr>
          <p:nvPr/>
        </p:nvSpPr>
        <p:spPr bwMode="auto">
          <a:xfrm>
            <a:off x="7067550" y="3494088"/>
            <a:ext cx="538163" cy="246062"/>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22" name="Freeform 230"/>
          <p:cNvSpPr>
            <a:spLocks/>
          </p:cNvSpPr>
          <p:nvPr/>
        </p:nvSpPr>
        <p:spPr bwMode="auto">
          <a:xfrm>
            <a:off x="7781925" y="2308225"/>
            <a:ext cx="434975" cy="623888"/>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091" name="Freeform 231"/>
          <p:cNvSpPr>
            <a:spLocks/>
          </p:cNvSpPr>
          <p:nvPr/>
        </p:nvSpPr>
        <p:spPr bwMode="auto">
          <a:xfrm>
            <a:off x="7712075" y="2646363"/>
            <a:ext cx="196850" cy="373062"/>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24" name="Freeform 232" descr="Outlined diamond"/>
          <p:cNvSpPr>
            <a:spLocks/>
          </p:cNvSpPr>
          <p:nvPr/>
        </p:nvSpPr>
        <p:spPr bwMode="auto">
          <a:xfrm>
            <a:off x="7504113" y="3249613"/>
            <a:ext cx="158750" cy="328612"/>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093" name="Freeform 233"/>
          <p:cNvSpPr>
            <a:spLocks/>
          </p:cNvSpPr>
          <p:nvPr/>
        </p:nvSpPr>
        <p:spPr bwMode="auto">
          <a:xfrm>
            <a:off x="6967538" y="2736850"/>
            <a:ext cx="884237" cy="619125"/>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094" name="Freeform 234"/>
          <p:cNvSpPr>
            <a:spLocks/>
          </p:cNvSpPr>
          <p:nvPr/>
        </p:nvSpPr>
        <p:spPr bwMode="auto">
          <a:xfrm>
            <a:off x="7832725" y="3082925"/>
            <a:ext cx="90488" cy="107950"/>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573" name="Freeform 235"/>
          <p:cNvSpPr>
            <a:spLocks/>
          </p:cNvSpPr>
          <p:nvPr/>
        </p:nvSpPr>
        <p:spPr bwMode="auto">
          <a:xfrm>
            <a:off x="7556500" y="2695575"/>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3096" name="Freeform 236"/>
          <p:cNvSpPr>
            <a:spLocks/>
          </p:cNvSpPr>
          <p:nvPr/>
        </p:nvSpPr>
        <p:spPr bwMode="auto">
          <a:xfrm>
            <a:off x="5907088" y="4025900"/>
            <a:ext cx="996950" cy="33496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nvGrpSpPr>
          <p:cNvPr id="9" name="Group 99"/>
          <p:cNvGrpSpPr/>
          <p:nvPr/>
        </p:nvGrpSpPr>
        <p:grpSpPr>
          <a:xfrm>
            <a:off x="6661150" y="3581400"/>
            <a:ext cx="936625" cy="481012"/>
            <a:chOff x="6092825" y="3275013"/>
            <a:chExt cx="936625" cy="481012"/>
          </a:xfrm>
          <a:solidFill>
            <a:schemeClr val="accent5"/>
          </a:solidFill>
        </p:grpSpPr>
        <p:sp>
          <p:nvSpPr>
            <p:cNvPr id="4129" name="Freeform 237" descr="Outlined diamond"/>
            <p:cNvSpPr>
              <a:spLocks/>
            </p:cNvSpPr>
            <p:nvPr/>
          </p:nvSpPr>
          <p:spPr bwMode="auto">
            <a:xfrm>
              <a:off x="6092825" y="3275013"/>
              <a:ext cx="914400" cy="481012"/>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30" name="Freeform 238" descr="Outlined diamond"/>
            <p:cNvSpPr>
              <a:spLocks/>
            </p:cNvSpPr>
            <p:nvPr/>
          </p:nvSpPr>
          <p:spPr bwMode="auto">
            <a:xfrm>
              <a:off x="6962775" y="3403600"/>
              <a:ext cx="66675" cy="138113"/>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sp>
        <p:nvSpPr>
          <p:cNvPr id="663576" name="Freeform 239"/>
          <p:cNvSpPr>
            <a:spLocks/>
          </p:cNvSpPr>
          <p:nvPr/>
        </p:nvSpPr>
        <p:spPr bwMode="auto">
          <a:xfrm>
            <a:off x="6748463" y="3467100"/>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3099" name="Freeform 240" descr="Outlined diamond"/>
          <p:cNvSpPr>
            <a:spLocks/>
          </p:cNvSpPr>
          <p:nvPr/>
        </p:nvSpPr>
        <p:spPr bwMode="auto">
          <a:xfrm>
            <a:off x="3098800" y="3303588"/>
            <a:ext cx="647700" cy="749300"/>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nvGrpSpPr>
          <p:cNvPr id="10" name="Group 102"/>
          <p:cNvGrpSpPr/>
          <p:nvPr/>
        </p:nvGrpSpPr>
        <p:grpSpPr>
          <a:xfrm>
            <a:off x="2293938" y="2222500"/>
            <a:ext cx="788987" cy="506412"/>
            <a:chOff x="1725613" y="1916113"/>
            <a:chExt cx="788987" cy="506412"/>
          </a:xfrm>
          <a:solidFill>
            <a:schemeClr val="accent5"/>
          </a:solidFill>
        </p:grpSpPr>
        <p:sp>
          <p:nvSpPr>
            <p:cNvPr id="4133" name="Freeform 241" descr="Wide upward diagonal"/>
            <p:cNvSpPr>
              <a:spLocks/>
            </p:cNvSpPr>
            <p:nvPr/>
          </p:nvSpPr>
          <p:spPr bwMode="auto">
            <a:xfrm>
              <a:off x="1725613" y="1916113"/>
              <a:ext cx="788987" cy="506412"/>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34" name="Freeform 242"/>
            <p:cNvSpPr>
              <a:spLocks/>
            </p:cNvSpPr>
            <p:nvPr/>
          </p:nvSpPr>
          <p:spPr bwMode="auto">
            <a:xfrm>
              <a:off x="1906588" y="1947863"/>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sp>
        <p:nvSpPr>
          <p:cNvPr id="663579" name="Freeform 243"/>
          <p:cNvSpPr>
            <a:spLocks/>
          </p:cNvSpPr>
          <p:nvPr/>
        </p:nvSpPr>
        <p:spPr bwMode="auto">
          <a:xfrm>
            <a:off x="3524250" y="2947988"/>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80" name="Freeform 244"/>
          <p:cNvSpPr>
            <a:spLocks/>
          </p:cNvSpPr>
          <p:nvPr/>
        </p:nvSpPr>
        <p:spPr bwMode="auto">
          <a:xfrm>
            <a:off x="5513388" y="2741613"/>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81" name="Freeform 245"/>
          <p:cNvSpPr>
            <a:spLocks/>
          </p:cNvSpPr>
          <p:nvPr/>
        </p:nvSpPr>
        <p:spPr bwMode="auto">
          <a:xfrm>
            <a:off x="5703888" y="3314700"/>
            <a:ext cx="474662"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3104" name="Freeform 246"/>
          <p:cNvSpPr>
            <a:spLocks/>
          </p:cNvSpPr>
          <p:nvPr/>
        </p:nvSpPr>
        <p:spPr bwMode="auto">
          <a:xfrm>
            <a:off x="5127625" y="3208338"/>
            <a:ext cx="714375" cy="425450"/>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05" name="Freeform 247"/>
          <p:cNvSpPr>
            <a:spLocks/>
          </p:cNvSpPr>
          <p:nvPr/>
        </p:nvSpPr>
        <p:spPr bwMode="auto">
          <a:xfrm>
            <a:off x="4494213" y="3694113"/>
            <a:ext cx="879475" cy="422275"/>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06" name="Freeform 248"/>
          <p:cNvSpPr>
            <a:spLocks/>
          </p:cNvSpPr>
          <p:nvPr/>
        </p:nvSpPr>
        <p:spPr bwMode="auto">
          <a:xfrm>
            <a:off x="5054600" y="2438400"/>
            <a:ext cx="782638" cy="792163"/>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07" name="Freeform 249"/>
          <p:cNvSpPr>
            <a:spLocks/>
          </p:cNvSpPr>
          <p:nvPr/>
        </p:nvSpPr>
        <p:spPr bwMode="auto">
          <a:xfrm>
            <a:off x="5224463" y="3605213"/>
            <a:ext cx="793750" cy="617537"/>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08" name="Freeform 250"/>
          <p:cNvSpPr>
            <a:spLocks/>
          </p:cNvSpPr>
          <p:nvPr/>
        </p:nvSpPr>
        <p:spPr bwMode="auto">
          <a:xfrm>
            <a:off x="4343400" y="2474913"/>
            <a:ext cx="785813" cy="428625"/>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09" name="Freeform 251"/>
          <p:cNvSpPr>
            <a:spLocks/>
          </p:cNvSpPr>
          <p:nvPr/>
        </p:nvSpPr>
        <p:spPr bwMode="auto">
          <a:xfrm>
            <a:off x="4302125" y="3278188"/>
            <a:ext cx="979488" cy="431800"/>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588" name="Freeform 252"/>
          <p:cNvSpPr>
            <a:spLocks/>
          </p:cNvSpPr>
          <p:nvPr/>
        </p:nvSpPr>
        <p:spPr bwMode="auto">
          <a:xfrm>
            <a:off x="4319588" y="2882900"/>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89" name="Freeform 253"/>
          <p:cNvSpPr>
            <a:spLocks/>
          </p:cNvSpPr>
          <p:nvPr/>
        </p:nvSpPr>
        <p:spPr bwMode="auto">
          <a:xfrm>
            <a:off x="5464175" y="4637088"/>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90" name="Freeform 254"/>
          <p:cNvSpPr>
            <a:spLocks/>
          </p:cNvSpPr>
          <p:nvPr/>
        </p:nvSpPr>
        <p:spPr bwMode="auto">
          <a:xfrm>
            <a:off x="5373688" y="4151313"/>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91" name="Freeform 255" descr="25%"/>
          <p:cNvSpPr>
            <a:spLocks/>
          </p:cNvSpPr>
          <p:nvPr/>
        </p:nvSpPr>
        <p:spPr bwMode="auto">
          <a:xfrm>
            <a:off x="4383088" y="4102100"/>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92" name="Freeform 256"/>
          <p:cNvSpPr>
            <a:spLocks/>
          </p:cNvSpPr>
          <p:nvPr/>
        </p:nvSpPr>
        <p:spPr bwMode="auto">
          <a:xfrm>
            <a:off x="3892550" y="4175125"/>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593" name="Freeform 257"/>
          <p:cNvSpPr>
            <a:spLocks/>
          </p:cNvSpPr>
          <p:nvPr/>
        </p:nvSpPr>
        <p:spPr bwMode="auto">
          <a:xfrm>
            <a:off x="2894013" y="3981450"/>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nvGrpSpPr>
          <p:cNvPr id="11" name="Group 258"/>
          <p:cNvGrpSpPr>
            <a:grpSpLocks/>
          </p:cNvGrpSpPr>
          <p:nvPr/>
        </p:nvGrpSpPr>
        <p:grpSpPr bwMode="auto">
          <a:xfrm>
            <a:off x="2035175" y="3094037"/>
            <a:ext cx="987425" cy="1454150"/>
            <a:chOff x="514" y="1479"/>
            <a:chExt cx="717" cy="1163"/>
          </a:xfrm>
          <a:solidFill>
            <a:schemeClr val="accent5"/>
          </a:solidFill>
        </p:grpSpPr>
        <p:sp>
          <p:nvSpPr>
            <p:cNvPr id="2" name="Freeform 259" descr="Outlined diamond"/>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 name="Freeform 260" descr="Outlined diamond"/>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 name="Freeform 261" descr="Outlined diamond"/>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5" name="Freeform 262" descr="Outlined diamond"/>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 name="Freeform 263" descr="Outlined diamond"/>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sp>
        <p:nvSpPr>
          <p:cNvPr id="4151" name="Freeform 264" descr="Outlined diamond"/>
          <p:cNvSpPr>
            <a:spLocks/>
          </p:cNvSpPr>
          <p:nvPr/>
        </p:nvSpPr>
        <p:spPr bwMode="auto">
          <a:xfrm>
            <a:off x="3679825" y="3508375"/>
            <a:ext cx="846138" cy="60166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18" name="Freeform 265"/>
          <p:cNvSpPr>
            <a:spLocks/>
          </p:cNvSpPr>
          <p:nvPr/>
        </p:nvSpPr>
        <p:spPr bwMode="auto">
          <a:xfrm>
            <a:off x="2894013" y="2332038"/>
            <a:ext cx="698500" cy="1017587"/>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19" name="Freeform 266"/>
          <p:cNvSpPr>
            <a:spLocks/>
          </p:cNvSpPr>
          <p:nvPr/>
        </p:nvSpPr>
        <p:spPr bwMode="auto">
          <a:xfrm>
            <a:off x="3155950" y="2347913"/>
            <a:ext cx="1217613" cy="669925"/>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54" name="Freeform 267" descr="Outlined diamond"/>
          <p:cNvSpPr>
            <a:spLocks/>
          </p:cNvSpPr>
          <p:nvPr/>
        </p:nvSpPr>
        <p:spPr bwMode="auto">
          <a:xfrm>
            <a:off x="3586163" y="4054475"/>
            <a:ext cx="801687" cy="777875"/>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55" name="Freeform 268" descr="Outlined diamond"/>
          <p:cNvSpPr>
            <a:spLocks/>
          </p:cNvSpPr>
          <p:nvPr/>
        </p:nvSpPr>
        <p:spPr bwMode="auto">
          <a:xfrm>
            <a:off x="2474913" y="3195638"/>
            <a:ext cx="742950" cy="1046162"/>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56" name="Freeform 269" descr="Outlined diamond"/>
          <p:cNvSpPr>
            <a:spLocks/>
          </p:cNvSpPr>
          <p:nvPr/>
        </p:nvSpPr>
        <p:spPr bwMode="auto">
          <a:xfrm>
            <a:off x="2111375" y="2549525"/>
            <a:ext cx="939800" cy="704850"/>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57" name="Freeform 270" descr="Outlined diamond"/>
          <p:cNvSpPr>
            <a:spLocks/>
          </p:cNvSpPr>
          <p:nvPr/>
        </p:nvSpPr>
        <p:spPr bwMode="auto">
          <a:xfrm>
            <a:off x="6124575" y="3379788"/>
            <a:ext cx="365125" cy="574675"/>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solidFill>
            <a:schemeClr val="accent5"/>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602" name="Freeform 273"/>
          <p:cNvSpPr>
            <a:spLocks/>
          </p:cNvSpPr>
          <p:nvPr/>
        </p:nvSpPr>
        <p:spPr bwMode="auto">
          <a:xfrm>
            <a:off x="6367463" y="2825750"/>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nvGrpSpPr>
          <p:cNvPr id="12" name="Group 101"/>
          <p:cNvGrpSpPr>
            <a:grpSpLocks/>
          </p:cNvGrpSpPr>
          <p:nvPr/>
        </p:nvGrpSpPr>
        <p:grpSpPr bwMode="auto">
          <a:xfrm>
            <a:off x="5764213" y="2584450"/>
            <a:ext cx="901700" cy="820738"/>
            <a:chOff x="5195888" y="2278063"/>
            <a:chExt cx="901700" cy="820737"/>
          </a:xfrm>
        </p:grpSpPr>
        <p:sp>
          <p:nvSpPr>
            <p:cNvPr id="663628" name="Freeform 271"/>
            <p:cNvSpPr>
              <a:spLocks/>
            </p:cNvSpPr>
            <p:nvPr/>
          </p:nvSpPr>
          <p:spPr bwMode="auto">
            <a:xfrm>
              <a:off x="5635625" y="2528888"/>
              <a:ext cx="461963" cy="569912"/>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629" name="Freeform 272"/>
            <p:cNvSpPr>
              <a:spLocks/>
            </p:cNvSpPr>
            <p:nvPr/>
          </p:nvSpPr>
          <p:spPr bwMode="auto">
            <a:xfrm>
              <a:off x="5195888" y="2339975"/>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630" name="Freeform 274"/>
            <p:cNvSpPr>
              <a:spLocks/>
            </p:cNvSpPr>
            <p:nvPr/>
          </p:nvSpPr>
          <p:spPr bwMode="auto">
            <a:xfrm>
              <a:off x="5318125" y="2278063"/>
              <a:ext cx="31750" cy="30162"/>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3126" name="Freeform 275"/>
          <p:cNvSpPr>
            <a:spLocks/>
          </p:cNvSpPr>
          <p:nvPr/>
        </p:nvSpPr>
        <p:spPr bwMode="auto">
          <a:xfrm>
            <a:off x="6430963" y="3282950"/>
            <a:ext cx="498475" cy="515938"/>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605" name="Freeform 276"/>
          <p:cNvSpPr>
            <a:spLocks/>
          </p:cNvSpPr>
          <p:nvPr/>
        </p:nvSpPr>
        <p:spPr bwMode="auto">
          <a:xfrm>
            <a:off x="5781675" y="4338638"/>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606" name="Freeform 277"/>
          <p:cNvSpPr>
            <a:spLocks/>
          </p:cNvSpPr>
          <p:nvPr/>
        </p:nvSpPr>
        <p:spPr bwMode="auto">
          <a:xfrm>
            <a:off x="6153150" y="4305300"/>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nvGrpSpPr>
          <p:cNvPr id="13" name="Group 98"/>
          <p:cNvGrpSpPr/>
          <p:nvPr/>
        </p:nvGrpSpPr>
        <p:grpSpPr>
          <a:xfrm>
            <a:off x="6283325" y="4802187"/>
            <a:ext cx="1076325" cy="849313"/>
            <a:chOff x="5715000" y="4495800"/>
            <a:chExt cx="1076325" cy="849313"/>
          </a:xfrm>
          <a:solidFill>
            <a:schemeClr val="accent5"/>
          </a:solidFill>
        </p:grpSpPr>
        <p:sp>
          <p:nvSpPr>
            <p:cNvPr id="4165" name="Freeform 278" descr="Outlined diamond"/>
            <p:cNvSpPr>
              <a:spLocks/>
            </p:cNvSpPr>
            <p:nvPr/>
          </p:nvSpPr>
          <p:spPr bwMode="auto">
            <a:xfrm>
              <a:off x="5715000" y="4495800"/>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66" name="Freeform 279"/>
            <p:cNvSpPr>
              <a:spLocks/>
            </p:cNvSpPr>
            <p:nvPr/>
          </p:nvSpPr>
          <p:spPr bwMode="auto">
            <a:xfrm>
              <a:off x="6600825" y="5303838"/>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67" name="Freeform 280"/>
            <p:cNvSpPr>
              <a:spLocks/>
            </p:cNvSpPr>
            <p:nvPr/>
          </p:nvSpPr>
          <p:spPr bwMode="auto">
            <a:xfrm>
              <a:off x="6691313" y="5292725"/>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68" name="Freeform 281"/>
            <p:cNvSpPr>
              <a:spLocks/>
            </p:cNvSpPr>
            <p:nvPr/>
          </p:nvSpPr>
          <p:spPr bwMode="auto">
            <a:xfrm>
              <a:off x="6724650" y="5283200"/>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69" name="Freeform 282"/>
            <p:cNvSpPr>
              <a:spLocks/>
            </p:cNvSpPr>
            <p:nvPr/>
          </p:nvSpPr>
          <p:spPr bwMode="auto">
            <a:xfrm>
              <a:off x="6657975" y="5303838"/>
              <a:ext cx="33338" cy="30162"/>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4170" name="Freeform 283"/>
            <p:cNvSpPr>
              <a:spLocks/>
            </p:cNvSpPr>
            <p:nvPr/>
          </p:nvSpPr>
          <p:spPr bwMode="auto">
            <a:xfrm>
              <a:off x="6737350" y="5275263"/>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grpSp>
      <p:sp>
        <p:nvSpPr>
          <p:cNvPr id="3130" name="Freeform 284"/>
          <p:cNvSpPr>
            <a:spLocks/>
          </p:cNvSpPr>
          <p:nvPr/>
        </p:nvSpPr>
        <p:spPr bwMode="auto">
          <a:xfrm>
            <a:off x="6467475" y="4267200"/>
            <a:ext cx="646113" cy="612775"/>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3131" name="Freeform 285"/>
          <p:cNvSpPr>
            <a:spLocks/>
          </p:cNvSpPr>
          <p:nvPr/>
        </p:nvSpPr>
        <p:spPr bwMode="auto">
          <a:xfrm>
            <a:off x="5991225" y="3729038"/>
            <a:ext cx="852488" cy="411162"/>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solidFill>
            <a:schemeClr val="accent4"/>
          </a:solid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ea typeface="ＭＳ Ｐゴシック" charset="-128"/>
              <a:cs typeface="Arial" charset="0"/>
            </a:endParaRPr>
          </a:p>
        </p:txBody>
      </p:sp>
      <p:sp>
        <p:nvSpPr>
          <p:cNvPr id="663610" name="Freeform 287" descr="Outlined diamond"/>
          <p:cNvSpPr>
            <a:spLocks/>
          </p:cNvSpPr>
          <p:nvPr/>
        </p:nvSpPr>
        <p:spPr bwMode="auto">
          <a:xfrm>
            <a:off x="6621463" y="3919538"/>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solidFill>
            <a:schemeClr val="accent2"/>
          </a:solid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63611" name="Freeform 288"/>
          <p:cNvSpPr>
            <a:spLocks/>
          </p:cNvSpPr>
          <p:nvPr/>
        </p:nvSpPr>
        <p:spPr bwMode="auto">
          <a:xfrm>
            <a:off x="6742113" y="4214813"/>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nvGrpSpPr>
          <p:cNvPr id="14" name="Group 289"/>
          <p:cNvGrpSpPr>
            <a:grpSpLocks/>
          </p:cNvGrpSpPr>
          <p:nvPr/>
        </p:nvGrpSpPr>
        <p:grpSpPr bwMode="auto">
          <a:xfrm>
            <a:off x="2654300" y="4965700"/>
            <a:ext cx="773113" cy="492125"/>
            <a:chOff x="1710" y="3401"/>
            <a:chExt cx="498" cy="349"/>
          </a:xfrm>
          <a:solidFill>
            <a:schemeClr val="accent2"/>
          </a:solidFill>
        </p:grpSpPr>
        <p:sp>
          <p:nvSpPr>
            <p:cNvPr id="4180" name="Freeform 290"/>
            <p:cNvSpPr>
              <a:spLocks/>
            </p:cNvSpPr>
            <p:nvPr/>
          </p:nvSpPr>
          <p:spPr bwMode="auto">
            <a:xfrm>
              <a:off x="2101" y="3607"/>
              <a:ext cx="107" cy="143"/>
            </a:xfrm>
            <a:custGeom>
              <a:avLst/>
              <a:gdLst>
                <a:gd name="T0" fmla="*/ 26 w 120"/>
                <a:gd name="T1" fmla="*/ 128 h 160"/>
                <a:gd name="T2" fmla="*/ 51 w 120"/>
                <a:gd name="T3" fmla="*/ 96 h 160"/>
                <a:gd name="T4" fmla="*/ 95 w 120"/>
                <a:gd name="T5" fmla="*/ 77 h 160"/>
                <a:gd name="T6" fmla="*/ 83 w 120"/>
                <a:gd name="T7" fmla="*/ 57 h 160"/>
                <a:gd name="T8" fmla="*/ 83 w 120"/>
                <a:gd name="T9" fmla="*/ 51 h 160"/>
                <a:gd name="T10" fmla="*/ 70 w 120"/>
                <a:gd name="T11" fmla="*/ 51 h 160"/>
                <a:gd name="T12" fmla="*/ 63 w 120"/>
                <a:gd name="T13" fmla="*/ 38 h 160"/>
                <a:gd name="T14" fmla="*/ 57 w 120"/>
                <a:gd name="T15" fmla="*/ 26 h 160"/>
                <a:gd name="T16" fmla="*/ 26 w 120"/>
                <a:gd name="T17" fmla="*/ 6 h 160"/>
                <a:gd name="T18" fmla="*/ 12 w 120"/>
                <a:gd name="T19" fmla="*/ 0 h 160"/>
                <a:gd name="T20" fmla="*/ 6 w 120"/>
                <a:gd name="T21" fmla="*/ 6 h 160"/>
                <a:gd name="T22" fmla="*/ 0 w 120"/>
                <a:gd name="T23" fmla="*/ 51 h 160"/>
                <a:gd name="T24" fmla="*/ 0 w 120"/>
                <a:gd name="T25" fmla="*/ 83 h 160"/>
                <a:gd name="T26" fmla="*/ 0 w 120"/>
                <a:gd name="T27" fmla="*/ 96 h 160"/>
                <a:gd name="T28" fmla="*/ 0 w 120"/>
                <a:gd name="T29" fmla="*/ 109 h 160"/>
                <a:gd name="T30" fmla="*/ 12 w 120"/>
                <a:gd name="T31" fmla="*/ 115 h 160"/>
                <a:gd name="T32" fmla="*/ 19 w 120"/>
                <a:gd name="T33" fmla="*/ 128 h 160"/>
                <a:gd name="T34" fmla="*/ 26 w 120"/>
                <a:gd name="T35" fmla="*/ 128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1" name="Freeform 291"/>
            <p:cNvSpPr>
              <a:spLocks/>
            </p:cNvSpPr>
            <p:nvPr/>
          </p:nvSpPr>
          <p:spPr bwMode="auto">
            <a:xfrm>
              <a:off x="2037" y="3529"/>
              <a:ext cx="57" cy="43"/>
            </a:xfrm>
            <a:custGeom>
              <a:avLst/>
              <a:gdLst>
                <a:gd name="T0" fmla="*/ 19 w 64"/>
                <a:gd name="T1" fmla="*/ 13 h 48"/>
                <a:gd name="T2" fmla="*/ 0 w 64"/>
                <a:gd name="T3" fmla="*/ 0 h 48"/>
                <a:gd name="T4" fmla="*/ 0 w 64"/>
                <a:gd name="T5" fmla="*/ 20 h 48"/>
                <a:gd name="T6" fmla="*/ 12 w 64"/>
                <a:gd name="T7" fmla="*/ 26 h 48"/>
                <a:gd name="T8" fmla="*/ 12 w 64"/>
                <a:gd name="T9" fmla="*/ 32 h 48"/>
                <a:gd name="T10" fmla="*/ 26 w 64"/>
                <a:gd name="T11" fmla="*/ 39 h 48"/>
                <a:gd name="T12" fmla="*/ 51 w 64"/>
                <a:gd name="T13" fmla="*/ 32 h 48"/>
                <a:gd name="T14" fmla="*/ 51 w 64"/>
                <a:gd name="T15" fmla="*/ 20 h 48"/>
                <a:gd name="T16" fmla="*/ 45 w 64"/>
                <a:gd name="T17" fmla="*/ 20 h 48"/>
                <a:gd name="T18" fmla="*/ 32 w 64"/>
                <a:gd name="T19" fmla="*/ 13 h 48"/>
                <a:gd name="T20" fmla="*/ 19 w 6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2" name="Freeform 292"/>
            <p:cNvSpPr>
              <a:spLocks/>
            </p:cNvSpPr>
            <p:nvPr/>
          </p:nvSpPr>
          <p:spPr bwMode="auto">
            <a:xfrm>
              <a:off x="2023" y="3579"/>
              <a:ext cx="21" cy="1"/>
            </a:xfrm>
            <a:custGeom>
              <a:avLst/>
              <a:gdLst>
                <a:gd name="T0" fmla="*/ 18 w 24"/>
                <a:gd name="T1" fmla="*/ 0 h 1"/>
                <a:gd name="T2" fmla="*/ 0 w 24"/>
                <a:gd name="T3" fmla="*/ 0 h 1"/>
                <a:gd name="T4" fmla="*/ 18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3" name="Freeform 293"/>
            <p:cNvSpPr>
              <a:spLocks/>
            </p:cNvSpPr>
            <p:nvPr/>
          </p:nvSpPr>
          <p:spPr bwMode="auto">
            <a:xfrm>
              <a:off x="1973" y="3515"/>
              <a:ext cx="57" cy="14"/>
            </a:xfrm>
            <a:custGeom>
              <a:avLst/>
              <a:gdLst>
                <a:gd name="T0" fmla="*/ 51 w 64"/>
                <a:gd name="T1" fmla="*/ 0 h 16"/>
                <a:gd name="T2" fmla="*/ 6 w 64"/>
                <a:gd name="T3" fmla="*/ 0 h 16"/>
                <a:gd name="T4" fmla="*/ 0 w 64"/>
                <a:gd name="T5" fmla="*/ 6 h 16"/>
                <a:gd name="T6" fmla="*/ 6 w 64"/>
                <a:gd name="T7" fmla="*/ 12 h 16"/>
                <a:gd name="T8" fmla="*/ 51 w 64"/>
                <a:gd name="T9" fmla="*/ 6 h 16"/>
                <a:gd name="T10" fmla="*/ 45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4" name="Freeform 294"/>
            <p:cNvSpPr>
              <a:spLocks/>
            </p:cNvSpPr>
            <p:nvPr/>
          </p:nvSpPr>
          <p:spPr bwMode="auto">
            <a:xfrm>
              <a:off x="1880" y="3465"/>
              <a:ext cx="64" cy="36"/>
            </a:xfrm>
            <a:custGeom>
              <a:avLst/>
              <a:gdLst>
                <a:gd name="T0" fmla="*/ 6 w 72"/>
                <a:gd name="T1" fmla="*/ 6 h 40"/>
                <a:gd name="T2" fmla="*/ 12 w 72"/>
                <a:gd name="T3" fmla="*/ 20 h 40"/>
                <a:gd name="T4" fmla="*/ 32 w 72"/>
                <a:gd name="T5" fmla="*/ 26 h 40"/>
                <a:gd name="T6" fmla="*/ 38 w 72"/>
                <a:gd name="T7" fmla="*/ 32 h 40"/>
                <a:gd name="T8" fmla="*/ 51 w 72"/>
                <a:gd name="T9" fmla="*/ 32 h 40"/>
                <a:gd name="T10" fmla="*/ 57 w 72"/>
                <a:gd name="T11" fmla="*/ 32 h 40"/>
                <a:gd name="T12" fmla="*/ 51 w 72"/>
                <a:gd name="T13" fmla="*/ 20 h 40"/>
                <a:gd name="T14" fmla="*/ 38 w 72"/>
                <a:gd name="T15" fmla="*/ 13 h 40"/>
                <a:gd name="T16" fmla="*/ 32 w 72"/>
                <a:gd name="T17" fmla="*/ 0 h 40"/>
                <a:gd name="T18" fmla="*/ 19 w 72"/>
                <a:gd name="T19" fmla="*/ 0 h 40"/>
                <a:gd name="T20" fmla="*/ 0 w 72"/>
                <a:gd name="T21" fmla="*/ 0 h 40"/>
                <a:gd name="T22" fmla="*/ 6 w 7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5" name="Freeform 295"/>
            <p:cNvSpPr>
              <a:spLocks/>
            </p:cNvSpPr>
            <p:nvPr/>
          </p:nvSpPr>
          <p:spPr bwMode="auto">
            <a:xfrm>
              <a:off x="2001" y="3543"/>
              <a:ext cx="22" cy="15"/>
            </a:xfrm>
            <a:custGeom>
              <a:avLst/>
              <a:gdLst>
                <a:gd name="T0" fmla="*/ 0 w 24"/>
                <a:gd name="T1" fmla="*/ 0 h 16"/>
                <a:gd name="T2" fmla="*/ 20 w 24"/>
                <a:gd name="T3" fmla="*/ 8 h 16"/>
                <a:gd name="T4" fmla="*/ 6 w 24"/>
                <a:gd name="T5" fmla="*/ 14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6" name="Freeform 296"/>
            <p:cNvSpPr>
              <a:spLocks/>
            </p:cNvSpPr>
            <p:nvPr/>
          </p:nvSpPr>
          <p:spPr bwMode="auto">
            <a:xfrm>
              <a:off x="1752" y="3401"/>
              <a:ext cx="50" cy="36"/>
            </a:xfrm>
            <a:custGeom>
              <a:avLst/>
              <a:gdLst>
                <a:gd name="T0" fmla="*/ 38 w 56"/>
                <a:gd name="T1" fmla="*/ 26 h 40"/>
                <a:gd name="T2" fmla="*/ 38 w 56"/>
                <a:gd name="T3" fmla="*/ 13 h 40"/>
                <a:gd name="T4" fmla="*/ 45 w 56"/>
                <a:gd name="T5" fmla="*/ 6 h 40"/>
                <a:gd name="T6" fmla="*/ 38 w 56"/>
                <a:gd name="T7" fmla="*/ 0 h 40"/>
                <a:gd name="T8" fmla="*/ 6 w 56"/>
                <a:gd name="T9" fmla="*/ 0 h 40"/>
                <a:gd name="T10" fmla="*/ 0 w 56"/>
                <a:gd name="T11" fmla="*/ 6 h 40"/>
                <a:gd name="T12" fmla="*/ 6 w 56"/>
                <a:gd name="T13" fmla="*/ 26 h 40"/>
                <a:gd name="T14" fmla="*/ 19 w 56"/>
                <a:gd name="T15" fmla="*/ 32 h 40"/>
                <a:gd name="T16" fmla="*/ 38 w 56"/>
                <a:gd name="T17" fmla="*/ 2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sp>
          <p:nvSpPr>
            <p:cNvPr id="4187" name="Freeform 297"/>
            <p:cNvSpPr>
              <a:spLocks/>
            </p:cNvSpPr>
            <p:nvPr/>
          </p:nvSpPr>
          <p:spPr bwMode="auto">
            <a:xfrm>
              <a:off x="1710" y="3422"/>
              <a:ext cx="28" cy="22"/>
            </a:xfrm>
            <a:custGeom>
              <a:avLst/>
              <a:gdLst>
                <a:gd name="T0" fmla="*/ 24 w 32"/>
                <a:gd name="T1" fmla="*/ 6 h 24"/>
                <a:gd name="T2" fmla="*/ 12 w 32"/>
                <a:gd name="T3" fmla="*/ 0 h 24"/>
                <a:gd name="T4" fmla="*/ 0 w 32"/>
                <a:gd name="T5" fmla="*/ 14 h 24"/>
                <a:gd name="T6" fmla="*/ 0 w 32"/>
                <a:gd name="T7" fmla="*/ 20 h 24"/>
                <a:gd name="T8" fmla="*/ 12 w 32"/>
                <a:gd name="T9" fmla="*/ 20 h 24"/>
                <a:gd name="T10" fmla="*/ 24 w 32"/>
                <a:gd name="T11" fmla="*/ 14 h 24"/>
                <a:gd name="T12" fmla="*/ 2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defTabSz="457200" fontAlgn="base">
                <a:spcBef>
                  <a:spcPct val="50000"/>
                </a:spcBef>
                <a:spcAft>
                  <a:spcPct val="0"/>
                </a:spcAft>
                <a:defRPr/>
              </a:pPr>
              <a:endParaRPr lang="en-US">
                <a:solidFill>
                  <a:prstClr val="black"/>
                </a:solidFill>
                <a:latin typeface="Arial" charset="0"/>
                <a:cs typeface="Arial" charset="0"/>
              </a:endParaRPr>
            </a:p>
          </p:txBody>
        </p:sp>
      </p:grpSp>
      <p:cxnSp>
        <p:nvCxnSpPr>
          <p:cNvPr id="663613" name="Straight Connector 98"/>
          <p:cNvCxnSpPr>
            <a:cxnSpLocks noChangeShapeType="1"/>
          </p:cNvCxnSpPr>
          <p:nvPr/>
        </p:nvCxnSpPr>
        <p:spPr bwMode="auto">
          <a:xfrm rot="10800000">
            <a:off x="7364413" y="3630613"/>
            <a:ext cx="403225" cy="107950"/>
          </a:xfrm>
          <a:prstGeom prst="line">
            <a:avLst/>
          </a:prstGeom>
          <a:noFill/>
          <a:ln w="9525">
            <a:solidFill>
              <a:schemeClr val="tx1"/>
            </a:solidFill>
            <a:round/>
            <a:headEnd/>
            <a:tailEnd/>
          </a:ln>
        </p:spPr>
      </p:cxnSp>
      <p:sp>
        <p:nvSpPr>
          <p:cNvPr id="7" name="Oval 133" descr="Wide upward diagonal"/>
          <p:cNvSpPr>
            <a:spLocks noChangeArrowheads="1"/>
          </p:cNvSpPr>
          <p:nvPr/>
        </p:nvSpPr>
        <p:spPr bwMode="auto">
          <a:xfrm>
            <a:off x="7243763" y="6007100"/>
            <a:ext cx="152400" cy="152400"/>
          </a:xfrm>
          <a:prstGeom prst="ellipse">
            <a:avLst/>
          </a:prstGeom>
          <a:solidFill>
            <a:schemeClr val="accent5"/>
          </a:solidFill>
          <a:ln w="9525">
            <a:solidFill>
              <a:schemeClr val="tx1"/>
            </a:solidFill>
            <a:round/>
            <a:headEnd/>
            <a:tailEnd/>
          </a:ln>
        </p:spPr>
        <p:txBody>
          <a:bodyPr/>
          <a:lstStyle/>
          <a:p>
            <a:pPr algn="ctr" defTabSz="457200" eaLnBrk="0" fontAlgn="base" hangingPunct="0">
              <a:spcBef>
                <a:spcPct val="0"/>
              </a:spcBef>
              <a:spcAft>
                <a:spcPct val="0"/>
              </a:spcAft>
              <a:defRPr/>
            </a:pPr>
            <a:endParaRPr lang="en-US" sz="1000">
              <a:solidFill>
                <a:prstClr val="black"/>
              </a:solidFill>
              <a:latin typeface="Times New Roman" charset="0"/>
              <a:ea typeface="ＭＳ Ｐゴシック" charset="-128"/>
              <a:cs typeface="Arial" charset="0"/>
            </a:endParaRPr>
          </a:p>
        </p:txBody>
      </p:sp>
      <p:sp>
        <p:nvSpPr>
          <p:cNvPr id="663615" name="TextBox 95"/>
          <p:cNvSpPr txBox="1">
            <a:spLocks noChangeArrowheads="1"/>
          </p:cNvSpPr>
          <p:nvPr/>
        </p:nvSpPr>
        <p:spPr bwMode="auto">
          <a:xfrm>
            <a:off x="7483475" y="5956300"/>
            <a:ext cx="1676400" cy="254000"/>
          </a:xfrm>
          <a:prstGeom prst="rect">
            <a:avLst/>
          </a:prstGeom>
          <a:noFill/>
          <a:ln w="9525">
            <a:noFill/>
            <a:miter lim="800000"/>
            <a:headEnd/>
            <a:tailEnd/>
          </a:ln>
        </p:spPr>
        <p:txBody>
          <a:bodyPr>
            <a:spAutoFit/>
          </a:bodyPr>
          <a:lstStyle/>
          <a:p>
            <a:pPr defTabSz="457200" fontAlgn="base">
              <a:spcBef>
                <a:spcPct val="50000"/>
              </a:spcBef>
              <a:spcAft>
                <a:spcPct val="0"/>
              </a:spcAft>
            </a:pPr>
            <a:r>
              <a:rPr lang="en-US" sz="1000" b="1">
                <a:solidFill>
                  <a:srgbClr val="000000"/>
                </a:solidFill>
                <a:latin typeface="Tahoma" pitchFamily="34" charset="0"/>
                <a:cs typeface="Tahoma" pitchFamily="34" charset="0"/>
              </a:rPr>
              <a:t>U.S. Virgin Islands</a:t>
            </a:r>
          </a:p>
        </p:txBody>
      </p:sp>
      <p:sp>
        <p:nvSpPr>
          <p:cNvPr id="663616" name="Oval 201"/>
          <p:cNvSpPr>
            <a:spLocks noChangeArrowheads="1"/>
          </p:cNvSpPr>
          <p:nvPr/>
        </p:nvSpPr>
        <p:spPr bwMode="auto">
          <a:xfrm>
            <a:off x="7759700" y="3649663"/>
            <a:ext cx="228600" cy="228600"/>
          </a:xfrm>
          <a:prstGeom prst="ellipse">
            <a:avLst/>
          </a:prstGeom>
          <a:noFill/>
          <a:ln w="6350">
            <a:solidFill>
              <a:schemeClr val="tx1"/>
            </a:solidFill>
            <a:round/>
            <a:headEnd/>
            <a:tailEnd/>
          </a:ln>
        </p:spPr>
        <p:txBody>
          <a:bodyPr/>
          <a:lstStyle/>
          <a:p>
            <a:pPr algn="ctr" defTabSz="457200" eaLnBrk="0" fontAlgn="base" hangingPunct="0">
              <a:spcBef>
                <a:spcPct val="50000"/>
              </a:spcBef>
              <a:spcAft>
                <a:spcPct val="0"/>
              </a:spcAft>
            </a:pPr>
            <a:endParaRPr lang="en-US">
              <a:solidFill>
                <a:srgbClr val="000000"/>
              </a:solidFill>
              <a:latin typeface="Arial" charset="0"/>
              <a:cs typeface="Arial" charset="0"/>
            </a:endParaRPr>
          </a:p>
        </p:txBody>
      </p:sp>
      <p:sp>
        <p:nvSpPr>
          <p:cNvPr id="663617" name="TextBox 202"/>
          <p:cNvSpPr txBox="1">
            <a:spLocks noChangeArrowheads="1"/>
          </p:cNvSpPr>
          <p:nvPr/>
        </p:nvSpPr>
        <p:spPr bwMode="auto">
          <a:xfrm>
            <a:off x="7702550" y="3654425"/>
            <a:ext cx="381000" cy="230188"/>
          </a:xfrm>
          <a:prstGeom prst="rect">
            <a:avLst/>
          </a:prstGeom>
          <a:noFill/>
          <a:ln w="9525">
            <a:noFill/>
            <a:miter lim="800000"/>
            <a:headEnd/>
            <a:tailEnd/>
          </a:ln>
        </p:spPr>
        <p:txBody>
          <a:bodyPr>
            <a:spAutoFit/>
          </a:bodyPr>
          <a:lstStyle/>
          <a:p>
            <a:pPr defTabSz="457200" eaLnBrk="0" fontAlgn="base" hangingPunct="0">
              <a:spcBef>
                <a:spcPct val="50000"/>
              </a:spcBef>
              <a:spcAft>
                <a:spcPct val="0"/>
              </a:spcAft>
            </a:pPr>
            <a:r>
              <a:rPr lang="en-US" sz="900" b="1">
                <a:solidFill>
                  <a:srgbClr val="000000"/>
                </a:solidFill>
                <a:latin typeface="Arial" charset="0"/>
                <a:ea typeface="ＭＳ Ｐゴシック" pitchFamily="34" charset="-128"/>
                <a:cs typeface="Arial" charset="0"/>
              </a:rPr>
              <a:t>DC</a:t>
            </a:r>
          </a:p>
        </p:txBody>
      </p:sp>
      <p:pic>
        <p:nvPicPr>
          <p:cNvPr id="97"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5245100" y="2755900"/>
            <a:ext cx="225425" cy="220663"/>
          </a:xfrm>
          <a:prstGeom prst="rect">
            <a:avLst/>
          </a:prstGeom>
          <a:noFill/>
          <a:ln w="9525">
            <a:noFill/>
            <a:miter lim="800000"/>
            <a:headEnd/>
            <a:tailEnd/>
          </a:ln>
        </p:spPr>
      </p:pic>
      <p:pic>
        <p:nvPicPr>
          <p:cNvPr id="99"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3340100" y="3594100"/>
            <a:ext cx="225425" cy="220663"/>
          </a:xfrm>
          <a:prstGeom prst="rect">
            <a:avLst/>
          </a:prstGeom>
          <a:noFill/>
          <a:ln w="9525">
            <a:noFill/>
            <a:miter lim="800000"/>
            <a:headEnd/>
            <a:tailEnd/>
          </a:ln>
        </p:spPr>
      </p:pic>
      <p:pic>
        <p:nvPicPr>
          <p:cNvPr id="100"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2474640" y="5742778"/>
            <a:ext cx="225425" cy="220663"/>
          </a:xfrm>
          <a:prstGeom prst="rect">
            <a:avLst/>
          </a:prstGeom>
          <a:noFill/>
          <a:ln w="9525">
            <a:noFill/>
            <a:miter lim="800000"/>
            <a:headEnd/>
            <a:tailEnd/>
          </a:ln>
        </p:spPr>
      </p:pic>
      <p:sp>
        <p:nvSpPr>
          <p:cNvPr id="663621" name="TextBox 100"/>
          <p:cNvSpPr txBox="1">
            <a:spLocks noChangeArrowheads="1"/>
          </p:cNvSpPr>
          <p:nvPr/>
        </p:nvSpPr>
        <p:spPr bwMode="auto">
          <a:xfrm>
            <a:off x="2703513" y="5703888"/>
            <a:ext cx="3581400" cy="277812"/>
          </a:xfrm>
          <a:prstGeom prst="rect">
            <a:avLst/>
          </a:prstGeom>
          <a:noFill/>
          <a:ln w="9525">
            <a:noFill/>
            <a:miter lim="800000"/>
            <a:headEnd/>
            <a:tailEnd/>
          </a:ln>
        </p:spPr>
        <p:txBody>
          <a:bodyPr>
            <a:spAutoFit/>
          </a:bodyPr>
          <a:lstStyle/>
          <a:p>
            <a:pPr defTabSz="457200" fontAlgn="base">
              <a:spcBef>
                <a:spcPct val="50000"/>
              </a:spcBef>
              <a:spcAft>
                <a:spcPct val="0"/>
              </a:spcAft>
            </a:pPr>
            <a:r>
              <a:rPr lang="en-US" sz="1200">
                <a:solidFill>
                  <a:srgbClr val="000000"/>
                </a:solidFill>
                <a:latin typeface="Arial" charset="0"/>
                <a:ea typeface="ＭＳ Ｐゴシック" pitchFamily="34" charset="-128"/>
                <a:cs typeface="Arial" charset="0"/>
              </a:rPr>
              <a:t>Local option to create solar rights provision</a:t>
            </a:r>
          </a:p>
        </p:txBody>
      </p:sp>
      <p:graphicFrame>
        <p:nvGraphicFramePr>
          <p:cNvPr id="106" name="Diagram 105"/>
          <p:cNvGraphicFramePr/>
          <p:nvPr/>
        </p:nvGraphicFramePr>
        <p:xfrm>
          <a:off x="462638" y="956815"/>
          <a:ext cx="6388100" cy="114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5" name="Group 101"/>
          <p:cNvGrpSpPr>
            <a:grpSpLocks/>
          </p:cNvGrpSpPr>
          <p:nvPr/>
        </p:nvGrpSpPr>
        <p:grpSpPr bwMode="auto">
          <a:xfrm>
            <a:off x="6973888" y="242888"/>
            <a:ext cx="1901825" cy="1901825"/>
            <a:chOff x="3620988" y="3512"/>
            <a:chExt cx="1902023" cy="1902023"/>
          </a:xfrm>
        </p:grpSpPr>
        <p:sp>
          <p:nvSpPr>
            <p:cNvPr id="103" name="Oval 102"/>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5"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pic>
        <p:nvPicPr>
          <p:cNvPr id="104"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7324725" y="2882900"/>
            <a:ext cx="225425" cy="220663"/>
          </a:xfrm>
          <a:prstGeom prst="rect">
            <a:avLst/>
          </a:prstGeom>
          <a:noFill/>
          <a:ln w="9525">
            <a:noFill/>
            <a:miter lim="800000"/>
            <a:headEnd/>
            <a:tailEnd/>
          </a:ln>
        </p:spPr>
      </p:pic>
      <p:pic>
        <p:nvPicPr>
          <p:cNvPr id="107"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2541587" y="2798762"/>
            <a:ext cx="225425" cy="220663"/>
          </a:xfrm>
          <a:prstGeom prst="rect">
            <a:avLst/>
          </a:prstGeom>
          <a:noFill/>
          <a:ln w="9525">
            <a:noFill/>
            <a:miter lim="800000"/>
            <a:headEnd/>
            <a:tailEnd/>
          </a:ln>
        </p:spPr>
      </p:pic>
    </p:spTree>
    <p:extLst>
      <p:ext uri="{BB962C8B-B14F-4D97-AF65-F5344CB8AC3E}">
        <p14:creationId xmlns:p14="http://schemas.microsoft.com/office/powerpoint/2010/main" xmlns="" val="37079137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1403790"/>
          <a:ext cx="8838868" cy="5149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17645366">
            <a:off x="259512" y="3634049"/>
            <a:ext cx="3108543"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pitchFamily="34" charset="0"/>
                <a:cs typeface="+mn-cs"/>
              </a:rPr>
              <a:t>objectives</a:t>
            </a:r>
          </a:p>
        </p:txBody>
      </p:sp>
      <p:sp>
        <p:nvSpPr>
          <p:cNvPr id="29699" name="TextBox 1"/>
          <p:cNvSpPr txBox="1">
            <a:spLocks noChangeArrowheads="1"/>
          </p:cNvSpPr>
          <p:nvPr/>
        </p:nvSpPr>
        <p:spPr bwMode="auto">
          <a:xfrm>
            <a:off x="1233488" y="990600"/>
            <a:ext cx="6310312" cy="830263"/>
          </a:xfrm>
          <a:prstGeom prst="rect">
            <a:avLst/>
          </a:prstGeom>
          <a:noFill/>
          <a:ln w="9525">
            <a:noFill/>
            <a:miter lim="800000"/>
            <a:headEnd/>
            <a:tailEnd/>
          </a:ln>
        </p:spPr>
        <p:txBody>
          <a:bodyPr>
            <a:spAutoFit/>
          </a:bodyPr>
          <a:lstStyle/>
          <a:p>
            <a:pPr algn="ctr"/>
            <a:r>
              <a:rPr lang="en-US" sz="2400" b="1">
                <a:solidFill>
                  <a:srgbClr val="1F497D"/>
                </a:solidFill>
              </a:rPr>
              <a:t>As a result of your active participation in this workshop, you should be able to: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6"/>
          <p:cNvSpPr>
            <a:spLocks noGrp="1"/>
          </p:cNvSpPr>
          <p:nvPr>
            <p:ph type="title"/>
          </p:nvPr>
        </p:nvSpPr>
        <p:spPr/>
        <p:txBody>
          <a:bodyPr/>
          <a:lstStyle/>
          <a:p>
            <a:r>
              <a:rPr lang="en-US" smtClean="0">
                <a:ea typeface="ＭＳ Ｐゴシック" pitchFamily="34" charset="-128"/>
              </a:rPr>
              <a:t>Solar Access Laws</a:t>
            </a:r>
          </a:p>
        </p:txBody>
      </p:sp>
      <p:graphicFrame>
        <p:nvGraphicFramePr>
          <p:cNvPr id="8" name="Diagram 7"/>
          <p:cNvGraphicFramePr/>
          <p:nvPr/>
        </p:nvGraphicFramePr>
        <p:xfrm>
          <a:off x="-1" y="1872343"/>
          <a:ext cx="9144001" cy="433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4"/>
          <p:cNvGrpSpPr>
            <a:grpSpLocks/>
          </p:cNvGrpSpPr>
          <p:nvPr/>
        </p:nvGrpSpPr>
        <p:grpSpPr bwMode="auto">
          <a:xfrm>
            <a:off x="6973888" y="242888"/>
            <a:ext cx="1901825" cy="1901825"/>
            <a:chOff x="3620988" y="3512"/>
            <a:chExt cx="1902023" cy="1902023"/>
          </a:xfrm>
        </p:grpSpPr>
        <p:sp>
          <p:nvSpPr>
            <p:cNvPr id="6" name="Oval 5"/>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extLst>
      <p:ext uri="{BB962C8B-B14F-4D97-AF65-F5344CB8AC3E}">
        <p14:creationId xmlns:p14="http://schemas.microsoft.com/office/powerpoint/2010/main" xmlns="" val="9330750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7788"/>
            <a:ext cx="6794500" cy="939800"/>
          </a:xfrm>
        </p:spPr>
        <p:txBody>
          <a:bodyPr rtlCol="0">
            <a:normAutofit fontScale="90000"/>
          </a:bodyPr>
          <a:lstStyle/>
          <a:p>
            <a:pPr eaLnBrk="1" fontAlgn="auto" hangingPunct="1">
              <a:spcAft>
                <a:spcPts val="0"/>
              </a:spcAft>
              <a:defRPr/>
            </a:pPr>
            <a:r>
              <a:rPr lang="en-US" dirty="0" smtClean="0"/>
              <a:t>Solar Panels Pit Homeowners Against Associations</a:t>
            </a:r>
            <a:endParaRPr lang="en-US" dirty="0"/>
          </a:p>
        </p:txBody>
      </p:sp>
      <p:sp>
        <p:nvSpPr>
          <p:cNvPr id="667650" name="Content Placeholder 2"/>
          <p:cNvSpPr>
            <a:spLocks noGrp="1"/>
          </p:cNvSpPr>
          <p:nvPr>
            <p:ph idx="1"/>
          </p:nvPr>
        </p:nvSpPr>
        <p:spPr>
          <a:xfrm>
            <a:off x="457200" y="5934075"/>
            <a:ext cx="8229600" cy="411163"/>
          </a:xfrm>
        </p:spPr>
        <p:txBody>
          <a:bodyPr/>
          <a:lstStyle/>
          <a:p>
            <a:pPr marL="0" indent="0" algn="ctr" eaLnBrk="1" hangingPunct="1">
              <a:buFont typeface="Arial" charset="0"/>
              <a:buNone/>
            </a:pPr>
            <a:r>
              <a:rPr lang="en-US" sz="1800" smtClean="0"/>
              <a:t>http://www.youtube.com/watch?feature=player_profilepage&amp;v=Esk5kq_N77Q</a:t>
            </a:r>
          </a:p>
        </p:txBody>
      </p:sp>
      <p:grpSp>
        <p:nvGrpSpPr>
          <p:cNvPr id="4" name="Group 4"/>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pic>
        <p:nvPicPr>
          <p:cNvPr id="667656" name="Solar panels pit homeowners against associations.wmv">
            <a:hlinkClick r:id="" action="ppaction://media"/>
          </p:cNvPr>
          <p:cNvPicPr>
            <a:picLocks noRot="1" noChangeAspect="1" noChangeArrowheads="1"/>
          </p:cNvPicPr>
          <p:nvPr>
            <a:videoFile r:link="rId1"/>
          </p:nvPr>
        </p:nvPicPr>
        <p:blipFill>
          <a:blip r:embed="rId5" cstate="print"/>
          <a:srcRect/>
          <a:stretch>
            <a:fillRect/>
          </a:stretch>
        </p:blipFill>
        <p:spPr bwMode="auto">
          <a:xfrm>
            <a:off x="1524000" y="2505075"/>
            <a:ext cx="6096000" cy="3429000"/>
          </a:xfrm>
          <a:prstGeom prst="rect">
            <a:avLst/>
          </a:prstGeom>
          <a:noFill/>
          <a:ln w="9525">
            <a:noFill/>
            <a:miter lim="800000"/>
            <a:headEnd/>
            <a:tailEnd/>
          </a:ln>
        </p:spPr>
      </p:pic>
      <p:pic>
        <p:nvPicPr>
          <p:cNvPr id="3" name="Solar panels pit homeowners against associations.wmv">
            <a:hlinkClick r:id="" action="ppaction://media"/>
          </p:cNvPr>
          <p:cNvPicPr>
            <a:picLocks noRot="1" noChangeAspect="1" noChangeArrowheads="1"/>
          </p:cNvPicPr>
          <p:nvPr>
            <a:videoFile r:link="rId2"/>
          </p:nvPr>
        </p:nvPicPr>
        <p:blipFill>
          <a:blip r:embed="rId5" cstate="print"/>
          <a:srcRect/>
          <a:stretch>
            <a:fillRect/>
          </a:stretch>
        </p:blipFill>
        <p:spPr bwMode="auto">
          <a:xfrm>
            <a:off x="1524000" y="2505075"/>
            <a:ext cx="6096000" cy="3429000"/>
          </a:xfrm>
          <a:prstGeom prst="rect">
            <a:avLst/>
          </a:prstGeom>
          <a:noFill/>
        </p:spPr>
      </p:pic>
    </p:spTree>
    <p:extLst>
      <p:ext uri="{BB962C8B-B14F-4D97-AF65-F5344CB8AC3E}">
        <p14:creationId xmlns:p14="http://schemas.microsoft.com/office/powerpoint/2010/main" xmlns="" val="3405989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765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67656"/>
                                        </p:tgtEl>
                                      </p:cBhvr>
                                    </p:cmd>
                                  </p:childTnLst>
                                </p:cTn>
                              </p:par>
                            </p:childTnLst>
                          </p:cTn>
                        </p:par>
                      </p:childTnLst>
                    </p:cTn>
                  </p:par>
                </p:childTnLst>
              </p:cTn>
              <p:nextCondLst>
                <p:cond evt="onClick" delay="0">
                  <p:tgtEl>
                    <p:spTgt spid="667656"/>
                  </p:tgtEl>
                </p:cond>
              </p:nextCondLst>
            </p:seq>
            <p:video>
              <p:cMediaNode>
                <p:cTn id="7" fill="hold" display="0">
                  <p:stCondLst>
                    <p:cond delay="indefinite"/>
                  </p:stCondLst>
                  <p:endCondLst>
                    <p:cond evt="onNext" delay="0">
                      <p:tgtEl>
                        <p:sldTgt/>
                      </p:tgtEl>
                    </p:cond>
                    <p:cond evt="onPrev" delay="0">
                      <p:tgtEl>
                        <p:sldTgt/>
                      </p:tgtEl>
                    </p:cond>
                  </p:endCondLst>
                </p:cTn>
                <p:tgtEl>
                  <p:spTgt spid="667656"/>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4"/>
          <p:cNvSpPr>
            <a:spLocks noGrp="1"/>
          </p:cNvSpPr>
          <p:nvPr>
            <p:ph type="title"/>
          </p:nvPr>
        </p:nvSpPr>
        <p:spPr>
          <a:xfrm>
            <a:off x="790575" y="1301750"/>
            <a:ext cx="4051300" cy="1143000"/>
          </a:xfrm>
        </p:spPr>
        <p:txBody>
          <a:bodyPr>
            <a:normAutofit fontScale="90000"/>
          </a:bodyPr>
          <a:lstStyle/>
          <a:p>
            <a:pPr algn="l">
              <a:defRPr/>
            </a:pPr>
            <a:r>
              <a:rPr lang="en-US" sz="4000" dirty="0" smtClean="0">
                <a:ea typeface="ＭＳ Ｐゴシック"/>
              </a:rPr>
              <a:t>Historic buildings are unique…</a:t>
            </a:r>
          </a:p>
        </p:txBody>
      </p:sp>
      <p:pic>
        <p:nvPicPr>
          <p:cNvPr id="669698" name="Picture 6" descr="Historical home with triangular PV array"/>
          <p:cNvPicPr>
            <a:picLocks noChangeAspect="1" noChangeArrowheads="1"/>
          </p:cNvPicPr>
          <p:nvPr/>
        </p:nvPicPr>
        <p:blipFill>
          <a:blip r:embed="rId3" cstate="print"/>
          <a:srcRect/>
          <a:stretch>
            <a:fillRect/>
          </a:stretch>
        </p:blipFill>
        <p:spPr bwMode="auto">
          <a:xfrm>
            <a:off x="2259013" y="2611438"/>
            <a:ext cx="4625975" cy="3470275"/>
          </a:xfrm>
          <a:prstGeom prst="rect">
            <a:avLst/>
          </a:prstGeom>
          <a:noFill/>
          <a:ln w="9525">
            <a:noFill/>
            <a:miter lim="800000"/>
            <a:headEnd/>
            <a:tailEnd/>
          </a:ln>
        </p:spPr>
      </p:pic>
      <p:grpSp>
        <p:nvGrpSpPr>
          <p:cNvPr id="3" name="Group 4"/>
          <p:cNvGrpSpPr>
            <a:grpSpLocks/>
          </p:cNvGrpSpPr>
          <p:nvPr/>
        </p:nvGrpSpPr>
        <p:grpSpPr bwMode="auto">
          <a:xfrm>
            <a:off x="6973888" y="242888"/>
            <a:ext cx="1901825" cy="1901825"/>
            <a:chOff x="6095464" y="2477988"/>
            <a:chExt cx="1902023" cy="1902023"/>
          </a:xfrm>
        </p:grpSpPr>
        <p:sp>
          <p:nvSpPr>
            <p:cNvPr id="2" name="Oval 5"/>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grpSp>
        <p:nvGrpSpPr>
          <p:cNvPr id="4" name="Group 3"/>
          <p:cNvGrpSpPr>
            <a:grpSpLocks/>
          </p:cNvGrpSpPr>
          <p:nvPr/>
        </p:nvGrpSpPr>
        <p:grpSpPr bwMode="auto">
          <a:xfrm>
            <a:off x="4954588" y="2301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extLst>
      <p:ext uri="{BB962C8B-B14F-4D97-AF65-F5344CB8AC3E}">
        <p14:creationId xmlns:p14="http://schemas.microsoft.com/office/powerpoint/2010/main" xmlns="" val="28825429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2"/>
          <p:cNvSpPr>
            <a:spLocks noGrp="1"/>
          </p:cNvSpPr>
          <p:nvPr>
            <p:ph type="title"/>
          </p:nvPr>
        </p:nvSpPr>
        <p:spPr/>
        <p:txBody>
          <a:bodyPr/>
          <a:lstStyle/>
          <a:p>
            <a:r>
              <a:rPr lang="en-US" sz="3200" smtClean="0">
                <a:ea typeface="ＭＳ Ｐゴシック" pitchFamily="34" charset="-128"/>
              </a:rPr>
              <a:t>Potential issues</a:t>
            </a:r>
          </a:p>
        </p:txBody>
      </p:sp>
      <p:graphicFrame>
        <p:nvGraphicFramePr>
          <p:cNvPr id="7" name="Diagram 6"/>
          <p:cNvGraphicFramePr/>
          <p:nvPr/>
        </p:nvGraphicFramePr>
        <p:xfrm>
          <a:off x="834564" y="2104569"/>
          <a:ext cx="7442200" cy="418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3"/>
          <p:cNvGrpSpPr>
            <a:grpSpLocks/>
          </p:cNvGrpSpPr>
          <p:nvPr/>
        </p:nvGrpSpPr>
        <p:grpSpPr bwMode="auto">
          <a:xfrm>
            <a:off x="6973888" y="2428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extLst>
      <p:ext uri="{BB962C8B-B14F-4D97-AF65-F5344CB8AC3E}">
        <p14:creationId xmlns:p14="http://schemas.microsoft.com/office/powerpoint/2010/main" xmlns="" val="28126000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7788"/>
            <a:ext cx="6781800" cy="939800"/>
          </a:xfrm>
        </p:spPr>
        <p:txBody>
          <a:bodyPr>
            <a:normAutofit fontScale="90000"/>
          </a:bodyPr>
          <a:lstStyle/>
          <a:p>
            <a:pPr>
              <a:defRPr/>
            </a:pPr>
            <a:r>
              <a:rPr lang="en-US" dirty="0" smtClean="0"/>
              <a:t>How </a:t>
            </a:r>
            <a:r>
              <a:rPr lang="en-US" b="1" i="1" dirty="0" smtClean="0"/>
              <a:t>Planning for Solar Ready </a:t>
            </a:r>
            <a:r>
              <a:rPr lang="en-US" dirty="0" smtClean="0"/>
              <a:t>affects Costs</a:t>
            </a:r>
            <a:endParaRPr lang="en-US" b="1" i="1" dirty="0"/>
          </a:p>
        </p:txBody>
      </p:sp>
      <p:graphicFrame>
        <p:nvGraphicFramePr>
          <p:cNvPr id="3" name="Table 2"/>
          <p:cNvGraphicFramePr>
            <a:graphicFrameLocks noGrp="1"/>
          </p:cNvGraphicFramePr>
          <p:nvPr/>
        </p:nvGraphicFramePr>
        <p:xfrm>
          <a:off x="685800" y="2789238"/>
          <a:ext cx="7696202" cy="1468120"/>
        </p:xfrm>
        <a:graphic>
          <a:graphicData uri="http://schemas.openxmlformats.org/drawingml/2006/table">
            <a:tbl>
              <a:tblPr firstRow="1" bandRow="1">
                <a:tableStyleId>{F5AB1C69-6EDB-4FF4-983F-18BD219EF322}</a:tableStyleId>
              </a:tblPr>
              <a:tblGrid>
                <a:gridCol w="1309992"/>
                <a:gridCol w="1309992"/>
                <a:gridCol w="1146243"/>
                <a:gridCol w="1473740"/>
                <a:gridCol w="1309992"/>
                <a:gridCol w="1146243"/>
              </a:tblGrid>
              <a:tr h="370840">
                <a:tc gridSpan="3">
                  <a:txBody>
                    <a:bodyPr/>
                    <a:lstStyle/>
                    <a:p>
                      <a:pPr algn="ctr"/>
                      <a:r>
                        <a:rPr lang="en-US" dirty="0" smtClean="0"/>
                        <a:t>During Construction</a:t>
                      </a:r>
                      <a:endParaRPr lang="en-US"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t>After Construction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dirty="0" smtClean="0"/>
                        <a:t>Equipment ($)</a:t>
                      </a:r>
                      <a:endParaRPr lang="en-US" b="1" dirty="0"/>
                    </a:p>
                  </a:txBody>
                  <a:tcPr/>
                </a:tc>
                <a:tc>
                  <a:txBody>
                    <a:bodyPr/>
                    <a:lstStyle/>
                    <a:p>
                      <a:pPr algn="ctr"/>
                      <a:r>
                        <a:rPr lang="en-US" dirty="0" smtClean="0"/>
                        <a:t>Labor</a:t>
                      </a:r>
                    </a:p>
                    <a:p>
                      <a:pPr algn="ctr"/>
                      <a:r>
                        <a:rPr lang="en-US" dirty="0" smtClean="0"/>
                        <a:t>($)</a:t>
                      </a:r>
                      <a:endParaRPr lang="en-US" b="1" dirty="0"/>
                    </a:p>
                  </a:txBody>
                  <a:tcPr/>
                </a:tc>
                <a:tc>
                  <a:txBody>
                    <a:bodyPr/>
                    <a:lstStyle/>
                    <a:p>
                      <a:pPr algn="ctr"/>
                      <a:r>
                        <a:rPr lang="en-US" dirty="0" smtClean="0"/>
                        <a:t>Total</a:t>
                      </a:r>
                    </a:p>
                    <a:p>
                      <a:pPr algn="ctr"/>
                      <a:r>
                        <a:rPr lang="en-US" dirty="0" smtClean="0"/>
                        <a:t>($)</a:t>
                      </a:r>
                      <a:endParaRPr lang="en-US" b="1" dirty="0"/>
                    </a:p>
                  </a:txBody>
                  <a:tcPr/>
                </a:tc>
                <a:tc>
                  <a:txBody>
                    <a:bodyPr/>
                    <a:lstStyle/>
                    <a:p>
                      <a:pPr algn="ctr"/>
                      <a:r>
                        <a:rPr lang="en-US" dirty="0" smtClean="0"/>
                        <a:t>Equipment ($)</a:t>
                      </a:r>
                      <a:endParaRPr lang="en-US" b="1" dirty="0"/>
                    </a:p>
                  </a:txBody>
                  <a:tcPr/>
                </a:tc>
                <a:tc>
                  <a:txBody>
                    <a:bodyPr/>
                    <a:lstStyle/>
                    <a:p>
                      <a:pPr algn="ctr"/>
                      <a:r>
                        <a:rPr lang="en-US" dirty="0" smtClean="0"/>
                        <a:t>Labor</a:t>
                      </a:r>
                    </a:p>
                    <a:p>
                      <a:pPr algn="ctr"/>
                      <a:r>
                        <a:rPr lang="en-US" dirty="0" smtClean="0"/>
                        <a:t>($)</a:t>
                      </a:r>
                      <a:endParaRPr lang="en-US" b="1" dirty="0"/>
                    </a:p>
                  </a:txBody>
                  <a:tcPr/>
                </a:tc>
                <a:tc>
                  <a:txBody>
                    <a:bodyPr/>
                    <a:lstStyle/>
                    <a:p>
                      <a:pPr algn="ctr"/>
                      <a:r>
                        <a:rPr lang="en-US" dirty="0" smtClean="0"/>
                        <a:t>Total</a:t>
                      </a:r>
                    </a:p>
                    <a:p>
                      <a:pPr algn="ctr"/>
                      <a:r>
                        <a:rPr lang="en-US" dirty="0" smtClean="0"/>
                        <a:t>($)</a:t>
                      </a:r>
                      <a:endParaRPr lang="en-US" b="1" dirty="0"/>
                    </a:p>
                  </a:txBody>
                  <a:tcPr/>
                </a:tc>
              </a:tr>
              <a:tr h="370840">
                <a:tc>
                  <a:txBody>
                    <a:bodyPr/>
                    <a:lstStyle/>
                    <a:p>
                      <a:pPr algn="ctr"/>
                      <a:r>
                        <a:rPr lang="en-US" sz="2400" dirty="0" smtClean="0"/>
                        <a:t>$833</a:t>
                      </a:r>
                      <a:endParaRPr lang="en-US" sz="2400" dirty="0"/>
                    </a:p>
                  </a:txBody>
                  <a:tcPr/>
                </a:tc>
                <a:tc>
                  <a:txBody>
                    <a:bodyPr/>
                    <a:lstStyle/>
                    <a:p>
                      <a:pPr algn="ctr"/>
                      <a:r>
                        <a:rPr lang="en-US" sz="2400" dirty="0" smtClean="0"/>
                        <a:t>$896</a:t>
                      </a:r>
                      <a:endParaRPr lang="en-US" sz="2400" dirty="0"/>
                    </a:p>
                  </a:txBody>
                  <a:tcPr/>
                </a:tc>
                <a:tc>
                  <a:txBody>
                    <a:bodyPr/>
                    <a:lstStyle/>
                    <a:p>
                      <a:pPr algn="ctr"/>
                      <a:r>
                        <a:rPr lang="en-US" sz="2400" dirty="0" smtClean="0"/>
                        <a:t>$1729</a:t>
                      </a:r>
                      <a:endParaRPr lang="en-US" sz="2400" dirty="0"/>
                    </a:p>
                  </a:txBody>
                  <a:tcPr/>
                </a:tc>
                <a:tc>
                  <a:txBody>
                    <a:bodyPr/>
                    <a:lstStyle/>
                    <a:p>
                      <a:pPr algn="ctr"/>
                      <a:r>
                        <a:rPr lang="en-US" sz="2400" dirty="0" smtClean="0"/>
                        <a:t>$833</a:t>
                      </a:r>
                      <a:endParaRPr lang="en-US" sz="2400" dirty="0"/>
                    </a:p>
                  </a:txBody>
                  <a:tcPr/>
                </a:tc>
                <a:tc>
                  <a:txBody>
                    <a:bodyPr/>
                    <a:lstStyle/>
                    <a:p>
                      <a:pPr algn="ctr"/>
                      <a:r>
                        <a:rPr lang="en-US" sz="2400" dirty="0" smtClean="0"/>
                        <a:t>$3540</a:t>
                      </a:r>
                      <a:endParaRPr lang="en-US" sz="2400" dirty="0"/>
                    </a:p>
                  </a:txBody>
                  <a:tcPr/>
                </a:tc>
                <a:tc>
                  <a:txBody>
                    <a:bodyPr/>
                    <a:lstStyle/>
                    <a:p>
                      <a:pPr algn="ctr"/>
                      <a:r>
                        <a:rPr lang="en-US" sz="2400" dirty="0" smtClean="0"/>
                        <a:t>$4373</a:t>
                      </a:r>
                      <a:endParaRPr lang="en-US" sz="2400" dirty="0"/>
                    </a:p>
                  </a:txBody>
                  <a:tcPr/>
                </a:tc>
              </a:tr>
            </a:tbl>
          </a:graphicData>
        </a:graphic>
      </p:graphicFrame>
      <p:sp>
        <p:nvSpPr>
          <p:cNvPr id="4" name="Up Arrow 3"/>
          <p:cNvSpPr/>
          <p:nvPr/>
        </p:nvSpPr>
        <p:spPr>
          <a:xfrm>
            <a:off x="6324600" y="4283075"/>
            <a:ext cx="609600" cy="3810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prstClr val="white"/>
              </a:solidFill>
            </a:endParaRPr>
          </a:p>
        </p:txBody>
      </p:sp>
      <p:sp>
        <p:nvSpPr>
          <p:cNvPr id="5" name="TextBox 4"/>
          <p:cNvSpPr txBox="1"/>
          <p:nvPr/>
        </p:nvSpPr>
        <p:spPr>
          <a:xfrm>
            <a:off x="4876800" y="4681538"/>
            <a:ext cx="3797300" cy="1076325"/>
          </a:xfrm>
          <a:prstGeom prst="rect">
            <a:avLst/>
          </a:prstGeom>
          <a:solidFill>
            <a:schemeClr val="accent3">
              <a:lumMod val="40000"/>
              <a:lumOff val="60000"/>
            </a:schemeClr>
          </a:solidFill>
        </p:spPr>
        <p:txBody>
          <a:bodyPr>
            <a:spAutoFit/>
          </a:bodyPr>
          <a:lstStyle/>
          <a:p>
            <a:pPr marL="285750" indent="-285750" defTabSz="457200" fontAlgn="base">
              <a:spcBef>
                <a:spcPct val="0"/>
              </a:spcBef>
              <a:spcAft>
                <a:spcPct val="0"/>
              </a:spcAft>
              <a:buFont typeface="Arial" pitchFamily="34" charset="0"/>
              <a:buChar char="•"/>
              <a:defRPr/>
            </a:pPr>
            <a:r>
              <a:rPr lang="en-US" sz="1600" b="1" dirty="0">
                <a:solidFill>
                  <a:srgbClr val="1F497D"/>
                </a:solidFill>
                <a:latin typeface="Arial" charset="0"/>
                <a:cs typeface="Arial" charset="0"/>
              </a:rPr>
              <a:t>Requires team of solar contractors to travel to site</a:t>
            </a:r>
          </a:p>
          <a:p>
            <a:pPr marL="285750" indent="-285750" defTabSz="457200" fontAlgn="base">
              <a:spcBef>
                <a:spcPct val="0"/>
              </a:spcBef>
              <a:spcAft>
                <a:spcPct val="0"/>
              </a:spcAft>
              <a:buFont typeface="Arial" pitchFamily="34" charset="0"/>
              <a:buChar char="•"/>
              <a:defRPr/>
            </a:pPr>
            <a:r>
              <a:rPr lang="en-US" sz="1600" b="1" dirty="0">
                <a:solidFill>
                  <a:srgbClr val="1F497D"/>
                </a:solidFill>
                <a:latin typeface="Arial" charset="0"/>
                <a:cs typeface="Arial" charset="0"/>
              </a:rPr>
              <a:t>Relocate vents</a:t>
            </a:r>
          </a:p>
          <a:p>
            <a:pPr marL="285750" indent="-285750" defTabSz="457200" fontAlgn="base">
              <a:spcBef>
                <a:spcPct val="0"/>
              </a:spcBef>
              <a:spcAft>
                <a:spcPct val="0"/>
              </a:spcAft>
              <a:buFont typeface="Arial" pitchFamily="34" charset="0"/>
              <a:buChar char="•"/>
              <a:defRPr/>
            </a:pPr>
            <a:r>
              <a:rPr lang="en-US" sz="1600" b="1" dirty="0">
                <a:solidFill>
                  <a:srgbClr val="1F497D"/>
                </a:solidFill>
                <a:latin typeface="Arial" charset="0"/>
                <a:cs typeface="Arial" charset="0"/>
              </a:rPr>
              <a:t>Install panels on multiple pitches</a:t>
            </a:r>
          </a:p>
        </p:txBody>
      </p:sp>
      <p:sp>
        <p:nvSpPr>
          <p:cNvPr id="673822" name="TextBox 5"/>
          <p:cNvSpPr txBox="1">
            <a:spLocks noChangeArrowheads="1"/>
          </p:cNvSpPr>
          <p:nvPr/>
        </p:nvSpPr>
        <p:spPr bwMode="auto">
          <a:xfrm>
            <a:off x="1349375" y="4511675"/>
            <a:ext cx="2765425" cy="646113"/>
          </a:xfrm>
          <a:prstGeom prst="rect">
            <a:avLst/>
          </a:prstGeom>
          <a:noFill/>
          <a:ln w="9525">
            <a:noFill/>
            <a:miter lim="800000"/>
            <a:headEnd/>
            <a:tailEnd/>
          </a:ln>
        </p:spPr>
        <p:txBody>
          <a:bodyPr wrap="none">
            <a:spAutoFit/>
          </a:bodyPr>
          <a:lstStyle/>
          <a:p>
            <a:pPr algn="ctr" defTabSz="457200" fontAlgn="base">
              <a:spcBef>
                <a:spcPct val="0"/>
              </a:spcBef>
              <a:spcAft>
                <a:spcPct val="0"/>
              </a:spcAft>
            </a:pPr>
            <a:r>
              <a:rPr lang="en-US" u="sng">
                <a:solidFill>
                  <a:srgbClr val="002060"/>
                </a:solidFill>
                <a:latin typeface="Arial" charset="0"/>
                <a:cs typeface="Arial" charset="0"/>
              </a:rPr>
              <a:t>Savings during construction</a:t>
            </a:r>
          </a:p>
          <a:p>
            <a:pPr algn="ctr" defTabSz="457200" fontAlgn="base">
              <a:spcBef>
                <a:spcPct val="0"/>
              </a:spcBef>
              <a:spcAft>
                <a:spcPct val="0"/>
              </a:spcAft>
            </a:pPr>
            <a:r>
              <a:rPr lang="en-US" b="1">
                <a:solidFill>
                  <a:srgbClr val="C00000"/>
                </a:solidFill>
                <a:latin typeface="Arial" charset="0"/>
                <a:cs typeface="Arial" charset="0"/>
              </a:rPr>
              <a:t>$2,644</a:t>
            </a:r>
          </a:p>
        </p:txBody>
      </p:sp>
      <p:sp>
        <p:nvSpPr>
          <p:cNvPr id="673823" name="TextBox 6"/>
          <p:cNvSpPr txBox="1">
            <a:spLocks noChangeArrowheads="1"/>
          </p:cNvSpPr>
          <p:nvPr/>
        </p:nvSpPr>
        <p:spPr bwMode="auto">
          <a:xfrm>
            <a:off x="341313" y="5495925"/>
            <a:ext cx="4148137" cy="461963"/>
          </a:xfrm>
          <a:prstGeom prst="rect">
            <a:avLst/>
          </a:prstGeom>
          <a:noFill/>
          <a:ln w="9525">
            <a:noFill/>
            <a:miter lim="800000"/>
            <a:headEnd/>
            <a:tailEnd/>
          </a:ln>
        </p:spPr>
        <p:txBody>
          <a:bodyPr>
            <a:spAutoFit/>
          </a:bodyPr>
          <a:lstStyle/>
          <a:p>
            <a:pPr defTabSz="457200" fontAlgn="base">
              <a:spcBef>
                <a:spcPct val="0"/>
              </a:spcBef>
              <a:spcAft>
                <a:spcPct val="0"/>
              </a:spcAft>
            </a:pPr>
            <a:r>
              <a:rPr lang="en-US" sz="1200" u="sng">
                <a:solidFill>
                  <a:srgbClr val="000000"/>
                </a:solidFill>
                <a:latin typeface="Arial" charset="0"/>
                <a:cs typeface="Arial" charset="0"/>
              </a:rPr>
              <a:t>Source</a:t>
            </a:r>
            <a:r>
              <a:rPr lang="en-US" sz="1200">
                <a:solidFill>
                  <a:srgbClr val="000000"/>
                </a:solidFill>
                <a:latin typeface="Arial" charset="0"/>
                <a:cs typeface="Arial" charset="0"/>
              </a:rPr>
              <a:t>: </a:t>
            </a:r>
            <a:r>
              <a:rPr lang="en-US" sz="1200" i="1">
                <a:solidFill>
                  <a:srgbClr val="000000"/>
                </a:solidFill>
                <a:latin typeface="Arial" charset="0"/>
                <a:cs typeface="Arial" charset="0"/>
              </a:rPr>
              <a:t>Solar Ready: An Overview of Implementation Practices [Draft].</a:t>
            </a:r>
            <a:r>
              <a:rPr lang="en-US" sz="1200">
                <a:solidFill>
                  <a:srgbClr val="000000"/>
                </a:solidFill>
                <a:latin typeface="Arial" charset="0"/>
                <a:cs typeface="Arial" charset="0"/>
              </a:rPr>
              <a:t> NREL, Feb. 18, 2011.</a:t>
            </a:r>
          </a:p>
        </p:txBody>
      </p:sp>
      <p:grpSp>
        <p:nvGrpSpPr>
          <p:cNvPr id="6" name="Group 11"/>
          <p:cNvGrpSpPr>
            <a:grpSpLocks/>
          </p:cNvGrpSpPr>
          <p:nvPr/>
        </p:nvGrpSpPr>
        <p:grpSpPr bwMode="auto">
          <a:xfrm>
            <a:off x="7050088" y="166688"/>
            <a:ext cx="1901825" cy="1901825"/>
            <a:chOff x="6095464" y="2477988"/>
            <a:chExt cx="1902023" cy="1902023"/>
          </a:xfrm>
        </p:grpSpPr>
        <p:sp>
          <p:nvSpPr>
            <p:cNvPr id="9" name="Oval 8"/>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extLst>
      <p:ext uri="{BB962C8B-B14F-4D97-AF65-F5344CB8AC3E}">
        <p14:creationId xmlns:p14="http://schemas.microsoft.com/office/powerpoint/2010/main" xmlns="" val="30237043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Title 1"/>
          <p:cNvSpPr>
            <a:spLocks noGrp="1"/>
          </p:cNvSpPr>
          <p:nvPr>
            <p:ph type="title"/>
          </p:nvPr>
        </p:nvSpPr>
        <p:spPr>
          <a:xfrm>
            <a:off x="228600" y="1574800"/>
            <a:ext cx="6705600" cy="939800"/>
          </a:xfrm>
        </p:spPr>
        <p:txBody>
          <a:bodyPr/>
          <a:lstStyle/>
          <a:p>
            <a:r>
              <a:rPr lang="en-US" sz="3200" smtClean="0"/>
              <a:t>How Differences in </a:t>
            </a:r>
            <a:r>
              <a:rPr lang="en-US" sz="3200" b="1" i="1" smtClean="0"/>
              <a:t>Roof Orientation</a:t>
            </a:r>
            <a:r>
              <a:rPr lang="en-US" sz="3200" smtClean="0"/>
              <a:t> can affect Value of Solar (Golden, CO)</a:t>
            </a:r>
          </a:p>
        </p:txBody>
      </p:sp>
      <p:graphicFrame>
        <p:nvGraphicFramePr>
          <p:cNvPr id="3" name="Table 2"/>
          <p:cNvGraphicFramePr>
            <a:graphicFrameLocks noGrp="1"/>
          </p:cNvGraphicFramePr>
          <p:nvPr/>
        </p:nvGraphicFramePr>
        <p:xfrm>
          <a:off x="1295400" y="4267200"/>
          <a:ext cx="6477000" cy="1752600"/>
        </p:xfrm>
        <a:graphic>
          <a:graphicData uri="http://schemas.openxmlformats.org/drawingml/2006/table">
            <a:tbl>
              <a:tblPr firstRow="1" bandRow="1">
                <a:tableStyleId>{F5AB1C69-6EDB-4FF4-983F-18BD219EF322}</a:tableStyleId>
              </a:tblPr>
              <a:tblGrid>
                <a:gridCol w="1295400"/>
                <a:gridCol w="1752600"/>
                <a:gridCol w="1676400"/>
                <a:gridCol w="1752600"/>
              </a:tblGrid>
              <a:tr h="370840">
                <a:tc>
                  <a:txBody>
                    <a:bodyPr/>
                    <a:lstStyle/>
                    <a:p>
                      <a:pPr algn="ctr"/>
                      <a:r>
                        <a:rPr lang="en-US" dirty="0" smtClean="0"/>
                        <a:t>Orientation</a:t>
                      </a:r>
                      <a:endParaRPr lang="en-US" dirty="0"/>
                    </a:p>
                  </a:txBody>
                  <a:tcPr/>
                </a:tc>
                <a:tc>
                  <a:txBody>
                    <a:bodyPr/>
                    <a:lstStyle/>
                    <a:p>
                      <a:pPr algn="ctr"/>
                      <a:r>
                        <a:rPr lang="en-US" dirty="0" smtClean="0"/>
                        <a:t>Annual</a:t>
                      </a:r>
                      <a:r>
                        <a:rPr lang="en-US" baseline="0" dirty="0" smtClean="0"/>
                        <a:t> production </a:t>
                      </a:r>
                      <a:r>
                        <a:rPr lang="en-US" sz="1400" baseline="0" dirty="0" smtClean="0"/>
                        <a:t>(kWh)</a:t>
                      </a:r>
                      <a:endParaRPr lang="en-US" sz="1400" dirty="0"/>
                    </a:p>
                  </a:txBody>
                  <a:tcPr/>
                </a:tc>
                <a:tc>
                  <a:txBody>
                    <a:bodyPr/>
                    <a:lstStyle/>
                    <a:p>
                      <a:pPr algn="ctr"/>
                      <a:r>
                        <a:rPr lang="en-US" dirty="0" smtClean="0"/>
                        <a:t>Annual energy value</a:t>
                      </a:r>
                      <a:endParaRPr lang="en-US" dirty="0"/>
                    </a:p>
                  </a:txBody>
                  <a:tcPr/>
                </a:tc>
                <a:tc>
                  <a:txBody>
                    <a:bodyPr/>
                    <a:lstStyle/>
                    <a:p>
                      <a:pPr algn="ctr"/>
                      <a:r>
                        <a:rPr lang="en-US" dirty="0" smtClean="0"/>
                        <a:t>Simple payback period </a:t>
                      </a:r>
                      <a:r>
                        <a:rPr lang="en-US" sz="1400" dirty="0" smtClean="0"/>
                        <a:t>(years)</a:t>
                      </a:r>
                      <a:endParaRPr lang="en-US" sz="1400" dirty="0"/>
                    </a:p>
                  </a:txBody>
                  <a:tcPr/>
                </a:tc>
              </a:tr>
              <a:tr h="370840">
                <a:tc>
                  <a:txBody>
                    <a:bodyPr/>
                    <a:lstStyle/>
                    <a:p>
                      <a:pPr algn="ctr"/>
                      <a:r>
                        <a:rPr lang="en-US" dirty="0" smtClean="0"/>
                        <a:t>South</a:t>
                      </a:r>
                      <a:endParaRPr lang="en-US" dirty="0"/>
                    </a:p>
                  </a:txBody>
                  <a:tcPr/>
                </a:tc>
                <a:tc>
                  <a:txBody>
                    <a:bodyPr/>
                    <a:lstStyle/>
                    <a:p>
                      <a:pPr algn="ctr"/>
                      <a:r>
                        <a:rPr lang="en-US" dirty="0" smtClean="0"/>
                        <a:t>14,304</a:t>
                      </a:r>
                      <a:endParaRPr lang="en-US" dirty="0"/>
                    </a:p>
                  </a:txBody>
                  <a:tcPr/>
                </a:tc>
                <a:tc>
                  <a:txBody>
                    <a:bodyPr/>
                    <a:lstStyle/>
                    <a:p>
                      <a:pPr algn="ctr"/>
                      <a:r>
                        <a:rPr lang="en-US" dirty="0" smtClean="0"/>
                        <a:t>$1,201</a:t>
                      </a:r>
                      <a:endParaRPr lang="en-US" dirty="0"/>
                    </a:p>
                  </a:txBody>
                  <a:tcPr/>
                </a:tc>
                <a:tc>
                  <a:txBody>
                    <a:bodyPr/>
                    <a:lstStyle/>
                    <a:p>
                      <a:pPr algn="ctr"/>
                      <a:r>
                        <a:rPr lang="en-US" dirty="0" smtClean="0"/>
                        <a:t>18.3</a:t>
                      </a:r>
                      <a:endParaRPr lang="en-US" dirty="0"/>
                    </a:p>
                  </a:txBody>
                  <a:tcPr/>
                </a:tc>
              </a:tr>
              <a:tr h="370840">
                <a:tc>
                  <a:txBody>
                    <a:bodyPr/>
                    <a:lstStyle/>
                    <a:p>
                      <a:pPr algn="ctr"/>
                      <a:r>
                        <a:rPr lang="en-US" dirty="0" smtClean="0"/>
                        <a:t>East</a:t>
                      </a:r>
                      <a:endParaRPr lang="en-US" dirty="0"/>
                    </a:p>
                  </a:txBody>
                  <a:tcPr/>
                </a:tc>
                <a:tc>
                  <a:txBody>
                    <a:bodyPr/>
                    <a:lstStyle/>
                    <a:p>
                      <a:pPr algn="ctr"/>
                      <a:r>
                        <a:rPr lang="en-US" dirty="0" smtClean="0"/>
                        <a:t>11,997</a:t>
                      </a:r>
                      <a:endParaRPr lang="en-US" dirty="0"/>
                    </a:p>
                  </a:txBody>
                  <a:tcPr/>
                </a:tc>
                <a:tc>
                  <a:txBody>
                    <a:bodyPr/>
                    <a:lstStyle/>
                    <a:p>
                      <a:pPr algn="ctr"/>
                      <a:r>
                        <a:rPr lang="en-US" dirty="0" smtClean="0"/>
                        <a:t>$1,008</a:t>
                      </a:r>
                      <a:endParaRPr lang="en-US" dirty="0"/>
                    </a:p>
                  </a:txBody>
                  <a:tcPr/>
                </a:tc>
                <a:tc>
                  <a:txBody>
                    <a:bodyPr/>
                    <a:lstStyle/>
                    <a:p>
                      <a:pPr algn="ctr"/>
                      <a:r>
                        <a:rPr lang="en-US" dirty="0" smtClean="0"/>
                        <a:t>+3.5</a:t>
                      </a:r>
                      <a:endParaRPr lang="en-US" dirty="0"/>
                    </a:p>
                  </a:txBody>
                  <a:tcPr/>
                </a:tc>
              </a:tr>
              <a:tr h="370840">
                <a:tc>
                  <a:txBody>
                    <a:bodyPr/>
                    <a:lstStyle/>
                    <a:p>
                      <a:pPr algn="ctr"/>
                      <a:r>
                        <a:rPr lang="en-US" dirty="0" smtClean="0"/>
                        <a:t>West</a:t>
                      </a:r>
                      <a:endParaRPr lang="en-US" dirty="0"/>
                    </a:p>
                  </a:txBody>
                  <a:tcPr/>
                </a:tc>
                <a:tc>
                  <a:txBody>
                    <a:bodyPr/>
                    <a:lstStyle/>
                    <a:p>
                      <a:pPr algn="ctr"/>
                      <a:r>
                        <a:rPr lang="en-US" dirty="0" smtClean="0"/>
                        <a:t>10,999</a:t>
                      </a:r>
                      <a:endParaRPr lang="en-US" dirty="0"/>
                    </a:p>
                  </a:txBody>
                  <a:tcPr/>
                </a:tc>
                <a:tc>
                  <a:txBody>
                    <a:bodyPr/>
                    <a:lstStyle/>
                    <a:p>
                      <a:pPr algn="ctr"/>
                      <a:r>
                        <a:rPr lang="en-US" dirty="0" smtClean="0"/>
                        <a:t>$924</a:t>
                      </a:r>
                      <a:endParaRPr lang="en-US" dirty="0"/>
                    </a:p>
                  </a:txBody>
                  <a:tcPr/>
                </a:tc>
                <a:tc>
                  <a:txBody>
                    <a:bodyPr/>
                    <a:lstStyle/>
                    <a:p>
                      <a:pPr algn="ctr"/>
                      <a:r>
                        <a:rPr lang="en-US" dirty="0" smtClean="0"/>
                        <a:t>+5.5</a:t>
                      </a:r>
                      <a:endParaRPr lang="en-US" dirty="0"/>
                    </a:p>
                  </a:txBody>
                  <a:tcPr/>
                </a:tc>
              </a:tr>
            </a:tbl>
          </a:graphicData>
        </a:graphic>
      </p:graphicFrame>
      <p:sp>
        <p:nvSpPr>
          <p:cNvPr id="675869" name="TextBox 3"/>
          <p:cNvSpPr txBox="1">
            <a:spLocks noChangeArrowheads="1"/>
          </p:cNvSpPr>
          <p:nvPr/>
        </p:nvSpPr>
        <p:spPr bwMode="auto">
          <a:xfrm>
            <a:off x="4464050" y="3729038"/>
            <a:ext cx="4146550" cy="461962"/>
          </a:xfrm>
          <a:prstGeom prst="rect">
            <a:avLst/>
          </a:prstGeom>
          <a:noFill/>
          <a:ln w="9525">
            <a:noFill/>
            <a:miter lim="800000"/>
            <a:headEnd/>
            <a:tailEnd/>
          </a:ln>
        </p:spPr>
        <p:txBody>
          <a:bodyPr>
            <a:spAutoFit/>
          </a:bodyPr>
          <a:lstStyle/>
          <a:p>
            <a:pPr defTabSz="457200" fontAlgn="base">
              <a:spcBef>
                <a:spcPct val="0"/>
              </a:spcBef>
              <a:spcAft>
                <a:spcPct val="0"/>
              </a:spcAft>
            </a:pPr>
            <a:r>
              <a:rPr lang="en-US" sz="1200" u="sng">
                <a:solidFill>
                  <a:srgbClr val="000000"/>
                </a:solidFill>
                <a:latin typeface="Arial" charset="0"/>
                <a:cs typeface="Arial" charset="0"/>
              </a:rPr>
              <a:t>Source</a:t>
            </a:r>
            <a:r>
              <a:rPr lang="en-US" sz="1200">
                <a:solidFill>
                  <a:srgbClr val="000000"/>
                </a:solidFill>
                <a:latin typeface="Arial" charset="0"/>
                <a:cs typeface="Arial" charset="0"/>
              </a:rPr>
              <a:t>: </a:t>
            </a:r>
            <a:r>
              <a:rPr lang="en-US" sz="1200" i="1">
                <a:solidFill>
                  <a:srgbClr val="000000"/>
                </a:solidFill>
                <a:latin typeface="Arial" charset="0"/>
                <a:cs typeface="Arial" charset="0"/>
              </a:rPr>
              <a:t>Solar Ready: An Overview of Implementation Practices [Draft].</a:t>
            </a:r>
            <a:r>
              <a:rPr lang="en-US" sz="1200">
                <a:solidFill>
                  <a:srgbClr val="000000"/>
                </a:solidFill>
                <a:latin typeface="Arial" charset="0"/>
                <a:cs typeface="Arial" charset="0"/>
              </a:rPr>
              <a:t> NREL, Feb. 18, 2011.</a:t>
            </a:r>
          </a:p>
        </p:txBody>
      </p:sp>
      <p:grpSp>
        <p:nvGrpSpPr>
          <p:cNvPr id="2" name="Group 11"/>
          <p:cNvGrpSpPr>
            <a:grpSpLocks/>
          </p:cNvGrpSpPr>
          <p:nvPr/>
        </p:nvGrpSpPr>
        <p:grpSpPr bwMode="auto">
          <a:xfrm>
            <a:off x="7050088" y="166688"/>
            <a:ext cx="1901825" cy="1901825"/>
            <a:chOff x="6095464" y="2477988"/>
            <a:chExt cx="1902023" cy="1902023"/>
          </a:xfrm>
        </p:grpSpPr>
        <p:sp>
          <p:nvSpPr>
            <p:cNvPr id="7" name="Oval 6"/>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pic>
        <p:nvPicPr>
          <p:cNvPr id="675871" name="Picture 2" descr="C:\Documents and Settings\Lisa Milligan\Local Settings\Temporary Internet Files\Content.IE5\P4A3AI71\MC900437239[1].jpg"/>
          <p:cNvPicPr>
            <a:picLocks noChangeAspect="1" noChangeArrowheads="1"/>
          </p:cNvPicPr>
          <p:nvPr/>
        </p:nvPicPr>
        <p:blipFill>
          <a:blip r:embed="rId3" cstate="print"/>
          <a:srcRect/>
          <a:stretch>
            <a:fillRect/>
          </a:stretch>
        </p:blipFill>
        <p:spPr bwMode="auto">
          <a:xfrm>
            <a:off x="2474913" y="2514600"/>
            <a:ext cx="1868487" cy="1676400"/>
          </a:xfrm>
          <a:prstGeom prst="rect">
            <a:avLst/>
          </a:prstGeom>
          <a:noFill/>
          <a:ln w="9525">
            <a:noFill/>
            <a:miter lim="800000"/>
            <a:headEnd/>
            <a:tailEnd/>
          </a:ln>
        </p:spPr>
      </p:pic>
    </p:spTree>
    <p:extLst>
      <p:ext uri="{BB962C8B-B14F-4D97-AF65-F5344CB8AC3E}">
        <p14:creationId xmlns:p14="http://schemas.microsoft.com/office/powerpoint/2010/main" xmlns="" val="38980154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4"/>
          <p:cNvSpPr>
            <a:spLocks noGrp="1"/>
          </p:cNvSpPr>
          <p:nvPr>
            <p:ph type="title"/>
          </p:nvPr>
        </p:nvSpPr>
        <p:spPr/>
        <p:txBody>
          <a:bodyPr/>
          <a:lstStyle/>
          <a:p>
            <a:r>
              <a:rPr lang="en-US" sz="4000" smtClean="0">
                <a:ea typeface="ＭＳ Ｐゴシック" pitchFamily="34" charset="-128"/>
              </a:rPr>
              <a:t>What can </a:t>
            </a:r>
            <a:r>
              <a:rPr lang="en-US" sz="4000" b="1" i="1" smtClean="0">
                <a:ea typeface="ＭＳ Ｐゴシック" pitchFamily="34" charset="-128"/>
              </a:rPr>
              <a:t>YOU</a:t>
            </a:r>
            <a:r>
              <a:rPr lang="en-US" sz="4000" smtClean="0">
                <a:ea typeface="ＭＳ Ｐゴシック" pitchFamily="34" charset="-128"/>
              </a:rPr>
              <a:t> do?</a:t>
            </a:r>
          </a:p>
        </p:txBody>
      </p:sp>
      <p:graphicFrame>
        <p:nvGraphicFramePr>
          <p:cNvPr id="7" name="Diagram 6"/>
          <p:cNvGraphicFramePr/>
          <p:nvPr/>
        </p:nvGraphicFramePr>
        <p:xfrm>
          <a:off x="1257300" y="2307770"/>
          <a:ext cx="7429500" cy="386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3"/>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prstClr val="white"/>
                  </a:solidFill>
                </a:rPr>
                <a:t>Local regulations that affect </a:t>
              </a:r>
              <a:r>
                <a:rPr lang="en-US" b="1" i="1" dirty="0">
                  <a:solidFill>
                    <a:prstClr val="white"/>
                  </a:solidFill>
                </a:rPr>
                <a:t>solar access</a:t>
              </a:r>
            </a:p>
          </p:txBody>
        </p:sp>
      </p:grpSp>
      <p:sp>
        <p:nvSpPr>
          <p:cNvPr id="8" name="Rectangle 7"/>
          <p:cNvSpPr/>
          <p:nvPr/>
        </p:nvSpPr>
        <p:spPr>
          <a:xfrm>
            <a:off x="428214" y="228600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9" name="Rectangle 8"/>
          <p:cNvSpPr/>
          <p:nvPr/>
        </p:nvSpPr>
        <p:spPr>
          <a:xfrm>
            <a:off x="457200" y="327660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10" name="Rectangle 9"/>
          <p:cNvSpPr/>
          <p:nvPr/>
        </p:nvSpPr>
        <p:spPr>
          <a:xfrm>
            <a:off x="457200" y="434340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11" name="Rectangle 10"/>
          <p:cNvSpPr/>
          <p:nvPr/>
        </p:nvSpPr>
        <p:spPr>
          <a:xfrm>
            <a:off x="457200" y="525780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xmlns="" val="31517753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4"/>
          <p:cNvSpPr>
            <a:spLocks noGrp="1"/>
          </p:cNvSpPr>
          <p:nvPr>
            <p:ph type="title"/>
          </p:nvPr>
        </p:nvSpPr>
        <p:spPr/>
        <p:txBody>
          <a:bodyPr/>
          <a:lstStyle/>
          <a:p>
            <a:r>
              <a:rPr lang="en-US" sz="4000" smtClean="0">
                <a:ea typeface="ＭＳ Ｐゴシック" pitchFamily="34" charset="-128"/>
              </a:rPr>
              <a:t>What can </a:t>
            </a:r>
            <a:r>
              <a:rPr lang="en-US" sz="4000" b="1" i="1" smtClean="0">
                <a:ea typeface="ＭＳ Ｐゴシック" pitchFamily="34" charset="-128"/>
              </a:rPr>
              <a:t>YOU</a:t>
            </a:r>
            <a:r>
              <a:rPr lang="en-US" sz="4000" smtClean="0">
                <a:ea typeface="ＭＳ Ｐゴシック" pitchFamily="34" charset="-128"/>
              </a:rPr>
              <a:t> do?</a:t>
            </a:r>
            <a:endParaRPr lang="en-US" sz="4000" b="1" i="1" smtClean="0">
              <a:ea typeface="ＭＳ Ｐゴシック" pitchFamily="34" charset="-128"/>
            </a:endParaRPr>
          </a:p>
        </p:txBody>
      </p:sp>
      <p:graphicFrame>
        <p:nvGraphicFramePr>
          <p:cNvPr id="5" name="Diagram 4"/>
          <p:cNvGraphicFramePr/>
          <p:nvPr/>
        </p:nvGraphicFramePr>
        <p:xfrm>
          <a:off x="1016000" y="2307775"/>
          <a:ext cx="7543800" cy="3788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04800" y="2325075"/>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grpSp>
        <p:nvGrpSpPr>
          <p:cNvPr id="2" name="Group 11"/>
          <p:cNvGrpSpPr>
            <a:grpSpLocks/>
          </p:cNvGrpSpPr>
          <p:nvPr/>
        </p:nvGrpSpPr>
        <p:grpSpPr bwMode="auto">
          <a:xfrm>
            <a:off x="7050088" y="166688"/>
            <a:ext cx="1901825" cy="1901825"/>
            <a:chOff x="6095464" y="2477988"/>
            <a:chExt cx="1902023" cy="1902023"/>
          </a:xfrm>
        </p:grpSpPr>
        <p:sp>
          <p:nvSpPr>
            <p:cNvPr id="13" name="Oval 12"/>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
        <p:nvSpPr>
          <p:cNvPr id="15" name="Rectangle 14"/>
          <p:cNvSpPr/>
          <p:nvPr/>
        </p:nvSpPr>
        <p:spPr>
          <a:xfrm>
            <a:off x="304800" y="3272135"/>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16" name="Rectangle 15"/>
          <p:cNvSpPr/>
          <p:nvPr/>
        </p:nvSpPr>
        <p:spPr>
          <a:xfrm>
            <a:off x="304800" y="4217381"/>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17" name="Rectangle 16"/>
          <p:cNvSpPr/>
          <p:nvPr/>
        </p:nvSpPr>
        <p:spPr>
          <a:xfrm>
            <a:off x="304800" y="5158999"/>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Tree>
    <p:extLst>
      <p:ext uri="{BB962C8B-B14F-4D97-AF65-F5344CB8AC3E}">
        <p14:creationId xmlns:p14="http://schemas.microsoft.com/office/powerpoint/2010/main" xmlns="" val="14969805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4"/>
          <p:cNvSpPr>
            <a:spLocks noGrp="1"/>
          </p:cNvSpPr>
          <p:nvPr>
            <p:ph type="title"/>
          </p:nvPr>
        </p:nvSpPr>
        <p:spPr>
          <a:xfrm>
            <a:off x="685800" y="1093788"/>
            <a:ext cx="7205663" cy="939800"/>
          </a:xfrm>
        </p:spPr>
        <p:txBody>
          <a:bodyPr/>
          <a:lstStyle/>
          <a:p>
            <a:r>
              <a:rPr lang="en-US" sz="4000" smtClean="0">
                <a:ea typeface="ＭＳ Ｐゴシック" pitchFamily="34" charset="-128"/>
              </a:rPr>
              <a:t>NREL’s New Resource</a:t>
            </a:r>
            <a:endParaRPr lang="en-US" sz="4000" b="1" i="1" smtClean="0">
              <a:ea typeface="ＭＳ Ｐゴシック" pitchFamily="34" charset="-128"/>
            </a:endParaRPr>
          </a:p>
        </p:txBody>
      </p:sp>
      <p:grpSp>
        <p:nvGrpSpPr>
          <p:cNvPr id="4" name="Group 11"/>
          <p:cNvGrpSpPr>
            <a:grpSpLocks/>
          </p:cNvGrpSpPr>
          <p:nvPr/>
        </p:nvGrpSpPr>
        <p:grpSpPr bwMode="auto">
          <a:xfrm>
            <a:off x="7050088" y="166688"/>
            <a:ext cx="1901825" cy="1901825"/>
            <a:chOff x="6095464" y="2477988"/>
            <a:chExt cx="1902023" cy="1902023"/>
          </a:xfrm>
        </p:grpSpPr>
        <p:sp>
          <p:nvSpPr>
            <p:cNvPr id="13" name="Oval 12"/>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pic>
        <p:nvPicPr>
          <p:cNvPr id="681987" name="Picture 2"/>
          <p:cNvPicPr>
            <a:picLocks noChangeAspect="1" noChangeArrowheads="1"/>
          </p:cNvPicPr>
          <p:nvPr/>
        </p:nvPicPr>
        <p:blipFill>
          <a:blip r:embed="rId3" cstate="print"/>
          <a:srcRect/>
          <a:stretch>
            <a:fillRect/>
          </a:stretch>
        </p:blipFill>
        <p:spPr bwMode="auto">
          <a:xfrm>
            <a:off x="185738" y="1854200"/>
            <a:ext cx="3789362" cy="4927600"/>
          </a:xfrm>
          <a:prstGeom prst="rect">
            <a:avLst/>
          </a:prstGeom>
          <a:noFill/>
          <a:ln w="9525">
            <a:noFill/>
            <a:miter lim="800000"/>
            <a:headEnd/>
            <a:tailEnd/>
          </a:ln>
        </p:spPr>
      </p:pic>
      <p:graphicFrame>
        <p:nvGraphicFramePr>
          <p:cNvPr id="2" name="Diagram 1"/>
          <p:cNvGraphicFramePr/>
          <p:nvPr/>
        </p:nvGraphicFramePr>
        <p:xfrm>
          <a:off x="4210050" y="2133600"/>
          <a:ext cx="4629150" cy="3086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5210737" y="4065513"/>
            <a:ext cx="2640979" cy="8874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457200" fontAlgn="base">
              <a:lnSpc>
                <a:spcPts val="3000"/>
              </a:lnSpc>
              <a:spcBef>
                <a:spcPct val="0"/>
              </a:spcBef>
              <a:spcAft>
                <a:spcPct val="0"/>
              </a:spcAft>
              <a:defRPr/>
            </a:pPr>
            <a:r>
              <a:rPr lang="en-US" sz="3600" b="1" spc="-15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charset="0"/>
                <a:cs typeface="Arial" charset="0"/>
              </a:rPr>
              <a:t>Implementing</a:t>
            </a:r>
          </a:p>
          <a:p>
            <a:pPr algn="ctr" defTabSz="457200" fontAlgn="base">
              <a:lnSpc>
                <a:spcPts val="3000"/>
              </a:lnSpc>
              <a:spcBef>
                <a:spcPct val="0"/>
              </a:spcBef>
              <a:spcAft>
                <a:spcPct val="0"/>
              </a:spcAft>
              <a:defRPr/>
            </a:pPr>
            <a:r>
              <a:rPr lang="en-US" sz="3600" b="1" spc="-15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Arial" charset="0"/>
                <a:cs typeface="Arial" charset="0"/>
              </a:rPr>
              <a:t>Solar Ready</a:t>
            </a:r>
          </a:p>
        </p:txBody>
      </p:sp>
    </p:spTree>
    <p:extLst>
      <p:ext uri="{BB962C8B-B14F-4D97-AF65-F5344CB8AC3E}">
        <p14:creationId xmlns:p14="http://schemas.microsoft.com/office/powerpoint/2010/main" xmlns="" val="7668643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2"/>
          <p:cNvSpPr>
            <a:spLocks noGrp="1"/>
          </p:cNvSpPr>
          <p:nvPr>
            <p:ph type="title"/>
          </p:nvPr>
        </p:nvSpPr>
        <p:spPr/>
        <p:txBody>
          <a:bodyPr/>
          <a:lstStyle/>
          <a:p>
            <a:r>
              <a:rPr lang="en-US" sz="3200" smtClean="0">
                <a:ea typeface="ＭＳ Ｐゴシック" pitchFamily="34" charset="-128"/>
              </a:rPr>
              <a:t>Potential issues</a:t>
            </a:r>
          </a:p>
        </p:txBody>
      </p:sp>
      <p:graphicFrame>
        <p:nvGraphicFramePr>
          <p:cNvPr id="7" name="Diagram 6"/>
          <p:cNvGraphicFramePr/>
          <p:nvPr/>
        </p:nvGraphicFramePr>
        <p:xfrm>
          <a:off x="834564" y="2104569"/>
          <a:ext cx="7442200" cy="418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3"/>
          <p:cNvGrpSpPr>
            <a:grpSpLocks/>
          </p:cNvGrpSpPr>
          <p:nvPr/>
        </p:nvGrpSpPr>
        <p:grpSpPr bwMode="auto">
          <a:xfrm>
            <a:off x="6973888" y="2428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extLst>
      <p:ext uri="{BB962C8B-B14F-4D97-AF65-F5344CB8AC3E}">
        <p14:creationId xmlns:p14="http://schemas.microsoft.com/office/powerpoint/2010/main" xmlns="" val="2728337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a:xfrm>
            <a:off x="296863" y="1127125"/>
            <a:ext cx="8229600" cy="939800"/>
          </a:xfrm>
        </p:spPr>
        <p:txBody>
          <a:bodyPr/>
          <a:lstStyle/>
          <a:p>
            <a:pPr eaLnBrk="1" hangingPunct="1"/>
            <a:r>
              <a:rPr lang="en-US" smtClean="0"/>
              <a:t>Workshop Agenda</a:t>
            </a:r>
          </a:p>
        </p:txBody>
      </p:sp>
      <p:sp>
        <p:nvSpPr>
          <p:cNvPr id="31746" name="Rectangle 3"/>
          <p:cNvSpPr>
            <a:spLocks noGrp="1"/>
          </p:cNvSpPr>
          <p:nvPr>
            <p:ph type="body" idx="1"/>
          </p:nvPr>
        </p:nvSpPr>
        <p:spPr>
          <a:xfrm>
            <a:off x="457200" y="2066925"/>
            <a:ext cx="8229600" cy="5078413"/>
          </a:xfrm>
        </p:spPr>
        <p:txBody>
          <a:bodyPr/>
          <a:lstStyle/>
          <a:p>
            <a:pPr eaLnBrk="1" hangingPunct="1">
              <a:lnSpc>
                <a:spcPct val="90000"/>
              </a:lnSpc>
            </a:pPr>
            <a:r>
              <a:rPr lang="en-US" sz="2400" smtClean="0"/>
              <a:t>Intros</a:t>
            </a:r>
          </a:p>
          <a:p>
            <a:pPr eaLnBrk="1" hangingPunct="1">
              <a:lnSpc>
                <a:spcPct val="90000"/>
              </a:lnSpc>
            </a:pPr>
            <a:r>
              <a:rPr lang="en-US" sz="2400" smtClean="0"/>
              <a:t>Solar technology basics</a:t>
            </a:r>
          </a:p>
          <a:p>
            <a:pPr eaLnBrk="1" hangingPunct="1">
              <a:lnSpc>
                <a:spcPct val="90000"/>
              </a:lnSpc>
            </a:pPr>
            <a:r>
              <a:rPr lang="en-US" sz="2400" smtClean="0"/>
              <a:t>Debunking myths to going solar and communicating the benefits of going solar</a:t>
            </a:r>
          </a:p>
          <a:p>
            <a:pPr eaLnBrk="1" hangingPunct="1">
              <a:lnSpc>
                <a:spcPct val="90000"/>
              </a:lnSpc>
            </a:pPr>
            <a:r>
              <a:rPr lang="en-US" sz="2400" smtClean="0"/>
              <a:t>Addressing barriers through policy</a:t>
            </a:r>
          </a:p>
          <a:p>
            <a:pPr eaLnBrk="1" hangingPunct="1">
              <a:lnSpc>
                <a:spcPct val="90000"/>
              </a:lnSpc>
            </a:pPr>
            <a:r>
              <a:rPr lang="en-US" sz="2400" smtClean="0"/>
              <a:t>Getting started in your community</a:t>
            </a:r>
          </a:p>
          <a:p>
            <a:pPr eaLnBrk="1" hangingPunct="1">
              <a:lnSpc>
                <a:spcPct val="90000"/>
              </a:lnSpc>
            </a:pPr>
            <a:r>
              <a:rPr lang="en-US" sz="2400" smtClean="0"/>
              <a:t>Steps to installing Solar on a Public Building</a:t>
            </a:r>
          </a:p>
          <a:p>
            <a:pPr eaLnBrk="1" hangingPunct="1">
              <a:lnSpc>
                <a:spcPct val="90000"/>
              </a:lnSpc>
            </a:pPr>
            <a:r>
              <a:rPr lang="en-US" sz="2400" smtClean="0"/>
              <a:t>Lunch on your own from 12:00 – 1:30</a:t>
            </a:r>
          </a:p>
          <a:p>
            <a:pPr eaLnBrk="1" hangingPunct="1">
              <a:lnSpc>
                <a:spcPct val="90000"/>
              </a:lnSpc>
            </a:pPr>
            <a:r>
              <a:rPr lang="en-US" sz="2400" smtClean="0"/>
              <a:t>Industry Panel with representatives from FLS Energy, Southern Energy Management, NABCEP, AEG Power Solutions, and City of Raleigh</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4"/>
          <p:cNvSpPr>
            <a:spLocks noGrp="1"/>
          </p:cNvSpPr>
          <p:nvPr>
            <p:ph type="title"/>
          </p:nvPr>
        </p:nvSpPr>
        <p:spPr>
          <a:xfrm>
            <a:off x="457200" y="1347788"/>
            <a:ext cx="6794500" cy="939800"/>
          </a:xfrm>
        </p:spPr>
        <p:txBody>
          <a:bodyPr/>
          <a:lstStyle/>
          <a:p>
            <a:r>
              <a:rPr lang="en-US" smtClean="0">
                <a:ea typeface="ＭＳ Ｐゴシック" pitchFamily="34" charset="-128"/>
              </a:rPr>
              <a:t>What about </a:t>
            </a:r>
            <a:r>
              <a:rPr lang="en-US" b="1" i="1" smtClean="0">
                <a:ea typeface="ＭＳ Ｐゴシック" pitchFamily="34" charset="-128"/>
              </a:rPr>
              <a:t>The PROCESS?</a:t>
            </a:r>
          </a:p>
        </p:txBody>
      </p:sp>
      <p:graphicFrame>
        <p:nvGraphicFramePr>
          <p:cNvPr id="4" name="Diagram 3"/>
          <p:cNvGraphicFramePr/>
          <p:nvPr/>
        </p:nvGraphicFramePr>
        <p:xfrm>
          <a:off x="317500" y="2191656"/>
          <a:ext cx="5996214" cy="3976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34032" y="2198063"/>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7" name="Rectangle 6"/>
          <p:cNvSpPr/>
          <p:nvPr/>
        </p:nvSpPr>
        <p:spPr>
          <a:xfrm>
            <a:off x="121332" y="30259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8" name="Rectangle 7"/>
          <p:cNvSpPr/>
          <p:nvPr/>
        </p:nvSpPr>
        <p:spPr>
          <a:xfrm>
            <a:off x="121332" y="38641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9" name="Rectangle 8"/>
          <p:cNvSpPr/>
          <p:nvPr/>
        </p:nvSpPr>
        <p:spPr>
          <a:xfrm>
            <a:off x="121332" y="46261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10" name="Rectangle 9"/>
          <p:cNvSpPr/>
          <p:nvPr/>
        </p:nvSpPr>
        <p:spPr>
          <a:xfrm>
            <a:off x="121332" y="5410200"/>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40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pic>
        <p:nvPicPr>
          <p:cNvPr id="686088" name="Picture 2" descr="C:\Users\Milligan\AppData\Local\Microsoft\Windows\Temporary Internet Files\Content.IE5\5DSET303\MP900411833[1].jpg"/>
          <p:cNvPicPr>
            <a:picLocks noChangeAspect="1" noChangeArrowheads="1"/>
          </p:cNvPicPr>
          <p:nvPr/>
        </p:nvPicPr>
        <p:blipFill>
          <a:blip r:embed="rId8" cstate="print"/>
          <a:srcRect/>
          <a:stretch>
            <a:fillRect/>
          </a:stretch>
        </p:blipFill>
        <p:spPr bwMode="auto">
          <a:xfrm>
            <a:off x="6397625" y="2293938"/>
            <a:ext cx="2500313" cy="3748087"/>
          </a:xfrm>
          <a:prstGeom prst="rect">
            <a:avLst/>
          </a:prstGeom>
          <a:noFill/>
          <a:ln w="9525">
            <a:noFill/>
            <a:miter lim="800000"/>
            <a:headEnd/>
            <a:tailEnd/>
          </a:ln>
        </p:spPr>
      </p:pic>
      <p:grpSp>
        <p:nvGrpSpPr>
          <p:cNvPr id="2" name="Group 3"/>
          <p:cNvGrpSpPr>
            <a:grpSpLocks/>
          </p:cNvGrpSpPr>
          <p:nvPr/>
        </p:nvGrpSpPr>
        <p:grpSpPr bwMode="auto">
          <a:xfrm>
            <a:off x="6973888" y="242888"/>
            <a:ext cx="1901825" cy="1901825"/>
            <a:chOff x="6095464" y="2477988"/>
            <a:chExt cx="1902023" cy="1902023"/>
          </a:xfrm>
          <a:solidFill>
            <a:schemeClr val="accent6"/>
          </a:solidFill>
        </p:grpSpPr>
        <p:sp>
          <p:nvSpPr>
            <p:cNvPr id="12" name="Oval 11"/>
            <p:cNvSpPr/>
            <p:nvPr/>
          </p:nvSpPr>
          <p:spPr>
            <a:xfrm>
              <a:off x="6095464" y="2477988"/>
              <a:ext cx="1902023" cy="1902023"/>
            </a:xfrm>
            <a:prstGeom prst="ellipse">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3" name="Oval 4"/>
            <p:cNvSpPr/>
            <p:nvPr/>
          </p:nvSpPr>
          <p:spPr>
            <a:xfrm>
              <a:off x="6373305" y="2755829"/>
              <a:ext cx="1346340" cy="1346340"/>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How codes are </a:t>
              </a:r>
              <a:r>
                <a:rPr lang="en-US" b="1" i="1" dirty="0">
                  <a:solidFill>
                    <a:srgbClr val="1F497D">
                      <a:lumMod val="75000"/>
                    </a:srgbClr>
                  </a:solidFill>
                </a:rPr>
                <a:t>implemented</a:t>
              </a:r>
            </a:p>
          </p:txBody>
        </p:sp>
      </p:grpSp>
    </p:spTree>
    <p:extLst>
      <p:ext uri="{BB962C8B-B14F-4D97-AF65-F5344CB8AC3E}">
        <p14:creationId xmlns:p14="http://schemas.microsoft.com/office/powerpoint/2010/main" xmlns="" val="20714377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4"/>
          <p:cNvSpPr>
            <a:spLocks noGrp="1"/>
          </p:cNvSpPr>
          <p:nvPr>
            <p:ph type="title"/>
          </p:nvPr>
        </p:nvSpPr>
        <p:spPr>
          <a:xfrm>
            <a:off x="457200" y="1347788"/>
            <a:ext cx="6794500" cy="939800"/>
          </a:xfrm>
        </p:spPr>
        <p:txBody>
          <a:bodyPr/>
          <a:lstStyle/>
          <a:p>
            <a:r>
              <a:rPr lang="en-US" smtClean="0">
                <a:ea typeface="ＭＳ Ｐゴシック" pitchFamily="34" charset="-128"/>
              </a:rPr>
              <a:t>What about </a:t>
            </a:r>
            <a:r>
              <a:rPr lang="en-US" b="1" i="1" smtClean="0">
                <a:ea typeface="ＭＳ Ｐゴシック" pitchFamily="34" charset="-128"/>
              </a:rPr>
              <a:t>The PROCESS?</a:t>
            </a:r>
            <a:endParaRPr lang="en-US" smtClean="0">
              <a:ea typeface="ＭＳ Ｐゴシック" pitchFamily="34" charset="-128"/>
            </a:endParaRPr>
          </a:p>
        </p:txBody>
      </p:sp>
      <p:graphicFrame>
        <p:nvGraphicFramePr>
          <p:cNvPr id="4" name="Diagram 3"/>
          <p:cNvGraphicFramePr/>
          <p:nvPr/>
        </p:nvGraphicFramePr>
        <p:xfrm>
          <a:off x="4238168" y="2148113"/>
          <a:ext cx="4622800" cy="4005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975108" y="2072883"/>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6" name="Rectangle 5"/>
          <p:cNvSpPr/>
          <p:nvPr/>
        </p:nvSpPr>
        <p:spPr>
          <a:xfrm>
            <a:off x="3975108" y="3067117"/>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7" name="Rectangle 6"/>
          <p:cNvSpPr/>
          <p:nvPr/>
        </p:nvSpPr>
        <p:spPr>
          <a:xfrm>
            <a:off x="3975108" y="4059537"/>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sp>
        <p:nvSpPr>
          <p:cNvPr id="8" name="Rectangle 7"/>
          <p:cNvSpPr/>
          <p:nvPr/>
        </p:nvSpPr>
        <p:spPr>
          <a:xfrm>
            <a:off x="3975108" y="5082799"/>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200" fontAlgn="base">
              <a:spcBef>
                <a:spcPct val="0"/>
              </a:spcBef>
              <a:spcAft>
                <a:spcPct val="0"/>
              </a:spcAft>
              <a:defRPr/>
            </a:pPr>
            <a:r>
              <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latin typeface="Arial" charset="0"/>
              <a:cs typeface="Arial" charset="0"/>
            </a:endParaRPr>
          </a:p>
        </p:txBody>
      </p:sp>
      <p:pic>
        <p:nvPicPr>
          <p:cNvPr id="688135" name="Picture 2" descr="C:\Users\Milligan\AppData\Local\Microsoft\Windows\Temporary Internet Files\Content.IE5\ESNUG8T9\MP900411832[1].jpg"/>
          <p:cNvPicPr>
            <a:picLocks noChangeAspect="1" noChangeArrowheads="1"/>
          </p:cNvPicPr>
          <p:nvPr/>
        </p:nvPicPr>
        <p:blipFill>
          <a:blip r:embed="rId8" cstate="print"/>
          <a:srcRect l="33961"/>
          <a:stretch>
            <a:fillRect/>
          </a:stretch>
        </p:blipFill>
        <p:spPr bwMode="auto">
          <a:xfrm>
            <a:off x="238125" y="2279650"/>
            <a:ext cx="3549650" cy="3582988"/>
          </a:xfrm>
          <a:prstGeom prst="rect">
            <a:avLst/>
          </a:prstGeom>
          <a:noFill/>
          <a:ln w="9525">
            <a:noFill/>
            <a:miter lim="800000"/>
            <a:headEnd/>
            <a:tailEnd/>
          </a:ln>
        </p:spPr>
      </p:pic>
      <p:grpSp>
        <p:nvGrpSpPr>
          <p:cNvPr id="2" name="Group 3"/>
          <p:cNvGrpSpPr>
            <a:grpSpLocks/>
          </p:cNvGrpSpPr>
          <p:nvPr/>
        </p:nvGrpSpPr>
        <p:grpSpPr bwMode="auto">
          <a:xfrm>
            <a:off x="6973888" y="242888"/>
            <a:ext cx="1901825" cy="1901825"/>
            <a:chOff x="6095464" y="2477988"/>
            <a:chExt cx="1902023" cy="1902023"/>
          </a:xfrm>
          <a:solidFill>
            <a:schemeClr val="accent6"/>
          </a:solidFill>
        </p:grpSpPr>
        <p:sp>
          <p:nvSpPr>
            <p:cNvPr id="10" name="Oval 9"/>
            <p:cNvSpPr/>
            <p:nvPr/>
          </p:nvSpPr>
          <p:spPr>
            <a:xfrm>
              <a:off x="6095464" y="2477988"/>
              <a:ext cx="1902023" cy="1902023"/>
            </a:xfrm>
            <a:prstGeom prst="ellipse">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1" name="Oval 4"/>
            <p:cNvSpPr/>
            <p:nvPr/>
          </p:nvSpPr>
          <p:spPr>
            <a:xfrm>
              <a:off x="6373305" y="2755829"/>
              <a:ext cx="1346340" cy="1346340"/>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How codes are </a:t>
              </a:r>
              <a:r>
                <a:rPr lang="en-US" b="1" i="1" dirty="0">
                  <a:solidFill>
                    <a:srgbClr val="1F497D">
                      <a:lumMod val="75000"/>
                    </a:srgbClr>
                  </a:solidFill>
                </a:rPr>
                <a:t>implemented</a:t>
              </a:r>
            </a:p>
          </p:txBody>
        </p:sp>
      </p:grpSp>
    </p:spTree>
    <p:extLst>
      <p:ext uri="{BB962C8B-B14F-4D97-AF65-F5344CB8AC3E}">
        <p14:creationId xmlns:p14="http://schemas.microsoft.com/office/powerpoint/2010/main" xmlns="" val="41469373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Title 1"/>
          <p:cNvSpPr>
            <a:spLocks noGrp="1"/>
          </p:cNvSpPr>
          <p:nvPr>
            <p:ph type="title"/>
          </p:nvPr>
        </p:nvSpPr>
        <p:spPr>
          <a:xfrm>
            <a:off x="0" y="1143000"/>
            <a:ext cx="8229600" cy="939800"/>
          </a:xfrm>
        </p:spPr>
        <p:txBody>
          <a:bodyPr/>
          <a:lstStyle/>
          <a:p>
            <a:r>
              <a:rPr lang="en-US" sz="3600" b="1" smtClean="0"/>
              <a:t>Consider Adopting Model</a:t>
            </a:r>
            <a:br>
              <a:rPr lang="en-US" sz="3600" b="1" smtClean="0"/>
            </a:br>
            <a:r>
              <a:rPr lang="en-US" sz="3600" b="1" smtClean="0"/>
              <a:t>Expedited Permitting Process</a:t>
            </a:r>
          </a:p>
        </p:txBody>
      </p:sp>
      <p:graphicFrame>
        <p:nvGraphicFramePr>
          <p:cNvPr id="4" name="Content Placeholder 3"/>
          <p:cNvGraphicFramePr>
            <a:graphicFrameLocks noGrp="1"/>
          </p:cNvGraphicFramePr>
          <p:nvPr>
            <p:ph idx="1"/>
          </p:nvPr>
        </p:nvGraphicFramePr>
        <p:xfrm>
          <a:off x="228600" y="3262765"/>
          <a:ext cx="8763000" cy="3519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a:spLocks noChangeArrowheads="1"/>
          </p:cNvSpPr>
          <p:nvPr/>
        </p:nvSpPr>
        <p:spPr bwMode="auto">
          <a:xfrm>
            <a:off x="152400" y="3486150"/>
            <a:ext cx="4321175" cy="400050"/>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2000" b="1">
                <a:solidFill>
                  <a:srgbClr val="1F497D"/>
                </a:solidFill>
                <a:latin typeface="Arial" charset="0"/>
                <a:cs typeface="Arial" charset="0"/>
              </a:rPr>
              <a:t>To be eligible for expedited permitting:</a:t>
            </a:r>
          </a:p>
        </p:txBody>
      </p:sp>
      <p:graphicFrame>
        <p:nvGraphicFramePr>
          <p:cNvPr id="6" name="Diagram 5"/>
          <p:cNvGraphicFramePr/>
          <p:nvPr/>
        </p:nvGraphicFramePr>
        <p:xfrm>
          <a:off x="1066800" y="1752600"/>
          <a:ext cx="6096000" cy="21862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90181" name="TextBox 6"/>
          <p:cNvSpPr txBox="1">
            <a:spLocks noChangeArrowheads="1"/>
          </p:cNvSpPr>
          <p:nvPr/>
        </p:nvSpPr>
        <p:spPr bwMode="auto">
          <a:xfrm>
            <a:off x="7194550" y="3124200"/>
            <a:ext cx="1492250" cy="369888"/>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a:solidFill>
                  <a:srgbClr val="000000"/>
                </a:solidFill>
                <a:latin typeface="Arial" charset="0"/>
                <a:cs typeface="Arial" charset="0"/>
              </a:rPr>
              <a:t>SolarABCs.org</a:t>
            </a:r>
          </a:p>
        </p:txBody>
      </p:sp>
      <p:grpSp>
        <p:nvGrpSpPr>
          <p:cNvPr id="2" name="Group 3"/>
          <p:cNvGrpSpPr>
            <a:grpSpLocks/>
          </p:cNvGrpSpPr>
          <p:nvPr/>
        </p:nvGrpSpPr>
        <p:grpSpPr bwMode="auto">
          <a:xfrm>
            <a:off x="6973888" y="242888"/>
            <a:ext cx="1901825" cy="1901825"/>
            <a:chOff x="6095464" y="2477988"/>
            <a:chExt cx="1902023" cy="1902023"/>
          </a:xfrm>
          <a:solidFill>
            <a:schemeClr val="accent6"/>
          </a:solidFill>
        </p:grpSpPr>
        <p:sp>
          <p:nvSpPr>
            <p:cNvPr id="9" name="Oval 8"/>
            <p:cNvSpPr/>
            <p:nvPr/>
          </p:nvSpPr>
          <p:spPr>
            <a:xfrm>
              <a:off x="6095464" y="2477988"/>
              <a:ext cx="1902023" cy="1902023"/>
            </a:xfrm>
            <a:prstGeom prst="ellipse">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 name="Oval 4"/>
            <p:cNvSpPr/>
            <p:nvPr/>
          </p:nvSpPr>
          <p:spPr>
            <a:xfrm>
              <a:off x="6373305" y="2755829"/>
              <a:ext cx="1346340" cy="1346340"/>
            </a:xfrm>
            <a:prstGeom prst="rect">
              <a:avLst/>
            </a:prstGeom>
            <a:grpFill/>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fontAlgn="base">
                <a:lnSpc>
                  <a:spcPct val="90000"/>
                </a:lnSpc>
                <a:spcBef>
                  <a:spcPct val="0"/>
                </a:spcBef>
                <a:spcAft>
                  <a:spcPct val="35000"/>
                </a:spcAft>
                <a:defRPr/>
              </a:pPr>
              <a:r>
                <a:rPr lang="en-US" dirty="0">
                  <a:solidFill>
                    <a:srgbClr val="1F497D">
                      <a:lumMod val="75000"/>
                    </a:srgbClr>
                  </a:solidFill>
                </a:rPr>
                <a:t>How codes are </a:t>
              </a:r>
              <a:r>
                <a:rPr lang="en-US" b="1" i="1" dirty="0">
                  <a:solidFill>
                    <a:srgbClr val="1F497D">
                      <a:lumMod val="75000"/>
                    </a:srgbClr>
                  </a:solidFill>
                </a:rPr>
                <a:t>implemented</a:t>
              </a:r>
            </a:p>
          </p:txBody>
        </p:sp>
      </p:grpSp>
    </p:spTree>
    <p:extLst>
      <p:ext uri="{BB962C8B-B14F-4D97-AF65-F5344CB8AC3E}">
        <p14:creationId xmlns:p14="http://schemas.microsoft.com/office/powerpoint/2010/main" xmlns="" val="309490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Grp="1"/>
          </p:cNvSpPr>
          <p:nvPr>
            <p:ph type="title" idx="4294967295"/>
          </p:nvPr>
        </p:nvSpPr>
        <p:spPr>
          <a:xfrm>
            <a:off x="431800" y="1358900"/>
            <a:ext cx="8229600" cy="939800"/>
          </a:xfrm>
        </p:spPr>
        <p:txBody>
          <a:bodyPr rtlCol="0">
            <a:normAutofit fontScale="90000"/>
          </a:bodyPr>
          <a:lstStyle/>
          <a:p>
            <a:pPr eaLnBrk="1" fontAlgn="auto" hangingPunct="1">
              <a:spcAft>
                <a:spcPts val="0"/>
              </a:spcAft>
              <a:defRPr/>
            </a:pPr>
            <a:r>
              <a:rPr lang="en-US" sz="4900" dirty="0" smtClean="0"/>
              <a:t>Orientation, Shading</a:t>
            </a:r>
            <a:r>
              <a:rPr lang="en-US" dirty="0" smtClean="0"/>
              <a:t/>
            </a:r>
            <a:br>
              <a:rPr lang="en-US" dirty="0" smtClean="0"/>
            </a:br>
            <a:endParaRPr lang="en-US" dirty="0" smtClean="0"/>
          </a:p>
        </p:txBody>
      </p:sp>
      <p:grpSp>
        <p:nvGrpSpPr>
          <p:cNvPr id="692226" name="Group 8"/>
          <p:cNvGrpSpPr>
            <a:grpSpLocks/>
          </p:cNvGrpSpPr>
          <p:nvPr/>
        </p:nvGrpSpPr>
        <p:grpSpPr bwMode="auto">
          <a:xfrm>
            <a:off x="1663700" y="2001838"/>
            <a:ext cx="5765800" cy="4146550"/>
            <a:chOff x="1663700" y="2002621"/>
            <a:chExt cx="5765799" cy="4144998"/>
          </a:xfrm>
        </p:grpSpPr>
        <p:pic>
          <p:nvPicPr>
            <p:cNvPr id="692229" name="Picture 31"/>
            <p:cNvPicPr>
              <a:picLocks noChangeAspect="1" noChangeArrowheads="1"/>
            </p:cNvPicPr>
            <p:nvPr/>
          </p:nvPicPr>
          <p:blipFill>
            <a:blip r:embed="rId3"/>
            <a:srcRect/>
            <a:stretch>
              <a:fillRect/>
            </a:stretch>
          </p:blipFill>
          <p:spPr bwMode="auto">
            <a:xfrm>
              <a:off x="1663700" y="2002621"/>
              <a:ext cx="5765799" cy="4144998"/>
            </a:xfrm>
            <a:prstGeom prst="rect">
              <a:avLst/>
            </a:prstGeom>
            <a:noFill/>
            <a:ln w="9525">
              <a:noFill/>
              <a:miter lim="800000"/>
              <a:headEnd/>
              <a:tailEnd/>
            </a:ln>
          </p:spPr>
        </p:pic>
        <p:grpSp>
          <p:nvGrpSpPr>
            <p:cNvPr id="3" name="Group 14"/>
            <p:cNvGrpSpPr/>
            <p:nvPr/>
          </p:nvGrpSpPr>
          <p:grpSpPr>
            <a:xfrm>
              <a:off x="3301604" y="2597152"/>
              <a:ext cx="724694" cy="1892300"/>
              <a:chOff x="8064500" y="3111500"/>
              <a:chExt cx="724694" cy="1892300"/>
            </a:xfrm>
            <a:solidFill>
              <a:schemeClr val="bg1"/>
            </a:solidFill>
          </p:grpSpPr>
          <p:sp>
            <p:nvSpPr>
              <p:cNvPr id="13" name="Rectangle 12"/>
              <p:cNvSpPr/>
              <p:nvPr/>
            </p:nvSpPr>
            <p:spPr>
              <a:xfrm>
                <a:off x="8064500" y="3289300"/>
                <a:ext cx="546100" cy="1714500"/>
              </a:xfrm>
              <a:prstGeom prst="rect">
                <a:avLst/>
              </a:prstGeom>
              <a:grpFill/>
              <a:ln w="19050">
                <a:solidFill>
                  <a:schemeClr val="tx1"/>
                </a:solidFill>
              </a:ln>
              <a:effectLst>
                <a:outerShdw blurRad="76200" dir="12360000" sx="128000" sy="128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3"/>
              <p:cNvSpPr/>
              <p:nvPr/>
            </p:nvSpPr>
            <p:spPr>
              <a:xfrm rot="5400000">
                <a:off x="8242301" y="40259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4"/>
              <p:cNvSpPr/>
              <p:nvPr/>
            </p:nvSpPr>
            <p:spPr>
              <a:xfrm rot="5400000">
                <a:off x="8039101" y="3473450"/>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5"/>
              <p:cNvSpPr/>
              <p:nvPr/>
            </p:nvSpPr>
            <p:spPr>
              <a:xfrm rot="5400000">
                <a:off x="8039102" y="45466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flipH="1" flipV="1">
                <a:off x="86106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8610600" y="48260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0645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2301" y="3111500"/>
                <a:ext cx="546099"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931150" y="3968750"/>
                <a:ext cx="1714500"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Parallelogram 11"/>
            <p:cNvSpPr/>
            <p:nvPr/>
          </p:nvSpPr>
          <p:spPr>
            <a:xfrm>
              <a:off x="4025900" y="3949754"/>
              <a:ext cx="520700" cy="141235"/>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92227" name="TextBox 21"/>
          <p:cNvSpPr txBox="1">
            <a:spLocks noChangeArrowheads="1"/>
          </p:cNvSpPr>
          <p:nvPr/>
        </p:nvSpPr>
        <p:spPr bwMode="auto">
          <a:xfrm>
            <a:off x="1524000" y="4216400"/>
            <a:ext cx="800100" cy="368300"/>
          </a:xfrm>
          <a:prstGeom prst="rect">
            <a:avLst/>
          </a:prstGeom>
          <a:solidFill>
            <a:schemeClr val="bg1"/>
          </a:solidFill>
          <a:ln w="9525">
            <a:noFill/>
            <a:miter lim="800000"/>
            <a:headEnd/>
            <a:tailEnd/>
          </a:ln>
        </p:spPr>
        <p:txBody>
          <a:bodyPr wrap="none">
            <a:spAutoFit/>
          </a:bodyPr>
          <a:lstStyle/>
          <a:p>
            <a:r>
              <a:rPr lang="en-US"/>
              <a:t>winter</a:t>
            </a:r>
          </a:p>
        </p:txBody>
      </p:sp>
      <p:sp>
        <p:nvSpPr>
          <p:cNvPr id="692228" name="TextBox 22"/>
          <p:cNvSpPr txBox="1">
            <a:spLocks noChangeArrowheads="1"/>
          </p:cNvSpPr>
          <p:nvPr/>
        </p:nvSpPr>
        <p:spPr bwMode="auto">
          <a:xfrm>
            <a:off x="2030413" y="2362200"/>
            <a:ext cx="1017587" cy="369888"/>
          </a:xfrm>
          <a:prstGeom prst="rect">
            <a:avLst/>
          </a:prstGeom>
          <a:solidFill>
            <a:schemeClr val="bg1"/>
          </a:solidFill>
          <a:ln w="9525">
            <a:noFill/>
            <a:miter lim="800000"/>
            <a:headEnd/>
            <a:tailEnd/>
          </a:ln>
        </p:spPr>
        <p:txBody>
          <a:bodyPr wrap="none">
            <a:spAutoFit/>
          </a:bodyPr>
          <a:lstStyle/>
          <a:p>
            <a:r>
              <a:rPr lang="en-US"/>
              <a:t>summer</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3" name="Picture 7" descr="http://us.sunpowercorp.com/cs/BlobServer?blobkey=id&amp;blobwhere=1300256229927&amp;blobheadername2=Content-Disposition&amp;blobheadername1=Content-Type&amp;blobheadervalue2=inline%3B+filename%3Dspwr_moscone_air_photo_01.jpg&amp;blobheadervalue1=image%2Fjpeg&amp;blobcol=urldata&amp;blobtable=MungoBlobs"/>
          <p:cNvPicPr>
            <a:picLocks noChangeAspect="1" noChangeArrowheads="1"/>
          </p:cNvPicPr>
          <p:nvPr/>
        </p:nvPicPr>
        <p:blipFill>
          <a:blip r:embed="rId3"/>
          <a:srcRect/>
          <a:stretch>
            <a:fillRect/>
          </a:stretch>
        </p:blipFill>
        <p:spPr bwMode="auto">
          <a:xfrm>
            <a:off x="457200" y="2433638"/>
            <a:ext cx="3981450" cy="2767012"/>
          </a:xfrm>
          <a:prstGeom prst="rect">
            <a:avLst/>
          </a:prstGeom>
          <a:noFill/>
          <a:ln w="9525">
            <a:noFill/>
            <a:miter lim="800000"/>
            <a:headEnd/>
            <a:tailEnd/>
          </a:ln>
        </p:spPr>
      </p:pic>
      <p:sp>
        <p:nvSpPr>
          <p:cNvPr id="4" name="Rectangle 9"/>
          <p:cNvSpPr txBox="1">
            <a:spLocks/>
          </p:cNvSpPr>
          <p:nvPr/>
        </p:nvSpPr>
        <p:spPr bwMode="auto">
          <a:xfrm>
            <a:off x="457200" y="1198563"/>
            <a:ext cx="8229600" cy="1235075"/>
          </a:xfrm>
          <a:prstGeom prst="rect">
            <a:avLst/>
          </a:prstGeom>
          <a:noFill/>
          <a:ln w="9525">
            <a:noFill/>
            <a:miter lim="800000"/>
            <a:headEnd/>
            <a:tailEnd/>
          </a:ln>
        </p:spPr>
        <p:txBody>
          <a:bodyPr anchor="ctr">
            <a:normAutofit fontScale="25000" lnSpcReduction="20000"/>
          </a:bodyPr>
          <a:lstStyle/>
          <a:p>
            <a:pPr algn="ctr" fontAlgn="auto">
              <a:spcAft>
                <a:spcPts val="0"/>
              </a:spcAft>
              <a:defRPr/>
            </a:pPr>
            <a:r>
              <a:rPr lang="en-US" sz="16000" dirty="0">
                <a:solidFill>
                  <a:schemeClr val="tx2"/>
                </a:solidFill>
                <a:latin typeface="+mj-lt"/>
                <a:ea typeface="+mj-ea"/>
                <a:cs typeface="+mj-cs"/>
              </a:rPr>
              <a:t>Site Specific Considerations – </a:t>
            </a:r>
          </a:p>
          <a:p>
            <a:pPr algn="ctr" fontAlgn="auto">
              <a:spcAft>
                <a:spcPts val="0"/>
              </a:spcAft>
              <a:defRPr/>
            </a:pPr>
            <a:r>
              <a:rPr lang="en-US" sz="16000" dirty="0">
                <a:solidFill>
                  <a:schemeClr val="tx2"/>
                </a:solidFill>
                <a:latin typeface="+mj-lt"/>
                <a:ea typeface="+mj-ea"/>
                <a:cs typeface="+mj-cs"/>
              </a:rPr>
              <a:t>Solar Pathfinder Exercise</a:t>
            </a:r>
            <a:r>
              <a:rPr lang="en-US" sz="4400" dirty="0">
                <a:solidFill>
                  <a:schemeClr val="tx2"/>
                </a:solidFill>
                <a:latin typeface="+mj-lt"/>
                <a:ea typeface="+mj-ea"/>
                <a:cs typeface="+mj-cs"/>
              </a:rPr>
              <a:t/>
            </a:r>
            <a:br>
              <a:rPr lang="en-US" sz="4400" dirty="0">
                <a:solidFill>
                  <a:schemeClr val="tx2"/>
                </a:solidFill>
                <a:latin typeface="+mj-lt"/>
                <a:ea typeface="+mj-ea"/>
                <a:cs typeface="+mj-cs"/>
              </a:rPr>
            </a:br>
            <a:endParaRPr lang="en-US" sz="4400" dirty="0">
              <a:solidFill>
                <a:schemeClr val="tx2"/>
              </a:solidFill>
              <a:latin typeface="+mj-lt"/>
              <a:ea typeface="+mj-ea"/>
              <a:cs typeface="+mj-cs"/>
            </a:endParaRPr>
          </a:p>
        </p:txBody>
      </p:sp>
      <p:sp>
        <p:nvSpPr>
          <p:cNvPr id="694275" name="TextBox 4"/>
          <p:cNvSpPr txBox="1">
            <a:spLocks noChangeArrowheads="1"/>
          </p:cNvSpPr>
          <p:nvPr/>
        </p:nvSpPr>
        <p:spPr bwMode="auto">
          <a:xfrm>
            <a:off x="457200" y="5200650"/>
            <a:ext cx="2373313" cy="738188"/>
          </a:xfrm>
          <a:prstGeom prst="rect">
            <a:avLst/>
          </a:prstGeom>
          <a:noFill/>
          <a:ln w="9525">
            <a:noFill/>
            <a:miter lim="800000"/>
            <a:headEnd/>
            <a:tailEnd/>
          </a:ln>
        </p:spPr>
        <p:txBody>
          <a:bodyPr wrap="none">
            <a:spAutoFit/>
          </a:bodyPr>
          <a:lstStyle/>
          <a:p>
            <a:r>
              <a:rPr lang="en-US" sz="1400"/>
              <a:t>Moscone Center</a:t>
            </a:r>
          </a:p>
          <a:p>
            <a:r>
              <a:rPr lang="en-US" sz="1400"/>
              <a:t>San Francisco, CA</a:t>
            </a:r>
          </a:p>
          <a:p>
            <a:r>
              <a:rPr lang="en-US" sz="1400"/>
              <a:t>Source: SunPower Website</a:t>
            </a:r>
            <a:endParaRPr lang="en-US" sz="1200"/>
          </a:p>
        </p:txBody>
      </p:sp>
      <p:pic>
        <p:nvPicPr>
          <p:cNvPr id="694276" name="Picture 2" descr="http://us.sunpowercorp.com/cs/BlobServer?blobkey=id&amp;blobwhere=1300256224906&amp;blobheadername2=Content-Disposition&amp;blobheadername1=Content-Type&amp;blobheadervalue2=inline%3B+filename%3Dsanta_rita_jail.jpg&amp;blobheadervalue1=image%2Fjpeg&amp;blobcol=urldata&amp;blobtable=MungoBlobs"/>
          <p:cNvPicPr>
            <a:picLocks noChangeAspect="1" noChangeArrowheads="1"/>
          </p:cNvPicPr>
          <p:nvPr/>
        </p:nvPicPr>
        <p:blipFill>
          <a:blip r:embed="rId4"/>
          <a:srcRect/>
          <a:stretch>
            <a:fillRect/>
          </a:stretch>
        </p:blipFill>
        <p:spPr bwMode="auto">
          <a:xfrm>
            <a:off x="4781550" y="2433638"/>
            <a:ext cx="3981450" cy="2767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6"/>
          <p:cNvSpPr>
            <a:spLocks noGrp="1"/>
          </p:cNvSpPr>
          <p:nvPr>
            <p:ph type="ctrTitle"/>
          </p:nvPr>
        </p:nvSpPr>
        <p:spPr>
          <a:xfrm>
            <a:off x="520700" y="2400300"/>
            <a:ext cx="7772400" cy="1936750"/>
          </a:xfrm>
        </p:spPr>
        <p:txBody>
          <a:bodyPr>
            <a:normAutofit fontScale="90000"/>
          </a:bodyPr>
          <a:lstStyle/>
          <a:p>
            <a:pPr eaLnBrk="1" hangingPunct="1"/>
            <a:r>
              <a:rPr lang="en-US" sz="5400" smtClean="0"/>
              <a:t>How to Get Started </a:t>
            </a:r>
            <a:br>
              <a:rPr lang="en-US" sz="5400" smtClean="0"/>
            </a:br>
            <a:r>
              <a:rPr lang="en-US" sz="5400" smtClean="0"/>
              <a:t>&amp; </a:t>
            </a:r>
            <a:br>
              <a:rPr lang="en-US" sz="5400" smtClean="0"/>
            </a:br>
            <a:r>
              <a:rPr lang="en-US" sz="5400" smtClean="0"/>
              <a:t>Engage Stakeholders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p:cNvSpPr>
          <p:nvPr>
            <p:ph type="title" idx="4294967295"/>
          </p:nvPr>
        </p:nvSpPr>
        <p:spPr>
          <a:xfrm>
            <a:off x="457200" y="1220788"/>
            <a:ext cx="8229600" cy="939800"/>
          </a:xfrm>
        </p:spPr>
        <p:txBody>
          <a:bodyPr rtlCol="0">
            <a:normAutofit fontScale="90000"/>
          </a:bodyPr>
          <a:lstStyle/>
          <a:p>
            <a:pPr eaLnBrk="1" fontAlgn="auto" hangingPunct="1">
              <a:spcAft>
                <a:spcPts val="0"/>
              </a:spcAft>
              <a:defRPr/>
            </a:pPr>
            <a:r>
              <a:rPr lang="en-US" dirty="0" smtClean="0"/>
              <a:t/>
            </a:r>
            <a:br>
              <a:rPr lang="en-US" dirty="0" smtClean="0"/>
            </a:br>
            <a:r>
              <a:rPr lang="en-US" dirty="0" smtClean="0"/>
              <a:t>Establish Advisory Committee</a:t>
            </a:r>
            <a:br>
              <a:rPr lang="en-US" dirty="0" smtClean="0"/>
            </a:br>
            <a:endParaRPr lang="en-US" dirty="0" smtClean="0"/>
          </a:p>
        </p:txBody>
      </p:sp>
      <p:sp>
        <p:nvSpPr>
          <p:cNvPr id="698370" name="Rectangle 8"/>
          <p:cNvSpPr>
            <a:spLocks noGrp="1"/>
          </p:cNvSpPr>
          <p:nvPr>
            <p:ph type="body" sz="half" idx="4294967295"/>
          </p:nvPr>
        </p:nvSpPr>
        <p:spPr>
          <a:xfrm>
            <a:off x="-549275" y="5500688"/>
            <a:ext cx="10260013" cy="1547812"/>
          </a:xfrm>
        </p:spPr>
        <p:txBody>
          <a:bodyPr/>
          <a:lstStyle/>
          <a:p>
            <a:pPr algn="ctr" eaLnBrk="1" hangingPunct="1">
              <a:buFont typeface="Arial" charset="0"/>
              <a:buNone/>
            </a:pPr>
            <a:r>
              <a:rPr lang="en-US" sz="3600" b="1" i="1" smtClean="0"/>
              <a:t>Comprehensive and Coordinated Effort</a:t>
            </a:r>
          </a:p>
        </p:txBody>
      </p:sp>
      <p:pic>
        <p:nvPicPr>
          <p:cNvPr id="698371" name="Picture 5" descr="C:\Documents and Settings\aluehke\Local Settings\Temporary Internet Files\Content.IE5\IKZTZWK4\MC910217056[1].png"/>
          <p:cNvPicPr>
            <a:picLocks noChangeAspect="1" noChangeArrowheads="1"/>
          </p:cNvPicPr>
          <p:nvPr/>
        </p:nvPicPr>
        <p:blipFill>
          <a:blip r:embed="rId3" cstate="print"/>
          <a:srcRect/>
          <a:stretch>
            <a:fillRect/>
          </a:stretch>
        </p:blipFill>
        <p:spPr bwMode="auto">
          <a:xfrm>
            <a:off x="2330450" y="2163763"/>
            <a:ext cx="4222750" cy="308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457200" y="1117600"/>
            <a:ext cx="8229600" cy="939800"/>
          </a:xfrm>
        </p:spPr>
        <p:txBody>
          <a:bodyPr/>
          <a:lstStyle/>
          <a:p>
            <a:pPr eaLnBrk="1" hangingPunct="1"/>
            <a:r>
              <a:rPr lang="en-US" smtClean="0"/>
              <a:t>Milwaukee’s Advisory Committee</a:t>
            </a:r>
          </a:p>
        </p:txBody>
      </p:sp>
      <p:sp>
        <p:nvSpPr>
          <p:cNvPr id="700418" name="Content Placeholder 2"/>
          <p:cNvSpPr>
            <a:spLocks noGrp="1"/>
          </p:cNvSpPr>
          <p:nvPr>
            <p:ph idx="1"/>
          </p:nvPr>
        </p:nvSpPr>
        <p:spPr>
          <a:xfrm>
            <a:off x="381000" y="2166938"/>
            <a:ext cx="8229600" cy="4525962"/>
          </a:xfrm>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p:txBody>
      </p:sp>
      <p:graphicFrame>
        <p:nvGraphicFramePr>
          <p:cNvPr id="157713" name="Group 17"/>
          <p:cNvGraphicFramePr>
            <a:graphicFrameLocks noGrp="1"/>
          </p:cNvGraphicFramePr>
          <p:nvPr/>
        </p:nvGraphicFramePr>
        <p:xfrm>
          <a:off x="457200" y="2603500"/>
          <a:ext cx="8191500" cy="3017520"/>
        </p:xfrm>
        <a:graphic>
          <a:graphicData uri="http://schemas.openxmlformats.org/drawingml/2006/table">
            <a:tbl>
              <a:tblPr/>
              <a:tblGrid>
                <a:gridCol w="8191500"/>
              </a:tblGrid>
              <a:tr h="2933699">
                <a:tc>
                  <a:txBody>
                    <a:body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Top-down commitment from Mayor/Council</a:t>
                      </a:r>
                      <a:endParaRPr kumimoji="0" lang="en-US" sz="3200" b="1" i="0" u="none" strike="noStrike" cap="none" normalizeH="0" baseline="0" dirty="0" smtClean="0">
                        <a:ln>
                          <a:noFill/>
                        </a:ln>
                        <a:solidFill>
                          <a:schemeClr val="bg2"/>
                        </a:solidFill>
                        <a:effectLst/>
                        <a:latin typeface="Calibri" pitchFamily="34" charset="0"/>
                        <a:ea typeface="ＭＳ Ｐゴシック" pitchFamily="34" charset="-128"/>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Lead organization (City) funded staff</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Diverse advisory committee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Met regularly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Sub-committees formed</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cap="none" normalizeH="0" baseline="0" dirty="0" smtClean="0">
                          <a:ln>
                            <a:noFill/>
                          </a:ln>
                          <a:solidFill>
                            <a:schemeClr val="bg2"/>
                          </a:solidFill>
                          <a:effectLst>
                            <a:outerShdw blurRad="38100" dist="38100" dir="2700000" algn="tl">
                              <a:srgbClr val="000000">
                                <a:alpha val="43137"/>
                              </a:srgbClr>
                            </a:outerShdw>
                          </a:effectLst>
                          <a:latin typeface="Calibri" pitchFamily="34" charset="0"/>
                          <a:ea typeface="ＭＳ Ｐゴシック" pitchFamily="34" charset="-128"/>
                        </a:rPr>
                        <a:t>Voluntary committees ensure “buy-in”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42"/>
          <p:cNvSpPr>
            <a:spLocks noGrp="1"/>
          </p:cNvSpPr>
          <p:nvPr>
            <p:ph type="title" idx="4294967295"/>
          </p:nvPr>
        </p:nvSpPr>
        <p:spPr>
          <a:xfrm>
            <a:off x="457200" y="1109663"/>
            <a:ext cx="8229600" cy="939800"/>
          </a:xfrm>
        </p:spPr>
        <p:txBody>
          <a:bodyPr/>
          <a:lstStyle/>
          <a:p>
            <a:pPr eaLnBrk="1" hangingPunct="1"/>
            <a:r>
              <a:rPr lang="en-US" smtClean="0"/>
              <a:t>Assess Community</a:t>
            </a:r>
          </a:p>
        </p:txBody>
      </p:sp>
      <p:sp>
        <p:nvSpPr>
          <p:cNvPr id="702466" name="Rectangle 43"/>
          <p:cNvSpPr>
            <a:spLocks noGrp="1"/>
          </p:cNvSpPr>
          <p:nvPr>
            <p:ph type="body" sz="half" idx="4294967295"/>
          </p:nvPr>
        </p:nvSpPr>
        <p:spPr>
          <a:xfrm>
            <a:off x="265113" y="2287588"/>
            <a:ext cx="4562475" cy="4525962"/>
          </a:xfrm>
        </p:spPr>
        <p:txBody>
          <a:bodyPr/>
          <a:lstStyle/>
          <a:p>
            <a:pPr eaLnBrk="1" hangingPunct="1"/>
            <a:r>
              <a:rPr lang="en-US" sz="2400" smtClean="0"/>
              <a:t>Assess solar policy environment</a:t>
            </a:r>
          </a:p>
          <a:p>
            <a:pPr eaLnBrk="1" hangingPunct="1"/>
            <a:r>
              <a:rPr lang="en-US" sz="2400" smtClean="0"/>
              <a:t>Conduct surveys </a:t>
            </a:r>
            <a:r>
              <a:rPr lang="en-US" sz="2400" smtClean="0">
                <a:ea typeface="ＭＳ Ｐゴシック" pitchFamily="34" charset="-128"/>
              </a:rPr>
              <a:t>to identify barriers</a:t>
            </a:r>
          </a:p>
          <a:p>
            <a:pPr eaLnBrk="1" hangingPunct="1"/>
            <a:r>
              <a:rPr lang="en-US" sz="2400" smtClean="0"/>
              <a:t>Establish installation baseline and targets</a:t>
            </a:r>
          </a:p>
          <a:p>
            <a:pPr eaLnBrk="1" hangingPunct="1"/>
            <a:r>
              <a:rPr lang="en-US" sz="2400" smtClean="0"/>
              <a:t>Develop realistic plan</a:t>
            </a:r>
          </a:p>
          <a:p>
            <a:pPr eaLnBrk="1" hangingPunct="1"/>
            <a:r>
              <a:rPr lang="en-US" sz="2400" smtClean="0"/>
              <a:t>Determine how to measure and track progress</a:t>
            </a:r>
          </a:p>
        </p:txBody>
      </p:sp>
      <p:pic>
        <p:nvPicPr>
          <p:cNvPr id="702467" name="Picture 2" descr="C:\Documents and Settings\aluehke\Local Settings\Temporary Internet Files\Content.IE5\Z5ZMFB26\MC900237242[1].wmf"/>
          <p:cNvPicPr>
            <a:picLocks noChangeAspect="1" noChangeArrowheads="1"/>
          </p:cNvPicPr>
          <p:nvPr/>
        </p:nvPicPr>
        <p:blipFill>
          <a:blip r:embed="rId3" cstate="print"/>
          <a:srcRect/>
          <a:stretch>
            <a:fillRect/>
          </a:stretch>
        </p:blipFill>
        <p:spPr bwMode="auto">
          <a:xfrm>
            <a:off x="4730750" y="2049463"/>
            <a:ext cx="4048125" cy="402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30"/>
          <p:cNvSpPr>
            <a:spLocks noGrp="1"/>
          </p:cNvSpPr>
          <p:nvPr>
            <p:ph type="title" idx="4294967295"/>
          </p:nvPr>
        </p:nvSpPr>
        <p:spPr>
          <a:xfrm>
            <a:off x="406400" y="1042988"/>
            <a:ext cx="8537575" cy="1143000"/>
          </a:xfrm>
        </p:spPr>
        <p:txBody>
          <a:bodyPr/>
          <a:lstStyle/>
          <a:p>
            <a:pPr eaLnBrk="1" hangingPunct="1"/>
            <a:r>
              <a:rPr lang="en-US" smtClean="0"/>
              <a:t>Communicate Your Message</a:t>
            </a:r>
          </a:p>
        </p:txBody>
      </p:sp>
      <p:sp>
        <p:nvSpPr>
          <p:cNvPr id="704514" name="Rectangle 31"/>
          <p:cNvSpPr>
            <a:spLocks noGrp="1"/>
          </p:cNvSpPr>
          <p:nvPr>
            <p:ph type="body" sz="half" idx="4294967295"/>
          </p:nvPr>
        </p:nvSpPr>
        <p:spPr>
          <a:xfrm>
            <a:off x="242888" y="2332038"/>
            <a:ext cx="4432300" cy="4525962"/>
          </a:xfrm>
        </p:spPr>
        <p:txBody>
          <a:bodyPr/>
          <a:lstStyle/>
          <a:p>
            <a:pPr eaLnBrk="1" hangingPunct="1">
              <a:buFont typeface="Arial" charset="0"/>
              <a:buNone/>
            </a:pPr>
            <a:endParaRPr lang="en-US" sz="1100" smtClean="0"/>
          </a:p>
          <a:p>
            <a:pPr eaLnBrk="1" hangingPunct="1"/>
            <a:endParaRPr lang="en-US" sz="2800" b="1" smtClean="0"/>
          </a:p>
          <a:p>
            <a:pPr eaLnBrk="1" hangingPunct="1">
              <a:buFont typeface="Arial" charset="0"/>
              <a:buNone/>
            </a:pPr>
            <a:endParaRPr lang="en-US" sz="2800" smtClean="0"/>
          </a:p>
        </p:txBody>
      </p:sp>
      <p:pic>
        <p:nvPicPr>
          <p:cNvPr id="704515" name="Picture 4" descr="solar-billboard.jpg"/>
          <p:cNvPicPr>
            <a:picLocks noChangeAspect="1"/>
          </p:cNvPicPr>
          <p:nvPr/>
        </p:nvPicPr>
        <p:blipFill>
          <a:blip r:embed="rId3" cstate="print"/>
          <a:srcRect/>
          <a:stretch>
            <a:fillRect/>
          </a:stretch>
        </p:blipFill>
        <p:spPr bwMode="auto">
          <a:xfrm>
            <a:off x="1630363" y="2185988"/>
            <a:ext cx="6089650" cy="3694112"/>
          </a:xfrm>
          <a:prstGeom prst="rect">
            <a:avLst/>
          </a:prstGeom>
          <a:noFill/>
          <a:ln w="9525">
            <a:noFill/>
            <a:miter lim="800000"/>
            <a:headEnd/>
            <a:tailEnd/>
          </a:ln>
        </p:spPr>
      </p:pic>
      <p:sp>
        <p:nvSpPr>
          <p:cNvPr id="704516" name="Rectangle 4"/>
          <p:cNvSpPr>
            <a:spLocks noChangeArrowheads="1"/>
          </p:cNvSpPr>
          <p:nvPr/>
        </p:nvSpPr>
        <p:spPr bwMode="auto">
          <a:xfrm>
            <a:off x="1509713" y="5880100"/>
            <a:ext cx="1916112" cy="369888"/>
          </a:xfrm>
          <a:prstGeom prst="rect">
            <a:avLst/>
          </a:prstGeom>
          <a:noFill/>
          <a:ln w="9525">
            <a:noFill/>
            <a:miter lim="800000"/>
            <a:headEnd/>
            <a:tailEnd/>
          </a:ln>
        </p:spPr>
        <p:txBody>
          <a:bodyPr wrap="none">
            <a:spAutoFit/>
          </a:bodyPr>
          <a:lstStyle/>
          <a:p>
            <a:pPr algn="ctr"/>
            <a:r>
              <a:rPr lang="en-US"/>
              <a:t>Billboard. PG&amp;E.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5276</TotalTime>
  <Words>24170</Words>
  <Application>Microsoft Office PowerPoint</Application>
  <PresentationFormat>On-screen Show (4:3)</PresentationFormat>
  <Paragraphs>1422</Paragraphs>
  <Slides>119</Slides>
  <Notes>119</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21" baseType="lpstr">
      <vt:lpstr>Office Theme</vt:lpstr>
      <vt:lpstr>Microsoft Office Excel 97-2003 Worksheet</vt:lpstr>
      <vt:lpstr>Slide 1</vt:lpstr>
      <vt:lpstr>Slide 2</vt:lpstr>
      <vt:lpstr>Top Solar Trends for 2011</vt:lpstr>
      <vt:lpstr>Slide 4</vt:lpstr>
      <vt:lpstr>About Solar America Communities</vt:lpstr>
      <vt:lpstr>Slide 6</vt:lpstr>
      <vt:lpstr>Slide 7</vt:lpstr>
      <vt:lpstr>Slide 8</vt:lpstr>
      <vt:lpstr>Workshop Agenda</vt:lpstr>
      <vt:lpstr>On Your Radar…</vt:lpstr>
      <vt:lpstr>Working Together Today…</vt:lpstr>
      <vt:lpstr>Introductions</vt:lpstr>
      <vt:lpstr>Overview</vt:lpstr>
      <vt:lpstr>Every hour, enough solar energy strikes Earth to power human activities for over a year.</vt:lpstr>
      <vt:lpstr>Three Common Solar Technologies</vt:lpstr>
      <vt:lpstr>Photovoltaic (PV) Solar Energy</vt:lpstr>
      <vt:lpstr>Concentrating Solar Power (CSP)</vt:lpstr>
      <vt:lpstr>Solar Heating &amp; Cooling/ Solar Hot Water (SHC/SHW)</vt:lpstr>
      <vt:lpstr>Slide 19</vt:lpstr>
      <vt:lpstr>Slide 20</vt:lpstr>
      <vt:lpstr>Slide 21</vt:lpstr>
      <vt:lpstr>Dispelling the Myths and Communicating the Benefits of Going Solar</vt:lpstr>
      <vt:lpstr>Why Isn’t Solar More Widely Adopted?</vt:lpstr>
      <vt:lpstr>Solar Myths</vt:lpstr>
      <vt:lpstr>Part of your role as a local solar champion is dispelling these myths.</vt:lpstr>
      <vt:lpstr>Myth:</vt:lpstr>
      <vt:lpstr>The Cost of Installing PV is Decreasing Rapidly</vt:lpstr>
      <vt:lpstr>Solar is at or near grid cost parity: Residential PV Breakeven Cost in 2008 ($/Watt)</vt:lpstr>
      <vt:lpstr>Solar is at or near grid cost parity: Residential PV Breakeven Cost in 2015 ($/Watt)</vt:lpstr>
      <vt:lpstr>Slide 30</vt:lpstr>
      <vt:lpstr>Slide 31</vt:lpstr>
      <vt:lpstr>Myth:</vt:lpstr>
      <vt:lpstr>Solar technologies have matured and are becoming more efficient</vt:lpstr>
      <vt:lpstr>Myth:</vt:lpstr>
      <vt:lpstr>PV modules produce FAR more energy than is consumed in manufacturing them</vt:lpstr>
      <vt:lpstr>Myth:</vt:lpstr>
      <vt:lpstr>Solar is for Every One</vt:lpstr>
      <vt:lpstr>Myth:</vt:lpstr>
      <vt:lpstr>Solar works in all parts of the continental U.S.</vt:lpstr>
      <vt:lpstr>Myth:</vt:lpstr>
      <vt:lpstr>Slide 41</vt:lpstr>
      <vt:lpstr>There Are Community Benefits to Going Solar</vt:lpstr>
      <vt:lpstr>Solar Adds Jobs</vt:lpstr>
      <vt:lpstr>Solar is Big Business – and Means Business…</vt:lpstr>
      <vt:lpstr>Slide 45</vt:lpstr>
      <vt:lpstr>Solar Develops Local Economies </vt:lpstr>
      <vt:lpstr>Slide 47</vt:lpstr>
      <vt:lpstr>Slide 48</vt:lpstr>
      <vt:lpstr>When Local Governments Lead Solar Efforts, They Show Leadership and Social Responsibility</vt:lpstr>
      <vt:lpstr>Marin County, CA</vt:lpstr>
      <vt:lpstr>Yet Barriers Remain…</vt:lpstr>
      <vt:lpstr>15 Minute Break </vt:lpstr>
      <vt:lpstr>Slide 53</vt:lpstr>
      <vt:lpstr>Slide 54</vt:lpstr>
      <vt:lpstr>Slide 55</vt:lpstr>
      <vt:lpstr>Other Actions Local Governments Can Take to Go Solar</vt:lpstr>
      <vt:lpstr>Slide 57</vt:lpstr>
      <vt:lpstr>Financial Measures to                              Make Solar More Affordable</vt:lpstr>
      <vt:lpstr>Regulatory Measures to                           Make Solar More Affordable</vt:lpstr>
      <vt:lpstr>Slide 60</vt:lpstr>
      <vt:lpstr>Slide 61</vt:lpstr>
      <vt:lpstr>Slide 62</vt:lpstr>
      <vt:lpstr>Slide 63</vt:lpstr>
      <vt:lpstr>Slide 64</vt:lpstr>
      <vt:lpstr>Third-Party Ownership Options</vt:lpstr>
      <vt:lpstr>Third-Party Ownership Options</vt:lpstr>
      <vt:lpstr>Slide 67</vt:lpstr>
      <vt:lpstr>Slide 68</vt:lpstr>
      <vt:lpstr>Slide 69</vt:lpstr>
      <vt:lpstr>Slide 70</vt:lpstr>
      <vt:lpstr>Slide 71</vt:lpstr>
      <vt:lpstr>Interconnection and Net Metering Best Practices</vt:lpstr>
      <vt:lpstr>Slide 73</vt:lpstr>
      <vt:lpstr>Slide 74</vt:lpstr>
      <vt:lpstr>Rate Structures Best Practices </vt:lpstr>
      <vt:lpstr>Incorporating Solar Into Codes &amp; Ordinances</vt:lpstr>
      <vt:lpstr>Slide 77</vt:lpstr>
      <vt:lpstr>Slide 78</vt:lpstr>
      <vt:lpstr>Slide 79</vt:lpstr>
      <vt:lpstr>Solar Access Laws</vt:lpstr>
      <vt:lpstr>Solar Panels Pit Homeowners Against Associations</vt:lpstr>
      <vt:lpstr>Historic buildings are unique…</vt:lpstr>
      <vt:lpstr>Potential issues</vt:lpstr>
      <vt:lpstr>How Planning for Solar Ready affects Costs</vt:lpstr>
      <vt:lpstr>How Differences in Roof Orientation can affect Value of Solar (Golden, CO)</vt:lpstr>
      <vt:lpstr>What can YOU do?</vt:lpstr>
      <vt:lpstr>What can YOU do?</vt:lpstr>
      <vt:lpstr>NREL’s New Resource</vt:lpstr>
      <vt:lpstr>Potential issues</vt:lpstr>
      <vt:lpstr>What about The PROCESS?</vt:lpstr>
      <vt:lpstr>What about The PROCESS?</vt:lpstr>
      <vt:lpstr>Consider Adopting Model Expedited Permitting Process</vt:lpstr>
      <vt:lpstr>Orientation, Shading </vt:lpstr>
      <vt:lpstr>Slide 94</vt:lpstr>
      <vt:lpstr>How to Get Started  &amp;  Engage Stakeholders</vt:lpstr>
      <vt:lpstr> Establish Advisory Committee </vt:lpstr>
      <vt:lpstr>Milwaukee’s Advisory Committee</vt:lpstr>
      <vt:lpstr>Assess Community</vt:lpstr>
      <vt:lpstr>Communicate Your Message</vt:lpstr>
      <vt:lpstr>Slide 100</vt:lpstr>
      <vt:lpstr>Slide 101</vt:lpstr>
      <vt:lpstr>Slide 102</vt:lpstr>
      <vt:lpstr>Remove Barriers to Solar</vt:lpstr>
      <vt:lpstr>Steps for Installing Solar on a Local Government Facility</vt:lpstr>
      <vt:lpstr>Lunch Break 12:00 – 1:30 pm</vt:lpstr>
      <vt:lpstr>Steps for Installing Solar on a Local Government Facility</vt:lpstr>
      <vt:lpstr>Slide 107</vt:lpstr>
      <vt:lpstr>How to Use DSIRE</vt:lpstr>
      <vt:lpstr>Slide 109</vt:lpstr>
      <vt:lpstr>Slide 110</vt:lpstr>
      <vt:lpstr>Slide 111</vt:lpstr>
      <vt:lpstr>Consider Collaborative Procurement for Solar</vt:lpstr>
      <vt:lpstr>Slide 113</vt:lpstr>
      <vt:lpstr>Slide 114</vt:lpstr>
      <vt:lpstr>Slide 115</vt:lpstr>
      <vt:lpstr>To Industry Panelists</vt:lpstr>
      <vt:lpstr>Closing Activity</vt:lpstr>
      <vt:lpstr>Don’t Forget…</vt:lpstr>
      <vt:lpstr>      Questions/Comments www.SolarAmericaCommunities.energy.gov solar@icma.org  Justin Barnes justin_barnes@ncsu.edu, www.dsireusa.org Amy Heinemann amy.heinemann@ncsu.edu, www.dsireusa.org  Colleen Kettles ckettles@fsec.ucf.edu, www.fsec.ucf.edu </vt:lpstr>
    </vt:vector>
  </TitlesOfParts>
  <Company>ICMA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Solar in Your Community</dc:title>
  <dc:subject>This presentation summarizes the information discussed on the Solar America Communities program during the ASES Conference on May 17, 2011. </dc:subject>
  <dc:creator>Justin Barnes (NCSU), Amy Heinemann (NCSU), and Colleen Kettles (FSEC)</dc:creator>
  <cp:lastModifiedBy>Lenovo User</cp:lastModifiedBy>
  <cp:revision>526</cp:revision>
  <dcterms:created xsi:type="dcterms:W3CDTF">2011-03-16T16:00:46Z</dcterms:created>
  <dcterms:modified xsi:type="dcterms:W3CDTF">2011-10-24T15:52:30Z</dcterms:modified>
</cp:coreProperties>
</file>