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Override PartName="/ppt/diagrams/data13.xml" ContentType="application/vnd.openxmlformats-officedocument.drawingml.diagramData+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diagrams/layout6.xml" ContentType="application/vnd.openxmlformats-officedocument.drawingml.diagramLayout+xml"/>
  <Override PartName="/ppt/notesSlides/notesSlide35.xml" ContentType="application/vnd.openxmlformats-officedocument.presentationml.notesSlide+xml"/>
  <Override PartName="/ppt/diagrams/data10.xml" ContentType="application/vnd.openxmlformats-officedocument.drawingml.diagramData+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notesSlides/notesSlide42.xml" ContentType="application/vnd.openxmlformats-officedocument.presentationml.notesSlide+xml"/>
  <Override PartName="/ppt/diagrams/colors9.xml" ContentType="application/vnd.openxmlformats-officedocument.drawingml.diagramColors+xml"/>
  <Override PartName="/ppt/notesSlides/notesSlide60.xml" ContentType="application/vnd.openxmlformats-officedocument.presentationml.notes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diagrams/data11.xml" ContentType="application/vnd.openxmlformats-officedocument.drawingml.diagramData+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notesSlides/notesSlide43.xml" ContentType="application/vnd.openxmlformats-officedocument.presentationml.notesSlide+xml"/>
  <Override PartName="/ppt/diagrams/data8.xml" ContentType="application/vnd.openxmlformats-officedocument.drawingml.diagramData+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diagrams/drawing9.xml" ContentType="application/vnd.ms-office.drawingml.diagramDrawing+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colors10.xml" ContentType="application/vnd.openxmlformats-officedocument.drawingml.diagramColors+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55.xml" ContentType="application/vnd.openxmlformats-officedocument.presentationml.notesSlide+xml"/>
  <Override PartName="/ppt/diagrams/data12.xml" ContentType="application/vnd.openxmlformats-officedocument.drawingml.diagramData+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notesSlides/notesSlide23.xml" ContentType="application/vnd.openxmlformats-officedocument.presentationml.notesSlide+xml"/>
  <Override PartName="/ppt/diagrams/data6.xml" ContentType="application/vnd.openxmlformats-officedocument.drawingml.diagramData+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handoutMasterIdLst>
    <p:handoutMasterId r:id="rId88"/>
  </p:handoutMasterIdLst>
  <p:sldIdLst>
    <p:sldId id="825" r:id="rId2"/>
    <p:sldId id="829" r:id="rId3"/>
    <p:sldId id="830" r:id="rId4"/>
    <p:sldId id="831" r:id="rId5"/>
    <p:sldId id="1087" r:id="rId6"/>
    <p:sldId id="833" r:id="rId7"/>
    <p:sldId id="835" r:id="rId8"/>
    <p:sldId id="836" r:id="rId9"/>
    <p:sldId id="834" r:id="rId10"/>
    <p:sldId id="908" r:id="rId11"/>
    <p:sldId id="689" r:id="rId12"/>
    <p:sldId id="690" r:id="rId13"/>
    <p:sldId id="691" r:id="rId14"/>
    <p:sldId id="692" r:id="rId15"/>
    <p:sldId id="693" r:id="rId16"/>
    <p:sldId id="1034" r:id="rId17"/>
    <p:sldId id="999" r:id="rId18"/>
    <p:sldId id="1000" r:id="rId19"/>
    <p:sldId id="1001" r:id="rId20"/>
    <p:sldId id="1002" r:id="rId21"/>
    <p:sldId id="1003" r:id="rId22"/>
    <p:sldId id="1004" r:id="rId23"/>
    <p:sldId id="1005" r:id="rId24"/>
    <p:sldId id="1006" r:id="rId25"/>
    <p:sldId id="1007" r:id="rId26"/>
    <p:sldId id="1008" r:id="rId27"/>
    <p:sldId id="1009" r:id="rId28"/>
    <p:sldId id="1010" r:id="rId29"/>
    <p:sldId id="1011" r:id="rId30"/>
    <p:sldId id="1012" r:id="rId31"/>
    <p:sldId id="1013" r:id="rId32"/>
    <p:sldId id="1014" r:id="rId33"/>
    <p:sldId id="1015" r:id="rId34"/>
    <p:sldId id="1016" r:id="rId35"/>
    <p:sldId id="1017" r:id="rId36"/>
    <p:sldId id="1018" r:id="rId37"/>
    <p:sldId id="1019" r:id="rId38"/>
    <p:sldId id="1020" r:id="rId39"/>
    <p:sldId id="1021" r:id="rId40"/>
    <p:sldId id="1054" r:id="rId41"/>
    <p:sldId id="1024" r:id="rId42"/>
    <p:sldId id="1025" r:id="rId43"/>
    <p:sldId id="1055" r:id="rId44"/>
    <p:sldId id="1056" r:id="rId45"/>
    <p:sldId id="1057" r:id="rId46"/>
    <p:sldId id="1058" r:id="rId47"/>
    <p:sldId id="1059" r:id="rId48"/>
    <p:sldId id="1060" r:id="rId49"/>
    <p:sldId id="1061" r:id="rId50"/>
    <p:sldId id="1062" r:id="rId51"/>
    <p:sldId id="1063" r:id="rId52"/>
    <p:sldId id="1064" r:id="rId53"/>
    <p:sldId id="1065" r:id="rId54"/>
    <p:sldId id="1066" r:id="rId55"/>
    <p:sldId id="1067" r:id="rId56"/>
    <p:sldId id="1068" r:id="rId57"/>
    <p:sldId id="1088" r:id="rId58"/>
    <p:sldId id="1069" r:id="rId59"/>
    <p:sldId id="1089" r:id="rId60"/>
    <p:sldId id="1070" r:id="rId61"/>
    <p:sldId id="1090" r:id="rId62"/>
    <p:sldId id="1071" r:id="rId63"/>
    <p:sldId id="1072" r:id="rId64"/>
    <p:sldId id="1073" r:id="rId65"/>
    <p:sldId id="1074" r:id="rId66"/>
    <p:sldId id="1075" r:id="rId67"/>
    <p:sldId id="1076" r:id="rId68"/>
    <p:sldId id="1091" r:id="rId69"/>
    <p:sldId id="1085" r:id="rId70"/>
    <p:sldId id="1092" r:id="rId71"/>
    <p:sldId id="1093" r:id="rId72"/>
    <p:sldId id="1077" r:id="rId73"/>
    <p:sldId id="1094" r:id="rId74"/>
    <p:sldId id="1080" r:id="rId75"/>
    <p:sldId id="1037" r:id="rId76"/>
    <p:sldId id="1038" r:id="rId77"/>
    <p:sldId id="1039" r:id="rId78"/>
    <p:sldId id="1040" r:id="rId79"/>
    <p:sldId id="1041" r:id="rId80"/>
    <p:sldId id="1042" r:id="rId81"/>
    <p:sldId id="1043" r:id="rId82"/>
    <p:sldId id="1044" r:id="rId83"/>
    <p:sldId id="1045" r:id="rId84"/>
    <p:sldId id="1046" r:id="rId85"/>
    <p:sldId id="1053" r:id="rId86"/>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66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75" autoAdjust="0"/>
    <p:restoredTop sz="83109" autoAdjust="0"/>
  </p:normalViewPr>
  <p:slideViewPr>
    <p:cSldViewPr snapToGrid="0" snapToObjects="1">
      <p:cViewPr>
        <p:scale>
          <a:sx n="66" d="100"/>
          <a:sy n="66" d="100"/>
        </p:scale>
        <p:origin x="-2250" y="-70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p:cViewPr>
        <p:scale>
          <a:sx n="66" d="100"/>
          <a:sy n="66" d="100"/>
        </p:scale>
        <p:origin x="-1020" y="21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E2A45C-6A06-4613-ADFC-9A9B79F29452}" type="doc">
      <dgm:prSet loTypeId="urn:microsoft.com/office/officeart/2005/8/layout/pyramid2" loCatId="list" qsTypeId="urn:microsoft.com/office/officeart/2005/8/quickstyle/3d7" qsCatId="3D" csTypeId="urn:microsoft.com/office/officeart/2005/8/colors/colorful1#1" csCatId="colorful" phldr="1"/>
      <dgm:spPr/>
    </dgm:pt>
    <dgm:pt modelId="{9946B620-4491-4765-A732-C18487982CD5}">
      <dgm:prSet phldrT="[Text]"/>
      <dgm:spPr/>
      <dgm:t>
        <a:bodyPr/>
        <a:lstStyle/>
        <a:p>
          <a:r>
            <a:rPr lang="en-US" dirty="0" smtClean="0"/>
            <a:t>Identify opportunities and address the popular myths that commonly stand in the way of adoption of solar technologies</a:t>
          </a:r>
          <a:endParaRPr lang="en-US" dirty="0"/>
        </a:p>
      </dgm:t>
    </dgm:pt>
    <dgm:pt modelId="{6FC2CC64-92A2-4426-AD9A-742070486929}" type="parTrans" cxnId="{14643765-8D07-4DA1-9155-A571105BF406}">
      <dgm:prSet/>
      <dgm:spPr/>
      <dgm:t>
        <a:bodyPr/>
        <a:lstStyle/>
        <a:p>
          <a:endParaRPr lang="en-US"/>
        </a:p>
      </dgm:t>
    </dgm:pt>
    <dgm:pt modelId="{236FCCA8-F932-4F72-8773-CC042F919200}" type="sibTrans" cxnId="{14643765-8D07-4DA1-9155-A571105BF406}">
      <dgm:prSet/>
      <dgm:spPr/>
      <dgm:t>
        <a:bodyPr/>
        <a:lstStyle/>
        <a:p>
          <a:endParaRPr lang="en-US"/>
        </a:p>
      </dgm:t>
    </dgm:pt>
    <dgm:pt modelId="{D4B177A6-1AB5-44CB-B3AB-1D1474D2BD9B}">
      <dgm:prSet phldrT="[Text]"/>
      <dgm:spPr/>
      <dgm:t>
        <a:bodyPr/>
        <a:lstStyle/>
        <a:p>
          <a:r>
            <a:rPr lang="en-US" dirty="0" smtClean="0"/>
            <a:t>Provide basic descriptions of common solar technologies</a:t>
          </a:r>
          <a:endParaRPr lang="en-US" dirty="0"/>
        </a:p>
      </dgm:t>
    </dgm:pt>
    <dgm:pt modelId="{87A67C5B-77AD-4880-A62D-0B81789AB67B}" type="parTrans" cxnId="{6E3D148E-4C9B-4D88-8D8C-2EFD0C7BF35B}">
      <dgm:prSet/>
      <dgm:spPr/>
      <dgm:t>
        <a:bodyPr/>
        <a:lstStyle/>
        <a:p>
          <a:endParaRPr lang="en-US"/>
        </a:p>
      </dgm:t>
    </dgm:pt>
    <dgm:pt modelId="{5A14B55A-D89A-4C58-A19E-EA7BE30F42CA}" type="sibTrans" cxnId="{6E3D148E-4C9B-4D88-8D8C-2EFD0C7BF35B}">
      <dgm:prSet/>
      <dgm:spPr/>
      <dgm:t>
        <a:bodyPr/>
        <a:lstStyle/>
        <a:p>
          <a:endParaRPr lang="en-US"/>
        </a:p>
      </dgm:t>
    </dgm:pt>
    <dgm:pt modelId="{BF3380E6-4E7D-4BBE-823C-0282C1ACF294}">
      <dgm:prSet phldrT="[Text]"/>
      <dgm:spPr/>
      <dgm:t>
        <a:bodyPr/>
        <a:lstStyle/>
        <a:p>
          <a:r>
            <a:rPr lang="en-US" dirty="0" smtClean="0"/>
            <a:t>Deliver contents of solar planning toolkit: “Solar Powering Your Community”</a:t>
          </a:r>
          <a:endParaRPr lang="en-US" dirty="0"/>
        </a:p>
      </dgm:t>
    </dgm:pt>
    <dgm:pt modelId="{566840FE-17C0-4F04-AB5E-B76D96472220}" type="parTrans" cxnId="{B2A2EED9-EAFF-4DBC-BEC1-A831AF1CF473}">
      <dgm:prSet/>
      <dgm:spPr/>
      <dgm:t>
        <a:bodyPr/>
        <a:lstStyle/>
        <a:p>
          <a:endParaRPr lang="en-US"/>
        </a:p>
      </dgm:t>
    </dgm:pt>
    <dgm:pt modelId="{85B54C43-7C42-48CD-ACCF-3241A023DD61}" type="sibTrans" cxnId="{B2A2EED9-EAFF-4DBC-BEC1-A831AF1CF473}">
      <dgm:prSet/>
      <dgm:spPr/>
      <dgm:t>
        <a:bodyPr/>
        <a:lstStyle/>
        <a:p>
          <a:endParaRPr lang="en-US"/>
        </a:p>
      </dgm:t>
    </dgm:pt>
    <dgm:pt modelId="{1AF77D37-E8B6-4951-AA78-C9B42AB3E3C3}">
      <dgm:prSet phldrT="[Text]"/>
      <dgm:spPr/>
      <dgm:t>
        <a:bodyPr/>
        <a:lstStyle/>
        <a:p>
          <a:r>
            <a:rPr lang="en-US" dirty="0" smtClean="0"/>
            <a:t>Relay information about tools and approaches that many regions are using to accelerate their solar markets</a:t>
          </a:r>
          <a:endParaRPr lang="en-US" dirty="0"/>
        </a:p>
      </dgm:t>
    </dgm:pt>
    <dgm:pt modelId="{904AA8AA-2336-4DFB-A8A6-0FC054ECFC0A}" type="parTrans" cxnId="{FE4DE77F-A784-4BDC-84D3-AC76492C3BFF}">
      <dgm:prSet/>
      <dgm:spPr/>
      <dgm:t>
        <a:bodyPr/>
        <a:lstStyle/>
        <a:p>
          <a:endParaRPr lang="en-US"/>
        </a:p>
      </dgm:t>
    </dgm:pt>
    <dgm:pt modelId="{C8A766EC-7B41-4E62-9DE7-CE6911B3327E}" type="sibTrans" cxnId="{FE4DE77F-A784-4BDC-84D3-AC76492C3BFF}">
      <dgm:prSet/>
      <dgm:spPr/>
      <dgm:t>
        <a:bodyPr/>
        <a:lstStyle/>
        <a:p>
          <a:endParaRPr lang="en-US"/>
        </a:p>
      </dgm:t>
    </dgm:pt>
    <dgm:pt modelId="{C0A35590-A033-4672-88A3-423A5020E2BA}">
      <dgm:prSet phldrT="[Text]"/>
      <dgm:spPr/>
      <dgm:t>
        <a:bodyPr/>
        <a:lstStyle/>
        <a:p>
          <a:r>
            <a:rPr lang="en-US" dirty="0" smtClean="0"/>
            <a:t>Expand your professional network to support your solar efforts</a:t>
          </a:r>
          <a:endParaRPr lang="en-US" dirty="0"/>
        </a:p>
      </dgm:t>
    </dgm:pt>
    <dgm:pt modelId="{7DF1762F-742D-441D-A7B4-E353636CEA21}" type="parTrans" cxnId="{FDDDB5C9-3356-488E-924D-5747EE34563D}">
      <dgm:prSet/>
      <dgm:spPr/>
      <dgm:t>
        <a:bodyPr/>
        <a:lstStyle/>
        <a:p>
          <a:endParaRPr lang="en-US"/>
        </a:p>
      </dgm:t>
    </dgm:pt>
    <dgm:pt modelId="{8CC0AB00-A419-4140-A8F6-33C085F5B537}" type="sibTrans" cxnId="{FDDDB5C9-3356-488E-924D-5747EE34563D}">
      <dgm:prSet/>
      <dgm:spPr/>
      <dgm:t>
        <a:bodyPr/>
        <a:lstStyle/>
        <a:p>
          <a:endParaRPr lang="en-US"/>
        </a:p>
      </dgm:t>
    </dgm:pt>
    <dgm:pt modelId="{830A7EA8-BBFB-447A-9189-1E85A95976D8}" type="pres">
      <dgm:prSet presAssocID="{2BE2A45C-6A06-4613-ADFC-9A9B79F29452}" presName="compositeShape" presStyleCnt="0">
        <dgm:presLayoutVars>
          <dgm:dir/>
          <dgm:resizeHandles/>
        </dgm:presLayoutVars>
      </dgm:prSet>
      <dgm:spPr/>
    </dgm:pt>
    <dgm:pt modelId="{ABEF9F43-B63C-4735-898B-0798C63171B2}" type="pres">
      <dgm:prSet presAssocID="{2BE2A45C-6A06-4613-ADFC-9A9B79F29452}" presName="pyramid" presStyleLbl="node1" presStyleIdx="0" presStyleCnt="1" custLinFactNeighborX="2470"/>
      <dgm:spPr/>
      <dgm:t>
        <a:bodyPr/>
        <a:lstStyle/>
        <a:p>
          <a:endParaRPr lang="en-US"/>
        </a:p>
      </dgm:t>
    </dgm:pt>
    <dgm:pt modelId="{3EDFA63A-25BF-46BF-968C-E2A84C2F3435}" type="pres">
      <dgm:prSet presAssocID="{2BE2A45C-6A06-4613-ADFC-9A9B79F29452}" presName="theList" presStyleCnt="0"/>
      <dgm:spPr/>
    </dgm:pt>
    <dgm:pt modelId="{FD43AA52-FFF0-412E-B97E-79ECE139D011}" type="pres">
      <dgm:prSet presAssocID="{9946B620-4491-4765-A732-C18487982CD5}" presName="aNode" presStyleLbl="fgAcc1" presStyleIdx="0" presStyleCnt="5" custScaleX="150255">
        <dgm:presLayoutVars>
          <dgm:bulletEnabled val="1"/>
        </dgm:presLayoutVars>
      </dgm:prSet>
      <dgm:spPr/>
      <dgm:t>
        <a:bodyPr/>
        <a:lstStyle/>
        <a:p>
          <a:endParaRPr lang="en-US"/>
        </a:p>
      </dgm:t>
    </dgm:pt>
    <dgm:pt modelId="{2D274627-453D-4716-A1CB-3BAC744C00EC}" type="pres">
      <dgm:prSet presAssocID="{9946B620-4491-4765-A732-C18487982CD5}" presName="aSpace" presStyleCnt="0"/>
      <dgm:spPr/>
    </dgm:pt>
    <dgm:pt modelId="{A044CE54-AE08-48D6-BC6E-A90337F917C5}" type="pres">
      <dgm:prSet presAssocID="{D4B177A6-1AB5-44CB-B3AB-1D1474D2BD9B}" presName="aNode" presStyleLbl="fgAcc1" presStyleIdx="1" presStyleCnt="5" custScaleX="150255">
        <dgm:presLayoutVars>
          <dgm:bulletEnabled val="1"/>
        </dgm:presLayoutVars>
      </dgm:prSet>
      <dgm:spPr/>
      <dgm:t>
        <a:bodyPr/>
        <a:lstStyle/>
        <a:p>
          <a:endParaRPr lang="en-US"/>
        </a:p>
      </dgm:t>
    </dgm:pt>
    <dgm:pt modelId="{70E3CD89-08CC-4733-AA96-3F2DD6D6102F}" type="pres">
      <dgm:prSet presAssocID="{D4B177A6-1AB5-44CB-B3AB-1D1474D2BD9B}" presName="aSpace" presStyleCnt="0"/>
      <dgm:spPr/>
    </dgm:pt>
    <dgm:pt modelId="{8E3D600C-3D4F-4653-9AA3-7DC12537FC1E}" type="pres">
      <dgm:prSet presAssocID="{BF3380E6-4E7D-4BBE-823C-0282C1ACF294}" presName="aNode" presStyleLbl="fgAcc1" presStyleIdx="2" presStyleCnt="5" custScaleX="150255">
        <dgm:presLayoutVars>
          <dgm:bulletEnabled val="1"/>
        </dgm:presLayoutVars>
      </dgm:prSet>
      <dgm:spPr/>
      <dgm:t>
        <a:bodyPr/>
        <a:lstStyle/>
        <a:p>
          <a:endParaRPr lang="en-US"/>
        </a:p>
      </dgm:t>
    </dgm:pt>
    <dgm:pt modelId="{1274D83C-1DC3-433B-9C25-A069E7404800}" type="pres">
      <dgm:prSet presAssocID="{BF3380E6-4E7D-4BBE-823C-0282C1ACF294}" presName="aSpace" presStyleCnt="0"/>
      <dgm:spPr/>
    </dgm:pt>
    <dgm:pt modelId="{B9DB69DB-20DB-4099-BE8B-302DBF8969CB}" type="pres">
      <dgm:prSet presAssocID="{1AF77D37-E8B6-4951-AA78-C9B42AB3E3C3}" presName="aNode" presStyleLbl="fgAcc1" presStyleIdx="3" presStyleCnt="5" custScaleX="150255">
        <dgm:presLayoutVars>
          <dgm:bulletEnabled val="1"/>
        </dgm:presLayoutVars>
      </dgm:prSet>
      <dgm:spPr/>
      <dgm:t>
        <a:bodyPr/>
        <a:lstStyle/>
        <a:p>
          <a:endParaRPr lang="en-US"/>
        </a:p>
      </dgm:t>
    </dgm:pt>
    <dgm:pt modelId="{CFFF4E58-391B-490E-8415-7738635D8518}" type="pres">
      <dgm:prSet presAssocID="{1AF77D37-E8B6-4951-AA78-C9B42AB3E3C3}" presName="aSpace" presStyleCnt="0"/>
      <dgm:spPr/>
    </dgm:pt>
    <dgm:pt modelId="{BEA6E065-2BF9-4339-A3DB-3A65979F28AD}" type="pres">
      <dgm:prSet presAssocID="{C0A35590-A033-4672-88A3-423A5020E2BA}" presName="aNode" presStyleLbl="fgAcc1" presStyleIdx="4" presStyleCnt="5" custScaleX="150255">
        <dgm:presLayoutVars>
          <dgm:bulletEnabled val="1"/>
        </dgm:presLayoutVars>
      </dgm:prSet>
      <dgm:spPr/>
      <dgm:t>
        <a:bodyPr/>
        <a:lstStyle/>
        <a:p>
          <a:endParaRPr lang="en-US"/>
        </a:p>
      </dgm:t>
    </dgm:pt>
    <dgm:pt modelId="{F5522121-81B1-4ADF-AB12-FAD7281296FF}" type="pres">
      <dgm:prSet presAssocID="{C0A35590-A033-4672-88A3-423A5020E2BA}" presName="aSpace" presStyleCnt="0"/>
      <dgm:spPr/>
    </dgm:pt>
  </dgm:ptLst>
  <dgm:cxnLst>
    <dgm:cxn modelId="{EC24B1B3-8A1F-482C-9CDE-E561231C7F71}" type="presOf" srcId="{BF3380E6-4E7D-4BBE-823C-0282C1ACF294}" destId="{8E3D600C-3D4F-4653-9AA3-7DC12537FC1E}" srcOrd="0" destOrd="0" presId="urn:microsoft.com/office/officeart/2005/8/layout/pyramid2"/>
    <dgm:cxn modelId="{14643765-8D07-4DA1-9155-A571105BF406}" srcId="{2BE2A45C-6A06-4613-ADFC-9A9B79F29452}" destId="{9946B620-4491-4765-A732-C18487982CD5}" srcOrd="0" destOrd="0" parTransId="{6FC2CC64-92A2-4426-AD9A-742070486929}" sibTransId="{236FCCA8-F932-4F72-8773-CC042F919200}"/>
    <dgm:cxn modelId="{1156ABBE-1EEA-4D15-B90D-4342999D2906}" type="presOf" srcId="{2BE2A45C-6A06-4613-ADFC-9A9B79F29452}" destId="{830A7EA8-BBFB-447A-9189-1E85A95976D8}" srcOrd="0" destOrd="0" presId="urn:microsoft.com/office/officeart/2005/8/layout/pyramid2"/>
    <dgm:cxn modelId="{7651C2DF-9D4D-428E-B8C3-834C7F2315E6}" type="presOf" srcId="{9946B620-4491-4765-A732-C18487982CD5}" destId="{FD43AA52-FFF0-412E-B97E-79ECE139D011}" srcOrd="0" destOrd="0" presId="urn:microsoft.com/office/officeart/2005/8/layout/pyramid2"/>
    <dgm:cxn modelId="{9CE0B239-551E-4414-A61D-0FD77D77B762}" type="presOf" srcId="{1AF77D37-E8B6-4951-AA78-C9B42AB3E3C3}" destId="{B9DB69DB-20DB-4099-BE8B-302DBF8969CB}" srcOrd="0" destOrd="0" presId="urn:microsoft.com/office/officeart/2005/8/layout/pyramid2"/>
    <dgm:cxn modelId="{A4E89965-D148-4A0E-B61B-017F70699A45}" type="presOf" srcId="{C0A35590-A033-4672-88A3-423A5020E2BA}" destId="{BEA6E065-2BF9-4339-A3DB-3A65979F28AD}" srcOrd="0" destOrd="0" presId="urn:microsoft.com/office/officeart/2005/8/layout/pyramid2"/>
    <dgm:cxn modelId="{6E3D148E-4C9B-4D88-8D8C-2EFD0C7BF35B}" srcId="{2BE2A45C-6A06-4613-ADFC-9A9B79F29452}" destId="{D4B177A6-1AB5-44CB-B3AB-1D1474D2BD9B}" srcOrd="1" destOrd="0" parTransId="{87A67C5B-77AD-4880-A62D-0B81789AB67B}" sibTransId="{5A14B55A-D89A-4C58-A19E-EA7BE30F42CA}"/>
    <dgm:cxn modelId="{FDDDB5C9-3356-488E-924D-5747EE34563D}" srcId="{2BE2A45C-6A06-4613-ADFC-9A9B79F29452}" destId="{C0A35590-A033-4672-88A3-423A5020E2BA}" srcOrd="4" destOrd="0" parTransId="{7DF1762F-742D-441D-A7B4-E353636CEA21}" sibTransId="{8CC0AB00-A419-4140-A8F6-33C085F5B537}"/>
    <dgm:cxn modelId="{B2A2EED9-EAFF-4DBC-BEC1-A831AF1CF473}" srcId="{2BE2A45C-6A06-4613-ADFC-9A9B79F29452}" destId="{BF3380E6-4E7D-4BBE-823C-0282C1ACF294}" srcOrd="2" destOrd="0" parTransId="{566840FE-17C0-4F04-AB5E-B76D96472220}" sibTransId="{85B54C43-7C42-48CD-ACCF-3241A023DD61}"/>
    <dgm:cxn modelId="{F803AA4D-51FE-497C-9D3C-401883E2D662}" type="presOf" srcId="{D4B177A6-1AB5-44CB-B3AB-1D1474D2BD9B}" destId="{A044CE54-AE08-48D6-BC6E-A90337F917C5}" srcOrd="0" destOrd="0" presId="urn:microsoft.com/office/officeart/2005/8/layout/pyramid2"/>
    <dgm:cxn modelId="{FE4DE77F-A784-4BDC-84D3-AC76492C3BFF}" srcId="{2BE2A45C-6A06-4613-ADFC-9A9B79F29452}" destId="{1AF77D37-E8B6-4951-AA78-C9B42AB3E3C3}" srcOrd="3" destOrd="0" parTransId="{904AA8AA-2336-4DFB-A8A6-0FC054ECFC0A}" sibTransId="{C8A766EC-7B41-4E62-9DE7-CE6911B3327E}"/>
    <dgm:cxn modelId="{95B4AA17-38E1-409C-8138-72BFC39F72CD}" type="presParOf" srcId="{830A7EA8-BBFB-447A-9189-1E85A95976D8}" destId="{ABEF9F43-B63C-4735-898B-0798C63171B2}" srcOrd="0" destOrd="0" presId="urn:microsoft.com/office/officeart/2005/8/layout/pyramid2"/>
    <dgm:cxn modelId="{3BE88282-2C3E-472F-AEE4-FF78ECC3889F}" type="presParOf" srcId="{830A7EA8-BBFB-447A-9189-1E85A95976D8}" destId="{3EDFA63A-25BF-46BF-968C-E2A84C2F3435}" srcOrd="1" destOrd="0" presId="urn:microsoft.com/office/officeart/2005/8/layout/pyramid2"/>
    <dgm:cxn modelId="{F1CC6CD2-1A97-4C9D-9A9B-F7C18B079587}" type="presParOf" srcId="{3EDFA63A-25BF-46BF-968C-E2A84C2F3435}" destId="{FD43AA52-FFF0-412E-B97E-79ECE139D011}" srcOrd="0" destOrd="0" presId="urn:microsoft.com/office/officeart/2005/8/layout/pyramid2"/>
    <dgm:cxn modelId="{71CAD556-FDE2-448F-9081-694572D2649C}" type="presParOf" srcId="{3EDFA63A-25BF-46BF-968C-E2A84C2F3435}" destId="{2D274627-453D-4716-A1CB-3BAC744C00EC}" srcOrd="1" destOrd="0" presId="urn:microsoft.com/office/officeart/2005/8/layout/pyramid2"/>
    <dgm:cxn modelId="{F725AF0B-2B4F-43F7-BDC3-F810A000159A}" type="presParOf" srcId="{3EDFA63A-25BF-46BF-968C-E2A84C2F3435}" destId="{A044CE54-AE08-48D6-BC6E-A90337F917C5}" srcOrd="2" destOrd="0" presId="urn:microsoft.com/office/officeart/2005/8/layout/pyramid2"/>
    <dgm:cxn modelId="{0BB02575-B3DD-4BFE-8DB1-2EACD1623C06}" type="presParOf" srcId="{3EDFA63A-25BF-46BF-968C-E2A84C2F3435}" destId="{70E3CD89-08CC-4733-AA96-3F2DD6D6102F}" srcOrd="3" destOrd="0" presId="urn:microsoft.com/office/officeart/2005/8/layout/pyramid2"/>
    <dgm:cxn modelId="{7D1D9C53-B215-4670-92C2-E65291F1C476}" type="presParOf" srcId="{3EDFA63A-25BF-46BF-968C-E2A84C2F3435}" destId="{8E3D600C-3D4F-4653-9AA3-7DC12537FC1E}" srcOrd="4" destOrd="0" presId="urn:microsoft.com/office/officeart/2005/8/layout/pyramid2"/>
    <dgm:cxn modelId="{91F40A5C-957F-41D9-BB92-63843DAEDC02}" type="presParOf" srcId="{3EDFA63A-25BF-46BF-968C-E2A84C2F3435}" destId="{1274D83C-1DC3-433B-9C25-A069E7404800}" srcOrd="5" destOrd="0" presId="urn:microsoft.com/office/officeart/2005/8/layout/pyramid2"/>
    <dgm:cxn modelId="{8349EE7D-CF7F-42D6-8973-6D0738B793E8}" type="presParOf" srcId="{3EDFA63A-25BF-46BF-968C-E2A84C2F3435}" destId="{B9DB69DB-20DB-4099-BE8B-302DBF8969CB}" srcOrd="6" destOrd="0" presId="urn:microsoft.com/office/officeart/2005/8/layout/pyramid2"/>
    <dgm:cxn modelId="{5327F12C-0E41-443E-A430-D3E7686A7EC7}" type="presParOf" srcId="{3EDFA63A-25BF-46BF-968C-E2A84C2F3435}" destId="{CFFF4E58-391B-490E-8415-7738635D8518}" srcOrd="7" destOrd="0" presId="urn:microsoft.com/office/officeart/2005/8/layout/pyramid2"/>
    <dgm:cxn modelId="{86DA594D-D74A-49B4-8593-A0AB5BC3B19F}" type="presParOf" srcId="{3EDFA63A-25BF-46BF-968C-E2A84C2F3435}" destId="{BEA6E065-2BF9-4339-A3DB-3A65979F28AD}" srcOrd="8" destOrd="0" presId="urn:microsoft.com/office/officeart/2005/8/layout/pyramid2"/>
    <dgm:cxn modelId="{3DBDBC66-7A29-40DD-A5C6-04AFC21DE3C2}" type="presParOf" srcId="{3EDFA63A-25BF-46BF-968C-E2A84C2F3435}" destId="{F5522121-81B1-4ADF-AB12-FAD7281296FF}" srcOrd="9"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2C8FC85-B481-451D-B44E-3262AF7B2F92}" type="doc">
      <dgm:prSet loTypeId="urn:microsoft.com/office/officeart/2005/8/layout/default#6" loCatId="list" qsTypeId="urn:microsoft.com/office/officeart/2005/8/quickstyle/simple1" qsCatId="simple" csTypeId="urn:microsoft.com/office/officeart/2005/8/colors/colorful1#2" csCatId="colorful"/>
      <dgm:spPr/>
      <dgm:t>
        <a:bodyPr/>
        <a:lstStyle/>
        <a:p>
          <a:endParaRPr lang="en-US"/>
        </a:p>
      </dgm:t>
    </dgm:pt>
    <dgm:pt modelId="{37417981-F3A5-4EE0-AC7E-3745224F5DA7}">
      <dgm:prSet/>
      <dgm:spPr/>
      <dgm:t>
        <a:bodyPr/>
        <a:lstStyle/>
        <a:p>
          <a:pPr rtl="0"/>
          <a:r>
            <a:rPr lang="en-US" smtClean="0"/>
            <a:t>Existence of solar manufacturing initiatives</a:t>
          </a:r>
          <a:endParaRPr lang="en-US"/>
        </a:p>
      </dgm:t>
    </dgm:pt>
    <dgm:pt modelId="{3939E006-3642-43CB-B481-A119C5F6424E}" type="parTrans" cxnId="{AF4B53D0-49F6-412E-9BD6-A41763901A2D}">
      <dgm:prSet/>
      <dgm:spPr/>
      <dgm:t>
        <a:bodyPr/>
        <a:lstStyle/>
        <a:p>
          <a:endParaRPr lang="en-US"/>
        </a:p>
      </dgm:t>
    </dgm:pt>
    <dgm:pt modelId="{998FDA48-2A57-4D80-A593-E60BB056E717}" type="sibTrans" cxnId="{AF4B53D0-49F6-412E-9BD6-A41763901A2D}">
      <dgm:prSet/>
      <dgm:spPr/>
      <dgm:t>
        <a:bodyPr/>
        <a:lstStyle/>
        <a:p>
          <a:endParaRPr lang="en-US"/>
        </a:p>
      </dgm:t>
    </dgm:pt>
    <dgm:pt modelId="{B4CE9F7F-0F88-4550-8C5B-1A520A2C62E1}">
      <dgm:prSet/>
      <dgm:spPr/>
      <dgm:t>
        <a:bodyPr/>
        <a:lstStyle/>
        <a:p>
          <a:pPr rtl="0"/>
          <a:r>
            <a:rPr lang="en-US" smtClean="0"/>
            <a:t>Existence of technology firms</a:t>
          </a:r>
          <a:endParaRPr lang="en-US"/>
        </a:p>
      </dgm:t>
    </dgm:pt>
    <dgm:pt modelId="{787F0352-EEEE-4B59-8A31-0A16D8E223CA}" type="parTrans" cxnId="{27CBB79A-932C-45D2-A6B4-BF16277AEBC9}">
      <dgm:prSet/>
      <dgm:spPr/>
      <dgm:t>
        <a:bodyPr/>
        <a:lstStyle/>
        <a:p>
          <a:endParaRPr lang="en-US"/>
        </a:p>
      </dgm:t>
    </dgm:pt>
    <dgm:pt modelId="{5ECE3F26-D2D7-4564-A4A2-37EFADFE6AAC}" type="sibTrans" cxnId="{27CBB79A-932C-45D2-A6B4-BF16277AEBC9}">
      <dgm:prSet/>
      <dgm:spPr/>
      <dgm:t>
        <a:bodyPr/>
        <a:lstStyle/>
        <a:p>
          <a:endParaRPr lang="en-US"/>
        </a:p>
      </dgm:t>
    </dgm:pt>
    <dgm:pt modelId="{340A2F0B-E22A-46DD-8BD9-92950CDC5BA0}">
      <dgm:prSet/>
      <dgm:spPr/>
      <dgm:t>
        <a:bodyPr/>
        <a:lstStyle/>
        <a:p>
          <a:pPr rtl="0"/>
          <a:r>
            <a:rPr lang="en-US" smtClean="0"/>
            <a:t>Solar Products R&amp;D</a:t>
          </a:r>
          <a:endParaRPr lang="en-US"/>
        </a:p>
      </dgm:t>
    </dgm:pt>
    <dgm:pt modelId="{0769BAFD-128C-44ED-9A67-F5A4760C2690}" type="parTrans" cxnId="{2AAC6117-61E5-42FB-8D57-D0C4AC88A369}">
      <dgm:prSet/>
      <dgm:spPr/>
      <dgm:t>
        <a:bodyPr/>
        <a:lstStyle/>
        <a:p>
          <a:endParaRPr lang="en-US"/>
        </a:p>
      </dgm:t>
    </dgm:pt>
    <dgm:pt modelId="{4A377560-3FFB-4B2E-B173-57A213F3CE0C}" type="sibTrans" cxnId="{2AAC6117-61E5-42FB-8D57-D0C4AC88A369}">
      <dgm:prSet/>
      <dgm:spPr/>
      <dgm:t>
        <a:bodyPr/>
        <a:lstStyle/>
        <a:p>
          <a:endParaRPr lang="en-US"/>
        </a:p>
      </dgm:t>
    </dgm:pt>
    <dgm:pt modelId="{C40135B0-3277-4480-B888-25CEF6547425}">
      <dgm:prSet/>
      <dgm:spPr/>
      <dgm:t>
        <a:bodyPr/>
        <a:lstStyle/>
        <a:p>
          <a:pPr rtl="0"/>
          <a:r>
            <a:rPr lang="en-US" smtClean="0"/>
            <a:t>Electricity availability and costs</a:t>
          </a:r>
          <a:endParaRPr lang="en-US"/>
        </a:p>
      </dgm:t>
    </dgm:pt>
    <dgm:pt modelId="{16F7F6DF-76C9-4A98-925A-08B7DFC8FB9A}" type="parTrans" cxnId="{664CDB3E-979E-4EB9-988E-7320F2C0CE3B}">
      <dgm:prSet/>
      <dgm:spPr/>
      <dgm:t>
        <a:bodyPr/>
        <a:lstStyle/>
        <a:p>
          <a:endParaRPr lang="en-US"/>
        </a:p>
      </dgm:t>
    </dgm:pt>
    <dgm:pt modelId="{07DE4760-1D5C-4EED-A2E7-E2A4EEADD955}" type="sibTrans" cxnId="{664CDB3E-979E-4EB9-988E-7320F2C0CE3B}">
      <dgm:prSet/>
      <dgm:spPr/>
      <dgm:t>
        <a:bodyPr/>
        <a:lstStyle/>
        <a:p>
          <a:endParaRPr lang="en-US"/>
        </a:p>
      </dgm:t>
    </dgm:pt>
    <dgm:pt modelId="{882E07AC-940C-4742-A952-E4CADD569A90}">
      <dgm:prSet/>
      <dgm:spPr/>
      <dgm:t>
        <a:bodyPr/>
        <a:lstStyle/>
        <a:p>
          <a:pPr rtl="0"/>
          <a:r>
            <a:rPr lang="en-US" smtClean="0"/>
            <a:t>Proximity to market</a:t>
          </a:r>
          <a:endParaRPr lang="en-US"/>
        </a:p>
      </dgm:t>
    </dgm:pt>
    <dgm:pt modelId="{7BE2D542-8B68-4728-B959-0D3C54BE0261}" type="parTrans" cxnId="{E18AC4FB-EC03-4309-9C89-F42D5D3F4C2E}">
      <dgm:prSet/>
      <dgm:spPr/>
      <dgm:t>
        <a:bodyPr/>
        <a:lstStyle/>
        <a:p>
          <a:endParaRPr lang="en-US"/>
        </a:p>
      </dgm:t>
    </dgm:pt>
    <dgm:pt modelId="{6CD310F3-839E-40CB-8E08-3274DBD01118}" type="sibTrans" cxnId="{E18AC4FB-EC03-4309-9C89-F42D5D3F4C2E}">
      <dgm:prSet/>
      <dgm:spPr/>
      <dgm:t>
        <a:bodyPr/>
        <a:lstStyle/>
        <a:p>
          <a:endParaRPr lang="en-US"/>
        </a:p>
      </dgm:t>
    </dgm:pt>
    <dgm:pt modelId="{74973A6B-98F9-4706-8C08-AD09E3D40477}">
      <dgm:prSet/>
      <dgm:spPr/>
      <dgm:t>
        <a:bodyPr/>
        <a:lstStyle/>
        <a:p>
          <a:pPr rtl="0"/>
          <a:r>
            <a:rPr lang="en-US" smtClean="0"/>
            <a:t>Availability of manufacturing sites</a:t>
          </a:r>
          <a:endParaRPr lang="en-US"/>
        </a:p>
      </dgm:t>
    </dgm:pt>
    <dgm:pt modelId="{3297C6BA-CBEA-47A3-B927-9D7D15EF906D}" type="parTrans" cxnId="{E9CE2045-34CF-4A4E-9019-637E29E0F595}">
      <dgm:prSet/>
      <dgm:spPr/>
      <dgm:t>
        <a:bodyPr/>
        <a:lstStyle/>
        <a:p>
          <a:endParaRPr lang="en-US"/>
        </a:p>
      </dgm:t>
    </dgm:pt>
    <dgm:pt modelId="{135182F4-E92E-4B49-8949-A75CDE71A5E6}" type="sibTrans" cxnId="{E9CE2045-34CF-4A4E-9019-637E29E0F595}">
      <dgm:prSet/>
      <dgm:spPr/>
      <dgm:t>
        <a:bodyPr/>
        <a:lstStyle/>
        <a:p>
          <a:endParaRPr lang="en-US"/>
        </a:p>
      </dgm:t>
    </dgm:pt>
    <dgm:pt modelId="{3768F141-BFF3-4D63-9C78-0DBF1FB594AB}">
      <dgm:prSet/>
      <dgm:spPr/>
      <dgm:t>
        <a:bodyPr/>
        <a:lstStyle/>
        <a:p>
          <a:pPr rtl="0"/>
          <a:r>
            <a:rPr lang="en-US" smtClean="0"/>
            <a:t>Workforce</a:t>
          </a:r>
          <a:endParaRPr lang="en-US"/>
        </a:p>
      </dgm:t>
    </dgm:pt>
    <dgm:pt modelId="{B087D017-3558-4120-B916-8B49CD3411E4}" type="parTrans" cxnId="{BD5431AF-7D36-4378-AD2B-B590A077F0DF}">
      <dgm:prSet/>
      <dgm:spPr/>
      <dgm:t>
        <a:bodyPr/>
        <a:lstStyle/>
        <a:p>
          <a:endParaRPr lang="en-US"/>
        </a:p>
      </dgm:t>
    </dgm:pt>
    <dgm:pt modelId="{9028B552-A9DF-4197-9CE1-5EF29FC70039}" type="sibTrans" cxnId="{BD5431AF-7D36-4378-AD2B-B590A077F0DF}">
      <dgm:prSet/>
      <dgm:spPr/>
      <dgm:t>
        <a:bodyPr/>
        <a:lstStyle/>
        <a:p>
          <a:endParaRPr lang="en-US"/>
        </a:p>
      </dgm:t>
    </dgm:pt>
    <dgm:pt modelId="{2AAF0132-AFD5-4AA8-AF2E-7830A8FB2BEE}">
      <dgm:prSet/>
      <dgm:spPr/>
      <dgm:t>
        <a:bodyPr/>
        <a:lstStyle/>
        <a:p>
          <a:pPr rtl="0"/>
          <a:r>
            <a:rPr lang="en-US" smtClean="0"/>
            <a:t>Manufacturing incentives </a:t>
          </a:r>
          <a:endParaRPr lang="en-US"/>
        </a:p>
      </dgm:t>
    </dgm:pt>
    <dgm:pt modelId="{6C03BBD4-96B7-4ABA-A03A-F37D657A696E}" type="parTrans" cxnId="{F787D039-2845-45DF-BED6-8F14B630B951}">
      <dgm:prSet/>
      <dgm:spPr/>
      <dgm:t>
        <a:bodyPr/>
        <a:lstStyle/>
        <a:p>
          <a:endParaRPr lang="en-US"/>
        </a:p>
      </dgm:t>
    </dgm:pt>
    <dgm:pt modelId="{544298D7-9633-4826-8027-EDEE92ADB874}" type="sibTrans" cxnId="{F787D039-2845-45DF-BED6-8F14B630B951}">
      <dgm:prSet/>
      <dgm:spPr/>
      <dgm:t>
        <a:bodyPr/>
        <a:lstStyle/>
        <a:p>
          <a:endParaRPr lang="en-US"/>
        </a:p>
      </dgm:t>
    </dgm:pt>
    <dgm:pt modelId="{7F92B380-AB78-4B73-B49F-619487EF23DF}" type="pres">
      <dgm:prSet presAssocID="{D2C8FC85-B481-451D-B44E-3262AF7B2F92}" presName="diagram" presStyleCnt="0">
        <dgm:presLayoutVars>
          <dgm:dir/>
          <dgm:resizeHandles val="exact"/>
        </dgm:presLayoutVars>
      </dgm:prSet>
      <dgm:spPr/>
      <dgm:t>
        <a:bodyPr/>
        <a:lstStyle/>
        <a:p>
          <a:endParaRPr lang="en-US"/>
        </a:p>
      </dgm:t>
    </dgm:pt>
    <dgm:pt modelId="{719EE46F-B87D-4284-98CA-AF19AEF2EB37}" type="pres">
      <dgm:prSet presAssocID="{37417981-F3A5-4EE0-AC7E-3745224F5DA7}" presName="node" presStyleLbl="node1" presStyleIdx="0" presStyleCnt="8">
        <dgm:presLayoutVars>
          <dgm:bulletEnabled val="1"/>
        </dgm:presLayoutVars>
      </dgm:prSet>
      <dgm:spPr/>
      <dgm:t>
        <a:bodyPr/>
        <a:lstStyle/>
        <a:p>
          <a:endParaRPr lang="en-US"/>
        </a:p>
      </dgm:t>
    </dgm:pt>
    <dgm:pt modelId="{75D76E05-4A8B-465A-B6AC-F57C229B83F2}" type="pres">
      <dgm:prSet presAssocID="{998FDA48-2A57-4D80-A593-E60BB056E717}" presName="sibTrans" presStyleCnt="0"/>
      <dgm:spPr/>
    </dgm:pt>
    <dgm:pt modelId="{36E939A0-9BED-417B-A793-925EBE677FAD}" type="pres">
      <dgm:prSet presAssocID="{B4CE9F7F-0F88-4550-8C5B-1A520A2C62E1}" presName="node" presStyleLbl="node1" presStyleIdx="1" presStyleCnt="8">
        <dgm:presLayoutVars>
          <dgm:bulletEnabled val="1"/>
        </dgm:presLayoutVars>
      </dgm:prSet>
      <dgm:spPr/>
      <dgm:t>
        <a:bodyPr/>
        <a:lstStyle/>
        <a:p>
          <a:endParaRPr lang="en-US"/>
        </a:p>
      </dgm:t>
    </dgm:pt>
    <dgm:pt modelId="{D33EBAD8-7EDE-48ED-A520-0B26FC1EF5F0}" type="pres">
      <dgm:prSet presAssocID="{5ECE3F26-D2D7-4564-A4A2-37EFADFE6AAC}" presName="sibTrans" presStyleCnt="0"/>
      <dgm:spPr/>
    </dgm:pt>
    <dgm:pt modelId="{6E9E7B94-73A0-469C-9E88-C78A00E628F2}" type="pres">
      <dgm:prSet presAssocID="{340A2F0B-E22A-46DD-8BD9-92950CDC5BA0}" presName="node" presStyleLbl="node1" presStyleIdx="2" presStyleCnt="8">
        <dgm:presLayoutVars>
          <dgm:bulletEnabled val="1"/>
        </dgm:presLayoutVars>
      </dgm:prSet>
      <dgm:spPr/>
      <dgm:t>
        <a:bodyPr/>
        <a:lstStyle/>
        <a:p>
          <a:endParaRPr lang="en-US"/>
        </a:p>
      </dgm:t>
    </dgm:pt>
    <dgm:pt modelId="{1A30C7C1-0E93-46E1-A9D5-E321DB95EC51}" type="pres">
      <dgm:prSet presAssocID="{4A377560-3FFB-4B2E-B173-57A213F3CE0C}" presName="sibTrans" presStyleCnt="0"/>
      <dgm:spPr/>
    </dgm:pt>
    <dgm:pt modelId="{298763C5-C709-483F-A246-42068450EA5D}" type="pres">
      <dgm:prSet presAssocID="{C40135B0-3277-4480-B888-25CEF6547425}" presName="node" presStyleLbl="node1" presStyleIdx="3" presStyleCnt="8">
        <dgm:presLayoutVars>
          <dgm:bulletEnabled val="1"/>
        </dgm:presLayoutVars>
      </dgm:prSet>
      <dgm:spPr/>
      <dgm:t>
        <a:bodyPr/>
        <a:lstStyle/>
        <a:p>
          <a:endParaRPr lang="en-US"/>
        </a:p>
      </dgm:t>
    </dgm:pt>
    <dgm:pt modelId="{7C3FBC45-BD35-451E-9B00-72DB3B37920D}" type="pres">
      <dgm:prSet presAssocID="{07DE4760-1D5C-4EED-A2E7-E2A4EEADD955}" presName="sibTrans" presStyleCnt="0"/>
      <dgm:spPr/>
    </dgm:pt>
    <dgm:pt modelId="{32DF2C27-7915-464B-A40C-19159A4FAEE9}" type="pres">
      <dgm:prSet presAssocID="{882E07AC-940C-4742-A952-E4CADD569A90}" presName="node" presStyleLbl="node1" presStyleIdx="4" presStyleCnt="8">
        <dgm:presLayoutVars>
          <dgm:bulletEnabled val="1"/>
        </dgm:presLayoutVars>
      </dgm:prSet>
      <dgm:spPr/>
      <dgm:t>
        <a:bodyPr/>
        <a:lstStyle/>
        <a:p>
          <a:endParaRPr lang="en-US"/>
        </a:p>
      </dgm:t>
    </dgm:pt>
    <dgm:pt modelId="{FDCACEC0-BF56-4336-8F91-81969B594757}" type="pres">
      <dgm:prSet presAssocID="{6CD310F3-839E-40CB-8E08-3274DBD01118}" presName="sibTrans" presStyleCnt="0"/>
      <dgm:spPr/>
    </dgm:pt>
    <dgm:pt modelId="{77C53AE6-BB4B-4EC8-A20F-A2FCE792988E}" type="pres">
      <dgm:prSet presAssocID="{74973A6B-98F9-4706-8C08-AD09E3D40477}" presName="node" presStyleLbl="node1" presStyleIdx="5" presStyleCnt="8">
        <dgm:presLayoutVars>
          <dgm:bulletEnabled val="1"/>
        </dgm:presLayoutVars>
      </dgm:prSet>
      <dgm:spPr/>
      <dgm:t>
        <a:bodyPr/>
        <a:lstStyle/>
        <a:p>
          <a:endParaRPr lang="en-US"/>
        </a:p>
      </dgm:t>
    </dgm:pt>
    <dgm:pt modelId="{A58870CC-C1B5-4A2C-9169-FF600A35513F}" type="pres">
      <dgm:prSet presAssocID="{135182F4-E92E-4B49-8949-A75CDE71A5E6}" presName="sibTrans" presStyleCnt="0"/>
      <dgm:spPr/>
    </dgm:pt>
    <dgm:pt modelId="{0356DFE8-CA03-4C58-946C-B3C664560CAF}" type="pres">
      <dgm:prSet presAssocID="{3768F141-BFF3-4D63-9C78-0DBF1FB594AB}" presName="node" presStyleLbl="node1" presStyleIdx="6" presStyleCnt="8">
        <dgm:presLayoutVars>
          <dgm:bulletEnabled val="1"/>
        </dgm:presLayoutVars>
      </dgm:prSet>
      <dgm:spPr/>
      <dgm:t>
        <a:bodyPr/>
        <a:lstStyle/>
        <a:p>
          <a:endParaRPr lang="en-US"/>
        </a:p>
      </dgm:t>
    </dgm:pt>
    <dgm:pt modelId="{E912150E-520F-4010-838C-00E73884A8F6}" type="pres">
      <dgm:prSet presAssocID="{9028B552-A9DF-4197-9CE1-5EF29FC70039}" presName="sibTrans" presStyleCnt="0"/>
      <dgm:spPr/>
    </dgm:pt>
    <dgm:pt modelId="{24FC6615-E661-4D0F-9718-0D8FD39DDCF3}" type="pres">
      <dgm:prSet presAssocID="{2AAF0132-AFD5-4AA8-AF2E-7830A8FB2BEE}" presName="node" presStyleLbl="node1" presStyleIdx="7" presStyleCnt="8">
        <dgm:presLayoutVars>
          <dgm:bulletEnabled val="1"/>
        </dgm:presLayoutVars>
      </dgm:prSet>
      <dgm:spPr/>
      <dgm:t>
        <a:bodyPr/>
        <a:lstStyle/>
        <a:p>
          <a:endParaRPr lang="en-US"/>
        </a:p>
      </dgm:t>
    </dgm:pt>
  </dgm:ptLst>
  <dgm:cxnLst>
    <dgm:cxn modelId="{3D1E229C-A883-4B70-86A3-4DF6C4D92C51}" type="presOf" srcId="{74973A6B-98F9-4706-8C08-AD09E3D40477}" destId="{77C53AE6-BB4B-4EC8-A20F-A2FCE792988E}" srcOrd="0" destOrd="0" presId="urn:microsoft.com/office/officeart/2005/8/layout/default#6"/>
    <dgm:cxn modelId="{80976D0B-F64C-42A1-B3DE-F8220916B2A0}" type="presOf" srcId="{D2C8FC85-B481-451D-B44E-3262AF7B2F92}" destId="{7F92B380-AB78-4B73-B49F-619487EF23DF}" srcOrd="0" destOrd="0" presId="urn:microsoft.com/office/officeart/2005/8/layout/default#6"/>
    <dgm:cxn modelId="{664CDB3E-979E-4EB9-988E-7320F2C0CE3B}" srcId="{D2C8FC85-B481-451D-B44E-3262AF7B2F92}" destId="{C40135B0-3277-4480-B888-25CEF6547425}" srcOrd="3" destOrd="0" parTransId="{16F7F6DF-76C9-4A98-925A-08B7DFC8FB9A}" sibTransId="{07DE4760-1D5C-4EED-A2E7-E2A4EEADD955}"/>
    <dgm:cxn modelId="{2AAC6117-61E5-42FB-8D57-D0C4AC88A369}" srcId="{D2C8FC85-B481-451D-B44E-3262AF7B2F92}" destId="{340A2F0B-E22A-46DD-8BD9-92950CDC5BA0}" srcOrd="2" destOrd="0" parTransId="{0769BAFD-128C-44ED-9A67-F5A4760C2690}" sibTransId="{4A377560-3FFB-4B2E-B173-57A213F3CE0C}"/>
    <dgm:cxn modelId="{D55FC065-149B-453C-89B8-B9DEA0843022}" type="presOf" srcId="{2AAF0132-AFD5-4AA8-AF2E-7830A8FB2BEE}" destId="{24FC6615-E661-4D0F-9718-0D8FD39DDCF3}" srcOrd="0" destOrd="0" presId="urn:microsoft.com/office/officeart/2005/8/layout/default#6"/>
    <dgm:cxn modelId="{99B89E0B-6781-4B4A-A889-182AFD3A3218}" type="presOf" srcId="{3768F141-BFF3-4D63-9C78-0DBF1FB594AB}" destId="{0356DFE8-CA03-4C58-946C-B3C664560CAF}" srcOrd="0" destOrd="0" presId="urn:microsoft.com/office/officeart/2005/8/layout/default#6"/>
    <dgm:cxn modelId="{E18AC4FB-EC03-4309-9C89-F42D5D3F4C2E}" srcId="{D2C8FC85-B481-451D-B44E-3262AF7B2F92}" destId="{882E07AC-940C-4742-A952-E4CADD569A90}" srcOrd="4" destOrd="0" parTransId="{7BE2D542-8B68-4728-B959-0D3C54BE0261}" sibTransId="{6CD310F3-839E-40CB-8E08-3274DBD01118}"/>
    <dgm:cxn modelId="{326B3F3D-1E03-412E-B3F4-E9DDAB905166}" type="presOf" srcId="{B4CE9F7F-0F88-4550-8C5B-1A520A2C62E1}" destId="{36E939A0-9BED-417B-A793-925EBE677FAD}" srcOrd="0" destOrd="0" presId="urn:microsoft.com/office/officeart/2005/8/layout/default#6"/>
    <dgm:cxn modelId="{10545382-4594-44ED-A3CA-E10AE0889711}" type="presOf" srcId="{C40135B0-3277-4480-B888-25CEF6547425}" destId="{298763C5-C709-483F-A246-42068450EA5D}" srcOrd="0" destOrd="0" presId="urn:microsoft.com/office/officeart/2005/8/layout/default#6"/>
    <dgm:cxn modelId="{AF4B53D0-49F6-412E-9BD6-A41763901A2D}" srcId="{D2C8FC85-B481-451D-B44E-3262AF7B2F92}" destId="{37417981-F3A5-4EE0-AC7E-3745224F5DA7}" srcOrd="0" destOrd="0" parTransId="{3939E006-3642-43CB-B481-A119C5F6424E}" sibTransId="{998FDA48-2A57-4D80-A593-E60BB056E717}"/>
    <dgm:cxn modelId="{3E3BFC2B-870A-413D-A464-0FDD471F4C0E}" type="presOf" srcId="{882E07AC-940C-4742-A952-E4CADD569A90}" destId="{32DF2C27-7915-464B-A40C-19159A4FAEE9}" srcOrd="0" destOrd="0" presId="urn:microsoft.com/office/officeart/2005/8/layout/default#6"/>
    <dgm:cxn modelId="{27CBB79A-932C-45D2-A6B4-BF16277AEBC9}" srcId="{D2C8FC85-B481-451D-B44E-3262AF7B2F92}" destId="{B4CE9F7F-0F88-4550-8C5B-1A520A2C62E1}" srcOrd="1" destOrd="0" parTransId="{787F0352-EEEE-4B59-8A31-0A16D8E223CA}" sibTransId="{5ECE3F26-D2D7-4564-A4A2-37EFADFE6AAC}"/>
    <dgm:cxn modelId="{F787D039-2845-45DF-BED6-8F14B630B951}" srcId="{D2C8FC85-B481-451D-B44E-3262AF7B2F92}" destId="{2AAF0132-AFD5-4AA8-AF2E-7830A8FB2BEE}" srcOrd="7" destOrd="0" parTransId="{6C03BBD4-96B7-4ABA-A03A-F37D657A696E}" sibTransId="{544298D7-9633-4826-8027-EDEE92ADB874}"/>
    <dgm:cxn modelId="{E9CE2045-34CF-4A4E-9019-637E29E0F595}" srcId="{D2C8FC85-B481-451D-B44E-3262AF7B2F92}" destId="{74973A6B-98F9-4706-8C08-AD09E3D40477}" srcOrd="5" destOrd="0" parTransId="{3297C6BA-CBEA-47A3-B927-9D7D15EF906D}" sibTransId="{135182F4-E92E-4B49-8949-A75CDE71A5E6}"/>
    <dgm:cxn modelId="{BD5431AF-7D36-4378-AD2B-B590A077F0DF}" srcId="{D2C8FC85-B481-451D-B44E-3262AF7B2F92}" destId="{3768F141-BFF3-4D63-9C78-0DBF1FB594AB}" srcOrd="6" destOrd="0" parTransId="{B087D017-3558-4120-B916-8B49CD3411E4}" sibTransId="{9028B552-A9DF-4197-9CE1-5EF29FC70039}"/>
    <dgm:cxn modelId="{FD359D6C-ECD9-4DA2-857D-765A1B221753}" type="presOf" srcId="{37417981-F3A5-4EE0-AC7E-3745224F5DA7}" destId="{719EE46F-B87D-4284-98CA-AF19AEF2EB37}" srcOrd="0" destOrd="0" presId="urn:microsoft.com/office/officeart/2005/8/layout/default#6"/>
    <dgm:cxn modelId="{5AB37BD8-A4BF-4B17-9420-F3DDCD0F4EFA}" type="presOf" srcId="{340A2F0B-E22A-46DD-8BD9-92950CDC5BA0}" destId="{6E9E7B94-73A0-469C-9E88-C78A00E628F2}" srcOrd="0" destOrd="0" presId="urn:microsoft.com/office/officeart/2005/8/layout/default#6"/>
    <dgm:cxn modelId="{B3251409-42E5-4DBA-9D2A-E011BB98A9B3}" type="presParOf" srcId="{7F92B380-AB78-4B73-B49F-619487EF23DF}" destId="{719EE46F-B87D-4284-98CA-AF19AEF2EB37}" srcOrd="0" destOrd="0" presId="urn:microsoft.com/office/officeart/2005/8/layout/default#6"/>
    <dgm:cxn modelId="{89FC0CAB-59BE-4A64-BC83-52FA8450DC1B}" type="presParOf" srcId="{7F92B380-AB78-4B73-B49F-619487EF23DF}" destId="{75D76E05-4A8B-465A-B6AC-F57C229B83F2}" srcOrd="1" destOrd="0" presId="urn:microsoft.com/office/officeart/2005/8/layout/default#6"/>
    <dgm:cxn modelId="{C994567B-F8F3-464D-88EC-690442A8064B}" type="presParOf" srcId="{7F92B380-AB78-4B73-B49F-619487EF23DF}" destId="{36E939A0-9BED-417B-A793-925EBE677FAD}" srcOrd="2" destOrd="0" presId="urn:microsoft.com/office/officeart/2005/8/layout/default#6"/>
    <dgm:cxn modelId="{5FBD39EB-1345-40FF-AD6E-92335D3632EF}" type="presParOf" srcId="{7F92B380-AB78-4B73-B49F-619487EF23DF}" destId="{D33EBAD8-7EDE-48ED-A520-0B26FC1EF5F0}" srcOrd="3" destOrd="0" presId="urn:microsoft.com/office/officeart/2005/8/layout/default#6"/>
    <dgm:cxn modelId="{666E6196-9005-47DF-9A50-CAF5D62E98D4}" type="presParOf" srcId="{7F92B380-AB78-4B73-B49F-619487EF23DF}" destId="{6E9E7B94-73A0-469C-9E88-C78A00E628F2}" srcOrd="4" destOrd="0" presId="urn:microsoft.com/office/officeart/2005/8/layout/default#6"/>
    <dgm:cxn modelId="{03B155E3-C799-48A3-A933-F259AD612A66}" type="presParOf" srcId="{7F92B380-AB78-4B73-B49F-619487EF23DF}" destId="{1A30C7C1-0E93-46E1-A9D5-E321DB95EC51}" srcOrd="5" destOrd="0" presId="urn:microsoft.com/office/officeart/2005/8/layout/default#6"/>
    <dgm:cxn modelId="{FB2CC4E7-7D9D-48F0-BB1D-5181D0F863C9}" type="presParOf" srcId="{7F92B380-AB78-4B73-B49F-619487EF23DF}" destId="{298763C5-C709-483F-A246-42068450EA5D}" srcOrd="6" destOrd="0" presId="urn:microsoft.com/office/officeart/2005/8/layout/default#6"/>
    <dgm:cxn modelId="{D2281B50-54F0-4903-9559-9605AAD53B1E}" type="presParOf" srcId="{7F92B380-AB78-4B73-B49F-619487EF23DF}" destId="{7C3FBC45-BD35-451E-9B00-72DB3B37920D}" srcOrd="7" destOrd="0" presId="urn:microsoft.com/office/officeart/2005/8/layout/default#6"/>
    <dgm:cxn modelId="{8526CC52-9F7B-4052-90B9-C98A28A3485C}" type="presParOf" srcId="{7F92B380-AB78-4B73-B49F-619487EF23DF}" destId="{32DF2C27-7915-464B-A40C-19159A4FAEE9}" srcOrd="8" destOrd="0" presId="urn:microsoft.com/office/officeart/2005/8/layout/default#6"/>
    <dgm:cxn modelId="{8EB01B70-6762-484F-B7FC-72D9CA010A24}" type="presParOf" srcId="{7F92B380-AB78-4B73-B49F-619487EF23DF}" destId="{FDCACEC0-BF56-4336-8F91-81969B594757}" srcOrd="9" destOrd="0" presId="urn:microsoft.com/office/officeart/2005/8/layout/default#6"/>
    <dgm:cxn modelId="{F176263E-5A01-41B5-B6CA-2779D1A9BA5D}" type="presParOf" srcId="{7F92B380-AB78-4B73-B49F-619487EF23DF}" destId="{77C53AE6-BB4B-4EC8-A20F-A2FCE792988E}" srcOrd="10" destOrd="0" presId="urn:microsoft.com/office/officeart/2005/8/layout/default#6"/>
    <dgm:cxn modelId="{02EB0E84-F1A0-4139-96AA-DA272354524B}" type="presParOf" srcId="{7F92B380-AB78-4B73-B49F-619487EF23DF}" destId="{A58870CC-C1B5-4A2C-9169-FF600A35513F}" srcOrd="11" destOrd="0" presId="urn:microsoft.com/office/officeart/2005/8/layout/default#6"/>
    <dgm:cxn modelId="{FBFF341D-2E16-4E61-8B19-996564005DCD}" type="presParOf" srcId="{7F92B380-AB78-4B73-B49F-619487EF23DF}" destId="{0356DFE8-CA03-4C58-946C-B3C664560CAF}" srcOrd="12" destOrd="0" presId="urn:microsoft.com/office/officeart/2005/8/layout/default#6"/>
    <dgm:cxn modelId="{508E4473-36DE-4724-853B-46B0E74FF4A9}" type="presParOf" srcId="{7F92B380-AB78-4B73-B49F-619487EF23DF}" destId="{E912150E-520F-4010-838C-00E73884A8F6}" srcOrd="13" destOrd="0" presId="urn:microsoft.com/office/officeart/2005/8/layout/default#6"/>
    <dgm:cxn modelId="{201E78B3-DD94-4D31-ACCC-70E055A567C9}" type="presParOf" srcId="{7F92B380-AB78-4B73-B49F-619487EF23DF}" destId="{24FC6615-E661-4D0F-9718-0D8FD39DDCF3}" srcOrd="14" destOrd="0" presId="urn:microsoft.com/office/officeart/2005/8/layout/defaul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12A681-BD4F-4AF2-8A3F-4247CEF4A3B6}" type="doc">
      <dgm:prSet loTypeId="urn:microsoft.com/office/officeart/2008/layout/LinedList" loCatId="list" qsTypeId="urn:microsoft.com/office/officeart/2005/8/quickstyle/simple1" qsCatId="simple" csTypeId="urn:microsoft.com/office/officeart/2005/8/colors/colorful1#3" csCatId="colorful"/>
      <dgm:spPr/>
      <dgm:t>
        <a:bodyPr/>
        <a:lstStyle/>
        <a:p>
          <a:endParaRPr lang="en-US"/>
        </a:p>
      </dgm:t>
    </dgm:pt>
    <dgm:pt modelId="{840F8FFB-8BC8-474B-A1AD-4A8844956C59}">
      <dgm:prSet/>
      <dgm:spPr/>
      <dgm:t>
        <a:bodyPr/>
        <a:lstStyle/>
        <a:p>
          <a:pPr rtl="0"/>
          <a:r>
            <a:rPr lang="en-US" smtClean="0"/>
            <a:t>Existing manufacturing and engineering base</a:t>
          </a:r>
          <a:endParaRPr lang="en-US"/>
        </a:p>
      </dgm:t>
    </dgm:pt>
    <dgm:pt modelId="{BCC321C4-B724-4239-8857-851DAA033C5C}" type="parTrans" cxnId="{8551A1FA-489B-4EB1-A547-D72A86216005}">
      <dgm:prSet/>
      <dgm:spPr/>
      <dgm:t>
        <a:bodyPr/>
        <a:lstStyle/>
        <a:p>
          <a:endParaRPr lang="en-US"/>
        </a:p>
      </dgm:t>
    </dgm:pt>
    <dgm:pt modelId="{330E7059-DCE6-4308-80AF-17095C08B1CD}" type="sibTrans" cxnId="{8551A1FA-489B-4EB1-A547-D72A86216005}">
      <dgm:prSet/>
      <dgm:spPr/>
      <dgm:t>
        <a:bodyPr/>
        <a:lstStyle/>
        <a:p>
          <a:endParaRPr lang="en-US"/>
        </a:p>
      </dgm:t>
    </dgm:pt>
    <dgm:pt modelId="{2B43C26E-ECE7-4F9D-918D-CFB90BEE5200}">
      <dgm:prSet/>
      <dgm:spPr/>
      <dgm:t>
        <a:bodyPr/>
        <a:lstStyle/>
        <a:p>
          <a:pPr rtl="0"/>
          <a:r>
            <a:rPr lang="en-US" smtClean="0"/>
            <a:t>Skilled manufacturing workforce</a:t>
          </a:r>
          <a:endParaRPr lang="en-US"/>
        </a:p>
      </dgm:t>
    </dgm:pt>
    <dgm:pt modelId="{D9C59EB0-E0D1-45D8-A7FF-3D528131E643}" type="parTrans" cxnId="{E6299686-25A6-4159-BC77-68D8448EC6DF}">
      <dgm:prSet/>
      <dgm:spPr/>
      <dgm:t>
        <a:bodyPr/>
        <a:lstStyle/>
        <a:p>
          <a:endParaRPr lang="en-US"/>
        </a:p>
      </dgm:t>
    </dgm:pt>
    <dgm:pt modelId="{C62B06E8-D57D-4146-8648-1118E51CFD84}" type="sibTrans" cxnId="{E6299686-25A6-4159-BC77-68D8448EC6DF}">
      <dgm:prSet/>
      <dgm:spPr/>
      <dgm:t>
        <a:bodyPr/>
        <a:lstStyle/>
        <a:p>
          <a:endParaRPr lang="en-US"/>
        </a:p>
      </dgm:t>
    </dgm:pt>
    <dgm:pt modelId="{1977F6AC-ADF1-4558-A3A3-68526F03A8D3}">
      <dgm:prSet/>
      <dgm:spPr/>
      <dgm:t>
        <a:bodyPr/>
        <a:lstStyle/>
        <a:p>
          <a:pPr rtl="0"/>
          <a:r>
            <a:rPr lang="en-US" smtClean="0"/>
            <a:t>Three university engineering research programs</a:t>
          </a:r>
          <a:endParaRPr lang="en-US"/>
        </a:p>
      </dgm:t>
    </dgm:pt>
    <dgm:pt modelId="{299FC948-7873-4E53-B7A3-2CB919A31598}" type="parTrans" cxnId="{5CDB6D40-6C17-444C-A382-02AA7FB01500}">
      <dgm:prSet/>
      <dgm:spPr/>
      <dgm:t>
        <a:bodyPr/>
        <a:lstStyle/>
        <a:p>
          <a:endParaRPr lang="en-US"/>
        </a:p>
      </dgm:t>
    </dgm:pt>
    <dgm:pt modelId="{CD6E3A0A-DB63-4BE4-850B-99C800224387}" type="sibTrans" cxnId="{5CDB6D40-6C17-444C-A382-02AA7FB01500}">
      <dgm:prSet/>
      <dgm:spPr/>
      <dgm:t>
        <a:bodyPr/>
        <a:lstStyle/>
        <a:p>
          <a:endParaRPr lang="en-US"/>
        </a:p>
      </dgm:t>
    </dgm:pt>
    <dgm:pt modelId="{B3450099-2555-47BC-B97A-B92EDD5AE451}">
      <dgm:prSet/>
      <dgm:spPr/>
      <dgm:t>
        <a:bodyPr/>
        <a:lstStyle/>
        <a:p>
          <a:pPr rtl="0"/>
          <a:r>
            <a:rPr lang="en-US" smtClean="0"/>
            <a:t>Abundant, high-quality water supply</a:t>
          </a:r>
          <a:endParaRPr lang="en-US"/>
        </a:p>
      </dgm:t>
    </dgm:pt>
    <dgm:pt modelId="{842D8E84-D4F4-4DD4-8DDC-232A3834A4B6}" type="parTrans" cxnId="{4B693640-B101-4D67-A13D-E5018DF85237}">
      <dgm:prSet/>
      <dgm:spPr/>
      <dgm:t>
        <a:bodyPr/>
        <a:lstStyle/>
        <a:p>
          <a:endParaRPr lang="en-US"/>
        </a:p>
      </dgm:t>
    </dgm:pt>
    <dgm:pt modelId="{153E2719-1B26-4C2C-A699-F8D8E7737806}" type="sibTrans" cxnId="{4B693640-B101-4D67-A13D-E5018DF85237}">
      <dgm:prSet/>
      <dgm:spPr/>
      <dgm:t>
        <a:bodyPr/>
        <a:lstStyle/>
        <a:p>
          <a:endParaRPr lang="en-US"/>
        </a:p>
      </dgm:t>
    </dgm:pt>
    <dgm:pt modelId="{92FA2924-3499-4A97-92BF-F7D08158695B}">
      <dgm:prSet/>
      <dgm:spPr/>
      <dgm:t>
        <a:bodyPr/>
        <a:lstStyle/>
        <a:p>
          <a:pPr rtl="0"/>
          <a:r>
            <a:rPr lang="en-US" smtClean="0"/>
            <a:t>Competitive electricity rates</a:t>
          </a:r>
          <a:endParaRPr lang="en-US"/>
        </a:p>
      </dgm:t>
    </dgm:pt>
    <dgm:pt modelId="{B2DA4E1D-2C53-48FA-8C8A-7358CC4C0F1B}" type="parTrans" cxnId="{534A9682-FE72-47B5-A321-CB54E7ACC059}">
      <dgm:prSet/>
      <dgm:spPr/>
      <dgm:t>
        <a:bodyPr/>
        <a:lstStyle/>
        <a:p>
          <a:endParaRPr lang="en-US"/>
        </a:p>
      </dgm:t>
    </dgm:pt>
    <dgm:pt modelId="{5449F1B9-439C-4EBD-B5E0-493DE9C6E2CF}" type="sibTrans" cxnId="{534A9682-FE72-47B5-A321-CB54E7ACC059}">
      <dgm:prSet/>
      <dgm:spPr/>
      <dgm:t>
        <a:bodyPr/>
        <a:lstStyle/>
        <a:p>
          <a:endParaRPr lang="en-US"/>
        </a:p>
      </dgm:t>
    </dgm:pt>
    <dgm:pt modelId="{4C889880-F8A8-450B-9E88-EA1FC83ACC77}">
      <dgm:prSet/>
      <dgm:spPr/>
      <dgm:t>
        <a:bodyPr/>
        <a:lstStyle/>
        <a:p>
          <a:pPr rtl="0"/>
          <a:r>
            <a:rPr lang="en-US" smtClean="0"/>
            <a:t>Good transportation/distribution channels and facilities</a:t>
          </a:r>
          <a:endParaRPr lang="en-US"/>
        </a:p>
      </dgm:t>
    </dgm:pt>
    <dgm:pt modelId="{AFAF4AF9-9B45-4783-948D-ED5D26D643D3}" type="parTrans" cxnId="{E31790E8-D543-4C2D-A450-CDDD823EA640}">
      <dgm:prSet/>
      <dgm:spPr/>
      <dgm:t>
        <a:bodyPr/>
        <a:lstStyle/>
        <a:p>
          <a:endParaRPr lang="en-US"/>
        </a:p>
      </dgm:t>
    </dgm:pt>
    <dgm:pt modelId="{2C25B1F7-DD07-49D5-991A-52959FA06AB0}" type="sibTrans" cxnId="{E31790E8-D543-4C2D-A450-CDDD823EA640}">
      <dgm:prSet/>
      <dgm:spPr/>
      <dgm:t>
        <a:bodyPr/>
        <a:lstStyle/>
        <a:p>
          <a:endParaRPr lang="en-US"/>
        </a:p>
      </dgm:t>
    </dgm:pt>
    <dgm:pt modelId="{F8FD5548-1443-48E2-A46F-3A55929FCA99}">
      <dgm:prSet/>
      <dgm:spPr/>
      <dgm:t>
        <a:bodyPr/>
        <a:lstStyle/>
        <a:p>
          <a:pPr rtl="0"/>
          <a:r>
            <a:rPr lang="en-US" smtClean="0"/>
            <a:t>Public/private enthusiasm and support for creating solar product</a:t>
          </a:r>
          <a:endParaRPr lang="en-US"/>
        </a:p>
      </dgm:t>
    </dgm:pt>
    <dgm:pt modelId="{213AF3A2-EC8E-4FAF-8E74-8FFF19E34C3A}" type="parTrans" cxnId="{3F50C358-61ED-4D89-B560-87504305671E}">
      <dgm:prSet/>
      <dgm:spPr/>
      <dgm:t>
        <a:bodyPr/>
        <a:lstStyle/>
        <a:p>
          <a:endParaRPr lang="en-US"/>
        </a:p>
      </dgm:t>
    </dgm:pt>
    <dgm:pt modelId="{90821706-A3A6-418E-B570-9D89545A6B71}" type="sibTrans" cxnId="{3F50C358-61ED-4D89-B560-87504305671E}">
      <dgm:prSet/>
      <dgm:spPr/>
      <dgm:t>
        <a:bodyPr/>
        <a:lstStyle/>
        <a:p>
          <a:endParaRPr lang="en-US"/>
        </a:p>
      </dgm:t>
    </dgm:pt>
    <dgm:pt modelId="{3D6DEEF3-B4F2-45B8-BFF7-08CEB95E2CA4}">
      <dgm:prSet/>
      <dgm:spPr/>
      <dgm:t>
        <a:bodyPr/>
        <a:lstStyle/>
        <a:p>
          <a:pPr rtl="0"/>
          <a:r>
            <a:rPr lang="en-US" smtClean="0"/>
            <a:t>Milwaukee-area companies already involved in solar product supply chain</a:t>
          </a:r>
          <a:endParaRPr lang="en-US"/>
        </a:p>
      </dgm:t>
    </dgm:pt>
    <dgm:pt modelId="{98FF7708-886B-413B-AE55-64986DD7C8C1}" type="parTrans" cxnId="{7D9C65A2-165D-444A-A517-9C3A4BADF1AB}">
      <dgm:prSet/>
      <dgm:spPr/>
      <dgm:t>
        <a:bodyPr/>
        <a:lstStyle/>
        <a:p>
          <a:endParaRPr lang="en-US"/>
        </a:p>
      </dgm:t>
    </dgm:pt>
    <dgm:pt modelId="{648845B1-3EE9-48EA-9239-33F263855296}" type="sibTrans" cxnId="{7D9C65A2-165D-444A-A517-9C3A4BADF1AB}">
      <dgm:prSet/>
      <dgm:spPr/>
      <dgm:t>
        <a:bodyPr/>
        <a:lstStyle/>
        <a:p>
          <a:endParaRPr lang="en-US"/>
        </a:p>
      </dgm:t>
    </dgm:pt>
    <dgm:pt modelId="{901ECE14-D67D-40F5-BEBC-323F433CB02A}">
      <dgm:prSet/>
      <dgm:spPr/>
      <dgm:t>
        <a:bodyPr/>
        <a:lstStyle/>
        <a:p>
          <a:pPr rtl="0"/>
          <a:r>
            <a:rPr lang="en-US" smtClean="0"/>
            <a:t>Utility committed to developing solar generation</a:t>
          </a:r>
          <a:endParaRPr lang="en-US"/>
        </a:p>
      </dgm:t>
    </dgm:pt>
    <dgm:pt modelId="{9B649A07-A43C-4BB7-A2F6-CF4B12A6D95D}" type="parTrans" cxnId="{D09EADEA-6570-43E3-A887-528AFDDB790E}">
      <dgm:prSet/>
      <dgm:spPr/>
      <dgm:t>
        <a:bodyPr/>
        <a:lstStyle/>
        <a:p>
          <a:endParaRPr lang="en-US"/>
        </a:p>
      </dgm:t>
    </dgm:pt>
    <dgm:pt modelId="{A51AD41C-2EFA-42D3-BEFD-26FF9DC4BFD3}" type="sibTrans" cxnId="{D09EADEA-6570-43E3-A887-528AFDDB790E}">
      <dgm:prSet/>
      <dgm:spPr/>
      <dgm:t>
        <a:bodyPr/>
        <a:lstStyle/>
        <a:p>
          <a:endParaRPr lang="en-US"/>
        </a:p>
      </dgm:t>
    </dgm:pt>
    <dgm:pt modelId="{67EB6A40-A81B-4985-BC37-AA2446443840}">
      <dgm:prSet/>
      <dgm:spPr/>
      <dgm:t>
        <a:bodyPr/>
        <a:lstStyle/>
        <a:p>
          <a:pPr rtl="0"/>
          <a:r>
            <a:rPr lang="en-US" smtClean="0"/>
            <a:t>Federal, state and city incentives</a:t>
          </a:r>
          <a:endParaRPr lang="en-US"/>
        </a:p>
      </dgm:t>
    </dgm:pt>
    <dgm:pt modelId="{5B7543B9-800F-404D-A313-D4D4FB2797A8}" type="parTrans" cxnId="{3788B40D-26F1-4161-90F2-14A3EAECBE5F}">
      <dgm:prSet/>
      <dgm:spPr/>
      <dgm:t>
        <a:bodyPr/>
        <a:lstStyle/>
        <a:p>
          <a:endParaRPr lang="en-US"/>
        </a:p>
      </dgm:t>
    </dgm:pt>
    <dgm:pt modelId="{295662AE-B78A-41A0-A2CD-C16723C1F5ED}" type="sibTrans" cxnId="{3788B40D-26F1-4161-90F2-14A3EAECBE5F}">
      <dgm:prSet/>
      <dgm:spPr/>
      <dgm:t>
        <a:bodyPr/>
        <a:lstStyle/>
        <a:p>
          <a:endParaRPr lang="en-US"/>
        </a:p>
      </dgm:t>
    </dgm:pt>
    <dgm:pt modelId="{5B629125-4B83-43B6-B51B-18525149D35F}" type="pres">
      <dgm:prSet presAssocID="{BB12A681-BD4F-4AF2-8A3F-4247CEF4A3B6}" presName="vert0" presStyleCnt="0">
        <dgm:presLayoutVars>
          <dgm:dir/>
          <dgm:animOne val="branch"/>
          <dgm:animLvl val="lvl"/>
        </dgm:presLayoutVars>
      </dgm:prSet>
      <dgm:spPr/>
      <dgm:t>
        <a:bodyPr/>
        <a:lstStyle/>
        <a:p>
          <a:endParaRPr lang="en-US"/>
        </a:p>
      </dgm:t>
    </dgm:pt>
    <dgm:pt modelId="{BEC7B17F-B99F-40C1-8349-2BF06FFEE225}" type="pres">
      <dgm:prSet presAssocID="{840F8FFB-8BC8-474B-A1AD-4A8844956C59}" presName="thickLine" presStyleLbl="alignNode1" presStyleIdx="0" presStyleCnt="10"/>
      <dgm:spPr/>
    </dgm:pt>
    <dgm:pt modelId="{EF701C89-E364-4876-A18E-3A296714C27A}" type="pres">
      <dgm:prSet presAssocID="{840F8FFB-8BC8-474B-A1AD-4A8844956C59}" presName="horz1" presStyleCnt="0"/>
      <dgm:spPr/>
    </dgm:pt>
    <dgm:pt modelId="{E3979504-7FE6-4757-B71F-91BE5477D436}" type="pres">
      <dgm:prSet presAssocID="{840F8FFB-8BC8-474B-A1AD-4A8844956C59}" presName="tx1" presStyleLbl="revTx" presStyleIdx="0" presStyleCnt="10"/>
      <dgm:spPr/>
      <dgm:t>
        <a:bodyPr/>
        <a:lstStyle/>
        <a:p>
          <a:endParaRPr lang="en-US"/>
        </a:p>
      </dgm:t>
    </dgm:pt>
    <dgm:pt modelId="{4C0C83CD-25DE-4F13-AB71-33122636BE87}" type="pres">
      <dgm:prSet presAssocID="{840F8FFB-8BC8-474B-A1AD-4A8844956C59}" presName="vert1" presStyleCnt="0"/>
      <dgm:spPr/>
    </dgm:pt>
    <dgm:pt modelId="{0DB1539E-434D-438C-83A0-769AA127EE6C}" type="pres">
      <dgm:prSet presAssocID="{2B43C26E-ECE7-4F9D-918D-CFB90BEE5200}" presName="thickLine" presStyleLbl="alignNode1" presStyleIdx="1" presStyleCnt="10"/>
      <dgm:spPr/>
    </dgm:pt>
    <dgm:pt modelId="{0D2FEECB-1ACD-4425-B7F4-522BD09457FB}" type="pres">
      <dgm:prSet presAssocID="{2B43C26E-ECE7-4F9D-918D-CFB90BEE5200}" presName="horz1" presStyleCnt="0"/>
      <dgm:spPr/>
    </dgm:pt>
    <dgm:pt modelId="{0371B4EE-40B4-41C3-A575-A6903EB17333}" type="pres">
      <dgm:prSet presAssocID="{2B43C26E-ECE7-4F9D-918D-CFB90BEE5200}" presName="tx1" presStyleLbl="revTx" presStyleIdx="1" presStyleCnt="10"/>
      <dgm:spPr/>
      <dgm:t>
        <a:bodyPr/>
        <a:lstStyle/>
        <a:p>
          <a:endParaRPr lang="en-US"/>
        </a:p>
      </dgm:t>
    </dgm:pt>
    <dgm:pt modelId="{7F8C4B53-59CD-4D84-982A-9AEF3482BC66}" type="pres">
      <dgm:prSet presAssocID="{2B43C26E-ECE7-4F9D-918D-CFB90BEE5200}" presName="vert1" presStyleCnt="0"/>
      <dgm:spPr/>
    </dgm:pt>
    <dgm:pt modelId="{233494EF-FDBF-4F22-9B31-94CE2ED97AF5}" type="pres">
      <dgm:prSet presAssocID="{1977F6AC-ADF1-4558-A3A3-68526F03A8D3}" presName="thickLine" presStyleLbl="alignNode1" presStyleIdx="2" presStyleCnt="10"/>
      <dgm:spPr/>
    </dgm:pt>
    <dgm:pt modelId="{B7B6724B-C18E-4D68-B12C-5C7F42B8588A}" type="pres">
      <dgm:prSet presAssocID="{1977F6AC-ADF1-4558-A3A3-68526F03A8D3}" presName="horz1" presStyleCnt="0"/>
      <dgm:spPr/>
    </dgm:pt>
    <dgm:pt modelId="{0246C3E3-8A1D-48CB-8820-E8F0A30ED6CE}" type="pres">
      <dgm:prSet presAssocID="{1977F6AC-ADF1-4558-A3A3-68526F03A8D3}" presName="tx1" presStyleLbl="revTx" presStyleIdx="2" presStyleCnt="10"/>
      <dgm:spPr/>
      <dgm:t>
        <a:bodyPr/>
        <a:lstStyle/>
        <a:p>
          <a:endParaRPr lang="en-US"/>
        </a:p>
      </dgm:t>
    </dgm:pt>
    <dgm:pt modelId="{2B64D66D-AC73-41FC-A13B-B8A97337F1DB}" type="pres">
      <dgm:prSet presAssocID="{1977F6AC-ADF1-4558-A3A3-68526F03A8D3}" presName="vert1" presStyleCnt="0"/>
      <dgm:spPr/>
    </dgm:pt>
    <dgm:pt modelId="{29D0103E-1D62-49C1-A1CB-6B316FDFF6B6}" type="pres">
      <dgm:prSet presAssocID="{B3450099-2555-47BC-B97A-B92EDD5AE451}" presName="thickLine" presStyleLbl="alignNode1" presStyleIdx="3" presStyleCnt="10"/>
      <dgm:spPr/>
    </dgm:pt>
    <dgm:pt modelId="{7971B54A-331C-49E9-AF41-C7EB9CA8F291}" type="pres">
      <dgm:prSet presAssocID="{B3450099-2555-47BC-B97A-B92EDD5AE451}" presName="horz1" presStyleCnt="0"/>
      <dgm:spPr/>
    </dgm:pt>
    <dgm:pt modelId="{27D189F5-49A0-4B62-9340-5D2095D3ED10}" type="pres">
      <dgm:prSet presAssocID="{B3450099-2555-47BC-B97A-B92EDD5AE451}" presName="tx1" presStyleLbl="revTx" presStyleIdx="3" presStyleCnt="10"/>
      <dgm:spPr/>
      <dgm:t>
        <a:bodyPr/>
        <a:lstStyle/>
        <a:p>
          <a:endParaRPr lang="en-US"/>
        </a:p>
      </dgm:t>
    </dgm:pt>
    <dgm:pt modelId="{CDBC9DA4-BC8C-42FD-9C5A-DACF35A62A38}" type="pres">
      <dgm:prSet presAssocID="{B3450099-2555-47BC-B97A-B92EDD5AE451}" presName="vert1" presStyleCnt="0"/>
      <dgm:spPr/>
    </dgm:pt>
    <dgm:pt modelId="{0AF5FD92-5053-4052-A9DB-3DC1ECED6E33}" type="pres">
      <dgm:prSet presAssocID="{92FA2924-3499-4A97-92BF-F7D08158695B}" presName="thickLine" presStyleLbl="alignNode1" presStyleIdx="4" presStyleCnt="10"/>
      <dgm:spPr/>
    </dgm:pt>
    <dgm:pt modelId="{19C4392D-BE8B-4F75-8DFB-7069CC024A3E}" type="pres">
      <dgm:prSet presAssocID="{92FA2924-3499-4A97-92BF-F7D08158695B}" presName="horz1" presStyleCnt="0"/>
      <dgm:spPr/>
    </dgm:pt>
    <dgm:pt modelId="{2288B2F6-ADCF-4B09-818E-6FEB18D12404}" type="pres">
      <dgm:prSet presAssocID="{92FA2924-3499-4A97-92BF-F7D08158695B}" presName="tx1" presStyleLbl="revTx" presStyleIdx="4" presStyleCnt="10"/>
      <dgm:spPr/>
      <dgm:t>
        <a:bodyPr/>
        <a:lstStyle/>
        <a:p>
          <a:endParaRPr lang="en-US"/>
        </a:p>
      </dgm:t>
    </dgm:pt>
    <dgm:pt modelId="{4E464DDE-6766-4B66-A4AE-46AA5DC315E0}" type="pres">
      <dgm:prSet presAssocID="{92FA2924-3499-4A97-92BF-F7D08158695B}" presName="vert1" presStyleCnt="0"/>
      <dgm:spPr/>
    </dgm:pt>
    <dgm:pt modelId="{13D9067B-E00B-4496-BA2F-F9A3C8DC5579}" type="pres">
      <dgm:prSet presAssocID="{4C889880-F8A8-450B-9E88-EA1FC83ACC77}" presName="thickLine" presStyleLbl="alignNode1" presStyleIdx="5" presStyleCnt="10"/>
      <dgm:spPr/>
    </dgm:pt>
    <dgm:pt modelId="{39A54A9D-2FF1-440C-87AD-A264DE6AB686}" type="pres">
      <dgm:prSet presAssocID="{4C889880-F8A8-450B-9E88-EA1FC83ACC77}" presName="horz1" presStyleCnt="0"/>
      <dgm:spPr/>
    </dgm:pt>
    <dgm:pt modelId="{345890A4-E4BA-4A1E-84FE-DDE074DB8F6D}" type="pres">
      <dgm:prSet presAssocID="{4C889880-F8A8-450B-9E88-EA1FC83ACC77}" presName="tx1" presStyleLbl="revTx" presStyleIdx="5" presStyleCnt="10"/>
      <dgm:spPr/>
      <dgm:t>
        <a:bodyPr/>
        <a:lstStyle/>
        <a:p>
          <a:endParaRPr lang="en-US"/>
        </a:p>
      </dgm:t>
    </dgm:pt>
    <dgm:pt modelId="{612D562B-6D54-4773-BD61-22E5FEB4849C}" type="pres">
      <dgm:prSet presAssocID="{4C889880-F8A8-450B-9E88-EA1FC83ACC77}" presName="vert1" presStyleCnt="0"/>
      <dgm:spPr/>
    </dgm:pt>
    <dgm:pt modelId="{5965B766-BB56-4790-A310-97D63A9AC76B}" type="pres">
      <dgm:prSet presAssocID="{F8FD5548-1443-48E2-A46F-3A55929FCA99}" presName="thickLine" presStyleLbl="alignNode1" presStyleIdx="6" presStyleCnt="10"/>
      <dgm:spPr/>
    </dgm:pt>
    <dgm:pt modelId="{2B46A46C-5798-4196-97BD-B5C5147C6015}" type="pres">
      <dgm:prSet presAssocID="{F8FD5548-1443-48E2-A46F-3A55929FCA99}" presName="horz1" presStyleCnt="0"/>
      <dgm:spPr/>
    </dgm:pt>
    <dgm:pt modelId="{9F6C890F-E3C3-4EFF-B140-276B8C33E25F}" type="pres">
      <dgm:prSet presAssocID="{F8FD5548-1443-48E2-A46F-3A55929FCA99}" presName="tx1" presStyleLbl="revTx" presStyleIdx="6" presStyleCnt="10"/>
      <dgm:spPr/>
      <dgm:t>
        <a:bodyPr/>
        <a:lstStyle/>
        <a:p>
          <a:endParaRPr lang="en-US"/>
        </a:p>
      </dgm:t>
    </dgm:pt>
    <dgm:pt modelId="{16701E31-5B41-4CB6-A755-7DC5F4644D9B}" type="pres">
      <dgm:prSet presAssocID="{F8FD5548-1443-48E2-A46F-3A55929FCA99}" presName="vert1" presStyleCnt="0"/>
      <dgm:spPr/>
    </dgm:pt>
    <dgm:pt modelId="{80BCE5B8-2EEC-49F3-B6BC-1F706DCBF583}" type="pres">
      <dgm:prSet presAssocID="{3D6DEEF3-B4F2-45B8-BFF7-08CEB95E2CA4}" presName="thickLine" presStyleLbl="alignNode1" presStyleIdx="7" presStyleCnt="10"/>
      <dgm:spPr/>
    </dgm:pt>
    <dgm:pt modelId="{4EDE2665-5211-4372-B3AE-E61E93F198A4}" type="pres">
      <dgm:prSet presAssocID="{3D6DEEF3-B4F2-45B8-BFF7-08CEB95E2CA4}" presName="horz1" presStyleCnt="0"/>
      <dgm:spPr/>
    </dgm:pt>
    <dgm:pt modelId="{88A102F2-AADD-4C89-B11F-4ADB5F45FA13}" type="pres">
      <dgm:prSet presAssocID="{3D6DEEF3-B4F2-45B8-BFF7-08CEB95E2CA4}" presName="tx1" presStyleLbl="revTx" presStyleIdx="7" presStyleCnt="10"/>
      <dgm:spPr/>
      <dgm:t>
        <a:bodyPr/>
        <a:lstStyle/>
        <a:p>
          <a:endParaRPr lang="en-US"/>
        </a:p>
      </dgm:t>
    </dgm:pt>
    <dgm:pt modelId="{C70B9671-9956-48AC-B850-8018926B4BA3}" type="pres">
      <dgm:prSet presAssocID="{3D6DEEF3-B4F2-45B8-BFF7-08CEB95E2CA4}" presName="vert1" presStyleCnt="0"/>
      <dgm:spPr/>
    </dgm:pt>
    <dgm:pt modelId="{057D6722-E603-45D6-A8C8-8CFD35CFA1EB}" type="pres">
      <dgm:prSet presAssocID="{901ECE14-D67D-40F5-BEBC-323F433CB02A}" presName="thickLine" presStyleLbl="alignNode1" presStyleIdx="8" presStyleCnt="10"/>
      <dgm:spPr/>
    </dgm:pt>
    <dgm:pt modelId="{89B4C068-548A-40E6-955F-A66B2DCD0DE8}" type="pres">
      <dgm:prSet presAssocID="{901ECE14-D67D-40F5-BEBC-323F433CB02A}" presName="horz1" presStyleCnt="0"/>
      <dgm:spPr/>
    </dgm:pt>
    <dgm:pt modelId="{6D98596B-0748-4131-BA34-7B4483A74397}" type="pres">
      <dgm:prSet presAssocID="{901ECE14-D67D-40F5-BEBC-323F433CB02A}" presName="tx1" presStyleLbl="revTx" presStyleIdx="8" presStyleCnt="10"/>
      <dgm:spPr/>
      <dgm:t>
        <a:bodyPr/>
        <a:lstStyle/>
        <a:p>
          <a:endParaRPr lang="en-US"/>
        </a:p>
      </dgm:t>
    </dgm:pt>
    <dgm:pt modelId="{431A5A0A-B1CF-4086-A4C7-8FDAC2C52023}" type="pres">
      <dgm:prSet presAssocID="{901ECE14-D67D-40F5-BEBC-323F433CB02A}" presName="vert1" presStyleCnt="0"/>
      <dgm:spPr/>
    </dgm:pt>
    <dgm:pt modelId="{D925D947-71CA-40DA-9754-F8D98B088B98}" type="pres">
      <dgm:prSet presAssocID="{67EB6A40-A81B-4985-BC37-AA2446443840}" presName="thickLine" presStyleLbl="alignNode1" presStyleIdx="9" presStyleCnt="10"/>
      <dgm:spPr/>
    </dgm:pt>
    <dgm:pt modelId="{9F6CB546-E6CB-4C8D-A665-2FD96C7BC3D5}" type="pres">
      <dgm:prSet presAssocID="{67EB6A40-A81B-4985-BC37-AA2446443840}" presName="horz1" presStyleCnt="0"/>
      <dgm:spPr/>
    </dgm:pt>
    <dgm:pt modelId="{10F55F3D-8E9A-4CCD-BEEC-DFDD96711B00}" type="pres">
      <dgm:prSet presAssocID="{67EB6A40-A81B-4985-BC37-AA2446443840}" presName="tx1" presStyleLbl="revTx" presStyleIdx="9" presStyleCnt="10"/>
      <dgm:spPr/>
      <dgm:t>
        <a:bodyPr/>
        <a:lstStyle/>
        <a:p>
          <a:endParaRPr lang="en-US"/>
        </a:p>
      </dgm:t>
    </dgm:pt>
    <dgm:pt modelId="{EDF9867D-D3AB-4801-9E72-FA75EE12A337}" type="pres">
      <dgm:prSet presAssocID="{67EB6A40-A81B-4985-BC37-AA2446443840}" presName="vert1" presStyleCnt="0"/>
      <dgm:spPr/>
    </dgm:pt>
  </dgm:ptLst>
  <dgm:cxnLst>
    <dgm:cxn modelId="{810457D5-042A-49CB-BCB1-CD96910AA79B}" type="presOf" srcId="{1977F6AC-ADF1-4558-A3A3-68526F03A8D3}" destId="{0246C3E3-8A1D-48CB-8820-E8F0A30ED6CE}" srcOrd="0" destOrd="0" presId="urn:microsoft.com/office/officeart/2008/layout/LinedList"/>
    <dgm:cxn modelId="{B9460362-C897-4731-8E91-7105478D0ACC}" type="presOf" srcId="{F8FD5548-1443-48E2-A46F-3A55929FCA99}" destId="{9F6C890F-E3C3-4EFF-B140-276B8C33E25F}" srcOrd="0" destOrd="0" presId="urn:microsoft.com/office/officeart/2008/layout/LinedList"/>
    <dgm:cxn modelId="{7D9C65A2-165D-444A-A517-9C3A4BADF1AB}" srcId="{BB12A681-BD4F-4AF2-8A3F-4247CEF4A3B6}" destId="{3D6DEEF3-B4F2-45B8-BFF7-08CEB95E2CA4}" srcOrd="7" destOrd="0" parTransId="{98FF7708-886B-413B-AE55-64986DD7C8C1}" sibTransId="{648845B1-3EE9-48EA-9239-33F263855296}"/>
    <dgm:cxn modelId="{534A9682-FE72-47B5-A321-CB54E7ACC059}" srcId="{BB12A681-BD4F-4AF2-8A3F-4247CEF4A3B6}" destId="{92FA2924-3499-4A97-92BF-F7D08158695B}" srcOrd="4" destOrd="0" parTransId="{B2DA4E1D-2C53-48FA-8C8A-7358CC4C0F1B}" sibTransId="{5449F1B9-439C-4EBD-B5E0-493DE9C6E2CF}"/>
    <dgm:cxn modelId="{3788B40D-26F1-4161-90F2-14A3EAECBE5F}" srcId="{BB12A681-BD4F-4AF2-8A3F-4247CEF4A3B6}" destId="{67EB6A40-A81B-4985-BC37-AA2446443840}" srcOrd="9" destOrd="0" parTransId="{5B7543B9-800F-404D-A313-D4D4FB2797A8}" sibTransId="{295662AE-B78A-41A0-A2CD-C16723C1F5ED}"/>
    <dgm:cxn modelId="{E9E22B6F-8E84-4009-B1A5-809A406F7CFA}" type="presOf" srcId="{BB12A681-BD4F-4AF2-8A3F-4247CEF4A3B6}" destId="{5B629125-4B83-43B6-B51B-18525149D35F}" srcOrd="0" destOrd="0" presId="urn:microsoft.com/office/officeart/2008/layout/LinedList"/>
    <dgm:cxn modelId="{6046D334-D734-4ACA-ACAB-017CE703D9D6}" type="presOf" srcId="{92FA2924-3499-4A97-92BF-F7D08158695B}" destId="{2288B2F6-ADCF-4B09-818E-6FEB18D12404}" srcOrd="0" destOrd="0" presId="urn:microsoft.com/office/officeart/2008/layout/LinedList"/>
    <dgm:cxn modelId="{829F8A2E-EB4F-48E5-B42B-6357E46DBA0F}" type="presOf" srcId="{840F8FFB-8BC8-474B-A1AD-4A8844956C59}" destId="{E3979504-7FE6-4757-B71F-91BE5477D436}" srcOrd="0" destOrd="0" presId="urn:microsoft.com/office/officeart/2008/layout/LinedList"/>
    <dgm:cxn modelId="{4B693640-B101-4D67-A13D-E5018DF85237}" srcId="{BB12A681-BD4F-4AF2-8A3F-4247CEF4A3B6}" destId="{B3450099-2555-47BC-B97A-B92EDD5AE451}" srcOrd="3" destOrd="0" parTransId="{842D8E84-D4F4-4DD4-8DDC-232A3834A4B6}" sibTransId="{153E2719-1B26-4C2C-A699-F8D8E7737806}"/>
    <dgm:cxn modelId="{EB44CED6-33CB-43F5-ADE0-1B474CEF3499}" type="presOf" srcId="{4C889880-F8A8-450B-9E88-EA1FC83ACC77}" destId="{345890A4-E4BA-4A1E-84FE-DDE074DB8F6D}" srcOrd="0" destOrd="0" presId="urn:microsoft.com/office/officeart/2008/layout/LinedList"/>
    <dgm:cxn modelId="{E6299686-25A6-4159-BC77-68D8448EC6DF}" srcId="{BB12A681-BD4F-4AF2-8A3F-4247CEF4A3B6}" destId="{2B43C26E-ECE7-4F9D-918D-CFB90BEE5200}" srcOrd="1" destOrd="0" parTransId="{D9C59EB0-E0D1-45D8-A7FF-3D528131E643}" sibTransId="{C62B06E8-D57D-4146-8648-1118E51CFD84}"/>
    <dgm:cxn modelId="{7FB43D36-07E4-4C77-8A64-B8880399EF42}" type="presOf" srcId="{901ECE14-D67D-40F5-BEBC-323F433CB02A}" destId="{6D98596B-0748-4131-BA34-7B4483A74397}" srcOrd="0" destOrd="0" presId="urn:microsoft.com/office/officeart/2008/layout/LinedList"/>
    <dgm:cxn modelId="{3F50C358-61ED-4D89-B560-87504305671E}" srcId="{BB12A681-BD4F-4AF2-8A3F-4247CEF4A3B6}" destId="{F8FD5548-1443-48E2-A46F-3A55929FCA99}" srcOrd="6" destOrd="0" parTransId="{213AF3A2-EC8E-4FAF-8E74-8FFF19E34C3A}" sibTransId="{90821706-A3A6-418E-B570-9D89545A6B71}"/>
    <dgm:cxn modelId="{E31790E8-D543-4C2D-A450-CDDD823EA640}" srcId="{BB12A681-BD4F-4AF2-8A3F-4247CEF4A3B6}" destId="{4C889880-F8A8-450B-9E88-EA1FC83ACC77}" srcOrd="5" destOrd="0" parTransId="{AFAF4AF9-9B45-4783-948D-ED5D26D643D3}" sibTransId="{2C25B1F7-DD07-49D5-991A-52959FA06AB0}"/>
    <dgm:cxn modelId="{80D465F3-F8B2-4A92-9815-3CB07D518A3D}" type="presOf" srcId="{3D6DEEF3-B4F2-45B8-BFF7-08CEB95E2CA4}" destId="{88A102F2-AADD-4C89-B11F-4ADB5F45FA13}" srcOrd="0" destOrd="0" presId="urn:microsoft.com/office/officeart/2008/layout/LinedList"/>
    <dgm:cxn modelId="{8551A1FA-489B-4EB1-A547-D72A86216005}" srcId="{BB12A681-BD4F-4AF2-8A3F-4247CEF4A3B6}" destId="{840F8FFB-8BC8-474B-A1AD-4A8844956C59}" srcOrd="0" destOrd="0" parTransId="{BCC321C4-B724-4239-8857-851DAA033C5C}" sibTransId="{330E7059-DCE6-4308-80AF-17095C08B1CD}"/>
    <dgm:cxn modelId="{5CDB6D40-6C17-444C-A382-02AA7FB01500}" srcId="{BB12A681-BD4F-4AF2-8A3F-4247CEF4A3B6}" destId="{1977F6AC-ADF1-4558-A3A3-68526F03A8D3}" srcOrd="2" destOrd="0" parTransId="{299FC948-7873-4E53-B7A3-2CB919A31598}" sibTransId="{CD6E3A0A-DB63-4BE4-850B-99C800224387}"/>
    <dgm:cxn modelId="{ED1D286E-7B9C-4182-83C8-A5299A94B21E}" type="presOf" srcId="{B3450099-2555-47BC-B97A-B92EDD5AE451}" destId="{27D189F5-49A0-4B62-9340-5D2095D3ED10}" srcOrd="0" destOrd="0" presId="urn:microsoft.com/office/officeart/2008/layout/LinedList"/>
    <dgm:cxn modelId="{4F54EA22-0BA4-4B83-9505-36D33B97CE65}" type="presOf" srcId="{67EB6A40-A81B-4985-BC37-AA2446443840}" destId="{10F55F3D-8E9A-4CCD-BEEC-DFDD96711B00}" srcOrd="0" destOrd="0" presId="urn:microsoft.com/office/officeart/2008/layout/LinedList"/>
    <dgm:cxn modelId="{5E1BE057-3161-4095-8E1B-427E46927A13}" type="presOf" srcId="{2B43C26E-ECE7-4F9D-918D-CFB90BEE5200}" destId="{0371B4EE-40B4-41C3-A575-A6903EB17333}" srcOrd="0" destOrd="0" presId="urn:microsoft.com/office/officeart/2008/layout/LinedList"/>
    <dgm:cxn modelId="{D09EADEA-6570-43E3-A887-528AFDDB790E}" srcId="{BB12A681-BD4F-4AF2-8A3F-4247CEF4A3B6}" destId="{901ECE14-D67D-40F5-BEBC-323F433CB02A}" srcOrd="8" destOrd="0" parTransId="{9B649A07-A43C-4BB7-A2F6-CF4B12A6D95D}" sibTransId="{A51AD41C-2EFA-42D3-BEFD-26FF9DC4BFD3}"/>
    <dgm:cxn modelId="{FA875307-8D84-411B-B0B4-B7396EF244B0}" type="presParOf" srcId="{5B629125-4B83-43B6-B51B-18525149D35F}" destId="{BEC7B17F-B99F-40C1-8349-2BF06FFEE225}" srcOrd="0" destOrd="0" presId="urn:microsoft.com/office/officeart/2008/layout/LinedList"/>
    <dgm:cxn modelId="{655FA168-72F5-470C-A7B1-D7E19BA21854}" type="presParOf" srcId="{5B629125-4B83-43B6-B51B-18525149D35F}" destId="{EF701C89-E364-4876-A18E-3A296714C27A}" srcOrd="1" destOrd="0" presId="urn:microsoft.com/office/officeart/2008/layout/LinedList"/>
    <dgm:cxn modelId="{BF9B9150-12E4-46EE-AF6E-FBAF8509100D}" type="presParOf" srcId="{EF701C89-E364-4876-A18E-3A296714C27A}" destId="{E3979504-7FE6-4757-B71F-91BE5477D436}" srcOrd="0" destOrd="0" presId="urn:microsoft.com/office/officeart/2008/layout/LinedList"/>
    <dgm:cxn modelId="{092672AA-EB00-4001-ABDE-F8F5A3CF5EA1}" type="presParOf" srcId="{EF701C89-E364-4876-A18E-3A296714C27A}" destId="{4C0C83CD-25DE-4F13-AB71-33122636BE87}" srcOrd="1" destOrd="0" presId="urn:microsoft.com/office/officeart/2008/layout/LinedList"/>
    <dgm:cxn modelId="{40EDD70B-8FD9-4B12-9102-FA3743BB26DA}" type="presParOf" srcId="{5B629125-4B83-43B6-B51B-18525149D35F}" destId="{0DB1539E-434D-438C-83A0-769AA127EE6C}" srcOrd="2" destOrd="0" presId="urn:microsoft.com/office/officeart/2008/layout/LinedList"/>
    <dgm:cxn modelId="{3B1466E2-6DC6-4EE4-BCC8-43B521216873}" type="presParOf" srcId="{5B629125-4B83-43B6-B51B-18525149D35F}" destId="{0D2FEECB-1ACD-4425-B7F4-522BD09457FB}" srcOrd="3" destOrd="0" presId="urn:microsoft.com/office/officeart/2008/layout/LinedList"/>
    <dgm:cxn modelId="{781BBB81-8B65-46E4-AB00-E8CAA1157116}" type="presParOf" srcId="{0D2FEECB-1ACD-4425-B7F4-522BD09457FB}" destId="{0371B4EE-40B4-41C3-A575-A6903EB17333}" srcOrd="0" destOrd="0" presId="urn:microsoft.com/office/officeart/2008/layout/LinedList"/>
    <dgm:cxn modelId="{9B5432C1-384A-428B-AC6C-63B22BC054EF}" type="presParOf" srcId="{0D2FEECB-1ACD-4425-B7F4-522BD09457FB}" destId="{7F8C4B53-59CD-4D84-982A-9AEF3482BC66}" srcOrd="1" destOrd="0" presId="urn:microsoft.com/office/officeart/2008/layout/LinedList"/>
    <dgm:cxn modelId="{3BC87CB2-066D-4EF0-93DE-A4E2172473B3}" type="presParOf" srcId="{5B629125-4B83-43B6-B51B-18525149D35F}" destId="{233494EF-FDBF-4F22-9B31-94CE2ED97AF5}" srcOrd="4" destOrd="0" presId="urn:microsoft.com/office/officeart/2008/layout/LinedList"/>
    <dgm:cxn modelId="{856275AA-5CD6-4598-8CBC-8106094EB55F}" type="presParOf" srcId="{5B629125-4B83-43B6-B51B-18525149D35F}" destId="{B7B6724B-C18E-4D68-B12C-5C7F42B8588A}" srcOrd="5" destOrd="0" presId="urn:microsoft.com/office/officeart/2008/layout/LinedList"/>
    <dgm:cxn modelId="{157262D8-DFA7-4CF1-B578-11A5013DB0A4}" type="presParOf" srcId="{B7B6724B-C18E-4D68-B12C-5C7F42B8588A}" destId="{0246C3E3-8A1D-48CB-8820-E8F0A30ED6CE}" srcOrd="0" destOrd="0" presId="urn:microsoft.com/office/officeart/2008/layout/LinedList"/>
    <dgm:cxn modelId="{F4376454-FFA6-486C-83FD-66198981CC32}" type="presParOf" srcId="{B7B6724B-C18E-4D68-B12C-5C7F42B8588A}" destId="{2B64D66D-AC73-41FC-A13B-B8A97337F1DB}" srcOrd="1" destOrd="0" presId="urn:microsoft.com/office/officeart/2008/layout/LinedList"/>
    <dgm:cxn modelId="{0830230A-C5BE-4F99-8AEC-60A8529EF037}" type="presParOf" srcId="{5B629125-4B83-43B6-B51B-18525149D35F}" destId="{29D0103E-1D62-49C1-A1CB-6B316FDFF6B6}" srcOrd="6" destOrd="0" presId="urn:microsoft.com/office/officeart/2008/layout/LinedList"/>
    <dgm:cxn modelId="{FB616D34-851F-41D9-A5AF-306DC1B93A37}" type="presParOf" srcId="{5B629125-4B83-43B6-B51B-18525149D35F}" destId="{7971B54A-331C-49E9-AF41-C7EB9CA8F291}" srcOrd="7" destOrd="0" presId="urn:microsoft.com/office/officeart/2008/layout/LinedList"/>
    <dgm:cxn modelId="{F55F392A-8788-405E-B81F-EC615B9A89B0}" type="presParOf" srcId="{7971B54A-331C-49E9-AF41-C7EB9CA8F291}" destId="{27D189F5-49A0-4B62-9340-5D2095D3ED10}" srcOrd="0" destOrd="0" presId="urn:microsoft.com/office/officeart/2008/layout/LinedList"/>
    <dgm:cxn modelId="{18E445EC-A1B4-4A39-AA8D-2E12B2B7F07E}" type="presParOf" srcId="{7971B54A-331C-49E9-AF41-C7EB9CA8F291}" destId="{CDBC9DA4-BC8C-42FD-9C5A-DACF35A62A38}" srcOrd="1" destOrd="0" presId="urn:microsoft.com/office/officeart/2008/layout/LinedList"/>
    <dgm:cxn modelId="{08269174-5674-4615-A895-9FF2169752B3}" type="presParOf" srcId="{5B629125-4B83-43B6-B51B-18525149D35F}" destId="{0AF5FD92-5053-4052-A9DB-3DC1ECED6E33}" srcOrd="8" destOrd="0" presId="urn:microsoft.com/office/officeart/2008/layout/LinedList"/>
    <dgm:cxn modelId="{665771E3-F3B7-4FBD-9025-F508889651FE}" type="presParOf" srcId="{5B629125-4B83-43B6-B51B-18525149D35F}" destId="{19C4392D-BE8B-4F75-8DFB-7069CC024A3E}" srcOrd="9" destOrd="0" presId="urn:microsoft.com/office/officeart/2008/layout/LinedList"/>
    <dgm:cxn modelId="{6704FE3B-0052-4CBB-952F-D19DBDE648C3}" type="presParOf" srcId="{19C4392D-BE8B-4F75-8DFB-7069CC024A3E}" destId="{2288B2F6-ADCF-4B09-818E-6FEB18D12404}" srcOrd="0" destOrd="0" presId="urn:microsoft.com/office/officeart/2008/layout/LinedList"/>
    <dgm:cxn modelId="{101C02F6-3D07-4D18-BC1C-A5E597C7AD2C}" type="presParOf" srcId="{19C4392D-BE8B-4F75-8DFB-7069CC024A3E}" destId="{4E464DDE-6766-4B66-A4AE-46AA5DC315E0}" srcOrd="1" destOrd="0" presId="urn:microsoft.com/office/officeart/2008/layout/LinedList"/>
    <dgm:cxn modelId="{591D9F39-E092-4ABA-BB9B-59F44DAA125E}" type="presParOf" srcId="{5B629125-4B83-43B6-B51B-18525149D35F}" destId="{13D9067B-E00B-4496-BA2F-F9A3C8DC5579}" srcOrd="10" destOrd="0" presId="urn:microsoft.com/office/officeart/2008/layout/LinedList"/>
    <dgm:cxn modelId="{A7CD0F18-1EAC-44BC-B507-C6B5B7891023}" type="presParOf" srcId="{5B629125-4B83-43B6-B51B-18525149D35F}" destId="{39A54A9D-2FF1-440C-87AD-A264DE6AB686}" srcOrd="11" destOrd="0" presId="urn:microsoft.com/office/officeart/2008/layout/LinedList"/>
    <dgm:cxn modelId="{52EDFEAB-A361-4242-91D5-EC424ABD3E29}" type="presParOf" srcId="{39A54A9D-2FF1-440C-87AD-A264DE6AB686}" destId="{345890A4-E4BA-4A1E-84FE-DDE074DB8F6D}" srcOrd="0" destOrd="0" presId="urn:microsoft.com/office/officeart/2008/layout/LinedList"/>
    <dgm:cxn modelId="{C2F1C559-A0A6-481C-A36D-9D39BC479B05}" type="presParOf" srcId="{39A54A9D-2FF1-440C-87AD-A264DE6AB686}" destId="{612D562B-6D54-4773-BD61-22E5FEB4849C}" srcOrd="1" destOrd="0" presId="urn:microsoft.com/office/officeart/2008/layout/LinedList"/>
    <dgm:cxn modelId="{85350596-8325-42DB-8658-3D10BFF6B093}" type="presParOf" srcId="{5B629125-4B83-43B6-B51B-18525149D35F}" destId="{5965B766-BB56-4790-A310-97D63A9AC76B}" srcOrd="12" destOrd="0" presId="urn:microsoft.com/office/officeart/2008/layout/LinedList"/>
    <dgm:cxn modelId="{33A388D2-4C80-4270-9E9F-697CA7CEE723}" type="presParOf" srcId="{5B629125-4B83-43B6-B51B-18525149D35F}" destId="{2B46A46C-5798-4196-97BD-B5C5147C6015}" srcOrd="13" destOrd="0" presId="urn:microsoft.com/office/officeart/2008/layout/LinedList"/>
    <dgm:cxn modelId="{C1635996-8358-44D8-BA6B-CBC18ADE6132}" type="presParOf" srcId="{2B46A46C-5798-4196-97BD-B5C5147C6015}" destId="{9F6C890F-E3C3-4EFF-B140-276B8C33E25F}" srcOrd="0" destOrd="0" presId="urn:microsoft.com/office/officeart/2008/layout/LinedList"/>
    <dgm:cxn modelId="{1DF2DE2B-B521-4A29-85D3-B00543E54450}" type="presParOf" srcId="{2B46A46C-5798-4196-97BD-B5C5147C6015}" destId="{16701E31-5B41-4CB6-A755-7DC5F4644D9B}" srcOrd="1" destOrd="0" presId="urn:microsoft.com/office/officeart/2008/layout/LinedList"/>
    <dgm:cxn modelId="{62E45E3D-6611-444D-BA18-611D3E47DE47}" type="presParOf" srcId="{5B629125-4B83-43B6-B51B-18525149D35F}" destId="{80BCE5B8-2EEC-49F3-B6BC-1F706DCBF583}" srcOrd="14" destOrd="0" presId="urn:microsoft.com/office/officeart/2008/layout/LinedList"/>
    <dgm:cxn modelId="{E05D9BD4-3E3D-4C92-B193-B43F117EA6C6}" type="presParOf" srcId="{5B629125-4B83-43B6-B51B-18525149D35F}" destId="{4EDE2665-5211-4372-B3AE-E61E93F198A4}" srcOrd="15" destOrd="0" presId="urn:microsoft.com/office/officeart/2008/layout/LinedList"/>
    <dgm:cxn modelId="{FDB766EF-49F5-45D7-90EE-09FA2C69DE5A}" type="presParOf" srcId="{4EDE2665-5211-4372-B3AE-E61E93F198A4}" destId="{88A102F2-AADD-4C89-B11F-4ADB5F45FA13}" srcOrd="0" destOrd="0" presId="urn:microsoft.com/office/officeart/2008/layout/LinedList"/>
    <dgm:cxn modelId="{DBB4398E-5EB1-4243-A832-053FA0A19947}" type="presParOf" srcId="{4EDE2665-5211-4372-B3AE-E61E93F198A4}" destId="{C70B9671-9956-48AC-B850-8018926B4BA3}" srcOrd="1" destOrd="0" presId="urn:microsoft.com/office/officeart/2008/layout/LinedList"/>
    <dgm:cxn modelId="{5ECEB6E7-F8B7-490E-93FE-B346DE3F6046}" type="presParOf" srcId="{5B629125-4B83-43B6-B51B-18525149D35F}" destId="{057D6722-E603-45D6-A8C8-8CFD35CFA1EB}" srcOrd="16" destOrd="0" presId="urn:microsoft.com/office/officeart/2008/layout/LinedList"/>
    <dgm:cxn modelId="{BE261EA0-087B-42BE-9197-4DDAA09D3470}" type="presParOf" srcId="{5B629125-4B83-43B6-B51B-18525149D35F}" destId="{89B4C068-548A-40E6-955F-A66B2DCD0DE8}" srcOrd="17" destOrd="0" presId="urn:microsoft.com/office/officeart/2008/layout/LinedList"/>
    <dgm:cxn modelId="{DBD715B6-F3AD-432E-9B94-DE65B83E12D3}" type="presParOf" srcId="{89B4C068-548A-40E6-955F-A66B2DCD0DE8}" destId="{6D98596B-0748-4131-BA34-7B4483A74397}" srcOrd="0" destOrd="0" presId="urn:microsoft.com/office/officeart/2008/layout/LinedList"/>
    <dgm:cxn modelId="{B0E6C388-0AF7-4FF0-8492-39C464B43ED0}" type="presParOf" srcId="{89B4C068-548A-40E6-955F-A66B2DCD0DE8}" destId="{431A5A0A-B1CF-4086-A4C7-8FDAC2C52023}" srcOrd="1" destOrd="0" presId="urn:microsoft.com/office/officeart/2008/layout/LinedList"/>
    <dgm:cxn modelId="{E5B1147F-4CFE-4856-8C15-D40E98FA5ED8}" type="presParOf" srcId="{5B629125-4B83-43B6-B51B-18525149D35F}" destId="{D925D947-71CA-40DA-9754-F8D98B088B98}" srcOrd="18" destOrd="0" presId="urn:microsoft.com/office/officeart/2008/layout/LinedList"/>
    <dgm:cxn modelId="{48708B0B-E3A6-4A72-B063-FA3899BD0424}" type="presParOf" srcId="{5B629125-4B83-43B6-B51B-18525149D35F}" destId="{9F6CB546-E6CB-4C8D-A665-2FD96C7BC3D5}" srcOrd="19" destOrd="0" presId="urn:microsoft.com/office/officeart/2008/layout/LinedList"/>
    <dgm:cxn modelId="{BD49BF35-306F-4A11-874C-B85CD42E24A8}" type="presParOf" srcId="{9F6CB546-E6CB-4C8D-A665-2FD96C7BC3D5}" destId="{10F55F3D-8E9A-4CCD-BEEC-DFDD96711B00}" srcOrd="0" destOrd="0" presId="urn:microsoft.com/office/officeart/2008/layout/LinedList"/>
    <dgm:cxn modelId="{B00C9C09-699F-4394-A5B3-955632889038}" type="presParOf" srcId="{9F6CB546-E6CB-4C8D-A665-2FD96C7BC3D5}" destId="{EDF9867D-D3AB-4801-9E72-FA75EE12A337}"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2025B5-7FD6-4122-A965-C044ED834396}" type="doc">
      <dgm:prSet loTypeId="urn:microsoft.com/office/officeart/2005/8/layout/hList1" loCatId="list" qsTypeId="urn:microsoft.com/office/officeart/2005/8/quickstyle/simple1" qsCatId="simple" csTypeId="urn:microsoft.com/office/officeart/2005/8/colors/colorful1#6" csCatId="colorful"/>
      <dgm:spPr/>
      <dgm:t>
        <a:bodyPr/>
        <a:lstStyle/>
        <a:p>
          <a:endParaRPr lang="en-US"/>
        </a:p>
      </dgm:t>
    </dgm:pt>
    <dgm:pt modelId="{E9D0DA4A-B15B-425E-A0D2-C2FFD5360E5F}">
      <dgm:prSet/>
      <dgm:spPr/>
      <dgm:t>
        <a:bodyPr/>
        <a:lstStyle/>
        <a:p>
          <a:pPr rtl="0"/>
          <a:r>
            <a:rPr lang="en-US" smtClean="0"/>
            <a:t>Strength and expertise in metals manufacturing that can be leveraged into: </a:t>
          </a:r>
          <a:endParaRPr lang="en-US"/>
        </a:p>
      </dgm:t>
    </dgm:pt>
    <dgm:pt modelId="{037FBB0C-447B-498F-A6ED-8076866A652D}" type="parTrans" cxnId="{18FD022F-8B8C-471D-AD26-CAB617F425FA}">
      <dgm:prSet/>
      <dgm:spPr/>
      <dgm:t>
        <a:bodyPr/>
        <a:lstStyle/>
        <a:p>
          <a:endParaRPr lang="en-US"/>
        </a:p>
      </dgm:t>
    </dgm:pt>
    <dgm:pt modelId="{EFE0CFB7-22BB-4AB5-B76B-25EF0ED903D7}" type="sibTrans" cxnId="{18FD022F-8B8C-471D-AD26-CAB617F425FA}">
      <dgm:prSet/>
      <dgm:spPr/>
      <dgm:t>
        <a:bodyPr/>
        <a:lstStyle/>
        <a:p>
          <a:endParaRPr lang="en-US"/>
        </a:p>
      </dgm:t>
    </dgm:pt>
    <dgm:pt modelId="{618CB4A5-BAE5-4361-A090-8FD6C06FAA72}">
      <dgm:prSet/>
      <dgm:spPr/>
      <dgm:t>
        <a:bodyPr/>
        <a:lstStyle/>
        <a:p>
          <a:pPr rtl="0"/>
          <a:r>
            <a:rPr lang="en-US" smtClean="0"/>
            <a:t>Fittings, valves and tanks</a:t>
          </a:r>
          <a:endParaRPr lang="en-US"/>
        </a:p>
      </dgm:t>
    </dgm:pt>
    <dgm:pt modelId="{B17532B9-0A57-411C-B73F-6340CF664789}" type="parTrans" cxnId="{28B0117B-2BED-476F-9927-CF2CC38CE755}">
      <dgm:prSet/>
      <dgm:spPr/>
      <dgm:t>
        <a:bodyPr/>
        <a:lstStyle/>
        <a:p>
          <a:endParaRPr lang="en-US"/>
        </a:p>
      </dgm:t>
    </dgm:pt>
    <dgm:pt modelId="{1F9B1FF7-6756-4A9C-885A-8AA9BDE01C58}" type="sibTrans" cxnId="{28B0117B-2BED-476F-9927-CF2CC38CE755}">
      <dgm:prSet/>
      <dgm:spPr/>
      <dgm:t>
        <a:bodyPr/>
        <a:lstStyle/>
        <a:p>
          <a:endParaRPr lang="en-US"/>
        </a:p>
      </dgm:t>
    </dgm:pt>
    <dgm:pt modelId="{FED87F08-CE3B-49F3-8455-3F51AA61E525}">
      <dgm:prSet/>
      <dgm:spPr/>
      <dgm:t>
        <a:bodyPr/>
        <a:lstStyle/>
        <a:p>
          <a:pPr rtl="0"/>
          <a:r>
            <a:rPr lang="en-US" smtClean="0"/>
            <a:t>Assembly of frames</a:t>
          </a:r>
          <a:endParaRPr lang="en-US"/>
        </a:p>
      </dgm:t>
    </dgm:pt>
    <dgm:pt modelId="{2E476041-9D39-4113-978E-F3085D767899}" type="parTrans" cxnId="{D88E6758-F448-4464-BB16-AAE02C2ECD70}">
      <dgm:prSet/>
      <dgm:spPr/>
      <dgm:t>
        <a:bodyPr/>
        <a:lstStyle/>
        <a:p>
          <a:endParaRPr lang="en-US"/>
        </a:p>
      </dgm:t>
    </dgm:pt>
    <dgm:pt modelId="{17743415-C973-453F-9815-AAA176A197F4}" type="sibTrans" cxnId="{D88E6758-F448-4464-BB16-AAE02C2ECD70}">
      <dgm:prSet/>
      <dgm:spPr/>
      <dgm:t>
        <a:bodyPr/>
        <a:lstStyle/>
        <a:p>
          <a:endParaRPr lang="en-US"/>
        </a:p>
      </dgm:t>
    </dgm:pt>
    <dgm:pt modelId="{FAB7AB4C-15B4-49FA-840E-28D1F981AE1E}">
      <dgm:prSet/>
      <dgm:spPr/>
      <dgm:t>
        <a:bodyPr/>
        <a:lstStyle/>
        <a:p>
          <a:pPr rtl="0"/>
          <a:r>
            <a:rPr lang="en-US" smtClean="0"/>
            <a:t>Mounting  and tracking systems</a:t>
          </a:r>
          <a:endParaRPr lang="en-US"/>
        </a:p>
      </dgm:t>
    </dgm:pt>
    <dgm:pt modelId="{53A72496-0A19-4F74-95EF-CA049420694B}" type="parTrans" cxnId="{D7485338-ACAD-4B52-B319-B4C45E54737E}">
      <dgm:prSet/>
      <dgm:spPr/>
      <dgm:t>
        <a:bodyPr/>
        <a:lstStyle/>
        <a:p>
          <a:endParaRPr lang="en-US"/>
        </a:p>
      </dgm:t>
    </dgm:pt>
    <dgm:pt modelId="{70E39473-3C79-4975-ABB3-55EAD293A572}" type="sibTrans" cxnId="{D7485338-ACAD-4B52-B319-B4C45E54737E}">
      <dgm:prSet/>
      <dgm:spPr/>
      <dgm:t>
        <a:bodyPr/>
        <a:lstStyle/>
        <a:p>
          <a:endParaRPr lang="en-US"/>
        </a:p>
      </dgm:t>
    </dgm:pt>
    <dgm:pt modelId="{1EC8D6BF-7927-4CAF-8CFE-76B11D3186B7}">
      <dgm:prSet/>
      <dgm:spPr/>
      <dgm:t>
        <a:bodyPr/>
        <a:lstStyle/>
        <a:p>
          <a:pPr rtl="0"/>
          <a:r>
            <a:rPr lang="en-US" smtClean="0"/>
            <a:t>Experience in electronics can be leveraged into: </a:t>
          </a:r>
          <a:endParaRPr lang="en-US"/>
        </a:p>
      </dgm:t>
    </dgm:pt>
    <dgm:pt modelId="{10AF2646-52F6-47BB-A662-4791AAE4BBF2}" type="parTrans" cxnId="{5558A583-5E40-44D4-B408-EB78F5C424EA}">
      <dgm:prSet/>
      <dgm:spPr/>
      <dgm:t>
        <a:bodyPr/>
        <a:lstStyle/>
        <a:p>
          <a:endParaRPr lang="en-US"/>
        </a:p>
      </dgm:t>
    </dgm:pt>
    <dgm:pt modelId="{DC77550A-D22C-4F81-A988-E86DD1E1A4B6}" type="sibTrans" cxnId="{5558A583-5E40-44D4-B408-EB78F5C424EA}">
      <dgm:prSet/>
      <dgm:spPr/>
      <dgm:t>
        <a:bodyPr/>
        <a:lstStyle/>
        <a:p>
          <a:endParaRPr lang="en-US"/>
        </a:p>
      </dgm:t>
    </dgm:pt>
    <dgm:pt modelId="{CCE11E2E-A286-4FDB-B44D-5AABEE462BB2}">
      <dgm:prSet/>
      <dgm:spPr/>
      <dgm:t>
        <a:bodyPr/>
        <a:lstStyle/>
        <a:p>
          <a:pPr rtl="0"/>
          <a:r>
            <a:rPr lang="en-US" smtClean="0"/>
            <a:t>Controllers</a:t>
          </a:r>
          <a:endParaRPr lang="en-US"/>
        </a:p>
      </dgm:t>
    </dgm:pt>
    <dgm:pt modelId="{8EB84159-ECB7-4FF8-B057-43D519E3CB7F}" type="parTrans" cxnId="{94B017F6-C2B3-4865-A6D7-039644A80607}">
      <dgm:prSet/>
      <dgm:spPr/>
      <dgm:t>
        <a:bodyPr/>
        <a:lstStyle/>
        <a:p>
          <a:endParaRPr lang="en-US"/>
        </a:p>
      </dgm:t>
    </dgm:pt>
    <dgm:pt modelId="{25DC4A66-620C-467C-A662-E1B8714ED2C3}" type="sibTrans" cxnId="{94B017F6-C2B3-4865-A6D7-039644A80607}">
      <dgm:prSet/>
      <dgm:spPr/>
      <dgm:t>
        <a:bodyPr/>
        <a:lstStyle/>
        <a:p>
          <a:endParaRPr lang="en-US"/>
        </a:p>
      </dgm:t>
    </dgm:pt>
    <dgm:pt modelId="{AF60A80F-A577-4A70-A2AC-3333B881AD0D}">
      <dgm:prSet/>
      <dgm:spPr/>
      <dgm:t>
        <a:bodyPr/>
        <a:lstStyle/>
        <a:p>
          <a:pPr rtl="0"/>
          <a:r>
            <a:rPr lang="en-US" smtClean="0"/>
            <a:t>Inverters</a:t>
          </a:r>
          <a:endParaRPr lang="en-US"/>
        </a:p>
      </dgm:t>
    </dgm:pt>
    <dgm:pt modelId="{2231D2E9-0661-482D-B2B4-4FCFD716176A}" type="parTrans" cxnId="{3DA57945-14FD-4866-8BDD-270E31BDF085}">
      <dgm:prSet/>
      <dgm:spPr/>
      <dgm:t>
        <a:bodyPr/>
        <a:lstStyle/>
        <a:p>
          <a:endParaRPr lang="en-US"/>
        </a:p>
      </dgm:t>
    </dgm:pt>
    <dgm:pt modelId="{693F6FA4-1B41-463C-B47E-18091A9FE394}" type="sibTrans" cxnId="{3DA57945-14FD-4866-8BDD-270E31BDF085}">
      <dgm:prSet/>
      <dgm:spPr/>
      <dgm:t>
        <a:bodyPr/>
        <a:lstStyle/>
        <a:p>
          <a:endParaRPr lang="en-US"/>
        </a:p>
      </dgm:t>
    </dgm:pt>
    <dgm:pt modelId="{AF3D998E-0B24-4345-9AB9-4E56E997458A}" type="pres">
      <dgm:prSet presAssocID="{0E2025B5-7FD6-4122-A965-C044ED834396}" presName="Name0" presStyleCnt="0">
        <dgm:presLayoutVars>
          <dgm:dir/>
          <dgm:animLvl val="lvl"/>
          <dgm:resizeHandles val="exact"/>
        </dgm:presLayoutVars>
      </dgm:prSet>
      <dgm:spPr/>
      <dgm:t>
        <a:bodyPr/>
        <a:lstStyle/>
        <a:p>
          <a:endParaRPr lang="en-US"/>
        </a:p>
      </dgm:t>
    </dgm:pt>
    <dgm:pt modelId="{7C470328-8485-4390-8CBD-CE0909502F7B}" type="pres">
      <dgm:prSet presAssocID="{E9D0DA4A-B15B-425E-A0D2-C2FFD5360E5F}" presName="composite" presStyleCnt="0"/>
      <dgm:spPr/>
    </dgm:pt>
    <dgm:pt modelId="{6980B05B-17D7-4CF5-9024-06C0137E52EE}" type="pres">
      <dgm:prSet presAssocID="{E9D0DA4A-B15B-425E-A0D2-C2FFD5360E5F}" presName="parTx" presStyleLbl="alignNode1" presStyleIdx="0" presStyleCnt="2">
        <dgm:presLayoutVars>
          <dgm:chMax val="0"/>
          <dgm:chPref val="0"/>
          <dgm:bulletEnabled val="1"/>
        </dgm:presLayoutVars>
      </dgm:prSet>
      <dgm:spPr/>
      <dgm:t>
        <a:bodyPr/>
        <a:lstStyle/>
        <a:p>
          <a:endParaRPr lang="en-US"/>
        </a:p>
      </dgm:t>
    </dgm:pt>
    <dgm:pt modelId="{40F5419E-3152-4EAA-9D4A-4D074EC9B324}" type="pres">
      <dgm:prSet presAssocID="{E9D0DA4A-B15B-425E-A0D2-C2FFD5360E5F}" presName="desTx" presStyleLbl="alignAccFollowNode1" presStyleIdx="0" presStyleCnt="2">
        <dgm:presLayoutVars>
          <dgm:bulletEnabled val="1"/>
        </dgm:presLayoutVars>
      </dgm:prSet>
      <dgm:spPr/>
      <dgm:t>
        <a:bodyPr/>
        <a:lstStyle/>
        <a:p>
          <a:endParaRPr lang="en-US"/>
        </a:p>
      </dgm:t>
    </dgm:pt>
    <dgm:pt modelId="{8AD69E80-7D0E-4D7C-B826-D740FC49674E}" type="pres">
      <dgm:prSet presAssocID="{EFE0CFB7-22BB-4AB5-B76B-25EF0ED903D7}" presName="space" presStyleCnt="0"/>
      <dgm:spPr/>
    </dgm:pt>
    <dgm:pt modelId="{B7BB7C0F-10B1-48E2-A183-6A033E88464A}" type="pres">
      <dgm:prSet presAssocID="{1EC8D6BF-7927-4CAF-8CFE-76B11D3186B7}" presName="composite" presStyleCnt="0"/>
      <dgm:spPr/>
    </dgm:pt>
    <dgm:pt modelId="{73761652-FBB6-4C1D-9EBB-074CA0B1C2FA}" type="pres">
      <dgm:prSet presAssocID="{1EC8D6BF-7927-4CAF-8CFE-76B11D3186B7}" presName="parTx" presStyleLbl="alignNode1" presStyleIdx="1" presStyleCnt="2">
        <dgm:presLayoutVars>
          <dgm:chMax val="0"/>
          <dgm:chPref val="0"/>
          <dgm:bulletEnabled val="1"/>
        </dgm:presLayoutVars>
      </dgm:prSet>
      <dgm:spPr/>
      <dgm:t>
        <a:bodyPr/>
        <a:lstStyle/>
        <a:p>
          <a:endParaRPr lang="en-US"/>
        </a:p>
      </dgm:t>
    </dgm:pt>
    <dgm:pt modelId="{1B685F09-8418-4DB6-AC3F-3FC3BF256FA3}" type="pres">
      <dgm:prSet presAssocID="{1EC8D6BF-7927-4CAF-8CFE-76B11D3186B7}" presName="desTx" presStyleLbl="alignAccFollowNode1" presStyleIdx="1" presStyleCnt="2">
        <dgm:presLayoutVars>
          <dgm:bulletEnabled val="1"/>
        </dgm:presLayoutVars>
      </dgm:prSet>
      <dgm:spPr/>
      <dgm:t>
        <a:bodyPr/>
        <a:lstStyle/>
        <a:p>
          <a:endParaRPr lang="en-US"/>
        </a:p>
      </dgm:t>
    </dgm:pt>
  </dgm:ptLst>
  <dgm:cxnLst>
    <dgm:cxn modelId="{42FE0D94-6574-453F-9232-52CF49B61155}" type="presOf" srcId="{E9D0DA4A-B15B-425E-A0D2-C2FFD5360E5F}" destId="{6980B05B-17D7-4CF5-9024-06C0137E52EE}" srcOrd="0" destOrd="0" presId="urn:microsoft.com/office/officeart/2005/8/layout/hList1"/>
    <dgm:cxn modelId="{F336E4B8-6E7F-4277-B105-C5B47DFBA3EF}" type="presOf" srcId="{AF60A80F-A577-4A70-A2AC-3333B881AD0D}" destId="{1B685F09-8418-4DB6-AC3F-3FC3BF256FA3}" srcOrd="0" destOrd="1" presId="urn:microsoft.com/office/officeart/2005/8/layout/hList1"/>
    <dgm:cxn modelId="{E7F7E876-DE83-435C-B937-4CB764AF111E}" type="presOf" srcId="{618CB4A5-BAE5-4361-A090-8FD6C06FAA72}" destId="{40F5419E-3152-4EAA-9D4A-4D074EC9B324}" srcOrd="0" destOrd="0" presId="urn:microsoft.com/office/officeart/2005/8/layout/hList1"/>
    <dgm:cxn modelId="{C118C9FE-4699-49F0-9C59-14055B20CE18}" type="presOf" srcId="{1EC8D6BF-7927-4CAF-8CFE-76B11D3186B7}" destId="{73761652-FBB6-4C1D-9EBB-074CA0B1C2FA}" srcOrd="0" destOrd="0" presId="urn:microsoft.com/office/officeart/2005/8/layout/hList1"/>
    <dgm:cxn modelId="{94B017F6-C2B3-4865-A6D7-039644A80607}" srcId="{1EC8D6BF-7927-4CAF-8CFE-76B11D3186B7}" destId="{CCE11E2E-A286-4FDB-B44D-5AABEE462BB2}" srcOrd="0" destOrd="0" parTransId="{8EB84159-ECB7-4FF8-B057-43D519E3CB7F}" sibTransId="{25DC4A66-620C-467C-A662-E1B8714ED2C3}"/>
    <dgm:cxn modelId="{0B509D54-D21F-4FA1-9C3B-0498AC6FA162}" type="presOf" srcId="{CCE11E2E-A286-4FDB-B44D-5AABEE462BB2}" destId="{1B685F09-8418-4DB6-AC3F-3FC3BF256FA3}" srcOrd="0" destOrd="0" presId="urn:microsoft.com/office/officeart/2005/8/layout/hList1"/>
    <dgm:cxn modelId="{28B0117B-2BED-476F-9927-CF2CC38CE755}" srcId="{E9D0DA4A-B15B-425E-A0D2-C2FFD5360E5F}" destId="{618CB4A5-BAE5-4361-A090-8FD6C06FAA72}" srcOrd="0" destOrd="0" parTransId="{B17532B9-0A57-411C-B73F-6340CF664789}" sibTransId="{1F9B1FF7-6756-4A9C-885A-8AA9BDE01C58}"/>
    <dgm:cxn modelId="{D88E6758-F448-4464-BB16-AAE02C2ECD70}" srcId="{E9D0DA4A-B15B-425E-A0D2-C2FFD5360E5F}" destId="{FED87F08-CE3B-49F3-8455-3F51AA61E525}" srcOrd="1" destOrd="0" parTransId="{2E476041-9D39-4113-978E-F3085D767899}" sibTransId="{17743415-C973-453F-9815-AAA176A197F4}"/>
    <dgm:cxn modelId="{4D43A78A-C135-43F1-842B-6E8203F2A543}" type="presOf" srcId="{FED87F08-CE3B-49F3-8455-3F51AA61E525}" destId="{40F5419E-3152-4EAA-9D4A-4D074EC9B324}" srcOrd="0" destOrd="1" presId="urn:microsoft.com/office/officeart/2005/8/layout/hList1"/>
    <dgm:cxn modelId="{5558A583-5E40-44D4-B408-EB78F5C424EA}" srcId="{0E2025B5-7FD6-4122-A965-C044ED834396}" destId="{1EC8D6BF-7927-4CAF-8CFE-76B11D3186B7}" srcOrd="1" destOrd="0" parTransId="{10AF2646-52F6-47BB-A662-4791AAE4BBF2}" sibTransId="{DC77550A-D22C-4F81-A988-E86DD1E1A4B6}"/>
    <dgm:cxn modelId="{18FD022F-8B8C-471D-AD26-CAB617F425FA}" srcId="{0E2025B5-7FD6-4122-A965-C044ED834396}" destId="{E9D0DA4A-B15B-425E-A0D2-C2FFD5360E5F}" srcOrd="0" destOrd="0" parTransId="{037FBB0C-447B-498F-A6ED-8076866A652D}" sibTransId="{EFE0CFB7-22BB-4AB5-B76B-25EF0ED903D7}"/>
    <dgm:cxn modelId="{806E93E9-6EEE-42BB-B94D-1B1413D94BEC}" type="presOf" srcId="{0E2025B5-7FD6-4122-A965-C044ED834396}" destId="{AF3D998E-0B24-4345-9AB9-4E56E997458A}" srcOrd="0" destOrd="0" presId="urn:microsoft.com/office/officeart/2005/8/layout/hList1"/>
    <dgm:cxn modelId="{332ABA8F-12C4-4DB4-9209-83DF6D2E507C}" type="presOf" srcId="{FAB7AB4C-15B4-49FA-840E-28D1F981AE1E}" destId="{40F5419E-3152-4EAA-9D4A-4D074EC9B324}" srcOrd="0" destOrd="2" presId="urn:microsoft.com/office/officeart/2005/8/layout/hList1"/>
    <dgm:cxn modelId="{D7485338-ACAD-4B52-B319-B4C45E54737E}" srcId="{E9D0DA4A-B15B-425E-A0D2-C2FFD5360E5F}" destId="{FAB7AB4C-15B4-49FA-840E-28D1F981AE1E}" srcOrd="2" destOrd="0" parTransId="{53A72496-0A19-4F74-95EF-CA049420694B}" sibTransId="{70E39473-3C79-4975-ABB3-55EAD293A572}"/>
    <dgm:cxn modelId="{3DA57945-14FD-4866-8BDD-270E31BDF085}" srcId="{1EC8D6BF-7927-4CAF-8CFE-76B11D3186B7}" destId="{AF60A80F-A577-4A70-A2AC-3333B881AD0D}" srcOrd="1" destOrd="0" parTransId="{2231D2E9-0661-482D-B2B4-4FCFD716176A}" sibTransId="{693F6FA4-1B41-463C-B47E-18091A9FE394}"/>
    <dgm:cxn modelId="{91B92489-C6F6-4B99-876F-D6ACF3663A37}" type="presParOf" srcId="{AF3D998E-0B24-4345-9AB9-4E56E997458A}" destId="{7C470328-8485-4390-8CBD-CE0909502F7B}" srcOrd="0" destOrd="0" presId="urn:microsoft.com/office/officeart/2005/8/layout/hList1"/>
    <dgm:cxn modelId="{6BFE8588-C25F-4274-A941-674B9821432D}" type="presParOf" srcId="{7C470328-8485-4390-8CBD-CE0909502F7B}" destId="{6980B05B-17D7-4CF5-9024-06C0137E52EE}" srcOrd="0" destOrd="0" presId="urn:microsoft.com/office/officeart/2005/8/layout/hList1"/>
    <dgm:cxn modelId="{371962A5-0A81-42BB-B58F-219EC2AE4B2F}" type="presParOf" srcId="{7C470328-8485-4390-8CBD-CE0909502F7B}" destId="{40F5419E-3152-4EAA-9D4A-4D074EC9B324}" srcOrd="1" destOrd="0" presId="urn:microsoft.com/office/officeart/2005/8/layout/hList1"/>
    <dgm:cxn modelId="{563B1C91-4696-4B7C-A460-B07589BF500B}" type="presParOf" srcId="{AF3D998E-0B24-4345-9AB9-4E56E997458A}" destId="{8AD69E80-7D0E-4D7C-B826-D740FC49674E}" srcOrd="1" destOrd="0" presId="urn:microsoft.com/office/officeart/2005/8/layout/hList1"/>
    <dgm:cxn modelId="{1A02FFB9-CD9D-46D3-9BC0-97B4BFA101A8}" type="presParOf" srcId="{AF3D998E-0B24-4345-9AB9-4E56E997458A}" destId="{B7BB7C0F-10B1-48E2-A183-6A033E88464A}" srcOrd="2" destOrd="0" presId="urn:microsoft.com/office/officeart/2005/8/layout/hList1"/>
    <dgm:cxn modelId="{137652EB-237B-486F-94C8-D5399B878B32}" type="presParOf" srcId="{B7BB7C0F-10B1-48E2-A183-6A033E88464A}" destId="{73761652-FBB6-4C1D-9EBB-074CA0B1C2FA}" srcOrd="0" destOrd="0" presId="urn:microsoft.com/office/officeart/2005/8/layout/hList1"/>
    <dgm:cxn modelId="{BADFAC6A-9B43-4F35-998D-DD41EAADD363}" type="presParOf" srcId="{B7BB7C0F-10B1-48E2-A183-6A033E88464A}" destId="{1B685F09-8418-4DB6-AC3F-3FC3BF256FA3}"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C273863-8A3D-4208-9A9B-450022A08CEF}" type="doc">
      <dgm:prSet loTypeId="urn:microsoft.com/office/officeart/2005/8/layout/default#8" loCatId="list" qsTypeId="urn:microsoft.com/office/officeart/2005/8/quickstyle/3d3" qsCatId="3D" csTypeId="urn:microsoft.com/office/officeart/2005/8/colors/accent6_4" csCatId="accent6" phldr="1"/>
      <dgm:spPr/>
      <dgm:t>
        <a:bodyPr/>
        <a:lstStyle/>
        <a:p>
          <a:endParaRPr lang="en-US"/>
        </a:p>
      </dgm:t>
    </dgm:pt>
    <dgm:pt modelId="{B5B3A0B6-0F8F-43A0-96B7-C31AB21332AC}">
      <dgm:prSet/>
      <dgm:spPr/>
      <dgm:t>
        <a:bodyPr/>
        <a:lstStyle/>
        <a:p>
          <a:pPr rtl="0"/>
          <a:r>
            <a:rPr lang="en-US" dirty="0" smtClean="0"/>
            <a:t>...BUT Milwaukee will need to invest substantial time and effort, recruit the right people, and commit the necessary funding to compete.  </a:t>
          </a:r>
          <a:endParaRPr lang="en-US" dirty="0"/>
        </a:p>
      </dgm:t>
    </dgm:pt>
    <dgm:pt modelId="{B50F48FB-C2BB-4E88-80DB-C6E7B15C4935}" type="parTrans" cxnId="{DCB933C8-E8C3-48C1-8A6B-CAC1A0AF5769}">
      <dgm:prSet/>
      <dgm:spPr/>
      <dgm:t>
        <a:bodyPr/>
        <a:lstStyle/>
        <a:p>
          <a:endParaRPr lang="en-US"/>
        </a:p>
      </dgm:t>
    </dgm:pt>
    <dgm:pt modelId="{3670D610-1040-44D6-983A-8A0BFDDA68DB}" type="sibTrans" cxnId="{DCB933C8-E8C3-48C1-8A6B-CAC1A0AF5769}">
      <dgm:prSet/>
      <dgm:spPr/>
      <dgm:t>
        <a:bodyPr/>
        <a:lstStyle/>
        <a:p>
          <a:endParaRPr lang="en-US"/>
        </a:p>
      </dgm:t>
    </dgm:pt>
    <dgm:pt modelId="{9A4E672F-1869-4668-86E4-BB2CE941940A}" type="pres">
      <dgm:prSet presAssocID="{FC273863-8A3D-4208-9A9B-450022A08CEF}" presName="diagram" presStyleCnt="0">
        <dgm:presLayoutVars>
          <dgm:dir/>
          <dgm:resizeHandles val="exact"/>
        </dgm:presLayoutVars>
      </dgm:prSet>
      <dgm:spPr/>
      <dgm:t>
        <a:bodyPr/>
        <a:lstStyle/>
        <a:p>
          <a:endParaRPr lang="en-US"/>
        </a:p>
      </dgm:t>
    </dgm:pt>
    <dgm:pt modelId="{E761C065-E537-4FD9-87EA-BD6880360567}" type="pres">
      <dgm:prSet presAssocID="{B5B3A0B6-0F8F-43A0-96B7-C31AB21332AC}" presName="node" presStyleLbl="node1" presStyleIdx="0" presStyleCnt="1" custScaleX="117972">
        <dgm:presLayoutVars>
          <dgm:bulletEnabled val="1"/>
        </dgm:presLayoutVars>
      </dgm:prSet>
      <dgm:spPr/>
      <dgm:t>
        <a:bodyPr/>
        <a:lstStyle/>
        <a:p>
          <a:endParaRPr lang="en-US"/>
        </a:p>
      </dgm:t>
    </dgm:pt>
  </dgm:ptLst>
  <dgm:cxnLst>
    <dgm:cxn modelId="{DCB933C8-E8C3-48C1-8A6B-CAC1A0AF5769}" srcId="{FC273863-8A3D-4208-9A9B-450022A08CEF}" destId="{B5B3A0B6-0F8F-43A0-96B7-C31AB21332AC}" srcOrd="0" destOrd="0" parTransId="{B50F48FB-C2BB-4E88-80DB-C6E7B15C4935}" sibTransId="{3670D610-1040-44D6-983A-8A0BFDDA68DB}"/>
    <dgm:cxn modelId="{15C41610-D11F-445A-8337-1A3EA524A7D6}" type="presOf" srcId="{B5B3A0B6-0F8F-43A0-96B7-C31AB21332AC}" destId="{E761C065-E537-4FD9-87EA-BD6880360567}" srcOrd="0" destOrd="0" presId="urn:microsoft.com/office/officeart/2005/8/layout/default#8"/>
    <dgm:cxn modelId="{3AD9A21C-D962-47E8-9CB5-5806ECC8A320}" type="presOf" srcId="{FC273863-8A3D-4208-9A9B-450022A08CEF}" destId="{9A4E672F-1869-4668-86E4-BB2CE941940A}" srcOrd="0" destOrd="0" presId="urn:microsoft.com/office/officeart/2005/8/layout/default#8"/>
    <dgm:cxn modelId="{C0BD5F18-8B54-43B8-8850-A3D31F8629CC}" type="presParOf" srcId="{9A4E672F-1869-4668-86E4-BB2CE941940A}" destId="{E761C065-E537-4FD9-87EA-BD6880360567}" srcOrd="0" destOrd="0" presId="urn:microsoft.com/office/officeart/2005/8/layout/default#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1E71AC-3757-47E4-ABDA-FD248B9DFD5C}" type="doc">
      <dgm:prSet loTypeId="urn:microsoft.com/office/officeart/2005/8/layout/default#3" loCatId="list" qsTypeId="urn:microsoft.com/office/officeart/2005/8/quickstyle/simple1#2" qsCatId="simple" csTypeId="urn:microsoft.com/office/officeart/2005/8/colors/colorful1#4" csCatId="colorful" phldr="1"/>
      <dgm:spPr/>
      <dgm:t>
        <a:bodyPr/>
        <a:lstStyle/>
        <a:p>
          <a:endParaRPr lang="en-US"/>
        </a:p>
      </dgm:t>
    </dgm:pt>
    <dgm:pt modelId="{A9C281F3-C4BE-4797-8014-A27CDA938962}">
      <dgm:prSet phldrT="[Text]"/>
      <dgm:spPr/>
      <dgm:t>
        <a:bodyPr/>
        <a:lstStyle/>
        <a:p>
          <a:r>
            <a:rPr lang="en-US" dirty="0" smtClean="0"/>
            <a:t>What is your name?</a:t>
          </a:r>
          <a:endParaRPr lang="en-US" dirty="0"/>
        </a:p>
      </dgm:t>
    </dgm:pt>
    <dgm:pt modelId="{6E824995-2132-456A-ABCA-8DF16370E833}" type="parTrans" cxnId="{D40D61CA-771B-4594-A9AC-1A62986FA27C}">
      <dgm:prSet/>
      <dgm:spPr/>
      <dgm:t>
        <a:bodyPr/>
        <a:lstStyle/>
        <a:p>
          <a:endParaRPr lang="en-US"/>
        </a:p>
      </dgm:t>
    </dgm:pt>
    <dgm:pt modelId="{1BB65A7B-3C56-4E6B-9F23-FD986DD75A99}" type="sibTrans" cxnId="{D40D61CA-771B-4594-A9AC-1A62986FA27C}">
      <dgm:prSet/>
      <dgm:spPr/>
      <dgm:t>
        <a:bodyPr/>
        <a:lstStyle/>
        <a:p>
          <a:endParaRPr lang="en-US"/>
        </a:p>
      </dgm:t>
    </dgm:pt>
    <dgm:pt modelId="{E7265219-DEC4-4E7A-AB39-7BD70CE21EBA}">
      <dgm:prSet/>
      <dgm:spPr/>
      <dgm:t>
        <a:bodyPr/>
        <a:lstStyle/>
        <a:p>
          <a:r>
            <a:rPr lang="en-US" dirty="0" smtClean="0"/>
            <a:t>Where do you live?</a:t>
          </a:r>
        </a:p>
      </dgm:t>
    </dgm:pt>
    <dgm:pt modelId="{45DD11D5-8583-4F68-9D0F-8126D574125D}" type="parTrans" cxnId="{7FBFE54E-32BA-4B42-8888-E633B112CC1D}">
      <dgm:prSet/>
      <dgm:spPr/>
      <dgm:t>
        <a:bodyPr/>
        <a:lstStyle/>
        <a:p>
          <a:endParaRPr lang="en-US"/>
        </a:p>
      </dgm:t>
    </dgm:pt>
    <dgm:pt modelId="{653707C7-78B2-443F-AF6B-1CF74E07A12A}" type="sibTrans" cxnId="{7FBFE54E-32BA-4B42-8888-E633B112CC1D}">
      <dgm:prSet/>
      <dgm:spPr/>
      <dgm:t>
        <a:bodyPr/>
        <a:lstStyle/>
        <a:p>
          <a:endParaRPr lang="en-US"/>
        </a:p>
      </dgm:t>
    </dgm:pt>
    <dgm:pt modelId="{12BD069D-6102-4E6A-96C5-0901675608C6}">
      <dgm:prSet/>
      <dgm:spPr/>
      <dgm:t>
        <a:bodyPr/>
        <a:lstStyle/>
        <a:p>
          <a:r>
            <a:rPr lang="en-US" dirty="0" smtClean="0"/>
            <a:t>For what agency/organization do you work?</a:t>
          </a:r>
        </a:p>
      </dgm:t>
    </dgm:pt>
    <dgm:pt modelId="{55497968-C9E2-42C0-9EA6-02D389B33BD0}" type="parTrans" cxnId="{F23D8051-0DC7-4099-9AD6-958E7CC5704D}">
      <dgm:prSet/>
      <dgm:spPr/>
      <dgm:t>
        <a:bodyPr/>
        <a:lstStyle/>
        <a:p>
          <a:endParaRPr lang="en-US"/>
        </a:p>
      </dgm:t>
    </dgm:pt>
    <dgm:pt modelId="{ECD3368E-9E82-428B-9556-BA3725608253}" type="sibTrans" cxnId="{F23D8051-0DC7-4099-9AD6-958E7CC5704D}">
      <dgm:prSet/>
      <dgm:spPr/>
      <dgm:t>
        <a:bodyPr/>
        <a:lstStyle/>
        <a:p>
          <a:endParaRPr lang="en-US"/>
        </a:p>
      </dgm:t>
    </dgm:pt>
    <dgm:pt modelId="{7D238C29-C024-4D3B-8F93-1DD20F3FB787}">
      <dgm:prSet/>
      <dgm:spPr/>
      <dgm:t>
        <a:bodyPr/>
        <a:lstStyle/>
        <a:p>
          <a:r>
            <a:rPr lang="en-US" dirty="0" smtClean="0"/>
            <a:t>Why did you choose to enroll in today’s workshop?</a:t>
          </a:r>
        </a:p>
      </dgm:t>
    </dgm:pt>
    <dgm:pt modelId="{A8E732BD-449D-490B-B9CE-9E164C060DAC}" type="parTrans" cxnId="{1BEABFAC-063E-49E8-8FD5-827ECFDE8911}">
      <dgm:prSet/>
      <dgm:spPr/>
      <dgm:t>
        <a:bodyPr/>
        <a:lstStyle/>
        <a:p>
          <a:endParaRPr lang="en-US"/>
        </a:p>
      </dgm:t>
    </dgm:pt>
    <dgm:pt modelId="{205C55B8-0231-4797-B07E-28371C1266AC}" type="sibTrans" cxnId="{1BEABFAC-063E-49E8-8FD5-827ECFDE8911}">
      <dgm:prSet/>
      <dgm:spPr/>
      <dgm:t>
        <a:bodyPr/>
        <a:lstStyle/>
        <a:p>
          <a:endParaRPr lang="en-US"/>
        </a:p>
      </dgm:t>
    </dgm:pt>
    <dgm:pt modelId="{E850F0C0-DA46-49D8-A8F0-C1F58AB1CFB1}">
      <dgm:prSet/>
      <dgm:spPr/>
      <dgm:t>
        <a:bodyPr/>
        <a:lstStyle/>
        <a:p>
          <a:r>
            <a:rPr lang="en-US" dirty="0" smtClean="0"/>
            <a:t>What is the biggest challenge you believe you face in making your community more solar-friendly?</a:t>
          </a:r>
        </a:p>
      </dgm:t>
    </dgm:pt>
    <dgm:pt modelId="{E91C98F9-90E7-4562-BE26-1F9A7AE23476}" type="parTrans" cxnId="{5609166C-93E6-4234-8B16-5E34AFD3EE00}">
      <dgm:prSet/>
      <dgm:spPr/>
      <dgm:t>
        <a:bodyPr/>
        <a:lstStyle/>
        <a:p>
          <a:endParaRPr lang="en-US"/>
        </a:p>
      </dgm:t>
    </dgm:pt>
    <dgm:pt modelId="{F7CDF728-9A3D-4135-A7CF-C311DC2961B1}" type="sibTrans" cxnId="{5609166C-93E6-4234-8B16-5E34AFD3EE00}">
      <dgm:prSet/>
      <dgm:spPr/>
      <dgm:t>
        <a:bodyPr/>
        <a:lstStyle/>
        <a:p>
          <a:endParaRPr lang="en-US"/>
        </a:p>
      </dgm:t>
    </dgm:pt>
    <dgm:pt modelId="{31EAE93A-A47D-46E6-B79C-B1B7402CEE86}" type="pres">
      <dgm:prSet presAssocID="{151E71AC-3757-47E4-ABDA-FD248B9DFD5C}" presName="diagram" presStyleCnt="0">
        <dgm:presLayoutVars>
          <dgm:dir/>
          <dgm:resizeHandles val="exact"/>
        </dgm:presLayoutVars>
      </dgm:prSet>
      <dgm:spPr/>
      <dgm:t>
        <a:bodyPr/>
        <a:lstStyle/>
        <a:p>
          <a:endParaRPr lang="en-US"/>
        </a:p>
      </dgm:t>
    </dgm:pt>
    <dgm:pt modelId="{3B0D5A33-30B8-46E0-86BE-5C6472EC6B6F}" type="pres">
      <dgm:prSet presAssocID="{A9C281F3-C4BE-4797-8014-A27CDA938962}" presName="node" presStyleLbl="node1" presStyleIdx="0" presStyleCnt="5">
        <dgm:presLayoutVars>
          <dgm:bulletEnabled val="1"/>
        </dgm:presLayoutVars>
      </dgm:prSet>
      <dgm:spPr/>
      <dgm:t>
        <a:bodyPr/>
        <a:lstStyle/>
        <a:p>
          <a:endParaRPr lang="en-US"/>
        </a:p>
      </dgm:t>
    </dgm:pt>
    <dgm:pt modelId="{A4EB5DF6-E9D9-4B15-9EFA-A85149990AE5}" type="pres">
      <dgm:prSet presAssocID="{1BB65A7B-3C56-4E6B-9F23-FD986DD75A99}" presName="sibTrans" presStyleCnt="0"/>
      <dgm:spPr/>
    </dgm:pt>
    <dgm:pt modelId="{C78B5D2E-59C7-46F1-9CA1-2AD6FAE71549}" type="pres">
      <dgm:prSet presAssocID="{E7265219-DEC4-4E7A-AB39-7BD70CE21EBA}" presName="node" presStyleLbl="node1" presStyleIdx="1" presStyleCnt="5">
        <dgm:presLayoutVars>
          <dgm:bulletEnabled val="1"/>
        </dgm:presLayoutVars>
      </dgm:prSet>
      <dgm:spPr/>
      <dgm:t>
        <a:bodyPr/>
        <a:lstStyle/>
        <a:p>
          <a:endParaRPr lang="en-US"/>
        </a:p>
      </dgm:t>
    </dgm:pt>
    <dgm:pt modelId="{B34ADDF8-9086-4527-AC2B-C949CC335F26}" type="pres">
      <dgm:prSet presAssocID="{653707C7-78B2-443F-AF6B-1CF74E07A12A}" presName="sibTrans" presStyleCnt="0"/>
      <dgm:spPr/>
    </dgm:pt>
    <dgm:pt modelId="{16FB572D-5AB7-4421-8B5E-F170EB387236}" type="pres">
      <dgm:prSet presAssocID="{12BD069D-6102-4E6A-96C5-0901675608C6}" presName="node" presStyleLbl="node1" presStyleIdx="2" presStyleCnt="5">
        <dgm:presLayoutVars>
          <dgm:bulletEnabled val="1"/>
        </dgm:presLayoutVars>
      </dgm:prSet>
      <dgm:spPr/>
      <dgm:t>
        <a:bodyPr/>
        <a:lstStyle/>
        <a:p>
          <a:endParaRPr lang="en-US"/>
        </a:p>
      </dgm:t>
    </dgm:pt>
    <dgm:pt modelId="{7D99C67A-E11A-40DD-B54B-273BF5F439DB}" type="pres">
      <dgm:prSet presAssocID="{ECD3368E-9E82-428B-9556-BA3725608253}" presName="sibTrans" presStyleCnt="0"/>
      <dgm:spPr/>
    </dgm:pt>
    <dgm:pt modelId="{B83DE979-0EE5-45CD-9F48-315FDBA9736B}" type="pres">
      <dgm:prSet presAssocID="{7D238C29-C024-4D3B-8F93-1DD20F3FB787}" presName="node" presStyleLbl="node1" presStyleIdx="3" presStyleCnt="5">
        <dgm:presLayoutVars>
          <dgm:bulletEnabled val="1"/>
        </dgm:presLayoutVars>
      </dgm:prSet>
      <dgm:spPr/>
      <dgm:t>
        <a:bodyPr/>
        <a:lstStyle/>
        <a:p>
          <a:endParaRPr lang="en-US"/>
        </a:p>
      </dgm:t>
    </dgm:pt>
    <dgm:pt modelId="{4CBE446A-D6E2-421B-815C-AEC46CE0360A}" type="pres">
      <dgm:prSet presAssocID="{205C55B8-0231-4797-B07E-28371C1266AC}" presName="sibTrans" presStyleCnt="0"/>
      <dgm:spPr/>
    </dgm:pt>
    <dgm:pt modelId="{8C714B16-D2BB-4707-91BC-E4B0D7E3319B}" type="pres">
      <dgm:prSet presAssocID="{E850F0C0-DA46-49D8-A8F0-C1F58AB1CFB1}" presName="node" presStyleLbl="node1" presStyleIdx="4" presStyleCnt="5">
        <dgm:presLayoutVars>
          <dgm:bulletEnabled val="1"/>
        </dgm:presLayoutVars>
      </dgm:prSet>
      <dgm:spPr/>
      <dgm:t>
        <a:bodyPr/>
        <a:lstStyle/>
        <a:p>
          <a:endParaRPr lang="en-US"/>
        </a:p>
      </dgm:t>
    </dgm:pt>
  </dgm:ptLst>
  <dgm:cxnLst>
    <dgm:cxn modelId="{EA35DB2F-3F9A-4379-B9C8-842CA3928992}" type="presOf" srcId="{E850F0C0-DA46-49D8-A8F0-C1F58AB1CFB1}" destId="{8C714B16-D2BB-4707-91BC-E4B0D7E3319B}" srcOrd="0" destOrd="0" presId="urn:microsoft.com/office/officeart/2005/8/layout/default#3"/>
    <dgm:cxn modelId="{5609166C-93E6-4234-8B16-5E34AFD3EE00}" srcId="{151E71AC-3757-47E4-ABDA-FD248B9DFD5C}" destId="{E850F0C0-DA46-49D8-A8F0-C1F58AB1CFB1}" srcOrd="4" destOrd="0" parTransId="{E91C98F9-90E7-4562-BE26-1F9A7AE23476}" sibTransId="{F7CDF728-9A3D-4135-A7CF-C311DC2961B1}"/>
    <dgm:cxn modelId="{7FBFE54E-32BA-4B42-8888-E633B112CC1D}" srcId="{151E71AC-3757-47E4-ABDA-FD248B9DFD5C}" destId="{E7265219-DEC4-4E7A-AB39-7BD70CE21EBA}" srcOrd="1" destOrd="0" parTransId="{45DD11D5-8583-4F68-9D0F-8126D574125D}" sibTransId="{653707C7-78B2-443F-AF6B-1CF74E07A12A}"/>
    <dgm:cxn modelId="{CDFF71CE-AD60-45A0-AA2D-27357D7F200C}" type="presOf" srcId="{12BD069D-6102-4E6A-96C5-0901675608C6}" destId="{16FB572D-5AB7-4421-8B5E-F170EB387236}" srcOrd="0" destOrd="0" presId="urn:microsoft.com/office/officeart/2005/8/layout/default#3"/>
    <dgm:cxn modelId="{F23D8051-0DC7-4099-9AD6-958E7CC5704D}" srcId="{151E71AC-3757-47E4-ABDA-FD248B9DFD5C}" destId="{12BD069D-6102-4E6A-96C5-0901675608C6}" srcOrd="2" destOrd="0" parTransId="{55497968-C9E2-42C0-9EA6-02D389B33BD0}" sibTransId="{ECD3368E-9E82-428B-9556-BA3725608253}"/>
    <dgm:cxn modelId="{0DC114A0-A494-4B1C-A0D7-73D327EA3A82}" type="presOf" srcId="{151E71AC-3757-47E4-ABDA-FD248B9DFD5C}" destId="{31EAE93A-A47D-46E6-B79C-B1B7402CEE86}" srcOrd="0" destOrd="0" presId="urn:microsoft.com/office/officeart/2005/8/layout/default#3"/>
    <dgm:cxn modelId="{4F84A4DD-4FFC-48EA-8C01-A261FC4923EB}" type="presOf" srcId="{A9C281F3-C4BE-4797-8014-A27CDA938962}" destId="{3B0D5A33-30B8-46E0-86BE-5C6472EC6B6F}" srcOrd="0" destOrd="0" presId="urn:microsoft.com/office/officeart/2005/8/layout/default#3"/>
    <dgm:cxn modelId="{D40D61CA-771B-4594-A9AC-1A62986FA27C}" srcId="{151E71AC-3757-47E4-ABDA-FD248B9DFD5C}" destId="{A9C281F3-C4BE-4797-8014-A27CDA938962}" srcOrd="0" destOrd="0" parTransId="{6E824995-2132-456A-ABCA-8DF16370E833}" sibTransId="{1BB65A7B-3C56-4E6B-9F23-FD986DD75A99}"/>
    <dgm:cxn modelId="{38051221-5720-41D9-BC2E-18CD55758B2B}" type="presOf" srcId="{E7265219-DEC4-4E7A-AB39-7BD70CE21EBA}" destId="{C78B5D2E-59C7-46F1-9CA1-2AD6FAE71549}" srcOrd="0" destOrd="0" presId="urn:microsoft.com/office/officeart/2005/8/layout/default#3"/>
    <dgm:cxn modelId="{1BEABFAC-063E-49E8-8FD5-827ECFDE8911}" srcId="{151E71AC-3757-47E4-ABDA-FD248B9DFD5C}" destId="{7D238C29-C024-4D3B-8F93-1DD20F3FB787}" srcOrd="3" destOrd="0" parTransId="{A8E732BD-449D-490B-B9CE-9E164C060DAC}" sibTransId="{205C55B8-0231-4797-B07E-28371C1266AC}"/>
    <dgm:cxn modelId="{90928D4C-1702-4F96-BCB9-D0A9FE326A1B}" type="presOf" srcId="{7D238C29-C024-4D3B-8F93-1DD20F3FB787}" destId="{B83DE979-0EE5-45CD-9F48-315FDBA9736B}" srcOrd="0" destOrd="0" presId="urn:microsoft.com/office/officeart/2005/8/layout/default#3"/>
    <dgm:cxn modelId="{0CCC3D17-68ED-4071-9B65-AB2DF6BC4B6B}" type="presParOf" srcId="{31EAE93A-A47D-46E6-B79C-B1B7402CEE86}" destId="{3B0D5A33-30B8-46E0-86BE-5C6472EC6B6F}" srcOrd="0" destOrd="0" presId="urn:microsoft.com/office/officeart/2005/8/layout/default#3"/>
    <dgm:cxn modelId="{E27E7956-FE18-46CA-8D4E-D054957E3693}" type="presParOf" srcId="{31EAE93A-A47D-46E6-B79C-B1B7402CEE86}" destId="{A4EB5DF6-E9D9-4B15-9EFA-A85149990AE5}" srcOrd="1" destOrd="0" presId="urn:microsoft.com/office/officeart/2005/8/layout/default#3"/>
    <dgm:cxn modelId="{1E4AE255-85EB-42FB-829A-6BE27220569B}" type="presParOf" srcId="{31EAE93A-A47D-46E6-B79C-B1B7402CEE86}" destId="{C78B5D2E-59C7-46F1-9CA1-2AD6FAE71549}" srcOrd="2" destOrd="0" presId="urn:microsoft.com/office/officeart/2005/8/layout/default#3"/>
    <dgm:cxn modelId="{BE79F9AA-207D-45C7-A1F5-A9C11CA5C8AA}" type="presParOf" srcId="{31EAE93A-A47D-46E6-B79C-B1B7402CEE86}" destId="{B34ADDF8-9086-4527-AC2B-C949CC335F26}" srcOrd="3" destOrd="0" presId="urn:microsoft.com/office/officeart/2005/8/layout/default#3"/>
    <dgm:cxn modelId="{756BF19D-1A69-49DE-90B3-9EEED81459C9}" type="presParOf" srcId="{31EAE93A-A47D-46E6-B79C-B1B7402CEE86}" destId="{16FB572D-5AB7-4421-8B5E-F170EB387236}" srcOrd="4" destOrd="0" presId="urn:microsoft.com/office/officeart/2005/8/layout/default#3"/>
    <dgm:cxn modelId="{E5A86BBD-AD6F-4175-8CDB-7F9A06BD1944}" type="presParOf" srcId="{31EAE93A-A47D-46E6-B79C-B1B7402CEE86}" destId="{7D99C67A-E11A-40DD-B54B-273BF5F439DB}" srcOrd="5" destOrd="0" presId="urn:microsoft.com/office/officeart/2005/8/layout/default#3"/>
    <dgm:cxn modelId="{C2F09319-254D-4EFF-8963-5FE5982D2F52}" type="presParOf" srcId="{31EAE93A-A47D-46E6-B79C-B1B7402CEE86}" destId="{B83DE979-0EE5-45CD-9F48-315FDBA9736B}" srcOrd="6" destOrd="0" presId="urn:microsoft.com/office/officeart/2005/8/layout/default#3"/>
    <dgm:cxn modelId="{5FD904D6-A508-4FD2-BBDC-51FFDAC917CC}" type="presParOf" srcId="{31EAE93A-A47D-46E6-B79C-B1B7402CEE86}" destId="{4CBE446A-D6E2-421B-815C-AEC46CE0360A}" srcOrd="7" destOrd="0" presId="urn:microsoft.com/office/officeart/2005/8/layout/default#3"/>
    <dgm:cxn modelId="{6021260F-C697-4137-9B80-370B1C8FB3B8}" type="presParOf" srcId="{31EAE93A-A47D-46E6-B79C-B1B7402CEE86}" destId="{8C714B16-D2BB-4707-91BC-E4B0D7E3319B}" srcOrd="8" destOrd="0" presId="urn:microsoft.com/office/officeart/2005/8/layout/defaul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5387D0-B4EE-4EC9-887B-302FA9DB00E6}" type="doc">
      <dgm:prSet loTypeId="urn:microsoft.com/office/officeart/2005/8/layout/vList3#1" loCatId="list" qsTypeId="urn:microsoft.com/office/officeart/2005/8/quickstyle/simple1#2" qsCatId="simple" csTypeId="urn:microsoft.com/office/officeart/2005/8/colors/colorful1#5" csCatId="colorful" phldr="1"/>
      <dgm:spPr/>
    </dgm:pt>
    <dgm:pt modelId="{7C79108E-7CAC-4370-B58B-C1E3662EC1D8}">
      <dgm:prSet phldrT="[Text]"/>
      <dgm:spPr/>
      <dgm:t>
        <a:bodyPr/>
        <a:lstStyle/>
        <a:p>
          <a:r>
            <a:rPr lang="en-US" dirty="0" smtClean="0"/>
            <a:t>photovoltaic</a:t>
          </a:r>
          <a:endParaRPr lang="en-US" dirty="0"/>
        </a:p>
      </dgm:t>
    </dgm:pt>
    <dgm:pt modelId="{C5DFD36C-D158-45B0-B131-942D2055D4C0}" type="parTrans" cxnId="{0E490EEC-2756-4DCC-8E21-F7472CCD5989}">
      <dgm:prSet/>
      <dgm:spPr/>
      <dgm:t>
        <a:bodyPr/>
        <a:lstStyle/>
        <a:p>
          <a:endParaRPr lang="en-US"/>
        </a:p>
      </dgm:t>
    </dgm:pt>
    <dgm:pt modelId="{DAA868E4-C0FD-429E-8B7C-8BBDC76F905F}" type="sibTrans" cxnId="{0E490EEC-2756-4DCC-8E21-F7472CCD5989}">
      <dgm:prSet/>
      <dgm:spPr/>
      <dgm:t>
        <a:bodyPr/>
        <a:lstStyle/>
        <a:p>
          <a:endParaRPr lang="en-US"/>
        </a:p>
      </dgm:t>
    </dgm:pt>
    <dgm:pt modelId="{5EA6913A-F4F2-412E-9453-E2239BC8CA03}">
      <dgm:prSet phldrT="[Text]"/>
      <dgm:spPr/>
      <dgm:t>
        <a:bodyPr/>
        <a:lstStyle/>
        <a:p>
          <a:r>
            <a:rPr lang="en-US" dirty="0" smtClean="0"/>
            <a:t>concentrating solar power</a:t>
          </a:r>
          <a:endParaRPr lang="en-US" dirty="0"/>
        </a:p>
      </dgm:t>
    </dgm:pt>
    <dgm:pt modelId="{BCC90E6C-8B52-4E4E-A1E6-A986D840FD4D}" type="parTrans" cxnId="{5918E550-CB54-46AE-9E1B-8C40D2908687}">
      <dgm:prSet/>
      <dgm:spPr/>
      <dgm:t>
        <a:bodyPr/>
        <a:lstStyle/>
        <a:p>
          <a:endParaRPr lang="en-US"/>
        </a:p>
      </dgm:t>
    </dgm:pt>
    <dgm:pt modelId="{65A5AFFC-1265-4661-819F-45864F951D48}" type="sibTrans" cxnId="{5918E550-CB54-46AE-9E1B-8C40D2908687}">
      <dgm:prSet/>
      <dgm:spPr/>
      <dgm:t>
        <a:bodyPr/>
        <a:lstStyle/>
        <a:p>
          <a:endParaRPr lang="en-US"/>
        </a:p>
      </dgm:t>
    </dgm:pt>
    <dgm:pt modelId="{DA9F0AC3-0397-4AED-BE02-D85CFAA95DDE}">
      <dgm:prSet phldrT="[Text]"/>
      <dgm:spPr/>
      <dgm:t>
        <a:bodyPr/>
        <a:lstStyle/>
        <a:p>
          <a:r>
            <a:rPr lang="en-US" dirty="0" smtClean="0"/>
            <a:t>solar heating &amp; cooling/ solar hot water (“solar thermal”)</a:t>
          </a:r>
          <a:endParaRPr lang="en-US" dirty="0"/>
        </a:p>
      </dgm:t>
    </dgm:pt>
    <dgm:pt modelId="{03363FFE-1E04-4D53-B18D-1D8FAC62FD28}" type="parTrans" cxnId="{D4E3371F-D4D1-4182-848F-07F0095F695C}">
      <dgm:prSet/>
      <dgm:spPr/>
      <dgm:t>
        <a:bodyPr/>
        <a:lstStyle/>
        <a:p>
          <a:endParaRPr lang="en-US"/>
        </a:p>
      </dgm:t>
    </dgm:pt>
    <dgm:pt modelId="{EE43E208-DF92-4F05-AC87-1EEB9C8D9E59}" type="sibTrans" cxnId="{D4E3371F-D4D1-4182-848F-07F0095F695C}">
      <dgm:prSet/>
      <dgm:spPr/>
      <dgm:t>
        <a:bodyPr/>
        <a:lstStyle/>
        <a:p>
          <a:endParaRPr lang="en-US"/>
        </a:p>
      </dgm:t>
    </dgm:pt>
    <dgm:pt modelId="{6E93933E-3D6E-458F-BB4B-E3E4E0BAB9F0}" type="pres">
      <dgm:prSet presAssocID="{DA5387D0-B4EE-4EC9-887B-302FA9DB00E6}" presName="linearFlow" presStyleCnt="0">
        <dgm:presLayoutVars>
          <dgm:dir/>
          <dgm:resizeHandles val="exact"/>
        </dgm:presLayoutVars>
      </dgm:prSet>
      <dgm:spPr/>
    </dgm:pt>
    <dgm:pt modelId="{4B902863-BF23-4582-89ED-AAFAE783A562}" type="pres">
      <dgm:prSet presAssocID="{7C79108E-7CAC-4370-B58B-C1E3662EC1D8}" presName="composite" presStyleCnt="0"/>
      <dgm:spPr/>
    </dgm:pt>
    <dgm:pt modelId="{F5EE0D19-FB32-450F-AA15-A9321069DE08}" type="pres">
      <dgm:prSet presAssocID="{7C79108E-7CAC-4370-B58B-C1E3662EC1D8}" presName="imgShp" presStyleLbl="fgImgPlace1" presStyleIdx="0" presStyleCnt="3"/>
      <dgm:spPr/>
    </dgm:pt>
    <dgm:pt modelId="{2B98F9E3-08F2-479A-806F-DB0E6D9653C8}" type="pres">
      <dgm:prSet presAssocID="{7C79108E-7CAC-4370-B58B-C1E3662EC1D8}" presName="txShp" presStyleLbl="node1" presStyleIdx="0" presStyleCnt="3">
        <dgm:presLayoutVars>
          <dgm:bulletEnabled val="1"/>
        </dgm:presLayoutVars>
      </dgm:prSet>
      <dgm:spPr/>
      <dgm:t>
        <a:bodyPr/>
        <a:lstStyle/>
        <a:p>
          <a:endParaRPr lang="en-US"/>
        </a:p>
      </dgm:t>
    </dgm:pt>
    <dgm:pt modelId="{2E2266DE-DB26-4688-8A37-0A87623C5672}" type="pres">
      <dgm:prSet presAssocID="{DAA868E4-C0FD-429E-8B7C-8BBDC76F905F}" presName="spacing" presStyleCnt="0"/>
      <dgm:spPr/>
    </dgm:pt>
    <dgm:pt modelId="{295DDEE4-BD57-4832-90B5-597DED7CDD70}" type="pres">
      <dgm:prSet presAssocID="{5EA6913A-F4F2-412E-9453-E2239BC8CA03}" presName="composite" presStyleCnt="0"/>
      <dgm:spPr/>
    </dgm:pt>
    <dgm:pt modelId="{738E2E6E-B857-445F-BB67-C578218791EB}" type="pres">
      <dgm:prSet presAssocID="{5EA6913A-F4F2-412E-9453-E2239BC8CA03}" presName="imgShp" presStyleLbl="fgImgPlace1" presStyleIdx="1" presStyleCnt="3"/>
      <dgm:spPr/>
    </dgm:pt>
    <dgm:pt modelId="{7E94C6DA-ACA5-4CFD-8F6F-C78FBCB8E259}" type="pres">
      <dgm:prSet presAssocID="{5EA6913A-F4F2-412E-9453-E2239BC8CA03}" presName="txShp" presStyleLbl="node1" presStyleIdx="1" presStyleCnt="3">
        <dgm:presLayoutVars>
          <dgm:bulletEnabled val="1"/>
        </dgm:presLayoutVars>
      </dgm:prSet>
      <dgm:spPr/>
      <dgm:t>
        <a:bodyPr/>
        <a:lstStyle/>
        <a:p>
          <a:endParaRPr lang="en-US"/>
        </a:p>
      </dgm:t>
    </dgm:pt>
    <dgm:pt modelId="{B89C12E3-1391-43E0-B50A-D02BBB508296}" type="pres">
      <dgm:prSet presAssocID="{65A5AFFC-1265-4661-819F-45864F951D48}" presName="spacing" presStyleCnt="0"/>
      <dgm:spPr/>
    </dgm:pt>
    <dgm:pt modelId="{A9DBAB58-AF34-4727-8A12-4ECD1D3D33A6}" type="pres">
      <dgm:prSet presAssocID="{DA9F0AC3-0397-4AED-BE02-D85CFAA95DDE}" presName="composite" presStyleCnt="0"/>
      <dgm:spPr/>
    </dgm:pt>
    <dgm:pt modelId="{29FFCA84-353C-4621-8409-ED186A6FE6D2}" type="pres">
      <dgm:prSet presAssocID="{DA9F0AC3-0397-4AED-BE02-D85CFAA95DDE}" presName="imgShp" presStyleLbl="fgImgPlace1" presStyleIdx="2" presStyleCnt="3"/>
      <dgm:spPr/>
    </dgm:pt>
    <dgm:pt modelId="{C1C8C356-66BC-4F37-85B1-78C0AC952BC0}" type="pres">
      <dgm:prSet presAssocID="{DA9F0AC3-0397-4AED-BE02-D85CFAA95DDE}" presName="txShp" presStyleLbl="node1" presStyleIdx="2" presStyleCnt="3">
        <dgm:presLayoutVars>
          <dgm:bulletEnabled val="1"/>
        </dgm:presLayoutVars>
      </dgm:prSet>
      <dgm:spPr/>
      <dgm:t>
        <a:bodyPr/>
        <a:lstStyle/>
        <a:p>
          <a:endParaRPr lang="en-US"/>
        </a:p>
      </dgm:t>
    </dgm:pt>
  </dgm:ptLst>
  <dgm:cxnLst>
    <dgm:cxn modelId="{0E490EEC-2756-4DCC-8E21-F7472CCD5989}" srcId="{DA5387D0-B4EE-4EC9-887B-302FA9DB00E6}" destId="{7C79108E-7CAC-4370-B58B-C1E3662EC1D8}" srcOrd="0" destOrd="0" parTransId="{C5DFD36C-D158-45B0-B131-942D2055D4C0}" sibTransId="{DAA868E4-C0FD-429E-8B7C-8BBDC76F905F}"/>
    <dgm:cxn modelId="{584372E0-BCD7-405D-A552-90E624E923BC}" type="presOf" srcId="{7C79108E-7CAC-4370-B58B-C1E3662EC1D8}" destId="{2B98F9E3-08F2-479A-806F-DB0E6D9653C8}" srcOrd="0" destOrd="0" presId="urn:microsoft.com/office/officeart/2005/8/layout/vList3#1"/>
    <dgm:cxn modelId="{D4E3371F-D4D1-4182-848F-07F0095F695C}" srcId="{DA5387D0-B4EE-4EC9-887B-302FA9DB00E6}" destId="{DA9F0AC3-0397-4AED-BE02-D85CFAA95DDE}" srcOrd="2" destOrd="0" parTransId="{03363FFE-1E04-4D53-B18D-1D8FAC62FD28}" sibTransId="{EE43E208-DF92-4F05-AC87-1EEB9C8D9E59}"/>
    <dgm:cxn modelId="{5918E550-CB54-46AE-9E1B-8C40D2908687}" srcId="{DA5387D0-B4EE-4EC9-887B-302FA9DB00E6}" destId="{5EA6913A-F4F2-412E-9453-E2239BC8CA03}" srcOrd="1" destOrd="0" parTransId="{BCC90E6C-8B52-4E4E-A1E6-A986D840FD4D}" sibTransId="{65A5AFFC-1265-4661-819F-45864F951D48}"/>
    <dgm:cxn modelId="{52267010-6B88-47E1-B0F1-0FB4CF1B3C13}" type="presOf" srcId="{DA9F0AC3-0397-4AED-BE02-D85CFAA95DDE}" destId="{C1C8C356-66BC-4F37-85B1-78C0AC952BC0}" srcOrd="0" destOrd="0" presId="urn:microsoft.com/office/officeart/2005/8/layout/vList3#1"/>
    <dgm:cxn modelId="{216979B5-3E81-4BB6-9A21-332A84BA01CB}" type="presOf" srcId="{DA5387D0-B4EE-4EC9-887B-302FA9DB00E6}" destId="{6E93933E-3D6E-458F-BB4B-E3E4E0BAB9F0}" srcOrd="0" destOrd="0" presId="urn:microsoft.com/office/officeart/2005/8/layout/vList3#1"/>
    <dgm:cxn modelId="{211DCB5D-CF78-466E-B6E6-86A481DDF0E7}" type="presOf" srcId="{5EA6913A-F4F2-412E-9453-E2239BC8CA03}" destId="{7E94C6DA-ACA5-4CFD-8F6F-C78FBCB8E259}" srcOrd="0" destOrd="0" presId="urn:microsoft.com/office/officeart/2005/8/layout/vList3#1"/>
    <dgm:cxn modelId="{845C90E5-C95D-4FC8-AAE5-3A2FC45A599C}" type="presParOf" srcId="{6E93933E-3D6E-458F-BB4B-E3E4E0BAB9F0}" destId="{4B902863-BF23-4582-89ED-AAFAE783A562}" srcOrd="0" destOrd="0" presId="urn:microsoft.com/office/officeart/2005/8/layout/vList3#1"/>
    <dgm:cxn modelId="{43E27CCE-8257-414B-B48C-9E5EC8042617}" type="presParOf" srcId="{4B902863-BF23-4582-89ED-AAFAE783A562}" destId="{F5EE0D19-FB32-450F-AA15-A9321069DE08}" srcOrd="0" destOrd="0" presId="urn:microsoft.com/office/officeart/2005/8/layout/vList3#1"/>
    <dgm:cxn modelId="{AE48C5A3-B8F7-4A0B-9EB0-BCA53F4668AB}" type="presParOf" srcId="{4B902863-BF23-4582-89ED-AAFAE783A562}" destId="{2B98F9E3-08F2-479A-806F-DB0E6D9653C8}" srcOrd="1" destOrd="0" presId="urn:microsoft.com/office/officeart/2005/8/layout/vList3#1"/>
    <dgm:cxn modelId="{06A3B558-5C3D-4EB5-A152-467357FAEC0D}" type="presParOf" srcId="{6E93933E-3D6E-458F-BB4B-E3E4E0BAB9F0}" destId="{2E2266DE-DB26-4688-8A37-0A87623C5672}" srcOrd="1" destOrd="0" presId="urn:microsoft.com/office/officeart/2005/8/layout/vList3#1"/>
    <dgm:cxn modelId="{0EEAB7EC-25FE-4E01-90D7-7C2DDF0EEC19}" type="presParOf" srcId="{6E93933E-3D6E-458F-BB4B-E3E4E0BAB9F0}" destId="{295DDEE4-BD57-4832-90B5-597DED7CDD70}" srcOrd="2" destOrd="0" presId="urn:microsoft.com/office/officeart/2005/8/layout/vList3#1"/>
    <dgm:cxn modelId="{7FD524BC-CE69-4D97-A462-3317557010A8}" type="presParOf" srcId="{295DDEE4-BD57-4832-90B5-597DED7CDD70}" destId="{738E2E6E-B857-445F-BB67-C578218791EB}" srcOrd="0" destOrd="0" presId="urn:microsoft.com/office/officeart/2005/8/layout/vList3#1"/>
    <dgm:cxn modelId="{FC5FBC57-FDCB-481C-BCD5-386ABC30595D}" type="presParOf" srcId="{295DDEE4-BD57-4832-90B5-597DED7CDD70}" destId="{7E94C6DA-ACA5-4CFD-8F6F-C78FBCB8E259}" srcOrd="1" destOrd="0" presId="urn:microsoft.com/office/officeart/2005/8/layout/vList3#1"/>
    <dgm:cxn modelId="{B456159B-1314-46B0-924F-6145C9421CA6}" type="presParOf" srcId="{6E93933E-3D6E-458F-BB4B-E3E4E0BAB9F0}" destId="{B89C12E3-1391-43E0-B50A-D02BBB508296}" srcOrd="3" destOrd="0" presId="urn:microsoft.com/office/officeart/2005/8/layout/vList3#1"/>
    <dgm:cxn modelId="{DB9C98D2-8006-4945-9477-B431F6917D74}" type="presParOf" srcId="{6E93933E-3D6E-458F-BB4B-E3E4E0BAB9F0}" destId="{A9DBAB58-AF34-4727-8A12-4ECD1D3D33A6}" srcOrd="4" destOrd="0" presId="urn:microsoft.com/office/officeart/2005/8/layout/vList3#1"/>
    <dgm:cxn modelId="{8A7BBB0A-558B-4E9E-BCA8-092293269AB3}" type="presParOf" srcId="{A9DBAB58-AF34-4727-8A12-4ECD1D3D33A6}" destId="{29FFCA84-353C-4621-8409-ED186A6FE6D2}" srcOrd="0" destOrd="0" presId="urn:microsoft.com/office/officeart/2005/8/layout/vList3#1"/>
    <dgm:cxn modelId="{CE61A2B3-8F48-4027-9331-9E4C7C834348}" type="presParOf" srcId="{A9DBAB58-AF34-4727-8A12-4ECD1D3D33A6}" destId="{C1C8C356-66BC-4F37-85B1-78C0AC952BC0}" srcOrd="1" destOrd="0" presId="urn:microsoft.com/office/officeart/2005/8/layout/vList3#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448EB2-EE5A-409A-8FCB-6FA71E05F95B}" type="doc">
      <dgm:prSet loTypeId="urn:microsoft.com/office/officeart/2005/8/layout/default#4" loCatId="list" qsTypeId="urn:microsoft.com/office/officeart/2005/8/quickstyle/3d3" qsCatId="3D" csTypeId="urn:microsoft.com/office/officeart/2005/8/colors/accent2_5" csCatId="accent2" phldr="1"/>
      <dgm:spPr/>
      <dgm:t>
        <a:bodyPr/>
        <a:lstStyle/>
        <a:p>
          <a:endParaRPr lang="en-US"/>
        </a:p>
      </dgm:t>
    </dgm:pt>
    <dgm:pt modelId="{8A5C70B0-EE7C-401E-956C-C2A48B54F794}">
      <dgm:prSet phldrT="[Text]"/>
      <dgm:spPr/>
      <dgm:t>
        <a:bodyPr/>
        <a:lstStyle/>
        <a:p>
          <a:r>
            <a:rPr lang="en-US" dirty="0" smtClean="0"/>
            <a:t>Directly generates electricity from sunlight</a:t>
          </a:r>
          <a:endParaRPr lang="en-US" dirty="0"/>
        </a:p>
      </dgm:t>
    </dgm:pt>
    <dgm:pt modelId="{EBBFBD93-9B8E-412E-A7A3-3E879286F5ED}" type="parTrans" cxnId="{FF044D8A-C6E6-4BD7-A45A-F081DBA07809}">
      <dgm:prSet/>
      <dgm:spPr/>
      <dgm:t>
        <a:bodyPr/>
        <a:lstStyle/>
        <a:p>
          <a:endParaRPr lang="en-US"/>
        </a:p>
      </dgm:t>
    </dgm:pt>
    <dgm:pt modelId="{8EF0F15B-106D-4834-9192-7A00C6B6103A}" type="sibTrans" cxnId="{FF044D8A-C6E6-4BD7-A45A-F081DBA07809}">
      <dgm:prSet/>
      <dgm:spPr/>
      <dgm:t>
        <a:bodyPr/>
        <a:lstStyle/>
        <a:p>
          <a:endParaRPr lang="en-US"/>
        </a:p>
      </dgm:t>
    </dgm:pt>
    <dgm:pt modelId="{55784715-28B1-40A7-956E-AF09F38E367D}">
      <dgm:prSet phldrT="[Text]"/>
      <dgm:spPr/>
      <dgm:t>
        <a:bodyPr/>
        <a:lstStyle/>
        <a:p>
          <a:r>
            <a:rPr lang="en-US" dirty="0" smtClean="0"/>
            <a:t>Different types you might come across</a:t>
          </a:r>
          <a:endParaRPr lang="en-US" dirty="0"/>
        </a:p>
      </dgm:t>
    </dgm:pt>
    <dgm:pt modelId="{9C652547-36C3-4994-A54A-3B8F647C6778}" type="parTrans" cxnId="{1B52AF40-AA4D-4766-9C16-94FE6B9AAEC6}">
      <dgm:prSet/>
      <dgm:spPr/>
      <dgm:t>
        <a:bodyPr/>
        <a:lstStyle/>
        <a:p>
          <a:endParaRPr lang="en-US"/>
        </a:p>
      </dgm:t>
    </dgm:pt>
    <dgm:pt modelId="{FC179A91-2208-4DF5-9080-85F6A5E1BE9C}" type="sibTrans" cxnId="{1B52AF40-AA4D-4766-9C16-94FE6B9AAEC6}">
      <dgm:prSet/>
      <dgm:spPr/>
      <dgm:t>
        <a:bodyPr/>
        <a:lstStyle/>
        <a:p>
          <a:endParaRPr lang="en-US"/>
        </a:p>
      </dgm:t>
    </dgm:pt>
    <dgm:pt modelId="{9A680E9F-54D0-4BF3-81DE-2705DF4AB19F}">
      <dgm:prSet phldrT="[Text]"/>
      <dgm:spPr/>
      <dgm:t>
        <a:bodyPr/>
        <a:lstStyle/>
        <a:p>
          <a:r>
            <a:rPr lang="en-US" dirty="0" smtClean="0"/>
            <a:t>Building Integrated PV (BIPV), another type</a:t>
          </a:r>
          <a:endParaRPr lang="en-US" dirty="0"/>
        </a:p>
      </dgm:t>
    </dgm:pt>
    <dgm:pt modelId="{BFA51FE9-4FB4-426A-AB36-97C8AA774ACB}" type="parTrans" cxnId="{3CA77FE9-5C9B-4A73-9CC7-A012A3957AE7}">
      <dgm:prSet/>
      <dgm:spPr/>
      <dgm:t>
        <a:bodyPr/>
        <a:lstStyle/>
        <a:p>
          <a:endParaRPr lang="en-US"/>
        </a:p>
      </dgm:t>
    </dgm:pt>
    <dgm:pt modelId="{06475381-A437-4BB7-B831-9FC68BA8BD39}" type="sibTrans" cxnId="{3CA77FE9-5C9B-4A73-9CC7-A012A3957AE7}">
      <dgm:prSet/>
      <dgm:spPr/>
      <dgm:t>
        <a:bodyPr/>
        <a:lstStyle/>
        <a:p>
          <a:endParaRPr lang="en-US"/>
        </a:p>
      </dgm:t>
    </dgm:pt>
    <dgm:pt modelId="{5233AB3D-A26F-4873-B97F-5752C117A436}" type="pres">
      <dgm:prSet presAssocID="{03448EB2-EE5A-409A-8FCB-6FA71E05F95B}" presName="diagram" presStyleCnt="0">
        <dgm:presLayoutVars>
          <dgm:dir/>
          <dgm:resizeHandles val="exact"/>
        </dgm:presLayoutVars>
      </dgm:prSet>
      <dgm:spPr/>
      <dgm:t>
        <a:bodyPr/>
        <a:lstStyle/>
        <a:p>
          <a:endParaRPr lang="en-US"/>
        </a:p>
      </dgm:t>
    </dgm:pt>
    <dgm:pt modelId="{8C6388CC-41A6-42E5-9E45-1363CB97B7CB}" type="pres">
      <dgm:prSet presAssocID="{8A5C70B0-EE7C-401E-956C-C2A48B54F794}" presName="node" presStyleLbl="node1" presStyleIdx="0" presStyleCnt="3" custLinFactNeighborX="54372" custLinFactNeighborY="-50042">
        <dgm:presLayoutVars>
          <dgm:bulletEnabled val="1"/>
        </dgm:presLayoutVars>
      </dgm:prSet>
      <dgm:spPr/>
      <dgm:t>
        <a:bodyPr/>
        <a:lstStyle/>
        <a:p>
          <a:endParaRPr lang="en-US"/>
        </a:p>
      </dgm:t>
    </dgm:pt>
    <dgm:pt modelId="{3CC744AF-9DE9-4EB4-BAE4-76A297819364}" type="pres">
      <dgm:prSet presAssocID="{8EF0F15B-106D-4834-9192-7A00C6B6103A}" presName="sibTrans" presStyleCnt="0"/>
      <dgm:spPr/>
      <dgm:t>
        <a:bodyPr/>
        <a:lstStyle/>
        <a:p>
          <a:endParaRPr lang="en-US"/>
        </a:p>
      </dgm:t>
    </dgm:pt>
    <dgm:pt modelId="{FFD9BF4E-784E-4A0D-AA4C-92EB8DEC6283}" type="pres">
      <dgm:prSet presAssocID="{55784715-28B1-40A7-956E-AF09F38E367D}" presName="node" presStyleLbl="node1" presStyleIdx="1" presStyleCnt="3" custLinFactX="-8966" custLinFactNeighborX="-100000" custLinFactNeighborY="61267">
        <dgm:presLayoutVars>
          <dgm:bulletEnabled val="1"/>
        </dgm:presLayoutVars>
      </dgm:prSet>
      <dgm:spPr/>
      <dgm:t>
        <a:bodyPr/>
        <a:lstStyle/>
        <a:p>
          <a:endParaRPr lang="en-US"/>
        </a:p>
      </dgm:t>
    </dgm:pt>
    <dgm:pt modelId="{9891A134-D710-465D-9FEF-15A9BFF2E24A}" type="pres">
      <dgm:prSet presAssocID="{FC179A91-2208-4DF5-9080-85F6A5E1BE9C}" presName="sibTrans" presStyleCnt="0"/>
      <dgm:spPr/>
      <dgm:t>
        <a:bodyPr/>
        <a:lstStyle/>
        <a:p>
          <a:endParaRPr lang="en-US"/>
        </a:p>
      </dgm:t>
    </dgm:pt>
    <dgm:pt modelId="{0A5A773C-215B-483D-9FB8-B5BE729063C3}" type="pres">
      <dgm:prSet presAssocID="{9A680E9F-54D0-4BF3-81DE-2705DF4AB19F}" presName="node" presStyleLbl="node1" presStyleIdx="2" presStyleCnt="3" custLinFactNeighborX="-53826" custLinFactNeighborY="59077">
        <dgm:presLayoutVars>
          <dgm:bulletEnabled val="1"/>
        </dgm:presLayoutVars>
      </dgm:prSet>
      <dgm:spPr/>
      <dgm:t>
        <a:bodyPr/>
        <a:lstStyle/>
        <a:p>
          <a:endParaRPr lang="en-US"/>
        </a:p>
      </dgm:t>
    </dgm:pt>
  </dgm:ptLst>
  <dgm:cxnLst>
    <dgm:cxn modelId="{DA6FC728-583A-4DDA-A5EB-5DF452DFA328}" type="presOf" srcId="{9A680E9F-54D0-4BF3-81DE-2705DF4AB19F}" destId="{0A5A773C-215B-483D-9FB8-B5BE729063C3}" srcOrd="0" destOrd="0" presId="urn:microsoft.com/office/officeart/2005/8/layout/default#4"/>
    <dgm:cxn modelId="{DCA8AE4E-3150-415D-9290-AA0A845E28AB}" type="presOf" srcId="{8A5C70B0-EE7C-401E-956C-C2A48B54F794}" destId="{8C6388CC-41A6-42E5-9E45-1363CB97B7CB}" srcOrd="0" destOrd="0" presId="urn:microsoft.com/office/officeart/2005/8/layout/default#4"/>
    <dgm:cxn modelId="{A5CC6E91-F742-4FA2-BEA9-E808CBA3CFE3}" type="presOf" srcId="{55784715-28B1-40A7-956E-AF09F38E367D}" destId="{FFD9BF4E-784E-4A0D-AA4C-92EB8DEC6283}" srcOrd="0" destOrd="0" presId="urn:microsoft.com/office/officeart/2005/8/layout/default#4"/>
    <dgm:cxn modelId="{1B52AF40-AA4D-4766-9C16-94FE6B9AAEC6}" srcId="{03448EB2-EE5A-409A-8FCB-6FA71E05F95B}" destId="{55784715-28B1-40A7-956E-AF09F38E367D}" srcOrd="1" destOrd="0" parTransId="{9C652547-36C3-4994-A54A-3B8F647C6778}" sibTransId="{FC179A91-2208-4DF5-9080-85F6A5E1BE9C}"/>
    <dgm:cxn modelId="{9DCCAC87-B64D-48EA-88C8-09AFA0C4B3CA}" type="presOf" srcId="{03448EB2-EE5A-409A-8FCB-6FA71E05F95B}" destId="{5233AB3D-A26F-4873-B97F-5752C117A436}" srcOrd="0" destOrd="0" presId="urn:microsoft.com/office/officeart/2005/8/layout/default#4"/>
    <dgm:cxn modelId="{3CA77FE9-5C9B-4A73-9CC7-A012A3957AE7}" srcId="{03448EB2-EE5A-409A-8FCB-6FA71E05F95B}" destId="{9A680E9F-54D0-4BF3-81DE-2705DF4AB19F}" srcOrd="2" destOrd="0" parTransId="{BFA51FE9-4FB4-426A-AB36-97C8AA774ACB}" sibTransId="{06475381-A437-4BB7-B831-9FC68BA8BD39}"/>
    <dgm:cxn modelId="{FF044D8A-C6E6-4BD7-A45A-F081DBA07809}" srcId="{03448EB2-EE5A-409A-8FCB-6FA71E05F95B}" destId="{8A5C70B0-EE7C-401E-956C-C2A48B54F794}" srcOrd="0" destOrd="0" parTransId="{EBBFBD93-9B8E-412E-A7A3-3E879286F5ED}" sibTransId="{8EF0F15B-106D-4834-9192-7A00C6B6103A}"/>
    <dgm:cxn modelId="{4EE148EA-6699-4132-83B7-D0BFCBE9A6E7}" type="presParOf" srcId="{5233AB3D-A26F-4873-B97F-5752C117A436}" destId="{8C6388CC-41A6-42E5-9E45-1363CB97B7CB}" srcOrd="0" destOrd="0" presId="urn:microsoft.com/office/officeart/2005/8/layout/default#4"/>
    <dgm:cxn modelId="{BB51616B-D99A-4F68-BD32-11B945B2803D}" type="presParOf" srcId="{5233AB3D-A26F-4873-B97F-5752C117A436}" destId="{3CC744AF-9DE9-4EB4-BAE4-76A297819364}" srcOrd="1" destOrd="0" presId="urn:microsoft.com/office/officeart/2005/8/layout/default#4"/>
    <dgm:cxn modelId="{7F0C266B-CD94-49A8-8043-56BC628E64DC}" type="presParOf" srcId="{5233AB3D-A26F-4873-B97F-5752C117A436}" destId="{FFD9BF4E-784E-4A0D-AA4C-92EB8DEC6283}" srcOrd="2" destOrd="0" presId="urn:microsoft.com/office/officeart/2005/8/layout/default#4"/>
    <dgm:cxn modelId="{24528A9D-C87E-4A4D-89FB-7862FD760AC9}" type="presParOf" srcId="{5233AB3D-A26F-4873-B97F-5752C117A436}" destId="{9891A134-D710-465D-9FEF-15A9BFF2E24A}" srcOrd="3" destOrd="0" presId="urn:microsoft.com/office/officeart/2005/8/layout/default#4"/>
    <dgm:cxn modelId="{D779FFB6-827E-4264-ACF0-BA0BCA67B4FD}" type="presParOf" srcId="{5233AB3D-A26F-4873-B97F-5752C117A436}" destId="{0A5A773C-215B-483D-9FB8-B5BE729063C3}" srcOrd="4" destOrd="0" presId="urn:microsoft.com/office/officeart/2005/8/layout/default#4"/>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448EB2-EE5A-409A-8FCB-6FA71E05F95B}" type="doc">
      <dgm:prSet loTypeId="urn:microsoft.com/office/officeart/2005/8/layout/default#5" loCatId="list" qsTypeId="urn:microsoft.com/office/officeart/2005/8/quickstyle/3d3" qsCatId="3D" csTypeId="urn:microsoft.com/office/officeart/2005/8/colors/accent4_5" csCatId="accent4" phldr="1"/>
      <dgm:spPr/>
      <dgm:t>
        <a:bodyPr/>
        <a:lstStyle/>
        <a:p>
          <a:endParaRPr lang="en-US"/>
        </a:p>
      </dgm:t>
    </dgm:pt>
    <dgm:pt modelId="{8A5C70B0-EE7C-401E-956C-C2A48B54F794}">
      <dgm:prSet phldrT="[Text]"/>
      <dgm:spPr/>
      <dgm:t>
        <a:bodyPr/>
        <a:lstStyle/>
        <a:p>
          <a:r>
            <a:rPr lang="en-US" dirty="0" smtClean="0"/>
            <a:t>Solar energy used to heat water or other medium</a:t>
          </a:r>
          <a:endParaRPr lang="en-US" dirty="0"/>
        </a:p>
      </dgm:t>
    </dgm:pt>
    <dgm:pt modelId="{EBBFBD93-9B8E-412E-A7A3-3E879286F5ED}" type="parTrans" cxnId="{FF044D8A-C6E6-4BD7-A45A-F081DBA07809}">
      <dgm:prSet/>
      <dgm:spPr/>
      <dgm:t>
        <a:bodyPr/>
        <a:lstStyle/>
        <a:p>
          <a:endParaRPr lang="en-US"/>
        </a:p>
      </dgm:t>
    </dgm:pt>
    <dgm:pt modelId="{8EF0F15B-106D-4834-9192-7A00C6B6103A}" type="sibTrans" cxnId="{FF044D8A-C6E6-4BD7-A45A-F081DBA07809}">
      <dgm:prSet/>
      <dgm:spPr/>
      <dgm:t>
        <a:bodyPr/>
        <a:lstStyle/>
        <a:p>
          <a:endParaRPr lang="en-US"/>
        </a:p>
      </dgm:t>
    </dgm:pt>
    <dgm:pt modelId="{55784715-28B1-40A7-956E-AF09F38E367D}">
      <dgm:prSet phldrT="[Text]"/>
      <dgm:spPr/>
      <dgm:t>
        <a:bodyPr/>
        <a:lstStyle/>
        <a:p>
          <a:r>
            <a:rPr lang="en-US" dirty="0" smtClean="0"/>
            <a:t>Applications</a:t>
          </a:r>
          <a:endParaRPr lang="en-US" dirty="0"/>
        </a:p>
      </dgm:t>
    </dgm:pt>
    <dgm:pt modelId="{9C652547-36C3-4994-A54A-3B8F647C6778}" type="parTrans" cxnId="{1B52AF40-AA4D-4766-9C16-94FE6B9AAEC6}">
      <dgm:prSet/>
      <dgm:spPr/>
      <dgm:t>
        <a:bodyPr/>
        <a:lstStyle/>
        <a:p>
          <a:endParaRPr lang="en-US"/>
        </a:p>
      </dgm:t>
    </dgm:pt>
    <dgm:pt modelId="{FC179A91-2208-4DF5-9080-85F6A5E1BE9C}" type="sibTrans" cxnId="{1B52AF40-AA4D-4766-9C16-94FE6B9AAEC6}">
      <dgm:prSet/>
      <dgm:spPr/>
      <dgm:t>
        <a:bodyPr/>
        <a:lstStyle/>
        <a:p>
          <a:endParaRPr lang="en-US"/>
        </a:p>
      </dgm:t>
    </dgm:pt>
    <dgm:pt modelId="{5233AB3D-A26F-4873-B97F-5752C117A436}" type="pres">
      <dgm:prSet presAssocID="{03448EB2-EE5A-409A-8FCB-6FA71E05F95B}" presName="diagram" presStyleCnt="0">
        <dgm:presLayoutVars>
          <dgm:dir/>
          <dgm:resizeHandles val="exact"/>
        </dgm:presLayoutVars>
      </dgm:prSet>
      <dgm:spPr/>
      <dgm:t>
        <a:bodyPr/>
        <a:lstStyle/>
        <a:p>
          <a:endParaRPr lang="en-US"/>
        </a:p>
      </dgm:t>
    </dgm:pt>
    <dgm:pt modelId="{8C6388CC-41A6-42E5-9E45-1363CB97B7CB}" type="pres">
      <dgm:prSet presAssocID="{8A5C70B0-EE7C-401E-956C-C2A48B54F794}" presName="node" presStyleLbl="node1" presStyleIdx="0" presStyleCnt="2" custScaleX="131114" custLinFactNeighborX="54372" custLinFactNeighborY="-43761">
        <dgm:presLayoutVars>
          <dgm:bulletEnabled val="1"/>
        </dgm:presLayoutVars>
      </dgm:prSet>
      <dgm:spPr/>
      <dgm:t>
        <a:bodyPr/>
        <a:lstStyle/>
        <a:p>
          <a:endParaRPr lang="en-US"/>
        </a:p>
      </dgm:t>
    </dgm:pt>
    <dgm:pt modelId="{3CC744AF-9DE9-4EB4-BAE4-76A297819364}" type="pres">
      <dgm:prSet presAssocID="{8EF0F15B-106D-4834-9192-7A00C6B6103A}" presName="sibTrans" presStyleCnt="0"/>
      <dgm:spPr/>
      <dgm:t>
        <a:bodyPr/>
        <a:lstStyle/>
        <a:p>
          <a:endParaRPr lang="en-US"/>
        </a:p>
      </dgm:t>
    </dgm:pt>
    <dgm:pt modelId="{FFD9BF4E-784E-4A0D-AA4C-92EB8DEC6283}" type="pres">
      <dgm:prSet presAssocID="{55784715-28B1-40A7-956E-AF09F38E367D}" presName="node" presStyleLbl="node1" presStyleIdx="1" presStyleCnt="2" custScaleX="66226" custLinFactX="-8966" custLinFactNeighborX="-100000" custLinFactNeighborY="61267">
        <dgm:presLayoutVars>
          <dgm:bulletEnabled val="1"/>
        </dgm:presLayoutVars>
      </dgm:prSet>
      <dgm:spPr/>
      <dgm:t>
        <a:bodyPr/>
        <a:lstStyle/>
        <a:p>
          <a:endParaRPr lang="en-US"/>
        </a:p>
      </dgm:t>
    </dgm:pt>
  </dgm:ptLst>
  <dgm:cxnLst>
    <dgm:cxn modelId="{884DF30C-B31D-4640-B087-F16448BFB3EF}" type="presOf" srcId="{03448EB2-EE5A-409A-8FCB-6FA71E05F95B}" destId="{5233AB3D-A26F-4873-B97F-5752C117A436}" srcOrd="0" destOrd="0" presId="urn:microsoft.com/office/officeart/2005/8/layout/default#5"/>
    <dgm:cxn modelId="{BF835783-7F52-4A76-BC40-76B3ABED9AD6}" type="presOf" srcId="{8A5C70B0-EE7C-401E-956C-C2A48B54F794}" destId="{8C6388CC-41A6-42E5-9E45-1363CB97B7CB}" srcOrd="0" destOrd="0" presId="urn:microsoft.com/office/officeart/2005/8/layout/default#5"/>
    <dgm:cxn modelId="{FF044D8A-C6E6-4BD7-A45A-F081DBA07809}" srcId="{03448EB2-EE5A-409A-8FCB-6FA71E05F95B}" destId="{8A5C70B0-EE7C-401E-956C-C2A48B54F794}" srcOrd="0" destOrd="0" parTransId="{EBBFBD93-9B8E-412E-A7A3-3E879286F5ED}" sibTransId="{8EF0F15B-106D-4834-9192-7A00C6B6103A}"/>
    <dgm:cxn modelId="{1B52AF40-AA4D-4766-9C16-94FE6B9AAEC6}" srcId="{03448EB2-EE5A-409A-8FCB-6FA71E05F95B}" destId="{55784715-28B1-40A7-956E-AF09F38E367D}" srcOrd="1" destOrd="0" parTransId="{9C652547-36C3-4994-A54A-3B8F647C6778}" sibTransId="{FC179A91-2208-4DF5-9080-85F6A5E1BE9C}"/>
    <dgm:cxn modelId="{FEF4725E-F86E-42C7-AACE-BC915D6067FA}" type="presOf" srcId="{55784715-28B1-40A7-956E-AF09F38E367D}" destId="{FFD9BF4E-784E-4A0D-AA4C-92EB8DEC6283}" srcOrd="0" destOrd="0" presId="urn:microsoft.com/office/officeart/2005/8/layout/default#5"/>
    <dgm:cxn modelId="{0873A57F-2FD2-4B61-AC95-94B6E5606CF0}" type="presParOf" srcId="{5233AB3D-A26F-4873-B97F-5752C117A436}" destId="{8C6388CC-41A6-42E5-9E45-1363CB97B7CB}" srcOrd="0" destOrd="0" presId="urn:microsoft.com/office/officeart/2005/8/layout/default#5"/>
    <dgm:cxn modelId="{E14BC397-88F0-48E1-A29D-3E5E431D13E6}" type="presParOf" srcId="{5233AB3D-A26F-4873-B97F-5752C117A436}" destId="{3CC744AF-9DE9-4EB4-BAE4-76A297819364}" srcOrd="1" destOrd="0" presId="urn:microsoft.com/office/officeart/2005/8/layout/default#5"/>
    <dgm:cxn modelId="{2A428431-9079-465C-9104-2E975C82AC22}" type="presParOf" srcId="{5233AB3D-A26F-4873-B97F-5752C117A436}" destId="{FFD9BF4E-784E-4A0D-AA4C-92EB8DEC6283}" srcOrd="2" destOrd="0" presId="urn:microsoft.com/office/officeart/2005/8/layout/default#5"/>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3459C7-B2C6-4133-B030-00B40B9C052A}" type="doc">
      <dgm:prSet loTypeId="urn:microsoft.com/office/officeart/2005/8/layout/default#13" loCatId="list" qsTypeId="urn:microsoft.com/office/officeart/2005/8/quickstyle/simple1#8" qsCatId="simple" csTypeId="urn:microsoft.com/office/officeart/2005/8/colors/colorful2" csCatId="colorful" phldr="1"/>
      <dgm:spPr/>
      <dgm:t>
        <a:bodyPr/>
        <a:lstStyle/>
        <a:p>
          <a:endParaRPr lang="en-US"/>
        </a:p>
      </dgm:t>
    </dgm:pt>
    <dgm:pt modelId="{5F8420E0-2C86-45FE-B463-A089695EEC04}">
      <dgm:prSet/>
      <dgm:spPr>
        <a:solidFill>
          <a:schemeClr val="accent1"/>
        </a:solidFill>
        <a:ln>
          <a:solidFill>
            <a:schemeClr val="tx2"/>
          </a:solidFill>
        </a:ln>
      </dgm:spPr>
      <dgm:t>
        <a:bodyPr/>
        <a:lstStyle/>
        <a:p>
          <a:pPr rtl="0"/>
          <a:r>
            <a:rPr lang="en-US" dirty="0" smtClean="0"/>
            <a:t>Life expectancies of solar systems are now 25-30 years</a:t>
          </a:r>
          <a:endParaRPr lang="en-US" dirty="0"/>
        </a:p>
      </dgm:t>
    </dgm:pt>
    <dgm:pt modelId="{02141812-22C0-4D38-B6CC-3902C2D34A0F}" type="parTrans" cxnId="{21281BEE-00EB-4F91-BD5A-4C3AF5D340CF}">
      <dgm:prSet/>
      <dgm:spPr/>
      <dgm:t>
        <a:bodyPr/>
        <a:lstStyle/>
        <a:p>
          <a:endParaRPr lang="en-US"/>
        </a:p>
      </dgm:t>
    </dgm:pt>
    <dgm:pt modelId="{02565B08-3E12-454D-AF52-D457C9F1A0E6}" type="sibTrans" cxnId="{21281BEE-00EB-4F91-BD5A-4C3AF5D340CF}">
      <dgm:prSet/>
      <dgm:spPr/>
      <dgm:t>
        <a:bodyPr/>
        <a:lstStyle/>
        <a:p>
          <a:endParaRPr lang="en-US"/>
        </a:p>
      </dgm:t>
    </dgm:pt>
    <dgm:pt modelId="{9BCCA293-95FA-435A-B57B-E7956D0E1E9E}">
      <dgm:prSet/>
      <dgm:spPr>
        <a:solidFill>
          <a:schemeClr val="accent1"/>
        </a:solidFill>
      </dgm:spPr>
      <dgm:t>
        <a:bodyPr/>
        <a:lstStyle/>
        <a:p>
          <a:pPr rtl="0"/>
          <a:r>
            <a:rPr lang="en-US" dirty="0" smtClean="0"/>
            <a:t>Solar heating technology has achieved vast improvements</a:t>
          </a:r>
          <a:endParaRPr lang="en-US" dirty="0"/>
        </a:p>
      </dgm:t>
    </dgm:pt>
    <dgm:pt modelId="{934ED384-BB4A-442B-B569-0D9DAF1B49E7}" type="parTrans" cxnId="{63083DCD-BE75-4B6D-AA19-0EE9C4485359}">
      <dgm:prSet/>
      <dgm:spPr/>
      <dgm:t>
        <a:bodyPr/>
        <a:lstStyle/>
        <a:p>
          <a:endParaRPr lang="en-US"/>
        </a:p>
      </dgm:t>
    </dgm:pt>
    <dgm:pt modelId="{C1803F9C-1D0F-45B6-8A51-8B6D63F3589B}" type="sibTrans" cxnId="{63083DCD-BE75-4B6D-AA19-0EE9C4485359}">
      <dgm:prSet/>
      <dgm:spPr/>
      <dgm:t>
        <a:bodyPr/>
        <a:lstStyle/>
        <a:p>
          <a:endParaRPr lang="en-US"/>
        </a:p>
      </dgm:t>
    </dgm:pt>
    <dgm:pt modelId="{F67A8E0C-AEDA-4960-B55B-27BB7D102BCB}">
      <dgm:prSet/>
      <dgm:spPr>
        <a:solidFill>
          <a:schemeClr val="accent2"/>
        </a:solidFill>
      </dgm:spPr>
      <dgm:t>
        <a:bodyPr/>
        <a:lstStyle/>
        <a:p>
          <a:r>
            <a:rPr lang="en-US" dirty="0" smtClean="0"/>
            <a:t>Equipment certification requirements  are common </a:t>
          </a:r>
          <a:endParaRPr lang="en-US" dirty="0"/>
        </a:p>
      </dgm:t>
    </dgm:pt>
    <dgm:pt modelId="{19D7B41F-01E4-4E93-8F18-165DB4FF10AB}" type="parTrans" cxnId="{47B6951F-C2AE-4384-93AD-626BC31D2277}">
      <dgm:prSet/>
      <dgm:spPr/>
      <dgm:t>
        <a:bodyPr/>
        <a:lstStyle/>
        <a:p>
          <a:endParaRPr lang="en-US"/>
        </a:p>
      </dgm:t>
    </dgm:pt>
    <dgm:pt modelId="{1DA0A163-8487-4EFB-8C58-E415C23D85A0}" type="sibTrans" cxnId="{47B6951F-C2AE-4384-93AD-626BC31D2277}">
      <dgm:prSet/>
      <dgm:spPr/>
      <dgm:t>
        <a:bodyPr/>
        <a:lstStyle/>
        <a:p>
          <a:endParaRPr lang="en-US"/>
        </a:p>
      </dgm:t>
    </dgm:pt>
    <dgm:pt modelId="{C1B6967E-6FED-4FCA-B63B-1EFDBFD62B31}" type="pres">
      <dgm:prSet presAssocID="{543459C7-B2C6-4133-B030-00B40B9C052A}" presName="diagram" presStyleCnt="0">
        <dgm:presLayoutVars>
          <dgm:dir/>
          <dgm:resizeHandles val="exact"/>
        </dgm:presLayoutVars>
      </dgm:prSet>
      <dgm:spPr/>
      <dgm:t>
        <a:bodyPr/>
        <a:lstStyle/>
        <a:p>
          <a:endParaRPr lang="en-US"/>
        </a:p>
      </dgm:t>
    </dgm:pt>
    <dgm:pt modelId="{DA8990DF-00B3-4DE2-A0FD-371779C63F51}" type="pres">
      <dgm:prSet presAssocID="{5F8420E0-2C86-45FE-B463-A089695EEC04}" presName="node" presStyleLbl="node1" presStyleIdx="0" presStyleCnt="3">
        <dgm:presLayoutVars>
          <dgm:bulletEnabled val="1"/>
        </dgm:presLayoutVars>
      </dgm:prSet>
      <dgm:spPr/>
      <dgm:t>
        <a:bodyPr/>
        <a:lstStyle/>
        <a:p>
          <a:endParaRPr lang="en-US"/>
        </a:p>
      </dgm:t>
    </dgm:pt>
    <dgm:pt modelId="{C77077F9-4FAC-4453-8F20-FCA0DE8A990B}" type="pres">
      <dgm:prSet presAssocID="{02565B08-3E12-454D-AF52-D457C9F1A0E6}" presName="sibTrans" presStyleCnt="0"/>
      <dgm:spPr/>
    </dgm:pt>
    <dgm:pt modelId="{BEDE0CF8-E558-4E59-8B48-CBC1B56957DF}" type="pres">
      <dgm:prSet presAssocID="{9BCCA293-95FA-435A-B57B-E7956D0E1E9E}" presName="node" presStyleLbl="node1" presStyleIdx="1" presStyleCnt="3">
        <dgm:presLayoutVars>
          <dgm:bulletEnabled val="1"/>
        </dgm:presLayoutVars>
      </dgm:prSet>
      <dgm:spPr/>
      <dgm:t>
        <a:bodyPr/>
        <a:lstStyle/>
        <a:p>
          <a:endParaRPr lang="en-US"/>
        </a:p>
      </dgm:t>
    </dgm:pt>
    <dgm:pt modelId="{1A39E913-6007-427E-A207-96FA9D50DC24}" type="pres">
      <dgm:prSet presAssocID="{C1803F9C-1D0F-45B6-8A51-8B6D63F3589B}" presName="sibTrans" presStyleCnt="0"/>
      <dgm:spPr/>
    </dgm:pt>
    <dgm:pt modelId="{E95F9287-B5EA-4C90-9E1D-7BF9CDC64EE3}" type="pres">
      <dgm:prSet presAssocID="{F67A8E0C-AEDA-4960-B55B-27BB7D102BCB}" presName="node" presStyleLbl="node1" presStyleIdx="2" presStyleCnt="3" custLinFactNeighborX="0">
        <dgm:presLayoutVars>
          <dgm:bulletEnabled val="1"/>
        </dgm:presLayoutVars>
      </dgm:prSet>
      <dgm:spPr/>
      <dgm:t>
        <a:bodyPr/>
        <a:lstStyle/>
        <a:p>
          <a:endParaRPr lang="en-US"/>
        </a:p>
      </dgm:t>
    </dgm:pt>
  </dgm:ptLst>
  <dgm:cxnLst>
    <dgm:cxn modelId="{63083DCD-BE75-4B6D-AA19-0EE9C4485359}" srcId="{543459C7-B2C6-4133-B030-00B40B9C052A}" destId="{9BCCA293-95FA-435A-B57B-E7956D0E1E9E}" srcOrd="1" destOrd="0" parTransId="{934ED384-BB4A-442B-B569-0D9DAF1B49E7}" sibTransId="{C1803F9C-1D0F-45B6-8A51-8B6D63F3589B}"/>
    <dgm:cxn modelId="{21281BEE-00EB-4F91-BD5A-4C3AF5D340CF}" srcId="{543459C7-B2C6-4133-B030-00B40B9C052A}" destId="{5F8420E0-2C86-45FE-B463-A089695EEC04}" srcOrd="0" destOrd="0" parTransId="{02141812-22C0-4D38-B6CC-3902C2D34A0F}" sibTransId="{02565B08-3E12-454D-AF52-D457C9F1A0E6}"/>
    <dgm:cxn modelId="{47B6951F-C2AE-4384-93AD-626BC31D2277}" srcId="{543459C7-B2C6-4133-B030-00B40B9C052A}" destId="{F67A8E0C-AEDA-4960-B55B-27BB7D102BCB}" srcOrd="2" destOrd="0" parTransId="{19D7B41F-01E4-4E93-8F18-165DB4FF10AB}" sibTransId="{1DA0A163-8487-4EFB-8C58-E415C23D85A0}"/>
    <dgm:cxn modelId="{143EC6B7-DA58-4A3D-97F4-04F9FCFCD87D}" type="presOf" srcId="{9BCCA293-95FA-435A-B57B-E7956D0E1E9E}" destId="{BEDE0CF8-E558-4E59-8B48-CBC1B56957DF}" srcOrd="0" destOrd="0" presId="urn:microsoft.com/office/officeart/2005/8/layout/default#13"/>
    <dgm:cxn modelId="{B62C13BD-7D45-4E3C-B6F6-9400C7CAE8FA}" type="presOf" srcId="{F67A8E0C-AEDA-4960-B55B-27BB7D102BCB}" destId="{E95F9287-B5EA-4C90-9E1D-7BF9CDC64EE3}" srcOrd="0" destOrd="0" presId="urn:microsoft.com/office/officeart/2005/8/layout/default#13"/>
    <dgm:cxn modelId="{81345D3F-B2A7-4760-9502-77D2082CCAB4}" type="presOf" srcId="{543459C7-B2C6-4133-B030-00B40B9C052A}" destId="{C1B6967E-6FED-4FCA-B63B-1EFDBFD62B31}" srcOrd="0" destOrd="0" presId="urn:microsoft.com/office/officeart/2005/8/layout/default#13"/>
    <dgm:cxn modelId="{40547FD5-3CF8-46C2-801C-50CFA652DB91}" type="presOf" srcId="{5F8420E0-2C86-45FE-B463-A089695EEC04}" destId="{DA8990DF-00B3-4DE2-A0FD-371779C63F51}" srcOrd="0" destOrd="0" presId="urn:microsoft.com/office/officeart/2005/8/layout/default#13"/>
    <dgm:cxn modelId="{01A98F6E-CE6B-4A0C-BC39-9B538F8529C6}" type="presParOf" srcId="{C1B6967E-6FED-4FCA-B63B-1EFDBFD62B31}" destId="{DA8990DF-00B3-4DE2-A0FD-371779C63F51}" srcOrd="0" destOrd="0" presId="urn:microsoft.com/office/officeart/2005/8/layout/default#13"/>
    <dgm:cxn modelId="{FF7B1073-A732-49BF-864D-15F154224397}" type="presParOf" srcId="{C1B6967E-6FED-4FCA-B63B-1EFDBFD62B31}" destId="{C77077F9-4FAC-4453-8F20-FCA0DE8A990B}" srcOrd="1" destOrd="0" presId="urn:microsoft.com/office/officeart/2005/8/layout/default#13"/>
    <dgm:cxn modelId="{D1E84815-2308-4B88-9F85-E7B0A16916E7}" type="presParOf" srcId="{C1B6967E-6FED-4FCA-B63B-1EFDBFD62B31}" destId="{BEDE0CF8-E558-4E59-8B48-CBC1B56957DF}" srcOrd="2" destOrd="0" presId="urn:microsoft.com/office/officeart/2005/8/layout/default#13"/>
    <dgm:cxn modelId="{695E8894-27D8-4D38-8421-026B2E97D806}" type="presParOf" srcId="{C1B6967E-6FED-4FCA-B63B-1EFDBFD62B31}" destId="{1A39E913-6007-427E-A207-96FA9D50DC24}" srcOrd="3" destOrd="0" presId="urn:microsoft.com/office/officeart/2005/8/layout/default#13"/>
    <dgm:cxn modelId="{B487D8F5-45D0-4BA9-8A7D-2A8917B98543}" type="presParOf" srcId="{C1B6967E-6FED-4FCA-B63B-1EFDBFD62B31}" destId="{E95F9287-B5EA-4C90-9E1D-7BF9CDC64EE3}" srcOrd="4" destOrd="0" presId="urn:microsoft.com/office/officeart/2005/8/layout/default#1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1088AD-A194-4910-83BF-BA0CF522593C}" type="doc">
      <dgm:prSet loTypeId="urn:microsoft.com/office/officeart/2005/8/layout/default#43" loCatId="list" qsTypeId="urn:microsoft.com/office/officeart/2005/8/quickstyle/simple1#87" qsCatId="simple" csTypeId="urn:microsoft.com/office/officeart/2005/8/colors/colorful1#2" csCatId="colorful"/>
      <dgm:spPr/>
      <dgm:t>
        <a:bodyPr/>
        <a:lstStyle/>
        <a:p>
          <a:endParaRPr lang="en-US"/>
        </a:p>
      </dgm:t>
    </dgm:pt>
    <dgm:pt modelId="{5CFFF0CF-EDD0-454F-854F-659818EF7119}">
      <dgm:prSet/>
      <dgm:spPr/>
      <dgm:t>
        <a:bodyPr/>
        <a:lstStyle/>
        <a:p>
          <a:pPr rtl="0"/>
          <a:r>
            <a:rPr lang="en-US" smtClean="0"/>
            <a:t>Adds jobs</a:t>
          </a:r>
          <a:endParaRPr lang="en-US"/>
        </a:p>
      </dgm:t>
    </dgm:pt>
    <dgm:pt modelId="{7B3250D3-213F-477D-85CB-A1A8BA356756}" type="parTrans" cxnId="{1B7E7278-61F3-427E-B7D8-A2C660B593C9}">
      <dgm:prSet/>
      <dgm:spPr/>
      <dgm:t>
        <a:bodyPr/>
        <a:lstStyle/>
        <a:p>
          <a:endParaRPr lang="en-US"/>
        </a:p>
      </dgm:t>
    </dgm:pt>
    <dgm:pt modelId="{CB7F5C9D-1025-4116-802D-9361FBA21CFE}" type="sibTrans" cxnId="{1B7E7278-61F3-427E-B7D8-A2C660B593C9}">
      <dgm:prSet/>
      <dgm:spPr/>
      <dgm:t>
        <a:bodyPr/>
        <a:lstStyle/>
        <a:p>
          <a:endParaRPr lang="en-US"/>
        </a:p>
      </dgm:t>
    </dgm:pt>
    <dgm:pt modelId="{1344D763-FE94-4FEA-9713-6D66BAA1254B}">
      <dgm:prSet/>
      <dgm:spPr/>
      <dgm:t>
        <a:bodyPr/>
        <a:lstStyle/>
        <a:p>
          <a:pPr rtl="0"/>
          <a:r>
            <a:rPr lang="en-US" smtClean="0"/>
            <a:t>Improves national and local economies</a:t>
          </a:r>
          <a:endParaRPr lang="en-US"/>
        </a:p>
      </dgm:t>
    </dgm:pt>
    <dgm:pt modelId="{D9654361-82D2-4A40-AE93-563EF8780068}" type="parTrans" cxnId="{5B3DFEFE-0FEA-4A11-9323-34226996383B}">
      <dgm:prSet/>
      <dgm:spPr/>
      <dgm:t>
        <a:bodyPr/>
        <a:lstStyle/>
        <a:p>
          <a:endParaRPr lang="en-US"/>
        </a:p>
      </dgm:t>
    </dgm:pt>
    <dgm:pt modelId="{2FF514F0-9B1C-43B6-909C-8A8922561299}" type="sibTrans" cxnId="{5B3DFEFE-0FEA-4A11-9323-34226996383B}">
      <dgm:prSet/>
      <dgm:spPr/>
      <dgm:t>
        <a:bodyPr/>
        <a:lstStyle/>
        <a:p>
          <a:endParaRPr lang="en-US"/>
        </a:p>
      </dgm:t>
    </dgm:pt>
    <dgm:pt modelId="{10304458-1236-4BB3-B8D0-D78329189A76}">
      <dgm:prSet/>
      <dgm:spPr/>
      <dgm:t>
        <a:bodyPr/>
        <a:lstStyle/>
        <a:p>
          <a:pPr rtl="0"/>
          <a:r>
            <a:rPr lang="en-US" smtClean="0"/>
            <a:t>Yields positive investment returns</a:t>
          </a:r>
          <a:endParaRPr lang="en-US"/>
        </a:p>
      </dgm:t>
    </dgm:pt>
    <dgm:pt modelId="{63533AA7-3F49-486B-8D8A-57750625C293}" type="parTrans" cxnId="{7DDC2E97-3A03-46BC-A51B-13BCC82BC285}">
      <dgm:prSet/>
      <dgm:spPr/>
      <dgm:t>
        <a:bodyPr/>
        <a:lstStyle/>
        <a:p>
          <a:endParaRPr lang="en-US"/>
        </a:p>
      </dgm:t>
    </dgm:pt>
    <dgm:pt modelId="{4ED24F5F-CC20-479F-AC3A-1701407EFE55}" type="sibTrans" cxnId="{7DDC2E97-3A03-46BC-A51B-13BCC82BC285}">
      <dgm:prSet/>
      <dgm:spPr/>
      <dgm:t>
        <a:bodyPr/>
        <a:lstStyle/>
        <a:p>
          <a:endParaRPr lang="en-US"/>
        </a:p>
      </dgm:t>
    </dgm:pt>
    <dgm:pt modelId="{59E2D8D7-BFB1-4367-AC5A-C3083082A118}">
      <dgm:prSet/>
      <dgm:spPr/>
      <dgm:t>
        <a:bodyPr/>
        <a:lstStyle/>
        <a:p>
          <a:pPr rtl="0"/>
          <a:r>
            <a:rPr lang="en-US" smtClean="0"/>
            <a:t>Helps achieve environmental, energy goals</a:t>
          </a:r>
          <a:endParaRPr lang="en-US"/>
        </a:p>
      </dgm:t>
    </dgm:pt>
    <dgm:pt modelId="{ED567A61-A2BF-4333-A810-7FBE7CDD307D}" type="parTrans" cxnId="{1752E9BE-3F7F-4A31-9376-5DF27D78E642}">
      <dgm:prSet/>
      <dgm:spPr/>
      <dgm:t>
        <a:bodyPr/>
        <a:lstStyle/>
        <a:p>
          <a:endParaRPr lang="en-US"/>
        </a:p>
      </dgm:t>
    </dgm:pt>
    <dgm:pt modelId="{075D8243-5255-4D04-8F9A-642B52D9CFAC}" type="sibTrans" cxnId="{1752E9BE-3F7F-4A31-9376-5DF27D78E642}">
      <dgm:prSet/>
      <dgm:spPr/>
      <dgm:t>
        <a:bodyPr/>
        <a:lstStyle/>
        <a:p>
          <a:endParaRPr lang="en-US"/>
        </a:p>
      </dgm:t>
    </dgm:pt>
    <dgm:pt modelId="{BC688E00-98F4-4250-A02C-F40DED69A63C}">
      <dgm:prSet/>
      <dgm:spPr/>
      <dgm:t>
        <a:bodyPr/>
        <a:lstStyle/>
        <a:p>
          <a:pPr rtl="0"/>
          <a:r>
            <a:rPr lang="en-US" smtClean="0"/>
            <a:t>Mitigates land use issues</a:t>
          </a:r>
          <a:endParaRPr lang="en-US"/>
        </a:p>
      </dgm:t>
    </dgm:pt>
    <dgm:pt modelId="{E70408FC-D462-4B8D-931C-D2EF302C61B5}" type="parTrans" cxnId="{46D597B0-DC75-43ED-AD04-7AF9FF1A128F}">
      <dgm:prSet/>
      <dgm:spPr/>
      <dgm:t>
        <a:bodyPr/>
        <a:lstStyle/>
        <a:p>
          <a:endParaRPr lang="en-US"/>
        </a:p>
      </dgm:t>
    </dgm:pt>
    <dgm:pt modelId="{F47FE4AE-FF5A-42D3-92A0-1E2D38BBEC0D}" type="sibTrans" cxnId="{46D597B0-DC75-43ED-AD04-7AF9FF1A128F}">
      <dgm:prSet/>
      <dgm:spPr/>
      <dgm:t>
        <a:bodyPr/>
        <a:lstStyle/>
        <a:p>
          <a:endParaRPr lang="en-US"/>
        </a:p>
      </dgm:t>
    </dgm:pt>
    <dgm:pt modelId="{B4C0F0ED-A6D0-4984-B179-68BF6700B80C}">
      <dgm:prSet/>
      <dgm:spPr/>
      <dgm:t>
        <a:bodyPr/>
        <a:lstStyle/>
        <a:p>
          <a:pPr rtl="0"/>
          <a:r>
            <a:rPr lang="en-US" smtClean="0"/>
            <a:t>Can integrate with clean transportation infrastructure</a:t>
          </a:r>
          <a:endParaRPr lang="en-US"/>
        </a:p>
      </dgm:t>
    </dgm:pt>
    <dgm:pt modelId="{4E64230E-9B87-45F9-93D5-D2252C9345CA}" type="parTrans" cxnId="{24CEFB2F-28EE-4938-905C-E32616AB1236}">
      <dgm:prSet/>
      <dgm:spPr/>
      <dgm:t>
        <a:bodyPr/>
        <a:lstStyle/>
        <a:p>
          <a:endParaRPr lang="en-US"/>
        </a:p>
      </dgm:t>
    </dgm:pt>
    <dgm:pt modelId="{28CB0180-6801-49AE-8950-F64988CFAC38}" type="sibTrans" cxnId="{24CEFB2F-28EE-4938-905C-E32616AB1236}">
      <dgm:prSet/>
      <dgm:spPr/>
      <dgm:t>
        <a:bodyPr/>
        <a:lstStyle/>
        <a:p>
          <a:endParaRPr lang="en-US"/>
        </a:p>
      </dgm:t>
    </dgm:pt>
    <dgm:pt modelId="{46D0B4F3-67B3-4B86-9D9D-8EDCE03BFBFC}">
      <dgm:prSet/>
      <dgm:spPr/>
      <dgm:t>
        <a:bodyPr/>
        <a:lstStyle/>
        <a:p>
          <a:pPr rtl="0"/>
          <a:r>
            <a:rPr lang="en-US" smtClean="0"/>
            <a:t>Strengthens energy infrastructure</a:t>
          </a:r>
          <a:endParaRPr lang="en-US"/>
        </a:p>
      </dgm:t>
    </dgm:pt>
    <dgm:pt modelId="{594D7C78-AF90-4077-A31D-553FC1FA865C}" type="parTrans" cxnId="{4D1E382E-E428-4AF7-A613-EF4321DBA9DF}">
      <dgm:prSet/>
      <dgm:spPr/>
      <dgm:t>
        <a:bodyPr/>
        <a:lstStyle/>
        <a:p>
          <a:endParaRPr lang="en-US"/>
        </a:p>
      </dgm:t>
    </dgm:pt>
    <dgm:pt modelId="{8F653AA6-3292-4029-83B8-44CB68195227}" type="sibTrans" cxnId="{4D1E382E-E428-4AF7-A613-EF4321DBA9DF}">
      <dgm:prSet/>
      <dgm:spPr/>
      <dgm:t>
        <a:bodyPr/>
        <a:lstStyle/>
        <a:p>
          <a:endParaRPr lang="en-US"/>
        </a:p>
      </dgm:t>
    </dgm:pt>
    <dgm:pt modelId="{476B1B0E-8BA0-49F0-B962-A56693286642}" type="pres">
      <dgm:prSet presAssocID="{7E1088AD-A194-4910-83BF-BA0CF522593C}" presName="diagram" presStyleCnt="0">
        <dgm:presLayoutVars>
          <dgm:dir/>
          <dgm:resizeHandles val="exact"/>
        </dgm:presLayoutVars>
      </dgm:prSet>
      <dgm:spPr/>
      <dgm:t>
        <a:bodyPr/>
        <a:lstStyle/>
        <a:p>
          <a:endParaRPr lang="en-US"/>
        </a:p>
      </dgm:t>
    </dgm:pt>
    <dgm:pt modelId="{DDEA7190-F41F-45B0-82A3-742112667DFD}" type="pres">
      <dgm:prSet presAssocID="{5CFFF0CF-EDD0-454F-854F-659818EF7119}" presName="node" presStyleLbl="node1" presStyleIdx="0" presStyleCnt="7">
        <dgm:presLayoutVars>
          <dgm:bulletEnabled val="1"/>
        </dgm:presLayoutVars>
      </dgm:prSet>
      <dgm:spPr/>
      <dgm:t>
        <a:bodyPr/>
        <a:lstStyle/>
        <a:p>
          <a:endParaRPr lang="en-US"/>
        </a:p>
      </dgm:t>
    </dgm:pt>
    <dgm:pt modelId="{8CE011B6-2F02-409D-9F55-B5265CF62CB1}" type="pres">
      <dgm:prSet presAssocID="{CB7F5C9D-1025-4116-802D-9361FBA21CFE}" presName="sibTrans" presStyleCnt="0"/>
      <dgm:spPr/>
    </dgm:pt>
    <dgm:pt modelId="{5E95003D-9425-44D6-AF9E-0625CE695E1A}" type="pres">
      <dgm:prSet presAssocID="{1344D763-FE94-4FEA-9713-6D66BAA1254B}" presName="node" presStyleLbl="node1" presStyleIdx="1" presStyleCnt="7">
        <dgm:presLayoutVars>
          <dgm:bulletEnabled val="1"/>
        </dgm:presLayoutVars>
      </dgm:prSet>
      <dgm:spPr/>
      <dgm:t>
        <a:bodyPr/>
        <a:lstStyle/>
        <a:p>
          <a:endParaRPr lang="en-US"/>
        </a:p>
      </dgm:t>
    </dgm:pt>
    <dgm:pt modelId="{22190066-8D87-463A-B907-2D183C6643F9}" type="pres">
      <dgm:prSet presAssocID="{2FF514F0-9B1C-43B6-909C-8A8922561299}" presName="sibTrans" presStyleCnt="0"/>
      <dgm:spPr/>
    </dgm:pt>
    <dgm:pt modelId="{01F96D5C-F1EA-4C0C-AF9F-2DC08A9CC20C}" type="pres">
      <dgm:prSet presAssocID="{10304458-1236-4BB3-B8D0-D78329189A76}" presName="node" presStyleLbl="node1" presStyleIdx="2" presStyleCnt="7">
        <dgm:presLayoutVars>
          <dgm:bulletEnabled val="1"/>
        </dgm:presLayoutVars>
      </dgm:prSet>
      <dgm:spPr/>
      <dgm:t>
        <a:bodyPr/>
        <a:lstStyle/>
        <a:p>
          <a:endParaRPr lang="en-US"/>
        </a:p>
      </dgm:t>
    </dgm:pt>
    <dgm:pt modelId="{D2E48E6C-9810-4757-920F-029DD9A7503A}" type="pres">
      <dgm:prSet presAssocID="{4ED24F5F-CC20-479F-AC3A-1701407EFE55}" presName="sibTrans" presStyleCnt="0"/>
      <dgm:spPr/>
    </dgm:pt>
    <dgm:pt modelId="{8170C6C1-D983-47A0-96BE-887C7E9930DE}" type="pres">
      <dgm:prSet presAssocID="{59E2D8D7-BFB1-4367-AC5A-C3083082A118}" presName="node" presStyleLbl="node1" presStyleIdx="3" presStyleCnt="7">
        <dgm:presLayoutVars>
          <dgm:bulletEnabled val="1"/>
        </dgm:presLayoutVars>
      </dgm:prSet>
      <dgm:spPr/>
      <dgm:t>
        <a:bodyPr/>
        <a:lstStyle/>
        <a:p>
          <a:endParaRPr lang="en-US"/>
        </a:p>
      </dgm:t>
    </dgm:pt>
    <dgm:pt modelId="{EF060332-5F3E-465C-9702-AD9764F18F6E}" type="pres">
      <dgm:prSet presAssocID="{075D8243-5255-4D04-8F9A-642B52D9CFAC}" presName="sibTrans" presStyleCnt="0"/>
      <dgm:spPr/>
    </dgm:pt>
    <dgm:pt modelId="{1EA42CB1-C20A-43C0-89C6-A8A8A703E3F0}" type="pres">
      <dgm:prSet presAssocID="{BC688E00-98F4-4250-A02C-F40DED69A63C}" presName="node" presStyleLbl="node1" presStyleIdx="4" presStyleCnt="7">
        <dgm:presLayoutVars>
          <dgm:bulletEnabled val="1"/>
        </dgm:presLayoutVars>
      </dgm:prSet>
      <dgm:spPr/>
      <dgm:t>
        <a:bodyPr/>
        <a:lstStyle/>
        <a:p>
          <a:endParaRPr lang="en-US"/>
        </a:p>
      </dgm:t>
    </dgm:pt>
    <dgm:pt modelId="{107B85BD-6FAC-4380-80F6-22666F9BE7CD}" type="pres">
      <dgm:prSet presAssocID="{F47FE4AE-FF5A-42D3-92A0-1E2D38BBEC0D}" presName="sibTrans" presStyleCnt="0"/>
      <dgm:spPr/>
    </dgm:pt>
    <dgm:pt modelId="{00B1C0DC-E33C-454A-AEFC-E3EFF1329CF3}" type="pres">
      <dgm:prSet presAssocID="{B4C0F0ED-A6D0-4984-B179-68BF6700B80C}" presName="node" presStyleLbl="node1" presStyleIdx="5" presStyleCnt="7">
        <dgm:presLayoutVars>
          <dgm:bulletEnabled val="1"/>
        </dgm:presLayoutVars>
      </dgm:prSet>
      <dgm:spPr/>
      <dgm:t>
        <a:bodyPr/>
        <a:lstStyle/>
        <a:p>
          <a:endParaRPr lang="en-US"/>
        </a:p>
      </dgm:t>
    </dgm:pt>
    <dgm:pt modelId="{47E403C3-082E-40D1-91F9-12CCDA01761E}" type="pres">
      <dgm:prSet presAssocID="{28CB0180-6801-49AE-8950-F64988CFAC38}" presName="sibTrans" presStyleCnt="0"/>
      <dgm:spPr/>
    </dgm:pt>
    <dgm:pt modelId="{18D75EC2-E935-4221-A6E6-B8AE8CF1467F}" type="pres">
      <dgm:prSet presAssocID="{46D0B4F3-67B3-4B86-9D9D-8EDCE03BFBFC}" presName="node" presStyleLbl="node1" presStyleIdx="6" presStyleCnt="7">
        <dgm:presLayoutVars>
          <dgm:bulletEnabled val="1"/>
        </dgm:presLayoutVars>
      </dgm:prSet>
      <dgm:spPr/>
      <dgm:t>
        <a:bodyPr/>
        <a:lstStyle/>
        <a:p>
          <a:endParaRPr lang="en-US"/>
        </a:p>
      </dgm:t>
    </dgm:pt>
  </dgm:ptLst>
  <dgm:cxnLst>
    <dgm:cxn modelId="{4D1E382E-E428-4AF7-A613-EF4321DBA9DF}" srcId="{7E1088AD-A194-4910-83BF-BA0CF522593C}" destId="{46D0B4F3-67B3-4B86-9D9D-8EDCE03BFBFC}" srcOrd="6" destOrd="0" parTransId="{594D7C78-AF90-4077-A31D-553FC1FA865C}" sibTransId="{8F653AA6-3292-4029-83B8-44CB68195227}"/>
    <dgm:cxn modelId="{27B9A5DB-DE02-4DD4-89BC-39013B1EB32D}" type="presOf" srcId="{5CFFF0CF-EDD0-454F-854F-659818EF7119}" destId="{DDEA7190-F41F-45B0-82A3-742112667DFD}" srcOrd="0" destOrd="0" presId="urn:microsoft.com/office/officeart/2005/8/layout/default#43"/>
    <dgm:cxn modelId="{7D616C13-A687-4BC6-8BC6-05992DC16CD2}" type="presOf" srcId="{7E1088AD-A194-4910-83BF-BA0CF522593C}" destId="{476B1B0E-8BA0-49F0-B962-A56693286642}" srcOrd="0" destOrd="0" presId="urn:microsoft.com/office/officeart/2005/8/layout/default#43"/>
    <dgm:cxn modelId="{7DDC2E97-3A03-46BC-A51B-13BCC82BC285}" srcId="{7E1088AD-A194-4910-83BF-BA0CF522593C}" destId="{10304458-1236-4BB3-B8D0-D78329189A76}" srcOrd="2" destOrd="0" parTransId="{63533AA7-3F49-486B-8D8A-57750625C293}" sibTransId="{4ED24F5F-CC20-479F-AC3A-1701407EFE55}"/>
    <dgm:cxn modelId="{1752E9BE-3F7F-4A31-9376-5DF27D78E642}" srcId="{7E1088AD-A194-4910-83BF-BA0CF522593C}" destId="{59E2D8D7-BFB1-4367-AC5A-C3083082A118}" srcOrd="3" destOrd="0" parTransId="{ED567A61-A2BF-4333-A810-7FBE7CDD307D}" sibTransId="{075D8243-5255-4D04-8F9A-642B52D9CFAC}"/>
    <dgm:cxn modelId="{5B3DFEFE-0FEA-4A11-9323-34226996383B}" srcId="{7E1088AD-A194-4910-83BF-BA0CF522593C}" destId="{1344D763-FE94-4FEA-9713-6D66BAA1254B}" srcOrd="1" destOrd="0" parTransId="{D9654361-82D2-4A40-AE93-563EF8780068}" sibTransId="{2FF514F0-9B1C-43B6-909C-8A8922561299}"/>
    <dgm:cxn modelId="{DC624B39-3AAD-40B8-B1C2-370D7457E8DD}" type="presOf" srcId="{BC688E00-98F4-4250-A02C-F40DED69A63C}" destId="{1EA42CB1-C20A-43C0-89C6-A8A8A703E3F0}" srcOrd="0" destOrd="0" presId="urn:microsoft.com/office/officeart/2005/8/layout/default#43"/>
    <dgm:cxn modelId="{1B7E7278-61F3-427E-B7D8-A2C660B593C9}" srcId="{7E1088AD-A194-4910-83BF-BA0CF522593C}" destId="{5CFFF0CF-EDD0-454F-854F-659818EF7119}" srcOrd="0" destOrd="0" parTransId="{7B3250D3-213F-477D-85CB-A1A8BA356756}" sibTransId="{CB7F5C9D-1025-4116-802D-9361FBA21CFE}"/>
    <dgm:cxn modelId="{A1F1C3DE-0952-4BFC-923F-C10AA98F00C1}" type="presOf" srcId="{B4C0F0ED-A6D0-4984-B179-68BF6700B80C}" destId="{00B1C0DC-E33C-454A-AEFC-E3EFF1329CF3}" srcOrd="0" destOrd="0" presId="urn:microsoft.com/office/officeart/2005/8/layout/default#43"/>
    <dgm:cxn modelId="{B3DE171E-2545-465E-928A-1FB323F420FB}" type="presOf" srcId="{1344D763-FE94-4FEA-9713-6D66BAA1254B}" destId="{5E95003D-9425-44D6-AF9E-0625CE695E1A}" srcOrd="0" destOrd="0" presId="urn:microsoft.com/office/officeart/2005/8/layout/default#43"/>
    <dgm:cxn modelId="{19DFDAC7-F66D-47A4-A50E-46A6EC365A08}" type="presOf" srcId="{46D0B4F3-67B3-4B86-9D9D-8EDCE03BFBFC}" destId="{18D75EC2-E935-4221-A6E6-B8AE8CF1467F}" srcOrd="0" destOrd="0" presId="urn:microsoft.com/office/officeart/2005/8/layout/default#43"/>
    <dgm:cxn modelId="{998E3BDB-F9E4-4666-AB30-D981E9C2DB15}" type="presOf" srcId="{10304458-1236-4BB3-B8D0-D78329189A76}" destId="{01F96D5C-F1EA-4C0C-AF9F-2DC08A9CC20C}" srcOrd="0" destOrd="0" presId="urn:microsoft.com/office/officeart/2005/8/layout/default#43"/>
    <dgm:cxn modelId="{3112BA10-E9E3-4EA3-9759-EB6D7ADDEDE4}" type="presOf" srcId="{59E2D8D7-BFB1-4367-AC5A-C3083082A118}" destId="{8170C6C1-D983-47A0-96BE-887C7E9930DE}" srcOrd="0" destOrd="0" presId="urn:microsoft.com/office/officeart/2005/8/layout/default#43"/>
    <dgm:cxn modelId="{24CEFB2F-28EE-4938-905C-E32616AB1236}" srcId="{7E1088AD-A194-4910-83BF-BA0CF522593C}" destId="{B4C0F0ED-A6D0-4984-B179-68BF6700B80C}" srcOrd="5" destOrd="0" parTransId="{4E64230E-9B87-45F9-93D5-D2252C9345CA}" sibTransId="{28CB0180-6801-49AE-8950-F64988CFAC38}"/>
    <dgm:cxn modelId="{46D597B0-DC75-43ED-AD04-7AF9FF1A128F}" srcId="{7E1088AD-A194-4910-83BF-BA0CF522593C}" destId="{BC688E00-98F4-4250-A02C-F40DED69A63C}" srcOrd="4" destOrd="0" parTransId="{E70408FC-D462-4B8D-931C-D2EF302C61B5}" sibTransId="{F47FE4AE-FF5A-42D3-92A0-1E2D38BBEC0D}"/>
    <dgm:cxn modelId="{AA968F8D-9A9D-450E-9FEC-714FBA743C8F}" type="presParOf" srcId="{476B1B0E-8BA0-49F0-B962-A56693286642}" destId="{DDEA7190-F41F-45B0-82A3-742112667DFD}" srcOrd="0" destOrd="0" presId="urn:microsoft.com/office/officeart/2005/8/layout/default#43"/>
    <dgm:cxn modelId="{49C9849D-143A-4FB0-B59D-05B160C837C8}" type="presParOf" srcId="{476B1B0E-8BA0-49F0-B962-A56693286642}" destId="{8CE011B6-2F02-409D-9F55-B5265CF62CB1}" srcOrd="1" destOrd="0" presId="urn:microsoft.com/office/officeart/2005/8/layout/default#43"/>
    <dgm:cxn modelId="{0331E62F-E13C-460C-ACE4-3923184F0A5B}" type="presParOf" srcId="{476B1B0E-8BA0-49F0-B962-A56693286642}" destId="{5E95003D-9425-44D6-AF9E-0625CE695E1A}" srcOrd="2" destOrd="0" presId="urn:microsoft.com/office/officeart/2005/8/layout/default#43"/>
    <dgm:cxn modelId="{E59C457D-B031-4CB9-9435-FDC8867531B3}" type="presParOf" srcId="{476B1B0E-8BA0-49F0-B962-A56693286642}" destId="{22190066-8D87-463A-B907-2D183C6643F9}" srcOrd="3" destOrd="0" presId="urn:microsoft.com/office/officeart/2005/8/layout/default#43"/>
    <dgm:cxn modelId="{7EC444E1-87E4-4EBB-84BC-4BCEA263B802}" type="presParOf" srcId="{476B1B0E-8BA0-49F0-B962-A56693286642}" destId="{01F96D5C-F1EA-4C0C-AF9F-2DC08A9CC20C}" srcOrd="4" destOrd="0" presId="urn:microsoft.com/office/officeart/2005/8/layout/default#43"/>
    <dgm:cxn modelId="{FD151AF9-5CFE-4242-BF98-357B9C404DFD}" type="presParOf" srcId="{476B1B0E-8BA0-49F0-B962-A56693286642}" destId="{D2E48E6C-9810-4757-920F-029DD9A7503A}" srcOrd="5" destOrd="0" presId="urn:microsoft.com/office/officeart/2005/8/layout/default#43"/>
    <dgm:cxn modelId="{3AD4DD55-01CF-47D7-8E75-A23409C61279}" type="presParOf" srcId="{476B1B0E-8BA0-49F0-B962-A56693286642}" destId="{8170C6C1-D983-47A0-96BE-887C7E9930DE}" srcOrd="6" destOrd="0" presId="urn:microsoft.com/office/officeart/2005/8/layout/default#43"/>
    <dgm:cxn modelId="{47FB3EEF-CB67-4694-8D7B-64CDB325C233}" type="presParOf" srcId="{476B1B0E-8BA0-49F0-B962-A56693286642}" destId="{EF060332-5F3E-465C-9702-AD9764F18F6E}" srcOrd="7" destOrd="0" presId="urn:microsoft.com/office/officeart/2005/8/layout/default#43"/>
    <dgm:cxn modelId="{2782507B-910A-4FBD-9629-3724ABB85686}" type="presParOf" srcId="{476B1B0E-8BA0-49F0-B962-A56693286642}" destId="{1EA42CB1-C20A-43C0-89C6-A8A8A703E3F0}" srcOrd="8" destOrd="0" presId="urn:microsoft.com/office/officeart/2005/8/layout/default#43"/>
    <dgm:cxn modelId="{224F26DA-E474-4946-A30B-1A6AD9515A70}" type="presParOf" srcId="{476B1B0E-8BA0-49F0-B962-A56693286642}" destId="{107B85BD-6FAC-4380-80F6-22666F9BE7CD}" srcOrd="9" destOrd="0" presId="urn:microsoft.com/office/officeart/2005/8/layout/default#43"/>
    <dgm:cxn modelId="{C91FC2E2-0BD3-47B9-9505-06E28EF4E7BC}" type="presParOf" srcId="{476B1B0E-8BA0-49F0-B962-A56693286642}" destId="{00B1C0DC-E33C-454A-AEFC-E3EFF1329CF3}" srcOrd="10" destOrd="0" presId="urn:microsoft.com/office/officeart/2005/8/layout/default#43"/>
    <dgm:cxn modelId="{DAEEEC35-3E62-467C-A9F2-22C3DC3A0AF3}" type="presParOf" srcId="{476B1B0E-8BA0-49F0-B962-A56693286642}" destId="{47E403C3-082E-40D1-91F9-12CCDA01761E}" srcOrd="11" destOrd="0" presId="urn:microsoft.com/office/officeart/2005/8/layout/default#43"/>
    <dgm:cxn modelId="{8A02C6B9-8210-4115-B21F-AC0BB808F8A1}" type="presParOf" srcId="{476B1B0E-8BA0-49F0-B962-A56693286642}" destId="{18D75EC2-E935-4221-A6E6-B8AE8CF1467F}" srcOrd="12" destOrd="0" presId="urn:microsoft.com/office/officeart/2005/8/layout/default#4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F4AD91-313D-461E-8349-F7CFEF3D7BA3}" type="doc">
      <dgm:prSet loTypeId="urn:microsoft.com/office/officeart/2005/8/layout/vList6" loCatId="list" qsTypeId="urn:microsoft.com/office/officeart/2005/8/quickstyle/simple1#21" qsCatId="simple" csTypeId="urn:microsoft.com/office/officeart/2005/8/colors/accent1_2#7" csCatId="accent1" phldr="1"/>
      <dgm:spPr/>
      <dgm:t>
        <a:bodyPr/>
        <a:lstStyle/>
        <a:p>
          <a:endParaRPr lang="en-US"/>
        </a:p>
      </dgm:t>
    </dgm:pt>
    <dgm:pt modelId="{95784785-C68F-4872-A58E-74B094A62A16}">
      <dgm:prSet phldrT="[Text]" custT="1"/>
      <dgm:spPr/>
      <dgm:t>
        <a:bodyPr/>
        <a:lstStyle/>
        <a:p>
          <a:r>
            <a:rPr lang="en-US" sz="2000" dirty="0" smtClean="0"/>
            <a:t>Codes and Regulations</a:t>
          </a:r>
          <a:endParaRPr lang="en-US" sz="2000" dirty="0"/>
        </a:p>
      </dgm:t>
    </dgm:pt>
    <dgm:pt modelId="{9C1EA2B6-61B8-4E96-9150-02081F5F36CD}" type="parTrans" cxnId="{78DE8E04-0CBD-45F3-9CC9-A965B1224E22}">
      <dgm:prSet/>
      <dgm:spPr/>
      <dgm:t>
        <a:bodyPr/>
        <a:lstStyle/>
        <a:p>
          <a:endParaRPr lang="en-US"/>
        </a:p>
      </dgm:t>
    </dgm:pt>
    <dgm:pt modelId="{59CCE594-AE4E-425D-8C70-D4D63D3161E8}" type="sibTrans" cxnId="{78DE8E04-0CBD-45F3-9CC9-A965B1224E22}">
      <dgm:prSet/>
      <dgm:spPr/>
      <dgm:t>
        <a:bodyPr/>
        <a:lstStyle/>
        <a:p>
          <a:endParaRPr lang="en-US"/>
        </a:p>
      </dgm:t>
    </dgm:pt>
    <dgm:pt modelId="{70BD4E98-53AD-4CF3-8CC9-AF75E7ED38C3}">
      <dgm:prSet phldrT="[Text]" custT="1"/>
      <dgm:spPr/>
      <dgm:t>
        <a:bodyPr anchor="ctr" anchorCtr="0"/>
        <a:lstStyle/>
        <a:p>
          <a:pPr algn="l"/>
          <a:r>
            <a:rPr lang="en-US" sz="1800" dirty="0" smtClean="0"/>
            <a:t>Train building department</a:t>
          </a:r>
          <a:endParaRPr lang="en-US" sz="1800" dirty="0"/>
        </a:p>
      </dgm:t>
    </dgm:pt>
    <dgm:pt modelId="{36275BAC-2F56-4422-8819-B9F91AD4C47F}" type="parTrans" cxnId="{32066331-D069-4553-BF2C-67ED544618F2}">
      <dgm:prSet/>
      <dgm:spPr/>
      <dgm:t>
        <a:bodyPr/>
        <a:lstStyle/>
        <a:p>
          <a:endParaRPr lang="en-US"/>
        </a:p>
      </dgm:t>
    </dgm:pt>
    <dgm:pt modelId="{B800E980-8323-477D-BEFF-260B9138FE3E}" type="sibTrans" cxnId="{32066331-D069-4553-BF2C-67ED544618F2}">
      <dgm:prSet/>
      <dgm:spPr/>
      <dgm:t>
        <a:bodyPr/>
        <a:lstStyle/>
        <a:p>
          <a:endParaRPr lang="en-US"/>
        </a:p>
      </dgm:t>
    </dgm:pt>
    <dgm:pt modelId="{E4204930-1D4A-4FB6-9F69-89210549A980}">
      <dgm:prSet phldrT="[Text]" custT="1"/>
      <dgm:spPr/>
      <dgm:t>
        <a:bodyPr anchor="ctr" anchorCtr="0"/>
        <a:lstStyle/>
        <a:p>
          <a:pPr algn="l"/>
          <a:r>
            <a:rPr lang="en-US" sz="1800" dirty="0" smtClean="0"/>
            <a:t>Create solar ready buildings guidelines/code requirements</a:t>
          </a:r>
          <a:endParaRPr lang="en-US" sz="1800" dirty="0"/>
        </a:p>
      </dgm:t>
    </dgm:pt>
    <dgm:pt modelId="{214BA165-F2C9-4CE7-BE04-22EC8EFAA1DD}" type="parTrans" cxnId="{D06954BD-78DD-47AF-923B-ACD2D84528D5}">
      <dgm:prSet/>
      <dgm:spPr/>
      <dgm:t>
        <a:bodyPr/>
        <a:lstStyle/>
        <a:p>
          <a:endParaRPr lang="en-US"/>
        </a:p>
      </dgm:t>
    </dgm:pt>
    <dgm:pt modelId="{FF8BD2EA-4B58-4451-A317-0970FD6628C7}" type="sibTrans" cxnId="{D06954BD-78DD-47AF-923B-ACD2D84528D5}">
      <dgm:prSet/>
      <dgm:spPr/>
      <dgm:t>
        <a:bodyPr/>
        <a:lstStyle/>
        <a:p>
          <a:endParaRPr lang="en-US"/>
        </a:p>
      </dgm:t>
    </dgm:pt>
    <dgm:pt modelId="{283AEA73-6220-4C0B-B8D5-4C9CD0EBB507}">
      <dgm:prSet phldrT="[Text]" custT="1"/>
      <dgm:spPr/>
      <dgm:t>
        <a:bodyPr/>
        <a:lstStyle/>
        <a:p>
          <a:r>
            <a:rPr lang="en-US" sz="2000" dirty="0" smtClean="0"/>
            <a:t>Financing</a:t>
          </a:r>
          <a:endParaRPr lang="en-US" sz="2000" dirty="0"/>
        </a:p>
      </dgm:t>
    </dgm:pt>
    <dgm:pt modelId="{530DB069-4F7E-444A-8E01-B986ACE2A336}" type="parTrans" cxnId="{012B9FE2-238C-44C3-87B3-B26F67425235}">
      <dgm:prSet/>
      <dgm:spPr/>
      <dgm:t>
        <a:bodyPr/>
        <a:lstStyle/>
        <a:p>
          <a:endParaRPr lang="en-US"/>
        </a:p>
      </dgm:t>
    </dgm:pt>
    <dgm:pt modelId="{A3D5C9E2-189B-4959-A255-439D0714C44B}" type="sibTrans" cxnId="{012B9FE2-238C-44C3-87B3-B26F67425235}">
      <dgm:prSet/>
      <dgm:spPr/>
      <dgm:t>
        <a:bodyPr/>
        <a:lstStyle/>
        <a:p>
          <a:endParaRPr lang="en-US"/>
        </a:p>
      </dgm:t>
    </dgm:pt>
    <dgm:pt modelId="{36927F16-3B7A-4EDE-AC25-638294DE0668}">
      <dgm:prSet phldrT="[Text]" custT="1"/>
      <dgm:spPr/>
      <dgm:t>
        <a:bodyPr anchor="ctr" anchorCtr="0"/>
        <a:lstStyle/>
        <a:p>
          <a:r>
            <a:rPr lang="en-US" sz="1800" dirty="0" smtClean="0"/>
            <a:t>Investigate how to make solar more affordable</a:t>
          </a:r>
          <a:endParaRPr lang="en-US" sz="1800" dirty="0"/>
        </a:p>
      </dgm:t>
    </dgm:pt>
    <dgm:pt modelId="{3B291F03-35DF-48CA-8C4C-1400BADB0A1B}" type="parTrans" cxnId="{64368ED0-D1BD-49ED-8A46-4E450ADBB427}">
      <dgm:prSet/>
      <dgm:spPr/>
      <dgm:t>
        <a:bodyPr/>
        <a:lstStyle/>
        <a:p>
          <a:endParaRPr lang="en-US"/>
        </a:p>
      </dgm:t>
    </dgm:pt>
    <dgm:pt modelId="{D0D3B762-BEEE-46D3-BE96-1DA9C3E4CA61}" type="sibTrans" cxnId="{64368ED0-D1BD-49ED-8A46-4E450ADBB427}">
      <dgm:prSet/>
      <dgm:spPr/>
      <dgm:t>
        <a:bodyPr/>
        <a:lstStyle/>
        <a:p>
          <a:endParaRPr lang="en-US"/>
        </a:p>
      </dgm:t>
    </dgm:pt>
    <dgm:pt modelId="{9E295FD7-26AA-4FB6-B018-C4C8C193930B}">
      <dgm:prSet phldrT="[Text]" custT="1"/>
      <dgm:spPr/>
      <dgm:t>
        <a:bodyPr anchor="ctr" anchorCtr="0"/>
        <a:lstStyle/>
        <a:p>
          <a:r>
            <a:rPr lang="en-US" sz="1800" dirty="0" smtClean="0"/>
            <a:t>Consider offering financing options</a:t>
          </a:r>
          <a:endParaRPr lang="en-US" sz="1800" dirty="0"/>
        </a:p>
      </dgm:t>
    </dgm:pt>
    <dgm:pt modelId="{CD1F39C3-5648-4A2A-A611-86C5E9E9BF8F}" type="parTrans" cxnId="{149F1498-AA25-478D-BD13-B5608F55A90B}">
      <dgm:prSet/>
      <dgm:spPr/>
      <dgm:t>
        <a:bodyPr/>
        <a:lstStyle/>
        <a:p>
          <a:endParaRPr lang="en-US"/>
        </a:p>
      </dgm:t>
    </dgm:pt>
    <dgm:pt modelId="{3716E7B9-1BC1-4C92-B9EC-391CA11102B7}" type="sibTrans" cxnId="{149F1498-AA25-478D-BD13-B5608F55A90B}">
      <dgm:prSet/>
      <dgm:spPr/>
      <dgm:t>
        <a:bodyPr/>
        <a:lstStyle/>
        <a:p>
          <a:endParaRPr lang="en-US"/>
        </a:p>
      </dgm:t>
    </dgm:pt>
    <dgm:pt modelId="{D1D379CE-8AEC-435A-9CEA-4F15F74FC39B}">
      <dgm:prSet phldrT="[Text]" custT="1"/>
      <dgm:spPr/>
      <dgm:t>
        <a:bodyPr anchor="ctr" anchorCtr="0"/>
        <a:lstStyle/>
        <a:p>
          <a:pPr algn="l"/>
          <a:r>
            <a:rPr lang="en-US" sz="1800" dirty="0" smtClean="0"/>
            <a:t>Revise solar access laws </a:t>
          </a:r>
          <a:endParaRPr lang="en-US" sz="1800" dirty="0"/>
        </a:p>
      </dgm:t>
    </dgm:pt>
    <dgm:pt modelId="{EAB06761-EC9A-4CBB-AC7E-352B9DAE2D1A}" type="parTrans" cxnId="{316F1838-B0AA-41B0-A69F-E4B84A7493D2}">
      <dgm:prSet/>
      <dgm:spPr/>
      <dgm:t>
        <a:bodyPr/>
        <a:lstStyle/>
        <a:p>
          <a:endParaRPr lang="en-US"/>
        </a:p>
      </dgm:t>
    </dgm:pt>
    <dgm:pt modelId="{B4CD8B10-F675-42E1-B4FF-EE2EF0A488D5}" type="sibTrans" cxnId="{316F1838-B0AA-41B0-A69F-E4B84A7493D2}">
      <dgm:prSet/>
      <dgm:spPr/>
      <dgm:t>
        <a:bodyPr/>
        <a:lstStyle/>
        <a:p>
          <a:endParaRPr lang="en-US"/>
        </a:p>
      </dgm:t>
    </dgm:pt>
    <dgm:pt modelId="{FEF22FA9-45CA-49D7-BFF5-E23CF470E6B5}">
      <dgm:prSet phldrT="[Text]" custT="1"/>
      <dgm:spPr/>
      <dgm:t>
        <a:bodyPr anchor="ctr" anchorCtr="0"/>
        <a:lstStyle/>
        <a:p>
          <a:pPr algn="l"/>
          <a:r>
            <a:rPr lang="en-US" sz="1800" dirty="0" smtClean="0"/>
            <a:t>Amend zoning regulations</a:t>
          </a:r>
          <a:endParaRPr lang="en-US" sz="1800" dirty="0"/>
        </a:p>
      </dgm:t>
    </dgm:pt>
    <dgm:pt modelId="{A58E07FE-02D8-415C-AE56-87F358642F65}" type="parTrans" cxnId="{40781E79-4017-4852-AACD-8D372C8E983A}">
      <dgm:prSet/>
      <dgm:spPr/>
      <dgm:t>
        <a:bodyPr/>
        <a:lstStyle/>
        <a:p>
          <a:endParaRPr lang="en-US"/>
        </a:p>
      </dgm:t>
    </dgm:pt>
    <dgm:pt modelId="{61AD2727-B986-4099-94F1-571DFB7F06FF}" type="sibTrans" cxnId="{40781E79-4017-4852-AACD-8D372C8E983A}">
      <dgm:prSet/>
      <dgm:spPr/>
      <dgm:t>
        <a:bodyPr/>
        <a:lstStyle/>
        <a:p>
          <a:endParaRPr lang="en-US"/>
        </a:p>
      </dgm:t>
    </dgm:pt>
    <dgm:pt modelId="{AD599053-22D5-47B1-87C5-DE108C835B36}">
      <dgm:prSet phldrT="[Text]" custT="1"/>
      <dgm:spPr/>
      <dgm:t>
        <a:bodyPr anchor="ctr" anchorCtr="0"/>
        <a:lstStyle/>
        <a:p>
          <a:pPr algn="l"/>
          <a:r>
            <a:rPr lang="en-US" sz="1800" dirty="0" smtClean="0"/>
            <a:t>Improve permitting process</a:t>
          </a:r>
          <a:endParaRPr lang="en-US" sz="1800" dirty="0"/>
        </a:p>
      </dgm:t>
    </dgm:pt>
    <dgm:pt modelId="{2423BA8B-ADF8-4839-A83D-1697A416B27F}" type="parTrans" cxnId="{76DFDF51-DBB9-4094-B56B-15545A7D8BFD}">
      <dgm:prSet/>
      <dgm:spPr/>
      <dgm:t>
        <a:bodyPr/>
        <a:lstStyle/>
        <a:p>
          <a:endParaRPr lang="en-US"/>
        </a:p>
      </dgm:t>
    </dgm:pt>
    <dgm:pt modelId="{FC8F33CE-CEC4-420C-ABE0-D6BC602B9FE3}" type="sibTrans" cxnId="{76DFDF51-DBB9-4094-B56B-15545A7D8BFD}">
      <dgm:prSet/>
      <dgm:spPr/>
      <dgm:t>
        <a:bodyPr/>
        <a:lstStyle/>
        <a:p>
          <a:endParaRPr lang="en-US"/>
        </a:p>
      </dgm:t>
    </dgm:pt>
    <dgm:pt modelId="{BFB55338-CC03-429E-9F48-2A4D9EBB1891}">
      <dgm:prSet phldrT="[Text]" custT="1"/>
      <dgm:spPr/>
      <dgm:t>
        <a:bodyPr anchor="ctr" anchorCtr="0"/>
        <a:lstStyle/>
        <a:p>
          <a:r>
            <a:rPr lang="en-US" sz="1800" dirty="0" smtClean="0"/>
            <a:t>Work with other local governments or state to increase availability of financing</a:t>
          </a:r>
          <a:endParaRPr lang="en-US" sz="1800" dirty="0"/>
        </a:p>
      </dgm:t>
    </dgm:pt>
    <dgm:pt modelId="{DFC32332-137D-4D50-B7E4-743A204D6029}" type="parTrans" cxnId="{DC467D5C-84A6-4CD0-80E1-808C1F252E00}">
      <dgm:prSet/>
      <dgm:spPr/>
      <dgm:t>
        <a:bodyPr/>
        <a:lstStyle/>
        <a:p>
          <a:endParaRPr lang="en-US"/>
        </a:p>
      </dgm:t>
    </dgm:pt>
    <dgm:pt modelId="{10FE9D16-176B-40C0-94B5-DE52CF9BACD7}" type="sibTrans" cxnId="{DC467D5C-84A6-4CD0-80E1-808C1F252E00}">
      <dgm:prSet/>
      <dgm:spPr/>
      <dgm:t>
        <a:bodyPr/>
        <a:lstStyle/>
        <a:p>
          <a:endParaRPr lang="en-US"/>
        </a:p>
      </dgm:t>
    </dgm:pt>
    <dgm:pt modelId="{8F53E620-E252-462E-AF5D-D602DBC18011}" type="pres">
      <dgm:prSet presAssocID="{FCF4AD91-313D-461E-8349-F7CFEF3D7BA3}" presName="Name0" presStyleCnt="0">
        <dgm:presLayoutVars>
          <dgm:dir/>
          <dgm:animLvl val="lvl"/>
          <dgm:resizeHandles/>
        </dgm:presLayoutVars>
      </dgm:prSet>
      <dgm:spPr/>
      <dgm:t>
        <a:bodyPr/>
        <a:lstStyle/>
        <a:p>
          <a:endParaRPr lang="en-US"/>
        </a:p>
      </dgm:t>
    </dgm:pt>
    <dgm:pt modelId="{2AD99DDD-38FC-4403-814D-2006DDFF43D4}" type="pres">
      <dgm:prSet presAssocID="{95784785-C68F-4872-A58E-74B094A62A16}" presName="linNode" presStyleCnt="0"/>
      <dgm:spPr/>
      <dgm:t>
        <a:bodyPr/>
        <a:lstStyle/>
        <a:p>
          <a:endParaRPr lang="en-US"/>
        </a:p>
      </dgm:t>
    </dgm:pt>
    <dgm:pt modelId="{8A0A6AD8-2939-43CC-81E3-4825F507F68C}" type="pres">
      <dgm:prSet presAssocID="{95784785-C68F-4872-A58E-74B094A62A16}" presName="parentShp" presStyleLbl="node1" presStyleIdx="0" presStyleCnt="2" custScaleX="109762" custScaleY="91235">
        <dgm:presLayoutVars>
          <dgm:bulletEnabled val="1"/>
        </dgm:presLayoutVars>
      </dgm:prSet>
      <dgm:spPr/>
      <dgm:t>
        <a:bodyPr/>
        <a:lstStyle/>
        <a:p>
          <a:endParaRPr lang="en-US"/>
        </a:p>
      </dgm:t>
    </dgm:pt>
    <dgm:pt modelId="{12B36E83-6204-4E6F-952B-0EEA413D38D1}" type="pres">
      <dgm:prSet presAssocID="{95784785-C68F-4872-A58E-74B094A62A16}" presName="childShp" presStyleLbl="bgAccFollowNode1" presStyleIdx="0" presStyleCnt="2" custScaleX="222930">
        <dgm:presLayoutVars>
          <dgm:bulletEnabled val="1"/>
        </dgm:presLayoutVars>
      </dgm:prSet>
      <dgm:spPr>
        <a:prstGeom prst="leftRightArrow">
          <a:avLst/>
        </a:prstGeom>
      </dgm:spPr>
      <dgm:t>
        <a:bodyPr/>
        <a:lstStyle/>
        <a:p>
          <a:endParaRPr lang="en-US"/>
        </a:p>
      </dgm:t>
    </dgm:pt>
    <dgm:pt modelId="{76FBF8DC-C441-470D-ABA7-DAC451260680}" type="pres">
      <dgm:prSet presAssocID="{59CCE594-AE4E-425D-8C70-D4D63D3161E8}" presName="spacing" presStyleCnt="0"/>
      <dgm:spPr/>
      <dgm:t>
        <a:bodyPr/>
        <a:lstStyle/>
        <a:p>
          <a:endParaRPr lang="en-US"/>
        </a:p>
      </dgm:t>
    </dgm:pt>
    <dgm:pt modelId="{6A896501-411C-4B6C-92AC-FF34E22008D0}" type="pres">
      <dgm:prSet presAssocID="{283AEA73-6220-4C0B-B8D5-4C9CD0EBB507}" presName="linNode" presStyleCnt="0"/>
      <dgm:spPr/>
      <dgm:t>
        <a:bodyPr/>
        <a:lstStyle/>
        <a:p>
          <a:endParaRPr lang="en-US"/>
        </a:p>
      </dgm:t>
    </dgm:pt>
    <dgm:pt modelId="{9A18BEA8-FCC9-4F7A-A4B0-A027F611CBE0}" type="pres">
      <dgm:prSet presAssocID="{283AEA73-6220-4C0B-B8D5-4C9CD0EBB507}" presName="parentShp" presStyleLbl="node1" presStyleIdx="1" presStyleCnt="2" custScaleX="111063" custScaleY="90024">
        <dgm:presLayoutVars>
          <dgm:bulletEnabled val="1"/>
        </dgm:presLayoutVars>
      </dgm:prSet>
      <dgm:spPr/>
      <dgm:t>
        <a:bodyPr/>
        <a:lstStyle/>
        <a:p>
          <a:endParaRPr lang="en-US"/>
        </a:p>
      </dgm:t>
    </dgm:pt>
    <dgm:pt modelId="{70C9C18A-22CB-4148-8DB0-0D1F588A28B7}" type="pres">
      <dgm:prSet presAssocID="{283AEA73-6220-4C0B-B8D5-4C9CD0EBB507}" presName="childShp" presStyleLbl="bgAccFollowNode1" presStyleIdx="1" presStyleCnt="2" custScaleX="228144">
        <dgm:presLayoutVars>
          <dgm:bulletEnabled val="1"/>
        </dgm:presLayoutVars>
      </dgm:prSet>
      <dgm:spPr>
        <a:prstGeom prst="leftRightArrow">
          <a:avLst/>
        </a:prstGeom>
      </dgm:spPr>
      <dgm:t>
        <a:bodyPr/>
        <a:lstStyle/>
        <a:p>
          <a:endParaRPr lang="en-US"/>
        </a:p>
      </dgm:t>
    </dgm:pt>
  </dgm:ptLst>
  <dgm:cxnLst>
    <dgm:cxn modelId="{78DE8E04-0CBD-45F3-9CC9-A965B1224E22}" srcId="{FCF4AD91-313D-461E-8349-F7CFEF3D7BA3}" destId="{95784785-C68F-4872-A58E-74B094A62A16}" srcOrd="0" destOrd="0" parTransId="{9C1EA2B6-61B8-4E96-9150-02081F5F36CD}" sibTransId="{59CCE594-AE4E-425D-8C70-D4D63D3161E8}"/>
    <dgm:cxn modelId="{3D19DEFB-60AE-499C-AE5B-4A3AD94BBE5A}" type="presOf" srcId="{FEF22FA9-45CA-49D7-BFF5-E23CF470E6B5}" destId="{12B36E83-6204-4E6F-952B-0EEA413D38D1}" srcOrd="0" destOrd="3" presId="urn:microsoft.com/office/officeart/2005/8/layout/vList6"/>
    <dgm:cxn modelId="{316F1838-B0AA-41B0-A69F-E4B84A7493D2}" srcId="{95784785-C68F-4872-A58E-74B094A62A16}" destId="{D1D379CE-8AEC-435A-9CEA-4F15F74FC39B}" srcOrd="1" destOrd="0" parTransId="{EAB06761-EC9A-4CBB-AC7E-352B9DAE2D1A}" sibTransId="{B4CD8B10-F675-42E1-B4FF-EE2EF0A488D5}"/>
    <dgm:cxn modelId="{C62908A0-7880-4C6D-B67E-B887AD6C1C73}" type="presOf" srcId="{AD599053-22D5-47B1-87C5-DE108C835B36}" destId="{12B36E83-6204-4E6F-952B-0EEA413D38D1}" srcOrd="0" destOrd="4" presId="urn:microsoft.com/office/officeart/2005/8/layout/vList6"/>
    <dgm:cxn modelId="{717EED79-2C1F-4CAC-95EB-161EF8177AB4}" type="presOf" srcId="{FCF4AD91-313D-461E-8349-F7CFEF3D7BA3}" destId="{8F53E620-E252-462E-AF5D-D602DBC18011}" srcOrd="0" destOrd="0" presId="urn:microsoft.com/office/officeart/2005/8/layout/vList6"/>
    <dgm:cxn modelId="{149F1498-AA25-478D-BD13-B5608F55A90B}" srcId="{283AEA73-6220-4C0B-B8D5-4C9CD0EBB507}" destId="{9E295FD7-26AA-4FB6-B018-C4C8C193930B}" srcOrd="1" destOrd="0" parTransId="{CD1F39C3-5648-4A2A-A611-86C5E9E9BF8F}" sibTransId="{3716E7B9-1BC1-4C92-B9EC-391CA11102B7}"/>
    <dgm:cxn modelId="{B99C4D9E-63C2-4994-9EF6-B368F23D73F6}" type="presOf" srcId="{36927F16-3B7A-4EDE-AC25-638294DE0668}" destId="{70C9C18A-22CB-4148-8DB0-0D1F588A28B7}" srcOrd="0" destOrd="0" presId="urn:microsoft.com/office/officeart/2005/8/layout/vList6"/>
    <dgm:cxn modelId="{DC467D5C-84A6-4CD0-80E1-808C1F252E00}" srcId="{283AEA73-6220-4C0B-B8D5-4C9CD0EBB507}" destId="{BFB55338-CC03-429E-9F48-2A4D9EBB1891}" srcOrd="2" destOrd="0" parTransId="{DFC32332-137D-4D50-B7E4-743A204D6029}" sibTransId="{10FE9D16-176B-40C0-94B5-DE52CF9BACD7}"/>
    <dgm:cxn modelId="{76DFDF51-DBB9-4094-B56B-15545A7D8BFD}" srcId="{95784785-C68F-4872-A58E-74B094A62A16}" destId="{AD599053-22D5-47B1-87C5-DE108C835B36}" srcOrd="4" destOrd="0" parTransId="{2423BA8B-ADF8-4839-A83D-1697A416B27F}" sibTransId="{FC8F33CE-CEC4-420C-ABE0-D6BC602B9FE3}"/>
    <dgm:cxn modelId="{D06954BD-78DD-47AF-923B-ACD2D84528D5}" srcId="{95784785-C68F-4872-A58E-74B094A62A16}" destId="{E4204930-1D4A-4FB6-9F69-89210549A980}" srcOrd="2" destOrd="0" parTransId="{214BA165-F2C9-4CE7-BE04-22EC8EFAA1DD}" sibTransId="{FF8BD2EA-4B58-4451-A317-0970FD6628C7}"/>
    <dgm:cxn modelId="{BA783931-0290-4E96-BC8F-206CCBFEA6C3}" type="presOf" srcId="{70BD4E98-53AD-4CF3-8CC9-AF75E7ED38C3}" destId="{12B36E83-6204-4E6F-952B-0EEA413D38D1}" srcOrd="0" destOrd="0" presId="urn:microsoft.com/office/officeart/2005/8/layout/vList6"/>
    <dgm:cxn modelId="{64368ED0-D1BD-49ED-8A46-4E450ADBB427}" srcId="{283AEA73-6220-4C0B-B8D5-4C9CD0EBB507}" destId="{36927F16-3B7A-4EDE-AC25-638294DE0668}" srcOrd="0" destOrd="0" parTransId="{3B291F03-35DF-48CA-8C4C-1400BADB0A1B}" sibTransId="{D0D3B762-BEEE-46D3-BE96-1DA9C3E4CA61}"/>
    <dgm:cxn modelId="{32066331-D069-4553-BF2C-67ED544618F2}" srcId="{95784785-C68F-4872-A58E-74B094A62A16}" destId="{70BD4E98-53AD-4CF3-8CC9-AF75E7ED38C3}" srcOrd="0" destOrd="0" parTransId="{36275BAC-2F56-4422-8819-B9F91AD4C47F}" sibTransId="{B800E980-8323-477D-BEFF-260B9138FE3E}"/>
    <dgm:cxn modelId="{3CCB412E-A0D9-468E-B71B-3A299A9A2066}" type="presOf" srcId="{9E295FD7-26AA-4FB6-B018-C4C8C193930B}" destId="{70C9C18A-22CB-4148-8DB0-0D1F588A28B7}" srcOrd="0" destOrd="1" presId="urn:microsoft.com/office/officeart/2005/8/layout/vList6"/>
    <dgm:cxn modelId="{012B9FE2-238C-44C3-87B3-B26F67425235}" srcId="{FCF4AD91-313D-461E-8349-F7CFEF3D7BA3}" destId="{283AEA73-6220-4C0B-B8D5-4C9CD0EBB507}" srcOrd="1" destOrd="0" parTransId="{530DB069-4F7E-444A-8E01-B986ACE2A336}" sibTransId="{A3D5C9E2-189B-4959-A255-439D0714C44B}"/>
    <dgm:cxn modelId="{CE82D3C1-699C-482F-82FA-EDFC35CF2A50}" type="presOf" srcId="{283AEA73-6220-4C0B-B8D5-4C9CD0EBB507}" destId="{9A18BEA8-FCC9-4F7A-A4B0-A027F611CBE0}" srcOrd="0" destOrd="0" presId="urn:microsoft.com/office/officeart/2005/8/layout/vList6"/>
    <dgm:cxn modelId="{D3FE24F7-DD59-4D8A-A6F0-F478326EA3FA}" type="presOf" srcId="{D1D379CE-8AEC-435A-9CEA-4F15F74FC39B}" destId="{12B36E83-6204-4E6F-952B-0EEA413D38D1}" srcOrd="0" destOrd="1" presId="urn:microsoft.com/office/officeart/2005/8/layout/vList6"/>
    <dgm:cxn modelId="{4CCAD378-43ED-48C5-A91A-9D868BF67751}" type="presOf" srcId="{95784785-C68F-4872-A58E-74B094A62A16}" destId="{8A0A6AD8-2939-43CC-81E3-4825F507F68C}" srcOrd="0" destOrd="0" presId="urn:microsoft.com/office/officeart/2005/8/layout/vList6"/>
    <dgm:cxn modelId="{387E6883-32A6-4C79-A3A3-AABC9356A7E1}" type="presOf" srcId="{E4204930-1D4A-4FB6-9F69-89210549A980}" destId="{12B36E83-6204-4E6F-952B-0EEA413D38D1}" srcOrd="0" destOrd="2" presId="urn:microsoft.com/office/officeart/2005/8/layout/vList6"/>
    <dgm:cxn modelId="{3D723834-91E9-43D4-9731-67855CADE048}" type="presOf" srcId="{BFB55338-CC03-429E-9F48-2A4D9EBB1891}" destId="{70C9C18A-22CB-4148-8DB0-0D1F588A28B7}" srcOrd="0" destOrd="2" presId="urn:microsoft.com/office/officeart/2005/8/layout/vList6"/>
    <dgm:cxn modelId="{40781E79-4017-4852-AACD-8D372C8E983A}" srcId="{95784785-C68F-4872-A58E-74B094A62A16}" destId="{FEF22FA9-45CA-49D7-BFF5-E23CF470E6B5}" srcOrd="3" destOrd="0" parTransId="{A58E07FE-02D8-415C-AE56-87F358642F65}" sibTransId="{61AD2727-B986-4099-94F1-571DFB7F06FF}"/>
    <dgm:cxn modelId="{7CA44FEE-E6D1-4AA8-B9E9-AFCC44AECC4D}" type="presParOf" srcId="{8F53E620-E252-462E-AF5D-D602DBC18011}" destId="{2AD99DDD-38FC-4403-814D-2006DDFF43D4}" srcOrd="0" destOrd="0" presId="urn:microsoft.com/office/officeart/2005/8/layout/vList6"/>
    <dgm:cxn modelId="{2125297F-938C-4300-9051-353D88E781CA}" type="presParOf" srcId="{2AD99DDD-38FC-4403-814D-2006DDFF43D4}" destId="{8A0A6AD8-2939-43CC-81E3-4825F507F68C}" srcOrd="0" destOrd="0" presId="urn:microsoft.com/office/officeart/2005/8/layout/vList6"/>
    <dgm:cxn modelId="{703EE9A9-C013-4DDC-8BD2-950CD25D9CE1}" type="presParOf" srcId="{2AD99DDD-38FC-4403-814D-2006DDFF43D4}" destId="{12B36E83-6204-4E6F-952B-0EEA413D38D1}" srcOrd="1" destOrd="0" presId="urn:microsoft.com/office/officeart/2005/8/layout/vList6"/>
    <dgm:cxn modelId="{DE587D0C-F063-42C6-9F1E-D0753F28A0E3}" type="presParOf" srcId="{8F53E620-E252-462E-AF5D-D602DBC18011}" destId="{76FBF8DC-C441-470D-ABA7-DAC451260680}" srcOrd="1" destOrd="0" presId="urn:microsoft.com/office/officeart/2005/8/layout/vList6"/>
    <dgm:cxn modelId="{BE25F2B6-37A0-4D1A-9E13-6D5D49BF6021}" type="presParOf" srcId="{8F53E620-E252-462E-AF5D-D602DBC18011}" destId="{6A896501-411C-4B6C-92AC-FF34E22008D0}" srcOrd="2" destOrd="0" presId="urn:microsoft.com/office/officeart/2005/8/layout/vList6"/>
    <dgm:cxn modelId="{1C7CE9A2-57B1-42CF-84C4-19FEC61C38A2}" type="presParOf" srcId="{6A896501-411C-4B6C-92AC-FF34E22008D0}" destId="{9A18BEA8-FCC9-4F7A-A4B0-A027F611CBE0}" srcOrd="0" destOrd="0" presId="urn:microsoft.com/office/officeart/2005/8/layout/vList6"/>
    <dgm:cxn modelId="{6E5863CD-6DC3-4322-A689-3511E2AD1651}" type="presParOf" srcId="{6A896501-411C-4B6C-92AC-FF34E22008D0}" destId="{70C9C18A-22CB-4148-8DB0-0D1F588A28B7}"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C767C4-9F94-4BEB-8E4B-12FCBBB13B76}"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3FE6527A-342F-4D0F-A6D8-32B242C71BA3}">
      <dgm:prSet phldrT="[Text]"/>
      <dgm:spPr/>
      <dgm:t>
        <a:bodyPr/>
        <a:lstStyle/>
        <a:p>
          <a:r>
            <a:rPr lang="en-US" dirty="0" smtClean="0"/>
            <a:t>TEAM</a:t>
          </a:r>
          <a:endParaRPr lang="en-US" dirty="0"/>
        </a:p>
      </dgm:t>
    </dgm:pt>
    <dgm:pt modelId="{F3E27949-EE6C-4093-9C80-1C2C8FDE9322}" type="parTrans" cxnId="{4166A770-6049-46E6-BDB1-AF3E9ECC4E3D}">
      <dgm:prSet/>
      <dgm:spPr/>
      <dgm:t>
        <a:bodyPr/>
        <a:lstStyle/>
        <a:p>
          <a:endParaRPr lang="en-US"/>
        </a:p>
      </dgm:t>
    </dgm:pt>
    <dgm:pt modelId="{3FAF67B2-C524-45F4-B114-302BD4061293}" type="sibTrans" cxnId="{4166A770-6049-46E6-BDB1-AF3E9ECC4E3D}">
      <dgm:prSet/>
      <dgm:spPr/>
      <dgm:t>
        <a:bodyPr/>
        <a:lstStyle/>
        <a:p>
          <a:endParaRPr lang="en-US"/>
        </a:p>
      </dgm:t>
    </dgm:pt>
    <dgm:pt modelId="{EB1A15BA-2AA0-463B-B300-4C2E81F3A6C9}">
      <dgm:prSet phldrT="[Text]" custT="1"/>
      <dgm:spPr/>
      <dgm:t>
        <a:bodyPr/>
        <a:lstStyle/>
        <a:p>
          <a:r>
            <a:rPr lang="en-US" sz="1600" dirty="0" smtClean="0"/>
            <a:t>Universities/</a:t>
          </a:r>
        </a:p>
        <a:p>
          <a:r>
            <a:rPr lang="en-US" sz="1600" dirty="0" smtClean="0"/>
            <a:t>Colleges</a:t>
          </a:r>
          <a:endParaRPr lang="en-US" sz="1600" dirty="0"/>
        </a:p>
      </dgm:t>
    </dgm:pt>
    <dgm:pt modelId="{F3D0B618-112E-4E27-912E-32D40617FD2A}" type="parTrans" cxnId="{A8237C45-E47D-428B-B89F-C8AED6462537}">
      <dgm:prSet/>
      <dgm:spPr/>
      <dgm:t>
        <a:bodyPr/>
        <a:lstStyle/>
        <a:p>
          <a:endParaRPr lang="en-US"/>
        </a:p>
      </dgm:t>
    </dgm:pt>
    <dgm:pt modelId="{F7A278EF-DAA0-4BA5-8D7F-4785B141E1B7}" type="sibTrans" cxnId="{A8237C45-E47D-428B-B89F-C8AED6462537}">
      <dgm:prSet/>
      <dgm:spPr/>
      <dgm:t>
        <a:bodyPr/>
        <a:lstStyle/>
        <a:p>
          <a:endParaRPr lang="en-US"/>
        </a:p>
      </dgm:t>
    </dgm:pt>
    <dgm:pt modelId="{A88CFD2B-80F6-407E-A961-FA2416442E0E}">
      <dgm:prSet phldrT="[Text]" custT="1"/>
      <dgm:spPr/>
      <dgm:t>
        <a:bodyPr/>
        <a:lstStyle/>
        <a:p>
          <a:r>
            <a:rPr lang="en-US" sz="1600" dirty="0" smtClean="0"/>
            <a:t>Regional Planning Councils</a:t>
          </a:r>
          <a:endParaRPr lang="en-US" sz="1600" dirty="0"/>
        </a:p>
      </dgm:t>
    </dgm:pt>
    <dgm:pt modelId="{9E0C479C-55F4-4530-86AC-89AC22C1BB3E}" type="parTrans" cxnId="{1D887534-A4C3-4CA3-941E-B30EC811E253}">
      <dgm:prSet/>
      <dgm:spPr/>
      <dgm:t>
        <a:bodyPr/>
        <a:lstStyle/>
        <a:p>
          <a:endParaRPr lang="en-US"/>
        </a:p>
      </dgm:t>
    </dgm:pt>
    <dgm:pt modelId="{0A4F2FAF-7B7B-4F37-94FB-9EE3E36C71CD}" type="sibTrans" cxnId="{1D887534-A4C3-4CA3-941E-B30EC811E253}">
      <dgm:prSet/>
      <dgm:spPr/>
      <dgm:t>
        <a:bodyPr/>
        <a:lstStyle/>
        <a:p>
          <a:endParaRPr lang="en-US"/>
        </a:p>
      </dgm:t>
    </dgm:pt>
    <dgm:pt modelId="{77432227-9E55-40D7-AABE-9965209F9EB7}">
      <dgm:prSet phldrT="[Text]" custT="1"/>
      <dgm:spPr/>
      <dgm:t>
        <a:bodyPr/>
        <a:lstStyle/>
        <a:p>
          <a:r>
            <a:rPr lang="en-US" sz="1600" dirty="0" smtClean="0"/>
            <a:t>Environment Groups</a:t>
          </a:r>
          <a:endParaRPr lang="en-US" sz="1600" dirty="0"/>
        </a:p>
      </dgm:t>
    </dgm:pt>
    <dgm:pt modelId="{F9C5C655-324E-4292-A58B-958586305580}" type="parTrans" cxnId="{5FC439BD-8CFB-4E96-A329-A3059CADE6FE}">
      <dgm:prSet/>
      <dgm:spPr/>
      <dgm:t>
        <a:bodyPr/>
        <a:lstStyle/>
        <a:p>
          <a:endParaRPr lang="en-US"/>
        </a:p>
      </dgm:t>
    </dgm:pt>
    <dgm:pt modelId="{823CFB8D-67C7-4407-BBCA-DB4BB86BCE3A}" type="sibTrans" cxnId="{5FC439BD-8CFB-4E96-A329-A3059CADE6FE}">
      <dgm:prSet/>
      <dgm:spPr/>
      <dgm:t>
        <a:bodyPr/>
        <a:lstStyle/>
        <a:p>
          <a:endParaRPr lang="en-US"/>
        </a:p>
      </dgm:t>
    </dgm:pt>
    <dgm:pt modelId="{7F674177-B2A9-46E3-B953-173FB601E500}">
      <dgm:prSet phldrT="[Text]" custT="1"/>
      <dgm:spPr/>
      <dgm:t>
        <a:bodyPr/>
        <a:lstStyle/>
        <a:p>
          <a:r>
            <a:rPr lang="en-US" sz="1600" dirty="0" smtClean="0"/>
            <a:t>Solar Industry</a:t>
          </a:r>
          <a:endParaRPr lang="en-US" sz="1600" dirty="0"/>
        </a:p>
      </dgm:t>
    </dgm:pt>
    <dgm:pt modelId="{3AC71E3D-8403-4E45-85F4-593C2CA28115}" type="parTrans" cxnId="{296E3535-AD5F-4FEE-8304-4FFEB176D636}">
      <dgm:prSet/>
      <dgm:spPr/>
      <dgm:t>
        <a:bodyPr/>
        <a:lstStyle/>
        <a:p>
          <a:endParaRPr lang="en-US"/>
        </a:p>
      </dgm:t>
    </dgm:pt>
    <dgm:pt modelId="{5F5942F6-BE5D-44EE-8396-208A55DB6F84}" type="sibTrans" cxnId="{296E3535-AD5F-4FEE-8304-4FFEB176D636}">
      <dgm:prSet/>
      <dgm:spPr/>
      <dgm:t>
        <a:bodyPr/>
        <a:lstStyle/>
        <a:p>
          <a:endParaRPr lang="en-US"/>
        </a:p>
      </dgm:t>
    </dgm:pt>
    <dgm:pt modelId="{A2253412-DF67-4689-BE88-A6B04D757362}">
      <dgm:prSet custT="1"/>
      <dgm:spPr/>
      <dgm:t>
        <a:bodyPr/>
        <a:lstStyle/>
        <a:p>
          <a:r>
            <a:rPr lang="en-US" sz="1600" dirty="0" smtClean="0"/>
            <a:t>Local Government</a:t>
          </a:r>
          <a:endParaRPr lang="en-US" sz="1600" dirty="0"/>
        </a:p>
      </dgm:t>
    </dgm:pt>
    <dgm:pt modelId="{EDE84BFC-47C1-4804-B134-10BF68761EBD}" type="parTrans" cxnId="{348B690B-C9FE-4D45-AB2F-A875361FCFDA}">
      <dgm:prSet/>
      <dgm:spPr/>
      <dgm:t>
        <a:bodyPr/>
        <a:lstStyle/>
        <a:p>
          <a:endParaRPr lang="en-US"/>
        </a:p>
      </dgm:t>
    </dgm:pt>
    <dgm:pt modelId="{EABB6283-F98C-4860-92A7-4ECB777AF7E8}" type="sibTrans" cxnId="{348B690B-C9FE-4D45-AB2F-A875361FCFDA}">
      <dgm:prSet/>
      <dgm:spPr/>
      <dgm:t>
        <a:bodyPr/>
        <a:lstStyle/>
        <a:p>
          <a:endParaRPr lang="en-US"/>
        </a:p>
      </dgm:t>
    </dgm:pt>
    <dgm:pt modelId="{374AC8F7-9C13-4356-9914-556B9E297E1A}">
      <dgm:prSet custT="1"/>
      <dgm:spPr/>
      <dgm:t>
        <a:bodyPr/>
        <a:lstStyle/>
        <a:p>
          <a:r>
            <a:rPr lang="en-US" sz="1600" dirty="0" smtClean="0"/>
            <a:t>Utilities</a:t>
          </a:r>
          <a:endParaRPr lang="en-US" sz="1600" dirty="0"/>
        </a:p>
      </dgm:t>
    </dgm:pt>
    <dgm:pt modelId="{5173F808-EA3E-445F-8D0A-0601EA323B66}" type="parTrans" cxnId="{D62EE9BF-1DC0-4DAC-8C41-8DA68767034F}">
      <dgm:prSet/>
      <dgm:spPr/>
      <dgm:t>
        <a:bodyPr/>
        <a:lstStyle/>
        <a:p>
          <a:endParaRPr lang="en-US"/>
        </a:p>
      </dgm:t>
    </dgm:pt>
    <dgm:pt modelId="{8736081F-D85D-4713-8346-A14B4F5A2500}" type="sibTrans" cxnId="{D62EE9BF-1DC0-4DAC-8C41-8DA68767034F}">
      <dgm:prSet/>
      <dgm:spPr/>
      <dgm:t>
        <a:bodyPr/>
        <a:lstStyle/>
        <a:p>
          <a:endParaRPr lang="en-US"/>
        </a:p>
      </dgm:t>
    </dgm:pt>
    <dgm:pt modelId="{4182D035-FC4C-468E-A308-1F7660E8942C}">
      <dgm:prSet custT="1"/>
      <dgm:spPr/>
      <dgm:t>
        <a:bodyPr/>
        <a:lstStyle/>
        <a:p>
          <a:r>
            <a:rPr lang="en-US" sz="1600" dirty="0" smtClean="0"/>
            <a:t>Banks</a:t>
          </a:r>
          <a:endParaRPr lang="en-US" sz="1600" dirty="0"/>
        </a:p>
      </dgm:t>
    </dgm:pt>
    <dgm:pt modelId="{8CEC7324-580B-4FAF-B2F4-FBF2C86B70E0}" type="parTrans" cxnId="{DA5C4E19-6607-4AB3-AD7C-A5DA1A9ED64D}">
      <dgm:prSet/>
      <dgm:spPr/>
      <dgm:t>
        <a:bodyPr/>
        <a:lstStyle/>
        <a:p>
          <a:endParaRPr lang="en-US"/>
        </a:p>
      </dgm:t>
    </dgm:pt>
    <dgm:pt modelId="{65007C8F-468A-4B3F-A400-384472B5F290}" type="sibTrans" cxnId="{DA5C4E19-6607-4AB3-AD7C-A5DA1A9ED64D}">
      <dgm:prSet/>
      <dgm:spPr/>
      <dgm:t>
        <a:bodyPr/>
        <a:lstStyle/>
        <a:p>
          <a:endParaRPr lang="en-US"/>
        </a:p>
      </dgm:t>
    </dgm:pt>
    <dgm:pt modelId="{C115788B-C470-40BC-AB0D-3458EF7B71A9}">
      <dgm:prSet custT="1"/>
      <dgm:spPr/>
      <dgm:t>
        <a:bodyPr/>
        <a:lstStyle/>
        <a:p>
          <a:r>
            <a:rPr lang="en-US" sz="1600" dirty="0" smtClean="0"/>
            <a:t>Attorneys</a:t>
          </a:r>
          <a:endParaRPr lang="en-US" sz="1600" dirty="0"/>
        </a:p>
      </dgm:t>
    </dgm:pt>
    <dgm:pt modelId="{5B2AE23A-D392-4288-BE19-7FE3A718A849}" type="parTrans" cxnId="{CFD37268-3D96-4C6D-8064-9E4CF050215D}">
      <dgm:prSet/>
      <dgm:spPr/>
      <dgm:t>
        <a:bodyPr/>
        <a:lstStyle/>
        <a:p>
          <a:endParaRPr lang="en-US"/>
        </a:p>
      </dgm:t>
    </dgm:pt>
    <dgm:pt modelId="{B8F2CAE5-3ADA-4EEA-A8E0-C265C333590E}" type="sibTrans" cxnId="{CFD37268-3D96-4C6D-8064-9E4CF050215D}">
      <dgm:prSet/>
      <dgm:spPr/>
      <dgm:t>
        <a:bodyPr/>
        <a:lstStyle/>
        <a:p>
          <a:endParaRPr lang="en-US"/>
        </a:p>
      </dgm:t>
    </dgm:pt>
    <dgm:pt modelId="{5225AB43-1C3A-4778-A819-0EB2D506687D}">
      <dgm:prSet custT="1"/>
      <dgm:spPr/>
      <dgm:t>
        <a:bodyPr/>
        <a:lstStyle/>
        <a:p>
          <a:r>
            <a:rPr lang="en-US" sz="1600" dirty="0" smtClean="0"/>
            <a:t>Economic Development Councils</a:t>
          </a:r>
          <a:endParaRPr lang="en-US" sz="1600" dirty="0"/>
        </a:p>
      </dgm:t>
    </dgm:pt>
    <dgm:pt modelId="{FAABE6EB-EE43-4573-9665-2C49F592DC7F}" type="parTrans" cxnId="{47E59883-1128-45F1-88F4-250DC97638FB}">
      <dgm:prSet/>
      <dgm:spPr/>
      <dgm:t>
        <a:bodyPr/>
        <a:lstStyle/>
        <a:p>
          <a:endParaRPr lang="en-US"/>
        </a:p>
      </dgm:t>
    </dgm:pt>
    <dgm:pt modelId="{5CBF5995-F605-4C3D-9A6B-564BA7093F1A}" type="sibTrans" cxnId="{47E59883-1128-45F1-88F4-250DC97638FB}">
      <dgm:prSet/>
      <dgm:spPr/>
      <dgm:t>
        <a:bodyPr/>
        <a:lstStyle/>
        <a:p>
          <a:endParaRPr lang="en-US"/>
        </a:p>
      </dgm:t>
    </dgm:pt>
    <dgm:pt modelId="{828EF4A8-7A38-434F-ADCC-EF7C56CA852E}">
      <dgm:prSet custT="1"/>
      <dgm:spPr/>
      <dgm:t>
        <a:bodyPr/>
        <a:lstStyle/>
        <a:p>
          <a:r>
            <a:rPr lang="en-US" sz="1600" dirty="0" smtClean="0"/>
            <a:t>Businesses</a:t>
          </a:r>
          <a:endParaRPr lang="en-US" sz="1600" dirty="0"/>
        </a:p>
      </dgm:t>
    </dgm:pt>
    <dgm:pt modelId="{884530A2-B312-423D-886C-9649B5832053}" type="parTrans" cxnId="{9651832F-996A-47C6-A285-3C8247A8EB7E}">
      <dgm:prSet/>
      <dgm:spPr/>
      <dgm:t>
        <a:bodyPr/>
        <a:lstStyle/>
        <a:p>
          <a:endParaRPr lang="en-US"/>
        </a:p>
      </dgm:t>
    </dgm:pt>
    <dgm:pt modelId="{C58C68FC-F100-4C47-AE45-B097D28E899F}" type="sibTrans" cxnId="{9651832F-996A-47C6-A285-3C8247A8EB7E}">
      <dgm:prSet/>
      <dgm:spPr/>
      <dgm:t>
        <a:bodyPr/>
        <a:lstStyle/>
        <a:p>
          <a:endParaRPr lang="en-US"/>
        </a:p>
      </dgm:t>
    </dgm:pt>
    <dgm:pt modelId="{D89B9476-26EA-4600-A54C-B74492C1D6A0}">
      <dgm:prSet custT="1"/>
      <dgm:spPr/>
      <dgm:t>
        <a:bodyPr/>
        <a:lstStyle/>
        <a:p>
          <a:r>
            <a:rPr lang="en-US" sz="1600" dirty="0" smtClean="0"/>
            <a:t>Concerned Citizens</a:t>
          </a:r>
          <a:endParaRPr lang="en-US" sz="1600" dirty="0"/>
        </a:p>
      </dgm:t>
    </dgm:pt>
    <dgm:pt modelId="{DBB5A3BF-D160-4FF0-8C48-6865833C7AB2}" type="parTrans" cxnId="{7965DC27-3EE1-476B-8230-EA60D49A5EA3}">
      <dgm:prSet/>
      <dgm:spPr/>
      <dgm:t>
        <a:bodyPr/>
        <a:lstStyle/>
        <a:p>
          <a:endParaRPr lang="en-US"/>
        </a:p>
      </dgm:t>
    </dgm:pt>
    <dgm:pt modelId="{26E82705-0EE9-44B4-B929-F214A3194B5F}" type="sibTrans" cxnId="{7965DC27-3EE1-476B-8230-EA60D49A5EA3}">
      <dgm:prSet/>
      <dgm:spPr/>
      <dgm:t>
        <a:bodyPr/>
        <a:lstStyle/>
        <a:p>
          <a:endParaRPr lang="en-US"/>
        </a:p>
      </dgm:t>
    </dgm:pt>
    <dgm:pt modelId="{31E081AC-2054-45F7-B49F-6C9738032A30}">
      <dgm:prSet/>
      <dgm:spPr/>
      <dgm:t>
        <a:bodyPr/>
        <a:lstStyle/>
        <a:p>
          <a:r>
            <a:rPr lang="en-US" dirty="0" smtClean="0"/>
            <a:t>State Energy Office</a:t>
          </a:r>
          <a:endParaRPr lang="en-US" dirty="0"/>
        </a:p>
      </dgm:t>
    </dgm:pt>
    <dgm:pt modelId="{32DBFD0C-DAF7-4FAE-8330-D24C3A0A5D71}" type="parTrans" cxnId="{127176A2-DCFB-42AA-B283-EE3539EAF7A9}">
      <dgm:prSet/>
      <dgm:spPr/>
      <dgm:t>
        <a:bodyPr/>
        <a:lstStyle/>
        <a:p>
          <a:endParaRPr lang="en-US"/>
        </a:p>
      </dgm:t>
    </dgm:pt>
    <dgm:pt modelId="{2D8E6085-E5B7-48A8-B4B1-8DE7042EA2E4}" type="sibTrans" cxnId="{127176A2-DCFB-42AA-B283-EE3539EAF7A9}">
      <dgm:prSet/>
      <dgm:spPr/>
      <dgm:t>
        <a:bodyPr/>
        <a:lstStyle/>
        <a:p>
          <a:endParaRPr lang="en-US"/>
        </a:p>
      </dgm:t>
    </dgm:pt>
    <dgm:pt modelId="{FF657DD3-5CC4-4ED1-9CC2-6EDE6C7796B7}" type="pres">
      <dgm:prSet presAssocID="{6DC767C4-9F94-4BEB-8E4B-12FCBBB13B76}" presName="cycle" presStyleCnt="0">
        <dgm:presLayoutVars>
          <dgm:chMax val="1"/>
          <dgm:dir/>
          <dgm:animLvl val="ctr"/>
          <dgm:resizeHandles val="exact"/>
        </dgm:presLayoutVars>
      </dgm:prSet>
      <dgm:spPr/>
      <dgm:t>
        <a:bodyPr/>
        <a:lstStyle/>
        <a:p>
          <a:endParaRPr lang="en-US"/>
        </a:p>
      </dgm:t>
    </dgm:pt>
    <dgm:pt modelId="{E53C63E4-CF7B-4C17-AC76-134F7D5955D5}" type="pres">
      <dgm:prSet presAssocID="{3FE6527A-342F-4D0F-A6D8-32B242C71BA3}" presName="centerShape" presStyleLbl="node0" presStyleIdx="0" presStyleCnt="1"/>
      <dgm:spPr/>
      <dgm:t>
        <a:bodyPr/>
        <a:lstStyle/>
        <a:p>
          <a:endParaRPr lang="en-US"/>
        </a:p>
      </dgm:t>
    </dgm:pt>
    <dgm:pt modelId="{312CEF23-857C-4102-BA65-FF62C073B6B3}" type="pres">
      <dgm:prSet presAssocID="{F3D0B618-112E-4E27-912E-32D40617FD2A}" presName="Name9" presStyleLbl="parChTrans1D2" presStyleIdx="0" presStyleCnt="12"/>
      <dgm:spPr/>
      <dgm:t>
        <a:bodyPr/>
        <a:lstStyle/>
        <a:p>
          <a:endParaRPr lang="en-US"/>
        </a:p>
      </dgm:t>
    </dgm:pt>
    <dgm:pt modelId="{7158B4E0-9B8D-4EF7-A7CD-A3CBF2956931}" type="pres">
      <dgm:prSet presAssocID="{F3D0B618-112E-4E27-912E-32D40617FD2A}" presName="connTx" presStyleLbl="parChTrans1D2" presStyleIdx="0" presStyleCnt="12"/>
      <dgm:spPr/>
      <dgm:t>
        <a:bodyPr/>
        <a:lstStyle/>
        <a:p>
          <a:endParaRPr lang="en-US"/>
        </a:p>
      </dgm:t>
    </dgm:pt>
    <dgm:pt modelId="{23F62DBD-004A-4378-93C0-84E3DD088499}" type="pres">
      <dgm:prSet presAssocID="{EB1A15BA-2AA0-463B-B300-4C2E81F3A6C9}" presName="node" presStyleLbl="node1" presStyleIdx="0" presStyleCnt="12" custScaleX="193523" custScaleY="118796" custRadScaleRad="92512" custRadScaleInc="53603">
        <dgm:presLayoutVars>
          <dgm:bulletEnabled val="1"/>
        </dgm:presLayoutVars>
      </dgm:prSet>
      <dgm:spPr/>
      <dgm:t>
        <a:bodyPr/>
        <a:lstStyle/>
        <a:p>
          <a:endParaRPr lang="en-US"/>
        </a:p>
      </dgm:t>
    </dgm:pt>
    <dgm:pt modelId="{DC9D241C-BB68-4B38-A806-97F22BEF3975}" type="pres">
      <dgm:prSet presAssocID="{9E0C479C-55F4-4530-86AC-89AC22C1BB3E}" presName="Name9" presStyleLbl="parChTrans1D2" presStyleIdx="1" presStyleCnt="12"/>
      <dgm:spPr/>
      <dgm:t>
        <a:bodyPr/>
        <a:lstStyle/>
        <a:p>
          <a:endParaRPr lang="en-US"/>
        </a:p>
      </dgm:t>
    </dgm:pt>
    <dgm:pt modelId="{4C33A220-BBE6-4F24-94E6-17A9AC34B392}" type="pres">
      <dgm:prSet presAssocID="{9E0C479C-55F4-4530-86AC-89AC22C1BB3E}" presName="connTx" presStyleLbl="parChTrans1D2" presStyleIdx="1" presStyleCnt="12"/>
      <dgm:spPr/>
      <dgm:t>
        <a:bodyPr/>
        <a:lstStyle/>
        <a:p>
          <a:endParaRPr lang="en-US"/>
        </a:p>
      </dgm:t>
    </dgm:pt>
    <dgm:pt modelId="{9224EA18-4FE7-457B-B344-D12D83406B3E}" type="pres">
      <dgm:prSet presAssocID="{A88CFD2B-80F6-407E-A961-FA2416442E0E}" presName="node" presStyleLbl="node1" presStyleIdx="1" presStyleCnt="12" custScaleX="175087" custScaleY="108667" custRadScaleRad="106821" custRadScaleInc="112293">
        <dgm:presLayoutVars>
          <dgm:bulletEnabled val="1"/>
        </dgm:presLayoutVars>
      </dgm:prSet>
      <dgm:spPr/>
      <dgm:t>
        <a:bodyPr/>
        <a:lstStyle/>
        <a:p>
          <a:endParaRPr lang="en-US"/>
        </a:p>
      </dgm:t>
    </dgm:pt>
    <dgm:pt modelId="{CD9BF87E-683E-48D0-9F1B-D3DC28B8B9E5}" type="pres">
      <dgm:prSet presAssocID="{EDE84BFC-47C1-4804-B134-10BF68761EBD}" presName="Name9" presStyleLbl="parChTrans1D2" presStyleIdx="2" presStyleCnt="12"/>
      <dgm:spPr/>
      <dgm:t>
        <a:bodyPr/>
        <a:lstStyle/>
        <a:p>
          <a:endParaRPr lang="en-US"/>
        </a:p>
      </dgm:t>
    </dgm:pt>
    <dgm:pt modelId="{609962B8-7712-460A-B891-70468C34256C}" type="pres">
      <dgm:prSet presAssocID="{EDE84BFC-47C1-4804-B134-10BF68761EBD}" presName="connTx" presStyleLbl="parChTrans1D2" presStyleIdx="2" presStyleCnt="12"/>
      <dgm:spPr/>
      <dgm:t>
        <a:bodyPr/>
        <a:lstStyle/>
        <a:p>
          <a:endParaRPr lang="en-US"/>
        </a:p>
      </dgm:t>
    </dgm:pt>
    <dgm:pt modelId="{EBE50375-4CBD-46DB-9EEC-41778A9DC662}" type="pres">
      <dgm:prSet presAssocID="{A2253412-DF67-4689-BE88-A6B04D757362}" presName="node" presStyleLbl="node1" presStyleIdx="2" presStyleCnt="12" custScaleX="196481" custScaleY="100000" custRadScaleRad="96003" custRadScaleInc="94383">
        <dgm:presLayoutVars>
          <dgm:bulletEnabled val="1"/>
        </dgm:presLayoutVars>
      </dgm:prSet>
      <dgm:spPr/>
      <dgm:t>
        <a:bodyPr/>
        <a:lstStyle/>
        <a:p>
          <a:endParaRPr lang="en-US"/>
        </a:p>
      </dgm:t>
    </dgm:pt>
    <dgm:pt modelId="{4A29A62E-79C7-4EB1-A978-9DD2C9BEEDF4}" type="pres">
      <dgm:prSet presAssocID="{884530A2-B312-423D-886C-9649B5832053}" presName="Name9" presStyleLbl="parChTrans1D2" presStyleIdx="3" presStyleCnt="12"/>
      <dgm:spPr/>
      <dgm:t>
        <a:bodyPr/>
        <a:lstStyle/>
        <a:p>
          <a:endParaRPr lang="en-US"/>
        </a:p>
      </dgm:t>
    </dgm:pt>
    <dgm:pt modelId="{38B32263-B198-4B8C-8648-8F000B641125}" type="pres">
      <dgm:prSet presAssocID="{884530A2-B312-423D-886C-9649B5832053}" presName="connTx" presStyleLbl="parChTrans1D2" presStyleIdx="3" presStyleCnt="12"/>
      <dgm:spPr/>
      <dgm:t>
        <a:bodyPr/>
        <a:lstStyle/>
        <a:p>
          <a:endParaRPr lang="en-US"/>
        </a:p>
      </dgm:t>
    </dgm:pt>
    <dgm:pt modelId="{7633E853-5A9F-4884-A2D2-BF38EF57520B}" type="pres">
      <dgm:prSet presAssocID="{828EF4A8-7A38-434F-ADCC-EF7C56CA852E}" presName="node" presStyleLbl="node1" presStyleIdx="3" presStyleCnt="12" custScaleX="166065" custRadScaleRad="98289" custRadScaleInc="58117">
        <dgm:presLayoutVars>
          <dgm:bulletEnabled val="1"/>
        </dgm:presLayoutVars>
      </dgm:prSet>
      <dgm:spPr/>
      <dgm:t>
        <a:bodyPr/>
        <a:lstStyle/>
        <a:p>
          <a:endParaRPr lang="en-US"/>
        </a:p>
      </dgm:t>
    </dgm:pt>
    <dgm:pt modelId="{78241B9D-FCA7-48A3-AAF9-3DB8BA263EDC}" type="pres">
      <dgm:prSet presAssocID="{DBB5A3BF-D160-4FF0-8C48-6865833C7AB2}" presName="Name9" presStyleLbl="parChTrans1D2" presStyleIdx="4" presStyleCnt="12"/>
      <dgm:spPr/>
      <dgm:t>
        <a:bodyPr/>
        <a:lstStyle/>
        <a:p>
          <a:endParaRPr lang="en-US"/>
        </a:p>
      </dgm:t>
    </dgm:pt>
    <dgm:pt modelId="{890873C2-39AA-4D93-B81D-80AF46607C99}" type="pres">
      <dgm:prSet presAssocID="{DBB5A3BF-D160-4FF0-8C48-6865833C7AB2}" presName="connTx" presStyleLbl="parChTrans1D2" presStyleIdx="4" presStyleCnt="12"/>
      <dgm:spPr/>
      <dgm:t>
        <a:bodyPr/>
        <a:lstStyle/>
        <a:p>
          <a:endParaRPr lang="en-US"/>
        </a:p>
      </dgm:t>
    </dgm:pt>
    <dgm:pt modelId="{8B2D3644-EF35-4F46-A8FE-0EF06D5FC13D}" type="pres">
      <dgm:prSet presAssocID="{D89B9476-26EA-4600-A54C-B74492C1D6A0}" presName="node" presStyleLbl="node1" presStyleIdx="4" presStyleCnt="12" custScaleX="184234" custRadScaleRad="104576" custRadScaleInc="15859">
        <dgm:presLayoutVars>
          <dgm:bulletEnabled val="1"/>
        </dgm:presLayoutVars>
      </dgm:prSet>
      <dgm:spPr/>
      <dgm:t>
        <a:bodyPr/>
        <a:lstStyle/>
        <a:p>
          <a:endParaRPr lang="en-US"/>
        </a:p>
      </dgm:t>
    </dgm:pt>
    <dgm:pt modelId="{EE269061-BA4F-42B3-A663-9F1C939DBD50}" type="pres">
      <dgm:prSet presAssocID="{FAABE6EB-EE43-4573-9665-2C49F592DC7F}" presName="Name9" presStyleLbl="parChTrans1D2" presStyleIdx="5" presStyleCnt="12"/>
      <dgm:spPr/>
      <dgm:t>
        <a:bodyPr/>
        <a:lstStyle/>
        <a:p>
          <a:endParaRPr lang="en-US"/>
        </a:p>
      </dgm:t>
    </dgm:pt>
    <dgm:pt modelId="{86C484CD-DEE1-4B59-92CD-07DA95B697DD}" type="pres">
      <dgm:prSet presAssocID="{FAABE6EB-EE43-4573-9665-2C49F592DC7F}" presName="connTx" presStyleLbl="parChTrans1D2" presStyleIdx="5" presStyleCnt="12"/>
      <dgm:spPr/>
      <dgm:t>
        <a:bodyPr/>
        <a:lstStyle/>
        <a:p>
          <a:endParaRPr lang="en-US"/>
        </a:p>
      </dgm:t>
    </dgm:pt>
    <dgm:pt modelId="{CDBCB4C7-4F6E-4EB5-A62E-0ADDC9652648}" type="pres">
      <dgm:prSet presAssocID="{5225AB43-1C3A-4778-A819-0EB2D506687D}" presName="node" presStyleLbl="node1" presStyleIdx="5" presStyleCnt="12" custScaleX="220865" custRadScaleRad="94183" custRadScaleInc="42779">
        <dgm:presLayoutVars>
          <dgm:bulletEnabled val="1"/>
        </dgm:presLayoutVars>
      </dgm:prSet>
      <dgm:spPr/>
      <dgm:t>
        <a:bodyPr/>
        <a:lstStyle/>
        <a:p>
          <a:endParaRPr lang="en-US"/>
        </a:p>
      </dgm:t>
    </dgm:pt>
    <dgm:pt modelId="{CF9D7E5F-9176-4D4B-AD14-24FA618A0BC8}" type="pres">
      <dgm:prSet presAssocID="{5173F808-EA3E-445F-8D0A-0601EA323B66}" presName="Name9" presStyleLbl="parChTrans1D2" presStyleIdx="6" presStyleCnt="12"/>
      <dgm:spPr/>
      <dgm:t>
        <a:bodyPr/>
        <a:lstStyle/>
        <a:p>
          <a:endParaRPr lang="en-US"/>
        </a:p>
      </dgm:t>
    </dgm:pt>
    <dgm:pt modelId="{A1279A34-0C68-46E2-96B3-A661D3053EBC}" type="pres">
      <dgm:prSet presAssocID="{5173F808-EA3E-445F-8D0A-0601EA323B66}" presName="connTx" presStyleLbl="parChTrans1D2" presStyleIdx="6" presStyleCnt="12"/>
      <dgm:spPr/>
      <dgm:t>
        <a:bodyPr/>
        <a:lstStyle/>
        <a:p>
          <a:endParaRPr lang="en-US"/>
        </a:p>
      </dgm:t>
    </dgm:pt>
    <dgm:pt modelId="{BBAC7A89-1C73-4408-891F-C37335A2D3B5}" type="pres">
      <dgm:prSet presAssocID="{374AC8F7-9C13-4356-9914-556B9E297E1A}" presName="node" presStyleLbl="node1" presStyleIdx="6" presStyleCnt="12" custScaleX="142379" custRadScaleRad="95437" custRadScaleInc="110068">
        <dgm:presLayoutVars>
          <dgm:bulletEnabled val="1"/>
        </dgm:presLayoutVars>
      </dgm:prSet>
      <dgm:spPr/>
      <dgm:t>
        <a:bodyPr/>
        <a:lstStyle/>
        <a:p>
          <a:endParaRPr lang="en-US"/>
        </a:p>
      </dgm:t>
    </dgm:pt>
    <dgm:pt modelId="{F0ED6A35-257D-4713-816B-0CE3802776C7}" type="pres">
      <dgm:prSet presAssocID="{F9C5C655-324E-4292-A58B-958586305580}" presName="Name9" presStyleLbl="parChTrans1D2" presStyleIdx="7" presStyleCnt="12"/>
      <dgm:spPr/>
      <dgm:t>
        <a:bodyPr/>
        <a:lstStyle/>
        <a:p>
          <a:endParaRPr lang="en-US"/>
        </a:p>
      </dgm:t>
    </dgm:pt>
    <dgm:pt modelId="{1BD6BC66-6DF1-493C-9F7D-1EE018F648F1}" type="pres">
      <dgm:prSet presAssocID="{F9C5C655-324E-4292-A58B-958586305580}" presName="connTx" presStyleLbl="parChTrans1D2" presStyleIdx="7" presStyleCnt="12"/>
      <dgm:spPr/>
      <dgm:t>
        <a:bodyPr/>
        <a:lstStyle/>
        <a:p>
          <a:endParaRPr lang="en-US"/>
        </a:p>
      </dgm:t>
    </dgm:pt>
    <dgm:pt modelId="{F40798A3-9495-4CCB-B828-71F33A8274DB}" type="pres">
      <dgm:prSet presAssocID="{77432227-9E55-40D7-AABE-9965209F9EB7}" presName="node" presStyleLbl="node1" presStyleIdx="7" presStyleCnt="12" custScaleX="205757" custRadScaleRad="104230" custRadScaleInc="123252">
        <dgm:presLayoutVars>
          <dgm:bulletEnabled val="1"/>
        </dgm:presLayoutVars>
      </dgm:prSet>
      <dgm:spPr/>
      <dgm:t>
        <a:bodyPr/>
        <a:lstStyle/>
        <a:p>
          <a:endParaRPr lang="en-US"/>
        </a:p>
      </dgm:t>
    </dgm:pt>
    <dgm:pt modelId="{AF848E63-D110-4C73-92BF-9736E996E51D}" type="pres">
      <dgm:prSet presAssocID="{3AC71E3D-8403-4E45-85F4-593C2CA28115}" presName="Name9" presStyleLbl="parChTrans1D2" presStyleIdx="8" presStyleCnt="12"/>
      <dgm:spPr/>
      <dgm:t>
        <a:bodyPr/>
        <a:lstStyle/>
        <a:p>
          <a:endParaRPr lang="en-US"/>
        </a:p>
      </dgm:t>
    </dgm:pt>
    <dgm:pt modelId="{91A8707F-0872-4377-B77E-01B8B8194166}" type="pres">
      <dgm:prSet presAssocID="{3AC71E3D-8403-4E45-85F4-593C2CA28115}" presName="connTx" presStyleLbl="parChTrans1D2" presStyleIdx="8" presStyleCnt="12"/>
      <dgm:spPr/>
      <dgm:t>
        <a:bodyPr/>
        <a:lstStyle/>
        <a:p>
          <a:endParaRPr lang="en-US"/>
        </a:p>
      </dgm:t>
    </dgm:pt>
    <dgm:pt modelId="{8B4453CF-D0C5-4A35-B988-F4E3AD0F82FD}" type="pres">
      <dgm:prSet presAssocID="{7F674177-B2A9-46E3-B953-173FB601E500}" presName="node" presStyleLbl="node1" presStyleIdx="8" presStyleCnt="12" custScaleX="136877" custRadScaleRad="105359" custRadScaleInc="68921">
        <dgm:presLayoutVars>
          <dgm:bulletEnabled val="1"/>
        </dgm:presLayoutVars>
      </dgm:prSet>
      <dgm:spPr/>
      <dgm:t>
        <a:bodyPr/>
        <a:lstStyle/>
        <a:p>
          <a:endParaRPr lang="en-US"/>
        </a:p>
      </dgm:t>
    </dgm:pt>
    <dgm:pt modelId="{573B6130-3A71-4ABC-BB73-0319994AE7E5}" type="pres">
      <dgm:prSet presAssocID="{32DBFD0C-DAF7-4FAE-8330-D24C3A0A5D71}" presName="Name9" presStyleLbl="parChTrans1D2" presStyleIdx="9" presStyleCnt="12"/>
      <dgm:spPr/>
      <dgm:t>
        <a:bodyPr/>
        <a:lstStyle/>
        <a:p>
          <a:endParaRPr lang="en-US"/>
        </a:p>
      </dgm:t>
    </dgm:pt>
    <dgm:pt modelId="{7522FF8C-2EA2-4F66-A070-5D5BADD9A919}" type="pres">
      <dgm:prSet presAssocID="{32DBFD0C-DAF7-4FAE-8330-D24C3A0A5D71}" presName="connTx" presStyleLbl="parChTrans1D2" presStyleIdx="9" presStyleCnt="12"/>
      <dgm:spPr/>
      <dgm:t>
        <a:bodyPr/>
        <a:lstStyle/>
        <a:p>
          <a:endParaRPr lang="en-US"/>
        </a:p>
      </dgm:t>
    </dgm:pt>
    <dgm:pt modelId="{8CF41AF3-993F-4AE0-A2E2-E07C9C979908}" type="pres">
      <dgm:prSet presAssocID="{31E081AC-2054-45F7-B49F-6C9738032A30}" presName="node" presStyleLbl="node1" presStyleIdx="9" presStyleCnt="12" custScaleX="140965" custScaleY="119050" custRadScaleRad="102566" custRadScaleInc="34840">
        <dgm:presLayoutVars>
          <dgm:bulletEnabled val="1"/>
        </dgm:presLayoutVars>
      </dgm:prSet>
      <dgm:spPr/>
      <dgm:t>
        <a:bodyPr/>
        <a:lstStyle/>
        <a:p>
          <a:endParaRPr lang="en-US"/>
        </a:p>
      </dgm:t>
    </dgm:pt>
    <dgm:pt modelId="{A1B9CC99-E139-41CF-93A1-7A0CA76E61CD}" type="pres">
      <dgm:prSet presAssocID="{8CEC7324-580B-4FAF-B2F4-FBF2C86B70E0}" presName="Name9" presStyleLbl="parChTrans1D2" presStyleIdx="10" presStyleCnt="12"/>
      <dgm:spPr/>
      <dgm:t>
        <a:bodyPr/>
        <a:lstStyle/>
        <a:p>
          <a:endParaRPr lang="en-US"/>
        </a:p>
      </dgm:t>
    </dgm:pt>
    <dgm:pt modelId="{096B3C07-41A5-44DD-91D4-A5CB5F7944C1}" type="pres">
      <dgm:prSet presAssocID="{8CEC7324-580B-4FAF-B2F4-FBF2C86B70E0}" presName="connTx" presStyleLbl="parChTrans1D2" presStyleIdx="10" presStyleCnt="12"/>
      <dgm:spPr/>
      <dgm:t>
        <a:bodyPr/>
        <a:lstStyle/>
        <a:p>
          <a:endParaRPr lang="en-US"/>
        </a:p>
      </dgm:t>
    </dgm:pt>
    <dgm:pt modelId="{402C1A50-B2C6-48E5-85CC-8B18554D2DCB}" type="pres">
      <dgm:prSet presAssocID="{4182D035-FC4C-468E-A308-1F7660E8942C}" presName="node" presStyleLbl="node1" presStyleIdx="10" presStyleCnt="12" custRadScaleRad="106598" custRadScaleInc="-3849">
        <dgm:presLayoutVars>
          <dgm:bulletEnabled val="1"/>
        </dgm:presLayoutVars>
      </dgm:prSet>
      <dgm:spPr/>
      <dgm:t>
        <a:bodyPr/>
        <a:lstStyle/>
        <a:p>
          <a:endParaRPr lang="en-US"/>
        </a:p>
      </dgm:t>
    </dgm:pt>
    <dgm:pt modelId="{1FB65FC6-9DE4-491E-B186-B08DCB7C30FD}" type="pres">
      <dgm:prSet presAssocID="{5B2AE23A-D392-4288-BE19-7FE3A718A849}" presName="Name9" presStyleLbl="parChTrans1D2" presStyleIdx="11" presStyleCnt="12"/>
      <dgm:spPr/>
      <dgm:t>
        <a:bodyPr/>
        <a:lstStyle/>
        <a:p>
          <a:endParaRPr lang="en-US"/>
        </a:p>
      </dgm:t>
    </dgm:pt>
    <dgm:pt modelId="{E65A2F6C-FD35-4AA0-8637-7999226CD9BB}" type="pres">
      <dgm:prSet presAssocID="{5B2AE23A-D392-4288-BE19-7FE3A718A849}" presName="connTx" presStyleLbl="parChTrans1D2" presStyleIdx="11" presStyleCnt="12"/>
      <dgm:spPr/>
      <dgm:t>
        <a:bodyPr/>
        <a:lstStyle/>
        <a:p>
          <a:endParaRPr lang="en-US"/>
        </a:p>
      </dgm:t>
    </dgm:pt>
    <dgm:pt modelId="{1773A98B-CFA1-4AC6-836A-8416AE0FC7E5}" type="pres">
      <dgm:prSet presAssocID="{C115788B-C470-40BC-AB0D-3458EF7B71A9}" presName="node" presStyleLbl="node1" presStyleIdx="11" presStyleCnt="12" custScaleX="165163" custRadScaleRad="100350" custRadScaleInc="-32941">
        <dgm:presLayoutVars>
          <dgm:bulletEnabled val="1"/>
        </dgm:presLayoutVars>
      </dgm:prSet>
      <dgm:spPr/>
      <dgm:t>
        <a:bodyPr/>
        <a:lstStyle/>
        <a:p>
          <a:endParaRPr lang="en-US"/>
        </a:p>
      </dgm:t>
    </dgm:pt>
  </dgm:ptLst>
  <dgm:cxnLst>
    <dgm:cxn modelId="{1D887534-A4C3-4CA3-941E-B30EC811E253}" srcId="{3FE6527A-342F-4D0F-A6D8-32B242C71BA3}" destId="{A88CFD2B-80F6-407E-A961-FA2416442E0E}" srcOrd="1" destOrd="0" parTransId="{9E0C479C-55F4-4530-86AC-89AC22C1BB3E}" sibTransId="{0A4F2FAF-7B7B-4F37-94FB-9EE3E36C71CD}"/>
    <dgm:cxn modelId="{7965DC27-3EE1-476B-8230-EA60D49A5EA3}" srcId="{3FE6527A-342F-4D0F-A6D8-32B242C71BA3}" destId="{D89B9476-26EA-4600-A54C-B74492C1D6A0}" srcOrd="4" destOrd="0" parTransId="{DBB5A3BF-D160-4FF0-8C48-6865833C7AB2}" sibTransId="{26E82705-0EE9-44B4-B929-F214A3194B5F}"/>
    <dgm:cxn modelId="{6CF0775F-2262-44D5-9F6C-CD31AC22D045}" type="presOf" srcId="{EDE84BFC-47C1-4804-B134-10BF68761EBD}" destId="{CD9BF87E-683E-48D0-9F1B-D3DC28B8B9E5}" srcOrd="0" destOrd="0" presId="urn:microsoft.com/office/officeart/2005/8/layout/radial1"/>
    <dgm:cxn modelId="{ACDF85D5-3B45-4A78-BCD0-CFF7492D6DE9}" type="presOf" srcId="{F9C5C655-324E-4292-A58B-958586305580}" destId="{1BD6BC66-6DF1-493C-9F7D-1EE018F648F1}" srcOrd="1" destOrd="0" presId="urn:microsoft.com/office/officeart/2005/8/layout/radial1"/>
    <dgm:cxn modelId="{127176A2-DCFB-42AA-B283-EE3539EAF7A9}" srcId="{3FE6527A-342F-4D0F-A6D8-32B242C71BA3}" destId="{31E081AC-2054-45F7-B49F-6C9738032A30}" srcOrd="9" destOrd="0" parTransId="{32DBFD0C-DAF7-4FAE-8330-D24C3A0A5D71}" sibTransId="{2D8E6085-E5B7-48A8-B4B1-8DE7042EA2E4}"/>
    <dgm:cxn modelId="{CFD37268-3D96-4C6D-8064-9E4CF050215D}" srcId="{3FE6527A-342F-4D0F-A6D8-32B242C71BA3}" destId="{C115788B-C470-40BC-AB0D-3458EF7B71A9}" srcOrd="11" destOrd="0" parTransId="{5B2AE23A-D392-4288-BE19-7FE3A718A849}" sibTransId="{B8F2CAE5-3ADA-4EEA-A8E0-C265C333590E}"/>
    <dgm:cxn modelId="{668FB936-A3DA-4F2A-A586-9551C2B2DAFA}" type="presOf" srcId="{A2253412-DF67-4689-BE88-A6B04D757362}" destId="{EBE50375-4CBD-46DB-9EEC-41778A9DC662}" srcOrd="0" destOrd="0" presId="urn:microsoft.com/office/officeart/2005/8/layout/radial1"/>
    <dgm:cxn modelId="{E134F0EC-F4A6-42F1-9771-85E4D6324315}" type="presOf" srcId="{FAABE6EB-EE43-4573-9665-2C49F592DC7F}" destId="{86C484CD-DEE1-4B59-92CD-07DA95B697DD}" srcOrd="1" destOrd="0" presId="urn:microsoft.com/office/officeart/2005/8/layout/radial1"/>
    <dgm:cxn modelId="{CBA1B23E-A843-4C77-9D70-05C338B4E129}" type="presOf" srcId="{EDE84BFC-47C1-4804-B134-10BF68761EBD}" destId="{609962B8-7712-460A-B891-70468C34256C}" srcOrd="1" destOrd="0" presId="urn:microsoft.com/office/officeart/2005/8/layout/radial1"/>
    <dgm:cxn modelId="{D62EE9BF-1DC0-4DAC-8C41-8DA68767034F}" srcId="{3FE6527A-342F-4D0F-A6D8-32B242C71BA3}" destId="{374AC8F7-9C13-4356-9914-556B9E297E1A}" srcOrd="6" destOrd="0" parTransId="{5173F808-EA3E-445F-8D0A-0601EA323B66}" sibTransId="{8736081F-D85D-4713-8346-A14B4F5A2500}"/>
    <dgm:cxn modelId="{25AA5A0E-BDE8-4110-90CD-D4D620C6247D}" type="presOf" srcId="{3AC71E3D-8403-4E45-85F4-593C2CA28115}" destId="{91A8707F-0872-4377-B77E-01B8B8194166}" srcOrd="1" destOrd="0" presId="urn:microsoft.com/office/officeart/2005/8/layout/radial1"/>
    <dgm:cxn modelId="{CDDF10E0-70E7-401B-8726-FDB9BA2B35C1}" type="presOf" srcId="{DBB5A3BF-D160-4FF0-8C48-6865833C7AB2}" destId="{890873C2-39AA-4D93-B81D-80AF46607C99}" srcOrd="1" destOrd="0" presId="urn:microsoft.com/office/officeart/2005/8/layout/radial1"/>
    <dgm:cxn modelId="{4B1982E3-E120-43E6-B109-8B918D99BDCC}" type="presOf" srcId="{5173F808-EA3E-445F-8D0A-0601EA323B66}" destId="{CF9D7E5F-9176-4D4B-AD14-24FA618A0BC8}" srcOrd="0" destOrd="0" presId="urn:microsoft.com/office/officeart/2005/8/layout/radial1"/>
    <dgm:cxn modelId="{96BCC8DB-28F8-4964-9FD7-0EA31F679A35}" type="presOf" srcId="{5B2AE23A-D392-4288-BE19-7FE3A718A849}" destId="{1FB65FC6-9DE4-491E-B186-B08DCB7C30FD}" srcOrd="0" destOrd="0" presId="urn:microsoft.com/office/officeart/2005/8/layout/radial1"/>
    <dgm:cxn modelId="{6290F1DC-E04A-4826-88A1-0AB869EF12DD}" type="presOf" srcId="{32DBFD0C-DAF7-4FAE-8330-D24C3A0A5D71}" destId="{7522FF8C-2EA2-4F66-A070-5D5BADD9A919}" srcOrd="1" destOrd="0" presId="urn:microsoft.com/office/officeart/2005/8/layout/radial1"/>
    <dgm:cxn modelId="{942285E9-A66E-41B8-8EB7-89F6B853FAC8}" type="presOf" srcId="{5225AB43-1C3A-4778-A819-0EB2D506687D}" destId="{CDBCB4C7-4F6E-4EB5-A62E-0ADDC9652648}" srcOrd="0" destOrd="0" presId="urn:microsoft.com/office/officeart/2005/8/layout/radial1"/>
    <dgm:cxn modelId="{5DF10EE9-04FD-4716-9EC7-33D6CC71B99A}" type="presOf" srcId="{F3D0B618-112E-4E27-912E-32D40617FD2A}" destId="{312CEF23-857C-4102-BA65-FF62C073B6B3}" srcOrd="0" destOrd="0" presId="urn:microsoft.com/office/officeart/2005/8/layout/radial1"/>
    <dgm:cxn modelId="{FDC5A437-13BA-45CB-A323-E3751937957D}" type="presOf" srcId="{828EF4A8-7A38-434F-ADCC-EF7C56CA852E}" destId="{7633E853-5A9F-4884-A2D2-BF38EF57520B}" srcOrd="0" destOrd="0" presId="urn:microsoft.com/office/officeart/2005/8/layout/radial1"/>
    <dgm:cxn modelId="{B206FDD4-5F03-4397-9CB0-3D44CF65B927}" type="presOf" srcId="{F9C5C655-324E-4292-A58B-958586305580}" destId="{F0ED6A35-257D-4713-816B-0CE3802776C7}" srcOrd="0" destOrd="0" presId="urn:microsoft.com/office/officeart/2005/8/layout/radial1"/>
    <dgm:cxn modelId="{27AA62C8-47FC-469E-9036-273D72E7D92C}" type="presOf" srcId="{884530A2-B312-423D-886C-9649B5832053}" destId="{38B32263-B198-4B8C-8648-8F000B641125}" srcOrd="1" destOrd="0" presId="urn:microsoft.com/office/officeart/2005/8/layout/radial1"/>
    <dgm:cxn modelId="{4166A770-6049-46E6-BDB1-AF3E9ECC4E3D}" srcId="{6DC767C4-9F94-4BEB-8E4B-12FCBBB13B76}" destId="{3FE6527A-342F-4D0F-A6D8-32B242C71BA3}" srcOrd="0" destOrd="0" parTransId="{F3E27949-EE6C-4093-9C80-1C2C8FDE9322}" sibTransId="{3FAF67B2-C524-45F4-B114-302BD4061293}"/>
    <dgm:cxn modelId="{4028832C-E14B-44F8-9D36-C0C18FABCEBC}" type="presOf" srcId="{8CEC7324-580B-4FAF-B2F4-FBF2C86B70E0}" destId="{A1B9CC99-E139-41CF-93A1-7A0CA76E61CD}" srcOrd="0" destOrd="0" presId="urn:microsoft.com/office/officeart/2005/8/layout/radial1"/>
    <dgm:cxn modelId="{9651832F-996A-47C6-A285-3C8247A8EB7E}" srcId="{3FE6527A-342F-4D0F-A6D8-32B242C71BA3}" destId="{828EF4A8-7A38-434F-ADCC-EF7C56CA852E}" srcOrd="3" destOrd="0" parTransId="{884530A2-B312-423D-886C-9649B5832053}" sibTransId="{C58C68FC-F100-4C47-AE45-B097D28E899F}"/>
    <dgm:cxn modelId="{6C08DE38-11D7-4BDA-A124-5DD2E20F6533}" type="presOf" srcId="{9E0C479C-55F4-4530-86AC-89AC22C1BB3E}" destId="{4C33A220-BBE6-4F24-94E6-17A9AC34B392}" srcOrd="1" destOrd="0" presId="urn:microsoft.com/office/officeart/2005/8/layout/radial1"/>
    <dgm:cxn modelId="{30E2491B-38B3-4968-B52C-8EDEEEDBD36C}" type="presOf" srcId="{F3D0B618-112E-4E27-912E-32D40617FD2A}" destId="{7158B4E0-9B8D-4EF7-A7CD-A3CBF2956931}" srcOrd="1" destOrd="0" presId="urn:microsoft.com/office/officeart/2005/8/layout/radial1"/>
    <dgm:cxn modelId="{747F5CCA-595A-4E50-9B91-05938CD7ADD5}" type="presOf" srcId="{32DBFD0C-DAF7-4FAE-8330-D24C3A0A5D71}" destId="{573B6130-3A71-4ABC-BB73-0319994AE7E5}" srcOrd="0" destOrd="0" presId="urn:microsoft.com/office/officeart/2005/8/layout/radial1"/>
    <dgm:cxn modelId="{47E59883-1128-45F1-88F4-250DC97638FB}" srcId="{3FE6527A-342F-4D0F-A6D8-32B242C71BA3}" destId="{5225AB43-1C3A-4778-A819-0EB2D506687D}" srcOrd="5" destOrd="0" parTransId="{FAABE6EB-EE43-4573-9665-2C49F592DC7F}" sibTransId="{5CBF5995-F605-4C3D-9A6B-564BA7093F1A}"/>
    <dgm:cxn modelId="{97EC383B-00BD-488E-90AF-80EA225448C7}" type="presOf" srcId="{884530A2-B312-423D-886C-9649B5832053}" destId="{4A29A62E-79C7-4EB1-A978-9DD2C9BEEDF4}" srcOrd="0" destOrd="0" presId="urn:microsoft.com/office/officeart/2005/8/layout/radial1"/>
    <dgm:cxn modelId="{7DC3C519-8DAE-41A7-8FDF-A446A6708CD3}" type="presOf" srcId="{5B2AE23A-D392-4288-BE19-7FE3A718A849}" destId="{E65A2F6C-FD35-4AA0-8637-7999226CD9BB}" srcOrd="1" destOrd="0" presId="urn:microsoft.com/office/officeart/2005/8/layout/radial1"/>
    <dgm:cxn modelId="{0F81E703-70C4-4694-BDDA-01266209649B}" type="presOf" srcId="{EB1A15BA-2AA0-463B-B300-4C2E81F3A6C9}" destId="{23F62DBD-004A-4378-93C0-84E3DD088499}" srcOrd="0" destOrd="0" presId="urn:microsoft.com/office/officeart/2005/8/layout/radial1"/>
    <dgm:cxn modelId="{3CC7C8F1-3F6D-4AD8-A026-9962341C6E11}" type="presOf" srcId="{7F674177-B2A9-46E3-B953-173FB601E500}" destId="{8B4453CF-D0C5-4A35-B988-F4E3AD0F82FD}" srcOrd="0" destOrd="0" presId="urn:microsoft.com/office/officeart/2005/8/layout/radial1"/>
    <dgm:cxn modelId="{EC7CAF29-EC34-4065-82F1-D562BC14CBC9}" type="presOf" srcId="{D89B9476-26EA-4600-A54C-B74492C1D6A0}" destId="{8B2D3644-EF35-4F46-A8FE-0EF06D5FC13D}" srcOrd="0" destOrd="0" presId="urn:microsoft.com/office/officeart/2005/8/layout/radial1"/>
    <dgm:cxn modelId="{EF1E8C5A-333A-430C-8384-030ACC2E7EB4}" type="presOf" srcId="{FAABE6EB-EE43-4573-9665-2C49F592DC7F}" destId="{EE269061-BA4F-42B3-A663-9F1C939DBD50}" srcOrd="0" destOrd="0" presId="urn:microsoft.com/office/officeart/2005/8/layout/radial1"/>
    <dgm:cxn modelId="{296E3535-AD5F-4FEE-8304-4FFEB176D636}" srcId="{3FE6527A-342F-4D0F-A6D8-32B242C71BA3}" destId="{7F674177-B2A9-46E3-B953-173FB601E500}" srcOrd="8" destOrd="0" parTransId="{3AC71E3D-8403-4E45-85F4-593C2CA28115}" sibTransId="{5F5942F6-BE5D-44EE-8396-208A55DB6F84}"/>
    <dgm:cxn modelId="{D2291A48-FB70-40CB-B9C8-DF497A825DE4}" type="presOf" srcId="{DBB5A3BF-D160-4FF0-8C48-6865833C7AB2}" destId="{78241B9D-FCA7-48A3-AAF9-3DB8BA263EDC}" srcOrd="0" destOrd="0" presId="urn:microsoft.com/office/officeart/2005/8/layout/radial1"/>
    <dgm:cxn modelId="{2942C9B1-B218-413B-AAE9-571F968DC744}" type="presOf" srcId="{4182D035-FC4C-468E-A308-1F7660E8942C}" destId="{402C1A50-B2C6-48E5-85CC-8B18554D2DCB}" srcOrd="0" destOrd="0" presId="urn:microsoft.com/office/officeart/2005/8/layout/radial1"/>
    <dgm:cxn modelId="{A3DBFE09-82AB-4149-9DA3-DE4DAACF50B8}" type="presOf" srcId="{374AC8F7-9C13-4356-9914-556B9E297E1A}" destId="{BBAC7A89-1C73-4408-891F-C37335A2D3B5}" srcOrd="0" destOrd="0" presId="urn:microsoft.com/office/officeart/2005/8/layout/radial1"/>
    <dgm:cxn modelId="{BC72882B-5178-457E-ACBA-195717E1D58D}" type="presOf" srcId="{8CEC7324-580B-4FAF-B2F4-FBF2C86B70E0}" destId="{096B3C07-41A5-44DD-91D4-A5CB5F7944C1}" srcOrd="1" destOrd="0" presId="urn:microsoft.com/office/officeart/2005/8/layout/radial1"/>
    <dgm:cxn modelId="{55565186-563A-4A9A-BD75-C50332704FDB}" type="presOf" srcId="{A88CFD2B-80F6-407E-A961-FA2416442E0E}" destId="{9224EA18-4FE7-457B-B344-D12D83406B3E}" srcOrd="0" destOrd="0" presId="urn:microsoft.com/office/officeart/2005/8/layout/radial1"/>
    <dgm:cxn modelId="{A8237C45-E47D-428B-B89F-C8AED6462537}" srcId="{3FE6527A-342F-4D0F-A6D8-32B242C71BA3}" destId="{EB1A15BA-2AA0-463B-B300-4C2E81F3A6C9}" srcOrd="0" destOrd="0" parTransId="{F3D0B618-112E-4E27-912E-32D40617FD2A}" sibTransId="{F7A278EF-DAA0-4BA5-8D7F-4785B141E1B7}"/>
    <dgm:cxn modelId="{32E7FB57-5297-4CD5-BEF9-798FE33F2914}" type="presOf" srcId="{3AC71E3D-8403-4E45-85F4-593C2CA28115}" destId="{AF848E63-D110-4C73-92BF-9736E996E51D}" srcOrd="0" destOrd="0" presId="urn:microsoft.com/office/officeart/2005/8/layout/radial1"/>
    <dgm:cxn modelId="{37CEFF1A-BF47-413E-A0CD-0FE3527EAA49}" type="presOf" srcId="{9E0C479C-55F4-4530-86AC-89AC22C1BB3E}" destId="{DC9D241C-BB68-4B38-A806-97F22BEF3975}" srcOrd="0" destOrd="0" presId="urn:microsoft.com/office/officeart/2005/8/layout/radial1"/>
    <dgm:cxn modelId="{5FC439BD-8CFB-4E96-A329-A3059CADE6FE}" srcId="{3FE6527A-342F-4D0F-A6D8-32B242C71BA3}" destId="{77432227-9E55-40D7-AABE-9965209F9EB7}" srcOrd="7" destOrd="0" parTransId="{F9C5C655-324E-4292-A58B-958586305580}" sibTransId="{823CFB8D-67C7-4407-BBCA-DB4BB86BCE3A}"/>
    <dgm:cxn modelId="{082DB6C3-5FC3-49EC-8B6E-F6D8745C3BAE}" type="presOf" srcId="{3FE6527A-342F-4D0F-A6D8-32B242C71BA3}" destId="{E53C63E4-CF7B-4C17-AC76-134F7D5955D5}" srcOrd="0" destOrd="0" presId="urn:microsoft.com/office/officeart/2005/8/layout/radial1"/>
    <dgm:cxn modelId="{84597DC4-A23E-44F7-9BBE-AFB3E0CE6018}" type="presOf" srcId="{77432227-9E55-40D7-AABE-9965209F9EB7}" destId="{F40798A3-9495-4CCB-B828-71F33A8274DB}" srcOrd="0" destOrd="0" presId="urn:microsoft.com/office/officeart/2005/8/layout/radial1"/>
    <dgm:cxn modelId="{DA5C4E19-6607-4AB3-AD7C-A5DA1A9ED64D}" srcId="{3FE6527A-342F-4D0F-A6D8-32B242C71BA3}" destId="{4182D035-FC4C-468E-A308-1F7660E8942C}" srcOrd="10" destOrd="0" parTransId="{8CEC7324-580B-4FAF-B2F4-FBF2C86B70E0}" sibTransId="{65007C8F-468A-4B3F-A400-384472B5F290}"/>
    <dgm:cxn modelId="{348B690B-C9FE-4D45-AB2F-A875361FCFDA}" srcId="{3FE6527A-342F-4D0F-A6D8-32B242C71BA3}" destId="{A2253412-DF67-4689-BE88-A6B04D757362}" srcOrd="2" destOrd="0" parTransId="{EDE84BFC-47C1-4804-B134-10BF68761EBD}" sibTransId="{EABB6283-F98C-4860-92A7-4ECB777AF7E8}"/>
    <dgm:cxn modelId="{F2A8607E-C26D-4CF0-9F39-F44727A84090}" type="presOf" srcId="{31E081AC-2054-45F7-B49F-6C9738032A30}" destId="{8CF41AF3-993F-4AE0-A2E2-E07C9C979908}" srcOrd="0" destOrd="0" presId="urn:microsoft.com/office/officeart/2005/8/layout/radial1"/>
    <dgm:cxn modelId="{A100546B-1252-4F19-B077-51D4C2D919B4}" type="presOf" srcId="{6DC767C4-9F94-4BEB-8E4B-12FCBBB13B76}" destId="{FF657DD3-5CC4-4ED1-9CC2-6EDE6C7796B7}" srcOrd="0" destOrd="0" presId="urn:microsoft.com/office/officeart/2005/8/layout/radial1"/>
    <dgm:cxn modelId="{1A2FF41B-D7D0-46F1-B864-587B28B242B7}" type="presOf" srcId="{C115788B-C470-40BC-AB0D-3458EF7B71A9}" destId="{1773A98B-CFA1-4AC6-836A-8416AE0FC7E5}" srcOrd="0" destOrd="0" presId="urn:microsoft.com/office/officeart/2005/8/layout/radial1"/>
    <dgm:cxn modelId="{1DBCBD47-B88E-4A43-B354-CC3685687E65}" type="presOf" srcId="{5173F808-EA3E-445F-8D0A-0601EA323B66}" destId="{A1279A34-0C68-46E2-96B3-A661D3053EBC}" srcOrd="1" destOrd="0" presId="urn:microsoft.com/office/officeart/2005/8/layout/radial1"/>
    <dgm:cxn modelId="{1754996F-133F-4FA8-B095-462BE46F2B5F}" type="presParOf" srcId="{FF657DD3-5CC4-4ED1-9CC2-6EDE6C7796B7}" destId="{E53C63E4-CF7B-4C17-AC76-134F7D5955D5}" srcOrd="0" destOrd="0" presId="urn:microsoft.com/office/officeart/2005/8/layout/radial1"/>
    <dgm:cxn modelId="{06ED6460-BA9D-4883-82D2-00C6FC7A394E}" type="presParOf" srcId="{FF657DD3-5CC4-4ED1-9CC2-6EDE6C7796B7}" destId="{312CEF23-857C-4102-BA65-FF62C073B6B3}" srcOrd="1" destOrd="0" presId="urn:microsoft.com/office/officeart/2005/8/layout/radial1"/>
    <dgm:cxn modelId="{37B22B92-4C9A-4496-B71E-657385A76B6D}" type="presParOf" srcId="{312CEF23-857C-4102-BA65-FF62C073B6B3}" destId="{7158B4E0-9B8D-4EF7-A7CD-A3CBF2956931}" srcOrd="0" destOrd="0" presId="urn:microsoft.com/office/officeart/2005/8/layout/radial1"/>
    <dgm:cxn modelId="{0F428F62-0F55-4960-9112-BFC401A3DD7F}" type="presParOf" srcId="{FF657DD3-5CC4-4ED1-9CC2-6EDE6C7796B7}" destId="{23F62DBD-004A-4378-93C0-84E3DD088499}" srcOrd="2" destOrd="0" presId="urn:microsoft.com/office/officeart/2005/8/layout/radial1"/>
    <dgm:cxn modelId="{2C835E06-7471-401D-84F1-4F82870E7457}" type="presParOf" srcId="{FF657DD3-5CC4-4ED1-9CC2-6EDE6C7796B7}" destId="{DC9D241C-BB68-4B38-A806-97F22BEF3975}" srcOrd="3" destOrd="0" presId="urn:microsoft.com/office/officeart/2005/8/layout/radial1"/>
    <dgm:cxn modelId="{C9365B5F-7047-46ED-9C1F-727AAB0113A7}" type="presParOf" srcId="{DC9D241C-BB68-4B38-A806-97F22BEF3975}" destId="{4C33A220-BBE6-4F24-94E6-17A9AC34B392}" srcOrd="0" destOrd="0" presId="urn:microsoft.com/office/officeart/2005/8/layout/radial1"/>
    <dgm:cxn modelId="{92FEFA62-F1ED-4C24-B197-814D45E8A7BF}" type="presParOf" srcId="{FF657DD3-5CC4-4ED1-9CC2-6EDE6C7796B7}" destId="{9224EA18-4FE7-457B-B344-D12D83406B3E}" srcOrd="4" destOrd="0" presId="urn:microsoft.com/office/officeart/2005/8/layout/radial1"/>
    <dgm:cxn modelId="{D23127CE-04B0-4883-B7E7-AC5F013E1A21}" type="presParOf" srcId="{FF657DD3-5CC4-4ED1-9CC2-6EDE6C7796B7}" destId="{CD9BF87E-683E-48D0-9F1B-D3DC28B8B9E5}" srcOrd="5" destOrd="0" presId="urn:microsoft.com/office/officeart/2005/8/layout/radial1"/>
    <dgm:cxn modelId="{355F9D0D-6D78-4DC2-AB4D-991F5613A390}" type="presParOf" srcId="{CD9BF87E-683E-48D0-9F1B-D3DC28B8B9E5}" destId="{609962B8-7712-460A-B891-70468C34256C}" srcOrd="0" destOrd="0" presId="urn:microsoft.com/office/officeart/2005/8/layout/radial1"/>
    <dgm:cxn modelId="{3D0169AA-E5C4-4071-93A8-324AD58EBB34}" type="presParOf" srcId="{FF657DD3-5CC4-4ED1-9CC2-6EDE6C7796B7}" destId="{EBE50375-4CBD-46DB-9EEC-41778A9DC662}" srcOrd="6" destOrd="0" presId="urn:microsoft.com/office/officeart/2005/8/layout/radial1"/>
    <dgm:cxn modelId="{39A26B66-96B8-47BA-8AF1-E0A50F535610}" type="presParOf" srcId="{FF657DD3-5CC4-4ED1-9CC2-6EDE6C7796B7}" destId="{4A29A62E-79C7-4EB1-A978-9DD2C9BEEDF4}" srcOrd="7" destOrd="0" presId="urn:microsoft.com/office/officeart/2005/8/layout/radial1"/>
    <dgm:cxn modelId="{38CF2C24-1AF1-4CF1-AC37-1CB351F96D6C}" type="presParOf" srcId="{4A29A62E-79C7-4EB1-A978-9DD2C9BEEDF4}" destId="{38B32263-B198-4B8C-8648-8F000B641125}" srcOrd="0" destOrd="0" presId="urn:microsoft.com/office/officeart/2005/8/layout/radial1"/>
    <dgm:cxn modelId="{62F6668F-5D11-4960-B517-D741847BAB6C}" type="presParOf" srcId="{FF657DD3-5CC4-4ED1-9CC2-6EDE6C7796B7}" destId="{7633E853-5A9F-4884-A2D2-BF38EF57520B}" srcOrd="8" destOrd="0" presId="urn:microsoft.com/office/officeart/2005/8/layout/radial1"/>
    <dgm:cxn modelId="{FC18463C-9D7A-45CA-8D4A-6D823F2EC219}" type="presParOf" srcId="{FF657DD3-5CC4-4ED1-9CC2-6EDE6C7796B7}" destId="{78241B9D-FCA7-48A3-AAF9-3DB8BA263EDC}" srcOrd="9" destOrd="0" presId="urn:microsoft.com/office/officeart/2005/8/layout/radial1"/>
    <dgm:cxn modelId="{DF365BB8-8BA9-4839-A44D-77B90EED741B}" type="presParOf" srcId="{78241B9D-FCA7-48A3-AAF9-3DB8BA263EDC}" destId="{890873C2-39AA-4D93-B81D-80AF46607C99}" srcOrd="0" destOrd="0" presId="urn:microsoft.com/office/officeart/2005/8/layout/radial1"/>
    <dgm:cxn modelId="{336C3909-B5BE-4DFF-B814-166AE42F5C4A}" type="presParOf" srcId="{FF657DD3-5CC4-4ED1-9CC2-6EDE6C7796B7}" destId="{8B2D3644-EF35-4F46-A8FE-0EF06D5FC13D}" srcOrd="10" destOrd="0" presId="urn:microsoft.com/office/officeart/2005/8/layout/radial1"/>
    <dgm:cxn modelId="{6A230431-777D-477F-A700-EB227E48FDE4}" type="presParOf" srcId="{FF657DD3-5CC4-4ED1-9CC2-6EDE6C7796B7}" destId="{EE269061-BA4F-42B3-A663-9F1C939DBD50}" srcOrd="11" destOrd="0" presId="urn:microsoft.com/office/officeart/2005/8/layout/radial1"/>
    <dgm:cxn modelId="{752DFB12-424F-4CD1-9696-47BE0C3E1064}" type="presParOf" srcId="{EE269061-BA4F-42B3-A663-9F1C939DBD50}" destId="{86C484CD-DEE1-4B59-92CD-07DA95B697DD}" srcOrd="0" destOrd="0" presId="urn:microsoft.com/office/officeart/2005/8/layout/radial1"/>
    <dgm:cxn modelId="{4BB53037-4A11-43ED-8ABF-88AD8FBE370E}" type="presParOf" srcId="{FF657DD3-5CC4-4ED1-9CC2-6EDE6C7796B7}" destId="{CDBCB4C7-4F6E-4EB5-A62E-0ADDC9652648}" srcOrd="12" destOrd="0" presId="urn:microsoft.com/office/officeart/2005/8/layout/radial1"/>
    <dgm:cxn modelId="{99571906-9DB0-45C6-BA4B-A832ADC41764}" type="presParOf" srcId="{FF657DD3-5CC4-4ED1-9CC2-6EDE6C7796B7}" destId="{CF9D7E5F-9176-4D4B-AD14-24FA618A0BC8}" srcOrd="13" destOrd="0" presId="urn:microsoft.com/office/officeart/2005/8/layout/radial1"/>
    <dgm:cxn modelId="{FB48C0C2-9CC0-4750-B17A-3420D16D4CE8}" type="presParOf" srcId="{CF9D7E5F-9176-4D4B-AD14-24FA618A0BC8}" destId="{A1279A34-0C68-46E2-96B3-A661D3053EBC}" srcOrd="0" destOrd="0" presId="urn:microsoft.com/office/officeart/2005/8/layout/radial1"/>
    <dgm:cxn modelId="{DBD91F1D-155D-4DD3-9A44-40342E86F0A8}" type="presParOf" srcId="{FF657DD3-5CC4-4ED1-9CC2-6EDE6C7796B7}" destId="{BBAC7A89-1C73-4408-891F-C37335A2D3B5}" srcOrd="14" destOrd="0" presId="urn:microsoft.com/office/officeart/2005/8/layout/radial1"/>
    <dgm:cxn modelId="{7AB13214-5E00-41A2-A3DE-1C414CDD28B1}" type="presParOf" srcId="{FF657DD3-5CC4-4ED1-9CC2-6EDE6C7796B7}" destId="{F0ED6A35-257D-4713-816B-0CE3802776C7}" srcOrd="15" destOrd="0" presId="urn:microsoft.com/office/officeart/2005/8/layout/radial1"/>
    <dgm:cxn modelId="{7A6D5ED7-E376-4765-9F54-3BBBC29AFA02}" type="presParOf" srcId="{F0ED6A35-257D-4713-816B-0CE3802776C7}" destId="{1BD6BC66-6DF1-493C-9F7D-1EE018F648F1}" srcOrd="0" destOrd="0" presId="urn:microsoft.com/office/officeart/2005/8/layout/radial1"/>
    <dgm:cxn modelId="{3844AE81-A684-4BE5-8D73-B5CB92F832E1}" type="presParOf" srcId="{FF657DD3-5CC4-4ED1-9CC2-6EDE6C7796B7}" destId="{F40798A3-9495-4CCB-B828-71F33A8274DB}" srcOrd="16" destOrd="0" presId="urn:microsoft.com/office/officeart/2005/8/layout/radial1"/>
    <dgm:cxn modelId="{81BDB23C-6F9A-4E52-B0B8-0F1775AF2A9D}" type="presParOf" srcId="{FF657DD3-5CC4-4ED1-9CC2-6EDE6C7796B7}" destId="{AF848E63-D110-4C73-92BF-9736E996E51D}" srcOrd="17" destOrd="0" presId="urn:microsoft.com/office/officeart/2005/8/layout/radial1"/>
    <dgm:cxn modelId="{10AB087D-8A2B-4E4C-AB0B-6AEDE3F419D8}" type="presParOf" srcId="{AF848E63-D110-4C73-92BF-9736E996E51D}" destId="{91A8707F-0872-4377-B77E-01B8B8194166}" srcOrd="0" destOrd="0" presId="urn:microsoft.com/office/officeart/2005/8/layout/radial1"/>
    <dgm:cxn modelId="{58F686BB-5C24-46DF-8A08-B2E6BF51B3E9}" type="presParOf" srcId="{FF657DD3-5CC4-4ED1-9CC2-6EDE6C7796B7}" destId="{8B4453CF-D0C5-4A35-B988-F4E3AD0F82FD}" srcOrd="18" destOrd="0" presId="urn:microsoft.com/office/officeart/2005/8/layout/radial1"/>
    <dgm:cxn modelId="{F93237A7-9212-4C1D-B1E2-10E52C70CC65}" type="presParOf" srcId="{FF657DD3-5CC4-4ED1-9CC2-6EDE6C7796B7}" destId="{573B6130-3A71-4ABC-BB73-0319994AE7E5}" srcOrd="19" destOrd="0" presId="urn:microsoft.com/office/officeart/2005/8/layout/radial1"/>
    <dgm:cxn modelId="{03A140AD-20FD-4E43-AE75-34967AABAE1F}" type="presParOf" srcId="{573B6130-3A71-4ABC-BB73-0319994AE7E5}" destId="{7522FF8C-2EA2-4F66-A070-5D5BADD9A919}" srcOrd="0" destOrd="0" presId="urn:microsoft.com/office/officeart/2005/8/layout/radial1"/>
    <dgm:cxn modelId="{249E0B3A-F9E1-4EC4-BBDD-E978179053AF}" type="presParOf" srcId="{FF657DD3-5CC4-4ED1-9CC2-6EDE6C7796B7}" destId="{8CF41AF3-993F-4AE0-A2E2-E07C9C979908}" srcOrd="20" destOrd="0" presId="urn:microsoft.com/office/officeart/2005/8/layout/radial1"/>
    <dgm:cxn modelId="{73E36438-0489-49CD-B5BA-B255B4CA98D5}" type="presParOf" srcId="{FF657DD3-5CC4-4ED1-9CC2-6EDE6C7796B7}" destId="{A1B9CC99-E139-41CF-93A1-7A0CA76E61CD}" srcOrd="21" destOrd="0" presId="urn:microsoft.com/office/officeart/2005/8/layout/radial1"/>
    <dgm:cxn modelId="{1DC33210-A9CC-45F6-A0D6-E762EC347798}" type="presParOf" srcId="{A1B9CC99-E139-41CF-93A1-7A0CA76E61CD}" destId="{096B3C07-41A5-44DD-91D4-A5CB5F7944C1}" srcOrd="0" destOrd="0" presId="urn:microsoft.com/office/officeart/2005/8/layout/radial1"/>
    <dgm:cxn modelId="{8936EEA5-E686-4766-BB3C-1D4E10A4AE26}" type="presParOf" srcId="{FF657DD3-5CC4-4ED1-9CC2-6EDE6C7796B7}" destId="{402C1A50-B2C6-48E5-85CC-8B18554D2DCB}" srcOrd="22" destOrd="0" presId="urn:microsoft.com/office/officeart/2005/8/layout/radial1"/>
    <dgm:cxn modelId="{3C2DAB1F-7E6D-4F30-ACD0-8864A3AFFC13}" type="presParOf" srcId="{FF657DD3-5CC4-4ED1-9CC2-6EDE6C7796B7}" destId="{1FB65FC6-9DE4-491E-B186-B08DCB7C30FD}" srcOrd="23" destOrd="0" presId="urn:microsoft.com/office/officeart/2005/8/layout/radial1"/>
    <dgm:cxn modelId="{1963193B-53A1-4EF8-B92F-A9288D296CC2}" type="presParOf" srcId="{1FB65FC6-9DE4-491E-B186-B08DCB7C30FD}" destId="{E65A2F6C-FD35-4AA0-8637-7999226CD9BB}" srcOrd="0" destOrd="0" presId="urn:microsoft.com/office/officeart/2005/8/layout/radial1"/>
    <dgm:cxn modelId="{0C57ADFF-62FC-48A4-B8C0-6EDC891992C5}" type="presParOf" srcId="{FF657DD3-5CC4-4ED1-9CC2-6EDE6C7796B7}" destId="{1773A98B-CFA1-4AC6-836A-8416AE0FC7E5}" srcOrd="24"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EF9F43-B63C-4735-898B-0798C63171B2}">
      <dsp:nvSpPr>
        <dsp:cNvPr id="0" name=""/>
        <dsp:cNvSpPr/>
      </dsp:nvSpPr>
      <dsp:spPr>
        <a:xfrm>
          <a:off x="5976842" y="0"/>
          <a:ext cx="5149410" cy="5149410"/>
        </a:xfrm>
        <a:prstGeom prst="triangle">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FD43AA52-FFF0-412E-B97E-79ECE139D011}">
      <dsp:nvSpPr>
        <dsp:cNvPr id="0" name=""/>
        <dsp:cNvSpPr/>
      </dsp:nvSpPr>
      <dsp:spPr>
        <a:xfrm>
          <a:off x="7583310" y="515443"/>
          <a:ext cx="5029209" cy="732181"/>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Identify opportunities and address the popular myths that commonly stand in the way of adoption of solar technologies</a:t>
          </a:r>
          <a:endParaRPr lang="en-US" sz="1300" kern="1200" dirty="0"/>
        </a:p>
      </dsp:txBody>
      <dsp:txXfrm>
        <a:off x="7583310" y="515443"/>
        <a:ext cx="5029209" cy="732181"/>
      </dsp:txXfrm>
    </dsp:sp>
    <dsp:sp modelId="{A044CE54-AE08-48D6-BC6E-A90337F917C5}">
      <dsp:nvSpPr>
        <dsp:cNvPr id="0" name=""/>
        <dsp:cNvSpPr/>
      </dsp:nvSpPr>
      <dsp:spPr>
        <a:xfrm>
          <a:off x="7583310" y="1339148"/>
          <a:ext cx="5029209" cy="732181"/>
        </a:xfrm>
        <a:prstGeom prst="round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Provide basic descriptions of common solar technologies</a:t>
          </a:r>
          <a:endParaRPr lang="en-US" sz="1300" kern="1200" dirty="0"/>
        </a:p>
      </dsp:txBody>
      <dsp:txXfrm>
        <a:off x="7583310" y="1339148"/>
        <a:ext cx="5029209" cy="732181"/>
      </dsp:txXfrm>
    </dsp:sp>
    <dsp:sp modelId="{8E3D600C-3D4F-4653-9AA3-7DC12537FC1E}">
      <dsp:nvSpPr>
        <dsp:cNvPr id="0" name=""/>
        <dsp:cNvSpPr/>
      </dsp:nvSpPr>
      <dsp:spPr>
        <a:xfrm>
          <a:off x="7583310" y="2162852"/>
          <a:ext cx="5029209" cy="732181"/>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Deliver contents of solar planning toolkit: “Solar Powering Your Community”</a:t>
          </a:r>
          <a:endParaRPr lang="en-US" sz="1300" kern="1200" dirty="0"/>
        </a:p>
      </dsp:txBody>
      <dsp:txXfrm>
        <a:off x="7583310" y="2162852"/>
        <a:ext cx="5029209" cy="732181"/>
      </dsp:txXfrm>
    </dsp:sp>
    <dsp:sp modelId="{B9DB69DB-20DB-4099-BE8B-302DBF8969CB}">
      <dsp:nvSpPr>
        <dsp:cNvPr id="0" name=""/>
        <dsp:cNvSpPr/>
      </dsp:nvSpPr>
      <dsp:spPr>
        <a:xfrm>
          <a:off x="7583310" y="2986557"/>
          <a:ext cx="5029209" cy="732181"/>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Relay information about tools and approaches that many regions are using to accelerate their solar markets</a:t>
          </a:r>
          <a:endParaRPr lang="en-US" sz="1300" kern="1200" dirty="0"/>
        </a:p>
      </dsp:txBody>
      <dsp:txXfrm>
        <a:off x="7583310" y="2986557"/>
        <a:ext cx="5029209" cy="732181"/>
      </dsp:txXfrm>
    </dsp:sp>
    <dsp:sp modelId="{BEA6E065-2BF9-4339-A3DB-3A65979F28AD}">
      <dsp:nvSpPr>
        <dsp:cNvPr id="0" name=""/>
        <dsp:cNvSpPr/>
      </dsp:nvSpPr>
      <dsp:spPr>
        <a:xfrm>
          <a:off x="7583310" y="3810261"/>
          <a:ext cx="5029209" cy="732181"/>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Expand your professional network to support your solar efforts</a:t>
          </a:r>
          <a:endParaRPr lang="en-US" sz="1300" kern="1200" dirty="0"/>
        </a:p>
      </dsp:txBody>
      <dsp:txXfrm>
        <a:off x="7583310" y="3810261"/>
        <a:ext cx="5029209" cy="732181"/>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19EE46F-B87D-4284-98CA-AF19AEF2EB37}">
      <dsp:nvSpPr>
        <dsp:cNvPr id="0" name=""/>
        <dsp:cNvSpPr/>
      </dsp:nvSpPr>
      <dsp:spPr>
        <a:xfrm>
          <a:off x="2282" y="484231"/>
          <a:ext cx="1810903" cy="10865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Existence of solar manufacturing initiatives</a:t>
          </a:r>
          <a:endParaRPr lang="en-US" sz="1800" kern="1200"/>
        </a:p>
      </dsp:txBody>
      <dsp:txXfrm>
        <a:off x="2282" y="484231"/>
        <a:ext cx="1810903" cy="1086542"/>
      </dsp:txXfrm>
    </dsp:sp>
    <dsp:sp modelId="{36E939A0-9BED-417B-A793-925EBE677FAD}">
      <dsp:nvSpPr>
        <dsp:cNvPr id="0" name=""/>
        <dsp:cNvSpPr/>
      </dsp:nvSpPr>
      <dsp:spPr>
        <a:xfrm>
          <a:off x="1994276" y="484231"/>
          <a:ext cx="1810903" cy="108654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Existence of technology firms</a:t>
          </a:r>
          <a:endParaRPr lang="en-US" sz="1800" kern="1200"/>
        </a:p>
      </dsp:txBody>
      <dsp:txXfrm>
        <a:off x="1994276" y="484231"/>
        <a:ext cx="1810903" cy="1086542"/>
      </dsp:txXfrm>
    </dsp:sp>
    <dsp:sp modelId="{6E9E7B94-73A0-469C-9E88-C78A00E628F2}">
      <dsp:nvSpPr>
        <dsp:cNvPr id="0" name=""/>
        <dsp:cNvSpPr/>
      </dsp:nvSpPr>
      <dsp:spPr>
        <a:xfrm>
          <a:off x="3986270" y="484231"/>
          <a:ext cx="1810903" cy="10865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Solar Products R&amp;D</a:t>
          </a:r>
          <a:endParaRPr lang="en-US" sz="1800" kern="1200"/>
        </a:p>
      </dsp:txBody>
      <dsp:txXfrm>
        <a:off x="3986270" y="484231"/>
        <a:ext cx="1810903" cy="1086542"/>
      </dsp:txXfrm>
    </dsp:sp>
    <dsp:sp modelId="{298763C5-C709-483F-A246-42068450EA5D}">
      <dsp:nvSpPr>
        <dsp:cNvPr id="0" name=""/>
        <dsp:cNvSpPr/>
      </dsp:nvSpPr>
      <dsp:spPr>
        <a:xfrm>
          <a:off x="5978263" y="484231"/>
          <a:ext cx="1810903" cy="108654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Electricity availability and costs</a:t>
          </a:r>
          <a:endParaRPr lang="en-US" sz="1800" kern="1200"/>
        </a:p>
      </dsp:txBody>
      <dsp:txXfrm>
        <a:off x="5978263" y="484231"/>
        <a:ext cx="1810903" cy="1086542"/>
      </dsp:txXfrm>
    </dsp:sp>
    <dsp:sp modelId="{32DF2C27-7915-464B-A40C-19159A4FAEE9}">
      <dsp:nvSpPr>
        <dsp:cNvPr id="0" name=""/>
        <dsp:cNvSpPr/>
      </dsp:nvSpPr>
      <dsp:spPr>
        <a:xfrm>
          <a:off x="2282" y="1751864"/>
          <a:ext cx="1810903" cy="108654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Proximity to market</a:t>
          </a:r>
          <a:endParaRPr lang="en-US" sz="1800" kern="1200"/>
        </a:p>
      </dsp:txBody>
      <dsp:txXfrm>
        <a:off x="2282" y="1751864"/>
        <a:ext cx="1810903" cy="1086542"/>
      </dsp:txXfrm>
    </dsp:sp>
    <dsp:sp modelId="{77C53AE6-BB4B-4EC8-A20F-A2FCE792988E}">
      <dsp:nvSpPr>
        <dsp:cNvPr id="0" name=""/>
        <dsp:cNvSpPr/>
      </dsp:nvSpPr>
      <dsp:spPr>
        <a:xfrm>
          <a:off x="1994276" y="1751864"/>
          <a:ext cx="1810903" cy="10865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Availability of manufacturing sites</a:t>
          </a:r>
          <a:endParaRPr lang="en-US" sz="1800" kern="1200"/>
        </a:p>
      </dsp:txBody>
      <dsp:txXfrm>
        <a:off x="1994276" y="1751864"/>
        <a:ext cx="1810903" cy="1086542"/>
      </dsp:txXfrm>
    </dsp:sp>
    <dsp:sp modelId="{0356DFE8-CA03-4C58-946C-B3C664560CAF}">
      <dsp:nvSpPr>
        <dsp:cNvPr id="0" name=""/>
        <dsp:cNvSpPr/>
      </dsp:nvSpPr>
      <dsp:spPr>
        <a:xfrm>
          <a:off x="3986270" y="1751864"/>
          <a:ext cx="1810903" cy="108654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Workforce</a:t>
          </a:r>
          <a:endParaRPr lang="en-US" sz="1800" kern="1200"/>
        </a:p>
      </dsp:txBody>
      <dsp:txXfrm>
        <a:off x="3986270" y="1751864"/>
        <a:ext cx="1810903" cy="1086542"/>
      </dsp:txXfrm>
    </dsp:sp>
    <dsp:sp modelId="{24FC6615-E661-4D0F-9718-0D8FD39DDCF3}">
      <dsp:nvSpPr>
        <dsp:cNvPr id="0" name=""/>
        <dsp:cNvSpPr/>
      </dsp:nvSpPr>
      <dsp:spPr>
        <a:xfrm>
          <a:off x="5978263" y="1751864"/>
          <a:ext cx="1810903" cy="10865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Manufacturing incentives </a:t>
          </a:r>
          <a:endParaRPr lang="en-US" sz="1800" kern="1200"/>
        </a:p>
      </dsp:txBody>
      <dsp:txXfrm>
        <a:off x="5978263" y="1751864"/>
        <a:ext cx="1810903" cy="1086542"/>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C7B17F-B99F-40C1-8349-2BF06FFEE225}">
      <dsp:nvSpPr>
        <dsp:cNvPr id="0" name=""/>
        <dsp:cNvSpPr/>
      </dsp:nvSpPr>
      <dsp:spPr>
        <a:xfrm>
          <a:off x="0" y="505"/>
          <a:ext cx="808808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979504-7FE6-4757-B71F-91BE5477D436}">
      <dsp:nvSpPr>
        <dsp:cNvPr id="0" name=""/>
        <dsp:cNvSpPr/>
      </dsp:nvSpPr>
      <dsp:spPr>
        <a:xfrm>
          <a:off x="0" y="505"/>
          <a:ext cx="8088086" cy="413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smtClean="0"/>
            <a:t>Existing manufacturing and engineering base</a:t>
          </a:r>
          <a:endParaRPr lang="en-US" sz="1900" kern="1200"/>
        </a:p>
      </dsp:txBody>
      <dsp:txXfrm>
        <a:off x="0" y="505"/>
        <a:ext cx="8088086" cy="413919"/>
      </dsp:txXfrm>
    </dsp:sp>
    <dsp:sp modelId="{0DB1539E-434D-438C-83A0-769AA127EE6C}">
      <dsp:nvSpPr>
        <dsp:cNvPr id="0" name=""/>
        <dsp:cNvSpPr/>
      </dsp:nvSpPr>
      <dsp:spPr>
        <a:xfrm>
          <a:off x="0" y="414424"/>
          <a:ext cx="8088086"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71B4EE-40B4-41C3-A575-A6903EB17333}">
      <dsp:nvSpPr>
        <dsp:cNvPr id="0" name=""/>
        <dsp:cNvSpPr/>
      </dsp:nvSpPr>
      <dsp:spPr>
        <a:xfrm>
          <a:off x="0" y="414424"/>
          <a:ext cx="8088086" cy="413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smtClean="0"/>
            <a:t>Skilled manufacturing workforce</a:t>
          </a:r>
          <a:endParaRPr lang="en-US" sz="1900" kern="1200"/>
        </a:p>
      </dsp:txBody>
      <dsp:txXfrm>
        <a:off x="0" y="414424"/>
        <a:ext cx="8088086" cy="413919"/>
      </dsp:txXfrm>
    </dsp:sp>
    <dsp:sp modelId="{233494EF-FDBF-4F22-9B31-94CE2ED97AF5}">
      <dsp:nvSpPr>
        <dsp:cNvPr id="0" name=""/>
        <dsp:cNvSpPr/>
      </dsp:nvSpPr>
      <dsp:spPr>
        <a:xfrm>
          <a:off x="0" y="828343"/>
          <a:ext cx="808808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6C3E3-8A1D-48CB-8820-E8F0A30ED6CE}">
      <dsp:nvSpPr>
        <dsp:cNvPr id="0" name=""/>
        <dsp:cNvSpPr/>
      </dsp:nvSpPr>
      <dsp:spPr>
        <a:xfrm>
          <a:off x="0" y="828343"/>
          <a:ext cx="8088086" cy="413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smtClean="0"/>
            <a:t>Three university engineering research programs</a:t>
          </a:r>
          <a:endParaRPr lang="en-US" sz="1900" kern="1200"/>
        </a:p>
      </dsp:txBody>
      <dsp:txXfrm>
        <a:off x="0" y="828343"/>
        <a:ext cx="8088086" cy="413919"/>
      </dsp:txXfrm>
    </dsp:sp>
    <dsp:sp modelId="{29D0103E-1D62-49C1-A1CB-6B316FDFF6B6}">
      <dsp:nvSpPr>
        <dsp:cNvPr id="0" name=""/>
        <dsp:cNvSpPr/>
      </dsp:nvSpPr>
      <dsp:spPr>
        <a:xfrm>
          <a:off x="0" y="1242262"/>
          <a:ext cx="8088086"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D189F5-49A0-4B62-9340-5D2095D3ED10}">
      <dsp:nvSpPr>
        <dsp:cNvPr id="0" name=""/>
        <dsp:cNvSpPr/>
      </dsp:nvSpPr>
      <dsp:spPr>
        <a:xfrm>
          <a:off x="0" y="1242262"/>
          <a:ext cx="8088086" cy="413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smtClean="0"/>
            <a:t>Abundant, high-quality water supply</a:t>
          </a:r>
          <a:endParaRPr lang="en-US" sz="1900" kern="1200"/>
        </a:p>
      </dsp:txBody>
      <dsp:txXfrm>
        <a:off x="0" y="1242262"/>
        <a:ext cx="8088086" cy="413919"/>
      </dsp:txXfrm>
    </dsp:sp>
    <dsp:sp modelId="{0AF5FD92-5053-4052-A9DB-3DC1ECED6E33}">
      <dsp:nvSpPr>
        <dsp:cNvPr id="0" name=""/>
        <dsp:cNvSpPr/>
      </dsp:nvSpPr>
      <dsp:spPr>
        <a:xfrm>
          <a:off x="0" y="1656181"/>
          <a:ext cx="8088086"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88B2F6-ADCF-4B09-818E-6FEB18D12404}">
      <dsp:nvSpPr>
        <dsp:cNvPr id="0" name=""/>
        <dsp:cNvSpPr/>
      </dsp:nvSpPr>
      <dsp:spPr>
        <a:xfrm>
          <a:off x="0" y="1656181"/>
          <a:ext cx="8088086" cy="413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smtClean="0"/>
            <a:t>Competitive electricity rates</a:t>
          </a:r>
          <a:endParaRPr lang="en-US" sz="1900" kern="1200"/>
        </a:p>
      </dsp:txBody>
      <dsp:txXfrm>
        <a:off x="0" y="1656181"/>
        <a:ext cx="8088086" cy="413919"/>
      </dsp:txXfrm>
    </dsp:sp>
    <dsp:sp modelId="{13D9067B-E00B-4496-BA2F-F9A3C8DC5579}">
      <dsp:nvSpPr>
        <dsp:cNvPr id="0" name=""/>
        <dsp:cNvSpPr/>
      </dsp:nvSpPr>
      <dsp:spPr>
        <a:xfrm>
          <a:off x="0" y="2070100"/>
          <a:ext cx="808808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5890A4-E4BA-4A1E-84FE-DDE074DB8F6D}">
      <dsp:nvSpPr>
        <dsp:cNvPr id="0" name=""/>
        <dsp:cNvSpPr/>
      </dsp:nvSpPr>
      <dsp:spPr>
        <a:xfrm>
          <a:off x="0" y="2070100"/>
          <a:ext cx="8088086" cy="413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smtClean="0"/>
            <a:t>Good transportation/distribution channels and facilities</a:t>
          </a:r>
          <a:endParaRPr lang="en-US" sz="1900" kern="1200"/>
        </a:p>
      </dsp:txBody>
      <dsp:txXfrm>
        <a:off x="0" y="2070100"/>
        <a:ext cx="8088086" cy="413919"/>
      </dsp:txXfrm>
    </dsp:sp>
    <dsp:sp modelId="{5965B766-BB56-4790-A310-97D63A9AC76B}">
      <dsp:nvSpPr>
        <dsp:cNvPr id="0" name=""/>
        <dsp:cNvSpPr/>
      </dsp:nvSpPr>
      <dsp:spPr>
        <a:xfrm>
          <a:off x="0" y="2484019"/>
          <a:ext cx="8088086"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C890F-E3C3-4EFF-B140-276B8C33E25F}">
      <dsp:nvSpPr>
        <dsp:cNvPr id="0" name=""/>
        <dsp:cNvSpPr/>
      </dsp:nvSpPr>
      <dsp:spPr>
        <a:xfrm>
          <a:off x="0" y="2484019"/>
          <a:ext cx="8088086" cy="413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smtClean="0"/>
            <a:t>Public/private enthusiasm and support for creating solar product</a:t>
          </a:r>
          <a:endParaRPr lang="en-US" sz="1900" kern="1200"/>
        </a:p>
      </dsp:txBody>
      <dsp:txXfrm>
        <a:off x="0" y="2484019"/>
        <a:ext cx="8088086" cy="413919"/>
      </dsp:txXfrm>
    </dsp:sp>
    <dsp:sp modelId="{80BCE5B8-2EEC-49F3-B6BC-1F706DCBF583}">
      <dsp:nvSpPr>
        <dsp:cNvPr id="0" name=""/>
        <dsp:cNvSpPr/>
      </dsp:nvSpPr>
      <dsp:spPr>
        <a:xfrm>
          <a:off x="0" y="2897938"/>
          <a:ext cx="808808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A102F2-AADD-4C89-B11F-4ADB5F45FA13}">
      <dsp:nvSpPr>
        <dsp:cNvPr id="0" name=""/>
        <dsp:cNvSpPr/>
      </dsp:nvSpPr>
      <dsp:spPr>
        <a:xfrm>
          <a:off x="0" y="2897938"/>
          <a:ext cx="8088086" cy="413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smtClean="0"/>
            <a:t>Milwaukee-area companies already involved in solar product supply chain</a:t>
          </a:r>
          <a:endParaRPr lang="en-US" sz="1900" kern="1200"/>
        </a:p>
      </dsp:txBody>
      <dsp:txXfrm>
        <a:off x="0" y="2897938"/>
        <a:ext cx="8088086" cy="413919"/>
      </dsp:txXfrm>
    </dsp:sp>
    <dsp:sp modelId="{057D6722-E603-45D6-A8C8-8CFD35CFA1EB}">
      <dsp:nvSpPr>
        <dsp:cNvPr id="0" name=""/>
        <dsp:cNvSpPr/>
      </dsp:nvSpPr>
      <dsp:spPr>
        <a:xfrm>
          <a:off x="0" y="3311857"/>
          <a:ext cx="8088086"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98596B-0748-4131-BA34-7B4483A74397}">
      <dsp:nvSpPr>
        <dsp:cNvPr id="0" name=""/>
        <dsp:cNvSpPr/>
      </dsp:nvSpPr>
      <dsp:spPr>
        <a:xfrm>
          <a:off x="0" y="3311857"/>
          <a:ext cx="8088086" cy="413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smtClean="0"/>
            <a:t>Utility committed to developing solar generation</a:t>
          </a:r>
          <a:endParaRPr lang="en-US" sz="1900" kern="1200"/>
        </a:p>
      </dsp:txBody>
      <dsp:txXfrm>
        <a:off x="0" y="3311857"/>
        <a:ext cx="8088086" cy="413919"/>
      </dsp:txXfrm>
    </dsp:sp>
    <dsp:sp modelId="{D925D947-71CA-40DA-9754-F8D98B088B98}">
      <dsp:nvSpPr>
        <dsp:cNvPr id="0" name=""/>
        <dsp:cNvSpPr/>
      </dsp:nvSpPr>
      <dsp:spPr>
        <a:xfrm>
          <a:off x="0" y="3725776"/>
          <a:ext cx="8088086"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F55F3D-8E9A-4CCD-BEEC-DFDD96711B00}">
      <dsp:nvSpPr>
        <dsp:cNvPr id="0" name=""/>
        <dsp:cNvSpPr/>
      </dsp:nvSpPr>
      <dsp:spPr>
        <a:xfrm>
          <a:off x="0" y="3725776"/>
          <a:ext cx="8088086" cy="413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smtClean="0"/>
            <a:t>Federal, state and city incentives</a:t>
          </a:r>
          <a:endParaRPr lang="en-US" sz="1900" kern="1200"/>
        </a:p>
      </dsp:txBody>
      <dsp:txXfrm>
        <a:off x="0" y="3725776"/>
        <a:ext cx="8088086" cy="413919"/>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80B05B-17D7-4CF5-9024-06C0137E52EE}">
      <dsp:nvSpPr>
        <dsp:cNvPr id="0" name=""/>
        <dsp:cNvSpPr/>
      </dsp:nvSpPr>
      <dsp:spPr>
        <a:xfrm>
          <a:off x="32" y="28471"/>
          <a:ext cx="3157165" cy="100529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kern="1200" smtClean="0"/>
            <a:t>Strength and expertise in metals manufacturing that can be leveraged into: </a:t>
          </a:r>
          <a:endParaRPr lang="en-US" sz="2000" kern="1200"/>
        </a:p>
      </dsp:txBody>
      <dsp:txXfrm>
        <a:off x="32" y="28471"/>
        <a:ext cx="3157165" cy="1005291"/>
      </dsp:txXfrm>
    </dsp:sp>
    <dsp:sp modelId="{40F5419E-3152-4EAA-9D4A-4D074EC9B324}">
      <dsp:nvSpPr>
        <dsp:cNvPr id="0" name=""/>
        <dsp:cNvSpPr/>
      </dsp:nvSpPr>
      <dsp:spPr>
        <a:xfrm>
          <a:off x="32" y="1033763"/>
          <a:ext cx="3157165" cy="148229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smtClean="0"/>
            <a:t>Fittings, valves and tanks</a:t>
          </a:r>
          <a:endParaRPr lang="en-US" sz="2000" kern="1200"/>
        </a:p>
        <a:p>
          <a:pPr marL="228600" lvl="1" indent="-228600" algn="l" defTabSz="889000" rtl="0">
            <a:lnSpc>
              <a:spcPct val="90000"/>
            </a:lnSpc>
            <a:spcBef>
              <a:spcPct val="0"/>
            </a:spcBef>
            <a:spcAft>
              <a:spcPct val="15000"/>
            </a:spcAft>
            <a:buChar char="••"/>
          </a:pPr>
          <a:r>
            <a:rPr lang="en-US" sz="2000" kern="1200" smtClean="0"/>
            <a:t>Assembly of frames</a:t>
          </a:r>
          <a:endParaRPr lang="en-US" sz="2000" kern="1200"/>
        </a:p>
        <a:p>
          <a:pPr marL="228600" lvl="1" indent="-228600" algn="l" defTabSz="889000" rtl="0">
            <a:lnSpc>
              <a:spcPct val="90000"/>
            </a:lnSpc>
            <a:spcBef>
              <a:spcPct val="0"/>
            </a:spcBef>
            <a:spcAft>
              <a:spcPct val="15000"/>
            </a:spcAft>
            <a:buChar char="••"/>
          </a:pPr>
          <a:r>
            <a:rPr lang="en-US" sz="2000" kern="1200" smtClean="0"/>
            <a:t>Mounting  and tracking systems</a:t>
          </a:r>
          <a:endParaRPr lang="en-US" sz="2000" kern="1200"/>
        </a:p>
      </dsp:txBody>
      <dsp:txXfrm>
        <a:off x="32" y="1033763"/>
        <a:ext cx="3157165" cy="1482299"/>
      </dsp:txXfrm>
    </dsp:sp>
    <dsp:sp modelId="{73761652-FBB6-4C1D-9EBB-074CA0B1C2FA}">
      <dsp:nvSpPr>
        <dsp:cNvPr id="0" name=""/>
        <dsp:cNvSpPr/>
      </dsp:nvSpPr>
      <dsp:spPr>
        <a:xfrm>
          <a:off x="3599201" y="28471"/>
          <a:ext cx="3157165" cy="100529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kern="1200" smtClean="0"/>
            <a:t>Experience in electronics can be leveraged into: </a:t>
          </a:r>
          <a:endParaRPr lang="en-US" sz="2000" kern="1200"/>
        </a:p>
      </dsp:txBody>
      <dsp:txXfrm>
        <a:off x="3599201" y="28471"/>
        <a:ext cx="3157165" cy="1005291"/>
      </dsp:txXfrm>
    </dsp:sp>
    <dsp:sp modelId="{1B685F09-8418-4DB6-AC3F-3FC3BF256FA3}">
      <dsp:nvSpPr>
        <dsp:cNvPr id="0" name=""/>
        <dsp:cNvSpPr/>
      </dsp:nvSpPr>
      <dsp:spPr>
        <a:xfrm>
          <a:off x="3599201" y="1033763"/>
          <a:ext cx="3157165" cy="148229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smtClean="0"/>
            <a:t>Controllers</a:t>
          </a:r>
          <a:endParaRPr lang="en-US" sz="2000" kern="1200"/>
        </a:p>
        <a:p>
          <a:pPr marL="228600" lvl="1" indent="-228600" algn="l" defTabSz="889000" rtl="0">
            <a:lnSpc>
              <a:spcPct val="90000"/>
            </a:lnSpc>
            <a:spcBef>
              <a:spcPct val="0"/>
            </a:spcBef>
            <a:spcAft>
              <a:spcPct val="15000"/>
            </a:spcAft>
            <a:buChar char="••"/>
          </a:pPr>
          <a:r>
            <a:rPr lang="en-US" sz="2000" kern="1200" smtClean="0"/>
            <a:t>Inverters</a:t>
          </a:r>
          <a:endParaRPr lang="en-US" sz="2000" kern="1200"/>
        </a:p>
      </dsp:txBody>
      <dsp:txXfrm>
        <a:off x="3599201" y="1033763"/>
        <a:ext cx="3157165" cy="1482299"/>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761C065-E537-4FD9-87EA-BD6880360567}">
      <dsp:nvSpPr>
        <dsp:cNvPr id="0" name=""/>
        <dsp:cNvSpPr/>
      </dsp:nvSpPr>
      <dsp:spPr>
        <a:xfrm>
          <a:off x="1457759" y="1645"/>
          <a:ext cx="5633994" cy="2865422"/>
        </a:xfrm>
        <a:prstGeom prst="rect">
          <a:avLst/>
        </a:prstGeom>
        <a:solidFill>
          <a:schemeClr val="accent6">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US" sz="3400" kern="1200" dirty="0" smtClean="0"/>
            <a:t>...BUT Milwaukee will need to invest substantial time and effort, recruit the right people, and commit the necessary funding to compete.  </a:t>
          </a:r>
          <a:endParaRPr lang="en-US" sz="3400" kern="1200" dirty="0"/>
        </a:p>
      </dsp:txBody>
      <dsp:txXfrm>
        <a:off x="1457759" y="1645"/>
        <a:ext cx="5633994" cy="286542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0D5A33-30B8-46E0-86BE-5C6472EC6B6F}">
      <dsp:nvSpPr>
        <dsp:cNvPr id="0" name=""/>
        <dsp:cNvSpPr/>
      </dsp:nvSpPr>
      <dsp:spPr>
        <a:xfrm>
          <a:off x="585073" y="1148"/>
          <a:ext cx="2206079" cy="132364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What is your name?</a:t>
          </a:r>
          <a:endParaRPr lang="en-US" sz="1700" kern="1200" dirty="0"/>
        </a:p>
      </dsp:txBody>
      <dsp:txXfrm>
        <a:off x="585073" y="1148"/>
        <a:ext cx="2206079" cy="1323647"/>
      </dsp:txXfrm>
    </dsp:sp>
    <dsp:sp modelId="{C78B5D2E-59C7-46F1-9CA1-2AD6FAE71549}">
      <dsp:nvSpPr>
        <dsp:cNvPr id="0" name=""/>
        <dsp:cNvSpPr/>
      </dsp:nvSpPr>
      <dsp:spPr>
        <a:xfrm>
          <a:off x="3011760" y="1148"/>
          <a:ext cx="2206079" cy="132364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Where do you live?</a:t>
          </a:r>
        </a:p>
      </dsp:txBody>
      <dsp:txXfrm>
        <a:off x="3011760" y="1148"/>
        <a:ext cx="2206079" cy="1323647"/>
      </dsp:txXfrm>
    </dsp:sp>
    <dsp:sp modelId="{16FB572D-5AB7-4421-8B5E-F170EB387236}">
      <dsp:nvSpPr>
        <dsp:cNvPr id="0" name=""/>
        <dsp:cNvSpPr/>
      </dsp:nvSpPr>
      <dsp:spPr>
        <a:xfrm>
          <a:off x="5438447" y="1148"/>
          <a:ext cx="2206079" cy="132364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For what agency/organization do you work?</a:t>
          </a:r>
        </a:p>
      </dsp:txBody>
      <dsp:txXfrm>
        <a:off x="5438447" y="1148"/>
        <a:ext cx="2206079" cy="1323647"/>
      </dsp:txXfrm>
    </dsp:sp>
    <dsp:sp modelId="{B83DE979-0EE5-45CD-9F48-315FDBA9736B}">
      <dsp:nvSpPr>
        <dsp:cNvPr id="0" name=""/>
        <dsp:cNvSpPr/>
      </dsp:nvSpPr>
      <dsp:spPr>
        <a:xfrm>
          <a:off x="1798416" y="1545403"/>
          <a:ext cx="2206079" cy="132364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Why did you choose to enroll in today’s workshop?</a:t>
          </a:r>
        </a:p>
      </dsp:txBody>
      <dsp:txXfrm>
        <a:off x="1798416" y="1545403"/>
        <a:ext cx="2206079" cy="1323647"/>
      </dsp:txXfrm>
    </dsp:sp>
    <dsp:sp modelId="{8C714B16-D2BB-4707-91BC-E4B0D7E3319B}">
      <dsp:nvSpPr>
        <dsp:cNvPr id="0" name=""/>
        <dsp:cNvSpPr/>
      </dsp:nvSpPr>
      <dsp:spPr>
        <a:xfrm>
          <a:off x="4225103" y="1545403"/>
          <a:ext cx="2206079" cy="132364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What is the biggest challenge you believe you face in making your community more solar-friendly?</a:t>
          </a:r>
        </a:p>
      </dsp:txBody>
      <dsp:txXfrm>
        <a:off x="4225103" y="1545403"/>
        <a:ext cx="2206079" cy="132364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98F9E3-08F2-479A-806F-DB0E6D9653C8}">
      <dsp:nvSpPr>
        <dsp:cNvPr id="0" name=""/>
        <dsp:cNvSpPr/>
      </dsp:nvSpPr>
      <dsp:spPr>
        <a:xfrm rot="10800000">
          <a:off x="1384852" y="1207"/>
          <a:ext cx="4560570" cy="944548"/>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photovoltaic</a:t>
          </a:r>
          <a:endParaRPr lang="en-US" sz="2400" kern="1200" dirty="0"/>
        </a:p>
      </dsp:txBody>
      <dsp:txXfrm rot="10800000">
        <a:off x="1384852" y="1207"/>
        <a:ext cx="4560570" cy="944548"/>
      </dsp:txXfrm>
    </dsp:sp>
    <dsp:sp modelId="{F5EE0D19-FB32-450F-AA15-A9321069DE08}">
      <dsp:nvSpPr>
        <dsp:cNvPr id="0" name=""/>
        <dsp:cNvSpPr/>
      </dsp:nvSpPr>
      <dsp:spPr>
        <a:xfrm>
          <a:off x="912577" y="1207"/>
          <a:ext cx="944548" cy="944548"/>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94C6DA-ACA5-4CFD-8F6F-C78FBCB8E259}">
      <dsp:nvSpPr>
        <dsp:cNvPr id="0" name=""/>
        <dsp:cNvSpPr/>
      </dsp:nvSpPr>
      <dsp:spPr>
        <a:xfrm rot="10800000">
          <a:off x="1384852" y="1227711"/>
          <a:ext cx="4560570" cy="944548"/>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concentrating solar power</a:t>
          </a:r>
          <a:endParaRPr lang="en-US" sz="2400" kern="1200" dirty="0"/>
        </a:p>
      </dsp:txBody>
      <dsp:txXfrm rot="10800000">
        <a:off x="1384852" y="1227711"/>
        <a:ext cx="4560570" cy="944548"/>
      </dsp:txXfrm>
    </dsp:sp>
    <dsp:sp modelId="{738E2E6E-B857-445F-BB67-C578218791EB}">
      <dsp:nvSpPr>
        <dsp:cNvPr id="0" name=""/>
        <dsp:cNvSpPr/>
      </dsp:nvSpPr>
      <dsp:spPr>
        <a:xfrm>
          <a:off x="912577" y="1227711"/>
          <a:ext cx="944548" cy="944548"/>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C8C356-66BC-4F37-85B1-78C0AC952BC0}">
      <dsp:nvSpPr>
        <dsp:cNvPr id="0" name=""/>
        <dsp:cNvSpPr/>
      </dsp:nvSpPr>
      <dsp:spPr>
        <a:xfrm rot="10800000">
          <a:off x="1384852" y="2454214"/>
          <a:ext cx="4560570" cy="944548"/>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solar heating &amp; cooling/ solar hot water (“solar thermal”)</a:t>
          </a:r>
          <a:endParaRPr lang="en-US" sz="2400" kern="1200" dirty="0"/>
        </a:p>
      </dsp:txBody>
      <dsp:txXfrm rot="10800000">
        <a:off x="1384852" y="2454214"/>
        <a:ext cx="4560570" cy="944548"/>
      </dsp:txXfrm>
    </dsp:sp>
    <dsp:sp modelId="{29FFCA84-353C-4621-8409-ED186A6FE6D2}">
      <dsp:nvSpPr>
        <dsp:cNvPr id="0" name=""/>
        <dsp:cNvSpPr/>
      </dsp:nvSpPr>
      <dsp:spPr>
        <a:xfrm>
          <a:off x="912577" y="2454214"/>
          <a:ext cx="944548" cy="944548"/>
        </a:xfrm>
        <a:prstGeom prst="ellipse">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6388CC-41A6-42E5-9E45-1363CB97B7CB}">
      <dsp:nvSpPr>
        <dsp:cNvPr id="0" name=""/>
        <dsp:cNvSpPr/>
      </dsp:nvSpPr>
      <dsp:spPr>
        <a:xfrm>
          <a:off x="1060924" y="90718"/>
          <a:ext cx="1950312" cy="1170187"/>
        </a:xfrm>
        <a:prstGeom prst="rect">
          <a:avLst/>
        </a:prstGeom>
        <a:solidFill>
          <a:schemeClr val="accent2">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Directly generates electricity from sunlight</a:t>
          </a:r>
          <a:endParaRPr lang="en-US" sz="1800" kern="1200" dirty="0"/>
        </a:p>
      </dsp:txBody>
      <dsp:txXfrm>
        <a:off x="1060924" y="90718"/>
        <a:ext cx="1950312" cy="1170187"/>
      </dsp:txXfrm>
    </dsp:sp>
    <dsp:sp modelId="{FFD9BF4E-784E-4A0D-AA4C-92EB8DEC6283}">
      <dsp:nvSpPr>
        <dsp:cNvPr id="0" name=""/>
        <dsp:cNvSpPr/>
      </dsp:nvSpPr>
      <dsp:spPr>
        <a:xfrm>
          <a:off x="20666" y="1393242"/>
          <a:ext cx="1950312" cy="1170187"/>
        </a:xfrm>
        <a:prstGeom prst="rect">
          <a:avLst/>
        </a:prstGeom>
        <a:solidFill>
          <a:schemeClr val="accent2">
            <a:alpha val="90000"/>
            <a:hueOff val="0"/>
            <a:satOff val="0"/>
            <a:lumOff val="0"/>
            <a:alphaOff val="-2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Different types you might come across</a:t>
          </a:r>
          <a:endParaRPr lang="en-US" sz="1800" kern="1200" dirty="0"/>
        </a:p>
      </dsp:txBody>
      <dsp:txXfrm>
        <a:off x="20666" y="1393242"/>
        <a:ext cx="1950312" cy="1170187"/>
      </dsp:txXfrm>
    </dsp:sp>
    <dsp:sp modelId="{0A5A773C-215B-483D-9FB8-B5BE729063C3}">
      <dsp:nvSpPr>
        <dsp:cNvPr id="0" name=""/>
        <dsp:cNvSpPr/>
      </dsp:nvSpPr>
      <dsp:spPr>
        <a:xfrm>
          <a:off x="23396" y="2717826"/>
          <a:ext cx="1950312" cy="1170187"/>
        </a:xfrm>
        <a:prstGeom prst="rect">
          <a:avLst/>
        </a:prstGeom>
        <a:solidFill>
          <a:schemeClr val="accent2">
            <a:alpha val="90000"/>
            <a:hueOff val="0"/>
            <a:satOff val="0"/>
            <a:lumOff val="0"/>
            <a:alpha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Building Integrated PV (BIPV), another type</a:t>
          </a:r>
          <a:endParaRPr lang="en-US" sz="1800" kern="1200" dirty="0"/>
        </a:p>
      </dsp:txBody>
      <dsp:txXfrm>
        <a:off x="23396" y="2717826"/>
        <a:ext cx="1950312" cy="117018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6388CC-41A6-42E5-9E45-1363CB97B7CB}">
      <dsp:nvSpPr>
        <dsp:cNvPr id="0" name=""/>
        <dsp:cNvSpPr/>
      </dsp:nvSpPr>
      <dsp:spPr>
        <a:xfrm>
          <a:off x="3917" y="0"/>
          <a:ext cx="3056782" cy="1398835"/>
        </a:xfrm>
        <a:prstGeom prst="rect">
          <a:avLst/>
        </a:prstGeom>
        <a:solidFill>
          <a:schemeClr val="accent4">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Solar energy used to heat water or other medium</a:t>
          </a:r>
          <a:endParaRPr lang="en-US" sz="2100" kern="1200" dirty="0"/>
        </a:p>
      </dsp:txBody>
      <dsp:txXfrm>
        <a:off x="3917" y="0"/>
        <a:ext cx="3056782" cy="1398835"/>
      </dsp:txXfrm>
    </dsp:sp>
    <dsp:sp modelId="{FFD9BF4E-784E-4A0D-AA4C-92EB8DEC6283}">
      <dsp:nvSpPr>
        <dsp:cNvPr id="0" name=""/>
        <dsp:cNvSpPr/>
      </dsp:nvSpPr>
      <dsp:spPr>
        <a:xfrm>
          <a:off x="0" y="1636464"/>
          <a:ext cx="1543988" cy="1398835"/>
        </a:xfrm>
        <a:prstGeom prst="rect">
          <a:avLst/>
        </a:prstGeom>
        <a:solidFill>
          <a:schemeClr val="accent4">
            <a:alpha val="90000"/>
            <a:hueOff val="0"/>
            <a:satOff val="0"/>
            <a:lumOff val="0"/>
            <a:alpha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Applications</a:t>
          </a:r>
          <a:endParaRPr lang="en-US" sz="2100" kern="1200" dirty="0"/>
        </a:p>
      </dsp:txBody>
      <dsp:txXfrm>
        <a:off x="0" y="1636464"/>
        <a:ext cx="1543988" cy="139883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8990DF-00B3-4DE2-A0FD-371779C63F51}">
      <dsp:nvSpPr>
        <dsp:cNvPr id="0" name=""/>
        <dsp:cNvSpPr/>
      </dsp:nvSpPr>
      <dsp:spPr>
        <a:xfrm>
          <a:off x="72572" y="170"/>
          <a:ext cx="2601662" cy="1560997"/>
        </a:xfrm>
        <a:prstGeom prst="rect">
          <a:avLst/>
        </a:prstGeom>
        <a:solidFill>
          <a:schemeClr val="accent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Life expectancies of solar systems are now 25-30 years</a:t>
          </a:r>
          <a:endParaRPr lang="en-US" sz="2400" kern="1200" dirty="0"/>
        </a:p>
      </dsp:txBody>
      <dsp:txXfrm>
        <a:off x="72572" y="170"/>
        <a:ext cx="2601662" cy="1560997"/>
      </dsp:txXfrm>
    </dsp:sp>
    <dsp:sp modelId="{BEDE0CF8-E558-4E59-8B48-CBC1B56957DF}">
      <dsp:nvSpPr>
        <dsp:cNvPr id="0" name=""/>
        <dsp:cNvSpPr/>
      </dsp:nvSpPr>
      <dsp:spPr>
        <a:xfrm>
          <a:off x="2934401" y="170"/>
          <a:ext cx="2601662" cy="1560997"/>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Solar heating technology has achieved vast improvements</a:t>
          </a:r>
          <a:endParaRPr lang="en-US" sz="2400" kern="1200" dirty="0"/>
        </a:p>
      </dsp:txBody>
      <dsp:txXfrm>
        <a:off x="2934401" y="170"/>
        <a:ext cx="2601662" cy="1560997"/>
      </dsp:txXfrm>
    </dsp:sp>
    <dsp:sp modelId="{E95F9287-B5EA-4C90-9E1D-7BF9CDC64EE3}">
      <dsp:nvSpPr>
        <dsp:cNvPr id="0" name=""/>
        <dsp:cNvSpPr/>
      </dsp:nvSpPr>
      <dsp:spPr>
        <a:xfrm>
          <a:off x="1503487" y="1821334"/>
          <a:ext cx="2601662" cy="156099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Equipment certification requirements  are common </a:t>
          </a:r>
          <a:endParaRPr lang="en-US" sz="2400" kern="1200" dirty="0"/>
        </a:p>
      </dsp:txBody>
      <dsp:txXfrm>
        <a:off x="1503487" y="1821334"/>
        <a:ext cx="2601662" cy="1560997"/>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DEA7190-F41F-45B0-82A3-742112667DFD}">
      <dsp:nvSpPr>
        <dsp:cNvPr id="0" name=""/>
        <dsp:cNvSpPr/>
      </dsp:nvSpPr>
      <dsp:spPr>
        <a:xfrm>
          <a:off x="2411" y="493218"/>
          <a:ext cx="1912739" cy="11476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Adds jobs</a:t>
          </a:r>
          <a:endParaRPr lang="en-US" sz="1800" kern="1200"/>
        </a:p>
      </dsp:txBody>
      <dsp:txXfrm>
        <a:off x="2411" y="493218"/>
        <a:ext cx="1912739" cy="1147643"/>
      </dsp:txXfrm>
    </dsp:sp>
    <dsp:sp modelId="{5E95003D-9425-44D6-AF9E-0625CE695E1A}">
      <dsp:nvSpPr>
        <dsp:cNvPr id="0" name=""/>
        <dsp:cNvSpPr/>
      </dsp:nvSpPr>
      <dsp:spPr>
        <a:xfrm>
          <a:off x="2106423" y="493218"/>
          <a:ext cx="1912739" cy="114764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Improves national and local economies</a:t>
          </a:r>
          <a:endParaRPr lang="en-US" sz="1800" kern="1200"/>
        </a:p>
      </dsp:txBody>
      <dsp:txXfrm>
        <a:off x="2106423" y="493218"/>
        <a:ext cx="1912739" cy="1147643"/>
      </dsp:txXfrm>
    </dsp:sp>
    <dsp:sp modelId="{01F96D5C-F1EA-4C0C-AF9F-2DC08A9CC20C}">
      <dsp:nvSpPr>
        <dsp:cNvPr id="0" name=""/>
        <dsp:cNvSpPr/>
      </dsp:nvSpPr>
      <dsp:spPr>
        <a:xfrm>
          <a:off x="4210436" y="493218"/>
          <a:ext cx="1912739" cy="114764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Yields positive investment returns</a:t>
          </a:r>
          <a:endParaRPr lang="en-US" sz="1800" kern="1200"/>
        </a:p>
      </dsp:txBody>
      <dsp:txXfrm>
        <a:off x="4210436" y="493218"/>
        <a:ext cx="1912739" cy="1147643"/>
      </dsp:txXfrm>
    </dsp:sp>
    <dsp:sp modelId="{8170C6C1-D983-47A0-96BE-887C7E9930DE}">
      <dsp:nvSpPr>
        <dsp:cNvPr id="0" name=""/>
        <dsp:cNvSpPr/>
      </dsp:nvSpPr>
      <dsp:spPr>
        <a:xfrm>
          <a:off x="6314449" y="493218"/>
          <a:ext cx="1912739" cy="11476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Helps achieve environmental, energy goals</a:t>
          </a:r>
          <a:endParaRPr lang="en-US" sz="1800" kern="1200"/>
        </a:p>
      </dsp:txBody>
      <dsp:txXfrm>
        <a:off x="6314449" y="493218"/>
        <a:ext cx="1912739" cy="1147643"/>
      </dsp:txXfrm>
    </dsp:sp>
    <dsp:sp modelId="{1EA42CB1-C20A-43C0-89C6-A8A8A703E3F0}">
      <dsp:nvSpPr>
        <dsp:cNvPr id="0" name=""/>
        <dsp:cNvSpPr/>
      </dsp:nvSpPr>
      <dsp:spPr>
        <a:xfrm>
          <a:off x="1054417" y="1832135"/>
          <a:ext cx="1912739" cy="114764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Mitigates land use issues</a:t>
          </a:r>
          <a:endParaRPr lang="en-US" sz="1800" kern="1200"/>
        </a:p>
      </dsp:txBody>
      <dsp:txXfrm>
        <a:off x="1054417" y="1832135"/>
        <a:ext cx="1912739" cy="1147643"/>
      </dsp:txXfrm>
    </dsp:sp>
    <dsp:sp modelId="{00B1C0DC-E33C-454A-AEFC-E3EFF1329CF3}">
      <dsp:nvSpPr>
        <dsp:cNvPr id="0" name=""/>
        <dsp:cNvSpPr/>
      </dsp:nvSpPr>
      <dsp:spPr>
        <a:xfrm>
          <a:off x="3158430" y="1832135"/>
          <a:ext cx="1912739" cy="11476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Can integrate with clean transportation infrastructure</a:t>
          </a:r>
          <a:endParaRPr lang="en-US" sz="1800" kern="1200"/>
        </a:p>
      </dsp:txBody>
      <dsp:txXfrm>
        <a:off x="3158430" y="1832135"/>
        <a:ext cx="1912739" cy="1147643"/>
      </dsp:txXfrm>
    </dsp:sp>
    <dsp:sp modelId="{18D75EC2-E935-4221-A6E6-B8AE8CF1467F}">
      <dsp:nvSpPr>
        <dsp:cNvPr id="0" name=""/>
        <dsp:cNvSpPr/>
      </dsp:nvSpPr>
      <dsp:spPr>
        <a:xfrm>
          <a:off x="5262443" y="1832135"/>
          <a:ext cx="1912739" cy="114764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Strengthens energy infrastructure</a:t>
          </a:r>
          <a:endParaRPr lang="en-US" sz="1800" kern="1200"/>
        </a:p>
      </dsp:txBody>
      <dsp:txXfrm>
        <a:off x="5262443" y="1832135"/>
        <a:ext cx="1912739" cy="1147643"/>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B36E83-6204-4E6F-952B-0EEA413D38D1}">
      <dsp:nvSpPr>
        <dsp:cNvPr id="0" name=""/>
        <dsp:cNvSpPr/>
      </dsp:nvSpPr>
      <dsp:spPr>
        <a:xfrm>
          <a:off x="1585980" y="537"/>
          <a:ext cx="4825444" cy="2098011"/>
        </a:xfrm>
        <a:prstGeom prst="leftRightArrow">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Train building department</a:t>
          </a:r>
          <a:endParaRPr lang="en-US" sz="1800" kern="1200" dirty="0"/>
        </a:p>
        <a:p>
          <a:pPr marL="171450" lvl="1" indent="-171450" algn="l" defTabSz="800100">
            <a:lnSpc>
              <a:spcPct val="90000"/>
            </a:lnSpc>
            <a:spcBef>
              <a:spcPct val="0"/>
            </a:spcBef>
            <a:spcAft>
              <a:spcPct val="15000"/>
            </a:spcAft>
            <a:buChar char="••"/>
          </a:pPr>
          <a:r>
            <a:rPr lang="en-US" sz="1800" kern="1200" dirty="0" smtClean="0"/>
            <a:t>Revise solar access laws </a:t>
          </a:r>
          <a:endParaRPr lang="en-US" sz="1800" kern="1200" dirty="0"/>
        </a:p>
        <a:p>
          <a:pPr marL="171450" lvl="1" indent="-171450" algn="l" defTabSz="800100">
            <a:lnSpc>
              <a:spcPct val="90000"/>
            </a:lnSpc>
            <a:spcBef>
              <a:spcPct val="0"/>
            </a:spcBef>
            <a:spcAft>
              <a:spcPct val="15000"/>
            </a:spcAft>
            <a:buChar char="••"/>
          </a:pPr>
          <a:r>
            <a:rPr lang="en-US" sz="1800" kern="1200" dirty="0" smtClean="0"/>
            <a:t>Create solar ready buildings guidelines/code requirements</a:t>
          </a:r>
          <a:endParaRPr lang="en-US" sz="1800" kern="1200" dirty="0"/>
        </a:p>
        <a:p>
          <a:pPr marL="171450" lvl="1" indent="-171450" algn="l" defTabSz="800100">
            <a:lnSpc>
              <a:spcPct val="90000"/>
            </a:lnSpc>
            <a:spcBef>
              <a:spcPct val="0"/>
            </a:spcBef>
            <a:spcAft>
              <a:spcPct val="15000"/>
            </a:spcAft>
            <a:buChar char="••"/>
          </a:pPr>
          <a:r>
            <a:rPr lang="en-US" sz="1800" kern="1200" dirty="0" smtClean="0"/>
            <a:t>Amend zoning regulations</a:t>
          </a:r>
          <a:endParaRPr lang="en-US" sz="1800" kern="1200" dirty="0"/>
        </a:p>
        <a:p>
          <a:pPr marL="171450" lvl="1" indent="-171450" algn="l" defTabSz="800100">
            <a:lnSpc>
              <a:spcPct val="90000"/>
            </a:lnSpc>
            <a:spcBef>
              <a:spcPct val="0"/>
            </a:spcBef>
            <a:spcAft>
              <a:spcPct val="15000"/>
            </a:spcAft>
            <a:buChar char="••"/>
          </a:pPr>
          <a:r>
            <a:rPr lang="en-US" sz="1800" kern="1200" dirty="0" smtClean="0"/>
            <a:t>Improve permitting process</a:t>
          </a:r>
          <a:endParaRPr lang="en-US" sz="1800" kern="1200" dirty="0"/>
        </a:p>
      </dsp:txBody>
      <dsp:txXfrm>
        <a:off x="1585980" y="537"/>
        <a:ext cx="4825444" cy="2098011"/>
      </dsp:txXfrm>
    </dsp:sp>
    <dsp:sp modelId="{8A0A6AD8-2939-43CC-81E3-4825F507F68C}">
      <dsp:nvSpPr>
        <dsp:cNvPr id="0" name=""/>
        <dsp:cNvSpPr/>
      </dsp:nvSpPr>
      <dsp:spPr>
        <a:xfrm>
          <a:off x="2073" y="92483"/>
          <a:ext cx="1583906" cy="1914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Codes and Regulations</a:t>
          </a:r>
          <a:endParaRPr lang="en-US" sz="2000" kern="1200" dirty="0"/>
        </a:p>
      </dsp:txBody>
      <dsp:txXfrm>
        <a:off x="2073" y="92483"/>
        <a:ext cx="1583906" cy="1914120"/>
      </dsp:txXfrm>
    </dsp:sp>
    <dsp:sp modelId="{70C9C18A-22CB-4148-8DB0-0D1F588A28B7}">
      <dsp:nvSpPr>
        <dsp:cNvPr id="0" name=""/>
        <dsp:cNvSpPr/>
      </dsp:nvSpPr>
      <dsp:spPr>
        <a:xfrm>
          <a:off x="1573683" y="2308350"/>
          <a:ext cx="4835423" cy="2098011"/>
        </a:xfrm>
        <a:prstGeom prst="leftRightArrow">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Investigate how to make solar more affordable</a:t>
          </a:r>
          <a:endParaRPr lang="en-US" sz="1800" kern="1200" dirty="0"/>
        </a:p>
        <a:p>
          <a:pPr marL="171450" lvl="1" indent="-171450" algn="l" defTabSz="800100">
            <a:lnSpc>
              <a:spcPct val="90000"/>
            </a:lnSpc>
            <a:spcBef>
              <a:spcPct val="0"/>
            </a:spcBef>
            <a:spcAft>
              <a:spcPct val="15000"/>
            </a:spcAft>
            <a:buChar char="••"/>
          </a:pPr>
          <a:r>
            <a:rPr lang="en-US" sz="1800" kern="1200" dirty="0" smtClean="0"/>
            <a:t>Consider offering financing options</a:t>
          </a:r>
          <a:endParaRPr lang="en-US" sz="1800" kern="1200" dirty="0"/>
        </a:p>
        <a:p>
          <a:pPr marL="171450" lvl="1" indent="-171450" algn="l" defTabSz="800100">
            <a:lnSpc>
              <a:spcPct val="90000"/>
            </a:lnSpc>
            <a:spcBef>
              <a:spcPct val="0"/>
            </a:spcBef>
            <a:spcAft>
              <a:spcPct val="15000"/>
            </a:spcAft>
            <a:buChar char="••"/>
          </a:pPr>
          <a:r>
            <a:rPr lang="en-US" sz="1800" kern="1200" dirty="0" smtClean="0"/>
            <a:t>Work with other local governments or state to increase availability of financing</a:t>
          </a:r>
          <a:endParaRPr lang="en-US" sz="1800" kern="1200" dirty="0"/>
        </a:p>
      </dsp:txBody>
      <dsp:txXfrm>
        <a:off x="1573683" y="2308350"/>
        <a:ext cx="4835423" cy="2098011"/>
      </dsp:txXfrm>
    </dsp:sp>
    <dsp:sp modelId="{9A18BEA8-FCC9-4F7A-A4B0-A027F611CBE0}">
      <dsp:nvSpPr>
        <dsp:cNvPr id="0" name=""/>
        <dsp:cNvSpPr/>
      </dsp:nvSpPr>
      <dsp:spPr>
        <a:xfrm>
          <a:off x="4392" y="2412999"/>
          <a:ext cx="1569291" cy="188871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Financing</a:t>
          </a:r>
          <a:endParaRPr lang="en-US" sz="2000" kern="1200" dirty="0"/>
        </a:p>
      </dsp:txBody>
      <dsp:txXfrm>
        <a:off x="4392" y="2412999"/>
        <a:ext cx="1569291" cy="1888713"/>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53C63E4-CF7B-4C17-AC76-134F7D5955D5}">
      <dsp:nvSpPr>
        <dsp:cNvPr id="0" name=""/>
        <dsp:cNvSpPr/>
      </dsp:nvSpPr>
      <dsp:spPr>
        <a:xfrm>
          <a:off x="3620451" y="2096523"/>
          <a:ext cx="810747" cy="8107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TEAM</a:t>
          </a:r>
          <a:endParaRPr lang="en-US" sz="1800" kern="1200" dirty="0"/>
        </a:p>
      </dsp:txBody>
      <dsp:txXfrm>
        <a:off x="3620451" y="2096523"/>
        <a:ext cx="810747" cy="810747"/>
      </dsp:txXfrm>
    </dsp:sp>
    <dsp:sp modelId="{312CEF23-857C-4102-BA65-FF62C073B6B3}">
      <dsp:nvSpPr>
        <dsp:cNvPr id="0" name=""/>
        <dsp:cNvSpPr/>
      </dsp:nvSpPr>
      <dsp:spPr>
        <a:xfrm rot="16682427">
          <a:off x="3653941" y="1598177"/>
          <a:ext cx="996560" cy="17898"/>
        </a:xfrm>
        <a:custGeom>
          <a:avLst/>
          <a:gdLst/>
          <a:ahLst/>
          <a:cxnLst/>
          <a:rect l="0" t="0" r="0" b="0"/>
          <a:pathLst>
            <a:path>
              <a:moveTo>
                <a:pt x="0" y="8949"/>
              </a:moveTo>
              <a:lnTo>
                <a:pt x="996560"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6682427">
        <a:off x="4127307" y="1582212"/>
        <a:ext cx="49828" cy="49828"/>
      </dsp:txXfrm>
    </dsp:sp>
    <dsp:sp modelId="{23F62DBD-004A-4378-93C0-84E3DD088499}">
      <dsp:nvSpPr>
        <dsp:cNvPr id="0" name=""/>
        <dsp:cNvSpPr/>
      </dsp:nvSpPr>
      <dsp:spPr>
        <a:xfrm>
          <a:off x="3505197" y="152409"/>
          <a:ext cx="1568983" cy="9631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Universities/</a:t>
          </a:r>
        </a:p>
        <a:p>
          <a:pPr lvl="0" algn="ctr" defTabSz="711200">
            <a:lnSpc>
              <a:spcPct val="90000"/>
            </a:lnSpc>
            <a:spcBef>
              <a:spcPct val="0"/>
            </a:spcBef>
            <a:spcAft>
              <a:spcPct val="35000"/>
            </a:spcAft>
          </a:pPr>
          <a:r>
            <a:rPr lang="en-US" sz="1600" kern="1200" dirty="0" smtClean="0"/>
            <a:t>Colleges</a:t>
          </a:r>
          <a:endParaRPr lang="en-US" sz="1600" kern="1200" dirty="0"/>
        </a:p>
      </dsp:txBody>
      <dsp:txXfrm>
        <a:off x="3505197" y="152409"/>
        <a:ext cx="1568983" cy="963135"/>
      </dsp:txXfrm>
    </dsp:sp>
    <dsp:sp modelId="{DC9D241C-BB68-4B38-A806-97F22BEF3975}">
      <dsp:nvSpPr>
        <dsp:cNvPr id="0" name=""/>
        <dsp:cNvSpPr/>
      </dsp:nvSpPr>
      <dsp:spPr>
        <a:xfrm rot="19010637">
          <a:off x="4154391" y="1793027"/>
          <a:ext cx="1235840" cy="17898"/>
        </a:xfrm>
        <a:custGeom>
          <a:avLst/>
          <a:gdLst/>
          <a:ahLst/>
          <a:cxnLst/>
          <a:rect l="0" t="0" r="0" b="0"/>
          <a:pathLst>
            <a:path>
              <a:moveTo>
                <a:pt x="0" y="8949"/>
              </a:moveTo>
              <a:lnTo>
                <a:pt x="1235840"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9010637">
        <a:off x="4741415" y="1771080"/>
        <a:ext cx="61792" cy="61792"/>
      </dsp:txXfrm>
    </dsp:sp>
    <dsp:sp modelId="{9224EA18-4FE7-457B-B344-D12D83406B3E}">
      <dsp:nvSpPr>
        <dsp:cNvPr id="0" name=""/>
        <dsp:cNvSpPr/>
      </dsp:nvSpPr>
      <dsp:spPr>
        <a:xfrm>
          <a:off x="4905086" y="571494"/>
          <a:ext cx="1419513" cy="8810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Regional Planning Councils</a:t>
          </a:r>
          <a:endParaRPr lang="en-US" sz="1600" kern="1200" dirty="0"/>
        </a:p>
      </dsp:txBody>
      <dsp:txXfrm>
        <a:off x="4905086" y="571494"/>
        <a:ext cx="1419513" cy="881015"/>
      </dsp:txXfrm>
    </dsp:sp>
    <dsp:sp modelId="{CD9BF87E-683E-48D0-9F1B-D3DC28B8B9E5}">
      <dsp:nvSpPr>
        <dsp:cNvPr id="0" name=""/>
        <dsp:cNvSpPr/>
      </dsp:nvSpPr>
      <dsp:spPr>
        <a:xfrm rot="20649447">
          <a:off x="4400054" y="2269105"/>
          <a:ext cx="829152" cy="17898"/>
        </a:xfrm>
        <a:custGeom>
          <a:avLst/>
          <a:gdLst/>
          <a:ahLst/>
          <a:cxnLst/>
          <a:rect l="0" t="0" r="0" b="0"/>
          <a:pathLst>
            <a:path>
              <a:moveTo>
                <a:pt x="0" y="8949"/>
              </a:moveTo>
              <a:lnTo>
                <a:pt x="829152"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20649447">
        <a:off x="4793901" y="2257326"/>
        <a:ext cx="41457" cy="41457"/>
      </dsp:txXfrm>
    </dsp:sp>
    <dsp:sp modelId="{EBE50375-4CBD-46DB-9EEC-41778A9DC662}">
      <dsp:nvSpPr>
        <dsp:cNvPr id="0" name=""/>
        <dsp:cNvSpPr/>
      </dsp:nvSpPr>
      <dsp:spPr>
        <a:xfrm>
          <a:off x="5112634" y="1562094"/>
          <a:ext cx="1592965" cy="8107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Local Government</a:t>
          </a:r>
          <a:endParaRPr lang="en-US" sz="1600" kern="1200" dirty="0"/>
        </a:p>
      </dsp:txBody>
      <dsp:txXfrm>
        <a:off x="5112634" y="1562094"/>
        <a:ext cx="1592965" cy="810747"/>
      </dsp:txXfrm>
    </dsp:sp>
    <dsp:sp modelId="{4A29A62E-79C7-4EB1-A978-9DD2C9BEEDF4}">
      <dsp:nvSpPr>
        <dsp:cNvPr id="0" name=""/>
        <dsp:cNvSpPr/>
      </dsp:nvSpPr>
      <dsp:spPr>
        <a:xfrm rot="523053">
          <a:off x="4421093" y="2625539"/>
          <a:ext cx="938901" cy="17898"/>
        </a:xfrm>
        <a:custGeom>
          <a:avLst/>
          <a:gdLst/>
          <a:ahLst/>
          <a:cxnLst/>
          <a:rect l="0" t="0" r="0" b="0"/>
          <a:pathLst>
            <a:path>
              <a:moveTo>
                <a:pt x="0" y="8949"/>
              </a:moveTo>
              <a:lnTo>
                <a:pt x="938901"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523053">
        <a:off x="4867071" y="2611016"/>
        <a:ext cx="46945" cy="46945"/>
      </dsp:txXfrm>
    </dsp:sp>
    <dsp:sp modelId="{7633E853-5A9F-4884-A2D2-BF38EF57520B}">
      <dsp:nvSpPr>
        <dsp:cNvPr id="0" name=""/>
        <dsp:cNvSpPr/>
      </dsp:nvSpPr>
      <dsp:spPr>
        <a:xfrm>
          <a:off x="5333753" y="2400297"/>
          <a:ext cx="1346368" cy="8107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Businesses</a:t>
          </a:r>
          <a:endParaRPr lang="en-US" sz="1600" kern="1200" dirty="0"/>
        </a:p>
      </dsp:txBody>
      <dsp:txXfrm>
        <a:off x="5333753" y="2400297"/>
        <a:ext cx="1346368" cy="810747"/>
      </dsp:txXfrm>
    </dsp:sp>
    <dsp:sp modelId="{78241B9D-FCA7-48A3-AAF9-3DB8BA263EDC}">
      <dsp:nvSpPr>
        <dsp:cNvPr id="0" name=""/>
        <dsp:cNvSpPr/>
      </dsp:nvSpPr>
      <dsp:spPr>
        <a:xfrm rot="1942731">
          <a:off x="4278618" y="3018495"/>
          <a:ext cx="1152027" cy="17898"/>
        </a:xfrm>
        <a:custGeom>
          <a:avLst/>
          <a:gdLst/>
          <a:ahLst/>
          <a:cxnLst/>
          <a:rect l="0" t="0" r="0" b="0"/>
          <a:pathLst>
            <a:path>
              <a:moveTo>
                <a:pt x="0" y="8949"/>
              </a:moveTo>
              <a:lnTo>
                <a:pt x="1152027"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942731">
        <a:off x="4825831" y="2998644"/>
        <a:ext cx="57601" cy="57601"/>
      </dsp:txXfrm>
    </dsp:sp>
    <dsp:sp modelId="{8B2D3644-EF35-4F46-A8FE-0EF06D5FC13D}">
      <dsp:nvSpPr>
        <dsp:cNvPr id="0" name=""/>
        <dsp:cNvSpPr/>
      </dsp:nvSpPr>
      <dsp:spPr>
        <a:xfrm>
          <a:off x="5079913" y="3238492"/>
          <a:ext cx="1493672" cy="8107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Concerned Citizens</a:t>
          </a:r>
          <a:endParaRPr lang="en-US" sz="1600" kern="1200" dirty="0"/>
        </a:p>
      </dsp:txBody>
      <dsp:txXfrm>
        <a:off x="5079913" y="3238492"/>
        <a:ext cx="1493672" cy="810747"/>
      </dsp:txXfrm>
    </dsp:sp>
    <dsp:sp modelId="{EE269061-BA4F-42B3-A663-9F1C939DBD50}">
      <dsp:nvSpPr>
        <dsp:cNvPr id="0" name=""/>
        <dsp:cNvSpPr/>
      </dsp:nvSpPr>
      <dsp:spPr>
        <a:xfrm rot="3985011">
          <a:off x="3863677" y="3359934"/>
          <a:ext cx="1081243" cy="17898"/>
        </a:xfrm>
        <a:custGeom>
          <a:avLst/>
          <a:gdLst/>
          <a:ahLst/>
          <a:cxnLst/>
          <a:rect l="0" t="0" r="0" b="0"/>
          <a:pathLst>
            <a:path>
              <a:moveTo>
                <a:pt x="0" y="8949"/>
              </a:moveTo>
              <a:lnTo>
                <a:pt x="1081243"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3985011">
        <a:off x="4377267" y="3341852"/>
        <a:ext cx="54062" cy="54062"/>
      </dsp:txXfrm>
    </dsp:sp>
    <dsp:sp modelId="{CDBCB4C7-4F6E-4EB5-A62E-0ADDC9652648}">
      <dsp:nvSpPr>
        <dsp:cNvPr id="0" name=""/>
        <dsp:cNvSpPr/>
      </dsp:nvSpPr>
      <dsp:spPr>
        <a:xfrm>
          <a:off x="3898864" y="3856659"/>
          <a:ext cx="1790657" cy="8107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Economic Development Councils</a:t>
          </a:r>
          <a:endParaRPr lang="en-US" sz="1600" kern="1200" dirty="0"/>
        </a:p>
      </dsp:txBody>
      <dsp:txXfrm>
        <a:off x="3898864" y="3856659"/>
        <a:ext cx="1790657" cy="810747"/>
      </dsp:txXfrm>
    </dsp:sp>
    <dsp:sp modelId="{CF9D7E5F-9176-4D4B-AD14-24FA618A0BC8}">
      <dsp:nvSpPr>
        <dsp:cNvPr id="0" name=""/>
        <dsp:cNvSpPr/>
      </dsp:nvSpPr>
      <dsp:spPr>
        <a:xfrm rot="6390612">
          <a:off x="3187110" y="3421780"/>
          <a:ext cx="1126804" cy="17898"/>
        </a:xfrm>
        <a:custGeom>
          <a:avLst/>
          <a:gdLst/>
          <a:ahLst/>
          <a:cxnLst/>
          <a:rect l="0" t="0" r="0" b="0"/>
          <a:pathLst>
            <a:path>
              <a:moveTo>
                <a:pt x="0" y="8949"/>
              </a:moveTo>
              <a:lnTo>
                <a:pt x="1126804"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6390612">
        <a:off x="3722342" y="3402559"/>
        <a:ext cx="56340" cy="56340"/>
      </dsp:txXfrm>
    </dsp:sp>
    <dsp:sp modelId="{BBAC7A89-1C73-4408-891F-C37335A2D3B5}">
      <dsp:nvSpPr>
        <dsp:cNvPr id="0" name=""/>
        <dsp:cNvSpPr/>
      </dsp:nvSpPr>
      <dsp:spPr>
        <a:xfrm>
          <a:off x="2895601" y="3962393"/>
          <a:ext cx="1154334" cy="8107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Utilities</a:t>
          </a:r>
          <a:endParaRPr lang="en-US" sz="1600" kern="1200" dirty="0"/>
        </a:p>
      </dsp:txBody>
      <dsp:txXfrm>
        <a:off x="2895601" y="3962393"/>
        <a:ext cx="1154334" cy="810747"/>
      </dsp:txXfrm>
    </dsp:sp>
    <dsp:sp modelId="{F0ED6A35-257D-4713-816B-0CE3802776C7}">
      <dsp:nvSpPr>
        <dsp:cNvPr id="0" name=""/>
        <dsp:cNvSpPr/>
      </dsp:nvSpPr>
      <dsp:spPr>
        <a:xfrm rot="8309268">
          <a:off x="2687049" y="3153959"/>
          <a:ext cx="1183917" cy="17898"/>
        </a:xfrm>
        <a:custGeom>
          <a:avLst/>
          <a:gdLst/>
          <a:ahLst/>
          <a:cxnLst/>
          <a:rect l="0" t="0" r="0" b="0"/>
          <a:pathLst>
            <a:path>
              <a:moveTo>
                <a:pt x="0" y="8949"/>
              </a:moveTo>
              <a:lnTo>
                <a:pt x="1183917"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8309268">
        <a:off x="3249410" y="3133310"/>
        <a:ext cx="59195" cy="59195"/>
      </dsp:txXfrm>
    </dsp:sp>
    <dsp:sp modelId="{F40798A3-9495-4CCB-B828-71F33A8274DB}">
      <dsp:nvSpPr>
        <dsp:cNvPr id="0" name=""/>
        <dsp:cNvSpPr/>
      </dsp:nvSpPr>
      <dsp:spPr>
        <a:xfrm>
          <a:off x="1600200" y="3505203"/>
          <a:ext cx="1668170" cy="8107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Environment Groups</a:t>
          </a:r>
          <a:endParaRPr lang="en-US" sz="1600" kern="1200" dirty="0"/>
        </a:p>
      </dsp:txBody>
      <dsp:txXfrm>
        <a:off x="1600200" y="3505203"/>
        <a:ext cx="1668170" cy="810747"/>
      </dsp:txXfrm>
    </dsp:sp>
    <dsp:sp modelId="{AF848E63-D110-4C73-92BF-9736E996E51D}">
      <dsp:nvSpPr>
        <dsp:cNvPr id="0" name=""/>
        <dsp:cNvSpPr/>
      </dsp:nvSpPr>
      <dsp:spPr>
        <a:xfrm rot="9620289">
          <a:off x="2465717" y="2833537"/>
          <a:ext cx="1213753" cy="17898"/>
        </a:xfrm>
        <a:custGeom>
          <a:avLst/>
          <a:gdLst/>
          <a:ahLst/>
          <a:cxnLst/>
          <a:rect l="0" t="0" r="0" b="0"/>
          <a:pathLst>
            <a:path>
              <a:moveTo>
                <a:pt x="0" y="8949"/>
              </a:moveTo>
              <a:lnTo>
                <a:pt x="1213753"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9620289">
        <a:off x="3042250" y="2812143"/>
        <a:ext cx="60687" cy="60687"/>
      </dsp:txXfrm>
    </dsp:sp>
    <dsp:sp modelId="{8B4453CF-D0C5-4A35-B988-F4E3AD0F82FD}">
      <dsp:nvSpPr>
        <dsp:cNvPr id="0" name=""/>
        <dsp:cNvSpPr/>
      </dsp:nvSpPr>
      <dsp:spPr>
        <a:xfrm>
          <a:off x="1447791" y="2819403"/>
          <a:ext cx="1109727" cy="8107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Solar Industry</a:t>
          </a:r>
          <a:endParaRPr lang="en-US" sz="1600" kern="1200" dirty="0"/>
        </a:p>
      </dsp:txBody>
      <dsp:txXfrm>
        <a:off x="1447791" y="2819403"/>
        <a:ext cx="1109727" cy="810747"/>
      </dsp:txXfrm>
    </dsp:sp>
    <dsp:sp modelId="{573B6130-3A71-4ABC-BB73-0319994AE7E5}">
      <dsp:nvSpPr>
        <dsp:cNvPr id="0" name=""/>
        <dsp:cNvSpPr/>
      </dsp:nvSpPr>
      <dsp:spPr>
        <a:xfrm rot="11113560">
          <a:off x="2508832" y="2405216"/>
          <a:ext cx="1115623" cy="17898"/>
        </a:xfrm>
        <a:custGeom>
          <a:avLst/>
          <a:gdLst/>
          <a:ahLst/>
          <a:cxnLst/>
          <a:rect l="0" t="0" r="0" b="0"/>
          <a:pathLst>
            <a:path>
              <a:moveTo>
                <a:pt x="0" y="8949"/>
              </a:moveTo>
              <a:lnTo>
                <a:pt x="1115623"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1113560">
        <a:off x="3038753" y="2386275"/>
        <a:ext cx="55781" cy="55781"/>
      </dsp:txXfrm>
    </dsp:sp>
    <dsp:sp modelId="{8CF41AF3-993F-4AE0-A2E2-E07C9C979908}">
      <dsp:nvSpPr>
        <dsp:cNvPr id="0" name=""/>
        <dsp:cNvSpPr/>
      </dsp:nvSpPr>
      <dsp:spPr>
        <a:xfrm>
          <a:off x="1371602" y="1828797"/>
          <a:ext cx="1142870" cy="9651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State Energy Office</a:t>
          </a:r>
          <a:endParaRPr lang="en-US" sz="1400" kern="1200" dirty="0"/>
        </a:p>
      </dsp:txBody>
      <dsp:txXfrm>
        <a:off x="1371602" y="1828797"/>
        <a:ext cx="1142870" cy="965195"/>
      </dsp:txXfrm>
    </dsp:sp>
    <dsp:sp modelId="{A1B9CC99-E139-41CF-93A1-7A0CA76E61CD}">
      <dsp:nvSpPr>
        <dsp:cNvPr id="0" name=""/>
        <dsp:cNvSpPr/>
      </dsp:nvSpPr>
      <dsp:spPr>
        <a:xfrm rot="12565359">
          <a:off x="2397681" y="1959034"/>
          <a:ext cx="1362952" cy="17898"/>
        </a:xfrm>
        <a:custGeom>
          <a:avLst/>
          <a:gdLst/>
          <a:ahLst/>
          <a:cxnLst/>
          <a:rect l="0" t="0" r="0" b="0"/>
          <a:pathLst>
            <a:path>
              <a:moveTo>
                <a:pt x="0" y="8949"/>
              </a:moveTo>
              <a:lnTo>
                <a:pt x="1362952"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2565359">
        <a:off x="3045083" y="1933910"/>
        <a:ext cx="68147" cy="68147"/>
      </dsp:txXfrm>
    </dsp:sp>
    <dsp:sp modelId="{402C1A50-B2C6-48E5-85CC-8B18554D2DCB}">
      <dsp:nvSpPr>
        <dsp:cNvPr id="0" name=""/>
        <dsp:cNvSpPr/>
      </dsp:nvSpPr>
      <dsp:spPr>
        <a:xfrm>
          <a:off x="1727116" y="1028697"/>
          <a:ext cx="810747" cy="8107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Banks</a:t>
          </a:r>
          <a:endParaRPr lang="en-US" sz="1600" kern="1200" dirty="0"/>
        </a:p>
      </dsp:txBody>
      <dsp:txXfrm>
        <a:off x="1727116" y="1028697"/>
        <a:ext cx="810747" cy="810747"/>
      </dsp:txXfrm>
    </dsp:sp>
    <dsp:sp modelId="{1FB65FC6-9DE4-491E-B186-B08DCB7C30FD}">
      <dsp:nvSpPr>
        <dsp:cNvPr id="0" name=""/>
        <dsp:cNvSpPr/>
      </dsp:nvSpPr>
      <dsp:spPr>
        <a:xfrm rot="14103531">
          <a:off x="2861431" y="1674753"/>
          <a:ext cx="1185479" cy="17898"/>
        </a:xfrm>
        <a:custGeom>
          <a:avLst/>
          <a:gdLst/>
          <a:ahLst/>
          <a:cxnLst/>
          <a:rect l="0" t="0" r="0" b="0"/>
          <a:pathLst>
            <a:path>
              <a:moveTo>
                <a:pt x="0" y="8949"/>
              </a:moveTo>
              <a:lnTo>
                <a:pt x="1185479" y="89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4103531">
        <a:off x="3424534" y="1654065"/>
        <a:ext cx="59273" cy="59273"/>
      </dsp:txXfrm>
    </dsp:sp>
    <dsp:sp modelId="{1773A98B-CFA1-4AC6-836A-8416AE0FC7E5}">
      <dsp:nvSpPr>
        <dsp:cNvPr id="0" name=""/>
        <dsp:cNvSpPr/>
      </dsp:nvSpPr>
      <dsp:spPr>
        <a:xfrm>
          <a:off x="2184314" y="419092"/>
          <a:ext cx="1339055" cy="8107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Attorneys</a:t>
          </a:r>
          <a:endParaRPr lang="en-US" sz="1600" kern="1200" dirty="0"/>
        </a:p>
      </dsp:txBody>
      <dsp:txXfrm>
        <a:off x="2184314" y="419092"/>
        <a:ext cx="1339055" cy="81074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default#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4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8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pitchFamily="34" charset="0"/>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pitchFamily="34" charset="0"/>
                <a:cs typeface="+mn-cs"/>
              </a:defRPr>
            </a:lvl1pPr>
          </a:lstStyle>
          <a:p>
            <a:pPr>
              <a:defRPr/>
            </a:pPr>
            <a:fld id="{2EAD5FEC-9502-4718-8374-A53FC49A073F}" type="datetimeFigureOut">
              <a:rPr lang="en-US"/>
              <a:pPr>
                <a:defRPr/>
              </a:pPr>
              <a:t>10/24/2011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pitchFamily="34" charset="0"/>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atin typeface="Arial" pitchFamily="34" charset="0"/>
                <a:cs typeface="+mn-cs"/>
              </a:defRPr>
            </a:lvl1pPr>
          </a:lstStyle>
          <a:p>
            <a:pPr>
              <a:defRPr/>
            </a:pPr>
            <a:fld id="{48C65DF8-2559-43CF-8C7F-DFE18A2F044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D7EB7EF8-635C-4D16-AF4F-0C26EBC164A9}" type="datetimeFigureOut">
              <a:rPr lang="en-US"/>
              <a:pPr>
                <a:defRPr/>
              </a:pPr>
              <a:t>10/24/2011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1B274BEA-419B-4CF5-99F2-1BA46C12684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utahcleanenergy.org/files/u1/uture_Solar_Salt_Lake_Implementation_Plan_SM.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maps.google.com/support/bin/static.py?hl=en&amp;page=guide.cs&amp;guide=21670&amp;topic=21676&amp;from=21676&amp;rd=2"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solarnoworegon.org/"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sustainableportland.org/bps/index.cfm?c=43478"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youtube.com/watch?v=HLHlzLVY9gA"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admin.naco.org/research/pubs/Documents/County%20Management%20and%20Structure/Research%20County%20Management%20and%20Structure/Best%20Practices%20Urban%20Sustainability.pdf" TargetMode="External"/><Relationship Id="rId4" Type="http://schemas.openxmlformats.org/officeDocument/2006/relationships/hyperlink" Target="http://www.gosolarmarin.com/index.html"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olarmap.drcog.or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nabcep.org/"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www.dsireusa.org/solar/solarpolicyguide/?id=23"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Rot="1" noChangeAspect="1" noTextEdit="1"/>
          </p:cNvSpPr>
          <p:nvPr>
            <p:ph type="sldImg"/>
          </p:nvPr>
        </p:nvSpPr>
        <p:spPr bwMode="auto">
          <a:noFill/>
          <a:ln>
            <a:solidFill>
              <a:srgbClr val="000000"/>
            </a:solidFill>
            <a:miter lim="800000"/>
            <a:headEnd/>
            <a:tailEnd/>
          </a:ln>
        </p:spPr>
      </p:sp>
      <p:sp>
        <p:nvSpPr>
          <p:cNvPr id="90115" name="Rectangle 8"/>
          <p:cNvSpPr>
            <a:spLocks noGrp="1"/>
          </p:cNvSpPr>
          <p:nvPr>
            <p:ph type="body" idx="1"/>
          </p:nvPr>
        </p:nvSpPr>
        <p:spPr bwMode="auto">
          <a:noFill/>
        </p:spPr>
        <p:txBody>
          <a:bodyPr wrap="square" numCol="1" anchor="t" anchorCtr="0" compatLnSpc="1">
            <a:prstTxWarp prst="textNoShape">
              <a:avLst/>
            </a:prstTxWarp>
          </a:bodyPr>
          <a:lstStyle/>
          <a:p>
            <a:r>
              <a:rPr lang="en-US" smtClean="0"/>
              <a:t>Good Morning, everyone. Welcome to our program today. My name is Casey Johnston, from ICLEI… I am the official convener of today’s workshop; bringing you several experts and testimonials on how to catalyze solar development in the regions that you come from around the country.   </a:t>
            </a:r>
          </a:p>
        </p:txBody>
      </p:sp>
      <p:sp>
        <p:nvSpPr>
          <p:cNvPr id="158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6E30CF9-229C-4609-9087-64931DD5D1DD}" type="slidenum">
              <a:rPr lang="en-US" smtClean="0">
                <a:solidFill>
                  <a:prstClr val="black"/>
                </a:solidFill>
              </a:rPr>
              <a:pPr>
                <a:defRPr/>
              </a:pPr>
              <a:t>1</a:t>
            </a:fld>
            <a:endParaRPr lang="en-US"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F154812A-60F1-45F5-AA13-111DFD2DC5AD}"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Rot="1" noChangeAspect="1" noTextEdit="1"/>
          </p:cNvSpPr>
          <p:nvPr>
            <p:ph type="sldImg"/>
          </p:nvPr>
        </p:nvSpPr>
        <p:spPr bwMode="auto">
          <a:noFill/>
          <a:ln>
            <a:solidFill>
              <a:srgbClr val="000000"/>
            </a:solidFill>
            <a:miter lim="800000"/>
            <a:headEnd/>
            <a:tailEnd/>
          </a:ln>
        </p:spPr>
      </p:sp>
      <p:sp>
        <p:nvSpPr>
          <p:cNvPr id="100355"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The three prevalent solar technologies that have been developed to convert the sun’s resources into usable energy are photovoltaics, concentrating solar power, and solar heating &amp; cooling/solar hot water (commonly referred to as ‘solar thermal’). </a:t>
            </a:r>
          </a:p>
          <a:p>
            <a:endParaRPr lang="en-US" smtClean="0"/>
          </a:p>
          <a:p>
            <a:r>
              <a:rPr lang="en-US" smtClean="0"/>
              <a:t>Photovoltaics use the sun’s light to create direct current electricity. </a:t>
            </a:r>
          </a:p>
          <a:p>
            <a:r>
              <a:rPr lang="en-US" smtClean="0"/>
              <a:t>Concentrating solar power uses the sun’s light to create thermal energy. CSP is also sometimes called CST or concentrating solar thermal. It also creates electricity.</a:t>
            </a:r>
          </a:p>
          <a:p>
            <a:r>
              <a:rPr lang="en-US" smtClean="0"/>
              <a:t>Solar thermal applications take the sun’s heat and transfer it directly to air or fluids for a variety of purposes. </a:t>
            </a:r>
          </a:p>
          <a:p>
            <a:endParaRPr lang="en-US" smtClean="0"/>
          </a:p>
          <a:p>
            <a:r>
              <a:rPr lang="en-US" smtClean="0"/>
              <a:t>We’ll explore these three technologies in just a little more detail.</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Rot="1" noChangeAspect="1" noTextEdit="1"/>
          </p:cNvSpPr>
          <p:nvPr>
            <p:ph type="sldImg"/>
          </p:nvPr>
        </p:nvSpPr>
        <p:spPr bwMode="auto">
          <a:noFill/>
          <a:ln>
            <a:solidFill>
              <a:srgbClr val="000000"/>
            </a:solidFill>
            <a:miter lim="800000"/>
            <a:headEnd/>
            <a:tailEnd/>
          </a:ln>
        </p:spPr>
      </p:sp>
      <p:sp>
        <p:nvSpPr>
          <p:cNvPr id="101379"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Details about specific types of PV are included in the Appendix.</a:t>
            </a:r>
          </a:p>
          <a:p>
            <a:r>
              <a:rPr lang="en-US" smtClean="0"/>
              <a:t>Building-integrated photovoltaics (BIPV) are PV materials that are used to replace conventional building materials in parts of the building envelope such as the roof, skylights, or facades. They are increasingly being incorporated into the construction of new buildings as a principal or ancillary source of electrical power, although existing buildings may be retrofitted with BIPV modules as well.</a:t>
            </a:r>
          </a:p>
          <a:p>
            <a:endParaRPr lang="en-US" smtClean="0"/>
          </a:p>
          <a:p>
            <a:r>
              <a:rPr lang="en-US" smtClean="0"/>
              <a:t>The advantage of integrated photovoltaics over more common non-integrated systems is that the initial cost can be offset by reducing the amount spent on building materials and labor that would normally be used to construct the part of the building that the BIPV modules replace. These advantages make BIPV one of the fastest growing segments of the photovoltaic industry.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Rot="1" noChangeAspect="1" noTextEdit="1"/>
          </p:cNvSpPr>
          <p:nvPr>
            <p:ph type="sldImg"/>
          </p:nvPr>
        </p:nvSpPr>
        <p:spPr bwMode="auto">
          <a:noFill/>
          <a:ln>
            <a:solidFill>
              <a:srgbClr val="000000"/>
            </a:solidFill>
            <a:miter lim="800000"/>
            <a:headEnd/>
            <a:tailEnd/>
          </a:ln>
        </p:spPr>
      </p:sp>
      <p:sp>
        <p:nvSpPr>
          <p:cNvPr id="102403"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Concentrated solar power (CSP) are systems that use lenses or mirrors to concentrate a large area of sunlight, or solar thermal energy, onto a small area. Electrical power is produced when the concentrated light is converted to heat which drives a heat engine (usually a steam turbine) connected to an electrical power generator. CSP works best in the desert where there is lots of direct sunlight, typically in the southwest region of the U.S.</a:t>
            </a:r>
          </a:p>
          <a:p>
            <a:r>
              <a:rPr lang="en-US" smtClean="0"/>
              <a:t>CSP should not be confused with photovoltaics, where solar power is directly converted to electricity without the use of steam turbines. The concentration of sunlight onto photovoltaic surfaces, similar to CSP, is known as concentrated photovoltaics (CPV).</a:t>
            </a:r>
          </a:p>
          <a:p>
            <a:r>
              <a:rPr lang="en-US" smtClean="0"/>
              <a:t>A study done by Greenpeace International, the European Solar Thermal Electricity Association, and the International Energy Agency's SolarPACES group investigated the potential and future of concentrated solar power. The study found that concentrated solar power could account for up to 25% of the world's energy needs by 2050. The increase in investment would be from 2 billion euros worldwide to 92.5 billion euros in that time period. Spain is the leader in concentrated solar power technology, with more than 50 projects approved by the government in the works. Also, it exports its technology, further increasing the technology's stake in energy worldwide. Because of the nature of the technology needing a desert like area, experts predicted the biggest growth in places like Africa, Mexico, the southwest United States. The study examined three different outcomes for this technology: no increases in CSP technology, investment continuing as it has been in Spain and the US, and finally the true potential of CSP without any barriers on its growth. </a:t>
            </a:r>
            <a:br>
              <a:rPr lang="en-US" smtClean="0"/>
            </a:br>
            <a:endParaRPr lang="en-US" smtClean="0"/>
          </a:p>
          <a:p>
            <a:r>
              <a:rPr lang="en-US"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Rot="1" noChangeAspect="1" noTextEdit="1"/>
          </p:cNvSpPr>
          <p:nvPr>
            <p:ph type="sldImg"/>
          </p:nvPr>
        </p:nvSpPr>
        <p:spPr bwMode="auto">
          <a:noFill/>
          <a:ln>
            <a:solidFill>
              <a:srgbClr val="000000"/>
            </a:solidFill>
            <a:miter lim="800000"/>
            <a:headEnd/>
            <a:tailEnd/>
          </a:ln>
        </p:spPr>
      </p:sp>
      <p:sp>
        <p:nvSpPr>
          <p:cNvPr id="103427"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The solar heating &amp; cooling/solar hot water energy is the direct transfer of heat to fluids or air for residential, business and industrial uses. Solar pool heating uses low temperature solar collectors to heat swimming pool water and is probably the most cost effective solar application of this type. Domestic hot water applications on homes and businesses are also very cost effective and have been around for centuries! Process hot water, space heating and solar assisted cooling are more advanced solar technologies and incorporate higher temperature collectors and combine them with other mechanical equipment for the desired end use. [and here we see some examples of these technologies…]</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p:cNvSpPr>
            <a:spLocks noGrp="1" noRot="1" noChangeAspect="1" noTextEdit="1"/>
          </p:cNvSpPr>
          <p:nvPr>
            <p:ph type="sldImg"/>
          </p:nvPr>
        </p:nvSpPr>
        <p:spPr bwMode="auto">
          <a:noFill/>
          <a:ln>
            <a:solidFill>
              <a:srgbClr val="000000"/>
            </a:solidFill>
            <a:miter lim="800000"/>
            <a:headEnd/>
            <a:tailEnd/>
          </a:ln>
        </p:spPr>
      </p:sp>
      <p:sp>
        <p:nvSpPr>
          <p:cNvPr id="104451"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Technologies that take advantage of the sun’s energy to heat, cool and generate electricity have been around for many years.  </a:t>
            </a:r>
          </a:p>
          <a:p>
            <a:endParaRPr lang="en-US" smtClean="0"/>
          </a:p>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p:spPr>
      </p:sp>
      <p:sp>
        <p:nvSpPr>
          <p:cNvPr id="105475" name="Rectangle 4"/>
          <p:cNvSpPr>
            <a:spLocks noGrp="1"/>
          </p:cNvSpPr>
          <p:nvPr>
            <p:ph type="body" idx="1"/>
          </p:nvPr>
        </p:nvSpPr>
        <p:spPr bwMode="auto">
          <a:noFill/>
        </p:spPr>
        <p:txBody>
          <a:bodyPr wrap="square" numCol="1" anchor="t" anchorCtr="0" compatLnSpc="1">
            <a:prstTxWarp prst="textNoShape">
              <a:avLst/>
            </a:prstTxWarp>
          </a:bodyPr>
          <a:lstStyle/>
          <a:p>
            <a:r>
              <a:rPr lang="en-US" smtClean="0"/>
              <a:t>While our focus today will primarily be on the advantages of solar electric technologies and the trends and opportunities that exist in today’s solar market, it is important for local and regional governments to bare in mind that solar is one among many renewable sources of energy, and that the first step towards a more sustainable energy future should be exploring opportunities to adopt systems that operate more efficiently.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4"/>
          <p:cNvSpPr>
            <a:spLocks noGrp="1" noRot="1" noChangeAspect="1" noTextEdit="1"/>
          </p:cNvSpPr>
          <p:nvPr>
            <p:ph type="sldImg"/>
          </p:nvPr>
        </p:nvSpPr>
        <p:spPr bwMode="auto">
          <a:noFill/>
          <a:ln>
            <a:solidFill>
              <a:srgbClr val="000000"/>
            </a:solidFill>
            <a:miter lim="800000"/>
            <a:headEnd/>
            <a:tailEnd/>
          </a:ln>
        </p:spPr>
      </p:sp>
      <p:sp>
        <p:nvSpPr>
          <p:cNvPr id="106499" name="Rectangle 5"/>
          <p:cNvSpPr>
            <a:spLocks noGrp="1"/>
          </p:cNvSpPr>
          <p:nvPr>
            <p:ph type="body" idx="1"/>
          </p:nvPr>
        </p:nvSpPr>
        <p:spPr bwMode="auto">
          <a:noFill/>
        </p:spPr>
        <p:txBody>
          <a:bodyPr wrap="square" numCol="1" anchor="t" anchorCtr="0" compatLnSpc="1">
            <a:prstTxWarp prst="textNoShape">
              <a:avLst/>
            </a:prstTxWarp>
          </a:bodyPr>
          <a:lstStyle/>
          <a:p>
            <a:r>
              <a:rPr lang="en-US" smtClean="0"/>
              <a:t>I imagine that through the course of your work and even in your daily personal life amongst family and friends, you come across naysayers to solar – these are people who you care about (whether for personal or professional reasons or both), and I also imagine you would want to help them understand – and eventually embrace – the idea that solar offers real and positive opportunities for their community.</a:t>
            </a:r>
          </a:p>
          <a:p>
            <a:r>
              <a:rPr lang="en-US" smtClean="0"/>
              <a:t>So in this section we present look at the many benefits that solar offers to local communities. We hope that you can use this evidence-based information to present the positive attributes about solar when you return to the communities where you live and work. </a:t>
            </a:r>
          </a:p>
          <a:p>
            <a:endParaRPr lang="en-US" smtClean="0"/>
          </a:p>
          <a:p>
            <a:endParaRPr lang="en-US" smtClean="0"/>
          </a:p>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noRot="1" noChangeAspect="1" noTextEdit="1"/>
          </p:cNvSpPr>
          <p:nvPr>
            <p:ph type="sldImg"/>
          </p:nvPr>
        </p:nvSpPr>
        <p:spPr bwMode="auto">
          <a:noFill/>
          <a:ln>
            <a:solidFill>
              <a:srgbClr val="000000"/>
            </a:solidFill>
            <a:miter lim="800000"/>
            <a:headEnd/>
            <a:tailEnd/>
          </a:ln>
        </p:spPr>
      </p:sp>
      <p:sp>
        <p:nvSpPr>
          <p:cNvPr id="107523" name="Rectangle 5"/>
          <p:cNvSpPr>
            <a:spLocks noGrp="1"/>
          </p:cNvSpPr>
          <p:nvPr>
            <p:ph type="body" idx="1"/>
          </p:nvPr>
        </p:nvSpPr>
        <p:spPr bwMode="auto">
          <a:noFill/>
        </p:spPr>
        <p:txBody>
          <a:bodyPr wrap="square" numCol="1" anchor="t" anchorCtr="0" compatLnSpc="1">
            <a:prstTxWarp prst="textNoShape">
              <a:avLst/>
            </a:prstTxWarp>
          </a:bodyPr>
          <a:lstStyle/>
          <a:p>
            <a:r>
              <a:rPr lang="en-US" smtClean="0"/>
              <a:t>Solar energy is really a simple concept. It is energy that is derived from either sun’s light or the sun’s heat.  These are two very distinct processes that result in the production of either thermal energy or electrical energy. It is also possible to use both the sun’s light and heat together as you will see in later in this presentation. Energy from the sun that is converted into thermal or electrical energy.</a:t>
            </a:r>
          </a:p>
          <a:p>
            <a:endParaRPr lang="en-US" smtClean="0"/>
          </a:p>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p:cNvSpPr>
            <a:spLocks noGrp="1" noRot="1" noChangeAspect="1" noTextEdit="1"/>
          </p:cNvSpPr>
          <p:nvPr>
            <p:ph type="sldImg"/>
          </p:nvPr>
        </p:nvSpPr>
        <p:spPr bwMode="auto">
          <a:noFill/>
          <a:ln>
            <a:solidFill>
              <a:srgbClr val="000000"/>
            </a:solidFill>
            <a:miter lim="800000"/>
            <a:headEnd/>
            <a:tailEnd/>
          </a:ln>
        </p:spPr>
      </p:sp>
      <p:sp>
        <p:nvSpPr>
          <p:cNvPr id="108547" name="Rectangle 5"/>
          <p:cNvSpPr>
            <a:spLocks noGrp="1"/>
          </p:cNvSpPr>
          <p:nvPr>
            <p:ph type="body" idx="1"/>
          </p:nvPr>
        </p:nvSpPr>
        <p:spPr bwMode="auto">
          <a:noFill/>
        </p:spPr>
        <p:txBody>
          <a:bodyPr wrap="square" numCol="1" anchor="t" anchorCtr="0" compatLnSpc="1">
            <a:prstTxWarp prst="textNoShape">
              <a:avLst/>
            </a:prstTxWarp>
          </a:bodyPr>
          <a:lstStyle/>
          <a:p>
            <a:r>
              <a:rPr lang="en-US" smtClean="0"/>
              <a:t>Development of solar projects in the US has faced many different types of impediments. The next slides will highlight the most common barriers.</a:t>
            </a:r>
          </a:p>
          <a:p>
            <a:endParaRPr lang="en-US" smtClean="0"/>
          </a:p>
          <a:p>
            <a:r>
              <a:rPr lang="en-US" smtClean="0"/>
              <a:t>For future widespread development of solar power in the US, it is crucial that cities recognize and learn from barriers that have been present in other parts of the country, and develop strategies to overcome these hurdles.</a:t>
            </a:r>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Rot="1" noChangeAspect="1" noTextEdit="1"/>
          </p:cNvSpPr>
          <p:nvPr>
            <p:ph type="sldImg"/>
          </p:nvPr>
        </p:nvSpPr>
        <p:spPr bwMode="auto">
          <a:noFill/>
          <a:ln>
            <a:solidFill>
              <a:srgbClr val="000000"/>
            </a:solidFill>
            <a:miter lim="800000"/>
            <a:headEnd/>
            <a:tailEnd/>
          </a:ln>
        </p:spPr>
      </p:sp>
      <p:sp>
        <p:nvSpPr>
          <p:cNvPr id="91139"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Andrea, Chad and I are part of the Solar America Communities program – which is a five year Department of Energy program designed to increase the use and integration of solar energy in communities across the US.  </a:t>
            </a:r>
          </a:p>
          <a:p>
            <a:endParaRPr lang="en-US" smtClean="0"/>
          </a:p>
          <a:p>
            <a:r>
              <a:rPr lang="en-US" smtClean="0"/>
              <a:t>Led by two organizations – ICLEI Local Governments for Sustainability (the organization I represent) and ICMA (also known as the International City/County Management Association) – several organizations and subject matter experts in the solar industry are all working together to bring solar best practices to communities nationwide.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Rot="1" noChangeAspect="1" noTextEdit="1"/>
          </p:cNvSpPr>
          <p:nvPr>
            <p:ph type="sldImg"/>
          </p:nvPr>
        </p:nvSpPr>
        <p:spPr bwMode="auto">
          <a:noFill/>
          <a:ln>
            <a:solidFill>
              <a:srgbClr val="000000"/>
            </a:solidFill>
            <a:miter lim="800000"/>
            <a:headEnd/>
            <a:tailEnd/>
          </a:ln>
        </p:spPr>
      </p:sp>
      <p:sp>
        <p:nvSpPr>
          <p:cNvPr id="109571" name="Rectangle 5"/>
          <p:cNvSpPr>
            <a:spLocks noGrp="1"/>
          </p:cNvSpPr>
          <p:nvPr>
            <p:ph type="body" idx="1"/>
          </p:nvPr>
        </p:nvSpPr>
        <p:spPr bwMode="auto">
          <a:noFill/>
        </p:spPr>
        <p:txBody>
          <a:bodyPr wrap="square" numCol="1" anchor="t" anchorCtr="0" compatLnSpc="1">
            <a:prstTxWarp prst="textNoShape">
              <a:avLst/>
            </a:prstTxWarp>
          </a:bodyPr>
          <a:lstStyle/>
          <a:p>
            <a:r>
              <a:rPr lang="en-US" smtClean="0"/>
              <a:t>These are some of the myths that we’ve heard as we’ve worked in the industry, including some that have come up in educational sessions like this one.</a:t>
            </a:r>
          </a:p>
          <a:p>
            <a:endParaRPr lang="en-US" smtClean="0"/>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Rot="1" noChangeAspect="1" noTextEdit="1"/>
          </p:cNvSpPr>
          <p:nvPr>
            <p:ph type="sldImg"/>
          </p:nvPr>
        </p:nvSpPr>
        <p:spPr bwMode="auto">
          <a:noFill/>
          <a:ln>
            <a:solidFill>
              <a:srgbClr val="000000"/>
            </a:solidFill>
            <a:miter lim="800000"/>
            <a:headEnd/>
            <a:tailEnd/>
          </a:ln>
        </p:spPr>
      </p:sp>
      <p:sp>
        <p:nvSpPr>
          <p:cNvPr id="110595" name="Rectangle 5"/>
          <p:cNvSpPr>
            <a:spLocks noGrp="1"/>
          </p:cNvSpPr>
          <p:nvPr>
            <p:ph type="body" idx="1"/>
          </p:nvPr>
        </p:nvSpPr>
        <p:spPr bwMode="auto">
          <a:noFill/>
        </p:spPr>
        <p:txBody>
          <a:bodyPr wrap="square" numCol="1" anchor="t" anchorCtr="0" compatLnSpc="1">
            <a:prstTxWarp prst="textNoShape">
              <a:avLst/>
            </a:prstTxWarp>
          </a:bodyPr>
          <a:lstStyle/>
          <a:p>
            <a:r>
              <a:rPr lang="en-US" smtClean="0"/>
              <a:t>In the following section, we offer scientific evidence to bust the various myths that exist about solar. You will no doubt find yourself among naysayers and others who you want to engage in discussions about bringing more solar to your community.  As the solar champions in your community, here’s messaging that we can arm you with different approaches for different stakeholders.</a:t>
            </a:r>
          </a:p>
          <a:p>
            <a:endParaRPr lang="en-US" smtClean="0"/>
          </a:p>
          <a:p>
            <a:r>
              <a:rPr lang="en-US" smtClean="0"/>
              <a:t>We hope you find this series of data and talking points as a useful tool for busting solar myths.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EC6367B1-C27C-4E1A-BCC1-AB786943DB3F}" type="slidenum">
              <a:rPr lang="en-US" sz="1200">
                <a:latin typeface="+mn-lt"/>
                <a:cs typeface="+mn-cs"/>
              </a:rPr>
              <a:pPr algn="r" fontAlgn="auto">
                <a:spcBef>
                  <a:spcPts val="0"/>
                </a:spcBef>
                <a:spcAft>
                  <a:spcPts val="0"/>
                </a:spcAft>
                <a:defRPr/>
              </a:pPr>
              <a:t>22</a:t>
            </a:fld>
            <a:endParaRPr lang="en-US" sz="1200">
              <a:latin typeface="+mn-lt"/>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Rot="1" noChangeAspect="1" noTextEdit="1"/>
          </p:cNvSpPr>
          <p:nvPr>
            <p:ph type="sldImg"/>
          </p:nvPr>
        </p:nvSpPr>
        <p:spPr bwMode="auto">
          <a:noFill/>
          <a:ln>
            <a:solidFill>
              <a:srgbClr val="000000"/>
            </a:solidFill>
            <a:miter lim="800000"/>
            <a:headEnd/>
            <a:tailEnd/>
          </a:ln>
        </p:spPr>
      </p:sp>
      <p:sp>
        <p:nvSpPr>
          <p:cNvPr id="112643" name="Rectangle 8"/>
          <p:cNvSpPr>
            <a:spLocks noGrp="1"/>
          </p:cNvSpPr>
          <p:nvPr>
            <p:ph type="body" idx="1"/>
          </p:nvPr>
        </p:nvSpPr>
        <p:spPr bwMode="auto">
          <a:noFill/>
        </p:spPr>
        <p:txBody>
          <a:bodyPr wrap="square" numCol="1" anchor="t" anchorCtr="0" compatLnSpc="1">
            <a:prstTxWarp prst="textNoShape">
              <a:avLst/>
            </a:prstTxWarp>
          </a:bodyPr>
          <a:lstStyle/>
          <a:p>
            <a:r>
              <a:rPr lang="en-US" smtClean="0"/>
              <a:t>National weighted-average system prices fell by 20.5% over the course of 2010, from</a:t>
            </a:r>
          </a:p>
          <a:p>
            <a:r>
              <a:rPr lang="en-US" smtClean="0"/>
              <a:t>$6.45/W to $5.13/W. Much of this decline was due to a shift toward larger systems,</a:t>
            </a:r>
          </a:p>
          <a:p>
            <a:r>
              <a:rPr lang="en-US" smtClean="0"/>
              <a:t>particularly utility systems, in the fourth quarter.</a:t>
            </a:r>
          </a:p>
          <a:p>
            <a:r>
              <a:rPr lang="en-US" smtClean="0"/>
              <a:t>The U.S. PV market remains highly disaggregated, resulting in a wide range of installed</a:t>
            </a:r>
          </a:p>
          <a:p>
            <a:r>
              <a:rPr lang="en-US" smtClean="0"/>
              <a:t>prices even within a given state, market segment, and quarter. Figure 2-7 displays the</a:t>
            </a:r>
          </a:p>
          <a:p>
            <a:r>
              <a:rPr lang="en-US" smtClean="0"/>
              <a:t>range of installed system prices in the fourth quarter of 2010. Residential systems</a:t>
            </a:r>
          </a:p>
          <a:p>
            <a:r>
              <a:rPr lang="en-US" smtClean="0"/>
              <a:t>were installed in certain locations (particularly Colorado and Arizona) at prices below</a:t>
            </a:r>
          </a:p>
          <a:p>
            <a:r>
              <a:rPr lang="en-US" smtClean="0"/>
              <a:t>$5.00/W, but other locations saw residential system prices over $8.00/W. Non-residential installations ranged from $4.11/W to $7.31/W. Utility installations show the most variability, largely due to the choice between low- and high-efficiency modules and between fixed and tracking mounting structures. Over time, it is possible that maturation of the U.S. market will bring more consistency to system prices both within and across states.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Rot="1" noChangeAspect="1" noTextEdit="1"/>
          </p:cNvSpPr>
          <p:nvPr>
            <p:ph type="sldImg"/>
          </p:nvPr>
        </p:nvSpPr>
        <p:spPr bwMode="auto">
          <a:noFill/>
          <a:ln>
            <a:solidFill>
              <a:srgbClr val="000000"/>
            </a:solidFill>
            <a:miter lim="800000"/>
            <a:headEnd/>
            <a:tailEnd/>
          </a:ln>
        </p:spPr>
      </p:sp>
      <p:sp>
        <p:nvSpPr>
          <p:cNvPr id="113667" name="Rectangle 5"/>
          <p:cNvSpPr>
            <a:spLocks noGrp="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Source : Break-Even Cost for Residential Photovoltaics in the United States: Key Drivers and Sensitivities </a:t>
            </a:r>
          </a:p>
          <a:p>
            <a:r>
              <a:rPr lang="en-US" smtClean="0"/>
              <a:t>Paul Denholm, Robert M. Margolis, Sean Ong, and Billy Roberts, Technical Report , NREL/TP-6A2-46909, December 2009  </a:t>
            </a:r>
          </a:p>
          <a:p>
            <a:r>
              <a:rPr lang="en-US" smtClean="0">
                <a:hlinkClick r:id="rId3"/>
              </a:rPr>
              <a:t>http://www.nrel.gov/docs/fy10osti/46909.pdf</a:t>
            </a:r>
            <a:endParaRPr lang="en-US" smtClean="0"/>
          </a:p>
          <a:p>
            <a:r>
              <a:rPr lang="en-US" smtClean="0"/>
              <a:t>Figure 6. Residential solar PV break-even cost ($/W) in 2015 using the base-case assumptions in Table 1 and the most common rate structure.</a:t>
            </a:r>
          </a:p>
          <a:p>
            <a:endParaRPr lang="en-US" smtClean="0"/>
          </a:p>
          <a:p>
            <a:r>
              <a:rPr lang="en-US" smtClean="0"/>
              <a:t>This map actually does not include state incentives, but does include the federal tax credit, modest electricity price escalation (3% total), and a carbon price of $25/ton.  </a:t>
            </a:r>
          </a:p>
          <a:p>
            <a:r>
              <a:rPr lang="en-US" smtClean="0"/>
              <a:t>The 2015 case shows a dramatic reduction in the break-even cost of PV where local incentives existed in early 2009. Alternatively, in locations where no incentives existed in early 2009, the assumed electricity price escalation increases the break-even price. In this case, 43% of residential electricity sales are in utilities where break-even conditions occur for some customers when PV system costs $4/W. At $3/W, 85% of residential electricity sales are in utilities where some customers are at break-even cost.</a:t>
            </a:r>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5"/>
          <p:cNvSpPr>
            <a:spLocks noGrp="1" noRot="1" noChangeAspect="1" noTextEdit="1"/>
          </p:cNvSpPr>
          <p:nvPr>
            <p:ph type="sldImg"/>
          </p:nvPr>
        </p:nvSpPr>
        <p:spPr bwMode="auto">
          <a:noFill/>
          <a:ln>
            <a:solidFill>
              <a:srgbClr val="000000"/>
            </a:solidFill>
            <a:miter lim="800000"/>
            <a:headEnd/>
            <a:tailEnd/>
          </a:ln>
        </p:spPr>
      </p:sp>
      <p:sp>
        <p:nvSpPr>
          <p:cNvPr id="114691"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Policies and subsidies drive price and fossil fuels receive enormous amounts of federal subsidies.</a:t>
            </a:r>
          </a:p>
          <a:p>
            <a:r>
              <a:rPr lang="en-US" smtClean="0"/>
              <a:t>See: http://www.elistore.org/Data/products/d19_07.pdf</a:t>
            </a:r>
          </a:p>
          <a:p>
            <a:endParaRPr lang="en-US" smtClean="0"/>
          </a:p>
          <a:p>
            <a:endParaRPr lang="en-US" smtClean="0"/>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674E4FA3-B23E-4B4E-A3B8-F3D3AB8A00C7}" type="slidenum">
              <a:rPr lang="en-US" sz="1200">
                <a:latin typeface="+mn-lt"/>
                <a:cs typeface="+mn-cs"/>
              </a:rPr>
              <a:pPr algn="r" fontAlgn="auto">
                <a:spcBef>
                  <a:spcPts val="0"/>
                </a:spcBef>
                <a:spcAft>
                  <a:spcPts val="0"/>
                </a:spcAft>
                <a:defRPr/>
              </a:pPr>
              <a:t>25</a:t>
            </a:fld>
            <a:endParaRPr lang="en-US" sz="1200">
              <a:latin typeface="+mn-lt"/>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F9BB3E1F-212E-4E4D-8679-0D6653F4AEC0}" type="slidenum">
              <a:rPr lang="en-US" sz="1200">
                <a:latin typeface="+mn-lt"/>
                <a:cs typeface="+mn-cs"/>
              </a:rPr>
              <a:pPr algn="r" fontAlgn="auto">
                <a:spcBef>
                  <a:spcPts val="0"/>
                </a:spcBef>
                <a:spcAft>
                  <a:spcPts val="0"/>
                </a:spcAft>
                <a:defRPr/>
              </a:pPr>
              <a:t>26</a:t>
            </a:fld>
            <a:endParaRPr lang="en-US" sz="1200">
              <a:latin typeface="+mn-lt"/>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4"/>
          <p:cNvSpPr>
            <a:spLocks noGrp="1" noRot="1" noChangeAspect="1" noTextEdit="1"/>
          </p:cNvSpPr>
          <p:nvPr>
            <p:ph type="sldImg"/>
          </p:nvPr>
        </p:nvSpPr>
        <p:spPr bwMode="auto">
          <a:noFill/>
          <a:ln>
            <a:solidFill>
              <a:srgbClr val="000000"/>
            </a:solidFill>
            <a:miter lim="800000"/>
            <a:headEnd/>
            <a:tailEnd/>
          </a:ln>
        </p:spPr>
      </p:sp>
      <p:sp>
        <p:nvSpPr>
          <p:cNvPr id="116739" name="Rectangle 5"/>
          <p:cNvSpPr>
            <a:spLocks noGrp="1"/>
          </p:cNvSpPr>
          <p:nvPr>
            <p:ph type="body" idx="1"/>
          </p:nvPr>
        </p:nvSpPr>
        <p:spPr bwMode="auto">
          <a:noFill/>
        </p:spPr>
        <p:txBody>
          <a:bodyPr wrap="square" numCol="1" anchor="t" anchorCtr="0" compatLnSpc="1">
            <a:prstTxWarp prst="textNoShape">
              <a:avLst/>
            </a:prstTxWarp>
          </a:bodyPr>
          <a:lstStyle/>
          <a:p>
            <a:r>
              <a:rPr lang="en-US" smtClean="0"/>
              <a:t>Solar has been around for 50 years….</a:t>
            </a:r>
          </a:p>
          <a:p>
            <a:r>
              <a:rPr lang="en-US" smtClean="0"/>
              <a:t>It is quite common for solar modules to carry a 20 year warranty, inverters to carry a 5-10 year warranty, and have a 2 year warranty on parts and labor.  Most incentive programs have specific installation and equipment requirements.  The federal tax credit requires that solar water heating systems be SRCC certified, or carry a comparable certification.</a:t>
            </a:r>
          </a:p>
          <a:p>
            <a:endParaRPr lang="en-US" smtClean="0"/>
          </a:p>
          <a:p>
            <a:r>
              <a:rPr lang="en-US" smtClean="0"/>
              <a:t>One additional system not included here (not used much if at all in the U.S. to our knowledge): IEC 61215 or 61646, actually incorporated into the CEC process for listing eligible equipment. For further information see the CEC equipment guidelines at the link below.</a:t>
            </a:r>
          </a:p>
          <a:p>
            <a:endParaRPr lang="en-US" smtClean="0"/>
          </a:p>
          <a:p>
            <a:r>
              <a:rPr lang="en-US" smtClean="0"/>
              <a:t>http://www.energy.ca.gov/2008publications/CEC-300-2008-007/CEC-300-2008-007-CMF.PDF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0D9E7D4B-9035-42AB-BDAD-0A4F5C303B4D}" type="slidenum">
              <a:rPr lang="en-US" sz="1200">
                <a:latin typeface="+mn-lt"/>
                <a:cs typeface="+mn-cs"/>
              </a:rPr>
              <a:pPr algn="r" fontAlgn="auto">
                <a:spcBef>
                  <a:spcPts val="0"/>
                </a:spcBef>
                <a:spcAft>
                  <a:spcPts val="0"/>
                </a:spcAft>
                <a:defRPr/>
              </a:pPr>
              <a:t>28</a:t>
            </a:fld>
            <a:endParaRPr lang="en-US" sz="1200">
              <a:latin typeface="+mn-lt"/>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4"/>
          <p:cNvSpPr>
            <a:spLocks noGrp="1" noRot="1" noChangeAspect="1" noTextEdit="1"/>
          </p:cNvSpPr>
          <p:nvPr>
            <p:ph type="sldImg"/>
          </p:nvPr>
        </p:nvSpPr>
        <p:spPr bwMode="auto">
          <a:noFill/>
          <a:ln>
            <a:solidFill>
              <a:srgbClr val="000000"/>
            </a:solidFill>
            <a:miter lim="800000"/>
            <a:headEnd/>
            <a:tailEnd/>
          </a:ln>
        </p:spPr>
      </p:sp>
      <p:sp>
        <p:nvSpPr>
          <p:cNvPr id="118787" name="Rectangle 5"/>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mtClean="0"/>
              <a:t>“Energy payback” of PV systems = 1-4 years depending on the technology used</a:t>
            </a:r>
          </a:p>
          <a:p>
            <a:pPr>
              <a:lnSpc>
                <a:spcPct val="90000"/>
              </a:lnSpc>
            </a:pPr>
            <a:r>
              <a:rPr lang="en-US" smtClean="0"/>
              <a:t>Solar facility lifetime may be ≥ 30 years</a:t>
            </a:r>
          </a:p>
          <a:p>
            <a:pPr>
              <a:lnSpc>
                <a:spcPct val="90000"/>
              </a:lnSpc>
            </a:pPr>
            <a:r>
              <a:rPr lang="en-US" smtClean="0"/>
              <a:t>Analyses vary, but recent ones suggest even shorter payback times</a:t>
            </a:r>
          </a:p>
          <a:p>
            <a:pPr>
              <a:lnSpc>
                <a:spcPct val="90000"/>
              </a:lnSpc>
            </a:pPr>
            <a:r>
              <a:rPr lang="en-US" smtClean="0"/>
              <a:t>“Energy payback” of PV systems (modules, frame, and balance of system) from 1 – 4 years depending on the technology used</a:t>
            </a:r>
          </a:p>
          <a:p>
            <a:pPr>
              <a:lnSpc>
                <a:spcPct val="90000"/>
              </a:lnSpc>
            </a:pPr>
            <a:endParaRPr lang="en-US" smtClean="0"/>
          </a:p>
          <a:p>
            <a:pPr>
              <a:lnSpc>
                <a:spcPct val="90000"/>
              </a:lnSpc>
            </a:pPr>
            <a:r>
              <a:rPr lang="en-US" smtClean="0"/>
              <a:t>NREL FAQ: http://www.nrel.gov/docs/fy05osti/37322.pdf  (FAQ is from 2004, but it stands to reason that as module efficiency increases and manufacturing efficiency increases, the payback numbers would fall lower still.) For ground mounts, one calculation of the payback for the ground mounting system (concrete foundations and heavy framing) was 3 -5 months, about the same as the mounting systems for Energy payback estimates for rooftop PV systems are 4, 3, 2, and 1 years: 4 years for systems using current multicrystalline-silicon PV modules, 3 years for current thin-film modules, 2 years for anticipated multicrystalline modules, and 1 year for anticipated thin-film modules (see Figure 1). With energy paybacks of 1 to 4 years and assumed life expectancies of 30 years, 87% to 97% of the energy that PV systems generate won’t be plagued by pollution, greenhouse gases, and depletion of resources.</a:t>
            </a:r>
          </a:p>
          <a:p>
            <a:pPr>
              <a:lnSpc>
                <a:spcPct val="90000"/>
              </a:lnSpc>
            </a:pPr>
            <a:endParaRPr lang="en-US" smtClean="0"/>
          </a:p>
          <a:p>
            <a:pPr>
              <a:lnSpc>
                <a:spcPct val="90000"/>
              </a:lnSpc>
            </a:pPr>
            <a:r>
              <a:rPr lang="en-US" smtClean="0"/>
              <a:t>Based on models and real data, the idea that PV cannot pay back its energy investment is simply a myth. Indeed, researchers Dones and Frischknecht found that PV-systems fabrication and fossil fuel energy production have similar energy payback periods (including costs for mining, transportation, refining, and construction).</a:t>
            </a:r>
          </a:p>
          <a:p>
            <a:pPr>
              <a:lnSpc>
                <a:spcPct val="90000"/>
              </a:lnSpc>
            </a:pPr>
            <a:endParaRPr lang="en-US" smtClean="0"/>
          </a:p>
          <a:p>
            <a:pPr>
              <a:lnSpc>
                <a:spcPct val="90000"/>
              </a:lnSpc>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6"/>
          <p:cNvSpPr>
            <a:spLocks noGrp="1" noRot="1" noChangeAspect="1" noTextEdit="1"/>
          </p:cNvSpPr>
          <p:nvPr>
            <p:ph type="sldImg"/>
          </p:nvPr>
        </p:nvSpPr>
        <p:spPr bwMode="auto">
          <a:noFill/>
          <a:ln>
            <a:solidFill>
              <a:srgbClr val="000000"/>
            </a:solidFill>
            <a:miter lim="800000"/>
            <a:headEnd/>
            <a:tailEnd/>
          </a:ln>
        </p:spPr>
      </p:sp>
      <p:sp>
        <p:nvSpPr>
          <p:cNvPr id="92163"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Just to give you a little background, the Solar America Communities program was inspired by the highly successful Solar America Cities program where the Department of Energy competitively selected 25 US cities in diverse regions throughout the country as Solar America Cities.  This program began in 2007 and is still in operation.  </a:t>
            </a:r>
          </a:p>
          <a:p>
            <a:endParaRPr lang="en-US" smtClean="0"/>
          </a:p>
          <a:p>
            <a:r>
              <a:rPr lang="en-US" smtClean="0"/>
              <a:t>Based on the success of its partnerships with these cities,  DOE decided to expand the program to conduct outreach to many more local governments throughout the country to share the lessons learned and best practices from the partner cities. As the Solar America Cities program evolved to include this new outreach effort , the program was renamed Solar America Communities to reflect DOE’s commitment to supporting solar initiatives in all types of local jurisdictions, including cities and counties.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116FE027-4A88-4F23-B440-3A431A58654E}" type="slidenum">
              <a:rPr lang="en-US" sz="1200">
                <a:latin typeface="+mn-lt"/>
                <a:cs typeface="+mn-cs"/>
              </a:rPr>
              <a:pPr algn="r" fontAlgn="auto">
                <a:spcBef>
                  <a:spcPts val="0"/>
                </a:spcBef>
                <a:spcAft>
                  <a:spcPts val="0"/>
                </a:spcAft>
                <a:defRPr/>
              </a:pPr>
              <a:t>30</a:t>
            </a:fld>
            <a:endParaRPr lang="en-US" sz="1200">
              <a:latin typeface="+mn-lt"/>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p:cNvSpPr>
            <a:spLocks noGrp="1" noRot="1" noChangeAspect="1" noTextEdit="1"/>
          </p:cNvSpPr>
          <p:nvPr>
            <p:ph type="sldImg"/>
          </p:nvPr>
        </p:nvSpPr>
        <p:spPr bwMode="auto">
          <a:noFill/>
          <a:ln>
            <a:solidFill>
              <a:srgbClr val="000000"/>
            </a:solidFill>
            <a:miter lim="800000"/>
            <a:headEnd/>
            <a:tailEnd/>
          </a:ln>
        </p:spPr>
      </p:sp>
      <p:sp>
        <p:nvSpPr>
          <p:cNvPr id="120835" name="Rectangle 5"/>
          <p:cNvSpPr>
            <a:spLocks noGrp="1"/>
          </p:cNvSpPr>
          <p:nvPr>
            <p:ph type="body" idx="1"/>
          </p:nvPr>
        </p:nvSpPr>
        <p:spPr bwMode="auto">
          <a:noFill/>
        </p:spPr>
        <p:txBody>
          <a:bodyPr wrap="square" numCol="1" anchor="t" anchorCtr="0" compatLnSpc="1">
            <a:prstTxWarp prst="textNoShape">
              <a:avLst/>
            </a:prstTxWarp>
          </a:bodyPr>
          <a:lstStyle/>
          <a:p>
            <a:r>
              <a:rPr lang="en-US" smtClean="0"/>
              <a:t>Solar is for Everyone – NOT just for tree-huggers. </a:t>
            </a:r>
          </a:p>
          <a:p>
            <a:endParaRPr lang="en-US" smtClean="0"/>
          </a:p>
          <a:p>
            <a:r>
              <a:rPr lang="en-US" smtClean="0"/>
              <a:t>The Air Force is negotiating contracts for ~500 MW solar power within the next 3 years, including installations at Nellis AFB, Camp Pendleton, and in Stuttgart, Germany.</a:t>
            </a:r>
          </a:p>
          <a:p>
            <a:endParaRPr lang="en-US" smtClean="0"/>
          </a:p>
          <a:p>
            <a:r>
              <a:rPr lang="en-US" smtClean="0"/>
              <a:t>States and localities are integrating solar in their emergency plans:</a:t>
            </a:r>
          </a:p>
          <a:p>
            <a:r>
              <a:rPr lang="en-US" smtClean="0"/>
              <a:t>In Montana, 20 PV solar systems totaling 47.5 kW of capacity have been installed on fire stations within North Western Energy’s Montana service territory.</a:t>
            </a:r>
          </a:p>
          <a:p>
            <a:r>
              <a:rPr lang="en-US" smtClean="0"/>
              <a:t>In Boston, the City is installing a Solar Evacuation Route.</a:t>
            </a:r>
          </a:p>
          <a:p>
            <a:r>
              <a:rPr lang="en-US" smtClean="0"/>
              <a:t>Solar is more frequently being used on highways – in Oregon, the intersection of I-5 and I-205 is lined with a 104 kW solar installation.</a:t>
            </a:r>
          </a:p>
          <a:p>
            <a:endParaRPr lang="en-US" smtClean="0"/>
          </a:p>
          <a:p>
            <a:r>
              <a:rPr lang="en-US" smtClean="0"/>
              <a:t>Major retailers such as Kohl’s and Walmart are installing solar because it makes financial sense, and displays an environmental commitment </a:t>
            </a:r>
          </a:p>
          <a:p>
            <a:r>
              <a:rPr lang="en-US" smtClean="0"/>
              <a:t>Banks like Wells Fargo have become comfortable enough with solar to begin a variety of different financing programs, including partnerships and equity investments in large projects, and equipment leasing arrangements with existing commercial customers. </a:t>
            </a:r>
          </a:p>
          <a:p>
            <a:r>
              <a:rPr lang="en-US" smtClean="0"/>
              <a:t>Bank of America has been heavily involved in tax credit bond issuances/purchases.</a:t>
            </a:r>
          </a:p>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CBD15E21-2DBC-471F-AFDE-2302ED04EB5E}" type="slidenum">
              <a:rPr lang="en-US" sz="1200">
                <a:latin typeface="+mn-lt"/>
                <a:cs typeface="+mn-cs"/>
              </a:rPr>
              <a:pPr algn="r" fontAlgn="auto">
                <a:spcBef>
                  <a:spcPts val="0"/>
                </a:spcBef>
                <a:spcAft>
                  <a:spcPts val="0"/>
                </a:spcAft>
                <a:defRPr/>
              </a:pPr>
              <a:t>32</a:t>
            </a:fld>
            <a:endParaRPr lang="en-US" sz="1200">
              <a:latin typeface="+mn-lt"/>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4"/>
          <p:cNvSpPr>
            <a:spLocks noGrp="1" noRot="1" noChangeAspect="1" noTextEdit="1"/>
          </p:cNvSpPr>
          <p:nvPr>
            <p:ph type="sldImg"/>
          </p:nvPr>
        </p:nvSpPr>
        <p:spPr bwMode="auto">
          <a:noFill/>
          <a:ln>
            <a:solidFill>
              <a:srgbClr val="000000"/>
            </a:solidFill>
            <a:miter lim="800000"/>
            <a:headEnd/>
            <a:tailEnd/>
          </a:ln>
        </p:spPr>
      </p:sp>
      <p:sp>
        <p:nvSpPr>
          <p:cNvPr id="122883" name="Rectangle 5"/>
          <p:cNvSpPr>
            <a:spLocks noGrp="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Comparison between continental US and Germany and Spain.  Germany has the world’s largest solar market and gets nearly 2% of its total electricity from solar.  The US, on the other hand, sits around .01%.  Germany has installed 17,000 MW and the entire US, 1,000.  And Germany isn’t particularly sunny!  In addition, Germany expects more jobs to be had in the renewable industry than the automotive industry within the next decade.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23FCC144-15E8-44F6-8F7B-204C650B6BFB}" type="slidenum">
              <a:rPr lang="en-US" sz="1200">
                <a:latin typeface="+mn-lt"/>
                <a:cs typeface="+mn-cs"/>
              </a:rPr>
              <a:pPr algn="r" fontAlgn="auto">
                <a:spcBef>
                  <a:spcPts val="0"/>
                </a:spcBef>
                <a:spcAft>
                  <a:spcPts val="0"/>
                </a:spcAft>
                <a:defRPr/>
              </a:pPr>
              <a:t>34</a:t>
            </a:fld>
            <a:endParaRPr lang="en-US" sz="1200">
              <a:latin typeface="+mn-lt"/>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5"/>
          <p:cNvSpPr>
            <a:spLocks noGrp="1" noRot="1" noChangeAspect="1" noTextEdit="1"/>
          </p:cNvSpPr>
          <p:nvPr>
            <p:ph type="sldImg"/>
          </p:nvPr>
        </p:nvSpPr>
        <p:spPr bwMode="auto">
          <a:noFill/>
          <a:ln>
            <a:solidFill>
              <a:srgbClr val="000000"/>
            </a:solidFill>
            <a:miter lim="800000"/>
            <a:headEnd/>
            <a:tailEnd/>
          </a:ln>
        </p:spPr>
      </p:sp>
      <p:sp>
        <p:nvSpPr>
          <p:cNvPr id="124931"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PV modules are rated to produce at 80% output after 25 years. The basic function of a PV panel will not change, although incremental improvements in efficiency and cost will take place. However, the types of improvements in capability and service that we see in computers don’t apply to PV.  What you get from a 1980’s solar panel and a 2010 solar panel is the same thing. What you got from a 1980’s computer and 2010 computer is dramatically different.</a:t>
            </a:r>
          </a:p>
          <a:p>
            <a:endParaRPr lang="en-US" smtClean="0"/>
          </a:p>
          <a:p>
            <a:r>
              <a:rPr lang="en-US" smtClean="0"/>
              <a:t> If it makes financial sense right now, why not make the investment. Better technology tomorrow does not make your investment any worse.  You’re basically weighing opportunity cost of beginning saving money now vs. the opportunity cost of waiting to possibly earn a better return at a later date. There is risk associated with that because you don’t know exactly what the future will hold (e.g., will declines in cost equal declines in incentive levels?).  </a:t>
            </a:r>
          </a:p>
          <a:p>
            <a:r>
              <a:rPr lang="en-US" smtClean="0"/>
              <a:t> One great thing about PV is that it is modular.  Many people start small and make additions over time.  </a:t>
            </a:r>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DBAD6232-5E3D-4C3F-9E50-97CE69581231}" type="slidenum">
              <a:rPr lang="en-US" sz="1200">
                <a:latin typeface="+mn-lt"/>
                <a:cs typeface="+mn-cs"/>
              </a:rPr>
              <a:pPr algn="r" fontAlgn="auto">
                <a:spcBef>
                  <a:spcPts val="0"/>
                </a:spcBef>
                <a:spcAft>
                  <a:spcPts val="0"/>
                </a:spcAft>
                <a:defRPr/>
              </a:pPr>
              <a:t>35</a:t>
            </a:fld>
            <a:endParaRPr lang="en-US" sz="1200">
              <a:latin typeface="+mn-lt"/>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While this is a limited study, it and other studies have shown that solar systems do not inherently decrease the value of a home, rather they can actually add value.</a:t>
            </a:r>
          </a:p>
          <a:p>
            <a:endParaRPr lang="en-US" smtClean="0"/>
          </a:p>
          <a:p>
            <a:r>
              <a:rPr lang="en-US" smtClean="0"/>
              <a:t>See: http://www.nrel.gov/docs/fy07osti/38304-01.pdf</a:t>
            </a:r>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44FB04DA-E3BA-40D3-96EC-F2E028742EE7}" type="slidenum">
              <a:rPr lang="en-US" sz="1200">
                <a:latin typeface="+mn-lt"/>
                <a:cs typeface="+mn-cs"/>
              </a:rPr>
              <a:pPr algn="r" fontAlgn="auto">
                <a:spcBef>
                  <a:spcPts val="0"/>
                </a:spcBef>
                <a:spcAft>
                  <a:spcPts val="0"/>
                </a:spcAft>
                <a:defRPr/>
              </a:pPr>
              <a:t>37</a:t>
            </a:fld>
            <a:endParaRPr lang="en-US" sz="1200">
              <a:latin typeface="+mn-lt"/>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
          <p:cNvSpPr>
            <a:spLocks noGrp="1" noRot="1" noChangeAspect="1" noTextEdit="1"/>
          </p:cNvSpPr>
          <p:nvPr>
            <p:ph type="sldImg"/>
          </p:nvPr>
        </p:nvSpPr>
        <p:spPr bwMode="auto">
          <a:noFill/>
          <a:ln>
            <a:solidFill>
              <a:srgbClr val="000000"/>
            </a:solidFill>
            <a:miter lim="800000"/>
            <a:headEnd/>
            <a:tailEnd/>
          </a:ln>
        </p:spPr>
      </p:sp>
      <p:sp>
        <p:nvSpPr>
          <p:cNvPr id="129027"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Studies show that California's ENTIRE RPS, for example, could be met just with decentralized PV. To meet California's target of 33 percent renewables by 2020, about 2,000-2,500 megawatts of PV would have to be installed each year. Even with its small size and low solar insolation, Germany installed about 3,000 MW of mostly decentralized PV in 2009 alone—and in 2010, about 6,500 MW of distributed PV.   Studies of distributed PV potential in California have found more than enough capacity on rooftops to meet the RPS, and have also identified 27,000 MW in ground-mounted capacity near rural transmission stations.</a:t>
            </a:r>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3429F6E9-AF4F-4E9D-9BD2-3E2E31513BF8}" type="slidenum">
              <a:rPr lang="en-US" sz="1200">
                <a:latin typeface="+mn-lt"/>
                <a:cs typeface="+mn-cs"/>
              </a:rPr>
              <a:pPr algn="r" fontAlgn="auto">
                <a:spcBef>
                  <a:spcPts val="0"/>
                </a:spcBef>
                <a:spcAft>
                  <a:spcPts val="0"/>
                </a:spcAft>
                <a:defRPr/>
              </a:pPr>
              <a:t>39</a:t>
            </a:fld>
            <a:endParaRPr lang="en-US" sz="1200">
              <a:latin typeface="+mn-lt"/>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Rot="1" noChangeAspect="1" noTextEdit="1"/>
          </p:cNvSpPr>
          <p:nvPr>
            <p:ph type="sldImg"/>
          </p:nvPr>
        </p:nvSpPr>
        <p:spPr bwMode="auto">
          <a:noFill/>
          <a:ln>
            <a:solidFill>
              <a:srgbClr val="000000"/>
            </a:solidFill>
            <a:miter lim="800000"/>
            <a:headEnd/>
            <a:tailEnd/>
          </a:ln>
        </p:spPr>
      </p:sp>
      <p:sp>
        <p:nvSpPr>
          <p:cNvPr id="93187"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Our outreach effort is focused on trying to scale up the various models that the 25 Solar America Cities have proven to be successful. We’ll be looking to see how much this effort has contributed to increasing installed capacity of solar, helping to streamline various local processes (including permitting, inspection and interconnection) to enable solar installations, improving the regulatory environment for solar vis-à-vis codes and ordinances, as well as increasing access to solar through innovative financing and purchasing options.</a:t>
            </a:r>
          </a:p>
          <a:p>
            <a:endParaRPr lang="en-US" smtClean="0"/>
          </a:p>
          <a:p>
            <a:endParaRPr lang="en-US" i="1"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lIns="93137" tIns="46569" rIns="93137" bIns="46569" numCol="1" anchor="t" anchorCtr="0" compatLnSpc="1">
            <a:prstTxWarp prst="textNoShape">
              <a:avLst/>
            </a:prstTxWarp>
          </a:bodyPr>
          <a:lstStyle/>
          <a:p>
            <a:pPr defTabSz="890588"/>
            <a:r>
              <a:rPr lang="en-US" smtClean="0"/>
              <a:t>Some of these benefits are rather obvious as we just discussed – among them that they’re clean sources of power and can bring much-needed revenue and jobs to local communities that embrace solar.</a:t>
            </a:r>
          </a:p>
          <a:p>
            <a:pPr defTabSz="890588"/>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6"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defTabSz="912362">
              <a:defRPr/>
            </a:pPr>
            <a:fld id="{9E3CB9D5-79C1-4756-A9B2-34B4C7BCEE72}" type="slidenum">
              <a:rPr lang="en-US" sz="1200">
                <a:latin typeface="+mn-lt"/>
                <a:cs typeface="+mn-cs"/>
              </a:rPr>
              <a:pPr algn="r" defTabSz="912362">
                <a:defRPr/>
              </a:pPr>
              <a:t>41</a:t>
            </a:fld>
            <a:endParaRPr lang="en-US" sz="1200" dirty="0">
              <a:latin typeface="+mn-lt"/>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4"/>
          <p:cNvSpPr>
            <a:spLocks noGrp="1" noRot="1" noChangeAspect="1" noTextEdit="1"/>
          </p:cNvSpPr>
          <p:nvPr>
            <p:ph type="sldImg"/>
          </p:nvPr>
        </p:nvSpPr>
        <p:spPr bwMode="auto">
          <a:noFill/>
          <a:ln>
            <a:solidFill>
              <a:srgbClr val="000000"/>
            </a:solidFill>
            <a:miter lim="800000"/>
            <a:headEnd/>
            <a:tailEnd/>
          </a:ln>
        </p:spPr>
      </p:sp>
      <p:sp>
        <p:nvSpPr>
          <p:cNvPr id="132099" name="Rectangle 5"/>
          <p:cNvSpPr>
            <a:spLocks noGrp="1"/>
          </p:cNvSpPr>
          <p:nvPr>
            <p:ph type="body" idx="1"/>
          </p:nvPr>
        </p:nvSpPr>
        <p:spPr bwMode="auto">
          <a:noFill/>
        </p:spPr>
        <p:txBody>
          <a:bodyPr wrap="square" numCol="1" anchor="t" anchorCtr="0" compatLnSpc="1">
            <a:prstTxWarp prst="textNoShape">
              <a:avLst/>
            </a:prstTxWarp>
          </a:bodyPr>
          <a:lstStyle/>
          <a:p>
            <a:r>
              <a:rPr lang="en-US" smtClean="0"/>
              <a:t>This is a Time Mapper of PV installations being installed across the U.S. through time. Created and maintained by NREL, three "layers" are used to convey different features of the Open PV database. The first "layer" consists of 200 points that represent the current PV installations happening at the current time. The second "layer" is a heat-map that shows the current intensity of installations. This "layer" slowly cools off as the intensity of installations fades over time. Finally, a third "layer" acts a map of existing PV installations. Each PV installation is plotted on the third "layer" so that as time passes a visual sense of PV density is portrayed. </a:t>
            </a:r>
          </a:p>
          <a:p>
            <a:endParaRPr lang="en-US" smtClean="0"/>
          </a:p>
          <a:p>
            <a:endParaRPr lang="en-US" smtClean="0"/>
          </a:p>
          <a:p>
            <a:endParaRPr lang="en-US" smtClean="0"/>
          </a:p>
          <a:p>
            <a:endParaRPr lang="en-US" smtClean="0"/>
          </a:p>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Rot="1" noChangeAspect="1" noTextEdit="1"/>
          </p:cNvSpPr>
          <p:nvPr>
            <p:ph type="sldImg"/>
          </p:nvPr>
        </p:nvSpPr>
        <p:spPr bwMode="auto">
          <a:noFill/>
          <a:ln>
            <a:solidFill>
              <a:srgbClr val="000000"/>
            </a:solidFill>
            <a:miter lim="800000"/>
            <a:headEnd/>
            <a:tailEnd/>
          </a:ln>
        </p:spPr>
      </p:sp>
      <p:sp>
        <p:nvSpPr>
          <p:cNvPr id="133123" name="Rectangle 7"/>
          <p:cNvSpPr>
            <a:spLocks noGrp="1"/>
          </p:cNvSpPr>
          <p:nvPr>
            <p:ph type="body" idx="1"/>
          </p:nvPr>
        </p:nvSpPr>
        <p:spPr bwMode="auto">
          <a:xfrm>
            <a:off x="217488" y="4416425"/>
            <a:ext cx="6575425" cy="4668838"/>
          </a:xfrm>
          <a:noFill/>
        </p:spPr>
        <p:txBody>
          <a:bodyPr wrap="square" numCol="1" anchor="t" anchorCtr="0" compatLnSpc="1">
            <a:prstTxWarp prst="textNoShape">
              <a:avLst/>
            </a:prstTxWarp>
          </a:bodyPr>
          <a:lstStyle/>
          <a:p>
            <a:r>
              <a:rPr lang="en-US" smtClean="0"/>
              <a:t>The Solar Foundation (TSF) is a national 501(c)(3) nonprofit working to demonstrate the global benefits of solar energy through research and education. Founded in 1977 and based in Washington, DC, TSF is increasing the widespread adoption of solar energy and transforming the marketplace through its coordinated public education &amp; outreach efforts, high-level data collection, and innovative research. TSF plays a key role on the Solar America Communities team, is a contractor to IREC on the Solar Instructor Training Network, and is the charitable research and education arm of the Solar Energy Industries Association (SEIA).</a:t>
            </a:r>
          </a:p>
          <a:p>
            <a:endParaRPr lang="en-US" smtClean="0"/>
          </a:p>
          <a:p>
            <a:r>
              <a:rPr lang="en-US" smtClean="0"/>
              <a:t>Andrea Luecke is responsible for developing and implementing national educational initiatives and high-level research that promote the widespread adoption of solar energy. Ms. Luecke played a key role in authoring and releasing the National Solar Jobs Census 2010 and is currently playing a leadership role on two long-term U.S. Department of Energy programs: Solar America Communities and the Solar Instructor Training Network. Ms. Luecke is regularly asked to present on practical "best practice" approaches to widespread solar deployment at the national and international levels</a:t>
            </a:r>
          </a:p>
          <a:p>
            <a:endParaRPr lang="en-US" smtClean="0"/>
          </a:p>
          <a:p>
            <a:r>
              <a:rPr lang="en-US" smtClean="0"/>
              <a:t>Practical approaches.  There are challenges to regional coordination – but, as regional councils, you are in a position to really address some of the issues that individual jurisdictions face.   </a:t>
            </a:r>
          </a:p>
          <a:p>
            <a:endParaRPr lang="en-US" smtClean="0"/>
          </a:p>
          <a:p>
            <a:r>
              <a:rPr lang="en-US" smtClean="0"/>
              <a:t>First, I am going to talk about what a city or region can do  to remove barriers to solar . Second, I am going to provide some examples of some of the efforts that have been led by a few Solar America Cities. Third, I am going to talk about how regional coordination has its advantages to scaling up solar.  Last, I am going to introduce a new funding opportunity by the DOE – that is specially designed to mobilize regions to take a comprehensive and coordinated approach to going solar.</a:t>
            </a:r>
          </a:p>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Rot="1" noChangeAspect="1" noTextEdit="1"/>
          </p:cNvSpPr>
          <p:nvPr>
            <p:ph type="sldImg"/>
          </p:nvPr>
        </p:nvSpPr>
        <p:spPr bwMode="auto">
          <a:noFill/>
          <a:ln>
            <a:solidFill>
              <a:srgbClr val="000000"/>
            </a:solidFill>
            <a:miter lim="800000"/>
            <a:headEnd/>
            <a:tailEnd/>
          </a:ln>
        </p:spPr>
      </p:sp>
      <p:sp>
        <p:nvSpPr>
          <p:cNvPr id="134147"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There IS a cost to doing nothing…</a:t>
            </a:r>
          </a:p>
          <a:p>
            <a:endParaRPr lang="en-US" smtClean="0"/>
          </a:p>
          <a:p>
            <a:r>
              <a:rPr lang="en-US" smtClean="0"/>
              <a:t>6 minute video created by Florida Solar Energy Center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CB6F0F9D-4115-414E-A441-64FD9D9D531D}" type="slidenum">
              <a:rPr lang="en-US" sz="1200">
                <a:latin typeface="+mn-lt"/>
                <a:cs typeface="+mn-cs"/>
              </a:rPr>
              <a:pPr algn="r" fontAlgn="auto">
                <a:spcBef>
                  <a:spcPts val="0"/>
                </a:spcBef>
                <a:spcAft>
                  <a:spcPts val="0"/>
                </a:spcAft>
                <a:defRPr/>
              </a:pPr>
              <a:t>45</a:t>
            </a:fld>
            <a:endParaRPr lang="en-US" sz="1200">
              <a:latin typeface="+mn-lt"/>
              <a:cs typeface="+mn-cs"/>
            </a:endParaRPr>
          </a:p>
        </p:txBody>
      </p:sp>
      <p:sp>
        <p:nvSpPr>
          <p:cNvPr id="135172" name="Rectangle 5"/>
          <p:cNvSpPr>
            <a:spLocks noGrp="1"/>
          </p:cNvSpPr>
          <p:nvPr>
            <p:ph type="body" idx="1"/>
          </p:nvPr>
        </p:nvSpPr>
        <p:spPr bwMode="auto">
          <a:noFill/>
        </p:spPr>
        <p:txBody>
          <a:bodyPr wrap="square" numCol="1" anchor="t" anchorCtr="0" compatLnSpc="1">
            <a:prstTxWarp prst="textNoShape">
              <a:avLst/>
            </a:prstTxWarp>
          </a:bodyPr>
          <a:lstStyle/>
          <a:p>
            <a:r>
              <a:rPr lang="en-US" smtClean="0"/>
              <a:t>The U.S. Department of Energy developed this comprehensive resource to assist local governments and stakeholders in building sustainable local solar markets. The guide introduces a range of policy and program options that have been successfully field tested in cities and counties around the country.</a:t>
            </a:r>
          </a:p>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6"/>
          <p:cNvSpPr>
            <a:spLocks noGrp="1" noRot="1" noChangeAspect="1" noTextEdit="1"/>
          </p:cNvSpPr>
          <p:nvPr>
            <p:ph type="sldImg"/>
          </p:nvPr>
        </p:nvSpPr>
        <p:spPr bwMode="auto">
          <a:noFill/>
          <a:ln>
            <a:solidFill>
              <a:srgbClr val="000000"/>
            </a:solidFill>
            <a:miter lim="800000"/>
            <a:headEnd/>
            <a:tailEnd/>
          </a:ln>
        </p:spPr>
      </p:sp>
      <p:sp>
        <p:nvSpPr>
          <p:cNvPr id="136195"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The Guide discusses the role of regional councils and/or AHJs (authorities having jurisdiction) in removing barriers to solar.  This slide shows you some of the things you can do.</a:t>
            </a:r>
          </a:p>
          <a:p>
            <a:endParaRPr lang="en-US" smtClean="0"/>
          </a:p>
        </p:txBody>
      </p:sp>
      <p:sp>
        <p:nvSpPr>
          <p:cNvPr id="280580"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defTabSz="912312">
              <a:defRPr/>
            </a:pPr>
            <a:fld id="{6E96A71F-9475-4E9C-AA7E-4D1EF2A69D51}" type="slidenum">
              <a:rPr lang="en-US" sz="1200">
                <a:latin typeface="+mn-lt"/>
                <a:cs typeface="+mn-cs"/>
              </a:rPr>
              <a:pPr algn="r" defTabSz="912312">
                <a:defRPr/>
              </a:pPr>
              <a:t>46</a:t>
            </a:fld>
            <a:endParaRPr lang="en-US" sz="1200" dirty="0">
              <a:latin typeface="+mn-lt"/>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Rot="1" noChangeAspect="1" noTextEdit="1"/>
          </p:cNvSpPr>
          <p:nvPr>
            <p:ph type="sldImg"/>
          </p:nvPr>
        </p:nvSpPr>
        <p:spPr bwMode="auto">
          <a:noFill/>
          <a:ln>
            <a:solidFill>
              <a:srgbClr val="000000"/>
            </a:solidFill>
            <a:miter lim="800000"/>
            <a:headEnd/>
            <a:tailEnd/>
          </a:ln>
        </p:spPr>
      </p:sp>
      <p:sp>
        <p:nvSpPr>
          <p:cNvPr id="137219"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It doesn’t matter if you represent a regional consortium or an individual jurisdiction – the creation of sustainable local solar market requires comprehensive and coordinated effort among many stakeholders. Time spent planning and analyzing at the outset is well worth the effort when designing the policies and procedures to serve as the legal and economic framework for solar energy in you community.</a:t>
            </a:r>
          </a:p>
          <a:p>
            <a:endParaRPr lang="en-US" smtClean="0"/>
          </a:p>
          <a:p>
            <a:endParaRPr lang="en-US" smtClean="0"/>
          </a:p>
          <a:p>
            <a:endParaRPr lang="en-US" smtClean="0"/>
          </a:p>
          <a:p>
            <a:endParaRPr lang="en-US" smtClean="0"/>
          </a:p>
          <a:p>
            <a:endParaRPr lang="en-US" smtClean="0"/>
          </a:p>
          <a:p>
            <a:endParaRPr lang="en-US" smtClean="0"/>
          </a:p>
        </p:txBody>
      </p:sp>
      <p:sp>
        <p:nvSpPr>
          <p:cNvPr id="269316"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defTabSz="912362">
              <a:defRPr/>
            </a:pPr>
            <a:fld id="{BFF2073A-3CBD-4825-B7DC-FB391C07796E}" type="slidenum">
              <a:rPr lang="en-US" sz="1200">
                <a:latin typeface="+mn-lt"/>
                <a:cs typeface="+mn-cs"/>
              </a:rPr>
              <a:pPr algn="r" defTabSz="912362">
                <a:defRPr/>
              </a:pPr>
              <a:t>47</a:t>
            </a:fld>
            <a:endParaRPr lang="en-US" sz="1200" dirty="0">
              <a:latin typeface="+mn-lt"/>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5"/>
          <p:cNvSpPr>
            <a:spLocks noGrp="1" noRot="1" noChangeAspect="1" noTextEdit="1"/>
          </p:cNvSpPr>
          <p:nvPr>
            <p:ph type="sldImg"/>
          </p:nvPr>
        </p:nvSpPr>
        <p:spPr bwMode="auto">
          <a:noFill/>
          <a:ln>
            <a:solidFill>
              <a:srgbClr val="000000"/>
            </a:solidFill>
            <a:miter lim="800000"/>
            <a:headEnd/>
            <a:tailEnd/>
          </a:ln>
        </p:spPr>
      </p:sp>
      <p:sp>
        <p:nvSpPr>
          <p:cNvPr id="138243" name="Rectangle 6"/>
          <p:cNvSpPr>
            <a:spLocks noGrp="1"/>
          </p:cNvSpPr>
          <p:nvPr>
            <p:ph type="body" idx="1"/>
          </p:nvPr>
        </p:nvSpPr>
        <p:spPr bwMode="auto">
          <a:xfrm>
            <a:off x="701675" y="4416425"/>
            <a:ext cx="5607050" cy="4878388"/>
          </a:xfrm>
          <a:noFill/>
        </p:spPr>
        <p:txBody>
          <a:bodyPr wrap="square" numCol="1" anchor="t" anchorCtr="0" compatLnSpc="1">
            <a:prstTxWarp prst="textNoShape">
              <a:avLst/>
            </a:prstTxWarp>
          </a:bodyPr>
          <a:lstStyle/>
          <a:p>
            <a:r>
              <a:rPr lang="en-US" smtClean="0"/>
              <a:t>A good starting point is to build a diverse advisory committee or task force that includes a broad cross section of the community. </a:t>
            </a:r>
          </a:p>
          <a:p>
            <a:endParaRPr lang="en-US" smtClean="0"/>
          </a:p>
          <a:p>
            <a:r>
              <a:rPr lang="en-US" smtClean="0"/>
              <a:t>Your team should include: local government, utilities, universities and community colleges, local for-profit companies, banks, energy attorneys, solar or environmental nonprofits, state energy offices, economic development councils, incentive program administrators, concerned citizen groups, etc.</a:t>
            </a:r>
          </a:p>
          <a:p>
            <a:endParaRPr lang="en-US" smtClean="0"/>
          </a:p>
          <a:p>
            <a:r>
              <a:rPr lang="en-US" smtClean="0"/>
              <a:t>The earlier you bring them in – the better.  The goal is to create “buy-in” so that the solar program has long-term viability. The role of the task force or advisory committee is to help develop a sustainable work plan and leverage resources. Get their “buy-in” – often a written letter of commitment works.  At the minimum, they should commit to providing in-kind advisory services.</a:t>
            </a:r>
          </a:p>
          <a:p>
            <a:endParaRPr lang="en-US" smtClean="0"/>
          </a:p>
          <a:p>
            <a:r>
              <a:rPr lang="en-US" smtClean="0"/>
              <a:t>Once your committee is established you will need to determine who the lead organization will be.  The lead should be established as community solar hub/resource for all things solar and dedicate staff to the process. If money to fund a staff person is a problem – ask your stakeholders to pool their resources.</a:t>
            </a:r>
          </a:p>
          <a:p>
            <a:endParaRPr lang="en-US" smtClean="0"/>
          </a:p>
          <a:p>
            <a:r>
              <a:rPr lang="en-US" smtClean="0"/>
              <a:t>Be flexible so you can add to or segment the advisory committee as needs arise.</a:t>
            </a:r>
          </a:p>
          <a:p>
            <a:endParaRPr lang="en-US" smtClean="0"/>
          </a:p>
          <a:p>
            <a:r>
              <a:rPr lang="en-US" smtClean="0"/>
              <a:t>Task force should meet regularly – every month for the first year, quarterly after that.</a:t>
            </a:r>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4555613F-5D12-40ED-BD27-9179546B327B}" type="slidenum">
              <a:rPr lang="en-US" sz="1200">
                <a:latin typeface="+mn-lt"/>
                <a:cs typeface="+mn-cs"/>
              </a:rPr>
              <a:pPr algn="r" fontAlgn="auto">
                <a:spcBef>
                  <a:spcPts val="0"/>
                </a:spcBef>
                <a:spcAft>
                  <a:spcPts val="0"/>
                </a:spcAft>
                <a:defRPr/>
              </a:pPr>
              <a:t>48</a:t>
            </a:fld>
            <a:endParaRPr lang="en-US" sz="1200">
              <a:latin typeface="+mn-lt"/>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a:spLocks noGrp="1" noRot="1" noChangeAspect="1" noTextEdit="1"/>
          </p:cNvSpPr>
          <p:nvPr>
            <p:ph type="sldImg"/>
          </p:nvPr>
        </p:nvSpPr>
        <p:spPr bwMode="auto">
          <a:noFill/>
          <a:ln>
            <a:solidFill>
              <a:srgbClr val="000000"/>
            </a:solidFill>
            <a:miter lim="800000"/>
            <a:headEnd/>
            <a:tailEnd/>
          </a:ln>
        </p:spPr>
      </p:sp>
      <p:sp>
        <p:nvSpPr>
          <p:cNvPr id="139267"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The next thing you will want to do – if you haven’t already – is assess your community. Again, when you assess the community, it should be done in a comprehensive and coordinated way.</a:t>
            </a:r>
          </a:p>
          <a:p>
            <a:r>
              <a:rPr lang="en-US" smtClean="0"/>
              <a:t>Look at policies. What pro-solar policies do you have and which ones are you lacking?</a:t>
            </a:r>
          </a:p>
          <a:p>
            <a:r>
              <a:rPr lang="en-US" smtClean="0"/>
              <a:t>Conduct surveys to identify barriers and your region’s strengths and weaknesses. Be open to the suggestions of local installers, industry, and other stakeholders. </a:t>
            </a:r>
          </a:p>
          <a:p>
            <a:r>
              <a:rPr lang="en-US" smtClean="0"/>
              <a:t>Think about your economic development strengths and  consider building off of them:</a:t>
            </a:r>
          </a:p>
          <a:p>
            <a:pPr lvl="1"/>
            <a:r>
              <a:rPr lang="en-US" smtClean="0"/>
              <a:t>Is your region known for its manufacturing legacy? </a:t>
            </a:r>
          </a:p>
          <a:p>
            <a:pPr lvl="1"/>
            <a:r>
              <a:rPr lang="en-US" smtClean="0"/>
              <a:t>Is your region particularly sunny and, therefore, great for installer workforce development? </a:t>
            </a:r>
          </a:p>
          <a:p>
            <a:pPr lvl="1"/>
            <a:r>
              <a:rPr lang="en-US" smtClean="0"/>
              <a:t>Is your region known for its top universities? </a:t>
            </a:r>
          </a:p>
          <a:p>
            <a:pPr lvl="1"/>
            <a:r>
              <a:rPr lang="en-US" smtClean="0"/>
              <a:t>Is your municipality or state energy office known for being unusually progressive?</a:t>
            </a:r>
          </a:p>
          <a:p>
            <a:r>
              <a:rPr lang="en-US" smtClean="0"/>
              <a:t>Or, alternatively, think about your weaknesses and consider building off of them:  </a:t>
            </a:r>
          </a:p>
          <a:p>
            <a:r>
              <a:rPr lang="en-US" smtClean="0"/>
              <a:t>	Does your region lack a local installer workforce? </a:t>
            </a:r>
          </a:p>
          <a:p>
            <a:r>
              <a:rPr lang="en-US" smtClean="0"/>
              <a:t>	Does your state have a high RPS, but no solar rebate programs?</a:t>
            </a:r>
          </a:p>
          <a:p>
            <a:r>
              <a:rPr lang="en-US" smtClean="0"/>
              <a:t>Figure out what your installation baseline is and what your installation goals should be.  To figure out your baseline, you will likely have to compile data from multiple sources.</a:t>
            </a:r>
          </a:p>
          <a:p>
            <a:r>
              <a:rPr lang="en-US" smtClean="0"/>
              <a:t>Goals will vary!  Don’t feel discouraged if your goals seem modest compared to other communities. Remember, every community has a different starting point and conditions.</a:t>
            </a:r>
          </a:p>
          <a:p>
            <a:endParaRPr lang="en-US" smtClean="0"/>
          </a:p>
          <a:p>
            <a:endParaRPr lang="en-US" smtClean="0"/>
          </a:p>
          <a:p>
            <a:endParaRPr lang="en-US" smtClean="0"/>
          </a:p>
          <a:p>
            <a:endParaRPr lang="en-US" smtClean="0"/>
          </a:p>
          <a:p>
            <a:endParaRPr lang="en-US" smtClean="0"/>
          </a:p>
          <a:p>
            <a:endParaRPr lang="en-US" smtClean="0"/>
          </a:p>
        </p:txBody>
      </p:sp>
      <p:sp>
        <p:nvSpPr>
          <p:cNvPr id="272388"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defTabSz="912362">
              <a:defRPr/>
            </a:pPr>
            <a:fld id="{5A2CFC1D-5E26-4A59-91A0-0AF0BA5B7E40}" type="slidenum">
              <a:rPr lang="en-US" sz="1200">
                <a:latin typeface="+mn-lt"/>
                <a:cs typeface="+mn-cs"/>
              </a:rPr>
              <a:pPr algn="r" defTabSz="912362">
                <a:defRPr/>
              </a:pPr>
              <a:t>49</a:t>
            </a:fld>
            <a:endParaRPr lang="en-US" sz="1200" dirty="0">
              <a:latin typeface="+mn-lt"/>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Rot="1" noChangeAspect="1" noTextEdit="1"/>
          </p:cNvSpPr>
          <p:nvPr>
            <p:ph type="sldImg"/>
          </p:nvPr>
        </p:nvSpPr>
        <p:spPr bwMode="auto">
          <a:noFill/>
          <a:ln>
            <a:solidFill>
              <a:srgbClr val="000000"/>
            </a:solidFill>
            <a:miter lim="800000"/>
            <a:headEnd/>
            <a:tailEnd/>
          </a:ln>
        </p:spPr>
      </p:sp>
      <p:sp>
        <p:nvSpPr>
          <p:cNvPr id="94211"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We have designed this workshop so that after today’s program, you will be able to do the following:</a:t>
            </a:r>
          </a:p>
          <a:p>
            <a:r>
              <a:rPr lang="en-US" smtClean="0"/>
              <a:t>Identify opportunities and address the popular myths that commonly stand in the way of adoption of solar technologies;</a:t>
            </a:r>
          </a:p>
          <a:p>
            <a:r>
              <a:rPr lang="en-US" smtClean="0"/>
              <a:t>Gain basic knowledge of the full range of current solar technologies;</a:t>
            </a:r>
          </a:p>
          <a:p>
            <a:r>
              <a:rPr lang="en-US" smtClean="0"/>
              <a:t>Be prepared to deliver the contents of a powerful planning tool kit (Solar Powering Your Community: A Guide for Local Governments) designed specifically for local elected officials and staff members;</a:t>
            </a:r>
          </a:p>
          <a:p>
            <a:r>
              <a:rPr lang="en-US" smtClean="0"/>
              <a:t>Relay compelling case studies that can used to build the case for implementation of programs and projects in their respective regions and communities; and..</a:t>
            </a:r>
          </a:p>
          <a:p>
            <a:r>
              <a:rPr lang="en-US" smtClean="0"/>
              <a:t>Gain valuable contacts with solar industry experts and colleagues who are currently working to incorporate solar into their respective planning initiatives.</a:t>
            </a:r>
          </a:p>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5"/>
          <p:cNvSpPr>
            <a:spLocks noGrp="1" noRot="1" noChangeAspect="1" noTextEdit="1"/>
          </p:cNvSpPr>
          <p:nvPr>
            <p:ph type="sldImg"/>
          </p:nvPr>
        </p:nvSpPr>
        <p:spPr bwMode="auto">
          <a:noFill/>
          <a:ln>
            <a:solidFill>
              <a:srgbClr val="000000"/>
            </a:solidFill>
            <a:miter lim="800000"/>
            <a:headEnd/>
            <a:tailEnd/>
          </a:ln>
        </p:spPr>
      </p:sp>
      <p:sp>
        <p:nvSpPr>
          <p:cNvPr id="140291" name="Rectangle 6"/>
          <p:cNvSpPr>
            <a:spLocks noGrp="1"/>
          </p:cNvSpPr>
          <p:nvPr>
            <p:ph type="body" idx="1"/>
          </p:nvPr>
        </p:nvSpPr>
        <p:spPr bwMode="auto">
          <a:xfrm>
            <a:off x="701675" y="4416425"/>
            <a:ext cx="5607050" cy="5221288"/>
          </a:xfrm>
          <a:noFill/>
        </p:spPr>
        <p:txBody>
          <a:bodyPr wrap="square" numCol="1" anchor="t" anchorCtr="0" compatLnSpc="1">
            <a:prstTxWarp prst="textNoShape">
              <a:avLst/>
            </a:prstTxWarp>
          </a:bodyPr>
          <a:lstStyle/>
          <a:p>
            <a:pPr>
              <a:lnSpc>
                <a:spcPct val="90000"/>
              </a:lnSpc>
            </a:pPr>
            <a:r>
              <a:rPr lang="en-US" smtClean="0"/>
              <a:t>Then you will want to create your plan – </a:t>
            </a:r>
          </a:p>
          <a:p>
            <a:pPr>
              <a:lnSpc>
                <a:spcPct val="90000"/>
              </a:lnSpc>
            </a:pPr>
            <a:endParaRPr lang="en-US" smtClean="0"/>
          </a:p>
          <a:p>
            <a:pPr>
              <a:lnSpc>
                <a:spcPct val="90000"/>
              </a:lnSpc>
            </a:pPr>
            <a:r>
              <a:rPr lang="en-US" smtClean="0"/>
              <a:t>It cannot be emphasized enough how TIME spent planning and analyzing in the beginning is well worth the effort because the plan that you eventually come up with will serve as the legal and economic framework for solar energy in you community.</a:t>
            </a:r>
          </a:p>
          <a:p>
            <a:pPr>
              <a:lnSpc>
                <a:spcPct val="90000"/>
              </a:lnSpc>
            </a:pPr>
            <a:r>
              <a:rPr lang="en-US" smtClean="0"/>
              <a:t>When developing your plan – think about the low hanging fruit – the easy – or easier - stuff that you can accomplish in a year or so – like training code officials or creating a manual or guide to help streamline and quicken the permitting process – and also think about the long-term goals  (like getting  solar incorporated into the comprehensive plan or making changes to zoning or building codes) – these goals can take years or require state approval. </a:t>
            </a:r>
          </a:p>
          <a:p>
            <a:pPr>
              <a:lnSpc>
                <a:spcPct val="90000"/>
              </a:lnSpc>
            </a:pPr>
            <a:r>
              <a:rPr lang="en-US" smtClean="0"/>
              <a:t>Long term planning is important because comp plans, for example, have a longer shelf life than most elected officials (who come and go) – thus creating a stable market – which investors and business owners love.</a:t>
            </a:r>
          </a:p>
          <a:p>
            <a:pPr>
              <a:lnSpc>
                <a:spcPct val="90000"/>
              </a:lnSpc>
            </a:pPr>
            <a:r>
              <a:rPr lang="en-US" smtClean="0"/>
              <a:t>Finally, determine how to measure and track progress. And, of course, make adjustments to your plan along the way. </a:t>
            </a:r>
          </a:p>
          <a:p>
            <a:pPr>
              <a:lnSpc>
                <a:spcPct val="90000"/>
              </a:lnSpc>
            </a:pPr>
            <a:endParaRPr lang="en-US" smtClean="0"/>
          </a:p>
          <a:p>
            <a:pPr>
              <a:lnSpc>
                <a:spcPct val="90000"/>
              </a:lnSpc>
            </a:pPr>
            <a:r>
              <a:rPr lang="en-US" smtClean="0"/>
              <a:t>GET INVOLVED IN ANY AND ALL COMMUNITY VISIONING EXERCISES and ANY DISCUSSIONS ABOUT SETTING GOALS</a:t>
            </a:r>
          </a:p>
          <a:p>
            <a:pPr>
              <a:lnSpc>
                <a:spcPct val="90000"/>
              </a:lnSpc>
            </a:pPr>
            <a:endParaRPr lang="en-US" smtClean="0"/>
          </a:p>
          <a:p>
            <a:pPr>
              <a:lnSpc>
                <a:spcPct val="90000"/>
              </a:lnSpc>
            </a:pPr>
            <a:endParaRPr lang="en-US" smtClean="0"/>
          </a:p>
          <a:p>
            <a:pPr>
              <a:lnSpc>
                <a:spcPct val="90000"/>
              </a:lnSpc>
            </a:pPr>
            <a:endParaRPr lang="en-US" smtClean="0"/>
          </a:p>
          <a:p>
            <a:pPr>
              <a:lnSpc>
                <a:spcPct val="90000"/>
              </a:lnSpc>
            </a:pPr>
            <a:endParaRPr lang="en-US" smtClean="0"/>
          </a:p>
          <a:p>
            <a:pPr>
              <a:lnSpc>
                <a:spcPct val="90000"/>
              </a:lnSpc>
            </a:pPr>
            <a:r>
              <a:rPr lang="en-US" smtClean="0"/>
              <a:t/>
            </a:r>
            <a:br>
              <a:rPr lang="en-US" smtClean="0"/>
            </a:br>
            <a:endParaRPr lang="en-US" smtClean="0"/>
          </a:p>
        </p:txBody>
      </p:sp>
      <p:sp>
        <p:nvSpPr>
          <p:cNvPr id="283652"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defTabSz="912362">
              <a:defRPr/>
            </a:pPr>
            <a:fld id="{4DB1028C-48EF-4150-8951-F90E3C1BAAE1}" type="slidenum">
              <a:rPr lang="en-US" sz="1200">
                <a:latin typeface="+mn-lt"/>
                <a:cs typeface="+mn-cs"/>
              </a:rPr>
              <a:pPr algn="r" defTabSz="912362">
                <a:defRPr/>
              </a:pPr>
              <a:t>50</a:t>
            </a:fld>
            <a:endParaRPr lang="en-US" sz="1200" dirty="0">
              <a:latin typeface="+mn-lt"/>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5"/>
          <p:cNvSpPr>
            <a:spLocks noGrp="1" noRot="1" noChangeAspect="1" noTextEdit="1"/>
          </p:cNvSpPr>
          <p:nvPr>
            <p:ph type="sldImg"/>
          </p:nvPr>
        </p:nvSpPr>
        <p:spPr bwMode="auto">
          <a:noFill/>
          <a:ln>
            <a:solidFill>
              <a:srgbClr val="000000"/>
            </a:solidFill>
            <a:miter lim="800000"/>
            <a:headEnd/>
            <a:tailEnd/>
          </a:ln>
        </p:spPr>
      </p:sp>
      <p:sp>
        <p:nvSpPr>
          <p:cNvPr id="141315"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Examples of how some Solar America Cities have executed their plan – what they have focused on – </a:t>
            </a:r>
          </a:p>
          <a:p>
            <a:endParaRPr lang="en-US" smtClean="0"/>
          </a:p>
          <a:p>
            <a:r>
              <a:rPr lang="en-US" smtClean="0"/>
              <a:t>About The Solar Salt Lake Project</a:t>
            </a:r>
            <a:br>
              <a:rPr lang="en-US" smtClean="0"/>
            </a:br>
            <a:r>
              <a:rPr lang="en-US" smtClean="0"/>
              <a:t>The Solar Salt Lake Project is led by a partnership among Salt Lake City, Salt Lake County, Utah Clean Energy, and other stakeholders (see below) whose goal is to significantly drive the use of solar energy throughout Salt Lake Valley over the next eight years and beyond. With roughly 40% of Utah's 2,500,000 residents living within the boundaries of Salt Lake City and Salt Lake County, and given the area's excellent solar resources, the Solar Salt Lake Project has the potential to significantly impact the development of solar energy in the state of Utah.</a:t>
            </a:r>
          </a:p>
          <a:p>
            <a:endParaRPr lang="en-US" smtClean="0"/>
          </a:p>
          <a:p>
            <a:r>
              <a:rPr lang="en-US" smtClean="0"/>
              <a:t>Goal</a:t>
            </a:r>
            <a:br>
              <a:rPr lang="en-US" smtClean="0"/>
            </a:br>
            <a:r>
              <a:rPr lang="en-US" smtClean="0"/>
              <a:t>The Solar Salt Lake Project has recently completed a fully-scoped city and county-level </a:t>
            </a:r>
            <a:r>
              <a:rPr lang="en-US" smtClean="0">
                <a:hlinkClick r:id="rId3"/>
              </a:rPr>
              <a:t>Solar Implementation Plan</a:t>
            </a:r>
            <a:r>
              <a:rPr lang="en-US" smtClean="0"/>
              <a:t> to facilitate at least 10 megawatts (or an additional 10,000 solar PV systems) of new solar photovoltaic (PV) installations in the government, commercial, industrial, and residential sectors by 2015.</a:t>
            </a:r>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FFD4910A-2EB7-4D1A-8E0D-770F13F11853}" type="slidenum">
              <a:rPr lang="en-US" sz="1200">
                <a:latin typeface="+mn-lt"/>
                <a:cs typeface="+mn-cs"/>
              </a:rPr>
              <a:pPr algn="r" fontAlgn="auto">
                <a:spcBef>
                  <a:spcPts val="0"/>
                </a:spcBef>
                <a:spcAft>
                  <a:spcPts val="0"/>
                </a:spcAft>
                <a:defRPr/>
              </a:pPr>
              <a:t>51</a:t>
            </a:fld>
            <a:endParaRPr lang="en-US" sz="1200">
              <a:latin typeface="+mn-lt"/>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5"/>
          <p:cNvSpPr>
            <a:spLocks noGrp="1" noRot="1" noChangeAspect="1" noTextEdit="1"/>
          </p:cNvSpPr>
          <p:nvPr>
            <p:ph type="sldImg"/>
          </p:nvPr>
        </p:nvSpPr>
        <p:spPr bwMode="auto">
          <a:noFill/>
          <a:ln>
            <a:solidFill>
              <a:srgbClr val="000000"/>
            </a:solidFill>
            <a:miter lim="800000"/>
            <a:headEnd/>
            <a:tailEnd/>
          </a:ln>
        </p:spPr>
      </p:sp>
      <p:sp>
        <p:nvSpPr>
          <p:cNvPr id="142339"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Many Solar America Cities have created solar maps to raise awareness about solar.</a:t>
            </a:r>
          </a:p>
          <a:p>
            <a:endParaRPr lang="en-US" smtClean="0"/>
          </a:p>
          <a:p>
            <a:r>
              <a:rPr lang="en-US" smtClean="0"/>
              <a:t>Showcasing existing solar energy installations through online solar mapping tools is a mechanism that is growing in popularity.</a:t>
            </a:r>
          </a:p>
          <a:p>
            <a:endParaRPr lang="en-US" smtClean="0"/>
          </a:p>
          <a:p>
            <a:r>
              <a:rPr lang="en-US" smtClean="0"/>
              <a:t>The City of San Francisco, San Diego, Madison and Boston have beautiful, sophisticated (but pricey) solar maps. </a:t>
            </a:r>
          </a:p>
          <a:p>
            <a:endParaRPr lang="en-US" smtClean="0"/>
          </a:p>
          <a:p>
            <a:r>
              <a:rPr lang="en-US" smtClean="0"/>
              <a:t>The City of Ann Arbor and the City of Milwaukee have created maps in Google for FREE!</a:t>
            </a:r>
          </a:p>
          <a:p>
            <a:endParaRPr lang="en-US" smtClean="0"/>
          </a:p>
          <a:p>
            <a:r>
              <a:rPr lang="en-US" smtClean="0"/>
              <a:t>This is a great project for a summer intern. </a:t>
            </a:r>
          </a:p>
          <a:p>
            <a:r>
              <a:rPr lang="en-US" smtClean="0"/>
              <a:t>To create your free solar map in Google click here: </a:t>
            </a:r>
            <a:r>
              <a:rPr lang="en-US" smtClean="0">
                <a:hlinkClick r:id="rId3"/>
              </a:rPr>
              <a:t>http://maps.google.com/support/bin/static.py?hl=en&amp;page=guide.cs&amp;guide=21670&amp;topic=21676&amp;from=21676&amp;rd=2</a:t>
            </a:r>
            <a:endParaRPr lang="en-US" smtClean="0"/>
          </a:p>
          <a:p>
            <a:endParaRPr lang="en-US" smtClean="0"/>
          </a:p>
          <a:p>
            <a:endParaRPr lang="en-US" smtClean="0"/>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9EB9816B-2F27-4A99-87C3-15ABB3E350B3}" type="slidenum">
              <a:rPr lang="en-US" sz="1200">
                <a:latin typeface="+mn-lt"/>
                <a:cs typeface="+mn-cs"/>
              </a:rPr>
              <a:pPr algn="r" fontAlgn="auto">
                <a:spcBef>
                  <a:spcPts val="0"/>
                </a:spcBef>
                <a:spcAft>
                  <a:spcPts val="0"/>
                </a:spcAft>
                <a:defRPr/>
              </a:pPr>
              <a:t>52</a:t>
            </a:fld>
            <a:endParaRPr lang="en-US" sz="1200">
              <a:latin typeface="+mn-lt"/>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5"/>
          <p:cNvSpPr>
            <a:spLocks noGrp="1" noRot="1" noChangeAspect="1" noTextEdit="1"/>
          </p:cNvSpPr>
          <p:nvPr>
            <p:ph type="sldImg"/>
          </p:nvPr>
        </p:nvSpPr>
        <p:spPr bwMode="auto">
          <a:noFill/>
          <a:ln>
            <a:solidFill>
              <a:srgbClr val="000000"/>
            </a:solidFill>
            <a:miter lim="800000"/>
            <a:headEnd/>
            <a:tailEnd/>
          </a:ln>
        </p:spPr>
      </p:sp>
      <p:sp>
        <p:nvSpPr>
          <p:cNvPr id="143363"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City of Portland and their partners were innovative and created Solar NOW!, a statewide solar educational campaign.</a:t>
            </a:r>
          </a:p>
          <a:p>
            <a:endParaRPr lang="en-US" smtClean="0"/>
          </a:p>
          <a:p>
            <a:r>
              <a:rPr lang="en-US" smtClean="0"/>
              <a:t>Through pooling their resources and expertise, Solar NOW! put together media campaigns, workshops, educational displays, events, competitions, and highly visible demonstration projects to help educate the public about solar technologies. </a:t>
            </a:r>
          </a:p>
          <a:p>
            <a:endParaRPr lang="en-US" smtClean="0"/>
          </a:p>
          <a:p>
            <a:r>
              <a:rPr lang="en-US" smtClean="0"/>
              <a:t>SolarNOW! believes that citizens who are educated about the benefits of solar energy and understand financing options and the installation process are more likely to be interested in purchasing and installing solar technologies in their homes or businesses, which increases local demand for solar energy and helps local governments meet their solar energy goals.</a:t>
            </a:r>
          </a:p>
          <a:p>
            <a:endParaRPr lang="en-US" smtClean="0"/>
          </a:p>
          <a:p>
            <a:r>
              <a:rPr lang="en-US" smtClean="0"/>
              <a:t>Their website is a one-stop resource for homeowners and businesses interested in going solar.  </a:t>
            </a:r>
          </a:p>
          <a:p>
            <a:r>
              <a:rPr lang="en-US" smtClean="0">
                <a:hlinkClick r:id="rId3"/>
              </a:rPr>
              <a:t>http://www.solarnoworegon.org/</a:t>
            </a:r>
            <a:endParaRPr lang="en-US" smtClean="0"/>
          </a:p>
          <a:p>
            <a:r>
              <a:rPr lang="en-US" smtClean="0">
                <a:hlinkClick r:id="rId4"/>
              </a:rPr>
              <a:t>http://www.sustainableportland.org/bps/index.cfm?c=43478</a:t>
            </a:r>
            <a:endParaRPr lang="en-US" smtClean="0"/>
          </a:p>
          <a:p>
            <a:endParaRPr lang="en-US" smtClean="0"/>
          </a:p>
          <a:p>
            <a:endParaRPr lang="en-US" smtClean="0"/>
          </a:p>
          <a:p>
            <a:endParaRPr lang="en-US" smtClean="0"/>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508454A7-F50A-40CB-B8CA-A1ADFB698883}" type="slidenum">
              <a:rPr lang="en-US" sz="1200">
                <a:latin typeface="+mn-lt"/>
                <a:cs typeface="+mn-cs"/>
              </a:rPr>
              <a:pPr algn="r" fontAlgn="auto">
                <a:spcBef>
                  <a:spcPts val="0"/>
                </a:spcBef>
                <a:spcAft>
                  <a:spcPts val="0"/>
                </a:spcAft>
                <a:defRPr/>
              </a:pPr>
              <a:t>53</a:t>
            </a:fld>
            <a:endParaRPr lang="en-US" sz="1200">
              <a:latin typeface="+mn-lt"/>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5"/>
          <p:cNvSpPr>
            <a:spLocks noGrp="1" noRot="1" noChangeAspect="1" noTextEdit="1"/>
          </p:cNvSpPr>
          <p:nvPr>
            <p:ph type="sldImg"/>
          </p:nvPr>
        </p:nvSpPr>
        <p:spPr bwMode="auto">
          <a:noFill/>
          <a:ln>
            <a:solidFill>
              <a:srgbClr val="000000"/>
            </a:solidFill>
            <a:miter lim="800000"/>
            <a:headEnd/>
            <a:tailEnd/>
          </a:ln>
        </p:spPr>
      </p:sp>
      <p:sp>
        <p:nvSpPr>
          <p:cNvPr id="144387"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The 2010 Solar Now! University brought together over thirty municipal and community leaders representing five Eastern Oregon communities for a 3-day conference.</a:t>
            </a:r>
          </a:p>
          <a:p>
            <a:endParaRPr lang="en-US" smtClean="0"/>
          </a:p>
          <a:p>
            <a:r>
              <a:rPr lang="en-US" smtClean="0"/>
              <a:t>-Topics covered included:</a:t>
            </a:r>
          </a:p>
          <a:p>
            <a:r>
              <a:rPr lang="en-US" smtClean="0"/>
              <a:t>	-Solar Technology Basics</a:t>
            </a:r>
          </a:p>
          <a:p>
            <a:r>
              <a:rPr lang="en-US" smtClean="0"/>
              <a:t>	-Community Outreach Strategies</a:t>
            </a:r>
          </a:p>
          <a:p>
            <a:r>
              <a:rPr lang="en-US" smtClean="0"/>
              <a:t>	-Tax Credits, Incentives &amp; Grants</a:t>
            </a:r>
          </a:p>
          <a:p>
            <a:r>
              <a:rPr lang="en-US" smtClean="0"/>
              <a:t>	-Web &amp; Online Resources</a:t>
            </a:r>
          </a:p>
          <a:p>
            <a:r>
              <a:rPr lang="en-US" smtClean="0"/>
              <a:t>	-Financing Options</a:t>
            </a:r>
          </a:p>
          <a:p>
            <a:r>
              <a:rPr lang="en-US" smtClean="0"/>
              <a:t>	-Permitting &amp; Codes</a:t>
            </a:r>
          </a:p>
          <a:p>
            <a:endParaRPr lang="en-US" smtClean="0"/>
          </a:p>
          <a:p>
            <a:r>
              <a:rPr lang="en-US" smtClean="0"/>
              <a:t>Solar NOW! Team held conference last fall for community solar champions with another scheduled for Fall 2011</a:t>
            </a:r>
          </a:p>
          <a:p>
            <a:endParaRPr lang="en-US" smtClean="0"/>
          </a:p>
          <a:p>
            <a:endParaRPr lang="en-US" smtClean="0"/>
          </a:p>
        </p:txBody>
      </p:sp>
      <p:sp>
        <p:nvSpPr>
          <p:cNvPr id="144388"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59" tIns="46580" rIns="93159" bIns="46580" anchor="b"/>
          <a:lstStyle/>
          <a:p>
            <a:pPr algn="r" defTabSz="911225"/>
            <a:fld id="{DA800FDE-61F9-410B-9153-D6354B67B011}" type="slidenum">
              <a:rPr lang="en-US" sz="1200">
                <a:latin typeface="Calibri" pitchFamily="34" charset="0"/>
              </a:rPr>
              <a:pPr algn="r" defTabSz="911225"/>
              <a:t>54</a:t>
            </a:fld>
            <a:endParaRPr lang="en-US" sz="120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5"/>
          <p:cNvSpPr>
            <a:spLocks noGrp="1" noRot="1" noChangeAspect="1" noTextEdit="1"/>
          </p:cNvSpPr>
          <p:nvPr>
            <p:ph type="sldImg"/>
          </p:nvPr>
        </p:nvSpPr>
        <p:spPr bwMode="auto">
          <a:noFill/>
          <a:ln>
            <a:solidFill>
              <a:srgbClr val="000000"/>
            </a:solidFill>
            <a:miter lim="800000"/>
            <a:headEnd/>
            <a:tailEnd/>
          </a:ln>
        </p:spPr>
      </p:sp>
      <p:sp>
        <p:nvSpPr>
          <p:cNvPr id="145411"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This 8 minute interview with Dana Armanino from Marin County, CA was produced by National Association of Counties (NACO). YouTube video: </a:t>
            </a:r>
            <a:r>
              <a:rPr lang="en-US" smtClean="0">
                <a:hlinkClick r:id="rId3"/>
              </a:rPr>
              <a:t>www.youtube.com/watch?v=HLHlzLVY9gA</a:t>
            </a:r>
            <a:endParaRPr lang="en-US" smtClean="0"/>
          </a:p>
          <a:p>
            <a:endParaRPr lang="en-US" smtClean="0"/>
          </a:p>
          <a:p>
            <a:r>
              <a:rPr lang="en-US" smtClean="0"/>
              <a:t>GoSolarMarin website:  </a:t>
            </a:r>
            <a:r>
              <a:rPr lang="en-US" smtClean="0">
                <a:hlinkClick r:id="rId4"/>
              </a:rPr>
              <a:t>http://www.gosolarmarin.com/index.html</a:t>
            </a:r>
            <a:r>
              <a:rPr lang="en-US" smtClean="0"/>
              <a:t> </a:t>
            </a:r>
          </a:p>
          <a:p>
            <a:endParaRPr lang="en-US" smtClean="0"/>
          </a:p>
          <a:p>
            <a:r>
              <a:rPr lang="en-US" smtClean="0"/>
              <a:t>Report on Best Practices: </a:t>
            </a:r>
            <a:r>
              <a:rPr lang="en-US" smtClean="0">
                <a:hlinkClick r:id="rId5"/>
              </a:rPr>
              <a:t>http://admin.naco.org/research/pubs/Documents/County%20Management%20and%20Structure/Research%20County%20Management%20and%20Structure/Best%20Practices%20Urban%20Sustainability.pdf</a:t>
            </a:r>
            <a:endParaRPr lang="en-US" smtClean="0"/>
          </a:p>
          <a:p>
            <a:endParaRPr lang="en-US" smtClean="0"/>
          </a:p>
        </p:txBody>
      </p:sp>
      <p:sp>
        <p:nvSpPr>
          <p:cNvPr id="198660"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lstStyle/>
          <a:p>
            <a:pPr algn="r" defTabSz="912362">
              <a:defRPr/>
            </a:pPr>
            <a:fld id="{6DA25824-AC93-41B8-AFB4-8D67CC3211DA}" type="slidenum">
              <a:rPr lang="en-US" sz="1200">
                <a:latin typeface="+mn-lt"/>
                <a:cs typeface="+mn-cs"/>
              </a:rPr>
              <a:pPr algn="r" defTabSz="912362">
                <a:defRPr/>
              </a:pPr>
              <a:t>55</a:t>
            </a:fld>
            <a:endParaRPr lang="en-US" sz="1200" dirty="0">
              <a:latin typeface="+mn-lt"/>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5"/>
          <p:cNvSpPr>
            <a:spLocks noGrp="1" noRot="1" noChangeAspect="1" noTextEdit="1"/>
          </p:cNvSpPr>
          <p:nvPr>
            <p:ph type="sldImg"/>
          </p:nvPr>
        </p:nvSpPr>
        <p:spPr bwMode="auto">
          <a:noFill/>
          <a:ln>
            <a:solidFill>
              <a:srgbClr val="000000"/>
            </a:solidFill>
            <a:miter lim="800000"/>
            <a:headEnd/>
            <a:tailEnd/>
          </a:ln>
        </p:spPr>
      </p:sp>
      <p:sp>
        <p:nvSpPr>
          <p:cNvPr id="146435"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It is not easy to create a solar program in a city or county – let alone initiative a regional solar initiative – but it can be done – and, in fact, it is the solution.</a:t>
            </a:r>
          </a:p>
          <a:p>
            <a:r>
              <a:rPr lang="en-US" smtClean="0"/>
              <a:t>A lot of the barriers that individual jurisdictions face – regions also face such as: high up-front cost, lack of financing options, lack of qualified/skilled workforce and/or permitting/inspection staff, outdated local ordinances, lack of awareness, and lack of political support – but one of the biggest issues that regions face in particular is a lack of standards at the state and local level and a patchwork of regulatory processes.</a:t>
            </a:r>
          </a:p>
          <a:p>
            <a:endParaRPr lang="en-US" smtClean="0"/>
          </a:p>
          <a:p>
            <a:r>
              <a:rPr lang="en-US" smtClean="0"/>
              <a:t>Not having standardized permitting and interconnection processes can really cause problems for contractors that are working across multiple jurisdictions. Considering that neighboring jurisdictions – say the City of San Diego and the City of La Jolla are only 12 miles apart – they very likely follow dramatically different permitting and interconnection processes. Its not a problem if a contractor has only one or two systems to learn, but a lot of installers are working across several dozen jurisdictions – thus making their job unnecessarily complicated and more time consuming – which, in turn, drives up the cost.  </a:t>
            </a:r>
          </a:p>
          <a:p>
            <a:endParaRPr lang="en-US" smtClean="0"/>
          </a:p>
          <a:p>
            <a:pPr>
              <a:lnSpc>
                <a:spcPct val="90000"/>
              </a:lnSpc>
            </a:pPr>
            <a:r>
              <a:rPr lang="en-US" smtClean="0"/>
              <a:t>Regional Coordination is often difficult – but it can be done! And there are a lot of advantages to it – although they are all very different, many of the challenges individual jurisdictions face are very similar. Recognizing and supporting community individuality while promoting community cooperation and development is paramount to many regional councils. That’s why many take a strategic regional approach to solving issues—by looking at common needs, mutual problem solving helps everyone across the region.</a:t>
            </a:r>
          </a:p>
          <a:p>
            <a:pPr>
              <a:lnSpc>
                <a:spcPct val="90000"/>
              </a:lnSpc>
            </a:pPr>
            <a:endParaRPr lang="en-US" smtClean="0"/>
          </a:p>
          <a:p>
            <a:endParaRPr lang="en-US" smtClean="0"/>
          </a:p>
          <a:p>
            <a:endParaRPr lang="en-US" smtClean="0"/>
          </a:p>
          <a:p>
            <a:endParaRPr lang="en-US" smtClean="0"/>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32D9C5F1-6042-4C70-91B5-D28F4D1B1A6C}" type="slidenum">
              <a:rPr lang="en-US" sz="1200">
                <a:latin typeface="+mn-lt"/>
                <a:cs typeface="+mn-cs"/>
              </a:rPr>
              <a:pPr algn="r" fontAlgn="auto">
                <a:spcBef>
                  <a:spcPts val="0"/>
                </a:spcBef>
                <a:spcAft>
                  <a:spcPts val="0"/>
                </a:spcAft>
                <a:defRPr/>
              </a:pPr>
              <a:t>56</a:t>
            </a:fld>
            <a:endParaRPr lang="en-US" sz="1200">
              <a:latin typeface="+mn-lt"/>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5"/>
          <p:cNvSpPr>
            <a:spLocks noGrp="1" noRot="1" noChangeAspect="1" noTextEdit="1"/>
          </p:cNvSpPr>
          <p:nvPr>
            <p:ph type="sldImg"/>
          </p:nvPr>
        </p:nvSpPr>
        <p:spPr bwMode="auto">
          <a:noFill/>
          <a:ln>
            <a:solidFill>
              <a:srgbClr val="000000"/>
            </a:solidFill>
            <a:miter lim="800000"/>
            <a:headEnd/>
            <a:tailEnd/>
          </a:ln>
        </p:spPr>
      </p:sp>
      <p:sp>
        <p:nvSpPr>
          <p:cNvPr id="147459" name="Rectangle 6"/>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mtClean="0"/>
              <a:t>PER VOTE SOLAR WEBSITE: http://votesolar.org/tag/municipal/   PV panel prices are falling fast, but that’s not the whole picture. About half of solar’s total price tag comes from non-panel costs, factors like the cost of labor and overhead. Local permitting practices can put a serious damper on that part of the cost equation. The good news is, it’s also very much within the power of the local government (and a city’s residents) to change all that to make solar more accessible. And that’s what our new Project: Permit is all about . . .</a:t>
            </a:r>
          </a:p>
          <a:p>
            <a:pPr>
              <a:lnSpc>
                <a:spcPct val="90000"/>
              </a:lnSpc>
            </a:pPr>
            <a:r>
              <a:rPr lang="en-US" smtClean="0"/>
              <a:t>First we’re tracking down current practices from around the nation and showcasing them through our interactive online map.  By highlighting the real time and cost involved in solar permitting, we will be able to celebrate the cities who get it right and motivate the laggards to improve.</a:t>
            </a:r>
          </a:p>
          <a:p>
            <a:pPr>
              <a:lnSpc>
                <a:spcPct val="90000"/>
              </a:lnSpc>
            </a:pPr>
            <a:r>
              <a:rPr lang="en-US" smtClean="0"/>
              <a:t>Then we’re helping local partners and solar friends implement best practices in the cities that need it most. Don’t like what you see in your hometown? We have a solar permitting toolkit with the resources you’ll need to convince your mayor and city council to get with the program.</a:t>
            </a:r>
          </a:p>
          <a:p>
            <a:pPr>
              <a:lnSpc>
                <a:spcPct val="90000"/>
              </a:lnSpc>
            </a:pPr>
            <a:r>
              <a:rPr lang="en-US" smtClean="0"/>
              <a:t>Our campaign kicks-off with sunny Arizona.  Thanks to help from our intrepid Vote Solar volunteers and in-state partners (special thanks American Solar Electric), we gathered data on the permitting practices in the major cities and towns.</a:t>
            </a:r>
          </a:p>
          <a:p>
            <a:pPr>
              <a:lnSpc>
                <a:spcPct val="90000"/>
              </a:lnSpc>
            </a:pPr>
            <a:endParaRPr lang="en-US" smtClean="0"/>
          </a:p>
          <a:p>
            <a:pPr>
              <a:lnSpc>
                <a:spcPct val="90000"/>
              </a:lnSpc>
            </a:pPr>
            <a:endParaRPr lang="en-US" smtClean="0"/>
          </a:p>
          <a:p>
            <a:pPr>
              <a:lnSpc>
                <a:spcPct val="90000"/>
              </a:lnSpc>
            </a:pPr>
            <a:endParaRPr lang="en-US" smtClean="0"/>
          </a:p>
          <a:p>
            <a:pPr>
              <a:lnSpc>
                <a:spcPct val="90000"/>
              </a:lnSpc>
            </a:pPr>
            <a:endParaRPr lang="en-US" smtClean="0"/>
          </a:p>
          <a:p>
            <a:pPr>
              <a:lnSpc>
                <a:spcPct val="90000"/>
              </a:lnSpc>
            </a:pPr>
            <a:endParaRPr lang="en-US" smtClean="0"/>
          </a:p>
          <a:p>
            <a:pPr>
              <a:lnSpc>
                <a:spcPct val="90000"/>
              </a:lnSpc>
            </a:pPr>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BEED04C0-CCB5-49C1-B78E-6489A50202D1}" type="slidenum">
              <a:rPr lang="en-US" sz="1200">
                <a:latin typeface="+mn-lt"/>
                <a:cs typeface="+mn-cs"/>
              </a:rPr>
              <a:pPr algn="r" fontAlgn="auto">
                <a:spcBef>
                  <a:spcPts val="0"/>
                </a:spcBef>
                <a:spcAft>
                  <a:spcPts val="0"/>
                </a:spcAft>
                <a:defRPr/>
              </a:pPr>
              <a:t>57</a:t>
            </a:fld>
            <a:endParaRPr lang="en-US" sz="1200">
              <a:latin typeface="+mn-lt"/>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
          <p:cNvSpPr>
            <a:spLocks noGrp="1" noRot="1" noChangeAspect="1" noTextEdit="1"/>
          </p:cNvSpPr>
          <p:nvPr>
            <p:ph type="sldImg"/>
          </p:nvPr>
        </p:nvSpPr>
        <p:spPr bwMode="auto">
          <a:noFill/>
          <a:ln>
            <a:solidFill>
              <a:srgbClr val="000000"/>
            </a:solidFill>
            <a:miter lim="800000"/>
            <a:headEnd/>
            <a:tailEnd/>
          </a:ln>
        </p:spPr>
      </p:sp>
      <p:sp>
        <p:nvSpPr>
          <p:cNvPr id="148483" name="Rectangle 11"/>
          <p:cNvSpPr>
            <a:spLocks noGrp="1"/>
          </p:cNvSpPr>
          <p:nvPr>
            <p:ph type="body" idx="1"/>
          </p:nvPr>
        </p:nvSpPr>
        <p:spPr bwMode="auto">
          <a:noFill/>
        </p:spPr>
        <p:txBody>
          <a:bodyPr wrap="square" numCol="1" anchor="t" anchorCtr="0" compatLnSpc="1">
            <a:prstTxWarp prst="textNoShape">
              <a:avLst/>
            </a:prstTxWarp>
          </a:bodyPr>
          <a:lstStyle/>
          <a:p>
            <a:r>
              <a:rPr lang="en-US" smtClean="0"/>
              <a:t>Map shows: </a:t>
            </a:r>
          </a:p>
          <a:p>
            <a:r>
              <a:rPr lang="en-US" smtClean="0"/>
              <a:t>Kilowatt generation by month;</a:t>
            </a:r>
          </a:p>
          <a:p>
            <a:r>
              <a:rPr lang="en-US" smtClean="0"/>
              <a:t>An installation estimate; </a:t>
            </a:r>
          </a:p>
          <a:p>
            <a:r>
              <a:rPr lang="en-US" smtClean="0"/>
              <a:t>Information on estimated yearly electrical bill savings; </a:t>
            </a:r>
          </a:p>
          <a:p>
            <a:r>
              <a:rPr lang="en-US" smtClean="0"/>
              <a:t>A form you can complete to request more information from solar installers.</a:t>
            </a:r>
          </a:p>
          <a:p>
            <a:r>
              <a:rPr lang="en-US" smtClean="0"/>
              <a:t>The Denver Regional Solar Map – </a:t>
            </a:r>
            <a:r>
              <a:rPr lang="en-US" smtClean="0">
                <a:hlinkClick r:id="rId3"/>
              </a:rPr>
              <a:t>http://solarmap.drcog.org</a:t>
            </a:r>
            <a:r>
              <a:rPr lang="en-US" smtClean="0"/>
              <a:t> -- is a new website the Denver Regional Council of Governments (DRCOG) developed with funding from a New Energy Economic Development grant through the Colorado Governor’s Energy Office. DRCOG began developing the site March 1, 2010 and launched the site November 12, 2010.  The site lets users easily locate their properties and explore the benefits of solar PV installation, and allows solar installers login access to respond to consumer inquiries.  DRCOG expects the project to not only bolster adoption of renewable energy in the region, but also create jobs by connecting contractors to building owners.  Installers are actively using the site to respond to consumer inquiries.  Job creation numbers are pending.</a:t>
            </a:r>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D5C32F9F-4A8F-4E70-B5B5-8709E14F6742}" type="slidenum">
              <a:rPr lang="en-US" sz="1200">
                <a:latin typeface="+mn-lt"/>
                <a:cs typeface="+mn-cs"/>
              </a:rPr>
              <a:pPr algn="r" fontAlgn="auto">
                <a:spcBef>
                  <a:spcPts val="0"/>
                </a:spcBef>
                <a:spcAft>
                  <a:spcPts val="0"/>
                </a:spcAft>
                <a:defRPr/>
              </a:pPr>
              <a:t>58</a:t>
            </a:fld>
            <a:endParaRPr lang="en-US" sz="1200">
              <a:latin typeface="+mn-lt"/>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0"/>
          <p:cNvSpPr>
            <a:spLocks noGrp="1" noRot="1" noChangeAspect="1" noTextEdit="1"/>
          </p:cNvSpPr>
          <p:nvPr>
            <p:ph type="sldImg"/>
          </p:nvPr>
        </p:nvSpPr>
        <p:spPr bwMode="auto">
          <a:noFill/>
          <a:ln>
            <a:solidFill>
              <a:srgbClr val="000000"/>
            </a:solidFill>
            <a:miter lim="800000"/>
            <a:headEnd/>
            <a:tailEnd/>
          </a:ln>
        </p:spPr>
      </p:sp>
      <p:sp>
        <p:nvSpPr>
          <p:cNvPr id="149507" name="Rectangle 11"/>
          <p:cNvSpPr>
            <a:spLocks noGrp="1"/>
          </p:cNvSpPr>
          <p:nvPr>
            <p:ph type="body" idx="1"/>
          </p:nvPr>
        </p:nvSpPr>
        <p:spPr bwMode="auto">
          <a:noFill/>
        </p:spPr>
        <p:txBody>
          <a:bodyPr wrap="square" numCol="1" anchor="t" anchorCtr="0" compatLnSpc="1">
            <a:prstTxWarp prst="textNoShape">
              <a:avLst/>
            </a:prstTxWarp>
          </a:bodyPr>
          <a:lstStyle/>
          <a:p>
            <a:r>
              <a:rPr lang="en-US" smtClean="0"/>
              <a:t>Regional data collaboration and challenges:</a:t>
            </a:r>
          </a:p>
          <a:p>
            <a:r>
              <a:rPr lang="en-US" smtClean="0"/>
              <a:t>The Denver metropolitan area encompasses over 5,000 square miles making it a challenge to find contiguous, detailed geospatial data to support the solar map’s needs.  In order to accurately calculate solar PV potential for buildings in the region, DRCOG needed several key datasets to support the application, including digital orthophotography for feature and building identification, LiDAR to quickly identify rooftop obstructions on buildings that would potentially inhibit solar PV panel placement and building footprints where LiDAR information might not exist.</a:t>
            </a:r>
          </a:p>
          <a:p>
            <a:endParaRPr lang="en-US" smtClean="0"/>
          </a:p>
          <a:p>
            <a:r>
              <a:rPr lang="en-US" smtClean="0"/>
              <a:t>The website is unique in enabling users to immediately calculate maximum potential solar system size, how much electricity a system would generate and potential cost savings. In addition, the site links consumers directly with installers..  The spatial data that drives the application comprises more than 800,000 building footprints. DRCOG developed this data in collaboration with various partners, including many of DRCOG’s 56 member governments that make up the region’s towns, cities and counties.  In addition to collecting building footprints directly from local governments, DRCOG also derived footprints from LiDAR data the Denver region collected in 2008 in support of the Democratic National Convention. </a:t>
            </a:r>
          </a:p>
          <a:p>
            <a:endParaRPr lang="en-US" smtClean="0"/>
          </a:p>
          <a:p>
            <a:endParaRPr lang="en-US" smtClean="0"/>
          </a:p>
          <a:p>
            <a:endParaRPr lang="en-US" smtClean="0"/>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1AC933C6-2B2C-44BE-840C-311689294ADB}" type="slidenum">
              <a:rPr lang="en-US" sz="1200">
                <a:latin typeface="+mn-lt"/>
                <a:cs typeface="+mn-cs"/>
              </a:rPr>
              <a:pPr algn="r" fontAlgn="auto">
                <a:spcBef>
                  <a:spcPts val="0"/>
                </a:spcBef>
                <a:spcAft>
                  <a:spcPts val="0"/>
                </a:spcAft>
                <a:defRPr/>
              </a:pPr>
              <a:t>59</a:t>
            </a:fld>
            <a:endParaRPr lang="en-US" sz="1200">
              <a:latin typeface="+mn-lt"/>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Rot="1" noChangeAspect="1" noTextEdit="1"/>
          </p:cNvSpPr>
          <p:nvPr>
            <p:ph type="sldImg"/>
          </p:nvPr>
        </p:nvSpPr>
        <p:spPr bwMode="auto">
          <a:noFill/>
          <a:ln>
            <a:solidFill>
              <a:srgbClr val="000000"/>
            </a:solidFill>
            <a:miter lim="800000"/>
            <a:headEnd/>
            <a:tailEnd/>
          </a:ln>
        </p:spPr>
      </p:sp>
      <p:sp>
        <p:nvSpPr>
          <p:cNvPr id="95235"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Session 1 – Solar: Dispelling the Myths and Identifying Opportunities (9:15-10:15am)</a:t>
            </a:r>
          </a:p>
          <a:p>
            <a:r>
              <a:rPr lang="en-US" smtClean="0"/>
              <a:t>In this interactive workshop session, learn about the economic benefits of solar energy, and how to dispel the myths and barriers to solar in your communities. Solar energy experts will provide an overview of current solar technologies and how these and other renewable energy technologies can play a role in your region’s energy future. In addition, hear about the new Solar America Communities program and its regional opportunities. </a:t>
            </a:r>
          </a:p>
          <a:p>
            <a:r>
              <a:rPr lang="en-US" smtClean="0"/>
              <a:t>Session 2 – Creating Value for Your Region with Solar Energy (10:30-11:30am)</a:t>
            </a:r>
          </a:p>
          <a:p>
            <a:r>
              <a:rPr lang="en-US" smtClean="0"/>
              <a:t>Discover how your organization can play a role in promoting solar energy in your communities, especially through regional</a:t>
            </a:r>
          </a:p>
          <a:p>
            <a:r>
              <a:rPr lang="en-US" smtClean="0"/>
              <a:t>collaboration. Hear from solar energy experts about current federal funding opportunities for regions and local governments, and new tools and resources. </a:t>
            </a:r>
          </a:p>
          <a:p>
            <a:r>
              <a:rPr lang="en-US" smtClean="0"/>
              <a:t>Session 3 – Regional Solar Energy Best Practices: Panel Session (2:00-3:00pm)</a:t>
            </a:r>
          </a:p>
          <a:p>
            <a:r>
              <a:rPr lang="en-US" smtClean="0"/>
              <a:t>Come listen to your colleagues discuss their experiences working regionally to promote solar energy deployment in their communities. These compelling case studies can be used to build the case for implementation of programs and projects in your respective regions and communities.</a:t>
            </a:r>
          </a:p>
          <a:p>
            <a:r>
              <a:rPr lang="en-US" smtClean="0"/>
              <a:t>Presenters will include the City of San Diego’s Solar America Program Coordinator and the California Center for Sustainable Energy.</a:t>
            </a:r>
          </a:p>
          <a:p>
            <a:r>
              <a:rPr lang="en-US" smtClean="0"/>
              <a:t>Solar Tour – (3:00-6:00pm)</a:t>
            </a:r>
          </a:p>
          <a:p>
            <a:r>
              <a:rPr lang="en-US" smtClean="0"/>
              <a:t>You are all encourage all to stay for the entire day.</a:t>
            </a:r>
          </a:p>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6"/>
          <p:cNvSpPr>
            <a:spLocks noGrp="1" noRot="1" noChangeAspect="1" noTextEdit="1"/>
          </p:cNvSpPr>
          <p:nvPr>
            <p:ph type="sldImg"/>
          </p:nvPr>
        </p:nvSpPr>
        <p:spPr bwMode="auto">
          <a:noFill/>
          <a:ln>
            <a:solidFill>
              <a:srgbClr val="000000"/>
            </a:solidFill>
            <a:miter lim="800000"/>
            <a:headEnd/>
            <a:tailEnd/>
          </a:ln>
        </p:spPr>
      </p:sp>
      <p:sp>
        <p:nvSpPr>
          <p:cNvPr id="150531" name="Rectangle 7"/>
          <p:cNvSpPr>
            <a:spLocks noGrp="1"/>
          </p:cNvSpPr>
          <p:nvPr>
            <p:ph type="body" idx="1"/>
          </p:nvPr>
        </p:nvSpPr>
        <p:spPr bwMode="auto">
          <a:xfrm>
            <a:off x="701675" y="4416425"/>
            <a:ext cx="5607050" cy="5083175"/>
          </a:xfrm>
          <a:noFill/>
        </p:spPr>
        <p:txBody>
          <a:bodyPr wrap="square" numCol="1" anchor="t" anchorCtr="0" compatLnSpc="1">
            <a:prstTxWarp prst="textNoShape">
              <a:avLst/>
            </a:prstTxWarp>
          </a:bodyPr>
          <a:lstStyle/>
          <a:p>
            <a:pPr>
              <a:lnSpc>
                <a:spcPct val="80000"/>
              </a:lnSpc>
            </a:pPr>
            <a:r>
              <a:rPr lang="en-US" smtClean="0"/>
              <a:t>Regional planning agency provides planning services to fifteen communities in Northeastern Massachusetts.</a:t>
            </a:r>
          </a:p>
          <a:p>
            <a:pPr>
              <a:lnSpc>
                <a:spcPct val="80000"/>
              </a:lnSpc>
            </a:pPr>
            <a:endParaRPr lang="en-US" smtClean="0"/>
          </a:p>
          <a:p>
            <a:pPr>
              <a:lnSpc>
                <a:spcPct val="80000"/>
              </a:lnSpc>
            </a:pPr>
            <a:r>
              <a:rPr lang="en-US" smtClean="0"/>
              <a:t>MVPC represents 15 individual communities in the region, and has learned that although they are all very different, many of the challenges they face are very similar. Recognizing and supporting community individuality while promoting community cooperation and development is paramount to MVPCs mission. That’s why we take a strategic regional approach to solving issues—by looking at common needs, mutual problem solving helps everyone across the region.</a:t>
            </a:r>
          </a:p>
          <a:p>
            <a:pPr>
              <a:lnSpc>
                <a:spcPct val="80000"/>
              </a:lnSpc>
            </a:pPr>
            <a:endParaRPr lang="en-US" smtClean="0"/>
          </a:p>
          <a:p>
            <a:pPr>
              <a:lnSpc>
                <a:spcPct val="80000"/>
              </a:lnSpc>
            </a:pPr>
            <a:r>
              <a:rPr lang="en-US" smtClean="0"/>
              <a:t>Merrimack recently met with their participating communities and decided upon next steps. They presented the communities with 2 approaches: issuing a regional RFP for solar developers to implement a solar farm with Power Purchase Agreements or issue a regional RFP for a renewable energy manager that can help the communities identify the best projects, obtain local buy in (zoning &amp; community support), develop a PPA RFP based on the community needs determined during the local buy in process, evaluate the RFP responses and help decide on a best developer, negotiate the PPA terms and conditions, and monitor implementation to ensure consistency with community goals. Merrimack recommended option 2 and it was chosen by the participating communities unanimously. They also agreed to serve on an evaluation committee to help decide on the best consultant. They hope to have someone under contract within the next 3 months. </a:t>
            </a:r>
          </a:p>
          <a:p>
            <a:pPr>
              <a:lnSpc>
                <a:spcPct val="80000"/>
              </a:lnSpc>
            </a:pPr>
            <a:r>
              <a:rPr lang="en-US" smtClean="0"/>
              <a:t>Merrimack Valley:  The program evolved through a deliberate process.  As a subset to our planning commission a Coalition of Mayors and Managers was established to meet regularly to identify common challenges that could be addressed regionally.  One of the challenges was energy management.  To get started a regional energy advisor was brought on board by MVPC to help the communities develop energy strategies.  During the development of these strategies common needs were identified. </a:t>
            </a:r>
          </a:p>
        </p:txBody>
      </p:sp>
      <p:sp>
        <p:nvSpPr>
          <p:cNvPr id="4" name="Slide Number Placeholder 3"/>
          <p:cNvSpPr txBox="1">
            <a:spLocks noGrp="1"/>
          </p:cNvSpPr>
          <p:nvPr/>
        </p:nvSpPr>
        <p:spPr>
          <a:xfrm>
            <a:off x="3970338" y="8831263"/>
            <a:ext cx="3038475" cy="465137"/>
          </a:xfrm>
          <a:prstGeom prst="rect">
            <a:avLst/>
          </a:prstGeom>
          <a:noFill/>
        </p:spPr>
        <p:txBody>
          <a:bodyPr lIns="93177" tIns="46589" rIns="93177" bIns="46589" anchor="b"/>
          <a:lstStyle/>
          <a:p>
            <a:pPr algn="r" fontAlgn="auto">
              <a:spcBef>
                <a:spcPts val="0"/>
              </a:spcBef>
              <a:spcAft>
                <a:spcPts val="0"/>
              </a:spcAft>
              <a:defRPr/>
            </a:pPr>
            <a:fld id="{86EBB9C0-68A3-415C-B20F-C5816326F561}" type="slidenum">
              <a:rPr lang="en-US" sz="1200">
                <a:latin typeface="+mn-lt"/>
                <a:cs typeface="+mn-cs"/>
              </a:rPr>
              <a:pPr algn="r" fontAlgn="auto">
                <a:spcBef>
                  <a:spcPts val="0"/>
                </a:spcBef>
                <a:spcAft>
                  <a:spcPts val="0"/>
                </a:spcAft>
                <a:defRPr/>
              </a:pPr>
              <a:t>60</a:t>
            </a:fld>
            <a:endParaRPr lang="en-US" sz="1200">
              <a:latin typeface="+mn-lt"/>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5"/>
          <p:cNvSpPr>
            <a:spLocks noGrp="1" noRot="1" noChangeAspect="1" noTextEdit="1"/>
          </p:cNvSpPr>
          <p:nvPr>
            <p:ph type="sldImg"/>
          </p:nvPr>
        </p:nvSpPr>
        <p:spPr bwMode="auto">
          <a:noFill/>
          <a:ln>
            <a:solidFill>
              <a:srgbClr val="000000"/>
            </a:solidFill>
            <a:miter lim="800000"/>
            <a:headEnd/>
            <a:tailEnd/>
          </a:ln>
        </p:spPr>
      </p:sp>
      <p:sp>
        <p:nvSpPr>
          <p:cNvPr id="151555" name="Rectangle 6"/>
          <p:cNvSpPr>
            <a:spLocks noGrp="1"/>
          </p:cNvSpPr>
          <p:nvPr>
            <p:ph type="body" idx="1"/>
          </p:nvPr>
        </p:nvSpPr>
        <p:spPr bwMode="auto">
          <a:xfrm>
            <a:off x="701675" y="4416425"/>
            <a:ext cx="5607050" cy="5075238"/>
          </a:xfrm>
          <a:noFill/>
        </p:spPr>
        <p:txBody>
          <a:bodyPr wrap="square" numCol="1" anchor="t" anchorCtr="0" compatLnSpc="1">
            <a:prstTxWarp prst="textNoShape">
              <a:avLst/>
            </a:prstTxWarp>
          </a:bodyPr>
          <a:lstStyle/>
          <a:p>
            <a:pPr>
              <a:lnSpc>
                <a:spcPct val="90000"/>
              </a:lnSpc>
            </a:pPr>
            <a:r>
              <a:rPr lang="en-US" smtClean="0"/>
              <a:t> (cont… )</a:t>
            </a:r>
          </a:p>
          <a:p>
            <a:pPr>
              <a:lnSpc>
                <a:spcPct val="90000"/>
              </a:lnSpc>
            </a:pPr>
            <a:r>
              <a:rPr lang="en-US" smtClean="0"/>
              <a:t>The first was a successful regional ESCO procurement and implementation.  The second interest was converting closed landfills into solar farms “Brightfields”.  To assess feasibility MVPC procured engineering services to conduct “Fatal Flaws” analysis on 11 landfills in the region.  Based on results communities interested in realizing any potential decided to bring on, through MVPC, expertise to develop “Brightfields” on their landfills.  The process will continue to identify other renewable energy efforts that can be advanced regionally. </a:t>
            </a:r>
          </a:p>
          <a:p>
            <a:pPr>
              <a:lnSpc>
                <a:spcPct val="90000"/>
              </a:lnSpc>
            </a:pPr>
            <a:r>
              <a:rPr lang="en-US" smtClean="0"/>
              <a:t>Pros: There are 2 major advantages to our program. First is that none of our communities have expertise to pursue the development of solar farms on landfills.  This approach allows us to develop regional capacity that the individual communities can access.  Not only does it give them access to technical capacity but also creates a point person for their effort.  The communities are very focus on delivering municipal services and with downsizing becoming more of the norm there is no local staff that can administer such an effort.  The second advantage is one solicitation for services as opposed to 9 (in our case) separate processes and only one contract to administer.  It reduces costs and improves efficiency.</a:t>
            </a:r>
          </a:p>
          <a:p>
            <a:pPr>
              <a:lnSpc>
                <a:spcPct val="90000"/>
              </a:lnSpc>
            </a:pPr>
            <a:r>
              <a:rPr lang="en-US" smtClean="0"/>
              <a:t>Cons: The only disadvantage we have identified is that based on feedback and discussion with potential solar developers, entering into a Power Purchasing Agreement (PPA) will not fit cleanly into a regional bid.  Each site is unique and some sites are more attractive than others and the stronger projects should not have to subsidize the weaker projects.  There are no economies of scale per se.  When we get to the point when a PPA is procured we will need to decide if any joint RFPs are practical.  That is why we decided to pursue a regional renewable manager approach versus a regional PPA RFP. </a:t>
            </a:r>
          </a:p>
          <a:p>
            <a:pPr>
              <a:lnSpc>
                <a:spcPct val="90000"/>
              </a:lnSpc>
            </a:pPr>
            <a:r>
              <a:rPr lang="en-US" smtClean="0"/>
              <a:t> </a:t>
            </a:r>
          </a:p>
          <a:p>
            <a:pPr>
              <a:lnSpc>
                <a:spcPct val="90000"/>
              </a:lnSpc>
            </a:pPr>
            <a:endParaRPr lang="en-US" smtClean="0"/>
          </a:p>
          <a:p>
            <a:pPr>
              <a:lnSpc>
                <a:spcPct val="90000"/>
              </a:lnSpc>
            </a:pPr>
            <a:r>
              <a:rPr lang="en-US" smtClean="0"/>
              <a:t> </a:t>
            </a:r>
          </a:p>
        </p:txBody>
      </p:sp>
      <p:sp>
        <p:nvSpPr>
          <p:cNvPr id="4" name="Slide Number Placeholder 3"/>
          <p:cNvSpPr txBox="1">
            <a:spLocks noGrp="1"/>
          </p:cNvSpPr>
          <p:nvPr/>
        </p:nvSpPr>
        <p:spPr>
          <a:xfrm>
            <a:off x="3970338" y="8831263"/>
            <a:ext cx="3038475" cy="465137"/>
          </a:xfrm>
          <a:prstGeom prst="rect">
            <a:avLst/>
          </a:prstGeom>
          <a:noFill/>
        </p:spPr>
        <p:txBody>
          <a:bodyPr lIns="93177" tIns="46589" rIns="93177" bIns="46589" anchor="b"/>
          <a:lstStyle/>
          <a:p>
            <a:pPr algn="r" fontAlgn="auto">
              <a:spcBef>
                <a:spcPts val="0"/>
              </a:spcBef>
              <a:spcAft>
                <a:spcPts val="0"/>
              </a:spcAft>
              <a:defRPr/>
            </a:pPr>
            <a:fld id="{DD7E4CD7-1BB8-4ADE-A086-E8893D83DC05}" type="slidenum">
              <a:rPr lang="en-US" sz="1200">
                <a:latin typeface="+mn-lt"/>
                <a:cs typeface="+mn-cs"/>
              </a:rPr>
              <a:pPr algn="r" fontAlgn="auto">
                <a:spcBef>
                  <a:spcPts val="0"/>
                </a:spcBef>
                <a:spcAft>
                  <a:spcPts val="0"/>
                </a:spcAft>
                <a:defRPr/>
              </a:pPr>
              <a:t>61</a:t>
            </a:fld>
            <a:endParaRPr lang="en-US" sz="1200">
              <a:latin typeface="+mn-lt"/>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5"/>
          <p:cNvSpPr>
            <a:spLocks noGrp="1" noRot="1" noChangeAspect="1" noTextEdit="1"/>
          </p:cNvSpPr>
          <p:nvPr>
            <p:ph type="sldImg"/>
          </p:nvPr>
        </p:nvSpPr>
        <p:spPr bwMode="auto">
          <a:noFill/>
          <a:ln>
            <a:solidFill>
              <a:srgbClr val="000000"/>
            </a:solidFill>
            <a:miter lim="800000"/>
            <a:headEnd/>
            <a:tailEnd/>
          </a:ln>
        </p:spPr>
      </p:sp>
      <p:sp>
        <p:nvSpPr>
          <p:cNvPr id="152579" name="Rectangle 6"/>
          <p:cNvSpPr>
            <a:spLocks noGrp="1"/>
          </p:cNvSpPr>
          <p:nvPr>
            <p:ph type="body" idx="1"/>
          </p:nvPr>
        </p:nvSpPr>
        <p:spPr bwMode="auto">
          <a:xfrm>
            <a:off x="701675" y="4416425"/>
            <a:ext cx="5607050" cy="4878388"/>
          </a:xfrm>
          <a:noFill/>
        </p:spPr>
        <p:txBody>
          <a:bodyPr wrap="square" numCol="1" anchor="t" anchorCtr="0" compatLnSpc="1">
            <a:prstTxWarp prst="textNoShape">
              <a:avLst/>
            </a:prstTxWarp>
          </a:bodyPr>
          <a:lstStyle/>
          <a:p>
            <a:pPr>
              <a:lnSpc>
                <a:spcPct val="90000"/>
              </a:lnSpc>
            </a:pPr>
            <a:r>
              <a:rPr lang="en-US" smtClean="0"/>
              <a:t>In 2008 Milwaukee was selected as a Solar America City. Milwaukee had Mayor Tom Barrett’s hearty commitment. They also put together a strong advisory committee consisting of:</a:t>
            </a:r>
          </a:p>
          <a:p>
            <a:pPr>
              <a:lnSpc>
                <a:spcPct val="90000"/>
              </a:lnSpc>
            </a:pPr>
            <a:r>
              <a:rPr lang="en-US" smtClean="0"/>
              <a:t>  City of Milwaukee’s Office of Environmental Sustainability (lead)</a:t>
            </a:r>
          </a:p>
          <a:p>
            <a:pPr>
              <a:lnSpc>
                <a:spcPct val="90000"/>
              </a:lnSpc>
            </a:pPr>
            <a:r>
              <a:rPr lang="en-US" smtClean="0"/>
              <a:t>  We Energies (utility)</a:t>
            </a:r>
          </a:p>
          <a:p>
            <a:pPr>
              <a:lnSpc>
                <a:spcPct val="90000"/>
              </a:lnSpc>
            </a:pPr>
            <a:r>
              <a:rPr lang="en-US" smtClean="0"/>
              <a:t>  Focus on Energy (state public benefits fund)</a:t>
            </a:r>
          </a:p>
          <a:p>
            <a:pPr>
              <a:lnSpc>
                <a:spcPct val="90000"/>
              </a:lnSpc>
            </a:pPr>
            <a:r>
              <a:rPr lang="en-US" smtClean="0"/>
              <a:t>  Johnson Controls (local for-profit)</a:t>
            </a:r>
          </a:p>
          <a:p>
            <a:pPr>
              <a:lnSpc>
                <a:spcPct val="90000"/>
              </a:lnSpc>
            </a:pPr>
            <a:r>
              <a:rPr lang="en-US" smtClean="0"/>
              <a:t>  Midwest Renewable Energy Association (installer training provider)</a:t>
            </a:r>
          </a:p>
          <a:p>
            <a:pPr>
              <a:lnSpc>
                <a:spcPct val="90000"/>
              </a:lnSpc>
            </a:pPr>
            <a:r>
              <a:rPr lang="en-US" smtClean="0"/>
              <a:t>  University of Wisconsin-Milwaukee  (university)</a:t>
            </a:r>
          </a:p>
          <a:p>
            <a:pPr>
              <a:lnSpc>
                <a:spcPct val="90000"/>
              </a:lnSpc>
            </a:pPr>
            <a:r>
              <a:rPr lang="en-US" smtClean="0"/>
              <a:t>  Milwaukee Area Technical College (community college)</a:t>
            </a:r>
          </a:p>
          <a:p>
            <a:pPr>
              <a:lnSpc>
                <a:spcPct val="90000"/>
              </a:lnSpc>
            </a:pPr>
            <a:endParaRPr lang="en-US" smtClean="0"/>
          </a:p>
          <a:p>
            <a:pPr>
              <a:lnSpc>
                <a:spcPct val="90000"/>
              </a:lnSpc>
            </a:pPr>
            <a:r>
              <a:rPr lang="en-US" smtClean="0"/>
              <a:t>Milwaukee will promote solar thermal and solar-electric technologies by developing: </a:t>
            </a:r>
          </a:p>
          <a:p>
            <a:pPr>
              <a:lnSpc>
                <a:spcPct val="90000"/>
              </a:lnSpc>
            </a:pPr>
            <a:r>
              <a:rPr lang="en-US" smtClean="0"/>
              <a:t>A robust local workforce and industry</a:t>
            </a:r>
          </a:p>
          <a:p>
            <a:pPr>
              <a:lnSpc>
                <a:spcPct val="90000"/>
              </a:lnSpc>
            </a:pPr>
            <a:r>
              <a:rPr lang="en-US" smtClean="0"/>
              <a:t>Innovative financing options</a:t>
            </a:r>
          </a:p>
          <a:p>
            <a:pPr>
              <a:lnSpc>
                <a:spcPct val="90000"/>
              </a:lnSpc>
            </a:pPr>
            <a:r>
              <a:rPr lang="en-US" smtClean="0"/>
              <a:t>Consumer outreach campaigns</a:t>
            </a:r>
          </a:p>
          <a:p>
            <a:pPr>
              <a:lnSpc>
                <a:spcPct val="90000"/>
              </a:lnSpc>
            </a:pPr>
            <a:r>
              <a:rPr lang="en-US" smtClean="0"/>
              <a:t>Increase the number of local solar installers through assistance in training and preparation for the certification process;</a:t>
            </a:r>
          </a:p>
          <a:p>
            <a:pPr>
              <a:lnSpc>
                <a:spcPct val="90000"/>
              </a:lnSpc>
            </a:pPr>
            <a:r>
              <a:rPr lang="en-US" smtClean="0"/>
              <a:t>Support solar manufacturing businesses by working with existing manufacturers and by encouraging new businesses to locate in the city</a:t>
            </a:r>
          </a:p>
          <a:p>
            <a:pPr>
              <a:lnSpc>
                <a:spcPct val="90000"/>
              </a:lnSpc>
            </a:pPr>
            <a:r>
              <a:rPr lang="en-US" smtClean="0"/>
              <a:t>Examine market segments to determine which are most viable for various incentive-based business models</a:t>
            </a:r>
          </a:p>
          <a:p>
            <a:pPr>
              <a:lnSpc>
                <a:spcPct val="90000"/>
              </a:lnSpc>
            </a:pPr>
            <a:r>
              <a:rPr lang="en-US" smtClean="0"/>
              <a:t>Incorporate non-financial benefits, such as accelerated project permitting, reduced permit fees, and feebates into solar projects.</a:t>
            </a:r>
          </a:p>
          <a:p>
            <a:pPr>
              <a:lnSpc>
                <a:spcPct val="90000"/>
              </a:lnSpc>
            </a:pPr>
            <a:endParaRPr lang="en-US" smtClean="0"/>
          </a:p>
          <a:p>
            <a:pPr>
              <a:lnSpc>
                <a:spcPct val="90000"/>
              </a:lnSpc>
            </a:pPr>
            <a:endParaRPr lang="en-US" smtClean="0"/>
          </a:p>
          <a:p>
            <a:pPr>
              <a:lnSpc>
                <a:spcPct val="90000"/>
              </a:lnSpc>
            </a:pPr>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E862B80B-F487-4C55-BA6D-972A51DCAB40}" type="slidenum">
              <a:rPr lang="en-US" sz="1200">
                <a:latin typeface="+mn-lt"/>
                <a:cs typeface="+mn-cs"/>
              </a:rPr>
              <a:pPr algn="r" fontAlgn="auto">
                <a:spcBef>
                  <a:spcPts val="0"/>
                </a:spcBef>
                <a:spcAft>
                  <a:spcPts val="0"/>
                </a:spcAft>
                <a:defRPr/>
              </a:pPr>
              <a:t>62</a:t>
            </a:fld>
            <a:endParaRPr lang="en-US" sz="1200">
              <a:latin typeface="+mn-lt"/>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8"/>
          <p:cNvSpPr>
            <a:spLocks noGrp="1" noRot="1" noChangeAspect="1" noTextEdit="1"/>
          </p:cNvSpPr>
          <p:nvPr>
            <p:ph type="sldImg"/>
          </p:nvPr>
        </p:nvSpPr>
        <p:spPr bwMode="auto">
          <a:noFill/>
          <a:ln>
            <a:solidFill>
              <a:srgbClr val="000000"/>
            </a:solidFill>
            <a:miter lim="800000"/>
            <a:headEnd/>
            <a:tailEnd/>
          </a:ln>
        </p:spPr>
      </p:sp>
      <p:sp>
        <p:nvSpPr>
          <p:cNvPr id="153603" name="Rectangle 9"/>
          <p:cNvSpPr>
            <a:spLocks noGrp="1"/>
          </p:cNvSpPr>
          <p:nvPr>
            <p:ph type="body" idx="1"/>
          </p:nvPr>
        </p:nvSpPr>
        <p:spPr bwMode="auto">
          <a:noFill/>
        </p:spPr>
        <p:txBody>
          <a:bodyPr wrap="square" numCol="1" anchor="t" anchorCtr="0" compatLnSpc="1">
            <a:prstTxWarp prst="textNoShape">
              <a:avLst/>
            </a:prstTxWarp>
          </a:bodyPr>
          <a:lstStyle/>
          <a:p>
            <a:r>
              <a:rPr lang="en-US" smtClean="0"/>
              <a:t>Milwaukee metro region is particularly interested in solar components manufacturing and had a report commissioned to explore the feasibility.  The report, released in July 2009, analyzed 8 key criteria in Milwaukee…(which can be asked just about anywhere local manufacturing of solar is of interest) </a:t>
            </a:r>
          </a:p>
          <a:p>
            <a:endParaRPr lang="en-US" smtClean="0"/>
          </a:p>
          <a:p>
            <a:r>
              <a:rPr lang="en-US" smtClean="0"/>
              <a:t>Solar Manufacturing Initiatives –Is there local support?</a:t>
            </a:r>
          </a:p>
          <a:p>
            <a:r>
              <a:rPr lang="en-US" smtClean="0"/>
              <a:t>Base of Tech Businesses – Are there companies familiar with technology manufacturing and experienced dealing with technical industries?</a:t>
            </a:r>
          </a:p>
          <a:p>
            <a:r>
              <a:rPr lang="en-US" smtClean="0"/>
              <a:t>Solar Products R&amp;D –Does Milwaukee have good access to the kinds of technology that is important for ongoing improvement?</a:t>
            </a:r>
          </a:p>
          <a:p>
            <a:r>
              <a:rPr lang="en-US" smtClean="0"/>
              <a:t>Electricity Availability and Costs –Is electricity economical?</a:t>
            </a:r>
          </a:p>
          <a:p>
            <a:r>
              <a:rPr lang="en-US" smtClean="0"/>
              <a:t>Proximity to Markets –Is Milwaukee within reach of its end markets?  </a:t>
            </a:r>
          </a:p>
          <a:p>
            <a:r>
              <a:rPr lang="en-US" smtClean="0"/>
              <a:t>Sites –Are land and buildings readily available?</a:t>
            </a:r>
          </a:p>
          <a:p>
            <a:r>
              <a:rPr lang="en-US" smtClean="0"/>
              <a:t>Workforce –Does Milwaukee have an economical and technically experienced workforce?</a:t>
            </a:r>
          </a:p>
          <a:p>
            <a:r>
              <a:rPr lang="en-US" smtClean="0"/>
              <a:t>Incentives for Manufacturing – Is there funding to bridge funding gaps?</a:t>
            </a:r>
          </a:p>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6"/>
          <p:cNvSpPr>
            <a:spLocks noGrp="1" noRot="1" noChangeAspect="1" noTextEdit="1"/>
          </p:cNvSpPr>
          <p:nvPr>
            <p:ph type="sldImg"/>
          </p:nvPr>
        </p:nvSpPr>
        <p:spPr bwMode="auto">
          <a:noFill/>
          <a:ln>
            <a:solidFill>
              <a:srgbClr val="000000"/>
            </a:solidFill>
            <a:miter lim="800000"/>
            <a:headEnd/>
            <a:tailEnd/>
          </a:ln>
        </p:spPr>
      </p:sp>
      <p:sp>
        <p:nvSpPr>
          <p:cNvPr id="154627"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The report found that the Milwaukee metro area has a natural advantage in becoming a solar hot water cluster</a:t>
            </a:r>
          </a:p>
          <a:p>
            <a:endParaRPr lang="en-US" smtClean="0"/>
          </a:p>
        </p:txBody>
      </p:sp>
      <p:sp>
        <p:nvSpPr>
          <p:cNvPr id="154628"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14B93746-6EA8-45CC-9FE8-DEC359A0D16F}" type="slidenum">
              <a:rPr lang="en-US" sz="1200">
                <a:ea typeface="ＭＳ Ｐゴシック" pitchFamily="34" charset="-128"/>
              </a:rPr>
              <a:pPr algn="r"/>
              <a:t>64</a:t>
            </a:fld>
            <a:endParaRPr lang="en-US" sz="120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6"/>
          <p:cNvSpPr>
            <a:spLocks noGrp="1" noRot="1" noChangeAspect="1" noTextEdit="1"/>
          </p:cNvSpPr>
          <p:nvPr>
            <p:ph type="sldImg"/>
          </p:nvPr>
        </p:nvSpPr>
        <p:spPr bwMode="auto">
          <a:noFill/>
          <a:ln>
            <a:solidFill>
              <a:srgbClr val="000000"/>
            </a:solidFill>
            <a:miter lim="800000"/>
            <a:headEnd/>
            <a:tailEnd/>
          </a:ln>
        </p:spPr>
      </p:sp>
      <p:sp>
        <p:nvSpPr>
          <p:cNvPr id="155651" name="Rectangle 7"/>
          <p:cNvSpPr>
            <a:spLocks noGrp="1"/>
          </p:cNvSpPr>
          <p:nvPr>
            <p:ph type="body" idx="1"/>
          </p:nvPr>
        </p:nvSpPr>
        <p:spPr bwMode="auto">
          <a:noFill/>
        </p:spPr>
        <p:txBody>
          <a:bodyPr wrap="square" numCol="1" anchor="t" anchorCtr="0" compatLnSpc="1">
            <a:prstTxWarp prst="textNoShape">
              <a:avLst/>
            </a:prstTxWarp>
          </a:bodyPr>
          <a:lstStyle/>
          <a:p>
            <a:endParaRPr lang="en-US" smtClean="0"/>
          </a:p>
          <a:p>
            <a:endParaRPr lang="en-US" smtClean="0"/>
          </a:p>
        </p:txBody>
      </p:sp>
      <p:sp>
        <p:nvSpPr>
          <p:cNvPr id="155652"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A9E161A1-9551-4D14-889E-EA3DF202A210}" type="slidenum">
              <a:rPr lang="en-US" sz="1200">
                <a:ea typeface="ＭＳ Ｐゴシック" pitchFamily="34" charset="-128"/>
              </a:rPr>
              <a:pPr algn="r"/>
              <a:t>65</a:t>
            </a:fld>
            <a:endParaRPr lang="en-US" sz="120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5"/>
          <p:cNvSpPr>
            <a:spLocks noGrp="1" noRot="1" noChangeAspect="1" noTextEdit="1"/>
          </p:cNvSpPr>
          <p:nvPr>
            <p:ph type="sldImg"/>
          </p:nvPr>
        </p:nvSpPr>
        <p:spPr bwMode="auto">
          <a:noFill/>
          <a:ln>
            <a:solidFill>
              <a:srgbClr val="000000"/>
            </a:solidFill>
            <a:miter lim="800000"/>
            <a:headEnd/>
            <a:tailEnd/>
          </a:ln>
        </p:spPr>
      </p:sp>
      <p:sp>
        <p:nvSpPr>
          <p:cNvPr id="156675" name="Rectangle 6"/>
          <p:cNvSpPr>
            <a:spLocks noGrp="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Thus, the Milwaukee Metro Solar Hot Water Business Council was conceived.</a:t>
            </a:r>
          </a:p>
          <a:p>
            <a:endParaRPr lang="en-US" smtClean="0"/>
          </a:p>
          <a:p>
            <a:r>
              <a:rPr lang="en-US" smtClean="0"/>
              <a:t>The SHW Business Council was kick-started by recovery act money but is a true metro-wide public/private effort </a:t>
            </a:r>
          </a:p>
          <a:p>
            <a:endParaRPr lang="en-US" smtClean="0"/>
          </a:p>
          <a:p>
            <a:r>
              <a:rPr lang="en-US" smtClean="0"/>
              <a:t>Missions:</a:t>
            </a:r>
          </a:p>
          <a:p>
            <a:r>
              <a:rPr lang="en-US" smtClean="0"/>
              <a:t>To grow the SHW industry in the Milwaukee seven county (M7) region through the cultivation and education of businesses and manufacturers</a:t>
            </a:r>
          </a:p>
          <a:p>
            <a:endParaRPr lang="en-US" smtClean="0"/>
          </a:p>
          <a:p>
            <a:r>
              <a:rPr lang="en-US" smtClean="0"/>
              <a:t>To create opportunities for interaction and technical partnerships</a:t>
            </a:r>
          </a:p>
          <a:p>
            <a:endParaRPr lang="en-US" smtClean="0"/>
          </a:p>
          <a:p>
            <a:r>
              <a:rPr lang="en-US" smtClean="0"/>
              <a:t>To support businesses as they enter the solar hot water manufacturing and supply chain markets</a:t>
            </a:r>
          </a:p>
          <a:p>
            <a:endParaRPr lang="en-US" smtClean="0"/>
          </a:p>
          <a:p>
            <a:r>
              <a:rPr lang="en-US" smtClean="0"/>
              <a:t>To increase the number of local manufacturers that produce solar hot water components</a:t>
            </a:r>
          </a:p>
          <a:p>
            <a:endParaRPr lang="en-US" smtClean="0"/>
          </a:p>
          <a:p>
            <a:endParaRPr lang="en-US" smtClean="0"/>
          </a:p>
        </p:txBody>
      </p:sp>
      <p:sp>
        <p:nvSpPr>
          <p:cNvPr id="156676"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18B310D4-27D4-42CE-A619-522E888E9CE9}" type="slidenum">
              <a:rPr lang="en-US" sz="1200">
                <a:ea typeface="ＭＳ Ｐゴシック" pitchFamily="34" charset="-128"/>
              </a:rPr>
              <a:pPr algn="r"/>
              <a:t>66</a:t>
            </a:fld>
            <a:endParaRPr lang="en-US" sz="120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5"/>
          <p:cNvSpPr>
            <a:spLocks noGrp="1" noRot="1" noChangeAspect="1" noTextEdit="1"/>
          </p:cNvSpPr>
          <p:nvPr>
            <p:ph type="sldImg"/>
          </p:nvPr>
        </p:nvSpPr>
        <p:spPr bwMode="auto">
          <a:noFill/>
          <a:ln>
            <a:solidFill>
              <a:srgbClr val="000000"/>
            </a:solidFill>
            <a:miter lim="800000"/>
            <a:headEnd/>
            <a:tailEnd/>
          </a:ln>
        </p:spPr>
      </p:sp>
      <p:sp>
        <p:nvSpPr>
          <p:cNvPr id="157699"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In 2007, SMUD (utility) pioneered streamlined permitting – wanted to have all cities and towns in their service territory utilizing one standard application template.  7 different jurisdictions with permitting authority signed on and the results were: 1) permitting fee waivers (for three years) and 2) simple standardized application for small residential PV promoting consistency within the region and 3) commitment to over-the-counter or  1-day turnaround for plan reviews.  </a:t>
            </a:r>
          </a:p>
          <a:p>
            <a:r>
              <a:rPr lang="en-US" smtClean="0"/>
              <a:t> </a:t>
            </a:r>
          </a:p>
          <a:p>
            <a:r>
              <a:rPr lang="en-US" smtClean="0"/>
              <a:t>Templates that SMUD designed was very good with a checklist and sample plans but revisions were determined to be necessary once individual cities began working with the template. At the end of 2009, all  fee waivers had expired and individual jurisdictions reverted to charging either a flat fee or a fee based on project valuation (=cost of materials plus labor) with permit fees ranging from $192 - $823 for a 3kW system. The City of Sacramento is updating the templates and adopting a flat fee (from valuation-based fees  of $724 on average to a flat fee of $280 for a 4 kW system or less and same flat fee for Solar Hot Water Systems, 50 gallons or less). The flat fees assumes one hour of plan check and one on-site inspection. The development of the templates and online submission  provides less chance for incomplete applications, errors and call-backs.  </a:t>
            </a:r>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5DDCBB43-2A07-4458-B325-121FB8CC4E4F}" type="slidenum">
              <a:rPr lang="en-US" sz="1200">
                <a:latin typeface="+mn-lt"/>
                <a:cs typeface="+mn-cs"/>
              </a:rPr>
              <a:pPr algn="r" fontAlgn="auto">
                <a:spcBef>
                  <a:spcPts val="0"/>
                </a:spcBef>
                <a:spcAft>
                  <a:spcPts val="0"/>
                </a:spcAft>
                <a:defRPr/>
              </a:pPr>
              <a:t>67</a:t>
            </a:fld>
            <a:endParaRPr lang="en-US" sz="1200">
              <a:latin typeface="+mn-lt"/>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5"/>
          <p:cNvSpPr>
            <a:spLocks noGrp="1" noRot="1" noChangeAspect="1" noTextEdit="1"/>
          </p:cNvSpPr>
          <p:nvPr>
            <p:ph type="sldImg"/>
          </p:nvPr>
        </p:nvSpPr>
        <p:spPr bwMode="auto">
          <a:noFill/>
          <a:ln>
            <a:solidFill>
              <a:srgbClr val="000000"/>
            </a:solidFill>
            <a:miter lim="800000"/>
            <a:headEnd/>
            <a:tailEnd/>
          </a:ln>
        </p:spPr>
      </p:sp>
      <p:sp>
        <p:nvSpPr>
          <p:cNvPr id="158723"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 All these reforms are designed to speed up the process for permitting and archiving, reduce cost to both the applicant and the city, with the added environmental benefits of reducing paper, automobile trips to the public counter, etc..  Now the City of Sacramento is incorporating electronic/online permit submission for solar permits utilizing the general permitting software (Accela) that they use.  They are also working to disseminate what they have learned internally to the region.</a:t>
            </a:r>
          </a:p>
          <a:p>
            <a:r>
              <a:rPr lang="en-US" smtClean="0"/>
              <a:t> </a:t>
            </a:r>
          </a:p>
          <a:p>
            <a:r>
              <a:rPr lang="en-US" smtClean="0"/>
              <a:t>City of Sacramento’s goals are to: </a:t>
            </a:r>
          </a:p>
          <a:p>
            <a:r>
              <a:rPr lang="en-US" smtClean="0"/>
              <a:t>Lead by example</a:t>
            </a:r>
          </a:p>
          <a:p>
            <a:r>
              <a:rPr lang="en-US" smtClean="0"/>
              <a:t>Develop a local solar industry</a:t>
            </a:r>
          </a:p>
          <a:p>
            <a:r>
              <a:rPr lang="en-US" smtClean="0"/>
              <a:t>Break down near- and long-term barriers.</a:t>
            </a:r>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9756727B-6CFD-4EBC-BE18-F82D7924DB20}" type="slidenum">
              <a:rPr lang="en-US" sz="1200">
                <a:latin typeface="+mn-lt"/>
                <a:cs typeface="+mn-cs"/>
              </a:rPr>
              <a:pPr algn="r" fontAlgn="auto">
                <a:spcBef>
                  <a:spcPts val="0"/>
                </a:spcBef>
                <a:spcAft>
                  <a:spcPts val="0"/>
                </a:spcAft>
                <a:defRPr/>
              </a:pPr>
              <a:t>68</a:t>
            </a:fld>
            <a:endParaRPr lang="en-US" sz="1200">
              <a:latin typeface="+mn-lt"/>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8"/>
          <p:cNvSpPr>
            <a:spLocks noGrp="1" noRot="1" noChangeAspect="1" noTextEdit="1"/>
          </p:cNvSpPr>
          <p:nvPr>
            <p:ph type="sldImg"/>
          </p:nvPr>
        </p:nvSpPr>
        <p:spPr bwMode="auto">
          <a:noFill/>
          <a:ln>
            <a:solidFill>
              <a:srgbClr val="000000"/>
            </a:solidFill>
            <a:miter lim="800000"/>
            <a:headEnd/>
            <a:tailEnd/>
          </a:ln>
        </p:spPr>
      </p:sp>
      <p:sp>
        <p:nvSpPr>
          <p:cNvPr id="159747" name="Rectangle 9"/>
          <p:cNvSpPr>
            <a:spLocks noGrp="1"/>
          </p:cNvSpPr>
          <p:nvPr>
            <p:ph type="body" idx="1"/>
          </p:nvPr>
        </p:nvSpPr>
        <p:spPr bwMode="auto">
          <a:noFill/>
        </p:spPr>
        <p:txBody>
          <a:bodyPr wrap="square" numCol="1" anchor="t" anchorCtr="0" compatLnSpc="1">
            <a:prstTxWarp prst="textNoShape">
              <a:avLst/>
            </a:prstTxWarp>
          </a:bodyPr>
          <a:lstStyle/>
          <a:p>
            <a:r>
              <a:rPr lang="en-US" smtClean="0"/>
              <a:t>PAG: (Pima Association of Governments)</a:t>
            </a:r>
          </a:p>
          <a:p>
            <a:r>
              <a:rPr lang="en-US" smtClean="0"/>
              <a:t> </a:t>
            </a:r>
          </a:p>
          <a:p>
            <a:r>
              <a:rPr lang="en-US" smtClean="0"/>
              <a:t>Colleen Crowninshield provided her cell phone (520) 440-0949 in case you had any further questions and wished to speak with her directly. She is my contact in PAG and the Clean Cities Manager at PAG.</a:t>
            </a:r>
          </a:p>
          <a:p>
            <a:r>
              <a:rPr lang="en-US" smtClean="0"/>
              <a:t> </a:t>
            </a:r>
          </a:p>
          <a:p>
            <a:r>
              <a:rPr lang="en-US" smtClean="0"/>
              <a:t>Southern Arizona Solar Standards Board </a:t>
            </a:r>
          </a:p>
          <a:p>
            <a:r>
              <a:rPr lang="en-US" smtClean="0"/>
              <a:t>The Southern Arizona Solar Standards Board is a nonprofit board of solar energy installation businesses in southern Arizona. SASSB directs its efforts at promoting best practices in the solar electric/hot water industry and carrying out consumer education and protection. </a:t>
            </a:r>
          </a:p>
          <a:p>
            <a:r>
              <a:rPr lang="en-US" smtClean="0"/>
              <a:t>Pima Association of Governments </a:t>
            </a:r>
          </a:p>
          <a:p>
            <a:r>
              <a:rPr lang="en-US" smtClean="0"/>
              <a:t>The Southern Arizona Solar Standards Board is a program of Pima Association of Governments. PAG is a nonprofit metropolitan planning organization with Transportation Planning, Environmental Planning, Energy Planning and Technical Services divisions. SASSB is managed under the Energy Planning Program at PAG.</a:t>
            </a:r>
            <a:br>
              <a:rPr lang="en-US" smtClean="0"/>
            </a:br>
            <a:r>
              <a:rPr lang="en-US" smtClean="0"/>
              <a:t/>
            </a:r>
            <a:br>
              <a:rPr lang="en-US" smtClean="0"/>
            </a:br>
            <a:r>
              <a:rPr lang="en-US" smtClean="0"/>
              <a:t>In each of these areas, PAG coordinates with all local jurisdictions in Pima County, and with the Pascua Yaqui Tribe and Tohono O'odham Nation. PAG's nine-member Regional Council has reprentatives from local, state and tribal governments.</a:t>
            </a:r>
          </a:p>
        </p:txBody>
      </p:sp>
      <p:sp>
        <p:nvSpPr>
          <p:cNvPr id="4" name="Slide Number Placeholder 3"/>
          <p:cNvSpPr>
            <a:spLocks noGrp="1"/>
          </p:cNvSpPr>
          <p:nvPr>
            <p:ph type="sldNum" sz="quarter" idx="5"/>
          </p:nvPr>
        </p:nvSpPr>
        <p:spPr/>
        <p:txBody>
          <a:bodyPr/>
          <a:lstStyle/>
          <a:p>
            <a:pPr>
              <a:defRPr/>
            </a:pPr>
            <a:fld id="{521C5C63-C882-432E-906E-2944FA5D805E}"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Grp="1" noRot="1" noChangeAspect="1" noTextEdit="1"/>
          </p:cNvSpPr>
          <p:nvPr>
            <p:ph type="sldImg"/>
          </p:nvPr>
        </p:nvSpPr>
        <p:spPr bwMode="auto">
          <a:noFill/>
          <a:ln>
            <a:solidFill>
              <a:srgbClr val="000000"/>
            </a:solidFill>
            <a:miter lim="800000"/>
            <a:headEnd/>
            <a:tailEnd/>
          </a:ln>
        </p:spPr>
      </p:sp>
      <p:sp>
        <p:nvSpPr>
          <p:cNvPr id="96259"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We have a great program for you today, complete with trainers and hands on practitioners who can lend their subject-matter expertise to our discussion about getting started with solar in your communities. We’ve built in activities and discussion points throughout this agenda so we can learn from each other. Each person in this room brings a unique perspective to what it takes to accelerate deployment of solar in your communities, and we all will benefit from hearing from you. So please bring your clarifying questions and comments to the fore as we move through the day’s activities. We’ll do our best to address your questions, and for those that we aren’t able to get to during the program,  please follow up with us in person during breaks over the course of the day, or later in the week by email.</a:t>
            </a:r>
          </a:p>
          <a:p>
            <a:endParaRPr lang="en-US" smtClean="0"/>
          </a:p>
          <a:p>
            <a:r>
              <a:rPr lang="en-US" smtClean="0"/>
              <a:t>Some other ground rules…</a:t>
            </a:r>
          </a:p>
          <a:p>
            <a:endParaRPr lang="en-US" smtClean="0"/>
          </a:p>
          <a:p>
            <a:r>
              <a:rPr lang="en-US" smtClean="0"/>
              <a:t>Respect diverse viewpoints - we intend to foster a safe learning environment based on mutual respect</a:t>
            </a:r>
          </a:p>
          <a:p>
            <a:r>
              <a:rPr lang="en-US" smtClean="0"/>
              <a:t>Turn off your cell phone and be aware of the emergency exits</a:t>
            </a:r>
          </a:p>
          <a:p>
            <a:endParaRPr lang="en-US" smtClean="0"/>
          </a:p>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8"/>
          <p:cNvSpPr>
            <a:spLocks noGrp="1" noRot="1" noChangeAspect="1" noTextEdit="1"/>
          </p:cNvSpPr>
          <p:nvPr>
            <p:ph type="sldImg"/>
          </p:nvPr>
        </p:nvSpPr>
        <p:spPr bwMode="auto">
          <a:noFill/>
          <a:ln>
            <a:solidFill>
              <a:srgbClr val="000000"/>
            </a:solidFill>
            <a:miter lim="800000"/>
            <a:headEnd/>
            <a:tailEnd/>
          </a:ln>
        </p:spPr>
      </p:sp>
      <p:sp>
        <p:nvSpPr>
          <p:cNvPr id="160771" name="Rectangle 9"/>
          <p:cNvSpPr>
            <a:spLocks noGrp="1"/>
          </p:cNvSpPr>
          <p:nvPr>
            <p:ph type="body" idx="1"/>
          </p:nvPr>
        </p:nvSpPr>
        <p:spPr bwMode="auto">
          <a:noFill/>
        </p:spPr>
        <p:txBody>
          <a:bodyPr wrap="square" numCol="1" anchor="t" anchorCtr="0" compatLnSpc="1">
            <a:prstTxWarp prst="textNoShape">
              <a:avLst/>
            </a:prstTxWarp>
          </a:bodyPr>
          <a:lstStyle/>
          <a:p>
            <a:r>
              <a:rPr lang="en-US" smtClean="0"/>
              <a:t>Pros and Cons for the Southern Arizona Solar Standards Board </a:t>
            </a:r>
          </a:p>
          <a:p>
            <a:r>
              <a:rPr lang="en-US" smtClean="0"/>
              <a:t>Pros:</a:t>
            </a:r>
          </a:p>
          <a:p>
            <a:r>
              <a:rPr lang="en-US" smtClean="0"/>
              <a:t>We received strong support from community, utilities, and most installers.</a:t>
            </a:r>
          </a:p>
          <a:p>
            <a:r>
              <a:rPr lang="en-US" smtClean="0"/>
              <a:t>Provides solutions to a need voiced by the broader community.</a:t>
            </a:r>
          </a:p>
          <a:p>
            <a:r>
              <a:rPr lang="en-US" smtClean="0"/>
              <a:t>Having the organization conceived by installers meant immediate expertise and an understanding of the needs of the business community.</a:t>
            </a:r>
          </a:p>
          <a:p>
            <a:r>
              <a:rPr lang="en-US" smtClean="0"/>
              <a:t>The public/private partnership between PAG and the installers has been positive and productive.</a:t>
            </a:r>
          </a:p>
          <a:p>
            <a:r>
              <a:rPr lang="en-US" smtClean="0"/>
              <a:t>Being a pioneer in the field has provided excitement, momentum, and visibility.</a:t>
            </a:r>
          </a:p>
          <a:p>
            <a:r>
              <a:rPr lang="en-US" smtClean="0"/>
              <a:t>We have already received positive feedback from the general and installer community.</a:t>
            </a:r>
          </a:p>
          <a:p>
            <a:r>
              <a:rPr lang="en-US" smtClean="0"/>
              <a:t>Strategically partnering with Utility (marketing)</a:t>
            </a:r>
          </a:p>
          <a:p>
            <a:r>
              <a:rPr lang="en-US" smtClean="0"/>
              <a:t>Helping consumers make an more informed decision</a:t>
            </a:r>
          </a:p>
          <a:p>
            <a:r>
              <a:rPr lang="en-US" smtClean="0"/>
              <a:t>Cons:</a:t>
            </a:r>
          </a:p>
          <a:p>
            <a:r>
              <a:rPr lang="en-US" smtClean="0"/>
              <a:t>Some installers have doubts about the need, legitimacy, and fairness of the program.</a:t>
            </a:r>
          </a:p>
          <a:p>
            <a:r>
              <a:rPr lang="en-US" smtClean="0"/>
              <a:t>Some groups perceive the organization as a layer of unnecessary regulation/bureaucracy.</a:t>
            </a:r>
          </a:p>
          <a:p>
            <a:r>
              <a:rPr lang="en-US" smtClean="0"/>
              <a:t>Being a pioneer means creating the model as needs arise and not foreseeing all obstacles.</a:t>
            </a:r>
          </a:p>
          <a:p>
            <a:endParaRPr lang="en-US" smtClean="0"/>
          </a:p>
          <a:p>
            <a:endParaRPr lang="en-US" smtClean="0"/>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02257C4B-929A-4676-8C14-8BE6F6C8EC89}" type="slidenum">
              <a:rPr lang="en-US" sz="1200">
                <a:latin typeface="+mn-lt"/>
                <a:cs typeface="+mn-cs"/>
              </a:rPr>
              <a:pPr algn="r" fontAlgn="auto">
                <a:spcBef>
                  <a:spcPts val="0"/>
                </a:spcBef>
                <a:spcAft>
                  <a:spcPts val="0"/>
                </a:spcAft>
                <a:defRPr/>
              </a:pPr>
              <a:t>70</a:t>
            </a:fld>
            <a:endParaRPr lang="en-US" sz="1200">
              <a:latin typeface="+mn-lt"/>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8"/>
          <p:cNvSpPr>
            <a:spLocks noGrp="1" noRot="1" noChangeAspect="1" noTextEdit="1"/>
          </p:cNvSpPr>
          <p:nvPr>
            <p:ph type="sldImg"/>
          </p:nvPr>
        </p:nvSpPr>
        <p:spPr bwMode="auto">
          <a:noFill/>
          <a:ln>
            <a:solidFill>
              <a:srgbClr val="000000"/>
            </a:solidFill>
            <a:miter lim="800000"/>
            <a:headEnd/>
            <a:tailEnd/>
          </a:ln>
        </p:spPr>
      </p:sp>
      <p:sp>
        <p:nvSpPr>
          <p:cNvPr id="161795" name="Rectangle 9"/>
          <p:cNvSpPr>
            <a:spLocks noGrp="1"/>
          </p:cNvSpPr>
          <p:nvPr>
            <p:ph type="body" idx="1"/>
          </p:nvPr>
        </p:nvSpPr>
        <p:spPr bwMode="auto">
          <a:noFill/>
        </p:spPr>
        <p:txBody>
          <a:bodyPr wrap="square" numCol="1" anchor="t" anchorCtr="0" compatLnSpc="1">
            <a:prstTxWarp prst="textNoShape">
              <a:avLst/>
            </a:prstTxWarp>
          </a:bodyPr>
          <a:lstStyle/>
          <a:p>
            <a:r>
              <a:rPr lang="en-US" smtClean="0"/>
              <a:t>Hurdles for So. AZ Standards Board:</a:t>
            </a:r>
          </a:p>
          <a:p>
            <a:r>
              <a:rPr lang="en-US" smtClean="0"/>
              <a:t>Creating the right standards</a:t>
            </a:r>
          </a:p>
          <a:p>
            <a:r>
              <a:rPr lang="en-US" smtClean="0"/>
              <a:t>Enforcing the standards</a:t>
            </a:r>
          </a:p>
          <a:p>
            <a:r>
              <a:rPr lang="en-US" smtClean="0"/>
              <a:t>Showing the value proposition to attract more members</a:t>
            </a:r>
          </a:p>
          <a:p>
            <a:r>
              <a:rPr lang="en-US" smtClean="0"/>
              <a:t> </a:t>
            </a:r>
          </a:p>
          <a:p>
            <a:r>
              <a:rPr lang="en-US" smtClean="0"/>
              <a:t>Pros and Cons for Solar Partnership</a:t>
            </a:r>
          </a:p>
          <a:p>
            <a:r>
              <a:rPr lang="en-US" smtClean="0"/>
              <a:t>Pros:</a:t>
            </a:r>
          </a:p>
          <a:p>
            <a:r>
              <a:rPr lang="en-US" smtClean="0"/>
              <a:t>A positive arena for disparate groups to form a cohesive strategy for advancing solar</a:t>
            </a:r>
          </a:p>
          <a:p>
            <a:r>
              <a:rPr lang="en-US" smtClean="0"/>
              <a:t>A wide variety of expertise provides better effectiveness</a:t>
            </a:r>
          </a:p>
          <a:p>
            <a:r>
              <a:rPr lang="en-US" smtClean="0"/>
              <a:t>Provides solutions to a need voiced by the broader community</a:t>
            </a:r>
          </a:p>
          <a:p>
            <a:r>
              <a:rPr lang="en-US" smtClean="0"/>
              <a:t>Democratic structure provides a means for ideas to form horizontally</a:t>
            </a:r>
          </a:p>
          <a:p>
            <a:r>
              <a:rPr lang="en-US" smtClean="0"/>
              <a:t>Cons:</a:t>
            </a:r>
          </a:p>
          <a:p>
            <a:r>
              <a:rPr lang="en-US" smtClean="0"/>
              <a:t>Broad interests of the group occasionally lead to conflicting goals</a:t>
            </a:r>
          </a:p>
          <a:p>
            <a:r>
              <a:rPr lang="en-US" smtClean="0"/>
              <a:t>Voluntary nature of the group means work is done in members’ spare time, sometimes slowing progress</a:t>
            </a:r>
          </a:p>
          <a:p>
            <a:r>
              <a:rPr lang="en-US" smtClean="0"/>
              <a:t>The both broad and nuanced field of solar can challenge a clear vision and lead to mission creep</a:t>
            </a:r>
          </a:p>
          <a:p>
            <a:r>
              <a:rPr lang="en-US" smtClean="0"/>
              <a:t>Hurdles for Solar Partnership</a:t>
            </a:r>
          </a:p>
          <a:p>
            <a:r>
              <a:rPr lang="en-US" smtClean="0"/>
              <a:t>After successes in the region mission is now unclear. We must take time to help it to recreate itself, to address a different set of challenges and different solar landscape. </a:t>
            </a:r>
          </a:p>
          <a:p>
            <a:r>
              <a:rPr lang="en-US" smtClean="0"/>
              <a:t> </a:t>
            </a:r>
          </a:p>
          <a:p>
            <a:r>
              <a:rPr lang="en-US" smtClean="0"/>
              <a:t> </a:t>
            </a:r>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8410F7F3-A4A7-45BE-AAC5-4F78F90331D1}" type="slidenum">
              <a:rPr lang="en-US" sz="1200">
                <a:latin typeface="+mn-lt"/>
                <a:cs typeface="+mn-cs"/>
              </a:rPr>
              <a:pPr algn="r" fontAlgn="auto">
                <a:spcBef>
                  <a:spcPts val="0"/>
                </a:spcBef>
                <a:spcAft>
                  <a:spcPts val="0"/>
                </a:spcAft>
                <a:defRPr/>
              </a:pPr>
              <a:t>71</a:t>
            </a:fld>
            <a:endParaRPr lang="en-US" sz="1200">
              <a:latin typeface="+mn-lt"/>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5"/>
          <p:cNvSpPr>
            <a:spLocks noGrp="1" noRot="1" noChangeAspect="1" noTextEdit="1"/>
          </p:cNvSpPr>
          <p:nvPr>
            <p:ph type="sldImg"/>
          </p:nvPr>
        </p:nvSpPr>
        <p:spPr bwMode="auto">
          <a:noFill/>
          <a:ln>
            <a:solidFill>
              <a:srgbClr val="000000"/>
            </a:solidFill>
            <a:miter lim="800000"/>
            <a:headEnd/>
            <a:tailEnd/>
          </a:ln>
        </p:spPr>
      </p:sp>
      <p:sp>
        <p:nvSpPr>
          <p:cNvPr id="162819"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Our nation is trending toward the MEGAPOLITAN  - hence the reason regional standards are vital.</a:t>
            </a:r>
          </a:p>
          <a:p>
            <a:endParaRPr lang="en-US" smtClean="0"/>
          </a:p>
          <a:p>
            <a:r>
              <a:rPr lang="en-US" smtClean="0"/>
              <a:t>Last year, the U.S. government has set a goal of reaching $1 per watt for utility scale solar installations by 2017 with SunShot helping push costs down industry-wide. The Department of Energy’s SunShot initiative will reduce overall costs by 74% in just seven years.</a:t>
            </a:r>
          </a:p>
          <a:p>
            <a:endParaRPr lang="en-US" smtClean="0"/>
          </a:p>
          <a:p>
            <a:r>
              <a:rPr lang="en-US" smtClean="0"/>
              <a:t>The objective of this Funding Opportunity Announcement (FOA) for a Rooftop Solar Challenge is to achieve measurable improvements in market conditions for rooftop photovoltaic across the United States, with an emphasis on streamlined and standardized permitting and interconnection processes.  DOE anticipates providing up to $12.5M to up to 25 awardees to accomplish the goals of this funding opportunity.  This FOA directly supports the goals of the Department of Energy’s Office of Energy Efficiency and Renewable Energy, Solar Energy Technologies Program and the SunShot Initiative.</a:t>
            </a:r>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A50AB628-FEF3-4855-94EF-3666E3E29621}" type="slidenum">
              <a:rPr lang="en-US" sz="1200">
                <a:latin typeface="+mn-lt"/>
                <a:cs typeface="+mn-cs"/>
              </a:rPr>
              <a:pPr algn="r" fontAlgn="auto">
                <a:spcBef>
                  <a:spcPts val="0"/>
                </a:spcBef>
                <a:spcAft>
                  <a:spcPts val="0"/>
                </a:spcAft>
                <a:defRPr/>
              </a:pPr>
              <a:t>72</a:t>
            </a:fld>
            <a:endParaRPr lang="en-US" sz="1200">
              <a:latin typeface="+mn-lt"/>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5"/>
          <p:cNvSpPr>
            <a:spLocks noGrp="1" noRot="1" noChangeAspect="1" noTextEdit="1"/>
          </p:cNvSpPr>
          <p:nvPr>
            <p:ph type="sldImg"/>
          </p:nvPr>
        </p:nvSpPr>
        <p:spPr bwMode="auto">
          <a:noFill/>
          <a:ln>
            <a:solidFill>
              <a:srgbClr val="000000"/>
            </a:solidFill>
            <a:miter lim="800000"/>
            <a:headEnd/>
            <a:tailEnd/>
          </a:ln>
        </p:spPr>
      </p:sp>
      <p:sp>
        <p:nvSpPr>
          <p:cNvPr id="163843" name="Rectangle 6"/>
          <p:cNvSpPr>
            <a:spLocks noGrp="1"/>
          </p:cNvSpPr>
          <p:nvPr>
            <p:ph type="body" idx="1"/>
          </p:nvPr>
        </p:nvSpPr>
        <p:spPr bwMode="auto">
          <a:noFill/>
        </p:spPr>
        <p:txBody>
          <a:bodyPr wrap="square" numCol="1" anchor="t" anchorCtr="0" compatLnSpc="1">
            <a:prstTxWarp prst="textNoShape">
              <a:avLst/>
            </a:prstTxWarp>
          </a:bodyPr>
          <a:lstStyle/>
          <a:p>
            <a:r>
              <a:rPr lang="en-US" smtClean="0"/>
              <a:t>This FOA will take a phased approach addressing four main action areas (listed below), designed so that awardees that succeed in all action areas will have the necessary policy and process framework in place to support a robust solar market in their region:</a:t>
            </a:r>
          </a:p>
          <a:p>
            <a:r>
              <a:rPr lang="en-US" smtClean="0"/>
              <a:t>Permitting and Interconnection Processes</a:t>
            </a:r>
          </a:p>
          <a:p>
            <a:r>
              <a:rPr lang="en-US" smtClean="0"/>
              <a:t>Net Metering and Interconnection Standards</a:t>
            </a:r>
          </a:p>
          <a:p>
            <a:r>
              <a:rPr lang="en-US" smtClean="0"/>
              <a:t>Financing Options</a:t>
            </a:r>
          </a:p>
          <a:p>
            <a:r>
              <a:rPr lang="en-US" smtClean="0"/>
              <a:t>Planning and Zoning</a:t>
            </a:r>
          </a:p>
          <a:p>
            <a:endParaRPr lang="en-US" smtClean="0"/>
          </a:p>
          <a:p>
            <a:r>
              <a:rPr lang="en-US" smtClean="0"/>
              <a:t>State or territorial governments; local governments; consortia, made up of regional or statewide teams of local government; or non-profit or for-profit entities authorized to act on behalf of a consortia of state and/or local s governments, large single jurisdictions, or Indian Tribes representing areas with a population greater than 500,000 are eligible to apply. </a:t>
            </a:r>
          </a:p>
          <a:p>
            <a:r>
              <a:rPr lang="en-US" smtClean="0"/>
              <a:t>DOE expects to make 20-25 awards of between $250,000 and $1,000,000 under Phase 1 of this FOA.</a:t>
            </a:r>
          </a:p>
          <a:p>
            <a:r>
              <a:rPr lang="en-US" smtClean="0"/>
              <a:t>:</a:t>
            </a:r>
          </a:p>
          <a:p>
            <a:endParaRPr lang="en-US" smtClean="0"/>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F26F969B-0C3D-4BC1-98EF-F4993B28D604}" type="slidenum">
              <a:rPr lang="en-US" sz="1200">
                <a:latin typeface="+mn-lt"/>
                <a:cs typeface="+mn-cs"/>
              </a:rPr>
              <a:pPr algn="r" fontAlgn="auto">
                <a:spcBef>
                  <a:spcPts val="0"/>
                </a:spcBef>
                <a:spcAft>
                  <a:spcPts val="0"/>
                </a:spcAft>
                <a:defRPr/>
              </a:pPr>
              <a:t>73</a:t>
            </a:fld>
            <a:endParaRPr lang="en-US" sz="1200">
              <a:latin typeface="+mn-lt"/>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Questions/Comments</a:t>
            </a:r>
          </a:p>
          <a:p>
            <a:endParaRPr lang="en-US" smtClean="0"/>
          </a:p>
          <a:p>
            <a:r>
              <a:rPr lang="en-US" smtClean="0"/>
              <a:t>Reactions: What have you found useful and what additional resources would be helpful for you?</a:t>
            </a:r>
          </a:p>
          <a:p>
            <a:endParaRPr lang="en-US" smtClean="0"/>
          </a:p>
          <a:p>
            <a:r>
              <a:rPr lang="en-US" i="1" smtClean="0"/>
              <a:t>THANK YOU!</a:t>
            </a:r>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13EFBE2F-801E-42D2-B540-B3CB955BD8ED}" type="slidenum">
              <a:rPr lang="en-US" sz="1200">
                <a:latin typeface="+mn-lt"/>
                <a:cs typeface="+mn-cs"/>
              </a:rPr>
              <a:pPr algn="r" fontAlgn="auto">
                <a:spcBef>
                  <a:spcPts val="0"/>
                </a:spcBef>
                <a:spcAft>
                  <a:spcPts val="0"/>
                </a:spcAft>
                <a:defRPr/>
              </a:pPr>
              <a:t>74</a:t>
            </a:fld>
            <a:endParaRPr lang="en-US" sz="1200">
              <a:latin typeface="+mn-lt"/>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0512071E-F5EE-4178-83CD-DBFC9DEFC2E7}" type="slidenum">
              <a:rPr lang="en-US" sz="1200">
                <a:latin typeface="+mn-lt"/>
                <a:cs typeface="+mn-cs"/>
              </a:rPr>
              <a:pPr algn="r" fontAlgn="auto">
                <a:spcBef>
                  <a:spcPts val="0"/>
                </a:spcBef>
                <a:spcAft>
                  <a:spcPts val="0"/>
                </a:spcAft>
                <a:defRPr/>
              </a:pPr>
              <a:t>75</a:t>
            </a:fld>
            <a:endParaRPr lang="en-US" sz="1200">
              <a:latin typeface="+mn-lt"/>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xfrm>
            <a:off x="1182688" y="696913"/>
            <a:ext cx="4645025" cy="3484562"/>
          </a:xfrm>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defTabSz="873125" eaLnBrk="1" hangingPunct="1">
              <a:spcBef>
                <a:spcPct val="0"/>
              </a:spcBef>
            </a:pPr>
            <a:endParaRPr lang="en-US" smtClean="0"/>
          </a:p>
          <a:p>
            <a:pPr defTabSz="873125" eaLnBrk="1" hangingPunct="1">
              <a:spcBef>
                <a:spcPct val="0"/>
              </a:spcBef>
            </a:pPr>
            <a:endParaRPr lang="en-US" smtClean="0"/>
          </a:p>
        </p:txBody>
      </p:sp>
      <p:sp>
        <p:nvSpPr>
          <p:cNvPr id="166916"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57" tIns="46580" rIns="93157" bIns="46580" anchor="b"/>
          <a:lstStyle/>
          <a:p>
            <a:pPr algn="r" defTabSz="911225"/>
            <a:fld id="{C88A04F3-DA8B-4745-8D41-92732BCB7C91}" type="slidenum">
              <a:rPr lang="en-US" sz="1200">
                <a:latin typeface="Calibri" pitchFamily="34" charset="0"/>
              </a:rPr>
              <a:pPr algn="r" defTabSz="911225"/>
              <a:t>76</a:t>
            </a:fld>
            <a:endParaRPr lang="en-US" sz="1200">
              <a:latin typeface="Calibri"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xfrm>
            <a:off x="1182688" y="696913"/>
            <a:ext cx="4645025" cy="3484562"/>
          </a:xfrm>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defTabSz="873125" eaLnBrk="1" hangingPunct="1">
              <a:spcBef>
                <a:spcPct val="0"/>
              </a:spcBef>
            </a:pPr>
            <a:endParaRPr lang="en-US" smtClean="0"/>
          </a:p>
          <a:p>
            <a:pPr defTabSz="873125" eaLnBrk="1" hangingPunct="1">
              <a:spcBef>
                <a:spcPct val="0"/>
              </a:spcBef>
            </a:pPr>
            <a:endParaRPr lang="en-US" smtClean="0"/>
          </a:p>
        </p:txBody>
      </p:sp>
      <p:sp>
        <p:nvSpPr>
          <p:cNvPr id="167940"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57" tIns="46580" rIns="93157" bIns="46580" anchor="b"/>
          <a:lstStyle/>
          <a:p>
            <a:pPr algn="r" defTabSz="911225"/>
            <a:fld id="{2A9BDC6F-C360-4668-8F6F-C1A94AD421F5}" type="slidenum">
              <a:rPr lang="en-US" sz="1200">
                <a:latin typeface="Calibri" pitchFamily="34" charset="0"/>
              </a:rPr>
              <a:pPr algn="r" defTabSz="911225"/>
              <a:t>77</a:t>
            </a:fld>
            <a:endParaRPr lang="en-US" sz="1200">
              <a:latin typeface="Calibri"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xfrm>
            <a:off x="1182688" y="696913"/>
            <a:ext cx="4645025" cy="3484562"/>
          </a:xfrm>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defTabSz="873125" eaLnBrk="1" hangingPunct="1">
              <a:spcBef>
                <a:spcPct val="0"/>
              </a:spcBef>
            </a:pPr>
            <a:endParaRPr lang="en-US" smtClean="0"/>
          </a:p>
          <a:p>
            <a:pPr defTabSz="873125" eaLnBrk="1" hangingPunct="1">
              <a:spcBef>
                <a:spcPct val="0"/>
              </a:spcBef>
            </a:pPr>
            <a:endParaRPr lang="en-US" smtClean="0"/>
          </a:p>
        </p:txBody>
      </p:sp>
      <p:sp>
        <p:nvSpPr>
          <p:cNvPr id="168964"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57" tIns="46580" rIns="93157" bIns="46580" anchor="b"/>
          <a:lstStyle/>
          <a:p>
            <a:pPr algn="r" defTabSz="911225"/>
            <a:fld id="{F485829F-7B69-455B-8338-9AC85BAF329C}" type="slidenum">
              <a:rPr lang="en-US" sz="1200">
                <a:latin typeface="Calibri" pitchFamily="34" charset="0"/>
              </a:rPr>
              <a:pPr algn="r" defTabSz="911225"/>
              <a:t>78</a:t>
            </a:fld>
            <a:endParaRPr lang="en-US" sz="1200">
              <a:latin typeface="Calibri"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xfrm>
            <a:off x="1182688" y="696913"/>
            <a:ext cx="4645025" cy="3484562"/>
          </a:xfrm>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defTabSz="873125" eaLnBrk="1" hangingPunct="1">
              <a:spcBef>
                <a:spcPct val="0"/>
              </a:spcBef>
            </a:pPr>
            <a:endParaRPr lang="en-US" smtClean="0"/>
          </a:p>
          <a:p>
            <a:pPr defTabSz="873125" eaLnBrk="1" hangingPunct="1">
              <a:spcBef>
                <a:spcPct val="0"/>
              </a:spcBef>
            </a:pPr>
            <a:endParaRPr lang="en-US" smtClean="0"/>
          </a:p>
        </p:txBody>
      </p:sp>
      <p:sp>
        <p:nvSpPr>
          <p:cNvPr id="169988"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57" tIns="46580" rIns="93157" bIns="46580" anchor="b"/>
          <a:lstStyle/>
          <a:p>
            <a:pPr algn="r" defTabSz="911225"/>
            <a:fld id="{98A54E48-105E-4DAB-A4E9-E020AE456BE4}" type="slidenum">
              <a:rPr lang="en-US" sz="1200">
                <a:latin typeface="Calibri" pitchFamily="34" charset="0"/>
              </a:rPr>
              <a:pPr algn="r" defTabSz="911225"/>
              <a:t>79</a:t>
            </a:fld>
            <a:endParaRPr 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Rot="1" noChangeAspect="1" noTextEdit="1"/>
          </p:cNvSpPr>
          <p:nvPr>
            <p:ph type="sldImg"/>
          </p:nvPr>
        </p:nvSpPr>
        <p:spPr bwMode="auto">
          <a:noFill/>
          <a:ln>
            <a:solidFill>
              <a:srgbClr val="000000"/>
            </a:solidFill>
            <a:miter lim="800000"/>
            <a:headEnd/>
            <a:tailEnd/>
          </a:ln>
        </p:spPr>
      </p:sp>
      <p:sp>
        <p:nvSpPr>
          <p:cNvPr id="97283" name="Rectangle 7"/>
          <p:cNvSpPr>
            <a:spLocks noGrp="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In order to work well together, we need to get to know each other. So to begin, let’s spend a few minutes talking with each other about why we’re at this workshop and what we expect to get out of it. </a:t>
            </a:r>
          </a:p>
          <a:p>
            <a:endParaRPr lang="en-US" smtClean="0"/>
          </a:p>
          <a:p>
            <a:endParaRPr lang="en-US" smtClean="0"/>
          </a:p>
          <a:p>
            <a:r>
              <a:rPr lang="en-US" smtClean="0"/>
              <a:t>[After groups complete their introductions, ask the group for some responses to questions 4 and 5, record them on the flip chart.]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xfrm>
            <a:off x="1182688" y="696913"/>
            <a:ext cx="4645025" cy="3484562"/>
          </a:xfrm>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defTabSz="873125" eaLnBrk="1" hangingPunct="1">
              <a:spcBef>
                <a:spcPct val="0"/>
              </a:spcBef>
            </a:pPr>
            <a:endParaRPr lang="en-US" smtClean="0"/>
          </a:p>
          <a:p>
            <a:pPr defTabSz="873125" eaLnBrk="1" hangingPunct="1">
              <a:spcBef>
                <a:spcPct val="0"/>
              </a:spcBef>
            </a:pPr>
            <a:endParaRPr lang="en-US" smtClean="0"/>
          </a:p>
        </p:txBody>
      </p:sp>
      <p:sp>
        <p:nvSpPr>
          <p:cNvPr id="171012"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57" tIns="46580" rIns="93157" bIns="46580" anchor="b"/>
          <a:lstStyle/>
          <a:p>
            <a:pPr algn="r" defTabSz="911225"/>
            <a:fld id="{D9335BCC-0EB4-4A9D-B8BB-722F4DFAC733}" type="slidenum">
              <a:rPr lang="en-US" sz="1200">
                <a:latin typeface="Calibri" pitchFamily="34" charset="0"/>
              </a:rPr>
              <a:pPr algn="r" defTabSz="911225"/>
              <a:t>80</a:t>
            </a:fld>
            <a:endParaRPr lang="en-US" sz="1200">
              <a:latin typeface="Calibri"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xfrm>
            <a:off x="1182688" y="696913"/>
            <a:ext cx="4645025" cy="3484562"/>
          </a:xfrm>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defTabSz="873125" eaLnBrk="1" hangingPunct="1">
              <a:spcBef>
                <a:spcPct val="0"/>
              </a:spcBef>
            </a:pPr>
            <a:endParaRPr lang="en-US" smtClean="0"/>
          </a:p>
          <a:p>
            <a:pPr defTabSz="873125" eaLnBrk="1" hangingPunct="1">
              <a:spcBef>
                <a:spcPct val="0"/>
              </a:spcBef>
            </a:pPr>
            <a:endParaRPr lang="en-US" smtClean="0"/>
          </a:p>
        </p:txBody>
      </p:sp>
      <p:sp>
        <p:nvSpPr>
          <p:cNvPr id="172036"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57" tIns="46580" rIns="93157" bIns="46580" anchor="b"/>
          <a:lstStyle/>
          <a:p>
            <a:pPr algn="r" defTabSz="911225"/>
            <a:fld id="{42A37F34-1D42-4405-8B35-2C2C3A2A14DB}" type="slidenum">
              <a:rPr lang="en-US" sz="1200">
                <a:latin typeface="Calibri" pitchFamily="34" charset="0"/>
              </a:rPr>
              <a:pPr algn="r" defTabSz="911225"/>
              <a:t>81</a:t>
            </a:fld>
            <a:endParaRPr lang="en-US" sz="1200">
              <a:latin typeface="Calibri"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22AE5C1C-AECA-4235-AFE4-DFF681DCB997}" type="slidenum">
              <a:rPr lang="en-US" sz="1200">
                <a:latin typeface="+mn-lt"/>
                <a:cs typeface="+mn-cs"/>
              </a:rPr>
              <a:pPr algn="r" fontAlgn="auto">
                <a:spcBef>
                  <a:spcPts val="0"/>
                </a:spcBef>
                <a:spcAft>
                  <a:spcPts val="0"/>
                </a:spcAft>
                <a:defRPr/>
              </a:pPr>
              <a:t>82</a:t>
            </a:fld>
            <a:endParaRPr lang="en-US" sz="1200">
              <a:latin typeface="+mn-lt"/>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60A6A075-6C7F-4166-8B95-9D85198797CE}" type="slidenum">
              <a:rPr lang="en-US" sz="1200">
                <a:latin typeface="+mn-lt"/>
                <a:cs typeface="+mn-cs"/>
              </a:rPr>
              <a:pPr algn="r" fontAlgn="auto">
                <a:spcBef>
                  <a:spcPts val="0"/>
                </a:spcBef>
                <a:spcAft>
                  <a:spcPts val="0"/>
                </a:spcAft>
                <a:defRPr/>
              </a:pPr>
              <a:t>83</a:t>
            </a:fld>
            <a:endParaRPr lang="en-US" sz="1200">
              <a:latin typeface="+mn-lt"/>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8F9ED8C2-A8C0-4143-86B8-66399A49F38E}" type="slidenum">
              <a:rPr lang="en-US" sz="1200">
                <a:latin typeface="+mn-lt"/>
                <a:cs typeface="+mn-cs"/>
              </a:rPr>
              <a:pPr algn="r" fontAlgn="auto">
                <a:spcBef>
                  <a:spcPts val="0"/>
                </a:spcBef>
                <a:spcAft>
                  <a:spcPts val="0"/>
                </a:spcAft>
                <a:defRPr/>
              </a:pPr>
              <a:t>84</a:t>
            </a:fld>
            <a:endParaRPr lang="en-US" sz="1200">
              <a:latin typeface="+mn-lt"/>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xfrm>
            <a:off x="1938338" y="192088"/>
            <a:ext cx="2938462" cy="2203450"/>
          </a:xfrm>
          <a:noFill/>
          <a:ln>
            <a:solidFill>
              <a:srgbClr val="000000"/>
            </a:solidFill>
            <a:miter lim="800000"/>
            <a:headEnd/>
            <a:tailEnd/>
          </a:ln>
        </p:spPr>
      </p:sp>
      <p:sp>
        <p:nvSpPr>
          <p:cNvPr id="176131" name="Notes Placeholder 2"/>
          <p:cNvSpPr>
            <a:spLocks noGrp="1"/>
          </p:cNvSpPr>
          <p:nvPr>
            <p:ph type="body" idx="1"/>
          </p:nvPr>
        </p:nvSpPr>
        <p:spPr bwMode="auto">
          <a:xfrm>
            <a:off x="0" y="2446338"/>
            <a:ext cx="7008813" cy="4183062"/>
          </a:xfrm>
          <a:noFill/>
        </p:spPr>
        <p:txBody>
          <a:bodyPr wrap="square" numCol="1" anchor="t" anchorCtr="0" compatLnSpc="1">
            <a:prstTxWarp prst="textNoShape">
              <a:avLst/>
            </a:prstTxWarp>
          </a:bodyPr>
          <a:lstStyle/>
          <a:p>
            <a:r>
              <a:rPr lang="en-US" sz="1500" smtClean="0"/>
              <a:t>States establish licensing requirements for contractors in order to protect consumers from unsafe practices and protect the reputation of the industry, as improper installation may create safety risks or result in poor system performance. Contractor licensing is a mandatory state standard that contractors must meet to install systems. Licensing is distinct from certification; certification is a voluntary standard that installers attain to differentiate themselves from competition and to instill confidence in consumers. Certification may entail completing coursework, installing systems for a certain period of time, or taking an exam, but it is typically not required to install systems. </a:t>
            </a:r>
            <a:br>
              <a:rPr lang="en-US" sz="1500" smtClean="0"/>
            </a:br>
            <a:r>
              <a:rPr lang="en-US" sz="1500" smtClean="0"/>
              <a:t/>
            </a:r>
            <a:br>
              <a:rPr lang="en-US" sz="1500" smtClean="0"/>
            </a:br>
            <a:r>
              <a:rPr lang="en-US" sz="1500" smtClean="0"/>
              <a:t>The </a:t>
            </a:r>
            <a:r>
              <a:rPr lang="en-US" sz="1500" smtClean="0">
                <a:hlinkClick r:id="rId3"/>
              </a:rPr>
              <a:t>North American Board of Certified Energy Practitioners</a:t>
            </a:r>
            <a:r>
              <a:rPr lang="en-US" sz="1500" smtClean="0"/>
              <a:t> (NABCEP) is a nationally-recognized, independent, voluntary certification program for photovoltaic (PV) and solar thermal system installers. To become NABCEP-certified, installers must have at least one year of installation experience and must document systems training and installation. Installers must also pass a four-hour, 60-question examination, sign a code of ethics, and take continuing education courses for re-certification every three years. </a:t>
            </a:r>
            <a:br>
              <a:rPr lang="en-US" sz="1500" smtClean="0"/>
            </a:br>
            <a:r>
              <a:rPr lang="en-US" sz="1500" smtClean="0"/>
              <a:t/>
            </a:r>
            <a:br>
              <a:rPr lang="en-US" sz="1500" smtClean="0"/>
            </a:br>
            <a:r>
              <a:rPr lang="en-US" sz="1500" smtClean="0"/>
              <a:t>Licensing and certification have different advantages and disadvantages. From a financial point of view, voluntary national certification is preferable to mandatory state licensing because it results in a lower cost of installation and provides greater consumer choice than mandatory licensing. In areas that do not require solar contractor licensing, certification can provide a baseline level of quality. State licensing may be restrictive, as state licenses do not typically transfer, so geographic mobility may be an issue for installers. Yet, in states where solar installation is becoming more common, state licensure may protect consumers from potential safety hazards and will ensure that systems are installed properly. While both licensing and certification have drawbacks, requiring solar contractors to be licensed or certified is preferable to no regulation of installers and will result in baseline standards being met, which will in turn lead to higher consumer satisfaction.</a:t>
            </a:r>
            <a:r>
              <a:rPr lang="en-US" sz="1500" smtClean="0">
                <a:hlinkClick r:id="rId4"/>
              </a:rPr>
              <a:t>[1]</a:t>
            </a:r>
            <a:r>
              <a:rPr lang="en-US" sz="1500" smtClean="0"/>
              <a:t/>
            </a:r>
            <a:br>
              <a:rPr lang="en-US" sz="1500" smtClean="0"/>
            </a:br>
            <a:r>
              <a:rPr lang="en-US" sz="1600" smtClean="0"/>
              <a:t/>
            </a:r>
            <a:br>
              <a:rPr lang="en-US" sz="1600" smtClean="0"/>
            </a:br>
            <a:endParaRPr lang="en-US" sz="1600" smtClean="0"/>
          </a:p>
        </p:txBody>
      </p:sp>
      <p:sp>
        <p:nvSpPr>
          <p:cNvPr id="247812"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defTabSz="912762" fontAlgn="auto">
              <a:spcBef>
                <a:spcPts val="0"/>
              </a:spcBef>
              <a:spcAft>
                <a:spcPts val="0"/>
              </a:spcAft>
              <a:defRPr/>
            </a:pPr>
            <a:fld id="{B4F6C370-A4E5-4EA5-B221-483A4F10C1CD}" type="slidenum">
              <a:rPr lang="en-US" sz="1200">
                <a:latin typeface="+mn-lt"/>
                <a:cs typeface="+mn-cs"/>
              </a:rPr>
              <a:pPr algn="r" defTabSz="912762" fontAlgn="auto">
                <a:spcBef>
                  <a:spcPts val="0"/>
                </a:spcBef>
                <a:spcAft>
                  <a:spcPts val="0"/>
                </a:spcAft>
                <a:defRPr/>
              </a:pPr>
              <a:t>85</a:t>
            </a:fld>
            <a:endParaRPr lang="en-US" sz="1200" dirty="0">
              <a:latin typeface="+mn-lt"/>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Rot="1" noChangeAspect="1" noTextEdit="1"/>
          </p:cNvSpPr>
          <p:nvPr>
            <p:ph type="sldImg"/>
          </p:nvPr>
        </p:nvSpPr>
        <p:spPr bwMode="auto">
          <a:noFill/>
          <a:ln>
            <a:solidFill>
              <a:srgbClr val="000000"/>
            </a:solidFill>
            <a:miter lim="800000"/>
            <a:headEnd/>
            <a:tailEnd/>
          </a:ln>
        </p:spPr>
      </p:sp>
      <p:sp>
        <p:nvSpPr>
          <p:cNvPr id="98307" name="Rectangle 7"/>
          <p:cNvSpPr>
            <a:spLocks noGrp="1"/>
          </p:cNvSpPr>
          <p:nvPr>
            <p:ph type="body" idx="1"/>
          </p:nvPr>
        </p:nvSpPr>
        <p:spPr bwMode="auto">
          <a:noFill/>
        </p:spPr>
        <p:txBody>
          <a:bodyPr wrap="square" numCol="1" anchor="t" anchorCtr="0" compatLnSpc="1">
            <a:prstTxWarp prst="textNoShape">
              <a:avLst/>
            </a:prstTxWarp>
          </a:bodyPr>
          <a:lstStyle/>
          <a:p>
            <a:r>
              <a:rPr lang="en-US" smtClean="0"/>
              <a:t>One resource that we will be frequently referencing throughout this morning’s sessions is Solar Powering Your Community: A Guide for Local Governments.  This guide is a compilation of the case studies and best policies and practices coming out of the Solar America Cities program. If you bring anything back to your staff members, we hope you’ll bring this.  It’s a great resource for them to draw upon as they look to setting at designing and implementing local solar initiatives.</a:t>
            </a:r>
          </a:p>
          <a:p>
            <a:endParaRPr lang="en-US" i="1" smtClean="0"/>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563"/>
            <a:ext cx="4038600" cy="315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971563"/>
            <a:ext cx="4038600" cy="315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878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71563"/>
            <a:ext cx="4040188" cy="3154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2878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971563"/>
            <a:ext cx="4041775" cy="3154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688"/>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595688"/>
            <a:ext cx="5111750" cy="4530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57738"/>
            <a:ext cx="3008313" cy="33684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587547"/>
            <a:ext cx="5486400" cy="314002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11-172-Solar-America-PPT-ContentSlideBKG.png"/>
          <p:cNvPicPr>
            <a:picLocks noChangeAspect="1"/>
          </p:cNvPicPr>
          <p:nvPr userDrawn="1"/>
        </p:nvPicPr>
        <p:blipFill>
          <a:blip r:embed="rId11"/>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1347788"/>
            <a:ext cx="8229600" cy="93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2652713"/>
            <a:ext cx="8229600" cy="347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2"/>
          </a:solidFill>
          <a:latin typeface="+mj-lt"/>
          <a:ea typeface="+mj-ea"/>
          <a:cs typeface="+mj-cs"/>
        </a:defRPr>
      </a:lvl1pPr>
      <a:lvl2pPr algn="ctr" defTabSz="457200" rtl="0" eaLnBrk="0" fontAlgn="base" hangingPunct="0">
        <a:spcBef>
          <a:spcPct val="0"/>
        </a:spcBef>
        <a:spcAft>
          <a:spcPct val="0"/>
        </a:spcAft>
        <a:defRPr sz="4400">
          <a:solidFill>
            <a:schemeClr val="tx2"/>
          </a:solidFill>
          <a:latin typeface="Calibri" pitchFamily="34" charset="0"/>
        </a:defRPr>
      </a:lvl2pPr>
      <a:lvl3pPr algn="ctr" defTabSz="457200" rtl="0" eaLnBrk="0" fontAlgn="base" hangingPunct="0">
        <a:spcBef>
          <a:spcPct val="0"/>
        </a:spcBef>
        <a:spcAft>
          <a:spcPct val="0"/>
        </a:spcAft>
        <a:defRPr sz="4400">
          <a:solidFill>
            <a:schemeClr val="tx2"/>
          </a:solidFill>
          <a:latin typeface="Calibri" pitchFamily="34" charset="0"/>
        </a:defRPr>
      </a:lvl3pPr>
      <a:lvl4pPr algn="ctr" defTabSz="457200" rtl="0" eaLnBrk="0" fontAlgn="base" hangingPunct="0">
        <a:spcBef>
          <a:spcPct val="0"/>
        </a:spcBef>
        <a:spcAft>
          <a:spcPct val="0"/>
        </a:spcAft>
        <a:defRPr sz="4400">
          <a:solidFill>
            <a:schemeClr val="tx2"/>
          </a:solidFill>
          <a:latin typeface="Calibri" pitchFamily="34" charset="0"/>
        </a:defRPr>
      </a:lvl4pPr>
      <a:lvl5pPr algn="ctr" defTabSz="457200" rtl="0" eaLnBrk="0" fontAlgn="base" hangingPunct="0">
        <a:spcBef>
          <a:spcPct val="0"/>
        </a:spcBef>
        <a:spcAft>
          <a:spcPct val="0"/>
        </a:spcAft>
        <a:defRPr sz="4400">
          <a:solidFill>
            <a:schemeClr val="tx2"/>
          </a:solidFill>
          <a:latin typeface="Calibri" pitchFamily="34" charset="0"/>
        </a:defRPr>
      </a:lvl5pPr>
      <a:lvl6pPr marL="457200" algn="ctr" defTabSz="457200" rtl="0" fontAlgn="base">
        <a:spcBef>
          <a:spcPct val="0"/>
        </a:spcBef>
        <a:spcAft>
          <a:spcPct val="0"/>
        </a:spcAft>
        <a:defRPr sz="4400">
          <a:solidFill>
            <a:schemeClr val="tx2"/>
          </a:solidFill>
          <a:latin typeface="Calibri" pitchFamily="34" charset="0"/>
        </a:defRPr>
      </a:lvl6pPr>
      <a:lvl7pPr marL="914400" algn="ctr" defTabSz="457200" rtl="0" fontAlgn="base">
        <a:spcBef>
          <a:spcPct val="0"/>
        </a:spcBef>
        <a:spcAft>
          <a:spcPct val="0"/>
        </a:spcAft>
        <a:defRPr sz="4400">
          <a:solidFill>
            <a:schemeClr val="tx2"/>
          </a:solidFill>
          <a:latin typeface="Calibri" pitchFamily="34" charset="0"/>
        </a:defRPr>
      </a:lvl7pPr>
      <a:lvl8pPr marL="1371600" algn="ctr" defTabSz="457200" rtl="0" fontAlgn="base">
        <a:spcBef>
          <a:spcPct val="0"/>
        </a:spcBef>
        <a:spcAft>
          <a:spcPct val="0"/>
        </a:spcAft>
        <a:defRPr sz="4400">
          <a:solidFill>
            <a:schemeClr val="tx2"/>
          </a:solidFill>
          <a:latin typeface="Calibri" pitchFamily="34" charset="0"/>
        </a:defRPr>
      </a:lvl8pPr>
      <a:lvl9pPr marL="1828800" algn="ctr" defTabSz="457200" rtl="0" fontAlgn="base">
        <a:spcBef>
          <a:spcPct val="0"/>
        </a:spcBef>
        <a:spcAft>
          <a:spcPct val="0"/>
        </a:spcAft>
        <a:defRPr sz="4400">
          <a:solidFill>
            <a:schemeClr val="tx2"/>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12"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diagramColors" Target="../diagrams/colors4.xml"/><Relationship Id="rId5" Type="http://schemas.openxmlformats.org/officeDocument/2006/relationships/image" Target="../media/image10.jpeg"/><Relationship Id="rId10" Type="http://schemas.openxmlformats.org/officeDocument/2006/relationships/diagramQuickStyle" Target="../diagrams/quickStyle4.xml"/><Relationship Id="rId4" Type="http://schemas.openxmlformats.org/officeDocument/2006/relationships/image" Target="../media/image9.jpeg"/><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8.jpeg"/><Relationship Id="rId7" Type="http://schemas.openxmlformats.org/officeDocument/2006/relationships/diagramLayout" Target="../diagrams/layout5.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Data" Target="../diagrams/data5.xml"/><Relationship Id="rId11" Type="http://schemas.openxmlformats.org/officeDocument/2006/relationships/image" Target="../media/image21.jpeg"/><Relationship Id="rId5" Type="http://schemas.openxmlformats.org/officeDocument/2006/relationships/image" Target="../media/image20.jpeg"/><Relationship Id="rId10" Type="http://schemas.microsoft.com/office/2007/relationships/diagramDrawing" Target="../diagrams/drawing5.xml"/><Relationship Id="rId4" Type="http://schemas.openxmlformats.org/officeDocument/2006/relationships/image" Target="../media/image19.jpeg"/><Relationship Id="rId9" Type="http://schemas.openxmlformats.org/officeDocument/2006/relationships/diagramColors" Target="../diagrams/colors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mailto:chad.laurent@mc-group.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ideo" Target="file:///C:\Users\Casey%20Johnston\Desktop\NARC\NARC%20Final\OpenPV_Installs_QT_No_Sound(2).wmv" TargetMode="Externa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mailto:andrea.luecke@solarfound.org"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hyperlink" Target="http://www.thesolarfoundation.org/"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ideo" Target="file:///C:\Users\Casey%20Johnston\Desktop\NARC\NARC%20Final\The%20Cost%20of%20Doing%20Nothing%20on%20Vimeo.mp4" TargetMode="Externa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olaramericacommunities.energy.gov/resources/guide_for_local_governments/"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ideo" Target="file:///C:\Users\Casey%20Johnston\Desktop\NARC\NARC%20Final\Marin%20County%20%20CA%20Solar%20Program.wmv" TargetMode="Externa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www.solar.energy.gov/challenge"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www.solar.energy.gov/challenge"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www.solaramericacommunities.energy.gov/"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hyperlink" Target="http://www.solaramericacommunities.energy.gov/resources" TargetMode="External"/><Relationship Id="rId4" Type="http://schemas.openxmlformats.org/officeDocument/2006/relationships/hyperlink" Target="mailto:solar@icma.org"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irecusa.org/irec-programs/publications-reports/"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hyperlink" Target="http://irecusa.org/wp-content/uploads/2010/07/IREC-Solar-Market-Trends-Report-2010_7-27-10_web1.pdf"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irecusa.org/irec-programs/publications-reports/" TargetMode="External"/><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79.xml.rels><?xml version="1.0" encoding="UTF-8" standalone="yes"?>
<Relationships xmlns="http://schemas.openxmlformats.org/package/2006/relationships"><Relationship Id="rId3" Type="http://schemas.openxmlformats.org/officeDocument/2006/relationships/hyperlink" Target="http://irecusa.org/irec-programs/publications-reports/"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irecusa.org/irec-programs/publications-reports/" TargetMode="External"/><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81.xml.rels><?xml version="1.0" encoding="UTF-8" standalone="yes"?>
<Relationships xmlns="http://schemas.openxmlformats.org/package/2006/relationships"><Relationship Id="rId3" Type="http://schemas.openxmlformats.org/officeDocument/2006/relationships/hyperlink" Target="http://irecusa.org/irec-programs/publications-reports/" TargetMode="External"/><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hyperlink" Target="http://irecusa.org/wp-content/uploads/2010/12/IREC-Teaching-Matters-12-15-10-Web.pdf" TargetMode="External"/><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hyperlink" Target="http://solaramericacommunities.energy.gov/resources/guide_for_local_governments/" TargetMode="External"/><Relationship Id="rId5" Type="http://schemas.openxmlformats.org/officeDocument/2006/relationships/image" Target="../media/image7.png"/><Relationship Id="rId4" Type="http://schemas.openxmlformats.org/officeDocument/2006/relationships/hyperlink" Target="http://www.thesolarfoundation.or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hyperlink" Target="http://www.seia.org/galleries/pdf/SMI-YIR-2010-ES.pdf" TargetMode="External"/><Relationship Id="rId5" Type="http://schemas.openxmlformats.org/officeDocument/2006/relationships/hyperlink" Target="http://www.seia.org/cs/news_detail?pressrelease.id=1144" TargetMode="External"/><Relationship Id="rId4" Type="http://schemas.openxmlformats.org/officeDocument/2006/relationships/image" Target="../media/image69.jpeg"/></Relationships>
</file>

<file path=ppt/slides/_rels/slide84.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www.freeingthegrid.org/"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dsireusa.org/"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solaramericacommunities.energy.gov/resourc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1-172-Solar-America-PPT-TitleImage_NoText.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itle 1"/>
          <p:cNvSpPr txBox="1">
            <a:spLocks/>
          </p:cNvSpPr>
          <p:nvPr/>
        </p:nvSpPr>
        <p:spPr>
          <a:xfrm>
            <a:off x="722313" y="4406900"/>
            <a:ext cx="7772400" cy="1362075"/>
          </a:xfrm>
          <a:prstGeom prst="rect">
            <a:avLst/>
          </a:prstGeom>
        </p:spPr>
        <p:txBody>
          <a:bodyPr>
            <a:normAutofit/>
          </a:bodyPr>
          <a:lstStyle>
            <a:lvl1pPr algn="l">
              <a:defRPr sz="4000" b="1" cap="all"/>
            </a:lvl1pPr>
          </a:lstStyle>
          <a:p>
            <a:pPr>
              <a:defRPr/>
            </a:pPr>
            <a:endParaRPr lang="en-US" dirty="0">
              <a:solidFill>
                <a:srgbClr val="1F497D"/>
              </a:solidFill>
              <a:cs typeface="+mn-cs"/>
            </a:endParaRPr>
          </a:p>
        </p:txBody>
      </p:sp>
      <p:sp>
        <p:nvSpPr>
          <p:cNvPr id="2052" name="TextBox 3"/>
          <p:cNvSpPr txBox="1">
            <a:spLocks noChangeArrowheads="1"/>
          </p:cNvSpPr>
          <p:nvPr/>
        </p:nvSpPr>
        <p:spPr bwMode="auto">
          <a:xfrm>
            <a:off x="0" y="3854450"/>
            <a:ext cx="9144000" cy="2278063"/>
          </a:xfrm>
          <a:prstGeom prst="rect">
            <a:avLst/>
          </a:prstGeom>
          <a:noFill/>
          <a:ln w="9525">
            <a:noFill/>
            <a:miter lim="800000"/>
            <a:headEnd/>
            <a:tailEnd/>
          </a:ln>
        </p:spPr>
        <p:txBody>
          <a:bodyPr>
            <a:spAutoFit/>
          </a:bodyPr>
          <a:lstStyle/>
          <a:p>
            <a:pPr algn="ctr"/>
            <a:r>
              <a:rPr lang="en-US" sz="2800" b="1">
                <a:solidFill>
                  <a:srgbClr val="1F497D"/>
                </a:solidFill>
              </a:rPr>
              <a:t>Getting Started with Solar Workshop &amp; Tour</a:t>
            </a:r>
          </a:p>
          <a:p>
            <a:pPr algn="ctr"/>
            <a:endParaRPr lang="en-US" b="1">
              <a:solidFill>
                <a:srgbClr val="1F497D"/>
              </a:solidFill>
            </a:endParaRPr>
          </a:p>
          <a:p>
            <a:pPr algn="ctr"/>
            <a:r>
              <a:rPr lang="en-US" sz="2400">
                <a:solidFill>
                  <a:srgbClr val="1F497D"/>
                </a:solidFill>
              </a:rPr>
              <a:t>45</a:t>
            </a:r>
            <a:r>
              <a:rPr lang="en-US" sz="2400" baseline="30000">
                <a:solidFill>
                  <a:srgbClr val="1F497D"/>
                </a:solidFill>
              </a:rPr>
              <a:t>th</a:t>
            </a:r>
            <a:r>
              <a:rPr lang="en-US" sz="2400">
                <a:solidFill>
                  <a:srgbClr val="1F497D"/>
                </a:solidFill>
              </a:rPr>
              <a:t> Annual National Association of Regional Councils</a:t>
            </a:r>
          </a:p>
          <a:p>
            <a:pPr algn="ctr"/>
            <a:r>
              <a:rPr lang="en-US" sz="2400">
                <a:solidFill>
                  <a:srgbClr val="1F497D"/>
                </a:solidFill>
              </a:rPr>
              <a:t>Conference and Exhibition</a:t>
            </a:r>
          </a:p>
          <a:p>
            <a:pPr algn="ctr"/>
            <a:r>
              <a:rPr lang="en-US" sz="2400">
                <a:solidFill>
                  <a:srgbClr val="1F497D"/>
                </a:solidFill>
              </a:rPr>
              <a:t>San Diego, CA</a:t>
            </a:r>
          </a:p>
          <a:p>
            <a:pPr algn="ctr"/>
            <a:r>
              <a:rPr lang="en-US" sz="2400">
                <a:solidFill>
                  <a:srgbClr val="1F497D"/>
                </a:solidFill>
              </a:rPr>
              <a:t>June 15,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817688"/>
            <a:ext cx="8229600" cy="939800"/>
          </a:xfrm>
        </p:spPr>
        <p:txBody>
          <a:bodyPr/>
          <a:lstStyle/>
          <a:p>
            <a:r>
              <a:rPr lang="en-US" smtClean="0"/>
              <a:t/>
            </a:r>
            <a:br>
              <a:rPr lang="en-US" smtClean="0"/>
            </a:br>
            <a:r>
              <a:rPr lang="en-US" smtClean="0"/>
              <a:t>Intro to Solar Technologies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lstStyle/>
          <a:p>
            <a:r>
              <a:rPr lang="en-US" smtClean="0">
                <a:ea typeface="ＭＳ Ｐゴシック" pitchFamily="34" charset="-128"/>
              </a:rPr>
              <a:t>Three Common Solar Technologies</a:t>
            </a:r>
          </a:p>
        </p:txBody>
      </p:sp>
      <p:graphicFrame>
        <p:nvGraphicFramePr>
          <p:cNvPr id="4" name="Diagram 3"/>
          <p:cNvGraphicFramePr/>
          <p:nvPr/>
        </p:nvGraphicFramePr>
        <p:xfrm>
          <a:off x="1125415" y="2581728"/>
          <a:ext cx="6858001" cy="3399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157039" y="2765937"/>
            <a:ext cx="662361" cy="523220"/>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n-cs"/>
              </a:rPr>
              <a:t>PV</a:t>
            </a:r>
          </a:p>
        </p:txBody>
      </p:sp>
      <p:sp>
        <p:nvSpPr>
          <p:cNvPr id="6" name="Rectangle 5"/>
          <p:cNvSpPr/>
          <p:nvPr/>
        </p:nvSpPr>
        <p:spPr>
          <a:xfrm>
            <a:off x="2061093" y="4048780"/>
            <a:ext cx="922047" cy="523220"/>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n-cs"/>
              </a:rPr>
              <a:t>CSP</a:t>
            </a:r>
          </a:p>
        </p:txBody>
      </p:sp>
      <p:sp>
        <p:nvSpPr>
          <p:cNvPr id="7" name="Rectangle 6"/>
          <p:cNvSpPr/>
          <p:nvPr/>
        </p:nvSpPr>
        <p:spPr>
          <a:xfrm>
            <a:off x="1989640" y="5029200"/>
            <a:ext cx="1042272" cy="954107"/>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n-cs"/>
              </a:rPr>
              <a:t>SHC/</a:t>
            </a:r>
          </a:p>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n-cs"/>
              </a:rPr>
              <a:t>SHW</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8"/>
          <p:cNvSpPr>
            <a:spLocks noGrp="1"/>
          </p:cNvSpPr>
          <p:nvPr>
            <p:ph type="title"/>
          </p:nvPr>
        </p:nvSpPr>
        <p:spPr/>
        <p:txBody>
          <a:bodyPr/>
          <a:lstStyle/>
          <a:p>
            <a:r>
              <a:rPr lang="en-US" smtClean="0">
                <a:ea typeface="ＭＳ Ｐゴシック" pitchFamily="34" charset="-128"/>
              </a:rPr>
              <a:t>Photovoltaic (PV) Solar Energy</a:t>
            </a:r>
          </a:p>
        </p:txBody>
      </p:sp>
      <p:pic>
        <p:nvPicPr>
          <p:cNvPr id="48148" name="Picture 11"/>
          <p:cNvPicPr>
            <a:picLocks noChangeAspect="1" noChangeArrowheads="1"/>
          </p:cNvPicPr>
          <p:nvPr/>
        </p:nvPicPr>
        <p:blipFill>
          <a:blip r:embed="rId3"/>
          <a:srcRect/>
          <a:stretch>
            <a:fillRect/>
          </a:stretch>
        </p:blipFill>
        <p:spPr bwMode="auto">
          <a:xfrm>
            <a:off x="4800600" y="3592513"/>
            <a:ext cx="1490663" cy="1047750"/>
          </a:xfrm>
          <a:prstGeom prst="rect">
            <a:avLst/>
          </a:prstGeom>
          <a:noFill/>
          <a:ln w="9525">
            <a:noFill/>
            <a:miter lim="800000"/>
            <a:headEnd/>
            <a:tailEnd/>
          </a:ln>
        </p:spPr>
      </p:pic>
      <p:sp>
        <p:nvSpPr>
          <p:cNvPr id="48149" name="Text Box 12"/>
          <p:cNvSpPr txBox="1">
            <a:spLocks noChangeArrowheads="1"/>
          </p:cNvSpPr>
          <p:nvPr/>
        </p:nvSpPr>
        <p:spPr bwMode="auto">
          <a:xfrm rot="5400000">
            <a:off x="5834063" y="3937000"/>
            <a:ext cx="1244600" cy="415925"/>
          </a:xfrm>
          <a:prstGeom prst="rect">
            <a:avLst/>
          </a:prstGeom>
          <a:noFill/>
          <a:ln w="9525">
            <a:noFill/>
            <a:miter lim="800000"/>
            <a:headEnd/>
            <a:tailEnd/>
          </a:ln>
        </p:spPr>
        <p:txBody>
          <a:bodyPr wrap="none">
            <a:spAutoFit/>
          </a:bodyPr>
          <a:lstStyle/>
          <a:p>
            <a:pPr>
              <a:defRPr/>
            </a:pPr>
            <a:r>
              <a:rPr lang="en-US" sz="1050" dirty="0">
                <a:latin typeface="+mn-lt"/>
                <a:cs typeface="+mn-cs"/>
              </a:rPr>
              <a:t>Source: </a:t>
            </a:r>
          </a:p>
          <a:p>
            <a:pPr>
              <a:defRPr/>
            </a:pPr>
            <a:r>
              <a:rPr lang="en-US" sz="1050" dirty="0">
                <a:latin typeface="+mn-lt"/>
                <a:cs typeface="+mn-cs"/>
              </a:rPr>
              <a:t>www.ecofriend.org</a:t>
            </a:r>
          </a:p>
        </p:txBody>
      </p:sp>
      <p:sp>
        <p:nvSpPr>
          <p:cNvPr id="48146" name="Text Box 18"/>
          <p:cNvSpPr txBox="1">
            <a:spLocks noChangeArrowheads="1"/>
          </p:cNvSpPr>
          <p:nvPr/>
        </p:nvSpPr>
        <p:spPr bwMode="auto">
          <a:xfrm>
            <a:off x="6172200" y="2170113"/>
            <a:ext cx="950913" cy="234950"/>
          </a:xfrm>
          <a:prstGeom prst="rect">
            <a:avLst/>
          </a:prstGeom>
          <a:noFill/>
          <a:ln w="9525">
            <a:noFill/>
            <a:miter lim="800000"/>
            <a:headEnd/>
            <a:tailEnd/>
          </a:ln>
        </p:spPr>
        <p:txBody>
          <a:bodyPr wrap="none">
            <a:spAutoFit/>
          </a:bodyPr>
          <a:lstStyle/>
          <a:p>
            <a:r>
              <a:rPr lang="en-US" sz="1000"/>
              <a:t>Source: NREL</a:t>
            </a:r>
          </a:p>
        </p:txBody>
      </p:sp>
      <p:pic>
        <p:nvPicPr>
          <p:cNvPr id="48147" name="Picture 19"/>
          <p:cNvPicPr>
            <a:picLocks noChangeAspect="1" noChangeArrowheads="1"/>
          </p:cNvPicPr>
          <p:nvPr/>
        </p:nvPicPr>
        <p:blipFill>
          <a:blip r:embed="rId4"/>
          <a:srcRect/>
          <a:stretch>
            <a:fillRect/>
          </a:stretch>
        </p:blipFill>
        <p:spPr bwMode="auto">
          <a:xfrm>
            <a:off x="4932363" y="2197100"/>
            <a:ext cx="1338262" cy="1338263"/>
          </a:xfrm>
          <a:prstGeom prst="rect">
            <a:avLst/>
          </a:prstGeom>
          <a:noFill/>
          <a:ln w="9525">
            <a:noFill/>
            <a:miter lim="800000"/>
            <a:headEnd/>
            <a:tailEnd/>
          </a:ln>
        </p:spPr>
      </p:pic>
      <p:sp>
        <p:nvSpPr>
          <p:cNvPr id="25" name="TextBox 24"/>
          <p:cNvSpPr txBox="1"/>
          <p:nvPr/>
        </p:nvSpPr>
        <p:spPr>
          <a:xfrm>
            <a:off x="5235575" y="6013450"/>
            <a:ext cx="2833688" cy="244475"/>
          </a:xfrm>
          <a:prstGeom prst="rect">
            <a:avLst/>
          </a:prstGeom>
          <a:noFill/>
        </p:spPr>
        <p:txBody>
          <a:bodyPr wrap="none">
            <a:spAutoFit/>
          </a:bodyPr>
          <a:lstStyle/>
          <a:p>
            <a:pPr fontAlgn="auto">
              <a:spcBef>
                <a:spcPts val="0"/>
              </a:spcBef>
              <a:spcAft>
                <a:spcPts val="0"/>
              </a:spcAft>
              <a:defRPr/>
            </a:pPr>
            <a:r>
              <a:rPr lang="en-US" sz="1050" dirty="0">
                <a:latin typeface="+mn-lt"/>
                <a:cs typeface="+mn-cs"/>
              </a:rPr>
              <a:t>Photo Source: NREL http://www.nrel.gov/data/pix/</a:t>
            </a:r>
          </a:p>
        </p:txBody>
      </p:sp>
      <p:pic>
        <p:nvPicPr>
          <p:cNvPr id="48136" name="Picture 8"/>
          <p:cNvPicPr>
            <a:picLocks noChangeAspect="1" noChangeArrowheads="1"/>
          </p:cNvPicPr>
          <p:nvPr/>
        </p:nvPicPr>
        <p:blipFill>
          <a:blip r:embed="rId5"/>
          <a:srcRect/>
          <a:stretch>
            <a:fillRect/>
          </a:stretch>
        </p:blipFill>
        <p:spPr bwMode="auto">
          <a:xfrm>
            <a:off x="5732463" y="4840288"/>
            <a:ext cx="1808162" cy="1225550"/>
          </a:xfrm>
          <a:prstGeom prst="rect">
            <a:avLst/>
          </a:prstGeom>
          <a:noFill/>
          <a:ln w="9525">
            <a:noFill/>
            <a:miter lim="800000"/>
            <a:headEnd/>
            <a:tailEnd/>
          </a:ln>
        </p:spPr>
      </p:pic>
      <p:pic>
        <p:nvPicPr>
          <p:cNvPr id="48137" name="Picture 10"/>
          <p:cNvPicPr>
            <a:picLocks noChangeAspect="1" noChangeArrowheads="1"/>
          </p:cNvPicPr>
          <p:nvPr/>
        </p:nvPicPr>
        <p:blipFill>
          <a:blip r:embed="rId6"/>
          <a:srcRect/>
          <a:stretch>
            <a:fillRect/>
          </a:stretch>
        </p:blipFill>
        <p:spPr bwMode="auto">
          <a:xfrm>
            <a:off x="7566025" y="4784725"/>
            <a:ext cx="962025" cy="1281113"/>
          </a:xfrm>
          <a:prstGeom prst="rect">
            <a:avLst/>
          </a:prstGeom>
          <a:noFill/>
          <a:ln w="9525">
            <a:noFill/>
            <a:miter lim="800000"/>
            <a:headEnd/>
            <a:tailEnd/>
          </a:ln>
        </p:spPr>
      </p:pic>
      <p:pic>
        <p:nvPicPr>
          <p:cNvPr id="48138" name="Picture 11"/>
          <p:cNvPicPr>
            <a:picLocks noChangeAspect="1" noChangeArrowheads="1"/>
          </p:cNvPicPr>
          <p:nvPr/>
        </p:nvPicPr>
        <p:blipFill>
          <a:blip r:embed="rId7"/>
          <a:srcRect/>
          <a:stretch>
            <a:fillRect/>
          </a:stretch>
        </p:blipFill>
        <p:spPr bwMode="auto">
          <a:xfrm>
            <a:off x="4760913" y="4772025"/>
            <a:ext cx="942975" cy="1293813"/>
          </a:xfrm>
          <a:prstGeom prst="rect">
            <a:avLst/>
          </a:prstGeom>
          <a:noFill/>
          <a:ln w="9525">
            <a:noFill/>
            <a:miter lim="800000"/>
            <a:headEnd/>
            <a:tailEnd/>
          </a:ln>
        </p:spPr>
      </p:pic>
      <p:graphicFrame>
        <p:nvGraphicFramePr>
          <p:cNvPr id="21" name="Diagram 20"/>
          <p:cNvGraphicFramePr/>
          <p:nvPr/>
        </p:nvGraphicFramePr>
        <p:xfrm>
          <a:off x="533400" y="2119086"/>
          <a:ext cx="4096657" cy="38880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Rectangle 21"/>
          <p:cNvSpPr/>
          <p:nvPr/>
        </p:nvSpPr>
        <p:spPr>
          <a:xfrm>
            <a:off x="2490788" y="3860800"/>
            <a:ext cx="2241550" cy="485775"/>
          </a:xfrm>
          <a:prstGeom prst="rect">
            <a:avLst/>
          </a:prstGeom>
        </p:spPr>
        <p:txBody>
          <a:bodyPr>
            <a:spAutoFit/>
          </a:bodyPr>
          <a:lstStyle/>
          <a:p>
            <a:pPr marL="177800" indent="-177800">
              <a:lnSpc>
                <a:spcPct val="80000"/>
              </a:lnSpc>
              <a:defRPr/>
            </a:pPr>
            <a:r>
              <a:rPr lang="en-US" sz="1600" dirty="0">
                <a:solidFill>
                  <a:schemeClr val="tx2"/>
                </a:solidFill>
                <a:latin typeface="+mn-lt"/>
                <a:cs typeface="+mn-cs"/>
              </a:rPr>
              <a:t>Crystalline silicon</a:t>
            </a:r>
          </a:p>
          <a:p>
            <a:pPr marL="177800" indent="-177800">
              <a:lnSpc>
                <a:spcPct val="80000"/>
              </a:lnSpc>
              <a:defRPr/>
            </a:pPr>
            <a:r>
              <a:rPr lang="en-US" sz="1600" dirty="0">
                <a:solidFill>
                  <a:schemeClr val="tx2"/>
                </a:solidFill>
                <a:latin typeface="+mn-lt"/>
                <a:cs typeface="+mn-cs"/>
              </a:rPr>
              <a:t>Thin-film</a:t>
            </a:r>
          </a:p>
        </p:txBody>
      </p:sp>
      <p:sp>
        <p:nvSpPr>
          <p:cNvPr id="23" name="Rectangle 22"/>
          <p:cNvSpPr/>
          <p:nvPr/>
        </p:nvSpPr>
        <p:spPr>
          <a:xfrm>
            <a:off x="2490788" y="4997450"/>
            <a:ext cx="2241550" cy="881063"/>
          </a:xfrm>
          <a:prstGeom prst="rect">
            <a:avLst/>
          </a:prstGeom>
        </p:spPr>
        <p:txBody>
          <a:bodyPr>
            <a:spAutoFit/>
          </a:bodyPr>
          <a:lstStyle/>
          <a:p>
            <a:pPr marL="177800" indent="-177800">
              <a:lnSpc>
                <a:spcPct val="80000"/>
              </a:lnSpc>
              <a:defRPr/>
            </a:pPr>
            <a:r>
              <a:rPr lang="en-US" sz="1600" dirty="0">
                <a:solidFill>
                  <a:schemeClr val="tx2"/>
                </a:solidFill>
                <a:latin typeface="+mn-lt"/>
                <a:cs typeface="+mn-cs"/>
              </a:rPr>
              <a:t>Shingles</a:t>
            </a:r>
          </a:p>
          <a:p>
            <a:pPr marL="177800" indent="-177800">
              <a:lnSpc>
                <a:spcPct val="80000"/>
              </a:lnSpc>
              <a:defRPr/>
            </a:pPr>
            <a:r>
              <a:rPr lang="en-US" sz="1600" dirty="0">
                <a:solidFill>
                  <a:schemeClr val="tx2"/>
                </a:solidFill>
                <a:latin typeface="+mn-lt"/>
                <a:cs typeface="+mn-cs"/>
              </a:rPr>
              <a:t>Skylights</a:t>
            </a:r>
          </a:p>
          <a:p>
            <a:pPr marL="177800" indent="-177800">
              <a:lnSpc>
                <a:spcPct val="80000"/>
              </a:lnSpc>
              <a:defRPr/>
            </a:pPr>
            <a:r>
              <a:rPr lang="en-US" sz="1600" dirty="0">
                <a:solidFill>
                  <a:schemeClr val="tx2"/>
                </a:solidFill>
                <a:latin typeface="+mn-lt"/>
                <a:cs typeface="+mn-cs"/>
              </a:rPr>
              <a:t>Architectural glass and granite like materials</a:t>
            </a:r>
          </a:p>
        </p:txBody>
      </p:sp>
      <p:pic>
        <p:nvPicPr>
          <p:cNvPr id="15" name="Picture 3" descr="C:\Documents and Settings\Owner\My Documents\My Pictures\PV carport 1.JPG"/>
          <p:cNvPicPr>
            <a:picLocks noChangeAspect="1" noChangeArrowheads="1"/>
          </p:cNvPicPr>
          <p:nvPr/>
        </p:nvPicPr>
        <p:blipFill>
          <a:blip r:embed="rId13"/>
          <a:srcRect/>
          <a:stretch>
            <a:fillRect/>
          </a:stretch>
        </p:blipFill>
        <p:spPr bwMode="auto">
          <a:xfrm>
            <a:off x="6588125" y="2406650"/>
            <a:ext cx="2479675" cy="1860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81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nodeType="afterGroup">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0-#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4813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813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8137"/>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48146"/>
                                        </p:tgtEl>
                                        <p:attrNameLst>
                                          <p:attrName>style.visibility</p:attrName>
                                        </p:attrNameLst>
                                      </p:cBhvr>
                                      <p:to>
                                        <p:strVal val="visible"/>
                                      </p:to>
                                    </p:set>
                                  </p:childTnLst>
                                </p:cTn>
                              </p:par>
                            </p:childTnLst>
                          </p:cTn>
                        </p:par>
                        <p:par>
                          <p:cTn id="29" fill="hold" nodeType="afterGroup">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48149"/>
                                        </p:tgtEl>
                                        <p:attrNameLst>
                                          <p:attrName>style.visibility</p:attrName>
                                        </p:attrNameLst>
                                      </p:cBhvr>
                                      <p:to>
                                        <p:strVal val="visible"/>
                                      </p:to>
                                    </p:set>
                                  </p:childTnLst>
                                </p:cTn>
                              </p:par>
                            </p:childTnLst>
                          </p:cTn>
                        </p:par>
                        <p:par>
                          <p:cTn id="32" fill="hold" nodeType="afterGroup">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p:bldP spid="48146" grpId="0"/>
      <p:bldP spid="25"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3"/>
          <p:cNvSpPr>
            <a:spLocks noGrp="1"/>
          </p:cNvSpPr>
          <p:nvPr>
            <p:ph type="title"/>
          </p:nvPr>
        </p:nvSpPr>
        <p:spPr/>
        <p:txBody>
          <a:bodyPr/>
          <a:lstStyle/>
          <a:p>
            <a:r>
              <a:rPr lang="en-US" smtClean="0">
                <a:ea typeface="ＭＳ Ｐゴシック" pitchFamily="34" charset="-128"/>
              </a:rPr>
              <a:t>Concentrating Solar Power (CSP)</a:t>
            </a:r>
          </a:p>
        </p:txBody>
      </p:sp>
      <p:sp>
        <p:nvSpPr>
          <p:cNvPr id="14339" name="TextBox 15"/>
          <p:cNvSpPr txBox="1">
            <a:spLocks noChangeArrowheads="1"/>
          </p:cNvSpPr>
          <p:nvPr/>
        </p:nvSpPr>
        <p:spPr bwMode="auto">
          <a:xfrm>
            <a:off x="42863" y="5969000"/>
            <a:ext cx="1692275" cy="261938"/>
          </a:xfrm>
          <a:prstGeom prst="rect">
            <a:avLst/>
          </a:prstGeom>
          <a:noFill/>
          <a:ln w="9525">
            <a:noFill/>
            <a:miter lim="800000"/>
            <a:headEnd/>
            <a:tailEnd/>
          </a:ln>
        </p:spPr>
        <p:txBody>
          <a:bodyPr wrap="none">
            <a:spAutoFit/>
          </a:bodyPr>
          <a:lstStyle/>
          <a:p>
            <a:r>
              <a:rPr lang="en-US" sz="1100">
                <a:latin typeface="Calibri" pitchFamily="34" charset="0"/>
              </a:rPr>
              <a:t>Source EPRI and NREL</a:t>
            </a:r>
          </a:p>
        </p:txBody>
      </p:sp>
      <p:pic>
        <p:nvPicPr>
          <p:cNvPr id="14340" name="Picture 4"/>
          <p:cNvPicPr>
            <a:picLocks noChangeAspect="1" noChangeArrowheads="1"/>
          </p:cNvPicPr>
          <p:nvPr/>
        </p:nvPicPr>
        <p:blipFill>
          <a:blip r:embed="rId3"/>
          <a:srcRect/>
          <a:stretch>
            <a:fillRect/>
          </a:stretch>
        </p:blipFill>
        <p:spPr bwMode="auto">
          <a:xfrm>
            <a:off x="2500313" y="3852863"/>
            <a:ext cx="2438400" cy="2286000"/>
          </a:xfrm>
          <a:prstGeom prst="rect">
            <a:avLst/>
          </a:prstGeom>
          <a:noFill/>
          <a:ln w="9525">
            <a:noFill/>
            <a:miter lim="800000"/>
            <a:headEnd/>
            <a:tailEnd/>
          </a:ln>
        </p:spPr>
      </p:pic>
      <p:pic>
        <p:nvPicPr>
          <p:cNvPr id="14341" name="Picture 6"/>
          <p:cNvPicPr>
            <a:picLocks noChangeAspect="1" noChangeArrowheads="1"/>
          </p:cNvPicPr>
          <p:nvPr/>
        </p:nvPicPr>
        <p:blipFill>
          <a:blip r:embed="rId4"/>
          <a:srcRect/>
          <a:stretch>
            <a:fillRect/>
          </a:stretch>
        </p:blipFill>
        <p:spPr bwMode="auto">
          <a:xfrm>
            <a:off x="5091113" y="4238625"/>
            <a:ext cx="1973262" cy="1908175"/>
          </a:xfrm>
          <a:prstGeom prst="rect">
            <a:avLst/>
          </a:prstGeom>
          <a:noFill/>
          <a:ln w="9525">
            <a:noFill/>
            <a:miter lim="800000"/>
            <a:headEnd/>
            <a:tailEnd/>
          </a:ln>
        </p:spPr>
      </p:pic>
      <p:pic>
        <p:nvPicPr>
          <p:cNvPr id="14342" name="Picture 7"/>
          <p:cNvPicPr>
            <a:picLocks noChangeAspect="1" noChangeArrowheads="1"/>
          </p:cNvPicPr>
          <p:nvPr/>
        </p:nvPicPr>
        <p:blipFill>
          <a:blip r:embed="rId5"/>
          <a:srcRect/>
          <a:stretch>
            <a:fillRect/>
          </a:stretch>
        </p:blipFill>
        <p:spPr bwMode="auto">
          <a:xfrm>
            <a:off x="5091113" y="2370138"/>
            <a:ext cx="3429000" cy="1714500"/>
          </a:xfrm>
          <a:prstGeom prst="rect">
            <a:avLst/>
          </a:prstGeom>
          <a:noFill/>
          <a:ln w="9525">
            <a:noFill/>
            <a:miter lim="800000"/>
            <a:headEnd/>
            <a:tailEnd/>
          </a:ln>
        </p:spPr>
      </p:pic>
      <p:sp>
        <p:nvSpPr>
          <p:cNvPr id="14343" name="TextBox 19"/>
          <p:cNvSpPr txBox="1">
            <a:spLocks noChangeArrowheads="1"/>
          </p:cNvSpPr>
          <p:nvPr/>
        </p:nvSpPr>
        <p:spPr bwMode="auto">
          <a:xfrm>
            <a:off x="2452688" y="2339975"/>
            <a:ext cx="1611312" cy="585788"/>
          </a:xfrm>
          <a:prstGeom prst="rect">
            <a:avLst/>
          </a:prstGeom>
          <a:noFill/>
          <a:ln w="9525">
            <a:noFill/>
            <a:miter lim="800000"/>
            <a:headEnd/>
            <a:tailEnd/>
          </a:ln>
        </p:spPr>
        <p:txBody>
          <a:bodyPr>
            <a:spAutoFit/>
          </a:bodyPr>
          <a:lstStyle/>
          <a:p>
            <a:r>
              <a:rPr lang="en-US" sz="1600">
                <a:latin typeface="Calibri" pitchFamily="34" charset="0"/>
              </a:rPr>
              <a:t>Central Receiver or Power Tower</a:t>
            </a:r>
          </a:p>
        </p:txBody>
      </p:sp>
      <p:sp>
        <p:nvSpPr>
          <p:cNvPr id="14344" name="TextBox 20"/>
          <p:cNvSpPr txBox="1">
            <a:spLocks noChangeArrowheads="1"/>
          </p:cNvSpPr>
          <p:nvPr/>
        </p:nvSpPr>
        <p:spPr bwMode="auto">
          <a:xfrm>
            <a:off x="3541713" y="3106738"/>
            <a:ext cx="1549400" cy="338137"/>
          </a:xfrm>
          <a:prstGeom prst="rect">
            <a:avLst/>
          </a:prstGeom>
          <a:noFill/>
          <a:ln w="9525">
            <a:noFill/>
            <a:miter lim="800000"/>
            <a:headEnd/>
            <a:tailEnd/>
          </a:ln>
        </p:spPr>
        <p:txBody>
          <a:bodyPr wrap="none">
            <a:spAutoFit/>
          </a:bodyPr>
          <a:lstStyle/>
          <a:p>
            <a:pPr algn="r"/>
            <a:r>
              <a:rPr lang="en-US" sz="1600">
                <a:latin typeface="Calibri" pitchFamily="34" charset="0"/>
              </a:rPr>
              <a:t>Parabolic trough</a:t>
            </a:r>
          </a:p>
        </p:txBody>
      </p:sp>
      <p:sp>
        <p:nvSpPr>
          <p:cNvPr id="14345" name="TextBox 21"/>
          <p:cNvSpPr txBox="1">
            <a:spLocks noChangeArrowheads="1"/>
          </p:cNvSpPr>
          <p:nvPr/>
        </p:nvSpPr>
        <p:spPr bwMode="auto">
          <a:xfrm>
            <a:off x="7064375" y="5461000"/>
            <a:ext cx="2108200" cy="344488"/>
          </a:xfrm>
          <a:prstGeom prst="rect">
            <a:avLst/>
          </a:prstGeom>
          <a:noFill/>
          <a:ln w="9525">
            <a:noFill/>
            <a:miter lim="800000"/>
            <a:headEnd/>
            <a:tailEnd/>
          </a:ln>
        </p:spPr>
        <p:txBody>
          <a:bodyPr>
            <a:spAutoFit/>
          </a:bodyPr>
          <a:lstStyle/>
          <a:p>
            <a:r>
              <a:rPr lang="en-US" sz="1600">
                <a:latin typeface="Calibri" pitchFamily="34" charset="0"/>
              </a:rPr>
              <a:t>Parabolic – dish engine</a:t>
            </a:r>
          </a:p>
        </p:txBody>
      </p:sp>
      <p:sp>
        <p:nvSpPr>
          <p:cNvPr id="14346" name="TextBox 22"/>
          <p:cNvSpPr txBox="1">
            <a:spLocks noChangeArrowheads="1"/>
          </p:cNvSpPr>
          <p:nvPr/>
        </p:nvSpPr>
        <p:spPr bwMode="auto">
          <a:xfrm>
            <a:off x="874713" y="4713288"/>
            <a:ext cx="1622425" cy="585787"/>
          </a:xfrm>
          <a:prstGeom prst="rect">
            <a:avLst/>
          </a:prstGeom>
          <a:noFill/>
          <a:ln w="9525">
            <a:noFill/>
            <a:miter lim="800000"/>
            <a:headEnd/>
            <a:tailEnd/>
          </a:ln>
        </p:spPr>
        <p:txBody>
          <a:bodyPr>
            <a:spAutoFit/>
          </a:bodyPr>
          <a:lstStyle/>
          <a:p>
            <a:pPr algn="r"/>
            <a:r>
              <a:rPr lang="en-US" sz="1600">
                <a:latin typeface="Calibri" pitchFamily="34" charset="0"/>
              </a:rPr>
              <a:t>Compact linear Fresnel reflector</a:t>
            </a:r>
          </a:p>
        </p:txBody>
      </p:sp>
      <p:pic>
        <p:nvPicPr>
          <p:cNvPr id="14347" name="Picture 8"/>
          <p:cNvPicPr>
            <a:picLocks noChangeAspect="1" noChangeArrowheads="1"/>
          </p:cNvPicPr>
          <p:nvPr/>
        </p:nvPicPr>
        <p:blipFill>
          <a:blip r:embed="rId6"/>
          <a:srcRect/>
          <a:stretch>
            <a:fillRect/>
          </a:stretch>
        </p:blipFill>
        <p:spPr bwMode="auto">
          <a:xfrm>
            <a:off x="174625" y="2339975"/>
            <a:ext cx="229235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p:cNvSpPr>
          <p:nvPr>
            <p:ph type="title"/>
          </p:nvPr>
        </p:nvSpPr>
        <p:spPr>
          <a:xfrm>
            <a:off x="457200" y="966788"/>
            <a:ext cx="8229600" cy="1701800"/>
          </a:xfrm>
        </p:spPr>
        <p:txBody>
          <a:bodyPr/>
          <a:lstStyle/>
          <a:p>
            <a:r>
              <a:rPr lang="en-US" smtClean="0">
                <a:ea typeface="ＭＳ Ｐゴシック" pitchFamily="34" charset="-128"/>
              </a:rPr>
              <a:t>Solar Heating &amp; Cooling/</a:t>
            </a:r>
            <a:br>
              <a:rPr lang="en-US" smtClean="0">
                <a:ea typeface="ＭＳ Ｐゴシック" pitchFamily="34" charset="-128"/>
              </a:rPr>
            </a:br>
            <a:r>
              <a:rPr lang="en-US" smtClean="0">
                <a:ea typeface="ＭＳ Ｐゴシック" pitchFamily="34" charset="-128"/>
              </a:rPr>
              <a:t>Solar Hot Water (SHC/SHW)</a:t>
            </a:r>
            <a:endParaRPr lang="en-US" b="1" i="1" smtClean="0">
              <a:ea typeface="ＭＳ Ｐゴシック" pitchFamily="34" charset="-128"/>
            </a:endParaRPr>
          </a:p>
        </p:txBody>
      </p:sp>
      <p:pic>
        <p:nvPicPr>
          <p:cNvPr id="15363" name="Picture 7"/>
          <p:cNvPicPr>
            <a:picLocks noChangeAspect="1" noChangeArrowheads="1"/>
          </p:cNvPicPr>
          <p:nvPr/>
        </p:nvPicPr>
        <p:blipFill>
          <a:blip r:embed="rId3"/>
          <a:srcRect/>
          <a:stretch>
            <a:fillRect/>
          </a:stretch>
        </p:blipFill>
        <p:spPr bwMode="auto">
          <a:xfrm>
            <a:off x="4545013" y="2547938"/>
            <a:ext cx="2368550" cy="1774825"/>
          </a:xfrm>
          <a:prstGeom prst="rect">
            <a:avLst/>
          </a:prstGeom>
          <a:noFill/>
          <a:ln w="9525">
            <a:noFill/>
            <a:miter lim="800000"/>
            <a:headEnd/>
            <a:tailEnd/>
          </a:ln>
        </p:spPr>
      </p:pic>
      <p:pic>
        <p:nvPicPr>
          <p:cNvPr id="15364" name="Picture 2"/>
          <p:cNvPicPr>
            <a:picLocks noChangeAspect="1" noChangeArrowheads="1"/>
          </p:cNvPicPr>
          <p:nvPr/>
        </p:nvPicPr>
        <p:blipFill>
          <a:blip r:embed="rId4"/>
          <a:srcRect/>
          <a:stretch>
            <a:fillRect/>
          </a:stretch>
        </p:blipFill>
        <p:spPr bwMode="auto">
          <a:xfrm>
            <a:off x="7027863" y="2547938"/>
            <a:ext cx="1862137" cy="1774825"/>
          </a:xfrm>
          <a:prstGeom prst="rect">
            <a:avLst/>
          </a:prstGeom>
          <a:noFill/>
          <a:ln w="9525">
            <a:noFill/>
            <a:miter lim="800000"/>
            <a:headEnd/>
            <a:tailEnd/>
          </a:ln>
        </p:spPr>
      </p:pic>
      <p:pic>
        <p:nvPicPr>
          <p:cNvPr id="15365" name="Picture 12"/>
          <p:cNvPicPr>
            <a:picLocks noChangeAspect="1" noChangeArrowheads="1"/>
          </p:cNvPicPr>
          <p:nvPr/>
        </p:nvPicPr>
        <p:blipFill>
          <a:blip r:embed="rId5"/>
          <a:srcRect/>
          <a:stretch>
            <a:fillRect/>
          </a:stretch>
        </p:blipFill>
        <p:spPr bwMode="auto">
          <a:xfrm>
            <a:off x="7021513" y="4427538"/>
            <a:ext cx="1885950" cy="1416050"/>
          </a:xfrm>
          <a:prstGeom prst="rect">
            <a:avLst/>
          </a:prstGeom>
          <a:noFill/>
          <a:ln w="9525">
            <a:noFill/>
            <a:miter lim="800000"/>
            <a:headEnd/>
            <a:tailEnd/>
          </a:ln>
        </p:spPr>
      </p:pic>
      <p:graphicFrame>
        <p:nvGraphicFramePr>
          <p:cNvPr id="8" name="Diagram 7"/>
          <p:cNvGraphicFramePr/>
          <p:nvPr/>
        </p:nvGraphicFramePr>
        <p:xfrm>
          <a:off x="571500" y="2545430"/>
          <a:ext cx="3060700" cy="30353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p:cNvSpPr/>
          <p:nvPr/>
        </p:nvSpPr>
        <p:spPr>
          <a:xfrm>
            <a:off x="2133600" y="4229100"/>
            <a:ext cx="2565400" cy="1323975"/>
          </a:xfrm>
          <a:prstGeom prst="rect">
            <a:avLst/>
          </a:prstGeom>
        </p:spPr>
        <p:txBody>
          <a:bodyPr>
            <a:spAutoFit/>
          </a:bodyPr>
          <a:lstStyle/>
          <a:p>
            <a:pPr>
              <a:defRPr/>
            </a:pPr>
            <a:r>
              <a:rPr lang="en-US" sz="1600" dirty="0">
                <a:solidFill>
                  <a:schemeClr val="tx2"/>
                </a:solidFill>
                <a:latin typeface="+mn-lt"/>
                <a:cs typeface="+mn-cs"/>
              </a:rPr>
              <a:t>Solar pool heating</a:t>
            </a:r>
          </a:p>
          <a:p>
            <a:pPr>
              <a:defRPr/>
            </a:pPr>
            <a:r>
              <a:rPr lang="en-US" sz="1600" dirty="0">
                <a:solidFill>
                  <a:schemeClr val="tx2"/>
                </a:solidFill>
                <a:latin typeface="+mn-lt"/>
                <a:cs typeface="+mn-cs"/>
              </a:rPr>
              <a:t>Domestic hot water use</a:t>
            </a:r>
          </a:p>
          <a:p>
            <a:pPr>
              <a:defRPr/>
            </a:pPr>
            <a:r>
              <a:rPr lang="en-US" sz="1600" dirty="0">
                <a:solidFill>
                  <a:schemeClr val="tx2"/>
                </a:solidFill>
                <a:latin typeface="+mn-lt"/>
                <a:cs typeface="+mn-cs"/>
              </a:rPr>
              <a:t>Process hot water</a:t>
            </a:r>
          </a:p>
          <a:p>
            <a:pPr>
              <a:defRPr/>
            </a:pPr>
            <a:r>
              <a:rPr lang="en-US" sz="1600" dirty="0">
                <a:solidFill>
                  <a:schemeClr val="tx2"/>
                </a:solidFill>
                <a:latin typeface="+mn-lt"/>
                <a:cs typeface="+mn-cs"/>
              </a:rPr>
              <a:t>Space heating</a:t>
            </a:r>
          </a:p>
          <a:p>
            <a:pPr>
              <a:defRPr/>
            </a:pPr>
            <a:r>
              <a:rPr lang="en-US" sz="1600" dirty="0">
                <a:solidFill>
                  <a:schemeClr val="tx2"/>
                </a:solidFill>
                <a:latin typeface="+mn-lt"/>
                <a:cs typeface="+mn-cs"/>
              </a:rPr>
              <a:t>Solar assisted cooling</a:t>
            </a:r>
          </a:p>
        </p:txBody>
      </p:sp>
      <p:pic>
        <p:nvPicPr>
          <p:cNvPr id="15368" name="Content Placeholder 5" descr="commercial solar pool heater.jpg"/>
          <p:cNvPicPr>
            <a:picLocks noChangeAspect="1"/>
          </p:cNvPicPr>
          <p:nvPr/>
        </p:nvPicPr>
        <p:blipFill>
          <a:blip r:embed="rId11"/>
          <a:srcRect/>
          <a:stretch>
            <a:fillRect/>
          </a:stretch>
        </p:blipFill>
        <p:spPr bwMode="auto">
          <a:xfrm>
            <a:off x="4294188" y="4137025"/>
            <a:ext cx="2727325" cy="2065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1350963" y="1154113"/>
            <a:ext cx="648335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p:txBody>
          <a:bodyPr/>
          <a:lstStyle/>
          <a:p>
            <a:r>
              <a:rPr lang="en-US" smtClean="0"/>
              <a:t>Solar in Context</a:t>
            </a:r>
          </a:p>
        </p:txBody>
      </p:sp>
      <p:pic>
        <p:nvPicPr>
          <p:cNvPr id="17411" name="Picture 4"/>
          <p:cNvPicPr>
            <a:picLocks noChangeAspect="1" noChangeArrowheads="1"/>
          </p:cNvPicPr>
          <p:nvPr/>
        </p:nvPicPr>
        <p:blipFill>
          <a:blip r:embed="rId3"/>
          <a:srcRect/>
          <a:stretch>
            <a:fillRect/>
          </a:stretch>
        </p:blipFill>
        <p:spPr bwMode="auto">
          <a:xfrm>
            <a:off x="2046288" y="2190750"/>
            <a:ext cx="5051425" cy="3608388"/>
          </a:xfrm>
          <a:prstGeom prst="rect">
            <a:avLst/>
          </a:prstGeom>
          <a:noFill/>
          <a:ln w="9525">
            <a:noFill/>
            <a:miter lim="800000"/>
            <a:headEnd/>
            <a:tailEnd/>
          </a:ln>
        </p:spPr>
      </p:pic>
      <p:sp>
        <p:nvSpPr>
          <p:cNvPr id="17412" name="Rectangle 1"/>
          <p:cNvSpPr>
            <a:spLocks noChangeArrowheads="1"/>
          </p:cNvSpPr>
          <p:nvPr/>
        </p:nvSpPr>
        <p:spPr bwMode="auto">
          <a:xfrm>
            <a:off x="3459163" y="5915025"/>
            <a:ext cx="2214562" cy="276225"/>
          </a:xfrm>
          <a:prstGeom prst="rect">
            <a:avLst/>
          </a:prstGeom>
          <a:noFill/>
          <a:ln w="9525">
            <a:noFill/>
            <a:miter lim="800000"/>
            <a:headEnd/>
            <a:tailEnd/>
          </a:ln>
        </p:spPr>
        <p:txBody>
          <a:bodyPr wrap="none">
            <a:spAutoFit/>
          </a:bodyPr>
          <a:lstStyle/>
          <a:p>
            <a:pPr algn="ctr"/>
            <a:r>
              <a:rPr lang="en-US" sz="1200" u="sng"/>
              <a:t>Source</a:t>
            </a:r>
            <a:r>
              <a:rPr lang="en-US" sz="1200"/>
              <a:t>:  www.nextgenpe.com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3"/>
          <a:srcRect/>
          <a:stretch>
            <a:fillRect/>
          </a:stretch>
        </p:blipFill>
        <p:spPr bwMode="auto">
          <a:xfrm>
            <a:off x="3365500" y="2728913"/>
            <a:ext cx="2755900" cy="2671762"/>
          </a:xfrm>
          <a:prstGeom prst="rect">
            <a:avLst/>
          </a:prstGeom>
          <a:noFill/>
          <a:ln w="9525">
            <a:noFill/>
            <a:miter lim="800000"/>
            <a:headEnd/>
            <a:tailEnd/>
          </a:ln>
        </p:spPr>
      </p:pic>
      <p:sp>
        <p:nvSpPr>
          <p:cNvPr id="18435" name="Rectangle 2"/>
          <p:cNvSpPr>
            <a:spLocks noGrp="1"/>
          </p:cNvSpPr>
          <p:nvPr>
            <p:ph type="title" idx="4294967295"/>
          </p:nvPr>
        </p:nvSpPr>
        <p:spPr>
          <a:xfrm>
            <a:off x="457200" y="1346200"/>
            <a:ext cx="8229600" cy="939800"/>
          </a:xfrm>
        </p:spPr>
        <p:txBody>
          <a:bodyPr/>
          <a:lstStyle/>
          <a:p>
            <a:r>
              <a:rPr lang="en-US" sz="3600" b="1" smtClean="0">
                <a:ea typeface="ＭＳ Ｐゴシック" pitchFamily="34" charset="-128"/>
              </a:rPr>
              <a:t>Session 1:</a:t>
            </a:r>
            <a:r>
              <a:rPr lang="en-US" sz="3600" b="1" i="1" smtClean="0">
                <a:ea typeface="ＭＳ Ｐゴシック" pitchFamily="34" charset="-128"/>
              </a:rPr>
              <a:t/>
            </a:r>
            <a:br>
              <a:rPr lang="en-US" sz="3600" b="1" i="1" smtClean="0">
                <a:ea typeface="ＭＳ Ｐゴシック" pitchFamily="34" charset="-128"/>
              </a:rPr>
            </a:br>
            <a:r>
              <a:rPr lang="en-US" sz="3600" i="1" smtClean="0">
                <a:ea typeface="ＭＳ Ｐゴシック" pitchFamily="34" charset="-128"/>
              </a:rPr>
              <a:t>Dispelling the Myths </a:t>
            </a:r>
            <a:r>
              <a:rPr lang="en-US" sz="3600" smtClean="0">
                <a:ea typeface="ＭＳ Ｐゴシック" pitchFamily="34" charset="-128"/>
              </a:rPr>
              <a:t>and </a:t>
            </a:r>
            <a:r>
              <a:rPr lang="en-US" sz="3600" i="1" smtClean="0">
                <a:ea typeface="ＭＳ Ｐゴシック" pitchFamily="34" charset="-128"/>
              </a:rPr>
              <a:t>Communicating the Benefits </a:t>
            </a:r>
            <a:r>
              <a:rPr lang="en-US" sz="3600" smtClean="0">
                <a:ea typeface="ＭＳ Ｐゴシック" pitchFamily="34" charset="-128"/>
              </a:rPr>
              <a:t>of Solar</a:t>
            </a:r>
          </a:p>
        </p:txBody>
      </p:sp>
      <p:sp>
        <p:nvSpPr>
          <p:cNvPr id="18436" name="Rectangle 6"/>
          <p:cNvSpPr>
            <a:spLocks noChangeArrowheads="1"/>
          </p:cNvSpPr>
          <p:nvPr/>
        </p:nvSpPr>
        <p:spPr bwMode="auto">
          <a:xfrm>
            <a:off x="1903413" y="5457825"/>
            <a:ext cx="5913437" cy="822325"/>
          </a:xfrm>
          <a:prstGeom prst="rect">
            <a:avLst/>
          </a:prstGeom>
          <a:noFill/>
          <a:ln w="9525">
            <a:noFill/>
            <a:miter lim="800000"/>
            <a:headEnd/>
            <a:tailEnd/>
          </a:ln>
        </p:spPr>
        <p:txBody>
          <a:bodyPr wrap="none">
            <a:spAutoFit/>
          </a:bodyPr>
          <a:lstStyle/>
          <a:p>
            <a:pPr algn="ctr" defTabSz="914400" eaLnBrk="0" hangingPunct="0">
              <a:lnSpc>
                <a:spcPct val="90000"/>
              </a:lnSpc>
              <a:spcBef>
                <a:spcPct val="20000"/>
              </a:spcBef>
              <a:buFont typeface="Arial" pitchFamily="34" charset="0"/>
              <a:buNone/>
            </a:pPr>
            <a:r>
              <a:rPr lang="en-US" sz="2400"/>
              <a:t>Chad Laurent</a:t>
            </a:r>
            <a:r>
              <a:rPr lang="en-US" sz="2400" i="1"/>
              <a:t>, </a:t>
            </a:r>
            <a:r>
              <a:rPr lang="en-US" sz="2400"/>
              <a:t>Meister Consultants Group </a:t>
            </a:r>
          </a:p>
          <a:p>
            <a:pPr algn="ctr" defTabSz="914400" eaLnBrk="0" hangingPunct="0">
              <a:lnSpc>
                <a:spcPct val="90000"/>
              </a:lnSpc>
              <a:spcBef>
                <a:spcPct val="20000"/>
              </a:spcBef>
              <a:buFont typeface="Arial" pitchFamily="34" charset="0"/>
              <a:buNone/>
            </a:pPr>
            <a:r>
              <a:rPr lang="en-US" sz="2400">
                <a:hlinkClick r:id="rId4"/>
              </a:rPr>
              <a:t>chad.laurent@mc-group.com</a:t>
            </a:r>
            <a:endParaRPr lang="en-US" sz="24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C:\Documents and Settings\Lisa Milligan\Local Settings\Temporary Internet Files\Content.IE5\P4A3AI71\MP900401224[1].jpg"/>
          <p:cNvPicPr>
            <a:picLocks noChangeAspect="1" noChangeArrowheads="1"/>
          </p:cNvPicPr>
          <p:nvPr/>
        </p:nvPicPr>
        <p:blipFill>
          <a:blip r:embed="rId3"/>
          <a:srcRect/>
          <a:stretch>
            <a:fillRect/>
          </a:stretch>
        </p:blipFill>
        <p:spPr bwMode="auto">
          <a:xfrm>
            <a:off x="1377950" y="1074738"/>
            <a:ext cx="6388100" cy="5110162"/>
          </a:xfrm>
          <a:prstGeom prst="rect">
            <a:avLst/>
          </a:prstGeom>
          <a:noFill/>
          <a:ln w="9525">
            <a:noFill/>
            <a:miter lim="800000"/>
            <a:headEnd/>
            <a:tailEnd/>
          </a:ln>
        </p:spPr>
      </p:pic>
      <p:sp>
        <p:nvSpPr>
          <p:cNvPr id="19459" name="Title 3"/>
          <p:cNvSpPr>
            <a:spLocks noGrp="1"/>
          </p:cNvSpPr>
          <p:nvPr>
            <p:ph type="title" idx="4294967295"/>
          </p:nvPr>
        </p:nvSpPr>
        <p:spPr>
          <a:xfrm>
            <a:off x="1377950" y="1347788"/>
            <a:ext cx="6388100" cy="939800"/>
          </a:xfrm>
        </p:spPr>
        <p:txBody>
          <a:bodyPr/>
          <a:lstStyle/>
          <a:p>
            <a:r>
              <a:rPr lang="en-US" sz="3200" b="1" smtClean="0"/>
              <a:t>Every hour, enough solar energy strikes Earth to power human activities for over a year.</a:t>
            </a:r>
          </a:p>
        </p:txBody>
      </p:sp>
      <p:sp>
        <p:nvSpPr>
          <p:cNvPr id="6" name="Rectangle 5"/>
          <p:cNvSpPr/>
          <p:nvPr/>
        </p:nvSpPr>
        <p:spPr>
          <a:xfrm>
            <a:off x="5010150" y="2513013"/>
            <a:ext cx="2755900" cy="415925"/>
          </a:xfrm>
          <a:prstGeom prst="rect">
            <a:avLst/>
          </a:prstGeom>
        </p:spPr>
        <p:txBody>
          <a:bodyPr>
            <a:spAutoFit/>
          </a:bodyPr>
          <a:lstStyle/>
          <a:p>
            <a:pPr algn="ctr">
              <a:defRPr/>
            </a:pPr>
            <a:r>
              <a:rPr lang="en-US" sz="1050" b="1" dirty="0">
                <a:cs typeface="+mn-cs"/>
              </a:rPr>
              <a:t>U.S. Department of Energy </a:t>
            </a:r>
          </a:p>
          <a:p>
            <a:pPr algn="ctr">
              <a:defRPr/>
            </a:pPr>
            <a:r>
              <a:rPr lang="en-US" sz="1050" b="1" dirty="0">
                <a:cs typeface="+mn-cs"/>
              </a:rPr>
              <a:t>Solar Energy Technologies Program</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ctrTitle" idx="4294967295"/>
          </p:nvPr>
        </p:nvSpPr>
        <p:spPr>
          <a:xfrm>
            <a:off x="317500" y="2727325"/>
            <a:ext cx="8672513" cy="1470025"/>
          </a:xfrm>
        </p:spPr>
        <p:txBody>
          <a:bodyPr/>
          <a:lstStyle/>
          <a:p>
            <a:pPr eaLnBrk="1" hangingPunct="1"/>
            <a:r>
              <a:rPr lang="en-US" sz="4000" smtClean="0"/>
              <a:t>Why Isn’t Solar More Widely Adopted?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3" descr="11-172-Solar-America-PPT-PartnerOrgBKG.png"/>
          <p:cNvPicPr>
            <a:picLocks noChangeAspect="1"/>
          </p:cNvPicPr>
          <p:nvPr/>
        </p:nvPicPr>
        <p:blipFill>
          <a:blip r:embed="rId3"/>
          <a:srcRect/>
          <a:stretch>
            <a:fillRect/>
          </a:stretch>
        </p:blipFill>
        <p:spPr bwMode="auto">
          <a:xfrm>
            <a:off x="0" y="-9525"/>
            <a:ext cx="9144000" cy="6858000"/>
          </a:xfrm>
          <a:prstGeom prst="rect">
            <a:avLst/>
          </a:prstGeom>
          <a:noFill/>
          <a:ln w="9525">
            <a:noFill/>
            <a:miter lim="800000"/>
            <a:headEnd/>
            <a:tailEnd/>
          </a:ln>
        </p:spPr>
      </p:pic>
      <p:sp>
        <p:nvSpPr>
          <p:cNvPr id="3075" name="Title 11"/>
          <p:cNvSpPr>
            <a:spLocks noGrp="1"/>
          </p:cNvSpPr>
          <p:nvPr>
            <p:ph type="title"/>
          </p:nvPr>
        </p:nvSpPr>
        <p:spPr/>
        <p:txBody>
          <a:bodyPr/>
          <a:lstStyle/>
          <a:p>
            <a:r>
              <a:rPr lang="en-US" smtClean="0"/>
              <a:t>About Solar America Communities</a:t>
            </a:r>
          </a:p>
        </p:txBody>
      </p:sp>
      <p:sp>
        <p:nvSpPr>
          <p:cNvPr id="3076" name="Content Placeholder 12"/>
          <p:cNvSpPr>
            <a:spLocks noGrp="1"/>
          </p:cNvSpPr>
          <p:nvPr>
            <p:ph idx="1"/>
          </p:nvPr>
        </p:nvSpPr>
        <p:spPr>
          <a:xfrm>
            <a:off x="457200" y="2287588"/>
            <a:ext cx="8229600" cy="1697037"/>
          </a:xfrm>
        </p:spPr>
        <p:txBody>
          <a:bodyPr/>
          <a:lstStyle/>
          <a:p>
            <a:pPr marL="0" indent="0">
              <a:buFont typeface="Arial" pitchFamily="34" charset="0"/>
              <a:buNone/>
            </a:pPr>
            <a:r>
              <a:rPr lang="en-US" sz="1500" smtClean="0"/>
              <a:t>Solar America Communities is a U.S. Department of Energy (DOE) program designed to increase the use and integration of solar energy in communities across the United States. The International City-County Management Association (ICMA) and ICLEI-Local Governments for Sustainability were competitively selected by DOE to conduct outreach to local governments across the United States, enabling them  to replicate successful solar practices and quickly expand local adoption of solar energy. </a:t>
            </a:r>
            <a:r>
              <a:rPr lang="en-US" sz="1500" b="1" smtClean="0">
                <a:solidFill>
                  <a:srgbClr val="1F497D"/>
                </a:solidFill>
              </a:rPr>
              <a:t>For more information visit www.solaramericacommunities.energy.gov.</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514350" y="2693988"/>
            <a:ext cx="8229600" cy="939800"/>
          </a:xfrm>
        </p:spPr>
        <p:txBody>
          <a:bodyPr/>
          <a:lstStyle/>
          <a:p>
            <a:pPr eaLnBrk="1" hangingPunct="1"/>
            <a:r>
              <a:rPr lang="en-US" sz="4000" smtClean="0">
                <a:ea typeface="ＭＳ Ｐゴシック" pitchFamily="34" charset="-128"/>
              </a:rPr>
              <a:t>Solar Myths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srcRect r="1678"/>
          <a:stretch>
            <a:fillRect/>
          </a:stretch>
        </p:blipFill>
        <p:spPr bwMode="auto">
          <a:xfrm>
            <a:off x="1546225" y="2460625"/>
            <a:ext cx="5949950" cy="3406775"/>
          </a:xfrm>
          <a:prstGeom prst="rect">
            <a:avLst/>
          </a:prstGeom>
          <a:noFill/>
          <a:ln w="9525">
            <a:noFill/>
            <a:miter lim="800000"/>
            <a:headEnd/>
            <a:tailEnd/>
          </a:ln>
        </p:spPr>
      </p:pic>
      <p:sp>
        <p:nvSpPr>
          <p:cNvPr id="3" name="Rectangle 2"/>
          <p:cNvSpPr/>
          <p:nvPr/>
        </p:nvSpPr>
        <p:spPr>
          <a:xfrm>
            <a:off x="7496175" y="1679575"/>
            <a:ext cx="255588" cy="20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7496175" y="3502025"/>
            <a:ext cx="269875"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3" name="Title 1"/>
          <p:cNvSpPr>
            <a:spLocks noGrp="1"/>
          </p:cNvSpPr>
          <p:nvPr>
            <p:ph type="title" idx="4294967295"/>
          </p:nvPr>
        </p:nvSpPr>
        <p:spPr/>
        <p:txBody>
          <a:bodyPr/>
          <a:lstStyle/>
          <a:p>
            <a:r>
              <a:rPr lang="en-US" sz="3600" b="1" smtClean="0"/>
              <a:t>Part of your role as a local solar champion is dispelling these myths.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p:txBody>
          <a:bodyPr/>
          <a:lstStyle/>
          <a:p>
            <a:r>
              <a:rPr lang="en-US" smtClean="0"/>
              <a:t>Myth:</a:t>
            </a:r>
          </a:p>
        </p:txBody>
      </p:sp>
      <p:sp>
        <p:nvSpPr>
          <p:cNvPr id="23555" name="AutoShape 10"/>
          <p:cNvSpPr>
            <a:spLocks noChangeArrowheads="1"/>
          </p:cNvSpPr>
          <p:nvPr/>
        </p:nvSpPr>
        <p:spPr bwMode="auto">
          <a:xfrm>
            <a:off x="2565400" y="2611438"/>
            <a:ext cx="4121150" cy="2987675"/>
          </a:xfrm>
          <a:prstGeom prst="cloudCallout">
            <a:avLst>
              <a:gd name="adj1" fmla="val -81468"/>
              <a:gd name="adj2" fmla="val 25083"/>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is too expensive!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406400" y="1347788"/>
            <a:ext cx="8331200" cy="939800"/>
          </a:xfrm>
        </p:spPr>
        <p:txBody>
          <a:bodyPr/>
          <a:lstStyle/>
          <a:p>
            <a:r>
              <a:rPr lang="en-US" sz="3400" smtClean="0">
                <a:ea typeface="ＭＳ Ｐゴシック" pitchFamily="34" charset="-128"/>
              </a:rPr>
              <a:t>The Cost of Installing PV is Decreasing Rapidly</a:t>
            </a:r>
          </a:p>
        </p:txBody>
      </p:sp>
      <p:sp>
        <p:nvSpPr>
          <p:cNvPr id="9" name="TextBox 8"/>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pic>
        <p:nvPicPr>
          <p:cNvPr id="24580" name="Picture 2"/>
          <p:cNvPicPr>
            <a:picLocks noChangeAspect="1" noChangeArrowheads="1"/>
          </p:cNvPicPr>
          <p:nvPr/>
        </p:nvPicPr>
        <p:blipFill>
          <a:blip r:embed="rId3"/>
          <a:srcRect t="10800" r="87025"/>
          <a:stretch>
            <a:fillRect/>
          </a:stretch>
        </p:blipFill>
        <p:spPr bwMode="auto">
          <a:xfrm>
            <a:off x="3209925" y="2057400"/>
            <a:ext cx="1023938" cy="3617913"/>
          </a:xfrm>
          <a:prstGeom prst="rect">
            <a:avLst/>
          </a:prstGeom>
          <a:noFill/>
          <a:ln w="9525">
            <a:noFill/>
            <a:miter lim="800000"/>
            <a:headEnd/>
            <a:tailEnd/>
          </a:ln>
        </p:spPr>
      </p:pic>
      <p:sp>
        <p:nvSpPr>
          <p:cNvPr id="24581" name="TextBox 1"/>
          <p:cNvSpPr txBox="1">
            <a:spLocks noChangeArrowheads="1"/>
          </p:cNvSpPr>
          <p:nvPr/>
        </p:nvSpPr>
        <p:spPr bwMode="auto">
          <a:xfrm>
            <a:off x="-34925" y="5749925"/>
            <a:ext cx="9178925" cy="274638"/>
          </a:xfrm>
          <a:prstGeom prst="rect">
            <a:avLst/>
          </a:prstGeom>
          <a:noFill/>
          <a:ln w="9525">
            <a:noFill/>
            <a:miter lim="800000"/>
            <a:headEnd/>
            <a:tailEnd/>
          </a:ln>
        </p:spPr>
        <p:txBody>
          <a:bodyPr wrap="none">
            <a:spAutoFit/>
          </a:bodyPr>
          <a:lstStyle/>
          <a:p>
            <a:r>
              <a:rPr lang="en-US" sz="1200"/>
              <a:t>Source: </a:t>
            </a:r>
            <a:r>
              <a:rPr lang="en-US" sz="1200" i="1" u="sng"/>
              <a:t>U.S. Solar Market Insight: 2010 Year in Review Executive Summary</a:t>
            </a:r>
            <a:r>
              <a:rPr lang="en-US" sz="1200" i="1"/>
              <a:t>. </a:t>
            </a:r>
            <a:r>
              <a:rPr lang="en-US" sz="1200"/>
              <a:t>Solar Energies Industry Association and GTM Research</a:t>
            </a:r>
          </a:p>
        </p:txBody>
      </p:sp>
      <p:pic>
        <p:nvPicPr>
          <p:cNvPr id="24582" name="Picture 2"/>
          <p:cNvPicPr>
            <a:picLocks noChangeAspect="1" noChangeArrowheads="1"/>
          </p:cNvPicPr>
          <p:nvPr/>
        </p:nvPicPr>
        <p:blipFill>
          <a:blip r:embed="rId3"/>
          <a:srcRect l="77602" t="10670"/>
          <a:stretch>
            <a:fillRect/>
          </a:stretch>
        </p:blipFill>
        <p:spPr bwMode="auto">
          <a:xfrm>
            <a:off x="4259263" y="2057400"/>
            <a:ext cx="1765300" cy="3617913"/>
          </a:xfrm>
          <a:prstGeom prst="rect">
            <a:avLst/>
          </a:prstGeom>
          <a:noFill/>
          <a:ln w="9525">
            <a:noFill/>
            <a:miter lim="800000"/>
            <a:headEnd/>
            <a:tailEnd/>
          </a:ln>
        </p:spPr>
      </p:pic>
      <p:sp>
        <p:nvSpPr>
          <p:cNvPr id="24583" name="Rectangle 2"/>
          <p:cNvSpPr>
            <a:spLocks noChangeArrowheads="1"/>
          </p:cNvSpPr>
          <p:nvPr/>
        </p:nvSpPr>
        <p:spPr bwMode="auto">
          <a:xfrm>
            <a:off x="609600" y="2794000"/>
            <a:ext cx="2514600" cy="1016000"/>
          </a:xfrm>
          <a:prstGeom prst="rect">
            <a:avLst/>
          </a:prstGeom>
          <a:noFill/>
          <a:ln w="9525">
            <a:noFill/>
            <a:miter lim="800000"/>
            <a:headEnd/>
            <a:tailEnd/>
          </a:ln>
        </p:spPr>
        <p:txBody>
          <a:bodyPr>
            <a:spAutoFit/>
          </a:bodyPr>
          <a:lstStyle/>
          <a:p>
            <a:pPr algn="ctr"/>
            <a:r>
              <a:rPr lang="en-US" sz="2000" b="1"/>
              <a:t>National Weighted Average System Prices 2010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2514600" y="2284413"/>
            <a:ext cx="6172200" cy="3916362"/>
          </a:xfrm>
          <a:prstGeom prst="rect">
            <a:avLst/>
          </a:prstGeom>
          <a:noFill/>
          <a:ln w="9525">
            <a:noFill/>
            <a:miter lim="800000"/>
            <a:headEnd/>
            <a:tailEnd/>
          </a:ln>
        </p:spPr>
      </p:pic>
      <p:sp>
        <p:nvSpPr>
          <p:cNvPr id="25603" name="Title 1"/>
          <p:cNvSpPr>
            <a:spLocks noGrp="1"/>
          </p:cNvSpPr>
          <p:nvPr>
            <p:ph type="title" idx="4294967295"/>
          </p:nvPr>
        </p:nvSpPr>
        <p:spPr>
          <a:xfrm>
            <a:off x="469900" y="1235075"/>
            <a:ext cx="8229600" cy="1150938"/>
          </a:xfrm>
        </p:spPr>
        <p:txBody>
          <a:bodyPr/>
          <a:lstStyle/>
          <a:p>
            <a:r>
              <a:rPr lang="en-US" sz="2900" smtClean="0"/>
              <a:t>Solar is at or near grid cost parity:</a:t>
            </a:r>
            <a:br>
              <a:rPr lang="en-US" sz="2900" smtClean="0"/>
            </a:br>
            <a:r>
              <a:rPr lang="en-US" sz="2900" b="1" smtClean="0"/>
              <a:t>Residential PV Breakeven Cost in 2015 ($/Watt)</a:t>
            </a:r>
          </a:p>
        </p:txBody>
      </p:sp>
      <p:sp>
        <p:nvSpPr>
          <p:cNvPr id="4" name="TextBox 3"/>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
        <p:nvSpPr>
          <p:cNvPr id="25605" name="Rectangle 1"/>
          <p:cNvSpPr>
            <a:spLocks noChangeArrowheads="1"/>
          </p:cNvSpPr>
          <p:nvPr/>
        </p:nvSpPr>
        <p:spPr bwMode="auto">
          <a:xfrm>
            <a:off x="228600" y="2971800"/>
            <a:ext cx="2286000" cy="923925"/>
          </a:xfrm>
          <a:prstGeom prst="rect">
            <a:avLst/>
          </a:prstGeom>
          <a:noFill/>
          <a:ln w="9525">
            <a:noFill/>
            <a:miter lim="800000"/>
            <a:headEnd/>
            <a:tailEnd/>
          </a:ln>
        </p:spPr>
        <p:txBody>
          <a:bodyPr>
            <a:spAutoFit/>
          </a:bodyPr>
          <a:lstStyle/>
          <a:p>
            <a:pPr algn="ctr"/>
            <a:r>
              <a:rPr lang="en-US"/>
              <a:t>[most common rate structure and federal ITC]</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2009775" y="1347788"/>
            <a:ext cx="5124450" cy="4676775"/>
          </a:xfrm>
          <a:prstGeom prst="rect">
            <a:avLst/>
          </a:prstGeom>
          <a:noFill/>
          <a:ln w="9525">
            <a:noFill/>
            <a:miter lim="800000"/>
            <a:headEnd/>
            <a:tailEnd/>
          </a:ln>
        </p:spPr>
      </p:pic>
      <p:sp>
        <p:nvSpPr>
          <p:cNvPr id="26627" name="TextBox 4"/>
          <p:cNvSpPr txBox="1">
            <a:spLocks noChangeArrowheads="1"/>
          </p:cNvSpPr>
          <p:nvPr/>
        </p:nvSpPr>
        <p:spPr bwMode="auto">
          <a:xfrm>
            <a:off x="47625" y="5995988"/>
            <a:ext cx="2617788" cy="274637"/>
          </a:xfrm>
          <a:prstGeom prst="rect">
            <a:avLst/>
          </a:prstGeom>
          <a:noFill/>
          <a:ln w="9525">
            <a:noFill/>
            <a:miter lim="800000"/>
            <a:headEnd/>
            <a:tailEnd/>
          </a:ln>
        </p:spPr>
        <p:txBody>
          <a:bodyPr wrap="none">
            <a:spAutoFit/>
          </a:bodyPr>
          <a:lstStyle/>
          <a:p>
            <a:r>
              <a:rPr lang="en-US" sz="1200"/>
              <a:t>Source: Environmental Law Institute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p:txBody>
          <a:bodyPr/>
          <a:lstStyle/>
          <a:p>
            <a:r>
              <a:rPr lang="en-US" smtClean="0"/>
              <a:t>Myth:</a:t>
            </a:r>
          </a:p>
        </p:txBody>
      </p:sp>
      <p:sp>
        <p:nvSpPr>
          <p:cNvPr id="27651" name="AutoShape 15"/>
          <p:cNvSpPr>
            <a:spLocks noChangeArrowheads="1"/>
          </p:cNvSpPr>
          <p:nvPr/>
        </p:nvSpPr>
        <p:spPr bwMode="auto">
          <a:xfrm>
            <a:off x="2667000" y="2647950"/>
            <a:ext cx="4405313" cy="2701925"/>
          </a:xfrm>
          <a:prstGeom prst="cloudCallout">
            <a:avLst>
              <a:gd name="adj1" fmla="val -66241"/>
              <a:gd name="adj2" fmla="val 43051"/>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technology is immature and inefficient!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2"/>
          <p:cNvSpPr>
            <a:spLocks noGrp="1"/>
          </p:cNvSpPr>
          <p:nvPr>
            <p:ph type="title" idx="4294967295"/>
          </p:nvPr>
        </p:nvSpPr>
        <p:spPr/>
        <p:txBody>
          <a:bodyPr>
            <a:normAutofit fontScale="90000"/>
          </a:bodyPr>
          <a:lstStyle/>
          <a:p>
            <a:pPr>
              <a:defRPr/>
            </a:pPr>
            <a:r>
              <a:rPr lang="en-US" sz="4000" dirty="0" smtClean="0">
                <a:ea typeface="ＭＳ Ｐゴシック"/>
              </a:rPr>
              <a:t>Solar technologies have matured and are becoming more efficient</a:t>
            </a:r>
          </a:p>
        </p:txBody>
      </p:sp>
      <p:graphicFrame>
        <p:nvGraphicFramePr>
          <p:cNvPr id="5" name="Diagram 4"/>
          <p:cNvGraphicFramePr/>
          <p:nvPr/>
        </p:nvGraphicFramePr>
        <p:xfrm>
          <a:off x="1744663" y="2565400"/>
          <a:ext cx="5608637" cy="3382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cxnSp>
        <p:nvCxnSpPr>
          <p:cNvPr id="8" name="Straight Arrow Connector 7"/>
          <p:cNvCxnSpPr/>
          <p:nvPr/>
        </p:nvCxnSpPr>
        <p:spPr>
          <a:xfrm>
            <a:off x="5902325" y="4876800"/>
            <a:ext cx="7016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a:off x="2425700" y="4891088"/>
            <a:ext cx="73660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679" name="TextBox 11"/>
          <p:cNvSpPr txBox="1">
            <a:spLocks noChangeArrowheads="1"/>
          </p:cNvSpPr>
          <p:nvPr/>
        </p:nvSpPr>
        <p:spPr bwMode="auto">
          <a:xfrm>
            <a:off x="6629400" y="4686300"/>
            <a:ext cx="2441575" cy="646113"/>
          </a:xfrm>
          <a:prstGeom prst="rect">
            <a:avLst/>
          </a:prstGeom>
          <a:noFill/>
          <a:ln w="9525">
            <a:noFill/>
            <a:miter lim="800000"/>
            <a:headEnd/>
            <a:tailEnd/>
          </a:ln>
        </p:spPr>
        <p:txBody>
          <a:bodyPr>
            <a:spAutoFit/>
          </a:bodyPr>
          <a:lstStyle/>
          <a:p>
            <a:r>
              <a:rPr lang="en-US"/>
              <a:t>Solar Thermal: SRCC OG-100, OG-300</a:t>
            </a:r>
          </a:p>
        </p:txBody>
      </p:sp>
      <p:sp>
        <p:nvSpPr>
          <p:cNvPr id="28680" name="TextBox 16"/>
          <p:cNvSpPr txBox="1">
            <a:spLocks noChangeArrowheads="1"/>
          </p:cNvSpPr>
          <p:nvPr/>
        </p:nvSpPr>
        <p:spPr bwMode="auto">
          <a:xfrm>
            <a:off x="257175" y="4686300"/>
            <a:ext cx="2184400" cy="369888"/>
          </a:xfrm>
          <a:prstGeom prst="rect">
            <a:avLst/>
          </a:prstGeom>
          <a:noFill/>
          <a:ln w="9525">
            <a:noFill/>
            <a:miter lim="800000"/>
            <a:headEnd/>
            <a:tailEnd/>
          </a:ln>
        </p:spPr>
        <p:txBody>
          <a:bodyPr>
            <a:spAutoFit/>
          </a:bodyPr>
          <a:lstStyle/>
          <a:p>
            <a:r>
              <a:rPr lang="en-US"/>
              <a:t>PV: UL-1703, CEC </a:t>
            </a:r>
          </a:p>
        </p:txBody>
      </p:sp>
      <p:cxnSp>
        <p:nvCxnSpPr>
          <p:cNvPr id="18" name="Straight Arrow Connector 17"/>
          <p:cNvCxnSpPr/>
          <p:nvPr/>
        </p:nvCxnSpPr>
        <p:spPr>
          <a:xfrm rot="10800000">
            <a:off x="2441575" y="5359400"/>
            <a:ext cx="736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682" name="TextBox 22"/>
          <p:cNvSpPr txBox="1">
            <a:spLocks noChangeArrowheads="1"/>
          </p:cNvSpPr>
          <p:nvPr/>
        </p:nvSpPr>
        <p:spPr bwMode="auto">
          <a:xfrm>
            <a:off x="239713" y="5178425"/>
            <a:ext cx="2201862" cy="646113"/>
          </a:xfrm>
          <a:prstGeom prst="rect">
            <a:avLst/>
          </a:prstGeom>
          <a:noFill/>
          <a:ln w="9525">
            <a:noFill/>
            <a:miter lim="800000"/>
            <a:headEnd/>
            <a:tailEnd/>
          </a:ln>
        </p:spPr>
        <p:txBody>
          <a:bodyPr>
            <a:spAutoFit/>
          </a:bodyPr>
          <a:lstStyle/>
          <a:p>
            <a:r>
              <a:rPr lang="en-US"/>
              <a:t>Inverters: UL -1741, CEC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p:txBody>
          <a:bodyPr/>
          <a:lstStyle/>
          <a:p>
            <a:r>
              <a:rPr lang="en-US" smtClean="0"/>
              <a:t>Myth:</a:t>
            </a:r>
          </a:p>
        </p:txBody>
      </p:sp>
      <p:sp>
        <p:nvSpPr>
          <p:cNvPr id="29699" name="AutoShape 11"/>
          <p:cNvSpPr>
            <a:spLocks noChangeArrowheads="1"/>
          </p:cNvSpPr>
          <p:nvPr/>
        </p:nvSpPr>
        <p:spPr bwMode="auto">
          <a:xfrm>
            <a:off x="2851150" y="2287588"/>
            <a:ext cx="4425950" cy="3381375"/>
          </a:xfrm>
          <a:prstGeom prst="cloudCallout">
            <a:avLst>
              <a:gd name="adj1" fmla="val -86870"/>
              <a:gd name="adj2" fmla="val 17708"/>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takes more energy to produce than it produces!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1"/>
          <p:cNvSpPr>
            <a:spLocks noGrp="1"/>
          </p:cNvSpPr>
          <p:nvPr>
            <p:ph type="title" idx="4294967295"/>
          </p:nvPr>
        </p:nvSpPr>
        <p:spPr>
          <a:xfrm>
            <a:off x="914400" y="1104900"/>
            <a:ext cx="7239000" cy="1143000"/>
          </a:xfrm>
        </p:spPr>
        <p:txBody>
          <a:bodyPr/>
          <a:lstStyle/>
          <a:p>
            <a:pPr eaLnBrk="1" hangingPunct="1"/>
            <a:r>
              <a:rPr lang="en-US" sz="2800" smtClean="0"/>
              <a:t>PV modules produce </a:t>
            </a:r>
            <a:r>
              <a:rPr lang="en-US" sz="2800" b="1" i="1" smtClean="0"/>
              <a:t>FAR</a:t>
            </a:r>
            <a:r>
              <a:rPr lang="en-US" sz="2800" smtClean="0"/>
              <a:t> more energy than is consumed in manufacturing them</a:t>
            </a:r>
          </a:p>
        </p:txBody>
      </p:sp>
      <p:sp>
        <p:nvSpPr>
          <p:cNvPr id="30723" name="TextBox 6"/>
          <p:cNvSpPr txBox="1">
            <a:spLocks noChangeArrowheads="1"/>
          </p:cNvSpPr>
          <p:nvPr/>
        </p:nvSpPr>
        <p:spPr bwMode="auto">
          <a:xfrm rot="-5400000">
            <a:off x="-1152524" y="3973512"/>
            <a:ext cx="2806700" cy="307975"/>
          </a:xfrm>
          <a:prstGeom prst="rect">
            <a:avLst/>
          </a:prstGeom>
          <a:noFill/>
          <a:ln w="9525">
            <a:noFill/>
            <a:miter lim="800000"/>
            <a:headEnd/>
            <a:tailEnd/>
          </a:ln>
        </p:spPr>
        <p:txBody>
          <a:bodyPr>
            <a:spAutoFit/>
          </a:bodyPr>
          <a:lstStyle/>
          <a:p>
            <a:r>
              <a:rPr lang="en-US" sz="1400" b="1"/>
              <a:t>Energy payback for rooftop PV</a:t>
            </a:r>
          </a:p>
        </p:txBody>
      </p:sp>
      <p:pic>
        <p:nvPicPr>
          <p:cNvPr id="30724" name="Picture 2"/>
          <p:cNvPicPr>
            <a:picLocks noChangeAspect="1" noChangeArrowheads="1"/>
          </p:cNvPicPr>
          <p:nvPr/>
        </p:nvPicPr>
        <p:blipFill>
          <a:blip r:embed="rId3"/>
          <a:srcRect/>
          <a:stretch>
            <a:fillRect/>
          </a:stretch>
        </p:blipFill>
        <p:spPr bwMode="auto">
          <a:xfrm>
            <a:off x="696913" y="2138363"/>
            <a:ext cx="7456487" cy="3457575"/>
          </a:xfrm>
          <a:prstGeom prst="rect">
            <a:avLst/>
          </a:prstGeom>
          <a:noFill/>
          <a:ln w="9525">
            <a:noFill/>
            <a:miter lim="800000"/>
            <a:headEnd/>
            <a:tailEnd/>
          </a:ln>
        </p:spPr>
      </p:pic>
      <p:sp>
        <p:nvSpPr>
          <p:cNvPr id="6" name="TextBox 5"/>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
        <p:nvSpPr>
          <p:cNvPr id="30726" name="TextBox 3"/>
          <p:cNvSpPr txBox="1">
            <a:spLocks noChangeArrowheads="1"/>
          </p:cNvSpPr>
          <p:nvPr/>
        </p:nvSpPr>
        <p:spPr bwMode="auto">
          <a:xfrm>
            <a:off x="504825" y="5884863"/>
            <a:ext cx="4538663" cy="274637"/>
          </a:xfrm>
          <a:prstGeom prst="rect">
            <a:avLst/>
          </a:prstGeom>
          <a:noFill/>
          <a:ln w="9525">
            <a:noFill/>
            <a:miter lim="800000"/>
            <a:headEnd/>
            <a:tailEnd/>
          </a:ln>
        </p:spPr>
        <p:txBody>
          <a:bodyPr>
            <a:spAutoFit/>
          </a:bodyPr>
          <a:lstStyle/>
          <a:p>
            <a:pPr algn="r"/>
            <a:r>
              <a:rPr lang="en-US" sz="1200"/>
              <a:t>Source: NREL, PV FAQs, </a:t>
            </a:r>
            <a:r>
              <a:rPr lang="en-US" sz="1200" i="1"/>
              <a:t>What is the Energy Payback for PV</a:t>
            </a:r>
            <a:endParaRPr lang="en-US" sz="12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5" descr="SAC_logo.jpg"/>
          <p:cNvPicPr>
            <a:picLocks noGrp="1" noChangeAspect="1"/>
          </p:cNvPicPr>
          <p:nvPr>
            <p:ph sz="half" idx="4294967295"/>
          </p:nvPr>
        </p:nvPicPr>
        <p:blipFill>
          <a:blip r:embed="rId3"/>
          <a:srcRect/>
          <a:stretch>
            <a:fillRect/>
          </a:stretch>
        </p:blipFill>
        <p:spPr>
          <a:xfrm>
            <a:off x="3578225" y="1016000"/>
            <a:ext cx="1960563" cy="876300"/>
          </a:xfrm>
        </p:spPr>
      </p:pic>
      <p:pic>
        <p:nvPicPr>
          <p:cNvPr id="4099" name="Picture 4" descr="SACmap_pstr(rev)'07'08"/>
          <p:cNvPicPr>
            <a:picLocks noChangeAspect="1" noChangeArrowheads="1"/>
          </p:cNvPicPr>
          <p:nvPr/>
        </p:nvPicPr>
        <p:blipFill>
          <a:blip r:embed="rId4"/>
          <a:srcRect/>
          <a:stretch>
            <a:fillRect/>
          </a:stretch>
        </p:blipFill>
        <p:spPr bwMode="auto">
          <a:xfrm>
            <a:off x="987425" y="1989138"/>
            <a:ext cx="7164388" cy="4240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p:txBody>
          <a:bodyPr/>
          <a:lstStyle/>
          <a:p>
            <a:r>
              <a:rPr lang="en-US" smtClean="0"/>
              <a:t>Myth:</a:t>
            </a:r>
          </a:p>
        </p:txBody>
      </p:sp>
      <p:sp>
        <p:nvSpPr>
          <p:cNvPr id="31747" name="AutoShape 14"/>
          <p:cNvSpPr>
            <a:spLocks noChangeArrowheads="1"/>
          </p:cNvSpPr>
          <p:nvPr/>
        </p:nvSpPr>
        <p:spPr bwMode="auto">
          <a:xfrm>
            <a:off x="3027363" y="2668588"/>
            <a:ext cx="4230687" cy="2535237"/>
          </a:xfrm>
          <a:prstGeom prst="cloudCallout">
            <a:avLst>
              <a:gd name="adj1" fmla="val -75889"/>
              <a:gd name="adj2" fmla="val 33491"/>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is only for tree-huggers!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p:txBody>
          <a:bodyPr/>
          <a:lstStyle/>
          <a:p>
            <a:r>
              <a:rPr lang="en-US" smtClean="0"/>
              <a:t>Solar is for Everyone</a:t>
            </a:r>
          </a:p>
        </p:txBody>
      </p:sp>
      <p:sp>
        <p:nvSpPr>
          <p:cNvPr id="32771" name="Content Placeholder 2"/>
          <p:cNvSpPr>
            <a:spLocks noGrp="1"/>
          </p:cNvSpPr>
          <p:nvPr>
            <p:ph idx="4294967295"/>
          </p:nvPr>
        </p:nvSpPr>
        <p:spPr>
          <a:xfrm>
            <a:off x="457200" y="3162300"/>
            <a:ext cx="4127500" cy="2309813"/>
          </a:xfrm>
        </p:spPr>
        <p:txBody>
          <a:bodyPr/>
          <a:lstStyle/>
          <a:p>
            <a:pPr>
              <a:lnSpc>
                <a:spcPct val="80000"/>
              </a:lnSpc>
            </a:pPr>
            <a:r>
              <a:rPr lang="en-US" sz="2800" smtClean="0"/>
              <a:t>Emergency Response Units</a:t>
            </a:r>
          </a:p>
          <a:p>
            <a:pPr>
              <a:lnSpc>
                <a:spcPct val="80000"/>
              </a:lnSpc>
            </a:pPr>
            <a:r>
              <a:rPr lang="en-US" sz="2800" smtClean="0"/>
              <a:t>Military</a:t>
            </a:r>
          </a:p>
          <a:p>
            <a:pPr>
              <a:lnSpc>
                <a:spcPct val="80000"/>
              </a:lnSpc>
            </a:pPr>
            <a:r>
              <a:rPr lang="en-US" sz="2800" smtClean="0"/>
              <a:t>Large Retailers</a:t>
            </a:r>
          </a:p>
          <a:p>
            <a:pPr>
              <a:lnSpc>
                <a:spcPct val="80000"/>
              </a:lnSpc>
            </a:pPr>
            <a:r>
              <a:rPr lang="en-US" sz="2800" smtClean="0"/>
              <a:t>Financial Institutions</a:t>
            </a:r>
          </a:p>
        </p:txBody>
      </p:sp>
      <p:sp>
        <p:nvSpPr>
          <p:cNvPr id="32772" name="Rectangle 4"/>
          <p:cNvSpPr>
            <a:spLocks noChangeArrowheads="1"/>
          </p:cNvSpPr>
          <p:nvPr/>
        </p:nvSpPr>
        <p:spPr bwMode="auto">
          <a:xfrm>
            <a:off x="603250" y="2257425"/>
            <a:ext cx="7937500" cy="479425"/>
          </a:xfrm>
          <a:prstGeom prst="rect">
            <a:avLst/>
          </a:prstGeom>
          <a:noFill/>
          <a:ln w="9525">
            <a:noFill/>
            <a:miter lim="800000"/>
            <a:headEnd/>
            <a:tailEnd/>
          </a:ln>
        </p:spPr>
        <p:txBody>
          <a:bodyPr>
            <a:spAutoFit/>
          </a:bodyPr>
          <a:lstStyle/>
          <a:p>
            <a:pPr>
              <a:lnSpc>
                <a:spcPct val="90000"/>
              </a:lnSpc>
            </a:pPr>
            <a:r>
              <a:rPr lang="en-US" sz="2800" b="1" i="1"/>
              <a:t>94% of Americans want to see more solar!*</a:t>
            </a:r>
          </a:p>
        </p:txBody>
      </p:sp>
      <p:sp>
        <p:nvSpPr>
          <p:cNvPr id="32773" name="TextBox 5"/>
          <p:cNvSpPr txBox="1">
            <a:spLocks noChangeArrowheads="1"/>
          </p:cNvSpPr>
          <p:nvPr/>
        </p:nvSpPr>
        <p:spPr bwMode="auto">
          <a:xfrm>
            <a:off x="0" y="5776913"/>
            <a:ext cx="4251325" cy="461962"/>
          </a:xfrm>
          <a:prstGeom prst="rect">
            <a:avLst/>
          </a:prstGeom>
          <a:noFill/>
          <a:ln w="9525">
            <a:noFill/>
            <a:miter lim="800000"/>
            <a:headEnd/>
            <a:tailEnd/>
          </a:ln>
        </p:spPr>
        <p:txBody>
          <a:bodyPr wrap="none">
            <a:spAutoFit/>
          </a:bodyPr>
          <a:lstStyle/>
          <a:p>
            <a:r>
              <a:rPr lang="en-US" sz="1200"/>
              <a:t>*Source: Schott Barometer:  </a:t>
            </a:r>
          </a:p>
          <a:p>
            <a:r>
              <a:rPr lang="en-US" sz="1200"/>
              <a:t>http://www.us.schott.com/english/news/index.html?NID=358</a:t>
            </a:r>
          </a:p>
        </p:txBody>
      </p:sp>
      <p:pic>
        <p:nvPicPr>
          <p:cNvPr id="32774" name="Picture 6"/>
          <p:cNvPicPr>
            <a:picLocks noChangeAspect="1" noChangeArrowheads="1"/>
          </p:cNvPicPr>
          <p:nvPr/>
        </p:nvPicPr>
        <p:blipFill>
          <a:blip r:embed="rId3"/>
          <a:srcRect/>
          <a:stretch>
            <a:fillRect/>
          </a:stretch>
        </p:blipFill>
        <p:spPr bwMode="auto">
          <a:xfrm>
            <a:off x="5372100" y="3421063"/>
            <a:ext cx="3570288" cy="2108200"/>
          </a:xfrm>
          <a:prstGeom prst="rect">
            <a:avLst/>
          </a:prstGeom>
          <a:noFill/>
          <a:ln w="9525">
            <a:solidFill>
              <a:schemeClr val="tx1"/>
            </a:solidFill>
            <a:miter lim="800000"/>
            <a:headEnd/>
            <a:tailEnd/>
          </a:ln>
        </p:spPr>
      </p:pic>
      <p:sp>
        <p:nvSpPr>
          <p:cNvPr id="8" name="TextBox 7"/>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p:txBody>
          <a:bodyPr/>
          <a:lstStyle/>
          <a:p>
            <a:r>
              <a:rPr lang="en-US" smtClean="0"/>
              <a:t>Myth:</a:t>
            </a:r>
          </a:p>
        </p:txBody>
      </p:sp>
      <p:sp>
        <p:nvSpPr>
          <p:cNvPr id="33795" name="AutoShape 13"/>
          <p:cNvSpPr>
            <a:spLocks noChangeArrowheads="1"/>
          </p:cNvSpPr>
          <p:nvPr/>
        </p:nvSpPr>
        <p:spPr bwMode="auto">
          <a:xfrm>
            <a:off x="1600200" y="2724150"/>
            <a:ext cx="4591050" cy="2819400"/>
          </a:xfrm>
          <a:prstGeom prst="cloudCallout">
            <a:avLst>
              <a:gd name="adj1" fmla="val 65653"/>
              <a:gd name="adj2" fmla="val -52065"/>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doesn’t work in my part of the country.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9"/>
          <p:cNvSpPr>
            <a:spLocks noGrp="1"/>
          </p:cNvSpPr>
          <p:nvPr>
            <p:ph type="title" idx="4294967295"/>
          </p:nvPr>
        </p:nvSpPr>
        <p:spPr>
          <a:xfrm>
            <a:off x="0" y="1143000"/>
            <a:ext cx="9144000" cy="939800"/>
          </a:xfrm>
        </p:spPr>
        <p:txBody>
          <a:bodyPr>
            <a:normAutofit fontScale="90000"/>
          </a:bodyPr>
          <a:lstStyle/>
          <a:p>
            <a:pPr>
              <a:defRPr/>
            </a:pPr>
            <a:r>
              <a:rPr lang="en-US" sz="4000" dirty="0" smtClean="0">
                <a:ea typeface="ＭＳ Ｐゴシック"/>
              </a:rPr>
              <a:t>Solar works in </a:t>
            </a:r>
            <a:r>
              <a:rPr lang="en-US" sz="4000" b="1" i="1" dirty="0" smtClean="0">
                <a:ea typeface="ＭＳ Ｐゴシック"/>
              </a:rPr>
              <a:t>all</a:t>
            </a:r>
            <a:r>
              <a:rPr lang="en-US" sz="4000" dirty="0" smtClean="0">
                <a:ea typeface="ＭＳ Ｐゴシック"/>
              </a:rPr>
              <a:t> parts of the continental U.S.</a:t>
            </a:r>
          </a:p>
        </p:txBody>
      </p:sp>
      <p:pic>
        <p:nvPicPr>
          <p:cNvPr id="34819" name="Picture 5"/>
          <p:cNvPicPr>
            <a:picLocks noChangeAspect="1" noChangeArrowheads="1"/>
          </p:cNvPicPr>
          <p:nvPr/>
        </p:nvPicPr>
        <p:blipFill>
          <a:blip r:embed="rId3"/>
          <a:srcRect/>
          <a:stretch>
            <a:fillRect/>
          </a:stretch>
        </p:blipFill>
        <p:spPr bwMode="auto">
          <a:xfrm>
            <a:off x="1552575" y="1984375"/>
            <a:ext cx="6038850" cy="4024313"/>
          </a:xfrm>
          <a:prstGeom prst="rect">
            <a:avLst/>
          </a:prstGeom>
          <a:noFill/>
          <a:ln w="9525">
            <a:noFill/>
            <a:miter lim="800000"/>
            <a:headEnd/>
            <a:tailEnd/>
          </a:ln>
        </p:spPr>
      </p:pic>
      <p:sp>
        <p:nvSpPr>
          <p:cNvPr id="34820" name="Rectangle 6"/>
          <p:cNvSpPr>
            <a:spLocks noChangeArrowheads="1"/>
          </p:cNvSpPr>
          <p:nvPr/>
        </p:nvSpPr>
        <p:spPr bwMode="auto">
          <a:xfrm>
            <a:off x="-39688" y="6008688"/>
            <a:ext cx="6997701" cy="274637"/>
          </a:xfrm>
          <a:prstGeom prst="rect">
            <a:avLst/>
          </a:prstGeom>
          <a:noFill/>
          <a:ln w="9525">
            <a:noFill/>
            <a:miter lim="800000"/>
            <a:headEnd/>
            <a:tailEnd/>
          </a:ln>
        </p:spPr>
        <p:txBody>
          <a:bodyPr wrap="none">
            <a:spAutoFit/>
          </a:bodyPr>
          <a:lstStyle/>
          <a:p>
            <a:r>
              <a:rPr lang="en-US" sz="1200">
                <a:latin typeface="Arial Unicode MS" pitchFamily="34" charset="-128"/>
              </a:rPr>
              <a:t>Source: http://www.nrel.gov/gis/images/us_germany_spain/pvmap_usgermanyspain%20poster-01.jpg</a:t>
            </a:r>
          </a:p>
        </p:txBody>
      </p:sp>
      <p:sp>
        <p:nvSpPr>
          <p:cNvPr id="8" name="TextBox 7"/>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p:txBody>
          <a:bodyPr/>
          <a:lstStyle/>
          <a:p>
            <a:r>
              <a:rPr lang="en-US" smtClean="0"/>
              <a:t>Myth:</a:t>
            </a:r>
          </a:p>
        </p:txBody>
      </p:sp>
      <p:sp>
        <p:nvSpPr>
          <p:cNvPr id="35843" name="AutoShape 12"/>
          <p:cNvSpPr>
            <a:spLocks noChangeArrowheads="1"/>
          </p:cNvSpPr>
          <p:nvPr/>
        </p:nvSpPr>
        <p:spPr bwMode="auto">
          <a:xfrm>
            <a:off x="2019300" y="2909888"/>
            <a:ext cx="4537075" cy="2838450"/>
          </a:xfrm>
          <a:prstGeom prst="cloudCallout">
            <a:avLst>
              <a:gd name="adj1" fmla="val 72569"/>
              <a:gd name="adj2" fmla="val -43014"/>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Today’s solar technology will be obsolete tomorrow!</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
        <p:nvSpPr>
          <p:cNvPr id="4" name="Rectangle 3"/>
          <p:cNvSpPr/>
          <p:nvPr/>
        </p:nvSpPr>
        <p:spPr>
          <a:xfrm>
            <a:off x="1092200" y="1727200"/>
            <a:ext cx="2451100" cy="11811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400" dirty="0"/>
              <a:t>Solar</a:t>
            </a:r>
          </a:p>
        </p:txBody>
      </p:sp>
      <p:sp>
        <p:nvSpPr>
          <p:cNvPr id="5" name="Not Equal 4"/>
          <p:cNvSpPr/>
          <p:nvPr/>
        </p:nvSpPr>
        <p:spPr>
          <a:xfrm>
            <a:off x="3962400" y="2057400"/>
            <a:ext cx="914400" cy="571500"/>
          </a:xfrm>
          <a:prstGeom prst="mathNotEqual">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 name="Rectangle 5"/>
          <p:cNvSpPr/>
          <p:nvPr/>
        </p:nvSpPr>
        <p:spPr>
          <a:xfrm>
            <a:off x="5232400" y="1727200"/>
            <a:ext cx="3454400" cy="11811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400">
                <a:solidFill>
                  <a:srgbClr val="FFFFFF"/>
                </a:solidFill>
                <a:cs typeface="Arial" pitchFamily="34" charset="0"/>
              </a:rPr>
              <a:t>TV or IPod</a:t>
            </a:r>
          </a:p>
        </p:txBody>
      </p:sp>
      <p:sp>
        <p:nvSpPr>
          <p:cNvPr id="36870" name="TextBox 8"/>
          <p:cNvSpPr txBox="1">
            <a:spLocks noChangeArrowheads="1"/>
          </p:cNvSpPr>
          <p:nvPr/>
        </p:nvSpPr>
        <p:spPr bwMode="auto">
          <a:xfrm>
            <a:off x="863600" y="3594100"/>
            <a:ext cx="7823200" cy="946150"/>
          </a:xfrm>
          <a:prstGeom prst="rect">
            <a:avLst/>
          </a:prstGeom>
          <a:noFill/>
          <a:ln w="9525">
            <a:noFill/>
            <a:miter lim="800000"/>
            <a:headEnd/>
            <a:tailEnd/>
          </a:ln>
        </p:spPr>
        <p:txBody>
          <a:bodyPr>
            <a:spAutoFit/>
          </a:bodyPr>
          <a:lstStyle/>
          <a:p>
            <a:pPr>
              <a:buFont typeface="Arial" pitchFamily="34" charset="0"/>
              <a:buNone/>
            </a:pPr>
            <a:r>
              <a:rPr lang="en-US" sz="2800">
                <a:latin typeface="Calibri" pitchFamily="34" charset="0"/>
              </a:rPr>
              <a:t>Electricity produced today is the same as electricity produced by a new generation of panels!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p:txBody>
          <a:bodyPr/>
          <a:lstStyle/>
          <a:p>
            <a:r>
              <a:rPr lang="en-US" smtClean="0"/>
              <a:t>Myth:</a:t>
            </a:r>
          </a:p>
        </p:txBody>
      </p:sp>
      <p:sp>
        <p:nvSpPr>
          <p:cNvPr id="37891" name="AutoShape 12"/>
          <p:cNvSpPr>
            <a:spLocks noChangeArrowheads="1"/>
          </p:cNvSpPr>
          <p:nvPr/>
        </p:nvSpPr>
        <p:spPr bwMode="auto">
          <a:xfrm>
            <a:off x="2305050" y="2662238"/>
            <a:ext cx="4537075" cy="2838450"/>
          </a:xfrm>
          <a:prstGeom prst="cloudCallout">
            <a:avLst>
              <a:gd name="adj1" fmla="val 70889"/>
              <a:gd name="adj2" fmla="val 21417"/>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It won’t add to the value of my home.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457200" y="1260475"/>
            <a:ext cx="4724400" cy="4664075"/>
          </a:xfrm>
        </p:spPr>
        <p:txBody>
          <a:bodyPr/>
          <a:lstStyle/>
          <a:p>
            <a:pPr algn="l"/>
            <a:r>
              <a:rPr lang="en-US" sz="2800" smtClean="0"/>
              <a:t>Beauty is in the eye of the beholder, however, the National Renewable Energy Laboratory (NREL) found that:</a:t>
            </a:r>
            <a:br>
              <a:rPr lang="en-US" sz="2800" smtClean="0"/>
            </a:br>
            <a:r>
              <a:rPr lang="en-US" sz="2800" smtClean="0"/>
              <a:t>solar homes sold </a:t>
            </a:r>
            <a:r>
              <a:rPr lang="en-US" sz="2800" b="1" smtClean="0"/>
              <a:t>20% faster</a:t>
            </a:r>
            <a:r>
              <a:rPr lang="en-US" sz="2800" smtClean="0"/>
              <a:t>,  and for </a:t>
            </a:r>
            <a:r>
              <a:rPr lang="en-US" sz="2800" b="1" smtClean="0"/>
              <a:t>17% more</a:t>
            </a:r>
            <a:r>
              <a:rPr lang="en-US" sz="2800" smtClean="0"/>
              <a:t> than the equivalent non-solar homes, across several subdivisions built by different California builders.</a:t>
            </a:r>
          </a:p>
        </p:txBody>
      </p:sp>
      <p:sp>
        <p:nvSpPr>
          <p:cNvPr id="3" name="TextBox 2"/>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pic>
        <p:nvPicPr>
          <p:cNvPr id="38916" name="Picture 2"/>
          <p:cNvPicPr>
            <a:picLocks noChangeAspect="1" noChangeArrowheads="1"/>
          </p:cNvPicPr>
          <p:nvPr/>
        </p:nvPicPr>
        <p:blipFill>
          <a:blip r:embed="rId3"/>
          <a:srcRect/>
          <a:stretch>
            <a:fillRect/>
          </a:stretch>
        </p:blipFill>
        <p:spPr bwMode="auto">
          <a:xfrm>
            <a:off x="5086350" y="2309813"/>
            <a:ext cx="3562350" cy="2390775"/>
          </a:xfrm>
          <a:prstGeom prst="rect">
            <a:avLst/>
          </a:prstGeom>
          <a:noFill/>
          <a:ln w="9525">
            <a:noFill/>
            <a:miter lim="800000"/>
            <a:headEnd/>
            <a:tailEnd/>
          </a:ln>
        </p:spPr>
      </p:pic>
      <p:sp>
        <p:nvSpPr>
          <p:cNvPr id="38917" name="TextBox 4"/>
          <p:cNvSpPr txBox="1">
            <a:spLocks noChangeArrowheads="1"/>
          </p:cNvSpPr>
          <p:nvPr/>
        </p:nvSpPr>
        <p:spPr bwMode="auto">
          <a:xfrm>
            <a:off x="457200" y="5924550"/>
            <a:ext cx="1155700" cy="274638"/>
          </a:xfrm>
          <a:prstGeom prst="rect">
            <a:avLst/>
          </a:prstGeom>
          <a:noFill/>
          <a:ln w="9525">
            <a:noFill/>
            <a:miter lim="800000"/>
            <a:headEnd/>
            <a:tailEnd/>
          </a:ln>
        </p:spPr>
        <p:txBody>
          <a:bodyPr wrap="none">
            <a:spAutoFit/>
          </a:bodyPr>
          <a:lstStyle/>
          <a:p>
            <a:r>
              <a:rPr lang="en-US" sz="1200"/>
              <a:t>Source: NREL</a:t>
            </a:r>
          </a:p>
        </p:txBody>
      </p:sp>
      <p:sp>
        <p:nvSpPr>
          <p:cNvPr id="38918" name="TextBox 4"/>
          <p:cNvSpPr txBox="1">
            <a:spLocks noChangeArrowheads="1"/>
          </p:cNvSpPr>
          <p:nvPr/>
        </p:nvSpPr>
        <p:spPr bwMode="auto">
          <a:xfrm>
            <a:off x="5086350" y="4700588"/>
            <a:ext cx="1155700" cy="274637"/>
          </a:xfrm>
          <a:prstGeom prst="rect">
            <a:avLst/>
          </a:prstGeom>
          <a:noFill/>
          <a:ln w="9525">
            <a:noFill/>
            <a:miter lim="800000"/>
            <a:headEnd/>
            <a:tailEnd/>
          </a:ln>
        </p:spPr>
        <p:txBody>
          <a:bodyPr wrap="none">
            <a:spAutoFit/>
          </a:bodyPr>
          <a:lstStyle/>
          <a:p>
            <a:r>
              <a:rPr lang="en-US" sz="1200"/>
              <a:t>Source: NREL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p:txBody>
          <a:bodyPr/>
          <a:lstStyle/>
          <a:p>
            <a:r>
              <a:rPr lang="en-US" smtClean="0"/>
              <a:t>Myth</a:t>
            </a:r>
          </a:p>
        </p:txBody>
      </p:sp>
      <p:sp>
        <p:nvSpPr>
          <p:cNvPr id="39939" name="AutoShape 12"/>
          <p:cNvSpPr>
            <a:spLocks noChangeArrowheads="1"/>
          </p:cNvSpPr>
          <p:nvPr/>
        </p:nvSpPr>
        <p:spPr bwMode="auto">
          <a:xfrm>
            <a:off x="2305050" y="2662238"/>
            <a:ext cx="4537075" cy="2838450"/>
          </a:xfrm>
          <a:prstGeom prst="cloudCallout">
            <a:avLst>
              <a:gd name="adj1" fmla="val 70889"/>
              <a:gd name="adj2" fmla="val 21417"/>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takes up too much land!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28575" y="1446213"/>
            <a:ext cx="5284788" cy="4362450"/>
          </a:xfrm>
          <a:prstGeom prst="rect">
            <a:avLst/>
          </a:prstGeom>
          <a:noFill/>
          <a:ln w="9525">
            <a:noFill/>
            <a:miter lim="800000"/>
            <a:headEnd/>
            <a:tailEnd/>
          </a:ln>
        </p:spPr>
        <p:txBody>
          <a:bodyPr>
            <a:spAutoFit/>
          </a:bodyPr>
          <a:lstStyle/>
          <a:p>
            <a:r>
              <a:rPr lang="en-US" sz="2800"/>
              <a:t>RPS and goals can be met with small distributed generation and rooftop pv systems.  CA potential of rooftop PV alone is enough to meet 33% goals.</a:t>
            </a:r>
          </a:p>
          <a:p>
            <a:endParaRPr lang="en-US" sz="2800"/>
          </a:p>
          <a:p>
            <a:r>
              <a:rPr lang="en-US" sz="2800"/>
              <a:t>Germany has installed 17,000 MW without any deserts and the vast majority is on rooftops.</a:t>
            </a:r>
          </a:p>
          <a:p>
            <a:endParaRPr lang="en-US" sz="2800"/>
          </a:p>
        </p:txBody>
      </p:sp>
      <p:sp>
        <p:nvSpPr>
          <p:cNvPr id="5" name="TextBox 4"/>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pic>
        <p:nvPicPr>
          <p:cNvPr id="40964" name="Picture 2" descr="Photo of the exterior of the Team Germany Solar Decathlon 2009 house. "/>
          <p:cNvPicPr>
            <a:picLocks noChangeAspect="1" noChangeArrowheads="1"/>
          </p:cNvPicPr>
          <p:nvPr/>
        </p:nvPicPr>
        <p:blipFill>
          <a:blip r:embed="rId3"/>
          <a:srcRect/>
          <a:stretch>
            <a:fillRect/>
          </a:stretch>
        </p:blipFill>
        <p:spPr bwMode="auto">
          <a:xfrm>
            <a:off x="5529263" y="1643063"/>
            <a:ext cx="3355975" cy="3668712"/>
          </a:xfrm>
          <a:prstGeom prst="rect">
            <a:avLst/>
          </a:prstGeom>
          <a:noFill/>
          <a:ln w="9525">
            <a:solidFill>
              <a:schemeClr val="accent1"/>
            </a:solidFill>
            <a:miter lim="800000"/>
            <a:headEnd/>
            <a:tailEnd/>
          </a:ln>
        </p:spPr>
      </p:pic>
      <p:sp>
        <p:nvSpPr>
          <p:cNvPr id="40965" name="TextBox 6"/>
          <p:cNvSpPr txBox="1">
            <a:spLocks noChangeArrowheads="1"/>
          </p:cNvSpPr>
          <p:nvPr/>
        </p:nvSpPr>
        <p:spPr bwMode="auto">
          <a:xfrm>
            <a:off x="28575" y="5930900"/>
            <a:ext cx="8112125" cy="274638"/>
          </a:xfrm>
          <a:prstGeom prst="rect">
            <a:avLst/>
          </a:prstGeom>
          <a:noFill/>
          <a:ln w="9525">
            <a:noFill/>
            <a:miter lim="800000"/>
            <a:headEnd/>
            <a:tailEnd/>
          </a:ln>
        </p:spPr>
        <p:txBody>
          <a:bodyPr>
            <a:spAutoFit/>
          </a:bodyPr>
          <a:lstStyle/>
          <a:p>
            <a:r>
              <a:rPr lang="en-US" sz="1200"/>
              <a:t>Source: Solar Decathlon 2010 http://www.solardecathlon.gov/past/2009/gallery_homes.html#Germany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p:cNvSpPr>
          <p:nvPr>
            <p:ph type="body" sz="half" idx="4294967295"/>
          </p:nvPr>
        </p:nvSpPr>
        <p:spPr>
          <a:xfrm>
            <a:off x="457200" y="1430338"/>
            <a:ext cx="8686800" cy="4832350"/>
          </a:xfrm>
        </p:spPr>
        <p:txBody>
          <a:bodyPr/>
          <a:lstStyle/>
          <a:p>
            <a:pPr eaLnBrk="1" hangingPunct="1">
              <a:buFont typeface="Arial" pitchFamily="34" charset="0"/>
              <a:buNone/>
            </a:pPr>
            <a:r>
              <a:rPr lang="en-US" sz="2800" b="1" smtClean="0"/>
              <a:t>Our Mission: </a:t>
            </a:r>
          </a:p>
          <a:p>
            <a:pPr eaLnBrk="1" hangingPunct="1"/>
            <a:r>
              <a:rPr lang="en-US" sz="2200" smtClean="0"/>
              <a:t>Enable local governments, community and private sector stakeholders to replicate successful solar practices and quickly expand local adoption of solar energy</a:t>
            </a:r>
          </a:p>
          <a:p>
            <a:pPr eaLnBrk="1" hangingPunct="1">
              <a:buFont typeface="Arial" pitchFamily="34" charset="0"/>
              <a:buNone/>
            </a:pPr>
            <a:r>
              <a:rPr lang="en-US" sz="2800" b="1" smtClean="0"/>
              <a:t>Our Objectives:</a:t>
            </a:r>
            <a:r>
              <a:rPr lang="en-US" sz="3300" b="1" smtClean="0"/>
              <a:t> </a:t>
            </a:r>
          </a:p>
          <a:p>
            <a:pPr eaLnBrk="1" hangingPunct="1"/>
            <a:r>
              <a:rPr lang="en-US" sz="2200" smtClean="0"/>
              <a:t>Increase installed capacity of solar electricity in U.S. communities</a:t>
            </a:r>
          </a:p>
          <a:p>
            <a:pPr eaLnBrk="1" hangingPunct="1"/>
            <a:r>
              <a:rPr lang="en-US" sz="2200" smtClean="0"/>
              <a:t>Streamline and standardize </a:t>
            </a:r>
            <a:r>
              <a:rPr lang="en-US" sz="2200" b="1" smtClean="0">
                <a:solidFill>
                  <a:srgbClr val="6699FF"/>
                </a:solidFill>
              </a:rPr>
              <a:t>permitting and interconnection processes</a:t>
            </a:r>
          </a:p>
          <a:p>
            <a:pPr eaLnBrk="1" hangingPunct="1"/>
            <a:r>
              <a:rPr lang="en-US" sz="2200" smtClean="0"/>
              <a:t>Improve </a:t>
            </a:r>
            <a:r>
              <a:rPr lang="en-US" sz="2200" b="1" smtClean="0">
                <a:solidFill>
                  <a:srgbClr val="6699FF"/>
                </a:solidFill>
              </a:rPr>
              <a:t>planning and zoning codes/regulations</a:t>
            </a:r>
            <a:r>
              <a:rPr lang="en-US" sz="2200" b="1" smtClean="0">
                <a:solidFill>
                  <a:srgbClr val="558ED5"/>
                </a:solidFill>
              </a:rPr>
              <a:t> </a:t>
            </a:r>
            <a:r>
              <a:rPr lang="en-US" sz="2200" smtClean="0"/>
              <a:t>for solar electric technologies</a:t>
            </a:r>
          </a:p>
          <a:p>
            <a:pPr eaLnBrk="1" hangingPunct="1"/>
            <a:r>
              <a:rPr lang="en-US" sz="2200" smtClean="0"/>
              <a:t>Increase </a:t>
            </a:r>
            <a:r>
              <a:rPr lang="en-US" sz="2200" b="1" smtClean="0">
                <a:solidFill>
                  <a:srgbClr val="6699FF"/>
                </a:solidFill>
              </a:rPr>
              <a:t>access to solar financing options</a:t>
            </a:r>
          </a:p>
          <a:p>
            <a:pPr eaLnBrk="1" hangingPunct="1"/>
            <a:endParaRPr lang="en-US" sz="2200" smtClean="0"/>
          </a:p>
          <a:p>
            <a:pPr eaLnBrk="1" hangingPunct="1">
              <a:buFont typeface="Arial" pitchFamily="34" charset="0"/>
              <a:buNone/>
            </a:pPr>
            <a:endParaRPr lang="en-US" sz="2200" b="1" i="1" smtClean="0"/>
          </a:p>
        </p:txBody>
      </p:sp>
      <p:sp>
        <p:nvSpPr>
          <p:cNvPr id="5123" name="Rectangle 6"/>
          <p:cNvSpPr>
            <a:spLocks/>
          </p:cNvSpPr>
          <p:nvPr/>
        </p:nvSpPr>
        <p:spPr bwMode="auto">
          <a:xfrm>
            <a:off x="4681538" y="3868738"/>
            <a:ext cx="4038600" cy="1738312"/>
          </a:xfrm>
          <a:prstGeom prst="rect">
            <a:avLst/>
          </a:prstGeom>
          <a:noFill/>
          <a:ln w="9525">
            <a:noFill/>
            <a:miter lim="800000"/>
            <a:headEnd/>
            <a:tailEnd/>
          </a:ln>
        </p:spPr>
        <p:txBody>
          <a:bodyPr/>
          <a:lstStyle/>
          <a:p>
            <a:pPr marL="342900" indent="-342900" eaLnBrk="0" hangingPunct="0">
              <a:lnSpc>
                <a:spcPct val="90000"/>
              </a:lnSpc>
              <a:spcBef>
                <a:spcPct val="20000"/>
              </a:spcBef>
              <a:buFont typeface="Arial" pitchFamily="34" charset="0"/>
              <a:buChar char="•"/>
            </a:pPr>
            <a:endParaRPr lang="en-US" sz="2600">
              <a:solidFill>
                <a:srgbClr val="0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347788"/>
            <a:ext cx="7467600" cy="939800"/>
          </a:xfrm>
        </p:spPr>
        <p:txBody>
          <a:bodyPr rtlCol="0">
            <a:normAutofit fontScale="90000"/>
          </a:bodyPr>
          <a:lstStyle/>
          <a:p>
            <a:pPr eaLnBrk="1" fontAlgn="auto" hangingPunct="1">
              <a:spcAft>
                <a:spcPts val="0"/>
              </a:spcAft>
              <a:defRPr/>
            </a:pPr>
            <a:r>
              <a:rPr lang="en-US" dirty="0" smtClean="0"/>
              <a:t>More Community Benefits</a:t>
            </a:r>
            <a:br>
              <a:rPr lang="en-US" dirty="0" smtClean="0"/>
            </a:br>
            <a:r>
              <a:rPr lang="en-US" dirty="0" smtClean="0"/>
              <a:t>to Going Solar</a:t>
            </a:r>
            <a:endParaRPr lang="en-US" dirty="0"/>
          </a:p>
        </p:txBody>
      </p:sp>
      <p:graphicFrame>
        <p:nvGraphicFramePr>
          <p:cNvPr id="4" name="Content Placeholder 3"/>
          <p:cNvGraphicFramePr>
            <a:graphicFrameLocks noGrp="1"/>
          </p:cNvGraphicFramePr>
          <p:nvPr>
            <p:ph idx="4294967295"/>
          </p:nvPr>
        </p:nvGraphicFramePr>
        <p:xfrm>
          <a:off x="457200" y="2653165"/>
          <a:ext cx="8229600"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433388" y="2935288"/>
            <a:ext cx="8229600" cy="1143000"/>
          </a:xfrm>
        </p:spPr>
        <p:txBody>
          <a:bodyPr rtlCol="0">
            <a:normAutofit fontScale="90000"/>
          </a:bodyPr>
          <a:lstStyle/>
          <a:p>
            <a:pPr eaLnBrk="1" fontAlgn="auto" hangingPunct="1">
              <a:spcAft>
                <a:spcPts val="0"/>
              </a:spcAft>
              <a:defRPr/>
            </a:pPr>
            <a:r>
              <a:rPr lang="en-US" dirty="0" smtClean="0"/>
              <a:t>15 Minute Break</a:t>
            </a:r>
            <a:br>
              <a:rPr lang="en-US" dirty="0" smtClean="0"/>
            </a:br>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OpenPV_Installs_QT_No_Sound(2).wmv">
            <a:hlinkClick r:id="" action="ppaction://media"/>
          </p:cNvPr>
          <p:cNvPicPr>
            <a:picLocks noRot="1" noChangeAspect="1" noChangeArrowheads="1"/>
          </p:cNvPicPr>
          <p:nvPr>
            <a:videoFile r:link="rId1"/>
          </p:nvPr>
        </p:nvPicPr>
        <p:blipFill>
          <a:blip r:embed="rId4"/>
          <a:srcRect/>
          <a:stretch>
            <a:fillRect/>
          </a:stretch>
        </p:blipFill>
        <p:spPr bwMode="auto">
          <a:xfrm>
            <a:off x="0" y="42863"/>
            <a:ext cx="9144000" cy="6772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666" fill="hold"/>
                                        <p:tgtEl>
                                          <p:spTgt spid="440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4036"/>
                </p:tgtEl>
              </p:cMediaNode>
            </p:video>
            <p:seq concurrent="1" nextAc="seek">
              <p:cTn id="8" restart="whenNotActive" fill="hold" evtFilter="cancelBubble" nodeType="interactiveSeq">
                <p:stCondLst>
                  <p:cond evt="onClick" delay="0">
                    <p:tgtEl>
                      <p:spTgt spid="440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036"/>
                                        </p:tgtEl>
                                      </p:cBhvr>
                                    </p:cmd>
                                  </p:childTnLst>
                                </p:cTn>
                              </p:par>
                            </p:childTnLst>
                          </p:cTn>
                        </p:par>
                      </p:childTnLst>
                    </p:cTn>
                  </p:par>
                </p:childTnLst>
              </p:cTn>
              <p:nextCondLst>
                <p:cond evt="onClick" delay="0">
                  <p:tgtEl>
                    <p:spTgt spid="4403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ctrTitle" idx="4294967295"/>
          </p:nvPr>
        </p:nvSpPr>
        <p:spPr>
          <a:xfrm>
            <a:off x="231775" y="1390650"/>
            <a:ext cx="9144000" cy="1470025"/>
          </a:xfrm>
        </p:spPr>
        <p:txBody>
          <a:bodyPr/>
          <a:lstStyle/>
          <a:p>
            <a:r>
              <a:rPr lang="en-US" b="1" smtClean="0"/>
              <a:t>Session 2:</a:t>
            </a:r>
            <a:r>
              <a:rPr lang="en-US" smtClean="0"/>
              <a:t/>
            </a:r>
            <a:br>
              <a:rPr lang="en-US" smtClean="0"/>
            </a:br>
            <a:r>
              <a:rPr lang="en-US" smtClean="0"/>
              <a:t>Creating Value for </a:t>
            </a:r>
            <a:br>
              <a:rPr lang="en-US" smtClean="0"/>
            </a:br>
            <a:r>
              <a:rPr lang="en-US" smtClean="0"/>
              <a:t>Your Region with Solar</a:t>
            </a:r>
          </a:p>
        </p:txBody>
      </p:sp>
      <p:sp>
        <p:nvSpPr>
          <p:cNvPr id="45059" name="Rectangle 12"/>
          <p:cNvSpPr>
            <a:spLocks noChangeArrowheads="1"/>
          </p:cNvSpPr>
          <p:nvPr/>
        </p:nvSpPr>
        <p:spPr bwMode="auto">
          <a:xfrm>
            <a:off x="2152650" y="3081338"/>
            <a:ext cx="5334000" cy="2192337"/>
          </a:xfrm>
          <a:prstGeom prst="rect">
            <a:avLst/>
          </a:prstGeom>
          <a:noFill/>
          <a:ln w="9525">
            <a:noFill/>
            <a:miter lim="800000"/>
            <a:headEnd/>
            <a:tailEnd/>
          </a:ln>
        </p:spPr>
        <p:txBody>
          <a:bodyPr>
            <a:spAutoFit/>
          </a:bodyPr>
          <a:lstStyle/>
          <a:p>
            <a:pPr algn="ctr"/>
            <a:endParaRPr lang="en-US">
              <a:latin typeface="Calibri" pitchFamily="34" charset="0"/>
            </a:endParaRPr>
          </a:p>
          <a:p>
            <a:pPr algn="ctr"/>
            <a:endParaRPr lang="en-US" sz="2400">
              <a:latin typeface="Calibri" pitchFamily="34" charset="0"/>
            </a:endParaRPr>
          </a:p>
          <a:p>
            <a:pPr algn="ctr"/>
            <a:r>
              <a:rPr lang="en-US" sz="2400">
                <a:latin typeface="Calibri" pitchFamily="34" charset="0"/>
              </a:rPr>
              <a:t>Andrea Luecke, Acting Executive Director</a:t>
            </a:r>
          </a:p>
          <a:p>
            <a:pPr algn="ctr"/>
            <a:r>
              <a:rPr lang="en-US" sz="2400">
                <a:latin typeface="Calibri" pitchFamily="34" charset="0"/>
                <a:hlinkClick r:id="rId3"/>
              </a:rPr>
              <a:t>andrea.luecke@solarfound.org</a:t>
            </a:r>
            <a:endParaRPr lang="en-US" sz="2400">
              <a:latin typeface="Calibri" pitchFamily="34" charset="0"/>
            </a:endParaRPr>
          </a:p>
          <a:p>
            <a:pPr algn="ctr"/>
            <a:r>
              <a:rPr lang="en-US" sz="2400">
                <a:latin typeface="Calibri" pitchFamily="34" charset="0"/>
                <a:hlinkClick r:id="rId4"/>
              </a:rPr>
              <a:t>www.TheSolarFoundation.org</a:t>
            </a:r>
            <a:endParaRPr lang="en-US" sz="2400">
              <a:latin typeface="Calibri" pitchFamily="34" charset="0"/>
            </a:endParaRPr>
          </a:p>
          <a:p>
            <a:pPr algn="ctr"/>
            <a:endParaRPr lang="en-US" sz="2400">
              <a:latin typeface="Calibri" pitchFamily="34" charset="0"/>
            </a:endParaRPr>
          </a:p>
        </p:txBody>
      </p:sp>
      <p:pic>
        <p:nvPicPr>
          <p:cNvPr id="45060" name="Picture 4" descr="TSF_logo_wtagline.png"/>
          <p:cNvPicPr>
            <a:picLocks noChangeAspect="1"/>
          </p:cNvPicPr>
          <p:nvPr/>
        </p:nvPicPr>
        <p:blipFill>
          <a:blip r:embed="rId5"/>
          <a:srcRect/>
          <a:stretch>
            <a:fillRect/>
          </a:stretch>
        </p:blipFill>
        <p:spPr bwMode="auto">
          <a:xfrm>
            <a:off x="2308225" y="4735513"/>
            <a:ext cx="4949825"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3016250" y="5788025"/>
            <a:ext cx="3498850" cy="366713"/>
          </a:xfrm>
          <a:prstGeom prst="rect">
            <a:avLst/>
          </a:prstGeom>
          <a:noFill/>
          <a:ln w="9525">
            <a:noFill/>
            <a:miter lim="800000"/>
            <a:headEnd/>
            <a:tailEnd/>
          </a:ln>
        </p:spPr>
        <p:txBody>
          <a:bodyPr wrap="none">
            <a:spAutoFit/>
          </a:bodyPr>
          <a:lstStyle/>
          <a:p>
            <a:r>
              <a:rPr lang="en-US"/>
              <a:t>http://www.vimeo.com/14676549</a:t>
            </a:r>
          </a:p>
        </p:txBody>
      </p:sp>
      <p:pic>
        <p:nvPicPr>
          <p:cNvPr id="45061" name="The Cost of Doing Nothing on Vimeo.mp4">
            <a:hlinkClick r:id="" action="ppaction://media"/>
          </p:cNvPr>
          <p:cNvPicPr>
            <a:picLocks noRot="1" noChangeAspect="1" noChangeArrowheads="1"/>
          </p:cNvPicPr>
          <p:nvPr>
            <a:videoFile r:link="rId1"/>
          </p:nvPr>
        </p:nvPicPr>
        <p:blipFill>
          <a:blip r:embed="rId4"/>
          <a:srcRect/>
          <a:stretch>
            <a:fillRect/>
          </a:stretch>
        </p:blipFill>
        <p:spPr bwMode="auto">
          <a:xfrm>
            <a:off x="1223963" y="1233488"/>
            <a:ext cx="6072187" cy="4554537"/>
          </a:xfrm>
          <a:prstGeom prst="rect">
            <a:avLst/>
          </a:prstGeom>
          <a:noFill/>
          <a:ln w="9525">
            <a:noFill/>
            <a:miter lim="800000"/>
            <a:headEnd/>
            <a:tailEnd/>
          </a:ln>
        </p:spPr>
      </p:pic>
      <p:sp>
        <p:nvSpPr>
          <p:cNvPr id="46084" name="Rectangle 5"/>
          <p:cNvSpPr>
            <a:spLocks noChangeArrowheads="1"/>
          </p:cNvSpPr>
          <p:nvPr/>
        </p:nvSpPr>
        <p:spPr bwMode="auto">
          <a:xfrm>
            <a:off x="0" y="5973763"/>
            <a:ext cx="2633663" cy="274637"/>
          </a:xfrm>
          <a:prstGeom prst="rect">
            <a:avLst/>
          </a:prstGeom>
          <a:noFill/>
          <a:ln w="9525">
            <a:noFill/>
            <a:miter lim="800000"/>
            <a:headEnd/>
            <a:tailEnd/>
          </a:ln>
        </p:spPr>
        <p:txBody>
          <a:bodyPr wrap="none">
            <a:spAutoFit/>
          </a:bodyPr>
          <a:lstStyle/>
          <a:p>
            <a:pPr defTabSz="914400" eaLnBrk="0" hangingPunct="0">
              <a:spcBef>
                <a:spcPct val="30000"/>
              </a:spcBef>
            </a:pPr>
            <a:r>
              <a:rPr lang="en-US" sz="1200"/>
              <a:t>Source: Florida Solar Energy Center</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06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5061"/>
                                        </p:tgtEl>
                                      </p:cBhvr>
                                    </p:cmd>
                                  </p:childTnLst>
                                </p:cTn>
                              </p:par>
                            </p:childTnLst>
                          </p:cTn>
                        </p:par>
                      </p:childTnLst>
                    </p:cTn>
                  </p:par>
                </p:childTnLst>
              </p:cTn>
              <p:nextCondLst>
                <p:cond evt="onClick" delay="0">
                  <p:tgtEl>
                    <p:spTgt spid="45061"/>
                  </p:tgtEl>
                </p:cond>
              </p:nextCondLst>
            </p:seq>
            <p:video>
              <p:cMediaNode>
                <p:cTn id="7" fill="hold" display="0">
                  <p:stCondLst>
                    <p:cond delay="indefinite"/>
                  </p:stCondLst>
                  <p:endCondLst>
                    <p:cond evt="onNext" delay="0">
                      <p:tgtEl>
                        <p:sldTgt/>
                      </p:tgtEl>
                    </p:cond>
                    <p:cond evt="onPrev" delay="0">
                      <p:tgtEl>
                        <p:sldTgt/>
                      </p:tgtEl>
                    </p:cond>
                  </p:endCondLst>
                </p:cTn>
                <p:tgtEl>
                  <p:spTgt spid="45061"/>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22800" y="1771650"/>
            <a:ext cx="3898900" cy="4216400"/>
          </a:xfrm>
          <a:prstGeom prst="rect">
            <a:avLst/>
          </a:prstGeom>
          <a:noFill/>
        </p:spPr>
        <p:txBody>
          <a:bodyPr>
            <a:spAutoFit/>
          </a:bodyPr>
          <a:lstStyle/>
          <a:p>
            <a:pPr>
              <a:defRPr/>
            </a:pPr>
            <a:r>
              <a:rPr lang="en-US" sz="1600" b="1" dirty="0">
                <a:latin typeface="+mn-lt"/>
              </a:rPr>
              <a:t>Solar Powering Your Community: A Guide for Local Governments (2011)</a:t>
            </a:r>
          </a:p>
          <a:p>
            <a:pPr>
              <a:defRPr/>
            </a:pPr>
            <a:endParaRPr lang="en-US" sz="1600" b="1" dirty="0">
              <a:latin typeface="+mn-lt"/>
            </a:endParaRPr>
          </a:p>
          <a:p>
            <a:pPr>
              <a:defRPr/>
            </a:pPr>
            <a:r>
              <a:rPr lang="en-US" sz="1600" dirty="0">
                <a:latin typeface="+mn-lt"/>
              </a:rPr>
              <a:t>The U.S. Department of Energy developed this comprehensive resource to assist local governments and stakeholders in building sustainable local solar markets. The guide introduces a range of policy and program options that have been successfully field tested in cities and counties around the country.</a:t>
            </a:r>
          </a:p>
          <a:p>
            <a:pPr>
              <a:defRPr/>
            </a:pPr>
            <a:endParaRPr lang="en-US" sz="1600" dirty="0">
              <a:latin typeface="+mn-lt"/>
            </a:endParaRPr>
          </a:p>
          <a:p>
            <a:pPr>
              <a:defRPr/>
            </a:pPr>
            <a:r>
              <a:rPr lang="en-US" sz="1600" dirty="0">
                <a:latin typeface="+mn-lt"/>
              </a:rPr>
              <a:t>Published by U.S. Department of Energy: </a:t>
            </a:r>
            <a:r>
              <a:rPr lang="en-US" sz="1400" dirty="0">
                <a:latin typeface="+mn-lt"/>
                <a:hlinkClick r:id="rId3"/>
              </a:rPr>
              <a:t>http://solaramericacommunities.energy.gov/resources/guide_for_local_governments/</a:t>
            </a:r>
            <a:endParaRPr lang="en-US" sz="1400" dirty="0">
              <a:latin typeface="+mn-lt"/>
            </a:endParaRPr>
          </a:p>
          <a:p>
            <a:pPr>
              <a:defRPr/>
            </a:pPr>
            <a:endParaRPr lang="en-US" sz="1600" dirty="0">
              <a:latin typeface="+mn-lt"/>
            </a:endParaRPr>
          </a:p>
          <a:p>
            <a:pPr>
              <a:defRPr/>
            </a:pPr>
            <a:endParaRPr lang="en-US" sz="1600" dirty="0">
              <a:latin typeface="+mn-lt"/>
            </a:endParaRPr>
          </a:p>
        </p:txBody>
      </p:sp>
      <p:pic>
        <p:nvPicPr>
          <p:cNvPr id="47107" name="Picture 5" descr="DOE Guide Cover.JPG"/>
          <p:cNvPicPr>
            <a:picLocks noChangeAspect="1"/>
          </p:cNvPicPr>
          <p:nvPr/>
        </p:nvPicPr>
        <p:blipFill>
          <a:blip r:embed="rId4"/>
          <a:srcRect/>
          <a:stretch>
            <a:fillRect/>
          </a:stretch>
        </p:blipFill>
        <p:spPr bwMode="auto">
          <a:xfrm>
            <a:off x="1184275" y="1490663"/>
            <a:ext cx="3076575" cy="413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p:cNvSpPr>
          <p:nvPr>
            <p:ph type="title" idx="4294967295"/>
          </p:nvPr>
        </p:nvSpPr>
        <p:spPr>
          <a:xfrm>
            <a:off x="457200" y="993775"/>
            <a:ext cx="8229600" cy="939800"/>
          </a:xfrm>
        </p:spPr>
        <p:txBody>
          <a:bodyPr/>
          <a:lstStyle/>
          <a:p>
            <a:pPr eaLnBrk="1" hangingPunct="1"/>
            <a:r>
              <a:rPr lang="en-US" sz="4000" smtClean="0"/>
              <a:t>Remove Barriers to Solar</a:t>
            </a:r>
          </a:p>
        </p:txBody>
      </p:sp>
      <p:graphicFrame>
        <p:nvGraphicFramePr>
          <p:cNvPr id="4" name="Diagram 3"/>
          <p:cNvGraphicFramePr/>
          <p:nvPr/>
        </p:nvGraphicFramePr>
        <p:xfrm>
          <a:off x="709613" y="1765300"/>
          <a:ext cx="6413499"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7094538" y="2971800"/>
            <a:ext cx="1574800" cy="19177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t>Publicize, Inform and Update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p:cNvSpPr>
          <p:nvPr>
            <p:ph type="title" idx="4294967295"/>
          </p:nvPr>
        </p:nvSpPr>
        <p:spPr>
          <a:xfrm>
            <a:off x="457200" y="1220788"/>
            <a:ext cx="8229600" cy="939800"/>
          </a:xfrm>
        </p:spPr>
        <p:txBody>
          <a:bodyPr rtlCol="0">
            <a:normAutofit fontScale="90000"/>
          </a:bodyPr>
          <a:lstStyle/>
          <a:p>
            <a:pPr eaLnBrk="1" fontAlgn="auto" hangingPunct="1">
              <a:spcAft>
                <a:spcPts val="0"/>
              </a:spcAft>
              <a:defRPr/>
            </a:pPr>
            <a:r>
              <a:rPr lang="en-US" dirty="0" smtClean="0"/>
              <a:t/>
            </a:r>
            <a:br>
              <a:rPr lang="en-US" dirty="0" smtClean="0"/>
            </a:br>
            <a:r>
              <a:rPr lang="en-US" dirty="0" smtClean="0"/>
              <a:t>Establish Advisory Committee</a:t>
            </a:r>
            <a:br>
              <a:rPr lang="en-US" dirty="0" smtClean="0"/>
            </a:br>
            <a:endParaRPr lang="en-US" dirty="0" smtClean="0"/>
          </a:p>
        </p:txBody>
      </p:sp>
      <p:sp>
        <p:nvSpPr>
          <p:cNvPr id="49155" name="Rectangle 8"/>
          <p:cNvSpPr>
            <a:spLocks noGrp="1"/>
          </p:cNvSpPr>
          <p:nvPr>
            <p:ph type="body" sz="half" idx="4294967295"/>
          </p:nvPr>
        </p:nvSpPr>
        <p:spPr>
          <a:xfrm>
            <a:off x="-549275" y="5500688"/>
            <a:ext cx="10260013" cy="1547812"/>
          </a:xfrm>
        </p:spPr>
        <p:txBody>
          <a:bodyPr/>
          <a:lstStyle/>
          <a:p>
            <a:pPr algn="ctr" eaLnBrk="1" hangingPunct="1">
              <a:buFont typeface="Arial" pitchFamily="34" charset="0"/>
              <a:buNone/>
            </a:pPr>
            <a:r>
              <a:rPr lang="en-US" sz="3600" b="1" i="1" smtClean="0"/>
              <a:t>Comprehensive and Coordinated Effort</a:t>
            </a:r>
          </a:p>
        </p:txBody>
      </p:sp>
      <p:pic>
        <p:nvPicPr>
          <p:cNvPr id="49156" name="Picture 5" descr="C:\Documents and Settings\aluehke\Local Settings\Temporary Internet Files\Content.IE5\IKZTZWK4\MC910217056[1].png"/>
          <p:cNvPicPr>
            <a:picLocks noChangeAspect="1" noChangeArrowheads="1"/>
          </p:cNvPicPr>
          <p:nvPr/>
        </p:nvPicPr>
        <p:blipFill>
          <a:blip r:embed="rId3"/>
          <a:srcRect/>
          <a:stretch>
            <a:fillRect/>
          </a:stretch>
        </p:blipFill>
        <p:spPr bwMode="auto">
          <a:xfrm>
            <a:off x="2330450" y="2163763"/>
            <a:ext cx="4222750" cy="308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1123950"/>
          <a:ext cx="81534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2"/>
          <p:cNvSpPr>
            <a:spLocks noGrp="1"/>
          </p:cNvSpPr>
          <p:nvPr>
            <p:ph type="title" idx="4294967295"/>
          </p:nvPr>
        </p:nvSpPr>
        <p:spPr>
          <a:xfrm>
            <a:off x="457200" y="1109663"/>
            <a:ext cx="8229600" cy="939800"/>
          </a:xfrm>
        </p:spPr>
        <p:txBody>
          <a:bodyPr/>
          <a:lstStyle/>
          <a:p>
            <a:pPr eaLnBrk="1" hangingPunct="1"/>
            <a:r>
              <a:rPr lang="en-US" smtClean="0"/>
              <a:t>Assess Region</a:t>
            </a:r>
          </a:p>
        </p:txBody>
      </p:sp>
      <p:sp>
        <p:nvSpPr>
          <p:cNvPr id="51203" name="Rectangle 43"/>
          <p:cNvSpPr>
            <a:spLocks noGrp="1"/>
          </p:cNvSpPr>
          <p:nvPr>
            <p:ph type="body" sz="half" idx="4294967295"/>
          </p:nvPr>
        </p:nvSpPr>
        <p:spPr>
          <a:xfrm>
            <a:off x="265113" y="2287588"/>
            <a:ext cx="4562475" cy="4525962"/>
          </a:xfrm>
        </p:spPr>
        <p:txBody>
          <a:bodyPr/>
          <a:lstStyle/>
          <a:p>
            <a:pPr eaLnBrk="1" hangingPunct="1"/>
            <a:r>
              <a:rPr lang="en-US" sz="2800" smtClean="0"/>
              <a:t>Assess solar policy environment</a:t>
            </a:r>
          </a:p>
          <a:p>
            <a:pPr eaLnBrk="1" hangingPunct="1"/>
            <a:r>
              <a:rPr lang="en-US" sz="2800" smtClean="0"/>
              <a:t>Conduct surveys </a:t>
            </a:r>
            <a:r>
              <a:rPr lang="en-US" sz="2800" smtClean="0">
                <a:ea typeface="ＭＳ Ｐゴシック" pitchFamily="34" charset="-128"/>
              </a:rPr>
              <a:t>to identify barriers</a:t>
            </a:r>
          </a:p>
          <a:p>
            <a:pPr eaLnBrk="1" hangingPunct="1"/>
            <a:r>
              <a:rPr lang="en-US" sz="2800" smtClean="0"/>
              <a:t>Establish installation baseline and targets</a:t>
            </a:r>
          </a:p>
        </p:txBody>
      </p:sp>
      <p:pic>
        <p:nvPicPr>
          <p:cNvPr id="51204" name="Picture 2" descr="C:\Documents and Settings\aluehke\Local Settings\Temporary Internet Files\Content.IE5\Z5ZMFB26\MC900237242[1].wmf"/>
          <p:cNvPicPr>
            <a:picLocks noChangeAspect="1" noChangeArrowheads="1"/>
          </p:cNvPicPr>
          <p:nvPr/>
        </p:nvPicPr>
        <p:blipFill>
          <a:blip r:embed="rId3"/>
          <a:srcRect/>
          <a:stretch>
            <a:fillRect/>
          </a:stretch>
        </p:blipFill>
        <p:spPr bwMode="auto">
          <a:xfrm>
            <a:off x="4730750" y="2049463"/>
            <a:ext cx="4048125" cy="402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5167086" y="1461846"/>
          <a:ext cx="18462172" cy="5149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rot="17645366">
            <a:off x="259512" y="3634049"/>
            <a:ext cx="3108543"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cs typeface="+mn-cs"/>
              </a:rPr>
              <a:t>objectives</a:t>
            </a:r>
          </a:p>
        </p:txBody>
      </p:sp>
      <p:sp>
        <p:nvSpPr>
          <p:cNvPr id="6148" name="TextBox 1"/>
          <p:cNvSpPr txBox="1">
            <a:spLocks noChangeArrowheads="1"/>
          </p:cNvSpPr>
          <p:nvPr/>
        </p:nvSpPr>
        <p:spPr bwMode="auto">
          <a:xfrm>
            <a:off x="884238" y="990600"/>
            <a:ext cx="7008812" cy="830263"/>
          </a:xfrm>
          <a:prstGeom prst="rect">
            <a:avLst/>
          </a:prstGeom>
          <a:noFill/>
          <a:ln w="9525">
            <a:noFill/>
            <a:miter lim="800000"/>
            <a:headEnd/>
            <a:tailEnd/>
          </a:ln>
        </p:spPr>
        <p:txBody>
          <a:bodyPr>
            <a:spAutoFit/>
          </a:bodyPr>
          <a:lstStyle/>
          <a:p>
            <a:pPr algn="ctr"/>
            <a:r>
              <a:rPr lang="en-US" sz="2400" b="1">
                <a:solidFill>
                  <a:srgbClr val="1F497D"/>
                </a:solidFill>
              </a:rPr>
              <a:t>As a result of your active participation in this workshop and tour, you should be able to:</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7"/>
          <p:cNvSpPr>
            <a:spLocks noGrp="1"/>
          </p:cNvSpPr>
          <p:nvPr>
            <p:ph type="body" idx="4294967295"/>
          </p:nvPr>
        </p:nvSpPr>
        <p:spPr>
          <a:xfrm>
            <a:off x="304800" y="1600200"/>
            <a:ext cx="8458200" cy="5410200"/>
          </a:xfrm>
        </p:spPr>
        <p:txBody>
          <a:bodyPr/>
          <a:lstStyle/>
          <a:p>
            <a:pPr eaLnBrk="1" hangingPunct="1">
              <a:spcBef>
                <a:spcPct val="0"/>
              </a:spcBef>
              <a:buFont typeface="Arial" pitchFamily="34" charset="0"/>
              <a:buNone/>
            </a:pPr>
            <a:r>
              <a:rPr lang="en-US" b="1" smtClean="0"/>
              <a:t>Short-Term Plan Integration</a:t>
            </a:r>
          </a:p>
          <a:p>
            <a:pPr eaLnBrk="1" hangingPunct="1">
              <a:spcBef>
                <a:spcPct val="0"/>
              </a:spcBef>
              <a:buFont typeface="Arial" pitchFamily="34" charset="0"/>
              <a:buNone/>
            </a:pPr>
            <a:endParaRPr lang="en-US" sz="800" b="1" smtClean="0"/>
          </a:p>
          <a:p>
            <a:pPr lvl="1" eaLnBrk="1" hangingPunct="1">
              <a:spcBef>
                <a:spcPct val="0"/>
              </a:spcBef>
            </a:pPr>
            <a:r>
              <a:rPr lang="en-US" sz="2400" b="1" i="1" smtClean="0">
                <a:ea typeface="ＭＳ Ｐゴシック" pitchFamily="34" charset="-128"/>
              </a:rPr>
              <a:t>Encourage </a:t>
            </a:r>
            <a:r>
              <a:rPr lang="en-US" sz="2400" smtClean="0">
                <a:ea typeface="ＭＳ Ｐゴシック" pitchFamily="34" charset="-128"/>
              </a:rPr>
              <a:t>regulatory access to solar</a:t>
            </a:r>
          </a:p>
          <a:p>
            <a:pPr lvl="1" eaLnBrk="1" hangingPunct="1">
              <a:spcBef>
                <a:spcPct val="0"/>
              </a:spcBef>
            </a:pPr>
            <a:r>
              <a:rPr lang="en-US" sz="2400" b="1" i="1" smtClean="0">
                <a:ea typeface="ＭＳ Ｐゴシック" pitchFamily="34" charset="-128"/>
              </a:rPr>
              <a:t>Develop </a:t>
            </a:r>
            <a:r>
              <a:rPr lang="en-US" sz="2400" smtClean="0">
                <a:ea typeface="ＭＳ Ｐゴシック" pitchFamily="34" charset="-128"/>
              </a:rPr>
              <a:t>guidelines for solar-ready buildings</a:t>
            </a:r>
          </a:p>
          <a:p>
            <a:pPr lvl="1" eaLnBrk="1" hangingPunct="1">
              <a:spcBef>
                <a:spcPct val="0"/>
              </a:spcBef>
            </a:pPr>
            <a:r>
              <a:rPr lang="en-US" sz="2400" b="1" i="1" smtClean="0">
                <a:ea typeface="ＭＳ Ｐゴシック" pitchFamily="34" charset="-128"/>
              </a:rPr>
              <a:t>Amend</a:t>
            </a:r>
            <a:r>
              <a:rPr lang="en-US" sz="2400" smtClean="0">
                <a:ea typeface="ＭＳ Ｐゴシック" pitchFamily="34" charset="-128"/>
              </a:rPr>
              <a:t> zoning regulations</a:t>
            </a:r>
          </a:p>
          <a:p>
            <a:pPr lvl="1" eaLnBrk="1" hangingPunct="1">
              <a:spcBef>
                <a:spcPct val="0"/>
              </a:spcBef>
            </a:pPr>
            <a:r>
              <a:rPr lang="en-US" sz="2400" b="1" i="1" smtClean="0">
                <a:ea typeface="ＭＳ Ｐゴシック" pitchFamily="34" charset="-128"/>
              </a:rPr>
              <a:t>Streamline</a:t>
            </a:r>
            <a:r>
              <a:rPr lang="en-US" sz="2400" smtClean="0">
                <a:ea typeface="ＭＳ Ｐゴシック" pitchFamily="34" charset="-128"/>
              </a:rPr>
              <a:t> permitting processes</a:t>
            </a:r>
          </a:p>
          <a:p>
            <a:pPr lvl="1" eaLnBrk="1" hangingPunct="1">
              <a:spcBef>
                <a:spcPct val="0"/>
              </a:spcBef>
            </a:pPr>
            <a:r>
              <a:rPr lang="en-US" sz="2400" b="1" i="1" smtClean="0">
                <a:ea typeface="ＭＳ Ｐゴシック" pitchFamily="34" charset="-128"/>
              </a:rPr>
              <a:t>Train</a:t>
            </a:r>
            <a:r>
              <a:rPr lang="en-US" sz="2400" smtClean="0">
                <a:ea typeface="ＭＳ Ｐゴシック" pitchFamily="34" charset="-128"/>
              </a:rPr>
              <a:t> code officials on solar</a:t>
            </a:r>
          </a:p>
          <a:p>
            <a:pPr lvl="1" eaLnBrk="1" hangingPunct="1">
              <a:spcBef>
                <a:spcPct val="0"/>
              </a:spcBef>
            </a:pPr>
            <a:endParaRPr lang="en-US" sz="1000" smtClean="0"/>
          </a:p>
          <a:p>
            <a:pPr eaLnBrk="1" hangingPunct="1">
              <a:buFont typeface="Arial" pitchFamily="34" charset="0"/>
              <a:buNone/>
            </a:pPr>
            <a:r>
              <a:rPr lang="en-US" b="1" smtClean="0"/>
              <a:t>Long-Term Plan Integration </a:t>
            </a:r>
          </a:p>
          <a:p>
            <a:pPr lvl="1" eaLnBrk="1" hangingPunct="1"/>
            <a:r>
              <a:rPr lang="en-US" sz="2400" smtClean="0"/>
              <a:t>Solar Plan, Energy Plan, Comprehensive Plan</a:t>
            </a:r>
          </a:p>
          <a:p>
            <a:pPr lvl="1" eaLnBrk="1" hangingPunct="1">
              <a:buFont typeface="Arial" pitchFamily="34" charset="0"/>
              <a:buNone/>
            </a:pPr>
            <a:endParaRPr lang="en-US" sz="1600" smtClean="0"/>
          </a:p>
          <a:p>
            <a:pPr eaLnBrk="1" hangingPunct="1">
              <a:buFont typeface="Arial" pitchFamily="34" charset="0"/>
              <a:buNone/>
            </a:pPr>
            <a:r>
              <a:rPr lang="en-US" sz="2400" b="1" i="1" smtClean="0"/>
              <a:t>Get involved in community visioning and long-range goal setting </a:t>
            </a:r>
          </a:p>
          <a:p>
            <a:pPr lvl="1" eaLnBrk="1" hangingPunct="1"/>
            <a:endParaRPr lang="en-US" sz="2400" smtClean="0"/>
          </a:p>
          <a:p>
            <a:pPr lvl="1" eaLnBrk="1" hangingPunct="1">
              <a:lnSpc>
                <a:spcPct val="90000"/>
              </a:lnSpc>
              <a:buFont typeface="Arial" pitchFamily="34" charset="0"/>
              <a:buNone/>
            </a:pPr>
            <a:endParaRPr lang="en-US" sz="2000" smtClean="0"/>
          </a:p>
          <a:p>
            <a:pPr lvl="1" eaLnBrk="1" hangingPunct="1">
              <a:lnSpc>
                <a:spcPct val="90000"/>
              </a:lnSpc>
            </a:pPr>
            <a:endParaRPr lang="en-US" sz="2000" smtClean="0">
              <a:ea typeface="ＭＳ Ｐゴシック" pitchFamily="34" charset="-128"/>
            </a:endParaRPr>
          </a:p>
          <a:p>
            <a:pPr eaLnBrk="1" hangingPunct="1">
              <a:lnSpc>
                <a:spcPct val="90000"/>
              </a:lnSpc>
            </a:pPr>
            <a:endParaRPr lang="en-US" sz="2800" smtClean="0"/>
          </a:p>
        </p:txBody>
      </p:sp>
      <p:pic>
        <p:nvPicPr>
          <p:cNvPr id="52227" name="Content Placeholder 11" descr="TSF_logo_trans.png"/>
          <p:cNvPicPr>
            <a:picLocks noChangeAspect="1"/>
          </p:cNvPicPr>
          <p:nvPr/>
        </p:nvPicPr>
        <p:blipFill>
          <a:blip r:embed="rId3"/>
          <a:srcRect/>
          <a:stretch>
            <a:fillRect/>
          </a:stretch>
        </p:blipFill>
        <p:spPr bwMode="auto">
          <a:xfrm>
            <a:off x="6781800" y="6400800"/>
            <a:ext cx="2057400" cy="341313"/>
          </a:xfrm>
          <a:prstGeom prst="rect">
            <a:avLst/>
          </a:prstGeom>
          <a:noFill/>
          <a:ln w="9525">
            <a:noFill/>
            <a:miter lim="800000"/>
            <a:headEnd/>
            <a:tailEnd/>
          </a:ln>
        </p:spPr>
      </p:pic>
      <p:sp>
        <p:nvSpPr>
          <p:cNvPr id="52228" name="Rectangle 42"/>
          <p:cNvSpPr>
            <a:spLocks noGrp="1"/>
          </p:cNvSpPr>
          <p:nvPr>
            <p:ph type="title" idx="4294967295"/>
          </p:nvPr>
        </p:nvSpPr>
        <p:spPr>
          <a:xfrm>
            <a:off x="304800" y="1130300"/>
            <a:ext cx="8458200" cy="939800"/>
          </a:xfrm>
        </p:spPr>
        <p:txBody>
          <a:bodyPr/>
          <a:lstStyle/>
          <a:p>
            <a:pPr eaLnBrk="1" hangingPunct="1"/>
            <a:r>
              <a:rPr lang="en-US" smtClean="0"/>
              <a:t>Create Plan </a:t>
            </a:r>
            <a:br>
              <a:rPr lang="en-US" smtClean="0"/>
            </a:br>
            <a:endParaRPr lang="en-US" smtClean="0"/>
          </a:p>
        </p:txBody>
      </p:sp>
      <p:sp>
        <p:nvSpPr>
          <p:cNvPr id="52229" name="TextBox 6"/>
          <p:cNvSpPr txBox="1">
            <a:spLocks noChangeArrowheads="1"/>
          </p:cNvSpPr>
          <p:nvPr/>
        </p:nvSpPr>
        <p:spPr bwMode="auto">
          <a:xfrm>
            <a:off x="7620000" y="5105400"/>
            <a:ext cx="184150" cy="369888"/>
          </a:xfrm>
          <a:prstGeom prst="rect">
            <a:avLst/>
          </a:prstGeom>
          <a:noFill/>
          <a:ln w="9525">
            <a:noFill/>
            <a:miter lim="800000"/>
            <a:headEnd/>
            <a:tailEnd/>
          </a:ln>
        </p:spPr>
        <p:txBody>
          <a:bodyPr wrap="none">
            <a:spAutoFit/>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4063" y="1058863"/>
            <a:ext cx="7707312" cy="1447800"/>
          </a:xfrm>
          <a:prstGeom prst="rect">
            <a:avLst/>
          </a:prstGeom>
        </p:spPr>
        <p:txBody>
          <a:bodyPr>
            <a:spAutoFit/>
          </a:bodyPr>
          <a:lstStyle/>
          <a:p>
            <a:pPr algn="ctr">
              <a:defRPr/>
            </a:pPr>
            <a:r>
              <a:rPr lang="en-US" sz="4400" b="1" dirty="0">
                <a:solidFill>
                  <a:schemeClr val="tx2"/>
                </a:solidFill>
                <a:latin typeface="+mj-lt"/>
              </a:rPr>
              <a:t>Execute: </a:t>
            </a:r>
            <a:r>
              <a:rPr lang="en-US" sz="4400" dirty="0">
                <a:solidFill>
                  <a:schemeClr val="tx2"/>
                </a:solidFill>
                <a:latin typeface="+mj-lt"/>
              </a:rPr>
              <a:t>Salt Lake City </a:t>
            </a:r>
          </a:p>
          <a:p>
            <a:pPr algn="ctr">
              <a:defRPr/>
            </a:pPr>
            <a:endParaRPr lang="en-US" sz="4400" dirty="0">
              <a:solidFill>
                <a:schemeClr val="tx2"/>
              </a:solidFill>
              <a:latin typeface="+mj-lt"/>
            </a:endParaRPr>
          </a:p>
        </p:txBody>
      </p:sp>
      <p:pic>
        <p:nvPicPr>
          <p:cNvPr id="53251" name="Picture 2" descr="Solar Salt Lake.JPG"/>
          <p:cNvPicPr>
            <a:picLocks noChangeAspect="1"/>
          </p:cNvPicPr>
          <p:nvPr/>
        </p:nvPicPr>
        <p:blipFill>
          <a:blip r:embed="rId3"/>
          <a:srcRect/>
          <a:stretch>
            <a:fillRect/>
          </a:stretch>
        </p:blipFill>
        <p:spPr bwMode="auto">
          <a:xfrm>
            <a:off x="3086100" y="1857375"/>
            <a:ext cx="3067050" cy="4006850"/>
          </a:xfrm>
          <a:prstGeom prst="rect">
            <a:avLst/>
          </a:prstGeom>
          <a:noFill/>
          <a:ln w="9525">
            <a:noFill/>
            <a:miter lim="800000"/>
            <a:headEnd/>
            <a:tailEnd/>
          </a:ln>
        </p:spPr>
      </p:pic>
      <p:sp>
        <p:nvSpPr>
          <p:cNvPr id="53252" name="TextBox 2"/>
          <p:cNvSpPr txBox="1">
            <a:spLocks noChangeArrowheads="1"/>
          </p:cNvSpPr>
          <p:nvPr/>
        </p:nvSpPr>
        <p:spPr bwMode="auto">
          <a:xfrm>
            <a:off x="1249363" y="5867400"/>
            <a:ext cx="6545262" cy="369888"/>
          </a:xfrm>
          <a:prstGeom prst="rect">
            <a:avLst/>
          </a:prstGeom>
          <a:noFill/>
          <a:ln w="9525">
            <a:noFill/>
            <a:miter lim="800000"/>
            <a:headEnd/>
            <a:tailEnd/>
          </a:ln>
        </p:spPr>
        <p:txBody>
          <a:bodyPr>
            <a:spAutoFit/>
          </a:bodyPr>
          <a:lstStyle/>
          <a:p>
            <a:pPr algn="ctr"/>
            <a:r>
              <a:rPr lang="en-US"/>
              <a:t>Solar Implementation Plan - Solar America City – Salt Lake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C:\Documents and Settings\aluecke\Desktop\posted to website\Map.jpg"/>
          <p:cNvPicPr>
            <a:picLocks noChangeAspect="1" noChangeArrowheads="1"/>
          </p:cNvPicPr>
          <p:nvPr/>
        </p:nvPicPr>
        <p:blipFill>
          <a:blip r:embed="rId3"/>
          <a:srcRect/>
          <a:stretch>
            <a:fillRect/>
          </a:stretch>
        </p:blipFill>
        <p:spPr bwMode="auto">
          <a:xfrm>
            <a:off x="5129213" y="2006600"/>
            <a:ext cx="4772025" cy="3805238"/>
          </a:xfrm>
          <a:prstGeom prst="rect">
            <a:avLst/>
          </a:prstGeom>
          <a:noFill/>
          <a:ln w="9525">
            <a:noFill/>
            <a:miter lim="800000"/>
            <a:headEnd/>
            <a:tailEnd/>
          </a:ln>
        </p:spPr>
      </p:pic>
      <p:sp>
        <p:nvSpPr>
          <p:cNvPr id="54275" name="TextBox 4"/>
          <p:cNvSpPr txBox="1">
            <a:spLocks noChangeArrowheads="1"/>
          </p:cNvSpPr>
          <p:nvPr/>
        </p:nvSpPr>
        <p:spPr bwMode="auto">
          <a:xfrm>
            <a:off x="919163" y="5811838"/>
            <a:ext cx="7505700" cy="1036637"/>
          </a:xfrm>
          <a:prstGeom prst="rect">
            <a:avLst/>
          </a:prstGeom>
          <a:noFill/>
          <a:ln w="9525">
            <a:noFill/>
            <a:miter lim="800000"/>
            <a:headEnd/>
            <a:tailEnd/>
          </a:ln>
        </p:spPr>
        <p:txBody>
          <a:bodyPr>
            <a:spAutoFit/>
          </a:bodyPr>
          <a:lstStyle/>
          <a:p>
            <a:r>
              <a:rPr lang="en-US" sz="1200"/>
              <a:t>Solar Maps. Solar America City – San Francisco: http://sf.solarmap.org/  </a:t>
            </a:r>
          </a:p>
          <a:p>
            <a:r>
              <a:rPr lang="en-US" sz="1200"/>
              <a:t>                    Solar America City – Milwaukee:  http://city.milwaukee.gov/milwaukeeshines/Map.htm</a:t>
            </a:r>
          </a:p>
          <a:p>
            <a:pPr algn="ctr"/>
            <a:endParaRPr lang="en-US" sz="1000"/>
          </a:p>
          <a:p>
            <a:pPr algn="ctr"/>
            <a:endParaRPr lang="en-US" sz="1000"/>
          </a:p>
          <a:p>
            <a:pPr algn="ctr"/>
            <a:r>
              <a:rPr lang="en-US"/>
              <a:t> </a:t>
            </a:r>
          </a:p>
        </p:txBody>
      </p:sp>
      <p:sp>
        <p:nvSpPr>
          <p:cNvPr id="4" name="Rectangle 30"/>
          <p:cNvSpPr txBox="1">
            <a:spLocks/>
          </p:cNvSpPr>
          <p:nvPr/>
        </p:nvSpPr>
        <p:spPr bwMode="auto">
          <a:xfrm>
            <a:off x="406400" y="863600"/>
            <a:ext cx="8537575" cy="1143000"/>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Execute: </a:t>
            </a:r>
            <a:r>
              <a:rPr lang="en-US" sz="4400" dirty="0">
                <a:solidFill>
                  <a:schemeClr val="tx2"/>
                </a:solidFill>
                <a:latin typeface="+mj-lt"/>
                <a:ea typeface="+mj-ea"/>
                <a:cs typeface="+mj-cs"/>
              </a:rPr>
              <a:t>San Diego/Milwaukee</a:t>
            </a:r>
          </a:p>
        </p:txBody>
      </p:sp>
      <p:pic>
        <p:nvPicPr>
          <p:cNvPr id="54277" name="Picture 7" descr="San Diego Solar Map.JPG"/>
          <p:cNvPicPr>
            <a:picLocks noChangeAspect="1"/>
          </p:cNvPicPr>
          <p:nvPr/>
        </p:nvPicPr>
        <p:blipFill>
          <a:blip r:embed="rId4"/>
          <a:srcRect/>
          <a:stretch>
            <a:fillRect/>
          </a:stretch>
        </p:blipFill>
        <p:spPr bwMode="auto">
          <a:xfrm>
            <a:off x="0" y="2006600"/>
            <a:ext cx="5849938" cy="3805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3" descr="Solar Now! Good Energy for Oregonians_1294071738610.jpeg"/>
          <p:cNvPicPr>
            <a:picLocks noChangeAspect="1"/>
          </p:cNvPicPr>
          <p:nvPr/>
        </p:nvPicPr>
        <p:blipFill>
          <a:blip r:embed="rId3"/>
          <a:srcRect/>
          <a:stretch>
            <a:fillRect/>
          </a:stretch>
        </p:blipFill>
        <p:spPr bwMode="auto">
          <a:xfrm>
            <a:off x="2789238" y="1912938"/>
            <a:ext cx="3379787" cy="3954462"/>
          </a:xfrm>
          <a:prstGeom prst="rect">
            <a:avLst/>
          </a:prstGeom>
          <a:noFill/>
          <a:ln w="9525">
            <a:noFill/>
            <a:miter lim="800000"/>
            <a:headEnd/>
            <a:tailEnd/>
          </a:ln>
        </p:spPr>
      </p:pic>
      <p:sp>
        <p:nvSpPr>
          <p:cNvPr id="55299" name="TextBox 2"/>
          <p:cNvSpPr txBox="1">
            <a:spLocks noChangeArrowheads="1"/>
          </p:cNvSpPr>
          <p:nvPr/>
        </p:nvSpPr>
        <p:spPr bwMode="auto">
          <a:xfrm>
            <a:off x="1725613" y="5867400"/>
            <a:ext cx="5673725" cy="366713"/>
          </a:xfrm>
          <a:prstGeom prst="rect">
            <a:avLst/>
          </a:prstGeom>
          <a:noFill/>
          <a:ln w="9525">
            <a:noFill/>
            <a:miter lim="800000"/>
            <a:headEnd/>
            <a:tailEnd/>
          </a:ln>
        </p:spPr>
        <p:txBody>
          <a:bodyPr>
            <a:spAutoFit/>
          </a:bodyPr>
          <a:lstStyle/>
          <a:p>
            <a:pPr algn="ctr"/>
            <a:r>
              <a:rPr lang="en-US"/>
              <a:t>One-Stop Website: Solar America City – Portland, OR</a:t>
            </a:r>
          </a:p>
        </p:txBody>
      </p:sp>
      <p:sp>
        <p:nvSpPr>
          <p:cNvPr id="55300" name="Rectangle 30"/>
          <p:cNvSpPr txBox="1">
            <a:spLocks/>
          </p:cNvSpPr>
          <p:nvPr/>
        </p:nvSpPr>
        <p:spPr bwMode="auto">
          <a:xfrm>
            <a:off x="249238" y="914400"/>
            <a:ext cx="8537575" cy="1143000"/>
          </a:xfrm>
          <a:prstGeom prst="rect">
            <a:avLst/>
          </a:prstGeom>
          <a:noFill/>
          <a:ln w="9525">
            <a:noFill/>
            <a:miter lim="800000"/>
            <a:headEnd/>
            <a:tailEnd/>
          </a:ln>
        </p:spPr>
        <p:txBody>
          <a:bodyPr anchor="ctr"/>
          <a:lstStyle/>
          <a:p>
            <a:pPr algn="ctr"/>
            <a:r>
              <a:rPr lang="en-US" sz="4400" b="1">
                <a:solidFill>
                  <a:schemeClr val="tx2"/>
                </a:solidFill>
                <a:latin typeface="Calibri" pitchFamily="34" charset="0"/>
              </a:rPr>
              <a:t>Execute: </a:t>
            </a:r>
            <a:r>
              <a:rPr lang="en-US" sz="4400">
                <a:solidFill>
                  <a:schemeClr val="tx2"/>
                </a:solidFill>
                <a:latin typeface="Calibri" pitchFamily="34" charset="0"/>
              </a:rPr>
              <a:t>Portland, OR</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p:cNvPicPr>
          <p:nvPr/>
        </p:nvPicPr>
        <p:blipFill>
          <a:blip r:embed="rId3"/>
          <a:srcRect/>
          <a:stretch>
            <a:fillRect/>
          </a:stretch>
        </p:blipFill>
        <p:spPr bwMode="auto">
          <a:xfrm>
            <a:off x="1762125" y="2065338"/>
            <a:ext cx="5451475" cy="3556000"/>
          </a:xfrm>
          <a:prstGeom prst="rect">
            <a:avLst/>
          </a:prstGeom>
          <a:noFill/>
          <a:ln w="9525">
            <a:noFill/>
            <a:miter lim="800000"/>
            <a:headEnd/>
            <a:tailEnd/>
          </a:ln>
        </p:spPr>
      </p:pic>
      <p:sp>
        <p:nvSpPr>
          <p:cNvPr id="56323" name="TextBox 3"/>
          <p:cNvSpPr txBox="1">
            <a:spLocks noChangeArrowheads="1"/>
          </p:cNvSpPr>
          <p:nvPr/>
        </p:nvSpPr>
        <p:spPr bwMode="auto">
          <a:xfrm>
            <a:off x="1538288" y="5621338"/>
            <a:ext cx="5962650" cy="366712"/>
          </a:xfrm>
          <a:prstGeom prst="rect">
            <a:avLst/>
          </a:prstGeom>
          <a:noFill/>
          <a:ln w="9525">
            <a:noFill/>
            <a:miter lim="800000"/>
            <a:headEnd/>
            <a:tailEnd/>
          </a:ln>
        </p:spPr>
        <p:txBody>
          <a:bodyPr wrap="none">
            <a:spAutoFit/>
          </a:bodyPr>
          <a:lstStyle/>
          <a:p>
            <a:pPr algn="ctr"/>
            <a:r>
              <a:rPr lang="en-US"/>
              <a:t>Solar Now! University. Solar America City – Portland, OR</a:t>
            </a:r>
          </a:p>
        </p:txBody>
      </p:sp>
      <p:sp>
        <p:nvSpPr>
          <p:cNvPr id="56324" name="Rectangle 30"/>
          <p:cNvSpPr txBox="1">
            <a:spLocks/>
          </p:cNvSpPr>
          <p:nvPr/>
        </p:nvSpPr>
        <p:spPr bwMode="auto">
          <a:xfrm>
            <a:off x="128588" y="922338"/>
            <a:ext cx="8537575" cy="1143000"/>
          </a:xfrm>
          <a:prstGeom prst="rect">
            <a:avLst/>
          </a:prstGeom>
          <a:noFill/>
          <a:ln w="9525">
            <a:noFill/>
            <a:miter lim="800000"/>
            <a:headEnd/>
            <a:tailEnd/>
          </a:ln>
        </p:spPr>
        <p:txBody>
          <a:bodyPr anchor="ctr"/>
          <a:lstStyle/>
          <a:p>
            <a:pPr algn="ctr"/>
            <a:r>
              <a:rPr lang="en-US" sz="4400" b="1">
                <a:solidFill>
                  <a:schemeClr val="tx2"/>
                </a:solidFill>
                <a:latin typeface="Calibri" pitchFamily="34" charset="0"/>
              </a:rPr>
              <a:t>Execute: </a:t>
            </a:r>
            <a:r>
              <a:rPr lang="en-US" sz="4400">
                <a:solidFill>
                  <a:schemeClr val="tx2"/>
                </a:solidFill>
                <a:latin typeface="Calibri" pitchFamily="34" charset="0"/>
              </a:rPr>
              <a:t>Portland, OR</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363538" y="1068388"/>
            <a:ext cx="8229600" cy="1143000"/>
          </a:xfrm>
        </p:spPr>
        <p:txBody>
          <a:bodyPr/>
          <a:lstStyle/>
          <a:p>
            <a:pPr eaLnBrk="1" hangingPunct="1"/>
            <a:r>
              <a:rPr lang="en-US" sz="4000" b="1" smtClean="0"/>
              <a:t>Execute:  </a:t>
            </a:r>
            <a:r>
              <a:rPr lang="en-US" sz="4000" smtClean="0"/>
              <a:t>Marin County, CA</a:t>
            </a:r>
          </a:p>
        </p:txBody>
      </p:sp>
      <p:sp>
        <p:nvSpPr>
          <p:cNvPr id="57347" name="Text Placeholder 2"/>
          <p:cNvSpPr>
            <a:spLocks noGrp="1"/>
          </p:cNvSpPr>
          <p:nvPr>
            <p:ph type="body" sz="half" idx="4294967295"/>
          </p:nvPr>
        </p:nvSpPr>
        <p:spPr>
          <a:xfrm>
            <a:off x="1974850" y="5767388"/>
            <a:ext cx="5422900" cy="787400"/>
          </a:xfrm>
        </p:spPr>
        <p:txBody>
          <a:bodyPr/>
          <a:lstStyle/>
          <a:p>
            <a:pPr eaLnBrk="1" hangingPunct="1">
              <a:buFont typeface="Arial" pitchFamily="34" charset="0"/>
              <a:buNone/>
            </a:pPr>
            <a:r>
              <a:rPr lang="en-US" sz="1800" smtClean="0">
                <a:latin typeface="Arial Unicode MS" pitchFamily="34" charset="-128"/>
              </a:rPr>
              <a:t>http://www.youtube.com/watch?v=HLHlzLVY9gA</a:t>
            </a:r>
          </a:p>
        </p:txBody>
      </p:sp>
      <p:pic>
        <p:nvPicPr>
          <p:cNvPr id="55301" name="Marin County  CA Solar Program.wmv">
            <a:hlinkClick r:id="" action="ppaction://media"/>
          </p:cNvPr>
          <p:cNvPicPr>
            <a:picLocks noRot="1" noChangeAspect="1" noChangeArrowheads="1"/>
          </p:cNvPicPr>
          <p:nvPr>
            <a:videoFile r:link="rId1"/>
          </p:nvPr>
        </p:nvPicPr>
        <p:blipFill>
          <a:blip r:embed="rId4"/>
          <a:srcRect/>
          <a:stretch>
            <a:fillRect/>
          </a:stretch>
        </p:blipFill>
        <p:spPr bwMode="auto">
          <a:xfrm>
            <a:off x="1308100" y="2017713"/>
            <a:ext cx="6554788" cy="3692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3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5301"/>
                                        </p:tgtEl>
                                      </p:cBhvr>
                                    </p:cmd>
                                  </p:childTnLst>
                                </p:cTn>
                              </p:par>
                            </p:childTnLst>
                          </p:cTn>
                        </p:par>
                      </p:childTnLst>
                    </p:cTn>
                  </p:par>
                </p:childTnLst>
              </p:cTn>
              <p:nextCondLst>
                <p:cond evt="onClick" delay="0">
                  <p:tgtEl>
                    <p:spTgt spid="55301"/>
                  </p:tgtEl>
                </p:cond>
              </p:nextCondLst>
            </p:seq>
            <p:video>
              <p:cMediaNode>
                <p:cTn id="7" fill="hold" display="0">
                  <p:stCondLst>
                    <p:cond delay="indefinite"/>
                  </p:stCondLst>
                  <p:endCondLst>
                    <p:cond evt="onNext" delay="0">
                      <p:tgtEl>
                        <p:sldTgt/>
                      </p:tgtEl>
                    </p:cond>
                    <p:cond evt="onPrev" delay="0">
                      <p:tgtEl>
                        <p:sldTgt/>
                      </p:tgtEl>
                    </p:cond>
                  </p:endCondLst>
                </p:cTn>
                <p:tgtEl>
                  <p:spTgt spid="55301"/>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0"/>
          <p:cNvSpPr txBox="1">
            <a:spLocks/>
          </p:cNvSpPr>
          <p:nvPr/>
        </p:nvSpPr>
        <p:spPr bwMode="auto">
          <a:xfrm>
            <a:off x="174625" y="1246188"/>
            <a:ext cx="8537575" cy="947737"/>
          </a:xfrm>
          <a:prstGeom prst="rect">
            <a:avLst/>
          </a:prstGeom>
          <a:noFill/>
          <a:ln w="9525">
            <a:noFill/>
            <a:miter lim="800000"/>
            <a:headEnd/>
            <a:tailEnd/>
          </a:ln>
        </p:spPr>
        <p:txBody>
          <a:bodyPr anchor="ctr"/>
          <a:lstStyle/>
          <a:p>
            <a:pPr algn="ctr"/>
            <a:r>
              <a:rPr lang="en-US" sz="4400">
                <a:solidFill>
                  <a:schemeClr val="tx2"/>
                </a:solidFill>
                <a:latin typeface="Calibri" pitchFamily="34" charset="0"/>
              </a:rPr>
              <a:t>Regional Coordination and Standardization is the Solution!</a:t>
            </a:r>
            <a:endParaRPr lang="en-US" sz="4400" i="1">
              <a:solidFill>
                <a:schemeClr val="tx2"/>
              </a:solidFill>
              <a:latin typeface="Calibri" pitchFamily="34" charset="0"/>
            </a:endParaRPr>
          </a:p>
        </p:txBody>
      </p:sp>
      <p:pic>
        <p:nvPicPr>
          <p:cNvPr id="58371" name="Picture 2" descr="PermitMap.JPG"/>
          <p:cNvPicPr>
            <a:picLocks noChangeAspect="1"/>
          </p:cNvPicPr>
          <p:nvPr/>
        </p:nvPicPr>
        <p:blipFill>
          <a:blip r:embed="rId3"/>
          <a:srcRect/>
          <a:stretch>
            <a:fillRect/>
          </a:stretch>
        </p:blipFill>
        <p:spPr bwMode="auto">
          <a:xfrm>
            <a:off x="1408113" y="2314575"/>
            <a:ext cx="6219825" cy="3703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0"/>
          <p:cNvSpPr txBox="1">
            <a:spLocks/>
          </p:cNvSpPr>
          <p:nvPr/>
        </p:nvSpPr>
        <p:spPr bwMode="auto">
          <a:xfrm>
            <a:off x="174625" y="1246188"/>
            <a:ext cx="8537575" cy="947737"/>
          </a:xfrm>
          <a:prstGeom prst="rect">
            <a:avLst/>
          </a:prstGeom>
          <a:noFill/>
          <a:ln w="9525">
            <a:noFill/>
            <a:miter lim="800000"/>
            <a:headEnd/>
            <a:tailEnd/>
          </a:ln>
        </p:spPr>
        <p:txBody>
          <a:bodyPr anchor="ctr"/>
          <a:lstStyle/>
          <a:p>
            <a:pPr algn="ctr"/>
            <a:r>
              <a:rPr lang="en-US" sz="4400">
                <a:solidFill>
                  <a:schemeClr val="tx2"/>
                </a:solidFill>
                <a:latin typeface="Calibri" pitchFamily="34" charset="0"/>
              </a:rPr>
              <a:t>Regional Coordination and Standardization is the Solution!</a:t>
            </a:r>
            <a:endParaRPr lang="en-US" sz="4400" i="1">
              <a:solidFill>
                <a:schemeClr val="tx2"/>
              </a:solidFill>
              <a:latin typeface="Calibri" pitchFamily="34" charset="0"/>
            </a:endParaRPr>
          </a:p>
        </p:txBody>
      </p:sp>
      <p:pic>
        <p:nvPicPr>
          <p:cNvPr id="59395" name="Picture 2" descr="PermitMap.JPG"/>
          <p:cNvPicPr>
            <a:picLocks noChangeAspect="1"/>
          </p:cNvPicPr>
          <p:nvPr/>
        </p:nvPicPr>
        <p:blipFill>
          <a:blip r:embed="rId3"/>
          <a:srcRect/>
          <a:stretch>
            <a:fillRect/>
          </a:stretch>
        </p:blipFill>
        <p:spPr bwMode="auto">
          <a:xfrm>
            <a:off x="1408113" y="2314575"/>
            <a:ext cx="6219825" cy="3703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p:cNvSpPr>
          <p:nvPr/>
        </p:nvSpPr>
        <p:spPr bwMode="auto">
          <a:xfrm>
            <a:off x="339725" y="2543175"/>
            <a:ext cx="8537575" cy="1143000"/>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Case Study: Regional Education</a:t>
            </a:r>
            <a:endParaRPr lang="en-US" sz="4400" dirty="0">
              <a:solidFill>
                <a:schemeClr val="tx2"/>
              </a:solidFill>
              <a:latin typeface="+mj-lt"/>
              <a:ea typeface="+mj-ea"/>
              <a:cs typeface="+mj-cs"/>
            </a:endParaRPr>
          </a:p>
          <a:p>
            <a:pPr algn="ctr">
              <a:defRPr/>
            </a:pPr>
            <a:r>
              <a:rPr lang="en-US" sz="4400" dirty="0">
                <a:solidFill>
                  <a:schemeClr val="tx2"/>
                </a:solidFill>
                <a:latin typeface="+mj-lt"/>
                <a:ea typeface="+mj-ea"/>
                <a:cs typeface="+mj-cs"/>
              </a:rPr>
              <a:t>Denver Regional Council of </a:t>
            </a:r>
            <a:r>
              <a:rPr lang="en-US" sz="4400" dirty="0" err="1">
                <a:solidFill>
                  <a:schemeClr val="tx2"/>
                </a:solidFill>
                <a:latin typeface="+mj-lt"/>
                <a:ea typeface="+mj-ea"/>
                <a:cs typeface="+mj-cs"/>
              </a:rPr>
              <a:t>Gov’ts</a:t>
            </a:r>
            <a:endParaRPr lang="en-US" sz="4400" dirty="0">
              <a:solidFill>
                <a:schemeClr val="tx2"/>
              </a:solidFill>
              <a:latin typeface="+mj-lt"/>
              <a:ea typeface="+mj-ea"/>
              <a:cs typeface="+mj-cs"/>
            </a:endParaRPr>
          </a:p>
          <a:p>
            <a:pPr algn="ctr">
              <a:defRPr/>
            </a:pPr>
            <a:endParaRPr lang="en-US" sz="4400" dirty="0">
              <a:solidFill>
                <a:schemeClr val="tx2"/>
              </a:solidFill>
              <a:latin typeface="+mj-lt"/>
              <a:ea typeface="+mj-ea"/>
              <a:cs typeface="+mj-cs"/>
            </a:endParaRPr>
          </a:p>
          <a:p>
            <a:pPr algn="ctr">
              <a:defRPr/>
            </a:pPr>
            <a:endParaRPr lang="en-US" sz="4400" dirty="0">
              <a:solidFill>
                <a:schemeClr val="tx2"/>
              </a:solidFill>
              <a:latin typeface="+mj-lt"/>
              <a:ea typeface="+mj-ea"/>
              <a:cs typeface="+mj-cs"/>
            </a:endParaRPr>
          </a:p>
          <a:p>
            <a:pPr algn="ctr">
              <a:defRPr/>
            </a:pPr>
            <a:endParaRPr lang="en-US" sz="4400" dirty="0">
              <a:solidFill>
                <a:schemeClr val="tx2"/>
              </a:solidFill>
              <a:latin typeface="+mj-lt"/>
              <a:ea typeface="+mj-ea"/>
              <a:cs typeface="+mj-cs"/>
            </a:endParaRPr>
          </a:p>
          <a:p>
            <a:pPr algn="ctr">
              <a:defRPr/>
            </a:pPr>
            <a:r>
              <a:rPr lang="en-US" sz="4400" dirty="0">
                <a:solidFill>
                  <a:schemeClr val="tx2"/>
                </a:solidFill>
                <a:latin typeface="+mj-lt"/>
                <a:ea typeface="+mj-ea"/>
                <a:cs typeface="+mj-cs"/>
              </a:rPr>
              <a:t> </a:t>
            </a:r>
          </a:p>
        </p:txBody>
      </p:sp>
      <p:sp>
        <p:nvSpPr>
          <p:cNvPr id="60419" name="Rectangle 4"/>
          <p:cNvSpPr>
            <a:spLocks noChangeArrowheads="1"/>
          </p:cNvSpPr>
          <p:nvPr/>
        </p:nvSpPr>
        <p:spPr bwMode="auto">
          <a:xfrm>
            <a:off x="2822575" y="5289550"/>
            <a:ext cx="4054475" cy="369888"/>
          </a:xfrm>
          <a:prstGeom prst="rect">
            <a:avLst/>
          </a:prstGeom>
          <a:noFill/>
          <a:ln w="9525">
            <a:noFill/>
            <a:miter lim="800000"/>
            <a:headEnd/>
            <a:tailEnd/>
          </a:ln>
        </p:spPr>
        <p:txBody>
          <a:bodyPr>
            <a:spAutoFit/>
          </a:bodyPr>
          <a:lstStyle/>
          <a:p>
            <a:r>
              <a:rPr lang="en-US"/>
              <a:t>http://solarmap.drcog.org/</a:t>
            </a:r>
          </a:p>
        </p:txBody>
      </p:sp>
      <p:pic>
        <p:nvPicPr>
          <p:cNvPr id="60420" name="Picture 5" descr="SolarMap DRCOG.JPG"/>
          <p:cNvPicPr>
            <a:picLocks noChangeAspect="1"/>
          </p:cNvPicPr>
          <p:nvPr/>
        </p:nvPicPr>
        <p:blipFill>
          <a:blip r:embed="rId3"/>
          <a:srcRect/>
          <a:stretch>
            <a:fillRect/>
          </a:stretch>
        </p:blipFill>
        <p:spPr bwMode="auto">
          <a:xfrm>
            <a:off x="1625600" y="2557463"/>
            <a:ext cx="5937250" cy="348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p:cNvSpPr>
          <p:nvPr/>
        </p:nvSpPr>
        <p:spPr bwMode="auto">
          <a:xfrm>
            <a:off x="339725" y="2543175"/>
            <a:ext cx="8537575" cy="1143000"/>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Case Study: Regional Education</a:t>
            </a:r>
            <a:endParaRPr lang="en-US" sz="4400" dirty="0">
              <a:solidFill>
                <a:schemeClr val="tx2"/>
              </a:solidFill>
              <a:latin typeface="+mj-lt"/>
              <a:ea typeface="+mj-ea"/>
              <a:cs typeface="+mj-cs"/>
            </a:endParaRPr>
          </a:p>
          <a:p>
            <a:pPr algn="ctr">
              <a:defRPr/>
            </a:pPr>
            <a:r>
              <a:rPr lang="en-US" sz="4400" dirty="0">
                <a:solidFill>
                  <a:schemeClr val="tx2"/>
                </a:solidFill>
                <a:latin typeface="+mj-lt"/>
                <a:ea typeface="+mj-ea"/>
                <a:cs typeface="+mj-cs"/>
              </a:rPr>
              <a:t>Denver Regional Council of </a:t>
            </a:r>
            <a:r>
              <a:rPr lang="en-US" sz="4400" dirty="0" err="1">
                <a:solidFill>
                  <a:schemeClr val="tx2"/>
                </a:solidFill>
                <a:latin typeface="+mj-lt"/>
                <a:ea typeface="+mj-ea"/>
                <a:cs typeface="+mj-cs"/>
              </a:rPr>
              <a:t>Gov’ts</a:t>
            </a:r>
            <a:endParaRPr lang="en-US" sz="4400" dirty="0">
              <a:solidFill>
                <a:schemeClr val="tx2"/>
              </a:solidFill>
              <a:latin typeface="+mj-lt"/>
              <a:ea typeface="+mj-ea"/>
              <a:cs typeface="+mj-cs"/>
            </a:endParaRPr>
          </a:p>
          <a:p>
            <a:pPr algn="ctr">
              <a:defRPr/>
            </a:pPr>
            <a:endParaRPr lang="en-US" sz="4400" dirty="0">
              <a:solidFill>
                <a:schemeClr val="tx2"/>
              </a:solidFill>
              <a:latin typeface="+mj-lt"/>
              <a:ea typeface="+mj-ea"/>
              <a:cs typeface="+mj-cs"/>
            </a:endParaRPr>
          </a:p>
          <a:p>
            <a:pPr algn="ctr">
              <a:defRPr/>
            </a:pPr>
            <a:endParaRPr lang="en-US" sz="4400" dirty="0">
              <a:solidFill>
                <a:schemeClr val="tx2"/>
              </a:solidFill>
              <a:latin typeface="+mj-lt"/>
              <a:ea typeface="+mj-ea"/>
              <a:cs typeface="+mj-cs"/>
            </a:endParaRPr>
          </a:p>
          <a:p>
            <a:pPr algn="ctr">
              <a:defRPr/>
            </a:pPr>
            <a:endParaRPr lang="en-US" sz="4400" dirty="0">
              <a:solidFill>
                <a:schemeClr val="tx2"/>
              </a:solidFill>
              <a:latin typeface="+mj-lt"/>
              <a:ea typeface="+mj-ea"/>
              <a:cs typeface="+mj-cs"/>
            </a:endParaRPr>
          </a:p>
          <a:p>
            <a:pPr algn="ctr">
              <a:defRPr/>
            </a:pPr>
            <a:r>
              <a:rPr lang="en-US" sz="4400" dirty="0">
                <a:solidFill>
                  <a:schemeClr val="tx2"/>
                </a:solidFill>
                <a:latin typeface="+mj-lt"/>
                <a:ea typeface="+mj-ea"/>
                <a:cs typeface="+mj-cs"/>
              </a:rPr>
              <a:t> </a:t>
            </a:r>
          </a:p>
        </p:txBody>
      </p:sp>
      <p:sp>
        <p:nvSpPr>
          <p:cNvPr id="61443" name="Rectangle 4"/>
          <p:cNvSpPr>
            <a:spLocks noChangeArrowheads="1"/>
          </p:cNvSpPr>
          <p:nvPr/>
        </p:nvSpPr>
        <p:spPr bwMode="auto">
          <a:xfrm>
            <a:off x="2822575" y="5289550"/>
            <a:ext cx="4054475" cy="369888"/>
          </a:xfrm>
          <a:prstGeom prst="rect">
            <a:avLst/>
          </a:prstGeom>
          <a:noFill/>
          <a:ln w="9525">
            <a:noFill/>
            <a:miter lim="800000"/>
            <a:headEnd/>
            <a:tailEnd/>
          </a:ln>
        </p:spPr>
        <p:txBody>
          <a:bodyPr>
            <a:spAutoFit/>
          </a:bodyPr>
          <a:lstStyle/>
          <a:p>
            <a:r>
              <a:rPr lang="en-US"/>
              <a:t>http://solarmap.drcog.org/</a:t>
            </a:r>
          </a:p>
        </p:txBody>
      </p:sp>
      <p:pic>
        <p:nvPicPr>
          <p:cNvPr id="61444" name="Picture 5" descr="SolarMap DRCOG.JPG"/>
          <p:cNvPicPr>
            <a:picLocks noChangeAspect="1"/>
          </p:cNvPicPr>
          <p:nvPr/>
        </p:nvPicPr>
        <p:blipFill>
          <a:blip r:embed="rId3"/>
          <a:srcRect/>
          <a:stretch>
            <a:fillRect/>
          </a:stretch>
        </p:blipFill>
        <p:spPr bwMode="auto">
          <a:xfrm>
            <a:off x="1625600" y="2557463"/>
            <a:ext cx="5937250" cy="348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296863" y="1127125"/>
            <a:ext cx="8229600" cy="939800"/>
          </a:xfrm>
        </p:spPr>
        <p:txBody>
          <a:bodyPr/>
          <a:lstStyle/>
          <a:p>
            <a:pPr eaLnBrk="1" hangingPunct="1"/>
            <a:r>
              <a:rPr lang="en-US" smtClean="0"/>
              <a:t>Workshop Agenda</a:t>
            </a:r>
          </a:p>
        </p:txBody>
      </p:sp>
      <p:sp>
        <p:nvSpPr>
          <p:cNvPr id="7171" name="Rectangle 3"/>
          <p:cNvSpPr>
            <a:spLocks noGrp="1"/>
          </p:cNvSpPr>
          <p:nvPr>
            <p:ph type="body" idx="1"/>
          </p:nvPr>
        </p:nvSpPr>
        <p:spPr>
          <a:xfrm>
            <a:off x="457200" y="2066925"/>
            <a:ext cx="8229600" cy="3559175"/>
          </a:xfrm>
        </p:spPr>
        <p:txBody>
          <a:bodyPr/>
          <a:lstStyle/>
          <a:p>
            <a:pPr eaLnBrk="1" hangingPunct="1">
              <a:lnSpc>
                <a:spcPct val="90000"/>
              </a:lnSpc>
            </a:pPr>
            <a:r>
              <a:rPr lang="en-US" sz="2400" smtClean="0"/>
              <a:t>Introduction</a:t>
            </a:r>
          </a:p>
          <a:p>
            <a:pPr eaLnBrk="1" hangingPunct="1">
              <a:lnSpc>
                <a:spcPct val="90000"/>
              </a:lnSpc>
            </a:pPr>
            <a:r>
              <a:rPr lang="en-US" sz="2400" smtClean="0"/>
              <a:t>Session I – Solar: Dispelling the Myths and Identifying Opportunities  (9:15-10:15)</a:t>
            </a:r>
          </a:p>
          <a:p>
            <a:pPr eaLnBrk="1" hangingPunct="1">
              <a:lnSpc>
                <a:spcPct val="90000"/>
              </a:lnSpc>
            </a:pPr>
            <a:r>
              <a:rPr lang="en-US" sz="2400" smtClean="0"/>
              <a:t>Session 2 – Creating Value for Your Region with Solar Energy (10:30-11:30)</a:t>
            </a:r>
          </a:p>
          <a:p>
            <a:pPr eaLnBrk="1" hangingPunct="1">
              <a:lnSpc>
                <a:spcPct val="90000"/>
              </a:lnSpc>
            </a:pPr>
            <a:r>
              <a:rPr lang="en-US" sz="2400" smtClean="0"/>
              <a:t>Lunch (with keynote)</a:t>
            </a:r>
          </a:p>
          <a:p>
            <a:pPr eaLnBrk="1" hangingPunct="1">
              <a:lnSpc>
                <a:spcPct val="90000"/>
              </a:lnSpc>
            </a:pPr>
            <a:r>
              <a:rPr lang="en-US" sz="2400" smtClean="0"/>
              <a:t>Session 3 – Regional Solar Energy Best Practices: Panel Session (2:00-3:00)</a:t>
            </a:r>
          </a:p>
          <a:p>
            <a:pPr eaLnBrk="1" hangingPunct="1">
              <a:lnSpc>
                <a:spcPct val="90000"/>
              </a:lnSpc>
            </a:pPr>
            <a:r>
              <a:rPr lang="en-US" sz="2400" smtClean="0"/>
              <a:t>Solar Tour (3:00-6:00)</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p:cNvSpPr>
          <p:nvPr/>
        </p:nvSpPr>
        <p:spPr bwMode="auto">
          <a:xfrm>
            <a:off x="-100013" y="1319213"/>
            <a:ext cx="9491663" cy="1143000"/>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Case Study: Regional Installations</a:t>
            </a:r>
            <a:endParaRPr lang="en-US" sz="4400" dirty="0">
              <a:solidFill>
                <a:schemeClr val="tx2"/>
              </a:solidFill>
              <a:latin typeface="+mj-lt"/>
              <a:ea typeface="+mj-ea"/>
              <a:cs typeface="+mj-cs"/>
            </a:endParaRPr>
          </a:p>
          <a:p>
            <a:pPr algn="ctr">
              <a:defRPr/>
            </a:pPr>
            <a:r>
              <a:rPr lang="en-US" sz="4400" dirty="0">
                <a:solidFill>
                  <a:schemeClr val="tx2"/>
                </a:solidFill>
                <a:latin typeface="+mj-lt"/>
                <a:ea typeface="+mj-ea"/>
                <a:cs typeface="+mj-cs"/>
              </a:rPr>
              <a:t>Merrimack Valley Planning Commission</a:t>
            </a:r>
          </a:p>
        </p:txBody>
      </p:sp>
      <p:pic>
        <p:nvPicPr>
          <p:cNvPr id="62467" name="Picture 3" descr="MVPC Home Page.JPG"/>
          <p:cNvPicPr>
            <a:picLocks noChangeAspect="1"/>
          </p:cNvPicPr>
          <p:nvPr/>
        </p:nvPicPr>
        <p:blipFill>
          <a:blip r:embed="rId3"/>
          <a:srcRect/>
          <a:stretch>
            <a:fillRect/>
          </a:stretch>
        </p:blipFill>
        <p:spPr bwMode="auto">
          <a:xfrm>
            <a:off x="1743075" y="2505075"/>
            <a:ext cx="5772150" cy="353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p:cNvSpPr>
          <p:nvPr/>
        </p:nvSpPr>
        <p:spPr bwMode="auto">
          <a:xfrm>
            <a:off x="-100013" y="1319213"/>
            <a:ext cx="9491663" cy="1143000"/>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Case Study: Regional Installations</a:t>
            </a:r>
            <a:endParaRPr lang="en-US" sz="4400" dirty="0">
              <a:solidFill>
                <a:schemeClr val="tx2"/>
              </a:solidFill>
              <a:latin typeface="+mj-lt"/>
              <a:ea typeface="+mj-ea"/>
              <a:cs typeface="+mj-cs"/>
            </a:endParaRPr>
          </a:p>
          <a:p>
            <a:pPr algn="ctr">
              <a:defRPr/>
            </a:pPr>
            <a:r>
              <a:rPr lang="en-US" sz="4400" dirty="0">
                <a:solidFill>
                  <a:schemeClr val="tx2"/>
                </a:solidFill>
                <a:latin typeface="+mj-lt"/>
                <a:ea typeface="+mj-ea"/>
                <a:cs typeface="+mj-cs"/>
              </a:rPr>
              <a:t>Merrimack Valley Planning Commission</a:t>
            </a:r>
          </a:p>
        </p:txBody>
      </p:sp>
      <p:pic>
        <p:nvPicPr>
          <p:cNvPr id="63491" name="Picture 3" descr="MVPC Home Page.JPG"/>
          <p:cNvPicPr>
            <a:picLocks noChangeAspect="1"/>
          </p:cNvPicPr>
          <p:nvPr/>
        </p:nvPicPr>
        <p:blipFill>
          <a:blip r:embed="rId3"/>
          <a:srcRect/>
          <a:stretch>
            <a:fillRect/>
          </a:stretch>
        </p:blipFill>
        <p:spPr bwMode="auto">
          <a:xfrm>
            <a:off x="1743075" y="2505075"/>
            <a:ext cx="5772150" cy="353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p:cNvSpPr>
          <p:nvPr/>
        </p:nvSpPr>
        <p:spPr bwMode="auto">
          <a:xfrm>
            <a:off x="0" y="1123950"/>
            <a:ext cx="8839200" cy="1582738"/>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Case Study: Regional Manufacturing</a:t>
            </a:r>
          </a:p>
          <a:p>
            <a:pPr algn="ctr">
              <a:defRPr/>
            </a:pPr>
            <a:r>
              <a:rPr lang="en-US" sz="4400" dirty="0">
                <a:solidFill>
                  <a:schemeClr val="tx2"/>
                </a:solidFill>
                <a:latin typeface="+mj-lt"/>
                <a:ea typeface="+mj-ea"/>
                <a:cs typeface="+mj-cs"/>
              </a:rPr>
              <a:t>Metro Milwaukee</a:t>
            </a:r>
          </a:p>
        </p:txBody>
      </p:sp>
      <p:pic>
        <p:nvPicPr>
          <p:cNvPr id="64515" name="Picture 3" descr="Solar Hot Water Business Council.jpg"/>
          <p:cNvPicPr>
            <a:picLocks noChangeAspect="1"/>
          </p:cNvPicPr>
          <p:nvPr/>
        </p:nvPicPr>
        <p:blipFill>
          <a:blip r:embed="rId3"/>
          <a:srcRect/>
          <a:stretch>
            <a:fillRect/>
          </a:stretch>
        </p:blipFill>
        <p:spPr bwMode="auto">
          <a:xfrm>
            <a:off x="1892300" y="2606675"/>
            <a:ext cx="5303838" cy="348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457200" y="1343025"/>
            <a:ext cx="8229600" cy="914400"/>
          </a:xfrm>
        </p:spPr>
        <p:txBody>
          <a:bodyPr/>
          <a:lstStyle/>
          <a:p>
            <a:pPr eaLnBrk="1" hangingPunct="1"/>
            <a:r>
              <a:rPr lang="en-US" smtClean="0"/>
              <a:t>Manufacturing Report </a:t>
            </a:r>
            <a:br>
              <a:rPr lang="en-US" smtClean="0"/>
            </a:br>
            <a:r>
              <a:rPr lang="en-US" smtClean="0"/>
              <a:t>Analyzed 8 Criteria</a:t>
            </a:r>
          </a:p>
        </p:txBody>
      </p:sp>
      <p:sp>
        <p:nvSpPr>
          <p:cNvPr id="65539" name="Content Placeholder 2"/>
          <p:cNvSpPr>
            <a:spLocks noGrp="1"/>
          </p:cNvSpPr>
          <p:nvPr>
            <p:ph idx="4294967295"/>
          </p:nvPr>
        </p:nvSpPr>
        <p:spPr>
          <a:xfrm>
            <a:off x="0" y="6035675"/>
            <a:ext cx="8058150" cy="373063"/>
          </a:xfrm>
        </p:spPr>
        <p:txBody>
          <a:bodyPr/>
          <a:lstStyle/>
          <a:p>
            <a:pPr eaLnBrk="1" hangingPunct="1">
              <a:lnSpc>
                <a:spcPct val="80000"/>
              </a:lnSpc>
              <a:buClr>
                <a:schemeClr val="accent2"/>
              </a:buClr>
              <a:buFont typeface="Georgia" pitchFamily="18" charset="0"/>
              <a:buNone/>
            </a:pPr>
            <a:r>
              <a:rPr lang="en-US" sz="1200" smtClean="0">
                <a:latin typeface="Arial" pitchFamily="34" charset="0"/>
                <a:cs typeface="Arial" pitchFamily="34" charset="0"/>
              </a:rPr>
              <a:t>Source: </a:t>
            </a:r>
            <a:r>
              <a:rPr lang="en-US" sz="1200" i="1" smtClean="0">
                <a:latin typeface="Arial" pitchFamily="34" charset="0"/>
                <a:cs typeface="Arial" pitchFamily="34" charset="0"/>
              </a:rPr>
              <a:t>Solar Products Manufacturing in Milwaukee. </a:t>
            </a:r>
            <a:r>
              <a:rPr lang="en-US" sz="1200" smtClean="0">
                <a:latin typeface="Arial" pitchFamily="34" charset="0"/>
                <a:cs typeface="Arial" pitchFamily="34" charset="0"/>
              </a:rPr>
              <a:t>CH2MHill, July 2009</a:t>
            </a:r>
            <a:r>
              <a:rPr lang="en-US" sz="1200" i="1" smtClean="0">
                <a:latin typeface="Arial" pitchFamily="34" charset="0"/>
                <a:cs typeface="Arial" pitchFamily="34" charset="0"/>
              </a:rPr>
              <a:t>.</a:t>
            </a:r>
          </a:p>
          <a:p>
            <a:pPr eaLnBrk="1" hangingPunct="1">
              <a:lnSpc>
                <a:spcPct val="80000"/>
              </a:lnSpc>
              <a:buClr>
                <a:schemeClr val="accent2"/>
              </a:buClr>
              <a:buFont typeface="Georgia" pitchFamily="18" charset="0"/>
              <a:buChar char="•"/>
            </a:pPr>
            <a:endParaRPr lang="en-US" sz="1200" smtClean="0">
              <a:latin typeface="Arial" pitchFamily="34" charset="0"/>
              <a:cs typeface="Arial" pitchFamily="34" charset="0"/>
            </a:endParaRPr>
          </a:p>
          <a:p>
            <a:pPr eaLnBrk="1" hangingPunct="1">
              <a:lnSpc>
                <a:spcPct val="80000"/>
              </a:lnSpc>
              <a:buFont typeface="Georgia" pitchFamily="18" charset="0"/>
              <a:buChar char="•"/>
            </a:pPr>
            <a:endParaRPr lang="en-US" sz="2200" smtClean="0"/>
          </a:p>
        </p:txBody>
      </p:sp>
      <p:graphicFrame>
        <p:nvGraphicFramePr>
          <p:cNvPr id="2" name="Diagram 1"/>
          <p:cNvGraphicFramePr/>
          <p:nvPr/>
        </p:nvGraphicFramePr>
        <p:xfrm>
          <a:off x="723900" y="2495550"/>
          <a:ext cx="7791450" cy="3322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304800" y="762000"/>
            <a:ext cx="8382000" cy="1143000"/>
          </a:xfrm>
        </p:spPr>
        <p:txBody>
          <a:bodyPr/>
          <a:lstStyle/>
          <a:p>
            <a:pPr eaLnBrk="1" hangingPunct="1"/>
            <a:r>
              <a:rPr lang="en-US" smtClean="0">
                <a:latin typeface="Arial" pitchFamily="34" charset="0"/>
                <a:cs typeface="Arial" pitchFamily="34" charset="0"/>
              </a:rPr>
              <a:t/>
            </a:r>
            <a:br>
              <a:rPr lang="en-US" smtClean="0">
                <a:latin typeface="Arial" pitchFamily="34" charset="0"/>
                <a:cs typeface="Arial" pitchFamily="34" charset="0"/>
              </a:rPr>
            </a:br>
            <a:r>
              <a:rPr lang="en-US" smtClean="0">
                <a:cs typeface="Arial" pitchFamily="34" charset="0"/>
              </a:rPr>
              <a:t/>
            </a:r>
            <a:br>
              <a:rPr lang="en-US" smtClean="0">
                <a:cs typeface="Arial" pitchFamily="34" charset="0"/>
              </a:rPr>
            </a:br>
            <a:r>
              <a:rPr lang="en-US" smtClean="0">
                <a:cs typeface="Arial" pitchFamily="34" charset="0"/>
              </a:rPr>
              <a:t>Milwaukee Metro’s Advantage</a:t>
            </a:r>
            <a:br>
              <a:rPr lang="en-US" smtClean="0">
                <a:cs typeface="Arial" pitchFamily="34" charset="0"/>
              </a:rPr>
            </a:br>
            <a:r>
              <a:rPr lang="en-US" smtClean="0"/>
              <a:t/>
            </a:r>
            <a:br>
              <a:rPr lang="en-US" smtClean="0"/>
            </a:br>
            <a:endParaRPr lang="en-US" smtClean="0"/>
          </a:p>
        </p:txBody>
      </p:sp>
      <p:graphicFrame>
        <p:nvGraphicFramePr>
          <p:cNvPr id="2" name="Content Placeholder 1"/>
          <p:cNvGraphicFramePr>
            <a:graphicFrameLocks noGrp="1"/>
          </p:cNvGraphicFramePr>
          <p:nvPr>
            <p:ph idx="4294967295"/>
          </p:nvPr>
        </p:nvGraphicFramePr>
        <p:xfrm>
          <a:off x="522520" y="1833561"/>
          <a:ext cx="8088086" cy="4140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564" name="Rectangle 7"/>
          <p:cNvSpPr>
            <a:spLocks noChangeArrowheads="1"/>
          </p:cNvSpPr>
          <p:nvPr/>
        </p:nvSpPr>
        <p:spPr bwMode="auto">
          <a:xfrm>
            <a:off x="0" y="6019800"/>
            <a:ext cx="5446713" cy="257175"/>
          </a:xfrm>
          <a:prstGeom prst="rect">
            <a:avLst/>
          </a:prstGeom>
          <a:noFill/>
          <a:ln w="9525">
            <a:noFill/>
            <a:miter lim="800000"/>
            <a:headEnd/>
            <a:tailEnd/>
          </a:ln>
        </p:spPr>
        <p:txBody>
          <a:bodyPr>
            <a:spAutoFit/>
          </a:bodyPr>
          <a:lstStyle/>
          <a:p>
            <a:pPr>
              <a:lnSpc>
                <a:spcPct val="90000"/>
              </a:lnSpc>
              <a:spcBef>
                <a:spcPct val="20000"/>
              </a:spcBef>
              <a:buFont typeface="Georgia" pitchFamily="18" charset="0"/>
              <a:buNone/>
            </a:pPr>
            <a:r>
              <a:rPr lang="en-US" sz="1200"/>
              <a:t>Source: Solar Products Manufacturing in Milwaukee. CH2MHill, July 2009.</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457200" y="762000"/>
            <a:ext cx="8229600" cy="1066800"/>
          </a:xfrm>
        </p:spPr>
        <p:txBody>
          <a:bodyPr/>
          <a:lstStyle/>
          <a:p>
            <a:pPr eaLnBrk="1" hangingPunct="1"/>
            <a:r>
              <a:rPr lang="en-US" smtClean="0">
                <a:ea typeface="Osaka"/>
                <a:cs typeface="Osaka"/>
              </a:rPr>
              <a:t>Results</a:t>
            </a:r>
            <a:endParaRPr lang="en-US" smtClean="0"/>
          </a:p>
        </p:txBody>
      </p:sp>
      <p:graphicFrame>
        <p:nvGraphicFramePr>
          <p:cNvPr id="2" name="Content Placeholder 1"/>
          <p:cNvGraphicFramePr>
            <a:graphicFrameLocks noGrp="1"/>
          </p:cNvGraphicFramePr>
          <p:nvPr>
            <p:ph idx="4294967295"/>
          </p:nvPr>
        </p:nvGraphicFramePr>
        <p:xfrm>
          <a:off x="1117600" y="1876652"/>
          <a:ext cx="6756400" cy="2544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7588" name="Rectangle 2"/>
          <p:cNvSpPr>
            <a:spLocks noChangeArrowheads="1"/>
          </p:cNvSpPr>
          <p:nvPr/>
        </p:nvSpPr>
        <p:spPr bwMode="auto">
          <a:xfrm>
            <a:off x="811213" y="4668838"/>
            <a:ext cx="7340600" cy="749300"/>
          </a:xfrm>
          <a:prstGeom prst="rect">
            <a:avLst/>
          </a:prstGeom>
          <a:noFill/>
          <a:ln w="9525">
            <a:noFill/>
            <a:miter lim="800000"/>
            <a:headEnd/>
            <a:tailEnd/>
          </a:ln>
        </p:spPr>
        <p:txBody>
          <a:bodyPr>
            <a:spAutoFit/>
          </a:bodyPr>
          <a:lstStyle/>
          <a:p>
            <a:pPr algn="ctr" defTabSz="711200">
              <a:lnSpc>
                <a:spcPct val="90000"/>
              </a:lnSpc>
              <a:spcAft>
                <a:spcPct val="35000"/>
              </a:spcAft>
            </a:pPr>
            <a:r>
              <a:rPr lang="en-US" sz="2400" b="1"/>
              <a:t>Solar products manufacturing industry is about to enter a long growth phase, BUT…</a:t>
            </a:r>
          </a:p>
        </p:txBody>
      </p:sp>
      <p:sp>
        <p:nvSpPr>
          <p:cNvPr id="67589" name="Rectangle 3"/>
          <p:cNvSpPr>
            <a:spLocks noChangeArrowheads="1"/>
          </p:cNvSpPr>
          <p:nvPr/>
        </p:nvSpPr>
        <p:spPr bwMode="auto">
          <a:xfrm>
            <a:off x="-546100" y="5953125"/>
            <a:ext cx="5740400" cy="257175"/>
          </a:xfrm>
          <a:prstGeom prst="rect">
            <a:avLst/>
          </a:prstGeom>
          <a:noFill/>
          <a:ln w="9525">
            <a:noFill/>
            <a:miter lim="800000"/>
            <a:headEnd/>
            <a:tailEnd/>
          </a:ln>
        </p:spPr>
        <p:txBody>
          <a:bodyPr>
            <a:spAutoFit/>
          </a:bodyPr>
          <a:lstStyle/>
          <a:p>
            <a:pPr algn="r" defTabSz="533400">
              <a:lnSpc>
                <a:spcPct val="90000"/>
              </a:lnSpc>
              <a:spcAft>
                <a:spcPct val="35000"/>
              </a:spcAft>
            </a:pPr>
            <a:r>
              <a:rPr lang="en-US" sz="1200" u="sng"/>
              <a:t>Source</a:t>
            </a:r>
            <a:r>
              <a:rPr lang="en-US" sz="1200"/>
              <a:t>: </a:t>
            </a:r>
            <a:r>
              <a:rPr lang="en-US" sz="1200" i="1"/>
              <a:t>Solar Products Manufacturing in Milwaukee.</a:t>
            </a:r>
            <a:r>
              <a:rPr lang="en-US" sz="1200"/>
              <a:t> CH2MHill, July 2009.</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79000" y="1351944"/>
          <a:ext cx="8549513" cy="2868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8611" name="Picture 2"/>
          <p:cNvPicPr>
            <a:picLocks noChangeAspect="1" noChangeArrowheads="1"/>
          </p:cNvPicPr>
          <p:nvPr/>
        </p:nvPicPr>
        <p:blipFill>
          <a:blip r:embed="rId8"/>
          <a:srcRect/>
          <a:stretch>
            <a:fillRect/>
          </a:stretch>
        </p:blipFill>
        <p:spPr bwMode="auto">
          <a:xfrm>
            <a:off x="1492250" y="4295775"/>
            <a:ext cx="6316663" cy="178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p:cNvSpPr>
          <p:nvPr/>
        </p:nvSpPr>
        <p:spPr bwMode="auto">
          <a:xfrm>
            <a:off x="301625" y="1292225"/>
            <a:ext cx="8537575" cy="1143000"/>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Case Study: Regional Permitting</a:t>
            </a:r>
          </a:p>
          <a:p>
            <a:pPr algn="ctr">
              <a:defRPr/>
            </a:pPr>
            <a:r>
              <a:rPr lang="en-US" sz="4400" dirty="0">
                <a:solidFill>
                  <a:schemeClr val="tx2"/>
                </a:solidFill>
                <a:latin typeface="+mj-lt"/>
                <a:ea typeface="+mj-ea"/>
                <a:cs typeface="+mj-cs"/>
              </a:rPr>
              <a:t>City of Sacramento</a:t>
            </a:r>
          </a:p>
        </p:txBody>
      </p:sp>
      <p:sp>
        <p:nvSpPr>
          <p:cNvPr id="69635" name="Rectangle 5"/>
          <p:cNvSpPr>
            <a:spLocks noChangeArrowheads="1"/>
          </p:cNvSpPr>
          <p:nvPr/>
        </p:nvSpPr>
        <p:spPr bwMode="auto">
          <a:xfrm>
            <a:off x="301625" y="5902325"/>
            <a:ext cx="3328988" cy="274638"/>
          </a:xfrm>
          <a:prstGeom prst="rect">
            <a:avLst/>
          </a:prstGeom>
          <a:noFill/>
          <a:ln w="9525">
            <a:noFill/>
            <a:miter lim="800000"/>
            <a:headEnd/>
            <a:tailEnd/>
          </a:ln>
        </p:spPr>
        <p:txBody>
          <a:bodyPr wrap="none">
            <a:spAutoFit/>
          </a:bodyPr>
          <a:lstStyle/>
          <a:p>
            <a:r>
              <a:rPr lang="en-US" sz="1200"/>
              <a:t>Photo Credit: Jamie Cutlip, City of Sacramento</a:t>
            </a:r>
          </a:p>
        </p:txBody>
      </p:sp>
      <p:pic>
        <p:nvPicPr>
          <p:cNvPr id="69636" name="Picture 6" descr="Plan_Check after.jpg"/>
          <p:cNvPicPr>
            <a:picLocks noChangeAspect="1"/>
          </p:cNvPicPr>
          <p:nvPr/>
        </p:nvPicPr>
        <p:blipFill>
          <a:blip r:embed="rId3"/>
          <a:srcRect/>
          <a:stretch>
            <a:fillRect/>
          </a:stretch>
        </p:blipFill>
        <p:spPr bwMode="auto">
          <a:xfrm>
            <a:off x="4659313" y="2778125"/>
            <a:ext cx="4179887" cy="3135313"/>
          </a:xfrm>
          <a:prstGeom prst="rect">
            <a:avLst/>
          </a:prstGeom>
          <a:noFill/>
          <a:ln w="9525">
            <a:noFill/>
            <a:miter lim="800000"/>
            <a:headEnd/>
            <a:tailEnd/>
          </a:ln>
        </p:spPr>
      </p:pic>
      <p:pic>
        <p:nvPicPr>
          <p:cNvPr id="69637" name="Picture 7" descr="Plan_Check_before.jpg"/>
          <p:cNvPicPr>
            <a:picLocks noChangeAspect="1"/>
          </p:cNvPicPr>
          <p:nvPr/>
        </p:nvPicPr>
        <p:blipFill>
          <a:blip r:embed="rId4"/>
          <a:srcRect/>
          <a:stretch>
            <a:fillRect/>
          </a:stretch>
        </p:blipFill>
        <p:spPr bwMode="auto">
          <a:xfrm>
            <a:off x="301625" y="2778125"/>
            <a:ext cx="4052888" cy="3124200"/>
          </a:xfrm>
          <a:prstGeom prst="rect">
            <a:avLst/>
          </a:prstGeom>
          <a:noFill/>
          <a:ln w="9525">
            <a:noFill/>
            <a:miter lim="800000"/>
            <a:headEnd/>
            <a:tailEnd/>
          </a:ln>
        </p:spPr>
      </p:pic>
      <p:sp>
        <p:nvSpPr>
          <p:cNvPr id="9" name="TextBox 8"/>
          <p:cNvSpPr txBox="1"/>
          <p:nvPr/>
        </p:nvSpPr>
        <p:spPr>
          <a:xfrm>
            <a:off x="1570038" y="2778125"/>
            <a:ext cx="1463675" cy="368300"/>
          </a:xfrm>
          <a:prstGeom prst="rect">
            <a:avLst/>
          </a:prstGeom>
          <a:solidFill>
            <a:schemeClr val="accent3"/>
          </a:solidFill>
          <a:ln>
            <a:solidFill>
              <a:schemeClr val="tx1"/>
            </a:solidFill>
          </a:ln>
        </p:spPr>
        <p:txBody>
          <a:bodyPr>
            <a:spAutoFit/>
          </a:bodyPr>
          <a:lstStyle/>
          <a:p>
            <a:pPr algn="ctr">
              <a:defRPr/>
            </a:pPr>
            <a:r>
              <a:rPr lang="en-US" b="1" dirty="0"/>
              <a:t>BEFORE</a:t>
            </a:r>
          </a:p>
        </p:txBody>
      </p:sp>
      <p:sp>
        <p:nvSpPr>
          <p:cNvPr id="10" name="TextBox 9"/>
          <p:cNvSpPr txBox="1"/>
          <p:nvPr/>
        </p:nvSpPr>
        <p:spPr>
          <a:xfrm>
            <a:off x="6119813" y="2778125"/>
            <a:ext cx="1463675" cy="368300"/>
          </a:xfrm>
          <a:prstGeom prst="rect">
            <a:avLst/>
          </a:prstGeom>
          <a:solidFill>
            <a:schemeClr val="accent3"/>
          </a:solidFill>
          <a:ln>
            <a:solidFill>
              <a:schemeClr val="tx1"/>
            </a:solidFill>
          </a:ln>
        </p:spPr>
        <p:txBody>
          <a:bodyPr>
            <a:spAutoFit/>
          </a:bodyPr>
          <a:lstStyle/>
          <a:p>
            <a:pPr algn="ctr">
              <a:defRPr/>
            </a:pPr>
            <a:r>
              <a:rPr lang="en-US" b="1" dirty="0"/>
              <a:t>AFTER</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p:cNvSpPr>
          <p:nvPr/>
        </p:nvSpPr>
        <p:spPr bwMode="auto">
          <a:xfrm>
            <a:off x="301625" y="1292225"/>
            <a:ext cx="8537575" cy="1143000"/>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Case Study: Regional Permitting</a:t>
            </a:r>
          </a:p>
          <a:p>
            <a:pPr algn="ctr">
              <a:defRPr/>
            </a:pPr>
            <a:r>
              <a:rPr lang="en-US" sz="4400" dirty="0">
                <a:solidFill>
                  <a:schemeClr val="tx2"/>
                </a:solidFill>
                <a:latin typeface="+mj-lt"/>
                <a:ea typeface="+mj-ea"/>
                <a:cs typeface="+mj-cs"/>
              </a:rPr>
              <a:t>City of Sacramento</a:t>
            </a:r>
          </a:p>
        </p:txBody>
      </p:sp>
      <p:sp>
        <p:nvSpPr>
          <p:cNvPr id="70659" name="Rectangle 5"/>
          <p:cNvSpPr>
            <a:spLocks noChangeArrowheads="1"/>
          </p:cNvSpPr>
          <p:nvPr/>
        </p:nvSpPr>
        <p:spPr bwMode="auto">
          <a:xfrm>
            <a:off x="301625" y="5902325"/>
            <a:ext cx="3328988" cy="274638"/>
          </a:xfrm>
          <a:prstGeom prst="rect">
            <a:avLst/>
          </a:prstGeom>
          <a:noFill/>
          <a:ln w="9525">
            <a:noFill/>
            <a:miter lim="800000"/>
            <a:headEnd/>
            <a:tailEnd/>
          </a:ln>
        </p:spPr>
        <p:txBody>
          <a:bodyPr wrap="none">
            <a:spAutoFit/>
          </a:bodyPr>
          <a:lstStyle/>
          <a:p>
            <a:r>
              <a:rPr lang="en-US" sz="1200"/>
              <a:t>Photo Credit: Jamie Cutlip, City of Sacramento</a:t>
            </a:r>
          </a:p>
        </p:txBody>
      </p:sp>
      <p:pic>
        <p:nvPicPr>
          <p:cNvPr id="70660" name="Picture 6" descr="Plan_Check after.jpg"/>
          <p:cNvPicPr>
            <a:picLocks noChangeAspect="1"/>
          </p:cNvPicPr>
          <p:nvPr/>
        </p:nvPicPr>
        <p:blipFill>
          <a:blip r:embed="rId3"/>
          <a:srcRect/>
          <a:stretch>
            <a:fillRect/>
          </a:stretch>
        </p:blipFill>
        <p:spPr bwMode="auto">
          <a:xfrm>
            <a:off x="4659313" y="2778125"/>
            <a:ext cx="4179887" cy="3135313"/>
          </a:xfrm>
          <a:prstGeom prst="rect">
            <a:avLst/>
          </a:prstGeom>
          <a:noFill/>
          <a:ln w="9525">
            <a:noFill/>
            <a:miter lim="800000"/>
            <a:headEnd/>
            <a:tailEnd/>
          </a:ln>
        </p:spPr>
      </p:pic>
      <p:pic>
        <p:nvPicPr>
          <p:cNvPr id="70661" name="Picture 7" descr="Plan_Check_before.jpg"/>
          <p:cNvPicPr>
            <a:picLocks noChangeAspect="1"/>
          </p:cNvPicPr>
          <p:nvPr/>
        </p:nvPicPr>
        <p:blipFill>
          <a:blip r:embed="rId4"/>
          <a:srcRect/>
          <a:stretch>
            <a:fillRect/>
          </a:stretch>
        </p:blipFill>
        <p:spPr bwMode="auto">
          <a:xfrm>
            <a:off x="301625" y="2778125"/>
            <a:ext cx="4052888" cy="3124200"/>
          </a:xfrm>
          <a:prstGeom prst="rect">
            <a:avLst/>
          </a:prstGeom>
          <a:noFill/>
          <a:ln w="9525">
            <a:noFill/>
            <a:miter lim="800000"/>
            <a:headEnd/>
            <a:tailEnd/>
          </a:ln>
        </p:spPr>
      </p:pic>
      <p:sp>
        <p:nvSpPr>
          <p:cNvPr id="9" name="TextBox 8"/>
          <p:cNvSpPr txBox="1"/>
          <p:nvPr/>
        </p:nvSpPr>
        <p:spPr>
          <a:xfrm>
            <a:off x="1570038" y="2778125"/>
            <a:ext cx="1463675" cy="368300"/>
          </a:xfrm>
          <a:prstGeom prst="rect">
            <a:avLst/>
          </a:prstGeom>
          <a:solidFill>
            <a:schemeClr val="accent3"/>
          </a:solidFill>
          <a:ln>
            <a:solidFill>
              <a:schemeClr val="tx1"/>
            </a:solidFill>
          </a:ln>
        </p:spPr>
        <p:txBody>
          <a:bodyPr>
            <a:spAutoFit/>
          </a:bodyPr>
          <a:lstStyle/>
          <a:p>
            <a:pPr algn="ctr">
              <a:defRPr/>
            </a:pPr>
            <a:r>
              <a:rPr lang="en-US" b="1" dirty="0"/>
              <a:t>BEFORE</a:t>
            </a:r>
          </a:p>
        </p:txBody>
      </p:sp>
      <p:sp>
        <p:nvSpPr>
          <p:cNvPr id="10" name="TextBox 9"/>
          <p:cNvSpPr txBox="1"/>
          <p:nvPr/>
        </p:nvSpPr>
        <p:spPr>
          <a:xfrm>
            <a:off x="6119813" y="2778125"/>
            <a:ext cx="1463675" cy="368300"/>
          </a:xfrm>
          <a:prstGeom prst="rect">
            <a:avLst/>
          </a:prstGeom>
          <a:solidFill>
            <a:schemeClr val="accent3"/>
          </a:solidFill>
          <a:ln>
            <a:solidFill>
              <a:schemeClr val="tx1"/>
            </a:solidFill>
          </a:ln>
        </p:spPr>
        <p:txBody>
          <a:bodyPr>
            <a:spAutoFit/>
          </a:bodyPr>
          <a:lstStyle/>
          <a:p>
            <a:pPr algn="ctr">
              <a:defRPr/>
            </a:pPr>
            <a:r>
              <a:rPr lang="en-US" b="1" dirty="0"/>
              <a:t>AFTER</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p:cNvSpPr>
          <p:nvPr/>
        </p:nvSpPr>
        <p:spPr bwMode="auto">
          <a:xfrm>
            <a:off x="263525" y="1028700"/>
            <a:ext cx="8537575" cy="2286000"/>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Case Study: Regional Standards</a:t>
            </a:r>
          </a:p>
          <a:p>
            <a:pPr algn="ctr">
              <a:defRPr/>
            </a:pPr>
            <a:r>
              <a:rPr lang="en-US" sz="4400" dirty="0">
                <a:solidFill>
                  <a:schemeClr val="tx2"/>
                </a:solidFill>
                <a:latin typeface="+mj-lt"/>
                <a:ea typeface="+mj-ea"/>
                <a:cs typeface="+mj-cs"/>
              </a:rPr>
              <a:t>Pima Association of Governments</a:t>
            </a:r>
          </a:p>
        </p:txBody>
      </p:sp>
      <p:pic>
        <p:nvPicPr>
          <p:cNvPr id="71683" name="Picture 3" descr="SASSBlogo.jpg"/>
          <p:cNvPicPr>
            <a:picLocks noChangeAspect="1"/>
          </p:cNvPicPr>
          <p:nvPr/>
        </p:nvPicPr>
        <p:blipFill>
          <a:blip r:embed="rId3"/>
          <a:srcRect/>
          <a:stretch>
            <a:fillRect/>
          </a:stretch>
        </p:blipFill>
        <p:spPr bwMode="auto">
          <a:xfrm>
            <a:off x="2400300" y="3338513"/>
            <a:ext cx="4305300" cy="242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idx="4294967295"/>
          </p:nvPr>
        </p:nvSpPr>
        <p:spPr>
          <a:xfrm>
            <a:off x="0" y="1116013"/>
            <a:ext cx="8229600" cy="939800"/>
          </a:xfrm>
        </p:spPr>
        <p:txBody>
          <a:bodyPr/>
          <a:lstStyle/>
          <a:p>
            <a:r>
              <a:rPr lang="en-US" smtClean="0">
                <a:ea typeface="ＭＳ Ｐゴシック" pitchFamily="34" charset="-128"/>
              </a:rPr>
              <a:t>Working Together Today…</a:t>
            </a:r>
          </a:p>
        </p:txBody>
      </p:sp>
      <p:pic>
        <p:nvPicPr>
          <p:cNvPr id="8195" name="Picture 2"/>
          <p:cNvPicPr>
            <a:picLocks noChangeAspect="1"/>
          </p:cNvPicPr>
          <p:nvPr/>
        </p:nvPicPr>
        <p:blipFill>
          <a:blip r:embed="rId3"/>
          <a:srcRect l="10902" t="578" r="55536" b="82899"/>
          <a:stretch>
            <a:fillRect/>
          </a:stretch>
        </p:blipFill>
        <p:spPr bwMode="auto">
          <a:xfrm>
            <a:off x="1422400" y="1924050"/>
            <a:ext cx="6273800"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p:cNvSpPr>
          <p:nvPr/>
        </p:nvSpPr>
        <p:spPr bwMode="auto">
          <a:xfrm>
            <a:off x="263525" y="1028700"/>
            <a:ext cx="8537575" cy="2286000"/>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Case Study: Regional Standards</a:t>
            </a:r>
          </a:p>
          <a:p>
            <a:pPr algn="ctr">
              <a:defRPr/>
            </a:pPr>
            <a:r>
              <a:rPr lang="en-US" sz="4400" dirty="0">
                <a:solidFill>
                  <a:schemeClr val="tx2"/>
                </a:solidFill>
                <a:latin typeface="+mj-lt"/>
                <a:ea typeface="+mj-ea"/>
                <a:cs typeface="+mj-cs"/>
              </a:rPr>
              <a:t>Pima Association of Governments</a:t>
            </a:r>
          </a:p>
        </p:txBody>
      </p:sp>
      <p:pic>
        <p:nvPicPr>
          <p:cNvPr id="72707" name="Picture 3" descr="SASSBlogo.jpg"/>
          <p:cNvPicPr>
            <a:picLocks noChangeAspect="1"/>
          </p:cNvPicPr>
          <p:nvPr/>
        </p:nvPicPr>
        <p:blipFill>
          <a:blip r:embed="rId3"/>
          <a:srcRect/>
          <a:stretch>
            <a:fillRect/>
          </a:stretch>
        </p:blipFill>
        <p:spPr bwMode="auto">
          <a:xfrm>
            <a:off x="2400300" y="3338513"/>
            <a:ext cx="4305300" cy="242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0"/>
          <p:cNvSpPr txBox="1">
            <a:spLocks/>
          </p:cNvSpPr>
          <p:nvPr/>
        </p:nvSpPr>
        <p:spPr bwMode="auto">
          <a:xfrm>
            <a:off x="263525" y="1028700"/>
            <a:ext cx="8537575" cy="2286000"/>
          </a:xfrm>
          <a:prstGeom prst="rect">
            <a:avLst/>
          </a:prstGeom>
          <a:noFill/>
          <a:ln w="9525">
            <a:noFill/>
            <a:miter lim="800000"/>
            <a:headEnd/>
            <a:tailEnd/>
          </a:ln>
        </p:spPr>
        <p:txBody>
          <a:bodyPr anchor="ctr"/>
          <a:lstStyle/>
          <a:p>
            <a:pPr algn="ctr">
              <a:defRPr/>
            </a:pPr>
            <a:r>
              <a:rPr lang="en-US" sz="4400" b="1" dirty="0">
                <a:solidFill>
                  <a:schemeClr val="tx2"/>
                </a:solidFill>
                <a:latin typeface="+mj-lt"/>
                <a:ea typeface="+mj-ea"/>
                <a:cs typeface="+mj-cs"/>
              </a:rPr>
              <a:t>Case Study: Regional Standards</a:t>
            </a:r>
          </a:p>
          <a:p>
            <a:pPr algn="ctr">
              <a:defRPr/>
            </a:pPr>
            <a:r>
              <a:rPr lang="en-US" sz="4400" dirty="0">
                <a:solidFill>
                  <a:schemeClr val="tx2"/>
                </a:solidFill>
                <a:latin typeface="+mj-lt"/>
                <a:ea typeface="+mj-ea"/>
                <a:cs typeface="+mj-cs"/>
              </a:rPr>
              <a:t>Pima Association of Governments</a:t>
            </a:r>
          </a:p>
        </p:txBody>
      </p:sp>
      <p:pic>
        <p:nvPicPr>
          <p:cNvPr id="73731" name="Picture 3" descr="SASSBlogo.jpg"/>
          <p:cNvPicPr>
            <a:picLocks noChangeAspect="1"/>
          </p:cNvPicPr>
          <p:nvPr/>
        </p:nvPicPr>
        <p:blipFill>
          <a:blip r:embed="rId3"/>
          <a:srcRect/>
          <a:stretch>
            <a:fillRect/>
          </a:stretch>
        </p:blipFill>
        <p:spPr bwMode="auto">
          <a:xfrm>
            <a:off x="2400300" y="3338513"/>
            <a:ext cx="4305300" cy="242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0"/>
          <p:cNvSpPr txBox="1">
            <a:spLocks/>
          </p:cNvSpPr>
          <p:nvPr/>
        </p:nvSpPr>
        <p:spPr bwMode="auto">
          <a:xfrm>
            <a:off x="377825" y="2395538"/>
            <a:ext cx="8537575" cy="1143000"/>
          </a:xfrm>
          <a:prstGeom prst="rect">
            <a:avLst/>
          </a:prstGeom>
          <a:noFill/>
          <a:ln w="9525">
            <a:noFill/>
            <a:miter lim="800000"/>
            <a:headEnd/>
            <a:tailEnd/>
          </a:ln>
        </p:spPr>
        <p:txBody>
          <a:bodyPr anchor="ctr"/>
          <a:lstStyle/>
          <a:p>
            <a:pPr algn="ctr"/>
            <a:endParaRPr lang="en-US" sz="3200" b="1">
              <a:solidFill>
                <a:schemeClr val="tx2"/>
              </a:solidFill>
              <a:latin typeface="Calibri" pitchFamily="34" charset="0"/>
            </a:endParaRPr>
          </a:p>
          <a:p>
            <a:pPr algn="ctr"/>
            <a:endParaRPr lang="en-US" sz="3200" b="1">
              <a:solidFill>
                <a:schemeClr val="tx2"/>
              </a:solidFill>
              <a:latin typeface="Calibri" pitchFamily="34" charset="0"/>
            </a:endParaRPr>
          </a:p>
          <a:p>
            <a:pPr algn="ctr"/>
            <a:endParaRPr lang="en-US" sz="3200" b="1">
              <a:solidFill>
                <a:schemeClr val="tx2"/>
              </a:solidFill>
              <a:latin typeface="Calibri" pitchFamily="34" charset="0"/>
            </a:endParaRPr>
          </a:p>
          <a:p>
            <a:pPr algn="ctr"/>
            <a:r>
              <a:rPr lang="en-US" sz="4000" b="1">
                <a:solidFill>
                  <a:schemeClr val="tx2"/>
                </a:solidFill>
                <a:latin typeface="Calibri" pitchFamily="34" charset="0"/>
              </a:rPr>
              <a:t>Importance of Regional Standards</a:t>
            </a:r>
          </a:p>
          <a:p>
            <a:pPr algn="ctr"/>
            <a:endParaRPr lang="en-US" sz="2400" b="1">
              <a:solidFill>
                <a:schemeClr val="tx2"/>
              </a:solidFill>
              <a:latin typeface="Calibri" pitchFamily="34" charset="0"/>
            </a:endParaRPr>
          </a:p>
          <a:p>
            <a:pPr algn="ctr"/>
            <a:r>
              <a:rPr lang="en-US" sz="3200" b="1">
                <a:solidFill>
                  <a:schemeClr val="tx2"/>
                </a:solidFill>
                <a:latin typeface="Calibri" pitchFamily="34" charset="0"/>
              </a:rPr>
              <a:t>SunShot Initiative</a:t>
            </a:r>
          </a:p>
          <a:p>
            <a:pPr algn="ctr"/>
            <a:r>
              <a:rPr lang="en-US" sz="3200" b="1">
                <a:solidFill>
                  <a:schemeClr val="tx2"/>
                </a:solidFill>
                <a:latin typeface="Calibri" pitchFamily="34" charset="0"/>
              </a:rPr>
              <a:t>Rooftop Solar Challenge</a:t>
            </a:r>
          </a:p>
          <a:p>
            <a:pPr algn="ctr"/>
            <a:endParaRPr lang="en-US" sz="1600" b="1">
              <a:solidFill>
                <a:schemeClr val="tx2"/>
              </a:solidFill>
              <a:latin typeface="Calibri" pitchFamily="34" charset="0"/>
            </a:endParaRPr>
          </a:p>
          <a:p>
            <a:pPr algn="ctr"/>
            <a:r>
              <a:rPr lang="en-US" sz="2400" b="1">
                <a:solidFill>
                  <a:srgbClr val="FF0000"/>
                </a:solidFill>
                <a:latin typeface="Calibri" pitchFamily="34" charset="0"/>
              </a:rPr>
              <a:t>$12.5M to up to 25 Awardees!</a:t>
            </a:r>
          </a:p>
          <a:p>
            <a:pPr algn="ctr"/>
            <a:endParaRPr lang="en-US" sz="1400" b="1">
              <a:solidFill>
                <a:schemeClr val="tx2"/>
              </a:solidFill>
              <a:latin typeface="Calibri" pitchFamily="34" charset="0"/>
            </a:endParaRPr>
          </a:p>
          <a:p>
            <a:pPr algn="ctr"/>
            <a:r>
              <a:rPr lang="en-US" sz="3200" b="1">
                <a:solidFill>
                  <a:schemeClr val="tx2"/>
                </a:solidFill>
                <a:latin typeface="Calibri" pitchFamily="34" charset="0"/>
              </a:rPr>
              <a:t>FOA # DE-FOA-0000549</a:t>
            </a:r>
          </a:p>
          <a:p>
            <a:pPr algn="ctr"/>
            <a:r>
              <a:rPr lang="en-US" sz="3200" b="1">
                <a:solidFill>
                  <a:schemeClr val="tx2"/>
                </a:solidFill>
                <a:latin typeface="Calibri" pitchFamily="34" charset="0"/>
              </a:rPr>
              <a:t>Letters of Intent Due: 07/29/11</a:t>
            </a:r>
          </a:p>
          <a:p>
            <a:pPr algn="ctr"/>
            <a:r>
              <a:rPr lang="en-US" sz="3200" b="1">
                <a:solidFill>
                  <a:schemeClr val="tx2"/>
                </a:solidFill>
                <a:latin typeface="Calibri" pitchFamily="34" charset="0"/>
              </a:rPr>
              <a:t>Application Due: 08/31/11</a:t>
            </a:r>
          </a:p>
          <a:p>
            <a:pPr algn="ctr"/>
            <a:r>
              <a:rPr lang="en-US" b="1">
                <a:solidFill>
                  <a:schemeClr val="tx2"/>
                </a:solidFill>
                <a:hlinkClick r:id="rId3"/>
              </a:rPr>
              <a:t>www.solar.energy.gov/challenge</a:t>
            </a:r>
            <a:r>
              <a:rPr lang="en-US" b="1">
                <a:solidFill>
                  <a:schemeClr val="tx2"/>
                </a:solidFill>
              </a:rPr>
              <a:t> </a:t>
            </a:r>
          </a:p>
          <a:p>
            <a:pPr algn="ctr"/>
            <a:endParaRPr lang="en-US" sz="3200" b="1">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0"/>
          <p:cNvSpPr txBox="1">
            <a:spLocks/>
          </p:cNvSpPr>
          <p:nvPr/>
        </p:nvSpPr>
        <p:spPr bwMode="auto">
          <a:xfrm>
            <a:off x="377825" y="2395538"/>
            <a:ext cx="8537575" cy="1143000"/>
          </a:xfrm>
          <a:prstGeom prst="rect">
            <a:avLst/>
          </a:prstGeom>
          <a:noFill/>
          <a:ln w="9525">
            <a:noFill/>
            <a:miter lim="800000"/>
            <a:headEnd/>
            <a:tailEnd/>
          </a:ln>
        </p:spPr>
        <p:txBody>
          <a:bodyPr anchor="ctr"/>
          <a:lstStyle/>
          <a:p>
            <a:pPr algn="ctr"/>
            <a:endParaRPr lang="en-US" sz="3200" b="1">
              <a:solidFill>
                <a:schemeClr val="tx2"/>
              </a:solidFill>
              <a:latin typeface="Calibri" pitchFamily="34" charset="0"/>
            </a:endParaRPr>
          </a:p>
          <a:p>
            <a:pPr algn="ctr"/>
            <a:endParaRPr lang="en-US" sz="3200" b="1">
              <a:solidFill>
                <a:schemeClr val="tx2"/>
              </a:solidFill>
              <a:latin typeface="Calibri" pitchFamily="34" charset="0"/>
            </a:endParaRPr>
          </a:p>
          <a:p>
            <a:pPr algn="ctr"/>
            <a:endParaRPr lang="en-US" sz="3200" b="1">
              <a:solidFill>
                <a:schemeClr val="tx2"/>
              </a:solidFill>
              <a:latin typeface="Calibri" pitchFamily="34" charset="0"/>
            </a:endParaRPr>
          </a:p>
          <a:p>
            <a:pPr algn="ctr"/>
            <a:r>
              <a:rPr lang="en-US" sz="4000" b="1">
                <a:solidFill>
                  <a:schemeClr val="tx2"/>
                </a:solidFill>
                <a:latin typeface="Calibri" pitchFamily="34" charset="0"/>
              </a:rPr>
              <a:t>Importance of Regional Standards</a:t>
            </a:r>
          </a:p>
          <a:p>
            <a:pPr algn="ctr"/>
            <a:endParaRPr lang="en-US" sz="2400" b="1">
              <a:solidFill>
                <a:schemeClr val="tx2"/>
              </a:solidFill>
              <a:latin typeface="Calibri" pitchFamily="34" charset="0"/>
            </a:endParaRPr>
          </a:p>
          <a:p>
            <a:pPr algn="ctr"/>
            <a:r>
              <a:rPr lang="en-US" sz="3200" b="1">
                <a:solidFill>
                  <a:schemeClr val="tx2"/>
                </a:solidFill>
                <a:latin typeface="Calibri" pitchFamily="34" charset="0"/>
              </a:rPr>
              <a:t>SunShot Initiative</a:t>
            </a:r>
          </a:p>
          <a:p>
            <a:pPr algn="ctr"/>
            <a:r>
              <a:rPr lang="en-US" sz="3200" b="1">
                <a:solidFill>
                  <a:schemeClr val="tx2"/>
                </a:solidFill>
                <a:latin typeface="Calibri" pitchFamily="34" charset="0"/>
              </a:rPr>
              <a:t>Rooftop Solar Challenge</a:t>
            </a:r>
          </a:p>
          <a:p>
            <a:pPr algn="ctr"/>
            <a:endParaRPr lang="en-US" sz="1600" b="1">
              <a:solidFill>
                <a:schemeClr val="tx2"/>
              </a:solidFill>
              <a:latin typeface="Calibri" pitchFamily="34" charset="0"/>
            </a:endParaRPr>
          </a:p>
          <a:p>
            <a:pPr algn="ctr"/>
            <a:r>
              <a:rPr lang="en-US" sz="2400" b="1">
                <a:solidFill>
                  <a:srgbClr val="FF0000"/>
                </a:solidFill>
                <a:latin typeface="Calibri" pitchFamily="34" charset="0"/>
              </a:rPr>
              <a:t>$12.5M to up to 25 Awardees!</a:t>
            </a:r>
          </a:p>
          <a:p>
            <a:pPr algn="ctr"/>
            <a:endParaRPr lang="en-US" sz="1400" b="1">
              <a:solidFill>
                <a:schemeClr val="tx2"/>
              </a:solidFill>
              <a:latin typeface="Calibri" pitchFamily="34" charset="0"/>
            </a:endParaRPr>
          </a:p>
          <a:p>
            <a:pPr algn="ctr"/>
            <a:r>
              <a:rPr lang="en-US" sz="3200" b="1">
                <a:solidFill>
                  <a:schemeClr val="tx2"/>
                </a:solidFill>
                <a:latin typeface="Calibri" pitchFamily="34" charset="0"/>
              </a:rPr>
              <a:t>FOA # DE-FOA-0000549</a:t>
            </a:r>
          </a:p>
          <a:p>
            <a:pPr algn="ctr"/>
            <a:r>
              <a:rPr lang="en-US" sz="3200" b="1">
                <a:solidFill>
                  <a:schemeClr val="tx2"/>
                </a:solidFill>
                <a:latin typeface="Calibri" pitchFamily="34" charset="0"/>
              </a:rPr>
              <a:t>Letters of Intent Due: 07/29/11</a:t>
            </a:r>
          </a:p>
          <a:p>
            <a:pPr algn="ctr"/>
            <a:r>
              <a:rPr lang="en-US" sz="3200" b="1">
                <a:solidFill>
                  <a:schemeClr val="tx2"/>
                </a:solidFill>
                <a:latin typeface="Calibri" pitchFamily="34" charset="0"/>
              </a:rPr>
              <a:t>Application Due: 08/31/11</a:t>
            </a:r>
          </a:p>
          <a:p>
            <a:pPr algn="ctr"/>
            <a:r>
              <a:rPr lang="en-US" b="1">
                <a:solidFill>
                  <a:schemeClr val="tx2"/>
                </a:solidFill>
                <a:hlinkClick r:id="rId3"/>
              </a:rPr>
              <a:t>www.solar.energy.gov/challenge</a:t>
            </a:r>
            <a:r>
              <a:rPr lang="en-US" b="1">
                <a:solidFill>
                  <a:schemeClr val="tx2"/>
                </a:solidFill>
              </a:rPr>
              <a:t> </a:t>
            </a:r>
          </a:p>
          <a:p>
            <a:pPr algn="ctr"/>
            <a:endParaRPr lang="en-US" sz="3200" b="1">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idx="4294967295"/>
          </p:nvPr>
        </p:nvSpPr>
        <p:spPr>
          <a:xfrm>
            <a:off x="457200" y="838200"/>
            <a:ext cx="8229600" cy="2233613"/>
          </a:xfrm>
        </p:spPr>
        <p:txBody>
          <a:bodyPr/>
          <a:lstStyle/>
          <a:p>
            <a:r>
              <a:rPr lang="en-US" i="1" smtClean="0"/>
              <a:t/>
            </a:r>
            <a:br>
              <a:rPr lang="en-US" i="1" smtClean="0"/>
            </a:br>
            <a:r>
              <a:rPr lang="en-US" i="1" smtClean="0"/>
              <a:t/>
            </a:r>
            <a:br>
              <a:rPr lang="en-US" i="1" smtClean="0"/>
            </a:br>
            <a:r>
              <a:rPr lang="en-US" i="1" smtClean="0"/>
              <a:t/>
            </a:r>
            <a:br>
              <a:rPr lang="en-US" i="1" smtClean="0"/>
            </a:br>
            <a:r>
              <a:rPr lang="en-US" i="1" smtClean="0"/>
              <a:t/>
            </a:r>
            <a:br>
              <a:rPr lang="en-US" i="1" smtClean="0"/>
            </a:br>
            <a:r>
              <a:rPr lang="en-US" i="1" smtClean="0"/>
              <a:t/>
            </a:r>
            <a:br>
              <a:rPr lang="en-US" i="1" smtClean="0"/>
            </a:br>
            <a:r>
              <a:rPr lang="en-US" i="1" smtClean="0"/>
              <a:t/>
            </a:r>
            <a:br>
              <a:rPr lang="en-US" i="1" smtClean="0"/>
            </a:br>
            <a:r>
              <a:rPr lang="en-US" sz="3600" i="1" smtClean="0"/>
              <a:t>Questions/Comments</a:t>
            </a:r>
            <a:r>
              <a:rPr lang="en-US" sz="2400" i="1" smtClean="0"/>
              <a:t/>
            </a:r>
            <a:br>
              <a:rPr lang="en-US" sz="2400" i="1" smtClean="0"/>
            </a:br>
            <a:r>
              <a:rPr lang="en-US" sz="2400" i="1" smtClean="0">
                <a:hlinkClick r:id="rId3"/>
              </a:rPr>
              <a:t>www.SolarAmericaCommunities.energy.gov</a:t>
            </a:r>
            <a:r>
              <a:rPr lang="en-US" sz="2400" i="1" smtClean="0"/>
              <a:t/>
            </a:r>
            <a:br>
              <a:rPr lang="en-US" sz="2400" i="1" smtClean="0"/>
            </a:br>
            <a:r>
              <a:rPr lang="en-US" sz="2400" i="1" smtClean="0">
                <a:hlinkClick r:id="rId4"/>
              </a:rPr>
              <a:t>solar@icma.org</a:t>
            </a:r>
            <a:r>
              <a:rPr lang="en-US" sz="2400" i="1" smtClean="0"/>
              <a:t/>
            </a:r>
            <a:br>
              <a:rPr lang="en-US" sz="2400" i="1" smtClean="0"/>
            </a:br>
            <a:r>
              <a:rPr lang="en-US" sz="1800" i="1" smtClean="0"/>
              <a:t/>
            </a:r>
            <a:br>
              <a:rPr lang="en-US" sz="1800" i="1" smtClean="0"/>
            </a:br>
            <a:r>
              <a:rPr lang="en-US" i="1" smtClean="0"/>
              <a:t/>
            </a:r>
            <a:br>
              <a:rPr lang="en-US" i="1" smtClean="0"/>
            </a:br>
            <a:endParaRPr lang="en-US" i="1" smtClean="0"/>
          </a:p>
        </p:txBody>
      </p:sp>
      <p:sp>
        <p:nvSpPr>
          <p:cNvPr id="76803" name="Rectangle 2"/>
          <p:cNvSpPr>
            <a:spLocks noChangeArrowheads="1"/>
          </p:cNvSpPr>
          <p:nvPr/>
        </p:nvSpPr>
        <p:spPr bwMode="auto">
          <a:xfrm>
            <a:off x="723900" y="4794250"/>
            <a:ext cx="7962900" cy="646113"/>
          </a:xfrm>
          <a:prstGeom prst="rect">
            <a:avLst/>
          </a:prstGeom>
          <a:noFill/>
          <a:ln w="9525">
            <a:noFill/>
            <a:miter lim="800000"/>
            <a:headEnd/>
            <a:tailEnd/>
          </a:ln>
        </p:spPr>
        <p:txBody>
          <a:bodyPr>
            <a:spAutoFit/>
          </a:bodyPr>
          <a:lstStyle/>
          <a:p>
            <a:pPr algn="ctr">
              <a:buFont typeface="Arial" pitchFamily="34" charset="0"/>
              <a:buNone/>
            </a:pPr>
            <a:r>
              <a:rPr lang="en-US"/>
              <a:t>Today’s workshop presentation &amp; notes will be posted here:</a:t>
            </a:r>
          </a:p>
          <a:p>
            <a:pPr algn="ctr">
              <a:buFont typeface="Arial" pitchFamily="34" charset="0"/>
              <a:buNone/>
            </a:pPr>
            <a:r>
              <a:rPr lang="en-US">
                <a:hlinkClick r:id="rId5"/>
              </a:rPr>
              <a:t>www.SolarAmericaCommunities.Energy.Gov/Resources</a:t>
            </a: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idx="4294967295"/>
          </p:nvPr>
        </p:nvSpPr>
        <p:spPr>
          <a:xfrm>
            <a:off x="457200" y="2652713"/>
            <a:ext cx="8229600" cy="939800"/>
          </a:xfrm>
        </p:spPr>
        <p:txBody>
          <a:bodyPr/>
          <a:lstStyle/>
          <a:p>
            <a:r>
              <a:rPr lang="en-US" smtClean="0"/>
              <a:t>Additional Resources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3"/>
          <p:cNvSpPr>
            <a:spLocks noGrp="1"/>
          </p:cNvSpPr>
          <p:nvPr>
            <p:ph type="ctrTitle" idx="4294967295"/>
          </p:nvPr>
        </p:nvSpPr>
        <p:spPr>
          <a:xfrm>
            <a:off x="701675" y="754063"/>
            <a:ext cx="7772400" cy="1470025"/>
          </a:xfrm>
        </p:spPr>
        <p:txBody>
          <a:bodyPr/>
          <a:lstStyle/>
          <a:p>
            <a:pPr eaLnBrk="1" hangingPunct="1"/>
            <a:r>
              <a:rPr lang="en-US" b="1" smtClean="0"/>
              <a:t>Resources from Solar ABCs</a:t>
            </a:r>
          </a:p>
        </p:txBody>
      </p:sp>
      <p:sp>
        <p:nvSpPr>
          <p:cNvPr id="78851" name="TextBox 2"/>
          <p:cNvSpPr txBox="1">
            <a:spLocks noChangeArrowheads="1"/>
          </p:cNvSpPr>
          <p:nvPr/>
        </p:nvSpPr>
        <p:spPr bwMode="auto">
          <a:xfrm>
            <a:off x="1595438" y="5791200"/>
            <a:ext cx="6137275" cy="461963"/>
          </a:xfrm>
          <a:prstGeom prst="rect">
            <a:avLst/>
          </a:prstGeom>
          <a:noFill/>
          <a:ln w="9525">
            <a:noFill/>
            <a:miter lim="800000"/>
            <a:headEnd/>
            <a:tailEnd/>
          </a:ln>
        </p:spPr>
        <p:txBody>
          <a:bodyPr wrap="none">
            <a:spAutoFit/>
          </a:bodyPr>
          <a:lstStyle/>
          <a:p>
            <a:r>
              <a:rPr lang="en-US" sz="2400" b="1">
                <a:latin typeface="Calibri" pitchFamily="34" charset="0"/>
              </a:rPr>
              <a:t>All reports are available at www.SolarABCs.org</a:t>
            </a:r>
          </a:p>
        </p:txBody>
      </p:sp>
      <p:pic>
        <p:nvPicPr>
          <p:cNvPr id="78852" name="Picture 4" descr="Solar ABCs"/>
          <p:cNvPicPr>
            <a:picLocks noChangeAspect="1" noChangeArrowheads="1"/>
          </p:cNvPicPr>
          <p:nvPr/>
        </p:nvPicPr>
        <p:blipFill>
          <a:blip r:embed="rId3"/>
          <a:srcRect/>
          <a:stretch>
            <a:fillRect/>
          </a:stretch>
        </p:blipFill>
        <p:spPr bwMode="auto">
          <a:xfrm>
            <a:off x="1357313" y="2020888"/>
            <a:ext cx="5930900" cy="377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ChangeArrowheads="1"/>
          </p:cNvSpPr>
          <p:nvPr/>
        </p:nvSpPr>
        <p:spPr bwMode="auto">
          <a:xfrm>
            <a:off x="2286000" y="1509713"/>
            <a:ext cx="6261100" cy="2554287"/>
          </a:xfrm>
          <a:prstGeom prst="rect">
            <a:avLst/>
          </a:prstGeom>
          <a:noFill/>
          <a:ln w="9525">
            <a:noFill/>
            <a:miter lim="800000"/>
            <a:headEnd/>
            <a:tailEnd/>
          </a:ln>
        </p:spPr>
        <p:txBody>
          <a:bodyPr>
            <a:spAutoFit/>
          </a:bodyPr>
          <a:lstStyle/>
          <a:p>
            <a:pPr>
              <a:defRPr/>
            </a:pPr>
            <a:r>
              <a:rPr lang="en-US" sz="1600" dirty="0">
                <a:latin typeface="+mn-lt"/>
                <a:cs typeface="+mn-cs"/>
              </a:rPr>
              <a:t>The number of new grid-connected PV installations grew by 40% in 2009 compared with the number installed in 2008. The two largest PV systems installed in 2009 together accounted for 12% of the annual installed PV capacity.  In IREC’s </a:t>
            </a:r>
            <a:r>
              <a:rPr lang="en-US" sz="1600" b="1" i="1" dirty="0">
                <a:latin typeface="+mn-lt"/>
                <a:cs typeface="+mn-cs"/>
              </a:rPr>
              <a:t>U.S. Solar Market Trends </a:t>
            </a:r>
            <a:r>
              <a:rPr lang="en-US" sz="1600" dirty="0">
                <a:latin typeface="+mn-lt"/>
                <a:cs typeface="+mn-cs"/>
              </a:rPr>
              <a:t>report (2010)</a:t>
            </a:r>
            <a:r>
              <a:rPr lang="en-US" sz="1600" i="1" dirty="0">
                <a:latin typeface="+mn-lt"/>
                <a:cs typeface="+mn-cs"/>
              </a:rPr>
              <a:t>, </a:t>
            </a:r>
            <a:r>
              <a:rPr lang="en-US" sz="1600" dirty="0">
                <a:latin typeface="+mn-lt"/>
                <a:cs typeface="+mn-cs"/>
              </a:rPr>
              <a:t>primary author, Larry Sherwood, provides public data on U.S. solar installations by technology, state and market sector.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mn-lt"/>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p:txBody>
      </p:sp>
      <p:pic>
        <p:nvPicPr>
          <p:cNvPr id="79875" name="Picture 2" descr="IREC-Solar-Market-Trends-Report-2010-Cover_border">
            <a:hlinkClick r:id="rId4"/>
          </p:cNvPr>
          <p:cNvPicPr>
            <a:picLocks noChangeAspect="1" noChangeArrowheads="1"/>
          </p:cNvPicPr>
          <p:nvPr/>
        </p:nvPicPr>
        <p:blipFill>
          <a:blip r:embed="rId5"/>
          <a:srcRect/>
          <a:stretch>
            <a:fillRect/>
          </a:stretch>
        </p:blipFill>
        <p:spPr bwMode="auto">
          <a:xfrm>
            <a:off x="685800" y="1316038"/>
            <a:ext cx="1524000" cy="1763712"/>
          </a:xfrm>
          <a:prstGeom prst="rect">
            <a:avLst/>
          </a:prstGeom>
          <a:noFill/>
          <a:ln w="9525">
            <a:noFill/>
            <a:miter lim="800000"/>
            <a:headEnd/>
            <a:tailEnd/>
          </a:ln>
        </p:spPr>
      </p:pic>
      <p:sp>
        <p:nvSpPr>
          <p:cNvPr id="152580" name="Rectangle 5"/>
          <p:cNvSpPr>
            <a:spLocks noChangeArrowheads="1"/>
          </p:cNvSpPr>
          <p:nvPr/>
        </p:nvSpPr>
        <p:spPr bwMode="auto">
          <a:xfrm>
            <a:off x="2286000" y="3771900"/>
            <a:ext cx="6489700" cy="2554288"/>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IREC’s 2010 Updates &amp; Trends Report</a:t>
            </a:r>
          </a:p>
          <a:p>
            <a:pPr>
              <a:defRPr/>
            </a:pPr>
            <a:r>
              <a:rPr lang="en-US" sz="1600" dirty="0">
                <a:latin typeface="Calibri" pitchFamily="34" charset="0"/>
                <a:cs typeface="+mn-cs"/>
              </a:rPr>
              <a:t>Released at IREC's Annual Meeting in Los Angeles on October 11th, here's the 2010 collection of updates and trends covering regulatory issues, policies and incentives, installation and market data, and </a:t>
            </a:r>
            <a:r>
              <a:rPr lang="en-US" sz="1600" dirty="0">
                <a:latin typeface="+mn-lt"/>
                <a:cs typeface="+mn-cs"/>
              </a:rPr>
              <a:t>workforce development and training from IREC's team.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p:txBody>
      </p:sp>
      <p:pic>
        <p:nvPicPr>
          <p:cNvPr id="79877" name="Picture 6" descr="IRECAnnualReportCover72310.jpg"/>
          <p:cNvPicPr>
            <a:picLocks noChangeAspect="1"/>
          </p:cNvPicPr>
          <p:nvPr/>
        </p:nvPicPr>
        <p:blipFill>
          <a:blip r:embed="rId6"/>
          <a:srcRect/>
          <a:stretch>
            <a:fillRect/>
          </a:stretch>
        </p:blipFill>
        <p:spPr bwMode="auto">
          <a:xfrm>
            <a:off x="685800" y="3448050"/>
            <a:ext cx="1600200" cy="207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noChangeArrowheads="1"/>
          </p:cNvSpPr>
          <p:nvPr/>
        </p:nvSpPr>
        <p:spPr bwMode="auto">
          <a:xfrm>
            <a:off x="2590800" y="1096963"/>
            <a:ext cx="6362700" cy="2586037"/>
          </a:xfrm>
          <a:prstGeom prst="rect">
            <a:avLst/>
          </a:prstGeom>
          <a:noFill/>
          <a:ln w="9525">
            <a:noFill/>
            <a:miter lim="800000"/>
            <a:headEnd/>
            <a:tailEnd/>
          </a:ln>
        </p:spPr>
        <p:txBody>
          <a:bodyPr>
            <a:spAutoFit/>
          </a:bodyPr>
          <a:lstStyle/>
          <a:p>
            <a:pPr>
              <a:defRPr/>
            </a:pPr>
            <a:endParaRPr lang="en-US" dirty="0">
              <a:latin typeface="Calibri" pitchFamily="34" charset="0"/>
              <a:cs typeface="+mn-cs"/>
            </a:endParaRPr>
          </a:p>
          <a:p>
            <a:pPr>
              <a:defRPr/>
            </a:pPr>
            <a:r>
              <a:rPr lang="en-US" sz="1600" b="1" dirty="0">
                <a:latin typeface="Calibri" pitchFamily="34" charset="0"/>
                <a:cs typeface="+mn-cs"/>
              </a:rPr>
              <a:t>2010 Field Inspection Guidelines for PV Systems</a:t>
            </a:r>
          </a:p>
          <a:p>
            <a:pPr>
              <a:defRPr/>
            </a:pPr>
            <a:r>
              <a:rPr lang="en-US" sz="1600" dirty="0">
                <a:latin typeface="Calibri" pitchFamily="34" charset="0"/>
                <a:cs typeface="+mn-cs"/>
              </a:rPr>
              <a:t>According to its author, Bill Brooks of Brooks Solar, the intent of the 2010 Guidelines is to consolidate the most import aspects of a field inspection into a simple process that can be performed in as little as </a:t>
            </a:r>
            <a:r>
              <a:rPr lang="en-US" sz="1600" dirty="0">
                <a:latin typeface="+mn-lt"/>
                <a:cs typeface="+mn-cs"/>
              </a:rPr>
              <a:t>15 minutes. Explanation and illustrative pictures are provided to instruct the inspector on the specific details of each step. The 2010 edition of the Guidelines is an update from the 2006 edition.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p:txBody>
      </p:sp>
      <p:pic>
        <p:nvPicPr>
          <p:cNvPr id="80899" name="Picture 2" descr="IREC-Field-Inspection-Cover-7-13-10-FINAL.jpg"/>
          <p:cNvPicPr>
            <a:picLocks noChangeAspect="1"/>
          </p:cNvPicPr>
          <p:nvPr/>
        </p:nvPicPr>
        <p:blipFill>
          <a:blip r:embed="rId4"/>
          <a:srcRect/>
          <a:stretch>
            <a:fillRect/>
          </a:stretch>
        </p:blipFill>
        <p:spPr bwMode="auto">
          <a:xfrm>
            <a:off x="762000" y="1320800"/>
            <a:ext cx="1687513" cy="2184400"/>
          </a:xfrm>
          <a:prstGeom prst="rect">
            <a:avLst/>
          </a:prstGeom>
          <a:noFill/>
          <a:ln w="9525">
            <a:noFill/>
            <a:miter lim="800000"/>
            <a:headEnd/>
            <a:tailEnd/>
          </a:ln>
        </p:spPr>
      </p:pic>
      <p:sp>
        <p:nvSpPr>
          <p:cNvPr id="153604" name="Rectangle 3"/>
          <p:cNvSpPr>
            <a:spLocks noChangeArrowheads="1"/>
          </p:cNvSpPr>
          <p:nvPr/>
        </p:nvSpPr>
        <p:spPr bwMode="auto">
          <a:xfrm>
            <a:off x="2590800" y="3852863"/>
            <a:ext cx="6362700" cy="2062162"/>
          </a:xfrm>
          <a:prstGeom prst="rect">
            <a:avLst/>
          </a:prstGeom>
          <a:noFill/>
          <a:ln w="9525">
            <a:noFill/>
            <a:miter lim="800000"/>
            <a:headEnd/>
            <a:tailEnd/>
          </a:ln>
        </p:spPr>
        <p:txBody>
          <a:bodyPr>
            <a:spAutoFit/>
          </a:bodyPr>
          <a:lstStyle/>
          <a:p>
            <a:pPr>
              <a:defRPr/>
            </a:pPr>
            <a:r>
              <a:rPr lang="en-US" sz="1600" dirty="0">
                <a:latin typeface="Calibri" pitchFamily="34" charset="0"/>
                <a:cs typeface="+mn-cs"/>
              </a:rPr>
              <a:t>IREC has created a </a:t>
            </a:r>
            <a:r>
              <a:rPr lang="en-US" sz="1600" b="1" dirty="0">
                <a:latin typeface="Calibri" pitchFamily="34" charset="0"/>
                <a:cs typeface="+mn-cs"/>
              </a:rPr>
              <a:t>Solar Licensing Database </a:t>
            </a:r>
            <a:r>
              <a:rPr lang="en-US" sz="1600" dirty="0">
                <a:latin typeface="Calibri" pitchFamily="34" charset="0"/>
                <a:cs typeface="+mn-cs"/>
              </a:rPr>
              <a:t>as a resource for policy makers, practitioners, consumers, and anyone else looking for solar licensing information in the U.S.  The state-by-state information offers </a:t>
            </a:r>
            <a:r>
              <a:rPr lang="en-US" sz="1600" dirty="0">
                <a:latin typeface="+mn-lt"/>
                <a:cs typeface="+mn-cs"/>
              </a:rPr>
              <a:t>a handy comparison for reviewing the different approaches across state lines, and identifies various practices for regulating the solar installation industry.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p:txBody>
      </p:sp>
      <p:pic>
        <p:nvPicPr>
          <p:cNvPr id="80901" name="Picture 4" descr="Solar-Licensing-Cover-8-20-10.jpg"/>
          <p:cNvPicPr>
            <a:picLocks noChangeAspect="1"/>
          </p:cNvPicPr>
          <p:nvPr/>
        </p:nvPicPr>
        <p:blipFill>
          <a:blip r:embed="rId5"/>
          <a:srcRect/>
          <a:stretch>
            <a:fillRect/>
          </a:stretch>
        </p:blipFill>
        <p:spPr bwMode="auto">
          <a:xfrm>
            <a:off x="762000" y="3683000"/>
            <a:ext cx="1752600" cy="227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
          <p:cNvSpPr>
            <a:spLocks noChangeArrowheads="1"/>
          </p:cNvSpPr>
          <p:nvPr/>
        </p:nvSpPr>
        <p:spPr bwMode="auto">
          <a:xfrm>
            <a:off x="2286000" y="1143000"/>
            <a:ext cx="6564313" cy="3046413"/>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Connecting to the Grid Guide 6</a:t>
            </a:r>
            <a:r>
              <a:rPr lang="en-US" sz="1600" b="1" baseline="30000" dirty="0">
                <a:latin typeface="Calibri" pitchFamily="34" charset="0"/>
                <a:cs typeface="+mn-cs"/>
              </a:rPr>
              <a:t>th</a:t>
            </a:r>
            <a:r>
              <a:rPr lang="en-US" sz="1600" b="1" dirty="0">
                <a:latin typeface="Calibri" pitchFamily="34" charset="0"/>
                <a:cs typeface="+mn-cs"/>
              </a:rPr>
              <a:t> Edition (2009)</a:t>
            </a:r>
          </a:p>
          <a:p>
            <a:pPr>
              <a:defRPr/>
            </a:pPr>
            <a:r>
              <a:rPr lang="en-US" sz="1600" dirty="0">
                <a:latin typeface="Calibri" pitchFamily="34" charset="0"/>
                <a:cs typeface="+mn-cs"/>
              </a:rPr>
              <a:t>Net metering and interconnection policies are essential pieces of a supportive state-level regulatory policy framework addressing two important aspects of renewable energy development: whether a customer investing in renewable generation can unlock the full value of his or her investment; and how that customer will interconnect his or her generation system to the distribution grid. This guide introduces readers to the issues surrounding policy and technical considerations of grid-integrated, renewable energy </a:t>
            </a:r>
            <a:r>
              <a:rPr lang="en-US" sz="1600" dirty="0">
                <a:latin typeface="+mn-lt"/>
                <a:cs typeface="+mn-cs"/>
              </a:rPr>
              <a:t>development.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p:txBody>
      </p:sp>
      <p:pic>
        <p:nvPicPr>
          <p:cNvPr id="81923" name="Picture 2" descr="http://irecusa.org/wp-content/uploads/2009/11/Connecting_To_The_Grid.jpg"/>
          <p:cNvPicPr>
            <a:picLocks noChangeAspect="1" noChangeArrowheads="1"/>
          </p:cNvPicPr>
          <p:nvPr/>
        </p:nvPicPr>
        <p:blipFill>
          <a:blip r:embed="rId4"/>
          <a:srcRect/>
          <a:stretch>
            <a:fillRect/>
          </a:stretch>
        </p:blipFill>
        <p:spPr bwMode="auto">
          <a:xfrm>
            <a:off x="381000" y="1409700"/>
            <a:ext cx="1619250" cy="2105025"/>
          </a:xfrm>
          <a:prstGeom prst="rect">
            <a:avLst/>
          </a:prstGeom>
          <a:noFill/>
          <a:ln w="9525">
            <a:noFill/>
            <a:miter lim="800000"/>
            <a:headEnd/>
            <a:tailEnd/>
          </a:ln>
        </p:spPr>
      </p:pic>
      <p:sp>
        <p:nvSpPr>
          <p:cNvPr id="154628" name="TextBox 4"/>
          <p:cNvSpPr txBox="1">
            <a:spLocks noChangeArrowheads="1"/>
          </p:cNvSpPr>
          <p:nvPr/>
        </p:nvSpPr>
        <p:spPr bwMode="auto">
          <a:xfrm>
            <a:off x="2286000" y="3779838"/>
            <a:ext cx="6564313" cy="3078162"/>
          </a:xfrm>
          <a:prstGeom prst="rect">
            <a:avLst/>
          </a:prstGeom>
          <a:noFill/>
          <a:ln w="9525">
            <a:noFill/>
            <a:miter lim="800000"/>
            <a:headEnd/>
            <a:tailEnd/>
          </a:ln>
        </p:spPr>
        <p:txBody>
          <a:bodyPr>
            <a:spAutoFit/>
          </a:bodyPr>
          <a:lstStyle/>
          <a:p>
            <a:pPr>
              <a:defRPr/>
            </a:pPr>
            <a:r>
              <a:rPr lang="en-US" sz="1600" dirty="0">
                <a:latin typeface="Calibri" pitchFamily="34" charset="0"/>
                <a:cs typeface="+mn-cs"/>
              </a:rPr>
              <a:t>Based on best practices, </a:t>
            </a:r>
            <a:r>
              <a:rPr lang="en-US" sz="1600" b="1" dirty="0">
                <a:latin typeface="Calibri" pitchFamily="34" charset="0"/>
                <a:cs typeface="+mn-cs"/>
              </a:rPr>
              <a:t>Model Rules for Community </a:t>
            </a:r>
            <a:r>
              <a:rPr lang="en-US" sz="1600" b="1" dirty="0" err="1">
                <a:latin typeface="Calibri" pitchFamily="34" charset="0"/>
                <a:cs typeface="+mn-cs"/>
              </a:rPr>
              <a:t>Renewables</a:t>
            </a:r>
            <a:r>
              <a:rPr lang="en-US" sz="1600" b="1" dirty="0">
                <a:latin typeface="Calibri" pitchFamily="34" charset="0"/>
                <a:cs typeface="+mn-cs"/>
              </a:rPr>
              <a:t> (2010) </a:t>
            </a:r>
            <a:r>
              <a:rPr lang="en-US" sz="1600" dirty="0">
                <a:latin typeface="Calibri" pitchFamily="34" charset="0"/>
                <a:cs typeface="+mn-cs"/>
              </a:rPr>
              <a:t>are presented to facilitate co-investment in local renewable power facilities.  Interest in community solar and wind initiatives stems from recognition that many utility customers are not able to host an on-site renewable power system, yet they would like to invest in local renewable generation. Examples include occupants of multi-tenant residential and commercial buildings, and properties not conducive to an on-site system, due to shading or structural restrictions.  </a:t>
            </a:r>
            <a:endParaRPr lang="en-US" sz="1600" dirty="0">
              <a:latin typeface="+mn-lt"/>
              <a:cs typeface="+mn-cs"/>
            </a:endParaRP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a:p>
            <a:pPr>
              <a:defRPr/>
            </a:pPr>
            <a:endParaRPr lang="en-US" dirty="0">
              <a:latin typeface="Calibri" pitchFamily="34" charset="0"/>
              <a:cs typeface="+mn-cs"/>
            </a:endParaRPr>
          </a:p>
        </p:txBody>
      </p:sp>
      <p:pic>
        <p:nvPicPr>
          <p:cNvPr id="81925" name="Picture 7" descr="http://irecusa.org/wp-content/uploads/2010/11/IREC-Community-Renewables-Report-11-16-10_Cover-231x300.jpg"/>
          <p:cNvPicPr>
            <a:picLocks noChangeAspect="1" noChangeArrowheads="1"/>
          </p:cNvPicPr>
          <p:nvPr/>
        </p:nvPicPr>
        <p:blipFill>
          <a:blip r:embed="rId5"/>
          <a:srcRect/>
          <a:stretch>
            <a:fillRect/>
          </a:stretch>
        </p:blipFill>
        <p:spPr bwMode="auto">
          <a:xfrm>
            <a:off x="304800" y="3638550"/>
            <a:ext cx="1828800" cy="237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p:cNvSpPr>
          <p:nvPr>
            <p:ph type="title"/>
          </p:nvPr>
        </p:nvSpPr>
        <p:spPr>
          <a:xfrm>
            <a:off x="457200" y="838200"/>
            <a:ext cx="8229600" cy="939800"/>
          </a:xfrm>
        </p:spPr>
        <p:txBody>
          <a:bodyPr/>
          <a:lstStyle/>
          <a:p>
            <a:r>
              <a:rPr lang="en-US" smtClean="0">
                <a:ea typeface="ＭＳ Ｐゴシック" pitchFamily="34" charset="-128"/>
              </a:rPr>
              <a:t>Introductions</a:t>
            </a:r>
          </a:p>
        </p:txBody>
      </p:sp>
      <p:sp>
        <p:nvSpPr>
          <p:cNvPr id="9219" name="Subtitle 4"/>
          <p:cNvSpPr>
            <a:spLocks noGrp="1"/>
          </p:cNvSpPr>
          <p:nvPr>
            <p:ph idx="1"/>
          </p:nvPr>
        </p:nvSpPr>
        <p:spPr>
          <a:xfrm>
            <a:off x="609600" y="1981200"/>
            <a:ext cx="7924800" cy="4144963"/>
          </a:xfrm>
        </p:spPr>
        <p:txBody>
          <a:bodyPr/>
          <a:lstStyle/>
          <a:p>
            <a:r>
              <a:rPr lang="en-US" smtClean="0"/>
              <a:t>In pairs, interview each other </a:t>
            </a:r>
            <a:r>
              <a:rPr lang="en-US" sz="2400" smtClean="0"/>
              <a:t>(2 minutes each)</a:t>
            </a:r>
          </a:p>
          <a:p>
            <a:endParaRPr lang="en-US" sz="2400" smtClean="0"/>
          </a:p>
          <a:p>
            <a:endParaRPr lang="en-US" sz="2400" smtClean="0"/>
          </a:p>
          <a:p>
            <a:endParaRPr lang="en-US" sz="2400" smtClean="0"/>
          </a:p>
          <a:p>
            <a:endParaRPr lang="en-US" sz="2400" smtClean="0"/>
          </a:p>
          <a:p>
            <a:endParaRPr lang="en-US" sz="2400" smtClean="0"/>
          </a:p>
          <a:p>
            <a:endParaRPr lang="en-US" smtClean="0"/>
          </a:p>
          <a:p>
            <a:r>
              <a:rPr lang="en-US" smtClean="0"/>
              <a:t>In group, volunteer some of your responses</a:t>
            </a:r>
          </a:p>
        </p:txBody>
      </p:sp>
      <p:graphicFrame>
        <p:nvGraphicFramePr>
          <p:cNvPr id="3" name="Diagram 2"/>
          <p:cNvGraphicFramePr/>
          <p:nvPr/>
        </p:nvGraphicFramePr>
        <p:xfrm>
          <a:off x="457200" y="2590800"/>
          <a:ext cx="8229600" cy="287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noChangeArrowheads="1"/>
          </p:cNvSpPr>
          <p:nvPr/>
        </p:nvSpPr>
        <p:spPr bwMode="auto">
          <a:xfrm>
            <a:off x="2438400" y="1519238"/>
            <a:ext cx="6413500" cy="2800350"/>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2009 Model Interconnection Procedures</a:t>
            </a:r>
            <a:r>
              <a:rPr lang="en-US" sz="1600" dirty="0">
                <a:latin typeface="Calibri" pitchFamily="34" charset="0"/>
                <a:cs typeface="+mn-cs"/>
              </a:rPr>
              <a:t>.  </a:t>
            </a:r>
          </a:p>
          <a:p>
            <a:pPr>
              <a:defRPr/>
            </a:pPr>
            <a:r>
              <a:rPr lang="en-US" sz="1600" dirty="0">
                <a:latin typeface="Calibri" pitchFamily="34" charset="0"/>
                <a:cs typeface="+mn-cs"/>
              </a:rPr>
              <a:t>IREC first developed model interconnection procedures in 2005 in an effort to capture emerging best practices in this vital area. Since that time, IREC has been an active participant in dozens of state utility commission rulemakings that have focused on the development of interconnection procedures. These updated procedures also include </a:t>
            </a:r>
            <a:r>
              <a:rPr lang="en-US" sz="1600" dirty="0">
                <a:latin typeface="+mn-lt"/>
                <a:cs typeface="+mn-cs"/>
              </a:rPr>
              <a:t>footnotes that explain key provisions and provide information on alternatives that are being practiced in some states.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a:p>
            <a:pPr>
              <a:defRPr/>
            </a:pPr>
            <a:endParaRPr lang="en-US" sz="1600" dirty="0">
              <a:latin typeface="Calibri" pitchFamily="34" charset="0"/>
              <a:cs typeface="+mn-cs"/>
            </a:endParaRPr>
          </a:p>
        </p:txBody>
      </p:sp>
      <p:pic>
        <p:nvPicPr>
          <p:cNvPr id="82947" name="Picture 2" descr="http://irecusa.org/wp-content/uploads/2009/10/ICCover1701.jpg"/>
          <p:cNvPicPr>
            <a:picLocks noChangeAspect="1" noChangeArrowheads="1"/>
          </p:cNvPicPr>
          <p:nvPr/>
        </p:nvPicPr>
        <p:blipFill>
          <a:blip r:embed="rId4"/>
          <a:srcRect/>
          <a:stretch>
            <a:fillRect/>
          </a:stretch>
        </p:blipFill>
        <p:spPr bwMode="auto">
          <a:xfrm>
            <a:off x="457200" y="1495425"/>
            <a:ext cx="1619250" cy="2085975"/>
          </a:xfrm>
          <a:prstGeom prst="rect">
            <a:avLst/>
          </a:prstGeom>
          <a:noFill/>
          <a:ln w="9525">
            <a:noFill/>
            <a:miter lim="800000"/>
            <a:headEnd/>
            <a:tailEnd/>
          </a:ln>
        </p:spPr>
      </p:pic>
      <p:sp>
        <p:nvSpPr>
          <p:cNvPr id="155652" name="Rectangle 3"/>
          <p:cNvSpPr>
            <a:spLocks noChangeArrowheads="1"/>
          </p:cNvSpPr>
          <p:nvPr/>
        </p:nvSpPr>
        <p:spPr bwMode="auto">
          <a:xfrm>
            <a:off x="2438400" y="4065588"/>
            <a:ext cx="6705600" cy="2062162"/>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2009 IREC Model Net Metering Rules</a:t>
            </a:r>
          </a:p>
          <a:p>
            <a:pPr>
              <a:defRPr/>
            </a:pPr>
            <a:r>
              <a:rPr lang="en-US" sz="1600" dirty="0">
                <a:latin typeface="Calibri" pitchFamily="34" charset="0"/>
                <a:cs typeface="+mn-cs"/>
              </a:rPr>
              <a:t>On significant points such as size of systems eligible for net metering, program capacity caps, and treatment of annual excess generation, there has been broad variation between states. In an effort to capture this variation, IREC’s model rules now include footnotes that discuss the various approaches states have taken on these issues.</a:t>
            </a:r>
            <a:r>
              <a:rPr lang="en-US" sz="1600" dirty="0">
                <a:cs typeface="+mn-cs"/>
              </a:rPr>
              <a:t>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p:txBody>
      </p:sp>
      <p:pic>
        <p:nvPicPr>
          <p:cNvPr id="82949" name="Picture 4" descr="Net_Metering_Model_Rules"/>
          <p:cNvPicPr>
            <a:picLocks noChangeAspect="1" noChangeArrowheads="1"/>
          </p:cNvPicPr>
          <p:nvPr/>
        </p:nvPicPr>
        <p:blipFill>
          <a:blip r:embed="rId5"/>
          <a:srcRect/>
          <a:stretch>
            <a:fillRect/>
          </a:stretch>
        </p:blipFill>
        <p:spPr bwMode="auto">
          <a:xfrm>
            <a:off x="457200" y="3798888"/>
            <a:ext cx="16764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
          <p:cNvSpPr>
            <a:spLocks noChangeArrowheads="1"/>
          </p:cNvSpPr>
          <p:nvPr/>
        </p:nvSpPr>
        <p:spPr bwMode="auto">
          <a:xfrm>
            <a:off x="2209800" y="1465263"/>
            <a:ext cx="6338888" cy="2062162"/>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Best Practices &amp; Recommended Guidelines for Renewable Energy Training (2010)</a:t>
            </a:r>
          </a:p>
          <a:p>
            <a:pPr>
              <a:defRPr/>
            </a:pPr>
            <a:r>
              <a:rPr lang="en-US" sz="1600" dirty="0">
                <a:latin typeface="Calibri" pitchFamily="34" charset="0"/>
                <a:cs typeface="+mn-cs"/>
              </a:rPr>
              <a:t>The 26-page document covers recommended principles for training; reviews industry-approved job/task analyses; discusses types of educational programs; walks through the essential steps of designing a training course; offers a checklist for assessing learning outcomes; looks at</a:t>
            </a:r>
            <a:endParaRPr lang="en-US" sz="1600" dirty="0">
              <a:latin typeface="+mn-lt"/>
              <a:cs typeface="+mn-cs"/>
            </a:endParaRPr>
          </a:p>
          <a:p>
            <a:pPr>
              <a:defRPr/>
            </a:pPr>
            <a:r>
              <a:rPr lang="en-US" sz="1600" dirty="0">
                <a:latin typeface="+mn-lt"/>
                <a:cs typeface="+mn-cs"/>
              </a:rPr>
              <a:t>certification and accreditation; and lists resources to assist in training. Published by IREC: </a:t>
            </a:r>
            <a:r>
              <a:rPr lang="en-US" sz="1600" dirty="0">
                <a:latin typeface="+mn-lt"/>
                <a:cs typeface="+mn-cs"/>
                <a:hlinkClick r:id="rId3"/>
              </a:rPr>
              <a:t>http://irecusa.org/irec-programs/publications-reports/</a:t>
            </a:r>
            <a:endParaRPr lang="en-US" sz="1600" dirty="0">
              <a:latin typeface="Calibri" pitchFamily="34" charset="0"/>
              <a:cs typeface="+mn-cs"/>
            </a:endParaRPr>
          </a:p>
        </p:txBody>
      </p:sp>
      <p:pic>
        <p:nvPicPr>
          <p:cNvPr id="83971" name="Picture 2" descr="http://irecusa.org/wp-content/uploads/2010/02/Best-Practices-Cover_400.jpg"/>
          <p:cNvPicPr>
            <a:picLocks noChangeAspect="1" noChangeArrowheads="1"/>
          </p:cNvPicPr>
          <p:nvPr/>
        </p:nvPicPr>
        <p:blipFill>
          <a:blip r:embed="rId4"/>
          <a:srcRect/>
          <a:stretch>
            <a:fillRect/>
          </a:stretch>
        </p:blipFill>
        <p:spPr bwMode="auto">
          <a:xfrm>
            <a:off x="228600" y="1317625"/>
            <a:ext cx="1689100" cy="2187575"/>
          </a:xfrm>
          <a:prstGeom prst="rect">
            <a:avLst/>
          </a:prstGeom>
          <a:noFill/>
          <a:ln w="9525">
            <a:noFill/>
            <a:miter lim="800000"/>
            <a:headEnd/>
            <a:tailEnd/>
          </a:ln>
        </p:spPr>
      </p:pic>
      <p:sp>
        <p:nvSpPr>
          <p:cNvPr id="156676" name="TextBox 4"/>
          <p:cNvSpPr txBox="1">
            <a:spLocks noChangeArrowheads="1"/>
          </p:cNvSpPr>
          <p:nvPr/>
        </p:nvSpPr>
        <p:spPr bwMode="auto">
          <a:xfrm>
            <a:off x="2209800" y="3897313"/>
            <a:ext cx="6338888" cy="2338387"/>
          </a:xfrm>
          <a:prstGeom prst="rect">
            <a:avLst/>
          </a:prstGeom>
          <a:noFill/>
          <a:ln w="9525">
            <a:noFill/>
            <a:miter lim="800000"/>
            <a:headEnd/>
            <a:tailEnd/>
          </a:ln>
        </p:spPr>
        <p:txBody>
          <a:bodyPr>
            <a:spAutoFit/>
          </a:bodyPr>
          <a:lstStyle/>
          <a:p>
            <a:pPr>
              <a:defRPr/>
            </a:pPr>
            <a:r>
              <a:rPr lang="en-US" sz="1600" b="1" dirty="0">
                <a:latin typeface="Calibri" pitchFamily="34" charset="0"/>
                <a:cs typeface="+mn-cs"/>
              </a:rPr>
              <a:t>Good Teaching Matters (2010)</a:t>
            </a:r>
            <a:r>
              <a:rPr lang="en-US" sz="1600" dirty="0">
                <a:latin typeface="Calibri" pitchFamily="34" charset="0"/>
                <a:cs typeface="+mn-cs"/>
              </a:rPr>
              <a:t> discusses five important teaching practices that can improve the quality of a training course. Written by Dr. Barbara Martin, who specializes in instructional design, the five practices include: know your students; write learning objectives; include practice and feedback in the training; create simple Power Point slides; and design test and evaluation measures that promote transfer. </a:t>
            </a:r>
          </a:p>
          <a:p>
            <a:pPr>
              <a:defRPr/>
            </a:pPr>
            <a:r>
              <a:rPr lang="en-US" sz="1600" dirty="0">
                <a:latin typeface="+mn-lt"/>
                <a:cs typeface="+mn-cs"/>
              </a:rPr>
              <a:t>Published by IREC: </a:t>
            </a:r>
            <a:r>
              <a:rPr lang="en-US" sz="1600" dirty="0">
                <a:latin typeface="+mn-lt"/>
                <a:cs typeface="+mn-cs"/>
                <a:hlinkClick r:id="rId3"/>
              </a:rPr>
              <a:t>http://irecusa.org/irec-programs/publications-reports/</a:t>
            </a:r>
            <a:endParaRPr lang="en-US" sz="1600" dirty="0">
              <a:latin typeface="+mn-lt"/>
              <a:cs typeface="+mn-cs"/>
            </a:endParaRPr>
          </a:p>
          <a:p>
            <a:pPr>
              <a:defRPr/>
            </a:pPr>
            <a:endParaRPr lang="en-US" sz="1600" dirty="0">
              <a:latin typeface="Calibri" pitchFamily="34" charset="0"/>
              <a:cs typeface="+mn-cs"/>
            </a:endParaRPr>
          </a:p>
          <a:p>
            <a:pPr>
              <a:defRPr/>
            </a:pPr>
            <a:endParaRPr lang="en-US" dirty="0">
              <a:latin typeface="Calibri" pitchFamily="34" charset="0"/>
              <a:cs typeface="+mn-cs"/>
            </a:endParaRPr>
          </a:p>
        </p:txBody>
      </p:sp>
      <p:pic>
        <p:nvPicPr>
          <p:cNvPr id="83973" name="Picture 4" descr="http://irecusa.org/wp-content/uploads/2010/12/IREC-Teaching-Matters-Cover-Web-231x300.jpg">
            <a:hlinkClick r:id="rId5"/>
          </p:cNvPr>
          <p:cNvPicPr>
            <a:picLocks noChangeAspect="1" noChangeArrowheads="1"/>
          </p:cNvPicPr>
          <p:nvPr/>
        </p:nvPicPr>
        <p:blipFill>
          <a:blip r:embed="rId6"/>
          <a:srcRect/>
          <a:stretch>
            <a:fillRect/>
          </a:stretch>
        </p:blipFill>
        <p:spPr bwMode="auto">
          <a:xfrm>
            <a:off x="228600" y="3779838"/>
            <a:ext cx="18288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descr="SAF_titlepage.JPG"/>
          <p:cNvPicPr>
            <a:picLocks noChangeAspect="1"/>
          </p:cNvPicPr>
          <p:nvPr/>
        </p:nvPicPr>
        <p:blipFill>
          <a:blip r:embed="rId3"/>
          <a:srcRect/>
          <a:stretch>
            <a:fillRect/>
          </a:stretch>
        </p:blipFill>
        <p:spPr bwMode="auto">
          <a:xfrm>
            <a:off x="847725" y="3768725"/>
            <a:ext cx="1604963" cy="2062163"/>
          </a:xfrm>
          <a:prstGeom prst="rect">
            <a:avLst/>
          </a:prstGeom>
          <a:noFill/>
          <a:ln w="9525">
            <a:noFill/>
            <a:miter lim="800000"/>
            <a:headEnd/>
            <a:tailEnd/>
          </a:ln>
        </p:spPr>
      </p:pic>
      <p:sp>
        <p:nvSpPr>
          <p:cNvPr id="3" name="TextBox 2"/>
          <p:cNvSpPr txBox="1"/>
          <p:nvPr/>
        </p:nvSpPr>
        <p:spPr>
          <a:xfrm>
            <a:off x="2806700" y="3768725"/>
            <a:ext cx="6121400" cy="2308225"/>
          </a:xfrm>
          <a:prstGeom prst="rect">
            <a:avLst/>
          </a:prstGeom>
          <a:noFill/>
        </p:spPr>
        <p:txBody>
          <a:bodyPr>
            <a:spAutoFit/>
          </a:bodyPr>
          <a:lstStyle/>
          <a:p>
            <a:pPr eaLnBrk="0" hangingPunct="0">
              <a:defRPr/>
            </a:pPr>
            <a:r>
              <a:rPr lang="en-US" sz="1600" b="1" dirty="0">
                <a:latin typeface="+mn-lt"/>
                <a:cs typeface="+mn-cs"/>
              </a:rPr>
              <a:t>National Solar Jobs Census 2010: A Review of the US Solar Workforce</a:t>
            </a:r>
          </a:p>
          <a:p>
            <a:pPr>
              <a:defRPr/>
            </a:pPr>
            <a:r>
              <a:rPr lang="en-US" sz="1600" dirty="0">
                <a:latin typeface="+mn-lt"/>
                <a:cs typeface="+mn-cs"/>
              </a:rPr>
              <a:t>This first-of-its-kind study produced by The Solar Foundation directly quantifies solar jobs across the value chain. The Census found that as of August 2010 there are 93,000 solar workers with over half of all employers expecting to add jobs within the next 12 months, representing a job growth rate of 26%.  The Census looks at 31 distinct occupations.</a:t>
            </a:r>
          </a:p>
          <a:p>
            <a:pPr>
              <a:defRPr/>
            </a:pPr>
            <a:r>
              <a:rPr lang="en-US" sz="1600" dirty="0">
                <a:latin typeface="+mn-lt"/>
                <a:cs typeface="+mn-cs"/>
              </a:rPr>
              <a:t>Published by The Solar Foundation: </a:t>
            </a:r>
            <a:r>
              <a:rPr lang="en-US" sz="1600" dirty="0">
                <a:latin typeface="+mn-lt"/>
                <a:cs typeface="+mn-cs"/>
                <a:hlinkClick r:id="rId4"/>
              </a:rPr>
              <a:t>www.TheSolarFoundation.org</a:t>
            </a:r>
            <a:endParaRPr lang="en-US" sz="1600" dirty="0">
              <a:latin typeface="+mn-lt"/>
              <a:cs typeface="+mn-cs"/>
            </a:endParaRPr>
          </a:p>
          <a:p>
            <a:pPr>
              <a:defRPr/>
            </a:pPr>
            <a:endParaRPr lang="en-US" sz="1600" dirty="0">
              <a:latin typeface="+mn-lt"/>
              <a:cs typeface="+mn-cs"/>
            </a:endParaRPr>
          </a:p>
        </p:txBody>
      </p:sp>
      <p:pic>
        <p:nvPicPr>
          <p:cNvPr id="84996" name="Picture 3" descr="Solar-Powering-Your-Community-Cover.png"/>
          <p:cNvPicPr>
            <a:picLocks noChangeAspect="1"/>
          </p:cNvPicPr>
          <p:nvPr/>
        </p:nvPicPr>
        <p:blipFill>
          <a:blip r:embed="rId5"/>
          <a:srcRect/>
          <a:stretch>
            <a:fillRect/>
          </a:stretch>
        </p:blipFill>
        <p:spPr bwMode="auto">
          <a:xfrm>
            <a:off x="725488" y="1138238"/>
            <a:ext cx="1727200" cy="2233612"/>
          </a:xfrm>
          <a:prstGeom prst="rect">
            <a:avLst/>
          </a:prstGeom>
          <a:noFill/>
          <a:ln w="9525">
            <a:noFill/>
            <a:miter lim="800000"/>
            <a:headEnd/>
            <a:tailEnd/>
          </a:ln>
        </p:spPr>
      </p:pic>
      <p:sp>
        <p:nvSpPr>
          <p:cNvPr id="5" name="TextBox 4"/>
          <p:cNvSpPr txBox="1"/>
          <p:nvPr/>
        </p:nvSpPr>
        <p:spPr>
          <a:xfrm>
            <a:off x="2654300" y="1490663"/>
            <a:ext cx="6489700" cy="2278062"/>
          </a:xfrm>
          <a:prstGeom prst="rect">
            <a:avLst/>
          </a:prstGeom>
          <a:noFill/>
        </p:spPr>
        <p:txBody>
          <a:bodyPr>
            <a:spAutoFit/>
          </a:bodyPr>
          <a:lstStyle/>
          <a:p>
            <a:pPr>
              <a:defRPr/>
            </a:pPr>
            <a:r>
              <a:rPr lang="en-US" sz="1600" b="1" dirty="0">
                <a:latin typeface="+mn-lt"/>
                <a:cs typeface="+mn-cs"/>
              </a:rPr>
              <a:t>Solar Powering Your Community: A Guide for Local Governments (2011)</a:t>
            </a:r>
          </a:p>
          <a:p>
            <a:pPr>
              <a:defRPr/>
            </a:pPr>
            <a:r>
              <a:rPr lang="en-US" sz="1600" dirty="0">
                <a:latin typeface="+mn-lt"/>
                <a:cs typeface="+mn-cs"/>
              </a:rPr>
              <a:t>The U.S. Department of Energy developed this comprehensive resource to assist local governments and stakeholders in building sustainable local solar markets. The guide introduces a range of policy and program options that have been successfully field tested in cities and counties around the country.</a:t>
            </a:r>
          </a:p>
          <a:p>
            <a:pPr>
              <a:defRPr/>
            </a:pPr>
            <a:r>
              <a:rPr lang="en-US" sz="1600" dirty="0">
                <a:latin typeface="+mn-lt"/>
                <a:cs typeface="+mn-cs"/>
              </a:rPr>
              <a:t>Published by U.S. Department of Energy: </a:t>
            </a:r>
            <a:r>
              <a:rPr lang="en-US" sz="1400" dirty="0">
                <a:latin typeface="+mn-lt"/>
                <a:cs typeface="+mn-cs"/>
                <a:hlinkClick r:id="rId6"/>
              </a:rPr>
              <a:t>http://solaramericacommunities.energy.gov/resources/guide_for_local_governments/</a:t>
            </a:r>
            <a:endParaRPr lang="en-US" sz="1400" dirty="0">
              <a:latin typeface="+mn-lt"/>
              <a:cs typeface="+mn-cs"/>
            </a:endParaRPr>
          </a:p>
          <a:p>
            <a:pPr>
              <a:defRPr/>
            </a:pPr>
            <a:endParaRPr lang="en-US" sz="1600" dirty="0">
              <a:latin typeface="+mn-lt"/>
              <a:cs typeface="+mn-cs"/>
            </a:endParaRPr>
          </a:p>
          <a:p>
            <a:pPr>
              <a:defRPr/>
            </a:pPr>
            <a:endParaRPr lang="en-US" sz="1600" dirty="0">
              <a:latin typeface="+mn-lt"/>
              <a:cs typeface="+mn-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Trade Balance.JPG"/>
          <p:cNvPicPr>
            <a:picLocks noChangeAspect="1"/>
          </p:cNvPicPr>
          <p:nvPr/>
        </p:nvPicPr>
        <p:blipFill>
          <a:blip r:embed="rId3"/>
          <a:srcRect/>
          <a:stretch>
            <a:fillRect/>
          </a:stretch>
        </p:blipFill>
        <p:spPr bwMode="auto">
          <a:xfrm>
            <a:off x="365125" y="1470025"/>
            <a:ext cx="2124075" cy="1577975"/>
          </a:xfrm>
          <a:prstGeom prst="rect">
            <a:avLst/>
          </a:prstGeom>
          <a:noFill/>
          <a:ln w="9525">
            <a:noFill/>
            <a:miter lim="800000"/>
            <a:headEnd/>
            <a:tailEnd/>
          </a:ln>
        </p:spPr>
      </p:pic>
      <p:pic>
        <p:nvPicPr>
          <p:cNvPr id="86019" name="Picture 2" descr="SMI_YIR_2010.jpg"/>
          <p:cNvPicPr>
            <a:picLocks noChangeAspect="1"/>
          </p:cNvPicPr>
          <p:nvPr/>
        </p:nvPicPr>
        <p:blipFill>
          <a:blip r:embed="rId4"/>
          <a:srcRect/>
          <a:stretch>
            <a:fillRect/>
          </a:stretch>
        </p:blipFill>
        <p:spPr bwMode="auto">
          <a:xfrm>
            <a:off x="608013" y="3687763"/>
            <a:ext cx="1874837" cy="2405062"/>
          </a:xfrm>
          <a:prstGeom prst="rect">
            <a:avLst/>
          </a:prstGeom>
          <a:noFill/>
          <a:ln w="9525">
            <a:noFill/>
            <a:miter lim="800000"/>
            <a:headEnd/>
            <a:tailEnd/>
          </a:ln>
        </p:spPr>
      </p:pic>
      <p:sp>
        <p:nvSpPr>
          <p:cNvPr id="177157" name="Rectangle 5"/>
          <p:cNvSpPr>
            <a:spLocks noChangeArrowheads="1"/>
          </p:cNvSpPr>
          <p:nvPr/>
        </p:nvSpPr>
        <p:spPr bwMode="auto">
          <a:xfrm>
            <a:off x="2711450" y="1489075"/>
            <a:ext cx="6432550" cy="2062163"/>
          </a:xfrm>
          <a:prstGeom prst="rect">
            <a:avLst/>
          </a:prstGeom>
          <a:noFill/>
          <a:ln w="9525">
            <a:noFill/>
            <a:miter lim="800000"/>
            <a:headEnd/>
            <a:tailEnd/>
          </a:ln>
          <a:effectLst/>
        </p:spPr>
        <p:txBody>
          <a:bodyPr anchor="ctr">
            <a:spAutoFit/>
          </a:bodyPr>
          <a:lstStyle/>
          <a:p>
            <a:pPr eaLnBrk="0" hangingPunct="0">
              <a:defRPr/>
            </a:pPr>
            <a:r>
              <a:rPr lang="en-US" sz="1600" b="1" dirty="0">
                <a:latin typeface="+mn-lt"/>
                <a:ea typeface="Calibri" pitchFamily="34" charset="0"/>
              </a:rPr>
              <a:t>U.S. Solar Energy Trade Assessment 2010 (2010) </a:t>
            </a:r>
          </a:p>
          <a:p>
            <a:pPr eaLnBrk="0" hangingPunct="0">
              <a:defRPr/>
            </a:pPr>
            <a:r>
              <a:rPr lang="en-US" sz="1600" dirty="0">
                <a:latin typeface="+mn-lt"/>
                <a:ea typeface="Calibri" pitchFamily="34" charset="0"/>
              </a:rPr>
              <a:t>This study shows that U.S. solar installations created $3.6 billion in direct value to the global economy in 2009. Of that, nearly 74 percent, or $2.6 billion, directly benefited the U.S. economy. It also shows that the U.S. was a net exporter of solar energy products in 2009, led by the $1.1 billion in exports of </a:t>
            </a:r>
            <a:r>
              <a:rPr lang="en-US" sz="1600" dirty="0" err="1">
                <a:latin typeface="+mn-lt"/>
                <a:ea typeface="Calibri" pitchFamily="34" charset="0"/>
              </a:rPr>
              <a:t>polysilicon</a:t>
            </a:r>
            <a:r>
              <a:rPr lang="en-US" sz="1600" dirty="0">
                <a:latin typeface="+mn-lt"/>
                <a:ea typeface="Calibri" pitchFamily="34" charset="0"/>
              </a:rPr>
              <a:t>, the primary feedstock in most PV cells. </a:t>
            </a:r>
          </a:p>
          <a:p>
            <a:pPr eaLnBrk="0" hangingPunct="0">
              <a:defRPr/>
            </a:pPr>
            <a:r>
              <a:rPr lang="en-US" sz="1600" dirty="0">
                <a:latin typeface="+mn-lt"/>
                <a:ea typeface="Calibri" pitchFamily="34" charset="0"/>
              </a:rPr>
              <a:t>Published by SEIA: </a:t>
            </a:r>
            <a:r>
              <a:rPr lang="en-US" sz="1400" dirty="0">
                <a:latin typeface="+mn-lt"/>
                <a:ea typeface="Calibri" pitchFamily="34" charset="0"/>
                <a:hlinkClick r:id="rId5"/>
              </a:rPr>
              <a:t>www.seia.org/cs/news_detail?pressrelease.id=1144</a:t>
            </a:r>
            <a:endParaRPr lang="en-US" sz="1400" dirty="0">
              <a:latin typeface="+mn-lt"/>
              <a:ea typeface="Calibri" pitchFamily="34" charset="0"/>
            </a:endParaRPr>
          </a:p>
          <a:p>
            <a:pPr eaLnBrk="0" hangingPunct="0">
              <a:defRPr/>
            </a:pPr>
            <a:endParaRPr lang="en-US" sz="1600" dirty="0">
              <a:latin typeface="+mn-lt"/>
              <a:cs typeface="+mn-cs"/>
            </a:endParaRPr>
          </a:p>
        </p:txBody>
      </p:sp>
      <p:sp>
        <p:nvSpPr>
          <p:cNvPr id="6" name="TextBox 5"/>
          <p:cNvSpPr txBox="1"/>
          <p:nvPr/>
        </p:nvSpPr>
        <p:spPr>
          <a:xfrm>
            <a:off x="2711450" y="3784600"/>
            <a:ext cx="5962650" cy="1816100"/>
          </a:xfrm>
          <a:prstGeom prst="rect">
            <a:avLst/>
          </a:prstGeom>
          <a:noFill/>
        </p:spPr>
        <p:txBody>
          <a:bodyPr>
            <a:spAutoFit/>
          </a:bodyPr>
          <a:lstStyle/>
          <a:p>
            <a:pPr eaLnBrk="0" hangingPunct="0">
              <a:defRPr/>
            </a:pPr>
            <a:r>
              <a:rPr lang="en-US" sz="1600" b="1" dirty="0">
                <a:latin typeface="+mn-lt"/>
                <a:cs typeface="+mn-cs"/>
              </a:rPr>
              <a:t>U.S. Solar Market Insight 2010 Year in Review (2011)</a:t>
            </a:r>
          </a:p>
          <a:p>
            <a:pPr eaLnBrk="0" hangingPunct="0">
              <a:defRPr/>
            </a:pPr>
            <a:r>
              <a:rPr lang="en-US" sz="1600" dirty="0">
                <a:latin typeface="+mn-lt"/>
                <a:ea typeface="Calibri" pitchFamily="34" charset="0"/>
              </a:rPr>
              <a:t>The quarterly SEIA/GTM Research U.S. Solar Market Insight™ report is a complete account of trends in U.S.  photovoltaic (PV), concentrating solar power (CSP), and solar heating and cooling (SHC) markets. Each quarter, SEIA and GTM Research provide the most valuable current information on the U.S. solar market.</a:t>
            </a:r>
          </a:p>
          <a:p>
            <a:pPr eaLnBrk="0" hangingPunct="0">
              <a:defRPr/>
            </a:pPr>
            <a:r>
              <a:rPr lang="en-US" sz="1600" dirty="0">
                <a:latin typeface="+mn-lt"/>
                <a:cs typeface="+mn-cs"/>
              </a:rPr>
              <a:t>Published by SEIA: </a:t>
            </a:r>
            <a:r>
              <a:rPr lang="en-US" sz="1400" u="sng" dirty="0">
                <a:latin typeface="+mn-lt"/>
                <a:cs typeface="+mn-cs"/>
                <a:hlinkClick r:id="rId6"/>
              </a:rPr>
              <a:t>www.seia.org/galleries/pdf/SMI-YIR-2010-ES.pdf</a:t>
            </a:r>
            <a:endParaRPr lang="en-US" sz="1400" dirty="0">
              <a:latin typeface="+mn-lt"/>
              <a:cs typeface="+mn-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Rectangle 5"/>
          <p:cNvSpPr>
            <a:spLocks noChangeArrowheads="1"/>
          </p:cNvSpPr>
          <p:nvPr/>
        </p:nvSpPr>
        <p:spPr bwMode="auto">
          <a:xfrm>
            <a:off x="2447925" y="1549400"/>
            <a:ext cx="6543675" cy="1323975"/>
          </a:xfrm>
          <a:prstGeom prst="rect">
            <a:avLst/>
          </a:prstGeom>
          <a:noFill/>
          <a:ln w="9525">
            <a:noFill/>
            <a:miter lim="800000"/>
            <a:headEnd/>
            <a:tailEnd/>
          </a:ln>
          <a:effectLst/>
        </p:spPr>
        <p:txBody>
          <a:bodyPr anchor="ctr">
            <a:spAutoFit/>
          </a:bodyPr>
          <a:lstStyle/>
          <a:p>
            <a:pPr eaLnBrk="0" hangingPunct="0">
              <a:defRPr/>
            </a:pPr>
            <a:r>
              <a:rPr lang="en-US" sz="1600" b="1" dirty="0">
                <a:latin typeface="+mn-lt"/>
                <a:ea typeface="Calibri" pitchFamily="34" charset="0"/>
              </a:rPr>
              <a:t>Break-Even Cost for Residential </a:t>
            </a:r>
            <a:r>
              <a:rPr lang="en-US" sz="1600" b="1" dirty="0" err="1">
                <a:latin typeface="+mn-lt"/>
                <a:ea typeface="Calibri" pitchFamily="34" charset="0"/>
              </a:rPr>
              <a:t>Photovoltaics</a:t>
            </a:r>
            <a:r>
              <a:rPr lang="en-US" sz="1600" b="1" dirty="0">
                <a:latin typeface="+mn-lt"/>
                <a:ea typeface="Calibri" pitchFamily="34" charset="0"/>
              </a:rPr>
              <a:t> in the United States: Key Drivers and Sensitivities  (December 2009)</a:t>
            </a:r>
          </a:p>
          <a:p>
            <a:pPr eaLnBrk="0" hangingPunct="0">
              <a:defRPr/>
            </a:pPr>
            <a:r>
              <a:rPr lang="en-US" sz="1600" dirty="0">
                <a:latin typeface="+mn-lt"/>
                <a:ea typeface="Calibri" pitchFamily="34" charset="0"/>
              </a:rPr>
              <a:t>An solar relative cost analysis report which provides snapshots of PV cost effectiveness relative to grid costs.  This report will be updated in mid-2011</a:t>
            </a:r>
          </a:p>
          <a:p>
            <a:pPr eaLnBrk="0" hangingPunct="0">
              <a:defRPr/>
            </a:pPr>
            <a:r>
              <a:rPr lang="en-US" sz="1600" dirty="0">
                <a:latin typeface="+mn-lt"/>
                <a:ea typeface="Calibri" pitchFamily="34" charset="0"/>
              </a:rPr>
              <a:t>Published by NREL/TP-6A2-46909: </a:t>
            </a:r>
            <a:r>
              <a:rPr lang="en-US" sz="1600" dirty="0">
                <a:latin typeface="+mn-lt"/>
                <a:ea typeface="Calibri" pitchFamily="34" charset="0"/>
                <a:hlinkClick r:id="rId3"/>
              </a:rPr>
              <a:t>www.nrel.gov/docs/fy10osti/46909.pdf</a:t>
            </a:r>
            <a:r>
              <a:rPr lang="en-US" sz="1600" dirty="0">
                <a:latin typeface="+mn-lt"/>
                <a:ea typeface="Calibri" pitchFamily="34" charset="0"/>
              </a:rPr>
              <a:t> </a:t>
            </a:r>
          </a:p>
        </p:txBody>
      </p:sp>
      <p:sp>
        <p:nvSpPr>
          <p:cNvPr id="6" name="TextBox 5"/>
          <p:cNvSpPr txBox="1"/>
          <p:nvPr/>
        </p:nvSpPr>
        <p:spPr>
          <a:xfrm>
            <a:off x="2616200" y="4089400"/>
            <a:ext cx="6210300" cy="2308225"/>
          </a:xfrm>
          <a:prstGeom prst="rect">
            <a:avLst/>
          </a:prstGeom>
          <a:noFill/>
        </p:spPr>
        <p:txBody>
          <a:bodyPr>
            <a:spAutoFit/>
          </a:bodyPr>
          <a:lstStyle/>
          <a:p>
            <a:pPr eaLnBrk="0" hangingPunct="0">
              <a:defRPr/>
            </a:pPr>
            <a:r>
              <a:rPr lang="en-US" sz="1600" b="1" dirty="0">
                <a:latin typeface="+mn-lt"/>
                <a:cs typeface="+mn-cs"/>
              </a:rPr>
              <a:t>Freeing the Grid: </a:t>
            </a:r>
            <a:r>
              <a:rPr lang="en-US" sz="1600" b="1" dirty="0">
                <a:latin typeface="+mj-lt"/>
                <a:cs typeface="+mn-cs"/>
              </a:rPr>
              <a:t>Best Practices in State Net Metering Policies and Interconnection Procedure (December 2010)</a:t>
            </a:r>
          </a:p>
          <a:p>
            <a:pPr eaLnBrk="0" hangingPunct="0">
              <a:defRPr/>
            </a:pPr>
            <a:r>
              <a:rPr lang="en-US" sz="1600" dirty="0">
                <a:latin typeface="+mn-lt"/>
                <a:cs typeface="+mn-cs"/>
              </a:rPr>
              <a:t>This report develops a state by state score card on net metering and interconnection rules.</a:t>
            </a:r>
          </a:p>
          <a:p>
            <a:pPr eaLnBrk="0" hangingPunct="0">
              <a:defRPr/>
            </a:pPr>
            <a:r>
              <a:rPr lang="en-US" sz="1600" dirty="0">
                <a:latin typeface="+mn-lt"/>
                <a:cs typeface="+mn-cs"/>
              </a:rPr>
              <a:t>Published by Network for New Energy Choices: </a:t>
            </a:r>
            <a:r>
              <a:rPr lang="en-US" sz="1600" dirty="0">
                <a:latin typeface="+mn-lt"/>
                <a:cs typeface="+mn-cs"/>
                <a:hlinkClick r:id="rId4"/>
              </a:rPr>
              <a:t>www.freeingthegrid.org</a:t>
            </a:r>
            <a:endParaRPr lang="en-US" sz="1600" dirty="0">
              <a:latin typeface="+mn-lt"/>
              <a:cs typeface="+mn-cs"/>
            </a:endParaRPr>
          </a:p>
          <a:p>
            <a:pPr eaLnBrk="0" hangingPunct="0">
              <a:defRPr/>
            </a:pPr>
            <a:endParaRPr lang="en-US" sz="1600" dirty="0">
              <a:latin typeface="+mn-lt"/>
              <a:cs typeface="+mn-cs"/>
            </a:endParaRPr>
          </a:p>
          <a:p>
            <a:pPr eaLnBrk="0" hangingPunct="0">
              <a:defRPr/>
            </a:pPr>
            <a:endParaRPr lang="en-US" sz="1600" b="1" dirty="0">
              <a:latin typeface="+mn-lt"/>
              <a:cs typeface="+mn-cs"/>
            </a:endParaRPr>
          </a:p>
          <a:p>
            <a:pPr eaLnBrk="0" hangingPunct="0">
              <a:defRPr/>
            </a:pPr>
            <a:r>
              <a:rPr lang="en-US" sz="1600" dirty="0">
                <a:latin typeface="+mj-lt"/>
                <a:cs typeface="+mn-cs"/>
              </a:rPr>
              <a:t/>
            </a:r>
            <a:br>
              <a:rPr lang="en-US" sz="1600" dirty="0">
                <a:latin typeface="+mj-lt"/>
                <a:cs typeface="+mn-cs"/>
              </a:rPr>
            </a:br>
            <a:endParaRPr lang="en-US" sz="1600" dirty="0">
              <a:latin typeface="+mj-lt"/>
              <a:cs typeface="+mn-cs"/>
            </a:endParaRPr>
          </a:p>
        </p:txBody>
      </p:sp>
      <p:pic>
        <p:nvPicPr>
          <p:cNvPr id="87044" name="Picture 3"/>
          <p:cNvPicPr>
            <a:picLocks noChangeAspect="1" noChangeArrowheads="1"/>
          </p:cNvPicPr>
          <p:nvPr/>
        </p:nvPicPr>
        <p:blipFill>
          <a:blip r:embed="rId5"/>
          <a:srcRect/>
          <a:stretch>
            <a:fillRect/>
          </a:stretch>
        </p:blipFill>
        <p:spPr bwMode="auto">
          <a:xfrm>
            <a:off x="515938" y="1206500"/>
            <a:ext cx="1624012" cy="2114550"/>
          </a:xfrm>
          <a:prstGeom prst="rect">
            <a:avLst/>
          </a:prstGeom>
          <a:noFill/>
          <a:ln w="9525">
            <a:noFill/>
            <a:miter lim="800000"/>
            <a:headEnd/>
            <a:tailEnd/>
          </a:ln>
        </p:spPr>
      </p:pic>
      <p:pic>
        <p:nvPicPr>
          <p:cNvPr id="87045" name="Picture 4"/>
          <p:cNvPicPr>
            <a:picLocks noChangeAspect="1" noChangeArrowheads="1"/>
          </p:cNvPicPr>
          <p:nvPr/>
        </p:nvPicPr>
        <p:blipFill>
          <a:blip r:embed="rId6"/>
          <a:srcRect/>
          <a:stretch>
            <a:fillRect/>
          </a:stretch>
        </p:blipFill>
        <p:spPr bwMode="auto">
          <a:xfrm>
            <a:off x="515938" y="3625850"/>
            <a:ext cx="1931987" cy="25146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p:cNvSpPr>
          <p:nvPr>
            <p:ph idx="4294967295"/>
          </p:nvPr>
        </p:nvSpPr>
        <p:spPr>
          <a:xfrm>
            <a:off x="355600" y="2206625"/>
            <a:ext cx="8558213" cy="5603875"/>
          </a:xfrm>
        </p:spPr>
        <p:txBody>
          <a:bodyPr/>
          <a:lstStyle/>
          <a:p>
            <a:pPr algn="ctr">
              <a:buFont typeface="Arial" pitchFamily="34" charset="0"/>
              <a:buNone/>
            </a:pPr>
            <a:r>
              <a:rPr lang="en-US" smtClean="0"/>
              <a:t> </a:t>
            </a:r>
            <a:endParaRPr lang="en-US" sz="2800" smtClean="0"/>
          </a:p>
          <a:p>
            <a:pPr>
              <a:buFont typeface="Arial" pitchFamily="34" charset="0"/>
              <a:buNone/>
            </a:pPr>
            <a:endParaRPr lang="en-US" smtClean="0"/>
          </a:p>
        </p:txBody>
      </p:sp>
      <p:sp>
        <p:nvSpPr>
          <p:cNvPr id="88067" name="TextBox 4"/>
          <p:cNvSpPr txBox="1">
            <a:spLocks noChangeArrowheads="1"/>
          </p:cNvSpPr>
          <p:nvPr/>
        </p:nvSpPr>
        <p:spPr bwMode="auto">
          <a:xfrm>
            <a:off x="171450" y="6438900"/>
            <a:ext cx="3822700" cy="276225"/>
          </a:xfrm>
          <a:prstGeom prst="rect">
            <a:avLst/>
          </a:prstGeom>
          <a:noFill/>
          <a:ln w="9525">
            <a:noFill/>
            <a:miter lim="800000"/>
            <a:headEnd/>
            <a:tailEnd/>
          </a:ln>
        </p:spPr>
        <p:txBody>
          <a:bodyPr>
            <a:spAutoFit/>
          </a:bodyPr>
          <a:lstStyle/>
          <a:p>
            <a:r>
              <a:rPr lang="en-US" sz="1200"/>
              <a:t>Source: DSIRE Solar, Summary Maps </a:t>
            </a:r>
          </a:p>
        </p:txBody>
      </p:sp>
      <p:grpSp>
        <p:nvGrpSpPr>
          <p:cNvPr id="88068" name="Group 7"/>
          <p:cNvGrpSpPr>
            <a:grpSpLocks/>
          </p:cNvGrpSpPr>
          <p:nvPr/>
        </p:nvGrpSpPr>
        <p:grpSpPr bwMode="auto">
          <a:xfrm>
            <a:off x="1687513" y="3233738"/>
            <a:ext cx="6804025" cy="2895600"/>
            <a:chOff x="165100" y="2105025"/>
            <a:chExt cx="9851922" cy="4335463"/>
          </a:xfrm>
        </p:grpSpPr>
        <p:sp>
          <p:nvSpPr>
            <p:cNvPr id="88071" name="Text Box 279"/>
            <p:cNvSpPr txBox="1">
              <a:spLocks noChangeArrowheads="1"/>
            </p:cNvSpPr>
            <p:nvPr/>
          </p:nvSpPr>
          <p:spPr bwMode="auto">
            <a:xfrm>
              <a:off x="469900" y="6240463"/>
              <a:ext cx="3155950" cy="184150"/>
            </a:xfrm>
            <a:prstGeom prst="rect">
              <a:avLst/>
            </a:prstGeom>
            <a:noFill/>
            <a:ln w="9525">
              <a:noFill/>
              <a:miter lim="800000"/>
              <a:headEnd/>
              <a:tailEnd/>
            </a:ln>
          </p:spPr>
          <p:txBody>
            <a:bodyPr wrap="none" lIns="0" tIns="0" rIns="0" bIns="0">
              <a:spAutoFit/>
            </a:bodyPr>
            <a:lstStyle/>
            <a:p>
              <a:r>
                <a:rPr lang="en-US" sz="1200"/>
                <a:t>State Solar Contractor Licensing Requirement</a:t>
              </a:r>
            </a:p>
          </p:txBody>
        </p:sp>
        <p:sp>
          <p:nvSpPr>
            <p:cNvPr id="88072" name="Rectangle 208"/>
            <p:cNvSpPr>
              <a:spLocks noChangeArrowheads="1"/>
            </p:cNvSpPr>
            <p:nvPr/>
          </p:nvSpPr>
          <p:spPr bwMode="auto">
            <a:xfrm>
              <a:off x="165100" y="6211888"/>
              <a:ext cx="228600" cy="228600"/>
            </a:xfrm>
            <a:prstGeom prst="rect">
              <a:avLst/>
            </a:prstGeom>
            <a:solidFill>
              <a:schemeClr val="accent2"/>
            </a:solidFill>
            <a:ln w="9525">
              <a:solidFill>
                <a:schemeClr val="tx1"/>
              </a:solidFill>
              <a:miter lim="800000"/>
              <a:headEnd/>
              <a:tailEnd/>
            </a:ln>
          </p:spPr>
          <p:txBody>
            <a:bodyPr anchor="ctr">
              <a:spAutoFit/>
            </a:bodyPr>
            <a:lstStyle/>
            <a:p>
              <a:endParaRPr lang="en-US">
                <a:latin typeface="Calibri" pitchFamily="34" charset="0"/>
              </a:endParaRPr>
            </a:p>
          </p:txBody>
        </p:sp>
        <p:cxnSp>
          <p:nvCxnSpPr>
            <p:cNvPr id="88073" name="AutoShape 307"/>
            <p:cNvCxnSpPr>
              <a:cxnSpLocks noChangeShapeType="1"/>
              <a:stCxn id="88089" idx="46"/>
              <a:endCxn id="88089" idx="46"/>
            </p:cNvCxnSpPr>
            <p:nvPr/>
          </p:nvCxnSpPr>
          <p:spPr bwMode="auto">
            <a:xfrm>
              <a:off x="6637338" y="3603625"/>
              <a:ext cx="0" cy="0"/>
            </a:xfrm>
            <a:prstGeom prst="straightConnector1">
              <a:avLst/>
            </a:prstGeom>
            <a:noFill/>
            <a:ln w="9525">
              <a:solidFill>
                <a:schemeClr val="tx1"/>
              </a:solidFill>
              <a:round/>
              <a:headEnd/>
              <a:tailEnd/>
            </a:ln>
          </p:spPr>
        </p:cxnSp>
        <p:sp>
          <p:nvSpPr>
            <p:cNvPr id="88074" name="Freeform 222"/>
            <p:cNvSpPr>
              <a:spLocks/>
            </p:cNvSpPr>
            <p:nvPr/>
          </p:nvSpPr>
          <p:spPr bwMode="auto">
            <a:xfrm>
              <a:off x="485775" y="4238625"/>
              <a:ext cx="1068388" cy="762000"/>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noFill/>
            <a:ln w="6350">
              <a:solidFill>
                <a:schemeClr val="tx1"/>
              </a:solidFill>
              <a:round/>
              <a:headEnd/>
              <a:tailEnd/>
            </a:ln>
          </p:spPr>
          <p:txBody>
            <a:bodyPr/>
            <a:lstStyle/>
            <a:p>
              <a:endParaRPr lang="en-US"/>
            </a:p>
          </p:txBody>
        </p:sp>
        <p:sp>
          <p:nvSpPr>
            <p:cNvPr id="88075" name="Freeform 223"/>
            <p:cNvSpPr>
              <a:spLocks/>
            </p:cNvSpPr>
            <p:nvPr/>
          </p:nvSpPr>
          <p:spPr bwMode="auto">
            <a:xfrm>
              <a:off x="6094413" y="3063875"/>
              <a:ext cx="687387" cy="409575"/>
            </a:xfrm>
            <a:custGeom>
              <a:avLst/>
              <a:gdLst>
                <a:gd name="T0" fmla="*/ 2147483647 w 500"/>
                <a:gd name="T1" fmla="*/ 2147483647 h 327"/>
                <a:gd name="T2" fmla="*/ 2147483647 w 500"/>
                <a:gd name="T3" fmla="*/ 2147483647 h 327"/>
                <a:gd name="T4" fmla="*/ 2147483647 w 500"/>
                <a:gd name="T5" fmla="*/ 2147483647 h 327"/>
                <a:gd name="T6" fmla="*/ 2147483647 w 500"/>
                <a:gd name="T7" fmla="*/ 2147483647 h 327"/>
                <a:gd name="T8" fmla="*/ 2147483647 w 500"/>
                <a:gd name="T9" fmla="*/ 2147483647 h 327"/>
                <a:gd name="T10" fmla="*/ 2147483647 w 500"/>
                <a:gd name="T11" fmla="*/ 2147483647 h 327"/>
                <a:gd name="T12" fmla="*/ 2147483647 w 500"/>
                <a:gd name="T13" fmla="*/ 2147483647 h 327"/>
                <a:gd name="T14" fmla="*/ 2147483647 w 500"/>
                <a:gd name="T15" fmla="*/ 2147483647 h 327"/>
                <a:gd name="T16" fmla="*/ 2147483647 w 500"/>
                <a:gd name="T17" fmla="*/ 2147483647 h 327"/>
                <a:gd name="T18" fmla="*/ 2147483647 w 500"/>
                <a:gd name="T19" fmla="*/ 2147483647 h 327"/>
                <a:gd name="T20" fmla="*/ 2147483647 w 500"/>
                <a:gd name="T21" fmla="*/ 2147483647 h 327"/>
                <a:gd name="T22" fmla="*/ 2147483647 w 500"/>
                <a:gd name="T23" fmla="*/ 2147483647 h 327"/>
                <a:gd name="T24" fmla="*/ 2147483647 w 500"/>
                <a:gd name="T25" fmla="*/ 2147483647 h 327"/>
                <a:gd name="T26" fmla="*/ 2147483647 w 500"/>
                <a:gd name="T27" fmla="*/ 2147483647 h 327"/>
                <a:gd name="T28" fmla="*/ 2147483647 w 500"/>
                <a:gd name="T29" fmla="*/ 2147483647 h 327"/>
                <a:gd name="T30" fmla="*/ 2147483647 w 500"/>
                <a:gd name="T31" fmla="*/ 2147483647 h 327"/>
                <a:gd name="T32" fmla="*/ 2147483647 w 500"/>
                <a:gd name="T33" fmla="*/ 2147483647 h 327"/>
                <a:gd name="T34" fmla="*/ 2147483647 w 500"/>
                <a:gd name="T35" fmla="*/ 2147483647 h 327"/>
                <a:gd name="T36" fmla="*/ 2147483647 w 500"/>
                <a:gd name="T37" fmla="*/ 2147483647 h 327"/>
                <a:gd name="T38" fmla="*/ 2147483647 w 500"/>
                <a:gd name="T39" fmla="*/ 2147483647 h 327"/>
                <a:gd name="T40" fmla="*/ 2147483647 w 500"/>
                <a:gd name="T41" fmla="*/ 2147483647 h 327"/>
                <a:gd name="T42" fmla="*/ 2147483647 w 500"/>
                <a:gd name="T43" fmla="*/ 2147483647 h 327"/>
                <a:gd name="T44" fmla="*/ 2147483647 w 500"/>
                <a:gd name="T45" fmla="*/ 0 h 327"/>
                <a:gd name="T46" fmla="*/ 2147483647 w 500"/>
                <a:gd name="T47" fmla="*/ 2147483647 h 327"/>
                <a:gd name="T48" fmla="*/ 2147483647 w 500"/>
                <a:gd name="T49" fmla="*/ 2147483647 h 327"/>
                <a:gd name="T50" fmla="*/ 2147483647 w 500"/>
                <a:gd name="T51" fmla="*/ 2147483647 h 327"/>
                <a:gd name="T52" fmla="*/ 2147483647 w 500"/>
                <a:gd name="T53" fmla="*/ 2147483647 h 327"/>
                <a:gd name="T54" fmla="*/ 2147483647 w 500"/>
                <a:gd name="T55" fmla="*/ 2147483647 h 327"/>
                <a:gd name="T56" fmla="*/ 2147483647 w 500"/>
                <a:gd name="T57" fmla="*/ 2147483647 h 327"/>
                <a:gd name="T58" fmla="*/ 2147483647 w 500"/>
                <a:gd name="T59" fmla="*/ 2147483647 h 327"/>
                <a:gd name="T60" fmla="*/ 2147483647 w 500"/>
                <a:gd name="T61" fmla="*/ 2147483647 h 327"/>
                <a:gd name="T62" fmla="*/ 2147483647 w 500"/>
                <a:gd name="T63" fmla="*/ 2147483647 h 327"/>
                <a:gd name="T64" fmla="*/ 2147483647 w 500"/>
                <a:gd name="T65" fmla="*/ 2147483647 h 327"/>
                <a:gd name="T66" fmla="*/ 2147483647 w 500"/>
                <a:gd name="T67" fmla="*/ 2147483647 h 327"/>
                <a:gd name="T68" fmla="*/ 2147483647 w 500"/>
                <a:gd name="T69" fmla="*/ 2147483647 h 327"/>
                <a:gd name="T70" fmla="*/ 2147483647 w 500"/>
                <a:gd name="T71" fmla="*/ 2147483647 h 327"/>
                <a:gd name="T72" fmla="*/ 2147483647 w 500"/>
                <a:gd name="T73" fmla="*/ 2147483647 h 327"/>
                <a:gd name="T74" fmla="*/ 2147483647 w 500"/>
                <a:gd name="T75" fmla="*/ 2147483647 h 327"/>
                <a:gd name="T76" fmla="*/ 2147483647 w 500"/>
                <a:gd name="T77" fmla="*/ 2147483647 h 327"/>
                <a:gd name="T78" fmla="*/ 2147483647 w 500"/>
                <a:gd name="T79" fmla="*/ 2147483647 h 327"/>
                <a:gd name="T80" fmla="*/ 2147483647 w 500"/>
                <a:gd name="T81" fmla="*/ 2147483647 h 327"/>
                <a:gd name="T82" fmla="*/ 2147483647 w 500"/>
                <a:gd name="T83" fmla="*/ 2147483647 h 327"/>
                <a:gd name="T84" fmla="*/ 2147483647 w 500"/>
                <a:gd name="T85" fmla="*/ 2147483647 h 327"/>
                <a:gd name="T86" fmla="*/ 2147483647 w 500"/>
                <a:gd name="T87" fmla="*/ 2147483647 h 327"/>
                <a:gd name="T88" fmla="*/ 2147483647 w 500"/>
                <a:gd name="T89" fmla="*/ 2147483647 h 327"/>
                <a:gd name="T90" fmla="*/ 2147483647 w 500"/>
                <a:gd name="T91" fmla="*/ 2147483647 h 327"/>
                <a:gd name="T92" fmla="*/ 2147483647 w 500"/>
                <a:gd name="T93" fmla="*/ 2147483647 h 327"/>
                <a:gd name="T94" fmla="*/ 2147483647 w 500"/>
                <a:gd name="T95" fmla="*/ 2147483647 h 327"/>
                <a:gd name="T96" fmla="*/ 2147483647 w 500"/>
                <a:gd name="T97" fmla="*/ 2147483647 h 327"/>
                <a:gd name="T98" fmla="*/ 2147483647 w 500"/>
                <a:gd name="T99" fmla="*/ 2147483647 h 327"/>
                <a:gd name="T100" fmla="*/ 2147483647 w 500"/>
                <a:gd name="T101" fmla="*/ 2147483647 h 327"/>
                <a:gd name="T102" fmla="*/ 2147483647 w 500"/>
                <a:gd name="T103" fmla="*/ 2147483647 h 327"/>
                <a:gd name="T104" fmla="*/ 2147483647 w 500"/>
                <a:gd name="T105" fmla="*/ 2147483647 h 327"/>
                <a:gd name="T106" fmla="*/ 2147483647 w 500"/>
                <a:gd name="T107" fmla="*/ 2147483647 h 327"/>
                <a:gd name="T108" fmla="*/ 2147483647 w 500"/>
                <a:gd name="T109" fmla="*/ 2147483647 h 327"/>
                <a:gd name="T110" fmla="*/ 2147483647 w 500"/>
                <a:gd name="T111" fmla="*/ 2147483647 h 327"/>
                <a:gd name="T112" fmla="*/ 2147483647 w 500"/>
                <a:gd name="T113" fmla="*/ 2147483647 h 327"/>
                <a:gd name="T114" fmla="*/ 2147483647 w 500"/>
                <a:gd name="T115" fmla="*/ 2147483647 h 327"/>
                <a:gd name="T116" fmla="*/ 2147483647 w 500"/>
                <a:gd name="T117" fmla="*/ 2147483647 h 327"/>
                <a:gd name="T118" fmla="*/ 2147483647 w 500"/>
                <a:gd name="T119" fmla="*/ 2147483647 h 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0"/>
                <a:gd name="T181" fmla="*/ 0 h 327"/>
                <a:gd name="T182" fmla="*/ 500 w 500"/>
                <a:gd name="T183" fmla="*/ 327 h 3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0" h="327">
                  <a:moveTo>
                    <a:pt x="328" y="271"/>
                  </a:moveTo>
                  <a:lnTo>
                    <a:pt x="334" y="270"/>
                  </a:lnTo>
                  <a:lnTo>
                    <a:pt x="335" y="270"/>
                  </a:lnTo>
                  <a:lnTo>
                    <a:pt x="345" y="267"/>
                  </a:lnTo>
                  <a:lnTo>
                    <a:pt x="349" y="266"/>
                  </a:lnTo>
                  <a:lnTo>
                    <a:pt x="359" y="264"/>
                  </a:lnTo>
                  <a:lnTo>
                    <a:pt x="361" y="263"/>
                  </a:lnTo>
                  <a:lnTo>
                    <a:pt x="365" y="263"/>
                  </a:lnTo>
                  <a:lnTo>
                    <a:pt x="368" y="263"/>
                  </a:lnTo>
                  <a:lnTo>
                    <a:pt x="388" y="258"/>
                  </a:lnTo>
                  <a:lnTo>
                    <a:pt x="389" y="258"/>
                  </a:lnTo>
                  <a:lnTo>
                    <a:pt x="397" y="256"/>
                  </a:lnTo>
                  <a:lnTo>
                    <a:pt x="408" y="253"/>
                  </a:lnTo>
                  <a:lnTo>
                    <a:pt x="418" y="251"/>
                  </a:lnTo>
                  <a:lnTo>
                    <a:pt x="425" y="249"/>
                  </a:lnTo>
                  <a:lnTo>
                    <a:pt x="426" y="246"/>
                  </a:lnTo>
                  <a:lnTo>
                    <a:pt x="438" y="234"/>
                  </a:lnTo>
                  <a:lnTo>
                    <a:pt x="439" y="234"/>
                  </a:lnTo>
                  <a:lnTo>
                    <a:pt x="444" y="233"/>
                  </a:lnTo>
                  <a:lnTo>
                    <a:pt x="453" y="234"/>
                  </a:lnTo>
                  <a:lnTo>
                    <a:pt x="456" y="231"/>
                  </a:lnTo>
                  <a:lnTo>
                    <a:pt x="465" y="226"/>
                  </a:lnTo>
                  <a:lnTo>
                    <a:pt x="468" y="224"/>
                  </a:lnTo>
                  <a:lnTo>
                    <a:pt x="468" y="223"/>
                  </a:lnTo>
                  <a:lnTo>
                    <a:pt x="474" y="220"/>
                  </a:lnTo>
                  <a:lnTo>
                    <a:pt x="474" y="219"/>
                  </a:lnTo>
                  <a:lnTo>
                    <a:pt x="472" y="212"/>
                  </a:lnTo>
                  <a:lnTo>
                    <a:pt x="476" y="208"/>
                  </a:lnTo>
                  <a:lnTo>
                    <a:pt x="476" y="206"/>
                  </a:lnTo>
                  <a:lnTo>
                    <a:pt x="480" y="202"/>
                  </a:lnTo>
                  <a:lnTo>
                    <a:pt x="482" y="201"/>
                  </a:lnTo>
                  <a:lnTo>
                    <a:pt x="490" y="195"/>
                  </a:lnTo>
                  <a:lnTo>
                    <a:pt x="493" y="190"/>
                  </a:lnTo>
                  <a:lnTo>
                    <a:pt x="499" y="185"/>
                  </a:lnTo>
                  <a:lnTo>
                    <a:pt x="487" y="176"/>
                  </a:lnTo>
                  <a:lnTo>
                    <a:pt x="483" y="172"/>
                  </a:lnTo>
                  <a:lnTo>
                    <a:pt x="478" y="169"/>
                  </a:lnTo>
                  <a:lnTo>
                    <a:pt x="475" y="165"/>
                  </a:lnTo>
                  <a:lnTo>
                    <a:pt x="457" y="147"/>
                  </a:lnTo>
                  <a:lnTo>
                    <a:pt x="451" y="147"/>
                  </a:lnTo>
                  <a:lnTo>
                    <a:pt x="451" y="145"/>
                  </a:lnTo>
                  <a:lnTo>
                    <a:pt x="450" y="145"/>
                  </a:lnTo>
                  <a:lnTo>
                    <a:pt x="447" y="130"/>
                  </a:lnTo>
                  <a:lnTo>
                    <a:pt x="456" y="113"/>
                  </a:lnTo>
                  <a:lnTo>
                    <a:pt x="447" y="105"/>
                  </a:lnTo>
                  <a:lnTo>
                    <a:pt x="447" y="104"/>
                  </a:lnTo>
                  <a:lnTo>
                    <a:pt x="454" y="92"/>
                  </a:lnTo>
                  <a:lnTo>
                    <a:pt x="457" y="88"/>
                  </a:lnTo>
                  <a:lnTo>
                    <a:pt x="454" y="90"/>
                  </a:lnTo>
                  <a:lnTo>
                    <a:pt x="461" y="79"/>
                  </a:lnTo>
                  <a:lnTo>
                    <a:pt x="461" y="70"/>
                  </a:lnTo>
                  <a:lnTo>
                    <a:pt x="468" y="58"/>
                  </a:lnTo>
                  <a:lnTo>
                    <a:pt x="472" y="56"/>
                  </a:lnTo>
                  <a:lnTo>
                    <a:pt x="471" y="55"/>
                  </a:lnTo>
                  <a:lnTo>
                    <a:pt x="465" y="49"/>
                  </a:lnTo>
                  <a:lnTo>
                    <a:pt x="456" y="49"/>
                  </a:lnTo>
                  <a:lnTo>
                    <a:pt x="444" y="45"/>
                  </a:lnTo>
                  <a:lnTo>
                    <a:pt x="436" y="37"/>
                  </a:lnTo>
                  <a:lnTo>
                    <a:pt x="438" y="34"/>
                  </a:lnTo>
                  <a:lnTo>
                    <a:pt x="435" y="22"/>
                  </a:lnTo>
                  <a:lnTo>
                    <a:pt x="424" y="12"/>
                  </a:lnTo>
                  <a:lnTo>
                    <a:pt x="422" y="11"/>
                  </a:lnTo>
                  <a:lnTo>
                    <a:pt x="415" y="12"/>
                  </a:lnTo>
                  <a:lnTo>
                    <a:pt x="404" y="0"/>
                  </a:lnTo>
                  <a:lnTo>
                    <a:pt x="403" y="0"/>
                  </a:lnTo>
                  <a:lnTo>
                    <a:pt x="395" y="2"/>
                  </a:lnTo>
                  <a:lnTo>
                    <a:pt x="370" y="8"/>
                  </a:lnTo>
                  <a:lnTo>
                    <a:pt x="354" y="11"/>
                  </a:lnTo>
                  <a:lnTo>
                    <a:pt x="346" y="12"/>
                  </a:lnTo>
                  <a:lnTo>
                    <a:pt x="345" y="13"/>
                  </a:lnTo>
                  <a:lnTo>
                    <a:pt x="342" y="13"/>
                  </a:lnTo>
                  <a:lnTo>
                    <a:pt x="335" y="15"/>
                  </a:lnTo>
                  <a:lnTo>
                    <a:pt x="325" y="18"/>
                  </a:lnTo>
                  <a:lnTo>
                    <a:pt x="311" y="20"/>
                  </a:lnTo>
                  <a:lnTo>
                    <a:pt x="292" y="24"/>
                  </a:lnTo>
                  <a:lnTo>
                    <a:pt x="285" y="26"/>
                  </a:lnTo>
                  <a:lnTo>
                    <a:pt x="282" y="26"/>
                  </a:lnTo>
                  <a:lnTo>
                    <a:pt x="278" y="27"/>
                  </a:lnTo>
                  <a:lnTo>
                    <a:pt x="270" y="29"/>
                  </a:lnTo>
                  <a:lnTo>
                    <a:pt x="237" y="36"/>
                  </a:lnTo>
                  <a:lnTo>
                    <a:pt x="228" y="38"/>
                  </a:lnTo>
                  <a:lnTo>
                    <a:pt x="227" y="38"/>
                  </a:lnTo>
                  <a:lnTo>
                    <a:pt x="220" y="40"/>
                  </a:lnTo>
                  <a:lnTo>
                    <a:pt x="217" y="40"/>
                  </a:lnTo>
                  <a:lnTo>
                    <a:pt x="205" y="43"/>
                  </a:lnTo>
                  <a:lnTo>
                    <a:pt x="188" y="45"/>
                  </a:lnTo>
                  <a:lnTo>
                    <a:pt x="181" y="47"/>
                  </a:lnTo>
                  <a:lnTo>
                    <a:pt x="177" y="48"/>
                  </a:lnTo>
                  <a:lnTo>
                    <a:pt x="173" y="48"/>
                  </a:lnTo>
                  <a:lnTo>
                    <a:pt x="149" y="54"/>
                  </a:lnTo>
                  <a:lnTo>
                    <a:pt x="130" y="56"/>
                  </a:lnTo>
                  <a:lnTo>
                    <a:pt x="126" y="58"/>
                  </a:lnTo>
                  <a:lnTo>
                    <a:pt x="120" y="59"/>
                  </a:lnTo>
                  <a:lnTo>
                    <a:pt x="119" y="59"/>
                  </a:lnTo>
                  <a:lnTo>
                    <a:pt x="115" y="59"/>
                  </a:lnTo>
                  <a:lnTo>
                    <a:pt x="105" y="62"/>
                  </a:lnTo>
                  <a:lnTo>
                    <a:pt x="83" y="66"/>
                  </a:lnTo>
                  <a:lnTo>
                    <a:pt x="72" y="69"/>
                  </a:lnTo>
                  <a:lnTo>
                    <a:pt x="67" y="69"/>
                  </a:lnTo>
                  <a:lnTo>
                    <a:pt x="59" y="70"/>
                  </a:lnTo>
                  <a:lnTo>
                    <a:pt x="54" y="41"/>
                  </a:lnTo>
                  <a:lnTo>
                    <a:pt x="26" y="62"/>
                  </a:lnTo>
                  <a:lnTo>
                    <a:pt x="5" y="80"/>
                  </a:lnTo>
                  <a:lnTo>
                    <a:pt x="0" y="83"/>
                  </a:lnTo>
                  <a:lnTo>
                    <a:pt x="2" y="94"/>
                  </a:lnTo>
                  <a:lnTo>
                    <a:pt x="2" y="97"/>
                  </a:lnTo>
                  <a:lnTo>
                    <a:pt x="5" y="112"/>
                  </a:lnTo>
                  <a:lnTo>
                    <a:pt x="6" y="120"/>
                  </a:lnTo>
                  <a:lnTo>
                    <a:pt x="9" y="134"/>
                  </a:lnTo>
                  <a:lnTo>
                    <a:pt x="9" y="135"/>
                  </a:lnTo>
                  <a:lnTo>
                    <a:pt x="11" y="148"/>
                  </a:lnTo>
                  <a:lnTo>
                    <a:pt x="13" y="156"/>
                  </a:lnTo>
                  <a:lnTo>
                    <a:pt x="15" y="173"/>
                  </a:lnTo>
                  <a:lnTo>
                    <a:pt x="16" y="174"/>
                  </a:lnTo>
                  <a:lnTo>
                    <a:pt x="18" y="188"/>
                  </a:lnTo>
                  <a:lnTo>
                    <a:pt x="19" y="191"/>
                  </a:lnTo>
                  <a:lnTo>
                    <a:pt x="20" y="199"/>
                  </a:lnTo>
                  <a:lnTo>
                    <a:pt x="20" y="202"/>
                  </a:lnTo>
                  <a:lnTo>
                    <a:pt x="20" y="203"/>
                  </a:lnTo>
                  <a:lnTo>
                    <a:pt x="23" y="210"/>
                  </a:lnTo>
                  <a:lnTo>
                    <a:pt x="23" y="217"/>
                  </a:lnTo>
                  <a:lnTo>
                    <a:pt x="24" y="227"/>
                  </a:lnTo>
                  <a:lnTo>
                    <a:pt x="24" y="228"/>
                  </a:lnTo>
                  <a:lnTo>
                    <a:pt x="26" y="233"/>
                  </a:lnTo>
                  <a:lnTo>
                    <a:pt x="27" y="244"/>
                  </a:lnTo>
                  <a:lnTo>
                    <a:pt x="29" y="246"/>
                  </a:lnTo>
                  <a:lnTo>
                    <a:pt x="29" y="249"/>
                  </a:lnTo>
                  <a:lnTo>
                    <a:pt x="30" y="252"/>
                  </a:lnTo>
                  <a:lnTo>
                    <a:pt x="31" y="269"/>
                  </a:lnTo>
                  <a:lnTo>
                    <a:pt x="33" y="270"/>
                  </a:lnTo>
                  <a:lnTo>
                    <a:pt x="34" y="278"/>
                  </a:lnTo>
                  <a:lnTo>
                    <a:pt x="34" y="280"/>
                  </a:lnTo>
                  <a:lnTo>
                    <a:pt x="36" y="289"/>
                  </a:lnTo>
                  <a:lnTo>
                    <a:pt x="37" y="294"/>
                  </a:lnTo>
                  <a:lnTo>
                    <a:pt x="37" y="296"/>
                  </a:lnTo>
                  <a:lnTo>
                    <a:pt x="37" y="299"/>
                  </a:lnTo>
                  <a:lnTo>
                    <a:pt x="41" y="323"/>
                  </a:lnTo>
                  <a:lnTo>
                    <a:pt x="41" y="324"/>
                  </a:lnTo>
                  <a:lnTo>
                    <a:pt x="42" y="326"/>
                  </a:lnTo>
                  <a:lnTo>
                    <a:pt x="44" y="326"/>
                  </a:lnTo>
                  <a:lnTo>
                    <a:pt x="51" y="324"/>
                  </a:lnTo>
                  <a:lnTo>
                    <a:pt x="54" y="324"/>
                  </a:lnTo>
                  <a:lnTo>
                    <a:pt x="54" y="323"/>
                  </a:lnTo>
                  <a:lnTo>
                    <a:pt x="91" y="317"/>
                  </a:lnTo>
                  <a:lnTo>
                    <a:pt x="94" y="316"/>
                  </a:lnTo>
                  <a:lnTo>
                    <a:pt x="99" y="314"/>
                  </a:lnTo>
                  <a:lnTo>
                    <a:pt x="103" y="314"/>
                  </a:lnTo>
                  <a:lnTo>
                    <a:pt x="117" y="312"/>
                  </a:lnTo>
                  <a:lnTo>
                    <a:pt x="120" y="312"/>
                  </a:lnTo>
                  <a:lnTo>
                    <a:pt x="127" y="310"/>
                  </a:lnTo>
                  <a:lnTo>
                    <a:pt x="130" y="310"/>
                  </a:lnTo>
                  <a:lnTo>
                    <a:pt x="133" y="309"/>
                  </a:lnTo>
                  <a:lnTo>
                    <a:pt x="134" y="309"/>
                  </a:lnTo>
                  <a:lnTo>
                    <a:pt x="159" y="305"/>
                  </a:lnTo>
                  <a:lnTo>
                    <a:pt x="162" y="303"/>
                  </a:lnTo>
                  <a:lnTo>
                    <a:pt x="173" y="302"/>
                  </a:lnTo>
                  <a:lnTo>
                    <a:pt x="176" y="301"/>
                  </a:lnTo>
                  <a:lnTo>
                    <a:pt x="177" y="301"/>
                  </a:lnTo>
                  <a:lnTo>
                    <a:pt x="181" y="301"/>
                  </a:lnTo>
                  <a:lnTo>
                    <a:pt x="203" y="296"/>
                  </a:lnTo>
                  <a:lnTo>
                    <a:pt x="206" y="295"/>
                  </a:lnTo>
                  <a:lnTo>
                    <a:pt x="216" y="294"/>
                  </a:lnTo>
                  <a:lnTo>
                    <a:pt x="219" y="292"/>
                  </a:lnTo>
                  <a:lnTo>
                    <a:pt x="225" y="291"/>
                  </a:lnTo>
                  <a:lnTo>
                    <a:pt x="227" y="291"/>
                  </a:lnTo>
                  <a:lnTo>
                    <a:pt x="238" y="289"/>
                  </a:lnTo>
                  <a:lnTo>
                    <a:pt x="246" y="287"/>
                  </a:lnTo>
                  <a:lnTo>
                    <a:pt x="286" y="280"/>
                  </a:lnTo>
                  <a:lnTo>
                    <a:pt x="289" y="280"/>
                  </a:lnTo>
                  <a:lnTo>
                    <a:pt x="289" y="278"/>
                  </a:lnTo>
                  <a:lnTo>
                    <a:pt x="292" y="278"/>
                  </a:lnTo>
                  <a:lnTo>
                    <a:pt x="302" y="277"/>
                  </a:lnTo>
                  <a:lnTo>
                    <a:pt x="310" y="274"/>
                  </a:lnTo>
                  <a:lnTo>
                    <a:pt x="322" y="273"/>
                  </a:lnTo>
                  <a:lnTo>
                    <a:pt x="328" y="271"/>
                  </a:lnTo>
                </a:path>
              </a:pathLst>
            </a:custGeom>
            <a:solidFill>
              <a:srgbClr val="F8F8F8"/>
            </a:solidFill>
            <a:ln w="6350">
              <a:solidFill>
                <a:schemeClr val="tx1"/>
              </a:solidFill>
              <a:round/>
              <a:headEnd/>
              <a:tailEnd/>
            </a:ln>
          </p:spPr>
          <p:txBody>
            <a:bodyPr/>
            <a:lstStyle/>
            <a:p>
              <a:endParaRPr lang="en-US"/>
            </a:p>
          </p:txBody>
        </p:sp>
        <p:sp>
          <p:nvSpPr>
            <p:cNvPr id="88076" name="Freeform 224"/>
            <p:cNvSpPr>
              <a:spLocks/>
            </p:cNvSpPr>
            <p:nvPr/>
          </p:nvSpPr>
          <p:spPr bwMode="auto">
            <a:xfrm>
              <a:off x="6853238" y="2974975"/>
              <a:ext cx="206375" cy="184150"/>
            </a:xfrm>
            <a:custGeom>
              <a:avLst/>
              <a:gdLst>
                <a:gd name="T0" fmla="*/ 2147483647 w 149"/>
                <a:gd name="T1" fmla="*/ 2147483647 h 148"/>
                <a:gd name="T2" fmla="*/ 2147483647 w 149"/>
                <a:gd name="T3" fmla="*/ 2147483647 h 148"/>
                <a:gd name="T4" fmla="*/ 2147483647 w 149"/>
                <a:gd name="T5" fmla="*/ 2147483647 h 148"/>
                <a:gd name="T6" fmla="*/ 2147483647 w 149"/>
                <a:gd name="T7" fmla="*/ 2147483647 h 148"/>
                <a:gd name="T8" fmla="*/ 2147483647 w 149"/>
                <a:gd name="T9" fmla="*/ 2147483647 h 148"/>
                <a:gd name="T10" fmla="*/ 2147483647 w 149"/>
                <a:gd name="T11" fmla="*/ 2147483647 h 148"/>
                <a:gd name="T12" fmla="*/ 2147483647 w 149"/>
                <a:gd name="T13" fmla="*/ 2147483647 h 148"/>
                <a:gd name="T14" fmla="*/ 2147483647 w 149"/>
                <a:gd name="T15" fmla="*/ 2147483647 h 148"/>
                <a:gd name="T16" fmla="*/ 2147483647 w 149"/>
                <a:gd name="T17" fmla="*/ 2147483647 h 148"/>
                <a:gd name="T18" fmla="*/ 2147483647 w 149"/>
                <a:gd name="T19" fmla="*/ 2147483647 h 148"/>
                <a:gd name="T20" fmla="*/ 2147483647 w 149"/>
                <a:gd name="T21" fmla="*/ 2147483647 h 148"/>
                <a:gd name="T22" fmla="*/ 2147483647 w 149"/>
                <a:gd name="T23" fmla="*/ 2147483647 h 148"/>
                <a:gd name="T24" fmla="*/ 2147483647 w 149"/>
                <a:gd name="T25" fmla="*/ 2147483647 h 148"/>
                <a:gd name="T26" fmla="*/ 2147483647 w 149"/>
                <a:gd name="T27" fmla="*/ 2147483647 h 148"/>
                <a:gd name="T28" fmla="*/ 2147483647 w 149"/>
                <a:gd name="T29" fmla="*/ 2147483647 h 148"/>
                <a:gd name="T30" fmla="*/ 2147483647 w 149"/>
                <a:gd name="T31" fmla="*/ 2147483647 h 148"/>
                <a:gd name="T32" fmla="*/ 2147483647 w 149"/>
                <a:gd name="T33" fmla="*/ 2147483647 h 148"/>
                <a:gd name="T34" fmla="*/ 2147483647 w 149"/>
                <a:gd name="T35" fmla="*/ 2147483647 h 148"/>
                <a:gd name="T36" fmla="*/ 2147483647 w 149"/>
                <a:gd name="T37" fmla="*/ 2147483647 h 148"/>
                <a:gd name="T38" fmla="*/ 2147483647 w 149"/>
                <a:gd name="T39" fmla="*/ 2147483647 h 148"/>
                <a:gd name="T40" fmla="*/ 2147483647 w 149"/>
                <a:gd name="T41" fmla="*/ 2147483647 h 148"/>
                <a:gd name="T42" fmla="*/ 2147483647 w 149"/>
                <a:gd name="T43" fmla="*/ 0 h 148"/>
                <a:gd name="T44" fmla="*/ 2147483647 w 149"/>
                <a:gd name="T45" fmla="*/ 2147483647 h 148"/>
                <a:gd name="T46" fmla="*/ 2147483647 w 149"/>
                <a:gd name="T47" fmla="*/ 2147483647 h 148"/>
                <a:gd name="T48" fmla="*/ 2147483647 w 149"/>
                <a:gd name="T49" fmla="*/ 2147483647 h 148"/>
                <a:gd name="T50" fmla="*/ 2147483647 w 149"/>
                <a:gd name="T51" fmla="*/ 2147483647 h 148"/>
                <a:gd name="T52" fmla="*/ 2147483647 w 149"/>
                <a:gd name="T53" fmla="*/ 2147483647 h 148"/>
                <a:gd name="T54" fmla="*/ 2147483647 w 149"/>
                <a:gd name="T55" fmla="*/ 2147483647 h 148"/>
                <a:gd name="T56" fmla="*/ 2147483647 w 149"/>
                <a:gd name="T57" fmla="*/ 2147483647 h 148"/>
                <a:gd name="T58" fmla="*/ 2147483647 w 149"/>
                <a:gd name="T59" fmla="*/ 2147483647 h 148"/>
                <a:gd name="T60" fmla="*/ 2147483647 w 149"/>
                <a:gd name="T61" fmla="*/ 2147483647 h 148"/>
                <a:gd name="T62" fmla="*/ 2147483647 w 149"/>
                <a:gd name="T63" fmla="*/ 2147483647 h 148"/>
                <a:gd name="T64" fmla="*/ 2147483647 w 149"/>
                <a:gd name="T65" fmla="*/ 2147483647 h 148"/>
                <a:gd name="T66" fmla="*/ 2147483647 w 149"/>
                <a:gd name="T67" fmla="*/ 2147483647 h 148"/>
                <a:gd name="T68" fmla="*/ 2147483647 w 149"/>
                <a:gd name="T69" fmla="*/ 2147483647 h 148"/>
                <a:gd name="T70" fmla="*/ 2147483647 w 149"/>
                <a:gd name="T71" fmla="*/ 2147483647 h 148"/>
                <a:gd name="T72" fmla="*/ 0 w 149"/>
                <a:gd name="T73" fmla="*/ 2147483647 h 148"/>
                <a:gd name="T74" fmla="*/ 2147483647 w 149"/>
                <a:gd name="T75" fmla="*/ 2147483647 h 148"/>
                <a:gd name="T76" fmla="*/ 2147483647 w 149"/>
                <a:gd name="T77" fmla="*/ 2147483647 h 148"/>
                <a:gd name="T78" fmla="*/ 2147483647 w 149"/>
                <a:gd name="T79" fmla="*/ 2147483647 h 148"/>
                <a:gd name="T80" fmla="*/ 2147483647 w 149"/>
                <a:gd name="T81" fmla="*/ 2147483647 h 148"/>
                <a:gd name="T82" fmla="*/ 2147483647 w 149"/>
                <a:gd name="T83" fmla="*/ 2147483647 h 148"/>
                <a:gd name="T84" fmla="*/ 2147483647 w 149"/>
                <a:gd name="T85" fmla="*/ 2147483647 h 148"/>
                <a:gd name="T86" fmla="*/ 2147483647 w 149"/>
                <a:gd name="T87" fmla="*/ 2147483647 h 148"/>
                <a:gd name="T88" fmla="*/ 2147483647 w 149"/>
                <a:gd name="T89" fmla="*/ 2147483647 h 148"/>
                <a:gd name="T90" fmla="*/ 2147483647 w 149"/>
                <a:gd name="T91" fmla="*/ 2147483647 h 148"/>
                <a:gd name="T92" fmla="*/ 2147483647 w 149"/>
                <a:gd name="T93" fmla="*/ 2147483647 h 148"/>
                <a:gd name="T94" fmla="*/ 2147483647 w 149"/>
                <a:gd name="T95" fmla="*/ 2147483647 h 148"/>
                <a:gd name="T96" fmla="*/ 2147483647 w 149"/>
                <a:gd name="T97" fmla="*/ 2147483647 h 148"/>
                <a:gd name="T98" fmla="*/ 2147483647 w 149"/>
                <a:gd name="T99" fmla="*/ 2147483647 h 148"/>
                <a:gd name="T100" fmla="*/ 2147483647 w 149"/>
                <a:gd name="T101" fmla="*/ 2147483647 h 148"/>
                <a:gd name="T102" fmla="*/ 2147483647 w 149"/>
                <a:gd name="T103" fmla="*/ 2147483647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
                <a:gd name="T157" fmla="*/ 0 h 148"/>
                <a:gd name="T158" fmla="*/ 149 w 14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 h="148">
                  <a:moveTo>
                    <a:pt x="52" y="117"/>
                  </a:moveTo>
                  <a:lnTo>
                    <a:pt x="62" y="105"/>
                  </a:lnTo>
                  <a:lnTo>
                    <a:pt x="78" y="102"/>
                  </a:lnTo>
                  <a:lnTo>
                    <a:pt x="87" y="97"/>
                  </a:lnTo>
                  <a:lnTo>
                    <a:pt x="95" y="97"/>
                  </a:lnTo>
                  <a:lnTo>
                    <a:pt x="96" y="95"/>
                  </a:lnTo>
                  <a:lnTo>
                    <a:pt x="110" y="90"/>
                  </a:lnTo>
                  <a:lnTo>
                    <a:pt x="135" y="80"/>
                  </a:lnTo>
                  <a:lnTo>
                    <a:pt x="141" y="76"/>
                  </a:lnTo>
                  <a:lnTo>
                    <a:pt x="143" y="76"/>
                  </a:lnTo>
                  <a:lnTo>
                    <a:pt x="145" y="76"/>
                  </a:lnTo>
                  <a:lnTo>
                    <a:pt x="148" y="63"/>
                  </a:lnTo>
                  <a:lnTo>
                    <a:pt x="143" y="45"/>
                  </a:lnTo>
                  <a:lnTo>
                    <a:pt x="143" y="42"/>
                  </a:lnTo>
                  <a:lnTo>
                    <a:pt x="142" y="40"/>
                  </a:lnTo>
                  <a:lnTo>
                    <a:pt x="142" y="38"/>
                  </a:lnTo>
                  <a:lnTo>
                    <a:pt x="141" y="38"/>
                  </a:lnTo>
                  <a:lnTo>
                    <a:pt x="139" y="31"/>
                  </a:lnTo>
                  <a:lnTo>
                    <a:pt x="138" y="29"/>
                  </a:lnTo>
                  <a:lnTo>
                    <a:pt x="134" y="9"/>
                  </a:lnTo>
                  <a:lnTo>
                    <a:pt x="131" y="2"/>
                  </a:lnTo>
                  <a:lnTo>
                    <a:pt x="131" y="0"/>
                  </a:lnTo>
                  <a:lnTo>
                    <a:pt x="110" y="5"/>
                  </a:lnTo>
                  <a:lnTo>
                    <a:pt x="107" y="6"/>
                  </a:lnTo>
                  <a:lnTo>
                    <a:pt x="106" y="6"/>
                  </a:lnTo>
                  <a:lnTo>
                    <a:pt x="105" y="6"/>
                  </a:lnTo>
                  <a:lnTo>
                    <a:pt x="91" y="9"/>
                  </a:lnTo>
                  <a:lnTo>
                    <a:pt x="87" y="11"/>
                  </a:lnTo>
                  <a:lnTo>
                    <a:pt x="76" y="13"/>
                  </a:lnTo>
                  <a:lnTo>
                    <a:pt x="52" y="23"/>
                  </a:lnTo>
                  <a:lnTo>
                    <a:pt x="52" y="19"/>
                  </a:lnTo>
                  <a:lnTo>
                    <a:pt x="37" y="23"/>
                  </a:lnTo>
                  <a:lnTo>
                    <a:pt x="34" y="23"/>
                  </a:lnTo>
                  <a:lnTo>
                    <a:pt x="8" y="29"/>
                  </a:lnTo>
                  <a:lnTo>
                    <a:pt x="2" y="30"/>
                  </a:lnTo>
                  <a:lnTo>
                    <a:pt x="0" y="30"/>
                  </a:lnTo>
                  <a:lnTo>
                    <a:pt x="1" y="36"/>
                  </a:lnTo>
                  <a:lnTo>
                    <a:pt x="5" y="63"/>
                  </a:lnTo>
                  <a:lnTo>
                    <a:pt x="8" y="72"/>
                  </a:lnTo>
                  <a:lnTo>
                    <a:pt x="8" y="76"/>
                  </a:lnTo>
                  <a:lnTo>
                    <a:pt x="8" y="79"/>
                  </a:lnTo>
                  <a:lnTo>
                    <a:pt x="9" y="87"/>
                  </a:lnTo>
                  <a:lnTo>
                    <a:pt x="12" y="97"/>
                  </a:lnTo>
                  <a:lnTo>
                    <a:pt x="12" y="99"/>
                  </a:lnTo>
                  <a:lnTo>
                    <a:pt x="12" y="104"/>
                  </a:lnTo>
                  <a:lnTo>
                    <a:pt x="22" y="119"/>
                  </a:lnTo>
                  <a:lnTo>
                    <a:pt x="5" y="135"/>
                  </a:lnTo>
                  <a:lnTo>
                    <a:pt x="15" y="147"/>
                  </a:lnTo>
                  <a:lnTo>
                    <a:pt x="34" y="134"/>
                  </a:lnTo>
                  <a:lnTo>
                    <a:pt x="42" y="123"/>
                  </a:lnTo>
                  <a:lnTo>
                    <a:pt x="52" y="117"/>
                  </a:lnTo>
                </a:path>
              </a:pathLst>
            </a:custGeom>
            <a:solidFill>
              <a:schemeClr val="accent2"/>
            </a:solidFill>
            <a:ln w="6350">
              <a:solidFill>
                <a:schemeClr val="tx1"/>
              </a:solidFill>
              <a:round/>
              <a:headEnd/>
              <a:tailEnd/>
            </a:ln>
          </p:spPr>
          <p:txBody>
            <a:bodyPr/>
            <a:lstStyle/>
            <a:p>
              <a:endParaRPr lang="en-US"/>
            </a:p>
          </p:txBody>
        </p:sp>
        <p:sp>
          <p:nvSpPr>
            <p:cNvPr id="88077" name="Freeform 225"/>
            <p:cNvSpPr>
              <a:spLocks/>
            </p:cNvSpPr>
            <p:nvPr/>
          </p:nvSpPr>
          <p:spPr bwMode="auto">
            <a:xfrm>
              <a:off x="6559550" y="3503613"/>
              <a:ext cx="31750" cy="28575"/>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2147483647 h 22"/>
                <a:gd name="T12" fmla="*/ 2147483647 w 23"/>
                <a:gd name="T13" fmla="*/ 2147483647 h 22"/>
                <a:gd name="T14" fmla="*/ 2147483647 w 23"/>
                <a:gd name="T15" fmla="*/ 0 h 22"/>
                <a:gd name="T16" fmla="*/ 2147483647 w 23"/>
                <a:gd name="T17" fmla="*/ 2147483647 h 22"/>
                <a:gd name="T18" fmla="*/ 2147483647 w 23"/>
                <a:gd name="T19" fmla="*/ 2147483647 h 22"/>
                <a:gd name="T20" fmla="*/ 0 w 23"/>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2"/>
                <a:gd name="T35" fmla="*/ 23 w 23"/>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2">
                  <a:moveTo>
                    <a:pt x="0" y="7"/>
                  </a:moveTo>
                  <a:lnTo>
                    <a:pt x="8" y="12"/>
                  </a:lnTo>
                  <a:lnTo>
                    <a:pt x="10" y="15"/>
                  </a:lnTo>
                  <a:lnTo>
                    <a:pt x="11" y="21"/>
                  </a:lnTo>
                  <a:lnTo>
                    <a:pt x="16" y="14"/>
                  </a:lnTo>
                  <a:lnTo>
                    <a:pt x="22" y="7"/>
                  </a:lnTo>
                  <a:lnTo>
                    <a:pt x="10" y="0"/>
                  </a:lnTo>
                  <a:lnTo>
                    <a:pt x="3" y="1"/>
                  </a:lnTo>
                  <a:lnTo>
                    <a:pt x="3" y="4"/>
                  </a:lnTo>
                  <a:lnTo>
                    <a:pt x="0" y="7"/>
                  </a:lnTo>
                </a:path>
              </a:pathLst>
            </a:custGeom>
            <a:solidFill>
              <a:srgbClr val="F8F8F8"/>
            </a:solidFill>
            <a:ln w="6350">
              <a:solidFill>
                <a:schemeClr val="tx1"/>
              </a:solidFill>
              <a:round/>
              <a:headEnd/>
              <a:tailEnd/>
            </a:ln>
          </p:spPr>
          <p:txBody>
            <a:bodyPr/>
            <a:lstStyle/>
            <a:p>
              <a:endParaRPr lang="en-US"/>
            </a:p>
          </p:txBody>
        </p:sp>
        <p:sp>
          <p:nvSpPr>
            <p:cNvPr id="88078" name="Freeform 226"/>
            <p:cNvSpPr>
              <a:spLocks/>
            </p:cNvSpPr>
            <p:nvPr/>
          </p:nvSpPr>
          <p:spPr bwMode="auto">
            <a:xfrm>
              <a:off x="6683375" y="3355975"/>
              <a:ext cx="125413" cy="185738"/>
            </a:xfrm>
            <a:custGeom>
              <a:avLst/>
              <a:gdLst>
                <a:gd name="T0" fmla="*/ 2147483647 w 91"/>
                <a:gd name="T1" fmla="*/ 2147483647 h 151"/>
                <a:gd name="T2" fmla="*/ 2147483647 w 91"/>
                <a:gd name="T3" fmla="*/ 2147483647 h 151"/>
                <a:gd name="T4" fmla="*/ 2147483647 w 91"/>
                <a:gd name="T5" fmla="*/ 2147483647 h 151"/>
                <a:gd name="T6" fmla="*/ 2147483647 w 91"/>
                <a:gd name="T7" fmla="*/ 2147483647 h 151"/>
                <a:gd name="T8" fmla="*/ 2147483647 w 91"/>
                <a:gd name="T9" fmla="*/ 2147483647 h 151"/>
                <a:gd name="T10" fmla="*/ 2147483647 w 91"/>
                <a:gd name="T11" fmla="*/ 2147483647 h 151"/>
                <a:gd name="T12" fmla="*/ 2147483647 w 91"/>
                <a:gd name="T13" fmla="*/ 2147483647 h 151"/>
                <a:gd name="T14" fmla="*/ 2147483647 w 91"/>
                <a:gd name="T15" fmla="*/ 2147483647 h 151"/>
                <a:gd name="T16" fmla="*/ 2147483647 w 91"/>
                <a:gd name="T17" fmla="*/ 0 h 151"/>
                <a:gd name="T18" fmla="*/ 2147483647 w 91"/>
                <a:gd name="T19" fmla="*/ 2147483647 h 151"/>
                <a:gd name="T20" fmla="*/ 2147483647 w 91"/>
                <a:gd name="T21" fmla="*/ 2147483647 h 151"/>
                <a:gd name="T22" fmla="*/ 2147483647 w 91"/>
                <a:gd name="T23" fmla="*/ 2147483647 h 151"/>
                <a:gd name="T24" fmla="*/ 0 w 91"/>
                <a:gd name="T25" fmla="*/ 2147483647 h 151"/>
                <a:gd name="T26" fmla="*/ 0 w 91"/>
                <a:gd name="T27" fmla="*/ 2147483647 h 151"/>
                <a:gd name="T28" fmla="*/ 0 w 91"/>
                <a:gd name="T29" fmla="*/ 2147483647 h 151"/>
                <a:gd name="T30" fmla="*/ 2147483647 w 91"/>
                <a:gd name="T31" fmla="*/ 2147483647 h 151"/>
                <a:gd name="T32" fmla="*/ 2147483647 w 91"/>
                <a:gd name="T33" fmla="*/ 2147483647 h 151"/>
                <a:gd name="T34" fmla="*/ 2147483647 w 91"/>
                <a:gd name="T35" fmla="*/ 2147483647 h 151"/>
                <a:gd name="T36" fmla="*/ 2147483647 w 91"/>
                <a:gd name="T37" fmla="*/ 2147483647 h 151"/>
                <a:gd name="T38" fmla="*/ 2147483647 w 91"/>
                <a:gd name="T39" fmla="*/ 2147483647 h 151"/>
                <a:gd name="T40" fmla="*/ 2147483647 w 91"/>
                <a:gd name="T41" fmla="*/ 2147483647 h 151"/>
                <a:gd name="T42" fmla="*/ 2147483647 w 91"/>
                <a:gd name="T43" fmla="*/ 2147483647 h 151"/>
                <a:gd name="T44" fmla="*/ 2147483647 w 91"/>
                <a:gd name="T45" fmla="*/ 2147483647 h 151"/>
                <a:gd name="T46" fmla="*/ 2147483647 w 91"/>
                <a:gd name="T47" fmla="*/ 2147483647 h 151"/>
                <a:gd name="T48" fmla="*/ 2147483647 w 91"/>
                <a:gd name="T49" fmla="*/ 2147483647 h 151"/>
                <a:gd name="T50" fmla="*/ 2147483647 w 91"/>
                <a:gd name="T51" fmla="*/ 2147483647 h 151"/>
                <a:gd name="T52" fmla="*/ 2147483647 w 91"/>
                <a:gd name="T53" fmla="*/ 2147483647 h 151"/>
                <a:gd name="T54" fmla="*/ 2147483647 w 91"/>
                <a:gd name="T55" fmla="*/ 2147483647 h 151"/>
                <a:gd name="T56" fmla="*/ 2147483647 w 91"/>
                <a:gd name="T57" fmla="*/ 2147483647 h 151"/>
                <a:gd name="T58" fmla="*/ 2147483647 w 91"/>
                <a:gd name="T59" fmla="*/ 2147483647 h 151"/>
                <a:gd name="T60" fmla="*/ 2147483647 w 91"/>
                <a:gd name="T61" fmla="*/ 2147483647 h 151"/>
                <a:gd name="T62" fmla="*/ 2147483647 w 91"/>
                <a:gd name="T63" fmla="*/ 2147483647 h 151"/>
                <a:gd name="T64" fmla="*/ 2147483647 w 91"/>
                <a:gd name="T65" fmla="*/ 2147483647 h 151"/>
                <a:gd name="T66" fmla="*/ 2147483647 w 91"/>
                <a:gd name="T67" fmla="*/ 2147483647 h 151"/>
                <a:gd name="T68" fmla="*/ 2147483647 w 91"/>
                <a:gd name="T69" fmla="*/ 2147483647 h 151"/>
                <a:gd name="T70" fmla="*/ 2147483647 w 91"/>
                <a:gd name="T71" fmla="*/ 2147483647 h 151"/>
                <a:gd name="T72" fmla="*/ 2147483647 w 91"/>
                <a:gd name="T73" fmla="*/ 2147483647 h 151"/>
                <a:gd name="T74" fmla="*/ 2147483647 w 91"/>
                <a:gd name="T75" fmla="*/ 2147483647 h 151"/>
                <a:gd name="T76" fmla="*/ 2147483647 w 91"/>
                <a:gd name="T77" fmla="*/ 2147483647 h 151"/>
                <a:gd name="T78" fmla="*/ 2147483647 w 91"/>
                <a:gd name="T79" fmla="*/ 2147483647 h 151"/>
                <a:gd name="T80" fmla="*/ 2147483647 w 91"/>
                <a:gd name="T81" fmla="*/ 2147483647 h 151"/>
                <a:gd name="T82" fmla="*/ 2147483647 w 91"/>
                <a:gd name="T83" fmla="*/ 2147483647 h 151"/>
                <a:gd name="T84" fmla="*/ 2147483647 w 91"/>
                <a:gd name="T85" fmla="*/ 2147483647 h 151"/>
                <a:gd name="T86" fmla="*/ 2147483647 w 91"/>
                <a:gd name="T87" fmla="*/ 2147483647 h 151"/>
                <a:gd name="T88" fmla="*/ 2147483647 w 91"/>
                <a:gd name="T89" fmla="*/ 2147483647 h 151"/>
                <a:gd name="T90" fmla="*/ 2147483647 w 91"/>
                <a:gd name="T91" fmla="*/ 2147483647 h 151"/>
                <a:gd name="T92" fmla="*/ 2147483647 w 91"/>
                <a:gd name="T93" fmla="*/ 2147483647 h 1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1"/>
                <a:gd name="T142" fmla="*/ 0 h 151"/>
                <a:gd name="T143" fmla="*/ 91 w 91"/>
                <a:gd name="T144" fmla="*/ 151 h 1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1" h="151">
                  <a:moveTo>
                    <a:pt x="30" y="50"/>
                  </a:moveTo>
                  <a:lnTo>
                    <a:pt x="22" y="37"/>
                  </a:lnTo>
                  <a:lnTo>
                    <a:pt x="20" y="27"/>
                  </a:lnTo>
                  <a:lnTo>
                    <a:pt x="22" y="26"/>
                  </a:lnTo>
                  <a:lnTo>
                    <a:pt x="20" y="23"/>
                  </a:lnTo>
                  <a:lnTo>
                    <a:pt x="23" y="13"/>
                  </a:lnTo>
                  <a:lnTo>
                    <a:pt x="26" y="4"/>
                  </a:lnTo>
                  <a:lnTo>
                    <a:pt x="27" y="1"/>
                  </a:lnTo>
                  <a:lnTo>
                    <a:pt x="19" y="0"/>
                  </a:lnTo>
                  <a:lnTo>
                    <a:pt x="13" y="1"/>
                  </a:lnTo>
                  <a:lnTo>
                    <a:pt x="12" y="1"/>
                  </a:lnTo>
                  <a:lnTo>
                    <a:pt x="1" y="13"/>
                  </a:lnTo>
                  <a:lnTo>
                    <a:pt x="0" y="16"/>
                  </a:lnTo>
                  <a:lnTo>
                    <a:pt x="0" y="23"/>
                  </a:lnTo>
                  <a:lnTo>
                    <a:pt x="1" y="25"/>
                  </a:lnTo>
                  <a:lnTo>
                    <a:pt x="9" y="54"/>
                  </a:lnTo>
                  <a:lnTo>
                    <a:pt x="9" y="56"/>
                  </a:lnTo>
                  <a:lnTo>
                    <a:pt x="12" y="62"/>
                  </a:lnTo>
                  <a:lnTo>
                    <a:pt x="12" y="63"/>
                  </a:lnTo>
                  <a:lnTo>
                    <a:pt x="12" y="66"/>
                  </a:lnTo>
                  <a:lnTo>
                    <a:pt x="13" y="66"/>
                  </a:lnTo>
                  <a:lnTo>
                    <a:pt x="13" y="68"/>
                  </a:lnTo>
                  <a:lnTo>
                    <a:pt x="16" y="75"/>
                  </a:lnTo>
                  <a:lnTo>
                    <a:pt x="16" y="76"/>
                  </a:lnTo>
                  <a:lnTo>
                    <a:pt x="16" y="77"/>
                  </a:lnTo>
                  <a:lnTo>
                    <a:pt x="20" y="93"/>
                  </a:lnTo>
                  <a:lnTo>
                    <a:pt x="26" y="111"/>
                  </a:lnTo>
                  <a:lnTo>
                    <a:pt x="27" y="118"/>
                  </a:lnTo>
                  <a:lnTo>
                    <a:pt x="31" y="129"/>
                  </a:lnTo>
                  <a:lnTo>
                    <a:pt x="31" y="131"/>
                  </a:lnTo>
                  <a:lnTo>
                    <a:pt x="33" y="136"/>
                  </a:lnTo>
                  <a:lnTo>
                    <a:pt x="33" y="138"/>
                  </a:lnTo>
                  <a:lnTo>
                    <a:pt x="37" y="150"/>
                  </a:lnTo>
                  <a:lnTo>
                    <a:pt x="52" y="147"/>
                  </a:lnTo>
                  <a:lnTo>
                    <a:pt x="66" y="144"/>
                  </a:lnTo>
                  <a:lnTo>
                    <a:pt x="76" y="141"/>
                  </a:lnTo>
                  <a:lnTo>
                    <a:pt x="83" y="140"/>
                  </a:lnTo>
                  <a:lnTo>
                    <a:pt x="90" y="138"/>
                  </a:lnTo>
                  <a:lnTo>
                    <a:pt x="77" y="102"/>
                  </a:lnTo>
                  <a:lnTo>
                    <a:pt x="76" y="105"/>
                  </a:lnTo>
                  <a:lnTo>
                    <a:pt x="56" y="91"/>
                  </a:lnTo>
                  <a:lnTo>
                    <a:pt x="49" y="81"/>
                  </a:lnTo>
                  <a:lnTo>
                    <a:pt x="41" y="61"/>
                  </a:lnTo>
                  <a:lnTo>
                    <a:pt x="30" y="50"/>
                  </a:lnTo>
                </a:path>
              </a:pathLst>
            </a:custGeom>
            <a:noFill/>
            <a:ln w="6350">
              <a:solidFill>
                <a:schemeClr val="tx1"/>
              </a:solidFill>
              <a:round/>
              <a:headEnd/>
              <a:tailEnd/>
            </a:ln>
          </p:spPr>
          <p:txBody>
            <a:bodyPr/>
            <a:lstStyle/>
            <a:p>
              <a:endParaRPr lang="en-US"/>
            </a:p>
          </p:txBody>
        </p:sp>
        <p:sp>
          <p:nvSpPr>
            <p:cNvPr id="88079" name="Freeform 227"/>
            <p:cNvSpPr>
              <a:spLocks/>
            </p:cNvSpPr>
            <p:nvPr/>
          </p:nvSpPr>
          <p:spPr bwMode="auto">
            <a:xfrm>
              <a:off x="6846888" y="2840038"/>
              <a:ext cx="398462" cy="196850"/>
            </a:xfrm>
            <a:custGeom>
              <a:avLst/>
              <a:gdLst>
                <a:gd name="T0" fmla="*/ 2147483647 w 290"/>
                <a:gd name="T1" fmla="*/ 2147483647 h 157"/>
                <a:gd name="T2" fmla="*/ 2147483647 w 290"/>
                <a:gd name="T3" fmla="*/ 2147483647 h 157"/>
                <a:gd name="T4" fmla="*/ 2147483647 w 290"/>
                <a:gd name="T5" fmla="*/ 2147483647 h 157"/>
                <a:gd name="T6" fmla="*/ 2147483647 w 290"/>
                <a:gd name="T7" fmla="*/ 2147483647 h 157"/>
                <a:gd name="T8" fmla="*/ 2147483647 w 290"/>
                <a:gd name="T9" fmla="*/ 2147483647 h 157"/>
                <a:gd name="T10" fmla="*/ 2147483647 w 290"/>
                <a:gd name="T11" fmla="*/ 2147483647 h 157"/>
                <a:gd name="T12" fmla="*/ 2147483647 w 290"/>
                <a:gd name="T13" fmla="*/ 2147483647 h 157"/>
                <a:gd name="T14" fmla="*/ 2147483647 w 290"/>
                <a:gd name="T15" fmla="*/ 2147483647 h 157"/>
                <a:gd name="T16" fmla="*/ 2147483647 w 290"/>
                <a:gd name="T17" fmla="*/ 2147483647 h 157"/>
                <a:gd name="T18" fmla="*/ 2147483647 w 290"/>
                <a:gd name="T19" fmla="*/ 2147483647 h 157"/>
                <a:gd name="T20" fmla="*/ 2147483647 w 290"/>
                <a:gd name="T21" fmla="*/ 2147483647 h 157"/>
                <a:gd name="T22" fmla="*/ 2147483647 w 290"/>
                <a:gd name="T23" fmla="*/ 2147483647 h 157"/>
                <a:gd name="T24" fmla="*/ 2147483647 w 290"/>
                <a:gd name="T25" fmla="*/ 2147483647 h 157"/>
                <a:gd name="T26" fmla="*/ 2147483647 w 290"/>
                <a:gd name="T27" fmla="*/ 2147483647 h 157"/>
                <a:gd name="T28" fmla="*/ 2147483647 w 290"/>
                <a:gd name="T29" fmla="*/ 2147483647 h 157"/>
                <a:gd name="T30" fmla="*/ 2147483647 w 290"/>
                <a:gd name="T31" fmla="*/ 2147483647 h 157"/>
                <a:gd name="T32" fmla="*/ 2147483647 w 290"/>
                <a:gd name="T33" fmla="*/ 2147483647 h 157"/>
                <a:gd name="T34" fmla="*/ 2147483647 w 290"/>
                <a:gd name="T35" fmla="*/ 2147483647 h 157"/>
                <a:gd name="T36" fmla="*/ 2147483647 w 290"/>
                <a:gd name="T37" fmla="*/ 2147483647 h 157"/>
                <a:gd name="T38" fmla="*/ 2147483647 w 290"/>
                <a:gd name="T39" fmla="*/ 2147483647 h 157"/>
                <a:gd name="T40" fmla="*/ 0 w 290"/>
                <a:gd name="T41" fmla="*/ 2147483647 h 157"/>
                <a:gd name="T42" fmla="*/ 2147483647 w 290"/>
                <a:gd name="T43" fmla="*/ 2147483647 h 157"/>
                <a:gd name="T44" fmla="*/ 2147483647 w 290"/>
                <a:gd name="T45" fmla="*/ 2147483647 h 157"/>
                <a:gd name="T46" fmla="*/ 2147483647 w 290"/>
                <a:gd name="T47" fmla="*/ 2147483647 h 157"/>
                <a:gd name="T48" fmla="*/ 2147483647 w 290"/>
                <a:gd name="T49" fmla="*/ 2147483647 h 157"/>
                <a:gd name="T50" fmla="*/ 2147483647 w 290"/>
                <a:gd name="T51" fmla="*/ 2147483647 h 157"/>
                <a:gd name="T52" fmla="*/ 2147483647 w 290"/>
                <a:gd name="T53" fmla="*/ 2147483647 h 157"/>
                <a:gd name="T54" fmla="*/ 2147483647 w 290"/>
                <a:gd name="T55" fmla="*/ 2147483647 h 157"/>
                <a:gd name="T56" fmla="*/ 2147483647 w 290"/>
                <a:gd name="T57" fmla="*/ 2147483647 h 157"/>
                <a:gd name="T58" fmla="*/ 2147483647 w 290"/>
                <a:gd name="T59" fmla="*/ 2147483647 h 157"/>
                <a:gd name="T60" fmla="*/ 2147483647 w 290"/>
                <a:gd name="T61" fmla="*/ 2147483647 h 157"/>
                <a:gd name="T62" fmla="*/ 2147483647 w 290"/>
                <a:gd name="T63" fmla="*/ 2147483647 h 157"/>
                <a:gd name="T64" fmla="*/ 2147483647 w 290"/>
                <a:gd name="T65" fmla="*/ 2147483647 h 157"/>
                <a:gd name="T66" fmla="*/ 2147483647 w 290"/>
                <a:gd name="T67" fmla="*/ 2147483647 h 157"/>
                <a:gd name="T68" fmla="*/ 2147483647 w 290"/>
                <a:gd name="T69" fmla="*/ 2147483647 h 157"/>
                <a:gd name="T70" fmla="*/ 2147483647 w 290"/>
                <a:gd name="T71" fmla="*/ 2147483647 h 157"/>
                <a:gd name="T72" fmla="*/ 2147483647 w 290"/>
                <a:gd name="T73" fmla="*/ 2147483647 h 157"/>
                <a:gd name="T74" fmla="*/ 2147483647 w 290"/>
                <a:gd name="T75" fmla="*/ 2147483647 h 157"/>
                <a:gd name="T76" fmla="*/ 2147483647 w 290"/>
                <a:gd name="T77" fmla="*/ 2147483647 h 157"/>
                <a:gd name="T78" fmla="*/ 2147483647 w 290"/>
                <a:gd name="T79" fmla="*/ 2147483647 h 157"/>
                <a:gd name="T80" fmla="*/ 2147483647 w 290"/>
                <a:gd name="T81" fmla="*/ 2147483647 h 157"/>
                <a:gd name="T82" fmla="*/ 2147483647 w 290"/>
                <a:gd name="T83" fmla="*/ 2147483647 h 157"/>
                <a:gd name="T84" fmla="*/ 2147483647 w 290"/>
                <a:gd name="T85" fmla="*/ 2147483647 h 157"/>
                <a:gd name="T86" fmla="*/ 2147483647 w 290"/>
                <a:gd name="T87" fmla="*/ 2147483647 h 157"/>
                <a:gd name="T88" fmla="*/ 2147483647 w 290"/>
                <a:gd name="T89" fmla="*/ 2147483647 h 157"/>
                <a:gd name="T90" fmla="*/ 2147483647 w 290"/>
                <a:gd name="T91" fmla="*/ 2147483647 h 157"/>
                <a:gd name="T92" fmla="*/ 2147483647 w 290"/>
                <a:gd name="T93" fmla="*/ 2147483647 h 157"/>
                <a:gd name="T94" fmla="*/ 2147483647 w 290"/>
                <a:gd name="T95" fmla="*/ 2147483647 h 157"/>
                <a:gd name="T96" fmla="*/ 2147483647 w 290"/>
                <a:gd name="T97" fmla="*/ 2147483647 h 157"/>
                <a:gd name="T98" fmla="*/ 2147483647 w 290"/>
                <a:gd name="T99" fmla="*/ 2147483647 h 157"/>
                <a:gd name="T100" fmla="*/ 2147483647 w 290"/>
                <a:gd name="T101" fmla="*/ 2147483647 h 157"/>
                <a:gd name="T102" fmla="*/ 2147483647 w 290"/>
                <a:gd name="T103" fmla="*/ 2147483647 h 157"/>
                <a:gd name="T104" fmla="*/ 2147483647 w 290"/>
                <a:gd name="T105" fmla="*/ 2147483647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57"/>
                <a:gd name="T161" fmla="*/ 290 w 290"/>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57">
                  <a:moveTo>
                    <a:pt x="230" y="121"/>
                  </a:moveTo>
                  <a:lnTo>
                    <a:pt x="226" y="125"/>
                  </a:lnTo>
                  <a:lnTo>
                    <a:pt x="220" y="132"/>
                  </a:lnTo>
                  <a:lnTo>
                    <a:pt x="216" y="132"/>
                  </a:lnTo>
                  <a:lnTo>
                    <a:pt x="213" y="144"/>
                  </a:lnTo>
                  <a:lnTo>
                    <a:pt x="208" y="150"/>
                  </a:lnTo>
                  <a:lnTo>
                    <a:pt x="201" y="150"/>
                  </a:lnTo>
                  <a:lnTo>
                    <a:pt x="198" y="140"/>
                  </a:lnTo>
                  <a:lnTo>
                    <a:pt x="197" y="133"/>
                  </a:lnTo>
                  <a:lnTo>
                    <a:pt x="190" y="132"/>
                  </a:lnTo>
                  <a:lnTo>
                    <a:pt x="184" y="128"/>
                  </a:lnTo>
                  <a:lnTo>
                    <a:pt x="183" y="126"/>
                  </a:lnTo>
                  <a:lnTo>
                    <a:pt x="177" y="125"/>
                  </a:lnTo>
                  <a:lnTo>
                    <a:pt x="173" y="112"/>
                  </a:lnTo>
                  <a:lnTo>
                    <a:pt x="170" y="114"/>
                  </a:lnTo>
                  <a:lnTo>
                    <a:pt x="168" y="104"/>
                  </a:lnTo>
                  <a:lnTo>
                    <a:pt x="166" y="101"/>
                  </a:lnTo>
                  <a:lnTo>
                    <a:pt x="162" y="103"/>
                  </a:lnTo>
                  <a:lnTo>
                    <a:pt x="158" y="104"/>
                  </a:lnTo>
                  <a:lnTo>
                    <a:pt x="154" y="104"/>
                  </a:lnTo>
                  <a:lnTo>
                    <a:pt x="137" y="110"/>
                  </a:lnTo>
                  <a:lnTo>
                    <a:pt x="134" y="111"/>
                  </a:lnTo>
                  <a:lnTo>
                    <a:pt x="134" y="108"/>
                  </a:lnTo>
                  <a:lnTo>
                    <a:pt x="113" y="114"/>
                  </a:lnTo>
                  <a:lnTo>
                    <a:pt x="111" y="115"/>
                  </a:lnTo>
                  <a:lnTo>
                    <a:pt x="109" y="115"/>
                  </a:lnTo>
                  <a:lnTo>
                    <a:pt x="108" y="115"/>
                  </a:lnTo>
                  <a:lnTo>
                    <a:pt x="94" y="118"/>
                  </a:lnTo>
                  <a:lnTo>
                    <a:pt x="90" y="119"/>
                  </a:lnTo>
                  <a:lnTo>
                    <a:pt x="79" y="122"/>
                  </a:lnTo>
                  <a:lnTo>
                    <a:pt x="55" y="132"/>
                  </a:lnTo>
                  <a:lnTo>
                    <a:pt x="55" y="128"/>
                  </a:lnTo>
                  <a:lnTo>
                    <a:pt x="40" y="132"/>
                  </a:lnTo>
                  <a:lnTo>
                    <a:pt x="37" y="132"/>
                  </a:lnTo>
                  <a:lnTo>
                    <a:pt x="11" y="137"/>
                  </a:lnTo>
                  <a:lnTo>
                    <a:pt x="5" y="139"/>
                  </a:lnTo>
                  <a:lnTo>
                    <a:pt x="2" y="139"/>
                  </a:lnTo>
                  <a:lnTo>
                    <a:pt x="1" y="139"/>
                  </a:lnTo>
                  <a:lnTo>
                    <a:pt x="0" y="136"/>
                  </a:lnTo>
                  <a:lnTo>
                    <a:pt x="0" y="132"/>
                  </a:lnTo>
                  <a:lnTo>
                    <a:pt x="1" y="89"/>
                  </a:lnTo>
                  <a:lnTo>
                    <a:pt x="1" y="75"/>
                  </a:lnTo>
                  <a:lnTo>
                    <a:pt x="1" y="69"/>
                  </a:lnTo>
                  <a:lnTo>
                    <a:pt x="1" y="61"/>
                  </a:lnTo>
                  <a:lnTo>
                    <a:pt x="16" y="58"/>
                  </a:lnTo>
                  <a:lnTo>
                    <a:pt x="19" y="58"/>
                  </a:lnTo>
                  <a:lnTo>
                    <a:pt x="20" y="58"/>
                  </a:lnTo>
                  <a:lnTo>
                    <a:pt x="20" y="57"/>
                  </a:lnTo>
                  <a:lnTo>
                    <a:pt x="22" y="57"/>
                  </a:lnTo>
                  <a:lnTo>
                    <a:pt x="27" y="57"/>
                  </a:lnTo>
                  <a:lnTo>
                    <a:pt x="41" y="52"/>
                  </a:lnTo>
                  <a:lnTo>
                    <a:pt x="61" y="50"/>
                  </a:lnTo>
                  <a:lnTo>
                    <a:pt x="63" y="48"/>
                  </a:lnTo>
                  <a:lnTo>
                    <a:pt x="70" y="47"/>
                  </a:lnTo>
                  <a:lnTo>
                    <a:pt x="72" y="47"/>
                  </a:lnTo>
                  <a:lnTo>
                    <a:pt x="77" y="44"/>
                  </a:lnTo>
                  <a:lnTo>
                    <a:pt x="94" y="41"/>
                  </a:lnTo>
                  <a:lnTo>
                    <a:pt x="102" y="40"/>
                  </a:lnTo>
                  <a:lnTo>
                    <a:pt x="105" y="39"/>
                  </a:lnTo>
                  <a:lnTo>
                    <a:pt x="106" y="39"/>
                  </a:lnTo>
                  <a:lnTo>
                    <a:pt x="154" y="27"/>
                  </a:lnTo>
                  <a:lnTo>
                    <a:pt x="155" y="23"/>
                  </a:lnTo>
                  <a:lnTo>
                    <a:pt x="157" y="23"/>
                  </a:lnTo>
                  <a:lnTo>
                    <a:pt x="157" y="22"/>
                  </a:lnTo>
                  <a:lnTo>
                    <a:pt x="168" y="11"/>
                  </a:lnTo>
                  <a:lnTo>
                    <a:pt x="169" y="5"/>
                  </a:lnTo>
                  <a:lnTo>
                    <a:pt x="186" y="0"/>
                  </a:lnTo>
                  <a:lnTo>
                    <a:pt x="197" y="18"/>
                  </a:lnTo>
                  <a:lnTo>
                    <a:pt x="207" y="15"/>
                  </a:lnTo>
                  <a:lnTo>
                    <a:pt x="208" y="23"/>
                  </a:lnTo>
                  <a:lnTo>
                    <a:pt x="198" y="30"/>
                  </a:lnTo>
                  <a:lnTo>
                    <a:pt x="190" y="50"/>
                  </a:lnTo>
                  <a:lnTo>
                    <a:pt x="187" y="47"/>
                  </a:lnTo>
                  <a:lnTo>
                    <a:pt x="187" y="54"/>
                  </a:lnTo>
                  <a:lnTo>
                    <a:pt x="188" y="54"/>
                  </a:lnTo>
                  <a:lnTo>
                    <a:pt x="194" y="61"/>
                  </a:lnTo>
                  <a:lnTo>
                    <a:pt x="202" y="64"/>
                  </a:lnTo>
                  <a:lnTo>
                    <a:pt x="207" y="64"/>
                  </a:lnTo>
                  <a:lnTo>
                    <a:pt x="227" y="86"/>
                  </a:lnTo>
                  <a:lnTo>
                    <a:pt x="220" y="89"/>
                  </a:lnTo>
                  <a:lnTo>
                    <a:pt x="227" y="93"/>
                  </a:lnTo>
                  <a:lnTo>
                    <a:pt x="230" y="91"/>
                  </a:lnTo>
                  <a:lnTo>
                    <a:pt x="237" y="105"/>
                  </a:lnTo>
                  <a:lnTo>
                    <a:pt x="243" y="108"/>
                  </a:lnTo>
                  <a:lnTo>
                    <a:pt x="262" y="108"/>
                  </a:lnTo>
                  <a:lnTo>
                    <a:pt x="277" y="97"/>
                  </a:lnTo>
                  <a:lnTo>
                    <a:pt x="276" y="87"/>
                  </a:lnTo>
                  <a:lnTo>
                    <a:pt x="272" y="87"/>
                  </a:lnTo>
                  <a:lnTo>
                    <a:pt x="262" y="68"/>
                  </a:lnTo>
                  <a:lnTo>
                    <a:pt x="273" y="75"/>
                  </a:lnTo>
                  <a:lnTo>
                    <a:pt x="289" y="105"/>
                  </a:lnTo>
                  <a:lnTo>
                    <a:pt x="287" y="121"/>
                  </a:lnTo>
                  <a:lnTo>
                    <a:pt x="286" y="110"/>
                  </a:lnTo>
                  <a:lnTo>
                    <a:pt x="283" y="108"/>
                  </a:lnTo>
                  <a:lnTo>
                    <a:pt x="257" y="122"/>
                  </a:lnTo>
                  <a:lnTo>
                    <a:pt x="248" y="132"/>
                  </a:lnTo>
                  <a:lnTo>
                    <a:pt x="238" y="135"/>
                  </a:lnTo>
                  <a:lnTo>
                    <a:pt x="236" y="139"/>
                  </a:lnTo>
                  <a:lnTo>
                    <a:pt x="218" y="156"/>
                  </a:lnTo>
                  <a:lnTo>
                    <a:pt x="218" y="151"/>
                  </a:lnTo>
                  <a:lnTo>
                    <a:pt x="234" y="139"/>
                  </a:lnTo>
                  <a:lnTo>
                    <a:pt x="234" y="126"/>
                  </a:lnTo>
                  <a:lnTo>
                    <a:pt x="232" y="121"/>
                  </a:lnTo>
                  <a:lnTo>
                    <a:pt x="230" y="121"/>
                  </a:lnTo>
                </a:path>
              </a:pathLst>
            </a:custGeom>
            <a:noFill/>
            <a:ln w="6350">
              <a:solidFill>
                <a:schemeClr val="tx1"/>
              </a:solidFill>
              <a:round/>
              <a:headEnd/>
              <a:tailEnd/>
            </a:ln>
          </p:spPr>
          <p:txBody>
            <a:bodyPr/>
            <a:lstStyle/>
            <a:p>
              <a:endParaRPr lang="en-US"/>
            </a:p>
          </p:txBody>
        </p:sp>
        <p:sp>
          <p:nvSpPr>
            <p:cNvPr id="88080" name="Freeform 228"/>
            <p:cNvSpPr>
              <a:spLocks/>
            </p:cNvSpPr>
            <p:nvPr/>
          </p:nvSpPr>
          <p:spPr bwMode="auto">
            <a:xfrm>
              <a:off x="7161213" y="3017838"/>
              <a:ext cx="41275" cy="30162"/>
            </a:xfrm>
            <a:custGeom>
              <a:avLst/>
              <a:gdLst>
                <a:gd name="T0" fmla="*/ 0 w 30"/>
                <a:gd name="T1" fmla="*/ 2147483647 h 23"/>
                <a:gd name="T2" fmla="*/ 2147483647 w 30"/>
                <a:gd name="T3" fmla="*/ 2147483647 h 23"/>
                <a:gd name="T4" fmla="*/ 2147483647 w 30"/>
                <a:gd name="T5" fmla="*/ 2147483647 h 23"/>
                <a:gd name="T6" fmla="*/ 2147483647 w 30"/>
                <a:gd name="T7" fmla="*/ 2147483647 h 23"/>
                <a:gd name="T8" fmla="*/ 2147483647 w 30"/>
                <a:gd name="T9" fmla="*/ 2147483647 h 23"/>
                <a:gd name="T10" fmla="*/ 2147483647 w 30"/>
                <a:gd name="T11" fmla="*/ 0 h 23"/>
                <a:gd name="T12" fmla="*/ 2147483647 w 30"/>
                <a:gd name="T13" fmla="*/ 2147483647 h 23"/>
                <a:gd name="T14" fmla="*/ 0 w 30"/>
                <a:gd name="T15" fmla="*/ 2147483647 h 2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3"/>
                <a:gd name="T26" fmla="*/ 30 w 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3">
                  <a:moveTo>
                    <a:pt x="0" y="19"/>
                  </a:moveTo>
                  <a:lnTo>
                    <a:pt x="6" y="22"/>
                  </a:lnTo>
                  <a:lnTo>
                    <a:pt x="7" y="17"/>
                  </a:lnTo>
                  <a:lnTo>
                    <a:pt x="29" y="9"/>
                  </a:lnTo>
                  <a:lnTo>
                    <a:pt x="25" y="4"/>
                  </a:lnTo>
                  <a:lnTo>
                    <a:pt x="14" y="0"/>
                  </a:lnTo>
                  <a:lnTo>
                    <a:pt x="6" y="13"/>
                  </a:lnTo>
                  <a:lnTo>
                    <a:pt x="0" y="19"/>
                  </a:lnTo>
                </a:path>
              </a:pathLst>
            </a:custGeom>
            <a:noFill/>
            <a:ln w="6350">
              <a:solidFill>
                <a:schemeClr val="tx1"/>
              </a:solidFill>
              <a:round/>
              <a:headEnd/>
              <a:tailEnd/>
            </a:ln>
          </p:spPr>
          <p:txBody>
            <a:bodyPr/>
            <a:lstStyle/>
            <a:p>
              <a:endParaRPr lang="en-US"/>
            </a:p>
          </p:txBody>
        </p:sp>
        <p:sp>
          <p:nvSpPr>
            <p:cNvPr id="88081" name="Freeform 229"/>
            <p:cNvSpPr>
              <a:spLocks/>
            </p:cNvSpPr>
            <p:nvPr/>
          </p:nvSpPr>
          <p:spPr bwMode="auto">
            <a:xfrm>
              <a:off x="6270625" y="3376613"/>
              <a:ext cx="538163" cy="246062"/>
            </a:xfrm>
            <a:custGeom>
              <a:avLst/>
              <a:gdLst>
                <a:gd name="T0" fmla="*/ 2147483647 w 391"/>
                <a:gd name="T1" fmla="*/ 2147483647 h 196"/>
                <a:gd name="T2" fmla="*/ 2147483647 w 391"/>
                <a:gd name="T3" fmla="*/ 2147483647 h 196"/>
                <a:gd name="T4" fmla="*/ 2147483647 w 391"/>
                <a:gd name="T5" fmla="*/ 2147483647 h 196"/>
                <a:gd name="T6" fmla="*/ 2147483647 w 391"/>
                <a:gd name="T7" fmla="*/ 2147483647 h 196"/>
                <a:gd name="T8" fmla="*/ 2147483647 w 391"/>
                <a:gd name="T9" fmla="*/ 2147483647 h 196"/>
                <a:gd name="T10" fmla="*/ 2147483647 w 391"/>
                <a:gd name="T11" fmla="*/ 2147483647 h 196"/>
                <a:gd name="T12" fmla="*/ 2147483647 w 391"/>
                <a:gd name="T13" fmla="*/ 2147483647 h 196"/>
                <a:gd name="T14" fmla="*/ 2147483647 w 391"/>
                <a:gd name="T15" fmla="*/ 2147483647 h 196"/>
                <a:gd name="T16" fmla="*/ 2147483647 w 391"/>
                <a:gd name="T17" fmla="*/ 0 h 196"/>
                <a:gd name="T18" fmla="*/ 2147483647 w 391"/>
                <a:gd name="T19" fmla="*/ 2147483647 h 196"/>
                <a:gd name="T20" fmla="*/ 2147483647 w 391"/>
                <a:gd name="T21" fmla="*/ 2147483647 h 196"/>
                <a:gd name="T22" fmla="*/ 2147483647 w 391"/>
                <a:gd name="T23" fmla="*/ 2147483647 h 196"/>
                <a:gd name="T24" fmla="*/ 2147483647 w 391"/>
                <a:gd name="T25" fmla="*/ 2147483647 h 196"/>
                <a:gd name="T26" fmla="*/ 2147483647 w 391"/>
                <a:gd name="T27" fmla="*/ 2147483647 h 196"/>
                <a:gd name="T28" fmla="*/ 2147483647 w 391"/>
                <a:gd name="T29" fmla="*/ 2147483647 h 196"/>
                <a:gd name="T30" fmla="*/ 2147483647 w 391"/>
                <a:gd name="T31" fmla="*/ 2147483647 h 196"/>
                <a:gd name="T32" fmla="*/ 2147483647 w 391"/>
                <a:gd name="T33" fmla="*/ 2147483647 h 196"/>
                <a:gd name="T34" fmla="*/ 2147483647 w 391"/>
                <a:gd name="T35" fmla="*/ 2147483647 h 196"/>
                <a:gd name="T36" fmla="*/ 2147483647 w 391"/>
                <a:gd name="T37" fmla="*/ 2147483647 h 196"/>
                <a:gd name="T38" fmla="*/ 2147483647 w 391"/>
                <a:gd name="T39" fmla="*/ 2147483647 h 196"/>
                <a:gd name="T40" fmla="*/ 2147483647 w 391"/>
                <a:gd name="T41" fmla="*/ 2147483647 h 196"/>
                <a:gd name="T42" fmla="*/ 2147483647 w 391"/>
                <a:gd name="T43" fmla="*/ 2147483647 h 196"/>
                <a:gd name="T44" fmla="*/ 2147483647 w 391"/>
                <a:gd name="T45" fmla="*/ 2147483647 h 196"/>
                <a:gd name="T46" fmla="*/ 2147483647 w 391"/>
                <a:gd name="T47" fmla="*/ 2147483647 h 196"/>
                <a:gd name="T48" fmla="*/ 2147483647 w 391"/>
                <a:gd name="T49" fmla="*/ 2147483647 h 196"/>
                <a:gd name="T50" fmla="*/ 2147483647 w 391"/>
                <a:gd name="T51" fmla="*/ 2147483647 h 196"/>
                <a:gd name="T52" fmla="*/ 2147483647 w 391"/>
                <a:gd name="T53" fmla="*/ 2147483647 h 196"/>
                <a:gd name="T54" fmla="*/ 2147483647 w 391"/>
                <a:gd name="T55" fmla="*/ 2147483647 h 196"/>
                <a:gd name="T56" fmla="*/ 2147483647 w 391"/>
                <a:gd name="T57" fmla="*/ 2147483647 h 196"/>
                <a:gd name="T58" fmla="*/ 2147483647 w 391"/>
                <a:gd name="T59" fmla="*/ 2147483647 h 196"/>
                <a:gd name="T60" fmla="*/ 2147483647 w 391"/>
                <a:gd name="T61" fmla="*/ 2147483647 h 196"/>
                <a:gd name="T62" fmla="*/ 2147483647 w 391"/>
                <a:gd name="T63" fmla="*/ 2147483647 h 196"/>
                <a:gd name="T64" fmla="*/ 2147483647 w 391"/>
                <a:gd name="T65" fmla="*/ 2147483647 h 196"/>
                <a:gd name="T66" fmla="*/ 2147483647 w 391"/>
                <a:gd name="T67" fmla="*/ 2147483647 h 196"/>
                <a:gd name="T68" fmla="*/ 2147483647 w 391"/>
                <a:gd name="T69" fmla="*/ 2147483647 h 196"/>
                <a:gd name="T70" fmla="*/ 2147483647 w 391"/>
                <a:gd name="T71" fmla="*/ 2147483647 h 196"/>
                <a:gd name="T72" fmla="*/ 2147483647 w 391"/>
                <a:gd name="T73" fmla="*/ 2147483647 h 196"/>
                <a:gd name="T74" fmla="*/ 2147483647 w 391"/>
                <a:gd name="T75" fmla="*/ 2147483647 h 196"/>
                <a:gd name="T76" fmla="*/ 2147483647 w 391"/>
                <a:gd name="T77" fmla="*/ 2147483647 h 196"/>
                <a:gd name="T78" fmla="*/ 2147483647 w 391"/>
                <a:gd name="T79" fmla="*/ 2147483647 h 196"/>
                <a:gd name="T80" fmla="*/ 2147483647 w 391"/>
                <a:gd name="T81" fmla="*/ 2147483647 h 196"/>
                <a:gd name="T82" fmla="*/ 2147483647 w 391"/>
                <a:gd name="T83" fmla="*/ 2147483647 h 196"/>
                <a:gd name="T84" fmla="*/ 2147483647 w 391"/>
                <a:gd name="T85" fmla="*/ 2147483647 h 196"/>
                <a:gd name="T86" fmla="*/ 2147483647 w 391"/>
                <a:gd name="T87" fmla="*/ 2147483647 h 196"/>
                <a:gd name="T88" fmla="*/ 2147483647 w 391"/>
                <a:gd name="T89" fmla="*/ 2147483647 h 196"/>
                <a:gd name="T90" fmla="*/ 2147483647 w 391"/>
                <a:gd name="T91" fmla="*/ 2147483647 h 196"/>
                <a:gd name="T92" fmla="*/ 2147483647 w 391"/>
                <a:gd name="T93" fmla="*/ 2147483647 h 196"/>
                <a:gd name="T94" fmla="*/ 2147483647 w 391"/>
                <a:gd name="T95" fmla="*/ 2147483647 h 196"/>
                <a:gd name="T96" fmla="*/ 2147483647 w 391"/>
                <a:gd name="T97" fmla="*/ 2147483647 h 196"/>
                <a:gd name="T98" fmla="*/ 2147483647 w 391"/>
                <a:gd name="T99" fmla="*/ 2147483647 h 196"/>
                <a:gd name="T100" fmla="*/ 2147483647 w 391"/>
                <a:gd name="T101" fmla="*/ 2147483647 h 196"/>
                <a:gd name="T102" fmla="*/ 2147483647 w 391"/>
                <a:gd name="T103" fmla="*/ 2147483647 h 196"/>
                <a:gd name="T104" fmla="*/ 2147483647 w 391"/>
                <a:gd name="T105" fmla="*/ 2147483647 h 196"/>
                <a:gd name="T106" fmla="*/ 2147483647 w 391"/>
                <a:gd name="T107" fmla="*/ 2147483647 h 196"/>
                <a:gd name="T108" fmla="*/ 2147483647 w 391"/>
                <a:gd name="T109" fmla="*/ 2147483647 h 196"/>
                <a:gd name="T110" fmla="*/ 2147483647 w 391"/>
                <a:gd name="T111" fmla="*/ 2147483647 h 196"/>
                <a:gd name="T112" fmla="*/ 2147483647 w 391"/>
                <a:gd name="T113" fmla="*/ 2147483647 h 196"/>
                <a:gd name="T114" fmla="*/ 0 w 391"/>
                <a:gd name="T115" fmla="*/ 2147483647 h 196"/>
                <a:gd name="T116" fmla="*/ 2147483647 w 391"/>
                <a:gd name="T117" fmla="*/ 2147483647 h 196"/>
                <a:gd name="T118" fmla="*/ 2147483647 w 391"/>
                <a:gd name="T119" fmla="*/ 2147483647 h 196"/>
                <a:gd name="T120" fmla="*/ 2147483647 w 391"/>
                <a:gd name="T121" fmla="*/ 2147483647 h 196"/>
                <a:gd name="T122" fmla="*/ 2147483647 w 391"/>
                <a:gd name="T123" fmla="*/ 2147483647 h 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196"/>
                <a:gd name="T188" fmla="*/ 391 w 391"/>
                <a:gd name="T189" fmla="*/ 196 h 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196">
                  <a:moveTo>
                    <a:pt x="91" y="42"/>
                  </a:moveTo>
                  <a:lnTo>
                    <a:pt x="98" y="41"/>
                  </a:lnTo>
                  <a:lnTo>
                    <a:pt x="99" y="41"/>
                  </a:lnTo>
                  <a:lnTo>
                    <a:pt x="111" y="40"/>
                  </a:lnTo>
                  <a:lnTo>
                    <a:pt x="119" y="37"/>
                  </a:lnTo>
                  <a:lnTo>
                    <a:pt x="159" y="30"/>
                  </a:lnTo>
                  <a:lnTo>
                    <a:pt x="162" y="30"/>
                  </a:lnTo>
                  <a:lnTo>
                    <a:pt x="162" y="29"/>
                  </a:lnTo>
                  <a:lnTo>
                    <a:pt x="165" y="29"/>
                  </a:lnTo>
                  <a:lnTo>
                    <a:pt x="174" y="27"/>
                  </a:lnTo>
                  <a:lnTo>
                    <a:pt x="183" y="24"/>
                  </a:lnTo>
                  <a:lnTo>
                    <a:pt x="195" y="23"/>
                  </a:lnTo>
                  <a:lnTo>
                    <a:pt x="201" y="22"/>
                  </a:lnTo>
                  <a:lnTo>
                    <a:pt x="206" y="20"/>
                  </a:lnTo>
                  <a:lnTo>
                    <a:pt x="208" y="20"/>
                  </a:lnTo>
                  <a:lnTo>
                    <a:pt x="217" y="17"/>
                  </a:lnTo>
                  <a:lnTo>
                    <a:pt x="222" y="16"/>
                  </a:lnTo>
                  <a:lnTo>
                    <a:pt x="231" y="15"/>
                  </a:lnTo>
                  <a:lnTo>
                    <a:pt x="234" y="13"/>
                  </a:lnTo>
                  <a:lnTo>
                    <a:pt x="238" y="13"/>
                  </a:lnTo>
                  <a:lnTo>
                    <a:pt x="241" y="13"/>
                  </a:lnTo>
                  <a:lnTo>
                    <a:pt x="260" y="8"/>
                  </a:lnTo>
                  <a:lnTo>
                    <a:pt x="262" y="8"/>
                  </a:lnTo>
                  <a:lnTo>
                    <a:pt x="270" y="6"/>
                  </a:lnTo>
                  <a:lnTo>
                    <a:pt x="281" y="4"/>
                  </a:lnTo>
                  <a:lnTo>
                    <a:pt x="291" y="1"/>
                  </a:lnTo>
                  <a:lnTo>
                    <a:pt x="298" y="0"/>
                  </a:lnTo>
                  <a:lnTo>
                    <a:pt x="298" y="6"/>
                  </a:lnTo>
                  <a:lnTo>
                    <a:pt x="299" y="8"/>
                  </a:lnTo>
                  <a:lnTo>
                    <a:pt x="308" y="37"/>
                  </a:lnTo>
                  <a:lnTo>
                    <a:pt x="308" y="40"/>
                  </a:lnTo>
                  <a:lnTo>
                    <a:pt x="310" y="45"/>
                  </a:lnTo>
                  <a:lnTo>
                    <a:pt x="310" y="47"/>
                  </a:lnTo>
                  <a:lnTo>
                    <a:pt x="310" y="49"/>
                  </a:lnTo>
                  <a:lnTo>
                    <a:pt x="312" y="49"/>
                  </a:lnTo>
                  <a:lnTo>
                    <a:pt x="312" y="51"/>
                  </a:lnTo>
                  <a:lnTo>
                    <a:pt x="315" y="58"/>
                  </a:lnTo>
                  <a:lnTo>
                    <a:pt x="315" y="59"/>
                  </a:lnTo>
                  <a:lnTo>
                    <a:pt x="315" y="60"/>
                  </a:lnTo>
                  <a:lnTo>
                    <a:pt x="319" y="76"/>
                  </a:lnTo>
                  <a:lnTo>
                    <a:pt x="324" y="94"/>
                  </a:lnTo>
                  <a:lnTo>
                    <a:pt x="326" y="100"/>
                  </a:lnTo>
                  <a:lnTo>
                    <a:pt x="330" y="112"/>
                  </a:lnTo>
                  <a:lnTo>
                    <a:pt x="330" y="114"/>
                  </a:lnTo>
                  <a:lnTo>
                    <a:pt x="331" y="118"/>
                  </a:lnTo>
                  <a:lnTo>
                    <a:pt x="331" y="121"/>
                  </a:lnTo>
                  <a:lnTo>
                    <a:pt x="335" y="132"/>
                  </a:lnTo>
                  <a:lnTo>
                    <a:pt x="351" y="130"/>
                  </a:lnTo>
                  <a:lnTo>
                    <a:pt x="365" y="127"/>
                  </a:lnTo>
                  <a:lnTo>
                    <a:pt x="374" y="124"/>
                  </a:lnTo>
                  <a:lnTo>
                    <a:pt x="381" y="123"/>
                  </a:lnTo>
                  <a:lnTo>
                    <a:pt x="388" y="121"/>
                  </a:lnTo>
                  <a:lnTo>
                    <a:pt x="390" y="130"/>
                  </a:lnTo>
                  <a:lnTo>
                    <a:pt x="383" y="170"/>
                  </a:lnTo>
                  <a:lnTo>
                    <a:pt x="370" y="175"/>
                  </a:lnTo>
                  <a:lnTo>
                    <a:pt x="365" y="177"/>
                  </a:lnTo>
                  <a:lnTo>
                    <a:pt x="352" y="181"/>
                  </a:lnTo>
                  <a:lnTo>
                    <a:pt x="351" y="186"/>
                  </a:lnTo>
                  <a:lnTo>
                    <a:pt x="342" y="186"/>
                  </a:lnTo>
                  <a:lnTo>
                    <a:pt x="331" y="195"/>
                  </a:lnTo>
                  <a:lnTo>
                    <a:pt x="331" y="171"/>
                  </a:lnTo>
                  <a:lnTo>
                    <a:pt x="321" y="172"/>
                  </a:lnTo>
                  <a:lnTo>
                    <a:pt x="327" y="160"/>
                  </a:lnTo>
                  <a:lnTo>
                    <a:pt x="321" y="157"/>
                  </a:lnTo>
                  <a:lnTo>
                    <a:pt x="320" y="157"/>
                  </a:lnTo>
                  <a:lnTo>
                    <a:pt x="320" y="160"/>
                  </a:lnTo>
                  <a:lnTo>
                    <a:pt x="315" y="156"/>
                  </a:lnTo>
                  <a:lnTo>
                    <a:pt x="312" y="149"/>
                  </a:lnTo>
                  <a:lnTo>
                    <a:pt x="312" y="161"/>
                  </a:lnTo>
                  <a:lnTo>
                    <a:pt x="301" y="164"/>
                  </a:lnTo>
                  <a:lnTo>
                    <a:pt x="294" y="159"/>
                  </a:lnTo>
                  <a:lnTo>
                    <a:pt x="281" y="141"/>
                  </a:lnTo>
                  <a:lnTo>
                    <a:pt x="288" y="136"/>
                  </a:lnTo>
                  <a:lnTo>
                    <a:pt x="283" y="125"/>
                  </a:lnTo>
                  <a:lnTo>
                    <a:pt x="294" y="123"/>
                  </a:lnTo>
                  <a:lnTo>
                    <a:pt x="284" y="113"/>
                  </a:lnTo>
                  <a:lnTo>
                    <a:pt x="277" y="121"/>
                  </a:lnTo>
                  <a:lnTo>
                    <a:pt x="276" y="113"/>
                  </a:lnTo>
                  <a:lnTo>
                    <a:pt x="284" y="100"/>
                  </a:lnTo>
                  <a:lnTo>
                    <a:pt x="278" y="91"/>
                  </a:lnTo>
                  <a:lnTo>
                    <a:pt x="278" y="95"/>
                  </a:lnTo>
                  <a:lnTo>
                    <a:pt x="273" y="100"/>
                  </a:lnTo>
                  <a:lnTo>
                    <a:pt x="272" y="81"/>
                  </a:lnTo>
                  <a:lnTo>
                    <a:pt x="277" y="87"/>
                  </a:lnTo>
                  <a:lnTo>
                    <a:pt x="284" y="84"/>
                  </a:lnTo>
                  <a:lnTo>
                    <a:pt x="283" y="73"/>
                  </a:lnTo>
                  <a:lnTo>
                    <a:pt x="274" y="71"/>
                  </a:lnTo>
                  <a:lnTo>
                    <a:pt x="272" y="63"/>
                  </a:lnTo>
                  <a:lnTo>
                    <a:pt x="278" y="45"/>
                  </a:lnTo>
                  <a:lnTo>
                    <a:pt x="288" y="41"/>
                  </a:lnTo>
                  <a:lnTo>
                    <a:pt x="284" y="20"/>
                  </a:lnTo>
                  <a:lnTo>
                    <a:pt x="278" y="24"/>
                  </a:lnTo>
                  <a:lnTo>
                    <a:pt x="277" y="38"/>
                  </a:lnTo>
                  <a:lnTo>
                    <a:pt x="269" y="47"/>
                  </a:lnTo>
                  <a:lnTo>
                    <a:pt x="267" y="53"/>
                  </a:lnTo>
                  <a:lnTo>
                    <a:pt x="262" y="49"/>
                  </a:lnTo>
                  <a:lnTo>
                    <a:pt x="260" y="55"/>
                  </a:lnTo>
                  <a:lnTo>
                    <a:pt x="260" y="60"/>
                  </a:lnTo>
                  <a:lnTo>
                    <a:pt x="249" y="67"/>
                  </a:lnTo>
                  <a:lnTo>
                    <a:pt x="259" y="74"/>
                  </a:lnTo>
                  <a:lnTo>
                    <a:pt x="263" y="88"/>
                  </a:lnTo>
                  <a:lnTo>
                    <a:pt x="258" y="116"/>
                  </a:lnTo>
                  <a:lnTo>
                    <a:pt x="260" y="121"/>
                  </a:lnTo>
                  <a:lnTo>
                    <a:pt x="267" y="143"/>
                  </a:lnTo>
                  <a:lnTo>
                    <a:pt x="280" y="154"/>
                  </a:lnTo>
                  <a:lnTo>
                    <a:pt x="278" y="161"/>
                  </a:lnTo>
                  <a:lnTo>
                    <a:pt x="284" y="161"/>
                  </a:lnTo>
                  <a:lnTo>
                    <a:pt x="283" y="167"/>
                  </a:lnTo>
                  <a:lnTo>
                    <a:pt x="291" y="179"/>
                  </a:lnTo>
                  <a:lnTo>
                    <a:pt x="294" y="189"/>
                  </a:lnTo>
                  <a:lnTo>
                    <a:pt x="283" y="181"/>
                  </a:lnTo>
                  <a:lnTo>
                    <a:pt x="280" y="185"/>
                  </a:lnTo>
                  <a:lnTo>
                    <a:pt x="265" y="174"/>
                  </a:lnTo>
                  <a:lnTo>
                    <a:pt x="249" y="177"/>
                  </a:lnTo>
                  <a:lnTo>
                    <a:pt x="244" y="168"/>
                  </a:lnTo>
                  <a:lnTo>
                    <a:pt x="242" y="174"/>
                  </a:lnTo>
                  <a:lnTo>
                    <a:pt x="238" y="172"/>
                  </a:lnTo>
                  <a:lnTo>
                    <a:pt x="229" y="160"/>
                  </a:lnTo>
                  <a:lnTo>
                    <a:pt x="219" y="163"/>
                  </a:lnTo>
                  <a:lnTo>
                    <a:pt x="216" y="167"/>
                  </a:lnTo>
                  <a:lnTo>
                    <a:pt x="210" y="168"/>
                  </a:lnTo>
                  <a:lnTo>
                    <a:pt x="206" y="153"/>
                  </a:lnTo>
                  <a:lnTo>
                    <a:pt x="213" y="139"/>
                  </a:lnTo>
                  <a:lnTo>
                    <a:pt x="212" y="135"/>
                  </a:lnTo>
                  <a:lnTo>
                    <a:pt x="213" y="134"/>
                  </a:lnTo>
                  <a:lnTo>
                    <a:pt x="216" y="131"/>
                  </a:lnTo>
                  <a:lnTo>
                    <a:pt x="219" y="125"/>
                  </a:lnTo>
                  <a:lnTo>
                    <a:pt x="217" y="123"/>
                  </a:lnTo>
                  <a:lnTo>
                    <a:pt x="217" y="121"/>
                  </a:lnTo>
                  <a:lnTo>
                    <a:pt x="222" y="114"/>
                  </a:lnTo>
                  <a:lnTo>
                    <a:pt x="226" y="107"/>
                  </a:lnTo>
                  <a:lnTo>
                    <a:pt x="216" y="100"/>
                  </a:lnTo>
                  <a:lnTo>
                    <a:pt x="210" y="102"/>
                  </a:lnTo>
                  <a:lnTo>
                    <a:pt x="210" y="105"/>
                  </a:lnTo>
                  <a:lnTo>
                    <a:pt x="208" y="107"/>
                  </a:lnTo>
                  <a:lnTo>
                    <a:pt x="205" y="105"/>
                  </a:lnTo>
                  <a:lnTo>
                    <a:pt x="195" y="103"/>
                  </a:lnTo>
                  <a:lnTo>
                    <a:pt x="195" y="99"/>
                  </a:lnTo>
                  <a:lnTo>
                    <a:pt x="188" y="98"/>
                  </a:lnTo>
                  <a:lnTo>
                    <a:pt x="184" y="98"/>
                  </a:lnTo>
                  <a:lnTo>
                    <a:pt x="170" y="94"/>
                  </a:lnTo>
                  <a:lnTo>
                    <a:pt x="174" y="82"/>
                  </a:lnTo>
                  <a:lnTo>
                    <a:pt x="170" y="80"/>
                  </a:lnTo>
                  <a:lnTo>
                    <a:pt x="158" y="76"/>
                  </a:lnTo>
                  <a:lnTo>
                    <a:pt x="154" y="74"/>
                  </a:lnTo>
                  <a:lnTo>
                    <a:pt x="151" y="76"/>
                  </a:lnTo>
                  <a:lnTo>
                    <a:pt x="148" y="74"/>
                  </a:lnTo>
                  <a:lnTo>
                    <a:pt x="145" y="66"/>
                  </a:lnTo>
                  <a:lnTo>
                    <a:pt x="138" y="59"/>
                  </a:lnTo>
                  <a:lnTo>
                    <a:pt x="131" y="47"/>
                  </a:lnTo>
                  <a:lnTo>
                    <a:pt x="122" y="51"/>
                  </a:lnTo>
                  <a:lnTo>
                    <a:pt x="119" y="49"/>
                  </a:lnTo>
                  <a:lnTo>
                    <a:pt x="109" y="44"/>
                  </a:lnTo>
                  <a:lnTo>
                    <a:pt x="99" y="52"/>
                  </a:lnTo>
                  <a:lnTo>
                    <a:pt x="94" y="52"/>
                  </a:lnTo>
                  <a:lnTo>
                    <a:pt x="91" y="53"/>
                  </a:lnTo>
                  <a:lnTo>
                    <a:pt x="91" y="56"/>
                  </a:lnTo>
                  <a:lnTo>
                    <a:pt x="86" y="67"/>
                  </a:lnTo>
                  <a:lnTo>
                    <a:pt x="83" y="67"/>
                  </a:lnTo>
                  <a:lnTo>
                    <a:pt x="72" y="67"/>
                  </a:lnTo>
                  <a:lnTo>
                    <a:pt x="69" y="67"/>
                  </a:lnTo>
                  <a:lnTo>
                    <a:pt x="56" y="60"/>
                  </a:lnTo>
                  <a:lnTo>
                    <a:pt x="43" y="81"/>
                  </a:lnTo>
                  <a:lnTo>
                    <a:pt x="38" y="80"/>
                  </a:lnTo>
                  <a:lnTo>
                    <a:pt x="29" y="94"/>
                  </a:lnTo>
                  <a:lnTo>
                    <a:pt x="24" y="96"/>
                  </a:lnTo>
                  <a:lnTo>
                    <a:pt x="23" y="99"/>
                  </a:lnTo>
                  <a:lnTo>
                    <a:pt x="16" y="107"/>
                  </a:lnTo>
                  <a:lnTo>
                    <a:pt x="9" y="116"/>
                  </a:lnTo>
                  <a:lnTo>
                    <a:pt x="2" y="81"/>
                  </a:lnTo>
                  <a:lnTo>
                    <a:pt x="0" y="60"/>
                  </a:lnTo>
                  <a:lnTo>
                    <a:pt x="2" y="60"/>
                  </a:lnTo>
                  <a:lnTo>
                    <a:pt x="5" y="59"/>
                  </a:lnTo>
                  <a:lnTo>
                    <a:pt x="6" y="59"/>
                  </a:lnTo>
                  <a:lnTo>
                    <a:pt x="31" y="55"/>
                  </a:lnTo>
                  <a:lnTo>
                    <a:pt x="34" y="53"/>
                  </a:lnTo>
                  <a:lnTo>
                    <a:pt x="45" y="52"/>
                  </a:lnTo>
                  <a:lnTo>
                    <a:pt x="48" y="51"/>
                  </a:lnTo>
                  <a:lnTo>
                    <a:pt x="49" y="51"/>
                  </a:lnTo>
                  <a:lnTo>
                    <a:pt x="54" y="51"/>
                  </a:lnTo>
                  <a:lnTo>
                    <a:pt x="76" y="47"/>
                  </a:lnTo>
                  <a:lnTo>
                    <a:pt x="79" y="45"/>
                  </a:lnTo>
                  <a:lnTo>
                    <a:pt x="88" y="44"/>
                  </a:lnTo>
                  <a:lnTo>
                    <a:pt x="91" y="42"/>
                  </a:lnTo>
                </a:path>
              </a:pathLst>
            </a:custGeom>
            <a:noFill/>
            <a:ln w="6350">
              <a:solidFill>
                <a:schemeClr val="tx1"/>
              </a:solidFill>
              <a:round/>
              <a:headEnd/>
              <a:tailEnd/>
            </a:ln>
          </p:spPr>
          <p:txBody>
            <a:bodyPr/>
            <a:lstStyle/>
            <a:p>
              <a:endParaRPr lang="en-US"/>
            </a:p>
          </p:txBody>
        </p:sp>
        <p:sp>
          <p:nvSpPr>
            <p:cNvPr id="88082" name="Freeform 230"/>
            <p:cNvSpPr>
              <a:spLocks/>
            </p:cNvSpPr>
            <p:nvPr/>
          </p:nvSpPr>
          <p:spPr bwMode="auto">
            <a:xfrm>
              <a:off x="6985000" y="2190750"/>
              <a:ext cx="434975" cy="623888"/>
            </a:xfrm>
            <a:custGeom>
              <a:avLst/>
              <a:gdLst>
                <a:gd name="T0" fmla="*/ 2147483647 w 317"/>
                <a:gd name="T1" fmla="*/ 2147483647 h 499"/>
                <a:gd name="T2" fmla="*/ 2147483647 w 317"/>
                <a:gd name="T3" fmla="*/ 2147483647 h 499"/>
                <a:gd name="T4" fmla="*/ 0 w 317"/>
                <a:gd name="T5" fmla="*/ 2147483647 h 499"/>
                <a:gd name="T6" fmla="*/ 2147483647 w 317"/>
                <a:gd name="T7" fmla="*/ 2147483647 h 499"/>
                <a:gd name="T8" fmla="*/ 2147483647 w 317"/>
                <a:gd name="T9" fmla="*/ 2147483647 h 499"/>
                <a:gd name="T10" fmla="*/ 2147483647 w 317"/>
                <a:gd name="T11" fmla="*/ 2147483647 h 499"/>
                <a:gd name="T12" fmla="*/ 2147483647 w 317"/>
                <a:gd name="T13" fmla="*/ 2147483647 h 499"/>
                <a:gd name="T14" fmla="*/ 2147483647 w 317"/>
                <a:gd name="T15" fmla="*/ 2147483647 h 499"/>
                <a:gd name="T16" fmla="*/ 2147483647 w 317"/>
                <a:gd name="T17" fmla="*/ 2147483647 h 499"/>
                <a:gd name="T18" fmla="*/ 2147483647 w 317"/>
                <a:gd name="T19" fmla="*/ 2147483647 h 499"/>
                <a:gd name="T20" fmla="*/ 2147483647 w 317"/>
                <a:gd name="T21" fmla="*/ 2147483647 h 499"/>
                <a:gd name="T22" fmla="*/ 2147483647 w 317"/>
                <a:gd name="T23" fmla="*/ 2147483647 h 499"/>
                <a:gd name="T24" fmla="*/ 2147483647 w 317"/>
                <a:gd name="T25" fmla="*/ 2147483647 h 499"/>
                <a:gd name="T26" fmla="*/ 2147483647 w 317"/>
                <a:gd name="T27" fmla="*/ 0 h 499"/>
                <a:gd name="T28" fmla="*/ 2147483647 w 317"/>
                <a:gd name="T29" fmla="*/ 2147483647 h 499"/>
                <a:gd name="T30" fmla="*/ 2147483647 w 317"/>
                <a:gd name="T31" fmla="*/ 2147483647 h 499"/>
                <a:gd name="T32" fmla="*/ 2147483647 w 317"/>
                <a:gd name="T33" fmla="*/ 2147483647 h 499"/>
                <a:gd name="T34" fmla="*/ 2147483647 w 317"/>
                <a:gd name="T35" fmla="*/ 2147483647 h 499"/>
                <a:gd name="T36" fmla="*/ 2147483647 w 317"/>
                <a:gd name="T37" fmla="*/ 2147483647 h 499"/>
                <a:gd name="T38" fmla="*/ 2147483647 w 317"/>
                <a:gd name="T39" fmla="*/ 2147483647 h 499"/>
                <a:gd name="T40" fmla="*/ 2147483647 w 317"/>
                <a:gd name="T41" fmla="*/ 2147483647 h 499"/>
                <a:gd name="T42" fmla="*/ 2147483647 w 317"/>
                <a:gd name="T43" fmla="*/ 2147483647 h 499"/>
                <a:gd name="T44" fmla="*/ 2147483647 w 317"/>
                <a:gd name="T45" fmla="*/ 2147483647 h 499"/>
                <a:gd name="T46" fmla="*/ 2147483647 w 317"/>
                <a:gd name="T47" fmla="*/ 2147483647 h 499"/>
                <a:gd name="T48" fmla="*/ 2147483647 w 317"/>
                <a:gd name="T49" fmla="*/ 2147483647 h 499"/>
                <a:gd name="T50" fmla="*/ 2147483647 w 317"/>
                <a:gd name="T51" fmla="*/ 2147483647 h 499"/>
                <a:gd name="T52" fmla="*/ 2147483647 w 317"/>
                <a:gd name="T53" fmla="*/ 2147483647 h 499"/>
                <a:gd name="T54" fmla="*/ 2147483647 w 317"/>
                <a:gd name="T55" fmla="*/ 2147483647 h 499"/>
                <a:gd name="T56" fmla="*/ 2147483647 w 317"/>
                <a:gd name="T57" fmla="*/ 2147483647 h 499"/>
                <a:gd name="T58" fmla="*/ 2147483647 w 317"/>
                <a:gd name="T59" fmla="*/ 2147483647 h 499"/>
                <a:gd name="T60" fmla="*/ 2147483647 w 317"/>
                <a:gd name="T61" fmla="*/ 2147483647 h 499"/>
                <a:gd name="T62" fmla="*/ 2147483647 w 317"/>
                <a:gd name="T63" fmla="*/ 2147483647 h 499"/>
                <a:gd name="T64" fmla="*/ 2147483647 w 317"/>
                <a:gd name="T65" fmla="*/ 2147483647 h 499"/>
                <a:gd name="T66" fmla="*/ 2147483647 w 317"/>
                <a:gd name="T67" fmla="*/ 2147483647 h 499"/>
                <a:gd name="T68" fmla="*/ 2147483647 w 317"/>
                <a:gd name="T69" fmla="*/ 2147483647 h 499"/>
                <a:gd name="T70" fmla="*/ 2147483647 w 317"/>
                <a:gd name="T71" fmla="*/ 2147483647 h 499"/>
                <a:gd name="T72" fmla="*/ 2147483647 w 317"/>
                <a:gd name="T73" fmla="*/ 2147483647 h 499"/>
                <a:gd name="T74" fmla="*/ 2147483647 w 317"/>
                <a:gd name="T75" fmla="*/ 2147483647 h 499"/>
                <a:gd name="T76" fmla="*/ 2147483647 w 317"/>
                <a:gd name="T77" fmla="*/ 2147483647 h 499"/>
                <a:gd name="T78" fmla="*/ 2147483647 w 317"/>
                <a:gd name="T79" fmla="*/ 2147483647 h 499"/>
                <a:gd name="T80" fmla="*/ 2147483647 w 317"/>
                <a:gd name="T81" fmla="*/ 2147483647 h 499"/>
                <a:gd name="T82" fmla="*/ 2147483647 w 317"/>
                <a:gd name="T83" fmla="*/ 2147483647 h 499"/>
                <a:gd name="T84" fmla="*/ 2147483647 w 317"/>
                <a:gd name="T85" fmla="*/ 2147483647 h 499"/>
                <a:gd name="T86" fmla="*/ 2147483647 w 317"/>
                <a:gd name="T87" fmla="*/ 2147483647 h 499"/>
                <a:gd name="T88" fmla="*/ 2147483647 w 317"/>
                <a:gd name="T89" fmla="*/ 2147483647 h 499"/>
                <a:gd name="T90" fmla="*/ 2147483647 w 317"/>
                <a:gd name="T91" fmla="*/ 2147483647 h 499"/>
                <a:gd name="T92" fmla="*/ 2147483647 w 317"/>
                <a:gd name="T93" fmla="*/ 2147483647 h 499"/>
                <a:gd name="T94" fmla="*/ 2147483647 w 317"/>
                <a:gd name="T95" fmla="*/ 2147483647 h 499"/>
                <a:gd name="T96" fmla="*/ 2147483647 w 317"/>
                <a:gd name="T97" fmla="*/ 2147483647 h 4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7"/>
                <a:gd name="T148" fmla="*/ 0 h 499"/>
                <a:gd name="T149" fmla="*/ 317 w 317"/>
                <a:gd name="T150" fmla="*/ 499 h 4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7" h="499">
                  <a:moveTo>
                    <a:pt x="48" y="427"/>
                  </a:moveTo>
                  <a:lnTo>
                    <a:pt x="41" y="406"/>
                  </a:lnTo>
                  <a:lnTo>
                    <a:pt x="33" y="379"/>
                  </a:lnTo>
                  <a:lnTo>
                    <a:pt x="31" y="375"/>
                  </a:lnTo>
                  <a:lnTo>
                    <a:pt x="16" y="326"/>
                  </a:lnTo>
                  <a:lnTo>
                    <a:pt x="0" y="280"/>
                  </a:lnTo>
                  <a:lnTo>
                    <a:pt x="0" y="275"/>
                  </a:lnTo>
                  <a:lnTo>
                    <a:pt x="2" y="265"/>
                  </a:lnTo>
                  <a:lnTo>
                    <a:pt x="16" y="272"/>
                  </a:lnTo>
                  <a:lnTo>
                    <a:pt x="16" y="268"/>
                  </a:lnTo>
                  <a:lnTo>
                    <a:pt x="18" y="251"/>
                  </a:lnTo>
                  <a:lnTo>
                    <a:pt x="29" y="251"/>
                  </a:lnTo>
                  <a:lnTo>
                    <a:pt x="22" y="229"/>
                  </a:lnTo>
                  <a:lnTo>
                    <a:pt x="26" y="222"/>
                  </a:lnTo>
                  <a:lnTo>
                    <a:pt x="36" y="210"/>
                  </a:lnTo>
                  <a:lnTo>
                    <a:pt x="41" y="187"/>
                  </a:lnTo>
                  <a:lnTo>
                    <a:pt x="34" y="182"/>
                  </a:lnTo>
                  <a:lnTo>
                    <a:pt x="34" y="168"/>
                  </a:lnTo>
                  <a:lnTo>
                    <a:pt x="31" y="155"/>
                  </a:lnTo>
                  <a:lnTo>
                    <a:pt x="40" y="133"/>
                  </a:lnTo>
                  <a:lnTo>
                    <a:pt x="38" y="116"/>
                  </a:lnTo>
                  <a:lnTo>
                    <a:pt x="36" y="104"/>
                  </a:lnTo>
                  <a:lnTo>
                    <a:pt x="69" y="9"/>
                  </a:lnTo>
                  <a:lnTo>
                    <a:pt x="85" y="23"/>
                  </a:lnTo>
                  <a:lnTo>
                    <a:pt x="92" y="27"/>
                  </a:lnTo>
                  <a:lnTo>
                    <a:pt x="119" y="18"/>
                  </a:lnTo>
                  <a:lnTo>
                    <a:pt x="134" y="1"/>
                  </a:lnTo>
                  <a:lnTo>
                    <a:pt x="141" y="0"/>
                  </a:lnTo>
                  <a:lnTo>
                    <a:pt x="167" y="9"/>
                  </a:lnTo>
                  <a:lnTo>
                    <a:pt x="174" y="16"/>
                  </a:lnTo>
                  <a:lnTo>
                    <a:pt x="181" y="18"/>
                  </a:lnTo>
                  <a:lnTo>
                    <a:pt x="225" y="161"/>
                  </a:lnTo>
                  <a:lnTo>
                    <a:pt x="250" y="165"/>
                  </a:lnTo>
                  <a:lnTo>
                    <a:pt x="253" y="161"/>
                  </a:lnTo>
                  <a:lnTo>
                    <a:pt x="264" y="198"/>
                  </a:lnTo>
                  <a:lnTo>
                    <a:pt x="277" y="208"/>
                  </a:lnTo>
                  <a:lnTo>
                    <a:pt x="279" y="207"/>
                  </a:lnTo>
                  <a:lnTo>
                    <a:pt x="279" y="201"/>
                  </a:lnTo>
                  <a:lnTo>
                    <a:pt x="293" y="204"/>
                  </a:lnTo>
                  <a:lnTo>
                    <a:pt x="309" y="221"/>
                  </a:lnTo>
                  <a:lnTo>
                    <a:pt x="316" y="232"/>
                  </a:lnTo>
                  <a:lnTo>
                    <a:pt x="302" y="258"/>
                  </a:lnTo>
                  <a:lnTo>
                    <a:pt x="299" y="258"/>
                  </a:lnTo>
                  <a:lnTo>
                    <a:pt x="300" y="261"/>
                  </a:lnTo>
                  <a:lnTo>
                    <a:pt x="296" y="260"/>
                  </a:lnTo>
                  <a:lnTo>
                    <a:pt x="291" y="261"/>
                  </a:lnTo>
                  <a:lnTo>
                    <a:pt x="292" y="264"/>
                  </a:lnTo>
                  <a:lnTo>
                    <a:pt x="284" y="271"/>
                  </a:lnTo>
                  <a:lnTo>
                    <a:pt x="285" y="278"/>
                  </a:lnTo>
                  <a:lnTo>
                    <a:pt x="279" y="286"/>
                  </a:lnTo>
                  <a:lnTo>
                    <a:pt x="278" y="280"/>
                  </a:lnTo>
                  <a:lnTo>
                    <a:pt x="263" y="285"/>
                  </a:lnTo>
                  <a:lnTo>
                    <a:pt x="261" y="294"/>
                  </a:lnTo>
                  <a:lnTo>
                    <a:pt x="256" y="297"/>
                  </a:lnTo>
                  <a:lnTo>
                    <a:pt x="252" y="300"/>
                  </a:lnTo>
                  <a:lnTo>
                    <a:pt x="252" y="307"/>
                  </a:lnTo>
                  <a:lnTo>
                    <a:pt x="238" y="321"/>
                  </a:lnTo>
                  <a:lnTo>
                    <a:pt x="227" y="322"/>
                  </a:lnTo>
                  <a:lnTo>
                    <a:pt x="214" y="308"/>
                  </a:lnTo>
                  <a:lnTo>
                    <a:pt x="217" y="318"/>
                  </a:lnTo>
                  <a:lnTo>
                    <a:pt x="209" y="343"/>
                  </a:lnTo>
                  <a:lnTo>
                    <a:pt x="194" y="326"/>
                  </a:lnTo>
                  <a:lnTo>
                    <a:pt x="191" y="306"/>
                  </a:lnTo>
                  <a:lnTo>
                    <a:pt x="189" y="306"/>
                  </a:lnTo>
                  <a:lnTo>
                    <a:pt x="187" y="315"/>
                  </a:lnTo>
                  <a:lnTo>
                    <a:pt x="181" y="322"/>
                  </a:lnTo>
                  <a:lnTo>
                    <a:pt x="181" y="336"/>
                  </a:lnTo>
                  <a:lnTo>
                    <a:pt x="181" y="351"/>
                  </a:lnTo>
                  <a:lnTo>
                    <a:pt x="187" y="364"/>
                  </a:lnTo>
                  <a:lnTo>
                    <a:pt x="170" y="382"/>
                  </a:lnTo>
                  <a:lnTo>
                    <a:pt x="164" y="382"/>
                  </a:lnTo>
                  <a:lnTo>
                    <a:pt x="158" y="386"/>
                  </a:lnTo>
                  <a:lnTo>
                    <a:pt x="156" y="390"/>
                  </a:lnTo>
                  <a:lnTo>
                    <a:pt x="149" y="396"/>
                  </a:lnTo>
                  <a:lnTo>
                    <a:pt x="144" y="396"/>
                  </a:lnTo>
                  <a:lnTo>
                    <a:pt x="141" y="406"/>
                  </a:lnTo>
                  <a:lnTo>
                    <a:pt x="137" y="413"/>
                  </a:lnTo>
                  <a:lnTo>
                    <a:pt x="131" y="407"/>
                  </a:lnTo>
                  <a:lnTo>
                    <a:pt x="128" y="407"/>
                  </a:lnTo>
                  <a:lnTo>
                    <a:pt x="124" y="414"/>
                  </a:lnTo>
                  <a:lnTo>
                    <a:pt x="115" y="420"/>
                  </a:lnTo>
                  <a:lnTo>
                    <a:pt x="110" y="428"/>
                  </a:lnTo>
                  <a:lnTo>
                    <a:pt x="113" y="434"/>
                  </a:lnTo>
                  <a:lnTo>
                    <a:pt x="112" y="438"/>
                  </a:lnTo>
                  <a:lnTo>
                    <a:pt x="109" y="436"/>
                  </a:lnTo>
                  <a:lnTo>
                    <a:pt x="102" y="440"/>
                  </a:lnTo>
                  <a:lnTo>
                    <a:pt x="101" y="445"/>
                  </a:lnTo>
                  <a:lnTo>
                    <a:pt x="102" y="447"/>
                  </a:lnTo>
                  <a:lnTo>
                    <a:pt x="106" y="447"/>
                  </a:lnTo>
                  <a:lnTo>
                    <a:pt x="92" y="475"/>
                  </a:lnTo>
                  <a:lnTo>
                    <a:pt x="95" y="484"/>
                  </a:lnTo>
                  <a:lnTo>
                    <a:pt x="90" y="498"/>
                  </a:lnTo>
                  <a:lnTo>
                    <a:pt x="85" y="496"/>
                  </a:lnTo>
                  <a:lnTo>
                    <a:pt x="79" y="493"/>
                  </a:lnTo>
                  <a:lnTo>
                    <a:pt x="74" y="481"/>
                  </a:lnTo>
                  <a:lnTo>
                    <a:pt x="62" y="472"/>
                  </a:lnTo>
                  <a:lnTo>
                    <a:pt x="56" y="453"/>
                  </a:lnTo>
                  <a:lnTo>
                    <a:pt x="48" y="431"/>
                  </a:lnTo>
                  <a:lnTo>
                    <a:pt x="48" y="427"/>
                  </a:lnTo>
                </a:path>
              </a:pathLst>
            </a:custGeom>
            <a:solidFill>
              <a:schemeClr val="accent2"/>
            </a:solidFill>
            <a:ln w="6350">
              <a:solidFill>
                <a:schemeClr val="tx1"/>
              </a:solidFill>
              <a:round/>
              <a:headEnd/>
              <a:tailEnd/>
            </a:ln>
          </p:spPr>
          <p:txBody>
            <a:bodyPr/>
            <a:lstStyle/>
            <a:p>
              <a:endParaRPr lang="en-US"/>
            </a:p>
          </p:txBody>
        </p:sp>
        <p:sp>
          <p:nvSpPr>
            <p:cNvPr id="88083" name="Freeform 231"/>
            <p:cNvSpPr>
              <a:spLocks/>
            </p:cNvSpPr>
            <p:nvPr/>
          </p:nvSpPr>
          <p:spPr bwMode="auto">
            <a:xfrm>
              <a:off x="6910388" y="2528888"/>
              <a:ext cx="196850" cy="373062"/>
            </a:xfrm>
            <a:custGeom>
              <a:avLst/>
              <a:gdLst>
                <a:gd name="T0" fmla="*/ 2147483647 w 142"/>
                <a:gd name="T1" fmla="*/ 2147483647 h 299"/>
                <a:gd name="T2" fmla="*/ 2147483647 w 142"/>
                <a:gd name="T3" fmla="*/ 2147483647 h 299"/>
                <a:gd name="T4" fmla="*/ 2147483647 w 142"/>
                <a:gd name="T5" fmla="*/ 2147483647 h 299"/>
                <a:gd name="T6" fmla="*/ 2147483647 w 142"/>
                <a:gd name="T7" fmla="*/ 2147483647 h 299"/>
                <a:gd name="T8" fmla="*/ 2147483647 w 142"/>
                <a:gd name="T9" fmla="*/ 2147483647 h 299"/>
                <a:gd name="T10" fmla="*/ 2147483647 w 142"/>
                <a:gd name="T11" fmla="*/ 2147483647 h 299"/>
                <a:gd name="T12" fmla="*/ 2147483647 w 142"/>
                <a:gd name="T13" fmla="*/ 2147483647 h 299"/>
                <a:gd name="T14" fmla="*/ 2147483647 w 142"/>
                <a:gd name="T15" fmla="*/ 2147483647 h 299"/>
                <a:gd name="T16" fmla="*/ 2147483647 w 142"/>
                <a:gd name="T17" fmla="*/ 2147483647 h 299"/>
                <a:gd name="T18" fmla="*/ 2147483647 w 142"/>
                <a:gd name="T19" fmla="*/ 2147483647 h 299"/>
                <a:gd name="T20" fmla="*/ 2147483647 w 142"/>
                <a:gd name="T21" fmla="*/ 2147483647 h 299"/>
                <a:gd name="T22" fmla="*/ 2147483647 w 142"/>
                <a:gd name="T23" fmla="*/ 2147483647 h 299"/>
                <a:gd name="T24" fmla="*/ 2147483647 w 142"/>
                <a:gd name="T25" fmla="*/ 2147483647 h 299"/>
                <a:gd name="T26" fmla="*/ 2147483647 w 142"/>
                <a:gd name="T27" fmla="*/ 2147483647 h 299"/>
                <a:gd name="T28" fmla="*/ 2147483647 w 142"/>
                <a:gd name="T29" fmla="*/ 2147483647 h 299"/>
                <a:gd name="T30" fmla="*/ 2147483647 w 142"/>
                <a:gd name="T31" fmla="*/ 2147483647 h 299"/>
                <a:gd name="T32" fmla="*/ 2147483647 w 142"/>
                <a:gd name="T33" fmla="*/ 2147483647 h 299"/>
                <a:gd name="T34" fmla="*/ 2147483647 w 142"/>
                <a:gd name="T35" fmla="*/ 2147483647 h 299"/>
                <a:gd name="T36" fmla="*/ 2147483647 w 142"/>
                <a:gd name="T37" fmla="*/ 2147483647 h 299"/>
                <a:gd name="T38" fmla="*/ 2147483647 w 142"/>
                <a:gd name="T39" fmla="*/ 2147483647 h 299"/>
                <a:gd name="T40" fmla="*/ 2147483647 w 142"/>
                <a:gd name="T41" fmla="*/ 0 h 299"/>
                <a:gd name="T42" fmla="*/ 2147483647 w 142"/>
                <a:gd name="T43" fmla="*/ 2147483647 h 299"/>
                <a:gd name="T44" fmla="*/ 2147483647 w 142"/>
                <a:gd name="T45" fmla="*/ 2147483647 h 299"/>
                <a:gd name="T46" fmla="*/ 2147483647 w 142"/>
                <a:gd name="T47" fmla="*/ 2147483647 h 299"/>
                <a:gd name="T48" fmla="*/ 2147483647 w 142"/>
                <a:gd name="T49" fmla="*/ 2147483647 h 299"/>
                <a:gd name="T50" fmla="*/ 2147483647 w 142"/>
                <a:gd name="T51" fmla="*/ 2147483647 h 299"/>
                <a:gd name="T52" fmla="*/ 2147483647 w 142"/>
                <a:gd name="T53" fmla="*/ 2147483647 h 299"/>
                <a:gd name="T54" fmla="*/ 2147483647 w 142"/>
                <a:gd name="T55" fmla="*/ 2147483647 h 299"/>
                <a:gd name="T56" fmla="*/ 2147483647 w 142"/>
                <a:gd name="T57" fmla="*/ 2147483647 h 299"/>
                <a:gd name="T58" fmla="*/ 2147483647 w 142"/>
                <a:gd name="T59" fmla="*/ 2147483647 h 299"/>
                <a:gd name="T60" fmla="*/ 2147483647 w 142"/>
                <a:gd name="T61" fmla="*/ 2147483647 h 299"/>
                <a:gd name="T62" fmla="*/ 2147483647 w 142"/>
                <a:gd name="T63" fmla="*/ 2147483647 h 299"/>
                <a:gd name="T64" fmla="*/ 2147483647 w 142"/>
                <a:gd name="T65" fmla="*/ 2147483647 h 299"/>
                <a:gd name="T66" fmla="*/ 2147483647 w 142"/>
                <a:gd name="T67" fmla="*/ 2147483647 h 299"/>
                <a:gd name="T68" fmla="*/ 2147483647 w 142"/>
                <a:gd name="T69" fmla="*/ 2147483647 h 299"/>
                <a:gd name="T70" fmla="*/ 2147483647 w 142"/>
                <a:gd name="T71" fmla="*/ 2147483647 h 299"/>
                <a:gd name="T72" fmla="*/ 2147483647 w 142"/>
                <a:gd name="T73" fmla="*/ 2147483647 h 299"/>
                <a:gd name="T74" fmla="*/ 2147483647 w 142"/>
                <a:gd name="T75" fmla="*/ 2147483647 h 299"/>
                <a:gd name="T76" fmla="*/ 2147483647 w 142"/>
                <a:gd name="T77" fmla="*/ 2147483647 h 299"/>
                <a:gd name="T78" fmla="*/ 2147483647 w 142"/>
                <a:gd name="T79" fmla="*/ 2147483647 h 299"/>
                <a:gd name="T80" fmla="*/ 2147483647 w 142"/>
                <a:gd name="T81" fmla="*/ 2147483647 h 299"/>
                <a:gd name="T82" fmla="*/ 2147483647 w 142"/>
                <a:gd name="T83" fmla="*/ 2147483647 h 299"/>
                <a:gd name="T84" fmla="*/ 2147483647 w 142"/>
                <a:gd name="T85" fmla="*/ 2147483647 h 299"/>
                <a:gd name="T86" fmla="*/ 2147483647 w 142"/>
                <a:gd name="T87" fmla="*/ 2147483647 h 299"/>
                <a:gd name="T88" fmla="*/ 2147483647 w 142"/>
                <a:gd name="T89" fmla="*/ 2147483647 h 299"/>
                <a:gd name="T90" fmla="*/ 2147483647 w 142"/>
                <a:gd name="T91" fmla="*/ 2147483647 h 299"/>
                <a:gd name="T92" fmla="*/ 2147483647 w 142"/>
                <a:gd name="T93" fmla="*/ 2147483647 h 299"/>
                <a:gd name="T94" fmla="*/ 2147483647 w 142"/>
                <a:gd name="T95" fmla="*/ 2147483647 h 299"/>
                <a:gd name="T96" fmla="*/ 2147483647 w 142"/>
                <a:gd name="T97" fmla="*/ 2147483647 h 299"/>
                <a:gd name="T98" fmla="*/ 2147483647 w 142"/>
                <a:gd name="T99" fmla="*/ 2147483647 h 299"/>
                <a:gd name="T100" fmla="*/ 2147483647 w 142"/>
                <a:gd name="T101" fmla="*/ 2147483647 h 299"/>
                <a:gd name="T102" fmla="*/ 2147483647 w 142"/>
                <a:gd name="T103" fmla="*/ 2147483647 h 299"/>
                <a:gd name="T104" fmla="*/ 2147483647 w 142"/>
                <a:gd name="T105" fmla="*/ 2147483647 h 299"/>
                <a:gd name="T106" fmla="*/ 2147483647 w 142"/>
                <a:gd name="T107" fmla="*/ 2147483647 h 299"/>
                <a:gd name="T108" fmla="*/ 2147483647 w 142"/>
                <a:gd name="T109" fmla="*/ 2147483647 h 299"/>
                <a:gd name="T110" fmla="*/ 2147483647 w 142"/>
                <a:gd name="T111" fmla="*/ 2147483647 h 299"/>
                <a:gd name="T112" fmla="*/ 2147483647 w 142"/>
                <a:gd name="T113" fmla="*/ 2147483647 h 299"/>
                <a:gd name="T114" fmla="*/ 0 w 142"/>
                <a:gd name="T115" fmla="*/ 2147483647 h 299"/>
                <a:gd name="T116" fmla="*/ 2147483647 w 142"/>
                <a:gd name="T117" fmla="*/ 2147483647 h 2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299"/>
                <a:gd name="T179" fmla="*/ 142 w 142"/>
                <a:gd name="T180" fmla="*/ 299 h 2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299">
                  <a:moveTo>
                    <a:pt x="2" y="203"/>
                  </a:moveTo>
                  <a:lnTo>
                    <a:pt x="1" y="200"/>
                  </a:lnTo>
                  <a:lnTo>
                    <a:pt x="4" y="186"/>
                  </a:lnTo>
                  <a:lnTo>
                    <a:pt x="8" y="182"/>
                  </a:lnTo>
                  <a:lnTo>
                    <a:pt x="8" y="157"/>
                  </a:lnTo>
                  <a:lnTo>
                    <a:pt x="11" y="142"/>
                  </a:lnTo>
                  <a:lnTo>
                    <a:pt x="8" y="139"/>
                  </a:lnTo>
                  <a:lnTo>
                    <a:pt x="5" y="129"/>
                  </a:lnTo>
                  <a:lnTo>
                    <a:pt x="8" y="119"/>
                  </a:lnTo>
                  <a:lnTo>
                    <a:pt x="19" y="114"/>
                  </a:lnTo>
                  <a:lnTo>
                    <a:pt x="20" y="111"/>
                  </a:lnTo>
                  <a:lnTo>
                    <a:pt x="23" y="107"/>
                  </a:lnTo>
                  <a:lnTo>
                    <a:pt x="34" y="93"/>
                  </a:lnTo>
                  <a:lnTo>
                    <a:pt x="23" y="68"/>
                  </a:lnTo>
                  <a:lnTo>
                    <a:pt x="29" y="48"/>
                  </a:lnTo>
                  <a:lnTo>
                    <a:pt x="24" y="37"/>
                  </a:lnTo>
                  <a:lnTo>
                    <a:pt x="23" y="13"/>
                  </a:lnTo>
                  <a:lnTo>
                    <a:pt x="37" y="6"/>
                  </a:lnTo>
                  <a:lnTo>
                    <a:pt x="40" y="8"/>
                  </a:lnTo>
                  <a:lnTo>
                    <a:pt x="47" y="6"/>
                  </a:lnTo>
                  <a:lnTo>
                    <a:pt x="47" y="0"/>
                  </a:lnTo>
                  <a:lnTo>
                    <a:pt x="51" y="4"/>
                  </a:lnTo>
                  <a:lnTo>
                    <a:pt x="51" y="9"/>
                  </a:lnTo>
                  <a:lnTo>
                    <a:pt x="67" y="55"/>
                  </a:lnTo>
                  <a:lnTo>
                    <a:pt x="82" y="104"/>
                  </a:lnTo>
                  <a:lnTo>
                    <a:pt x="84" y="108"/>
                  </a:lnTo>
                  <a:lnTo>
                    <a:pt x="92" y="135"/>
                  </a:lnTo>
                  <a:lnTo>
                    <a:pt x="99" y="155"/>
                  </a:lnTo>
                  <a:lnTo>
                    <a:pt x="99" y="160"/>
                  </a:lnTo>
                  <a:lnTo>
                    <a:pt x="107" y="182"/>
                  </a:lnTo>
                  <a:lnTo>
                    <a:pt x="113" y="201"/>
                  </a:lnTo>
                  <a:lnTo>
                    <a:pt x="125" y="210"/>
                  </a:lnTo>
                  <a:lnTo>
                    <a:pt x="129" y="222"/>
                  </a:lnTo>
                  <a:lnTo>
                    <a:pt x="136" y="225"/>
                  </a:lnTo>
                  <a:lnTo>
                    <a:pt x="141" y="226"/>
                  </a:lnTo>
                  <a:lnTo>
                    <a:pt x="138" y="243"/>
                  </a:lnTo>
                  <a:lnTo>
                    <a:pt x="138" y="249"/>
                  </a:lnTo>
                  <a:lnTo>
                    <a:pt x="121" y="254"/>
                  </a:lnTo>
                  <a:lnTo>
                    <a:pt x="120" y="260"/>
                  </a:lnTo>
                  <a:lnTo>
                    <a:pt x="109" y="271"/>
                  </a:lnTo>
                  <a:lnTo>
                    <a:pt x="109" y="272"/>
                  </a:lnTo>
                  <a:lnTo>
                    <a:pt x="107" y="272"/>
                  </a:lnTo>
                  <a:lnTo>
                    <a:pt x="106" y="277"/>
                  </a:lnTo>
                  <a:lnTo>
                    <a:pt x="59" y="288"/>
                  </a:lnTo>
                  <a:lnTo>
                    <a:pt x="58" y="288"/>
                  </a:lnTo>
                  <a:lnTo>
                    <a:pt x="55" y="289"/>
                  </a:lnTo>
                  <a:lnTo>
                    <a:pt x="47" y="291"/>
                  </a:lnTo>
                  <a:lnTo>
                    <a:pt x="30" y="293"/>
                  </a:lnTo>
                  <a:lnTo>
                    <a:pt x="24" y="296"/>
                  </a:lnTo>
                  <a:lnTo>
                    <a:pt x="23" y="296"/>
                  </a:lnTo>
                  <a:lnTo>
                    <a:pt x="16" y="298"/>
                  </a:lnTo>
                  <a:lnTo>
                    <a:pt x="5" y="275"/>
                  </a:lnTo>
                  <a:lnTo>
                    <a:pt x="8" y="268"/>
                  </a:lnTo>
                  <a:lnTo>
                    <a:pt x="5" y="250"/>
                  </a:lnTo>
                  <a:lnTo>
                    <a:pt x="5" y="243"/>
                  </a:lnTo>
                  <a:lnTo>
                    <a:pt x="1" y="215"/>
                  </a:lnTo>
                  <a:lnTo>
                    <a:pt x="0" y="206"/>
                  </a:lnTo>
                  <a:lnTo>
                    <a:pt x="2" y="203"/>
                  </a:lnTo>
                </a:path>
              </a:pathLst>
            </a:custGeom>
            <a:noFill/>
            <a:ln w="6350">
              <a:solidFill>
                <a:schemeClr val="tx1"/>
              </a:solidFill>
              <a:round/>
              <a:headEnd/>
              <a:tailEnd/>
            </a:ln>
          </p:spPr>
          <p:txBody>
            <a:bodyPr/>
            <a:lstStyle/>
            <a:p>
              <a:endParaRPr lang="en-US"/>
            </a:p>
          </p:txBody>
        </p:sp>
        <p:sp>
          <p:nvSpPr>
            <p:cNvPr id="88084" name="Freeform 232"/>
            <p:cNvSpPr>
              <a:spLocks/>
            </p:cNvSpPr>
            <p:nvPr/>
          </p:nvSpPr>
          <p:spPr bwMode="auto">
            <a:xfrm>
              <a:off x="6707188" y="3136900"/>
              <a:ext cx="158750" cy="328613"/>
            </a:xfrm>
            <a:custGeom>
              <a:avLst/>
              <a:gdLst>
                <a:gd name="T0" fmla="*/ 2147483647 w 115"/>
                <a:gd name="T1" fmla="*/ 2147483647 h 265"/>
                <a:gd name="T2" fmla="*/ 2147483647 w 115"/>
                <a:gd name="T3" fmla="*/ 2147483647 h 265"/>
                <a:gd name="T4" fmla="*/ 2147483647 w 115"/>
                <a:gd name="T5" fmla="*/ 2147483647 h 265"/>
                <a:gd name="T6" fmla="*/ 2147483647 w 115"/>
                <a:gd name="T7" fmla="*/ 2147483647 h 265"/>
                <a:gd name="T8" fmla="*/ 2147483647 w 115"/>
                <a:gd name="T9" fmla="*/ 2147483647 h 265"/>
                <a:gd name="T10" fmla="*/ 2147483647 w 115"/>
                <a:gd name="T11" fmla="*/ 2147483647 h 265"/>
                <a:gd name="T12" fmla="*/ 2147483647 w 115"/>
                <a:gd name="T13" fmla="*/ 2147483647 h 265"/>
                <a:gd name="T14" fmla="*/ 2147483647 w 115"/>
                <a:gd name="T15" fmla="*/ 2147483647 h 265"/>
                <a:gd name="T16" fmla="*/ 2147483647 w 115"/>
                <a:gd name="T17" fmla="*/ 2147483647 h 265"/>
                <a:gd name="T18" fmla="*/ 2147483647 w 115"/>
                <a:gd name="T19" fmla="*/ 2147483647 h 265"/>
                <a:gd name="T20" fmla="*/ 2147483647 w 115"/>
                <a:gd name="T21" fmla="*/ 2147483647 h 265"/>
                <a:gd name="T22" fmla="*/ 2147483647 w 115"/>
                <a:gd name="T23" fmla="*/ 2147483647 h 265"/>
                <a:gd name="T24" fmla="*/ 2147483647 w 115"/>
                <a:gd name="T25" fmla="*/ 2147483647 h 265"/>
                <a:gd name="T26" fmla="*/ 2147483647 w 115"/>
                <a:gd name="T27" fmla="*/ 2147483647 h 265"/>
                <a:gd name="T28" fmla="*/ 2147483647 w 115"/>
                <a:gd name="T29" fmla="*/ 2147483647 h 265"/>
                <a:gd name="T30" fmla="*/ 2147483647 w 115"/>
                <a:gd name="T31" fmla="*/ 2147483647 h 265"/>
                <a:gd name="T32" fmla="*/ 2147483647 w 115"/>
                <a:gd name="T33" fmla="*/ 2147483647 h 265"/>
                <a:gd name="T34" fmla="*/ 2147483647 w 115"/>
                <a:gd name="T35" fmla="*/ 2147483647 h 265"/>
                <a:gd name="T36" fmla="*/ 2147483647 w 115"/>
                <a:gd name="T37" fmla="*/ 2147483647 h 265"/>
                <a:gd name="T38" fmla="*/ 2147483647 w 115"/>
                <a:gd name="T39" fmla="*/ 2147483647 h 265"/>
                <a:gd name="T40" fmla="*/ 2147483647 w 115"/>
                <a:gd name="T41" fmla="*/ 0 h 265"/>
                <a:gd name="T42" fmla="*/ 2147483647 w 115"/>
                <a:gd name="T43" fmla="*/ 2147483647 h 265"/>
                <a:gd name="T44" fmla="*/ 2147483647 w 115"/>
                <a:gd name="T45" fmla="*/ 2147483647 h 265"/>
                <a:gd name="T46" fmla="*/ 2147483647 w 115"/>
                <a:gd name="T47" fmla="*/ 2147483647 h 265"/>
                <a:gd name="T48" fmla="*/ 2147483647 w 115"/>
                <a:gd name="T49" fmla="*/ 2147483647 h 265"/>
                <a:gd name="T50" fmla="*/ 2147483647 w 115"/>
                <a:gd name="T51" fmla="*/ 2147483647 h 265"/>
                <a:gd name="T52" fmla="*/ 2147483647 w 115"/>
                <a:gd name="T53" fmla="*/ 2147483647 h 265"/>
                <a:gd name="T54" fmla="*/ 2147483647 w 115"/>
                <a:gd name="T55" fmla="*/ 2147483647 h 265"/>
                <a:gd name="T56" fmla="*/ 2147483647 w 115"/>
                <a:gd name="T57" fmla="*/ 2147483647 h 265"/>
                <a:gd name="T58" fmla="*/ 2147483647 w 115"/>
                <a:gd name="T59" fmla="*/ 2147483647 h 265"/>
                <a:gd name="T60" fmla="*/ 2147483647 w 115"/>
                <a:gd name="T61" fmla="*/ 2147483647 h 265"/>
                <a:gd name="T62" fmla="*/ 2147483647 w 115"/>
                <a:gd name="T63" fmla="*/ 2147483647 h 265"/>
                <a:gd name="T64" fmla="*/ 2147483647 w 115"/>
                <a:gd name="T65" fmla="*/ 2147483647 h 265"/>
                <a:gd name="T66" fmla="*/ 2147483647 w 115"/>
                <a:gd name="T67" fmla="*/ 2147483647 h 265"/>
                <a:gd name="T68" fmla="*/ 2147483647 w 115"/>
                <a:gd name="T69" fmla="*/ 2147483647 h 265"/>
                <a:gd name="T70" fmla="*/ 2147483647 w 115"/>
                <a:gd name="T71" fmla="*/ 2147483647 h 265"/>
                <a:gd name="T72" fmla="*/ 2147483647 w 115"/>
                <a:gd name="T73" fmla="*/ 2147483647 h 265"/>
                <a:gd name="T74" fmla="*/ 2147483647 w 115"/>
                <a:gd name="T75" fmla="*/ 2147483647 h 265"/>
                <a:gd name="T76" fmla="*/ 2147483647 w 115"/>
                <a:gd name="T77" fmla="*/ 2147483647 h 265"/>
                <a:gd name="T78" fmla="*/ 2147483647 w 115"/>
                <a:gd name="T79" fmla="*/ 2147483647 h 265"/>
                <a:gd name="T80" fmla="*/ 2147483647 w 115"/>
                <a:gd name="T81" fmla="*/ 2147483647 h 265"/>
                <a:gd name="T82" fmla="*/ 2147483647 w 115"/>
                <a:gd name="T83" fmla="*/ 2147483647 h 265"/>
                <a:gd name="T84" fmla="*/ 2147483647 w 115"/>
                <a:gd name="T85" fmla="*/ 2147483647 h 265"/>
                <a:gd name="T86" fmla="*/ 2147483647 w 115"/>
                <a:gd name="T87" fmla="*/ 2147483647 h 265"/>
                <a:gd name="T88" fmla="*/ 2147483647 w 115"/>
                <a:gd name="T89" fmla="*/ 2147483647 h 265"/>
                <a:gd name="T90" fmla="*/ 2147483647 w 115"/>
                <a:gd name="T91" fmla="*/ 2147483647 h 265"/>
                <a:gd name="T92" fmla="*/ 2147483647 w 115"/>
                <a:gd name="T93" fmla="*/ 2147483647 h 265"/>
                <a:gd name="T94" fmla="*/ 2147483647 w 115"/>
                <a:gd name="T95" fmla="*/ 2147483647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
                <a:gd name="T145" fmla="*/ 0 h 265"/>
                <a:gd name="T146" fmla="*/ 115 w 115"/>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 h="265">
                  <a:moveTo>
                    <a:pt x="101" y="191"/>
                  </a:moveTo>
                  <a:lnTo>
                    <a:pt x="104" y="189"/>
                  </a:lnTo>
                  <a:lnTo>
                    <a:pt x="114" y="157"/>
                  </a:lnTo>
                  <a:lnTo>
                    <a:pt x="111" y="121"/>
                  </a:lnTo>
                  <a:lnTo>
                    <a:pt x="108" y="90"/>
                  </a:lnTo>
                  <a:lnTo>
                    <a:pt x="104" y="81"/>
                  </a:lnTo>
                  <a:lnTo>
                    <a:pt x="104" y="85"/>
                  </a:lnTo>
                  <a:lnTo>
                    <a:pt x="88" y="86"/>
                  </a:lnTo>
                  <a:lnTo>
                    <a:pt x="87" y="88"/>
                  </a:lnTo>
                  <a:lnTo>
                    <a:pt x="83" y="86"/>
                  </a:lnTo>
                  <a:lnTo>
                    <a:pt x="82" y="83"/>
                  </a:lnTo>
                  <a:lnTo>
                    <a:pt x="82" y="81"/>
                  </a:lnTo>
                  <a:lnTo>
                    <a:pt x="82" y="78"/>
                  </a:lnTo>
                  <a:lnTo>
                    <a:pt x="84" y="72"/>
                  </a:lnTo>
                  <a:lnTo>
                    <a:pt x="83" y="69"/>
                  </a:lnTo>
                  <a:lnTo>
                    <a:pt x="83" y="67"/>
                  </a:lnTo>
                  <a:lnTo>
                    <a:pt x="86" y="65"/>
                  </a:lnTo>
                  <a:lnTo>
                    <a:pt x="87" y="65"/>
                  </a:lnTo>
                  <a:lnTo>
                    <a:pt x="91" y="62"/>
                  </a:lnTo>
                  <a:lnTo>
                    <a:pt x="94" y="62"/>
                  </a:lnTo>
                  <a:lnTo>
                    <a:pt x="94" y="58"/>
                  </a:lnTo>
                  <a:lnTo>
                    <a:pt x="94" y="55"/>
                  </a:lnTo>
                  <a:lnTo>
                    <a:pt x="94" y="50"/>
                  </a:lnTo>
                  <a:lnTo>
                    <a:pt x="95" y="46"/>
                  </a:lnTo>
                  <a:lnTo>
                    <a:pt x="97" y="36"/>
                  </a:lnTo>
                  <a:lnTo>
                    <a:pt x="98" y="36"/>
                  </a:lnTo>
                  <a:lnTo>
                    <a:pt x="98" y="34"/>
                  </a:lnTo>
                  <a:lnTo>
                    <a:pt x="98" y="32"/>
                  </a:lnTo>
                  <a:lnTo>
                    <a:pt x="98" y="25"/>
                  </a:lnTo>
                  <a:lnTo>
                    <a:pt x="98" y="23"/>
                  </a:lnTo>
                  <a:lnTo>
                    <a:pt x="98" y="22"/>
                  </a:lnTo>
                  <a:lnTo>
                    <a:pt x="97" y="22"/>
                  </a:lnTo>
                  <a:lnTo>
                    <a:pt x="76" y="16"/>
                  </a:lnTo>
                  <a:lnTo>
                    <a:pt x="69" y="15"/>
                  </a:lnTo>
                  <a:lnTo>
                    <a:pt x="68" y="13"/>
                  </a:lnTo>
                  <a:lnTo>
                    <a:pt x="65" y="12"/>
                  </a:lnTo>
                  <a:lnTo>
                    <a:pt x="58" y="11"/>
                  </a:lnTo>
                  <a:lnTo>
                    <a:pt x="55" y="9"/>
                  </a:lnTo>
                  <a:lnTo>
                    <a:pt x="47" y="6"/>
                  </a:lnTo>
                  <a:lnTo>
                    <a:pt x="38" y="4"/>
                  </a:lnTo>
                  <a:lnTo>
                    <a:pt x="26" y="0"/>
                  </a:lnTo>
                  <a:lnTo>
                    <a:pt x="22" y="1"/>
                  </a:lnTo>
                  <a:lnTo>
                    <a:pt x="15" y="13"/>
                  </a:lnTo>
                  <a:lnTo>
                    <a:pt x="15" y="22"/>
                  </a:lnTo>
                  <a:lnTo>
                    <a:pt x="8" y="33"/>
                  </a:lnTo>
                  <a:lnTo>
                    <a:pt x="11" y="32"/>
                  </a:lnTo>
                  <a:lnTo>
                    <a:pt x="8" y="36"/>
                  </a:lnTo>
                  <a:lnTo>
                    <a:pt x="1" y="47"/>
                  </a:lnTo>
                  <a:lnTo>
                    <a:pt x="1" y="48"/>
                  </a:lnTo>
                  <a:lnTo>
                    <a:pt x="9" y="57"/>
                  </a:lnTo>
                  <a:lnTo>
                    <a:pt x="1" y="74"/>
                  </a:lnTo>
                  <a:lnTo>
                    <a:pt x="4" y="89"/>
                  </a:lnTo>
                  <a:lnTo>
                    <a:pt x="5" y="89"/>
                  </a:lnTo>
                  <a:lnTo>
                    <a:pt x="5" y="90"/>
                  </a:lnTo>
                  <a:lnTo>
                    <a:pt x="11" y="90"/>
                  </a:lnTo>
                  <a:lnTo>
                    <a:pt x="29" y="108"/>
                  </a:lnTo>
                  <a:lnTo>
                    <a:pt x="31" y="113"/>
                  </a:lnTo>
                  <a:lnTo>
                    <a:pt x="37" y="115"/>
                  </a:lnTo>
                  <a:lnTo>
                    <a:pt x="41" y="120"/>
                  </a:lnTo>
                  <a:lnTo>
                    <a:pt x="52" y="129"/>
                  </a:lnTo>
                  <a:lnTo>
                    <a:pt x="47" y="134"/>
                  </a:lnTo>
                  <a:lnTo>
                    <a:pt x="44" y="139"/>
                  </a:lnTo>
                  <a:lnTo>
                    <a:pt x="36" y="145"/>
                  </a:lnTo>
                  <a:lnTo>
                    <a:pt x="34" y="146"/>
                  </a:lnTo>
                  <a:lnTo>
                    <a:pt x="30" y="150"/>
                  </a:lnTo>
                  <a:lnTo>
                    <a:pt x="30" y="152"/>
                  </a:lnTo>
                  <a:lnTo>
                    <a:pt x="26" y="156"/>
                  </a:lnTo>
                  <a:lnTo>
                    <a:pt x="27" y="163"/>
                  </a:lnTo>
                  <a:lnTo>
                    <a:pt x="27" y="164"/>
                  </a:lnTo>
                  <a:lnTo>
                    <a:pt x="22" y="167"/>
                  </a:lnTo>
                  <a:lnTo>
                    <a:pt x="22" y="169"/>
                  </a:lnTo>
                  <a:lnTo>
                    <a:pt x="19" y="170"/>
                  </a:lnTo>
                  <a:lnTo>
                    <a:pt x="9" y="176"/>
                  </a:lnTo>
                  <a:lnTo>
                    <a:pt x="6" y="178"/>
                  </a:lnTo>
                  <a:lnTo>
                    <a:pt x="5" y="181"/>
                  </a:lnTo>
                  <a:lnTo>
                    <a:pt x="2" y="191"/>
                  </a:lnTo>
                  <a:lnTo>
                    <a:pt x="0" y="201"/>
                  </a:lnTo>
                  <a:lnTo>
                    <a:pt x="1" y="203"/>
                  </a:lnTo>
                  <a:lnTo>
                    <a:pt x="4" y="215"/>
                  </a:lnTo>
                  <a:lnTo>
                    <a:pt x="18" y="224"/>
                  </a:lnTo>
                  <a:lnTo>
                    <a:pt x="29" y="231"/>
                  </a:lnTo>
                  <a:lnTo>
                    <a:pt x="31" y="230"/>
                  </a:lnTo>
                  <a:lnTo>
                    <a:pt x="45" y="238"/>
                  </a:lnTo>
                  <a:lnTo>
                    <a:pt x="45" y="237"/>
                  </a:lnTo>
                  <a:lnTo>
                    <a:pt x="62" y="236"/>
                  </a:lnTo>
                  <a:lnTo>
                    <a:pt x="65" y="264"/>
                  </a:lnTo>
                  <a:lnTo>
                    <a:pt x="72" y="261"/>
                  </a:lnTo>
                  <a:lnTo>
                    <a:pt x="77" y="252"/>
                  </a:lnTo>
                  <a:lnTo>
                    <a:pt x="88" y="216"/>
                  </a:lnTo>
                  <a:lnTo>
                    <a:pt x="90" y="216"/>
                  </a:lnTo>
                  <a:lnTo>
                    <a:pt x="104" y="192"/>
                  </a:lnTo>
                  <a:lnTo>
                    <a:pt x="101" y="191"/>
                  </a:lnTo>
                </a:path>
              </a:pathLst>
            </a:custGeom>
            <a:noFill/>
            <a:ln w="6350">
              <a:solidFill>
                <a:schemeClr val="tx1"/>
              </a:solidFill>
              <a:round/>
              <a:headEnd/>
              <a:tailEnd/>
            </a:ln>
          </p:spPr>
          <p:txBody>
            <a:bodyPr/>
            <a:lstStyle/>
            <a:p>
              <a:endParaRPr lang="en-US"/>
            </a:p>
          </p:txBody>
        </p:sp>
        <p:sp>
          <p:nvSpPr>
            <p:cNvPr id="88085" name="Freeform 233"/>
            <p:cNvSpPr>
              <a:spLocks/>
            </p:cNvSpPr>
            <p:nvPr/>
          </p:nvSpPr>
          <p:spPr bwMode="auto">
            <a:xfrm>
              <a:off x="6170613" y="2619375"/>
              <a:ext cx="884237" cy="619125"/>
            </a:xfrm>
            <a:custGeom>
              <a:avLst/>
              <a:gdLst>
                <a:gd name="T0" fmla="*/ 2147483647 w 643"/>
                <a:gd name="T1" fmla="*/ 2147483647 h 494"/>
                <a:gd name="T2" fmla="*/ 2147483647 w 643"/>
                <a:gd name="T3" fmla="*/ 2147483647 h 494"/>
                <a:gd name="T4" fmla="*/ 2147483647 w 643"/>
                <a:gd name="T5" fmla="*/ 2147483647 h 494"/>
                <a:gd name="T6" fmla="*/ 2147483647 w 643"/>
                <a:gd name="T7" fmla="*/ 2147483647 h 494"/>
                <a:gd name="T8" fmla="*/ 2147483647 w 643"/>
                <a:gd name="T9" fmla="*/ 2147483647 h 494"/>
                <a:gd name="T10" fmla="*/ 2147483647 w 643"/>
                <a:gd name="T11" fmla="*/ 2147483647 h 494"/>
                <a:gd name="T12" fmla="*/ 2147483647 w 643"/>
                <a:gd name="T13" fmla="*/ 2147483647 h 494"/>
                <a:gd name="T14" fmla="*/ 2147483647 w 643"/>
                <a:gd name="T15" fmla="*/ 2147483647 h 494"/>
                <a:gd name="T16" fmla="*/ 2147483647 w 643"/>
                <a:gd name="T17" fmla="*/ 2147483647 h 494"/>
                <a:gd name="T18" fmla="*/ 2147483647 w 643"/>
                <a:gd name="T19" fmla="*/ 2147483647 h 494"/>
                <a:gd name="T20" fmla="*/ 2147483647 w 643"/>
                <a:gd name="T21" fmla="*/ 2147483647 h 494"/>
                <a:gd name="T22" fmla="*/ 2147483647 w 643"/>
                <a:gd name="T23" fmla="*/ 2147483647 h 494"/>
                <a:gd name="T24" fmla="*/ 2147483647 w 643"/>
                <a:gd name="T25" fmla="*/ 2147483647 h 494"/>
                <a:gd name="T26" fmla="*/ 2147483647 w 643"/>
                <a:gd name="T27" fmla="*/ 2147483647 h 494"/>
                <a:gd name="T28" fmla="*/ 2147483647 w 643"/>
                <a:gd name="T29" fmla="*/ 2147483647 h 494"/>
                <a:gd name="T30" fmla="*/ 2147483647 w 643"/>
                <a:gd name="T31" fmla="*/ 2147483647 h 494"/>
                <a:gd name="T32" fmla="*/ 2147483647 w 643"/>
                <a:gd name="T33" fmla="*/ 2147483647 h 494"/>
                <a:gd name="T34" fmla="*/ 2147483647 w 643"/>
                <a:gd name="T35" fmla="*/ 2147483647 h 494"/>
                <a:gd name="T36" fmla="*/ 2147483647 w 643"/>
                <a:gd name="T37" fmla="*/ 2147483647 h 494"/>
                <a:gd name="T38" fmla="*/ 2147483647 w 643"/>
                <a:gd name="T39" fmla="*/ 2147483647 h 494"/>
                <a:gd name="T40" fmla="*/ 2147483647 w 643"/>
                <a:gd name="T41" fmla="*/ 2147483647 h 494"/>
                <a:gd name="T42" fmla="*/ 2147483647 w 643"/>
                <a:gd name="T43" fmla="*/ 2147483647 h 494"/>
                <a:gd name="T44" fmla="*/ 2147483647 w 643"/>
                <a:gd name="T45" fmla="*/ 2147483647 h 494"/>
                <a:gd name="T46" fmla="*/ 2147483647 w 643"/>
                <a:gd name="T47" fmla="*/ 2147483647 h 494"/>
                <a:gd name="T48" fmla="*/ 2147483647 w 643"/>
                <a:gd name="T49" fmla="*/ 2147483647 h 494"/>
                <a:gd name="T50" fmla="*/ 2147483647 w 643"/>
                <a:gd name="T51" fmla="*/ 2147483647 h 494"/>
                <a:gd name="T52" fmla="*/ 2147483647 w 643"/>
                <a:gd name="T53" fmla="*/ 2147483647 h 494"/>
                <a:gd name="T54" fmla="*/ 2147483647 w 643"/>
                <a:gd name="T55" fmla="*/ 2147483647 h 494"/>
                <a:gd name="T56" fmla="*/ 2147483647 w 643"/>
                <a:gd name="T57" fmla="*/ 2147483647 h 494"/>
                <a:gd name="T58" fmla="*/ 2147483647 w 643"/>
                <a:gd name="T59" fmla="*/ 2147483647 h 494"/>
                <a:gd name="T60" fmla="*/ 2147483647 w 643"/>
                <a:gd name="T61" fmla="*/ 2147483647 h 494"/>
                <a:gd name="T62" fmla="*/ 2147483647 w 643"/>
                <a:gd name="T63" fmla="*/ 2147483647 h 494"/>
                <a:gd name="T64" fmla="*/ 2147483647 w 643"/>
                <a:gd name="T65" fmla="*/ 2147483647 h 494"/>
                <a:gd name="T66" fmla="*/ 2147483647 w 643"/>
                <a:gd name="T67" fmla="*/ 2147483647 h 494"/>
                <a:gd name="T68" fmla="*/ 2147483647 w 643"/>
                <a:gd name="T69" fmla="*/ 2147483647 h 494"/>
                <a:gd name="T70" fmla="*/ 2147483647 w 643"/>
                <a:gd name="T71" fmla="*/ 2147483647 h 494"/>
                <a:gd name="T72" fmla="*/ 2147483647 w 643"/>
                <a:gd name="T73" fmla="*/ 2147483647 h 494"/>
                <a:gd name="T74" fmla="*/ 2147483647 w 643"/>
                <a:gd name="T75" fmla="*/ 2147483647 h 494"/>
                <a:gd name="T76" fmla="*/ 2147483647 w 643"/>
                <a:gd name="T77" fmla="*/ 2147483647 h 494"/>
                <a:gd name="T78" fmla="*/ 2147483647 w 643"/>
                <a:gd name="T79" fmla="*/ 2147483647 h 494"/>
                <a:gd name="T80" fmla="*/ 2147483647 w 643"/>
                <a:gd name="T81" fmla="*/ 2147483647 h 494"/>
                <a:gd name="T82" fmla="*/ 2147483647 w 643"/>
                <a:gd name="T83" fmla="*/ 2147483647 h 494"/>
                <a:gd name="T84" fmla="*/ 2147483647 w 643"/>
                <a:gd name="T85" fmla="*/ 2147483647 h 494"/>
                <a:gd name="T86" fmla="*/ 2147483647 w 643"/>
                <a:gd name="T87" fmla="*/ 2147483647 h 494"/>
                <a:gd name="T88" fmla="*/ 2147483647 w 643"/>
                <a:gd name="T89" fmla="*/ 2147483647 h 494"/>
                <a:gd name="T90" fmla="*/ 2147483647 w 643"/>
                <a:gd name="T91" fmla="*/ 2147483647 h 494"/>
                <a:gd name="T92" fmla="*/ 2147483647 w 643"/>
                <a:gd name="T93" fmla="*/ 2147483647 h 494"/>
                <a:gd name="T94" fmla="*/ 2147483647 w 643"/>
                <a:gd name="T95" fmla="*/ 2147483647 h 494"/>
                <a:gd name="T96" fmla="*/ 2147483647 w 643"/>
                <a:gd name="T97" fmla="*/ 2147483647 h 494"/>
                <a:gd name="T98" fmla="*/ 2147483647 w 643"/>
                <a:gd name="T99" fmla="*/ 2147483647 h 4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3"/>
                <a:gd name="T151" fmla="*/ 0 h 494"/>
                <a:gd name="T152" fmla="*/ 643 w 643"/>
                <a:gd name="T153" fmla="*/ 494 h 4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3" h="494">
                  <a:moveTo>
                    <a:pt x="490" y="432"/>
                  </a:moveTo>
                  <a:lnTo>
                    <a:pt x="489" y="432"/>
                  </a:lnTo>
                  <a:lnTo>
                    <a:pt x="468" y="426"/>
                  </a:lnTo>
                  <a:lnTo>
                    <a:pt x="461" y="425"/>
                  </a:lnTo>
                  <a:lnTo>
                    <a:pt x="460" y="423"/>
                  </a:lnTo>
                  <a:lnTo>
                    <a:pt x="457" y="422"/>
                  </a:lnTo>
                  <a:lnTo>
                    <a:pt x="450" y="420"/>
                  </a:lnTo>
                  <a:lnTo>
                    <a:pt x="447" y="419"/>
                  </a:lnTo>
                  <a:lnTo>
                    <a:pt x="439" y="416"/>
                  </a:lnTo>
                  <a:lnTo>
                    <a:pt x="431" y="414"/>
                  </a:lnTo>
                  <a:lnTo>
                    <a:pt x="418" y="409"/>
                  </a:lnTo>
                  <a:lnTo>
                    <a:pt x="417" y="408"/>
                  </a:lnTo>
                  <a:lnTo>
                    <a:pt x="411" y="402"/>
                  </a:lnTo>
                  <a:lnTo>
                    <a:pt x="402" y="402"/>
                  </a:lnTo>
                  <a:lnTo>
                    <a:pt x="391" y="398"/>
                  </a:lnTo>
                  <a:lnTo>
                    <a:pt x="382" y="390"/>
                  </a:lnTo>
                  <a:lnTo>
                    <a:pt x="384" y="387"/>
                  </a:lnTo>
                  <a:lnTo>
                    <a:pt x="381" y="375"/>
                  </a:lnTo>
                  <a:lnTo>
                    <a:pt x="370" y="365"/>
                  </a:lnTo>
                  <a:lnTo>
                    <a:pt x="368" y="364"/>
                  </a:lnTo>
                  <a:lnTo>
                    <a:pt x="361" y="365"/>
                  </a:lnTo>
                  <a:lnTo>
                    <a:pt x="350" y="353"/>
                  </a:lnTo>
                  <a:lnTo>
                    <a:pt x="349" y="353"/>
                  </a:lnTo>
                  <a:lnTo>
                    <a:pt x="341" y="355"/>
                  </a:lnTo>
                  <a:lnTo>
                    <a:pt x="316" y="361"/>
                  </a:lnTo>
                  <a:lnTo>
                    <a:pt x="300" y="364"/>
                  </a:lnTo>
                  <a:lnTo>
                    <a:pt x="292" y="365"/>
                  </a:lnTo>
                  <a:lnTo>
                    <a:pt x="291" y="366"/>
                  </a:lnTo>
                  <a:lnTo>
                    <a:pt x="288" y="366"/>
                  </a:lnTo>
                  <a:lnTo>
                    <a:pt x="281" y="368"/>
                  </a:lnTo>
                  <a:lnTo>
                    <a:pt x="271" y="371"/>
                  </a:lnTo>
                  <a:lnTo>
                    <a:pt x="257" y="373"/>
                  </a:lnTo>
                  <a:lnTo>
                    <a:pt x="238" y="378"/>
                  </a:lnTo>
                  <a:lnTo>
                    <a:pt x="231" y="379"/>
                  </a:lnTo>
                  <a:lnTo>
                    <a:pt x="228" y="379"/>
                  </a:lnTo>
                  <a:lnTo>
                    <a:pt x="224" y="380"/>
                  </a:lnTo>
                  <a:lnTo>
                    <a:pt x="216" y="382"/>
                  </a:lnTo>
                  <a:lnTo>
                    <a:pt x="183" y="389"/>
                  </a:lnTo>
                  <a:lnTo>
                    <a:pt x="174" y="391"/>
                  </a:lnTo>
                  <a:lnTo>
                    <a:pt x="173" y="391"/>
                  </a:lnTo>
                  <a:lnTo>
                    <a:pt x="166" y="393"/>
                  </a:lnTo>
                  <a:lnTo>
                    <a:pt x="163" y="393"/>
                  </a:lnTo>
                  <a:lnTo>
                    <a:pt x="151" y="396"/>
                  </a:lnTo>
                  <a:lnTo>
                    <a:pt x="134" y="398"/>
                  </a:lnTo>
                  <a:lnTo>
                    <a:pt x="127" y="400"/>
                  </a:lnTo>
                  <a:lnTo>
                    <a:pt x="123" y="401"/>
                  </a:lnTo>
                  <a:lnTo>
                    <a:pt x="119" y="401"/>
                  </a:lnTo>
                  <a:lnTo>
                    <a:pt x="95" y="407"/>
                  </a:lnTo>
                  <a:lnTo>
                    <a:pt x="76" y="409"/>
                  </a:lnTo>
                  <a:lnTo>
                    <a:pt x="72" y="411"/>
                  </a:lnTo>
                  <a:lnTo>
                    <a:pt x="66" y="412"/>
                  </a:lnTo>
                  <a:lnTo>
                    <a:pt x="65" y="412"/>
                  </a:lnTo>
                  <a:lnTo>
                    <a:pt x="61" y="412"/>
                  </a:lnTo>
                  <a:lnTo>
                    <a:pt x="51" y="415"/>
                  </a:lnTo>
                  <a:lnTo>
                    <a:pt x="29" y="419"/>
                  </a:lnTo>
                  <a:lnTo>
                    <a:pt x="18" y="422"/>
                  </a:lnTo>
                  <a:lnTo>
                    <a:pt x="13" y="422"/>
                  </a:lnTo>
                  <a:lnTo>
                    <a:pt x="5" y="423"/>
                  </a:lnTo>
                  <a:lnTo>
                    <a:pt x="0" y="394"/>
                  </a:lnTo>
                  <a:lnTo>
                    <a:pt x="9" y="386"/>
                  </a:lnTo>
                  <a:lnTo>
                    <a:pt x="30" y="362"/>
                  </a:lnTo>
                  <a:lnTo>
                    <a:pt x="42" y="353"/>
                  </a:lnTo>
                  <a:lnTo>
                    <a:pt x="51" y="336"/>
                  </a:lnTo>
                  <a:lnTo>
                    <a:pt x="58" y="330"/>
                  </a:lnTo>
                  <a:lnTo>
                    <a:pt x="52" y="310"/>
                  </a:lnTo>
                  <a:lnTo>
                    <a:pt x="44" y="307"/>
                  </a:lnTo>
                  <a:lnTo>
                    <a:pt x="42" y="299"/>
                  </a:lnTo>
                  <a:lnTo>
                    <a:pt x="37" y="294"/>
                  </a:lnTo>
                  <a:lnTo>
                    <a:pt x="34" y="278"/>
                  </a:lnTo>
                  <a:lnTo>
                    <a:pt x="79" y="258"/>
                  </a:lnTo>
                  <a:lnTo>
                    <a:pt x="103" y="253"/>
                  </a:lnTo>
                  <a:lnTo>
                    <a:pt x="115" y="252"/>
                  </a:lnTo>
                  <a:lnTo>
                    <a:pt x="134" y="252"/>
                  </a:lnTo>
                  <a:lnTo>
                    <a:pt x="152" y="258"/>
                  </a:lnTo>
                  <a:lnTo>
                    <a:pt x="165" y="252"/>
                  </a:lnTo>
                  <a:lnTo>
                    <a:pt x="183" y="247"/>
                  </a:lnTo>
                  <a:lnTo>
                    <a:pt x="192" y="246"/>
                  </a:lnTo>
                  <a:lnTo>
                    <a:pt x="213" y="234"/>
                  </a:lnTo>
                  <a:lnTo>
                    <a:pt x="217" y="229"/>
                  </a:lnTo>
                  <a:lnTo>
                    <a:pt x="219" y="224"/>
                  </a:lnTo>
                  <a:lnTo>
                    <a:pt x="230" y="213"/>
                  </a:lnTo>
                  <a:lnTo>
                    <a:pt x="245" y="207"/>
                  </a:lnTo>
                  <a:lnTo>
                    <a:pt x="248" y="195"/>
                  </a:lnTo>
                  <a:lnTo>
                    <a:pt x="245" y="189"/>
                  </a:lnTo>
                  <a:lnTo>
                    <a:pt x="241" y="177"/>
                  </a:lnTo>
                  <a:lnTo>
                    <a:pt x="237" y="175"/>
                  </a:lnTo>
                  <a:lnTo>
                    <a:pt x="235" y="170"/>
                  </a:lnTo>
                  <a:lnTo>
                    <a:pt x="241" y="171"/>
                  </a:lnTo>
                  <a:lnTo>
                    <a:pt x="245" y="164"/>
                  </a:lnTo>
                  <a:lnTo>
                    <a:pt x="235" y="159"/>
                  </a:lnTo>
                  <a:lnTo>
                    <a:pt x="232" y="162"/>
                  </a:lnTo>
                  <a:lnTo>
                    <a:pt x="232" y="157"/>
                  </a:lnTo>
                  <a:lnTo>
                    <a:pt x="224" y="155"/>
                  </a:lnTo>
                  <a:lnTo>
                    <a:pt x="226" y="137"/>
                  </a:lnTo>
                  <a:lnTo>
                    <a:pt x="235" y="130"/>
                  </a:lnTo>
                  <a:lnTo>
                    <a:pt x="234" y="126"/>
                  </a:lnTo>
                  <a:lnTo>
                    <a:pt x="250" y="110"/>
                  </a:lnTo>
                  <a:lnTo>
                    <a:pt x="255" y="108"/>
                  </a:lnTo>
                  <a:lnTo>
                    <a:pt x="257" y="99"/>
                  </a:lnTo>
                  <a:lnTo>
                    <a:pt x="285" y="54"/>
                  </a:lnTo>
                  <a:lnTo>
                    <a:pt x="298" y="44"/>
                  </a:lnTo>
                  <a:lnTo>
                    <a:pt x="298" y="41"/>
                  </a:lnTo>
                  <a:lnTo>
                    <a:pt x="314" y="27"/>
                  </a:lnTo>
                  <a:lnTo>
                    <a:pt x="325" y="26"/>
                  </a:lnTo>
                  <a:lnTo>
                    <a:pt x="327" y="24"/>
                  </a:lnTo>
                  <a:lnTo>
                    <a:pt x="378" y="13"/>
                  </a:lnTo>
                  <a:lnTo>
                    <a:pt x="379" y="13"/>
                  </a:lnTo>
                  <a:lnTo>
                    <a:pt x="407" y="5"/>
                  </a:lnTo>
                  <a:lnTo>
                    <a:pt x="428" y="0"/>
                  </a:lnTo>
                  <a:lnTo>
                    <a:pt x="429" y="15"/>
                  </a:lnTo>
                  <a:lnTo>
                    <a:pt x="438" y="45"/>
                  </a:lnTo>
                  <a:lnTo>
                    <a:pt x="438" y="47"/>
                  </a:lnTo>
                  <a:lnTo>
                    <a:pt x="440" y="48"/>
                  </a:lnTo>
                  <a:lnTo>
                    <a:pt x="445" y="52"/>
                  </a:lnTo>
                  <a:lnTo>
                    <a:pt x="450" y="77"/>
                  </a:lnTo>
                  <a:lnTo>
                    <a:pt x="446" y="87"/>
                  </a:lnTo>
                  <a:lnTo>
                    <a:pt x="446" y="99"/>
                  </a:lnTo>
                  <a:lnTo>
                    <a:pt x="457" y="127"/>
                  </a:lnTo>
                  <a:lnTo>
                    <a:pt x="460" y="131"/>
                  </a:lnTo>
                  <a:lnTo>
                    <a:pt x="458" y="146"/>
                  </a:lnTo>
                  <a:lnTo>
                    <a:pt x="467" y="144"/>
                  </a:lnTo>
                  <a:lnTo>
                    <a:pt x="479" y="175"/>
                  </a:lnTo>
                  <a:lnTo>
                    <a:pt x="481" y="182"/>
                  </a:lnTo>
                  <a:lnTo>
                    <a:pt x="483" y="196"/>
                  </a:lnTo>
                  <a:lnTo>
                    <a:pt x="488" y="216"/>
                  </a:lnTo>
                  <a:lnTo>
                    <a:pt x="490" y="227"/>
                  </a:lnTo>
                  <a:lnTo>
                    <a:pt x="493" y="236"/>
                  </a:lnTo>
                  <a:lnTo>
                    <a:pt x="493" y="235"/>
                  </a:lnTo>
                  <a:lnTo>
                    <a:pt x="493" y="243"/>
                  </a:lnTo>
                  <a:lnTo>
                    <a:pt x="493" y="249"/>
                  </a:lnTo>
                  <a:lnTo>
                    <a:pt x="493" y="263"/>
                  </a:lnTo>
                  <a:lnTo>
                    <a:pt x="492" y="306"/>
                  </a:lnTo>
                  <a:lnTo>
                    <a:pt x="492" y="310"/>
                  </a:lnTo>
                  <a:lnTo>
                    <a:pt x="493" y="312"/>
                  </a:lnTo>
                  <a:lnTo>
                    <a:pt x="495" y="312"/>
                  </a:lnTo>
                  <a:lnTo>
                    <a:pt x="496" y="318"/>
                  </a:lnTo>
                  <a:lnTo>
                    <a:pt x="500" y="346"/>
                  </a:lnTo>
                  <a:lnTo>
                    <a:pt x="503" y="354"/>
                  </a:lnTo>
                  <a:lnTo>
                    <a:pt x="503" y="358"/>
                  </a:lnTo>
                  <a:lnTo>
                    <a:pt x="503" y="361"/>
                  </a:lnTo>
                  <a:lnTo>
                    <a:pt x="504" y="369"/>
                  </a:lnTo>
                  <a:lnTo>
                    <a:pt x="507" y="379"/>
                  </a:lnTo>
                  <a:lnTo>
                    <a:pt x="507" y="382"/>
                  </a:lnTo>
                  <a:lnTo>
                    <a:pt x="507" y="386"/>
                  </a:lnTo>
                  <a:lnTo>
                    <a:pt x="517" y="401"/>
                  </a:lnTo>
                  <a:lnTo>
                    <a:pt x="500" y="418"/>
                  </a:lnTo>
                  <a:lnTo>
                    <a:pt x="510" y="429"/>
                  </a:lnTo>
                  <a:lnTo>
                    <a:pt x="503" y="438"/>
                  </a:lnTo>
                  <a:lnTo>
                    <a:pt x="503" y="443"/>
                  </a:lnTo>
                  <a:lnTo>
                    <a:pt x="501" y="443"/>
                  </a:lnTo>
                  <a:lnTo>
                    <a:pt x="503" y="444"/>
                  </a:lnTo>
                  <a:lnTo>
                    <a:pt x="504" y="445"/>
                  </a:lnTo>
                  <a:lnTo>
                    <a:pt x="513" y="441"/>
                  </a:lnTo>
                  <a:lnTo>
                    <a:pt x="514" y="437"/>
                  </a:lnTo>
                  <a:lnTo>
                    <a:pt x="524" y="433"/>
                  </a:lnTo>
                  <a:lnTo>
                    <a:pt x="531" y="427"/>
                  </a:lnTo>
                  <a:lnTo>
                    <a:pt x="543" y="429"/>
                  </a:lnTo>
                  <a:lnTo>
                    <a:pt x="551" y="419"/>
                  </a:lnTo>
                  <a:lnTo>
                    <a:pt x="589" y="409"/>
                  </a:lnTo>
                  <a:lnTo>
                    <a:pt x="607" y="389"/>
                  </a:lnTo>
                  <a:lnTo>
                    <a:pt x="617" y="382"/>
                  </a:lnTo>
                  <a:lnTo>
                    <a:pt x="612" y="387"/>
                  </a:lnTo>
                  <a:lnTo>
                    <a:pt x="618" y="396"/>
                  </a:lnTo>
                  <a:lnTo>
                    <a:pt x="629" y="397"/>
                  </a:lnTo>
                  <a:lnTo>
                    <a:pt x="640" y="386"/>
                  </a:lnTo>
                  <a:lnTo>
                    <a:pt x="642" y="390"/>
                  </a:lnTo>
                  <a:lnTo>
                    <a:pt x="622" y="408"/>
                  </a:lnTo>
                  <a:lnTo>
                    <a:pt x="550" y="459"/>
                  </a:lnTo>
                  <a:lnTo>
                    <a:pt x="538" y="465"/>
                  </a:lnTo>
                  <a:lnTo>
                    <a:pt x="522" y="470"/>
                  </a:lnTo>
                  <a:lnTo>
                    <a:pt x="513" y="473"/>
                  </a:lnTo>
                  <a:lnTo>
                    <a:pt x="511" y="473"/>
                  </a:lnTo>
                  <a:lnTo>
                    <a:pt x="503" y="479"/>
                  </a:lnTo>
                  <a:lnTo>
                    <a:pt x="497" y="481"/>
                  </a:lnTo>
                  <a:lnTo>
                    <a:pt x="497" y="479"/>
                  </a:lnTo>
                  <a:lnTo>
                    <a:pt x="493" y="479"/>
                  </a:lnTo>
                  <a:lnTo>
                    <a:pt x="488" y="476"/>
                  </a:lnTo>
                  <a:lnTo>
                    <a:pt x="483" y="486"/>
                  </a:lnTo>
                  <a:lnTo>
                    <a:pt x="474" y="493"/>
                  </a:lnTo>
                  <a:lnTo>
                    <a:pt x="474" y="490"/>
                  </a:lnTo>
                  <a:lnTo>
                    <a:pt x="474" y="487"/>
                  </a:lnTo>
                  <a:lnTo>
                    <a:pt x="476" y="481"/>
                  </a:lnTo>
                  <a:lnTo>
                    <a:pt x="475" y="479"/>
                  </a:lnTo>
                  <a:lnTo>
                    <a:pt x="475" y="476"/>
                  </a:lnTo>
                  <a:lnTo>
                    <a:pt x="478" y="474"/>
                  </a:lnTo>
                  <a:lnTo>
                    <a:pt x="479" y="474"/>
                  </a:lnTo>
                  <a:lnTo>
                    <a:pt x="483" y="472"/>
                  </a:lnTo>
                  <a:lnTo>
                    <a:pt x="486" y="472"/>
                  </a:lnTo>
                  <a:lnTo>
                    <a:pt x="486" y="468"/>
                  </a:lnTo>
                  <a:lnTo>
                    <a:pt x="486" y="465"/>
                  </a:lnTo>
                  <a:lnTo>
                    <a:pt x="486" y="459"/>
                  </a:lnTo>
                  <a:lnTo>
                    <a:pt x="488" y="455"/>
                  </a:lnTo>
                  <a:lnTo>
                    <a:pt x="489" y="445"/>
                  </a:lnTo>
                  <a:lnTo>
                    <a:pt x="490" y="445"/>
                  </a:lnTo>
                  <a:lnTo>
                    <a:pt x="490" y="444"/>
                  </a:lnTo>
                  <a:lnTo>
                    <a:pt x="490" y="441"/>
                  </a:lnTo>
                  <a:lnTo>
                    <a:pt x="490" y="434"/>
                  </a:lnTo>
                  <a:lnTo>
                    <a:pt x="490" y="433"/>
                  </a:lnTo>
                  <a:lnTo>
                    <a:pt x="490" y="432"/>
                  </a:lnTo>
                </a:path>
              </a:pathLst>
            </a:custGeom>
            <a:noFill/>
            <a:ln w="6350">
              <a:solidFill>
                <a:schemeClr val="tx1"/>
              </a:solidFill>
              <a:round/>
              <a:headEnd/>
              <a:tailEnd/>
            </a:ln>
          </p:spPr>
          <p:txBody>
            <a:bodyPr/>
            <a:lstStyle/>
            <a:p>
              <a:endParaRPr lang="en-US"/>
            </a:p>
          </p:txBody>
        </p:sp>
        <p:sp>
          <p:nvSpPr>
            <p:cNvPr id="88086" name="Freeform 234"/>
            <p:cNvSpPr>
              <a:spLocks/>
            </p:cNvSpPr>
            <p:nvPr/>
          </p:nvSpPr>
          <p:spPr bwMode="auto">
            <a:xfrm>
              <a:off x="7035800" y="2965450"/>
              <a:ext cx="90488" cy="107950"/>
            </a:xfrm>
            <a:custGeom>
              <a:avLst/>
              <a:gdLst>
                <a:gd name="T0" fmla="*/ 2147483647 w 66"/>
                <a:gd name="T1" fmla="*/ 2147483647 h 86"/>
                <a:gd name="T2" fmla="*/ 2147483647 w 66"/>
                <a:gd name="T3" fmla="*/ 2147483647 h 86"/>
                <a:gd name="T4" fmla="*/ 2147483647 w 66"/>
                <a:gd name="T5" fmla="*/ 2147483647 h 86"/>
                <a:gd name="T6" fmla="*/ 2147483647 w 66"/>
                <a:gd name="T7" fmla="*/ 2147483647 h 86"/>
                <a:gd name="T8" fmla="*/ 2147483647 w 66"/>
                <a:gd name="T9" fmla="*/ 2147483647 h 86"/>
                <a:gd name="T10" fmla="*/ 2147483647 w 66"/>
                <a:gd name="T11" fmla="*/ 2147483647 h 86"/>
                <a:gd name="T12" fmla="*/ 2147483647 w 66"/>
                <a:gd name="T13" fmla="*/ 2147483647 h 86"/>
                <a:gd name="T14" fmla="*/ 2147483647 w 66"/>
                <a:gd name="T15" fmla="*/ 2147483647 h 86"/>
                <a:gd name="T16" fmla="*/ 2147483647 w 66"/>
                <a:gd name="T17" fmla="*/ 2147483647 h 86"/>
                <a:gd name="T18" fmla="*/ 2147483647 w 66"/>
                <a:gd name="T19" fmla="*/ 2147483647 h 86"/>
                <a:gd name="T20" fmla="*/ 2147483647 w 66"/>
                <a:gd name="T21" fmla="*/ 2147483647 h 86"/>
                <a:gd name="T22" fmla="*/ 2147483647 w 66"/>
                <a:gd name="T23" fmla="*/ 2147483647 h 86"/>
                <a:gd name="T24" fmla="*/ 2147483647 w 66"/>
                <a:gd name="T25" fmla="*/ 2147483647 h 86"/>
                <a:gd name="T26" fmla="*/ 2147483647 w 66"/>
                <a:gd name="T27" fmla="*/ 2147483647 h 86"/>
                <a:gd name="T28" fmla="*/ 2147483647 w 66"/>
                <a:gd name="T29" fmla="*/ 2147483647 h 86"/>
                <a:gd name="T30" fmla="*/ 2147483647 w 66"/>
                <a:gd name="T31" fmla="*/ 2147483647 h 86"/>
                <a:gd name="T32" fmla="*/ 2147483647 w 66"/>
                <a:gd name="T33" fmla="*/ 2147483647 h 86"/>
                <a:gd name="T34" fmla="*/ 2147483647 w 66"/>
                <a:gd name="T35" fmla="*/ 2147483647 h 86"/>
                <a:gd name="T36" fmla="*/ 2147483647 w 66"/>
                <a:gd name="T37" fmla="*/ 2147483647 h 86"/>
                <a:gd name="T38" fmla="*/ 2147483647 w 66"/>
                <a:gd name="T39" fmla="*/ 2147483647 h 86"/>
                <a:gd name="T40" fmla="*/ 2147483647 w 66"/>
                <a:gd name="T41" fmla="*/ 2147483647 h 86"/>
                <a:gd name="T42" fmla="*/ 2147483647 w 66"/>
                <a:gd name="T43" fmla="*/ 2147483647 h 86"/>
                <a:gd name="T44" fmla="*/ 2147483647 w 66"/>
                <a:gd name="T45" fmla="*/ 2147483647 h 86"/>
                <a:gd name="T46" fmla="*/ 0 w 66"/>
                <a:gd name="T47" fmla="*/ 2147483647 h 86"/>
                <a:gd name="T48" fmla="*/ 2147483647 w 66"/>
                <a:gd name="T49" fmla="*/ 2147483647 h 86"/>
                <a:gd name="T50" fmla="*/ 2147483647 w 66"/>
                <a:gd name="T51" fmla="*/ 2147483647 h 86"/>
                <a:gd name="T52" fmla="*/ 2147483647 w 66"/>
                <a:gd name="T53" fmla="*/ 2147483647 h 86"/>
                <a:gd name="T54" fmla="*/ 2147483647 w 66"/>
                <a:gd name="T55" fmla="*/ 2147483647 h 86"/>
                <a:gd name="T56" fmla="*/ 2147483647 w 66"/>
                <a:gd name="T57" fmla="*/ 0 h 86"/>
                <a:gd name="T58" fmla="*/ 2147483647 w 66"/>
                <a:gd name="T59" fmla="*/ 2147483647 h 86"/>
                <a:gd name="T60" fmla="*/ 2147483647 w 66"/>
                <a:gd name="T61" fmla="*/ 2147483647 h 86"/>
                <a:gd name="T62" fmla="*/ 2147483647 w 66"/>
                <a:gd name="T63" fmla="*/ 2147483647 h 86"/>
                <a:gd name="T64" fmla="*/ 2147483647 w 66"/>
                <a:gd name="T65" fmla="*/ 2147483647 h 86"/>
                <a:gd name="T66" fmla="*/ 2147483647 w 66"/>
                <a:gd name="T67" fmla="*/ 2147483647 h 86"/>
                <a:gd name="T68" fmla="*/ 2147483647 w 66"/>
                <a:gd name="T69" fmla="*/ 2147483647 h 86"/>
                <a:gd name="T70" fmla="*/ 2147483647 w 66"/>
                <a:gd name="T71" fmla="*/ 2147483647 h 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86"/>
                <a:gd name="T110" fmla="*/ 66 w 66"/>
                <a:gd name="T111" fmla="*/ 86 h 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86">
                  <a:moveTo>
                    <a:pt x="54" y="30"/>
                  </a:moveTo>
                  <a:lnTo>
                    <a:pt x="60" y="31"/>
                  </a:lnTo>
                  <a:lnTo>
                    <a:pt x="62" y="38"/>
                  </a:lnTo>
                  <a:lnTo>
                    <a:pt x="65" y="47"/>
                  </a:lnTo>
                  <a:lnTo>
                    <a:pt x="60" y="53"/>
                  </a:lnTo>
                  <a:lnTo>
                    <a:pt x="58" y="49"/>
                  </a:lnTo>
                  <a:lnTo>
                    <a:pt x="55" y="49"/>
                  </a:lnTo>
                  <a:lnTo>
                    <a:pt x="52" y="56"/>
                  </a:lnTo>
                  <a:lnTo>
                    <a:pt x="44" y="56"/>
                  </a:lnTo>
                  <a:lnTo>
                    <a:pt x="40" y="69"/>
                  </a:lnTo>
                  <a:lnTo>
                    <a:pt x="31" y="72"/>
                  </a:lnTo>
                  <a:lnTo>
                    <a:pt x="12" y="85"/>
                  </a:lnTo>
                  <a:lnTo>
                    <a:pt x="12" y="82"/>
                  </a:lnTo>
                  <a:lnTo>
                    <a:pt x="13" y="82"/>
                  </a:lnTo>
                  <a:lnTo>
                    <a:pt x="16" y="69"/>
                  </a:lnTo>
                  <a:lnTo>
                    <a:pt x="12" y="52"/>
                  </a:lnTo>
                  <a:lnTo>
                    <a:pt x="12" y="49"/>
                  </a:lnTo>
                  <a:lnTo>
                    <a:pt x="10" y="46"/>
                  </a:lnTo>
                  <a:lnTo>
                    <a:pt x="10" y="45"/>
                  </a:lnTo>
                  <a:lnTo>
                    <a:pt x="9" y="45"/>
                  </a:lnTo>
                  <a:lnTo>
                    <a:pt x="8" y="38"/>
                  </a:lnTo>
                  <a:lnTo>
                    <a:pt x="6" y="35"/>
                  </a:lnTo>
                  <a:lnTo>
                    <a:pt x="2" y="16"/>
                  </a:lnTo>
                  <a:lnTo>
                    <a:pt x="0" y="9"/>
                  </a:lnTo>
                  <a:lnTo>
                    <a:pt x="2" y="8"/>
                  </a:lnTo>
                  <a:lnTo>
                    <a:pt x="18" y="2"/>
                  </a:lnTo>
                  <a:lnTo>
                    <a:pt x="23" y="2"/>
                  </a:lnTo>
                  <a:lnTo>
                    <a:pt x="27" y="1"/>
                  </a:lnTo>
                  <a:lnTo>
                    <a:pt x="31" y="0"/>
                  </a:lnTo>
                  <a:lnTo>
                    <a:pt x="32" y="2"/>
                  </a:lnTo>
                  <a:lnTo>
                    <a:pt x="35" y="12"/>
                  </a:lnTo>
                  <a:lnTo>
                    <a:pt x="37" y="10"/>
                  </a:lnTo>
                  <a:lnTo>
                    <a:pt x="41" y="23"/>
                  </a:lnTo>
                  <a:lnTo>
                    <a:pt x="47" y="24"/>
                  </a:lnTo>
                  <a:lnTo>
                    <a:pt x="48" y="26"/>
                  </a:lnTo>
                  <a:lnTo>
                    <a:pt x="54" y="30"/>
                  </a:lnTo>
                </a:path>
              </a:pathLst>
            </a:custGeom>
            <a:noFill/>
            <a:ln w="6350">
              <a:solidFill>
                <a:schemeClr val="tx1"/>
              </a:solidFill>
              <a:round/>
              <a:headEnd/>
              <a:tailEnd/>
            </a:ln>
          </p:spPr>
          <p:txBody>
            <a:bodyPr/>
            <a:lstStyle/>
            <a:p>
              <a:endParaRPr lang="en-US"/>
            </a:p>
          </p:txBody>
        </p:sp>
        <p:sp>
          <p:nvSpPr>
            <p:cNvPr id="88087" name="Freeform 235"/>
            <p:cNvSpPr>
              <a:spLocks/>
            </p:cNvSpPr>
            <p:nvPr/>
          </p:nvSpPr>
          <p:spPr bwMode="auto">
            <a:xfrm>
              <a:off x="6759575" y="2578100"/>
              <a:ext cx="201613" cy="341313"/>
            </a:xfrm>
            <a:custGeom>
              <a:avLst/>
              <a:gdLst>
                <a:gd name="T0" fmla="*/ 2147483647 w 146"/>
                <a:gd name="T1" fmla="*/ 2147483647 h 273"/>
                <a:gd name="T2" fmla="*/ 2147483647 w 146"/>
                <a:gd name="T3" fmla="*/ 2147483647 h 273"/>
                <a:gd name="T4" fmla="*/ 2147483647 w 146"/>
                <a:gd name="T5" fmla="*/ 2147483647 h 273"/>
                <a:gd name="T6" fmla="*/ 2147483647 w 146"/>
                <a:gd name="T7" fmla="*/ 2147483647 h 273"/>
                <a:gd name="T8" fmla="*/ 2147483647 w 146"/>
                <a:gd name="T9" fmla="*/ 2147483647 h 273"/>
                <a:gd name="T10" fmla="*/ 2147483647 w 146"/>
                <a:gd name="T11" fmla="*/ 2147483647 h 273"/>
                <a:gd name="T12" fmla="*/ 2147483647 w 146"/>
                <a:gd name="T13" fmla="*/ 2147483647 h 273"/>
                <a:gd name="T14" fmla="*/ 2147483647 w 146"/>
                <a:gd name="T15" fmla="*/ 2147483647 h 273"/>
                <a:gd name="T16" fmla="*/ 2147483647 w 146"/>
                <a:gd name="T17" fmla="*/ 2147483647 h 273"/>
                <a:gd name="T18" fmla="*/ 2147483647 w 146"/>
                <a:gd name="T19" fmla="*/ 2147483647 h 273"/>
                <a:gd name="T20" fmla="*/ 2147483647 w 146"/>
                <a:gd name="T21" fmla="*/ 2147483647 h 273"/>
                <a:gd name="T22" fmla="*/ 2147483647 w 146"/>
                <a:gd name="T23" fmla="*/ 2147483647 h 273"/>
                <a:gd name="T24" fmla="*/ 2147483647 w 146"/>
                <a:gd name="T25" fmla="*/ 2147483647 h 273"/>
                <a:gd name="T26" fmla="*/ 2147483647 w 146"/>
                <a:gd name="T27" fmla="*/ 2147483647 h 273"/>
                <a:gd name="T28" fmla="*/ 2147483647 w 146"/>
                <a:gd name="T29" fmla="*/ 2147483647 h 273"/>
                <a:gd name="T30" fmla="*/ 2147483647 w 146"/>
                <a:gd name="T31" fmla="*/ 2147483647 h 273"/>
                <a:gd name="T32" fmla="*/ 2147483647 w 146"/>
                <a:gd name="T33" fmla="*/ 2147483647 h 273"/>
                <a:gd name="T34" fmla="*/ 2147483647 w 146"/>
                <a:gd name="T35" fmla="*/ 2147483647 h 273"/>
                <a:gd name="T36" fmla="*/ 2147483647 w 146"/>
                <a:gd name="T37" fmla="*/ 2147483647 h 273"/>
                <a:gd name="T38" fmla="*/ 2147483647 w 146"/>
                <a:gd name="T39" fmla="*/ 2147483647 h 273"/>
                <a:gd name="T40" fmla="*/ 2147483647 w 146"/>
                <a:gd name="T41" fmla="*/ 2147483647 h 273"/>
                <a:gd name="T42" fmla="*/ 2147483647 w 146"/>
                <a:gd name="T43" fmla="*/ 2147483647 h 273"/>
                <a:gd name="T44" fmla="*/ 2147483647 w 146"/>
                <a:gd name="T45" fmla="*/ 2147483647 h 273"/>
                <a:gd name="T46" fmla="*/ 2147483647 w 146"/>
                <a:gd name="T47" fmla="*/ 2147483647 h 273"/>
                <a:gd name="T48" fmla="*/ 2147483647 w 146"/>
                <a:gd name="T49" fmla="*/ 2147483647 h 273"/>
                <a:gd name="T50" fmla="*/ 2147483647 w 146"/>
                <a:gd name="T51" fmla="*/ 2147483647 h 273"/>
                <a:gd name="T52" fmla="*/ 2147483647 w 146"/>
                <a:gd name="T53" fmla="*/ 2147483647 h 273"/>
                <a:gd name="T54" fmla="*/ 2147483647 w 146"/>
                <a:gd name="T55" fmla="*/ 2147483647 h 273"/>
                <a:gd name="T56" fmla="*/ 2147483647 w 146"/>
                <a:gd name="T57" fmla="*/ 2147483647 h 273"/>
                <a:gd name="T58" fmla="*/ 2147483647 w 146"/>
                <a:gd name="T59" fmla="*/ 2147483647 h 273"/>
                <a:gd name="T60" fmla="*/ 2147483647 w 146"/>
                <a:gd name="T61" fmla="*/ 2147483647 h 273"/>
                <a:gd name="T62" fmla="*/ 2147483647 w 146"/>
                <a:gd name="T63" fmla="*/ 2147483647 h 273"/>
                <a:gd name="T64" fmla="*/ 2147483647 w 146"/>
                <a:gd name="T65" fmla="*/ 2147483647 h 273"/>
                <a:gd name="T66" fmla="*/ 2147483647 w 146"/>
                <a:gd name="T67" fmla="*/ 2147483647 h 273"/>
                <a:gd name="T68" fmla="*/ 2147483647 w 146"/>
                <a:gd name="T69" fmla="*/ 2147483647 h 273"/>
                <a:gd name="T70" fmla="*/ 2147483647 w 146"/>
                <a:gd name="T71" fmla="*/ 2147483647 h 273"/>
                <a:gd name="T72" fmla="*/ 2147483647 w 146"/>
                <a:gd name="T73" fmla="*/ 2147483647 h 273"/>
                <a:gd name="T74" fmla="*/ 2147483647 w 146"/>
                <a:gd name="T75" fmla="*/ 2147483647 h 273"/>
                <a:gd name="T76" fmla="*/ 2147483647 w 146"/>
                <a:gd name="T77" fmla="*/ 2147483647 h 273"/>
                <a:gd name="T78" fmla="*/ 2147483647 w 146"/>
                <a:gd name="T79" fmla="*/ 2147483647 h 273"/>
                <a:gd name="T80" fmla="*/ 2147483647 w 146"/>
                <a:gd name="T81" fmla="*/ 2147483647 h 273"/>
                <a:gd name="T82" fmla="*/ 2147483647 w 146"/>
                <a:gd name="T83" fmla="*/ 0 h 273"/>
                <a:gd name="T84" fmla="*/ 2147483647 w 146"/>
                <a:gd name="T85" fmla="*/ 2147483647 h 273"/>
                <a:gd name="T86" fmla="*/ 2147483647 w 146"/>
                <a:gd name="T87" fmla="*/ 2147483647 h 273"/>
                <a:gd name="T88" fmla="*/ 2147483647 w 146"/>
                <a:gd name="T89" fmla="*/ 2147483647 h 273"/>
                <a:gd name="T90" fmla="*/ 2147483647 w 146"/>
                <a:gd name="T91" fmla="*/ 2147483647 h 273"/>
                <a:gd name="T92" fmla="*/ 0 w 146"/>
                <a:gd name="T93" fmla="*/ 2147483647 h 273"/>
                <a:gd name="T94" fmla="*/ 2147483647 w 146"/>
                <a:gd name="T95" fmla="*/ 2147483647 h 273"/>
                <a:gd name="T96" fmla="*/ 2147483647 w 146"/>
                <a:gd name="T97" fmla="*/ 2147483647 h 273"/>
                <a:gd name="T98" fmla="*/ 2147483647 w 146"/>
                <a:gd name="T99" fmla="*/ 2147483647 h 273"/>
                <a:gd name="T100" fmla="*/ 2147483647 w 146"/>
                <a:gd name="T101" fmla="*/ 2147483647 h 273"/>
                <a:gd name="T102" fmla="*/ 2147483647 w 146"/>
                <a:gd name="T103" fmla="*/ 2147483647 h 273"/>
                <a:gd name="T104" fmla="*/ 2147483647 w 146"/>
                <a:gd name="T105" fmla="*/ 2147483647 h 273"/>
                <a:gd name="T106" fmla="*/ 2147483647 w 146"/>
                <a:gd name="T107" fmla="*/ 2147483647 h 273"/>
                <a:gd name="T108" fmla="*/ 2147483647 w 146"/>
                <a:gd name="T109" fmla="*/ 2147483647 h 273"/>
                <a:gd name="T110" fmla="*/ 2147483647 w 146"/>
                <a:gd name="T111" fmla="*/ 2147483647 h 273"/>
                <a:gd name="T112" fmla="*/ 2147483647 w 146"/>
                <a:gd name="T113" fmla="*/ 2147483647 h 273"/>
                <a:gd name="T114" fmla="*/ 2147483647 w 146"/>
                <a:gd name="T115" fmla="*/ 2147483647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6"/>
                <a:gd name="T175" fmla="*/ 0 h 273"/>
                <a:gd name="T176" fmla="*/ 146 w 146"/>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6" h="273">
                  <a:moveTo>
                    <a:pt x="31" y="167"/>
                  </a:moveTo>
                  <a:lnTo>
                    <a:pt x="30" y="182"/>
                  </a:lnTo>
                  <a:lnTo>
                    <a:pt x="38" y="179"/>
                  </a:lnTo>
                  <a:lnTo>
                    <a:pt x="51" y="211"/>
                  </a:lnTo>
                  <a:lnTo>
                    <a:pt x="52" y="218"/>
                  </a:lnTo>
                  <a:lnTo>
                    <a:pt x="55" y="231"/>
                  </a:lnTo>
                  <a:lnTo>
                    <a:pt x="59" y="251"/>
                  </a:lnTo>
                  <a:lnTo>
                    <a:pt x="62" y="262"/>
                  </a:lnTo>
                  <a:lnTo>
                    <a:pt x="64" y="272"/>
                  </a:lnTo>
                  <a:lnTo>
                    <a:pt x="64" y="270"/>
                  </a:lnTo>
                  <a:lnTo>
                    <a:pt x="80" y="267"/>
                  </a:lnTo>
                  <a:lnTo>
                    <a:pt x="82" y="267"/>
                  </a:lnTo>
                  <a:lnTo>
                    <a:pt x="84" y="267"/>
                  </a:lnTo>
                  <a:lnTo>
                    <a:pt x="84" y="266"/>
                  </a:lnTo>
                  <a:lnTo>
                    <a:pt x="85" y="266"/>
                  </a:lnTo>
                  <a:lnTo>
                    <a:pt x="91" y="266"/>
                  </a:lnTo>
                  <a:lnTo>
                    <a:pt x="104" y="262"/>
                  </a:lnTo>
                  <a:lnTo>
                    <a:pt x="124" y="259"/>
                  </a:lnTo>
                  <a:lnTo>
                    <a:pt x="127" y="258"/>
                  </a:lnTo>
                  <a:lnTo>
                    <a:pt x="116" y="236"/>
                  </a:lnTo>
                  <a:lnTo>
                    <a:pt x="118" y="229"/>
                  </a:lnTo>
                  <a:lnTo>
                    <a:pt x="116" y="211"/>
                  </a:lnTo>
                  <a:lnTo>
                    <a:pt x="116" y="204"/>
                  </a:lnTo>
                  <a:lnTo>
                    <a:pt x="111" y="176"/>
                  </a:lnTo>
                  <a:lnTo>
                    <a:pt x="110" y="167"/>
                  </a:lnTo>
                  <a:lnTo>
                    <a:pt x="113" y="164"/>
                  </a:lnTo>
                  <a:lnTo>
                    <a:pt x="111" y="161"/>
                  </a:lnTo>
                  <a:lnTo>
                    <a:pt x="114" y="147"/>
                  </a:lnTo>
                  <a:lnTo>
                    <a:pt x="118" y="143"/>
                  </a:lnTo>
                  <a:lnTo>
                    <a:pt x="118" y="118"/>
                  </a:lnTo>
                  <a:lnTo>
                    <a:pt x="121" y="103"/>
                  </a:lnTo>
                  <a:lnTo>
                    <a:pt x="118" y="100"/>
                  </a:lnTo>
                  <a:lnTo>
                    <a:pt x="116" y="91"/>
                  </a:lnTo>
                  <a:lnTo>
                    <a:pt x="118" y="81"/>
                  </a:lnTo>
                  <a:lnTo>
                    <a:pt x="129" y="75"/>
                  </a:lnTo>
                  <a:lnTo>
                    <a:pt x="131" y="73"/>
                  </a:lnTo>
                  <a:lnTo>
                    <a:pt x="133" y="69"/>
                  </a:lnTo>
                  <a:lnTo>
                    <a:pt x="145" y="55"/>
                  </a:lnTo>
                  <a:lnTo>
                    <a:pt x="133" y="30"/>
                  </a:lnTo>
                  <a:lnTo>
                    <a:pt x="139" y="11"/>
                  </a:lnTo>
                  <a:lnTo>
                    <a:pt x="135" y="0"/>
                  </a:lnTo>
                  <a:lnTo>
                    <a:pt x="107" y="9"/>
                  </a:lnTo>
                  <a:lnTo>
                    <a:pt x="59" y="20"/>
                  </a:lnTo>
                  <a:lnTo>
                    <a:pt x="11" y="33"/>
                  </a:lnTo>
                  <a:lnTo>
                    <a:pt x="6" y="34"/>
                  </a:lnTo>
                  <a:lnTo>
                    <a:pt x="0" y="35"/>
                  </a:lnTo>
                  <a:lnTo>
                    <a:pt x="1" y="51"/>
                  </a:lnTo>
                  <a:lnTo>
                    <a:pt x="9" y="81"/>
                  </a:lnTo>
                  <a:lnTo>
                    <a:pt x="9" y="82"/>
                  </a:lnTo>
                  <a:lnTo>
                    <a:pt x="12" y="84"/>
                  </a:lnTo>
                  <a:lnTo>
                    <a:pt x="16" y="88"/>
                  </a:lnTo>
                  <a:lnTo>
                    <a:pt x="22" y="113"/>
                  </a:lnTo>
                  <a:lnTo>
                    <a:pt x="17" y="122"/>
                  </a:lnTo>
                  <a:lnTo>
                    <a:pt x="17" y="135"/>
                  </a:lnTo>
                  <a:lnTo>
                    <a:pt x="29" y="162"/>
                  </a:lnTo>
                  <a:lnTo>
                    <a:pt x="31" y="167"/>
                  </a:lnTo>
                </a:path>
              </a:pathLst>
            </a:custGeom>
            <a:noFill/>
            <a:ln w="6350">
              <a:solidFill>
                <a:schemeClr val="tx1"/>
              </a:solidFill>
              <a:round/>
              <a:headEnd/>
              <a:tailEnd/>
            </a:ln>
          </p:spPr>
          <p:txBody>
            <a:bodyPr/>
            <a:lstStyle/>
            <a:p>
              <a:endParaRPr lang="en-US"/>
            </a:p>
          </p:txBody>
        </p:sp>
        <p:sp>
          <p:nvSpPr>
            <p:cNvPr id="88088" name="Freeform 236"/>
            <p:cNvSpPr>
              <a:spLocks/>
            </p:cNvSpPr>
            <p:nvPr/>
          </p:nvSpPr>
          <p:spPr bwMode="auto">
            <a:xfrm>
              <a:off x="5105400" y="3908425"/>
              <a:ext cx="996950" cy="334963"/>
            </a:xfrm>
            <a:custGeom>
              <a:avLst/>
              <a:gdLst>
                <a:gd name="T0" fmla="*/ 2147483647 w 724"/>
                <a:gd name="T1" fmla="*/ 2147483647 h 266"/>
                <a:gd name="T2" fmla="*/ 2147483647 w 724"/>
                <a:gd name="T3" fmla="*/ 2147483647 h 266"/>
                <a:gd name="T4" fmla="*/ 2147483647 w 724"/>
                <a:gd name="T5" fmla="*/ 2147483647 h 266"/>
                <a:gd name="T6" fmla="*/ 2147483647 w 724"/>
                <a:gd name="T7" fmla="*/ 2147483647 h 266"/>
                <a:gd name="T8" fmla="*/ 2147483647 w 724"/>
                <a:gd name="T9" fmla="*/ 2147483647 h 266"/>
                <a:gd name="T10" fmla="*/ 2147483647 w 724"/>
                <a:gd name="T11" fmla="*/ 2147483647 h 266"/>
                <a:gd name="T12" fmla="*/ 2147483647 w 724"/>
                <a:gd name="T13" fmla="*/ 2147483647 h 266"/>
                <a:gd name="T14" fmla="*/ 2147483647 w 724"/>
                <a:gd name="T15" fmla="*/ 2147483647 h 266"/>
                <a:gd name="T16" fmla="*/ 2147483647 w 724"/>
                <a:gd name="T17" fmla="*/ 2147483647 h 266"/>
                <a:gd name="T18" fmla="*/ 2147483647 w 724"/>
                <a:gd name="T19" fmla="*/ 2147483647 h 266"/>
                <a:gd name="T20" fmla="*/ 2147483647 w 724"/>
                <a:gd name="T21" fmla="*/ 2147483647 h 266"/>
                <a:gd name="T22" fmla="*/ 2147483647 w 724"/>
                <a:gd name="T23" fmla="*/ 2147483647 h 266"/>
                <a:gd name="T24" fmla="*/ 2147483647 w 724"/>
                <a:gd name="T25" fmla="*/ 2147483647 h 266"/>
                <a:gd name="T26" fmla="*/ 2147483647 w 724"/>
                <a:gd name="T27" fmla="*/ 2147483647 h 266"/>
                <a:gd name="T28" fmla="*/ 2147483647 w 724"/>
                <a:gd name="T29" fmla="*/ 2147483647 h 266"/>
                <a:gd name="T30" fmla="*/ 2147483647 w 724"/>
                <a:gd name="T31" fmla="*/ 2147483647 h 266"/>
                <a:gd name="T32" fmla="*/ 2147483647 w 724"/>
                <a:gd name="T33" fmla="*/ 2147483647 h 266"/>
                <a:gd name="T34" fmla="*/ 2147483647 w 724"/>
                <a:gd name="T35" fmla="*/ 2147483647 h 266"/>
                <a:gd name="T36" fmla="*/ 2147483647 w 724"/>
                <a:gd name="T37" fmla="*/ 2147483647 h 266"/>
                <a:gd name="T38" fmla="*/ 2147483647 w 724"/>
                <a:gd name="T39" fmla="*/ 2147483647 h 266"/>
                <a:gd name="T40" fmla="*/ 2147483647 w 724"/>
                <a:gd name="T41" fmla="*/ 2147483647 h 266"/>
                <a:gd name="T42" fmla="*/ 2147483647 w 724"/>
                <a:gd name="T43" fmla="*/ 2147483647 h 266"/>
                <a:gd name="T44" fmla="*/ 2147483647 w 724"/>
                <a:gd name="T45" fmla="*/ 2147483647 h 266"/>
                <a:gd name="T46" fmla="*/ 2147483647 w 724"/>
                <a:gd name="T47" fmla="*/ 2147483647 h 266"/>
                <a:gd name="T48" fmla="*/ 2147483647 w 724"/>
                <a:gd name="T49" fmla="*/ 2147483647 h 266"/>
                <a:gd name="T50" fmla="*/ 2147483647 w 724"/>
                <a:gd name="T51" fmla="*/ 2147483647 h 266"/>
                <a:gd name="T52" fmla="*/ 2147483647 w 724"/>
                <a:gd name="T53" fmla="*/ 2147483647 h 266"/>
                <a:gd name="T54" fmla="*/ 2147483647 w 724"/>
                <a:gd name="T55" fmla="*/ 2147483647 h 266"/>
                <a:gd name="T56" fmla="*/ 2147483647 w 724"/>
                <a:gd name="T57" fmla="*/ 2147483647 h 266"/>
                <a:gd name="T58" fmla="*/ 2147483647 w 724"/>
                <a:gd name="T59" fmla="*/ 2147483647 h 266"/>
                <a:gd name="T60" fmla="*/ 2147483647 w 724"/>
                <a:gd name="T61" fmla="*/ 2147483647 h 266"/>
                <a:gd name="T62" fmla="*/ 2147483647 w 724"/>
                <a:gd name="T63" fmla="*/ 2147483647 h 266"/>
                <a:gd name="T64" fmla="*/ 2147483647 w 724"/>
                <a:gd name="T65" fmla="*/ 2147483647 h 266"/>
                <a:gd name="T66" fmla="*/ 2147483647 w 724"/>
                <a:gd name="T67" fmla="*/ 2147483647 h 266"/>
                <a:gd name="T68" fmla="*/ 2147483647 w 724"/>
                <a:gd name="T69" fmla="*/ 2147483647 h 266"/>
                <a:gd name="T70" fmla="*/ 2147483647 w 724"/>
                <a:gd name="T71" fmla="*/ 0 h 266"/>
                <a:gd name="T72" fmla="*/ 2147483647 w 724"/>
                <a:gd name="T73" fmla="*/ 2147483647 h 266"/>
                <a:gd name="T74" fmla="*/ 2147483647 w 724"/>
                <a:gd name="T75" fmla="*/ 2147483647 h 266"/>
                <a:gd name="T76" fmla="*/ 2147483647 w 724"/>
                <a:gd name="T77" fmla="*/ 2147483647 h 266"/>
                <a:gd name="T78" fmla="*/ 2147483647 w 724"/>
                <a:gd name="T79" fmla="*/ 2147483647 h 266"/>
                <a:gd name="T80" fmla="*/ 2147483647 w 724"/>
                <a:gd name="T81" fmla="*/ 2147483647 h 266"/>
                <a:gd name="T82" fmla="*/ 2147483647 w 724"/>
                <a:gd name="T83" fmla="*/ 2147483647 h 266"/>
                <a:gd name="T84" fmla="*/ 2147483647 w 724"/>
                <a:gd name="T85" fmla="*/ 2147483647 h 266"/>
                <a:gd name="T86" fmla="*/ 2147483647 w 724"/>
                <a:gd name="T87" fmla="*/ 2147483647 h 266"/>
                <a:gd name="T88" fmla="*/ 2147483647 w 724"/>
                <a:gd name="T89" fmla="*/ 2147483647 h 266"/>
                <a:gd name="T90" fmla="*/ 2147483647 w 724"/>
                <a:gd name="T91" fmla="*/ 2147483647 h 266"/>
                <a:gd name="T92" fmla="*/ 2147483647 w 724"/>
                <a:gd name="T93" fmla="*/ 2147483647 h 266"/>
                <a:gd name="T94" fmla="*/ 2147483647 w 724"/>
                <a:gd name="T95" fmla="*/ 2147483647 h 266"/>
                <a:gd name="T96" fmla="*/ 2147483647 w 724"/>
                <a:gd name="T97" fmla="*/ 2147483647 h 266"/>
                <a:gd name="T98" fmla="*/ 2147483647 w 724"/>
                <a:gd name="T99" fmla="*/ 2147483647 h 266"/>
                <a:gd name="T100" fmla="*/ 2147483647 w 724"/>
                <a:gd name="T101" fmla="*/ 2147483647 h 266"/>
                <a:gd name="T102" fmla="*/ 2147483647 w 724"/>
                <a:gd name="T103" fmla="*/ 2147483647 h 266"/>
                <a:gd name="T104" fmla="*/ 2147483647 w 724"/>
                <a:gd name="T105" fmla="*/ 2147483647 h 266"/>
                <a:gd name="T106" fmla="*/ 2147483647 w 724"/>
                <a:gd name="T107" fmla="*/ 2147483647 h 266"/>
                <a:gd name="T108" fmla="*/ 2147483647 w 724"/>
                <a:gd name="T109" fmla="*/ 2147483647 h 266"/>
                <a:gd name="T110" fmla="*/ 2147483647 w 724"/>
                <a:gd name="T111" fmla="*/ 2147483647 h 266"/>
                <a:gd name="T112" fmla="*/ 2147483647 w 724"/>
                <a:gd name="T113" fmla="*/ 2147483647 h 266"/>
                <a:gd name="T114" fmla="*/ 2147483647 w 724"/>
                <a:gd name="T115" fmla="*/ 2147483647 h 2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4"/>
                <a:gd name="T175" fmla="*/ 0 h 266"/>
                <a:gd name="T176" fmla="*/ 724 w 724"/>
                <a:gd name="T177" fmla="*/ 266 h 2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4" h="266">
                  <a:moveTo>
                    <a:pt x="113" y="89"/>
                  </a:moveTo>
                  <a:lnTo>
                    <a:pt x="113" y="89"/>
                  </a:lnTo>
                  <a:lnTo>
                    <a:pt x="101" y="90"/>
                  </a:lnTo>
                  <a:lnTo>
                    <a:pt x="73" y="92"/>
                  </a:lnTo>
                  <a:lnTo>
                    <a:pt x="69" y="93"/>
                  </a:lnTo>
                  <a:lnTo>
                    <a:pt x="63" y="93"/>
                  </a:lnTo>
                  <a:lnTo>
                    <a:pt x="56" y="94"/>
                  </a:lnTo>
                  <a:lnTo>
                    <a:pt x="52" y="94"/>
                  </a:lnTo>
                  <a:lnTo>
                    <a:pt x="56" y="108"/>
                  </a:lnTo>
                  <a:lnTo>
                    <a:pt x="54" y="112"/>
                  </a:lnTo>
                  <a:lnTo>
                    <a:pt x="55" y="122"/>
                  </a:lnTo>
                  <a:lnTo>
                    <a:pt x="41" y="124"/>
                  </a:lnTo>
                  <a:lnTo>
                    <a:pt x="48" y="129"/>
                  </a:lnTo>
                  <a:lnTo>
                    <a:pt x="51" y="136"/>
                  </a:lnTo>
                  <a:lnTo>
                    <a:pt x="49" y="139"/>
                  </a:lnTo>
                  <a:lnTo>
                    <a:pt x="40" y="150"/>
                  </a:lnTo>
                  <a:lnTo>
                    <a:pt x="49" y="160"/>
                  </a:lnTo>
                  <a:lnTo>
                    <a:pt x="40" y="161"/>
                  </a:lnTo>
                  <a:lnTo>
                    <a:pt x="30" y="179"/>
                  </a:lnTo>
                  <a:lnTo>
                    <a:pt x="30" y="203"/>
                  </a:lnTo>
                  <a:lnTo>
                    <a:pt x="20" y="200"/>
                  </a:lnTo>
                  <a:lnTo>
                    <a:pt x="18" y="207"/>
                  </a:lnTo>
                  <a:lnTo>
                    <a:pt x="11" y="216"/>
                  </a:lnTo>
                  <a:lnTo>
                    <a:pt x="8" y="221"/>
                  </a:lnTo>
                  <a:lnTo>
                    <a:pt x="11" y="221"/>
                  </a:lnTo>
                  <a:lnTo>
                    <a:pt x="12" y="217"/>
                  </a:lnTo>
                  <a:lnTo>
                    <a:pt x="15" y="224"/>
                  </a:lnTo>
                  <a:lnTo>
                    <a:pt x="18" y="249"/>
                  </a:lnTo>
                  <a:lnTo>
                    <a:pt x="12" y="249"/>
                  </a:lnTo>
                  <a:lnTo>
                    <a:pt x="0" y="265"/>
                  </a:lnTo>
                  <a:lnTo>
                    <a:pt x="26" y="263"/>
                  </a:lnTo>
                  <a:lnTo>
                    <a:pt x="40" y="262"/>
                  </a:lnTo>
                  <a:lnTo>
                    <a:pt x="49" y="260"/>
                  </a:lnTo>
                  <a:lnTo>
                    <a:pt x="56" y="260"/>
                  </a:lnTo>
                  <a:lnTo>
                    <a:pt x="66" y="260"/>
                  </a:lnTo>
                  <a:lnTo>
                    <a:pt x="73" y="259"/>
                  </a:lnTo>
                  <a:lnTo>
                    <a:pt x="83" y="258"/>
                  </a:lnTo>
                  <a:lnTo>
                    <a:pt x="87" y="258"/>
                  </a:lnTo>
                  <a:lnTo>
                    <a:pt x="92" y="258"/>
                  </a:lnTo>
                  <a:lnTo>
                    <a:pt x="96" y="258"/>
                  </a:lnTo>
                  <a:lnTo>
                    <a:pt x="103" y="256"/>
                  </a:lnTo>
                  <a:lnTo>
                    <a:pt x="109" y="256"/>
                  </a:lnTo>
                  <a:lnTo>
                    <a:pt x="112" y="256"/>
                  </a:lnTo>
                  <a:lnTo>
                    <a:pt x="113" y="255"/>
                  </a:lnTo>
                  <a:lnTo>
                    <a:pt x="120" y="255"/>
                  </a:lnTo>
                  <a:lnTo>
                    <a:pt x="128" y="255"/>
                  </a:lnTo>
                  <a:lnTo>
                    <a:pt x="132" y="253"/>
                  </a:lnTo>
                  <a:lnTo>
                    <a:pt x="139" y="253"/>
                  </a:lnTo>
                  <a:lnTo>
                    <a:pt x="148" y="253"/>
                  </a:lnTo>
                  <a:lnTo>
                    <a:pt x="167" y="251"/>
                  </a:lnTo>
                  <a:lnTo>
                    <a:pt x="168" y="251"/>
                  </a:lnTo>
                  <a:lnTo>
                    <a:pt x="178" y="249"/>
                  </a:lnTo>
                  <a:lnTo>
                    <a:pt x="182" y="249"/>
                  </a:lnTo>
                  <a:lnTo>
                    <a:pt x="182" y="248"/>
                  </a:lnTo>
                  <a:lnTo>
                    <a:pt x="202" y="246"/>
                  </a:lnTo>
                  <a:lnTo>
                    <a:pt x="209" y="246"/>
                  </a:lnTo>
                  <a:lnTo>
                    <a:pt x="228" y="244"/>
                  </a:lnTo>
                  <a:lnTo>
                    <a:pt x="235" y="244"/>
                  </a:lnTo>
                  <a:lnTo>
                    <a:pt x="254" y="241"/>
                  </a:lnTo>
                  <a:lnTo>
                    <a:pt x="265" y="241"/>
                  </a:lnTo>
                  <a:lnTo>
                    <a:pt x="268" y="239"/>
                  </a:lnTo>
                  <a:lnTo>
                    <a:pt x="295" y="238"/>
                  </a:lnTo>
                  <a:lnTo>
                    <a:pt x="299" y="237"/>
                  </a:lnTo>
                  <a:lnTo>
                    <a:pt x="301" y="237"/>
                  </a:lnTo>
                  <a:lnTo>
                    <a:pt x="307" y="237"/>
                  </a:lnTo>
                  <a:lnTo>
                    <a:pt x="331" y="234"/>
                  </a:lnTo>
                  <a:lnTo>
                    <a:pt x="342" y="232"/>
                  </a:lnTo>
                  <a:lnTo>
                    <a:pt x="347" y="231"/>
                  </a:lnTo>
                  <a:lnTo>
                    <a:pt x="351" y="231"/>
                  </a:lnTo>
                  <a:lnTo>
                    <a:pt x="368" y="230"/>
                  </a:lnTo>
                  <a:lnTo>
                    <a:pt x="385" y="228"/>
                  </a:lnTo>
                  <a:lnTo>
                    <a:pt x="387" y="227"/>
                  </a:lnTo>
                  <a:lnTo>
                    <a:pt x="407" y="225"/>
                  </a:lnTo>
                  <a:lnTo>
                    <a:pt x="408" y="225"/>
                  </a:lnTo>
                  <a:lnTo>
                    <a:pt x="418" y="224"/>
                  </a:lnTo>
                  <a:lnTo>
                    <a:pt x="421" y="224"/>
                  </a:lnTo>
                  <a:lnTo>
                    <a:pt x="429" y="223"/>
                  </a:lnTo>
                  <a:lnTo>
                    <a:pt x="430" y="223"/>
                  </a:lnTo>
                  <a:lnTo>
                    <a:pt x="434" y="221"/>
                  </a:lnTo>
                  <a:lnTo>
                    <a:pt x="437" y="221"/>
                  </a:lnTo>
                  <a:lnTo>
                    <a:pt x="440" y="221"/>
                  </a:lnTo>
                  <a:lnTo>
                    <a:pt x="463" y="218"/>
                  </a:lnTo>
                  <a:lnTo>
                    <a:pt x="468" y="217"/>
                  </a:lnTo>
                  <a:lnTo>
                    <a:pt x="475" y="217"/>
                  </a:lnTo>
                  <a:lnTo>
                    <a:pt x="477" y="216"/>
                  </a:lnTo>
                  <a:lnTo>
                    <a:pt x="480" y="216"/>
                  </a:lnTo>
                  <a:lnTo>
                    <a:pt x="483" y="216"/>
                  </a:lnTo>
                  <a:lnTo>
                    <a:pt x="486" y="214"/>
                  </a:lnTo>
                  <a:lnTo>
                    <a:pt x="494" y="214"/>
                  </a:lnTo>
                  <a:lnTo>
                    <a:pt x="506" y="213"/>
                  </a:lnTo>
                  <a:lnTo>
                    <a:pt x="516" y="212"/>
                  </a:lnTo>
                  <a:lnTo>
                    <a:pt x="520" y="210"/>
                  </a:lnTo>
                  <a:lnTo>
                    <a:pt x="520" y="209"/>
                  </a:lnTo>
                  <a:lnTo>
                    <a:pt x="519" y="196"/>
                  </a:lnTo>
                  <a:lnTo>
                    <a:pt x="519" y="186"/>
                  </a:lnTo>
                  <a:lnTo>
                    <a:pt x="523" y="181"/>
                  </a:lnTo>
                  <a:lnTo>
                    <a:pt x="536" y="179"/>
                  </a:lnTo>
                  <a:lnTo>
                    <a:pt x="541" y="174"/>
                  </a:lnTo>
                  <a:lnTo>
                    <a:pt x="541" y="164"/>
                  </a:lnTo>
                  <a:lnTo>
                    <a:pt x="541" y="159"/>
                  </a:lnTo>
                  <a:lnTo>
                    <a:pt x="544" y="154"/>
                  </a:lnTo>
                  <a:lnTo>
                    <a:pt x="551" y="147"/>
                  </a:lnTo>
                  <a:lnTo>
                    <a:pt x="560" y="140"/>
                  </a:lnTo>
                  <a:lnTo>
                    <a:pt x="569" y="139"/>
                  </a:lnTo>
                  <a:lnTo>
                    <a:pt x="570" y="139"/>
                  </a:lnTo>
                  <a:lnTo>
                    <a:pt x="583" y="138"/>
                  </a:lnTo>
                  <a:lnTo>
                    <a:pt x="602" y="121"/>
                  </a:lnTo>
                  <a:lnTo>
                    <a:pt x="601" y="118"/>
                  </a:lnTo>
                  <a:lnTo>
                    <a:pt x="612" y="111"/>
                  </a:lnTo>
                  <a:lnTo>
                    <a:pt x="621" y="108"/>
                  </a:lnTo>
                  <a:lnTo>
                    <a:pt x="624" y="106"/>
                  </a:lnTo>
                  <a:lnTo>
                    <a:pt x="628" y="96"/>
                  </a:lnTo>
                  <a:lnTo>
                    <a:pt x="628" y="94"/>
                  </a:lnTo>
                  <a:lnTo>
                    <a:pt x="628" y="89"/>
                  </a:lnTo>
                  <a:lnTo>
                    <a:pt x="638" y="82"/>
                  </a:lnTo>
                  <a:lnTo>
                    <a:pt x="649" y="72"/>
                  </a:lnTo>
                  <a:lnTo>
                    <a:pt x="652" y="75"/>
                  </a:lnTo>
                  <a:lnTo>
                    <a:pt x="650" y="79"/>
                  </a:lnTo>
                  <a:lnTo>
                    <a:pt x="662" y="80"/>
                  </a:lnTo>
                  <a:lnTo>
                    <a:pt x="662" y="79"/>
                  </a:lnTo>
                  <a:lnTo>
                    <a:pt x="663" y="76"/>
                  </a:lnTo>
                  <a:lnTo>
                    <a:pt x="666" y="69"/>
                  </a:lnTo>
                  <a:lnTo>
                    <a:pt x="670" y="65"/>
                  </a:lnTo>
                  <a:lnTo>
                    <a:pt x="680" y="59"/>
                  </a:lnTo>
                  <a:lnTo>
                    <a:pt x="682" y="57"/>
                  </a:lnTo>
                  <a:lnTo>
                    <a:pt x="689" y="59"/>
                  </a:lnTo>
                  <a:lnTo>
                    <a:pt x="691" y="61"/>
                  </a:lnTo>
                  <a:lnTo>
                    <a:pt x="695" y="61"/>
                  </a:lnTo>
                  <a:lnTo>
                    <a:pt x="698" y="58"/>
                  </a:lnTo>
                  <a:lnTo>
                    <a:pt x="699" y="58"/>
                  </a:lnTo>
                  <a:lnTo>
                    <a:pt x="704" y="41"/>
                  </a:lnTo>
                  <a:lnTo>
                    <a:pt x="706" y="39"/>
                  </a:lnTo>
                  <a:lnTo>
                    <a:pt x="709" y="34"/>
                  </a:lnTo>
                  <a:lnTo>
                    <a:pt x="718" y="32"/>
                  </a:lnTo>
                  <a:lnTo>
                    <a:pt x="720" y="25"/>
                  </a:lnTo>
                  <a:lnTo>
                    <a:pt x="721" y="12"/>
                  </a:lnTo>
                  <a:lnTo>
                    <a:pt x="721" y="2"/>
                  </a:lnTo>
                  <a:lnTo>
                    <a:pt x="723" y="0"/>
                  </a:lnTo>
                  <a:lnTo>
                    <a:pt x="714" y="1"/>
                  </a:lnTo>
                  <a:lnTo>
                    <a:pt x="707" y="2"/>
                  </a:lnTo>
                  <a:lnTo>
                    <a:pt x="699" y="2"/>
                  </a:lnTo>
                  <a:lnTo>
                    <a:pt x="699" y="5"/>
                  </a:lnTo>
                  <a:lnTo>
                    <a:pt x="681" y="8"/>
                  </a:lnTo>
                  <a:lnTo>
                    <a:pt x="678" y="8"/>
                  </a:lnTo>
                  <a:lnTo>
                    <a:pt x="675" y="9"/>
                  </a:lnTo>
                  <a:lnTo>
                    <a:pt x="673" y="9"/>
                  </a:lnTo>
                  <a:lnTo>
                    <a:pt x="671" y="9"/>
                  </a:lnTo>
                  <a:lnTo>
                    <a:pt x="668" y="11"/>
                  </a:lnTo>
                  <a:lnTo>
                    <a:pt x="662" y="11"/>
                  </a:lnTo>
                  <a:lnTo>
                    <a:pt x="650" y="12"/>
                  </a:lnTo>
                  <a:lnTo>
                    <a:pt x="642" y="15"/>
                  </a:lnTo>
                  <a:lnTo>
                    <a:pt x="639" y="15"/>
                  </a:lnTo>
                  <a:lnTo>
                    <a:pt x="638" y="15"/>
                  </a:lnTo>
                  <a:lnTo>
                    <a:pt x="623" y="18"/>
                  </a:lnTo>
                  <a:lnTo>
                    <a:pt x="619" y="18"/>
                  </a:lnTo>
                  <a:lnTo>
                    <a:pt x="609" y="19"/>
                  </a:lnTo>
                  <a:lnTo>
                    <a:pt x="587" y="22"/>
                  </a:lnTo>
                  <a:lnTo>
                    <a:pt x="585" y="22"/>
                  </a:lnTo>
                  <a:lnTo>
                    <a:pt x="569" y="25"/>
                  </a:lnTo>
                  <a:lnTo>
                    <a:pt x="556" y="26"/>
                  </a:lnTo>
                  <a:lnTo>
                    <a:pt x="554" y="26"/>
                  </a:lnTo>
                  <a:lnTo>
                    <a:pt x="551" y="26"/>
                  </a:lnTo>
                  <a:lnTo>
                    <a:pt x="549" y="29"/>
                  </a:lnTo>
                  <a:lnTo>
                    <a:pt x="542" y="30"/>
                  </a:lnTo>
                  <a:lnTo>
                    <a:pt x="530" y="32"/>
                  </a:lnTo>
                  <a:lnTo>
                    <a:pt x="523" y="32"/>
                  </a:lnTo>
                  <a:lnTo>
                    <a:pt x="516" y="33"/>
                  </a:lnTo>
                  <a:lnTo>
                    <a:pt x="506" y="34"/>
                  </a:lnTo>
                  <a:lnTo>
                    <a:pt x="504" y="34"/>
                  </a:lnTo>
                  <a:lnTo>
                    <a:pt x="502" y="34"/>
                  </a:lnTo>
                  <a:lnTo>
                    <a:pt x="486" y="36"/>
                  </a:lnTo>
                  <a:lnTo>
                    <a:pt x="477" y="39"/>
                  </a:lnTo>
                  <a:lnTo>
                    <a:pt x="457" y="40"/>
                  </a:lnTo>
                  <a:lnTo>
                    <a:pt x="450" y="40"/>
                  </a:lnTo>
                  <a:lnTo>
                    <a:pt x="443" y="41"/>
                  </a:lnTo>
                  <a:lnTo>
                    <a:pt x="440" y="41"/>
                  </a:lnTo>
                  <a:lnTo>
                    <a:pt x="439" y="41"/>
                  </a:lnTo>
                  <a:lnTo>
                    <a:pt x="427" y="41"/>
                  </a:lnTo>
                  <a:lnTo>
                    <a:pt x="415" y="43"/>
                  </a:lnTo>
                  <a:lnTo>
                    <a:pt x="414" y="43"/>
                  </a:lnTo>
                  <a:lnTo>
                    <a:pt x="409" y="43"/>
                  </a:lnTo>
                  <a:lnTo>
                    <a:pt x="401" y="46"/>
                  </a:lnTo>
                  <a:lnTo>
                    <a:pt x="396" y="46"/>
                  </a:lnTo>
                  <a:lnTo>
                    <a:pt x="385" y="47"/>
                  </a:lnTo>
                  <a:lnTo>
                    <a:pt x="371" y="48"/>
                  </a:lnTo>
                  <a:lnTo>
                    <a:pt x="368" y="48"/>
                  </a:lnTo>
                  <a:lnTo>
                    <a:pt x="361" y="50"/>
                  </a:lnTo>
                  <a:lnTo>
                    <a:pt x="355" y="50"/>
                  </a:lnTo>
                  <a:lnTo>
                    <a:pt x="353" y="50"/>
                  </a:lnTo>
                  <a:lnTo>
                    <a:pt x="342" y="51"/>
                  </a:lnTo>
                  <a:lnTo>
                    <a:pt x="335" y="51"/>
                  </a:lnTo>
                  <a:lnTo>
                    <a:pt x="328" y="51"/>
                  </a:lnTo>
                  <a:lnTo>
                    <a:pt x="325" y="51"/>
                  </a:lnTo>
                  <a:lnTo>
                    <a:pt x="318" y="51"/>
                  </a:lnTo>
                  <a:lnTo>
                    <a:pt x="310" y="53"/>
                  </a:lnTo>
                  <a:lnTo>
                    <a:pt x="307" y="54"/>
                  </a:lnTo>
                  <a:lnTo>
                    <a:pt x="304" y="55"/>
                  </a:lnTo>
                  <a:lnTo>
                    <a:pt x="303" y="53"/>
                  </a:lnTo>
                  <a:lnTo>
                    <a:pt x="293" y="55"/>
                  </a:lnTo>
                  <a:lnTo>
                    <a:pt x="288" y="55"/>
                  </a:lnTo>
                  <a:lnTo>
                    <a:pt x="282" y="55"/>
                  </a:lnTo>
                  <a:lnTo>
                    <a:pt x="278" y="57"/>
                  </a:lnTo>
                  <a:lnTo>
                    <a:pt x="263" y="58"/>
                  </a:lnTo>
                  <a:lnTo>
                    <a:pt x="259" y="59"/>
                  </a:lnTo>
                  <a:lnTo>
                    <a:pt x="257" y="59"/>
                  </a:lnTo>
                  <a:lnTo>
                    <a:pt x="247" y="59"/>
                  </a:lnTo>
                  <a:lnTo>
                    <a:pt x="239" y="61"/>
                  </a:lnTo>
                  <a:lnTo>
                    <a:pt x="228" y="62"/>
                  </a:lnTo>
                  <a:lnTo>
                    <a:pt x="221" y="64"/>
                  </a:lnTo>
                  <a:lnTo>
                    <a:pt x="213" y="65"/>
                  </a:lnTo>
                  <a:lnTo>
                    <a:pt x="209" y="65"/>
                  </a:lnTo>
                  <a:lnTo>
                    <a:pt x="195" y="66"/>
                  </a:lnTo>
                  <a:lnTo>
                    <a:pt x="195" y="64"/>
                  </a:lnTo>
                  <a:lnTo>
                    <a:pt x="175" y="64"/>
                  </a:lnTo>
                  <a:lnTo>
                    <a:pt x="177" y="66"/>
                  </a:lnTo>
                  <a:lnTo>
                    <a:pt x="178" y="69"/>
                  </a:lnTo>
                  <a:lnTo>
                    <a:pt x="180" y="83"/>
                  </a:lnTo>
                  <a:lnTo>
                    <a:pt x="160" y="85"/>
                  </a:lnTo>
                  <a:lnTo>
                    <a:pt x="152" y="86"/>
                  </a:lnTo>
                  <a:lnTo>
                    <a:pt x="142" y="86"/>
                  </a:lnTo>
                  <a:lnTo>
                    <a:pt x="139" y="86"/>
                  </a:lnTo>
                  <a:lnTo>
                    <a:pt x="137" y="86"/>
                  </a:lnTo>
                  <a:lnTo>
                    <a:pt x="119" y="89"/>
                  </a:lnTo>
                  <a:lnTo>
                    <a:pt x="114" y="89"/>
                  </a:lnTo>
                  <a:lnTo>
                    <a:pt x="113" y="89"/>
                  </a:lnTo>
                </a:path>
              </a:pathLst>
            </a:custGeom>
            <a:noFill/>
            <a:ln w="6350">
              <a:solidFill>
                <a:schemeClr val="tx1"/>
              </a:solidFill>
              <a:round/>
              <a:headEnd/>
              <a:tailEnd/>
            </a:ln>
          </p:spPr>
          <p:txBody>
            <a:bodyPr/>
            <a:lstStyle/>
            <a:p>
              <a:endParaRPr lang="en-US"/>
            </a:p>
          </p:txBody>
        </p:sp>
        <p:sp>
          <p:nvSpPr>
            <p:cNvPr id="88089" name="Freeform 237"/>
            <p:cNvSpPr>
              <a:spLocks/>
            </p:cNvSpPr>
            <p:nvPr/>
          </p:nvSpPr>
          <p:spPr bwMode="auto">
            <a:xfrm>
              <a:off x="5864225" y="3463925"/>
              <a:ext cx="914400" cy="481013"/>
            </a:xfrm>
            <a:custGeom>
              <a:avLst/>
              <a:gdLst>
                <a:gd name="T0" fmla="*/ 2147483647 w 663"/>
                <a:gd name="T1" fmla="*/ 2147483647 h 384"/>
                <a:gd name="T2" fmla="*/ 2147483647 w 663"/>
                <a:gd name="T3" fmla="*/ 2147483647 h 384"/>
                <a:gd name="T4" fmla="*/ 2147483647 w 663"/>
                <a:gd name="T5" fmla="*/ 2147483647 h 384"/>
                <a:gd name="T6" fmla="*/ 2147483647 w 663"/>
                <a:gd name="T7" fmla="*/ 2147483647 h 384"/>
                <a:gd name="T8" fmla="*/ 2147483647 w 663"/>
                <a:gd name="T9" fmla="*/ 2147483647 h 384"/>
                <a:gd name="T10" fmla="*/ 2147483647 w 663"/>
                <a:gd name="T11" fmla="*/ 2147483647 h 384"/>
                <a:gd name="T12" fmla="*/ 2147483647 w 663"/>
                <a:gd name="T13" fmla="*/ 2147483647 h 384"/>
                <a:gd name="T14" fmla="*/ 2147483647 w 663"/>
                <a:gd name="T15" fmla="*/ 2147483647 h 384"/>
                <a:gd name="T16" fmla="*/ 2147483647 w 663"/>
                <a:gd name="T17" fmla="*/ 2147483647 h 384"/>
                <a:gd name="T18" fmla="*/ 2147483647 w 663"/>
                <a:gd name="T19" fmla="*/ 2147483647 h 384"/>
                <a:gd name="T20" fmla="*/ 2147483647 w 663"/>
                <a:gd name="T21" fmla="*/ 2147483647 h 384"/>
                <a:gd name="T22" fmla="*/ 2147483647 w 663"/>
                <a:gd name="T23" fmla="*/ 2147483647 h 384"/>
                <a:gd name="T24" fmla="*/ 2147483647 w 663"/>
                <a:gd name="T25" fmla="*/ 2147483647 h 384"/>
                <a:gd name="T26" fmla="*/ 2147483647 w 663"/>
                <a:gd name="T27" fmla="*/ 2147483647 h 384"/>
                <a:gd name="T28" fmla="*/ 2147483647 w 663"/>
                <a:gd name="T29" fmla="*/ 2147483647 h 384"/>
                <a:gd name="T30" fmla="*/ 2147483647 w 663"/>
                <a:gd name="T31" fmla="*/ 2147483647 h 384"/>
                <a:gd name="T32" fmla="*/ 2147483647 w 663"/>
                <a:gd name="T33" fmla="*/ 2147483647 h 384"/>
                <a:gd name="T34" fmla="*/ 2147483647 w 663"/>
                <a:gd name="T35" fmla="*/ 2147483647 h 384"/>
                <a:gd name="T36" fmla="*/ 2147483647 w 663"/>
                <a:gd name="T37" fmla="*/ 2147483647 h 384"/>
                <a:gd name="T38" fmla="*/ 2147483647 w 663"/>
                <a:gd name="T39" fmla="*/ 2147483647 h 384"/>
                <a:gd name="T40" fmla="*/ 2147483647 w 663"/>
                <a:gd name="T41" fmla="*/ 2147483647 h 384"/>
                <a:gd name="T42" fmla="*/ 2147483647 w 663"/>
                <a:gd name="T43" fmla="*/ 2147483647 h 384"/>
                <a:gd name="T44" fmla="*/ 2147483647 w 663"/>
                <a:gd name="T45" fmla="*/ 2147483647 h 384"/>
                <a:gd name="T46" fmla="*/ 2147483647 w 663"/>
                <a:gd name="T47" fmla="*/ 2147483647 h 384"/>
                <a:gd name="T48" fmla="*/ 2147483647 w 663"/>
                <a:gd name="T49" fmla="*/ 2147483647 h 384"/>
                <a:gd name="T50" fmla="*/ 2147483647 w 663"/>
                <a:gd name="T51" fmla="*/ 2147483647 h 384"/>
                <a:gd name="T52" fmla="*/ 2147483647 w 663"/>
                <a:gd name="T53" fmla="*/ 2147483647 h 384"/>
                <a:gd name="T54" fmla="*/ 2147483647 w 663"/>
                <a:gd name="T55" fmla="*/ 2147483647 h 384"/>
                <a:gd name="T56" fmla="*/ 2147483647 w 663"/>
                <a:gd name="T57" fmla="*/ 2147483647 h 384"/>
                <a:gd name="T58" fmla="*/ 2147483647 w 663"/>
                <a:gd name="T59" fmla="*/ 2147483647 h 384"/>
                <a:gd name="T60" fmla="*/ 2147483647 w 663"/>
                <a:gd name="T61" fmla="*/ 2147483647 h 384"/>
                <a:gd name="T62" fmla="*/ 2147483647 w 663"/>
                <a:gd name="T63" fmla="*/ 2147483647 h 384"/>
                <a:gd name="T64" fmla="*/ 2147483647 w 663"/>
                <a:gd name="T65" fmla="*/ 2147483647 h 384"/>
                <a:gd name="T66" fmla="*/ 2147483647 w 663"/>
                <a:gd name="T67" fmla="*/ 2147483647 h 384"/>
                <a:gd name="T68" fmla="*/ 2147483647 w 663"/>
                <a:gd name="T69" fmla="*/ 2147483647 h 384"/>
                <a:gd name="T70" fmla="*/ 2147483647 w 663"/>
                <a:gd name="T71" fmla="*/ 2147483647 h 384"/>
                <a:gd name="T72" fmla="*/ 2147483647 w 663"/>
                <a:gd name="T73" fmla="*/ 2147483647 h 384"/>
                <a:gd name="T74" fmla="*/ 2147483647 w 663"/>
                <a:gd name="T75" fmla="*/ 2147483647 h 384"/>
                <a:gd name="T76" fmla="*/ 2147483647 w 663"/>
                <a:gd name="T77" fmla="*/ 2147483647 h 384"/>
                <a:gd name="T78" fmla="*/ 2147483647 w 663"/>
                <a:gd name="T79" fmla="*/ 2147483647 h 384"/>
                <a:gd name="T80" fmla="*/ 2147483647 w 663"/>
                <a:gd name="T81" fmla="*/ 2147483647 h 384"/>
                <a:gd name="T82" fmla="*/ 2147483647 w 663"/>
                <a:gd name="T83" fmla="*/ 2147483647 h 384"/>
                <a:gd name="T84" fmla="*/ 2147483647 w 663"/>
                <a:gd name="T85" fmla="*/ 2147483647 h 384"/>
                <a:gd name="T86" fmla="*/ 2147483647 w 663"/>
                <a:gd name="T87" fmla="*/ 2147483647 h 384"/>
                <a:gd name="T88" fmla="*/ 2147483647 w 663"/>
                <a:gd name="T89" fmla="*/ 2147483647 h 384"/>
                <a:gd name="T90" fmla="*/ 2147483647 w 663"/>
                <a:gd name="T91" fmla="*/ 2147483647 h 384"/>
                <a:gd name="T92" fmla="*/ 2147483647 w 663"/>
                <a:gd name="T93" fmla="*/ 2147483647 h 384"/>
                <a:gd name="T94" fmla="*/ 2147483647 w 663"/>
                <a:gd name="T95" fmla="*/ 2147483647 h 384"/>
                <a:gd name="T96" fmla="*/ 2147483647 w 663"/>
                <a:gd name="T97" fmla="*/ 2147483647 h 384"/>
                <a:gd name="T98" fmla="*/ 2147483647 w 663"/>
                <a:gd name="T99" fmla="*/ 2147483647 h 384"/>
                <a:gd name="T100" fmla="*/ 2147483647 w 663"/>
                <a:gd name="T101" fmla="*/ 2147483647 h 384"/>
                <a:gd name="T102" fmla="*/ 2147483647 w 663"/>
                <a:gd name="T103" fmla="*/ 2147483647 h 3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3"/>
                <a:gd name="T157" fmla="*/ 0 h 384"/>
                <a:gd name="T158" fmla="*/ 663 w 663"/>
                <a:gd name="T159" fmla="*/ 384 h 3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3" h="384">
                  <a:moveTo>
                    <a:pt x="603" y="213"/>
                  </a:moveTo>
                  <a:lnTo>
                    <a:pt x="604" y="215"/>
                  </a:lnTo>
                  <a:lnTo>
                    <a:pt x="606" y="213"/>
                  </a:lnTo>
                  <a:lnTo>
                    <a:pt x="613" y="217"/>
                  </a:lnTo>
                  <a:lnTo>
                    <a:pt x="616" y="230"/>
                  </a:lnTo>
                  <a:lnTo>
                    <a:pt x="616" y="231"/>
                  </a:lnTo>
                  <a:lnTo>
                    <a:pt x="616" y="233"/>
                  </a:lnTo>
                  <a:lnTo>
                    <a:pt x="620" y="234"/>
                  </a:lnTo>
                  <a:lnTo>
                    <a:pt x="627" y="234"/>
                  </a:lnTo>
                  <a:lnTo>
                    <a:pt x="632" y="235"/>
                  </a:lnTo>
                  <a:lnTo>
                    <a:pt x="642" y="231"/>
                  </a:lnTo>
                  <a:lnTo>
                    <a:pt x="662" y="270"/>
                  </a:lnTo>
                  <a:lnTo>
                    <a:pt x="650" y="271"/>
                  </a:lnTo>
                  <a:lnTo>
                    <a:pt x="641" y="274"/>
                  </a:lnTo>
                  <a:lnTo>
                    <a:pt x="630" y="277"/>
                  </a:lnTo>
                  <a:lnTo>
                    <a:pt x="628" y="277"/>
                  </a:lnTo>
                  <a:lnTo>
                    <a:pt x="625" y="277"/>
                  </a:lnTo>
                  <a:lnTo>
                    <a:pt x="623" y="278"/>
                  </a:lnTo>
                  <a:lnTo>
                    <a:pt x="620" y="278"/>
                  </a:lnTo>
                  <a:lnTo>
                    <a:pt x="610" y="281"/>
                  </a:lnTo>
                  <a:lnTo>
                    <a:pt x="609" y="281"/>
                  </a:lnTo>
                  <a:lnTo>
                    <a:pt x="606" y="281"/>
                  </a:lnTo>
                  <a:lnTo>
                    <a:pt x="588" y="285"/>
                  </a:lnTo>
                  <a:lnTo>
                    <a:pt x="577" y="288"/>
                  </a:lnTo>
                  <a:lnTo>
                    <a:pt x="574" y="288"/>
                  </a:lnTo>
                  <a:lnTo>
                    <a:pt x="559" y="292"/>
                  </a:lnTo>
                  <a:lnTo>
                    <a:pt x="556" y="294"/>
                  </a:lnTo>
                  <a:lnTo>
                    <a:pt x="553" y="294"/>
                  </a:lnTo>
                  <a:lnTo>
                    <a:pt x="546" y="295"/>
                  </a:lnTo>
                  <a:lnTo>
                    <a:pt x="542" y="295"/>
                  </a:lnTo>
                  <a:lnTo>
                    <a:pt x="521" y="301"/>
                  </a:lnTo>
                  <a:lnTo>
                    <a:pt x="518" y="301"/>
                  </a:lnTo>
                  <a:lnTo>
                    <a:pt x="503" y="303"/>
                  </a:lnTo>
                  <a:lnTo>
                    <a:pt x="499" y="305"/>
                  </a:lnTo>
                  <a:lnTo>
                    <a:pt x="496" y="305"/>
                  </a:lnTo>
                  <a:lnTo>
                    <a:pt x="490" y="306"/>
                  </a:lnTo>
                  <a:lnTo>
                    <a:pt x="486" y="308"/>
                  </a:lnTo>
                  <a:lnTo>
                    <a:pt x="482" y="308"/>
                  </a:lnTo>
                  <a:lnTo>
                    <a:pt x="479" y="309"/>
                  </a:lnTo>
                  <a:lnTo>
                    <a:pt x="464" y="312"/>
                  </a:lnTo>
                  <a:lnTo>
                    <a:pt x="461" y="312"/>
                  </a:lnTo>
                  <a:lnTo>
                    <a:pt x="454" y="313"/>
                  </a:lnTo>
                  <a:lnTo>
                    <a:pt x="450" y="315"/>
                  </a:lnTo>
                  <a:lnTo>
                    <a:pt x="447" y="315"/>
                  </a:lnTo>
                  <a:lnTo>
                    <a:pt x="443" y="316"/>
                  </a:lnTo>
                  <a:lnTo>
                    <a:pt x="440" y="317"/>
                  </a:lnTo>
                  <a:lnTo>
                    <a:pt x="429" y="319"/>
                  </a:lnTo>
                  <a:lnTo>
                    <a:pt x="421" y="320"/>
                  </a:lnTo>
                  <a:lnTo>
                    <a:pt x="420" y="320"/>
                  </a:lnTo>
                  <a:lnTo>
                    <a:pt x="417" y="321"/>
                  </a:lnTo>
                  <a:lnTo>
                    <a:pt x="415" y="321"/>
                  </a:lnTo>
                  <a:lnTo>
                    <a:pt x="414" y="321"/>
                  </a:lnTo>
                  <a:lnTo>
                    <a:pt x="413" y="321"/>
                  </a:lnTo>
                  <a:lnTo>
                    <a:pt x="386" y="327"/>
                  </a:lnTo>
                  <a:lnTo>
                    <a:pt x="379" y="328"/>
                  </a:lnTo>
                  <a:lnTo>
                    <a:pt x="376" y="328"/>
                  </a:lnTo>
                  <a:lnTo>
                    <a:pt x="367" y="331"/>
                  </a:lnTo>
                  <a:lnTo>
                    <a:pt x="354" y="333"/>
                  </a:lnTo>
                  <a:lnTo>
                    <a:pt x="350" y="334"/>
                  </a:lnTo>
                  <a:lnTo>
                    <a:pt x="344" y="334"/>
                  </a:lnTo>
                  <a:lnTo>
                    <a:pt x="337" y="335"/>
                  </a:lnTo>
                  <a:lnTo>
                    <a:pt x="324" y="338"/>
                  </a:lnTo>
                  <a:lnTo>
                    <a:pt x="314" y="339"/>
                  </a:lnTo>
                  <a:lnTo>
                    <a:pt x="311" y="341"/>
                  </a:lnTo>
                  <a:lnTo>
                    <a:pt x="310" y="341"/>
                  </a:lnTo>
                  <a:lnTo>
                    <a:pt x="303" y="342"/>
                  </a:lnTo>
                  <a:lnTo>
                    <a:pt x="287" y="344"/>
                  </a:lnTo>
                  <a:lnTo>
                    <a:pt x="275" y="345"/>
                  </a:lnTo>
                  <a:lnTo>
                    <a:pt x="271" y="346"/>
                  </a:lnTo>
                  <a:lnTo>
                    <a:pt x="265" y="346"/>
                  </a:lnTo>
                  <a:lnTo>
                    <a:pt x="261" y="348"/>
                  </a:lnTo>
                  <a:lnTo>
                    <a:pt x="253" y="348"/>
                  </a:lnTo>
                  <a:lnTo>
                    <a:pt x="247" y="349"/>
                  </a:lnTo>
                  <a:lnTo>
                    <a:pt x="243" y="351"/>
                  </a:lnTo>
                  <a:lnTo>
                    <a:pt x="241" y="351"/>
                  </a:lnTo>
                  <a:lnTo>
                    <a:pt x="240" y="351"/>
                  </a:lnTo>
                  <a:lnTo>
                    <a:pt x="239" y="351"/>
                  </a:lnTo>
                  <a:lnTo>
                    <a:pt x="236" y="351"/>
                  </a:lnTo>
                  <a:lnTo>
                    <a:pt x="223" y="352"/>
                  </a:lnTo>
                  <a:lnTo>
                    <a:pt x="201" y="355"/>
                  </a:lnTo>
                  <a:lnTo>
                    <a:pt x="198" y="356"/>
                  </a:lnTo>
                  <a:lnTo>
                    <a:pt x="190" y="358"/>
                  </a:lnTo>
                  <a:lnTo>
                    <a:pt x="187" y="358"/>
                  </a:lnTo>
                  <a:lnTo>
                    <a:pt x="175" y="359"/>
                  </a:lnTo>
                  <a:lnTo>
                    <a:pt x="171" y="359"/>
                  </a:lnTo>
                  <a:lnTo>
                    <a:pt x="172" y="356"/>
                  </a:lnTo>
                  <a:lnTo>
                    <a:pt x="164" y="358"/>
                  </a:lnTo>
                  <a:lnTo>
                    <a:pt x="157" y="359"/>
                  </a:lnTo>
                  <a:lnTo>
                    <a:pt x="148" y="359"/>
                  </a:lnTo>
                  <a:lnTo>
                    <a:pt x="148" y="362"/>
                  </a:lnTo>
                  <a:lnTo>
                    <a:pt x="130" y="364"/>
                  </a:lnTo>
                  <a:lnTo>
                    <a:pt x="127" y="364"/>
                  </a:lnTo>
                  <a:lnTo>
                    <a:pt x="125" y="366"/>
                  </a:lnTo>
                  <a:lnTo>
                    <a:pt x="122" y="366"/>
                  </a:lnTo>
                  <a:lnTo>
                    <a:pt x="120" y="366"/>
                  </a:lnTo>
                  <a:lnTo>
                    <a:pt x="118" y="367"/>
                  </a:lnTo>
                  <a:lnTo>
                    <a:pt x="111" y="367"/>
                  </a:lnTo>
                  <a:lnTo>
                    <a:pt x="100" y="369"/>
                  </a:lnTo>
                  <a:lnTo>
                    <a:pt x="91" y="371"/>
                  </a:lnTo>
                  <a:lnTo>
                    <a:pt x="89" y="371"/>
                  </a:lnTo>
                  <a:lnTo>
                    <a:pt x="87" y="371"/>
                  </a:lnTo>
                  <a:lnTo>
                    <a:pt x="72" y="374"/>
                  </a:lnTo>
                  <a:lnTo>
                    <a:pt x="68" y="374"/>
                  </a:lnTo>
                  <a:lnTo>
                    <a:pt x="58" y="376"/>
                  </a:lnTo>
                  <a:lnTo>
                    <a:pt x="36" y="378"/>
                  </a:lnTo>
                  <a:lnTo>
                    <a:pt x="34" y="378"/>
                  </a:lnTo>
                  <a:lnTo>
                    <a:pt x="18" y="381"/>
                  </a:lnTo>
                  <a:lnTo>
                    <a:pt x="5" y="383"/>
                  </a:lnTo>
                  <a:lnTo>
                    <a:pt x="2" y="383"/>
                  </a:lnTo>
                  <a:lnTo>
                    <a:pt x="0" y="383"/>
                  </a:lnTo>
                  <a:lnTo>
                    <a:pt x="4" y="381"/>
                  </a:lnTo>
                  <a:lnTo>
                    <a:pt x="13" y="374"/>
                  </a:lnTo>
                  <a:lnTo>
                    <a:pt x="18" y="374"/>
                  </a:lnTo>
                  <a:lnTo>
                    <a:pt x="44" y="360"/>
                  </a:lnTo>
                  <a:lnTo>
                    <a:pt x="44" y="358"/>
                  </a:lnTo>
                  <a:lnTo>
                    <a:pt x="62" y="342"/>
                  </a:lnTo>
                  <a:lnTo>
                    <a:pt x="62" y="341"/>
                  </a:lnTo>
                  <a:lnTo>
                    <a:pt x="62" y="334"/>
                  </a:lnTo>
                  <a:lnTo>
                    <a:pt x="72" y="327"/>
                  </a:lnTo>
                  <a:lnTo>
                    <a:pt x="73" y="315"/>
                  </a:lnTo>
                  <a:lnTo>
                    <a:pt x="84" y="305"/>
                  </a:lnTo>
                  <a:lnTo>
                    <a:pt x="86" y="305"/>
                  </a:lnTo>
                  <a:lnTo>
                    <a:pt x="94" y="298"/>
                  </a:lnTo>
                  <a:lnTo>
                    <a:pt x="100" y="295"/>
                  </a:lnTo>
                  <a:lnTo>
                    <a:pt x="104" y="291"/>
                  </a:lnTo>
                  <a:lnTo>
                    <a:pt x="112" y="281"/>
                  </a:lnTo>
                  <a:lnTo>
                    <a:pt x="120" y="270"/>
                  </a:lnTo>
                  <a:lnTo>
                    <a:pt x="129" y="260"/>
                  </a:lnTo>
                  <a:lnTo>
                    <a:pt x="133" y="262"/>
                  </a:lnTo>
                  <a:lnTo>
                    <a:pt x="130" y="265"/>
                  </a:lnTo>
                  <a:lnTo>
                    <a:pt x="134" y="277"/>
                  </a:lnTo>
                  <a:lnTo>
                    <a:pt x="154" y="290"/>
                  </a:lnTo>
                  <a:lnTo>
                    <a:pt x="159" y="294"/>
                  </a:lnTo>
                  <a:lnTo>
                    <a:pt x="178" y="281"/>
                  </a:lnTo>
                  <a:lnTo>
                    <a:pt x="183" y="274"/>
                  </a:lnTo>
                  <a:lnTo>
                    <a:pt x="187" y="277"/>
                  </a:lnTo>
                  <a:lnTo>
                    <a:pt x="194" y="281"/>
                  </a:lnTo>
                  <a:lnTo>
                    <a:pt x="197" y="284"/>
                  </a:lnTo>
                  <a:lnTo>
                    <a:pt x="204" y="277"/>
                  </a:lnTo>
                  <a:lnTo>
                    <a:pt x="215" y="271"/>
                  </a:lnTo>
                  <a:lnTo>
                    <a:pt x="216" y="273"/>
                  </a:lnTo>
                  <a:lnTo>
                    <a:pt x="226" y="266"/>
                  </a:lnTo>
                  <a:lnTo>
                    <a:pt x="223" y="262"/>
                  </a:lnTo>
                  <a:lnTo>
                    <a:pt x="223" y="258"/>
                  </a:lnTo>
                  <a:lnTo>
                    <a:pt x="232" y="262"/>
                  </a:lnTo>
                  <a:lnTo>
                    <a:pt x="254" y="248"/>
                  </a:lnTo>
                  <a:lnTo>
                    <a:pt x="257" y="252"/>
                  </a:lnTo>
                  <a:lnTo>
                    <a:pt x="268" y="241"/>
                  </a:lnTo>
                  <a:lnTo>
                    <a:pt x="272" y="230"/>
                  </a:lnTo>
                  <a:lnTo>
                    <a:pt x="273" y="227"/>
                  </a:lnTo>
                  <a:lnTo>
                    <a:pt x="271" y="224"/>
                  </a:lnTo>
                  <a:lnTo>
                    <a:pt x="268" y="223"/>
                  </a:lnTo>
                  <a:lnTo>
                    <a:pt x="265" y="220"/>
                  </a:lnTo>
                  <a:lnTo>
                    <a:pt x="271" y="210"/>
                  </a:lnTo>
                  <a:lnTo>
                    <a:pt x="273" y="198"/>
                  </a:lnTo>
                  <a:lnTo>
                    <a:pt x="280" y="188"/>
                  </a:lnTo>
                  <a:lnTo>
                    <a:pt x="285" y="184"/>
                  </a:lnTo>
                  <a:lnTo>
                    <a:pt x="285" y="183"/>
                  </a:lnTo>
                  <a:lnTo>
                    <a:pt x="287" y="174"/>
                  </a:lnTo>
                  <a:lnTo>
                    <a:pt x="287" y="169"/>
                  </a:lnTo>
                  <a:lnTo>
                    <a:pt x="292" y="158"/>
                  </a:lnTo>
                  <a:lnTo>
                    <a:pt x="297" y="151"/>
                  </a:lnTo>
                  <a:lnTo>
                    <a:pt x="299" y="141"/>
                  </a:lnTo>
                  <a:lnTo>
                    <a:pt x="300" y="140"/>
                  </a:lnTo>
                  <a:lnTo>
                    <a:pt x="303" y="113"/>
                  </a:lnTo>
                  <a:lnTo>
                    <a:pt x="310" y="116"/>
                  </a:lnTo>
                  <a:lnTo>
                    <a:pt x="319" y="126"/>
                  </a:lnTo>
                  <a:lnTo>
                    <a:pt x="333" y="129"/>
                  </a:lnTo>
                  <a:lnTo>
                    <a:pt x="337" y="123"/>
                  </a:lnTo>
                  <a:lnTo>
                    <a:pt x="340" y="120"/>
                  </a:lnTo>
                  <a:lnTo>
                    <a:pt x="340" y="117"/>
                  </a:lnTo>
                  <a:lnTo>
                    <a:pt x="340" y="116"/>
                  </a:lnTo>
                  <a:lnTo>
                    <a:pt x="347" y="87"/>
                  </a:lnTo>
                  <a:lnTo>
                    <a:pt x="351" y="77"/>
                  </a:lnTo>
                  <a:lnTo>
                    <a:pt x="351" y="76"/>
                  </a:lnTo>
                  <a:lnTo>
                    <a:pt x="364" y="84"/>
                  </a:lnTo>
                  <a:lnTo>
                    <a:pt x="369" y="66"/>
                  </a:lnTo>
                  <a:lnTo>
                    <a:pt x="383" y="54"/>
                  </a:lnTo>
                  <a:lnTo>
                    <a:pt x="383" y="47"/>
                  </a:lnTo>
                  <a:lnTo>
                    <a:pt x="386" y="43"/>
                  </a:lnTo>
                  <a:lnTo>
                    <a:pt x="390" y="38"/>
                  </a:lnTo>
                  <a:lnTo>
                    <a:pt x="393" y="18"/>
                  </a:lnTo>
                  <a:lnTo>
                    <a:pt x="392" y="0"/>
                  </a:lnTo>
                  <a:lnTo>
                    <a:pt x="397" y="2"/>
                  </a:lnTo>
                  <a:lnTo>
                    <a:pt x="400" y="4"/>
                  </a:lnTo>
                  <a:lnTo>
                    <a:pt x="403" y="6"/>
                  </a:lnTo>
                  <a:lnTo>
                    <a:pt x="410" y="9"/>
                  </a:lnTo>
                  <a:lnTo>
                    <a:pt x="413" y="11"/>
                  </a:lnTo>
                  <a:lnTo>
                    <a:pt x="421" y="16"/>
                  </a:lnTo>
                  <a:lnTo>
                    <a:pt x="424" y="18"/>
                  </a:lnTo>
                  <a:lnTo>
                    <a:pt x="424" y="19"/>
                  </a:lnTo>
                  <a:lnTo>
                    <a:pt x="440" y="27"/>
                  </a:lnTo>
                  <a:lnTo>
                    <a:pt x="443" y="13"/>
                  </a:lnTo>
                  <a:lnTo>
                    <a:pt x="443" y="9"/>
                  </a:lnTo>
                  <a:lnTo>
                    <a:pt x="446" y="5"/>
                  </a:lnTo>
                  <a:lnTo>
                    <a:pt x="449" y="4"/>
                  </a:lnTo>
                  <a:lnTo>
                    <a:pt x="453" y="5"/>
                  </a:lnTo>
                  <a:lnTo>
                    <a:pt x="465" y="9"/>
                  </a:lnTo>
                  <a:lnTo>
                    <a:pt x="470" y="12"/>
                  </a:lnTo>
                  <a:lnTo>
                    <a:pt x="465" y="23"/>
                  </a:lnTo>
                  <a:lnTo>
                    <a:pt x="479" y="27"/>
                  </a:lnTo>
                  <a:lnTo>
                    <a:pt x="483" y="27"/>
                  </a:lnTo>
                  <a:lnTo>
                    <a:pt x="490" y="29"/>
                  </a:lnTo>
                  <a:lnTo>
                    <a:pt x="490" y="33"/>
                  </a:lnTo>
                  <a:lnTo>
                    <a:pt x="500" y="34"/>
                  </a:lnTo>
                  <a:lnTo>
                    <a:pt x="503" y="37"/>
                  </a:lnTo>
                  <a:lnTo>
                    <a:pt x="510" y="43"/>
                  </a:lnTo>
                  <a:lnTo>
                    <a:pt x="511" y="45"/>
                  </a:lnTo>
                  <a:lnTo>
                    <a:pt x="513" y="51"/>
                  </a:lnTo>
                  <a:lnTo>
                    <a:pt x="513" y="52"/>
                  </a:lnTo>
                  <a:lnTo>
                    <a:pt x="514" y="55"/>
                  </a:lnTo>
                  <a:lnTo>
                    <a:pt x="511" y="61"/>
                  </a:lnTo>
                  <a:lnTo>
                    <a:pt x="509" y="63"/>
                  </a:lnTo>
                  <a:lnTo>
                    <a:pt x="507" y="65"/>
                  </a:lnTo>
                  <a:lnTo>
                    <a:pt x="509" y="69"/>
                  </a:lnTo>
                  <a:lnTo>
                    <a:pt x="503" y="72"/>
                  </a:lnTo>
                  <a:lnTo>
                    <a:pt x="503" y="70"/>
                  </a:lnTo>
                  <a:lnTo>
                    <a:pt x="502" y="70"/>
                  </a:lnTo>
                  <a:lnTo>
                    <a:pt x="499" y="72"/>
                  </a:lnTo>
                  <a:lnTo>
                    <a:pt x="500" y="79"/>
                  </a:lnTo>
                  <a:lnTo>
                    <a:pt x="497" y="86"/>
                  </a:lnTo>
                  <a:lnTo>
                    <a:pt x="497" y="87"/>
                  </a:lnTo>
                  <a:lnTo>
                    <a:pt x="497" y="94"/>
                  </a:lnTo>
                  <a:lnTo>
                    <a:pt x="503" y="102"/>
                  </a:lnTo>
                  <a:lnTo>
                    <a:pt x="506" y="104"/>
                  </a:lnTo>
                  <a:lnTo>
                    <a:pt x="524" y="94"/>
                  </a:lnTo>
                  <a:lnTo>
                    <a:pt x="528" y="105"/>
                  </a:lnTo>
                  <a:lnTo>
                    <a:pt x="531" y="106"/>
                  </a:lnTo>
                  <a:lnTo>
                    <a:pt x="534" y="111"/>
                  </a:lnTo>
                  <a:lnTo>
                    <a:pt x="541" y="113"/>
                  </a:lnTo>
                  <a:lnTo>
                    <a:pt x="561" y="112"/>
                  </a:lnTo>
                  <a:lnTo>
                    <a:pt x="572" y="123"/>
                  </a:lnTo>
                  <a:lnTo>
                    <a:pt x="599" y="133"/>
                  </a:lnTo>
                  <a:lnTo>
                    <a:pt x="596" y="149"/>
                  </a:lnTo>
                  <a:lnTo>
                    <a:pt x="598" y="156"/>
                  </a:lnTo>
                  <a:lnTo>
                    <a:pt x="602" y="162"/>
                  </a:lnTo>
                  <a:lnTo>
                    <a:pt x="584" y="163"/>
                  </a:lnTo>
                  <a:lnTo>
                    <a:pt x="574" y="154"/>
                  </a:lnTo>
                  <a:lnTo>
                    <a:pt x="568" y="151"/>
                  </a:lnTo>
                  <a:lnTo>
                    <a:pt x="557" y="144"/>
                  </a:lnTo>
                  <a:lnTo>
                    <a:pt x="556" y="144"/>
                  </a:lnTo>
                  <a:lnTo>
                    <a:pt x="559" y="149"/>
                  </a:lnTo>
                  <a:lnTo>
                    <a:pt x="566" y="154"/>
                  </a:lnTo>
                  <a:lnTo>
                    <a:pt x="571" y="155"/>
                  </a:lnTo>
                  <a:lnTo>
                    <a:pt x="579" y="167"/>
                  </a:lnTo>
                  <a:lnTo>
                    <a:pt x="596" y="169"/>
                  </a:lnTo>
                  <a:lnTo>
                    <a:pt x="598" y="174"/>
                  </a:lnTo>
                  <a:lnTo>
                    <a:pt x="600" y="177"/>
                  </a:lnTo>
                  <a:lnTo>
                    <a:pt x="606" y="174"/>
                  </a:lnTo>
                  <a:lnTo>
                    <a:pt x="610" y="188"/>
                  </a:lnTo>
                  <a:lnTo>
                    <a:pt x="600" y="191"/>
                  </a:lnTo>
                  <a:lnTo>
                    <a:pt x="598" y="188"/>
                  </a:lnTo>
                  <a:lnTo>
                    <a:pt x="595" y="192"/>
                  </a:lnTo>
                  <a:lnTo>
                    <a:pt x="603" y="202"/>
                  </a:lnTo>
                  <a:lnTo>
                    <a:pt x="592" y="208"/>
                  </a:lnTo>
                  <a:lnTo>
                    <a:pt x="593" y="208"/>
                  </a:lnTo>
                  <a:lnTo>
                    <a:pt x="603" y="206"/>
                  </a:lnTo>
                  <a:lnTo>
                    <a:pt x="603" y="213"/>
                  </a:lnTo>
                </a:path>
              </a:pathLst>
            </a:custGeom>
            <a:noFill/>
            <a:ln w="6350">
              <a:solidFill>
                <a:schemeClr val="tx1"/>
              </a:solidFill>
              <a:round/>
              <a:headEnd/>
              <a:tailEnd/>
            </a:ln>
          </p:spPr>
          <p:txBody>
            <a:bodyPr/>
            <a:lstStyle/>
            <a:p>
              <a:endParaRPr lang="en-US"/>
            </a:p>
          </p:txBody>
        </p:sp>
        <p:sp>
          <p:nvSpPr>
            <p:cNvPr id="88090" name="Freeform 238"/>
            <p:cNvSpPr>
              <a:spLocks/>
            </p:cNvSpPr>
            <p:nvPr/>
          </p:nvSpPr>
          <p:spPr bwMode="auto">
            <a:xfrm>
              <a:off x="6734175" y="3592513"/>
              <a:ext cx="66675" cy="138112"/>
            </a:xfrm>
            <a:custGeom>
              <a:avLst/>
              <a:gdLst>
                <a:gd name="T0" fmla="*/ 0 w 48"/>
                <a:gd name="T1" fmla="*/ 2147483647 h 113"/>
                <a:gd name="T2" fmla="*/ 0 w 48"/>
                <a:gd name="T3" fmla="*/ 2147483647 h 113"/>
                <a:gd name="T4" fmla="*/ 2147483647 w 48"/>
                <a:gd name="T5" fmla="*/ 2147483647 h 113"/>
                <a:gd name="T6" fmla="*/ 2147483647 w 48"/>
                <a:gd name="T7" fmla="*/ 2147483647 h 113"/>
                <a:gd name="T8" fmla="*/ 2147483647 w 48"/>
                <a:gd name="T9" fmla="*/ 2147483647 h 113"/>
                <a:gd name="T10" fmla="*/ 2147483647 w 48"/>
                <a:gd name="T11" fmla="*/ 2147483647 h 113"/>
                <a:gd name="T12" fmla="*/ 2147483647 w 48"/>
                <a:gd name="T13" fmla="*/ 2147483647 h 113"/>
                <a:gd name="T14" fmla="*/ 2147483647 w 48"/>
                <a:gd name="T15" fmla="*/ 2147483647 h 113"/>
                <a:gd name="T16" fmla="*/ 2147483647 w 48"/>
                <a:gd name="T17" fmla="*/ 2147483647 h 113"/>
                <a:gd name="T18" fmla="*/ 2147483647 w 48"/>
                <a:gd name="T19" fmla="*/ 2147483647 h 113"/>
                <a:gd name="T20" fmla="*/ 2147483647 w 48"/>
                <a:gd name="T21" fmla="*/ 2147483647 h 113"/>
                <a:gd name="T22" fmla="*/ 2147483647 w 48"/>
                <a:gd name="T23" fmla="*/ 0 h 113"/>
                <a:gd name="T24" fmla="*/ 2147483647 w 48"/>
                <a:gd name="T25" fmla="*/ 2147483647 h 113"/>
                <a:gd name="T26" fmla="*/ 2147483647 w 48"/>
                <a:gd name="T27" fmla="*/ 2147483647 h 113"/>
                <a:gd name="T28" fmla="*/ 2147483647 w 48"/>
                <a:gd name="T29" fmla="*/ 2147483647 h 113"/>
                <a:gd name="T30" fmla="*/ 2147483647 w 48"/>
                <a:gd name="T31" fmla="*/ 2147483647 h 113"/>
                <a:gd name="T32" fmla="*/ 2147483647 w 48"/>
                <a:gd name="T33" fmla="*/ 2147483647 h 113"/>
                <a:gd name="T34" fmla="*/ 2147483647 w 48"/>
                <a:gd name="T35" fmla="*/ 2147483647 h 113"/>
                <a:gd name="T36" fmla="*/ 2147483647 w 48"/>
                <a:gd name="T37" fmla="*/ 2147483647 h 113"/>
                <a:gd name="T38" fmla="*/ 0 w 48"/>
                <a:gd name="T39" fmla="*/ 2147483647 h 1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13"/>
                <a:gd name="T62" fmla="*/ 48 w 48"/>
                <a:gd name="T63" fmla="*/ 113 h 1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13">
                  <a:moveTo>
                    <a:pt x="0" y="62"/>
                  </a:moveTo>
                  <a:lnTo>
                    <a:pt x="0" y="96"/>
                  </a:lnTo>
                  <a:lnTo>
                    <a:pt x="9" y="112"/>
                  </a:lnTo>
                  <a:lnTo>
                    <a:pt x="9" y="107"/>
                  </a:lnTo>
                  <a:lnTo>
                    <a:pt x="12" y="107"/>
                  </a:lnTo>
                  <a:lnTo>
                    <a:pt x="11" y="109"/>
                  </a:lnTo>
                  <a:lnTo>
                    <a:pt x="19" y="94"/>
                  </a:lnTo>
                  <a:lnTo>
                    <a:pt x="25" y="66"/>
                  </a:lnTo>
                  <a:lnTo>
                    <a:pt x="31" y="27"/>
                  </a:lnTo>
                  <a:lnTo>
                    <a:pt x="34" y="20"/>
                  </a:lnTo>
                  <a:lnTo>
                    <a:pt x="39" y="20"/>
                  </a:lnTo>
                  <a:lnTo>
                    <a:pt x="47" y="0"/>
                  </a:lnTo>
                  <a:lnTo>
                    <a:pt x="34" y="5"/>
                  </a:lnTo>
                  <a:lnTo>
                    <a:pt x="28" y="6"/>
                  </a:lnTo>
                  <a:lnTo>
                    <a:pt x="15" y="10"/>
                  </a:lnTo>
                  <a:lnTo>
                    <a:pt x="14" y="16"/>
                  </a:lnTo>
                  <a:lnTo>
                    <a:pt x="7" y="23"/>
                  </a:lnTo>
                  <a:lnTo>
                    <a:pt x="14" y="24"/>
                  </a:lnTo>
                  <a:lnTo>
                    <a:pt x="1" y="56"/>
                  </a:lnTo>
                  <a:lnTo>
                    <a:pt x="0" y="62"/>
                  </a:lnTo>
                </a:path>
              </a:pathLst>
            </a:custGeom>
            <a:solidFill>
              <a:srgbClr val="F8F8F8"/>
            </a:solidFill>
            <a:ln w="6350">
              <a:solidFill>
                <a:schemeClr val="tx1"/>
              </a:solidFill>
              <a:round/>
              <a:headEnd/>
              <a:tailEnd/>
            </a:ln>
          </p:spPr>
          <p:txBody>
            <a:bodyPr/>
            <a:lstStyle/>
            <a:p>
              <a:endParaRPr lang="en-US"/>
            </a:p>
          </p:txBody>
        </p:sp>
        <p:sp>
          <p:nvSpPr>
            <p:cNvPr id="88091" name="Freeform 239"/>
            <p:cNvSpPr>
              <a:spLocks/>
            </p:cNvSpPr>
            <p:nvPr/>
          </p:nvSpPr>
          <p:spPr bwMode="auto">
            <a:xfrm>
              <a:off x="5951538" y="3349625"/>
              <a:ext cx="525462" cy="484188"/>
            </a:xfrm>
            <a:custGeom>
              <a:avLst/>
              <a:gdLst>
                <a:gd name="T0" fmla="*/ 2147483647 w 383"/>
                <a:gd name="T1" fmla="*/ 2147483647 h 387"/>
                <a:gd name="T2" fmla="*/ 2147483647 w 383"/>
                <a:gd name="T3" fmla="*/ 2147483647 h 387"/>
                <a:gd name="T4" fmla="*/ 2147483647 w 383"/>
                <a:gd name="T5" fmla="*/ 2147483647 h 387"/>
                <a:gd name="T6" fmla="*/ 2147483647 w 383"/>
                <a:gd name="T7" fmla="*/ 2147483647 h 387"/>
                <a:gd name="T8" fmla="*/ 2147483647 w 383"/>
                <a:gd name="T9" fmla="*/ 2147483647 h 387"/>
                <a:gd name="T10" fmla="*/ 2147483647 w 383"/>
                <a:gd name="T11" fmla="*/ 2147483647 h 387"/>
                <a:gd name="T12" fmla="*/ 2147483647 w 383"/>
                <a:gd name="T13" fmla="*/ 2147483647 h 387"/>
                <a:gd name="T14" fmla="*/ 2147483647 w 383"/>
                <a:gd name="T15" fmla="*/ 2147483647 h 387"/>
                <a:gd name="T16" fmla="*/ 2147483647 w 383"/>
                <a:gd name="T17" fmla="*/ 2147483647 h 387"/>
                <a:gd name="T18" fmla="*/ 2147483647 w 383"/>
                <a:gd name="T19" fmla="*/ 2147483647 h 387"/>
                <a:gd name="T20" fmla="*/ 2147483647 w 383"/>
                <a:gd name="T21" fmla="*/ 2147483647 h 387"/>
                <a:gd name="T22" fmla="*/ 2147483647 w 383"/>
                <a:gd name="T23" fmla="*/ 2147483647 h 387"/>
                <a:gd name="T24" fmla="*/ 2147483647 w 383"/>
                <a:gd name="T25" fmla="*/ 2147483647 h 387"/>
                <a:gd name="T26" fmla="*/ 2147483647 w 383"/>
                <a:gd name="T27" fmla="*/ 2147483647 h 387"/>
                <a:gd name="T28" fmla="*/ 2147483647 w 383"/>
                <a:gd name="T29" fmla="*/ 2147483647 h 387"/>
                <a:gd name="T30" fmla="*/ 2147483647 w 383"/>
                <a:gd name="T31" fmla="*/ 2147483647 h 387"/>
                <a:gd name="T32" fmla="*/ 2147483647 w 383"/>
                <a:gd name="T33" fmla="*/ 2147483647 h 387"/>
                <a:gd name="T34" fmla="*/ 2147483647 w 383"/>
                <a:gd name="T35" fmla="*/ 2147483647 h 387"/>
                <a:gd name="T36" fmla="*/ 2147483647 w 383"/>
                <a:gd name="T37" fmla="*/ 2147483647 h 387"/>
                <a:gd name="T38" fmla="*/ 2147483647 w 383"/>
                <a:gd name="T39" fmla="*/ 2147483647 h 387"/>
                <a:gd name="T40" fmla="*/ 2147483647 w 383"/>
                <a:gd name="T41" fmla="*/ 2147483647 h 387"/>
                <a:gd name="T42" fmla="*/ 2147483647 w 383"/>
                <a:gd name="T43" fmla="*/ 2147483647 h 387"/>
                <a:gd name="T44" fmla="*/ 2147483647 w 383"/>
                <a:gd name="T45" fmla="*/ 2147483647 h 387"/>
                <a:gd name="T46" fmla="*/ 2147483647 w 383"/>
                <a:gd name="T47" fmla="*/ 2147483647 h 387"/>
                <a:gd name="T48" fmla="*/ 2147483647 w 383"/>
                <a:gd name="T49" fmla="*/ 2147483647 h 387"/>
                <a:gd name="T50" fmla="*/ 2147483647 w 383"/>
                <a:gd name="T51" fmla="*/ 2147483647 h 387"/>
                <a:gd name="T52" fmla="*/ 2147483647 w 383"/>
                <a:gd name="T53" fmla="*/ 2147483647 h 387"/>
                <a:gd name="T54" fmla="*/ 2147483647 w 383"/>
                <a:gd name="T55" fmla="*/ 2147483647 h 387"/>
                <a:gd name="T56" fmla="*/ 2147483647 w 383"/>
                <a:gd name="T57" fmla="*/ 2147483647 h 387"/>
                <a:gd name="T58" fmla="*/ 2147483647 w 383"/>
                <a:gd name="T59" fmla="*/ 2147483647 h 387"/>
                <a:gd name="T60" fmla="*/ 2147483647 w 383"/>
                <a:gd name="T61" fmla="*/ 2147483647 h 387"/>
                <a:gd name="T62" fmla="*/ 2147483647 w 383"/>
                <a:gd name="T63" fmla="*/ 2147483647 h 387"/>
                <a:gd name="T64" fmla="*/ 2147483647 w 383"/>
                <a:gd name="T65" fmla="*/ 2147483647 h 387"/>
                <a:gd name="T66" fmla="*/ 2147483647 w 383"/>
                <a:gd name="T67" fmla="*/ 2147483647 h 387"/>
                <a:gd name="T68" fmla="*/ 2147483647 w 383"/>
                <a:gd name="T69" fmla="*/ 2147483647 h 387"/>
                <a:gd name="T70" fmla="*/ 2147483647 w 383"/>
                <a:gd name="T71" fmla="*/ 2147483647 h 387"/>
                <a:gd name="T72" fmla="*/ 2147483647 w 383"/>
                <a:gd name="T73" fmla="*/ 2147483647 h 387"/>
                <a:gd name="T74" fmla="*/ 2147483647 w 383"/>
                <a:gd name="T75" fmla="*/ 2147483647 h 387"/>
                <a:gd name="T76" fmla="*/ 2147483647 w 383"/>
                <a:gd name="T77" fmla="*/ 2147483647 h 387"/>
                <a:gd name="T78" fmla="*/ 2147483647 w 383"/>
                <a:gd name="T79" fmla="*/ 2147483647 h 387"/>
                <a:gd name="T80" fmla="*/ 2147483647 w 383"/>
                <a:gd name="T81" fmla="*/ 2147483647 h 387"/>
                <a:gd name="T82" fmla="*/ 2147483647 w 383"/>
                <a:gd name="T83" fmla="*/ 2147483647 h 387"/>
                <a:gd name="T84" fmla="*/ 2147483647 w 383"/>
                <a:gd name="T85" fmla="*/ 2147483647 h 387"/>
                <a:gd name="T86" fmla="*/ 2147483647 w 383"/>
                <a:gd name="T87" fmla="*/ 2147483647 h 387"/>
                <a:gd name="T88" fmla="*/ 2147483647 w 383"/>
                <a:gd name="T89" fmla="*/ 2147483647 h 387"/>
                <a:gd name="T90" fmla="*/ 2147483647 w 383"/>
                <a:gd name="T91" fmla="*/ 2147483647 h 387"/>
                <a:gd name="T92" fmla="*/ 2147483647 w 383"/>
                <a:gd name="T93" fmla="*/ 2147483647 h 387"/>
                <a:gd name="T94" fmla="*/ 2147483647 w 383"/>
                <a:gd name="T95" fmla="*/ 2147483647 h 387"/>
                <a:gd name="T96" fmla="*/ 2147483647 w 383"/>
                <a:gd name="T97" fmla="*/ 2147483647 h 387"/>
                <a:gd name="T98" fmla="*/ 2147483647 w 383"/>
                <a:gd name="T99" fmla="*/ 2147483647 h 387"/>
                <a:gd name="T100" fmla="*/ 2147483647 w 383"/>
                <a:gd name="T101" fmla="*/ 2147483647 h 387"/>
                <a:gd name="T102" fmla="*/ 2147483647 w 383"/>
                <a:gd name="T103" fmla="*/ 2147483647 h 387"/>
                <a:gd name="T104" fmla="*/ 2147483647 w 383"/>
                <a:gd name="T105" fmla="*/ 2147483647 h 387"/>
                <a:gd name="T106" fmla="*/ 2147483647 w 383"/>
                <a:gd name="T107" fmla="*/ 2147483647 h 387"/>
                <a:gd name="T108" fmla="*/ 2147483647 w 383"/>
                <a:gd name="T109" fmla="*/ 2147483647 h 387"/>
                <a:gd name="T110" fmla="*/ 2147483647 w 383"/>
                <a:gd name="T111" fmla="*/ 2147483647 h 387"/>
                <a:gd name="T112" fmla="*/ 2147483647 w 383"/>
                <a:gd name="T113" fmla="*/ 2147483647 h 387"/>
                <a:gd name="T114" fmla="*/ 2147483647 w 383"/>
                <a:gd name="T115" fmla="*/ 2147483647 h 387"/>
                <a:gd name="T116" fmla="*/ 2147483647 w 383"/>
                <a:gd name="T117" fmla="*/ 2147483647 h 387"/>
                <a:gd name="T118" fmla="*/ 2147483647 w 383"/>
                <a:gd name="T119" fmla="*/ 2147483647 h 387"/>
                <a:gd name="T120" fmla="*/ 2147483647 w 383"/>
                <a:gd name="T121" fmla="*/ 2147483647 h 387"/>
                <a:gd name="T122" fmla="*/ 2147483647 w 383"/>
                <a:gd name="T123" fmla="*/ 2147483647 h 387"/>
                <a:gd name="T124" fmla="*/ 2147483647 w 383"/>
                <a:gd name="T125" fmla="*/ 2147483647 h 3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3"/>
                <a:gd name="T190" fmla="*/ 0 h 387"/>
                <a:gd name="T191" fmla="*/ 383 w 383"/>
                <a:gd name="T192" fmla="*/ 387 h 3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3" h="387">
                  <a:moveTo>
                    <a:pt x="84" y="150"/>
                  </a:moveTo>
                  <a:lnTo>
                    <a:pt x="89" y="146"/>
                  </a:lnTo>
                  <a:lnTo>
                    <a:pt x="92" y="143"/>
                  </a:lnTo>
                  <a:lnTo>
                    <a:pt x="102" y="135"/>
                  </a:lnTo>
                  <a:lnTo>
                    <a:pt x="103" y="130"/>
                  </a:lnTo>
                  <a:lnTo>
                    <a:pt x="105" y="130"/>
                  </a:lnTo>
                  <a:lnTo>
                    <a:pt x="107" y="124"/>
                  </a:lnTo>
                  <a:lnTo>
                    <a:pt x="109" y="120"/>
                  </a:lnTo>
                  <a:lnTo>
                    <a:pt x="114" y="116"/>
                  </a:lnTo>
                  <a:lnTo>
                    <a:pt x="119" y="113"/>
                  </a:lnTo>
                  <a:lnTo>
                    <a:pt x="120" y="102"/>
                  </a:lnTo>
                  <a:lnTo>
                    <a:pt x="117" y="99"/>
                  </a:lnTo>
                  <a:lnTo>
                    <a:pt x="119" y="88"/>
                  </a:lnTo>
                  <a:lnTo>
                    <a:pt x="120" y="80"/>
                  </a:lnTo>
                  <a:lnTo>
                    <a:pt x="124" y="74"/>
                  </a:lnTo>
                  <a:lnTo>
                    <a:pt x="123" y="67"/>
                  </a:lnTo>
                  <a:lnTo>
                    <a:pt x="123" y="56"/>
                  </a:lnTo>
                  <a:lnTo>
                    <a:pt x="123" y="53"/>
                  </a:lnTo>
                  <a:lnTo>
                    <a:pt x="124" y="49"/>
                  </a:lnTo>
                  <a:lnTo>
                    <a:pt x="127" y="41"/>
                  </a:lnTo>
                  <a:lnTo>
                    <a:pt x="127" y="29"/>
                  </a:lnTo>
                  <a:lnTo>
                    <a:pt x="124" y="27"/>
                  </a:lnTo>
                  <a:lnTo>
                    <a:pt x="124" y="26"/>
                  </a:lnTo>
                  <a:lnTo>
                    <a:pt x="124" y="16"/>
                  </a:lnTo>
                  <a:lnTo>
                    <a:pt x="119" y="6"/>
                  </a:lnTo>
                  <a:lnTo>
                    <a:pt x="121" y="2"/>
                  </a:lnTo>
                  <a:lnTo>
                    <a:pt x="127" y="1"/>
                  </a:lnTo>
                  <a:lnTo>
                    <a:pt x="128" y="0"/>
                  </a:lnTo>
                  <a:lnTo>
                    <a:pt x="128" y="1"/>
                  </a:lnTo>
                  <a:lnTo>
                    <a:pt x="130" y="5"/>
                  </a:lnTo>
                  <a:lnTo>
                    <a:pt x="131" y="16"/>
                  </a:lnTo>
                  <a:lnTo>
                    <a:pt x="132" y="19"/>
                  </a:lnTo>
                  <a:lnTo>
                    <a:pt x="132" y="22"/>
                  </a:lnTo>
                  <a:lnTo>
                    <a:pt x="134" y="24"/>
                  </a:lnTo>
                  <a:lnTo>
                    <a:pt x="135" y="41"/>
                  </a:lnTo>
                  <a:lnTo>
                    <a:pt x="137" y="42"/>
                  </a:lnTo>
                  <a:lnTo>
                    <a:pt x="138" y="51"/>
                  </a:lnTo>
                  <a:lnTo>
                    <a:pt x="138" y="52"/>
                  </a:lnTo>
                  <a:lnTo>
                    <a:pt x="139" y="62"/>
                  </a:lnTo>
                  <a:lnTo>
                    <a:pt x="141" y="66"/>
                  </a:lnTo>
                  <a:lnTo>
                    <a:pt x="141" y="69"/>
                  </a:lnTo>
                  <a:lnTo>
                    <a:pt x="141" y="71"/>
                  </a:lnTo>
                  <a:lnTo>
                    <a:pt x="145" y="95"/>
                  </a:lnTo>
                  <a:lnTo>
                    <a:pt x="145" y="96"/>
                  </a:lnTo>
                  <a:lnTo>
                    <a:pt x="146" y="98"/>
                  </a:lnTo>
                  <a:lnTo>
                    <a:pt x="148" y="98"/>
                  </a:lnTo>
                  <a:lnTo>
                    <a:pt x="155" y="96"/>
                  </a:lnTo>
                  <a:lnTo>
                    <a:pt x="157" y="96"/>
                  </a:lnTo>
                  <a:lnTo>
                    <a:pt x="157" y="95"/>
                  </a:lnTo>
                  <a:lnTo>
                    <a:pt x="195" y="89"/>
                  </a:lnTo>
                  <a:lnTo>
                    <a:pt x="197" y="88"/>
                  </a:lnTo>
                  <a:lnTo>
                    <a:pt x="203" y="87"/>
                  </a:lnTo>
                  <a:lnTo>
                    <a:pt x="207" y="87"/>
                  </a:lnTo>
                  <a:lnTo>
                    <a:pt x="221" y="84"/>
                  </a:lnTo>
                  <a:lnTo>
                    <a:pt x="224" y="84"/>
                  </a:lnTo>
                  <a:lnTo>
                    <a:pt x="231" y="83"/>
                  </a:lnTo>
                  <a:lnTo>
                    <a:pt x="233" y="103"/>
                  </a:lnTo>
                  <a:lnTo>
                    <a:pt x="240" y="138"/>
                  </a:lnTo>
                  <a:lnTo>
                    <a:pt x="247" y="130"/>
                  </a:lnTo>
                  <a:lnTo>
                    <a:pt x="254" y="121"/>
                  </a:lnTo>
                  <a:lnTo>
                    <a:pt x="256" y="118"/>
                  </a:lnTo>
                  <a:lnTo>
                    <a:pt x="260" y="116"/>
                  </a:lnTo>
                  <a:lnTo>
                    <a:pt x="269" y="102"/>
                  </a:lnTo>
                  <a:lnTo>
                    <a:pt x="274" y="103"/>
                  </a:lnTo>
                  <a:lnTo>
                    <a:pt x="287" y="83"/>
                  </a:lnTo>
                  <a:lnTo>
                    <a:pt x="300" y="89"/>
                  </a:lnTo>
                  <a:lnTo>
                    <a:pt x="303" y="89"/>
                  </a:lnTo>
                  <a:lnTo>
                    <a:pt x="314" y="89"/>
                  </a:lnTo>
                  <a:lnTo>
                    <a:pt x="316" y="89"/>
                  </a:lnTo>
                  <a:lnTo>
                    <a:pt x="322" y="78"/>
                  </a:lnTo>
                  <a:lnTo>
                    <a:pt x="322" y="76"/>
                  </a:lnTo>
                  <a:lnTo>
                    <a:pt x="325" y="74"/>
                  </a:lnTo>
                  <a:lnTo>
                    <a:pt x="330" y="74"/>
                  </a:lnTo>
                  <a:lnTo>
                    <a:pt x="340" y="66"/>
                  </a:lnTo>
                  <a:lnTo>
                    <a:pt x="350" y="71"/>
                  </a:lnTo>
                  <a:lnTo>
                    <a:pt x="352" y="73"/>
                  </a:lnTo>
                  <a:lnTo>
                    <a:pt x="362" y="69"/>
                  </a:lnTo>
                  <a:lnTo>
                    <a:pt x="369" y="81"/>
                  </a:lnTo>
                  <a:lnTo>
                    <a:pt x="376" y="88"/>
                  </a:lnTo>
                  <a:lnTo>
                    <a:pt x="379" y="96"/>
                  </a:lnTo>
                  <a:lnTo>
                    <a:pt x="382" y="98"/>
                  </a:lnTo>
                  <a:lnTo>
                    <a:pt x="379" y="102"/>
                  </a:lnTo>
                  <a:lnTo>
                    <a:pt x="379" y="106"/>
                  </a:lnTo>
                  <a:lnTo>
                    <a:pt x="376" y="120"/>
                  </a:lnTo>
                  <a:lnTo>
                    <a:pt x="359" y="112"/>
                  </a:lnTo>
                  <a:lnTo>
                    <a:pt x="359" y="110"/>
                  </a:lnTo>
                  <a:lnTo>
                    <a:pt x="357" y="109"/>
                  </a:lnTo>
                  <a:lnTo>
                    <a:pt x="348" y="103"/>
                  </a:lnTo>
                  <a:lnTo>
                    <a:pt x="346" y="102"/>
                  </a:lnTo>
                  <a:lnTo>
                    <a:pt x="339" y="99"/>
                  </a:lnTo>
                  <a:lnTo>
                    <a:pt x="336" y="96"/>
                  </a:lnTo>
                  <a:lnTo>
                    <a:pt x="333" y="95"/>
                  </a:lnTo>
                  <a:lnTo>
                    <a:pt x="328" y="92"/>
                  </a:lnTo>
                  <a:lnTo>
                    <a:pt x="329" y="110"/>
                  </a:lnTo>
                  <a:lnTo>
                    <a:pt x="326" y="131"/>
                  </a:lnTo>
                  <a:lnTo>
                    <a:pt x="322" y="135"/>
                  </a:lnTo>
                  <a:lnTo>
                    <a:pt x="319" y="139"/>
                  </a:lnTo>
                  <a:lnTo>
                    <a:pt x="319" y="146"/>
                  </a:lnTo>
                  <a:lnTo>
                    <a:pt x="305" y="159"/>
                  </a:lnTo>
                  <a:lnTo>
                    <a:pt x="300" y="177"/>
                  </a:lnTo>
                  <a:lnTo>
                    <a:pt x="287" y="168"/>
                  </a:lnTo>
                  <a:lnTo>
                    <a:pt x="287" y="170"/>
                  </a:lnTo>
                  <a:lnTo>
                    <a:pt x="283" y="179"/>
                  </a:lnTo>
                  <a:lnTo>
                    <a:pt x="276" y="208"/>
                  </a:lnTo>
                  <a:lnTo>
                    <a:pt x="276" y="210"/>
                  </a:lnTo>
                  <a:lnTo>
                    <a:pt x="276" y="213"/>
                  </a:lnTo>
                  <a:lnTo>
                    <a:pt x="274" y="215"/>
                  </a:lnTo>
                  <a:lnTo>
                    <a:pt x="269" y="221"/>
                  </a:lnTo>
                  <a:lnTo>
                    <a:pt x="256" y="218"/>
                  </a:lnTo>
                  <a:lnTo>
                    <a:pt x="246" y="208"/>
                  </a:lnTo>
                  <a:lnTo>
                    <a:pt x="239" y="206"/>
                  </a:lnTo>
                  <a:lnTo>
                    <a:pt x="236" y="232"/>
                  </a:lnTo>
                  <a:lnTo>
                    <a:pt x="235" y="233"/>
                  </a:lnTo>
                  <a:lnTo>
                    <a:pt x="233" y="243"/>
                  </a:lnTo>
                  <a:lnTo>
                    <a:pt x="228" y="250"/>
                  </a:lnTo>
                  <a:lnTo>
                    <a:pt x="224" y="261"/>
                  </a:lnTo>
                  <a:lnTo>
                    <a:pt x="224" y="267"/>
                  </a:lnTo>
                  <a:lnTo>
                    <a:pt x="221" y="275"/>
                  </a:lnTo>
                  <a:lnTo>
                    <a:pt x="221" y="276"/>
                  </a:lnTo>
                  <a:lnTo>
                    <a:pt x="217" y="280"/>
                  </a:lnTo>
                  <a:lnTo>
                    <a:pt x="210" y="290"/>
                  </a:lnTo>
                  <a:lnTo>
                    <a:pt x="207" y="302"/>
                  </a:lnTo>
                  <a:lnTo>
                    <a:pt x="202" y="312"/>
                  </a:lnTo>
                  <a:lnTo>
                    <a:pt x="204" y="315"/>
                  </a:lnTo>
                  <a:lnTo>
                    <a:pt x="207" y="316"/>
                  </a:lnTo>
                  <a:lnTo>
                    <a:pt x="210" y="319"/>
                  </a:lnTo>
                  <a:lnTo>
                    <a:pt x="208" y="322"/>
                  </a:lnTo>
                  <a:lnTo>
                    <a:pt x="204" y="333"/>
                  </a:lnTo>
                  <a:lnTo>
                    <a:pt x="193" y="344"/>
                  </a:lnTo>
                  <a:lnTo>
                    <a:pt x="191" y="340"/>
                  </a:lnTo>
                  <a:lnTo>
                    <a:pt x="168" y="354"/>
                  </a:lnTo>
                  <a:lnTo>
                    <a:pt x="160" y="350"/>
                  </a:lnTo>
                  <a:lnTo>
                    <a:pt x="160" y="354"/>
                  </a:lnTo>
                  <a:lnTo>
                    <a:pt x="163" y="358"/>
                  </a:lnTo>
                  <a:lnTo>
                    <a:pt x="153" y="365"/>
                  </a:lnTo>
                  <a:lnTo>
                    <a:pt x="152" y="363"/>
                  </a:lnTo>
                  <a:lnTo>
                    <a:pt x="141" y="369"/>
                  </a:lnTo>
                  <a:lnTo>
                    <a:pt x="134" y="376"/>
                  </a:lnTo>
                  <a:lnTo>
                    <a:pt x="131" y="373"/>
                  </a:lnTo>
                  <a:lnTo>
                    <a:pt x="124" y="369"/>
                  </a:lnTo>
                  <a:lnTo>
                    <a:pt x="120" y="366"/>
                  </a:lnTo>
                  <a:lnTo>
                    <a:pt x="114" y="373"/>
                  </a:lnTo>
                  <a:lnTo>
                    <a:pt x="96" y="386"/>
                  </a:lnTo>
                  <a:lnTo>
                    <a:pt x="91" y="381"/>
                  </a:lnTo>
                  <a:lnTo>
                    <a:pt x="71" y="369"/>
                  </a:lnTo>
                  <a:lnTo>
                    <a:pt x="67" y="356"/>
                  </a:lnTo>
                  <a:lnTo>
                    <a:pt x="70" y="354"/>
                  </a:lnTo>
                  <a:lnTo>
                    <a:pt x="66" y="352"/>
                  </a:lnTo>
                  <a:lnTo>
                    <a:pt x="52" y="352"/>
                  </a:lnTo>
                  <a:lnTo>
                    <a:pt x="52" y="350"/>
                  </a:lnTo>
                  <a:lnTo>
                    <a:pt x="31" y="336"/>
                  </a:lnTo>
                  <a:lnTo>
                    <a:pt x="33" y="334"/>
                  </a:lnTo>
                  <a:lnTo>
                    <a:pt x="27" y="329"/>
                  </a:lnTo>
                  <a:lnTo>
                    <a:pt x="23" y="323"/>
                  </a:lnTo>
                  <a:lnTo>
                    <a:pt x="23" y="322"/>
                  </a:lnTo>
                  <a:lnTo>
                    <a:pt x="15" y="316"/>
                  </a:lnTo>
                  <a:lnTo>
                    <a:pt x="15" y="315"/>
                  </a:lnTo>
                  <a:lnTo>
                    <a:pt x="15" y="309"/>
                  </a:lnTo>
                  <a:lnTo>
                    <a:pt x="1" y="297"/>
                  </a:lnTo>
                  <a:lnTo>
                    <a:pt x="1" y="283"/>
                  </a:lnTo>
                  <a:lnTo>
                    <a:pt x="2" y="283"/>
                  </a:lnTo>
                  <a:lnTo>
                    <a:pt x="0" y="271"/>
                  </a:lnTo>
                  <a:lnTo>
                    <a:pt x="0" y="265"/>
                  </a:lnTo>
                  <a:lnTo>
                    <a:pt x="8" y="265"/>
                  </a:lnTo>
                  <a:lnTo>
                    <a:pt x="16" y="261"/>
                  </a:lnTo>
                  <a:lnTo>
                    <a:pt x="22" y="253"/>
                  </a:lnTo>
                  <a:lnTo>
                    <a:pt x="22" y="243"/>
                  </a:lnTo>
                  <a:lnTo>
                    <a:pt x="24" y="242"/>
                  </a:lnTo>
                  <a:lnTo>
                    <a:pt x="27" y="242"/>
                  </a:lnTo>
                  <a:lnTo>
                    <a:pt x="31" y="237"/>
                  </a:lnTo>
                  <a:lnTo>
                    <a:pt x="26" y="225"/>
                  </a:lnTo>
                  <a:lnTo>
                    <a:pt x="31" y="200"/>
                  </a:lnTo>
                  <a:lnTo>
                    <a:pt x="34" y="196"/>
                  </a:lnTo>
                  <a:lnTo>
                    <a:pt x="38" y="192"/>
                  </a:lnTo>
                  <a:lnTo>
                    <a:pt x="48" y="207"/>
                  </a:lnTo>
                  <a:lnTo>
                    <a:pt x="49" y="206"/>
                  </a:lnTo>
                  <a:lnTo>
                    <a:pt x="55" y="199"/>
                  </a:lnTo>
                  <a:lnTo>
                    <a:pt x="58" y="182"/>
                  </a:lnTo>
                  <a:lnTo>
                    <a:pt x="58" y="178"/>
                  </a:lnTo>
                  <a:lnTo>
                    <a:pt x="56" y="175"/>
                  </a:lnTo>
                  <a:lnTo>
                    <a:pt x="55" y="172"/>
                  </a:lnTo>
                  <a:lnTo>
                    <a:pt x="58" y="168"/>
                  </a:lnTo>
                  <a:lnTo>
                    <a:pt x="59" y="164"/>
                  </a:lnTo>
                  <a:lnTo>
                    <a:pt x="69" y="160"/>
                  </a:lnTo>
                  <a:lnTo>
                    <a:pt x="73" y="149"/>
                  </a:lnTo>
                  <a:lnTo>
                    <a:pt x="84" y="150"/>
                  </a:lnTo>
                </a:path>
              </a:pathLst>
            </a:custGeom>
            <a:noFill/>
            <a:ln w="6350">
              <a:solidFill>
                <a:schemeClr val="tx1"/>
              </a:solidFill>
              <a:round/>
              <a:headEnd/>
              <a:tailEnd/>
            </a:ln>
          </p:spPr>
          <p:txBody>
            <a:bodyPr/>
            <a:lstStyle/>
            <a:p>
              <a:endParaRPr lang="en-US"/>
            </a:p>
          </p:txBody>
        </p:sp>
        <p:sp>
          <p:nvSpPr>
            <p:cNvPr id="88092" name="Freeform 240"/>
            <p:cNvSpPr>
              <a:spLocks/>
            </p:cNvSpPr>
            <p:nvPr/>
          </p:nvSpPr>
          <p:spPr bwMode="auto">
            <a:xfrm>
              <a:off x="2301875" y="3186113"/>
              <a:ext cx="647700" cy="749300"/>
            </a:xfrm>
            <a:custGeom>
              <a:avLst/>
              <a:gdLst>
                <a:gd name="T0" fmla="*/ 2147483647 w 470"/>
                <a:gd name="T1" fmla="*/ 2147483647 h 599"/>
                <a:gd name="T2" fmla="*/ 2147483647 w 470"/>
                <a:gd name="T3" fmla="*/ 2147483647 h 599"/>
                <a:gd name="T4" fmla="*/ 0 w 470"/>
                <a:gd name="T5" fmla="*/ 2147483647 h 599"/>
                <a:gd name="T6" fmla="*/ 2147483647 w 470"/>
                <a:gd name="T7" fmla="*/ 2147483647 h 599"/>
                <a:gd name="T8" fmla="*/ 2147483647 w 470"/>
                <a:gd name="T9" fmla="*/ 2147483647 h 599"/>
                <a:gd name="T10" fmla="*/ 2147483647 w 470"/>
                <a:gd name="T11" fmla="*/ 2147483647 h 599"/>
                <a:gd name="T12" fmla="*/ 2147483647 w 470"/>
                <a:gd name="T13" fmla="*/ 2147483647 h 599"/>
                <a:gd name="T14" fmla="*/ 2147483647 w 470"/>
                <a:gd name="T15" fmla="*/ 2147483647 h 599"/>
                <a:gd name="T16" fmla="*/ 2147483647 w 470"/>
                <a:gd name="T17" fmla="*/ 2147483647 h 599"/>
                <a:gd name="T18" fmla="*/ 2147483647 w 470"/>
                <a:gd name="T19" fmla="*/ 2147483647 h 599"/>
                <a:gd name="T20" fmla="*/ 2147483647 w 470"/>
                <a:gd name="T21" fmla="*/ 2147483647 h 599"/>
                <a:gd name="T22" fmla="*/ 2147483647 w 470"/>
                <a:gd name="T23" fmla="*/ 2147483647 h 599"/>
                <a:gd name="T24" fmla="*/ 2147483647 w 470"/>
                <a:gd name="T25" fmla="*/ 2147483647 h 599"/>
                <a:gd name="T26" fmla="*/ 2147483647 w 470"/>
                <a:gd name="T27" fmla="*/ 2147483647 h 599"/>
                <a:gd name="T28" fmla="*/ 2147483647 w 470"/>
                <a:gd name="T29" fmla="*/ 2147483647 h 599"/>
                <a:gd name="T30" fmla="*/ 2147483647 w 470"/>
                <a:gd name="T31" fmla="*/ 2147483647 h 599"/>
                <a:gd name="T32" fmla="*/ 2147483647 w 470"/>
                <a:gd name="T33" fmla="*/ 2147483647 h 599"/>
                <a:gd name="T34" fmla="*/ 2147483647 w 470"/>
                <a:gd name="T35" fmla="*/ 2147483647 h 599"/>
                <a:gd name="T36" fmla="*/ 2147483647 w 470"/>
                <a:gd name="T37" fmla="*/ 2147483647 h 599"/>
                <a:gd name="T38" fmla="*/ 2147483647 w 470"/>
                <a:gd name="T39" fmla="*/ 2147483647 h 599"/>
                <a:gd name="T40" fmla="*/ 2147483647 w 470"/>
                <a:gd name="T41" fmla="*/ 2147483647 h 599"/>
                <a:gd name="T42" fmla="*/ 2147483647 w 470"/>
                <a:gd name="T43" fmla="*/ 2147483647 h 599"/>
                <a:gd name="T44" fmla="*/ 2147483647 w 470"/>
                <a:gd name="T45" fmla="*/ 2147483647 h 599"/>
                <a:gd name="T46" fmla="*/ 2147483647 w 470"/>
                <a:gd name="T47" fmla="*/ 2147483647 h 599"/>
                <a:gd name="T48" fmla="*/ 2147483647 w 470"/>
                <a:gd name="T49" fmla="*/ 2147483647 h 599"/>
                <a:gd name="T50" fmla="*/ 2147483647 w 470"/>
                <a:gd name="T51" fmla="*/ 2147483647 h 599"/>
                <a:gd name="T52" fmla="*/ 2147483647 w 470"/>
                <a:gd name="T53" fmla="*/ 2147483647 h 599"/>
                <a:gd name="T54" fmla="*/ 2147483647 w 470"/>
                <a:gd name="T55" fmla="*/ 2147483647 h 599"/>
                <a:gd name="T56" fmla="*/ 2147483647 w 470"/>
                <a:gd name="T57" fmla="*/ 2147483647 h 599"/>
                <a:gd name="T58" fmla="*/ 2147483647 w 470"/>
                <a:gd name="T59" fmla="*/ 2147483647 h 599"/>
                <a:gd name="T60" fmla="*/ 2147483647 w 470"/>
                <a:gd name="T61" fmla="*/ 2147483647 h 599"/>
                <a:gd name="T62" fmla="*/ 2147483647 w 470"/>
                <a:gd name="T63" fmla="*/ 2147483647 h 599"/>
                <a:gd name="T64" fmla="*/ 2147483647 w 470"/>
                <a:gd name="T65" fmla="*/ 2147483647 h 599"/>
                <a:gd name="T66" fmla="*/ 2147483647 w 470"/>
                <a:gd name="T67" fmla="*/ 2147483647 h 599"/>
                <a:gd name="T68" fmla="*/ 2147483647 w 470"/>
                <a:gd name="T69" fmla="*/ 2147483647 h 599"/>
                <a:gd name="T70" fmla="*/ 2147483647 w 470"/>
                <a:gd name="T71" fmla="*/ 2147483647 h 599"/>
                <a:gd name="T72" fmla="*/ 2147483647 w 470"/>
                <a:gd name="T73" fmla="*/ 2147483647 h 599"/>
                <a:gd name="T74" fmla="*/ 2147483647 w 470"/>
                <a:gd name="T75" fmla="*/ 2147483647 h 599"/>
                <a:gd name="T76" fmla="*/ 2147483647 w 470"/>
                <a:gd name="T77" fmla="*/ 2147483647 h 599"/>
                <a:gd name="T78" fmla="*/ 2147483647 w 470"/>
                <a:gd name="T79" fmla="*/ 2147483647 h 599"/>
                <a:gd name="T80" fmla="*/ 2147483647 w 470"/>
                <a:gd name="T81" fmla="*/ 2147483647 h 599"/>
                <a:gd name="T82" fmla="*/ 2147483647 w 470"/>
                <a:gd name="T83" fmla="*/ 2147483647 h 599"/>
                <a:gd name="T84" fmla="*/ 2147483647 w 470"/>
                <a:gd name="T85" fmla="*/ 2147483647 h 599"/>
                <a:gd name="T86" fmla="*/ 2147483647 w 470"/>
                <a:gd name="T87" fmla="*/ 2147483647 h 599"/>
                <a:gd name="T88" fmla="*/ 2147483647 w 470"/>
                <a:gd name="T89" fmla="*/ 2147483647 h 599"/>
                <a:gd name="T90" fmla="*/ 2147483647 w 470"/>
                <a:gd name="T91" fmla="*/ 2147483647 h 599"/>
                <a:gd name="T92" fmla="*/ 2147483647 w 470"/>
                <a:gd name="T93" fmla="*/ 2147483647 h 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0"/>
                <a:gd name="T142" fmla="*/ 0 h 599"/>
                <a:gd name="T143" fmla="*/ 470 w 470"/>
                <a:gd name="T144" fmla="*/ 599 h 5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0" h="599">
                  <a:moveTo>
                    <a:pt x="19" y="415"/>
                  </a:moveTo>
                  <a:lnTo>
                    <a:pt x="12" y="457"/>
                  </a:lnTo>
                  <a:lnTo>
                    <a:pt x="12" y="458"/>
                  </a:lnTo>
                  <a:lnTo>
                    <a:pt x="9" y="475"/>
                  </a:lnTo>
                  <a:lnTo>
                    <a:pt x="6" y="493"/>
                  </a:lnTo>
                  <a:lnTo>
                    <a:pt x="0" y="529"/>
                  </a:lnTo>
                  <a:lnTo>
                    <a:pt x="0" y="540"/>
                  </a:lnTo>
                  <a:lnTo>
                    <a:pt x="26" y="545"/>
                  </a:lnTo>
                  <a:lnTo>
                    <a:pt x="55" y="549"/>
                  </a:lnTo>
                  <a:lnTo>
                    <a:pt x="95" y="556"/>
                  </a:lnTo>
                  <a:lnTo>
                    <a:pt x="98" y="556"/>
                  </a:lnTo>
                  <a:lnTo>
                    <a:pt x="109" y="557"/>
                  </a:lnTo>
                  <a:lnTo>
                    <a:pt x="125" y="560"/>
                  </a:lnTo>
                  <a:lnTo>
                    <a:pt x="192" y="568"/>
                  </a:lnTo>
                  <a:lnTo>
                    <a:pt x="214" y="572"/>
                  </a:lnTo>
                  <a:lnTo>
                    <a:pt x="221" y="572"/>
                  </a:lnTo>
                  <a:lnTo>
                    <a:pt x="235" y="574"/>
                  </a:lnTo>
                  <a:lnTo>
                    <a:pt x="257" y="577"/>
                  </a:lnTo>
                  <a:lnTo>
                    <a:pt x="278" y="579"/>
                  </a:lnTo>
                  <a:lnTo>
                    <a:pt x="300" y="582"/>
                  </a:lnTo>
                  <a:lnTo>
                    <a:pt x="301" y="584"/>
                  </a:lnTo>
                  <a:lnTo>
                    <a:pt x="340" y="588"/>
                  </a:lnTo>
                  <a:lnTo>
                    <a:pt x="372" y="592"/>
                  </a:lnTo>
                  <a:lnTo>
                    <a:pt x="383" y="593"/>
                  </a:lnTo>
                  <a:lnTo>
                    <a:pt x="421" y="598"/>
                  </a:lnTo>
                  <a:lnTo>
                    <a:pt x="427" y="545"/>
                  </a:lnTo>
                  <a:lnTo>
                    <a:pt x="428" y="543"/>
                  </a:lnTo>
                  <a:lnTo>
                    <a:pt x="430" y="515"/>
                  </a:lnTo>
                  <a:lnTo>
                    <a:pt x="433" y="500"/>
                  </a:lnTo>
                  <a:lnTo>
                    <a:pt x="433" y="488"/>
                  </a:lnTo>
                  <a:lnTo>
                    <a:pt x="435" y="471"/>
                  </a:lnTo>
                  <a:lnTo>
                    <a:pt x="435" y="470"/>
                  </a:lnTo>
                  <a:lnTo>
                    <a:pt x="435" y="458"/>
                  </a:lnTo>
                  <a:lnTo>
                    <a:pt x="438" y="433"/>
                  </a:lnTo>
                  <a:lnTo>
                    <a:pt x="441" y="406"/>
                  </a:lnTo>
                  <a:lnTo>
                    <a:pt x="445" y="379"/>
                  </a:lnTo>
                  <a:lnTo>
                    <a:pt x="449" y="339"/>
                  </a:lnTo>
                  <a:lnTo>
                    <a:pt x="451" y="325"/>
                  </a:lnTo>
                  <a:lnTo>
                    <a:pt x="452" y="311"/>
                  </a:lnTo>
                  <a:lnTo>
                    <a:pt x="452" y="307"/>
                  </a:lnTo>
                  <a:lnTo>
                    <a:pt x="455" y="283"/>
                  </a:lnTo>
                  <a:lnTo>
                    <a:pt x="456" y="271"/>
                  </a:lnTo>
                  <a:lnTo>
                    <a:pt x="459" y="246"/>
                  </a:lnTo>
                  <a:lnTo>
                    <a:pt x="462" y="222"/>
                  </a:lnTo>
                  <a:lnTo>
                    <a:pt x="464" y="201"/>
                  </a:lnTo>
                  <a:lnTo>
                    <a:pt x="464" y="200"/>
                  </a:lnTo>
                  <a:lnTo>
                    <a:pt x="466" y="189"/>
                  </a:lnTo>
                  <a:lnTo>
                    <a:pt x="467" y="175"/>
                  </a:lnTo>
                  <a:lnTo>
                    <a:pt x="469" y="161"/>
                  </a:lnTo>
                  <a:lnTo>
                    <a:pt x="433" y="157"/>
                  </a:lnTo>
                  <a:lnTo>
                    <a:pt x="430" y="157"/>
                  </a:lnTo>
                  <a:lnTo>
                    <a:pt x="392" y="152"/>
                  </a:lnTo>
                  <a:lnTo>
                    <a:pt x="388" y="152"/>
                  </a:lnTo>
                  <a:lnTo>
                    <a:pt x="370" y="151"/>
                  </a:lnTo>
                  <a:lnTo>
                    <a:pt x="308" y="143"/>
                  </a:lnTo>
                  <a:lnTo>
                    <a:pt x="311" y="115"/>
                  </a:lnTo>
                  <a:lnTo>
                    <a:pt x="314" y="94"/>
                  </a:lnTo>
                  <a:lnTo>
                    <a:pt x="315" y="87"/>
                  </a:lnTo>
                  <a:lnTo>
                    <a:pt x="316" y="79"/>
                  </a:lnTo>
                  <a:lnTo>
                    <a:pt x="318" y="61"/>
                  </a:lnTo>
                  <a:lnTo>
                    <a:pt x="320" y="52"/>
                  </a:lnTo>
                  <a:lnTo>
                    <a:pt x="322" y="33"/>
                  </a:lnTo>
                  <a:lnTo>
                    <a:pt x="291" y="30"/>
                  </a:lnTo>
                  <a:lnTo>
                    <a:pt x="290" y="30"/>
                  </a:lnTo>
                  <a:lnTo>
                    <a:pt x="284" y="29"/>
                  </a:lnTo>
                  <a:lnTo>
                    <a:pt x="267" y="26"/>
                  </a:lnTo>
                  <a:lnTo>
                    <a:pt x="247" y="23"/>
                  </a:lnTo>
                  <a:lnTo>
                    <a:pt x="237" y="23"/>
                  </a:lnTo>
                  <a:lnTo>
                    <a:pt x="233" y="22"/>
                  </a:lnTo>
                  <a:lnTo>
                    <a:pt x="232" y="22"/>
                  </a:lnTo>
                  <a:lnTo>
                    <a:pt x="232" y="20"/>
                  </a:lnTo>
                  <a:lnTo>
                    <a:pt x="168" y="12"/>
                  </a:lnTo>
                  <a:lnTo>
                    <a:pt x="148" y="9"/>
                  </a:lnTo>
                  <a:lnTo>
                    <a:pt x="109" y="5"/>
                  </a:lnTo>
                  <a:lnTo>
                    <a:pt x="85" y="0"/>
                  </a:lnTo>
                  <a:lnTo>
                    <a:pt x="84" y="12"/>
                  </a:lnTo>
                  <a:lnTo>
                    <a:pt x="74" y="72"/>
                  </a:lnTo>
                  <a:lnTo>
                    <a:pt x="69" y="108"/>
                  </a:lnTo>
                  <a:lnTo>
                    <a:pt x="62" y="148"/>
                  </a:lnTo>
                  <a:lnTo>
                    <a:pt x="56" y="178"/>
                  </a:lnTo>
                  <a:lnTo>
                    <a:pt x="52" y="203"/>
                  </a:lnTo>
                  <a:lnTo>
                    <a:pt x="51" y="215"/>
                  </a:lnTo>
                  <a:lnTo>
                    <a:pt x="49" y="225"/>
                  </a:lnTo>
                  <a:lnTo>
                    <a:pt x="47" y="241"/>
                  </a:lnTo>
                  <a:lnTo>
                    <a:pt x="42" y="265"/>
                  </a:lnTo>
                  <a:lnTo>
                    <a:pt x="42" y="269"/>
                  </a:lnTo>
                  <a:lnTo>
                    <a:pt x="30" y="339"/>
                  </a:lnTo>
                  <a:lnTo>
                    <a:pt x="29" y="358"/>
                  </a:lnTo>
                  <a:lnTo>
                    <a:pt x="27" y="364"/>
                  </a:lnTo>
                  <a:lnTo>
                    <a:pt x="26" y="369"/>
                  </a:lnTo>
                  <a:lnTo>
                    <a:pt x="24" y="378"/>
                  </a:lnTo>
                  <a:lnTo>
                    <a:pt x="20" y="400"/>
                  </a:lnTo>
                  <a:lnTo>
                    <a:pt x="19" y="415"/>
                  </a:lnTo>
                </a:path>
              </a:pathLst>
            </a:custGeom>
            <a:solidFill>
              <a:schemeClr val="accent2"/>
            </a:solidFill>
            <a:ln w="6350">
              <a:solidFill>
                <a:schemeClr val="tx1"/>
              </a:solidFill>
              <a:round/>
              <a:headEnd/>
              <a:tailEnd/>
            </a:ln>
          </p:spPr>
          <p:txBody>
            <a:bodyPr/>
            <a:lstStyle/>
            <a:p>
              <a:endParaRPr lang="en-US"/>
            </a:p>
          </p:txBody>
        </p:sp>
        <p:sp>
          <p:nvSpPr>
            <p:cNvPr id="88093" name="Freeform 241"/>
            <p:cNvSpPr>
              <a:spLocks/>
            </p:cNvSpPr>
            <p:nvPr/>
          </p:nvSpPr>
          <p:spPr bwMode="auto">
            <a:xfrm>
              <a:off x="1497013" y="2105025"/>
              <a:ext cx="788987" cy="506413"/>
            </a:xfrm>
            <a:custGeom>
              <a:avLst/>
              <a:gdLst>
                <a:gd name="T0" fmla="*/ 2147483647 w 574"/>
                <a:gd name="T1" fmla="*/ 2147483647 h 407"/>
                <a:gd name="T2" fmla="*/ 2147483647 w 574"/>
                <a:gd name="T3" fmla="*/ 2147483647 h 407"/>
                <a:gd name="T4" fmla="*/ 2147483647 w 574"/>
                <a:gd name="T5" fmla="*/ 2147483647 h 407"/>
                <a:gd name="T6" fmla="*/ 2147483647 w 574"/>
                <a:gd name="T7" fmla="*/ 2147483647 h 407"/>
                <a:gd name="T8" fmla="*/ 2147483647 w 574"/>
                <a:gd name="T9" fmla="*/ 2147483647 h 407"/>
                <a:gd name="T10" fmla="*/ 2147483647 w 574"/>
                <a:gd name="T11" fmla="*/ 2147483647 h 407"/>
                <a:gd name="T12" fmla="*/ 2147483647 w 574"/>
                <a:gd name="T13" fmla="*/ 2147483647 h 407"/>
                <a:gd name="T14" fmla="*/ 2147483647 w 574"/>
                <a:gd name="T15" fmla="*/ 2147483647 h 407"/>
                <a:gd name="T16" fmla="*/ 2147483647 w 574"/>
                <a:gd name="T17" fmla="*/ 2147483647 h 407"/>
                <a:gd name="T18" fmla="*/ 2147483647 w 574"/>
                <a:gd name="T19" fmla="*/ 2147483647 h 407"/>
                <a:gd name="T20" fmla="*/ 2147483647 w 574"/>
                <a:gd name="T21" fmla="*/ 2147483647 h 407"/>
                <a:gd name="T22" fmla="*/ 2147483647 w 574"/>
                <a:gd name="T23" fmla="*/ 2147483647 h 407"/>
                <a:gd name="T24" fmla="*/ 2147483647 w 574"/>
                <a:gd name="T25" fmla="*/ 2147483647 h 407"/>
                <a:gd name="T26" fmla="*/ 2147483647 w 574"/>
                <a:gd name="T27" fmla="*/ 2147483647 h 407"/>
                <a:gd name="T28" fmla="*/ 2147483647 w 574"/>
                <a:gd name="T29" fmla="*/ 2147483647 h 407"/>
                <a:gd name="T30" fmla="*/ 2147483647 w 574"/>
                <a:gd name="T31" fmla="*/ 2147483647 h 407"/>
                <a:gd name="T32" fmla="*/ 2147483647 w 574"/>
                <a:gd name="T33" fmla="*/ 2147483647 h 407"/>
                <a:gd name="T34" fmla="*/ 2147483647 w 574"/>
                <a:gd name="T35" fmla="*/ 2147483647 h 407"/>
                <a:gd name="T36" fmla="*/ 2147483647 w 574"/>
                <a:gd name="T37" fmla="*/ 2147483647 h 407"/>
                <a:gd name="T38" fmla="*/ 2147483647 w 574"/>
                <a:gd name="T39" fmla="*/ 2147483647 h 407"/>
                <a:gd name="T40" fmla="*/ 0 w 574"/>
                <a:gd name="T41" fmla="*/ 2147483647 h 407"/>
                <a:gd name="T42" fmla="*/ 2147483647 w 574"/>
                <a:gd name="T43" fmla="*/ 2147483647 h 407"/>
                <a:gd name="T44" fmla="*/ 2147483647 w 574"/>
                <a:gd name="T45" fmla="*/ 2147483647 h 407"/>
                <a:gd name="T46" fmla="*/ 2147483647 w 574"/>
                <a:gd name="T47" fmla="*/ 2147483647 h 407"/>
                <a:gd name="T48" fmla="*/ 2147483647 w 574"/>
                <a:gd name="T49" fmla="*/ 2147483647 h 407"/>
                <a:gd name="T50" fmla="*/ 2147483647 w 574"/>
                <a:gd name="T51" fmla="*/ 2147483647 h 407"/>
                <a:gd name="T52" fmla="*/ 2147483647 w 574"/>
                <a:gd name="T53" fmla="*/ 2147483647 h 407"/>
                <a:gd name="T54" fmla="*/ 2147483647 w 574"/>
                <a:gd name="T55" fmla="*/ 2147483647 h 407"/>
                <a:gd name="T56" fmla="*/ 2147483647 w 574"/>
                <a:gd name="T57" fmla="*/ 2147483647 h 407"/>
                <a:gd name="T58" fmla="*/ 2147483647 w 574"/>
                <a:gd name="T59" fmla="*/ 2147483647 h 407"/>
                <a:gd name="T60" fmla="*/ 2147483647 w 574"/>
                <a:gd name="T61" fmla="*/ 2147483647 h 407"/>
                <a:gd name="T62" fmla="*/ 2147483647 w 574"/>
                <a:gd name="T63" fmla="*/ 2147483647 h 407"/>
                <a:gd name="T64" fmla="*/ 2147483647 w 574"/>
                <a:gd name="T65" fmla="*/ 2147483647 h 407"/>
                <a:gd name="T66" fmla="*/ 2147483647 w 574"/>
                <a:gd name="T67" fmla="*/ 2147483647 h 407"/>
                <a:gd name="T68" fmla="*/ 2147483647 w 574"/>
                <a:gd name="T69" fmla="*/ 2147483647 h 407"/>
                <a:gd name="T70" fmla="*/ 2147483647 w 574"/>
                <a:gd name="T71" fmla="*/ 2147483647 h 407"/>
                <a:gd name="T72" fmla="*/ 2147483647 w 574"/>
                <a:gd name="T73" fmla="*/ 2147483647 h 407"/>
                <a:gd name="T74" fmla="*/ 2147483647 w 574"/>
                <a:gd name="T75" fmla="*/ 2147483647 h 407"/>
                <a:gd name="T76" fmla="*/ 2147483647 w 574"/>
                <a:gd name="T77" fmla="*/ 2147483647 h 407"/>
                <a:gd name="T78" fmla="*/ 2147483647 w 574"/>
                <a:gd name="T79" fmla="*/ 2147483647 h 407"/>
                <a:gd name="T80" fmla="*/ 2147483647 w 574"/>
                <a:gd name="T81" fmla="*/ 2147483647 h 407"/>
                <a:gd name="T82" fmla="*/ 2147483647 w 574"/>
                <a:gd name="T83" fmla="*/ 2147483647 h 407"/>
                <a:gd name="T84" fmla="*/ 2147483647 w 574"/>
                <a:gd name="T85" fmla="*/ 2147483647 h 407"/>
                <a:gd name="T86" fmla="*/ 2147483647 w 574"/>
                <a:gd name="T87" fmla="*/ 2147483647 h 407"/>
                <a:gd name="T88" fmla="*/ 2147483647 w 574"/>
                <a:gd name="T89" fmla="*/ 2147483647 h 407"/>
                <a:gd name="T90" fmla="*/ 2147483647 w 574"/>
                <a:gd name="T91" fmla="*/ 2147483647 h 407"/>
                <a:gd name="T92" fmla="*/ 2147483647 w 574"/>
                <a:gd name="T93" fmla="*/ 2147483647 h 407"/>
                <a:gd name="T94" fmla="*/ 2147483647 w 574"/>
                <a:gd name="T95" fmla="*/ 2147483647 h 407"/>
                <a:gd name="T96" fmla="*/ 2147483647 w 574"/>
                <a:gd name="T97" fmla="*/ 2147483647 h 407"/>
                <a:gd name="T98" fmla="*/ 2147483647 w 574"/>
                <a:gd name="T99" fmla="*/ 2147483647 h 407"/>
                <a:gd name="T100" fmla="*/ 2147483647 w 574"/>
                <a:gd name="T101" fmla="*/ 2147483647 h 407"/>
                <a:gd name="T102" fmla="*/ 2147483647 w 574"/>
                <a:gd name="T103" fmla="*/ 2147483647 h 407"/>
                <a:gd name="T104" fmla="*/ 2147483647 w 574"/>
                <a:gd name="T105" fmla="*/ 0 h 407"/>
                <a:gd name="T106" fmla="*/ 2147483647 w 574"/>
                <a:gd name="T107" fmla="*/ 2147483647 h 407"/>
                <a:gd name="T108" fmla="*/ 2147483647 w 574"/>
                <a:gd name="T109" fmla="*/ 2147483647 h 407"/>
                <a:gd name="T110" fmla="*/ 2147483647 w 574"/>
                <a:gd name="T111" fmla="*/ 2147483647 h 407"/>
                <a:gd name="T112" fmla="*/ 2147483647 w 574"/>
                <a:gd name="T113" fmla="*/ 2147483647 h 407"/>
                <a:gd name="T114" fmla="*/ 2147483647 w 574"/>
                <a:gd name="T115" fmla="*/ 2147483647 h 407"/>
                <a:gd name="T116" fmla="*/ 2147483647 w 574"/>
                <a:gd name="T117" fmla="*/ 2147483647 h 407"/>
                <a:gd name="T118" fmla="*/ 2147483647 w 574"/>
                <a:gd name="T119" fmla="*/ 2147483647 h 407"/>
                <a:gd name="T120" fmla="*/ 2147483647 w 574"/>
                <a:gd name="T121" fmla="*/ 2147483647 h 4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4"/>
                <a:gd name="T184" fmla="*/ 0 h 407"/>
                <a:gd name="T185" fmla="*/ 574 w 574"/>
                <a:gd name="T186" fmla="*/ 407 h 4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4" h="407">
                  <a:moveTo>
                    <a:pt x="520" y="357"/>
                  </a:moveTo>
                  <a:lnTo>
                    <a:pt x="519" y="363"/>
                  </a:lnTo>
                  <a:lnTo>
                    <a:pt x="523" y="376"/>
                  </a:lnTo>
                  <a:lnTo>
                    <a:pt x="521" y="406"/>
                  </a:lnTo>
                  <a:lnTo>
                    <a:pt x="489" y="397"/>
                  </a:lnTo>
                  <a:lnTo>
                    <a:pt x="488" y="397"/>
                  </a:lnTo>
                  <a:lnTo>
                    <a:pt x="478" y="396"/>
                  </a:lnTo>
                  <a:lnTo>
                    <a:pt x="470" y="394"/>
                  </a:lnTo>
                  <a:lnTo>
                    <a:pt x="469" y="394"/>
                  </a:lnTo>
                  <a:lnTo>
                    <a:pt x="462" y="393"/>
                  </a:lnTo>
                  <a:lnTo>
                    <a:pt x="442" y="389"/>
                  </a:lnTo>
                  <a:lnTo>
                    <a:pt x="441" y="389"/>
                  </a:lnTo>
                  <a:lnTo>
                    <a:pt x="422" y="385"/>
                  </a:lnTo>
                  <a:lnTo>
                    <a:pt x="383" y="376"/>
                  </a:lnTo>
                  <a:lnTo>
                    <a:pt x="368" y="374"/>
                  </a:lnTo>
                  <a:lnTo>
                    <a:pt x="355" y="379"/>
                  </a:lnTo>
                  <a:lnTo>
                    <a:pt x="347" y="376"/>
                  </a:lnTo>
                  <a:lnTo>
                    <a:pt x="333" y="375"/>
                  </a:lnTo>
                  <a:lnTo>
                    <a:pt x="323" y="372"/>
                  </a:lnTo>
                  <a:lnTo>
                    <a:pt x="314" y="378"/>
                  </a:lnTo>
                  <a:lnTo>
                    <a:pt x="298" y="376"/>
                  </a:lnTo>
                  <a:lnTo>
                    <a:pt x="296" y="376"/>
                  </a:lnTo>
                  <a:lnTo>
                    <a:pt x="292" y="376"/>
                  </a:lnTo>
                  <a:lnTo>
                    <a:pt x="287" y="376"/>
                  </a:lnTo>
                  <a:lnTo>
                    <a:pt x="271" y="383"/>
                  </a:lnTo>
                  <a:lnTo>
                    <a:pt x="250" y="381"/>
                  </a:lnTo>
                  <a:lnTo>
                    <a:pt x="238" y="374"/>
                  </a:lnTo>
                  <a:lnTo>
                    <a:pt x="236" y="376"/>
                  </a:lnTo>
                  <a:lnTo>
                    <a:pt x="221" y="378"/>
                  </a:lnTo>
                  <a:lnTo>
                    <a:pt x="217" y="379"/>
                  </a:lnTo>
                  <a:lnTo>
                    <a:pt x="196" y="379"/>
                  </a:lnTo>
                  <a:lnTo>
                    <a:pt x="195" y="372"/>
                  </a:lnTo>
                  <a:lnTo>
                    <a:pt x="178" y="364"/>
                  </a:lnTo>
                  <a:lnTo>
                    <a:pt x="175" y="361"/>
                  </a:lnTo>
                  <a:lnTo>
                    <a:pt x="174" y="360"/>
                  </a:lnTo>
                  <a:lnTo>
                    <a:pt x="157" y="360"/>
                  </a:lnTo>
                  <a:lnTo>
                    <a:pt x="152" y="357"/>
                  </a:lnTo>
                  <a:lnTo>
                    <a:pt x="143" y="363"/>
                  </a:lnTo>
                  <a:lnTo>
                    <a:pt x="127" y="365"/>
                  </a:lnTo>
                  <a:lnTo>
                    <a:pt x="121" y="364"/>
                  </a:lnTo>
                  <a:lnTo>
                    <a:pt x="116" y="367"/>
                  </a:lnTo>
                  <a:lnTo>
                    <a:pt x="102" y="361"/>
                  </a:lnTo>
                  <a:lnTo>
                    <a:pt x="81" y="346"/>
                  </a:lnTo>
                  <a:lnTo>
                    <a:pt x="83" y="339"/>
                  </a:lnTo>
                  <a:lnTo>
                    <a:pt x="83" y="338"/>
                  </a:lnTo>
                  <a:lnTo>
                    <a:pt x="84" y="336"/>
                  </a:lnTo>
                  <a:lnTo>
                    <a:pt x="84" y="325"/>
                  </a:lnTo>
                  <a:lnTo>
                    <a:pt x="85" y="313"/>
                  </a:lnTo>
                  <a:lnTo>
                    <a:pt x="76" y="292"/>
                  </a:lnTo>
                  <a:lnTo>
                    <a:pt x="62" y="284"/>
                  </a:lnTo>
                  <a:lnTo>
                    <a:pt x="58" y="285"/>
                  </a:lnTo>
                  <a:lnTo>
                    <a:pt x="49" y="284"/>
                  </a:lnTo>
                  <a:lnTo>
                    <a:pt x="45" y="271"/>
                  </a:lnTo>
                  <a:lnTo>
                    <a:pt x="44" y="268"/>
                  </a:lnTo>
                  <a:lnTo>
                    <a:pt x="31" y="266"/>
                  </a:lnTo>
                  <a:lnTo>
                    <a:pt x="26" y="261"/>
                  </a:lnTo>
                  <a:lnTo>
                    <a:pt x="15" y="264"/>
                  </a:lnTo>
                  <a:lnTo>
                    <a:pt x="8" y="260"/>
                  </a:lnTo>
                  <a:lnTo>
                    <a:pt x="6" y="254"/>
                  </a:lnTo>
                  <a:lnTo>
                    <a:pt x="4" y="259"/>
                  </a:lnTo>
                  <a:lnTo>
                    <a:pt x="0" y="257"/>
                  </a:lnTo>
                  <a:lnTo>
                    <a:pt x="12" y="218"/>
                  </a:lnTo>
                  <a:lnTo>
                    <a:pt x="9" y="239"/>
                  </a:lnTo>
                  <a:lnTo>
                    <a:pt x="13" y="235"/>
                  </a:lnTo>
                  <a:lnTo>
                    <a:pt x="19" y="235"/>
                  </a:lnTo>
                  <a:lnTo>
                    <a:pt x="19" y="223"/>
                  </a:lnTo>
                  <a:lnTo>
                    <a:pt x="26" y="217"/>
                  </a:lnTo>
                  <a:lnTo>
                    <a:pt x="29" y="213"/>
                  </a:lnTo>
                  <a:lnTo>
                    <a:pt x="17" y="213"/>
                  </a:lnTo>
                  <a:lnTo>
                    <a:pt x="12" y="209"/>
                  </a:lnTo>
                  <a:lnTo>
                    <a:pt x="13" y="202"/>
                  </a:lnTo>
                  <a:lnTo>
                    <a:pt x="15" y="193"/>
                  </a:lnTo>
                  <a:lnTo>
                    <a:pt x="12" y="189"/>
                  </a:lnTo>
                  <a:lnTo>
                    <a:pt x="16" y="195"/>
                  </a:lnTo>
                  <a:lnTo>
                    <a:pt x="33" y="192"/>
                  </a:lnTo>
                  <a:lnTo>
                    <a:pt x="34" y="189"/>
                  </a:lnTo>
                  <a:lnTo>
                    <a:pt x="24" y="184"/>
                  </a:lnTo>
                  <a:lnTo>
                    <a:pt x="19" y="177"/>
                  </a:lnTo>
                  <a:lnTo>
                    <a:pt x="16" y="187"/>
                  </a:lnTo>
                  <a:lnTo>
                    <a:pt x="12" y="187"/>
                  </a:lnTo>
                  <a:lnTo>
                    <a:pt x="16" y="157"/>
                  </a:lnTo>
                  <a:lnTo>
                    <a:pt x="16" y="146"/>
                  </a:lnTo>
                  <a:lnTo>
                    <a:pt x="12" y="139"/>
                  </a:lnTo>
                  <a:lnTo>
                    <a:pt x="15" y="121"/>
                  </a:lnTo>
                  <a:lnTo>
                    <a:pt x="12" y="95"/>
                  </a:lnTo>
                  <a:lnTo>
                    <a:pt x="13" y="92"/>
                  </a:lnTo>
                  <a:lnTo>
                    <a:pt x="5" y="80"/>
                  </a:lnTo>
                  <a:lnTo>
                    <a:pt x="4" y="66"/>
                  </a:lnTo>
                  <a:lnTo>
                    <a:pt x="6" y="62"/>
                  </a:lnTo>
                  <a:lnTo>
                    <a:pt x="5" y="49"/>
                  </a:lnTo>
                  <a:lnTo>
                    <a:pt x="15" y="31"/>
                  </a:lnTo>
                  <a:lnTo>
                    <a:pt x="12" y="26"/>
                  </a:lnTo>
                  <a:lnTo>
                    <a:pt x="16" y="26"/>
                  </a:lnTo>
                  <a:lnTo>
                    <a:pt x="58" y="62"/>
                  </a:lnTo>
                  <a:lnTo>
                    <a:pt x="96" y="76"/>
                  </a:lnTo>
                  <a:lnTo>
                    <a:pt x="96" y="77"/>
                  </a:lnTo>
                  <a:lnTo>
                    <a:pt x="121" y="83"/>
                  </a:lnTo>
                  <a:lnTo>
                    <a:pt x="131" y="92"/>
                  </a:lnTo>
                  <a:lnTo>
                    <a:pt x="137" y="95"/>
                  </a:lnTo>
                  <a:lnTo>
                    <a:pt x="138" y="88"/>
                  </a:lnTo>
                  <a:lnTo>
                    <a:pt x="145" y="90"/>
                  </a:lnTo>
                  <a:lnTo>
                    <a:pt x="141" y="92"/>
                  </a:lnTo>
                  <a:lnTo>
                    <a:pt x="143" y="98"/>
                  </a:lnTo>
                  <a:lnTo>
                    <a:pt x="148" y="119"/>
                  </a:lnTo>
                  <a:lnTo>
                    <a:pt x="135" y="126"/>
                  </a:lnTo>
                  <a:lnTo>
                    <a:pt x="135" y="130"/>
                  </a:lnTo>
                  <a:lnTo>
                    <a:pt x="152" y="119"/>
                  </a:lnTo>
                  <a:lnTo>
                    <a:pt x="156" y="119"/>
                  </a:lnTo>
                  <a:lnTo>
                    <a:pt x="155" y="134"/>
                  </a:lnTo>
                  <a:lnTo>
                    <a:pt x="153" y="133"/>
                  </a:lnTo>
                  <a:lnTo>
                    <a:pt x="148" y="156"/>
                  </a:lnTo>
                  <a:lnTo>
                    <a:pt x="149" y="157"/>
                  </a:lnTo>
                  <a:lnTo>
                    <a:pt x="150" y="167"/>
                  </a:lnTo>
                  <a:lnTo>
                    <a:pt x="153" y="173"/>
                  </a:lnTo>
                  <a:lnTo>
                    <a:pt x="143" y="175"/>
                  </a:lnTo>
                  <a:lnTo>
                    <a:pt x="141" y="173"/>
                  </a:lnTo>
                  <a:lnTo>
                    <a:pt x="141" y="171"/>
                  </a:lnTo>
                  <a:lnTo>
                    <a:pt x="142" y="180"/>
                  </a:lnTo>
                  <a:lnTo>
                    <a:pt x="149" y="178"/>
                  </a:lnTo>
                  <a:lnTo>
                    <a:pt x="157" y="175"/>
                  </a:lnTo>
                  <a:lnTo>
                    <a:pt x="155" y="166"/>
                  </a:lnTo>
                  <a:lnTo>
                    <a:pt x="161" y="131"/>
                  </a:lnTo>
                  <a:lnTo>
                    <a:pt x="174" y="116"/>
                  </a:lnTo>
                  <a:lnTo>
                    <a:pt x="178" y="115"/>
                  </a:lnTo>
                  <a:lnTo>
                    <a:pt x="179" y="110"/>
                  </a:lnTo>
                  <a:lnTo>
                    <a:pt x="173" y="96"/>
                  </a:lnTo>
                  <a:lnTo>
                    <a:pt x="173" y="85"/>
                  </a:lnTo>
                  <a:lnTo>
                    <a:pt x="168" y="95"/>
                  </a:lnTo>
                  <a:lnTo>
                    <a:pt x="171" y="103"/>
                  </a:lnTo>
                  <a:lnTo>
                    <a:pt x="167" y="95"/>
                  </a:lnTo>
                  <a:lnTo>
                    <a:pt x="163" y="94"/>
                  </a:lnTo>
                  <a:lnTo>
                    <a:pt x="164" y="81"/>
                  </a:lnTo>
                  <a:lnTo>
                    <a:pt x="174" y="83"/>
                  </a:lnTo>
                  <a:lnTo>
                    <a:pt x="177" y="78"/>
                  </a:lnTo>
                  <a:lnTo>
                    <a:pt x="168" y="69"/>
                  </a:lnTo>
                  <a:lnTo>
                    <a:pt x="164" y="65"/>
                  </a:lnTo>
                  <a:lnTo>
                    <a:pt x="155" y="78"/>
                  </a:lnTo>
                  <a:lnTo>
                    <a:pt x="157" y="99"/>
                  </a:lnTo>
                  <a:lnTo>
                    <a:pt x="160" y="101"/>
                  </a:lnTo>
                  <a:lnTo>
                    <a:pt x="161" y="96"/>
                  </a:lnTo>
                  <a:lnTo>
                    <a:pt x="170" y="105"/>
                  </a:lnTo>
                  <a:lnTo>
                    <a:pt x="167" y="119"/>
                  </a:lnTo>
                  <a:lnTo>
                    <a:pt x="160" y="108"/>
                  </a:lnTo>
                  <a:lnTo>
                    <a:pt x="153" y="102"/>
                  </a:lnTo>
                  <a:lnTo>
                    <a:pt x="155" y="88"/>
                  </a:lnTo>
                  <a:lnTo>
                    <a:pt x="148" y="81"/>
                  </a:lnTo>
                  <a:lnTo>
                    <a:pt x="159" y="62"/>
                  </a:lnTo>
                  <a:lnTo>
                    <a:pt x="164" y="40"/>
                  </a:lnTo>
                  <a:lnTo>
                    <a:pt x="171" y="59"/>
                  </a:lnTo>
                  <a:lnTo>
                    <a:pt x="177" y="41"/>
                  </a:lnTo>
                  <a:lnTo>
                    <a:pt x="178" y="30"/>
                  </a:lnTo>
                  <a:lnTo>
                    <a:pt x="171" y="27"/>
                  </a:lnTo>
                  <a:lnTo>
                    <a:pt x="168" y="38"/>
                  </a:lnTo>
                  <a:lnTo>
                    <a:pt x="164" y="13"/>
                  </a:lnTo>
                  <a:lnTo>
                    <a:pt x="167" y="0"/>
                  </a:lnTo>
                  <a:lnTo>
                    <a:pt x="303" y="31"/>
                  </a:lnTo>
                  <a:lnTo>
                    <a:pt x="444" y="62"/>
                  </a:lnTo>
                  <a:lnTo>
                    <a:pt x="489" y="72"/>
                  </a:lnTo>
                  <a:lnTo>
                    <a:pt x="543" y="83"/>
                  </a:lnTo>
                  <a:lnTo>
                    <a:pt x="573" y="88"/>
                  </a:lnTo>
                  <a:lnTo>
                    <a:pt x="571" y="92"/>
                  </a:lnTo>
                  <a:lnTo>
                    <a:pt x="571" y="96"/>
                  </a:lnTo>
                  <a:lnTo>
                    <a:pt x="568" y="103"/>
                  </a:lnTo>
                  <a:lnTo>
                    <a:pt x="557" y="163"/>
                  </a:lnTo>
                  <a:lnTo>
                    <a:pt x="555" y="180"/>
                  </a:lnTo>
                  <a:lnTo>
                    <a:pt x="552" y="187"/>
                  </a:lnTo>
                  <a:lnTo>
                    <a:pt x="552" y="191"/>
                  </a:lnTo>
                  <a:lnTo>
                    <a:pt x="552" y="192"/>
                  </a:lnTo>
                  <a:lnTo>
                    <a:pt x="552" y="195"/>
                  </a:lnTo>
                  <a:lnTo>
                    <a:pt x="548" y="218"/>
                  </a:lnTo>
                  <a:lnTo>
                    <a:pt x="545" y="231"/>
                  </a:lnTo>
                  <a:lnTo>
                    <a:pt x="539" y="259"/>
                  </a:lnTo>
                  <a:lnTo>
                    <a:pt x="538" y="270"/>
                  </a:lnTo>
                  <a:lnTo>
                    <a:pt x="537" y="271"/>
                  </a:lnTo>
                  <a:lnTo>
                    <a:pt x="535" y="284"/>
                  </a:lnTo>
                  <a:lnTo>
                    <a:pt x="527" y="324"/>
                  </a:lnTo>
                  <a:lnTo>
                    <a:pt x="525" y="329"/>
                  </a:lnTo>
                  <a:lnTo>
                    <a:pt x="523" y="346"/>
                  </a:lnTo>
                  <a:lnTo>
                    <a:pt x="521" y="350"/>
                  </a:lnTo>
                  <a:lnTo>
                    <a:pt x="520" y="357"/>
                  </a:lnTo>
                </a:path>
              </a:pathLst>
            </a:custGeom>
            <a:noFill/>
            <a:ln w="6350">
              <a:solidFill>
                <a:schemeClr val="tx1"/>
              </a:solidFill>
              <a:round/>
              <a:headEnd/>
              <a:tailEnd/>
            </a:ln>
          </p:spPr>
          <p:txBody>
            <a:bodyPr/>
            <a:lstStyle/>
            <a:p>
              <a:endParaRPr lang="en-US"/>
            </a:p>
          </p:txBody>
        </p:sp>
        <p:sp>
          <p:nvSpPr>
            <p:cNvPr id="88094" name="Freeform 242"/>
            <p:cNvSpPr>
              <a:spLocks/>
            </p:cNvSpPr>
            <p:nvPr/>
          </p:nvSpPr>
          <p:spPr bwMode="auto">
            <a:xfrm>
              <a:off x="1677988" y="2136775"/>
              <a:ext cx="44450" cy="34925"/>
            </a:xfrm>
            <a:custGeom>
              <a:avLst/>
              <a:gdLst>
                <a:gd name="T0" fmla="*/ 2147483647 w 33"/>
                <a:gd name="T1" fmla="*/ 0 h 27"/>
                <a:gd name="T2" fmla="*/ 2147483647 w 33"/>
                <a:gd name="T3" fmla="*/ 2147483647 h 27"/>
                <a:gd name="T4" fmla="*/ 2147483647 w 33"/>
                <a:gd name="T5" fmla="*/ 2147483647 h 27"/>
                <a:gd name="T6" fmla="*/ 2147483647 w 33"/>
                <a:gd name="T7" fmla="*/ 2147483647 h 27"/>
                <a:gd name="T8" fmla="*/ 2147483647 w 33"/>
                <a:gd name="T9" fmla="*/ 2147483647 h 27"/>
                <a:gd name="T10" fmla="*/ 2147483647 w 33"/>
                <a:gd name="T11" fmla="*/ 2147483647 h 27"/>
                <a:gd name="T12" fmla="*/ 2147483647 w 33"/>
                <a:gd name="T13" fmla="*/ 2147483647 h 27"/>
                <a:gd name="T14" fmla="*/ 0 w 33"/>
                <a:gd name="T15" fmla="*/ 2147483647 h 27"/>
                <a:gd name="T16" fmla="*/ 2147483647 w 33"/>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7"/>
                <a:gd name="T29" fmla="*/ 33 w 33"/>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7">
                  <a:moveTo>
                    <a:pt x="4" y="0"/>
                  </a:moveTo>
                  <a:lnTo>
                    <a:pt x="6" y="11"/>
                  </a:lnTo>
                  <a:lnTo>
                    <a:pt x="11" y="14"/>
                  </a:lnTo>
                  <a:lnTo>
                    <a:pt x="13" y="2"/>
                  </a:lnTo>
                  <a:lnTo>
                    <a:pt x="32" y="7"/>
                  </a:lnTo>
                  <a:lnTo>
                    <a:pt x="22" y="26"/>
                  </a:lnTo>
                  <a:lnTo>
                    <a:pt x="6" y="24"/>
                  </a:lnTo>
                  <a:lnTo>
                    <a:pt x="0" y="17"/>
                  </a:lnTo>
                  <a:lnTo>
                    <a:pt x="4" y="0"/>
                  </a:lnTo>
                </a:path>
              </a:pathLst>
            </a:custGeom>
            <a:noFill/>
            <a:ln w="6350">
              <a:solidFill>
                <a:schemeClr val="tx1"/>
              </a:solidFill>
              <a:round/>
              <a:headEnd/>
              <a:tailEnd/>
            </a:ln>
          </p:spPr>
          <p:txBody>
            <a:bodyPr/>
            <a:lstStyle/>
            <a:p>
              <a:endParaRPr lang="en-US"/>
            </a:p>
          </p:txBody>
        </p:sp>
        <p:sp>
          <p:nvSpPr>
            <p:cNvPr id="88095" name="Freeform 243"/>
            <p:cNvSpPr>
              <a:spLocks/>
            </p:cNvSpPr>
            <p:nvPr/>
          </p:nvSpPr>
          <p:spPr bwMode="auto">
            <a:xfrm>
              <a:off x="2727325" y="2830513"/>
              <a:ext cx="814388" cy="606425"/>
            </a:xfrm>
            <a:custGeom>
              <a:avLst/>
              <a:gdLst>
                <a:gd name="T0" fmla="*/ 2147483647 w 590"/>
                <a:gd name="T1" fmla="*/ 2147483647 h 485"/>
                <a:gd name="T2" fmla="*/ 2147483647 w 590"/>
                <a:gd name="T3" fmla="*/ 2147483647 h 485"/>
                <a:gd name="T4" fmla="*/ 2147483647 w 590"/>
                <a:gd name="T5" fmla="*/ 2147483647 h 485"/>
                <a:gd name="T6" fmla="*/ 2147483647 w 590"/>
                <a:gd name="T7" fmla="*/ 2147483647 h 485"/>
                <a:gd name="T8" fmla="*/ 2147483647 w 590"/>
                <a:gd name="T9" fmla="*/ 2147483647 h 485"/>
                <a:gd name="T10" fmla="*/ 2147483647 w 590"/>
                <a:gd name="T11" fmla="*/ 2147483647 h 485"/>
                <a:gd name="T12" fmla="*/ 2147483647 w 590"/>
                <a:gd name="T13" fmla="*/ 2147483647 h 485"/>
                <a:gd name="T14" fmla="*/ 2147483647 w 590"/>
                <a:gd name="T15" fmla="*/ 2147483647 h 485"/>
                <a:gd name="T16" fmla="*/ 0 w 590"/>
                <a:gd name="T17" fmla="*/ 2147483647 h 485"/>
                <a:gd name="T18" fmla="*/ 2147483647 w 590"/>
                <a:gd name="T19" fmla="*/ 2147483647 h 485"/>
                <a:gd name="T20" fmla="*/ 2147483647 w 590"/>
                <a:gd name="T21" fmla="*/ 2147483647 h 485"/>
                <a:gd name="T22" fmla="*/ 2147483647 w 590"/>
                <a:gd name="T23" fmla="*/ 2147483647 h 485"/>
                <a:gd name="T24" fmla="*/ 2147483647 w 590"/>
                <a:gd name="T25" fmla="*/ 2147483647 h 485"/>
                <a:gd name="T26" fmla="*/ 2147483647 w 590"/>
                <a:gd name="T27" fmla="*/ 2147483647 h 485"/>
                <a:gd name="T28" fmla="*/ 2147483647 w 590"/>
                <a:gd name="T29" fmla="*/ 2147483647 h 485"/>
                <a:gd name="T30" fmla="*/ 2147483647 w 590"/>
                <a:gd name="T31" fmla="*/ 2147483647 h 485"/>
                <a:gd name="T32" fmla="*/ 2147483647 w 590"/>
                <a:gd name="T33" fmla="*/ 2147483647 h 485"/>
                <a:gd name="T34" fmla="*/ 2147483647 w 590"/>
                <a:gd name="T35" fmla="*/ 2147483647 h 485"/>
                <a:gd name="T36" fmla="*/ 2147483647 w 590"/>
                <a:gd name="T37" fmla="*/ 2147483647 h 485"/>
                <a:gd name="T38" fmla="*/ 2147483647 w 590"/>
                <a:gd name="T39" fmla="*/ 2147483647 h 485"/>
                <a:gd name="T40" fmla="*/ 2147483647 w 590"/>
                <a:gd name="T41" fmla="*/ 2147483647 h 485"/>
                <a:gd name="T42" fmla="*/ 2147483647 w 590"/>
                <a:gd name="T43" fmla="*/ 2147483647 h 485"/>
                <a:gd name="T44" fmla="*/ 2147483647 w 590"/>
                <a:gd name="T45" fmla="*/ 2147483647 h 485"/>
                <a:gd name="T46" fmla="*/ 2147483647 w 590"/>
                <a:gd name="T47" fmla="*/ 2147483647 h 485"/>
                <a:gd name="T48" fmla="*/ 2147483647 w 590"/>
                <a:gd name="T49" fmla="*/ 2147483647 h 485"/>
                <a:gd name="T50" fmla="*/ 2147483647 w 590"/>
                <a:gd name="T51" fmla="*/ 2147483647 h 485"/>
                <a:gd name="T52" fmla="*/ 2147483647 w 590"/>
                <a:gd name="T53" fmla="*/ 2147483647 h 485"/>
                <a:gd name="T54" fmla="*/ 2147483647 w 590"/>
                <a:gd name="T55" fmla="*/ 2147483647 h 485"/>
                <a:gd name="T56" fmla="*/ 2147483647 w 590"/>
                <a:gd name="T57" fmla="*/ 2147483647 h 485"/>
                <a:gd name="T58" fmla="*/ 2147483647 w 590"/>
                <a:gd name="T59" fmla="*/ 2147483647 h 485"/>
                <a:gd name="T60" fmla="*/ 2147483647 w 590"/>
                <a:gd name="T61" fmla="*/ 2147483647 h 485"/>
                <a:gd name="T62" fmla="*/ 2147483647 w 590"/>
                <a:gd name="T63" fmla="*/ 2147483647 h 485"/>
                <a:gd name="T64" fmla="*/ 2147483647 w 590"/>
                <a:gd name="T65" fmla="*/ 2147483647 h 485"/>
                <a:gd name="T66" fmla="*/ 2147483647 w 590"/>
                <a:gd name="T67" fmla="*/ 2147483647 h 485"/>
                <a:gd name="T68" fmla="*/ 2147483647 w 590"/>
                <a:gd name="T69" fmla="*/ 2147483647 h 485"/>
                <a:gd name="T70" fmla="*/ 2147483647 w 590"/>
                <a:gd name="T71" fmla="*/ 2147483647 h 485"/>
                <a:gd name="T72" fmla="*/ 2147483647 w 590"/>
                <a:gd name="T73" fmla="*/ 2147483647 h 485"/>
                <a:gd name="T74" fmla="*/ 2147483647 w 590"/>
                <a:gd name="T75" fmla="*/ 2147483647 h 485"/>
                <a:gd name="T76" fmla="*/ 2147483647 w 590"/>
                <a:gd name="T77" fmla="*/ 2147483647 h 485"/>
                <a:gd name="T78" fmla="*/ 2147483647 w 590"/>
                <a:gd name="T79" fmla="*/ 2147483647 h 485"/>
                <a:gd name="T80" fmla="*/ 2147483647 w 590"/>
                <a:gd name="T81" fmla="*/ 2147483647 h 485"/>
                <a:gd name="T82" fmla="*/ 2147483647 w 590"/>
                <a:gd name="T83" fmla="*/ 2147483647 h 485"/>
                <a:gd name="T84" fmla="*/ 2147483647 w 590"/>
                <a:gd name="T85" fmla="*/ 2147483647 h 485"/>
                <a:gd name="T86" fmla="*/ 2147483647 w 590"/>
                <a:gd name="T87" fmla="*/ 2147483647 h 485"/>
                <a:gd name="T88" fmla="*/ 2147483647 w 590"/>
                <a:gd name="T89" fmla="*/ 2147483647 h 485"/>
                <a:gd name="T90" fmla="*/ 2147483647 w 590"/>
                <a:gd name="T91" fmla="*/ 2147483647 h 485"/>
                <a:gd name="T92" fmla="*/ 2147483647 w 590"/>
                <a:gd name="T93" fmla="*/ 2147483647 h 485"/>
                <a:gd name="T94" fmla="*/ 2147483647 w 590"/>
                <a:gd name="T95" fmla="*/ 2147483647 h 485"/>
                <a:gd name="T96" fmla="*/ 2147483647 w 590"/>
                <a:gd name="T97" fmla="*/ 2147483647 h 485"/>
                <a:gd name="T98" fmla="*/ 2147483647 w 590"/>
                <a:gd name="T99" fmla="*/ 2147483647 h 485"/>
                <a:gd name="T100" fmla="*/ 2147483647 w 590"/>
                <a:gd name="T101" fmla="*/ 2147483647 h 485"/>
                <a:gd name="T102" fmla="*/ 2147483647 w 590"/>
                <a:gd name="T103" fmla="*/ 2147483647 h 485"/>
                <a:gd name="T104" fmla="*/ 2147483647 w 590"/>
                <a:gd name="T105" fmla="*/ 2147483647 h 485"/>
                <a:gd name="T106" fmla="*/ 2147483647 w 590"/>
                <a:gd name="T107" fmla="*/ 2147483647 h 485"/>
                <a:gd name="T108" fmla="*/ 2147483647 w 590"/>
                <a:gd name="T109" fmla="*/ 2147483647 h 485"/>
                <a:gd name="T110" fmla="*/ 2147483647 w 590"/>
                <a:gd name="T111" fmla="*/ 2147483647 h 4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0"/>
                <a:gd name="T169" fmla="*/ 0 h 485"/>
                <a:gd name="T170" fmla="*/ 590 w 590"/>
                <a:gd name="T171" fmla="*/ 485 h 4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0" h="485">
                  <a:moveTo>
                    <a:pt x="381" y="471"/>
                  </a:moveTo>
                  <a:lnTo>
                    <a:pt x="376" y="471"/>
                  </a:lnTo>
                  <a:lnTo>
                    <a:pt x="365" y="468"/>
                  </a:lnTo>
                  <a:lnTo>
                    <a:pt x="336" y="467"/>
                  </a:lnTo>
                  <a:lnTo>
                    <a:pt x="333" y="465"/>
                  </a:lnTo>
                  <a:lnTo>
                    <a:pt x="300" y="463"/>
                  </a:lnTo>
                  <a:lnTo>
                    <a:pt x="296" y="463"/>
                  </a:lnTo>
                  <a:lnTo>
                    <a:pt x="274" y="461"/>
                  </a:lnTo>
                  <a:lnTo>
                    <a:pt x="252" y="459"/>
                  </a:lnTo>
                  <a:lnTo>
                    <a:pt x="231" y="456"/>
                  </a:lnTo>
                  <a:lnTo>
                    <a:pt x="180" y="452"/>
                  </a:lnTo>
                  <a:lnTo>
                    <a:pt x="160" y="449"/>
                  </a:lnTo>
                  <a:lnTo>
                    <a:pt x="124" y="445"/>
                  </a:lnTo>
                  <a:lnTo>
                    <a:pt x="121" y="445"/>
                  </a:lnTo>
                  <a:lnTo>
                    <a:pt x="84" y="441"/>
                  </a:lnTo>
                  <a:lnTo>
                    <a:pt x="80" y="441"/>
                  </a:lnTo>
                  <a:lnTo>
                    <a:pt x="62" y="439"/>
                  </a:lnTo>
                  <a:lnTo>
                    <a:pt x="0" y="431"/>
                  </a:lnTo>
                  <a:lnTo>
                    <a:pt x="2" y="403"/>
                  </a:lnTo>
                  <a:lnTo>
                    <a:pt x="5" y="382"/>
                  </a:lnTo>
                  <a:lnTo>
                    <a:pt x="6" y="375"/>
                  </a:lnTo>
                  <a:lnTo>
                    <a:pt x="8" y="367"/>
                  </a:lnTo>
                  <a:lnTo>
                    <a:pt x="9" y="349"/>
                  </a:lnTo>
                  <a:lnTo>
                    <a:pt x="12" y="341"/>
                  </a:lnTo>
                  <a:lnTo>
                    <a:pt x="13" y="321"/>
                  </a:lnTo>
                  <a:lnTo>
                    <a:pt x="15" y="309"/>
                  </a:lnTo>
                  <a:lnTo>
                    <a:pt x="20" y="271"/>
                  </a:lnTo>
                  <a:lnTo>
                    <a:pt x="20" y="267"/>
                  </a:lnTo>
                  <a:lnTo>
                    <a:pt x="24" y="241"/>
                  </a:lnTo>
                  <a:lnTo>
                    <a:pt x="27" y="214"/>
                  </a:lnTo>
                  <a:lnTo>
                    <a:pt x="29" y="213"/>
                  </a:lnTo>
                  <a:lnTo>
                    <a:pt x="29" y="208"/>
                  </a:lnTo>
                  <a:lnTo>
                    <a:pt x="31" y="188"/>
                  </a:lnTo>
                  <a:lnTo>
                    <a:pt x="31" y="181"/>
                  </a:lnTo>
                  <a:lnTo>
                    <a:pt x="34" y="166"/>
                  </a:lnTo>
                  <a:lnTo>
                    <a:pt x="34" y="160"/>
                  </a:lnTo>
                  <a:lnTo>
                    <a:pt x="38" y="134"/>
                  </a:lnTo>
                  <a:lnTo>
                    <a:pt x="40" y="120"/>
                  </a:lnTo>
                  <a:lnTo>
                    <a:pt x="41" y="108"/>
                  </a:lnTo>
                  <a:lnTo>
                    <a:pt x="42" y="92"/>
                  </a:lnTo>
                  <a:lnTo>
                    <a:pt x="45" y="80"/>
                  </a:lnTo>
                  <a:lnTo>
                    <a:pt x="48" y="56"/>
                  </a:lnTo>
                  <a:lnTo>
                    <a:pt x="48" y="54"/>
                  </a:lnTo>
                  <a:lnTo>
                    <a:pt x="51" y="36"/>
                  </a:lnTo>
                  <a:lnTo>
                    <a:pt x="55" y="0"/>
                  </a:lnTo>
                  <a:lnTo>
                    <a:pt x="105" y="6"/>
                  </a:lnTo>
                  <a:lnTo>
                    <a:pt x="135" y="9"/>
                  </a:lnTo>
                  <a:lnTo>
                    <a:pt x="145" y="11"/>
                  </a:lnTo>
                  <a:lnTo>
                    <a:pt x="151" y="11"/>
                  </a:lnTo>
                  <a:lnTo>
                    <a:pt x="202" y="16"/>
                  </a:lnTo>
                  <a:lnTo>
                    <a:pt x="212" y="19"/>
                  </a:lnTo>
                  <a:lnTo>
                    <a:pt x="241" y="22"/>
                  </a:lnTo>
                  <a:lnTo>
                    <a:pt x="249" y="23"/>
                  </a:lnTo>
                  <a:lnTo>
                    <a:pt x="259" y="23"/>
                  </a:lnTo>
                  <a:lnTo>
                    <a:pt x="268" y="24"/>
                  </a:lnTo>
                  <a:lnTo>
                    <a:pt x="295" y="27"/>
                  </a:lnTo>
                  <a:lnTo>
                    <a:pt x="354" y="33"/>
                  </a:lnTo>
                  <a:lnTo>
                    <a:pt x="364" y="34"/>
                  </a:lnTo>
                  <a:lnTo>
                    <a:pt x="419" y="40"/>
                  </a:lnTo>
                  <a:lnTo>
                    <a:pt x="421" y="40"/>
                  </a:lnTo>
                  <a:lnTo>
                    <a:pt x="431" y="40"/>
                  </a:lnTo>
                  <a:lnTo>
                    <a:pt x="439" y="40"/>
                  </a:lnTo>
                  <a:lnTo>
                    <a:pt x="440" y="40"/>
                  </a:lnTo>
                  <a:lnTo>
                    <a:pt x="447" y="40"/>
                  </a:lnTo>
                  <a:lnTo>
                    <a:pt x="511" y="45"/>
                  </a:lnTo>
                  <a:lnTo>
                    <a:pt x="514" y="45"/>
                  </a:lnTo>
                  <a:lnTo>
                    <a:pt x="529" y="47"/>
                  </a:lnTo>
                  <a:lnTo>
                    <a:pt x="537" y="47"/>
                  </a:lnTo>
                  <a:lnTo>
                    <a:pt x="589" y="51"/>
                  </a:lnTo>
                  <a:lnTo>
                    <a:pt x="587" y="77"/>
                  </a:lnTo>
                  <a:lnTo>
                    <a:pt x="587" y="97"/>
                  </a:lnTo>
                  <a:lnTo>
                    <a:pt x="586" y="104"/>
                  </a:lnTo>
                  <a:lnTo>
                    <a:pt x="584" y="131"/>
                  </a:lnTo>
                  <a:lnTo>
                    <a:pt x="584" y="140"/>
                  </a:lnTo>
                  <a:lnTo>
                    <a:pt x="584" y="142"/>
                  </a:lnTo>
                  <a:lnTo>
                    <a:pt x="583" y="158"/>
                  </a:lnTo>
                  <a:lnTo>
                    <a:pt x="582" y="174"/>
                  </a:lnTo>
                  <a:lnTo>
                    <a:pt x="582" y="185"/>
                  </a:lnTo>
                  <a:lnTo>
                    <a:pt x="580" y="198"/>
                  </a:lnTo>
                  <a:lnTo>
                    <a:pt x="579" y="212"/>
                  </a:lnTo>
                  <a:lnTo>
                    <a:pt x="579" y="213"/>
                  </a:lnTo>
                  <a:lnTo>
                    <a:pt x="579" y="214"/>
                  </a:lnTo>
                  <a:lnTo>
                    <a:pt x="579" y="226"/>
                  </a:lnTo>
                  <a:lnTo>
                    <a:pt x="577" y="253"/>
                  </a:lnTo>
                  <a:lnTo>
                    <a:pt x="577" y="266"/>
                  </a:lnTo>
                  <a:lnTo>
                    <a:pt x="576" y="271"/>
                  </a:lnTo>
                  <a:lnTo>
                    <a:pt x="575" y="285"/>
                  </a:lnTo>
                  <a:lnTo>
                    <a:pt x="575" y="310"/>
                  </a:lnTo>
                  <a:lnTo>
                    <a:pt x="572" y="348"/>
                  </a:lnTo>
                  <a:lnTo>
                    <a:pt x="570" y="361"/>
                  </a:lnTo>
                  <a:lnTo>
                    <a:pt x="570" y="374"/>
                  </a:lnTo>
                  <a:lnTo>
                    <a:pt x="569" y="388"/>
                  </a:lnTo>
                  <a:lnTo>
                    <a:pt x="568" y="402"/>
                  </a:lnTo>
                  <a:lnTo>
                    <a:pt x="568" y="407"/>
                  </a:lnTo>
                  <a:lnTo>
                    <a:pt x="568" y="416"/>
                  </a:lnTo>
                  <a:lnTo>
                    <a:pt x="568" y="422"/>
                  </a:lnTo>
                  <a:lnTo>
                    <a:pt x="568" y="429"/>
                  </a:lnTo>
                  <a:lnTo>
                    <a:pt x="566" y="441"/>
                  </a:lnTo>
                  <a:lnTo>
                    <a:pt x="565" y="450"/>
                  </a:lnTo>
                  <a:lnTo>
                    <a:pt x="565" y="470"/>
                  </a:lnTo>
                  <a:lnTo>
                    <a:pt x="564" y="484"/>
                  </a:lnTo>
                  <a:lnTo>
                    <a:pt x="516" y="479"/>
                  </a:lnTo>
                  <a:lnTo>
                    <a:pt x="497" y="479"/>
                  </a:lnTo>
                  <a:lnTo>
                    <a:pt x="491" y="479"/>
                  </a:lnTo>
                  <a:lnTo>
                    <a:pt x="476" y="478"/>
                  </a:lnTo>
                  <a:lnTo>
                    <a:pt x="467" y="478"/>
                  </a:lnTo>
                  <a:lnTo>
                    <a:pt x="465" y="478"/>
                  </a:lnTo>
                  <a:lnTo>
                    <a:pt x="451" y="477"/>
                  </a:lnTo>
                  <a:lnTo>
                    <a:pt x="400" y="472"/>
                  </a:lnTo>
                  <a:lnTo>
                    <a:pt x="392" y="471"/>
                  </a:lnTo>
                  <a:lnTo>
                    <a:pt x="389" y="471"/>
                  </a:lnTo>
                  <a:lnTo>
                    <a:pt x="383" y="471"/>
                  </a:lnTo>
                  <a:lnTo>
                    <a:pt x="381" y="471"/>
                  </a:lnTo>
                </a:path>
              </a:pathLst>
            </a:custGeom>
            <a:noFill/>
            <a:ln w="6350">
              <a:solidFill>
                <a:schemeClr val="tx1"/>
              </a:solidFill>
              <a:round/>
              <a:headEnd/>
              <a:tailEnd/>
            </a:ln>
          </p:spPr>
          <p:txBody>
            <a:bodyPr/>
            <a:lstStyle/>
            <a:p>
              <a:endParaRPr lang="en-US"/>
            </a:p>
          </p:txBody>
        </p:sp>
        <p:sp>
          <p:nvSpPr>
            <p:cNvPr id="88096" name="Freeform 244"/>
            <p:cNvSpPr>
              <a:spLocks/>
            </p:cNvSpPr>
            <p:nvPr/>
          </p:nvSpPr>
          <p:spPr bwMode="auto">
            <a:xfrm>
              <a:off x="4716463" y="2624138"/>
              <a:ext cx="625475" cy="598487"/>
            </a:xfrm>
            <a:custGeom>
              <a:avLst/>
              <a:gdLst>
                <a:gd name="T0" fmla="*/ 2147483647 w 454"/>
                <a:gd name="T1" fmla="*/ 2147483647 h 479"/>
                <a:gd name="T2" fmla="*/ 2147483647 w 454"/>
                <a:gd name="T3" fmla="*/ 2147483647 h 479"/>
                <a:gd name="T4" fmla="*/ 2147483647 w 454"/>
                <a:gd name="T5" fmla="*/ 2147483647 h 479"/>
                <a:gd name="T6" fmla="*/ 2147483647 w 454"/>
                <a:gd name="T7" fmla="*/ 2147483647 h 479"/>
                <a:gd name="T8" fmla="*/ 2147483647 w 454"/>
                <a:gd name="T9" fmla="*/ 2147483647 h 479"/>
                <a:gd name="T10" fmla="*/ 2147483647 w 454"/>
                <a:gd name="T11" fmla="*/ 2147483647 h 479"/>
                <a:gd name="T12" fmla="*/ 2147483647 w 454"/>
                <a:gd name="T13" fmla="*/ 2147483647 h 479"/>
                <a:gd name="T14" fmla="*/ 2147483647 w 454"/>
                <a:gd name="T15" fmla="*/ 2147483647 h 479"/>
                <a:gd name="T16" fmla="*/ 2147483647 w 454"/>
                <a:gd name="T17" fmla="*/ 2147483647 h 479"/>
                <a:gd name="T18" fmla="*/ 2147483647 w 454"/>
                <a:gd name="T19" fmla="*/ 2147483647 h 479"/>
                <a:gd name="T20" fmla="*/ 2147483647 w 454"/>
                <a:gd name="T21" fmla="*/ 2147483647 h 479"/>
                <a:gd name="T22" fmla="*/ 2147483647 w 454"/>
                <a:gd name="T23" fmla="*/ 2147483647 h 479"/>
                <a:gd name="T24" fmla="*/ 2147483647 w 454"/>
                <a:gd name="T25" fmla="*/ 2147483647 h 479"/>
                <a:gd name="T26" fmla="*/ 2147483647 w 454"/>
                <a:gd name="T27" fmla="*/ 2147483647 h 479"/>
                <a:gd name="T28" fmla="*/ 2147483647 w 454"/>
                <a:gd name="T29" fmla="*/ 2147483647 h 479"/>
                <a:gd name="T30" fmla="*/ 2147483647 w 454"/>
                <a:gd name="T31" fmla="*/ 2147483647 h 479"/>
                <a:gd name="T32" fmla="*/ 2147483647 w 454"/>
                <a:gd name="T33" fmla="*/ 2147483647 h 479"/>
                <a:gd name="T34" fmla="*/ 2147483647 w 454"/>
                <a:gd name="T35" fmla="*/ 2147483647 h 479"/>
                <a:gd name="T36" fmla="*/ 2147483647 w 454"/>
                <a:gd name="T37" fmla="*/ 2147483647 h 479"/>
                <a:gd name="T38" fmla="*/ 2147483647 w 454"/>
                <a:gd name="T39" fmla="*/ 2147483647 h 479"/>
                <a:gd name="T40" fmla="*/ 2147483647 w 454"/>
                <a:gd name="T41" fmla="*/ 2147483647 h 479"/>
                <a:gd name="T42" fmla="*/ 2147483647 w 454"/>
                <a:gd name="T43" fmla="*/ 2147483647 h 479"/>
                <a:gd name="T44" fmla="*/ 2147483647 w 454"/>
                <a:gd name="T45" fmla="*/ 2147483647 h 479"/>
                <a:gd name="T46" fmla="*/ 0 w 454"/>
                <a:gd name="T47" fmla="*/ 2147483647 h 479"/>
                <a:gd name="T48" fmla="*/ 2147483647 w 454"/>
                <a:gd name="T49" fmla="*/ 2147483647 h 479"/>
                <a:gd name="T50" fmla="*/ 2147483647 w 454"/>
                <a:gd name="T51" fmla="*/ 2147483647 h 479"/>
                <a:gd name="T52" fmla="*/ 2147483647 w 454"/>
                <a:gd name="T53" fmla="*/ 2147483647 h 479"/>
                <a:gd name="T54" fmla="*/ 2147483647 w 454"/>
                <a:gd name="T55" fmla="*/ 2147483647 h 479"/>
                <a:gd name="T56" fmla="*/ 2147483647 w 454"/>
                <a:gd name="T57" fmla="*/ 2147483647 h 479"/>
                <a:gd name="T58" fmla="*/ 2147483647 w 454"/>
                <a:gd name="T59" fmla="*/ 0 h 479"/>
                <a:gd name="T60" fmla="*/ 2147483647 w 454"/>
                <a:gd name="T61" fmla="*/ 2147483647 h 479"/>
                <a:gd name="T62" fmla="*/ 2147483647 w 454"/>
                <a:gd name="T63" fmla="*/ 2147483647 h 479"/>
                <a:gd name="T64" fmla="*/ 2147483647 w 454"/>
                <a:gd name="T65" fmla="*/ 2147483647 h 479"/>
                <a:gd name="T66" fmla="*/ 2147483647 w 454"/>
                <a:gd name="T67" fmla="*/ 2147483647 h 479"/>
                <a:gd name="T68" fmla="*/ 2147483647 w 454"/>
                <a:gd name="T69" fmla="*/ 2147483647 h 479"/>
                <a:gd name="T70" fmla="*/ 2147483647 w 454"/>
                <a:gd name="T71" fmla="*/ 2147483647 h 479"/>
                <a:gd name="T72" fmla="*/ 2147483647 w 454"/>
                <a:gd name="T73" fmla="*/ 2147483647 h 479"/>
                <a:gd name="T74" fmla="*/ 2147483647 w 454"/>
                <a:gd name="T75" fmla="*/ 2147483647 h 479"/>
                <a:gd name="T76" fmla="*/ 2147483647 w 454"/>
                <a:gd name="T77" fmla="*/ 2147483647 h 479"/>
                <a:gd name="T78" fmla="*/ 2147483647 w 454"/>
                <a:gd name="T79" fmla="*/ 2147483647 h 479"/>
                <a:gd name="T80" fmla="*/ 2147483647 w 454"/>
                <a:gd name="T81" fmla="*/ 2147483647 h 479"/>
                <a:gd name="T82" fmla="*/ 2147483647 w 454"/>
                <a:gd name="T83" fmla="*/ 2147483647 h 479"/>
                <a:gd name="T84" fmla="*/ 2147483647 w 454"/>
                <a:gd name="T85" fmla="*/ 2147483647 h 479"/>
                <a:gd name="T86" fmla="*/ 2147483647 w 454"/>
                <a:gd name="T87" fmla="*/ 2147483647 h 479"/>
                <a:gd name="T88" fmla="*/ 2147483647 w 454"/>
                <a:gd name="T89" fmla="*/ 2147483647 h 479"/>
                <a:gd name="T90" fmla="*/ 2147483647 w 454"/>
                <a:gd name="T91" fmla="*/ 2147483647 h 479"/>
                <a:gd name="T92" fmla="*/ 2147483647 w 454"/>
                <a:gd name="T93" fmla="*/ 2147483647 h 479"/>
                <a:gd name="T94" fmla="*/ 2147483647 w 454"/>
                <a:gd name="T95" fmla="*/ 2147483647 h 479"/>
                <a:gd name="T96" fmla="*/ 2147483647 w 454"/>
                <a:gd name="T97" fmla="*/ 2147483647 h 479"/>
                <a:gd name="T98" fmla="*/ 2147483647 w 454"/>
                <a:gd name="T99" fmla="*/ 2147483647 h 479"/>
                <a:gd name="T100" fmla="*/ 2147483647 w 454"/>
                <a:gd name="T101" fmla="*/ 2147483647 h 479"/>
                <a:gd name="T102" fmla="*/ 2147483647 w 454"/>
                <a:gd name="T103" fmla="*/ 2147483647 h 479"/>
                <a:gd name="T104" fmla="*/ 2147483647 w 454"/>
                <a:gd name="T105" fmla="*/ 2147483647 h 479"/>
                <a:gd name="T106" fmla="*/ 2147483647 w 454"/>
                <a:gd name="T107" fmla="*/ 2147483647 h 479"/>
                <a:gd name="T108" fmla="*/ 2147483647 w 454"/>
                <a:gd name="T109" fmla="*/ 2147483647 h 479"/>
                <a:gd name="T110" fmla="*/ 2147483647 w 454"/>
                <a:gd name="T111" fmla="*/ 2147483647 h 479"/>
                <a:gd name="T112" fmla="*/ 2147483647 w 454"/>
                <a:gd name="T113" fmla="*/ 2147483647 h 479"/>
                <a:gd name="T114" fmla="*/ 2147483647 w 454"/>
                <a:gd name="T115" fmla="*/ 2147483647 h 4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4"/>
                <a:gd name="T175" fmla="*/ 0 h 479"/>
                <a:gd name="T176" fmla="*/ 454 w 454"/>
                <a:gd name="T177" fmla="*/ 479 h 4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4" h="479">
                  <a:moveTo>
                    <a:pt x="343" y="466"/>
                  </a:moveTo>
                  <a:lnTo>
                    <a:pt x="340" y="466"/>
                  </a:lnTo>
                  <a:lnTo>
                    <a:pt x="335" y="468"/>
                  </a:lnTo>
                  <a:lnTo>
                    <a:pt x="329" y="468"/>
                  </a:lnTo>
                  <a:lnTo>
                    <a:pt x="321" y="468"/>
                  </a:lnTo>
                  <a:lnTo>
                    <a:pt x="304" y="469"/>
                  </a:lnTo>
                  <a:lnTo>
                    <a:pt x="295" y="471"/>
                  </a:lnTo>
                  <a:lnTo>
                    <a:pt x="293" y="471"/>
                  </a:lnTo>
                  <a:lnTo>
                    <a:pt x="285" y="471"/>
                  </a:lnTo>
                  <a:lnTo>
                    <a:pt x="275" y="472"/>
                  </a:lnTo>
                  <a:lnTo>
                    <a:pt x="259" y="472"/>
                  </a:lnTo>
                  <a:lnTo>
                    <a:pt x="254" y="473"/>
                  </a:lnTo>
                  <a:lnTo>
                    <a:pt x="252" y="473"/>
                  </a:lnTo>
                  <a:lnTo>
                    <a:pt x="242" y="473"/>
                  </a:lnTo>
                  <a:lnTo>
                    <a:pt x="235" y="473"/>
                  </a:lnTo>
                  <a:lnTo>
                    <a:pt x="211" y="476"/>
                  </a:lnTo>
                  <a:lnTo>
                    <a:pt x="207" y="476"/>
                  </a:lnTo>
                  <a:lnTo>
                    <a:pt x="199" y="476"/>
                  </a:lnTo>
                  <a:lnTo>
                    <a:pt x="195" y="478"/>
                  </a:lnTo>
                  <a:lnTo>
                    <a:pt x="189" y="465"/>
                  </a:lnTo>
                  <a:lnTo>
                    <a:pt x="185" y="462"/>
                  </a:lnTo>
                  <a:lnTo>
                    <a:pt x="174" y="461"/>
                  </a:lnTo>
                  <a:lnTo>
                    <a:pt x="159" y="453"/>
                  </a:lnTo>
                  <a:lnTo>
                    <a:pt x="157" y="440"/>
                  </a:lnTo>
                  <a:lnTo>
                    <a:pt x="151" y="429"/>
                  </a:lnTo>
                  <a:lnTo>
                    <a:pt x="149" y="426"/>
                  </a:lnTo>
                  <a:lnTo>
                    <a:pt x="148" y="419"/>
                  </a:lnTo>
                  <a:lnTo>
                    <a:pt x="148" y="418"/>
                  </a:lnTo>
                  <a:lnTo>
                    <a:pt x="156" y="399"/>
                  </a:lnTo>
                  <a:lnTo>
                    <a:pt x="144" y="383"/>
                  </a:lnTo>
                  <a:lnTo>
                    <a:pt x="144" y="382"/>
                  </a:lnTo>
                  <a:lnTo>
                    <a:pt x="142" y="374"/>
                  </a:lnTo>
                  <a:lnTo>
                    <a:pt x="142" y="372"/>
                  </a:lnTo>
                  <a:lnTo>
                    <a:pt x="139" y="364"/>
                  </a:lnTo>
                  <a:lnTo>
                    <a:pt x="137" y="361"/>
                  </a:lnTo>
                  <a:lnTo>
                    <a:pt x="137" y="349"/>
                  </a:lnTo>
                  <a:lnTo>
                    <a:pt x="138" y="346"/>
                  </a:lnTo>
                  <a:lnTo>
                    <a:pt x="138" y="343"/>
                  </a:lnTo>
                  <a:lnTo>
                    <a:pt x="134" y="336"/>
                  </a:lnTo>
                  <a:lnTo>
                    <a:pt x="132" y="335"/>
                  </a:lnTo>
                  <a:lnTo>
                    <a:pt x="126" y="326"/>
                  </a:lnTo>
                  <a:lnTo>
                    <a:pt x="121" y="322"/>
                  </a:lnTo>
                  <a:lnTo>
                    <a:pt x="121" y="321"/>
                  </a:lnTo>
                  <a:lnTo>
                    <a:pt x="116" y="318"/>
                  </a:lnTo>
                  <a:lnTo>
                    <a:pt x="112" y="318"/>
                  </a:lnTo>
                  <a:lnTo>
                    <a:pt x="106" y="315"/>
                  </a:lnTo>
                  <a:lnTo>
                    <a:pt x="99" y="308"/>
                  </a:lnTo>
                  <a:lnTo>
                    <a:pt x="88" y="302"/>
                  </a:lnTo>
                  <a:lnTo>
                    <a:pt x="85" y="296"/>
                  </a:lnTo>
                  <a:lnTo>
                    <a:pt x="76" y="282"/>
                  </a:lnTo>
                  <a:lnTo>
                    <a:pt x="69" y="279"/>
                  </a:lnTo>
                  <a:lnTo>
                    <a:pt x="65" y="278"/>
                  </a:lnTo>
                  <a:lnTo>
                    <a:pt x="58" y="277"/>
                  </a:lnTo>
                  <a:lnTo>
                    <a:pt x="56" y="275"/>
                  </a:lnTo>
                  <a:lnTo>
                    <a:pt x="51" y="271"/>
                  </a:lnTo>
                  <a:lnTo>
                    <a:pt x="49" y="267"/>
                  </a:lnTo>
                  <a:lnTo>
                    <a:pt x="49" y="266"/>
                  </a:lnTo>
                  <a:lnTo>
                    <a:pt x="36" y="264"/>
                  </a:lnTo>
                  <a:lnTo>
                    <a:pt x="19" y="252"/>
                  </a:lnTo>
                  <a:lnTo>
                    <a:pt x="16" y="249"/>
                  </a:lnTo>
                  <a:lnTo>
                    <a:pt x="12" y="246"/>
                  </a:lnTo>
                  <a:lnTo>
                    <a:pt x="13" y="232"/>
                  </a:lnTo>
                  <a:lnTo>
                    <a:pt x="12" y="218"/>
                  </a:lnTo>
                  <a:lnTo>
                    <a:pt x="13" y="205"/>
                  </a:lnTo>
                  <a:lnTo>
                    <a:pt x="12" y="196"/>
                  </a:lnTo>
                  <a:lnTo>
                    <a:pt x="12" y="195"/>
                  </a:lnTo>
                  <a:lnTo>
                    <a:pt x="12" y="192"/>
                  </a:lnTo>
                  <a:lnTo>
                    <a:pt x="12" y="187"/>
                  </a:lnTo>
                  <a:lnTo>
                    <a:pt x="13" y="164"/>
                  </a:lnTo>
                  <a:lnTo>
                    <a:pt x="11" y="159"/>
                  </a:lnTo>
                  <a:lnTo>
                    <a:pt x="0" y="151"/>
                  </a:lnTo>
                  <a:lnTo>
                    <a:pt x="2" y="141"/>
                  </a:lnTo>
                  <a:lnTo>
                    <a:pt x="9" y="128"/>
                  </a:lnTo>
                  <a:lnTo>
                    <a:pt x="42" y="101"/>
                  </a:lnTo>
                  <a:lnTo>
                    <a:pt x="41" y="92"/>
                  </a:lnTo>
                  <a:lnTo>
                    <a:pt x="40" y="65"/>
                  </a:lnTo>
                  <a:lnTo>
                    <a:pt x="40" y="55"/>
                  </a:lnTo>
                  <a:lnTo>
                    <a:pt x="38" y="42"/>
                  </a:lnTo>
                  <a:lnTo>
                    <a:pt x="38" y="38"/>
                  </a:lnTo>
                  <a:lnTo>
                    <a:pt x="42" y="38"/>
                  </a:lnTo>
                  <a:lnTo>
                    <a:pt x="54" y="27"/>
                  </a:lnTo>
                  <a:lnTo>
                    <a:pt x="59" y="31"/>
                  </a:lnTo>
                  <a:lnTo>
                    <a:pt x="60" y="33"/>
                  </a:lnTo>
                  <a:lnTo>
                    <a:pt x="76" y="33"/>
                  </a:lnTo>
                  <a:lnTo>
                    <a:pt x="94" y="24"/>
                  </a:lnTo>
                  <a:lnTo>
                    <a:pt x="106" y="20"/>
                  </a:lnTo>
                  <a:lnTo>
                    <a:pt x="119" y="11"/>
                  </a:lnTo>
                  <a:lnTo>
                    <a:pt x="124" y="12"/>
                  </a:lnTo>
                  <a:lnTo>
                    <a:pt x="142" y="0"/>
                  </a:lnTo>
                  <a:lnTo>
                    <a:pt x="151" y="8"/>
                  </a:lnTo>
                  <a:lnTo>
                    <a:pt x="142" y="22"/>
                  </a:lnTo>
                  <a:lnTo>
                    <a:pt x="145" y="30"/>
                  </a:lnTo>
                  <a:lnTo>
                    <a:pt x="141" y="36"/>
                  </a:lnTo>
                  <a:lnTo>
                    <a:pt x="141" y="40"/>
                  </a:lnTo>
                  <a:lnTo>
                    <a:pt x="151" y="34"/>
                  </a:lnTo>
                  <a:lnTo>
                    <a:pt x="153" y="27"/>
                  </a:lnTo>
                  <a:lnTo>
                    <a:pt x="169" y="38"/>
                  </a:lnTo>
                  <a:lnTo>
                    <a:pt x="174" y="37"/>
                  </a:lnTo>
                  <a:lnTo>
                    <a:pt x="178" y="40"/>
                  </a:lnTo>
                  <a:lnTo>
                    <a:pt x="180" y="38"/>
                  </a:lnTo>
                  <a:lnTo>
                    <a:pt x="195" y="45"/>
                  </a:lnTo>
                  <a:lnTo>
                    <a:pt x="203" y="59"/>
                  </a:lnTo>
                  <a:lnTo>
                    <a:pt x="218" y="65"/>
                  </a:lnTo>
                  <a:lnTo>
                    <a:pt x="224" y="66"/>
                  </a:lnTo>
                  <a:lnTo>
                    <a:pt x="283" y="77"/>
                  </a:lnTo>
                  <a:lnTo>
                    <a:pt x="290" y="81"/>
                  </a:lnTo>
                  <a:lnTo>
                    <a:pt x="295" y="83"/>
                  </a:lnTo>
                  <a:lnTo>
                    <a:pt x="302" y="87"/>
                  </a:lnTo>
                  <a:lnTo>
                    <a:pt x="310" y="87"/>
                  </a:lnTo>
                  <a:lnTo>
                    <a:pt x="314" y="87"/>
                  </a:lnTo>
                  <a:lnTo>
                    <a:pt x="320" y="90"/>
                  </a:lnTo>
                  <a:lnTo>
                    <a:pt x="328" y="88"/>
                  </a:lnTo>
                  <a:lnTo>
                    <a:pt x="347" y="90"/>
                  </a:lnTo>
                  <a:lnTo>
                    <a:pt x="358" y="94"/>
                  </a:lnTo>
                  <a:lnTo>
                    <a:pt x="361" y="98"/>
                  </a:lnTo>
                  <a:lnTo>
                    <a:pt x="360" y="105"/>
                  </a:lnTo>
                  <a:lnTo>
                    <a:pt x="364" y="108"/>
                  </a:lnTo>
                  <a:lnTo>
                    <a:pt x="369" y="106"/>
                  </a:lnTo>
                  <a:lnTo>
                    <a:pt x="369" y="108"/>
                  </a:lnTo>
                  <a:lnTo>
                    <a:pt x="378" y="110"/>
                  </a:lnTo>
                  <a:lnTo>
                    <a:pt x="380" y="112"/>
                  </a:lnTo>
                  <a:lnTo>
                    <a:pt x="400" y="175"/>
                  </a:lnTo>
                  <a:lnTo>
                    <a:pt x="407" y="178"/>
                  </a:lnTo>
                  <a:lnTo>
                    <a:pt x="405" y="185"/>
                  </a:lnTo>
                  <a:lnTo>
                    <a:pt x="405" y="188"/>
                  </a:lnTo>
                  <a:lnTo>
                    <a:pt x="394" y="192"/>
                  </a:lnTo>
                  <a:lnTo>
                    <a:pt x="382" y="218"/>
                  </a:lnTo>
                  <a:lnTo>
                    <a:pt x="382" y="220"/>
                  </a:lnTo>
                  <a:lnTo>
                    <a:pt x="380" y="225"/>
                  </a:lnTo>
                  <a:lnTo>
                    <a:pt x="380" y="232"/>
                  </a:lnTo>
                  <a:lnTo>
                    <a:pt x="390" y="232"/>
                  </a:lnTo>
                  <a:lnTo>
                    <a:pt x="398" y="228"/>
                  </a:lnTo>
                  <a:lnTo>
                    <a:pt x="400" y="225"/>
                  </a:lnTo>
                  <a:lnTo>
                    <a:pt x="400" y="224"/>
                  </a:lnTo>
                  <a:lnTo>
                    <a:pt x="403" y="216"/>
                  </a:lnTo>
                  <a:lnTo>
                    <a:pt x="416" y="202"/>
                  </a:lnTo>
                  <a:lnTo>
                    <a:pt x="430" y="178"/>
                  </a:lnTo>
                  <a:lnTo>
                    <a:pt x="433" y="171"/>
                  </a:lnTo>
                  <a:lnTo>
                    <a:pt x="441" y="162"/>
                  </a:lnTo>
                  <a:lnTo>
                    <a:pt x="441" y="157"/>
                  </a:lnTo>
                  <a:lnTo>
                    <a:pt x="450" y="151"/>
                  </a:lnTo>
                  <a:lnTo>
                    <a:pt x="453" y="157"/>
                  </a:lnTo>
                  <a:lnTo>
                    <a:pt x="429" y="221"/>
                  </a:lnTo>
                  <a:lnTo>
                    <a:pt x="422" y="241"/>
                  </a:lnTo>
                  <a:lnTo>
                    <a:pt x="419" y="260"/>
                  </a:lnTo>
                  <a:lnTo>
                    <a:pt x="422" y="268"/>
                  </a:lnTo>
                  <a:lnTo>
                    <a:pt x="412" y="296"/>
                  </a:lnTo>
                  <a:lnTo>
                    <a:pt x="410" y="308"/>
                  </a:lnTo>
                  <a:lnTo>
                    <a:pt x="414" y="322"/>
                  </a:lnTo>
                  <a:lnTo>
                    <a:pt x="411" y="338"/>
                  </a:lnTo>
                  <a:lnTo>
                    <a:pt x="408" y="346"/>
                  </a:lnTo>
                  <a:lnTo>
                    <a:pt x="410" y="351"/>
                  </a:lnTo>
                  <a:lnTo>
                    <a:pt x="404" y="365"/>
                  </a:lnTo>
                  <a:lnTo>
                    <a:pt x="403" y="379"/>
                  </a:lnTo>
                  <a:lnTo>
                    <a:pt x="404" y="385"/>
                  </a:lnTo>
                  <a:lnTo>
                    <a:pt x="404" y="392"/>
                  </a:lnTo>
                  <a:lnTo>
                    <a:pt x="407" y="405"/>
                  </a:lnTo>
                  <a:lnTo>
                    <a:pt x="414" y="422"/>
                  </a:lnTo>
                  <a:lnTo>
                    <a:pt x="418" y="432"/>
                  </a:lnTo>
                  <a:lnTo>
                    <a:pt x="416" y="441"/>
                  </a:lnTo>
                  <a:lnTo>
                    <a:pt x="416" y="446"/>
                  </a:lnTo>
                  <a:lnTo>
                    <a:pt x="419" y="459"/>
                  </a:lnTo>
                  <a:lnTo>
                    <a:pt x="404" y="461"/>
                  </a:lnTo>
                  <a:lnTo>
                    <a:pt x="393" y="462"/>
                  </a:lnTo>
                  <a:lnTo>
                    <a:pt x="387" y="462"/>
                  </a:lnTo>
                  <a:lnTo>
                    <a:pt x="383" y="462"/>
                  </a:lnTo>
                  <a:lnTo>
                    <a:pt x="379" y="464"/>
                  </a:lnTo>
                  <a:lnTo>
                    <a:pt x="354" y="465"/>
                  </a:lnTo>
                  <a:lnTo>
                    <a:pt x="350" y="466"/>
                  </a:lnTo>
                  <a:lnTo>
                    <a:pt x="347" y="466"/>
                  </a:lnTo>
                  <a:lnTo>
                    <a:pt x="344" y="466"/>
                  </a:lnTo>
                  <a:lnTo>
                    <a:pt x="343" y="466"/>
                  </a:lnTo>
                </a:path>
              </a:pathLst>
            </a:custGeom>
            <a:solidFill>
              <a:srgbClr val="F8F8F8"/>
            </a:solidFill>
            <a:ln w="6350">
              <a:solidFill>
                <a:schemeClr val="tx1"/>
              </a:solidFill>
              <a:round/>
              <a:headEnd/>
              <a:tailEnd/>
            </a:ln>
          </p:spPr>
          <p:txBody>
            <a:bodyPr/>
            <a:lstStyle/>
            <a:p>
              <a:endParaRPr lang="en-US"/>
            </a:p>
          </p:txBody>
        </p:sp>
        <p:sp>
          <p:nvSpPr>
            <p:cNvPr id="88097" name="Freeform 245"/>
            <p:cNvSpPr>
              <a:spLocks/>
            </p:cNvSpPr>
            <p:nvPr/>
          </p:nvSpPr>
          <p:spPr bwMode="auto">
            <a:xfrm>
              <a:off x="4911725" y="3197225"/>
              <a:ext cx="474663" cy="763588"/>
            </a:xfrm>
            <a:custGeom>
              <a:avLst/>
              <a:gdLst>
                <a:gd name="T0" fmla="*/ 2147483647 w 346"/>
                <a:gd name="T1" fmla="*/ 2147483647 h 609"/>
                <a:gd name="T2" fmla="*/ 2147483647 w 346"/>
                <a:gd name="T3" fmla="*/ 2147483647 h 609"/>
                <a:gd name="T4" fmla="*/ 2147483647 w 346"/>
                <a:gd name="T5" fmla="*/ 2147483647 h 609"/>
                <a:gd name="T6" fmla="*/ 2147483647 w 346"/>
                <a:gd name="T7" fmla="*/ 2147483647 h 609"/>
                <a:gd name="T8" fmla="*/ 2147483647 w 346"/>
                <a:gd name="T9" fmla="*/ 2147483647 h 609"/>
                <a:gd name="T10" fmla="*/ 2147483647 w 346"/>
                <a:gd name="T11" fmla="*/ 2147483647 h 609"/>
                <a:gd name="T12" fmla="*/ 2147483647 w 346"/>
                <a:gd name="T13" fmla="*/ 2147483647 h 609"/>
                <a:gd name="T14" fmla="*/ 2147483647 w 346"/>
                <a:gd name="T15" fmla="*/ 2147483647 h 609"/>
                <a:gd name="T16" fmla="*/ 2147483647 w 346"/>
                <a:gd name="T17" fmla="*/ 2147483647 h 609"/>
                <a:gd name="T18" fmla="*/ 2147483647 w 346"/>
                <a:gd name="T19" fmla="*/ 2147483647 h 609"/>
                <a:gd name="T20" fmla="*/ 2147483647 w 346"/>
                <a:gd name="T21" fmla="*/ 2147483647 h 609"/>
                <a:gd name="T22" fmla="*/ 2147483647 w 346"/>
                <a:gd name="T23" fmla="*/ 2147483647 h 609"/>
                <a:gd name="T24" fmla="*/ 2147483647 w 346"/>
                <a:gd name="T25" fmla="*/ 2147483647 h 609"/>
                <a:gd name="T26" fmla="*/ 2147483647 w 346"/>
                <a:gd name="T27" fmla="*/ 2147483647 h 609"/>
                <a:gd name="T28" fmla="*/ 2147483647 w 346"/>
                <a:gd name="T29" fmla="*/ 2147483647 h 609"/>
                <a:gd name="T30" fmla="*/ 2147483647 w 346"/>
                <a:gd name="T31" fmla="*/ 2147483647 h 609"/>
                <a:gd name="T32" fmla="*/ 2147483647 w 346"/>
                <a:gd name="T33" fmla="*/ 2147483647 h 609"/>
                <a:gd name="T34" fmla="*/ 2147483647 w 346"/>
                <a:gd name="T35" fmla="*/ 2147483647 h 609"/>
                <a:gd name="T36" fmla="*/ 2147483647 w 346"/>
                <a:gd name="T37" fmla="*/ 2147483647 h 609"/>
                <a:gd name="T38" fmla="*/ 2147483647 w 346"/>
                <a:gd name="T39" fmla="*/ 2147483647 h 609"/>
                <a:gd name="T40" fmla="*/ 2147483647 w 346"/>
                <a:gd name="T41" fmla="*/ 2147483647 h 609"/>
                <a:gd name="T42" fmla="*/ 2147483647 w 346"/>
                <a:gd name="T43" fmla="*/ 2147483647 h 609"/>
                <a:gd name="T44" fmla="*/ 2147483647 w 346"/>
                <a:gd name="T45" fmla="*/ 2147483647 h 609"/>
                <a:gd name="T46" fmla="*/ 2147483647 w 346"/>
                <a:gd name="T47" fmla="*/ 2147483647 h 609"/>
                <a:gd name="T48" fmla="*/ 2147483647 w 346"/>
                <a:gd name="T49" fmla="*/ 2147483647 h 609"/>
                <a:gd name="T50" fmla="*/ 2147483647 w 346"/>
                <a:gd name="T51" fmla="*/ 2147483647 h 609"/>
                <a:gd name="T52" fmla="*/ 2147483647 w 346"/>
                <a:gd name="T53" fmla="*/ 2147483647 h 609"/>
                <a:gd name="T54" fmla="*/ 2147483647 w 346"/>
                <a:gd name="T55" fmla="*/ 2147483647 h 609"/>
                <a:gd name="T56" fmla="*/ 2147483647 w 346"/>
                <a:gd name="T57" fmla="*/ 2147483647 h 609"/>
                <a:gd name="T58" fmla="*/ 2147483647 w 346"/>
                <a:gd name="T59" fmla="*/ 2147483647 h 609"/>
                <a:gd name="T60" fmla="*/ 2147483647 w 346"/>
                <a:gd name="T61" fmla="*/ 2147483647 h 609"/>
                <a:gd name="T62" fmla="*/ 2147483647 w 346"/>
                <a:gd name="T63" fmla="*/ 2147483647 h 609"/>
                <a:gd name="T64" fmla="*/ 2147483647 w 346"/>
                <a:gd name="T65" fmla="*/ 2147483647 h 609"/>
                <a:gd name="T66" fmla="*/ 2147483647 w 346"/>
                <a:gd name="T67" fmla="*/ 2147483647 h 609"/>
                <a:gd name="T68" fmla="*/ 2147483647 w 346"/>
                <a:gd name="T69" fmla="*/ 2147483647 h 609"/>
                <a:gd name="T70" fmla="*/ 2147483647 w 346"/>
                <a:gd name="T71" fmla="*/ 2147483647 h 609"/>
                <a:gd name="T72" fmla="*/ 2147483647 w 346"/>
                <a:gd name="T73" fmla="*/ 2147483647 h 609"/>
                <a:gd name="T74" fmla="*/ 2147483647 w 346"/>
                <a:gd name="T75" fmla="*/ 2147483647 h 609"/>
                <a:gd name="T76" fmla="*/ 2147483647 w 346"/>
                <a:gd name="T77" fmla="*/ 2147483647 h 609"/>
                <a:gd name="T78" fmla="*/ 2147483647 w 346"/>
                <a:gd name="T79" fmla="*/ 2147483647 h 609"/>
                <a:gd name="T80" fmla="*/ 2147483647 w 346"/>
                <a:gd name="T81" fmla="*/ 2147483647 h 609"/>
                <a:gd name="T82" fmla="*/ 2147483647 w 346"/>
                <a:gd name="T83" fmla="*/ 2147483647 h 609"/>
                <a:gd name="T84" fmla="*/ 2147483647 w 346"/>
                <a:gd name="T85" fmla="*/ 2147483647 h 609"/>
                <a:gd name="T86" fmla="*/ 2147483647 w 346"/>
                <a:gd name="T87" fmla="*/ 2147483647 h 609"/>
                <a:gd name="T88" fmla="*/ 2147483647 w 346"/>
                <a:gd name="T89" fmla="*/ 2147483647 h 609"/>
                <a:gd name="T90" fmla="*/ 2147483647 w 346"/>
                <a:gd name="T91" fmla="*/ 2147483647 h 609"/>
                <a:gd name="T92" fmla="*/ 2147483647 w 346"/>
                <a:gd name="T93" fmla="*/ 2147483647 h 609"/>
                <a:gd name="T94" fmla="*/ 2147483647 w 346"/>
                <a:gd name="T95" fmla="*/ 2147483647 h 609"/>
                <a:gd name="T96" fmla="*/ 2147483647 w 346"/>
                <a:gd name="T97" fmla="*/ 2147483647 h 609"/>
                <a:gd name="T98" fmla="*/ 2147483647 w 346"/>
                <a:gd name="T99" fmla="*/ 2147483647 h 609"/>
                <a:gd name="T100" fmla="*/ 2147483647 w 346"/>
                <a:gd name="T101" fmla="*/ 2147483647 h 609"/>
                <a:gd name="T102" fmla="*/ 2147483647 w 346"/>
                <a:gd name="T103" fmla="*/ 2147483647 h 609"/>
                <a:gd name="T104" fmla="*/ 2147483647 w 346"/>
                <a:gd name="T105" fmla="*/ 2147483647 h 609"/>
                <a:gd name="T106" fmla="*/ 2147483647 w 346"/>
                <a:gd name="T107" fmla="*/ 2147483647 h 609"/>
                <a:gd name="T108" fmla="*/ 2147483647 w 346"/>
                <a:gd name="T109" fmla="*/ 2147483647 h 609"/>
                <a:gd name="T110" fmla="*/ 2147483647 w 346"/>
                <a:gd name="T111" fmla="*/ 2147483647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609"/>
                <a:gd name="T170" fmla="*/ 346 w 346"/>
                <a:gd name="T171" fmla="*/ 609 h 6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609">
                  <a:moveTo>
                    <a:pt x="0" y="272"/>
                  </a:moveTo>
                  <a:lnTo>
                    <a:pt x="0" y="267"/>
                  </a:lnTo>
                  <a:lnTo>
                    <a:pt x="4" y="254"/>
                  </a:lnTo>
                  <a:lnTo>
                    <a:pt x="5" y="253"/>
                  </a:lnTo>
                  <a:lnTo>
                    <a:pt x="9" y="250"/>
                  </a:lnTo>
                  <a:lnTo>
                    <a:pt x="8" y="231"/>
                  </a:lnTo>
                  <a:lnTo>
                    <a:pt x="23" y="224"/>
                  </a:lnTo>
                  <a:lnTo>
                    <a:pt x="26" y="220"/>
                  </a:lnTo>
                  <a:lnTo>
                    <a:pt x="27" y="220"/>
                  </a:lnTo>
                  <a:lnTo>
                    <a:pt x="29" y="217"/>
                  </a:lnTo>
                  <a:lnTo>
                    <a:pt x="29" y="210"/>
                  </a:lnTo>
                  <a:lnTo>
                    <a:pt x="38" y="182"/>
                  </a:lnTo>
                  <a:lnTo>
                    <a:pt x="38" y="175"/>
                  </a:lnTo>
                  <a:lnTo>
                    <a:pt x="33" y="166"/>
                  </a:lnTo>
                  <a:lnTo>
                    <a:pt x="23" y="156"/>
                  </a:lnTo>
                  <a:lnTo>
                    <a:pt x="26" y="146"/>
                  </a:lnTo>
                  <a:lnTo>
                    <a:pt x="27" y="142"/>
                  </a:lnTo>
                  <a:lnTo>
                    <a:pt x="31" y="137"/>
                  </a:lnTo>
                  <a:lnTo>
                    <a:pt x="48" y="132"/>
                  </a:lnTo>
                  <a:lnTo>
                    <a:pt x="72" y="124"/>
                  </a:lnTo>
                  <a:lnTo>
                    <a:pt x="82" y="117"/>
                  </a:lnTo>
                  <a:lnTo>
                    <a:pt x="84" y="99"/>
                  </a:lnTo>
                  <a:lnTo>
                    <a:pt x="86" y="96"/>
                  </a:lnTo>
                  <a:lnTo>
                    <a:pt x="89" y="94"/>
                  </a:lnTo>
                  <a:lnTo>
                    <a:pt x="90" y="94"/>
                  </a:lnTo>
                  <a:lnTo>
                    <a:pt x="95" y="83"/>
                  </a:lnTo>
                  <a:lnTo>
                    <a:pt x="95" y="77"/>
                  </a:lnTo>
                  <a:lnTo>
                    <a:pt x="95" y="69"/>
                  </a:lnTo>
                  <a:lnTo>
                    <a:pt x="95" y="66"/>
                  </a:lnTo>
                  <a:lnTo>
                    <a:pt x="93" y="56"/>
                  </a:lnTo>
                  <a:lnTo>
                    <a:pt x="83" y="51"/>
                  </a:lnTo>
                  <a:lnTo>
                    <a:pt x="80" y="49"/>
                  </a:lnTo>
                  <a:lnTo>
                    <a:pt x="75" y="47"/>
                  </a:lnTo>
                  <a:lnTo>
                    <a:pt x="72" y="44"/>
                  </a:lnTo>
                  <a:lnTo>
                    <a:pt x="66" y="30"/>
                  </a:lnTo>
                  <a:lnTo>
                    <a:pt x="54" y="23"/>
                  </a:lnTo>
                  <a:lnTo>
                    <a:pt x="52" y="19"/>
                  </a:lnTo>
                  <a:lnTo>
                    <a:pt x="52" y="18"/>
                  </a:lnTo>
                  <a:lnTo>
                    <a:pt x="57" y="16"/>
                  </a:lnTo>
                  <a:lnTo>
                    <a:pt x="65" y="16"/>
                  </a:lnTo>
                  <a:lnTo>
                    <a:pt x="69" y="16"/>
                  </a:lnTo>
                  <a:lnTo>
                    <a:pt x="93" y="13"/>
                  </a:lnTo>
                  <a:lnTo>
                    <a:pt x="100" y="13"/>
                  </a:lnTo>
                  <a:lnTo>
                    <a:pt x="109" y="13"/>
                  </a:lnTo>
                  <a:lnTo>
                    <a:pt x="112" y="13"/>
                  </a:lnTo>
                  <a:lnTo>
                    <a:pt x="116" y="12"/>
                  </a:lnTo>
                  <a:lnTo>
                    <a:pt x="133" y="12"/>
                  </a:lnTo>
                  <a:lnTo>
                    <a:pt x="143" y="11"/>
                  </a:lnTo>
                  <a:lnTo>
                    <a:pt x="151" y="11"/>
                  </a:lnTo>
                  <a:lnTo>
                    <a:pt x="153" y="11"/>
                  </a:lnTo>
                  <a:lnTo>
                    <a:pt x="162" y="9"/>
                  </a:lnTo>
                  <a:lnTo>
                    <a:pt x="179" y="8"/>
                  </a:lnTo>
                  <a:lnTo>
                    <a:pt x="187" y="8"/>
                  </a:lnTo>
                  <a:lnTo>
                    <a:pt x="193" y="8"/>
                  </a:lnTo>
                  <a:lnTo>
                    <a:pt x="198" y="6"/>
                  </a:lnTo>
                  <a:lnTo>
                    <a:pt x="201" y="6"/>
                  </a:lnTo>
                  <a:lnTo>
                    <a:pt x="203" y="6"/>
                  </a:lnTo>
                  <a:lnTo>
                    <a:pt x="205" y="6"/>
                  </a:lnTo>
                  <a:lnTo>
                    <a:pt x="208" y="6"/>
                  </a:lnTo>
                  <a:lnTo>
                    <a:pt x="212" y="5"/>
                  </a:lnTo>
                  <a:lnTo>
                    <a:pt x="237" y="4"/>
                  </a:lnTo>
                  <a:lnTo>
                    <a:pt x="242" y="2"/>
                  </a:lnTo>
                  <a:lnTo>
                    <a:pt x="246" y="2"/>
                  </a:lnTo>
                  <a:lnTo>
                    <a:pt x="251" y="2"/>
                  </a:lnTo>
                  <a:lnTo>
                    <a:pt x="262" y="1"/>
                  </a:lnTo>
                  <a:lnTo>
                    <a:pt x="278" y="0"/>
                  </a:lnTo>
                  <a:lnTo>
                    <a:pt x="278" y="12"/>
                  </a:lnTo>
                  <a:lnTo>
                    <a:pt x="279" y="26"/>
                  </a:lnTo>
                  <a:lnTo>
                    <a:pt x="285" y="36"/>
                  </a:lnTo>
                  <a:lnTo>
                    <a:pt x="294" y="52"/>
                  </a:lnTo>
                  <a:lnTo>
                    <a:pt x="300" y="65"/>
                  </a:lnTo>
                  <a:lnTo>
                    <a:pt x="308" y="81"/>
                  </a:lnTo>
                  <a:lnTo>
                    <a:pt x="311" y="99"/>
                  </a:lnTo>
                  <a:lnTo>
                    <a:pt x="311" y="102"/>
                  </a:lnTo>
                  <a:lnTo>
                    <a:pt x="311" y="108"/>
                  </a:lnTo>
                  <a:lnTo>
                    <a:pt x="313" y="119"/>
                  </a:lnTo>
                  <a:lnTo>
                    <a:pt x="313" y="123"/>
                  </a:lnTo>
                  <a:lnTo>
                    <a:pt x="313" y="127"/>
                  </a:lnTo>
                  <a:lnTo>
                    <a:pt x="313" y="128"/>
                  </a:lnTo>
                  <a:lnTo>
                    <a:pt x="313" y="132"/>
                  </a:lnTo>
                  <a:lnTo>
                    <a:pt x="315" y="141"/>
                  </a:lnTo>
                  <a:lnTo>
                    <a:pt x="315" y="145"/>
                  </a:lnTo>
                  <a:lnTo>
                    <a:pt x="315" y="149"/>
                  </a:lnTo>
                  <a:lnTo>
                    <a:pt x="317" y="157"/>
                  </a:lnTo>
                  <a:lnTo>
                    <a:pt x="317" y="159"/>
                  </a:lnTo>
                  <a:lnTo>
                    <a:pt x="317" y="164"/>
                  </a:lnTo>
                  <a:lnTo>
                    <a:pt x="319" y="186"/>
                  </a:lnTo>
                  <a:lnTo>
                    <a:pt x="321" y="199"/>
                  </a:lnTo>
                  <a:lnTo>
                    <a:pt x="321" y="206"/>
                  </a:lnTo>
                  <a:lnTo>
                    <a:pt x="322" y="214"/>
                  </a:lnTo>
                  <a:lnTo>
                    <a:pt x="322" y="216"/>
                  </a:lnTo>
                  <a:lnTo>
                    <a:pt x="322" y="224"/>
                  </a:lnTo>
                  <a:lnTo>
                    <a:pt x="324" y="234"/>
                  </a:lnTo>
                  <a:lnTo>
                    <a:pt x="325" y="250"/>
                  </a:lnTo>
                  <a:lnTo>
                    <a:pt x="325" y="253"/>
                  </a:lnTo>
                  <a:lnTo>
                    <a:pt x="326" y="260"/>
                  </a:lnTo>
                  <a:lnTo>
                    <a:pt x="328" y="279"/>
                  </a:lnTo>
                  <a:lnTo>
                    <a:pt x="329" y="288"/>
                  </a:lnTo>
                  <a:lnTo>
                    <a:pt x="331" y="300"/>
                  </a:lnTo>
                  <a:lnTo>
                    <a:pt x="332" y="310"/>
                  </a:lnTo>
                  <a:lnTo>
                    <a:pt x="332" y="321"/>
                  </a:lnTo>
                  <a:lnTo>
                    <a:pt x="333" y="324"/>
                  </a:lnTo>
                  <a:lnTo>
                    <a:pt x="335" y="337"/>
                  </a:lnTo>
                  <a:lnTo>
                    <a:pt x="331" y="347"/>
                  </a:lnTo>
                  <a:lnTo>
                    <a:pt x="331" y="350"/>
                  </a:lnTo>
                  <a:lnTo>
                    <a:pt x="332" y="349"/>
                  </a:lnTo>
                  <a:lnTo>
                    <a:pt x="329" y="360"/>
                  </a:lnTo>
                  <a:lnTo>
                    <a:pt x="331" y="365"/>
                  </a:lnTo>
                  <a:lnTo>
                    <a:pt x="335" y="376"/>
                  </a:lnTo>
                  <a:lnTo>
                    <a:pt x="340" y="386"/>
                  </a:lnTo>
                  <a:lnTo>
                    <a:pt x="339" y="387"/>
                  </a:lnTo>
                  <a:lnTo>
                    <a:pt x="339" y="390"/>
                  </a:lnTo>
                  <a:lnTo>
                    <a:pt x="340" y="391"/>
                  </a:lnTo>
                  <a:lnTo>
                    <a:pt x="345" y="404"/>
                  </a:lnTo>
                  <a:lnTo>
                    <a:pt x="335" y="421"/>
                  </a:lnTo>
                  <a:lnTo>
                    <a:pt x="333" y="423"/>
                  </a:lnTo>
                  <a:lnTo>
                    <a:pt x="332" y="432"/>
                  </a:lnTo>
                  <a:lnTo>
                    <a:pt x="326" y="434"/>
                  </a:lnTo>
                  <a:lnTo>
                    <a:pt x="328" y="441"/>
                  </a:lnTo>
                  <a:lnTo>
                    <a:pt x="325" y="447"/>
                  </a:lnTo>
                  <a:lnTo>
                    <a:pt x="311" y="461"/>
                  </a:lnTo>
                  <a:lnTo>
                    <a:pt x="308" y="461"/>
                  </a:lnTo>
                  <a:lnTo>
                    <a:pt x="310" y="461"/>
                  </a:lnTo>
                  <a:lnTo>
                    <a:pt x="310" y="463"/>
                  </a:lnTo>
                  <a:lnTo>
                    <a:pt x="311" y="475"/>
                  </a:lnTo>
                  <a:lnTo>
                    <a:pt x="310" y="483"/>
                  </a:lnTo>
                  <a:lnTo>
                    <a:pt x="304" y="501"/>
                  </a:lnTo>
                  <a:lnTo>
                    <a:pt x="306" y="502"/>
                  </a:lnTo>
                  <a:lnTo>
                    <a:pt x="311" y="511"/>
                  </a:lnTo>
                  <a:lnTo>
                    <a:pt x="304" y="520"/>
                  </a:lnTo>
                  <a:lnTo>
                    <a:pt x="301" y="530"/>
                  </a:lnTo>
                  <a:lnTo>
                    <a:pt x="304" y="535"/>
                  </a:lnTo>
                  <a:lnTo>
                    <a:pt x="304" y="537"/>
                  </a:lnTo>
                  <a:lnTo>
                    <a:pt x="311" y="542"/>
                  </a:lnTo>
                  <a:lnTo>
                    <a:pt x="306" y="547"/>
                  </a:lnTo>
                  <a:lnTo>
                    <a:pt x="296" y="549"/>
                  </a:lnTo>
                  <a:lnTo>
                    <a:pt x="287" y="555"/>
                  </a:lnTo>
                  <a:lnTo>
                    <a:pt x="286" y="556"/>
                  </a:lnTo>
                  <a:lnTo>
                    <a:pt x="285" y="555"/>
                  </a:lnTo>
                  <a:lnTo>
                    <a:pt x="282" y="553"/>
                  </a:lnTo>
                  <a:lnTo>
                    <a:pt x="276" y="573"/>
                  </a:lnTo>
                  <a:lnTo>
                    <a:pt x="283" y="587"/>
                  </a:lnTo>
                  <a:lnTo>
                    <a:pt x="279" y="594"/>
                  </a:lnTo>
                  <a:lnTo>
                    <a:pt x="278" y="594"/>
                  </a:lnTo>
                  <a:lnTo>
                    <a:pt x="272" y="594"/>
                  </a:lnTo>
                  <a:lnTo>
                    <a:pt x="267" y="588"/>
                  </a:lnTo>
                  <a:lnTo>
                    <a:pt x="255" y="587"/>
                  </a:lnTo>
                  <a:lnTo>
                    <a:pt x="240" y="580"/>
                  </a:lnTo>
                  <a:lnTo>
                    <a:pt x="239" y="580"/>
                  </a:lnTo>
                  <a:lnTo>
                    <a:pt x="235" y="580"/>
                  </a:lnTo>
                  <a:lnTo>
                    <a:pt x="223" y="595"/>
                  </a:lnTo>
                  <a:lnTo>
                    <a:pt x="221" y="599"/>
                  </a:lnTo>
                  <a:lnTo>
                    <a:pt x="219" y="601"/>
                  </a:lnTo>
                  <a:lnTo>
                    <a:pt x="222" y="606"/>
                  </a:lnTo>
                  <a:lnTo>
                    <a:pt x="214" y="599"/>
                  </a:lnTo>
                  <a:lnTo>
                    <a:pt x="214" y="608"/>
                  </a:lnTo>
                  <a:lnTo>
                    <a:pt x="210" y="606"/>
                  </a:lnTo>
                  <a:lnTo>
                    <a:pt x="204" y="603"/>
                  </a:lnTo>
                  <a:lnTo>
                    <a:pt x="194" y="581"/>
                  </a:lnTo>
                  <a:lnTo>
                    <a:pt x="191" y="581"/>
                  </a:lnTo>
                  <a:lnTo>
                    <a:pt x="190" y="574"/>
                  </a:lnTo>
                  <a:lnTo>
                    <a:pt x="191" y="571"/>
                  </a:lnTo>
                  <a:lnTo>
                    <a:pt x="194" y="571"/>
                  </a:lnTo>
                  <a:lnTo>
                    <a:pt x="196" y="567"/>
                  </a:lnTo>
                  <a:lnTo>
                    <a:pt x="186" y="547"/>
                  </a:lnTo>
                  <a:lnTo>
                    <a:pt x="187" y="541"/>
                  </a:lnTo>
                  <a:lnTo>
                    <a:pt x="172" y="527"/>
                  </a:lnTo>
                  <a:lnTo>
                    <a:pt x="172" y="523"/>
                  </a:lnTo>
                  <a:lnTo>
                    <a:pt x="159" y="515"/>
                  </a:lnTo>
                  <a:lnTo>
                    <a:pt x="154" y="515"/>
                  </a:lnTo>
                  <a:lnTo>
                    <a:pt x="148" y="516"/>
                  </a:lnTo>
                  <a:lnTo>
                    <a:pt x="143" y="506"/>
                  </a:lnTo>
                  <a:lnTo>
                    <a:pt x="132" y="497"/>
                  </a:lnTo>
                  <a:lnTo>
                    <a:pt x="125" y="494"/>
                  </a:lnTo>
                  <a:lnTo>
                    <a:pt x="121" y="491"/>
                  </a:lnTo>
                  <a:lnTo>
                    <a:pt x="119" y="491"/>
                  </a:lnTo>
                  <a:lnTo>
                    <a:pt x="109" y="481"/>
                  </a:lnTo>
                  <a:lnTo>
                    <a:pt x="109" y="477"/>
                  </a:lnTo>
                  <a:lnTo>
                    <a:pt x="109" y="463"/>
                  </a:lnTo>
                  <a:lnTo>
                    <a:pt x="115" y="451"/>
                  </a:lnTo>
                  <a:lnTo>
                    <a:pt x="115" y="448"/>
                  </a:lnTo>
                  <a:lnTo>
                    <a:pt x="116" y="447"/>
                  </a:lnTo>
                  <a:lnTo>
                    <a:pt x="116" y="445"/>
                  </a:lnTo>
                  <a:lnTo>
                    <a:pt x="122" y="436"/>
                  </a:lnTo>
                  <a:lnTo>
                    <a:pt x="122" y="433"/>
                  </a:lnTo>
                  <a:lnTo>
                    <a:pt x="121" y="423"/>
                  </a:lnTo>
                  <a:lnTo>
                    <a:pt x="122" y="421"/>
                  </a:lnTo>
                  <a:lnTo>
                    <a:pt x="125" y="418"/>
                  </a:lnTo>
                  <a:lnTo>
                    <a:pt x="125" y="416"/>
                  </a:lnTo>
                  <a:lnTo>
                    <a:pt x="125" y="411"/>
                  </a:lnTo>
                  <a:lnTo>
                    <a:pt x="114" y="404"/>
                  </a:lnTo>
                  <a:lnTo>
                    <a:pt x="111" y="404"/>
                  </a:lnTo>
                  <a:lnTo>
                    <a:pt x="107" y="404"/>
                  </a:lnTo>
                  <a:lnTo>
                    <a:pt x="102" y="401"/>
                  </a:lnTo>
                  <a:lnTo>
                    <a:pt x="95" y="401"/>
                  </a:lnTo>
                  <a:lnTo>
                    <a:pt x="89" y="411"/>
                  </a:lnTo>
                  <a:lnTo>
                    <a:pt x="86" y="412"/>
                  </a:lnTo>
                  <a:lnTo>
                    <a:pt x="79" y="405"/>
                  </a:lnTo>
                  <a:lnTo>
                    <a:pt x="76" y="398"/>
                  </a:lnTo>
                  <a:lnTo>
                    <a:pt x="75" y="386"/>
                  </a:lnTo>
                  <a:lnTo>
                    <a:pt x="72" y="375"/>
                  </a:lnTo>
                  <a:lnTo>
                    <a:pt x="69" y="371"/>
                  </a:lnTo>
                  <a:lnTo>
                    <a:pt x="61" y="362"/>
                  </a:lnTo>
                  <a:lnTo>
                    <a:pt x="52" y="357"/>
                  </a:lnTo>
                  <a:lnTo>
                    <a:pt x="47" y="354"/>
                  </a:lnTo>
                  <a:lnTo>
                    <a:pt x="37" y="343"/>
                  </a:lnTo>
                  <a:lnTo>
                    <a:pt x="33" y="342"/>
                  </a:lnTo>
                  <a:lnTo>
                    <a:pt x="31" y="336"/>
                  </a:lnTo>
                  <a:lnTo>
                    <a:pt x="23" y="331"/>
                  </a:lnTo>
                  <a:lnTo>
                    <a:pt x="22" y="329"/>
                  </a:lnTo>
                  <a:lnTo>
                    <a:pt x="19" y="328"/>
                  </a:lnTo>
                  <a:lnTo>
                    <a:pt x="15" y="321"/>
                  </a:lnTo>
                  <a:lnTo>
                    <a:pt x="15" y="319"/>
                  </a:lnTo>
                  <a:lnTo>
                    <a:pt x="13" y="314"/>
                  </a:lnTo>
                  <a:lnTo>
                    <a:pt x="6" y="307"/>
                  </a:lnTo>
                  <a:lnTo>
                    <a:pt x="6" y="300"/>
                  </a:lnTo>
                  <a:lnTo>
                    <a:pt x="4" y="294"/>
                  </a:lnTo>
                  <a:lnTo>
                    <a:pt x="0" y="281"/>
                  </a:lnTo>
                  <a:lnTo>
                    <a:pt x="0" y="272"/>
                  </a:lnTo>
                </a:path>
              </a:pathLst>
            </a:custGeom>
            <a:solidFill>
              <a:srgbClr val="F8F8F8"/>
            </a:solidFill>
            <a:ln w="6350">
              <a:solidFill>
                <a:schemeClr val="tx1"/>
              </a:solidFill>
              <a:round/>
              <a:headEnd/>
              <a:tailEnd/>
            </a:ln>
          </p:spPr>
          <p:txBody>
            <a:bodyPr/>
            <a:lstStyle/>
            <a:p>
              <a:endParaRPr lang="en-US"/>
            </a:p>
          </p:txBody>
        </p:sp>
        <p:sp>
          <p:nvSpPr>
            <p:cNvPr id="88098" name="Freeform 246"/>
            <p:cNvSpPr>
              <a:spLocks/>
            </p:cNvSpPr>
            <p:nvPr/>
          </p:nvSpPr>
          <p:spPr bwMode="auto">
            <a:xfrm>
              <a:off x="4330700" y="3090863"/>
              <a:ext cx="714375" cy="425450"/>
            </a:xfrm>
            <a:custGeom>
              <a:avLst/>
              <a:gdLst>
                <a:gd name="T0" fmla="*/ 2147483647 w 519"/>
                <a:gd name="T1" fmla="*/ 2147483647 h 341"/>
                <a:gd name="T2" fmla="*/ 2147483647 w 519"/>
                <a:gd name="T3" fmla="*/ 2147483647 h 341"/>
                <a:gd name="T4" fmla="*/ 2147483647 w 519"/>
                <a:gd name="T5" fmla="*/ 2147483647 h 341"/>
                <a:gd name="T6" fmla="*/ 2147483647 w 519"/>
                <a:gd name="T7" fmla="*/ 2147483647 h 341"/>
                <a:gd name="T8" fmla="*/ 2147483647 w 519"/>
                <a:gd name="T9" fmla="*/ 2147483647 h 341"/>
                <a:gd name="T10" fmla="*/ 2147483647 w 519"/>
                <a:gd name="T11" fmla="*/ 2147483647 h 341"/>
                <a:gd name="T12" fmla="*/ 2147483647 w 519"/>
                <a:gd name="T13" fmla="*/ 2147483647 h 341"/>
                <a:gd name="T14" fmla="*/ 2147483647 w 519"/>
                <a:gd name="T15" fmla="*/ 2147483647 h 341"/>
                <a:gd name="T16" fmla="*/ 2147483647 w 519"/>
                <a:gd name="T17" fmla="*/ 2147483647 h 341"/>
                <a:gd name="T18" fmla="*/ 2147483647 w 519"/>
                <a:gd name="T19" fmla="*/ 2147483647 h 341"/>
                <a:gd name="T20" fmla="*/ 2147483647 w 519"/>
                <a:gd name="T21" fmla="*/ 2147483647 h 341"/>
                <a:gd name="T22" fmla="*/ 2147483647 w 519"/>
                <a:gd name="T23" fmla="*/ 2147483647 h 341"/>
                <a:gd name="T24" fmla="*/ 0 w 519"/>
                <a:gd name="T25" fmla="*/ 2147483647 h 341"/>
                <a:gd name="T26" fmla="*/ 2147483647 w 519"/>
                <a:gd name="T27" fmla="*/ 2147483647 h 341"/>
                <a:gd name="T28" fmla="*/ 2147483647 w 519"/>
                <a:gd name="T29" fmla="*/ 2147483647 h 341"/>
                <a:gd name="T30" fmla="*/ 2147483647 w 519"/>
                <a:gd name="T31" fmla="*/ 2147483647 h 341"/>
                <a:gd name="T32" fmla="*/ 2147483647 w 519"/>
                <a:gd name="T33" fmla="*/ 2147483647 h 341"/>
                <a:gd name="T34" fmla="*/ 2147483647 w 519"/>
                <a:gd name="T35" fmla="*/ 2147483647 h 341"/>
                <a:gd name="T36" fmla="*/ 2147483647 w 519"/>
                <a:gd name="T37" fmla="*/ 2147483647 h 341"/>
                <a:gd name="T38" fmla="*/ 2147483647 w 519"/>
                <a:gd name="T39" fmla="*/ 2147483647 h 341"/>
                <a:gd name="T40" fmla="*/ 2147483647 w 519"/>
                <a:gd name="T41" fmla="*/ 2147483647 h 341"/>
                <a:gd name="T42" fmla="*/ 2147483647 w 519"/>
                <a:gd name="T43" fmla="*/ 2147483647 h 341"/>
                <a:gd name="T44" fmla="*/ 2147483647 w 519"/>
                <a:gd name="T45" fmla="*/ 2147483647 h 341"/>
                <a:gd name="T46" fmla="*/ 2147483647 w 519"/>
                <a:gd name="T47" fmla="*/ 2147483647 h 341"/>
                <a:gd name="T48" fmla="*/ 2147483647 w 519"/>
                <a:gd name="T49" fmla="*/ 2147483647 h 341"/>
                <a:gd name="T50" fmla="*/ 2147483647 w 519"/>
                <a:gd name="T51" fmla="*/ 2147483647 h 341"/>
                <a:gd name="T52" fmla="*/ 2147483647 w 519"/>
                <a:gd name="T53" fmla="*/ 2147483647 h 341"/>
                <a:gd name="T54" fmla="*/ 2147483647 w 519"/>
                <a:gd name="T55" fmla="*/ 2147483647 h 341"/>
                <a:gd name="T56" fmla="*/ 2147483647 w 519"/>
                <a:gd name="T57" fmla="*/ 2147483647 h 341"/>
                <a:gd name="T58" fmla="*/ 2147483647 w 519"/>
                <a:gd name="T59" fmla="*/ 2147483647 h 341"/>
                <a:gd name="T60" fmla="*/ 2147483647 w 519"/>
                <a:gd name="T61" fmla="*/ 2147483647 h 341"/>
                <a:gd name="T62" fmla="*/ 2147483647 w 519"/>
                <a:gd name="T63" fmla="*/ 2147483647 h 341"/>
                <a:gd name="T64" fmla="*/ 2147483647 w 519"/>
                <a:gd name="T65" fmla="*/ 2147483647 h 341"/>
                <a:gd name="T66" fmla="*/ 2147483647 w 519"/>
                <a:gd name="T67" fmla="*/ 2147483647 h 341"/>
                <a:gd name="T68" fmla="*/ 2147483647 w 519"/>
                <a:gd name="T69" fmla="*/ 2147483647 h 341"/>
                <a:gd name="T70" fmla="*/ 2147483647 w 519"/>
                <a:gd name="T71" fmla="*/ 2147483647 h 341"/>
                <a:gd name="T72" fmla="*/ 2147483647 w 519"/>
                <a:gd name="T73" fmla="*/ 2147483647 h 341"/>
                <a:gd name="T74" fmla="*/ 2147483647 w 519"/>
                <a:gd name="T75" fmla="*/ 2147483647 h 341"/>
                <a:gd name="T76" fmla="*/ 2147483647 w 519"/>
                <a:gd name="T77" fmla="*/ 2147483647 h 341"/>
                <a:gd name="T78" fmla="*/ 2147483647 w 519"/>
                <a:gd name="T79" fmla="*/ 2147483647 h 341"/>
                <a:gd name="T80" fmla="*/ 2147483647 w 519"/>
                <a:gd name="T81" fmla="*/ 2147483647 h 341"/>
                <a:gd name="T82" fmla="*/ 2147483647 w 519"/>
                <a:gd name="T83" fmla="*/ 2147483647 h 341"/>
                <a:gd name="T84" fmla="*/ 2147483647 w 519"/>
                <a:gd name="T85" fmla="*/ 2147483647 h 341"/>
                <a:gd name="T86" fmla="*/ 2147483647 w 519"/>
                <a:gd name="T87" fmla="*/ 2147483647 h 341"/>
                <a:gd name="T88" fmla="*/ 2147483647 w 519"/>
                <a:gd name="T89" fmla="*/ 2147483647 h 341"/>
                <a:gd name="T90" fmla="*/ 2147483647 w 519"/>
                <a:gd name="T91" fmla="*/ 2147483647 h 341"/>
                <a:gd name="T92" fmla="*/ 2147483647 w 519"/>
                <a:gd name="T93" fmla="*/ 2147483647 h 341"/>
                <a:gd name="T94" fmla="*/ 2147483647 w 519"/>
                <a:gd name="T95" fmla="*/ 2147483647 h 341"/>
                <a:gd name="T96" fmla="*/ 2147483647 w 519"/>
                <a:gd name="T97" fmla="*/ 2147483647 h 341"/>
                <a:gd name="T98" fmla="*/ 2147483647 w 519"/>
                <a:gd name="T99" fmla="*/ 2147483647 h 341"/>
                <a:gd name="T100" fmla="*/ 2147483647 w 519"/>
                <a:gd name="T101" fmla="*/ 2147483647 h 341"/>
                <a:gd name="T102" fmla="*/ 2147483647 w 519"/>
                <a:gd name="T103" fmla="*/ 2147483647 h 341"/>
                <a:gd name="T104" fmla="*/ 2147483647 w 519"/>
                <a:gd name="T105" fmla="*/ 2147483647 h 341"/>
                <a:gd name="T106" fmla="*/ 2147483647 w 519"/>
                <a:gd name="T107" fmla="*/ 2147483647 h 341"/>
                <a:gd name="T108" fmla="*/ 2147483647 w 519"/>
                <a:gd name="T109" fmla="*/ 2147483647 h 341"/>
                <a:gd name="T110" fmla="*/ 2147483647 w 519"/>
                <a:gd name="T111" fmla="*/ 2147483647 h 341"/>
                <a:gd name="T112" fmla="*/ 2147483647 w 519"/>
                <a:gd name="T113" fmla="*/ 2147483647 h 341"/>
                <a:gd name="T114" fmla="*/ 2147483647 w 519"/>
                <a:gd name="T115" fmla="*/ 2147483647 h 341"/>
                <a:gd name="T116" fmla="*/ 2147483647 w 519"/>
                <a:gd name="T117" fmla="*/ 2147483647 h 341"/>
                <a:gd name="T118" fmla="*/ 2147483647 w 519"/>
                <a:gd name="T119" fmla="*/ 2147483647 h 3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9"/>
                <a:gd name="T181" fmla="*/ 0 h 341"/>
                <a:gd name="T182" fmla="*/ 519 w 519"/>
                <a:gd name="T183" fmla="*/ 341 h 3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9" h="341">
                  <a:moveTo>
                    <a:pt x="243" y="11"/>
                  </a:moveTo>
                  <a:lnTo>
                    <a:pt x="232" y="11"/>
                  </a:lnTo>
                  <a:lnTo>
                    <a:pt x="216" y="12"/>
                  </a:lnTo>
                  <a:lnTo>
                    <a:pt x="214" y="12"/>
                  </a:lnTo>
                  <a:lnTo>
                    <a:pt x="206" y="12"/>
                  </a:lnTo>
                  <a:lnTo>
                    <a:pt x="203" y="12"/>
                  </a:lnTo>
                  <a:lnTo>
                    <a:pt x="184" y="13"/>
                  </a:lnTo>
                  <a:lnTo>
                    <a:pt x="174" y="13"/>
                  </a:lnTo>
                  <a:lnTo>
                    <a:pt x="170" y="13"/>
                  </a:lnTo>
                  <a:lnTo>
                    <a:pt x="153" y="13"/>
                  </a:lnTo>
                  <a:lnTo>
                    <a:pt x="145" y="13"/>
                  </a:lnTo>
                  <a:lnTo>
                    <a:pt x="137" y="13"/>
                  </a:lnTo>
                  <a:lnTo>
                    <a:pt x="135" y="13"/>
                  </a:lnTo>
                  <a:lnTo>
                    <a:pt x="132" y="13"/>
                  </a:lnTo>
                  <a:lnTo>
                    <a:pt x="116" y="15"/>
                  </a:lnTo>
                  <a:lnTo>
                    <a:pt x="106" y="15"/>
                  </a:lnTo>
                  <a:lnTo>
                    <a:pt x="96" y="16"/>
                  </a:lnTo>
                  <a:lnTo>
                    <a:pt x="91" y="16"/>
                  </a:lnTo>
                  <a:lnTo>
                    <a:pt x="70" y="16"/>
                  </a:lnTo>
                  <a:lnTo>
                    <a:pt x="67" y="16"/>
                  </a:lnTo>
                  <a:lnTo>
                    <a:pt x="58" y="16"/>
                  </a:lnTo>
                  <a:lnTo>
                    <a:pt x="54" y="16"/>
                  </a:lnTo>
                  <a:lnTo>
                    <a:pt x="48" y="16"/>
                  </a:lnTo>
                  <a:lnTo>
                    <a:pt x="44" y="16"/>
                  </a:lnTo>
                  <a:lnTo>
                    <a:pt x="27" y="16"/>
                  </a:lnTo>
                  <a:lnTo>
                    <a:pt x="18" y="17"/>
                  </a:lnTo>
                  <a:lnTo>
                    <a:pt x="12" y="17"/>
                  </a:lnTo>
                  <a:lnTo>
                    <a:pt x="8" y="17"/>
                  </a:lnTo>
                  <a:lnTo>
                    <a:pt x="1" y="17"/>
                  </a:lnTo>
                  <a:lnTo>
                    <a:pt x="6" y="30"/>
                  </a:lnTo>
                  <a:lnTo>
                    <a:pt x="5" y="44"/>
                  </a:lnTo>
                  <a:lnTo>
                    <a:pt x="9" y="46"/>
                  </a:lnTo>
                  <a:lnTo>
                    <a:pt x="13" y="58"/>
                  </a:lnTo>
                  <a:lnTo>
                    <a:pt x="12" y="62"/>
                  </a:lnTo>
                  <a:lnTo>
                    <a:pt x="9" y="66"/>
                  </a:lnTo>
                  <a:lnTo>
                    <a:pt x="9" y="76"/>
                  </a:lnTo>
                  <a:lnTo>
                    <a:pt x="6" y="81"/>
                  </a:lnTo>
                  <a:lnTo>
                    <a:pt x="0" y="103"/>
                  </a:lnTo>
                  <a:lnTo>
                    <a:pt x="11" y="116"/>
                  </a:lnTo>
                  <a:lnTo>
                    <a:pt x="11" y="118"/>
                  </a:lnTo>
                  <a:lnTo>
                    <a:pt x="12" y="125"/>
                  </a:lnTo>
                  <a:lnTo>
                    <a:pt x="15" y="127"/>
                  </a:lnTo>
                  <a:lnTo>
                    <a:pt x="22" y="149"/>
                  </a:lnTo>
                  <a:lnTo>
                    <a:pt x="24" y="153"/>
                  </a:lnTo>
                  <a:lnTo>
                    <a:pt x="22" y="156"/>
                  </a:lnTo>
                  <a:lnTo>
                    <a:pt x="27" y="165"/>
                  </a:lnTo>
                  <a:lnTo>
                    <a:pt x="29" y="174"/>
                  </a:lnTo>
                  <a:lnTo>
                    <a:pt x="31" y="179"/>
                  </a:lnTo>
                  <a:lnTo>
                    <a:pt x="37" y="179"/>
                  </a:lnTo>
                  <a:lnTo>
                    <a:pt x="40" y="193"/>
                  </a:lnTo>
                  <a:lnTo>
                    <a:pt x="41" y="194"/>
                  </a:lnTo>
                  <a:lnTo>
                    <a:pt x="44" y="207"/>
                  </a:lnTo>
                  <a:lnTo>
                    <a:pt x="41" y="214"/>
                  </a:lnTo>
                  <a:lnTo>
                    <a:pt x="42" y="219"/>
                  </a:lnTo>
                  <a:lnTo>
                    <a:pt x="52" y="229"/>
                  </a:lnTo>
                  <a:lnTo>
                    <a:pt x="52" y="233"/>
                  </a:lnTo>
                  <a:lnTo>
                    <a:pt x="51" y="233"/>
                  </a:lnTo>
                  <a:lnTo>
                    <a:pt x="52" y="236"/>
                  </a:lnTo>
                  <a:lnTo>
                    <a:pt x="58" y="246"/>
                  </a:lnTo>
                  <a:lnTo>
                    <a:pt x="62" y="257"/>
                  </a:lnTo>
                  <a:lnTo>
                    <a:pt x="59" y="259"/>
                  </a:lnTo>
                  <a:lnTo>
                    <a:pt x="59" y="266"/>
                  </a:lnTo>
                  <a:lnTo>
                    <a:pt x="62" y="266"/>
                  </a:lnTo>
                  <a:lnTo>
                    <a:pt x="63" y="269"/>
                  </a:lnTo>
                  <a:lnTo>
                    <a:pt x="62" y="270"/>
                  </a:lnTo>
                  <a:lnTo>
                    <a:pt x="63" y="273"/>
                  </a:lnTo>
                  <a:lnTo>
                    <a:pt x="62" y="280"/>
                  </a:lnTo>
                  <a:lnTo>
                    <a:pt x="62" y="281"/>
                  </a:lnTo>
                  <a:lnTo>
                    <a:pt x="63" y="287"/>
                  </a:lnTo>
                  <a:lnTo>
                    <a:pt x="67" y="298"/>
                  </a:lnTo>
                  <a:lnTo>
                    <a:pt x="69" y="298"/>
                  </a:lnTo>
                  <a:lnTo>
                    <a:pt x="67" y="301"/>
                  </a:lnTo>
                  <a:lnTo>
                    <a:pt x="67" y="310"/>
                  </a:lnTo>
                  <a:lnTo>
                    <a:pt x="63" y="315"/>
                  </a:lnTo>
                  <a:lnTo>
                    <a:pt x="74" y="330"/>
                  </a:lnTo>
                  <a:lnTo>
                    <a:pt x="73" y="333"/>
                  </a:lnTo>
                  <a:lnTo>
                    <a:pt x="74" y="333"/>
                  </a:lnTo>
                  <a:lnTo>
                    <a:pt x="94" y="333"/>
                  </a:lnTo>
                  <a:lnTo>
                    <a:pt x="105" y="333"/>
                  </a:lnTo>
                  <a:lnTo>
                    <a:pt x="114" y="333"/>
                  </a:lnTo>
                  <a:lnTo>
                    <a:pt x="119" y="333"/>
                  </a:lnTo>
                  <a:lnTo>
                    <a:pt x="135" y="331"/>
                  </a:lnTo>
                  <a:lnTo>
                    <a:pt x="142" y="331"/>
                  </a:lnTo>
                  <a:lnTo>
                    <a:pt x="156" y="331"/>
                  </a:lnTo>
                  <a:lnTo>
                    <a:pt x="164" y="331"/>
                  </a:lnTo>
                  <a:lnTo>
                    <a:pt x="175" y="331"/>
                  </a:lnTo>
                  <a:lnTo>
                    <a:pt x="178" y="330"/>
                  </a:lnTo>
                  <a:lnTo>
                    <a:pt x="196" y="330"/>
                  </a:lnTo>
                  <a:lnTo>
                    <a:pt x="198" y="330"/>
                  </a:lnTo>
                  <a:lnTo>
                    <a:pt x="216" y="330"/>
                  </a:lnTo>
                  <a:lnTo>
                    <a:pt x="217" y="328"/>
                  </a:lnTo>
                  <a:lnTo>
                    <a:pt x="235" y="327"/>
                  </a:lnTo>
                  <a:lnTo>
                    <a:pt x="236" y="327"/>
                  </a:lnTo>
                  <a:lnTo>
                    <a:pt x="253" y="327"/>
                  </a:lnTo>
                  <a:lnTo>
                    <a:pt x="257" y="327"/>
                  </a:lnTo>
                  <a:lnTo>
                    <a:pt x="263" y="326"/>
                  </a:lnTo>
                  <a:lnTo>
                    <a:pt x="267" y="326"/>
                  </a:lnTo>
                  <a:lnTo>
                    <a:pt x="277" y="326"/>
                  </a:lnTo>
                  <a:lnTo>
                    <a:pt x="290" y="324"/>
                  </a:lnTo>
                  <a:lnTo>
                    <a:pt x="299" y="324"/>
                  </a:lnTo>
                  <a:lnTo>
                    <a:pt x="318" y="323"/>
                  </a:lnTo>
                  <a:lnTo>
                    <a:pt x="321" y="323"/>
                  </a:lnTo>
                  <a:lnTo>
                    <a:pt x="326" y="322"/>
                  </a:lnTo>
                  <a:lnTo>
                    <a:pt x="339" y="320"/>
                  </a:lnTo>
                  <a:lnTo>
                    <a:pt x="351" y="320"/>
                  </a:lnTo>
                  <a:lnTo>
                    <a:pt x="358" y="319"/>
                  </a:lnTo>
                  <a:lnTo>
                    <a:pt x="360" y="319"/>
                  </a:lnTo>
                  <a:lnTo>
                    <a:pt x="365" y="319"/>
                  </a:lnTo>
                  <a:lnTo>
                    <a:pt x="375" y="319"/>
                  </a:lnTo>
                  <a:lnTo>
                    <a:pt x="378" y="319"/>
                  </a:lnTo>
                  <a:lnTo>
                    <a:pt x="385" y="317"/>
                  </a:lnTo>
                  <a:lnTo>
                    <a:pt x="401" y="316"/>
                  </a:lnTo>
                  <a:lnTo>
                    <a:pt x="403" y="317"/>
                  </a:lnTo>
                  <a:lnTo>
                    <a:pt x="411" y="323"/>
                  </a:lnTo>
                  <a:lnTo>
                    <a:pt x="421" y="337"/>
                  </a:lnTo>
                  <a:lnTo>
                    <a:pt x="427" y="340"/>
                  </a:lnTo>
                  <a:lnTo>
                    <a:pt x="432" y="337"/>
                  </a:lnTo>
                  <a:lnTo>
                    <a:pt x="430" y="317"/>
                  </a:lnTo>
                  <a:lnTo>
                    <a:pt x="445" y="310"/>
                  </a:lnTo>
                  <a:lnTo>
                    <a:pt x="448" y="306"/>
                  </a:lnTo>
                  <a:lnTo>
                    <a:pt x="450" y="306"/>
                  </a:lnTo>
                  <a:lnTo>
                    <a:pt x="451" y="304"/>
                  </a:lnTo>
                  <a:lnTo>
                    <a:pt x="451" y="297"/>
                  </a:lnTo>
                  <a:lnTo>
                    <a:pt x="461" y="269"/>
                  </a:lnTo>
                  <a:lnTo>
                    <a:pt x="461" y="262"/>
                  </a:lnTo>
                  <a:lnTo>
                    <a:pt x="455" y="252"/>
                  </a:lnTo>
                  <a:lnTo>
                    <a:pt x="445" y="243"/>
                  </a:lnTo>
                  <a:lnTo>
                    <a:pt x="448" y="233"/>
                  </a:lnTo>
                  <a:lnTo>
                    <a:pt x="450" y="229"/>
                  </a:lnTo>
                  <a:lnTo>
                    <a:pt x="454" y="223"/>
                  </a:lnTo>
                  <a:lnTo>
                    <a:pt x="470" y="219"/>
                  </a:lnTo>
                  <a:lnTo>
                    <a:pt x="494" y="211"/>
                  </a:lnTo>
                  <a:lnTo>
                    <a:pt x="504" y="204"/>
                  </a:lnTo>
                  <a:lnTo>
                    <a:pt x="506" y="186"/>
                  </a:lnTo>
                  <a:lnTo>
                    <a:pt x="508" y="183"/>
                  </a:lnTo>
                  <a:lnTo>
                    <a:pt x="511" y="181"/>
                  </a:lnTo>
                  <a:lnTo>
                    <a:pt x="512" y="181"/>
                  </a:lnTo>
                  <a:lnTo>
                    <a:pt x="518" y="170"/>
                  </a:lnTo>
                  <a:lnTo>
                    <a:pt x="518" y="164"/>
                  </a:lnTo>
                  <a:lnTo>
                    <a:pt x="518" y="156"/>
                  </a:lnTo>
                  <a:lnTo>
                    <a:pt x="518" y="153"/>
                  </a:lnTo>
                  <a:lnTo>
                    <a:pt x="515" y="143"/>
                  </a:lnTo>
                  <a:lnTo>
                    <a:pt x="505" y="138"/>
                  </a:lnTo>
                  <a:lnTo>
                    <a:pt x="502" y="136"/>
                  </a:lnTo>
                  <a:lnTo>
                    <a:pt x="497" y="134"/>
                  </a:lnTo>
                  <a:lnTo>
                    <a:pt x="494" y="131"/>
                  </a:lnTo>
                  <a:lnTo>
                    <a:pt x="488" y="117"/>
                  </a:lnTo>
                  <a:lnTo>
                    <a:pt x="476" y="110"/>
                  </a:lnTo>
                  <a:lnTo>
                    <a:pt x="475" y="106"/>
                  </a:lnTo>
                  <a:lnTo>
                    <a:pt x="475" y="105"/>
                  </a:lnTo>
                  <a:lnTo>
                    <a:pt x="469" y="92"/>
                  </a:lnTo>
                  <a:lnTo>
                    <a:pt x="465" y="89"/>
                  </a:lnTo>
                  <a:lnTo>
                    <a:pt x="454" y="88"/>
                  </a:lnTo>
                  <a:lnTo>
                    <a:pt x="439" y="80"/>
                  </a:lnTo>
                  <a:lnTo>
                    <a:pt x="437" y="67"/>
                  </a:lnTo>
                  <a:lnTo>
                    <a:pt x="430" y="56"/>
                  </a:lnTo>
                  <a:lnTo>
                    <a:pt x="429" y="53"/>
                  </a:lnTo>
                  <a:lnTo>
                    <a:pt x="427" y="46"/>
                  </a:lnTo>
                  <a:lnTo>
                    <a:pt x="427" y="45"/>
                  </a:lnTo>
                  <a:lnTo>
                    <a:pt x="436" y="26"/>
                  </a:lnTo>
                  <a:lnTo>
                    <a:pt x="423" y="11"/>
                  </a:lnTo>
                  <a:lnTo>
                    <a:pt x="423" y="9"/>
                  </a:lnTo>
                  <a:lnTo>
                    <a:pt x="422" y="1"/>
                  </a:lnTo>
                  <a:lnTo>
                    <a:pt x="422" y="0"/>
                  </a:lnTo>
                  <a:lnTo>
                    <a:pt x="419" y="1"/>
                  </a:lnTo>
                  <a:lnTo>
                    <a:pt x="412" y="1"/>
                  </a:lnTo>
                  <a:lnTo>
                    <a:pt x="391" y="2"/>
                  </a:lnTo>
                  <a:lnTo>
                    <a:pt x="390" y="2"/>
                  </a:lnTo>
                  <a:lnTo>
                    <a:pt x="382" y="2"/>
                  </a:lnTo>
                  <a:lnTo>
                    <a:pt x="354" y="5"/>
                  </a:lnTo>
                  <a:lnTo>
                    <a:pt x="325" y="6"/>
                  </a:lnTo>
                  <a:lnTo>
                    <a:pt x="318" y="6"/>
                  </a:lnTo>
                  <a:lnTo>
                    <a:pt x="282" y="9"/>
                  </a:lnTo>
                  <a:lnTo>
                    <a:pt x="281" y="9"/>
                  </a:lnTo>
                  <a:lnTo>
                    <a:pt x="278" y="9"/>
                  </a:lnTo>
                  <a:lnTo>
                    <a:pt x="253" y="9"/>
                  </a:lnTo>
                  <a:lnTo>
                    <a:pt x="250" y="11"/>
                  </a:lnTo>
                  <a:lnTo>
                    <a:pt x="243" y="11"/>
                  </a:lnTo>
                </a:path>
              </a:pathLst>
            </a:custGeom>
            <a:noFill/>
            <a:ln w="6350">
              <a:solidFill>
                <a:schemeClr val="tx1"/>
              </a:solidFill>
              <a:round/>
              <a:headEnd/>
              <a:tailEnd/>
            </a:ln>
          </p:spPr>
          <p:txBody>
            <a:bodyPr/>
            <a:lstStyle/>
            <a:p>
              <a:endParaRPr lang="en-US"/>
            </a:p>
          </p:txBody>
        </p:sp>
        <p:sp>
          <p:nvSpPr>
            <p:cNvPr id="88099" name="Freeform 247"/>
            <p:cNvSpPr>
              <a:spLocks/>
            </p:cNvSpPr>
            <p:nvPr/>
          </p:nvSpPr>
          <p:spPr bwMode="auto">
            <a:xfrm>
              <a:off x="3697288" y="3576638"/>
              <a:ext cx="879475" cy="422275"/>
            </a:xfrm>
            <a:custGeom>
              <a:avLst/>
              <a:gdLst>
                <a:gd name="T0" fmla="*/ 2147483647 w 639"/>
                <a:gd name="T1" fmla="*/ 2147483647 h 337"/>
                <a:gd name="T2" fmla="*/ 2147483647 w 639"/>
                <a:gd name="T3" fmla="*/ 2147483647 h 337"/>
                <a:gd name="T4" fmla="*/ 2147483647 w 639"/>
                <a:gd name="T5" fmla="*/ 2147483647 h 337"/>
                <a:gd name="T6" fmla="*/ 2147483647 w 639"/>
                <a:gd name="T7" fmla="*/ 2147483647 h 337"/>
                <a:gd name="T8" fmla="*/ 2147483647 w 639"/>
                <a:gd name="T9" fmla="*/ 2147483647 h 337"/>
                <a:gd name="T10" fmla="*/ 2147483647 w 639"/>
                <a:gd name="T11" fmla="*/ 2147483647 h 337"/>
                <a:gd name="T12" fmla="*/ 2147483647 w 639"/>
                <a:gd name="T13" fmla="*/ 2147483647 h 337"/>
                <a:gd name="T14" fmla="*/ 2147483647 w 639"/>
                <a:gd name="T15" fmla="*/ 2147483647 h 337"/>
                <a:gd name="T16" fmla="*/ 2147483647 w 639"/>
                <a:gd name="T17" fmla="*/ 2147483647 h 337"/>
                <a:gd name="T18" fmla="*/ 2147483647 w 639"/>
                <a:gd name="T19" fmla="*/ 2147483647 h 337"/>
                <a:gd name="T20" fmla="*/ 2147483647 w 639"/>
                <a:gd name="T21" fmla="*/ 2147483647 h 337"/>
                <a:gd name="T22" fmla="*/ 2147483647 w 639"/>
                <a:gd name="T23" fmla="*/ 2147483647 h 337"/>
                <a:gd name="T24" fmla="*/ 2147483647 w 639"/>
                <a:gd name="T25" fmla="*/ 2147483647 h 337"/>
                <a:gd name="T26" fmla="*/ 2147483647 w 639"/>
                <a:gd name="T27" fmla="*/ 2147483647 h 337"/>
                <a:gd name="T28" fmla="*/ 2147483647 w 639"/>
                <a:gd name="T29" fmla="*/ 2147483647 h 337"/>
                <a:gd name="T30" fmla="*/ 2147483647 w 639"/>
                <a:gd name="T31" fmla="*/ 2147483647 h 337"/>
                <a:gd name="T32" fmla="*/ 2147483647 w 639"/>
                <a:gd name="T33" fmla="*/ 2147483647 h 337"/>
                <a:gd name="T34" fmla="*/ 2147483647 w 639"/>
                <a:gd name="T35" fmla="*/ 2147483647 h 337"/>
                <a:gd name="T36" fmla="*/ 2147483647 w 639"/>
                <a:gd name="T37" fmla="*/ 2147483647 h 337"/>
                <a:gd name="T38" fmla="*/ 2147483647 w 639"/>
                <a:gd name="T39" fmla="*/ 2147483647 h 337"/>
                <a:gd name="T40" fmla="*/ 2147483647 w 639"/>
                <a:gd name="T41" fmla="*/ 2147483647 h 337"/>
                <a:gd name="T42" fmla="*/ 2147483647 w 639"/>
                <a:gd name="T43" fmla="*/ 2147483647 h 337"/>
                <a:gd name="T44" fmla="*/ 2147483647 w 639"/>
                <a:gd name="T45" fmla="*/ 2147483647 h 337"/>
                <a:gd name="T46" fmla="*/ 2147483647 w 639"/>
                <a:gd name="T47" fmla="*/ 2147483647 h 337"/>
                <a:gd name="T48" fmla="*/ 2147483647 w 639"/>
                <a:gd name="T49" fmla="*/ 2147483647 h 337"/>
                <a:gd name="T50" fmla="*/ 2147483647 w 639"/>
                <a:gd name="T51" fmla="*/ 2147483647 h 337"/>
                <a:gd name="T52" fmla="*/ 2147483647 w 639"/>
                <a:gd name="T53" fmla="*/ 2147483647 h 337"/>
                <a:gd name="T54" fmla="*/ 2147483647 w 639"/>
                <a:gd name="T55" fmla="*/ 2147483647 h 337"/>
                <a:gd name="T56" fmla="*/ 2147483647 w 639"/>
                <a:gd name="T57" fmla="*/ 2147483647 h 337"/>
                <a:gd name="T58" fmla="*/ 2147483647 w 639"/>
                <a:gd name="T59" fmla="*/ 2147483647 h 337"/>
                <a:gd name="T60" fmla="*/ 2147483647 w 639"/>
                <a:gd name="T61" fmla="*/ 2147483647 h 337"/>
                <a:gd name="T62" fmla="*/ 2147483647 w 639"/>
                <a:gd name="T63" fmla="*/ 2147483647 h 337"/>
                <a:gd name="T64" fmla="*/ 2147483647 w 639"/>
                <a:gd name="T65" fmla="*/ 2147483647 h 337"/>
                <a:gd name="T66" fmla="*/ 2147483647 w 639"/>
                <a:gd name="T67" fmla="*/ 2147483647 h 337"/>
                <a:gd name="T68" fmla="*/ 2147483647 w 639"/>
                <a:gd name="T69" fmla="*/ 2147483647 h 337"/>
                <a:gd name="T70" fmla="*/ 2147483647 w 639"/>
                <a:gd name="T71" fmla="*/ 2147483647 h 337"/>
                <a:gd name="T72" fmla="*/ 2147483647 w 639"/>
                <a:gd name="T73" fmla="*/ 2147483647 h 337"/>
                <a:gd name="T74" fmla="*/ 2147483647 w 639"/>
                <a:gd name="T75" fmla="*/ 2147483647 h 337"/>
                <a:gd name="T76" fmla="*/ 2147483647 w 639"/>
                <a:gd name="T77" fmla="*/ 2147483647 h 337"/>
                <a:gd name="T78" fmla="*/ 2147483647 w 639"/>
                <a:gd name="T79" fmla="*/ 2147483647 h 337"/>
                <a:gd name="T80" fmla="*/ 2147483647 w 639"/>
                <a:gd name="T81" fmla="*/ 2147483647 h 337"/>
                <a:gd name="T82" fmla="*/ 2147483647 w 639"/>
                <a:gd name="T83" fmla="*/ 2147483647 h 337"/>
                <a:gd name="T84" fmla="*/ 2147483647 w 639"/>
                <a:gd name="T85" fmla="*/ 2147483647 h 337"/>
                <a:gd name="T86" fmla="*/ 2147483647 w 639"/>
                <a:gd name="T87" fmla="*/ 2147483647 h 337"/>
                <a:gd name="T88" fmla="*/ 2147483647 w 639"/>
                <a:gd name="T89" fmla="*/ 2147483647 h 337"/>
                <a:gd name="T90" fmla="*/ 2147483647 w 639"/>
                <a:gd name="T91" fmla="*/ 2147483647 h 337"/>
                <a:gd name="T92" fmla="*/ 2147483647 w 639"/>
                <a:gd name="T93" fmla="*/ 2147483647 h 337"/>
                <a:gd name="T94" fmla="*/ 2147483647 w 639"/>
                <a:gd name="T95" fmla="*/ 2147483647 h 337"/>
                <a:gd name="T96" fmla="*/ 2147483647 w 639"/>
                <a:gd name="T97" fmla="*/ 2147483647 h 337"/>
                <a:gd name="T98" fmla="*/ 2147483647 w 639"/>
                <a:gd name="T99" fmla="*/ 2147483647 h 337"/>
                <a:gd name="T100" fmla="*/ 2147483647 w 639"/>
                <a:gd name="T101" fmla="*/ 2147483647 h 337"/>
                <a:gd name="T102" fmla="*/ 2147483647 w 639"/>
                <a:gd name="T103" fmla="*/ 2147483647 h 337"/>
                <a:gd name="T104" fmla="*/ 2147483647 w 639"/>
                <a:gd name="T105" fmla="*/ 2147483647 h 337"/>
                <a:gd name="T106" fmla="*/ 2147483647 w 639"/>
                <a:gd name="T107" fmla="*/ 2147483647 h 337"/>
                <a:gd name="T108" fmla="*/ 2147483647 w 639"/>
                <a:gd name="T109" fmla="*/ 2147483647 h 337"/>
                <a:gd name="T110" fmla="*/ 2147483647 w 639"/>
                <a:gd name="T111" fmla="*/ 2147483647 h 337"/>
                <a:gd name="T112" fmla="*/ 2147483647 w 639"/>
                <a:gd name="T113" fmla="*/ 2147483647 h 337"/>
                <a:gd name="T114" fmla="*/ 2147483647 w 639"/>
                <a:gd name="T115" fmla="*/ 2147483647 h 337"/>
                <a:gd name="T116" fmla="*/ 2147483647 w 639"/>
                <a:gd name="T117" fmla="*/ 2147483647 h 337"/>
                <a:gd name="T118" fmla="*/ 2147483647 w 639"/>
                <a:gd name="T119" fmla="*/ 2147483647 h 337"/>
                <a:gd name="T120" fmla="*/ 2147483647 w 639"/>
                <a:gd name="T121" fmla="*/ 2147483647 h 337"/>
                <a:gd name="T122" fmla="*/ 2147483647 w 639"/>
                <a:gd name="T123" fmla="*/ 2147483647 h 337"/>
                <a:gd name="T124" fmla="*/ 2147483647 w 639"/>
                <a:gd name="T125" fmla="*/ 2147483647 h 3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9"/>
                <a:gd name="T190" fmla="*/ 0 h 337"/>
                <a:gd name="T191" fmla="*/ 639 w 639"/>
                <a:gd name="T192" fmla="*/ 337 h 3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9" h="337">
                  <a:moveTo>
                    <a:pt x="631" y="106"/>
                  </a:moveTo>
                  <a:lnTo>
                    <a:pt x="631" y="113"/>
                  </a:lnTo>
                  <a:lnTo>
                    <a:pt x="631" y="122"/>
                  </a:lnTo>
                  <a:lnTo>
                    <a:pt x="632" y="129"/>
                  </a:lnTo>
                  <a:lnTo>
                    <a:pt x="632" y="138"/>
                  </a:lnTo>
                  <a:lnTo>
                    <a:pt x="632" y="140"/>
                  </a:lnTo>
                  <a:lnTo>
                    <a:pt x="632" y="152"/>
                  </a:lnTo>
                  <a:lnTo>
                    <a:pt x="632" y="166"/>
                  </a:lnTo>
                  <a:lnTo>
                    <a:pt x="632" y="169"/>
                  </a:lnTo>
                  <a:lnTo>
                    <a:pt x="632" y="179"/>
                  </a:lnTo>
                  <a:lnTo>
                    <a:pt x="633" y="194"/>
                  </a:lnTo>
                  <a:lnTo>
                    <a:pt x="633" y="204"/>
                  </a:lnTo>
                  <a:lnTo>
                    <a:pt x="633" y="213"/>
                  </a:lnTo>
                  <a:lnTo>
                    <a:pt x="633" y="216"/>
                  </a:lnTo>
                  <a:lnTo>
                    <a:pt x="635" y="227"/>
                  </a:lnTo>
                  <a:lnTo>
                    <a:pt x="635" y="244"/>
                  </a:lnTo>
                  <a:lnTo>
                    <a:pt x="635" y="256"/>
                  </a:lnTo>
                  <a:lnTo>
                    <a:pt x="635" y="259"/>
                  </a:lnTo>
                  <a:lnTo>
                    <a:pt x="635" y="276"/>
                  </a:lnTo>
                  <a:lnTo>
                    <a:pt x="636" y="290"/>
                  </a:lnTo>
                  <a:lnTo>
                    <a:pt x="636" y="294"/>
                  </a:lnTo>
                  <a:lnTo>
                    <a:pt x="638" y="312"/>
                  </a:lnTo>
                  <a:lnTo>
                    <a:pt x="638" y="320"/>
                  </a:lnTo>
                  <a:lnTo>
                    <a:pt x="638" y="324"/>
                  </a:lnTo>
                  <a:lnTo>
                    <a:pt x="638" y="327"/>
                  </a:lnTo>
                  <a:lnTo>
                    <a:pt x="638" y="330"/>
                  </a:lnTo>
                  <a:lnTo>
                    <a:pt x="625" y="330"/>
                  </a:lnTo>
                  <a:lnTo>
                    <a:pt x="604" y="331"/>
                  </a:lnTo>
                  <a:lnTo>
                    <a:pt x="598" y="331"/>
                  </a:lnTo>
                  <a:lnTo>
                    <a:pt x="583" y="331"/>
                  </a:lnTo>
                  <a:lnTo>
                    <a:pt x="578" y="331"/>
                  </a:lnTo>
                  <a:lnTo>
                    <a:pt x="569" y="331"/>
                  </a:lnTo>
                  <a:lnTo>
                    <a:pt x="561" y="331"/>
                  </a:lnTo>
                  <a:lnTo>
                    <a:pt x="559" y="331"/>
                  </a:lnTo>
                  <a:lnTo>
                    <a:pt x="551" y="333"/>
                  </a:lnTo>
                  <a:lnTo>
                    <a:pt x="547" y="333"/>
                  </a:lnTo>
                  <a:lnTo>
                    <a:pt x="537" y="333"/>
                  </a:lnTo>
                  <a:lnTo>
                    <a:pt x="529" y="333"/>
                  </a:lnTo>
                  <a:lnTo>
                    <a:pt x="522" y="333"/>
                  </a:lnTo>
                  <a:lnTo>
                    <a:pt x="519" y="333"/>
                  </a:lnTo>
                  <a:lnTo>
                    <a:pt x="508" y="334"/>
                  </a:lnTo>
                  <a:lnTo>
                    <a:pt x="481" y="334"/>
                  </a:lnTo>
                  <a:lnTo>
                    <a:pt x="475" y="334"/>
                  </a:lnTo>
                  <a:lnTo>
                    <a:pt x="465" y="334"/>
                  </a:lnTo>
                  <a:lnTo>
                    <a:pt x="455" y="334"/>
                  </a:lnTo>
                  <a:lnTo>
                    <a:pt x="444" y="334"/>
                  </a:lnTo>
                  <a:lnTo>
                    <a:pt x="433" y="334"/>
                  </a:lnTo>
                  <a:lnTo>
                    <a:pt x="420" y="334"/>
                  </a:lnTo>
                  <a:lnTo>
                    <a:pt x="406" y="334"/>
                  </a:lnTo>
                  <a:lnTo>
                    <a:pt x="401" y="334"/>
                  </a:lnTo>
                  <a:lnTo>
                    <a:pt x="392" y="334"/>
                  </a:lnTo>
                  <a:lnTo>
                    <a:pt x="391" y="334"/>
                  </a:lnTo>
                  <a:lnTo>
                    <a:pt x="374" y="334"/>
                  </a:lnTo>
                  <a:lnTo>
                    <a:pt x="364" y="334"/>
                  </a:lnTo>
                  <a:lnTo>
                    <a:pt x="348" y="334"/>
                  </a:lnTo>
                  <a:lnTo>
                    <a:pt x="344" y="334"/>
                  </a:lnTo>
                  <a:lnTo>
                    <a:pt x="338" y="336"/>
                  </a:lnTo>
                  <a:lnTo>
                    <a:pt x="337" y="334"/>
                  </a:lnTo>
                  <a:lnTo>
                    <a:pt x="321" y="334"/>
                  </a:lnTo>
                  <a:lnTo>
                    <a:pt x="317" y="334"/>
                  </a:lnTo>
                  <a:lnTo>
                    <a:pt x="316" y="334"/>
                  </a:lnTo>
                  <a:lnTo>
                    <a:pt x="305" y="334"/>
                  </a:lnTo>
                  <a:lnTo>
                    <a:pt x="300" y="334"/>
                  </a:lnTo>
                  <a:lnTo>
                    <a:pt x="282" y="334"/>
                  </a:lnTo>
                  <a:lnTo>
                    <a:pt x="278" y="334"/>
                  </a:lnTo>
                  <a:lnTo>
                    <a:pt x="261" y="334"/>
                  </a:lnTo>
                  <a:lnTo>
                    <a:pt x="232" y="334"/>
                  </a:lnTo>
                  <a:lnTo>
                    <a:pt x="229" y="334"/>
                  </a:lnTo>
                  <a:lnTo>
                    <a:pt x="222" y="334"/>
                  </a:lnTo>
                  <a:lnTo>
                    <a:pt x="218" y="334"/>
                  </a:lnTo>
                  <a:lnTo>
                    <a:pt x="215" y="334"/>
                  </a:lnTo>
                  <a:lnTo>
                    <a:pt x="182" y="334"/>
                  </a:lnTo>
                  <a:lnTo>
                    <a:pt x="175" y="333"/>
                  </a:lnTo>
                  <a:lnTo>
                    <a:pt x="172" y="333"/>
                  </a:lnTo>
                  <a:lnTo>
                    <a:pt x="168" y="333"/>
                  </a:lnTo>
                  <a:lnTo>
                    <a:pt x="165" y="333"/>
                  </a:lnTo>
                  <a:lnTo>
                    <a:pt x="126" y="331"/>
                  </a:lnTo>
                  <a:lnTo>
                    <a:pt x="122" y="331"/>
                  </a:lnTo>
                  <a:lnTo>
                    <a:pt x="94" y="331"/>
                  </a:lnTo>
                  <a:lnTo>
                    <a:pt x="90" y="331"/>
                  </a:lnTo>
                  <a:lnTo>
                    <a:pt x="83" y="331"/>
                  </a:lnTo>
                  <a:lnTo>
                    <a:pt x="79" y="331"/>
                  </a:lnTo>
                  <a:lnTo>
                    <a:pt x="58" y="330"/>
                  </a:lnTo>
                  <a:lnTo>
                    <a:pt x="43" y="330"/>
                  </a:lnTo>
                  <a:lnTo>
                    <a:pt x="26" y="330"/>
                  </a:lnTo>
                  <a:lnTo>
                    <a:pt x="20" y="330"/>
                  </a:lnTo>
                  <a:lnTo>
                    <a:pt x="2" y="329"/>
                  </a:lnTo>
                  <a:lnTo>
                    <a:pt x="0" y="329"/>
                  </a:lnTo>
                  <a:lnTo>
                    <a:pt x="1" y="315"/>
                  </a:lnTo>
                  <a:lnTo>
                    <a:pt x="2" y="301"/>
                  </a:lnTo>
                  <a:lnTo>
                    <a:pt x="2" y="286"/>
                  </a:lnTo>
                  <a:lnTo>
                    <a:pt x="2" y="273"/>
                  </a:lnTo>
                  <a:lnTo>
                    <a:pt x="4" y="259"/>
                  </a:lnTo>
                  <a:lnTo>
                    <a:pt x="4" y="258"/>
                  </a:lnTo>
                  <a:lnTo>
                    <a:pt x="4" y="247"/>
                  </a:lnTo>
                  <a:lnTo>
                    <a:pt x="5" y="219"/>
                  </a:lnTo>
                  <a:lnTo>
                    <a:pt x="5" y="205"/>
                  </a:lnTo>
                  <a:lnTo>
                    <a:pt x="6" y="190"/>
                  </a:lnTo>
                  <a:lnTo>
                    <a:pt x="6" y="179"/>
                  </a:lnTo>
                  <a:lnTo>
                    <a:pt x="6" y="170"/>
                  </a:lnTo>
                  <a:lnTo>
                    <a:pt x="6" y="152"/>
                  </a:lnTo>
                  <a:lnTo>
                    <a:pt x="6" y="149"/>
                  </a:lnTo>
                  <a:lnTo>
                    <a:pt x="8" y="143"/>
                  </a:lnTo>
                  <a:lnTo>
                    <a:pt x="8" y="131"/>
                  </a:lnTo>
                  <a:lnTo>
                    <a:pt x="9" y="109"/>
                  </a:lnTo>
                  <a:lnTo>
                    <a:pt x="9" y="105"/>
                  </a:lnTo>
                  <a:lnTo>
                    <a:pt x="9" y="101"/>
                  </a:lnTo>
                  <a:lnTo>
                    <a:pt x="9" y="95"/>
                  </a:lnTo>
                  <a:lnTo>
                    <a:pt x="11" y="69"/>
                  </a:lnTo>
                  <a:lnTo>
                    <a:pt x="11" y="55"/>
                  </a:lnTo>
                  <a:lnTo>
                    <a:pt x="12" y="48"/>
                  </a:lnTo>
                  <a:lnTo>
                    <a:pt x="12" y="47"/>
                  </a:lnTo>
                  <a:lnTo>
                    <a:pt x="13" y="0"/>
                  </a:lnTo>
                  <a:lnTo>
                    <a:pt x="66" y="2"/>
                  </a:lnTo>
                  <a:lnTo>
                    <a:pt x="69" y="2"/>
                  </a:lnTo>
                  <a:lnTo>
                    <a:pt x="73" y="2"/>
                  </a:lnTo>
                  <a:lnTo>
                    <a:pt x="89" y="2"/>
                  </a:lnTo>
                  <a:lnTo>
                    <a:pt x="110" y="2"/>
                  </a:lnTo>
                  <a:lnTo>
                    <a:pt x="119" y="4"/>
                  </a:lnTo>
                  <a:lnTo>
                    <a:pt x="122" y="4"/>
                  </a:lnTo>
                  <a:lnTo>
                    <a:pt x="136" y="4"/>
                  </a:lnTo>
                  <a:lnTo>
                    <a:pt x="151" y="4"/>
                  </a:lnTo>
                  <a:lnTo>
                    <a:pt x="167" y="5"/>
                  </a:lnTo>
                  <a:lnTo>
                    <a:pt x="168" y="5"/>
                  </a:lnTo>
                  <a:lnTo>
                    <a:pt x="172" y="5"/>
                  </a:lnTo>
                  <a:lnTo>
                    <a:pt x="197" y="5"/>
                  </a:lnTo>
                  <a:lnTo>
                    <a:pt x="213" y="5"/>
                  </a:lnTo>
                  <a:lnTo>
                    <a:pt x="234" y="5"/>
                  </a:lnTo>
                  <a:lnTo>
                    <a:pt x="239" y="5"/>
                  </a:lnTo>
                  <a:lnTo>
                    <a:pt x="250" y="5"/>
                  </a:lnTo>
                  <a:lnTo>
                    <a:pt x="254" y="5"/>
                  </a:lnTo>
                  <a:lnTo>
                    <a:pt x="259" y="6"/>
                  </a:lnTo>
                  <a:lnTo>
                    <a:pt x="275" y="6"/>
                  </a:lnTo>
                  <a:lnTo>
                    <a:pt x="285" y="6"/>
                  </a:lnTo>
                  <a:lnTo>
                    <a:pt x="288" y="6"/>
                  </a:lnTo>
                  <a:lnTo>
                    <a:pt x="295" y="6"/>
                  </a:lnTo>
                  <a:lnTo>
                    <a:pt x="306" y="6"/>
                  </a:lnTo>
                  <a:lnTo>
                    <a:pt x="316" y="6"/>
                  </a:lnTo>
                  <a:lnTo>
                    <a:pt x="324" y="6"/>
                  </a:lnTo>
                  <a:lnTo>
                    <a:pt x="337" y="6"/>
                  </a:lnTo>
                  <a:lnTo>
                    <a:pt x="348" y="6"/>
                  </a:lnTo>
                  <a:lnTo>
                    <a:pt x="352" y="6"/>
                  </a:lnTo>
                  <a:lnTo>
                    <a:pt x="358" y="6"/>
                  </a:lnTo>
                  <a:lnTo>
                    <a:pt x="362" y="6"/>
                  </a:lnTo>
                  <a:lnTo>
                    <a:pt x="378" y="6"/>
                  </a:lnTo>
                  <a:lnTo>
                    <a:pt x="399" y="6"/>
                  </a:lnTo>
                  <a:lnTo>
                    <a:pt x="409" y="6"/>
                  </a:lnTo>
                  <a:lnTo>
                    <a:pt x="419" y="6"/>
                  </a:lnTo>
                  <a:lnTo>
                    <a:pt x="437" y="6"/>
                  </a:lnTo>
                  <a:lnTo>
                    <a:pt x="440" y="6"/>
                  </a:lnTo>
                  <a:lnTo>
                    <a:pt x="445" y="5"/>
                  </a:lnTo>
                  <a:lnTo>
                    <a:pt x="451" y="5"/>
                  </a:lnTo>
                  <a:lnTo>
                    <a:pt x="472" y="5"/>
                  </a:lnTo>
                  <a:lnTo>
                    <a:pt x="475" y="5"/>
                  </a:lnTo>
                  <a:lnTo>
                    <a:pt x="481" y="5"/>
                  </a:lnTo>
                  <a:lnTo>
                    <a:pt x="491" y="5"/>
                  </a:lnTo>
                  <a:lnTo>
                    <a:pt x="493" y="5"/>
                  </a:lnTo>
                  <a:lnTo>
                    <a:pt x="502" y="5"/>
                  </a:lnTo>
                  <a:lnTo>
                    <a:pt x="511" y="5"/>
                  </a:lnTo>
                  <a:lnTo>
                    <a:pt x="512" y="5"/>
                  </a:lnTo>
                  <a:lnTo>
                    <a:pt x="522" y="5"/>
                  </a:lnTo>
                  <a:lnTo>
                    <a:pt x="529" y="5"/>
                  </a:lnTo>
                  <a:lnTo>
                    <a:pt x="566" y="4"/>
                  </a:lnTo>
                  <a:lnTo>
                    <a:pt x="569" y="4"/>
                  </a:lnTo>
                  <a:lnTo>
                    <a:pt x="585" y="16"/>
                  </a:lnTo>
                  <a:lnTo>
                    <a:pt x="593" y="16"/>
                  </a:lnTo>
                  <a:lnTo>
                    <a:pt x="596" y="15"/>
                  </a:lnTo>
                  <a:lnTo>
                    <a:pt x="601" y="16"/>
                  </a:lnTo>
                  <a:lnTo>
                    <a:pt x="605" y="22"/>
                  </a:lnTo>
                  <a:lnTo>
                    <a:pt x="605" y="31"/>
                  </a:lnTo>
                  <a:lnTo>
                    <a:pt x="596" y="38"/>
                  </a:lnTo>
                  <a:lnTo>
                    <a:pt x="592" y="44"/>
                  </a:lnTo>
                  <a:lnTo>
                    <a:pt x="587" y="55"/>
                  </a:lnTo>
                  <a:lnTo>
                    <a:pt x="592" y="58"/>
                  </a:lnTo>
                  <a:lnTo>
                    <a:pt x="596" y="63"/>
                  </a:lnTo>
                  <a:lnTo>
                    <a:pt x="598" y="66"/>
                  </a:lnTo>
                  <a:lnTo>
                    <a:pt x="607" y="72"/>
                  </a:lnTo>
                  <a:lnTo>
                    <a:pt x="608" y="81"/>
                  </a:lnTo>
                  <a:lnTo>
                    <a:pt x="615" y="90"/>
                  </a:lnTo>
                  <a:lnTo>
                    <a:pt x="618" y="93"/>
                  </a:lnTo>
                  <a:lnTo>
                    <a:pt x="629" y="94"/>
                  </a:lnTo>
                  <a:lnTo>
                    <a:pt x="631" y="94"/>
                  </a:lnTo>
                  <a:lnTo>
                    <a:pt x="631" y="97"/>
                  </a:lnTo>
                  <a:lnTo>
                    <a:pt x="631" y="98"/>
                  </a:lnTo>
                  <a:lnTo>
                    <a:pt x="631" y="99"/>
                  </a:lnTo>
                  <a:lnTo>
                    <a:pt x="631" y="106"/>
                  </a:lnTo>
                </a:path>
              </a:pathLst>
            </a:custGeom>
            <a:noFill/>
            <a:ln w="6350">
              <a:solidFill>
                <a:schemeClr val="tx1"/>
              </a:solidFill>
              <a:round/>
              <a:headEnd/>
              <a:tailEnd/>
            </a:ln>
          </p:spPr>
          <p:txBody>
            <a:bodyPr/>
            <a:lstStyle/>
            <a:p>
              <a:endParaRPr lang="en-US"/>
            </a:p>
          </p:txBody>
        </p:sp>
        <p:sp>
          <p:nvSpPr>
            <p:cNvPr id="88100" name="Freeform 248"/>
            <p:cNvSpPr>
              <a:spLocks/>
            </p:cNvSpPr>
            <p:nvPr/>
          </p:nvSpPr>
          <p:spPr bwMode="auto">
            <a:xfrm>
              <a:off x="4257675" y="2320925"/>
              <a:ext cx="782638" cy="792163"/>
            </a:xfrm>
            <a:custGeom>
              <a:avLst/>
              <a:gdLst>
                <a:gd name="T0" fmla="*/ 2147483647 w 568"/>
                <a:gd name="T1" fmla="*/ 2147483647 h 635"/>
                <a:gd name="T2" fmla="*/ 2147483647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2147483647 h 635"/>
                <a:gd name="T22" fmla="*/ 2147483647 w 568"/>
                <a:gd name="T23" fmla="*/ 2147483647 h 635"/>
                <a:gd name="T24" fmla="*/ 2147483647 w 568"/>
                <a:gd name="T25" fmla="*/ 2147483647 h 635"/>
                <a:gd name="T26" fmla="*/ 2147483647 w 568"/>
                <a:gd name="T27" fmla="*/ 2147483647 h 635"/>
                <a:gd name="T28" fmla="*/ 2147483647 w 568"/>
                <a:gd name="T29" fmla="*/ 2147483647 h 635"/>
                <a:gd name="T30" fmla="*/ 2147483647 w 568"/>
                <a:gd name="T31" fmla="*/ 2147483647 h 635"/>
                <a:gd name="T32" fmla="*/ 2147483647 w 568"/>
                <a:gd name="T33" fmla="*/ 2147483647 h 635"/>
                <a:gd name="T34" fmla="*/ 2147483647 w 568"/>
                <a:gd name="T35" fmla="*/ 2147483647 h 635"/>
                <a:gd name="T36" fmla="*/ 2147483647 w 568"/>
                <a:gd name="T37" fmla="*/ 2147483647 h 635"/>
                <a:gd name="T38" fmla="*/ 2147483647 w 568"/>
                <a:gd name="T39" fmla="*/ 2147483647 h 635"/>
                <a:gd name="T40" fmla="*/ 2147483647 w 568"/>
                <a:gd name="T41" fmla="*/ 2147483647 h 635"/>
                <a:gd name="T42" fmla="*/ 2147483647 w 568"/>
                <a:gd name="T43" fmla="*/ 2147483647 h 635"/>
                <a:gd name="T44" fmla="*/ 2147483647 w 568"/>
                <a:gd name="T45" fmla="*/ 2147483647 h 635"/>
                <a:gd name="T46" fmla="*/ 2147483647 w 568"/>
                <a:gd name="T47" fmla="*/ 2147483647 h 635"/>
                <a:gd name="T48" fmla="*/ 2147483647 w 568"/>
                <a:gd name="T49" fmla="*/ 2147483647 h 635"/>
                <a:gd name="T50" fmla="*/ 2147483647 w 568"/>
                <a:gd name="T51" fmla="*/ 2147483647 h 635"/>
                <a:gd name="T52" fmla="*/ 2147483647 w 568"/>
                <a:gd name="T53" fmla="*/ 2147483647 h 635"/>
                <a:gd name="T54" fmla="*/ 2147483647 w 568"/>
                <a:gd name="T55" fmla="*/ 2147483647 h 635"/>
                <a:gd name="T56" fmla="*/ 2147483647 w 568"/>
                <a:gd name="T57" fmla="*/ 2147483647 h 635"/>
                <a:gd name="T58" fmla="*/ 2147483647 w 568"/>
                <a:gd name="T59" fmla="*/ 2147483647 h 635"/>
                <a:gd name="T60" fmla="*/ 2147483647 w 568"/>
                <a:gd name="T61" fmla="*/ 2147483647 h 635"/>
                <a:gd name="T62" fmla="*/ 2147483647 w 568"/>
                <a:gd name="T63" fmla="*/ 2147483647 h 635"/>
                <a:gd name="T64" fmla="*/ 2147483647 w 568"/>
                <a:gd name="T65" fmla="*/ 2147483647 h 635"/>
                <a:gd name="T66" fmla="*/ 2147483647 w 568"/>
                <a:gd name="T67" fmla="*/ 2147483647 h 635"/>
                <a:gd name="T68" fmla="*/ 2147483647 w 568"/>
                <a:gd name="T69" fmla="*/ 2147483647 h 635"/>
                <a:gd name="T70" fmla="*/ 2147483647 w 568"/>
                <a:gd name="T71" fmla="*/ 2147483647 h 635"/>
                <a:gd name="T72" fmla="*/ 2147483647 w 568"/>
                <a:gd name="T73" fmla="*/ 2147483647 h 635"/>
                <a:gd name="T74" fmla="*/ 2147483647 w 568"/>
                <a:gd name="T75" fmla="*/ 2147483647 h 635"/>
                <a:gd name="T76" fmla="*/ 2147483647 w 568"/>
                <a:gd name="T77" fmla="*/ 2147483647 h 635"/>
                <a:gd name="T78" fmla="*/ 2147483647 w 568"/>
                <a:gd name="T79" fmla="*/ 2147483647 h 635"/>
                <a:gd name="T80" fmla="*/ 2147483647 w 568"/>
                <a:gd name="T81" fmla="*/ 2147483647 h 635"/>
                <a:gd name="T82" fmla="*/ 2147483647 w 568"/>
                <a:gd name="T83" fmla="*/ 2147483647 h 635"/>
                <a:gd name="T84" fmla="*/ 2147483647 w 568"/>
                <a:gd name="T85" fmla="*/ 2147483647 h 635"/>
                <a:gd name="T86" fmla="*/ 2147483647 w 568"/>
                <a:gd name="T87" fmla="*/ 2147483647 h 635"/>
                <a:gd name="T88" fmla="*/ 2147483647 w 568"/>
                <a:gd name="T89" fmla="*/ 2147483647 h 635"/>
                <a:gd name="T90" fmla="*/ 2147483647 w 568"/>
                <a:gd name="T91" fmla="*/ 2147483647 h 635"/>
                <a:gd name="T92" fmla="*/ 2147483647 w 568"/>
                <a:gd name="T93" fmla="*/ 2147483647 h 635"/>
                <a:gd name="T94" fmla="*/ 2147483647 w 568"/>
                <a:gd name="T95" fmla="*/ 2147483647 h 6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8"/>
                <a:gd name="T145" fmla="*/ 0 h 635"/>
                <a:gd name="T146" fmla="*/ 568 w 568"/>
                <a:gd name="T147" fmla="*/ 635 h 6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8" h="635">
                  <a:moveTo>
                    <a:pt x="63" y="492"/>
                  </a:moveTo>
                  <a:lnTo>
                    <a:pt x="63" y="474"/>
                  </a:lnTo>
                  <a:lnTo>
                    <a:pt x="62" y="442"/>
                  </a:lnTo>
                  <a:lnTo>
                    <a:pt x="60" y="435"/>
                  </a:lnTo>
                  <a:lnTo>
                    <a:pt x="58" y="431"/>
                  </a:lnTo>
                  <a:lnTo>
                    <a:pt x="48" y="427"/>
                  </a:lnTo>
                  <a:lnTo>
                    <a:pt x="31" y="407"/>
                  </a:lnTo>
                  <a:lnTo>
                    <a:pt x="31" y="405"/>
                  </a:lnTo>
                  <a:lnTo>
                    <a:pt x="47" y="391"/>
                  </a:lnTo>
                  <a:lnTo>
                    <a:pt x="52" y="370"/>
                  </a:lnTo>
                  <a:lnTo>
                    <a:pt x="51" y="363"/>
                  </a:lnTo>
                  <a:lnTo>
                    <a:pt x="51" y="360"/>
                  </a:lnTo>
                  <a:lnTo>
                    <a:pt x="51" y="362"/>
                  </a:lnTo>
                  <a:lnTo>
                    <a:pt x="47" y="326"/>
                  </a:lnTo>
                  <a:lnTo>
                    <a:pt x="38" y="310"/>
                  </a:lnTo>
                  <a:lnTo>
                    <a:pt x="36" y="296"/>
                  </a:lnTo>
                  <a:lnTo>
                    <a:pt x="34" y="296"/>
                  </a:lnTo>
                  <a:lnTo>
                    <a:pt x="34" y="270"/>
                  </a:lnTo>
                  <a:lnTo>
                    <a:pt x="31" y="256"/>
                  </a:lnTo>
                  <a:lnTo>
                    <a:pt x="30" y="240"/>
                  </a:lnTo>
                  <a:lnTo>
                    <a:pt x="30" y="237"/>
                  </a:lnTo>
                  <a:lnTo>
                    <a:pt x="30" y="231"/>
                  </a:lnTo>
                  <a:lnTo>
                    <a:pt x="30" y="221"/>
                  </a:lnTo>
                  <a:lnTo>
                    <a:pt x="30" y="220"/>
                  </a:lnTo>
                  <a:lnTo>
                    <a:pt x="29" y="217"/>
                  </a:lnTo>
                  <a:lnTo>
                    <a:pt x="30" y="216"/>
                  </a:lnTo>
                  <a:lnTo>
                    <a:pt x="29" y="203"/>
                  </a:lnTo>
                  <a:lnTo>
                    <a:pt x="29" y="202"/>
                  </a:lnTo>
                  <a:lnTo>
                    <a:pt x="27" y="190"/>
                  </a:lnTo>
                  <a:lnTo>
                    <a:pt x="26" y="184"/>
                  </a:lnTo>
                  <a:lnTo>
                    <a:pt x="15" y="163"/>
                  </a:lnTo>
                  <a:lnTo>
                    <a:pt x="8" y="133"/>
                  </a:lnTo>
                  <a:lnTo>
                    <a:pt x="5" y="131"/>
                  </a:lnTo>
                  <a:lnTo>
                    <a:pt x="6" y="129"/>
                  </a:lnTo>
                  <a:lnTo>
                    <a:pt x="8" y="127"/>
                  </a:lnTo>
                  <a:lnTo>
                    <a:pt x="6" y="105"/>
                  </a:lnTo>
                  <a:lnTo>
                    <a:pt x="5" y="92"/>
                  </a:lnTo>
                  <a:lnTo>
                    <a:pt x="2" y="58"/>
                  </a:lnTo>
                  <a:lnTo>
                    <a:pt x="4" y="56"/>
                  </a:lnTo>
                  <a:lnTo>
                    <a:pt x="0" y="43"/>
                  </a:lnTo>
                  <a:lnTo>
                    <a:pt x="59" y="43"/>
                  </a:lnTo>
                  <a:lnTo>
                    <a:pt x="138" y="41"/>
                  </a:lnTo>
                  <a:lnTo>
                    <a:pt x="149" y="40"/>
                  </a:lnTo>
                  <a:lnTo>
                    <a:pt x="149" y="0"/>
                  </a:lnTo>
                  <a:lnTo>
                    <a:pt x="163" y="1"/>
                  </a:lnTo>
                  <a:lnTo>
                    <a:pt x="173" y="5"/>
                  </a:lnTo>
                  <a:lnTo>
                    <a:pt x="184" y="62"/>
                  </a:lnTo>
                  <a:lnTo>
                    <a:pt x="192" y="69"/>
                  </a:lnTo>
                  <a:lnTo>
                    <a:pt x="203" y="70"/>
                  </a:lnTo>
                  <a:lnTo>
                    <a:pt x="216" y="70"/>
                  </a:lnTo>
                  <a:lnTo>
                    <a:pt x="217" y="74"/>
                  </a:lnTo>
                  <a:lnTo>
                    <a:pt x="246" y="76"/>
                  </a:lnTo>
                  <a:lnTo>
                    <a:pt x="250" y="88"/>
                  </a:lnTo>
                  <a:lnTo>
                    <a:pt x="268" y="87"/>
                  </a:lnTo>
                  <a:lnTo>
                    <a:pt x="275" y="83"/>
                  </a:lnTo>
                  <a:lnTo>
                    <a:pt x="274" y="80"/>
                  </a:lnTo>
                  <a:lnTo>
                    <a:pt x="292" y="73"/>
                  </a:lnTo>
                  <a:lnTo>
                    <a:pt x="302" y="74"/>
                  </a:lnTo>
                  <a:lnTo>
                    <a:pt x="311" y="73"/>
                  </a:lnTo>
                  <a:lnTo>
                    <a:pt x="328" y="83"/>
                  </a:lnTo>
                  <a:lnTo>
                    <a:pt x="335" y="81"/>
                  </a:lnTo>
                  <a:lnTo>
                    <a:pt x="336" y="92"/>
                  </a:lnTo>
                  <a:lnTo>
                    <a:pt x="346" y="92"/>
                  </a:lnTo>
                  <a:lnTo>
                    <a:pt x="356" y="115"/>
                  </a:lnTo>
                  <a:lnTo>
                    <a:pt x="363" y="110"/>
                  </a:lnTo>
                  <a:lnTo>
                    <a:pt x="361" y="102"/>
                  </a:lnTo>
                  <a:lnTo>
                    <a:pt x="377" y="99"/>
                  </a:lnTo>
                  <a:lnTo>
                    <a:pt x="382" y="102"/>
                  </a:lnTo>
                  <a:lnTo>
                    <a:pt x="385" y="110"/>
                  </a:lnTo>
                  <a:lnTo>
                    <a:pt x="399" y="115"/>
                  </a:lnTo>
                  <a:lnTo>
                    <a:pt x="421" y="127"/>
                  </a:lnTo>
                  <a:lnTo>
                    <a:pt x="438" y="126"/>
                  </a:lnTo>
                  <a:lnTo>
                    <a:pt x="454" y="112"/>
                  </a:lnTo>
                  <a:lnTo>
                    <a:pt x="468" y="105"/>
                  </a:lnTo>
                  <a:lnTo>
                    <a:pt x="475" y="120"/>
                  </a:lnTo>
                  <a:lnTo>
                    <a:pt x="485" y="119"/>
                  </a:lnTo>
                  <a:lnTo>
                    <a:pt x="506" y="119"/>
                  </a:lnTo>
                  <a:lnTo>
                    <a:pt x="519" y="116"/>
                  </a:lnTo>
                  <a:lnTo>
                    <a:pt x="540" y="127"/>
                  </a:lnTo>
                  <a:lnTo>
                    <a:pt x="550" y="123"/>
                  </a:lnTo>
                  <a:lnTo>
                    <a:pt x="567" y="123"/>
                  </a:lnTo>
                  <a:lnTo>
                    <a:pt x="532" y="145"/>
                  </a:lnTo>
                  <a:lnTo>
                    <a:pt x="497" y="160"/>
                  </a:lnTo>
                  <a:lnTo>
                    <a:pt x="479" y="172"/>
                  </a:lnTo>
                  <a:lnTo>
                    <a:pt x="461" y="190"/>
                  </a:lnTo>
                  <a:lnTo>
                    <a:pt x="445" y="209"/>
                  </a:lnTo>
                  <a:lnTo>
                    <a:pt x="436" y="220"/>
                  </a:lnTo>
                  <a:lnTo>
                    <a:pt x="407" y="249"/>
                  </a:lnTo>
                  <a:lnTo>
                    <a:pt x="392" y="260"/>
                  </a:lnTo>
                  <a:lnTo>
                    <a:pt x="388" y="270"/>
                  </a:lnTo>
                  <a:lnTo>
                    <a:pt x="392" y="274"/>
                  </a:lnTo>
                  <a:lnTo>
                    <a:pt x="386" y="270"/>
                  </a:lnTo>
                  <a:lnTo>
                    <a:pt x="375" y="281"/>
                  </a:lnTo>
                  <a:lnTo>
                    <a:pt x="371" y="281"/>
                  </a:lnTo>
                  <a:lnTo>
                    <a:pt x="371" y="285"/>
                  </a:lnTo>
                  <a:lnTo>
                    <a:pt x="372" y="298"/>
                  </a:lnTo>
                  <a:lnTo>
                    <a:pt x="372" y="307"/>
                  </a:lnTo>
                  <a:lnTo>
                    <a:pt x="374" y="335"/>
                  </a:lnTo>
                  <a:lnTo>
                    <a:pt x="375" y="344"/>
                  </a:lnTo>
                  <a:lnTo>
                    <a:pt x="342" y="371"/>
                  </a:lnTo>
                  <a:lnTo>
                    <a:pt x="335" y="384"/>
                  </a:lnTo>
                  <a:lnTo>
                    <a:pt x="332" y="393"/>
                  </a:lnTo>
                  <a:lnTo>
                    <a:pt x="343" y="402"/>
                  </a:lnTo>
                  <a:lnTo>
                    <a:pt x="346" y="407"/>
                  </a:lnTo>
                  <a:lnTo>
                    <a:pt x="345" y="430"/>
                  </a:lnTo>
                  <a:lnTo>
                    <a:pt x="345" y="435"/>
                  </a:lnTo>
                  <a:lnTo>
                    <a:pt x="345" y="438"/>
                  </a:lnTo>
                  <a:lnTo>
                    <a:pt x="345" y="439"/>
                  </a:lnTo>
                  <a:lnTo>
                    <a:pt x="346" y="448"/>
                  </a:lnTo>
                  <a:lnTo>
                    <a:pt x="345" y="461"/>
                  </a:lnTo>
                  <a:lnTo>
                    <a:pt x="346" y="475"/>
                  </a:lnTo>
                  <a:lnTo>
                    <a:pt x="345" y="489"/>
                  </a:lnTo>
                  <a:lnTo>
                    <a:pt x="349" y="492"/>
                  </a:lnTo>
                  <a:lnTo>
                    <a:pt x="352" y="495"/>
                  </a:lnTo>
                  <a:lnTo>
                    <a:pt x="368" y="507"/>
                  </a:lnTo>
                  <a:lnTo>
                    <a:pt x="382" y="509"/>
                  </a:lnTo>
                  <a:lnTo>
                    <a:pt x="382" y="510"/>
                  </a:lnTo>
                  <a:lnTo>
                    <a:pt x="384" y="514"/>
                  </a:lnTo>
                  <a:lnTo>
                    <a:pt x="389" y="518"/>
                  </a:lnTo>
                  <a:lnTo>
                    <a:pt x="390" y="520"/>
                  </a:lnTo>
                  <a:lnTo>
                    <a:pt x="397" y="521"/>
                  </a:lnTo>
                  <a:lnTo>
                    <a:pt x="402" y="523"/>
                  </a:lnTo>
                  <a:lnTo>
                    <a:pt x="408" y="525"/>
                  </a:lnTo>
                  <a:lnTo>
                    <a:pt x="418" y="539"/>
                  </a:lnTo>
                  <a:lnTo>
                    <a:pt x="421" y="545"/>
                  </a:lnTo>
                  <a:lnTo>
                    <a:pt x="432" y="552"/>
                  </a:lnTo>
                  <a:lnTo>
                    <a:pt x="439" y="559"/>
                  </a:lnTo>
                  <a:lnTo>
                    <a:pt x="445" y="561"/>
                  </a:lnTo>
                  <a:lnTo>
                    <a:pt x="449" y="561"/>
                  </a:lnTo>
                  <a:lnTo>
                    <a:pt x="454" y="564"/>
                  </a:lnTo>
                  <a:lnTo>
                    <a:pt x="454" y="566"/>
                  </a:lnTo>
                  <a:lnTo>
                    <a:pt x="458" y="570"/>
                  </a:lnTo>
                  <a:lnTo>
                    <a:pt x="465" y="578"/>
                  </a:lnTo>
                  <a:lnTo>
                    <a:pt x="467" y="579"/>
                  </a:lnTo>
                  <a:lnTo>
                    <a:pt x="471" y="586"/>
                  </a:lnTo>
                  <a:lnTo>
                    <a:pt x="471" y="589"/>
                  </a:lnTo>
                  <a:lnTo>
                    <a:pt x="469" y="592"/>
                  </a:lnTo>
                  <a:lnTo>
                    <a:pt x="469" y="604"/>
                  </a:lnTo>
                  <a:lnTo>
                    <a:pt x="472" y="607"/>
                  </a:lnTo>
                  <a:lnTo>
                    <a:pt x="475" y="615"/>
                  </a:lnTo>
                  <a:lnTo>
                    <a:pt x="472" y="617"/>
                  </a:lnTo>
                  <a:lnTo>
                    <a:pt x="465" y="617"/>
                  </a:lnTo>
                  <a:lnTo>
                    <a:pt x="445" y="618"/>
                  </a:lnTo>
                  <a:lnTo>
                    <a:pt x="443" y="618"/>
                  </a:lnTo>
                  <a:lnTo>
                    <a:pt x="435" y="618"/>
                  </a:lnTo>
                  <a:lnTo>
                    <a:pt x="407" y="621"/>
                  </a:lnTo>
                  <a:lnTo>
                    <a:pt x="378" y="622"/>
                  </a:lnTo>
                  <a:lnTo>
                    <a:pt x="371" y="622"/>
                  </a:lnTo>
                  <a:lnTo>
                    <a:pt x="335" y="625"/>
                  </a:lnTo>
                  <a:lnTo>
                    <a:pt x="334" y="625"/>
                  </a:lnTo>
                  <a:lnTo>
                    <a:pt x="331" y="625"/>
                  </a:lnTo>
                  <a:lnTo>
                    <a:pt x="306" y="625"/>
                  </a:lnTo>
                  <a:lnTo>
                    <a:pt x="303" y="627"/>
                  </a:lnTo>
                  <a:lnTo>
                    <a:pt x="296" y="627"/>
                  </a:lnTo>
                  <a:lnTo>
                    <a:pt x="285" y="627"/>
                  </a:lnTo>
                  <a:lnTo>
                    <a:pt x="268" y="628"/>
                  </a:lnTo>
                  <a:lnTo>
                    <a:pt x="267" y="628"/>
                  </a:lnTo>
                  <a:lnTo>
                    <a:pt x="259" y="628"/>
                  </a:lnTo>
                  <a:lnTo>
                    <a:pt x="256" y="628"/>
                  </a:lnTo>
                  <a:lnTo>
                    <a:pt x="237" y="629"/>
                  </a:lnTo>
                  <a:lnTo>
                    <a:pt x="227" y="629"/>
                  </a:lnTo>
                  <a:lnTo>
                    <a:pt x="223" y="629"/>
                  </a:lnTo>
                  <a:lnTo>
                    <a:pt x="206" y="629"/>
                  </a:lnTo>
                  <a:lnTo>
                    <a:pt x="198" y="629"/>
                  </a:lnTo>
                  <a:lnTo>
                    <a:pt x="189" y="629"/>
                  </a:lnTo>
                  <a:lnTo>
                    <a:pt x="188" y="629"/>
                  </a:lnTo>
                  <a:lnTo>
                    <a:pt x="185" y="629"/>
                  </a:lnTo>
                  <a:lnTo>
                    <a:pt x="169" y="631"/>
                  </a:lnTo>
                  <a:lnTo>
                    <a:pt x="159" y="631"/>
                  </a:lnTo>
                  <a:lnTo>
                    <a:pt x="149" y="632"/>
                  </a:lnTo>
                  <a:lnTo>
                    <a:pt x="144" y="632"/>
                  </a:lnTo>
                  <a:lnTo>
                    <a:pt x="123" y="632"/>
                  </a:lnTo>
                  <a:lnTo>
                    <a:pt x="120" y="632"/>
                  </a:lnTo>
                  <a:lnTo>
                    <a:pt x="110" y="632"/>
                  </a:lnTo>
                  <a:lnTo>
                    <a:pt x="106" y="632"/>
                  </a:lnTo>
                  <a:lnTo>
                    <a:pt x="101" y="632"/>
                  </a:lnTo>
                  <a:lnTo>
                    <a:pt x="97" y="632"/>
                  </a:lnTo>
                  <a:lnTo>
                    <a:pt x="80" y="632"/>
                  </a:lnTo>
                  <a:lnTo>
                    <a:pt x="70" y="634"/>
                  </a:lnTo>
                  <a:lnTo>
                    <a:pt x="65" y="634"/>
                  </a:lnTo>
                  <a:lnTo>
                    <a:pt x="65" y="620"/>
                  </a:lnTo>
                  <a:lnTo>
                    <a:pt x="65" y="606"/>
                  </a:lnTo>
                  <a:lnTo>
                    <a:pt x="65" y="595"/>
                  </a:lnTo>
                  <a:lnTo>
                    <a:pt x="63" y="579"/>
                  </a:lnTo>
                  <a:lnTo>
                    <a:pt x="63" y="566"/>
                  </a:lnTo>
                  <a:lnTo>
                    <a:pt x="63" y="557"/>
                  </a:lnTo>
                  <a:lnTo>
                    <a:pt x="63" y="521"/>
                  </a:lnTo>
                  <a:lnTo>
                    <a:pt x="63" y="511"/>
                  </a:lnTo>
                  <a:lnTo>
                    <a:pt x="63" y="492"/>
                  </a:lnTo>
                </a:path>
              </a:pathLst>
            </a:custGeom>
            <a:noFill/>
            <a:ln w="6350">
              <a:solidFill>
                <a:schemeClr val="tx1"/>
              </a:solidFill>
              <a:round/>
              <a:headEnd/>
              <a:tailEnd/>
            </a:ln>
          </p:spPr>
          <p:txBody>
            <a:bodyPr/>
            <a:lstStyle/>
            <a:p>
              <a:endParaRPr lang="en-US"/>
            </a:p>
          </p:txBody>
        </p:sp>
        <p:sp>
          <p:nvSpPr>
            <p:cNvPr id="88101" name="Freeform 249"/>
            <p:cNvSpPr>
              <a:spLocks/>
            </p:cNvSpPr>
            <p:nvPr/>
          </p:nvSpPr>
          <p:spPr bwMode="auto">
            <a:xfrm>
              <a:off x="4432300" y="3487738"/>
              <a:ext cx="793750" cy="617537"/>
            </a:xfrm>
            <a:custGeom>
              <a:avLst/>
              <a:gdLst>
                <a:gd name="T0" fmla="*/ 2147483647 w 578"/>
                <a:gd name="T1" fmla="*/ 2147483647 h 495"/>
                <a:gd name="T2" fmla="*/ 2147483647 w 578"/>
                <a:gd name="T3" fmla="*/ 2147483647 h 495"/>
                <a:gd name="T4" fmla="*/ 2147483647 w 578"/>
                <a:gd name="T5" fmla="*/ 2147483647 h 495"/>
                <a:gd name="T6" fmla="*/ 2147483647 w 578"/>
                <a:gd name="T7" fmla="*/ 2147483647 h 495"/>
                <a:gd name="T8" fmla="*/ 2147483647 w 578"/>
                <a:gd name="T9" fmla="*/ 0 h 495"/>
                <a:gd name="T10" fmla="*/ 2147483647 w 578"/>
                <a:gd name="T11" fmla="*/ 2147483647 h 495"/>
                <a:gd name="T12" fmla="*/ 2147483647 w 578"/>
                <a:gd name="T13" fmla="*/ 2147483647 h 495"/>
                <a:gd name="T14" fmla="*/ 2147483647 w 578"/>
                <a:gd name="T15" fmla="*/ 2147483647 h 495"/>
                <a:gd name="T16" fmla="*/ 2147483647 w 578"/>
                <a:gd name="T17" fmla="*/ 2147483647 h 495"/>
                <a:gd name="T18" fmla="*/ 2147483647 w 578"/>
                <a:gd name="T19" fmla="*/ 2147483647 h 495"/>
                <a:gd name="T20" fmla="*/ 2147483647 w 578"/>
                <a:gd name="T21" fmla="*/ 2147483647 h 495"/>
                <a:gd name="T22" fmla="*/ 2147483647 w 578"/>
                <a:gd name="T23" fmla="*/ 2147483647 h 495"/>
                <a:gd name="T24" fmla="*/ 2147483647 w 578"/>
                <a:gd name="T25" fmla="*/ 2147483647 h 495"/>
                <a:gd name="T26" fmla="*/ 2147483647 w 578"/>
                <a:gd name="T27" fmla="*/ 2147483647 h 495"/>
                <a:gd name="T28" fmla="*/ 2147483647 w 578"/>
                <a:gd name="T29" fmla="*/ 2147483647 h 495"/>
                <a:gd name="T30" fmla="*/ 2147483647 w 578"/>
                <a:gd name="T31" fmla="*/ 2147483647 h 495"/>
                <a:gd name="T32" fmla="*/ 2147483647 w 578"/>
                <a:gd name="T33" fmla="*/ 2147483647 h 495"/>
                <a:gd name="T34" fmla="*/ 2147483647 w 578"/>
                <a:gd name="T35" fmla="*/ 2147483647 h 495"/>
                <a:gd name="T36" fmla="*/ 2147483647 w 578"/>
                <a:gd name="T37" fmla="*/ 2147483647 h 495"/>
                <a:gd name="T38" fmla="*/ 2147483647 w 578"/>
                <a:gd name="T39" fmla="*/ 2147483647 h 495"/>
                <a:gd name="T40" fmla="*/ 2147483647 w 578"/>
                <a:gd name="T41" fmla="*/ 2147483647 h 495"/>
                <a:gd name="T42" fmla="*/ 2147483647 w 578"/>
                <a:gd name="T43" fmla="*/ 2147483647 h 495"/>
                <a:gd name="T44" fmla="*/ 2147483647 w 578"/>
                <a:gd name="T45" fmla="*/ 2147483647 h 495"/>
                <a:gd name="T46" fmla="*/ 2147483647 w 578"/>
                <a:gd name="T47" fmla="*/ 2147483647 h 495"/>
                <a:gd name="T48" fmla="*/ 2147483647 w 578"/>
                <a:gd name="T49" fmla="*/ 2147483647 h 495"/>
                <a:gd name="T50" fmla="*/ 2147483647 w 578"/>
                <a:gd name="T51" fmla="*/ 2147483647 h 495"/>
                <a:gd name="T52" fmla="*/ 2147483647 w 578"/>
                <a:gd name="T53" fmla="*/ 2147483647 h 495"/>
                <a:gd name="T54" fmla="*/ 2147483647 w 578"/>
                <a:gd name="T55" fmla="*/ 2147483647 h 495"/>
                <a:gd name="T56" fmla="*/ 2147483647 w 578"/>
                <a:gd name="T57" fmla="*/ 2147483647 h 495"/>
                <a:gd name="T58" fmla="*/ 2147483647 w 578"/>
                <a:gd name="T59" fmla="*/ 2147483647 h 495"/>
                <a:gd name="T60" fmla="*/ 2147483647 w 578"/>
                <a:gd name="T61" fmla="*/ 2147483647 h 495"/>
                <a:gd name="T62" fmla="*/ 2147483647 w 578"/>
                <a:gd name="T63" fmla="*/ 2147483647 h 495"/>
                <a:gd name="T64" fmla="*/ 2147483647 w 578"/>
                <a:gd name="T65" fmla="*/ 2147483647 h 495"/>
                <a:gd name="T66" fmla="*/ 2147483647 w 578"/>
                <a:gd name="T67" fmla="*/ 2147483647 h 495"/>
                <a:gd name="T68" fmla="*/ 2147483647 w 578"/>
                <a:gd name="T69" fmla="*/ 2147483647 h 495"/>
                <a:gd name="T70" fmla="*/ 2147483647 w 578"/>
                <a:gd name="T71" fmla="*/ 2147483647 h 495"/>
                <a:gd name="T72" fmla="*/ 2147483647 w 578"/>
                <a:gd name="T73" fmla="*/ 2147483647 h 495"/>
                <a:gd name="T74" fmla="*/ 2147483647 w 578"/>
                <a:gd name="T75" fmla="*/ 2147483647 h 495"/>
                <a:gd name="T76" fmla="*/ 2147483647 w 578"/>
                <a:gd name="T77" fmla="*/ 2147483647 h 495"/>
                <a:gd name="T78" fmla="*/ 2147483647 w 578"/>
                <a:gd name="T79" fmla="*/ 2147483647 h 495"/>
                <a:gd name="T80" fmla="*/ 2147483647 w 578"/>
                <a:gd name="T81" fmla="*/ 2147483647 h 495"/>
                <a:gd name="T82" fmla="*/ 2147483647 w 578"/>
                <a:gd name="T83" fmla="*/ 2147483647 h 495"/>
                <a:gd name="T84" fmla="*/ 2147483647 w 578"/>
                <a:gd name="T85" fmla="*/ 2147483647 h 495"/>
                <a:gd name="T86" fmla="*/ 2147483647 w 578"/>
                <a:gd name="T87" fmla="*/ 2147483647 h 495"/>
                <a:gd name="T88" fmla="*/ 2147483647 w 578"/>
                <a:gd name="T89" fmla="*/ 2147483647 h 495"/>
                <a:gd name="T90" fmla="*/ 2147483647 w 578"/>
                <a:gd name="T91" fmla="*/ 2147483647 h 495"/>
                <a:gd name="T92" fmla="*/ 2147483647 w 578"/>
                <a:gd name="T93" fmla="*/ 2147483647 h 495"/>
                <a:gd name="T94" fmla="*/ 2147483647 w 578"/>
                <a:gd name="T95" fmla="*/ 2147483647 h 495"/>
                <a:gd name="T96" fmla="*/ 2147483647 w 578"/>
                <a:gd name="T97" fmla="*/ 2147483647 h 495"/>
                <a:gd name="T98" fmla="*/ 0 w 578"/>
                <a:gd name="T99" fmla="*/ 2147483647 h 495"/>
                <a:gd name="T100" fmla="*/ 2147483647 w 578"/>
                <a:gd name="T101" fmla="*/ 2147483647 h 495"/>
                <a:gd name="T102" fmla="*/ 2147483647 w 578"/>
                <a:gd name="T103" fmla="*/ 2147483647 h 4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8"/>
                <a:gd name="T157" fmla="*/ 0 h 495"/>
                <a:gd name="T158" fmla="*/ 578 w 578"/>
                <a:gd name="T159" fmla="*/ 495 h 4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8" h="495">
                  <a:moveTo>
                    <a:pt x="125" y="13"/>
                  </a:moveTo>
                  <a:lnTo>
                    <a:pt x="143" y="13"/>
                  </a:lnTo>
                  <a:lnTo>
                    <a:pt x="145" y="12"/>
                  </a:lnTo>
                  <a:lnTo>
                    <a:pt x="163" y="11"/>
                  </a:lnTo>
                  <a:lnTo>
                    <a:pt x="164" y="11"/>
                  </a:lnTo>
                  <a:lnTo>
                    <a:pt x="181" y="11"/>
                  </a:lnTo>
                  <a:lnTo>
                    <a:pt x="185" y="11"/>
                  </a:lnTo>
                  <a:lnTo>
                    <a:pt x="190" y="9"/>
                  </a:lnTo>
                  <a:lnTo>
                    <a:pt x="195" y="9"/>
                  </a:lnTo>
                  <a:lnTo>
                    <a:pt x="204" y="9"/>
                  </a:lnTo>
                  <a:lnTo>
                    <a:pt x="218" y="8"/>
                  </a:lnTo>
                  <a:lnTo>
                    <a:pt x="226" y="8"/>
                  </a:lnTo>
                  <a:lnTo>
                    <a:pt x="246" y="6"/>
                  </a:lnTo>
                  <a:lnTo>
                    <a:pt x="249" y="6"/>
                  </a:lnTo>
                  <a:lnTo>
                    <a:pt x="254" y="5"/>
                  </a:lnTo>
                  <a:lnTo>
                    <a:pt x="267" y="4"/>
                  </a:lnTo>
                  <a:lnTo>
                    <a:pt x="279" y="4"/>
                  </a:lnTo>
                  <a:lnTo>
                    <a:pt x="286" y="2"/>
                  </a:lnTo>
                  <a:lnTo>
                    <a:pt x="287" y="2"/>
                  </a:lnTo>
                  <a:lnTo>
                    <a:pt x="293" y="2"/>
                  </a:lnTo>
                  <a:lnTo>
                    <a:pt x="303" y="2"/>
                  </a:lnTo>
                  <a:lnTo>
                    <a:pt x="305" y="2"/>
                  </a:lnTo>
                  <a:lnTo>
                    <a:pt x="312" y="1"/>
                  </a:lnTo>
                  <a:lnTo>
                    <a:pt x="329" y="0"/>
                  </a:lnTo>
                  <a:lnTo>
                    <a:pt x="330" y="1"/>
                  </a:lnTo>
                  <a:lnTo>
                    <a:pt x="339" y="6"/>
                  </a:lnTo>
                  <a:lnTo>
                    <a:pt x="348" y="20"/>
                  </a:lnTo>
                  <a:lnTo>
                    <a:pt x="355" y="23"/>
                  </a:lnTo>
                  <a:lnTo>
                    <a:pt x="354" y="24"/>
                  </a:lnTo>
                  <a:lnTo>
                    <a:pt x="350" y="37"/>
                  </a:lnTo>
                  <a:lnTo>
                    <a:pt x="350" y="42"/>
                  </a:lnTo>
                  <a:lnTo>
                    <a:pt x="350" y="51"/>
                  </a:lnTo>
                  <a:lnTo>
                    <a:pt x="354" y="65"/>
                  </a:lnTo>
                  <a:lnTo>
                    <a:pt x="356" y="70"/>
                  </a:lnTo>
                  <a:lnTo>
                    <a:pt x="356" y="77"/>
                  </a:lnTo>
                  <a:lnTo>
                    <a:pt x="363" y="84"/>
                  </a:lnTo>
                  <a:lnTo>
                    <a:pt x="365" y="89"/>
                  </a:lnTo>
                  <a:lnTo>
                    <a:pt x="365" y="91"/>
                  </a:lnTo>
                  <a:lnTo>
                    <a:pt x="369" y="98"/>
                  </a:lnTo>
                  <a:lnTo>
                    <a:pt x="372" y="99"/>
                  </a:lnTo>
                  <a:lnTo>
                    <a:pt x="373" y="101"/>
                  </a:lnTo>
                  <a:lnTo>
                    <a:pt x="381" y="106"/>
                  </a:lnTo>
                  <a:lnTo>
                    <a:pt x="383" y="112"/>
                  </a:lnTo>
                  <a:lnTo>
                    <a:pt x="387" y="113"/>
                  </a:lnTo>
                  <a:lnTo>
                    <a:pt x="397" y="124"/>
                  </a:lnTo>
                  <a:lnTo>
                    <a:pt x="402" y="127"/>
                  </a:lnTo>
                  <a:lnTo>
                    <a:pt x="410" y="132"/>
                  </a:lnTo>
                  <a:lnTo>
                    <a:pt x="419" y="141"/>
                  </a:lnTo>
                  <a:lnTo>
                    <a:pt x="422" y="145"/>
                  </a:lnTo>
                  <a:lnTo>
                    <a:pt x="424" y="156"/>
                  </a:lnTo>
                  <a:lnTo>
                    <a:pt x="426" y="168"/>
                  </a:lnTo>
                  <a:lnTo>
                    <a:pt x="428" y="175"/>
                  </a:lnTo>
                  <a:lnTo>
                    <a:pt x="435" y="182"/>
                  </a:lnTo>
                  <a:lnTo>
                    <a:pt x="438" y="181"/>
                  </a:lnTo>
                  <a:lnTo>
                    <a:pt x="445" y="171"/>
                  </a:lnTo>
                  <a:lnTo>
                    <a:pt x="452" y="171"/>
                  </a:lnTo>
                  <a:lnTo>
                    <a:pt x="456" y="174"/>
                  </a:lnTo>
                  <a:lnTo>
                    <a:pt x="460" y="174"/>
                  </a:lnTo>
                  <a:lnTo>
                    <a:pt x="463" y="174"/>
                  </a:lnTo>
                  <a:lnTo>
                    <a:pt x="474" y="181"/>
                  </a:lnTo>
                  <a:lnTo>
                    <a:pt x="474" y="186"/>
                  </a:lnTo>
                  <a:lnTo>
                    <a:pt x="474" y="188"/>
                  </a:lnTo>
                  <a:lnTo>
                    <a:pt x="471" y="190"/>
                  </a:lnTo>
                  <a:lnTo>
                    <a:pt x="470" y="193"/>
                  </a:lnTo>
                  <a:lnTo>
                    <a:pt x="471" y="203"/>
                  </a:lnTo>
                  <a:lnTo>
                    <a:pt x="471" y="206"/>
                  </a:lnTo>
                  <a:lnTo>
                    <a:pt x="466" y="215"/>
                  </a:lnTo>
                  <a:lnTo>
                    <a:pt x="466" y="217"/>
                  </a:lnTo>
                  <a:lnTo>
                    <a:pt x="464" y="218"/>
                  </a:lnTo>
                  <a:lnTo>
                    <a:pt x="464" y="221"/>
                  </a:lnTo>
                  <a:lnTo>
                    <a:pt x="459" y="233"/>
                  </a:lnTo>
                  <a:lnTo>
                    <a:pt x="459" y="247"/>
                  </a:lnTo>
                  <a:lnTo>
                    <a:pt x="459" y="251"/>
                  </a:lnTo>
                  <a:lnTo>
                    <a:pt x="469" y="261"/>
                  </a:lnTo>
                  <a:lnTo>
                    <a:pt x="470" y="261"/>
                  </a:lnTo>
                  <a:lnTo>
                    <a:pt x="474" y="264"/>
                  </a:lnTo>
                  <a:lnTo>
                    <a:pt x="481" y="267"/>
                  </a:lnTo>
                  <a:lnTo>
                    <a:pt x="492" y="276"/>
                  </a:lnTo>
                  <a:lnTo>
                    <a:pt x="498" y="286"/>
                  </a:lnTo>
                  <a:lnTo>
                    <a:pt x="503" y="285"/>
                  </a:lnTo>
                  <a:lnTo>
                    <a:pt x="509" y="285"/>
                  </a:lnTo>
                  <a:lnTo>
                    <a:pt x="521" y="293"/>
                  </a:lnTo>
                  <a:lnTo>
                    <a:pt x="521" y="297"/>
                  </a:lnTo>
                  <a:lnTo>
                    <a:pt x="536" y="311"/>
                  </a:lnTo>
                  <a:lnTo>
                    <a:pt x="535" y="316"/>
                  </a:lnTo>
                  <a:lnTo>
                    <a:pt x="545" y="337"/>
                  </a:lnTo>
                  <a:lnTo>
                    <a:pt x="543" y="341"/>
                  </a:lnTo>
                  <a:lnTo>
                    <a:pt x="541" y="341"/>
                  </a:lnTo>
                  <a:lnTo>
                    <a:pt x="539" y="344"/>
                  </a:lnTo>
                  <a:lnTo>
                    <a:pt x="541" y="351"/>
                  </a:lnTo>
                  <a:lnTo>
                    <a:pt x="543" y="351"/>
                  </a:lnTo>
                  <a:lnTo>
                    <a:pt x="553" y="373"/>
                  </a:lnTo>
                  <a:lnTo>
                    <a:pt x="559" y="376"/>
                  </a:lnTo>
                  <a:lnTo>
                    <a:pt x="563" y="377"/>
                  </a:lnTo>
                  <a:lnTo>
                    <a:pt x="563" y="369"/>
                  </a:lnTo>
                  <a:lnTo>
                    <a:pt x="571" y="376"/>
                  </a:lnTo>
                  <a:lnTo>
                    <a:pt x="574" y="377"/>
                  </a:lnTo>
                  <a:lnTo>
                    <a:pt x="577" y="380"/>
                  </a:lnTo>
                  <a:lnTo>
                    <a:pt x="577" y="381"/>
                  </a:lnTo>
                  <a:lnTo>
                    <a:pt x="577" y="387"/>
                  </a:lnTo>
                  <a:lnTo>
                    <a:pt x="575" y="390"/>
                  </a:lnTo>
                  <a:lnTo>
                    <a:pt x="577" y="398"/>
                  </a:lnTo>
                  <a:lnTo>
                    <a:pt x="577" y="402"/>
                  </a:lnTo>
                  <a:lnTo>
                    <a:pt x="571" y="404"/>
                  </a:lnTo>
                  <a:lnTo>
                    <a:pt x="574" y="413"/>
                  </a:lnTo>
                  <a:lnTo>
                    <a:pt x="568" y="424"/>
                  </a:lnTo>
                  <a:lnTo>
                    <a:pt x="560" y="417"/>
                  </a:lnTo>
                  <a:lnTo>
                    <a:pt x="557" y="417"/>
                  </a:lnTo>
                  <a:lnTo>
                    <a:pt x="557" y="419"/>
                  </a:lnTo>
                  <a:lnTo>
                    <a:pt x="554" y="431"/>
                  </a:lnTo>
                  <a:lnTo>
                    <a:pt x="547" y="433"/>
                  </a:lnTo>
                  <a:lnTo>
                    <a:pt x="546" y="424"/>
                  </a:lnTo>
                  <a:lnTo>
                    <a:pt x="543" y="433"/>
                  </a:lnTo>
                  <a:lnTo>
                    <a:pt x="547" y="446"/>
                  </a:lnTo>
                  <a:lnTo>
                    <a:pt x="545" y="451"/>
                  </a:lnTo>
                  <a:lnTo>
                    <a:pt x="546" y="460"/>
                  </a:lnTo>
                  <a:lnTo>
                    <a:pt x="532" y="462"/>
                  </a:lnTo>
                  <a:lnTo>
                    <a:pt x="539" y="467"/>
                  </a:lnTo>
                  <a:lnTo>
                    <a:pt x="542" y="474"/>
                  </a:lnTo>
                  <a:lnTo>
                    <a:pt x="541" y="477"/>
                  </a:lnTo>
                  <a:lnTo>
                    <a:pt x="531" y="488"/>
                  </a:lnTo>
                  <a:lnTo>
                    <a:pt x="517" y="491"/>
                  </a:lnTo>
                  <a:lnTo>
                    <a:pt x="511" y="491"/>
                  </a:lnTo>
                  <a:lnTo>
                    <a:pt x="495" y="492"/>
                  </a:lnTo>
                  <a:lnTo>
                    <a:pt x="488" y="494"/>
                  </a:lnTo>
                  <a:lnTo>
                    <a:pt x="484" y="494"/>
                  </a:lnTo>
                  <a:lnTo>
                    <a:pt x="475" y="494"/>
                  </a:lnTo>
                  <a:lnTo>
                    <a:pt x="482" y="480"/>
                  </a:lnTo>
                  <a:lnTo>
                    <a:pt x="485" y="478"/>
                  </a:lnTo>
                  <a:lnTo>
                    <a:pt x="491" y="470"/>
                  </a:lnTo>
                  <a:lnTo>
                    <a:pt x="495" y="464"/>
                  </a:lnTo>
                  <a:lnTo>
                    <a:pt x="491" y="437"/>
                  </a:lnTo>
                  <a:lnTo>
                    <a:pt x="485" y="438"/>
                  </a:lnTo>
                  <a:lnTo>
                    <a:pt x="482" y="438"/>
                  </a:lnTo>
                  <a:lnTo>
                    <a:pt x="478" y="438"/>
                  </a:lnTo>
                  <a:lnTo>
                    <a:pt x="455" y="440"/>
                  </a:lnTo>
                  <a:lnTo>
                    <a:pt x="444" y="441"/>
                  </a:lnTo>
                  <a:lnTo>
                    <a:pt x="442" y="441"/>
                  </a:lnTo>
                  <a:lnTo>
                    <a:pt x="438" y="441"/>
                  </a:lnTo>
                  <a:lnTo>
                    <a:pt x="430" y="442"/>
                  </a:lnTo>
                  <a:lnTo>
                    <a:pt x="419" y="442"/>
                  </a:lnTo>
                  <a:lnTo>
                    <a:pt x="408" y="444"/>
                  </a:lnTo>
                  <a:lnTo>
                    <a:pt x="402" y="444"/>
                  </a:lnTo>
                  <a:lnTo>
                    <a:pt x="399" y="444"/>
                  </a:lnTo>
                  <a:lnTo>
                    <a:pt x="384" y="445"/>
                  </a:lnTo>
                  <a:lnTo>
                    <a:pt x="383" y="445"/>
                  </a:lnTo>
                  <a:lnTo>
                    <a:pt x="380" y="445"/>
                  </a:lnTo>
                  <a:lnTo>
                    <a:pt x="376" y="446"/>
                  </a:lnTo>
                  <a:lnTo>
                    <a:pt x="372" y="446"/>
                  </a:lnTo>
                  <a:lnTo>
                    <a:pt x="362" y="446"/>
                  </a:lnTo>
                  <a:lnTo>
                    <a:pt x="355" y="446"/>
                  </a:lnTo>
                  <a:lnTo>
                    <a:pt x="333" y="448"/>
                  </a:lnTo>
                  <a:lnTo>
                    <a:pt x="323" y="448"/>
                  </a:lnTo>
                  <a:lnTo>
                    <a:pt x="322" y="448"/>
                  </a:lnTo>
                  <a:lnTo>
                    <a:pt x="321" y="448"/>
                  </a:lnTo>
                  <a:lnTo>
                    <a:pt x="301" y="451"/>
                  </a:lnTo>
                  <a:lnTo>
                    <a:pt x="296" y="451"/>
                  </a:lnTo>
                  <a:lnTo>
                    <a:pt x="287" y="451"/>
                  </a:lnTo>
                  <a:lnTo>
                    <a:pt x="271" y="452"/>
                  </a:lnTo>
                  <a:lnTo>
                    <a:pt x="269" y="452"/>
                  </a:lnTo>
                  <a:lnTo>
                    <a:pt x="267" y="452"/>
                  </a:lnTo>
                  <a:lnTo>
                    <a:pt x="260" y="452"/>
                  </a:lnTo>
                  <a:lnTo>
                    <a:pt x="243" y="453"/>
                  </a:lnTo>
                  <a:lnTo>
                    <a:pt x="235" y="453"/>
                  </a:lnTo>
                  <a:lnTo>
                    <a:pt x="222" y="453"/>
                  </a:lnTo>
                  <a:lnTo>
                    <a:pt x="221" y="453"/>
                  </a:lnTo>
                  <a:lnTo>
                    <a:pt x="215" y="455"/>
                  </a:lnTo>
                  <a:lnTo>
                    <a:pt x="210" y="455"/>
                  </a:lnTo>
                  <a:lnTo>
                    <a:pt x="197" y="455"/>
                  </a:lnTo>
                  <a:lnTo>
                    <a:pt x="188" y="455"/>
                  </a:lnTo>
                  <a:lnTo>
                    <a:pt x="179" y="455"/>
                  </a:lnTo>
                  <a:lnTo>
                    <a:pt x="174" y="456"/>
                  </a:lnTo>
                  <a:lnTo>
                    <a:pt x="168" y="456"/>
                  </a:lnTo>
                  <a:lnTo>
                    <a:pt x="161" y="456"/>
                  </a:lnTo>
                  <a:lnTo>
                    <a:pt x="154" y="458"/>
                  </a:lnTo>
                  <a:lnTo>
                    <a:pt x="130" y="458"/>
                  </a:lnTo>
                  <a:lnTo>
                    <a:pt x="118" y="458"/>
                  </a:lnTo>
                  <a:lnTo>
                    <a:pt x="109" y="458"/>
                  </a:lnTo>
                  <a:lnTo>
                    <a:pt x="109" y="448"/>
                  </a:lnTo>
                  <a:lnTo>
                    <a:pt x="109" y="442"/>
                  </a:lnTo>
                  <a:lnTo>
                    <a:pt x="109" y="440"/>
                  </a:lnTo>
                  <a:lnTo>
                    <a:pt x="109" y="438"/>
                  </a:lnTo>
                  <a:lnTo>
                    <a:pt x="107" y="433"/>
                  </a:lnTo>
                  <a:lnTo>
                    <a:pt x="107" y="430"/>
                  </a:lnTo>
                  <a:lnTo>
                    <a:pt x="107" y="419"/>
                  </a:lnTo>
                  <a:lnTo>
                    <a:pt x="107" y="408"/>
                  </a:lnTo>
                  <a:lnTo>
                    <a:pt x="107" y="404"/>
                  </a:lnTo>
                  <a:lnTo>
                    <a:pt x="107" y="401"/>
                  </a:lnTo>
                  <a:lnTo>
                    <a:pt x="107" y="398"/>
                  </a:lnTo>
                  <a:lnTo>
                    <a:pt x="107" y="394"/>
                  </a:lnTo>
                  <a:lnTo>
                    <a:pt x="107" y="386"/>
                  </a:lnTo>
                  <a:lnTo>
                    <a:pt x="106" y="368"/>
                  </a:lnTo>
                  <a:lnTo>
                    <a:pt x="106" y="363"/>
                  </a:lnTo>
                  <a:lnTo>
                    <a:pt x="105" y="350"/>
                  </a:lnTo>
                  <a:lnTo>
                    <a:pt x="105" y="333"/>
                  </a:lnTo>
                  <a:lnTo>
                    <a:pt x="105" y="330"/>
                  </a:lnTo>
                  <a:lnTo>
                    <a:pt x="105" y="318"/>
                  </a:lnTo>
                  <a:lnTo>
                    <a:pt x="105" y="301"/>
                  </a:lnTo>
                  <a:lnTo>
                    <a:pt x="103" y="290"/>
                  </a:lnTo>
                  <a:lnTo>
                    <a:pt x="103" y="287"/>
                  </a:lnTo>
                  <a:lnTo>
                    <a:pt x="103" y="278"/>
                  </a:lnTo>
                  <a:lnTo>
                    <a:pt x="103" y="268"/>
                  </a:lnTo>
                  <a:lnTo>
                    <a:pt x="102" y="253"/>
                  </a:lnTo>
                  <a:lnTo>
                    <a:pt x="102" y="243"/>
                  </a:lnTo>
                  <a:lnTo>
                    <a:pt x="102" y="240"/>
                  </a:lnTo>
                  <a:lnTo>
                    <a:pt x="102" y="226"/>
                  </a:lnTo>
                  <a:lnTo>
                    <a:pt x="102" y="214"/>
                  </a:lnTo>
                  <a:lnTo>
                    <a:pt x="102" y="213"/>
                  </a:lnTo>
                  <a:lnTo>
                    <a:pt x="102" y="203"/>
                  </a:lnTo>
                  <a:lnTo>
                    <a:pt x="101" y="196"/>
                  </a:lnTo>
                  <a:lnTo>
                    <a:pt x="101" y="188"/>
                  </a:lnTo>
                  <a:lnTo>
                    <a:pt x="101" y="181"/>
                  </a:lnTo>
                  <a:lnTo>
                    <a:pt x="101" y="174"/>
                  </a:lnTo>
                  <a:lnTo>
                    <a:pt x="101" y="172"/>
                  </a:lnTo>
                  <a:lnTo>
                    <a:pt x="101" y="171"/>
                  </a:lnTo>
                  <a:lnTo>
                    <a:pt x="101" y="168"/>
                  </a:lnTo>
                  <a:lnTo>
                    <a:pt x="99" y="168"/>
                  </a:lnTo>
                  <a:lnTo>
                    <a:pt x="88" y="167"/>
                  </a:lnTo>
                  <a:lnTo>
                    <a:pt x="85" y="164"/>
                  </a:lnTo>
                  <a:lnTo>
                    <a:pt x="78" y="156"/>
                  </a:lnTo>
                  <a:lnTo>
                    <a:pt x="77" y="146"/>
                  </a:lnTo>
                  <a:lnTo>
                    <a:pt x="69" y="141"/>
                  </a:lnTo>
                  <a:lnTo>
                    <a:pt x="66" y="138"/>
                  </a:lnTo>
                  <a:lnTo>
                    <a:pt x="62" y="132"/>
                  </a:lnTo>
                  <a:lnTo>
                    <a:pt x="58" y="130"/>
                  </a:lnTo>
                  <a:lnTo>
                    <a:pt x="62" y="119"/>
                  </a:lnTo>
                  <a:lnTo>
                    <a:pt x="66" y="113"/>
                  </a:lnTo>
                  <a:lnTo>
                    <a:pt x="76" y="106"/>
                  </a:lnTo>
                  <a:lnTo>
                    <a:pt x="76" y="96"/>
                  </a:lnTo>
                  <a:lnTo>
                    <a:pt x="71" y="91"/>
                  </a:lnTo>
                  <a:lnTo>
                    <a:pt x="66" y="89"/>
                  </a:lnTo>
                  <a:lnTo>
                    <a:pt x="63" y="91"/>
                  </a:lnTo>
                  <a:lnTo>
                    <a:pt x="55" y="91"/>
                  </a:lnTo>
                  <a:lnTo>
                    <a:pt x="40" y="78"/>
                  </a:lnTo>
                  <a:lnTo>
                    <a:pt x="34" y="76"/>
                  </a:lnTo>
                  <a:lnTo>
                    <a:pt x="23" y="51"/>
                  </a:lnTo>
                  <a:lnTo>
                    <a:pt x="19" y="51"/>
                  </a:lnTo>
                  <a:lnTo>
                    <a:pt x="13" y="45"/>
                  </a:lnTo>
                  <a:lnTo>
                    <a:pt x="8" y="19"/>
                  </a:lnTo>
                  <a:lnTo>
                    <a:pt x="5" y="23"/>
                  </a:lnTo>
                  <a:lnTo>
                    <a:pt x="2" y="23"/>
                  </a:lnTo>
                  <a:lnTo>
                    <a:pt x="0" y="16"/>
                  </a:lnTo>
                  <a:lnTo>
                    <a:pt x="1" y="16"/>
                  </a:lnTo>
                  <a:lnTo>
                    <a:pt x="2" y="16"/>
                  </a:lnTo>
                  <a:lnTo>
                    <a:pt x="22" y="16"/>
                  </a:lnTo>
                  <a:lnTo>
                    <a:pt x="33" y="16"/>
                  </a:lnTo>
                  <a:lnTo>
                    <a:pt x="42" y="16"/>
                  </a:lnTo>
                  <a:lnTo>
                    <a:pt x="47" y="16"/>
                  </a:lnTo>
                  <a:lnTo>
                    <a:pt x="63" y="15"/>
                  </a:lnTo>
                  <a:lnTo>
                    <a:pt x="70" y="15"/>
                  </a:lnTo>
                  <a:lnTo>
                    <a:pt x="84" y="15"/>
                  </a:lnTo>
                  <a:lnTo>
                    <a:pt x="92" y="15"/>
                  </a:lnTo>
                  <a:lnTo>
                    <a:pt x="103" y="15"/>
                  </a:lnTo>
                  <a:lnTo>
                    <a:pt x="106" y="13"/>
                  </a:lnTo>
                  <a:lnTo>
                    <a:pt x="124" y="13"/>
                  </a:lnTo>
                  <a:lnTo>
                    <a:pt x="125" y="13"/>
                  </a:lnTo>
                </a:path>
              </a:pathLst>
            </a:custGeom>
            <a:noFill/>
            <a:ln w="6350">
              <a:solidFill>
                <a:schemeClr val="tx1"/>
              </a:solidFill>
              <a:round/>
              <a:headEnd/>
              <a:tailEnd/>
            </a:ln>
          </p:spPr>
          <p:txBody>
            <a:bodyPr/>
            <a:lstStyle/>
            <a:p>
              <a:endParaRPr lang="en-US"/>
            </a:p>
          </p:txBody>
        </p:sp>
        <p:sp>
          <p:nvSpPr>
            <p:cNvPr id="88102" name="Freeform 250"/>
            <p:cNvSpPr>
              <a:spLocks/>
            </p:cNvSpPr>
            <p:nvPr/>
          </p:nvSpPr>
          <p:spPr bwMode="auto">
            <a:xfrm>
              <a:off x="3546475" y="2357438"/>
              <a:ext cx="785813" cy="428625"/>
            </a:xfrm>
            <a:custGeom>
              <a:avLst/>
              <a:gdLst>
                <a:gd name="T0" fmla="*/ 2147483647 w 569"/>
                <a:gd name="T1" fmla="*/ 2147483647 h 343"/>
                <a:gd name="T2" fmla="*/ 2147483647 w 569"/>
                <a:gd name="T3" fmla="*/ 2147483647 h 343"/>
                <a:gd name="T4" fmla="*/ 2147483647 w 569"/>
                <a:gd name="T5" fmla="*/ 2147483647 h 343"/>
                <a:gd name="T6" fmla="*/ 2147483647 w 569"/>
                <a:gd name="T7" fmla="*/ 2147483647 h 343"/>
                <a:gd name="T8" fmla="*/ 2147483647 w 569"/>
                <a:gd name="T9" fmla="*/ 2147483647 h 343"/>
                <a:gd name="T10" fmla="*/ 2147483647 w 569"/>
                <a:gd name="T11" fmla="*/ 2147483647 h 343"/>
                <a:gd name="T12" fmla="*/ 2147483647 w 569"/>
                <a:gd name="T13" fmla="*/ 2147483647 h 343"/>
                <a:gd name="T14" fmla="*/ 2147483647 w 569"/>
                <a:gd name="T15" fmla="*/ 2147483647 h 343"/>
                <a:gd name="T16" fmla="*/ 2147483647 w 569"/>
                <a:gd name="T17" fmla="*/ 2147483647 h 343"/>
                <a:gd name="T18" fmla="*/ 2147483647 w 569"/>
                <a:gd name="T19" fmla="*/ 2147483647 h 343"/>
                <a:gd name="T20" fmla="*/ 2147483647 w 569"/>
                <a:gd name="T21" fmla="*/ 2147483647 h 343"/>
                <a:gd name="T22" fmla="*/ 2147483647 w 569"/>
                <a:gd name="T23" fmla="*/ 2147483647 h 343"/>
                <a:gd name="T24" fmla="*/ 2147483647 w 569"/>
                <a:gd name="T25" fmla="*/ 2147483647 h 343"/>
                <a:gd name="T26" fmla="*/ 2147483647 w 569"/>
                <a:gd name="T27" fmla="*/ 2147483647 h 343"/>
                <a:gd name="T28" fmla="*/ 2147483647 w 569"/>
                <a:gd name="T29" fmla="*/ 2147483647 h 343"/>
                <a:gd name="T30" fmla="*/ 2147483647 w 569"/>
                <a:gd name="T31" fmla="*/ 2147483647 h 343"/>
                <a:gd name="T32" fmla="*/ 2147483647 w 569"/>
                <a:gd name="T33" fmla="*/ 2147483647 h 343"/>
                <a:gd name="T34" fmla="*/ 2147483647 w 569"/>
                <a:gd name="T35" fmla="*/ 2147483647 h 343"/>
                <a:gd name="T36" fmla="*/ 2147483647 w 569"/>
                <a:gd name="T37" fmla="*/ 2147483647 h 343"/>
                <a:gd name="T38" fmla="*/ 2147483647 w 569"/>
                <a:gd name="T39" fmla="*/ 2147483647 h 343"/>
                <a:gd name="T40" fmla="*/ 2147483647 w 569"/>
                <a:gd name="T41" fmla="*/ 2147483647 h 343"/>
                <a:gd name="T42" fmla="*/ 2147483647 w 569"/>
                <a:gd name="T43" fmla="*/ 2147483647 h 343"/>
                <a:gd name="T44" fmla="*/ 2147483647 w 569"/>
                <a:gd name="T45" fmla="*/ 2147483647 h 343"/>
                <a:gd name="T46" fmla="*/ 2147483647 w 569"/>
                <a:gd name="T47" fmla="*/ 2147483647 h 343"/>
                <a:gd name="T48" fmla="*/ 2147483647 w 569"/>
                <a:gd name="T49" fmla="*/ 2147483647 h 343"/>
                <a:gd name="T50" fmla="*/ 2147483647 w 569"/>
                <a:gd name="T51" fmla="*/ 2147483647 h 343"/>
                <a:gd name="T52" fmla="*/ 2147483647 w 569"/>
                <a:gd name="T53" fmla="*/ 2147483647 h 343"/>
                <a:gd name="T54" fmla="*/ 2147483647 w 569"/>
                <a:gd name="T55" fmla="*/ 2147483647 h 343"/>
                <a:gd name="T56" fmla="*/ 2147483647 w 569"/>
                <a:gd name="T57" fmla="*/ 2147483647 h 343"/>
                <a:gd name="T58" fmla="*/ 2147483647 w 569"/>
                <a:gd name="T59" fmla="*/ 2147483647 h 343"/>
                <a:gd name="T60" fmla="*/ 2147483647 w 569"/>
                <a:gd name="T61" fmla="*/ 2147483647 h 343"/>
                <a:gd name="T62" fmla="*/ 2147483647 w 569"/>
                <a:gd name="T63" fmla="*/ 2147483647 h 343"/>
                <a:gd name="T64" fmla="*/ 2147483647 w 569"/>
                <a:gd name="T65" fmla="*/ 2147483647 h 343"/>
                <a:gd name="T66" fmla="*/ 2147483647 w 569"/>
                <a:gd name="T67" fmla="*/ 2147483647 h 343"/>
                <a:gd name="T68" fmla="*/ 2147483647 w 569"/>
                <a:gd name="T69" fmla="*/ 2147483647 h 343"/>
                <a:gd name="T70" fmla="*/ 2147483647 w 569"/>
                <a:gd name="T71" fmla="*/ 2147483647 h 343"/>
                <a:gd name="T72" fmla="*/ 2147483647 w 569"/>
                <a:gd name="T73" fmla="*/ 2147483647 h 343"/>
                <a:gd name="T74" fmla="*/ 2147483647 w 569"/>
                <a:gd name="T75" fmla="*/ 2147483647 h 343"/>
                <a:gd name="T76" fmla="*/ 2147483647 w 569"/>
                <a:gd name="T77" fmla="*/ 2147483647 h 343"/>
                <a:gd name="T78" fmla="*/ 2147483647 w 569"/>
                <a:gd name="T79" fmla="*/ 2147483647 h 343"/>
                <a:gd name="T80" fmla="*/ 2147483647 w 569"/>
                <a:gd name="T81" fmla="*/ 2147483647 h 343"/>
                <a:gd name="T82" fmla="*/ 2147483647 w 569"/>
                <a:gd name="T83" fmla="*/ 2147483647 h 343"/>
                <a:gd name="T84" fmla="*/ 2147483647 w 569"/>
                <a:gd name="T85" fmla="*/ 2147483647 h 343"/>
                <a:gd name="T86" fmla="*/ 2147483647 w 569"/>
                <a:gd name="T87" fmla="*/ 2147483647 h 343"/>
                <a:gd name="T88" fmla="*/ 2147483647 w 569"/>
                <a:gd name="T89" fmla="*/ 2147483647 h 343"/>
                <a:gd name="T90" fmla="*/ 2147483647 w 569"/>
                <a:gd name="T91" fmla="*/ 2147483647 h 343"/>
                <a:gd name="T92" fmla="*/ 2147483647 w 569"/>
                <a:gd name="T93" fmla="*/ 2147483647 h 343"/>
                <a:gd name="T94" fmla="*/ 2147483647 w 569"/>
                <a:gd name="T95" fmla="*/ 2147483647 h 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9"/>
                <a:gd name="T145" fmla="*/ 0 h 343"/>
                <a:gd name="T146" fmla="*/ 569 w 569"/>
                <a:gd name="T147" fmla="*/ 343 h 3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9" h="343">
                  <a:moveTo>
                    <a:pt x="155" y="335"/>
                  </a:moveTo>
                  <a:lnTo>
                    <a:pt x="212" y="336"/>
                  </a:lnTo>
                  <a:lnTo>
                    <a:pt x="222" y="337"/>
                  </a:lnTo>
                  <a:lnTo>
                    <a:pt x="268" y="337"/>
                  </a:lnTo>
                  <a:lnTo>
                    <a:pt x="269" y="337"/>
                  </a:lnTo>
                  <a:lnTo>
                    <a:pt x="270" y="337"/>
                  </a:lnTo>
                  <a:lnTo>
                    <a:pt x="306" y="339"/>
                  </a:lnTo>
                  <a:lnTo>
                    <a:pt x="306" y="340"/>
                  </a:lnTo>
                  <a:lnTo>
                    <a:pt x="316" y="340"/>
                  </a:lnTo>
                  <a:lnTo>
                    <a:pt x="329" y="340"/>
                  </a:lnTo>
                  <a:lnTo>
                    <a:pt x="336" y="340"/>
                  </a:lnTo>
                  <a:lnTo>
                    <a:pt x="363" y="340"/>
                  </a:lnTo>
                  <a:lnTo>
                    <a:pt x="383" y="340"/>
                  </a:lnTo>
                  <a:lnTo>
                    <a:pt x="401" y="340"/>
                  </a:lnTo>
                  <a:lnTo>
                    <a:pt x="404" y="340"/>
                  </a:lnTo>
                  <a:lnTo>
                    <a:pt x="430" y="342"/>
                  </a:lnTo>
                  <a:lnTo>
                    <a:pt x="440" y="342"/>
                  </a:lnTo>
                  <a:lnTo>
                    <a:pt x="458" y="342"/>
                  </a:lnTo>
                  <a:lnTo>
                    <a:pt x="459" y="342"/>
                  </a:lnTo>
                  <a:lnTo>
                    <a:pt x="461" y="342"/>
                  </a:lnTo>
                  <a:lnTo>
                    <a:pt x="497" y="342"/>
                  </a:lnTo>
                  <a:lnTo>
                    <a:pt x="516" y="342"/>
                  </a:lnTo>
                  <a:lnTo>
                    <a:pt x="518" y="342"/>
                  </a:lnTo>
                  <a:lnTo>
                    <a:pt x="534" y="342"/>
                  </a:lnTo>
                  <a:lnTo>
                    <a:pt x="554" y="340"/>
                  </a:lnTo>
                  <a:lnTo>
                    <a:pt x="568" y="340"/>
                  </a:lnTo>
                  <a:lnTo>
                    <a:pt x="566" y="333"/>
                  </a:lnTo>
                  <a:lnTo>
                    <a:pt x="566" y="330"/>
                  </a:lnTo>
                  <a:lnTo>
                    <a:pt x="566" y="332"/>
                  </a:lnTo>
                  <a:lnTo>
                    <a:pt x="562" y="296"/>
                  </a:lnTo>
                  <a:lnTo>
                    <a:pt x="554" y="280"/>
                  </a:lnTo>
                  <a:lnTo>
                    <a:pt x="551" y="266"/>
                  </a:lnTo>
                  <a:lnTo>
                    <a:pt x="549" y="266"/>
                  </a:lnTo>
                  <a:lnTo>
                    <a:pt x="549" y="240"/>
                  </a:lnTo>
                  <a:lnTo>
                    <a:pt x="547" y="226"/>
                  </a:lnTo>
                  <a:lnTo>
                    <a:pt x="545" y="209"/>
                  </a:lnTo>
                  <a:lnTo>
                    <a:pt x="545" y="207"/>
                  </a:lnTo>
                  <a:lnTo>
                    <a:pt x="545" y="201"/>
                  </a:lnTo>
                  <a:lnTo>
                    <a:pt x="545" y="191"/>
                  </a:lnTo>
                  <a:lnTo>
                    <a:pt x="545" y="190"/>
                  </a:lnTo>
                  <a:lnTo>
                    <a:pt x="544" y="187"/>
                  </a:lnTo>
                  <a:lnTo>
                    <a:pt x="545" y="186"/>
                  </a:lnTo>
                  <a:lnTo>
                    <a:pt x="544" y="173"/>
                  </a:lnTo>
                  <a:lnTo>
                    <a:pt x="544" y="172"/>
                  </a:lnTo>
                  <a:lnTo>
                    <a:pt x="543" y="159"/>
                  </a:lnTo>
                  <a:lnTo>
                    <a:pt x="541" y="154"/>
                  </a:lnTo>
                  <a:lnTo>
                    <a:pt x="530" y="133"/>
                  </a:lnTo>
                  <a:lnTo>
                    <a:pt x="523" y="102"/>
                  </a:lnTo>
                  <a:lnTo>
                    <a:pt x="520" y="101"/>
                  </a:lnTo>
                  <a:lnTo>
                    <a:pt x="522" y="98"/>
                  </a:lnTo>
                  <a:lnTo>
                    <a:pt x="523" y="97"/>
                  </a:lnTo>
                  <a:lnTo>
                    <a:pt x="522" y="75"/>
                  </a:lnTo>
                  <a:lnTo>
                    <a:pt x="520" y="62"/>
                  </a:lnTo>
                  <a:lnTo>
                    <a:pt x="518" y="27"/>
                  </a:lnTo>
                  <a:lnTo>
                    <a:pt x="519" y="26"/>
                  </a:lnTo>
                  <a:lnTo>
                    <a:pt x="515" y="12"/>
                  </a:lnTo>
                  <a:lnTo>
                    <a:pt x="462" y="12"/>
                  </a:lnTo>
                  <a:lnTo>
                    <a:pt x="386" y="12"/>
                  </a:lnTo>
                  <a:lnTo>
                    <a:pt x="348" y="12"/>
                  </a:lnTo>
                  <a:lnTo>
                    <a:pt x="299" y="12"/>
                  </a:lnTo>
                  <a:lnTo>
                    <a:pt x="215" y="9"/>
                  </a:lnTo>
                  <a:lnTo>
                    <a:pt x="205" y="9"/>
                  </a:lnTo>
                  <a:lnTo>
                    <a:pt x="166" y="8"/>
                  </a:lnTo>
                  <a:lnTo>
                    <a:pt x="101" y="5"/>
                  </a:lnTo>
                  <a:lnTo>
                    <a:pt x="19" y="0"/>
                  </a:lnTo>
                  <a:lnTo>
                    <a:pt x="18" y="26"/>
                  </a:lnTo>
                  <a:lnTo>
                    <a:pt x="18" y="36"/>
                  </a:lnTo>
                  <a:lnTo>
                    <a:pt x="18" y="38"/>
                  </a:lnTo>
                  <a:lnTo>
                    <a:pt x="18" y="40"/>
                  </a:lnTo>
                  <a:lnTo>
                    <a:pt x="16" y="52"/>
                  </a:lnTo>
                  <a:lnTo>
                    <a:pt x="16" y="65"/>
                  </a:lnTo>
                  <a:lnTo>
                    <a:pt x="15" y="93"/>
                  </a:lnTo>
                  <a:lnTo>
                    <a:pt x="13" y="107"/>
                  </a:lnTo>
                  <a:lnTo>
                    <a:pt x="12" y="119"/>
                  </a:lnTo>
                  <a:lnTo>
                    <a:pt x="12" y="133"/>
                  </a:lnTo>
                  <a:lnTo>
                    <a:pt x="9" y="171"/>
                  </a:lnTo>
                  <a:lnTo>
                    <a:pt x="9" y="173"/>
                  </a:lnTo>
                  <a:lnTo>
                    <a:pt x="9" y="177"/>
                  </a:lnTo>
                  <a:lnTo>
                    <a:pt x="8" y="200"/>
                  </a:lnTo>
                  <a:lnTo>
                    <a:pt x="5" y="240"/>
                  </a:lnTo>
                  <a:lnTo>
                    <a:pt x="5" y="251"/>
                  </a:lnTo>
                  <a:lnTo>
                    <a:pt x="4" y="262"/>
                  </a:lnTo>
                  <a:lnTo>
                    <a:pt x="4" y="266"/>
                  </a:lnTo>
                  <a:lnTo>
                    <a:pt x="2" y="290"/>
                  </a:lnTo>
                  <a:lnTo>
                    <a:pt x="2" y="294"/>
                  </a:lnTo>
                  <a:lnTo>
                    <a:pt x="1" y="311"/>
                  </a:lnTo>
                  <a:lnTo>
                    <a:pt x="0" y="326"/>
                  </a:lnTo>
                  <a:lnTo>
                    <a:pt x="4" y="328"/>
                  </a:lnTo>
                  <a:lnTo>
                    <a:pt x="31" y="328"/>
                  </a:lnTo>
                  <a:lnTo>
                    <a:pt x="80" y="330"/>
                  </a:lnTo>
                  <a:lnTo>
                    <a:pt x="84" y="330"/>
                  </a:lnTo>
                  <a:lnTo>
                    <a:pt x="118" y="332"/>
                  </a:lnTo>
                  <a:lnTo>
                    <a:pt x="145" y="335"/>
                  </a:lnTo>
                  <a:lnTo>
                    <a:pt x="155" y="335"/>
                  </a:lnTo>
                </a:path>
              </a:pathLst>
            </a:custGeom>
            <a:noFill/>
            <a:ln w="6350">
              <a:solidFill>
                <a:schemeClr val="tx1"/>
              </a:solidFill>
              <a:round/>
              <a:headEnd/>
              <a:tailEnd/>
            </a:ln>
          </p:spPr>
          <p:txBody>
            <a:bodyPr/>
            <a:lstStyle/>
            <a:p>
              <a:endParaRPr lang="en-US"/>
            </a:p>
          </p:txBody>
        </p:sp>
        <p:sp>
          <p:nvSpPr>
            <p:cNvPr id="88103" name="Freeform 251"/>
            <p:cNvSpPr>
              <a:spLocks/>
            </p:cNvSpPr>
            <p:nvPr/>
          </p:nvSpPr>
          <p:spPr bwMode="auto">
            <a:xfrm>
              <a:off x="3505200" y="3160713"/>
              <a:ext cx="979488" cy="431800"/>
            </a:xfrm>
            <a:custGeom>
              <a:avLst/>
              <a:gdLst>
                <a:gd name="T0" fmla="*/ 2147483647 w 711"/>
                <a:gd name="T1" fmla="*/ 2147483647 h 345"/>
                <a:gd name="T2" fmla="*/ 2147483647 w 711"/>
                <a:gd name="T3" fmla="*/ 2147483647 h 345"/>
                <a:gd name="T4" fmla="*/ 2147483647 w 711"/>
                <a:gd name="T5" fmla="*/ 2147483647 h 345"/>
                <a:gd name="T6" fmla="*/ 2147483647 w 711"/>
                <a:gd name="T7" fmla="*/ 2147483647 h 345"/>
                <a:gd name="T8" fmla="*/ 2147483647 w 711"/>
                <a:gd name="T9" fmla="*/ 2147483647 h 345"/>
                <a:gd name="T10" fmla="*/ 2147483647 w 711"/>
                <a:gd name="T11" fmla="*/ 2147483647 h 345"/>
                <a:gd name="T12" fmla="*/ 2147483647 w 711"/>
                <a:gd name="T13" fmla="*/ 2147483647 h 345"/>
                <a:gd name="T14" fmla="*/ 2147483647 w 711"/>
                <a:gd name="T15" fmla="*/ 2147483647 h 345"/>
                <a:gd name="T16" fmla="*/ 2147483647 w 711"/>
                <a:gd name="T17" fmla="*/ 2147483647 h 345"/>
                <a:gd name="T18" fmla="*/ 2147483647 w 711"/>
                <a:gd name="T19" fmla="*/ 2147483647 h 345"/>
                <a:gd name="T20" fmla="*/ 2147483647 w 711"/>
                <a:gd name="T21" fmla="*/ 2147483647 h 345"/>
                <a:gd name="T22" fmla="*/ 0 w 711"/>
                <a:gd name="T23" fmla="*/ 2147483647 h 345"/>
                <a:gd name="T24" fmla="*/ 2147483647 w 711"/>
                <a:gd name="T25" fmla="*/ 2147483647 h 345"/>
                <a:gd name="T26" fmla="*/ 2147483647 w 711"/>
                <a:gd name="T27" fmla="*/ 2147483647 h 345"/>
                <a:gd name="T28" fmla="*/ 2147483647 w 711"/>
                <a:gd name="T29" fmla="*/ 2147483647 h 345"/>
                <a:gd name="T30" fmla="*/ 2147483647 w 711"/>
                <a:gd name="T31" fmla="*/ 2147483647 h 345"/>
                <a:gd name="T32" fmla="*/ 2147483647 w 711"/>
                <a:gd name="T33" fmla="*/ 2147483647 h 345"/>
                <a:gd name="T34" fmla="*/ 2147483647 w 711"/>
                <a:gd name="T35" fmla="*/ 2147483647 h 345"/>
                <a:gd name="T36" fmla="*/ 2147483647 w 711"/>
                <a:gd name="T37" fmla="*/ 2147483647 h 345"/>
                <a:gd name="T38" fmla="*/ 2147483647 w 711"/>
                <a:gd name="T39" fmla="*/ 2147483647 h 345"/>
                <a:gd name="T40" fmla="*/ 2147483647 w 711"/>
                <a:gd name="T41" fmla="*/ 2147483647 h 345"/>
                <a:gd name="T42" fmla="*/ 2147483647 w 711"/>
                <a:gd name="T43" fmla="*/ 2147483647 h 345"/>
                <a:gd name="T44" fmla="*/ 2147483647 w 711"/>
                <a:gd name="T45" fmla="*/ 2147483647 h 345"/>
                <a:gd name="T46" fmla="*/ 2147483647 w 711"/>
                <a:gd name="T47" fmla="*/ 2147483647 h 345"/>
                <a:gd name="T48" fmla="*/ 2147483647 w 711"/>
                <a:gd name="T49" fmla="*/ 2147483647 h 345"/>
                <a:gd name="T50" fmla="*/ 2147483647 w 711"/>
                <a:gd name="T51" fmla="*/ 2147483647 h 345"/>
                <a:gd name="T52" fmla="*/ 2147483647 w 711"/>
                <a:gd name="T53" fmla="*/ 2147483647 h 345"/>
                <a:gd name="T54" fmla="*/ 2147483647 w 711"/>
                <a:gd name="T55" fmla="*/ 2147483647 h 345"/>
                <a:gd name="T56" fmla="*/ 2147483647 w 711"/>
                <a:gd name="T57" fmla="*/ 2147483647 h 345"/>
                <a:gd name="T58" fmla="*/ 2147483647 w 711"/>
                <a:gd name="T59" fmla="*/ 2147483647 h 345"/>
                <a:gd name="T60" fmla="*/ 2147483647 w 711"/>
                <a:gd name="T61" fmla="*/ 2147483647 h 345"/>
                <a:gd name="T62" fmla="*/ 2147483647 w 711"/>
                <a:gd name="T63" fmla="*/ 2147483647 h 345"/>
                <a:gd name="T64" fmla="*/ 2147483647 w 711"/>
                <a:gd name="T65" fmla="*/ 2147483647 h 345"/>
                <a:gd name="T66" fmla="*/ 2147483647 w 711"/>
                <a:gd name="T67" fmla="*/ 2147483647 h 345"/>
                <a:gd name="T68" fmla="*/ 2147483647 w 711"/>
                <a:gd name="T69" fmla="*/ 2147483647 h 345"/>
                <a:gd name="T70" fmla="*/ 2147483647 w 711"/>
                <a:gd name="T71" fmla="*/ 2147483647 h 345"/>
                <a:gd name="T72" fmla="*/ 2147483647 w 711"/>
                <a:gd name="T73" fmla="*/ 2147483647 h 345"/>
                <a:gd name="T74" fmla="*/ 2147483647 w 711"/>
                <a:gd name="T75" fmla="*/ 2147483647 h 345"/>
                <a:gd name="T76" fmla="*/ 2147483647 w 711"/>
                <a:gd name="T77" fmla="*/ 2147483647 h 345"/>
                <a:gd name="T78" fmla="*/ 2147483647 w 711"/>
                <a:gd name="T79" fmla="*/ 2147483647 h 345"/>
                <a:gd name="T80" fmla="*/ 2147483647 w 711"/>
                <a:gd name="T81" fmla="*/ 2147483647 h 345"/>
                <a:gd name="T82" fmla="*/ 2147483647 w 711"/>
                <a:gd name="T83" fmla="*/ 2147483647 h 345"/>
                <a:gd name="T84" fmla="*/ 2147483647 w 711"/>
                <a:gd name="T85" fmla="*/ 2147483647 h 345"/>
                <a:gd name="T86" fmla="*/ 2147483647 w 711"/>
                <a:gd name="T87" fmla="*/ 2147483647 h 345"/>
                <a:gd name="T88" fmla="*/ 2147483647 w 711"/>
                <a:gd name="T89" fmla="*/ 2147483647 h 345"/>
                <a:gd name="T90" fmla="*/ 2147483647 w 711"/>
                <a:gd name="T91" fmla="*/ 2147483647 h 345"/>
                <a:gd name="T92" fmla="*/ 2147483647 w 711"/>
                <a:gd name="T93" fmla="*/ 2147483647 h 345"/>
                <a:gd name="T94" fmla="*/ 2147483647 w 711"/>
                <a:gd name="T95" fmla="*/ 2147483647 h 345"/>
                <a:gd name="T96" fmla="*/ 2147483647 w 711"/>
                <a:gd name="T97" fmla="*/ 2147483647 h 345"/>
                <a:gd name="T98" fmla="*/ 2147483647 w 711"/>
                <a:gd name="T99" fmla="*/ 2147483647 h 345"/>
                <a:gd name="T100" fmla="*/ 2147483647 w 711"/>
                <a:gd name="T101" fmla="*/ 2147483647 h 345"/>
                <a:gd name="T102" fmla="*/ 2147483647 w 711"/>
                <a:gd name="T103" fmla="*/ 2147483647 h 345"/>
                <a:gd name="T104" fmla="*/ 2147483647 w 711"/>
                <a:gd name="T105" fmla="*/ 2147483647 h 345"/>
                <a:gd name="T106" fmla="*/ 2147483647 w 711"/>
                <a:gd name="T107" fmla="*/ 2147483647 h 345"/>
                <a:gd name="T108" fmla="*/ 2147483647 w 711"/>
                <a:gd name="T109" fmla="*/ 2147483647 h 3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1"/>
                <a:gd name="T166" fmla="*/ 0 h 345"/>
                <a:gd name="T167" fmla="*/ 711 w 711"/>
                <a:gd name="T168" fmla="*/ 345 h 3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1" h="345">
                  <a:moveTo>
                    <a:pt x="430" y="344"/>
                  </a:moveTo>
                  <a:lnTo>
                    <a:pt x="427" y="344"/>
                  </a:lnTo>
                  <a:lnTo>
                    <a:pt x="417" y="344"/>
                  </a:lnTo>
                  <a:lnTo>
                    <a:pt x="401" y="344"/>
                  </a:lnTo>
                  <a:lnTo>
                    <a:pt x="397" y="342"/>
                  </a:lnTo>
                  <a:lnTo>
                    <a:pt x="393" y="342"/>
                  </a:lnTo>
                  <a:lnTo>
                    <a:pt x="381" y="342"/>
                  </a:lnTo>
                  <a:lnTo>
                    <a:pt x="376" y="342"/>
                  </a:lnTo>
                  <a:lnTo>
                    <a:pt x="355" y="342"/>
                  </a:lnTo>
                  <a:lnTo>
                    <a:pt x="340" y="342"/>
                  </a:lnTo>
                  <a:lnTo>
                    <a:pt x="315" y="342"/>
                  </a:lnTo>
                  <a:lnTo>
                    <a:pt x="311" y="342"/>
                  </a:lnTo>
                  <a:lnTo>
                    <a:pt x="310" y="342"/>
                  </a:lnTo>
                  <a:lnTo>
                    <a:pt x="294" y="341"/>
                  </a:lnTo>
                  <a:lnTo>
                    <a:pt x="279" y="341"/>
                  </a:lnTo>
                  <a:lnTo>
                    <a:pt x="265" y="341"/>
                  </a:lnTo>
                  <a:lnTo>
                    <a:pt x="262" y="341"/>
                  </a:lnTo>
                  <a:lnTo>
                    <a:pt x="253" y="339"/>
                  </a:lnTo>
                  <a:lnTo>
                    <a:pt x="232" y="339"/>
                  </a:lnTo>
                  <a:lnTo>
                    <a:pt x="217" y="339"/>
                  </a:lnTo>
                  <a:lnTo>
                    <a:pt x="213" y="339"/>
                  </a:lnTo>
                  <a:lnTo>
                    <a:pt x="210" y="339"/>
                  </a:lnTo>
                  <a:lnTo>
                    <a:pt x="157" y="337"/>
                  </a:lnTo>
                  <a:lnTo>
                    <a:pt x="159" y="299"/>
                  </a:lnTo>
                  <a:lnTo>
                    <a:pt x="159" y="289"/>
                  </a:lnTo>
                  <a:lnTo>
                    <a:pt x="159" y="282"/>
                  </a:lnTo>
                  <a:lnTo>
                    <a:pt x="160" y="268"/>
                  </a:lnTo>
                  <a:lnTo>
                    <a:pt x="160" y="261"/>
                  </a:lnTo>
                  <a:lnTo>
                    <a:pt x="160" y="254"/>
                  </a:lnTo>
                  <a:lnTo>
                    <a:pt x="161" y="227"/>
                  </a:lnTo>
                  <a:lnTo>
                    <a:pt x="116" y="225"/>
                  </a:lnTo>
                  <a:lnTo>
                    <a:pt x="113" y="225"/>
                  </a:lnTo>
                  <a:lnTo>
                    <a:pt x="53" y="222"/>
                  </a:lnTo>
                  <a:lnTo>
                    <a:pt x="38" y="220"/>
                  </a:lnTo>
                  <a:lnTo>
                    <a:pt x="34" y="220"/>
                  </a:lnTo>
                  <a:lnTo>
                    <a:pt x="0" y="219"/>
                  </a:lnTo>
                  <a:lnTo>
                    <a:pt x="1" y="205"/>
                  </a:lnTo>
                  <a:lnTo>
                    <a:pt x="1" y="185"/>
                  </a:lnTo>
                  <a:lnTo>
                    <a:pt x="2" y="176"/>
                  </a:lnTo>
                  <a:lnTo>
                    <a:pt x="4" y="165"/>
                  </a:lnTo>
                  <a:lnTo>
                    <a:pt x="4" y="158"/>
                  </a:lnTo>
                  <a:lnTo>
                    <a:pt x="4" y="151"/>
                  </a:lnTo>
                  <a:lnTo>
                    <a:pt x="4" y="142"/>
                  </a:lnTo>
                  <a:lnTo>
                    <a:pt x="4" y="137"/>
                  </a:lnTo>
                  <a:lnTo>
                    <a:pt x="5" y="123"/>
                  </a:lnTo>
                  <a:lnTo>
                    <a:pt x="6" y="109"/>
                  </a:lnTo>
                  <a:lnTo>
                    <a:pt x="6" y="96"/>
                  </a:lnTo>
                  <a:lnTo>
                    <a:pt x="8" y="82"/>
                  </a:lnTo>
                  <a:lnTo>
                    <a:pt x="11" y="44"/>
                  </a:lnTo>
                  <a:lnTo>
                    <a:pt x="11" y="19"/>
                  </a:lnTo>
                  <a:lnTo>
                    <a:pt x="12" y="5"/>
                  </a:lnTo>
                  <a:lnTo>
                    <a:pt x="13" y="0"/>
                  </a:lnTo>
                  <a:lnTo>
                    <a:pt x="15" y="1"/>
                  </a:lnTo>
                  <a:lnTo>
                    <a:pt x="16" y="1"/>
                  </a:lnTo>
                  <a:lnTo>
                    <a:pt x="56" y="2"/>
                  </a:lnTo>
                  <a:lnTo>
                    <a:pt x="76" y="2"/>
                  </a:lnTo>
                  <a:lnTo>
                    <a:pt x="78" y="4"/>
                  </a:lnTo>
                  <a:lnTo>
                    <a:pt x="95" y="5"/>
                  </a:lnTo>
                  <a:lnTo>
                    <a:pt x="105" y="5"/>
                  </a:lnTo>
                  <a:lnTo>
                    <a:pt x="107" y="5"/>
                  </a:lnTo>
                  <a:lnTo>
                    <a:pt x="112" y="5"/>
                  </a:lnTo>
                  <a:lnTo>
                    <a:pt x="137" y="6"/>
                  </a:lnTo>
                  <a:lnTo>
                    <a:pt x="155" y="8"/>
                  </a:lnTo>
                  <a:lnTo>
                    <a:pt x="167" y="8"/>
                  </a:lnTo>
                  <a:lnTo>
                    <a:pt x="193" y="9"/>
                  </a:lnTo>
                  <a:lnTo>
                    <a:pt x="199" y="9"/>
                  </a:lnTo>
                  <a:lnTo>
                    <a:pt x="235" y="11"/>
                  </a:lnTo>
                  <a:lnTo>
                    <a:pt x="265" y="12"/>
                  </a:lnTo>
                  <a:lnTo>
                    <a:pt x="292" y="12"/>
                  </a:lnTo>
                  <a:lnTo>
                    <a:pt x="315" y="12"/>
                  </a:lnTo>
                  <a:lnTo>
                    <a:pt x="368" y="13"/>
                  </a:lnTo>
                  <a:lnTo>
                    <a:pt x="390" y="13"/>
                  </a:lnTo>
                  <a:lnTo>
                    <a:pt x="449" y="15"/>
                  </a:lnTo>
                  <a:lnTo>
                    <a:pt x="459" y="25"/>
                  </a:lnTo>
                  <a:lnTo>
                    <a:pt x="465" y="27"/>
                  </a:lnTo>
                  <a:lnTo>
                    <a:pt x="469" y="29"/>
                  </a:lnTo>
                  <a:lnTo>
                    <a:pt x="477" y="32"/>
                  </a:lnTo>
                  <a:lnTo>
                    <a:pt x="489" y="40"/>
                  </a:lnTo>
                  <a:lnTo>
                    <a:pt x="499" y="29"/>
                  </a:lnTo>
                  <a:lnTo>
                    <a:pt x="517" y="32"/>
                  </a:lnTo>
                  <a:lnTo>
                    <a:pt x="520" y="32"/>
                  </a:lnTo>
                  <a:lnTo>
                    <a:pt x="528" y="29"/>
                  </a:lnTo>
                  <a:lnTo>
                    <a:pt x="530" y="30"/>
                  </a:lnTo>
                  <a:lnTo>
                    <a:pt x="549" y="29"/>
                  </a:lnTo>
                  <a:lnTo>
                    <a:pt x="556" y="36"/>
                  </a:lnTo>
                  <a:lnTo>
                    <a:pt x="559" y="39"/>
                  </a:lnTo>
                  <a:lnTo>
                    <a:pt x="567" y="40"/>
                  </a:lnTo>
                  <a:lnTo>
                    <a:pt x="584" y="46"/>
                  </a:lnTo>
                  <a:lnTo>
                    <a:pt x="592" y="55"/>
                  </a:lnTo>
                  <a:lnTo>
                    <a:pt x="597" y="65"/>
                  </a:lnTo>
                  <a:lnTo>
                    <a:pt x="606" y="68"/>
                  </a:lnTo>
                  <a:lnTo>
                    <a:pt x="613" y="69"/>
                  </a:lnTo>
                  <a:lnTo>
                    <a:pt x="620" y="92"/>
                  </a:lnTo>
                  <a:lnTo>
                    <a:pt x="622" y="96"/>
                  </a:lnTo>
                  <a:lnTo>
                    <a:pt x="620" y="99"/>
                  </a:lnTo>
                  <a:lnTo>
                    <a:pt x="625" y="109"/>
                  </a:lnTo>
                  <a:lnTo>
                    <a:pt x="626" y="117"/>
                  </a:lnTo>
                  <a:lnTo>
                    <a:pt x="629" y="123"/>
                  </a:lnTo>
                  <a:lnTo>
                    <a:pt x="635" y="123"/>
                  </a:lnTo>
                  <a:lnTo>
                    <a:pt x="638" y="137"/>
                  </a:lnTo>
                  <a:lnTo>
                    <a:pt x="639" y="138"/>
                  </a:lnTo>
                  <a:lnTo>
                    <a:pt x="642" y="151"/>
                  </a:lnTo>
                  <a:lnTo>
                    <a:pt x="639" y="158"/>
                  </a:lnTo>
                  <a:lnTo>
                    <a:pt x="640" y="163"/>
                  </a:lnTo>
                  <a:lnTo>
                    <a:pt x="650" y="173"/>
                  </a:lnTo>
                  <a:lnTo>
                    <a:pt x="650" y="177"/>
                  </a:lnTo>
                  <a:lnTo>
                    <a:pt x="649" y="177"/>
                  </a:lnTo>
                  <a:lnTo>
                    <a:pt x="650" y="180"/>
                  </a:lnTo>
                  <a:lnTo>
                    <a:pt x="656" y="190"/>
                  </a:lnTo>
                  <a:lnTo>
                    <a:pt x="660" y="201"/>
                  </a:lnTo>
                  <a:lnTo>
                    <a:pt x="657" y="204"/>
                  </a:lnTo>
                  <a:lnTo>
                    <a:pt x="657" y="211"/>
                  </a:lnTo>
                  <a:lnTo>
                    <a:pt x="660" y="211"/>
                  </a:lnTo>
                  <a:lnTo>
                    <a:pt x="661" y="213"/>
                  </a:lnTo>
                  <a:lnTo>
                    <a:pt x="660" y="215"/>
                  </a:lnTo>
                  <a:lnTo>
                    <a:pt x="661" y="218"/>
                  </a:lnTo>
                  <a:lnTo>
                    <a:pt x="660" y="225"/>
                  </a:lnTo>
                  <a:lnTo>
                    <a:pt x="660" y="226"/>
                  </a:lnTo>
                  <a:lnTo>
                    <a:pt x="661" y="232"/>
                  </a:lnTo>
                  <a:lnTo>
                    <a:pt x="665" y="243"/>
                  </a:lnTo>
                  <a:lnTo>
                    <a:pt x="667" y="243"/>
                  </a:lnTo>
                  <a:lnTo>
                    <a:pt x="665" y="246"/>
                  </a:lnTo>
                  <a:lnTo>
                    <a:pt x="665" y="255"/>
                  </a:lnTo>
                  <a:lnTo>
                    <a:pt x="661" y="260"/>
                  </a:lnTo>
                  <a:lnTo>
                    <a:pt x="672" y="275"/>
                  </a:lnTo>
                  <a:lnTo>
                    <a:pt x="671" y="278"/>
                  </a:lnTo>
                  <a:lnTo>
                    <a:pt x="669" y="278"/>
                  </a:lnTo>
                  <a:lnTo>
                    <a:pt x="672" y="285"/>
                  </a:lnTo>
                  <a:lnTo>
                    <a:pt x="675" y="285"/>
                  </a:lnTo>
                  <a:lnTo>
                    <a:pt x="678" y="281"/>
                  </a:lnTo>
                  <a:lnTo>
                    <a:pt x="683" y="307"/>
                  </a:lnTo>
                  <a:lnTo>
                    <a:pt x="689" y="313"/>
                  </a:lnTo>
                  <a:lnTo>
                    <a:pt x="693" y="313"/>
                  </a:lnTo>
                  <a:lnTo>
                    <a:pt x="704" y="338"/>
                  </a:lnTo>
                  <a:lnTo>
                    <a:pt x="710" y="341"/>
                  </a:lnTo>
                  <a:lnTo>
                    <a:pt x="707" y="341"/>
                  </a:lnTo>
                  <a:lnTo>
                    <a:pt x="669" y="342"/>
                  </a:lnTo>
                  <a:lnTo>
                    <a:pt x="662" y="342"/>
                  </a:lnTo>
                  <a:lnTo>
                    <a:pt x="653" y="342"/>
                  </a:lnTo>
                  <a:lnTo>
                    <a:pt x="651" y="342"/>
                  </a:lnTo>
                  <a:lnTo>
                    <a:pt x="643" y="342"/>
                  </a:lnTo>
                  <a:lnTo>
                    <a:pt x="633" y="342"/>
                  </a:lnTo>
                  <a:lnTo>
                    <a:pt x="632" y="342"/>
                  </a:lnTo>
                  <a:lnTo>
                    <a:pt x="622" y="342"/>
                  </a:lnTo>
                  <a:lnTo>
                    <a:pt x="615" y="342"/>
                  </a:lnTo>
                  <a:lnTo>
                    <a:pt x="613" y="342"/>
                  </a:lnTo>
                  <a:lnTo>
                    <a:pt x="592" y="342"/>
                  </a:lnTo>
                  <a:lnTo>
                    <a:pt x="586" y="342"/>
                  </a:lnTo>
                  <a:lnTo>
                    <a:pt x="581" y="344"/>
                  </a:lnTo>
                  <a:lnTo>
                    <a:pt x="578" y="344"/>
                  </a:lnTo>
                  <a:lnTo>
                    <a:pt x="560" y="344"/>
                  </a:lnTo>
                  <a:lnTo>
                    <a:pt x="550" y="344"/>
                  </a:lnTo>
                  <a:lnTo>
                    <a:pt x="541" y="344"/>
                  </a:lnTo>
                  <a:lnTo>
                    <a:pt x="520" y="344"/>
                  </a:lnTo>
                  <a:lnTo>
                    <a:pt x="503" y="344"/>
                  </a:lnTo>
                  <a:lnTo>
                    <a:pt x="499" y="344"/>
                  </a:lnTo>
                  <a:lnTo>
                    <a:pt x="494" y="344"/>
                  </a:lnTo>
                  <a:lnTo>
                    <a:pt x="489" y="344"/>
                  </a:lnTo>
                  <a:lnTo>
                    <a:pt x="478" y="344"/>
                  </a:lnTo>
                  <a:lnTo>
                    <a:pt x="466" y="344"/>
                  </a:lnTo>
                  <a:lnTo>
                    <a:pt x="458" y="344"/>
                  </a:lnTo>
                  <a:lnTo>
                    <a:pt x="448" y="344"/>
                  </a:lnTo>
                  <a:lnTo>
                    <a:pt x="437" y="344"/>
                  </a:lnTo>
                  <a:lnTo>
                    <a:pt x="430" y="344"/>
                  </a:lnTo>
                </a:path>
              </a:pathLst>
            </a:custGeom>
            <a:noFill/>
            <a:ln w="6350">
              <a:solidFill>
                <a:schemeClr val="tx1"/>
              </a:solidFill>
              <a:round/>
              <a:headEnd/>
              <a:tailEnd/>
            </a:ln>
          </p:spPr>
          <p:txBody>
            <a:bodyPr/>
            <a:lstStyle/>
            <a:p>
              <a:endParaRPr lang="en-US"/>
            </a:p>
          </p:txBody>
        </p:sp>
        <p:sp>
          <p:nvSpPr>
            <p:cNvPr id="88104" name="Freeform 252"/>
            <p:cNvSpPr>
              <a:spLocks/>
            </p:cNvSpPr>
            <p:nvPr/>
          </p:nvSpPr>
          <p:spPr bwMode="auto">
            <a:xfrm>
              <a:off x="3522663" y="2765425"/>
              <a:ext cx="830262" cy="484188"/>
            </a:xfrm>
            <a:custGeom>
              <a:avLst/>
              <a:gdLst>
                <a:gd name="T0" fmla="*/ 2147483647 w 601"/>
                <a:gd name="T1" fmla="*/ 2147483647 h 388"/>
                <a:gd name="T2" fmla="*/ 2147483647 w 601"/>
                <a:gd name="T3" fmla="*/ 2147483647 h 388"/>
                <a:gd name="T4" fmla="*/ 2147483647 w 601"/>
                <a:gd name="T5" fmla="*/ 2147483647 h 388"/>
                <a:gd name="T6" fmla="*/ 2147483647 w 601"/>
                <a:gd name="T7" fmla="*/ 2147483647 h 388"/>
                <a:gd name="T8" fmla="*/ 2147483647 w 601"/>
                <a:gd name="T9" fmla="*/ 2147483647 h 388"/>
                <a:gd name="T10" fmla="*/ 2147483647 w 601"/>
                <a:gd name="T11" fmla="*/ 2147483647 h 388"/>
                <a:gd name="T12" fmla="*/ 2147483647 w 601"/>
                <a:gd name="T13" fmla="*/ 2147483647 h 388"/>
                <a:gd name="T14" fmla="*/ 2147483647 w 601"/>
                <a:gd name="T15" fmla="*/ 2147483647 h 388"/>
                <a:gd name="T16" fmla="*/ 2147483647 w 601"/>
                <a:gd name="T17" fmla="*/ 2147483647 h 388"/>
                <a:gd name="T18" fmla="*/ 2147483647 w 601"/>
                <a:gd name="T19" fmla="*/ 2147483647 h 388"/>
                <a:gd name="T20" fmla="*/ 2147483647 w 601"/>
                <a:gd name="T21" fmla="*/ 2147483647 h 388"/>
                <a:gd name="T22" fmla="*/ 2147483647 w 601"/>
                <a:gd name="T23" fmla="*/ 2147483647 h 388"/>
                <a:gd name="T24" fmla="*/ 2147483647 w 601"/>
                <a:gd name="T25" fmla="*/ 2147483647 h 388"/>
                <a:gd name="T26" fmla="*/ 2147483647 w 601"/>
                <a:gd name="T27" fmla="*/ 2147483647 h 388"/>
                <a:gd name="T28" fmla="*/ 2147483647 w 601"/>
                <a:gd name="T29" fmla="*/ 2147483647 h 388"/>
                <a:gd name="T30" fmla="*/ 2147483647 w 601"/>
                <a:gd name="T31" fmla="*/ 2147483647 h 388"/>
                <a:gd name="T32" fmla="*/ 2147483647 w 601"/>
                <a:gd name="T33" fmla="*/ 2147483647 h 388"/>
                <a:gd name="T34" fmla="*/ 2147483647 w 601"/>
                <a:gd name="T35" fmla="*/ 2147483647 h 388"/>
                <a:gd name="T36" fmla="*/ 2147483647 w 601"/>
                <a:gd name="T37" fmla="*/ 2147483647 h 388"/>
                <a:gd name="T38" fmla="*/ 2147483647 w 601"/>
                <a:gd name="T39" fmla="*/ 2147483647 h 388"/>
                <a:gd name="T40" fmla="*/ 2147483647 w 601"/>
                <a:gd name="T41" fmla="*/ 2147483647 h 388"/>
                <a:gd name="T42" fmla="*/ 2147483647 w 601"/>
                <a:gd name="T43" fmla="*/ 2147483647 h 388"/>
                <a:gd name="T44" fmla="*/ 2147483647 w 601"/>
                <a:gd name="T45" fmla="*/ 2147483647 h 388"/>
                <a:gd name="T46" fmla="*/ 2147483647 w 601"/>
                <a:gd name="T47" fmla="*/ 2147483647 h 388"/>
                <a:gd name="T48" fmla="*/ 2147483647 w 601"/>
                <a:gd name="T49" fmla="*/ 0 h 388"/>
                <a:gd name="T50" fmla="*/ 2147483647 w 601"/>
                <a:gd name="T51" fmla="*/ 2147483647 h 388"/>
                <a:gd name="T52" fmla="*/ 2147483647 w 601"/>
                <a:gd name="T53" fmla="*/ 2147483647 h 388"/>
                <a:gd name="T54" fmla="*/ 2147483647 w 601"/>
                <a:gd name="T55" fmla="*/ 2147483647 h 388"/>
                <a:gd name="T56" fmla="*/ 2147483647 w 601"/>
                <a:gd name="T57" fmla="*/ 2147483647 h 388"/>
                <a:gd name="T58" fmla="*/ 2147483647 w 601"/>
                <a:gd name="T59" fmla="*/ 2147483647 h 388"/>
                <a:gd name="T60" fmla="*/ 2147483647 w 601"/>
                <a:gd name="T61" fmla="*/ 2147483647 h 388"/>
                <a:gd name="T62" fmla="*/ 2147483647 w 601"/>
                <a:gd name="T63" fmla="*/ 2147483647 h 388"/>
                <a:gd name="T64" fmla="*/ 2147483647 w 601"/>
                <a:gd name="T65" fmla="*/ 2147483647 h 388"/>
                <a:gd name="T66" fmla="*/ 2147483647 w 601"/>
                <a:gd name="T67" fmla="*/ 2147483647 h 388"/>
                <a:gd name="T68" fmla="*/ 2147483647 w 601"/>
                <a:gd name="T69" fmla="*/ 2147483647 h 388"/>
                <a:gd name="T70" fmla="*/ 2147483647 w 601"/>
                <a:gd name="T71" fmla="*/ 2147483647 h 388"/>
                <a:gd name="T72" fmla="*/ 2147483647 w 601"/>
                <a:gd name="T73" fmla="*/ 2147483647 h 388"/>
                <a:gd name="T74" fmla="*/ 2147483647 w 601"/>
                <a:gd name="T75" fmla="*/ 2147483647 h 388"/>
                <a:gd name="T76" fmla="*/ 2147483647 w 601"/>
                <a:gd name="T77" fmla="*/ 2147483647 h 388"/>
                <a:gd name="T78" fmla="*/ 2147483647 w 601"/>
                <a:gd name="T79" fmla="*/ 2147483647 h 388"/>
                <a:gd name="T80" fmla="*/ 2147483647 w 601"/>
                <a:gd name="T81" fmla="*/ 2147483647 h 388"/>
                <a:gd name="T82" fmla="*/ 2147483647 w 601"/>
                <a:gd name="T83" fmla="*/ 2147483647 h 388"/>
                <a:gd name="T84" fmla="*/ 2147483647 w 601"/>
                <a:gd name="T85" fmla="*/ 2147483647 h 3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1"/>
                <a:gd name="T130" fmla="*/ 0 h 388"/>
                <a:gd name="T131" fmla="*/ 601 w 601"/>
                <a:gd name="T132" fmla="*/ 388 h 3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1" h="388">
                  <a:moveTo>
                    <a:pt x="543" y="353"/>
                  </a:moveTo>
                  <a:lnTo>
                    <a:pt x="545" y="356"/>
                  </a:lnTo>
                  <a:lnTo>
                    <a:pt x="554" y="357"/>
                  </a:lnTo>
                  <a:lnTo>
                    <a:pt x="570" y="363"/>
                  </a:lnTo>
                  <a:lnTo>
                    <a:pt x="579" y="373"/>
                  </a:lnTo>
                  <a:lnTo>
                    <a:pt x="584" y="382"/>
                  </a:lnTo>
                  <a:lnTo>
                    <a:pt x="593" y="385"/>
                  </a:lnTo>
                  <a:lnTo>
                    <a:pt x="600" y="387"/>
                  </a:lnTo>
                  <a:lnTo>
                    <a:pt x="597" y="385"/>
                  </a:lnTo>
                  <a:lnTo>
                    <a:pt x="595" y="378"/>
                  </a:lnTo>
                  <a:lnTo>
                    <a:pt x="595" y="375"/>
                  </a:lnTo>
                  <a:lnTo>
                    <a:pt x="584" y="363"/>
                  </a:lnTo>
                  <a:lnTo>
                    <a:pt x="591" y="341"/>
                  </a:lnTo>
                  <a:lnTo>
                    <a:pt x="594" y="335"/>
                  </a:lnTo>
                  <a:lnTo>
                    <a:pt x="594" y="325"/>
                  </a:lnTo>
                  <a:lnTo>
                    <a:pt x="597" y="321"/>
                  </a:lnTo>
                  <a:lnTo>
                    <a:pt x="598" y="317"/>
                  </a:lnTo>
                  <a:lnTo>
                    <a:pt x="594" y="306"/>
                  </a:lnTo>
                  <a:lnTo>
                    <a:pt x="590" y="303"/>
                  </a:lnTo>
                  <a:lnTo>
                    <a:pt x="591" y="289"/>
                  </a:lnTo>
                  <a:lnTo>
                    <a:pt x="586" y="277"/>
                  </a:lnTo>
                  <a:lnTo>
                    <a:pt x="593" y="277"/>
                  </a:lnTo>
                  <a:lnTo>
                    <a:pt x="597" y="277"/>
                  </a:lnTo>
                  <a:lnTo>
                    <a:pt x="597" y="263"/>
                  </a:lnTo>
                  <a:lnTo>
                    <a:pt x="597" y="249"/>
                  </a:lnTo>
                  <a:lnTo>
                    <a:pt x="597" y="238"/>
                  </a:lnTo>
                  <a:lnTo>
                    <a:pt x="595" y="223"/>
                  </a:lnTo>
                  <a:lnTo>
                    <a:pt x="595" y="209"/>
                  </a:lnTo>
                  <a:lnTo>
                    <a:pt x="595" y="201"/>
                  </a:lnTo>
                  <a:lnTo>
                    <a:pt x="595" y="165"/>
                  </a:lnTo>
                  <a:lnTo>
                    <a:pt x="595" y="155"/>
                  </a:lnTo>
                  <a:lnTo>
                    <a:pt x="595" y="135"/>
                  </a:lnTo>
                  <a:lnTo>
                    <a:pt x="595" y="117"/>
                  </a:lnTo>
                  <a:lnTo>
                    <a:pt x="594" y="86"/>
                  </a:lnTo>
                  <a:lnTo>
                    <a:pt x="593" y="79"/>
                  </a:lnTo>
                  <a:lnTo>
                    <a:pt x="590" y="74"/>
                  </a:lnTo>
                  <a:lnTo>
                    <a:pt x="580" y="70"/>
                  </a:lnTo>
                  <a:lnTo>
                    <a:pt x="563" y="51"/>
                  </a:lnTo>
                  <a:lnTo>
                    <a:pt x="563" y="48"/>
                  </a:lnTo>
                  <a:lnTo>
                    <a:pt x="579" y="34"/>
                  </a:lnTo>
                  <a:lnTo>
                    <a:pt x="584" y="13"/>
                  </a:lnTo>
                  <a:lnTo>
                    <a:pt x="570" y="13"/>
                  </a:lnTo>
                  <a:lnTo>
                    <a:pt x="551" y="15"/>
                  </a:lnTo>
                  <a:lnTo>
                    <a:pt x="534" y="15"/>
                  </a:lnTo>
                  <a:lnTo>
                    <a:pt x="533" y="15"/>
                  </a:lnTo>
                  <a:lnTo>
                    <a:pt x="514" y="15"/>
                  </a:lnTo>
                  <a:lnTo>
                    <a:pt x="478" y="15"/>
                  </a:lnTo>
                  <a:lnTo>
                    <a:pt x="476" y="15"/>
                  </a:lnTo>
                  <a:lnTo>
                    <a:pt x="475" y="15"/>
                  </a:lnTo>
                  <a:lnTo>
                    <a:pt x="457" y="15"/>
                  </a:lnTo>
                  <a:lnTo>
                    <a:pt x="447" y="15"/>
                  </a:lnTo>
                  <a:lnTo>
                    <a:pt x="421" y="13"/>
                  </a:lnTo>
                  <a:lnTo>
                    <a:pt x="418" y="13"/>
                  </a:lnTo>
                  <a:lnTo>
                    <a:pt x="400" y="13"/>
                  </a:lnTo>
                  <a:lnTo>
                    <a:pt x="381" y="13"/>
                  </a:lnTo>
                  <a:lnTo>
                    <a:pt x="353" y="13"/>
                  </a:lnTo>
                  <a:lnTo>
                    <a:pt x="346" y="13"/>
                  </a:lnTo>
                  <a:lnTo>
                    <a:pt x="333" y="13"/>
                  </a:lnTo>
                  <a:lnTo>
                    <a:pt x="324" y="13"/>
                  </a:lnTo>
                  <a:lnTo>
                    <a:pt x="324" y="12"/>
                  </a:lnTo>
                  <a:lnTo>
                    <a:pt x="288" y="11"/>
                  </a:lnTo>
                  <a:lnTo>
                    <a:pt x="286" y="11"/>
                  </a:lnTo>
                  <a:lnTo>
                    <a:pt x="285" y="11"/>
                  </a:lnTo>
                  <a:lnTo>
                    <a:pt x="239" y="11"/>
                  </a:lnTo>
                  <a:lnTo>
                    <a:pt x="230" y="9"/>
                  </a:lnTo>
                  <a:lnTo>
                    <a:pt x="173" y="8"/>
                  </a:lnTo>
                  <a:lnTo>
                    <a:pt x="163" y="8"/>
                  </a:lnTo>
                  <a:lnTo>
                    <a:pt x="135" y="5"/>
                  </a:lnTo>
                  <a:lnTo>
                    <a:pt x="102" y="4"/>
                  </a:lnTo>
                  <a:lnTo>
                    <a:pt x="98" y="4"/>
                  </a:lnTo>
                  <a:lnTo>
                    <a:pt x="49" y="1"/>
                  </a:lnTo>
                  <a:lnTo>
                    <a:pt x="22" y="1"/>
                  </a:lnTo>
                  <a:lnTo>
                    <a:pt x="18" y="0"/>
                  </a:lnTo>
                  <a:lnTo>
                    <a:pt x="18" y="6"/>
                  </a:lnTo>
                  <a:lnTo>
                    <a:pt x="18" y="20"/>
                  </a:lnTo>
                  <a:lnTo>
                    <a:pt x="13" y="74"/>
                  </a:lnTo>
                  <a:lnTo>
                    <a:pt x="13" y="79"/>
                  </a:lnTo>
                  <a:lnTo>
                    <a:pt x="12" y="101"/>
                  </a:lnTo>
                  <a:lnTo>
                    <a:pt x="13" y="102"/>
                  </a:lnTo>
                  <a:lnTo>
                    <a:pt x="11" y="102"/>
                  </a:lnTo>
                  <a:lnTo>
                    <a:pt x="9" y="129"/>
                  </a:lnTo>
                  <a:lnTo>
                    <a:pt x="9" y="148"/>
                  </a:lnTo>
                  <a:lnTo>
                    <a:pt x="8" y="155"/>
                  </a:lnTo>
                  <a:lnTo>
                    <a:pt x="6" y="183"/>
                  </a:lnTo>
                  <a:lnTo>
                    <a:pt x="6" y="191"/>
                  </a:lnTo>
                  <a:lnTo>
                    <a:pt x="6" y="194"/>
                  </a:lnTo>
                  <a:lnTo>
                    <a:pt x="5" y="209"/>
                  </a:lnTo>
                  <a:lnTo>
                    <a:pt x="4" y="226"/>
                  </a:lnTo>
                  <a:lnTo>
                    <a:pt x="4" y="237"/>
                  </a:lnTo>
                  <a:lnTo>
                    <a:pt x="2" y="249"/>
                  </a:lnTo>
                  <a:lnTo>
                    <a:pt x="1" y="263"/>
                  </a:lnTo>
                  <a:lnTo>
                    <a:pt x="1" y="264"/>
                  </a:lnTo>
                  <a:lnTo>
                    <a:pt x="1" y="266"/>
                  </a:lnTo>
                  <a:lnTo>
                    <a:pt x="1" y="277"/>
                  </a:lnTo>
                  <a:lnTo>
                    <a:pt x="0" y="305"/>
                  </a:lnTo>
                  <a:lnTo>
                    <a:pt x="0" y="317"/>
                  </a:lnTo>
                  <a:lnTo>
                    <a:pt x="1" y="319"/>
                  </a:lnTo>
                  <a:lnTo>
                    <a:pt x="2" y="319"/>
                  </a:lnTo>
                  <a:lnTo>
                    <a:pt x="42" y="320"/>
                  </a:lnTo>
                  <a:lnTo>
                    <a:pt x="62" y="320"/>
                  </a:lnTo>
                  <a:lnTo>
                    <a:pt x="65" y="321"/>
                  </a:lnTo>
                  <a:lnTo>
                    <a:pt x="81" y="323"/>
                  </a:lnTo>
                  <a:lnTo>
                    <a:pt x="91" y="323"/>
                  </a:lnTo>
                  <a:lnTo>
                    <a:pt x="94" y="323"/>
                  </a:lnTo>
                  <a:lnTo>
                    <a:pt x="98" y="323"/>
                  </a:lnTo>
                  <a:lnTo>
                    <a:pt x="123" y="324"/>
                  </a:lnTo>
                  <a:lnTo>
                    <a:pt x="141" y="325"/>
                  </a:lnTo>
                  <a:lnTo>
                    <a:pt x="153" y="325"/>
                  </a:lnTo>
                  <a:lnTo>
                    <a:pt x="180" y="327"/>
                  </a:lnTo>
                  <a:lnTo>
                    <a:pt x="185" y="327"/>
                  </a:lnTo>
                  <a:lnTo>
                    <a:pt x="221" y="328"/>
                  </a:lnTo>
                  <a:lnTo>
                    <a:pt x="252" y="330"/>
                  </a:lnTo>
                  <a:lnTo>
                    <a:pt x="278" y="330"/>
                  </a:lnTo>
                  <a:lnTo>
                    <a:pt x="302" y="330"/>
                  </a:lnTo>
                  <a:lnTo>
                    <a:pt x="354" y="331"/>
                  </a:lnTo>
                  <a:lnTo>
                    <a:pt x="376" y="331"/>
                  </a:lnTo>
                  <a:lnTo>
                    <a:pt x="436" y="332"/>
                  </a:lnTo>
                  <a:lnTo>
                    <a:pt x="446" y="342"/>
                  </a:lnTo>
                  <a:lnTo>
                    <a:pt x="451" y="345"/>
                  </a:lnTo>
                  <a:lnTo>
                    <a:pt x="455" y="346"/>
                  </a:lnTo>
                  <a:lnTo>
                    <a:pt x="464" y="349"/>
                  </a:lnTo>
                  <a:lnTo>
                    <a:pt x="476" y="357"/>
                  </a:lnTo>
                  <a:lnTo>
                    <a:pt x="486" y="346"/>
                  </a:lnTo>
                  <a:lnTo>
                    <a:pt x="504" y="349"/>
                  </a:lnTo>
                  <a:lnTo>
                    <a:pt x="507" y="349"/>
                  </a:lnTo>
                  <a:lnTo>
                    <a:pt x="515" y="346"/>
                  </a:lnTo>
                  <a:lnTo>
                    <a:pt x="516" y="348"/>
                  </a:lnTo>
                  <a:lnTo>
                    <a:pt x="536" y="346"/>
                  </a:lnTo>
                  <a:lnTo>
                    <a:pt x="543" y="353"/>
                  </a:lnTo>
                </a:path>
              </a:pathLst>
            </a:custGeom>
            <a:noFill/>
            <a:ln w="6350">
              <a:solidFill>
                <a:schemeClr val="tx1"/>
              </a:solidFill>
              <a:round/>
              <a:headEnd/>
              <a:tailEnd/>
            </a:ln>
          </p:spPr>
          <p:txBody>
            <a:bodyPr/>
            <a:lstStyle/>
            <a:p>
              <a:endParaRPr lang="en-US"/>
            </a:p>
          </p:txBody>
        </p:sp>
        <p:sp>
          <p:nvSpPr>
            <p:cNvPr id="88105" name="Freeform 253"/>
            <p:cNvSpPr>
              <a:spLocks/>
            </p:cNvSpPr>
            <p:nvPr/>
          </p:nvSpPr>
          <p:spPr bwMode="auto">
            <a:xfrm>
              <a:off x="4667250" y="4519613"/>
              <a:ext cx="671513" cy="538162"/>
            </a:xfrm>
            <a:custGeom>
              <a:avLst/>
              <a:gdLst>
                <a:gd name="T0" fmla="*/ 2147483647 w 487"/>
                <a:gd name="T1" fmla="*/ 2147483647 h 430"/>
                <a:gd name="T2" fmla="*/ 2147483647 w 487"/>
                <a:gd name="T3" fmla="*/ 2147483647 h 430"/>
                <a:gd name="T4" fmla="*/ 2147483647 w 487"/>
                <a:gd name="T5" fmla="*/ 2147483647 h 430"/>
                <a:gd name="T6" fmla="*/ 2147483647 w 487"/>
                <a:gd name="T7" fmla="*/ 2147483647 h 430"/>
                <a:gd name="T8" fmla="*/ 2147483647 w 487"/>
                <a:gd name="T9" fmla="*/ 2147483647 h 430"/>
                <a:gd name="T10" fmla="*/ 2147483647 w 487"/>
                <a:gd name="T11" fmla="*/ 2147483647 h 430"/>
                <a:gd name="T12" fmla="*/ 2147483647 w 487"/>
                <a:gd name="T13" fmla="*/ 2147483647 h 430"/>
                <a:gd name="T14" fmla="*/ 2147483647 w 487"/>
                <a:gd name="T15" fmla="*/ 2147483647 h 430"/>
                <a:gd name="T16" fmla="*/ 2147483647 w 487"/>
                <a:gd name="T17" fmla="*/ 2147483647 h 430"/>
                <a:gd name="T18" fmla="*/ 2147483647 w 487"/>
                <a:gd name="T19" fmla="*/ 2147483647 h 430"/>
                <a:gd name="T20" fmla="*/ 2147483647 w 487"/>
                <a:gd name="T21" fmla="*/ 2147483647 h 430"/>
                <a:gd name="T22" fmla="*/ 2147483647 w 487"/>
                <a:gd name="T23" fmla="*/ 2147483647 h 430"/>
                <a:gd name="T24" fmla="*/ 2147483647 w 487"/>
                <a:gd name="T25" fmla="*/ 2147483647 h 430"/>
                <a:gd name="T26" fmla="*/ 2147483647 w 487"/>
                <a:gd name="T27" fmla="*/ 2147483647 h 430"/>
                <a:gd name="T28" fmla="*/ 2147483647 w 487"/>
                <a:gd name="T29" fmla="*/ 2147483647 h 430"/>
                <a:gd name="T30" fmla="*/ 2147483647 w 487"/>
                <a:gd name="T31" fmla="*/ 2147483647 h 430"/>
                <a:gd name="T32" fmla="*/ 2147483647 w 487"/>
                <a:gd name="T33" fmla="*/ 2147483647 h 430"/>
                <a:gd name="T34" fmla="*/ 2147483647 w 487"/>
                <a:gd name="T35" fmla="*/ 2147483647 h 430"/>
                <a:gd name="T36" fmla="*/ 2147483647 w 487"/>
                <a:gd name="T37" fmla="*/ 2147483647 h 430"/>
                <a:gd name="T38" fmla="*/ 2147483647 w 487"/>
                <a:gd name="T39" fmla="*/ 2147483647 h 430"/>
                <a:gd name="T40" fmla="*/ 2147483647 w 487"/>
                <a:gd name="T41" fmla="*/ 2147483647 h 430"/>
                <a:gd name="T42" fmla="*/ 2147483647 w 487"/>
                <a:gd name="T43" fmla="*/ 2147483647 h 430"/>
                <a:gd name="T44" fmla="*/ 2147483647 w 487"/>
                <a:gd name="T45" fmla="*/ 2147483647 h 430"/>
                <a:gd name="T46" fmla="*/ 2147483647 w 487"/>
                <a:gd name="T47" fmla="*/ 2147483647 h 430"/>
                <a:gd name="T48" fmla="*/ 2147483647 w 487"/>
                <a:gd name="T49" fmla="*/ 2147483647 h 430"/>
                <a:gd name="T50" fmla="*/ 2147483647 w 487"/>
                <a:gd name="T51" fmla="*/ 2147483647 h 430"/>
                <a:gd name="T52" fmla="*/ 2147483647 w 487"/>
                <a:gd name="T53" fmla="*/ 2147483647 h 430"/>
                <a:gd name="T54" fmla="*/ 2147483647 w 487"/>
                <a:gd name="T55" fmla="*/ 2147483647 h 430"/>
                <a:gd name="T56" fmla="*/ 2147483647 w 487"/>
                <a:gd name="T57" fmla="*/ 2147483647 h 430"/>
                <a:gd name="T58" fmla="*/ 2147483647 w 487"/>
                <a:gd name="T59" fmla="*/ 2147483647 h 430"/>
                <a:gd name="T60" fmla="*/ 2147483647 w 487"/>
                <a:gd name="T61" fmla="*/ 2147483647 h 430"/>
                <a:gd name="T62" fmla="*/ 2147483647 w 487"/>
                <a:gd name="T63" fmla="*/ 2147483647 h 430"/>
                <a:gd name="T64" fmla="*/ 2147483647 w 487"/>
                <a:gd name="T65" fmla="*/ 2147483647 h 430"/>
                <a:gd name="T66" fmla="*/ 2147483647 w 487"/>
                <a:gd name="T67" fmla="*/ 2147483647 h 430"/>
                <a:gd name="T68" fmla="*/ 2147483647 w 487"/>
                <a:gd name="T69" fmla="*/ 2147483647 h 430"/>
                <a:gd name="T70" fmla="*/ 0 w 487"/>
                <a:gd name="T71" fmla="*/ 2147483647 h 430"/>
                <a:gd name="T72" fmla="*/ 0 w 487"/>
                <a:gd name="T73" fmla="*/ 2147483647 h 430"/>
                <a:gd name="T74" fmla="*/ 2147483647 w 487"/>
                <a:gd name="T75" fmla="*/ 2147483647 h 430"/>
                <a:gd name="T76" fmla="*/ 2147483647 w 487"/>
                <a:gd name="T77" fmla="*/ 2147483647 h 430"/>
                <a:gd name="T78" fmla="*/ 2147483647 w 487"/>
                <a:gd name="T79" fmla="*/ 2147483647 h 430"/>
                <a:gd name="T80" fmla="*/ 2147483647 w 487"/>
                <a:gd name="T81" fmla="*/ 2147483647 h 430"/>
                <a:gd name="T82" fmla="*/ 2147483647 w 487"/>
                <a:gd name="T83" fmla="*/ 2147483647 h 430"/>
                <a:gd name="T84" fmla="*/ 2147483647 w 487"/>
                <a:gd name="T85" fmla="*/ 2147483647 h 430"/>
                <a:gd name="T86" fmla="*/ 2147483647 w 487"/>
                <a:gd name="T87" fmla="*/ 0 h 430"/>
                <a:gd name="T88" fmla="*/ 2147483647 w 487"/>
                <a:gd name="T89" fmla="*/ 2147483647 h 430"/>
                <a:gd name="T90" fmla="*/ 2147483647 w 487"/>
                <a:gd name="T91" fmla="*/ 2147483647 h 430"/>
                <a:gd name="T92" fmla="*/ 2147483647 w 487"/>
                <a:gd name="T93" fmla="*/ 2147483647 h 430"/>
                <a:gd name="T94" fmla="*/ 2147483647 w 487"/>
                <a:gd name="T95" fmla="*/ 2147483647 h 430"/>
                <a:gd name="T96" fmla="*/ 2147483647 w 487"/>
                <a:gd name="T97" fmla="*/ 2147483647 h 430"/>
                <a:gd name="T98" fmla="*/ 2147483647 w 487"/>
                <a:gd name="T99" fmla="*/ 2147483647 h 430"/>
                <a:gd name="T100" fmla="*/ 2147483647 w 487"/>
                <a:gd name="T101" fmla="*/ 2147483647 h 430"/>
                <a:gd name="T102" fmla="*/ 2147483647 w 487"/>
                <a:gd name="T103" fmla="*/ 2147483647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7"/>
                <a:gd name="T157" fmla="*/ 0 h 430"/>
                <a:gd name="T158" fmla="*/ 487 w 487"/>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7" h="430">
                  <a:moveTo>
                    <a:pt x="272" y="217"/>
                  </a:moveTo>
                  <a:lnTo>
                    <a:pt x="281" y="217"/>
                  </a:lnTo>
                  <a:lnTo>
                    <a:pt x="287" y="217"/>
                  </a:lnTo>
                  <a:lnTo>
                    <a:pt x="302" y="216"/>
                  </a:lnTo>
                  <a:lnTo>
                    <a:pt x="309" y="215"/>
                  </a:lnTo>
                  <a:lnTo>
                    <a:pt x="315" y="215"/>
                  </a:lnTo>
                  <a:lnTo>
                    <a:pt x="327" y="215"/>
                  </a:lnTo>
                  <a:lnTo>
                    <a:pt x="329" y="213"/>
                  </a:lnTo>
                  <a:lnTo>
                    <a:pt x="333" y="213"/>
                  </a:lnTo>
                  <a:lnTo>
                    <a:pt x="344" y="212"/>
                  </a:lnTo>
                  <a:lnTo>
                    <a:pt x="347" y="212"/>
                  </a:lnTo>
                  <a:lnTo>
                    <a:pt x="355" y="212"/>
                  </a:lnTo>
                  <a:lnTo>
                    <a:pt x="367" y="211"/>
                  </a:lnTo>
                  <a:lnTo>
                    <a:pt x="394" y="208"/>
                  </a:lnTo>
                  <a:lnTo>
                    <a:pt x="401" y="208"/>
                  </a:lnTo>
                  <a:lnTo>
                    <a:pt x="404" y="208"/>
                  </a:lnTo>
                  <a:lnTo>
                    <a:pt x="402" y="216"/>
                  </a:lnTo>
                  <a:lnTo>
                    <a:pt x="397" y="236"/>
                  </a:lnTo>
                  <a:lnTo>
                    <a:pt x="395" y="245"/>
                  </a:lnTo>
                  <a:lnTo>
                    <a:pt x="405" y="262"/>
                  </a:lnTo>
                  <a:lnTo>
                    <a:pt x="406" y="262"/>
                  </a:lnTo>
                  <a:lnTo>
                    <a:pt x="412" y="267"/>
                  </a:lnTo>
                  <a:lnTo>
                    <a:pt x="420" y="288"/>
                  </a:lnTo>
                  <a:lnTo>
                    <a:pt x="430" y="295"/>
                  </a:lnTo>
                  <a:lnTo>
                    <a:pt x="420" y="299"/>
                  </a:lnTo>
                  <a:lnTo>
                    <a:pt x="411" y="313"/>
                  </a:lnTo>
                  <a:lnTo>
                    <a:pt x="401" y="316"/>
                  </a:lnTo>
                  <a:lnTo>
                    <a:pt x="411" y="323"/>
                  </a:lnTo>
                  <a:lnTo>
                    <a:pt x="416" y="330"/>
                  </a:lnTo>
                  <a:lnTo>
                    <a:pt x="423" y="330"/>
                  </a:lnTo>
                  <a:lnTo>
                    <a:pt x="429" y="315"/>
                  </a:lnTo>
                  <a:lnTo>
                    <a:pt x="434" y="312"/>
                  </a:lnTo>
                  <a:lnTo>
                    <a:pt x="445" y="308"/>
                  </a:lnTo>
                  <a:lnTo>
                    <a:pt x="462" y="295"/>
                  </a:lnTo>
                  <a:lnTo>
                    <a:pt x="462" y="319"/>
                  </a:lnTo>
                  <a:lnTo>
                    <a:pt x="458" y="322"/>
                  </a:lnTo>
                  <a:lnTo>
                    <a:pt x="458" y="327"/>
                  </a:lnTo>
                  <a:lnTo>
                    <a:pt x="444" y="341"/>
                  </a:lnTo>
                  <a:lnTo>
                    <a:pt x="442" y="351"/>
                  </a:lnTo>
                  <a:lnTo>
                    <a:pt x="437" y="345"/>
                  </a:lnTo>
                  <a:lnTo>
                    <a:pt x="437" y="355"/>
                  </a:lnTo>
                  <a:lnTo>
                    <a:pt x="424" y="351"/>
                  </a:lnTo>
                  <a:lnTo>
                    <a:pt x="437" y="355"/>
                  </a:lnTo>
                  <a:lnTo>
                    <a:pt x="424" y="356"/>
                  </a:lnTo>
                  <a:lnTo>
                    <a:pt x="436" y="369"/>
                  </a:lnTo>
                  <a:lnTo>
                    <a:pt x="429" y="369"/>
                  </a:lnTo>
                  <a:lnTo>
                    <a:pt x="438" y="381"/>
                  </a:lnTo>
                  <a:lnTo>
                    <a:pt x="451" y="381"/>
                  </a:lnTo>
                  <a:lnTo>
                    <a:pt x="465" y="388"/>
                  </a:lnTo>
                  <a:lnTo>
                    <a:pt x="470" y="385"/>
                  </a:lnTo>
                  <a:lnTo>
                    <a:pt x="480" y="394"/>
                  </a:lnTo>
                  <a:lnTo>
                    <a:pt x="486" y="395"/>
                  </a:lnTo>
                  <a:lnTo>
                    <a:pt x="484" y="413"/>
                  </a:lnTo>
                  <a:lnTo>
                    <a:pt x="477" y="413"/>
                  </a:lnTo>
                  <a:lnTo>
                    <a:pt x="476" y="423"/>
                  </a:lnTo>
                  <a:lnTo>
                    <a:pt x="476" y="422"/>
                  </a:lnTo>
                  <a:lnTo>
                    <a:pt x="466" y="412"/>
                  </a:lnTo>
                  <a:lnTo>
                    <a:pt x="455" y="427"/>
                  </a:lnTo>
                  <a:lnTo>
                    <a:pt x="454" y="426"/>
                  </a:lnTo>
                  <a:lnTo>
                    <a:pt x="455" y="423"/>
                  </a:lnTo>
                  <a:lnTo>
                    <a:pt x="454" y="413"/>
                  </a:lnTo>
                  <a:lnTo>
                    <a:pt x="451" y="413"/>
                  </a:lnTo>
                  <a:lnTo>
                    <a:pt x="441" y="399"/>
                  </a:lnTo>
                  <a:lnTo>
                    <a:pt x="417" y="392"/>
                  </a:lnTo>
                  <a:lnTo>
                    <a:pt x="402" y="395"/>
                  </a:lnTo>
                  <a:lnTo>
                    <a:pt x="387" y="410"/>
                  </a:lnTo>
                  <a:lnTo>
                    <a:pt x="372" y="420"/>
                  </a:lnTo>
                  <a:lnTo>
                    <a:pt x="361" y="423"/>
                  </a:lnTo>
                  <a:lnTo>
                    <a:pt x="369" y="420"/>
                  </a:lnTo>
                  <a:lnTo>
                    <a:pt x="373" y="416"/>
                  </a:lnTo>
                  <a:lnTo>
                    <a:pt x="365" y="402"/>
                  </a:lnTo>
                  <a:lnTo>
                    <a:pt x="358" y="402"/>
                  </a:lnTo>
                  <a:lnTo>
                    <a:pt x="355" y="409"/>
                  </a:lnTo>
                  <a:lnTo>
                    <a:pt x="348" y="406"/>
                  </a:lnTo>
                  <a:lnTo>
                    <a:pt x="331" y="419"/>
                  </a:lnTo>
                  <a:lnTo>
                    <a:pt x="320" y="429"/>
                  </a:lnTo>
                  <a:lnTo>
                    <a:pt x="317" y="429"/>
                  </a:lnTo>
                  <a:lnTo>
                    <a:pt x="308" y="417"/>
                  </a:lnTo>
                  <a:lnTo>
                    <a:pt x="291" y="419"/>
                  </a:lnTo>
                  <a:lnTo>
                    <a:pt x="265" y="401"/>
                  </a:lnTo>
                  <a:lnTo>
                    <a:pt x="272" y="402"/>
                  </a:lnTo>
                  <a:lnTo>
                    <a:pt x="277" y="395"/>
                  </a:lnTo>
                  <a:lnTo>
                    <a:pt x="274" y="384"/>
                  </a:lnTo>
                  <a:lnTo>
                    <a:pt x="251" y="379"/>
                  </a:lnTo>
                  <a:lnTo>
                    <a:pt x="247" y="381"/>
                  </a:lnTo>
                  <a:lnTo>
                    <a:pt x="245" y="369"/>
                  </a:lnTo>
                  <a:lnTo>
                    <a:pt x="238" y="370"/>
                  </a:lnTo>
                  <a:lnTo>
                    <a:pt x="238" y="358"/>
                  </a:lnTo>
                  <a:lnTo>
                    <a:pt x="226" y="356"/>
                  </a:lnTo>
                  <a:lnTo>
                    <a:pt x="215" y="362"/>
                  </a:lnTo>
                  <a:lnTo>
                    <a:pt x="216" y="359"/>
                  </a:lnTo>
                  <a:lnTo>
                    <a:pt x="215" y="358"/>
                  </a:lnTo>
                  <a:lnTo>
                    <a:pt x="215" y="349"/>
                  </a:lnTo>
                  <a:lnTo>
                    <a:pt x="205" y="349"/>
                  </a:lnTo>
                  <a:lnTo>
                    <a:pt x="202" y="355"/>
                  </a:lnTo>
                  <a:lnTo>
                    <a:pt x="188" y="360"/>
                  </a:lnTo>
                  <a:lnTo>
                    <a:pt x="204" y="373"/>
                  </a:lnTo>
                  <a:lnTo>
                    <a:pt x="219" y="372"/>
                  </a:lnTo>
                  <a:lnTo>
                    <a:pt x="227" y="376"/>
                  </a:lnTo>
                  <a:lnTo>
                    <a:pt x="227" y="385"/>
                  </a:lnTo>
                  <a:lnTo>
                    <a:pt x="216" y="385"/>
                  </a:lnTo>
                  <a:lnTo>
                    <a:pt x="199" y="377"/>
                  </a:lnTo>
                  <a:lnTo>
                    <a:pt x="191" y="377"/>
                  </a:lnTo>
                  <a:lnTo>
                    <a:pt x="181" y="383"/>
                  </a:lnTo>
                  <a:lnTo>
                    <a:pt x="147" y="381"/>
                  </a:lnTo>
                  <a:lnTo>
                    <a:pt x="113" y="367"/>
                  </a:lnTo>
                  <a:lnTo>
                    <a:pt x="86" y="362"/>
                  </a:lnTo>
                  <a:lnTo>
                    <a:pt x="40" y="369"/>
                  </a:lnTo>
                  <a:lnTo>
                    <a:pt x="33" y="379"/>
                  </a:lnTo>
                  <a:lnTo>
                    <a:pt x="29" y="369"/>
                  </a:lnTo>
                  <a:lnTo>
                    <a:pt x="26" y="356"/>
                  </a:lnTo>
                  <a:lnTo>
                    <a:pt x="30" y="355"/>
                  </a:lnTo>
                  <a:lnTo>
                    <a:pt x="37" y="340"/>
                  </a:lnTo>
                  <a:lnTo>
                    <a:pt x="40" y="335"/>
                  </a:lnTo>
                  <a:lnTo>
                    <a:pt x="41" y="334"/>
                  </a:lnTo>
                  <a:lnTo>
                    <a:pt x="43" y="326"/>
                  </a:lnTo>
                  <a:lnTo>
                    <a:pt x="43" y="313"/>
                  </a:lnTo>
                  <a:lnTo>
                    <a:pt x="37" y="305"/>
                  </a:lnTo>
                  <a:lnTo>
                    <a:pt x="37" y="297"/>
                  </a:lnTo>
                  <a:lnTo>
                    <a:pt x="37" y="295"/>
                  </a:lnTo>
                  <a:lnTo>
                    <a:pt x="40" y="286"/>
                  </a:lnTo>
                  <a:lnTo>
                    <a:pt x="48" y="258"/>
                  </a:lnTo>
                  <a:lnTo>
                    <a:pt x="52" y="244"/>
                  </a:lnTo>
                  <a:lnTo>
                    <a:pt x="49" y="230"/>
                  </a:lnTo>
                  <a:lnTo>
                    <a:pt x="52" y="211"/>
                  </a:lnTo>
                  <a:lnTo>
                    <a:pt x="47" y="211"/>
                  </a:lnTo>
                  <a:lnTo>
                    <a:pt x="33" y="177"/>
                  </a:lnTo>
                  <a:lnTo>
                    <a:pt x="34" y="176"/>
                  </a:lnTo>
                  <a:lnTo>
                    <a:pt x="23" y="167"/>
                  </a:lnTo>
                  <a:lnTo>
                    <a:pt x="23" y="149"/>
                  </a:lnTo>
                  <a:lnTo>
                    <a:pt x="19" y="138"/>
                  </a:lnTo>
                  <a:lnTo>
                    <a:pt x="6" y="127"/>
                  </a:lnTo>
                  <a:lnTo>
                    <a:pt x="6" y="124"/>
                  </a:lnTo>
                  <a:lnTo>
                    <a:pt x="5" y="124"/>
                  </a:lnTo>
                  <a:lnTo>
                    <a:pt x="4" y="122"/>
                  </a:lnTo>
                  <a:lnTo>
                    <a:pt x="2" y="101"/>
                  </a:lnTo>
                  <a:lnTo>
                    <a:pt x="2" y="95"/>
                  </a:lnTo>
                  <a:lnTo>
                    <a:pt x="2" y="81"/>
                  </a:lnTo>
                  <a:lnTo>
                    <a:pt x="2" y="80"/>
                  </a:lnTo>
                  <a:lnTo>
                    <a:pt x="1" y="68"/>
                  </a:lnTo>
                  <a:lnTo>
                    <a:pt x="1" y="54"/>
                  </a:lnTo>
                  <a:lnTo>
                    <a:pt x="0" y="47"/>
                  </a:lnTo>
                  <a:lnTo>
                    <a:pt x="0" y="43"/>
                  </a:lnTo>
                  <a:lnTo>
                    <a:pt x="0" y="41"/>
                  </a:lnTo>
                  <a:lnTo>
                    <a:pt x="0" y="26"/>
                  </a:lnTo>
                  <a:lnTo>
                    <a:pt x="0" y="13"/>
                  </a:lnTo>
                  <a:lnTo>
                    <a:pt x="0" y="11"/>
                  </a:lnTo>
                  <a:lnTo>
                    <a:pt x="2" y="11"/>
                  </a:lnTo>
                  <a:lnTo>
                    <a:pt x="9" y="11"/>
                  </a:lnTo>
                  <a:lnTo>
                    <a:pt x="20" y="11"/>
                  </a:lnTo>
                  <a:lnTo>
                    <a:pt x="31" y="11"/>
                  </a:lnTo>
                  <a:lnTo>
                    <a:pt x="33" y="11"/>
                  </a:lnTo>
                  <a:lnTo>
                    <a:pt x="45" y="9"/>
                  </a:lnTo>
                  <a:lnTo>
                    <a:pt x="47" y="9"/>
                  </a:lnTo>
                  <a:lnTo>
                    <a:pt x="48" y="9"/>
                  </a:lnTo>
                  <a:lnTo>
                    <a:pt x="62" y="9"/>
                  </a:lnTo>
                  <a:lnTo>
                    <a:pt x="69" y="9"/>
                  </a:lnTo>
                  <a:lnTo>
                    <a:pt x="72" y="9"/>
                  </a:lnTo>
                  <a:lnTo>
                    <a:pt x="73" y="9"/>
                  </a:lnTo>
                  <a:lnTo>
                    <a:pt x="76" y="9"/>
                  </a:lnTo>
                  <a:lnTo>
                    <a:pt x="93" y="8"/>
                  </a:lnTo>
                  <a:lnTo>
                    <a:pt x="109" y="6"/>
                  </a:lnTo>
                  <a:lnTo>
                    <a:pt x="116" y="6"/>
                  </a:lnTo>
                  <a:lnTo>
                    <a:pt x="137" y="6"/>
                  </a:lnTo>
                  <a:lnTo>
                    <a:pt x="166" y="4"/>
                  </a:lnTo>
                  <a:lnTo>
                    <a:pt x="176" y="4"/>
                  </a:lnTo>
                  <a:lnTo>
                    <a:pt x="219" y="1"/>
                  </a:lnTo>
                  <a:lnTo>
                    <a:pt x="220" y="1"/>
                  </a:lnTo>
                  <a:lnTo>
                    <a:pt x="231" y="1"/>
                  </a:lnTo>
                  <a:lnTo>
                    <a:pt x="233" y="1"/>
                  </a:lnTo>
                  <a:lnTo>
                    <a:pt x="236" y="1"/>
                  </a:lnTo>
                  <a:lnTo>
                    <a:pt x="248" y="0"/>
                  </a:lnTo>
                  <a:lnTo>
                    <a:pt x="252" y="0"/>
                  </a:lnTo>
                  <a:lnTo>
                    <a:pt x="254" y="0"/>
                  </a:lnTo>
                  <a:lnTo>
                    <a:pt x="258" y="0"/>
                  </a:lnTo>
                  <a:lnTo>
                    <a:pt x="263" y="44"/>
                  </a:lnTo>
                  <a:lnTo>
                    <a:pt x="274" y="40"/>
                  </a:lnTo>
                  <a:lnTo>
                    <a:pt x="272" y="45"/>
                  </a:lnTo>
                  <a:lnTo>
                    <a:pt x="269" y="47"/>
                  </a:lnTo>
                  <a:lnTo>
                    <a:pt x="276" y="55"/>
                  </a:lnTo>
                  <a:lnTo>
                    <a:pt x="265" y="54"/>
                  </a:lnTo>
                  <a:lnTo>
                    <a:pt x="276" y="58"/>
                  </a:lnTo>
                  <a:lnTo>
                    <a:pt x="279" y="87"/>
                  </a:lnTo>
                  <a:lnTo>
                    <a:pt x="267" y="86"/>
                  </a:lnTo>
                  <a:lnTo>
                    <a:pt x="267" y="95"/>
                  </a:lnTo>
                  <a:lnTo>
                    <a:pt x="273" y="94"/>
                  </a:lnTo>
                  <a:lnTo>
                    <a:pt x="274" y="94"/>
                  </a:lnTo>
                  <a:lnTo>
                    <a:pt x="276" y="94"/>
                  </a:lnTo>
                  <a:lnTo>
                    <a:pt x="276" y="95"/>
                  </a:lnTo>
                  <a:lnTo>
                    <a:pt x="267" y="101"/>
                  </a:lnTo>
                  <a:lnTo>
                    <a:pt x="272" y="108"/>
                  </a:lnTo>
                  <a:lnTo>
                    <a:pt x="259" y="123"/>
                  </a:lnTo>
                  <a:lnTo>
                    <a:pt x="258" y="123"/>
                  </a:lnTo>
                  <a:lnTo>
                    <a:pt x="258" y="137"/>
                  </a:lnTo>
                  <a:lnTo>
                    <a:pt x="252" y="137"/>
                  </a:lnTo>
                  <a:lnTo>
                    <a:pt x="249" y="137"/>
                  </a:lnTo>
                  <a:lnTo>
                    <a:pt x="248" y="138"/>
                  </a:lnTo>
                  <a:lnTo>
                    <a:pt x="247" y="138"/>
                  </a:lnTo>
                  <a:lnTo>
                    <a:pt x="236" y="149"/>
                  </a:lnTo>
                  <a:lnTo>
                    <a:pt x="238" y="180"/>
                  </a:lnTo>
                  <a:lnTo>
                    <a:pt x="231" y="199"/>
                  </a:lnTo>
                  <a:lnTo>
                    <a:pt x="229" y="206"/>
                  </a:lnTo>
                  <a:lnTo>
                    <a:pt x="231" y="219"/>
                  </a:lnTo>
                  <a:lnTo>
                    <a:pt x="229" y="220"/>
                  </a:lnTo>
                  <a:lnTo>
                    <a:pt x="252" y="219"/>
                  </a:lnTo>
                  <a:lnTo>
                    <a:pt x="265" y="219"/>
                  </a:lnTo>
                  <a:lnTo>
                    <a:pt x="272" y="217"/>
                  </a:lnTo>
                </a:path>
              </a:pathLst>
            </a:custGeom>
            <a:solidFill>
              <a:schemeClr val="accent2"/>
            </a:solidFill>
            <a:ln w="6350">
              <a:solidFill>
                <a:schemeClr val="tx1"/>
              </a:solidFill>
              <a:round/>
              <a:headEnd/>
              <a:tailEnd/>
            </a:ln>
          </p:spPr>
          <p:txBody>
            <a:bodyPr/>
            <a:lstStyle/>
            <a:p>
              <a:endParaRPr lang="en-US"/>
            </a:p>
          </p:txBody>
        </p:sp>
        <p:sp>
          <p:nvSpPr>
            <p:cNvPr id="88106" name="Freeform 254"/>
            <p:cNvSpPr>
              <a:spLocks/>
            </p:cNvSpPr>
            <p:nvPr/>
          </p:nvSpPr>
          <p:spPr bwMode="auto">
            <a:xfrm>
              <a:off x="4576763" y="4033838"/>
              <a:ext cx="598487" cy="501650"/>
            </a:xfrm>
            <a:custGeom>
              <a:avLst/>
              <a:gdLst>
                <a:gd name="T0" fmla="*/ 2147483647 w 434"/>
                <a:gd name="T1" fmla="*/ 2147483647 h 401"/>
                <a:gd name="T2" fmla="*/ 2147483647 w 434"/>
                <a:gd name="T3" fmla="*/ 2147483647 h 401"/>
                <a:gd name="T4" fmla="*/ 2147483647 w 434"/>
                <a:gd name="T5" fmla="*/ 2147483647 h 401"/>
                <a:gd name="T6" fmla="*/ 2147483647 w 434"/>
                <a:gd name="T7" fmla="*/ 2147483647 h 401"/>
                <a:gd name="T8" fmla="*/ 2147483647 w 434"/>
                <a:gd name="T9" fmla="*/ 2147483647 h 401"/>
                <a:gd name="T10" fmla="*/ 2147483647 w 434"/>
                <a:gd name="T11" fmla="*/ 2147483647 h 401"/>
                <a:gd name="T12" fmla="*/ 2147483647 w 434"/>
                <a:gd name="T13" fmla="*/ 2147483647 h 401"/>
                <a:gd name="T14" fmla="*/ 2147483647 w 434"/>
                <a:gd name="T15" fmla="*/ 2147483647 h 401"/>
                <a:gd name="T16" fmla="*/ 2147483647 w 434"/>
                <a:gd name="T17" fmla="*/ 2147483647 h 401"/>
                <a:gd name="T18" fmla="*/ 2147483647 w 434"/>
                <a:gd name="T19" fmla="*/ 2147483647 h 401"/>
                <a:gd name="T20" fmla="*/ 2147483647 w 434"/>
                <a:gd name="T21" fmla="*/ 2147483647 h 401"/>
                <a:gd name="T22" fmla="*/ 2147483647 w 434"/>
                <a:gd name="T23" fmla="*/ 2147483647 h 401"/>
                <a:gd name="T24" fmla="*/ 2147483647 w 434"/>
                <a:gd name="T25" fmla="*/ 2147483647 h 401"/>
                <a:gd name="T26" fmla="*/ 2147483647 w 434"/>
                <a:gd name="T27" fmla="*/ 2147483647 h 401"/>
                <a:gd name="T28" fmla="*/ 2147483647 w 434"/>
                <a:gd name="T29" fmla="*/ 2147483647 h 401"/>
                <a:gd name="T30" fmla="*/ 2147483647 w 434"/>
                <a:gd name="T31" fmla="*/ 2147483647 h 401"/>
                <a:gd name="T32" fmla="*/ 2147483647 w 434"/>
                <a:gd name="T33" fmla="*/ 2147483647 h 401"/>
                <a:gd name="T34" fmla="*/ 2147483647 w 434"/>
                <a:gd name="T35" fmla="*/ 2147483647 h 401"/>
                <a:gd name="T36" fmla="*/ 2147483647 w 434"/>
                <a:gd name="T37" fmla="*/ 2147483647 h 401"/>
                <a:gd name="T38" fmla="*/ 2147483647 w 434"/>
                <a:gd name="T39" fmla="*/ 2147483647 h 401"/>
                <a:gd name="T40" fmla="*/ 2147483647 w 434"/>
                <a:gd name="T41" fmla="*/ 2147483647 h 401"/>
                <a:gd name="T42" fmla="*/ 2147483647 w 434"/>
                <a:gd name="T43" fmla="*/ 2147483647 h 401"/>
                <a:gd name="T44" fmla="*/ 2147483647 w 434"/>
                <a:gd name="T45" fmla="*/ 2147483647 h 401"/>
                <a:gd name="T46" fmla="*/ 2147483647 w 434"/>
                <a:gd name="T47" fmla="*/ 2147483647 h 401"/>
                <a:gd name="T48" fmla="*/ 2147483647 w 434"/>
                <a:gd name="T49" fmla="*/ 2147483647 h 401"/>
                <a:gd name="T50" fmla="*/ 2147483647 w 434"/>
                <a:gd name="T51" fmla="*/ 2147483647 h 401"/>
                <a:gd name="T52" fmla="*/ 2147483647 w 434"/>
                <a:gd name="T53" fmla="*/ 2147483647 h 401"/>
                <a:gd name="T54" fmla="*/ 2147483647 w 434"/>
                <a:gd name="T55" fmla="*/ 2147483647 h 401"/>
                <a:gd name="T56" fmla="*/ 2147483647 w 434"/>
                <a:gd name="T57" fmla="*/ 2147483647 h 401"/>
                <a:gd name="T58" fmla="*/ 2147483647 w 434"/>
                <a:gd name="T59" fmla="*/ 2147483647 h 401"/>
                <a:gd name="T60" fmla="*/ 2147483647 w 434"/>
                <a:gd name="T61" fmla="*/ 2147483647 h 401"/>
                <a:gd name="T62" fmla="*/ 2147483647 w 434"/>
                <a:gd name="T63" fmla="*/ 2147483647 h 401"/>
                <a:gd name="T64" fmla="*/ 2147483647 w 434"/>
                <a:gd name="T65" fmla="*/ 2147483647 h 401"/>
                <a:gd name="T66" fmla="*/ 2147483647 w 434"/>
                <a:gd name="T67" fmla="*/ 2147483647 h 401"/>
                <a:gd name="T68" fmla="*/ 2147483647 w 434"/>
                <a:gd name="T69" fmla="*/ 2147483647 h 401"/>
                <a:gd name="T70" fmla="*/ 2147483647 w 434"/>
                <a:gd name="T71" fmla="*/ 2147483647 h 401"/>
                <a:gd name="T72" fmla="*/ 2147483647 w 434"/>
                <a:gd name="T73" fmla="*/ 2147483647 h 401"/>
                <a:gd name="T74" fmla="*/ 2147483647 w 434"/>
                <a:gd name="T75" fmla="*/ 2147483647 h 401"/>
                <a:gd name="T76" fmla="*/ 2147483647 w 434"/>
                <a:gd name="T77" fmla="*/ 2147483647 h 401"/>
                <a:gd name="T78" fmla="*/ 2147483647 w 434"/>
                <a:gd name="T79" fmla="*/ 2147483647 h 401"/>
                <a:gd name="T80" fmla="*/ 2147483647 w 434"/>
                <a:gd name="T81" fmla="*/ 2147483647 h 401"/>
                <a:gd name="T82" fmla="*/ 2147483647 w 434"/>
                <a:gd name="T83" fmla="*/ 2147483647 h 401"/>
                <a:gd name="T84" fmla="*/ 2147483647 w 434"/>
                <a:gd name="T85" fmla="*/ 2147483647 h 401"/>
                <a:gd name="T86" fmla="*/ 2147483647 w 434"/>
                <a:gd name="T87" fmla="*/ 2147483647 h 401"/>
                <a:gd name="T88" fmla="*/ 2147483647 w 434"/>
                <a:gd name="T89" fmla="*/ 2147483647 h 401"/>
                <a:gd name="T90" fmla="*/ 2147483647 w 434"/>
                <a:gd name="T91" fmla="*/ 2147483647 h 401"/>
                <a:gd name="T92" fmla="*/ 2147483647 w 434"/>
                <a:gd name="T93" fmla="*/ 2147483647 h 401"/>
                <a:gd name="T94" fmla="*/ 2147483647 w 434"/>
                <a:gd name="T95" fmla="*/ 2147483647 h 401"/>
                <a:gd name="T96" fmla="*/ 2147483647 w 434"/>
                <a:gd name="T97" fmla="*/ 2147483647 h 401"/>
                <a:gd name="T98" fmla="*/ 2147483647 w 434"/>
                <a:gd name="T99" fmla="*/ 2147483647 h 401"/>
                <a:gd name="T100" fmla="*/ 2147483647 w 434"/>
                <a:gd name="T101" fmla="*/ 2147483647 h 401"/>
                <a:gd name="T102" fmla="*/ 2147483647 w 434"/>
                <a:gd name="T103" fmla="*/ 2147483647 h 401"/>
                <a:gd name="T104" fmla="*/ 2147483647 w 434"/>
                <a:gd name="T105" fmla="*/ 2147483647 h 401"/>
                <a:gd name="T106" fmla="*/ 2147483647 w 434"/>
                <a:gd name="T107" fmla="*/ 2147483647 h 401"/>
                <a:gd name="T108" fmla="*/ 2147483647 w 434"/>
                <a:gd name="T109" fmla="*/ 2147483647 h 401"/>
                <a:gd name="T110" fmla="*/ 2147483647 w 434"/>
                <a:gd name="T111" fmla="*/ 2147483647 h 401"/>
                <a:gd name="T112" fmla="*/ 2147483647 w 434"/>
                <a:gd name="T113" fmla="*/ 2147483647 h 401"/>
                <a:gd name="T114" fmla="*/ 2147483647 w 434"/>
                <a:gd name="T115" fmla="*/ 2147483647 h 401"/>
                <a:gd name="T116" fmla="*/ 2147483647 w 434"/>
                <a:gd name="T117" fmla="*/ 2147483647 h 401"/>
                <a:gd name="T118" fmla="*/ 2147483647 w 434"/>
                <a:gd name="T119" fmla="*/ 2147483647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4"/>
                <a:gd name="T181" fmla="*/ 0 h 401"/>
                <a:gd name="T182" fmla="*/ 434 w 434"/>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4" h="401">
                  <a:moveTo>
                    <a:pt x="13" y="102"/>
                  </a:moveTo>
                  <a:lnTo>
                    <a:pt x="15" y="108"/>
                  </a:lnTo>
                  <a:lnTo>
                    <a:pt x="15" y="111"/>
                  </a:lnTo>
                  <a:lnTo>
                    <a:pt x="15" y="115"/>
                  </a:lnTo>
                  <a:lnTo>
                    <a:pt x="18" y="129"/>
                  </a:lnTo>
                  <a:lnTo>
                    <a:pt x="18" y="130"/>
                  </a:lnTo>
                  <a:lnTo>
                    <a:pt x="19" y="141"/>
                  </a:lnTo>
                  <a:lnTo>
                    <a:pt x="20" y="141"/>
                  </a:lnTo>
                  <a:lnTo>
                    <a:pt x="19" y="141"/>
                  </a:lnTo>
                  <a:lnTo>
                    <a:pt x="19" y="143"/>
                  </a:lnTo>
                  <a:lnTo>
                    <a:pt x="19" y="144"/>
                  </a:lnTo>
                  <a:lnTo>
                    <a:pt x="20" y="158"/>
                  </a:lnTo>
                  <a:lnTo>
                    <a:pt x="20" y="193"/>
                  </a:lnTo>
                  <a:lnTo>
                    <a:pt x="20" y="198"/>
                  </a:lnTo>
                  <a:lnTo>
                    <a:pt x="20" y="215"/>
                  </a:lnTo>
                  <a:lnTo>
                    <a:pt x="20" y="219"/>
                  </a:lnTo>
                  <a:lnTo>
                    <a:pt x="20" y="225"/>
                  </a:lnTo>
                  <a:lnTo>
                    <a:pt x="20" y="238"/>
                  </a:lnTo>
                  <a:lnTo>
                    <a:pt x="22" y="244"/>
                  </a:lnTo>
                  <a:lnTo>
                    <a:pt x="22" y="268"/>
                  </a:lnTo>
                  <a:lnTo>
                    <a:pt x="22" y="275"/>
                  </a:lnTo>
                  <a:lnTo>
                    <a:pt x="22" y="281"/>
                  </a:lnTo>
                  <a:lnTo>
                    <a:pt x="22" y="298"/>
                  </a:lnTo>
                  <a:lnTo>
                    <a:pt x="22" y="301"/>
                  </a:lnTo>
                  <a:lnTo>
                    <a:pt x="22" y="304"/>
                  </a:lnTo>
                  <a:lnTo>
                    <a:pt x="22" y="306"/>
                  </a:lnTo>
                  <a:lnTo>
                    <a:pt x="22" y="334"/>
                  </a:lnTo>
                  <a:lnTo>
                    <a:pt x="31" y="344"/>
                  </a:lnTo>
                  <a:lnTo>
                    <a:pt x="43" y="338"/>
                  </a:lnTo>
                  <a:lnTo>
                    <a:pt x="62" y="343"/>
                  </a:lnTo>
                  <a:lnTo>
                    <a:pt x="62" y="345"/>
                  </a:lnTo>
                  <a:lnTo>
                    <a:pt x="62" y="362"/>
                  </a:lnTo>
                  <a:lnTo>
                    <a:pt x="62" y="373"/>
                  </a:lnTo>
                  <a:lnTo>
                    <a:pt x="63" y="375"/>
                  </a:lnTo>
                  <a:lnTo>
                    <a:pt x="63" y="388"/>
                  </a:lnTo>
                  <a:lnTo>
                    <a:pt x="65" y="400"/>
                  </a:lnTo>
                  <a:lnTo>
                    <a:pt x="68" y="400"/>
                  </a:lnTo>
                  <a:lnTo>
                    <a:pt x="74" y="400"/>
                  </a:lnTo>
                  <a:lnTo>
                    <a:pt x="86" y="400"/>
                  </a:lnTo>
                  <a:lnTo>
                    <a:pt x="97" y="400"/>
                  </a:lnTo>
                  <a:lnTo>
                    <a:pt x="98" y="400"/>
                  </a:lnTo>
                  <a:lnTo>
                    <a:pt x="111" y="398"/>
                  </a:lnTo>
                  <a:lnTo>
                    <a:pt x="112" y="398"/>
                  </a:lnTo>
                  <a:lnTo>
                    <a:pt x="113" y="398"/>
                  </a:lnTo>
                  <a:lnTo>
                    <a:pt x="127" y="398"/>
                  </a:lnTo>
                  <a:lnTo>
                    <a:pt x="134" y="398"/>
                  </a:lnTo>
                  <a:lnTo>
                    <a:pt x="137" y="398"/>
                  </a:lnTo>
                  <a:lnTo>
                    <a:pt x="138" y="398"/>
                  </a:lnTo>
                  <a:lnTo>
                    <a:pt x="141" y="398"/>
                  </a:lnTo>
                  <a:lnTo>
                    <a:pt x="158" y="397"/>
                  </a:lnTo>
                  <a:lnTo>
                    <a:pt x="174" y="395"/>
                  </a:lnTo>
                  <a:lnTo>
                    <a:pt x="181" y="395"/>
                  </a:lnTo>
                  <a:lnTo>
                    <a:pt x="202" y="395"/>
                  </a:lnTo>
                  <a:lnTo>
                    <a:pt x="231" y="393"/>
                  </a:lnTo>
                  <a:lnTo>
                    <a:pt x="241" y="393"/>
                  </a:lnTo>
                  <a:lnTo>
                    <a:pt x="284" y="390"/>
                  </a:lnTo>
                  <a:lnTo>
                    <a:pt x="285" y="390"/>
                  </a:lnTo>
                  <a:lnTo>
                    <a:pt x="296" y="390"/>
                  </a:lnTo>
                  <a:lnTo>
                    <a:pt x="298" y="390"/>
                  </a:lnTo>
                  <a:lnTo>
                    <a:pt x="301" y="390"/>
                  </a:lnTo>
                  <a:lnTo>
                    <a:pt x="313" y="388"/>
                  </a:lnTo>
                  <a:lnTo>
                    <a:pt x="317" y="388"/>
                  </a:lnTo>
                  <a:lnTo>
                    <a:pt x="319" y="388"/>
                  </a:lnTo>
                  <a:lnTo>
                    <a:pt x="323" y="388"/>
                  </a:lnTo>
                  <a:lnTo>
                    <a:pt x="323" y="345"/>
                  </a:lnTo>
                  <a:lnTo>
                    <a:pt x="319" y="347"/>
                  </a:lnTo>
                  <a:lnTo>
                    <a:pt x="323" y="337"/>
                  </a:lnTo>
                  <a:lnTo>
                    <a:pt x="313" y="341"/>
                  </a:lnTo>
                  <a:lnTo>
                    <a:pt x="316" y="333"/>
                  </a:lnTo>
                  <a:lnTo>
                    <a:pt x="313" y="331"/>
                  </a:lnTo>
                  <a:lnTo>
                    <a:pt x="312" y="327"/>
                  </a:lnTo>
                  <a:lnTo>
                    <a:pt x="320" y="311"/>
                  </a:lnTo>
                  <a:lnTo>
                    <a:pt x="320" y="302"/>
                  </a:lnTo>
                  <a:lnTo>
                    <a:pt x="331" y="304"/>
                  </a:lnTo>
                  <a:lnTo>
                    <a:pt x="323" y="281"/>
                  </a:lnTo>
                  <a:lnTo>
                    <a:pt x="330" y="276"/>
                  </a:lnTo>
                  <a:lnTo>
                    <a:pt x="333" y="265"/>
                  </a:lnTo>
                  <a:lnTo>
                    <a:pt x="341" y="251"/>
                  </a:lnTo>
                  <a:lnTo>
                    <a:pt x="349" y="245"/>
                  </a:lnTo>
                  <a:lnTo>
                    <a:pt x="346" y="238"/>
                  </a:lnTo>
                  <a:lnTo>
                    <a:pt x="355" y="236"/>
                  </a:lnTo>
                  <a:lnTo>
                    <a:pt x="353" y="241"/>
                  </a:lnTo>
                  <a:lnTo>
                    <a:pt x="356" y="243"/>
                  </a:lnTo>
                  <a:lnTo>
                    <a:pt x="363" y="219"/>
                  </a:lnTo>
                  <a:lnTo>
                    <a:pt x="360" y="205"/>
                  </a:lnTo>
                  <a:lnTo>
                    <a:pt x="364" y="204"/>
                  </a:lnTo>
                  <a:lnTo>
                    <a:pt x="366" y="208"/>
                  </a:lnTo>
                  <a:lnTo>
                    <a:pt x="371" y="201"/>
                  </a:lnTo>
                  <a:lnTo>
                    <a:pt x="362" y="195"/>
                  </a:lnTo>
                  <a:lnTo>
                    <a:pt x="364" y="194"/>
                  </a:lnTo>
                  <a:lnTo>
                    <a:pt x="367" y="195"/>
                  </a:lnTo>
                  <a:lnTo>
                    <a:pt x="371" y="194"/>
                  </a:lnTo>
                  <a:lnTo>
                    <a:pt x="370" y="191"/>
                  </a:lnTo>
                  <a:lnTo>
                    <a:pt x="374" y="184"/>
                  </a:lnTo>
                  <a:lnTo>
                    <a:pt x="376" y="184"/>
                  </a:lnTo>
                  <a:lnTo>
                    <a:pt x="377" y="181"/>
                  </a:lnTo>
                  <a:lnTo>
                    <a:pt x="384" y="180"/>
                  </a:lnTo>
                  <a:lnTo>
                    <a:pt x="388" y="175"/>
                  </a:lnTo>
                  <a:lnTo>
                    <a:pt x="388" y="170"/>
                  </a:lnTo>
                  <a:lnTo>
                    <a:pt x="383" y="165"/>
                  </a:lnTo>
                  <a:lnTo>
                    <a:pt x="395" y="150"/>
                  </a:lnTo>
                  <a:lnTo>
                    <a:pt x="401" y="150"/>
                  </a:lnTo>
                  <a:lnTo>
                    <a:pt x="398" y="125"/>
                  </a:lnTo>
                  <a:lnTo>
                    <a:pt x="395" y="118"/>
                  </a:lnTo>
                  <a:lnTo>
                    <a:pt x="394" y="122"/>
                  </a:lnTo>
                  <a:lnTo>
                    <a:pt x="391" y="122"/>
                  </a:lnTo>
                  <a:lnTo>
                    <a:pt x="394" y="116"/>
                  </a:lnTo>
                  <a:lnTo>
                    <a:pt x="401" y="108"/>
                  </a:lnTo>
                  <a:lnTo>
                    <a:pt x="403" y="101"/>
                  </a:lnTo>
                  <a:lnTo>
                    <a:pt x="413" y="104"/>
                  </a:lnTo>
                  <a:lnTo>
                    <a:pt x="413" y="80"/>
                  </a:lnTo>
                  <a:lnTo>
                    <a:pt x="423" y="62"/>
                  </a:lnTo>
                  <a:lnTo>
                    <a:pt x="433" y="61"/>
                  </a:lnTo>
                  <a:lnTo>
                    <a:pt x="423" y="51"/>
                  </a:lnTo>
                  <a:lnTo>
                    <a:pt x="409" y="54"/>
                  </a:lnTo>
                  <a:lnTo>
                    <a:pt x="403" y="54"/>
                  </a:lnTo>
                  <a:lnTo>
                    <a:pt x="387" y="55"/>
                  </a:lnTo>
                  <a:lnTo>
                    <a:pt x="380" y="56"/>
                  </a:lnTo>
                  <a:lnTo>
                    <a:pt x="376" y="56"/>
                  </a:lnTo>
                  <a:lnTo>
                    <a:pt x="367" y="56"/>
                  </a:lnTo>
                  <a:lnTo>
                    <a:pt x="374" y="43"/>
                  </a:lnTo>
                  <a:lnTo>
                    <a:pt x="377" y="41"/>
                  </a:lnTo>
                  <a:lnTo>
                    <a:pt x="383" y="33"/>
                  </a:lnTo>
                  <a:lnTo>
                    <a:pt x="387" y="27"/>
                  </a:lnTo>
                  <a:lnTo>
                    <a:pt x="383" y="0"/>
                  </a:lnTo>
                  <a:lnTo>
                    <a:pt x="377" y="1"/>
                  </a:lnTo>
                  <a:lnTo>
                    <a:pt x="374" y="1"/>
                  </a:lnTo>
                  <a:lnTo>
                    <a:pt x="370" y="1"/>
                  </a:lnTo>
                  <a:lnTo>
                    <a:pt x="346" y="2"/>
                  </a:lnTo>
                  <a:lnTo>
                    <a:pt x="335" y="4"/>
                  </a:lnTo>
                  <a:lnTo>
                    <a:pt x="334" y="4"/>
                  </a:lnTo>
                  <a:lnTo>
                    <a:pt x="330" y="4"/>
                  </a:lnTo>
                  <a:lnTo>
                    <a:pt x="321" y="5"/>
                  </a:lnTo>
                  <a:lnTo>
                    <a:pt x="310" y="5"/>
                  </a:lnTo>
                  <a:lnTo>
                    <a:pt x="299" y="6"/>
                  </a:lnTo>
                  <a:lnTo>
                    <a:pt x="294" y="6"/>
                  </a:lnTo>
                  <a:lnTo>
                    <a:pt x="291" y="6"/>
                  </a:lnTo>
                  <a:lnTo>
                    <a:pt x="276" y="8"/>
                  </a:lnTo>
                  <a:lnTo>
                    <a:pt x="274" y="8"/>
                  </a:lnTo>
                  <a:lnTo>
                    <a:pt x="272" y="8"/>
                  </a:lnTo>
                  <a:lnTo>
                    <a:pt x="267" y="9"/>
                  </a:lnTo>
                  <a:lnTo>
                    <a:pt x="263" y="9"/>
                  </a:lnTo>
                  <a:lnTo>
                    <a:pt x="253" y="9"/>
                  </a:lnTo>
                  <a:lnTo>
                    <a:pt x="247" y="9"/>
                  </a:lnTo>
                  <a:lnTo>
                    <a:pt x="224" y="11"/>
                  </a:lnTo>
                  <a:lnTo>
                    <a:pt x="215" y="11"/>
                  </a:lnTo>
                  <a:lnTo>
                    <a:pt x="213" y="11"/>
                  </a:lnTo>
                  <a:lnTo>
                    <a:pt x="212" y="11"/>
                  </a:lnTo>
                  <a:lnTo>
                    <a:pt x="192" y="13"/>
                  </a:lnTo>
                  <a:lnTo>
                    <a:pt x="187" y="13"/>
                  </a:lnTo>
                  <a:lnTo>
                    <a:pt x="179" y="13"/>
                  </a:lnTo>
                  <a:lnTo>
                    <a:pt x="162" y="15"/>
                  </a:lnTo>
                  <a:lnTo>
                    <a:pt x="160" y="15"/>
                  </a:lnTo>
                  <a:lnTo>
                    <a:pt x="158" y="15"/>
                  </a:lnTo>
                  <a:lnTo>
                    <a:pt x="151" y="15"/>
                  </a:lnTo>
                  <a:lnTo>
                    <a:pt x="134" y="16"/>
                  </a:lnTo>
                  <a:lnTo>
                    <a:pt x="126" y="16"/>
                  </a:lnTo>
                  <a:lnTo>
                    <a:pt x="113" y="16"/>
                  </a:lnTo>
                  <a:lnTo>
                    <a:pt x="112" y="16"/>
                  </a:lnTo>
                  <a:lnTo>
                    <a:pt x="106" y="18"/>
                  </a:lnTo>
                  <a:lnTo>
                    <a:pt x="101" y="18"/>
                  </a:lnTo>
                  <a:lnTo>
                    <a:pt x="88" y="18"/>
                  </a:lnTo>
                  <a:lnTo>
                    <a:pt x="79" y="18"/>
                  </a:lnTo>
                  <a:lnTo>
                    <a:pt x="70" y="18"/>
                  </a:lnTo>
                  <a:lnTo>
                    <a:pt x="65" y="19"/>
                  </a:lnTo>
                  <a:lnTo>
                    <a:pt x="59" y="19"/>
                  </a:lnTo>
                  <a:lnTo>
                    <a:pt x="52" y="19"/>
                  </a:lnTo>
                  <a:lnTo>
                    <a:pt x="45" y="20"/>
                  </a:lnTo>
                  <a:lnTo>
                    <a:pt x="20" y="20"/>
                  </a:lnTo>
                  <a:lnTo>
                    <a:pt x="9" y="20"/>
                  </a:lnTo>
                  <a:lnTo>
                    <a:pt x="0" y="20"/>
                  </a:lnTo>
                  <a:lnTo>
                    <a:pt x="2" y="34"/>
                  </a:lnTo>
                  <a:lnTo>
                    <a:pt x="2" y="41"/>
                  </a:lnTo>
                  <a:lnTo>
                    <a:pt x="5" y="58"/>
                  </a:lnTo>
                  <a:lnTo>
                    <a:pt x="6" y="62"/>
                  </a:lnTo>
                  <a:lnTo>
                    <a:pt x="8" y="65"/>
                  </a:lnTo>
                  <a:lnTo>
                    <a:pt x="11" y="90"/>
                  </a:lnTo>
                  <a:lnTo>
                    <a:pt x="12" y="97"/>
                  </a:lnTo>
                  <a:lnTo>
                    <a:pt x="13" y="102"/>
                  </a:lnTo>
                </a:path>
              </a:pathLst>
            </a:custGeom>
            <a:solidFill>
              <a:schemeClr val="accent2"/>
            </a:solidFill>
            <a:ln w="6350">
              <a:solidFill>
                <a:schemeClr val="tx1"/>
              </a:solidFill>
              <a:round/>
              <a:headEnd/>
              <a:tailEnd/>
            </a:ln>
          </p:spPr>
          <p:txBody>
            <a:bodyPr/>
            <a:lstStyle/>
            <a:p>
              <a:endParaRPr lang="en-US"/>
            </a:p>
          </p:txBody>
        </p:sp>
        <p:sp>
          <p:nvSpPr>
            <p:cNvPr id="88107" name="Freeform 255" descr="25%"/>
            <p:cNvSpPr>
              <a:spLocks/>
            </p:cNvSpPr>
            <p:nvPr/>
          </p:nvSpPr>
          <p:spPr bwMode="auto">
            <a:xfrm>
              <a:off x="3586163" y="3984625"/>
              <a:ext cx="1025525" cy="474663"/>
            </a:xfrm>
            <a:custGeom>
              <a:avLst/>
              <a:gdLst>
                <a:gd name="T0" fmla="*/ 2147483647 w 744"/>
                <a:gd name="T1" fmla="*/ 2147483647 h 379"/>
                <a:gd name="T2" fmla="*/ 2147483647 w 744"/>
                <a:gd name="T3" fmla="*/ 2147483647 h 379"/>
                <a:gd name="T4" fmla="*/ 2147483647 w 744"/>
                <a:gd name="T5" fmla="*/ 2147483647 h 379"/>
                <a:gd name="T6" fmla="*/ 2147483647 w 744"/>
                <a:gd name="T7" fmla="*/ 2147483647 h 379"/>
                <a:gd name="T8" fmla="*/ 2147483647 w 744"/>
                <a:gd name="T9" fmla="*/ 2147483647 h 379"/>
                <a:gd name="T10" fmla="*/ 2147483647 w 744"/>
                <a:gd name="T11" fmla="*/ 2147483647 h 379"/>
                <a:gd name="T12" fmla="*/ 2147483647 w 744"/>
                <a:gd name="T13" fmla="*/ 2147483647 h 379"/>
                <a:gd name="T14" fmla="*/ 2147483647 w 744"/>
                <a:gd name="T15" fmla="*/ 2147483647 h 379"/>
                <a:gd name="T16" fmla="*/ 2147483647 w 744"/>
                <a:gd name="T17" fmla="*/ 2147483647 h 379"/>
                <a:gd name="T18" fmla="*/ 2147483647 w 744"/>
                <a:gd name="T19" fmla="*/ 2147483647 h 379"/>
                <a:gd name="T20" fmla="*/ 2147483647 w 744"/>
                <a:gd name="T21" fmla="*/ 2147483647 h 379"/>
                <a:gd name="T22" fmla="*/ 2147483647 w 744"/>
                <a:gd name="T23" fmla="*/ 2147483647 h 379"/>
                <a:gd name="T24" fmla="*/ 2147483647 w 744"/>
                <a:gd name="T25" fmla="*/ 2147483647 h 379"/>
                <a:gd name="T26" fmla="*/ 2147483647 w 744"/>
                <a:gd name="T27" fmla="*/ 2147483647 h 379"/>
                <a:gd name="T28" fmla="*/ 2147483647 w 744"/>
                <a:gd name="T29" fmla="*/ 2147483647 h 379"/>
                <a:gd name="T30" fmla="*/ 2147483647 w 744"/>
                <a:gd name="T31" fmla="*/ 2147483647 h 379"/>
                <a:gd name="T32" fmla="*/ 2147483647 w 744"/>
                <a:gd name="T33" fmla="*/ 2147483647 h 379"/>
                <a:gd name="T34" fmla="*/ 2147483647 w 744"/>
                <a:gd name="T35" fmla="*/ 2147483647 h 379"/>
                <a:gd name="T36" fmla="*/ 2147483647 w 744"/>
                <a:gd name="T37" fmla="*/ 2147483647 h 379"/>
                <a:gd name="T38" fmla="*/ 0 w 744"/>
                <a:gd name="T39" fmla="*/ 2147483647 h 379"/>
                <a:gd name="T40" fmla="*/ 2147483647 w 744"/>
                <a:gd name="T41" fmla="*/ 2147483647 h 379"/>
                <a:gd name="T42" fmla="*/ 2147483647 w 744"/>
                <a:gd name="T43" fmla="*/ 2147483647 h 379"/>
                <a:gd name="T44" fmla="*/ 2147483647 w 744"/>
                <a:gd name="T45" fmla="*/ 2147483647 h 379"/>
                <a:gd name="T46" fmla="*/ 2147483647 w 744"/>
                <a:gd name="T47" fmla="*/ 2147483647 h 379"/>
                <a:gd name="T48" fmla="*/ 2147483647 w 744"/>
                <a:gd name="T49" fmla="*/ 2147483647 h 379"/>
                <a:gd name="T50" fmla="*/ 2147483647 w 744"/>
                <a:gd name="T51" fmla="*/ 2147483647 h 379"/>
                <a:gd name="T52" fmla="*/ 2147483647 w 744"/>
                <a:gd name="T53" fmla="*/ 2147483647 h 379"/>
                <a:gd name="T54" fmla="*/ 2147483647 w 744"/>
                <a:gd name="T55" fmla="*/ 2147483647 h 379"/>
                <a:gd name="T56" fmla="*/ 2147483647 w 744"/>
                <a:gd name="T57" fmla="*/ 2147483647 h 379"/>
                <a:gd name="T58" fmla="*/ 2147483647 w 744"/>
                <a:gd name="T59" fmla="*/ 2147483647 h 379"/>
                <a:gd name="T60" fmla="*/ 2147483647 w 744"/>
                <a:gd name="T61" fmla="*/ 2147483647 h 379"/>
                <a:gd name="T62" fmla="*/ 2147483647 w 744"/>
                <a:gd name="T63" fmla="*/ 2147483647 h 379"/>
                <a:gd name="T64" fmla="*/ 2147483647 w 744"/>
                <a:gd name="T65" fmla="*/ 2147483647 h 379"/>
                <a:gd name="T66" fmla="*/ 2147483647 w 744"/>
                <a:gd name="T67" fmla="*/ 2147483647 h 379"/>
                <a:gd name="T68" fmla="*/ 2147483647 w 744"/>
                <a:gd name="T69" fmla="*/ 2147483647 h 379"/>
                <a:gd name="T70" fmla="*/ 2147483647 w 744"/>
                <a:gd name="T71" fmla="*/ 2147483647 h 379"/>
                <a:gd name="T72" fmla="*/ 2147483647 w 744"/>
                <a:gd name="T73" fmla="*/ 2147483647 h 379"/>
                <a:gd name="T74" fmla="*/ 2147483647 w 744"/>
                <a:gd name="T75" fmla="*/ 2147483647 h 379"/>
                <a:gd name="T76" fmla="*/ 2147483647 w 744"/>
                <a:gd name="T77" fmla="*/ 2147483647 h 379"/>
                <a:gd name="T78" fmla="*/ 2147483647 w 744"/>
                <a:gd name="T79" fmla="*/ 2147483647 h 379"/>
                <a:gd name="T80" fmla="*/ 2147483647 w 744"/>
                <a:gd name="T81" fmla="*/ 2147483647 h 379"/>
                <a:gd name="T82" fmla="*/ 2147483647 w 744"/>
                <a:gd name="T83" fmla="*/ 2147483647 h 379"/>
                <a:gd name="T84" fmla="*/ 2147483647 w 744"/>
                <a:gd name="T85" fmla="*/ 2147483647 h 379"/>
                <a:gd name="T86" fmla="*/ 2147483647 w 744"/>
                <a:gd name="T87" fmla="*/ 2147483647 h 379"/>
                <a:gd name="T88" fmla="*/ 2147483647 w 744"/>
                <a:gd name="T89" fmla="*/ 2147483647 h 379"/>
                <a:gd name="T90" fmla="*/ 2147483647 w 744"/>
                <a:gd name="T91" fmla="*/ 2147483647 h 379"/>
                <a:gd name="T92" fmla="*/ 2147483647 w 744"/>
                <a:gd name="T93" fmla="*/ 2147483647 h 379"/>
                <a:gd name="T94" fmla="*/ 2147483647 w 744"/>
                <a:gd name="T95" fmla="*/ 2147483647 h 379"/>
                <a:gd name="T96" fmla="*/ 2147483647 w 744"/>
                <a:gd name="T97" fmla="*/ 2147483647 h 379"/>
                <a:gd name="T98" fmla="*/ 2147483647 w 744"/>
                <a:gd name="T99" fmla="*/ 2147483647 h 379"/>
                <a:gd name="T100" fmla="*/ 2147483647 w 744"/>
                <a:gd name="T101" fmla="*/ 2147483647 h 379"/>
                <a:gd name="T102" fmla="*/ 2147483647 w 744"/>
                <a:gd name="T103" fmla="*/ 2147483647 h 379"/>
                <a:gd name="T104" fmla="*/ 2147483647 w 744"/>
                <a:gd name="T105" fmla="*/ 2147483647 h 379"/>
                <a:gd name="T106" fmla="*/ 2147483647 w 744"/>
                <a:gd name="T107" fmla="*/ 2147483647 h 379"/>
                <a:gd name="T108" fmla="*/ 2147483647 w 744"/>
                <a:gd name="T109" fmla="*/ 2147483647 h 379"/>
                <a:gd name="T110" fmla="*/ 2147483647 w 744"/>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4"/>
                <a:gd name="T169" fmla="*/ 0 h 379"/>
                <a:gd name="T170" fmla="*/ 744 w 744"/>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4" h="379">
                  <a:moveTo>
                    <a:pt x="726" y="97"/>
                  </a:moveTo>
                  <a:lnTo>
                    <a:pt x="723" y="80"/>
                  </a:lnTo>
                  <a:lnTo>
                    <a:pt x="723" y="73"/>
                  </a:lnTo>
                  <a:lnTo>
                    <a:pt x="720" y="59"/>
                  </a:lnTo>
                  <a:lnTo>
                    <a:pt x="720" y="50"/>
                  </a:lnTo>
                  <a:lnTo>
                    <a:pt x="720" y="44"/>
                  </a:lnTo>
                  <a:lnTo>
                    <a:pt x="720" y="41"/>
                  </a:lnTo>
                  <a:lnTo>
                    <a:pt x="720" y="40"/>
                  </a:lnTo>
                  <a:lnTo>
                    <a:pt x="719" y="34"/>
                  </a:lnTo>
                  <a:lnTo>
                    <a:pt x="719" y="32"/>
                  </a:lnTo>
                  <a:lnTo>
                    <a:pt x="719" y="20"/>
                  </a:lnTo>
                  <a:lnTo>
                    <a:pt x="719" y="9"/>
                  </a:lnTo>
                  <a:lnTo>
                    <a:pt x="719" y="5"/>
                  </a:lnTo>
                  <a:lnTo>
                    <a:pt x="706" y="5"/>
                  </a:lnTo>
                  <a:lnTo>
                    <a:pt x="686" y="6"/>
                  </a:lnTo>
                  <a:lnTo>
                    <a:pt x="680" y="6"/>
                  </a:lnTo>
                  <a:lnTo>
                    <a:pt x="665" y="6"/>
                  </a:lnTo>
                  <a:lnTo>
                    <a:pt x="659" y="6"/>
                  </a:lnTo>
                  <a:lnTo>
                    <a:pt x="651" y="6"/>
                  </a:lnTo>
                  <a:lnTo>
                    <a:pt x="643" y="6"/>
                  </a:lnTo>
                  <a:lnTo>
                    <a:pt x="641" y="6"/>
                  </a:lnTo>
                  <a:lnTo>
                    <a:pt x="633" y="8"/>
                  </a:lnTo>
                  <a:lnTo>
                    <a:pt x="629" y="8"/>
                  </a:lnTo>
                  <a:lnTo>
                    <a:pt x="619" y="8"/>
                  </a:lnTo>
                  <a:lnTo>
                    <a:pt x="611" y="8"/>
                  </a:lnTo>
                  <a:lnTo>
                    <a:pt x="604" y="8"/>
                  </a:lnTo>
                  <a:lnTo>
                    <a:pt x="601" y="8"/>
                  </a:lnTo>
                  <a:lnTo>
                    <a:pt x="590" y="9"/>
                  </a:lnTo>
                  <a:lnTo>
                    <a:pt x="563" y="9"/>
                  </a:lnTo>
                  <a:lnTo>
                    <a:pt x="556" y="9"/>
                  </a:lnTo>
                  <a:lnTo>
                    <a:pt x="547" y="9"/>
                  </a:lnTo>
                  <a:lnTo>
                    <a:pt x="537" y="9"/>
                  </a:lnTo>
                  <a:lnTo>
                    <a:pt x="526" y="9"/>
                  </a:lnTo>
                  <a:lnTo>
                    <a:pt x="515" y="9"/>
                  </a:lnTo>
                  <a:lnTo>
                    <a:pt x="502" y="9"/>
                  </a:lnTo>
                  <a:lnTo>
                    <a:pt x="488" y="9"/>
                  </a:lnTo>
                  <a:lnTo>
                    <a:pt x="483" y="9"/>
                  </a:lnTo>
                  <a:lnTo>
                    <a:pt x="474" y="9"/>
                  </a:lnTo>
                  <a:lnTo>
                    <a:pt x="473" y="9"/>
                  </a:lnTo>
                  <a:lnTo>
                    <a:pt x="456" y="9"/>
                  </a:lnTo>
                  <a:lnTo>
                    <a:pt x="447" y="9"/>
                  </a:lnTo>
                  <a:lnTo>
                    <a:pt x="430" y="9"/>
                  </a:lnTo>
                  <a:lnTo>
                    <a:pt x="426" y="9"/>
                  </a:lnTo>
                  <a:lnTo>
                    <a:pt x="420" y="11"/>
                  </a:lnTo>
                  <a:lnTo>
                    <a:pt x="419" y="9"/>
                  </a:lnTo>
                  <a:lnTo>
                    <a:pt x="404" y="9"/>
                  </a:lnTo>
                  <a:lnTo>
                    <a:pt x="399" y="9"/>
                  </a:lnTo>
                  <a:lnTo>
                    <a:pt x="398" y="9"/>
                  </a:lnTo>
                  <a:lnTo>
                    <a:pt x="387" y="9"/>
                  </a:lnTo>
                  <a:lnTo>
                    <a:pt x="383" y="9"/>
                  </a:lnTo>
                  <a:lnTo>
                    <a:pt x="365" y="9"/>
                  </a:lnTo>
                  <a:lnTo>
                    <a:pt x="361" y="9"/>
                  </a:lnTo>
                  <a:lnTo>
                    <a:pt x="344" y="9"/>
                  </a:lnTo>
                  <a:lnTo>
                    <a:pt x="315" y="9"/>
                  </a:lnTo>
                  <a:lnTo>
                    <a:pt x="312" y="9"/>
                  </a:lnTo>
                  <a:lnTo>
                    <a:pt x="305" y="9"/>
                  </a:lnTo>
                  <a:lnTo>
                    <a:pt x="301" y="9"/>
                  </a:lnTo>
                  <a:lnTo>
                    <a:pt x="298" y="9"/>
                  </a:lnTo>
                  <a:lnTo>
                    <a:pt x="265" y="9"/>
                  </a:lnTo>
                  <a:lnTo>
                    <a:pt x="258" y="8"/>
                  </a:lnTo>
                  <a:lnTo>
                    <a:pt x="255" y="8"/>
                  </a:lnTo>
                  <a:lnTo>
                    <a:pt x="251" y="8"/>
                  </a:lnTo>
                  <a:lnTo>
                    <a:pt x="248" y="8"/>
                  </a:lnTo>
                  <a:lnTo>
                    <a:pt x="209" y="6"/>
                  </a:lnTo>
                  <a:lnTo>
                    <a:pt x="205" y="6"/>
                  </a:lnTo>
                  <a:lnTo>
                    <a:pt x="177" y="6"/>
                  </a:lnTo>
                  <a:lnTo>
                    <a:pt x="173" y="6"/>
                  </a:lnTo>
                  <a:lnTo>
                    <a:pt x="166" y="6"/>
                  </a:lnTo>
                  <a:lnTo>
                    <a:pt x="162" y="6"/>
                  </a:lnTo>
                  <a:lnTo>
                    <a:pt x="141" y="5"/>
                  </a:lnTo>
                  <a:lnTo>
                    <a:pt x="126" y="5"/>
                  </a:lnTo>
                  <a:lnTo>
                    <a:pt x="109" y="5"/>
                  </a:lnTo>
                  <a:lnTo>
                    <a:pt x="104" y="5"/>
                  </a:lnTo>
                  <a:lnTo>
                    <a:pt x="86" y="4"/>
                  </a:lnTo>
                  <a:lnTo>
                    <a:pt x="83" y="4"/>
                  </a:lnTo>
                  <a:lnTo>
                    <a:pt x="34" y="2"/>
                  </a:lnTo>
                  <a:lnTo>
                    <a:pt x="23" y="0"/>
                  </a:lnTo>
                  <a:lnTo>
                    <a:pt x="2" y="0"/>
                  </a:lnTo>
                  <a:lnTo>
                    <a:pt x="1" y="13"/>
                  </a:lnTo>
                  <a:lnTo>
                    <a:pt x="0" y="30"/>
                  </a:lnTo>
                  <a:lnTo>
                    <a:pt x="0" y="55"/>
                  </a:lnTo>
                  <a:lnTo>
                    <a:pt x="33" y="55"/>
                  </a:lnTo>
                  <a:lnTo>
                    <a:pt x="52" y="57"/>
                  </a:lnTo>
                  <a:lnTo>
                    <a:pt x="72" y="57"/>
                  </a:lnTo>
                  <a:lnTo>
                    <a:pt x="74" y="58"/>
                  </a:lnTo>
                  <a:lnTo>
                    <a:pt x="76" y="58"/>
                  </a:lnTo>
                  <a:lnTo>
                    <a:pt x="83" y="58"/>
                  </a:lnTo>
                  <a:lnTo>
                    <a:pt x="94" y="58"/>
                  </a:lnTo>
                  <a:lnTo>
                    <a:pt x="98" y="59"/>
                  </a:lnTo>
                  <a:lnTo>
                    <a:pt x="118" y="59"/>
                  </a:lnTo>
                  <a:lnTo>
                    <a:pt x="138" y="59"/>
                  </a:lnTo>
                  <a:lnTo>
                    <a:pt x="149" y="61"/>
                  </a:lnTo>
                  <a:lnTo>
                    <a:pt x="165" y="61"/>
                  </a:lnTo>
                  <a:lnTo>
                    <a:pt x="172" y="62"/>
                  </a:lnTo>
                  <a:lnTo>
                    <a:pt x="176" y="62"/>
                  </a:lnTo>
                  <a:lnTo>
                    <a:pt x="181" y="62"/>
                  </a:lnTo>
                  <a:lnTo>
                    <a:pt x="204" y="62"/>
                  </a:lnTo>
                  <a:lnTo>
                    <a:pt x="211" y="62"/>
                  </a:lnTo>
                  <a:lnTo>
                    <a:pt x="224" y="62"/>
                  </a:lnTo>
                  <a:lnTo>
                    <a:pt x="226" y="62"/>
                  </a:lnTo>
                  <a:lnTo>
                    <a:pt x="258" y="64"/>
                  </a:lnTo>
                  <a:lnTo>
                    <a:pt x="258" y="78"/>
                  </a:lnTo>
                  <a:lnTo>
                    <a:pt x="256" y="112"/>
                  </a:lnTo>
                  <a:lnTo>
                    <a:pt x="256" y="118"/>
                  </a:lnTo>
                  <a:lnTo>
                    <a:pt x="256" y="128"/>
                  </a:lnTo>
                  <a:lnTo>
                    <a:pt x="256" y="131"/>
                  </a:lnTo>
                  <a:lnTo>
                    <a:pt x="255" y="138"/>
                  </a:lnTo>
                  <a:lnTo>
                    <a:pt x="255" y="146"/>
                  </a:lnTo>
                  <a:lnTo>
                    <a:pt x="255" y="160"/>
                  </a:lnTo>
                  <a:lnTo>
                    <a:pt x="255" y="174"/>
                  </a:lnTo>
                  <a:lnTo>
                    <a:pt x="255" y="177"/>
                  </a:lnTo>
                  <a:lnTo>
                    <a:pt x="255" y="182"/>
                  </a:lnTo>
                  <a:lnTo>
                    <a:pt x="255" y="196"/>
                  </a:lnTo>
                  <a:lnTo>
                    <a:pt x="255" y="200"/>
                  </a:lnTo>
                  <a:lnTo>
                    <a:pt x="255" y="209"/>
                  </a:lnTo>
                  <a:lnTo>
                    <a:pt x="255" y="214"/>
                  </a:lnTo>
                  <a:lnTo>
                    <a:pt x="254" y="225"/>
                  </a:lnTo>
                  <a:lnTo>
                    <a:pt x="254" y="242"/>
                  </a:lnTo>
                  <a:lnTo>
                    <a:pt x="254" y="249"/>
                  </a:lnTo>
                  <a:lnTo>
                    <a:pt x="254" y="256"/>
                  </a:lnTo>
                  <a:lnTo>
                    <a:pt x="252" y="277"/>
                  </a:lnTo>
                  <a:lnTo>
                    <a:pt x="256" y="276"/>
                  </a:lnTo>
                  <a:lnTo>
                    <a:pt x="268" y="283"/>
                  </a:lnTo>
                  <a:lnTo>
                    <a:pt x="274" y="292"/>
                  </a:lnTo>
                  <a:lnTo>
                    <a:pt x="297" y="295"/>
                  </a:lnTo>
                  <a:lnTo>
                    <a:pt x="299" y="295"/>
                  </a:lnTo>
                  <a:lnTo>
                    <a:pt x="319" y="299"/>
                  </a:lnTo>
                  <a:lnTo>
                    <a:pt x="322" y="302"/>
                  </a:lnTo>
                  <a:lnTo>
                    <a:pt x="323" y="315"/>
                  </a:lnTo>
                  <a:lnTo>
                    <a:pt x="330" y="319"/>
                  </a:lnTo>
                  <a:lnTo>
                    <a:pt x="336" y="318"/>
                  </a:lnTo>
                  <a:lnTo>
                    <a:pt x="345" y="319"/>
                  </a:lnTo>
                  <a:lnTo>
                    <a:pt x="363" y="326"/>
                  </a:lnTo>
                  <a:lnTo>
                    <a:pt x="374" y="323"/>
                  </a:lnTo>
                  <a:lnTo>
                    <a:pt x="374" y="324"/>
                  </a:lnTo>
                  <a:lnTo>
                    <a:pt x="380" y="326"/>
                  </a:lnTo>
                  <a:lnTo>
                    <a:pt x="386" y="331"/>
                  </a:lnTo>
                  <a:lnTo>
                    <a:pt x="391" y="333"/>
                  </a:lnTo>
                  <a:lnTo>
                    <a:pt x="408" y="326"/>
                  </a:lnTo>
                  <a:lnTo>
                    <a:pt x="413" y="327"/>
                  </a:lnTo>
                  <a:lnTo>
                    <a:pt x="418" y="326"/>
                  </a:lnTo>
                  <a:lnTo>
                    <a:pt x="422" y="324"/>
                  </a:lnTo>
                  <a:lnTo>
                    <a:pt x="423" y="341"/>
                  </a:lnTo>
                  <a:lnTo>
                    <a:pt x="431" y="341"/>
                  </a:lnTo>
                  <a:lnTo>
                    <a:pt x="431" y="352"/>
                  </a:lnTo>
                  <a:lnTo>
                    <a:pt x="441" y="357"/>
                  </a:lnTo>
                  <a:lnTo>
                    <a:pt x="463" y="343"/>
                  </a:lnTo>
                  <a:lnTo>
                    <a:pt x="468" y="351"/>
                  </a:lnTo>
                  <a:lnTo>
                    <a:pt x="472" y="350"/>
                  </a:lnTo>
                  <a:lnTo>
                    <a:pt x="474" y="350"/>
                  </a:lnTo>
                  <a:lnTo>
                    <a:pt x="484" y="359"/>
                  </a:lnTo>
                  <a:lnTo>
                    <a:pt x="502" y="354"/>
                  </a:lnTo>
                  <a:lnTo>
                    <a:pt x="501" y="366"/>
                  </a:lnTo>
                  <a:lnTo>
                    <a:pt x="508" y="371"/>
                  </a:lnTo>
                  <a:lnTo>
                    <a:pt x="523" y="345"/>
                  </a:lnTo>
                  <a:lnTo>
                    <a:pt x="524" y="345"/>
                  </a:lnTo>
                  <a:lnTo>
                    <a:pt x="541" y="359"/>
                  </a:lnTo>
                  <a:lnTo>
                    <a:pt x="554" y="351"/>
                  </a:lnTo>
                  <a:lnTo>
                    <a:pt x="555" y="351"/>
                  </a:lnTo>
                  <a:lnTo>
                    <a:pt x="554" y="354"/>
                  </a:lnTo>
                  <a:lnTo>
                    <a:pt x="563" y="365"/>
                  </a:lnTo>
                  <a:lnTo>
                    <a:pt x="570" y="365"/>
                  </a:lnTo>
                  <a:lnTo>
                    <a:pt x="573" y="369"/>
                  </a:lnTo>
                  <a:lnTo>
                    <a:pt x="584" y="365"/>
                  </a:lnTo>
                  <a:lnTo>
                    <a:pt x="606" y="352"/>
                  </a:lnTo>
                  <a:lnTo>
                    <a:pt x="620" y="355"/>
                  </a:lnTo>
                  <a:lnTo>
                    <a:pt x="629" y="352"/>
                  </a:lnTo>
                  <a:lnTo>
                    <a:pt x="630" y="350"/>
                  </a:lnTo>
                  <a:lnTo>
                    <a:pt x="643" y="347"/>
                  </a:lnTo>
                  <a:lnTo>
                    <a:pt x="643" y="344"/>
                  </a:lnTo>
                  <a:lnTo>
                    <a:pt x="645" y="345"/>
                  </a:lnTo>
                  <a:lnTo>
                    <a:pt x="648" y="350"/>
                  </a:lnTo>
                  <a:lnTo>
                    <a:pt x="647" y="350"/>
                  </a:lnTo>
                  <a:lnTo>
                    <a:pt x="669" y="350"/>
                  </a:lnTo>
                  <a:lnTo>
                    <a:pt x="672" y="350"/>
                  </a:lnTo>
                  <a:lnTo>
                    <a:pt x="673" y="344"/>
                  </a:lnTo>
                  <a:lnTo>
                    <a:pt x="683" y="343"/>
                  </a:lnTo>
                  <a:lnTo>
                    <a:pt x="686" y="344"/>
                  </a:lnTo>
                  <a:lnTo>
                    <a:pt x="686" y="347"/>
                  </a:lnTo>
                  <a:lnTo>
                    <a:pt x="697" y="351"/>
                  </a:lnTo>
                  <a:lnTo>
                    <a:pt x="708" y="364"/>
                  </a:lnTo>
                  <a:lnTo>
                    <a:pt x="712" y="365"/>
                  </a:lnTo>
                  <a:lnTo>
                    <a:pt x="712" y="362"/>
                  </a:lnTo>
                  <a:lnTo>
                    <a:pt x="719" y="364"/>
                  </a:lnTo>
                  <a:lnTo>
                    <a:pt x="719" y="366"/>
                  </a:lnTo>
                  <a:lnTo>
                    <a:pt x="720" y="366"/>
                  </a:lnTo>
                  <a:lnTo>
                    <a:pt x="719" y="368"/>
                  </a:lnTo>
                  <a:lnTo>
                    <a:pt x="730" y="371"/>
                  </a:lnTo>
                  <a:lnTo>
                    <a:pt x="740" y="378"/>
                  </a:lnTo>
                  <a:lnTo>
                    <a:pt x="743" y="375"/>
                  </a:lnTo>
                  <a:lnTo>
                    <a:pt x="743" y="347"/>
                  </a:lnTo>
                  <a:lnTo>
                    <a:pt x="743" y="344"/>
                  </a:lnTo>
                  <a:lnTo>
                    <a:pt x="743" y="341"/>
                  </a:lnTo>
                  <a:lnTo>
                    <a:pt x="743" y="338"/>
                  </a:lnTo>
                  <a:lnTo>
                    <a:pt x="743" y="322"/>
                  </a:lnTo>
                  <a:lnTo>
                    <a:pt x="743" y="315"/>
                  </a:lnTo>
                  <a:lnTo>
                    <a:pt x="743" y="308"/>
                  </a:lnTo>
                  <a:lnTo>
                    <a:pt x="743" y="284"/>
                  </a:lnTo>
                  <a:lnTo>
                    <a:pt x="741" y="278"/>
                  </a:lnTo>
                  <a:lnTo>
                    <a:pt x="741" y="265"/>
                  </a:lnTo>
                  <a:lnTo>
                    <a:pt x="741" y="259"/>
                  </a:lnTo>
                  <a:lnTo>
                    <a:pt x="741" y="255"/>
                  </a:lnTo>
                  <a:lnTo>
                    <a:pt x="741" y="238"/>
                  </a:lnTo>
                  <a:lnTo>
                    <a:pt x="741" y="232"/>
                  </a:lnTo>
                  <a:lnTo>
                    <a:pt x="741" y="198"/>
                  </a:lnTo>
                  <a:lnTo>
                    <a:pt x="740" y="184"/>
                  </a:lnTo>
                  <a:lnTo>
                    <a:pt x="740" y="182"/>
                  </a:lnTo>
                  <a:lnTo>
                    <a:pt x="740" y="181"/>
                  </a:lnTo>
                  <a:lnTo>
                    <a:pt x="741" y="181"/>
                  </a:lnTo>
                  <a:lnTo>
                    <a:pt x="740" y="181"/>
                  </a:lnTo>
                  <a:lnTo>
                    <a:pt x="738" y="170"/>
                  </a:lnTo>
                  <a:lnTo>
                    <a:pt x="738" y="168"/>
                  </a:lnTo>
                  <a:lnTo>
                    <a:pt x="736" y="154"/>
                  </a:lnTo>
                  <a:lnTo>
                    <a:pt x="736" y="150"/>
                  </a:lnTo>
                  <a:lnTo>
                    <a:pt x="736" y="147"/>
                  </a:lnTo>
                  <a:lnTo>
                    <a:pt x="734" y="142"/>
                  </a:lnTo>
                  <a:lnTo>
                    <a:pt x="733" y="136"/>
                  </a:lnTo>
                  <a:lnTo>
                    <a:pt x="731" y="129"/>
                  </a:lnTo>
                  <a:lnTo>
                    <a:pt x="729" y="104"/>
                  </a:lnTo>
                  <a:lnTo>
                    <a:pt x="727" y="101"/>
                  </a:lnTo>
                  <a:lnTo>
                    <a:pt x="726" y="97"/>
                  </a:lnTo>
                </a:path>
              </a:pathLst>
            </a:custGeom>
            <a:noFill/>
            <a:ln w="6350">
              <a:solidFill>
                <a:schemeClr val="tx1"/>
              </a:solidFill>
              <a:round/>
              <a:headEnd/>
              <a:tailEnd/>
            </a:ln>
          </p:spPr>
          <p:txBody>
            <a:bodyPr/>
            <a:lstStyle/>
            <a:p>
              <a:endParaRPr lang="en-US"/>
            </a:p>
          </p:txBody>
        </p:sp>
        <p:sp>
          <p:nvSpPr>
            <p:cNvPr id="88108" name="Freeform 256"/>
            <p:cNvSpPr>
              <a:spLocks/>
            </p:cNvSpPr>
            <p:nvPr/>
          </p:nvSpPr>
          <p:spPr bwMode="auto">
            <a:xfrm>
              <a:off x="3095625" y="4057650"/>
              <a:ext cx="1644650" cy="1458913"/>
            </a:xfrm>
            <a:custGeom>
              <a:avLst/>
              <a:gdLst>
                <a:gd name="T0" fmla="*/ 2147483647 w 1194"/>
                <a:gd name="T1" fmla="*/ 2147483647 h 1167"/>
                <a:gd name="T2" fmla="*/ 2147483647 w 1194"/>
                <a:gd name="T3" fmla="*/ 2147483647 h 1167"/>
                <a:gd name="T4" fmla="*/ 2147483647 w 1194"/>
                <a:gd name="T5" fmla="*/ 2147483647 h 1167"/>
                <a:gd name="T6" fmla="*/ 2147483647 w 1194"/>
                <a:gd name="T7" fmla="*/ 2147483647 h 1167"/>
                <a:gd name="T8" fmla="*/ 2147483647 w 1194"/>
                <a:gd name="T9" fmla="*/ 2147483647 h 1167"/>
                <a:gd name="T10" fmla="*/ 2147483647 w 1194"/>
                <a:gd name="T11" fmla="*/ 2147483647 h 1167"/>
                <a:gd name="T12" fmla="*/ 2147483647 w 1194"/>
                <a:gd name="T13" fmla="*/ 2147483647 h 1167"/>
                <a:gd name="T14" fmla="*/ 2147483647 w 1194"/>
                <a:gd name="T15" fmla="*/ 2147483647 h 1167"/>
                <a:gd name="T16" fmla="*/ 2147483647 w 1194"/>
                <a:gd name="T17" fmla="*/ 2147483647 h 1167"/>
                <a:gd name="T18" fmla="*/ 2147483647 w 1194"/>
                <a:gd name="T19" fmla="*/ 2147483647 h 1167"/>
                <a:gd name="T20" fmla="*/ 2147483647 w 1194"/>
                <a:gd name="T21" fmla="*/ 2147483647 h 1167"/>
                <a:gd name="T22" fmla="*/ 2147483647 w 1194"/>
                <a:gd name="T23" fmla="*/ 2147483647 h 1167"/>
                <a:gd name="T24" fmla="*/ 2147483647 w 1194"/>
                <a:gd name="T25" fmla="*/ 2147483647 h 1167"/>
                <a:gd name="T26" fmla="*/ 2147483647 w 1194"/>
                <a:gd name="T27" fmla="*/ 2147483647 h 1167"/>
                <a:gd name="T28" fmla="*/ 2147483647 w 1194"/>
                <a:gd name="T29" fmla="*/ 2147483647 h 1167"/>
                <a:gd name="T30" fmla="*/ 2147483647 w 1194"/>
                <a:gd name="T31" fmla="*/ 2147483647 h 1167"/>
                <a:gd name="T32" fmla="*/ 2147483647 w 1194"/>
                <a:gd name="T33" fmla="*/ 2147483647 h 1167"/>
                <a:gd name="T34" fmla="*/ 2147483647 w 1194"/>
                <a:gd name="T35" fmla="*/ 2147483647 h 1167"/>
                <a:gd name="T36" fmla="*/ 2147483647 w 1194"/>
                <a:gd name="T37" fmla="*/ 2147483647 h 1167"/>
                <a:gd name="T38" fmla="*/ 2147483647 w 1194"/>
                <a:gd name="T39" fmla="*/ 2147483647 h 1167"/>
                <a:gd name="T40" fmla="*/ 2147483647 w 1194"/>
                <a:gd name="T41" fmla="*/ 2147483647 h 1167"/>
                <a:gd name="T42" fmla="*/ 2147483647 w 1194"/>
                <a:gd name="T43" fmla="*/ 2147483647 h 1167"/>
                <a:gd name="T44" fmla="*/ 2147483647 w 1194"/>
                <a:gd name="T45" fmla="*/ 2147483647 h 1167"/>
                <a:gd name="T46" fmla="*/ 2147483647 w 1194"/>
                <a:gd name="T47" fmla="*/ 2147483647 h 1167"/>
                <a:gd name="T48" fmla="*/ 2147483647 w 1194"/>
                <a:gd name="T49" fmla="*/ 2147483647 h 1167"/>
                <a:gd name="T50" fmla="*/ 2147483647 w 1194"/>
                <a:gd name="T51" fmla="*/ 2147483647 h 1167"/>
                <a:gd name="T52" fmla="*/ 2147483647 w 1194"/>
                <a:gd name="T53" fmla="*/ 2147483647 h 1167"/>
                <a:gd name="T54" fmla="*/ 2147483647 w 1194"/>
                <a:gd name="T55" fmla="*/ 2147483647 h 1167"/>
                <a:gd name="T56" fmla="*/ 2147483647 w 1194"/>
                <a:gd name="T57" fmla="*/ 2147483647 h 1167"/>
                <a:gd name="T58" fmla="*/ 2147483647 w 1194"/>
                <a:gd name="T59" fmla="*/ 2147483647 h 1167"/>
                <a:gd name="T60" fmla="*/ 2147483647 w 1194"/>
                <a:gd name="T61" fmla="*/ 2147483647 h 1167"/>
                <a:gd name="T62" fmla="*/ 2147483647 w 1194"/>
                <a:gd name="T63" fmla="*/ 2147483647 h 1167"/>
                <a:gd name="T64" fmla="*/ 2147483647 w 1194"/>
                <a:gd name="T65" fmla="*/ 2147483647 h 1167"/>
                <a:gd name="T66" fmla="*/ 2147483647 w 1194"/>
                <a:gd name="T67" fmla="*/ 2147483647 h 1167"/>
                <a:gd name="T68" fmla="*/ 2147483647 w 1194"/>
                <a:gd name="T69" fmla="*/ 2147483647 h 1167"/>
                <a:gd name="T70" fmla="*/ 2147483647 w 1194"/>
                <a:gd name="T71" fmla="*/ 2147483647 h 1167"/>
                <a:gd name="T72" fmla="*/ 2147483647 w 1194"/>
                <a:gd name="T73" fmla="*/ 2147483647 h 1167"/>
                <a:gd name="T74" fmla="*/ 2147483647 w 1194"/>
                <a:gd name="T75" fmla="*/ 2147483647 h 1167"/>
                <a:gd name="T76" fmla="*/ 2147483647 w 1194"/>
                <a:gd name="T77" fmla="*/ 2147483647 h 1167"/>
                <a:gd name="T78" fmla="*/ 2147483647 w 1194"/>
                <a:gd name="T79" fmla="*/ 2147483647 h 1167"/>
                <a:gd name="T80" fmla="*/ 2147483647 w 1194"/>
                <a:gd name="T81" fmla="*/ 2147483647 h 1167"/>
                <a:gd name="T82" fmla="*/ 2147483647 w 1194"/>
                <a:gd name="T83" fmla="*/ 2147483647 h 1167"/>
                <a:gd name="T84" fmla="*/ 2147483647 w 1194"/>
                <a:gd name="T85" fmla="*/ 2147483647 h 1167"/>
                <a:gd name="T86" fmla="*/ 2147483647 w 1194"/>
                <a:gd name="T87" fmla="*/ 2147483647 h 1167"/>
                <a:gd name="T88" fmla="*/ 2147483647 w 1194"/>
                <a:gd name="T89" fmla="*/ 2147483647 h 1167"/>
                <a:gd name="T90" fmla="*/ 2147483647 w 1194"/>
                <a:gd name="T91" fmla="*/ 2147483647 h 1167"/>
                <a:gd name="T92" fmla="*/ 2147483647 w 1194"/>
                <a:gd name="T93" fmla="*/ 2147483647 h 1167"/>
                <a:gd name="T94" fmla="*/ 2147483647 w 1194"/>
                <a:gd name="T95" fmla="*/ 2147483647 h 1167"/>
                <a:gd name="T96" fmla="*/ 2147483647 w 1194"/>
                <a:gd name="T97" fmla="*/ 2147483647 h 1167"/>
                <a:gd name="T98" fmla="*/ 2147483647 w 1194"/>
                <a:gd name="T99" fmla="*/ 2147483647 h 1167"/>
                <a:gd name="T100" fmla="*/ 2147483647 w 1194"/>
                <a:gd name="T101" fmla="*/ 2147483647 h 1167"/>
                <a:gd name="T102" fmla="*/ 2147483647 w 1194"/>
                <a:gd name="T103" fmla="*/ 2147483647 h 1167"/>
                <a:gd name="T104" fmla="*/ 2147483647 w 1194"/>
                <a:gd name="T105" fmla="*/ 2147483647 h 1167"/>
                <a:gd name="T106" fmla="*/ 2147483647 w 1194"/>
                <a:gd name="T107" fmla="*/ 2147483647 h 1167"/>
                <a:gd name="T108" fmla="*/ 2147483647 w 1194"/>
                <a:gd name="T109" fmla="*/ 2147483647 h 1167"/>
                <a:gd name="T110" fmla="*/ 2147483647 w 1194"/>
                <a:gd name="T111" fmla="*/ 2147483647 h 11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94"/>
                <a:gd name="T169" fmla="*/ 0 h 1167"/>
                <a:gd name="T170" fmla="*/ 1194 w 1194"/>
                <a:gd name="T171" fmla="*/ 1167 h 11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94" h="1167">
                  <a:moveTo>
                    <a:pt x="615" y="964"/>
                  </a:moveTo>
                  <a:lnTo>
                    <a:pt x="606" y="951"/>
                  </a:lnTo>
                  <a:lnTo>
                    <a:pt x="593" y="934"/>
                  </a:lnTo>
                  <a:lnTo>
                    <a:pt x="574" y="913"/>
                  </a:lnTo>
                  <a:lnTo>
                    <a:pt x="570" y="906"/>
                  </a:lnTo>
                  <a:lnTo>
                    <a:pt x="561" y="881"/>
                  </a:lnTo>
                  <a:lnTo>
                    <a:pt x="563" y="880"/>
                  </a:lnTo>
                  <a:lnTo>
                    <a:pt x="539" y="836"/>
                  </a:lnTo>
                  <a:lnTo>
                    <a:pt x="534" y="816"/>
                  </a:lnTo>
                  <a:lnTo>
                    <a:pt x="524" y="806"/>
                  </a:lnTo>
                  <a:lnTo>
                    <a:pt x="521" y="798"/>
                  </a:lnTo>
                  <a:lnTo>
                    <a:pt x="502" y="783"/>
                  </a:lnTo>
                  <a:lnTo>
                    <a:pt x="498" y="773"/>
                  </a:lnTo>
                  <a:lnTo>
                    <a:pt x="491" y="772"/>
                  </a:lnTo>
                  <a:lnTo>
                    <a:pt x="488" y="768"/>
                  </a:lnTo>
                  <a:lnTo>
                    <a:pt x="481" y="766"/>
                  </a:lnTo>
                  <a:lnTo>
                    <a:pt x="479" y="755"/>
                  </a:lnTo>
                  <a:lnTo>
                    <a:pt x="475" y="755"/>
                  </a:lnTo>
                  <a:lnTo>
                    <a:pt x="464" y="740"/>
                  </a:lnTo>
                  <a:lnTo>
                    <a:pt x="455" y="740"/>
                  </a:lnTo>
                  <a:lnTo>
                    <a:pt x="455" y="737"/>
                  </a:lnTo>
                  <a:lnTo>
                    <a:pt x="434" y="737"/>
                  </a:lnTo>
                  <a:lnTo>
                    <a:pt x="413" y="732"/>
                  </a:lnTo>
                  <a:lnTo>
                    <a:pt x="412" y="734"/>
                  </a:lnTo>
                  <a:lnTo>
                    <a:pt x="407" y="733"/>
                  </a:lnTo>
                  <a:lnTo>
                    <a:pt x="407" y="736"/>
                  </a:lnTo>
                  <a:lnTo>
                    <a:pt x="381" y="723"/>
                  </a:lnTo>
                  <a:lnTo>
                    <a:pt x="362" y="737"/>
                  </a:lnTo>
                  <a:lnTo>
                    <a:pt x="355" y="737"/>
                  </a:lnTo>
                  <a:lnTo>
                    <a:pt x="339" y="752"/>
                  </a:lnTo>
                  <a:lnTo>
                    <a:pt x="325" y="790"/>
                  </a:lnTo>
                  <a:lnTo>
                    <a:pt x="305" y="809"/>
                  </a:lnTo>
                  <a:lnTo>
                    <a:pt x="299" y="819"/>
                  </a:lnTo>
                  <a:lnTo>
                    <a:pt x="278" y="812"/>
                  </a:lnTo>
                  <a:lnTo>
                    <a:pt x="266" y="799"/>
                  </a:lnTo>
                  <a:lnTo>
                    <a:pt x="245" y="788"/>
                  </a:lnTo>
                  <a:lnTo>
                    <a:pt x="241" y="784"/>
                  </a:lnTo>
                  <a:lnTo>
                    <a:pt x="221" y="777"/>
                  </a:lnTo>
                  <a:lnTo>
                    <a:pt x="212" y="770"/>
                  </a:lnTo>
                  <a:lnTo>
                    <a:pt x="199" y="755"/>
                  </a:lnTo>
                  <a:lnTo>
                    <a:pt x="177" y="740"/>
                  </a:lnTo>
                  <a:lnTo>
                    <a:pt x="163" y="698"/>
                  </a:lnTo>
                  <a:lnTo>
                    <a:pt x="162" y="671"/>
                  </a:lnTo>
                  <a:lnTo>
                    <a:pt x="148" y="640"/>
                  </a:lnTo>
                  <a:lnTo>
                    <a:pt x="140" y="629"/>
                  </a:lnTo>
                  <a:lnTo>
                    <a:pt x="138" y="623"/>
                  </a:lnTo>
                  <a:lnTo>
                    <a:pt x="106" y="603"/>
                  </a:lnTo>
                  <a:lnTo>
                    <a:pt x="86" y="573"/>
                  </a:lnTo>
                  <a:lnTo>
                    <a:pt x="73" y="565"/>
                  </a:lnTo>
                  <a:lnTo>
                    <a:pt x="54" y="539"/>
                  </a:lnTo>
                  <a:lnTo>
                    <a:pt x="43" y="533"/>
                  </a:lnTo>
                  <a:lnTo>
                    <a:pt x="33" y="525"/>
                  </a:lnTo>
                  <a:lnTo>
                    <a:pt x="19" y="496"/>
                  </a:lnTo>
                  <a:lnTo>
                    <a:pt x="11" y="496"/>
                  </a:lnTo>
                  <a:lnTo>
                    <a:pt x="9" y="492"/>
                  </a:lnTo>
                  <a:lnTo>
                    <a:pt x="0" y="479"/>
                  </a:lnTo>
                  <a:lnTo>
                    <a:pt x="2" y="476"/>
                  </a:lnTo>
                  <a:lnTo>
                    <a:pt x="0" y="470"/>
                  </a:lnTo>
                  <a:lnTo>
                    <a:pt x="2" y="468"/>
                  </a:lnTo>
                  <a:lnTo>
                    <a:pt x="24" y="470"/>
                  </a:lnTo>
                  <a:lnTo>
                    <a:pt x="36" y="470"/>
                  </a:lnTo>
                  <a:lnTo>
                    <a:pt x="47" y="471"/>
                  </a:lnTo>
                  <a:lnTo>
                    <a:pt x="59" y="472"/>
                  </a:lnTo>
                  <a:lnTo>
                    <a:pt x="115" y="478"/>
                  </a:lnTo>
                  <a:lnTo>
                    <a:pt x="140" y="479"/>
                  </a:lnTo>
                  <a:lnTo>
                    <a:pt x="156" y="479"/>
                  </a:lnTo>
                  <a:lnTo>
                    <a:pt x="163" y="479"/>
                  </a:lnTo>
                  <a:lnTo>
                    <a:pt x="206" y="483"/>
                  </a:lnTo>
                  <a:lnTo>
                    <a:pt x="216" y="483"/>
                  </a:lnTo>
                  <a:lnTo>
                    <a:pt x="238" y="485"/>
                  </a:lnTo>
                  <a:lnTo>
                    <a:pt x="241" y="485"/>
                  </a:lnTo>
                  <a:lnTo>
                    <a:pt x="262" y="486"/>
                  </a:lnTo>
                  <a:lnTo>
                    <a:pt x="263" y="486"/>
                  </a:lnTo>
                  <a:lnTo>
                    <a:pt x="264" y="486"/>
                  </a:lnTo>
                  <a:lnTo>
                    <a:pt x="274" y="486"/>
                  </a:lnTo>
                  <a:lnTo>
                    <a:pt x="298" y="489"/>
                  </a:lnTo>
                  <a:lnTo>
                    <a:pt x="301" y="489"/>
                  </a:lnTo>
                  <a:lnTo>
                    <a:pt x="319" y="489"/>
                  </a:lnTo>
                  <a:lnTo>
                    <a:pt x="324" y="489"/>
                  </a:lnTo>
                  <a:lnTo>
                    <a:pt x="324" y="479"/>
                  </a:lnTo>
                  <a:lnTo>
                    <a:pt x="325" y="463"/>
                  </a:lnTo>
                  <a:lnTo>
                    <a:pt x="327" y="438"/>
                  </a:lnTo>
                  <a:lnTo>
                    <a:pt x="327" y="432"/>
                  </a:lnTo>
                  <a:lnTo>
                    <a:pt x="328" y="421"/>
                  </a:lnTo>
                  <a:lnTo>
                    <a:pt x="328" y="400"/>
                  </a:lnTo>
                  <a:lnTo>
                    <a:pt x="330" y="385"/>
                  </a:lnTo>
                  <a:lnTo>
                    <a:pt x="331" y="367"/>
                  </a:lnTo>
                  <a:lnTo>
                    <a:pt x="332" y="339"/>
                  </a:lnTo>
                  <a:lnTo>
                    <a:pt x="332" y="338"/>
                  </a:lnTo>
                  <a:lnTo>
                    <a:pt x="334" y="325"/>
                  </a:lnTo>
                  <a:lnTo>
                    <a:pt x="334" y="323"/>
                  </a:lnTo>
                  <a:lnTo>
                    <a:pt x="334" y="318"/>
                  </a:lnTo>
                  <a:lnTo>
                    <a:pt x="335" y="307"/>
                  </a:lnTo>
                  <a:lnTo>
                    <a:pt x="335" y="303"/>
                  </a:lnTo>
                  <a:lnTo>
                    <a:pt x="335" y="291"/>
                  </a:lnTo>
                  <a:lnTo>
                    <a:pt x="337" y="271"/>
                  </a:lnTo>
                  <a:lnTo>
                    <a:pt x="338" y="245"/>
                  </a:lnTo>
                  <a:lnTo>
                    <a:pt x="338" y="238"/>
                  </a:lnTo>
                  <a:lnTo>
                    <a:pt x="339" y="225"/>
                  </a:lnTo>
                  <a:lnTo>
                    <a:pt x="341" y="217"/>
                  </a:lnTo>
                  <a:lnTo>
                    <a:pt x="341" y="191"/>
                  </a:lnTo>
                  <a:lnTo>
                    <a:pt x="342" y="177"/>
                  </a:lnTo>
                  <a:lnTo>
                    <a:pt x="342" y="167"/>
                  </a:lnTo>
                  <a:lnTo>
                    <a:pt x="344" y="162"/>
                  </a:lnTo>
                  <a:lnTo>
                    <a:pt x="344" y="148"/>
                  </a:lnTo>
                  <a:lnTo>
                    <a:pt x="344" y="142"/>
                  </a:lnTo>
                  <a:lnTo>
                    <a:pt x="345" y="133"/>
                  </a:lnTo>
                  <a:lnTo>
                    <a:pt x="345" y="127"/>
                  </a:lnTo>
                  <a:lnTo>
                    <a:pt x="346" y="94"/>
                  </a:lnTo>
                  <a:lnTo>
                    <a:pt x="346" y="81"/>
                  </a:lnTo>
                  <a:lnTo>
                    <a:pt x="348" y="80"/>
                  </a:lnTo>
                  <a:lnTo>
                    <a:pt x="348" y="77"/>
                  </a:lnTo>
                  <a:lnTo>
                    <a:pt x="349" y="47"/>
                  </a:lnTo>
                  <a:lnTo>
                    <a:pt x="350" y="0"/>
                  </a:lnTo>
                  <a:lnTo>
                    <a:pt x="355" y="0"/>
                  </a:lnTo>
                  <a:lnTo>
                    <a:pt x="388" y="0"/>
                  </a:lnTo>
                  <a:lnTo>
                    <a:pt x="407" y="1"/>
                  </a:lnTo>
                  <a:lnTo>
                    <a:pt x="427" y="1"/>
                  </a:lnTo>
                  <a:lnTo>
                    <a:pt x="430" y="2"/>
                  </a:lnTo>
                  <a:lnTo>
                    <a:pt x="431" y="2"/>
                  </a:lnTo>
                  <a:lnTo>
                    <a:pt x="438" y="2"/>
                  </a:lnTo>
                  <a:lnTo>
                    <a:pt x="449" y="2"/>
                  </a:lnTo>
                  <a:lnTo>
                    <a:pt x="453" y="4"/>
                  </a:lnTo>
                  <a:lnTo>
                    <a:pt x="473" y="4"/>
                  </a:lnTo>
                  <a:lnTo>
                    <a:pt x="493" y="4"/>
                  </a:lnTo>
                  <a:lnTo>
                    <a:pt x="504" y="5"/>
                  </a:lnTo>
                  <a:lnTo>
                    <a:pt x="520" y="5"/>
                  </a:lnTo>
                  <a:lnTo>
                    <a:pt x="527" y="6"/>
                  </a:lnTo>
                  <a:lnTo>
                    <a:pt x="531" y="6"/>
                  </a:lnTo>
                  <a:lnTo>
                    <a:pt x="536" y="6"/>
                  </a:lnTo>
                  <a:lnTo>
                    <a:pt x="559" y="6"/>
                  </a:lnTo>
                  <a:lnTo>
                    <a:pt x="565" y="6"/>
                  </a:lnTo>
                  <a:lnTo>
                    <a:pt x="579" y="6"/>
                  </a:lnTo>
                  <a:lnTo>
                    <a:pt x="581" y="6"/>
                  </a:lnTo>
                  <a:lnTo>
                    <a:pt x="613" y="8"/>
                  </a:lnTo>
                  <a:lnTo>
                    <a:pt x="613" y="22"/>
                  </a:lnTo>
                  <a:lnTo>
                    <a:pt x="611" y="56"/>
                  </a:lnTo>
                  <a:lnTo>
                    <a:pt x="611" y="62"/>
                  </a:lnTo>
                  <a:lnTo>
                    <a:pt x="611" y="72"/>
                  </a:lnTo>
                  <a:lnTo>
                    <a:pt x="611" y="74"/>
                  </a:lnTo>
                  <a:lnTo>
                    <a:pt x="610" y="81"/>
                  </a:lnTo>
                  <a:lnTo>
                    <a:pt x="610" y="90"/>
                  </a:lnTo>
                  <a:lnTo>
                    <a:pt x="610" y="103"/>
                  </a:lnTo>
                  <a:lnTo>
                    <a:pt x="610" y="117"/>
                  </a:lnTo>
                  <a:lnTo>
                    <a:pt x="610" y="120"/>
                  </a:lnTo>
                  <a:lnTo>
                    <a:pt x="610" y="126"/>
                  </a:lnTo>
                  <a:lnTo>
                    <a:pt x="610" y="140"/>
                  </a:lnTo>
                  <a:lnTo>
                    <a:pt x="610" y="144"/>
                  </a:lnTo>
                  <a:lnTo>
                    <a:pt x="610" y="152"/>
                  </a:lnTo>
                  <a:lnTo>
                    <a:pt x="610" y="158"/>
                  </a:lnTo>
                  <a:lnTo>
                    <a:pt x="608" y="169"/>
                  </a:lnTo>
                  <a:lnTo>
                    <a:pt x="608" y="185"/>
                  </a:lnTo>
                  <a:lnTo>
                    <a:pt x="608" y="192"/>
                  </a:lnTo>
                  <a:lnTo>
                    <a:pt x="608" y="199"/>
                  </a:lnTo>
                  <a:lnTo>
                    <a:pt x="607" y="220"/>
                  </a:lnTo>
                  <a:lnTo>
                    <a:pt x="611" y="219"/>
                  </a:lnTo>
                  <a:lnTo>
                    <a:pt x="622" y="225"/>
                  </a:lnTo>
                  <a:lnTo>
                    <a:pt x="629" y="235"/>
                  </a:lnTo>
                  <a:lnTo>
                    <a:pt x="651" y="238"/>
                  </a:lnTo>
                  <a:lnTo>
                    <a:pt x="654" y="238"/>
                  </a:lnTo>
                  <a:lnTo>
                    <a:pt x="674" y="242"/>
                  </a:lnTo>
                  <a:lnTo>
                    <a:pt x="676" y="245"/>
                  </a:lnTo>
                  <a:lnTo>
                    <a:pt x="678" y="257"/>
                  </a:lnTo>
                  <a:lnTo>
                    <a:pt x="685" y="262"/>
                  </a:lnTo>
                  <a:lnTo>
                    <a:pt x="690" y="260"/>
                  </a:lnTo>
                  <a:lnTo>
                    <a:pt x="700" y="262"/>
                  </a:lnTo>
                  <a:lnTo>
                    <a:pt x="718" y="268"/>
                  </a:lnTo>
                  <a:lnTo>
                    <a:pt x="729" y="266"/>
                  </a:lnTo>
                  <a:lnTo>
                    <a:pt x="729" y="267"/>
                  </a:lnTo>
                  <a:lnTo>
                    <a:pt x="735" y="268"/>
                  </a:lnTo>
                  <a:lnTo>
                    <a:pt x="740" y="274"/>
                  </a:lnTo>
                  <a:lnTo>
                    <a:pt x="746" y="275"/>
                  </a:lnTo>
                  <a:lnTo>
                    <a:pt x="762" y="268"/>
                  </a:lnTo>
                  <a:lnTo>
                    <a:pt x="768" y="270"/>
                  </a:lnTo>
                  <a:lnTo>
                    <a:pt x="772" y="268"/>
                  </a:lnTo>
                  <a:lnTo>
                    <a:pt x="776" y="267"/>
                  </a:lnTo>
                  <a:lnTo>
                    <a:pt x="778" y="284"/>
                  </a:lnTo>
                  <a:lnTo>
                    <a:pt x="786" y="284"/>
                  </a:lnTo>
                  <a:lnTo>
                    <a:pt x="786" y="295"/>
                  </a:lnTo>
                  <a:lnTo>
                    <a:pt x="796" y="299"/>
                  </a:lnTo>
                  <a:lnTo>
                    <a:pt x="818" y="285"/>
                  </a:lnTo>
                  <a:lnTo>
                    <a:pt x="822" y="293"/>
                  </a:lnTo>
                  <a:lnTo>
                    <a:pt x="826" y="292"/>
                  </a:lnTo>
                  <a:lnTo>
                    <a:pt x="829" y="292"/>
                  </a:lnTo>
                  <a:lnTo>
                    <a:pt x="839" y="302"/>
                  </a:lnTo>
                  <a:lnTo>
                    <a:pt x="857" y="296"/>
                  </a:lnTo>
                  <a:lnTo>
                    <a:pt x="855" y="309"/>
                  </a:lnTo>
                  <a:lnTo>
                    <a:pt x="862" y="313"/>
                  </a:lnTo>
                  <a:lnTo>
                    <a:pt x="878" y="288"/>
                  </a:lnTo>
                  <a:lnTo>
                    <a:pt x="879" y="288"/>
                  </a:lnTo>
                  <a:lnTo>
                    <a:pt x="896" y="302"/>
                  </a:lnTo>
                  <a:lnTo>
                    <a:pt x="908" y="293"/>
                  </a:lnTo>
                  <a:lnTo>
                    <a:pt x="910" y="293"/>
                  </a:lnTo>
                  <a:lnTo>
                    <a:pt x="908" y="296"/>
                  </a:lnTo>
                  <a:lnTo>
                    <a:pt x="918" y="307"/>
                  </a:lnTo>
                  <a:lnTo>
                    <a:pt x="925" y="307"/>
                  </a:lnTo>
                  <a:lnTo>
                    <a:pt x="928" y="311"/>
                  </a:lnTo>
                  <a:lnTo>
                    <a:pt x="939" y="307"/>
                  </a:lnTo>
                  <a:lnTo>
                    <a:pt x="961" y="295"/>
                  </a:lnTo>
                  <a:lnTo>
                    <a:pt x="975" y="298"/>
                  </a:lnTo>
                  <a:lnTo>
                    <a:pt x="983" y="295"/>
                  </a:lnTo>
                  <a:lnTo>
                    <a:pt x="984" y="292"/>
                  </a:lnTo>
                  <a:lnTo>
                    <a:pt x="997" y="289"/>
                  </a:lnTo>
                  <a:lnTo>
                    <a:pt x="997" y="286"/>
                  </a:lnTo>
                  <a:lnTo>
                    <a:pt x="1000" y="288"/>
                  </a:lnTo>
                  <a:lnTo>
                    <a:pt x="1002" y="292"/>
                  </a:lnTo>
                  <a:lnTo>
                    <a:pt x="1001" y="292"/>
                  </a:lnTo>
                  <a:lnTo>
                    <a:pt x="1023" y="292"/>
                  </a:lnTo>
                  <a:lnTo>
                    <a:pt x="1026" y="292"/>
                  </a:lnTo>
                  <a:lnTo>
                    <a:pt x="1027" y="286"/>
                  </a:lnTo>
                  <a:lnTo>
                    <a:pt x="1037" y="285"/>
                  </a:lnTo>
                  <a:lnTo>
                    <a:pt x="1040" y="286"/>
                  </a:lnTo>
                  <a:lnTo>
                    <a:pt x="1040" y="289"/>
                  </a:lnTo>
                  <a:lnTo>
                    <a:pt x="1051" y="293"/>
                  </a:lnTo>
                  <a:lnTo>
                    <a:pt x="1062" y="306"/>
                  </a:lnTo>
                  <a:lnTo>
                    <a:pt x="1066" y="307"/>
                  </a:lnTo>
                  <a:lnTo>
                    <a:pt x="1066" y="305"/>
                  </a:lnTo>
                  <a:lnTo>
                    <a:pt x="1073" y="306"/>
                  </a:lnTo>
                  <a:lnTo>
                    <a:pt x="1073" y="309"/>
                  </a:lnTo>
                  <a:lnTo>
                    <a:pt x="1075" y="309"/>
                  </a:lnTo>
                  <a:lnTo>
                    <a:pt x="1073" y="310"/>
                  </a:lnTo>
                  <a:lnTo>
                    <a:pt x="1084" y="313"/>
                  </a:lnTo>
                  <a:lnTo>
                    <a:pt x="1094" y="320"/>
                  </a:lnTo>
                  <a:lnTo>
                    <a:pt x="1097" y="317"/>
                  </a:lnTo>
                  <a:lnTo>
                    <a:pt x="1106" y="327"/>
                  </a:lnTo>
                  <a:lnTo>
                    <a:pt x="1118" y="321"/>
                  </a:lnTo>
                  <a:lnTo>
                    <a:pt x="1137" y="325"/>
                  </a:lnTo>
                  <a:lnTo>
                    <a:pt x="1137" y="328"/>
                  </a:lnTo>
                  <a:lnTo>
                    <a:pt x="1137" y="345"/>
                  </a:lnTo>
                  <a:lnTo>
                    <a:pt x="1137" y="356"/>
                  </a:lnTo>
                  <a:lnTo>
                    <a:pt x="1138" y="357"/>
                  </a:lnTo>
                  <a:lnTo>
                    <a:pt x="1138" y="371"/>
                  </a:lnTo>
                  <a:lnTo>
                    <a:pt x="1140" y="382"/>
                  </a:lnTo>
                  <a:lnTo>
                    <a:pt x="1140" y="385"/>
                  </a:lnTo>
                  <a:lnTo>
                    <a:pt x="1140" y="397"/>
                  </a:lnTo>
                  <a:lnTo>
                    <a:pt x="1140" y="413"/>
                  </a:lnTo>
                  <a:lnTo>
                    <a:pt x="1140" y="414"/>
                  </a:lnTo>
                  <a:lnTo>
                    <a:pt x="1140" y="418"/>
                  </a:lnTo>
                  <a:lnTo>
                    <a:pt x="1141" y="425"/>
                  </a:lnTo>
                  <a:lnTo>
                    <a:pt x="1141" y="439"/>
                  </a:lnTo>
                  <a:lnTo>
                    <a:pt x="1143" y="451"/>
                  </a:lnTo>
                  <a:lnTo>
                    <a:pt x="1143" y="453"/>
                  </a:lnTo>
                  <a:lnTo>
                    <a:pt x="1143" y="467"/>
                  </a:lnTo>
                  <a:lnTo>
                    <a:pt x="1143" y="472"/>
                  </a:lnTo>
                  <a:lnTo>
                    <a:pt x="1144" y="493"/>
                  </a:lnTo>
                  <a:lnTo>
                    <a:pt x="1145" y="496"/>
                  </a:lnTo>
                  <a:lnTo>
                    <a:pt x="1147" y="496"/>
                  </a:lnTo>
                  <a:lnTo>
                    <a:pt x="1147" y="499"/>
                  </a:lnTo>
                  <a:lnTo>
                    <a:pt x="1159" y="510"/>
                  </a:lnTo>
                  <a:lnTo>
                    <a:pt x="1163" y="521"/>
                  </a:lnTo>
                  <a:lnTo>
                    <a:pt x="1163" y="539"/>
                  </a:lnTo>
                  <a:lnTo>
                    <a:pt x="1174" y="547"/>
                  </a:lnTo>
                  <a:lnTo>
                    <a:pt x="1173" y="549"/>
                  </a:lnTo>
                  <a:lnTo>
                    <a:pt x="1187" y="582"/>
                  </a:lnTo>
                  <a:lnTo>
                    <a:pt x="1193" y="582"/>
                  </a:lnTo>
                  <a:lnTo>
                    <a:pt x="1190" y="601"/>
                  </a:lnTo>
                  <a:lnTo>
                    <a:pt x="1193" y="615"/>
                  </a:lnTo>
                  <a:lnTo>
                    <a:pt x="1188" y="629"/>
                  </a:lnTo>
                  <a:lnTo>
                    <a:pt x="1180" y="657"/>
                  </a:lnTo>
                  <a:lnTo>
                    <a:pt x="1177" y="666"/>
                  </a:lnTo>
                  <a:lnTo>
                    <a:pt x="1177" y="668"/>
                  </a:lnTo>
                  <a:lnTo>
                    <a:pt x="1177" y="676"/>
                  </a:lnTo>
                  <a:lnTo>
                    <a:pt x="1183" y="684"/>
                  </a:lnTo>
                  <a:lnTo>
                    <a:pt x="1183" y="697"/>
                  </a:lnTo>
                  <a:lnTo>
                    <a:pt x="1181" y="705"/>
                  </a:lnTo>
                  <a:lnTo>
                    <a:pt x="1180" y="707"/>
                  </a:lnTo>
                  <a:lnTo>
                    <a:pt x="1177" y="711"/>
                  </a:lnTo>
                  <a:lnTo>
                    <a:pt x="1170" y="726"/>
                  </a:lnTo>
                  <a:lnTo>
                    <a:pt x="1166" y="727"/>
                  </a:lnTo>
                  <a:lnTo>
                    <a:pt x="1169" y="740"/>
                  </a:lnTo>
                  <a:lnTo>
                    <a:pt x="1173" y="750"/>
                  </a:lnTo>
                  <a:lnTo>
                    <a:pt x="1169" y="747"/>
                  </a:lnTo>
                  <a:lnTo>
                    <a:pt x="1154" y="747"/>
                  </a:lnTo>
                  <a:lnTo>
                    <a:pt x="1125" y="761"/>
                  </a:lnTo>
                  <a:lnTo>
                    <a:pt x="1123" y="761"/>
                  </a:lnTo>
                  <a:lnTo>
                    <a:pt x="1090" y="784"/>
                  </a:lnTo>
                  <a:lnTo>
                    <a:pt x="1084" y="783"/>
                  </a:lnTo>
                  <a:lnTo>
                    <a:pt x="1102" y="768"/>
                  </a:lnTo>
                  <a:lnTo>
                    <a:pt x="1111" y="765"/>
                  </a:lnTo>
                  <a:lnTo>
                    <a:pt x="1111" y="763"/>
                  </a:lnTo>
                  <a:lnTo>
                    <a:pt x="1100" y="762"/>
                  </a:lnTo>
                  <a:lnTo>
                    <a:pt x="1087" y="766"/>
                  </a:lnTo>
                  <a:lnTo>
                    <a:pt x="1087" y="738"/>
                  </a:lnTo>
                  <a:lnTo>
                    <a:pt x="1080" y="741"/>
                  </a:lnTo>
                  <a:lnTo>
                    <a:pt x="1076" y="751"/>
                  </a:lnTo>
                  <a:lnTo>
                    <a:pt x="1070" y="750"/>
                  </a:lnTo>
                  <a:lnTo>
                    <a:pt x="1068" y="750"/>
                  </a:lnTo>
                  <a:lnTo>
                    <a:pt x="1066" y="750"/>
                  </a:lnTo>
                  <a:lnTo>
                    <a:pt x="1063" y="755"/>
                  </a:lnTo>
                  <a:lnTo>
                    <a:pt x="1065" y="761"/>
                  </a:lnTo>
                  <a:lnTo>
                    <a:pt x="1063" y="763"/>
                  </a:lnTo>
                  <a:lnTo>
                    <a:pt x="1065" y="766"/>
                  </a:lnTo>
                  <a:lnTo>
                    <a:pt x="1073" y="769"/>
                  </a:lnTo>
                  <a:lnTo>
                    <a:pt x="1077" y="781"/>
                  </a:lnTo>
                  <a:lnTo>
                    <a:pt x="1090" y="787"/>
                  </a:lnTo>
                  <a:lnTo>
                    <a:pt x="1054" y="816"/>
                  </a:lnTo>
                  <a:lnTo>
                    <a:pt x="1030" y="838"/>
                  </a:lnTo>
                  <a:lnTo>
                    <a:pt x="1020" y="844"/>
                  </a:lnTo>
                  <a:lnTo>
                    <a:pt x="1019" y="844"/>
                  </a:lnTo>
                  <a:lnTo>
                    <a:pt x="982" y="866"/>
                  </a:lnTo>
                  <a:lnTo>
                    <a:pt x="950" y="884"/>
                  </a:lnTo>
                  <a:lnTo>
                    <a:pt x="937" y="894"/>
                  </a:lnTo>
                  <a:lnTo>
                    <a:pt x="926" y="903"/>
                  </a:lnTo>
                  <a:lnTo>
                    <a:pt x="915" y="910"/>
                  </a:lnTo>
                  <a:lnTo>
                    <a:pt x="893" y="930"/>
                  </a:lnTo>
                  <a:lnTo>
                    <a:pt x="876" y="951"/>
                  </a:lnTo>
                  <a:lnTo>
                    <a:pt x="875" y="953"/>
                  </a:lnTo>
                  <a:lnTo>
                    <a:pt x="876" y="953"/>
                  </a:lnTo>
                  <a:lnTo>
                    <a:pt x="867" y="964"/>
                  </a:lnTo>
                  <a:lnTo>
                    <a:pt x="858" y="981"/>
                  </a:lnTo>
                  <a:lnTo>
                    <a:pt x="846" y="1014"/>
                  </a:lnTo>
                  <a:lnTo>
                    <a:pt x="846" y="1017"/>
                  </a:lnTo>
                  <a:lnTo>
                    <a:pt x="844" y="1043"/>
                  </a:lnTo>
                  <a:lnTo>
                    <a:pt x="853" y="1088"/>
                  </a:lnTo>
                  <a:lnTo>
                    <a:pt x="860" y="1107"/>
                  </a:lnTo>
                  <a:lnTo>
                    <a:pt x="867" y="1152"/>
                  </a:lnTo>
                  <a:lnTo>
                    <a:pt x="846" y="1166"/>
                  </a:lnTo>
                  <a:lnTo>
                    <a:pt x="833" y="1164"/>
                  </a:lnTo>
                  <a:lnTo>
                    <a:pt x="821" y="1152"/>
                  </a:lnTo>
                  <a:lnTo>
                    <a:pt x="797" y="1145"/>
                  </a:lnTo>
                  <a:lnTo>
                    <a:pt x="760" y="1145"/>
                  </a:lnTo>
                  <a:lnTo>
                    <a:pt x="757" y="1139"/>
                  </a:lnTo>
                  <a:lnTo>
                    <a:pt x="753" y="1139"/>
                  </a:lnTo>
                  <a:lnTo>
                    <a:pt x="726" y="1124"/>
                  </a:lnTo>
                  <a:lnTo>
                    <a:pt x="718" y="1125"/>
                  </a:lnTo>
                  <a:lnTo>
                    <a:pt x="711" y="1120"/>
                  </a:lnTo>
                  <a:lnTo>
                    <a:pt x="711" y="1116"/>
                  </a:lnTo>
                  <a:lnTo>
                    <a:pt x="688" y="1109"/>
                  </a:lnTo>
                  <a:lnTo>
                    <a:pt x="671" y="1091"/>
                  </a:lnTo>
                  <a:lnTo>
                    <a:pt x="663" y="1062"/>
                  </a:lnTo>
                  <a:lnTo>
                    <a:pt x="649" y="1043"/>
                  </a:lnTo>
                  <a:lnTo>
                    <a:pt x="645" y="1014"/>
                  </a:lnTo>
                  <a:lnTo>
                    <a:pt x="640" y="989"/>
                  </a:lnTo>
                  <a:lnTo>
                    <a:pt x="629" y="974"/>
                  </a:lnTo>
                  <a:lnTo>
                    <a:pt x="617" y="967"/>
                  </a:lnTo>
                  <a:lnTo>
                    <a:pt x="615" y="964"/>
                  </a:lnTo>
                </a:path>
              </a:pathLst>
            </a:custGeom>
            <a:noFill/>
            <a:ln w="6350">
              <a:solidFill>
                <a:schemeClr val="tx1"/>
              </a:solidFill>
              <a:round/>
              <a:headEnd/>
              <a:tailEnd/>
            </a:ln>
          </p:spPr>
          <p:txBody>
            <a:bodyPr/>
            <a:lstStyle/>
            <a:p>
              <a:endParaRPr lang="en-US"/>
            </a:p>
          </p:txBody>
        </p:sp>
        <p:sp>
          <p:nvSpPr>
            <p:cNvPr id="88109" name="Freeform 257"/>
            <p:cNvSpPr>
              <a:spLocks/>
            </p:cNvSpPr>
            <p:nvPr/>
          </p:nvSpPr>
          <p:spPr bwMode="auto">
            <a:xfrm>
              <a:off x="2097088" y="3863975"/>
              <a:ext cx="785812" cy="842963"/>
            </a:xfrm>
            <a:custGeom>
              <a:avLst/>
              <a:gdLst>
                <a:gd name="T0" fmla="*/ 2147483647 w 570"/>
                <a:gd name="T1" fmla="*/ 2147483647 h 673"/>
                <a:gd name="T2" fmla="*/ 2147483647 w 570"/>
                <a:gd name="T3" fmla="*/ 2147483647 h 673"/>
                <a:gd name="T4" fmla="*/ 2147483647 w 570"/>
                <a:gd name="T5" fmla="*/ 2147483647 h 673"/>
                <a:gd name="T6" fmla="*/ 2147483647 w 570"/>
                <a:gd name="T7" fmla="*/ 2147483647 h 673"/>
                <a:gd name="T8" fmla="*/ 2147483647 w 570"/>
                <a:gd name="T9" fmla="*/ 2147483647 h 673"/>
                <a:gd name="T10" fmla="*/ 2147483647 w 570"/>
                <a:gd name="T11" fmla="*/ 2147483647 h 673"/>
                <a:gd name="T12" fmla="*/ 2147483647 w 570"/>
                <a:gd name="T13" fmla="*/ 2147483647 h 673"/>
                <a:gd name="T14" fmla="*/ 2147483647 w 570"/>
                <a:gd name="T15" fmla="*/ 2147483647 h 673"/>
                <a:gd name="T16" fmla="*/ 2147483647 w 570"/>
                <a:gd name="T17" fmla="*/ 2147483647 h 673"/>
                <a:gd name="T18" fmla="*/ 2147483647 w 570"/>
                <a:gd name="T19" fmla="*/ 2147483647 h 673"/>
                <a:gd name="T20" fmla="*/ 2147483647 w 570"/>
                <a:gd name="T21" fmla="*/ 2147483647 h 673"/>
                <a:gd name="T22" fmla="*/ 2147483647 w 570"/>
                <a:gd name="T23" fmla="*/ 2147483647 h 673"/>
                <a:gd name="T24" fmla="*/ 2147483647 w 570"/>
                <a:gd name="T25" fmla="*/ 2147483647 h 673"/>
                <a:gd name="T26" fmla="*/ 2147483647 w 570"/>
                <a:gd name="T27" fmla="*/ 2147483647 h 673"/>
                <a:gd name="T28" fmla="*/ 2147483647 w 570"/>
                <a:gd name="T29" fmla="*/ 2147483647 h 673"/>
                <a:gd name="T30" fmla="*/ 2147483647 w 570"/>
                <a:gd name="T31" fmla="*/ 2147483647 h 673"/>
                <a:gd name="T32" fmla="*/ 2147483647 w 570"/>
                <a:gd name="T33" fmla="*/ 2147483647 h 673"/>
                <a:gd name="T34" fmla="*/ 2147483647 w 570"/>
                <a:gd name="T35" fmla="*/ 2147483647 h 673"/>
                <a:gd name="T36" fmla="*/ 2147483647 w 570"/>
                <a:gd name="T37" fmla="*/ 2147483647 h 673"/>
                <a:gd name="T38" fmla="*/ 2147483647 w 570"/>
                <a:gd name="T39" fmla="*/ 2147483647 h 673"/>
                <a:gd name="T40" fmla="*/ 2147483647 w 570"/>
                <a:gd name="T41" fmla="*/ 2147483647 h 673"/>
                <a:gd name="T42" fmla="*/ 2147483647 w 570"/>
                <a:gd name="T43" fmla="*/ 2147483647 h 673"/>
                <a:gd name="T44" fmla="*/ 2147483647 w 570"/>
                <a:gd name="T45" fmla="*/ 2147483647 h 673"/>
                <a:gd name="T46" fmla="*/ 2147483647 w 570"/>
                <a:gd name="T47" fmla="*/ 2147483647 h 673"/>
                <a:gd name="T48" fmla="*/ 2147483647 w 570"/>
                <a:gd name="T49" fmla="*/ 2147483647 h 673"/>
                <a:gd name="T50" fmla="*/ 2147483647 w 570"/>
                <a:gd name="T51" fmla="*/ 2147483647 h 673"/>
                <a:gd name="T52" fmla="*/ 2147483647 w 570"/>
                <a:gd name="T53" fmla="*/ 2147483647 h 673"/>
                <a:gd name="T54" fmla="*/ 2147483647 w 570"/>
                <a:gd name="T55" fmla="*/ 2147483647 h 673"/>
                <a:gd name="T56" fmla="*/ 2147483647 w 570"/>
                <a:gd name="T57" fmla="*/ 2147483647 h 673"/>
                <a:gd name="T58" fmla="*/ 2147483647 w 570"/>
                <a:gd name="T59" fmla="*/ 2147483647 h 673"/>
                <a:gd name="T60" fmla="*/ 2147483647 w 570"/>
                <a:gd name="T61" fmla="*/ 2147483647 h 673"/>
                <a:gd name="T62" fmla="*/ 2147483647 w 570"/>
                <a:gd name="T63" fmla="*/ 2147483647 h 673"/>
                <a:gd name="T64" fmla="*/ 2147483647 w 570"/>
                <a:gd name="T65" fmla="*/ 2147483647 h 673"/>
                <a:gd name="T66" fmla="*/ 2147483647 w 570"/>
                <a:gd name="T67" fmla="*/ 2147483647 h 673"/>
                <a:gd name="T68" fmla="*/ 2147483647 w 570"/>
                <a:gd name="T69" fmla="*/ 2147483647 h 673"/>
                <a:gd name="T70" fmla="*/ 2147483647 w 570"/>
                <a:gd name="T71" fmla="*/ 2147483647 h 673"/>
                <a:gd name="T72" fmla="*/ 2147483647 w 570"/>
                <a:gd name="T73" fmla="*/ 2147483647 h 673"/>
                <a:gd name="T74" fmla="*/ 2147483647 w 570"/>
                <a:gd name="T75" fmla="*/ 2147483647 h 673"/>
                <a:gd name="T76" fmla="*/ 2147483647 w 570"/>
                <a:gd name="T77" fmla="*/ 2147483647 h 6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0"/>
                <a:gd name="T118" fmla="*/ 0 h 673"/>
                <a:gd name="T119" fmla="*/ 570 w 570"/>
                <a:gd name="T120" fmla="*/ 673 h 6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0" h="673">
                  <a:moveTo>
                    <a:pt x="0" y="465"/>
                  </a:moveTo>
                  <a:lnTo>
                    <a:pt x="11" y="451"/>
                  </a:lnTo>
                  <a:lnTo>
                    <a:pt x="27" y="451"/>
                  </a:lnTo>
                  <a:lnTo>
                    <a:pt x="36" y="423"/>
                  </a:lnTo>
                  <a:lnTo>
                    <a:pt x="29" y="421"/>
                  </a:lnTo>
                  <a:lnTo>
                    <a:pt x="19" y="411"/>
                  </a:lnTo>
                  <a:lnTo>
                    <a:pt x="23" y="381"/>
                  </a:lnTo>
                  <a:lnTo>
                    <a:pt x="31" y="376"/>
                  </a:lnTo>
                  <a:lnTo>
                    <a:pt x="47" y="350"/>
                  </a:lnTo>
                  <a:lnTo>
                    <a:pt x="52" y="321"/>
                  </a:lnTo>
                  <a:lnTo>
                    <a:pt x="56" y="318"/>
                  </a:lnTo>
                  <a:lnTo>
                    <a:pt x="61" y="308"/>
                  </a:lnTo>
                  <a:lnTo>
                    <a:pt x="77" y="302"/>
                  </a:lnTo>
                  <a:lnTo>
                    <a:pt x="87" y="295"/>
                  </a:lnTo>
                  <a:lnTo>
                    <a:pt x="90" y="289"/>
                  </a:lnTo>
                  <a:lnTo>
                    <a:pt x="72" y="270"/>
                  </a:lnTo>
                  <a:lnTo>
                    <a:pt x="72" y="264"/>
                  </a:lnTo>
                  <a:lnTo>
                    <a:pt x="66" y="238"/>
                  </a:lnTo>
                  <a:lnTo>
                    <a:pt x="58" y="223"/>
                  </a:lnTo>
                  <a:lnTo>
                    <a:pt x="59" y="206"/>
                  </a:lnTo>
                  <a:lnTo>
                    <a:pt x="68" y="181"/>
                  </a:lnTo>
                  <a:lnTo>
                    <a:pt x="68" y="126"/>
                  </a:lnTo>
                  <a:lnTo>
                    <a:pt x="72" y="112"/>
                  </a:lnTo>
                  <a:lnTo>
                    <a:pt x="69" y="88"/>
                  </a:lnTo>
                  <a:lnTo>
                    <a:pt x="91" y="85"/>
                  </a:lnTo>
                  <a:lnTo>
                    <a:pt x="111" y="102"/>
                  </a:lnTo>
                  <a:lnTo>
                    <a:pt x="130" y="87"/>
                  </a:lnTo>
                  <a:lnTo>
                    <a:pt x="141" y="16"/>
                  </a:lnTo>
                  <a:lnTo>
                    <a:pt x="145" y="0"/>
                  </a:lnTo>
                  <a:lnTo>
                    <a:pt x="172" y="4"/>
                  </a:lnTo>
                  <a:lnTo>
                    <a:pt x="201" y="8"/>
                  </a:lnTo>
                  <a:lnTo>
                    <a:pt x="241" y="15"/>
                  </a:lnTo>
                  <a:lnTo>
                    <a:pt x="244" y="15"/>
                  </a:lnTo>
                  <a:lnTo>
                    <a:pt x="255" y="16"/>
                  </a:lnTo>
                  <a:lnTo>
                    <a:pt x="272" y="19"/>
                  </a:lnTo>
                  <a:lnTo>
                    <a:pt x="338" y="27"/>
                  </a:lnTo>
                  <a:lnTo>
                    <a:pt x="360" y="31"/>
                  </a:lnTo>
                  <a:lnTo>
                    <a:pt x="367" y="31"/>
                  </a:lnTo>
                  <a:lnTo>
                    <a:pt x="381" y="33"/>
                  </a:lnTo>
                  <a:lnTo>
                    <a:pt x="403" y="36"/>
                  </a:lnTo>
                  <a:lnTo>
                    <a:pt x="424" y="38"/>
                  </a:lnTo>
                  <a:lnTo>
                    <a:pt x="446" y="41"/>
                  </a:lnTo>
                  <a:lnTo>
                    <a:pt x="448" y="42"/>
                  </a:lnTo>
                  <a:lnTo>
                    <a:pt x="487" y="47"/>
                  </a:lnTo>
                  <a:lnTo>
                    <a:pt x="519" y="51"/>
                  </a:lnTo>
                  <a:lnTo>
                    <a:pt x="530" y="52"/>
                  </a:lnTo>
                  <a:lnTo>
                    <a:pt x="569" y="56"/>
                  </a:lnTo>
                  <a:lnTo>
                    <a:pt x="566" y="83"/>
                  </a:lnTo>
                  <a:lnTo>
                    <a:pt x="563" y="110"/>
                  </a:lnTo>
                  <a:lnTo>
                    <a:pt x="556" y="164"/>
                  </a:lnTo>
                  <a:lnTo>
                    <a:pt x="550" y="216"/>
                  </a:lnTo>
                  <a:lnTo>
                    <a:pt x="550" y="218"/>
                  </a:lnTo>
                  <a:lnTo>
                    <a:pt x="544" y="277"/>
                  </a:lnTo>
                  <a:lnTo>
                    <a:pt x="541" y="296"/>
                  </a:lnTo>
                  <a:lnTo>
                    <a:pt x="541" y="297"/>
                  </a:lnTo>
                  <a:lnTo>
                    <a:pt x="539" y="320"/>
                  </a:lnTo>
                  <a:lnTo>
                    <a:pt x="537" y="340"/>
                  </a:lnTo>
                  <a:lnTo>
                    <a:pt x="532" y="382"/>
                  </a:lnTo>
                  <a:lnTo>
                    <a:pt x="530" y="405"/>
                  </a:lnTo>
                  <a:lnTo>
                    <a:pt x="530" y="408"/>
                  </a:lnTo>
                  <a:lnTo>
                    <a:pt x="530" y="410"/>
                  </a:lnTo>
                  <a:lnTo>
                    <a:pt x="523" y="468"/>
                  </a:lnTo>
                  <a:lnTo>
                    <a:pt x="523" y="473"/>
                  </a:lnTo>
                  <a:lnTo>
                    <a:pt x="520" y="490"/>
                  </a:lnTo>
                  <a:lnTo>
                    <a:pt x="517" y="515"/>
                  </a:lnTo>
                  <a:lnTo>
                    <a:pt x="517" y="518"/>
                  </a:lnTo>
                  <a:lnTo>
                    <a:pt x="514" y="544"/>
                  </a:lnTo>
                  <a:lnTo>
                    <a:pt x="513" y="552"/>
                  </a:lnTo>
                  <a:lnTo>
                    <a:pt x="503" y="648"/>
                  </a:lnTo>
                  <a:lnTo>
                    <a:pt x="503" y="651"/>
                  </a:lnTo>
                  <a:lnTo>
                    <a:pt x="500" y="672"/>
                  </a:lnTo>
                  <a:lnTo>
                    <a:pt x="371" y="656"/>
                  </a:lnTo>
                  <a:lnTo>
                    <a:pt x="316" y="649"/>
                  </a:lnTo>
                  <a:lnTo>
                    <a:pt x="294" y="637"/>
                  </a:lnTo>
                  <a:lnTo>
                    <a:pt x="291" y="635"/>
                  </a:lnTo>
                  <a:lnTo>
                    <a:pt x="278" y="630"/>
                  </a:lnTo>
                  <a:lnTo>
                    <a:pt x="123" y="544"/>
                  </a:lnTo>
                  <a:lnTo>
                    <a:pt x="11" y="480"/>
                  </a:lnTo>
                  <a:lnTo>
                    <a:pt x="0" y="465"/>
                  </a:lnTo>
                </a:path>
              </a:pathLst>
            </a:custGeom>
            <a:solidFill>
              <a:schemeClr val="accent2"/>
            </a:solidFill>
            <a:ln w="6350">
              <a:solidFill>
                <a:schemeClr val="tx1"/>
              </a:solidFill>
              <a:round/>
              <a:headEnd/>
              <a:tailEnd/>
            </a:ln>
          </p:spPr>
          <p:txBody>
            <a:bodyPr/>
            <a:lstStyle/>
            <a:p>
              <a:endParaRPr lang="en-US"/>
            </a:p>
          </p:txBody>
        </p:sp>
        <p:grpSp>
          <p:nvGrpSpPr>
            <p:cNvPr id="3" name="Group 258"/>
            <p:cNvGrpSpPr>
              <a:grpSpLocks/>
            </p:cNvGrpSpPr>
            <p:nvPr/>
          </p:nvGrpSpPr>
          <p:grpSpPr bwMode="auto">
            <a:xfrm>
              <a:off x="1238242" y="2975938"/>
              <a:ext cx="987425" cy="1454150"/>
              <a:chOff x="514" y="1479"/>
              <a:chExt cx="717" cy="1163"/>
            </a:xfrm>
            <a:solidFill>
              <a:schemeClr val="accent2"/>
            </a:solidFill>
          </p:grpSpPr>
          <p:sp>
            <p:nvSpPr>
              <p:cNvPr id="93" name="Freeform 259"/>
              <p:cNvSpPr>
                <a:spLocks/>
              </p:cNvSpPr>
              <p:nvPr/>
            </p:nvSpPr>
            <p:spPr bwMode="auto">
              <a:xfrm>
                <a:off x="514" y="1479"/>
                <a:ext cx="717" cy="1163"/>
              </a:xfrm>
              <a:custGeom>
                <a:avLst/>
                <a:gdLst>
                  <a:gd name="T0" fmla="*/ 637 w 717"/>
                  <a:gd name="T1" fmla="*/ 1162 h 1163"/>
                  <a:gd name="T2" fmla="*/ 661 w 717"/>
                  <a:gd name="T3" fmla="*/ 1134 h 1163"/>
                  <a:gd name="T4" fmla="*/ 649 w 717"/>
                  <a:gd name="T5" fmla="*/ 1091 h 1163"/>
                  <a:gd name="T6" fmla="*/ 678 w 717"/>
                  <a:gd name="T7" fmla="*/ 1031 h 1163"/>
                  <a:gd name="T8" fmla="*/ 703 w 717"/>
                  <a:gd name="T9" fmla="*/ 1011 h 1163"/>
                  <a:gd name="T10" fmla="*/ 697 w 717"/>
                  <a:gd name="T11" fmla="*/ 979 h 1163"/>
                  <a:gd name="T12" fmla="*/ 684 w 717"/>
                  <a:gd name="T13" fmla="*/ 932 h 1163"/>
                  <a:gd name="T14" fmla="*/ 641 w 717"/>
                  <a:gd name="T15" fmla="*/ 854 h 1163"/>
                  <a:gd name="T16" fmla="*/ 596 w 717"/>
                  <a:gd name="T17" fmla="*/ 789 h 1163"/>
                  <a:gd name="T18" fmla="*/ 551 w 717"/>
                  <a:gd name="T19" fmla="*/ 725 h 1163"/>
                  <a:gd name="T20" fmla="*/ 477 w 717"/>
                  <a:gd name="T21" fmla="*/ 622 h 1163"/>
                  <a:gd name="T22" fmla="*/ 448 w 717"/>
                  <a:gd name="T23" fmla="*/ 581 h 1163"/>
                  <a:gd name="T24" fmla="*/ 390 w 717"/>
                  <a:gd name="T25" fmla="*/ 498 h 1163"/>
                  <a:gd name="T26" fmla="*/ 367 w 717"/>
                  <a:gd name="T27" fmla="*/ 465 h 1163"/>
                  <a:gd name="T28" fmla="*/ 346 w 717"/>
                  <a:gd name="T29" fmla="*/ 437 h 1163"/>
                  <a:gd name="T30" fmla="*/ 325 w 717"/>
                  <a:gd name="T31" fmla="*/ 408 h 1163"/>
                  <a:gd name="T32" fmla="*/ 321 w 717"/>
                  <a:gd name="T33" fmla="*/ 391 h 1163"/>
                  <a:gd name="T34" fmla="*/ 322 w 717"/>
                  <a:gd name="T35" fmla="*/ 382 h 1163"/>
                  <a:gd name="T36" fmla="*/ 328 w 717"/>
                  <a:gd name="T37" fmla="*/ 359 h 1163"/>
                  <a:gd name="T38" fmla="*/ 333 w 717"/>
                  <a:gd name="T39" fmla="*/ 332 h 1163"/>
                  <a:gd name="T40" fmla="*/ 354 w 717"/>
                  <a:gd name="T41" fmla="*/ 239 h 1163"/>
                  <a:gd name="T42" fmla="*/ 385 w 717"/>
                  <a:gd name="T43" fmla="*/ 104 h 1163"/>
                  <a:gd name="T44" fmla="*/ 369 w 717"/>
                  <a:gd name="T45" fmla="*/ 76 h 1163"/>
                  <a:gd name="T46" fmla="*/ 288 w 717"/>
                  <a:gd name="T47" fmla="*/ 56 h 1163"/>
                  <a:gd name="T48" fmla="*/ 221 w 717"/>
                  <a:gd name="T49" fmla="*/ 40 h 1163"/>
                  <a:gd name="T50" fmla="*/ 145 w 717"/>
                  <a:gd name="T51" fmla="*/ 20 h 1163"/>
                  <a:gd name="T52" fmla="*/ 123 w 717"/>
                  <a:gd name="T53" fmla="*/ 15 h 1163"/>
                  <a:gd name="T54" fmla="*/ 105 w 717"/>
                  <a:gd name="T55" fmla="*/ 11 h 1163"/>
                  <a:gd name="T56" fmla="*/ 69 w 717"/>
                  <a:gd name="T57" fmla="*/ 2 h 1163"/>
                  <a:gd name="T58" fmla="*/ 59 w 717"/>
                  <a:gd name="T59" fmla="*/ 33 h 1163"/>
                  <a:gd name="T60" fmla="*/ 44 w 717"/>
                  <a:gd name="T61" fmla="*/ 93 h 1163"/>
                  <a:gd name="T62" fmla="*/ 42 w 717"/>
                  <a:gd name="T63" fmla="*/ 101 h 1163"/>
                  <a:gd name="T64" fmla="*/ 6 w 717"/>
                  <a:gd name="T65" fmla="*/ 154 h 1163"/>
                  <a:gd name="T66" fmla="*/ 16 w 717"/>
                  <a:gd name="T67" fmla="*/ 201 h 1163"/>
                  <a:gd name="T68" fmla="*/ 30 w 717"/>
                  <a:gd name="T69" fmla="*/ 259 h 1163"/>
                  <a:gd name="T70" fmla="*/ 26 w 717"/>
                  <a:gd name="T71" fmla="*/ 355 h 1163"/>
                  <a:gd name="T72" fmla="*/ 52 w 717"/>
                  <a:gd name="T73" fmla="*/ 415 h 1163"/>
                  <a:gd name="T74" fmla="*/ 56 w 717"/>
                  <a:gd name="T75" fmla="*/ 422 h 1163"/>
                  <a:gd name="T76" fmla="*/ 56 w 717"/>
                  <a:gd name="T77" fmla="*/ 447 h 1163"/>
                  <a:gd name="T78" fmla="*/ 76 w 717"/>
                  <a:gd name="T79" fmla="*/ 467 h 1163"/>
                  <a:gd name="T80" fmla="*/ 85 w 717"/>
                  <a:gd name="T81" fmla="*/ 480 h 1163"/>
                  <a:gd name="T82" fmla="*/ 77 w 717"/>
                  <a:gd name="T83" fmla="*/ 512 h 1163"/>
                  <a:gd name="T84" fmla="*/ 77 w 717"/>
                  <a:gd name="T85" fmla="*/ 540 h 1163"/>
                  <a:gd name="T86" fmla="*/ 90 w 717"/>
                  <a:gd name="T87" fmla="*/ 571 h 1163"/>
                  <a:gd name="T88" fmla="*/ 117 w 717"/>
                  <a:gd name="T89" fmla="*/ 594 h 1163"/>
                  <a:gd name="T90" fmla="*/ 102 w 717"/>
                  <a:gd name="T91" fmla="*/ 615 h 1163"/>
                  <a:gd name="T92" fmla="*/ 106 w 717"/>
                  <a:gd name="T93" fmla="*/ 664 h 1163"/>
                  <a:gd name="T94" fmla="*/ 130 w 717"/>
                  <a:gd name="T95" fmla="*/ 717 h 1163"/>
                  <a:gd name="T96" fmla="*/ 148 w 717"/>
                  <a:gd name="T97" fmla="*/ 754 h 1163"/>
                  <a:gd name="T98" fmla="*/ 155 w 717"/>
                  <a:gd name="T99" fmla="*/ 783 h 1163"/>
                  <a:gd name="T100" fmla="*/ 168 w 717"/>
                  <a:gd name="T101" fmla="*/ 818 h 1163"/>
                  <a:gd name="T102" fmla="*/ 180 w 717"/>
                  <a:gd name="T103" fmla="*/ 878 h 1163"/>
                  <a:gd name="T104" fmla="*/ 243 w 717"/>
                  <a:gd name="T105" fmla="*/ 896 h 1163"/>
                  <a:gd name="T106" fmla="*/ 275 w 717"/>
                  <a:gd name="T107" fmla="*/ 936 h 1163"/>
                  <a:gd name="T108" fmla="*/ 330 w 717"/>
                  <a:gd name="T109" fmla="*/ 961 h 1163"/>
                  <a:gd name="T110" fmla="*/ 344 w 717"/>
                  <a:gd name="T111" fmla="*/ 999 h 1163"/>
                  <a:gd name="T112" fmla="*/ 376 w 717"/>
                  <a:gd name="T113" fmla="*/ 1017 h 1163"/>
                  <a:gd name="T114" fmla="*/ 414 w 717"/>
                  <a:gd name="T115" fmla="*/ 1077 h 1163"/>
                  <a:gd name="T116" fmla="*/ 421 w 717"/>
                  <a:gd name="T117" fmla="*/ 114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7"/>
                  <a:gd name="T178" fmla="*/ 0 h 1163"/>
                  <a:gd name="T179" fmla="*/ 717 w 717"/>
                  <a:gd name="T180" fmla="*/ 1163 h 11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7" h="1163">
                    <a:moveTo>
                      <a:pt x="634" y="1162"/>
                    </a:moveTo>
                    <a:lnTo>
                      <a:pt x="637" y="1162"/>
                    </a:lnTo>
                    <a:lnTo>
                      <a:pt x="653" y="1162"/>
                    </a:lnTo>
                    <a:lnTo>
                      <a:pt x="661" y="1134"/>
                    </a:lnTo>
                    <a:lnTo>
                      <a:pt x="655" y="1131"/>
                    </a:lnTo>
                    <a:lnTo>
                      <a:pt x="645" y="1121"/>
                    </a:lnTo>
                    <a:lnTo>
                      <a:pt x="649" y="1091"/>
                    </a:lnTo>
                    <a:lnTo>
                      <a:pt x="657" y="1086"/>
                    </a:lnTo>
                    <a:lnTo>
                      <a:pt x="673" y="1060"/>
                    </a:lnTo>
                    <a:lnTo>
                      <a:pt x="678" y="1031"/>
                    </a:lnTo>
                    <a:lnTo>
                      <a:pt x="682" y="1028"/>
                    </a:lnTo>
                    <a:lnTo>
                      <a:pt x="686" y="1018"/>
                    </a:lnTo>
                    <a:lnTo>
                      <a:pt x="703" y="1011"/>
                    </a:lnTo>
                    <a:lnTo>
                      <a:pt x="713" y="1004"/>
                    </a:lnTo>
                    <a:lnTo>
                      <a:pt x="716" y="999"/>
                    </a:lnTo>
                    <a:lnTo>
                      <a:pt x="697" y="979"/>
                    </a:lnTo>
                    <a:lnTo>
                      <a:pt x="697" y="974"/>
                    </a:lnTo>
                    <a:lnTo>
                      <a:pt x="692" y="947"/>
                    </a:lnTo>
                    <a:lnTo>
                      <a:pt x="684" y="932"/>
                    </a:lnTo>
                    <a:lnTo>
                      <a:pt x="685" y="915"/>
                    </a:lnTo>
                    <a:lnTo>
                      <a:pt x="664" y="886"/>
                    </a:lnTo>
                    <a:lnTo>
                      <a:pt x="641" y="854"/>
                    </a:lnTo>
                    <a:lnTo>
                      <a:pt x="614" y="815"/>
                    </a:lnTo>
                    <a:lnTo>
                      <a:pt x="606" y="804"/>
                    </a:lnTo>
                    <a:lnTo>
                      <a:pt x="596" y="789"/>
                    </a:lnTo>
                    <a:lnTo>
                      <a:pt x="595" y="789"/>
                    </a:lnTo>
                    <a:lnTo>
                      <a:pt x="570" y="754"/>
                    </a:lnTo>
                    <a:lnTo>
                      <a:pt x="551" y="725"/>
                    </a:lnTo>
                    <a:lnTo>
                      <a:pt x="508" y="665"/>
                    </a:lnTo>
                    <a:lnTo>
                      <a:pt x="483" y="629"/>
                    </a:lnTo>
                    <a:lnTo>
                      <a:pt x="477" y="622"/>
                    </a:lnTo>
                    <a:lnTo>
                      <a:pt x="462" y="601"/>
                    </a:lnTo>
                    <a:lnTo>
                      <a:pt x="459" y="597"/>
                    </a:lnTo>
                    <a:lnTo>
                      <a:pt x="448" y="581"/>
                    </a:lnTo>
                    <a:lnTo>
                      <a:pt x="423" y="546"/>
                    </a:lnTo>
                    <a:lnTo>
                      <a:pt x="401" y="514"/>
                    </a:lnTo>
                    <a:lnTo>
                      <a:pt x="390" y="498"/>
                    </a:lnTo>
                    <a:lnTo>
                      <a:pt x="373" y="476"/>
                    </a:lnTo>
                    <a:lnTo>
                      <a:pt x="368" y="468"/>
                    </a:lnTo>
                    <a:lnTo>
                      <a:pt x="367" y="465"/>
                    </a:lnTo>
                    <a:lnTo>
                      <a:pt x="362" y="461"/>
                    </a:lnTo>
                    <a:lnTo>
                      <a:pt x="351" y="446"/>
                    </a:lnTo>
                    <a:lnTo>
                      <a:pt x="346" y="437"/>
                    </a:lnTo>
                    <a:lnTo>
                      <a:pt x="342" y="432"/>
                    </a:lnTo>
                    <a:lnTo>
                      <a:pt x="329" y="414"/>
                    </a:lnTo>
                    <a:lnTo>
                      <a:pt x="325" y="408"/>
                    </a:lnTo>
                    <a:lnTo>
                      <a:pt x="324" y="405"/>
                    </a:lnTo>
                    <a:lnTo>
                      <a:pt x="318" y="400"/>
                    </a:lnTo>
                    <a:lnTo>
                      <a:pt x="321" y="391"/>
                    </a:lnTo>
                    <a:lnTo>
                      <a:pt x="321" y="387"/>
                    </a:lnTo>
                    <a:lnTo>
                      <a:pt x="321" y="386"/>
                    </a:lnTo>
                    <a:lnTo>
                      <a:pt x="322" y="382"/>
                    </a:lnTo>
                    <a:lnTo>
                      <a:pt x="325" y="372"/>
                    </a:lnTo>
                    <a:lnTo>
                      <a:pt x="325" y="365"/>
                    </a:lnTo>
                    <a:lnTo>
                      <a:pt x="328" y="359"/>
                    </a:lnTo>
                    <a:lnTo>
                      <a:pt x="329" y="351"/>
                    </a:lnTo>
                    <a:lnTo>
                      <a:pt x="330" y="346"/>
                    </a:lnTo>
                    <a:lnTo>
                      <a:pt x="333" y="332"/>
                    </a:lnTo>
                    <a:lnTo>
                      <a:pt x="336" y="322"/>
                    </a:lnTo>
                    <a:lnTo>
                      <a:pt x="342" y="297"/>
                    </a:lnTo>
                    <a:lnTo>
                      <a:pt x="354" y="239"/>
                    </a:lnTo>
                    <a:lnTo>
                      <a:pt x="371" y="165"/>
                    </a:lnTo>
                    <a:lnTo>
                      <a:pt x="373" y="148"/>
                    </a:lnTo>
                    <a:lnTo>
                      <a:pt x="385" y="104"/>
                    </a:lnTo>
                    <a:lnTo>
                      <a:pt x="390" y="80"/>
                    </a:lnTo>
                    <a:lnTo>
                      <a:pt x="373" y="76"/>
                    </a:lnTo>
                    <a:lnTo>
                      <a:pt x="369" y="76"/>
                    </a:lnTo>
                    <a:lnTo>
                      <a:pt x="321" y="63"/>
                    </a:lnTo>
                    <a:lnTo>
                      <a:pt x="306" y="61"/>
                    </a:lnTo>
                    <a:lnTo>
                      <a:pt x="288" y="56"/>
                    </a:lnTo>
                    <a:lnTo>
                      <a:pt x="276" y="54"/>
                    </a:lnTo>
                    <a:lnTo>
                      <a:pt x="234" y="43"/>
                    </a:lnTo>
                    <a:lnTo>
                      <a:pt x="221" y="40"/>
                    </a:lnTo>
                    <a:lnTo>
                      <a:pt x="211" y="37"/>
                    </a:lnTo>
                    <a:lnTo>
                      <a:pt x="153" y="23"/>
                    </a:lnTo>
                    <a:lnTo>
                      <a:pt x="145" y="20"/>
                    </a:lnTo>
                    <a:lnTo>
                      <a:pt x="138" y="19"/>
                    </a:lnTo>
                    <a:lnTo>
                      <a:pt x="130" y="18"/>
                    </a:lnTo>
                    <a:lnTo>
                      <a:pt x="123" y="15"/>
                    </a:lnTo>
                    <a:lnTo>
                      <a:pt x="116" y="13"/>
                    </a:lnTo>
                    <a:lnTo>
                      <a:pt x="108" y="11"/>
                    </a:lnTo>
                    <a:lnTo>
                      <a:pt x="105" y="11"/>
                    </a:lnTo>
                    <a:lnTo>
                      <a:pt x="92" y="8"/>
                    </a:lnTo>
                    <a:lnTo>
                      <a:pt x="78" y="4"/>
                    </a:lnTo>
                    <a:lnTo>
                      <a:pt x="69" y="2"/>
                    </a:lnTo>
                    <a:lnTo>
                      <a:pt x="62" y="0"/>
                    </a:lnTo>
                    <a:lnTo>
                      <a:pt x="52" y="23"/>
                    </a:lnTo>
                    <a:lnTo>
                      <a:pt x="59" y="33"/>
                    </a:lnTo>
                    <a:lnTo>
                      <a:pt x="59" y="59"/>
                    </a:lnTo>
                    <a:lnTo>
                      <a:pt x="56" y="68"/>
                    </a:lnTo>
                    <a:lnTo>
                      <a:pt x="44" y="93"/>
                    </a:lnTo>
                    <a:lnTo>
                      <a:pt x="40" y="93"/>
                    </a:lnTo>
                    <a:lnTo>
                      <a:pt x="40" y="101"/>
                    </a:lnTo>
                    <a:lnTo>
                      <a:pt x="42" y="101"/>
                    </a:lnTo>
                    <a:lnTo>
                      <a:pt x="42" y="107"/>
                    </a:lnTo>
                    <a:lnTo>
                      <a:pt x="36" y="119"/>
                    </a:lnTo>
                    <a:lnTo>
                      <a:pt x="6" y="154"/>
                    </a:lnTo>
                    <a:lnTo>
                      <a:pt x="5" y="168"/>
                    </a:lnTo>
                    <a:lnTo>
                      <a:pt x="0" y="179"/>
                    </a:lnTo>
                    <a:lnTo>
                      <a:pt x="16" y="201"/>
                    </a:lnTo>
                    <a:lnTo>
                      <a:pt x="22" y="215"/>
                    </a:lnTo>
                    <a:lnTo>
                      <a:pt x="30" y="246"/>
                    </a:lnTo>
                    <a:lnTo>
                      <a:pt x="30" y="259"/>
                    </a:lnTo>
                    <a:lnTo>
                      <a:pt x="20" y="284"/>
                    </a:lnTo>
                    <a:lnTo>
                      <a:pt x="19" y="341"/>
                    </a:lnTo>
                    <a:lnTo>
                      <a:pt x="26" y="355"/>
                    </a:lnTo>
                    <a:lnTo>
                      <a:pt x="42" y="389"/>
                    </a:lnTo>
                    <a:lnTo>
                      <a:pt x="51" y="400"/>
                    </a:lnTo>
                    <a:lnTo>
                      <a:pt x="52" y="415"/>
                    </a:lnTo>
                    <a:lnTo>
                      <a:pt x="56" y="416"/>
                    </a:lnTo>
                    <a:lnTo>
                      <a:pt x="59" y="422"/>
                    </a:lnTo>
                    <a:lnTo>
                      <a:pt x="56" y="422"/>
                    </a:lnTo>
                    <a:lnTo>
                      <a:pt x="56" y="436"/>
                    </a:lnTo>
                    <a:lnTo>
                      <a:pt x="52" y="450"/>
                    </a:lnTo>
                    <a:lnTo>
                      <a:pt x="56" y="447"/>
                    </a:lnTo>
                    <a:lnTo>
                      <a:pt x="60" y="448"/>
                    </a:lnTo>
                    <a:lnTo>
                      <a:pt x="69" y="460"/>
                    </a:lnTo>
                    <a:lnTo>
                      <a:pt x="76" y="467"/>
                    </a:lnTo>
                    <a:lnTo>
                      <a:pt x="83" y="478"/>
                    </a:lnTo>
                    <a:lnTo>
                      <a:pt x="87" y="478"/>
                    </a:lnTo>
                    <a:lnTo>
                      <a:pt x="85" y="480"/>
                    </a:lnTo>
                    <a:lnTo>
                      <a:pt x="83" y="480"/>
                    </a:lnTo>
                    <a:lnTo>
                      <a:pt x="83" y="489"/>
                    </a:lnTo>
                    <a:lnTo>
                      <a:pt x="77" y="512"/>
                    </a:lnTo>
                    <a:lnTo>
                      <a:pt x="80" y="512"/>
                    </a:lnTo>
                    <a:lnTo>
                      <a:pt x="81" y="526"/>
                    </a:lnTo>
                    <a:lnTo>
                      <a:pt x="77" y="540"/>
                    </a:lnTo>
                    <a:lnTo>
                      <a:pt x="81" y="554"/>
                    </a:lnTo>
                    <a:lnTo>
                      <a:pt x="84" y="557"/>
                    </a:lnTo>
                    <a:lnTo>
                      <a:pt x="90" y="571"/>
                    </a:lnTo>
                    <a:lnTo>
                      <a:pt x="101" y="579"/>
                    </a:lnTo>
                    <a:lnTo>
                      <a:pt x="113" y="581"/>
                    </a:lnTo>
                    <a:lnTo>
                      <a:pt x="117" y="594"/>
                    </a:lnTo>
                    <a:lnTo>
                      <a:pt x="112" y="614"/>
                    </a:lnTo>
                    <a:lnTo>
                      <a:pt x="106" y="619"/>
                    </a:lnTo>
                    <a:lnTo>
                      <a:pt x="102" y="615"/>
                    </a:lnTo>
                    <a:lnTo>
                      <a:pt x="96" y="619"/>
                    </a:lnTo>
                    <a:lnTo>
                      <a:pt x="99" y="658"/>
                    </a:lnTo>
                    <a:lnTo>
                      <a:pt x="106" y="664"/>
                    </a:lnTo>
                    <a:lnTo>
                      <a:pt x="121" y="692"/>
                    </a:lnTo>
                    <a:lnTo>
                      <a:pt x="123" y="706"/>
                    </a:lnTo>
                    <a:lnTo>
                      <a:pt x="130" y="717"/>
                    </a:lnTo>
                    <a:lnTo>
                      <a:pt x="131" y="728"/>
                    </a:lnTo>
                    <a:lnTo>
                      <a:pt x="141" y="738"/>
                    </a:lnTo>
                    <a:lnTo>
                      <a:pt x="148" y="754"/>
                    </a:lnTo>
                    <a:lnTo>
                      <a:pt x="159" y="764"/>
                    </a:lnTo>
                    <a:lnTo>
                      <a:pt x="160" y="771"/>
                    </a:lnTo>
                    <a:lnTo>
                      <a:pt x="155" y="783"/>
                    </a:lnTo>
                    <a:lnTo>
                      <a:pt x="164" y="797"/>
                    </a:lnTo>
                    <a:lnTo>
                      <a:pt x="173" y="802"/>
                    </a:lnTo>
                    <a:lnTo>
                      <a:pt x="168" y="818"/>
                    </a:lnTo>
                    <a:lnTo>
                      <a:pt x="168" y="829"/>
                    </a:lnTo>
                    <a:lnTo>
                      <a:pt x="160" y="863"/>
                    </a:lnTo>
                    <a:lnTo>
                      <a:pt x="180" y="878"/>
                    </a:lnTo>
                    <a:lnTo>
                      <a:pt x="211" y="885"/>
                    </a:lnTo>
                    <a:lnTo>
                      <a:pt x="221" y="893"/>
                    </a:lnTo>
                    <a:lnTo>
                      <a:pt x="243" y="896"/>
                    </a:lnTo>
                    <a:lnTo>
                      <a:pt x="254" y="904"/>
                    </a:lnTo>
                    <a:lnTo>
                      <a:pt x="270" y="921"/>
                    </a:lnTo>
                    <a:lnTo>
                      <a:pt x="275" y="936"/>
                    </a:lnTo>
                    <a:lnTo>
                      <a:pt x="293" y="949"/>
                    </a:lnTo>
                    <a:lnTo>
                      <a:pt x="321" y="956"/>
                    </a:lnTo>
                    <a:lnTo>
                      <a:pt x="330" y="961"/>
                    </a:lnTo>
                    <a:lnTo>
                      <a:pt x="335" y="975"/>
                    </a:lnTo>
                    <a:lnTo>
                      <a:pt x="336" y="992"/>
                    </a:lnTo>
                    <a:lnTo>
                      <a:pt x="344" y="999"/>
                    </a:lnTo>
                    <a:lnTo>
                      <a:pt x="358" y="997"/>
                    </a:lnTo>
                    <a:lnTo>
                      <a:pt x="367" y="1007"/>
                    </a:lnTo>
                    <a:lnTo>
                      <a:pt x="376" y="1017"/>
                    </a:lnTo>
                    <a:lnTo>
                      <a:pt x="397" y="1043"/>
                    </a:lnTo>
                    <a:lnTo>
                      <a:pt x="404" y="1052"/>
                    </a:lnTo>
                    <a:lnTo>
                      <a:pt x="414" y="1077"/>
                    </a:lnTo>
                    <a:lnTo>
                      <a:pt x="414" y="1118"/>
                    </a:lnTo>
                    <a:lnTo>
                      <a:pt x="421" y="1134"/>
                    </a:lnTo>
                    <a:lnTo>
                      <a:pt x="421" y="1143"/>
                    </a:lnTo>
                    <a:lnTo>
                      <a:pt x="512" y="1150"/>
                    </a:lnTo>
                    <a:lnTo>
                      <a:pt x="634" y="1162"/>
                    </a:lnTo>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94" name="Freeform 260"/>
              <p:cNvSpPr>
                <a:spLocks/>
              </p:cNvSpPr>
              <p:nvPr/>
            </p:nvSpPr>
            <p:spPr bwMode="auto">
              <a:xfrm>
                <a:off x="722" y="2406"/>
                <a:ext cx="32" cy="23"/>
              </a:xfrm>
              <a:custGeom>
                <a:avLst/>
                <a:gdLst>
                  <a:gd name="T0" fmla="*/ 0 w 32"/>
                  <a:gd name="T1" fmla="*/ 0 h 23"/>
                  <a:gd name="T2" fmla="*/ 22 w 32"/>
                  <a:gd name="T3" fmla="*/ 16 h 23"/>
                  <a:gd name="T4" fmla="*/ 28 w 32"/>
                  <a:gd name="T5" fmla="*/ 12 h 23"/>
                  <a:gd name="T6" fmla="*/ 31 w 32"/>
                  <a:gd name="T7" fmla="*/ 20 h 23"/>
                  <a:gd name="T8" fmla="*/ 28 w 32"/>
                  <a:gd name="T9" fmla="*/ 22 h 23"/>
                  <a:gd name="T10" fmla="*/ 4 w 32"/>
                  <a:gd name="T11" fmla="*/ 18 h 23"/>
                  <a:gd name="T12" fmla="*/ 0 w 32"/>
                  <a:gd name="T13" fmla="*/ 0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0"/>
                    </a:moveTo>
                    <a:lnTo>
                      <a:pt x="22" y="16"/>
                    </a:lnTo>
                    <a:lnTo>
                      <a:pt x="28" y="12"/>
                    </a:lnTo>
                    <a:lnTo>
                      <a:pt x="31" y="20"/>
                    </a:lnTo>
                    <a:lnTo>
                      <a:pt x="28" y="22"/>
                    </a:lnTo>
                    <a:lnTo>
                      <a:pt x="4" y="18"/>
                    </a:lnTo>
                    <a:lnTo>
                      <a:pt x="0" y="0"/>
                    </a:lnTo>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95" name="Freeform 261"/>
              <p:cNvSpPr>
                <a:spLocks/>
              </p:cNvSpPr>
              <p:nvPr/>
            </p:nvSpPr>
            <p:spPr bwMode="auto">
              <a:xfrm>
                <a:off x="695" y="2409"/>
                <a:ext cx="24" cy="22"/>
              </a:xfrm>
              <a:custGeom>
                <a:avLst/>
                <a:gdLst>
                  <a:gd name="T0" fmla="*/ 0 w 24"/>
                  <a:gd name="T1" fmla="*/ 4 h 22"/>
                  <a:gd name="T2" fmla="*/ 3 w 24"/>
                  <a:gd name="T3" fmla="*/ 18 h 22"/>
                  <a:gd name="T4" fmla="*/ 23 w 24"/>
                  <a:gd name="T5" fmla="*/ 21 h 22"/>
                  <a:gd name="T6" fmla="*/ 16 w 24"/>
                  <a:gd name="T7" fmla="*/ 9 h 22"/>
                  <a:gd name="T8" fmla="*/ 18 w 24"/>
                  <a:gd name="T9" fmla="*/ 0 h 22"/>
                  <a:gd name="T10" fmla="*/ 0 w 24"/>
                  <a:gd name="T11" fmla="*/ 4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4"/>
                    </a:moveTo>
                    <a:lnTo>
                      <a:pt x="3" y="18"/>
                    </a:lnTo>
                    <a:lnTo>
                      <a:pt x="23" y="21"/>
                    </a:lnTo>
                    <a:lnTo>
                      <a:pt x="16" y="9"/>
                    </a:lnTo>
                    <a:lnTo>
                      <a:pt x="18" y="0"/>
                    </a:lnTo>
                    <a:lnTo>
                      <a:pt x="0" y="4"/>
                    </a:lnTo>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96" name="Freeform 262"/>
              <p:cNvSpPr>
                <a:spLocks/>
              </p:cNvSpPr>
              <p:nvPr/>
            </p:nvSpPr>
            <p:spPr bwMode="auto">
              <a:xfrm>
                <a:off x="826" y="2496"/>
                <a:ext cx="23" cy="23"/>
              </a:xfrm>
              <a:custGeom>
                <a:avLst/>
                <a:gdLst>
                  <a:gd name="T0" fmla="*/ 1 w 23"/>
                  <a:gd name="T1" fmla="*/ 0 h 23"/>
                  <a:gd name="T2" fmla="*/ 0 w 23"/>
                  <a:gd name="T3" fmla="*/ 6 h 23"/>
                  <a:gd name="T4" fmla="*/ 6 w 23"/>
                  <a:gd name="T5" fmla="*/ 7 h 23"/>
                  <a:gd name="T6" fmla="*/ 11 w 23"/>
                  <a:gd name="T7" fmla="*/ 22 h 23"/>
                  <a:gd name="T8" fmla="*/ 22 w 23"/>
                  <a:gd name="T9" fmla="*/ 20 h 23"/>
                  <a:gd name="T10" fmla="*/ 18 w 23"/>
                  <a:gd name="T11" fmla="*/ 12 h 23"/>
                  <a:gd name="T12" fmla="*/ 1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 y="0"/>
                    </a:moveTo>
                    <a:lnTo>
                      <a:pt x="0" y="6"/>
                    </a:lnTo>
                    <a:lnTo>
                      <a:pt x="6" y="7"/>
                    </a:lnTo>
                    <a:lnTo>
                      <a:pt x="11" y="22"/>
                    </a:lnTo>
                    <a:lnTo>
                      <a:pt x="22" y="20"/>
                    </a:lnTo>
                    <a:lnTo>
                      <a:pt x="18" y="12"/>
                    </a:lnTo>
                    <a:lnTo>
                      <a:pt x="1" y="0"/>
                    </a:lnTo>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97" name="Freeform 263"/>
              <p:cNvSpPr>
                <a:spLocks/>
              </p:cNvSpPr>
              <p:nvPr/>
            </p:nvSpPr>
            <p:spPr bwMode="auto">
              <a:xfrm>
                <a:off x="815" y="2544"/>
                <a:ext cx="23" cy="25"/>
              </a:xfrm>
              <a:custGeom>
                <a:avLst/>
                <a:gdLst>
                  <a:gd name="T0" fmla="*/ 0 w 23"/>
                  <a:gd name="T1" fmla="*/ 0 h 25"/>
                  <a:gd name="T2" fmla="*/ 10 w 23"/>
                  <a:gd name="T3" fmla="*/ 24 h 25"/>
                  <a:gd name="T4" fmla="*/ 22 w 23"/>
                  <a:gd name="T5" fmla="*/ 24 h 25"/>
                  <a:gd name="T6" fmla="*/ 0 w 23"/>
                  <a:gd name="T7" fmla="*/ 0 h 25"/>
                  <a:gd name="T8" fmla="*/ 0 60000 65536"/>
                  <a:gd name="T9" fmla="*/ 0 60000 65536"/>
                  <a:gd name="T10" fmla="*/ 0 60000 65536"/>
                  <a:gd name="T11" fmla="*/ 0 60000 65536"/>
                  <a:gd name="T12" fmla="*/ 0 w 23"/>
                  <a:gd name="T13" fmla="*/ 0 h 25"/>
                  <a:gd name="T14" fmla="*/ 23 w 23"/>
                  <a:gd name="T15" fmla="*/ 25 h 25"/>
                </a:gdLst>
                <a:ahLst/>
                <a:cxnLst>
                  <a:cxn ang="T8">
                    <a:pos x="T0" y="T1"/>
                  </a:cxn>
                  <a:cxn ang="T9">
                    <a:pos x="T2" y="T3"/>
                  </a:cxn>
                  <a:cxn ang="T10">
                    <a:pos x="T4" y="T5"/>
                  </a:cxn>
                  <a:cxn ang="T11">
                    <a:pos x="T6" y="T7"/>
                  </a:cxn>
                </a:cxnLst>
                <a:rect l="T12" t="T13" r="T14" b="T15"/>
                <a:pathLst>
                  <a:path w="23" h="25">
                    <a:moveTo>
                      <a:pt x="0" y="0"/>
                    </a:moveTo>
                    <a:lnTo>
                      <a:pt x="10" y="24"/>
                    </a:lnTo>
                    <a:lnTo>
                      <a:pt x="22" y="24"/>
                    </a:lnTo>
                    <a:lnTo>
                      <a:pt x="0" y="0"/>
                    </a:lnTo>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grpSp>
        <p:sp>
          <p:nvSpPr>
            <p:cNvPr id="88111" name="Freeform 264"/>
            <p:cNvSpPr>
              <a:spLocks/>
            </p:cNvSpPr>
            <p:nvPr/>
          </p:nvSpPr>
          <p:spPr bwMode="auto">
            <a:xfrm>
              <a:off x="2882900" y="3390900"/>
              <a:ext cx="846138" cy="601663"/>
            </a:xfrm>
            <a:custGeom>
              <a:avLst/>
              <a:gdLst>
                <a:gd name="T0" fmla="*/ 2147483647 w 613"/>
                <a:gd name="T1" fmla="*/ 2147483647 h 481"/>
                <a:gd name="T2" fmla="*/ 2147483647 w 613"/>
                <a:gd name="T3" fmla="*/ 2147483647 h 481"/>
                <a:gd name="T4" fmla="*/ 2147483647 w 613"/>
                <a:gd name="T5" fmla="*/ 2147483647 h 481"/>
                <a:gd name="T6" fmla="*/ 2147483647 w 613"/>
                <a:gd name="T7" fmla="*/ 2147483647 h 481"/>
                <a:gd name="T8" fmla="*/ 2147483647 w 613"/>
                <a:gd name="T9" fmla="*/ 2147483647 h 481"/>
                <a:gd name="T10" fmla="*/ 2147483647 w 613"/>
                <a:gd name="T11" fmla="*/ 2147483647 h 481"/>
                <a:gd name="T12" fmla="*/ 2147483647 w 613"/>
                <a:gd name="T13" fmla="*/ 2147483647 h 481"/>
                <a:gd name="T14" fmla="*/ 2147483647 w 613"/>
                <a:gd name="T15" fmla="*/ 2147483647 h 481"/>
                <a:gd name="T16" fmla="*/ 2147483647 w 613"/>
                <a:gd name="T17" fmla="*/ 2147483647 h 481"/>
                <a:gd name="T18" fmla="*/ 2147483647 w 613"/>
                <a:gd name="T19" fmla="*/ 2147483647 h 481"/>
                <a:gd name="T20" fmla="*/ 2147483647 w 613"/>
                <a:gd name="T21" fmla="*/ 2147483647 h 481"/>
                <a:gd name="T22" fmla="*/ 2147483647 w 613"/>
                <a:gd name="T23" fmla="*/ 2147483647 h 481"/>
                <a:gd name="T24" fmla="*/ 2147483647 w 613"/>
                <a:gd name="T25" fmla="*/ 2147483647 h 481"/>
                <a:gd name="T26" fmla="*/ 2147483647 w 613"/>
                <a:gd name="T27" fmla="*/ 2147483647 h 481"/>
                <a:gd name="T28" fmla="*/ 2147483647 w 613"/>
                <a:gd name="T29" fmla="*/ 2147483647 h 481"/>
                <a:gd name="T30" fmla="*/ 2147483647 w 613"/>
                <a:gd name="T31" fmla="*/ 2147483647 h 481"/>
                <a:gd name="T32" fmla="*/ 2147483647 w 613"/>
                <a:gd name="T33" fmla="*/ 2147483647 h 481"/>
                <a:gd name="T34" fmla="*/ 2147483647 w 613"/>
                <a:gd name="T35" fmla="*/ 2147483647 h 481"/>
                <a:gd name="T36" fmla="*/ 2147483647 w 613"/>
                <a:gd name="T37" fmla="*/ 2147483647 h 481"/>
                <a:gd name="T38" fmla="*/ 2147483647 w 613"/>
                <a:gd name="T39" fmla="*/ 2147483647 h 481"/>
                <a:gd name="T40" fmla="*/ 2147483647 w 613"/>
                <a:gd name="T41" fmla="*/ 2147483647 h 481"/>
                <a:gd name="T42" fmla="*/ 2147483647 w 613"/>
                <a:gd name="T43" fmla="*/ 2147483647 h 481"/>
                <a:gd name="T44" fmla="*/ 2147483647 w 613"/>
                <a:gd name="T45" fmla="*/ 2147483647 h 481"/>
                <a:gd name="T46" fmla="*/ 2147483647 w 613"/>
                <a:gd name="T47" fmla="*/ 2147483647 h 481"/>
                <a:gd name="T48" fmla="*/ 2147483647 w 613"/>
                <a:gd name="T49" fmla="*/ 2147483647 h 481"/>
                <a:gd name="T50" fmla="*/ 0 w 613"/>
                <a:gd name="T51" fmla="*/ 2147483647 h 481"/>
                <a:gd name="T52" fmla="*/ 2147483647 w 613"/>
                <a:gd name="T53" fmla="*/ 2147483647 h 481"/>
                <a:gd name="T54" fmla="*/ 2147483647 w 613"/>
                <a:gd name="T55" fmla="*/ 2147483647 h 481"/>
                <a:gd name="T56" fmla="*/ 2147483647 w 613"/>
                <a:gd name="T57" fmla="*/ 2147483647 h 481"/>
                <a:gd name="T58" fmla="*/ 2147483647 w 613"/>
                <a:gd name="T59" fmla="*/ 2147483647 h 481"/>
                <a:gd name="T60" fmla="*/ 2147483647 w 613"/>
                <a:gd name="T61" fmla="*/ 2147483647 h 481"/>
                <a:gd name="T62" fmla="*/ 2147483647 w 613"/>
                <a:gd name="T63" fmla="*/ 2147483647 h 481"/>
                <a:gd name="T64" fmla="*/ 2147483647 w 613"/>
                <a:gd name="T65" fmla="*/ 2147483647 h 481"/>
                <a:gd name="T66" fmla="*/ 2147483647 w 613"/>
                <a:gd name="T67" fmla="*/ 2147483647 h 481"/>
                <a:gd name="T68" fmla="*/ 2147483647 w 613"/>
                <a:gd name="T69" fmla="*/ 2147483647 h 481"/>
                <a:gd name="T70" fmla="*/ 2147483647 w 613"/>
                <a:gd name="T71" fmla="*/ 2147483647 h 481"/>
                <a:gd name="T72" fmla="*/ 2147483647 w 613"/>
                <a:gd name="T73" fmla="*/ 2147483647 h 481"/>
                <a:gd name="T74" fmla="*/ 2147483647 w 613"/>
                <a:gd name="T75" fmla="*/ 2147483647 h 481"/>
                <a:gd name="T76" fmla="*/ 2147483647 w 613"/>
                <a:gd name="T77" fmla="*/ 2147483647 h 481"/>
                <a:gd name="T78" fmla="*/ 2147483647 w 613"/>
                <a:gd name="T79" fmla="*/ 2147483647 h 481"/>
                <a:gd name="T80" fmla="*/ 2147483647 w 613"/>
                <a:gd name="T81" fmla="*/ 2147483647 h 481"/>
                <a:gd name="T82" fmla="*/ 2147483647 w 613"/>
                <a:gd name="T83" fmla="*/ 2147483647 h 481"/>
                <a:gd name="T84" fmla="*/ 2147483647 w 613"/>
                <a:gd name="T85" fmla="*/ 2147483647 h 481"/>
                <a:gd name="T86" fmla="*/ 2147483647 w 613"/>
                <a:gd name="T87" fmla="*/ 2147483647 h 481"/>
                <a:gd name="T88" fmla="*/ 2147483647 w 613"/>
                <a:gd name="T89" fmla="*/ 2147483647 h 481"/>
                <a:gd name="T90" fmla="*/ 2147483647 w 613"/>
                <a:gd name="T91" fmla="*/ 2147483647 h 481"/>
                <a:gd name="T92" fmla="*/ 2147483647 w 613"/>
                <a:gd name="T93" fmla="*/ 2147483647 h 481"/>
                <a:gd name="T94" fmla="*/ 2147483647 w 613"/>
                <a:gd name="T95" fmla="*/ 2147483647 h 481"/>
                <a:gd name="T96" fmla="*/ 2147483647 w 613"/>
                <a:gd name="T97" fmla="*/ 2147483647 h 481"/>
                <a:gd name="T98" fmla="*/ 2147483647 w 613"/>
                <a:gd name="T99" fmla="*/ 2147483647 h 481"/>
                <a:gd name="T100" fmla="*/ 2147483647 w 613"/>
                <a:gd name="T101" fmla="*/ 2147483647 h 481"/>
                <a:gd name="T102" fmla="*/ 2147483647 w 613"/>
                <a:gd name="T103" fmla="*/ 2147483647 h 481"/>
                <a:gd name="T104" fmla="*/ 2147483647 w 613"/>
                <a:gd name="T105" fmla="*/ 2147483647 h 481"/>
                <a:gd name="T106" fmla="*/ 2147483647 w 613"/>
                <a:gd name="T107" fmla="*/ 2147483647 h 481"/>
                <a:gd name="T108" fmla="*/ 2147483647 w 613"/>
                <a:gd name="T109" fmla="*/ 2147483647 h 481"/>
                <a:gd name="T110" fmla="*/ 2147483647 w 613"/>
                <a:gd name="T111" fmla="*/ 2147483647 h 481"/>
                <a:gd name="T112" fmla="*/ 2147483647 w 613"/>
                <a:gd name="T113" fmla="*/ 2147483647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3"/>
                <a:gd name="T172" fmla="*/ 0 h 481"/>
                <a:gd name="T173" fmla="*/ 613 w 613"/>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3" h="481">
                  <a:moveTo>
                    <a:pt x="606" y="198"/>
                  </a:moveTo>
                  <a:lnTo>
                    <a:pt x="606" y="199"/>
                  </a:lnTo>
                  <a:lnTo>
                    <a:pt x="605" y="206"/>
                  </a:lnTo>
                  <a:lnTo>
                    <a:pt x="605" y="220"/>
                  </a:lnTo>
                  <a:lnTo>
                    <a:pt x="603" y="246"/>
                  </a:lnTo>
                  <a:lnTo>
                    <a:pt x="603" y="252"/>
                  </a:lnTo>
                  <a:lnTo>
                    <a:pt x="603" y="256"/>
                  </a:lnTo>
                  <a:lnTo>
                    <a:pt x="603" y="260"/>
                  </a:lnTo>
                  <a:lnTo>
                    <a:pt x="602" y="283"/>
                  </a:lnTo>
                  <a:lnTo>
                    <a:pt x="602" y="294"/>
                  </a:lnTo>
                  <a:lnTo>
                    <a:pt x="600" y="301"/>
                  </a:lnTo>
                  <a:lnTo>
                    <a:pt x="600" y="303"/>
                  </a:lnTo>
                  <a:lnTo>
                    <a:pt x="600" y="321"/>
                  </a:lnTo>
                  <a:lnTo>
                    <a:pt x="600" y="330"/>
                  </a:lnTo>
                  <a:lnTo>
                    <a:pt x="600" y="341"/>
                  </a:lnTo>
                  <a:lnTo>
                    <a:pt x="599" y="356"/>
                  </a:lnTo>
                  <a:lnTo>
                    <a:pt x="599" y="370"/>
                  </a:lnTo>
                  <a:lnTo>
                    <a:pt x="598" y="398"/>
                  </a:lnTo>
                  <a:lnTo>
                    <a:pt x="598" y="409"/>
                  </a:lnTo>
                  <a:lnTo>
                    <a:pt x="598" y="410"/>
                  </a:lnTo>
                  <a:lnTo>
                    <a:pt x="596" y="424"/>
                  </a:lnTo>
                  <a:lnTo>
                    <a:pt x="596" y="436"/>
                  </a:lnTo>
                  <a:lnTo>
                    <a:pt x="596" y="452"/>
                  </a:lnTo>
                  <a:lnTo>
                    <a:pt x="595" y="466"/>
                  </a:lnTo>
                  <a:lnTo>
                    <a:pt x="594" y="480"/>
                  </a:lnTo>
                  <a:lnTo>
                    <a:pt x="545" y="478"/>
                  </a:lnTo>
                  <a:lnTo>
                    <a:pt x="534" y="475"/>
                  </a:lnTo>
                  <a:lnTo>
                    <a:pt x="513" y="475"/>
                  </a:lnTo>
                  <a:lnTo>
                    <a:pt x="506" y="475"/>
                  </a:lnTo>
                  <a:lnTo>
                    <a:pt x="487" y="474"/>
                  </a:lnTo>
                  <a:lnTo>
                    <a:pt x="481" y="474"/>
                  </a:lnTo>
                  <a:lnTo>
                    <a:pt x="427" y="471"/>
                  </a:lnTo>
                  <a:lnTo>
                    <a:pt x="397" y="470"/>
                  </a:lnTo>
                  <a:lnTo>
                    <a:pt x="348" y="467"/>
                  </a:lnTo>
                  <a:lnTo>
                    <a:pt x="329" y="464"/>
                  </a:lnTo>
                  <a:lnTo>
                    <a:pt x="324" y="464"/>
                  </a:lnTo>
                  <a:lnTo>
                    <a:pt x="282" y="461"/>
                  </a:lnTo>
                  <a:lnTo>
                    <a:pt x="279" y="461"/>
                  </a:lnTo>
                  <a:lnTo>
                    <a:pt x="268" y="460"/>
                  </a:lnTo>
                  <a:lnTo>
                    <a:pt x="257" y="459"/>
                  </a:lnTo>
                  <a:lnTo>
                    <a:pt x="218" y="457"/>
                  </a:lnTo>
                  <a:lnTo>
                    <a:pt x="137" y="449"/>
                  </a:lnTo>
                  <a:lnTo>
                    <a:pt x="134" y="448"/>
                  </a:lnTo>
                  <a:lnTo>
                    <a:pt x="132" y="448"/>
                  </a:lnTo>
                  <a:lnTo>
                    <a:pt x="131" y="448"/>
                  </a:lnTo>
                  <a:lnTo>
                    <a:pt x="77" y="442"/>
                  </a:lnTo>
                  <a:lnTo>
                    <a:pt x="56" y="441"/>
                  </a:lnTo>
                  <a:lnTo>
                    <a:pt x="31" y="438"/>
                  </a:lnTo>
                  <a:lnTo>
                    <a:pt x="24" y="438"/>
                  </a:lnTo>
                  <a:lnTo>
                    <a:pt x="0" y="435"/>
                  </a:lnTo>
                  <a:lnTo>
                    <a:pt x="5" y="382"/>
                  </a:lnTo>
                  <a:lnTo>
                    <a:pt x="6" y="381"/>
                  </a:lnTo>
                  <a:lnTo>
                    <a:pt x="8" y="353"/>
                  </a:lnTo>
                  <a:lnTo>
                    <a:pt x="11" y="338"/>
                  </a:lnTo>
                  <a:lnTo>
                    <a:pt x="11" y="326"/>
                  </a:lnTo>
                  <a:lnTo>
                    <a:pt x="13" y="309"/>
                  </a:lnTo>
                  <a:lnTo>
                    <a:pt x="13" y="307"/>
                  </a:lnTo>
                  <a:lnTo>
                    <a:pt x="13" y="296"/>
                  </a:lnTo>
                  <a:lnTo>
                    <a:pt x="16" y="271"/>
                  </a:lnTo>
                  <a:lnTo>
                    <a:pt x="19" y="244"/>
                  </a:lnTo>
                  <a:lnTo>
                    <a:pt x="23" y="217"/>
                  </a:lnTo>
                  <a:lnTo>
                    <a:pt x="27" y="177"/>
                  </a:lnTo>
                  <a:lnTo>
                    <a:pt x="29" y="163"/>
                  </a:lnTo>
                  <a:lnTo>
                    <a:pt x="30" y="149"/>
                  </a:lnTo>
                  <a:lnTo>
                    <a:pt x="30" y="145"/>
                  </a:lnTo>
                  <a:lnTo>
                    <a:pt x="33" y="122"/>
                  </a:lnTo>
                  <a:lnTo>
                    <a:pt x="34" y="109"/>
                  </a:lnTo>
                  <a:lnTo>
                    <a:pt x="37" y="84"/>
                  </a:lnTo>
                  <a:lnTo>
                    <a:pt x="40" y="61"/>
                  </a:lnTo>
                  <a:lnTo>
                    <a:pt x="42" y="40"/>
                  </a:lnTo>
                  <a:lnTo>
                    <a:pt x="42" y="38"/>
                  </a:lnTo>
                  <a:lnTo>
                    <a:pt x="44" y="27"/>
                  </a:lnTo>
                  <a:lnTo>
                    <a:pt x="45" y="13"/>
                  </a:lnTo>
                  <a:lnTo>
                    <a:pt x="47" y="0"/>
                  </a:lnTo>
                  <a:lnTo>
                    <a:pt x="66" y="2"/>
                  </a:lnTo>
                  <a:lnTo>
                    <a:pt x="117" y="6"/>
                  </a:lnTo>
                  <a:lnTo>
                    <a:pt x="138" y="9"/>
                  </a:lnTo>
                  <a:lnTo>
                    <a:pt x="160" y="12"/>
                  </a:lnTo>
                  <a:lnTo>
                    <a:pt x="182" y="13"/>
                  </a:lnTo>
                  <a:lnTo>
                    <a:pt x="186" y="13"/>
                  </a:lnTo>
                  <a:lnTo>
                    <a:pt x="220" y="16"/>
                  </a:lnTo>
                  <a:lnTo>
                    <a:pt x="222" y="18"/>
                  </a:lnTo>
                  <a:lnTo>
                    <a:pt x="252" y="19"/>
                  </a:lnTo>
                  <a:lnTo>
                    <a:pt x="263" y="22"/>
                  </a:lnTo>
                  <a:lnTo>
                    <a:pt x="267" y="22"/>
                  </a:lnTo>
                  <a:lnTo>
                    <a:pt x="270" y="22"/>
                  </a:lnTo>
                  <a:lnTo>
                    <a:pt x="275" y="22"/>
                  </a:lnTo>
                  <a:lnTo>
                    <a:pt x="278" y="22"/>
                  </a:lnTo>
                  <a:lnTo>
                    <a:pt x="286" y="23"/>
                  </a:lnTo>
                  <a:lnTo>
                    <a:pt x="337" y="27"/>
                  </a:lnTo>
                  <a:lnTo>
                    <a:pt x="351" y="29"/>
                  </a:lnTo>
                  <a:lnTo>
                    <a:pt x="353" y="29"/>
                  </a:lnTo>
                  <a:lnTo>
                    <a:pt x="362" y="29"/>
                  </a:lnTo>
                  <a:lnTo>
                    <a:pt x="378" y="30"/>
                  </a:lnTo>
                  <a:lnTo>
                    <a:pt x="383" y="30"/>
                  </a:lnTo>
                  <a:lnTo>
                    <a:pt x="402" y="30"/>
                  </a:lnTo>
                  <a:lnTo>
                    <a:pt x="450" y="34"/>
                  </a:lnTo>
                  <a:lnTo>
                    <a:pt x="484" y="36"/>
                  </a:lnTo>
                  <a:lnTo>
                    <a:pt x="488" y="36"/>
                  </a:lnTo>
                  <a:lnTo>
                    <a:pt x="504" y="37"/>
                  </a:lnTo>
                  <a:lnTo>
                    <a:pt x="563" y="40"/>
                  </a:lnTo>
                  <a:lnTo>
                    <a:pt x="566" y="40"/>
                  </a:lnTo>
                  <a:lnTo>
                    <a:pt x="612" y="43"/>
                  </a:lnTo>
                  <a:lnTo>
                    <a:pt x="610" y="69"/>
                  </a:lnTo>
                  <a:lnTo>
                    <a:pt x="610" y="76"/>
                  </a:lnTo>
                  <a:lnTo>
                    <a:pt x="610" y="83"/>
                  </a:lnTo>
                  <a:lnTo>
                    <a:pt x="609" y="97"/>
                  </a:lnTo>
                  <a:lnTo>
                    <a:pt x="609" y="104"/>
                  </a:lnTo>
                  <a:lnTo>
                    <a:pt x="609" y="113"/>
                  </a:lnTo>
                  <a:lnTo>
                    <a:pt x="607" y="151"/>
                  </a:lnTo>
                  <a:lnTo>
                    <a:pt x="606" y="198"/>
                  </a:lnTo>
                </a:path>
              </a:pathLst>
            </a:custGeom>
            <a:noFill/>
            <a:ln w="6350">
              <a:solidFill>
                <a:schemeClr val="tx1"/>
              </a:solidFill>
              <a:round/>
              <a:headEnd/>
              <a:tailEnd/>
            </a:ln>
          </p:spPr>
          <p:txBody>
            <a:bodyPr/>
            <a:lstStyle/>
            <a:p>
              <a:endParaRPr lang="en-US"/>
            </a:p>
          </p:txBody>
        </p:sp>
        <p:sp>
          <p:nvSpPr>
            <p:cNvPr id="88112" name="Freeform 265"/>
            <p:cNvSpPr>
              <a:spLocks/>
            </p:cNvSpPr>
            <p:nvPr/>
          </p:nvSpPr>
          <p:spPr bwMode="auto">
            <a:xfrm>
              <a:off x="2097088" y="2214563"/>
              <a:ext cx="698500" cy="1017587"/>
            </a:xfrm>
            <a:custGeom>
              <a:avLst/>
              <a:gdLst>
                <a:gd name="T0" fmla="*/ 2147483647 w 507"/>
                <a:gd name="T1" fmla="*/ 2147483647 h 815"/>
                <a:gd name="T2" fmla="*/ 2147483647 w 507"/>
                <a:gd name="T3" fmla="*/ 2147483647 h 815"/>
                <a:gd name="T4" fmla="*/ 2147483647 w 507"/>
                <a:gd name="T5" fmla="*/ 2147483647 h 815"/>
                <a:gd name="T6" fmla="*/ 2147483647 w 507"/>
                <a:gd name="T7" fmla="*/ 2147483647 h 815"/>
                <a:gd name="T8" fmla="*/ 2147483647 w 507"/>
                <a:gd name="T9" fmla="*/ 2147483647 h 815"/>
                <a:gd name="T10" fmla="*/ 2147483647 w 507"/>
                <a:gd name="T11" fmla="*/ 2147483647 h 815"/>
                <a:gd name="T12" fmla="*/ 2147483647 w 507"/>
                <a:gd name="T13" fmla="*/ 2147483647 h 815"/>
                <a:gd name="T14" fmla="*/ 2147483647 w 507"/>
                <a:gd name="T15" fmla="*/ 2147483647 h 815"/>
                <a:gd name="T16" fmla="*/ 2147483647 w 507"/>
                <a:gd name="T17" fmla="*/ 2147483647 h 815"/>
                <a:gd name="T18" fmla="*/ 2147483647 w 507"/>
                <a:gd name="T19" fmla="*/ 2147483647 h 815"/>
                <a:gd name="T20" fmla="*/ 2147483647 w 507"/>
                <a:gd name="T21" fmla="*/ 2147483647 h 815"/>
                <a:gd name="T22" fmla="*/ 2147483647 w 507"/>
                <a:gd name="T23" fmla="*/ 2147483647 h 815"/>
                <a:gd name="T24" fmla="*/ 2147483647 w 507"/>
                <a:gd name="T25" fmla="*/ 2147483647 h 815"/>
                <a:gd name="T26" fmla="*/ 2147483647 w 507"/>
                <a:gd name="T27" fmla="*/ 2147483647 h 815"/>
                <a:gd name="T28" fmla="*/ 2147483647 w 507"/>
                <a:gd name="T29" fmla="*/ 2147483647 h 815"/>
                <a:gd name="T30" fmla="*/ 2147483647 w 507"/>
                <a:gd name="T31" fmla="*/ 2147483647 h 815"/>
                <a:gd name="T32" fmla="*/ 2147483647 w 507"/>
                <a:gd name="T33" fmla="*/ 2147483647 h 815"/>
                <a:gd name="T34" fmla="*/ 2147483647 w 507"/>
                <a:gd name="T35" fmla="*/ 2147483647 h 815"/>
                <a:gd name="T36" fmla="*/ 2147483647 w 507"/>
                <a:gd name="T37" fmla="*/ 2147483647 h 815"/>
                <a:gd name="T38" fmla="*/ 2147483647 w 507"/>
                <a:gd name="T39" fmla="*/ 2147483647 h 815"/>
                <a:gd name="T40" fmla="*/ 2147483647 w 507"/>
                <a:gd name="T41" fmla="*/ 2147483647 h 815"/>
                <a:gd name="T42" fmla="*/ 2147483647 w 507"/>
                <a:gd name="T43" fmla="*/ 2147483647 h 815"/>
                <a:gd name="T44" fmla="*/ 2147483647 w 507"/>
                <a:gd name="T45" fmla="*/ 2147483647 h 815"/>
                <a:gd name="T46" fmla="*/ 2147483647 w 507"/>
                <a:gd name="T47" fmla="*/ 2147483647 h 815"/>
                <a:gd name="T48" fmla="*/ 2147483647 w 507"/>
                <a:gd name="T49" fmla="*/ 2147483647 h 815"/>
                <a:gd name="T50" fmla="*/ 2147483647 w 507"/>
                <a:gd name="T51" fmla="*/ 2147483647 h 815"/>
                <a:gd name="T52" fmla="*/ 2147483647 w 507"/>
                <a:gd name="T53" fmla="*/ 2147483647 h 815"/>
                <a:gd name="T54" fmla="*/ 2147483647 w 507"/>
                <a:gd name="T55" fmla="*/ 2147483647 h 815"/>
                <a:gd name="T56" fmla="*/ 2147483647 w 507"/>
                <a:gd name="T57" fmla="*/ 2147483647 h 815"/>
                <a:gd name="T58" fmla="*/ 2147483647 w 507"/>
                <a:gd name="T59" fmla="*/ 2147483647 h 815"/>
                <a:gd name="T60" fmla="*/ 2147483647 w 507"/>
                <a:gd name="T61" fmla="*/ 2147483647 h 815"/>
                <a:gd name="T62" fmla="*/ 2147483647 w 507"/>
                <a:gd name="T63" fmla="*/ 2147483647 h 815"/>
                <a:gd name="T64" fmla="*/ 2147483647 w 507"/>
                <a:gd name="T65" fmla="*/ 2147483647 h 815"/>
                <a:gd name="T66" fmla="*/ 2147483647 w 507"/>
                <a:gd name="T67" fmla="*/ 2147483647 h 815"/>
                <a:gd name="T68" fmla="*/ 2147483647 w 507"/>
                <a:gd name="T69" fmla="*/ 2147483647 h 815"/>
                <a:gd name="T70" fmla="*/ 2147483647 w 507"/>
                <a:gd name="T71" fmla="*/ 0 h 815"/>
                <a:gd name="T72" fmla="*/ 2147483647 w 507"/>
                <a:gd name="T73" fmla="*/ 2147483647 h 815"/>
                <a:gd name="T74" fmla="*/ 2147483647 w 507"/>
                <a:gd name="T75" fmla="*/ 2147483647 h 815"/>
                <a:gd name="T76" fmla="*/ 2147483647 w 507"/>
                <a:gd name="T77" fmla="*/ 2147483647 h 815"/>
                <a:gd name="T78" fmla="*/ 2147483647 w 507"/>
                <a:gd name="T79" fmla="*/ 2147483647 h 815"/>
                <a:gd name="T80" fmla="*/ 2147483647 w 507"/>
                <a:gd name="T81" fmla="*/ 2147483647 h 815"/>
                <a:gd name="T82" fmla="*/ 2147483647 w 507"/>
                <a:gd name="T83" fmla="*/ 2147483647 h 815"/>
                <a:gd name="T84" fmla="*/ 2147483647 w 507"/>
                <a:gd name="T85" fmla="*/ 2147483647 h 815"/>
                <a:gd name="T86" fmla="*/ 2147483647 w 507"/>
                <a:gd name="T87" fmla="*/ 2147483647 h 815"/>
                <a:gd name="T88" fmla="*/ 2147483647 w 507"/>
                <a:gd name="T89" fmla="*/ 2147483647 h 815"/>
                <a:gd name="T90" fmla="*/ 2147483647 w 507"/>
                <a:gd name="T91" fmla="*/ 2147483647 h 815"/>
                <a:gd name="T92" fmla="*/ 2147483647 w 507"/>
                <a:gd name="T93" fmla="*/ 2147483647 h 815"/>
                <a:gd name="T94" fmla="*/ 2147483647 w 507"/>
                <a:gd name="T95" fmla="*/ 2147483647 h 815"/>
                <a:gd name="T96" fmla="*/ 2147483647 w 507"/>
                <a:gd name="T97" fmla="*/ 2147483647 h 8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7"/>
                <a:gd name="T148" fmla="*/ 0 h 815"/>
                <a:gd name="T149" fmla="*/ 507 w 507"/>
                <a:gd name="T150" fmla="*/ 815 h 8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7" h="815">
                  <a:moveTo>
                    <a:pt x="52" y="511"/>
                  </a:moveTo>
                  <a:lnTo>
                    <a:pt x="49" y="515"/>
                  </a:lnTo>
                  <a:lnTo>
                    <a:pt x="41" y="539"/>
                  </a:lnTo>
                  <a:lnTo>
                    <a:pt x="38" y="542"/>
                  </a:lnTo>
                  <a:lnTo>
                    <a:pt x="36" y="546"/>
                  </a:lnTo>
                  <a:lnTo>
                    <a:pt x="33" y="560"/>
                  </a:lnTo>
                  <a:lnTo>
                    <a:pt x="31" y="571"/>
                  </a:lnTo>
                  <a:lnTo>
                    <a:pt x="22" y="615"/>
                  </a:lnTo>
                  <a:lnTo>
                    <a:pt x="0" y="739"/>
                  </a:lnTo>
                  <a:lnTo>
                    <a:pt x="4" y="740"/>
                  </a:lnTo>
                  <a:lnTo>
                    <a:pt x="76" y="754"/>
                  </a:lnTo>
                  <a:lnTo>
                    <a:pt x="156" y="768"/>
                  </a:lnTo>
                  <a:lnTo>
                    <a:pt x="178" y="771"/>
                  </a:lnTo>
                  <a:lnTo>
                    <a:pt x="191" y="773"/>
                  </a:lnTo>
                  <a:lnTo>
                    <a:pt x="214" y="777"/>
                  </a:lnTo>
                  <a:lnTo>
                    <a:pt x="217" y="777"/>
                  </a:lnTo>
                  <a:lnTo>
                    <a:pt x="219" y="779"/>
                  </a:lnTo>
                  <a:lnTo>
                    <a:pt x="234" y="780"/>
                  </a:lnTo>
                  <a:lnTo>
                    <a:pt x="257" y="786"/>
                  </a:lnTo>
                  <a:lnTo>
                    <a:pt x="296" y="790"/>
                  </a:lnTo>
                  <a:lnTo>
                    <a:pt x="317" y="793"/>
                  </a:lnTo>
                  <a:lnTo>
                    <a:pt x="381" y="801"/>
                  </a:lnTo>
                  <a:lnTo>
                    <a:pt x="381" y="802"/>
                  </a:lnTo>
                  <a:lnTo>
                    <a:pt x="382" y="802"/>
                  </a:lnTo>
                  <a:lnTo>
                    <a:pt x="386" y="804"/>
                  </a:lnTo>
                  <a:lnTo>
                    <a:pt x="396" y="804"/>
                  </a:lnTo>
                  <a:lnTo>
                    <a:pt x="415" y="807"/>
                  </a:lnTo>
                  <a:lnTo>
                    <a:pt x="433" y="809"/>
                  </a:lnTo>
                  <a:lnTo>
                    <a:pt x="439" y="811"/>
                  </a:lnTo>
                  <a:lnTo>
                    <a:pt x="440" y="811"/>
                  </a:lnTo>
                  <a:lnTo>
                    <a:pt x="471" y="814"/>
                  </a:lnTo>
                  <a:lnTo>
                    <a:pt x="472" y="801"/>
                  </a:lnTo>
                  <a:lnTo>
                    <a:pt x="478" y="764"/>
                  </a:lnTo>
                  <a:lnTo>
                    <a:pt x="478" y="759"/>
                  </a:lnTo>
                  <a:lnTo>
                    <a:pt x="482" y="733"/>
                  </a:lnTo>
                  <a:lnTo>
                    <a:pt x="485" y="707"/>
                  </a:lnTo>
                  <a:lnTo>
                    <a:pt x="486" y="705"/>
                  </a:lnTo>
                  <a:lnTo>
                    <a:pt x="486" y="700"/>
                  </a:lnTo>
                  <a:lnTo>
                    <a:pt x="489" y="680"/>
                  </a:lnTo>
                  <a:lnTo>
                    <a:pt x="489" y="673"/>
                  </a:lnTo>
                  <a:lnTo>
                    <a:pt x="492" y="658"/>
                  </a:lnTo>
                  <a:lnTo>
                    <a:pt x="492" y="653"/>
                  </a:lnTo>
                  <a:lnTo>
                    <a:pt x="496" y="626"/>
                  </a:lnTo>
                  <a:lnTo>
                    <a:pt x="497" y="612"/>
                  </a:lnTo>
                  <a:lnTo>
                    <a:pt x="499" y="600"/>
                  </a:lnTo>
                  <a:lnTo>
                    <a:pt x="500" y="585"/>
                  </a:lnTo>
                  <a:lnTo>
                    <a:pt x="503" y="572"/>
                  </a:lnTo>
                  <a:lnTo>
                    <a:pt x="506" y="549"/>
                  </a:lnTo>
                  <a:lnTo>
                    <a:pt x="503" y="546"/>
                  </a:lnTo>
                  <a:lnTo>
                    <a:pt x="501" y="546"/>
                  </a:lnTo>
                  <a:lnTo>
                    <a:pt x="500" y="544"/>
                  </a:lnTo>
                  <a:lnTo>
                    <a:pt x="492" y="528"/>
                  </a:lnTo>
                  <a:lnTo>
                    <a:pt x="483" y="515"/>
                  </a:lnTo>
                  <a:lnTo>
                    <a:pt x="476" y="520"/>
                  </a:lnTo>
                  <a:lnTo>
                    <a:pt x="472" y="525"/>
                  </a:lnTo>
                  <a:lnTo>
                    <a:pt x="472" y="536"/>
                  </a:lnTo>
                  <a:lnTo>
                    <a:pt x="463" y="535"/>
                  </a:lnTo>
                  <a:lnTo>
                    <a:pt x="424" y="532"/>
                  </a:lnTo>
                  <a:lnTo>
                    <a:pt x="415" y="526"/>
                  </a:lnTo>
                  <a:lnTo>
                    <a:pt x="406" y="532"/>
                  </a:lnTo>
                  <a:lnTo>
                    <a:pt x="393" y="535"/>
                  </a:lnTo>
                  <a:lnTo>
                    <a:pt x="377" y="528"/>
                  </a:lnTo>
                  <a:lnTo>
                    <a:pt x="367" y="535"/>
                  </a:lnTo>
                  <a:lnTo>
                    <a:pt x="368" y="540"/>
                  </a:lnTo>
                  <a:lnTo>
                    <a:pt x="365" y="542"/>
                  </a:lnTo>
                  <a:lnTo>
                    <a:pt x="356" y="531"/>
                  </a:lnTo>
                  <a:lnTo>
                    <a:pt x="350" y="496"/>
                  </a:lnTo>
                  <a:lnTo>
                    <a:pt x="328" y="479"/>
                  </a:lnTo>
                  <a:lnTo>
                    <a:pt x="331" y="465"/>
                  </a:lnTo>
                  <a:lnTo>
                    <a:pt x="304" y="386"/>
                  </a:lnTo>
                  <a:lnTo>
                    <a:pt x="278" y="402"/>
                  </a:lnTo>
                  <a:lnTo>
                    <a:pt x="268" y="402"/>
                  </a:lnTo>
                  <a:lnTo>
                    <a:pt x="255" y="393"/>
                  </a:lnTo>
                  <a:lnTo>
                    <a:pt x="284" y="295"/>
                  </a:lnTo>
                  <a:lnTo>
                    <a:pt x="286" y="295"/>
                  </a:lnTo>
                  <a:lnTo>
                    <a:pt x="292" y="284"/>
                  </a:lnTo>
                  <a:lnTo>
                    <a:pt x="292" y="280"/>
                  </a:lnTo>
                  <a:lnTo>
                    <a:pt x="288" y="278"/>
                  </a:lnTo>
                  <a:lnTo>
                    <a:pt x="280" y="280"/>
                  </a:lnTo>
                  <a:lnTo>
                    <a:pt x="271" y="278"/>
                  </a:lnTo>
                  <a:lnTo>
                    <a:pt x="270" y="275"/>
                  </a:lnTo>
                  <a:lnTo>
                    <a:pt x="271" y="270"/>
                  </a:lnTo>
                  <a:lnTo>
                    <a:pt x="268" y="267"/>
                  </a:lnTo>
                  <a:lnTo>
                    <a:pt x="260" y="270"/>
                  </a:lnTo>
                  <a:lnTo>
                    <a:pt x="259" y="269"/>
                  </a:lnTo>
                  <a:lnTo>
                    <a:pt x="262" y="264"/>
                  </a:lnTo>
                  <a:lnTo>
                    <a:pt x="250" y="244"/>
                  </a:lnTo>
                  <a:lnTo>
                    <a:pt x="243" y="234"/>
                  </a:lnTo>
                  <a:lnTo>
                    <a:pt x="228" y="205"/>
                  </a:lnTo>
                  <a:lnTo>
                    <a:pt x="219" y="199"/>
                  </a:lnTo>
                  <a:lnTo>
                    <a:pt x="202" y="180"/>
                  </a:lnTo>
                  <a:lnTo>
                    <a:pt x="212" y="177"/>
                  </a:lnTo>
                  <a:lnTo>
                    <a:pt x="203" y="169"/>
                  </a:lnTo>
                  <a:lnTo>
                    <a:pt x="207" y="151"/>
                  </a:lnTo>
                  <a:lnTo>
                    <a:pt x="191" y="119"/>
                  </a:lnTo>
                  <a:lnTo>
                    <a:pt x="191" y="117"/>
                  </a:lnTo>
                  <a:lnTo>
                    <a:pt x="195" y="94"/>
                  </a:lnTo>
                  <a:lnTo>
                    <a:pt x="199" y="67"/>
                  </a:lnTo>
                  <a:lnTo>
                    <a:pt x="201" y="65"/>
                  </a:lnTo>
                  <a:lnTo>
                    <a:pt x="201" y="63"/>
                  </a:lnTo>
                  <a:lnTo>
                    <a:pt x="207" y="26"/>
                  </a:lnTo>
                  <a:lnTo>
                    <a:pt x="209" y="15"/>
                  </a:lnTo>
                  <a:lnTo>
                    <a:pt x="210" y="12"/>
                  </a:lnTo>
                  <a:lnTo>
                    <a:pt x="140" y="0"/>
                  </a:lnTo>
                  <a:lnTo>
                    <a:pt x="138" y="4"/>
                  </a:lnTo>
                  <a:lnTo>
                    <a:pt x="138" y="8"/>
                  </a:lnTo>
                  <a:lnTo>
                    <a:pt x="135" y="15"/>
                  </a:lnTo>
                  <a:lnTo>
                    <a:pt x="124" y="74"/>
                  </a:lnTo>
                  <a:lnTo>
                    <a:pt x="121" y="91"/>
                  </a:lnTo>
                  <a:lnTo>
                    <a:pt x="119" y="98"/>
                  </a:lnTo>
                  <a:lnTo>
                    <a:pt x="119" y="102"/>
                  </a:lnTo>
                  <a:lnTo>
                    <a:pt x="119" y="104"/>
                  </a:lnTo>
                  <a:lnTo>
                    <a:pt x="119" y="106"/>
                  </a:lnTo>
                  <a:lnTo>
                    <a:pt x="115" y="130"/>
                  </a:lnTo>
                  <a:lnTo>
                    <a:pt x="112" y="142"/>
                  </a:lnTo>
                  <a:lnTo>
                    <a:pt x="106" y="170"/>
                  </a:lnTo>
                  <a:lnTo>
                    <a:pt x="105" y="181"/>
                  </a:lnTo>
                  <a:lnTo>
                    <a:pt x="103" y="183"/>
                  </a:lnTo>
                  <a:lnTo>
                    <a:pt x="102" y="195"/>
                  </a:lnTo>
                  <a:lnTo>
                    <a:pt x="94" y="235"/>
                  </a:lnTo>
                  <a:lnTo>
                    <a:pt x="92" y="241"/>
                  </a:lnTo>
                  <a:lnTo>
                    <a:pt x="90" y="257"/>
                  </a:lnTo>
                  <a:lnTo>
                    <a:pt x="88" y="262"/>
                  </a:lnTo>
                  <a:lnTo>
                    <a:pt x="87" y="269"/>
                  </a:lnTo>
                  <a:lnTo>
                    <a:pt x="85" y="274"/>
                  </a:lnTo>
                  <a:lnTo>
                    <a:pt x="90" y="288"/>
                  </a:lnTo>
                  <a:lnTo>
                    <a:pt x="88" y="317"/>
                  </a:lnTo>
                  <a:lnTo>
                    <a:pt x="91" y="321"/>
                  </a:lnTo>
                  <a:lnTo>
                    <a:pt x="92" y="331"/>
                  </a:lnTo>
                  <a:lnTo>
                    <a:pt x="94" y="332"/>
                  </a:lnTo>
                  <a:lnTo>
                    <a:pt x="110" y="348"/>
                  </a:lnTo>
                  <a:lnTo>
                    <a:pt x="113" y="361"/>
                  </a:lnTo>
                  <a:lnTo>
                    <a:pt x="91" y="396"/>
                  </a:lnTo>
                  <a:lnTo>
                    <a:pt x="90" y="397"/>
                  </a:lnTo>
                  <a:lnTo>
                    <a:pt x="83" y="411"/>
                  </a:lnTo>
                  <a:lnTo>
                    <a:pt x="80" y="416"/>
                  </a:lnTo>
                  <a:lnTo>
                    <a:pt x="73" y="422"/>
                  </a:lnTo>
                  <a:lnTo>
                    <a:pt x="66" y="439"/>
                  </a:lnTo>
                  <a:lnTo>
                    <a:pt x="55" y="446"/>
                  </a:lnTo>
                  <a:lnTo>
                    <a:pt x="31" y="483"/>
                  </a:lnTo>
                  <a:lnTo>
                    <a:pt x="31" y="492"/>
                  </a:lnTo>
                  <a:lnTo>
                    <a:pt x="41" y="499"/>
                  </a:lnTo>
                  <a:lnTo>
                    <a:pt x="47" y="500"/>
                  </a:lnTo>
                  <a:lnTo>
                    <a:pt x="52" y="511"/>
                  </a:lnTo>
                </a:path>
              </a:pathLst>
            </a:custGeom>
            <a:noFill/>
            <a:ln w="6350">
              <a:solidFill>
                <a:schemeClr val="tx1"/>
              </a:solidFill>
              <a:round/>
              <a:headEnd/>
              <a:tailEnd/>
            </a:ln>
          </p:spPr>
          <p:txBody>
            <a:bodyPr/>
            <a:lstStyle/>
            <a:p>
              <a:endParaRPr lang="en-US"/>
            </a:p>
          </p:txBody>
        </p:sp>
        <p:sp>
          <p:nvSpPr>
            <p:cNvPr id="88113" name="Freeform 266"/>
            <p:cNvSpPr>
              <a:spLocks/>
            </p:cNvSpPr>
            <p:nvPr/>
          </p:nvSpPr>
          <p:spPr bwMode="auto">
            <a:xfrm>
              <a:off x="2359025" y="2230438"/>
              <a:ext cx="1217613" cy="669925"/>
            </a:xfrm>
            <a:custGeom>
              <a:avLst/>
              <a:gdLst>
                <a:gd name="T0" fmla="*/ 2147483647 w 883"/>
                <a:gd name="T1" fmla="*/ 2147483647 h 536"/>
                <a:gd name="T2" fmla="*/ 2147483647 w 883"/>
                <a:gd name="T3" fmla="*/ 2147483647 h 536"/>
                <a:gd name="T4" fmla="*/ 2147483647 w 883"/>
                <a:gd name="T5" fmla="*/ 2147483647 h 536"/>
                <a:gd name="T6" fmla="*/ 2147483647 w 883"/>
                <a:gd name="T7" fmla="*/ 2147483647 h 536"/>
                <a:gd name="T8" fmla="*/ 2147483647 w 883"/>
                <a:gd name="T9" fmla="*/ 2147483647 h 536"/>
                <a:gd name="T10" fmla="*/ 2147483647 w 883"/>
                <a:gd name="T11" fmla="*/ 2147483647 h 536"/>
                <a:gd name="T12" fmla="*/ 2147483647 w 883"/>
                <a:gd name="T13" fmla="*/ 2147483647 h 536"/>
                <a:gd name="T14" fmla="*/ 2147483647 w 883"/>
                <a:gd name="T15" fmla="*/ 2147483647 h 536"/>
                <a:gd name="T16" fmla="*/ 2147483647 w 883"/>
                <a:gd name="T17" fmla="*/ 2147483647 h 536"/>
                <a:gd name="T18" fmla="*/ 2147483647 w 883"/>
                <a:gd name="T19" fmla="*/ 2147483647 h 536"/>
                <a:gd name="T20" fmla="*/ 2147483647 w 883"/>
                <a:gd name="T21" fmla="*/ 2147483647 h 536"/>
                <a:gd name="T22" fmla="*/ 2147483647 w 883"/>
                <a:gd name="T23" fmla="*/ 2147483647 h 536"/>
                <a:gd name="T24" fmla="*/ 0 w 883"/>
                <a:gd name="T25" fmla="*/ 2147483647 h 536"/>
                <a:gd name="T26" fmla="*/ 2147483647 w 883"/>
                <a:gd name="T27" fmla="*/ 2147483647 h 536"/>
                <a:gd name="T28" fmla="*/ 2147483647 w 883"/>
                <a:gd name="T29" fmla="*/ 2147483647 h 536"/>
                <a:gd name="T30" fmla="*/ 2147483647 w 883"/>
                <a:gd name="T31" fmla="*/ 2147483647 h 536"/>
                <a:gd name="T32" fmla="*/ 2147483647 w 883"/>
                <a:gd name="T33" fmla="*/ 0 h 536"/>
                <a:gd name="T34" fmla="*/ 2147483647 w 883"/>
                <a:gd name="T35" fmla="*/ 2147483647 h 536"/>
                <a:gd name="T36" fmla="*/ 2147483647 w 883"/>
                <a:gd name="T37" fmla="*/ 2147483647 h 536"/>
                <a:gd name="T38" fmla="*/ 2147483647 w 883"/>
                <a:gd name="T39" fmla="*/ 2147483647 h 536"/>
                <a:gd name="T40" fmla="*/ 2147483647 w 883"/>
                <a:gd name="T41" fmla="*/ 2147483647 h 536"/>
                <a:gd name="T42" fmla="*/ 2147483647 w 883"/>
                <a:gd name="T43" fmla="*/ 2147483647 h 536"/>
                <a:gd name="T44" fmla="*/ 2147483647 w 883"/>
                <a:gd name="T45" fmla="*/ 2147483647 h 536"/>
                <a:gd name="T46" fmla="*/ 2147483647 w 883"/>
                <a:gd name="T47" fmla="*/ 2147483647 h 536"/>
                <a:gd name="T48" fmla="*/ 2147483647 w 883"/>
                <a:gd name="T49" fmla="*/ 2147483647 h 536"/>
                <a:gd name="T50" fmla="*/ 2147483647 w 883"/>
                <a:gd name="T51" fmla="*/ 2147483647 h 536"/>
                <a:gd name="T52" fmla="*/ 2147483647 w 883"/>
                <a:gd name="T53" fmla="*/ 2147483647 h 536"/>
                <a:gd name="T54" fmla="*/ 2147483647 w 883"/>
                <a:gd name="T55" fmla="*/ 2147483647 h 536"/>
                <a:gd name="T56" fmla="*/ 2147483647 w 883"/>
                <a:gd name="T57" fmla="*/ 2147483647 h 536"/>
                <a:gd name="T58" fmla="*/ 2147483647 w 883"/>
                <a:gd name="T59" fmla="*/ 2147483647 h 536"/>
                <a:gd name="T60" fmla="*/ 2147483647 w 883"/>
                <a:gd name="T61" fmla="*/ 2147483647 h 536"/>
                <a:gd name="T62" fmla="*/ 2147483647 w 883"/>
                <a:gd name="T63" fmla="*/ 2147483647 h 536"/>
                <a:gd name="T64" fmla="*/ 2147483647 w 883"/>
                <a:gd name="T65" fmla="*/ 2147483647 h 536"/>
                <a:gd name="T66" fmla="*/ 2147483647 w 883"/>
                <a:gd name="T67" fmla="*/ 2147483647 h 536"/>
                <a:gd name="T68" fmla="*/ 2147483647 w 883"/>
                <a:gd name="T69" fmla="*/ 2147483647 h 536"/>
                <a:gd name="T70" fmla="*/ 2147483647 w 883"/>
                <a:gd name="T71" fmla="*/ 2147483647 h 536"/>
                <a:gd name="T72" fmla="*/ 2147483647 w 883"/>
                <a:gd name="T73" fmla="*/ 2147483647 h 536"/>
                <a:gd name="T74" fmla="*/ 2147483647 w 883"/>
                <a:gd name="T75" fmla="*/ 2147483647 h 536"/>
                <a:gd name="T76" fmla="*/ 2147483647 w 883"/>
                <a:gd name="T77" fmla="*/ 2147483647 h 536"/>
                <a:gd name="T78" fmla="*/ 2147483647 w 883"/>
                <a:gd name="T79" fmla="*/ 2147483647 h 536"/>
                <a:gd name="T80" fmla="*/ 2147483647 w 883"/>
                <a:gd name="T81" fmla="*/ 2147483647 h 536"/>
                <a:gd name="T82" fmla="*/ 2147483647 w 883"/>
                <a:gd name="T83" fmla="*/ 2147483647 h 536"/>
                <a:gd name="T84" fmla="*/ 2147483647 w 883"/>
                <a:gd name="T85" fmla="*/ 2147483647 h 536"/>
                <a:gd name="T86" fmla="*/ 2147483647 w 883"/>
                <a:gd name="T87" fmla="*/ 2147483647 h 536"/>
                <a:gd name="T88" fmla="*/ 2147483647 w 883"/>
                <a:gd name="T89" fmla="*/ 2147483647 h 536"/>
                <a:gd name="T90" fmla="*/ 2147483647 w 883"/>
                <a:gd name="T91" fmla="*/ 2147483647 h 536"/>
                <a:gd name="T92" fmla="*/ 2147483647 w 883"/>
                <a:gd name="T93" fmla="*/ 2147483647 h 536"/>
                <a:gd name="T94" fmla="*/ 2147483647 w 883"/>
                <a:gd name="T95" fmla="*/ 2147483647 h 536"/>
                <a:gd name="T96" fmla="*/ 2147483647 w 883"/>
                <a:gd name="T97" fmla="*/ 2147483647 h 536"/>
                <a:gd name="T98" fmla="*/ 2147483647 w 883"/>
                <a:gd name="T99" fmla="*/ 2147483647 h 536"/>
                <a:gd name="T100" fmla="*/ 2147483647 w 883"/>
                <a:gd name="T101" fmla="*/ 2147483647 h 536"/>
                <a:gd name="T102" fmla="*/ 2147483647 w 883"/>
                <a:gd name="T103" fmla="*/ 2147483647 h 536"/>
                <a:gd name="T104" fmla="*/ 2147483647 w 883"/>
                <a:gd name="T105" fmla="*/ 2147483647 h 536"/>
                <a:gd name="T106" fmla="*/ 2147483647 w 883"/>
                <a:gd name="T107" fmla="*/ 2147483647 h 536"/>
                <a:gd name="T108" fmla="*/ 2147483647 w 883"/>
                <a:gd name="T109" fmla="*/ 2147483647 h 536"/>
                <a:gd name="T110" fmla="*/ 2147483647 w 883"/>
                <a:gd name="T111" fmla="*/ 2147483647 h 536"/>
                <a:gd name="T112" fmla="*/ 2147483647 w 883"/>
                <a:gd name="T113" fmla="*/ 2147483647 h 536"/>
                <a:gd name="T114" fmla="*/ 2147483647 w 883"/>
                <a:gd name="T115" fmla="*/ 2147483647 h 536"/>
                <a:gd name="T116" fmla="*/ 2147483647 w 883"/>
                <a:gd name="T117" fmla="*/ 2147483647 h 536"/>
                <a:gd name="T118" fmla="*/ 2147483647 w 883"/>
                <a:gd name="T119" fmla="*/ 2147483647 h 536"/>
                <a:gd name="T120" fmla="*/ 2147483647 w 883"/>
                <a:gd name="T121" fmla="*/ 2147483647 h 536"/>
                <a:gd name="T122" fmla="*/ 2147483647 w 883"/>
                <a:gd name="T123" fmla="*/ 2147483647 h 536"/>
                <a:gd name="T124" fmla="*/ 2147483647 w 883"/>
                <a:gd name="T125" fmla="*/ 2147483647 h 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3"/>
                <a:gd name="T190" fmla="*/ 0 h 536"/>
                <a:gd name="T191" fmla="*/ 883 w 883"/>
                <a:gd name="T192" fmla="*/ 536 h 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3" h="536">
                  <a:moveTo>
                    <a:pt x="113" y="373"/>
                  </a:moveTo>
                  <a:lnTo>
                    <a:pt x="87" y="388"/>
                  </a:lnTo>
                  <a:lnTo>
                    <a:pt x="77" y="388"/>
                  </a:lnTo>
                  <a:lnTo>
                    <a:pt x="63" y="380"/>
                  </a:lnTo>
                  <a:lnTo>
                    <a:pt x="92" y="282"/>
                  </a:lnTo>
                  <a:lnTo>
                    <a:pt x="95" y="282"/>
                  </a:lnTo>
                  <a:lnTo>
                    <a:pt x="101" y="270"/>
                  </a:lnTo>
                  <a:lnTo>
                    <a:pt x="101" y="266"/>
                  </a:lnTo>
                  <a:lnTo>
                    <a:pt x="97" y="265"/>
                  </a:lnTo>
                  <a:lnTo>
                    <a:pt x="88" y="266"/>
                  </a:lnTo>
                  <a:lnTo>
                    <a:pt x="80" y="265"/>
                  </a:lnTo>
                  <a:lnTo>
                    <a:pt x="79" y="262"/>
                  </a:lnTo>
                  <a:lnTo>
                    <a:pt x="80" y="257"/>
                  </a:lnTo>
                  <a:lnTo>
                    <a:pt x="77" y="254"/>
                  </a:lnTo>
                  <a:lnTo>
                    <a:pt x="69" y="257"/>
                  </a:lnTo>
                  <a:lnTo>
                    <a:pt x="67" y="255"/>
                  </a:lnTo>
                  <a:lnTo>
                    <a:pt x="70" y="251"/>
                  </a:lnTo>
                  <a:lnTo>
                    <a:pt x="59" y="230"/>
                  </a:lnTo>
                  <a:lnTo>
                    <a:pt x="52" y="221"/>
                  </a:lnTo>
                  <a:lnTo>
                    <a:pt x="37" y="192"/>
                  </a:lnTo>
                  <a:lnTo>
                    <a:pt x="27" y="186"/>
                  </a:lnTo>
                  <a:lnTo>
                    <a:pt x="11" y="167"/>
                  </a:lnTo>
                  <a:lnTo>
                    <a:pt x="20" y="164"/>
                  </a:lnTo>
                  <a:lnTo>
                    <a:pt x="12" y="156"/>
                  </a:lnTo>
                  <a:lnTo>
                    <a:pt x="16" y="138"/>
                  </a:lnTo>
                  <a:lnTo>
                    <a:pt x="0" y="106"/>
                  </a:lnTo>
                  <a:lnTo>
                    <a:pt x="0" y="105"/>
                  </a:lnTo>
                  <a:lnTo>
                    <a:pt x="4" y="81"/>
                  </a:lnTo>
                  <a:lnTo>
                    <a:pt x="8" y="55"/>
                  </a:lnTo>
                  <a:lnTo>
                    <a:pt x="9" y="52"/>
                  </a:lnTo>
                  <a:lnTo>
                    <a:pt x="9" y="51"/>
                  </a:lnTo>
                  <a:lnTo>
                    <a:pt x="16" y="13"/>
                  </a:lnTo>
                  <a:lnTo>
                    <a:pt x="18" y="2"/>
                  </a:lnTo>
                  <a:lnTo>
                    <a:pt x="19" y="0"/>
                  </a:lnTo>
                  <a:lnTo>
                    <a:pt x="113" y="16"/>
                  </a:lnTo>
                  <a:lnTo>
                    <a:pt x="159" y="24"/>
                  </a:lnTo>
                  <a:lnTo>
                    <a:pt x="295" y="44"/>
                  </a:lnTo>
                  <a:lnTo>
                    <a:pt x="360" y="53"/>
                  </a:lnTo>
                  <a:lnTo>
                    <a:pt x="399" y="58"/>
                  </a:lnTo>
                  <a:lnTo>
                    <a:pt x="453" y="64"/>
                  </a:lnTo>
                  <a:lnTo>
                    <a:pt x="489" y="69"/>
                  </a:lnTo>
                  <a:lnTo>
                    <a:pt x="579" y="78"/>
                  </a:lnTo>
                  <a:lnTo>
                    <a:pt x="655" y="85"/>
                  </a:lnTo>
                  <a:lnTo>
                    <a:pt x="733" y="92"/>
                  </a:lnTo>
                  <a:lnTo>
                    <a:pt x="809" y="98"/>
                  </a:lnTo>
                  <a:lnTo>
                    <a:pt x="882" y="102"/>
                  </a:lnTo>
                  <a:lnTo>
                    <a:pt x="880" y="128"/>
                  </a:lnTo>
                  <a:lnTo>
                    <a:pt x="880" y="138"/>
                  </a:lnTo>
                  <a:lnTo>
                    <a:pt x="880" y="141"/>
                  </a:lnTo>
                  <a:lnTo>
                    <a:pt x="880" y="142"/>
                  </a:lnTo>
                  <a:lnTo>
                    <a:pt x="879" y="154"/>
                  </a:lnTo>
                  <a:lnTo>
                    <a:pt x="879" y="167"/>
                  </a:lnTo>
                  <a:lnTo>
                    <a:pt x="877" y="194"/>
                  </a:lnTo>
                  <a:lnTo>
                    <a:pt x="876" y="208"/>
                  </a:lnTo>
                  <a:lnTo>
                    <a:pt x="875" y="221"/>
                  </a:lnTo>
                  <a:lnTo>
                    <a:pt x="875" y="235"/>
                  </a:lnTo>
                  <a:lnTo>
                    <a:pt x="872" y="272"/>
                  </a:lnTo>
                  <a:lnTo>
                    <a:pt x="872" y="275"/>
                  </a:lnTo>
                  <a:lnTo>
                    <a:pt x="872" y="279"/>
                  </a:lnTo>
                  <a:lnTo>
                    <a:pt x="870" y="301"/>
                  </a:lnTo>
                  <a:lnTo>
                    <a:pt x="868" y="341"/>
                  </a:lnTo>
                  <a:lnTo>
                    <a:pt x="868" y="352"/>
                  </a:lnTo>
                  <a:lnTo>
                    <a:pt x="866" y="363"/>
                  </a:lnTo>
                  <a:lnTo>
                    <a:pt x="866" y="367"/>
                  </a:lnTo>
                  <a:lnTo>
                    <a:pt x="865" y="391"/>
                  </a:lnTo>
                  <a:lnTo>
                    <a:pt x="865" y="395"/>
                  </a:lnTo>
                  <a:lnTo>
                    <a:pt x="863" y="411"/>
                  </a:lnTo>
                  <a:lnTo>
                    <a:pt x="862" y="427"/>
                  </a:lnTo>
                  <a:lnTo>
                    <a:pt x="862" y="434"/>
                  </a:lnTo>
                  <a:lnTo>
                    <a:pt x="862" y="447"/>
                  </a:lnTo>
                  <a:lnTo>
                    <a:pt x="858" y="501"/>
                  </a:lnTo>
                  <a:lnTo>
                    <a:pt x="858" y="505"/>
                  </a:lnTo>
                  <a:lnTo>
                    <a:pt x="857" y="528"/>
                  </a:lnTo>
                  <a:lnTo>
                    <a:pt x="858" y="529"/>
                  </a:lnTo>
                  <a:lnTo>
                    <a:pt x="855" y="529"/>
                  </a:lnTo>
                  <a:lnTo>
                    <a:pt x="804" y="525"/>
                  </a:lnTo>
                  <a:lnTo>
                    <a:pt x="796" y="525"/>
                  </a:lnTo>
                  <a:lnTo>
                    <a:pt x="780" y="523"/>
                  </a:lnTo>
                  <a:lnTo>
                    <a:pt x="777" y="523"/>
                  </a:lnTo>
                  <a:lnTo>
                    <a:pt x="714" y="518"/>
                  </a:lnTo>
                  <a:lnTo>
                    <a:pt x="707" y="518"/>
                  </a:lnTo>
                  <a:lnTo>
                    <a:pt x="705" y="518"/>
                  </a:lnTo>
                  <a:lnTo>
                    <a:pt x="697" y="518"/>
                  </a:lnTo>
                  <a:lnTo>
                    <a:pt x="687" y="518"/>
                  </a:lnTo>
                  <a:lnTo>
                    <a:pt x="686" y="518"/>
                  </a:lnTo>
                  <a:lnTo>
                    <a:pt x="630" y="512"/>
                  </a:lnTo>
                  <a:lnTo>
                    <a:pt x="621" y="511"/>
                  </a:lnTo>
                  <a:lnTo>
                    <a:pt x="561" y="505"/>
                  </a:lnTo>
                  <a:lnTo>
                    <a:pt x="535" y="503"/>
                  </a:lnTo>
                  <a:lnTo>
                    <a:pt x="525" y="501"/>
                  </a:lnTo>
                  <a:lnTo>
                    <a:pt x="515" y="501"/>
                  </a:lnTo>
                  <a:lnTo>
                    <a:pt x="507" y="500"/>
                  </a:lnTo>
                  <a:lnTo>
                    <a:pt x="478" y="497"/>
                  </a:lnTo>
                  <a:lnTo>
                    <a:pt x="468" y="494"/>
                  </a:lnTo>
                  <a:lnTo>
                    <a:pt x="417" y="489"/>
                  </a:lnTo>
                  <a:lnTo>
                    <a:pt x="411" y="489"/>
                  </a:lnTo>
                  <a:lnTo>
                    <a:pt x="402" y="487"/>
                  </a:lnTo>
                  <a:lnTo>
                    <a:pt x="371" y="485"/>
                  </a:lnTo>
                  <a:lnTo>
                    <a:pt x="321" y="478"/>
                  </a:lnTo>
                  <a:lnTo>
                    <a:pt x="317" y="514"/>
                  </a:lnTo>
                  <a:lnTo>
                    <a:pt x="314" y="532"/>
                  </a:lnTo>
                  <a:lnTo>
                    <a:pt x="314" y="535"/>
                  </a:lnTo>
                  <a:lnTo>
                    <a:pt x="312" y="532"/>
                  </a:lnTo>
                  <a:lnTo>
                    <a:pt x="310" y="532"/>
                  </a:lnTo>
                  <a:lnTo>
                    <a:pt x="309" y="530"/>
                  </a:lnTo>
                  <a:lnTo>
                    <a:pt x="300" y="514"/>
                  </a:lnTo>
                  <a:lnTo>
                    <a:pt x="292" y="501"/>
                  </a:lnTo>
                  <a:lnTo>
                    <a:pt x="285" y="505"/>
                  </a:lnTo>
                  <a:lnTo>
                    <a:pt x="281" y="511"/>
                  </a:lnTo>
                  <a:lnTo>
                    <a:pt x="281" y="522"/>
                  </a:lnTo>
                  <a:lnTo>
                    <a:pt x="271" y="521"/>
                  </a:lnTo>
                  <a:lnTo>
                    <a:pt x="232" y="518"/>
                  </a:lnTo>
                  <a:lnTo>
                    <a:pt x="224" y="512"/>
                  </a:lnTo>
                  <a:lnTo>
                    <a:pt x="214" y="518"/>
                  </a:lnTo>
                  <a:lnTo>
                    <a:pt x="202" y="521"/>
                  </a:lnTo>
                  <a:lnTo>
                    <a:pt x="185" y="514"/>
                  </a:lnTo>
                  <a:lnTo>
                    <a:pt x="176" y="521"/>
                  </a:lnTo>
                  <a:lnTo>
                    <a:pt x="177" y="526"/>
                  </a:lnTo>
                  <a:lnTo>
                    <a:pt x="174" y="528"/>
                  </a:lnTo>
                  <a:lnTo>
                    <a:pt x="165" y="517"/>
                  </a:lnTo>
                  <a:lnTo>
                    <a:pt x="159" y="482"/>
                  </a:lnTo>
                  <a:lnTo>
                    <a:pt x="137" y="465"/>
                  </a:lnTo>
                  <a:lnTo>
                    <a:pt x="140" y="452"/>
                  </a:lnTo>
                  <a:lnTo>
                    <a:pt x="113" y="373"/>
                  </a:lnTo>
                </a:path>
              </a:pathLst>
            </a:custGeom>
            <a:noFill/>
            <a:ln w="6350">
              <a:solidFill>
                <a:schemeClr val="tx1"/>
              </a:solidFill>
              <a:round/>
              <a:headEnd/>
              <a:tailEnd/>
            </a:ln>
          </p:spPr>
          <p:txBody>
            <a:bodyPr/>
            <a:lstStyle/>
            <a:p>
              <a:endParaRPr lang="en-US"/>
            </a:p>
          </p:txBody>
        </p:sp>
        <p:sp>
          <p:nvSpPr>
            <p:cNvPr id="88114" name="Freeform 267"/>
            <p:cNvSpPr>
              <a:spLocks/>
            </p:cNvSpPr>
            <p:nvPr/>
          </p:nvSpPr>
          <p:spPr bwMode="auto">
            <a:xfrm>
              <a:off x="2789238" y="3937000"/>
              <a:ext cx="801687" cy="777875"/>
            </a:xfrm>
            <a:custGeom>
              <a:avLst/>
              <a:gdLst>
                <a:gd name="T0" fmla="*/ 2147483647 w 582"/>
                <a:gd name="T1" fmla="*/ 2147483647 h 622"/>
                <a:gd name="T2" fmla="*/ 2147483647 w 582"/>
                <a:gd name="T3" fmla="*/ 2147483647 h 622"/>
                <a:gd name="T4" fmla="*/ 2147483647 w 582"/>
                <a:gd name="T5" fmla="*/ 2147483647 h 622"/>
                <a:gd name="T6" fmla="*/ 2147483647 w 582"/>
                <a:gd name="T7" fmla="*/ 2147483647 h 622"/>
                <a:gd name="T8" fmla="*/ 2147483647 w 582"/>
                <a:gd name="T9" fmla="*/ 2147483647 h 622"/>
                <a:gd name="T10" fmla="*/ 2147483647 w 582"/>
                <a:gd name="T11" fmla="*/ 2147483647 h 622"/>
                <a:gd name="T12" fmla="*/ 2147483647 w 582"/>
                <a:gd name="T13" fmla="*/ 2147483647 h 622"/>
                <a:gd name="T14" fmla="*/ 2147483647 w 582"/>
                <a:gd name="T15" fmla="*/ 2147483647 h 622"/>
                <a:gd name="T16" fmla="*/ 2147483647 w 582"/>
                <a:gd name="T17" fmla="*/ 2147483647 h 622"/>
                <a:gd name="T18" fmla="*/ 2147483647 w 582"/>
                <a:gd name="T19" fmla="*/ 2147483647 h 622"/>
                <a:gd name="T20" fmla="*/ 2147483647 w 582"/>
                <a:gd name="T21" fmla="*/ 2147483647 h 622"/>
                <a:gd name="T22" fmla="*/ 2147483647 w 582"/>
                <a:gd name="T23" fmla="*/ 2147483647 h 622"/>
                <a:gd name="T24" fmla="*/ 2147483647 w 582"/>
                <a:gd name="T25" fmla="*/ 2147483647 h 622"/>
                <a:gd name="T26" fmla="*/ 2147483647 w 582"/>
                <a:gd name="T27" fmla="*/ 2147483647 h 622"/>
                <a:gd name="T28" fmla="*/ 2147483647 w 582"/>
                <a:gd name="T29" fmla="*/ 2147483647 h 622"/>
                <a:gd name="T30" fmla="*/ 2147483647 w 582"/>
                <a:gd name="T31" fmla="*/ 2147483647 h 622"/>
                <a:gd name="T32" fmla="*/ 2147483647 w 582"/>
                <a:gd name="T33" fmla="*/ 2147483647 h 622"/>
                <a:gd name="T34" fmla="*/ 2147483647 w 582"/>
                <a:gd name="T35" fmla="*/ 2147483647 h 622"/>
                <a:gd name="T36" fmla="*/ 2147483647 w 582"/>
                <a:gd name="T37" fmla="*/ 2147483647 h 622"/>
                <a:gd name="T38" fmla="*/ 2147483647 w 582"/>
                <a:gd name="T39" fmla="*/ 2147483647 h 622"/>
                <a:gd name="T40" fmla="*/ 2147483647 w 582"/>
                <a:gd name="T41" fmla="*/ 2147483647 h 622"/>
                <a:gd name="T42" fmla="*/ 2147483647 w 582"/>
                <a:gd name="T43" fmla="*/ 2147483647 h 622"/>
                <a:gd name="T44" fmla="*/ 2147483647 w 582"/>
                <a:gd name="T45" fmla="*/ 2147483647 h 622"/>
                <a:gd name="T46" fmla="*/ 2147483647 w 582"/>
                <a:gd name="T47" fmla="*/ 2147483647 h 622"/>
                <a:gd name="T48" fmla="*/ 2147483647 w 582"/>
                <a:gd name="T49" fmla="*/ 2147483647 h 622"/>
                <a:gd name="T50" fmla="*/ 2147483647 w 582"/>
                <a:gd name="T51" fmla="*/ 2147483647 h 622"/>
                <a:gd name="T52" fmla="*/ 2147483647 w 582"/>
                <a:gd name="T53" fmla="*/ 2147483647 h 622"/>
                <a:gd name="T54" fmla="*/ 2147483647 w 582"/>
                <a:gd name="T55" fmla="*/ 2147483647 h 622"/>
                <a:gd name="T56" fmla="*/ 2147483647 w 582"/>
                <a:gd name="T57" fmla="*/ 2147483647 h 622"/>
                <a:gd name="T58" fmla="*/ 2147483647 w 582"/>
                <a:gd name="T59" fmla="*/ 2147483647 h 622"/>
                <a:gd name="T60" fmla="*/ 2147483647 w 582"/>
                <a:gd name="T61" fmla="*/ 2147483647 h 622"/>
                <a:gd name="T62" fmla="*/ 2147483647 w 582"/>
                <a:gd name="T63" fmla="*/ 2147483647 h 622"/>
                <a:gd name="T64" fmla="*/ 2147483647 w 582"/>
                <a:gd name="T65" fmla="*/ 2147483647 h 622"/>
                <a:gd name="T66" fmla="*/ 2147483647 w 582"/>
                <a:gd name="T67" fmla="*/ 2147483647 h 622"/>
                <a:gd name="T68" fmla="*/ 2147483647 w 582"/>
                <a:gd name="T69" fmla="*/ 2147483647 h 622"/>
                <a:gd name="T70" fmla="*/ 2147483647 w 582"/>
                <a:gd name="T71" fmla="*/ 2147483647 h 622"/>
                <a:gd name="T72" fmla="*/ 2147483647 w 582"/>
                <a:gd name="T73" fmla="*/ 2147483647 h 622"/>
                <a:gd name="T74" fmla="*/ 2147483647 w 582"/>
                <a:gd name="T75" fmla="*/ 2147483647 h 622"/>
                <a:gd name="T76" fmla="*/ 2147483647 w 582"/>
                <a:gd name="T77" fmla="*/ 2147483647 h 622"/>
                <a:gd name="T78" fmla="*/ 2147483647 w 582"/>
                <a:gd name="T79" fmla="*/ 2147483647 h 622"/>
                <a:gd name="T80" fmla="*/ 2147483647 w 582"/>
                <a:gd name="T81" fmla="*/ 2147483647 h 622"/>
                <a:gd name="T82" fmla="*/ 2147483647 w 582"/>
                <a:gd name="T83" fmla="*/ 2147483647 h 622"/>
                <a:gd name="T84" fmla="*/ 2147483647 w 582"/>
                <a:gd name="T85" fmla="*/ 2147483647 h 622"/>
                <a:gd name="T86" fmla="*/ 2147483647 w 582"/>
                <a:gd name="T87" fmla="*/ 2147483647 h 622"/>
                <a:gd name="T88" fmla="*/ 2147483647 w 582"/>
                <a:gd name="T89" fmla="*/ 2147483647 h 622"/>
                <a:gd name="T90" fmla="*/ 2147483647 w 582"/>
                <a:gd name="T91" fmla="*/ 0 h 622"/>
                <a:gd name="T92" fmla="*/ 2147483647 w 582"/>
                <a:gd name="T93" fmla="*/ 2147483647 h 622"/>
                <a:gd name="T94" fmla="*/ 2147483647 w 582"/>
                <a:gd name="T95" fmla="*/ 2147483647 h 622"/>
                <a:gd name="T96" fmla="*/ 2147483647 w 582"/>
                <a:gd name="T97" fmla="*/ 2147483647 h 622"/>
                <a:gd name="T98" fmla="*/ 2147483647 w 582"/>
                <a:gd name="T99" fmla="*/ 2147483647 h 622"/>
                <a:gd name="T100" fmla="*/ 2147483647 w 582"/>
                <a:gd name="T101" fmla="*/ 2147483647 h 622"/>
                <a:gd name="T102" fmla="*/ 2147483647 w 582"/>
                <a:gd name="T103" fmla="*/ 2147483647 h 622"/>
                <a:gd name="T104" fmla="*/ 2147483647 w 582"/>
                <a:gd name="T105" fmla="*/ 2147483647 h 622"/>
                <a:gd name="T106" fmla="*/ 2147483647 w 582"/>
                <a:gd name="T107" fmla="*/ 2147483647 h 622"/>
                <a:gd name="T108" fmla="*/ 2147483647 w 582"/>
                <a:gd name="T109" fmla="*/ 2147483647 h 622"/>
                <a:gd name="T110" fmla="*/ 2147483647 w 582"/>
                <a:gd name="T111" fmla="*/ 2147483647 h 622"/>
                <a:gd name="T112" fmla="*/ 2147483647 w 582"/>
                <a:gd name="T113" fmla="*/ 2147483647 h 622"/>
                <a:gd name="T114" fmla="*/ 0 w 582"/>
                <a:gd name="T115" fmla="*/ 2147483647 h 6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2"/>
                <a:gd name="T175" fmla="*/ 0 h 622"/>
                <a:gd name="T176" fmla="*/ 582 w 582"/>
                <a:gd name="T177" fmla="*/ 622 h 6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2" h="622">
                  <a:moveTo>
                    <a:pt x="16" y="615"/>
                  </a:moveTo>
                  <a:lnTo>
                    <a:pt x="76" y="621"/>
                  </a:lnTo>
                  <a:lnTo>
                    <a:pt x="81" y="572"/>
                  </a:lnTo>
                  <a:lnTo>
                    <a:pt x="163" y="580"/>
                  </a:lnTo>
                  <a:lnTo>
                    <a:pt x="233" y="586"/>
                  </a:lnTo>
                  <a:lnTo>
                    <a:pt x="224" y="573"/>
                  </a:lnTo>
                  <a:lnTo>
                    <a:pt x="226" y="571"/>
                  </a:lnTo>
                  <a:lnTo>
                    <a:pt x="224" y="564"/>
                  </a:lnTo>
                  <a:lnTo>
                    <a:pt x="226" y="562"/>
                  </a:lnTo>
                  <a:lnTo>
                    <a:pt x="249" y="564"/>
                  </a:lnTo>
                  <a:lnTo>
                    <a:pt x="260" y="564"/>
                  </a:lnTo>
                  <a:lnTo>
                    <a:pt x="271" y="565"/>
                  </a:lnTo>
                  <a:lnTo>
                    <a:pt x="283" y="567"/>
                  </a:lnTo>
                  <a:lnTo>
                    <a:pt x="338" y="572"/>
                  </a:lnTo>
                  <a:lnTo>
                    <a:pt x="363" y="573"/>
                  </a:lnTo>
                  <a:lnTo>
                    <a:pt x="380" y="573"/>
                  </a:lnTo>
                  <a:lnTo>
                    <a:pt x="387" y="573"/>
                  </a:lnTo>
                  <a:lnTo>
                    <a:pt x="430" y="578"/>
                  </a:lnTo>
                  <a:lnTo>
                    <a:pt x="439" y="578"/>
                  </a:lnTo>
                  <a:lnTo>
                    <a:pt x="462" y="579"/>
                  </a:lnTo>
                  <a:lnTo>
                    <a:pt x="464" y="579"/>
                  </a:lnTo>
                  <a:lnTo>
                    <a:pt x="485" y="580"/>
                  </a:lnTo>
                  <a:lnTo>
                    <a:pt x="486" y="580"/>
                  </a:lnTo>
                  <a:lnTo>
                    <a:pt x="488" y="580"/>
                  </a:lnTo>
                  <a:lnTo>
                    <a:pt x="498" y="580"/>
                  </a:lnTo>
                  <a:lnTo>
                    <a:pt x="521" y="583"/>
                  </a:lnTo>
                  <a:lnTo>
                    <a:pt x="524" y="583"/>
                  </a:lnTo>
                  <a:lnTo>
                    <a:pt x="542" y="583"/>
                  </a:lnTo>
                  <a:lnTo>
                    <a:pt x="547" y="583"/>
                  </a:lnTo>
                  <a:lnTo>
                    <a:pt x="547" y="573"/>
                  </a:lnTo>
                  <a:lnTo>
                    <a:pt x="549" y="557"/>
                  </a:lnTo>
                  <a:lnTo>
                    <a:pt x="550" y="532"/>
                  </a:lnTo>
                  <a:lnTo>
                    <a:pt x="550" y="526"/>
                  </a:lnTo>
                  <a:lnTo>
                    <a:pt x="551" y="515"/>
                  </a:lnTo>
                  <a:lnTo>
                    <a:pt x="551" y="495"/>
                  </a:lnTo>
                  <a:lnTo>
                    <a:pt x="553" y="479"/>
                  </a:lnTo>
                  <a:lnTo>
                    <a:pt x="554" y="461"/>
                  </a:lnTo>
                  <a:lnTo>
                    <a:pt x="556" y="434"/>
                  </a:lnTo>
                  <a:lnTo>
                    <a:pt x="556" y="432"/>
                  </a:lnTo>
                  <a:lnTo>
                    <a:pt x="557" y="420"/>
                  </a:lnTo>
                  <a:lnTo>
                    <a:pt x="557" y="417"/>
                  </a:lnTo>
                  <a:lnTo>
                    <a:pt x="557" y="413"/>
                  </a:lnTo>
                  <a:lnTo>
                    <a:pt x="558" y="402"/>
                  </a:lnTo>
                  <a:lnTo>
                    <a:pt x="558" y="398"/>
                  </a:lnTo>
                  <a:lnTo>
                    <a:pt x="558" y="385"/>
                  </a:lnTo>
                  <a:lnTo>
                    <a:pt x="560" y="366"/>
                  </a:lnTo>
                  <a:lnTo>
                    <a:pt x="561" y="340"/>
                  </a:lnTo>
                  <a:lnTo>
                    <a:pt x="561" y="333"/>
                  </a:lnTo>
                  <a:lnTo>
                    <a:pt x="563" y="320"/>
                  </a:lnTo>
                  <a:lnTo>
                    <a:pt x="564" y="312"/>
                  </a:lnTo>
                  <a:lnTo>
                    <a:pt x="564" y="286"/>
                  </a:lnTo>
                  <a:lnTo>
                    <a:pt x="565" y="272"/>
                  </a:lnTo>
                  <a:lnTo>
                    <a:pt x="565" y="262"/>
                  </a:lnTo>
                  <a:lnTo>
                    <a:pt x="567" y="257"/>
                  </a:lnTo>
                  <a:lnTo>
                    <a:pt x="567" y="243"/>
                  </a:lnTo>
                  <a:lnTo>
                    <a:pt x="567" y="237"/>
                  </a:lnTo>
                  <a:lnTo>
                    <a:pt x="568" y="228"/>
                  </a:lnTo>
                  <a:lnTo>
                    <a:pt x="568" y="222"/>
                  </a:lnTo>
                  <a:lnTo>
                    <a:pt x="569" y="189"/>
                  </a:lnTo>
                  <a:lnTo>
                    <a:pt x="569" y="177"/>
                  </a:lnTo>
                  <a:lnTo>
                    <a:pt x="571" y="175"/>
                  </a:lnTo>
                  <a:lnTo>
                    <a:pt x="571" y="172"/>
                  </a:lnTo>
                  <a:lnTo>
                    <a:pt x="572" y="142"/>
                  </a:lnTo>
                  <a:lnTo>
                    <a:pt x="574" y="95"/>
                  </a:lnTo>
                  <a:lnTo>
                    <a:pt x="578" y="95"/>
                  </a:lnTo>
                  <a:lnTo>
                    <a:pt x="578" y="70"/>
                  </a:lnTo>
                  <a:lnTo>
                    <a:pt x="579" y="53"/>
                  </a:lnTo>
                  <a:lnTo>
                    <a:pt x="581" y="40"/>
                  </a:lnTo>
                  <a:lnTo>
                    <a:pt x="574" y="40"/>
                  </a:lnTo>
                  <a:lnTo>
                    <a:pt x="554" y="38"/>
                  </a:lnTo>
                  <a:lnTo>
                    <a:pt x="549" y="38"/>
                  </a:lnTo>
                  <a:lnTo>
                    <a:pt x="495" y="35"/>
                  </a:lnTo>
                  <a:lnTo>
                    <a:pt x="464" y="34"/>
                  </a:lnTo>
                  <a:lnTo>
                    <a:pt x="416" y="31"/>
                  </a:lnTo>
                  <a:lnTo>
                    <a:pt x="397" y="29"/>
                  </a:lnTo>
                  <a:lnTo>
                    <a:pt x="391" y="29"/>
                  </a:lnTo>
                  <a:lnTo>
                    <a:pt x="349" y="26"/>
                  </a:lnTo>
                  <a:lnTo>
                    <a:pt x="347" y="26"/>
                  </a:lnTo>
                  <a:lnTo>
                    <a:pt x="336" y="24"/>
                  </a:lnTo>
                  <a:lnTo>
                    <a:pt x="325" y="23"/>
                  </a:lnTo>
                  <a:lnTo>
                    <a:pt x="286" y="22"/>
                  </a:lnTo>
                  <a:lnTo>
                    <a:pt x="204" y="13"/>
                  </a:lnTo>
                  <a:lnTo>
                    <a:pt x="201" y="12"/>
                  </a:lnTo>
                  <a:lnTo>
                    <a:pt x="200" y="12"/>
                  </a:lnTo>
                  <a:lnTo>
                    <a:pt x="199" y="12"/>
                  </a:lnTo>
                  <a:lnTo>
                    <a:pt x="145" y="6"/>
                  </a:lnTo>
                  <a:lnTo>
                    <a:pt x="124" y="5"/>
                  </a:lnTo>
                  <a:lnTo>
                    <a:pt x="99" y="2"/>
                  </a:lnTo>
                  <a:lnTo>
                    <a:pt x="92" y="2"/>
                  </a:lnTo>
                  <a:lnTo>
                    <a:pt x="67" y="0"/>
                  </a:lnTo>
                  <a:lnTo>
                    <a:pt x="65" y="26"/>
                  </a:lnTo>
                  <a:lnTo>
                    <a:pt x="62" y="53"/>
                  </a:lnTo>
                  <a:lnTo>
                    <a:pt x="55" y="107"/>
                  </a:lnTo>
                  <a:lnTo>
                    <a:pt x="49" y="159"/>
                  </a:lnTo>
                  <a:lnTo>
                    <a:pt x="49" y="161"/>
                  </a:lnTo>
                  <a:lnTo>
                    <a:pt x="42" y="219"/>
                  </a:lnTo>
                  <a:lnTo>
                    <a:pt x="40" y="239"/>
                  </a:lnTo>
                  <a:lnTo>
                    <a:pt x="40" y="240"/>
                  </a:lnTo>
                  <a:lnTo>
                    <a:pt x="38" y="262"/>
                  </a:lnTo>
                  <a:lnTo>
                    <a:pt x="35" y="283"/>
                  </a:lnTo>
                  <a:lnTo>
                    <a:pt x="31" y="325"/>
                  </a:lnTo>
                  <a:lnTo>
                    <a:pt x="29" y="348"/>
                  </a:lnTo>
                  <a:lnTo>
                    <a:pt x="29" y="351"/>
                  </a:lnTo>
                  <a:lnTo>
                    <a:pt x="29" y="352"/>
                  </a:lnTo>
                  <a:lnTo>
                    <a:pt x="22" y="410"/>
                  </a:lnTo>
                  <a:lnTo>
                    <a:pt x="22" y="416"/>
                  </a:lnTo>
                  <a:lnTo>
                    <a:pt x="19" y="432"/>
                  </a:lnTo>
                  <a:lnTo>
                    <a:pt x="16" y="457"/>
                  </a:lnTo>
                  <a:lnTo>
                    <a:pt x="16" y="460"/>
                  </a:lnTo>
                  <a:lnTo>
                    <a:pt x="13" y="486"/>
                  </a:lnTo>
                  <a:lnTo>
                    <a:pt x="12" y="495"/>
                  </a:lnTo>
                  <a:lnTo>
                    <a:pt x="2" y="590"/>
                  </a:lnTo>
                  <a:lnTo>
                    <a:pt x="2" y="593"/>
                  </a:lnTo>
                  <a:lnTo>
                    <a:pt x="0" y="614"/>
                  </a:lnTo>
                  <a:lnTo>
                    <a:pt x="16" y="615"/>
                  </a:lnTo>
                </a:path>
              </a:pathLst>
            </a:custGeom>
            <a:noFill/>
            <a:ln w="6350">
              <a:solidFill>
                <a:schemeClr val="tx1"/>
              </a:solidFill>
              <a:round/>
              <a:headEnd/>
              <a:tailEnd/>
            </a:ln>
          </p:spPr>
          <p:txBody>
            <a:bodyPr/>
            <a:lstStyle/>
            <a:p>
              <a:endParaRPr lang="en-US"/>
            </a:p>
          </p:txBody>
        </p:sp>
        <p:sp>
          <p:nvSpPr>
            <p:cNvPr id="88115" name="Freeform 268"/>
            <p:cNvSpPr>
              <a:spLocks/>
            </p:cNvSpPr>
            <p:nvPr/>
          </p:nvSpPr>
          <p:spPr bwMode="auto">
            <a:xfrm>
              <a:off x="1677988" y="3078163"/>
              <a:ext cx="742950" cy="1046162"/>
            </a:xfrm>
            <a:custGeom>
              <a:avLst/>
              <a:gdLst>
                <a:gd name="T0" fmla="*/ 2147483647 w 540"/>
                <a:gd name="T1" fmla="*/ 2147483647 h 834"/>
                <a:gd name="T2" fmla="*/ 2147483647 w 540"/>
                <a:gd name="T3" fmla="*/ 2147483647 h 834"/>
                <a:gd name="T4" fmla="*/ 2147483647 w 540"/>
                <a:gd name="T5" fmla="*/ 2147483647 h 834"/>
                <a:gd name="T6" fmla="*/ 2147483647 w 540"/>
                <a:gd name="T7" fmla="*/ 2147483647 h 834"/>
                <a:gd name="T8" fmla="*/ 2147483647 w 540"/>
                <a:gd name="T9" fmla="*/ 2147483647 h 834"/>
                <a:gd name="T10" fmla="*/ 2147483647 w 540"/>
                <a:gd name="T11" fmla="*/ 2147483647 h 834"/>
                <a:gd name="T12" fmla="*/ 2147483647 w 540"/>
                <a:gd name="T13" fmla="*/ 2147483647 h 834"/>
                <a:gd name="T14" fmla="*/ 2147483647 w 540"/>
                <a:gd name="T15" fmla="*/ 2147483647 h 834"/>
                <a:gd name="T16" fmla="*/ 2147483647 w 540"/>
                <a:gd name="T17" fmla="*/ 2147483647 h 834"/>
                <a:gd name="T18" fmla="*/ 2147483647 w 540"/>
                <a:gd name="T19" fmla="*/ 2147483647 h 834"/>
                <a:gd name="T20" fmla="*/ 2147483647 w 540"/>
                <a:gd name="T21" fmla="*/ 2147483647 h 834"/>
                <a:gd name="T22" fmla="*/ 2147483647 w 540"/>
                <a:gd name="T23" fmla="*/ 2147483647 h 834"/>
                <a:gd name="T24" fmla="*/ 2147483647 w 540"/>
                <a:gd name="T25" fmla="*/ 2147483647 h 834"/>
                <a:gd name="T26" fmla="*/ 2147483647 w 540"/>
                <a:gd name="T27" fmla="*/ 2147483647 h 834"/>
                <a:gd name="T28" fmla="*/ 2147483647 w 540"/>
                <a:gd name="T29" fmla="*/ 2147483647 h 834"/>
                <a:gd name="T30" fmla="*/ 2147483647 w 540"/>
                <a:gd name="T31" fmla="*/ 2147483647 h 834"/>
                <a:gd name="T32" fmla="*/ 2147483647 w 540"/>
                <a:gd name="T33" fmla="*/ 2147483647 h 834"/>
                <a:gd name="T34" fmla="*/ 2147483647 w 540"/>
                <a:gd name="T35" fmla="*/ 2147483647 h 834"/>
                <a:gd name="T36" fmla="*/ 2147483647 w 540"/>
                <a:gd name="T37" fmla="*/ 2147483647 h 834"/>
                <a:gd name="T38" fmla="*/ 2147483647 w 540"/>
                <a:gd name="T39" fmla="*/ 2147483647 h 834"/>
                <a:gd name="T40" fmla="*/ 2147483647 w 540"/>
                <a:gd name="T41" fmla="*/ 2147483647 h 834"/>
                <a:gd name="T42" fmla="*/ 2147483647 w 540"/>
                <a:gd name="T43" fmla="*/ 2147483647 h 834"/>
                <a:gd name="T44" fmla="*/ 2147483647 w 540"/>
                <a:gd name="T45" fmla="*/ 2147483647 h 834"/>
                <a:gd name="T46" fmla="*/ 2147483647 w 540"/>
                <a:gd name="T47" fmla="*/ 2147483647 h 834"/>
                <a:gd name="T48" fmla="*/ 2147483647 w 540"/>
                <a:gd name="T49" fmla="*/ 2147483647 h 834"/>
                <a:gd name="T50" fmla="*/ 2147483647 w 540"/>
                <a:gd name="T51" fmla="*/ 2147483647 h 834"/>
                <a:gd name="T52" fmla="*/ 2147483647 w 540"/>
                <a:gd name="T53" fmla="*/ 2147483647 h 834"/>
                <a:gd name="T54" fmla="*/ 2147483647 w 540"/>
                <a:gd name="T55" fmla="*/ 2147483647 h 834"/>
                <a:gd name="T56" fmla="*/ 2147483647 w 540"/>
                <a:gd name="T57" fmla="*/ 2147483647 h 834"/>
                <a:gd name="T58" fmla="*/ 2147483647 w 540"/>
                <a:gd name="T59" fmla="*/ 2147483647 h 834"/>
                <a:gd name="T60" fmla="*/ 2147483647 w 540"/>
                <a:gd name="T61" fmla="*/ 2147483647 h 834"/>
                <a:gd name="T62" fmla="*/ 2147483647 w 540"/>
                <a:gd name="T63" fmla="*/ 2147483647 h 834"/>
                <a:gd name="T64" fmla="*/ 2147483647 w 540"/>
                <a:gd name="T65" fmla="*/ 2147483647 h 834"/>
                <a:gd name="T66" fmla="*/ 2147483647 w 540"/>
                <a:gd name="T67" fmla="*/ 2147483647 h 834"/>
                <a:gd name="T68" fmla="*/ 2147483647 w 540"/>
                <a:gd name="T69" fmla="*/ 2147483647 h 834"/>
                <a:gd name="T70" fmla="*/ 2147483647 w 540"/>
                <a:gd name="T71" fmla="*/ 2147483647 h 834"/>
                <a:gd name="T72" fmla="*/ 2147483647 w 540"/>
                <a:gd name="T73" fmla="*/ 2147483647 h 834"/>
                <a:gd name="T74" fmla="*/ 2147483647 w 540"/>
                <a:gd name="T75" fmla="*/ 2147483647 h 834"/>
                <a:gd name="T76" fmla="*/ 2147483647 w 540"/>
                <a:gd name="T77" fmla="*/ 2147483647 h 834"/>
                <a:gd name="T78" fmla="*/ 2147483647 w 540"/>
                <a:gd name="T79" fmla="*/ 2147483647 h 834"/>
                <a:gd name="T80" fmla="*/ 2147483647 w 540"/>
                <a:gd name="T81" fmla="*/ 2147483647 h 834"/>
                <a:gd name="T82" fmla="*/ 2147483647 w 540"/>
                <a:gd name="T83" fmla="*/ 2147483647 h 834"/>
                <a:gd name="T84" fmla="*/ 2147483647 w 540"/>
                <a:gd name="T85" fmla="*/ 2147483647 h 834"/>
                <a:gd name="T86" fmla="*/ 2147483647 w 540"/>
                <a:gd name="T87" fmla="*/ 2147483647 h 834"/>
                <a:gd name="T88" fmla="*/ 2147483647 w 540"/>
                <a:gd name="T89" fmla="*/ 2147483647 h 834"/>
                <a:gd name="T90" fmla="*/ 2147483647 w 540"/>
                <a:gd name="T91" fmla="*/ 2147483647 h 834"/>
                <a:gd name="T92" fmla="*/ 2147483647 w 540"/>
                <a:gd name="T93" fmla="*/ 2147483647 h 834"/>
                <a:gd name="T94" fmla="*/ 2147483647 w 540"/>
                <a:gd name="T95" fmla="*/ 2147483647 h 834"/>
                <a:gd name="T96" fmla="*/ 2147483647 w 540"/>
                <a:gd name="T97" fmla="*/ 2147483647 h 8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834"/>
                <a:gd name="T149" fmla="*/ 540 w 540"/>
                <a:gd name="T150" fmla="*/ 834 h 8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834">
                  <a:moveTo>
                    <a:pt x="2" y="306"/>
                  </a:moveTo>
                  <a:lnTo>
                    <a:pt x="2" y="310"/>
                  </a:lnTo>
                  <a:lnTo>
                    <a:pt x="0" y="318"/>
                  </a:lnTo>
                  <a:lnTo>
                    <a:pt x="5" y="324"/>
                  </a:lnTo>
                  <a:lnTo>
                    <a:pt x="6" y="327"/>
                  </a:lnTo>
                  <a:lnTo>
                    <a:pt x="11" y="332"/>
                  </a:lnTo>
                  <a:lnTo>
                    <a:pt x="23" y="350"/>
                  </a:lnTo>
                  <a:lnTo>
                    <a:pt x="27" y="356"/>
                  </a:lnTo>
                  <a:lnTo>
                    <a:pt x="33" y="364"/>
                  </a:lnTo>
                  <a:lnTo>
                    <a:pt x="44" y="379"/>
                  </a:lnTo>
                  <a:lnTo>
                    <a:pt x="48" y="383"/>
                  </a:lnTo>
                  <a:lnTo>
                    <a:pt x="49" y="386"/>
                  </a:lnTo>
                  <a:lnTo>
                    <a:pt x="55" y="395"/>
                  </a:lnTo>
                  <a:lnTo>
                    <a:pt x="72" y="417"/>
                  </a:lnTo>
                  <a:lnTo>
                    <a:pt x="83" y="432"/>
                  </a:lnTo>
                  <a:lnTo>
                    <a:pt x="105" y="464"/>
                  </a:lnTo>
                  <a:lnTo>
                    <a:pt x="130" y="498"/>
                  </a:lnTo>
                  <a:lnTo>
                    <a:pt x="141" y="515"/>
                  </a:lnTo>
                  <a:lnTo>
                    <a:pt x="144" y="519"/>
                  </a:lnTo>
                  <a:lnTo>
                    <a:pt x="159" y="540"/>
                  </a:lnTo>
                  <a:lnTo>
                    <a:pt x="164" y="547"/>
                  </a:lnTo>
                  <a:lnTo>
                    <a:pt x="189" y="583"/>
                  </a:lnTo>
                  <a:lnTo>
                    <a:pt x="232" y="643"/>
                  </a:lnTo>
                  <a:lnTo>
                    <a:pt x="252" y="672"/>
                  </a:lnTo>
                  <a:lnTo>
                    <a:pt x="277" y="706"/>
                  </a:lnTo>
                  <a:lnTo>
                    <a:pt x="278" y="706"/>
                  </a:lnTo>
                  <a:lnTo>
                    <a:pt x="288" y="722"/>
                  </a:lnTo>
                  <a:lnTo>
                    <a:pt x="296" y="733"/>
                  </a:lnTo>
                  <a:lnTo>
                    <a:pt x="322" y="772"/>
                  </a:lnTo>
                  <a:lnTo>
                    <a:pt x="346" y="803"/>
                  </a:lnTo>
                  <a:lnTo>
                    <a:pt x="367" y="833"/>
                  </a:lnTo>
                  <a:lnTo>
                    <a:pt x="375" y="808"/>
                  </a:lnTo>
                  <a:lnTo>
                    <a:pt x="375" y="752"/>
                  </a:lnTo>
                  <a:lnTo>
                    <a:pt x="379" y="738"/>
                  </a:lnTo>
                  <a:lnTo>
                    <a:pt x="376" y="715"/>
                  </a:lnTo>
                  <a:lnTo>
                    <a:pt x="399" y="712"/>
                  </a:lnTo>
                  <a:lnTo>
                    <a:pt x="418" y="729"/>
                  </a:lnTo>
                  <a:lnTo>
                    <a:pt x="437" y="713"/>
                  </a:lnTo>
                  <a:lnTo>
                    <a:pt x="448" y="643"/>
                  </a:lnTo>
                  <a:lnTo>
                    <a:pt x="453" y="626"/>
                  </a:lnTo>
                  <a:lnTo>
                    <a:pt x="453" y="615"/>
                  </a:lnTo>
                  <a:lnTo>
                    <a:pt x="460" y="579"/>
                  </a:lnTo>
                  <a:lnTo>
                    <a:pt x="462" y="561"/>
                  </a:lnTo>
                  <a:lnTo>
                    <a:pt x="465" y="544"/>
                  </a:lnTo>
                  <a:lnTo>
                    <a:pt x="465" y="543"/>
                  </a:lnTo>
                  <a:lnTo>
                    <a:pt x="472" y="501"/>
                  </a:lnTo>
                  <a:lnTo>
                    <a:pt x="473" y="486"/>
                  </a:lnTo>
                  <a:lnTo>
                    <a:pt x="478" y="464"/>
                  </a:lnTo>
                  <a:lnTo>
                    <a:pt x="479" y="456"/>
                  </a:lnTo>
                  <a:lnTo>
                    <a:pt x="480" y="450"/>
                  </a:lnTo>
                  <a:lnTo>
                    <a:pt x="482" y="444"/>
                  </a:lnTo>
                  <a:lnTo>
                    <a:pt x="483" y="425"/>
                  </a:lnTo>
                  <a:lnTo>
                    <a:pt x="496" y="356"/>
                  </a:lnTo>
                  <a:lnTo>
                    <a:pt x="496" y="352"/>
                  </a:lnTo>
                  <a:lnTo>
                    <a:pt x="500" y="328"/>
                  </a:lnTo>
                  <a:lnTo>
                    <a:pt x="502" y="311"/>
                  </a:lnTo>
                  <a:lnTo>
                    <a:pt x="504" y="302"/>
                  </a:lnTo>
                  <a:lnTo>
                    <a:pt x="505" y="289"/>
                  </a:lnTo>
                  <a:lnTo>
                    <a:pt x="509" y="264"/>
                  </a:lnTo>
                  <a:lnTo>
                    <a:pt x="515" y="235"/>
                  </a:lnTo>
                  <a:lnTo>
                    <a:pt x="522" y="195"/>
                  </a:lnTo>
                  <a:lnTo>
                    <a:pt x="527" y="159"/>
                  </a:lnTo>
                  <a:lnTo>
                    <a:pt x="537" y="99"/>
                  </a:lnTo>
                  <a:lnTo>
                    <a:pt x="539" y="87"/>
                  </a:lnTo>
                  <a:lnTo>
                    <a:pt x="523" y="85"/>
                  </a:lnTo>
                  <a:lnTo>
                    <a:pt x="522" y="84"/>
                  </a:lnTo>
                  <a:lnTo>
                    <a:pt x="519" y="84"/>
                  </a:lnTo>
                  <a:lnTo>
                    <a:pt x="496" y="80"/>
                  </a:lnTo>
                  <a:lnTo>
                    <a:pt x="483" y="77"/>
                  </a:lnTo>
                  <a:lnTo>
                    <a:pt x="461" y="74"/>
                  </a:lnTo>
                  <a:lnTo>
                    <a:pt x="381" y="60"/>
                  </a:lnTo>
                  <a:lnTo>
                    <a:pt x="308" y="47"/>
                  </a:lnTo>
                  <a:lnTo>
                    <a:pt x="304" y="45"/>
                  </a:lnTo>
                  <a:lnTo>
                    <a:pt x="286" y="42"/>
                  </a:lnTo>
                  <a:lnTo>
                    <a:pt x="282" y="42"/>
                  </a:lnTo>
                  <a:lnTo>
                    <a:pt x="211" y="29"/>
                  </a:lnTo>
                  <a:lnTo>
                    <a:pt x="188" y="23"/>
                  </a:lnTo>
                  <a:lnTo>
                    <a:pt x="173" y="20"/>
                  </a:lnTo>
                  <a:lnTo>
                    <a:pt x="124" y="11"/>
                  </a:lnTo>
                  <a:lnTo>
                    <a:pt x="121" y="9"/>
                  </a:lnTo>
                  <a:lnTo>
                    <a:pt x="109" y="6"/>
                  </a:lnTo>
                  <a:lnTo>
                    <a:pt x="81" y="1"/>
                  </a:lnTo>
                  <a:lnTo>
                    <a:pt x="72" y="0"/>
                  </a:lnTo>
                  <a:lnTo>
                    <a:pt x="66" y="23"/>
                  </a:lnTo>
                  <a:lnTo>
                    <a:pt x="55" y="67"/>
                  </a:lnTo>
                  <a:lnTo>
                    <a:pt x="52" y="84"/>
                  </a:lnTo>
                  <a:lnTo>
                    <a:pt x="36" y="158"/>
                  </a:lnTo>
                  <a:lnTo>
                    <a:pt x="23" y="216"/>
                  </a:lnTo>
                  <a:lnTo>
                    <a:pt x="18" y="241"/>
                  </a:lnTo>
                  <a:lnTo>
                    <a:pt x="15" y="250"/>
                  </a:lnTo>
                  <a:lnTo>
                    <a:pt x="12" y="264"/>
                  </a:lnTo>
                  <a:lnTo>
                    <a:pt x="11" y="270"/>
                  </a:lnTo>
                  <a:lnTo>
                    <a:pt x="9" y="278"/>
                  </a:lnTo>
                  <a:lnTo>
                    <a:pt x="6" y="284"/>
                  </a:lnTo>
                  <a:lnTo>
                    <a:pt x="6" y="291"/>
                  </a:lnTo>
                  <a:lnTo>
                    <a:pt x="4" y="300"/>
                  </a:lnTo>
                  <a:lnTo>
                    <a:pt x="2" y="304"/>
                  </a:lnTo>
                  <a:lnTo>
                    <a:pt x="2" y="306"/>
                  </a:lnTo>
                </a:path>
              </a:pathLst>
            </a:custGeom>
            <a:solidFill>
              <a:schemeClr val="accent2"/>
            </a:solidFill>
            <a:ln w="6350">
              <a:solidFill>
                <a:schemeClr val="tx1"/>
              </a:solidFill>
              <a:round/>
              <a:headEnd/>
              <a:tailEnd/>
            </a:ln>
          </p:spPr>
          <p:txBody>
            <a:bodyPr/>
            <a:lstStyle/>
            <a:p>
              <a:endParaRPr lang="en-US"/>
            </a:p>
          </p:txBody>
        </p:sp>
        <p:sp>
          <p:nvSpPr>
            <p:cNvPr id="88116" name="Freeform 269"/>
            <p:cNvSpPr>
              <a:spLocks/>
            </p:cNvSpPr>
            <p:nvPr/>
          </p:nvSpPr>
          <p:spPr bwMode="auto">
            <a:xfrm>
              <a:off x="1314450" y="2432050"/>
              <a:ext cx="939800" cy="704850"/>
            </a:xfrm>
            <a:custGeom>
              <a:avLst/>
              <a:gdLst>
                <a:gd name="T0" fmla="*/ 2147483647 w 683"/>
                <a:gd name="T1" fmla="*/ 2147483647 h 564"/>
                <a:gd name="T2" fmla="*/ 2147483647 w 683"/>
                <a:gd name="T3" fmla="*/ 2147483647 h 564"/>
                <a:gd name="T4" fmla="*/ 2147483647 w 683"/>
                <a:gd name="T5" fmla="*/ 2147483647 h 564"/>
                <a:gd name="T6" fmla="*/ 2147483647 w 683"/>
                <a:gd name="T7" fmla="*/ 2147483647 h 564"/>
                <a:gd name="T8" fmla="*/ 2147483647 w 683"/>
                <a:gd name="T9" fmla="*/ 2147483647 h 564"/>
                <a:gd name="T10" fmla="*/ 2147483647 w 683"/>
                <a:gd name="T11" fmla="*/ 2147483647 h 564"/>
                <a:gd name="T12" fmla="*/ 2147483647 w 683"/>
                <a:gd name="T13" fmla="*/ 2147483647 h 564"/>
                <a:gd name="T14" fmla="*/ 2147483647 w 683"/>
                <a:gd name="T15" fmla="*/ 2147483647 h 564"/>
                <a:gd name="T16" fmla="*/ 2147483647 w 683"/>
                <a:gd name="T17" fmla="*/ 2147483647 h 564"/>
                <a:gd name="T18" fmla="*/ 2147483647 w 683"/>
                <a:gd name="T19" fmla="*/ 2147483647 h 564"/>
                <a:gd name="T20" fmla="*/ 2147483647 w 683"/>
                <a:gd name="T21" fmla="*/ 2147483647 h 564"/>
                <a:gd name="T22" fmla="*/ 2147483647 w 683"/>
                <a:gd name="T23" fmla="*/ 2147483647 h 564"/>
                <a:gd name="T24" fmla="*/ 2147483647 w 683"/>
                <a:gd name="T25" fmla="*/ 2147483647 h 564"/>
                <a:gd name="T26" fmla="*/ 2147483647 w 683"/>
                <a:gd name="T27" fmla="*/ 2147483647 h 564"/>
                <a:gd name="T28" fmla="*/ 0 w 683"/>
                <a:gd name="T29" fmla="*/ 2147483647 h 564"/>
                <a:gd name="T30" fmla="*/ 2147483647 w 683"/>
                <a:gd name="T31" fmla="*/ 2147483647 h 564"/>
                <a:gd name="T32" fmla="*/ 2147483647 w 683"/>
                <a:gd name="T33" fmla="*/ 2147483647 h 564"/>
                <a:gd name="T34" fmla="*/ 2147483647 w 683"/>
                <a:gd name="T35" fmla="*/ 2147483647 h 564"/>
                <a:gd name="T36" fmla="*/ 2147483647 w 683"/>
                <a:gd name="T37" fmla="*/ 2147483647 h 564"/>
                <a:gd name="T38" fmla="*/ 2147483647 w 683"/>
                <a:gd name="T39" fmla="*/ 2147483647 h 564"/>
                <a:gd name="T40" fmla="*/ 2147483647 w 683"/>
                <a:gd name="T41" fmla="*/ 0 h 564"/>
                <a:gd name="T42" fmla="*/ 2147483647 w 683"/>
                <a:gd name="T43" fmla="*/ 2147483647 h 564"/>
                <a:gd name="T44" fmla="*/ 2147483647 w 683"/>
                <a:gd name="T45" fmla="*/ 2147483647 h 564"/>
                <a:gd name="T46" fmla="*/ 2147483647 w 683"/>
                <a:gd name="T47" fmla="*/ 2147483647 h 564"/>
                <a:gd name="T48" fmla="*/ 2147483647 w 683"/>
                <a:gd name="T49" fmla="*/ 2147483647 h 564"/>
                <a:gd name="T50" fmla="*/ 2147483647 w 683"/>
                <a:gd name="T51" fmla="*/ 2147483647 h 564"/>
                <a:gd name="T52" fmla="*/ 2147483647 w 683"/>
                <a:gd name="T53" fmla="*/ 2147483647 h 564"/>
                <a:gd name="T54" fmla="*/ 2147483647 w 683"/>
                <a:gd name="T55" fmla="*/ 2147483647 h 564"/>
                <a:gd name="T56" fmla="*/ 2147483647 w 683"/>
                <a:gd name="T57" fmla="*/ 2147483647 h 564"/>
                <a:gd name="T58" fmla="*/ 2147483647 w 683"/>
                <a:gd name="T59" fmla="*/ 2147483647 h 564"/>
                <a:gd name="T60" fmla="*/ 2147483647 w 683"/>
                <a:gd name="T61" fmla="*/ 2147483647 h 564"/>
                <a:gd name="T62" fmla="*/ 2147483647 w 683"/>
                <a:gd name="T63" fmla="*/ 2147483647 h 564"/>
                <a:gd name="T64" fmla="*/ 2147483647 w 683"/>
                <a:gd name="T65" fmla="*/ 2147483647 h 564"/>
                <a:gd name="T66" fmla="*/ 2147483647 w 683"/>
                <a:gd name="T67" fmla="*/ 2147483647 h 564"/>
                <a:gd name="T68" fmla="*/ 2147483647 w 683"/>
                <a:gd name="T69" fmla="*/ 2147483647 h 564"/>
                <a:gd name="T70" fmla="*/ 2147483647 w 683"/>
                <a:gd name="T71" fmla="*/ 2147483647 h 564"/>
                <a:gd name="T72" fmla="*/ 2147483647 w 683"/>
                <a:gd name="T73" fmla="*/ 2147483647 h 564"/>
                <a:gd name="T74" fmla="*/ 2147483647 w 683"/>
                <a:gd name="T75" fmla="*/ 2147483647 h 564"/>
                <a:gd name="T76" fmla="*/ 2147483647 w 683"/>
                <a:gd name="T77" fmla="*/ 2147483647 h 564"/>
                <a:gd name="T78" fmla="*/ 2147483647 w 683"/>
                <a:gd name="T79" fmla="*/ 2147483647 h 564"/>
                <a:gd name="T80" fmla="*/ 2147483647 w 683"/>
                <a:gd name="T81" fmla="*/ 2147483647 h 564"/>
                <a:gd name="T82" fmla="*/ 2147483647 w 683"/>
                <a:gd name="T83" fmla="*/ 2147483647 h 564"/>
                <a:gd name="T84" fmla="*/ 2147483647 w 683"/>
                <a:gd name="T85" fmla="*/ 2147483647 h 564"/>
                <a:gd name="T86" fmla="*/ 2147483647 w 683"/>
                <a:gd name="T87" fmla="*/ 2147483647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3"/>
                <a:gd name="T133" fmla="*/ 0 h 564"/>
                <a:gd name="T134" fmla="*/ 683 w 683"/>
                <a:gd name="T135" fmla="*/ 564 h 5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3" h="564">
                  <a:moveTo>
                    <a:pt x="600" y="316"/>
                  </a:moveTo>
                  <a:lnTo>
                    <a:pt x="610" y="323"/>
                  </a:lnTo>
                  <a:lnTo>
                    <a:pt x="615" y="325"/>
                  </a:lnTo>
                  <a:lnTo>
                    <a:pt x="621" y="336"/>
                  </a:lnTo>
                  <a:lnTo>
                    <a:pt x="618" y="340"/>
                  </a:lnTo>
                  <a:lnTo>
                    <a:pt x="610" y="363"/>
                  </a:lnTo>
                  <a:lnTo>
                    <a:pt x="607" y="366"/>
                  </a:lnTo>
                  <a:lnTo>
                    <a:pt x="604" y="370"/>
                  </a:lnTo>
                  <a:lnTo>
                    <a:pt x="601" y="384"/>
                  </a:lnTo>
                  <a:lnTo>
                    <a:pt x="600" y="395"/>
                  </a:lnTo>
                  <a:lnTo>
                    <a:pt x="590" y="439"/>
                  </a:lnTo>
                  <a:lnTo>
                    <a:pt x="568" y="563"/>
                  </a:lnTo>
                  <a:lnTo>
                    <a:pt x="550" y="560"/>
                  </a:lnTo>
                  <a:lnTo>
                    <a:pt x="546" y="560"/>
                  </a:lnTo>
                  <a:lnTo>
                    <a:pt x="475" y="546"/>
                  </a:lnTo>
                  <a:lnTo>
                    <a:pt x="452" y="540"/>
                  </a:lnTo>
                  <a:lnTo>
                    <a:pt x="437" y="538"/>
                  </a:lnTo>
                  <a:lnTo>
                    <a:pt x="388" y="528"/>
                  </a:lnTo>
                  <a:lnTo>
                    <a:pt x="385" y="527"/>
                  </a:lnTo>
                  <a:lnTo>
                    <a:pt x="373" y="524"/>
                  </a:lnTo>
                  <a:lnTo>
                    <a:pt x="345" y="518"/>
                  </a:lnTo>
                  <a:lnTo>
                    <a:pt x="336" y="517"/>
                  </a:lnTo>
                  <a:lnTo>
                    <a:pt x="319" y="513"/>
                  </a:lnTo>
                  <a:lnTo>
                    <a:pt x="315" y="513"/>
                  </a:lnTo>
                  <a:lnTo>
                    <a:pt x="266" y="500"/>
                  </a:lnTo>
                  <a:lnTo>
                    <a:pt x="251" y="497"/>
                  </a:lnTo>
                  <a:lnTo>
                    <a:pt x="233" y="493"/>
                  </a:lnTo>
                  <a:lnTo>
                    <a:pt x="222" y="491"/>
                  </a:lnTo>
                  <a:lnTo>
                    <a:pt x="179" y="480"/>
                  </a:lnTo>
                  <a:lnTo>
                    <a:pt x="167" y="477"/>
                  </a:lnTo>
                  <a:lnTo>
                    <a:pt x="157" y="474"/>
                  </a:lnTo>
                  <a:lnTo>
                    <a:pt x="99" y="460"/>
                  </a:lnTo>
                  <a:lnTo>
                    <a:pt x="91" y="457"/>
                  </a:lnTo>
                  <a:lnTo>
                    <a:pt x="84" y="456"/>
                  </a:lnTo>
                  <a:lnTo>
                    <a:pt x="76" y="455"/>
                  </a:lnTo>
                  <a:lnTo>
                    <a:pt x="69" y="452"/>
                  </a:lnTo>
                  <a:lnTo>
                    <a:pt x="62" y="450"/>
                  </a:lnTo>
                  <a:lnTo>
                    <a:pt x="53" y="448"/>
                  </a:lnTo>
                  <a:lnTo>
                    <a:pt x="51" y="448"/>
                  </a:lnTo>
                  <a:lnTo>
                    <a:pt x="38" y="445"/>
                  </a:lnTo>
                  <a:lnTo>
                    <a:pt x="24" y="441"/>
                  </a:lnTo>
                  <a:lnTo>
                    <a:pt x="15" y="439"/>
                  </a:lnTo>
                  <a:lnTo>
                    <a:pt x="8" y="437"/>
                  </a:lnTo>
                  <a:lnTo>
                    <a:pt x="0" y="423"/>
                  </a:lnTo>
                  <a:lnTo>
                    <a:pt x="11" y="366"/>
                  </a:lnTo>
                  <a:lnTo>
                    <a:pt x="2" y="343"/>
                  </a:lnTo>
                  <a:lnTo>
                    <a:pt x="15" y="331"/>
                  </a:lnTo>
                  <a:lnTo>
                    <a:pt x="33" y="293"/>
                  </a:lnTo>
                  <a:lnTo>
                    <a:pt x="38" y="290"/>
                  </a:lnTo>
                  <a:lnTo>
                    <a:pt x="52" y="268"/>
                  </a:lnTo>
                  <a:lnTo>
                    <a:pt x="65" y="243"/>
                  </a:lnTo>
                  <a:lnTo>
                    <a:pt x="78" y="200"/>
                  </a:lnTo>
                  <a:lnTo>
                    <a:pt x="107" y="125"/>
                  </a:lnTo>
                  <a:lnTo>
                    <a:pt x="107" y="124"/>
                  </a:lnTo>
                  <a:lnTo>
                    <a:pt x="107" y="123"/>
                  </a:lnTo>
                  <a:lnTo>
                    <a:pt x="117" y="102"/>
                  </a:lnTo>
                  <a:lnTo>
                    <a:pt x="131" y="51"/>
                  </a:lnTo>
                  <a:lnTo>
                    <a:pt x="131" y="47"/>
                  </a:lnTo>
                  <a:lnTo>
                    <a:pt x="142" y="12"/>
                  </a:lnTo>
                  <a:lnTo>
                    <a:pt x="139" y="0"/>
                  </a:lnTo>
                  <a:lnTo>
                    <a:pt x="141" y="0"/>
                  </a:lnTo>
                  <a:lnTo>
                    <a:pt x="148" y="8"/>
                  </a:lnTo>
                  <a:lnTo>
                    <a:pt x="159" y="6"/>
                  </a:lnTo>
                  <a:lnTo>
                    <a:pt x="167" y="2"/>
                  </a:lnTo>
                  <a:lnTo>
                    <a:pt x="179" y="5"/>
                  </a:lnTo>
                  <a:lnTo>
                    <a:pt x="181" y="8"/>
                  </a:lnTo>
                  <a:lnTo>
                    <a:pt x="185" y="20"/>
                  </a:lnTo>
                  <a:lnTo>
                    <a:pt x="193" y="22"/>
                  </a:lnTo>
                  <a:lnTo>
                    <a:pt x="197" y="20"/>
                  </a:lnTo>
                  <a:lnTo>
                    <a:pt x="211" y="29"/>
                  </a:lnTo>
                  <a:lnTo>
                    <a:pt x="221" y="49"/>
                  </a:lnTo>
                  <a:lnTo>
                    <a:pt x="219" y="62"/>
                  </a:lnTo>
                  <a:lnTo>
                    <a:pt x="219" y="73"/>
                  </a:lnTo>
                  <a:lnTo>
                    <a:pt x="218" y="74"/>
                  </a:lnTo>
                  <a:lnTo>
                    <a:pt x="218" y="76"/>
                  </a:lnTo>
                  <a:lnTo>
                    <a:pt x="217" y="82"/>
                  </a:lnTo>
                  <a:lnTo>
                    <a:pt x="237" y="98"/>
                  </a:lnTo>
                  <a:lnTo>
                    <a:pt x="251" y="103"/>
                  </a:lnTo>
                  <a:lnTo>
                    <a:pt x="257" y="100"/>
                  </a:lnTo>
                  <a:lnTo>
                    <a:pt x="262" y="102"/>
                  </a:lnTo>
                  <a:lnTo>
                    <a:pt x="279" y="99"/>
                  </a:lnTo>
                  <a:lnTo>
                    <a:pt x="287" y="94"/>
                  </a:lnTo>
                  <a:lnTo>
                    <a:pt x="293" y="96"/>
                  </a:lnTo>
                  <a:lnTo>
                    <a:pt x="309" y="96"/>
                  </a:lnTo>
                  <a:lnTo>
                    <a:pt x="311" y="98"/>
                  </a:lnTo>
                  <a:lnTo>
                    <a:pt x="314" y="100"/>
                  </a:lnTo>
                  <a:lnTo>
                    <a:pt x="330" y="109"/>
                  </a:lnTo>
                  <a:lnTo>
                    <a:pt x="332" y="116"/>
                  </a:lnTo>
                  <a:lnTo>
                    <a:pt x="352" y="116"/>
                  </a:lnTo>
                  <a:lnTo>
                    <a:pt x="356" y="114"/>
                  </a:lnTo>
                  <a:lnTo>
                    <a:pt x="372" y="113"/>
                  </a:lnTo>
                  <a:lnTo>
                    <a:pt x="373" y="110"/>
                  </a:lnTo>
                  <a:lnTo>
                    <a:pt x="385" y="117"/>
                  </a:lnTo>
                  <a:lnTo>
                    <a:pt x="406" y="120"/>
                  </a:lnTo>
                  <a:lnTo>
                    <a:pt x="423" y="113"/>
                  </a:lnTo>
                  <a:lnTo>
                    <a:pt x="427" y="113"/>
                  </a:lnTo>
                  <a:lnTo>
                    <a:pt x="431" y="113"/>
                  </a:lnTo>
                  <a:lnTo>
                    <a:pt x="434" y="113"/>
                  </a:lnTo>
                  <a:lnTo>
                    <a:pt x="449" y="114"/>
                  </a:lnTo>
                  <a:lnTo>
                    <a:pt x="459" y="109"/>
                  </a:lnTo>
                  <a:lnTo>
                    <a:pt x="468" y="112"/>
                  </a:lnTo>
                  <a:lnTo>
                    <a:pt x="482" y="113"/>
                  </a:lnTo>
                  <a:lnTo>
                    <a:pt x="491" y="116"/>
                  </a:lnTo>
                  <a:lnTo>
                    <a:pt x="503" y="110"/>
                  </a:lnTo>
                  <a:lnTo>
                    <a:pt x="518" y="113"/>
                  </a:lnTo>
                  <a:lnTo>
                    <a:pt x="557" y="121"/>
                  </a:lnTo>
                  <a:lnTo>
                    <a:pt x="576" y="125"/>
                  </a:lnTo>
                  <a:lnTo>
                    <a:pt x="578" y="125"/>
                  </a:lnTo>
                  <a:lnTo>
                    <a:pt x="597" y="130"/>
                  </a:lnTo>
                  <a:lnTo>
                    <a:pt x="604" y="131"/>
                  </a:lnTo>
                  <a:lnTo>
                    <a:pt x="605" y="131"/>
                  </a:lnTo>
                  <a:lnTo>
                    <a:pt x="614" y="132"/>
                  </a:lnTo>
                  <a:lnTo>
                    <a:pt x="623" y="134"/>
                  </a:lnTo>
                  <a:lnTo>
                    <a:pt x="625" y="134"/>
                  </a:lnTo>
                  <a:lnTo>
                    <a:pt x="657" y="142"/>
                  </a:lnTo>
                  <a:lnTo>
                    <a:pt x="659" y="146"/>
                  </a:lnTo>
                  <a:lnTo>
                    <a:pt x="661" y="156"/>
                  </a:lnTo>
                  <a:lnTo>
                    <a:pt x="662" y="157"/>
                  </a:lnTo>
                  <a:lnTo>
                    <a:pt x="679" y="172"/>
                  </a:lnTo>
                  <a:lnTo>
                    <a:pt x="682" y="186"/>
                  </a:lnTo>
                  <a:lnTo>
                    <a:pt x="659" y="221"/>
                  </a:lnTo>
                  <a:lnTo>
                    <a:pt x="658" y="222"/>
                  </a:lnTo>
                  <a:lnTo>
                    <a:pt x="651" y="236"/>
                  </a:lnTo>
                  <a:lnTo>
                    <a:pt x="648" y="240"/>
                  </a:lnTo>
                  <a:lnTo>
                    <a:pt x="641" y="247"/>
                  </a:lnTo>
                  <a:lnTo>
                    <a:pt x="634" y="264"/>
                  </a:lnTo>
                  <a:lnTo>
                    <a:pt x="623" y="271"/>
                  </a:lnTo>
                  <a:lnTo>
                    <a:pt x="600" y="308"/>
                  </a:lnTo>
                  <a:lnTo>
                    <a:pt x="600" y="316"/>
                  </a:lnTo>
                </a:path>
              </a:pathLst>
            </a:custGeom>
            <a:solidFill>
              <a:schemeClr val="accent2"/>
            </a:solidFill>
            <a:ln w="6350">
              <a:solidFill>
                <a:schemeClr val="tx1"/>
              </a:solidFill>
              <a:round/>
              <a:headEnd/>
              <a:tailEnd/>
            </a:ln>
          </p:spPr>
          <p:txBody>
            <a:bodyPr/>
            <a:lstStyle/>
            <a:p>
              <a:endParaRPr lang="en-US"/>
            </a:p>
          </p:txBody>
        </p:sp>
        <p:sp>
          <p:nvSpPr>
            <p:cNvPr id="88117" name="Freeform 270"/>
            <p:cNvSpPr>
              <a:spLocks/>
            </p:cNvSpPr>
            <p:nvPr/>
          </p:nvSpPr>
          <p:spPr bwMode="auto">
            <a:xfrm>
              <a:off x="5327650" y="3262313"/>
              <a:ext cx="365125" cy="574675"/>
            </a:xfrm>
            <a:custGeom>
              <a:avLst/>
              <a:gdLst>
                <a:gd name="T0" fmla="*/ 2147483647 w 264"/>
                <a:gd name="T1" fmla="*/ 2147483647 h 461"/>
                <a:gd name="T2" fmla="*/ 2147483647 w 264"/>
                <a:gd name="T3" fmla="*/ 2147483647 h 461"/>
                <a:gd name="T4" fmla="*/ 2147483647 w 264"/>
                <a:gd name="T5" fmla="*/ 2147483647 h 461"/>
                <a:gd name="T6" fmla="*/ 2147483647 w 264"/>
                <a:gd name="T7" fmla="*/ 2147483647 h 461"/>
                <a:gd name="T8" fmla="*/ 2147483647 w 264"/>
                <a:gd name="T9" fmla="*/ 2147483647 h 461"/>
                <a:gd name="T10" fmla="*/ 2147483647 w 264"/>
                <a:gd name="T11" fmla="*/ 2147483647 h 461"/>
                <a:gd name="T12" fmla="*/ 2147483647 w 264"/>
                <a:gd name="T13" fmla="*/ 2147483647 h 461"/>
                <a:gd name="T14" fmla="*/ 2147483647 w 264"/>
                <a:gd name="T15" fmla="*/ 2147483647 h 461"/>
                <a:gd name="T16" fmla="*/ 2147483647 w 264"/>
                <a:gd name="T17" fmla="*/ 2147483647 h 461"/>
                <a:gd name="T18" fmla="*/ 2147483647 w 264"/>
                <a:gd name="T19" fmla="*/ 2147483647 h 461"/>
                <a:gd name="T20" fmla="*/ 2147483647 w 264"/>
                <a:gd name="T21" fmla="*/ 2147483647 h 461"/>
                <a:gd name="T22" fmla="*/ 2147483647 w 264"/>
                <a:gd name="T23" fmla="*/ 2147483647 h 461"/>
                <a:gd name="T24" fmla="*/ 2147483647 w 264"/>
                <a:gd name="T25" fmla="*/ 2147483647 h 461"/>
                <a:gd name="T26" fmla="*/ 2147483647 w 264"/>
                <a:gd name="T27" fmla="*/ 2147483647 h 461"/>
                <a:gd name="T28" fmla="*/ 2147483647 w 264"/>
                <a:gd name="T29" fmla="*/ 2147483647 h 461"/>
                <a:gd name="T30" fmla="*/ 2147483647 w 264"/>
                <a:gd name="T31" fmla="*/ 2147483647 h 461"/>
                <a:gd name="T32" fmla="*/ 2147483647 w 264"/>
                <a:gd name="T33" fmla="*/ 2147483647 h 461"/>
                <a:gd name="T34" fmla="*/ 2147483647 w 264"/>
                <a:gd name="T35" fmla="*/ 2147483647 h 461"/>
                <a:gd name="T36" fmla="*/ 2147483647 w 264"/>
                <a:gd name="T37" fmla="*/ 2147483647 h 461"/>
                <a:gd name="T38" fmla="*/ 2147483647 w 264"/>
                <a:gd name="T39" fmla="*/ 2147483647 h 461"/>
                <a:gd name="T40" fmla="*/ 2147483647 w 264"/>
                <a:gd name="T41" fmla="*/ 2147483647 h 461"/>
                <a:gd name="T42" fmla="*/ 2147483647 w 264"/>
                <a:gd name="T43" fmla="*/ 2147483647 h 461"/>
                <a:gd name="T44" fmla="*/ 2147483647 w 264"/>
                <a:gd name="T45" fmla="*/ 2147483647 h 461"/>
                <a:gd name="T46" fmla="*/ 2147483647 w 264"/>
                <a:gd name="T47" fmla="*/ 2147483647 h 461"/>
                <a:gd name="T48" fmla="*/ 2147483647 w 264"/>
                <a:gd name="T49" fmla="*/ 2147483647 h 461"/>
                <a:gd name="T50" fmla="*/ 2147483647 w 264"/>
                <a:gd name="T51" fmla="*/ 2147483647 h 461"/>
                <a:gd name="T52" fmla="*/ 2147483647 w 264"/>
                <a:gd name="T53" fmla="*/ 2147483647 h 461"/>
                <a:gd name="T54" fmla="*/ 2147483647 w 264"/>
                <a:gd name="T55" fmla="*/ 2147483647 h 461"/>
                <a:gd name="T56" fmla="*/ 2147483647 w 264"/>
                <a:gd name="T57" fmla="*/ 2147483647 h 461"/>
                <a:gd name="T58" fmla="*/ 2147483647 w 264"/>
                <a:gd name="T59" fmla="*/ 2147483647 h 461"/>
                <a:gd name="T60" fmla="*/ 2147483647 w 264"/>
                <a:gd name="T61" fmla="*/ 2147483647 h 461"/>
                <a:gd name="T62" fmla="*/ 2147483647 w 264"/>
                <a:gd name="T63" fmla="*/ 2147483647 h 461"/>
                <a:gd name="T64" fmla="*/ 2147483647 w 264"/>
                <a:gd name="T65" fmla="*/ 2147483647 h 461"/>
                <a:gd name="T66" fmla="*/ 2147483647 w 264"/>
                <a:gd name="T67" fmla="*/ 2147483647 h 461"/>
                <a:gd name="T68" fmla="*/ 2147483647 w 264"/>
                <a:gd name="T69" fmla="*/ 2147483647 h 461"/>
                <a:gd name="T70" fmla="*/ 2147483647 w 264"/>
                <a:gd name="T71" fmla="*/ 2147483647 h 461"/>
                <a:gd name="T72" fmla="*/ 2147483647 w 264"/>
                <a:gd name="T73" fmla="*/ 2147483647 h 461"/>
                <a:gd name="T74" fmla="*/ 2147483647 w 264"/>
                <a:gd name="T75" fmla="*/ 2147483647 h 461"/>
                <a:gd name="T76" fmla="*/ 2147483647 w 264"/>
                <a:gd name="T77" fmla="*/ 2147483647 h 461"/>
                <a:gd name="T78" fmla="*/ 2147483647 w 264"/>
                <a:gd name="T79" fmla="*/ 2147483647 h 461"/>
                <a:gd name="T80" fmla="*/ 2147483647 w 264"/>
                <a:gd name="T81" fmla="*/ 2147483647 h 461"/>
                <a:gd name="T82" fmla="*/ 2147483647 w 264"/>
                <a:gd name="T83" fmla="*/ 2147483647 h 461"/>
                <a:gd name="T84" fmla="*/ 2147483647 w 264"/>
                <a:gd name="T85" fmla="*/ 2147483647 h 461"/>
                <a:gd name="T86" fmla="*/ 2147483647 w 264"/>
                <a:gd name="T87" fmla="*/ 2147483647 h 461"/>
                <a:gd name="T88" fmla="*/ 2147483647 w 264"/>
                <a:gd name="T89" fmla="*/ 2147483647 h 461"/>
                <a:gd name="T90" fmla="*/ 2147483647 w 264"/>
                <a:gd name="T91" fmla="*/ 2147483647 h 461"/>
                <a:gd name="T92" fmla="*/ 2147483647 w 264"/>
                <a:gd name="T93" fmla="*/ 2147483647 h 461"/>
                <a:gd name="T94" fmla="*/ 2147483647 w 264"/>
                <a:gd name="T95" fmla="*/ 2147483647 h 461"/>
                <a:gd name="T96" fmla="*/ 2147483647 w 264"/>
                <a:gd name="T97" fmla="*/ 2147483647 h 461"/>
                <a:gd name="T98" fmla="*/ 2147483647 w 264"/>
                <a:gd name="T99" fmla="*/ 2147483647 h 461"/>
                <a:gd name="T100" fmla="*/ 2147483647 w 264"/>
                <a:gd name="T101" fmla="*/ 2147483647 h 461"/>
                <a:gd name="T102" fmla="*/ 2147483647 w 264"/>
                <a:gd name="T103" fmla="*/ 2147483647 h 461"/>
                <a:gd name="T104" fmla="*/ 2147483647 w 264"/>
                <a:gd name="T105" fmla="*/ 2147483647 h 461"/>
                <a:gd name="T106" fmla="*/ 2147483647 w 264"/>
                <a:gd name="T107" fmla="*/ 2147483647 h 461"/>
                <a:gd name="T108" fmla="*/ 2147483647 w 264"/>
                <a:gd name="T109" fmla="*/ 2147483647 h 461"/>
                <a:gd name="T110" fmla="*/ 2147483647 w 264"/>
                <a:gd name="T111" fmla="*/ 2147483647 h 461"/>
                <a:gd name="T112" fmla="*/ 2147483647 w 264"/>
                <a:gd name="T113" fmla="*/ 2147483647 h 461"/>
                <a:gd name="T114" fmla="*/ 2147483647 w 264"/>
                <a:gd name="T115" fmla="*/ 2147483647 h 461"/>
                <a:gd name="T116" fmla="*/ 2147483647 w 264"/>
                <a:gd name="T117" fmla="*/ 2147483647 h 461"/>
                <a:gd name="T118" fmla="*/ 2147483647 w 264"/>
                <a:gd name="T119" fmla="*/ 2147483647 h 461"/>
                <a:gd name="T120" fmla="*/ 2147483647 w 264"/>
                <a:gd name="T121" fmla="*/ 2147483647 h 461"/>
                <a:gd name="T122" fmla="*/ 2147483647 w 264"/>
                <a:gd name="T123" fmla="*/ 2147483647 h 461"/>
                <a:gd name="T124" fmla="*/ 2147483647 w 264"/>
                <a:gd name="T125" fmla="*/ 2147483647 h 4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461"/>
                <a:gd name="T191" fmla="*/ 264 w 264"/>
                <a:gd name="T192" fmla="*/ 461 h 4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461">
                  <a:moveTo>
                    <a:pt x="238" y="128"/>
                  </a:moveTo>
                  <a:lnTo>
                    <a:pt x="238" y="135"/>
                  </a:lnTo>
                  <a:lnTo>
                    <a:pt x="239" y="145"/>
                  </a:lnTo>
                  <a:lnTo>
                    <a:pt x="239" y="152"/>
                  </a:lnTo>
                  <a:lnTo>
                    <a:pt x="240" y="156"/>
                  </a:lnTo>
                  <a:lnTo>
                    <a:pt x="242" y="163"/>
                  </a:lnTo>
                  <a:lnTo>
                    <a:pt x="242" y="177"/>
                  </a:lnTo>
                  <a:lnTo>
                    <a:pt x="245" y="189"/>
                  </a:lnTo>
                  <a:lnTo>
                    <a:pt x="245" y="199"/>
                  </a:lnTo>
                  <a:lnTo>
                    <a:pt x="246" y="205"/>
                  </a:lnTo>
                  <a:lnTo>
                    <a:pt x="246" y="209"/>
                  </a:lnTo>
                  <a:lnTo>
                    <a:pt x="247" y="220"/>
                  </a:lnTo>
                  <a:lnTo>
                    <a:pt x="249" y="232"/>
                  </a:lnTo>
                  <a:lnTo>
                    <a:pt x="249" y="234"/>
                  </a:lnTo>
                  <a:lnTo>
                    <a:pt x="250" y="238"/>
                  </a:lnTo>
                  <a:lnTo>
                    <a:pt x="250" y="242"/>
                  </a:lnTo>
                  <a:lnTo>
                    <a:pt x="251" y="245"/>
                  </a:lnTo>
                  <a:lnTo>
                    <a:pt x="251" y="249"/>
                  </a:lnTo>
                  <a:lnTo>
                    <a:pt x="254" y="266"/>
                  </a:lnTo>
                  <a:lnTo>
                    <a:pt x="256" y="279"/>
                  </a:lnTo>
                  <a:lnTo>
                    <a:pt x="256" y="285"/>
                  </a:lnTo>
                  <a:lnTo>
                    <a:pt x="256" y="286"/>
                  </a:lnTo>
                  <a:lnTo>
                    <a:pt x="251" y="292"/>
                  </a:lnTo>
                  <a:lnTo>
                    <a:pt x="253" y="296"/>
                  </a:lnTo>
                  <a:lnTo>
                    <a:pt x="256" y="299"/>
                  </a:lnTo>
                  <a:lnTo>
                    <a:pt x="254" y="307"/>
                  </a:lnTo>
                  <a:lnTo>
                    <a:pt x="254" y="310"/>
                  </a:lnTo>
                  <a:lnTo>
                    <a:pt x="263" y="311"/>
                  </a:lnTo>
                  <a:lnTo>
                    <a:pt x="261" y="313"/>
                  </a:lnTo>
                  <a:lnTo>
                    <a:pt x="256" y="321"/>
                  </a:lnTo>
                  <a:lnTo>
                    <a:pt x="246" y="325"/>
                  </a:lnTo>
                  <a:lnTo>
                    <a:pt x="245" y="326"/>
                  </a:lnTo>
                  <a:lnTo>
                    <a:pt x="242" y="328"/>
                  </a:lnTo>
                  <a:lnTo>
                    <a:pt x="236" y="333"/>
                  </a:lnTo>
                  <a:lnTo>
                    <a:pt x="229" y="336"/>
                  </a:lnTo>
                  <a:lnTo>
                    <a:pt x="225" y="332"/>
                  </a:lnTo>
                  <a:lnTo>
                    <a:pt x="218" y="332"/>
                  </a:lnTo>
                  <a:lnTo>
                    <a:pt x="215" y="333"/>
                  </a:lnTo>
                  <a:lnTo>
                    <a:pt x="211" y="346"/>
                  </a:lnTo>
                  <a:lnTo>
                    <a:pt x="213" y="350"/>
                  </a:lnTo>
                  <a:lnTo>
                    <a:pt x="213" y="356"/>
                  </a:lnTo>
                  <a:lnTo>
                    <a:pt x="209" y="363"/>
                  </a:lnTo>
                  <a:lnTo>
                    <a:pt x="199" y="371"/>
                  </a:lnTo>
                  <a:lnTo>
                    <a:pt x="199" y="375"/>
                  </a:lnTo>
                  <a:lnTo>
                    <a:pt x="191" y="387"/>
                  </a:lnTo>
                  <a:lnTo>
                    <a:pt x="189" y="386"/>
                  </a:lnTo>
                  <a:lnTo>
                    <a:pt x="186" y="386"/>
                  </a:lnTo>
                  <a:lnTo>
                    <a:pt x="184" y="390"/>
                  </a:lnTo>
                  <a:lnTo>
                    <a:pt x="179" y="399"/>
                  </a:lnTo>
                  <a:lnTo>
                    <a:pt x="179" y="404"/>
                  </a:lnTo>
                  <a:lnTo>
                    <a:pt x="178" y="418"/>
                  </a:lnTo>
                  <a:lnTo>
                    <a:pt x="173" y="419"/>
                  </a:lnTo>
                  <a:lnTo>
                    <a:pt x="152" y="417"/>
                  </a:lnTo>
                  <a:lnTo>
                    <a:pt x="149" y="408"/>
                  </a:lnTo>
                  <a:lnTo>
                    <a:pt x="143" y="403"/>
                  </a:lnTo>
                  <a:lnTo>
                    <a:pt x="139" y="401"/>
                  </a:lnTo>
                  <a:lnTo>
                    <a:pt x="139" y="408"/>
                  </a:lnTo>
                  <a:lnTo>
                    <a:pt x="132" y="410"/>
                  </a:lnTo>
                  <a:lnTo>
                    <a:pt x="132" y="411"/>
                  </a:lnTo>
                  <a:lnTo>
                    <a:pt x="134" y="412"/>
                  </a:lnTo>
                  <a:lnTo>
                    <a:pt x="132" y="419"/>
                  </a:lnTo>
                  <a:lnTo>
                    <a:pt x="130" y="419"/>
                  </a:lnTo>
                  <a:lnTo>
                    <a:pt x="125" y="439"/>
                  </a:lnTo>
                  <a:lnTo>
                    <a:pt x="120" y="443"/>
                  </a:lnTo>
                  <a:lnTo>
                    <a:pt x="120" y="439"/>
                  </a:lnTo>
                  <a:lnTo>
                    <a:pt x="112" y="436"/>
                  </a:lnTo>
                  <a:lnTo>
                    <a:pt x="105" y="426"/>
                  </a:lnTo>
                  <a:lnTo>
                    <a:pt x="101" y="430"/>
                  </a:lnTo>
                  <a:lnTo>
                    <a:pt x="92" y="436"/>
                  </a:lnTo>
                  <a:lnTo>
                    <a:pt x="91" y="436"/>
                  </a:lnTo>
                  <a:lnTo>
                    <a:pt x="83" y="453"/>
                  </a:lnTo>
                  <a:lnTo>
                    <a:pt x="69" y="444"/>
                  </a:lnTo>
                  <a:lnTo>
                    <a:pt x="66" y="443"/>
                  </a:lnTo>
                  <a:lnTo>
                    <a:pt x="59" y="439"/>
                  </a:lnTo>
                  <a:lnTo>
                    <a:pt x="56" y="439"/>
                  </a:lnTo>
                  <a:lnTo>
                    <a:pt x="52" y="439"/>
                  </a:lnTo>
                  <a:lnTo>
                    <a:pt x="38" y="441"/>
                  </a:lnTo>
                  <a:lnTo>
                    <a:pt x="40" y="453"/>
                  </a:lnTo>
                  <a:lnTo>
                    <a:pt x="33" y="446"/>
                  </a:lnTo>
                  <a:lnTo>
                    <a:pt x="27" y="447"/>
                  </a:lnTo>
                  <a:lnTo>
                    <a:pt x="17" y="444"/>
                  </a:lnTo>
                  <a:lnTo>
                    <a:pt x="13" y="447"/>
                  </a:lnTo>
                  <a:lnTo>
                    <a:pt x="12" y="450"/>
                  </a:lnTo>
                  <a:lnTo>
                    <a:pt x="8" y="460"/>
                  </a:lnTo>
                  <a:lnTo>
                    <a:pt x="6" y="460"/>
                  </a:lnTo>
                  <a:lnTo>
                    <a:pt x="1" y="451"/>
                  </a:lnTo>
                  <a:lnTo>
                    <a:pt x="0" y="450"/>
                  </a:lnTo>
                  <a:lnTo>
                    <a:pt x="5" y="432"/>
                  </a:lnTo>
                  <a:lnTo>
                    <a:pt x="6" y="423"/>
                  </a:lnTo>
                  <a:lnTo>
                    <a:pt x="5" y="412"/>
                  </a:lnTo>
                  <a:lnTo>
                    <a:pt x="5" y="410"/>
                  </a:lnTo>
                  <a:lnTo>
                    <a:pt x="4" y="410"/>
                  </a:lnTo>
                  <a:lnTo>
                    <a:pt x="6" y="410"/>
                  </a:lnTo>
                  <a:lnTo>
                    <a:pt x="20" y="396"/>
                  </a:lnTo>
                  <a:lnTo>
                    <a:pt x="23" y="390"/>
                  </a:lnTo>
                  <a:lnTo>
                    <a:pt x="22" y="383"/>
                  </a:lnTo>
                  <a:lnTo>
                    <a:pt x="27" y="381"/>
                  </a:lnTo>
                  <a:lnTo>
                    <a:pt x="29" y="372"/>
                  </a:lnTo>
                  <a:lnTo>
                    <a:pt x="30" y="369"/>
                  </a:lnTo>
                  <a:lnTo>
                    <a:pt x="40" y="353"/>
                  </a:lnTo>
                  <a:lnTo>
                    <a:pt x="35" y="340"/>
                  </a:lnTo>
                  <a:lnTo>
                    <a:pt x="34" y="339"/>
                  </a:lnTo>
                  <a:lnTo>
                    <a:pt x="34" y="336"/>
                  </a:lnTo>
                  <a:lnTo>
                    <a:pt x="35" y="335"/>
                  </a:lnTo>
                  <a:lnTo>
                    <a:pt x="30" y="325"/>
                  </a:lnTo>
                  <a:lnTo>
                    <a:pt x="26" y="314"/>
                  </a:lnTo>
                  <a:lnTo>
                    <a:pt x="24" y="308"/>
                  </a:lnTo>
                  <a:lnTo>
                    <a:pt x="27" y="297"/>
                  </a:lnTo>
                  <a:lnTo>
                    <a:pt x="26" y="299"/>
                  </a:lnTo>
                  <a:lnTo>
                    <a:pt x="26" y="296"/>
                  </a:lnTo>
                  <a:lnTo>
                    <a:pt x="30" y="286"/>
                  </a:lnTo>
                  <a:lnTo>
                    <a:pt x="29" y="272"/>
                  </a:lnTo>
                  <a:lnTo>
                    <a:pt x="27" y="270"/>
                  </a:lnTo>
                  <a:lnTo>
                    <a:pt x="27" y="259"/>
                  </a:lnTo>
                  <a:lnTo>
                    <a:pt x="26" y="249"/>
                  </a:lnTo>
                  <a:lnTo>
                    <a:pt x="24" y="236"/>
                  </a:lnTo>
                  <a:lnTo>
                    <a:pt x="23" y="228"/>
                  </a:lnTo>
                  <a:lnTo>
                    <a:pt x="22" y="209"/>
                  </a:lnTo>
                  <a:lnTo>
                    <a:pt x="20" y="202"/>
                  </a:lnTo>
                  <a:lnTo>
                    <a:pt x="20" y="199"/>
                  </a:lnTo>
                  <a:lnTo>
                    <a:pt x="19" y="182"/>
                  </a:lnTo>
                  <a:lnTo>
                    <a:pt x="17" y="173"/>
                  </a:lnTo>
                  <a:lnTo>
                    <a:pt x="17" y="164"/>
                  </a:lnTo>
                  <a:lnTo>
                    <a:pt x="17" y="163"/>
                  </a:lnTo>
                  <a:lnTo>
                    <a:pt x="16" y="155"/>
                  </a:lnTo>
                  <a:lnTo>
                    <a:pt x="16" y="148"/>
                  </a:lnTo>
                  <a:lnTo>
                    <a:pt x="15" y="135"/>
                  </a:lnTo>
                  <a:lnTo>
                    <a:pt x="12" y="113"/>
                  </a:lnTo>
                  <a:lnTo>
                    <a:pt x="12" y="108"/>
                  </a:lnTo>
                  <a:lnTo>
                    <a:pt x="12" y="106"/>
                  </a:lnTo>
                  <a:lnTo>
                    <a:pt x="11" y="98"/>
                  </a:lnTo>
                  <a:lnTo>
                    <a:pt x="11" y="94"/>
                  </a:lnTo>
                  <a:lnTo>
                    <a:pt x="11" y="90"/>
                  </a:lnTo>
                  <a:lnTo>
                    <a:pt x="8" y="81"/>
                  </a:lnTo>
                  <a:lnTo>
                    <a:pt x="8" y="77"/>
                  </a:lnTo>
                  <a:lnTo>
                    <a:pt x="8" y="76"/>
                  </a:lnTo>
                  <a:lnTo>
                    <a:pt x="8" y="72"/>
                  </a:lnTo>
                  <a:lnTo>
                    <a:pt x="8" y="67"/>
                  </a:lnTo>
                  <a:lnTo>
                    <a:pt x="6" y="56"/>
                  </a:lnTo>
                  <a:lnTo>
                    <a:pt x="6" y="51"/>
                  </a:lnTo>
                  <a:lnTo>
                    <a:pt x="6" y="48"/>
                  </a:lnTo>
                  <a:lnTo>
                    <a:pt x="4" y="30"/>
                  </a:lnTo>
                  <a:lnTo>
                    <a:pt x="5" y="31"/>
                  </a:lnTo>
                  <a:lnTo>
                    <a:pt x="16" y="38"/>
                  </a:lnTo>
                  <a:lnTo>
                    <a:pt x="29" y="37"/>
                  </a:lnTo>
                  <a:lnTo>
                    <a:pt x="33" y="36"/>
                  </a:lnTo>
                  <a:lnTo>
                    <a:pt x="34" y="36"/>
                  </a:lnTo>
                  <a:lnTo>
                    <a:pt x="51" y="26"/>
                  </a:lnTo>
                  <a:lnTo>
                    <a:pt x="53" y="23"/>
                  </a:lnTo>
                  <a:lnTo>
                    <a:pt x="55" y="22"/>
                  </a:lnTo>
                  <a:lnTo>
                    <a:pt x="59" y="19"/>
                  </a:lnTo>
                  <a:lnTo>
                    <a:pt x="66" y="19"/>
                  </a:lnTo>
                  <a:lnTo>
                    <a:pt x="76" y="18"/>
                  </a:lnTo>
                  <a:lnTo>
                    <a:pt x="83" y="18"/>
                  </a:lnTo>
                  <a:lnTo>
                    <a:pt x="95" y="15"/>
                  </a:lnTo>
                  <a:lnTo>
                    <a:pt x="105" y="15"/>
                  </a:lnTo>
                  <a:lnTo>
                    <a:pt x="106" y="13"/>
                  </a:lnTo>
                  <a:lnTo>
                    <a:pt x="120" y="12"/>
                  </a:lnTo>
                  <a:lnTo>
                    <a:pt x="125" y="12"/>
                  </a:lnTo>
                  <a:lnTo>
                    <a:pt x="145" y="9"/>
                  </a:lnTo>
                  <a:lnTo>
                    <a:pt x="152" y="8"/>
                  </a:lnTo>
                  <a:lnTo>
                    <a:pt x="164" y="8"/>
                  </a:lnTo>
                  <a:lnTo>
                    <a:pt x="175" y="5"/>
                  </a:lnTo>
                  <a:lnTo>
                    <a:pt x="181" y="5"/>
                  </a:lnTo>
                  <a:lnTo>
                    <a:pt x="185" y="5"/>
                  </a:lnTo>
                  <a:lnTo>
                    <a:pt x="186" y="4"/>
                  </a:lnTo>
                  <a:lnTo>
                    <a:pt x="189" y="4"/>
                  </a:lnTo>
                  <a:lnTo>
                    <a:pt x="195" y="4"/>
                  </a:lnTo>
                  <a:lnTo>
                    <a:pt x="204" y="2"/>
                  </a:lnTo>
                  <a:lnTo>
                    <a:pt x="218" y="1"/>
                  </a:lnTo>
                  <a:lnTo>
                    <a:pt x="220" y="0"/>
                  </a:lnTo>
                  <a:lnTo>
                    <a:pt x="221" y="6"/>
                  </a:lnTo>
                  <a:lnTo>
                    <a:pt x="222" y="24"/>
                  </a:lnTo>
                  <a:lnTo>
                    <a:pt x="225" y="36"/>
                  </a:lnTo>
                  <a:lnTo>
                    <a:pt x="225" y="41"/>
                  </a:lnTo>
                  <a:lnTo>
                    <a:pt x="225" y="44"/>
                  </a:lnTo>
                  <a:lnTo>
                    <a:pt x="227" y="52"/>
                  </a:lnTo>
                  <a:lnTo>
                    <a:pt x="228" y="55"/>
                  </a:lnTo>
                  <a:lnTo>
                    <a:pt x="229" y="69"/>
                  </a:lnTo>
                  <a:lnTo>
                    <a:pt x="231" y="81"/>
                  </a:lnTo>
                  <a:lnTo>
                    <a:pt x="231" y="84"/>
                  </a:lnTo>
                  <a:lnTo>
                    <a:pt x="232" y="91"/>
                  </a:lnTo>
                  <a:lnTo>
                    <a:pt x="232" y="95"/>
                  </a:lnTo>
                  <a:lnTo>
                    <a:pt x="235" y="109"/>
                  </a:lnTo>
                  <a:lnTo>
                    <a:pt x="235" y="112"/>
                  </a:lnTo>
                  <a:lnTo>
                    <a:pt x="236" y="123"/>
                  </a:lnTo>
                  <a:lnTo>
                    <a:pt x="238" y="128"/>
                  </a:lnTo>
                </a:path>
              </a:pathLst>
            </a:custGeom>
            <a:noFill/>
            <a:ln w="6350">
              <a:solidFill>
                <a:schemeClr val="tx1"/>
              </a:solidFill>
              <a:round/>
              <a:headEnd/>
              <a:tailEnd/>
            </a:ln>
          </p:spPr>
          <p:txBody>
            <a:bodyPr/>
            <a:lstStyle/>
            <a:p>
              <a:endParaRPr lang="en-US"/>
            </a:p>
          </p:txBody>
        </p:sp>
        <p:sp>
          <p:nvSpPr>
            <p:cNvPr id="88118" name="Freeform 271"/>
            <p:cNvSpPr>
              <a:spLocks/>
            </p:cNvSpPr>
            <p:nvPr/>
          </p:nvSpPr>
          <p:spPr bwMode="auto">
            <a:xfrm>
              <a:off x="5407025" y="2717800"/>
              <a:ext cx="461963" cy="569913"/>
            </a:xfrm>
            <a:custGeom>
              <a:avLst/>
              <a:gdLst>
                <a:gd name="T0" fmla="*/ 2147483647 w 335"/>
                <a:gd name="T1" fmla="*/ 2147483647 h 455"/>
                <a:gd name="T2" fmla="*/ 2147483647 w 335"/>
                <a:gd name="T3" fmla="*/ 2147483647 h 455"/>
                <a:gd name="T4" fmla="*/ 2147483647 w 335"/>
                <a:gd name="T5" fmla="*/ 2147483647 h 455"/>
                <a:gd name="T6" fmla="*/ 2147483647 w 335"/>
                <a:gd name="T7" fmla="*/ 2147483647 h 455"/>
                <a:gd name="T8" fmla="*/ 2147483647 w 335"/>
                <a:gd name="T9" fmla="*/ 2147483647 h 455"/>
                <a:gd name="T10" fmla="*/ 2147483647 w 335"/>
                <a:gd name="T11" fmla="*/ 2147483647 h 455"/>
                <a:gd name="T12" fmla="*/ 2147483647 w 335"/>
                <a:gd name="T13" fmla="*/ 2147483647 h 455"/>
                <a:gd name="T14" fmla="*/ 2147483647 w 335"/>
                <a:gd name="T15" fmla="*/ 2147483647 h 455"/>
                <a:gd name="T16" fmla="*/ 2147483647 w 335"/>
                <a:gd name="T17" fmla="*/ 2147483647 h 455"/>
                <a:gd name="T18" fmla="*/ 2147483647 w 335"/>
                <a:gd name="T19" fmla="*/ 2147483647 h 455"/>
                <a:gd name="T20" fmla="*/ 2147483647 w 335"/>
                <a:gd name="T21" fmla="*/ 2147483647 h 455"/>
                <a:gd name="T22" fmla="*/ 2147483647 w 335"/>
                <a:gd name="T23" fmla="*/ 2147483647 h 455"/>
                <a:gd name="T24" fmla="*/ 2147483647 w 335"/>
                <a:gd name="T25" fmla="*/ 2147483647 h 455"/>
                <a:gd name="T26" fmla="*/ 2147483647 w 335"/>
                <a:gd name="T27" fmla="*/ 2147483647 h 455"/>
                <a:gd name="T28" fmla="*/ 2147483647 w 335"/>
                <a:gd name="T29" fmla="*/ 2147483647 h 455"/>
                <a:gd name="T30" fmla="*/ 2147483647 w 335"/>
                <a:gd name="T31" fmla="*/ 2147483647 h 455"/>
                <a:gd name="T32" fmla="*/ 2147483647 w 335"/>
                <a:gd name="T33" fmla="*/ 2147483647 h 455"/>
                <a:gd name="T34" fmla="*/ 2147483647 w 335"/>
                <a:gd name="T35" fmla="*/ 2147483647 h 455"/>
                <a:gd name="T36" fmla="*/ 2147483647 w 335"/>
                <a:gd name="T37" fmla="*/ 2147483647 h 455"/>
                <a:gd name="T38" fmla="*/ 2147483647 w 335"/>
                <a:gd name="T39" fmla="*/ 2147483647 h 455"/>
                <a:gd name="T40" fmla="*/ 2147483647 w 335"/>
                <a:gd name="T41" fmla="*/ 2147483647 h 455"/>
                <a:gd name="T42" fmla="*/ 2147483647 w 335"/>
                <a:gd name="T43" fmla="*/ 2147483647 h 455"/>
                <a:gd name="T44" fmla="*/ 2147483647 w 335"/>
                <a:gd name="T45" fmla="*/ 2147483647 h 455"/>
                <a:gd name="T46" fmla="*/ 2147483647 w 335"/>
                <a:gd name="T47" fmla="*/ 2147483647 h 455"/>
                <a:gd name="T48" fmla="*/ 2147483647 w 335"/>
                <a:gd name="T49" fmla="*/ 2147483647 h 455"/>
                <a:gd name="T50" fmla="*/ 2147483647 w 335"/>
                <a:gd name="T51" fmla="*/ 2147483647 h 455"/>
                <a:gd name="T52" fmla="*/ 2147483647 w 335"/>
                <a:gd name="T53" fmla="*/ 2147483647 h 455"/>
                <a:gd name="T54" fmla="*/ 2147483647 w 335"/>
                <a:gd name="T55" fmla="*/ 2147483647 h 455"/>
                <a:gd name="T56" fmla="*/ 2147483647 w 335"/>
                <a:gd name="T57" fmla="*/ 2147483647 h 455"/>
                <a:gd name="T58" fmla="*/ 2147483647 w 335"/>
                <a:gd name="T59" fmla="*/ 2147483647 h 455"/>
                <a:gd name="T60" fmla="*/ 2147483647 w 335"/>
                <a:gd name="T61" fmla="*/ 2147483647 h 455"/>
                <a:gd name="T62" fmla="*/ 2147483647 w 335"/>
                <a:gd name="T63" fmla="*/ 2147483647 h 455"/>
                <a:gd name="T64" fmla="*/ 2147483647 w 335"/>
                <a:gd name="T65" fmla="*/ 2147483647 h 455"/>
                <a:gd name="T66" fmla="*/ 2147483647 w 335"/>
                <a:gd name="T67" fmla="*/ 2147483647 h 455"/>
                <a:gd name="T68" fmla="*/ 2147483647 w 335"/>
                <a:gd name="T69" fmla="*/ 2147483647 h 455"/>
                <a:gd name="T70" fmla="*/ 2147483647 w 335"/>
                <a:gd name="T71" fmla="*/ 2147483647 h 455"/>
                <a:gd name="T72" fmla="*/ 2147483647 w 335"/>
                <a:gd name="T73" fmla="*/ 2147483647 h 455"/>
                <a:gd name="T74" fmla="*/ 2147483647 w 335"/>
                <a:gd name="T75" fmla="*/ 2147483647 h 455"/>
                <a:gd name="T76" fmla="*/ 2147483647 w 335"/>
                <a:gd name="T77" fmla="*/ 2147483647 h 455"/>
                <a:gd name="T78" fmla="*/ 2147483647 w 335"/>
                <a:gd name="T79" fmla="*/ 2147483647 h 455"/>
                <a:gd name="T80" fmla="*/ 2147483647 w 335"/>
                <a:gd name="T81" fmla="*/ 0 h 455"/>
                <a:gd name="T82" fmla="*/ 2147483647 w 335"/>
                <a:gd name="T83" fmla="*/ 2147483647 h 455"/>
                <a:gd name="T84" fmla="*/ 2147483647 w 335"/>
                <a:gd name="T85" fmla="*/ 2147483647 h 455"/>
                <a:gd name="T86" fmla="*/ 2147483647 w 335"/>
                <a:gd name="T87" fmla="*/ 2147483647 h 455"/>
                <a:gd name="T88" fmla="*/ 2147483647 w 335"/>
                <a:gd name="T89" fmla="*/ 2147483647 h 455"/>
                <a:gd name="T90" fmla="*/ 2147483647 w 335"/>
                <a:gd name="T91" fmla="*/ 2147483647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5"/>
                <a:gd name="T139" fmla="*/ 0 h 455"/>
                <a:gd name="T140" fmla="*/ 335 w 335"/>
                <a:gd name="T141" fmla="*/ 455 h 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5" h="455">
                  <a:moveTo>
                    <a:pt x="238" y="121"/>
                  </a:moveTo>
                  <a:lnTo>
                    <a:pt x="228" y="149"/>
                  </a:lnTo>
                  <a:lnTo>
                    <a:pt x="225" y="153"/>
                  </a:lnTo>
                  <a:lnTo>
                    <a:pt x="224" y="161"/>
                  </a:lnTo>
                  <a:lnTo>
                    <a:pt x="225" y="167"/>
                  </a:lnTo>
                  <a:lnTo>
                    <a:pt x="221" y="174"/>
                  </a:lnTo>
                  <a:lnTo>
                    <a:pt x="212" y="183"/>
                  </a:lnTo>
                  <a:lnTo>
                    <a:pt x="203" y="188"/>
                  </a:lnTo>
                  <a:lnTo>
                    <a:pt x="202" y="193"/>
                  </a:lnTo>
                  <a:lnTo>
                    <a:pt x="202" y="211"/>
                  </a:lnTo>
                  <a:lnTo>
                    <a:pt x="209" y="220"/>
                  </a:lnTo>
                  <a:lnTo>
                    <a:pt x="223" y="224"/>
                  </a:lnTo>
                  <a:lnTo>
                    <a:pt x="228" y="221"/>
                  </a:lnTo>
                  <a:lnTo>
                    <a:pt x="236" y="210"/>
                  </a:lnTo>
                  <a:lnTo>
                    <a:pt x="238" y="207"/>
                  </a:lnTo>
                  <a:lnTo>
                    <a:pt x="243" y="193"/>
                  </a:lnTo>
                  <a:lnTo>
                    <a:pt x="248" y="190"/>
                  </a:lnTo>
                  <a:lnTo>
                    <a:pt x="242" y="186"/>
                  </a:lnTo>
                  <a:lnTo>
                    <a:pt x="249" y="183"/>
                  </a:lnTo>
                  <a:lnTo>
                    <a:pt x="252" y="178"/>
                  </a:lnTo>
                  <a:lnTo>
                    <a:pt x="261" y="174"/>
                  </a:lnTo>
                  <a:lnTo>
                    <a:pt x="271" y="164"/>
                  </a:lnTo>
                  <a:lnTo>
                    <a:pt x="275" y="164"/>
                  </a:lnTo>
                  <a:lnTo>
                    <a:pt x="289" y="169"/>
                  </a:lnTo>
                  <a:lnTo>
                    <a:pt x="297" y="182"/>
                  </a:lnTo>
                  <a:lnTo>
                    <a:pt x="306" y="201"/>
                  </a:lnTo>
                  <a:lnTo>
                    <a:pt x="317" y="235"/>
                  </a:lnTo>
                  <a:lnTo>
                    <a:pt x="320" y="247"/>
                  </a:lnTo>
                  <a:lnTo>
                    <a:pt x="322" y="257"/>
                  </a:lnTo>
                  <a:lnTo>
                    <a:pt x="334" y="275"/>
                  </a:lnTo>
                  <a:lnTo>
                    <a:pt x="331" y="314"/>
                  </a:lnTo>
                  <a:lnTo>
                    <a:pt x="318" y="328"/>
                  </a:lnTo>
                  <a:lnTo>
                    <a:pt x="317" y="317"/>
                  </a:lnTo>
                  <a:lnTo>
                    <a:pt x="321" y="311"/>
                  </a:lnTo>
                  <a:lnTo>
                    <a:pt x="313" y="311"/>
                  </a:lnTo>
                  <a:lnTo>
                    <a:pt x="307" y="318"/>
                  </a:lnTo>
                  <a:lnTo>
                    <a:pt x="304" y="332"/>
                  </a:lnTo>
                  <a:lnTo>
                    <a:pt x="306" y="338"/>
                  </a:lnTo>
                  <a:lnTo>
                    <a:pt x="303" y="349"/>
                  </a:lnTo>
                  <a:lnTo>
                    <a:pt x="297" y="352"/>
                  </a:lnTo>
                  <a:lnTo>
                    <a:pt x="289" y="364"/>
                  </a:lnTo>
                  <a:lnTo>
                    <a:pt x="288" y="388"/>
                  </a:lnTo>
                  <a:lnTo>
                    <a:pt x="275" y="406"/>
                  </a:lnTo>
                  <a:lnTo>
                    <a:pt x="274" y="421"/>
                  </a:lnTo>
                  <a:lnTo>
                    <a:pt x="271" y="423"/>
                  </a:lnTo>
                  <a:lnTo>
                    <a:pt x="263" y="424"/>
                  </a:lnTo>
                  <a:lnTo>
                    <a:pt x="259" y="424"/>
                  </a:lnTo>
                  <a:lnTo>
                    <a:pt x="246" y="427"/>
                  </a:lnTo>
                  <a:lnTo>
                    <a:pt x="238" y="428"/>
                  </a:lnTo>
                  <a:lnTo>
                    <a:pt x="213" y="433"/>
                  </a:lnTo>
                  <a:lnTo>
                    <a:pt x="199" y="435"/>
                  </a:lnTo>
                  <a:lnTo>
                    <a:pt x="196" y="435"/>
                  </a:lnTo>
                  <a:lnTo>
                    <a:pt x="189" y="437"/>
                  </a:lnTo>
                  <a:lnTo>
                    <a:pt x="169" y="440"/>
                  </a:lnTo>
                  <a:lnTo>
                    <a:pt x="164" y="441"/>
                  </a:lnTo>
                  <a:lnTo>
                    <a:pt x="163" y="434"/>
                  </a:lnTo>
                  <a:lnTo>
                    <a:pt x="162" y="435"/>
                  </a:lnTo>
                  <a:lnTo>
                    <a:pt x="148" y="437"/>
                  </a:lnTo>
                  <a:lnTo>
                    <a:pt x="138" y="438"/>
                  </a:lnTo>
                  <a:lnTo>
                    <a:pt x="133" y="438"/>
                  </a:lnTo>
                  <a:lnTo>
                    <a:pt x="130" y="438"/>
                  </a:lnTo>
                  <a:lnTo>
                    <a:pt x="128" y="440"/>
                  </a:lnTo>
                  <a:lnTo>
                    <a:pt x="124" y="440"/>
                  </a:lnTo>
                  <a:lnTo>
                    <a:pt x="119" y="440"/>
                  </a:lnTo>
                  <a:lnTo>
                    <a:pt x="108" y="442"/>
                  </a:lnTo>
                  <a:lnTo>
                    <a:pt x="95" y="442"/>
                  </a:lnTo>
                  <a:lnTo>
                    <a:pt x="88" y="444"/>
                  </a:lnTo>
                  <a:lnTo>
                    <a:pt x="69" y="447"/>
                  </a:lnTo>
                  <a:lnTo>
                    <a:pt x="63" y="447"/>
                  </a:lnTo>
                  <a:lnTo>
                    <a:pt x="49" y="448"/>
                  </a:lnTo>
                  <a:lnTo>
                    <a:pt x="48" y="449"/>
                  </a:lnTo>
                  <a:lnTo>
                    <a:pt x="38" y="449"/>
                  </a:lnTo>
                  <a:lnTo>
                    <a:pt x="26" y="452"/>
                  </a:lnTo>
                  <a:lnTo>
                    <a:pt x="19" y="452"/>
                  </a:lnTo>
                  <a:lnTo>
                    <a:pt x="9" y="454"/>
                  </a:lnTo>
                  <a:lnTo>
                    <a:pt x="2" y="454"/>
                  </a:lnTo>
                  <a:lnTo>
                    <a:pt x="13" y="442"/>
                  </a:lnTo>
                  <a:lnTo>
                    <a:pt x="24" y="416"/>
                  </a:lnTo>
                  <a:lnTo>
                    <a:pt x="33" y="396"/>
                  </a:lnTo>
                  <a:lnTo>
                    <a:pt x="37" y="377"/>
                  </a:lnTo>
                  <a:lnTo>
                    <a:pt x="40" y="341"/>
                  </a:lnTo>
                  <a:lnTo>
                    <a:pt x="38" y="339"/>
                  </a:lnTo>
                  <a:lnTo>
                    <a:pt x="34" y="314"/>
                  </a:lnTo>
                  <a:lnTo>
                    <a:pt x="29" y="302"/>
                  </a:lnTo>
                  <a:lnTo>
                    <a:pt x="11" y="267"/>
                  </a:lnTo>
                  <a:lnTo>
                    <a:pt x="11" y="265"/>
                  </a:lnTo>
                  <a:lnTo>
                    <a:pt x="4" y="239"/>
                  </a:lnTo>
                  <a:lnTo>
                    <a:pt x="6" y="238"/>
                  </a:lnTo>
                  <a:lnTo>
                    <a:pt x="8" y="228"/>
                  </a:lnTo>
                  <a:lnTo>
                    <a:pt x="2" y="208"/>
                  </a:lnTo>
                  <a:lnTo>
                    <a:pt x="0" y="204"/>
                  </a:lnTo>
                  <a:lnTo>
                    <a:pt x="6" y="188"/>
                  </a:lnTo>
                  <a:lnTo>
                    <a:pt x="15" y="167"/>
                  </a:lnTo>
                  <a:lnTo>
                    <a:pt x="15" y="158"/>
                  </a:lnTo>
                  <a:lnTo>
                    <a:pt x="15" y="150"/>
                  </a:lnTo>
                  <a:lnTo>
                    <a:pt x="15" y="146"/>
                  </a:lnTo>
                  <a:lnTo>
                    <a:pt x="11" y="133"/>
                  </a:lnTo>
                  <a:lnTo>
                    <a:pt x="23" y="123"/>
                  </a:lnTo>
                  <a:lnTo>
                    <a:pt x="23" y="121"/>
                  </a:lnTo>
                  <a:lnTo>
                    <a:pt x="23" y="107"/>
                  </a:lnTo>
                  <a:lnTo>
                    <a:pt x="29" y="107"/>
                  </a:lnTo>
                  <a:lnTo>
                    <a:pt x="44" y="94"/>
                  </a:lnTo>
                  <a:lnTo>
                    <a:pt x="59" y="76"/>
                  </a:lnTo>
                  <a:lnTo>
                    <a:pt x="54" y="93"/>
                  </a:lnTo>
                  <a:lnTo>
                    <a:pt x="56" y="116"/>
                  </a:lnTo>
                  <a:lnTo>
                    <a:pt x="63" y="94"/>
                  </a:lnTo>
                  <a:lnTo>
                    <a:pt x="66" y="107"/>
                  </a:lnTo>
                  <a:lnTo>
                    <a:pt x="63" y="119"/>
                  </a:lnTo>
                  <a:lnTo>
                    <a:pt x="66" y="119"/>
                  </a:lnTo>
                  <a:lnTo>
                    <a:pt x="70" y="105"/>
                  </a:lnTo>
                  <a:lnTo>
                    <a:pt x="73" y="90"/>
                  </a:lnTo>
                  <a:lnTo>
                    <a:pt x="70" y="68"/>
                  </a:lnTo>
                  <a:lnTo>
                    <a:pt x="70" y="64"/>
                  </a:lnTo>
                  <a:lnTo>
                    <a:pt x="78" y="52"/>
                  </a:lnTo>
                  <a:lnTo>
                    <a:pt x="90" y="48"/>
                  </a:lnTo>
                  <a:lnTo>
                    <a:pt x="97" y="47"/>
                  </a:lnTo>
                  <a:lnTo>
                    <a:pt x="97" y="40"/>
                  </a:lnTo>
                  <a:lnTo>
                    <a:pt x="88" y="33"/>
                  </a:lnTo>
                  <a:lnTo>
                    <a:pt x="88" y="19"/>
                  </a:lnTo>
                  <a:lnTo>
                    <a:pt x="92" y="16"/>
                  </a:lnTo>
                  <a:lnTo>
                    <a:pt x="92" y="5"/>
                  </a:lnTo>
                  <a:lnTo>
                    <a:pt x="108" y="4"/>
                  </a:lnTo>
                  <a:lnTo>
                    <a:pt x="112" y="0"/>
                  </a:lnTo>
                  <a:lnTo>
                    <a:pt x="116" y="2"/>
                  </a:lnTo>
                  <a:lnTo>
                    <a:pt x="131" y="9"/>
                  </a:lnTo>
                  <a:lnTo>
                    <a:pt x="155" y="12"/>
                  </a:lnTo>
                  <a:lnTo>
                    <a:pt x="163" y="23"/>
                  </a:lnTo>
                  <a:lnTo>
                    <a:pt x="181" y="26"/>
                  </a:lnTo>
                  <a:lnTo>
                    <a:pt x="199" y="33"/>
                  </a:lnTo>
                  <a:lnTo>
                    <a:pt x="212" y="33"/>
                  </a:lnTo>
                  <a:lnTo>
                    <a:pt x="221" y="48"/>
                  </a:lnTo>
                  <a:lnTo>
                    <a:pt x="232" y="64"/>
                  </a:lnTo>
                  <a:lnTo>
                    <a:pt x="224" y="62"/>
                  </a:lnTo>
                  <a:lnTo>
                    <a:pt x="221" y="71"/>
                  </a:lnTo>
                  <a:lnTo>
                    <a:pt x="228" y="80"/>
                  </a:lnTo>
                  <a:lnTo>
                    <a:pt x="232" y="82"/>
                  </a:lnTo>
                  <a:lnTo>
                    <a:pt x="232" y="84"/>
                  </a:lnTo>
                  <a:lnTo>
                    <a:pt x="235" y="96"/>
                  </a:lnTo>
                  <a:lnTo>
                    <a:pt x="238" y="121"/>
                  </a:lnTo>
                </a:path>
              </a:pathLst>
            </a:custGeom>
            <a:solidFill>
              <a:schemeClr val="accent2"/>
            </a:solidFill>
            <a:ln w="6350">
              <a:solidFill>
                <a:schemeClr val="tx1"/>
              </a:solidFill>
              <a:round/>
              <a:headEnd/>
              <a:tailEnd/>
            </a:ln>
          </p:spPr>
          <p:txBody>
            <a:bodyPr/>
            <a:lstStyle/>
            <a:p>
              <a:endParaRPr lang="en-US"/>
            </a:p>
          </p:txBody>
        </p:sp>
        <p:sp>
          <p:nvSpPr>
            <p:cNvPr id="88119" name="Freeform 272"/>
            <p:cNvSpPr>
              <a:spLocks/>
            </p:cNvSpPr>
            <p:nvPr/>
          </p:nvSpPr>
          <p:spPr bwMode="auto">
            <a:xfrm>
              <a:off x="4967288" y="2528888"/>
              <a:ext cx="722312" cy="317500"/>
            </a:xfrm>
            <a:custGeom>
              <a:avLst/>
              <a:gdLst>
                <a:gd name="T0" fmla="*/ 2147483647 w 525"/>
                <a:gd name="T1" fmla="*/ 2147483647 h 254"/>
                <a:gd name="T2" fmla="*/ 2147483647 w 525"/>
                <a:gd name="T3" fmla="*/ 2147483647 h 254"/>
                <a:gd name="T4" fmla="*/ 2147483647 w 525"/>
                <a:gd name="T5" fmla="*/ 2147483647 h 254"/>
                <a:gd name="T6" fmla="*/ 2147483647 w 525"/>
                <a:gd name="T7" fmla="*/ 2147483647 h 254"/>
                <a:gd name="T8" fmla="*/ 2147483647 w 525"/>
                <a:gd name="T9" fmla="*/ 2147483647 h 254"/>
                <a:gd name="T10" fmla="*/ 2147483647 w 525"/>
                <a:gd name="T11" fmla="*/ 2147483647 h 254"/>
                <a:gd name="T12" fmla="*/ 2147483647 w 525"/>
                <a:gd name="T13" fmla="*/ 2147483647 h 254"/>
                <a:gd name="T14" fmla="*/ 2147483647 w 525"/>
                <a:gd name="T15" fmla="*/ 2147483647 h 254"/>
                <a:gd name="T16" fmla="*/ 2147483647 w 525"/>
                <a:gd name="T17" fmla="*/ 2147483647 h 254"/>
                <a:gd name="T18" fmla="*/ 2147483647 w 525"/>
                <a:gd name="T19" fmla="*/ 2147483647 h 254"/>
                <a:gd name="T20" fmla="*/ 2147483647 w 525"/>
                <a:gd name="T21" fmla="*/ 2147483647 h 254"/>
                <a:gd name="T22" fmla="*/ 2147483647 w 525"/>
                <a:gd name="T23" fmla="*/ 2147483647 h 254"/>
                <a:gd name="T24" fmla="*/ 2147483647 w 525"/>
                <a:gd name="T25" fmla="*/ 2147483647 h 254"/>
                <a:gd name="T26" fmla="*/ 2147483647 w 525"/>
                <a:gd name="T27" fmla="*/ 2147483647 h 254"/>
                <a:gd name="T28" fmla="*/ 2147483647 w 525"/>
                <a:gd name="T29" fmla="*/ 2147483647 h 254"/>
                <a:gd name="T30" fmla="*/ 2147483647 w 525"/>
                <a:gd name="T31" fmla="*/ 2147483647 h 254"/>
                <a:gd name="T32" fmla="*/ 2147483647 w 525"/>
                <a:gd name="T33" fmla="*/ 2147483647 h 254"/>
                <a:gd name="T34" fmla="*/ 2147483647 w 525"/>
                <a:gd name="T35" fmla="*/ 2147483647 h 254"/>
                <a:gd name="T36" fmla="*/ 2147483647 w 525"/>
                <a:gd name="T37" fmla="*/ 2147483647 h 254"/>
                <a:gd name="T38" fmla="*/ 2147483647 w 525"/>
                <a:gd name="T39" fmla="*/ 2147483647 h 254"/>
                <a:gd name="T40" fmla="*/ 2147483647 w 525"/>
                <a:gd name="T41" fmla="*/ 2147483647 h 254"/>
                <a:gd name="T42" fmla="*/ 2147483647 w 525"/>
                <a:gd name="T43" fmla="*/ 2147483647 h 254"/>
                <a:gd name="T44" fmla="*/ 2147483647 w 525"/>
                <a:gd name="T45" fmla="*/ 0 h 254"/>
                <a:gd name="T46" fmla="*/ 2147483647 w 525"/>
                <a:gd name="T47" fmla="*/ 2147483647 h 254"/>
                <a:gd name="T48" fmla="*/ 2147483647 w 525"/>
                <a:gd name="T49" fmla="*/ 2147483647 h 254"/>
                <a:gd name="T50" fmla="*/ 2147483647 w 525"/>
                <a:gd name="T51" fmla="*/ 2147483647 h 254"/>
                <a:gd name="T52" fmla="*/ 2147483647 w 525"/>
                <a:gd name="T53" fmla="*/ 2147483647 h 254"/>
                <a:gd name="T54" fmla="*/ 2147483647 w 525"/>
                <a:gd name="T55" fmla="*/ 2147483647 h 254"/>
                <a:gd name="T56" fmla="*/ 2147483647 w 525"/>
                <a:gd name="T57" fmla="*/ 2147483647 h 254"/>
                <a:gd name="T58" fmla="*/ 2147483647 w 525"/>
                <a:gd name="T59" fmla="*/ 2147483647 h 254"/>
                <a:gd name="T60" fmla="*/ 2147483647 w 525"/>
                <a:gd name="T61" fmla="*/ 2147483647 h 254"/>
                <a:gd name="T62" fmla="*/ 2147483647 w 525"/>
                <a:gd name="T63" fmla="*/ 2147483647 h 254"/>
                <a:gd name="T64" fmla="*/ 2147483647 w 525"/>
                <a:gd name="T65" fmla="*/ 2147483647 h 254"/>
                <a:gd name="T66" fmla="*/ 2147483647 w 525"/>
                <a:gd name="T67" fmla="*/ 2147483647 h 254"/>
                <a:gd name="T68" fmla="*/ 2147483647 w 525"/>
                <a:gd name="T69" fmla="*/ 2147483647 h 254"/>
                <a:gd name="T70" fmla="*/ 2147483647 w 525"/>
                <a:gd name="T71" fmla="*/ 2147483647 h 254"/>
                <a:gd name="T72" fmla="*/ 2147483647 w 525"/>
                <a:gd name="T73" fmla="*/ 2147483647 h 254"/>
                <a:gd name="T74" fmla="*/ 2147483647 w 525"/>
                <a:gd name="T75" fmla="*/ 2147483647 h 254"/>
                <a:gd name="T76" fmla="*/ 2147483647 w 525"/>
                <a:gd name="T77" fmla="*/ 2147483647 h 254"/>
                <a:gd name="T78" fmla="*/ 2147483647 w 525"/>
                <a:gd name="T79" fmla="*/ 2147483647 h 254"/>
                <a:gd name="T80" fmla="*/ 2147483647 w 525"/>
                <a:gd name="T81" fmla="*/ 2147483647 h 254"/>
                <a:gd name="T82" fmla="*/ 2147483647 w 525"/>
                <a:gd name="T83" fmla="*/ 2147483647 h 254"/>
                <a:gd name="T84" fmla="*/ 2147483647 w 525"/>
                <a:gd name="T85" fmla="*/ 2147483647 h 254"/>
                <a:gd name="T86" fmla="*/ 2147483647 w 525"/>
                <a:gd name="T87" fmla="*/ 2147483647 h 254"/>
                <a:gd name="T88" fmla="*/ 2147483647 w 525"/>
                <a:gd name="T89" fmla="*/ 2147483647 h 254"/>
                <a:gd name="T90" fmla="*/ 2147483647 w 525"/>
                <a:gd name="T91" fmla="*/ 2147483647 h 254"/>
                <a:gd name="T92" fmla="*/ 2147483647 w 525"/>
                <a:gd name="T93" fmla="*/ 2147483647 h 254"/>
                <a:gd name="T94" fmla="*/ 2147483647 w 525"/>
                <a:gd name="T95" fmla="*/ 2147483647 h 254"/>
                <a:gd name="T96" fmla="*/ 2147483647 w 525"/>
                <a:gd name="T97" fmla="*/ 2147483647 h 254"/>
                <a:gd name="T98" fmla="*/ 2147483647 w 525"/>
                <a:gd name="T99" fmla="*/ 2147483647 h 254"/>
                <a:gd name="T100" fmla="*/ 2147483647 w 525"/>
                <a:gd name="T101" fmla="*/ 2147483647 h 254"/>
                <a:gd name="T102" fmla="*/ 2147483647 w 525"/>
                <a:gd name="T103" fmla="*/ 2147483647 h 254"/>
                <a:gd name="T104" fmla="*/ 2147483647 w 525"/>
                <a:gd name="T105" fmla="*/ 2147483647 h 254"/>
                <a:gd name="T106" fmla="*/ 2147483647 w 525"/>
                <a:gd name="T107" fmla="*/ 2147483647 h 2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5"/>
                <a:gd name="T163" fmla="*/ 0 h 254"/>
                <a:gd name="T164" fmla="*/ 525 w 525"/>
                <a:gd name="T165" fmla="*/ 254 h 2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5" h="254">
                  <a:moveTo>
                    <a:pt x="305" y="172"/>
                  </a:moveTo>
                  <a:lnTo>
                    <a:pt x="291" y="175"/>
                  </a:lnTo>
                  <a:lnTo>
                    <a:pt x="282" y="162"/>
                  </a:lnTo>
                  <a:lnTo>
                    <a:pt x="276" y="176"/>
                  </a:lnTo>
                  <a:lnTo>
                    <a:pt x="265" y="176"/>
                  </a:lnTo>
                  <a:lnTo>
                    <a:pt x="262" y="169"/>
                  </a:lnTo>
                  <a:lnTo>
                    <a:pt x="246" y="201"/>
                  </a:lnTo>
                  <a:lnTo>
                    <a:pt x="232" y="236"/>
                  </a:lnTo>
                  <a:lnTo>
                    <a:pt x="225" y="250"/>
                  </a:lnTo>
                  <a:lnTo>
                    <a:pt x="226" y="253"/>
                  </a:lnTo>
                  <a:lnTo>
                    <a:pt x="219" y="250"/>
                  </a:lnTo>
                  <a:lnTo>
                    <a:pt x="200" y="186"/>
                  </a:lnTo>
                  <a:lnTo>
                    <a:pt x="197" y="184"/>
                  </a:lnTo>
                  <a:lnTo>
                    <a:pt x="189" y="182"/>
                  </a:lnTo>
                  <a:lnTo>
                    <a:pt x="189" y="180"/>
                  </a:lnTo>
                  <a:lnTo>
                    <a:pt x="183" y="182"/>
                  </a:lnTo>
                  <a:lnTo>
                    <a:pt x="179" y="179"/>
                  </a:lnTo>
                  <a:lnTo>
                    <a:pt x="181" y="172"/>
                  </a:lnTo>
                  <a:lnTo>
                    <a:pt x="178" y="168"/>
                  </a:lnTo>
                  <a:lnTo>
                    <a:pt x="167" y="164"/>
                  </a:lnTo>
                  <a:lnTo>
                    <a:pt x="147" y="162"/>
                  </a:lnTo>
                  <a:lnTo>
                    <a:pt x="139" y="164"/>
                  </a:lnTo>
                  <a:lnTo>
                    <a:pt x="134" y="161"/>
                  </a:lnTo>
                  <a:lnTo>
                    <a:pt x="129" y="161"/>
                  </a:lnTo>
                  <a:lnTo>
                    <a:pt x="121" y="161"/>
                  </a:lnTo>
                  <a:lnTo>
                    <a:pt x="114" y="157"/>
                  </a:lnTo>
                  <a:lnTo>
                    <a:pt x="110" y="155"/>
                  </a:lnTo>
                  <a:lnTo>
                    <a:pt x="103" y="151"/>
                  </a:lnTo>
                  <a:lnTo>
                    <a:pt x="44" y="140"/>
                  </a:lnTo>
                  <a:lnTo>
                    <a:pt x="38" y="139"/>
                  </a:lnTo>
                  <a:lnTo>
                    <a:pt x="23" y="133"/>
                  </a:lnTo>
                  <a:lnTo>
                    <a:pt x="15" y="119"/>
                  </a:lnTo>
                  <a:lnTo>
                    <a:pt x="0" y="112"/>
                  </a:lnTo>
                  <a:lnTo>
                    <a:pt x="12" y="105"/>
                  </a:lnTo>
                  <a:lnTo>
                    <a:pt x="29" y="97"/>
                  </a:lnTo>
                  <a:lnTo>
                    <a:pt x="37" y="88"/>
                  </a:lnTo>
                  <a:lnTo>
                    <a:pt x="47" y="82"/>
                  </a:lnTo>
                  <a:lnTo>
                    <a:pt x="55" y="82"/>
                  </a:lnTo>
                  <a:lnTo>
                    <a:pt x="84" y="70"/>
                  </a:lnTo>
                  <a:lnTo>
                    <a:pt x="106" y="54"/>
                  </a:lnTo>
                  <a:lnTo>
                    <a:pt x="110" y="45"/>
                  </a:lnTo>
                  <a:lnTo>
                    <a:pt x="127" y="30"/>
                  </a:lnTo>
                  <a:lnTo>
                    <a:pt x="134" y="25"/>
                  </a:lnTo>
                  <a:lnTo>
                    <a:pt x="141" y="13"/>
                  </a:lnTo>
                  <a:lnTo>
                    <a:pt x="161" y="2"/>
                  </a:lnTo>
                  <a:lnTo>
                    <a:pt x="170" y="0"/>
                  </a:lnTo>
                  <a:lnTo>
                    <a:pt x="189" y="1"/>
                  </a:lnTo>
                  <a:lnTo>
                    <a:pt x="190" y="4"/>
                  </a:lnTo>
                  <a:lnTo>
                    <a:pt x="172" y="18"/>
                  </a:lnTo>
                  <a:lnTo>
                    <a:pt x="156" y="31"/>
                  </a:lnTo>
                  <a:lnTo>
                    <a:pt x="154" y="37"/>
                  </a:lnTo>
                  <a:lnTo>
                    <a:pt x="147" y="45"/>
                  </a:lnTo>
                  <a:lnTo>
                    <a:pt x="147" y="52"/>
                  </a:lnTo>
                  <a:lnTo>
                    <a:pt x="142" y="61"/>
                  </a:lnTo>
                  <a:lnTo>
                    <a:pt x="157" y="61"/>
                  </a:lnTo>
                  <a:lnTo>
                    <a:pt x="172" y="61"/>
                  </a:lnTo>
                  <a:lnTo>
                    <a:pt x="196" y="63"/>
                  </a:lnTo>
                  <a:lnTo>
                    <a:pt x="208" y="75"/>
                  </a:lnTo>
                  <a:lnTo>
                    <a:pt x="229" y="100"/>
                  </a:lnTo>
                  <a:lnTo>
                    <a:pt x="246" y="98"/>
                  </a:lnTo>
                  <a:lnTo>
                    <a:pt x="273" y="97"/>
                  </a:lnTo>
                  <a:lnTo>
                    <a:pt x="279" y="94"/>
                  </a:lnTo>
                  <a:lnTo>
                    <a:pt x="276" y="90"/>
                  </a:lnTo>
                  <a:lnTo>
                    <a:pt x="282" y="94"/>
                  </a:lnTo>
                  <a:lnTo>
                    <a:pt x="290" y="93"/>
                  </a:lnTo>
                  <a:lnTo>
                    <a:pt x="319" y="72"/>
                  </a:lnTo>
                  <a:lnTo>
                    <a:pt x="337" y="66"/>
                  </a:lnTo>
                  <a:lnTo>
                    <a:pt x="345" y="68"/>
                  </a:lnTo>
                  <a:lnTo>
                    <a:pt x="365" y="65"/>
                  </a:lnTo>
                  <a:lnTo>
                    <a:pt x="382" y="54"/>
                  </a:lnTo>
                  <a:lnTo>
                    <a:pt x="400" y="50"/>
                  </a:lnTo>
                  <a:lnTo>
                    <a:pt x="400" y="79"/>
                  </a:lnTo>
                  <a:lnTo>
                    <a:pt x="405" y="82"/>
                  </a:lnTo>
                  <a:lnTo>
                    <a:pt x="424" y="80"/>
                  </a:lnTo>
                  <a:lnTo>
                    <a:pt x="432" y="77"/>
                  </a:lnTo>
                  <a:lnTo>
                    <a:pt x="438" y="84"/>
                  </a:lnTo>
                  <a:lnTo>
                    <a:pt x="447" y="73"/>
                  </a:lnTo>
                  <a:lnTo>
                    <a:pt x="459" y="72"/>
                  </a:lnTo>
                  <a:lnTo>
                    <a:pt x="463" y="66"/>
                  </a:lnTo>
                  <a:lnTo>
                    <a:pt x="468" y="68"/>
                  </a:lnTo>
                  <a:lnTo>
                    <a:pt x="470" y="70"/>
                  </a:lnTo>
                  <a:lnTo>
                    <a:pt x="470" y="84"/>
                  </a:lnTo>
                  <a:lnTo>
                    <a:pt x="476" y="104"/>
                  </a:lnTo>
                  <a:lnTo>
                    <a:pt x="483" y="107"/>
                  </a:lnTo>
                  <a:lnTo>
                    <a:pt x="488" y="115"/>
                  </a:lnTo>
                  <a:lnTo>
                    <a:pt x="492" y="115"/>
                  </a:lnTo>
                  <a:lnTo>
                    <a:pt x="497" y="108"/>
                  </a:lnTo>
                  <a:lnTo>
                    <a:pt x="503" y="111"/>
                  </a:lnTo>
                  <a:lnTo>
                    <a:pt x="511" y="108"/>
                  </a:lnTo>
                  <a:lnTo>
                    <a:pt x="524" y="118"/>
                  </a:lnTo>
                  <a:lnTo>
                    <a:pt x="514" y="126"/>
                  </a:lnTo>
                  <a:lnTo>
                    <a:pt x="504" y="127"/>
                  </a:lnTo>
                  <a:lnTo>
                    <a:pt x="494" y="125"/>
                  </a:lnTo>
                  <a:lnTo>
                    <a:pt x="486" y="127"/>
                  </a:lnTo>
                  <a:lnTo>
                    <a:pt x="478" y="125"/>
                  </a:lnTo>
                  <a:lnTo>
                    <a:pt x="459" y="133"/>
                  </a:lnTo>
                  <a:lnTo>
                    <a:pt x="438" y="125"/>
                  </a:lnTo>
                  <a:lnTo>
                    <a:pt x="434" y="129"/>
                  </a:lnTo>
                  <a:lnTo>
                    <a:pt x="432" y="148"/>
                  </a:lnTo>
                  <a:lnTo>
                    <a:pt x="410" y="132"/>
                  </a:lnTo>
                  <a:lnTo>
                    <a:pt x="400" y="129"/>
                  </a:lnTo>
                  <a:lnTo>
                    <a:pt x="371" y="127"/>
                  </a:lnTo>
                  <a:lnTo>
                    <a:pt x="365" y="139"/>
                  </a:lnTo>
                  <a:lnTo>
                    <a:pt x="355" y="143"/>
                  </a:lnTo>
                  <a:lnTo>
                    <a:pt x="347" y="144"/>
                  </a:lnTo>
                  <a:lnTo>
                    <a:pt x="341" y="148"/>
                  </a:lnTo>
                  <a:lnTo>
                    <a:pt x="327" y="145"/>
                  </a:lnTo>
                  <a:lnTo>
                    <a:pt x="317" y="150"/>
                  </a:lnTo>
                  <a:lnTo>
                    <a:pt x="305" y="172"/>
                  </a:lnTo>
                </a:path>
              </a:pathLst>
            </a:custGeom>
            <a:solidFill>
              <a:schemeClr val="accent2"/>
            </a:solidFill>
            <a:ln w="6350">
              <a:solidFill>
                <a:schemeClr val="tx1"/>
              </a:solidFill>
              <a:round/>
              <a:headEnd/>
              <a:tailEnd/>
            </a:ln>
          </p:spPr>
          <p:txBody>
            <a:bodyPr/>
            <a:lstStyle/>
            <a:p>
              <a:endParaRPr lang="en-US"/>
            </a:p>
          </p:txBody>
        </p:sp>
        <p:sp>
          <p:nvSpPr>
            <p:cNvPr id="88120" name="Freeform 273"/>
            <p:cNvSpPr>
              <a:spLocks/>
            </p:cNvSpPr>
            <p:nvPr/>
          </p:nvSpPr>
          <p:spPr bwMode="auto">
            <a:xfrm>
              <a:off x="5570538" y="2708275"/>
              <a:ext cx="34925" cy="28575"/>
            </a:xfrm>
            <a:custGeom>
              <a:avLst/>
              <a:gdLst>
                <a:gd name="T0" fmla="*/ 0 w 24"/>
                <a:gd name="T1" fmla="*/ 2147483647 h 23"/>
                <a:gd name="T2" fmla="*/ 0 w 24"/>
                <a:gd name="T3" fmla="*/ 0 h 23"/>
                <a:gd name="T4" fmla="*/ 2147483647 w 24"/>
                <a:gd name="T5" fmla="*/ 2147483647 h 23"/>
                <a:gd name="T6" fmla="*/ 2147483647 w 24"/>
                <a:gd name="T7" fmla="*/ 2147483647 h 23"/>
                <a:gd name="T8" fmla="*/ 0 w 24"/>
                <a:gd name="T9" fmla="*/ 2147483647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0" y="6"/>
                  </a:moveTo>
                  <a:lnTo>
                    <a:pt x="0" y="0"/>
                  </a:lnTo>
                  <a:lnTo>
                    <a:pt x="23" y="17"/>
                  </a:lnTo>
                  <a:lnTo>
                    <a:pt x="13" y="22"/>
                  </a:lnTo>
                  <a:lnTo>
                    <a:pt x="0" y="6"/>
                  </a:lnTo>
                </a:path>
              </a:pathLst>
            </a:custGeom>
            <a:noFill/>
            <a:ln w="6350">
              <a:solidFill>
                <a:schemeClr val="tx1"/>
              </a:solidFill>
              <a:round/>
              <a:headEnd/>
              <a:tailEnd/>
            </a:ln>
          </p:spPr>
          <p:txBody>
            <a:bodyPr/>
            <a:lstStyle/>
            <a:p>
              <a:endParaRPr lang="en-US"/>
            </a:p>
          </p:txBody>
        </p:sp>
        <p:sp>
          <p:nvSpPr>
            <p:cNvPr id="88121" name="Freeform 274"/>
            <p:cNvSpPr>
              <a:spLocks/>
            </p:cNvSpPr>
            <p:nvPr/>
          </p:nvSpPr>
          <p:spPr bwMode="auto">
            <a:xfrm>
              <a:off x="5089525" y="2466975"/>
              <a:ext cx="31750" cy="30163"/>
            </a:xfrm>
            <a:custGeom>
              <a:avLst/>
              <a:gdLst>
                <a:gd name="T0" fmla="*/ 0 w 23"/>
                <a:gd name="T1" fmla="*/ 2147483647 h 23"/>
                <a:gd name="T2" fmla="*/ 2147483647 w 23"/>
                <a:gd name="T3" fmla="*/ 0 h 23"/>
                <a:gd name="T4" fmla="*/ 2147483647 w 23"/>
                <a:gd name="T5" fmla="*/ 2147483647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7"/>
                  </a:moveTo>
                  <a:lnTo>
                    <a:pt x="22" y="0"/>
                  </a:lnTo>
                  <a:lnTo>
                    <a:pt x="19" y="7"/>
                  </a:lnTo>
                  <a:lnTo>
                    <a:pt x="13" y="22"/>
                  </a:lnTo>
                  <a:lnTo>
                    <a:pt x="0" y="7"/>
                  </a:lnTo>
                </a:path>
              </a:pathLst>
            </a:custGeom>
            <a:solidFill>
              <a:schemeClr val="accent2"/>
            </a:solidFill>
            <a:ln w="6350">
              <a:solidFill>
                <a:schemeClr val="tx1"/>
              </a:solidFill>
              <a:round/>
              <a:headEnd/>
              <a:tailEnd/>
            </a:ln>
          </p:spPr>
          <p:txBody>
            <a:bodyPr/>
            <a:lstStyle/>
            <a:p>
              <a:endParaRPr lang="en-US"/>
            </a:p>
          </p:txBody>
        </p:sp>
        <p:sp>
          <p:nvSpPr>
            <p:cNvPr id="88122" name="Freeform 275"/>
            <p:cNvSpPr>
              <a:spLocks/>
            </p:cNvSpPr>
            <p:nvPr/>
          </p:nvSpPr>
          <p:spPr bwMode="auto">
            <a:xfrm>
              <a:off x="5634038" y="3165475"/>
              <a:ext cx="498475" cy="515938"/>
            </a:xfrm>
            <a:custGeom>
              <a:avLst/>
              <a:gdLst>
                <a:gd name="T0" fmla="*/ 2147483647 w 361"/>
                <a:gd name="T1" fmla="*/ 2147483647 h 413"/>
                <a:gd name="T2" fmla="*/ 2147483647 w 361"/>
                <a:gd name="T3" fmla="*/ 2147483647 h 413"/>
                <a:gd name="T4" fmla="*/ 2147483647 w 361"/>
                <a:gd name="T5" fmla="*/ 2147483647 h 413"/>
                <a:gd name="T6" fmla="*/ 2147483647 w 361"/>
                <a:gd name="T7" fmla="*/ 2147483647 h 413"/>
                <a:gd name="T8" fmla="*/ 2147483647 w 361"/>
                <a:gd name="T9" fmla="*/ 2147483647 h 413"/>
                <a:gd name="T10" fmla="*/ 2147483647 w 361"/>
                <a:gd name="T11" fmla="*/ 2147483647 h 413"/>
                <a:gd name="T12" fmla="*/ 2147483647 w 361"/>
                <a:gd name="T13" fmla="*/ 2147483647 h 413"/>
                <a:gd name="T14" fmla="*/ 2147483647 w 361"/>
                <a:gd name="T15" fmla="*/ 2147483647 h 413"/>
                <a:gd name="T16" fmla="*/ 2147483647 w 361"/>
                <a:gd name="T17" fmla="*/ 2147483647 h 413"/>
                <a:gd name="T18" fmla="*/ 2147483647 w 361"/>
                <a:gd name="T19" fmla="*/ 2147483647 h 413"/>
                <a:gd name="T20" fmla="*/ 2147483647 w 361"/>
                <a:gd name="T21" fmla="*/ 2147483647 h 413"/>
                <a:gd name="T22" fmla="*/ 2147483647 w 361"/>
                <a:gd name="T23" fmla="*/ 2147483647 h 413"/>
                <a:gd name="T24" fmla="*/ 2147483647 w 361"/>
                <a:gd name="T25" fmla="*/ 2147483647 h 413"/>
                <a:gd name="T26" fmla="*/ 2147483647 w 361"/>
                <a:gd name="T27" fmla="*/ 2147483647 h 413"/>
                <a:gd name="T28" fmla="*/ 2147483647 w 361"/>
                <a:gd name="T29" fmla="*/ 2147483647 h 413"/>
                <a:gd name="T30" fmla="*/ 2147483647 w 361"/>
                <a:gd name="T31" fmla="*/ 2147483647 h 413"/>
                <a:gd name="T32" fmla="*/ 2147483647 w 361"/>
                <a:gd name="T33" fmla="*/ 2147483647 h 413"/>
                <a:gd name="T34" fmla="*/ 2147483647 w 361"/>
                <a:gd name="T35" fmla="*/ 2147483647 h 413"/>
                <a:gd name="T36" fmla="*/ 0 w 361"/>
                <a:gd name="T37" fmla="*/ 2147483647 h 413"/>
                <a:gd name="T38" fmla="*/ 2147483647 w 361"/>
                <a:gd name="T39" fmla="*/ 2147483647 h 413"/>
                <a:gd name="T40" fmla="*/ 2147483647 w 361"/>
                <a:gd name="T41" fmla="*/ 2147483647 h 413"/>
                <a:gd name="T42" fmla="*/ 2147483647 w 361"/>
                <a:gd name="T43" fmla="*/ 2147483647 h 413"/>
                <a:gd name="T44" fmla="*/ 2147483647 w 361"/>
                <a:gd name="T45" fmla="*/ 2147483647 h 413"/>
                <a:gd name="T46" fmla="*/ 2147483647 w 361"/>
                <a:gd name="T47" fmla="*/ 2147483647 h 413"/>
                <a:gd name="T48" fmla="*/ 2147483647 w 361"/>
                <a:gd name="T49" fmla="*/ 2147483647 h 413"/>
                <a:gd name="T50" fmla="*/ 2147483647 w 361"/>
                <a:gd name="T51" fmla="*/ 2147483647 h 413"/>
                <a:gd name="T52" fmla="*/ 2147483647 w 361"/>
                <a:gd name="T53" fmla="*/ 2147483647 h 413"/>
                <a:gd name="T54" fmla="*/ 2147483647 w 361"/>
                <a:gd name="T55" fmla="*/ 2147483647 h 413"/>
                <a:gd name="T56" fmla="*/ 2147483647 w 361"/>
                <a:gd name="T57" fmla="*/ 0 h 413"/>
                <a:gd name="T58" fmla="*/ 2147483647 w 361"/>
                <a:gd name="T59" fmla="*/ 2147483647 h 413"/>
                <a:gd name="T60" fmla="*/ 2147483647 w 361"/>
                <a:gd name="T61" fmla="*/ 2147483647 h 413"/>
                <a:gd name="T62" fmla="*/ 2147483647 w 361"/>
                <a:gd name="T63" fmla="*/ 2147483647 h 413"/>
                <a:gd name="T64" fmla="*/ 2147483647 w 361"/>
                <a:gd name="T65" fmla="*/ 2147483647 h 413"/>
                <a:gd name="T66" fmla="*/ 2147483647 w 361"/>
                <a:gd name="T67" fmla="*/ 2147483647 h 413"/>
                <a:gd name="T68" fmla="*/ 2147483647 w 361"/>
                <a:gd name="T69" fmla="*/ 2147483647 h 413"/>
                <a:gd name="T70" fmla="*/ 2147483647 w 361"/>
                <a:gd name="T71" fmla="*/ 2147483647 h 413"/>
                <a:gd name="T72" fmla="*/ 2147483647 w 361"/>
                <a:gd name="T73" fmla="*/ 2147483647 h 413"/>
                <a:gd name="T74" fmla="*/ 2147483647 w 361"/>
                <a:gd name="T75" fmla="*/ 2147483647 h 413"/>
                <a:gd name="T76" fmla="*/ 2147483647 w 361"/>
                <a:gd name="T77" fmla="*/ 2147483647 h 413"/>
                <a:gd name="T78" fmla="*/ 2147483647 w 361"/>
                <a:gd name="T79" fmla="*/ 2147483647 h 413"/>
                <a:gd name="T80" fmla="*/ 2147483647 w 361"/>
                <a:gd name="T81" fmla="*/ 2147483647 h 413"/>
                <a:gd name="T82" fmla="*/ 2147483647 w 361"/>
                <a:gd name="T83" fmla="*/ 2147483647 h 413"/>
                <a:gd name="T84" fmla="*/ 2147483647 w 361"/>
                <a:gd name="T85" fmla="*/ 2147483647 h 413"/>
                <a:gd name="T86" fmla="*/ 2147483647 w 361"/>
                <a:gd name="T87" fmla="*/ 2147483647 h 413"/>
                <a:gd name="T88" fmla="*/ 2147483647 w 361"/>
                <a:gd name="T89" fmla="*/ 2147483647 h 413"/>
                <a:gd name="T90" fmla="*/ 2147483647 w 361"/>
                <a:gd name="T91" fmla="*/ 2147483647 h 413"/>
                <a:gd name="T92" fmla="*/ 2147483647 w 361"/>
                <a:gd name="T93" fmla="*/ 2147483647 h 413"/>
                <a:gd name="T94" fmla="*/ 2147483647 w 361"/>
                <a:gd name="T95" fmla="*/ 2147483647 h 413"/>
                <a:gd name="T96" fmla="*/ 2147483647 w 361"/>
                <a:gd name="T97" fmla="*/ 2147483647 h 413"/>
                <a:gd name="T98" fmla="*/ 2147483647 w 361"/>
                <a:gd name="T99" fmla="*/ 2147483647 h 413"/>
                <a:gd name="T100" fmla="*/ 2147483647 w 361"/>
                <a:gd name="T101" fmla="*/ 2147483647 h 413"/>
                <a:gd name="T102" fmla="*/ 2147483647 w 361"/>
                <a:gd name="T103" fmla="*/ 2147483647 h 413"/>
                <a:gd name="T104" fmla="*/ 2147483647 w 361"/>
                <a:gd name="T105" fmla="*/ 2147483647 h 413"/>
                <a:gd name="T106" fmla="*/ 2147483647 w 361"/>
                <a:gd name="T107" fmla="*/ 2147483647 h 413"/>
                <a:gd name="T108" fmla="*/ 2147483647 w 361"/>
                <a:gd name="T109" fmla="*/ 2147483647 h 413"/>
                <a:gd name="T110" fmla="*/ 2147483647 w 361"/>
                <a:gd name="T111" fmla="*/ 2147483647 h 413"/>
                <a:gd name="T112" fmla="*/ 2147483647 w 361"/>
                <a:gd name="T113" fmla="*/ 2147483647 h 413"/>
                <a:gd name="T114" fmla="*/ 2147483647 w 361"/>
                <a:gd name="T115" fmla="*/ 2147483647 h 4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1"/>
                <a:gd name="T175" fmla="*/ 0 h 413"/>
                <a:gd name="T176" fmla="*/ 361 w 361"/>
                <a:gd name="T177" fmla="*/ 413 h 4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1" h="413">
                  <a:moveTo>
                    <a:pt x="134" y="402"/>
                  </a:moveTo>
                  <a:lnTo>
                    <a:pt x="130" y="402"/>
                  </a:lnTo>
                  <a:lnTo>
                    <a:pt x="120" y="392"/>
                  </a:lnTo>
                  <a:lnTo>
                    <a:pt x="116" y="389"/>
                  </a:lnTo>
                  <a:lnTo>
                    <a:pt x="108" y="389"/>
                  </a:lnTo>
                  <a:lnTo>
                    <a:pt x="107" y="389"/>
                  </a:lnTo>
                  <a:lnTo>
                    <a:pt x="104" y="392"/>
                  </a:lnTo>
                  <a:lnTo>
                    <a:pt x="97" y="391"/>
                  </a:lnTo>
                  <a:lnTo>
                    <a:pt x="87" y="386"/>
                  </a:lnTo>
                  <a:lnTo>
                    <a:pt x="87" y="382"/>
                  </a:lnTo>
                  <a:lnTo>
                    <a:pt x="84" y="378"/>
                  </a:lnTo>
                  <a:lnTo>
                    <a:pt x="82" y="375"/>
                  </a:lnTo>
                  <a:lnTo>
                    <a:pt x="77" y="367"/>
                  </a:lnTo>
                  <a:lnTo>
                    <a:pt x="73" y="366"/>
                  </a:lnTo>
                  <a:lnTo>
                    <a:pt x="62" y="359"/>
                  </a:lnTo>
                  <a:lnTo>
                    <a:pt x="61" y="361"/>
                  </a:lnTo>
                  <a:lnTo>
                    <a:pt x="51" y="364"/>
                  </a:lnTo>
                  <a:lnTo>
                    <a:pt x="40" y="359"/>
                  </a:lnTo>
                  <a:lnTo>
                    <a:pt x="37" y="361"/>
                  </a:lnTo>
                  <a:lnTo>
                    <a:pt x="34" y="363"/>
                  </a:lnTo>
                  <a:lnTo>
                    <a:pt x="34" y="361"/>
                  </a:lnTo>
                  <a:lnTo>
                    <a:pt x="34" y="356"/>
                  </a:lnTo>
                  <a:lnTo>
                    <a:pt x="33" y="342"/>
                  </a:lnTo>
                  <a:lnTo>
                    <a:pt x="30" y="325"/>
                  </a:lnTo>
                  <a:lnTo>
                    <a:pt x="30" y="321"/>
                  </a:lnTo>
                  <a:lnTo>
                    <a:pt x="29" y="318"/>
                  </a:lnTo>
                  <a:lnTo>
                    <a:pt x="29" y="314"/>
                  </a:lnTo>
                  <a:lnTo>
                    <a:pt x="27" y="310"/>
                  </a:lnTo>
                  <a:lnTo>
                    <a:pt x="27" y="309"/>
                  </a:lnTo>
                  <a:lnTo>
                    <a:pt x="26" y="296"/>
                  </a:lnTo>
                  <a:lnTo>
                    <a:pt x="25" y="285"/>
                  </a:lnTo>
                  <a:lnTo>
                    <a:pt x="25" y="281"/>
                  </a:lnTo>
                  <a:lnTo>
                    <a:pt x="23" y="275"/>
                  </a:lnTo>
                  <a:lnTo>
                    <a:pt x="23" y="265"/>
                  </a:lnTo>
                  <a:lnTo>
                    <a:pt x="20" y="253"/>
                  </a:lnTo>
                  <a:lnTo>
                    <a:pt x="20" y="239"/>
                  </a:lnTo>
                  <a:lnTo>
                    <a:pt x="19" y="232"/>
                  </a:lnTo>
                  <a:lnTo>
                    <a:pt x="18" y="228"/>
                  </a:lnTo>
                  <a:lnTo>
                    <a:pt x="18" y="221"/>
                  </a:lnTo>
                  <a:lnTo>
                    <a:pt x="16" y="211"/>
                  </a:lnTo>
                  <a:lnTo>
                    <a:pt x="16" y="204"/>
                  </a:lnTo>
                  <a:lnTo>
                    <a:pt x="15" y="199"/>
                  </a:lnTo>
                  <a:lnTo>
                    <a:pt x="13" y="187"/>
                  </a:lnTo>
                  <a:lnTo>
                    <a:pt x="13" y="185"/>
                  </a:lnTo>
                  <a:lnTo>
                    <a:pt x="11" y="171"/>
                  </a:lnTo>
                  <a:lnTo>
                    <a:pt x="11" y="167"/>
                  </a:lnTo>
                  <a:lnTo>
                    <a:pt x="9" y="160"/>
                  </a:lnTo>
                  <a:lnTo>
                    <a:pt x="9" y="157"/>
                  </a:lnTo>
                  <a:lnTo>
                    <a:pt x="8" y="144"/>
                  </a:lnTo>
                  <a:lnTo>
                    <a:pt x="6" y="130"/>
                  </a:lnTo>
                  <a:lnTo>
                    <a:pt x="5" y="128"/>
                  </a:lnTo>
                  <a:lnTo>
                    <a:pt x="4" y="119"/>
                  </a:lnTo>
                  <a:lnTo>
                    <a:pt x="4" y="116"/>
                  </a:lnTo>
                  <a:lnTo>
                    <a:pt x="4" y="111"/>
                  </a:lnTo>
                  <a:lnTo>
                    <a:pt x="1" y="100"/>
                  </a:lnTo>
                  <a:lnTo>
                    <a:pt x="0" y="82"/>
                  </a:lnTo>
                  <a:lnTo>
                    <a:pt x="4" y="80"/>
                  </a:lnTo>
                  <a:lnTo>
                    <a:pt x="25" y="77"/>
                  </a:lnTo>
                  <a:lnTo>
                    <a:pt x="31" y="76"/>
                  </a:lnTo>
                  <a:lnTo>
                    <a:pt x="34" y="76"/>
                  </a:lnTo>
                  <a:lnTo>
                    <a:pt x="48" y="73"/>
                  </a:lnTo>
                  <a:lnTo>
                    <a:pt x="73" y="69"/>
                  </a:lnTo>
                  <a:lnTo>
                    <a:pt x="82" y="68"/>
                  </a:lnTo>
                  <a:lnTo>
                    <a:pt x="94" y="65"/>
                  </a:lnTo>
                  <a:lnTo>
                    <a:pt x="98" y="65"/>
                  </a:lnTo>
                  <a:lnTo>
                    <a:pt x="107" y="64"/>
                  </a:lnTo>
                  <a:lnTo>
                    <a:pt x="113" y="68"/>
                  </a:lnTo>
                  <a:lnTo>
                    <a:pt x="123" y="69"/>
                  </a:lnTo>
                  <a:lnTo>
                    <a:pt x="130" y="72"/>
                  </a:lnTo>
                  <a:lnTo>
                    <a:pt x="145" y="79"/>
                  </a:lnTo>
                  <a:lnTo>
                    <a:pt x="165" y="76"/>
                  </a:lnTo>
                  <a:lnTo>
                    <a:pt x="170" y="80"/>
                  </a:lnTo>
                  <a:lnTo>
                    <a:pt x="177" y="86"/>
                  </a:lnTo>
                  <a:lnTo>
                    <a:pt x="187" y="90"/>
                  </a:lnTo>
                  <a:lnTo>
                    <a:pt x="200" y="83"/>
                  </a:lnTo>
                  <a:lnTo>
                    <a:pt x="207" y="80"/>
                  </a:lnTo>
                  <a:lnTo>
                    <a:pt x="215" y="75"/>
                  </a:lnTo>
                  <a:lnTo>
                    <a:pt x="229" y="70"/>
                  </a:lnTo>
                  <a:lnTo>
                    <a:pt x="236" y="70"/>
                  </a:lnTo>
                  <a:lnTo>
                    <a:pt x="246" y="69"/>
                  </a:lnTo>
                  <a:lnTo>
                    <a:pt x="264" y="50"/>
                  </a:lnTo>
                  <a:lnTo>
                    <a:pt x="271" y="41"/>
                  </a:lnTo>
                  <a:lnTo>
                    <a:pt x="272" y="40"/>
                  </a:lnTo>
                  <a:lnTo>
                    <a:pt x="298" y="19"/>
                  </a:lnTo>
                  <a:lnTo>
                    <a:pt x="300" y="19"/>
                  </a:lnTo>
                  <a:lnTo>
                    <a:pt x="334" y="0"/>
                  </a:lnTo>
                  <a:lnTo>
                    <a:pt x="337" y="11"/>
                  </a:lnTo>
                  <a:lnTo>
                    <a:pt x="337" y="13"/>
                  </a:lnTo>
                  <a:lnTo>
                    <a:pt x="340" y="29"/>
                  </a:lnTo>
                  <a:lnTo>
                    <a:pt x="341" y="37"/>
                  </a:lnTo>
                  <a:lnTo>
                    <a:pt x="344" y="51"/>
                  </a:lnTo>
                  <a:lnTo>
                    <a:pt x="344" y="52"/>
                  </a:lnTo>
                  <a:lnTo>
                    <a:pt x="346" y="65"/>
                  </a:lnTo>
                  <a:lnTo>
                    <a:pt x="348" y="73"/>
                  </a:lnTo>
                  <a:lnTo>
                    <a:pt x="350" y="90"/>
                  </a:lnTo>
                  <a:lnTo>
                    <a:pt x="351" y="91"/>
                  </a:lnTo>
                  <a:lnTo>
                    <a:pt x="353" y="105"/>
                  </a:lnTo>
                  <a:lnTo>
                    <a:pt x="354" y="108"/>
                  </a:lnTo>
                  <a:lnTo>
                    <a:pt x="355" y="116"/>
                  </a:lnTo>
                  <a:lnTo>
                    <a:pt x="355" y="119"/>
                  </a:lnTo>
                  <a:lnTo>
                    <a:pt x="355" y="121"/>
                  </a:lnTo>
                  <a:lnTo>
                    <a:pt x="358" y="128"/>
                  </a:lnTo>
                  <a:lnTo>
                    <a:pt x="358" y="135"/>
                  </a:lnTo>
                  <a:lnTo>
                    <a:pt x="360" y="144"/>
                  </a:lnTo>
                  <a:lnTo>
                    <a:pt x="358" y="146"/>
                  </a:lnTo>
                  <a:lnTo>
                    <a:pt x="353" y="147"/>
                  </a:lnTo>
                  <a:lnTo>
                    <a:pt x="350" y="151"/>
                  </a:lnTo>
                  <a:lnTo>
                    <a:pt x="355" y="161"/>
                  </a:lnTo>
                  <a:lnTo>
                    <a:pt x="355" y="171"/>
                  </a:lnTo>
                  <a:lnTo>
                    <a:pt x="355" y="172"/>
                  </a:lnTo>
                  <a:lnTo>
                    <a:pt x="358" y="173"/>
                  </a:lnTo>
                  <a:lnTo>
                    <a:pt x="358" y="186"/>
                  </a:lnTo>
                  <a:lnTo>
                    <a:pt x="355" y="194"/>
                  </a:lnTo>
                  <a:lnTo>
                    <a:pt x="354" y="199"/>
                  </a:lnTo>
                  <a:lnTo>
                    <a:pt x="354" y="201"/>
                  </a:lnTo>
                  <a:lnTo>
                    <a:pt x="354" y="212"/>
                  </a:lnTo>
                  <a:lnTo>
                    <a:pt x="355" y="219"/>
                  </a:lnTo>
                  <a:lnTo>
                    <a:pt x="351" y="225"/>
                  </a:lnTo>
                  <a:lnTo>
                    <a:pt x="350" y="233"/>
                  </a:lnTo>
                  <a:lnTo>
                    <a:pt x="348" y="244"/>
                  </a:lnTo>
                  <a:lnTo>
                    <a:pt x="351" y="247"/>
                  </a:lnTo>
                  <a:lnTo>
                    <a:pt x="350" y="258"/>
                  </a:lnTo>
                  <a:lnTo>
                    <a:pt x="346" y="261"/>
                  </a:lnTo>
                  <a:lnTo>
                    <a:pt x="340" y="265"/>
                  </a:lnTo>
                  <a:lnTo>
                    <a:pt x="339" y="270"/>
                  </a:lnTo>
                  <a:lnTo>
                    <a:pt x="336" y="275"/>
                  </a:lnTo>
                  <a:lnTo>
                    <a:pt x="334" y="275"/>
                  </a:lnTo>
                  <a:lnTo>
                    <a:pt x="333" y="281"/>
                  </a:lnTo>
                  <a:lnTo>
                    <a:pt x="323" y="289"/>
                  </a:lnTo>
                  <a:lnTo>
                    <a:pt x="321" y="292"/>
                  </a:lnTo>
                  <a:lnTo>
                    <a:pt x="315" y="296"/>
                  </a:lnTo>
                  <a:lnTo>
                    <a:pt x="304" y="295"/>
                  </a:lnTo>
                  <a:lnTo>
                    <a:pt x="300" y="306"/>
                  </a:lnTo>
                  <a:lnTo>
                    <a:pt x="290" y="310"/>
                  </a:lnTo>
                  <a:lnTo>
                    <a:pt x="289" y="314"/>
                  </a:lnTo>
                  <a:lnTo>
                    <a:pt x="286" y="318"/>
                  </a:lnTo>
                  <a:lnTo>
                    <a:pt x="287" y="321"/>
                  </a:lnTo>
                  <a:lnTo>
                    <a:pt x="289" y="324"/>
                  </a:lnTo>
                  <a:lnTo>
                    <a:pt x="289" y="328"/>
                  </a:lnTo>
                  <a:lnTo>
                    <a:pt x="286" y="345"/>
                  </a:lnTo>
                  <a:lnTo>
                    <a:pt x="280" y="352"/>
                  </a:lnTo>
                  <a:lnTo>
                    <a:pt x="279" y="353"/>
                  </a:lnTo>
                  <a:lnTo>
                    <a:pt x="269" y="338"/>
                  </a:lnTo>
                  <a:lnTo>
                    <a:pt x="265" y="342"/>
                  </a:lnTo>
                  <a:lnTo>
                    <a:pt x="262" y="346"/>
                  </a:lnTo>
                  <a:lnTo>
                    <a:pt x="257" y="371"/>
                  </a:lnTo>
                  <a:lnTo>
                    <a:pt x="262" y="384"/>
                  </a:lnTo>
                  <a:lnTo>
                    <a:pt x="258" y="388"/>
                  </a:lnTo>
                  <a:lnTo>
                    <a:pt x="255" y="388"/>
                  </a:lnTo>
                  <a:lnTo>
                    <a:pt x="252" y="389"/>
                  </a:lnTo>
                  <a:lnTo>
                    <a:pt x="252" y="399"/>
                  </a:lnTo>
                  <a:lnTo>
                    <a:pt x="247" y="407"/>
                  </a:lnTo>
                  <a:lnTo>
                    <a:pt x="239" y="412"/>
                  </a:lnTo>
                  <a:lnTo>
                    <a:pt x="230" y="412"/>
                  </a:lnTo>
                  <a:lnTo>
                    <a:pt x="226" y="406"/>
                  </a:lnTo>
                  <a:lnTo>
                    <a:pt x="222" y="403"/>
                  </a:lnTo>
                  <a:lnTo>
                    <a:pt x="214" y="399"/>
                  </a:lnTo>
                  <a:lnTo>
                    <a:pt x="209" y="399"/>
                  </a:lnTo>
                  <a:lnTo>
                    <a:pt x="204" y="392"/>
                  </a:lnTo>
                  <a:lnTo>
                    <a:pt x="201" y="379"/>
                  </a:lnTo>
                  <a:lnTo>
                    <a:pt x="189" y="384"/>
                  </a:lnTo>
                  <a:lnTo>
                    <a:pt x="180" y="396"/>
                  </a:lnTo>
                  <a:lnTo>
                    <a:pt x="173" y="396"/>
                  </a:lnTo>
                  <a:lnTo>
                    <a:pt x="170" y="399"/>
                  </a:lnTo>
                  <a:lnTo>
                    <a:pt x="169" y="402"/>
                  </a:lnTo>
                  <a:lnTo>
                    <a:pt x="161" y="395"/>
                  </a:lnTo>
                  <a:lnTo>
                    <a:pt x="147" y="392"/>
                  </a:lnTo>
                  <a:lnTo>
                    <a:pt x="140" y="396"/>
                  </a:lnTo>
                  <a:lnTo>
                    <a:pt x="138" y="402"/>
                  </a:lnTo>
                  <a:lnTo>
                    <a:pt x="136" y="402"/>
                  </a:lnTo>
                  <a:lnTo>
                    <a:pt x="134" y="402"/>
                  </a:lnTo>
                </a:path>
              </a:pathLst>
            </a:custGeom>
            <a:noFill/>
            <a:ln w="6350">
              <a:solidFill>
                <a:schemeClr val="tx1"/>
              </a:solidFill>
              <a:round/>
              <a:headEnd/>
              <a:tailEnd/>
            </a:ln>
          </p:spPr>
          <p:txBody>
            <a:bodyPr/>
            <a:lstStyle/>
            <a:p>
              <a:endParaRPr lang="en-US"/>
            </a:p>
          </p:txBody>
        </p:sp>
        <p:sp>
          <p:nvSpPr>
            <p:cNvPr id="88123" name="Freeform 276"/>
            <p:cNvSpPr>
              <a:spLocks/>
            </p:cNvSpPr>
            <p:nvPr/>
          </p:nvSpPr>
          <p:spPr bwMode="auto">
            <a:xfrm>
              <a:off x="4984750" y="4221163"/>
              <a:ext cx="417513" cy="669925"/>
            </a:xfrm>
            <a:custGeom>
              <a:avLst/>
              <a:gdLst>
                <a:gd name="T0" fmla="*/ 2147483647 w 304"/>
                <a:gd name="T1" fmla="*/ 2147483647 h 534"/>
                <a:gd name="T2" fmla="*/ 2147483647 w 304"/>
                <a:gd name="T3" fmla="*/ 2147483647 h 534"/>
                <a:gd name="T4" fmla="*/ 2147483647 w 304"/>
                <a:gd name="T5" fmla="*/ 2147483647 h 534"/>
                <a:gd name="T6" fmla="*/ 2147483647 w 304"/>
                <a:gd name="T7" fmla="*/ 2147483647 h 534"/>
                <a:gd name="T8" fmla="*/ 2147483647 w 304"/>
                <a:gd name="T9" fmla="*/ 2147483647 h 534"/>
                <a:gd name="T10" fmla="*/ 2147483647 w 304"/>
                <a:gd name="T11" fmla="*/ 2147483647 h 534"/>
                <a:gd name="T12" fmla="*/ 2147483647 w 304"/>
                <a:gd name="T13" fmla="*/ 2147483647 h 534"/>
                <a:gd name="T14" fmla="*/ 2147483647 w 304"/>
                <a:gd name="T15" fmla="*/ 2147483647 h 534"/>
                <a:gd name="T16" fmla="*/ 2147483647 w 304"/>
                <a:gd name="T17" fmla="*/ 2147483647 h 534"/>
                <a:gd name="T18" fmla="*/ 2147483647 w 304"/>
                <a:gd name="T19" fmla="*/ 2147483647 h 534"/>
                <a:gd name="T20" fmla="*/ 2147483647 w 304"/>
                <a:gd name="T21" fmla="*/ 2147483647 h 534"/>
                <a:gd name="T22" fmla="*/ 2147483647 w 304"/>
                <a:gd name="T23" fmla="*/ 2147483647 h 534"/>
                <a:gd name="T24" fmla="*/ 2147483647 w 304"/>
                <a:gd name="T25" fmla="*/ 2147483647 h 534"/>
                <a:gd name="T26" fmla="*/ 2147483647 w 304"/>
                <a:gd name="T27" fmla="*/ 2147483647 h 534"/>
                <a:gd name="T28" fmla="*/ 2147483647 w 304"/>
                <a:gd name="T29" fmla="*/ 2147483647 h 534"/>
                <a:gd name="T30" fmla="*/ 2147483647 w 304"/>
                <a:gd name="T31" fmla="*/ 2147483647 h 534"/>
                <a:gd name="T32" fmla="*/ 2147483647 w 304"/>
                <a:gd name="T33" fmla="*/ 2147483647 h 534"/>
                <a:gd name="T34" fmla="*/ 2147483647 w 304"/>
                <a:gd name="T35" fmla="*/ 2147483647 h 534"/>
                <a:gd name="T36" fmla="*/ 2147483647 w 304"/>
                <a:gd name="T37" fmla="*/ 2147483647 h 534"/>
                <a:gd name="T38" fmla="*/ 2147483647 w 304"/>
                <a:gd name="T39" fmla="*/ 2147483647 h 534"/>
                <a:gd name="T40" fmla="*/ 2147483647 w 304"/>
                <a:gd name="T41" fmla="*/ 2147483647 h 534"/>
                <a:gd name="T42" fmla="*/ 2147483647 w 304"/>
                <a:gd name="T43" fmla="*/ 2147483647 h 534"/>
                <a:gd name="T44" fmla="*/ 2147483647 w 304"/>
                <a:gd name="T45" fmla="*/ 2147483647 h 534"/>
                <a:gd name="T46" fmla="*/ 2147483647 w 304"/>
                <a:gd name="T47" fmla="*/ 2147483647 h 534"/>
                <a:gd name="T48" fmla="*/ 2147483647 w 304"/>
                <a:gd name="T49" fmla="*/ 2147483647 h 534"/>
                <a:gd name="T50" fmla="*/ 2147483647 w 304"/>
                <a:gd name="T51" fmla="*/ 2147483647 h 534"/>
                <a:gd name="T52" fmla="*/ 2147483647 w 304"/>
                <a:gd name="T53" fmla="*/ 0 h 534"/>
                <a:gd name="T54" fmla="*/ 2147483647 w 304"/>
                <a:gd name="T55" fmla="*/ 2147483647 h 534"/>
                <a:gd name="T56" fmla="*/ 2147483647 w 304"/>
                <a:gd name="T57" fmla="*/ 2147483647 h 534"/>
                <a:gd name="T58" fmla="*/ 2147483647 w 304"/>
                <a:gd name="T59" fmla="*/ 2147483647 h 534"/>
                <a:gd name="T60" fmla="*/ 2147483647 w 304"/>
                <a:gd name="T61" fmla="*/ 2147483647 h 534"/>
                <a:gd name="T62" fmla="*/ 2147483647 w 304"/>
                <a:gd name="T63" fmla="*/ 2147483647 h 534"/>
                <a:gd name="T64" fmla="*/ 2147483647 w 304"/>
                <a:gd name="T65" fmla="*/ 2147483647 h 534"/>
                <a:gd name="T66" fmla="*/ 2147483647 w 304"/>
                <a:gd name="T67" fmla="*/ 2147483647 h 534"/>
                <a:gd name="T68" fmla="*/ 2147483647 w 304"/>
                <a:gd name="T69" fmla="*/ 2147483647 h 534"/>
                <a:gd name="T70" fmla="*/ 2147483647 w 304"/>
                <a:gd name="T71" fmla="*/ 2147483647 h 534"/>
                <a:gd name="T72" fmla="*/ 2147483647 w 304"/>
                <a:gd name="T73" fmla="*/ 2147483647 h 534"/>
                <a:gd name="T74" fmla="*/ 2147483647 w 304"/>
                <a:gd name="T75" fmla="*/ 2147483647 h 534"/>
                <a:gd name="T76" fmla="*/ 2147483647 w 304"/>
                <a:gd name="T77" fmla="*/ 2147483647 h 534"/>
                <a:gd name="T78" fmla="*/ 2147483647 w 304"/>
                <a:gd name="T79" fmla="*/ 2147483647 h 534"/>
                <a:gd name="T80" fmla="*/ 2147483647 w 304"/>
                <a:gd name="T81" fmla="*/ 2147483647 h 534"/>
                <a:gd name="T82" fmla="*/ 2147483647 w 304"/>
                <a:gd name="T83" fmla="*/ 2147483647 h 534"/>
                <a:gd name="T84" fmla="*/ 2147483647 w 304"/>
                <a:gd name="T85" fmla="*/ 2147483647 h 534"/>
                <a:gd name="T86" fmla="*/ 2147483647 w 304"/>
                <a:gd name="T87" fmla="*/ 2147483647 h 534"/>
                <a:gd name="T88" fmla="*/ 2147483647 w 304"/>
                <a:gd name="T89" fmla="*/ 2147483647 h 534"/>
                <a:gd name="T90" fmla="*/ 2147483647 w 304"/>
                <a:gd name="T91" fmla="*/ 2147483647 h 534"/>
                <a:gd name="T92" fmla="*/ 2147483647 w 304"/>
                <a:gd name="T93" fmla="*/ 2147483647 h 534"/>
                <a:gd name="T94" fmla="*/ 2147483647 w 304"/>
                <a:gd name="T95" fmla="*/ 2147483647 h 534"/>
                <a:gd name="T96" fmla="*/ 2147483647 w 304"/>
                <a:gd name="T97" fmla="*/ 2147483647 h 534"/>
                <a:gd name="T98" fmla="*/ 2147483647 w 304"/>
                <a:gd name="T99" fmla="*/ 2147483647 h 534"/>
                <a:gd name="T100" fmla="*/ 2147483647 w 304"/>
                <a:gd name="T101" fmla="*/ 2147483647 h 534"/>
                <a:gd name="T102" fmla="*/ 2147483647 w 304"/>
                <a:gd name="T103" fmla="*/ 2147483647 h 534"/>
                <a:gd name="T104" fmla="*/ 2147483647 w 304"/>
                <a:gd name="T105" fmla="*/ 2147483647 h 534"/>
                <a:gd name="T106" fmla="*/ 2147483647 w 304"/>
                <a:gd name="T107" fmla="*/ 2147483647 h 534"/>
                <a:gd name="T108" fmla="*/ 2147483647 w 304"/>
                <a:gd name="T109" fmla="*/ 2147483647 h 534"/>
                <a:gd name="T110" fmla="*/ 2147483647 w 304"/>
                <a:gd name="T111" fmla="*/ 2147483647 h 534"/>
                <a:gd name="T112" fmla="*/ 2147483647 w 304"/>
                <a:gd name="T113" fmla="*/ 2147483647 h 534"/>
                <a:gd name="T114" fmla="*/ 0 w 304"/>
                <a:gd name="T115" fmla="*/ 2147483647 h 534"/>
                <a:gd name="T116" fmla="*/ 2147483647 w 304"/>
                <a:gd name="T117" fmla="*/ 2147483647 h 534"/>
                <a:gd name="T118" fmla="*/ 2147483647 w 304"/>
                <a:gd name="T119" fmla="*/ 2147483647 h 534"/>
                <a:gd name="T120" fmla="*/ 2147483647 w 304"/>
                <a:gd name="T121" fmla="*/ 2147483647 h 5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4"/>
                <a:gd name="T184" fmla="*/ 0 h 534"/>
                <a:gd name="T185" fmla="*/ 304 w 304"/>
                <a:gd name="T186" fmla="*/ 534 h 5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4" h="534">
                  <a:moveTo>
                    <a:pt x="23" y="375"/>
                  </a:moveTo>
                  <a:lnTo>
                    <a:pt x="29" y="375"/>
                  </a:lnTo>
                  <a:lnTo>
                    <a:pt x="29" y="361"/>
                  </a:lnTo>
                  <a:lnTo>
                    <a:pt x="30" y="361"/>
                  </a:lnTo>
                  <a:lnTo>
                    <a:pt x="42" y="346"/>
                  </a:lnTo>
                  <a:lnTo>
                    <a:pt x="38" y="339"/>
                  </a:lnTo>
                  <a:lnTo>
                    <a:pt x="47" y="333"/>
                  </a:lnTo>
                  <a:lnTo>
                    <a:pt x="47" y="332"/>
                  </a:lnTo>
                  <a:lnTo>
                    <a:pt x="45" y="332"/>
                  </a:lnTo>
                  <a:lnTo>
                    <a:pt x="44" y="332"/>
                  </a:lnTo>
                  <a:lnTo>
                    <a:pt x="38" y="333"/>
                  </a:lnTo>
                  <a:lnTo>
                    <a:pt x="38" y="323"/>
                  </a:lnTo>
                  <a:lnTo>
                    <a:pt x="49" y="325"/>
                  </a:lnTo>
                  <a:lnTo>
                    <a:pt x="47" y="296"/>
                  </a:lnTo>
                  <a:lnTo>
                    <a:pt x="35" y="292"/>
                  </a:lnTo>
                  <a:lnTo>
                    <a:pt x="47" y="293"/>
                  </a:lnTo>
                  <a:lnTo>
                    <a:pt x="40" y="285"/>
                  </a:lnTo>
                  <a:lnTo>
                    <a:pt x="42" y="283"/>
                  </a:lnTo>
                  <a:lnTo>
                    <a:pt x="45" y="278"/>
                  </a:lnTo>
                  <a:lnTo>
                    <a:pt x="34" y="282"/>
                  </a:lnTo>
                  <a:lnTo>
                    <a:pt x="29" y="238"/>
                  </a:lnTo>
                  <a:lnTo>
                    <a:pt x="29" y="195"/>
                  </a:lnTo>
                  <a:lnTo>
                    <a:pt x="24" y="196"/>
                  </a:lnTo>
                  <a:lnTo>
                    <a:pt x="29" y="186"/>
                  </a:lnTo>
                  <a:lnTo>
                    <a:pt x="19" y="191"/>
                  </a:lnTo>
                  <a:lnTo>
                    <a:pt x="22" y="182"/>
                  </a:lnTo>
                  <a:lnTo>
                    <a:pt x="19" y="181"/>
                  </a:lnTo>
                  <a:lnTo>
                    <a:pt x="17" y="177"/>
                  </a:lnTo>
                  <a:lnTo>
                    <a:pt x="26" y="160"/>
                  </a:lnTo>
                  <a:lnTo>
                    <a:pt x="26" y="152"/>
                  </a:lnTo>
                  <a:lnTo>
                    <a:pt x="37" y="153"/>
                  </a:lnTo>
                  <a:lnTo>
                    <a:pt x="29" y="131"/>
                  </a:lnTo>
                  <a:lnTo>
                    <a:pt x="35" y="125"/>
                  </a:lnTo>
                  <a:lnTo>
                    <a:pt x="38" y="114"/>
                  </a:lnTo>
                  <a:lnTo>
                    <a:pt x="47" y="101"/>
                  </a:lnTo>
                  <a:lnTo>
                    <a:pt x="55" y="95"/>
                  </a:lnTo>
                  <a:lnTo>
                    <a:pt x="52" y="88"/>
                  </a:lnTo>
                  <a:lnTo>
                    <a:pt x="60" y="85"/>
                  </a:lnTo>
                  <a:lnTo>
                    <a:pt x="59" y="91"/>
                  </a:lnTo>
                  <a:lnTo>
                    <a:pt x="62" y="92"/>
                  </a:lnTo>
                  <a:lnTo>
                    <a:pt x="69" y="69"/>
                  </a:lnTo>
                  <a:lnTo>
                    <a:pt x="66" y="55"/>
                  </a:lnTo>
                  <a:lnTo>
                    <a:pt x="70" y="53"/>
                  </a:lnTo>
                  <a:lnTo>
                    <a:pt x="71" y="58"/>
                  </a:lnTo>
                  <a:lnTo>
                    <a:pt x="77" y="51"/>
                  </a:lnTo>
                  <a:lnTo>
                    <a:pt x="67" y="45"/>
                  </a:lnTo>
                  <a:lnTo>
                    <a:pt x="70" y="44"/>
                  </a:lnTo>
                  <a:lnTo>
                    <a:pt x="73" y="45"/>
                  </a:lnTo>
                  <a:lnTo>
                    <a:pt x="77" y="44"/>
                  </a:lnTo>
                  <a:lnTo>
                    <a:pt x="76" y="41"/>
                  </a:lnTo>
                  <a:lnTo>
                    <a:pt x="80" y="34"/>
                  </a:lnTo>
                  <a:lnTo>
                    <a:pt x="81" y="34"/>
                  </a:lnTo>
                  <a:lnTo>
                    <a:pt x="83" y="31"/>
                  </a:lnTo>
                  <a:lnTo>
                    <a:pt x="89" y="30"/>
                  </a:lnTo>
                  <a:lnTo>
                    <a:pt x="94" y="24"/>
                  </a:lnTo>
                  <a:lnTo>
                    <a:pt x="94" y="20"/>
                  </a:lnTo>
                  <a:lnTo>
                    <a:pt x="88" y="15"/>
                  </a:lnTo>
                  <a:lnTo>
                    <a:pt x="114" y="13"/>
                  </a:lnTo>
                  <a:lnTo>
                    <a:pt x="128" y="12"/>
                  </a:lnTo>
                  <a:lnTo>
                    <a:pt x="138" y="11"/>
                  </a:lnTo>
                  <a:lnTo>
                    <a:pt x="145" y="11"/>
                  </a:lnTo>
                  <a:lnTo>
                    <a:pt x="154" y="11"/>
                  </a:lnTo>
                  <a:lnTo>
                    <a:pt x="161" y="9"/>
                  </a:lnTo>
                  <a:lnTo>
                    <a:pt x="171" y="8"/>
                  </a:lnTo>
                  <a:lnTo>
                    <a:pt x="175" y="8"/>
                  </a:lnTo>
                  <a:lnTo>
                    <a:pt x="181" y="8"/>
                  </a:lnTo>
                  <a:lnTo>
                    <a:pt x="185" y="8"/>
                  </a:lnTo>
                  <a:lnTo>
                    <a:pt x="192" y="6"/>
                  </a:lnTo>
                  <a:lnTo>
                    <a:pt x="197" y="6"/>
                  </a:lnTo>
                  <a:lnTo>
                    <a:pt x="200" y="6"/>
                  </a:lnTo>
                  <a:lnTo>
                    <a:pt x="202" y="5"/>
                  </a:lnTo>
                  <a:lnTo>
                    <a:pt x="208" y="5"/>
                  </a:lnTo>
                  <a:lnTo>
                    <a:pt x="217" y="5"/>
                  </a:lnTo>
                  <a:lnTo>
                    <a:pt x="221" y="4"/>
                  </a:lnTo>
                  <a:lnTo>
                    <a:pt x="228" y="4"/>
                  </a:lnTo>
                  <a:lnTo>
                    <a:pt x="236" y="4"/>
                  </a:lnTo>
                  <a:lnTo>
                    <a:pt x="255" y="1"/>
                  </a:lnTo>
                  <a:lnTo>
                    <a:pt x="257" y="1"/>
                  </a:lnTo>
                  <a:lnTo>
                    <a:pt x="267" y="0"/>
                  </a:lnTo>
                  <a:lnTo>
                    <a:pt x="271" y="0"/>
                  </a:lnTo>
                  <a:lnTo>
                    <a:pt x="279" y="9"/>
                  </a:lnTo>
                  <a:lnTo>
                    <a:pt x="282" y="11"/>
                  </a:lnTo>
                  <a:lnTo>
                    <a:pt x="282" y="16"/>
                  </a:lnTo>
                  <a:lnTo>
                    <a:pt x="280" y="34"/>
                  </a:lnTo>
                  <a:lnTo>
                    <a:pt x="280" y="44"/>
                  </a:lnTo>
                  <a:lnTo>
                    <a:pt x="280" y="53"/>
                  </a:lnTo>
                  <a:lnTo>
                    <a:pt x="280" y="58"/>
                  </a:lnTo>
                  <a:lnTo>
                    <a:pt x="280" y="59"/>
                  </a:lnTo>
                  <a:lnTo>
                    <a:pt x="280" y="67"/>
                  </a:lnTo>
                  <a:lnTo>
                    <a:pt x="280" y="73"/>
                  </a:lnTo>
                  <a:lnTo>
                    <a:pt x="280" y="87"/>
                  </a:lnTo>
                  <a:lnTo>
                    <a:pt x="280" y="89"/>
                  </a:lnTo>
                  <a:lnTo>
                    <a:pt x="280" y="98"/>
                  </a:lnTo>
                  <a:lnTo>
                    <a:pt x="280" y="102"/>
                  </a:lnTo>
                  <a:lnTo>
                    <a:pt x="280" y="107"/>
                  </a:lnTo>
                  <a:lnTo>
                    <a:pt x="280" y="125"/>
                  </a:lnTo>
                  <a:lnTo>
                    <a:pt x="280" y="135"/>
                  </a:lnTo>
                  <a:lnTo>
                    <a:pt x="280" y="137"/>
                  </a:lnTo>
                  <a:lnTo>
                    <a:pt x="280" y="159"/>
                  </a:lnTo>
                  <a:lnTo>
                    <a:pt x="280" y="163"/>
                  </a:lnTo>
                  <a:lnTo>
                    <a:pt x="280" y="173"/>
                  </a:lnTo>
                  <a:lnTo>
                    <a:pt x="280" y="185"/>
                  </a:lnTo>
                  <a:lnTo>
                    <a:pt x="280" y="193"/>
                  </a:lnTo>
                  <a:lnTo>
                    <a:pt x="280" y="195"/>
                  </a:lnTo>
                  <a:lnTo>
                    <a:pt x="280" y="218"/>
                  </a:lnTo>
                  <a:lnTo>
                    <a:pt x="280" y="222"/>
                  </a:lnTo>
                  <a:lnTo>
                    <a:pt x="280" y="225"/>
                  </a:lnTo>
                  <a:lnTo>
                    <a:pt x="280" y="250"/>
                  </a:lnTo>
                  <a:lnTo>
                    <a:pt x="280" y="254"/>
                  </a:lnTo>
                  <a:lnTo>
                    <a:pt x="280" y="263"/>
                  </a:lnTo>
                  <a:lnTo>
                    <a:pt x="280" y="283"/>
                  </a:lnTo>
                  <a:lnTo>
                    <a:pt x="280" y="286"/>
                  </a:lnTo>
                  <a:lnTo>
                    <a:pt x="280" y="293"/>
                  </a:lnTo>
                  <a:lnTo>
                    <a:pt x="280" y="300"/>
                  </a:lnTo>
                  <a:lnTo>
                    <a:pt x="280" y="301"/>
                  </a:lnTo>
                  <a:lnTo>
                    <a:pt x="280" y="305"/>
                  </a:lnTo>
                  <a:lnTo>
                    <a:pt x="280" y="312"/>
                  </a:lnTo>
                  <a:lnTo>
                    <a:pt x="279" y="339"/>
                  </a:lnTo>
                  <a:lnTo>
                    <a:pt x="280" y="341"/>
                  </a:lnTo>
                  <a:lnTo>
                    <a:pt x="280" y="343"/>
                  </a:lnTo>
                  <a:lnTo>
                    <a:pt x="283" y="359"/>
                  </a:lnTo>
                  <a:lnTo>
                    <a:pt x="285" y="382"/>
                  </a:lnTo>
                  <a:lnTo>
                    <a:pt x="285" y="383"/>
                  </a:lnTo>
                  <a:lnTo>
                    <a:pt x="286" y="389"/>
                  </a:lnTo>
                  <a:lnTo>
                    <a:pt x="287" y="394"/>
                  </a:lnTo>
                  <a:lnTo>
                    <a:pt x="289" y="408"/>
                  </a:lnTo>
                  <a:lnTo>
                    <a:pt x="291" y="423"/>
                  </a:lnTo>
                  <a:lnTo>
                    <a:pt x="291" y="426"/>
                  </a:lnTo>
                  <a:lnTo>
                    <a:pt x="293" y="430"/>
                  </a:lnTo>
                  <a:lnTo>
                    <a:pt x="293" y="436"/>
                  </a:lnTo>
                  <a:lnTo>
                    <a:pt x="297" y="462"/>
                  </a:lnTo>
                  <a:lnTo>
                    <a:pt x="297" y="463"/>
                  </a:lnTo>
                  <a:lnTo>
                    <a:pt x="298" y="479"/>
                  </a:lnTo>
                  <a:lnTo>
                    <a:pt x="301" y="492"/>
                  </a:lnTo>
                  <a:lnTo>
                    <a:pt x="303" y="505"/>
                  </a:lnTo>
                  <a:lnTo>
                    <a:pt x="293" y="509"/>
                  </a:lnTo>
                  <a:lnTo>
                    <a:pt x="269" y="509"/>
                  </a:lnTo>
                  <a:lnTo>
                    <a:pt x="260" y="502"/>
                  </a:lnTo>
                  <a:lnTo>
                    <a:pt x="260" y="506"/>
                  </a:lnTo>
                  <a:lnTo>
                    <a:pt x="247" y="506"/>
                  </a:lnTo>
                  <a:lnTo>
                    <a:pt x="221" y="516"/>
                  </a:lnTo>
                  <a:lnTo>
                    <a:pt x="215" y="510"/>
                  </a:lnTo>
                  <a:lnTo>
                    <a:pt x="217" y="516"/>
                  </a:lnTo>
                  <a:lnTo>
                    <a:pt x="202" y="533"/>
                  </a:lnTo>
                  <a:lnTo>
                    <a:pt x="200" y="533"/>
                  </a:lnTo>
                  <a:lnTo>
                    <a:pt x="190" y="526"/>
                  </a:lnTo>
                  <a:lnTo>
                    <a:pt x="182" y="505"/>
                  </a:lnTo>
                  <a:lnTo>
                    <a:pt x="177" y="499"/>
                  </a:lnTo>
                  <a:lnTo>
                    <a:pt x="175" y="499"/>
                  </a:lnTo>
                  <a:lnTo>
                    <a:pt x="166" y="483"/>
                  </a:lnTo>
                  <a:lnTo>
                    <a:pt x="167" y="473"/>
                  </a:lnTo>
                  <a:lnTo>
                    <a:pt x="172" y="454"/>
                  </a:lnTo>
                  <a:lnTo>
                    <a:pt x="174" y="445"/>
                  </a:lnTo>
                  <a:lnTo>
                    <a:pt x="171" y="445"/>
                  </a:lnTo>
                  <a:lnTo>
                    <a:pt x="164" y="445"/>
                  </a:lnTo>
                  <a:lnTo>
                    <a:pt x="138" y="448"/>
                  </a:lnTo>
                  <a:lnTo>
                    <a:pt x="125" y="449"/>
                  </a:lnTo>
                  <a:lnTo>
                    <a:pt x="117" y="449"/>
                  </a:lnTo>
                  <a:lnTo>
                    <a:pt x="114" y="449"/>
                  </a:lnTo>
                  <a:lnTo>
                    <a:pt x="103" y="451"/>
                  </a:lnTo>
                  <a:lnTo>
                    <a:pt x="99" y="451"/>
                  </a:lnTo>
                  <a:lnTo>
                    <a:pt x="98" y="452"/>
                  </a:lnTo>
                  <a:lnTo>
                    <a:pt x="85" y="452"/>
                  </a:lnTo>
                  <a:lnTo>
                    <a:pt x="80" y="452"/>
                  </a:lnTo>
                  <a:lnTo>
                    <a:pt x="73" y="454"/>
                  </a:lnTo>
                  <a:lnTo>
                    <a:pt x="58" y="455"/>
                  </a:lnTo>
                  <a:lnTo>
                    <a:pt x="52" y="455"/>
                  </a:lnTo>
                  <a:lnTo>
                    <a:pt x="42" y="455"/>
                  </a:lnTo>
                  <a:lnTo>
                    <a:pt x="35" y="456"/>
                  </a:lnTo>
                  <a:lnTo>
                    <a:pt x="23" y="456"/>
                  </a:lnTo>
                  <a:lnTo>
                    <a:pt x="0" y="458"/>
                  </a:lnTo>
                  <a:lnTo>
                    <a:pt x="2" y="456"/>
                  </a:lnTo>
                  <a:lnTo>
                    <a:pt x="0" y="444"/>
                  </a:lnTo>
                  <a:lnTo>
                    <a:pt x="2" y="437"/>
                  </a:lnTo>
                  <a:lnTo>
                    <a:pt x="9" y="418"/>
                  </a:lnTo>
                  <a:lnTo>
                    <a:pt x="6" y="387"/>
                  </a:lnTo>
                  <a:lnTo>
                    <a:pt x="17" y="376"/>
                  </a:lnTo>
                  <a:lnTo>
                    <a:pt x="19" y="376"/>
                  </a:lnTo>
                  <a:lnTo>
                    <a:pt x="20" y="375"/>
                  </a:lnTo>
                  <a:lnTo>
                    <a:pt x="23" y="375"/>
                  </a:lnTo>
                </a:path>
              </a:pathLst>
            </a:custGeom>
            <a:noFill/>
            <a:ln w="6350">
              <a:solidFill>
                <a:schemeClr val="tx1"/>
              </a:solidFill>
              <a:round/>
              <a:headEnd/>
              <a:tailEnd/>
            </a:ln>
          </p:spPr>
          <p:txBody>
            <a:bodyPr/>
            <a:lstStyle/>
            <a:p>
              <a:endParaRPr lang="en-US"/>
            </a:p>
          </p:txBody>
        </p:sp>
        <p:sp>
          <p:nvSpPr>
            <p:cNvPr id="88124" name="Freeform 277"/>
            <p:cNvSpPr>
              <a:spLocks/>
            </p:cNvSpPr>
            <p:nvPr/>
          </p:nvSpPr>
          <p:spPr bwMode="auto">
            <a:xfrm>
              <a:off x="5356225" y="4187825"/>
              <a:ext cx="460375" cy="677863"/>
            </a:xfrm>
            <a:custGeom>
              <a:avLst/>
              <a:gdLst>
                <a:gd name="T0" fmla="*/ 2147483647 w 335"/>
                <a:gd name="T1" fmla="*/ 2147483647 h 542"/>
                <a:gd name="T2" fmla="*/ 2147483647 w 335"/>
                <a:gd name="T3" fmla="*/ 2147483647 h 542"/>
                <a:gd name="T4" fmla="*/ 2147483647 w 335"/>
                <a:gd name="T5" fmla="*/ 2147483647 h 542"/>
                <a:gd name="T6" fmla="*/ 2147483647 w 335"/>
                <a:gd name="T7" fmla="*/ 2147483647 h 542"/>
                <a:gd name="T8" fmla="*/ 2147483647 w 335"/>
                <a:gd name="T9" fmla="*/ 2147483647 h 542"/>
                <a:gd name="T10" fmla="*/ 2147483647 w 335"/>
                <a:gd name="T11" fmla="*/ 2147483647 h 542"/>
                <a:gd name="T12" fmla="*/ 2147483647 w 335"/>
                <a:gd name="T13" fmla="*/ 2147483647 h 542"/>
                <a:gd name="T14" fmla="*/ 2147483647 w 335"/>
                <a:gd name="T15" fmla="*/ 2147483647 h 542"/>
                <a:gd name="T16" fmla="*/ 2147483647 w 335"/>
                <a:gd name="T17" fmla="*/ 2147483647 h 542"/>
                <a:gd name="T18" fmla="*/ 2147483647 w 335"/>
                <a:gd name="T19" fmla="*/ 2147483647 h 542"/>
                <a:gd name="T20" fmla="*/ 2147483647 w 335"/>
                <a:gd name="T21" fmla="*/ 2147483647 h 542"/>
                <a:gd name="T22" fmla="*/ 2147483647 w 335"/>
                <a:gd name="T23" fmla="*/ 2147483647 h 542"/>
                <a:gd name="T24" fmla="*/ 2147483647 w 335"/>
                <a:gd name="T25" fmla="*/ 2147483647 h 542"/>
                <a:gd name="T26" fmla="*/ 2147483647 w 335"/>
                <a:gd name="T27" fmla="*/ 2147483647 h 542"/>
                <a:gd name="T28" fmla="*/ 2147483647 w 335"/>
                <a:gd name="T29" fmla="*/ 2147483647 h 542"/>
                <a:gd name="T30" fmla="*/ 2147483647 w 335"/>
                <a:gd name="T31" fmla="*/ 2147483647 h 542"/>
                <a:gd name="T32" fmla="*/ 2147483647 w 335"/>
                <a:gd name="T33" fmla="*/ 2147483647 h 542"/>
                <a:gd name="T34" fmla="*/ 2147483647 w 335"/>
                <a:gd name="T35" fmla="*/ 2147483647 h 542"/>
                <a:gd name="T36" fmla="*/ 2147483647 w 335"/>
                <a:gd name="T37" fmla="*/ 2147483647 h 542"/>
                <a:gd name="T38" fmla="*/ 2147483647 w 335"/>
                <a:gd name="T39" fmla="*/ 2147483647 h 542"/>
                <a:gd name="T40" fmla="*/ 2147483647 w 335"/>
                <a:gd name="T41" fmla="*/ 2147483647 h 542"/>
                <a:gd name="T42" fmla="*/ 2147483647 w 335"/>
                <a:gd name="T43" fmla="*/ 2147483647 h 542"/>
                <a:gd name="T44" fmla="*/ 2147483647 w 335"/>
                <a:gd name="T45" fmla="*/ 2147483647 h 542"/>
                <a:gd name="T46" fmla="*/ 2147483647 w 335"/>
                <a:gd name="T47" fmla="*/ 2147483647 h 542"/>
                <a:gd name="T48" fmla="*/ 2147483647 w 335"/>
                <a:gd name="T49" fmla="*/ 2147483647 h 542"/>
                <a:gd name="T50" fmla="*/ 2147483647 w 335"/>
                <a:gd name="T51" fmla="*/ 2147483647 h 542"/>
                <a:gd name="T52" fmla="*/ 2147483647 w 335"/>
                <a:gd name="T53" fmla="*/ 2147483647 h 542"/>
                <a:gd name="T54" fmla="*/ 2147483647 w 335"/>
                <a:gd name="T55" fmla="*/ 2147483647 h 542"/>
                <a:gd name="T56" fmla="*/ 2147483647 w 335"/>
                <a:gd name="T57" fmla="*/ 2147483647 h 542"/>
                <a:gd name="T58" fmla="*/ 2147483647 w 335"/>
                <a:gd name="T59" fmla="*/ 2147483647 h 542"/>
                <a:gd name="T60" fmla="*/ 2147483647 w 335"/>
                <a:gd name="T61" fmla="*/ 2147483647 h 542"/>
                <a:gd name="T62" fmla="*/ 2147483647 w 335"/>
                <a:gd name="T63" fmla="*/ 2147483647 h 542"/>
                <a:gd name="T64" fmla="*/ 2147483647 w 335"/>
                <a:gd name="T65" fmla="*/ 2147483647 h 542"/>
                <a:gd name="T66" fmla="*/ 2147483647 w 335"/>
                <a:gd name="T67" fmla="*/ 2147483647 h 542"/>
                <a:gd name="T68" fmla="*/ 2147483647 w 335"/>
                <a:gd name="T69" fmla="*/ 2147483647 h 542"/>
                <a:gd name="T70" fmla="*/ 2147483647 w 335"/>
                <a:gd name="T71" fmla="*/ 2147483647 h 542"/>
                <a:gd name="T72" fmla="*/ 2147483647 w 335"/>
                <a:gd name="T73" fmla="*/ 2147483647 h 542"/>
                <a:gd name="T74" fmla="*/ 2147483647 w 335"/>
                <a:gd name="T75" fmla="*/ 2147483647 h 542"/>
                <a:gd name="T76" fmla="*/ 2147483647 w 335"/>
                <a:gd name="T77" fmla="*/ 2147483647 h 542"/>
                <a:gd name="T78" fmla="*/ 2147483647 w 335"/>
                <a:gd name="T79" fmla="*/ 2147483647 h 542"/>
                <a:gd name="T80" fmla="*/ 2147483647 w 335"/>
                <a:gd name="T81" fmla="*/ 2147483647 h 542"/>
                <a:gd name="T82" fmla="*/ 2147483647 w 335"/>
                <a:gd name="T83" fmla="*/ 2147483647 h 542"/>
                <a:gd name="T84" fmla="*/ 2147483647 w 335"/>
                <a:gd name="T85" fmla="*/ 2147483647 h 542"/>
                <a:gd name="T86" fmla="*/ 2147483647 w 335"/>
                <a:gd name="T87" fmla="*/ 2147483647 h 542"/>
                <a:gd name="T88" fmla="*/ 2147483647 w 335"/>
                <a:gd name="T89" fmla="*/ 2147483647 h 542"/>
                <a:gd name="T90" fmla="*/ 0 w 335"/>
                <a:gd name="T91" fmla="*/ 2147483647 h 542"/>
                <a:gd name="T92" fmla="*/ 2147483647 w 335"/>
                <a:gd name="T93" fmla="*/ 2147483647 h 542"/>
                <a:gd name="T94" fmla="*/ 2147483647 w 335"/>
                <a:gd name="T95" fmla="*/ 2147483647 h 542"/>
                <a:gd name="T96" fmla="*/ 2147483647 w 335"/>
                <a:gd name="T97" fmla="*/ 2147483647 h 542"/>
                <a:gd name="T98" fmla="*/ 2147483647 w 335"/>
                <a:gd name="T99" fmla="*/ 2147483647 h 542"/>
                <a:gd name="T100" fmla="*/ 2147483647 w 335"/>
                <a:gd name="T101" fmla="*/ 2147483647 h 542"/>
                <a:gd name="T102" fmla="*/ 2147483647 w 335"/>
                <a:gd name="T103" fmla="*/ 2147483647 h 542"/>
                <a:gd name="T104" fmla="*/ 2147483647 w 335"/>
                <a:gd name="T105" fmla="*/ 2147483647 h 542"/>
                <a:gd name="T106" fmla="*/ 2147483647 w 335"/>
                <a:gd name="T107" fmla="*/ 2147483647 h 542"/>
                <a:gd name="T108" fmla="*/ 2147483647 w 335"/>
                <a:gd name="T109" fmla="*/ 2147483647 h 542"/>
                <a:gd name="T110" fmla="*/ 2147483647 w 335"/>
                <a:gd name="T111" fmla="*/ 2147483647 h 542"/>
                <a:gd name="T112" fmla="*/ 2147483647 w 335"/>
                <a:gd name="T113" fmla="*/ 2147483647 h 542"/>
                <a:gd name="T114" fmla="*/ 2147483647 w 335"/>
                <a:gd name="T115" fmla="*/ 2147483647 h 542"/>
                <a:gd name="T116" fmla="*/ 2147483647 w 335"/>
                <a:gd name="T117" fmla="*/ 2147483647 h 542"/>
                <a:gd name="T118" fmla="*/ 2147483647 w 335"/>
                <a:gd name="T119" fmla="*/ 2147483647 h 542"/>
                <a:gd name="T120" fmla="*/ 2147483647 w 335"/>
                <a:gd name="T121" fmla="*/ 2147483647 h 542"/>
                <a:gd name="T122" fmla="*/ 2147483647 w 335"/>
                <a:gd name="T123" fmla="*/ 2147483647 h 5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5"/>
                <a:gd name="T187" fmla="*/ 0 h 542"/>
                <a:gd name="T188" fmla="*/ 335 w 335"/>
                <a:gd name="T189" fmla="*/ 542 h 5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5" h="542">
                  <a:moveTo>
                    <a:pt x="20" y="448"/>
                  </a:moveTo>
                  <a:lnTo>
                    <a:pt x="20" y="450"/>
                  </a:lnTo>
                  <a:lnTo>
                    <a:pt x="22" y="454"/>
                  </a:lnTo>
                  <a:lnTo>
                    <a:pt x="22" y="460"/>
                  </a:lnTo>
                  <a:lnTo>
                    <a:pt x="26" y="486"/>
                  </a:lnTo>
                  <a:lnTo>
                    <a:pt x="26" y="488"/>
                  </a:lnTo>
                  <a:lnTo>
                    <a:pt x="27" y="503"/>
                  </a:lnTo>
                  <a:lnTo>
                    <a:pt x="30" y="517"/>
                  </a:lnTo>
                  <a:lnTo>
                    <a:pt x="31" y="529"/>
                  </a:lnTo>
                  <a:lnTo>
                    <a:pt x="33" y="525"/>
                  </a:lnTo>
                  <a:lnTo>
                    <a:pt x="44" y="525"/>
                  </a:lnTo>
                  <a:lnTo>
                    <a:pt x="49" y="531"/>
                  </a:lnTo>
                  <a:lnTo>
                    <a:pt x="56" y="528"/>
                  </a:lnTo>
                  <a:lnTo>
                    <a:pt x="56" y="511"/>
                  </a:lnTo>
                  <a:lnTo>
                    <a:pt x="63" y="491"/>
                  </a:lnTo>
                  <a:lnTo>
                    <a:pt x="72" y="496"/>
                  </a:lnTo>
                  <a:lnTo>
                    <a:pt x="73" y="510"/>
                  </a:lnTo>
                  <a:lnTo>
                    <a:pt x="66" y="541"/>
                  </a:lnTo>
                  <a:lnTo>
                    <a:pt x="109" y="529"/>
                  </a:lnTo>
                  <a:lnTo>
                    <a:pt x="124" y="510"/>
                  </a:lnTo>
                  <a:lnTo>
                    <a:pt x="119" y="504"/>
                  </a:lnTo>
                  <a:lnTo>
                    <a:pt x="120" y="491"/>
                  </a:lnTo>
                  <a:lnTo>
                    <a:pt x="97" y="470"/>
                  </a:lnTo>
                  <a:lnTo>
                    <a:pt x="98" y="453"/>
                  </a:lnTo>
                  <a:lnTo>
                    <a:pt x="128" y="449"/>
                  </a:lnTo>
                  <a:lnTo>
                    <a:pt x="131" y="449"/>
                  </a:lnTo>
                  <a:lnTo>
                    <a:pt x="137" y="449"/>
                  </a:lnTo>
                  <a:lnTo>
                    <a:pt x="139" y="448"/>
                  </a:lnTo>
                  <a:lnTo>
                    <a:pt x="152" y="446"/>
                  </a:lnTo>
                  <a:lnTo>
                    <a:pt x="171" y="445"/>
                  </a:lnTo>
                  <a:lnTo>
                    <a:pt x="177" y="443"/>
                  </a:lnTo>
                  <a:lnTo>
                    <a:pt x="178" y="443"/>
                  </a:lnTo>
                  <a:lnTo>
                    <a:pt x="181" y="443"/>
                  </a:lnTo>
                  <a:lnTo>
                    <a:pt x="192" y="442"/>
                  </a:lnTo>
                  <a:lnTo>
                    <a:pt x="195" y="442"/>
                  </a:lnTo>
                  <a:lnTo>
                    <a:pt x="207" y="441"/>
                  </a:lnTo>
                  <a:lnTo>
                    <a:pt x="209" y="441"/>
                  </a:lnTo>
                  <a:lnTo>
                    <a:pt x="220" y="439"/>
                  </a:lnTo>
                  <a:lnTo>
                    <a:pt x="225" y="439"/>
                  </a:lnTo>
                  <a:lnTo>
                    <a:pt x="228" y="439"/>
                  </a:lnTo>
                  <a:lnTo>
                    <a:pt x="231" y="438"/>
                  </a:lnTo>
                  <a:lnTo>
                    <a:pt x="241" y="436"/>
                  </a:lnTo>
                  <a:lnTo>
                    <a:pt x="248" y="436"/>
                  </a:lnTo>
                  <a:lnTo>
                    <a:pt x="264" y="434"/>
                  </a:lnTo>
                  <a:lnTo>
                    <a:pt x="289" y="431"/>
                  </a:lnTo>
                  <a:lnTo>
                    <a:pt x="291" y="431"/>
                  </a:lnTo>
                  <a:lnTo>
                    <a:pt x="311" y="427"/>
                  </a:lnTo>
                  <a:lnTo>
                    <a:pt x="320" y="427"/>
                  </a:lnTo>
                  <a:lnTo>
                    <a:pt x="334" y="424"/>
                  </a:lnTo>
                  <a:lnTo>
                    <a:pt x="334" y="423"/>
                  </a:lnTo>
                  <a:lnTo>
                    <a:pt x="331" y="417"/>
                  </a:lnTo>
                  <a:lnTo>
                    <a:pt x="328" y="411"/>
                  </a:lnTo>
                  <a:lnTo>
                    <a:pt x="321" y="399"/>
                  </a:lnTo>
                  <a:lnTo>
                    <a:pt x="321" y="392"/>
                  </a:lnTo>
                  <a:lnTo>
                    <a:pt x="321" y="385"/>
                  </a:lnTo>
                  <a:lnTo>
                    <a:pt x="322" y="371"/>
                  </a:lnTo>
                  <a:lnTo>
                    <a:pt x="322" y="370"/>
                  </a:lnTo>
                  <a:lnTo>
                    <a:pt x="320" y="357"/>
                  </a:lnTo>
                  <a:lnTo>
                    <a:pt x="313" y="352"/>
                  </a:lnTo>
                  <a:lnTo>
                    <a:pt x="311" y="344"/>
                  </a:lnTo>
                  <a:lnTo>
                    <a:pt x="311" y="342"/>
                  </a:lnTo>
                  <a:lnTo>
                    <a:pt x="310" y="342"/>
                  </a:lnTo>
                  <a:lnTo>
                    <a:pt x="310" y="332"/>
                  </a:lnTo>
                  <a:lnTo>
                    <a:pt x="310" y="330"/>
                  </a:lnTo>
                  <a:lnTo>
                    <a:pt x="314" y="319"/>
                  </a:lnTo>
                  <a:lnTo>
                    <a:pt x="314" y="317"/>
                  </a:lnTo>
                  <a:lnTo>
                    <a:pt x="314" y="310"/>
                  </a:lnTo>
                  <a:lnTo>
                    <a:pt x="313" y="303"/>
                  </a:lnTo>
                  <a:lnTo>
                    <a:pt x="318" y="296"/>
                  </a:lnTo>
                  <a:lnTo>
                    <a:pt x="324" y="291"/>
                  </a:lnTo>
                  <a:lnTo>
                    <a:pt x="325" y="288"/>
                  </a:lnTo>
                  <a:lnTo>
                    <a:pt x="315" y="281"/>
                  </a:lnTo>
                  <a:lnTo>
                    <a:pt x="317" y="276"/>
                  </a:lnTo>
                  <a:lnTo>
                    <a:pt x="314" y="262"/>
                  </a:lnTo>
                  <a:lnTo>
                    <a:pt x="313" y="262"/>
                  </a:lnTo>
                  <a:lnTo>
                    <a:pt x="304" y="252"/>
                  </a:lnTo>
                  <a:lnTo>
                    <a:pt x="302" y="249"/>
                  </a:lnTo>
                  <a:lnTo>
                    <a:pt x="299" y="238"/>
                  </a:lnTo>
                  <a:lnTo>
                    <a:pt x="297" y="238"/>
                  </a:lnTo>
                  <a:lnTo>
                    <a:pt x="297" y="237"/>
                  </a:lnTo>
                  <a:lnTo>
                    <a:pt x="297" y="234"/>
                  </a:lnTo>
                  <a:lnTo>
                    <a:pt x="292" y="224"/>
                  </a:lnTo>
                  <a:lnTo>
                    <a:pt x="289" y="215"/>
                  </a:lnTo>
                  <a:lnTo>
                    <a:pt x="288" y="212"/>
                  </a:lnTo>
                  <a:lnTo>
                    <a:pt x="284" y="199"/>
                  </a:lnTo>
                  <a:lnTo>
                    <a:pt x="284" y="198"/>
                  </a:lnTo>
                  <a:lnTo>
                    <a:pt x="284" y="196"/>
                  </a:lnTo>
                  <a:lnTo>
                    <a:pt x="281" y="188"/>
                  </a:lnTo>
                  <a:lnTo>
                    <a:pt x="277" y="172"/>
                  </a:lnTo>
                  <a:lnTo>
                    <a:pt x="274" y="165"/>
                  </a:lnTo>
                  <a:lnTo>
                    <a:pt x="273" y="159"/>
                  </a:lnTo>
                  <a:lnTo>
                    <a:pt x="271" y="158"/>
                  </a:lnTo>
                  <a:lnTo>
                    <a:pt x="268" y="144"/>
                  </a:lnTo>
                  <a:lnTo>
                    <a:pt x="267" y="141"/>
                  </a:lnTo>
                  <a:lnTo>
                    <a:pt x="261" y="122"/>
                  </a:lnTo>
                  <a:lnTo>
                    <a:pt x="261" y="119"/>
                  </a:lnTo>
                  <a:lnTo>
                    <a:pt x="260" y="115"/>
                  </a:lnTo>
                  <a:lnTo>
                    <a:pt x="257" y="108"/>
                  </a:lnTo>
                  <a:lnTo>
                    <a:pt x="257" y="105"/>
                  </a:lnTo>
                  <a:lnTo>
                    <a:pt x="256" y="101"/>
                  </a:lnTo>
                  <a:lnTo>
                    <a:pt x="255" y="95"/>
                  </a:lnTo>
                  <a:lnTo>
                    <a:pt x="252" y="87"/>
                  </a:lnTo>
                  <a:lnTo>
                    <a:pt x="250" y="80"/>
                  </a:lnTo>
                  <a:lnTo>
                    <a:pt x="248" y="74"/>
                  </a:lnTo>
                  <a:lnTo>
                    <a:pt x="245" y="62"/>
                  </a:lnTo>
                  <a:lnTo>
                    <a:pt x="242" y="55"/>
                  </a:lnTo>
                  <a:lnTo>
                    <a:pt x="241" y="48"/>
                  </a:lnTo>
                  <a:lnTo>
                    <a:pt x="238" y="41"/>
                  </a:lnTo>
                  <a:lnTo>
                    <a:pt x="236" y="38"/>
                  </a:lnTo>
                  <a:lnTo>
                    <a:pt x="234" y="24"/>
                  </a:lnTo>
                  <a:lnTo>
                    <a:pt x="231" y="16"/>
                  </a:lnTo>
                  <a:lnTo>
                    <a:pt x="230" y="12"/>
                  </a:lnTo>
                  <a:lnTo>
                    <a:pt x="228" y="11"/>
                  </a:lnTo>
                  <a:lnTo>
                    <a:pt x="225" y="0"/>
                  </a:lnTo>
                  <a:lnTo>
                    <a:pt x="224" y="0"/>
                  </a:lnTo>
                  <a:lnTo>
                    <a:pt x="205" y="1"/>
                  </a:lnTo>
                  <a:lnTo>
                    <a:pt x="202" y="2"/>
                  </a:lnTo>
                  <a:lnTo>
                    <a:pt x="185" y="4"/>
                  </a:lnTo>
                  <a:lnTo>
                    <a:pt x="169" y="5"/>
                  </a:lnTo>
                  <a:lnTo>
                    <a:pt x="164" y="5"/>
                  </a:lnTo>
                  <a:lnTo>
                    <a:pt x="159" y="6"/>
                  </a:lnTo>
                  <a:lnTo>
                    <a:pt x="148" y="8"/>
                  </a:lnTo>
                  <a:lnTo>
                    <a:pt x="124" y="11"/>
                  </a:lnTo>
                  <a:lnTo>
                    <a:pt x="119" y="11"/>
                  </a:lnTo>
                  <a:lnTo>
                    <a:pt x="116" y="11"/>
                  </a:lnTo>
                  <a:lnTo>
                    <a:pt x="112" y="12"/>
                  </a:lnTo>
                  <a:lnTo>
                    <a:pt x="85" y="13"/>
                  </a:lnTo>
                  <a:lnTo>
                    <a:pt x="83" y="15"/>
                  </a:lnTo>
                  <a:lnTo>
                    <a:pt x="72" y="15"/>
                  </a:lnTo>
                  <a:lnTo>
                    <a:pt x="52" y="18"/>
                  </a:lnTo>
                  <a:lnTo>
                    <a:pt x="45" y="18"/>
                  </a:lnTo>
                  <a:lnTo>
                    <a:pt x="26" y="20"/>
                  </a:lnTo>
                  <a:lnTo>
                    <a:pt x="19" y="20"/>
                  </a:lnTo>
                  <a:lnTo>
                    <a:pt x="0" y="22"/>
                  </a:lnTo>
                  <a:lnTo>
                    <a:pt x="0" y="23"/>
                  </a:lnTo>
                  <a:lnTo>
                    <a:pt x="8" y="33"/>
                  </a:lnTo>
                  <a:lnTo>
                    <a:pt x="11" y="34"/>
                  </a:lnTo>
                  <a:lnTo>
                    <a:pt x="11" y="40"/>
                  </a:lnTo>
                  <a:lnTo>
                    <a:pt x="9" y="58"/>
                  </a:lnTo>
                  <a:lnTo>
                    <a:pt x="9" y="67"/>
                  </a:lnTo>
                  <a:lnTo>
                    <a:pt x="9" y="77"/>
                  </a:lnTo>
                  <a:lnTo>
                    <a:pt x="9" y="81"/>
                  </a:lnTo>
                  <a:lnTo>
                    <a:pt x="9" y="83"/>
                  </a:lnTo>
                  <a:lnTo>
                    <a:pt x="9" y="91"/>
                  </a:lnTo>
                  <a:lnTo>
                    <a:pt x="9" y="97"/>
                  </a:lnTo>
                  <a:lnTo>
                    <a:pt x="9" y="110"/>
                  </a:lnTo>
                  <a:lnTo>
                    <a:pt x="9" y="113"/>
                  </a:lnTo>
                  <a:lnTo>
                    <a:pt x="9" y="122"/>
                  </a:lnTo>
                  <a:lnTo>
                    <a:pt x="9" y="126"/>
                  </a:lnTo>
                  <a:lnTo>
                    <a:pt x="9" y="131"/>
                  </a:lnTo>
                  <a:lnTo>
                    <a:pt x="9" y="149"/>
                  </a:lnTo>
                  <a:lnTo>
                    <a:pt x="9" y="159"/>
                  </a:lnTo>
                  <a:lnTo>
                    <a:pt x="9" y="160"/>
                  </a:lnTo>
                  <a:lnTo>
                    <a:pt x="9" y="183"/>
                  </a:lnTo>
                  <a:lnTo>
                    <a:pt x="9" y="187"/>
                  </a:lnTo>
                  <a:lnTo>
                    <a:pt x="9" y="196"/>
                  </a:lnTo>
                  <a:lnTo>
                    <a:pt x="9" y="209"/>
                  </a:lnTo>
                  <a:lnTo>
                    <a:pt x="9" y="217"/>
                  </a:lnTo>
                  <a:lnTo>
                    <a:pt x="9" y="219"/>
                  </a:lnTo>
                  <a:lnTo>
                    <a:pt x="9" y="242"/>
                  </a:lnTo>
                  <a:lnTo>
                    <a:pt x="9" y="246"/>
                  </a:lnTo>
                  <a:lnTo>
                    <a:pt x="9" y="249"/>
                  </a:lnTo>
                  <a:lnTo>
                    <a:pt x="9" y="274"/>
                  </a:lnTo>
                  <a:lnTo>
                    <a:pt x="9" y="278"/>
                  </a:lnTo>
                  <a:lnTo>
                    <a:pt x="9" y="287"/>
                  </a:lnTo>
                  <a:lnTo>
                    <a:pt x="9" y="307"/>
                  </a:lnTo>
                  <a:lnTo>
                    <a:pt x="9" y="310"/>
                  </a:lnTo>
                  <a:lnTo>
                    <a:pt x="9" y="317"/>
                  </a:lnTo>
                  <a:lnTo>
                    <a:pt x="9" y="324"/>
                  </a:lnTo>
                  <a:lnTo>
                    <a:pt x="9" y="325"/>
                  </a:lnTo>
                  <a:lnTo>
                    <a:pt x="9" y="330"/>
                  </a:lnTo>
                  <a:lnTo>
                    <a:pt x="9" y="337"/>
                  </a:lnTo>
                  <a:lnTo>
                    <a:pt x="8" y="363"/>
                  </a:lnTo>
                  <a:lnTo>
                    <a:pt x="9" y="366"/>
                  </a:lnTo>
                  <a:lnTo>
                    <a:pt x="9" y="367"/>
                  </a:lnTo>
                  <a:lnTo>
                    <a:pt x="12" y="384"/>
                  </a:lnTo>
                  <a:lnTo>
                    <a:pt x="13" y="406"/>
                  </a:lnTo>
                  <a:lnTo>
                    <a:pt x="13" y="407"/>
                  </a:lnTo>
                  <a:lnTo>
                    <a:pt x="15" y="413"/>
                  </a:lnTo>
                  <a:lnTo>
                    <a:pt x="16" y="418"/>
                  </a:lnTo>
                  <a:lnTo>
                    <a:pt x="18" y="432"/>
                  </a:lnTo>
                  <a:lnTo>
                    <a:pt x="20" y="448"/>
                  </a:lnTo>
                </a:path>
              </a:pathLst>
            </a:custGeom>
            <a:noFill/>
            <a:ln w="6350">
              <a:solidFill>
                <a:schemeClr val="tx1"/>
              </a:solidFill>
              <a:round/>
              <a:headEnd/>
              <a:tailEnd/>
            </a:ln>
          </p:spPr>
          <p:txBody>
            <a:bodyPr/>
            <a:lstStyle/>
            <a:p>
              <a:endParaRPr lang="en-US"/>
            </a:p>
          </p:txBody>
        </p:sp>
        <p:sp>
          <p:nvSpPr>
            <p:cNvPr id="88125" name="Freeform 278"/>
            <p:cNvSpPr>
              <a:spLocks/>
            </p:cNvSpPr>
            <p:nvPr/>
          </p:nvSpPr>
          <p:spPr bwMode="auto">
            <a:xfrm>
              <a:off x="5494338" y="4694238"/>
              <a:ext cx="1076325" cy="768350"/>
            </a:xfrm>
            <a:custGeom>
              <a:avLst/>
              <a:gdLst>
                <a:gd name="T0" fmla="*/ 2147483647 w 783"/>
                <a:gd name="T1" fmla="*/ 2147483647 h 614"/>
                <a:gd name="T2" fmla="*/ 2147483647 w 783"/>
                <a:gd name="T3" fmla="*/ 2147483647 h 614"/>
                <a:gd name="T4" fmla="*/ 2147483647 w 783"/>
                <a:gd name="T5" fmla="*/ 2147483647 h 614"/>
                <a:gd name="T6" fmla="*/ 2147483647 w 783"/>
                <a:gd name="T7" fmla="*/ 2147483647 h 614"/>
                <a:gd name="T8" fmla="*/ 2147483647 w 783"/>
                <a:gd name="T9" fmla="*/ 2147483647 h 614"/>
                <a:gd name="T10" fmla="*/ 2147483647 w 783"/>
                <a:gd name="T11" fmla="*/ 2147483647 h 614"/>
                <a:gd name="T12" fmla="*/ 2147483647 w 783"/>
                <a:gd name="T13" fmla="*/ 2147483647 h 614"/>
                <a:gd name="T14" fmla="*/ 2147483647 w 783"/>
                <a:gd name="T15" fmla="*/ 2147483647 h 614"/>
                <a:gd name="T16" fmla="*/ 2147483647 w 783"/>
                <a:gd name="T17" fmla="*/ 2147483647 h 614"/>
                <a:gd name="T18" fmla="*/ 2147483647 w 783"/>
                <a:gd name="T19" fmla="*/ 2147483647 h 614"/>
                <a:gd name="T20" fmla="*/ 2147483647 w 783"/>
                <a:gd name="T21" fmla="*/ 2147483647 h 614"/>
                <a:gd name="T22" fmla="*/ 2147483647 w 783"/>
                <a:gd name="T23" fmla="*/ 2147483647 h 614"/>
                <a:gd name="T24" fmla="*/ 2147483647 w 783"/>
                <a:gd name="T25" fmla="*/ 2147483647 h 614"/>
                <a:gd name="T26" fmla="*/ 2147483647 w 783"/>
                <a:gd name="T27" fmla="*/ 2147483647 h 614"/>
                <a:gd name="T28" fmla="*/ 2147483647 w 783"/>
                <a:gd name="T29" fmla="*/ 2147483647 h 614"/>
                <a:gd name="T30" fmla="*/ 2147483647 w 783"/>
                <a:gd name="T31" fmla="*/ 2147483647 h 614"/>
                <a:gd name="T32" fmla="*/ 2147483647 w 783"/>
                <a:gd name="T33" fmla="*/ 2147483647 h 614"/>
                <a:gd name="T34" fmla="*/ 2147483647 w 783"/>
                <a:gd name="T35" fmla="*/ 2147483647 h 614"/>
                <a:gd name="T36" fmla="*/ 2147483647 w 783"/>
                <a:gd name="T37" fmla="*/ 2147483647 h 614"/>
                <a:gd name="T38" fmla="*/ 2147483647 w 783"/>
                <a:gd name="T39" fmla="*/ 2147483647 h 614"/>
                <a:gd name="T40" fmla="*/ 2147483647 w 783"/>
                <a:gd name="T41" fmla="*/ 2147483647 h 614"/>
                <a:gd name="T42" fmla="*/ 2147483647 w 783"/>
                <a:gd name="T43" fmla="*/ 2147483647 h 614"/>
                <a:gd name="T44" fmla="*/ 2147483647 w 783"/>
                <a:gd name="T45" fmla="*/ 2147483647 h 614"/>
                <a:gd name="T46" fmla="*/ 2147483647 w 783"/>
                <a:gd name="T47" fmla="*/ 2147483647 h 614"/>
                <a:gd name="T48" fmla="*/ 2147483647 w 783"/>
                <a:gd name="T49" fmla="*/ 2147483647 h 614"/>
                <a:gd name="T50" fmla="*/ 2147483647 w 783"/>
                <a:gd name="T51" fmla="*/ 2147483647 h 614"/>
                <a:gd name="T52" fmla="*/ 2147483647 w 783"/>
                <a:gd name="T53" fmla="*/ 2147483647 h 614"/>
                <a:gd name="T54" fmla="*/ 2147483647 w 783"/>
                <a:gd name="T55" fmla="*/ 2147483647 h 614"/>
                <a:gd name="T56" fmla="*/ 2147483647 w 783"/>
                <a:gd name="T57" fmla="*/ 2147483647 h 614"/>
                <a:gd name="T58" fmla="*/ 2147483647 w 783"/>
                <a:gd name="T59" fmla="*/ 2147483647 h 614"/>
                <a:gd name="T60" fmla="*/ 2147483647 w 783"/>
                <a:gd name="T61" fmla="*/ 2147483647 h 614"/>
                <a:gd name="T62" fmla="*/ 2147483647 w 783"/>
                <a:gd name="T63" fmla="*/ 2147483647 h 614"/>
                <a:gd name="T64" fmla="*/ 2147483647 w 783"/>
                <a:gd name="T65" fmla="*/ 2147483647 h 614"/>
                <a:gd name="T66" fmla="*/ 2147483647 w 783"/>
                <a:gd name="T67" fmla="*/ 2147483647 h 614"/>
                <a:gd name="T68" fmla="*/ 2147483647 w 783"/>
                <a:gd name="T69" fmla="*/ 2147483647 h 614"/>
                <a:gd name="T70" fmla="*/ 2147483647 w 783"/>
                <a:gd name="T71" fmla="*/ 2147483647 h 614"/>
                <a:gd name="T72" fmla="*/ 2147483647 w 783"/>
                <a:gd name="T73" fmla="*/ 2147483647 h 614"/>
                <a:gd name="T74" fmla="*/ 2147483647 w 783"/>
                <a:gd name="T75" fmla="*/ 2147483647 h 614"/>
                <a:gd name="T76" fmla="*/ 2147483647 w 783"/>
                <a:gd name="T77" fmla="*/ 2147483647 h 614"/>
                <a:gd name="T78" fmla="*/ 2147483647 w 783"/>
                <a:gd name="T79" fmla="*/ 2147483647 h 614"/>
                <a:gd name="T80" fmla="*/ 2147483647 w 783"/>
                <a:gd name="T81" fmla="*/ 2147483647 h 614"/>
                <a:gd name="T82" fmla="*/ 2147483647 w 783"/>
                <a:gd name="T83" fmla="*/ 2147483647 h 614"/>
                <a:gd name="T84" fmla="*/ 2147483647 w 783"/>
                <a:gd name="T85" fmla="*/ 2147483647 h 614"/>
                <a:gd name="T86" fmla="*/ 2147483647 w 783"/>
                <a:gd name="T87" fmla="*/ 2147483647 h 614"/>
                <a:gd name="T88" fmla="*/ 2147483647 w 783"/>
                <a:gd name="T89" fmla="*/ 2147483647 h 614"/>
                <a:gd name="T90" fmla="*/ 2147483647 w 783"/>
                <a:gd name="T91" fmla="*/ 2147483647 h 614"/>
                <a:gd name="T92" fmla="*/ 2147483647 w 783"/>
                <a:gd name="T93" fmla="*/ 2147483647 h 614"/>
                <a:gd name="T94" fmla="*/ 2147483647 w 783"/>
                <a:gd name="T95" fmla="*/ 2147483647 h 614"/>
                <a:gd name="T96" fmla="*/ 2147483647 w 783"/>
                <a:gd name="T97" fmla="*/ 2147483647 h 614"/>
                <a:gd name="T98" fmla="*/ 2147483647 w 783"/>
                <a:gd name="T99" fmla="*/ 2147483647 h 614"/>
                <a:gd name="T100" fmla="*/ 2147483647 w 783"/>
                <a:gd name="T101" fmla="*/ 2147483647 h 614"/>
                <a:gd name="T102" fmla="*/ 2147483647 w 783"/>
                <a:gd name="T103" fmla="*/ 2147483647 h 614"/>
                <a:gd name="T104" fmla="*/ 0 w 783"/>
                <a:gd name="T105" fmla="*/ 2147483647 h 614"/>
                <a:gd name="T106" fmla="*/ 2147483647 w 783"/>
                <a:gd name="T107" fmla="*/ 2147483647 h 614"/>
                <a:gd name="T108" fmla="*/ 2147483647 w 783"/>
                <a:gd name="T109" fmla="*/ 2147483647 h 614"/>
                <a:gd name="T110" fmla="*/ 2147483647 w 783"/>
                <a:gd name="T111" fmla="*/ 2147483647 h 6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83"/>
                <a:gd name="T169" fmla="*/ 0 h 614"/>
                <a:gd name="T170" fmla="*/ 783 w 783"/>
                <a:gd name="T171" fmla="*/ 614 h 6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83" h="614">
                  <a:moveTo>
                    <a:pt x="156" y="110"/>
                  </a:moveTo>
                  <a:lnTo>
                    <a:pt x="193" y="127"/>
                  </a:lnTo>
                  <a:lnTo>
                    <a:pt x="205" y="138"/>
                  </a:lnTo>
                  <a:lnTo>
                    <a:pt x="218" y="142"/>
                  </a:lnTo>
                  <a:lnTo>
                    <a:pt x="220" y="166"/>
                  </a:lnTo>
                  <a:lnTo>
                    <a:pt x="218" y="147"/>
                  </a:lnTo>
                  <a:lnTo>
                    <a:pt x="222" y="167"/>
                  </a:lnTo>
                  <a:lnTo>
                    <a:pt x="236" y="166"/>
                  </a:lnTo>
                  <a:lnTo>
                    <a:pt x="245" y="170"/>
                  </a:lnTo>
                  <a:lnTo>
                    <a:pt x="244" y="160"/>
                  </a:lnTo>
                  <a:lnTo>
                    <a:pt x="256" y="160"/>
                  </a:lnTo>
                  <a:lnTo>
                    <a:pt x="265" y="152"/>
                  </a:lnTo>
                  <a:lnTo>
                    <a:pt x="263" y="156"/>
                  </a:lnTo>
                  <a:lnTo>
                    <a:pt x="300" y="133"/>
                  </a:lnTo>
                  <a:lnTo>
                    <a:pt x="311" y="133"/>
                  </a:lnTo>
                  <a:lnTo>
                    <a:pt x="312" y="124"/>
                  </a:lnTo>
                  <a:lnTo>
                    <a:pt x="311" y="122"/>
                  </a:lnTo>
                  <a:lnTo>
                    <a:pt x="320" y="110"/>
                  </a:lnTo>
                  <a:lnTo>
                    <a:pt x="336" y="108"/>
                  </a:lnTo>
                  <a:lnTo>
                    <a:pt x="343" y="108"/>
                  </a:lnTo>
                  <a:lnTo>
                    <a:pt x="344" y="108"/>
                  </a:lnTo>
                  <a:lnTo>
                    <a:pt x="380" y="126"/>
                  </a:lnTo>
                  <a:lnTo>
                    <a:pt x="386" y="137"/>
                  </a:lnTo>
                  <a:lnTo>
                    <a:pt x="402" y="145"/>
                  </a:lnTo>
                  <a:lnTo>
                    <a:pt x="409" y="163"/>
                  </a:lnTo>
                  <a:lnTo>
                    <a:pt x="422" y="167"/>
                  </a:lnTo>
                  <a:lnTo>
                    <a:pt x="433" y="183"/>
                  </a:lnTo>
                  <a:lnTo>
                    <a:pt x="441" y="185"/>
                  </a:lnTo>
                  <a:lnTo>
                    <a:pt x="443" y="199"/>
                  </a:lnTo>
                  <a:lnTo>
                    <a:pt x="448" y="199"/>
                  </a:lnTo>
                  <a:lnTo>
                    <a:pt x="450" y="194"/>
                  </a:lnTo>
                  <a:lnTo>
                    <a:pt x="462" y="192"/>
                  </a:lnTo>
                  <a:lnTo>
                    <a:pt x="469" y="195"/>
                  </a:lnTo>
                  <a:lnTo>
                    <a:pt x="475" y="209"/>
                  </a:lnTo>
                  <a:lnTo>
                    <a:pt x="483" y="217"/>
                  </a:lnTo>
                  <a:lnTo>
                    <a:pt x="479" y="230"/>
                  </a:lnTo>
                  <a:lnTo>
                    <a:pt x="484" y="234"/>
                  </a:lnTo>
                  <a:lnTo>
                    <a:pt x="483" y="237"/>
                  </a:lnTo>
                  <a:lnTo>
                    <a:pt x="487" y="239"/>
                  </a:lnTo>
                  <a:lnTo>
                    <a:pt x="488" y="241"/>
                  </a:lnTo>
                  <a:lnTo>
                    <a:pt x="491" y="267"/>
                  </a:lnTo>
                  <a:lnTo>
                    <a:pt x="487" y="288"/>
                  </a:lnTo>
                  <a:lnTo>
                    <a:pt x="483" y="298"/>
                  </a:lnTo>
                  <a:lnTo>
                    <a:pt x="487" y="302"/>
                  </a:lnTo>
                  <a:lnTo>
                    <a:pt x="483" y="306"/>
                  </a:lnTo>
                  <a:lnTo>
                    <a:pt x="484" y="330"/>
                  </a:lnTo>
                  <a:lnTo>
                    <a:pt x="495" y="342"/>
                  </a:lnTo>
                  <a:lnTo>
                    <a:pt x="498" y="353"/>
                  </a:lnTo>
                  <a:lnTo>
                    <a:pt x="501" y="355"/>
                  </a:lnTo>
                  <a:lnTo>
                    <a:pt x="508" y="341"/>
                  </a:lnTo>
                  <a:lnTo>
                    <a:pt x="508" y="327"/>
                  </a:lnTo>
                  <a:lnTo>
                    <a:pt x="505" y="323"/>
                  </a:lnTo>
                  <a:lnTo>
                    <a:pt x="495" y="320"/>
                  </a:lnTo>
                  <a:lnTo>
                    <a:pt x="502" y="317"/>
                  </a:lnTo>
                  <a:lnTo>
                    <a:pt x="519" y="330"/>
                  </a:lnTo>
                  <a:lnTo>
                    <a:pt x="519" y="324"/>
                  </a:lnTo>
                  <a:lnTo>
                    <a:pt x="526" y="323"/>
                  </a:lnTo>
                  <a:lnTo>
                    <a:pt x="516" y="350"/>
                  </a:lnTo>
                  <a:lnTo>
                    <a:pt x="511" y="357"/>
                  </a:lnTo>
                  <a:lnTo>
                    <a:pt x="511" y="360"/>
                  </a:lnTo>
                  <a:lnTo>
                    <a:pt x="500" y="364"/>
                  </a:lnTo>
                  <a:lnTo>
                    <a:pt x="512" y="378"/>
                  </a:lnTo>
                  <a:lnTo>
                    <a:pt x="525" y="392"/>
                  </a:lnTo>
                  <a:lnTo>
                    <a:pt x="545" y="422"/>
                  </a:lnTo>
                  <a:lnTo>
                    <a:pt x="551" y="428"/>
                  </a:lnTo>
                  <a:lnTo>
                    <a:pt x="551" y="429"/>
                  </a:lnTo>
                  <a:lnTo>
                    <a:pt x="556" y="438"/>
                  </a:lnTo>
                  <a:lnTo>
                    <a:pt x="570" y="467"/>
                  </a:lnTo>
                  <a:lnTo>
                    <a:pt x="577" y="474"/>
                  </a:lnTo>
                  <a:lnTo>
                    <a:pt x="588" y="470"/>
                  </a:lnTo>
                  <a:lnTo>
                    <a:pt x="588" y="465"/>
                  </a:lnTo>
                  <a:lnTo>
                    <a:pt x="605" y="481"/>
                  </a:lnTo>
                  <a:lnTo>
                    <a:pt x="613" y="502"/>
                  </a:lnTo>
                  <a:lnTo>
                    <a:pt x="630" y="529"/>
                  </a:lnTo>
                  <a:lnTo>
                    <a:pt x="630" y="525"/>
                  </a:lnTo>
                  <a:lnTo>
                    <a:pt x="634" y="522"/>
                  </a:lnTo>
                  <a:lnTo>
                    <a:pt x="651" y="531"/>
                  </a:lnTo>
                  <a:lnTo>
                    <a:pt x="658" y="532"/>
                  </a:lnTo>
                  <a:lnTo>
                    <a:pt x="676" y="546"/>
                  </a:lnTo>
                  <a:lnTo>
                    <a:pt x="693" y="574"/>
                  </a:lnTo>
                  <a:lnTo>
                    <a:pt x="690" y="576"/>
                  </a:lnTo>
                  <a:lnTo>
                    <a:pt x="690" y="588"/>
                  </a:lnTo>
                  <a:lnTo>
                    <a:pt x="700" y="597"/>
                  </a:lnTo>
                  <a:lnTo>
                    <a:pt x="708" y="594"/>
                  </a:lnTo>
                  <a:lnTo>
                    <a:pt x="722" y="588"/>
                  </a:lnTo>
                  <a:lnTo>
                    <a:pt x="727" y="588"/>
                  </a:lnTo>
                  <a:lnTo>
                    <a:pt x="727" y="589"/>
                  </a:lnTo>
                  <a:lnTo>
                    <a:pt x="737" y="588"/>
                  </a:lnTo>
                  <a:lnTo>
                    <a:pt x="734" y="600"/>
                  </a:lnTo>
                  <a:lnTo>
                    <a:pt x="737" y="603"/>
                  </a:lnTo>
                  <a:lnTo>
                    <a:pt x="744" y="599"/>
                  </a:lnTo>
                  <a:lnTo>
                    <a:pt x="741" y="588"/>
                  </a:lnTo>
                  <a:lnTo>
                    <a:pt x="743" y="581"/>
                  </a:lnTo>
                  <a:lnTo>
                    <a:pt x="745" y="582"/>
                  </a:lnTo>
                  <a:lnTo>
                    <a:pt x="756" y="578"/>
                  </a:lnTo>
                  <a:lnTo>
                    <a:pt x="758" y="596"/>
                  </a:lnTo>
                  <a:lnTo>
                    <a:pt x="752" y="600"/>
                  </a:lnTo>
                  <a:lnTo>
                    <a:pt x="755" y="601"/>
                  </a:lnTo>
                  <a:lnTo>
                    <a:pt x="745" y="613"/>
                  </a:lnTo>
                  <a:lnTo>
                    <a:pt x="754" y="606"/>
                  </a:lnTo>
                  <a:lnTo>
                    <a:pt x="769" y="583"/>
                  </a:lnTo>
                  <a:lnTo>
                    <a:pt x="777" y="558"/>
                  </a:lnTo>
                  <a:lnTo>
                    <a:pt x="782" y="542"/>
                  </a:lnTo>
                  <a:lnTo>
                    <a:pt x="782" y="539"/>
                  </a:lnTo>
                  <a:lnTo>
                    <a:pt x="776" y="558"/>
                  </a:lnTo>
                  <a:lnTo>
                    <a:pt x="766" y="565"/>
                  </a:lnTo>
                  <a:lnTo>
                    <a:pt x="770" y="557"/>
                  </a:lnTo>
                  <a:lnTo>
                    <a:pt x="765" y="545"/>
                  </a:lnTo>
                  <a:lnTo>
                    <a:pt x="770" y="522"/>
                  </a:lnTo>
                  <a:lnTo>
                    <a:pt x="777" y="518"/>
                  </a:lnTo>
                  <a:lnTo>
                    <a:pt x="780" y="522"/>
                  </a:lnTo>
                  <a:lnTo>
                    <a:pt x="777" y="490"/>
                  </a:lnTo>
                  <a:lnTo>
                    <a:pt x="777" y="488"/>
                  </a:lnTo>
                  <a:lnTo>
                    <a:pt x="775" y="452"/>
                  </a:lnTo>
                  <a:lnTo>
                    <a:pt x="770" y="402"/>
                  </a:lnTo>
                  <a:lnTo>
                    <a:pt x="762" y="384"/>
                  </a:lnTo>
                  <a:lnTo>
                    <a:pt x="745" y="355"/>
                  </a:lnTo>
                  <a:lnTo>
                    <a:pt x="729" y="325"/>
                  </a:lnTo>
                  <a:lnTo>
                    <a:pt x="729" y="324"/>
                  </a:lnTo>
                  <a:lnTo>
                    <a:pt x="711" y="295"/>
                  </a:lnTo>
                  <a:lnTo>
                    <a:pt x="694" y="269"/>
                  </a:lnTo>
                  <a:lnTo>
                    <a:pt x="687" y="245"/>
                  </a:lnTo>
                  <a:lnTo>
                    <a:pt x="690" y="227"/>
                  </a:lnTo>
                  <a:lnTo>
                    <a:pt x="666" y="199"/>
                  </a:lnTo>
                  <a:lnTo>
                    <a:pt x="637" y="163"/>
                  </a:lnTo>
                  <a:lnTo>
                    <a:pt x="622" y="140"/>
                  </a:lnTo>
                  <a:lnTo>
                    <a:pt x="622" y="137"/>
                  </a:lnTo>
                  <a:lnTo>
                    <a:pt x="606" y="113"/>
                  </a:lnTo>
                  <a:lnTo>
                    <a:pt x="605" y="113"/>
                  </a:lnTo>
                  <a:lnTo>
                    <a:pt x="602" y="105"/>
                  </a:lnTo>
                  <a:lnTo>
                    <a:pt x="595" y="88"/>
                  </a:lnTo>
                  <a:lnTo>
                    <a:pt x="581" y="54"/>
                  </a:lnTo>
                  <a:lnTo>
                    <a:pt x="573" y="27"/>
                  </a:lnTo>
                  <a:lnTo>
                    <a:pt x="570" y="27"/>
                  </a:lnTo>
                  <a:lnTo>
                    <a:pt x="570" y="26"/>
                  </a:lnTo>
                  <a:lnTo>
                    <a:pt x="566" y="5"/>
                  </a:lnTo>
                  <a:lnTo>
                    <a:pt x="540" y="5"/>
                  </a:lnTo>
                  <a:lnTo>
                    <a:pt x="526" y="2"/>
                  </a:lnTo>
                  <a:lnTo>
                    <a:pt x="523" y="0"/>
                  </a:lnTo>
                  <a:lnTo>
                    <a:pt x="512" y="9"/>
                  </a:lnTo>
                  <a:lnTo>
                    <a:pt x="519" y="36"/>
                  </a:lnTo>
                  <a:lnTo>
                    <a:pt x="518" y="51"/>
                  </a:lnTo>
                  <a:lnTo>
                    <a:pt x="505" y="52"/>
                  </a:lnTo>
                  <a:lnTo>
                    <a:pt x="500" y="38"/>
                  </a:lnTo>
                  <a:lnTo>
                    <a:pt x="500" y="31"/>
                  </a:lnTo>
                  <a:lnTo>
                    <a:pt x="495" y="31"/>
                  </a:lnTo>
                  <a:lnTo>
                    <a:pt x="484" y="33"/>
                  </a:lnTo>
                  <a:lnTo>
                    <a:pt x="480" y="33"/>
                  </a:lnTo>
                  <a:lnTo>
                    <a:pt x="476" y="33"/>
                  </a:lnTo>
                  <a:lnTo>
                    <a:pt x="473" y="33"/>
                  </a:lnTo>
                  <a:lnTo>
                    <a:pt x="465" y="34"/>
                  </a:lnTo>
                  <a:lnTo>
                    <a:pt x="456" y="36"/>
                  </a:lnTo>
                  <a:lnTo>
                    <a:pt x="455" y="36"/>
                  </a:lnTo>
                  <a:lnTo>
                    <a:pt x="450" y="36"/>
                  </a:lnTo>
                  <a:lnTo>
                    <a:pt x="437" y="36"/>
                  </a:lnTo>
                  <a:lnTo>
                    <a:pt x="413" y="37"/>
                  </a:lnTo>
                  <a:lnTo>
                    <a:pt x="408" y="38"/>
                  </a:lnTo>
                  <a:lnTo>
                    <a:pt x="404" y="38"/>
                  </a:lnTo>
                  <a:lnTo>
                    <a:pt x="397" y="40"/>
                  </a:lnTo>
                  <a:lnTo>
                    <a:pt x="394" y="40"/>
                  </a:lnTo>
                  <a:lnTo>
                    <a:pt x="393" y="40"/>
                  </a:lnTo>
                  <a:lnTo>
                    <a:pt x="390" y="40"/>
                  </a:lnTo>
                  <a:lnTo>
                    <a:pt x="380" y="40"/>
                  </a:lnTo>
                  <a:lnTo>
                    <a:pt x="370" y="41"/>
                  </a:lnTo>
                  <a:lnTo>
                    <a:pt x="366" y="42"/>
                  </a:lnTo>
                  <a:lnTo>
                    <a:pt x="363" y="42"/>
                  </a:lnTo>
                  <a:lnTo>
                    <a:pt x="358" y="42"/>
                  </a:lnTo>
                  <a:lnTo>
                    <a:pt x="345" y="42"/>
                  </a:lnTo>
                  <a:lnTo>
                    <a:pt x="340" y="44"/>
                  </a:lnTo>
                  <a:lnTo>
                    <a:pt x="333" y="45"/>
                  </a:lnTo>
                  <a:lnTo>
                    <a:pt x="329" y="45"/>
                  </a:lnTo>
                  <a:lnTo>
                    <a:pt x="326" y="45"/>
                  </a:lnTo>
                  <a:lnTo>
                    <a:pt x="316" y="45"/>
                  </a:lnTo>
                  <a:lnTo>
                    <a:pt x="311" y="47"/>
                  </a:lnTo>
                  <a:lnTo>
                    <a:pt x="308" y="47"/>
                  </a:lnTo>
                  <a:lnTo>
                    <a:pt x="305" y="47"/>
                  </a:lnTo>
                  <a:lnTo>
                    <a:pt x="300" y="47"/>
                  </a:lnTo>
                  <a:lnTo>
                    <a:pt x="290" y="48"/>
                  </a:lnTo>
                  <a:lnTo>
                    <a:pt x="275" y="49"/>
                  </a:lnTo>
                  <a:lnTo>
                    <a:pt x="254" y="51"/>
                  </a:lnTo>
                  <a:lnTo>
                    <a:pt x="254" y="49"/>
                  </a:lnTo>
                  <a:lnTo>
                    <a:pt x="238" y="23"/>
                  </a:lnTo>
                  <a:lnTo>
                    <a:pt x="237" y="20"/>
                  </a:lnTo>
                  <a:lnTo>
                    <a:pt x="223" y="23"/>
                  </a:lnTo>
                  <a:lnTo>
                    <a:pt x="215" y="23"/>
                  </a:lnTo>
                  <a:lnTo>
                    <a:pt x="194" y="27"/>
                  </a:lnTo>
                  <a:lnTo>
                    <a:pt x="193" y="27"/>
                  </a:lnTo>
                  <a:lnTo>
                    <a:pt x="168" y="30"/>
                  </a:lnTo>
                  <a:lnTo>
                    <a:pt x="151" y="33"/>
                  </a:lnTo>
                  <a:lnTo>
                    <a:pt x="144" y="33"/>
                  </a:lnTo>
                  <a:lnTo>
                    <a:pt x="134" y="34"/>
                  </a:lnTo>
                  <a:lnTo>
                    <a:pt x="131" y="36"/>
                  </a:lnTo>
                  <a:lnTo>
                    <a:pt x="129" y="36"/>
                  </a:lnTo>
                  <a:lnTo>
                    <a:pt x="123" y="36"/>
                  </a:lnTo>
                  <a:lnTo>
                    <a:pt x="112" y="37"/>
                  </a:lnTo>
                  <a:lnTo>
                    <a:pt x="111" y="37"/>
                  </a:lnTo>
                  <a:lnTo>
                    <a:pt x="98" y="38"/>
                  </a:lnTo>
                  <a:lnTo>
                    <a:pt x="95" y="38"/>
                  </a:lnTo>
                  <a:lnTo>
                    <a:pt x="84" y="40"/>
                  </a:lnTo>
                  <a:lnTo>
                    <a:pt x="81" y="40"/>
                  </a:lnTo>
                  <a:lnTo>
                    <a:pt x="80" y="40"/>
                  </a:lnTo>
                  <a:lnTo>
                    <a:pt x="75" y="41"/>
                  </a:lnTo>
                  <a:lnTo>
                    <a:pt x="55" y="42"/>
                  </a:lnTo>
                  <a:lnTo>
                    <a:pt x="43" y="44"/>
                  </a:lnTo>
                  <a:lnTo>
                    <a:pt x="40" y="45"/>
                  </a:lnTo>
                  <a:lnTo>
                    <a:pt x="34" y="45"/>
                  </a:lnTo>
                  <a:lnTo>
                    <a:pt x="31" y="45"/>
                  </a:lnTo>
                  <a:lnTo>
                    <a:pt x="1" y="49"/>
                  </a:lnTo>
                  <a:lnTo>
                    <a:pt x="0" y="66"/>
                  </a:lnTo>
                  <a:lnTo>
                    <a:pt x="23" y="87"/>
                  </a:lnTo>
                  <a:lnTo>
                    <a:pt x="22" y="101"/>
                  </a:lnTo>
                  <a:lnTo>
                    <a:pt x="27" y="106"/>
                  </a:lnTo>
                  <a:lnTo>
                    <a:pt x="12" y="126"/>
                  </a:lnTo>
                  <a:lnTo>
                    <a:pt x="29" y="122"/>
                  </a:lnTo>
                  <a:lnTo>
                    <a:pt x="76" y="109"/>
                  </a:lnTo>
                  <a:lnTo>
                    <a:pt x="81" y="106"/>
                  </a:lnTo>
                  <a:lnTo>
                    <a:pt x="108" y="105"/>
                  </a:lnTo>
                  <a:lnTo>
                    <a:pt x="118" y="104"/>
                  </a:lnTo>
                  <a:lnTo>
                    <a:pt x="119" y="104"/>
                  </a:lnTo>
                  <a:lnTo>
                    <a:pt x="120" y="104"/>
                  </a:lnTo>
                  <a:lnTo>
                    <a:pt x="156" y="110"/>
                  </a:lnTo>
                </a:path>
              </a:pathLst>
            </a:custGeom>
            <a:solidFill>
              <a:schemeClr val="accent2"/>
            </a:solidFill>
            <a:ln w="6350">
              <a:solidFill>
                <a:schemeClr val="tx1"/>
              </a:solidFill>
              <a:round/>
              <a:headEnd/>
              <a:tailEnd/>
            </a:ln>
          </p:spPr>
          <p:txBody>
            <a:bodyPr/>
            <a:lstStyle/>
            <a:p>
              <a:endParaRPr lang="en-US"/>
            </a:p>
          </p:txBody>
        </p:sp>
        <p:sp>
          <p:nvSpPr>
            <p:cNvPr id="88126" name="Freeform 279"/>
            <p:cNvSpPr>
              <a:spLocks/>
            </p:cNvSpPr>
            <p:nvPr/>
          </p:nvSpPr>
          <p:spPr bwMode="auto">
            <a:xfrm>
              <a:off x="6372225" y="5492750"/>
              <a:ext cx="68263" cy="41275"/>
            </a:xfrm>
            <a:custGeom>
              <a:avLst/>
              <a:gdLst>
                <a:gd name="T0" fmla="*/ 0 w 49"/>
                <a:gd name="T1" fmla="*/ 2147483647 h 34"/>
                <a:gd name="T2" fmla="*/ 2147483647 w 49"/>
                <a:gd name="T3" fmla="*/ 2147483647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2147483647 w 49"/>
                <a:gd name="T13" fmla="*/ 0 h 34"/>
                <a:gd name="T14" fmla="*/ 2147483647 w 49"/>
                <a:gd name="T15" fmla="*/ 2147483647 h 34"/>
                <a:gd name="T16" fmla="*/ 2147483647 w 49"/>
                <a:gd name="T17" fmla="*/ 2147483647 h 34"/>
                <a:gd name="T18" fmla="*/ 2147483647 w 49"/>
                <a:gd name="T19" fmla="*/ 2147483647 h 34"/>
                <a:gd name="T20" fmla="*/ 2147483647 w 49"/>
                <a:gd name="T21" fmla="*/ 2147483647 h 34"/>
                <a:gd name="T22" fmla="*/ 2147483647 w 49"/>
                <a:gd name="T23" fmla="*/ 2147483647 h 34"/>
                <a:gd name="T24" fmla="*/ 0 w 49"/>
                <a:gd name="T25" fmla="*/ 214748364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4"/>
                <a:gd name="T41" fmla="*/ 49 w 49"/>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4">
                  <a:moveTo>
                    <a:pt x="0" y="33"/>
                  </a:moveTo>
                  <a:lnTo>
                    <a:pt x="26" y="20"/>
                  </a:lnTo>
                  <a:lnTo>
                    <a:pt x="27" y="14"/>
                  </a:lnTo>
                  <a:lnTo>
                    <a:pt x="38" y="17"/>
                  </a:lnTo>
                  <a:lnTo>
                    <a:pt x="48" y="12"/>
                  </a:lnTo>
                  <a:lnTo>
                    <a:pt x="38" y="4"/>
                  </a:lnTo>
                  <a:lnTo>
                    <a:pt x="26" y="0"/>
                  </a:lnTo>
                  <a:lnTo>
                    <a:pt x="26" y="7"/>
                  </a:lnTo>
                  <a:lnTo>
                    <a:pt x="24" y="11"/>
                  </a:lnTo>
                  <a:lnTo>
                    <a:pt x="17" y="8"/>
                  </a:lnTo>
                  <a:lnTo>
                    <a:pt x="4" y="18"/>
                  </a:lnTo>
                  <a:lnTo>
                    <a:pt x="5" y="28"/>
                  </a:lnTo>
                  <a:lnTo>
                    <a:pt x="0" y="33"/>
                  </a:lnTo>
                </a:path>
              </a:pathLst>
            </a:custGeom>
            <a:solidFill>
              <a:schemeClr val="accent2"/>
            </a:solidFill>
            <a:ln w="6350">
              <a:solidFill>
                <a:schemeClr val="tx1"/>
              </a:solidFill>
              <a:round/>
              <a:headEnd/>
              <a:tailEnd/>
            </a:ln>
          </p:spPr>
          <p:txBody>
            <a:bodyPr/>
            <a:lstStyle/>
            <a:p>
              <a:endParaRPr lang="en-US"/>
            </a:p>
          </p:txBody>
        </p:sp>
        <p:sp>
          <p:nvSpPr>
            <p:cNvPr id="88127" name="Freeform 280"/>
            <p:cNvSpPr>
              <a:spLocks/>
            </p:cNvSpPr>
            <p:nvPr/>
          </p:nvSpPr>
          <p:spPr bwMode="auto">
            <a:xfrm>
              <a:off x="6462713" y="5481638"/>
              <a:ext cx="31750" cy="28575"/>
            </a:xfrm>
            <a:custGeom>
              <a:avLst/>
              <a:gdLst>
                <a:gd name="T0" fmla="*/ 0 w 23"/>
                <a:gd name="T1" fmla="*/ 2147483647 h 23"/>
                <a:gd name="T2" fmla="*/ 2147483647 w 23"/>
                <a:gd name="T3" fmla="*/ 2147483647 h 23"/>
                <a:gd name="T4" fmla="*/ 2147483647 w 23"/>
                <a:gd name="T5" fmla="*/ 0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0"/>
                  </a:moveTo>
                  <a:lnTo>
                    <a:pt x="1" y="22"/>
                  </a:lnTo>
                  <a:lnTo>
                    <a:pt x="22" y="0"/>
                  </a:lnTo>
                  <a:lnTo>
                    <a:pt x="12" y="10"/>
                  </a:lnTo>
                  <a:lnTo>
                    <a:pt x="0" y="20"/>
                  </a:lnTo>
                </a:path>
              </a:pathLst>
            </a:custGeom>
            <a:solidFill>
              <a:schemeClr val="accent2"/>
            </a:solidFill>
            <a:ln w="6350">
              <a:solidFill>
                <a:schemeClr val="tx1"/>
              </a:solidFill>
              <a:round/>
              <a:headEnd/>
              <a:tailEnd/>
            </a:ln>
          </p:spPr>
          <p:txBody>
            <a:bodyPr/>
            <a:lstStyle/>
            <a:p>
              <a:endParaRPr lang="en-US"/>
            </a:p>
          </p:txBody>
        </p:sp>
        <p:sp>
          <p:nvSpPr>
            <p:cNvPr id="88128" name="Freeform 281"/>
            <p:cNvSpPr>
              <a:spLocks/>
            </p:cNvSpPr>
            <p:nvPr/>
          </p:nvSpPr>
          <p:spPr bwMode="auto">
            <a:xfrm>
              <a:off x="6496050" y="5472113"/>
              <a:ext cx="31750" cy="28575"/>
            </a:xfrm>
            <a:custGeom>
              <a:avLst/>
              <a:gdLst>
                <a:gd name="T0" fmla="*/ 0 w 23"/>
                <a:gd name="T1" fmla="*/ 2147483647 h 23"/>
                <a:gd name="T2" fmla="*/ 2147483647 w 23"/>
                <a:gd name="T3" fmla="*/ 0 h 23"/>
                <a:gd name="T4" fmla="*/ 2147483647 w 23"/>
                <a:gd name="T5" fmla="*/ 2147483647 h 23"/>
                <a:gd name="T6" fmla="*/ 0 w 23"/>
                <a:gd name="T7" fmla="*/ 2147483647 h 23"/>
                <a:gd name="T8" fmla="*/ 0 60000 65536"/>
                <a:gd name="T9" fmla="*/ 0 60000 65536"/>
                <a:gd name="T10" fmla="*/ 0 60000 65536"/>
                <a:gd name="T11" fmla="*/ 0 60000 65536"/>
                <a:gd name="T12" fmla="*/ 0 w 23"/>
                <a:gd name="T13" fmla="*/ 0 h 23"/>
                <a:gd name="T14" fmla="*/ 23 w 23"/>
                <a:gd name="T15" fmla="*/ 23 h 23"/>
              </a:gdLst>
              <a:ahLst/>
              <a:cxnLst>
                <a:cxn ang="T8">
                  <a:pos x="T0" y="T1"/>
                </a:cxn>
                <a:cxn ang="T9">
                  <a:pos x="T2" y="T3"/>
                </a:cxn>
                <a:cxn ang="T10">
                  <a:pos x="T4" y="T5"/>
                </a:cxn>
                <a:cxn ang="T11">
                  <a:pos x="T6" y="T7"/>
                </a:cxn>
              </a:cxnLst>
              <a:rect l="T12" t="T13" r="T14" b="T15"/>
              <a:pathLst>
                <a:path w="23" h="23">
                  <a:moveTo>
                    <a:pt x="0" y="22"/>
                  </a:moveTo>
                  <a:lnTo>
                    <a:pt x="22" y="0"/>
                  </a:lnTo>
                  <a:lnTo>
                    <a:pt x="22" y="16"/>
                  </a:lnTo>
                  <a:lnTo>
                    <a:pt x="0" y="22"/>
                  </a:lnTo>
                </a:path>
              </a:pathLst>
            </a:custGeom>
            <a:solidFill>
              <a:schemeClr val="accent2"/>
            </a:solidFill>
            <a:ln w="6350">
              <a:solidFill>
                <a:schemeClr val="tx1"/>
              </a:solidFill>
              <a:round/>
              <a:headEnd/>
              <a:tailEnd/>
            </a:ln>
          </p:spPr>
          <p:txBody>
            <a:bodyPr/>
            <a:lstStyle/>
            <a:p>
              <a:endParaRPr lang="en-US"/>
            </a:p>
          </p:txBody>
        </p:sp>
        <p:sp>
          <p:nvSpPr>
            <p:cNvPr id="88129" name="Freeform 282"/>
            <p:cNvSpPr>
              <a:spLocks/>
            </p:cNvSpPr>
            <p:nvPr/>
          </p:nvSpPr>
          <p:spPr bwMode="auto">
            <a:xfrm>
              <a:off x="6429375" y="5492750"/>
              <a:ext cx="33338" cy="30163"/>
            </a:xfrm>
            <a:custGeom>
              <a:avLst/>
              <a:gdLst>
                <a:gd name="T0" fmla="*/ 0 w 24"/>
                <a:gd name="T1" fmla="*/ 0 h 24"/>
                <a:gd name="T2" fmla="*/ 2147483647 w 24"/>
                <a:gd name="T3" fmla="*/ 2147483647 h 24"/>
                <a:gd name="T4" fmla="*/ 2147483647 w 24"/>
                <a:gd name="T5" fmla="*/ 0 h 24"/>
                <a:gd name="T6" fmla="*/ 0 w 24"/>
                <a:gd name="T7" fmla="*/ 0 h 24"/>
                <a:gd name="T8" fmla="*/ 0 60000 65536"/>
                <a:gd name="T9" fmla="*/ 0 60000 65536"/>
                <a:gd name="T10" fmla="*/ 0 60000 65536"/>
                <a:gd name="T11" fmla="*/ 0 60000 65536"/>
                <a:gd name="T12" fmla="*/ 0 w 24"/>
                <a:gd name="T13" fmla="*/ 0 h 24"/>
                <a:gd name="T14" fmla="*/ 24 w 24"/>
                <a:gd name="T15" fmla="*/ 24 h 24"/>
              </a:gdLst>
              <a:ahLst/>
              <a:cxnLst>
                <a:cxn ang="T8">
                  <a:pos x="T0" y="T1"/>
                </a:cxn>
                <a:cxn ang="T9">
                  <a:pos x="T2" y="T3"/>
                </a:cxn>
                <a:cxn ang="T10">
                  <a:pos x="T4" y="T5"/>
                </a:cxn>
                <a:cxn ang="T11">
                  <a:pos x="T6" y="T7"/>
                </a:cxn>
              </a:cxnLst>
              <a:rect l="T12" t="T13" r="T14" b="T15"/>
              <a:pathLst>
                <a:path w="24" h="24">
                  <a:moveTo>
                    <a:pt x="0" y="0"/>
                  </a:moveTo>
                  <a:lnTo>
                    <a:pt x="7" y="23"/>
                  </a:lnTo>
                  <a:lnTo>
                    <a:pt x="23" y="0"/>
                  </a:lnTo>
                  <a:lnTo>
                    <a:pt x="0" y="0"/>
                  </a:lnTo>
                </a:path>
              </a:pathLst>
            </a:custGeom>
            <a:solidFill>
              <a:schemeClr val="accent2"/>
            </a:solidFill>
            <a:ln w="6350">
              <a:solidFill>
                <a:schemeClr val="tx1"/>
              </a:solidFill>
              <a:round/>
              <a:headEnd/>
              <a:tailEnd/>
            </a:ln>
          </p:spPr>
          <p:txBody>
            <a:bodyPr/>
            <a:lstStyle/>
            <a:p>
              <a:endParaRPr lang="en-US"/>
            </a:p>
          </p:txBody>
        </p:sp>
        <p:sp>
          <p:nvSpPr>
            <p:cNvPr id="88130" name="Freeform 283"/>
            <p:cNvSpPr>
              <a:spLocks/>
            </p:cNvSpPr>
            <p:nvPr/>
          </p:nvSpPr>
          <p:spPr bwMode="auto">
            <a:xfrm>
              <a:off x="6508750" y="5464175"/>
              <a:ext cx="31750" cy="28575"/>
            </a:xfrm>
            <a:custGeom>
              <a:avLst/>
              <a:gdLst>
                <a:gd name="T0" fmla="*/ 0 w 24"/>
                <a:gd name="T1" fmla="*/ 2147483647 h 23"/>
                <a:gd name="T2" fmla="*/ 2147483647 w 24"/>
                <a:gd name="T3" fmla="*/ 0 h 23"/>
                <a:gd name="T4" fmla="*/ 2147483647 w 24"/>
                <a:gd name="T5" fmla="*/ 0 h 23"/>
                <a:gd name="T6" fmla="*/ 0 w 24"/>
                <a:gd name="T7" fmla="*/ 2147483647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22"/>
                  </a:moveTo>
                  <a:lnTo>
                    <a:pt x="23" y="0"/>
                  </a:lnTo>
                  <a:lnTo>
                    <a:pt x="0" y="22"/>
                  </a:lnTo>
                </a:path>
              </a:pathLst>
            </a:custGeom>
            <a:solidFill>
              <a:schemeClr val="accent2"/>
            </a:solidFill>
            <a:ln w="6350">
              <a:solidFill>
                <a:schemeClr val="tx1"/>
              </a:solidFill>
              <a:round/>
              <a:headEnd/>
              <a:tailEnd/>
            </a:ln>
          </p:spPr>
          <p:txBody>
            <a:bodyPr/>
            <a:lstStyle/>
            <a:p>
              <a:endParaRPr lang="en-US"/>
            </a:p>
          </p:txBody>
        </p:sp>
        <p:sp>
          <p:nvSpPr>
            <p:cNvPr id="88131" name="Freeform 284"/>
            <p:cNvSpPr>
              <a:spLocks/>
            </p:cNvSpPr>
            <p:nvPr/>
          </p:nvSpPr>
          <p:spPr bwMode="auto">
            <a:xfrm>
              <a:off x="5670550" y="4149725"/>
              <a:ext cx="646113" cy="612775"/>
            </a:xfrm>
            <a:custGeom>
              <a:avLst/>
              <a:gdLst>
                <a:gd name="T0" fmla="*/ 2147483647 w 469"/>
                <a:gd name="T1" fmla="*/ 2147483647 h 489"/>
                <a:gd name="T2" fmla="*/ 2147483647 w 469"/>
                <a:gd name="T3" fmla="*/ 2147483647 h 489"/>
                <a:gd name="T4" fmla="*/ 2147483647 w 469"/>
                <a:gd name="T5" fmla="*/ 2147483647 h 489"/>
                <a:gd name="T6" fmla="*/ 2147483647 w 469"/>
                <a:gd name="T7" fmla="*/ 2147483647 h 489"/>
                <a:gd name="T8" fmla="*/ 2147483647 w 469"/>
                <a:gd name="T9" fmla="*/ 2147483647 h 489"/>
                <a:gd name="T10" fmla="*/ 2147483647 w 469"/>
                <a:gd name="T11" fmla="*/ 2147483647 h 489"/>
                <a:gd name="T12" fmla="*/ 2147483647 w 469"/>
                <a:gd name="T13" fmla="*/ 2147483647 h 489"/>
                <a:gd name="T14" fmla="*/ 2147483647 w 469"/>
                <a:gd name="T15" fmla="*/ 2147483647 h 489"/>
                <a:gd name="T16" fmla="*/ 2147483647 w 469"/>
                <a:gd name="T17" fmla="*/ 2147483647 h 489"/>
                <a:gd name="T18" fmla="*/ 2147483647 w 469"/>
                <a:gd name="T19" fmla="*/ 2147483647 h 489"/>
                <a:gd name="T20" fmla="*/ 2147483647 w 469"/>
                <a:gd name="T21" fmla="*/ 2147483647 h 489"/>
                <a:gd name="T22" fmla="*/ 2147483647 w 469"/>
                <a:gd name="T23" fmla="*/ 2147483647 h 489"/>
                <a:gd name="T24" fmla="*/ 2147483647 w 469"/>
                <a:gd name="T25" fmla="*/ 2147483647 h 489"/>
                <a:gd name="T26" fmla="*/ 2147483647 w 469"/>
                <a:gd name="T27" fmla="*/ 2147483647 h 489"/>
                <a:gd name="T28" fmla="*/ 2147483647 w 469"/>
                <a:gd name="T29" fmla="*/ 2147483647 h 489"/>
                <a:gd name="T30" fmla="*/ 2147483647 w 469"/>
                <a:gd name="T31" fmla="*/ 2147483647 h 489"/>
                <a:gd name="T32" fmla="*/ 2147483647 w 469"/>
                <a:gd name="T33" fmla="*/ 2147483647 h 489"/>
                <a:gd name="T34" fmla="*/ 2147483647 w 469"/>
                <a:gd name="T35" fmla="*/ 2147483647 h 489"/>
                <a:gd name="T36" fmla="*/ 2147483647 w 469"/>
                <a:gd name="T37" fmla="*/ 2147483647 h 489"/>
                <a:gd name="T38" fmla="*/ 2147483647 w 469"/>
                <a:gd name="T39" fmla="*/ 2147483647 h 489"/>
                <a:gd name="T40" fmla="*/ 2147483647 w 469"/>
                <a:gd name="T41" fmla="*/ 2147483647 h 489"/>
                <a:gd name="T42" fmla="*/ 2147483647 w 469"/>
                <a:gd name="T43" fmla="*/ 2147483647 h 489"/>
                <a:gd name="T44" fmla="*/ 2147483647 w 469"/>
                <a:gd name="T45" fmla="*/ 2147483647 h 489"/>
                <a:gd name="T46" fmla="*/ 2147483647 w 469"/>
                <a:gd name="T47" fmla="*/ 2147483647 h 489"/>
                <a:gd name="T48" fmla="*/ 2147483647 w 469"/>
                <a:gd name="T49" fmla="*/ 2147483647 h 489"/>
                <a:gd name="T50" fmla="*/ 2147483647 w 469"/>
                <a:gd name="T51" fmla="*/ 2147483647 h 489"/>
                <a:gd name="T52" fmla="*/ 2147483647 w 469"/>
                <a:gd name="T53" fmla="*/ 2147483647 h 489"/>
                <a:gd name="T54" fmla="*/ 2147483647 w 469"/>
                <a:gd name="T55" fmla="*/ 2147483647 h 489"/>
                <a:gd name="T56" fmla="*/ 2147483647 w 469"/>
                <a:gd name="T57" fmla="*/ 2147483647 h 489"/>
                <a:gd name="T58" fmla="*/ 2147483647 w 469"/>
                <a:gd name="T59" fmla="*/ 2147483647 h 489"/>
                <a:gd name="T60" fmla="*/ 2147483647 w 469"/>
                <a:gd name="T61" fmla="*/ 2147483647 h 489"/>
                <a:gd name="T62" fmla="*/ 2147483647 w 469"/>
                <a:gd name="T63" fmla="*/ 2147483647 h 489"/>
                <a:gd name="T64" fmla="*/ 2147483647 w 469"/>
                <a:gd name="T65" fmla="*/ 2147483647 h 489"/>
                <a:gd name="T66" fmla="*/ 2147483647 w 469"/>
                <a:gd name="T67" fmla="*/ 2147483647 h 489"/>
                <a:gd name="T68" fmla="*/ 2147483647 w 469"/>
                <a:gd name="T69" fmla="*/ 2147483647 h 489"/>
                <a:gd name="T70" fmla="*/ 2147483647 w 469"/>
                <a:gd name="T71" fmla="*/ 2147483647 h 489"/>
                <a:gd name="T72" fmla="*/ 2147483647 w 469"/>
                <a:gd name="T73" fmla="*/ 2147483647 h 489"/>
                <a:gd name="T74" fmla="*/ 2147483647 w 469"/>
                <a:gd name="T75" fmla="*/ 2147483647 h 489"/>
                <a:gd name="T76" fmla="*/ 2147483647 w 469"/>
                <a:gd name="T77" fmla="*/ 2147483647 h 489"/>
                <a:gd name="T78" fmla="*/ 2147483647 w 469"/>
                <a:gd name="T79" fmla="*/ 2147483647 h 489"/>
                <a:gd name="T80" fmla="*/ 2147483647 w 469"/>
                <a:gd name="T81" fmla="*/ 2147483647 h 489"/>
                <a:gd name="T82" fmla="*/ 2147483647 w 469"/>
                <a:gd name="T83" fmla="*/ 2147483647 h 489"/>
                <a:gd name="T84" fmla="*/ 2147483647 w 469"/>
                <a:gd name="T85" fmla="*/ 2147483647 h 489"/>
                <a:gd name="T86" fmla="*/ 2147483647 w 469"/>
                <a:gd name="T87" fmla="*/ 2147483647 h 489"/>
                <a:gd name="T88" fmla="*/ 2147483647 w 469"/>
                <a:gd name="T89" fmla="*/ 2147483647 h 489"/>
                <a:gd name="T90" fmla="*/ 2147483647 w 469"/>
                <a:gd name="T91" fmla="*/ 2147483647 h 489"/>
                <a:gd name="T92" fmla="*/ 2147483647 w 469"/>
                <a:gd name="T93" fmla="*/ 2147483647 h 489"/>
                <a:gd name="T94" fmla="*/ 2147483647 w 469"/>
                <a:gd name="T95" fmla="*/ 2147483647 h 489"/>
                <a:gd name="T96" fmla="*/ 2147483647 w 469"/>
                <a:gd name="T97" fmla="*/ 2147483647 h 489"/>
                <a:gd name="T98" fmla="*/ 2147483647 w 469"/>
                <a:gd name="T99" fmla="*/ 2147483647 h 489"/>
                <a:gd name="T100" fmla="*/ 2147483647 w 469"/>
                <a:gd name="T101" fmla="*/ 2147483647 h 489"/>
                <a:gd name="T102" fmla="*/ 2147483647 w 469"/>
                <a:gd name="T103" fmla="*/ 2147483647 h 489"/>
                <a:gd name="T104" fmla="*/ 2147483647 w 469"/>
                <a:gd name="T105" fmla="*/ 2147483647 h 489"/>
                <a:gd name="T106" fmla="*/ 2147483647 w 469"/>
                <a:gd name="T107" fmla="*/ 2147483647 h 489"/>
                <a:gd name="T108" fmla="*/ 2147483647 w 469"/>
                <a:gd name="T109" fmla="*/ 2147483647 h 489"/>
                <a:gd name="T110" fmla="*/ 2147483647 w 469"/>
                <a:gd name="T111" fmla="*/ 2147483647 h 4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9"/>
                <a:gd name="T169" fmla="*/ 0 h 489"/>
                <a:gd name="T170" fmla="*/ 469 w 469"/>
                <a:gd name="T171" fmla="*/ 489 h 4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9" h="489">
                  <a:moveTo>
                    <a:pt x="69" y="22"/>
                  </a:moveTo>
                  <a:lnTo>
                    <a:pt x="72" y="22"/>
                  </a:lnTo>
                  <a:lnTo>
                    <a:pt x="74" y="22"/>
                  </a:lnTo>
                  <a:lnTo>
                    <a:pt x="77" y="20"/>
                  </a:lnTo>
                  <a:lnTo>
                    <a:pt x="85" y="20"/>
                  </a:lnTo>
                  <a:lnTo>
                    <a:pt x="98" y="19"/>
                  </a:lnTo>
                  <a:lnTo>
                    <a:pt x="108" y="18"/>
                  </a:lnTo>
                  <a:lnTo>
                    <a:pt x="112" y="16"/>
                  </a:lnTo>
                  <a:lnTo>
                    <a:pt x="117" y="16"/>
                  </a:lnTo>
                  <a:lnTo>
                    <a:pt x="128" y="13"/>
                  </a:lnTo>
                  <a:lnTo>
                    <a:pt x="138" y="13"/>
                  </a:lnTo>
                  <a:lnTo>
                    <a:pt x="144" y="12"/>
                  </a:lnTo>
                  <a:lnTo>
                    <a:pt x="145" y="12"/>
                  </a:lnTo>
                  <a:lnTo>
                    <a:pt x="171" y="9"/>
                  </a:lnTo>
                  <a:lnTo>
                    <a:pt x="171" y="8"/>
                  </a:lnTo>
                  <a:lnTo>
                    <a:pt x="178" y="6"/>
                  </a:lnTo>
                  <a:lnTo>
                    <a:pt x="182" y="6"/>
                  </a:lnTo>
                  <a:lnTo>
                    <a:pt x="184" y="6"/>
                  </a:lnTo>
                  <a:lnTo>
                    <a:pt x="198" y="4"/>
                  </a:lnTo>
                  <a:lnTo>
                    <a:pt x="210" y="1"/>
                  </a:lnTo>
                  <a:lnTo>
                    <a:pt x="217" y="0"/>
                  </a:lnTo>
                  <a:lnTo>
                    <a:pt x="216" y="8"/>
                  </a:lnTo>
                  <a:lnTo>
                    <a:pt x="206" y="18"/>
                  </a:lnTo>
                  <a:lnTo>
                    <a:pt x="200" y="34"/>
                  </a:lnTo>
                  <a:lnTo>
                    <a:pt x="202" y="37"/>
                  </a:lnTo>
                  <a:lnTo>
                    <a:pt x="210" y="42"/>
                  </a:lnTo>
                  <a:lnTo>
                    <a:pt x="221" y="48"/>
                  </a:lnTo>
                  <a:lnTo>
                    <a:pt x="224" y="51"/>
                  </a:lnTo>
                  <a:lnTo>
                    <a:pt x="229" y="54"/>
                  </a:lnTo>
                  <a:lnTo>
                    <a:pt x="231" y="55"/>
                  </a:lnTo>
                  <a:lnTo>
                    <a:pt x="234" y="56"/>
                  </a:lnTo>
                  <a:lnTo>
                    <a:pt x="235" y="55"/>
                  </a:lnTo>
                  <a:lnTo>
                    <a:pt x="246" y="55"/>
                  </a:lnTo>
                  <a:lnTo>
                    <a:pt x="250" y="65"/>
                  </a:lnTo>
                  <a:lnTo>
                    <a:pt x="257" y="73"/>
                  </a:lnTo>
                  <a:lnTo>
                    <a:pt x="260" y="74"/>
                  </a:lnTo>
                  <a:lnTo>
                    <a:pt x="260" y="77"/>
                  </a:lnTo>
                  <a:lnTo>
                    <a:pt x="261" y="81"/>
                  </a:lnTo>
                  <a:lnTo>
                    <a:pt x="268" y="90"/>
                  </a:lnTo>
                  <a:lnTo>
                    <a:pt x="274" y="95"/>
                  </a:lnTo>
                  <a:lnTo>
                    <a:pt x="276" y="101"/>
                  </a:lnTo>
                  <a:lnTo>
                    <a:pt x="278" y="101"/>
                  </a:lnTo>
                  <a:lnTo>
                    <a:pt x="281" y="106"/>
                  </a:lnTo>
                  <a:lnTo>
                    <a:pt x="299" y="116"/>
                  </a:lnTo>
                  <a:lnTo>
                    <a:pt x="311" y="123"/>
                  </a:lnTo>
                  <a:lnTo>
                    <a:pt x="315" y="130"/>
                  </a:lnTo>
                  <a:lnTo>
                    <a:pt x="319" y="137"/>
                  </a:lnTo>
                  <a:lnTo>
                    <a:pt x="325" y="140"/>
                  </a:lnTo>
                  <a:lnTo>
                    <a:pt x="326" y="140"/>
                  </a:lnTo>
                  <a:lnTo>
                    <a:pt x="333" y="142"/>
                  </a:lnTo>
                  <a:lnTo>
                    <a:pt x="333" y="144"/>
                  </a:lnTo>
                  <a:lnTo>
                    <a:pt x="335" y="144"/>
                  </a:lnTo>
                  <a:lnTo>
                    <a:pt x="346" y="160"/>
                  </a:lnTo>
                  <a:lnTo>
                    <a:pt x="353" y="166"/>
                  </a:lnTo>
                  <a:lnTo>
                    <a:pt x="355" y="173"/>
                  </a:lnTo>
                  <a:lnTo>
                    <a:pt x="365" y="177"/>
                  </a:lnTo>
                  <a:lnTo>
                    <a:pt x="366" y="181"/>
                  </a:lnTo>
                  <a:lnTo>
                    <a:pt x="369" y="184"/>
                  </a:lnTo>
                  <a:lnTo>
                    <a:pt x="379" y="187"/>
                  </a:lnTo>
                  <a:lnTo>
                    <a:pt x="386" y="191"/>
                  </a:lnTo>
                  <a:lnTo>
                    <a:pt x="391" y="194"/>
                  </a:lnTo>
                  <a:lnTo>
                    <a:pt x="391" y="202"/>
                  </a:lnTo>
                  <a:lnTo>
                    <a:pt x="404" y="220"/>
                  </a:lnTo>
                  <a:lnTo>
                    <a:pt x="405" y="234"/>
                  </a:lnTo>
                  <a:lnTo>
                    <a:pt x="408" y="237"/>
                  </a:lnTo>
                  <a:lnTo>
                    <a:pt x="409" y="237"/>
                  </a:lnTo>
                  <a:lnTo>
                    <a:pt x="418" y="238"/>
                  </a:lnTo>
                  <a:lnTo>
                    <a:pt x="436" y="263"/>
                  </a:lnTo>
                  <a:lnTo>
                    <a:pt x="436" y="270"/>
                  </a:lnTo>
                  <a:lnTo>
                    <a:pt x="436" y="273"/>
                  </a:lnTo>
                  <a:lnTo>
                    <a:pt x="441" y="284"/>
                  </a:lnTo>
                  <a:lnTo>
                    <a:pt x="451" y="284"/>
                  </a:lnTo>
                  <a:lnTo>
                    <a:pt x="462" y="288"/>
                  </a:lnTo>
                  <a:lnTo>
                    <a:pt x="465" y="288"/>
                  </a:lnTo>
                  <a:lnTo>
                    <a:pt x="468" y="293"/>
                  </a:lnTo>
                  <a:lnTo>
                    <a:pt x="455" y="310"/>
                  </a:lnTo>
                  <a:lnTo>
                    <a:pt x="450" y="310"/>
                  </a:lnTo>
                  <a:lnTo>
                    <a:pt x="452" y="314"/>
                  </a:lnTo>
                  <a:lnTo>
                    <a:pt x="447" y="327"/>
                  </a:lnTo>
                  <a:lnTo>
                    <a:pt x="444" y="327"/>
                  </a:lnTo>
                  <a:lnTo>
                    <a:pt x="443" y="327"/>
                  </a:lnTo>
                  <a:lnTo>
                    <a:pt x="441" y="328"/>
                  </a:lnTo>
                  <a:lnTo>
                    <a:pt x="445" y="329"/>
                  </a:lnTo>
                  <a:lnTo>
                    <a:pt x="448" y="338"/>
                  </a:lnTo>
                  <a:lnTo>
                    <a:pt x="445" y="345"/>
                  </a:lnTo>
                  <a:lnTo>
                    <a:pt x="443" y="343"/>
                  </a:lnTo>
                  <a:lnTo>
                    <a:pt x="438" y="347"/>
                  </a:lnTo>
                  <a:lnTo>
                    <a:pt x="438" y="350"/>
                  </a:lnTo>
                  <a:lnTo>
                    <a:pt x="445" y="349"/>
                  </a:lnTo>
                  <a:lnTo>
                    <a:pt x="440" y="366"/>
                  </a:lnTo>
                  <a:lnTo>
                    <a:pt x="438" y="367"/>
                  </a:lnTo>
                  <a:lnTo>
                    <a:pt x="441" y="375"/>
                  </a:lnTo>
                  <a:lnTo>
                    <a:pt x="443" y="378"/>
                  </a:lnTo>
                  <a:lnTo>
                    <a:pt x="434" y="392"/>
                  </a:lnTo>
                  <a:lnTo>
                    <a:pt x="429" y="396"/>
                  </a:lnTo>
                  <a:lnTo>
                    <a:pt x="432" y="395"/>
                  </a:lnTo>
                  <a:lnTo>
                    <a:pt x="432" y="407"/>
                  </a:lnTo>
                  <a:lnTo>
                    <a:pt x="429" y="408"/>
                  </a:lnTo>
                  <a:lnTo>
                    <a:pt x="434" y="411"/>
                  </a:lnTo>
                  <a:lnTo>
                    <a:pt x="436" y="440"/>
                  </a:lnTo>
                  <a:lnTo>
                    <a:pt x="409" y="440"/>
                  </a:lnTo>
                  <a:lnTo>
                    <a:pt x="396" y="438"/>
                  </a:lnTo>
                  <a:lnTo>
                    <a:pt x="393" y="435"/>
                  </a:lnTo>
                  <a:lnTo>
                    <a:pt x="382" y="445"/>
                  </a:lnTo>
                  <a:lnTo>
                    <a:pt x="389" y="471"/>
                  </a:lnTo>
                  <a:lnTo>
                    <a:pt x="387" y="486"/>
                  </a:lnTo>
                  <a:lnTo>
                    <a:pt x="375" y="488"/>
                  </a:lnTo>
                  <a:lnTo>
                    <a:pt x="369" y="474"/>
                  </a:lnTo>
                  <a:lnTo>
                    <a:pt x="369" y="467"/>
                  </a:lnTo>
                  <a:lnTo>
                    <a:pt x="365" y="467"/>
                  </a:lnTo>
                  <a:lnTo>
                    <a:pt x="354" y="468"/>
                  </a:lnTo>
                  <a:lnTo>
                    <a:pt x="350" y="468"/>
                  </a:lnTo>
                  <a:lnTo>
                    <a:pt x="346" y="468"/>
                  </a:lnTo>
                  <a:lnTo>
                    <a:pt x="343" y="468"/>
                  </a:lnTo>
                  <a:lnTo>
                    <a:pt x="335" y="469"/>
                  </a:lnTo>
                  <a:lnTo>
                    <a:pt x="326" y="471"/>
                  </a:lnTo>
                  <a:lnTo>
                    <a:pt x="325" y="471"/>
                  </a:lnTo>
                  <a:lnTo>
                    <a:pt x="319" y="471"/>
                  </a:lnTo>
                  <a:lnTo>
                    <a:pt x="307" y="471"/>
                  </a:lnTo>
                  <a:lnTo>
                    <a:pt x="283" y="472"/>
                  </a:lnTo>
                  <a:lnTo>
                    <a:pt x="278" y="474"/>
                  </a:lnTo>
                  <a:lnTo>
                    <a:pt x="274" y="474"/>
                  </a:lnTo>
                  <a:lnTo>
                    <a:pt x="267" y="475"/>
                  </a:lnTo>
                  <a:lnTo>
                    <a:pt x="264" y="475"/>
                  </a:lnTo>
                  <a:lnTo>
                    <a:pt x="263" y="475"/>
                  </a:lnTo>
                  <a:lnTo>
                    <a:pt x="260" y="475"/>
                  </a:lnTo>
                  <a:lnTo>
                    <a:pt x="250" y="475"/>
                  </a:lnTo>
                  <a:lnTo>
                    <a:pt x="240" y="476"/>
                  </a:lnTo>
                  <a:lnTo>
                    <a:pt x="236" y="478"/>
                  </a:lnTo>
                  <a:lnTo>
                    <a:pt x="234" y="478"/>
                  </a:lnTo>
                  <a:lnTo>
                    <a:pt x="228" y="478"/>
                  </a:lnTo>
                  <a:lnTo>
                    <a:pt x="216" y="478"/>
                  </a:lnTo>
                  <a:lnTo>
                    <a:pt x="210" y="479"/>
                  </a:lnTo>
                  <a:lnTo>
                    <a:pt x="203" y="481"/>
                  </a:lnTo>
                  <a:lnTo>
                    <a:pt x="199" y="481"/>
                  </a:lnTo>
                  <a:lnTo>
                    <a:pt x="196" y="481"/>
                  </a:lnTo>
                  <a:lnTo>
                    <a:pt x="186" y="481"/>
                  </a:lnTo>
                  <a:lnTo>
                    <a:pt x="181" y="482"/>
                  </a:lnTo>
                  <a:lnTo>
                    <a:pt x="178" y="482"/>
                  </a:lnTo>
                  <a:lnTo>
                    <a:pt x="175" y="482"/>
                  </a:lnTo>
                  <a:lnTo>
                    <a:pt x="170" y="482"/>
                  </a:lnTo>
                  <a:lnTo>
                    <a:pt x="160" y="483"/>
                  </a:lnTo>
                  <a:lnTo>
                    <a:pt x="145" y="485"/>
                  </a:lnTo>
                  <a:lnTo>
                    <a:pt x="124" y="486"/>
                  </a:lnTo>
                  <a:lnTo>
                    <a:pt x="124" y="485"/>
                  </a:lnTo>
                  <a:lnTo>
                    <a:pt x="109" y="458"/>
                  </a:lnTo>
                  <a:lnTo>
                    <a:pt x="108" y="456"/>
                  </a:lnTo>
                  <a:lnTo>
                    <a:pt x="108" y="454"/>
                  </a:lnTo>
                  <a:lnTo>
                    <a:pt x="105" y="449"/>
                  </a:lnTo>
                  <a:lnTo>
                    <a:pt x="102" y="443"/>
                  </a:lnTo>
                  <a:lnTo>
                    <a:pt x="95" y="431"/>
                  </a:lnTo>
                  <a:lnTo>
                    <a:pt x="95" y="424"/>
                  </a:lnTo>
                  <a:lnTo>
                    <a:pt x="95" y="417"/>
                  </a:lnTo>
                  <a:lnTo>
                    <a:pt x="96" y="403"/>
                  </a:lnTo>
                  <a:lnTo>
                    <a:pt x="96" y="402"/>
                  </a:lnTo>
                  <a:lnTo>
                    <a:pt x="94" y="389"/>
                  </a:lnTo>
                  <a:lnTo>
                    <a:pt x="87" y="384"/>
                  </a:lnTo>
                  <a:lnTo>
                    <a:pt x="85" y="375"/>
                  </a:lnTo>
                  <a:lnTo>
                    <a:pt x="85" y="374"/>
                  </a:lnTo>
                  <a:lnTo>
                    <a:pt x="84" y="374"/>
                  </a:lnTo>
                  <a:lnTo>
                    <a:pt x="84" y="364"/>
                  </a:lnTo>
                  <a:lnTo>
                    <a:pt x="84" y="361"/>
                  </a:lnTo>
                  <a:lnTo>
                    <a:pt x="88" y="350"/>
                  </a:lnTo>
                  <a:lnTo>
                    <a:pt x="88" y="349"/>
                  </a:lnTo>
                  <a:lnTo>
                    <a:pt x="88" y="342"/>
                  </a:lnTo>
                  <a:lnTo>
                    <a:pt x="87" y="335"/>
                  </a:lnTo>
                  <a:lnTo>
                    <a:pt x="92" y="328"/>
                  </a:lnTo>
                  <a:lnTo>
                    <a:pt x="98" y="323"/>
                  </a:lnTo>
                  <a:lnTo>
                    <a:pt x="99" y="320"/>
                  </a:lnTo>
                  <a:lnTo>
                    <a:pt x="90" y="313"/>
                  </a:lnTo>
                  <a:lnTo>
                    <a:pt x="91" y="307"/>
                  </a:lnTo>
                  <a:lnTo>
                    <a:pt x="88" y="293"/>
                  </a:lnTo>
                  <a:lnTo>
                    <a:pt x="87" y="293"/>
                  </a:lnTo>
                  <a:lnTo>
                    <a:pt x="78" y="284"/>
                  </a:lnTo>
                  <a:lnTo>
                    <a:pt x="76" y="281"/>
                  </a:lnTo>
                  <a:lnTo>
                    <a:pt x="73" y="270"/>
                  </a:lnTo>
                  <a:lnTo>
                    <a:pt x="72" y="270"/>
                  </a:lnTo>
                  <a:lnTo>
                    <a:pt x="72" y="268"/>
                  </a:lnTo>
                  <a:lnTo>
                    <a:pt x="72" y="266"/>
                  </a:lnTo>
                  <a:lnTo>
                    <a:pt x="66" y="256"/>
                  </a:lnTo>
                  <a:lnTo>
                    <a:pt x="63" y="246"/>
                  </a:lnTo>
                  <a:lnTo>
                    <a:pt x="62" y="244"/>
                  </a:lnTo>
                  <a:lnTo>
                    <a:pt x="58" y="231"/>
                  </a:lnTo>
                  <a:lnTo>
                    <a:pt x="58" y="230"/>
                  </a:lnTo>
                  <a:lnTo>
                    <a:pt x="58" y="228"/>
                  </a:lnTo>
                  <a:lnTo>
                    <a:pt x="55" y="220"/>
                  </a:lnTo>
                  <a:lnTo>
                    <a:pt x="51" y="203"/>
                  </a:lnTo>
                  <a:lnTo>
                    <a:pt x="48" y="196"/>
                  </a:lnTo>
                  <a:lnTo>
                    <a:pt x="47" y="191"/>
                  </a:lnTo>
                  <a:lnTo>
                    <a:pt x="45" y="189"/>
                  </a:lnTo>
                  <a:lnTo>
                    <a:pt x="42" y="176"/>
                  </a:lnTo>
                  <a:lnTo>
                    <a:pt x="41" y="173"/>
                  </a:lnTo>
                  <a:lnTo>
                    <a:pt x="36" y="153"/>
                  </a:lnTo>
                  <a:lnTo>
                    <a:pt x="36" y="151"/>
                  </a:lnTo>
                  <a:lnTo>
                    <a:pt x="34" y="146"/>
                  </a:lnTo>
                  <a:lnTo>
                    <a:pt x="31" y="140"/>
                  </a:lnTo>
                  <a:lnTo>
                    <a:pt x="31" y="137"/>
                  </a:lnTo>
                  <a:lnTo>
                    <a:pt x="30" y="133"/>
                  </a:lnTo>
                  <a:lnTo>
                    <a:pt x="29" y="127"/>
                  </a:lnTo>
                  <a:lnTo>
                    <a:pt x="26" y="119"/>
                  </a:lnTo>
                  <a:lnTo>
                    <a:pt x="24" y="112"/>
                  </a:lnTo>
                  <a:lnTo>
                    <a:pt x="22" y="106"/>
                  </a:lnTo>
                  <a:lnTo>
                    <a:pt x="19" y="94"/>
                  </a:lnTo>
                  <a:lnTo>
                    <a:pt x="16" y="87"/>
                  </a:lnTo>
                  <a:lnTo>
                    <a:pt x="15" y="80"/>
                  </a:lnTo>
                  <a:lnTo>
                    <a:pt x="12" y="73"/>
                  </a:lnTo>
                  <a:lnTo>
                    <a:pt x="11" y="70"/>
                  </a:lnTo>
                  <a:lnTo>
                    <a:pt x="8" y="56"/>
                  </a:lnTo>
                  <a:lnTo>
                    <a:pt x="5" y="48"/>
                  </a:lnTo>
                  <a:lnTo>
                    <a:pt x="4" y="44"/>
                  </a:lnTo>
                  <a:lnTo>
                    <a:pt x="2" y="42"/>
                  </a:lnTo>
                  <a:lnTo>
                    <a:pt x="0" y="31"/>
                  </a:lnTo>
                  <a:lnTo>
                    <a:pt x="9" y="30"/>
                  </a:lnTo>
                  <a:lnTo>
                    <a:pt x="12" y="30"/>
                  </a:lnTo>
                  <a:lnTo>
                    <a:pt x="20" y="29"/>
                  </a:lnTo>
                  <a:lnTo>
                    <a:pt x="22" y="29"/>
                  </a:lnTo>
                  <a:lnTo>
                    <a:pt x="26" y="27"/>
                  </a:lnTo>
                  <a:lnTo>
                    <a:pt x="29" y="27"/>
                  </a:lnTo>
                  <a:lnTo>
                    <a:pt x="31" y="27"/>
                  </a:lnTo>
                  <a:lnTo>
                    <a:pt x="55" y="24"/>
                  </a:lnTo>
                  <a:lnTo>
                    <a:pt x="59" y="23"/>
                  </a:lnTo>
                  <a:lnTo>
                    <a:pt x="66" y="23"/>
                  </a:lnTo>
                  <a:lnTo>
                    <a:pt x="69" y="22"/>
                  </a:lnTo>
                </a:path>
              </a:pathLst>
            </a:custGeom>
            <a:noFill/>
            <a:ln w="6350">
              <a:solidFill>
                <a:schemeClr val="tx1"/>
              </a:solidFill>
              <a:round/>
              <a:headEnd/>
              <a:tailEnd/>
            </a:ln>
          </p:spPr>
          <p:txBody>
            <a:bodyPr/>
            <a:lstStyle/>
            <a:p>
              <a:endParaRPr lang="en-US"/>
            </a:p>
          </p:txBody>
        </p:sp>
        <p:sp>
          <p:nvSpPr>
            <p:cNvPr id="88132" name="Freeform 285"/>
            <p:cNvSpPr>
              <a:spLocks/>
            </p:cNvSpPr>
            <p:nvPr/>
          </p:nvSpPr>
          <p:spPr bwMode="auto">
            <a:xfrm>
              <a:off x="5194300" y="3616325"/>
              <a:ext cx="852488" cy="411163"/>
            </a:xfrm>
            <a:custGeom>
              <a:avLst/>
              <a:gdLst>
                <a:gd name="T0" fmla="*/ 2147483647 w 618"/>
                <a:gd name="T1" fmla="*/ 2147483647 h 328"/>
                <a:gd name="T2" fmla="*/ 2147483647 w 618"/>
                <a:gd name="T3" fmla="*/ 2147483647 h 328"/>
                <a:gd name="T4" fmla="*/ 2147483647 w 618"/>
                <a:gd name="T5" fmla="*/ 2147483647 h 328"/>
                <a:gd name="T6" fmla="*/ 2147483647 w 618"/>
                <a:gd name="T7" fmla="*/ 2147483647 h 328"/>
                <a:gd name="T8" fmla="*/ 2147483647 w 618"/>
                <a:gd name="T9" fmla="*/ 2147483647 h 328"/>
                <a:gd name="T10" fmla="*/ 2147483647 w 618"/>
                <a:gd name="T11" fmla="*/ 2147483647 h 328"/>
                <a:gd name="T12" fmla="*/ 2147483647 w 618"/>
                <a:gd name="T13" fmla="*/ 2147483647 h 328"/>
                <a:gd name="T14" fmla="*/ 2147483647 w 618"/>
                <a:gd name="T15" fmla="*/ 2147483647 h 328"/>
                <a:gd name="T16" fmla="*/ 2147483647 w 618"/>
                <a:gd name="T17" fmla="*/ 2147483647 h 328"/>
                <a:gd name="T18" fmla="*/ 2147483647 w 618"/>
                <a:gd name="T19" fmla="*/ 2147483647 h 328"/>
                <a:gd name="T20" fmla="*/ 2147483647 w 618"/>
                <a:gd name="T21" fmla="*/ 2147483647 h 328"/>
                <a:gd name="T22" fmla="*/ 2147483647 w 618"/>
                <a:gd name="T23" fmla="*/ 2147483647 h 328"/>
                <a:gd name="T24" fmla="*/ 2147483647 w 618"/>
                <a:gd name="T25" fmla="*/ 2147483647 h 328"/>
                <a:gd name="T26" fmla="*/ 2147483647 w 618"/>
                <a:gd name="T27" fmla="*/ 2147483647 h 328"/>
                <a:gd name="T28" fmla="*/ 2147483647 w 618"/>
                <a:gd name="T29" fmla="*/ 2147483647 h 328"/>
                <a:gd name="T30" fmla="*/ 0 w 618"/>
                <a:gd name="T31" fmla="*/ 2147483647 h 328"/>
                <a:gd name="T32" fmla="*/ 2147483647 w 618"/>
                <a:gd name="T33" fmla="*/ 2147483647 h 328"/>
                <a:gd name="T34" fmla="*/ 2147483647 w 618"/>
                <a:gd name="T35" fmla="*/ 2147483647 h 328"/>
                <a:gd name="T36" fmla="*/ 2147483647 w 618"/>
                <a:gd name="T37" fmla="*/ 2147483647 h 328"/>
                <a:gd name="T38" fmla="*/ 2147483647 w 618"/>
                <a:gd name="T39" fmla="*/ 2147483647 h 328"/>
                <a:gd name="T40" fmla="*/ 2147483647 w 618"/>
                <a:gd name="T41" fmla="*/ 2147483647 h 328"/>
                <a:gd name="T42" fmla="*/ 2147483647 w 618"/>
                <a:gd name="T43" fmla="*/ 2147483647 h 328"/>
                <a:gd name="T44" fmla="*/ 2147483647 w 618"/>
                <a:gd name="T45" fmla="*/ 2147483647 h 328"/>
                <a:gd name="T46" fmla="*/ 2147483647 w 618"/>
                <a:gd name="T47" fmla="*/ 2147483647 h 328"/>
                <a:gd name="T48" fmla="*/ 2147483647 w 618"/>
                <a:gd name="T49" fmla="*/ 2147483647 h 328"/>
                <a:gd name="T50" fmla="*/ 2147483647 w 618"/>
                <a:gd name="T51" fmla="*/ 2147483647 h 328"/>
                <a:gd name="T52" fmla="*/ 2147483647 w 618"/>
                <a:gd name="T53" fmla="*/ 2147483647 h 328"/>
                <a:gd name="T54" fmla="*/ 2147483647 w 618"/>
                <a:gd name="T55" fmla="*/ 2147483647 h 328"/>
                <a:gd name="T56" fmla="*/ 2147483647 w 618"/>
                <a:gd name="T57" fmla="*/ 2147483647 h 328"/>
                <a:gd name="T58" fmla="*/ 2147483647 w 618"/>
                <a:gd name="T59" fmla="*/ 2147483647 h 328"/>
                <a:gd name="T60" fmla="*/ 2147483647 w 618"/>
                <a:gd name="T61" fmla="*/ 2147483647 h 328"/>
                <a:gd name="T62" fmla="*/ 2147483647 w 618"/>
                <a:gd name="T63" fmla="*/ 2147483647 h 328"/>
                <a:gd name="T64" fmla="*/ 2147483647 w 618"/>
                <a:gd name="T65" fmla="*/ 2147483647 h 328"/>
                <a:gd name="T66" fmla="*/ 2147483647 w 618"/>
                <a:gd name="T67" fmla="*/ 2147483647 h 328"/>
                <a:gd name="T68" fmla="*/ 2147483647 w 618"/>
                <a:gd name="T69" fmla="*/ 2147483647 h 328"/>
                <a:gd name="T70" fmla="*/ 2147483647 w 618"/>
                <a:gd name="T71" fmla="*/ 2147483647 h 328"/>
                <a:gd name="T72" fmla="*/ 2147483647 w 618"/>
                <a:gd name="T73" fmla="*/ 2147483647 h 328"/>
                <a:gd name="T74" fmla="*/ 2147483647 w 618"/>
                <a:gd name="T75" fmla="*/ 2147483647 h 328"/>
                <a:gd name="T76" fmla="*/ 2147483647 w 618"/>
                <a:gd name="T77" fmla="*/ 2147483647 h 328"/>
                <a:gd name="T78" fmla="*/ 2147483647 w 618"/>
                <a:gd name="T79" fmla="*/ 2147483647 h 328"/>
                <a:gd name="T80" fmla="*/ 2147483647 w 618"/>
                <a:gd name="T81" fmla="*/ 2147483647 h 328"/>
                <a:gd name="T82" fmla="*/ 2147483647 w 618"/>
                <a:gd name="T83" fmla="*/ 2147483647 h 328"/>
                <a:gd name="T84" fmla="*/ 2147483647 w 618"/>
                <a:gd name="T85" fmla="*/ 0 h 328"/>
                <a:gd name="T86" fmla="*/ 2147483647 w 618"/>
                <a:gd name="T87" fmla="*/ 2147483647 h 328"/>
                <a:gd name="T88" fmla="*/ 2147483647 w 618"/>
                <a:gd name="T89" fmla="*/ 2147483647 h 328"/>
                <a:gd name="T90" fmla="*/ 2147483647 w 618"/>
                <a:gd name="T91" fmla="*/ 2147483647 h 328"/>
                <a:gd name="T92" fmla="*/ 2147483647 w 618"/>
                <a:gd name="T93" fmla="*/ 2147483647 h 328"/>
                <a:gd name="T94" fmla="*/ 2147483647 w 618"/>
                <a:gd name="T95" fmla="*/ 2147483647 h 328"/>
                <a:gd name="T96" fmla="*/ 2147483647 w 618"/>
                <a:gd name="T97" fmla="*/ 2147483647 h 328"/>
                <a:gd name="T98" fmla="*/ 2147483647 w 618"/>
                <a:gd name="T99" fmla="*/ 2147483647 h 328"/>
                <a:gd name="T100" fmla="*/ 2147483647 w 618"/>
                <a:gd name="T101" fmla="*/ 2147483647 h 328"/>
                <a:gd name="T102" fmla="*/ 2147483647 w 618"/>
                <a:gd name="T103" fmla="*/ 2147483647 h 328"/>
                <a:gd name="T104" fmla="*/ 2147483647 w 618"/>
                <a:gd name="T105" fmla="*/ 2147483647 h 328"/>
                <a:gd name="T106" fmla="*/ 2147483647 w 618"/>
                <a:gd name="T107" fmla="*/ 2147483647 h 328"/>
                <a:gd name="T108" fmla="*/ 2147483647 w 618"/>
                <a:gd name="T109" fmla="*/ 2147483647 h 328"/>
                <a:gd name="T110" fmla="*/ 2147483647 w 618"/>
                <a:gd name="T111" fmla="*/ 2147483647 h 328"/>
                <a:gd name="T112" fmla="*/ 2147483647 w 618"/>
                <a:gd name="T113" fmla="*/ 2147483647 h 328"/>
                <a:gd name="T114" fmla="*/ 2147483647 w 618"/>
                <a:gd name="T115" fmla="*/ 2147483647 h 328"/>
                <a:gd name="T116" fmla="*/ 2147483647 w 618"/>
                <a:gd name="T117" fmla="*/ 2147483647 h 328"/>
                <a:gd name="T118" fmla="*/ 2147483647 w 618"/>
                <a:gd name="T119" fmla="*/ 2147483647 h 328"/>
                <a:gd name="T120" fmla="*/ 2147483647 w 618"/>
                <a:gd name="T121" fmla="*/ 2147483647 h 3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8"/>
                <a:gd name="T184" fmla="*/ 0 h 328"/>
                <a:gd name="T185" fmla="*/ 618 w 618"/>
                <a:gd name="T186" fmla="*/ 328 h 3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8" h="328">
                  <a:moveTo>
                    <a:pt x="440" y="269"/>
                  </a:moveTo>
                  <a:lnTo>
                    <a:pt x="440" y="269"/>
                  </a:lnTo>
                  <a:lnTo>
                    <a:pt x="439" y="269"/>
                  </a:lnTo>
                  <a:lnTo>
                    <a:pt x="422" y="270"/>
                  </a:lnTo>
                  <a:lnTo>
                    <a:pt x="414" y="273"/>
                  </a:lnTo>
                  <a:lnTo>
                    <a:pt x="393" y="274"/>
                  </a:lnTo>
                  <a:lnTo>
                    <a:pt x="386" y="274"/>
                  </a:lnTo>
                  <a:lnTo>
                    <a:pt x="379" y="275"/>
                  </a:lnTo>
                  <a:lnTo>
                    <a:pt x="377" y="275"/>
                  </a:lnTo>
                  <a:lnTo>
                    <a:pt x="375" y="275"/>
                  </a:lnTo>
                  <a:lnTo>
                    <a:pt x="364" y="275"/>
                  </a:lnTo>
                  <a:lnTo>
                    <a:pt x="352" y="277"/>
                  </a:lnTo>
                  <a:lnTo>
                    <a:pt x="350" y="277"/>
                  </a:lnTo>
                  <a:lnTo>
                    <a:pt x="346" y="277"/>
                  </a:lnTo>
                  <a:lnTo>
                    <a:pt x="338" y="280"/>
                  </a:lnTo>
                  <a:lnTo>
                    <a:pt x="332" y="280"/>
                  </a:lnTo>
                  <a:lnTo>
                    <a:pt x="321" y="281"/>
                  </a:lnTo>
                  <a:lnTo>
                    <a:pt x="307" y="282"/>
                  </a:lnTo>
                  <a:lnTo>
                    <a:pt x="305" y="282"/>
                  </a:lnTo>
                  <a:lnTo>
                    <a:pt x="298" y="284"/>
                  </a:lnTo>
                  <a:lnTo>
                    <a:pt x="292" y="284"/>
                  </a:lnTo>
                  <a:lnTo>
                    <a:pt x="289" y="284"/>
                  </a:lnTo>
                  <a:lnTo>
                    <a:pt x="278" y="285"/>
                  </a:lnTo>
                  <a:lnTo>
                    <a:pt x="271" y="285"/>
                  </a:lnTo>
                  <a:lnTo>
                    <a:pt x="264" y="285"/>
                  </a:lnTo>
                  <a:lnTo>
                    <a:pt x="262" y="285"/>
                  </a:lnTo>
                  <a:lnTo>
                    <a:pt x="255" y="285"/>
                  </a:lnTo>
                  <a:lnTo>
                    <a:pt x="246" y="286"/>
                  </a:lnTo>
                  <a:lnTo>
                    <a:pt x="244" y="288"/>
                  </a:lnTo>
                  <a:lnTo>
                    <a:pt x="241" y="289"/>
                  </a:lnTo>
                  <a:lnTo>
                    <a:pt x="239" y="286"/>
                  </a:lnTo>
                  <a:lnTo>
                    <a:pt x="230" y="289"/>
                  </a:lnTo>
                  <a:lnTo>
                    <a:pt x="224" y="289"/>
                  </a:lnTo>
                  <a:lnTo>
                    <a:pt x="219" y="289"/>
                  </a:lnTo>
                  <a:lnTo>
                    <a:pt x="214" y="291"/>
                  </a:lnTo>
                  <a:lnTo>
                    <a:pt x="199" y="292"/>
                  </a:lnTo>
                  <a:lnTo>
                    <a:pt x="195" y="293"/>
                  </a:lnTo>
                  <a:lnTo>
                    <a:pt x="194" y="293"/>
                  </a:lnTo>
                  <a:lnTo>
                    <a:pt x="184" y="293"/>
                  </a:lnTo>
                  <a:lnTo>
                    <a:pt x="176" y="295"/>
                  </a:lnTo>
                  <a:lnTo>
                    <a:pt x="164" y="296"/>
                  </a:lnTo>
                  <a:lnTo>
                    <a:pt x="158" y="298"/>
                  </a:lnTo>
                  <a:lnTo>
                    <a:pt x="149" y="299"/>
                  </a:lnTo>
                  <a:lnTo>
                    <a:pt x="145" y="299"/>
                  </a:lnTo>
                  <a:lnTo>
                    <a:pt x="131" y="300"/>
                  </a:lnTo>
                  <a:lnTo>
                    <a:pt x="131" y="298"/>
                  </a:lnTo>
                  <a:lnTo>
                    <a:pt x="112" y="298"/>
                  </a:lnTo>
                  <a:lnTo>
                    <a:pt x="113" y="300"/>
                  </a:lnTo>
                  <a:lnTo>
                    <a:pt x="115" y="303"/>
                  </a:lnTo>
                  <a:lnTo>
                    <a:pt x="116" y="317"/>
                  </a:lnTo>
                  <a:lnTo>
                    <a:pt x="97" y="318"/>
                  </a:lnTo>
                  <a:lnTo>
                    <a:pt x="88" y="320"/>
                  </a:lnTo>
                  <a:lnTo>
                    <a:pt x="79" y="320"/>
                  </a:lnTo>
                  <a:lnTo>
                    <a:pt x="76" y="320"/>
                  </a:lnTo>
                  <a:lnTo>
                    <a:pt x="73" y="320"/>
                  </a:lnTo>
                  <a:lnTo>
                    <a:pt x="55" y="322"/>
                  </a:lnTo>
                  <a:lnTo>
                    <a:pt x="51" y="322"/>
                  </a:lnTo>
                  <a:lnTo>
                    <a:pt x="49" y="322"/>
                  </a:lnTo>
                  <a:lnTo>
                    <a:pt x="37" y="324"/>
                  </a:lnTo>
                  <a:lnTo>
                    <a:pt x="9" y="325"/>
                  </a:lnTo>
                  <a:lnTo>
                    <a:pt x="5" y="327"/>
                  </a:lnTo>
                  <a:lnTo>
                    <a:pt x="0" y="327"/>
                  </a:lnTo>
                  <a:lnTo>
                    <a:pt x="2" y="314"/>
                  </a:lnTo>
                  <a:lnTo>
                    <a:pt x="2" y="313"/>
                  </a:lnTo>
                  <a:lnTo>
                    <a:pt x="5" y="313"/>
                  </a:lnTo>
                  <a:lnTo>
                    <a:pt x="13" y="320"/>
                  </a:lnTo>
                  <a:lnTo>
                    <a:pt x="19" y="309"/>
                  </a:lnTo>
                  <a:lnTo>
                    <a:pt x="16" y="299"/>
                  </a:lnTo>
                  <a:lnTo>
                    <a:pt x="22" y="298"/>
                  </a:lnTo>
                  <a:lnTo>
                    <a:pt x="22" y="293"/>
                  </a:lnTo>
                  <a:lnTo>
                    <a:pt x="20" y="285"/>
                  </a:lnTo>
                  <a:lnTo>
                    <a:pt x="22" y="282"/>
                  </a:lnTo>
                  <a:lnTo>
                    <a:pt x="22" y="277"/>
                  </a:lnTo>
                  <a:lnTo>
                    <a:pt x="22" y="275"/>
                  </a:lnTo>
                  <a:lnTo>
                    <a:pt x="19" y="273"/>
                  </a:lnTo>
                  <a:lnTo>
                    <a:pt x="16" y="271"/>
                  </a:lnTo>
                  <a:lnTo>
                    <a:pt x="13" y="266"/>
                  </a:lnTo>
                  <a:lnTo>
                    <a:pt x="15" y="264"/>
                  </a:lnTo>
                  <a:lnTo>
                    <a:pt x="18" y="260"/>
                  </a:lnTo>
                  <a:lnTo>
                    <a:pt x="29" y="245"/>
                  </a:lnTo>
                  <a:lnTo>
                    <a:pt x="33" y="245"/>
                  </a:lnTo>
                  <a:lnTo>
                    <a:pt x="34" y="245"/>
                  </a:lnTo>
                  <a:lnTo>
                    <a:pt x="49" y="252"/>
                  </a:lnTo>
                  <a:lnTo>
                    <a:pt x="61" y="253"/>
                  </a:lnTo>
                  <a:lnTo>
                    <a:pt x="66" y="259"/>
                  </a:lnTo>
                  <a:lnTo>
                    <a:pt x="72" y="259"/>
                  </a:lnTo>
                  <a:lnTo>
                    <a:pt x="73" y="259"/>
                  </a:lnTo>
                  <a:lnTo>
                    <a:pt x="77" y="252"/>
                  </a:lnTo>
                  <a:lnTo>
                    <a:pt x="70" y="238"/>
                  </a:lnTo>
                  <a:lnTo>
                    <a:pt x="76" y="219"/>
                  </a:lnTo>
                  <a:lnTo>
                    <a:pt x="79" y="220"/>
                  </a:lnTo>
                  <a:lnTo>
                    <a:pt x="80" y="222"/>
                  </a:lnTo>
                  <a:lnTo>
                    <a:pt x="81" y="220"/>
                  </a:lnTo>
                  <a:lnTo>
                    <a:pt x="90" y="215"/>
                  </a:lnTo>
                  <a:lnTo>
                    <a:pt x="99" y="212"/>
                  </a:lnTo>
                  <a:lnTo>
                    <a:pt x="105" y="208"/>
                  </a:lnTo>
                  <a:lnTo>
                    <a:pt x="98" y="202"/>
                  </a:lnTo>
                  <a:lnTo>
                    <a:pt x="98" y="201"/>
                  </a:lnTo>
                  <a:lnTo>
                    <a:pt x="95" y="195"/>
                  </a:lnTo>
                  <a:lnTo>
                    <a:pt x="98" y="186"/>
                  </a:lnTo>
                  <a:lnTo>
                    <a:pt x="105" y="176"/>
                  </a:lnTo>
                  <a:lnTo>
                    <a:pt x="106" y="176"/>
                  </a:lnTo>
                  <a:lnTo>
                    <a:pt x="110" y="166"/>
                  </a:lnTo>
                  <a:lnTo>
                    <a:pt x="112" y="164"/>
                  </a:lnTo>
                  <a:lnTo>
                    <a:pt x="116" y="161"/>
                  </a:lnTo>
                  <a:lnTo>
                    <a:pt x="126" y="164"/>
                  </a:lnTo>
                  <a:lnTo>
                    <a:pt x="131" y="162"/>
                  </a:lnTo>
                  <a:lnTo>
                    <a:pt x="138" y="169"/>
                  </a:lnTo>
                  <a:lnTo>
                    <a:pt x="137" y="158"/>
                  </a:lnTo>
                  <a:lnTo>
                    <a:pt x="151" y="155"/>
                  </a:lnTo>
                  <a:lnTo>
                    <a:pt x="155" y="155"/>
                  </a:lnTo>
                  <a:lnTo>
                    <a:pt x="158" y="155"/>
                  </a:lnTo>
                  <a:lnTo>
                    <a:pt x="164" y="160"/>
                  </a:lnTo>
                  <a:lnTo>
                    <a:pt x="167" y="161"/>
                  </a:lnTo>
                  <a:lnTo>
                    <a:pt x="181" y="169"/>
                  </a:lnTo>
                  <a:lnTo>
                    <a:pt x="189" y="153"/>
                  </a:lnTo>
                  <a:lnTo>
                    <a:pt x="191" y="153"/>
                  </a:lnTo>
                  <a:lnTo>
                    <a:pt x="199" y="147"/>
                  </a:lnTo>
                  <a:lnTo>
                    <a:pt x="203" y="143"/>
                  </a:lnTo>
                  <a:lnTo>
                    <a:pt x="210" y="153"/>
                  </a:lnTo>
                  <a:lnTo>
                    <a:pt x="219" y="155"/>
                  </a:lnTo>
                  <a:lnTo>
                    <a:pt x="219" y="160"/>
                  </a:lnTo>
                  <a:lnTo>
                    <a:pt x="224" y="155"/>
                  </a:lnTo>
                  <a:lnTo>
                    <a:pt x="228" y="136"/>
                  </a:lnTo>
                  <a:lnTo>
                    <a:pt x="231" y="136"/>
                  </a:lnTo>
                  <a:lnTo>
                    <a:pt x="232" y="129"/>
                  </a:lnTo>
                  <a:lnTo>
                    <a:pt x="231" y="128"/>
                  </a:lnTo>
                  <a:lnTo>
                    <a:pt x="231" y="126"/>
                  </a:lnTo>
                  <a:lnTo>
                    <a:pt x="238" y="125"/>
                  </a:lnTo>
                  <a:lnTo>
                    <a:pt x="238" y="118"/>
                  </a:lnTo>
                  <a:lnTo>
                    <a:pt x="242" y="120"/>
                  </a:lnTo>
                  <a:lnTo>
                    <a:pt x="248" y="125"/>
                  </a:lnTo>
                  <a:lnTo>
                    <a:pt x="250" y="133"/>
                  </a:lnTo>
                  <a:lnTo>
                    <a:pt x="271" y="136"/>
                  </a:lnTo>
                  <a:lnTo>
                    <a:pt x="277" y="135"/>
                  </a:lnTo>
                  <a:lnTo>
                    <a:pt x="278" y="121"/>
                  </a:lnTo>
                  <a:lnTo>
                    <a:pt x="278" y="115"/>
                  </a:lnTo>
                  <a:lnTo>
                    <a:pt x="282" y="107"/>
                  </a:lnTo>
                  <a:lnTo>
                    <a:pt x="285" y="103"/>
                  </a:lnTo>
                  <a:lnTo>
                    <a:pt x="288" y="103"/>
                  </a:lnTo>
                  <a:lnTo>
                    <a:pt x="289" y="104"/>
                  </a:lnTo>
                  <a:lnTo>
                    <a:pt x="298" y="92"/>
                  </a:lnTo>
                  <a:lnTo>
                    <a:pt x="298" y="88"/>
                  </a:lnTo>
                  <a:lnTo>
                    <a:pt x="307" y="80"/>
                  </a:lnTo>
                  <a:lnTo>
                    <a:pt x="311" y="73"/>
                  </a:lnTo>
                  <a:lnTo>
                    <a:pt x="311" y="67"/>
                  </a:lnTo>
                  <a:lnTo>
                    <a:pt x="310" y="63"/>
                  </a:lnTo>
                  <a:lnTo>
                    <a:pt x="314" y="51"/>
                  </a:lnTo>
                  <a:lnTo>
                    <a:pt x="317" y="49"/>
                  </a:lnTo>
                  <a:lnTo>
                    <a:pt x="324" y="49"/>
                  </a:lnTo>
                  <a:lnTo>
                    <a:pt x="328" y="53"/>
                  </a:lnTo>
                  <a:lnTo>
                    <a:pt x="335" y="51"/>
                  </a:lnTo>
                  <a:lnTo>
                    <a:pt x="341" y="45"/>
                  </a:lnTo>
                  <a:lnTo>
                    <a:pt x="343" y="44"/>
                  </a:lnTo>
                  <a:lnTo>
                    <a:pt x="345" y="42"/>
                  </a:lnTo>
                  <a:lnTo>
                    <a:pt x="354" y="38"/>
                  </a:lnTo>
                  <a:lnTo>
                    <a:pt x="360" y="30"/>
                  </a:lnTo>
                  <a:lnTo>
                    <a:pt x="361" y="28"/>
                  </a:lnTo>
                  <a:lnTo>
                    <a:pt x="353" y="27"/>
                  </a:lnTo>
                  <a:lnTo>
                    <a:pt x="353" y="24"/>
                  </a:lnTo>
                  <a:lnTo>
                    <a:pt x="354" y="16"/>
                  </a:lnTo>
                  <a:lnTo>
                    <a:pt x="352" y="13"/>
                  </a:lnTo>
                  <a:lnTo>
                    <a:pt x="350" y="9"/>
                  </a:lnTo>
                  <a:lnTo>
                    <a:pt x="354" y="4"/>
                  </a:lnTo>
                  <a:lnTo>
                    <a:pt x="357" y="2"/>
                  </a:lnTo>
                  <a:lnTo>
                    <a:pt x="360" y="0"/>
                  </a:lnTo>
                  <a:lnTo>
                    <a:pt x="371" y="5"/>
                  </a:lnTo>
                  <a:lnTo>
                    <a:pt x="381" y="2"/>
                  </a:lnTo>
                  <a:lnTo>
                    <a:pt x="382" y="0"/>
                  </a:lnTo>
                  <a:lnTo>
                    <a:pt x="393" y="6"/>
                  </a:lnTo>
                  <a:lnTo>
                    <a:pt x="397" y="8"/>
                  </a:lnTo>
                  <a:lnTo>
                    <a:pt x="402" y="16"/>
                  </a:lnTo>
                  <a:lnTo>
                    <a:pt x="404" y="19"/>
                  </a:lnTo>
                  <a:lnTo>
                    <a:pt x="407" y="23"/>
                  </a:lnTo>
                  <a:lnTo>
                    <a:pt x="407" y="27"/>
                  </a:lnTo>
                  <a:lnTo>
                    <a:pt x="417" y="31"/>
                  </a:lnTo>
                  <a:lnTo>
                    <a:pt x="424" y="33"/>
                  </a:lnTo>
                  <a:lnTo>
                    <a:pt x="427" y="30"/>
                  </a:lnTo>
                  <a:lnTo>
                    <a:pt x="428" y="30"/>
                  </a:lnTo>
                  <a:lnTo>
                    <a:pt x="436" y="30"/>
                  </a:lnTo>
                  <a:lnTo>
                    <a:pt x="440" y="33"/>
                  </a:lnTo>
                  <a:lnTo>
                    <a:pt x="450" y="42"/>
                  </a:lnTo>
                  <a:lnTo>
                    <a:pt x="454" y="42"/>
                  </a:lnTo>
                  <a:lnTo>
                    <a:pt x="456" y="42"/>
                  </a:lnTo>
                  <a:lnTo>
                    <a:pt x="458" y="42"/>
                  </a:lnTo>
                  <a:lnTo>
                    <a:pt x="460" y="37"/>
                  </a:lnTo>
                  <a:lnTo>
                    <a:pt x="467" y="33"/>
                  </a:lnTo>
                  <a:lnTo>
                    <a:pt x="481" y="35"/>
                  </a:lnTo>
                  <a:lnTo>
                    <a:pt x="489" y="42"/>
                  </a:lnTo>
                  <a:lnTo>
                    <a:pt x="490" y="40"/>
                  </a:lnTo>
                  <a:lnTo>
                    <a:pt x="493" y="37"/>
                  </a:lnTo>
                  <a:lnTo>
                    <a:pt x="500" y="37"/>
                  </a:lnTo>
                  <a:lnTo>
                    <a:pt x="508" y="24"/>
                  </a:lnTo>
                  <a:lnTo>
                    <a:pt x="521" y="20"/>
                  </a:lnTo>
                  <a:lnTo>
                    <a:pt x="524" y="33"/>
                  </a:lnTo>
                  <a:lnTo>
                    <a:pt x="529" y="40"/>
                  </a:lnTo>
                  <a:lnTo>
                    <a:pt x="533" y="40"/>
                  </a:lnTo>
                  <a:lnTo>
                    <a:pt x="542" y="44"/>
                  </a:lnTo>
                  <a:lnTo>
                    <a:pt x="546" y="46"/>
                  </a:lnTo>
                  <a:lnTo>
                    <a:pt x="550" y="52"/>
                  </a:lnTo>
                  <a:lnTo>
                    <a:pt x="550" y="57"/>
                  </a:lnTo>
                  <a:lnTo>
                    <a:pt x="553" y="70"/>
                  </a:lnTo>
                  <a:lnTo>
                    <a:pt x="551" y="70"/>
                  </a:lnTo>
                  <a:lnTo>
                    <a:pt x="551" y="84"/>
                  </a:lnTo>
                  <a:lnTo>
                    <a:pt x="565" y="96"/>
                  </a:lnTo>
                  <a:lnTo>
                    <a:pt x="565" y="102"/>
                  </a:lnTo>
                  <a:lnTo>
                    <a:pt x="565" y="103"/>
                  </a:lnTo>
                  <a:lnTo>
                    <a:pt x="574" y="109"/>
                  </a:lnTo>
                  <a:lnTo>
                    <a:pt x="574" y="110"/>
                  </a:lnTo>
                  <a:lnTo>
                    <a:pt x="578" y="115"/>
                  </a:lnTo>
                  <a:lnTo>
                    <a:pt x="583" y="121"/>
                  </a:lnTo>
                  <a:lnTo>
                    <a:pt x="582" y="122"/>
                  </a:lnTo>
                  <a:lnTo>
                    <a:pt x="603" y="136"/>
                  </a:lnTo>
                  <a:lnTo>
                    <a:pt x="603" y="139"/>
                  </a:lnTo>
                  <a:lnTo>
                    <a:pt x="617" y="139"/>
                  </a:lnTo>
                  <a:lnTo>
                    <a:pt x="608" y="149"/>
                  </a:lnTo>
                  <a:lnTo>
                    <a:pt x="600" y="160"/>
                  </a:lnTo>
                  <a:lnTo>
                    <a:pt x="592" y="169"/>
                  </a:lnTo>
                  <a:lnTo>
                    <a:pt x="587" y="173"/>
                  </a:lnTo>
                  <a:lnTo>
                    <a:pt x="582" y="176"/>
                  </a:lnTo>
                  <a:lnTo>
                    <a:pt x="574" y="183"/>
                  </a:lnTo>
                  <a:lnTo>
                    <a:pt x="572" y="183"/>
                  </a:lnTo>
                  <a:lnTo>
                    <a:pt x="561" y="193"/>
                  </a:lnTo>
                  <a:lnTo>
                    <a:pt x="560" y="205"/>
                  </a:lnTo>
                  <a:lnTo>
                    <a:pt x="550" y="212"/>
                  </a:lnTo>
                  <a:lnTo>
                    <a:pt x="550" y="219"/>
                  </a:lnTo>
                  <a:lnTo>
                    <a:pt x="550" y="220"/>
                  </a:lnTo>
                  <a:lnTo>
                    <a:pt x="532" y="235"/>
                  </a:lnTo>
                  <a:lnTo>
                    <a:pt x="532" y="238"/>
                  </a:lnTo>
                  <a:lnTo>
                    <a:pt x="506" y="252"/>
                  </a:lnTo>
                  <a:lnTo>
                    <a:pt x="501" y="252"/>
                  </a:lnTo>
                  <a:lnTo>
                    <a:pt x="492" y="259"/>
                  </a:lnTo>
                  <a:lnTo>
                    <a:pt x="488" y="260"/>
                  </a:lnTo>
                  <a:lnTo>
                    <a:pt x="486" y="263"/>
                  </a:lnTo>
                  <a:lnTo>
                    <a:pt x="479" y="264"/>
                  </a:lnTo>
                  <a:lnTo>
                    <a:pt x="467" y="266"/>
                  </a:lnTo>
                  <a:lnTo>
                    <a:pt x="460" y="266"/>
                  </a:lnTo>
                  <a:lnTo>
                    <a:pt x="453" y="267"/>
                  </a:lnTo>
                  <a:lnTo>
                    <a:pt x="443" y="269"/>
                  </a:lnTo>
                  <a:lnTo>
                    <a:pt x="440" y="269"/>
                  </a:lnTo>
                </a:path>
              </a:pathLst>
            </a:custGeom>
            <a:noFill/>
            <a:ln w="6350">
              <a:solidFill>
                <a:schemeClr val="tx1"/>
              </a:solidFill>
              <a:round/>
              <a:headEnd/>
              <a:tailEnd/>
            </a:ln>
          </p:spPr>
          <p:txBody>
            <a:bodyPr/>
            <a:lstStyle/>
            <a:p>
              <a:endParaRPr lang="en-US"/>
            </a:p>
          </p:txBody>
        </p:sp>
        <p:sp>
          <p:nvSpPr>
            <p:cNvPr id="88133" name="Freeform 286"/>
            <p:cNvSpPr>
              <a:spLocks/>
            </p:cNvSpPr>
            <p:nvPr/>
          </p:nvSpPr>
          <p:spPr bwMode="auto">
            <a:xfrm>
              <a:off x="5178425" y="4016375"/>
              <a:ext cx="33338" cy="28575"/>
            </a:xfrm>
            <a:custGeom>
              <a:avLst/>
              <a:gdLst>
                <a:gd name="T0" fmla="*/ 2147483647 w 23"/>
                <a:gd name="T1" fmla="*/ 0 h 23"/>
                <a:gd name="T2" fmla="*/ 2147483647 w 23"/>
                <a:gd name="T3" fmla="*/ 2147483647 h 23"/>
                <a:gd name="T4" fmla="*/ 0 w 23"/>
                <a:gd name="T5" fmla="*/ 2147483647 h 23"/>
                <a:gd name="T6" fmla="*/ 2147483647 w 23"/>
                <a:gd name="T7" fmla="*/ 0 h 23"/>
                <a:gd name="T8" fmla="*/ 0 60000 65536"/>
                <a:gd name="T9" fmla="*/ 0 60000 65536"/>
                <a:gd name="T10" fmla="*/ 0 60000 65536"/>
                <a:gd name="T11" fmla="*/ 0 60000 65536"/>
                <a:gd name="T12" fmla="*/ 0 w 23"/>
                <a:gd name="T13" fmla="*/ 0 h 23"/>
                <a:gd name="T14" fmla="*/ 23 w 23"/>
                <a:gd name="T15" fmla="*/ 23 h 23"/>
              </a:gdLst>
              <a:ahLst/>
              <a:cxnLst>
                <a:cxn ang="T8">
                  <a:pos x="T0" y="T1"/>
                </a:cxn>
                <a:cxn ang="T9">
                  <a:pos x="T2" y="T3"/>
                </a:cxn>
                <a:cxn ang="T10">
                  <a:pos x="T4" y="T5"/>
                </a:cxn>
                <a:cxn ang="T11">
                  <a:pos x="T6" y="T7"/>
                </a:cxn>
              </a:cxnLst>
              <a:rect l="T12" t="T13" r="T14" b="T15"/>
              <a:pathLst>
                <a:path w="23" h="23">
                  <a:moveTo>
                    <a:pt x="14" y="0"/>
                  </a:moveTo>
                  <a:lnTo>
                    <a:pt x="22" y="22"/>
                  </a:lnTo>
                  <a:lnTo>
                    <a:pt x="0" y="22"/>
                  </a:lnTo>
                  <a:lnTo>
                    <a:pt x="14" y="0"/>
                  </a:lnTo>
                </a:path>
              </a:pathLst>
            </a:custGeom>
            <a:solidFill>
              <a:srgbClr val="F8F8F8"/>
            </a:solidFill>
            <a:ln w="6350">
              <a:solidFill>
                <a:schemeClr val="tx1"/>
              </a:solidFill>
              <a:round/>
              <a:headEnd/>
              <a:tailEnd/>
            </a:ln>
          </p:spPr>
          <p:txBody>
            <a:bodyPr/>
            <a:lstStyle/>
            <a:p>
              <a:endParaRPr lang="en-US"/>
            </a:p>
          </p:txBody>
        </p:sp>
        <p:sp>
          <p:nvSpPr>
            <p:cNvPr id="88134" name="Freeform 287"/>
            <p:cNvSpPr>
              <a:spLocks/>
            </p:cNvSpPr>
            <p:nvPr/>
          </p:nvSpPr>
          <p:spPr bwMode="auto">
            <a:xfrm>
              <a:off x="5824538" y="3802063"/>
              <a:ext cx="1038225" cy="420687"/>
            </a:xfrm>
            <a:custGeom>
              <a:avLst/>
              <a:gdLst>
                <a:gd name="T0" fmla="*/ 2147483647 w 753"/>
                <a:gd name="T1" fmla="*/ 2147483647 h 338"/>
                <a:gd name="T2" fmla="*/ 2147483647 w 753"/>
                <a:gd name="T3" fmla="*/ 2147483647 h 338"/>
                <a:gd name="T4" fmla="*/ 2147483647 w 753"/>
                <a:gd name="T5" fmla="*/ 2147483647 h 338"/>
                <a:gd name="T6" fmla="*/ 2147483647 w 753"/>
                <a:gd name="T7" fmla="*/ 2147483647 h 338"/>
                <a:gd name="T8" fmla="*/ 2147483647 w 753"/>
                <a:gd name="T9" fmla="*/ 2147483647 h 338"/>
                <a:gd name="T10" fmla="*/ 2147483647 w 753"/>
                <a:gd name="T11" fmla="*/ 2147483647 h 338"/>
                <a:gd name="T12" fmla="*/ 2147483647 w 753"/>
                <a:gd name="T13" fmla="*/ 2147483647 h 338"/>
                <a:gd name="T14" fmla="*/ 2147483647 w 753"/>
                <a:gd name="T15" fmla="*/ 2147483647 h 338"/>
                <a:gd name="T16" fmla="*/ 2147483647 w 753"/>
                <a:gd name="T17" fmla="*/ 2147483647 h 338"/>
                <a:gd name="T18" fmla="*/ 2147483647 w 753"/>
                <a:gd name="T19" fmla="*/ 2147483647 h 338"/>
                <a:gd name="T20" fmla="*/ 2147483647 w 753"/>
                <a:gd name="T21" fmla="*/ 2147483647 h 338"/>
                <a:gd name="T22" fmla="*/ 2147483647 w 753"/>
                <a:gd name="T23" fmla="*/ 2147483647 h 338"/>
                <a:gd name="T24" fmla="*/ 2147483647 w 753"/>
                <a:gd name="T25" fmla="*/ 2147483647 h 338"/>
                <a:gd name="T26" fmla="*/ 2147483647 w 753"/>
                <a:gd name="T27" fmla="*/ 2147483647 h 338"/>
                <a:gd name="T28" fmla="*/ 2147483647 w 753"/>
                <a:gd name="T29" fmla="*/ 2147483647 h 338"/>
                <a:gd name="T30" fmla="*/ 2147483647 w 753"/>
                <a:gd name="T31" fmla="*/ 2147483647 h 338"/>
                <a:gd name="T32" fmla="*/ 2147483647 w 753"/>
                <a:gd name="T33" fmla="*/ 2147483647 h 338"/>
                <a:gd name="T34" fmla="*/ 2147483647 w 753"/>
                <a:gd name="T35" fmla="*/ 2147483647 h 338"/>
                <a:gd name="T36" fmla="*/ 2147483647 w 753"/>
                <a:gd name="T37" fmla="*/ 2147483647 h 338"/>
                <a:gd name="T38" fmla="*/ 2147483647 w 753"/>
                <a:gd name="T39" fmla="*/ 2147483647 h 338"/>
                <a:gd name="T40" fmla="*/ 2147483647 w 753"/>
                <a:gd name="T41" fmla="*/ 2147483647 h 338"/>
                <a:gd name="T42" fmla="*/ 2147483647 w 753"/>
                <a:gd name="T43" fmla="*/ 2147483647 h 338"/>
                <a:gd name="T44" fmla="*/ 2147483647 w 753"/>
                <a:gd name="T45" fmla="*/ 2147483647 h 338"/>
                <a:gd name="T46" fmla="*/ 2147483647 w 753"/>
                <a:gd name="T47" fmla="*/ 2147483647 h 338"/>
                <a:gd name="T48" fmla="*/ 2147483647 w 753"/>
                <a:gd name="T49" fmla="*/ 2147483647 h 338"/>
                <a:gd name="T50" fmla="*/ 2147483647 w 753"/>
                <a:gd name="T51" fmla="*/ 2147483647 h 338"/>
                <a:gd name="T52" fmla="*/ 2147483647 w 753"/>
                <a:gd name="T53" fmla="*/ 2147483647 h 338"/>
                <a:gd name="T54" fmla="*/ 2147483647 w 753"/>
                <a:gd name="T55" fmla="*/ 2147483647 h 338"/>
                <a:gd name="T56" fmla="*/ 2147483647 w 753"/>
                <a:gd name="T57" fmla="*/ 2147483647 h 338"/>
                <a:gd name="T58" fmla="*/ 2147483647 w 753"/>
                <a:gd name="T59" fmla="*/ 2147483647 h 338"/>
                <a:gd name="T60" fmla="*/ 2147483647 w 753"/>
                <a:gd name="T61" fmla="*/ 2147483647 h 338"/>
                <a:gd name="T62" fmla="*/ 2147483647 w 753"/>
                <a:gd name="T63" fmla="*/ 2147483647 h 338"/>
                <a:gd name="T64" fmla="*/ 2147483647 w 753"/>
                <a:gd name="T65" fmla="*/ 2147483647 h 338"/>
                <a:gd name="T66" fmla="*/ 2147483647 w 753"/>
                <a:gd name="T67" fmla="*/ 2147483647 h 338"/>
                <a:gd name="T68" fmla="*/ 2147483647 w 753"/>
                <a:gd name="T69" fmla="*/ 2147483647 h 338"/>
                <a:gd name="T70" fmla="*/ 2147483647 w 753"/>
                <a:gd name="T71" fmla="*/ 2147483647 h 338"/>
                <a:gd name="T72" fmla="*/ 2147483647 w 753"/>
                <a:gd name="T73" fmla="*/ 2147483647 h 338"/>
                <a:gd name="T74" fmla="*/ 2147483647 w 753"/>
                <a:gd name="T75" fmla="*/ 2147483647 h 338"/>
                <a:gd name="T76" fmla="*/ 2147483647 w 753"/>
                <a:gd name="T77" fmla="*/ 2147483647 h 338"/>
                <a:gd name="T78" fmla="*/ 2147483647 w 753"/>
                <a:gd name="T79" fmla="*/ 2147483647 h 338"/>
                <a:gd name="T80" fmla="*/ 2147483647 w 753"/>
                <a:gd name="T81" fmla="*/ 2147483647 h 338"/>
                <a:gd name="T82" fmla="*/ 2147483647 w 753"/>
                <a:gd name="T83" fmla="*/ 2147483647 h 338"/>
                <a:gd name="T84" fmla="*/ 2147483647 w 753"/>
                <a:gd name="T85" fmla="*/ 2147483647 h 338"/>
                <a:gd name="T86" fmla="*/ 2147483647 w 753"/>
                <a:gd name="T87" fmla="*/ 2147483647 h 338"/>
                <a:gd name="T88" fmla="*/ 2147483647 w 753"/>
                <a:gd name="T89" fmla="*/ 2147483647 h 338"/>
                <a:gd name="T90" fmla="*/ 0 w 753"/>
                <a:gd name="T91" fmla="*/ 2147483647 h 338"/>
                <a:gd name="T92" fmla="*/ 2147483647 w 753"/>
                <a:gd name="T93" fmla="*/ 2147483647 h 338"/>
                <a:gd name="T94" fmla="*/ 2147483647 w 753"/>
                <a:gd name="T95" fmla="*/ 2147483647 h 338"/>
                <a:gd name="T96" fmla="*/ 2147483647 w 753"/>
                <a:gd name="T97" fmla="*/ 2147483647 h 338"/>
                <a:gd name="T98" fmla="*/ 2147483647 w 753"/>
                <a:gd name="T99" fmla="*/ 2147483647 h 338"/>
                <a:gd name="T100" fmla="*/ 2147483647 w 753"/>
                <a:gd name="T101" fmla="*/ 2147483647 h 338"/>
                <a:gd name="T102" fmla="*/ 2147483647 w 753"/>
                <a:gd name="T103" fmla="*/ 2147483647 h 338"/>
                <a:gd name="T104" fmla="*/ 2147483647 w 753"/>
                <a:gd name="T105" fmla="*/ 2147483647 h 3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3"/>
                <a:gd name="T160" fmla="*/ 0 h 338"/>
                <a:gd name="T161" fmla="*/ 753 w 753"/>
                <a:gd name="T162" fmla="*/ 338 h 3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3" h="338">
                  <a:moveTo>
                    <a:pt x="146" y="155"/>
                  </a:moveTo>
                  <a:lnTo>
                    <a:pt x="150" y="151"/>
                  </a:lnTo>
                  <a:lnTo>
                    <a:pt x="160" y="146"/>
                  </a:lnTo>
                  <a:lnTo>
                    <a:pt x="163" y="143"/>
                  </a:lnTo>
                  <a:lnTo>
                    <a:pt x="170" y="146"/>
                  </a:lnTo>
                  <a:lnTo>
                    <a:pt x="171" y="147"/>
                  </a:lnTo>
                  <a:lnTo>
                    <a:pt x="175" y="147"/>
                  </a:lnTo>
                  <a:lnTo>
                    <a:pt x="178" y="144"/>
                  </a:lnTo>
                  <a:lnTo>
                    <a:pt x="180" y="144"/>
                  </a:lnTo>
                  <a:lnTo>
                    <a:pt x="185" y="128"/>
                  </a:lnTo>
                  <a:lnTo>
                    <a:pt x="186" y="125"/>
                  </a:lnTo>
                  <a:lnTo>
                    <a:pt x="189" y="121"/>
                  </a:lnTo>
                  <a:lnTo>
                    <a:pt x="199" y="118"/>
                  </a:lnTo>
                  <a:lnTo>
                    <a:pt x="200" y="111"/>
                  </a:lnTo>
                  <a:lnTo>
                    <a:pt x="202" y="98"/>
                  </a:lnTo>
                  <a:lnTo>
                    <a:pt x="202" y="89"/>
                  </a:lnTo>
                  <a:lnTo>
                    <a:pt x="206" y="89"/>
                  </a:lnTo>
                  <a:lnTo>
                    <a:pt x="218" y="87"/>
                  </a:lnTo>
                  <a:lnTo>
                    <a:pt x="221" y="87"/>
                  </a:lnTo>
                  <a:lnTo>
                    <a:pt x="229" y="86"/>
                  </a:lnTo>
                  <a:lnTo>
                    <a:pt x="232" y="84"/>
                  </a:lnTo>
                  <a:lnTo>
                    <a:pt x="254" y="82"/>
                  </a:lnTo>
                  <a:lnTo>
                    <a:pt x="267" y="80"/>
                  </a:lnTo>
                  <a:lnTo>
                    <a:pt x="270" y="80"/>
                  </a:lnTo>
                  <a:lnTo>
                    <a:pt x="271" y="80"/>
                  </a:lnTo>
                  <a:lnTo>
                    <a:pt x="272" y="80"/>
                  </a:lnTo>
                  <a:lnTo>
                    <a:pt x="274" y="80"/>
                  </a:lnTo>
                  <a:lnTo>
                    <a:pt x="278" y="79"/>
                  </a:lnTo>
                  <a:lnTo>
                    <a:pt x="283" y="77"/>
                  </a:lnTo>
                  <a:lnTo>
                    <a:pt x="292" y="77"/>
                  </a:lnTo>
                  <a:lnTo>
                    <a:pt x="296" y="76"/>
                  </a:lnTo>
                  <a:lnTo>
                    <a:pt x="301" y="76"/>
                  </a:lnTo>
                  <a:lnTo>
                    <a:pt x="306" y="75"/>
                  </a:lnTo>
                  <a:lnTo>
                    <a:pt x="318" y="73"/>
                  </a:lnTo>
                  <a:lnTo>
                    <a:pt x="333" y="72"/>
                  </a:lnTo>
                  <a:lnTo>
                    <a:pt x="340" y="71"/>
                  </a:lnTo>
                  <a:lnTo>
                    <a:pt x="342" y="71"/>
                  </a:lnTo>
                  <a:lnTo>
                    <a:pt x="344" y="69"/>
                  </a:lnTo>
                  <a:lnTo>
                    <a:pt x="354" y="68"/>
                  </a:lnTo>
                  <a:lnTo>
                    <a:pt x="368" y="65"/>
                  </a:lnTo>
                  <a:lnTo>
                    <a:pt x="375" y="64"/>
                  </a:lnTo>
                  <a:lnTo>
                    <a:pt x="380" y="64"/>
                  </a:lnTo>
                  <a:lnTo>
                    <a:pt x="385" y="62"/>
                  </a:lnTo>
                  <a:lnTo>
                    <a:pt x="397" y="61"/>
                  </a:lnTo>
                  <a:lnTo>
                    <a:pt x="407" y="58"/>
                  </a:lnTo>
                  <a:lnTo>
                    <a:pt x="409" y="58"/>
                  </a:lnTo>
                  <a:lnTo>
                    <a:pt x="416" y="57"/>
                  </a:lnTo>
                  <a:lnTo>
                    <a:pt x="443" y="51"/>
                  </a:lnTo>
                  <a:lnTo>
                    <a:pt x="444" y="51"/>
                  </a:lnTo>
                  <a:lnTo>
                    <a:pt x="445" y="51"/>
                  </a:lnTo>
                  <a:lnTo>
                    <a:pt x="447" y="51"/>
                  </a:lnTo>
                  <a:lnTo>
                    <a:pt x="450" y="50"/>
                  </a:lnTo>
                  <a:lnTo>
                    <a:pt x="451" y="50"/>
                  </a:lnTo>
                  <a:lnTo>
                    <a:pt x="459" y="48"/>
                  </a:lnTo>
                  <a:lnTo>
                    <a:pt x="470" y="47"/>
                  </a:lnTo>
                  <a:lnTo>
                    <a:pt x="473" y="45"/>
                  </a:lnTo>
                  <a:lnTo>
                    <a:pt x="477" y="44"/>
                  </a:lnTo>
                  <a:lnTo>
                    <a:pt x="480" y="44"/>
                  </a:lnTo>
                  <a:lnTo>
                    <a:pt x="484" y="43"/>
                  </a:lnTo>
                  <a:lnTo>
                    <a:pt x="491" y="41"/>
                  </a:lnTo>
                  <a:lnTo>
                    <a:pt x="494" y="41"/>
                  </a:lnTo>
                  <a:lnTo>
                    <a:pt x="509" y="38"/>
                  </a:lnTo>
                  <a:lnTo>
                    <a:pt x="512" y="37"/>
                  </a:lnTo>
                  <a:lnTo>
                    <a:pt x="516" y="37"/>
                  </a:lnTo>
                  <a:lnTo>
                    <a:pt x="520" y="36"/>
                  </a:lnTo>
                  <a:lnTo>
                    <a:pt x="526" y="34"/>
                  </a:lnTo>
                  <a:lnTo>
                    <a:pt x="529" y="34"/>
                  </a:lnTo>
                  <a:lnTo>
                    <a:pt x="533" y="33"/>
                  </a:lnTo>
                  <a:lnTo>
                    <a:pt x="548" y="30"/>
                  </a:lnTo>
                  <a:lnTo>
                    <a:pt x="551" y="30"/>
                  </a:lnTo>
                  <a:lnTo>
                    <a:pt x="571" y="25"/>
                  </a:lnTo>
                  <a:lnTo>
                    <a:pt x="576" y="25"/>
                  </a:lnTo>
                  <a:lnTo>
                    <a:pt x="583" y="23"/>
                  </a:lnTo>
                  <a:lnTo>
                    <a:pt x="585" y="23"/>
                  </a:lnTo>
                  <a:lnTo>
                    <a:pt x="588" y="22"/>
                  </a:lnTo>
                  <a:lnTo>
                    <a:pt x="603" y="18"/>
                  </a:lnTo>
                  <a:lnTo>
                    <a:pt x="606" y="18"/>
                  </a:lnTo>
                  <a:lnTo>
                    <a:pt x="617" y="15"/>
                  </a:lnTo>
                  <a:lnTo>
                    <a:pt x="635" y="11"/>
                  </a:lnTo>
                  <a:lnTo>
                    <a:pt x="638" y="11"/>
                  </a:lnTo>
                  <a:lnTo>
                    <a:pt x="639" y="11"/>
                  </a:lnTo>
                  <a:lnTo>
                    <a:pt x="649" y="8"/>
                  </a:lnTo>
                  <a:lnTo>
                    <a:pt x="652" y="8"/>
                  </a:lnTo>
                  <a:lnTo>
                    <a:pt x="655" y="6"/>
                  </a:lnTo>
                  <a:lnTo>
                    <a:pt x="657" y="6"/>
                  </a:lnTo>
                  <a:lnTo>
                    <a:pt x="659" y="6"/>
                  </a:lnTo>
                  <a:lnTo>
                    <a:pt x="670" y="4"/>
                  </a:lnTo>
                  <a:lnTo>
                    <a:pt x="679" y="1"/>
                  </a:lnTo>
                  <a:lnTo>
                    <a:pt x="691" y="0"/>
                  </a:lnTo>
                  <a:lnTo>
                    <a:pt x="693" y="4"/>
                  </a:lnTo>
                  <a:lnTo>
                    <a:pt x="706" y="32"/>
                  </a:lnTo>
                  <a:lnTo>
                    <a:pt x="747" y="90"/>
                  </a:lnTo>
                  <a:lnTo>
                    <a:pt x="752" y="132"/>
                  </a:lnTo>
                  <a:lnTo>
                    <a:pt x="732" y="142"/>
                  </a:lnTo>
                  <a:lnTo>
                    <a:pt x="714" y="161"/>
                  </a:lnTo>
                  <a:lnTo>
                    <a:pt x="695" y="186"/>
                  </a:lnTo>
                  <a:lnTo>
                    <a:pt x="679" y="218"/>
                  </a:lnTo>
                  <a:lnTo>
                    <a:pt x="671" y="214"/>
                  </a:lnTo>
                  <a:lnTo>
                    <a:pt x="659" y="214"/>
                  </a:lnTo>
                  <a:lnTo>
                    <a:pt x="630" y="226"/>
                  </a:lnTo>
                  <a:lnTo>
                    <a:pt x="620" y="235"/>
                  </a:lnTo>
                  <a:lnTo>
                    <a:pt x="599" y="256"/>
                  </a:lnTo>
                  <a:lnTo>
                    <a:pt x="585" y="275"/>
                  </a:lnTo>
                  <a:lnTo>
                    <a:pt x="583" y="279"/>
                  </a:lnTo>
                  <a:lnTo>
                    <a:pt x="574" y="317"/>
                  </a:lnTo>
                  <a:lnTo>
                    <a:pt x="573" y="324"/>
                  </a:lnTo>
                  <a:lnTo>
                    <a:pt x="558" y="323"/>
                  </a:lnTo>
                  <a:lnTo>
                    <a:pt x="537" y="328"/>
                  </a:lnTo>
                  <a:lnTo>
                    <a:pt x="523" y="337"/>
                  </a:lnTo>
                  <a:lnTo>
                    <a:pt x="520" y="334"/>
                  </a:lnTo>
                  <a:lnTo>
                    <a:pt x="513" y="330"/>
                  </a:lnTo>
                  <a:lnTo>
                    <a:pt x="511" y="328"/>
                  </a:lnTo>
                  <a:lnTo>
                    <a:pt x="488" y="311"/>
                  </a:lnTo>
                  <a:lnTo>
                    <a:pt x="473" y="302"/>
                  </a:lnTo>
                  <a:lnTo>
                    <a:pt x="468" y="298"/>
                  </a:lnTo>
                  <a:lnTo>
                    <a:pt x="447" y="282"/>
                  </a:lnTo>
                  <a:lnTo>
                    <a:pt x="440" y="277"/>
                  </a:lnTo>
                  <a:lnTo>
                    <a:pt x="429" y="268"/>
                  </a:lnTo>
                  <a:lnTo>
                    <a:pt x="427" y="268"/>
                  </a:lnTo>
                  <a:lnTo>
                    <a:pt x="427" y="267"/>
                  </a:lnTo>
                  <a:lnTo>
                    <a:pt x="412" y="257"/>
                  </a:lnTo>
                  <a:lnTo>
                    <a:pt x="405" y="253"/>
                  </a:lnTo>
                  <a:lnTo>
                    <a:pt x="404" y="253"/>
                  </a:lnTo>
                  <a:lnTo>
                    <a:pt x="400" y="253"/>
                  </a:lnTo>
                  <a:lnTo>
                    <a:pt x="389" y="256"/>
                  </a:lnTo>
                  <a:lnTo>
                    <a:pt x="383" y="256"/>
                  </a:lnTo>
                  <a:lnTo>
                    <a:pt x="378" y="257"/>
                  </a:lnTo>
                  <a:lnTo>
                    <a:pt x="354" y="260"/>
                  </a:lnTo>
                  <a:lnTo>
                    <a:pt x="348" y="261"/>
                  </a:lnTo>
                  <a:lnTo>
                    <a:pt x="337" y="263"/>
                  </a:lnTo>
                  <a:lnTo>
                    <a:pt x="329" y="265"/>
                  </a:lnTo>
                  <a:lnTo>
                    <a:pt x="308" y="267"/>
                  </a:lnTo>
                  <a:lnTo>
                    <a:pt x="307" y="256"/>
                  </a:lnTo>
                  <a:lnTo>
                    <a:pt x="301" y="249"/>
                  </a:lnTo>
                  <a:lnTo>
                    <a:pt x="300" y="247"/>
                  </a:lnTo>
                  <a:lnTo>
                    <a:pt x="297" y="245"/>
                  </a:lnTo>
                  <a:lnTo>
                    <a:pt x="294" y="242"/>
                  </a:lnTo>
                  <a:lnTo>
                    <a:pt x="286" y="243"/>
                  </a:lnTo>
                  <a:lnTo>
                    <a:pt x="281" y="236"/>
                  </a:lnTo>
                  <a:lnTo>
                    <a:pt x="282" y="236"/>
                  </a:lnTo>
                  <a:lnTo>
                    <a:pt x="272" y="236"/>
                  </a:lnTo>
                  <a:lnTo>
                    <a:pt x="263" y="238"/>
                  </a:lnTo>
                  <a:lnTo>
                    <a:pt x="256" y="239"/>
                  </a:lnTo>
                  <a:lnTo>
                    <a:pt x="253" y="239"/>
                  </a:lnTo>
                  <a:lnTo>
                    <a:pt x="242" y="240"/>
                  </a:lnTo>
                  <a:lnTo>
                    <a:pt x="220" y="243"/>
                  </a:lnTo>
                  <a:lnTo>
                    <a:pt x="218" y="243"/>
                  </a:lnTo>
                  <a:lnTo>
                    <a:pt x="209" y="243"/>
                  </a:lnTo>
                  <a:lnTo>
                    <a:pt x="200" y="245"/>
                  </a:lnTo>
                  <a:lnTo>
                    <a:pt x="192" y="246"/>
                  </a:lnTo>
                  <a:lnTo>
                    <a:pt x="186" y="246"/>
                  </a:lnTo>
                  <a:lnTo>
                    <a:pt x="180" y="247"/>
                  </a:lnTo>
                  <a:lnTo>
                    <a:pt x="178" y="247"/>
                  </a:lnTo>
                  <a:lnTo>
                    <a:pt x="177" y="247"/>
                  </a:lnTo>
                  <a:lnTo>
                    <a:pt x="167" y="250"/>
                  </a:lnTo>
                  <a:lnTo>
                    <a:pt x="156" y="254"/>
                  </a:lnTo>
                  <a:lnTo>
                    <a:pt x="149" y="259"/>
                  </a:lnTo>
                  <a:lnTo>
                    <a:pt x="142" y="260"/>
                  </a:lnTo>
                  <a:lnTo>
                    <a:pt x="139" y="261"/>
                  </a:lnTo>
                  <a:lnTo>
                    <a:pt x="134" y="268"/>
                  </a:lnTo>
                  <a:lnTo>
                    <a:pt x="126" y="270"/>
                  </a:lnTo>
                  <a:lnTo>
                    <a:pt x="123" y="271"/>
                  </a:lnTo>
                  <a:lnTo>
                    <a:pt x="114" y="275"/>
                  </a:lnTo>
                  <a:lnTo>
                    <a:pt x="113" y="277"/>
                  </a:lnTo>
                  <a:lnTo>
                    <a:pt x="106" y="279"/>
                  </a:lnTo>
                  <a:lnTo>
                    <a:pt x="99" y="281"/>
                  </a:lnTo>
                  <a:lnTo>
                    <a:pt x="87" y="284"/>
                  </a:lnTo>
                  <a:lnTo>
                    <a:pt x="73" y="286"/>
                  </a:lnTo>
                  <a:lnTo>
                    <a:pt x="72" y="286"/>
                  </a:lnTo>
                  <a:lnTo>
                    <a:pt x="67" y="286"/>
                  </a:lnTo>
                  <a:lnTo>
                    <a:pt x="60" y="288"/>
                  </a:lnTo>
                  <a:lnTo>
                    <a:pt x="60" y="289"/>
                  </a:lnTo>
                  <a:lnTo>
                    <a:pt x="34" y="292"/>
                  </a:lnTo>
                  <a:lnTo>
                    <a:pt x="33" y="292"/>
                  </a:lnTo>
                  <a:lnTo>
                    <a:pt x="27" y="293"/>
                  </a:lnTo>
                  <a:lnTo>
                    <a:pt x="18" y="293"/>
                  </a:lnTo>
                  <a:lnTo>
                    <a:pt x="6" y="296"/>
                  </a:lnTo>
                  <a:lnTo>
                    <a:pt x="1" y="296"/>
                  </a:lnTo>
                  <a:lnTo>
                    <a:pt x="1" y="295"/>
                  </a:lnTo>
                  <a:lnTo>
                    <a:pt x="0" y="282"/>
                  </a:lnTo>
                  <a:lnTo>
                    <a:pt x="0" y="272"/>
                  </a:lnTo>
                  <a:lnTo>
                    <a:pt x="4" y="267"/>
                  </a:lnTo>
                  <a:lnTo>
                    <a:pt x="16" y="265"/>
                  </a:lnTo>
                  <a:lnTo>
                    <a:pt x="22" y="260"/>
                  </a:lnTo>
                  <a:lnTo>
                    <a:pt x="22" y="250"/>
                  </a:lnTo>
                  <a:lnTo>
                    <a:pt x="22" y="245"/>
                  </a:lnTo>
                  <a:lnTo>
                    <a:pt x="24" y="240"/>
                  </a:lnTo>
                  <a:lnTo>
                    <a:pt x="31" y="233"/>
                  </a:lnTo>
                  <a:lnTo>
                    <a:pt x="41" y="226"/>
                  </a:lnTo>
                  <a:lnTo>
                    <a:pt x="49" y="225"/>
                  </a:lnTo>
                  <a:lnTo>
                    <a:pt x="51" y="225"/>
                  </a:lnTo>
                  <a:lnTo>
                    <a:pt x="63" y="224"/>
                  </a:lnTo>
                  <a:lnTo>
                    <a:pt x="83" y="207"/>
                  </a:lnTo>
                  <a:lnTo>
                    <a:pt x="81" y="204"/>
                  </a:lnTo>
                  <a:lnTo>
                    <a:pt x="92" y="197"/>
                  </a:lnTo>
                  <a:lnTo>
                    <a:pt x="102" y="194"/>
                  </a:lnTo>
                  <a:lnTo>
                    <a:pt x="105" y="192"/>
                  </a:lnTo>
                  <a:lnTo>
                    <a:pt x="109" y="182"/>
                  </a:lnTo>
                  <a:lnTo>
                    <a:pt x="109" y="181"/>
                  </a:lnTo>
                  <a:lnTo>
                    <a:pt x="109" y="175"/>
                  </a:lnTo>
                  <a:lnTo>
                    <a:pt x="119" y="168"/>
                  </a:lnTo>
                  <a:lnTo>
                    <a:pt x="130" y="158"/>
                  </a:lnTo>
                  <a:lnTo>
                    <a:pt x="132" y="161"/>
                  </a:lnTo>
                  <a:lnTo>
                    <a:pt x="131" y="165"/>
                  </a:lnTo>
                  <a:lnTo>
                    <a:pt x="142" y="167"/>
                  </a:lnTo>
                  <a:lnTo>
                    <a:pt x="142" y="165"/>
                  </a:lnTo>
                  <a:lnTo>
                    <a:pt x="144" y="162"/>
                  </a:lnTo>
                  <a:lnTo>
                    <a:pt x="146" y="155"/>
                  </a:lnTo>
                </a:path>
              </a:pathLst>
            </a:custGeom>
            <a:noFill/>
            <a:ln w="6350">
              <a:solidFill>
                <a:schemeClr val="tx1"/>
              </a:solidFill>
              <a:round/>
              <a:headEnd/>
              <a:tailEnd/>
            </a:ln>
          </p:spPr>
          <p:txBody>
            <a:bodyPr/>
            <a:lstStyle/>
            <a:p>
              <a:endParaRPr lang="en-US"/>
            </a:p>
          </p:txBody>
        </p:sp>
        <p:sp>
          <p:nvSpPr>
            <p:cNvPr id="88135" name="Freeform 288"/>
            <p:cNvSpPr>
              <a:spLocks/>
            </p:cNvSpPr>
            <p:nvPr/>
          </p:nvSpPr>
          <p:spPr bwMode="auto">
            <a:xfrm>
              <a:off x="5945188" y="4097338"/>
              <a:ext cx="601662" cy="414337"/>
            </a:xfrm>
            <a:custGeom>
              <a:avLst/>
              <a:gdLst>
                <a:gd name="T0" fmla="*/ 2147483647 w 435"/>
                <a:gd name="T1" fmla="*/ 2147483647 h 332"/>
                <a:gd name="T2" fmla="*/ 2147483647 w 435"/>
                <a:gd name="T3" fmla="*/ 2147483647 h 332"/>
                <a:gd name="T4" fmla="*/ 2147483647 w 435"/>
                <a:gd name="T5" fmla="*/ 2147483647 h 332"/>
                <a:gd name="T6" fmla="*/ 2147483647 w 435"/>
                <a:gd name="T7" fmla="*/ 2147483647 h 332"/>
                <a:gd name="T8" fmla="*/ 2147483647 w 435"/>
                <a:gd name="T9" fmla="*/ 2147483647 h 332"/>
                <a:gd name="T10" fmla="*/ 2147483647 w 435"/>
                <a:gd name="T11" fmla="*/ 2147483647 h 332"/>
                <a:gd name="T12" fmla="*/ 2147483647 w 435"/>
                <a:gd name="T13" fmla="*/ 2147483647 h 332"/>
                <a:gd name="T14" fmla="*/ 2147483647 w 435"/>
                <a:gd name="T15" fmla="*/ 2147483647 h 332"/>
                <a:gd name="T16" fmla="*/ 2147483647 w 435"/>
                <a:gd name="T17" fmla="*/ 2147483647 h 332"/>
                <a:gd name="T18" fmla="*/ 2147483647 w 435"/>
                <a:gd name="T19" fmla="*/ 2147483647 h 332"/>
                <a:gd name="T20" fmla="*/ 2147483647 w 435"/>
                <a:gd name="T21" fmla="*/ 2147483647 h 332"/>
                <a:gd name="T22" fmla="*/ 2147483647 w 435"/>
                <a:gd name="T23" fmla="*/ 2147483647 h 332"/>
                <a:gd name="T24" fmla="*/ 2147483647 w 435"/>
                <a:gd name="T25" fmla="*/ 2147483647 h 332"/>
                <a:gd name="T26" fmla="*/ 2147483647 w 435"/>
                <a:gd name="T27" fmla="*/ 2147483647 h 332"/>
                <a:gd name="T28" fmla="*/ 2147483647 w 435"/>
                <a:gd name="T29" fmla="*/ 2147483647 h 332"/>
                <a:gd name="T30" fmla="*/ 2147483647 w 435"/>
                <a:gd name="T31" fmla="*/ 2147483647 h 332"/>
                <a:gd name="T32" fmla="*/ 2147483647 w 435"/>
                <a:gd name="T33" fmla="*/ 2147483647 h 332"/>
                <a:gd name="T34" fmla="*/ 2147483647 w 435"/>
                <a:gd name="T35" fmla="*/ 2147483647 h 332"/>
                <a:gd name="T36" fmla="*/ 2147483647 w 435"/>
                <a:gd name="T37" fmla="*/ 2147483647 h 332"/>
                <a:gd name="T38" fmla="*/ 2147483647 w 435"/>
                <a:gd name="T39" fmla="*/ 2147483647 h 332"/>
                <a:gd name="T40" fmla="*/ 2147483647 w 435"/>
                <a:gd name="T41" fmla="*/ 2147483647 h 332"/>
                <a:gd name="T42" fmla="*/ 2147483647 w 435"/>
                <a:gd name="T43" fmla="*/ 2147483647 h 332"/>
                <a:gd name="T44" fmla="*/ 2147483647 w 435"/>
                <a:gd name="T45" fmla="*/ 2147483647 h 332"/>
                <a:gd name="T46" fmla="*/ 2147483647 w 435"/>
                <a:gd name="T47" fmla="*/ 2147483647 h 332"/>
                <a:gd name="T48" fmla="*/ 2147483647 w 435"/>
                <a:gd name="T49" fmla="*/ 2147483647 h 332"/>
                <a:gd name="T50" fmla="*/ 2147483647 w 435"/>
                <a:gd name="T51" fmla="*/ 2147483647 h 332"/>
                <a:gd name="T52" fmla="*/ 2147483647 w 435"/>
                <a:gd name="T53" fmla="*/ 2147483647 h 332"/>
                <a:gd name="T54" fmla="*/ 2147483647 w 435"/>
                <a:gd name="T55" fmla="*/ 2147483647 h 332"/>
                <a:gd name="T56" fmla="*/ 2147483647 w 435"/>
                <a:gd name="T57" fmla="*/ 2147483647 h 332"/>
                <a:gd name="T58" fmla="*/ 2147483647 w 435"/>
                <a:gd name="T59" fmla="*/ 2147483647 h 332"/>
                <a:gd name="T60" fmla="*/ 2147483647 w 435"/>
                <a:gd name="T61" fmla="*/ 2147483647 h 332"/>
                <a:gd name="T62" fmla="*/ 2147483647 w 435"/>
                <a:gd name="T63" fmla="*/ 0 h 332"/>
                <a:gd name="T64" fmla="*/ 2147483647 w 435"/>
                <a:gd name="T65" fmla="*/ 2147483647 h 332"/>
                <a:gd name="T66" fmla="*/ 2147483647 w 435"/>
                <a:gd name="T67" fmla="*/ 2147483647 h 332"/>
                <a:gd name="T68" fmla="*/ 2147483647 w 435"/>
                <a:gd name="T69" fmla="*/ 2147483647 h 332"/>
                <a:gd name="T70" fmla="*/ 2147483647 w 435"/>
                <a:gd name="T71" fmla="*/ 2147483647 h 332"/>
                <a:gd name="T72" fmla="*/ 2147483647 w 435"/>
                <a:gd name="T73" fmla="*/ 2147483647 h 332"/>
                <a:gd name="T74" fmla="*/ 2147483647 w 435"/>
                <a:gd name="T75" fmla="*/ 2147483647 h 332"/>
                <a:gd name="T76" fmla="*/ 2147483647 w 435"/>
                <a:gd name="T77" fmla="*/ 2147483647 h 332"/>
                <a:gd name="T78" fmla="*/ 2147483647 w 435"/>
                <a:gd name="T79" fmla="*/ 2147483647 h 332"/>
                <a:gd name="T80" fmla="*/ 0 w 435"/>
                <a:gd name="T81" fmla="*/ 2147483647 h 332"/>
                <a:gd name="T82" fmla="*/ 2147483647 w 435"/>
                <a:gd name="T83" fmla="*/ 2147483647 h 332"/>
                <a:gd name="T84" fmla="*/ 2147483647 w 435"/>
                <a:gd name="T85" fmla="*/ 2147483647 h 332"/>
                <a:gd name="T86" fmla="*/ 2147483647 w 435"/>
                <a:gd name="T87" fmla="*/ 2147483647 h 332"/>
                <a:gd name="T88" fmla="*/ 2147483647 w 435"/>
                <a:gd name="T89" fmla="*/ 2147483647 h 332"/>
                <a:gd name="T90" fmla="*/ 2147483647 w 435"/>
                <a:gd name="T91" fmla="*/ 2147483647 h 3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5"/>
                <a:gd name="T139" fmla="*/ 0 h 332"/>
                <a:gd name="T140" fmla="*/ 435 w 435"/>
                <a:gd name="T141" fmla="*/ 332 h 3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5" h="332">
                  <a:moveTo>
                    <a:pt x="76" y="144"/>
                  </a:moveTo>
                  <a:lnTo>
                    <a:pt x="77" y="144"/>
                  </a:lnTo>
                  <a:lnTo>
                    <a:pt x="80" y="149"/>
                  </a:lnTo>
                  <a:lnTo>
                    <a:pt x="98" y="159"/>
                  </a:lnTo>
                  <a:lnTo>
                    <a:pt x="110" y="166"/>
                  </a:lnTo>
                  <a:lnTo>
                    <a:pt x="115" y="173"/>
                  </a:lnTo>
                  <a:lnTo>
                    <a:pt x="119" y="180"/>
                  </a:lnTo>
                  <a:lnTo>
                    <a:pt x="124" y="182"/>
                  </a:lnTo>
                  <a:lnTo>
                    <a:pt x="126" y="182"/>
                  </a:lnTo>
                  <a:lnTo>
                    <a:pt x="133" y="185"/>
                  </a:lnTo>
                  <a:lnTo>
                    <a:pt x="133" y="186"/>
                  </a:lnTo>
                  <a:lnTo>
                    <a:pt x="134" y="186"/>
                  </a:lnTo>
                  <a:lnTo>
                    <a:pt x="145" y="203"/>
                  </a:lnTo>
                  <a:lnTo>
                    <a:pt x="152" y="209"/>
                  </a:lnTo>
                  <a:lnTo>
                    <a:pt x="155" y="216"/>
                  </a:lnTo>
                  <a:lnTo>
                    <a:pt x="165" y="220"/>
                  </a:lnTo>
                  <a:lnTo>
                    <a:pt x="166" y="224"/>
                  </a:lnTo>
                  <a:lnTo>
                    <a:pt x="169" y="227"/>
                  </a:lnTo>
                  <a:lnTo>
                    <a:pt x="178" y="229"/>
                  </a:lnTo>
                  <a:lnTo>
                    <a:pt x="185" y="234"/>
                  </a:lnTo>
                  <a:lnTo>
                    <a:pt x="191" y="236"/>
                  </a:lnTo>
                  <a:lnTo>
                    <a:pt x="191" y="245"/>
                  </a:lnTo>
                  <a:lnTo>
                    <a:pt x="203" y="263"/>
                  </a:lnTo>
                  <a:lnTo>
                    <a:pt x="205" y="276"/>
                  </a:lnTo>
                  <a:lnTo>
                    <a:pt x="207" y="279"/>
                  </a:lnTo>
                  <a:lnTo>
                    <a:pt x="209" y="279"/>
                  </a:lnTo>
                  <a:lnTo>
                    <a:pt x="217" y="281"/>
                  </a:lnTo>
                  <a:lnTo>
                    <a:pt x="235" y="306"/>
                  </a:lnTo>
                  <a:lnTo>
                    <a:pt x="235" y="312"/>
                  </a:lnTo>
                  <a:lnTo>
                    <a:pt x="235" y="315"/>
                  </a:lnTo>
                  <a:lnTo>
                    <a:pt x="241" y="326"/>
                  </a:lnTo>
                  <a:lnTo>
                    <a:pt x="250" y="326"/>
                  </a:lnTo>
                  <a:lnTo>
                    <a:pt x="262" y="331"/>
                  </a:lnTo>
                  <a:lnTo>
                    <a:pt x="262" y="326"/>
                  </a:lnTo>
                  <a:lnTo>
                    <a:pt x="273" y="318"/>
                  </a:lnTo>
                  <a:lnTo>
                    <a:pt x="278" y="308"/>
                  </a:lnTo>
                  <a:lnTo>
                    <a:pt x="270" y="304"/>
                  </a:lnTo>
                  <a:lnTo>
                    <a:pt x="264" y="293"/>
                  </a:lnTo>
                  <a:lnTo>
                    <a:pt x="281" y="304"/>
                  </a:lnTo>
                  <a:lnTo>
                    <a:pt x="292" y="297"/>
                  </a:lnTo>
                  <a:lnTo>
                    <a:pt x="296" y="286"/>
                  </a:lnTo>
                  <a:lnTo>
                    <a:pt x="287" y="275"/>
                  </a:lnTo>
                  <a:lnTo>
                    <a:pt x="293" y="275"/>
                  </a:lnTo>
                  <a:lnTo>
                    <a:pt x="298" y="276"/>
                  </a:lnTo>
                  <a:lnTo>
                    <a:pt x="300" y="274"/>
                  </a:lnTo>
                  <a:lnTo>
                    <a:pt x="302" y="274"/>
                  </a:lnTo>
                  <a:lnTo>
                    <a:pt x="303" y="276"/>
                  </a:lnTo>
                  <a:lnTo>
                    <a:pt x="306" y="272"/>
                  </a:lnTo>
                  <a:lnTo>
                    <a:pt x="318" y="261"/>
                  </a:lnTo>
                  <a:lnTo>
                    <a:pt x="331" y="256"/>
                  </a:lnTo>
                  <a:lnTo>
                    <a:pt x="338" y="239"/>
                  </a:lnTo>
                  <a:lnTo>
                    <a:pt x="350" y="232"/>
                  </a:lnTo>
                  <a:lnTo>
                    <a:pt x="361" y="216"/>
                  </a:lnTo>
                  <a:lnTo>
                    <a:pt x="360" y="207"/>
                  </a:lnTo>
                  <a:lnTo>
                    <a:pt x="378" y="203"/>
                  </a:lnTo>
                  <a:lnTo>
                    <a:pt x="384" y="191"/>
                  </a:lnTo>
                  <a:lnTo>
                    <a:pt x="386" y="189"/>
                  </a:lnTo>
                  <a:lnTo>
                    <a:pt x="391" y="162"/>
                  </a:lnTo>
                  <a:lnTo>
                    <a:pt x="399" y="137"/>
                  </a:lnTo>
                  <a:lnTo>
                    <a:pt x="413" y="114"/>
                  </a:lnTo>
                  <a:lnTo>
                    <a:pt x="417" y="110"/>
                  </a:lnTo>
                  <a:lnTo>
                    <a:pt x="434" y="99"/>
                  </a:lnTo>
                  <a:lnTo>
                    <a:pt x="431" y="96"/>
                  </a:lnTo>
                  <a:lnTo>
                    <a:pt x="424" y="92"/>
                  </a:lnTo>
                  <a:lnTo>
                    <a:pt x="421" y="91"/>
                  </a:lnTo>
                  <a:lnTo>
                    <a:pt x="399" y="74"/>
                  </a:lnTo>
                  <a:lnTo>
                    <a:pt x="384" y="65"/>
                  </a:lnTo>
                  <a:lnTo>
                    <a:pt x="378" y="60"/>
                  </a:lnTo>
                  <a:lnTo>
                    <a:pt x="357" y="45"/>
                  </a:lnTo>
                  <a:lnTo>
                    <a:pt x="350" y="40"/>
                  </a:lnTo>
                  <a:lnTo>
                    <a:pt x="339" y="31"/>
                  </a:lnTo>
                  <a:lnTo>
                    <a:pt x="338" y="31"/>
                  </a:lnTo>
                  <a:lnTo>
                    <a:pt x="338" y="30"/>
                  </a:lnTo>
                  <a:lnTo>
                    <a:pt x="323" y="20"/>
                  </a:lnTo>
                  <a:lnTo>
                    <a:pt x="316" y="16"/>
                  </a:lnTo>
                  <a:lnTo>
                    <a:pt x="314" y="16"/>
                  </a:lnTo>
                  <a:lnTo>
                    <a:pt x="310" y="16"/>
                  </a:lnTo>
                  <a:lnTo>
                    <a:pt x="299" y="19"/>
                  </a:lnTo>
                  <a:lnTo>
                    <a:pt x="293" y="19"/>
                  </a:lnTo>
                  <a:lnTo>
                    <a:pt x="288" y="20"/>
                  </a:lnTo>
                  <a:lnTo>
                    <a:pt x="264" y="23"/>
                  </a:lnTo>
                  <a:lnTo>
                    <a:pt x="259" y="24"/>
                  </a:lnTo>
                  <a:lnTo>
                    <a:pt x="248" y="26"/>
                  </a:lnTo>
                  <a:lnTo>
                    <a:pt x="239" y="29"/>
                  </a:lnTo>
                  <a:lnTo>
                    <a:pt x="219" y="30"/>
                  </a:lnTo>
                  <a:lnTo>
                    <a:pt x="217" y="19"/>
                  </a:lnTo>
                  <a:lnTo>
                    <a:pt x="212" y="12"/>
                  </a:lnTo>
                  <a:lnTo>
                    <a:pt x="210" y="11"/>
                  </a:lnTo>
                  <a:lnTo>
                    <a:pt x="207" y="8"/>
                  </a:lnTo>
                  <a:lnTo>
                    <a:pt x="205" y="5"/>
                  </a:lnTo>
                  <a:lnTo>
                    <a:pt x="196" y="6"/>
                  </a:lnTo>
                  <a:lnTo>
                    <a:pt x="191" y="0"/>
                  </a:lnTo>
                  <a:lnTo>
                    <a:pt x="192" y="0"/>
                  </a:lnTo>
                  <a:lnTo>
                    <a:pt x="183" y="0"/>
                  </a:lnTo>
                  <a:lnTo>
                    <a:pt x="173" y="1"/>
                  </a:lnTo>
                  <a:lnTo>
                    <a:pt x="166" y="2"/>
                  </a:lnTo>
                  <a:lnTo>
                    <a:pt x="163" y="2"/>
                  </a:lnTo>
                  <a:lnTo>
                    <a:pt x="152" y="4"/>
                  </a:lnTo>
                  <a:lnTo>
                    <a:pt x="130" y="6"/>
                  </a:lnTo>
                  <a:lnTo>
                    <a:pt x="128" y="6"/>
                  </a:lnTo>
                  <a:lnTo>
                    <a:pt x="119" y="6"/>
                  </a:lnTo>
                  <a:lnTo>
                    <a:pt x="110" y="8"/>
                  </a:lnTo>
                  <a:lnTo>
                    <a:pt x="102" y="9"/>
                  </a:lnTo>
                  <a:lnTo>
                    <a:pt x="97" y="9"/>
                  </a:lnTo>
                  <a:lnTo>
                    <a:pt x="90" y="11"/>
                  </a:lnTo>
                  <a:lnTo>
                    <a:pt x="88" y="11"/>
                  </a:lnTo>
                  <a:lnTo>
                    <a:pt x="87" y="11"/>
                  </a:lnTo>
                  <a:lnTo>
                    <a:pt x="77" y="13"/>
                  </a:lnTo>
                  <a:lnTo>
                    <a:pt x="66" y="18"/>
                  </a:lnTo>
                  <a:lnTo>
                    <a:pt x="59" y="22"/>
                  </a:lnTo>
                  <a:lnTo>
                    <a:pt x="52" y="23"/>
                  </a:lnTo>
                  <a:lnTo>
                    <a:pt x="49" y="24"/>
                  </a:lnTo>
                  <a:lnTo>
                    <a:pt x="44" y="31"/>
                  </a:lnTo>
                  <a:lnTo>
                    <a:pt x="36" y="33"/>
                  </a:lnTo>
                  <a:lnTo>
                    <a:pt x="33" y="34"/>
                  </a:lnTo>
                  <a:lnTo>
                    <a:pt x="24" y="38"/>
                  </a:lnTo>
                  <a:lnTo>
                    <a:pt x="23" y="40"/>
                  </a:lnTo>
                  <a:lnTo>
                    <a:pt x="16" y="42"/>
                  </a:lnTo>
                  <a:lnTo>
                    <a:pt x="15" y="51"/>
                  </a:lnTo>
                  <a:lnTo>
                    <a:pt x="5" y="60"/>
                  </a:lnTo>
                  <a:lnTo>
                    <a:pt x="0" y="77"/>
                  </a:lnTo>
                  <a:lnTo>
                    <a:pt x="1" y="80"/>
                  </a:lnTo>
                  <a:lnTo>
                    <a:pt x="9" y="85"/>
                  </a:lnTo>
                  <a:lnTo>
                    <a:pt x="20" y="91"/>
                  </a:lnTo>
                  <a:lnTo>
                    <a:pt x="23" y="94"/>
                  </a:lnTo>
                  <a:lnTo>
                    <a:pt x="29" y="96"/>
                  </a:lnTo>
                  <a:lnTo>
                    <a:pt x="30" y="98"/>
                  </a:lnTo>
                  <a:lnTo>
                    <a:pt x="33" y="99"/>
                  </a:lnTo>
                  <a:lnTo>
                    <a:pt x="34" y="98"/>
                  </a:lnTo>
                  <a:lnTo>
                    <a:pt x="45" y="98"/>
                  </a:lnTo>
                  <a:lnTo>
                    <a:pt x="49" y="108"/>
                  </a:lnTo>
                  <a:lnTo>
                    <a:pt x="56" y="116"/>
                  </a:lnTo>
                  <a:lnTo>
                    <a:pt x="59" y="117"/>
                  </a:lnTo>
                  <a:lnTo>
                    <a:pt x="59" y="120"/>
                  </a:lnTo>
                  <a:lnTo>
                    <a:pt x="61" y="124"/>
                  </a:lnTo>
                  <a:lnTo>
                    <a:pt x="67" y="132"/>
                  </a:lnTo>
                  <a:lnTo>
                    <a:pt x="73" y="138"/>
                  </a:lnTo>
                  <a:lnTo>
                    <a:pt x="76" y="144"/>
                  </a:lnTo>
                </a:path>
              </a:pathLst>
            </a:custGeom>
            <a:noFill/>
            <a:ln w="6350">
              <a:solidFill>
                <a:schemeClr val="tx1"/>
              </a:solidFill>
              <a:round/>
              <a:headEnd/>
              <a:tailEnd/>
            </a:ln>
          </p:spPr>
          <p:txBody>
            <a:bodyPr/>
            <a:lstStyle/>
            <a:p>
              <a:endParaRPr lang="en-US"/>
            </a:p>
          </p:txBody>
        </p:sp>
        <p:grpSp>
          <p:nvGrpSpPr>
            <p:cNvPr id="4" name="Group 289"/>
            <p:cNvGrpSpPr>
              <a:grpSpLocks/>
            </p:cNvGrpSpPr>
            <p:nvPr/>
          </p:nvGrpSpPr>
          <p:grpSpPr bwMode="auto">
            <a:xfrm>
              <a:off x="1857371" y="4847591"/>
              <a:ext cx="773114" cy="492124"/>
              <a:chOff x="1710" y="3401"/>
              <a:chExt cx="498" cy="349"/>
            </a:xfrm>
            <a:solidFill>
              <a:schemeClr val="accent2"/>
            </a:solidFill>
          </p:grpSpPr>
          <p:sp>
            <p:nvSpPr>
              <p:cNvPr id="85" name="Freeform 290"/>
              <p:cNvSpPr>
                <a:spLocks/>
              </p:cNvSpPr>
              <p:nvPr/>
            </p:nvSpPr>
            <p:spPr bwMode="auto">
              <a:xfrm>
                <a:off x="2101" y="3607"/>
                <a:ext cx="107" cy="143"/>
              </a:xfrm>
              <a:custGeom>
                <a:avLst/>
                <a:gdLst>
                  <a:gd name="T0" fmla="*/ 17 w 120"/>
                  <a:gd name="T1" fmla="*/ 81 h 160"/>
                  <a:gd name="T2" fmla="*/ 32 w 120"/>
                  <a:gd name="T3" fmla="*/ 62 h 160"/>
                  <a:gd name="T4" fmla="*/ 61 w 120"/>
                  <a:gd name="T5" fmla="*/ 49 h 160"/>
                  <a:gd name="T6" fmla="*/ 53 w 120"/>
                  <a:gd name="T7" fmla="*/ 37 h 160"/>
                  <a:gd name="T8" fmla="*/ 53 w 120"/>
                  <a:gd name="T9" fmla="*/ 33 h 160"/>
                  <a:gd name="T10" fmla="*/ 44 w 120"/>
                  <a:gd name="T11" fmla="*/ 33 h 160"/>
                  <a:gd name="T12" fmla="*/ 40 w 120"/>
                  <a:gd name="T13" fmla="*/ 24 h 160"/>
                  <a:gd name="T14" fmla="*/ 36 w 120"/>
                  <a:gd name="T15" fmla="*/ 17 h 160"/>
                  <a:gd name="T16" fmla="*/ 17 w 120"/>
                  <a:gd name="T17" fmla="*/ 4 h 160"/>
                  <a:gd name="T18" fmla="*/ 8 w 120"/>
                  <a:gd name="T19" fmla="*/ 0 h 160"/>
                  <a:gd name="T20" fmla="*/ 4 w 120"/>
                  <a:gd name="T21" fmla="*/ 4 h 160"/>
                  <a:gd name="T22" fmla="*/ 0 w 120"/>
                  <a:gd name="T23" fmla="*/ 33 h 160"/>
                  <a:gd name="T24" fmla="*/ 0 w 120"/>
                  <a:gd name="T25" fmla="*/ 53 h 160"/>
                  <a:gd name="T26" fmla="*/ 0 w 120"/>
                  <a:gd name="T27" fmla="*/ 62 h 160"/>
                  <a:gd name="T28" fmla="*/ 0 w 120"/>
                  <a:gd name="T29" fmla="*/ 70 h 160"/>
                  <a:gd name="T30" fmla="*/ 8 w 120"/>
                  <a:gd name="T31" fmla="*/ 73 h 160"/>
                  <a:gd name="T32" fmla="*/ 12 w 120"/>
                  <a:gd name="T33" fmla="*/ 81 h 160"/>
                  <a:gd name="T34" fmla="*/ 17 w 120"/>
                  <a:gd name="T35" fmla="*/ 81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60"/>
                  <a:gd name="T56" fmla="*/ 120 w 120"/>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60">
                    <a:moveTo>
                      <a:pt x="32" y="160"/>
                    </a:moveTo>
                    <a:lnTo>
                      <a:pt x="64" y="120"/>
                    </a:lnTo>
                    <a:lnTo>
                      <a:pt x="120" y="96"/>
                    </a:lnTo>
                    <a:lnTo>
                      <a:pt x="104" y="72"/>
                    </a:lnTo>
                    <a:lnTo>
                      <a:pt x="104" y="64"/>
                    </a:lnTo>
                    <a:lnTo>
                      <a:pt x="88" y="64"/>
                    </a:lnTo>
                    <a:lnTo>
                      <a:pt x="80" y="48"/>
                    </a:lnTo>
                    <a:lnTo>
                      <a:pt x="72" y="32"/>
                    </a:lnTo>
                    <a:lnTo>
                      <a:pt x="32" y="8"/>
                    </a:lnTo>
                    <a:lnTo>
                      <a:pt x="16" y="0"/>
                    </a:lnTo>
                    <a:lnTo>
                      <a:pt x="8" y="8"/>
                    </a:lnTo>
                    <a:lnTo>
                      <a:pt x="0" y="64"/>
                    </a:lnTo>
                    <a:lnTo>
                      <a:pt x="0" y="104"/>
                    </a:lnTo>
                    <a:lnTo>
                      <a:pt x="0" y="120"/>
                    </a:lnTo>
                    <a:lnTo>
                      <a:pt x="0" y="136"/>
                    </a:lnTo>
                    <a:lnTo>
                      <a:pt x="16" y="144"/>
                    </a:lnTo>
                    <a:lnTo>
                      <a:pt x="24" y="160"/>
                    </a:lnTo>
                    <a:lnTo>
                      <a:pt x="32" y="160"/>
                    </a:lnTo>
                    <a:close/>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86" name="Freeform 291"/>
              <p:cNvSpPr>
                <a:spLocks/>
              </p:cNvSpPr>
              <p:nvPr/>
            </p:nvSpPr>
            <p:spPr bwMode="auto">
              <a:xfrm>
                <a:off x="2037" y="3529"/>
                <a:ext cx="57" cy="43"/>
              </a:xfrm>
              <a:custGeom>
                <a:avLst/>
                <a:gdLst>
                  <a:gd name="T0" fmla="*/ 12 w 64"/>
                  <a:gd name="T1" fmla="*/ 9 h 48"/>
                  <a:gd name="T2" fmla="*/ 0 w 64"/>
                  <a:gd name="T3" fmla="*/ 0 h 48"/>
                  <a:gd name="T4" fmla="*/ 0 w 64"/>
                  <a:gd name="T5" fmla="*/ 13 h 48"/>
                  <a:gd name="T6" fmla="*/ 8 w 64"/>
                  <a:gd name="T7" fmla="*/ 17 h 48"/>
                  <a:gd name="T8" fmla="*/ 8 w 64"/>
                  <a:gd name="T9" fmla="*/ 21 h 48"/>
                  <a:gd name="T10" fmla="*/ 16 w 64"/>
                  <a:gd name="T11" fmla="*/ 25 h 48"/>
                  <a:gd name="T12" fmla="*/ 32 w 64"/>
                  <a:gd name="T13" fmla="*/ 21 h 48"/>
                  <a:gd name="T14" fmla="*/ 32 w 64"/>
                  <a:gd name="T15" fmla="*/ 13 h 48"/>
                  <a:gd name="T16" fmla="*/ 29 w 64"/>
                  <a:gd name="T17" fmla="*/ 13 h 48"/>
                  <a:gd name="T18" fmla="*/ 20 w 64"/>
                  <a:gd name="T19" fmla="*/ 9 h 48"/>
                  <a:gd name="T20" fmla="*/ 12 w 64"/>
                  <a:gd name="T21" fmla="*/ 9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8"/>
                  <a:gd name="T35" fmla="*/ 64 w 6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8">
                    <a:moveTo>
                      <a:pt x="24" y="16"/>
                    </a:moveTo>
                    <a:lnTo>
                      <a:pt x="0" y="0"/>
                    </a:lnTo>
                    <a:lnTo>
                      <a:pt x="0" y="24"/>
                    </a:lnTo>
                    <a:lnTo>
                      <a:pt x="16" y="32"/>
                    </a:lnTo>
                    <a:lnTo>
                      <a:pt x="16" y="40"/>
                    </a:lnTo>
                    <a:lnTo>
                      <a:pt x="32" y="48"/>
                    </a:lnTo>
                    <a:lnTo>
                      <a:pt x="64" y="40"/>
                    </a:lnTo>
                    <a:lnTo>
                      <a:pt x="64" y="24"/>
                    </a:lnTo>
                    <a:lnTo>
                      <a:pt x="56" y="24"/>
                    </a:lnTo>
                    <a:lnTo>
                      <a:pt x="40" y="16"/>
                    </a:lnTo>
                    <a:lnTo>
                      <a:pt x="24" y="16"/>
                    </a:lnTo>
                    <a:close/>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87" name="Freeform 292"/>
              <p:cNvSpPr>
                <a:spLocks/>
              </p:cNvSpPr>
              <p:nvPr/>
            </p:nvSpPr>
            <p:spPr bwMode="auto">
              <a:xfrm>
                <a:off x="2023" y="3579"/>
                <a:ext cx="21" cy="1"/>
              </a:xfrm>
              <a:custGeom>
                <a:avLst/>
                <a:gdLst>
                  <a:gd name="T0" fmla="*/ 11 w 24"/>
                  <a:gd name="T1" fmla="*/ 0 h 1"/>
                  <a:gd name="T2" fmla="*/ 0 w 24"/>
                  <a:gd name="T3" fmla="*/ 0 h 1"/>
                  <a:gd name="T4" fmla="*/ 11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24" y="0"/>
                    </a:moveTo>
                    <a:lnTo>
                      <a:pt x="0" y="0"/>
                    </a:lnTo>
                    <a:lnTo>
                      <a:pt x="24" y="0"/>
                    </a:lnTo>
                    <a:close/>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88" name="Freeform 293"/>
              <p:cNvSpPr>
                <a:spLocks/>
              </p:cNvSpPr>
              <p:nvPr/>
            </p:nvSpPr>
            <p:spPr bwMode="auto">
              <a:xfrm>
                <a:off x="1973" y="3515"/>
                <a:ext cx="57" cy="14"/>
              </a:xfrm>
              <a:custGeom>
                <a:avLst/>
                <a:gdLst>
                  <a:gd name="T0" fmla="*/ 32 w 64"/>
                  <a:gd name="T1" fmla="*/ 0 h 16"/>
                  <a:gd name="T2" fmla="*/ 4 w 64"/>
                  <a:gd name="T3" fmla="*/ 0 h 16"/>
                  <a:gd name="T4" fmla="*/ 0 w 64"/>
                  <a:gd name="T5" fmla="*/ 4 h 16"/>
                  <a:gd name="T6" fmla="*/ 4 w 64"/>
                  <a:gd name="T7" fmla="*/ 7 h 16"/>
                  <a:gd name="T8" fmla="*/ 32 w 64"/>
                  <a:gd name="T9" fmla="*/ 4 h 16"/>
                  <a:gd name="T10" fmla="*/ 29 w 64"/>
                  <a:gd name="T11" fmla="*/ 0 h 16"/>
                  <a:gd name="T12" fmla="*/ 0 60000 65536"/>
                  <a:gd name="T13" fmla="*/ 0 60000 65536"/>
                  <a:gd name="T14" fmla="*/ 0 60000 65536"/>
                  <a:gd name="T15" fmla="*/ 0 60000 65536"/>
                  <a:gd name="T16" fmla="*/ 0 60000 65536"/>
                  <a:gd name="T17" fmla="*/ 0 60000 65536"/>
                  <a:gd name="T18" fmla="*/ 0 w 64"/>
                  <a:gd name="T19" fmla="*/ 0 h 16"/>
                  <a:gd name="T20" fmla="*/ 64 w 6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4" h="16">
                    <a:moveTo>
                      <a:pt x="64" y="0"/>
                    </a:moveTo>
                    <a:lnTo>
                      <a:pt x="8" y="0"/>
                    </a:lnTo>
                    <a:lnTo>
                      <a:pt x="0" y="8"/>
                    </a:lnTo>
                    <a:lnTo>
                      <a:pt x="8" y="16"/>
                    </a:lnTo>
                    <a:lnTo>
                      <a:pt x="64" y="8"/>
                    </a:lnTo>
                    <a:lnTo>
                      <a:pt x="56" y="0"/>
                    </a:lnTo>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89" name="Freeform 294"/>
              <p:cNvSpPr>
                <a:spLocks/>
              </p:cNvSpPr>
              <p:nvPr/>
            </p:nvSpPr>
            <p:spPr bwMode="auto">
              <a:xfrm>
                <a:off x="1880" y="3465"/>
                <a:ext cx="64" cy="36"/>
              </a:xfrm>
              <a:custGeom>
                <a:avLst/>
                <a:gdLst>
                  <a:gd name="T0" fmla="*/ 4 w 72"/>
                  <a:gd name="T1" fmla="*/ 5 h 40"/>
                  <a:gd name="T2" fmla="*/ 8 w 72"/>
                  <a:gd name="T3" fmla="*/ 13 h 40"/>
                  <a:gd name="T4" fmla="*/ 20 w 72"/>
                  <a:gd name="T5" fmla="*/ 17 h 40"/>
                  <a:gd name="T6" fmla="*/ 24 w 72"/>
                  <a:gd name="T7" fmla="*/ 21 h 40"/>
                  <a:gd name="T8" fmla="*/ 32 w 72"/>
                  <a:gd name="T9" fmla="*/ 21 h 40"/>
                  <a:gd name="T10" fmla="*/ 36 w 72"/>
                  <a:gd name="T11" fmla="*/ 21 h 40"/>
                  <a:gd name="T12" fmla="*/ 32 w 72"/>
                  <a:gd name="T13" fmla="*/ 13 h 40"/>
                  <a:gd name="T14" fmla="*/ 24 w 72"/>
                  <a:gd name="T15" fmla="*/ 9 h 40"/>
                  <a:gd name="T16" fmla="*/ 20 w 72"/>
                  <a:gd name="T17" fmla="*/ 0 h 40"/>
                  <a:gd name="T18" fmla="*/ 12 w 72"/>
                  <a:gd name="T19" fmla="*/ 0 h 40"/>
                  <a:gd name="T20" fmla="*/ 0 w 72"/>
                  <a:gd name="T21" fmla="*/ 0 h 40"/>
                  <a:gd name="T22" fmla="*/ 4 w 72"/>
                  <a:gd name="T23" fmla="*/ 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40"/>
                  <a:gd name="T38" fmla="*/ 72 w 7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40">
                    <a:moveTo>
                      <a:pt x="8" y="8"/>
                    </a:moveTo>
                    <a:lnTo>
                      <a:pt x="16" y="24"/>
                    </a:lnTo>
                    <a:lnTo>
                      <a:pt x="40" y="32"/>
                    </a:lnTo>
                    <a:lnTo>
                      <a:pt x="48" y="40"/>
                    </a:lnTo>
                    <a:lnTo>
                      <a:pt x="64" y="40"/>
                    </a:lnTo>
                    <a:lnTo>
                      <a:pt x="72" y="40"/>
                    </a:lnTo>
                    <a:lnTo>
                      <a:pt x="64" y="24"/>
                    </a:lnTo>
                    <a:lnTo>
                      <a:pt x="48" y="16"/>
                    </a:lnTo>
                    <a:lnTo>
                      <a:pt x="40" y="0"/>
                    </a:lnTo>
                    <a:lnTo>
                      <a:pt x="24" y="0"/>
                    </a:lnTo>
                    <a:lnTo>
                      <a:pt x="0" y="0"/>
                    </a:lnTo>
                    <a:lnTo>
                      <a:pt x="8" y="8"/>
                    </a:lnTo>
                    <a:close/>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90" name="Freeform 295"/>
              <p:cNvSpPr>
                <a:spLocks/>
              </p:cNvSpPr>
              <p:nvPr/>
            </p:nvSpPr>
            <p:spPr bwMode="auto">
              <a:xfrm>
                <a:off x="2001" y="3543"/>
                <a:ext cx="22" cy="15"/>
              </a:xfrm>
              <a:custGeom>
                <a:avLst/>
                <a:gdLst>
                  <a:gd name="T0" fmla="*/ 0 w 24"/>
                  <a:gd name="T1" fmla="*/ 0 h 16"/>
                  <a:gd name="T2" fmla="*/ 15 w 24"/>
                  <a:gd name="T3" fmla="*/ 8 h 16"/>
                  <a:gd name="T4" fmla="*/ 6 w 24"/>
                  <a:gd name="T5" fmla="*/ 10 h 16"/>
                  <a:gd name="T6" fmla="*/ 0 w 24"/>
                  <a:gd name="T7" fmla="*/ 0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0" y="0"/>
                    </a:moveTo>
                    <a:lnTo>
                      <a:pt x="24" y="8"/>
                    </a:lnTo>
                    <a:lnTo>
                      <a:pt x="8" y="16"/>
                    </a:lnTo>
                    <a:lnTo>
                      <a:pt x="0" y="0"/>
                    </a:lnTo>
                    <a:close/>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91" name="Freeform 296"/>
              <p:cNvSpPr>
                <a:spLocks/>
              </p:cNvSpPr>
              <p:nvPr/>
            </p:nvSpPr>
            <p:spPr bwMode="auto">
              <a:xfrm>
                <a:off x="1752" y="3401"/>
                <a:ext cx="50" cy="36"/>
              </a:xfrm>
              <a:custGeom>
                <a:avLst/>
                <a:gdLst>
                  <a:gd name="T0" fmla="*/ 24 w 56"/>
                  <a:gd name="T1" fmla="*/ 17 h 40"/>
                  <a:gd name="T2" fmla="*/ 24 w 56"/>
                  <a:gd name="T3" fmla="*/ 9 h 40"/>
                  <a:gd name="T4" fmla="*/ 29 w 56"/>
                  <a:gd name="T5" fmla="*/ 5 h 40"/>
                  <a:gd name="T6" fmla="*/ 24 w 56"/>
                  <a:gd name="T7" fmla="*/ 0 h 40"/>
                  <a:gd name="T8" fmla="*/ 4 w 56"/>
                  <a:gd name="T9" fmla="*/ 0 h 40"/>
                  <a:gd name="T10" fmla="*/ 0 w 56"/>
                  <a:gd name="T11" fmla="*/ 5 h 40"/>
                  <a:gd name="T12" fmla="*/ 4 w 56"/>
                  <a:gd name="T13" fmla="*/ 17 h 40"/>
                  <a:gd name="T14" fmla="*/ 12 w 56"/>
                  <a:gd name="T15" fmla="*/ 21 h 40"/>
                  <a:gd name="T16" fmla="*/ 24 w 56"/>
                  <a:gd name="T17" fmla="*/ 17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0"/>
                  <a:gd name="T29" fmla="*/ 56 w 56"/>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0">
                    <a:moveTo>
                      <a:pt x="48" y="32"/>
                    </a:moveTo>
                    <a:lnTo>
                      <a:pt x="48" y="16"/>
                    </a:lnTo>
                    <a:lnTo>
                      <a:pt x="56" y="8"/>
                    </a:lnTo>
                    <a:lnTo>
                      <a:pt x="48" y="0"/>
                    </a:lnTo>
                    <a:lnTo>
                      <a:pt x="8" y="0"/>
                    </a:lnTo>
                    <a:lnTo>
                      <a:pt x="0" y="8"/>
                    </a:lnTo>
                    <a:lnTo>
                      <a:pt x="8" y="32"/>
                    </a:lnTo>
                    <a:lnTo>
                      <a:pt x="24" y="40"/>
                    </a:lnTo>
                    <a:lnTo>
                      <a:pt x="48" y="32"/>
                    </a:lnTo>
                    <a:close/>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92" name="Freeform 297"/>
              <p:cNvSpPr>
                <a:spLocks/>
              </p:cNvSpPr>
              <p:nvPr/>
            </p:nvSpPr>
            <p:spPr bwMode="auto">
              <a:xfrm>
                <a:off x="1710" y="3422"/>
                <a:ext cx="28" cy="22"/>
              </a:xfrm>
              <a:custGeom>
                <a:avLst/>
                <a:gdLst>
                  <a:gd name="T0" fmla="*/ 14 w 32"/>
                  <a:gd name="T1" fmla="*/ 6 h 24"/>
                  <a:gd name="T2" fmla="*/ 7 w 32"/>
                  <a:gd name="T3" fmla="*/ 0 h 24"/>
                  <a:gd name="T4" fmla="*/ 0 w 32"/>
                  <a:gd name="T5" fmla="*/ 10 h 24"/>
                  <a:gd name="T6" fmla="*/ 0 w 32"/>
                  <a:gd name="T7" fmla="*/ 15 h 24"/>
                  <a:gd name="T8" fmla="*/ 7 w 32"/>
                  <a:gd name="T9" fmla="*/ 15 h 24"/>
                  <a:gd name="T10" fmla="*/ 14 w 32"/>
                  <a:gd name="T11" fmla="*/ 10 h 24"/>
                  <a:gd name="T12" fmla="*/ 14 w 32"/>
                  <a:gd name="T13" fmla="*/ 6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32" y="8"/>
                    </a:moveTo>
                    <a:lnTo>
                      <a:pt x="16" y="0"/>
                    </a:lnTo>
                    <a:lnTo>
                      <a:pt x="0" y="16"/>
                    </a:lnTo>
                    <a:lnTo>
                      <a:pt x="0" y="24"/>
                    </a:lnTo>
                    <a:lnTo>
                      <a:pt x="16" y="24"/>
                    </a:lnTo>
                    <a:lnTo>
                      <a:pt x="32" y="16"/>
                    </a:lnTo>
                    <a:lnTo>
                      <a:pt x="32" y="8"/>
                    </a:lnTo>
                    <a:close/>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grpSp>
        <p:cxnSp>
          <p:nvCxnSpPr>
            <p:cNvPr id="88137" name="Straight Connector 98"/>
            <p:cNvCxnSpPr>
              <a:cxnSpLocks noChangeShapeType="1"/>
            </p:cNvCxnSpPr>
            <p:nvPr/>
          </p:nvCxnSpPr>
          <p:spPr bwMode="auto">
            <a:xfrm rot="10800000">
              <a:off x="6572250" y="3513138"/>
              <a:ext cx="403225" cy="107950"/>
            </a:xfrm>
            <a:prstGeom prst="line">
              <a:avLst/>
            </a:prstGeom>
            <a:noFill/>
            <a:ln w="9525">
              <a:solidFill>
                <a:schemeClr val="tx1"/>
              </a:solidFill>
              <a:round/>
              <a:headEnd/>
              <a:tailEnd/>
            </a:ln>
          </p:spPr>
        </p:cxnSp>
        <p:grpSp>
          <p:nvGrpSpPr>
            <p:cNvPr id="5" name="Group 203"/>
            <p:cNvGrpSpPr>
              <a:grpSpLocks noChangeAspect="1"/>
            </p:cNvGrpSpPr>
            <p:nvPr/>
          </p:nvGrpSpPr>
          <p:grpSpPr>
            <a:xfrm rot="21353281">
              <a:off x="4652171" y="5876573"/>
              <a:ext cx="454943" cy="127079"/>
              <a:chOff x="3429000" y="5715000"/>
              <a:chExt cx="852489" cy="238125"/>
            </a:xfrm>
            <a:solidFill>
              <a:schemeClr val="accent2"/>
            </a:solidFill>
          </p:grpSpPr>
          <p:sp>
            <p:nvSpPr>
              <p:cNvPr id="81" name="Freeform 80"/>
              <p:cNvSpPr/>
              <p:nvPr/>
            </p:nvSpPr>
            <p:spPr bwMode="auto">
              <a:xfrm>
                <a:off x="3657600" y="5715000"/>
                <a:ext cx="414337" cy="200025"/>
              </a:xfrm>
              <a:custGeom>
                <a:avLst/>
                <a:gdLst>
                  <a:gd name="connsiteX0" fmla="*/ 9525 w 414337"/>
                  <a:gd name="connsiteY0" fmla="*/ 0 h 200025"/>
                  <a:gd name="connsiteX1" fmla="*/ 100012 w 414337"/>
                  <a:gd name="connsiteY1" fmla="*/ 9525 h 200025"/>
                  <a:gd name="connsiteX2" fmla="*/ 171450 w 414337"/>
                  <a:gd name="connsiteY2" fmla="*/ 4762 h 200025"/>
                  <a:gd name="connsiteX3" fmla="*/ 261937 w 414337"/>
                  <a:gd name="connsiteY3" fmla="*/ 19050 h 200025"/>
                  <a:gd name="connsiteX4" fmla="*/ 276225 w 414337"/>
                  <a:gd name="connsiteY4" fmla="*/ 19050 h 200025"/>
                  <a:gd name="connsiteX5" fmla="*/ 271462 w 414337"/>
                  <a:gd name="connsiteY5" fmla="*/ 4762 h 200025"/>
                  <a:gd name="connsiteX6" fmla="*/ 314325 w 414337"/>
                  <a:gd name="connsiteY6" fmla="*/ 19050 h 200025"/>
                  <a:gd name="connsiteX7" fmla="*/ 361950 w 414337"/>
                  <a:gd name="connsiteY7" fmla="*/ 38100 h 200025"/>
                  <a:gd name="connsiteX8" fmla="*/ 414337 w 414337"/>
                  <a:gd name="connsiteY8" fmla="*/ 47625 h 200025"/>
                  <a:gd name="connsiteX9" fmla="*/ 409575 w 414337"/>
                  <a:gd name="connsiteY9" fmla="*/ 114300 h 200025"/>
                  <a:gd name="connsiteX10" fmla="*/ 352425 w 414337"/>
                  <a:gd name="connsiteY10" fmla="*/ 147637 h 200025"/>
                  <a:gd name="connsiteX11" fmla="*/ 333375 w 414337"/>
                  <a:gd name="connsiteY11" fmla="*/ 171450 h 200025"/>
                  <a:gd name="connsiteX12" fmla="*/ 252412 w 414337"/>
                  <a:gd name="connsiteY12" fmla="*/ 200025 h 200025"/>
                  <a:gd name="connsiteX13" fmla="*/ 223837 w 414337"/>
                  <a:gd name="connsiteY13" fmla="*/ 195262 h 200025"/>
                  <a:gd name="connsiteX14" fmla="*/ 171450 w 414337"/>
                  <a:gd name="connsiteY14" fmla="*/ 190500 h 200025"/>
                  <a:gd name="connsiteX15" fmla="*/ 142875 w 414337"/>
                  <a:gd name="connsiteY15" fmla="*/ 176212 h 200025"/>
                  <a:gd name="connsiteX16" fmla="*/ 95250 w 414337"/>
                  <a:gd name="connsiteY16" fmla="*/ 171450 h 200025"/>
                  <a:gd name="connsiteX17" fmla="*/ 90487 w 414337"/>
                  <a:gd name="connsiteY17" fmla="*/ 180975 h 200025"/>
                  <a:gd name="connsiteX18" fmla="*/ 71437 w 414337"/>
                  <a:gd name="connsiteY18" fmla="*/ 185737 h 200025"/>
                  <a:gd name="connsiteX19" fmla="*/ 28575 w 414337"/>
                  <a:gd name="connsiteY19" fmla="*/ 176212 h 200025"/>
                  <a:gd name="connsiteX20" fmla="*/ 0 w 414337"/>
                  <a:gd name="connsiteY20" fmla="*/ 138112 h 200025"/>
                  <a:gd name="connsiteX21" fmla="*/ 9525 w 414337"/>
                  <a:gd name="connsiteY21" fmla="*/ 104775 h 200025"/>
                  <a:gd name="connsiteX22" fmla="*/ 14287 w 414337"/>
                  <a:gd name="connsiteY22" fmla="*/ 76200 h 200025"/>
                  <a:gd name="connsiteX23" fmla="*/ 9525 w 414337"/>
                  <a:gd name="connsiteY23"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337" h="200025">
                    <a:moveTo>
                      <a:pt x="9525" y="0"/>
                    </a:moveTo>
                    <a:lnTo>
                      <a:pt x="100012" y="9525"/>
                    </a:lnTo>
                    <a:lnTo>
                      <a:pt x="171450" y="4762"/>
                    </a:lnTo>
                    <a:lnTo>
                      <a:pt x="261937" y="19050"/>
                    </a:lnTo>
                    <a:lnTo>
                      <a:pt x="276225" y="19050"/>
                    </a:lnTo>
                    <a:lnTo>
                      <a:pt x="271462" y="4762"/>
                    </a:lnTo>
                    <a:lnTo>
                      <a:pt x="314325" y="19050"/>
                    </a:lnTo>
                    <a:lnTo>
                      <a:pt x="361950" y="38100"/>
                    </a:lnTo>
                    <a:lnTo>
                      <a:pt x="414337" y="47625"/>
                    </a:lnTo>
                    <a:lnTo>
                      <a:pt x="409575" y="114300"/>
                    </a:lnTo>
                    <a:lnTo>
                      <a:pt x="352425" y="147637"/>
                    </a:lnTo>
                    <a:lnTo>
                      <a:pt x="333375" y="171450"/>
                    </a:lnTo>
                    <a:lnTo>
                      <a:pt x="252412" y="200025"/>
                    </a:lnTo>
                    <a:lnTo>
                      <a:pt x="223837" y="195262"/>
                    </a:lnTo>
                    <a:lnTo>
                      <a:pt x="171450" y="190500"/>
                    </a:lnTo>
                    <a:lnTo>
                      <a:pt x="142875" y="176212"/>
                    </a:lnTo>
                    <a:lnTo>
                      <a:pt x="95250" y="171450"/>
                    </a:lnTo>
                    <a:lnTo>
                      <a:pt x="90487" y="180975"/>
                    </a:lnTo>
                    <a:lnTo>
                      <a:pt x="71437" y="185737"/>
                    </a:lnTo>
                    <a:lnTo>
                      <a:pt x="28575" y="176212"/>
                    </a:lnTo>
                    <a:lnTo>
                      <a:pt x="0" y="138112"/>
                    </a:lnTo>
                    <a:lnTo>
                      <a:pt x="9525" y="104775"/>
                    </a:lnTo>
                    <a:lnTo>
                      <a:pt x="14287" y="76200"/>
                    </a:lnTo>
                    <a:lnTo>
                      <a:pt x="9525" y="0"/>
                    </a:lnTo>
                    <a:close/>
                  </a:path>
                </a:pathLst>
              </a:custGeom>
              <a:grpFill/>
              <a:ln w="6350" cap="flat" cmpd="sng" algn="ctr">
                <a:solidFill>
                  <a:schemeClr val="tx1"/>
                </a:solidFill>
                <a:prstDash val="solid"/>
                <a:round/>
                <a:headEnd type="none" w="med" len="med"/>
                <a:tailEnd type="none" w="med" len="med"/>
              </a:ln>
              <a:effectLst/>
            </p:spPr>
            <p:txBody>
              <a:bodyPr/>
              <a:lstStyle/>
              <a:p>
                <a:pPr eaLnBrk="0" fontAlgn="auto" hangingPunct="0">
                  <a:spcBef>
                    <a:spcPts val="0"/>
                  </a:spcBef>
                  <a:spcAft>
                    <a:spcPts val="0"/>
                  </a:spcAft>
                  <a:defRPr/>
                </a:pPr>
                <a:endParaRPr lang="en-US">
                  <a:latin typeface="+mn-lt"/>
                  <a:cs typeface="+mn-cs"/>
                </a:endParaRPr>
              </a:p>
            </p:txBody>
          </p:sp>
          <p:sp>
            <p:nvSpPr>
              <p:cNvPr id="82" name="Freeform 81"/>
              <p:cNvSpPr/>
              <p:nvPr/>
            </p:nvSpPr>
            <p:spPr bwMode="auto">
              <a:xfrm>
                <a:off x="4176713" y="5924550"/>
                <a:ext cx="66675" cy="28575"/>
              </a:xfrm>
              <a:custGeom>
                <a:avLst/>
                <a:gdLst>
                  <a:gd name="connsiteX0" fmla="*/ 0 w 66675"/>
                  <a:gd name="connsiteY0" fmla="*/ 0 h 28575"/>
                  <a:gd name="connsiteX1" fmla="*/ 47625 w 66675"/>
                  <a:gd name="connsiteY1" fmla="*/ 19050 h 28575"/>
                  <a:gd name="connsiteX2" fmla="*/ 66675 w 66675"/>
                  <a:gd name="connsiteY2" fmla="*/ 28575 h 28575"/>
                  <a:gd name="connsiteX3" fmla="*/ 61912 w 66675"/>
                  <a:gd name="connsiteY3" fmla="*/ 14288 h 28575"/>
                  <a:gd name="connsiteX4" fmla="*/ 0 w 66675"/>
                  <a:gd name="connsiteY4" fmla="*/ 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28575">
                    <a:moveTo>
                      <a:pt x="0" y="0"/>
                    </a:moveTo>
                    <a:lnTo>
                      <a:pt x="47625" y="19050"/>
                    </a:lnTo>
                    <a:lnTo>
                      <a:pt x="66675" y="28575"/>
                    </a:lnTo>
                    <a:lnTo>
                      <a:pt x="61912" y="14288"/>
                    </a:lnTo>
                    <a:lnTo>
                      <a:pt x="0" y="0"/>
                    </a:lnTo>
                    <a:close/>
                  </a:path>
                </a:pathLst>
              </a:custGeom>
              <a:grpFill/>
              <a:ln w="6350" cap="flat" cmpd="sng" algn="ctr">
                <a:solidFill>
                  <a:schemeClr val="tx1"/>
                </a:solidFill>
                <a:prstDash val="solid"/>
                <a:round/>
                <a:headEnd type="none" w="med" len="med"/>
                <a:tailEnd type="none" w="med" len="med"/>
              </a:ln>
              <a:effectLst/>
            </p:spPr>
            <p:txBody>
              <a:bodyPr/>
              <a:lstStyle/>
              <a:p>
                <a:pPr eaLnBrk="0" fontAlgn="auto" hangingPunct="0">
                  <a:spcBef>
                    <a:spcPts val="0"/>
                  </a:spcBef>
                  <a:spcAft>
                    <a:spcPts val="0"/>
                  </a:spcAft>
                  <a:defRPr/>
                </a:pPr>
                <a:endParaRPr lang="en-US">
                  <a:latin typeface="+mn-lt"/>
                  <a:cs typeface="+mn-cs"/>
                </a:endParaRPr>
              </a:p>
            </p:txBody>
          </p:sp>
          <p:sp>
            <p:nvSpPr>
              <p:cNvPr id="83" name="Freeform 279"/>
              <p:cNvSpPr>
                <a:spLocks/>
              </p:cNvSpPr>
              <p:nvPr/>
            </p:nvSpPr>
            <p:spPr bwMode="auto">
              <a:xfrm>
                <a:off x="4242286" y="5780594"/>
                <a:ext cx="39203" cy="24895"/>
              </a:xfrm>
              <a:custGeom>
                <a:avLst/>
                <a:gdLst>
                  <a:gd name="T0" fmla="*/ 0 w 24"/>
                  <a:gd name="T1" fmla="*/ 0 h 16"/>
                  <a:gd name="T2" fmla="*/ 18 w 24"/>
                  <a:gd name="T3" fmla="*/ 8 h 16"/>
                  <a:gd name="T4" fmla="*/ 6 w 24"/>
                  <a:gd name="T5" fmla="*/ 13 h 16"/>
                  <a:gd name="T6" fmla="*/ 0 w 24"/>
                  <a:gd name="T7" fmla="*/ 0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0" y="0"/>
                    </a:moveTo>
                    <a:lnTo>
                      <a:pt x="24" y="8"/>
                    </a:lnTo>
                    <a:lnTo>
                      <a:pt x="8" y="16"/>
                    </a:lnTo>
                    <a:lnTo>
                      <a:pt x="0" y="0"/>
                    </a:lnTo>
                    <a:close/>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sp>
            <p:nvSpPr>
              <p:cNvPr id="84" name="Freeform 279"/>
              <p:cNvSpPr>
                <a:spLocks/>
              </p:cNvSpPr>
              <p:nvPr/>
            </p:nvSpPr>
            <p:spPr bwMode="auto">
              <a:xfrm>
                <a:off x="3429000" y="5791200"/>
                <a:ext cx="39203" cy="24895"/>
              </a:xfrm>
              <a:custGeom>
                <a:avLst/>
                <a:gdLst>
                  <a:gd name="T0" fmla="*/ 0 w 24"/>
                  <a:gd name="T1" fmla="*/ 0 h 16"/>
                  <a:gd name="T2" fmla="*/ 18 w 24"/>
                  <a:gd name="T3" fmla="*/ 8 h 16"/>
                  <a:gd name="T4" fmla="*/ 6 w 24"/>
                  <a:gd name="T5" fmla="*/ 13 h 16"/>
                  <a:gd name="T6" fmla="*/ 0 w 24"/>
                  <a:gd name="T7" fmla="*/ 0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0" y="0"/>
                    </a:moveTo>
                    <a:lnTo>
                      <a:pt x="24" y="8"/>
                    </a:lnTo>
                    <a:lnTo>
                      <a:pt x="8" y="16"/>
                    </a:lnTo>
                    <a:lnTo>
                      <a:pt x="0" y="0"/>
                    </a:lnTo>
                    <a:close/>
                  </a:path>
                </a:pathLst>
              </a:custGeom>
              <a:grpFill/>
              <a:ln w="6350">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grpSp>
        <p:sp>
          <p:nvSpPr>
            <p:cNvPr id="88139" name="TextBox 209"/>
            <p:cNvSpPr txBox="1">
              <a:spLocks noChangeArrowheads="1"/>
            </p:cNvSpPr>
            <p:nvPr/>
          </p:nvSpPr>
          <p:spPr bwMode="auto">
            <a:xfrm>
              <a:off x="5133975" y="5846763"/>
              <a:ext cx="1676400" cy="477837"/>
            </a:xfrm>
            <a:prstGeom prst="rect">
              <a:avLst/>
            </a:prstGeom>
            <a:noFill/>
            <a:ln w="9525">
              <a:noFill/>
              <a:miter lim="800000"/>
              <a:headEnd/>
              <a:tailEnd/>
            </a:ln>
          </p:spPr>
          <p:txBody>
            <a:bodyPr>
              <a:spAutoFit/>
            </a:bodyPr>
            <a:lstStyle/>
            <a:p>
              <a:r>
                <a:rPr lang="en-US" sz="1000" b="1"/>
                <a:t>Puerto Rico</a:t>
              </a:r>
            </a:p>
            <a:p>
              <a:endParaRPr lang="en-US" sz="1000" b="1"/>
            </a:p>
          </p:txBody>
        </p:sp>
        <p:sp>
          <p:nvSpPr>
            <p:cNvPr id="78" name="Text Box 221"/>
            <p:cNvSpPr txBox="1">
              <a:spLocks noChangeArrowheads="1"/>
            </p:cNvSpPr>
            <p:nvPr/>
          </p:nvSpPr>
          <p:spPr bwMode="auto">
            <a:xfrm>
              <a:off x="6909276" y="5197369"/>
              <a:ext cx="3107746" cy="1014936"/>
            </a:xfrm>
            <a:prstGeom prst="rect">
              <a:avLst/>
            </a:prstGeom>
            <a:solidFill>
              <a:srgbClr val="7F7F7F"/>
            </a:solidFill>
            <a:ln w="9525">
              <a:solidFill>
                <a:schemeClr val="tx1"/>
              </a:solidFill>
              <a:miter lim="800000"/>
              <a:headEnd/>
              <a:tailEnd/>
            </a:ln>
            <a:effectLst>
              <a:outerShdw blurRad="63500" dist="38100" dir="5400000" algn="t" rotWithShape="0">
                <a:srgbClr val="000000">
                  <a:alpha val="39999"/>
                </a:srgbClr>
              </a:outerShdw>
            </a:effectLst>
          </p:spPr>
          <p:txBody>
            <a:bodyPr>
              <a:spAutoFit/>
            </a:bodyPr>
            <a:lstStyle/>
            <a:p>
              <a:pPr algn="ctr">
                <a:defRPr/>
              </a:pPr>
              <a:r>
                <a:rPr lang="en-US" sz="1400" b="1">
                  <a:latin typeface="Arial" charset="0"/>
                  <a:cs typeface="Arial" charset="0"/>
                </a:rPr>
                <a:t>12</a:t>
              </a:r>
              <a:r>
                <a:rPr lang="en-US" sz="1200" b="1">
                  <a:latin typeface="Arial" charset="0"/>
                  <a:cs typeface="Arial" charset="0"/>
                </a:rPr>
                <a:t> states + PR</a:t>
              </a:r>
            </a:p>
            <a:p>
              <a:pPr algn="ctr">
                <a:defRPr/>
              </a:pPr>
              <a:r>
                <a:rPr lang="en-US" sz="1200" b="1">
                  <a:latin typeface="Arial" charset="0"/>
                  <a:cs typeface="Arial" charset="0"/>
                </a:rPr>
                <a:t>have solar contractor licensing requirements</a:t>
              </a:r>
            </a:p>
          </p:txBody>
        </p:sp>
        <p:sp>
          <p:nvSpPr>
            <p:cNvPr id="88141" name="Oval 201"/>
            <p:cNvSpPr>
              <a:spLocks noChangeArrowheads="1"/>
            </p:cNvSpPr>
            <p:nvPr/>
          </p:nvSpPr>
          <p:spPr bwMode="auto">
            <a:xfrm>
              <a:off x="6958013" y="3543300"/>
              <a:ext cx="228600" cy="228600"/>
            </a:xfrm>
            <a:prstGeom prst="ellipse">
              <a:avLst/>
            </a:prstGeom>
            <a:solidFill>
              <a:schemeClr val="bg1"/>
            </a:solidFill>
            <a:ln w="6350">
              <a:solidFill>
                <a:schemeClr val="tx1"/>
              </a:solidFill>
              <a:round/>
              <a:headEnd/>
              <a:tailEnd/>
            </a:ln>
          </p:spPr>
          <p:txBody>
            <a:bodyPr/>
            <a:lstStyle/>
            <a:p>
              <a:pPr algn="ctr" eaLnBrk="0" hangingPunct="0"/>
              <a:endParaRPr lang="en-US">
                <a:latin typeface="Calibri" pitchFamily="34" charset="0"/>
              </a:endParaRPr>
            </a:p>
          </p:txBody>
        </p:sp>
        <p:sp>
          <p:nvSpPr>
            <p:cNvPr id="80" name="TextBox 202"/>
            <p:cNvSpPr txBox="1">
              <a:spLocks noChangeArrowheads="1"/>
            </p:cNvSpPr>
            <p:nvPr/>
          </p:nvSpPr>
          <p:spPr bwMode="auto">
            <a:xfrm>
              <a:off x="6900082" y="3540672"/>
              <a:ext cx="381572" cy="230558"/>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en-US" sz="900" b="1" dirty="0">
                  <a:latin typeface="+mj-lt"/>
                  <a:cs typeface="+mn-cs"/>
                </a:rPr>
                <a:t>DC</a:t>
              </a:r>
            </a:p>
          </p:txBody>
        </p:sp>
      </p:grpSp>
      <p:sp>
        <p:nvSpPr>
          <p:cNvPr id="88069" name="Text Box 237"/>
          <p:cNvSpPr txBox="1">
            <a:spLocks noChangeArrowheads="1"/>
          </p:cNvSpPr>
          <p:nvPr/>
        </p:nvSpPr>
        <p:spPr bwMode="auto">
          <a:xfrm>
            <a:off x="2132013" y="2479675"/>
            <a:ext cx="4864100" cy="400050"/>
          </a:xfrm>
          <a:prstGeom prst="rect">
            <a:avLst/>
          </a:prstGeom>
          <a:noFill/>
          <a:ln w="9525">
            <a:noFill/>
            <a:miter lim="800000"/>
            <a:headEnd/>
            <a:tailEnd/>
          </a:ln>
        </p:spPr>
        <p:txBody>
          <a:bodyPr>
            <a:spAutoFit/>
          </a:bodyPr>
          <a:lstStyle/>
          <a:p>
            <a:r>
              <a:rPr lang="en-US" sz="2000" b="1">
                <a:hlinkClick r:id="rId3"/>
              </a:rPr>
              <a:t>www.dsireusa.org</a:t>
            </a:r>
            <a:r>
              <a:rPr lang="en-US" sz="2000" b="1"/>
              <a:t> / December 2010</a:t>
            </a:r>
          </a:p>
        </p:txBody>
      </p:sp>
      <p:sp>
        <p:nvSpPr>
          <p:cNvPr id="88070" name="Rectangle 98"/>
          <p:cNvSpPr>
            <a:spLocks noChangeArrowheads="1"/>
          </p:cNvSpPr>
          <p:nvPr/>
        </p:nvSpPr>
        <p:spPr bwMode="auto">
          <a:xfrm>
            <a:off x="1844675" y="1252538"/>
            <a:ext cx="5105400" cy="946150"/>
          </a:xfrm>
          <a:prstGeom prst="rect">
            <a:avLst/>
          </a:prstGeom>
          <a:noFill/>
          <a:ln w="9525">
            <a:noFill/>
            <a:miter lim="800000"/>
            <a:headEnd/>
            <a:tailEnd/>
          </a:ln>
        </p:spPr>
        <p:txBody>
          <a:bodyPr>
            <a:spAutoFit/>
          </a:bodyPr>
          <a:lstStyle/>
          <a:p>
            <a:pPr algn="ctr">
              <a:spcBef>
                <a:spcPct val="65000"/>
              </a:spcBef>
              <a:spcAft>
                <a:spcPct val="25000"/>
              </a:spcAft>
            </a:pPr>
            <a:r>
              <a:rPr lang="en-US" sz="2800" b="1" i="1"/>
              <a:t>Solar Contractor Licensing Requirements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117600"/>
            <a:ext cx="8229600" cy="939800"/>
          </a:xfrm>
        </p:spPr>
        <p:txBody>
          <a:bodyPr/>
          <a:lstStyle/>
          <a:p>
            <a:r>
              <a:rPr lang="en-US" smtClean="0"/>
              <a:t>On Your Radar…</a:t>
            </a:r>
          </a:p>
        </p:txBody>
      </p:sp>
      <p:sp>
        <p:nvSpPr>
          <p:cNvPr id="10243" name="Content Placeholder 2"/>
          <p:cNvSpPr>
            <a:spLocks noGrp="1"/>
          </p:cNvSpPr>
          <p:nvPr>
            <p:ph idx="1"/>
          </p:nvPr>
        </p:nvSpPr>
        <p:spPr>
          <a:xfrm>
            <a:off x="457200" y="5080000"/>
            <a:ext cx="8229600" cy="1073150"/>
          </a:xfrm>
        </p:spPr>
        <p:txBody>
          <a:bodyPr/>
          <a:lstStyle/>
          <a:p>
            <a:pPr>
              <a:buFont typeface="Arial" pitchFamily="34" charset="0"/>
              <a:buNone/>
            </a:pPr>
            <a:r>
              <a:rPr lang="en-US" sz="2400" smtClean="0"/>
              <a:t>Today’s workshop presentation &amp; notes will be posted here:</a:t>
            </a:r>
          </a:p>
          <a:p>
            <a:pPr>
              <a:buFont typeface="Arial" pitchFamily="34" charset="0"/>
              <a:buNone/>
            </a:pPr>
            <a:r>
              <a:rPr lang="en-US" sz="2400" smtClean="0">
                <a:hlinkClick r:id="rId3"/>
              </a:rPr>
              <a:t>www.SolarAmericaCommunities.Energy.Gov/Resources</a:t>
            </a:r>
            <a:endParaRPr lang="en-US" sz="2400" smtClean="0"/>
          </a:p>
          <a:p>
            <a:pPr>
              <a:buFont typeface="Arial" pitchFamily="34" charset="0"/>
              <a:buNone/>
            </a:pPr>
            <a:endParaRPr lang="en-US" sz="1000" smtClean="0"/>
          </a:p>
        </p:txBody>
      </p:sp>
      <p:pic>
        <p:nvPicPr>
          <p:cNvPr id="10244" name="Picture 3" descr="Solar-Powering-Your-Community-Cover.png"/>
          <p:cNvPicPr>
            <a:picLocks noChangeAspect="1"/>
          </p:cNvPicPr>
          <p:nvPr/>
        </p:nvPicPr>
        <p:blipFill>
          <a:blip r:embed="rId4"/>
          <a:srcRect/>
          <a:stretch>
            <a:fillRect/>
          </a:stretch>
        </p:blipFill>
        <p:spPr bwMode="auto">
          <a:xfrm>
            <a:off x="179388" y="2203450"/>
            <a:ext cx="2062162" cy="2667000"/>
          </a:xfrm>
          <a:prstGeom prst="rect">
            <a:avLst/>
          </a:prstGeom>
          <a:noFill/>
          <a:ln w="9525">
            <a:noFill/>
            <a:miter lim="800000"/>
            <a:headEnd/>
            <a:tailEnd/>
          </a:ln>
        </p:spPr>
      </p:pic>
      <p:sp>
        <p:nvSpPr>
          <p:cNvPr id="10245" name="Rectangle 6"/>
          <p:cNvSpPr>
            <a:spLocks noChangeArrowheads="1"/>
          </p:cNvSpPr>
          <p:nvPr/>
        </p:nvSpPr>
        <p:spPr bwMode="auto">
          <a:xfrm>
            <a:off x="2362200" y="2009775"/>
            <a:ext cx="7124700" cy="3013075"/>
          </a:xfrm>
          <a:prstGeom prst="rect">
            <a:avLst/>
          </a:prstGeom>
          <a:noFill/>
          <a:ln w="9525">
            <a:noFill/>
            <a:miter lim="800000"/>
            <a:headEnd/>
            <a:tailEnd/>
          </a:ln>
        </p:spPr>
        <p:txBody>
          <a:bodyPr>
            <a:spAutoFit/>
          </a:bodyPr>
          <a:lstStyle/>
          <a:p>
            <a:pPr defTabSz="914400"/>
            <a:r>
              <a:rPr lang="en-US" sz="2400" b="1">
                <a:latin typeface="Calibri" pitchFamily="34" charset="0"/>
              </a:rPr>
              <a:t>Solar Powering Your Community: A Guide for Local Governments (2011)</a:t>
            </a:r>
          </a:p>
          <a:p>
            <a:pPr defTabSz="914400"/>
            <a:r>
              <a:rPr lang="en-US" sz="2400">
                <a:latin typeface="Calibri" pitchFamily="34" charset="0"/>
              </a:rPr>
              <a:t>The U.S. Department of Energy developed this comprehensive resource to assist local governments and stakeholders in building sustainable local solar markets. The guide introduces a range of policy and program options that have been successfully field tested in cities and counties around the country.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7255</TotalTime>
  <Words>9744</Words>
  <Application>Microsoft Office PowerPoint</Application>
  <PresentationFormat>On-screen Show (4:3)</PresentationFormat>
  <Paragraphs>861</Paragraphs>
  <Slides>85</Slides>
  <Notes>85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Arial</vt:lpstr>
      <vt:lpstr>Calibri</vt:lpstr>
      <vt:lpstr>ＭＳ Ｐゴシック</vt:lpstr>
      <vt:lpstr>Arial Unicode MS</vt:lpstr>
      <vt:lpstr>Georgia</vt:lpstr>
      <vt:lpstr>Osaka</vt:lpstr>
      <vt:lpstr>Office Theme</vt:lpstr>
      <vt:lpstr>Slide 1</vt:lpstr>
      <vt:lpstr>About Solar America Communities</vt:lpstr>
      <vt:lpstr>Slide 3</vt:lpstr>
      <vt:lpstr>Slide 4</vt:lpstr>
      <vt:lpstr>Slide 5</vt:lpstr>
      <vt:lpstr>Workshop Agenda</vt:lpstr>
      <vt:lpstr>Working Together Today…</vt:lpstr>
      <vt:lpstr>Introductions</vt:lpstr>
      <vt:lpstr>On Your Radar…</vt:lpstr>
      <vt:lpstr> Intro to Solar Technologies</vt:lpstr>
      <vt:lpstr>Three Common Solar Technologies</vt:lpstr>
      <vt:lpstr>Photovoltaic (PV) Solar Energy</vt:lpstr>
      <vt:lpstr>Concentrating Solar Power (CSP)</vt:lpstr>
      <vt:lpstr>Solar Heating &amp; Cooling/ Solar Hot Water (SHC/SHW)</vt:lpstr>
      <vt:lpstr>Slide 15</vt:lpstr>
      <vt:lpstr>Solar in Context</vt:lpstr>
      <vt:lpstr>Session 1: Dispelling the Myths and Communicating the Benefits of Solar</vt:lpstr>
      <vt:lpstr>Every hour, enough solar energy strikes Earth to power human activities for over a year.</vt:lpstr>
      <vt:lpstr>Why Isn’t Solar More Widely Adopted?</vt:lpstr>
      <vt:lpstr>Solar Myths</vt:lpstr>
      <vt:lpstr>Part of your role as a local solar champion is dispelling these myths.</vt:lpstr>
      <vt:lpstr>Myth:</vt:lpstr>
      <vt:lpstr>The Cost of Installing PV is Decreasing Rapidly</vt:lpstr>
      <vt:lpstr>Solar is at or near grid cost parity: Residential PV Breakeven Cost in 2015 ($/Watt)</vt:lpstr>
      <vt:lpstr>Slide 25</vt:lpstr>
      <vt:lpstr>Myth:</vt:lpstr>
      <vt:lpstr>Solar technologies have matured and are becoming more efficient</vt:lpstr>
      <vt:lpstr>Myth:</vt:lpstr>
      <vt:lpstr>PV modules produce FAR more energy than is consumed in manufacturing them</vt:lpstr>
      <vt:lpstr>Myth:</vt:lpstr>
      <vt:lpstr>Solar is for Everyone</vt:lpstr>
      <vt:lpstr>Myth:</vt:lpstr>
      <vt:lpstr>Solar works in all parts of the continental U.S.</vt:lpstr>
      <vt:lpstr>Myth:</vt:lpstr>
      <vt:lpstr>Slide 35</vt:lpstr>
      <vt:lpstr>Myth:</vt:lpstr>
      <vt:lpstr>Beauty is in the eye of the beholder, however, the National Renewable Energy Laboratory (NREL) found that: solar homes sold 20% faster,  and for 17% more than the equivalent non-solar homes, across several subdivisions built by different California builders.</vt:lpstr>
      <vt:lpstr>Myth</vt:lpstr>
      <vt:lpstr>Slide 39</vt:lpstr>
      <vt:lpstr>More Community Benefits to Going Solar</vt:lpstr>
      <vt:lpstr>15 Minute Break </vt:lpstr>
      <vt:lpstr>Slide 42</vt:lpstr>
      <vt:lpstr>Session 2: Creating Value for  Your Region with Solar</vt:lpstr>
      <vt:lpstr>Slide 44</vt:lpstr>
      <vt:lpstr>Slide 45</vt:lpstr>
      <vt:lpstr>Remove Barriers to Solar</vt:lpstr>
      <vt:lpstr> Establish Advisory Committee </vt:lpstr>
      <vt:lpstr>Slide 48</vt:lpstr>
      <vt:lpstr>Assess Region</vt:lpstr>
      <vt:lpstr>Create Plan  </vt:lpstr>
      <vt:lpstr>Slide 51</vt:lpstr>
      <vt:lpstr>Slide 52</vt:lpstr>
      <vt:lpstr>Slide 53</vt:lpstr>
      <vt:lpstr>Slide 54</vt:lpstr>
      <vt:lpstr>Execute:  Marin County, CA</vt:lpstr>
      <vt:lpstr>Slide 56</vt:lpstr>
      <vt:lpstr>Slide 57</vt:lpstr>
      <vt:lpstr>Slide 58</vt:lpstr>
      <vt:lpstr>Slide 59</vt:lpstr>
      <vt:lpstr>Slide 60</vt:lpstr>
      <vt:lpstr>Slide 61</vt:lpstr>
      <vt:lpstr>Slide 62</vt:lpstr>
      <vt:lpstr>Manufacturing Report  Analyzed 8 Criteria</vt:lpstr>
      <vt:lpstr>  Milwaukee Metro’s Advantage  </vt:lpstr>
      <vt:lpstr>Results</vt:lpstr>
      <vt:lpstr>Slide 66</vt:lpstr>
      <vt:lpstr>Slide 67</vt:lpstr>
      <vt:lpstr>Slide 68</vt:lpstr>
      <vt:lpstr>Slide 69</vt:lpstr>
      <vt:lpstr>Slide 70</vt:lpstr>
      <vt:lpstr>Slide 71</vt:lpstr>
      <vt:lpstr>Slide 72</vt:lpstr>
      <vt:lpstr>Slide 73</vt:lpstr>
      <vt:lpstr>      Questions/Comments www.SolarAmericaCommunities.energy.gov solar@icma.org   </vt:lpstr>
      <vt:lpstr>Additional Resources</vt:lpstr>
      <vt:lpstr>Resources from Solar ABCs</vt:lpstr>
      <vt:lpstr>Slide 77</vt:lpstr>
      <vt:lpstr>Slide 78</vt:lpstr>
      <vt:lpstr>Slide 79</vt:lpstr>
      <vt:lpstr>Slide 80</vt:lpstr>
      <vt:lpstr>Slide 81</vt:lpstr>
      <vt:lpstr>Slide 82</vt:lpstr>
      <vt:lpstr>Slide 83</vt:lpstr>
      <vt:lpstr>Slide 84</vt:lpstr>
      <vt:lpstr>Slide 85</vt:lpstr>
    </vt:vector>
  </TitlesOfParts>
  <Company>ICMA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Solar Workshop &amp; Tour</dc:title>
  <dc:subject>This presentation summarizes the information discussed about getting started with solar workshop and tour during the NARC Conference in San Diego, California, June 15, 2011. </dc:subject>
  <dc:creator>Casey Johnston (ICLEI)</dc:creator>
  <cp:lastModifiedBy>Lenovo User</cp:lastModifiedBy>
  <cp:revision>583</cp:revision>
  <dcterms:created xsi:type="dcterms:W3CDTF">2011-03-16T16:00:46Z</dcterms:created>
  <dcterms:modified xsi:type="dcterms:W3CDTF">2011-10-24T15:50:11Z</dcterms:modified>
</cp:coreProperties>
</file>