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6" r:id="rId4"/>
    <p:sldId id="265" r:id="rId5"/>
    <p:sldId id="267" r:id="rId6"/>
    <p:sldId id="258" r:id="rId7"/>
    <p:sldId id="259" r:id="rId8"/>
    <p:sldId id="270" r:id="rId9"/>
    <p:sldId id="273" r:id="rId10"/>
    <p:sldId id="271" r:id="rId11"/>
    <p:sldId id="272" r:id="rId12"/>
    <p:sldId id="261" r:id="rId13"/>
    <p:sldId id="262" r:id="rId14"/>
    <p:sldId id="263" r:id="rId15"/>
    <p:sldId id="268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EE453"/>
    <a:srgbClr val="69BC47"/>
    <a:srgbClr val="65AD4F"/>
    <a:srgbClr val="11438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67" autoAdjust="0"/>
    <p:restoredTop sz="94660"/>
  </p:normalViewPr>
  <p:slideViewPr>
    <p:cSldViewPr snapToObjects="1">
      <p:cViewPr>
        <p:scale>
          <a:sx n="100" d="100"/>
          <a:sy n="100" d="100"/>
        </p:scale>
        <p:origin x="-510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8236B-EC99-7A4E-8319-7475485A846C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8828D-035C-E940-B4A2-A823045269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yofirvine.us/downloads/C&amp;DRecyclingOrdinance.pdf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8828D-035C-E940-B4A2-A823045269E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8828D-035C-E940-B4A2-A823045269E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Opportunites</a:t>
            </a:r>
            <a:r>
              <a:rPr lang="en-US" dirty="0" smtClean="0"/>
              <a:t> to turn</a:t>
            </a:r>
            <a:r>
              <a:rPr lang="en-US" baseline="0" dirty="0" smtClean="0"/>
              <a:t> our single use society to a multi-use society….need help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A42F2-2411-0244-A062-B3BFDA5429A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175319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www.ca-ilg.org</a:t>
            </a:r>
            <a:r>
              <a:rPr lang="en-US" dirty="0" smtClean="0"/>
              <a:t>/node/1630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www.ca-ilg.org</a:t>
            </a:r>
            <a:r>
              <a:rPr lang="en-US" dirty="0" smtClean="0"/>
              <a:t>/node/1636, Businesses required to subscribe to recycling services and establish onsite recycling procedures and signage for employees.</a:t>
            </a:r>
          </a:p>
          <a:p>
            <a:endParaRPr lang="en-US" dirty="0" smtClean="0"/>
          </a:p>
          <a:p>
            <a:r>
              <a:rPr lang="en-US" dirty="0" smtClean="0"/>
              <a:t> The City of Irvine has adopted a </a:t>
            </a:r>
            <a:r>
              <a:rPr lang="en-US" dirty="0" smtClean="0">
                <a:hlinkClick r:id="rId3"/>
              </a:rPr>
              <a:t>Construction and Demolition (C&amp;D) Debris Recycling and Reuse Ordinance (07-18)</a:t>
            </a:r>
            <a:r>
              <a:rPr lang="en-US" dirty="0" smtClean="0"/>
              <a:t> . Under this new ordinance, certain </a:t>
            </a:r>
            <a:r>
              <a:rPr lang="en-US" b="1" dirty="0" smtClean="0"/>
              <a:t>projects are required to recycle or reuse 75 percent of concrete and asphalt and 50 percent of the other debris</a:t>
            </a:r>
            <a:r>
              <a:rPr lang="en-US" dirty="0" smtClean="0"/>
              <a:t> generated.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www.cityofirvine.us</a:t>
            </a:r>
            <a:r>
              <a:rPr lang="en-US" dirty="0" smtClean="0"/>
              <a:t>/programs/zero-waste/reuse-tips/reuse-everyday-items/</a:t>
            </a:r>
          </a:p>
          <a:p>
            <a:endParaRPr lang="en-US" dirty="0" smtClean="0"/>
          </a:p>
          <a:p>
            <a:pPr marL="0" indent="0" algn="l">
              <a:buNone/>
            </a:pPr>
            <a:r>
              <a:rPr lang="en-US" i="1" dirty="0" smtClean="0"/>
              <a:t>Sixty percent of landfill waste is generated by businesses. Promoting commercial recycling helps keep recyclable materials out of landfills.</a:t>
            </a:r>
          </a:p>
          <a:p>
            <a:pPr marL="0" indent="0" algn="l">
              <a:buNone/>
            </a:pPr>
            <a:r>
              <a:rPr lang="en-US" sz="1000" i="1" dirty="0" smtClean="0"/>
              <a:t>- Institute for Local Government, </a:t>
            </a:r>
            <a:r>
              <a:rPr lang="en-US" sz="1000" i="1" dirty="0" err="1" smtClean="0"/>
              <a:t>www.ca-ilg.org</a:t>
            </a:r>
            <a:r>
              <a:rPr lang="en-US" sz="1000" i="1" dirty="0" smtClean="0"/>
              <a:t> </a:t>
            </a:r>
            <a:endParaRPr lang="en-US" sz="10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A42F2-2411-0244-A062-B3BFDA5429A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213497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0682B-0859-F740-BDDB-4639DE886375}" type="datetimeFigureOut">
              <a:rPr lang="en-US" smtClean="0"/>
              <a:pPr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2FDAB-EBF8-844A-AB4C-2F023F8D7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df"/><Relationship Id="rId5" Type="http://schemas.openxmlformats.org/officeDocument/2006/relationships/image" Target="../media/image25.png"/><Relationship Id="rId4" Type="http://schemas.openxmlformats.org/officeDocument/2006/relationships/image" Target="../media/image27.pd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rghanita.com/perfect-use-for-your-plastic-water-bottles/" TargetMode="External"/><Relationship Id="rId3" Type="http://schemas.openxmlformats.org/officeDocument/2006/relationships/hyperlink" Target="http://urbancanteen.com/blog/" TargetMode="External"/><Relationship Id="rId7" Type="http://schemas.openxmlformats.org/officeDocument/2006/relationships/hyperlink" Target="http://www.bicworld.com/BIC-Annual-Report-2010/#/8" TargetMode="External"/><Relationship Id="rId2" Type="http://schemas.openxmlformats.org/officeDocument/2006/relationships/hyperlink" Target="http://ranirecommends.blogspo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exus404.com/Blog/2008/07/14/orange-bic-disposable-bic-cell-phone-ready-to-go-handset/" TargetMode="External"/><Relationship Id="rId5" Type="http://schemas.openxmlformats.org/officeDocument/2006/relationships/hyperlink" Target="http://www.thedailygreen.com/healthy-eating/latest/wasteful-packaging-for-food" TargetMode="External"/><Relationship Id="rId4" Type="http://schemas.openxmlformats.org/officeDocument/2006/relationships/hyperlink" Target="http://www.good.is/post/transparency-the-great-pacific-garbage-patch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d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RECON_PP_SLIDE_2011_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lob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65519" y="3048000"/>
            <a:ext cx="4327761" cy="2982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663005"/>
            <a:ext cx="396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14381"/>
                </a:solidFill>
                <a:latin typeface="Century Gothic"/>
                <a:cs typeface="Century Gothic"/>
              </a:rPr>
              <a:t>Sustainable Textile Recycling Programs with USAgain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8" name="Picture 7" descr="usagain_vector_green_white_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1-05-19 at 3.58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76400"/>
            <a:ext cx="3996978" cy="3445671"/>
          </a:xfrm>
          <a:prstGeom prst="rect">
            <a:avLst/>
          </a:prstGeom>
        </p:spPr>
      </p:pic>
      <p:pic>
        <p:nvPicPr>
          <p:cNvPr id="13" name="Picture 12" descr="Screen shot 2011-05-19 at 3.58.5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815" y="2057400"/>
            <a:ext cx="4405570" cy="24821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0" name="Picture 9" descr="usagain_vector_green_white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creen shot 2011-05-19 at 4.00.5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4" y="2971800"/>
            <a:ext cx="4111625" cy="2667000"/>
          </a:xfrm>
          <a:prstGeom prst="rect">
            <a:avLst/>
          </a:prstGeom>
        </p:spPr>
      </p:pic>
      <p:pic>
        <p:nvPicPr>
          <p:cNvPr id="14" name="Picture 13" descr="Screen shot 2011-05-19 at 5.04.5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758950"/>
            <a:ext cx="4396590" cy="2508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1" name="Picture 10" descr="usagain_vector_green_white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99" y="1066799"/>
            <a:ext cx="5867400" cy="402599"/>
          </a:xfrm>
        </p:spPr>
        <p:txBody>
          <a:bodyPr anchor="t">
            <a:noAutofit/>
          </a:bodyPr>
          <a:lstStyle/>
          <a:p>
            <a:pPr algn="ctr"/>
            <a:r>
              <a:rPr lang="en-US" sz="2300" dirty="0" smtClean="0">
                <a:solidFill>
                  <a:srgbClr val="114381"/>
                </a:solidFill>
                <a:latin typeface="Century Gothic"/>
                <a:cs typeface="Century Gothic"/>
              </a:rPr>
              <a:t>How does it work?</a:t>
            </a:r>
            <a:endParaRPr lang="en-US" sz="2300" dirty="0">
              <a:solidFill>
                <a:srgbClr val="114381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 descr="6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578" y="3953667"/>
            <a:ext cx="1828800" cy="1661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5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171" y="3956437"/>
            <a:ext cx="1779785" cy="1641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4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86" y="3956437"/>
            <a:ext cx="1779785" cy="1638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896796" y="3352799"/>
            <a:ext cx="2209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Church and community members drop off clothing</a:t>
            </a: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3262970" y="3355567"/>
            <a:ext cx="228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USAgain services bin when 2/3 full, or as needed</a:t>
            </a: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5648378" y="3352797"/>
            <a:ext cx="190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Clothing is compacted into half-ton cubes</a:t>
            </a:r>
          </a:p>
        </p:txBody>
      </p:sp>
      <p:sp>
        <p:nvSpPr>
          <p:cNvPr id="17" name="TextBox 28"/>
          <p:cNvSpPr txBox="1">
            <a:spLocks noChangeArrowheads="1"/>
          </p:cNvSpPr>
          <p:nvPr/>
        </p:nvSpPr>
        <p:spPr bwMode="auto">
          <a:xfrm>
            <a:off x="1025986" y="5615780"/>
            <a:ext cx="2057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About 25 full containers leave our warehouse each week</a:t>
            </a:r>
          </a:p>
        </p:txBody>
      </p:sp>
      <p:sp>
        <p:nvSpPr>
          <p:cNvPr id="18" name="TextBox 29"/>
          <p:cNvSpPr txBox="1">
            <a:spLocks noChangeArrowheads="1"/>
          </p:cNvSpPr>
          <p:nvPr/>
        </p:nvSpPr>
        <p:spPr bwMode="auto">
          <a:xfrm>
            <a:off x="3339171" y="5618548"/>
            <a:ext cx="2057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Entrepreneurs resell the items into local economy</a:t>
            </a:r>
          </a:p>
        </p:txBody>
      </p:sp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5701368" y="5615778"/>
            <a:ext cx="2057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For 5.4 billion people, used clothing is often the only option</a:t>
            </a:r>
          </a:p>
        </p:txBody>
      </p:sp>
      <p:sp>
        <p:nvSpPr>
          <p:cNvPr id="20" name="TextBox 31"/>
          <p:cNvSpPr txBox="1">
            <a:spLocks noChangeArrowheads="1"/>
          </p:cNvSpPr>
          <p:nvPr/>
        </p:nvSpPr>
        <p:spPr bwMode="auto">
          <a:xfrm>
            <a:off x="439596" y="161744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</a:p>
        </p:txBody>
      </p:sp>
      <p:sp>
        <p:nvSpPr>
          <p:cNvPr id="21" name="TextBox 32"/>
          <p:cNvSpPr txBox="1">
            <a:spLocks noChangeArrowheads="1"/>
          </p:cNvSpPr>
          <p:nvPr/>
        </p:nvSpPr>
        <p:spPr bwMode="auto">
          <a:xfrm>
            <a:off x="2805771" y="161744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5191178" y="1613693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</a:p>
        </p:txBody>
      </p:sp>
      <p:sp>
        <p:nvSpPr>
          <p:cNvPr id="23" name="TextBox 34"/>
          <p:cNvSpPr txBox="1">
            <a:spLocks noChangeArrowheads="1"/>
          </p:cNvSpPr>
          <p:nvPr/>
        </p:nvSpPr>
        <p:spPr bwMode="auto">
          <a:xfrm>
            <a:off x="439596" y="3956437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</a:p>
        </p:txBody>
      </p:sp>
      <p:sp>
        <p:nvSpPr>
          <p:cNvPr id="24" name="TextBox 35"/>
          <p:cNvSpPr txBox="1">
            <a:spLocks noChangeArrowheads="1"/>
          </p:cNvSpPr>
          <p:nvPr/>
        </p:nvSpPr>
        <p:spPr bwMode="auto">
          <a:xfrm>
            <a:off x="2805771" y="3957414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5</a:t>
            </a:r>
          </a:p>
        </p:txBody>
      </p:sp>
      <p:sp>
        <p:nvSpPr>
          <p:cNvPr id="25" name="TextBox 36"/>
          <p:cNvSpPr txBox="1">
            <a:spLocks noChangeArrowheads="1"/>
          </p:cNvSpPr>
          <p:nvPr/>
        </p:nvSpPr>
        <p:spPr bwMode="auto">
          <a:xfrm>
            <a:off x="5191178" y="3953667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</p:txBody>
      </p:sp>
      <p:pic>
        <p:nvPicPr>
          <p:cNvPr id="26" name="Picture 25" descr="3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579" y="1613693"/>
            <a:ext cx="1828799" cy="1702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 descr="2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997" y="1613693"/>
            <a:ext cx="1832774" cy="170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1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9171" y="1616463"/>
            <a:ext cx="1815171" cy="1702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33" name="Picture 32" descr="usagain_vector_green_white_log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1649"/>
            <a:ext cx="3117850" cy="476250"/>
          </a:xfrm>
        </p:spPr>
        <p:txBody>
          <a:bodyPr/>
          <a:lstStyle/>
          <a:p>
            <a:r>
              <a:rPr lang="en-US" dirty="0" smtClean="0">
                <a:solidFill>
                  <a:srgbClr val="114381"/>
                </a:solidFill>
                <a:latin typeface="Century Gothic"/>
                <a:cs typeface="Century Gothic"/>
              </a:rPr>
              <a:t>USAgain Collection Bins</a:t>
            </a:r>
            <a:endParaRPr lang="en-US" dirty="0">
              <a:solidFill>
                <a:srgbClr val="114381"/>
              </a:solidFill>
              <a:latin typeface="Century Gothic"/>
              <a:cs typeface="Century Gothic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62200"/>
            <a:ext cx="3493337" cy="1828800"/>
          </a:xfrm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•"/>
              <a:defRPr/>
            </a:pPr>
            <a:r>
              <a:rPr lang="en-US" sz="2000" kern="0" dirty="0" smtClean="0">
                <a:solidFill>
                  <a:srgbClr val="114381"/>
                </a:solidFill>
                <a:latin typeface="Century Gothic"/>
                <a:cs typeface="Century Gothic"/>
              </a:rPr>
              <a:t>4’x4’x7’</a:t>
            </a:r>
          </a:p>
          <a:p>
            <a:pPr marL="342900" indent="-342900">
              <a:buFontTx/>
              <a:buChar char="•"/>
              <a:defRPr/>
            </a:pPr>
            <a:r>
              <a:rPr lang="en-US" sz="2000" kern="0" dirty="0" smtClean="0">
                <a:solidFill>
                  <a:srgbClr val="114381"/>
                </a:solidFill>
                <a:latin typeface="Century Gothic"/>
                <a:cs typeface="Century Gothic"/>
              </a:rPr>
              <a:t>Contact information</a:t>
            </a:r>
          </a:p>
          <a:p>
            <a:pPr marL="342900" indent="-342900">
              <a:buFontTx/>
              <a:buChar char="•"/>
              <a:defRPr/>
            </a:pPr>
            <a:r>
              <a:rPr lang="en-US" sz="2000" kern="0" dirty="0" smtClean="0">
                <a:solidFill>
                  <a:srgbClr val="114381"/>
                </a:solidFill>
                <a:latin typeface="Century Gothic"/>
                <a:cs typeface="Century Gothic"/>
              </a:rPr>
              <a:t>Regularly serviced</a:t>
            </a:r>
          </a:p>
          <a:p>
            <a:pPr marL="342900" indent="-342900">
              <a:buFontTx/>
              <a:buChar char="•"/>
              <a:defRPr/>
            </a:pPr>
            <a:r>
              <a:rPr lang="en-US" sz="2000" kern="0" dirty="0" smtClean="0">
                <a:solidFill>
                  <a:srgbClr val="114381"/>
                </a:solidFill>
                <a:latin typeface="Century Gothic"/>
                <a:cs typeface="Century Gothic"/>
              </a:rPr>
              <a:t>User-friendly</a:t>
            </a:r>
          </a:p>
          <a:p>
            <a:pPr marL="342900" indent="-342900">
              <a:buFontTx/>
              <a:buChar char="•"/>
              <a:defRPr/>
            </a:pPr>
            <a:r>
              <a:rPr lang="en-US" sz="2000" kern="0" dirty="0" smtClean="0">
                <a:solidFill>
                  <a:srgbClr val="114381"/>
                </a:solidFill>
                <a:latin typeface="Century Gothic"/>
                <a:cs typeface="Century Gothic"/>
              </a:rPr>
              <a:t>24/7 hotline</a:t>
            </a:r>
          </a:p>
          <a:p>
            <a:endParaRPr lang="en-US" dirty="0"/>
          </a:p>
        </p:txBody>
      </p:sp>
      <p:pic>
        <p:nvPicPr>
          <p:cNvPr id="13" name="Picture 12" descr="rashamdropof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34" y="4495801"/>
            <a:ext cx="1578803" cy="11801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60942" y="1447800"/>
            <a:ext cx="2971800" cy="45451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7200" y="4495801"/>
            <a:ext cx="1594452" cy="11801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4" name="Picture 13" descr="usagain_vector_green_white_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 Diagonal Corner Rectangle 7"/>
          <p:cNvSpPr/>
          <p:nvPr/>
        </p:nvSpPr>
        <p:spPr>
          <a:xfrm rot="5400000">
            <a:off x="2479239" y="1254562"/>
            <a:ext cx="2813921" cy="6553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4953000" cy="1498092"/>
          </a:xfrm>
        </p:spPr>
        <p:txBody>
          <a:bodyPr anchor="t">
            <a:noAutofit/>
          </a:bodyPr>
          <a:lstStyle/>
          <a:p>
            <a:r>
              <a:rPr lang="en-US" sz="5000" dirty="0" smtClean="0">
                <a:solidFill>
                  <a:srgbClr val="114381"/>
                </a:solidFill>
                <a:latin typeface="Century Gothic"/>
                <a:cs typeface="Century Gothic"/>
              </a:rPr>
              <a:t>Passionate</a:t>
            </a:r>
            <a:r>
              <a:rPr lang="en-US" sz="5000" b="0" dirty="0" smtClean="0">
                <a:solidFill>
                  <a:srgbClr val="114381"/>
                </a:solidFill>
                <a:latin typeface="Century Gothic"/>
                <a:cs typeface="Century Gothic"/>
              </a:rPr>
              <a:t> &amp; </a:t>
            </a:r>
            <a:r>
              <a:rPr lang="en-US" sz="5000" dirty="0" smtClean="0">
                <a:solidFill>
                  <a:srgbClr val="114381"/>
                </a:solidFill>
                <a:latin typeface="Century Gothic"/>
                <a:cs typeface="Century Gothic"/>
              </a:rPr>
              <a:t>Professional</a:t>
            </a:r>
            <a:endParaRPr lang="en-US" sz="5000" dirty="0">
              <a:solidFill>
                <a:srgbClr val="114381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352799"/>
            <a:ext cx="5943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Branded, convenient &amp; user-friendly bins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Branded fleet </a:t>
            </a:r>
            <a:r>
              <a:rPr lang="en-US" smtClean="0">
                <a:solidFill>
                  <a:schemeClr val="bg1"/>
                </a:solidFill>
                <a:latin typeface="Century Gothic"/>
                <a:cs typeface="Century Gothic"/>
              </a:rPr>
              <a:t>of vehicles for service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24/7 hotline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Fully insured employees and equipment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$1 mil in liability, employee, vehicle and property damage coverage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Sophisticated monitoring database tools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Full service website with personal partner login</a:t>
            </a:r>
          </a:p>
          <a:p>
            <a:pPr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 descr="282937_28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168336"/>
            <a:ext cx="2667000" cy="1777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1" name="Picture 10" descr="usagain_vector_green_white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2964" y="896688"/>
            <a:ext cx="3733800" cy="178435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114381"/>
                </a:solidFill>
                <a:latin typeface="Century Gothic"/>
                <a:cs typeface="Century Gothic"/>
              </a:rPr>
              <a:t>Contact USAgain:</a:t>
            </a:r>
            <a:br>
              <a:rPr lang="en-US" sz="5400" dirty="0" smtClean="0">
                <a:solidFill>
                  <a:srgbClr val="114381"/>
                </a:solidFill>
                <a:latin typeface="Century Gothic"/>
                <a:cs typeface="Century Gothic"/>
              </a:rPr>
            </a:br>
            <a:endParaRPr lang="en-US" sz="5000" dirty="0">
              <a:solidFill>
                <a:srgbClr val="114381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 descr="about_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362200"/>
            <a:ext cx="1794164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622964" y="3048000"/>
            <a:ext cx="4301836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114381"/>
                </a:solidFill>
                <a:latin typeface="Century Gothic"/>
                <a:cs typeface="Century Gothic"/>
              </a:rPr>
              <a:t>USAgain Corporate office: 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114381"/>
                </a:solidFill>
                <a:latin typeface="Century Gothic"/>
                <a:cs typeface="Century Gothic"/>
              </a:rPr>
              <a:t>1555 W Hawthorne Lane, 4W 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114381"/>
                </a:solidFill>
                <a:latin typeface="Century Gothic"/>
                <a:cs typeface="Century Gothic"/>
              </a:rPr>
              <a:t>West Chicago, IL 60185 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114381"/>
                </a:solidFill>
                <a:latin typeface="Century Gothic"/>
                <a:cs typeface="Century Gothic"/>
              </a:rPr>
              <a:t>800-604-9533</a:t>
            </a: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rgbClr val="65AD4F"/>
              </a:solidFill>
              <a:latin typeface="Century Gothic"/>
              <a:cs typeface="Century Gothic"/>
            </a:endParaRPr>
          </a:p>
          <a:p>
            <a:pPr>
              <a:lnSpc>
                <a:spcPct val="90000"/>
              </a:lnSpc>
            </a:pPr>
            <a:r>
              <a:rPr lang="en-US" sz="2000" dirty="0" err="1" smtClean="0">
                <a:solidFill>
                  <a:srgbClr val="65AD4F"/>
                </a:solidFill>
                <a:latin typeface="Century Gothic"/>
                <a:cs typeface="Century Gothic"/>
              </a:rPr>
              <a:t>www.usagain.com</a:t>
            </a:r>
            <a:endParaRPr lang="en-US" sz="2000" dirty="0" smtClean="0">
              <a:solidFill>
                <a:srgbClr val="65AD4F"/>
              </a:solidFill>
              <a:latin typeface="Century Gothic"/>
              <a:cs typeface="Century Gothic"/>
            </a:endParaRPr>
          </a:p>
          <a:p>
            <a:pPr>
              <a:lnSpc>
                <a:spcPct val="90000"/>
              </a:lnSpc>
            </a:pPr>
            <a:r>
              <a:rPr lang="en-US" sz="2000" dirty="0" err="1" smtClean="0">
                <a:solidFill>
                  <a:srgbClr val="65AD4F"/>
                </a:solidFill>
                <a:latin typeface="Century Gothic"/>
                <a:cs typeface="Century Gothic"/>
              </a:rPr>
              <a:t>info@usagain.com</a:t>
            </a:r>
            <a:endParaRPr lang="en-US" sz="2000" dirty="0" smtClean="0">
              <a:solidFill>
                <a:srgbClr val="65AD4F"/>
              </a:solidFill>
              <a:latin typeface="Century Gothic"/>
              <a:cs typeface="Century Gothic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114381"/>
              </a:solidFill>
              <a:latin typeface="Century Gothic"/>
              <a:ea typeface="Century Gothic" charset="0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1" name="Picture 10" descr="usagain_vector_green_white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LOWCHART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892937" y="1503103"/>
            <a:ext cx="7581095" cy="4301867"/>
          </a:xfrm>
        </p:spPr>
      </p:pic>
      <p:sp>
        <p:nvSpPr>
          <p:cNvPr id="5" name="Rectangle 4"/>
          <p:cNvSpPr/>
          <p:nvPr/>
        </p:nvSpPr>
        <p:spPr>
          <a:xfrm>
            <a:off x="0" y="914400"/>
            <a:ext cx="9144000" cy="5379522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44550" y="1095989"/>
            <a:ext cx="95833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 smtClean="0">
                <a:solidFill>
                  <a:schemeClr val="bg1"/>
                </a:solidFill>
                <a:latin typeface="Trebuchet MS" pitchFamily="34" charset="0"/>
              </a:rPr>
              <a:t>Waste and </a:t>
            </a:r>
          </a:p>
          <a:p>
            <a:pPr algn="ctr"/>
            <a:r>
              <a:rPr lang="en-US" sz="15000" dirty="0" smtClean="0">
                <a:solidFill>
                  <a:schemeClr val="bg1"/>
                </a:solidFill>
                <a:latin typeface="Trebuchet MS" pitchFamily="34" charset="0"/>
              </a:rPr>
              <a:t>Recycling</a:t>
            </a:r>
            <a:endParaRPr lang="en-US" sz="150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yrehead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72" y="0"/>
            <a:ext cx="9169572" cy="62822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89246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chris-jorda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685800" y="-533400"/>
            <a:ext cx="10744200" cy="8183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9436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Midway Atoll, approximately 2,800 nautical miles west from San Francisco</a:t>
            </a:r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5288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ackaged-food-gd7-l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870"/>
            <a:ext cx="9144000" cy="715617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25916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RECON_PP_SLIDE_2011_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2385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3810000" cy="1752600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114381"/>
                </a:solidFill>
                <a:latin typeface="Century Gothic"/>
                <a:cs typeface="Century Gothic"/>
              </a:rPr>
              <a:t>A </a:t>
            </a:r>
            <a:r>
              <a:rPr lang="en-US" sz="6000" b="1" dirty="0" smtClean="0">
                <a:solidFill>
                  <a:srgbClr val="114381"/>
                </a:solidFill>
                <a:latin typeface="Century Gothic"/>
                <a:cs typeface="Century Gothic"/>
              </a:rPr>
              <a:t>Global</a:t>
            </a:r>
            <a:r>
              <a:rPr lang="en-US" sz="6000" dirty="0" smtClean="0">
                <a:solidFill>
                  <a:srgbClr val="114381"/>
                </a:solidFill>
                <a:latin typeface="Century Gothic"/>
                <a:cs typeface="Century Gothic"/>
              </a:rPr>
              <a:t> Problem:</a:t>
            </a:r>
            <a:br>
              <a:rPr lang="en-US" sz="6000" dirty="0" smtClean="0">
                <a:solidFill>
                  <a:srgbClr val="114381"/>
                </a:solidFill>
                <a:latin typeface="Century Gothic"/>
                <a:cs typeface="Century Gothic"/>
              </a:rPr>
            </a:br>
            <a:r>
              <a:rPr lang="en-US" sz="2222" dirty="0" smtClean="0">
                <a:solidFill>
                  <a:srgbClr val="114381"/>
                </a:solidFill>
                <a:latin typeface="Century Gothic"/>
                <a:cs typeface="Century Gothic"/>
              </a:rPr>
              <a:t>A </a:t>
            </a:r>
            <a:r>
              <a:rPr lang="en-US" sz="2222" b="1" dirty="0" smtClean="0">
                <a:solidFill>
                  <a:srgbClr val="114381"/>
                </a:solidFill>
                <a:latin typeface="Century Gothic"/>
                <a:cs typeface="Century Gothic"/>
              </a:rPr>
              <a:t>simple</a:t>
            </a:r>
            <a:r>
              <a:rPr lang="en-US" sz="2222" dirty="0" smtClean="0">
                <a:solidFill>
                  <a:srgbClr val="114381"/>
                </a:solidFill>
                <a:latin typeface="Century Gothic"/>
                <a:cs typeface="Century Gothic"/>
              </a:rPr>
              <a:t> solution</a:t>
            </a:r>
            <a:endParaRPr lang="en-US" sz="2222" dirty="0">
              <a:solidFill>
                <a:srgbClr val="114381"/>
              </a:solidFill>
              <a:latin typeface="Century Gothic"/>
              <a:cs typeface="Century Gothic"/>
            </a:endParaRPr>
          </a:p>
        </p:txBody>
      </p:sp>
      <p:pic>
        <p:nvPicPr>
          <p:cNvPr id="4" name="Content Placeholder 3" descr="landfill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8198" y="3184087"/>
            <a:ext cx="4644901" cy="29718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4" descr="number-air-water-soil-pollution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143000"/>
            <a:ext cx="3098102" cy="198596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83099" y="3128963"/>
            <a:ext cx="3810000" cy="3001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solidFill>
                  <a:srgbClr val="114381"/>
                </a:solidFill>
                <a:latin typeface="Century Gothic"/>
                <a:ea typeface="+mj-ea"/>
                <a:cs typeface="Century Gothic"/>
              </a:rPr>
              <a:t> 12.7 million tons of textiles end up in landfills each year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solidFill>
                <a:srgbClr val="114381"/>
              </a:solidFill>
              <a:latin typeface="Century Gothic"/>
              <a:ea typeface="+mj-ea"/>
              <a:cs typeface="Century Gothic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4381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 Massive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114381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 amounts of energy wasted and pollutants released in manufacturing and disposing of textiles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noProof="0" dirty="0" smtClean="0">
              <a:ln>
                <a:noFill/>
              </a:ln>
              <a:solidFill>
                <a:srgbClr val="114381"/>
              </a:solidFill>
              <a:effectLst/>
              <a:uLnTx/>
              <a:uFillTx/>
              <a:latin typeface="Century Gothic"/>
              <a:ea typeface="+mj-ea"/>
              <a:cs typeface="Century Gothic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baseline="0" dirty="0" smtClean="0">
                <a:solidFill>
                  <a:srgbClr val="114381"/>
                </a:solidFill>
                <a:latin typeface="Century Gothic"/>
                <a:ea typeface="+mj-ea"/>
                <a:cs typeface="Century Gothic"/>
              </a:rPr>
              <a:t> Third</a:t>
            </a:r>
            <a:r>
              <a:rPr lang="en-US" sz="1600" dirty="0" smtClean="0">
                <a:solidFill>
                  <a:srgbClr val="114381"/>
                </a:solidFill>
                <a:latin typeface="Century Gothic"/>
                <a:ea typeface="+mj-ea"/>
                <a:cs typeface="Century Gothic"/>
              </a:rPr>
              <a:t> world nations struggle to afford basic clothing items while industrialized economies continue trashing used clothing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114381"/>
              </a:solidFill>
              <a:effectLst/>
              <a:uLnTx/>
              <a:uFillTx/>
              <a:latin typeface="Century Gothic"/>
              <a:ea typeface="+mj-ea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1" name="Picture 10" descr="usagain_vector_green_white_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87867" y="-171142"/>
            <a:ext cx="9702800" cy="726620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pplesauc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-1809"/>
            <a:ext cx="7924800" cy="685980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158209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87867" y="-171142"/>
            <a:ext cx="9702800" cy="72662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unswee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34" y="101598"/>
            <a:ext cx="5884333" cy="659045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6693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87867" y="-171142"/>
            <a:ext cx="9702800" cy="72662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ic-disposable-cell-phone-detai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39" y="-323719"/>
            <a:ext cx="6201833" cy="730025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15044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87867" y="-171142"/>
            <a:ext cx="9702800" cy="726620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ic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21729" y="-253995"/>
            <a:ext cx="8686800" cy="824552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16233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87867" y="-171142"/>
            <a:ext cx="9702800" cy="726620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unchs_Scream-l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30" y="169333"/>
            <a:ext cx="5046133" cy="644783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11665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ELGINANDWM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3379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75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11773" y="-12700"/>
            <a:ext cx="9136696" cy="6083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7867" y="-171142"/>
            <a:ext cx="9702800" cy="726620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ams-bird-feeder-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33" y="0"/>
            <a:ext cx="5386647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24394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1909"/>
            <a:ext cx="8229600" cy="372929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b="1" baseline="30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b="1" baseline="30000" dirty="0" smtClean="0"/>
              <a:t>Goal I. Increase recycling and waste reduction in the business sector of the community.</a:t>
            </a:r>
          </a:p>
          <a:p>
            <a:pPr marL="0" indent="0">
              <a:spcBef>
                <a:spcPts val="0"/>
              </a:spcBef>
              <a:buNone/>
            </a:pPr>
            <a:endParaRPr lang="en-US" b="1" baseline="30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b="1" baseline="30000" dirty="0" smtClean="0"/>
              <a:t>Goal II.</a:t>
            </a:r>
            <a:r>
              <a:rPr lang="en-US" b="1" dirty="0" smtClean="0"/>
              <a:t> </a:t>
            </a:r>
            <a:r>
              <a:rPr lang="en-US" b="1" baseline="30000" dirty="0" smtClean="0"/>
              <a:t>Encourage increased recycling, composting, source reduction and waste reduction in residential properties.</a:t>
            </a:r>
          </a:p>
          <a:p>
            <a:pPr>
              <a:buNone/>
            </a:pPr>
            <a:endParaRPr lang="en-US" b="1" baseline="30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b="1" baseline="30000" dirty="0" smtClean="0"/>
              <a:t>Goal III. Encourage the city of Elgin and its residents to purchase and use products made from recycled or reclaimed materials, most importantly, or environmentally friendly materials. </a:t>
            </a:r>
          </a:p>
          <a:p>
            <a:pPr>
              <a:buNone/>
            </a:pPr>
            <a:endParaRPr lang="en-US" b="1" baseline="30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39700" y="1104900"/>
            <a:ext cx="6045200" cy="546100"/>
          </a:xfrm>
          <a:prstGeom prst="rect">
            <a:avLst/>
          </a:prstGeom>
          <a:gradFill>
            <a:gsLst>
              <a:gs pos="0">
                <a:srgbClr val="FFC000"/>
              </a:gs>
              <a:gs pos="0">
                <a:srgbClr val="FFC000"/>
              </a:gs>
              <a:gs pos="75000">
                <a:schemeClr val="tx2">
                  <a:lumMod val="60000"/>
                  <a:lumOff val="40000"/>
                </a:schemeClr>
              </a:gs>
            </a:gsLst>
            <a:lin ang="16200000" scaled="0"/>
          </a:gradFill>
          <a:ln>
            <a:solidFill>
              <a:schemeClr val="tx1">
                <a:alpha val="6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en-US" sz="3600" baseline="-25000" dirty="0" smtClean="0">
                <a:solidFill>
                  <a:schemeClr val="tx1"/>
                </a:solidFill>
                <a:latin typeface="Trebuchet MS" pitchFamily="34" charset="0"/>
              </a:rPr>
              <a:t>Sustainability Plan - Waste and Recycling </a:t>
            </a:r>
            <a:endParaRPr lang="en-US" sz="3600" baseline="-25000" dirty="0">
              <a:solidFill>
                <a:schemeClr val="tx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http://ranirecommends.blogspot.com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http://urbancanteen.com/blog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http://www.good.is/post/transparency-the-great-pacific-garbage-patch</a:t>
            </a:r>
            <a:r>
              <a:rPr lang="en-US" dirty="0" smtClean="0">
                <a:hlinkClick r:id="rId4"/>
              </a:rPr>
              <a:t>/</a:t>
            </a:r>
            <a:endParaRPr lang="en-US" dirty="0"/>
          </a:p>
          <a:p>
            <a:r>
              <a:rPr lang="en-US" dirty="0">
                <a:hlinkClick r:id="rId5"/>
              </a:rPr>
              <a:t>http://www.thedailygreen.com/healthy-eating/latest/wasteful-packaging-for-</a:t>
            </a:r>
            <a:r>
              <a:rPr lang="en-US" dirty="0" smtClean="0">
                <a:hlinkClick r:id="rId5"/>
              </a:rPr>
              <a:t>food</a:t>
            </a:r>
            <a:endParaRPr lang="en-US" dirty="0" smtClean="0"/>
          </a:p>
          <a:p>
            <a:r>
              <a:rPr lang="en-US" dirty="0">
                <a:hlinkClick r:id="rId6"/>
              </a:rPr>
              <a:t>http://nexus404.com/Blog/2008/07/14/orange-bic-disposable-bic-cell-phone-ready-to-go-handset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r>
              <a:rPr lang="en-US" dirty="0">
                <a:hlinkClick r:id="rId7"/>
              </a:rPr>
              <a:t>http://www.bicworld.com/BIC-Annual-Report-2010/#/</a:t>
            </a:r>
            <a:r>
              <a:rPr lang="en-US" dirty="0" smtClean="0">
                <a:hlinkClick r:id="rId7"/>
              </a:rPr>
              <a:t>8</a:t>
            </a:r>
            <a:endParaRPr lang="en-US" dirty="0" smtClean="0"/>
          </a:p>
          <a:p>
            <a:r>
              <a:rPr lang="en-US" dirty="0">
                <a:hlinkClick r:id="rId8"/>
              </a:rPr>
              <a:t>http://www.marghanita.com/perfect-use-for-your-plastic-water-</a:t>
            </a:r>
            <a:r>
              <a:rPr lang="en-US">
                <a:hlinkClick r:id="rId8"/>
              </a:rPr>
              <a:t>bottles</a:t>
            </a:r>
            <a:r>
              <a:rPr lang="en-US" smtClean="0">
                <a:hlinkClick r:id="rId8"/>
              </a:rPr>
              <a:t>/</a:t>
            </a:r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val="360614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752600"/>
            <a:ext cx="5486400" cy="12954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114381"/>
                </a:solidFill>
                <a:latin typeface="Century Gothic"/>
                <a:cs typeface="Century Gothic"/>
              </a:rPr>
              <a:t>EPA Statistics</a:t>
            </a:r>
            <a:endParaRPr lang="en-US" sz="4000" dirty="0">
              <a:solidFill>
                <a:srgbClr val="114381"/>
              </a:solidFill>
              <a:latin typeface="Century Gothic"/>
              <a:cs typeface="Century Gothic"/>
            </a:endParaRPr>
          </a:p>
        </p:txBody>
      </p:sp>
      <p:pic>
        <p:nvPicPr>
          <p:cNvPr id="12" name="Picture 11" descr="Screen shot 2011-05-19 at 3.46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4152900" cy="4203700"/>
          </a:xfrm>
          <a:prstGeom prst="rect">
            <a:avLst/>
          </a:prstGeom>
        </p:spPr>
      </p:pic>
      <p:pic>
        <p:nvPicPr>
          <p:cNvPr id="13" name="Picture 12" descr="Screen shot 2011-05-19 at 3.46.5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327400"/>
            <a:ext cx="3454400" cy="157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4" name="Picture 13" descr="usagain_vector_green_white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1828799"/>
            <a:ext cx="7086600" cy="386229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114381"/>
                </a:solidFill>
              </a:rPr>
              <a:t>Since 1980, U.S. textile consumption has increased 5x. </a:t>
            </a:r>
          </a:p>
          <a:p>
            <a:r>
              <a:rPr lang="en-US" sz="2400" dirty="0" smtClean="0">
                <a:solidFill>
                  <a:srgbClr val="114381"/>
                </a:solidFill>
              </a:rPr>
              <a:t>The average American now purchases more than 81 pounds of textiles per year.</a:t>
            </a:r>
          </a:p>
          <a:p>
            <a:endParaRPr lang="en-US" sz="2400" dirty="0" smtClean="0"/>
          </a:p>
          <a:p>
            <a:pPr marL="342900" indent="-342900">
              <a:buClr>
                <a:schemeClr val="tx1"/>
              </a:buClr>
            </a:pPr>
            <a:r>
              <a:rPr lang="en-US" sz="2400" dirty="0" smtClean="0">
                <a:solidFill>
                  <a:schemeClr val="bg1"/>
                </a:solidFill>
                <a:latin typeface="Myriad Pro"/>
                <a:cs typeface="Myriad Pro"/>
              </a:rPr>
              <a:t>1.	12% (10 pounds) will be reused and/or recycled</a:t>
            </a:r>
          </a:p>
          <a:p>
            <a:pPr marL="342900" indent="-342900">
              <a:buClr>
                <a:schemeClr val="tx1"/>
              </a:buClr>
            </a:pPr>
            <a:r>
              <a:rPr lang="en-US" sz="2400" dirty="0" smtClean="0">
                <a:solidFill>
                  <a:schemeClr val="bg1"/>
                </a:solidFill>
                <a:latin typeface="Myriad Pro"/>
                <a:cs typeface="Myriad Pro"/>
              </a:rPr>
              <a:t>2.	69% (56 pounds) will simply be thrown away, finding its way to our dangerously overcapacity landfills</a:t>
            </a:r>
            <a:endParaRPr lang="en-US" sz="24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0" name="Picture 9" descr="usagain_vector_green_white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 Diagonal Corner Rectangle 7"/>
          <p:cNvSpPr/>
          <p:nvPr/>
        </p:nvSpPr>
        <p:spPr>
          <a:xfrm>
            <a:off x="609600" y="1638300"/>
            <a:ext cx="3886201" cy="41910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638300"/>
            <a:ext cx="3008313" cy="1990725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114381"/>
                </a:solidFill>
                <a:latin typeface="Century Gothic"/>
                <a:cs typeface="Century Gothic"/>
              </a:rPr>
              <a:t>Consumer Concern about the Global Environment</a:t>
            </a:r>
            <a:endParaRPr lang="en-US" sz="3000" dirty="0">
              <a:solidFill>
                <a:srgbClr val="114381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37338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entury Gothic"/>
                <a:cs typeface="Century Gothic"/>
              </a:rPr>
              <a:t>According to a 2009 Nielsen survey: 80% of consumers are concerned about global environment, the products they purchase (79%), the products/services they recommend to others (77%), where they shop (74%), where they choose to work (73%), and where they invest their money (72%).</a:t>
            </a:r>
            <a:endParaRPr lang="en-US" sz="1200" dirty="0"/>
          </a:p>
        </p:txBody>
      </p:sp>
      <p:pic>
        <p:nvPicPr>
          <p:cNvPr id="13" name="Content Placeholder 12" descr="Screen shot 2011-05-19 at 4.58.43 PM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0" y="2187575"/>
            <a:ext cx="2946400" cy="2882900"/>
          </a:xfrm>
        </p:spPr>
      </p:pic>
      <p:sp>
        <p:nvSpPr>
          <p:cNvPr id="10" name="TextBox 9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2" name="Picture 11" descr="usagain_vector_green_white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9200"/>
            <a:ext cx="4191000" cy="6858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114381"/>
                </a:solidFill>
                <a:latin typeface="Century Gothic"/>
                <a:cs typeface="Century Gothic"/>
              </a:rPr>
              <a:t>Who is </a:t>
            </a:r>
            <a:r>
              <a:rPr lang="en-US" sz="3000" dirty="0" err="1" smtClean="0">
                <a:solidFill>
                  <a:srgbClr val="114381"/>
                </a:solidFill>
                <a:latin typeface="Century Gothic"/>
                <a:cs typeface="Century Gothic"/>
              </a:rPr>
              <a:t>USAgain</a:t>
            </a:r>
            <a:r>
              <a:rPr lang="en-US" sz="3000" dirty="0" smtClean="0">
                <a:solidFill>
                  <a:srgbClr val="114381"/>
                </a:solidFill>
                <a:latin typeface="Century Gothic"/>
                <a:cs typeface="Century Gothic"/>
              </a:rPr>
              <a:t>?</a:t>
            </a:r>
            <a:endParaRPr lang="en-US" sz="3000" dirty="0">
              <a:latin typeface="Century Gothic"/>
              <a:cs typeface="Century Gothic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2209801"/>
            <a:ext cx="3657600" cy="350520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114381"/>
                </a:solidFill>
                <a:latin typeface="Century Gothic"/>
                <a:cs typeface="Century Gothic"/>
              </a:rPr>
              <a:t>Private, for profit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114381"/>
                </a:solidFill>
                <a:latin typeface="Century Gothic"/>
                <a:cs typeface="Century Gothic"/>
              </a:rPr>
              <a:t>Founded in 1999 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114381"/>
                </a:solidFill>
                <a:latin typeface="Century Gothic"/>
                <a:cs typeface="Century Gothic"/>
              </a:rPr>
              <a:t>Curb greenhouse gas emissions and unnecessary wastefulness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114381"/>
                </a:solidFill>
                <a:latin typeface="Century Gothic"/>
                <a:cs typeface="Century Gothic"/>
              </a:rPr>
              <a:t>200+ employees operating in 15 states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114381"/>
                </a:solidFill>
                <a:latin typeface="Century Gothic"/>
                <a:cs typeface="Century Gothic"/>
              </a:rPr>
              <a:t>10,000 collection bins nationwide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114381"/>
                </a:solidFill>
                <a:latin typeface="Century Gothic"/>
                <a:cs typeface="Century Gothic"/>
              </a:rPr>
              <a:t>Industry leader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362704" y="2209801"/>
            <a:ext cx="4324096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0" name="Picture 9" descr="usagain_vector_green_white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19400" y="1317263"/>
            <a:ext cx="5638800" cy="968737"/>
          </a:xfrm>
        </p:spPr>
        <p:txBody>
          <a:bodyPr>
            <a:noAutofit/>
          </a:bodyPr>
          <a:lstStyle/>
          <a:p>
            <a:pPr algn="ctr"/>
            <a:r>
              <a:rPr lang="en-US" sz="3000" dirty="0" smtClean="0">
                <a:solidFill>
                  <a:srgbClr val="114381"/>
                </a:solidFill>
                <a:latin typeface="Century Gothic"/>
                <a:cs typeface="Century Gothic"/>
              </a:rPr>
              <a:t>Where does USAgain operate?</a:t>
            </a:r>
            <a:endParaRPr lang="en-US" sz="3000" dirty="0">
              <a:solidFill>
                <a:srgbClr val="114381"/>
              </a:solidFill>
              <a:latin typeface="Century Gothic"/>
              <a:cs typeface="Century Gothic"/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457200" y="2286000"/>
            <a:ext cx="1524000" cy="35144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California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Colorado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Connecticut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Georgia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Illinois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Indiana 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Iowa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 Michigan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 Minnesota 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Missouri 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New Jersey 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New York 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Pennsylvania 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Washington </a:t>
            </a:r>
          </a:p>
          <a:p>
            <a:pPr lvl="0" algn="ctr">
              <a:spcBef>
                <a:spcPct val="0"/>
              </a:spcBef>
            </a:pPr>
            <a:r>
              <a:rPr lang="en-US" sz="1400" dirty="0" smtClean="0">
                <a:solidFill>
                  <a:srgbClr val="114381"/>
                </a:solidFill>
              </a:rPr>
              <a:t>Wisconsin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14381"/>
              </a:solidFill>
              <a:effectLst/>
              <a:uLnTx/>
              <a:uFillTx/>
              <a:latin typeface="Century Gothic"/>
              <a:ea typeface="+mj-ea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6000" y="2055734"/>
            <a:ext cx="6141392" cy="3991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2" name="Picture 11" descr="usagain_vector_green_white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08" y="1219200"/>
            <a:ext cx="8149888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114381"/>
                </a:solidFill>
                <a:latin typeface="Century Gothic"/>
                <a:cs typeface="Century Gothic"/>
              </a:rPr>
              <a:t>Economic &amp; Environmental Benefits</a:t>
            </a:r>
            <a:endParaRPr lang="en-US" sz="3600" dirty="0">
              <a:solidFill>
                <a:srgbClr val="114381"/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3581400" cy="19812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Only transportation needed</a:t>
            </a:r>
          </a:p>
          <a:p>
            <a:r>
              <a:rPr lang="en-US" sz="1800" dirty="0" smtClean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Conserves landfill space</a:t>
            </a:r>
          </a:p>
          <a:p>
            <a:r>
              <a:rPr lang="en-US" sz="1800" dirty="0" smtClean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Economic development</a:t>
            </a:r>
          </a:p>
          <a:p>
            <a:r>
              <a:rPr lang="en-US" sz="1800" dirty="0" smtClean="0">
                <a:solidFill>
                  <a:srgbClr val="114381"/>
                </a:solidFill>
                <a:latin typeface="Century Gothic" charset="0"/>
                <a:ea typeface="Century Gothic" charset="0"/>
                <a:cs typeface="Century Gothic" charset="0"/>
              </a:rPr>
              <a:t>Domestic and foreign employment opportunities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11988" y="5638800"/>
            <a:ext cx="4404708" cy="609600"/>
          </a:xfrm>
        </p:spPr>
        <p:txBody>
          <a:bodyPr>
            <a:normAutofit/>
          </a:bodyPr>
          <a:lstStyle/>
          <a:p>
            <a:pPr algn="ctr"/>
            <a:r>
              <a:rPr lang="en-US" sz="1200" dirty="0" smtClean="0">
                <a:solidFill>
                  <a:srgbClr val="114381"/>
                </a:solidFill>
                <a:latin typeface="Century Gothic"/>
                <a:cs typeface="Century Gothic"/>
              </a:rPr>
              <a:t>USAgain shares profits with collection site sponsors!</a:t>
            </a:r>
            <a:endParaRPr lang="en-US" sz="1200" dirty="0">
              <a:solidFill>
                <a:srgbClr val="114381"/>
              </a:solidFill>
            </a:endParaRPr>
          </a:p>
        </p:txBody>
      </p:sp>
      <p:pic>
        <p:nvPicPr>
          <p:cNvPr id="8" name="Picture 7" descr="Screen shot 2011-05-06 at 11.25.5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150" y="2743200"/>
            <a:ext cx="4404708" cy="289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0" name="Picture 9" descr="usagain_vector_green_white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CON_PP_SLIDE_2011_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386"/>
            <a:ext cx="9144000" cy="685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creen shot 2011-05-19 at 4.02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948" y="1503748"/>
            <a:ext cx="4618501" cy="2992052"/>
          </a:xfrm>
          <a:prstGeom prst="rect">
            <a:avLst/>
          </a:prstGeom>
        </p:spPr>
      </p:pic>
      <p:pic>
        <p:nvPicPr>
          <p:cNvPr id="11" name="Picture 10" descr="Screen shot 2011-05-19 at 4.03.1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174" y="4648200"/>
            <a:ext cx="5657850" cy="1243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3099" y="6400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/>
                <a:cs typeface="Century Gothic"/>
              </a:rPr>
              <a:t>www.usagain.com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2" name="Picture 11" descr="usagain_vector_green_white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52400"/>
            <a:ext cx="2170248" cy="66753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623</Words>
  <Application>Microsoft Office PowerPoint</Application>
  <PresentationFormat>On-screen Show (4:3)</PresentationFormat>
  <Paragraphs>128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A Global Problem: A simple solution</vt:lpstr>
      <vt:lpstr>EPA Statistics</vt:lpstr>
      <vt:lpstr>Slide 4</vt:lpstr>
      <vt:lpstr>Consumer Concern about the Global Environment</vt:lpstr>
      <vt:lpstr>Who is USAgain?</vt:lpstr>
      <vt:lpstr>Where does USAgain operate?</vt:lpstr>
      <vt:lpstr>Economic &amp; Environmental Benefits</vt:lpstr>
      <vt:lpstr>Slide 9</vt:lpstr>
      <vt:lpstr>Slide 10</vt:lpstr>
      <vt:lpstr>Slide 11</vt:lpstr>
      <vt:lpstr>How does it work?</vt:lpstr>
      <vt:lpstr>USAgain Collection Bins</vt:lpstr>
      <vt:lpstr>Passionate &amp; Professional</vt:lpstr>
      <vt:lpstr>Contact USAgain: 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Image Sources</vt:lpstr>
    </vt:vector>
  </TitlesOfParts>
  <Company>Josiah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Boseevus</dc:creator>
  <cp:lastModifiedBy>aiannolo</cp:lastModifiedBy>
  <cp:revision>81</cp:revision>
  <dcterms:created xsi:type="dcterms:W3CDTF">2011-08-16T14:13:14Z</dcterms:created>
  <dcterms:modified xsi:type="dcterms:W3CDTF">2011-12-01T19:24:21Z</dcterms:modified>
</cp:coreProperties>
</file>